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104"/>
  </p:notesMasterIdLst>
  <p:sldIdLst>
    <p:sldId id="256" r:id="rId3"/>
    <p:sldId id="297" r:id="rId4"/>
    <p:sldId id="452" r:id="rId5"/>
    <p:sldId id="313" r:id="rId6"/>
    <p:sldId id="514" r:id="rId7"/>
    <p:sldId id="282" r:id="rId8"/>
    <p:sldId id="453" r:id="rId9"/>
    <p:sldId id="257" r:id="rId10"/>
    <p:sldId id="461" r:id="rId11"/>
    <p:sldId id="305" r:id="rId12"/>
    <p:sldId id="455" r:id="rId13"/>
    <p:sldId id="349" r:id="rId14"/>
    <p:sldId id="326" r:id="rId15"/>
    <p:sldId id="409" r:id="rId16"/>
    <p:sldId id="407" r:id="rId17"/>
    <p:sldId id="523" r:id="rId18"/>
    <p:sldId id="396" r:id="rId19"/>
    <p:sldId id="460" r:id="rId20"/>
    <p:sldId id="339" r:id="rId21"/>
    <p:sldId id="515" r:id="rId22"/>
    <p:sldId id="386" r:id="rId23"/>
    <p:sldId id="459" r:id="rId24"/>
    <p:sldId id="392" r:id="rId25"/>
    <p:sldId id="336" r:id="rId26"/>
    <p:sldId id="466" r:id="rId27"/>
    <p:sldId id="408" r:id="rId28"/>
    <p:sldId id="524" r:id="rId29"/>
    <p:sldId id="304" r:id="rId30"/>
    <p:sldId id="411" r:id="rId31"/>
    <p:sldId id="333" r:id="rId32"/>
    <p:sldId id="516" r:id="rId33"/>
    <p:sldId id="331" r:id="rId34"/>
    <p:sldId id="469" r:id="rId35"/>
    <p:sldId id="412" r:id="rId36"/>
    <p:sldId id="445" r:id="rId37"/>
    <p:sldId id="449" r:id="rId38"/>
    <p:sldId id="444" r:id="rId39"/>
    <p:sldId id="525" r:id="rId40"/>
    <p:sldId id="446" r:id="rId41"/>
    <p:sldId id="472" r:id="rId42"/>
    <p:sldId id="447" r:id="rId43"/>
    <p:sldId id="517" r:id="rId44"/>
    <p:sldId id="448" r:id="rId45"/>
    <p:sldId id="470" r:id="rId46"/>
    <p:sldId id="450" r:id="rId47"/>
    <p:sldId id="465" r:id="rId48"/>
    <p:sldId id="474" r:id="rId49"/>
    <p:sldId id="414" r:id="rId50"/>
    <p:sldId id="526" r:id="rId51"/>
    <p:sldId id="415" r:id="rId52"/>
    <p:sldId id="476" r:id="rId53"/>
    <p:sldId id="416" r:id="rId54"/>
    <p:sldId id="518" r:id="rId55"/>
    <p:sldId id="417" r:id="rId56"/>
    <p:sldId id="478" r:id="rId57"/>
    <p:sldId id="421" r:id="rId58"/>
    <p:sldId id="422" r:id="rId59"/>
    <p:sldId id="485" r:id="rId60"/>
    <p:sldId id="423" r:id="rId61"/>
    <p:sldId id="481" r:id="rId62"/>
    <p:sldId id="527" r:id="rId63"/>
    <p:sldId id="424" r:id="rId64"/>
    <p:sldId id="482" r:id="rId65"/>
    <p:sldId id="425" r:id="rId66"/>
    <p:sldId id="520" r:id="rId67"/>
    <p:sldId id="426" r:id="rId68"/>
    <p:sldId id="427" r:id="rId69"/>
    <p:sldId id="451" r:id="rId70"/>
    <p:sldId id="430" r:id="rId71"/>
    <p:sldId id="435" r:id="rId72"/>
    <p:sldId id="431" r:id="rId73"/>
    <p:sldId id="488" r:id="rId74"/>
    <p:sldId id="490" r:id="rId75"/>
    <p:sldId id="432" r:id="rId76"/>
    <p:sldId id="501" r:id="rId77"/>
    <p:sldId id="433" r:id="rId78"/>
    <p:sldId id="521" r:id="rId79"/>
    <p:sldId id="434" r:id="rId80"/>
    <p:sldId id="502" r:id="rId81"/>
    <p:sldId id="479" r:id="rId82"/>
    <p:sldId id="437" r:id="rId83"/>
    <p:sldId id="438" r:id="rId84"/>
    <p:sldId id="505" r:id="rId85"/>
    <p:sldId id="528" r:id="rId86"/>
    <p:sldId id="439" r:id="rId87"/>
    <p:sldId id="491" r:id="rId88"/>
    <p:sldId id="492" r:id="rId89"/>
    <p:sldId id="493" r:id="rId90"/>
    <p:sldId id="494" r:id="rId91"/>
    <p:sldId id="495" r:id="rId92"/>
    <p:sldId id="496" r:id="rId93"/>
    <p:sldId id="497" r:id="rId94"/>
    <p:sldId id="498" r:id="rId95"/>
    <p:sldId id="500" r:id="rId96"/>
    <p:sldId id="440" r:id="rId97"/>
    <p:sldId id="522" r:id="rId98"/>
    <p:sldId id="509" r:id="rId99"/>
    <p:sldId id="511" r:id="rId100"/>
    <p:sldId id="512" r:id="rId101"/>
    <p:sldId id="513" r:id="rId102"/>
    <p:sldId id="441"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E5EA"/>
    <a:srgbClr val="FF741F"/>
    <a:srgbClr val="1A1A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D9DBE7-7C03-4340-8743-31CB0009BFBA}" v="16" dt="2021-02-03T21:27:32.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784" autoAdjust="0"/>
  </p:normalViewPr>
  <p:slideViewPr>
    <p:cSldViewPr snapToGrid="0">
      <p:cViewPr varScale="1">
        <p:scale>
          <a:sx n="49" d="100"/>
          <a:sy n="49" d="100"/>
        </p:scale>
        <p:origin x="85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heme" Target="theme/theme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diagrams/_rels/data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9.svg"/><Relationship Id="rId1" Type="http://schemas.openxmlformats.org/officeDocument/2006/relationships/image" Target="../media/image44.png"/><Relationship Id="rId6" Type="http://schemas.openxmlformats.org/officeDocument/2006/relationships/image" Target="../media/image53.svg"/><Relationship Id="rId5" Type="http://schemas.openxmlformats.org/officeDocument/2006/relationships/image" Target="../media/image46.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9.svg"/><Relationship Id="rId1" Type="http://schemas.openxmlformats.org/officeDocument/2006/relationships/image" Target="../media/image44.png"/><Relationship Id="rId6" Type="http://schemas.openxmlformats.org/officeDocument/2006/relationships/image" Target="../media/image53.svg"/><Relationship Id="rId5" Type="http://schemas.openxmlformats.org/officeDocument/2006/relationships/image" Target="../media/image46.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66372B-61BE-41BF-B915-B0A750C401A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65730EF-5B43-40C6-9BDA-0F44764FB5B8}">
      <dgm:prSet/>
      <dgm:spPr/>
      <dgm:t>
        <a:bodyPr/>
        <a:lstStyle/>
        <a:p>
          <a:pPr>
            <a:lnSpc>
              <a:spcPct val="100000"/>
            </a:lnSpc>
          </a:pPr>
          <a:r>
            <a:rPr lang="en-US"/>
            <a:t>Look at the 3 pictures. </a:t>
          </a:r>
        </a:p>
      </dgm:t>
    </dgm:pt>
    <dgm:pt modelId="{2A3A0E05-B86E-4993-9E61-AED2550EDCA9}" type="parTrans" cxnId="{68880687-C640-43AF-AA29-76A807780105}">
      <dgm:prSet/>
      <dgm:spPr/>
      <dgm:t>
        <a:bodyPr/>
        <a:lstStyle/>
        <a:p>
          <a:endParaRPr lang="en-US"/>
        </a:p>
      </dgm:t>
    </dgm:pt>
    <dgm:pt modelId="{11797E93-C88D-4F10-81CD-2C9B58902AB8}" type="sibTrans" cxnId="{68880687-C640-43AF-AA29-76A807780105}">
      <dgm:prSet/>
      <dgm:spPr/>
      <dgm:t>
        <a:bodyPr/>
        <a:lstStyle/>
        <a:p>
          <a:endParaRPr lang="en-US"/>
        </a:p>
      </dgm:t>
    </dgm:pt>
    <dgm:pt modelId="{883ADAA0-AB62-43C7-8D08-1F42D19EB765}">
      <dgm:prSet/>
      <dgm:spPr/>
      <dgm:t>
        <a:bodyPr/>
        <a:lstStyle/>
        <a:p>
          <a:pPr>
            <a:lnSpc>
              <a:spcPct val="100000"/>
            </a:lnSpc>
          </a:pPr>
          <a:r>
            <a:rPr lang="en-US"/>
            <a:t>Do you see any patterns?</a:t>
          </a:r>
        </a:p>
      </dgm:t>
    </dgm:pt>
    <dgm:pt modelId="{DE0340D4-B265-4032-8569-475C5381276B}" type="parTrans" cxnId="{CEA03A23-9E7B-48DC-A8AD-07239171D5D1}">
      <dgm:prSet/>
      <dgm:spPr/>
      <dgm:t>
        <a:bodyPr/>
        <a:lstStyle/>
        <a:p>
          <a:endParaRPr lang="en-US"/>
        </a:p>
      </dgm:t>
    </dgm:pt>
    <dgm:pt modelId="{4C5FA871-EC8E-49C7-A158-C909DD7D6E67}" type="sibTrans" cxnId="{CEA03A23-9E7B-48DC-A8AD-07239171D5D1}">
      <dgm:prSet/>
      <dgm:spPr/>
      <dgm:t>
        <a:bodyPr/>
        <a:lstStyle/>
        <a:p>
          <a:endParaRPr lang="en-US"/>
        </a:p>
      </dgm:t>
    </dgm:pt>
    <dgm:pt modelId="{597703D7-086B-4F5F-8DA5-220DCBD1B93C}">
      <dgm:prSet/>
      <dgm:spPr/>
      <dgm:t>
        <a:bodyPr/>
        <a:lstStyle/>
        <a:p>
          <a:pPr>
            <a:lnSpc>
              <a:spcPct val="100000"/>
            </a:lnSpc>
          </a:pPr>
          <a:r>
            <a:rPr lang="en-US"/>
            <a:t>What part repeats in each picture?</a:t>
          </a:r>
        </a:p>
      </dgm:t>
    </dgm:pt>
    <dgm:pt modelId="{7AAA83DA-E9D8-47FA-8D14-35A8AD5EAF99}" type="parTrans" cxnId="{7BC5CBB8-1870-4A2E-A6A2-85462C423AF0}">
      <dgm:prSet/>
      <dgm:spPr/>
      <dgm:t>
        <a:bodyPr/>
        <a:lstStyle/>
        <a:p>
          <a:endParaRPr lang="en-US"/>
        </a:p>
      </dgm:t>
    </dgm:pt>
    <dgm:pt modelId="{22DF93EA-A196-4FDA-8029-8EA422E983B8}" type="sibTrans" cxnId="{7BC5CBB8-1870-4A2E-A6A2-85462C423AF0}">
      <dgm:prSet/>
      <dgm:spPr/>
      <dgm:t>
        <a:bodyPr/>
        <a:lstStyle/>
        <a:p>
          <a:endParaRPr lang="en-US"/>
        </a:p>
      </dgm:t>
    </dgm:pt>
    <dgm:pt modelId="{55BDE0DB-158E-4C52-8C9E-756CFDD2D524}">
      <dgm:prSet/>
      <dgm:spPr/>
      <dgm:t>
        <a:bodyPr/>
        <a:lstStyle/>
        <a:p>
          <a:pPr>
            <a:lnSpc>
              <a:spcPct val="100000"/>
            </a:lnSpc>
          </a:pPr>
          <a:r>
            <a:rPr lang="en-US"/>
            <a:t>What comes next? </a:t>
          </a:r>
        </a:p>
      </dgm:t>
    </dgm:pt>
    <dgm:pt modelId="{210A4195-256B-4F94-9F3C-0E9941DED1CD}" type="parTrans" cxnId="{CA63FB9B-5120-4E94-9780-870164648AD3}">
      <dgm:prSet/>
      <dgm:spPr/>
      <dgm:t>
        <a:bodyPr/>
        <a:lstStyle/>
        <a:p>
          <a:endParaRPr lang="en-US"/>
        </a:p>
      </dgm:t>
    </dgm:pt>
    <dgm:pt modelId="{AF2A7072-5DF7-4ACB-9480-8C2319E4D3FB}" type="sibTrans" cxnId="{CA63FB9B-5120-4E94-9780-870164648AD3}">
      <dgm:prSet/>
      <dgm:spPr/>
      <dgm:t>
        <a:bodyPr/>
        <a:lstStyle/>
        <a:p>
          <a:endParaRPr lang="en-US"/>
        </a:p>
      </dgm:t>
    </dgm:pt>
    <dgm:pt modelId="{42BC7304-0461-407C-AF45-4F2F0EE6A1F5}" type="pres">
      <dgm:prSet presAssocID="{D566372B-61BE-41BF-B915-B0A750C401A6}" presName="root" presStyleCnt="0">
        <dgm:presLayoutVars>
          <dgm:dir/>
          <dgm:resizeHandles val="exact"/>
        </dgm:presLayoutVars>
      </dgm:prSet>
      <dgm:spPr/>
      <dgm:t>
        <a:bodyPr/>
        <a:lstStyle/>
        <a:p>
          <a:endParaRPr lang="en-US"/>
        </a:p>
      </dgm:t>
    </dgm:pt>
    <dgm:pt modelId="{A7FEF7A8-37BC-4246-A65E-9E0680A1CE43}" type="pres">
      <dgm:prSet presAssocID="{665730EF-5B43-40C6-9BDA-0F44764FB5B8}" presName="compNode" presStyleCnt="0"/>
      <dgm:spPr/>
    </dgm:pt>
    <dgm:pt modelId="{B195E0DC-CD62-4119-9EBE-7794311912EF}" type="pres">
      <dgm:prSet presAssocID="{665730EF-5B43-40C6-9BDA-0F44764FB5B8}" presName="bgRect" presStyleLbl="bgShp" presStyleIdx="0" presStyleCnt="4"/>
      <dgm:spPr/>
    </dgm:pt>
    <dgm:pt modelId="{24960BA2-1409-44C4-BCCD-60C68F97D776}" type="pres">
      <dgm:prSet presAssocID="{665730EF-5B43-40C6-9BDA-0F44764FB5B8}"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Camera"/>
        </a:ext>
      </dgm:extLst>
    </dgm:pt>
    <dgm:pt modelId="{FF7304FD-009B-450E-A10E-12FE07F49B4C}" type="pres">
      <dgm:prSet presAssocID="{665730EF-5B43-40C6-9BDA-0F44764FB5B8}" presName="spaceRect" presStyleCnt="0"/>
      <dgm:spPr/>
    </dgm:pt>
    <dgm:pt modelId="{14CAF022-BADE-45FF-8253-1149F14956EA}" type="pres">
      <dgm:prSet presAssocID="{665730EF-5B43-40C6-9BDA-0F44764FB5B8}" presName="parTx" presStyleLbl="revTx" presStyleIdx="0" presStyleCnt="4">
        <dgm:presLayoutVars>
          <dgm:chMax val="0"/>
          <dgm:chPref val="0"/>
        </dgm:presLayoutVars>
      </dgm:prSet>
      <dgm:spPr/>
      <dgm:t>
        <a:bodyPr/>
        <a:lstStyle/>
        <a:p>
          <a:endParaRPr lang="en-US"/>
        </a:p>
      </dgm:t>
    </dgm:pt>
    <dgm:pt modelId="{BBD1B5BE-7A26-42EA-87CB-456720D91593}" type="pres">
      <dgm:prSet presAssocID="{11797E93-C88D-4F10-81CD-2C9B58902AB8}" presName="sibTrans" presStyleCnt="0"/>
      <dgm:spPr/>
    </dgm:pt>
    <dgm:pt modelId="{BE966F87-8DD0-4906-A125-FE600D286FFB}" type="pres">
      <dgm:prSet presAssocID="{883ADAA0-AB62-43C7-8D08-1F42D19EB765}" presName="compNode" presStyleCnt="0"/>
      <dgm:spPr/>
    </dgm:pt>
    <dgm:pt modelId="{20B33C01-C001-43AB-825A-85C0D477CC67}" type="pres">
      <dgm:prSet presAssocID="{883ADAA0-AB62-43C7-8D08-1F42D19EB765}" presName="bgRect" presStyleLbl="bgShp" presStyleIdx="1" presStyleCnt="4"/>
      <dgm:spPr/>
    </dgm:pt>
    <dgm:pt modelId="{E688B092-901A-4A2D-B06B-A0CABDC09074}" type="pres">
      <dgm:prSet presAssocID="{883ADAA0-AB62-43C7-8D08-1F42D19EB765}"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Eyes"/>
        </a:ext>
      </dgm:extLst>
    </dgm:pt>
    <dgm:pt modelId="{D0783C3E-DC2D-47B0-9E99-3EADB0FD669C}" type="pres">
      <dgm:prSet presAssocID="{883ADAA0-AB62-43C7-8D08-1F42D19EB765}" presName="spaceRect" presStyleCnt="0"/>
      <dgm:spPr/>
    </dgm:pt>
    <dgm:pt modelId="{FC5D78D9-53A6-4D1A-AE37-A4E3BF91A9F0}" type="pres">
      <dgm:prSet presAssocID="{883ADAA0-AB62-43C7-8D08-1F42D19EB765}" presName="parTx" presStyleLbl="revTx" presStyleIdx="1" presStyleCnt="4">
        <dgm:presLayoutVars>
          <dgm:chMax val="0"/>
          <dgm:chPref val="0"/>
        </dgm:presLayoutVars>
      </dgm:prSet>
      <dgm:spPr/>
      <dgm:t>
        <a:bodyPr/>
        <a:lstStyle/>
        <a:p>
          <a:endParaRPr lang="en-US"/>
        </a:p>
      </dgm:t>
    </dgm:pt>
    <dgm:pt modelId="{F74D315B-1F89-473E-A030-A2C3074A5D48}" type="pres">
      <dgm:prSet presAssocID="{4C5FA871-EC8E-49C7-A158-C909DD7D6E67}" presName="sibTrans" presStyleCnt="0"/>
      <dgm:spPr/>
    </dgm:pt>
    <dgm:pt modelId="{6D5DAC0F-1B5C-45B0-9174-025063C8C709}" type="pres">
      <dgm:prSet presAssocID="{597703D7-086B-4F5F-8DA5-220DCBD1B93C}" presName="compNode" presStyleCnt="0"/>
      <dgm:spPr/>
    </dgm:pt>
    <dgm:pt modelId="{F8982882-CBE0-4320-8CC2-4F2F0AADF8F6}" type="pres">
      <dgm:prSet presAssocID="{597703D7-086B-4F5F-8DA5-220DCBD1B93C}" presName="bgRect" presStyleLbl="bgShp" presStyleIdx="2" presStyleCnt="4"/>
      <dgm:spPr/>
    </dgm:pt>
    <dgm:pt modelId="{91124D4C-9BF7-4D5D-9B8B-F3BBF8C6E987}" type="pres">
      <dgm:prSet presAssocID="{597703D7-086B-4F5F-8DA5-220DCBD1B93C}"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Images"/>
        </a:ext>
      </dgm:extLst>
    </dgm:pt>
    <dgm:pt modelId="{63118CDA-6B08-4BCD-A9D5-BBE757415500}" type="pres">
      <dgm:prSet presAssocID="{597703D7-086B-4F5F-8DA5-220DCBD1B93C}" presName="spaceRect" presStyleCnt="0"/>
      <dgm:spPr/>
    </dgm:pt>
    <dgm:pt modelId="{3012738D-62D3-453F-B53F-E7995226F063}" type="pres">
      <dgm:prSet presAssocID="{597703D7-086B-4F5F-8DA5-220DCBD1B93C}" presName="parTx" presStyleLbl="revTx" presStyleIdx="2" presStyleCnt="4">
        <dgm:presLayoutVars>
          <dgm:chMax val="0"/>
          <dgm:chPref val="0"/>
        </dgm:presLayoutVars>
      </dgm:prSet>
      <dgm:spPr/>
      <dgm:t>
        <a:bodyPr/>
        <a:lstStyle/>
        <a:p>
          <a:endParaRPr lang="en-US"/>
        </a:p>
      </dgm:t>
    </dgm:pt>
    <dgm:pt modelId="{78A327C8-2DAC-4188-A65B-C013E042CC0B}" type="pres">
      <dgm:prSet presAssocID="{22DF93EA-A196-4FDA-8029-8EA422E983B8}" presName="sibTrans" presStyleCnt="0"/>
      <dgm:spPr/>
    </dgm:pt>
    <dgm:pt modelId="{AEE9832D-95F8-4B11-963C-43AE6056C92E}" type="pres">
      <dgm:prSet presAssocID="{55BDE0DB-158E-4C52-8C9E-756CFDD2D524}" presName="compNode" presStyleCnt="0"/>
      <dgm:spPr/>
    </dgm:pt>
    <dgm:pt modelId="{129E81AA-872A-4D4E-975F-D3A968F78ADA}" type="pres">
      <dgm:prSet presAssocID="{55BDE0DB-158E-4C52-8C9E-756CFDD2D524}" presName="bgRect" presStyleLbl="bgShp" presStyleIdx="3" presStyleCnt="4"/>
      <dgm:spPr/>
    </dgm:pt>
    <dgm:pt modelId="{6D745C0D-E198-4187-B4F5-482C4EC6A810}" type="pres">
      <dgm:prSet presAssocID="{55BDE0DB-158E-4C52-8C9E-756CFDD2D524}"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Check List"/>
        </a:ext>
      </dgm:extLst>
    </dgm:pt>
    <dgm:pt modelId="{355E3574-E410-4690-BC23-E3FC5C88C226}" type="pres">
      <dgm:prSet presAssocID="{55BDE0DB-158E-4C52-8C9E-756CFDD2D524}" presName="spaceRect" presStyleCnt="0"/>
      <dgm:spPr/>
    </dgm:pt>
    <dgm:pt modelId="{DEE2391F-AD3B-4119-9CB5-2AC556F1EA67}" type="pres">
      <dgm:prSet presAssocID="{55BDE0DB-158E-4C52-8C9E-756CFDD2D524}" presName="parTx" presStyleLbl="revTx" presStyleIdx="3" presStyleCnt="4">
        <dgm:presLayoutVars>
          <dgm:chMax val="0"/>
          <dgm:chPref val="0"/>
        </dgm:presLayoutVars>
      </dgm:prSet>
      <dgm:spPr/>
      <dgm:t>
        <a:bodyPr/>
        <a:lstStyle/>
        <a:p>
          <a:endParaRPr lang="en-US"/>
        </a:p>
      </dgm:t>
    </dgm:pt>
  </dgm:ptLst>
  <dgm:cxnLst>
    <dgm:cxn modelId="{317D3656-12F8-4457-91B0-4183A2A01CF5}" type="presOf" srcId="{883ADAA0-AB62-43C7-8D08-1F42D19EB765}" destId="{FC5D78D9-53A6-4D1A-AE37-A4E3BF91A9F0}" srcOrd="0" destOrd="0" presId="urn:microsoft.com/office/officeart/2018/2/layout/IconVerticalSolidList"/>
    <dgm:cxn modelId="{68880687-C640-43AF-AA29-76A807780105}" srcId="{D566372B-61BE-41BF-B915-B0A750C401A6}" destId="{665730EF-5B43-40C6-9BDA-0F44764FB5B8}" srcOrd="0" destOrd="0" parTransId="{2A3A0E05-B86E-4993-9E61-AED2550EDCA9}" sibTransId="{11797E93-C88D-4F10-81CD-2C9B58902AB8}"/>
    <dgm:cxn modelId="{7BC5CBB8-1870-4A2E-A6A2-85462C423AF0}" srcId="{D566372B-61BE-41BF-B915-B0A750C401A6}" destId="{597703D7-086B-4F5F-8DA5-220DCBD1B93C}" srcOrd="2" destOrd="0" parTransId="{7AAA83DA-E9D8-47FA-8D14-35A8AD5EAF99}" sibTransId="{22DF93EA-A196-4FDA-8029-8EA422E983B8}"/>
    <dgm:cxn modelId="{EE4AE86F-0063-4F3A-A9AE-E100A9E196B0}" type="presOf" srcId="{665730EF-5B43-40C6-9BDA-0F44764FB5B8}" destId="{14CAF022-BADE-45FF-8253-1149F14956EA}" srcOrd="0" destOrd="0" presId="urn:microsoft.com/office/officeart/2018/2/layout/IconVerticalSolidList"/>
    <dgm:cxn modelId="{73419CDC-633A-420C-AE3E-805AB7BC9DF6}" type="presOf" srcId="{597703D7-086B-4F5F-8DA5-220DCBD1B93C}" destId="{3012738D-62D3-453F-B53F-E7995226F063}" srcOrd="0" destOrd="0" presId="urn:microsoft.com/office/officeart/2018/2/layout/IconVerticalSolidList"/>
    <dgm:cxn modelId="{CA63FB9B-5120-4E94-9780-870164648AD3}" srcId="{D566372B-61BE-41BF-B915-B0A750C401A6}" destId="{55BDE0DB-158E-4C52-8C9E-756CFDD2D524}" srcOrd="3" destOrd="0" parTransId="{210A4195-256B-4F94-9F3C-0E9941DED1CD}" sibTransId="{AF2A7072-5DF7-4ACB-9480-8C2319E4D3FB}"/>
    <dgm:cxn modelId="{07AB70E1-453E-4CD1-A71B-BB709CCEC9AD}" type="presOf" srcId="{55BDE0DB-158E-4C52-8C9E-756CFDD2D524}" destId="{DEE2391F-AD3B-4119-9CB5-2AC556F1EA67}" srcOrd="0" destOrd="0" presId="urn:microsoft.com/office/officeart/2018/2/layout/IconVerticalSolidList"/>
    <dgm:cxn modelId="{CEA03A23-9E7B-48DC-A8AD-07239171D5D1}" srcId="{D566372B-61BE-41BF-B915-B0A750C401A6}" destId="{883ADAA0-AB62-43C7-8D08-1F42D19EB765}" srcOrd="1" destOrd="0" parTransId="{DE0340D4-B265-4032-8569-475C5381276B}" sibTransId="{4C5FA871-EC8E-49C7-A158-C909DD7D6E67}"/>
    <dgm:cxn modelId="{D54564F4-FFE8-4B7A-8FB0-53E36099D780}" type="presOf" srcId="{D566372B-61BE-41BF-B915-B0A750C401A6}" destId="{42BC7304-0461-407C-AF45-4F2F0EE6A1F5}" srcOrd="0" destOrd="0" presId="urn:microsoft.com/office/officeart/2018/2/layout/IconVerticalSolidList"/>
    <dgm:cxn modelId="{2B4410D1-465B-40C8-8F86-995D6E2C367A}" type="presParOf" srcId="{42BC7304-0461-407C-AF45-4F2F0EE6A1F5}" destId="{A7FEF7A8-37BC-4246-A65E-9E0680A1CE43}" srcOrd="0" destOrd="0" presId="urn:microsoft.com/office/officeart/2018/2/layout/IconVerticalSolidList"/>
    <dgm:cxn modelId="{CB7FF6FE-027F-4BC4-A450-D3A433BDFB3D}" type="presParOf" srcId="{A7FEF7A8-37BC-4246-A65E-9E0680A1CE43}" destId="{B195E0DC-CD62-4119-9EBE-7794311912EF}" srcOrd="0" destOrd="0" presId="urn:microsoft.com/office/officeart/2018/2/layout/IconVerticalSolidList"/>
    <dgm:cxn modelId="{B45AD1F0-3924-4D7F-B853-F8A709B11C8D}" type="presParOf" srcId="{A7FEF7A8-37BC-4246-A65E-9E0680A1CE43}" destId="{24960BA2-1409-44C4-BCCD-60C68F97D776}" srcOrd="1" destOrd="0" presId="urn:microsoft.com/office/officeart/2018/2/layout/IconVerticalSolidList"/>
    <dgm:cxn modelId="{2F95C040-B554-4787-99C7-2AFCCCEB1863}" type="presParOf" srcId="{A7FEF7A8-37BC-4246-A65E-9E0680A1CE43}" destId="{FF7304FD-009B-450E-A10E-12FE07F49B4C}" srcOrd="2" destOrd="0" presId="urn:microsoft.com/office/officeart/2018/2/layout/IconVerticalSolidList"/>
    <dgm:cxn modelId="{45AC512D-F06F-4741-A661-6FA01AFAA3C2}" type="presParOf" srcId="{A7FEF7A8-37BC-4246-A65E-9E0680A1CE43}" destId="{14CAF022-BADE-45FF-8253-1149F14956EA}" srcOrd="3" destOrd="0" presId="urn:microsoft.com/office/officeart/2018/2/layout/IconVerticalSolidList"/>
    <dgm:cxn modelId="{A3B42FD9-1A53-4D88-8B5F-8735204BE9BA}" type="presParOf" srcId="{42BC7304-0461-407C-AF45-4F2F0EE6A1F5}" destId="{BBD1B5BE-7A26-42EA-87CB-456720D91593}" srcOrd="1" destOrd="0" presId="urn:microsoft.com/office/officeart/2018/2/layout/IconVerticalSolidList"/>
    <dgm:cxn modelId="{B134B704-9A88-403C-8D0D-B0B2E04F4FF8}" type="presParOf" srcId="{42BC7304-0461-407C-AF45-4F2F0EE6A1F5}" destId="{BE966F87-8DD0-4906-A125-FE600D286FFB}" srcOrd="2" destOrd="0" presId="urn:microsoft.com/office/officeart/2018/2/layout/IconVerticalSolidList"/>
    <dgm:cxn modelId="{9BA462B7-E7B2-48E7-93DA-70CEA7E0E60C}" type="presParOf" srcId="{BE966F87-8DD0-4906-A125-FE600D286FFB}" destId="{20B33C01-C001-43AB-825A-85C0D477CC67}" srcOrd="0" destOrd="0" presId="urn:microsoft.com/office/officeart/2018/2/layout/IconVerticalSolidList"/>
    <dgm:cxn modelId="{6E755454-DAF6-4F67-9D0F-8870ED43822A}" type="presParOf" srcId="{BE966F87-8DD0-4906-A125-FE600D286FFB}" destId="{E688B092-901A-4A2D-B06B-A0CABDC09074}" srcOrd="1" destOrd="0" presId="urn:microsoft.com/office/officeart/2018/2/layout/IconVerticalSolidList"/>
    <dgm:cxn modelId="{B45CB6A7-2A19-4643-A958-BB1A151CE10C}" type="presParOf" srcId="{BE966F87-8DD0-4906-A125-FE600D286FFB}" destId="{D0783C3E-DC2D-47B0-9E99-3EADB0FD669C}" srcOrd="2" destOrd="0" presId="urn:microsoft.com/office/officeart/2018/2/layout/IconVerticalSolidList"/>
    <dgm:cxn modelId="{D6F2B327-6B4D-401A-A096-A2B4146BE88F}" type="presParOf" srcId="{BE966F87-8DD0-4906-A125-FE600D286FFB}" destId="{FC5D78D9-53A6-4D1A-AE37-A4E3BF91A9F0}" srcOrd="3" destOrd="0" presId="urn:microsoft.com/office/officeart/2018/2/layout/IconVerticalSolidList"/>
    <dgm:cxn modelId="{3DD9BD91-B185-42C6-BC23-13EB22613E56}" type="presParOf" srcId="{42BC7304-0461-407C-AF45-4F2F0EE6A1F5}" destId="{F74D315B-1F89-473E-A030-A2C3074A5D48}" srcOrd="3" destOrd="0" presId="urn:microsoft.com/office/officeart/2018/2/layout/IconVerticalSolidList"/>
    <dgm:cxn modelId="{2812072D-4DB3-4236-ACB4-28D0DF0488EE}" type="presParOf" srcId="{42BC7304-0461-407C-AF45-4F2F0EE6A1F5}" destId="{6D5DAC0F-1B5C-45B0-9174-025063C8C709}" srcOrd="4" destOrd="0" presId="urn:microsoft.com/office/officeart/2018/2/layout/IconVerticalSolidList"/>
    <dgm:cxn modelId="{7C77782E-6890-487F-A632-7F52C9FA8257}" type="presParOf" srcId="{6D5DAC0F-1B5C-45B0-9174-025063C8C709}" destId="{F8982882-CBE0-4320-8CC2-4F2F0AADF8F6}" srcOrd="0" destOrd="0" presId="urn:microsoft.com/office/officeart/2018/2/layout/IconVerticalSolidList"/>
    <dgm:cxn modelId="{7117AD20-A909-428E-9323-F42DBFF16CDD}" type="presParOf" srcId="{6D5DAC0F-1B5C-45B0-9174-025063C8C709}" destId="{91124D4C-9BF7-4D5D-9B8B-F3BBF8C6E987}" srcOrd="1" destOrd="0" presId="urn:microsoft.com/office/officeart/2018/2/layout/IconVerticalSolidList"/>
    <dgm:cxn modelId="{CF7D8179-DE5F-455B-9772-3423A17A4CEB}" type="presParOf" srcId="{6D5DAC0F-1B5C-45B0-9174-025063C8C709}" destId="{63118CDA-6B08-4BCD-A9D5-BBE757415500}" srcOrd="2" destOrd="0" presId="urn:microsoft.com/office/officeart/2018/2/layout/IconVerticalSolidList"/>
    <dgm:cxn modelId="{6F40009A-4C62-4DA6-B27A-54B294AD06AE}" type="presParOf" srcId="{6D5DAC0F-1B5C-45B0-9174-025063C8C709}" destId="{3012738D-62D3-453F-B53F-E7995226F063}" srcOrd="3" destOrd="0" presId="urn:microsoft.com/office/officeart/2018/2/layout/IconVerticalSolidList"/>
    <dgm:cxn modelId="{18217175-06A0-40AF-B295-4212D5D16AFC}" type="presParOf" srcId="{42BC7304-0461-407C-AF45-4F2F0EE6A1F5}" destId="{78A327C8-2DAC-4188-A65B-C013E042CC0B}" srcOrd="5" destOrd="0" presId="urn:microsoft.com/office/officeart/2018/2/layout/IconVerticalSolidList"/>
    <dgm:cxn modelId="{34841991-3009-4265-AB25-BD29980F2B11}" type="presParOf" srcId="{42BC7304-0461-407C-AF45-4F2F0EE6A1F5}" destId="{AEE9832D-95F8-4B11-963C-43AE6056C92E}" srcOrd="6" destOrd="0" presId="urn:microsoft.com/office/officeart/2018/2/layout/IconVerticalSolidList"/>
    <dgm:cxn modelId="{6730CFF1-1F46-4B55-B899-875A062EC1BE}" type="presParOf" srcId="{AEE9832D-95F8-4B11-963C-43AE6056C92E}" destId="{129E81AA-872A-4D4E-975F-D3A968F78ADA}" srcOrd="0" destOrd="0" presId="urn:microsoft.com/office/officeart/2018/2/layout/IconVerticalSolidList"/>
    <dgm:cxn modelId="{3163DDDD-9791-47CD-8A83-BA819AFD5998}" type="presParOf" srcId="{AEE9832D-95F8-4B11-963C-43AE6056C92E}" destId="{6D745C0D-E198-4187-B4F5-482C4EC6A810}" srcOrd="1" destOrd="0" presId="urn:microsoft.com/office/officeart/2018/2/layout/IconVerticalSolidList"/>
    <dgm:cxn modelId="{345C6BB0-2D93-44A6-99D3-D2FC12F0DB6F}" type="presParOf" srcId="{AEE9832D-95F8-4B11-963C-43AE6056C92E}" destId="{355E3574-E410-4690-BC23-E3FC5C88C226}" srcOrd="2" destOrd="0" presId="urn:microsoft.com/office/officeart/2018/2/layout/IconVerticalSolidList"/>
    <dgm:cxn modelId="{B8F5FBAA-40C5-46F7-99B9-B5481DA9679B}" type="presParOf" srcId="{AEE9832D-95F8-4B11-963C-43AE6056C92E}" destId="{DEE2391F-AD3B-4119-9CB5-2AC556F1EA6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24326F-49AD-427B-9922-34EAFCBB5D4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71A08A6-6823-4BC4-8158-FF8BBC87F7C9}">
      <dgm:prSet/>
      <dgm:spPr/>
      <dgm:t>
        <a:bodyPr/>
        <a:lstStyle/>
        <a:p>
          <a:r>
            <a:rPr lang="en-CA"/>
            <a:t>Look outside your window.</a:t>
          </a:r>
          <a:endParaRPr lang="en-US"/>
        </a:p>
      </dgm:t>
    </dgm:pt>
    <dgm:pt modelId="{EFCA0C57-149B-46A6-B7C6-F74A6FCCDDB4}" type="parTrans" cxnId="{1FBF64B7-CFC0-4870-B4B8-6D60445AA9F3}">
      <dgm:prSet/>
      <dgm:spPr/>
      <dgm:t>
        <a:bodyPr/>
        <a:lstStyle/>
        <a:p>
          <a:endParaRPr lang="en-US"/>
        </a:p>
      </dgm:t>
    </dgm:pt>
    <dgm:pt modelId="{35A6D539-C6A9-463D-9F25-AC0719DB156D}" type="sibTrans" cxnId="{1FBF64B7-CFC0-4870-B4B8-6D60445AA9F3}">
      <dgm:prSet/>
      <dgm:spPr/>
      <dgm:t>
        <a:bodyPr/>
        <a:lstStyle/>
        <a:p>
          <a:endParaRPr lang="en-US"/>
        </a:p>
      </dgm:t>
    </dgm:pt>
    <dgm:pt modelId="{7B793BFD-E96C-41AA-BA42-A0618CBE6983}">
      <dgm:prSet/>
      <dgm:spPr/>
      <dgm:t>
        <a:bodyPr/>
        <a:lstStyle/>
        <a:p>
          <a:r>
            <a:rPr lang="en-CA"/>
            <a:t>Find something that is tall. What did you find? </a:t>
          </a:r>
          <a:endParaRPr lang="en-US"/>
        </a:p>
      </dgm:t>
    </dgm:pt>
    <dgm:pt modelId="{111220A0-E2C8-4E19-943C-15F2F6CD4D67}" type="parTrans" cxnId="{16B88999-ECD9-473A-B108-38A51A331460}">
      <dgm:prSet/>
      <dgm:spPr/>
      <dgm:t>
        <a:bodyPr/>
        <a:lstStyle/>
        <a:p>
          <a:endParaRPr lang="en-US"/>
        </a:p>
      </dgm:t>
    </dgm:pt>
    <dgm:pt modelId="{9A471954-BC02-46C7-A10D-5A4D53C00E3D}" type="sibTrans" cxnId="{16B88999-ECD9-473A-B108-38A51A331460}">
      <dgm:prSet/>
      <dgm:spPr/>
      <dgm:t>
        <a:bodyPr/>
        <a:lstStyle/>
        <a:p>
          <a:endParaRPr lang="en-US"/>
        </a:p>
      </dgm:t>
    </dgm:pt>
    <dgm:pt modelId="{6B9699B9-0AA9-4D7D-BA46-D49FB205A847}">
      <dgm:prSet/>
      <dgm:spPr/>
      <dgm:t>
        <a:bodyPr/>
        <a:lstStyle/>
        <a:p>
          <a:r>
            <a:rPr lang="en-CA"/>
            <a:t>What word could you use to describe the </a:t>
          </a:r>
          <a:r>
            <a:rPr lang="en-CA" b="1" u="sng"/>
            <a:t>opposite</a:t>
          </a:r>
          <a:r>
            <a:rPr lang="en-CA" u="sng"/>
            <a:t> </a:t>
          </a:r>
          <a:r>
            <a:rPr lang="en-CA"/>
            <a:t>of tall? </a:t>
          </a:r>
          <a:endParaRPr lang="en-US"/>
        </a:p>
      </dgm:t>
    </dgm:pt>
    <dgm:pt modelId="{5E36CE99-D69F-40F1-A442-B892C68C2405}" type="parTrans" cxnId="{FC35B919-A941-4A26-92A2-1EAE7FF6931A}">
      <dgm:prSet/>
      <dgm:spPr/>
      <dgm:t>
        <a:bodyPr/>
        <a:lstStyle/>
        <a:p>
          <a:endParaRPr lang="en-US"/>
        </a:p>
      </dgm:t>
    </dgm:pt>
    <dgm:pt modelId="{1E12096A-C7C7-49D1-9F4F-FCCD5D396729}" type="sibTrans" cxnId="{FC35B919-A941-4A26-92A2-1EAE7FF6931A}">
      <dgm:prSet/>
      <dgm:spPr/>
      <dgm:t>
        <a:bodyPr/>
        <a:lstStyle/>
        <a:p>
          <a:endParaRPr lang="en-US"/>
        </a:p>
      </dgm:t>
    </dgm:pt>
    <dgm:pt modelId="{6D738323-4CAC-45E7-8613-554DE08C5A86}">
      <dgm:prSet/>
      <dgm:spPr/>
      <dgm:t>
        <a:bodyPr/>
        <a:lstStyle/>
        <a:p>
          <a:r>
            <a:rPr lang="en-CA"/>
            <a:t>Find something outside your window that fits this description. </a:t>
          </a:r>
          <a:endParaRPr lang="en-US"/>
        </a:p>
      </dgm:t>
    </dgm:pt>
    <dgm:pt modelId="{C316D424-BFDB-443B-953E-52AF45E7948B}" type="parTrans" cxnId="{EF183A64-C759-4E39-8E8E-E851B5769849}">
      <dgm:prSet/>
      <dgm:spPr/>
      <dgm:t>
        <a:bodyPr/>
        <a:lstStyle/>
        <a:p>
          <a:endParaRPr lang="en-US"/>
        </a:p>
      </dgm:t>
    </dgm:pt>
    <dgm:pt modelId="{CA939004-062F-4C40-99CB-6D16A7E9FB2A}" type="sibTrans" cxnId="{EF183A64-C759-4E39-8E8E-E851B5769849}">
      <dgm:prSet/>
      <dgm:spPr/>
      <dgm:t>
        <a:bodyPr/>
        <a:lstStyle/>
        <a:p>
          <a:endParaRPr lang="en-US"/>
        </a:p>
      </dgm:t>
    </dgm:pt>
    <dgm:pt modelId="{282D61E2-71CB-4972-B428-A54676C16372}">
      <dgm:prSet/>
      <dgm:spPr/>
      <dgm:t>
        <a:bodyPr/>
        <a:lstStyle/>
        <a:p>
          <a:r>
            <a:rPr lang="en-CA"/>
            <a:t>What other opposites can you see outside your window? </a:t>
          </a:r>
          <a:endParaRPr lang="en-US"/>
        </a:p>
      </dgm:t>
    </dgm:pt>
    <dgm:pt modelId="{39BBDA05-1D99-454F-95E7-3E84FDD46FD4}" type="parTrans" cxnId="{C7ED96DC-346E-4D27-8B1A-84A2A378B4AF}">
      <dgm:prSet/>
      <dgm:spPr/>
      <dgm:t>
        <a:bodyPr/>
        <a:lstStyle/>
        <a:p>
          <a:endParaRPr lang="en-US"/>
        </a:p>
      </dgm:t>
    </dgm:pt>
    <dgm:pt modelId="{74BC90CE-00CF-4EA8-B2EB-F925B21FDE31}" type="sibTrans" cxnId="{C7ED96DC-346E-4D27-8B1A-84A2A378B4AF}">
      <dgm:prSet/>
      <dgm:spPr/>
      <dgm:t>
        <a:bodyPr/>
        <a:lstStyle/>
        <a:p>
          <a:endParaRPr lang="en-US"/>
        </a:p>
      </dgm:t>
    </dgm:pt>
    <dgm:pt modelId="{097A7F2F-F240-4CFD-BBC5-1F415718BD06}">
      <dgm:prSet/>
      <dgm:spPr/>
      <dgm:t>
        <a:bodyPr/>
        <a:lstStyle/>
        <a:p>
          <a:r>
            <a:rPr lang="en-US"/>
            <a:t>Challenge: How many opposites can you find inside your house?</a:t>
          </a:r>
          <a:endParaRPr lang="en-CA"/>
        </a:p>
      </dgm:t>
    </dgm:pt>
    <dgm:pt modelId="{C0F55C74-B3DF-4AE1-901E-6329E7233D75}" type="parTrans" cxnId="{46EB148C-D783-429F-B666-9B15917F049C}">
      <dgm:prSet/>
      <dgm:spPr/>
      <dgm:t>
        <a:bodyPr/>
        <a:lstStyle/>
        <a:p>
          <a:endParaRPr lang="en-CA"/>
        </a:p>
      </dgm:t>
    </dgm:pt>
    <dgm:pt modelId="{D1BACCB2-5808-4AF5-8917-DAFD75B49C09}" type="sibTrans" cxnId="{46EB148C-D783-429F-B666-9B15917F049C}">
      <dgm:prSet/>
      <dgm:spPr/>
      <dgm:t>
        <a:bodyPr/>
        <a:lstStyle/>
        <a:p>
          <a:endParaRPr lang="en-CA"/>
        </a:p>
      </dgm:t>
    </dgm:pt>
    <dgm:pt modelId="{F4FE4CCF-9D7A-4276-8616-D18B591213B6}" type="pres">
      <dgm:prSet presAssocID="{CB24326F-49AD-427B-9922-34EAFCBB5D47}" presName="linear" presStyleCnt="0">
        <dgm:presLayoutVars>
          <dgm:animLvl val="lvl"/>
          <dgm:resizeHandles val="exact"/>
        </dgm:presLayoutVars>
      </dgm:prSet>
      <dgm:spPr/>
      <dgm:t>
        <a:bodyPr/>
        <a:lstStyle/>
        <a:p>
          <a:endParaRPr lang="en-US"/>
        </a:p>
      </dgm:t>
    </dgm:pt>
    <dgm:pt modelId="{9AB1E7D6-5DEE-4D40-8880-9668C2C1B10E}" type="pres">
      <dgm:prSet presAssocID="{771A08A6-6823-4BC4-8158-FF8BBC87F7C9}" presName="parentText" presStyleLbl="node1" presStyleIdx="0" presStyleCnt="6">
        <dgm:presLayoutVars>
          <dgm:chMax val="0"/>
          <dgm:bulletEnabled val="1"/>
        </dgm:presLayoutVars>
      </dgm:prSet>
      <dgm:spPr/>
      <dgm:t>
        <a:bodyPr/>
        <a:lstStyle/>
        <a:p>
          <a:endParaRPr lang="en-US"/>
        </a:p>
      </dgm:t>
    </dgm:pt>
    <dgm:pt modelId="{5BF2C4C8-2CFE-4FC6-987E-BE25B5AAEA73}" type="pres">
      <dgm:prSet presAssocID="{35A6D539-C6A9-463D-9F25-AC0719DB156D}" presName="spacer" presStyleCnt="0"/>
      <dgm:spPr/>
    </dgm:pt>
    <dgm:pt modelId="{5D3E724C-70A3-4F6A-88BE-CD96C3C4C8B7}" type="pres">
      <dgm:prSet presAssocID="{7B793BFD-E96C-41AA-BA42-A0618CBE6983}" presName="parentText" presStyleLbl="node1" presStyleIdx="1" presStyleCnt="6">
        <dgm:presLayoutVars>
          <dgm:chMax val="0"/>
          <dgm:bulletEnabled val="1"/>
        </dgm:presLayoutVars>
      </dgm:prSet>
      <dgm:spPr/>
      <dgm:t>
        <a:bodyPr/>
        <a:lstStyle/>
        <a:p>
          <a:endParaRPr lang="en-US"/>
        </a:p>
      </dgm:t>
    </dgm:pt>
    <dgm:pt modelId="{FCD61FCB-6F14-4B7C-A9D5-84DAE6B5BF68}" type="pres">
      <dgm:prSet presAssocID="{9A471954-BC02-46C7-A10D-5A4D53C00E3D}" presName="spacer" presStyleCnt="0"/>
      <dgm:spPr/>
    </dgm:pt>
    <dgm:pt modelId="{880DD72D-66D8-49E0-AA30-57B29F9735E6}" type="pres">
      <dgm:prSet presAssocID="{6B9699B9-0AA9-4D7D-BA46-D49FB205A847}" presName="parentText" presStyleLbl="node1" presStyleIdx="2" presStyleCnt="6">
        <dgm:presLayoutVars>
          <dgm:chMax val="0"/>
          <dgm:bulletEnabled val="1"/>
        </dgm:presLayoutVars>
      </dgm:prSet>
      <dgm:spPr/>
      <dgm:t>
        <a:bodyPr/>
        <a:lstStyle/>
        <a:p>
          <a:endParaRPr lang="en-US"/>
        </a:p>
      </dgm:t>
    </dgm:pt>
    <dgm:pt modelId="{CFBDB494-39C1-46C3-B81F-ED8571747A17}" type="pres">
      <dgm:prSet presAssocID="{1E12096A-C7C7-49D1-9F4F-FCCD5D396729}" presName="spacer" presStyleCnt="0"/>
      <dgm:spPr/>
    </dgm:pt>
    <dgm:pt modelId="{5AA3D863-FF97-44EC-8C79-A69CEE855D06}" type="pres">
      <dgm:prSet presAssocID="{6D738323-4CAC-45E7-8613-554DE08C5A86}" presName="parentText" presStyleLbl="node1" presStyleIdx="3" presStyleCnt="6">
        <dgm:presLayoutVars>
          <dgm:chMax val="0"/>
          <dgm:bulletEnabled val="1"/>
        </dgm:presLayoutVars>
      </dgm:prSet>
      <dgm:spPr/>
      <dgm:t>
        <a:bodyPr/>
        <a:lstStyle/>
        <a:p>
          <a:endParaRPr lang="en-US"/>
        </a:p>
      </dgm:t>
    </dgm:pt>
    <dgm:pt modelId="{D88A2DAE-637A-47B5-A454-76B0374B4ACD}" type="pres">
      <dgm:prSet presAssocID="{CA939004-062F-4C40-99CB-6D16A7E9FB2A}" presName="spacer" presStyleCnt="0"/>
      <dgm:spPr/>
    </dgm:pt>
    <dgm:pt modelId="{BECA18D8-D85B-44F7-B2A3-C2D97E82CB84}" type="pres">
      <dgm:prSet presAssocID="{282D61E2-71CB-4972-B428-A54676C16372}" presName="parentText" presStyleLbl="node1" presStyleIdx="4" presStyleCnt="6">
        <dgm:presLayoutVars>
          <dgm:chMax val="0"/>
          <dgm:bulletEnabled val="1"/>
        </dgm:presLayoutVars>
      </dgm:prSet>
      <dgm:spPr/>
      <dgm:t>
        <a:bodyPr/>
        <a:lstStyle/>
        <a:p>
          <a:endParaRPr lang="en-US"/>
        </a:p>
      </dgm:t>
    </dgm:pt>
    <dgm:pt modelId="{FB021466-0EFD-4AA5-880B-B0C6AE543E94}" type="pres">
      <dgm:prSet presAssocID="{74BC90CE-00CF-4EA8-B2EB-F925B21FDE31}" presName="spacer" presStyleCnt="0"/>
      <dgm:spPr/>
    </dgm:pt>
    <dgm:pt modelId="{6B535154-4B27-4840-8C02-3E4CD58257D1}" type="pres">
      <dgm:prSet presAssocID="{097A7F2F-F240-4CFD-BBC5-1F415718BD06}" presName="parentText" presStyleLbl="node1" presStyleIdx="5" presStyleCnt="6">
        <dgm:presLayoutVars>
          <dgm:chMax val="0"/>
          <dgm:bulletEnabled val="1"/>
        </dgm:presLayoutVars>
      </dgm:prSet>
      <dgm:spPr/>
      <dgm:t>
        <a:bodyPr/>
        <a:lstStyle/>
        <a:p>
          <a:endParaRPr lang="en-US"/>
        </a:p>
      </dgm:t>
    </dgm:pt>
  </dgm:ptLst>
  <dgm:cxnLst>
    <dgm:cxn modelId="{FC35B919-A941-4A26-92A2-1EAE7FF6931A}" srcId="{CB24326F-49AD-427B-9922-34EAFCBB5D47}" destId="{6B9699B9-0AA9-4D7D-BA46-D49FB205A847}" srcOrd="2" destOrd="0" parTransId="{5E36CE99-D69F-40F1-A442-B892C68C2405}" sibTransId="{1E12096A-C7C7-49D1-9F4F-FCCD5D396729}"/>
    <dgm:cxn modelId="{46EB148C-D783-429F-B666-9B15917F049C}" srcId="{CB24326F-49AD-427B-9922-34EAFCBB5D47}" destId="{097A7F2F-F240-4CFD-BBC5-1F415718BD06}" srcOrd="5" destOrd="0" parTransId="{C0F55C74-B3DF-4AE1-901E-6329E7233D75}" sibTransId="{D1BACCB2-5808-4AF5-8917-DAFD75B49C09}"/>
    <dgm:cxn modelId="{C7ED96DC-346E-4D27-8B1A-84A2A378B4AF}" srcId="{CB24326F-49AD-427B-9922-34EAFCBB5D47}" destId="{282D61E2-71CB-4972-B428-A54676C16372}" srcOrd="4" destOrd="0" parTransId="{39BBDA05-1D99-454F-95E7-3E84FDD46FD4}" sibTransId="{74BC90CE-00CF-4EA8-B2EB-F925B21FDE31}"/>
    <dgm:cxn modelId="{B869CEB6-D01C-44CB-BC2D-274F55860D97}" type="presOf" srcId="{6B9699B9-0AA9-4D7D-BA46-D49FB205A847}" destId="{880DD72D-66D8-49E0-AA30-57B29F9735E6}" srcOrd="0" destOrd="0" presId="urn:microsoft.com/office/officeart/2005/8/layout/vList2"/>
    <dgm:cxn modelId="{16B88999-ECD9-473A-B108-38A51A331460}" srcId="{CB24326F-49AD-427B-9922-34EAFCBB5D47}" destId="{7B793BFD-E96C-41AA-BA42-A0618CBE6983}" srcOrd="1" destOrd="0" parTransId="{111220A0-E2C8-4E19-943C-15F2F6CD4D67}" sibTransId="{9A471954-BC02-46C7-A10D-5A4D53C00E3D}"/>
    <dgm:cxn modelId="{9721BC5C-6514-4A7D-AB24-2C95B01BEFDB}" type="presOf" srcId="{282D61E2-71CB-4972-B428-A54676C16372}" destId="{BECA18D8-D85B-44F7-B2A3-C2D97E82CB84}" srcOrd="0" destOrd="0" presId="urn:microsoft.com/office/officeart/2005/8/layout/vList2"/>
    <dgm:cxn modelId="{3C2C2202-AD6D-4763-BCCB-7E31FDCD996B}" type="presOf" srcId="{097A7F2F-F240-4CFD-BBC5-1F415718BD06}" destId="{6B535154-4B27-4840-8C02-3E4CD58257D1}" srcOrd="0" destOrd="0" presId="urn:microsoft.com/office/officeart/2005/8/layout/vList2"/>
    <dgm:cxn modelId="{EF183A64-C759-4E39-8E8E-E851B5769849}" srcId="{CB24326F-49AD-427B-9922-34EAFCBB5D47}" destId="{6D738323-4CAC-45E7-8613-554DE08C5A86}" srcOrd="3" destOrd="0" parTransId="{C316D424-BFDB-443B-953E-52AF45E7948B}" sibTransId="{CA939004-062F-4C40-99CB-6D16A7E9FB2A}"/>
    <dgm:cxn modelId="{7732E010-A007-44B3-B5F3-AAB168E7DAE2}" type="presOf" srcId="{6D738323-4CAC-45E7-8613-554DE08C5A86}" destId="{5AA3D863-FF97-44EC-8C79-A69CEE855D06}" srcOrd="0" destOrd="0" presId="urn:microsoft.com/office/officeart/2005/8/layout/vList2"/>
    <dgm:cxn modelId="{1FBF64B7-CFC0-4870-B4B8-6D60445AA9F3}" srcId="{CB24326F-49AD-427B-9922-34EAFCBB5D47}" destId="{771A08A6-6823-4BC4-8158-FF8BBC87F7C9}" srcOrd="0" destOrd="0" parTransId="{EFCA0C57-149B-46A6-B7C6-F74A6FCCDDB4}" sibTransId="{35A6D539-C6A9-463D-9F25-AC0719DB156D}"/>
    <dgm:cxn modelId="{CDFC1062-EC6B-42EF-8881-BB3D963B815B}" type="presOf" srcId="{771A08A6-6823-4BC4-8158-FF8BBC87F7C9}" destId="{9AB1E7D6-5DEE-4D40-8880-9668C2C1B10E}" srcOrd="0" destOrd="0" presId="urn:microsoft.com/office/officeart/2005/8/layout/vList2"/>
    <dgm:cxn modelId="{356FA380-5FF9-476F-99D7-F22EA74C9EAE}" type="presOf" srcId="{CB24326F-49AD-427B-9922-34EAFCBB5D47}" destId="{F4FE4CCF-9D7A-4276-8616-D18B591213B6}" srcOrd="0" destOrd="0" presId="urn:microsoft.com/office/officeart/2005/8/layout/vList2"/>
    <dgm:cxn modelId="{D0DA2D94-177B-4B39-84FF-9A530F26F1BF}" type="presOf" srcId="{7B793BFD-E96C-41AA-BA42-A0618CBE6983}" destId="{5D3E724C-70A3-4F6A-88BE-CD96C3C4C8B7}" srcOrd="0" destOrd="0" presId="urn:microsoft.com/office/officeart/2005/8/layout/vList2"/>
    <dgm:cxn modelId="{1540097B-28D7-4B49-A924-C41CA59C0BFC}" type="presParOf" srcId="{F4FE4CCF-9D7A-4276-8616-D18B591213B6}" destId="{9AB1E7D6-5DEE-4D40-8880-9668C2C1B10E}" srcOrd="0" destOrd="0" presId="urn:microsoft.com/office/officeart/2005/8/layout/vList2"/>
    <dgm:cxn modelId="{4AD760AC-E6D0-48EF-8D08-83B04A82A3ED}" type="presParOf" srcId="{F4FE4CCF-9D7A-4276-8616-D18B591213B6}" destId="{5BF2C4C8-2CFE-4FC6-987E-BE25B5AAEA73}" srcOrd="1" destOrd="0" presId="urn:microsoft.com/office/officeart/2005/8/layout/vList2"/>
    <dgm:cxn modelId="{7718495F-81EF-44F6-A710-AD2BFE8B3463}" type="presParOf" srcId="{F4FE4CCF-9D7A-4276-8616-D18B591213B6}" destId="{5D3E724C-70A3-4F6A-88BE-CD96C3C4C8B7}" srcOrd="2" destOrd="0" presId="urn:microsoft.com/office/officeart/2005/8/layout/vList2"/>
    <dgm:cxn modelId="{0128B4A0-828C-48ED-A089-AE69DD2DDB8B}" type="presParOf" srcId="{F4FE4CCF-9D7A-4276-8616-D18B591213B6}" destId="{FCD61FCB-6F14-4B7C-A9D5-84DAE6B5BF68}" srcOrd="3" destOrd="0" presId="urn:microsoft.com/office/officeart/2005/8/layout/vList2"/>
    <dgm:cxn modelId="{6ECEE882-C9FE-4C22-B321-477AEB0F4A6C}" type="presParOf" srcId="{F4FE4CCF-9D7A-4276-8616-D18B591213B6}" destId="{880DD72D-66D8-49E0-AA30-57B29F9735E6}" srcOrd="4" destOrd="0" presId="urn:microsoft.com/office/officeart/2005/8/layout/vList2"/>
    <dgm:cxn modelId="{B930AE8F-F75B-44F6-A388-56CDD73F268F}" type="presParOf" srcId="{F4FE4CCF-9D7A-4276-8616-D18B591213B6}" destId="{CFBDB494-39C1-46C3-B81F-ED8571747A17}" srcOrd="5" destOrd="0" presId="urn:microsoft.com/office/officeart/2005/8/layout/vList2"/>
    <dgm:cxn modelId="{4FCFA992-6BF5-4166-AE24-B0C5034870A3}" type="presParOf" srcId="{F4FE4CCF-9D7A-4276-8616-D18B591213B6}" destId="{5AA3D863-FF97-44EC-8C79-A69CEE855D06}" srcOrd="6" destOrd="0" presId="urn:microsoft.com/office/officeart/2005/8/layout/vList2"/>
    <dgm:cxn modelId="{C09FD1B8-85E2-4AC3-8BD2-D6C36497F1F5}" type="presParOf" srcId="{F4FE4CCF-9D7A-4276-8616-D18B591213B6}" destId="{D88A2DAE-637A-47B5-A454-76B0374B4ACD}" srcOrd="7" destOrd="0" presId="urn:microsoft.com/office/officeart/2005/8/layout/vList2"/>
    <dgm:cxn modelId="{0655F5C1-5F97-4ED6-BA88-D84F1FDC82B5}" type="presParOf" srcId="{F4FE4CCF-9D7A-4276-8616-D18B591213B6}" destId="{BECA18D8-D85B-44F7-B2A3-C2D97E82CB84}" srcOrd="8" destOrd="0" presId="urn:microsoft.com/office/officeart/2005/8/layout/vList2"/>
    <dgm:cxn modelId="{DEB2E80C-4A55-4677-A841-643C5708562C}" type="presParOf" srcId="{F4FE4CCF-9D7A-4276-8616-D18B591213B6}" destId="{FB021466-0EFD-4AA5-880B-B0C6AE543E94}" srcOrd="9" destOrd="0" presId="urn:microsoft.com/office/officeart/2005/8/layout/vList2"/>
    <dgm:cxn modelId="{59132F89-84D5-4AB9-AB0C-D76404BA376E}" type="presParOf" srcId="{F4FE4CCF-9D7A-4276-8616-D18B591213B6}" destId="{6B535154-4B27-4840-8C02-3E4CD58257D1}"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642EA5-31FB-4A2B-9B27-C108B05C6BC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025E3AB-93CE-460B-B81A-F23C4CC8E8AD}">
      <dgm:prSet custT="1"/>
      <dgm:spPr/>
      <dgm:t>
        <a:bodyPr/>
        <a:lstStyle/>
        <a:p>
          <a:pPr>
            <a:lnSpc>
              <a:spcPct val="100000"/>
            </a:lnSpc>
          </a:pPr>
          <a:r>
            <a:rPr lang="en-CA" sz="3000"/>
            <a:t>Find two different cups in your house. </a:t>
          </a:r>
          <a:endParaRPr lang="en-US" sz="3000"/>
        </a:p>
      </dgm:t>
    </dgm:pt>
    <dgm:pt modelId="{355829CF-3AF7-4FD3-96CC-F21681C9738A}" type="parTrans" cxnId="{5A49AFF4-CFCC-4F55-83F9-632CB26CDE4F}">
      <dgm:prSet/>
      <dgm:spPr/>
      <dgm:t>
        <a:bodyPr/>
        <a:lstStyle/>
        <a:p>
          <a:endParaRPr lang="en-US"/>
        </a:p>
      </dgm:t>
    </dgm:pt>
    <dgm:pt modelId="{4C898E01-BA98-43F6-9F56-FE4771DFEF71}" type="sibTrans" cxnId="{5A49AFF4-CFCC-4F55-83F9-632CB26CDE4F}">
      <dgm:prSet/>
      <dgm:spPr/>
      <dgm:t>
        <a:bodyPr/>
        <a:lstStyle/>
        <a:p>
          <a:endParaRPr lang="en-US"/>
        </a:p>
      </dgm:t>
    </dgm:pt>
    <dgm:pt modelId="{956BCE3C-22A7-4530-B483-B8EBD5505C96}">
      <dgm:prSet custT="1"/>
      <dgm:spPr/>
      <dgm:t>
        <a:bodyPr/>
        <a:lstStyle/>
        <a:p>
          <a:pPr>
            <a:lnSpc>
              <a:spcPct val="100000"/>
            </a:lnSpc>
          </a:pPr>
          <a:r>
            <a:rPr lang="en-CA" sz="3000"/>
            <a:t>Which one will hold more water?</a:t>
          </a:r>
          <a:endParaRPr lang="en-US" sz="3000"/>
        </a:p>
      </dgm:t>
    </dgm:pt>
    <dgm:pt modelId="{954BA42B-DCDB-44C2-838A-07B95CDCF80F}" type="parTrans" cxnId="{C32011AD-F32F-431D-977D-73984F94F99A}">
      <dgm:prSet/>
      <dgm:spPr/>
      <dgm:t>
        <a:bodyPr/>
        <a:lstStyle/>
        <a:p>
          <a:endParaRPr lang="en-US"/>
        </a:p>
      </dgm:t>
    </dgm:pt>
    <dgm:pt modelId="{18EA431C-4F16-4222-8D44-F6A70BEF76B9}" type="sibTrans" cxnId="{C32011AD-F32F-431D-977D-73984F94F99A}">
      <dgm:prSet/>
      <dgm:spPr/>
      <dgm:t>
        <a:bodyPr/>
        <a:lstStyle/>
        <a:p>
          <a:endParaRPr lang="en-US"/>
        </a:p>
      </dgm:t>
    </dgm:pt>
    <dgm:pt modelId="{CAF7E58C-3ABF-4EA4-8BF4-A0DB0FD5E56E}">
      <dgm:prSet custT="1"/>
      <dgm:spPr/>
      <dgm:t>
        <a:bodyPr/>
        <a:lstStyle/>
        <a:p>
          <a:pPr>
            <a:lnSpc>
              <a:spcPct val="100000"/>
            </a:lnSpc>
          </a:pPr>
          <a:r>
            <a:rPr lang="en-CA" sz="2800"/>
            <a:t>Fill them both. Measure the water. Were you right?</a:t>
          </a:r>
          <a:endParaRPr lang="en-US" sz="2800"/>
        </a:p>
      </dgm:t>
    </dgm:pt>
    <dgm:pt modelId="{1BEB6E7A-B92B-438A-8603-7F6E1EAD1A98}" type="parTrans" cxnId="{E92B59D9-9ED9-43D7-9AFC-7AA9D57C38D1}">
      <dgm:prSet/>
      <dgm:spPr/>
      <dgm:t>
        <a:bodyPr/>
        <a:lstStyle/>
        <a:p>
          <a:endParaRPr lang="en-US"/>
        </a:p>
      </dgm:t>
    </dgm:pt>
    <dgm:pt modelId="{53EC2A19-EAEC-47F1-98D5-40B4983E0940}" type="sibTrans" cxnId="{E92B59D9-9ED9-43D7-9AFC-7AA9D57C38D1}">
      <dgm:prSet/>
      <dgm:spPr/>
      <dgm:t>
        <a:bodyPr/>
        <a:lstStyle/>
        <a:p>
          <a:endParaRPr lang="en-US"/>
        </a:p>
      </dgm:t>
    </dgm:pt>
    <dgm:pt modelId="{7B430F75-8856-457B-823C-FCE39B51B233}">
      <dgm:prSet custT="1"/>
      <dgm:spPr/>
      <dgm:t>
        <a:bodyPr/>
        <a:lstStyle/>
        <a:p>
          <a:pPr>
            <a:lnSpc>
              <a:spcPct val="100000"/>
            </a:lnSpc>
          </a:pPr>
          <a:r>
            <a:rPr lang="en-CA" sz="3000"/>
            <a:t>Repeat with two other cups. </a:t>
          </a:r>
          <a:endParaRPr lang="en-US" sz="3000"/>
        </a:p>
      </dgm:t>
    </dgm:pt>
    <dgm:pt modelId="{1F15266B-6E83-4511-85CB-E5154F01E500}" type="parTrans" cxnId="{78B1B4E1-0C74-46C3-8753-7B403D3FE4A8}">
      <dgm:prSet/>
      <dgm:spPr/>
      <dgm:t>
        <a:bodyPr/>
        <a:lstStyle/>
        <a:p>
          <a:endParaRPr lang="en-US"/>
        </a:p>
      </dgm:t>
    </dgm:pt>
    <dgm:pt modelId="{3D5CC5EA-8723-45FA-8819-3438635B9621}" type="sibTrans" cxnId="{78B1B4E1-0C74-46C3-8753-7B403D3FE4A8}">
      <dgm:prSet/>
      <dgm:spPr/>
      <dgm:t>
        <a:bodyPr/>
        <a:lstStyle/>
        <a:p>
          <a:endParaRPr lang="en-US"/>
        </a:p>
      </dgm:t>
    </dgm:pt>
    <dgm:pt modelId="{D696A648-00B7-47D3-97D5-51EF6AF8C206}">
      <dgm:prSet custT="1"/>
      <dgm:spPr/>
      <dgm:t>
        <a:bodyPr/>
        <a:lstStyle/>
        <a:p>
          <a:pPr>
            <a:lnSpc>
              <a:spcPct val="100000"/>
            </a:lnSpc>
          </a:pPr>
          <a:r>
            <a:rPr lang="en-CA" sz="2800"/>
            <a:t>Does a larger cup always hold more? Why or why not? </a:t>
          </a:r>
          <a:endParaRPr lang="en-US" sz="2800"/>
        </a:p>
      </dgm:t>
    </dgm:pt>
    <dgm:pt modelId="{F44579F6-2719-419D-BC6B-A253D7B01E6F}" type="parTrans" cxnId="{5072D12B-BA8B-40BE-959A-76687C1E5D5F}">
      <dgm:prSet/>
      <dgm:spPr/>
      <dgm:t>
        <a:bodyPr/>
        <a:lstStyle/>
        <a:p>
          <a:endParaRPr lang="en-US"/>
        </a:p>
      </dgm:t>
    </dgm:pt>
    <dgm:pt modelId="{08DAA6A1-7B3E-4506-9A83-ACA427010AA7}" type="sibTrans" cxnId="{5072D12B-BA8B-40BE-959A-76687C1E5D5F}">
      <dgm:prSet/>
      <dgm:spPr/>
      <dgm:t>
        <a:bodyPr/>
        <a:lstStyle/>
        <a:p>
          <a:endParaRPr lang="en-US"/>
        </a:p>
      </dgm:t>
    </dgm:pt>
    <dgm:pt modelId="{88271B9B-7082-4297-8EDE-4DC6265F3846}" type="pres">
      <dgm:prSet presAssocID="{7B642EA5-31FB-4A2B-9B27-C108B05C6BCD}" presName="root" presStyleCnt="0">
        <dgm:presLayoutVars>
          <dgm:dir/>
          <dgm:resizeHandles val="exact"/>
        </dgm:presLayoutVars>
      </dgm:prSet>
      <dgm:spPr/>
      <dgm:t>
        <a:bodyPr/>
        <a:lstStyle/>
        <a:p>
          <a:endParaRPr lang="en-US"/>
        </a:p>
      </dgm:t>
    </dgm:pt>
    <dgm:pt modelId="{0B762620-03D5-4079-962C-42902D164F76}" type="pres">
      <dgm:prSet presAssocID="{0025E3AB-93CE-460B-B81A-F23C4CC8E8AD}" presName="compNode" presStyleCnt="0"/>
      <dgm:spPr/>
    </dgm:pt>
    <dgm:pt modelId="{43134E06-AB1E-4F7D-A065-2E922123F0BB}" type="pres">
      <dgm:prSet presAssocID="{0025E3AB-93CE-460B-B81A-F23C4CC8E8AD}" presName="bgRect" presStyleLbl="bgShp" presStyleIdx="0" presStyleCnt="5" custLinFactNeighborX="5003" custLinFactNeighborY="506"/>
      <dgm:spPr/>
    </dgm:pt>
    <dgm:pt modelId="{F9645CFC-22D6-4FBC-87BB-950BF728E26E}" type="pres">
      <dgm:prSet presAssocID="{0025E3AB-93CE-460B-B81A-F23C4CC8E8AD}" presName="iconRect" presStyleLbl="node1" presStyleIdx="0" presStyleCnt="5"/>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House"/>
        </a:ext>
      </dgm:extLst>
    </dgm:pt>
    <dgm:pt modelId="{FDC05D89-06DF-4368-A218-89B52A405188}" type="pres">
      <dgm:prSet presAssocID="{0025E3AB-93CE-460B-B81A-F23C4CC8E8AD}" presName="spaceRect" presStyleCnt="0"/>
      <dgm:spPr/>
    </dgm:pt>
    <dgm:pt modelId="{F537BB61-F205-4898-9384-713F06C9A2D5}" type="pres">
      <dgm:prSet presAssocID="{0025E3AB-93CE-460B-B81A-F23C4CC8E8AD}" presName="parTx" presStyleLbl="revTx" presStyleIdx="0" presStyleCnt="5" custLinFactNeighborX="-339" custLinFactNeighborY="-14122">
        <dgm:presLayoutVars>
          <dgm:chMax val="0"/>
          <dgm:chPref val="0"/>
        </dgm:presLayoutVars>
      </dgm:prSet>
      <dgm:spPr/>
      <dgm:t>
        <a:bodyPr/>
        <a:lstStyle/>
        <a:p>
          <a:endParaRPr lang="en-US"/>
        </a:p>
      </dgm:t>
    </dgm:pt>
    <dgm:pt modelId="{4051C9B9-AF73-4BE0-B09D-C936CBEC3874}" type="pres">
      <dgm:prSet presAssocID="{4C898E01-BA98-43F6-9F56-FE4771DFEF71}" presName="sibTrans" presStyleCnt="0"/>
      <dgm:spPr/>
    </dgm:pt>
    <dgm:pt modelId="{A97B2AAA-3A46-41E2-B14B-325CDF34F5BD}" type="pres">
      <dgm:prSet presAssocID="{956BCE3C-22A7-4530-B483-B8EBD5505C96}" presName="compNode" presStyleCnt="0"/>
      <dgm:spPr/>
    </dgm:pt>
    <dgm:pt modelId="{2655A0F7-FF43-41D1-8B8F-95F5DBE505D2}" type="pres">
      <dgm:prSet presAssocID="{956BCE3C-22A7-4530-B483-B8EBD5505C96}" presName="bgRect" presStyleLbl="bgShp" presStyleIdx="1" presStyleCnt="5"/>
      <dgm:spPr/>
    </dgm:pt>
    <dgm:pt modelId="{FE5FA541-66E1-498F-A607-5EFE0606F9B0}" type="pres">
      <dgm:prSet presAssocID="{956BCE3C-22A7-4530-B483-B8EBD5505C96}" presName="iconRect" presStyleLbl="node1" presStyleIdx="1" presStyleCnt="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Shower"/>
        </a:ext>
      </dgm:extLst>
    </dgm:pt>
    <dgm:pt modelId="{205D4199-DCA2-4C05-A45E-4971822FC581}" type="pres">
      <dgm:prSet presAssocID="{956BCE3C-22A7-4530-B483-B8EBD5505C96}" presName="spaceRect" presStyleCnt="0"/>
      <dgm:spPr/>
    </dgm:pt>
    <dgm:pt modelId="{14D1A51A-31C4-4026-AA42-7DCC9959443D}" type="pres">
      <dgm:prSet presAssocID="{956BCE3C-22A7-4530-B483-B8EBD5505C96}" presName="parTx" presStyleLbl="revTx" presStyleIdx="1" presStyleCnt="5">
        <dgm:presLayoutVars>
          <dgm:chMax val="0"/>
          <dgm:chPref val="0"/>
        </dgm:presLayoutVars>
      </dgm:prSet>
      <dgm:spPr/>
      <dgm:t>
        <a:bodyPr/>
        <a:lstStyle/>
        <a:p>
          <a:endParaRPr lang="en-US"/>
        </a:p>
      </dgm:t>
    </dgm:pt>
    <dgm:pt modelId="{0828941D-79B6-4F7B-B264-FDBBBA7A68F8}" type="pres">
      <dgm:prSet presAssocID="{18EA431C-4F16-4222-8D44-F6A70BEF76B9}" presName="sibTrans" presStyleCnt="0"/>
      <dgm:spPr/>
    </dgm:pt>
    <dgm:pt modelId="{DD3F1F2E-058B-4113-9A33-1B97736AC4D1}" type="pres">
      <dgm:prSet presAssocID="{CAF7E58C-3ABF-4EA4-8BF4-A0DB0FD5E56E}" presName="compNode" presStyleCnt="0"/>
      <dgm:spPr/>
    </dgm:pt>
    <dgm:pt modelId="{F52FC7B6-161E-4A6F-8E92-136C0D090FBA}" type="pres">
      <dgm:prSet presAssocID="{CAF7E58C-3ABF-4EA4-8BF4-A0DB0FD5E56E}" presName="bgRect" presStyleLbl="bgShp" presStyleIdx="2" presStyleCnt="5"/>
      <dgm:spPr/>
    </dgm:pt>
    <dgm:pt modelId="{CBB06444-00DC-47E3-B570-B93ADAA219B8}" type="pres">
      <dgm:prSet presAssocID="{CAF7E58C-3ABF-4EA4-8BF4-A0DB0FD5E56E}" presName="iconRect" presStyleLbl="node1" presStyleIdx="2" presStyleCnt="5"/>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Sign Language"/>
        </a:ext>
      </dgm:extLst>
    </dgm:pt>
    <dgm:pt modelId="{0D4A45DD-5671-4FDA-9DAC-AF99554CA5A1}" type="pres">
      <dgm:prSet presAssocID="{CAF7E58C-3ABF-4EA4-8BF4-A0DB0FD5E56E}" presName="spaceRect" presStyleCnt="0"/>
      <dgm:spPr/>
    </dgm:pt>
    <dgm:pt modelId="{A037BD79-9B02-4116-AE1F-2B52CEBB8C32}" type="pres">
      <dgm:prSet presAssocID="{CAF7E58C-3ABF-4EA4-8BF4-A0DB0FD5E56E}" presName="parTx" presStyleLbl="revTx" presStyleIdx="2" presStyleCnt="5">
        <dgm:presLayoutVars>
          <dgm:chMax val="0"/>
          <dgm:chPref val="0"/>
        </dgm:presLayoutVars>
      </dgm:prSet>
      <dgm:spPr/>
      <dgm:t>
        <a:bodyPr/>
        <a:lstStyle/>
        <a:p>
          <a:endParaRPr lang="en-US"/>
        </a:p>
      </dgm:t>
    </dgm:pt>
    <dgm:pt modelId="{6C37440F-752F-4792-9931-23C82BD37CB9}" type="pres">
      <dgm:prSet presAssocID="{53EC2A19-EAEC-47F1-98D5-40B4983E0940}" presName="sibTrans" presStyleCnt="0"/>
      <dgm:spPr/>
    </dgm:pt>
    <dgm:pt modelId="{A496686C-76B1-488F-B78E-B7AE7E88069E}" type="pres">
      <dgm:prSet presAssocID="{7B430F75-8856-457B-823C-FCE39B51B233}" presName="compNode" presStyleCnt="0"/>
      <dgm:spPr/>
    </dgm:pt>
    <dgm:pt modelId="{BDDAED03-5DC6-4D93-B8FA-1DAC39B4BF00}" type="pres">
      <dgm:prSet presAssocID="{7B430F75-8856-457B-823C-FCE39B51B233}" presName="bgRect" presStyleLbl="bgShp" presStyleIdx="3" presStyleCnt="5"/>
      <dgm:spPr/>
    </dgm:pt>
    <dgm:pt modelId="{64EF3A8E-C155-4175-9ACA-313DF0DEE235}" type="pres">
      <dgm:prSet presAssocID="{7B430F75-8856-457B-823C-FCE39B51B233}" presName="iconRect" presStyleLbl="node1" presStyleIdx="3" presStyleCnt="5"/>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Tea"/>
        </a:ext>
      </dgm:extLst>
    </dgm:pt>
    <dgm:pt modelId="{54E2AB24-C74E-43C8-AB75-724D76838D72}" type="pres">
      <dgm:prSet presAssocID="{7B430F75-8856-457B-823C-FCE39B51B233}" presName="spaceRect" presStyleCnt="0"/>
      <dgm:spPr/>
    </dgm:pt>
    <dgm:pt modelId="{8FE8FF8C-C6C4-44C2-B34F-E069C8517580}" type="pres">
      <dgm:prSet presAssocID="{7B430F75-8856-457B-823C-FCE39B51B233}" presName="parTx" presStyleLbl="revTx" presStyleIdx="3" presStyleCnt="5" custLinFactNeighborY="-8420">
        <dgm:presLayoutVars>
          <dgm:chMax val="0"/>
          <dgm:chPref val="0"/>
        </dgm:presLayoutVars>
      </dgm:prSet>
      <dgm:spPr/>
      <dgm:t>
        <a:bodyPr/>
        <a:lstStyle/>
        <a:p>
          <a:endParaRPr lang="en-US"/>
        </a:p>
      </dgm:t>
    </dgm:pt>
    <dgm:pt modelId="{D7827848-21A0-4350-84D7-0078718CEA4E}" type="pres">
      <dgm:prSet presAssocID="{3D5CC5EA-8723-45FA-8819-3438635B9621}" presName="sibTrans" presStyleCnt="0"/>
      <dgm:spPr/>
    </dgm:pt>
    <dgm:pt modelId="{367FE9E8-5157-4149-9E02-0995FA9856A4}" type="pres">
      <dgm:prSet presAssocID="{D696A648-00B7-47D3-97D5-51EF6AF8C206}" presName="compNode" presStyleCnt="0"/>
      <dgm:spPr/>
    </dgm:pt>
    <dgm:pt modelId="{85175986-1CE0-4B03-A780-9392ED5BB3A0}" type="pres">
      <dgm:prSet presAssocID="{D696A648-00B7-47D3-97D5-51EF6AF8C206}" presName="bgRect" presStyleLbl="bgShp" presStyleIdx="4" presStyleCnt="5"/>
      <dgm:spPr/>
    </dgm:pt>
    <dgm:pt modelId="{7FF14686-2E99-4DFD-8419-9FC9238FEA61}" type="pres">
      <dgm:prSet presAssocID="{D696A648-00B7-47D3-97D5-51EF6AF8C206}" presName="iconRect" presStyleLbl="node1" presStyleIdx="4" presStyleCnt="5"/>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dgm:spPr>
      <dgm:extLst>
        <a:ext uri="{E40237B7-FDA0-4F09-8148-C483321AD2D9}">
          <dgm14:cNvPr xmlns:dgm14="http://schemas.microsoft.com/office/drawing/2010/diagram" id="0" name="" descr="Trophy"/>
        </a:ext>
      </dgm:extLst>
    </dgm:pt>
    <dgm:pt modelId="{F9687AFD-FDB5-49E5-9332-27E48DA77E7A}" type="pres">
      <dgm:prSet presAssocID="{D696A648-00B7-47D3-97D5-51EF6AF8C206}" presName="spaceRect" presStyleCnt="0"/>
      <dgm:spPr/>
    </dgm:pt>
    <dgm:pt modelId="{9406208B-C88A-4826-AF8B-CB18A4E9E0A3}" type="pres">
      <dgm:prSet presAssocID="{D696A648-00B7-47D3-97D5-51EF6AF8C206}" presName="parTx" presStyleLbl="revTx" presStyleIdx="4" presStyleCnt="5">
        <dgm:presLayoutVars>
          <dgm:chMax val="0"/>
          <dgm:chPref val="0"/>
        </dgm:presLayoutVars>
      </dgm:prSet>
      <dgm:spPr/>
      <dgm:t>
        <a:bodyPr/>
        <a:lstStyle/>
        <a:p>
          <a:endParaRPr lang="en-US"/>
        </a:p>
      </dgm:t>
    </dgm:pt>
  </dgm:ptLst>
  <dgm:cxnLst>
    <dgm:cxn modelId="{78B1B4E1-0C74-46C3-8753-7B403D3FE4A8}" srcId="{7B642EA5-31FB-4A2B-9B27-C108B05C6BCD}" destId="{7B430F75-8856-457B-823C-FCE39B51B233}" srcOrd="3" destOrd="0" parTransId="{1F15266B-6E83-4511-85CB-E5154F01E500}" sibTransId="{3D5CC5EA-8723-45FA-8819-3438635B9621}"/>
    <dgm:cxn modelId="{5072D12B-BA8B-40BE-959A-76687C1E5D5F}" srcId="{7B642EA5-31FB-4A2B-9B27-C108B05C6BCD}" destId="{D696A648-00B7-47D3-97D5-51EF6AF8C206}" srcOrd="4" destOrd="0" parTransId="{F44579F6-2719-419D-BC6B-A253D7B01E6F}" sibTransId="{08DAA6A1-7B3E-4506-9A83-ACA427010AA7}"/>
    <dgm:cxn modelId="{86242C4B-426F-41E0-B500-5D960E3065FA}" type="presOf" srcId="{0025E3AB-93CE-460B-B81A-F23C4CC8E8AD}" destId="{F537BB61-F205-4898-9384-713F06C9A2D5}" srcOrd="0" destOrd="0" presId="urn:microsoft.com/office/officeart/2018/2/layout/IconVerticalSolidList"/>
    <dgm:cxn modelId="{D34BA535-C161-4D81-BFE3-71D9587565D6}" type="presOf" srcId="{D696A648-00B7-47D3-97D5-51EF6AF8C206}" destId="{9406208B-C88A-4826-AF8B-CB18A4E9E0A3}" srcOrd="0" destOrd="0" presId="urn:microsoft.com/office/officeart/2018/2/layout/IconVerticalSolidList"/>
    <dgm:cxn modelId="{E92B59D9-9ED9-43D7-9AFC-7AA9D57C38D1}" srcId="{7B642EA5-31FB-4A2B-9B27-C108B05C6BCD}" destId="{CAF7E58C-3ABF-4EA4-8BF4-A0DB0FD5E56E}" srcOrd="2" destOrd="0" parTransId="{1BEB6E7A-B92B-438A-8603-7F6E1EAD1A98}" sibTransId="{53EC2A19-EAEC-47F1-98D5-40B4983E0940}"/>
    <dgm:cxn modelId="{5A49AFF4-CFCC-4F55-83F9-632CB26CDE4F}" srcId="{7B642EA5-31FB-4A2B-9B27-C108B05C6BCD}" destId="{0025E3AB-93CE-460B-B81A-F23C4CC8E8AD}" srcOrd="0" destOrd="0" parTransId="{355829CF-3AF7-4FD3-96CC-F21681C9738A}" sibTransId="{4C898E01-BA98-43F6-9F56-FE4771DFEF71}"/>
    <dgm:cxn modelId="{E2778F38-E023-4D64-B3F6-EC06BE98CDAB}" type="presOf" srcId="{7B642EA5-31FB-4A2B-9B27-C108B05C6BCD}" destId="{88271B9B-7082-4297-8EDE-4DC6265F3846}" srcOrd="0" destOrd="0" presId="urn:microsoft.com/office/officeart/2018/2/layout/IconVerticalSolidList"/>
    <dgm:cxn modelId="{C1D5BC19-2000-44D2-BA2F-D7C363956AD9}" type="presOf" srcId="{7B430F75-8856-457B-823C-FCE39B51B233}" destId="{8FE8FF8C-C6C4-44C2-B34F-E069C8517580}" srcOrd="0" destOrd="0" presId="urn:microsoft.com/office/officeart/2018/2/layout/IconVerticalSolidList"/>
    <dgm:cxn modelId="{33D1FA6D-BE7A-4749-90F8-D53263A2380D}" type="presOf" srcId="{CAF7E58C-3ABF-4EA4-8BF4-A0DB0FD5E56E}" destId="{A037BD79-9B02-4116-AE1F-2B52CEBB8C32}" srcOrd="0" destOrd="0" presId="urn:microsoft.com/office/officeart/2018/2/layout/IconVerticalSolidList"/>
    <dgm:cxn modelId="{C32011AD-F32F-431D-977D-73984F94F99A}" srcId="{7B642EA5-31FB-4A2B-9B27-C108B05C6BCD}" destId="{956BCE3C-22A7-4530-B483-B8EBD5505C96}" srcOrd="1" destOrd="0" parTransId="{954BA42B-DCDB-44C2-838A-07B95CDCF80F}" sibTransId="{18EA431C-4F16-4222-8D44-F6A70BEF76B9}"/>
    <dgm:cxn modelId="{4E483BED-A1DD-49F3-8003-CBD2CCB23F09}" type="presOf" srcId="{956BCE3C-22A7-4530-B483-B8EBD5505C96}" destId="{14D1A51A-31C4-4026-AA42-7DCC9959443D}" srcOrd="0" destOrd="0" presId="urn:microsoft.com/office/officeart/2018/2/layout/IconVerticalSolidList"/>
    <dgm:cxn modelId="{4AA0FDB4-5183-4094-865D-5B77C1B66155}" type="presParOf" srcId="{88271B9B-7082-4297-8EDE-4DC6265F3846}" destId="{0B762620-03D5-4079-962C-42902D164F76}" srcOrd="0" destOrd="0" presId="urn:microsoft.com/office/officeart/2018/2/layout/IconVerticalSolidList"/>
    <dgm:cxn modelId="{B13D0E14-AFBA-4132-B5E8-BC4CD20A3139}" type="presParOf" srcId="{0B762620-03D5-4079-962C-42902D164F76}" destId="{43134E06-AB1E-4F7D-A065-2E922123F0BB}" srcOrd="0" destOrd="0" presId="urn:microsoft.com/office/officeart/2018/2/layout/IconVerticalSolidList"/>
    <dgm:cxn modelId="{09330FF9-76D9-4F58-BA25-7E3767AD5007}" type="presParOf" srcId="{0B762620-03D5-4079-962C-42902D164F76}" destId="{F9645CFC-22D6-4FBC-87BB-950BF728E26E}" srcOrd="1" destOrd="0" presId="urn:microsoft.com/office/officeart/2018/2/layout/IconVerticalSolidList"/>
    <dgm:cxn modelId="{55295BD0-45ED-4609-99AA-BEC7DAA74112}" type="presParOf" srcId="{0B762620-03D5-4079-962C-42902D164F76}" destId="{FDC05D89-06DF-4368-A218-89B52A405188}" srcOrd="2" destOrd="0" presId="urn:microsoft.com/office/officeart/2018/2/layout/IconVerticalSolidList"/>
    <dgm:cxn modelId="{4B8D27A4-A8A0-4F05-8693-CC102565200E}" type="presParOf" srcId="{0B762620-03D5-4079-962C-42902D164F76}" destId="{F537BB61-F205-4898-9384-713F06C9A2D5}" srcOrd="3" destOrd="0" presId="urn:microsoft.com/office/officeart/2018/2/layout/IconVerticalSolidList"/>
    <dgm:cxn modelId="{A922859F-7D2B-4A93-AF4B-7DF9C0559C38}" type="presParOf" srcId="{88271B9B-7082-4297-8EDE-4DC6265F3846}" destId="{4051C9B9-AF73-4BE0-B09D-C936CBEC3874}" srcOrd="1" destOrd="0" presId="urn:microsoft.com/office/officeart/2018/2/layout/IconVerticalSolidList"/>
    <dgm:cxn modelId="{0ABD6F6D-7DB9-416B-8F5B-A6956134E2E2}" type="presParOf" srcId="{88271B9B-7082-4297-8EDE-4DC6265F3846}" destId="{A97B2AAA-3A46-41E2-B14B-325CDF34F5BD}" srcOrd="2" destOrd="0" presId="urn:microsoft.com/office/officeart/2018/2/layout/IconVerticalSolidList"/>
    <dgm:cxn modelId="{A996D1FB-9AB0-4E74-BE36-BE854F6B3D56}" type="presParOf" srcId="{A97B2AAA-3A46-41E2-B14B-325CDF34F5BD}" destId="{2655A0F7-FF43-41D1-8B8F-95F5DBE505D2}" srcOrd="0" destOrd="0" presId="urn:microsoft.com/office/officeart/2018/2/layout/IconVerticalSolidList"/>
    <dgm:cxn modelId="{D830F395-C125-4666-84A6-020BD225FA2B}" type="presParOf" srcId="{A97B2AAA-3A46-41E2-B14B-325CDF34F5BD}" destId="{FE5FA541-66E1-498F-A607-5EFE0606F9B0}" srcOrd="1" destOrd="0" presId="urn:microsoft.com/office/officeart/2018/2/layout/IconVerticalSolidList"/>
    <dgm:cxn modelId="{1312D00D-4E9C-444B-9EAF-986C9940DC79}" type="presParOf" srcId="{A97B2AAA-3A46-41E2-B14B-325CDF34F5BD}" destId="{205D4199-DCA2-4C05-A45E-4971822FC581}" srcOrd="2" destOrd="0" presId="urn:microsoft.com/office/officeart/2018/2/layout/IconVerticalSolidList"/>
    <dgm:cxn modelId="{FEDAFC97-005B-49CD-BB71-F971CF6B936A}" type="presParOf" srcId="{A97B2AAA-3A46-41E2-B14B-325CDF34F5BD}" destId="{14D1A51A-31C4-4026-AA42-7DCC9959443D}" srcOrd="3" destOrd="0" presId="urn:microsoft.com/office/officeart/2018/2/layout/IconVerticalSolidList"/>
    <dgm:cxn modelId="{327DEE5C-3A46-4D9F-9562-317B8658A369}" type="presParOf" srcId="{88271B9B-7082-4297-8EDE-4DC6265F3846}" destId="{0828941D-79B6-4F7B-B264-FDBBBA7A68F8}" srcOrd="3" destOrd="0" presId="urn:microsoft.com/office/officeart/2018/2/layout/IconVerticalSolidList"/>
    <dgm:cxn modelId="{E5129E02-4009-4092-BBC7-CF989AD54DFE}" type="presParOf" srcId="{88271B9B-7082-4297-8EDE-4DC6265F3846}" destId="{DD3F1F2E-058B-4113-9A33-1B97736AC4D1}" srcOrd="4" destOrd="0" presId="urn:microsoft.com/office/officeart/2018/2/layout/IconVerticalSolidList"/>
    <dgm:cxn modelId="{91EFF5DA-9DEB-47A7-AEF4-6061DA7DB03F}" type="presParOf" srcId="{DD3F1F2E-058B-4113-9A33-1B97736AC4D1}" destId="{F52FC7B6-161E-4A6F-8E92-136C0D090FBA}" srcOrd="0" destOrd="0" presId="urn:microsoft.com/office/officeart/2018/2/layout/IconVerticalSolidList"/>
    <dgm:cxn modelId="{2144D4D6-9A48-4A40-A010-B3552A8B8851}" type="presParOf" srcId="{DD3F1F2E-058B-4113-9A33-1B97736AC4D1}" destId="{CBB06444-00DC-47E3-B570-B93ADAA219B8}" srcOrd="1" destOrd="0" presId="urn:microsoft.com/office/officeart/2018/2/layout/IconVerticalSolidList"/>
    <dgm:cxn modelId="{EF0B01A0-092F-47F0-ABF2-04C9D623EF46}" type="presParOf" srcId="{DD3F1F2E-058B-4113-9A33-1B97736AC4D1}" destId="{0D4A45DD-5671-4FDA-9DAC-AF99554CA5A1}" srcOrd="2" destOrd="0" presId="urn:microsoft.com/office/officeart/2018/2/layout/IconVerticalSolidList"/>
    <dgm:cxn modelId="{023D70AC-B3A8-4E63-A2EC-D41865C8F521}" type="presParOf" srcId="{DD3F1F2E-058B-4113-9A33-1B97736AC4D1}" destId="{A037BD79-9B02-4116-AE1F-2B52CEBB8C32}" srcOrd="3" destOrd="0" presId="urn:microsoft.com/office/officeart/2018/2/layout/IconVerticalSolidList"/>
    <dgm:cxn modelId="{3436B9FF-DEB5-4925-A403-4D50F614E1AB}" type="presParOf" srcId="{88271B9B-7082-4297-8EDE-4DC6265F3846}" destId="{6C37440F-752F-4792-9931-23C82BD37CB9}" srcOrd="5" destOrd="0" presId="urn:microsoft.com/office/officeart/2018/2/layout/IconVerticalSolidList"/>
    <dgm:cxn modelId="{D1FB989E-E38D-4B38-A2BD-C7511072A29D}" type="presParOf" srcId="{88271B9B-7082-4297-8EDE-4DC6265F3846}" destId="{A496686C-76B1-488F-B78E-B7AE7E88069E}" srcOrd="6" destOrd="0" presId="urn:microsoft.com/office/officeart/2018/2/layout/IconVerticalSolidList"/>
    <dgm:cxn modelId="{05A5E1FE-057F-476A-8425-BC8DCA1AF7EF}" type="presParOf" srcId="{A496686C-76B1-488F-B78E-B7AE7E88069E}" destId="{BDDAED03-5DC6-4D93-B8FA-1DAC39B4BF00}" srcOrd="0" destOrd="0" presId="urn:microsoft.com/office/officeart/2018/2/layout/IconVerticalSolidList"/>
    <dgm:cxn modelId="{305B0AC6-292B-45D0-BC64-E88319C3A96E}" type="presParOf" srcId="{A496686C-76B1-488F-B78E-B7AE7E88069E}" destId="{64EF3A8E-C155-4175-9ACA-313DF0DEE235}" srcOrd="1" destOrd="0" presId="urn:microsoft.com/office/officeart/2018/2/layout/IconVerticalSolidList"/>
    <dgm:cxn modelId="{485B16FC-633F-4EE2-9750-CD3DBE98E943}" type="presParOf" srcId="{A496686C-76B1-488F-B78E-B7AE7E88069E}" destId="{54E2AB24-C74E-43C8-AB75-724D76838D72}" srcOrd="2" destOrd="0" presId="urn:microsoft.com/office/officeart/2018/2/layout/IconVerticalSolidList"/>
    <dgm:cxn modelId="{8A206C90-F233-4665-8A5A-3237033661ED}" type="presParOf" srcId="{A496686C-76B1-488F-B78E-B7AE7E88069E}" destId="{8FE8FF8C-C6C4-44C2-B34F-E069C8517580}" srcOrd="3" destOrd="0" presId="urn:microsoft.com/office/officeart/2018/2/layout/IconVerticalSolidList"/>
    <dgm:cxn modelId="{0147745D-C734-41DD-8AE4-BC45AADC23B5}" type="presParOf" srcId="{88271B9B-7082-4297-8EDE-4DC6265F3846}" destId="{D7827848-21A0-4350-84D7-0078718CEA4E}" srcOrd="7" destOrd="0" presId="urn:microsoft.com/office/officeart/2018/2/layout/IconVerticalSolidList"/>
    <dgm:cxn modelId="{1543F786-A154-4C7D-A3D5-89485747CD7A}" type="presParOf" srcId="{88271B9B-7082-4297-8EDE-4DC6265F3846}" destId="{367FE9E8-5157-4149-9E02-0995FA9856A4}" srcOrd="8" destOrd="0" presId="urn:microsoft.com/office/officeart/2018/2/layout/IconVerticalSolidList"/>
    <dgm:cxn modelId="{F8EA325E-A017-44A9-A104-951A79E57AD6}" type="presParOf" srcId="{367FE9E8-5157-4149-9E02-0995FA9856A4}" destId="{85175986-1CE0-4B03-A780-9392ED5BB3A0}" srcOrd="0" destOrd="0" presId="urn:microsoft.com/office/officeart/2018/2/layout/IconVerticalSolidList"/>
    <dgm:cxn modelId="{5F8DB17B-3F34-4728-907D-B6E7AD138696}" type="presParOf" srcId="{367FE9E8-5157-4149-9E02-0995FA9856A4}" destId="{7FF14686-2E99-4DFD-8419-9FC9238FEA61}" srcOrd="1" destOrd="0" presId="urn:microsoft.com/office/officeart/2018/2/layout/IconVerticalSolidList"/>
    <dgm:cxn modelId="{AD1E2ED4-D1C5-46D1-A96A-A86C569E449D}" type="presParOf" srcId="{367FE9E8-5157-4149-9E02-0995FA9856A4}" destId="{F9687AFD-FDB5-49E5-9332-27E48DA77E7A}" srcOrd="2" destOrd="0" presId="urn:microsoft.com/office/officeart/2018/2/layout/IconVerticalSolidList"/>
    <dgm:cxn modelId="{1C043270-140A-4F25-9B81-005297C748CA}" type="presParOf" srcId="{367FE9E8-5157-4149-9E02-0995FA9856A4}" destId="{9406208B-C88A-4826-AF8B-CB18A4E9E0A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188CE2-9B71-4ABC-A042-6F796A9F351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FBBED7D-1A98-4998-AD4D-1E3434A279AB}">
      <dgm:prSet/>
      <dgm:spPr/>
      <dgm:t>
        <a:bodyPr/>
        <a:lstStyle/>
        <a:p>
          <a:r>
            <a:rPr lang="en-CA"/>
            <a:t>Go get your favourite </a:t>
          </a:r>
          <a:r>
            <a:rPr lang="en-CA" err="1"/>
            <a:t>stuffie</a:t>
          </a:r>
          <a:r>
            <a:rPr lang="en-CA"/>
            <a:t>! With a partner, take turns hiding it around the room. </a:t>
          </a:r>
          <a:endParaRPr lang="en-US"/>
        </a:p>
      </dgm:t>
    </dgm:pt>
    <dgm:pt modelId="{A45AFBF0-66AD-474B-86BF-5C9C2823D2AB}" type="parTrans" cxnId="{226E960A-3CCE-4DAA-A2CC-8A6DE457D0C7}">
      <dgm:prSet/>
      <dgm:spPr/>
      <dgm:t>
        <a:bodyPr/>
        <a:lstStyle/>
        <a:p>
          <a:endParaRPr lang="en-US"/>
        </a:p>
      </dgm:t>
    </dgm:pt>
    <dgm:pt modelId="{63B3BAB8-0D0B-41D4-AB78-B4C908AF709B}" type="sibTrans" cxnId="{226E960A-3CCE-4DAA-A2CC-8A6DE457D0C7}">
      <dgm:prSet/>
      <dgm:spPr/>
      <dgm:t>
        <a:bodyPr/>
        <a:lstStyle/>
        <a:p>
          <a:endParaRPr lang="en-US"/>
        </a:p>
      </dgm:t>
    </dgm:pt>
    <dgm:pt modelId="{54C9FF2A-C514-4339-AB84-F1EE9DFBE3DC}">
      <dgm:prSet/>
      <dgm:spPr/>
      <dgm:t>
        <a:bodyPr/>
        <a:lstStyle/>
        <a:p>
          <a:r>
            <a:rPr lang="en-CA"/>
            <a:t>Give your partner clues to help them find it!</a:t>
          </a:r>
          <a:endParaRPr lang="en-US"/>
        </a:p>
      </dgm:t>
    </dgm:pt>
    <dgm:pt modelId="{E5E4E72B-DBB2-46C8-A932-B2E5E36D6E46}" type="parTrans" cxnId="{AC1BDF61-3CE6-497C-82E2-0378F10DBBEE}">
      <dgm:prSet/>
      <dgm:spPr/>
      <dgm:t>
        <a:bodyPr/>
        <a:lstStyle/>
        <a:p>
          <a:endParaRPr lang="en-US"/>
        </a:p>
      </dgm:t>
    </dgm:pt>
    <dgm:pt modelId="{DCEF32E3-73BB-49BF-A58A-615BB3C13E57}" type="sibTrans" cxnId="{AC1BDF61-3CE6-497C-82E2-0378F10DBBEE}">
      <dgm:prSet/>
      <dgm:spPr/>
      <dgm:t>
        <a:bodyPr/>
        <a:lstStyle/>
        <a:p>
          <a:endParaRPr lang="en-US"/>
        </a:p>
      </dgm:t>
    </dgm:pt>
    <dgm:pt modelId="{ED9903C6-C76C-40A8-8C5A-83A4DBC5F5C3}">
      <dgm:prSet/>
      <dgm:spPr/>
      <dgm:t>
        <a:bodyPr/>
        <a:lstStyle/>
        <a:p>
          <a:r>
            <a:rPr lang="en-CA">
              <a:solidFill>
                <a:schemeClr val="tx1"/>
              </a:solidFill>
            </a:rPr>
            <a:t>It is ON something...............</a:t>
          </a:r>
          <a:endParaRPr lang="en-US">
            <a:solidFill>
              <a:schemeClr val="tx1"/>
            </a:solidFill>
          </a:endParaRPr>
        </a:p>
      </dgm:t>
    </dgm:pt>
    <dgm:pt modelId="{22CBA45A-17F7-4C99-9C27-FCF2ED0515EB}" type="parTrans" cxnId="{148471D1-4AF2-407C-9163-5AA329EA6A9A}">
      <dgm:prSet/>
      <dgm:spPr/>
      <dgm:t>
        <a:bodyPr/>
        <a:lstStyle/>
        <a:p>
          <a:endParaRPr lang="en-US"/>
        </a:p>
      </dgm:t>
    </dgm:pt>
    <dgm:pt modelId="{90748C23-0163-418B-99BE-F5DD4A71CA63}" type="sibTrans" cxnId="{148471D1-4AF2-407C-9163-5AA329EA6A9A}">
      <dgm:prSet/>
      <dgm:spPr/>
      <dgm:t>
        <a:bodyPr/>
        <a:lstStyle/>
        <a:p>
          <a:endParaRPr lang="en-US"/>
        </a:p>
      </dgm:t>
    </dgm:pt>
    <dgm:pt modelId="{9143F12C-2FF2-46DC-B86A-51382D24C7BE}">
      <dgm:prSet/>
      <dgm:spPr/>
      <dgm:t>
        <a:bodyPr/>
        <a:lstStyle/>
        <a:p>
          <a:r>
            <a:rPr lang="en-CA">
              <a:solidFill>
                <a:schemeClr val="tx1"/>
              </a:solidFill>
            </a:rPr>
            <a:t>It is UNDER something...............</a:t>
          </a:r>
          <a:endParaRPr lang="en-US">
            <a:solidFill>
              <a:schemeClr val="tx1"/>
            </a:solidFill>
          </a:endParaRPr>
        </a:p>
      </dgm:t>
    </dgm:pt>
    <dgm:pt modelId="{B95D1E93-E723-41F5-8024-8A29561CB658}" type="parTrans" cxnId="{F0A2A04C-D254-4A43-9AB0-9E41F0CD66DD}">
      <dgm:prSet/>
      <dgm:spPr/>
      <dgm:t>
        <a:bodyPr/>
        <a:lstStyle/>
        <a:p>
          <a:endParaRPr lang="en-US"/>
        </a:p>
      </dgm:t>
    </dgm:pt>
    <dgm:pt modelId="{365E9C4D-7B34-4480-84C5-EAD88502B02B}" type="sibTrans" cxnId="{F0A2A04C-D254-4A43-9AB0-9E41F0CD66DD}">
      <dgm:prSet/>
      <dgm:spPr/>
      <dgm:t>
        <a:bodyPr/>
        <a:lstStyle/>
        <a:p>
          <a:endParaRPr lang="en-US"/>
        </a:p>
      </dgm:t>
    </dgm:pt>
    <dgm:pt modelId="{919E6D00-DF0F-4715-8A9C-EC8EDEAC36FE}">
      <dgm:prSet/>
      <dgm:spPr/>
      <dgm:t>
        <a:bodyPr/>
        <a:lstStyle/>
        <a:p>
          <a:pPr rtl="0"/>
          <a:r>
            <a:rPr lang="en-CA">
              <a:solidFill>
                <a:schemeClr val="tx1"/>
              </a:solidFill>
            </a:rPr>
            <a:t>It is BESIDE</a:t>
          </a:r>
          <a:r>
            <a:rPr lang="en-CA">
              <a:solidFill>
                <a:schemeClr val="tx1"/>
              </a:solidFill>
              <a:latin typeface="Calibri Light" panose="020F0302020204030204"/>
            </a:rPr>
            <a:t>, BEHIND, BETWEEN, OVER, etc.</a:t>
          </a:r>
          <a:endParaRPr lang="en-CA">
            <a:solidFill>
              <a:schemeClr val="tx1"/>
            </a:solidFill>
          </a:endParaRPr>
        </a:p>
      </dgm:t>
    </dgm:pt>
    <dgm:pt modelId="{24C596C8-90D1-410D-B44D-7261A8E20C9B}" type="parTrans" cxnId="{731F2D4A-7923-45BC-9502-352EFA6C5009}">
      <dgm:prSet/>
      <dgm:spPr/>
      <dgm:t>
        <a:bodyPr/>
        <a:lstStyle/>
        <a:p>
          <a:endParaRPr lang="en-US"/>
        </a:p>
      </dgm:t>
    </dgm:pt>
    <dgm:pt modelId="{09CE9340-9807-4C5E-81B0-6A0DBFC275BD}" type="sibTrans" cxnId="{731F2D4A-7923-45BC-9502-352EFA6C5009}">
      <dgm:prSet/>
      <dgm:spPr/>
      <dgm:t>
        <a:bodyPr/>
        <a:lstStyle/>
        <a:p>
          <a:endParaRPr lang="en-US"/>
        </a:p>
      </dgm:t>
    </dgm:pt>
    <dgm:pt modelId="{216F6B77-61BF-43AE-9916-5CFA6396B27C}" type="pres">
      <dgm:prSet presAssocID="{01188CE2-9B71-4ABC-A042-6F796A9F3510}" presName="linear" presStyleCnt="0">
        <dgm:presLayoutVars>
          <dgm:animLvl val="lvl"/>
          <dgm:resizeHandles val="exact"/>
        </dgm:presLayoutVars>
      </dgm:prSet>
      <dgm:spPr/>
      <dgm:t>
        <a:bodyPr/>
        <a:lstStyle/>
        <a:p>
          <a:endParaRPr lang="en-US"/>
        </a:p>
      </dgm:t>
    </dgm:pt>
    <dgm:pt modelId="{F990E39B-2C2F-422D-B7C1-1A52B3AC4130}" type="pres">
      <dgm:prSet presAssocID="{4FBBED7D-1A98-4998-AD4D-1E3434A279AB}" presName="parentText" presStyleLbl="node1" presStyleIdx="0" presStyleCnt="5">
        <dgm:presLayoutVars>
          <dgm:chMax val="0"/>
          <dgm:bulletEnabled val="1"/>
        </dgm:presLayoutVars>
      </dgm:prSet>
      <dgm:spPr/>
      <dgm:t>
        <a:bodyPr/>
        <a:lstStyle/>
        <a:p>
          <a:endParaRPr lang="en-US"/>
        </a:p>
      </dgm:t>
    </dgm:pt>
    <dgm:pt modelId="{0BF9E432-36ED-45F2-9930-5FEA6BF8E6DA}" type="pres">
      <dgm:prSet presAssocID="{63B3BAB8-0D0B-41D4-AB78-B4C908AF709B}" presName="spacer" presStyleCnt="0"/>
      <dgm:spPr/>
    </dgm:pt>
    <dgm:pt modelId="{4009CD9F-A35C-41BD-8718-B7151F07901C}" type="pres">
      <dgm:prSet presAssocID="{54C9FF2A-C514-4339-AB84-F1EE9DFBE3DC}" presName="parentText" presStyleLbl="node1" presStyleIdx="1" presStyleCnt="5">
        <dgm:presLayoutVars>
          <dgm:chMax val="0"/>
          <dgm:bulletEnabled val="1"/>
        </dgm:presLayoutVars>
      </dgm:prSet>
      <dgm:spPr/>
      <dgm:t>
        <a:bodyPr/>
        <a:lstStyle/>
        <a:p>
          <a:endParaRPr lang="en-US"/>
        </a:p>
      </dgm:t>
    </dgm:pt>
    <dgm:pt modelId="{A398DE73-3748-4F4E-AD6C-10611ED7FE5D}" type="pres">
      <dgm:prSet presAssocID="{DCEF32E3-73BB-49BF-A58A-615BB3C13E57}" presName="spacer" presStyleCnt="0"/>
      <dgm:spPr/>
    </dgm:pt>
    <dgm:pt modelId="{E16A9A87-59AA-48BF-BA25-E063F71187E3}" type="pres">
      <dgm:prSet presAssocID="{ED9903C6-C76C-40A8-8C5A-83A4DBC5F5C3}" presName="parentText" presStyleLbl="node1" presStyleIdx="2" presStyleCnt="5">
        <dgm:presLayoutVars>
          <dgm:chMax val="0"/>
          <dgm:bulletEnabled val="1"/>
        </dgm:presLayoutVars>
      </dgm:prSet>
      <dgm:spPr/>
      <dgm:t>
        <a:bodyPr/>
        <a:lstStyle/>
        <a:p>
          <a:endParaRPr lang="en-US"/>
        </a:p>
      </dgm:t>
    </dgm:pt>
    <dgm:pt modelId="{BE270484-BDA6-425C-996B-C843FCE1CACF}" type="pres">
      <dgm:prSet presAssocID="{90748C23-0163-418B-99BE-F5DD4A71CA63}" presName="spacer" presStyleCnt="0"/>
      <dgm:spPr/>
    </dgm:pt>
    <dgm:pt modelId="{A6BB78C2-3033-48DE-A50C-A35B588B6ED7}" type="pres">
      <dgm:prSet presAssocID="{9143F12C-2FF2-46DC-B86A-51382D24C7BE}" presName="parentText" presStyleLbl="node1" presStyleIdx="3" presStyleCnt="5">
        <dgm:presLayoutVars>
          <dgm:chMax val="0"/>
          <dgm:bulletEnabled val="1"/>
        </dgm:presLayoutVars>
      </dgm:prSet>
      <dgm:spPr/>
      <dgm:t>
        <a:bodyPr/>
        <a:lstStyle/>
        <a:p>
          <a:endParaRPr lang="en-US"/>
        </a:p>
      </dgm:t>
    </dgm:pt>
    <dgm:pt modelId="{17E96E43-43DD-472A-8529-535ED2D29A19}" type="pres">
      <dgm:prSet presAssocID="{365E9C4D-7B34-4480-84C5-EAD88502B02B}" presName="spacer" presStyleCnt="0"/>
      <dgm:spPr/>
    </dgm:pt>
    <dgm:pt modelId="{7C376D33-A6A2-4DF5-8236-9189C13CDD89}" type="pres">
      <dgm:prSet presAssocID="{919E6D00-DF0F-4715-8A9C-EC8EDEAC36FE}" presName="parentText" presStyleLbl="node1" presStyleIdx="4" presStyleCnt="5">
        <dgm:presLayoutVars>
          <dgm:chMax val="0"/>
          <dgm:bulletEnabled val="1"/>
        </dgm:presLayoutVars>
      </dgm:prSet>
      <dgm:spPr/>
      <dgm:t>
        <a:bodyPr/>
        <a:lstStyle/>
        <a:p>
          <a:endParaRPr lang="en-US"/>
        </a:p>
      </dgm:t>
    </dgm:pt>
  </dgm:ptLst>
  <dgm:cxnLst>
    <dgm:cxn modelId="{F0A2A04C-D254-4A43-9AB0-9E41F0CD66DD}" srcId="{01188CE2-9B71-4ABC-A042-6F796A9F3510}" destId="{9143F12C-2FF2-46DC-B86A-51382D24C7BE}" srcOrd="3" destOrd="0" parTransId="{B95D1E93-E723-41F5-8024-8A29561CB658}" sibTransId="{365E9C4D-7B34-4480-84C5-EAD88502B02B}"/>
    <dgm:cxn modelId="{9BF3DCC5-2913-4A79-9FD8-E45DC5AFA202}" type="presOf" srcId="{54C9FF2A-C514-4339-AB84-F1EE9DFBE3DC}" destId="{4009CD9F-A35C-41BD-8718-B7151F07901C}" srcOrd="0" destOrd="0" presId="urn:microsoft.com/office/officeart/2005/8/layout/vList2"/>
    <dgm:cxn modelId="{148471D1-4AF2-407C-9163-5AA329EA6A9A}" srcId="{01188CE2-9B71-4ABC-A042-6F796A9F3510}" destId="{ED9903C6-C76C-40A8-8C5A-83A4DBC5F5C3}" srcOrd="2" destOrd="0" parTransId="{22CBA45A-17F7-4C99-9C27-FCF2ED0515EB}" sibTransId="{90748C23-0163-418B-99BE-F5DD4A71CA63}"/>
    <dgm:cxn modelId="{B92A1876-6ED9-405F-8BB8-543D5700E8FB}" type="presOf" srcId="{ED9903C6-C76C-40A8-8C5A-83A4DBC5F5C3}" destId="{E16A9A87-59AA-48BF-BA25-E063F71187E3}" srcOrd="0" destOrd="0" presId="urn:microsoft.com/office/officeart/2005/8/layout/vList2"/>
    <dgm:cxn modelId="{226E960A-3CCE-4DAA-A2CC-8A6DE457D0C7}" srcId="{01188CE2-9B71-4ABC-A042-6F796A9F3510}" destId="{4FBBED7D-1A98-4998-AD4D-1E3434A279AB}" srcOrd="0" destOrd="0" parTransId="{A45AFBF0-66AD-474B-86BF-5C9C2823D2AB}" sibTransId="{63B3BAB8-0D0B-41D4-AB78-B4C908AF709B}"/>
    <dgm:cxn modelId="{6221CF46-9F8B-4D71-864A-2A55FAD802F7}" type="presOf" srcId="{01188CE2-9B71-4ABC-A042-6F796A9F3510}" destId="{216F6B77-61BF-43AE-9916-5CFA6396B27C}" srcOrd="0" destOrd="0" presId="urn:microsoft.com/office/officeart/2005/8/layout/vList2"/>
    <dgm:cxn modelId="{D0BCAA2E-1B22-4FDD-974A-339B2A6C6B0F}" type="presOf" srcId="{919E6D00-DF0F-4715-8A9C-EC8EDEAC36FE}" destId="{7C376D33-A6A2-4DF5-8236-9189C13CDD89}" srcOrd="0" destOrd="0" presId="urn:microsoft.com/office/officeart/2005/8/layout/vList2"/>
    <dgm:cxn modelId="{AC1BDF61-3CE6-497C-82E2-0378F10DBBEE}" srcId="{01188CE2-9B71-4ABC-A042-6F796A9F3510}" destId="{54C9FF2A-C514-4339-AB84-F1EE9DFBE3DC}" srcOrd="1" destOrd="0" parTransId="{E5E4E72B-DBB2-46C8-A932-B2E5E36D6E46}" sibTransId="{DCEF32E3-73BB-49BF-A58A-615BB3C13E57}"/>
    <dgm:cxn modelId="{731F2D4A-7923-45BC-9502-352EFA6C5009}" srcId="{01188CE2-9B71-4ABC-A042-6F796A9F3510}" destId="{919E6D00-DF0F-4715-8A9C-EC8EDEAC36FE}" srcOrd="4" destOrd="0" parTransId="{24C596C8-90D1-410D-B44D-7261A8E20C9B}" sibTransId="{09CE9340-9807-4C5E-81B0-6A0DBFC275BD}"/>
    <dgm:cxn modelId="{281F4612-E708-4719-BE31-3AC1CA4A86C6}" type="presOf" srcId="{4FBBED7D-1A98-4998-AD4D-1E3434A279AB}" destId="{F990E39B-2C2F-422D-B7C1-1A52B3AC4130}" srcOrd="0" destOrd="0" presId="urn:microsoft.com/office/officeart/2005/8/layout/vList2"/>
    <dgm:cxn modelId="{DC278116-A423-4BF5-BFA0-EE2F805CE417}" type="presOf" srcId="{9143F12C-2FF2-46DC-B86A-51382D24C7BE}" destId="{A6BB78C2-3033-48DE-A50C-A35B588B6ED7}" srcOrd="0" destOrd="0" presId="urn:microsoft.com/office/officeart/2005/8/layout/vList2"/>
    <dgm:cxn modelId="{EDED2609-3586-4A00-BC35-6A23C7337FD2}" type="presParOf" srcId="{216F6B77-61BF-43AE-9916-5CFA6396B27C}" destId="{F990E39B-2C2F-422D-B7C1-1A52B3AC4130}" srcOrd="0" destOrd="0" presId="urn:microsoft.com/office/officeart/2005/8/layout/vList2"/>
    <dgm:cxn modelId="{A32DECDF-D338-4275-B465-CB75300DCDDD}" type="presParOf" srcId="{216F6B77-61BF-43AE-9916-5CFA6396B27C}" destId="{0BF9E432-36ED-45F2-9930-5FEA6BF8E6DA}" srcOrd="1" destOrd="0" presId="urn:microsoft.com/office/officeart/2005/8/layout/vList2"/>
    <dgm:cxn modelId="{95A0C5E9-A1C1-42A2-A60B-AA49ED1072AE}" type="presParOf" srcId="{216F6B77-61BF-43AE-9916-5CFA6396B27C}" destId="{4009CD9F-A35C-41BD-8718-B7151F07901C}" srcOrd="2" destOrd="0" presId="urn:microsoft.com/office/officeart/2005/8/layout/vList2"/>
    <dgm:cxn modelId="{6DB101AF-4234-4AAA-9E5D-1C6BFEEB773B}" type="presParOf" srcId="{216F6B77-61BF-43AE-9916-5CFA6396B27C}" destId="{A398DE73-3748-4F4E-AD6C-10611ED7FE5D}" srcOrd="3" destOrd="0" presId="urn:microsoft.com/office/officeart/2005/8/layout/vList2"/>
    <dgm:cxn modelId="{5BF6874E-4337-4EEC-A53D-300B2BB8656C}" type="presParOf" srcId="{216F6B77-61BF-43AE-9916-5CFA6396B27C}" destId="{E16A9A87-59AA-48BF-BA25-E063F71187E3}" srcOrd="4" destOrd="0" presId="urn:microsoft.com/office/officeart/2005/8/layout/vList2"/>
    <dgm:cxn modelId="{2F105156-A111-481E-A0B2-DCBC8AAAC693}" type="presParOf" srcId="{216F6B77-61BF-43AE-9916-5CFA6396B27C}" destId="{BE270484-BDA6-425C-996B-C843FCE1CACF}" srcOrd="5" destOrd="0" presId="urn:microsoft.com/office/officeart/2005/8/layout/vList2"/>
    <dgm:cxn modelId="{8A935B7E-18E3-431C-B000-BBFEDD8DA0F5}" type="presParOf" srcId="{216F6B77-61BF-43AE-9916-5CFA6396B27C}" destId="{A6BB78C2-3033-48DE-A50C-A35B588B6ED7}" srcOrd="6" destOrd="0" presId="urn:microsoft.com/office/officeart/2005/8/layout/vList2"/>
    <dgm:cxn modelId="{717C770A-90D4-4D3E-A1DD-EF3ED3F9FDE5}" type="presParOf" srcId="{216F6B77-61BF-43AE-9916-5CFA6396B27C}" destId="{17E96E43-43DD-472A-8529-535ED2D29A19}" srcOrd="7" destOrd="0" presId="urn:microsoft.com/office/officeart/2005/8/layout/vList2"/>
    <dgm:cxn modelId="{89249764-F355-4A49-AE1A-D2835445DBB3}" type="presParOf" srcId="{216F6B77-61BF-43AE-9916-5CFA6396B27C}" destId="{7C376D33-A6A2-4DF5-8236-9189C13CDD8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527252-3AAC-470B-8AC3-D593E79041C5}" type="doc">
      <dgm:prSet loTypeId="urn:microsoft.com/office/officeart/2005/8/layout/process4" loCatId="process" qsTypeId="urn:microsoft.com/office/officeart/2005/8/quickstyle/simple5" qsCatId="simple" csTypeId="urn:microsoft.com/office/officeart/2005/8/colors/colorful2" csCatId="colorful"/>
      <dgm:spPr/>
      <dgm:t>
        <a:bodyPr/>
        <a:lstStyle/>
        <a:p>
          <a:endParaRPr lang="en-US"/>
        </a:p>
      </dgm:t>
    </dgm:pt>
    <dgm:pt modelId="{0012DFE5-939C-4DB4-A1BA-9445BEA19FEC}">
      <dgm:prSet/>
      <dgm:spPr/>
      <dgm:t>
        <a:bodyPr/>
        <a:lstStyle/>
        <a:p>
          <a:pPr rtl="0"/>
          <a:r>
            <a:rPr lang="en-CA"/>
            <a:t>Look at each picture and say the number that you see</a:t>
          </a:r>
          <a:r>
            <a:rPr lang="en-CA">
              <a:latin typeface="Calibri Light" panose="020F0302020204030204"/>
            </a:rPr>
            <a:t> that tells how many dots there are</a:t>
          </a:r>
          <a:r>
            <a:rPr lang="en-CA"/>
            <a:t>....</a:t>
          </a:r>
          <a:endParaRPr lang="en-US"/>
        </a:p>
      </dgm:t>
    </dgm:pt>
    <dgm:pt modelId="{CED7E3DE-AB81-4B0C-B44A-7CEDCDF959D1}" type="parTrans" cxnId="{F439D626-A81C-4131-80CF-ABE84626DAB0}">
      <dgm:prSet/>
      <dgm:spPr/>
      <dgm:t>
        <a:bodyPr/>
        <a:lstStyle/>
        <a:p>
          <a:endParaRPr lang="en-US"/>
        </a:p>
      </dgm:t>
    </dgm:pt>
    <dgm:pt modelId="{4581A934-C86D-4547-B8B1-26942F0136DE}" type="sibTrans" cxnId="{F439D626-A81C-4131-80CF-ABE84626DAB0}">
      <dgm:prSet/>
      <dgm:spPr/>
      <dgm:t>
        <a:bodyPr/>
        <a:lstStyle/>
        <a:p>
          <a:endParaRPr lang="en-US"/>
        </a:p>
      </dgm:t>
    </dgm:pt>
    <dgm:pt modelId="{B7F287DF-3D7E-414E-9CC7-84BA9DE787C7}">
      <dgm:prSet/>
      <dgm:spPr/>
      <dgm:t>
        <a:bodyPr/>
        <a:lstStyle/>
        <a:p>
          <a:r>
            <a:rPr lang="en-CA"/>
            <a:t>Ready?</a:t>
          </a:r>
          <a:endParaRPr lang="en-US"/>
        </a:p>
      </dgm:t>
    </dgm:pt>
    <dgm:pt modelId="{17C4093A-E3ED-4AEF-A432-8ECF15AB0085}" type="parTrans" cxnId="{15564E20-9930-40B9-882E-84E8CBC5DA1E}">
      <dgm:prSet/>
      <dgm:spPr/>
      <dgm:t>
        <a:bodyPr/>
        <a:lstStyle/>
        <a:p>
          <a:endParaRPr lang="en-US"/>
        </a:p>
      </dgm:t>
    </dgm:pt>
    <dgm:pt modelId="{5CCB6EAA-6AC1-4274-B72C-176486DCF6B6}" type="sibTrans" cxnId="{15564E20-9930-40B9-882E-84E8CBC5DA1E}">
      <dgm:prSet/>
      <dgm:spPr/>
      <dgm:t>
        <a:bodyPr/>
        <a:lstStyle/>
        <a:p>
          <a:endParaRPr lang="en-US"/>
        </a:p>
      </dgm:t>
    </dgm:pt>
    <dgm:pt modelId="{E6691F85-9685-43F9-9174-B085CF30F6CE}" type="pres">
      <dgm:prSet presAssocID="{58527252-3AAC-470B-8AC3-D593E79041C5}" presName="Name0" presStyleCnt="0">
        <dgm:presLayoutVars>
          <dgm:dir/>
          <dgm:animLvl val="lvl"/>
          <dgm:resizeHandles val="exact"/>
        </dgm:presLayoutVars>
      </dgm:prSet>
      <dgm:spPr/>
      <dgm:t>
        <a:bodyPr/>
        <a:lstStyle/>
        <a:p>
          <a:endParaRPr lang="en-US"/>
        </a:p>
      </dgm:t>
    </dgm:pt>
    <dgm:pt modelId="{7145B23A-B3BE-4A2D-A82C-4DDDD8293098}" type="pres">
      <dgm:prSet presAssocID="{B7F287DF-3D7E-414E-9CC7-84BA9DE787C7}" presName="boxAndChildren" presStyleCnt="0"/>
      <dgm:spPr/>
    </dgm:pt>
    <dgm:pt modelId="{89839E88-593E-4710-A523-4EF8B8335F28}" type="pres">
      <dgm:prSet presAssocID="{B7F287DF-3D7E-414E-9CC7-84BA9DE787C7}" presName="parentTextBox" presStyleLbl="node1" presStyleIdx="0" presStyleCnt="2"/>
      <dgm:spPr/>
      <dgm:t>
        <a:bodyPr/>
        <a:lstStyle/>
        <a:p>
          <a:endParaRPr lang="en-US"/>
        </a:p>
      </dgm:t>
    </dgm:pt>
    <dgm:pt modelId="{62C2F424-9102-44DB-A571-6BC21D94F80D}" type="pres">
      <dgm:prSet presAssocID="{4581A934-C86D-4547-B8B1-26942F0136DE}" presName="sp" presStyleCnt="0"/>
      <dgm:spPr/>
    </dgm:pt>
    <dgm:pt modelId="{4A0EF474-7387-4E57-A683-03BF370F99F0}" type="pres">
      <dgm:prSet presAssocID="{0012DFE5-939C-4DB4-A1BA-9445BEA19FEC}" presName="arrowAndChildren" presStyleCnt="0"/>
      <dgm:spPr/>
    </dgm:pt>
    <dgm:pt modelId="{C7637775-8082-4385-BFE1-5A0321995657}" type="pres">
      <dgm:prSet presAssocID="{0012DFE5-939C-4DB4-A1BA-9445BEA19FEC}" presName="parentTextArrow" presStyleLbl="node1" presStyleIdx="1" presStyleCnt="2"/>
      <dgm:spPr/>
      <dgm:t>
        <a:bodyPr/>
        <a:lstStyle/>
        <a:p>
          <a:endParaRPr lang="en-US"/>
        </a:p>
      </dgm:t>
    </dgm:pt>
  </dgm:ptLst>
  <dgm:cxnLst>
    <dgm:cxn modelId="{B546CB25-2218-42AB-8402-4C555F48BEFA}" type="presOf" srcId="{58527252-3AAC-470B-8AC3-D593E79041C5}" destId="{E6691F85-9685-43F9-9174-B085CF30F6CE}" srcOrd="0" destOrd="0" presId="urn:microsoft.com/office/officeart/2005/8/layout/process4"/>
    <dgm:cxn modelId="{E988E395-864A-4DCB-9480-F7CD922EB45B}" type="presOf" srcId="{0012DFE5-939C-4DB4-A1BA-9445BEA19FEC}" destId="{C7637775-8082-4385-BFE1-5A0321995657}" srcOrd="0" destOrd="0" presId="urn:microsoft.com/office/officeart/2005/8/layout/process4"/>
    <dgm:cxn modelId="{C1DA454C-29BB-4FF8-AD51-D42E148A95C6}" type="presOf" srcId="{B7F287DF-3D7E-414E-9CC7-84BA9DE787C7}" destId="{89839E88-593E-4710-A523-4EF8B8335F28}" srcOrd="0" destOrd="0" presId="urn:microsoft.com/office/officeart/2005/8/layout/process4"/>
    <dgm:cxn modelId="{15564E20-9930-40B9-882E-84E8CBC5DA1E}" srcId="{58527252-3AAC-470B-8AC3-D593E79041C5}" destId="{B7F287DF-3D7E-414E-9CC7-84BA9DE787C7}" srcOrd="1" destOrd="0" parTransId="{17C4093A-E3ED-4AEF-A432-8ECF15AB0085}" sibTransId="{5CCB6EAA-6AC1-4274-B72C-176486DCF6B6}"/>
    <dgm:cxn modelId="{F439D626-A81C-4131-80CF-ABE84626DAB0}" srcId="{58527252-3AAC-470B-8AC3-D593E79041C5}" destId="{0012DFE5-939C-4DB4-A1BA-9445BEA19FEC}" srcOrd="0" destOrd="0" parTransId="{CED7E3DE-AB81-4B0C-B44A-7CEDCDF959D1}" sibTransId="{4581A934-C86D-4547-B8B1-26942F0136DE}"/>
    <dgm:cxn modelId="{0B5B8D43-3C79-4D2C-9800-F7652FAC3C8E}" type="presParOf" srcId="{E6691F85-9685-43F9-9174-B085CF30F6CE}" destId="{7145B23A-B3BE-4A2D-A82C-4DDDD8293098}" srcOrd="0" destOrd="0" presId="urn:microsoft.com/office/officeart/2005/8/layout/process4"/>
    <dgm:cxn modelId="{E81B93F4-E734-4F16-9537-17A0AF0FF91C}" type="presParOf" srcId="{7145B23A-B3BE-4A2D-A82C-4DDDD8293098}" destId="{89839E88-593E-4710-A523-4EF8B8335F28}" srcOrd="0" destOrd="0" presId="urn:microsoft.com/office/officeart/2005/8/layout/process4"/>
    <dgm:cxn modelId="{A12D499F-EAF5-4E1C-B705-2EB6E2E8DB65}" type="presParOf" srcId="{E6691F85-9685-43F9-9174-B085CF30F6CE}" destId="{62C2F424-9102-44DB-A571-6BC21D94F80D}" srcOrd="1" destOrd="0" presId="urn:microsoft.com/office/officeart/2005/8/layout/process4"/>
    <dgm:cxn modelId="{A2A822E6-132F-441B-A94B-2445BD80A429}" type="presParOf" srcId="{E6691F85-9685-43F9-9174-B085CF30F6CE}" destId="{4A0EF474-7387-4E57-A683-03BF370F99F0}" srcOrd="2" destOrd="0" presId="urn:microsoft.com/office/officeart/2005/8/layout/process4"/>
    <dgm:cxn modelId="{A0040D40-08F8-4AAD-BA6D-268A4721D3D9}" type="presParOf" srcId="{4A0EF474-7387-4E57-A683-03BF370F99F0}" destId="{C7637775-8082-4385-BFE1-5A0321995657}"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5E0DC-CD62-4119-9EBE-7794311912EF}">
      <dsp:nvSpPr>
        <dsp:cNvPr id="0" name=""/>
        <dsp:cNvSpPr/>
      </dsp:nvSpPr>
      <dsp:spPr>
        <a:xfrm>
          <a:off x="0" y="1890"/>
          <a:ext cx="4000800" cy="958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960BA2-1409-44C4-BCCD-60C68F97D776}">
      <dsp:nvSpPr>
        <dsp:cNvPr id="0" name=""/>
        <dsp:cNvSpPr/>
      </dsp:nvSpPr>
      <dsp:spPr>
        <a:xfrm>
          <a:off x="289853" y="217484"/>
          <a:ext cx="527006" cy="527006"/>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CAF022-BADE-45FF-8253-1149F14956EA}">
      <dsp:nvSpPr>
        <dsp:cNvPr id="0" name=""/>
        <dsp:cNvSpPr/>
      </dsp:nvSpPr>
      <dsp:spPr>
        <a:xfrm>
          <a:off x="1106713" y="1890"/>
          <a:ext cx="2894086" cy="958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409" tIns="101409" rIns="101409" bIns="101409" numCol="1" spcCol="1270" anchor="ctr" anchorCtr="0">
          <a:noAutofit/>
        </a:bodyPr>
        <a:lstStyle/>
        <a:p>
          <a:pPr lvl="0" algn="l" defTabSz="977900">
            <a:lnSpc>
              <a:spcPct val="100000"/>
            </a:lnSpc>
            <a:spcBef>
              <a:spcPct val="0"/>
            </a:spcBef>
            <a:spcAft>
              <a:spcPct val="35000"/>
            </a:spcAft>
          </a:pPr>
          <a:r>
            <a:rPr lang="en-US" sz="2200" kern="1200"/>
            <a:t>Look at the 3 pictures. </a:t>
          </a:r>
        </a:p>
      </dsp:txBody>
      <dsp:txXfrm>
        <a:off x="1106713" y="1890"/>
        <a:ext cx="2894086" cy="958193"/>
      </dsp:txXfrm>
    </dsp:sp>
    <dsp:sp modelId="{20B33C01-C001-43AB-825A-85C0D477CC67}">
      <dsp:nvSpPr>
        <dsp:cNvPr id="0" name=""/>
        <dsp:cNvSpPr/>
      </dsp:nvSpPr>
      <dsp:spPr>
        <a:xfrm>
          <a:off x="0" y="1199632"/>
          <a:ext cx="4000800" cy="958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88B092-901A-4A2D-B06B-A0CABDC09074}">
      <dsp:nvSpPr>
        <dsp:cNvPr id="0" name=""/>
        <dsp:cNvSpPr/>
      </dsp:nvSpPr>
      <dsp:spPr>
        <a:xfrm>
          <a:off x="289853" y="1415225"/>
          <a:ext cx="527006" cy="527006"/>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5D78D9-53A6-4D1A-AE37-A4E3BF91A9F0}">
      <dsp:nvSpPr>
        <dsp:cNvPr id="0" name=""/>
        <dsp:cNvSpPr/>
      </dsp:nvSpPr>
      <dsp:spPr>
        <a:xfrm>
          <a:off x="1106713" y="1199632"/>
          <a:ext cx="2894086" cy="958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409" tIns="101409" rIns="101409" bIns="101409" numCol="1" spcCol="1270" anchor="ctr" anchorCtr="0">
          <a:noAutofit/>
        </a:bodyPr>
        <a:lstStyle/>
        <a:p>
          <a:pPr lvl="0" algn="l" defTabSz="977900">
            <a:lnSpc>
              <a:spcPct val="100000"/>
            </a:lnSpc>
            <a:spcBef>
              <a:spcPct val="0"/>
            </a:spcBef>
            <a:spcAft>
              <a:spcPct val="35000"/>
            </a:spcAft>
          </a:pPr>
          <a:r>
            <a:rPr lang="en-US" sz="2200" kern="1200"/>
            <a:t>Do you see any patterns?</a:t>
          </a:r>
        </a:p>
      </dsp:txBody>
      <dsp:txXfrm>
        <a:off x="1106713" y="1199632"/>
        <a:ext cx="2894086" cy="958193"/>
      </dsp:txXfrm>
    </dsp:sp>
    <dsp:sp modelId="{F8982882-CBE0-4320-8CC2-4F2F0AADF8F6}">
      <dsp:nvSpPr>
        <dsp:cNvPr id="0" name=""/>
        <dsp:cNvSpPr/>
      </dsp:nvSpPr>
      <dsp:spPr>
        <a:xfrm>
          <a:off x="0" y="2397374"/>
          <a:ext cx="4000800" cy="958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124D4C-9BF7-4D5D-9B8B-F3BBF8C6E987}">
      <dsp:nvSpPr>
        <dsp:cNvPr id="0" name=""/>
        <dsp:cNvSpPr/>
      </dsp:nvSpPr>
      <dsp:spPr>
        <a:xfrm>
          <a:off x="289853" y="2612967"/>
          <a:ext cx="527006" cy="527006"/>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2738D-62D3-453F-B53F-E7995226F063}">
      <dsp:nvSpPr>
        <dsp:cNvPr id="0" name=""/>
        <dsp:cNvSpPr/>
      </dsp:nvSpPr>
      <dsp:spPr>
        <a:xfrm>
          <a:off x="1106713" y="2397374"/>
          <a:ext cx="2894086" cy="958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409" tIns="101409" rIns="101409" bIns="101409" numCol="1" spcCol="1270" anchor="ctr" anchorCtr="0">
          <a:noAutofit/>
        </a:bodyPr>
        <a:lstStyle/>
        <a:p>
          <a:pPr lvl="0" algn="l" defTabSz="977900">
            <a:lnSpc>
              <a:spcPct val="100000"/>
            </a:lnSpc>
            <a:spcBef>
              <a:spcPct val="0"/>
            </a:spcBef>
            <a:spcAft>
              <a:spcPct val="35000"/>
            </a:spcAft>
          </a:pPr>
          <a:r>
            <a:rPr lang="en-US" sz="2200" kern="1200"/>
            <a:t>What part repeats in each picture?</a:t>
          </a:r>
        </a:p>
      </dsp:txBody>
      <dsp:txXfrm>
        <a:off x="1106713" y="2397374"/>
        <a:ext cx="2894086" cy="958193"/>
      </dsp:txXfrm>
    </dsp:sp>
    <dsp:sp modelId="{129E81AA-872A-4D4E-975F-D3A968F78ADA}">
      <dsp:nvSpPr>
        <dsp:cNvPr id="0" name=""/>
        <dsp:cNvSpPr/>
      </dsp:nvSpPr>
      <dsp:spPr>
        <a:xfrm>
          <a:off x="0" y="3595115"/>
          <a:ext cx="4000800" cy="958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745C0D-E198-4187-B4F5-482C4EC6A810}">
      <dsp:nvSpPr>
        <dsp:cNvPr id="0" name=""/>
        <dsp:cNvSpPr/>
      </dsp:nvSpPr>
      <dsp:spPr>
        <a:xfrm>
          <a:off x="289853" y="3810709"/>
          <a:ext cx="527006" cy="527006"/>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E2391F-AD3B-4119-9CB5-2AC556F1EA67}">
      <dsp:nvSpPr>
        <dsp:cNvPr id="0" name=""/>
        <dsp:cNvSpPr/>
      </dsp:nvSpPr>
      <dsp:spPr>
        <a:xfrm>
          <a:off x="1106713" y="3595115"/>
          <a:ext cx="2894086" cy="958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409" tIns="101409" rIns="101409" bIns="101409" numCol="1" spcCol="1270" anchor="ctr" anchorCtr="0">
          <a:noAutofit/>
        </a:bodyPr>
        <a:lstStyle/>
        <a:p>
          <a:pPr lvl="0" algn="l" defTabSz="977900">
            <a:lnSpc>
              <a:spcPct val="100000"/>
            </a:lnSpc>
            <a:spcBef>
              <a:spcPct val="0"/>
            </a:spcBef>
            <a:spcAft>
              <a:spcPct val="35000"/>
            </a:spcAft>
          </a:pPr>
          <a:r>
            <a:rPr lang="en-US" sz="2200" kern="1200"/>
            <a:t>What comes next? </a:t>
          </a:r>
        </a:p>
      </dsp:txBody>
      <dsp:txXfrm>
        <a:off x="1106713" y="3595115"/>
        <a:ext cx="2894086" cy="9581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1E7D6-5DEE-4D40-8880-9668C2C1B10E}">
      <dsp:nvSpPr>
        <dsp:cNvPr id="0" name=""/>
        <dsp:cNvSpPr/>
      </dsp:nvSpPr>
      <dsp:spPr>
        <a:xfrm>
          <a:off x="0" y="38484"/>
          <a:ext cx="11407487"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CA" sz="2700" kern="1200"/>
            <a:t>Look outside your window.</a:t>
          </a:r>
          <a:endParaRPr lang="en-US" sz="2700" kern="1200"/>
        </a:p>
      </dsp:txBody>
      <dsp:txXfrm>
        <a:off x="31613" y="70097"/>
        <a:ext cx="11344261" cy="584369"/>
      </dsp:txXfrm>
    </dsp:sp>
    <dsp:sp modelId="{5D3E724C-70A3-4F6A-88BE-CD96C3C4C8B7}">
      <dsp:nvSpPr>
        <dsp:cNvPr id="0" name=""/>
        <dsp:cNvSpPr/>
      </dsp:nvSpPr>
      <dsp:spPr>
        <a:xfrm>
          <a:off x="0" y="763839"/>
          <a:ext cx="11407487" cy="647595"/>
        </a:xfrm>
        <a:prstGeom prst="round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CA" sz="2700" kern="1200"/>
            <a:t>Find something that is tall. What did you find? </a:t>
          </a:r>
          <a:endParaRPr lang="en-US" sz="2700" kern="1200"/>
        </a:p>
      </dsp:txBody>
      <dsp:txXfrm>
        <a:off x="31613" y="795452"/>
        <a:ext cx="11344261" cy="584369"/>
      </dsp:txXfrm>
    </dsp:sp>
    <dsp:sp modelId="{880DD72D-66D8-49E0-AA30-57B29F9735E6}">
      <dsp:nvSpPr>
        <dsp:cNvPr id="0" name=""/>
        <dsp:cNvSpPr/>
      </dsp:nvSpPr>
      <dsp:spPr>
        <a:xfrm>
          <a:off x="0" y="1489194"/>
          <a:ext cx="11407487" cy="647595"/>
        </a:xfrm>
        <a:prstGeom prst="round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CA" sz="2700" kern="1200"/>
            <a:t>What word could you use to describe the </a:t>
          </a:r>
          <a:r>
            <a:rPr lang="en-CA" sz="2700" b="1" u="sng" kern="1200"/>
            <a:t>opposite</a:t>
          </a:r>
          <a:r>
            <a:rPr lang="en-CA" sz="2700" u="sng" kern="1200"/>
            <a:t> </a:t>
          </a:r>
          <a:r>
            <a:rPr lang="en-CA" sz="2700" kern="1200"/>
            <a:t>of tall? </a:t>
          </a:r>
          <a:endParaRPr lang="en-US" sz="2700" kern="1200"/>
        </a:p>
      </dsp:txBody>
      <dsp:txXfrm>
        <a:off x="31613" y="1520807"/>
        <a:ext cx="11344261" cy="584369"/>
      </dsp:txXfrm>
    </dsp:sp>
    <dsp:sp modelId="{5AA3D863-FF97-44EC-8C79-A69CEE855D06}">
      <dsp:nvSpPr>
        <dsp:cNvPr id="0" name=""/>
        <dsp:cNvSpPr/>
      </dsp:nvSpPr>
      <dsp:spPr>
        <a:xfrm>
          <a:off x="0" y="2214549"/>
          <a:ext cx="11407487" cy="647595"/>
        </a:xfrm>
        <a:prstGeom prst="round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CA" sz="2700" kern="1200"/>
            <a:t>Find something outside your window that fits this description. </a:t>
          </a:r>
          <a:endParaRPr lang="en-US" sz="2700" kern="1200"/>
        </a:p>
      </dsp:txBody>
      <dsp:txXfrm>
        <a:off x="31613" y="2246162"/>
        <a:ext cx="11344261" cy="584369"/>
      </dsp:txXfrm>
    </dsp:sp>
    <dsp:sp modelId="{BECA18D8-D85B-44F7-B2A3-C2D97E82CB84}">
      <dsp:nvSpPr>
        <dsp:cNvPr id="0" name=""/>
        <dsp:cNvSpPr/>
      </dsp:nvSpPr>
      <dsp:spPr>
        <a:xfrm>
          <a:off x="0" y="2939904"/>
          <a:ext cx="11407487" cy="647595"/>
        </a:xfrm>
        <a:prstGeom prst="round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CA" sz="2700" kern="1200"/>
            <a:t>What other opposites can you see outside your window? </a:t>
          </a:r>
          <a:endParaRPr lang="en-US" sz="2700" kern="1200"/>
        </a:p>
      </dsp:txBody>
      <dsp:txXfrm>
        <a:off x="31613" y="2971517"/>
        <a:ext cx="11344261" cy="584369"/>
      </dsp:txXfrm>
    </dsp:sp>
    <dsp:sp modelId="{6B535154-4B27-4840-8C02-3E4CD58257D1}">
      <dsp:nvSpPr>
        <dsp:cNvPr id="0" name=""/>
        <dsp:cNvSpPr/>
      </dsp:nvSpPr>
      <dsp:spPr>
        <a:xfrm>
          <a:off x="0" y="3665259"/>
          <a:ext cx="11407487" cy="64759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a:t>Challenge: How many opposites can you find inside your house?</a:t>
          </a:r>
          <a:endParaRPr lang="en-CA" sz="2700" kern="1200"/>
        </a:p>
      </dsp:txBody>
      <dsp:txXfrm>
        <a:off x="31613" y="3696872"/>
        <a:ext cx="11344261" cy="584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34E06-AB1E-4F7D-A065-2E922123F0BB}">
      <dsp:nvSpPr>
        <dsp:cNvPr id="0" name=""/>
        <dsp:cNvSpPr/>
      </dsp:nvSpPr>
      <dsp:spPr>
        <a:xfrm>
          <a:off x="0" y="7394"/>
          <a:ext cx="9080755" cy="7580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645CFC-22D6-4FBC-87BB-950BF728E26E}">
      <dsp:nvSpPr>
        <dsp:cNvPr id="0" name=""/>
        <dsp:cNvSpPr/>
      </dsp:nvSpPr>
      <dsp:spPr>
        <a:xfrm>
          <a:off x="229299" y="174111"/>
          <a:ext cx="416907" cy="416907"/>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37BB61-F205-4898-9384-713F06C9A2D5}">
      <dsp:nvSpPr>
        <dsp:cNvPr id="0" name=""/>
        <dsp:cNvSpPr/>
      </dsp:nvSpPr>
      <dsp:spPr>
        <a:xfrm>
          <a:off x="847690" y="0"/>
          <a:ext cx="8205249" cy="758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223" tIns="80223" rIns="80223" bIns="80223" numCol="1" spcCol="1270" anchor="ctr" anchorCtr="0">
          <a:noAutofit/>
        </a:bodyPr>
        <a:lstStyle/>
        <a:p>
          <a:pPr lvl="0" algn="l" defTabSz="1333500">
            <a:lnSpc>
              <a:spcPct val="100000"/>
            </a:lnSpc>
            <a:spcBef>
              <a:spcPct val="0"/>
            </a:spcBef>
            <a:spcAft>
              <a:spcPct val="35000"/>
            </a:spcAft>
          </a:pPr>
          <a:r>
            <a:rPr lang="en-CA" sz="3000" kern="1200"/>
            <a:t>Find two different cups in your house. </a:t>
          </a:r>
          <a:endParaRPr lang="en-US" sz="3000" kern="1200"/>
        </a:p>
      </dsp:txBody>
      <dsp:txXfrm>
        <a:off x="847690" y="0"/>
        <a:ext cx="8205249" cy="758013"/>
      </dsp:txXfrm>
    </dsp:sp>
    <dsp:sp modelId="{2655A0F7-FF43-41D1-8B8F-95F5DBE505D2}">
      <dsp:nvSpPr>
        <dsp:cNvPr id="0" name=""/>
        <dsp:cNvSpPr/>
      </dsp:nvSpPr>
      <dsp:spPr>
        <a:xfrm>
          <a:off x="0" y="951075"/>
          <a:ext cx="9080755" cy="7580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5FA541-66E1-498F-A607-5EFE0606F9B0}">
      <dsp:nvSpPr>
        <dsp:cNvPr id="0" name=""/>
        <dsp:cNvSpPr/>
      </dsp:nvSpPr>
      <dsp:spPr>
        <a:xfrm>
          <a:off x="229299" y="1121629"/>
          <a:ext cx="416907" cy="416907"/>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D1A51A-31C4-4026-AA42-7DCC9959443D}">
      <dsp:nvSpPr>
        <dsp:cNvPr id="0" name=""/>
        <dsp:cNvSpPr/>
      </dsp:nvSpPr>
      <dsp:spPr>
        <a:xfrm>
          <a:off x="875505" y="951075"/>
          <a:ext cx="8205249" cy="758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223" tIns="80223" rIns="80223" bIns="80223" numCol="1" spcCol="1270" anchor="ctr" anchorCtr="0">
          <a:noAutofit/>
        </a:bodyPr>
        <a:lstStyle/>
        <a:p>
          <a:pPr lvl="0" algn="l" defTabSz="1333500">
            <a:lnSpc>
              <a:spcPct val="100000"/>
            </a:lnSpc>
            <a:spcBef>
              <a:spcPct val="0"/>
            </a:spcBef>
            <a:spcAft>
              <a:spcPct val="35000"/>
            </a:spcAft>
          </a:pPr>
          <a:r>
            <a:rPr lang="en-CA" sz="3000" kern="1200"/>
            <a:t>Which one will hold more water?</a:t>
          </a:r>
          <a:endParaRPr lang="en-US" sz="3000" kern="1200"/>
        </a:p>
      </dsp:txBody>
      <dsp:txXfrm>
        <a:off x="875505" y="951075"/>
        <a:ext cx="8205249" cy="758013"/>
      </dsp:txXfrm>
    </dsp:sp>
    <dsp:sp modelId="{F52FC7B6-161E-4A6F-8E92-136C0D090FBA}">
      <dsp:nvSpPr>
        <dsp:cNvPr id="0" name=""/>
        <dsp:cNvSpPr/>
      </dsp:nvSpPr>
      <dsp:spPr>
        <a:xfrm>
          <a:off x="0" y="1898593"/>
          <a:ext cx="9080755" cy="7580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B06444-00DC-47E3-B570-B93ADAA219B8}">
      <dsp:nvSpPr>
        <dsp:cNvPr id="0" name=""/>
        <dsp:cNvSpPr/>
      </dsp:nvSpPr>
      <dsp:spPr>
        <a:xfrm>
          <a:off x="229299" y="2069146"/>
          <a:ext cx="416907" cy="416907"/>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7BD79-9B02-4116-AE1F-2B52CEBB8C32}">
      <dsp:nvSpPr>
        <dsp:cNvPr id="0" name=""/>
        <dsp:cNvSpPr/>
      </dsp:nvSpPr>
      <dsp:spPr>
        <a:xfrm>
          <a:off x="875505" y="1898593"/>
          <a:ext cx="8205249" cy="758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223" tIns="80223" rIns="80223" bIns="80223" numCol="1" spcCol="1270" anchor="ctr" anchorCtr="0">
          <a:noAutofit/>
        </a:bodyPr>
        <a:lstStyle/>
        <a:p>
          <a:pPr lvl="0" algn="l" defTabSz="1244600">
            <a:lnSpc>
              <a:spcPct val="100000"/>
            </a:lnSpc>
            <a:spcBef>
              <a:spcPct val="0"/>
            </a:spcBef>
            <a:spcAft>
              <a:spcPct val="35000"/>
            </a:spcAft>
          </a:pPr>
          <a:r>
            <a:rPr lang="en-CA" sz="2800" kern="1200"/>
            <a:t>Fill them both. Measure the water. Were you right?</a:t>
          </a:r>
          <a:endParaRPr lang="en-US" sz="2800" kern="1200"/>
        </a:p>
      </dsp:txBody>
      <dsp:txXfrm>
        <a:off x="875505" y="1898593"/>
        <a:ext cx="8205249" cy="758013"/>
      </dsp:txXfrm>
    </dsp:sp>
    <dsp:sp modelId="{BDDAED03-5DC6-4D93-B8FA-1DAC39B4BF00}">
      <dsp:nvSpPr>
        <dsp:cNvPr id="0" name=""/>
        <dsp:cNvSpPr/>
      </dsp:nvSpPr>
      <dsp:spPr>
        <a:xfrm>
          <a:off x="0" y="2846110"/>
          <a:ext cx="9080755" cy="7580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EF3A8E-C155-4175-9ACA-313DF0DEE235}">
      <dsp:nvSpPr>
        <dsp:cNvPr id="0" name=""/>
        <dsp:cNvSpPr/>
      </dsp:nvSpPr>
      <dsp:spPr>
        <a:xfrm>
          <a:off x="229299" y="3016663"/>
          <a:ext cx="416907" cy="416907"/>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E8FF8C-C6C4-44C2-B34F-E069C8517580}">
      <dsp:nvSpPr>
        <dsp:cNvPr id="0" name=""/>
        <dsp:cNvSpPr/>
      </dsp:nvSpPr>
      <dsp:spPr>
        <a:xfrm>
          <a:off x="875505" y="2782285"/>
          <a:ext cx="8205249" cy="758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223" tIns="80223" rIns="80223" bIns="80223" numCol="1" spcCol="1270" anchor="ctr" anchorCtr="0">
          <a:noAutofit/>
        </a:bodyPr>
        <a:lstStyle/>
        <a:p>
          <a:pPr lvl="0" algn="l" defTabSz="1333500">
            <a:lnSpc>
              <a:spcPct val="100000"/>
            </a:lnSpc>
            <a:spcBef>
              <a:spcPct val="0"/>
            </a:spcBef>
            <a:spcAft>
              <a:spcPct val="35000"/>
            </a:spcAft>
          </a:pPr>
          <a:r>
            <a:rPr lang="en-CA" sz="3000" kern="1200"/>
            <a:t>Repeat with two other cups. </a:t>
          </a:r>
          <a:endParaRPr lang="en-US" sz="3000" kern="1200"/>
        </a:p>
      </dsp:txBody>
      <dsp:txXfrm>
        <a:off x="875505" y="2782285"/>
        <a:ext cx="8205249" cy="758013"/>
      </dsp:txXfrm>
    </dsp:sp>
    <dsp:sp modelId="{85175986-1CE0-4B03-A780-9392ED5BB3A0}">
      <dsp:nvSpPr>
        <dsp:cNvPr id="0" name=""/>
        <dsp:cNvSpPr/>
      </dsp:nvSpPr>
      <dsp:spPr>
        <a:xfrm>
          <a:off x="0" y="3793627"/>
          <a:ext cx="9080755" cy="7580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F14686-2E99-4DFD-8419-9FC9238FEA61}">
      <dsp:nvSpPr>
        <dsp:cNvPr id="0" name=""/>
        <dsp:cNvSpPr/>
      </dsp:nvSpPr>
      <dsp:spPr>
        <a:xfrm>
          <a:off x="229299" y="3964180"/>
          <a:ext cx="416907" cy="416907"/>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06208B-C88A-4826-AF8B-CB18A4E9E0A3}">
      <dsp:nvSpPr>
        <dsp:cNvPr id="0" name=""/>
        <dsp:cNvSpPr/>
      </dsp:nvSpPr>
      <dsp:spPr>
        <a:xfrm>
          <a:off x="875505" y="3793627"/>
          <a:ext cx="8205249" cy="758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223" tIns="80223" rIns="80223" bIns="80223" numCol="1" spcCol="1270" anchor="ctr" anchorCtr="0">
          <a:noAutofit/>
        </a:bodyPr>
        <a:lstStyle/>
        <a:p>
          <a:pPr lvl="0" algn="l" defTabSz="1244600">
            <a:lnSpc>
              <a:spcPct val="100000"/>
            </a:lnSpc>
            <a:spcBef>
              <a:spcPct val="0"/>
            </a:spcBef>
            <a:spcAft>
              <a:spcPct val="35000"/>
            </a:spcAft>
          </a:pPr>
          <a:r>
            <a:rPr lang="en-CA" sz="2800" kern="1200"/>
            <a:t>Does a larger cup always hold more? Why or why not? </a:t>
          </a:r>
          <a:endParaRPr lang="en-US" sz="2800" kern="1200"/>
        </a:p>
      </dsp:txBody>
      <dsp:txXfrm>
        <a:off x="875505" y="3793627"/>
        <a:ext cx="8205249" cy="7580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0E39B-2C2F-422D-B7C1-1A52B3AC4130}">
      <dsp:nvSpPr>
        <dsp:cNvPr id="0" name=""/>
        <dsp:cNvSpPr/>
      </dsp:nvSpPr>
      <dsp:spPr>
        <a:xfrm>
          <a:off x="0" y="207252"/>
          <a:ext cx="6513603" cy="1034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CA" sz="2600" kern="1200"/>
            <a:t>Go get your favourite </a:t>
          </a:r>
          <a:r>
            <a:rPr lang="en-CA" sz="2600" kern="1200" err="1"/>
            <a:t>stuffie</a:t>
          </a:r>
          <a:r>
            <a:rPr lang="en-CA" sz="2600" kern="1200"/>
            <a:t>! With a partner, take turns hiding it around the room. </a:t>
          </a:r>
          <a:endParaRPr lang="en-US" sz="2600" kern="1200"/>
        </a:p>
      </dsp:txBody>
      <dsp:txXfrm>
        <a:off x="50489" y="257741"/>
        <a:ext cx="6412625" cy="933302"/>
      </dsp:txXfrm>
    </dsp:sp>
    <dsp:sp modelId="{4009CD9F-A35C-41BD-8718-B7151F07901C}">
      <dsp:nvSpPr>
        <dsp:cNvPr id="0" name=""/>
        <dsp:cNvSpPr/>
      </dsp:nvSpPr>
      <dsp:spPr>
        <a:xfrm>
          <a:off x="0" y="1316412"/>
          <a:ext cx="6513603" cy="103428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CA" sz="2600" kern="1200"/>
            <a:t>Give your partner clues to help them find it!</a:t>
          </a:r>
          <a:endParaRPr lang="en-US" sz="2600" kern="1200"/>
        </a:p>
      </dsp:txBody>
      <dsp:txXfrm>
        <a:off x="50489" y="1366901"/>
        <a:ext cx="6412625" cy="933302"/>
      </dsp:txXfrm>
    </dsp:sp>
    <dsp:sp modelId="{E16A9A87-59AA-48BF-BA25-E063F71187E3}">
      <dsp:nvSpPr>
        <dsp:cNvPr id="0" name=""/>
        <dsp:cNvSpPr/>
      </dsp:nvSpPr>
      <dsp:spPr>
        <a:xfrm>
          <a:off x="0" y="2425572"/>
          <a:ext cx="6513603" cy="10342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CA" sz="2600" kern="1200">
              <a:solidFill>
                <a:schemeClr val="tx1"/>
              </a:solidFill>
            </a:rPr>
            <a:t>It is ON something...............</a:t>
          </a:r>
          <a:endParaRPr lang="en-US" sz="2600" kern="1200">
            <a:solidFill>
              <a:schemeClr val="tx1"/>
            </a:solidFill>
          </a:endParaRPr>
        </a:p>
      </dsp:txBody>
      <dsp:txXfrm>
        <a:off x="50489" y="2476061"/>
        <a:ext cx="6412625" cy="933302"/>
      </dsp:txXfrm>
    </dsp:sp>
    <dsp:sp modelId="{A6BB78C2-3033-48DE-A50C-A35B588B6ED7}">
      <dsp:nvSpPr>
        <dsp:cNvPr id="0" name=""/>
        <dsp:cNvSpPr/>
      </dsp:nvSpPr>
      <dsp:spPr>
        <a:xfrm>
          <a:off x="0" y="3534733"/>
          <a:ext cx="6513603" cy="103428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CA" sz="2600" kern="1200">
              <a:solidFill>
                <a:schemeClr val="tx1"/>
              </a:solidFill>
            </a:rPr>
            <a:t>It is UNDER something...............</a:t>
          </a:r>
          <a:endParaRPr lang="en-US" sz="2600" kern="1200">
            <a:solidFill>
              <a:schemeClr val="tx1"/>
            </a:solidFill>
          </a:endParaRPr>
        </a:p>
      </dsp:txBody>
      <dsp:txXfrm>
        <a:off x="50489" y="3585222"/>
        <a:ext cx="6412625" cy="933302"/>
      </dsp:txXfrm>
    </dsp:sp>
    <dsp:sp modelId="{7C376D33-A6A2-4DF5-8236-9189C13CDD89}">
      <dsp:nvSpPr>
        <dsp:cNvPr id="0" name=""/>
        <dsp:cNvSpPr/>
      </dsp:nvSpPr>
      <dsp:spPr>
        <a:xfrm>
          <a:off x="0" y="4643892"/>
          <a:ext cx="6513603" cy="10342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CA" sz="2600" kern="1200">
              <a:solidFill>
                <a:schemeClr val="tx1"/>
              </a:solidFill>
            </a:rPr>
            <a:t>It is BESIDE</a:t>
          </a:r>
          <a:r>
            <a:rPr lang="en-CA" sz="2600" kern="1200">
              <a:solidFill>
                <a:schemeClr val="tx1"/>
              </a:solidFill>
              <a:latin typeface="Calibri Light" panose="020F0302020204030204"/>
            </a:rPr>
            <a:t>, BEHIND, BETWEEN, OVER, etc.</a:t>
          </a:r>
          <a:endParaRPr lang="en-CA" sz="2600" kern="1200">
            <a:solidFill>
              <a:schemeClr val="tx1"/>
            </a:solidFill>
          </a:endParaRPr>
        </a:p>
      </dsp:txBody>
      <dsp:txXfrm>
        <a:off x="50489" y="4694381"/>
        <a:ext cx="6412625" cy="9333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39E88-593E-4710-A523-4EF8B8335F28}">
      <dsp:nvSpPr>
        <dsp:cNvPr id="0" name=""/>
        <dsp:cNvSpPr/>
      </dsp:nvSpPr>
      <dsp:spPr>
        <a:xfrm>
          <a:off x="0" y="2286759"/>
          <a:ext cx="4706803" cy="150036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CA" sz="2600" kern="1200"/>
            <a:t>Ready?</a:t>
          </a:r>
          <a:endParaRPr lang="en-US" sz="2600" kern="1200"/>
        </a:p>
      </dsp:txBody>
      <dsp:txXfrm>
        <a:off x="0" y="2286759"/>
        <a:ext cx="4706803" cy="1500361"/>
      </dsp:txXfrm>
    </dsp:sp>
    <dsp:sp modelId="{C7637775-8082-4385-BFE1-5A0321995657}">
      <dsp:nvSpPr>
        <dsp:cNvPr id="0" name=""/>
        <dsp:cNvSpPr/>
      </dsp:nvSpPr>
      <dsp:spPr>
        <a:xfrm rot="10800000">
          <a:off x="0" y="1708"/>
          <a:ext cx="4706803" cy="2307556"/>
        </a:xfrm>
        <a:prstGeom prst="upArrowCallou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rtl="0">
            <a:lnSpc>
              <a:spcPct val="90000"/>
            </a:lnSpc>
            <a:spcBef>
              <a:spcPct val="0"/>
            </a:spcBef>
            <a:spcAft>
              <a:spcPct val="35000"/>
            </a:spcAft>
          </a:pPr>
          <a:r>
            <a:rPr lang="en-CA" sz="2600" kern="1200"/>
            <a:t>Look at each picture and say the number that you see</a:t>
          </a:r>
          <a:r>
            <a:rPr lang="en-CA" sz="2600" kern="1200">
              <a:latin typeface="Calibri Light" panose="020F0302020204030204"/>
            </a:rPr>
            <a:t> that tells how many dots there are</a:t>
          </a:r>
          <a:r>
            <a:rPr lang="en-CA" sz="2600" kern="1200"/>
            <a:t>....</a:t>
          </a:r>
          <a:endParaRPr lang="en-US" sz="2600" kern="1200"/>
        </a:p>
      </dsp:txBody>
      <dsp:txXfrm rot="10800000">
        <a:off x="0" y="1708"/>
        <a:ext cx="4706803" cy="149938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C3E11-B0B2-4816-B563-97D4D25E69E3}" type="datetimeFigureOut">
              <a:rPr lang="en-CA" smtClean="0"/>
              <a:t>2021-03-08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D5571-73FC-4AFE-BF3F-FA2C59F9A192}" type="slidenum">
              <a:rPr lang="en-CA" smtClean="0"/>
              <a:t>‹#›</a:t>
            </a:fld>
            <a:endParaRPr lang="en-CA"/>
          </a:p>
        </p:txBody>
      </p:sp>
    </p:spTree>
    <p:extLst>
      <p:ext uri="{BB962C8B-B14F-4D97-AF65-F5344CB8AC3E}">
        <p14:creationId xmlns:p14="http://schemas.microsoft.com/office/powerpoint/2010/main" val="257221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tem.org.uk/rxvh7"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lickr.com/photos/80155170@N00/5816343774"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creativecommons.org/licenses/by-nc-sa/2.0/?ref=ccsearch&amp;atype=rich" TargetMode="External"/><Relationship Id="rId4" Type="http://schemas.openxmlformats.org/officeDocument/2006/relationships/hyperlink" Target="https://www.flickr.com/photos/80155170@N0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tem.org.uk/rxvh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tem.org.uk/rxvh7"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lickr.com/photos/122687277@N03/48125087762"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creativecommons.org/licenses/by-sa/2.0/?ref=ccsearch&amp;atype=rich" TargetMode="External"/><Relationship Id="rId4" Type="http://schemas.openxmlformats.org/officeDocument/2006/relationships/hyperlink" Target="https://www.flickr.com/photos/122687277@N03"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lickr.com/photos/80155170@N00/5816343774"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creativecommons.org/licenses/by-nc-sa/2.0/?ref=ccsearch&amp;atype=rich" TargetMode="External"/><Relationship Id="rId4" Type="http://schemas.openxmlformats.org/officeDocument/2006/relationships/hyperlink" Target="https://www.flickr.com/photos/80155170@N00"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lickr.com/photos/10836653@N05/3116950031"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creativecommons.org/licenses/cc0/1.0/?ref=ccsearch&amp;atype=rich" TargetMode="External"/><Relationship Id="rId4" Type="http://schemas.openxmlformats.org/officeDocument/2006/relationships/hyperlink" Target="https://www.flickr.com/photos/10836653@N05"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lickr.com/photos/80155170@N00/5816343774"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creativecommons.org/licenses/by-nc-sa/2.0/?ref=ccsearch&amp;atype=rich" TargetMode="External"/><Relationship Id="rId4" Type="http://schemas.openxmlformats.org/officeDocument/2006/relationships/hyperlink" Target="https://www.flickr.com/photos/80155170@N0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lickr.com/photos/80155170@N00/5816343774"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creativecommons.org/licenses/by-nc-sa/2.0/?ref=ccsearch&amp;atype=rich" TargetMode="External"/><Relationship Id="rId4" Type="http://schemas.openxmlformats.org/officeDocument/2006/relationships/hyperlink" Target="https://www.flickr.com/photos/80155170@N00"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lickr.com/photos/28752865@N08/7710699756"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28752865@N08"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80155170@N00/5816343774"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creativecommons.org/licenses/by-nc-sa/2.0/?ref=ccsearch&amp;atype=rich" TargetMode="External"/><Relationship Id="rId4" Type="http://schemas.openxmlformats.org/officeDocument/2006/relationships/hyperlink" Target="https://www.flickr.com/photos/80155170@N00"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lickr.com/photos/80155170@N00/5816343774"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creativecommons.org/licenses/by-nc-sa/2.0/?ref=ccsearch&amp;atype=rich" TargetMode="External"/><Relationship Id="rId4" Type="http://schemas.openxmlformats.org/officeDocument/2006/relationships/hyperlink" Target="https://www.flickr.com/photos/80155170@N00"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lickr.com/photos/27435717@N00/9423509053"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creativecommons.org/licenses/by-nc/2.0/?ref=ccsearch&amp;atype=rich" TargetMode="External"/><Relationship Id="rId4" Type="http://schemas.openxmlformats.org/officeDocument/2006/relationships/hyperlink" Target="https://www.flickr.com/photos/27435717@N0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flickr.com/photos/80155170@N00/5816343774" TargetMode="External"/><Relationship Id="rId2" Type="http://schemas.openxmlformats.org/officeDocument/2006/relationships/slide" Target="../slides/slide84.xml"/><Relationship Id="rId1" Type="http://schemas.openxmlformats.org/officeDocument/2006/relationships/notesMaster" Target="../notesMasters/notesMaster1.xml"/><Relationship Id="rId5" Type="http://schemas.openxmlformats.org/officeDocument/2006/relationships/hyperlink" Target="https://creativecommons.org/licenses/by-nc-sa/2.0/?ref=ccsearch&amp;atype=rich" TargetMode="External"/><Relationship Id="rId4" Type="http://schemas.openxmlformats.org/officeDocument/2006/relationships/hyperlink" Target="https://www.flickr.com/photos/80155170@N00"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flickr.com/photos/110925305@N06/11782132223"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110925305@N06"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flickr.com/photos/121483302@N02/14369594251" TargetMode="External"/><Relationship Id="rId2" Type="http://schemas.openxmlformats.org/officeDocument/2006/relationships/slide" Target="../slides/slide97.xml"/><Relationship Id="rId1" Type="http://schemas.openxmlformats.org/officeDocument/2006/relationships/notesMaster" Target="../notesMasters/notesMaster1.xml"/><Relationship Id="rId5" Type="http://schemas.openxmlformats.org/officeDocument/2006/relationships/hyperlink" Target="https://creativecommons.org/licenses/by-sa/2.0/?ref=ccsearch&amp;atype=rich" TargetMode="External"/><Relationship Id="rId4" Type="http://schemas.openxmlformats.org/officeDocument/2006/relationships/hyperlink" Target="https://www.flickr.com/photos/121483302@N02"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9c7ed0bb5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9c7ed0bb5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9cafdf9eb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9cafdf9eb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www.beam.co.uk</a:t>
            </a:r>
          </a:p>
          <a:p>
            <a:r>
              <a:rPr lang="en-CA" dirty="0"/>
              <a:t>https://www.stem.org.uk/resources/elibrary/resource/28133/counting-games-students-aged-3-5</a:t>
            </a:r>
          </a:p>
          <a:p>
            <a:r>
              <a:rPr lang="en-CA" sz="1200" b="0" i="0" u="none" strike="noStrike" kern="1200" dirty="0">
                <a:solidFill>
                  <a:schemeClr val="tx1"/>
                </a:solidFill>
                <a:effectLst/>
                <a:latin typeface="+mn-lt"/>
                <a:ea typeface="+mn-ea"/>
                <a:cs typeface="+mn-cs"/>
                <a:hlinkClick r:id="rId3"/>
              </a:rPr>
              <a:t>https://www.stem.org.uk/rxvh7</a:t>
            </a:r>
            <a:endParaRPr lang="en-CA" dirty="0"/>
          </a:p>
        </p:txBody>
      </p:sp>
      <p:sp>
        <p:nvSpPr>
          <p:cNvPr id="4" name="Slide Number Placeholder 3"/>
          <p:cNvSpPr>
            <a:spLocks noGrp="1"/>
          </p:cNvSpPr>
          <p:nvPr>
            <p:ph type="sldNum" sz="quarter" idx="10"/>
          </p:nvPr>
        </p:nvSpPr>
        <p:spPr/>
        <p:txBody>
          <a:bodyPr/>
          <a:lstStyle/>
          <a:p>
            <a:fld id="{E94D5571-73FC-4AFE-BF3F-FA2C59F9A192}" type="slidenum">
              <a:rPr lang="en-CA" smtClean="0"/>
              <a:t>14</a:t>
            </a:fld>
            <a:endParaRPr lang="en-CA"/>
          </a:p>
        </p:txBody>
      </p:sp>
    </p:spTree>
    <p:extLst>
      <p:ext uri="{BB962C8B-B14F-4D97-AF65-F5344CB8AC3E}">
        <p14:creationId xmlns:p14="http://schemas.microsoft.com/office/powerpoint/2010/main" val="2187222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99d4be188c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99d4be188c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hlinkClick r:id="rId3"/>
              </a:rPr>
              <a:t>"06-09-11 - Unfinished Puzzle Square Crop"</a:t>
            </a:r>
            <a:r>
              <a:rPr lang="en-CA" sz="1200" b="0" i="0" kern="1200" dirty="0">
                <a:solidFill>
                  <a:schemeClr val="tx1"/>
                </a:solidFill>
                <a:effectLst/>
                <a:latin typeface="+mn-lt"/>
                <a:ea typeface="+mn-ea"/>
                <a:cs typeface="+mn-cs"/>
              </a:rPr>
              <a:t> by </a:t>
            </a:r>
            <a:r>
              <a:rPr lang="en-CA" sz="1200" b="0" i="0" u="none" strike="noStrike" kern="1200" dirty="0">
                <a:solidFill>
                  <a:schemeClr val="tx1"/>
                </a:solidFill>
                <a:effectLst/>
                <a:latin typeface="+mn-lt"/>
                <a:ea typeface="+mn-ea"/>
                <a:cs typeface="+mn-cs"/>
                <a:hlinkClick r:id="rId4"/>
              </a:rPr>
              <a:t>Lynda Giddens</a:t>
            </a:r>
            <a:r>
              <a:rPr lang="en-CA" sz="1200" b="0" i="0" kern="1200" dirty="0">
                <a:solidFill>
                  <a:schemeClr val="tx1"/>
                </a:solidFill>
                <a:effectLst/>
                <a:latin typeface="+mn-lt"/>
                <a:ea typeface="+mn-ea"/>
                <a:cs typeface="+mn-cs"/>
              </a:rPr>
              <a:t> is licensed under </a:t>
            </a:r>
            <a:r>
              <a:rPr lang="en-CA" sz="1200" b="0" i="0" u="none" strike="noStrike" kern="1200" dirty="0">
                <a:solidFill>
                  <a:schemeClr val="tx1"/>
                </a:solidFill>
                <a:effectLst/>
                <a:latin typeface="+mn-lt"/>
                <a:ea typeface="+mn-ea"/>
                <a:cs typeface="+mn-cs"/>
                <a:hlinkClick r:id="rId5"/>
              </a:rPr>
              <a:t>CC BY-NC-SA 2.0</a:t>
            </a:r>
            <a:endParaRPr lang="en-CA" dirty="0"/>
          </a:p>
        </p:txBody>
      </p:sp>
      <p:sp>
        <p:nvSpPr>
          <p:cNvPr id="4" name="Slide Number Placeholder 3"/>
          <p:cNvSpPr>
            <a:spLocks noGrp="1"/>
          </p:cNvSpPr>
          <p:nvPr>
            <p:ph type="sldNum" sz="quarter" idx="10"/>
          </p:nvPr>
        </p:nvSpPr>
        <p:spPr/>
        <p:txBody>
          <a:bodyPr/>
          <a:lstStyle/>
          <a:p>
            <a:fld id="{E94D5571-73FC-4AFE-BF3F-FA2C59F9A192}" type="slidenum">
              <a:rPr lang="en-CA" smtClean="0"/>
              <a:t>16</a:t>
            </a:fld>
            <a:endParaRPr lang="en-CA"/>
          </a:p>
        </p:txBody>
      </p:sp>
    </p:spTree>
    <p:extLst>
      <p:ext uri="{BB962C8B-B14F-4D97-AF65-F5344CB8AC3E}">
        <p14:creationId xmlns:p14="http://schemas.microsoft.com/office/powerpoint/2010/main" val="1552180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1259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www.beam.co.uk</a:t>
            </a:r>
          </a:p>
          <a:p>
            <a:r>
              <a:rPr lang="en-CA" dirty="0"/>
              <a:t>https://www.stem.org.uk/resources/elibrary/resource/28133/counting-games-students-aged-3-5</a:t>
            </a:r>
          </a:p>
          <a:p>
            <a:r>
              <a:rPr lang="en-CA" sz="1200" b="0" i="0" u="none" strike="noStrike" kern="1200" dirty="0">
                <a:solidFill>
                  <a:schemeClr val="tx1"/>
                </a:solidFill>
                <a:effectLst/>
                <a:latin typeface="+mn-lt"/>
                <a:ea typeface="+mn-ea"/>
                <a:cs typeface="+mn-cs"/>
                <a:hlinkClick r:id="rId3"/>
              </a:rPr>
              <a:t>https://www.stem.org.uk/rxvh7</a:t>
            </a:r>
            <a:endParaRPr lang="en-CA" dirty="0"/>
          </a:p>
        </p:txBody>
      </p:sp>
      <p:sp>
        <p:nvSpPr>
          <p:cNvPr id="4" name="Slide Number Placeholder 3"/>
          <p:cNvSpPr>
            <a:spLocks noGrp="1"/>
          </p:cNvSpPr>
          <p:nvPr>
            <p:ph type="sldNum" sz="quarter" idx="10"/>
          </p:nvPr>
        </p:nvSpPr>
        <p:spPr/>
        <p:txBody>
          <a:bodyPr/>
          <a:lstStyle/>
          <a:p>
            <a:fld id="{E94D5571-73FC-4AFE-BF3F-FA2C59F9A192}" type="slidenum">
              <a:rPr lang="en-CA" smtClean="0"/>
              <a:t>18</a:t>
            </a:fld>
            <a:endParaRPr lang="en-CA"/>
          </a:p>
        </p:txBody>
      </p:sp>
    </p:spTree>
    <p:extLst>
      <p:ext uri="{BB962C8B-B14F-4D97-AF65-F5344CB8AC3E}">
        <p14:creationId xmlns:p14="http://schemas.microsoft.com/office/powerpoint/2010/main" val="723341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dirty="0">
                <a:cs typeface="Calibri"/>
              </a:rPr>
              <a:t>https://pixy.org/src/52/529628.jpg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D5571-73FC-4AFE-BF3F-FA2C59F9A19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687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9c7bdae027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9c7bdae027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Image Source  - https://openclipart.org/detail/23449/rainbow-socks, https://openclipart.org/detail/264101/sockslineart, https://openclipart.org/detail/245229/anthropomorphic-winged-socks, https://openclipart.org/detail/607/athletic-crew-socks, https://openclipart.org/detail/25294/architetto-calzettoni</a:t>
            </a:r>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r>
              <a:rPr lang="en-CA" dirty="0"/>
              <a:t>NEED</a:t>
            </a:r>
            <a:r>
              <a:rPr lang="en-CA" baseline="0" dirty="0"/>
              <a:t> SOURCE or … possible suggestion: https://pixy.org/1748305/ and https://pixy.org/1739543/ </a:t>
            </a:r>
            <a:endParaRPr dirty="0"/>
          </a:p>
        </p:txBody>
      </p:sp>
    </p:spTree>
    <p:extLst>
      <p:ext uri="{BB962C8B-B14F-4D97-AF65-F5344CB8AC3E}">
        <p14:creationId xmlns:p14="http://schemas.microsoft.com/office/powerpoint/2010/main" val="448283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www.beam.co.uk</a:t>
            </a:r>
          </a:p>
          <a:p>
            <a:r>
              <a:rPr lang="en-CA" dirty="0"/>
              <a:t>https://www.stem.org.uk/resources/elibrary/resource/28133/counting-games-students-aged-3-5</a:t>
            </a:r>
          </a:p>
          <a:p>
            <a:r>
              <a:rPr lang="en-CA" sz="1200" b="0" i="0" u="none" strike="noStrike" kern="1200" dirty="0">
                <a:solidFill>
                  <a:schemeClr val="tx1"/>
                </a:solidFill>
                <a:effectLst/>
                <a:latin typeface="+mn-lt"/>
                <a:ea typeface="+mn-ea"/>
                <a:cs typeface="+mn-cs"/>
                <a:hlinkClick r:id="rId3"/>
              </a:rPr>
              <a:t>https://www.stem.org.uk/rxvh7</a:t>
            </a:r>
            <a:endParaRPr lang="en-CA" dirty="0"/>
          </a:p>
          <a:p>
            <a:endParaRPr lang="en-CA" dirty="0"/>
          </a:p>
        </p:txBody>
      </p:sp>
      <p:sp>
        <p:nvSpPr>
          <p:cNvPr id="4" name="Slide Number Placeholder 3"/>
          <p:cNvSpPr>
            <a:spLocks noGrp="1"/>
          </p:cNvSpPr>
          <p:nvPr>
            <p:ph type="sldNum" sz="quarter" idx="10"/>
          </p:nvPr>
        </p:nvSpPr>
        <p:spPr/>
        <p:txBody>
          <a:bodyPr/>
          <a:lstStyle/>
          <a:p>
            <a:fld id="{E94D5571-73FC-4AFE-BF3F-FA2C59F9A192}" type="slidenum">
              <a:rPr lang="en-CA" smtClean="0"/>
              <a:t>22</a:t>
            </a:fld>
            <a:endParaRPr lang="en-CA"/>
          </a:p>
        </p:txBody>
      </p:sp>
    </p:spTree>
    <p:extLst>
      <p:ext uri="{BB962C8B-B14F-4D97-AF65-F5344CB8AC3E}">
        <p14:creationId xmlns:p14="http://schemas.microsoft.com/office/powerpoint/2010/main" val="2048418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94D5571-73FC-4AFE-BF3F-FA2C59F9A192}" type="slidenum">
              <a:rPr lang="en-CA" smtClean="0"/>
              <a:t>23</a:t>
            </a:fld>
            <a:endParaRPr lang="en-CA"/>
          </a:p>
        </p:txBody>
      </p:sp>
    </p:spTree>
    <p:extLst>
      <p:ext uri="{BB962C8B-B14F-4D97-AF65-F5344CB8AC3E}">
        <p14:creationId xmlns:p14="http://schemas.microsoft.com/office/powerpoint/2010/main" val="2803119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https://viewsfromastepstool.com/pattern-scavenger-hunt/</a:t>
            </a:r>
          </a:p>
          <a:p>
            <a:r>
              <a:rPr lang="en-CA" dirty="0"/>
              <a:t>www.viewsfromastepstool.com</a:t>
            </a:r>
          </a:p>
        </p:txBody>
      </p:sp>
      <p:sp>
        <p:nvSpPr>
          <p:cNvPr id="4" name="Slide Number Placeholder 3"/>
          <p:cNvSpPr>
            <a:spLocks noGrp="1"/>
          </p:cNvSpPr>
          <p:nvPr>
            <p:ph type="sldNum" sz="quarter" idx="10"/>
          </p:nvPr>
        </p:nvSpPr>
        <p:spPr/>
        <p:txBody>
          <a:bodyPr/>
          <a:lstStyle/>
          <a:p>
            <a:fld id="{E94D5571-73FC-4AFE-BF3F-FA2C59F9A192}" type="slidenum">
              <a:rPr lang="en-CA" smtClean="0"/>
              <a:t>3</a:t>
            </a:fld>
            <a:endParaRPr lang="en-CA"/>
          </a:p>
        </p:txBody>
      </p:sp>
    </p:spTree>
    <p:extLst>
      <p:ext uri="{BB962C8B-B14F-4D97-AF65-F5344CB8AC3E}">
        <p14:creationId xmlns:p14="http://schemas.microsoft.com/office/powerpoint/2010/main" val="516847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9c7ed0bb5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9c7ed0bb5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13158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c7bdae02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9c7bdae02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200" b="0" i="0" u="none" strike="noStrike" kern="1200" dirty="0">
                <a:solidFill>
                  <a:schemeClr val="tx1"/>
                </a:solidFill>
                <a:effectLst/>
                <a:latin typeface="+mn-lt"/>
                <a:ea typeface="+mn-ea"/>
                <a:cs typeface="+mn-cs"/>
                <a:hlinkClick r:id="rId3"/>
              </a:rPr>
              <a:t>"Suburban house 2 in Salisbury East, Adelaide"</a:t>
            </a:r>
            <a:r>
              <a:rPr lang="en-CA" sz="1200" b="0" i="0" kern="1200" dirty="0">
                <a:solidFill>
                  <a:schemeClr val="tx1"/>
                </a:solidFill>
                <a:effectLst/>
                <a:latin typeface="+mn-lt"/>
                <a:ea typeface="+mn-ea"/>
                <a:cs typeface="+mn-cs"/>
              </a:rPr>
              <a:t> by </a:t>
            </a:r>
            <a:r>
              <a:rPr lang="en-CA" sz="1200" b="0" i="0" u="none" strike="noStrike" kern="1200" dirty="0" err="1">
                <a:solidFill>
                  <a:schemeClr val="tx1"/>
                </a:solidFill>
                <a:effectLst/>
                <a:latin typeface="+mn-lt"/>
                <a:ea typeface="+mn-ea"/>
                <a:cs typeface="+mn-cs"/>
                <a:hlinkClick r:id="rId4"/>
              </a:rPr>
              <a:t>philip.mallis</a:t>
            </a:r>
            <a:r>
              <a:rPr lang="en-CA" sz="1200" b="0" i="0" kern="1200" dirty="0">
                <a:solidFill>
                  <a:schemeClr val="tx1"/>
                </a:solidFill>
                <a:effectLst/>
                <a:latin typeface="+mn-lt"/>
                <a:ea typeface="+mn-ea"/>
                <a:cs typeface="+mn-cs"/>
              </a:rPr>
              <a:t> is licensed under </a:t>
            </a:r>
            <a:r>
              <a:rPr lang="en-CA" sz="1200" b="0" i="0" u="none" strike="noStrike" kern="1200" dirty="0">
                <a:solidFill>
                  <a:schemeClr val="tx1"/>
                </a:solidFill>
                <a:effectLst/>
                <a:latin typeface="+mn-lt"/>
                <a:ea typeface="+mn-ea"/>
                <a:cs typeface="+mn-cs"/>
                <a:hlinkClick r:id="rId5"/>
              </a:rPr>
              <a:t>CC BY-SA 2.0</a:t>
            </a:r>
            <a:endParaRPr dirty="0"/>
          </a:p>
        </p:txBody>
      </p:sp>
    </p:spTree>
    <p:extLst>
      <p:ext uri="{BB962C8B-B14F-4D97-AF65-F5344CB8AC3E}">
        <p14:creationId xmlns:p14="http://schemas.microsoft.com/office/powerpoint/2010/main" val="1006365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hlinkClick r:id="rId3"/>
              </a:rPr>
              <a:t>"06-09-11 - Unfinished Puzzle Square Crop"</a:t>
            </a:r>
            <a:r>
              <a:rPr lang="en-CA" sz="1200" b="0" i="0" kern="1200" dirty="0">
                <a:solidFill>
                  <a:schemeClr val="tx1"/>
                </a:solidFill>
                <a:effectLst/>
                <a:latin typeface="+mn-lt"/>
                <a:ea typeface="+mn-ea"/>
                <a:cs typeface="+mn-cs"/>
              </a:rPr>
              <a:t> by </a:t>
            </a:r>
            <a:r>
              <a:rPr lang="en-CA" sz="1200" b="0" i="0" u="none" strike="noStrike" kern="1200" dirty="0">
                <a:solidFill>
                  <a:schemeClr val="tx1"/>
                </a:solidFill>
                <a:effectLst/>
                <a:latin typeface="+mn-lt"/>
                <a:ea typeface="+mn-ea"/>
                <a:cs typeface="+mn-cs"/>
                <a:hlinkClick r:id="rId4"/>
              </a:rPr>
              <a:t>Lynda Giddens</a:t>
            </a:r>
            <a:r>
              <a:rPr lang="en-CA" sz="1200" b="0" i="0" kern="1200" dirty="0">
                <a:solidFill>
                  <a:schemeClr val="tx1"/>
                </a:solidFill>
                <a:effectLst/>
                <a:latin typeface="+mn-lt"/>
                <a:ea typeface="+mn-ea"/>
                <a:cs typeface="+mn-cs"/>
              </a:rPr>
              <a:t> is licensed under </a:t>
            </a:r>
            <a:r>
              <a:rPr lang="en-CA" sz="1200" b="0" i="0" u="none" strike="noStrike" kern="1200" dirty="0">
                <a:solidFill>
                  <a:schemeClr val="tx1"/>
                </a:solidFill>
                <a:effectLst/>
                <a:latin typeface="+mn-lt"/>
                <a:ea typeface="+mn-ea"/>
                <a:cs typeface="+mn-cs"/>
                <a:hlinkClick r:id="rId5"/>
              </a:rPr>
              <a:t>CC BY-NC-SA 2.0</a:t>
            </a:r>
            <a:endParaRPr lang="en-CA" dirty="0"/>
          </a:p>
        </p:txBody>
      </p:sp>
      <p:sp>
        <p:nvSpPr>
          <p:cNvPr id="4" name="Slide Number Placeholder 3"/>
          <p:cNvSpPr>
            <a:spLocks noGrp="1"/>
          </p:cNvSpPr>
          <p:nvPr>
            <p:ph type="sldNum" sz="quarter" idx="10"/>
          </p:nvPr>
        </p:nvSpPr>
        <p:spPr/>
        <p:txBody>
          <a:bodyPr/>
          <a:lstStyle/>
          <a:p>
            <a:fld id="{E94D5571-73FC-4AFE-BF3F-FA2C59F9A192}" type="slidenum">
              <a:rPr lang="en-CA" smtClean="0"/>
              <a:t>27</a:t>
            </a:fld>
            <a:endParaRPr lang="en-CA"/>
          </a:p>
        </p:txBody>
      </p:sp>
    </p:spTree>
    <p:extLst>
      <p:ext uri="{BB962C8B-B14F-4D97-AF65-F5344CB8AC3E}">
        <p14:creationId xmlns:p14="http://schemas.microsoft.com/office/powerpoint/2010/main" val="2923299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Photo credit – Kari</a:t>
            </a:r>
            <a:r>
              <a:rPr lang="en-CA" baseline="0" dirty="0"/>
              <a:t> Bergmuller</a:t>
            </a:r>
            <a:endParaRPr lang="en-CA" dirty="0"/>
          </a:p>
        </p:txBody>
      </p:sp>
      <p:sp>
        <p:nvSpPr>
          <p:cNvPr id="4" name="Slide Number Placeholder 3"/>
          <p:cNvSpPr>
            <a:spLocks noGrp="1"/>
          </p:cNvSpPr>
          <p:nvPr>
            <p:ph type="sldNum" sz="quarter" idx="10"/>
          </p:nvPr>
        </p:nvSpPr>
        <p:spPr/>
        <p:txBody>
          <a:bodyPr/>
          <a:lstStyle/>
          <a:p>
            <a:fld id="{E94D5571-73FC-4AFE-BF3F-FA2C59F9A192}" type="slidenum">
              <a:rPr lang="en-CA" smtClean="0"/>
              <a:t>30</a:t>
            </a:fld>
            <a:endParaRPr lang="en-CA"/>
          </a:p>
        </p:txBody>
      </p:sp>
    </p:spTree>
    <p:extLst>
      <p:ext uri="{BB962C8B-B14F-4D97-AF65-F5344CB8AC3E}">
        <p14:creationId xmlns:p14="http://schemas.microsoft.com/office/powerpoint/2010/main" val="2352965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dirty="0">
                <a:cs typeface="Calibri"/>
              </a:rPr>
              <a:t>https://pixy.org/src/52/529628.jpg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D5571-73FC-4AFE-BF3F-FA2C59F9A19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129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9c7bdae027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9c7bdae027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200" b="0" i="0" u="none" strike="noStrike" kern="1200" dirty="0">
                <a:solidFill>
                  <a:schemeClr val="tx1"/>
                </a:solidFill>
                <a:effectLst/>
                <a:latin typeface="+mn-lt"/>
                <a:ea typeface="+mn-ea"/>
                <a:cs typeface="+mn-cs"/>
                <a:hlinkClick r:id="rId3"/>
              </a:rPr>
              <a:t>"Gingerbread cookies"</a:t>
            </a:r>
            <a:r>
              <a:rPr lang="en-CA" sz="1200" b="0" i="0" kern="1200" dirty="0">
                <a:solidFill>
                  <a:schemeClr val="tx1"/>
                </a:solidFill>
                <a:effectLst/>
                <a:latin typeface="+mn-lt"/>
                <a:ea typeface="+mn-ea"/>
                <a:cs typeface="+mn-cs"/>
              </a:rPr>
              <a:t> by </a:t>
            </a:r>
            <a:r>
              <a:rPr lang="en-CA" sz="1200" b="0" i="0" u="none" strike="noStrike" kern="1200" dirty="0" err="1">
                <a:solidFill>
                  <a:schemeClr val="tx1"/>
                </a:solidFill>
                <a:effectLst/>
                <a:latin typeface="+mn-lt"/>
                <a:ea typeface="+mn-ea"/>
                <a:cs typeface="+mn-cs"/>
                <a:hlinkClick r:id="rId4"/>
              </a:rPr>
              <a:t>deborah.soltesz</a:t>
            </a:r>
            <a:r>
              <a:rPr lang="en-CA" sz="1200" b="0" i="0" kern="1200" dirty="0">
                <a:solidFill>
                  <a:schemeClr val="tx1"/>
                </a:solidFill>
                <a:effectLst/>
                <a:latin typeface="+mn-lt"/>
                <a:ea typeface="+mn-ea"/>
                <a:cs typeface="+mn-cs"/>
              </a:rPr>
              <a:t> is marked with </a:t>
            </a:r>
            <a:r>
              <a:rPr lang="en-CA" sz="1200" b="0" i="0" u="none" strike="noStrike" kern="1200" dirty="0">
                <a:solidFill>
                  <a:schemeClr val="tx1"/>
                </a:solidFill>
                <a:effectLst/>
                <a:latin typeface="+mn-lt"/>
                <a:ea typeface="+mn-ea"/>
                <a:cs typeface="+mn-cs"/>
                <a:hlinkClick r:id="rId5"/>
              </a:rPr>
              <a:t>CC0 1.0</a:t>
            </a:r>
            <a:endParaRPr dirty="0"/>
          </a:p>
        </p:txBody>
      </p:sp>
    </p:spTree>
    <p:extLst>
      <p:ext uri="{BB962C8B-B14F-4D97-AF65-F5344CB8AC3E}">
        <p14:creationId xmlns:p14="http://schemas.microsoft.com/office/powerpoint/2010/main" val="3927047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c7bdae02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9c7bdae02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8804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9c7ed0bb5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9c7ed0bb5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00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hlinkClick r:id="rId3"/>
              </a:rPr>
              <a:t>"06-09-11 - Unfinished Puzzle Square Crop"</a:t>
            </a:r>
            <a:r>
              <a:rPr lang="en-CA" sz="1200" b="0" i="0" kern="1200" dirty="0">
                <a:solidFill>
                  <a:schemeClr val="tx1"/>
                </a:solidFill>
                <a:effectLst/>
                <a:latin typeface="+mn-lt"/>
                <a:ea typeface="+mn-ea"/>
                <a:cs typeface="+mn-cs"/>
              </a:rPr>
              <a:t> by </a:t>
            </a:r>
            <a:r>
              <a:rPr lang="en-CA" sz="1200" b="0" i="0" u="none" strike="noStrike" kern="1200" dirty="0">
                <a:solidFill>
                  <a:schemeClr val="tx1"/>
                </a:solidFill>
                <a:effectLst/>
                <a:latin typeface="+mn-lt"/>
                <a:ea typeface="+mn-ea"/>
                <a:cs typeface="+mn-cs"/>
                <a:hlinkClick r:id="rId4"/>
              </a:rPr>
              <a:t>Lynda Giddens</a:t>
            </a:r>
            <a:r>
              <a:rPr lang="en-CA" sz="1200" b="0" i="0" kern="1200" dirty="0">
                <a:solidFill>
                  <a:schemeClr val="tx1"/>
                </a:solidFill>
                <a:effectLst/>
                <a:latin typeface="+mn-lt"/>
                <a:ea typeface="+mn-ea"/>
                <a:cs typeface="+mn-cs"/>
              </a:rPr>
              <a:t> is licensed under </a:t>
            </a:r>
            <a:r>
              <a:rPr lang="en-CA" sz="1200" b="0" i="0" u="none" strike="noStrike" kern="1200" dirty="0">
                <a:solidFill>
                  <a:schemeClr val="tx1"/>
                </a:solidFill>
                <a:effectLst/>
                <a:latin typeface="+mn-lt"/>
                <a:ea typeface="+mn-ea"/>
                <a:cs typeface="+mn-cs"/>
                <a:hlinkClick r:id="rId5"/>
              </a:rPr>
              <a:t>CC BY-NC-SA 2.0</a:t>
            </a:r>
            <a:endParaRPr lang="en-CA" dirty="0"/>
          </a:p>
        </p:txBody>
      </p:sp>
      <p:sp>
        <p:nvSpPr>
          <p:cNvPr id="4" name="Slide Number Placeholder 3"/>
          <p:cNvSpPr>
            <a:spLocks noGrp="1"/>
          </p:cNvSpPr>
          <p:nvPr>
            <p:ph type="sldNum" sz="quarter" idx="10"/>
          </p:nvPr>
        </p:nvSpPr>
        <p:spPr/>
        <p:txBody>
          <a:bodyPr/>
          <a:lstStyle/>
          <a:p>
            <a:fld id="{E94D5571-73FC-4AFE-BF3F-FA2C59F9A192}" type="slidenum">
              <a:rPr lang="en-CA" smtClean="0"/>
              <a:t>38</a:t>
            </a:fld>
            <a:endParaRPr lang="en-CA"/>
          </a:p>
        </p:txBody>
      </p:sp>
    </p:spTree>
    <p:extLst>
      <p:ext uri="{BB962C8B-B14F-4D97-AF65-F5344CB8AC3E}">
        <p14:creationId xmlns:p14="http://schemas.microsoft.com/office/powerpoint/2010/main" val="3306636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c7bdae02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9c7bdae02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492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dirty="0">
                <a:cs typeface="Calibri"/>
              </a:rPr>
              <a:t>https://pixy.org/src/52/529628.jpg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D5571-73FC-4AFE-BF3F-FA2C59F9A19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490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9c7bdae027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9c7bdae02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http://knightowl.education/wp-content/uploads/2017/12/3D.jpg</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78459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https://commons.wikimedia.org/wiki/File:Plastic_car_toys.jpg, https://pixnio.com/media/flower-heart-lilac-love-romance, https://pxhere.com/en/photo/987198, https://www.peakpx.com/433816/minion-plastic-toy, https://, https://openclipart.org/detail/245273/coloured-wooden-plank,  https://openclipart.org/detail/125227/canica-ball, https://openclipart.org/detail/303332/soda-can, https://openclipart.org/detail/213457/dice-3, https://openclipart.org/search/?query=button</a:t>
            </a:r>
          </a:p>
        </p:txBody>
      </p:sp>
      <p:sp>
        <p:nvSpPr>
          <p:cNvPr id="4" name="Slide Number Placeholder 3"/>
          <p:cNvSpPr>
            <a:spLocks noGrp="1"/>
          </p:cNvSpPr>
          <p:nvPr>
            <p:ph type="sldNum" sz="quarter" idx="10"/>
          </p:nvPr>
        </p:nvSpPr>
        <p:spPr/>
        <p:txBody>
          <a:bodyPr/>
          <a:lstStyle/>
          <a:p>
            <a:fld id="{E94D5571-73FC-4AFE-BF3F-FA2C59F9A192}" type="slidenum">
              <a:rPr lang="en-CA" smtClean="0"/>
              <a:t>44</a:t>
            </a:fld>
            <a:endParaRPr lang="en-CA"/>
          </a:p>
        </p:txBody>
      </p:sp>
    </p:spTree>
    <p:extLst>
      <p:ext uri="{BB962C8B-B14F-4D97-AF65-F5344CB8AC3E}">
        <p14:creationId xmlns:p14="http://schemas.microsoft.com/office/powerpoint/2010/main" val="255986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9c7ed0bb5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9c7ed0bb5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Positional</a:t>
            </a:r>
            <a:r>
              <a:rPr lang="en-CA" baseline="0" dirty="0" smtClean="0"/>
              <a:t> language is not a math outcome however, positional language is important to know and understand.  The following learning experiences support students language development which will help students with their math learning.  </a:t>
            </a:r>
            <a:endParaRPr dirty="0"/>
          </a:p>
        </p:txBody>
      </p:sp>
    </p:spTree>
    <p:extLst>
      <p:ext uri="{BB962C8B-B14F-4D97-AF65-F5344CB8AC3E}">
        <p14:creationId xmlns:p14="http://schemas.microsoft.com/office/powerpoint/2010/main" val="96267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https://openclipart.org/detail/300356/townhouse-with-2-views, https://openclipart.org/detail/316128/red-bird, https://openclipart.org/detail/218210/small-flowers, https://openclipart.org/search/?query=girl, https://openclipart.org/detail/147721/cool-happy-sun, https://openclipart.org/detail/301664/lovely-squirrel</a:t>
            </a:r>
          </a:p>
        </p:txBody>
      </p:sp>
      <p:sp>
        <p:nvSpPr>
          <p:cNvPr id="4" name="Slide Number Placeholder 3"/>
          <p:cNvSpPr>
            <a:spLocks noGrp="1"/>
          </p:cNvSpPr>
          <p:nvPr>
            <p:ph type="sldNum" sz="quarter" idx="5"/>
          </p:nvPr>
        </p:nvSpPr>
        <p:spPr/>
        <p:txBody>
          <a:bodyPr/>
          <a:lstStyle/>
          <a:p>
            <a:fld id="{E94D5571-73FC-4AFE-BF3F-FA2C59F9A192}" type="slidenum">
              <a:rPr lang="en-CA" smtClean="0"/>
              <a:t>47</a:t>
            </a:fld>
            <a:endParaRPr lang="en-CA"/>
          </a:p>
        </p:txBody>
      </p:sp>
    </p:spTree>
    <p:extLst>
      <p:ext uri="{BB962C8B-B14F-4D97-AF65-F5344CB8AC3E}">
        <p14:creationId xmlns:p14="http://schemas.microsoft.com/office/powerpoint/2010/main" val="2310274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c7bdae02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9c7bdae02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312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hlinkClick r:id="rId3"/>
              </a:rPr>
              <a:t>"06-09-11 - Unfinished Puzzle Square Crop"</a:t>
            </a:r>
            <a:r>
              <a:rPr lang="en-CA" sz="1200" b="0" i="0" kern="1200" dirty="0">
                <a:solidFill>
                  <a:schemeClr val="tx1"/>
                </a:solidFill>
                <a:effectLst/>
                <a:latin typeface="+mn-lt"/>
                <a:ea typeface="+mn-ea"/>
                <a:cs typeface="+mn-cs"/>
              </a:rPr>
              <a:t> by </a:t>
            </a:r>
            <a:r>
              <a:rPr lang="en-CA" sz="1200" b="0" i="0" u="none" strike="noStrike" kern="1200" dirty="0">
                <a:solidFill>
                  <a:schemeClr val="tx1"/>
                </a:solidFill>
                <a:effectLst/>
                <a:latin typeface="+mn-lt"/>
                <a:ea typeface="+mn-ea"/>
                <a:cs typeface="+mn-cs"/>
                <a:hlinkClick r:id="rId4"/>
              </a:rPr>
              <a:t>Lynda Giddens</a:t>
            </a:r>
            <a:r>
              <a:rPr lang="en-CA" sz="1200" b="0" i="0" kern="1200" dirty="0">
                <a:solidFill>
                  <a:schemeClr val="tx1"/>
                </a:solidFill>
                <a:effectLst/>
                <a:latin typeface="+mn-lt"/>
                <a:ea typeface="+mn-ea"/>
                <a:cs typeface="+mn-cs"/>
              </a:rPr>
              <a:t> is licensed under </a:t>
            </a:r>
            <a:r>
              <a:rPr lang="en-CA" sz="1200" b="0" i="0" u="none" strike="noStrike" kern="1200" dirty="0">
                <a:solidFill>
                  <a:schemeClr val="tx1"/>
                </a:solidFill>
                <a:effectLst/>
                <a:latin typeface="+mn-lt"/>
                <a:ea typeface="+mn-ea"/>
                <a:cs typeface="+mn-cs"/>
                <a:hlinkClick r:id="rId5"/>
              </a:rPr>
              <a:t>CC BY-NC-SA 2.0</a:t>
            </a:r>
            <a:endParaRPr lang="en-CA" dirty="0"/>
          </a:p>
        </p:txBody>
      </p:sp>
      <p:sp>
        <p:nvSpPr>
          <p:cNvPr id="4" name="Slide Number Placeholder 3"/>
          <p:cNvSpPr>
            <a:spLocks noGrp="1"/>
          </p:cNvSpPr>
          <p:nvPr>
            <p:ph type="sldNum" sz="quarter" idx="10"/>
          </p:nvPr>
        </p:nvSpPr>
        <p:spPr/>
        <p:txBody>
          <a:bodyPr/>
          <a:lstStyle/>
          <a:p>
            <a:fld id="{E94D5571-73FC-4AFE-BF3F-FA2C59F9A192}" type="slidenum">
              <a:rPr lang="en-CA" smtClean="0"/>
              <a:t>49</a:t>
            </a:fld>
            <a:endParaRPr lang="en-CA"/>
          </a:p>
        </p:txBody>
      </p:sp>
    </p:spTree>
    <p:extLst>
      <p:ext uri="{BB962C8B-B14F-4D97-AF65-F5344CB8AC3E}">
        <p14:creationId xmlns:p14="http://schemas.microsoft.com/office/powerpoint/2010/main" val="1079081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aseline="0" dirty="0"/>
              <a:t>Use instead: </a:t>
            </a:r>
            <a:r>
              <a:rPr lang="en-CA" sz="1200" b="0" i="0" u="none" strike="noStrike" kern="1200" dirty="0">
                <a:solidFill>
                  <a:schemeClr val="tx1"/>
                </a:solidFill>
                <a:effectLst/>
                <a:latin typeface="+mn-lt"/>
                <a:ea typeface="+mn-ea"/>
                <a:cs typeface="+mn-cs"/>
                <a:hlinkClick r:id="rId3"/>
              </a:rPr>
              <a:t>"Audley End House &amp; Gardens (EH) 06-05-2012"</a:t>
            </a:r>
            <a:r>
              <a:rPr lang="en-CA" sz="1200" b="0" i="0" kern="1200" dirty="0">
                <a:solidFill>
                  <a:schemeClr val="tx1"/>
                </a:solidFill>
                <a:effectLst/>
                <a:latin typeface="+mn-lt"/>
                <a:ea typeface="+mn-ea"/>
                <a:cs typeface="+mn-cs"/>
              </a:rPr>
              <a:t> by </a:t>
            </a:r>
            <a:r>
              <a:rPr lang="en-CA" sz="1200" b="0" i="0" u="none" strike="noStrike" kern="1200" dirty="0">
                <a:solidFill>
                  <a:schemeClr val="tx1"/>
                </a:solidFill>
                <a:effectLst/>
                <a:latin typeface="+mn-lt"/>
                <a:ea typeface="+mn-ea"/>
                <a:cs typeface="+mn-cs"/>
                <a:hlinkClick r:id="rId4"/>
              </a:rPr>
              <a:t>Karen Roe</a:t>
            </a:r>
            <a:r>
              <a:rPr lang="en-CA" sz="1200" b="0" i="0" kern="1200" dirty="0">
                <a:solidFill>
                  <a:schemeClr val="tx1"/>
                </a:solidFill>
                <a:effectLst/>
                <a:latin typeface="+mn-lt"/>
                <a:ea typeface="+mn-ea"/>
                <a:cs typeface="+mn-cs"/>
              </a:rPr>
              <a:t> is licensed under </a:t>
            </a:r>
            <a:r>
              <a:rPr lang="en-CA" sz="1200" b="0" i="0" u="none" strike="noStrike" kern="1200" dirty="0">
                <a:solidFill>
                  <a:schemeClr val="tx1"/>
                </a:solidFill>
                <a:effectLst/>
                <a:latin typeface="+mn-lt"/>
                <a:ea typeface="+mn-ea"/>
                <a:cs typeface="+mn-cs"/>
                <a:hlinkClick r:id="rId5"/>
              </a:rPr>
              <a:t>CC BY 2.0</a:t>
            </a:r>
            <a:endParaRPr dirty="0"/>
          </a:p>
        </p:txBody>
      </p:sp>
    </p:spTree>
    <p:extLst>
      <p:ext uri="{BB962C8B-B14F-4D97-AF65-F5344CB8AC3E}">
        <p14:creationId xmlns:p14="http://schemas.microsoft.com/office/powerpoint/2010/main" val="2599466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dirty="0">
                <a:cs typeface="Calibri"/>
              </a:rPr>
              <a:t>https://pixy.org/src/52/529628.jpg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D5571-73FC-4AFE-BF3F-FA2C59F9A19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814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hlinkClick r:id="rId3"/>
              </a:rPr>
              <a:t>"06-09-11 - Unfinished Puzzle Square Crop"</a:t>
            </a:r>
            <a:r>
              <a:rPr lang="en-CA" sz="1200" b="0" i="0" kern="1200" dirty="0">
                <a:solidFill>
                  <a:schemeClr val="tx1"/>
                </a:solidFill>
                <a:effectLst/>
                <a:latin typeface="+mn-lt"/>
                <a:ea typeface="+mn-ea"/>
                <a:cs typeface="+mn-cs"/>
              </a:rPr>
              <a:t> by </a:t>
            </a:r>
            <a:r>
              <a:rPr lang="en-CA" sz="1200" b="0" i="0" u="none" strike="noStrike" kern="1200" dirty="0">
                <a:solidFill>
                  <a:schemeClr val="tx1"/>
                </a:solidFill>
                <a:effectLst/>
                <a:latin typeface="+mn-lt"/>
                <a:ea typeface="+mn-ea"/>
                <a:cs typeface="+mn-cs"/>
                <a:hlinkClick r:id="rId4"/>
              </a:rPr>
              <a:t>Lynda Giddens</a:t>
            </a:r>
            <a:r>
              <a:rPr lang="en-CA" sz="1200" b="0" i="0" kern="1200" dirty="0">
                <a:solidFill>
                  <a:schemeClr val="tx1"/>
                </a:solidFill>
                <a:effectLst/>
                <a:latin typeface="+mn-lt"/>
                <a:ea typeface="+mn-ea"/>
                <a:cs typeface="+mn-cs"/>
              </a:rPr>
              <a:t> is licensed under </a:t>
            </a:r>
            <a:r>
              <a:rPr lang="en-CA" sz="1200" b="0" i="0" u="none" strike="noStrike" kern="1200" dirty="0">
                <a:solidFill>
                  <a:schemeClr val="tx1"/>
                </a:solidFill>
                <a:effectLst/>
                <a:latin typeface="+mn-lt"/>
                <a:ea typeface="+mn-ea"/>
                <a:cs typeface="+mn-cs"/>
                <a:hlinkClick r:id="rId5"/>
              </a:rPr>
              <a:t>CC BY-NC-SA 2.0</a:t>
            </a:r>
            <a:endParaRPr lang="en-CA" dirty="0"/>
          </a:p>
        </p:txBody>
      </p:sp>
      <p:sp>
        <p:nvSpPr>
          <p:cNvPr id="4" name="Slide Number Placeholder 3"/>
          <p:cNvSpPr>
            <a:spLocks noGrp="1"/>
          </p:cNvSpPr>
          <p:nvPr>
            <p:ph type="sldNum" sz="quarter" idx="10"/>
          </p:nvPr>
        </p:nvSpPr>
        <p:spPr/>
        <p:txBody>
          <a:bodyPr/>
          <a:lstStyle/>
          <a:p>
            <a:fld id="{E94D5571-73FC-4AFE-BF3F-FA2C59F9A192}" type="slidenum">
              <a:rPr lang="en-CA" smtClean="0"/>
              <a:t>5</a:t>
            </a:fld>
            <a:endParaRPr lang="en-CA"/>
          </a:p>
        </p:txBody>
      </p:sp>
    </p:spTree>
    <p:extLst>
      <p:ext uri="{BB962C8B-B14F-4D97-AF65-F5344CB8AC3E}">
        <p14:creationId xmlns:p14="http://schemas.microsoft.com/office/powerpoint/2010/main" val="26475213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9c7bdae027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9c7bdae02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576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https://openclipart.org/detail/271243/prepositions-of-place</a:t>
            </a:r>
          </a:p>
        </p:txBody>
      </p:sp>
      <p:sp>
        <p:nvSpPr>
          <p:cNvPr id="4" name="Slide Number Placeholder 3"/>
          <p:cNvSpPr>
            <a:spLocks noGrp="1"/>
          </p:cNvSpPr>
          <p:nvPr>
            <p:ph type="sldNum" sz="quarter" idx="5"/>
          </p:nvPr>
        </p:nvSpPr>
        <p:spPr/>
        <p:txBody>
          <a:bodyPr/>
          <a:lstStyle/>
          <a:p>
            <a:fld id="{E94D5571-73FC-4AFE-BF3F-FA2C59F9A192}" type="slidenum">
              <a:rPr lang="en-CA" smtClean="0"/>
              <a:t>55</a:t>
            </a:fld>
            <a:endParaRPr lang="en-CA"/>
          </a:p>
        </p:txBody>
      </p:sp>
    </p:spTree>
    <p:extLst>
      <p:ext uri="{BB962C8B-B14F-4D97-AF65-F5344CB8AC3E}">
        <p14:creationId xmlns:p14="http://schemas.microsoft.com/office/powerpoint/2010/main" val="2618656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9c7ed0bb5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9c7ed0bb5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699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https://www.scribd.com/doc/59677075/Bump</a:t>
            </a:r>
          </a:p>
        </p:txBody>
      </p:sp>
      <p:sp>
        <p:nvSpPr>
          <p:cNvPr id="4" name="Slide Number Placeholder 3"/>
          <p:cNvSpPr>
            <a:spLocks noGrp="1"/>
          </p:cNvSpPr>
          <p:nvPr>
            <p:ph type="sldNum" sz="quarter" idx="10"/>
          </p:nvPr>
        </p:nvSpPr>
        <p:spPr/>
        <p:txBody>
          <a:bodyPr/>
          <a:lstStyle/>
          <a:p>
            <a:fld id="{E94D5571-73FC-4AFE-BF3F-FA2C59F9A192}" type="slidenum">
              <a:rPr lang="en-CA" smtClean="0"/>
              <a:t>58</a:t>
            </a:fld>
            <a:endParaRPr lang="en-CA"/>
          </a:p>
        </p:txBody>
      </p:sp>
    </p:spTree>
    <p:extLst>
      <p:ext uri="{BB962C8B-B14F-4D97-AF65-F5344CB8AC3E}">
        <p14:creationId xmlns:p14="http://schemas.microsoft.com/office/powerpoint/2010/main" val="2185184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c7bdae02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9c7bdae02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1440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c7bdae02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9c7bdae02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1730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hlinkClick r:id="rId3"/>
              </a:rPr>
              <a:t>"06-09-11 - Unfinished Puzzle Square Crop"</a:t>
            </a:r>
            <a:r>
              <a:rPr lang="en-CA" sz="1200" b="0" i="0" kern="1200" dirty="0">
                <a:solidFill>
                  <a:schemeClr val="tx1"/>
                </a:solidFill>
                <a:effectLst/>
                <a:latin typeface="+mn-lt"/>
                <a:ea typeface="+mn-ea"/>
                <a:cs typeface="+mn-cs"/>
              </a:rPr>
              <a:t> by </a:t>
            </a:r>
            <a:r>
              <a:rPr lang="en-CA" sz="1200" b="0" i="0" u="none" strike="noStrike" kern="1200" dirty="0">
                <a:solidFill>
                  <a:schemeClr val="tx1"/>
                </a:solidFill>
                <a:effectLst/>
                <a:latin typeface="+mn-lt"/>
                <a:ea typeface="+mn-ea"/>
                <a:cs typeface="+mn-cs"/>
                <a:hlinkClick r:id="rId4"/>
              </a:rPr>
              <a:t>Lynda Giddens</a:t>
            </a:r>
            <a:r>
              <a:rPr lang="en-CA" sz="1200" b="0" i="0" kern="1200" dirty="0">
                <a:solidFill>
                  <a:schemeClr val="tx1"/>
                </a:solidFill>
                <a:effectLst/>
                <a:latin typeface="+mn-lt"/>
                <a:ea typeface="+mn-ea"/>
                <a:cs typeface="+mn-cs"/>
              </a:rPr>
              <a:t> is licensed under </a:t>
            </a:r>
            <a:r>
              <a:rPr lang="en-CA" sz="1200" b="0" i="0" u="none" strike="noStrike" kern="1200" dirty="0">
                <a:solidFill>
                  <a:schemeClr val="tx1"/>
                </a:solidFill>
                <a:effectLst/>
                <a:latin typeface="+mn-lt"/>
                <a:ea typeface="+mn-ea"/>
                <a:cs typeface="+mn-cs"/>
                <a:hlinkClick r:id="rId5"/>
              </a:rPr>
              <a:t>CC BY-NC-SA 2.0</a:t>
            </a:r>
            <a:endParaRPr lang="en-CA" dirty="0"/>
          </a:p>
        </p:txBody>
      </p:sp>
      <p:sp>
        <p:nvSpPr>
          <p:cNvPr id="4" name="Slide Number Placeholder 3"/>
          <p:cNvSpPr>
            <a:spLocks noGrp="1"/>
          </p:cNvSpPr>
          <p:nvPr>
            <p:ph type="sldNum" sz="quarter" idx="10"/>
          </p:nvPr>
        </p:nvSpPr>
        <p:spPr/>
        <p:txBody>
          <a:bodyPr/>
          <a:lstStyle/>
          <a:p>
            <a:fld id="{E94D5571-73FC-4AFE-BF3F-FA2C59F9A192}" type="slidenum">
              <a:rPr lang="en-CA" smtClean="0"/>
              <a:t>61</a:t>
            </a:fld>
            <a:endParaRPr lang="en-CA"/>
          </a:p>
        </p:txBody>
      </p:sp>
    </p:spTree>
    <p:extLst>
      <p:ext uri="{BB962C8B-B14F-4D97-AF65-F5344CB8AC3E}">
        <p14:creationId xmlns:p14="http://schemas.microsoft.com/office/powerpoint/2010/main" val="32161083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9028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https://docs.google.com/presentation/d/1FTP6TV6-M4Zl5mjdi5nG3nKmE45Gjy4qHz-zZiOsGnw/edit#slide=id.p</a:t>
            </a:r>
          </a:p>
        </p:txBody>
      </p:sp>
      <p:sp>
        <p:nvSpPr>
          <p:cNvPr id="4" name="Slide Number Placeholder 3"/>
          <p:cNvSpPr>
            <a:spLocks noGrp="1"/>
          </p:cNvSpPr>
          <p:nvPr>
            <p:ph type="sldNum" sz="quarter" idx="10"/>
          </p:nvPr>
        </p:nvSpPr>
        <p:spPr/>
        <p:txBody>
          <a:bodyPr/>
          <a:lstStyle/>
          <a:p>
            <a:fld id="{E94D5571-73FC-4AFE-BF3F-FA2C59F9A192}" type="slidenum">
              <a:rPr lang="en-CA" smtClean="0"/>
              <a:t>63</a:t>
            </a:fld>
            <a:endParaRPr lang="en-CA"/>
          </a:p>
        </p:txBody>
      </p:sp>
    </p:spTree>
    <p:extLst>
      <p:ext uri="{BB962C8B-B14F-4D97-AF65-F5344CB8AC3E}">
        <p14:creationId xmlns:p14="http://schemas.microsoft.com/office/powerpoint/2010/main" val="3595061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hlinkClick r:id="rId3"/>
              </a:rPr>
              <a:t>"Little Free Library, Madison"</a:t>
            </a:r>
            <a:r>
              <a:rPr lang="en-CA" sz="1200" b="0" i="0" kern="1200" dirty="0">
                <a:solidFill>
                  <a:schemeClr val="tx1"/>
                </a:solidFill>
                <a:effectLst/>
                <a:latin typeface="+mn-lt"/>
                <a:ea typeface="+mn-ea"/>
                <a:cs typeface="+mn-cs"/>
              </a:rPr>
              <a:t> by </a:t>
            </a:r>
            <a:r>
              <a:rPr lang="en-CA" sz="1200" b="0" i="0" u="none" strike="noStrike" kern="1200" dirty="0" err="1">
                <a:solidFill>
                  <a:schemeClr val="tx1"/>
                </a:solidFill>
                <a:effectLst/>
                <a:latin typeface="+mn-lt"/>
                <a:ea typeface="+mn-ea"/>
                <a:cs typeface="+mn-cs"/>
                <a:hlinkClick r:id="rId4"/>
              </a:rPr>
              <a:t>ali</a:t>
            </a:r>
            <a:r>
              <a:rPr lang="en-CA" sz="1200" b="0" i="0" u="none" strike="noStrike" kern="1200" dirty="0">
                <a:solidFill>
                  <a:schemeClr val="tx1"/>
                </a:solidFill>
                <a:effectLst/>
                <a:latin typeface="+mn-lt"/>
                <a:ea typeface="+mn-ea"/>
                <a:cs typeface="+mn-cs"/>
                <a:hlinkClick r:id="rId4"/>
              </a:rPr>
              <a:t> </a:t>
            </a:r>
            <a:r>
              <a:rPr lang="en-CA" sz="1200" b="0" i="0" u="none" strike="noStrike" kern="1200" dirty="0" err="1">
                <a:solidFill>
                  <a:schemeClr val="tx1"/>
                </a:solidFill>
                <a:effectLst/>
                <a:latin typeface="+mn-lt"/>
                <a:ea typeface="+mn-ea"/>
                <a:cs typeface="+mn-cs"/>
                <a:hlinkClick r:id="rId4"/>
              </a:rPr>
              <a:t>eminov</a:t>
            </a:r>
            <a:r>
              <a:rPr lang="en-CA" sz="1200" b="0" i="0" kern="1200" dirty="0">
                <a:solidFill>
                  <a:schemeClr val="tx1"/>
                </a:solidFill>
                <a:effectLst/>
                <a:latin typeface="+mn-lt"/>
                <a:ea typeface="+mn-ea"/>
                <a:cs typeface="+mn-cs"/>
              </a:rPr>
              <a:t> is licensed under </a:t>
            </a:r>
            <a:r>
              <a:rPr lang="en-CA" sz="1200" b="0" i="0" u="none" strike="noStrike" kern="1200" dirty="0">
                <a:solidFill>
                  <a:schemeClr val="tx1"/>
                </a:solidFill>
                <a:effectLst/>
                <a:latin typeface="+mn-lt"/>
                <a:ea typeface="+mn-ea"/>
                <a:cs typeface="+mn-cs"/>
                <a:hlinkClick r:id="rId5"/>
              </a:rPr>
              <a:t>CC BY-NC 2.0</a:t>
            </a:r>
            <a:endParaRPr lang="en-CA" dirty="0"/>
          </a:p>
          <a:p>
            <a:r>
              <a:rPr lang="en-CA" dirty="0"/>
              <a:t>https://pixy.org/503501/ </a:t>
            </a:r>
          </a:p>
          <a:p>
            <a:r>
              <a:rPr lang="en-CA" dirty="0"/>
              <a:t>https://pixy.org/src/131/1318753.png</a:t>
            </a:r>
          </a:p>
        </p:txBody>
      </p:sp>
      <p:sp>
        <p:nvSpPr>
          <p:cNvPr id="4" name="Slide Number Placeholder 3"/>
          <p:cNvSpPr>
            <a:spLocks noGrp="1"/>
          </p:cNvSpPr>
          <p:nvPr>
            <p:ph type="sldNum" sz="quarter" idx="10"/>
          </p:nvPr>
        </p:nvSpPr>
        <p:spPr/>
        <p:txBody>
          <a:bodyPr/>
          <a:lstStyle/>
          <a:p>
            <a:fld id="{E94D5571-73FC-4AFE-BF3F-FA2C59F9A192}" type="slidenum">
              <a:rPr lang="en-CA" smtClean="0"/>
              <a:t>64</a:t>
            </a:fld>
            <a:endParaRPr lang="en-CA"/>
          </a:p>
        </p:txBody>
      </p:sp>
    </p:spTree>
    <p:extLst>
      <p:ext uri="{BB962C8B-B14F-4D97-AF65-F5344CB8AC3E}">
        <p14:creationId xmlns:p14="http://schemas.microsoft.com/office/powerpoint/2010/main" val="677952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9b50612d7a_2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9b50612d7a_2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dirty="0">
                <a:cs typeface="Calibri"/>
              </a:rPr>
              <a:t>https://pixy.org/src/52/529628.jpg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D5571-73FC-4AFE-BF3F-FA2C59F9A19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8238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9c7bdae027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9c7bdae02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
            </a:r>
            <a:br>
              <a:rPr lang="en-CA" dirty="0"/>
            </a:br>
            <a:r>
              <a:rPr lang="en-CA" dirty="0"/>
              <a:t>https://openclipart.org/detail/181461/dice-a%C2%BEaidima%C2%B3-kauliukas-loaima%C2%B3-games</a:t>
            </a:r>
            <a:endParaRPr dirty="0"/>
          </a:p>
        </p:txBody>
      </p:sp>
    </p:spTree>
    <p:extLst>
      <p:ext uri="{BB962C8B-B14F-4D97-AF65-F5344CB8AC3E}">
        <p14:creationId xmlns:p14="http://schemas.microsoft.com/office/powerpoint/2010/main" val="26982760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https://www.scribd.com/doc/59677075/Bump</a:t>
            </a:r>
          </a:p>
        </p:txBody>
      </p:sp>
      <p:sp>
        <p:nvSpPr>
          <p:cNvPr id="4" name="Slide Number Placeholder 3"/>
          <p:cNvSpPr>
            <a:spLocks noGrp="1"/>
          </p:cNvSpPr>
          <p:nvPr>
            <p:ph type="sldNum" sz="quarter" idx="10"/>
          </p:nvPr>
        </p:nvSpPr>
        <p:spPr/>
        <p:txBody>
          <a:bodyPr/>
          <a:lstStyle/>
          <a:p>
            <a:fld id="{E94D5571-73FC-4AFE-BF3F-FA2C59F9A192}" type="slidenum">
              <a:rPr lang="en-CA" smtClean="0"/>
              <a:t>67</a:t>
            </a:fld>
            <a:endParaRPr lang="en-CA"/>
          </a:p>
        </p:txBody>
      </p:sp>
    </p:spTree>
    <p:extLst>
      <p:ext uri="{BB962C8B-B14F-4D97-AF65-F5344CB8AC3E}">
        <p14:creationId xmlns:p14="http://schemas.microsoft.com/office/powerpoint/2010/main" val="28103959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9c7ed0bb5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9c7ed0bb5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cs typeface="Calibri"/>
              </a:rPr>
              <a:t>https://www.mathstart.net/uploads/2/1/8/1/21819274/3514678_orig.jpg</a:t>
            </a:r>
          </a:p>
          <a:p>
            <a:r>
              <a:rPr lang="en-GB" dirty="0">
                <a:cs typeface="Calibri"/>
              </a:rPr>
              <a:t>Pause on the pages with the amounts (ours, more, same, fewer)….ask students to compare the amounts using number words. </a:t>
            </a:r>
          </a:p>
          <a:p>
            <a:r>
              <a:rPr lang="en-GB" dirty="0">
                <a:cs typeface="Calibri"/>
              </a:rPr>
              <a:t>e.g. "We have 5, the basket with more has 7" etc.  "7 is more than 5"</a:t>
            </a:r>
          </a:p>
          <a:p>
            <a:endParaRPr lang="en-GB" dirty="0">
              <a:cs typeface="Calibri"/>
            </a:endParaRPr>
          </a:p>
        </p:txBody>
      </p:sp>
    </p:spTree>
    <p:extLst>
      <p:ext uri="{BB962C8B-B14F-4D97-AF65-F5344CB8AC3E}">
        <p14:creationId xmlns:p14="http://schemas.microsoft.com/office/powerpoint/2010/main" val="22050427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c7bdae02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9c7bdae02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https://pixy.org/4653896/</a:t>
            </a:r>
          </a:p>
          <a:p>
            <a:pPr marL="0" lvl="0" indent="0" algn="l" rtl="0">
              <a:spcBef>
                <a:spcPts val="0"/>
              </a:spcBef>
              <a:spcAft>
                <a:spcPts val="0"/>
              </a:spcAft>
              <a:buNone/>
            </a:pPr>
            <a:r>
              <a:rPr lang="en-CA" dirty="0"/>
              <a:t>https://www.cesarsway.com/wp-content/uploads/2019/07/AdobeStock_75954460-1024x731.jpeg</a:t>
            </a:r>
            <a:endParaRPr dirty="0"/>
          </a:p>
        </p:txBody>
      </p:sp>
    </p:spTree>
    <p:extLst>
      <p:ext uri="{BB962C8B-B14F-4D97-AF65-F5344CB8AC3E}">
        <p14:creationId xmlns:p14="http://schemas.microsoft.com/office/powerpoint/2010/main" val="4016586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c7bdae02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9c7bdae02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https://pixy.org/src/458/4589125.jpeg</a:t>
            </a:r>
          </a:p>
          <a:p>
            <a:pPr marL="0" lvl="0" indent="0" algn="l" rtl="0">
              <a:spcBef>
                <a:spcPts val="0"/>
              </a:spcBef>
              <a:spcAft>
                <a:spcPts val="0"/>
              </a:spcAft>
              <a:buNone/>
            </a:pPr>
            <a:r>
              <a:rPr lang="en-CA" dirty="0"/>
              <a:t>https://pixy.org/3271658/</a:t>
            </a:r>
            <a:endParaRPr dirty="0"/>
          </a:p>
        </p:txBody>
      </p:sp>
    </p:spTree>
    <p:extLst>
      <p:ext uri="{BB962C8B-B14F-4D97-AF65-F5344CB8AC3E}">
        <p14:creationId xmlns:p14="http://schemas.microsoft.com/office/powerpoint/2010/main" val="3338470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c7bdae02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9c7bdae02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https://commons.wikimedia.org/wiki/File:Starburst-Candies.jpg</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40168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01204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dirty="0">
                <a:cs typeface="Calibri"/>
              </a:rPr>
              <a:t>https://pixy.org/src/52/529628.jpg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D5571-73FC-4AFE-BF3F-FA2C59F9A19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984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9c7bdae027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9c7bdae02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8725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https://viewsfromastepstool.com/pattern-scavenger-hunt/</a:t>
            </a:r>
          </a:p>
          <a:p>
            <a:endParaRPr lang="en-CA" dirty="0"/>
          </a:p>
        </p:txBody>
      </p:sp>
      <p:sp>
        <p:nvSpPr>
          <p:cNvPr id="4" name="Slide Number Placeholder 3"/>
          <p:cNvSpPr>
            <a:spLocks noGrp="1"/>
          </p:cNvSpPr>
          <p:nvPr>
            <p:ph type="sldNum" sz="quarter" idx="10"/>
          </p:nvPr>
        </p:nvSpPr>
        <p:spPr/>
        <p:txBody>
          <a:bodyPr/>
          <a:lstStyle/>
          <a:p>
            <a:fld id="{E94D5571-73FC-4AFE-BF3F-FA2C59F9A192}" type="slidenum">
              <a:rPr lang="en-CA" smtClean="0"/>
              <a:t>7</a:t>
            </a:fld>
            <a:endParaRPr lang="en-CA"/>
          </a:p>
        </p:txBody>
      </p:sp>
    </p:spTree>
    <p:extLst>
      <p:ext uri="{BB962C8B-B14F-4D97-AF65-F5344CB8AC3E}">
        <p14:creationId xmlns:p14="http://schemas.microsoft.com/office/powerpoint/2010/main" val="26300341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9c7ed0bb5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9c7ed0bb5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https://pixy.org/src/79/790195.jpg</a:t>
            </a:r>
            <a:endParaRPr dirty="0"/>
          </a:p>
        </p:txBody>
      </p:sp>
    </p:spTree>
    <p:extLst>
      <p:ext uri="{BB962C8B-B14F-4D97-AF65-F5344CB8AC3E}">
        <p14:creationId xmlns:p14="http://schemas.microsoft.com/office/powerpoint/2010/main" val="24384280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c7bdae02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9c7bdae02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6062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c7bdae02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9c7bdae02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68474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hlinkClick r:id="rId3"/>
              </a:rPr>
              <a:t>"06-09-11 - Unfinished Puzzle Square Crop"</a:t>
            </a:r>
            <a:r>
              <a:rPr lang="en-CA" sz="1200" b="0" i="0" kern="1200" dirty="0">
                <a:solidFill>
                  <a:schemeClr val="tx1"/>
                </a:solidFill>
                <a:effectLst/>
                <a:latin typeface="+mn-lt"/>
                <a:ea typeface="+mn-ea"/>
                <a:cs typeface="+mn-cs"/>
              </a:rPr>
              <a:t> by </a:t>
            </a:r>
            <a:r>
              <a:rPr lang="en-CA" sz="1200" b="0" i="0" u="none" strike="noStrike" kern="1200" dirty="0">
                <a:solidFill>
                  <a:schemeClr val="tx1"/>
                </a:solidFill>
                <a:effectLst/>
                <a:latin typeface="+mn-lt"/>
                <a:ea typeface="+mn-ea"/>
                <a:cs typeface="+mn-cs"/>
                <a:hlinkClick r:id="rId4"/>
              </a:rPr>
              <a:t>Lynda Giddens</a:t>
            </a:r>
            <a:r>
              <a:rPr lang="en-CA" sz="1200" b="0" i="0" kern="1200" dirty="0">
                <a:solidFill>
                  <a:schemeClr val="tx1"/>
                </a:solidFill>
                <a:effectLst/>
                <a:latin typeface="+mn-lt"/>
                <a:ea typeface="+mn-ea"/>
                <a:cs typeface="+mn-cs"/>
              </a:rPr>
              <a:t> is licensed under </a:t>
            </a:r>
            <a:r>
              <a:rPr lang="en-CA" sz="1200" b="0" i="0" u="none" strike="noStrike" kern="1200" dirty="0">
                <a:solidFill>
                  <a:schemeClr val="tx1"/>
                </a:solidFill>
                <a:effectLst/>
                <a:latin typeface="+mn-lt"/>
                <a:ea typeface="+mn-ea"/>
                <a:cs typeface="+mn-cs"/>
                <a:hlinkClick r:id="rId5"/>
              </a:rPr>
              <a:t>CC BY-NC-SA 2.0</a:t>
            </a:r>
            <a:endParaRPr lang="en-CA" dirty="0"/>
          </a:p>
        </p:txBody>
      </p:sp>
      <p:sp>
        <p:nvSpPr>
          <p:cNvPr id="4" name="Slide Number Placeholder 3"/>
          <p:cNvSpPr>
            <a:spLocks noGrp="1"/>
          </p:cNvSpPr>
          <p:nvPr>
            <p:ph type="sldNum" sz="quarter" idx="10"/>
          </p:nvPr>
        </p:nvSpPr>
        <p:spPr/>
        <p:txBody>
          <a:bodyPr/>
          <a:lstStyle/>
          <a:p>
            <a:fld id="{E94D5571-73FC-4AFE-BF3F-FA2C59F9A192}" type="slidenum">
              <a:rPr lang="en-CA" smtClean="0"/>
              <a:t>84</a:t>
            </a:fld>
            <a:endParaRPr lang="en-CA"/>
          </a:p>
        </p:txBody>
      </p:sp>
    </p:spTree>
    <p:extLst>
      <p:ext uri="{BB962C8B-B14F-4D97-AF65-F5344CB8AC3E}">
        <p14:creationId xmlns:p14="http://schemas.microsoft.com/office/powerpoint/2010/main" val="39502629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200" b="0" i="0" u="none" strike="noStrike" kern="1200" dirty="0">
                <a:solidFill>
                  <a:schemeClr val="tx1"/>
                </a:solidFill>
                <a:effectLst/>
                <a:latin typeface="+mn-lt"/>
                <a:ea typeface="+mn-ea"/>
                <a:cs typeface="+mn-cs"/>
                <a:hlinkClick r:id="rId3"/>
              </a:rPr>
              <a:t>"Dots"</a:t>
            </a:r>
            <a:r>
              <a:rPr lang="en-CA" sz="1200" b="0" i="0" kern="1200" dirty="0">
                <a:solidFill>
                  <a:schemeClr val="tx1"/>
                </a:solidFill>
                <a:effectLst/>
                <a:latin typeface="+mn-lt"/>
                <a:ea typeface="+mn-ea"/>
                <a:cs typeface="+mn-cs"/>
              </a:rPr>
              <a:t> by </a:t>
            </a:r>
            <a:r>
              <a:rPr lang="en-CA" sz="1200" b="0" i="0" u="none" strike="noStrike" kern="1200" dirty="0" err="1">
                <a:solidFill>
                  <a:schemeClr val="tx1"/>
                </a:solidFill>
                <a:effectLst/>
                <a:latin typeface="+mn-lt"/>
                <a:ea typeface="+mn-ea"/>
                <a:cs typeface="+mn-cs"/>
                <a:hlinkClick r:id="rId4"/>
              </a:rPr>
              <a:t>XoMEoX</a:t>
            </a:r>
            <a:r>
              <a:rPr lang="en-CA" sz="1200" b="0" i="0" kern="1200" dirty="0">
                <a:solidFill>
                  <a:schemeClr val="tx1"/>
                </a:solidFill>
                <a:effectLst/>
                <a:latin typeface="+mn-lt"/>
                <a:ea typeface="+mn-ea"/>
                <a:cs typeface="+mn-cs"/>
              </a:rPr>
              <a:t> is licensed under </a:t>
            </a:r>
            <a:r>
              <a:rPr lang="en-CA" sz="1200" b="0" i="0" u="none" strike="noStrike" kern="1200" dirty="0">
                <a:solidFill>
                  <a:schemeClr val="tx1"/>
                </a:solidFill>
                <a:effectLst/>
                <a:latin typeface="+mn-lt"/>
                <a:ea typeface="+mn-ea"/>
                <a:cs typeface="+mn-cs"/>
                <a:hlinkClick r:id="rId5"/>
              </a:rPr>
              <a:t>CC BY 2.0</a:t>
            </a:r>
            <a:endParaRPr dirty="0"/>
          </a:p>
        </p:txBody>
      </p:sp>
    </p:spTree>
    <p:extLst>
      <p:ext uri="{BB962C8B-B14F-4D97-AF65-F5344CB8AC3E}">
        <p14:creationId xmlns:p14="http://schemas.microsoft.com/office/powerpoint/2010/main" val="13617780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78305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08203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29118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07327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2383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dirty="0">
                <a:cs typeface="Calibri"/>
              </a:rPr>
              <a:t>https://pixy.org/src/52/529628.jpg</a:t>
            </a:r>
          </a:p>
        </p:txBody>
      </p:sp>
      <p:sp>
        <p:nvSpPr>
          <p:cNvPr id="4" name="Slide Number Placeholder 3"/>
          <p:cNvSpPr>
            <a:spLocks noGrp="1"/>
          </p:cNvSpPr>
          <p:nvPr>
            <p:ph type="sldNum" sz="quarter" idx="10"/>
          </p:nvPr>
        </p:nvSpPr>
        <p:spPr/>
        <p:txBody>
          <a:bodyPr/>
          <a:lstStyle/>
          <a:p>
            <a:fld id="{E94D5571-73FC-4AFE-BF3F-FA2C59F9A192}" type="slidenum">
              <a:rPr lang="en-CA" smtClean="0"/>
              <a:t>9</a:t>
            </a:fld>
            <a:endParaRPr lang="en-CA"/>
          </a:p>
        </p:txBody>
      </p:sp>
    </p:spTree>
    <p:extLst>
      <p:ext uri="{BB962C8B-B14F-4D97-AF65-F5344CB8AC3E}">
        <p14:creationId xmlns:p14="http://schemas.microsoft.com/office/powerpoint/2010/main" val="11486171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0244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2544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1533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7bdae02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7bdae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3460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Effective Math Instruction in the Pre-K Classroom © 2009 by Juanita Copley. </a:t>
            </a:r>
            <a:endParaRPr lang="en-CA" dirty="0"/>
          </a:p>
          <a:p>
            <a:r>
              <a:rPr lang="en-CA" dirty="0"/>
              <a:t>Source: https://1woqu41bs5kerai2f3lyxkm7-wpengine.netdna-ssl.com/wp-content/uploads/2018/09/Hoop_Game_Instructions.pdf</a:t>
            </a:r>
          </a:p>
        </p:txBody>
      </p:sp>
      <p:sp>
        <p:nvSpPr>
          <p:cNvPr id="4" name="Slide Number Placeholder 3"/>
          <p:cNvSpPr>
            <a:spLocks noGrp="1"/>
          </p:cNvSpPr>
          <p:nvPr>
            <p:ph type="sldNum" sz="quarter" idx="5"/>
          </p:nvPr>
        </p:nvSpPr>
        <p:spPr/>
        <p:txBody>
          <a:bodyPr/>
          <a:lstStyle/>
          <a:p>
            <a:fld id="{E94D5571-73FC-4AFE-BF3F-FA2C59F9A192}" type="slidenum">
              <a:rPr lang="en-CA" smtClean="0"/>
              <a:t>95</a:t>
            </a:fld>
            <a:endParaRPr lang="en-CA"/>
          </a:p>
        </p:txBody>
      </p:sp>
    </p:spTree>
    <p:extLst>
      <p:ext uri="{BB962C8B-B14F-4D97-AF65-F5344CB8AC3E}">
        <p14:creationId xmlns:p14="http://schemas.microsoft.com/office/powerpoint/2010/main" val="34276591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dirty="0">
                <a:cs typeface="Calibri"/>
              </a:rPr>
              <a:t>https://pixy.org/src/52/529628.jpg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D5571-73FC-4AFE-BF3F-FA2C59F9A19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7678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hlinkClick r:id="rId3"/>
              </a:rPr>
              <a:t>"Popcorn bowl"</a:t>
            </a:r>
            <a:r>
              <a:rPr lang="en-CA" sz="1200" b="0" i="0" kern="1200" dirty="0">
                <a:solidFill>
                  <a:schemeClr val="tx1"/>
                </a:solidFill>
                <a:effectLst/>
                <a:latin typeface="+mn-lt"/>
                <a:ea typeface="+mn-ea"/>
                <a:cs typeface="+mn-cs"/>
              </a:rPr>
              <a:t> by </a:t>
            </a:r>
            <a:r>
              <a:rPr lang="en-CA" sz="1200" b="0" i="0" u="none" strike="noStrike" kern="1200" dirty="0" err="1">
                <a:solidFill>
                  <a:schemeClr val="tx1"/>
                </a:solidFill>
                <a:effectLst/>
                <a:latin typeface="+mn-lt"/>
                <a:ea typeface="+mn-ea"/>
                <a:cs typeface="+mn-cs"/>
                <a:hlinkClick r:id="rId4"/>
              </a:rPr>
              <a:t>theglobalpanorama</a:t>
            </a:r>
            <a:r>
              <a:rPr lang="en-CA" sz="1200" b="0" i="0" kern="1200" dirty="0">
                <a:solidFill>
                  <a:schemeClr val="tx1"/>
                </a:solidFill>
                <a:effectLst/>
                <a:latin typeface="+mn-lt"/>
                <a:ea typeface="+mn-ea"/>
                <a:cs typeface="+mn-cs"/>
              </a:rPr>
              <a:t> is licensed under </a:t>
            </a:r>
            <a:r>
              <a:rPr lang="en-CA" sz="1200" b="0" i="0" u="none" strike="noStrike" kern="1200" dirty="0">
                <a:solidFill>
                  <a:schemeClr val="tx1"/>
                </a:solidFill>
                <a:effectLst/>
                <a:latin typeface="+mn-lt"/>
                <a:ea typeface="+mn-ea"/>
                <a:cs typeface="+mn-cs"/>
                <a:hlinkClick r:id="rId5"/>
              </a:rPr>
              <a:t>CC BY-SA 2.0</a:t>
            </a:r>
            <a:endParaRPr lang="en-CA" dirty="0"/>
          </a:p>
        </p:txBody>
      </p:sp>
      <p:sp>
        <p:nvSpPr>
          <p:cNvPr id="4" name="Slide Number Placeholder 3"/>
          <p:cNvSpPr>
            <a:spLocks noGrp="1"/>
          </p:cNvSpPr>
          <p:nvPr>
            <p:ph type="sldNum" sz="quarter" idx="10"/>
          </p:nvPr>
        </p:nvSpPr>
        <p:spPr/>
        <p:txBody>
          <a:bodyPr/>
          <a:lstStyle/>
          <a:p>
            <a:fld id="{E94D5571-73FC-4AFE-BF3F-FA2C59F9A192}" type="slidenum">
              <a:rPr lang="en-CA" smtClean="0"/>
              <a:t>97</a:t>
            </a:fld>
            <a:endParaRPr lang="en-CA"/>
          </a:p>
        </p:txBody>
      </p:sp>
    </p:spTree>
    <p:extLst>
      <p:ext uri="{BB962C8B-B14F-4D97-AF65-F5344CB8AC3E}">
        <p14:creationId xmlns:p14="http://schemas.microsoft.com/office/powerpoint/2010/main" val="9078671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9c7bdae027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9c7bdae02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Source: https://mindfull.files.wordpress.com/2015/01/find-it-add-and-count-for-k1.pdf</a:t>
            </a:r>
            <a:endParaRPr dirty="0"/>
          </a:p>
        </p:txBody>
      </p:sp>
    </p:spTree>
    <p:extLst>
      <p:ext uri="{BB962C8B-B14F-4D97-AF65-F5344CB8AC3E}">
        <p14:creationId xmlns:p14="http://schemas.microsoft.com/office/powerpoint/2010/main" val="995085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9c7bdae027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9c7bdae02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https://viewsfromastepstool.com/pattern-scavenger-hunt/</a:t>
            </a:r>
          </a:p>
        </p:txBody>
      </p:sp>
      <p:sp>
        <p:nvSpPr>
          <p:cNvPr id="4" name="Slide Number Placeholder 3"/>
          <p:cNvSpPr>
            <a:spLocks noGrp="1"/>
          </p:cNvSpPr>
          <p:nvPr>
            <p:ph type="sldNum" sz="quarter" idx="10"/>
          </p:nvPr>
        </p:nvSpPr>
        <p:spPr/>
        <p:txBody>
          <a:bodyPr/>
          <a:lstStyle/>
          <a:p>
            <a:fld id="{E94D5571-73FC-4AFE-BF3F-FA2C59F9A192}" type="slidenum">
              <a:rPr lang="en-CA" smtClean="0"/>
              <a:t>11</a:t>
            </a:fld>
            <a:endParaRPr lang="en-CA"/>
          </a:p>
        </p:txBody>
      </p:sp>
    </p:spTree>
    <p:extLst>
      <p:ext uri="{BB962C8B-B14F-4D97-AF65-F5344CB8AC3E}">
        <p14:creationId xmlns:p14="http://schemas.microsoft.com/office/powerpoint/2010/main" val="1062790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85C98-0990-44D4-95CA-CE27DD0C28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0E34583-5D4F-46F2-B96F-A78480183C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712D66F-C871-4754-8347-A2F1386F29B2}"/>
              </a:ext>
            </a:extLst>
          </p:cNvPr>
          <p:cNvSpPr>
            <a:spLocks noGrp="1"/>
          </p:cNvSpPr>
          <p:nvPr>
            <p:ph type="dt" sz="half" idx="10"/>
          </p:nvPr>
        </p:nvSpPr>
        <p:spPr/>
        <p:txBody>
          <a:bodyPr/>
          <a:lstStyle/>
          <a:p>
            <a:fld id="{912524D3-0AB9-4743-9122-BDD15793487C}" type="datetimeFigureOut">
              <a:rPr lang="en-CA" smtClean="0"/>
              <a:t>2021-03-08</a:t>
            </a:fld>
            <a:endParaRPr lang="en-CA"/>
          </a:p>
        </p:txBody>
      </p:sp>
      <p:sp>
        <p:nvSpPr>
          <p:cNvPr id="5" name="Footer Placeholder 4">
            <a:extLst>
              <a:ext uri="{FF2B5EF4-FFF2-40B4-BE49-F238E27FC236}">
                <a16:creationId xmlns:a16="http://schemas.microsoft.com/office/drawing/2014/main" id="{D4EEFB10-7B60-437F-A155-097614B7EE8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2846DD2-8168-4995-A0AF-20B33FBB99DA}"/>
              </a:ext>
            </a:extLst>
          </p:cNvPr>
          <p:cNvSpPr>
            <a:spLocks noGrp="1"/>
          </p:cNvSpPr>
          <p:nvPr>
            <p:ph type="sldNum" sz="quarter" idx="12"/>
          </p:nvPr>
        </p:nvSpPr>
        <p:spPr/>
        <p:txBody>
          <a:bodyPr/>
          <a:lstStyle/>
          <a:p>
            <a:fld id="{8B0E0289-3052-4BBE-BF38-87C078DC6C7F}" type="slidenum">
              <a:rPr lang="en-CA" smtClean="0"/>
              <a:t>‹#›</a:t>
            </a:fld>
            <a:endParaRPr lang="en-CA"/>
          </a:p>
        </p:txBody>
      </p:sp>
    </p:spTree>
    <p:extLst>
      <p:ext uri="{BB962C8B-B14F-4D97-AF65-F5344CB8AC3E}">
        <p14:creationId xmlns:p14="http://schemas.microsoft.com/office/powerpoint/2010/main" val="4205238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8E3B-299B-49A5-A159-702D482C9F1F}"/>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41A17AC-3CB2-4D15-976D-C0D482351C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B65F38D-CF04-4261-9502-8C0AD8BAC979}"/>
              </a:ext>
            </a:extLst>
          </p:cNvPr>
          <p:cNvSpPr>
            <a:spLocks noGrp="1"/>
          </p:cNvSpPr>
          <p:nvPr>
            <p:ph type="dt" sz="half" idx="10"/>
          </p:nvPr>
        </p:nvSpPr>
        <p:spPr/>
        <p:txBody>
          <a:bodyPr/>
          <a:lstStyle/>
          <a:p>
            <a:fld id="{912524D3-0AB9-4743-9122-BDD15793487C}" type="datetimeFigureOut">
              <a:rPr lang="en-CA" smtClean="0"/>
              <a:t>2021-03-08</a:t>
            </a:fld>
            <a:endParaRPr lang="en-CA"/>
          </a:p>
        </p:txBody>
      </p:sp>
      <p:sp>
        <p:nvSpPr>
          <p:cNvPr id="5" name="Footer Placeholder 4">
            <a:extLst>
              <a:ext uri="{FF2B5EF4-FFF2-40B4-BE49-F238E27FC236}">
                <a16:creationId xmlns:a16="http://schemas.microsoft.com/office/drawing/2014/main" id="{F7797624-E435-4F80-8833-05316069B0F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332EF7A-C597-454C-BE3F-47397AA57841}"/>
              </a:ext>
            </a:extLst>
          </p:cNvPr>
          <p:cNvSpPr>
            <a:spLocks noGrp="1"/>
          </p:cNvSpPr>
          <p:nvPr>
            <p:ph type="sldNum" sz="quarter" idx="12"/>
          </p:nvPr>
        </p:nvSpPr>
        <p:spPr/>
        <p:txBody>
          <a:bodyPr/>
          <a:lstStyle/>
          <a:p>
            <a:fld id="{8B0E0289-3052-4BBE-BF38-87C078DC6C7F}" type="slidenum">
              <a:rPr lang="en-CA" smtClean="0"/>
              <a:t>‹#›</a:t>
            </a:fld>
            <a:endParaRPr lang="en-CA"/>
          </a:p>
        </p:txBody>
      </p:sp>
    </p:spTree>
    <p:extLst>
      <p:ext uri="{BB962C8B-B14F-4D97-AF65-F5344CB8AC3E}">
        <p14:creationId xmlns:p14="http://schemas.microsoft.com/office/powerpoint/2010/main" val="2245979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55E0B3-0DFB-4EDE-AB84-25C6E2DE7A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C26E2CC-FF3A-4524-A7C3-E1746A8E88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246FC9-9263-473D-97B0-CFC3302F7B5E}"/>
              </a:ext>
            </a:extLst>
          </p:cNvPr>
          <p:cNvSpPr>
            <a:spLocks noGrp="1"/>
          </p:cNvSpPr>
          <p:nvPr>
            <p:ph type="dt" sz="half" idx="10"/>
          </p:nvPr>
        </p:nvSpPr>
        <p:spPr/>
        <p:txBody>
          <a:bodyPr/>
          <a:lstStyle/>
          <a:p>
            <a:fld id="{912524D3-0AB9-4743-9122-BDD15793487C}" type="datetimeFigureOut">
              <a:rPr lang="en-CA" smtClean="0"/>
              <a:t>2021-03-08</a:t>
            </a:fld>
            <a:endParaRPr lang="en-CA"/>
          </a:p>
        </p:txBody>
      </p:sp>
      <p:sp>
        <p:nvSpPr>
          <p:cNvPr id="5" name="Footer Placeholder 4">
            <a:extLst>
              <a:ext uri="{FF2B5EF4-FFF2-40B4-BE49-F238E27FC236}">
                <a16:creationId xmlns:a16="http://schemas.microsoft.com/office/drawing/2014/main" id="{E1082ED7-86FC-4939-9A9D-438352F2085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5D91E8-676A-4D1B-A9C8-E2FDB792CF4F}"/>
              </a:ext>
            </a:extLst>
          </p:cNvPr>
          <p:cNvSpPr>
            <a:spLocks noGrp="1"/>
          </p:cNvSpPr>
          <p:nvPr>
            <p:ph type="sldNum" sz="quarter" idx="12"/>
          </p:nvPr>
        </p:nvSpPr>
        <p:spPr/>
        <p:txBody>
          <a:bodyPr/>
          <a:lstStyle/>
          <a:p>
            <a:fld id="{8B0E0289-3052-4BBE-BF38-87C078DC6C7F}" type="slidenum">
              <a:rPr lang="en-CA" smtClean="0"/>
              <a:t>‹#›</a:t>
            </a:fld>
            <a:endParaRPr lang="en-CA"/>
          </a:p>
        </p:txBody>
      </p:sp>
    </p:spTree>
    <p:extLst>
      <p:ext uri="{BB962C8B-B14F-4D97-AF65-F5344CB8AC3E}">
        <p14:creationId xmlns:p14="http://schemas.microsoft.com/office/powerpoint/2010/main" val="2592409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9124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9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9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1AE5D-80E0-41B6-9B35-6A1859DF07D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17ACBB9-E676-416E-B386-8DEEA81061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34D5572-9195-45B5-9F38-052B36493907}"/>
              </a:ext>
            </a:extLst>
          </p:cNvPr>
          <p:cNvSpPr>
            <a:spLocks noGrp="1"/>
          </p:cNvSpPr>
          <p:nvPr>
            <p:ph type="dt" sz="half" idx="10"/>
          </p:nvPr>
        </p:nvSpPr>
        <p:spPr/>
        <p:txBody>
          <a:bodyPr/>
          <a:lstStyle/>
          <a:p>
            <a:fld id="{912524D3-0AB9-4743-9122-BDD15793487C}" type="datetimeFigureOut">
              <a:rPr lang="en-CA" smtClean="0"/>
              <a:t>2021-03-08</a:t>
            </a:fld>
            <a:endParaRPr lang="en-CA"/>
          </a:p>
        </p:txBody>
      </p:sp>
      <p:sp>
        <p:nvSpPr>
          <p:cNvPr id="5" name="Footer Placeholder 4">
            <a:extLst>
              <a:ext uri="{FF2B5EF4-FFF2-40B4-BE49-F238E27FC236}">
                <a16:creationId xmlns:a16="http://schemas.microsoft.com/office/drawing/2014/main" id="{94B48141-298F-4C53-AC1A-111A33EDE16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11F2B23-BF7F-48C4-9C31-C9B777A36D1D}"/>
              </a:ext>
            </a:extLst>
          </p:cNvPr>
          <p:cNvSpPr>
            <a:spLocks noGrp="1"/>
          </p:cNvSpPr>
          <p:nvPr>
            <p:ph type="sldNum" sz="quarter" idx="12"/>
          </p:nvPr>
        </p:nvSpPr>
        <p:spPr/>
        <p:txBody>
          <a:bodyPr/>
          <a:lstStyle/>
          <a:p>
            <a:fld id="{8B0E0289-3052-4BBE-BF38-87C078DC6C7F}" type="slidenum">
              <a:rPr lang="en-CA" smtClean="0"/>
              <a:t>‹#›</a:t>
            </a:fld>
            <a:endParaRPr lang="en-CA"/>
          </a:p>
        </p:txBody>
      </p:sp>
    </p:spTree>
    <p:extLst>
      <p:ext uri="{BB962C8B-B14F-4D97-AF65-F5344CB8AC3E}">
        <p14:creationId xmlns:p14="http://schemas.microsoft.com/office/powerpoint/2010/main" val="90379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56F7-B465-4379-9AE8-2518625CF6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425CBEE-279C-41F4-B7BE-FE40B9C965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30E5E-AFAA-4A47-8FDD-00D85B3F7BFF}"/>
              </a:ext>
            </a:extLst>
          </p:cNvPr>
          <p:cNvSpPr>
            <a:spLocks noGrp="1"/>
          </p:cNvSpPr>
          <p:nvPr>
            <p:ph type="dt" sz="half" idx="10"/>
          </p:nvPr>
        </p:nvSpPr>
        <p:spPr/>
        <p:txBody>
          <a:bodyPr/>
          <a:lstStyle/>
          <a:p>
            <a:fld id="{912524D3-0AB9-4743-9122-BDD15793487C}" type="datetimeFigureOut">
              <a:rPr lang="en-CA" smtClean="0"/>
              <a:t>2021-03-08</a:t>
            </a:fld>
            <a:endParaRPr lang="en-CA"/>
          </a:p>
        </p:txBody>
      </p:sp>
      <p:sp>
        <p:nvSpPr>
          <p:cNvPr id="5" name="Footer Placeholder 4">
            <a:extLst>
              <a:ext uri="{FF2B5EF4-FFF2-40B4-BE49-F238E27FC236}">
                <a16:creationId xmlns:a16="http://schemas.microsoft.com/office/drawing/2014/main" id="{6C249E2C-C9C6-4F9D-956E-6C46E9F36AA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7A96D17-0ADF-4C9E-83DC-55C20227FB6C}"/>
              </a:ext>
            </a:extLst>
          </p:cNvPr>
          <p:cNvSpPr>
            <a:spLocks noGrp="1"/>
          </p:cNvSpPr>
          <p:nvPr>
            <p:ph type="sldNum" sz="quarter" idx="12"/>
          </p:nvPr>
        </p:nvSpPr>
        <p:spPr/>
        <p:txBody>
          <a:bodyPr/>
          <a:lstStyle/>
          <a:p>
            <a:fld id="{8B0E0289-3052-4BBE-BF38-87C078DC6C7F}" type="slidenum">
              <a:rPr lang="en-CA" smtClean="0"/>
              <a:t>‹#›</a:t>
            </a:fld>
            <a:endParaRPr lang="en-CA"/>
          </a:p>
        </p:txBody>
      </p:sp>
    </p:spTree>
    <p:extLst>
      <p:ext uri="{BB962C8B-B14F-4D97-AF65-F5344CB8AC3E}">
        <p14:creationId xmlns:p14="http://schemas.microsoft.com/office/powerpoint/2010/main" val="1439308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A715E-D700-4723-B04A-7C5D77E1912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38F6820-2736-4B2E-9D86-4A3802DD98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422E23B-0EF8-47BC-8176-A56D733E14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7CB725B-1974-4290-AF02-ADF0D7EE8BA4}"/>
              </a:ext>
            </a:extLst>
          </p:cNvPr>
          <p:cNvSpPr>
            <a:spLocks noGrp="1"/>
          </p:cNvSpPr>
          <p:nvPr>
            <p:ph type="dt" sz="half" idx="10"/>
          </p:nvPr>
        </p:nvSpPr>
        <p:spPr/>
        <p:txBody>
          <a:bodyPr/>
          <a:lstStyle/>
          <a:p>
            <a:fld id="{912524D3-0AB9-4743-9122-BDD15793487C}" type="datetimeFigureOut">
              <a:rPr lang="en-CA" smtClean="0"/>
              <a:t>2021-03-08</a:t>
            </a:fld>
            <a:endParaRPr lang="en-CA"/>
          </a:p>
        </p:txBody>
      </p:sp>
      <p:sp>
        <p:nvSpPr>
          <p:cNvPr id="6" name="Footer Placeholder 5">
            <a:extLst>
              <a:ext uri="{FF2B5EF4-FFF2-40B4-BE49-F238E27FC236}">
                <a16:creationId xmlns:a16="http://schemas.microsoft.com/office/drawing/2014/main" id="{EA222E4E-D03D-4689-ABB1-B9C1B5B11A6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4A40415-4D73-43F7-88EA-74AD354FDF1E}"/>
              </a:ext>
            </a:extLst>
          </p:cNvPr>
          <p:cNvSpPr>
            <a:spLocks noGrp="1"/>
          </p:cNvSpPr>
          <p:nvPr>
            <p:ph type="sldNum" sz="quarter" idx="12"/>
          </p:nvPr>
        </p:nvSpPr>
        <p:spPr/>
        <p:txBody>
          <a:bodyPr/>
          <a:lstStyle/>
          <a:p>
            <a:fld id="{8B0E0289-3052-4BBE-BF38-87C078DC6C7F}" type="slidenum">
              <a:rPr lang="en-CA" smtClean="0"/>
              <a:t>‹#›</a:t>
            </a:fld>
            <a:endParaRPr lang="en-CA"/>
          </a:p>
        </p:txBody>
      </p:sp>
    </p:spTree>
    <p:extLst>
      <p:ext uri="{BB962C8B-B14F-4D97-AF65-F5344CB8AC3E}">
        <p14:creationId xmlns:p14="http://schemas.microsoft.com/office/powerpoint/2010/main" val="3772714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7707-78E5-4049-B132-1B00FB477AD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21D4555-EB64-4F4A-BC6F-90FF73B531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F814E1-97F9-4B6C-AE76-0B765574A0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295893C-C9D6-4BBD-83FA-C8C52A5AC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9C9E4D-B5A6-47D4-B172-C950CCC486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A0C2908-9BB7-483E-8C76-D625B85977A9}"/>
              </a:ext>
            </a:extLst>
          </p:cNvPr>
          <p:cNvSpPr>
            <a:spLocks noGrp="1"/>
          </p:cNvSpPr>
          <p:nvPr>
            <p:ph type="dt" sz="half" idx="10"/>
          </p:nvPr>
        </p:nvSpPr>
        <p:spPr/>
        <p:txBody>
          <a:bodyPr/>
          <a:lstStyle/>
          <a:p>
            <a:fld id="{912524D3-0AB9-4743-9122-BDD15793487C}" type="datetimeFigureOut">
              <a:rPr lang="en-CA" smtClean="0"/>
              <a:t>2021-03-08</a:t>
            </a:fld>
            <a:endParaRPr lang="en-CA"/>
          </a:p>
        </p:txBody>
      </p:sp>
      <p:sp>
        <p:nvSpPr>
          <p:cNvPr id="8" name="Footer Placeholder 7">
            <a:extLst>
              <a:ext uri="{FF2B5EF4-FFF2-40B4-BE49-F238E27FC236}">
                <a16:creationId xmlns:a16="http://schemas.microsoft.com/office/drawing/2014/main" id="{10FA4D3D-97F5-4736-858E-E0EABA2C167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6730EDF-92D2-48C4-8301-29341E29F48C}"/>
              </a:ext>
            </a:extLst>
          </p:cNvPr>
          <p:cNvSpPr>
            <a:spLocks noGrp="1"/>
          </p:cNvSpPr>
          <p:nvPr>
            <p:ph type="sldNum" sz="quarter" idx="12"/>
          </p:nvPr>
        </p:nvSpPr>
        <p:spPr/>
        <p:txBody>
          <a:bodyPr/>
          <a:lstStyle/>
          <a:p>
            <a:fld id="{8B0E0289-3052-4BBE-BF38-87C078DC6C7F}" type="slidenum">
              <a:rPr lang="en-CA" smtClean="0"/>
              <a:t>‹#›</a:t>
            </a:fld>
            <a:endParaRPr lang="en-CA"/>
          </a:p>
        </p:txBody>
      </p:sp>
    </p:spTree>
    <p:extLst>
      <p:ext uri="{BB962C8B-B14F-4D97-AF65-F5344CB8AC3E}">
        <p14:creationId xmlns:p14="http://schemas.microsoft.com/office/powerpoint/2010/main" val="1740146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A5F17-32AE-44C2-A063-D7065EAD0EF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7C2F12C-B194-4C81-9DDF-AC6FDCFF4D2B}"/>
              </a:ext>
            </a:extLst>
          </p:cNvPr>
          <p:cNvSpPr>
            <a:spLocks noGrp="1"/>
          </p:cNvSpPr>
          <p:nvPr>
            <p:ph type="dt" sz="half" idx="10"/>
          </p:nvPr>
        </p:nvSpPr>
        <p:spPr/>
        <p:txBody>
          <a:bodyPr/>
          <a:lstStyle/>
          <a:p>
            <a:fld id="{912524D3-0AB9-4743-9122-BDD15793487C}" type="datetimeFigureOut">
              <a:rPr lang="en-CA" smtClean="0"/>
              <a:t>2021-03-08</a:t>
            </a:fld>
            <a:endParaRPr lang="en-CA"/>
          </a:p>
        </p:txBody>
      </p:sp>
      <p:sp>
        <p:nvSpPr>
          <p:cNvPr id="4" name="Footer Placeholder 3">
            <a:extLst>
              <a:ext uri="{FF2B5EF4-FFF2-40B4-BE49-F238E27FC236}">
                <a16:creationId xmlns:a16="http://schemas.microsoft.com/office/drawing/2014/main" id="{119581F0-D29E-40B1-B8BA-7501041CBF3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CDBB445-2632-4E26-A6DE-063ED3060F6E}"/>
              </a:ext>
            </a:extLst>
          </p:cNvPr>
          <p:cNvSpPr>
            <a:spLocks noGrp="1"/>
          </p:cNvSpPr>
          <p:nvPr>
            <p:ph type="sldNum" sz="quarter" idx="12"/>
          </p:nvPr>
        </p:nvSpPr>
        <p:spPr/>
        <p:txBody>
          <a:bodyPr/>
          <a:lstStyle/>
          <a:p>
            <a:fld id="{8B0E0289-3052-4BBE-BF38-87C078DC6C7F}" type="slidenum">
              <a:rPr lang="en-CA" smtClean="0"/>
              <a:t>‹#›</a:t>
            </a:fld>
            <a:endParaRPr lang="en-CA"/>
          </a:p>
        </p:txBody>
      </p:sp>
    </p:spTree>
    <p:extLst>
      <p:ext uri="{BB962C8B-B14F-4D97-AF65-F5344CB8AC3E}">
        <p14:creationId xmlns:p14="http://schemas.microsoft.com/office/powerpoint/2010/main" val="691912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1185C9-A475-4DE0-870F-3077F944BC77}"/>
              </a:ext>
            </a:extLst>
          </p:cNvPr>
          <p:cNvSpPr>
            <a:spLocks noGrp="1"/>
          </p:cNvSpPr>
          <p:nvPr>
            <p:ph type="dt" sz="half" idx="10"/>
          </p:nvPr>
        </p:nvSpPr>
        <p:spPr/>
        <p:txBody>
          <a:bodyPr/>
          <a:lstStyle/>
          <a:p>
            <a:fld id="{912524D3-0AB9-4743-9122-BDD15793487C}" type="datetimeFigureOut">
              <a:rPr lang="en-CA" smtClean="0"/>
              <a:t>2021-03-08</a:t>
            </a:fld>
            <a:endParaRPr lang="en-CA"/>
          </a:p>
        </p:txBody>
      </p:sp>
      <p:sp>
        <p:nvSpPr>
          <p:cNvPr id="3" name="Footer Placeholder 2">
            <a:extLst>
              <a:ext uri="{FF2B5EF4-FFF2-40B4-BE49-F238E27FC236}">
                <a16:creationId xmlns:a16="http://schemas.microsoft.com/office/drawing/2014/main" id="{6FE4809E-ACAE-438E-9406-29B36C9ADFEF}"/>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5F90FF60-5AFC-471B-8155-398A2F0A64B0}"/>
              </a:ext>
            </a:extLst>
          </p:cNvPr>
          <p:cNvSpPr>
            <a:spLocks noGrp="1"/>
          </p:cNvSpPr>
          <p:nvPr>
            <p:ph type="sldNum" sz="quarter" idx="12"/>
          </p:nvPr>
        </p:nvSpPr>
        <p:spPr/>
        <p:txBody>
          <a:bodyPr/>
          <a:lstStyle/>
          <a:p>
            <a:fld id="{8B0E0289-3052-4BBE-BF38-87C078DC6C7F}" type="slidenum">
              <a:rPr lang="en-CA" smtClean="0"/>
              <a:t>‹#›</a:t>
            </a:fld>
            <a:endParaRPr lang="en-CA"/>
          </a:p>
        </p:txBody>
      </p:sp>
    </p:spTree>
    <p:extLst>
      <p:ext uri="{BB962C8B-B14F-4D97-AF65-F5344CB8AC3E}">
        <p14:creationId xmlns:p14="http://schemas.microsoft.com/office/powerpoint/2010/main" val="171664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D9FD8-204D-4416-80DF-1C0CD48844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AFC2C1B-12ED-4994-B576-17A5CB494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35411B0-85AA-440F-969E-5BDFE72C86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9CF979-A5E2-415F-86E7-D39B926B889A}"/>
              </a:ext>
            </a:extLst>
          </p:cNvPr>
          <p:cNvSpPr>
            <a:spLocks noGrp="1"/>
          </p:cNvSpPr>
          <p:nvPr>
            <p:ph type="dt" sz="half" idx="10"/>
          </p:nvPr>
        </p:nvSpPr>
        <p:spPr/>
        <p:txBody>
          <a:bodyPr/>
          <a:lstStyle/>
          <a:p>
            <a:fld id="{912524D3-0AB9-4743-9122-BDD15793487C}" type="datetimeFigureOut">
              <a:rPr lang="en-CA" smtClean="0"/>
              <a:t>2021-03-08</a:t>
            </a:fld>
            <a:endParaRPr lang="en-CA"/>
          </a:p>
        </p:txBody>
      </p:sp>
      <p:sp>
        <p:nvSpPr>
          <p:cNvPr id="6" name="Footer Placeholder 5">
            <a:extLst>
              <a:ext uri="{FF2B5EF4-FFF2-40B4-BE49-F238E27FC236}">
                <a16:creationId xmlns:a16="http://schemas.microsoft.com/office/drawing/2014/main" id="{8DFA860F-4865-41D1-9740-3D8ADD81E12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D25A738-0957-464B-9AF4-306292CDC461}"/>
              </a:ext>
            </a:extLst>
          </p:cNvPr>
          <p:cNvSpPr>
            <a:spLocks noGrp="1"/>
          </p:cNvSpPr>
          <p:nvPr>
            <p:ph type="sldNum" sz="quarter" idx="12"/>
          </p:nvPr>
        </p:nvSpPr>
        <p:spPr/>
        <p:txBody>
          <a:bodyPr/>
          <a:lstStyle/>
          <a:p>
            <a:fld id="{8B0E0289-3052-4BBE-BF38-87C078DC6C7F}" type="slidenum">
              <a:rPr lang="en-CA" smtClean="0"/>
              <a:t>‹#›</a:t>
            </a:fld>
            <a:endParaRPr lang="en-CA"/>
          </a:p>
        </p:txBody>
      </p:sp>
    </p:spTree>
    <p:extLst>
      <p:ext uri="{BB962C8B-B14F-4D97-AF65-F5344CB8AC3E}">
        <p14:creationId xmlns:p14="http://schemas.microsoft.com/office/powerpoint/2010/main" val="316945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58F39-7B94-455D-9591-086D4D9CD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997F85D-3D65-4B7B-8808-7FBFCED0B5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9898219-B734-4244-88D4-3A4A38F9E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BC3BA9-E3F0-44B4-AA18-438D1E9AEEF3}"/>
              </a:ext>
            </a:extLst>
          </p:cNvPr>
          <p:cNvSpPr>
            <a:spLocks noGrp="1"/>
          </p:cNvSpPr>
          <p:nvPr>
            <p:ph type="dt" sz="half" idx="10"/>
          </p:nvPr>
        </p:nvSpPr>
        <p:spPr/>
        <p:txBody>
          <a:bodyPr/>
          <a:lstStyle/>
          <a:p>
            <a:fld id="{912524D3-0AB9-4743-9122-BDD15793487C}" type="datetimeFigureOut">
              <a:rPr lang="en-CA" smtClean="0"/>
              <a:t>2021-03-08</a:t>
            </a:fld>
            <a:endParaRPr lang="en-CA"/>
          </a:p>
        </p:txBody>
      </p:sp>
      <p:sp>
        <p:nvSpPr>
          <p:cNvPr id="6" name="Footer Placeholder 5">
            <a:extLst>
              <a:ext uri="{FF2B5EF4-FFF2-40B4-BE49-F238E27FC236}">
                <a16:creationId xmlns:a16="http://schemas.microsoft.com/office/drawing/2014/main" id="{3E0B6007-BADA-4BC7-8230-D99D4C81C70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FCCE845-7E2B-4E82-9AF8-991B1137B23A}"/>
              </a:ext>
            </a:extLst>
          </p:cNvPr>
          <p:cNvSpPr>
            <a:spLocks noGrp="1"/>
          </p:cNvSpPr>
          <p:nvPr>
            <p:ph type="sldNum" sz="quarter" idx="12"/>
          </p:nvPr>
        </p:nvSpPr>
        <p:spPr/>
        <p:txBody>
          <a:bodyPr/>
          <a:lstStyle/>
          <a:p>
            <a:fld id="{8B0E0289-3052-4BBE-BF38-87C078DC6C7F}" type="slidenum">
              <a:rPr lang="en-CA" smtClean="0"/>
              <a:t>‹#›</a:t>
            </a:fld>
            <a:endParaRPr lang="en-CA"/>
          </a:p>
        </p:txBody>
      </p:sp>
    </p:spTree>
    <p:extLst>
      <p:ext uri="{BB962C8B-B14F-4D97-AF65-F5344CB8AC3E}">
        <p14:creationId xmlns:p14="http://schemas.microsoft.com/office/powerpoint/2010/main" val="1004764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4EA3-90E3-4F47-9A5C-0329C79288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69A5A8A-0668-4A42-80E7-D70C22212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DBB2260-D1A1-45F1-94D6-E418D16317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524D3-0AB9-4743-9122-BDD15793487C}" type="datetimeFigureOut">
              <a:rPr lang="en-CA" smtClean="0"/>
              <a:t>2021-03-08</a:t>
            </a:fld>
            <a:endParaRPr lang="en-CA"/>
          </a:p>
        </p:txBody>
      </p:sp>
      <p:sp>
        <p:nvSpPr>
          <p:cNvPr id="5" name="Footer Placeholder 4">
            <a:extLst>
              <a:ext uri="{FF2B5EF4-FFF2-40B4-BE49-F238E27FC236}">
                <a16:creationId xmlns:a16="http://schemas.microsoft.com/office/drawing/2014/main" id="{9373F599-6394-4711-8A34-9E958E1157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FE457F74-F3B9-40D6-BD82-8B59CF0673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0E0289-3052-4BBE-BF38-87C078DC6C7F}" type="slidenum">
              <a:rPr lang="en-CA" smtClean="0"/>
              <a:t>‹#›</a:t>
            </a:fld>
            <a:endParaRPr lang="en-CA"/>
          </a:p>
        </p:txBody>
      </p:sp>
    </p:spTree>
    <p:extLst>
      <p:ext uri="{BB962C8B-B14F-4D97-AF65-F5344CB8AC3E}">
        <p14:creationId xmlns:p14="http://schemas.microsoft.com/office/powerpoint/2010/main" val="13784496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61"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hyperlink" Target="https://mindfull.files.wordpress.com/2015/01/find-it-add-and-count-for-k1.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freebie.photography/sport/slides/six_dice.htm"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hyperlink" Target="https://tpenguinltg.wordpress.com/2014/10/23/advanced-finger-counting/" TargetMode="External"/><Relationship Id="rId5" Type="http://schemas.openxmlformats.org/officeDocument/2006/relationships/image" Target="../media/image29.jpeg"/><Relationship Id="rId4" Type="http://schemas.openxmlformats.org/officeDocument/2006/relationships/hyperlink" Target="https://creativecommons.org/licenses/by/3.0/"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video" Target="https://www.youtube.com/embed/WzIcu6tbEko?feature=oembed"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hyperlink" Target="http://www.kidscount1234.com/bump.pdf"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6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hyperlink" Target="http://www.kidscount1234.com/bump.pdf" TargetMode="External"/><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hyperlink" Target="https://www.youtube.com/watch?v=CqyUkV_smrE&#820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7.jpe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hyperlink" Target="https://dog.international/dangerous-dogs-part-2-myths-misconceptions-pit-bull-advocates-opponents/" TargetMode="External"/><Relationship Id="rId5" Type="http://schemas.openxmlformats.org/officeDocument/2006/relationships/image" Target="../media/image86.jpeg"/><Relationship Id="rId4" Type="http://schemas.openxmlformats.org/officeDocument/2006/relationships/hyperlink" Target="http://www.vecteezy.com/birds-animals/36410-cutty-do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89.jpeg"/></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77.jpeg"/><Relationship Id="rId5" Type="http://schemas.openxmlformats.org/officeDocument/2006/relationships/image" Target="../media/image91.jpeg"/><Relationship Id="rId4" Type="http://schemas.openxmlformats.org/officeDocument/2006/relationships/hyperlink" Target="https://en.wikipedia.org/wiki/Starburst_(confectionery)"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82.xml.rels><?xml version="1.0" encoding="UTF-8" standalone="yes"?>
<Relationships xmlns="http://schemas.openxmlformats.org/package/2006/relationships"><Relationship Id="rId8" Type="http://schemas.openxmlformats.org/officeDocument/2006/relationships/hyperlink" Target="https://prairieinspiration.wordpress.com/2012/05/20/math-on-a-budget-cheap-10-frames-for-manipulatives/" TargetMode="External"/><Relationship Id="rId3" Type="http://schemas.openxmlformats.org/officeDocument/2006/relationships/image" Target="../media/image97.png"/><Relationship Id="rId7" Type="http://schemas.openxmlformats.org/officeDocument/2006/relationships/image" Target="../media/image99.jpe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hyperlink" Target="https://commons.wikimedia.org/wiki/File:Tally_marks-Five-bar_Gate.svg" TargetMode="External"/><Relationship Id="rId11" Type="http://schemas.openxmlformats.org/officeDocument/2006/relationships/image" Target="../media/image101.png"/><Relationship Id="rId5" Type="http://schemas.openxmlformats.org/officeDocument/2006/relationships/image" Target="../media/image98.png"/><Relationship Id="rId10" Type="http://schemas.openxmlformats.org/officeDocument/2006/relationships/hyperlink" Target="http://www.pngall.com/fingers-png" TargetMode="External"/><Relationship Id="rId4" Type="http://schemas.openxmlformats.org/officeDocument/2006/relationships/hyperlink" Target="https://commons.wikimedia.org/wiki/File:Dice-4.svg" TargetMode="External"/><Relationship Id="rId9" Type="http://schemas.openxmlformats.org/officeDocument/2006/relationships/image" Target="../media/image100.png"/></Relationships>
</file>

<file path=ppt/slides/_rels/slide83.xml.rels><?xml version="1.0" encoding="UTF-8" standalone="yes"?>
<Relationships xmlns="http://schemas.openxmlformats.org/package/2006/relationships"><Relationship Id="rId8" Type="http://schemas.openxmlformats.org/officeDocument/2006/relationships/hyperlink" Target="https://prairieinspiration.wordpress.com/2012/05/20/math-on-a-budget-cheap-10-frames-for-manipulatives/" TargetMode="External"/><Relationship Id="rId3" Type="http://schemas.openxmlformats.org/officeDocument/2006/relationships/image" Target="../media/image97.png"/><Relationship Id="rId7" Type="http://schemas.openxmlformats.org/officeDocument/2006/relationships/image" Target="../media/image99.jpe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hyperlink" Target="https://commons.wikimedia.org/wiki/File:Tally_marks-Five-bar_Gate.svg" TargetMode="External"/><Relationship Id="rId11" Type="http://schemas.openxmlformats.org/officeDocument/2006/relationships/image" Target="../media/image101.png"/><Relationship Id="rId5" Type="http://schemas.openxmlformats.org/officeDocument/2006/relationships/image" Target="../media/image98.png"/><Relationship Id="rId10" Type="http://schemas.openxmlformats.org/officeDocument/2006/relationships/hyperlink" Target="http://www.pngall.com/fingers-png" TargetMode="External"/><Relationship Id="rId4" Type="http://schemas.openxmlformats.org/officeDocument/2006/relationships/hyperlink" Target="https://commons.wikimedia.org/wiki/File:Dice-4.svg" TargetMode="External"/><Relationship Id="rId9" Type="http://schemas.openxmlformats.org/officeDocument/2006/relationships/image" Target="../media/image100.png"/></Relationships>
</file>

<file path=ppt/slides/_rels/slide8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02.jpeg"/><Relationship Id="rId7" Type="http://schemas.openxmlformats.org/officeDocument/2006/relationships/diagramQuickStyle" Target="../diagrams/quickStyle5.xml"/><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03.png"/><Relationship Id="rId9" Type="http://schemas.microsoft.com/office/2007/relationships/diagramDrawing" Target="../diagrams/drawing5.xml"/></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D9FC10-AAAC-476A-892A-B055E1D30183}"/>
              </a:ext>
            </a:extLst>
          </p:cNvPr>
          <p:cNvSpPr>
            <a:spLocks noGrp="1"/>
          </p:cNvSpPr>
          <p:nvPr>
            <p:ph type="ctrTitle"/>
          </p:nvPr>
        </p:nvSpPr>
        <p:spPr>
          <a:xfrm>
            <a:off x="597392" y="1112969"/>
            <a:ext cx="4635656" cy="4166010"/>
          </a:xfrm>
        </p:spPr>
        <p:txBody>
          <a:bodyPr vert="horz" lIns="91440" tIns="45720" rIns="91440" bIns="45720" rtlCol="0" anchor="ctr">
            <a:normAutofit/>
          </a:bodyPr>
          <a:lstStyle/>
          <a:p>
            <a:r>
              <a:rPr lang="en-US" sz="4800" b="1" kern="1200">
                <a:solidFill>
                  <a:srgbClr val="FFFFFF"/>
                </a:solidFill>
                <a:latin typeface="+mj-lt"/>
                <a:ea typeface="+mj-ea"/>
                <a:cs typeface="+mj-cs"/>
              </a:rPr>
              <a:t>Week at a Glance</a:t>
            </a:r>
            <a:r>
              <a:rPr lang="en-US" sz="4800" b="1" kern="1200">
                <a:cs typeface="Calibri Light"/>
              </a:rPr>
              <a:t/>
            </a:r>
            <a:br>
              <a:rPr lang="en-US" sz="4800" b="1" kern="1200">
                <a:cs typeface="Calibri Light"/>
              </a:rPr>
            </a:br>
            <a:r>
              <a:rPr lang="en-US" sz="4800"/>
              <a:t/>
            </a:r>
            <a:br>
              <a:rPr lang="en-US" sz="4800"/>
            </a:br>
            <a:r>
              <a:rPr lang="en-US" sz="5400">
                <a:solidFill>
                  <a:srgbClr val="FFFFFF"/>
                </a:solidFill>
              </a:rPr>
              <a:t>Learning Focus:</a:t>
            </a:r>
            <a:br>
              <a:rPr lang="en-US" sz="5400">
                <a:solidFill>
                  <a:srgbClr val="FFFFFF"/>
                </a:solidFill>
              </a:rPr>
            </a:br>
            <a:r>
              <a:rPr lang="en-US" sz="5400" kern="1200">
                <a:solidFill>
                  <a:srgbClr val="FFFFFF"/>
                </a:solidFill>
                <a:latin typeface="+mj-lt"/>
                <a:ea typeface="+mj-ea"/>
                <a:cs typeface="+mj-cs"/>
              </a:rPr>
              <a:t>Patterns </a:t>
            </a:r>
            <a:endParaRPr lang="en-US">
              <a:ea typeface="+mj-ea"/>
              <a:cs typeface="+mj-cs"/>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7FF37660-7FBB-4254-897F-AB96CDA69757}"/>
              </a:ext>
            </a:extLst>
          </p:cNvPr>
          <p:cNvSpPr>
            <a:spLocks noGrp="1"/>
          </p:cNvSpPr>
          <p:nvPr>
            <p:ph type="subTitle" idx="1"/>
          </p:nvPr>
        </p:nvSpPr>
        <p:spPr>
          <a:xfrm>
            <a:off x="6096000" y="590842"/>
            <a:ext cx="5257799" cy="5460466"/>
          </a:xfrm>
        </p:spPr>
        <p:txBody>
          <a:bodyPr vert="horz" lIns="91440" tIns="45720" rIns="91440" bIns="45720" rtlCol="0" anchor="t">
            <a:normAutofit lnSpcReduction="10000"/>
          </a:bodyPr>
          <a:lstStyle/>
          <a:p>
            <a:pPr algn="l"/>
            <a:r>
              <a:rPr lang="en-US" b="1" i="1" dirty="0"/>
              <a:t>Parents: </a:t>
            </a:r>
            <a:r>
              <a:rPr lang="en-US" dirty="0"/>
              <a:t>Here is some background information on the topic in mathematics we will be exploring this week.</a:t>
            </a:r>
            <a:endParaRPr lang="en-US" dirty="0">
              <a:cs typeface="Calibri"/>
            </a:endParaRPr>
          </a:p>
          <a:p>
            <a:pPr algn="l"/>
            <a:endParaRPr lang="en-US" b="1" dirty="0"/>
          </a:p>
          <a:p>
            <a:pPr algn="l"/>
            <a:r>
              <a:rPr lang="en-US" b="1" dirty="0"/>
              <a:t>Essential Learning for Patterns: </a:t>
            </a:r>
          </a:p>
          <a:p>
            <a:pPr indent="-228600" algn="l">
              <a:buFont typeface="Arial" panose="020B0604020202020204" pitchFamily="34" charset="0"/>
              <a:buChar char="•"/>
            </a:pPr>
            <a:r>
              <a:rPr lang="en-US" dirty="0"/>
              <a:t>Patterns show order in the world. </a:t>
            </a:r>
          </a:p>
          <a:p>
            <a:pPr indent="-228600" algn="l">
              <a:buFont typeface="Arial" panose="020B0604020202020204" pitchFamily="34" charset="0"/>
              <a:buChar char="•"/>
            </a:pPr>
            <a:r>
              <a:rPr lang="en-US"/>
              <a:t>Patterns can be found in many different forms. </a:t>
            </a:r>
            <a:endParaRPr lang="en-US">
              <a:cs typeface="Calibri"/>
            </a:endParaRPr>
          </a:p>
          <a:p>
            <a:pPr algn="l"/>
            <a:endParaRPr lang="en-US" b="1">
              <a:cs typeface="Calibri"/>
            </a:endParaRPr>
          </a:p>
          <a:p>
            <a:pPr algn="l"/>
            <a:r>
              <a:rPr lang="en-US" b="1" dirty="0"/>
              <a:t>Essential Questions to ask your child:</a:t>
            </a:r>
            <a:r>
              <a:rPr lang="en-US" dirty="0"/>
              <a:t> </a:t>
            </a:r>
            <a:endParaRPr lang="en-US" dirty="0">
              <a:cs typeface="Calibri"/>
            </a:endParaRPr>
          </a:p>
          <a:p>
            <a:pPr marL="342900" indent="-228600" algn="l">
              <a:buFont typeface="Arial" panose="020B0604020202020204" pitchFamily="34" charset="0"/>
              <a:buChar char="•"/>
            </a:pPr>
            <a:r>
              <a:rPr lang="en-US" dirty="0"/>
              <a:t>Where are patterns found? </a:t>
            </a:r>
            <a:endParaRPr lang="en-US" dirty="0">
              <a:cs typeface="Calibri"/>
            </a:endParaRPr>
          </a:p>
          <a:p>
            <a:pPr marL="342900" indent="-228600" algn="l">
              <a:buFont typeface="Arial" panose="020B0604020202020204" pitchFamily="34" charset="0"/>
              <a:buChar char="•"/>
            </a:pPr>
            <a:r>
              <a:rPr lang="en-US" dirty="0"/>
              <a:t>What is a pattern?</a:t>
            </a:r>
            <a:endParaRPr lang="en-US" dirty="0">
              <a:cs typeface="Calibri"/>
            </a:endParaRPr>
          </a:p>
          <a:p>
            <a:pPr marL="342900" indent="-228600" algn="l">
              <a:buFont typeface="Arial" panose="020B0604020202020204" pitchFamily="34" charset="0"/>
              <a:buChar char="•"/>
            </a:pPr>
            <a:r>
              <a:rPr lang="en-US" dirty="0"/>
              <a:t> What is the repeating unit (core) in the pattern?</a:t>
            </a:r>
            <a:endParaRPr lang="en-US" dirty="0">
              <a:cs typeface="Calibri"/>
            </a:endParaRP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305530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CA" b="1"/>
              <a:t>Friday: Patterns</a:t>
            </a:r>
          </a:p>
        </p:txBody>
      </p:sp>
      <p:sp>
        <p:nvSpPr>
          <p:cNvPr id="453" name="Google Shape;453;p62"/>
          <p:cNvSpPr txBox="1">
            <a:spLocks noGrp="1"/>
          </p:cNvSpPr>
          <p:nvPr>
            <p:ph type="body" idx="1"/>
          </p:nvPr>
        </p:nvSpPr>
        <p:spPr>
          <a:xfrm>
            <a:off x="415600" y="1356966"/>
            <a:ext cx="11360800" cy="4892495"/>
          </a:xfrm>
          <a:prstGeom prst="rect">
            <a:avLst/>
          </a:prstGeom>
        </p:spPr>
        <p:txBody>
          <a:bodyPr spcFirstLastPara="1" vert="horz" wrap="square" lIns="121900" tIns="121900" rIns="121900" bIns="121900" rtlCol="0" anchor="t" anchorCtr="0">
            <a:noAutofit/>
          </a:bodyPr>
          <a:lstStyle/>
          <a:p>
            <a:pPr marL="0" indent="0">
              <a:spcBef>
                <a:spcPts val="2133"/>
              </a:spcBef>
              <a:buClr>
                <a:schemeClr val="dk1"/>
              </a:buClr>
              <a:buSzPts val="1100"/>
              <a:buNone/>
            </a:pPr>
            <a:r>
              <a:rPr lang="en-US" sz="4650">
                <a:solidFill>
                  <a:srgbClr val="0000FF"/>
                </a:solidFill>
                <a:latin typeface="Boogaloo"/>
                <a:ea typeface="Boogaloo"/>
                <a:cs typeface="Boogaloo"/>
                <a:sym typeface="Boogaloo"/>
              </a:rPr>
              <a:t>A pattern includes these 3 colours.</a:t>
            </a:r>
          </a:p>
          <a:p>
            <a:pPr marL="0" indent="0">
              <a:spcBef>
                <a:spcPts val="2133"/>
              </a:spcBef>
              <a:buClr>
                <a:schemeClr val="dk1"/>
              </a:buClr>
              <a:buSzPts val="1100"/>
              <a:buNone/>
            </a:pPr>
            <a:endParaRPr lang="en-US" sz="4667">
              <a:solidFill>
                <a:srgbClr val="0000FF"/>
              </a:solidFill>
              <a:latin typeface="Boogaloo"/>
              <a:ea typeface="Boogaloo"/>
              <a:cs typeface="Boogaloo"/>
              <a:sym typeface="Boogaloo"/>
            </a:endParaRPr>
          </a:p>
          <a:p>
            <a:pPr marL="0" indent="0">
              <a:spcBef>
                <a:spcPts val="2133"/>
              </a:spcBef>
              <a:buClr>
                <a:schemeClr val="dk1"/>
              </a:buClr>
              <a:buSzPts val="1100"/>
              <a:buNone/>
            </a:pPr>
            <a:endParaRPr lang="en-US" sz="4650">
              <a:solidFill>
                <a:srgbClr val="0000FF"/>
              </a:solidFill>
              <a:latin typeface="Boogaloo"/>
              <a:ea typeface="Boogaloo"/>
              <a:cs typeface="Boogaloo"/>
              <a:sym typeface="Boogaloo"/>
            </a:endParaRPr>
          </a:p>
          <a:p>
            <a:pPr marL="0" indent="0">
              <a:spcBef>
                <a:spcPts val="2133"/>
              </a:spcBef>
              <a:buSzPts val="1100"/>
              <a:buNone/>
            </a:pPr>
            <a:r>
              <a:rPr lang="en-US" sz="4650">
                <a:solidFill>
                  <a:srgbClr val="0000FF"/>
                </a:solidFill>
                <a:latin typeface="Boogaloo"/>
                <a:ea typeface="Boogaloo"/>
                <a:cs typeface="Boogaloo"/>
                <a:sym typeface="Boogaloo"/>
              </a:rPr>
              <a:t>What might the pattern look like? </a:t>
            </a:r>
            <a:endParaRPr lang="en" sz="1000">
              <a:solidFill>
                <a:srgbClr val="0000FF"/>
              </a:solidFill>
              <a:latin typeface="Boogaloo"/>
              <a:ea typeface="Boogaloo"/>
              <a:cs typeface="Boogaloo"/>
            </a:endParaRPr>
          </a:p>
          <a:p>
            <a:pPr marL="0" indent="0">
              <a:spcBef>
                <a:spcPts val="2133"/>
              </a:spcBef>
              <a:spcAft>
                <a:spcPts val="2133"/>
              </a:spcAft>
              <a:buClr>
                <a:schemeClr val="dk1"/>
              </a:buClr>
              <a:buSzPts val="1100"/>
              <a:buNone/>
            </a:pPr>
            <a:r>
              <a:rPr lang="en" sz="4667">
                <a:solidFill>
                  <a:srgbClr val="0000FF"/>
                </a:solidFill>
                <a:latin typeface="Boogaloo"/>
                <a:ea typeface="Boogaloo"/>
                <a:cs typeface="Boogaloo"/>
                <a:sym typeface="Boogaloo"/>
              </a:rPr>
              <a:t>Show a few different patterns using drawings or objects.</a:t>
            </a:r>
          </a:p>
        </p:txBody>
      </p:sp>
      <p:sp>
        <p:nvSpPr>
          <p:cNvPr id="2" name="Rectangle 1">
            <a:extLst>
              <a:ext uri="{FF2B5EF4-FFF2-40B4-BE49-F238E27FC236}">
                <a16:creationId xmlns:a16="http://schemas.microsoft.com/office/drawing/2014/main" id="{61841C72-A417-4DA5-97D5-752361EFB6C2}"/>
              </a:ext>
            </a:extLst>
          </p:cNvPr>
          <p:cNvSpPr/>
          <p:nvPr/>
        </p:nvSpPr>
        <p:spPr>
          <a:xfrm>
            <a:off x="2573869" y="2888813"/>
            <a:ext cx="914400" cy="914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3A9108A6-3A1C-4C3D-AF05-649EEB337DF3}"/>
              </a:ext>
            </a:extLst>
          </p:cNvPr>
          <p:cNvSpPr/>
          <p:nvPr/>
        </p:nvSpPr>
        <p:spPr>
          <a:xfrm>
            <a:off x="6439051" y="2888813"/>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E340FA3B-9103-4B66-828C-BF6EA5668CFC}"/>
              </a:ext>
            </a:extLst>
          </p:cNvPr>
          <p:cNvSpPr/>
          <p:nvPr/>
        </p:nvSpPr>
        <p:spPr>
          <a:xfrm>
            <a:off x="4500310" y="2888813"/>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35CDDB7-10DF-49F8-83C8-3010164A23EA}"/>
              </a:ext>
            </a:extLst>
          </p:cNvPr>
          <p:cNvSpPr txBox="1"/>
          <p:nvPr/>
        </p:nvSpPr>
        <p:spPr>
          <a:xfrm>
            <a:off x="1513299" y="1083497"/>
            <a:ext cx="9924450" cy="523220"/>
          </a:xfrm>
          <a:prstGeom prst="rect">
            <a:avLst/>
          </a:prstGeom>
          <a:noFill/>
        </p:spPr>
        <p:txBody>
          <a:bodyPr wrap="square" rtlCol="0">
            <a:spAutoFit/>
          </a:bodyPr>
          <a:lstStyle/>
          <a:p>
            <a:r>
              <a:rPr lang="en-CA" sz="2800" dirty="0"/>
              <a:t>Explain how the circles can help you count the pieces of popcorn.</a:t>
            </a:r>
          </a:p>
        </p:txBody>
      </p:sp>
      <p:sp>
        <p:nvSpPr>
          <p:cNvPr id="2" name="Oval 1">
            <a:extLst>
              <a:ext uri="{FF2B5EF4-FFF2-40B4-BE49-F238E27FC236}">
                <a16:creationId xmlns:a16="http://schemas.microsoft.com/office/drawing/2014/main" id="{865C200C-E05C-48BC-82CA-5BD1D4AA81B5}"/>
              </a:ext>
            </a:extLst>
          </p:cNvPr>
          <p:cNvSpPr/>
          <p:nvPr/>
        </p:nvSpPr>
        <p:spPr>
          <a:xfrm>
            <a:off x="304431" y="2619213"/>
            <a:ext cx="2417735" cy="2417735"/>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a:extLst>
              <a:ext uri="{FF2B5EF4-FFF2-40B4-BE49-F238E27FC236}">
                <a16:creationId xmlns:a16="http://schemas.microsoft.com/office/drawing/2014/main" id="{ADF4AC4F-813C-4ED4-B116-3122F5E219BA}"/>
              </a:ext>
            </a:extLst>
          </p:cNvPr>
          <p:cNvSpPr/>
          <p:nvPr/>
        </p:nvSpPr>
        <p:spPr>
          <a:xfrm>
            <a:off x="3200028" y="2619213"/>
            <a:ext cx="2417735" cy="2417735"/>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C2AD0ADD-678C-41C5-8D9C-AB637FC97CF2}"/>
              </a:ext>
            </a:extLst>
          </p:cNvPr>
          <p:cNvSpPr/>
          <p:nvPr/>
        </p:nvSpPr>
        <p:spPr>
          <a:xfrm>
            <a:off x="6211498" y="2577015"/>
            <a:ext cx="2417735" cy="2417735"/>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B5948E87-3A7B-4432-AD60-A503BD93765F}"/>
              </a:ext>
            </a:extLst>
          </p:cNvPr>
          <p:cNvSpPr/>
          <p:nvPr/>
        </p:nvSpPr>
        <p:spPr>
          <a:xfrm>
            <a:off x="9222968" y="2577016"/>
            <a:ext cx="2417735" cy="2417735"/>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8C778F8F-8DB4-4EE0-ABD4-D56381116F5C}"/>
              </a:ext>
            </a:extLst>
          </p:cNvPr>
          <p:cNvSpPr txBox="1"/>
          <p:nvPr/>
        </p:nvSpPr>
        <p:spPr>
          <a:xfrm>
            <a:off x="1513299" y="5615968"/>
            <a:ext cx="9924450" cy="523220"/>
          </a:xfrm>
          <a:prstGeom prst="rect">
            <a:avLst/>
          </a:prstGeom>
          <a:noFill/>
        </p:spPr>
        <p:txBody>
          <a:bodyPr wrap="square" rtlCol="0">
            <a:spAutoFit/>
          </a:bodyPr>
          <a:lstStyle/>
          <a:p>
            <a:r>
              <a:rPr lang="en-CA" sz="2800" dirty="0"/>
              <a:t>Could you use more or fewer circles to help you count? </a:t>
            </a:r>
          </a:p>
        </p:txBody>
      </p:sp>
    </p:spTree>
    <p:extLst>
      <p:ext uri="{BB962C8B-B14F-4D97-AF65-F5344CB8AC3E}">
        <p14:creationId xmlns:p14="http://schemas.microsoft.com/office/powerpoint/2010/main" val="8755492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1"/>
        <p:cNvGrpSpPr/>
        <p:nvPr/>
      </p:nvGrpSpPr>
      <p:grpSpPr>
        <a:xfrm>
          <a:off x="0" y="0"/>
          <a:ext cx="0" cy="0"/>
          <a:chOff x="0" y="0"/>
          <a:chExt cx="0" cy="0"/>
        </a:xfrm>
      </p:grpSpPr>
      <p:sp>
        <p:nvSpPr>
          <p:cNvPr id="74" name="Rectangle 73">
            <a:extLst>
              <a:ext uri="{FF2B5EF4-FFF2-40B4-BE49-F238E27FC236}">
                <a16:creationId xmlns:a16="http://schemas.microsoft.com/office/drawing/2014/main" id="{CEB41C5C-0F34-4DDA-9D7C-5E717F35F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Google Shape;452;p62"/>
          <p:cNvSpPr txBox="1">
            <a:spLocks noGrp="1"/>
          </p:cNvSpPr>
          <p:nvPr>
            <p:ph type="title"/>
          </p:nvPr>
        </p:nvSpPr>
        <p:spPr>
          <a:xfrm>
            <a:off x="594360" y="640263"/>
            <a:ext cx="3822192" cy="1344975"/>
          </a:xfrm>
          <a:prstGeom prst="rect">
            <a:avLst/>
          </a:prstGeom>
        </p:spPr>
        <p:txBody>
          <a:bodyPr spcFirstLastPara="1" vert="horz" lIns="91440" tIns="45720" rIns="91440" bIns="45720" rtlCol="0" anchor="ctr" anchorCtr="0">
            <a:normAutofit/>
          </a:bodyPr>
          <a:lstStyle/>
          <a:p>
            <a:pPr>
              <a:spcBef>
                <a:spcPct val="0"/>
              </a:spcBef>
            </a:pPr>
            <a:r>
              <a:rPr lang="en-US" sz="3600" b="1" kern="1200" dirty="0">
                <a:solidFill>
                  <a:schemeClr val="bg1"/>
                </a:solidFill>
                <a:latin typeface="+mj-lt"/>
                <a:ea typeface="+mj-ea"/>
                <a:cs typeface="+mj-cs"/>
              </a:rPr>
              <a:t>Friday – Subitizing Game</a:t>
            </a:r>
          </a:p>
        </p:txBody>
      </p:sp>
      <p:cxnSp>
        <p:nvCxnSpPr>
          <p:cNvPr id="76" name="Straight Connector 75">
            <a:extLst>
              <a:ext uri="{FF2B5EF4-FFF2-40B4-BE49-F238E27FC236}">
                <a16:creationId xmlns:a16="http://schemas.microsoft.com/office/drawing/2014/main" id="{57E1E5E6-F385-4E9C-B201-BA5BDE5CAD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05725D-E472-45AD-92FF-D2787F19AA41}"/>
              </a:ext>
            </a:extLst>
          </p:cNvPr>
          <p:cNvSpPr txBox="1"/>
          <p:nvPr/>
        </p:nvSpPr>
        <p:spPr>
          <a:xfrm>
            <a:off x="593610" y="2121762"/>
            <a:ext cx="4077030" cy="3969545"/>
          </a:xfrm>
          <a:prstGeom prst="rect">
            <a:avLst/>
          </a:prstGeom>
        </p:spPr>
        <p:txBody>
          <a:bodyPr vert="horz" lIns="91440" tIns="45720" rIns="91440" bIns="45720" rtlCol="0">
            <a:normAutofit/>
          </a:bodyPr>
          <a:lstStyle/>
          <a:p>
            <a:pPr>
              <a:lnSpc>
                <a:spcPct val="90000"/>
              </a:lnSpc>
              <a:spcAft>
                <a:spcPts val="600"/>
              </a:spcAft>
            </a:pPr>
            <a:r>
              <a:rPr lang="en-US" sz="2200" b="1" dirty="0">
                <a:solidFill>
                  <a:schemeClr val="bg1"/>
                </a:solidFill>
              </a:rPr>
              <a:t>Materials Needed:</a:t>
            </a:r>
          </a:p>
          <a:p>
            <a:pPr marL="342900" indent="-342900">
              <a:lnSpc>
                <a:spcPct val="90000"/>
              </a:lnSpc>
              <a:spcAft>
                <a:spcPts val="600"/>
              </a:spcAft>
              <a:buFontTx/>
              <a:buChar char="-"/>
            </a:pPr>
            <a:r>
              <a:rPr lang="en-US" sz="2000" dirty="0">
                <a:solidFill>
                  <a:schemeClr val="bg1"/>
                </a:solidFill>
              </a:rPr>
              <a:t>Print off the Find It! Gameboard </a:t>
            </a:r>
          </a:p>
          <a:p>
            <a:pPr marL="342900" indent="-342900">
              <a:lnSpc>
                <a:spcPct val="90000"/>
              </a:lnSpc>
              <a:spcAft>
                <a:spcPts val="600"/>
              </a:spcAft>
              <a:buFontTx/>
              <a:buChar char="-"/>
            </a:pPr>
            <a:r>
              <a:rPr lang="en-US" sz="2000" dirty="0">
                <a:solidFill>
                  <a:schemeClr val="bg1"/>
                </a:solidFill>
              </a:rPr>
              <a:t>2 different colours of counters</a:t>
            </a:r>
          </a:p>
          <a:p>
            <a:pPr marL="342900" indent="-342900">
              <a:lnSpc>
                <a:spcPct val="90000"/>
              </a:lnSpc>
              <a:spcAft>
                <a:spcPts val="600"/>
              </a:spcAft>
              <a:buFontTx/>
              <a:buChar char="-"/>
            </a:pPr>
            <a:r>
              <a:rPr lang="en-US" sz="2000" dirty="0">
                <a:solidFill>
                  <a:schemeClr val="bg1"/>
                </a:solidFill>
              </a:rPr>
              <a:t>Dice</a:t>
            </a:r>
          </a:p>
          <a:p>
            <a:pPr marL="342900" indent="-342900">
              <a:lnSpc>
                <a:spcPct val="90000"/>
              </a:lnSpc>
              <a:spcAft>
                <a:spcPts val="600"/>
              </a:spcAft>
              <a:buFontTx/>
              <a:buChar char="-"/>
            </a:pPr>
            <a:endParaRPr lang="en-US" sz="2000" dirty="0">
              <a:solidFill>
                <a:schemeClr val="bg1"/>
              </a:solidFill>
            </a:endParaRPr>
          </a:p>
          <a:p>
            <a:pPr>
              <a:lnSpc>
                <a:spcPct val="90000"/>
              </a:lnSpc>
              <a:spcAft>
                <a:spcPts val="600"/>
              </a:spcAft>
            </a:pPr>
            <a:r>
              <a:rPr lang="en-US" sz="2000" dirty="0">
                <a:solidFill>
                  <a:schemeClr val="bg1"/>
                </a:solidFill>
              </a:rPr>
              <a:t> </a:t>
            </a:r>
            <a:r>
              <a:rPr lang="en-US" sz="2200" b="1" dirty="0">
                <a:solidFill>
                  <a:schemeClr val="bg1"/>
                </a:solidFill>
              </a:rPr>
              <a:t>To Play:</a:t>
            </a:r>
          </a:p>
          <a:p>
            <a:pPr>
              <a:lnSpc>
                <a:spcPct val="90000"/>
              </a:lnSpc>
              <a:spcAft>
                <a:spcPts val="600"/>
              </a:spcAft>
            </a:pPr>
            <a:r>
              <a:rPr lang="en-US" sz="2000" dirty="0">
                <a:solidFill>
                  <a:schemeClr val="bg1"/>
                </a:solidFill>
              </a:rPr>
              <a:t>1)  Roll the dice.</a:t>
            </a:r>
          </a:p>
          <a:p>
            <a:pPr>
              <a:lnSpc>
                <a:spcPct val="90000"/>
              </a:lnSpc>
              <a:spcAft>
                <a:spcPts val="600"/>
              </a:spcAft>
            </a:pPr>
            <a:r>
              <a:rPr lang="en-US" sz="2000" dirty="0">
                <a:solidFill>
                  <a:schemeClr val="bg1"/>
                </a:solidFill>
              </a:rPr>
              <a:t>2)  Find the same number of dots.  Cover it in in your colour of counter.</a:t>
            </a:r>
          </a:p>
          <a:p>
            <a:pPr>
              <a:lnSpc>
                <a:spcPct val="90000"/>
              </a:lnSpc>
              <a:spcAft>
                <a:spcPts val="600"/>
              </a:spcAft>
            </a:pPr>
            <a:r>
              <a:rPr lang="en-US" sz="2000" dirty="0">
                <a:solidFill>
                  <a:schemeClr val="bg1"/>
                </a:solidFill>
              </a:rPr>
              <a:t>3)  Give your partner a turn.</a:t>
            </a:r>
          </a:p>
          <a:p>
            <a:pPr>
              <a:lnSpc>
                <a:spcPct val="90000"/>
              </a:lnSpc>
              <a:spcAft>
                <a:spcPts val="600"/>
              </a:spcAft>
            </a:pPr>
            <a:r>
              <a:rPr lang="en-US" sz="2000" dirty="0">
                <a:solidFill>
                  <a:schemeClr val="bg1"/>
                </a:solidFill>
              </a:rPr>
              <a:t>4)  3 in a line in your colour wins!</a:t>
            </a:r>
          </a:p>
        </p:txBody>
      </p:sp>
      <p:pic>
        <p:nvPicPr>
          <p:cNvPr id="4" name="Picture 3">
            <a:extLst>
              <a:ext uri="{FF2B5EF4-FFF2-40B4-BE49-F238E27FC236}">
                <a16:creationId xmlns:a16="http://schemas.microsoft.com/office/drawing/2014/main" id="{8F352E79-51A5-405D-A39F-1E18F49C147E}"/>
              </a:ext>
            </a:extLst>
          </p:cNvPr>
          <p:cNvPicPr>
            <a:picLocks noChangeAspect="1"/>
          </p:cNvPicPr>
          <p:nvPr/>
        </p:nvPicPr>
        <p:blipFill rotWithShape="1">
          <a:blip r:embed="rId3"/>
          <a:srcRect b="14102"/>
          <a:stretch/>
        </p:blipFill>
        <p:spPr>
          <a:xfrm>
            <a:off x="5979837" y="47881"/>
            <a:ext cx="5875779" cy="6533550"/>
          </a:xfrm>
          <a:prstGeom prst="rect">
            <a:avLst/>
          </a:prstGeom>
        </p:spPr>
      </p:pic>
      <p:sp>
        <p:nvSpPr>
          <p:cNvPr id="5" name="TextBox 4">
            <a:extLst>
              <a:ext uri="{FF2B5EF4-FFF2-40B4-BE49-F238E27FC236}">
                <a16:creationId xmlns:a16="http://schemas.microsoft.com/office/drawing/2014/main" id="{A4F8FDC5-6DAF-4344-B7ED-DAF9AFEB1EAB}"/>
              </a:ext>
            </a:extLst>
          </p:cNvPr>
          <p:cNvSpPr txBox="1"/>
          <p:nvPr/>
        </p:nvSpPr>
        <p:spPr>
          <a:xfrm>
            <a:off x="827688" y="6350599"/>
            <a:ext cx="2957911" cy="461665"/>
          </a:xfrm>
          <a:prstGeom prst="rect">
            <a:avLst/>
          </a:prstGeom>
          <a:noFill/>
        </p:spPr>
        <p:txBody>
          <a:bodyPr wrap="square" rtlCol="0">
            <a:spAutoFit/>
          </a:bodyPr>
          <a:lstStyle/>
          <a:p>
            <a:pPr>
              <a:spcAft>
                <a:spcPts val="600"/>
              </a:spcAft>
            </a:pPr>
            <a:r>
              <a:rPr lang="en-CA" sz="2400" dirty="0">
                <a:hlinkClick r:id="rId4"/>
              </a:rPr>
              <a:t>Printable game board</a:t>
            </a:r>
            <a:endParaRPr lang="en-CA" sz="2400" dirty="0"/>
          </a:p>
        </p:txBody>
      </p:sp>
    </p:spTree>
    <p:extLst>
      <p:ext uri="{BB962C8B-B14F-4D97-AF65-F5344CB8AC3E}">
        <p14:creationId xmlns:p14="http://schemas.microsoft.com/office/powerpoint/2010/main" val="3768019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F81CC0-26DB-42CF-8703-DB7B227E6678}"/>
              </a:ext>
            </a:extLst>
          </p:cNvPr>
          <p:cNvPicPr>
            <a:picLocks noChangeAspect="1"/>
          </p:cNvPicPr>
          <p:nvPr/>
        </p:nvPicPr>
        <p:blipFill>
          <a:blip r:embed="rId3"/>
          <a:stretch>
            <a:fillRect/>
          </a:stretch>
        </p:blipFill>
        <p:spPr>
          <a:xfrm>
            <a:off x="5039826" y="7488"/>
            <a:ext cx="5412289" cy="6850512"/>
          </a:xfrm>
          <a:prstGeom prst="rect">
            <a:avLst/>
          </a:prstGeom>
        </p:spPr>
      </p:pic>
      <p:sp>
        <p:nvSpPr>
          <p:cNvPr id="6" name="Google Shape;356;p54">
            <a:extLst>
              <a:ext uri="{FF2B5EF4-FFF2-40B4-BE49-F238E27FC236}">
                <a16:creationId xmlns:a16="http://schemas.microsoft.com/office/drawing/2014/main" id="{4F0EA2E8-55F6-4A3A-85E3-44872E2EEFAE}"/>
              </a:ext>
            </a:extLst>
          </p:cNvPr>
          <p:cNvSpPr txBox="1">
            <a:spLocks noGrp="1"/>
          </p:cNvSpPr>
          <p:nvPr>
            <p:ph type="title"/>
          </p:nvPr>
        </p:nvSpPr>
        <p:spPr>
          <a:xfrm>
            <a:off x="596684" y="719976"/>
            <a:ext cx="3649964" cy="3570670"/>
          </a:xfrm>
          <a:prstGeom prst="rect">
            <a:avLst/>
          </a:prstGeom>
        </p:spPr>
        <p:txBody>
          <a:bodyPr spcFirstLastPara="1" vert="horz" wrap="square" lIns="121900" tIns="121900" rIns="121900" bIns="121900" rtlCol="0" anchor="t" anchorCtr="0">
            <a:noAutofit/>
          </a:bodyPr>
          <a:lstStyle/>
          <a:p>
            <a:pPr algn="ctr"/>
            <a:r>
              <a:rPr lang="en-CA" sz="5400" b="1" dirty="0"/>
              <a:t>Friday</a:t>
            </a:r>
            <a:br>
              <a:rPr lang="en-CA" sz="5400" b="1" dirty="0"/>
            </a:br>
            <a:r>
              <a:rPr lang="en-CA" sz="5400" b="1" dirty="0"/>
              <a:t>Math Game:</a:t>
            </a:r>
            <a:br>
              <a:rPr lang="en-CA" sz="5400" b="1" dirty="0"/>
            </a:br>
            <a:r>
              <a:rPr lang="en-CA" sz="5400" b="1" dirty="0"/>
              <a:t/>
            </a:r>
            <a:br>
              <a:rPr lang="en-CA" sz="5400" b="1" dirty="0"/>
            </a:br>
            <a:r>
              <a:rPr lang="en-CA" sz="6000" b="1" dirty="0">
                <a:solidFill>
                  <a:srgbClr val="0070C0"/>
                </a:solidFill>
              </a:rPr>
              <a:t>Pattern Hunt #3</a:t>
            </a:r>
            <a:br>
              <a:rPr lang="en-CA" sz="6000" b="1" dirty="0">
                <a:solidFill>
                  <a:srgbClr val="0070C0"/>
                </a:solidFill>
              </a:rPr>
            </a:br>
            <a:r>
              <a:rPr lang="en-CA" sz="6000" b="1" dirty="0">
                <a:solidFill>
                  <a:srgbClr val="0070C0"/>
                </a:solidFill>
              </a:rPr>
              <a:t/>
            </a:r>
            <a:br>
              <a:rPr lang="en-CA" sz="6000" b="1" dirty="0">
                <a:solidFill>
                  <a:srgbClr val="0070C0"/>
                </a:solidFill>
              </a:rPr>
            </a:br>
            <a:r>
              <a:rPr lang="en-CA" sz="1000" dirty="0">
                <a:solidFill>
                  <a:srgbClr val="0070C0"/>
                </a:solidFill>
              </a:rPr>
              <a:t>www.viewsfromastepstool.com</a:t>
            </a:r>
            <a:r>
              <a:rPr lang="en-CA" sz="1000" b="1" dirty="0">
                <a:solidFill>
                  <a:srgbClr val="0070C0"/>
                </a:solidFill>
              </a:rPr>
              <a:t> </a:t>
            </a:r>
          </a:p>
        </p:txBody>
      </p:sp>
    </p:spTree>
    <p:extLst>
      <p:ext uri="{BB962C8B-B14F-4D97-AF65-F5344CB8AC3E}">
        <p14:creationId xmlns:p14="http://schemas.microsoft.com/office/powerpoint/2010/main" val="39957211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D9FC10-AAAC-476A-892A-B055E1D30183}"/>
              </a:ext>
            </a:extLst>
          </p:cNvPr>
          <p:cNvSpPr>
            <a:spLocks noGrp="1"/>
          </p:cNvSpPr>
          <p:nvPr>
            <p:ph type="ctrTitle"/>
          </p:nvPr>
        </p:nvSpPr>
        <p:spPr>
          <a:xfrm>
            <a:off x="611770" y="1112969"/>
            <a:ext cx="4613033" cy="4166010"/>
          </a:xfrm>
        </p:spPr>
        <p:txBody>
          <a:bodyPr vert="horz" lIns="91440" tIns="45720" rIns="91440" bIns="45720" rtlCol="0" anchor="ctr">
            <a:normAutofit/>
          </a:bodyPr>
          <a:lstStyle/>
          <a:p>
            <a:r>
              <a:rPr lang="en-US" sz="4800" b="1" kern="1200">
                <a:solidFill>
                  <a:srgbClr val="FFFFFF"/>
                </a:solidFill>
                <a:latin typeface="+mj-lt"/>
                <a:ea typeface="+mj-ea"/>
                <a:cs typeface="+mj-cs"/>
              </a:rPr>
              <a:t>Week at a Glance</a:t>
            </a:r>
            <a:r>
              <a:rPr lang="en-US"/>
              <a:t/>
            </a:r>
            <a:br>
              <a:rPr lang="en-US"/>
            </a:br>
            <a:r>
              <a:rPr lang="en-US" sz="5400">
                <a:solidFill>
                  <a:srgbClr val="FFFFFF"/>
                </a:solidFill>
              </a:rPr>
              <a:t> </a:t>
            </a:r>
            <a:r>
              <a:rPr lang="en-US" sz="5400" kern="1200">
                <a:solidFill>
                  <a:srgbClr val="FFFFFF"/>
                </a:solidFill>
                <a:latin typeface="+mj-lt"/>
                <a:ea typeface="+mj-ea"/>
                <a:cs typeface="+mj-cs"/>
              </a:rPr>
              <a:t/>
            </a:r>
            <a:br>
              <a:rPr lang="en-US" sz="5400" kern="1200">
                <a:solidFill>
                  <a:srgbClr val="FFFFFF"/>
                </a:solidFill>
                <a:latin typeface="+mj-lt"/>
                <a:ea typeface="+mj-ea"/>
                <a:cs typeface="+mj-cs"/>
              </a:rPr>
            </a:br>
            <a:r>
              <a:rPr lang="en-US" sz="5400">
                <a:solidFill>
                  <a:srgbClr val="FFFFFF"/>
                </a:solidFill>
              </a:rPr>
              <a:t>Learning Focus</a:t>
            </a:r>
            <a:r>
              <a:rPr lang="en-US" sz="5400" kern="1200">
                <a:solidFill>
                  <a:srgbClr val="FFFFFF"/>
                </a:solidFill>
                <a:latin typeface="+mj-lt"/>
                <a:ea typeface="+mj-ea"/>
                <a:cs typeface="+mj-cs"/>
              </a:rPr>
              <a:t>:</a:t>
            </a:r>
            <a:br>
              <a:rPr lang="en-US" sz="5400" kern="1200">
                <a:solidFill>
                  <a:srgbClr val="FFFFFF"/>
                </a:solidFill>
                <a:latin typeface="+mj-lt"/>
                <a:ea typeface="+mj-ea"/>
                <a:cs typeface="+mj-cs"/>
              </a:rPr>
            </a:br>
            <a:r>
              <a:rPr lang="en-US" sz="5400" kern="1200">
                <a:solidFill>
                  <a:srgbClr val="FFFFFF"/>
                </a:solidFill>
                <a:latin typeface="+mj-lt"/>
                <a:ea typeface="+mj-ea"/>
                <a:cs typeface="+mj-cs"/>
              </a:rPr>
              <a:t>Quantity</a:t>
            </a:r>
            <a:r>
              <a:rPr lang="en-US" sz="5400">
                <a:solidFill>
                  <a:srgbClr val="FFFFFF"/>
                </a:solidFill>
              </a:rPr>
              <a:t> </a:t>
            </a:r>
            <a:endParaRPr lang="en-US">
              <a:ea typeface="+mj-ea"/>
              <a:cs typeface="+mj-cs"/>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7FF37660-7FBB-4254-897F-AB96CDA69757}"/>
              </a:ext>
            </a:extLst>
          </p:cNvPr>
          <p:cNvSpPr>
            <a:spLocks noGrp="1"/>
          </p:cNvSpPr>
          <p:nvPr>
            <p:ph type="subTitle" idx="1"/>
          </p:nvPr>
        </p:nvSpPr>
        <p:spPr>
          <a:xfrm>
            <a:off x="6096000" y="820880"/>
            <a:ext cx="5257799" cy="5521953"/>
          </a:xfrm>
        </p:spPr>
        <p:txBody>
          <a:bodyPr vert="horz" lIns="91440" tIns="45720" rIns="91440" bIns="45720" rtlCol="0" anchor="t">
            <a:normAutofit/>
          </a:bodyPr>
          <a:lstStyle/>
          <a:p>
            <a:pPr algn="l"/>
            <a:r>
              <a:rPr lang="en-US" b="1" i="1"/>
              <a:t>Parents: </a:t>
            </a:r>
            <a:r>
              <a:rPr lang="en-US"/>
              <a:t>Here is some background information on the topic in mathematics we will be exploring this week.</a:t>
            </a:r>
          </a:p>
          <a:p>
            <a:pPr algn="l"/>
            <a:endParaRPr lang="en-US" b="1"/>
          </a:p>
          <a:p>
            <a:pPr algn="l"/>
            <a:r>
              <a:rPr lang="en-US" b="1"/>
              <a:t>Essential Learning for Quantity:</a:t>
            </a:r>
          </a:p>
          <a:p>
            <a:pPr marL="342900" indent="-342900" algn="l">
              <a:buFont typeface="Arial" panose="020B0604020202020204" pitchFamily="34" charset="0"/>
              <a:buChar char="•"/>
            </a:pPr>
            <a:r>
              <a:rPr lang="en-US"/>
              <a:t>The quantity of a small collection can often be determined through instant recognition or by thinking of it in its parts. This is also known as subitizing. </a:t>
            </a:r>
          </a:p>
          <a:p>
            <a:pPr algn="l"/>
            <a:endParaRPr lang="en-US" sz="800" b="1"/>
          </a:p>
          <a:p>
            <a:pPr algn="l"/>
            <a:r>
              <a:rPr lang="en-US" b="1"/>
              <a:t>Essential Questions to ask your child:</a:t>
            </a:r>
            <a:endParaRPr lang="en-US"/>
          </a:p>
          <a:p>
            <a:pPr marL="342900" indent="-228600" algn="l">
              <a:buFont typeface="Arial" panose="020B0604020202020204" pitchFamily="34" charset="0"/>
              <a:buChar char="•"/>
            </a:pPr>
            <a:r>
              <a:rPr lang="en-US"/>
              <a:t>How many dots/objects do you see? </a:t>
            </a:r>
          </a:p>
          <a:p>
            <a:pPr marL="342900" indent="-228600" algn="l">
              <a:buFont typeface="Arial" panose="020B0604020202020204" pitchFamily="34" charset="0"/>
              <a:buChar char="•"/>
            </a:pPr>
            <a:r>
              <a:rPr lang="en-US"/>
              <a:t>How do you see them?</a:t>
            </a:r>
          </a:p>
          <a:p>
            <a:pPr marL="342900" indent="-228600" algn="l">
              <a:buFont typeface="Arial" panose="020B0604020202020204" pitchFamily="34" charset="0"/>
              <a:buChar char="•"/>
            </a:pPr>
            <a:endParaRPr lang="en-US"/>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64721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b="1"/>
              <a:t>Monday – Quantity (Subitizing)</a:t>
            </a:r>
            <a:endParaRPr b="1"/>
          </a:p>
        </p:txBody>
      </p:sp>
      <p:sp>
        <p:nvSpPr>
          <p:cNvPr id="653" name="Google Shape;653;p83"/>
          <p:cNvSpPr txBox="1">
            <a:spLocks noGrp="1"/>
          </p:cNvSpPr>
          <p:nvPr>
            <p:ph type="body" idx="1"/>
          </p:nvPr>
        </p:nvSpPr>
        <p:spPr>
          <a:xfrm>
            <a:off x="415600" y="1536633"/>
            <a:ext cx="6780330" cy="4555200"/>
          </a:xfrm>
          <a:prstGeom prst="rect">
            <a:avLst/>
          </a:prstGeom>
        </p:spPr>
        <p:txBody>
          <a:bodyPr spcFirstLastPara="1" vert="horz" wrap="square" lIns="121900" tIns="121900" rIns="121900" bIns="121900" rtlCol="0" anchor="t" anchorCtr="0">
            <a:noAutofit/>
          </a:bodyPr>
          <a:lstStyle/>
          <a:p>
            <a:pPr marL="0" indent="0">
              <a:buNone/>
            </a:pPr>
            <a:r>
              <a:rPr lang="en">
                <a:solidFill>
                  <a:srgbClr val="0070C0"/>
                </a:solidFill>
              </a:rPr>
              <a:t>What numbers do you see in each picture?</a:t>
            </a:r>
          </a:p>
          <a:p>
            <a:pPr marL="0" indent="0">
              <a:buNone/>
            </a:pPr>
            <a:r>
              <a:rPr lang="en">
                <a:solidFill>
                  <a:srgbClr val="0070C0"/>
                </a:solidFill>
              </a:rPr>
              <a:t>Did you see them quickly or did you count?</a:t>
            </a:r>
            <a:endParaRPr>
              <a:solidFill>
                <a:srgbClr val="0070C0"/>
              </a:solidFill>
            </a:endParaRPr>
          </a:p>
          <a:p>
            <a:pPr marL="0" indent="0">
              <a:spcBef>
                <a:spcPts val="2133"/>
              </a:spcBef>
              <a:spcAft>
                <a:spcPts val="2133"/>
              </a:spcAft>
              <a:buNone/>
            </a:pPr>
            <a:endParaRPr/>
          </a:p>
        </p:txBody>
      </p:sp>
      <p:pic>
        <p:nvPicPr>
          <p:cNvPr id="655" name="Google Shape;655;p83"/>
          <p:cNvPicPr preferRelativeResize="0"/>
          <p:nvPr/>
        </p:nvPicPr>
        <p:blipFill>
          <a:blip r:embed="rId3">
            <a:alphaModFix/>
          </a:blip>
          <a:stretch>
            <a:fillRect/>
          </a:stretch>
        </p:blipFill>
        <p:spPr>
          <a:xfrm>
            <a:off x="494933" y="3947834"/>
            <a:ext cx="2104800" cy="2458700"/>
          </a:xfrm>
          <a:prstGeom prst="rect">
            <a:avLst/>
          </a:prstGeom>
          <a:noFill/>
          <a:ln>
            <a:noFill/>
          </a:ln>
        </p:spPr>
      </p:pic>
      <p:pic>
        <p:nvPicPr>
          <p:cNvPr id="656" name="Google Shape;656;p83"/>
          <p:cNvPicPr preferRelativeResize="0"/>
          <p:nvPr/>
        </p:nvPicPr>
        <p:blipFill>
          <a:blip r:embed="rId4">
            <a:alphaModFix/>
          </a:blip>
          <a:stretch>
            <a:fillRect/>
          </a:stretch>
        </p:blipFill>
        <p:spPr>
          <a:xfrm>
            <a:off x="6831133" y="3433336"/>
            <a:ext cx="2104800" cy="1809717"/>
          </a:xfrm>
          <a:prstGeom prst="rect">
            <a:avLst/>
          </a:prstGeom>
          <a:noFill/>
          <a:ln>
            <a:noFill/>
          </a:ln>
        </p:spPr>
      </p:pic>
      <p:pic>
        <p:nvPicPr>
          <p:cNvPr id="657" name="Google Shape;657;p83"/>
          <p:cNvPicPr preferRelativeResize="0"/>
          <p:nvPr/>
        </p:nvPicPr>
        <p:blipFill>
          <a:blip r:embed="rId5">
            <a:alphaModFix/>
          </a:blip>
          <a:stretch>
            <a:fillRect/>
          </a:stretch>
        </p:blipFill>
        <p:spPr>
          <a:xfrm>
            <a:off x="10491864" y="869983"/>
            <a:ext cx="889000" cy="1320800"/>
          </a:xfrm>
          <a:prstGeom prst="rect">
            <a:avLst/>
          </a:prstGeom>
          <a:noFill/>
          <a:ln>
            <a:noFill/>
          </a:ln>
        </p:spPr>
      </p:pic>
      <p:pic>
        <p:nvPicPr>
          <p:cNvPr id="658" name="Google Shape;658;p83"/>
          <p:cNvPicPr preferRelativeResize="0"/>
          <p:nvPr/>
        </p:nvPicPr>
        <p:blipFill>
          <a:blip r:embed="rId6">
            <a:alphaModFix/>
          </a:blip>
          <a:stretch>
            <a:fillRect/>
          </a:stretch>
        </p:blipFill>
        <p:spPr>
          <a:xfrm>
            <a:off x="9613867" y="4843000"/>
            <a:ext cx="2384967" cy="1776400"/>
          </a:xfrm>
          <a:prstGeom prst="rect">
            <a:avLst/>
          </a:prstGeom>
          <a:noFill/>
          <a:ln>
            <a:noFill/>
          </a:ln>
        </p:spPr>
      </p:pic>
      <p:pic>
        <p:nvPicPr>
          <p:cNvPr id="659" name="Google Shape;659;p83"/>
          <p:cNvPicPr preferRelativeResize="0"/>
          <p:nvPr/>
        </p:nvPicPr>
        <p:blipFill>
          <a:blip r:embed="rId7">
            <a:alphaModFix/>
          </a:blip>
          <a:stretch>
            <a:fillRect/>
          </a:stretch>
        </p:blipFill>
        <p:spPr>
          <a:xfrm>
            <a:off x="5997200" y="5282253"/>
            <a:ext cx="1032184" cy="1337147"/>
          </a:xfrm>
          <a:prstGeom prst="rect">
            <a:avLst/>
          </a:prstGeom>
          <a:noFill/>
          <a:ln>
            <a:noFill/>
          </a:ln>
        </p:spPr>
      </p:pic>
      <p:pic>
        <p:nvPicPr>
          <p:cNvPr id="660" name="Google Shape;660;p83"/>
          <p:cNvPicPr preferRelativeResize="0"/>
          <p:nvPr/>
        </p:nvPicPr>
        <p:blipFill>
          <a:blip r:embed="rId8">
            <a:alphaModFix/>
          </a:blip>
          <a:stretch>
            <a:fillRect/>
          </a:stretch>
        </p:blipFill>
        <p:spPr>
          <a:xfrm>
            <a:off x="1249067" y="2743233"/>
            <a:ext cx="1905000" cy="914400"/>
          </a:xfrm>
          <a:prstGeom prst="rect">
            <a:avLst/>
          </a:prstGeom>
          <a:noFill/>
          <a:ln>
            <a:noFill/>
          </a:ln>
        </p:spPr>
      </p:pic>
      <p:pic>
        <p:nvPicPr>
          <p:cNvPr id="661" name="Google Shape;661;p83"/>
          <p:cNvPicPr preferRelativeResize="0"/>
          <p:nvPr/>
        </p:nvPicPr>
        <p:blipFill>
          <a:blip r:embed="rId9">
            <a:alphaModFix/>
          </a:blip>
          <a:stretch>
            <a:fillRect/>
          </a:stretch>
        </p:blipFill>
        <p:spPr>
          <a:xfrm>
            <a:off x="3412734" y="4985500"/>
            <a:ext cx="1206500" cy="1168400"/>
          </a:xfrm>
          <a:prstGeom prst="rect">
            <a:avLst/>
          </a:prstGeom>
          <a:noFill/>
          <a:ln>
            <a:noFill/>
          </a:ln>
        </p:spPr>
      </p:pic>
      <p:pic>
        <p:nvPicPr>
          <p:cNvPr id="662" name="Google Shape;662;p83"/>
          <p:cNvPicPr preferRelativeResize="0"/>
          <p:nvPr/>
        </p:nvPicPr>
        <p:blipFill>
          <a:blip r:embed="rId10">
            <a:alphaModFix/>
          </a:blip>
          <a:stretch>
            <a:fillRect/>
          </a:stretch>
        </p:blipFill>
        <p:spPr>
          <a:xfrm>
            <a:off x="4007851" y="2387908"/>
            <a:ext cx="1032200" cy="2082197"/>
          </a:xfrm>
          <a:prstGeom prst="rect">
            <a:avLst/>
          </a:prstGeom>
          <a:noFill/>
          <a:ln>
            <a:noFill/>
          </a:ln>
        </p:spPr>
      </p:pic>
      <p:pic>
        <p:nvPicPr>
          <p:cNvPr id="3" name="Picture 2"/>
          <p:cNvPicPr>
            <a:picLocks noChangeAspect="1"/>
          </p:cNvPicPr>
          <p:nvPr/>
        </p:nvPicPr>
        <p:blipFill>
          <a:blip r:embed="rId11"/>
          <a:stretch>
            <a:fillRect/>
          </a:stretch>
        </p:blipFill>
        <p:spPr>
          <a:xfrm>
            <a:off x="10136264" y="2583441"/>
            <a:ext cx="1600200" cy="1866900"/>
          </a:xfrm>
          <a:prstGeom prst="rect">
            <a:avLst/>
          </a:prstGeom>
        </p:spPr>
      </p:pic>
      <p:pic>
        <p:nvPicPr>
          <p:cNvPr id="11" name="Picture 10"/>
          <p:cNvPicPr>
            <a:picLocks noChangeAspect="1"/>
          </p:cNvPicPr>
          <p:nvPr/>
        </p:nvPicPr>
        <p:blipFill>
          <a:blip r:embed="rId12"/>
          <a:stretch>
            <a:fillRect/>
          </a:stretch>
        </p:blipFill>
        <p:spPr>
          <a:xfrm>
            <a:off x="7483171" y="1486544"/>
            <a:ext cx="2395300" cy="125668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B20520-4A8E-484D-908A-6339A52536D5}"/>
              </a:ext>
            </a:extLst>
          </p:cNvPr>
          <p:cNvPicPr>
            <a:picLocks noChangeAspect="1"/>
          </p:cNvPicPr>
          <p:nvPr/>
        </p:nvPicPr>
        <p:blipFill rotWithShape="1">
          <a:blip r:embed="rId3"/>
          <a:srcRect l="2699" t="31789" r="5903" b="5591"/>
          <a:stretch/>
        </p:blipFill>
        <p:spPr>
          <a:xfrm>
            <a:off x="4682633" y="917831"/>
            <a:ext cx="7348494" cy="5651186"/>
          </a:xfrm>
          <a:prstGeom prst="rect">
            <a:avLst/>
          </a:prstGeom>
          <a:ln cmpd="sng">
            <a:solidFill>
              <a:schemeClr val="tx1"/>
            </a:solidFill>
          </a:ln>
        </p:spPr>
      </p:pic>
      <p:sp>
        <p:nvSpPr>
          <p:cNvPr id="14" name="Google Shape;544;p70">
            <a:extLst>
              <a:ext uri="{FF2B5EF4-FFF2-40B4-BE49-F238E27FC236}">
                <a16:creationId xmlns:a16="http://schemas.microsoft.com/office/drawing/2014/main" id="{B349064E-D680-4A95-AECA-CF658E45F5CF}"/>
              </a:ext>
            </a:extLst>
          </p:cNvPr>
          <p:cNvSpPr txBox="1">
            <a:spLocks/>
          </p:cNvSpPr>
          <p:nvPr/>
        </p:nvSpPr>
        <p:spPr>
          <a:xfrm>
            <a:off x="573750" y="-2551"/>
            <a:ext cx="11360800"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
                <a:schemeClr val="dk1"/>
              </a:buClr>
              <a:buSzPts val="1100"/>
            </a:pPr>
            <a:r>
              <a:rPr lang="en-US" b="1"/>
              <a:t>Monday Math Game: Race to the Finish!</a:t>
            </a:r>
            <a:br>
              <a:rPr lang="en-US" b="1"/>
            </a:br>
            <a:r>
              <a:rPr lang="en-US"/>
              <a:t/>
            </a:r>
            <a:br>
              <a:rPr lang="en-US"/>
            </a:br>
            <a:endParaRPr lang="en-US"/>
          </a:p>
        </p:txBody>
      </p:sp>
      <p:sp>
        <p:nvSpPr>
          <p:cNvPr id="20" name="TextBox 19">
            <a:extLst>
              <a:ext uri="{FF2B5EF4-FFF2-40B4-BE49-F238E27FC236}">
                <a16:creationId xmlns:a16="http://schemas.microsoft.com/office/drawing/2014/main" id="{B5D1CBD9-3354-4C45-A888-209FF86AF8F3}"/>
              </a:ext>
            </a:extLst>
          </p:cNvPr>
          <p:cNvSpPr txBox="1"/>
          <p:nvPr/>
        </p:nvSpPr>
        <p:spPr>
          <a:xfrm>
            <a:off x="195533" y="914401"/>
            <a:ext cx="4454104"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u="sng">
                <a:solidFill>
                  <a:schemeClr val="accent1">
                    <a:lumMod val="75000"/>
                  </a:schemeClr>
                </a:solidFill>
                <a:cs typeface="Calibri"/>
              </a:rPr>
              <a:t>TO PLAY:</a:t>
            </a:r>
          </a:p>
          <a:p>
            <a:r>
              <a:rPr lang="en-US" sz="2800">
                <a:solidFill>
                  <a:schemeClr val="accent1">
                    <a:lumMod val="75000"/>
                  </a:schemeClr>
                </a:solidFill>
                <a:cs typeface="Calibri"/>
              </a:rPr>
              <a:t>Gather 6 counters and put one counter on each Start square.</a:t>
            </a:r>
          </a:p>
          <a:p>
            <a:endParaRPr lang="en-US" sz="2800">
              <a:solidFill>
                <a:schemeClr val="accent1">
                  <a:lumMod val="75000"/>
                </a:schemeClr>
              </a:solidFill>
              <a:cs typeface="Calibri"/>
            </a:endParaRPr>
          </a:p>
          <a:p>
            <a:r>
              <a:rPr lang="en-US" sz="2800">
                <a:solidFill>
                  <a:schemeClr val="accent1">
                    <a:lumMod val="75000"/>
                  </a:schemeClr>
                </a:solidFill>
                <a:cs typeface="Calibri"/>
              </a:rPr>
              <a:t>Roll the dice and say the number. Move the counter on that number forward one space.</a:t>
            </a:r>
          </a:p>
          <a:p>
            <a:endParaRPr lang="en-US" sz="2800">
              <a:solidFill>
                <a:schemeClr val="accent1">
                  <a:lumMod val="75000"/>
                </a:schemeClr>
              </a:solidFill>
              <a:cs typeface="Calibri"/>
            </a:endParaRPr>
          </a:p>
          <a:p>
            <a:r>
              <a:rPr lang="en-US" sz="2800">
                <a:solidFill>
                  <a:schemeClr val="accent1">
                    <a:lumMod val="75000"/>
                  </a:schemeClr>
                </a:solidFill>
                <a:cs typeface="Calibri"/>
              </a:rPr>
              <a:t>Continue until one of the counters makes it past the finish line. That counter wins!</a:t>
            </a:r>
          </a:p>
        </p:txBody>
      </p:sp>
    </p:spTree>
    <p:extLst>
      <p:ext uri="{BB962C8B-B14F-4D97-AF65-F5344CB8AC3E}">
        <p14:creationId xmlns:p14="http://schemas.microsoft.com/office/powerpoint/2010/main" val="15546072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19"/>
          <p:cNvSpPr txBox="1">
            <a:spLocks noGrp="1"/>
          </p:cNvSpPr>
          <p:nvPr>
            <p:ph type="body" idx="1"/>
          </p:nvPr>
        </p:nvSpPr>
        <p:spPr>
          <a:xfrm>
            <a:off x="467400" y="1356967"/>
            <a:ext cx="11257200" cy="4534000"/>
          </a:xfrm>
          <a:prstGeom prst="rect">
            <a:avLst/>
          </a:prstGeom>
        </p:spPr>
        <p:txBody>
          <a:bodyPr spcFirstLastPara="1" wrap="square" lIns="121900" tIns="121900" rIns="121900" bIns="121900" anchor="t" anchorCtr="0">
            <a:noAutofit/>
          </a:bodyPr>
          <a:lstStyle/>
          <a:p>
            <a:pPr marL="0" indent="0">
              <a:spcBef>
                <a:spcPts val="2133"/>
              </a:spcBef>
              <a:buNone/>
            </a:pPr>
            <a:endParaRPr lang="en" sz="3500">
              <a:solidFill>
                <a:srgbClr val="00FF00"/>
              </a:solidFill>
              <a:latin typeface="Architects Daughter"/>
              <a:ea typeface="Architects Daughter"/>
              <a:cs typeface="Architects Daughter"/>
              <a:sym typeface="Architects Daughter"/>
            </a:endParaRPr>
          </a:p>
          <a:p>
            <a:pPr marL="0" indent="0">
              <a:spcBef>
                <a:spcPts val="2133"/>
              </a:spcBef>
              <a:buNone/>
            </a:pPr>
            <a:r>
              <a:rPr lang="en" sz="3500">
                <a:solidFill>
                  <a:srgbClr val="00FF00"/>
                </a:solidFill>
                <a:latin typeface="Architects Daughter"/>
                <a:ea typeface="Architects Daughter"/>
                <a:cs typeface="Architects Daughter"/>
                <a:sym typeface="Architects Daughter"/>
              </a:rPr>
              <a:t>What do you notice?</a:t>
            </a:r>
            <a:endParaRPr lang="en-US" sz="3500">
              <a:solidFill>
                <a:srgbClr val="00FF00"/>
              </a:solidFill>
              <a:latin typeface="Architects Daughter"/>
              <a:ea typeface="Architects Daughter"/>
              <a:cs typeface="Architects Daughter"/>
            </a:endParaRPr>
          </a:p>
          <a:p>
            <a:pPr marL="0" indent="0">
              <a:spcBef>
                <a:spcPts val="2133"/>
              </a:spcBef>
              <a:buNone/>
            </a:pPr>
            <a:r>
              <a:rPr lang="en" sz="3500">
                <a:solidFill>
                  <a:srgbClr val="00FF00"/>
                </a:solidFill>
                <a:latin typeface="Architects Daughter"/>
                <a:ea typeface="Architects Daughter"/>
                <a:cs typeface="Architects Daughter"/>
                <a:sym typeface="Architects Daughter"/>
              </a:rPr>
              <a:t>What do you wonder?</a:t>
            </a:r>
            <a:endParaRPr sz="3500">
              <a:solidFill>
                <a:srgbClr val="00FF00"/>
              </a:solidFill>
              <a:latin typeface="Architects Daughter"/>
              <a:ea typeface="Architects Daughter"/>
              <a:cs typeface="Architects Daughter"/>
              <a:sym typeface="Architects Daughter"/>
            </a:endParaRPr>
          </a:p>
          <a:p>
            <a:pPr marL="0" indent="0">
              <a:spcBef>
                <a:spcPts val="2133"/>
              </a:spcBef>
              <a:buNone/>
            </a:pPr>
            <a:r>
              <a:rPr lang="en" sz="3500">
                <a:solidFill>
                  <a:srgbClr val="00FF00"/>
                </a:solidFill>
                <a:latin typeface="Architects Daughter"/>
                <a:ea typeface="Architects Daughter"/>
                <a:cs typeface="Architects Daughter"/>
                <a:sym typeface="Architects Daughter"/>
              </a:rPr>
              <a:t>How did you count them?</a:t>
            </a:r>
            <a:r>
              <a:rPr lang="en" sz="3300">
                <a:solidFill>
                  <a:srgbClr val="00FF00"/>
                </a:solidFill>
                <a:latin typeface="Architects Daughter"/>
                <a:ea typeface="Architects Daughter"/>
                <a:cs typeface="Architects Daughter"/>
                <a:sym typeface="Architects Daughter"/>
              </a:rPr>
              <a:t>  </a:t>
            </a:r>
            <a:endParaRPr sz="3300">
              <a:solidFill>
                <a:srgbClr val="00FF00"/>
              </a:solidFill>
              <a:latin typeface="Architects Daughter"/>
              <a:ea typeface="Architects Daughter"/>
              <a:cs typeface="Architects Daughter"/>
              <a:sym typeface="Architects Daughter"/>
            </a:endParaRPr>
          </a:p>
          <a:p>
            <a:pPr marL="0" indent="0">
              <a:spcBef>
                <a:spcPts val="2133"/>
              </a:spcBef>
              <a:buNone/>
            </a:pPr>
            <a:endParaRPr sz="3300">
              <a:solidFill>
                <a:srgbClr val="00FF00"/>
              </a:solidFill>
              <a:latin typeface="Acme"/>
              <a:ea typeface="Acme"/>
              <a:cs typeface="Acme"/>
              <a:sym typeface="Acme"/>
            </a:endParaRPr>
          </a:p>
          <a:p>
            <a:pPr marL="0" indent="0">
              <a:spcBef>
                <a:spcPts val="2133"/>
              </a:spcBef>
              <a:buNone/>
            </a:pPr>
            <a:endParaRPr/>
          </a:p>
          <a:p>
            <a:pPr marL="0" indent="0">
              <a:spcBef>
                <a:spcPts val="2133"/>
              </a:spcBef>
              <a:spcAft>
                <a:spcPts val="2133"/>
              </a:spcAft>
              <a:buNone/>
            </a:pPr>
            <a:endParaRPr/>
          </a:p>
        </p:txBody>
      </p:sp>
      <p:pic>
        <p:nvPicPr>
          <p:cNvPr id="97" name="Google Shape;97;p19"/>
          <p:cNvPicPr preferRelativeResize="0"/>
          <p:nvPr/>
        </p:nvPicPr>
        <p:blipFill>
          <a:blip r:embed="rId3">
            <a:alphaModFix/>
          </a:blip>
          <a:stretch>
            <a:fillRect/>
          </a:stretch>
        </p:blipFill>
        <p:spPr>
          <a:xfrm>
            <a:off x="5805600" y="1674518"/>
            <a:ext cx="5562600" cy="3898900"/>
          </a:xfrm>
          <a:prstGeom prst="rect">
            <a:avLst/>
          </a:prstGeom>
          <a:noFill/>
          <a:ln w="34925">
            <a:solidFill>
              <a:srgbClr val="FF0000"/>
            </a:solidFill>
          </a:ln>
        </p:spPr>
      </p:pic>
      <p:sp>
        <p:nvSpPr>
          <p:cNvPr id="6" name="Google Shape;652;p83">
            <a:extLst>
              <a:ext uri="{FF2B5EF4-FFF2-40B4-BE49-F238E27FC236}">
                <a16:creationId xmlns:a16="http://schemas.microsoft.com/office/drawing/2014/main" id="{4D20690D-AD04-436A-B8D1-AAF6FC48C6B7}"/>
              </a:ext>
            </a:extLst>
          </p:cNvPr>
          <p:cNvSpPr txBox="1">
            <a:spLocks noGrp="1"/>
          </p:cNvSpPr>
          <p:nvPr>
            <p:ph type="title"/>
          </p:nvPr>
        </p:nvSpPr>
        <p:spPr>
          <a:xfrm>
            <a:off x="415925" y="593725"/>
            <a:ext cx="11360150" cy="763588"/>
          </a:xfrm>
          <a:prstGeom prst="rect">
            <a:avLst/>
          </a:prstGeom>
        </p:spPr>
        <p:txBody>
          <a:bodyPr spcFirstLastPara="1" vert="horz" wrap="square" lIns="121900" tIns="121900" rIns="121900" bIns="121900" rtlCol="0" anchor="t" anchorCtr="0">
            <a:noAutofit/>
          </a:bodyPr>
          <a:lstStyle/>
          <a:p>
            <a:r>
              <a:rPr lang="en" sz="4400" b="1">
                <a:latin typeface="Calibri Light" panose="020F0302020204030204" pitchFamily="34" charset="0"/>
                <a:cs typeface="Calibri Light" panose="020F0302020204030204" pitchFamily="34" charset="0"/>
              </a:rPr>
              <a:t>Tuesday – Quantity (Subitizing)</a:t>
            </a:r>
            <a:endParaRPr sz="4400" b="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73319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C635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544;p70">
            <a:extLst>
              <a:ext uri="{FF2B5EF4-FFF2-40B4-BE49-F238E27FC236}">
                <a16:creationId xmlns:a16="http://schemas.microsoft.com/office/drawing/2014/main" id="{DFEBB2E1-664D-405C-A689-93918C0805B2}"/>
              </a:ext>
            </a:extLst>
          </p:cNvPr>
          <p:cNvSpPr txBox="1">
            <a:spLocks noGrp="1"/>
          </p:cNvSpPr>
          <p:nvPr>
            <p:ph type="title"/>
          </p:nvPr>
        </p:nvSpPr>
        <p:spPr>
          <a:xfrm>
            <a:off x="394860" y="994468"/>
            <a:ext cx="6594189" cy="1625210"/>
          </a:xfrm>
          <a:prstGeom prst="rect">
            <a:avLst/>
          </a:prstGeom>
        </p:spPr>
        <p:txBody>
          <a:bodyPr spcFirstLastPara="1" vert="horz" wrap="square" lIns="91440" tIns="45720" rIns="91440" bIns="45720" rtlCol="0" anchor="ctr" anchorCtr="0">
            <a:noAutofit/>
          </a:bodyPr>
          <a:lstStyle/>
          <a:p>
            <a:pPr algn="ctr">
              <a:spcBef>
                <a:spcPct val="0"/>
              </a:spcBef>
              <a:buClr>
                <a:schemeClr val="dk1"/>
              </a:buClr>
              <a:buSzPts val="1100"/>
            </a:pPr>
            <a:r>
              <a:rPr lang="en-US" b="1" dirty="0">
                <a:solidFill>
                  <a:srgbClr val="FFFFFF"/>
                </a:solidFill>
              </a:rPr>
              <a:t>Tuesday: </a:t>
            </a:r>
            <a:r>
              <a:rPr lang="en-US" b="1" dirty="0"/>
              <a:t/>
            </a:r>
            <a:br>
              <a:rPr lang="en-US" b="1" dirty="0"/>
            </a:br>
            <a:r>
              <a:rPr lang="en-US" b="1" dirty="0">
                <a:solidFill>
                  <a:srgbClr val="FFFFFF"/>
                </a:solidFill>
              </a:rPr>
              <a:t>Do a Puzzle!</a:t>
            </a:r>
            <a:r>
              <a:rPr lang="en-US" dirty="0"/>
              <a:t/>
            </a:r>
            <a:br>
              <a:rPr lang="en-US" dirty="0"/>
            </a:br>
            <a:r>
              <a:rPr lang="en-US" dirty="0"/>
              <a:t/>
            </a:r>
            <a:br>
              <a:rPr lang="en-US" dirty="0"/>
            </a:br>
            <a:endParaRPr lang="en-US" sz="3700" dirty="0">
              <a:solidFill>
                <a:srgbClr val="FFFFFF"/>
              </a:solidFill>
              <a:cs typeface="Calibri Light" panose="020F0302020204030204"/>
            </a:endParaRP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04B6E8F-D80A-4EC2-9DE9-B9605DF46D60}"/>
              </a:ext>
            </a:extLst>
          </p:cNvPr>
          <p:cNvSpPr txBox="1"/>
          <p:nvPr/>
        </p:nvSpPr>
        <p:spPr>
          <a:xfrm>
            <a:off x="7626020" y="1002818"/>
            <a:ext cx="4244248" cy="4852362"/>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4400" dirty="0">
                <a:solidFill>
                  <a:srgbClr val="FFFFFF"/>
                </a:solidFill>
              </a:rPr>
              <a:t>Choose a puzzle and complete it.</a:t>
            </a:r>
            <a:endParaRPr lang="en-US" sz="4400" dirty="0">
              <a:cs typeface="Calibri"/>
            </a:endParaRPr>
          </a:p>
          <a:p>
            <a:pPr indent="-228600">
              <a:lnSpc>
                <a:spcPct val="90000"/>
              </a:lnSpc>
              <a:spcAft>
                <a:spcPts val="600"/>
              </a:spcAft>
              <a:buFont typeface="Arial" panose="020B0604020202020204" pitchFamily="34" charset="0"/>
              <a:buChar char="•"/>
            </a:pPr>
            <a:endParaRPr lang="en-US" sz="4400" dirty="0">
              <a:solidFill>
                <a:srgbClr val="FFFFFF"/>
              </a:solidFill>
              <a:cs typeface="Calibri"/>
            </a:endParaRPr>
          </a:p>
          <a:p>
            <a:pPr>
              <a:lnSpc>
                <a:spcPct val="90000"/>
              </a:lnSpc>
              <a:spcAft>
                <a:spcPts val="600"/>
              </a:spcAft>
            </a:pPr>
            <a:r>
              <a:rPr lang="en-US" sz="4400" dirty="0">
                <a:solidFill>
                  <a:srgbClr val="FFFFFF"/>
                </a:solidFill>
              </a:rPr>
              <a:t>If you don't have a puzzle, cut up a cereal box to make your own.</a:t>
            </a:r>
            <a:endParaRPr lang="en-US" sz="4400" dirty="0">
              <a:solidFill>
                <a:srgbClr val="FFFFFF"/>
              </a:solidFill>
              <a:cs typeface="Calibri" panose="020F0502020204030204"/>
            </a:endParaRPr>
          </a:p>
        </p:txBody>
      </p:sp>
      <p:pic>
        <p:nvPicPr>
          <p:cNvPr id="1030" name="Picture 6" descr="06-09-11 - Unfinished Puzzle Square 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2329249"/>
            <a:ext cx="7058307" cy="4207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1217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4"/>
        <p:cNvGrpSpPr/>
        <p:nvPr/>
      </p:nvGrpSpPr>
      <p:grpSpPr>
        <a:xfrm>
          <a:off x="0" y="0"/>
          <a:ext cx="0" cy="0"/>
          <a:chOff x="0" y="0"/>
          <a:chExt cx="0" cy="0"/>
        </a:xfrm>
      </p:grpSpPr>
      <p:sp>
        <p:nvSpPr>
          <p:cNvPr id="449" name="Rectangle 131">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65543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5" name="Google Shape;445;p61"/>
          <p:cNvSpPr txBox="1">
            <a:spLocks noGrp="1"/>
          </p:cNvSpPr>
          <p:nvPr>
            <p:ph type="title"/>
          </p:nvPr>
        </p:nvSpPr>
        <p:spPr>
          <a:xfrm>
            <a:off x="777240" y="731519"/>
            <a:ext cx="2845191" cy="3237579"/>
          </a:xfrm>
          <a:prstGeom prst="rect">
            <a:avLst/>
          </a:prstGeom>
        </p:spPr>
        <p:txBody>
          <a:bodyPr spcFirstLastPara="1" vert="horz" lIns="91440" tIns="45720" rIns="91440" bIns="45720" rtlCol="0" anchor="ctr" anchorCtr="0">
            <a:normAutofit/>
          </a:bodyPr>
          <a:lstStyle/>
          <a:p>
            <a:pPr>
              <a:spcBef>
                <a:spcPct val="0"/>
              </a:spcBef>
            </a:pPr>
            <a:r>
              <a:rPr lang="en-US" sz="3800" b="1">
                <a:solidFill>
                  <a:srgbClr val="FFFFFF"/>
                </a:solidFill>
              </a:rPr>
              <a:t>Wednesday – Number Talk</a:t>
            </a:r>
          </a:p>
        </p:txBody>
      </p:sp>
      <p:pic>
        <p:nvPicPr>
          <p:cNvPr id="447" name="Google Shape;447;p61"/>
          <p:cNvPicPr preferRelativeResize="0"/>
          <p:nvPr/>
        </p:nvPicPr>
        <p:blipFill rotWithShape="1">
          <a:blip r:embed="rId3"/>
          <a:srcRect t="472" r="-1" b="2913"/>
          <a:stretch/>
        </p:blipFill>
        <p:spPr>
          <a:xfrm>
            <a:off x="4044603" y="448056"/>
            <a:ext cx="7680450" cy="3802932"/>
          </a:xfrm>
          <a:prstGeom prst="rect">
            <a:avLst/>
          </a:prstGeom>
          <a:noFill/>
        </p:spPr>
      </p:pic>
      <p:sp>
        <p:nvSpPr>
          <p:cNvPr id="134" name="Rectangle 133">
            <a:extLst>
              <a:ext uri="{FF2B5EF4-FFF2-40B4-BE49-F238E27FC236}">
                <a16:creationId xmlns:a16="http://schemas.microsoft.com/office/drawing/2014/main"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6" name="Rectangle 135">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16552"/>
            <a:ext cx="7688475" cy="198424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Google Shape;446;p61"/>
          <p:cNvSpPr txBox="1">
            <a:spLocks noGrp="1"/>
          </p:cNvSpPr>
          <p:nvPr>
            <p:ph type="body" idx="1"/>
          </p:nvPr>
        </p:nvSpPr>
        <p:spPr>
          <a:xfrm>
            <a:off x="4044603" y="4626521"/>
            <a:ext cx="7239001" cy="1564310"/>
          </a:xfrm>
          <a:prstGeom prst="rect">
            <a:avLst/>
          </a:prstGeom>
        </p:spPr>
        <p:txBody>
          <a:bodyPr spcFirstLastPara="1" vert="horz" lIns="91440" tIns="45720" rIns="91440" bIns="45720" rtlCol="0" anchor="ctr" anchorCtr="0">
            <a:noAutofit/>
          </a:bodyPr>
          <a:lstStyle/>
          <a:p>
            <a:pPr marL="0" indent="0">
              <a:buNone/>
            </a:pPr>
            <a:r>
              <a:rPr lang="en-US">
                <a:sym typeface="Architects Daughter"/>
              </a:rPr>
              <a:t>What is the same about the two pictures? </a:t>
            </a:r>
          </a:p>
          <a:p>
            <a:pPr marL="0" indent="-228600">
              <a:buClr>
                <a:schemeClr val="dk1"/>
              </a:buClr>
              <a:buSzPts val="1100"/>
              <a:buFont typeface="Arial" panose="020B0604020202020204" pitchFamily="34" charset="0"/>
              <a:buChar char="•"/>
            </a:pPr>
            <a:endParaRPr lang="en-US">
              <a:sym typeface="Architects Daughter"/>
            </a:endParaRPr>
          </a:p>
          <a:p>
            <a:pPr marL="0" indent="0">
              <a:spcBef>
                <a:spcPts val="2133"/>
              </a:spcBef>
              <a:buClr>
                <a:schemeClr val="dk1"/>
              </a:buClr>
              <a:buSzPts val="1100"/>
              <a:buNone/>
            </a:pPr>
            <a:r>
              <a:rPr lang="en-US">
                <a:sym typeface="Architects Daughter"/>
              </a:rPr>
              <a:t>What is different about the two pictures?</a:t>
            </a:r>
          </a:p>
        </p:txBody>
      </p:sp>
      <p:sp>
        <p:nvSpPr>
          <p:cNvPr id="3" name="TextBox 2">
            <a:extLst>
              <a:ext uri="{FF2B5EF4-FFF2-40B4-BE49-F238E27FC236}">
                <a16:creationId xmlns:a16="http://schemas.microsoft.com/office/drawing/2014/main" id="{4A6C60D1-5D9B-4AAC-BE9A-D3CA53165269}"/>
              </a:ext>
            </a:extLst>
          </p:cNvPr>
          <p:cNvSpPr txBox="1"/>
          <p:nvPr/>
        </p:nvSpPr>
        <p:spPr>
          <a:xfrm>
            <a:off x="4140200" y="448054"/>
            <a:ext cx="3644900" cy="3968497"/>
          </a:xfrm>
          <a:prstGeom prst="rect">
            <a:avLst/>
          </a:prstGeom>
          <a:noFill/>
          <a:ln w="28575" cmpd="sng">
            <a:solidFill>
              <a:schemeClr val="tx2"/>
            </a:solidFill>
          </a:ln>
        </p:spPr>
        <p:txBody>
          <a:bodyPr wrap="square" rtlCol="0">
            <a:spAutoFit/>
          </a:bodyPr>
          <a:lstStyle/>
          <a:p>
            <a:endParaRPr lang="en-CA"/>
          </a:p>
        </p:txBody>
      </p:sp>
      <p:sp>
        <p:nvSpPr>
          <p:cNvPr id="12" name="TextBox 11">
            <a:extLst>
              <a:ext uri="{FF2B5EF4-FFF2-40B4-BE49-F238E27FC236}">
                <a16:creationId xmlns:a16="http://schemas.microsoft.com/office/drawing/2014/main" id="{02E8D9A9-516B-4DF7-B70D-46B2E500E907}"/>
              </a:ext>
            </a:extLst>
          </p:cNvPr>
          <p:cNvSpPr txBox="1"/>
          <p:nvPr/>
        </p:nvSpPr>
        <p:spPr>
          <a:xfrm>
            <a:off x="8044586" y="457200"/>
            <a:ext cx="3644900" cy="3968497"/>
          </a:xfrm>
          <a:prstGeom prst="rect">
            <a:avLst/>
          </a:prstGeom>
          <a:noFill/>
          <a:ln w="28575" cmpd="sng">
            <a:solidFill>
              <a:schemeClr val="tx2"/>
            </a:solidFill>
          </a:ln>
        </p:spPr>
        <p:txBody>
          <a:bodyPr wrap="square" rtlCol="0">
            <a:spAutoFit/>
          </a:bodyPr>
          <a:lstStyle/>
          <a:p>
            <a:endParaRPr lang="en-CA"/>
          </a:p>
        </p:txBody>
      </p:sp>
    </p:spTree>
    <p:extLst>
      <p:ext uri="{BB962C8B-B14F-4D97-AF65-F5344CB8AC3E}">
        <p14:creationId xmlns:p14="http://schemas.microsoft.com/office/powerpoint/2010/main" val="31630718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B20520-4A8E-484D-908A-6339A52536D5}"/>
              </a:ext>
            </a:extLst>
          </p:cNvPr>
          <p:cNvPicPr>
            <a:picLocks noChangeAspect="1"/>
          </p:cNvPicPr>
          <p:nvPr/>
        </p:nvPicPr>
        <p:blipFill rotWithShape="1">
          <a:blip r:embed="rId3"/>
          <a:srcRect l="2699" t="31789" r="5903" b="5591"/>
          <a:stretch/>
        </p:blipFill>
        <p:spPr>
          <a:xfrm>
            <a:off x="4682633" y="917831"/>
            <a:ext cx="7348494" cy="5651186"/>
          </a:xfrm>
          <a:prstGeom prst="rect">
            <a:avLst/>
          </a:prstGeom>
          <a:ln cmpd="sng">
            <a:solidFill>
              <a:schemeClr val="tx1"/>
            </a:solidFill>
          </a:ln>
        </p:spPr>
      </p:pic>
      <p:sp>
        <p:nvSpPr>
          <p:cNvPr id="14" name="Google Shape;544;p70">
            <a:extLst>
              <a:ext uri="{FF2B5EF4-FFF2-40B4-BE49-F238E27FC236}">
                <a16:creationId xmlns:a16="http://schemas.microsoft.com/office/drawing/2014/main" id="{B349064E-D680-4A95-AECA-CF658E45F5CF}"/>
              </a:ext>
            </a:extLst>
          </p:cNvPr>
          <p:cNvSpPr txBox="1">
            <a:spLocks/>
          </p:cNvSpPr>
          <p:nvPr/>
        </p:nvSpPr>
        <p:spPr>
          <a:xfrm>
            <a:off x="573750" y="-2551"/>
            <a:ext cx="11360800"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
                <a:schemeClr val="dk1"/>
              </a:buClr>
              <a:buSzPts val="1100"/>
            </a:pPr>
            <a:r>
              <a:rPr lang="en-US" b="1"/>
              <a:t>Wednesday Math Game: Race to the Finish!</a:t>
            </a:r>
            <a:br>
              <a:rPr lang="en-US" b="1"/>
            </a:br>
            <a:r>
              <a:rPr lang="en-US"/>
              <a:t/>
            </a:r>
            <a:br>
              <a:rPr lang="en-US"/>
            </a:br>
            <a:endParaRPr lang="en-US"/>
          </a:p>
        </p:txBody>
      </p:sp>
      <p:sp>
        <p:nvSpPr>
          <p:cNvPr id="20" name="TextBox 19">
            <a:extLst>
              <a:ext uri="{FF2B5EF4-FFF2-40B4-BE49-F238E27FC236}">
                <a16:creationId xmlns:a16="http://schemas.microsoft.com/office/drawing/2014/main" id="{B5D1CBD9-3354-4C45-A888-209FF86AF8F3}"/>
              </a:ext>
            </a:extLst>
          </p:cNvPr>
          <p:cNvSpPr txBox="1"/>
          <p:nvPr/>
        </p:nvSpPr>
        <p:spPr>
          <a:xfrm>
            <a:off x="195533" y="914401"/>
            <a:ext cx="4454104"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u="sng">
                <a:solidFill>
                  <a:schemeClr val="accent1">
                    <a:lumMod val="75000"/>
                  </a:schemeClr>
                </a:solidFill>
                <a:cs typeface="Calibri"/>
              </a:rPr>
              <a:t>TO PLAY:</a:t>
            </a:r>
          </a:p>
          <a:p>
            <a:r>
              <a:rPr lang="en-US" sz="2800">
                <a:solidFill>
                  <a:schemeClr val="accent1">
                    <a:lumMod val="75000"/>
                  </a:schemeClr>
                </a:solidFill>
                <a:cs typeface="Calibri"/>
              </a:rPr>
              <a:t>Gather 6 counters and put one counter on each Start square.</a:t>
            </a:r>
          </a:p>
          <a:p>
            <a:endParaRPr lang="en-US" sz="2800">
              <a:solidFill>
                <a:schemeClr val="accent1">
                  <a:lumMod val="75000"/>
                </a:schemeClr>
              </a:solidFill>
              <a:cs typeface="Calibri"/>
            </a:endParaRPr>
          </a:p>
          <a:p>
            <a:r>
              <a:rPr lang="en-US" sz="2800">
                <a:solidFill>
                  <a:schemeClr val="accent1">
                    <a:lumMod val="75000"/>
                  </a:schemeClr>
                </a:solidFill>
                <a:cs typeface="Calibri"/>
              </a:rPr>
              <a:t>Roll the dice and say the number. Move the counter on that number forward one space.</a:t>
            </a:r>
          </a:p>
          <a:p>
            <a:endParaRPr lang="en-US" sz="2800">
              <a:solidFill>
                <a:schemeClr val="accent1">
                  <a:lumMod val="75000"/>
                </a:schemeClr>
              </a:solidFill>
              <a:cs typeface="Calibri"/>
            </a:endParaRPr>
          </a:p>
          <a:p>
            <a:r>
              <a:rPr lang="en-US" sz="2800">
                <a:solidFill>
                  <a:schemeClr val="accent1">
                    <a:lumMod val="75000"/>
                  </a:schemeClr>
                </a:solidFill>
                <a:cs typeface="Calibri"/>
              </a:rPr>
              <a:t>Continue until one of the counters makes it past the finish line. That counter wins!</a:t>
            </a:r>
          </a:p>
        </p:txBody>
      </p:sp>
    </p:spTree>
    <p:extLst>
      <p:ext uri="{BB962C8B-B14F-4D97-AF65-F5344CB8AC3E}">
        <p14:creationId xmlns:p14="http://schemas.microsoft.com/office/powerpoint/2010/main" val="1674189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E6BB-7068-4A8F-9F30-A7D2D85C5817}"/>
              </a:ext>
            </a:extLst>
          </p:cNvPr>
          <p:cNvSpPr>
            <a:spLocks noGrp="1"/>
          </p:cNvSpPr>
          <p:nvPr>
            <p:ph type="title"/>
          </p:nvPr>
        </p:nvSpPr>
        <p:spPr>
          <a:xfrm>
            <a:off x="838200" y="259107"/>
            <a:ext cx="10515600" cy="1325563"/>
          </a:xfrm>
        </p:spPr>
        <p:txBody>
          <a:bodyPr/>
          <a:lstStyle/>
          <a:p>
            <a:r>
              <a:rPr lang="en-US" b="1"/>
              <a:t>Thursday – Quantity (Subitizing)</a:t>
            </a:r>
            <a:endParaRPr lang="en-CA" b="1"/>
          </a:p>
        </p:txBody>
      </p:sp>
      <p:sp>
        <p:nvSpPr>
          <p:cNvPr id="3" name="Content Placeholder 2">
            <a:extLst>
              <a:ext uri="{FF2B5EF4-FFF2-40B4-BE49-F238E27FC236}">
                <a16:creationId xmlns:a16="http://schemas.microsoft.com/office/drawing/2014/main" id="{35C70AF5-B57C-49E4-B481-E0ACBF9F047C}"/>
              </a:ext>
            </a:extLst>
          </p:cNvPr>
          <p:cNvSpPr>
            <a:spLocks noGrp="1"/>
          </p:cNvSpPr>
          <p:nvPr>
            <p:ph idx="1"/>
          </p:nvPr>
        </p:nvSpPr>
        <p:spPr>
          <a:xfrm>
            <a:off x="838200" y="1584670"/>
            <a:ext cx="9037320" cy="4817372"/>
          </a:xfrm>
        </p:spPr>
        <p:txBody>
          <a:bodyPr vert="horz" lIns="91440" tIns="45720" rIns="91440" bIns="45720" rtlCol="0" anchor="t">
            <a:noAutofit/>
          </a:bodyPr>
          <a:lstStyle/>
          <a:p>
            <a:pPr marL="0" indent="0">
              <a:buNone/>
            </a:pPr>
            <a:r>
              <a:rPr lang="en-CA" sz="3200" dirty="0">
                <a:solidFill>
                  <a:srgbClr val="0070C0"/>
                </a:solidFill>
                <a:latin typeface="Architects Daughter"/>
              </a:rPr>
              <a:t>Roll a die - say the number and hold up the same amount of fingers</a:t>
            </a:r>
          </a:p>
          <a:p>
            <a:pPr marL="0" indent="0">
              <a:buNone/>
            </a:pPr>
            <a:endParaRPr lang="en-CA" sz="800" dirty="0">
              <a:solidFill>
                <a:srgbClr val="0070C0"/>
              </a:solidFill>
              <a:latin typeface="Architects Daughter"/>
            </a:endParaRPr>
          </a:p>
          <a:p>
            <a:pPr marL="0" indent="0">
              <a:buNone/>
            </a:pPr>
            <a:r>
              <a:rPr lang="en-CA" sz="3200" dirty="0">
                <a:solidFill>
                  <a:schemeClr val="accent1"/>
                </a:solidFill>
                <a:latin typeface="Architects Daughter"/>
              </a:rPr>
              <a:t>Can you say the number rolled without counting the dots? </a:t>
            </a:r>
          </a:p>
          <a:p>
            <a:pPr marL="0" indent="0">
              <a:buNone/>
            </a:pPr>
            <a:endParaRPr lang="en-CA" sz="800" dirty="0">
              <a:solidFill>
                <a:schemeClr val="accent1"/>
              </a:solidFill>
              <a:latin typeface="Architects Daughter"/>
            </a:endParaRPr>
          </a:p>
          <a:p>
            <a:pPr marL="0" indent="0">
              <a:buNone/>
            </a:pPr>
            <a:r>
              <a:rPr lang="en-CA" sz="3200" dirty="0">
                <a:solidFill>
                  <a:schemeClr val="accent1"/>
                </a:solidFill>
                <a:latin typeface="Architects Daughter"/>
              </a:rPr>
              <a:t>Can you hold up your fingers all at once,</a:t>
            </a:r>
          </a:p>
          <a:p>
            <a:pPr marL="0" indent="0">
              <a:buNone/>
            </a:pPr>
            <a:r>
              <a:rPr lang="en-CA" sz="3200" dirty="0">
                <a:solidFill>
                  <a:schemeClr val="accent1"/>
                </a:solidFill>
                <a:latin typeface="Architects Daughter"/>
              </a:rPr>
              <a:t>or one at a time?</a:t>
            </a:r>
          </a:p>
          <a:p>
            <a:pPr marL="0" indent="0">
              <a:buNone/>
            </a:pPr>
            <a:endParaRPr lang="en-CA" sz="3200" dirty="0">
              <a:solidFill>
                <a:schemeClr val="accent1"/>
              </a:solidFill>
              <a:latin typeface="Architects Daughter"/>
            </a:endParaRPr>
          </a:p>
          <a:p>
            <a:pPr marL="0" indent="0">
              <a:buNone/>
            </a:pPr>
            <a:r>
              <a:rPr lang="en-CA" sz="3200" dirty="0">
                <a:solidFill>
                  <a:schemeClr val="accent1"/>
                </a:solidFill>
                <a:latin typeface="Architects Daughter"/>
              </a:rPr>
              <a:t>REPEAT!  Roll your die at least 10 times! </a:t>
            </a:r>
          </a:p>
        </p:txBody>
      </p:sp>
      <p:pic>
        <p:nvPicPr>
          <p:cNvPr id="8" name="Picture 7" descr="A picture containing food, ball&#10;&#10;Description automatically generated">
            <a:extLst>
              <a:ext uri="{FF2B5EF4-FFF2-40B4-BE49-F238E27FC236}">
                <a16:creationId xmlns:a16="http://schemas.microsoft.com/office/drawing/2014/main" id="{4C844D89-7D41-4D90-885D-F84D1741ECB7}"/>
              </a:ext>
            </a:extLst>
          </p:cNvPr>
          <p:cNvPicPr>
            <a:picLocks noChangeAspect="1"/>
          </p:cNvPicPr>
          <p:nvPr/>
        </p:nvPicPr>
        <p:blipFill>
          <a:blip r:embed="rId2" cstate="hq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174006" y="1161397"/>
            <a:ext cx="2642855" cy="1758462"/>
          </a:xfrm>
          <a:prstGeom prst="rect">
            <a:avLst/>
          </a:prstGeom>
        </p:spPr>
      </p:pic>
      <p:sp>
        <p:nvSpPr>
          <p:cNvPr id="9" name="TextBox 8">
            <a:extLst>
              <a:ext uri="{FF2B5EF4-FFF2-40B4-BE49-F238E27FC236}">
                <a16:creationId xmlns:a16="http://schemas.microsoft.com/office/drawing/2014/main" id="{03439AFC-3D95-44AF-90C9-21366D12AC81}"/>
              </a:ext>
            </a:extLst>
          </p:cNvPr>
          <p:cNvSpPr txBox="1"/>
          <p:nvPr/>
        </p:nvSpPr>
        <p:spPr>
          <a:xfrm>
            <a:off x="7807468" y="6858000"/>
            <a:ext cx="4572101" cy="230832"/>
          </a:xfrm>
          <a:prstGeom prst="rect">
            <a:avLst/>
          </a:prstGeom>
          <a:noFill/>
        </p:spPr>
        <p:txBody>
          <a:bodyPr wrap="square" rtlCol="0">
            <a:spAutoFit/>
          </a:bodyPr>
          <a:lstStyle/>
          <a:p>
            <a:r>
              <a:rPr lang="en-CA" sz="900">
                <a:hlinkClick r:id="rId3" tooltip="http://freebie.photography/sport/slides/six_dice.htm"/>
              </a:rPr>
              <a:t>This Photo</a:t>
            </a:r>
            <a:r>
              <a:rPr lang="en-CA" sz="900"/>
              <a:t> by Unknown Author is licensed under </a:t>
            </a:r>
            <a:r>
              <a:rPr lang="en-CA" sz="900">
                <a:hlinkClick r:id="rId4" tooltip="https://creativecommons.org/licenses/by/3.0/"/>
              </a:rPr>
              <a:t>CC BY</a:t>
            </a:r>
            <a:endParaRPr lang="en-CA" sz="900"/>
          </a:p>
        </p:txBody>
      </p:sp>
      <p:pic>
        <p:nvPicPr>
          <p:cNvPr id="11" name="Picture 10" descr="A close up of a logo&#10;&#10;Description automatically generated">
            <a:extLst>
              <a:ext uri="{FF2B5EF4-FFF2-40B4-BE49-F238E27FC236}">
                <a16:creationId xmlns:a16="http://schemas.microsoft.com/office/drawing/2014/main" id="{223B613B-0A96-40B4-BC13-8218A2AE309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8118388" y="4461665"/>
            <a:ext cx="3745365" cy="1235750"/>
          </a:xfrm>
          <a:prstGeom prst="rect">
            <a:avLst/>
          </a:prstGeom>
        </p:spPr>
      </p:pic>
    </p:spTree>
    <p:extLst>
      <p:ext uri="{BB962C8B-B14F-4D97-AF65-F5344CB8AC3E}">
        <p14:creationId xmlns:p14="http://schemas.microsoft.com/office/powerpoint/2010/main" val="16014422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CA" b="1"/>
              <a:t>Monday: Patterns</a:t>
            </a:r>
          </a:p>
        </p:txBody>
      </p:sp>
      <p:sp>
        <p:nvSpPr>
          <p:cNvPr id="357" name="Google Shape;357;p54"/>
          <p:cNvSpPr txBox="1">
            <a:spLocks noGrp="1"/>
          </p:cNvSpPr>
          <p:nvPr>
            <p:ph type="body" idx="1"/>
          </p:nvPr>
        </p:nvSpPr>
        <p:spPr>
          <a:xfrm>
            <a:off x="308167" y="1608267"/>
            <a:ext cx="7385600" cy="4555200"/>
          </a:xfrm>
          <a:prstGeom prst="rect">
            <a:avLst/>
          </a:prstGeom>
        </p:spPr>
        <p:txBody>
          <a:bodyPr spcFirstLastPara="1" vert="horz" wrap="square" lIns="121900" tIns="121900" rIns="121900" bIns="121900" rtlCol="0" anchor="t" anchorCtr="0">
            <a:noAutofit/>
          </a:bodyPr>
          <a:lstStyle/>
          <a:p>
            <a:pPr marL="0" indent="0">
              <a:buNone/>
            </a:pPr>
            <a:endParaRPr/>
          </a:p>
          <a:p>
            <a:pPr marL="0" indent="0">
              <a:spcBef>
                <a:spcPts val="2133"/>
              </a:spcBef>
              <a:spcAft>
                <a:spcPts val="2133"/>
              </a:spcAft>
              <a:buNone/>
            </a:pPr>
            <a:endParaRPr/>
          </a:p>
        </p:txBody>
      </p:sp>
      <p:pic>
        <p:nvPicPr>
          <p:cNvPr id="359" name="Google Shape;359;p54"/>
          <p:cNvPicPr preferRelativeResize="0"/>
          <p:nvPr/>
        </p:nvPicPr>
        <p:blipFill>
          <a:blip r:embed="rId3">
            <a:alphaModFix/>
          </a:blip>
          <a:stretch>
            <a:fillRect/>
          </a:stretch>
        </p:blipFill>
        <p:spPr>
          <a:xfrm>
            <a:off x="525721" y="3521312"/>
            <a:ext cx="6186500" cy="1115175"/>
          </a:xfrm>
          <a:prstGeom prst="rect">
            <a:avLst/>
          </a:prstGeom>
          <a:noFill/>
          <a:ln>
            <a:noFill/>
          </a:ln>
        </p:spPr>
      </p:pic>
      <p:graphicFrame>
        <p:nvGraphicFramePr>
          <p:cNvPr id="370" name="Google Shape;363;p54">
            <a:extLst>
              <a:ext uri="{FF2B5EF4-FFF2-40B4-BE49-F238E27FC236}">
                <a16:creationId xmlns:a16="http://schemas.microsoft.com/office/drawing/2014/main" id="{63C5A121-F538-445E-B171-4FE98E69F5C0}"/>
              </a:ext>
            </a:extLst>
          </p:cNvPr>
          <p:cNvGraphicFramePr/>
          <p:nvPr/>
        </p:nvGraphicFramePr>
        <p:xfrm>
          <a:off x="7687634" y="1405901"/>
          <a:ext cx="4000800" cy="455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oup 4"/>
          <p:cNvGrpSpPr/>
          <p:nvPr/>
        </p:nvGrpSpPr>
        <p:grpSpPr>
          <a:xfrm>
            <a:off x="527082" y="2308175"/>
            <a:ext cx="6061130" cy="802477"/>
            <a:chOff x="527082" y="2308175"/>
            <a:chExt cx="6061130" cy="802477"/>
          </a:xfrm>
        </p:grpSpPr>
        <p:sp>
          <p:nvSpPr>
            <p:cNvPr id="2" name="Rectangle 1"/>
            <p:cNvSpPr/>
            <p:nvPr/>
          </p:nvSpPr>
          <p:spPr>
            <a:xfrm>
              <a:off x="527082" y="2308175"/>
              <a:ext cx="809368" cy="79701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2" name="Rectangle 11"/>
            <p:cNvSpPr/>
            <p:nvPr/>
          </p:nvSpPr>
          <p:spPr>
            <a:xfrm>
              <a:off x="2284667" y="2313641"/>
              <a:ext cx="809368" cy="79701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3" name="Rectangle 12"/>
            <p:cNvSpPr/>
            <p:nvPr/>
          </p:nvSpPr>
          <p:spPr>
            <a:xfrm>
              <a:off x="3154397" y="2308175"/>
              <a:ext cx="809368" cy="79701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4" name="Rectangle 13"/>
            <p:cNvSpPr/>
            <p:nvPr/>
          </p:nvSpPr>
          <p:spPr>
            <a:xfrm>
              <a:off x="4030034" y="2308175"/>
              <a:ext cx="809368" cy="79701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5" name="Rectangle 14"/>
            <p:cNvSpPr/>
            <p:nvPr/>
          </p:nvSpPr>
          <p:spPr>
            <a:xfrm>
              <a:off x="4897828" y="2308175"/>
              <a:ext cx="809368" cy="79701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6" name="Rectangle 15"/>
            <p:cNvSpPr/>
            <p:nvPr/>
          </p:nvSpPr>
          <p:spPr>
            <a:xfrm>
              <a:off x="5778844" y="2308175"/>
              <a:ext cx="809368" cy="79701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7" name="Rectangle 16"/>
            <p:cNvSpPr/>
            <p:nvPr/>
          </p:nvSpPr>
          <p:spPr>
            <a:xfrm>
              <a:off x="1405511" y="2308175"/>
              <a:ext cx="809368" cy="79701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 name="Isosceles Triangle 2"/>
            <p:cNvSpPr/>
            <p:nvPr/>
          </p:nvSpPr>
          <p:spPr>
            <a:xfrm>
              <a:off x="1526877" y="2441009"/>
              <a:ext cx="562233" cy="531341"/>
            </a:xfrm>
            <a:prstGeom prst="triangle">
              <a:avLst/>
            </a:prstGeom>
            <a:solidFill>
              <a:srgbClr val="1A1A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Isosceles Triangle 19"/>
            <p:cNvSpPr/>
            <p:nvPr/>
          </p:nvSpPr>
          <p:spPr>
            <a:xfrm>
              <a:off x="5021395" y="2441008"/>
              <a:ext cx="562233" cy="531341"/>
            </a:xfrm>
            <a:prstGeom prst="triangle">
              <a:avLst/>
            </a:prstGeom>
            <a:solidFill>
              <a:srgbClr val="1A1A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Isosceles Triangle 20"/>
            <p:cNvSpPr/>
            <p:nvPr/>
          </p:nvSpPr>
          <p:spPr>
            <a:xfrm>
              <a:off x="3276167" y="2441008"/>
              <a:ext cx="562233" cy="531341"/>
            </a:xfrm>
            <a:prstGeom prst="triangle">
              <a:avLst/>
            </a:prstGeom>
            <a:solidFill>
              <a:srgbClr val="1A1A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3"/>
            <p:cNvSpPr/>
            <p:nvPr/>
          </p:nvSpPr>
          <p:spPr>
            <a:xfrm>
              <a:off x="641382" y="2405112"/>
              <a:ext cx="580767" cy="603131"/>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val 22"/>
            <p:cNvSpPr/>
            <p:nvPr/>
          </p:nvSpPr>
          <p:spPr>
            <a:xfrm>
              <a:off x="2395850" y="2406513"/>
              <a:ext cx="580767" cy="603131"/>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p:cNvSpPr/>
            <p:nvPr/>
          </p:nvSpPr>
          <p:spPr>
            <a:xfrm>
              <a:off x="4144334" y="2405112"/>
              <a:ext cx="580767" cy="603131"/>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p:cNvSpPr/>
            <p:nvPr/>
          </p:nvSpPr>
          <p:spPr>
            <a:xfrm>
              <a:off x="5893144" y="2404256"/>
              <a:ext cx="580767" cy="603131"/>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 name="Group 9"/>
          <p:cNvGrpSpPr/>
          <p:nvPr/>
        </p:nvGrpSpPr>
        <p:grpSpPr>
          <a:xfrm>
            <a:off x="638477" y="5015960"/>
            <a:ext cx="6213345" cy="550760"/>
            <a:chOff x="638477" y="5015959"/>
            <a:chExt cx="6682354" cy="607753"/>
          </a:xfrm>
        </p:grpSpPr>
        <p:grpSp>
          <p:nvGrpSpPr>
            <p:cNvPr id="9" name="Group 8"/>
            <p:cNvGrpSpPr/>
            <p:nvPr/>
          </p:nvGrpSpPr>
          <p:grpSpPr>
            <a:xfrm>
              <a:off x="638477" y="5018231"/>
              <a:ext cx="2126532" cy="605481"/>
              <a:chOff x="641382" y="5220729"/>
              <a:chExt cx="2126532" cy="605481"/>
            </a:xfrm>
          </p:grpSpPr>
          <p:sp>
            <p:nvSpPr>
              <p:cNvPr id="6" name="Rectangle 5"/>
              <p:cNvSpPr/>
              <p:nvPr/>
            </p:nvSpPr>
            <p:spPr>
              <a:xfrm>
                <a:off x="641382" y="5220729"/>
                <a:ext cx="605418" cy="60548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Isosceles Triangle 6"/>
              <p:cNvSpPr/>
              <p:nvPr/>
            </p:nvSpPr>
            <p:spPr>
              <a:xfrm>
                <a:off x="1336450" y="5220729"/>
                <a:ext cx="708593" cy="605481"/>
              </a:xfrm>
              <a:prstGeom prst="triangle">
                <a:avLst/>
              </a:prstGeom>
              <a:solidFill>
                <a:srgbClr val="FF74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2134693" y="5220729"/>
                <a:ext cx="633221" cy="603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1" name="Group 30"/>
            <p:cNvGrpSpPr/>
            <p:nvPr/>
          </p:nvGrpSpPr>
          <p:grpSpPr>
            <a:xfrm>
              <a:off x="2934635" y="5016717"/>
              <a:ext cx="2126532" cy="605481"/>
              <a:chOff x="641382" y="5220729"/>
              <a:chExt cx="2126532" cy="605481"/>
            </a:xfrm>
          </p:grpSpPr>
          <p:sp>
            <p:nvSpPr>
              <p:cNvPr id="32" name="Rectangle 31"/>
              <p:cNvSpPr/>
              <p:nvPr/>
            </p:nvSpPr>
            <p:spPr>
              <a:xfrm>
                <a:off x="641382" y="5220729"/>
                <a:ext cx="605418" cy="60548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Isosceles Triangle 32"/>
              <p:cNvSpPr/>
              <p:nvPr/>
            </p:nvSpPr>
            <p:spPr>
              <a:xfrm>
                <a:off x="1336450" y="5220729"/>
                <a:ext cx="708593" cy="605481"/>
              </a:xfrm>
              <a:prstGeom prst="triangle">
                <a:avLst/>
              </a:prstGeom>
              <a:solidFill>
                <a:srgbClr val="FF74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Oval 33"/>
              <p:cNvSpPr/>
              <p:nvPr/>
            </p:nvSpPr>
            <p:spPr>
              <a:xfrm>
                <a:off x="2134693" y="5220729"/>
                <a:ext cx="633221" cy="603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5" name="Group 34"/>
            <p:cNvGrpSpPr/>
            <p:nvPr/>
          </p:nvGrpSpPr>
          <p:grpSpPr>
            <a:xfrm>
              <a:off x="5194299" y="5015959"/>
              <a:ext cx="2126532" cy="605481"/>
              <a:chOff x="641382" y="5220729"/>
              <a:chExt cx="2126532" cy="605481"/>
            </a:xfrm>
          </p:grpSpPr>
          <p:sp>
            <p:nvSpPr>
              <p:cNvPr id="36" name="Rectangle 35"/>
              <p:cNvSpPr/>
              <p:nvPr/>
            </p:nvSpPr>
            <p:spPr>
              <a:xfrm>
                <a:off x="641382" y="5220729"/>
                <a:ext cx="605418" cy="60548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Isosceles Triangle 36"/>
              <p:cNvSpPr/>
              <p:nvPr/>
            </p:nvSpPr>
            <p:spPr>
              <a:xfrm>
                <a:off x="1336450" y="5220729"/>
                <a:ext cx="708593" cy="605481"/>
              </a:xfrm>
              <a:prstGeom prst="triangle">
                <a:avLst/>
              </a:prstGeom>
              <a:solidFill>
                <a:srgbClr val="FF74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p:cNvSpPr/>
              <p:nvPr/>
            </p:nvSpPr>
            <p:spPr>
              <a:xfrm>
                <a:off x="2134693" y="5220729"/>
                <a:ext cx="633221" cy="603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CDE1E586-F5EA-4305-B02C-636E42B728BF}"/>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b="1">
                <a:solidFill>
                  <a:schemeClr val="bg1"/>
                </a:solidFill>
              </a:rPr>
              <a:t>Thursday: Play a Board Game!</a:t>
            </a:r>
          </a:p>
        </p:txBody>
      </p:sp>
      <p:sp>
        <p:nvSpPr>
          <p:cNvPr id="2" name="TextBox 1">
            <a:extLst>
              <a:ext uri="{FF2B5EF4-FFF2-40B4-BE49-F238E27FC236}">
                <a16:creationId xmlns:a16="http://schemas.microsoft.com/office/drawing/2014/main" id="{14C7F9E8-26B1-4EA8-A242-2254EA2FFDB6}"/>
              </a:ext>
            </a:extLst>
          </p:cNvPr>
          <p:cNvSpPr txBox="1"/>
          <p:nvPr/>
        </p:nvSpPr>
        <p:spPr>
          <a:xfrm>
            <a:off x="6096000" y="2633509"/>
            <a:ext cx="5355659" cy="36601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Choose any board game you have in your house and play it. Have fun!</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rPr>
              <a:t>https://pixy.org/src/52/529628.jpg</a:t>
            </a:r>
          </a:p>
        </p:txBody>
      </p:sp>
      <p:pic>
        <p:nvPicPr>
          <p:cNvPr id="1026" name="Picture 2" descr="https://pixy.org/src/52/5296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090" y="2217644"/>
            <a:ext cx="4075957" cy="423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1486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90" name="Google Shape;690;p87"/>
          <p:cNvSpPr txBox="1">
            <a:spLocks noGrp="1"/>
          </p:cNvSpPr>
          <p:nvPr>
            <p:ph type="body" idx="1"/>
          </p:nvPr>
        </p:nvSpPr>
        <p:spPr>
          <a:xfrm>
            <a:off x="4209218" y="3495786"/>
            <a:ext cx="1929410" cy="1095036"/>
          </a:xfrm>
          <a:prstGeom prst="rect">
            <a:avLst/>
          </a:prstGeom>
        </p:spPr>
        <p:txBody>
          <a:bodyPr spcFirstLastPara="1" vert="horz" wrap="square" lIns="121900" tIns="121900" rIns="121900" bIns="121900" rtlCol="0" anchor="t" anchorCtr="0">
            <a:noAutofit/>
          </a:bodyPr>
          <a:lstStyle/>
          <a:p>
            <a:pPr marL="0" indent="0">
              <a:buNone/>
            </a:pPr>
            <a:endParaRPr sz="3067" dirty="0">
              <a:solidFill>
                <a:srgbClr val="741B47"/>
              </a:solidFill>
              <a:latin typeface="Boogaloo"/>
              <a:ea typeface="Boogaloo"/>
              <a:cs typeface="Boogaloo"/>
              <a:sym typeface="Boogaloo"/>
            </a:endParaRPr>
          </a:p>
          <a:p>
            <a:pPr marL="0" indent="0">
              <a:spcBef>
                <a:spcPts val="2133"/>
              </a:spcBef>
              <a:spcAft>
                <a:spcPts val="2133"/>
              </a:spcAft>
              <a:buNone/>
            </a:pPr>
            <a:endParaRPr sz="3067" dirty="0">
              <a:solidFill>
                <a:srgbClr val="741B47"/>
              </a:solidFill>
              <a:latin typeface="Boogaloo"/>
              <a:ea typeface="Boogaloo"/>
              <a:cs typeface="Boogaloo"/>
              <a:sym typeface="Boogaloo"/>
            </a:endParaRPr>
          </a:p>
        </p:txBody>
      </p:sp>
      <p:sp>
        <p:nvSpPr>
          <p:cNvPr id="3" name="TextBox 2">
            <a:extLst>
              <a:ext uri="{FF2B5EF4-FFF2-40B4-BE49-F238E27FC236}">
                <a16:creationId xmlns:a16="http://schemas.microsoft.com/office/drawing/2014/main" id="{55198F4D-1F9B-46DB-8405-EBD4B5F2B09B}"/>
              </a:ext>
            </a:extLst>
          </p:cNvPr>
          <p:cNvSpPr txBox="1"/>
          <p:nvPr/>
        </p:nvSpPr>
        <p:spPr>
          <a:xfrm>
            <a:off x="520505" y="1538367"/>
            <a:ext cx="6540743" cy="5078313"/>
          </a:xfrm>
          <a:prstGeom prst="rect">
            <a:avLst/>
          </a:prstGeom>
          <a:noFill/>
        </p:spPr>
        <p:txBody>
          <a:bodyPr wrap="square" rtlCol="0">
            <a:spAutoFit/>
          </a:bodyPr>
          <a:lstStyle/>
          <a:p>
            <a:r>
              <a:rPr lang="en-CA" sz="3600" dirty="0">
                <a:solidFill>
                  <a:srgbClr val="0070C0"/>
                </a:solidFill>
              </a:rPr>
              <a:t>Look at the picture. </a:t>
            </a:r>
          </a:p>
          <a:p>
            <a:endParaRPr lang="en-CA" sz="3600" dirty="0">
              <a:solidFill>
                <a:srgbClr val="0070C0"/>
              </a:solidFill>
            </a:endParaRPr>
          </a:p>
          <a:p>
            <a:r>
              <a:rPr lang="en-CA" sz="3600" dirty="0">
                <a:solidFill>
                  <a:srgbClr val="0070C0"/>
                </a:solidFill>
              </a:rPr>
              <a:t>How many socks are there?</a:t>
            </a:r>
          </a:p>
          <a:p>
            <a:endParaRPr lang="en-CA" sz="3600" dirty="0">
              <a:solidFill>
                <a:srgbClr val="0070C0"/>
              </a:solidFill>
            </a:endParaRPr>
          </a:p>
          <a:p>
            <a:r>
              <a:rPr lang="en-CA" sz="3600" dirty="0">
                <a:solidFill>
                  <a:srgbClr val="0070C0"/>
                </a:solidFill>
              </a:rPr>
              <a:t>How are they grouped?</a:t>
            </a:r>
          </a:p>
          <a:p>
            <a:endParaRPr lang="en-CA" sz="3600" dirty="0">
              <a:solidFill>
                <a:srgbClr val="0070C0"/>
              </a:solidFill>
            </a:endParaRPr>
          </a:p>
          <a:p>
            <a:r>
              <a:rPr lang="en-CA" sz="3600" dirty="0">
                <a:solidFill>
                  <a:srgbClr val="0070C0"/>
                </a:solidFill>
              </a:rPr>
              <a:t>Are there things in your house that also come in groups?  Find at least 3 things.</a:t>
            </a:r>
          </a:p>
        </p:txBody>
      </p:sp>
      <p:sp>
        <p:nvSpPr>
          <p:cNvPr id="6" name="Title 1">
            <a:extLst>
              <a:ext uri="{FF2B5EF4-FFF2-40B4-BE49-F238E27FC236}">
                <a16:creationId xmlns:a16="http://schemas.microsoft.com/office/drawing/2014/main" id="{4E424C8F-C05B-4224-B266-997D1E4D002F}"/>
              </a:ext>
            </a:extLst>
          </p:cNvPr>
          <p:cNvSpPr>
            <a:spLocks noGrp="1"/>
          </p:cNvSpPr>
          <p:nvPr>
            <p:ph type="title"/>
          </p:nvPr>
        </p:nvSpPr>
        <p:spPr>
          <a:xfrm>
            <a:off x="415925" y="558800"/>
            <a:ext cx="11360150" cy="763588"/>
          </a:xfrm>
        </p:spPr>
        <p:txBody>
          <a:bodyPr/>
          <a:lstStyle/>
          <a:p>
            <a:r>
              <a:rPr lang="en-US" b="1" dirty="0"/>
              <a:t>Friday – Quantity (Subitizing)</a:t>
            </a:r>
            <a:endParaRPr lang="en-CA" b="1" dirty="0"/>
          </a:p>
        </p:txBody>
      </p:sp>
      <p:pic>
        <p:nvPicPr>
          <p:cNvPr id="1028" name="Picture 4">
            <a:extLst>
              <a:ext uri="{FF2B5EF4-FFF2-40B4-BE49-F238E27FC236}">
                <a16:creationId xmlns:a16="http://schemas.microsoft.com/office/drawing/2014/main" id="{8D44814B-5CA3-499E-81CD-F021BF7B6DA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684328" y="1549311"/>
            <a:ext cx="1898542" cy="14072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70EBF36-6548-4EE7-9B9D-9E2A508E321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222876" y="880070"/>
            <a:ext cx="2053525" cy="2053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thropomorphic Winged Socks">
            <a:extLst>
              <a:ext uri="{FF2B5EF4-FFF2-40B4-BE49-F238E27FC236}">
                <a16:creationId xmlns:a16="http://schemas.microsoft.com/office/drawing/2014/main" id="{C33D4B0A-EDFE-47EB-811E-81E10561C16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017339" y="4078664"/>
            <a:ext cx="1758736" cy="15819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thletic crew socks">
            <a:extLst>
              <a:ext uri="{FF2B5EF4-FFF2-40B4-BE49-F238E27FC236}">
                <a16:creationId xmlns:a16="http://schemas.microsoft.com/office/drawing/2014/main" id="{26AD8C1B-16CC-41E4-B63C-CD1D8953CA0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463384" y="4590822"/>
            <a:ext cx="2193010" cy="17132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rchitetto -- Calzettoni">
            <a:extLst>
              <a:ext uri="{FF2B5EF4-FFF2-40B4-BE49-F238E27FC236}">
                <a16:creationId xmlns:a16="http://schemas.microsoft.com/office/drawing/2014/main" id="{2CFEA121-5F3A-437F-9DD5-BA195E57594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499573" y="3362214"/>
            <a:ext cx="1706376" cy="153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0587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B20520-4A8E-484D-908A-6339A52536D5}"/>
              </a:ext>
            </a:extLst>
          </p:cNvPr>
          <p:cNvPicPr>
            <a:picLocks noChangeAspect="1"/>
          </p:cNvPicPr>
          <p:nvPr/>
        </p:nvPicPr>
        <p:blipFill rotWithShape="1">
          <a:blip r:embed="rId3"/>
          <a:srcRect l="2699" t="31789" r="5903" b="5591"/>
          <a:stretch/>
        </p:blipFill>
        <p:spPr>
          <a:xfrm>
            <a:off x="4682633" y="917831"/>
            <a:ext cx="7348494" cy="5651186"/>
          </a:xfrm>
          <a:prstGeom prst="rect">
            <a:avLst/>
          </a:prstGeom>
          <a:ln cmpd="sng">
            <a:solidFill>
              <a:schemeClr val="tx1"/>
            </a:solidFill>
          </a:ln>
        </p:spPr>
      </p:pic>
      <p:sp>
        <p:nvSpPr>
          <p:cNvPr id="14" name="Google Shape;544;p70">
            <a:extLst>
              <a:ext uri="{FF2B5EF4-FFF2-40B4-BE49-F238E27FC236}">
                <a16:creationId xmlns:a16="http://schemas.microsoft.com/office/drawing/2014/main" id="{B349064E-D680-4A95-AECA-CF658E45F5CF}"/>
              </a:ext>
            </a:extLst>
          </p:cNvPr>
          <p:cNvSpPr txBox="1">
            <a:spLocks/>
          </p:cNvSpPr>
          <p:nvPr/>
        </p:nvSpPr>
        <p:spPr>
          <a:xfrm>
            <a:off x="573750" y="-2551"/>
            <a:ext cx="11360800"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
                <a:schemeClr val="dk1"/>
              </a:buClr>
              <a:buSzPts val="1100"/>
            </a:pPr>
            <a:r>
              <a:rPr lang="en-US" b="1"/>
              <a:t>Friday Math Game: Racing Numbers</a:t>
            </a:r>
            <a:br>
              <a:rPr lang="en-US" b="1"/>
            </a:br>
            <a:r>
              <a:rPr lang="en-US"/>
              <a:t/>
            </a:r>
            <a:br>
              <a:rPr lang="en-US"/>
            </a:br>
            <a:endParaRPr lang="en-US"/>
          </a:p>
        </p:txBody>
      </p:sp>
      <p:sp>
        <p:nvSpPr>
          <p:cNvPr id="20" name="TextBox 19">
            <a:extLst>
              <a:ext uri="{FF2B5EF4-FFF2-40B4-BE49-F238E27FC236}">
                <a16:creationId xmlns:a16="http://schemas.microsoft.com/office/drawing/2014/main" id="{B5D1CBD9-3354-4C45-A888-209FF86AF8F3}"/>
              </a:ext>
            </a:extLst>
          </p:cNvPr>
          <p:cNvSpPr txBox="1"/>
          <p:nvPr/>
        </p:nvSpPr>
        <p:spPr>
          <a:xfrm>
            <a:off x="195533" y="914401"/>
            <a:ext cx="4454104"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u="sng" dirty="0">
                <a:solidFill>
                  <a:schemeClr val="accent1">
                    <a:lumMod val="75000"/>
                  </a:schemeClr>
                </a:solidFill>
                <a:cs typeface="Calibri"/>
              </a:rPr>
              <a:t>TO PLAY:</a:t>
            </a:r>
          </a:p>
          <a:p>
            <a:r>
              <a:rPr lang="en-US" sz="2800" dirty="0">
                <a:solidFill>
                  <a:schemeClr val="accent1">
                    <a:lumMod val="75000"/>
                  </a:schemeClr>
                </a:solidFill>
                <a:cs typeface="Calibri"/>
              </a:rPr>
              <a:t>Gather 6 counters and put one counter on each Start square.</a:t>
            </a:r>
          </a:p>
          <a:p>
            <a:endParaRPr lang="en-US" sz="2800" dirty="0">
              <a:solidFill>
                <a:schemeClr val="accent1">
                  <a:lumMod val="75000"/>
                </a:schemeClr>
              </a:solidFill>
              <a:cs typeface="Calibri"/>
            </a:endParaRPr>
          </a:p>
          <a:p>
            <a:r>
              <a:rPr lang="en-US" sz="2800" dirty="0">
                <a:solidFill>
                  <a:schemeClr val="accent1">
                    <a:lumMod val="75000"/>
                  </a:schemeClr>
                </a:solidFill>
                <a:cs typeface="Calibri"/>
              </a:rPr>
              <a:t>Roll the dice and say the number. Move the counter on that number forward one space.</a:t>
            </a:r>
          </a:p>
          <a:p>
            <a:endParaRPr lang="en-US" sz="2800" dirty="0">
              <a:solidFill>
                <a:schemeClr val="accent1">
                  <a:lumMod val="75000"/>
                </a:schemeClr>
              </a:solidFill>
              <a:cs typeface="Calibri"/>
            </a:endParaRPr>
          </a:p>
          <a:p>
            <a:r>
              <a:rPr lang="en-US" sz="2800" dirty="0">
                <a:solidFill>
                  <a:schemeClr val="accent1">
                    <a:lumMod val="75000"/>
                  </a:schemeClr>
                </a:solidFill>
                <a:cs typeface="Calibri"/>
              </a:rPr>
              <a:t>Continue until one of the counters makes it past the finish line. That counter wins!</a:t>
            </a:r>
          </a:p>
        </p:txBody>
      </p:sp>
    </p:spTree>
    <p:extLst>
      <p:ext uri="{BB962C8B-B14F-4D97-AF65-F5344CB8AC3E}">
        <p14:creationId xmlns:p14="http://schemas.microsoft.com/office/powerpoint/2010/main" val="3792521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D9FC10-AAAC-476A-892A-B055E1D30183}"/>
              </a:ext>
            </a:extLst>
          </p:cNvPr>
          <p:cNvSpPr>
            <a:spLocks noGrp="1"/>
          </p:cNvSpPr>
          <p:nvPr>
            <p:ph type="ctrTitle"/>
          </p:nvPr>
        </p:nvSpPr>
        <p:spPr>
          <a:xfrm>
            <a:off x="698035" y="1112969"/>
            <a:ext cx="4498013" cy="4166010"/>
          </a:xfrm>
        </p:spPr>
        <p:txBody>
          <a:bodyPr vert="horz" lIns="91440" tIns="45720" rIns="91440" bIns="45720" rtlCol="0" anchor="ctr">
            <a:normAutofit/>
          </a:bodyPr>
          <a:lstStyle/>
          <a:p>
            <a:r>
              <a:rPr lang="en-US" sz="4800" b="1" kern="1200">
                <a:solidFill>
                  <a:srgbClr val="FFFFFF"/>
                </a:solidFill>
                <a:latin typeface="+mj-lt"/>
                <a:ea typeface="+mj-ea"/>
                <a:cs typeface="+mj-cs"/>
              </a:rPr>
              <a:t>Week at </a:t>
            </a:r>
            <a:r>
              <a:rPr lang="en-US" sz="4800" b="1">
                <a:solidFill>
                  <a:srgbClr val="FFFFFF"/>
                </a:solidFill>
              </a:rPr>
              <a:t>a Glance</a:t>
            </a:r>
            <a:r>
              <a:rPr lang="en-US" sz="5400" kern="1200">
                <a:solidFill>
                  <a:srgbClr val="FFFFFF"/>
                </a:solidFill>
                <a:latin typeface="+mj-lt"/>
                <a:ea typeface="+mj-ea"/>
                <a:cs typeface="+mj-cs"/>
              </a:rPr>
              <a:t/>
            </a:r>
            <a:br>
              <a:rPr lang="en-US" sz="5400" kern="1200">
                <a:solidFill>
                  <a:srgbClr val="FFFFFF"/>
                </a:solidFill>
                <a:latin typeface="+mj-lt"/>
                <a:ea typeface="+mj-ea"/>
                <a:cs typeface="+mj-cs"/>
              </a:rPr>
            </a:br>
            <a:r>
              <a:rPr lang="en-US" sz="5400"/>
              <a:t/>
            </a:r>
            <a:br>
              <a:rPr lang="en-US" sz="5400"/>
            </a:br>
            <a:r>
              <a:rPr lang="en-US" sz="5400">
                <a:solidFill>
                  <a:srgbClr val="FFFFFF"/>
                </a:solidFill>
              </a:rPr>
              <a:t>Learning Focus</a:t>
            </a:r>
            <a:r>
              <a:rPr lang="en-US" sz="5400" kern="1200">
                <a:solidFill>
                  <a:srgbClr val="FFFFFF"/>
                </a:solidFill>
                <a:latin typeface="+mj-lt"/>
                <a:ea typeface="+mj-ea"/>
                <a:cs typeface="+mj-cs"/>
              </a:rPr>
              <a:t>:</a:t>
            </a:r>
            <a:br>
              <a:rPr lang="en-US" sz="5400" kern="1200">
                <a:solidFill>
                  <a:srgbClr val="FFFFFF"/>
                </a:solidFill>
                <a:latin typeface="+mj-lt"/>
                <a:ea typeface="+mj-ea"/>
                <a:cs typeface="+mj-cs"/>
              </a:rPr>
            </a:br>
            <a:r>
              <a:rPr lang="en-US" sz="5400" kern="1200">
                <a:solidFill>
                  <a:srgbClr val="FFFFFF"/>
                </a:solidFill>
                <a:latin typeface="+mj-lt"/>
                <a:ea typeface="+mj-ea"/>
                <a:cs typeface="+mj-cs"/>
              </a:rPr>
              <a:t>Counting</a:t>
            </a:r>
            <a:endParaRPr lang="en-US">
              <a:ea typeface="+mj-ea"/>
              <a:cs typeface="+mj-cs"/>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7FF37660-7FBB-4254-897F-AB96CDA69757}"/>
              </a:ext>
            </a:extLst>
          </p:cNvPr>
          <p:cNvSpPr>
            <a:spLocks noGrp="1"/>
          </p:cNvSpPr>
          <p:nvPr>
            <p:ph type="subTitle" idx="1"/>
          </p:nvPr>
        </p:nvSpPr>
        <p:spPr>
          <a:xfrm>
            <a:off x="6096000" y="820880"/>
            <a:ext cx="5257799" cy="5435689"/>
          </a:xfrm>
        </p:spPr>
        <p:txBody>
          <a:bodyPr vert="horz" lIns="91440" tIns="45720" rIns="91440" bIns="45720" rtlCol="0" anchor="t">
            <a:normAutofit/>
          </a:bodyPr>
          <a:lstStyle/>
          <a:p>
            <a:pPr algn="l"/>
            <a:r>
              <a:rPr lang="en-US" b="1" i="1"/>
              <a:t>Parents: </a:t>
            </a:r>
            <a:r>
              <a:rPr lang="en-US"/>
              <a:t>Here is some background information on the topic in mathematics we will be exploring this week.</a:t>
            </a:r>
            <a:endParaRPr lang="en-US" b="1"/>
          </a:p>
          <a:p>
            <a:pPr algn="l"/>
            <a:endParaRPr lang="en-US" b="1"/>
          </a:p>
          <a:p>
            <a:pPr algn="l"/>
            <a:r>
              <a:rPr lang="en-US" b="1"/>
              <a:t>Essential Learning for Counting:</a:t>
            </a:r>
          </a:p>
          <a:p>
            <a:pPr indent="-228600" algn="l">
              <a:buFont typeface="Arial" panose="020B0604020202020204" pitchFamily="34" charset="0"/>
              <a:buChar char="•"/>
            </a:pPr>
            <a:r>
              <a:rPr lang="en-US"/>
              <a:t>Quantities can be counted and compared using numbers, words, and numerals. </a:t>
            </a:r>
          </a:p>
          <a:p>
            <a:pPr algn="l"/>
            <a:endParaRPr lang="en-US" sz="800" b="1"/>
          </a:p>
          <a:p>
            <a:pPr algn="l"/>
            <a:r>
              <a:rPr lang="en-US" b="1"/>
              <a:t>Essential Questions to ask your child:</a:t>
            </a:r>
            <a:endParaRPr lang="en-US"/>
          </a:p>
          <a:p>
            <a:pPr marL="342900" indent="-228600" algn="l">
              <a:buFont typeface="Arial" panose="020B0604020202020204" pitchFamily="34" charset="0"/>
              <a:buChar char="•"/>
            </a:pPr>
            <a:r>
              <a:rPr lang="en-US"/>
              <a:t>What math words can be used to count?</a:t>
            </a:r>
          </a:p>
          <a:p>
            <a:pPr marL="342900" indent="-228600" algn="l">
              <a:buFont typeface="Arial" panose="020B0604020202020204" pitchFamily="34" charset="0"/>
              <a:buChar char="•"/>
            </a:pPr>
            <a:r>
              <a:rPr lang="en-US"/>
              <a:t>How can objects be counted?</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80757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4"/>
          <p:cNvSpPr txBox="1">
            <a:spLocks noGrp="1"/>
          </p:cNvSpPr>
          <p:nvPr>
            <p:ph type="title"/>
          </p:nvPr>
        </p:nvSpPr>
        <p:spPr>
          <a:xfrm>
            <a:off x="415600" y="434394"/>
            <a:ext cx="11360800" cy="763600"/>
          </a:xfrm>
          <a:prstGeom prst="rect">
            <a:avLst/>
          </a:prstGeom>
        </p:spPr>
        <p:txBody>
          <a:bodyPr spcFirstLastPara="1" vert="horz" wrap="square" lIns="121900" tIns="121900" rIns="121900" bIns="121900" rtlCol="0" anchor="t" anchorCtr="0">
            <a:noAutofit/>
          </a:bodyPr>
          <a:lstStyle/>
          <a:p>
            <a:r>
              <a:rPr lang="en" sz="4800" b="1"/>
              <a:t>Monday - Counting</a:t>
            </a:r>
            <a:endParaRPr sz="4800" b="1"/>
          </a:p>
        </p:txBody>
      </p:sp>
      <p:sp>
        <p:nvSpPr>
          <p:cNvPr id="357" name="Google Shape;357;p54"/>
          <p:cNvSpPr txBox="1">
            <a:spLocks noGrp="1"/>
          </p:cNvSpPr>
          <p:nvPr>
            <p:ph type="body" idx="1"/>
          </p:nvPr>
        </p:nvSpPr>
        <p:spPr>
          <a:xfrm>
            <a:off x="308167" y="1608267"/>
            <a:ext cx="7385600" cy="4555200"/>
          </a:xfrm>
          <a:prstGeom prst="rect">
            <a:avLst/>
          </a:prstGeom>
        </p:spPr>
        <p:txBody>
          <a:bodyPr spcFirstLastPara="1" vert="horz" wrap="square" lIns="121900" tIns="121900" rIns="121900" bIns="121900" rtlCol="0" anchor="t" anchorCtr="0">
            <a:noAutofit/>
          </a:bodyPr>
          <a:lstStyle/>
          <a:p>
            <a:pPr marL="0" indent="0">
              <a:buNone/>
            </a:pPr>
            <a:endParaRPr/>
          </a:p>
          <a:p>
            <a:pPr marL="0" indent="0">
              <a:spcBef>
                <a:spcPts val="2133"/>
              </a:spcBef>
              <a:spcAft>
                <a:spcPts val="2133"/>
              </a:spcAft>
              <a:buNone/>
            </a:pPr>
            <a:endParaRPr/>
          </a:p>
        </p:txBody>
      </p:sp>
      <p:sp>
        <p:nvSpPr>
          <p:cNvPr id="363" name="Google Shape;363;p54"/>
          <p:cNvSpPr txBox="1"/>
          <p:nvPr/>
        </p:nvSpPr>
        <p:spPr>
          <a:xfrm>
            <a:off x="6203433" y="694533"/>
            <a:ext cx="5680400" cy="4936200"/>
          </a:xfrm>
          <a:prstGeom prst="rect">
            <a:avLst/>
          </a:prstGeom>
          <a:noFill/>
          <a:ln>
            <a:noFill/>
          </a:ln>
        </p:spPr>
        <p:txBody>
          <a:bodyPr spcFirstLastPara="1" wrap="square" lIns="121900" tIns="121900" rIns="121900" bIns="121900" anchor="t" anchorCtr="0">
            <a:noAutofit/>
          </a:bodyPr>
          <a:lstStyle/>
          <a:p>
            <a:r>
              <a:rPr lang="en" sz="3600">
                <a:solidFill>
                  <a:srgbClr val="0000FF"/>
                </a:solidFill>
                <a:latin typeface="Bree Serif"/>
                <a:ea typeface="Bree Serif"/>
                <a:cs typeface="Bree Serif"/>
                <a:sym typeface="Bree Serif"/>
              </a:rPr>
              <a:t>Look at the picture. </a:t>
            </a:r>
            <a:endParaRPr lang="en-US" sz="3600">
              <a:solidFill>
                <a:srgbClr val="0000FF"/>
              </a:solidFill>
              <a:latin typeface="Bree Serif"/>
              <a:ea typeface="Bree Serif"/>
              <a:cs typeface="Bree Serif"/>
            </a:endParaRPr>
          </a:p>
          <a:p>
            <a:endParaRPr sz="3600">
              <a:solidFill>
                <a:srgbClr val="0000FF"/>
              </a:solidFill>
              <a:latin typeface="Bree Serif"/>
              <a:ea typeface="Bree Serif"/>
              <a:cs typeface="Bree Serif"/>
            </a:endParaRPr>
          </a:p>
          <a:p>
            <a:r>
              <a:rPr lang="en" sz="3600">
                <a:solidFill>
                  <a:srgbClr val="0000FF"/>
                </a:solidFill>
                <a:latin typeface="Bree Serif"/>
                <a:ea typeface="Bree Serif"/>
                <a:cs typeface="Bree Serif"/>
                <a:sym typeface="Bree Serif"/>
              </a:rPr>
              <a:t>How many oranges do you see?</a:t>
            </a:r>
            <a:endParaRPr sz="3600">
              <a:solidFill>
                <a:srgbClr val="0000FF"/>
              </a:solidFill>
              <a:latin typeface="Bree Serif"/>
              <a:ea typeface="Bree Serif"/>
              <a:cs typeface="Bree Serif"/>
            </a:endParaRPr>
          </a:p>
          <a:p>
            <a:endParaRPr sz="3600">
              <a:solidFill>
                <a:srgbClr val="0000FF"/>
              </a:solidFill>
              <a:latin typeface="Bree Serif"/>
              <a:ea typeface="Bree Serif"/>
              <a:cs typeface="Bree Serif"/>
            </a:endParaRPr>
          </a:p>
          <a:p>
            <a:r>
              <a:rPr lang="en" sz="3600">
                <a:solidFill>
                  <a:srgbClr val="0000FF"/>
                </a:solidFill>
                <a:latin typeface="Bree Serif"/>
                <a:ea typeface="Bree Serif"/>
                <a:cs typeface="Bree Serif"/>
                <a:sym typeface="Bree Serif"/>
              </a:rPr>
              <a:t>How did you count them? </a:t>
            </a:r>
            <a:endParaRPr lang="en" sz="3600">
              <a:solidFill>
                <a:srgbClr val="0000FF"/>
              </a:solidFill>
              <a:latin typeface="Bree Serif"/>
              <a:ea typeface="Bree Serif"/>
              <a:cs typeface="Bree Serif"/>
            </a:endParaRPr>
          </a:p>
          <a:p>
            <a:endParaRPr sz="3600">
              <a:solidFill>
                <a:srgbClr val="0000FF"/>
              </a:solidFill>
              <a:latin typeface="Bree Serif"/>
              <a:ea typeface="Bree Serif"/>
              <a:cs typeface="Bree Serif"/>
            </a:endParaRPr>
          </a:p>
          <a:p>
            <a:r>
              <a:rPr lang="en" sz="3600">
                <a:solidFill>
                  <a:srgbClr val="0000FF"/>
                </a:solidFill>
                <a:latin typeface="Bree Serif"/>
                <a:ea typeface="Bree Serif"/>
                <a:cs typeface="Bree Serif"/>
                <a:sym typeface="Bree Serif"/>
              </a:rPr>
              <a:t>Do you see any smaller numbers or groups in the picture?  </a:t>
            </a:r>
            <a:endParaRPr sz="3600">
              <a:solidFill>
                <a:srgbClr val="0000FF"/>
              </a:solidFill>
              <a:latin typeface="Bree Serif"/>
              <a:ea typeface="Bree Serif"/>
              <a:cs typeface="Bree Serif"/>
            </a:endParaRPr>
          </a:p>
        </p:txBody>
      </p:sp>
      <p:pic>
        <p:nvPicPr>
          <p:cNvPr id="2" name="Picture 1">
            <a:extLst>
              <a:ext uri="{FF2B5EF4-FFF2-40B4-BE49-F238E27FC236}">
                <a16:creationId xmlns:a16="http://schemas.microsoft.com/office/drawing/2014/main" id="{CE49D169-C5CC-434A-A7D4-80C8A8D6AC04}"/>
              </a:ext>
            </a:extLst>
          </p:cNvPr>
          <p:cNvPicPr>
            <a:picLocks noChangeAspect="1"/>
          </p:cNvPicPr>
          <p:nvPr/>
        </p:nvPicPr>
        <p:blipFill>
          <a:blip r:embed="rId3"/>
          <a:stretch>
            <a:fillRect/>
          </a:stretch>
        </p:blipFill>
        <p:spPr>
          <a:xfrm>
            <a:off x="415600" y="1589285"/>
            <a:ext cx="4664373" cy="5068123"/>
          </a:xfrm>
          <a:prstGeom prst="rect">
            <a:avLst/>
          </a:prstGeom>
        </p:spPr>
      </p:pic>
    </p:spTree>
    <p:extLst>
      <p:ext uri="{BB962C8B-B14F-4D97-AF65-F5344CB8AC3E}">
        <p14:creationId xmlns:p14="http://schemas.microsoft.com/office/powerpoint/2010/main" val="36996255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CA83-91F7-41C3-9A32-452E9178004D}"/>
              </a:ext>
            </a:extLst>
          </p:cNvPr>
          <p:cNvSpPr>
            <a:spLocks noGrp="1"/>
          </p:cNvSpPr>
          <p:nvPr>
            <p:ph type="title"/>
          </p:nvPr>
        </p:nvSpPr>
        <p:spPr>
          <a:xfrm>
            <a:off x="428624" y="267550"/>
            <a:ext cx="11528913" cy="763600"/>
          </a:xfrm>
        </p:spPr>
        <p:txBody>
          <a:bodyPr/>
          <a:lstStyle/>
          <a:p>
            <a:r>
              <a:rPr lang="en-US" b="1"/>
              <a:t>Monday Math Game: </a:t>
            </a:r>
            <a:r>
              <a:rPr lang="en-CA" b="1"/>
              <a:t>First to 10 in a Row! </a:t>
            </a:r>
            <a:r>
              <a:rPr lang="en-CA" sz="3200"/>
              <a:t>(2 players)</a:t>
            </a:r>
            <a:endParaRPr lang="en-CA"/>
          </a:p>
        </p:txBody>
      </p:sp>
      <p:sp>
        <p:nvSpPr>
          <p:cNvPr id="3" name="Rectangle 3">
            <a:extLst>
              <a:ext uri="{FF2B5EF4-FFF2-40B4-BE49-F238E27FC236}">
                <a16:creationId xmlns:a16="http://schemas.microsoft.com/office/drawing/2014/main" id="{439E34D8-5D59-4E31-995C-96715DB8B787}"/>
              </a:ext>
            </a:extLst>
          </p:cNvPr>
          <p:cNvSpPr>
            <a:spLocks noChangeArrowheads="1"/>
          </p:cNvSpPr>
          <p:nvPr/>
        </p:nvSpPr>
        <p:spPr bwMode="auto">
          <a:xfrm>
            <a:off x="428625" y="32151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Rectangle 4">
            <a:extLst>
              <a:ext uri="{FF2B5EF4-FFF2-40B4-BE49-F238E27FC236}">
                <a16:creationId xmlns:a16="http://schemas.microsoft.com/office/drawing/2014/main" id="{1B19EB88-0E5C-4E75-AADB-0BD5A5FF3BE3}"/>
              </a:ext>
            </a:extLst>
          </p:cNvPr>
          <p:cNvSpPr>
            <a:spLocks noChangeArrowheads="1"/>
          </p:cNvSpPr>
          <p:nvPr/>
        </p:nvSpPr>
        <p:spPr bwMode="auto">
          <a:xfrm>
            <a:off x="114958" y="1031150"/>
            <a:ext cx="11745497"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CA" altLang="en-US" sz="2800" b="1" i="0" u="none" strike="noStrike" cap="none" normalizeH="0" baseline="0" dirty="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GOAL: </a:t>
            </a:r>
            <a:r>
              <a:rPr lang="en-CA" altLang="en-US" sz="2800" dirty="0">
                <a:solidFill>
                  <a:srgbClr val="7030A0"/>
                </a:solidFill>
                <a:latin typeface="Calibri" panose="020F0502020204030204" pitchFamily="34" charset="0"/>
                <a:ea typeface="Calibri" panose="020F0502020204030204" pitchFamily="34" charset="0"/>
                <a:cs typeface="Times New Roman" panose="02020603050405020304" pitchFamily="18" charset="0"/>
              </a:rPr>
              <a:t>BE THE FIRST TO </a:t>
            </a:r>
            <a:r>
              <a:rPr kumimoji="0" lang="en-CA" altLang="en-US" sz="2800" b="0" i="0" u="none" strike="noStrike" cap="none" normalizeH="0" baseline="0" dirty="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PUT THE NUMBERS 1 TO 10 IN THE CORRECT ORDER. </a:t>
            </a:r>
            <a:endParaRPr kumimoji="0" lang="en-CA" altLang="en-US" sz="2800" b="0" i="0" u="none" strike="noStrike" cap="none" normalizeH="0" baseline="0" dirty="0">
              <a:ln>
                <a:noFill/>
              </a:ln>
              <a:solidFill>
                <a:srgbClr val="7030A0"/>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CA" altLang="en-US" sz="1000" b="0" i="0" u="none" strike="noStrike" cap="none" normalizeH="0" baseline="0" dirty="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CA" altLang="en-US" sz="22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Set up:</a:t>
            </a:r>
            <a:endParaRPr lang="en-CA" altLang="en-US" sz="2200" dirty="0">
              <a:latin typeface="Calibri" panose="020F0502020204030204" pitchFamily="34" charset="0"/>
              <a:ea typeface="Calibri" panose="020F0502020204030204" pitchFamily="34" charset="0"/>
              <a:cs typeface="Times New Roman" panose="02020603050405020304" pitchFamily="18"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CA"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Take out all face cards. Aces count as 1. </a:t>
            </a:r>
            <a:endParaRPr kumimoji="0" lang="en-CA" altLang="en-US" sz="2200" b="0" i="0" u="none" strike="noStrike" cap="none" normalizeH="0" baseline="0" dirty="0">
              <a:ln>
                <a:noFill/>
              </a:ln>
              <a:solidFill>
                <a:schemeClr val="tx1"/>
              </a:solidFill>
              <a:effectLst/>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CA"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Shuffle the cards and give ten cards to each player, face down in a line</a:t>
            </a:r>
            <a:r>
              <a:rPr lang="en-CA" altLang="en-US" sz="2200" dirty="0">
                <a:latin typeface="Calibri" panose="020F0502020204030204" pitchFamily="34" charset="0"/>
                <a:ea typeface="Calibri" panose="020F0502020204030204" pitchFamily="34" charset="0"/>
                <a:cs typeface="Times New Roman" panose="02020603050405020304" pitchFamily="18" charset="0"/>
              </a:rPr>
              <a:t>/row.</a:t>
            </a:r>
            <a:endParaRPr kumimoji="0" lang="en-CA" altLang="en-US" sz="2200" b="0" i="0" u="none" strike="noStrike" cap="none" normalizeH="0" baseline="0" dirty="0">
              <a:ln>
                <a:noFill/>
              </a:ln>
              <a:solidFill>
                <a:schemeClr val="tx1"/>
              </a:solidFill>
              <a:effectLst/>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CA"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The rest of the deck is put in a pile in the center. </a:t>
            </a:r>
            <a:endParaRPr kumimoji="0" lang="en-CA" altLang="en-US" sz="2200" b="0" i="0" u="none" strike="noStrike" cap="none" normalizeH="0" baseline="0" dirty="0">
              <a:ln>
                <a:noFill/>
              </a:ln>
              <a:solidFill>
                <a:schemeClr val="tx1"/>
              </a:solidFill>
              <a:effectLst/>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CA"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Turn over 1 card and put it in a discard pile next to the center pile</a:t>
            </a:r>
            <a:endParaRPr lang="en-CA" altLang="en-US" sz="2200" dirty="0"/>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C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E8EF46E9-DF3D-4134-99FB-4972C7F25AAC}"/>
              </a:ext>
            </a:extLst>
          </p:cNvPr>
          <p:cNvSpPr>
            <a:spLocks noChangeArrowheads="1"/>
          </p:cNvSpPr>
          <p:nvPr/>
        </p:nvSpPr>
        <p:spPr bwMode="auto">
          <a:xfrm>
            <a:off x="2257425" y="5167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1" name="Picture 10">
            <a:extLst>
              <a:ext uri="{FF2B5EF4-FFF2-40B4-BE49-F238E27FC236}">
                <a16:creationId xmlns:a16="http://schemas.microsoft.com/office/drawing/2014/main" id="{D2B1B715-7F28-4A94-8892-79CE500B717E}"/>
              </a:ext>
            </a:extLst>
          </p:cNvPr>
          <p:cNvPicPr>
            <a:picLocks noChangeAspect="1"/>
          </p:cNvPicPr>
          <p:nvPr/>
        </p:nvPicPr>
        <p:blipFill>
          <a:blip r:embed="rId2"/>
          <a:stretch>
            <a:fillRect/>
          </a:stretch>
        </p:blipFill>
        <p:spPr>
          <a:xfrm>
            <a:off x="2334134" y="5208668"/>
            <a:ext cx="9623403" cy="1417722"/>
          </a:xfrm>
          <a:prstGeom prst="rect">
            <a:avLst/>
          </a:prstGeom>
        </p:spPr>
      </p:pic>
      <p:sp>
        <p:nvSpPr>
          <p:cNvPr id="5" name="TextBox 4">
            <a:extLst>
              <a:ext uri="{FF2B5EF4-FFF2-40B4-BE49-F238E27FC236}">
                <a16:creationId xmlns:a16="http://schemas.microsoft.com/office/drawing/2014/main" id="{2D690D4C-8983-4832-8B61-992264CA6469}"/>
              </a:ext>
            </a:extLst>
          </p:cNvPr>
          <p:cNvSpPr txBox="1"/>
          <p:nvPr/>
        </p:nvSpPr>
        <p:spPr>
          <a:xfrm>
            <a:off x="428624" y="5356186"/>
            <a:ext cx="2370847" cy="954107"/>
          </a:xfrm>
          <a:prstGeom prst="rect">
            <a:avLst/>
          </a:prstGeom>
          <a:noFill/>
        </p:spPr>
        <p:txBody>
          <a:bodyPr wrap="square" rtlCol="0">
            <a:spAutoFit/>
          </a:bodyPr>
          <a:lstStyle/>
          <a:p>
            <a:r>
              <a:rPr lang="en-US" sz="2800">
                <a:solidFill>
                  <a:srgbClr val="7030A0"/>
                </a:solidFill>
              </a:rPr>
              <a:t>Example of winning row:</a:t>
            </a:r>
          </a:p>
        </p:txBody>
      </p:sp>
      <p:sp>
        <p:nvSpPr>
          <p:cNvPr id="8" name="TextBox 7">
            <a:extLst>
              <a:ext uri="{FF2B5EF4-FFF2-40B4-BE49-F238E27FC236}">
                <a16:creationId xmlns:a16="http://schemas.microsoft.com/office/drawing/2014/main" id="{43BA646A-AA04-46AC-A62E-5B959E62F981}"/>
              </a:ext>
            </a:extLst>
          </p:cNvPr>
          <p:cNvSpPr txBox="1"/>
          <p:nvPr/>
        </p:nvSpPr>
        <p:spPr>
          <a:xfrm>
            <a:off x="525705" y="3429000"/>
            <a:ext cx="11334750" cy="1569660"/>
          </a:xfrm>
          <a:prstGeom prst="rect">
            <a:avLst/>
          </a:prstGeom>
          <a:noFill/>
        </p:spPr>
        <p:txBody>
          <a:bodyPr wrap="square" rtlCol="0">
            <a:spAutoFit/>
          </a:bodyPr>
          <a:lstStyle/>
          <a:p>
            <a:r>
              <a:rPr kumimoji="0" lang="en-C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Players can pick a card either from the centre pile OR from the discard pile. The player</a:t>
            </a:r>
            <a:r>
              <a:rPr lang="en-CA" altLang="en-US" sz="2400" dirty="0">
                <a:latin typeface="Calibri" panose="020F0502020204030204" pitchFamily="34" charset="0"/>
                <a:ea typeface="Calibri" panose="020F0502020204030204" pitchFamily="34" charset="0"/>
                <a:cs typeface="Times New Roman" panose="02020603050405020304" pitchFamily="18" charset="0"/>
              </a:rPr>
              <a:t> </a:t>
            </a:r>
            <a:r>
              <a:rPr kumimoji="0" lang="en-C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puts this card, number-side-up in its correct spot. The player flips over the card that is already in that spot. That card goes to the discard pile.  </a:t>
            </a:r>
            <a:r>
              <a:rPr lang="en-CA" altLang="en-US" sz="2400" dirty="0">
                <a:latin typeface="Calibri" panose="020F0502020204030204" pitchFamily="34" charset="0"/>
                <a:ea typeface="Calibri" panose="020F0502020204030204" pitchFamily="34" charset="0"/>
                <a:cs typeface="Times New Roman" panose="02020603050405020304" pitchFamily="18" charset="0"/>
              </a:rPr>
              <a:t>Then it is the next players turn. </a:t>
            </a:r>
            <a:r>
              <a:rPr kumimoji="0" lang="en-C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Play continues </a:t>
            </a:r>
            <a:r>
              <a:rPr lang="en-CA" altLang="en-US" sz="2400" dirty="0">
                <a:latin typeface="Calibri" panose="020F0502020204030204" pitchFamily="34" charset="0"/>
                <a:ea typeface="Calibri" panose="020F0502020204030204" pitchFamily="34" charset="0"/>
                <a:cs typeface="Times New Roman" panose="02020603050405020304" pitchFamily="18" charset="0"/>
              </a:rPr>
              <a:t>until one player has all ten cards in a row.</a:t>
            </a:r>
            <a:endParaRPr lang="en-CA" sz="2400" dirty="0"/>
          </a:p>
        </p:txBody>
      </p:sp>
    </p:spTree>
    <p:extLst>
      <p:ext uri="{BB962C8B-B14F-4D97-AF65-F5344CB8AC3E}">
        <p14:creationId xmlns:p14="http://schemas.microsoft.com/office/powerpoint/2010/main" val="1892237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43"/>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1698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5" name="Google Shape;545;p70"/>
          <p:cNvSpPr txBox="1">
            <a:spLocks noGrp="1"/>
          </p:cNvSpPr>
          <p:nvPr>
            <p:ph type="body" idx="1"/>
          </p:nvPr>
        </p:nvSpPr>
        <p:spPr>
          <a:xfrm>
            <a:off x="7582563" y="1097280"/>
            <a:ext cx="4085181" cy="5938448"/>
          </a:xfrm>
          <a:prstGeom prst="rect">
            <a:avLst/>
          </a:prstGeom>
        </p:spPr>
        <p:txBody>
          <a:bodyPr spcFirstLastPara="1" vert="horz" lIns="91440" tIns="45720" rIns="91440" bIns="45720" rtlCol="0" anchor="ctr" anchorCtr="0">
            <a:normAutofit lnSpcReduction="10000"/>
          </a:bodyPr>
          <a:lstStyle/>
          <a:p>
            <a:pPr marL="0" indent="0">
              <a:buNone/>
            </a:pPr>
            <a:r>
              <a:rPr lang="en-US">
                <a:solidFill>
                  <a:srgbClr val="FFFFFF"/>
                </a:solidFill>
                <a:sym typeface="Bree Serif"/>
              </a:rPr>
              <a:t>Go outside and choose a section of your street for this activity. Count the following: </a:t>
            </a:r>
          </a:p>
          <a:p>
            <a:pPr marL="0" indent="-228600">
              <a:buFont typeface="Arial" panose="020B0604020202020204" pitchFamily="34" charset="0"/>
              <a:buChar char="•"/>
            </a:pPr>
            <a:endParaRPr lang="en-US" sz="1900">
              <a:solidFill>
                <a:srgbClr val="FFFFFF"/>
              </a:solidFill>
            </a:endParaRPr>
          </a:p>
          <a:p>
            <a:pPr marL="608965" indent="-228600">
              <a:buFont typeface="Arial" panose="020B0604020202020204" pitchFamily="34" charset="0"/>
              <a:buChar char="•"/>
            </a:pPr>
            <a:r>
              <a:rPr lang="en-US" sz="2400">
                <a:solidFill>
                  <a:srgbClr val="FFFFFF"/>
                </a:solidFill>
                <a:sym typeface="Bree Serif"/>
              </a:rPr>
              <a:t>How many trees are there? </a:t>
            </a:r>
          </a:p>
          <a:p>
            <a:pPr marL="608965" indent="-228600">
              <a:buFont typeface="Arial" panose="020B0604020202020204" pitchFamily="34" charset="0"/>
              <a:buChar char="•"/>
            </a:pPr>
            <a:endParaRPr lang="en-US" sz="2400">
              <a:solidFill>
                <a:srgbClr val="FFFFFF"/>
              </a:solidFill>
            </a:endParaRPr>
          </a:p>
          <a:p>
            <a:pPr marL="608965" indent="-228600">
              <a:buFont typeface="Arial" panose="020B0604020202020204" pitchFamily="34" charset="0"/>
              <a:buChar char="•"/>
            </a:pPr>
            <a:r>
              <a:rPr lang="en-US" sz="2400">
                <a:solidFill>
                  <a:srgbClr val="FFFFFF"/>
                </a:solidFill>
                <a:sym typeface="Bree Serif"/>
              </a:rPr>
              <a:t>How many houses have a garage? </a:t>
            </a:r>
          </a:p>
          <a:p>
            <a:pPr marL="608965" indent="-228600">
              <a:buFont typeface="Arial" panose="020B0604020202020204" pitchFamily="34" charset="0"/>
              <a:buChar char="•"/>
            </a:pPr>
            <a:endParaRPr lang="en-US" sz="2400">
              <a:solidFill>
                <a:srgbClr val="FFFFFF"/>
              </a:solidFill>
            </a:endParaRPr>
          </a:p>
          <a:p>
            <a:pPr marL="608965" indent="-228600">
              <a:buFont typeface="Arial" panose="020B0604020202020204" pitchFamily="34" charset="0"/>
              <a:buChar char="•"/>
            </a:pPr>
            <a:r>
              <a:rPr lang="en-US" sz="2400">
                <a:solidFill>
                  <a:srgbClr val="FFFFFF"/>
                </a:solidFill>
                <a:sym typeface="Bree Serif"/>
              </a:rPr>
              <a:t>What numbers can you see on the houses? </a:t>
            </a:r>
          </a:p>
          <a:p>
            <a:pPr marL="608965" indent="-228600">
              <a:buFont typeface="Arial" panose="020B0604020202020204" pitchFamily="34" charset="0"/>
              <a:buChar char="•"/>
            </a:pPr>
            <a:endParaRPr lang="en-US" sz="2400">
              <a:solidFill>
                <a:srgbClr val="FFFFFF"/>
              </a:solidFill>
              <a:sym typeface="Bree Serif"/>
            </a:endParaRPr>
          </a:p>
          <a:p>
            <a:pPr marL="608965" indent="-228600">
              <a:buFont typeface="Arial" panose="020B0604020202020204" pitchFamily="34" charset="0"/>
              <a:buChar char="•"/>
            </a:pPr>
            <a:r>
              <a:rPr lang="en-US" sz="2400">
                <a:solidFill>
                  <a:srgbClr val="FFFFFF"/>
                </a:solidFill>
                <a:sym typeface="Bree Serif"/>
              </a:rPr>
              <a:t>How many fire hydrants are there? </a:t>
            </a:r>
          </a:p>
          <a:p>
            <a:pPr marL="152400" indent="-228600">
              <a:buFont typeface="Arial" panose="020B0604020202020204" pitchFamily="34" charset="0"/>
              <a:buChar char="•"/>
            </a:pPr>
            <a:endParaRPr lang="en-US" sz="2400">
              <a:solidFill>
                <a:srgbClr val="FFFFFF"/>
              </a:solidFill>
              <a:sym typeface="Bree Serif"/>
            </a:endParaRPr>
          </a:p>
          <a:p>
            <a:pPr marL="608965" indent="-228600">
              <a:buFont typeface="Arial" panose="020B0604020202020204" pitchFamily="34" charset="0"/>
              <a:buChar char="•"/>
            </a:pPr>
            <a:r>
              <a:rPr lang="en-US" sz="2400">
                <a:solidFill>
                  <a:srgbClr val="FFFFFF"/>
                </a:solidFill>
                <a:sym typeface="Bree Serif"/>
              </a:rPr>
              <a:t>What else can you count?</a:t>
            </a:r>
            <a:endParaRPr lang="en-US" sz="2400">
              <a:solidFill>
                <a:srgbClr val="FFFFFF"/>
              </a:solidFill>
            </a:endParaRPr>
          </a:p>
          <a:p>
            <a:pPr marL="0" indent="-228600">
              <a:spcBef>
                <a:spcPts val="2133"/>
              </a:spcBef>
              <a:buFont typeface="Arial" panose="020B0604020202020204" pitchFamily="34" charset="0"/>
              <a:buChar char="•"/>
            </a:pPr>
            <a:endParaRPr lang="en-US" sz="1900">
              <a:solidFill>
                <a:srgbClr val="FFFFFF"/>
              </a:solidFill>
              <a:sym typeface="Boogaloo"/>
            </a:endParaRPr>
          </a:p>
          <a:p>
            <a:pPr marL="0" indent="-228600">
              <a:spcBef>
                <a:spcPts val="2133"/>
              </a:spcBef>
              <a:spcAft>
                <a:spcPts val="2133"/>
              </a:spcAft>
              <a:buFont typeface="Arial" panose="020B0604020202020204" pitchFamily="34" charset="0"/>
              <a:buChar char="•"/>
            </a:pPr>
            <a:endParaRPr lang="en-US" sz="1900">
              <a:solidFill>
                <a:srgbClr val="FFFFFF"/>
              </a:solidFill>
              <a:sym typeface="Boogaloo"/>
            </a:endParaRPr>
          </a:p>
        </p:txBody>
      </p:sp>
      <p:sp>
        <p:nvSpPr>
          <p:cNvPr id="544" name="Google Shape;544;p70"/>
          <p:cNvSpPr txBox="1">
            <a:spLocks noGrp="1"/>
          </p:cNvSpPr>
          <p:nvPr>
            <p:ph type="title"/>
          </p:nvPr>
        </p:nvSpPr>
        <p:spPr>
          <a:xfrm>
            <a:off x="524256" y="491260"/>
            <a:ext cx="6594189" cy="1625210"/>
          </a:xfrm>
          <a:prstGeom prst="rect">
            <a:avLst/>
          </a:prstGeom>
        </p:spPr>
        <p:txBody>
          <a:bodyPr spcFirstLastPara="1" vert="horz" lIns="91440" tIns="45720" rIns="91440" bIns="45720" rtlCol="0" anchor="ctr" anchorCtr="0">
            <a:normAutofit fontScale="90000"/>
          </a:bodyPr>
          <a:lstStyle/>
          <a:p>
            <a:pPr>
              <a:spcBef>
                <a:spcPct val="0"/>
              </a:spcBef>
              <a:buClr>
                <a:schemeClr val="dk1"/>
              </a:buClr>
              <a:buSzPts val="1100"/>
            </a:pPr>
            <a:r>
              <a:rPr lang="en-US" sz="3700" b="1">
                <a:solidFill>
                  <a:srgbClr val="FFFFFF"/>
                </a:solidFill>
              </a:rPr>
              <a:t/>
            </a:r>
            <a:br>
              <a:rPr lang="en-US" sz="3700" b="1">
                <a:solidFill>
                  <a:srgbClr val="FFFFFF"/>
                </a:solidFill>
              </a:rPr>
            </a:br>
            <a:r>
              <a:rPr lang="en-US" sz="5300" b="1">
                <a:solidFill>
                  <a:srgbClr val="FFFFFF"/>
                </a:solidFill>
              </a:rPr>
              <a:t>Tuesday – Counting</a:t>
            </a:r>
            <a:r>
              <a:rPr lang="en-US" sz="3700">
                <a:solidFill>
                  <a:srgbClr val="FFFFFF"/>
                </a:solidFill>
              </a:rPr>
              <a:t/>
            </a:r>
            <a:br>
              <a:rPr lang="en-US" sz="3700">
                <a:solidFill>
                  <a:srgbClr val="FFFFFF"/>
                </a:solidFill>
              </a:rPr>
            </a:br>
            <a:r>
              <a:rPr lang="en-US" sz="3700">
                <a:solidFill>
                  <a:srgbClr val="FFFFFF"/>
                </a:solidFill>
              </a:rPr>
              <a:t/>
            </a:r>
            <a:br>
              <a:rPr lang="en-US" sz="3700">
                <a:solidFill>
                  <a:srgbClr val="FFFFFF"/>
                </a:solidFill>
              </a:rPr>
            </a:br>
            <a:endParaRPr lang="en-US" sz="3700">
              <a:solidFill>
                <a:srgbClr val="FFFFFF"/>
              </a:solidFill>
            </a:endParaRPr>
          </a:p>
        </p:txBody>
      </p:sp>
      <p:pic>
        <p:nvPicPr>
          <p:cNvPr id="6146" name="Picture 2" descr="Suburban house 2 in Salisbury East, Adela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56" y="2036588"/>
            <a:ext cx="6318334" cy="4628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4927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C635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544;p70">
            <a:extLst>
              <a:ext uri="{FF2B5EF4-FFF2-40B4-BE49-F238E27FC236}">
                <a16:creationId xmlns:a16="http://schemas.microsoft.com/office/drawing/2014/main" id="{DFEBB2E1-664D-405C-A689-93918C0805B2}"/>
              </a:ext>
            </a:extLst>
          </p:cNvPr>
          <p:cNvSpPr txBox="1">
            <a:spLocks noGrp="1"/>
          </p:cNvSpPr>
          <p:nvPr>
            <p:ph type="title"/>
          </p:nvPr>
        </p:nvSpPr>
        <p:spPr>
          <a:xfrm>
            <a:off x="394860" y="994468"/>
            <a:ext cx="6594189" cy="1625210"/>
          </a:xfrm>
          <a:prstGeom prst="rect">
            <a:avLst/>
          </a:prstGeom>
        </p:spPr>
        <p:txBody>
          <a:bodyPr spcFirstLastPara="1" vert="horz" wrap="square" lIns="91440" tIns="45720" rIns="91440" bIns="45720" rtlCol="0" anchor="ctr" anchorCtr="0">
            <a:noAutofit/>
          </a:bodyPr>
          <a:lstStyle/>
          <a:p>
            <a:pPr algn="ctr">
              <a:spcBef>
                <a:spcPct val="0"/>
              </a:spcBef>
              <a:buClr>
                <a:schemeClr val="dk1"/>
              </a:buClr>
              <a:buSzPts val="1100"/>
            </a:pPr>
            <a:r>
              <a:rPr lang="en-US" b="1" dirty="0">
                <a:solidFill>
                  <a:srgbClr val="FFFFFF"/>
                </a:solidFill>
              </a:rPr>
              <a:t>Tuesday: </a:t>
            </a:r>
            <a:r>
              <a:rPr lang="en-US" b="1" dirty="0"/>
              <a:t/>
            </a:r>
            <a:br>
              <a:rPr lang="en-US" b="1" dirty="0"/>
            </a:br>
            <a:r>
              <a:rPr lang="en-US" b="1" dirty="0">
                <a:solidFill>
                  <a:srgbClr val="FFFFFF"/>
                </a:solidFill>
              </a:rPr>
              <a:t>Do a Puzzle!</a:t>
            </a:r>
            <a:r>
              <a:rPr lang="en-US" dirty="0"/>
              <a:t/>
            </a:r>
            <a:br>
              <a:rPr lang="en-US" dirty="0"/>
            </a:br>
            <a:r>
              <a:rPr lang="en-US" dirty="0"/>
              <a:t/>
            </a:r>
            <a:br>
              <a:rPr lang="en-US" dirty="0"/>
            </a:br>
            <a:endParaRPr lang="en-US" sz="3700" dirty="0">
              <a:solidFill>
                <a:srgbClr val="FFFFFF"/>
              </a:solidFill>
              <a:cs typeface="Calibri Light" panose="020F0302020204030204"/>
            </a:endParaRP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04B6E8F-D80A-4EC2-9DE9-B9605DF46D60}"/>
              </a:ext>
            </a:extLst>
          </p:cNvPr>
          <p:cNvSpPr txBox="1"/>
          <p:nvPr/>
        </p:nvSpPr>
        <p:spPr>
          <a:xfrm>
            <a:off x="7626020" y="1002818"/>
            <a:ext cx="4244248" cy="4852362"/>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4400" dirty="0">
                <a:solidFill>
                  <a:srgbClr val="FFFFFF"/>
                </a:solidFill>
              </a:rPr>
              <a:t>Choose a puzzle and complete it.</a:t>
            </a:r>
            <a:endParaRPr lang="en-US" sz="4400" dirty="0">
              <a:cs typeface="Calibri"/>
            </a:endParaRPr>
          </a:p>
          <a:p>
            <a:pPr indent="-228600">
              <a:lnSpc>
                <a:spcPct val="90000"/>
              </a:lnSpc>
              <a:spcAft>
                <a:spcPts val="600"/>
              </a:spcAft>
              <a:buFont typeface="Arial" panose="020B0604020202020204" pitchFamily="34" charset="0"/>
              <a:buChar char="•"/>
            </a:pPr>
            <a:endParaRPr lang="en-US" sz="4400" dirty="0">
              <a:solidFill>
                <a:srgbClr val="FFFFFF"/>
              </a:solidFill>
              <a:cs typeface="Calibri"/>
            </a:endParaRPr>
          </a:p>
          <a:p>
            <a:pPr>
              <a:lnSpc>
                <a:spcPct val="90000"/>
              </a:lnSpc>
              <a:spcAft>
                <a:spcPts val="600"/>
              </a:spcAft>
            </a:pPr>
            <a:r>
              <a:rPr lang="en-US" sz="4400" dirty="0">
                <a:solidFill>
                  <a:srgbClr val="FFFFFF"/>
                </a:solidFill>
              </a:rPr>
              <a:t>If you don't have a puzzle, cut up a cereal box to make your own.</a:t>
            </a:r>
            <a:endParaRPr lang="en-US" sz="4400" dirty="0">
              <a:solidFill>
                <a:srgbClr val="FFFFFF"/>
              </a:solidFill>
              <a:cs typeface="Calibri" panose="020F0502020204030204"/>
            </a:endParaRPr>
          </a:p>
        </p:txBody>
      </p:sp>
      <p:pic>
        <p:nvPicPr>
          <p:cNvPr id="1030" name="Picture 6" descr="06-09-11 - Unfinished Puzzle Square 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2329249"/>
            <a:ext cx="7058307" cy="4207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9041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4"/>
        <p:cNvGrpSpPr/>
        <p:nvPr/>
      </p:nvGrpSpPr>
      <p:grpSpPr>
        <a:xfrm>
          <a:off x="0" y="0"/>
          <a:ext cx="0" cy="0"/>
          <a:chOff x="0" y="0"/>
          <a:chExt cx="0" cy="0"/>
        </a:xfrm>
      </p:grpSpPr>
      <p:sp>
        <p:nvSpPr>
          <p:cNvPr id="131" name="Rectangle 130">
            <a:extLst>
              <a:ext uri="{FF2B5EF4-FFF2-40B4-BE49-F238E27FC236}">
                <a16:creationId xmlns:a16="http://schemas.microsoft.com/office/drawing/2014/main"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45" name="Google Shape;445;p61"/>
          <p:cNvSpPr txBox="1">
            <a:spLocks noGrp="1"/>
          </p:cNvSpPr>
          <p:nvPr>
            <p:ph type="title"/>
          </p:nvPr>
        </p:nvSpPr>
        <p:spPr>
          <a:xfrm>
            <a:off x="838200" y="448721"/>
            <a:ext cx="4707671" cy="1225650"/>
          </a:xfrm>
          <a:prstGeom prst="rect">
            <a:avLst/>
          </a:prstGeom>
        </p:spPr>
        <p:txBody>
          <a:bodyPr spcFirstLastPara="1" vert="horz" lIns="91440" tIns="45720" rIns="91440" bIns="45720" rtlCol="0" anchor="b" anchorCtr="0">
            <a:noAutofit/>
          </a:bodyPr>
          <a:lstStyle/>
          <a:p>
            <a:pPr>
              <a:spcBef>
                <a:spcPct val="0"/>
              </a:spcBef>
            </a:pPr>
            <a:r>
              <a:rPr lang="en-US" sz="4800" b="1">
                <a:solidFill>
                  <a:schemeClr val="bg1"/>
                </a:solidFill>
              </a:rPr>
              <a:t>Wednesday – Number Talk</a:t>
            </a:r>
          </a:p>
        </p:txBody>
      </p:sp>
      <p:cxnSp>
        <p:nvCxnSpPr>
          <p:cNvPr id="133" name="Straight Connector 132">
            <a:extLst>
              <a:ext uri="{FF2B5EF4-FFF2-40B4-BE49-F238E27FC236}">
                <a16:creationId xmlns:a16="http://schemas.microsoft.com/office/drawing/2014/main" id="{EEA38897-7BA3-4408-8083-3235339C4A6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6" name="Google Shape;446;p61"/>
          <p:cNvSpPr txBox="1">
            <a:spLocks noGrp="1"/>
          </p:cNvSpPr>
          <p:nvPr>
            <p:ph type="body" idx="1"/>
          </p:nvPr>
        </p:nvSpPr>
        <p:spPr>
          <a:xfrm>
            <a:off x="897768" y="1984576"/>
            <a:ext cx="4586513" cy="3647710"/>
          </a:xfrm>
          <a:prstGeom prst="rect">
            <a:avLst/>
          </a:prstGeom>
        </p:spPr>
        <p:txBody>
          <a:bodyPr spcFirstLastPara="1" vert="horz" lIns="91440" tIns="45720" rIns="91440" bIns="45720" rtlCol="0" anchorCtr="0">
            <a:normAutofit/>
          </a:bodyPr>
          <a:lstStyle/>
          <a:p>
            <a:pPr marL="0" indent="0">
              <a:buNone/>
            </a:pPr>
            <a:endParaRPr lang="en-US" sz="3600">
              <a:solidFill>
                <a:schemeClr val="bg1"/>
              </a:solidFill>
              <a:sym typeface="Architects Daughter"/>
            </a:endParaRPr>
          </a:p>
          <a:p>
            <a:pPr marL="0" indent="0">
              <a:buNone/>
            </a:pPr>
            <a:r>
              <a:rPr lang="en-US" sz="3600">
                <a:solidFill>
                  <a:schemeClr val="bg1"/>
                </a:solidFill>
                <a:sym typeface="Architects Daughter"/>
              </a:rPr>
              <a:t>What is the same in the two pictures? </a:t>
            </a:r>
          </a:p>
          <a:p>
            <a:pPr marL="0" indent="-228600">
              <a:buClr>
                <a:schemeClr val="dk1"/>
              </a:buClr>
              <a:buSzPts val="1100"/>
              <a:buFont typeface="Arial" panose="020B0604020202020204" pitchFamily="34" charset="0"/>
              <a:buChar char="•"/>
            </a:pPr>
            <a:endParaRPr lang="en-US" sz="3600">
              <a:solidFill>
                <a:schemeClr val="bg1"/>
              </a:solidFill>
              <a:sym typeface="Architects Daughter"/>
            </a:endParaRPr>
          </a:p>
          <a:p>
            <a:pPr marL="0" indent="0">
              <a:spcBef>
                <a:spcPts val="2133"/>
              </a:spcBef>
              <a:buClr>
                <a:schemeClr val="dk1"/>
              </a:buClr>
              <a:buSzPts val="1100"/>
              <a:buNone/>
            </a:pPr>
            <a:r>
              <a:rPr lang="en-US" sz="3600">
                <a:solidFill>
                  <a:schemeClr val="bg1"/>
                </a:solidFill>
                <a:sym typeface="Architects Daughter"/>
              </a:rPr>
              <a:t>What is different in  the two pictures?</a:t>
            </a:r>
          </a:p>
        </p:txBody>
      </p:sp>
      <p:cxnSp>
        <p:nvCxnSpPr>
          <p:cNvPr id="135" name="Straight Connector 134">
            <a:extLst>
              <a:ext uri="{FF2B5EF4-FFF2-40B4-BE49-F238E27FC236}">
                <a16:creationId xmlns:a16="http://schemas.microsoft.com/office/drawing/2014/main" id="{F11AD06B-AB20-4097-8606-5DA00DBACE8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4CF65E6-F872-4D7B-8267-07028C4774F4}"/>
              </a:ext>
            </a:extLst>
          </p:cNvPr>
          <p:cNvPicPr>
            <a:picLocks noChangeAspect="1"/>
          </p:cNvPicPr>
          <p:nvPr/>
        </p:nvPicPr>
        <p:blipFill rotWithShape="1">
          <a:blip r:embed="rId3"/>
          <a:srcRect r="1927"/>
          <a:stretch/>
        </p:blipFill>
        <p:spPr>
          <a:xfrm>
            <a:off x="6525453" y="10"/>
            <a:ext cx="5666547" cy="685799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CA83-91F7-41C3-9A32-452E9178004D}"/>
              </a:ext>
            </a:extLst>
          </p:cNvPr>
          <p:cNvSpPr>
            <a:spLocks noGrp="1"/>
          </p:cNvSpPr>
          <p:nvPr>
            <p:ph type="title"/>
          </p:nvPr>
        </p:nvSpPr>
        <p:spPr>
          <a:xfrm>
            <a:off x="114958" y="267550"/>
            <a:ext cx="11842579" cy="763600"/>
          </a:xfrm>
        </p:spPr>
        <p:txBody>
          <a:bodyPr/>
          <a:lstStyle/>
          <a:p>
            <a:r>
              <a:rPr lang="en-US" b="1"/>
              <a:t>Wednesday Math Game: </a:t>
            </a:r>
            <a:r>
              <a:rPr lang="en-CA" b="1"/>
              <a:t>First to 10 in a Row! </a:t>
            </a:r>
            <a:r>
              <a:rPr lang="en-CA" sz="3000"/>
              <a:t>(2 players)</a:t>
            </a:r>
          </a:p>
        </p:txBody>
      </p:sp>
      <p:sp>
        <p:nvSpPr>
          <p:cNvPr id="3" name="Rectangle 3">
            <a:extLst>
              <a:ext uri="{FF2B5EF4-FFF2-40B4-BE49-F238E27FC236}">
                <a16:creationId xmlns:a16="http://schemas.microsoft.com/office/drawing/2014/main" id="{439E34D8-5D59-4E31-995C-96715DB8B787}"/>
              </a:ext>
            </a:extLst>
          </p:cNvPr>
          <p:cNvSpPr>
            <a:spLocks noChangeArrowheads="1"/>
          </p:cNvSpPr>
          <p:nvPr/>
        </p:nvSpPr>
        <p:spPr bwMode="auto">
          <a:xfrm>
            <a:off x="428625" y="32151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Rectangle 4">
            <a:extLst>
              <a:ext uri="{FF2B5EF4-FFF2-40B4-BE49-F238E27FC236}">
                <a16:creationId xmlns:a16="http://schemas.microsoft.com/office/drawing/2014/main" id="{1B19EB88-0E5C-4E75-AADB-0BD5A5FF3BE3}"/>
              </a:ext>
            </a:extLst>
          </p:cNvPr>
          <p:cNvSpPr>
            <a:spLocks noChangeArrowheads="1"/>
          </p:cNvSpPr>
          <p:nvPr/>
        </p:nvSpPr>
        <p:spPr bwMode="auto">
          <a:xfrm>
            <a:off x="114958" y="1031150"/>
            <a:ext cx="11745497"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CA" altLang="en-US" sz="2800" b="1" i="0" u="none" strike="noStrike" cap="none" normalizeH="0" baseline="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GOAL: </a:t>
            </a:r>
            <a:r>
              <a:rPr lang="en-CA" altLang="en-US" sz="2800">
                <a:solidFill>
                  <a:srgbClr val="7030A0"/>
                </a:solidFill>
                <a:latin typeface="Calibri" panose="020F0502020204030204" pitchFamily="34" charset="0"/>
                <a:ea typeface="Calibri" panose="020F0502020204030204" pitchFamily="34" charset="0"/>
                <a:cs typeface="Times New Roman" panose="02020603050405020304" pitchFamily="18" charset="0"/>
              </a:rPr>
              <a:t>BE THE FIRST TO </a:t>
            </a:r>
            <a:r>
              <a:rPr kumimoji="0" lang="en-CA" altLang="en-US" sz="2800" b="0" i="0" u="none" strike="noStrike" cap="none" normalizeH="0" baseline="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PUT THE NUMBERS 1 TO 10 IN THE CORRECT ORDER. </a:t>
            </a:r>
            <a:endParaRPr kumimoji="0" lang="en-CA" altLang="en-US" sz="2800" b="0" i="0" u="none" strike="noStrike" cap="none" normalizeH="0" baseline="0">
              <a:ln>
                <a:noFill/>
              </a:ln>
              <a:solidFill>
                <a:srgbClr val="7030A0"/>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CA" altLang="en-US" sz="1000" b="0" i="0" u="none" strike="noStrike" cap="none" normalizeH="0" baseline="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CA" altLang="en-US" sz="2200" b="0"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		Set up:</a:t>
            </a:r>
            <a:endParaRPr lang="en-CA" altLang="en-US" sz="2200">
              <a:latin typeface="Calibri" panose="020F0502020204030204" pitchFamily="34" charset="0"/>
              <a:ea typeface="Calibri" panose="020F0502020204030204" pitchFamily="34" charset="0"/>
              <a:cs typeface="Times New Roman" panose="02020603050405020304" pitchFamily="18"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CA" altLang="en-US" sz="2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Take out all face cards. Aces count as 1. </a:t>
            </a:r>
            <a:endParaRPr kumimoji="0" lang="en-CA" altLang="en-US" sz="2200" b="0" i="0" u="none" strike="noStrike" cap="none" normalizeH="0" baseline="0">
              <a:ln>
                <a:noFill/>
              </a:ln>
              <a:solidFill>
                <a:schemeClr val="tx1"/>
              </a:solidFill>
              <a:effectLst/>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CA" altLang="en-US" sz="2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Shuffle the cards and give ten cards to each player, face down in a line</a:t>
            </a:r>
            <a:r>
              <a:rPr lang="en-CA" altLang="en-US" sz="2200">
                <a:latin typeface="Calibri" panose="020F0502020204030204" pitchFamily="34" charset="0"/>
                <a:ea typeface="Calibri" panose="020F0502020204030204" pitchFamily="34" charset="0"/>
                <a:cs typeface="Times New Roman" panose="02020603050405020304" pitchFamily="18" charset="0"/>
              </a:rPr>
              <a:t>/row.</a:t>
            </a:r>
            <a:endParaRPr kumimoji="0" lang="en-CA" altLang="en-US" sz="2200" b="0" i="0" u="none" strike="noStrike" cap="none" normalizeH="0" baseline="0">
              <a:ln>
                <a:noFill/>
              </a:ln>
              <a:solidFill>
                <a:schemeClr val="tx1"/>
              </a:solidFill>
              <a:effectLst/>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CA" altLang="en-US" sz="2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The rest of the deck is put in a pile in the center. </a:t>
            </a:r>
            <a:endParaRPr kumimoji="0" lang="en-CA" altLang="en-US" sz="2200" b="0" i="0" u="none" strike="noStrike" cap="none" normalizeH="0" baseline="0">
              <a:ln>
                <a:noFill/>
              </a:ln>
              <a:solidFill>
                <a:schemeClr val="tx1"/>
              </a:solidFill>
              <a:effectLst/>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CA" altLang="en-US" sz="2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Turn over 1 card and put it in a discard pile next to the center pile</a:t>
            </a:r>
            <a:endParaRPr lang="en-CA" altLang="en-US" sz="2200"/>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CA"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E8EF46E9-DF3D-4134-99FB-4972C7F25AAC}"/>
              </a:ext>
            </a:extLst>
          </p:cNvPr>
          <p:cNvSpPr>
            <a:spLocks noChangeArrowheads="1"/>
          </p:cNvSpPr>
          <p:nvPr/>
        </p:nvSpPr>
        <p:spPr bwMode="auto">
          <a:xfrm>
            <a:off x="2257425" y="5167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1" name="Picture 10">
            <a:extLst>
              <a:ext uri="{FF2B5EF4-FFF2-40B4-BE49-F238E27FC236}">
                <a16:creationId xmlns:a16="http://schemas.microsoft.com/office/drawing/2014/main" id="{D2B1B715-7F28-4A94-8892-79CE500B717E}"/>
              </a:ext>
            </a:extLst>
          </p:cNvPr>
          <p:cNvPicPr>
            <a:picLocks noChangeAspect="1"/>
          </p:cNvPicPr>
          <p:nvPr/>
        </p:nvPicPr>
        <p:blipFill>
          <a:blip r:embed="rId2"/>
          <a:stretch>
            <a:fillRect/>
          </a:stretch>
        </p:blipFill>
        <p:spPr>
          <a:xfrm>
            <a:off x="2334134" y="5208668"/>
            <a:ext cx="9623403" cy="1417722"/>
          </a:xfrm>
          <a:prstGeom prst="rect">
            <a:avLst/>
          </a:prstGeom>
        </p:spPr>
      </p:pic>
      <p:sp>
        <p:nvSpPr>
          <p:cNvPr id="5" name="TextBox 4">
            <a:extLst>
              <a:ext uri="{FF2B5EF4-FFF2-40B4-BE49-F238E27FC236}">
                <a16:creationId xmlns:a16="http://schemas.microsoft.com/office/drawing/2014/main" id="{2D690D4C-8983-4832-8B61-992264CA6469}"/>
              </a:ext>
            </a:extLst>
          </p:cNvPr>
          <p:cNvSpPr txBox="1"/>
          <p:nvPr/>
        </p:nvSpPr>
        <p:spPr>
          <a:xfrm>
            <a:off x="428624" y="5356186"/>
            <a:ext cx="2370847" cy="954107"/>
          </a:xfrm>
          <a:prstGeom prst="rect">
            <a:avLst/>
          </a:prstGeom>
          <a:noFill/>
        </p:spPr>
        <p:txBody>
          <a:bodyPr wrap="square" rtlCol="0">
            <a:spAutoFit/>
          </a:bodyPr>
          <a:lstStyle/>
          <a:p>
            <a:r>
              <a:rPr lang="en-US" sz="2800">
                <a:solidFill>
                  <a:srgbClr val="7030A0"/>
                </a:solidFill>
              </a:rPr>
              <a:t>Example of winning row:</a:t>
            </a:r>
          </a:p>
        </p:txBody>
      </p:sp>
      <p:sp>
        <p:nvSpPr>
          <p:cNvPr id="8" name="TextBox 7">
            <a:extLst>
              <a:ext uri="{FF2B5EF4-FFF2-40B4-BE49-F238E27FC236}">
                <a16:creationId xmlns:a16="http://schemas.microsoft.com/office/drawing/2014/main" id="{43BA646A-AA04-46AC-A62E-5B959E62F981}"/>
              </a:ext>
            </a:extLst>
          </p:cNvPr>
          <p:cNvSpPr txBox="1"/>
          <p:nvPr/>
        </p:nvSpPr>
        <p:spPr>
          <a:xfrm>
            <a:off x="525705" y="3429000"/>
            <a:ext cx="11334750" cy="1569660"/>
          </a:xfrm>
          <a:prstGeom prst="rect">
            <a:avLst/>
          </a:prstGeom>
          <a:noFill/>
        </p:spPr>
        <p:txBody>
          <a:bodyPr wrap="square" rtlCol="0">
            <a:spAutoFit/>
          </a:bodyPr>
          <a:lstStyle/>
          <a:p>
            <a:r>
              <a:rPr kumimoji="0" lang="en-CA"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Players can pick a card either from the centre pile OR from the discard pile. The player</a:t>
            </a:r>
            <a:r>
              <a:rPr lang="en-CA" altLang="en-US" sz="2400">
                <a:latin typeface="Calibri" panose="020F0502020204030204" pitchFamily="34" charset="0"/>
                <a:ea typeface="Calibri" panose="020F0502020204030204" pitchFamily="34" charset="0"/>
                <a:cs typeface="Times New Roman" panose="02020603050405020304" pitchFamily="18" charset="0"/>
              </a:rPr>
              <a:t> </a:t>
            </a:r>
            <a:r>
              <a:rPr kumimoji="0" lang="en-CA"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puts this card, number-side-up in its correct spot. The player flips over the card that is already in that spot. That card goes to the discard pile.  </a:t>
            </a:r>
            <a:r>
              <a:rPr lang="en-CA" altLang="en-US" sz="2400">
                <a:latin typeface="Calibri" panose="020F0502020204030204" pitchFamily="34" charset="0"/>
                <a:ea typeface="Calibri" panose="020F0502020204030204" pitchFamily="34" charset="0"/>
                <a:cs typeface="Times New Roman" panose="02020603050405020304" pitchFamily="18" charset="0"/>
              </a:rPr>
              <a:t>Then it is the next players turn. </a:t>
            </a:r>
            <a:r>
              <a:rPr kumimoji="0" lang="en-CA"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Play continues </a:t>
            </a:r>
            <a:r>
              <a:rPr lang="en-CA" altLang="en-US" sz="2400">
                <a:latin typeface="Calibri" panose="020F0502020204030204" pitchFamily="34" charset="0"/>
                <a:ea typeface="Calibri" panose="020F0502020204030204" pitchFamily="34" charset="0"/>
                <a:cs typeface="Times New Roman" panose="02020603050405020304" pitchFamily="18" charset="0"/>
              </a:rPr>
              <a:t>until one player has all ten cards in a row.</a:t>
            </a:r>
            <a:endParaRPr lang="en-CA" sz="2400"/>
          </a:p>
        </p:txBody>
      </p:sp>
    </p:spTree>
    <p:extLst>
      <p:ext uri="{BB962C8B-B14F-4D97-AF65-F5344CB8AC3E}">
        <p14:creationId xmlns:p14="http://schemas.microsoft.com/office/powerpoint/2010/main" val="30240828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C9EE66-D703-4500-BB95-2A0B97C0C98C}"/>
              </a:ext>
            </a:extLst>
          </p:cNvPr>
          <p:cNvPicPr>
            <a:picLocks noChangeAspect="1"/>
          </p:cNvPicPr>
          <p:nvPr/>
        </p:nvPicPr>
        <p:blipFill>
          <a:blip r:embed="rId3"/>
          <a:stretch>
            <a:fillRect/>
          </a:stretch>
        </p:blipFill>
        <p:spPr>
          <a:xfrm>
            <a:off x="4432478" y="39306"/>
            <a:ext cx="5464013" cy="6858000"/>
          </a:xfrm>
          <a:prstGeom prst="rect">
            <a:avLst/>
          </a:prstGeom>
        </p:spPr>
      </p:pic>
      <p:sp>
        <p:nvSpPr>
          <p:cNvPr id="6" name="Google Shape;356;p54">
            <a:extLst>
              <a:ext uri="{FF2B5EF4-FFF2-40B4-BE49-F238E27FC236}">
                <a16:creationId xmlns:a16="http://schemas.microsoft.com/office/drawing/2014/main" id="{DFE58940-5F74-4F96-AC48-AE0748810956}"/>
              </a:ext>
            </a:extLst>
          </p:cNvPr>
          <p:cNvSpPr txBox="1">
            <a:spLocks noGrp="1"/>
          </p:cNvSpPr>
          <p:nvPr>
            <p:ph type="title"/>
          </p:nvPr>
        </p:nvSpPr>
        <p:spPr>
          <a:xfrm>
            <a:off x="419191" y="1124797"/>
            <a:ext cx="3649964" cy="3570670"/>
          </a:xfrm>
          <a:prstGeom prst="rect">
            <a:avLst/>
          </a:prstGeom>
        </p:spPr>
        <p:txBody>
          <a:bodyPr spcFirstLastPara="1" vert="horz" wrap="square" lIns="121900" tIns="121900" rIns="121900" bIns="121900" rtlCol="0" anchor="t" anchorCtr="0">
            <a:noAutofit/>
          </a:bodyPr>
          <a:lstStyle/>
          <a:p>
            <a:pPr algn="ctr"/>
            <a:r>
              <a:rPr lang="en-CA" sz="5400" b="1" dirty="0"/>
              <a:t>Monday</a:t>
            </a:r>
            <a:br>
              <a:rPr lang="en-CA" sz="5400" b="1" dirty="0"/>
            </a:br>
            <a:r>
              <a:rPr lang="en-CA" sz="5400" b="1" dirty="0"/>
              <a:t>Math Game:</a:t>
            </a:r>
            <a:br>
              <a:rPr lang="en-CA" sz="5400" b="1" dirty="0"/>
            </a:br>
            <a:r>
              <a:rPr lang="en-CA" sz="5400" b="1" dirty="0"/>
              <a:t/>
            </a:r>
            <a:br>
              <a:rPr lang="en-CA" sz="5400" b="1" dirty="0"/>
            </a:br>
            <a:r>
              <a:rPr lang="en-CA" sz="6000" b="1" dirty="0">
                <a:solidFill>
                  <a:srgbClr val="0070C0"/>
                </a:solidFill>
              </a:rPr>
              <a:t>Pattern Hunt #1</a:t>
            </a:r>
            <a:br>
              <a:rPr lang="en-CA" sz="6000" b="1" dirty="0">
                <a:solidFill>
                  <a:srgbClr val="0070C0"/>
                </a:solidFill>
              </a:rPr>
            </a:br>
            <a:r>
              <a:rPr lang="en-CA" sz="6000" b="1" dirty="0">
                <a:solidFill>
                  <a:srgbClr val="0070C0"/>
                </a:solidFill>
              </a:rPr>
              <a:t/>
            </a:r>
            <a:br>
              <a:rPr lang="en-CA" sz="6000" b="1" dirty="0">
                <a:solidFill>
                  <a:srgbClr val="0070C0"/>
                </a:solidFill>
              </a:rPr>
            </a:br>
            <a:r>
              <a:rPr lang="en-CA" sz="1000" dirty="0">
                <a:solidFill>
                  <a:srgbClr val="0070C0"/>
                </a:solidFill>
              </a:rPr>
              <a:t>www.viewsfromastepstool.com</a:t>
            </a:r>
            <a:endParaRPr lang="en-CA" sz="1000" b="1" dirty="0">
              <a:solidFill>
                <a:srgbClr val="0070C0"/>
              </a:solidFill>
            </a:endParaRPr>
          </a:p>
        </p:txBody>
      </p:sp>
      <p:sp>
        <p:nvSpPr>
          <p:cNvPr id="7" name="Rectangle 6">
            <a:extLst>
              <a:ext uri="{FF2B5EF4-FFF2-40B4-BE49-F238E27FC236}">
                <a16:creationId xmlns:a16="http://schemas.microsoft.com/office/drawing/2014/main" id="{9EC590EC-A4D2-49A6-AFC1-C96659E3AF65}"/>
              </a:ext>
            </a:extLst>
          </p:cNvPr>
          <p:cNvSpPr/>
          <p:nvPr/>
        </p:nvSpPr>
        <p:spPr>
          <a:xfrm>
            <a:off x="5430129" y="1378634"/>
            <a:ext cx="3334043" cy="2813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168542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AC8F6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9BE6BB-7068-4A8F-9F30-A7D2D85C5817}"/>
              </a:ext>
            </a:extLst>
          </p:cNvPr>
          <p:cNvSpPr>
            <a:spLocks noGrp="1"/>
          </p:cNvSpPr>
          <p:nvPr>
            <p:ph type="title"/>
          </p:nvPr>
        </p:nvSpPr>
        <p:spPr>
          <a:xfrm>
            <a:off x="524256" y="491260"/>
            <a:ext cx="6594189" cy="1625210"/>
          </a:xfrm>
        </p:spPr>
        <p:txBody>
          <a:bodyPr>
            <a:normAutofit/>
          </a:bodyPr>
          <a:lstStyle/>
          <a:p>
            <a:r>
              <a:rPr lang="en-US" sz="4800" b="1">
                <a:solidFill>
                  <a:srgbClr val="FFFFFF"/>
                </a:solidFill>
              </a:rPr>
              <a:t>Thursday - Counting</a:t>
            </a:r>
            <a:endParaRPr lang="en-CA" sz="4800" b="1">
              <a:solidFill>
                <a:srgbClr val="FFFFFF"/>
              </a:solidFill>
            </a:endParaRPr>
          </a:p>
        </p:txBody>
      </p:sp>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5C70AF5-B57C-49E4-B481-E0ACBF9F047C}"/>
              </a:ext>
            </a:extLst>
          </p:cNvPr>
          <p:cNvSpPr>
            <a:spLocks noGrp="1"/>
          </p:cNvSpPr>
          <p:nvPr>
            <p:ph idx="1"/>
          </p:nvPr>
        </p:nvSpPr>
        <p:spPr>
          <a:xfrm>
            <a:off x="7787149" y="722672"/>
            <a:ext cx="3880596" cy="5442154"/>
          </a:xfrm>
        </p:spPr>
        <p:txBody>
          <a:bodyPr anchor="ctr">
            <a:noAutofit/>
          </a:bodyPr>
          <a:lstStyle/>
          <a:p>
            <a:pPr marL="0" indent="0">
              <a:buNone/>
            </a:pPr>
            <a:r>
              <a:rPr lang="en-CA" sz="3000">
                <a:solidFill>
                  <a:srgbClr val="FFFFFF"/>
                </a:solidFill>
              </a:rPr>
              <a:t>Look at all the blocks.</a:t>
            </a:r>
          </a:p>
          <a:p>
            <a:r>
              <a:rPr lang="en-CA" sz="3000">
                <a:solidFill>
                  <a:srgbClr val="FFFFFF"/>
                </a:solidFill>
              </a:rPr>
              <a:t>Do you think it is easy or hard to count them all?</a:t>
            </a:r>
          </a:p>
          <a:p>
            <a:pPr marL="0" indent="0">
              <a:buNone/>
            </a:pPr>
            <a:endParaRPr lang="en-CA" sz="800">
              <a:solidFill>
                <a:srgbClr val="FFFFFF"/>
              </a:solidFill>
            </a:endParaRPr>
          </a:p>
          <a:p>
            <a:r>
              <a:rPr lang="en-CA" sz="3000">
                <a:solidFill>
                  <a:srgbClr val="FFFFFF"/>
                </a:solidFill>
              </a:rPr>
              <a:t>How could you arrange them to make them easier to count? </a:t>
            </a:r>
          </a:p>
          <a:p>
            <a:pPr marL="0" indent="0">
              <a:buNone/>
            </a:pPr>
            <a:endParaRPr lang="en-CA" sz="800">
              <a:solidFill>
                <a:srgbClr val="FFFFFF"/>
              </a:solidFill>
            </a:endParaRPr>
          </a:p>
          <a:p>
            <a:r>
              <a:rPr lang="en-CA" sz="3000">
                <a:solidFill>
                  <a:srgbClr val="FFFFFF"/>
                </a:solidFill>
              </a:rPr>
              <a:t>Find some blocks or small objects and try it! </a:t>
            </a:r>
            <a:endParaRPr lang="en-US" sz="3000">
              <a:solidFill>
                <a:srgbClr val="FFFFFF"/>
              </a:solidFill>
            </a:endParaRPr>
          </a:p>
        </p:txBody>
      </p:sp>
      <p:pic>
        <p:nvPicPr>
          <p:cNvPr id="5122" name="Picture 2" descr="42B60405-5219-4F02-99E1-9A3C32392E98-L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083" y="1681445"/>
            <a:ext cx="5170533" cy="493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210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CDE1E586-F5EA-4305-B02C-636E42B728BF}"/>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b="1">
                <a:solidFill>
                  <a:schemeClr val="bg1"/>
                </a:solidFill>
              </a:rPr>
              <a:t>Thursday: Play a Board Game!</a:t>
            </a:r>
          </a:p>
        </p:txBody>
      </p:sp>
      <p:sp>
        <p:nvSpPr>
          <p:cNvPr id="2" name="TextBox 1">
            <a:extLst>
              <a:ext uri="{FF2B5EF4-FFF2-40B4-BE49-F238E27FC236}">
                <a16:creationId xmlns:a16="http://schemas.microsoft.com/office/drawing/2014/main" id="{14C7F9E8-26B1-4EA8-A242-2254EA2FFDB6}"/>
              </a:ext>
            </a:extLst>
          </p:cNvPr>
          <p:cNvSpPr txBox="1"/>
          <p:nvPr/>
        </p:nvSpPr>
        <p:spPr>
          <a:xfrm>
            <a:off x="6096000" y="2633509"/>
            <a:ext cx="5355659" cy="36601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Choose any board game you have in your house and play it. Have fun!</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rPr>
              <a:t>https://pixy.org/src/52/529628.jpg</a:t>
            </a:r>
          </a:p>
        </p:txBody>
      </p:sp>
      <p:pic>
        <p:nvPicPr>
          <p:cNvPr id="1026" name="Picture 2" descr="https://pixy.org/src/52/5296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090" y="2217644"/>
            <a:ext cx="4075957" cy="423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0932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88"/>
        <p:cNvGrpSpPr/>
        <p:nvPr/>
      </p:nvGrpSpPr>
      <p:grpSpPr>
        <a:xfrm>
          <a:off x="0" y="0"/>
          <a:ext cx="0" cy="0"/>
          <a:chOff x="0" y="0"/>
          <a:chExt cx="0" cy="0"/>
        </a:xfrm>
      </p:grpSpPr>
      <p:sp>
        <p:nvSpPr>
          <p:cNvPr id="119" name="Rectangle 118">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77508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9" name="Google Shape;689;p87"/>
          <p:cNvSpPr txBox="1">
            <a:spLocks noGrp="1"/>
          </p:cNvSpPr>
          <p:nvPr>
            <p:ph type="title"/>
          </p:nvPr>
        </p:nvSpPr>
        <p:spPr>
          <a:xfrm>
            <a:off x="524256" y="491260"/>
            <a:ext cx="6594189" cy="1625210"/>
          </a:xfrm>
          <a:prstGeom prst="rect">
            <a:avLst/>
          </a:prstGeom>
        </p:spPr>
        <p:txBody>
          <a:bodyPr spcFirstLastPara="1" vert="horz" lIns="91440" tIns="45720" rIns="91440" bIns="45720" rtlCol="0" anchor="ctr" anchorCtr="0">
            <a:normAutofit/>
          </a:bodyPr>
          <a:lstStyle/>
          <a:p>
            <a:pPr>
              <a:spcBef>
                <a:spcPct val="0"/>
              </a:spcBef>
              <a:buClr>
                <a:schemeClr val="dk1"/>
              </a:buClr>
              <a:buSzPts val="1100"/>
            </a:pPr>
            <a:r>
              <a:rPr lang="en-US" sz="4800" b="1">
                <a:solidFill>
                  <a:srgbClr val="FFFFFF"/>
                </a:solidFill>
              </a:rPr>
              <a:t>Friday – Counting</a:t>
            </a:r>
          </a:p>
        </p:txBody>
      </p:sp>
      <p:sp>
        <p:nvSpPr>
          <p:cNvPr id="121" name="Rectangle 120">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0" name="Google Shape;690;p87"/>
          <p:cNvSpPr txBox="1">
            <a:spLocks noGrp="1"/>
          </p:cNvSpPr>
          <p:nvPr>
            <p:ph type="body" idx="1"/>
          </p:nvPr>
        </p:nvSpPr>
        <p:spPr>
          <a:xfrm>
            <a:off x="7582563" y="704492"/>
            <a:ext cx="4313293" cy="1198745"/>
          </a:xfrm>
          <a:prstGeom prst="rect">
            <a:avLst/>
          </a:prstGeom>
        </p:spPr>
        <p:txBody>
          <a:bodyPr spcFirstLastPara="1" vert="horz" lIns="91440" tIns="45720" rIns="91440" bIns="45720" rtlCol="0" anchor="ctr" anchorCtr="0">
            <a:normAutofit/>
          </a:bodyPr>
          <a:lstStyle/>
          <a:p>
            <a:pPr marL="0" indent="0">
              <a:buNone/>
            </a:pPr>
            <a:r>
              <a:rPr lang="en-US" sz="4000">
                <a:solidFill>
                  <a:srgbClr val="FFFFFF"/>
                </a:solidFill>
                <a:sym typeface="Boogaloo"/>
              </a:rPr>
              <a:t>Look at the picture.</a:t>
            </a:r>
          </a:p>
        </p:txBody>
      </p:sp>
      <p:sp>
        <p:nvSpPr>
          <p:cNvPr id="2" name="TextBox 1">
            <a:extLst>
              <a:ext uri="{FF2B5EF4-FFF2-40B4-BE49-F238E27FC236}">
                <a16:creationId xmlns:a16="http://schemas.microsoft.com/office/drawing/2014/main" id="{8B470F50-609A-4D79-BF4F-E047170BE93D}"/>
              </a:ext>
            </a:extLst>
          </p:cNvPr>
          <p:cNvSpPr txBox="1"/>
          <p:nvPr/>
        </p:nvSpPr>
        <p:spPr>
          <a:xfrm>
            <a:off x="7911289" y="2123595"/>
            <a:ext cx="3604663" cy="4185761"/>
          </a:xfrm>
          <a:prstGeom prst="rect">
            <a:avLst/>
          </a:prstGeom>
          <a:noFill/>
        </p:spPr>
        <p:txBody>
          <a:bodyPr wrap="square" rtlCol="0">
            <a:spAutoFit/>
          </a:bodyPr>
          <a:lstStyle/>
          <a:p>
            <a:pPr>
              <a:spcAft>
                <a:spcPts val="600"/>
              </a:spcAft>
            </a:pPr>
            <a:r>
              <a:rPr lang="en-CA" sz="3200">
                <a:solidFill>
                  <a:schemeClr val="bg1"/>
                </a:solidFill>
              </a:rPr>
              <a:t>Find 5 different things that you can count and count them! </a:t>
            </a:r>
          </a:p>
          <a:p>
            <a:pPr>
              <a:spcAft>
                <a:spcPts val="600"/>
              </a:spcAft>
            </a:pPr>
            <a:endParaRPr lang="en-CA" sz="3200">
              <a:solidFill>
                <a:schemeClr val="bg1"/>
              </a:solidFill>
            </a:endParaRPr>
          </a:p>
          <a:p>
            <a:pPr>
              <a:spcAft>
                <a:spcPts val="600"/>
              </a:spcAft>
            </a:pPr>
            <a:r>
              <a:rPr lang="en-CA" sz="3200">
                <a:solidFill>
                  <a:schemeClr val="bg1"/>
                </a:solidFill>
              </a:rPr>
              <a:t>Are some things easier to count than others? Why?</a:t>
            </a:r>
          </a:p>
        </p:txBody>
      </p:sp>
      <p:pic>
        <p:nvPicPr>
          <p:cNvPr id="7170" name="Picture 2" descr="Gingerbread cook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2285998"/>
            <a:ext cx="7058306" cy="4250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0805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CA83-91F7-41C3-9A32-452E9178004D}"/>
              </a:ext>
            </a:extLst>
          </p:cNvPr>
          <p:cNvSpPr>
            <a:spLocks noGrp="1"/>
          </p:cNvSpPr>
          <p:nvPr>
            <p:ph type="title"/>
          </p:nvPr>
        </p:nvSpPr>
        <p:spPr>
          <a:xfrm>
            <a:off x="428624" y="267550"/>
            <a:ext cx="11528913" cy="763600"/>
          </a:xfrm>
        </p:spPr>
        <p:txBody>
          <a:bodyPr/>
          <a:lstStyle/>
          <a:p>
            <a:r>
              <a:rPr lang="en-US" b="1"/>
              <a:t>Friday Math Game: </a:t>
            </a:r>
            <a:r>
              <a:rPr lang="en-CA" b="1"/>
              <a:t>First to 10 in a Row! </a:t>
            </a:r>
            <a:r>
              <a:rPr lang="en-CA" sz="3200"/>
              <a:t>(2 players)</a:t>
            </a:r>
            <a:endParaRPr lang="en-CA"/>
          </a:p>
        </p:txBody>
      </p:sp>
      <p:sp>
        <p:nvSpPr>
          <p:cNvPr id="3" name="Rectangle 3">
            <a:extLst>
              <a:ext uri="{FF2B5EF4-FFF2-40B4-BE49-F238E27FC236}">
                <a16:creationId xmlns:a16="http://schemas.microsoft.com/office/drawing/2014/main" id="{439E34D8-5D59-4E31-995C-96715DB8B787}"/>
              </a:ext>
            </a:extLst>
          </p:cNvPr>
          <p:cNvSpPr>
            <a:spLocks noChangeArrowheads="1"/>
          </p:cNvSpPr>
          <p:nvPr/>
        </p:nvSpPr>
        <p:spPr bwMode="auto">
          <a:xfrm>
            <a:off x="428625" y="32151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Rectangle 4">
            <a:extLst>
              <a:ext uri="{FF2B5EF4-FFF2-40B4-BE49-F238E27FC236}">
                <a16:creationId xmlns:a16="http://schemas.microsoft.com/office/drawing/2014/main" id="{1B19EB88-0E5C-4E75-AADB-0BD5A5FF3BE3}"/>
              </a:ext>
            </a:extLst>
          </p:cNvPr>
          <p:cNvSpPr>
            <a:spLocks noChangeArrowheads="1"/>
          </p:cNvSpPr>
          <p:nvPr/>
        </p:nvSpPr>
        <p:spPr bwMode="auto">
          <a:xfrm>
            <a:off x="114958" y="1031150"/>
            <a:ext cx="11745497"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CA" altLang="en-US" sz="2800" b="1" i="0" u="none" strike="noStrike" cap="none" normalizeH="0" baseline="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GOAL: </a:t>
            </a:r>
            <a:r>
              <a:rPr lang="en-CA" altLang="en-US" sz="2800">
                <a:solidFill>
                  <a:srgbClr val="7030A0"/>
                </a:solidFill>
                <a:latin typeface="Calibri" panose="020F0502020204030204" pitchFamily="34" charset="0"/>
                <a:ea typeface="Calibri" panose="020F0502020204030204" pitchFamily="34" charset="0"/>
                <a:cs typeface="Times New Roman" panose="02020603050405020304" pitchFamily="18" charset="0"/>
              </a:rPr>
              <a:t>BE THE FIRST TO </a:t>
            </a:r>
            <a:r>
              <a:rPr kumimoji="0" lang="en-CA" altLang="en-US" sz="2800" b="0" i="0" u="none" strike="noStrike" cap="none" normalizeH="0" baseline="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PUT THE NUMBERS 1 TO 10 IN THE CORRECT ORDER. </a:t>
            </a:r>
            <a:endParaRPr kumimoji="0" lang="en-CA" altLang="en-US" sz="2800" b="0" i="0" u="none" strike="noStrike" cap="none" normalizeH="0" baseline="0">
              <a:ln>
                <a:noFill/>
              </a:ln>
              <a:solidFill>
                <a:srgbClr val="7030A0"/>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CA" altLang="en-US" sz="1000" b="0" i="0" u="none" strike="noStrike" cap="none" normalizeH="0" baseline="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CA" altLang="en-US" sz="2200" b="0"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		Set up:</a:t>
            </a:r>
            <a:endParaRPr lang="en-CA" altLang="en-US" sz="2200">
              <a:latin typeface="Calibri" panose="020F0502020204030204" pitchFamily="34" charset="0"/>
              <a:ea typeface="Calibri" panose="020F0502020204030204" pitchFamily="34" charset="0"/>
              <a:cs typeface="Times New Roman" panose="02020603050405020304" pitchFamily="18"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CA" altLang="en-US" sz="2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Take out all face cards. Aces count as 1. </a:t>
            </a:r>
            <a:endParaRPr kumimoji="0" lang="en-CA" altLang="en-US" sz="2200" b="0" i="0" u="none" strike="noStrike" cap="none" normalizeH="0" baseline="0">
              <a:ln>
                <a:noFill/>
              </a:ln>
              <a:solidFill>
                <a:schemeClr val="tx1"/>
              </a:solidFill>
              <a:effectLst/>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CA" altLang="en-US" sz="2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Shuffle the cards and give ten cards to each player, face down in a line</a:t>
            </a:r>
            <a:r>
              <a:rPr lang="en-CA" altLang="en-US" sz="2200">
                <a:latin typeface="Calibri" panose="020F0502020204030204" pitchFamily="34" charset="0"/>
                <a:ea typeface="Calibri" panose="020F0502020204030204" pitchFamily="34" charset="0"/>
                <a:cs typeface="Times New Roman" panose="02020603050405020304" pitchFamily="18" charset="0"/>
              </a:rPr>
              <a:t>/row.</a:t>
            </a:r>
            <a:endParaRPr kumimoji="0" lang="en-CA" altLang="en-US" sz="2200" b="0" i="0" u="none" strike="noStrike" cap="none" normalizeH="0" baseline="0">
              <a:ln>
                <a:noFill/>
              </a:ln>
              <a:solidFill>
                <a:schemeClr val="tx1"/>
              </a:solidFill>
              <a:effectLst/>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CA" altLang="en-US" sz="2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The rest of the deck is put in a pile in the center. </a:t>
            </a:r>
            <a:endParaRPr kumimoji="0" lang="en-CA" altLang="en-US" sz="2200" b="0" i="0" u="none" strike="noStrike" cap="none" normalizeH="0" baseline="0">
              <a:ln>
                <a:noFill/>
              </a:ln>
              <a:solidFill>
                <a:schemeClr val="tx1"/>
              </a:solidFill>
              <a:effectLst/>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CA" altLang="en-US" sz="22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Turn over 1 card and put it in a discard pile next to the center pile</a:t>
            </a:r>
            <a:endParaRPr lang="en-CA" altLang="en-US" sz="2200"/>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CA"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E8EF46E9-DF3D-4134-99FB-4972C7F25AAC}"/>
              </a:ext>
            </a:extLst>
          </p:cNvPr>
          <p:cNvSpPr>
            <a:spLocks noChangeArrowheads="1"/>
          </p:cNvSpPr>
          <p:nvPr/>
        </p:nvSpPr>
        <p:spPr bwMode="auto">
          <a:xfrm>
            <a:off x="2257425" y="5167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1" name="Picture 10">
            <a:extLst>
              <a:ext uri="{FF2B5EF4-FFF2-40B4-BE49-F238E27FC236}">
                <a16:creationId xmlns:a16="http://schemas.microsoft.com/office/drawing/2014/main" id="{D2B1B715-7F28-4A94-8892-79CE500B717E}"/>
              </a:ext>
            </a:extLst>
          </p:cNvPr>
          <p:cNvPicPr>
            <a:picLocks noChangeAspect="1"/>
          </p:cNvPicPr>
          <p:nvPr/>
        </p:nvPicPr>
        <p:blipFill>
          <a:blip r:embed="rId2"/>
          <a:stretch>
            <a:fillRect/>
          </a:stretch>
        </p:blipFill>
        <p:spPr>
          <a:xfrm>
            <a:off x="2334134" y="5208668"/>
            <a:ext cx="9623403" cy="1417722"/>
          </a:xfrm>
          <a:prstGeom prst="rect">
            <a:avLst/>
          </a:prstGeom>
        </p:spPr>
      </p:pic>
      <p:sp>
        <p:nvSpPr>
          <p:cNvPr id="5" name="TextBox 4">
            <a:extLst>
              <a:ext uri="{FF2B5EF4-FFF2-40B4-BE49-F238E27FC236}">
                <a16:creationId xmlns:a16="http://schemas.microsoft.com/office/drawing/2014/main" id="{2D690D4C-8983-4832-8B61-992264CA6469}"/>
              </a:ext>
            </a:extLst>
          </p:cNvPr>
          <p:cNvSpPr txBox="1"/>
          <p:nvPr/>
        </p:nvSpPr>
        <p:spPr>
          <a:xfrm>
            <a:off x="428624" y="5356186"/>
            <a:ext cx="2370847" cy="954107"/>
          </a:xfrm>
          <a:prstGeom prst="rect">
            <a:avLst/>
          </a:prstGeom>
          <a:noFill/>
        </p:spPr>
        <p:txBody>
          <a:bodyPr wrap="square" rtlCol="0">
            <a:spAutoFit/>
          </a:bodyPr>
          <a:lstStyle/>
          <a:p>
            <a:r>
              <a:rPr lang="en-US" sz="2800">
                <a:solidFill>
                  <a:srgbClr val="7030A0"/>
                </a:solidFill>
              </a:rPr>
              <a:t>Example of winning row:</a:t>
            </a:r>
          </a:p>
        </p:txBody>
      </p:sp>
      <p:sp>
        <p:nvSpPr>
          <p:cNvPr id="8" name="TextBox 7">
            <a:extLst>
              <a:ext uri="{FF2B5EF4-FFF2-40B4-BE49-F238E27FC236}">
                <a16:creationId xmlns:a16="http://schemas.microsoft.com/office/drawing/2014/main" id="{43BA646A-AA04-46AC-A62E-5B959E62F981}"/>
              </a:ext>
            </a:extLst>
          </p:cNvPr>
          <p:cNvSpPr txBox="1"/>
          <p:nvPr/>
        </p:nvSpPr>
        <p:spPr>
          <a:xfrm>
            <a:off x="525705" y="3429000"/>
            <a:ext cx="11334750" cy="1569660"/>
          </a:xfrm>
          <a:prstGeom prst="rect">
            <a:avLst/>
          </a:prstGeom>
          <a:noFill/>
        </p:spPr>
        <p:txBody>
          <a:bodyPr wrap="square" rtlCol="0">
            <a:spAutoFit/>
          </a:bodyPr>
          <a:lstStyle/>
          <a:p>
            <a:r>
              <a:rPr kumimoji="0" lang="en-CA"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Players can pick a card either from the centre pile OR from the discard pile. The player</a:t>
            </a:r>
            <a:r>
              <a:rPr lang="en-CA" altLang="en-US" sz="2400">
                <a:latin typeface="Calibri" panose="020F0502020204030204" pitchFamily="34" charset="0"/>
                <a:ea typeface="Calibri" panose="020F0502020204030204" pitchFamily="34" charset="0"/>
                <a:cs typeface="Times New Roman" panose="02020603050405020304" pitchFamily="18" charset="0"/>
              </a:rPr>
              <a:t> </a:t>
            </a:r>
            <a:r>
              <a:rPr kumimoji="0" lang="en-CA"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puts this card, number-side-up in its correct spot. The player flips over the card that is already in that spot. That card goes to the discard pile.  </a:t>
            </a:r>
            <a:r>
              <a:rPr lang="en-CA" altLang="en-US" sz="2400">
                <a:latin typeface="Calibri" panose="020F0502020204030204" pitchFamily="34" charset="0"/>
                <a:ea typeface="Calibri" panose="020F0502020204030204" pitchFamily="34" charset="0"/>
                <a:cs typeface="Times New Roman" panose="02020603050405020304" pitchFamily="18" charset="0"/>
              </a:rPr>
              <a:t>Then it is the next players turn. </a:t>
            </a:r>
            <a:r>
              <a:rPr kumimoji="0" lang="en-CA"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Play continues </a:t>
            </a:r>
            <a:r>
              <a:rPr lang="en-CA" altLang="en-US" sz="2400">
                <a:latin typeface="Calibri" panose="020F0502020204030204" pitchFamily="34" charset="0"/>
                <a:ea typeface="Calibri" panose="020F0502020204030204" pitchFamily="34" charset="0"/>
                <a:cs typeface="Times New Roman" panose="02020603050405020304" pitchFamily="18" charset="0"/>
              </a:rPr>
              <a:t>until one player has all ten cards in a row.</a:t>
            </a:r>
            <a:endParaRPr lang="en-CA" sz="2400"/>
          </a:p>
        </p:txBody>
      </p:sp>
    </p:spTree>
    <p:extLst>
      <p:ext uri="{BB962C8B-B14F-4D97-AF65-F5344CB8AC3E}">
        <p14:creationId xmlns:p14="http://schemas.microsoft.com/office/powerpoint/2010/main" val="20137056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D9FC10-AAAC-476A-892A-B055E1D30183}"/>
              </a:ext>
            </a:extLst>
          </p:cNvPr>
          <p:cNvSpPr>
            <a:spLocks noGrp="1"/>
          </p:cNvSpPr>
          <p:nvPr>
            <p:ph type="ctrTitle"/>
          </p:nvPr>
        </p:nvSpPr>
        <p:spPr>
          <a:xfrm>
            <a:off x="698034" y="1112969"/>
            <a:ext cx="4498014" cy="4166010"/>
          </a:xfrm>
        </p:spPr>
        <p:txBody>
          <a:bodyPr vert="horz" lIns="91440" tIns="45720" rIns="91440" bIns="45720" rtlCol="0" anchor="ctr">
            <a:normAutofit/>
          </a:bodyPr>
          <a:lstStyle/>
          <a:p>
            <a:r>
              <a:rPr lang="en-US" sz="4800" b="1" kern="1200">
                <a:solidFill>
                  <a:srgbClr val="FFFFFF"/>
                </a:solidFill>
                <a:latin typeface="+mj-lt"/>
                <a:ea typeface="+mj-ea"/>
                <a:cs typeface="+mj-cs"/>
              </a:rPr>
              <a:t>Week at </a:t>
            </a:r>
            <a:r>
              <a:rPr lang="en-US" sz="4800" b="1">
                <a:solidFill>
                  <a:srgbClr val="FFFFFF"/>
                </a:solidFill>
              </a:rPr>
              <a:t>a Glance</a:t>
            </a:r>
            <a:r>
              <a:rPr lang="en-US" sz="4800" b="1" kern="1200"/>
              <a:t/>
            </a:r>
            <a:br>
              <a:rPr lang="en-US" sz="4800" b="1" kern="1200"/>
            </a:br>
            <a:r>
              <a:rPr lang="en-US" sz="4800" b="1"/>
              <a:t/>
            </a:r>
            <a:br>
              <a:rPr lang="en-US" sz="4800" b="1"/>
            </a:br>
            <a:r>
              <a:rPr lang="en-US" sz="5400">
                <a:solidFill>
                  <a:srgbClr val="FFFFFF"/>
                </a:solidFill>
              </a:rPr>
              <a:t>Learning Focus</a:t>
            </a:r>
            <a:r>
              <a:rPr lang="en-US" sz="5400" kern="1200">
                <a:solidFill>
                  <a:srgbClr val="FFFFFF"/>
                </a:solidFill>
                <a:latin typeface="+mj-lt"/>
                <a:ea typeface="+mj-ea"/>
                <a:cs typeface="+mj-cs"/>
              </a:rPr>
              <a:t>:</a:t>
            </a:r>
            <a:br>
              <a:rPr lang="en-US" sz="5400" kern="1200">
                <a:solidFill>
                  <a:srgbClr val="FFFFFF"/>
                </a:solidFill>
                <a:latin typeface="+mj-lt"/>
                <a:ea typeface="+mj-ea"/>
                <a:cs typeface="+mj-cs"/>
              </a:rPr>
            </a:br>
            <a:r>
              <a:rPr lang="en-US" sz="5400" kern="1200">
                <a:solidFill>
                  <a:srgbClr val="FFFFFF"/>
                </a:solidFill>
                <a:latin typeface="+mj-lt"/>
                <a:ea typeface="+mj-ea"/>
                <a:cs typeface="+mj-cs"/>
              </a:rPr>
              <a:t>Comparing</a:t>
            </a:r>
            <a:endParaRPr lang="en-US">
              <a:ea typeface="+mj-ea"/>
              <a:cs typeface="+mj-cs"/>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7FF37660-7FBB-4254-897F-AB96CDA69757}"/>
              </a:ext>
            </a:extLst>
          </p:cNvPr>
          <p:cNvSpPr>
            <a:spLocks noGrp="1"/>
          </p:cNvSpPr>
          <p:nvPr>
            <p:ph type="subTitle" idx="1"/>
          </p:nvPr>
        </p:nvSpPr>
        <p:spPr>
          <a:xfrm>
            <a:off x="6096000" y="591009"/>
            <a:ext cx="5355454" cy="5926537"/>
          </a:xfrm>
        </p:spPr>
        <p:txBody>
          <a:bodyPr vert="horz" lIns="91440" tIns="45720" rIns="91440" bIns="45720" rtlCol="0" anchor="t">
            <a:normAutofit/>
          </a:bodyPr>
          <a:lstStyle/>
          <a:p>
            <a:pPr algn="l"/>
            <a:r>
              <a:rPr lang="en-US" b="1" i="1"/>
              <a:t>Parents: </a:t>
            </a:r>
            <a:r>
              <a:rPr lang="en-US"/>
              <a:t>Here is some background information on the topic in mathematics we will be exploring this week.</a:t>
            </a:r>
          </a:p>
          <a:p>
            <a:pPr algn="l"/>
            <a:endParaRPr lang="en-US" b="1"/>
          </a:p>
          <a:p>
            <a:pPr algn="l"/>
            <a:r>
              <a:rPr lang="en-US" b="1"/>
              <a:t>Essential Learnings for Comparing:</a:t>
            </a:r>
          </a:p>
          <a:p>
            <a:pPr indent="-228600" algn="l">
              <a:buFont typeface="Arial" panose="020B0604020202020204" pitchFamily="34" charset="0"/>
              <a:buChar char="•"/>
            </a:pPr>
            <a:r>
              <a:rPr lang="en-US"/>
              <a:t>Objects can be compared using the same attribute.</a:t>
            </a:r>
            <a:endParaRPr lang="en-US" sz="900" b="1"/>
          </a:p>
          <a:p>
            <a:pPr algn="l"/>
            <a:r>
              <a:rPr lang="en-US" b="1"/>
              <a:t>Essential Questions to ask your child:</a:t>
            </a:r>
            <a:endParaRPr lang="en-US"/>
          </a:p>
          <a:p>
            <a:pPr indent="-228600" algn="l">
              <a:buFont typeface="Arial" panose="020B0604020202020204" pitchFamily="34" charset="0"/>
              <a:buChar char="•"/>
            </a:pPr>
            <a:r>
              <a:rPr lang="en-US"/>
              <a:t>How can objects be compared?</a:t>
            </a:r>
          </a:p>
          <a:p>
            <a:pPr indent="-228600" algn="l">
              <a:buFont typeface="Arial" panose="020B0604020202020204" pitchFamily="34" charset="0"/>
              <a:buChar char="•"/>
            </a:pPr>
            <a:r>
              <a:rPr lang="en-US"/>
              <a:t>Which is bigger/smaller?</a:t>
            </a:r>
          </a:p>
          <a:p>
            <a:pPr indent="-228600" algn="l">
              <a:buFont typeface="Arial" panose="020B0604020202020204" pitchFamily="34" charset="0"/>
              <a:buChar char="•"/>
            </a:pPr>
            <a:r>
              <a:rPr lang="en-US"/>
              <a:t>Which is taller/shorter?</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296995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43"/>
        <p:cNvGrpSpPr/>
        <p:nvPr/>
      </p:nvGrpSpPr>
      <p:grpSpPr>
        <a:xfrm>
          <a:off x="0" y="0"/>
          <a:ext cx="0" cy="0"/>
          <a:chOff x="0" y="0"/>
          <a:chExt cx="0" cy="0"/>
        </a:xfrm>
      </p:grpSpPr>
      <p:sp>
        <p:nvSpPr>
          <p:cNvPr id="544" name="Google Shape;544;p70"/>
          <p:cNvSpPr txBox="1">
            <a:spLocks noGrp="1"/>
          </p:cNvSpPr>
          <p:nvPr>
            <p:ph type="title"/>
          </p:nvPr>
        </p:nvSpPr>
        <p:spPr>
          <a:xfrm>
            <a:off x="391378" y="320675"/>
            <a:ext cx="11407487" cy="1325563"/>
          </a:xfrm>
          <a:prstGeom prst="rect">
            <a:avLst/>
          </a:prstGeom>
        </p:spPr>
        <p:txBody>
          <a:bodyPr spcFirstLastPara="1" vert="horz" lIns="91440" tIns="45720" rIns="91440" bIns="45720" rtlCol="0" anchor="ctr" anchorCtr="0">
            <a:normAutofit/>
          </a:bodyPr>
          <a:lstStyle/>
          <a:p>
            <a:pPr>
              <a:spcBef>
                <a:spcPct val="0"/>
              </a:spcBef>
              <a:buClr>
                <a:schemeClr val="dk1"/>
              </a:buClr>
              <a:buSzPts val="1100"/>
            </a:pPr>
            <a:r>
              <a:rPr lang="en-US" sz="4800" b="1"/>
              <a:t>Monday</a:t>
            </a:r>
            <a:r>
              <a:rPr lang="en-US" sz="4800" b="1" kern="1200">
                <a:latin typeface="+mj-lt"/>
                <a:ea typeface="+mj-ea"/>
                <a:cs typeface="+mj-cs"/>
              </a:rPr>
              <a:t> – Comparing </a:t>
            </a:r>
          </a:p>
        </p:txBody>
      </p:sp>
      <p:graphicFrame>
        <p:nvGraphicFramePr>
          <p:cNvPr id="546" name="Text Placeholder 2">
            <a:extLst>
              <a:ext uri="{FF2B5EF4-FFF2-40B4-BE49-F238E27FC236}">
                <a16:creationId xmlns:a16="http://schemas.microsoft.com/office/drawing/2014/main" id="{C39775DE-F3BF-4B44-92ED-6822972982A1}"/>
              </a:ext>
            </a:extLst>
          </p:cNvPr>
          <p:cNvGraphicFramePr/>
          <p:nvPr>
            <p:extLst>
              <p:ext uri="{D42A27DB-BD31-4B8C-83A1-F6EECF244321}">
                <p14:modId xmlns:p14="http://schemas.microsoft.com/office/powerpoint/2010/main" val="3847106287"/>
              </p:ext>
            </p:extLst>
          </p:nvPr>
        </p:nvGraphicFramePr>
        <p:xfrm>
          <a:off x="391377" y="2506662"/>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Caucasian Cute Baby Boy Kid Stock Footage Video (100% Royalty-free)  17750707 | Shutterstock">
            <a:extLst>
              <a:ext uri="{FF2B5EF4-FFF2-40B4-BE49-F238E27FC236}">
                <a16:creationId xmlns:a16="http://schemas.microsoft.com/office/drawing/2014/main" id="{4E9171F0-D79C-4A5C-81EE-6388904256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6676" y="87220"/>
            <a:ext cx="4722055" cy="232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94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CA83-91F7-41C3-9A32-452E9178004D}"/>
              </a:ext>
            </a:extLst>
          </p:cNvPr>
          <p:cNvSpPr>
            <a:spLocks noGrp="1"/>
          </p:cNvSpPr>
          <p:nvPr>
            <p:ph type="title"/>
          </p:nvPr>
        </p:nvSpPr>
        <p:spPr>
          <a:xfrm>
            <a:off x="428625" y="373999"/>
            <a:ext cx="11360800" cy="763600"/>
          </a:xfrm>
        </p:spPr>
        <p:txBody>
          <a:bodyPr/>
          <a:lstStyle/>
          <a:p>
            <a:r>
              <a:rPr lang="en-US" sz="4800" b="1"/>
              <a:t>Monday Math Game</a:t>
            </a:r>
            <a:endParaRPr lang="en-CA" sz="4800" b="1"/>
          </a:p>
        </p:txBody>
      </p:sp>
      <p:sp>
        <p:nvSpPr>
          <p:cNvPr id="3" name="Rectangle 3">
            <a:extLst>
              <a:ext uri="{FF2B5EF4-FFF2-40B4-BE49-F238E27FC236}">
                <a16:creationId xmlns:a16="http://schemas.microsoft.com/office/drawing/2014/main" id="{439E34D8-5D59-4E31-995C-96715DB8B787}"/>
              </a:ext>
            </a:extLst>
          </p:cNvPr>
          <p:cNvSpPr>
            <a:spLocks noChangeArrowheads="1"/>
          </p:cNvSpPr>
          <p:nvPr/>
        </p:nvSpPr>
        <p:spPr bwMode="auto">
          <a:xfrm>
            <a:off x="428625" y="32151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5">
            <a:extLst>
              <a:ext uri="{FF2B5EF4-FFF2-40B4-BE49-F238E27FC236}">
                <a16:creationId xmlns:a16="http://schemas.microsoft.com/office/drawing/2014/main" id="{E8EF46E9-DF3D-4134-99FB-4972C7F25AAC}"/>
              </a:ext>
            </a:extLst>
          </p:cNvPr>
          <p:cNvSpPr>
            <a:spLocks noChangeArrowheads="1"/>
          </p:cNvSpPr>
          <p:nvPr/>
        </p:nvSpPr>
        <p:spPr bwMode="auto">
          <a:xfrm>
            <a:off x="2257425" y="5167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5" name="Picture 4">
            <a:extLst>
              <a:ext uri="{FF2B5EF4-FFF2-40B4-BE49-F238E27FC236}">
                <a16:creationId xmlns:a16="http://schemas.microsoft.com/office/drawing/2014/main" id="{7DD80EC4-C1CB-4B5E-A90F-7B4A9B27DA7F}"/>
              </a:ext>
            </a:extLst>
          </p:cNvPr>
          <p:cNvPicPr>
            <a:picLocks noChangeAspect="1"/>
          </p:cNvPicPr>
          <p:nvPr/>
        </p:nvPicPr>
        <p:blipFill rotWithShape="1">
          <a:blip r:embed="rId2"/>
          <a:srcRect b="22341"/>
          <a:stretch/>
        </p:blipFill>
        <p:spPr>
          <a:xfrm>
            <a:off x="5485308" y="3219616"/>
            <a:ext cx="6706692" cy="3524437"/>
          </a:xfrm>
          <a:prstGeom prst="rect">
            <a:avLst/>
          </a:prstGeom>
        </p:spPr>
      </p:pic>
      <p:pic>
        <p:nvPicPr>
          <p:cNvPr id="7" name="Picture 6">
            <a:extLst>
              <a:ext uri="{FF2B5EF4-FFF2-40B4-BE49-F238E27FC236}">
                <a16:creationId xmlns:a16="http://schemas.microsoft.com/office/drawing/2014/main" id="{2A09E1B2-5113-4AA2-81E1-C449D335908C}"/>
              </a:ext>
            </a:extLst>
          </p:cNvPr>
          <p:cNvPicPr>
            <a:picLocks noChangeAspect="1"/>
          </p:cNvPicPr>
          <p:nvPr/>
        </p:nvPicPr>
        <p:blipFill>
          <a:blip r:embed="rId3"/>
          <a:stretch>
            <a:fillRect/>
          </a:stretch>
        </p:blipFill>
        <p:spPr>
          <a:xfrm>
            <a:off x="105504" y="3340504"/>
            <a:ext cx="5379804" cy="3403549"/>
          </a:xfrm>
          <a:prstGeom prst="rect">
            <a:avLst/>
          </a:prstGeom>
        </p:spPr>
      </p:pic>
      <p:sp>
        <p:nvSpPr>
          <p:cNvPr id="8" name="TextBox 7">
            <a:extLst>
              <a:ext uri="{FF2B5EF4-FFF2-40B4-BE49-F238E27FC236}">
                <a16:creationId xmlns:a16="http://schemas.microsoft.com/office/drawing/2014/main" id="{ED35909E-D6D5-48E1-8120-B479903969FA}"/>
              </a:ext>
            </a:extLst>
          </p:cNvPr>
          <p:cNvSpPr txBox="1"/>
          <p:nvPr/>
        </p:nvSpPr>
        <p:spPr>
          <a:xfrm>
            <a:off x="428625" y="1137599"/>
            <a:ext cx="10494498" cy="1815882"/>
          </a:xfrm>
          <a:prstGeom prst="rect">
            <a:avLst/>
          </a:prstGeom>
          <a:noFill/>
        </p:spPr>
        <p:txBody>
          <a:bodyPr wrap="square" rtlCol="0">
            <a:spAutoFit/>
          </a:bodyPr>
          <a:lstStyle/>
          <a:p>
            <a:r>
              <a:rPr lang="en-US" sz="2800"/>
              <a:t>Get out strips of paper, scissors and glue </a:t>
            </a:r>
            <a:r>
              <a:rPr lang="en-US" sz="2400"/>
              <a:t>(see below picture).</a:t>
            </a:r>
          </a:p>
          <a:p>
            <a:r>
              <a:rPr lang="en-US" sz="2800"/>
              <a:t>Have your child cut the strips of paper into various lengths.  </a:t>
            </a:r>
          </a:p>
          <a:p>
            <a:r>
              <a:rPr lang="en-US" sz="2800"/>
              <a:t>Decide which strips are shorter and which are longer.  </a:t>
            </a:r>
          </a:p>
          <a:p>
            <a:r>
              <a:rPr lang="en-US" sz="2800"/>
              <a:t>Glue strips onto the empty template.</a:t>
            </a:r>
            <a:endParaRPr lang="en-CA" sz="2800"/>
          </a:p>
        </p:txBody>
      </p:sp>
    </p:spTree>
    <p:extLst>
      <p:ext uri="{BB962C8B-B14F-4D97-AF65-F5344CB8AC3E}">
        <p14:creationId xmlns:p14="http://schemas.microsoft.com/office/powerpoint/2010/main" val="7229318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sz="4800" b="1"/>
              <a:t>Tuesday – </a:t>
            </a:r>
            <a:r>
              <a:rPr lang="en-CA" sz="4800" b="1">
                <a:cs typeface="Calibri Light"/>
              </a:rPr>
              <a:t>Comparing </a:t>
            </a:r>
            <a:endParaRPr sz="4800" b="1"/>
          </a:p>
        </p:txBody>
      </p:sp>
      <p:sp>
        <p:nvSpPr>
          <p:cNvPr id="357" name="Google Shape;357;p54"/>
          <p:cNvSpPr txBox="1">
            <a:spLocks noGrp="1"/>
          </p:cNvSpPr>
          <p:nvPr>
            <p:ph type="body" idx="1"/>
          </p:nvPr>
        </p:nvSpPr>
        <p:spPr>
          <a:xfrm>
            <a:off x="308167" y="1608267"/>
            <a:ext cx="7385600" cy="4555200"/>
          </a:xfrm>
          <a:prstGeom prst="rect">
            <a:avLst/>
          </a:prstGeom>
        </p:spPr>
        <p:txBody>
          <a:bodyPr spcFirstLastPara="1" vert="horz" wrap="square" lIns="121900" tIns="121900" rIns="121900" bIns="121900" rtlCol="0" anchor="t" anchorCtr="0">
            <a:noAutofit/>
          </a:bodyPr>
          <a:lstStyle/>
          <a:p>
            <a:pPr marL="0" indent="0">
              <a:buNone/>
            </a:pPr>
            <a:endParaRPr/>
          </a:p>
          <a:p>
            <a:pPr marL="0" indent="0">
              <a:spcBef>
                <a:spcPts val="2133"/>
              </a:spcBef>
              <a:spcAft>
                <a:spcPts val="2133"/>
              </a:spcAft>
              <a:buNone/>
            </a:pPr>
            <a:endParaRPr/>
          </a:p>
        </p:txBody>
      </p:sp>
      <p:graphicFrame>
        <p:nvGraphicFramePr>
          <p:cNvPr id="1028" name="TextBox 3">
            <a:extLst>
              <a:ext uri="{FF2B5EF4-FFF2-40B4-BE49-F238E27FC236}">
                <a16:creationId xmlns:a16="http://schemas.microsoft.com/office/drawing/2014/main" id="{46526573-73BE-4B2F-A601-BB83826EE934}"/>
              </a:ext>
            </a:extLst>
          </p:cNvPr>
          <p:cNvGraphicFramePr/>
          <p:nvPr>
            <p:extLst>
              <p:ext uri="{D42A27DB-BD31-4B8C-83A1-F6EECF244321}">
                <p14:modId xmlns:p14="http://schemas.microsoft.com/office/powerpoint/2010/main" val="744180182"/>
              </p:ext>
            </p:extLst>
          </p:nvPr>
        </p:nvGraphicFramePr>
        <p:xfrm>
          <a:off x="213741" y="1640952"/>
          <a:ext cx="9080755" cy="455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Different coffee tea or soup cups and mugs Vector Image">
            <a:extLst>
              <a:ext uri="{FF2B5EF4-FFF2-40B4-BE49-F238E27FC236}">
                <a16:creationId xmlns:a16="http://schemas.microsoft.com/office/drawing/2014/main" id="{DE6D8CAF-2E72-4883-B64B-AD49C9947C5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052" t="48239" r="52735" b="16923"/>
          <a:stretch/>
        </p:blipFill>
        <p:spPr bwMode="auto">
          <a:xfrm>
            <a:off x="9294496" y="407962"/>
            <a:ext cx="2661255" cy="25745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ifferent coffee tea or soup cups and mugs Vector Image">
            <a:extLst>
              <a:ext uri="{FF2B5EF4-FFF2-40B4-BE49-F238E27FC236}">
                <a16:creationId xmlns:a16="http://schemas.microsoft.com/office/drawing/2014/main" id="{B05A2A80-7625-423F-AD35-8524510A27D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2463" t="42918" r="14390" b="16923"/>
          <a:stretch/>
        </p:blipFill>
        <p:spPr bwMode="auto">
          <a:xfrm>
            <a:off x="9448578" y="3322149"/>
            <a:ext cx="2236697" cy="25745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Kitchen cabinet | Free vector image in AI and EPS format, Creative Commons  license.">
            <a:extLst>
              <a:ext uri="{FF2B5EF4-FFF2-40B4-BE49-F238E27FC236}">
                <a16:creationId xmlns:a16="http://schemas.microsoft.com/office/drawing/2014/main" id="{FD575232-3F56-422B-9D06-B404EBD25EC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4094" b="18653"/>
          <a:stretch/>
        </p:blipFill>
        <p:spPr bwMode="auto">
          <a:xfrm>
            <a:off x="6041331" y="173362"/>
            <a:ext cx="2133600" cy="1434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1223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C635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544;p70">
            <a:extLst>
              <a:ext uri="{FF2B5EF4-FFF2-40B4-BE49-F238E27FC236}">
                <a16:creationId xmlns:a16="http://schemas.microsoft.com/office/drawing/2014/main" id="{DFEBB2E1-664D-405C-A689-93918C0805B2}"/>
              </a:ext>
            </a:extLst>
          </p:cNvPr>
          <p:cNvSpPr txBox="1">
            <a:spLocks noGrp="1"/>
          </p:cNvSpPr>
          <p:nvPr>
            <p:ph type="title"/>
          </p:nvPr>
        </p:nvSpPr>
        <p:spPr>
          <a:xfrm>
            <a:off x="394860" y="994468"/>
            <a:ext cx="6594189" cy="1625210"/>
          </a:xfrm>
          <a:prstGeom prst="rect">
            <a:avLst/>
          </a:prstGeom>
        </p:spPr>
        <p:txBody>
          <a:bodyPr spcFirstLastPara="1" vert="horz" wrap="square" lIns="91440" tIns="45720" rIns="91440" bIns="45720" rtlCol="0" anchor="ctr" anchorCtr="0">
            <a:noAutofit/>
          </a:bodyPr>
          <a:lstStyle/>
          <a:p>
            <a:pPr algn="ctr">
              <a:spcBef>
                <a:spcPct val="0"/>
              </a:spcBef>
              <a:buClr>
                <a:schemeClr val="dk1"/>
              </a:buClr>
              <a:buSzPts val="1100"/>
            </a:pPr>
            <a:r>
              <a:rPr lang="en-US" b="1" dirty="0">
                <a:solidFill>
                  <a:srgbClr val="FFFFFF"/>
                </a:solidFill>
              </a:rPr>
              <a:t>Tuesday: </a:t>
            </a:r>
            <a:r>
              <a:rPr lang="en-US" b="1" dirty="0"/>
              <a:t/>
            </a:r>
            <a:br>
              <a:rPr lang="en-US" b="1" dirty="0"/>
            </a:br>
            <a:r>
              <a:rPr lang="en-US" b="1" dirty="0">
                <a:solidFill>
                  <a:srgbClr val="FFFFFF"/>
                </a:solidFill>
              </a:rPr>
              <a:t>Do a Puzzle!</a:t>
            </a:r>
            <a:r>
              <a:rPr lang="en-US" dirty="0"/>
              <a:t/>
            </a:r>
            <a:br>
              <a:rPr lang="en-US" dirty="0"/>
            </a:br>
            <a:r>
              <a:rPr lang="en-US" dirty="0"/>
              <a:t/>
            </a:r>
            <a:br>
              <a:rPr lang="en-US" dirty="0"/>
            </a:br>
            <a:endParaRPr lang="en-US" sz="3700" dirty="0">
              <a:solidFill>
                <a:srgbClr val="FFFFFF"/>
              </a:solidFill>
              <a:cs typeface="Calibri Light" panose="020F0302020204030204"/>
            </a:endParaRP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04B6E8F-D80A-4EC2-9DE9-B9605DF46D60}"/>
              </a:ext>
            </a:extLst>
          </p:cNvPr>
          <p:cNvSpPr txBox="1"/>
          <p:nvPr/>
        </p:nvSpPr>
        <p:spPr>
          <a:xfrm>
            <a:off x="7626020" y="1002818"/>
            <a:ext cx="4244248" cy="4852362"/>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4400" dirty="0">
                <a:solidFill>
                  <a:srgbClr val="FFFFFF"/>
                </a:solidFill>
              </a:rPr>
              <a:t>Choose a puzzle and complete it.</a:t>
            </a:r>
            <a:endParaRPr lang="en-US" sz="4400" dirty="0">
              <a:cs typeface="Calibri"/>
            </a:endParaRPr>
          </a:p>
          <a:p>
            <a:pPr indent="-228600">
              <a:lnSpc>
                <a:spcPct val="90000"/>
              </a:lnSpc>
              <a:spcAft>
                <a:spcPts val="600"/>
              </a:spcAft>
              <a:buFont typeface="Arial" panose="020B0604020202020204" pitchFamily="34" charset="0"/>
              <a:buChar char="•"/>
            </a:pPr>
            <a:endParaRPr lang="en-US" sz="4400" dirty="0">
              <a:solidFill>
                <a:srgbClr val="FFFFFF"/>
              </a:solidFill>
              <a:cs typeface="Calibri"/>
            </a:endParaRPr>
          </a:p>
          <a:p>
            <a:pPr>
              <a:lnSpc>
                <a:spcPct val="90000"/>
              </a:lnSpc>
              <a:spcAft>
                <a:spcPts val="600"/>
              </a:spcAft>
            </a:pPr>
            <a:r>
              <a:rPr lang="en-US" sz="4400" dirty="0">
                <a:solidFill>
                  <a:srgbClr val="FFFFFF"/>
                </a:solidFill>
              </a:rPr>
              <a:t>If you don't have a puzzle, cut up a cereal box to make your own.</a:t>
            </a:r>
            <a:endParaRPr lang="en-US" sz="4400" dirty="0">
              <a:solidFill>
                <a:srgbClr val="FFFFFF"/>
              </a:solidFill>
              <a:cs typeface="Calibri" panose="020F0502020204030204"/>
            </a:endParaRPr>
          </a:p>
        </p:txBody>
      </p:sp>
      <p:pic>
        <p:nvPicPr>
          <p:cNvPr id="1030" name="Picture 6" descr="06-09-11 - Unfinished Puzzle Square 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2329249"/>
            <a:ext cx="7058307" cy="4207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127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4"/>
        <p:cNvGrpSpPr/>
        <p:nvPr/>
      </p:nvGrpSpPr>
      <p:grpSpPr>
        <a:xfrm>
          <a:off x="0" y="0"/>
          <a:ext cx="0" cy="0"/>
          <a:chOff x="0" y="0"/>
          <a:chExt cx="0" cy="0"/>
        </a:xfrm>
      </p:grpSpPr>
      <p:sp>
        <p:nvSpPr>
          <p:cNvPr id="72" name="Rectangle 71">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Google Shape;445;p61"/>
          <p:cNvSpPr txBox="1">
            <a:spLocks noGrp="1"/>
          </p:cNvSpPr>
          <p:nvPr>
            <p:ph type="title"/>
          </p:nvPr>
        </p:nvSpPr>
        <p:spPr>
          <a:xfrm>
            <a:off x="764724" y="897696"/>
            <a:ext cx="3476625" cy="781049"/>
          </a:xfrm>
          <a:prstGeom prst="rect">
            <a:avLst/>
          </a:prstGeom>
        </p:spPr>
        <p:txBody>
          <a:bodyPr spcFirstLastPara="1" vert="horz" lIns="91440" tIns="45720" rIns="91440" bIns="45720" rtlCol="0" anchor="ctr" anchorCtr="0">
            <a:noAutofit/>
          </a:bodyPr>
          <a:lstStyle/>
          <a:p>
            <a:pPr algn="ctr">
              <a:spcBef>
                <a:spcPct val="0"/>
              </a:spcBef>
            </a:pPr>
            <a:r>
              <a:rPr lang="en-US" sz="4800" b="1" kern="1200">
                <a:solidFill>
                  <a:srgbClr val="FFFFFF"/>
                </a:solidFill>
                <a:latin typeface="+mj-lt"/>
                <a:ea typeface="+mj-ea"/>
                <a:cs typeface="+mj-cs"/>
              </a:rPr>
              <a:t>Wednesday – Number Talk</a:t>
            </a:r>
          </a:p>
        </p:txBody>
      </p:sp>
      <p:pic>
        <p:nvPicPr>
          <p:cNvPr id="2050" name="Picture 2">
            <a:extLst>
              <a:ext uri="{FF2B5EF4-FFF2-40B4-BE49-F238E27FC236}">
                <a16:creationId xmlns:a16="http://schemas.microsoft.com/office/drawing/2014/main" id="{001F1D78-E109-4CA0-AE04-29D010FC80E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53822" y="557603"/>
            <a:ext cx="6553545" cy="5750736"/>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445;p61">
            <a:extLst>
              <a:ext uri="{FF2B5EF4-FFF2-40B4-BE49-F238E27FC236}">
                <a16:creationId xmlns:a16="http://schemas.microsoft.com/office/drawing/2014/main" id="{DA8783E0-AC4F-4F22-A545-526E48306649}"/>
              </a:ext>
            </a:extLst>
          </p:cNvPr>
          <p:cNvSpPr txBox="1">
            <a:spLocks/>
          </p:cNvSpPr>
          <p:nvPr/>
        </p:nvSpPr>
        <p:spPr>
          <a:xfrm>
            <a:off x="742949" y="2628601"/>
            <a:ext cx="3674306" cy="3486447"/>
          </a:xfrm>
          <a:prstGeom prst="rect">
            <a:avLst/>
          </a:prstGeom>
        </p:spPr>
        <p:txBody>
          <a:bodyPr spcFirstLastPara="1" vert="horz" wrap="square" lIns="91440" tIns="45720" rIns="91440" bIns="45720" rtlCol="0" anchor="ctr" anchorCtr="0">
            <a:normAutofit fontScale="82500" lnSpcReduction="20000"/>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spcBef>
                <a:spcPct val="0"/>
              </a:spcBef>
            </a:pPr>
            <a:r>
              <a:rPr lang="en-US" sz="4800">
                <a:solidFill>
                  <a:srgbClr val="FFFFFF"/>
                </a:solidFill>
              </a:rPr>
              <a:t>What is the same about the two pictures?</a:t>
            </a:r>
          </a:p>
          <a:p>
            <a:pPr marL="685800" indent="-685800">
              <a:spcBef>
                <a:spcPct val="0"/>
              </a:spcBef>
              <a:buFont typeface="Arial" panose="020B0604020202020204" pitchFamily="34" charset="0"/>
              <a:buChar char="•"/>
            </a:pPr>
            <a:endParaRPr lang="en-US" sz="4800">
              <a:solidFill>
                <a:srgbClr val="FFFFFF"/>
              </a:solidFill>
            </a:endParaRPr>
          </a:p>
          <a:p>
            <a:pPr>
              <a:spcBef>
                <a:spcPct val="0"/>
              </a:spcBef>
            </a:pPr>
            <a:r>
              <a:rPr lang="en-US" sz="4800">
                <a:solidFill>
                  <a:srgbClr val="FFFFFF"/>
                </a:solidFill>
              </a:rPr>
              <a:t>What is different about the two pictures?</a:t>
            </a:r>
          </a:p>
          <a:p>
            <a:pPr algn="ctr">
              <a:spcBef>
                <a:spcPct val="0"/>
              </a:spcBef>
            </a:pPr>
            <a:endParaRPr lang="en-US" sz="4800">
              <a:solidFill>
                <a:srgbClr val="FFFFFF"/>
              </a:solidFill>
            </a:endParaRPr>
          </a:p>
        </p:txBody>
      </p:sp>
    </p:spTree>
    <p:extLst>
      <p:ext uri="{BB962C8B-B14F-4D97-AF65-F5344CB8AC3E}">
        <p14:creationId xmlns:p14="http://schemas.microsoft.com/office/powerpoint/2010/main" val="661402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0"/>
          <p:cNvSpPr txBox="1">
            <a:spLocks noGrp="1"/>
          </p:cNvSpPr>
          <p:nvPr>
            <p:ph type="title"/>
          </p:nvPr>
        </p:nvSpPr>
        <p:spPr>
          <a:xfrm>
            <a:off x="415600" y="558167"/>
            <a:ext cx="11360800" cy="763600"/>
          </a:xfrm>
          <a:prstGeom prst="rect">
            <a:avLst/>
          </a:prstGeom>
        </p:spPr>
        <p:txBody>
          <a:bodyPr spcFirstLastPara="1" vert="horz" wrap="square" lIns="121900" tIns="121900" rIns="121900" bIns="121900" rtlCol="0" anchor="t" anchorCtr="0">
            <a:noAutofit/>
          </a:bodyPr>
          <a:lstStyle/>
          <a:p>
            <a:pPr>
              <a:buClr>
                <a:schemeClr val="dk1"/>
              </a:buClr>
              <a:buSzPts val="1100"/>
            </a:pPr>
            <a:r>
              <a:rPr lang="en" b="1"/>
              <a:t>Tuesday: Patterns</a:t>
            </a:r>
            <a:r>
              <a:rPr lang="en"/>
              <a:t/>
            </a:r>
            <a:br>
              <a:rPr lang="en"/>
            </a:br>
            <a:r>
              <a:rPr lang="en"/>
              <a:t/>
            </a:r>
            <a:br>
              <a:rPr lang="en"/>
            </a:br>
            <a:endParaRPr/>
          </a:p>
        </p:txBody>
      </p:sp>
      <p:sp>
        <p:nvSpPr>
          <p:cNvPr id="545" name="Google Shape;545;p70"/>
          <p:cNvSpPr txBox="1">
            <a:spLocks noGrp="1"/>
          </p:cNvSpPr>
          <p:nvPr>
            <p:ph type="body" idx="1"/>
          </p:nvPr>
        </p:nvSpPr>
        <p:spPr>
          <a:xfrm>
            <a:off x="415600" y="1577700"/>
            <a:ext cx="11360800" cy="4890000"/>
          </a:xfrm>
          <a:prstGeom prst="rect">
            <a:avLst/>
          </a:prstGeom>
        </p:spPr>
        <p:txBody>
          <a:bodyPr spcFirstLastPara="1" vert="horz" wrap="square" lIns="121900" tIns="121900" rIns="121900" bIns="121900" rtlCol="0" anchor="t" anchorCtr="0">
            <a:noAutofit/>
          </a:bodyPr>
          <a:lstStyle/>
          <a:p>
            <a:pPr marL="0" indent="0">
              <a:buNone/>
            </a:pPr>
            <a:r>
              <a:rPr lang="en"/>
              <a:t> </a:t>
            </a:r>
            <a:r>
              <a:rPr lang="en" sz="3700">
                <a:solidFill>
                  <a:srgbClr val="741B47"/>
                </a:solidFill>
                <a:latin typeface="Bree Serif"/>
                <a:ea typeface="Bree Serif"/>
                <a:cs typeface="Bree Serif"/>
                <a:sym typeface="Bree Serif"/>
              </a:rPr>
              <a:t>Find some cubes or objects in two or three different colours. Make a pattern that repeats three times. </a:t>
            </a:r>
            <a:endParaRPr sz="3733">
              <a:solidFill>
                <a:srgbClr val="741B47"/>
              </a:solidFill>
              <a:latin typeface="Bree Serif"/>
              <a:ea typeface="Bree Serif"/>
              <a:cs typeface="Bree Serif"/>
              <a:sym typeface="Bree Serif"/>
            </a:endParaRPr>
          </a:p>
          <a:p>
            <a:pPr marL="0" indent="0">
              <a:spcBef>
                <a:spcPts val="2133"/>
              </a:spcBef>
              <a:buClr>
                <a:schemeClr val="dk1"/>
              </a:buClr>
              <a:buSzPts val="1100"/>
              <a:buNone/>
            </a:pPr>
            <a:r>
              <a:rPr lang="en" sz="3700">
                <a:solidFill>
                  <a:srgbClr val="741B47"/>
                </a:solidFill>
                <a:latin typeface="Bree Serif"/>
                <a:ea typeface="Bree Serif"/>
                <a:cs typeface="Bree Serif"/>
                <a:sym typeface="Bree Serif"/>
              </a:rPr>
              <a:t>Can you put actions to your pattern? </a:t>
            </a:r>
            <a:r>
              <a:rPr lang="en-CA" sz="3700">
                <a:solidFill>
                  <a:srgbClr val="741B47"/>
                </a:solidFill>
                <a:latin typeface="Bree Serif"/>
                <a:ea typeface="Bree Serif"/>
                <a:cs typeface="Bree Serif"/>
                <a:sym typeface="Bree Serif"/>
              </a:rPr>
              <a:t>For example, clap, snap, pat, clap, snap, pat</a:t>
            </a:r>
            <a:endParaRPr sz="3700">
              <a:solidFill>
                <a:srgbClr val="741B47"/>
              </a:solidFill>
              <a:latin typeface="Bree Serif"/>
              <a:ea typeface="Bree Serif"/>
              <a:cs typeface="Bree Serif"/>
              <a:sym typeface="Bree Serif"/>
            </a:endParaRPr>
          </a:p>
          <a:p>
            <a:pPr marL="0" indent="0">
              <a:spcBef>
                <a:spcPts val="2133"/>
              </a:spcBef>
              <a:buNone/>
            </a:pPr>
            <a:endParaRPr sz="3733">
              <a:solidFill>
                <a:srgbClr val="741B47"/>
              </a:solidFill>
              <a:latin typeface="Boogaloo"/>
              <a:ea typeface="Boogaloo"/>
              <a:cs typeface="Boogaloo"/>
              <a:sym typeface="Boogaloo"/>
            </a:endParaRPr>
          </a:p>
          <a:p>
            <a:pPr marL="0" indent="0">
              <a:spcBef>
                <a:spcPts val="2133"/>
              </a:spcBef>
              <a:spcAft>
                <a:spcPts val="2133"/>
              </a:spcAft>
              <a:buNone/>
            </a:pPr>
            <a:endParaRPr sz="3067">
              <a:solidFill>
                <a:srgbClr val="741B47"/>
              </a:solidFill>
              <a:latin typeface="Boogaloo"/>
              <a:ea typeface="Boogaloo"/>
              <a:cs typeface="Boogaloo"/>
              <a:sym typeface="Boogaloo"/>
            </a:endParaRPr>
          </a:p>
        </p:txBody>
      </p:sp>
      <p:pic>
        <p:nvPicPr>
          <p:cNvPr id="546" name="Google Shape;546;p70"/>
          <p:cNvPicPr preferRelativeResize="0"/>
          <p:nvPr/>
        </p:nvPicPr>
        <p:blipFill>
          <a:blip r:embed="rId3">
            <a:alphaModFix/>
          </a:blip>
          <a:stretch>
            <a:fillRect/>
          </a:stretch>
        </p:blipFill>
        <p:spPr>
          <a:xfrm rot="5400000">
            <a:off x="4795646" y="1068869"/>
            <a:ext cx="1357167" cy="7810200"/>
          </a:xfrm>
          <a:prstGeom prst="rect">
            <a:avLst/>
          </a:prstGeom>
          <a:noFill/>
          <a:ln>
            <a:noFill/>
          </a:ln>
        </p:spPr>
      </p:pic>
      <p:pic>
        <p:nvPicPr>
          <p:cNvPr id="547" name="Google Shape;547;p70"/>
          <p:cNvPicPr preferRelativeResize="0"/>
          <p:nvPr/>
        </p:nvPicPr>
        <p:blipFill>
          <a:blip r:embed="rId4">
            <a:alphaModFix/>
          </a:blip>
          <a:stretch>
            <a:fillRect/>
          </a:stretch>
        </p:blipFill>
        <p:spPr>
          <a:xfrm>
            <a:off x="7196846" y="4521485"/>
            <a:ext cx="2803733" cy="904967"/>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CA83-91F7-41C3-9A32-452E9178004D}"/>
              </a:ext>
            </a:extLst>
          </p:cNvPr>
          <p:cNvSpPr>
            <a:spLocks noGrp="1"/>
          </p:cNvSpPr>
          <p:nvPr>
            <p:ph type="title"/>
          </p:nvPr>
        </p:nvSpPr>
        <p:spPr>
          <a:xfrm>
            <a:off x="428625" y="373999"/>
            <a:ext cx="11360800" cy="763600"/>
          </a:xfrm>
        </p:spPr>
        <p:txBody>
          <a:bodyPr/>
          <a:lstStyle/>
          <a:p>
            <a:r>
              <a:rPr lang="en-US" sz="4800" b="1"/>
              <a:t>Wednesday Math Game</a:t>
            </a:r>
            <a:endParaRPr lang="en-CA" sz="4800" b="1"/>
          </a:p>
        </p:txBody>
      </p:sp>
      <p:sp>
        <p:nvSpPr>
          <p:cNvPr id="3" name="Rectangle 3">
            <a:extLst>
              <a:ext uri="{FF2B5EF4-FFF2-40B4-BE49-F238E27FC236}">
                <a16:creationId xmlns:a16="http://schemas.microsoft.com/office/drawing/2014/main" id="{439E34D8-5D59-4E31-995C-96715DB8B787}"/>
              </a:ext>
            </a:extLst>
          </p:cNvPr>
          <p:cNvSpPr>
            <a:spLocks noChangeArrowheads="1"/>
          </p:cNvSpPr>
          <p:nvPr/>
        </p:nvSpPr>
        <p:spPr bwMode="auto">
          <a:xfrm>
            <a:off x="428625" y="32151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5">
            <a:extLst>
              <a:ext uri="{FF2B5EF4-FFF2-40B4-BE49-F238E27FC236}">
                <a16:creationId xmlns:a16="http://schemas.microsoft.com/office/drawing/2014/main" id="{E8EF46E9-DF3D-4134-99FB-4972C7F25AAC}"/>
              </a:ext>
            </a:extLst>
          </p:cNvPr>
          <p:cNvSpPr>
            <a:spLocks noChangeArrowheads="1"/>
          </p:cNvSpPr>
          <p:nvPr/>
        </p:nvSpPr>
        <p:spPr bwMode="auto">
          <a:xfrm>
            <a:off x="2257425" y="5167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8" name="TextBox 7">
            <a:extLst>
              <a:ext uri="{FF2B5EF4-FFF2-40B4-BE49-F238E27FC236}">
                <a16:creationId xmlns:a16="http://schemas.microsoft.com/office/drawing/2014/main" id="{ED35909E-D6D5-48E1-8120-B479903969FA}"/>
              </a:ext>
            </a:extLst>
          </p:cNvPr>
          <p:cNvSpPr txBox="1"/>
          <p:nvPr/>
        </p:nvSpPr>
        <p:spPr>
          <a:xfrm>
            <a:off x="614517" y="1579076"/>
            <a:ext cx="6098784" cy="4401205"/>
          </a:xfrm>
          <a:prstGeom prst="rect">
            <a:avLst/>
          </a:prstGeom>
          <a:noFill/>
        </p:spPr>
        <p:txBody>
          <a:bodyPr wrap="square" rtlCol="0">
            <a:spAutoFit/>
          </a:bodyPr>
          <a:lstStyle/>
          <a:p>
            <a:r>
              <a:rPr lang="en-US" sz="2800">
                <a:solidFill>
                  <a:srgbClr val="0070C0"/>
                </a:solidFill>
              </a:rPr>
              <a:t>Find a collection of the same item that you have at home and use it to measure yourself.  </a:t>
            </a:r>
          </a:p>
          <a:p>
            <a:endParaRPr lang="en-US" sz="2800">
              <a:solidFill>
                <a:srgbClr val="0070C0"/>
              </a:solidFill>
            </a:endParaRPr>
          </a:p>
          <a:p>
            <a:r>
              <a:rPr lang="en-US" sz="2800">
                <a:solidFill>
                  <a:srgbClr val="0070C0"/>
                </a:solidFill>
              </a:rPr>
              <a:t>You could use blocks, plastic cups, Barbies, containers of the same size, or anything that you can find in your home that is the same size.</a:t>
            </a:r>
          </a:p>
          <a:p>
            <a:endParaRPr lang="en-US" sz="2800">
              <a:solidFill>
                <a:srgbClr val="0070C0"/>
              </a:solidFill>
            </a:endParaRPr>
          </a:p>
          <a:p>
            <a:r>
              <a:rPr lang="en-US" sz="2800">
                <a:solidFill>
                  <a:srgbClr val="0070C0"/>
                </a:solidFill>
              </a:rPr>
              <a:t>How many _______ tall were you?</a:t>
            </a:r>
            <a:endParaRPr lang="en-CA" sz="2800">
              <a:solidFill>
                <a:srgbClr val="0070C0"/>
              </a:solidFill>
            </a:endParaRPr>
          </a:p>
        </p:txBody>
      </p:sp>
      <p:pic>
        <p:nvPicPr>
          <p:cNvPr id="9" name="Picture 2">
            <a:extLst>
              <a:ext uri="{FF2B5EF4-FFF2-40B4-BE49-F238E27FC236}">
                <a16:creationId xmlns:a16="http://schemas.microsoft.com/office/drawing/2014/main" id="{A6449431-43F5-4D15-B034-601F027C32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276"/>
          <a:stretch/>
        </p:blipFill>
        <p:spPr bwMode="auto">
          <a:xfrm>
            <a:off x="8035203" y="373999"/>
            <a:ext cx="3542280" cy="6251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1489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5" name="Rectangle 9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9BE6BB-7068-4A8F-9F30-A7D2D85C5817}"/>
              </a:ext>
            </a:extLst>
          </p:cNvPr>
          <p:cNvSpPr>
            <a:spLocks noGrp="1"/>
          </p:cNvSpPr>
          <p:nvPr>
            <p:ph type="title"/>
          </p:nvPr>
        </p:nvSpPr>
        <p:spPr>
          <a:xfrm>
            <a:off x="524256" y="491260"/>
            <a:ext cx="6594189" cy="1625210"/>
          </a:xfrm>
        </p:spPr>
        <p:txBody>
          <a:bodyPr>
            <a:normAutofit/>
          </a:bodyPr>
          <a:lstStyle/>
          <a:p>
            <a:r>
              <a:rPr lang="en-US" sz="4800" b="1">
                <a:solidFill>
                  <a:srgbClr val="FFFFFF"/>
                </a:solidFill>
              </a:rPr>
              <a:t>Thursday – </a:t>
            </a:r>
            <a:r>
              <a:rPr lang="en-CA" sz="4800" b="1">
                <a:solidFill>
                  <a:srgbClr val="FFFFFF"/>
                </a:solidFill>
                <a:cs typeface="Calibri Light"/>
              </a:rPr>
              <a:t>Comparing </a:t>
            </a:r>
            <a:endParaRPr lang="en-CA" sz="4800" b="1">
              <a:solidFill>
                <a:srgbClr val="FFFFFF"/>
              </a:solidFill>
            </a:endParaRPr>
          </a:p>
        </p:txBody>
      </p:sp>
      <p:sp>
        <p:nvSpPr>
          <p:cNvPr id="3106" name="Rectangle 101">
            <a:extLst>
              <a:ext uri="{FF2B5EF4-FFF2-40B4-BE49-F238E27FC236}">
                <a16:creationId xmlns:a16="http://schemas.microsoft.com/office/drawing/2014/main" id="{33B81349-3A7E-4A66-9ED9-66E6F8E29C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2783C7">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76" name="Picture 4" descr="Clip Art Shaded Sphere - Red Circle Sphere, HD Png Download - kindpng">
            <a:extLst>
              <a:ext uri="{FF2B5EF4-FFF2-40B4-BE49-F238E27FC236}">
                <a16:creationId xmlns:a16="http://schemas.microsoft.com/office/drawing/2014/main" id="{CF9C4138-9B67-4328-A862-7E3C8693606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4256" y="2879655"/>
            <a:ext cx="3067356" cy="3211891"/>
          </a:xfrm>
          <a:prstGeom prst="rect">
            <a:avLst/>
          </a:prstGeom>
          <a:noFill/>
          <a:extLst>
            <a:ext uri="{909E8E84-426E-40DD-AFC4-6F175D3DCCD1}">
              <a14:hiddenFill xmlns:a14="http://schemas.microsoft.com/office/drawing/2010/main">
                <a:solidFill>
                  <a:srgbClr val="FFFFFF"/>
                </a:solidFill>
              </a14:hiddenFill>
            </a:ext>
          </a:extLst>
        </p:spPr>
      </p:pic>
      <p:sp>
        <p:nvSpPr>
          <p:cNvPr id="3107" name="Rectangle 103">
            <a:extLst>
              <a:ext uri="{FF2B5EF4-FFF2-40B4-BE49-F238E27FC236}">
                <a16:creationId xmlns:a16="http://schemas.microsoft.com/office/drawing/2014/main" id="{4A37A7FF-19A5-40D8-8D0C-E780CBD330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2783C7">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IconExperience » V-Collection » Object Cone Icon">
            <a:extLst>
              <a:ext uri="{FF2B5EF4-FFF2-40B4-BE49-F238E27FC236}">
                <a16:creationId xmlns:a16="http://schemas.microsoft.com/office/drawing/2014/main" id="{91FC0D6B-F7B7-4E28-B819-E91361CC08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8970" y="2951921"/>
            <a:ext cx="3067358" cy="3067358"/>
          </a:xfrm>
          <a:prstGeom prst="rect">
            <a:avLst/>
          </a:prstGeom>
          <a:noFill/>
          <a:extLst>
            <a:ext uri="{909E8E84-426E-40DD-AFC4-6F175D3DCCD1}">
              <a14:hiddenFill xmlns:a14="http://schemas.microsoft.com/office/drawing/2010/main">
                <a:solidFill>
                  <a:srgbClr val="FFFFFF"/>
                </a:solidFill>
              </a14:hiddenFill>
            </a:ext>
          </a:extLst>
        </p:spPr>
      </p:pic>
      <p:sp>
        <p:nvSpPr>
          <p:cNvPr id="3108" name="Rectangle 105">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17368249-AD1E-49B3-99AB-F772F3F6E2F9}"/>
              </a:ext>
            </a:extLst>
          </p:cNvPr>
          <p:cNvSpPr>
            <a:spLocks noGrp="1"/>
          </p:cNvSpPr>
          <p:nvPr>
            <p:ph idx="1"/>
          </p:nvPr>
        </p:nvSpPr>
        <p:spPr>
          <a:xfrm>
            <a:off x="7580133" y="764864"/>
            <a:ext cx="4313293" cy="6093136"/>
          </a:xfrm>
        </p:spPr>
        <p:txBody>
          <a:bodyPr anchor="ctr">
            <a:normAutofit fontScale="92500" lnSpcReduction="10000"/>
          </a:bodyPr>
          <a:lstStyle/>
          <a:p>
            <a:pPr marL="0" indent="0" rtl="0">
              <a:spcBef>
                <a:spcPts val="0"/>
              </a:spcBef>
              <a:spcAft>
                <a:spcPts val="500"/>
              </a:spcAft>
              <a:buClr>
                <a:srgbClr val="334A5E"/>
              </a:buClr>
              <a:buNone/>
            </a:pPr>
            <a:r>
              <a:rPr lang="en-US" sz="3000" b="0" i="0" u="none" strike="noStrike">
                <a:solidFill>
                  <a:srgbClr val="FFFFFF"/>
                </a:solidFill>
                <a:effectLst/>
                <a:latin typeface="Architects Daughter" panose="020B0604020202020204"/>
              </a:rPr>
              <a:t>What is a sorting rule you could use to sort these two objects together? </a:t>
            </a:r>
          </a:p>
          <a:p>
            <a:pPr rtl="0">
              <a:spcBef>
                <a:spcPts val="0"/>
              </a:spcBef>
              <a:spcAft>
                <a:spcPts val="500"/>
              </a:spcAft>
              <a:buClr>
                <a:srgbClr val="334A5E"/>
              </a:buClr>
            </a:pPr>
            <a:endParaRPr lang="en-US" sz="3000">
              <a:solidFill>
                <a:srgbClr val="FFFFFF"/>
              </a:solidFill>
              <a:latin typeface="Architects Daughter" panose="020B0604020202020204"/>
            </a:endParaRPr>
          </a:p>
          <a:p>
            <a:pPr marL="0" indent="0" rtl="0">
              <a:spcBef>
                <a:spcPts val="0"/>
              </a:spcBef>
              <a:spcAft>
                <a:spcPts val="500"/>
              </a:spcAft>
              <a:buClr>
                <a:srgbClr val="334A5E"/>
              </a:buClr>
              <a:buNone/>
            </a:pPr>
            <a:r>
              <a:rPr lang="en-US" sz="3000" b="0" i="0" u="none" strike="noStrike">
                <a:solidFill>
                  <a:srgbClr val="FFFFFF"/>
                </a:solidFill>
                <a:effectLst/>
                <a:latin typeface="Architects Daughter" panose="020B0604020202020204"/>
              </a:rPr>
              <a:t>What other objects could you sort with them? </a:t>
            </a:r>
          </a:p>
          <a:p>
            <a:pPr rtl="0">
              <a:spcBef>
                <a:spcPts val="0"/>
              </a:spcBef>
              <a:spcAft>
                <a:spcPts val="500"/>
              </a:spcAft>
              <a:buClr>
                <a:srgbClr val="334A5E"/>
              </a:buClr>
            </a:pPr>
            <a:endParaRPr lang="en-US" sz="3000">
              <a:solidFill>
                <a:srgbClr val="FFFFFF"/>
              </a:solidFill>
              <a:latin typeface="Architects Daughter" panose="020B0604020202020204"/>
            </a:endParaRPr>
          </a:p>
          <a:p>
            <a:pPr marL="0" indent="0" rtl="0">
              <a:spcBef>
                <a:spcPts val="0"/>
              </a:spcBef>
              <a:spcAft>
                <a:spcPts val="500"/>
              </a:spcAft>
              <a:buClr>
                <a:srgbClr val="334A5E"/>
              </a:buClr>
              <a:buNone/>
            </a:pPr>
            <a:r>
              <a:rPr lang="en-US" sz="3000" b="0" i="0" u="none" strike="noStrike">
                <a:solidFill>
                  <a:srgbClr val="FFFFFF"/>
                </a:solidFill>
                <a:effectLst/>
                <a:latin typeface="Architects Daughter" panose="020B0604020202020204"/>
              </a:rPr>
              <a:t>If you sorted these objects into two different groups, what could the sorting rules be? </a:t>
            </a:r>
          </a:p>
          <a:p>
            <a:pPr rtl="0">
              <a:spcBef>
                <a:spcPts val="0"/>
              </a:spcBef>
              <a:spcAft>
                <a:spcPts val="500"/>
              </a:spcAft>
              <a:buClr>
                <a:srgbClr val="334A5E"/>
              </a:buClr>
            </a:pPr>
            <a:endParaRPr lang="en-US" sz="3000">
              <a:solidFill>
                <a:srgbClr val="FFFFFF"/>
              </a:solidFill>
              <a:latin typeface="Architects Daughter" panose="020B0604020202020204"/>
            </a:endParaRPr>
          </a:p>
          <a:p>
            <a:pPr marL="0" indent="0" rtl="0">
              <a:spcBef>
                <a:spcPts val="0"/>
              </a:spcBef>
              <a:spcAft>
                <a:spcPts val="500"/>
              </a:spcAft>
              <a:buClr>
                <a:srgbClr val="334A5E"/>
              </a:buClr>
              <a:buNone/>
            </a:pPr>
            <a:r>
              <a:rPr lang="en-US" sz="3000" b="0" i="0" u="none" strike="noStrike">
                <a:solidFill>
                  <a:srgbClr val="FFFFFF"/>
                </a:solidFill>
                <a:effectLst/>
                <a:latin typeface="Architects Daughter" panose="020B0604020202020204"/>
              </a:rPr>
              <a:t>What other objects could you sort with each object?</a:t>
            </a:r>
            <a:endParaRPr lang="en-US" sz="3000" b="0">
              <a:solidFill>
                <a:srgbClr val="FFFFFF"/>
              </a:solidFill>
              <a:effectLst/>
            </a:endParaRPr>
          </a:p>
          <a:p>
            <a:pPr marL="0" indent="0">
              <a:buClr>
                <a:srgbClr val="334A5E"/>
              </a:buClr>
              <a:buNone/>
            </a:pPr>
            <a:r>
              <a:rPr lang="en-US" sz="2000" b="0">
                <a:solidFill>
                  <a:srgbClr val="FFFFFF"/>
                </a:solidFill>
                <a:effectLst/>
              </a:rPr>
              <a:t/>
            </a:r>
            <a:br>
              <a:rPr lang="en-US" sz="2000" b="0">
                <a:solidFill>
                  <a:srgbClr val="FFFFFF"/>
                </a:solidFill>
                <a:effectLst/>
              </a:rPr>
            </a:br>
            <a:endParaRPr lang="en-CA" sz="2000">
              <a:solidFill>
                <a:srgbClr val="FFFFFF"/>
              </a:solidFill>
            </a:endParaRPr>
          </a:p>
        </p:txBody>
      </p:sp>
    </p:spTree>
    <p:extLst>
      <p:ext uri="{BB962C8B-B14F-4D97-AF65-F5344CB8AC3E}">
        <p14:creationId xmlns:p14="http://schemas.microsoft.com/office/powerpoint/2010/main" val="42471555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CDE1E586-F5EA-4305-B02C-636E42B728BF}"/>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b="1">
                <a:solidFill>
                  <a:schemeClr val="bg1"/>
                </a:solidFill>
              </a:rPr>
              <a:t>Thursday: Play a Board Game!</a:t>
            </a:r>
          </a:p>
        </p:txBody>
      </p:sp>
      <p:sp>
        <p:nvSpPr>
          <p:cNvPr id="2" name="TextBox 1">
            <a:extLst>
              <a:ext uri="{FF2B5EF4-FFF2-40B4-BE49-F238E27FC236}">
                <a16:creationId xmlns:a16="http://schemas.microsoft.com/office/drawing/2014/main" id="{14C7F9E8-26B1-4EA8-A242-2254EA2FFDB6}"/>
              </a:ext>
            </a:extLst>
          </p:cNvPr>
          <p:cNvSpPr txBox="1"/>
          <p:nvPr/>
        </p:nvSpPr>
        <p:spPr>
          <a:xfrm>
            <a:off x="6096000" y="2633509"/>
            <a:ext cx="5355659" cy="36601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Choose any board game you have in your house and play it. Have fun!</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rPr>
              <a:t>https://pixy.org/src/52/529628.jpg</a:t>
            </a:r>
          </a:p>
        </p:txBody>
      </p:sp>
      <p:pic>
        <p:nvPicPr>
          <p:cNvPr id="1026" name="Picture 2" descr="https://pixy.org/src/52/5296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090" y="2217644"/>
            <a:ext cx="4075957" cy="423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1187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1"/>
        <p:cNvGrpSpPr/>
        <p:nvPr/>
      </p:nvGrpSpPr>
      <p:grpSpPr>
        <a:xfrm>
          <a:off x="0" y="0"/>
          <a:ext cx="0" cy="0"/>
          <a:chOff x="0" y="0"/>
          <a:chExt cx="0" cy="0"/>
        </a:xfrm>
      </p:grpSpPr>
      <p:sp>
        <p:nvSpPr>
          <p:cNvPr id="138" name="Rectangle 137">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6535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2" name="Google Shape;452;p62"/>
          <p:cNvSpPr txBox="1">
            <a:spLocks noGrp="1"/>
          </p:cNvSpPr>
          <p:nvPr>
            <p:ph type="title"/>
          </p:nvPr>
        </p:nvSpPr>
        <p:spPr>
          <a:xfrm>
            <a:off x="524256" y="491260"/>
            <a:ext cx="6594189" cy="1625210"/>
          </a:xfrm>
          <a:prstGeom prst="rect">
            <a:avLst/>
          </a:prstGeom>
        </p:spPr>
        <p:txBody>
          <a:bodyPr spcFirstLastPara="1" vert="horz" lIns="91440" tIns="45720" rIns="91440" bIns="45720" rtlCol="0" anchor="ctr" anchorCtr="0">
            <a:normAutofit/>
          </a:bodyPr>
          <a:lstStyle/>
          <a:p>
            <a:pPr>
              <a:spcBef>
                <a:spcPct val="0"/>
              </a:spcBef>
            </a:pPr>
            <a:r>
              <a:rPr lang="en-US" sz="4800" b="1">
                <a:solidFill>
                  <a:srgbClr val="FFFFFF"/>
                </a:solidFill>
              </a:rPr>
              <a:t>Friday – Comparing </a:t>
            </a:r>
          </a:p>
        </p:txBody>
      </p:sp>
      <p:pic>
        <p:nvPicPr>
          <p:cNvPr id="2" name="Picture 2" descr="3D Shape Mat">
            <a:extLst>
              <a:ext uri="{FF2B5EF4-FFF2-40B4-BE49-F238E27FC236}">
                <a16:creationId xmlns:a16="http://schemas.microsoft.com/office/drawing/2014/main" id="{93900D8D-A7B8-4B93-9425-03AAD9E0AF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79" t="3614" r="10153" b="2344"/>
          <a:stretch/>
        </p:blipFill>
        <p:spPr bwMode="auto">
          <a:xfrm>
            <a:off x="360236" y="2368417"/>
            <a:ext cx="6919726" cy="4489583"/>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6851A75F-43D1-429D-9353-CD0DF8814D1E}"/>
              </a:ext>
            </a:extLst>
          </p:cNvPr>
          <p:cNvSpPr>
            <a:spLocks noGrp="1"/>
          </p:cNvSpPr>
          <p:nvPr>
            <p:ph type="body" idx="1"/>
          </p:nvPr>
        </p:nvSpPr>
        <p:spPr>
          <a:xfrm>
            <a:off x="7649554" y="1002818"/>
            <a:ext cx="4128133" cy="4852362"/>
          </a:xfrm>
        </p:spPr>
        <p:txBody>
          <a:bodyPr vert="horz" lIns="91440" tIns="45720" rIns="91440" bIns="45720" rtlCol="0" anchor="ctr">
            <a:noAutofit/>
          </a:bodyPr>
          <a:lstStyle/>
          <a:p>
            <a:pPr marL="0" indent="0">
              <a:spcBef>
                <a:spcPts val="0"/>
              </a:spcBef>
              <a:spcAft>
                <a:spcPts val="500"/>
              </a:spcAft>
              <a:buNone/>
            </a:pPr>
            <a:r>
              <a:rPr lang="en-US" sz="3200" b="0" i="0" u="none" strike="noStrike" dirty="0">
                <a:solidFill>
                  <a:srgbClr val="FFFFFF"/>
                </a:solidFill>
                <a:effectLst/>
              </a:rPr>
              <a:t>Choose one of the 3-D objects </a:t>
            </a:r>
            <a:r>
              <a:rPr lang="en-US" sz="3200" dirty="0">
                <a:solidFill>
                  <a:srgbClr val="FFFFFF"/>
                </a:solidFill>
              </a:rPr>
              <a:t>in the picture.</a:t>
            </a:r>
            <a:r>
              <a:rPr lang="en-US" sz="3200" b="0" i="0" u="none" strike="noStrike" dirty="0">
                <a:solidFill>
                  <a:srgbClr val="FFFFFF"/>
                </a:solidFill>
                <a:effectLst/>
              </a:rPr>
              <a:t> </a:t>
            </a:r>
          </a:p>
          <a:p>
            <a:pPr marL="0" indent="0">
              <a:spcBef>
                <a:spcPts val="0"/>
              </a:spcBef>
              <a:spcAft>
                <a:spcPts val="500"/>
              </a:spcAft>
              <a:buNone/>
            </a:pPr>
            <a:endParaRPr lang="en-US" sz="800" b="0" i="0" u="none" strike="noStrike" dirty="0">
              <a:solidFill>
                <a:srgbClr val="FFFFFF"/>
              </a:solidFill>
              <a:effectLst/>
            </a:endParaRPr>
          </a:p>
          <a:p>
            <a:pPr marL="0" indent="0">
              <a:spcBef>
                <a:spcPts val="0"/>
              </a:spcBef>
              <a:spcAft>
                <a:spcPts val="500"/>
              </a:spcAft>
              <a:buNone/>
            </a:pPr>
            <a:r>
              <a:rPr lang="en-US" sz="3200" b="0" i="0" u="none" strike="noStrike" dirty="0">
                <a:solidFill>
                  <a:srgbClr val="FFFFFF"/>
                </a:solidFill>
                <a:effectLst/>
              </a:rPr>
              <a:t>Choose one of the attributes of that object. (colour/size/shape) </a:t>
            </a:r>
          </a:p>
          <a:p>
            <a:pPr marL="0" indent="0">
              <a:spcBef>
                <a:spcPts val="0"/>
              </a:spcBef>
              <a:spcAft>
                <a:spcPts val="500"/>
              </a:spcAft>
              <a:buNone/>
            </a:pPr>
            <a:endParaRPr lang="en-US" sz="800" b="0" i="0" u="none" strike="noStrike" dirty="0">
              <a:solidFill>
                <a:srgbClr val="FFFFFF"/>
              </a:solidFill>
              <a:effectLst/>
            </a:endParaRPr>
          </a:p>
          <a:p>
            <a:pPr marL="0" indent="0">
              <a:spcBef>
                <a:spcPts val="0"/>
              </a:spcBef>
              <a:spcAft>
                <a:spcPts val="500"/>
              </a:spcAft>
              <a:buNone/>
            </a:pPr>
            <a:r>
              <a:rPr lang="en-US" sz="3200" b="0" i="0" u="none" strike="noStrike" dirty="0">
                <a:solidFill>
                  <a:srgbClr val="FFFFFF"/>
                </a:solidFill>
                <a:effectLst/>
              </a:rPr>
              <a:t>Find three or more household objects that have that attribute.</a:t>
            </a:r>
          </a:p>
          <a:p>
            <a:pPr marL="0" indent="0">
              <a:spcBef>
                <a:spcPts val="0"/>
              </a:spcBef>
              <a:spcAft>
                <a:spcPts val="500"/>
              </a:spcAft>
              <a:buNone/>
            </a:pPr>
            <a:endParaRPr lang="en-US" sz="800" dirty="0">
              <a:solidFill>
                <a:srgbClr val="FFFFFF"/>
              </a:solidFill>
            </a:endParaRPr>
          </a:p>
          <a:p>
            <a:pPr marL="0" indent="0">
              <a:spcBef>
                <a:spcPts val="0"/>
              </a:spcBef>
              <a:spcAft>
                <a:spcPts val="500"/>
              </a:spcAft>
              <a:buNone/>
            </a:pPr>
            <a:r>
              <a:rPr lang="en-US" sz="3200" b="0" i="0" u="none" strike="noStrike" dirty="0">
                <a:solidFill>
                  <a:srgbClr val="FFFFFF"/>
                </a:solidFill>
                <a:effectLst/>
              </a:rPr>
              <a:t>Draw them or write their names. </a:t>
            </a:r>
            <a:endParaRPr lang="en-US" sz="3200" b="0" dirty="0">
              <a:solidFill>
                <a:srgbClr val="FFFFFF"/>
              </a:solidFill>
              <a:effectLst/>
            </a:endParaRPr>
          </a:p>
        </p:txBody>
      </p:sp>
    </p:spTree>
    <p:extLst>
      <p:ext uri="{BB962C8B-B14F-4D97-AF65-F5344CB8AC3E}">
        <p14:creationId xmlns:p14="http://schemas.microsoft.com/office/powerpoint/2010/main" val="16014224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CA83-91F7-41C3-9A32-452E9178004D}"/>
              </a:ext>
            </a:extLst>
          </p:cNvPr>
          <p:cNvSpPr>
            <a:spLocks noGrp="1"/>
          </p:cNvSpPr>
          <p:nvPr>
            <p:ph type="title"/>
          </p:nvPr>
        </p:nvSpPr>
        <p:spPr>
          <a:xfrm>
            <a:off x="415600" y="332509"/>
            <a:ext cx="11360800" cy="763600"/>
          </a:xfrm>
        </p:spPr>
        <p:txBody>
          <a:bodyPr/>
          <a:lstStyle/>
          <a:p>
            <a:r>
              <a:rPr lang="en-US" sz="4800" b="1"/>
              <a:t>Friday Math Game: Mystery Bag</a:t>
            </a:r>
            <a:endParaRPr lang="en-CA" sz="4800" b="1"/>
          </a:p>
        </p:txBody>
      </p:sp>
      <p:sp>
        <p:nvSpPr>
          <p:cNvPr id="3" name="Rectangle 3">
            <a:extLst>
              <a:ext uri="{FF2B5EF4-FFF2-40B4-BE49-F238E27FC236}">
                <a16:creationId xmlns:a16="http://schemas.microsoft.com/office/drawing/2014/main" id="{439E34D8-5D59-4E31-995C-96715DB8B787}"/>
              </a:ext>
            </a:extLst>
          </p:cNvPr>
          <p:cNvSpPr>
            <a:spLocks noChangeArrowheads="1"/>
          </p:cNvSpPr>
          <p:nvPr/>
        </p:nvSpPr>
        <p:spPr bwMode="auto">
          <a:xfrm>
            <a:off x="428625" y="32151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5">
            <a:extLst>
              <a:ext uri="{FF2B5EF4-FFF2-40B4-BE49-F238E27FC236}">
                <a16:creationId xmlns:a16="http://schemas.microsoft.com/office/drawing/2014/main" id="{E8EF46E9-DF3D-4134-99FB-4972C7F25AAC}"/>
              </a:ext>
            </a:extLst>
          </p:cNvPr>
          <p:cNvSpPr>
            <a:spLocks noChangeArrowheads="1"/>
          </p:cNvSpPr>
          <p:nvPr/>
        </p:nvSpPr>
        <p:spPr bwMode="auto">
          <a:xfrm>
            <a:off x="2257425" y="5167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26" name="Picture 2" descr="Mystery Bag for Letter Sounds">
            <a:extLst>
              <a:ext uri="{FF2B5EF4-FFF2-40B4-BE49-F238E27FC236}">
                <a16:creationId xmlns:a16="http://schemas.microsoft.com/office/drawing/2014/main" id="{CBDC6522-04A3-46C8-A7A5-8C26D89BD0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04" t="2569" r="5650" b="16315"/>
          <a:stretch/>
        </p:blipFill>
        <p:spPr bwMode="auto">
          <a:xfrm>
            <a:off x="9488507" y="117924"/>
            <a:ext cx="2028048" cy="32035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84E84FD-ECD1-45A7-A3FB-AE498D971AE7}"/>
              </a:ext>
            </a:extLst>
          </p:cNvPr>
          <p:cNvSpPr txBox="1"/>
          <p:nvPr/>
        </p:nvSpPr>
        <p:spPr>
          <a:xfrm>
            <a:off x="267286" y="1242754"/>
            <a:ext cx="8327259" cy="6093976"/>
          </a:xfrm>
          <a:prstGeom prst="rect">
            <a:avLst/>
          </a:prstGeom>
          <a:noFill/>
        </p:spPr>
        <p:txBody>
          <a:bodyPr wrap="square">
            <a:spAutoFit/>
          </a:bodyPr>
          <a:lstStyle/>
          <a:p>
            <a:pPr algn="l"/>
            <a:r>
              <a:rPr lang="en-US" sz="2400" b="0" i="0">
                <a:solidFill>
                  <a:srgbClr val="0070C0"/>
                </a:solidFill>
                <a:effectLst/>
                <a:latin typeface="Sniglet-Regular"/>
              </a:rPr>
              <a:t>Find a bag that can be used as a Mystery Bag or make your own out of a paper bag. Collect a variety of objects to be used in the game. Some examples are in the picture below.</a:t>
            </a:r>
          </a:p>
          <a:p>
            <a:pPr algn="l"/>
            <a:endParaRPr lang="en-US" sz="2400">
              <a:solidFill>
                <a:srgbClr val="0070C0"/>
              </a:solidFill>
              <a:latin typeface="Sniglet-Regular"/>
            </a:endParaRPr>
          </a:p>
          <a:p>
            <a:pPr algn="l"/>
            <a:r>
              <a:rPr lang="en-US" sz="2400" b="1" i="0">
                <a:solidFill>
                  <a:srgbClr val="0070C0"/>
                </a:solidFill>
                <a:effectLst/>
                <a:latin typeface="Sniglet-Regular"/>
              </a:rPr>
              <a:t>To Play:</a:t>
            </a:r>
          </a:p>
          <a:p>
            <a:pPr marL="342900" indent="-342900" algn="l">
              <a:buFont typeface="Arial" panose="020B0604020202020204" pitchFamily="34" charset="0"/>
              <a:buChar char="•"/>
            </a:pPr>
            <a:r>
              <a:rPr lang="en-US" sz="2400">
                <a:solidFill>
                  <a:srgbClr val="0070C0"/>
                </a:solidFill>
                <a:latin typeface="Sniglet-Regular"/>
              </a:rPr>
              <a:t>Have your child close their eyes while you chose an object to put inside the mystery bag.</a:t>
            </a:r>
          </a:p>
          <a:p>
            <a:pPr marL="342900" indent="-342900" algn="l">
              <a:buFont typeface="Arial" panose="020B0604020202020204" pitchFamily="34" charset="0"/>
              <a:buChar char="•"/>
            </a:pPr>
            <a:r>
              <a:rPr lang="en-US" sz="2400">
                <a:solidFill>
                  <a:srgbClr val="0070C0"/>
                </a:solidFill>
                <a:latin typeface="Sniglet-Regular"/>
              </a:rPr>
              <a:t>Child puts their hand in the bag and tries to identify the object by feeling it.  </a:t>
            </a:r>
          </a:p>
          <a:p>
            <a:pPr marL="342900" indent="-342900" algn="l">
              <a:buFont typeface="Arial" panose="020B0604020202020204" pitchFamily="34" charset="0"/>
              <a:buChar char="•"/>
            </a:pPr>
            <a:r>
              <a:rPr lang="en-US" sz="2400">
                <a:solidFill>
                  <a:srgbClr val="0070C0"/>
                </a:solidFill>
                <a:latin typeface="Sniglet-Regular"/>
              </a:rPr>
              <a:t>Once they correctly guess the object, have them put an object in the bag for you to guess. </a:t>
            </a:r>
          </a:p>
          <a:p>
            <a:pPr marL="342900" indent="-342900" algn="l">
              <a:buFont typeface="Arial" panose="020B0604020202020204" pitchFamily="34" charset="0"/>
              <a:buChar char="•"/>
            </a:pPr>
            <a:r>
              <a:rPr lang="en-US" sz="2400">
                <a:solidFill>
                  <a:srgbClr val="0070C0"/>
                </a:solidFill>
                <a:latin typeface="Sniglet-Regular"/>
              </a:rPr>
              <a:t>Take turns until you have gone through all of the objects.</a:t>
            </a:r>
          </a:p>
          <a:p>
            <a:pPr algn="l"/>
            <a:endParaRPr lang="en-US" sz="1000">
              <a:solidFill>
                <a:srgbClr val="0070C0"/>
              </a:solidFill>
              <a:latin typeface="Sniglet-Regular"/>
            </a:endParaRPr>
          </a:p>
          <a:p>
            <a:pPr algn="l"/>
            <a:r>
              <a:rPr lang="en-US" sz="2000">
                <a:solidFill>
                  <a:srgbClr val="0070C0"/>
                </a:solidFill>
                <a:latin typeface="Sniglet-Regular"/>
              </a:rPr>
              <a:t>Encourage each player to say how it feels before guessing using the following descriptive language; smooth, rough, big, small, round, square, hard, squishy, soft, bumpy, sphere, cube, cylinder, cone, etc.</a:t>
            </a:r>
            <a:endParaRPr lang="en-US" sz="2000" b="0" i="0">
              <a:solidFill>
                <a:srgbClr val="0070C0"/>
              </a:solidFill>
              <a:effectLst/>
              <a:latin typeface="Sniglet-Regular"/>
            </a:endParaRPr>
          </a:p>
          <a:p>
            <a:pPr algn="l">
              <a:buFont typeface="Arial" panose="020B0604020202020204" pitchFamily="34" charset="0"/>
              <a:buChar char="•"/>
            </a:pPr>
            <a:endParaRPr lang="en-US">
              <a:solidFill>
                <a:srgbClr val="000000"/>
              </a:solidFill>
              <a:latin typeface="Sniglet-Regular"/>
            </a:endParaRPr>
          </a:p>
        </p:txBody>
      </p:sp>
      <p:pic>
        <p:nvPicPr>
          <p:cNvPr id="5" name="Picture 4">
            <a:extLst>
              <a:ext uri="{FF2B5EF4-FFF2-40B4-BE49-F238E27FC236}">
                <a16:creationId xmlns:a16="http://schemas.microsoft.com/office/drawing/2014/main" id="{D184F308-FE45-4AAC-960B-E0A387C7082B}"/>
              </a:ext>
            </a:extLst>
          </p:cNvPr>
          <p:cNvPicPr>
            <a:picLocks noChangeAspect="1"/>
          </p:cNvPicPr>
          <p:nvPr/>
        </p:nvPicPr>
        <p:blipFill>
          <a:blip r:embed="rId4"/>
          <a:stretch>
            <a:fillRect/>
          </a:stretch>
        </p:blipFill>
        <p:spPr>
          <a:xfrm>
            <a:off x="8895764" y="3672348"/>
            <a:ext cx="3028950" cy="2590800"/>
          </a:xfrm>
          <a:prstGeom prst="rect">
            <a:avLst/>
          </a:prstGeom>
        </p:spPr>
      </p:pic>
    </p:spTree>
    <p:extLst>
      <p:ext uri="{BB962C8B-B14F-4D97-AF65-F5344CB8AC3E}">
        <p14:creationId xmlns:p14="http://schemas.microsoft.com/office/powerpoint/2010/main" val="13630837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D9FC10-AAAC-476A-892A-B055E1D30183}"/>
              </a:ext>
            </a:extLst>
          </p:cNvPr>
          <p:cNvSpPr>
            <a:spLocks noGrp="1"/>
          </p:cNvSpPr>
          <p:nvPr>
            <p:ph type="ctrTitle"/>
          </p:nvPr>
        </p:nvSpPr>
        <p:spPr>
          <a:xfrm>
            <a:off x="654902" y="1112969"/>
            <a:ext cx="4541146" cy="4166010"/>
          </a:xfrm>
        </p:spPr>
        <p:txBody>
          <a:bodyPr vert="horz" lIns="91440" tIns="45720" rIns="91440" bIns="45720" rtlCol="0" anchor="ctr">
            <a:normAutofit/>
          </a:bodyPr>
          <a:lstStyle/>
          <a:p>
            <a:r>
              <a:rPr lang="en-US" sz="4800" b="1" kern="1200">
                <a:solidFill>
                  <a:srgbClr val="FFFFFF"/>
                </a:solidFill>
                <a:latin typeface="+mj-lt"/>
                <a:ea typeface="+mj-ea"/>
                <a:cs typeface="+mj-cs"/>
              </a:rPr>
              <a:t>Week at a Glance</a:t>
            </a:r>
            <a:r>
              <a:rPr lang="en-US" sz="4800" b="1" kern="1200"/>
              <a:t/>
            </a:r>
            <a:br>
              <a:rPr lang="en-US" sz="4800" b="1" kern="1200"/>
            </a:br>
            <a:r>
              <a:rPr lang="en-US" sz="4800" b="1"/>
              <a:t/>
            </a:r>
            <a:br>
              <a:rPr lang="en-US" sz="4800" b="1"/>
            </a:br>
            <a:r>
              <a:rPr lang="en-US" sz="5400">
                <a:solidFill>
                  <a:srgbClr val="FFFFFF"/>
                </a:solidFill>
              </a:rPr>
              <a:t>Learning Focus</a:t>
            </a:r>
            <a:r>
              <a:rPr lang="en-US" sz="5400" kern="1200">
                <a:solidFill>
                  <a:srgbClr val="FFFFFF"/>
                </a:solidFill>
                <a:latin typeface="+mj-lt"/>
                <a:ea typeface="+mj-ea"/>
                <a:cs typeface="+mj-cs"/>
              </a:rPr>
              <a:t>:</a:t>
            </a:r>
            <a:r>
              <a:rPr lang="en-US" sz="5400" kern="1200"/>
              <a:t/>
            </a:r>
            <a:br>
              <a:rPr lang="en-US" sz="5400" kern="1200"/>
            </a:br>
            <a:r>
              <a:rPr lang="en-US" sz="5400" kern="1200">
                <a:solidFill>
                  <a:srgbClr val="FFFFFF"/>
                </a:solidFill>
                <a:latin typeface="+mj-lt"/>
                <a:ea typeface="+mj-ea"/>
                <a:cs typeface="+mj-cs"/>
              </a:rPr>
              <a:t>Positional Language</a:t>
            </a:r>
            <a:endParaRPr lang="en-US">
              <a:ea typeface="+mj-ea"/>
              <a:cs typeface="+mj-cs"/>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7FF37660-7FBB-4254-897F-AB96CDA69757}"/>
              </a:ext>
            </a:extLst>
          </p:cNvPr>
          <p:cNvSpPr>
            <a:spLocks noGrp="1"/>
          </p:cNvSpPr>
          <p:nvPr>
            <p:ph type="subTitle" idx="1"/>
          </p:nvPr>
        </p:nvSpPr>
        <p:spPr>
          <a:xfrm>
            <a:off x="6096000" y="591009"/>
            <a:ext cx="5355454" cy="5667745"/>
          </a:xfrm>
        </p:spPr>
        <p:txBody>
          <a:bodyPr vert="horz" lIns="91440" tIns="45720" rIns="91440" bIns="45720" rtlCol="0" anchor="t">
            <a:normAutofit fontScale="92500" lnSpcReduction="10000"/>
          </a:bodyPr>
          <a:lstStyle/>
          <a:p>
            <a:pPr algn="l"/>
            <a:r>
              <a:rPr lang="en-US" b="1" i="1"/>
              <a:t>Parents: </a:t>
            </a:r>
            <a:r>
              <a:rPr lang="en-US"/>
              <a:t>Here is some background information on the topic in mathematics we will be exploring this week.</a:t>
            </a:r>
          </a:p>
          <a:p>
            <a:pPr algn="l"/>
            <a:endParaRPr lang="en-US" b="1"/>
          </a:p>
          <a:p>
            <a:pPr algn="l"/>
            <a:r>
              <a:rPr lang="en-US" b="1"/>
              <a:t>Essential Learnings for Positional Language: </a:t>
            </a:r>
          </a:p>
          <a:p>
            <a:pPr indent="-228600" algn="l">
              <a:buFont typeface="Arial" panose="020B0604020202020204" pitchFamily="34" charset="0"/>
              <a:buChar char="•"/>
            </a:pPr>
            <a:r>
              <a:rPr lang="en-US"/>
              <a:t>Spatial awareness and relationships allow children to locate objects and navigate the environment</a:t>
            </a:r>
          </a:p>
          <a:p>
            <a:pPr indent="-228600" algn="l">
              <a:buFont typeface="Arial" panose="020B0604020202020204" pitchFamily="34" charset="0"/>
              <a:buChar char="•"/>
            </a:pPr>
            <a:r>
              <a:rPr lang="en-US"/>
              <a:t>Objects remain the same even when their orientation changes</a:t>
            </a:r>
          </a:p>
          <a:p>
            <a:pPr indent="-228600" algn="l">
              <a:buFont typeface="Arial" panose="020B0604020202020204" pitchFamily="34" charset="0"/>
              <a:buChar char="•"/>
            </a:pPr>
            <a:r>
              <a:rPr lang="en-US"/>
              <a:t>Mathematical problem solving depends on good spatial awareness</a:t>
            </a:r>
          </a:p>
          <a:p>
            <a:pPr algn="l"/>
            <a:endParaRPr lang="en-US" sz="900" b="1"/>
          </a:p>
          <a:p>
            <a:pPr algn="l"/>
            <a:r>
              <a:rPr lang="en-US" b="1"/>
              <a:t>Essential Questions to ask your child:</a:t>
            </a:r>
            <a:endParaRPr lang="en-US"/>
          </a:p>
          <a:p>
            <a:pPr indent="-228600" algn="l">
              <a:buFont typeface="Arial" panose="020B0604020202020204" pitchFamily="34" charset="0"/>
              <a:buChar char="•"/>
            </a:pPr>
            <a:r>
              <a:rPr lang="en-US"/>
              <a:t>How can objects be described?</a:t>
            </a:r>
          </a:p>
          <a:p>
            <a:pPr indent="-228600" algn="l">
              <a:buFont typeface="Arial" panose="020B0604020202020204" pitchFamily="34" charset="0"/>
              <a:buChar char="•"/>
            </a:pPr>
            <a:r>
              <a:rPr lang="en-US"/>
              <a:t>Where are objects/people located in relation to other objects/people?</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374297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5"/>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DD38EE57-B708-47C9-A4A4-E25F09FAB0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57A28182-58A5-4DBB-8F64-BD944BCA815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09"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Rectangle 112">
              <a:extLst>
                <a:ext uri="{FF2B5EF4-FFF2-40B4-BE49-F238E27FC236}">
                  <a16:creationId xmlns:a16="http://schemas.microsoft.com/office/drawing/2014/main" id="{94C5517B-1B0F-47AA-93A5-36718996986F}"/>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56" name="Google Shape;356;p54"/>
          <p:cNvSpPr txBox="1">
            <a:spLocks noGrp="1"/>
          </p:cNvSpPr>
          <p:nvPr>
            <p:ph type="title"/>
          </p:nvPr>
        </p:nvSpPr>
        <p:spPr>
          <a:xfrm>
            <a:off x="1047280" y="759805"/>
            <a:ext cx="10306520" cy="1325563"/>
          </a:xfrm>
          <a:prstGeom prst="rect">
            <a:avLst/>
          </a:prstGeom>
        </p:spPr>
        <p:txBody>
          <a:bodyPr spcFirstLastPara="1" vert="horz" lIns="91440" tIns="45720" rIns="91440" bIns="45720" rtlCol="0" anchor="ctr" anchorCtr="0">
            <a:normAutofit/>
          </a:bodyPr>
          <a:lstStyle/>
          <a:p>
            <a:pPr>
              <a:spcBef>
                <a:spcPct val="0"/>
              </a:spcBef>
            </a:pPr>
            <a:r>
              <a:rPr lang="en-US" sz="4000" b="1" kern="1200">
                <a:solidFill>
                  <a:srgbClr val="FFFFFF"/>
                </a:solidFill>
                <a:latin typeface="+mj-lt"/>
                <a:ea typeface="+mj-ea"/>
                <a:cs typeface="+mj-cs"/>
              </a:rPr>
              <a:t>Monday – Positional Language</a:t>
            </a:r>
          </a:p>
        </p:txBody>
      </p:sp>
      <p:sp>
        <p:nvSpPr>
          <p:cNvPr id="357" name="Google Shape;357;p54"/>
          <p:cNvSpPr txBox="1">
            <a:spLocks noGrp="1"/>
          </p:cNvSpPr>
          <p:nvPr>
            <p:ph type="body" idx="1"/>
          </p:nvPr>
        </p:nvSpPr>
        <p:spPr>
          <a:xfrm>
            <a:off x="1424904" y="2494450"/>
            <a:ext cx="4053545" cy="3563159"/>
          </a:xfrm>
          <a:prstGeom prst="rect">
            <a:avLst/>
          </a:prstGeom>
        </p:spPr>
        <p:txBody>
          <a:bodyPr spcFirstLastPara="1" vert="horz" lIns="91440" tIns="45720" rIns="91440" bIns="45720" rtlCol="0" anchorCtr="0">
            <a:normAutofit/>
          </a:bodyPr>
          <a:lstStyle/>
          <a:p>
            <a:pPr marL="0" indent="-228600">
              <a:buFont typeface="Arial" panose="020B0604020202020204" pitchFamily="34" charset="0"/>
              <a:buChar char="•"/>
            </a:pPr>
            <a:endParaRPr lang="en-US" sz="2400"/>
          </a:p>
          <a:p>
            <a:pPr marL="0" indent="-228600">
              <a:spcBef>
                <a:spcPts val="2133"/>
              </a:spcBef>
              <a:spcAft>
                <a:spcPts val="2133"/>
              </a:spcAft>
              <a:buFont typeface="Arial" panose="020B0604020202020204" pitchFamily="34" charset="0"/>
              <a:buChar char="•"/>
            </a:pPr>
            <a:endParaRPr lang="en-US" sz="2400"/>
          </a:p>
        </p:txBody>
      </p:sp>
      <p:sp>
        <p:nvSpPr>
          <p:cNvPr id="5" name="TextBox 4">
            <a:extLst>
              <a:ext uri="{FF2B5EF4-FFF2-40B4-BE49-F238E27FC236}">
                <a16:creationId xmlns:a16="http://schemas.microsoft.com/office/drawing/2014/main" id="{07E9A05D-1706-4654-BD34-3F6470B08467}"/>
              </a:ext>
            </a:extLst>
          </p:cNvPr>
          <p:cNvSpPr txBox="1"/>
          <p:nvPr/>
        </p:nvSpPr>
        <p:spPr>
          <a:xfrm>
            <a:off x="1689879" y="2509389"/>
            <a:ext cx="3390180" cy="1831271"/>
          </a:xfrm>
          <a:prstGeom prst="rect">
            <a:avLst/>
          </a:prstGeom>
          <a:solidFill>
            <a:schemeClr val="accent2">
              <a:lumMod val="60000"/>
              <a:lumOff val="40000"/>
            </a:schemeClr>
          </a:solidFill>
          <a:ln w="28575">
            <a:solidFill>
              <a:schemeClr val="accent2"/>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sz="3600">
                <a:latin typeface="Calibri"/>
                <a:cs typeface="Calibri"/>
              </a:rPr>
              <a:t>Can you find the monkey? </a:t>
            </a:r>
            <a:endParaRPr lang="en-GB" sz="3600">
              <a:cs typeface="Calibri"/>
            </a:endParaRPr>
          </a:p>
          <a:p>
            <a:pPr>
              <a:spcAft>
                <a:spcPts val="600"/>
              </a:spcAft>
            </a:pPr>
            <a:endParaRPr lang="en-GB" sz="3600">
              <a:cs typeface="Calibri"/>
            </a:endParaRPr>
          </a:p>
        </p:txBody>
      </p:sp>
      <p:sp>
        <p:nvSpPr>
          <p:cNvPr id="8" name="TextBox 7">
            <a:extLst>
              <a:ext uri="{FF2B5EF4-FFF2-40B4-BE49-F238E27FC236}">
                <a16:creationId xmlns:a16="http://schemas.microsoft.com/office/drawing/2014/main" id="{8AAE6543-D9E0-4E1B-9CF7-3855F61B2C84}"/>
              </a:ext>
            </a:extLst>
          </p:cNvPr>
          <p:cNvSpPr txBox="1"/>
          <p:nvPr/>
        </p:nvSpPr>
        <p:spPr>
          <a:xfrm>
            <a:off x="2106821" y="3889615"/>
            <a:ext cx="3390180" cy="2308324"/>
          </a:xfrm>
          <a:prstGeom prst="rect">
            <a:avLst/>
          </a:prstGeom>
          <a:solidFill>
            <a:schemeClr val="accent2">
              <a:lumMod val="20000"/>
              <a:lumOff val="80000"/>
            </a:schemeClr>
          </a:solidFill>
          <a:ln w="28575">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sz="3600">
                <a:latin typeface="Calibri"/>
                <a:cs typeface="Calibri"/>
              </a:rPr>
              <a:t>Look carefully...he is very good at hiding!</a:t>
            </a:r>
            <a:endParaRPr lang="en-GB" sz="3600">
              <a:cs typeface="Calibri"/>
            </a:endParaRPr>
          </a:p>
        </p:txBody>
      </p:sp>
      <p:sp>
        <p:nvSpPr>
          <p:cNvPr id="3" name="Rectangle 2"/>
          <p:cNvSpPr/>
          <p:nvPr/>
        </p:nvSpPr>
        <p:spPr>
          <a:xfrm>
            <a:off x="6575898" y="3117851"/>
            <a:ext cx="4647202" cy="30800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4" name="Rectangle 3"/>
          <p:cNvSpPr/>
          <p:nvPr/>
        </p:nvSpPr>
        <p:spPr>
          <a:xfrm>
            <a:off x="6575898" y="3665673"/>
            <a:ext cx="4658032" cy="1984443"/>
          </a:xfrm>
          <a:prstGeom prst="rect">
            <a:avLst/>
          </a:prstGeom>
          <a:solidFill>
            <a:srgbClr val="1E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descr="https://pixy.org/src/147/1472997.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186880" y="3808454"/>
            <a:ext cx="1650483" cy="17755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79061" y="3868434"/>
            <a:ext cx="1702340" cy="1477328"/>
          </a:xfrm>
          <a:prstGeom prst="rect">
            <a:avLst/>
          </a:prstGeom>
          <a:noFill/>
        </p:spPr>
        <p:txBody>
          <a:bodyPr wrap="square" rtlCol="0">
            <a:spAutoFit/>
          </a:bodyPr>
          <a:lstStyle/>
          <a:p>
            <a:pPr algn="ctr"/>
            <a:r>
              <a:rPr lang="en-CA" sz="3000" b="1" dirty="0"/>
              <a:t>Where’s the monkey?</a:t>
            </a:r>
          </a:p>
        </p:txBody>
      </p:sp>
      <p:sp>
        <p:nvSpPr>
          <p:cNvPr id="7" name="Rectangle 6"/>
          <p:cNvSpPr/>
          <p:nvPr/>
        </p:nvSpPr>
        <p:spPr>
          <a:xfrm>
            <a:off x="8012121" y="6277589"/>
            <a:ext cx="2186817" cy="246221"/>
          </a:xfrm>
          <a:prstGeom prst="rect">
            <a:avLst/>
          </a:prstGeom>
        </p:spPr>
        <p:txBody>
          <a:bodyPr wrap="none">
            <a:spAutoFit/>
          </a:bodyPr>
          <a:lstStyle/>
          <a:p>
            <a:r>
              <a:rPr lang="en-CA" sz="1000" dirty="0"/>
              <a:t>https://pixy.org/src/147/1472997.png</a:t>
            </a:r>
          </a:p>
        </p:txBody>
      </p:sp>
    </p:spTree>
    <p:extLst>
      <p:ext uri="{BB962C8B-B14F-4D97-AF65-F5344CB8AC3E}">
        <p14:creationId xmlns:p14="http://schemas.microsoft.com/office/powerpoint/2010/main" val="3521560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ADAB-E6D0-48E5-864F-81DAD672F7C4}"/>
              </a:ext>
            </a:extLst>
          </p:cNvPr>
          <p:cNvSpPr>
            <a:spLocks noGrp="1"/>
          </p:cNvSpPr>
          <p:nvPr>
            <p:ph type="title"/>
          </p:nvPr>
        </p:nvSpPr>
        <p:spPr>
          <a:xfrm>
            <a:off x="2166425" y="3896"/>
            <a:ext cx="6145032" cy="763600"/>
          </a:xfrm>
        </p:spPr>
        <p:txBody>
          <a:bodyPr/>
          <a:lstStyle/>
          <a:p>
            <a:r>
              <a:rPr lang="en-US" b="1">
                <a:cs typeface="Calibri Light"/>
              </a:rPr>
              <a:t>Monday Game / Activity</a:t>
            </a:r>
          </a:p>
        </p:txBody>
      </p:sp>
      <p:pic>
        <p:nvPicPr>
          <p:cNvPr id="7" name="Picture 6">
            <a:extLst>
              <a:ext uri="{FF2B5EF4-FFF2-40B4-BE49-F238E27FC236}">
                <a16:creationId xmlns:a16="http://schemas.microsoft.com/office/drawing/2014/main" id="{AA17705E-6D2C-4712-8DBF-1361ACB15485}"/>
              </a:ext>
            </a:extLst>
          </p:cNvPr>
          <p:cNvPicPr/>
          <p:nvPr/>
        </p:nvPicPr>
        <p:blipFill>
          <a:blip r:embed="rId3"/>
          <a:stretch>
            <a:fillRect/>
          </a:stretch>
        </p:blipFill>
        <p:spPr>
          <a:xfrm>
            <a:off x="354209" y="746020"/>
            <a:ext cx="8467564" cy="4717540"/>
          </a:xfrm>
          <a:prstGeom prst="rect">
            <a:avLst/>
          </a:prstGeom>
        </p:spPr>
      </p:pic>
      <p:pic>
        <p:nvPicPr>
          <p:cNvPr id="8" name="Picture 7">
            <a:extLst>
              <a:ext uri="{FF2B5EF4-FFF2-40B4-BE49-F238E27FC236}">
                <a16:creationId xmlns:a16="http://schemas.microsoft.com/office/drawing/2014/main" id="{B4FA7FB5-02BD-4202-90DD-1BB4A54994D5}"/>
              </a:ext>
            </a:extLst>
          </p:cNvPr>
          <p:cNvPicPr/>
          <p:nvPr/>
        </p:nvPicPr>
        <p:blipFill>
          <a:blip r:embed="rId4"/>
          <a:stretch>
            <a:fillRect/>
          </a:stretch>
        </p:blipFill>
        <p:spPr>
          <a:xfrm>
            <a:off x="9069010" y="908345"/>
            <a:ext cx="2741022" cy="4717540"/>
          </a:xfrm>
          <a:prstGeom prst="rect">
            <a:avLst/>
          </a:prstGeom>
        </p:spPr>
      </p:pic>
      <p:pic>
        <p:nvPicPr>
          <p:cNvPr id="5" name="Picture 4">
            <a:extLst>
              <a:ext uri="{FF2B5EF4-FFF2-40B4-BE49-F238E27FC236}">
                <a16:creationId xmlns:a16="http://schemas.microsoft.com/office/drawing/2014/main" id="{F3308B63-E335-45A8-B110-6EF8AF1803AB}"/>
              </a:ext>
            </a:extLst>
          </p:cNvPr>
          <p:cNvPicPr>
            <a:picLocks noChangeAspect="1"/>
          </p:cNvPicPr>
          <p:nvPr/>
        </p:nvPicPr>
        <p:blipFill>
          <a:blip r:embed="rId5"/>
          <a:stretch>
            <a:fillRect/>
          </a:stretch>
        </p:blipFill>
        <p:spPr>
          <a:xfrm>
            <a:off x="805556" y="5667227"/>
            <a:ext cx="1092476" cy="1017649"/>
          </a:xfrm>
          <a:prstGeom prst="rect">
            <a:avLst/>
          </a:prstGeom>
        </p:spPr>
      </p:pic>
      <p:pic>
        <p:nvPicPr>
          <p:cNvPr id="2052" name="Picture 4">
            <a:extLst>
              <a:ext uri="{FF2B5EF4-FFF2-40B4-BE49-F238E27FC236}">
                <a16:creationId xmlns:a16="http://schemas.microsoft.com/office/drawing/2014/main" id="{7774A69A-B481-488D-B2E3-17DE7EDFA71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735329" y="5580163"/>
            <a:ext cx="799706" cy="11304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C4A830B-E66F-4067-A57E-F0686F0B5EC4}"/>
              </a:ext>
            </a:extLst>
          </p:cNvPr>
          <p:cNvPicPr>
            <a:picLocks noChangeAspect="1"/>
          </p:cNvPicPr>
          <p:nvPr/>
        </p:nvPicPr>
        <p:blipFill>
          <a:blip r:embed="rId7"/>
          <a:stretch>
            <a:fillRect/>
          </a:stretch>
        </p:blipFill>
        <p:spPr>
          <a:xfrm>
            <a:off x="4585195" y="5575298"/>
            <a:ext cx="554154" cy="1130474"/>
          </a:xfrm>
          <a:prstGeom prst="rect">
            <a:avLst/>
          </a:prstGeom>
        </p:spPr>
      </p:pic>
      <p:pic>
        <p:nvPicPr>
          <p:cNvPr id="2056" name="Picture 8" descr="Cool Happy Sun">
            <a:extLst>
              <a:ext uri="{FF2B5EF4-FFF2-40B4-BE49-F238E27FC236}">
                <a16:creationId xmlns:a16="http://schemas.microsoft.com/office/drawing/2014/main" id="{15C6F949-DF7A-4BC6-87DB-D7A9A19DD6D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888396" y="5515323"/>
            <a:ext cx="1197734" cy="119331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9AF99FA3-E711-4FDB-AB14-681748D2418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485735" y="5654893"/>
            <a:ext cx="995754" cy="9546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88C5BE9-5EAF-49AB-B50F-5E42EDE1CA9A}"/>
              </a:ext>
            </a:extLst>
          </p:cNvPr>
          <p:cNvSpPr txBox="1"/>
          <p:nvPr/>
        </p:nvSpPr>
        <p:spPr>
          <a:xfrm>
            <a:off x="734820" y="5667227"/>
            <a:ext cx="1365035" cy="969520"/>
          </a:xfrm>
          <a:prstGeom prst="rect">
            <a:avLst/>
          </a:prstGeom>
          <a:noFill/>
          <a:ln w="28575">
            <a:solidFill>
              <a:schemeClr val="tx1"/>
            </a:solidFill>
          </a:ln>
        </p:spPr>
        <p:txBody>
          <a:bodyPr wrap="square" rtlCol="0">
            <a:spAutoFit/>
          </a:bodyPr>
          <a:lstStyle/>
          <a:p>
            <a:endParaRPr lang="en-CA" dirty="0"/>
          </a:p>
        </p:txBody>
      </p:sp>
      <p:sp>
        <p:nvSpPr>
          <p:cNvPr id="18" name="TextBox 17">
            <a:extLst>
              <a:ext uri="{FF2B5EF4-FFF2-40B4-BE49-F238E27FC236}">
                <a16:creationId xmlns:a16="http://schemas.microsoft.com/office/drawing/2014/main" id="{8A723271-61AD-48E0-A9C2-9A16C3F1EB2B}"/>
              </a:ext>
            </a:extLst>
          </p:cNvPr>
          <p:cNvSpPr txBox="1"/>
          <p:nvPr/>
        </p:nvSpPr>
        <p:spPr>
          <a:xfrm>
            <a:off x="2471113" y="5663572"/>
            <a:ext cx="1365035" cy="969520"/>
          </a:xfrm>
          <a:prstGeom prst="rect">
            <a:avLst/>
          </a:prstGeom>
          <a:noFill/>
          <a:ln w="28575">
            <a:solidFill>
              <a:schemeClr val="tx1"/>
            </a:solidFill>
          </a:ln>
        </p:spPr>
        <p:txBody>
          <a:bodyPr wrap="square" rtlCol="0">
            <a:spAutoFit/>
          </a:bodyPr>
          <a:lstStyle/>
          <a:p>
            <a:endParaRPr lang="en-CA" dirty="0"/>
          </a:p>
        </p:txBody>
      </p:sp>
      <p:sp>
        <p:nvSpPr>
          <p:cNvPr id="19" name="TextBox 18">
            <a:extLst>
              <a:ext uri="{FF2B5EF4-FFF2-40B4-BE49-F238E27FC236}">
                <a16:creationId xmlns:a16="http://schemas.microsoft.com/office/drawing/2014/main" id="{D8D540E4-EDA1-4786-B646-DBA2F7B554FD}"/>
              </a:ext>
            </a:extLst>
          </p:cNvPr>
          <p:cNvSpPr txBox="1"/>
          <p:nvPr/>
        </p:nvSpPr>
        <p:spPr>
          <a:xfrm>
            <a:off x="4207406" y="5655775"/>
            <a:ext cx="1365035" cy="969520"/>
          </a:xfrm>
          <a:prstGeom prst="rect">
            <a:avLst/>
          </a:prstGeom>
          <a:noFill/>
          <a:ln w="28575">
            <a:solidFill>
              <a:schemeClr val="tx1"/>
            </a:solidFill>
          </a:ln>
        </p:spPr>
        <p:txBody>
          <a:bodyPr wrap="square" rtlCol="0">
            <a:spAutoFit/>
          </a:bodyPr>
          <a:lstStyle/>
          <a:p>
            <a:endParaRPr lang="en-CA" dirty="0"/>
          </a:p>
        </p:txBody>
      </p:sp>
      <p:sp>
        <p:nvSpPr>
          <p:cNvPr id="20" name="TextBox 19">
            <a:extLst>
              <a:ext uri="{FF2B5EF4-FFF2-40B4-BE49-F238E27FC236}">
                <a16:creationId xmlns:a16="http://schemas.microsoft.com/office/drawing/2014/main" id="{4622E5B9-D128-410C-9EC4-1D983D16D0B5}"/>
              </a:ext>
            </a:extLst>
          </p:cNvPr>
          <p:cNvSpPr txBox="1"/>
          <p:nvPr/>
        </p:nvSpPr>
        <p:spPr>
          <a:xfrm>
            <a:off x="5804745" y="5652731"/>
            <a:ext cx="1365035" cy="969520"/>
          </a:xfrm>
          <a:prstGeom prst="rect">
            <a:avLst/>
          </a:prstGeom>
          <a:noFill/>
          <a:ln w="28575">
            <a:solidFill>
              <a:schemeClr val="tx1"/>
            </a:solidFill>
          </a:ln>
        </p:spPr>
        <p:txBody>
          <a:bodyPr wrap="square" rtlCol="0">
            <a:spAutoFit/>
          </a:bodyPr>
          <a:lstStyle/>
          <a:p>
            <a:endParaRPr lang="en-CA" dirty="0"/>
          </a:p>
        </p:txBody>
      </p:sp>
      <p:sp>
        <p:nvSpPr>
          <p:cNvPr id="21" name="TextBox 20">
            <a:extLst>
              <a:ext uri="{FF2B5EF4-FFF2-40B4-BE49-F238E27FC236}">
                <a16:creationId xmlns:a16="http://schemas.microsoft.com/office/drawing/2014/main" id="{481120C2-5AF1-424A-8D03-2B894DE7E116}"/>
              </a:ext>
            </a:extLst>
          </p:cNvPr>
          <p:cNvSpPr txBox="1"/>
          <p:nvPr/>
        </p:nvSpPr>
        <p:spPr>
          <a:xfrm>
            <a:off x="7460520" y="5647458"/>
            <a:ext cx="1365035" cy="969520"/>
          </a:xfrm>
          <a:prstGeom prst="rect">
            <a:avLst/>
          </a:prstGeom>
          <a:noFill/>
          <a:ln w="28575">
            <a:solidFill>
              <a:schemeClr val="tx1"/>
            </a:solidFill>
          </a:ln>
        </p:spPr>
        <p:txBody>
          <a:bodyPr wrap="square" rtlCol="0">
            <a:spAutoFit/>
          </a:bodyPr>
          <a:lstStyle/>
          <a:p>
            <a:endParaRPr lang="en-CA" dirty="0"/>
          </a:p>
        </p:txBody>
      </p:sp>
    </p:spTree>
    <p:extLst>
      <p:ext uri="{BB962C8B-B14F-4D97-AF65-F5344CB8AC3E}">
        <p14:creationId xmlns:p14="http://schemas.microsoft.com/office/powerpoint/2010/main" val="22006398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43"/>
        <p:cNvGrpSpPr/>
        <p:nvPr/>
      </p:nvGrpSpPr>
      <p:grpSpPr>
        <a:xfrm>
          <a:off x="0" y="0"/>
          <a:ext cx="0" cy="0"/>
          <a:chOff x="0" y="0"/>
          <a:chExt cx="0" cy="0"/>
        </a:xfrm>
      </p:grpSpPr>
      <p:sp>
        <p:nvSpPr>
          <p:cNvPr id="102" name="Freeform: Shape 101">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Google Shape;544;p70"/>
          <p:cNvSpPr txBox="1">
            <a:spLocks noGrp="1"/>
          </p:cNvSpPr>
          <p:nvPr>
            <p:ph type="title"/>
          </p:nvPr>
        </p:nvSpPr>
        <p:spPr>
          <a:xfrm>
            <a:off x="863029" y="1012004"/>
            <a:ext cx="3416158" cy="4795408"/>
          </a:xfrm>
          <a:prstGeom prst="rect">
            <a:avLst/>
          </a:prstGeom>
        </p:spPr>
        <p:txBody>
          <a:bodyPr spcFirstLastPara="1" vert="horz" lIns="91440" tIns="45720" rIns="91440" bIns="45720" rtlCol="0" anchor="ctr" anchorCtr="0">
            <a:normAutofit/>
          </a:bodyPr>
          <a:lstStyle/>
          <a:p>
            <a:pPr>
              <a:spcBef>
                <a:spcPct val="0"/>
              </a:spcBef>
              <a:buClr>
                <a:schemeClr val="dk1"/>
              </a:buClr>
              <a:buSzPts val="1100"/>
            </a:pPr>
            <a:r>
              <a:rPr lang="en-US" b="1" kern="1200">
                <a:solidFill>
                  <a:srgbClr val="FFFFFF"/>
                </a:solidFill>
                <a:latin typeface="+mj-lt"/>
                <a:ea typeface="+mj-ea"/>
                <a:cs typeface="+mj-cs"/>
              </a:rPr>
              <a:t>Tuesday – Positional Language</a:t>
            </a:r>
            <a:br>
              <a:rPr lang="en-US" b="1" kern="1200">
                <a:solidFill>
                  <a:srgbClr val="FFFFFF"/>
                </a:solidFill>
                <a:latin typeface="+mj-lt"/>
                <a:ea typeface="+mj-ea"/>
                <a:cs typeface="+mj-cs"/>
              </a:rPr>
            </a:br>
            <a:r>
              <a:rPr lang="en-US" b="1" kern="1200">
                <a:solidFill>
                  <a:srgbClr val="FFFFFF"/>
                </a:solidFill>
                <a:latin typeface="+mj-lt"/>
                <a:ea typeface="+mj-ea"/>
                <a:cs typeface="+mj-cs"/>
              </a:rPr>
              <a:t/>
            </a:r>
            <a:br>
              <a:rPr lang="en-US" b="1" kern="1200">
                <a:solidFill>
                  <a:srgbClr val="FFFFFF"/>
                </a:solidFill>
                <a:latin typeface="+mj-lt"/>
                <a:ea typeface="+mj-ea"/>
                <a:cs typeface="+mj-cs"/>
              </a:rPr>
            </a:br>
            <a:endParaRPr lang="en-US" b="1" kern="1200">
              <a:solidFill>
                <a:srgbClr val="FFFFFF"/>
              </a:solidFill>
              <a:latin typeface="+mj-lt"/>
              <a:ea typeface="+mj-ea"/>
              <a:cs typeface="+mj-cs"/>
            </a:endParaRPr>
          </a:p>
        </p:txBody>
      </p:sp>
      <p:graphicFrame>
        <p:nvGraphicFramePr>
          <p:cNvPr id="546" name="Text Placeholder 2">
            <a:extLst>
              <a:ext uri="{FF2B5EF4-FFF2-40B4-BE49-F238E27FC236}">
                <a16:creationId xmlns:a16="http://schemas.microsoft.com/office/drawing/2014/main" id="{9CFFCF4F-D770-4A16-9832-98F9A2992F28}"/>
              </a:ext>
            </a:extLst>
          </p:cNvPr>
          <p:cNvGraphicFramePr/>
          <p:nvPr>
            <p:extLst>
              <p:ext uri="{D42A27DB-BD31-4B8C-83A1-F6EECF244321}">
                <p14:modId xmlns:p14="http://schemas.microsoft.com/office/powerpoint/2010/main" val="161124815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9018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C635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544;p70">
            <a:extLst>
              <a:ext uri="{FF2B5EF4-FFF2-40B4-BE49-F238E27FC236}">
                <a16:creationId xmlns:a16="http://schemas.microsoft.com/office/drawing/2014/main" id="{DFEBB2E1-664D-405C-A689-93918C0805B2}"/>
              </a:ext>
            </a:extLst>
          </p:cNvPr>
          <p:cNvSpPr txBox="1">
            <a:spLocks noGrp="1"/>
          </p:cNvSpPr>
          <p:nvPr>
            <p:ph type="title"/>
          </p:nvPr>
        </p:nvSpPr>
        <p:spPr>
          <a:xfrm>
            <a:off x="394860" y="994468"/>
            <a:ext cx="6594189" cy="1625210"/>
          </a:xfrm>
          <a:prstGeom prst="rect">
            <a:avLst/>
          </a:prstGeom>
        </p:spPr>
        <p:txBody>
          <a:bodyPr spcFirstLastPara="1" vert="horz" wrap="square" lIns="91440" tIns="45720" rIns="91440" bIns="45720" rtlCol="0" anchor="ctr" anchorCtr="0">
            <a:noAutofit/>
          </a:bodyPr>
          <a:lstStyle/>
          <a:p>
            <a:pPr algn="ctr">
              <a:spcBef>
                <a:spcPct val="0"/>
              </a:spcBef>
              <a:buClr>
                <a:schemeClr val="dk1"/>
              </a:buClr>
              <a:buSzPts val="1100"/>
            </a:pPr>
            <a:r>
              <a:rPr lang="en-US" b="1" dirty="0">
                <a:solidFill>
                  <a:srgbClr val="FFFFFF"/>
                </a:solidFill>
              </a:rPr>
              <a:t>Tuesday: </a:t>
            </a:r>
            <a:r>
              <a:rPr lang="en-US" b="1" dirty="0"/>
              <a:t/>
            </a:r>
            <a:br>
              <a:rPr lang="en-US" b="1" dirty="0"/>
            </a:br>
            <a:r>
              <a:rPr lang="en-US" b="1" dirty="0">
                <a:solidFill>
                  <a:srgbClr val="FFFFFF"/>
                </a:solidFill>
              </a:rPr>
              <a:t>Do a Puzzle!</a:t>
            </a:r>
            <a:r>
              <a:rPr lang="en-US" dirty="0"/>
              <a:t/>
            </a:r>
            <a:br>
              <a:rPr lang="en-US" dirty="0"/>
            </a:br>
            <a:r>
              <a:rPr lang="en-US" dirty="0"/>
              <a:t/>
            </a:r>
            <a:br>
              <a:rPr lang="en-US" dirty="0"/>
            </a:br>
            <a:endParaRPr lang="en-US" sz="3700" dirty="0">
              <a:solidFill>
                <a:srgbClr val="FFFFFF"/>
              </a:solidFill>
              <a:cs typeface="Calibri Light" panose="020F0302020204030204"/>
            </a:endParaRP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04B6E8F-D80A-4EC2-9DE9-B9605DF46D60}"/>
              </a:ext>
            </a:extLst>
          </p:cNvPr>
          <p:cNvSpPr txBox="1"/>
          <p:nvPr/>
        </p:nvSpPr>
        <p:spPr>
          <a:xfrm>
            <a:off x="7626020" y="1002818"/>
            <a:ext cx="4244248" cy="4852362"/>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4400" dirty="0">
                <a:solidFill>
                  <a:srgbClr val="FFFFFF"/>
                </a:solidFill>
              </a:rPr>
              <a:t>Choose a puzzle and complete it.</a:t>
            </a:r>
            <a:endParaRPr lang="en-US" sz="4400" dirty="0">
              <a:cs typeface="Calibri"/>
            </a:endParaRPr>
          </a:p>
          <a:p>
            <a:pPr indent="-228600">
              <a:lnSpc>
                <a:spcPct val="90000"/>
              </a:lnSpc>
              <a:spcAft>
                <a:spcPts val="600"/>
              </a:spcAft>
              <a:buFont typeface="Arial" panose="020B0604020202020204" pitchFamily="34" charset="0"/>
              <a:buChar char="•"/>
            </a:pPr>
            <a:endParaRPr lang="en-US" sz="4400" dirty="0">
              <a:solidFill>
                <a:srgbClr val="FFFFFF"/>
              </a:solidFill>
              <a:cs typeface="Calibri"/>
            </a:endParaRPr>
          </a:p>
          <a:p>
            <a:pPr>
              <a:lnSpc>
                <a:spcPct val="90000"/>
              </a:lnSpc>
              <a:spcAft>
                <a:spcPts val="600"/>
              </a:spcAft>
            </a:pPr>
            <a:r>
              <a:rPr lang="en-US" sz="4400" dirty="0">
                <a:solidFill>
                  <a:srgbClr val="FFFFFF"/>
                </a:solidFill>
              </a:rPr>
              <a:t>If you don't have a puzzle, cut up a cereal box to make your own.</a:t>
            </a:r>
            <a:endParaRPr lang="en-US" sz="4400" dirty="0">
              <a:solidFill>
                <a:srgbClr val="FFFFFF"/>
              </a:solidFill>
              <a:cs typeface="Calibri" panose="020F0502020204030204"/>
            </a:endParaRPr>
          </a:p>
        </p:txBody>
      </p:sp>
      <p:pic>
        <p:nvPicPr>
          <p:cNvPr id="1030" name="Picture 6" descr="06-09-11 - Unfinished Puzzle Square 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2329249"/>
            <a:ext cx="7058307" cy="4207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613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C635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544;p70">
            <a:extLst>
              <a:ext uri="{FF2B5EF4-FFF2-40B4-BE49-F238E27FC236}">
                <a16:creationId xmlns:a16="http://schemas.microsoft.com/office/drawing/2014/main" id="{DFEBB2E1-664D-405C-A689-93918C0805B2}"/>
              </a:ext>
            </a:extLst>
          </p:cNvPr>
          <p:cNvSpPr txBox="1">
            <a:spLocks noGrp="1"/>
          </p:cNvSpPr>
          <p:nvPr>
            <p:ph type="title"/>
          </p:nvPr>
        </p:nvSpPr>
        <p:spPr>
          <a:xfrm>
            <a:off x="394860" y="994468"/>
            <a:ext cx="6594189" cy="1625210"/>
          </a:xfrm>
          <a:prstGeom prst="rect">
            <a:avLst/>
          </a:prstGeom>
        </p:spPr>
        <p:txBody>
          <a:bodyPr spcFirstLastPara="1" vert="horz" wrap="square" lIns="91440" tIns="45720" rIns="91440" bIns="45720" rtlCol="0" anchor="ctr" anchorCtr="0">
            <a:noAutofit/>
          </a:bodyPr>
          <a:lstStyle/>
          <a:p>
            <a:pPr algn="ctr">
              <a:spcBef>
                <a:spcPct val="0"/>
              </a:spcBef>
              <a:buClr>
                <a:schemeClr val="dk1"/>
              </a:buClr>
              <a:buSzPts val="1100"/>
            </a:pPr>
            <a:r>
              <a:rPr lang="en-US" b="1" dirty="0">
                <a:solidFill>
                  <a:srgbClr val="FFFFFF"/>
                </a:solidFill>
              </a:rPr>
              <a:t>Tuesday: </a:t>
            </a:r>
            <a:r>
              <a:rPr lang="en-US" b="1" dirty="0"/>
              <a:t/>
            </a:r>
            <a:br>
              <a:rPr lang="en-US" b="1" dirty="0"/>
            </a:br>
            <a:r>
              <a:rPr lang="en-US" b="1" dirty="0">
                <a:solidFill>
                  <a:srgbClr val="FFFFFF"/>
                </a:solidFill>
              </a:rPr>
              <a:t>Do a Puzzle!</a:t>
            </a:r>
            <a:r>
              <a:rPr lang="en-US" dirty="0"/>
              <a:t/>
            </a:r>
            <a:br>
              <a:rPr lang="en-US" dirty="0"/>
            </a:br>
            <a:r>
              <a:rPr lang="en-US" dirty="0"/>
              <a:t/>
            </a:r>
            <a:br>
              <a:rPr lang="en-US" dirty="0"/>
            </a:br>
            <a:endParaRPr lang="en-US" sz="3700" dirty="0">
              <a:solidFill>
                <a:srgbClr val="FFFFFF"/>
              </a:solidFill>
              <a:cs typeface="Calibri Light" panose="020F0302020204030204"/>
            </a:endParaRP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04B6E8F-D80A-4EC2-9DE9-B9605DF46D60}"/>
              </a:ext>
            </a:extLst>
          </p:cNvPr>
          <p:cNvSpPr txBox="1"/>
          <p:nvPr/>
        </p:nvSpPr>
        <p:spPr>
          <a:xfrm>
            <a:off x="7626020" y="1002818"/>
            <a:ext cx="4244248" cy="4852362"/>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4400" dirty="0">
                <a:solidFill>
                  <a:srgbClr val="FFFFFF"/>
                </a:solidFill>
              </a:rPr>
              <a:t>Choose a puzzle and complete it.</a:t>
            </a:r>
            <a:endParaRPr lang="en-US" sz="4400" dirty="0">
              <a:cs typeface="Calibri"/>
            </a:endParaRPr>
          </a:p>
          <a:p>
            <a:pPr indent="-228600">
              <a:lnSpc>
                <a:spcPct val="90000"/>
              </a:lnSpc>
              <a:spcAft>
                <a:spcPts val="600"/>
              </a:spcAft>
              <a:buFont typeface="Arial" panose="020B0604020202020204" pitchFamily="34" charset="0"/>
              <a:buChar char="•"/>
            </a:pPr>
            <a:endParaRPr lang="en-US" sz="4400" dirty="0">
              <a:solidFill>
                <a:srgbClr val="FFFFFF"/>
              </a:solidFill>
              <a:cs typeface="Calibri"/>
            </a:endParaRPr>
          </a:p>
          <a:p>
            <a:pPr>
              <a:lnSpc>
                <a:spcPct val="90000"/>
              </a:lnSpc>
              <a:spcAft>
                <a:spcPts val="600"/>
              </a:spcAft>
            </a:pPr>
            <a:r>
              <a:rPr lang="en-US" sz="4400" dirty="0">
                <a:solidFill>
                  <a:srgbClr val="FFFFFF"/>
                </a:solidFill>
              </a:rPr>
              <a:t>If you don't have a puzzle, cut up a cereal box to make your own.</a:t>
            </a:r>
            <a:endParaRPr lang="en-US" sz="4400" dirty="0">
              <a:solidFill>
                <a:srgbClr val="FFFFFF"/>
              </a:solidFill>
              <a:cs typeface="Calibri" panose="020F0502020204030204"/>
            </a:endParaRPr>
          </a:p>
        </p:txBody>
      </p:sp>
      <p:pic>
        <p:nvPicPr>
          <p:cNvPr id="1030" name="Picture 6" descr="06-09-11 - Unfinished Puzzle Square 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2329249"/>
            <a:ext cx="7058307" cy="4207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1838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4"/>
        <p:cNvGrpSpPr/>
        <p:nvPr/>
      </p:nvGrpSpPr>
      <p:grpSpPr>
        <a:xfrm>
          <a:off x="0" y="0"/>
          <a:ext cx="0" cy="0"/>
          <a:chOff x="0" y="0"/>
          <a:chExt cx="0" cy="0"/>
        </a:xfrm>
      </p:grpSpPr>
      <p:sp useBgFill="1">
        <p:nvSpPr>
          <p:cNvPr id="194" name="Rectangle 193">
            <a:extLst>
              <a:ext uri="{FF2B5EF4-FFF2-40B4-BE49-F238E27FC236}">
                <a16:creationId xmlns:a16="http://schemas.microsoft.com/office/drawing/2014/main" id="{55666830-9A19-4E01-8505-D6C7F9AC56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6" name="Freeform: Shape 195">
            <a:extLst>
              <a:ext uri="{FF2B5EF4-FFF2-40B4-BE49-F238E27FC236}">
                <a16:creationId xmlns:a16="http://schemas.microsoft.com/office/drawing/2014/main" id="{AE9FC877-7FB6-4D22-9988-35420644E2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8" name="Freeform: Shape 197">
            <a:extLst>
              <a:ext uri="{FF2B5EF4-FFF2-40B4-BE49-F238E27FC236}">
                <a16:creationId xmlns:a16="http://schemas.microsoft.com/office/drawing/2014/main" id="{E41809D1-F12E-46BB-B804-5F209D325E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Rectangle 201">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5" name="Google Shape;445;p61"/>
          <p:cNvSpPr txBox="1">
            <a:spLocks noGrp="1"/>
          </p:cNvSpPr>
          <p:nvPr>
            <p:ph type="title"/>
          </p:nvPr>
        </p:nvSpPr>
        <p:spPr>
          <a:xfrm>
            <a:off x="348585" y="2790137"/>
            <a:ext cx="4612831" cy="3204134"/>
          </a:xfrm>
          <a:prstGeom prst="rect">
            <a:avLst/>
          </a:prstGeom>
        </p:spPr>
        <p:txBody>
          <a:bodyPr spcFirstLastPara="1" vert="horz" lIns="91440" tIns="45720" rIns="91440" bIns="45720" rtlCol="0" anchor="b" anchorCtr="0">
            <a:normAutofit fontScale="90000"/>
          </a:bodyPr>
          <a:lstStyle/>
          <a:p>
            <a:pPr>
              <a:spcBef>
                <a:spcPct val="0"/>
              </a:spcBef>
            </a:pPr>
            <a:r>
              <a:rPr lang="en-US" sz="4800" b="1"/>
              <a:t>Wednesday – Number Talk</a:t>
            </a:r>
            <a:r>
              <a:rPr lang="en-US" sz="4800">
                <a:cs typeface="Calibri Light"/>
              </a:rPr>
              <a:t/>
            </a:r>
            <a:br>
              <a:rPr lang="en-US" sz="4800">
                <a:cs typeface="Calibri Light"/>
              </a:rPr>
            </a:br>
            <a:r>
              <a:rPr lang="en-US" sz="4800">
                <a:cs typeface="Calibri Light"/>
              </a:rPr>
              <a:t/>
            </a:r>
            <a:br>
              <a:rPr lang="en-US" sz="4800">
                <a:cs typeface="Calibri Light"/>
              </a:rPr>
            </a:br>
            <a:r>
              <a:rPr lang="en-US" sz="4800" b="1">
                <a:solidFill>
                  <a:schemeClr val="accent1"/>
                </a:solidFill>
                <a:cs typeface="Calibri Light"/>
              </a:rPr>
              <a:t>Can you describe where the people and animals are in the picture? </a:t>
            </a:r>
          </a:p>
        </p:txBody>
      </p:sp>
      <p:pic>
        <p:nvPicPr>
          <p:cNvPr id="8198" name="Picture 6" descr="Audley End House &amp; Gardens (EH) 06-05-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400" y="1447029"/>
            <a:ext cx="7090059" cy="4729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1912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EFD753D-6A49-46DD-9E82-AA6E2C62B4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38A5824-1F4A-4EE7-BC13-5BB48FC080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4" descr="Diagram&#10;&#10;Description automatically generated">
            <a:extLst>
              <a:ext uri="{FF2B5EF4-FFF2-40B4-BE49-F238E27FC236}">
                <a16:creationId xmlns:a16="http://schemas.microsoft.com/office/drawing/2014/main" id="{E184496A-D97C-45AD-A564-AC07C811AFF1}"/>
              </a:ext>
            </a:extLst>
          </p:cNvPr>
          <p:cNvPicPr>
            <a:picLocks noChangeAspect="1"/>
          </p:cNvPicPr>
          <p:nvPr/>
        </p:nvPicPr>
        <p:blipFill>
          <a:blip r:embed="rId2"/>
          <a:stretch>
            <a:fillRect/>
          </a:stretch>
        </p:blipFill>
        <p:spPr>
          <a:xfrm>
            <a:off x="9993268" y="860923"/>
            <a:ext cx="2059858" cy="1853873"/>
          </a:xfrm>
          <a:prstGeom prst="rect">
            <a:avLst/>
          </a:prstGeom>
        </p:spPr>
      </p:pic>
      <p:sp>
        <p:nvSpPr>
          <p:cNvPr id="6" name="TextBox 5">
            <a:extLst>
              <a:ext uri="{FF2B5EF4-FFF2-40B4-BE49-F238E27FC236}">
                <a16:creationId xmlns:a16="http://schemas.microsoft.com/office/drawing/2014/main" id="{B7F1919B-4A2C-4BC5-B565-21E4FA3A683E}"/>
              </a:ext>
            </a:extLst>
          </p:cNvPr>
          <p:cNvSpPr txBox="1"/>
          <p:nvPr/>
        </p:nvSpPr>
        <p:spPr>
          <a:xfrm>
            <a:off x="608565" y="1519311"/>
            <a:ext cx="4117808" cy="487122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a:lnSpc>
                <a:spcPct val="90000"/>
              </a:lnSpc>
              <a:spcAft>
                <a:spcPts val="600"/>
              </a:spcAft>
            </a:pPr>
            <a:r>
              <a:rPr lang="en-US" sz="2800" b="1" cap="all">
                <a:solidFill>
                  <a:srgbClr val="FFFFFF"/>
                </a:solidFill>
              </a:rPr>
              <a:t>WHERE DOES IT GO?</a:t>
            </a:r>
            <a:endParaRPr lang="en-US" sz="2800" b="1">
              <a:solidFill>
                <a:srgbClr val="FFFFFF"/>
              </a:solidFill>
            </a:endParaRPr>
          </a:p>
          <a:p>
            <a:pPr indent="-228600">
              <a:lnSpc>
                <a:spcPct val="90000"/>
              </a:lnSpc>
              <a:spcAft>
                <a:spcPts val="600"/>
              </a:spcAft>
              <a:buFont typeface="Arial" panose="020B0604020202020204" pitchFamily="34" charset="0"/>
              <a:buChar char="•"/>
            </a:pPr>
            <a:endParaRPr lang="en-US" sz="1900" cap="all">
              <a:solidFill>
                <a:srgbClr val="FFFFFF"/>
              </a:solidFill>
            </a:endParaRPr>
          </a:p>
          <a:p>
            <a:pPr>
              <a:lnSpc>
                <a:spcPct val="90000"/>
              </a:lnSpc>
              <a:spcAft>
                <a:spcPts val="600"/>
              </a:spcAft>
            </a:pPr>
            <a:r>
              <a:rPr lang="en-US" sz="2400" b="1" i="1">
                <a:solidFill>
                  <a:srgbClr val="FFFFFF"/>
                </a:solidFill>
              </a:rPr>
              <a:t>Materials Needed: </a:t>
            </a:r>
          </a:p>
          <a:p>
            <a:pPr>
              <a:lnSpc>
                <a:spcPct val="90000"/>
              </a:lnSpc>
              <a:spcAft>
                <a:spcPts val="600"/>
              </a:spcAft>
            </a:pPr>
            <a:r>
              <a:rPr lang="en-US" sz="2400" i="1">
                <a:solidFill>
                  <a:srgbClr val="FFFFFF"/>
                </a:solidFill>
              </a:rPr>
              <a:t>A </a:t>
            </a:r>
            <a:r>
              <a:rPr lang="en-US" sz="2400">
                <a:solidFill>
                  <a:srgbClr val="FFFFFF"/>
                </a:solidFill>
              </a:rPr>
              <a:t>Toy and a Container for each player</a:t>
            </a:r>
          </a:p>
          <a:p>
            <a:pPr indent="-228600">
              <a:lnSpc>
                <a:spcPct val="90000"/>
              </a:lnSpc>
              <a:spcAft>
                <a:spcPts val="600"/>
              </a:spcAft>
              <a:buFont typeface="Arial" panose="020B0604020202020204" pitchFamily="34" charset="0"/>
              <a:buChar char="•"/>
            </a:pPr>
            <a:endParaRPr lang="en-US" sz="2400">
              <a:solidFill>
                <a:srgbClr val="FFFFFF"/>
              </a:solidFill>
            </a:endParaRPr>
          </a:p>
          <a:p>
            <a:pPr>
              <a:lnSpc>
                <a:spcPct val="90000"/>
              </a:lnSpc>
              <a:spcAft>
                <a:spcPts val="600"/>
              </a:spcAft>
            </a:pPr>
            <a:r>
              <a:rPr lang="en-US" sz="2400" b="1" i="1">
                <a:solidFill>
                  <a:srgbClr val="FFFFFF"/>
                </a:solidFill>
              </a:rPr>
              <a:t>How to play</a:t>
            </a:r>
            <a:r>
              <a:rPr lang="en-US" sz="2400" b="1">
                <a:solidFill>
                  <a:srgbClr val="FFFFFF"/>
                </a:solidFill>
              </a:rPr>
              <a:t>: </a:t>
            </a:r>
          </a:p>
          <a:p>
            <a:pPr>
              <a:lnSpc>
                <a:spcPct val="90000"/>
              </a:lnSpc>
              <a:spcAft>
                <a:spcPts val="600"/>
              </a:spcAft>
            </a:pPr>
            <a:r>
              <a:rPr lang="en-US" sz="2400">
                <a:solidFill>
                  <a:srgbClr val="FFFFFF"/>
                </a:solidFill>
              </a:rPr>
              <a:t>Choose a word from the list and put your toy/object in that position.  The other player tries to guess the word you chose.  Take turns until you have gone through all the words.</a:t>
            </a:r>
          </a:p>
          <a:p>
            <a:pPr indent="-228600">
              <a:lnSpc>
                <a:spcPct val="90000"/>
              </a:lnSpc>
              <a:spcAft>
                <a:spcPts val="600"/>
              </a:spcAft>
              <a:buFont typeface="Arial" panose="020B0604020202020204" pitchFamily="34" charset="0"/>
              <a:buChar char="•"/>
            </a:pPr>
            <a:endParaRPr lang="en-US" sz="1900">
              <a:solidFill>
                <a:srgbClr val="FFFFFF"/>
              </a:solidFill>
            </a:endParaRPr>
          </a:p>
        </p:txBody>
      </p:sp>
      <p:pic>
        <p:nvPicPr>
          <p:cNvPr id="5" name="Picture 5" descr="A picture containing diagram&#10;&#10;Description automatically generated">
            <a:extLst>
              <a:ext uri="{FF2B5EF4-FFF2-40B4-BE49-F238E27FC236}">
                <a16:creationId xmlns:a16="http://schemas.microsoft.com/office/drawing/2014/main" id="{142A0F8F-7FF7-4027-965C-444716FACC61}"/>
              </a:ext>
            </a:extLst>
          </p:cNvPr>
          <p:cNvPicPr>
            <a:picLocks noChangeAspect="1"/>
          </p:cNvPicPr>
          <p:nvPr/>
        </p:nvPicPr>
        <p:blipFill>
          <a:blip r:embed="rId3"/>
          <a:stretch>
            <a:fillRect/>
          </a:stretch>
        </p:blipFill>
        <p:spPr>
          <a:xfrm>
            <a:off x="9984476" y="2847852"/>
            <a:ext cx="2062593" cy="1804768"/>
          </a:xfrm>
          <a:prstGeom prst="rect">
            <a:avLst/>
          </a:prstGeom>
        </p:spPr>
      </p:pic>
      <p:pic>
        <p:nvPicPr>
          <p:cNvPr id="7" name="Picture 7" descr="Shape, rectangle&#10;&#10;Description automatically generated">
            <a:extLst>
              <a:ext uri="{FF2B5EF4-FFF2-40B4-BE49-F238E27FC236}">
                <a16:creationId xmlns:a16="http://schemas.microsoft.com/office/drawing/2014/main" id="{E7BADB56-8CD3-4ABC-BB8F-916B35DA2A05}"/>
              </a:ext>
            </a:extLst>
          </p:cNvPr>
          <p:cNvPicPr>
            <a:picLocks noChangeAspect="1"/>
          </p:cNvPicPr>
          <p:nvPr/>
        </p:nvPicPr>
        <p:blipFill>
          <a:blip r:embed="rId4"/>
          <a:stretch>
            <a:fillRect/>
          </a:stretch>
        </p:blipFill>
        <p:spPr>
          <a:xfrm>
            <a:off x="9995865" y="4740333"/>
            <a:ext cx="2039816" cy="675265"/>
          </a:xfrm>
          <a:prstGeom prst="rect">
            <a:avLst/>
          </a:prstGeom>
        </p:spPr>
      </p:pic>
      <p:pic>
        <p:nvPicPr>
          <p:cNvPr id="9" name="Picture 9">
            <a:extLst>
              <a:ext uri="{FF2B5EF4-FFF2-40B4-BE49-F238E27FC236}">
                <a16:creationId xmlns:a16="http://schemas.microsoft.com/office/drawing/2014/main" id="{6EA830D0-477A-46F1-9B83-4EE9F31A05B7}"/>
              </a:ext>
            </a:extLst>
          </p:cNvPr>
          <p:cNvPicPr>
            <a:picLocks noChangeAspect="1"/>
          </p:cNvPicPr>
          <p:nvPr/>
        </p:nvPicPr>
        <p:blipFill>
          <a:blip r:embed="rId5"/>
          <a:stretch>
            <a:fillRect/>
          </a:stretch>
        </p:blipFill>
        <p:spPr>
          <a:xfrm>
            <a:off x="4971531" y="1117575"/>
            <a:ext cx="4767787" cy="4600915"/>
          </a:xfrm>
          <a:prstGeom prst="rect">
            <a:avLst/>
          </a:prstGeom>
        </p:spPr>
      </p:pic>
      <p:pic>
        <p:nvPicPr>
          <p:cNvPr id="8" name="Picture 8" descr="Shape, square&#10;&#10;Description automatically generated">
            <a:extLst>
              <a:ext uri="{FF2B5EF4-FFF2-40B4-BE49-F238E27FC236}">
                <a16:creationId xmlns:a16="http://schemas.microsoft.com/office/drawing/2014/main" id="{D7AE13E1-4E93-43AF-A8B0-3653D269FE8B}"/>
              </a:ext>
            </a:extLst>
          </p:cNvPr>
          <p:cNvPicPr>
            <a:picLocks noChangeAspect="1"/>
          </p:cNvPicPr>
          <p:nvPr/>
        </p:nvPicPr>
        <p:blipFill>
          <a:blip r:embed="rId6"/>
          <a:stretch>
            <a:fillRect/>
          </a:stretch>
        </p:blipFill>
        <p:spPr>
          <a:xfrm>
            <a:off x="9995865" y="5516142"/>
            <a:ext cx="2039816" cy="566049"/>
          </a:xfrm>
          <a:prstGeom prst="rect">
            <a:avLst/>
          </a:prstGeom>
        </p:spPr>
      </p:pic>
      <p:sp>
        <p:nvSpPr>
          <p:cNvPr id="11" name="Title 10">
            <a:extLst>
              <a:ext uri="{FF2B5EF4-FFF2-40B4-BE49-F238E27FC236}">
                <a16:creationId xmlns:a16="http://schemas.microsoft.com/office/drawing/2014/main" id="{93A3432D-CDB7-4292-8E59-10EAB5D3E650}"/>
              </a:ext>
            </a:extLst>
          </p:cNvPr>
          <p:cNvSpPr>
            <a:spLocks noGrp="1"/>
          </p:cNvSpPr>
          <p:nvPr>
            <p:ph type="title"/>
          </p:nvPr>
        </p:nvSpPr>
        <p:spPr/>
        <p:txBody>
          <a:bodyPr/>
          <a:lstStyle/>
          <a:p>
            <a:r>
              <a:rPr lang="en-US"/>
              <a:t>Wednesday Game</a:t>
            </a:r>
            <a:endParaRPr lang="en-CA"/>
          </a:p>
        </p:txBody>
      </p:sp>
    </p:spTree>
    <p:extLst>
      <p:ext uri="{BB962C8B-B14F-4D97-AF65-F5344CB8AC3E}">
        <p14:creationId xmlns:p14="http://schemas.microsoft.com/office/powerpoint/2010/main" val="42477457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9BE6BB-7068-4A8F-9F30-A7D2D85C5817}"/>
              </a:ext>
            </a:extLst>
          </p:cNvPr>
          <p:cNvSpPr>
            <a:spLocks noGrp="1"/>
          </p:cNvSpPr>
          <p:nvPr>
            <p:ph type="title"/>
          </p:nvPr>
        </p:nvSpPr>
        <p:spPr>
          <a:xfrm>
            <a:off x="966952" y="1204108"/>
            <a:ext cx="2669406" cy="1781175"/>
          </a:xfrm>
        </p:spPr>
        <p:txBody>
          <a:bodyPr vert="horz" lIns="91440" tIns="45720" rIns="91440" bIns="45720" rtlCol="0" anchor="ctr">
            <a:normAutofit/>
          </a:bodyPr>
          <a:lstStyle/>
          <a:p>
            <a:r>
              <a:rPr lang="en-US" sz="3200" kern="1200">
                <a:solidFill>
                  <a:srgbClr val="FFFFFF"/>
                </a:solidFill>
                <a:latin typeface="+mj-lt"/>
                <a:ea typeface="+mj-ea"/>
                <a:cs typeface="+mj-cs"/>
              </a:rPr>
              <a:t>Thursday – Positional Language</a:t>
            </a:r>
          </a:p>
        </p:txBody>
      </p:sp>
      <p:sp>
        <p:nvSpPr>
          <p:cNvPr id="4" name="TextBox 3">
            <a:extLst>
              <a:ext uri="{FF2B5EF4-FFF2-40B4-BE49-F238E27FC236}">
                <a16:creationId xmlns:a16="http://schemas.microsoft.com/office/drawing/2014/main" id="{51AA4FC1-96AF-4658-B9C1-7FC9BA5CA418}"/>
              </a:ext>
            </a:extLst>
          </p:cNvPr>
          <p:cNvSpPr txBox="1"/>
          <p:nvPr/>
        </p:nvSpPr>
        <p:spPr>
          <a:xfrm>
            <a:off x="1038838" y="3829583"/>
            <a:ext cx="2669407" cy="242733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3600"/>
              <a:t>Let's go on a bear hunt! </a:t>
            </a:r>
            <a:endParaRPr lang="en-US" sz="3600">
              <a:cs typeface="Calibri"/>
            </a:endParaRPr>
          </a:p>
          <a:p>
            <a:pPr indent="-228600">
              <a:lnSpc>
                <a:spcPct val="90000"/>
              </a:lnSpc>
              <a:spcAft>
                <a:spcPts val="600"/>
              </a:spcAft>
              <a:buFont typeface="Arial" panose="020B0604020202020204" pitchFamily="34" charset="0"/>
              <a:buChar char="•"/>
            </a:pPr>
            <a:endParaRPr lang="en-US" sz="1600"/>
          </a:p>
        </p:txBody>
      </p:sp>
      <p:pic>
        <p:nvPicPr>
          <p:cNvPr id="3" name="Picture 3">
            <a:hlinkClick r:id="" action="ppaction://media"/>
            <a:extLst>
              <a:ext uri="{FF2B5EF4-FFF2-40B4-BE49-F238E27FC236}">
                <a16:creationId xmlns:a16="http://schemas.microsoft.com/office/drawing/2014/main" id="{3C04078E-C238-4389-A25F-C5042B4ED9A9}"/>
              </a:ext>
            </a:extLst>
          </p:cNvPr>
          <p:cNvPicPr>
            <a:picLocks noGrp="1" noRot="1" noChangeAspect="1"/>
          </p:cNvPicPr>
          <p:nvPr>
            <p:ph idx="1"/>
            <a:videoFile r:link="rId1"/>
          </p:nvPr>
        </p:nvPicPr>
        <p:blipFill>
          <a:blip r:embed="rId3"/>
          <a:stretch>
            <a:fillRect/>
          </a:stretch>
        </p:blipFill>
        <p:spPr>
          <a:xfrm>
            <a:off x="4893988" y="952500"/>
            <a:ext cx="6439950" cy="4829963"/>
          </a:xfrm>
          <a:prstGeom prst="rect">
            <a:avLst/>
          </a:prstGeom>
        </p:spPr>
      </p:pic>
    </p:spTree>
    <p:extLst>
      <p:ext uri="{BB962C8B-B14F-4D97-AF65-F5344CB8AC3E}">
        <p14:creationId xmlns:p14="http://schemas.microsoft.com/office/powerpoint/2010/main" val="30070077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CDE1E586-F5EA-4305-B02C-636E42B728BF}"/>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b="1">
                <a:solidFill>
                  <a:schemeClr val="bg1"/>
                </a:solidFill>
              </a:rPr>
              <a:t>Thursday: Play a Board Game!</a:t>
            </a:r>
          </a:p>
        </p:txBody>
      </p:sp>
      <p:sp>
        <p:nvSpPr>
          <p:cNvPr id="2" name="TextBox 1">
            <a:extLst>
              <a:ext uri="{FF2B5EF4-FFF2-40B4-BE49-F238E27FC236}">
                <a16:creationId xmlns:a16="http://schemas.microsoft.com/office/drawing/2014/main" id="{14C7F9E8-26B1-4EA8-A242-2254EA2FFDB6}"/>
              </a:ext>
            </a:extLst>
          </p:cNvPr>
          <p:cNvSpPr txBox="1"/>
          <p:nvPr/>
        </p:nvSpPr>
        <p:spPr>
          <a:xfrm>
            <a:off x="6096000" y="2633509"/>
            <a:ext cx="5355659" cy="36601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Choose any board game you have in your house and play it. Have fun!</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rPr>
              <a:t>https://pixy.org/src/52/529628.jpg</a:t>
            </a:r>
          </a:p>
        </p:txBody>
      </p:sp>
      <p:pic>
        <p:nvPicPr>
          <p:cNvPr id="1026" name="Picture 2" descr="https://pixy.org/src/52/5296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090" y="2217644"/>
            <a:ext cx="4075957" cy="423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7422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1"/>
        <p:cNvGrpSpPr/>
        <p:nvPr/>
      </p:nvGrpSpPr>
      <p:grpSpPr>
        <a:xfrm>
          <a:off x="0" y="0"/>
          <a:ext cx="0" cy="0"/>
          <a:chOff x="0" y="0"/>
          <a:chExt cx="0" cy="0"/>
        </a:xfrm>
      </p:grpSpPr>
      <p:sp useBgFill="1">
        <p:nvSpPr>
          <p:cNvPr id="455" name="Rectangle 72">
            <a:extLst>
              <a:ext uri="{FF2B5EF4-FFF2-40B4-BE49-F238E27FC236}">
                <a16:creationId xmlns:a16="http://schemas.microsoft.com/office/drawing/2014/main" id="{827B839B-9ADE-406B-8590-F1CAEDED45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7"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Rectangle 82">
            <a:extLst>
              <a:ext uri="{FF2B5EF4-FFF2-40B4-BE49-F238E27FC236}">
                <a16:creationId xmlns:a16="http://schemas.microsoft.com/office/drawing/2014/main" id="{14E91B64-9FCC-451E-AFB4-A827D63293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52" name="Google Shape;452;p62"/>
          <p:cNvSpPr txBox="1">
            <a:spLocks noGrp="1"/>
          </p:cNvSpPr>
          <p:nvPr>
            <p:ph type="title"/>
          </p:nvPr>
        </p:nvSpPr>
        <p:spPr>
          <a:xfrm>
            <a:off x="958506" y="800392"/>
            <a:ext cx="10264697" cy="1212102"/>
          </a:xfrm>
          <a:prstGeom prst="rect">
            <a:avLst/>
          </a:prstGeom>
        </p:spPr>
        <p:txBody>
          <a:bodyPr spcFirstLastPara="1" vert="horz" lIns="91440" tIns="45720" rIns="91440" bIns="45720" rtlCol="0" anchor="ctr" anchorCtr="0">
            <a:normAutofit/>
          </a:bodyPr>
          <a:lstStyle/>
          <a:p>
            <a:pPr>
              <a:spcBef>
                <a:spcPct val="0"/>
              </a:spcBef>
            </a:pPr>
            <a:r>
              <a:rPr lang="en-US" sz="4000" kern="1200">
                <a:solidFill>
                  <a:srgbClr val="FFFFFF"/>
                </a:solidFill>
                <a:latin typeface="+mj-lt"/>
                <a:ea typeface="+mj-ea"/>
                <a:cs typeface="+mj-cs"/>
              </a:rPr>
              <a:t>Friday – Positional Language</a:t>
            </a:r>
          </a:p>
        </p:txBody>
      </p:sp>
      <p:sp>
        <p:nvSpPr>
          <p:cNvPr id="3" name="Text Placeholder 2">
            <a:extLst>
              <a:ext uri="{FF2B5EF4-FFF2-40B4-BE49-F238E27FC236}">
                <a16:creationId xmlns:a16="http://schemas.microsoft.com/office/drawing/2014/main" id="{6851A75F-43D1-429D-9353-CD0DF8814D1E}"/>
              </a:ext>
            </a:extLst>
          </p:cNvPr>
          <p:cNvSpPr>
            <a:spLocks noGrp="1"/>
          </p:cNvSpPr>
          <p:nvPr>
            <p:ph type="body" idx="1"/>
          </p:nvPr>
        </p:nvSpPr>
        <p:spPr>
          <a:xfrm>
            <a:off x="821284" y="2303529"/>
            <a:ext cx="10916692" cy="4554471"/>
          </a:xfrm>
        </p:spPr>
        <p:txBody>
          <a:bodyPr vert="horz" lIns="91440" tIns="45720" rIns="91440" bIns="45720" rtlCol="0" anchor="ctr">
            <a:normAutofit fontScale="92500"/>
          </a:bodyPr>
          <a:lstStyle/>
          <a:p>
            <a:pPr marL="380365" indent="0">
              <a:spcAft>
                <a:spcPts val="600"/>
              </a:spcAft>
              <a:buNone/>
            </a:pPr>
            <a:r>
              <a:rPr lang="en-US" sz="2400" dirty="0"/>
              <a:t>Parents/caregivers: print the following phrases on small pieces of paper and place in a bag</a:t>
            </a:r>
            <a:endParaRPr lang="en-US" sz="2400" dirty="0">
              <a:cs typeface="Calibri"/>
            </a:endParaRPr>
          </a:p>
          <a:p>
            <a:pPr marL="608965" indent="-228600">
              <a:spcAft>
                <a:spcPts val="600"/>
              </a:spcAft>
              <a:buFont typeface="Arial" panose="020B0604020202020204" pitchFamily="34" charset="0"/>
              <a:buChar char="•"/>
            </a:pPr>
            <a:r>
              <a:rPr lang="en-US" sz="2400" dirty="0"/>
              <a:t>Take turns removing a piece of paper, reading the phrase and finding something in your house or outside to match.</a:t>
            </a:r>
            <a:endParaRPr lang="en-US" sz="1900" dirty="0"/>
          </a:p>
          <a:p>
            <a:pPr marL="1219169" lvl="2" indent="0">
              <a:lnSpc>
                <a:spcPct val="160000"/>
              </a:lnSpc>
              <a:spcBef>
                <a:spcPts val="0"/>
              </a:spcBef>
              <a:buNone/>
            </a:pPr>
            <a:r>
              <a:rPr lang="en-US" sz="2400" dirty="0">
                <a:solidFill>
                  <a:srgbClr val="002060"/>
                </a:solidFill>
                <a:latin typeface="Browallia New"/>
                <a:cs typeface="Browallia New"/>
              </a:rPr>
              <a:t>I see _______ UNDER  ______             </a:t>
            </a:r>
            <a:br>
              <a:rPr lang="en-US" sz="2400" dirty="0">
                <a:solidFill>
                  <a:srgbClr val="002060"/>
                </a:solidFill>
                <a:latin typeface="Browallia New"/>
                <a:cs typeface="Browallia New"/>
              </a:rPr>
            </a:br>
            <a:r>
              <a:rPr lang="en-US" sz="2400" dirty="0">
                <a:solidFill>
                  <a:srgbClr val="002060"/>
                </a:solidFill>
                <a:latin typeface="Browallia New"/>
                <a:cs typeface="Browallia New"/>
              </a:rPr>
              <a:t>I see _______  BETWEEN ______</a:t>
            </a:r>
          </a:p>
          <a:p>
            <a:pPr marL="1219169" lvl="2" indent="0">
              <a:lnSpc>
                <a:spcPct val="160000"/>
              </a:lnSpc>
              <a:spcBef>
                <a:spcPts val="0"/>
              </a:spcBef>
              <a:buNone/>
            </a:pPr>
            <a:r>
              <a:rPr lang="en-US" sz="2400" dirty="0">
                <a:solidFill>
                  <a:srgbClr val="002060"/>
                </a:solidFill>
                <a:latin typeface="Browallia New"/>
                <a:cs typeface="Browallia New"/>
              </a:rPr>
              <a:t>I see a ______ ON ______                               </a:t>
            </a:r>
            <a:br>
              <a:rPr lang="en-US" sz="2400" dirty="0">
                <a:solidFill>
                  <a:srgbClr val="002060"/>
                </a:solidFill>
                <a:latin typeface="Browallia New"/>
                <a:cs typeface="Browallia New"/>
              </a:rPr>
            </a:br>
            <a:r>
              <a:rPr lang="en-US" sz="2400" dirty="0">
                <a:solidFill>
                  <a:srgbClr val="002060"/>
                </a:solidFill>
                <a:latin typeface="Browallia New"/>
                <a:cs typeface="Browallia New"/>
              </a:rPr>
              <a:t>I see _______ BEHIND _______</a:t>
            </a:r>
          </a:p>
          <a:p>
            <a:pPr marL="1219169" lvl="2" indent="0">
              <a:lnSpc>
                <a:spcPct val="160000"/>
              </a:lnSpc>
              <a:spcBef>
                <a:spcPts val="0"/>
              </a:spcBef>
              <a:buNone/>
            </a:pPr>
            <a:r>
              <a:rPr lang="en-US" sz="2400" dirty="0">
                <a:solidFill>
                  <a:srgbClr val="002060"/>
                </a:solidFill>
                <a:latin typeface="Browallia New"/>
                <a:cs typeface="Browallia New"/>
              </a:rPr>
              <a:t>I see a ______ BESIDE ______                         </a:t>
            </a:r>
            <a:br>
              <a:rPr lang="en-US" sz="2400" dirty="0">
                <a:solidFill>
                  <a:srgbClr val="002060"/>
                </a:solidFill>
                <a:latin typeface="Browallia New"/>
                <a:cs typeface="Browallia New"/>
              </a:rPr>
            </a:br>
            <a:r>
              <a:rPr lang="en-US" sz="2400" dirty="0">
                <a:solidFill>
                  <a:srgbClr val="002060"/>
                </a:solidFill>
                <a:latin typeface="Browallia New"/>
                <a:cs typeface="Browallia New"/>
              </a:rPr>
              <a:t>I see _______ IN FRONT OF ______</a:t>
            </a:r>
          </a:p>
        </p:txBody>
      </p:sp>
    </p:spTree>
    <p:extLst>
      <p:ext uri="{BB962C8B-B14F-4D97-AF65-F5344CB8AC3E}">
        <p14:creationId xmlns:p14="http://schemas.microsoft.com/office/powerpoint/2010/main" val="12614616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CA83-91F7-41C3-9A32-452E9178004D}"/>
              </a:ext>
            </a:extLst>
          </p:cNvPr>
          <p:cNvSpPr>
            <a:spLocks noGrp="1"/>
          </p:cNvSpPr>
          <p:nvPr>
            <p:ph type="title"/>
          </p:nvPr>
        </p:nvSpPr>
        <p:spPr>
          <a:xfrm>
            <a:off x="429977" y="248310"/>
            <a:ext cx="5092271" cy="763600"/>
          </a:xfrm>
        </p:spPr>
        <p:txBody>
          <a:bodyPr/>
          <a:lstStyle/>
          <a:p>
            <a:r>
              <a:rPr lang="en-CA" sz="4800" b="1">
                <a:cs typeface="Calibri Light"/>
              </a:rPr>
              <a:t>Friday Game</a:t>
            </a:r>
          </a:p>
        </p:txBody>
      </p:sp>
      <p:sp>
        <p:nvSpPr>
          <p:cNvPr id="3" name="Rectangle 3">
            <a:extLst>
              <a:ext uri="{FF2B5EF4-FFF2-40B4-BE49-F238E27FC236}">
                <a16:creationId xmlns:a16="http://schemas.microsoft.com/office/drawing/2014/main" id="{439E34D8-5D59-4E31-995C-96715DB8B787}"/>
              </a:ext>
            </a:extLst>
          </p:cNvPr>
          <p:cNvSpPr>
            <a:spLocks noChangeArrowheads="1"/>
          </p:cNvSpPr>
          <p:nvPr/>
        </p:nvSpPr>
        <p:spPr bwMode="auto">
          <a:xfrm>
            <a:off x="428625" y="32151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5">
            <a:extLst>
              <a:ext uri="{FF2B5EF4-FFF2-40B4-BE49-F238E27FC236}">
                <a16:creationId xmlns:a16="http://schemas.microsoft.com/office/drawing/2014/main" id="{E8EF46E9-DF3D-4134-99FB-4972C7F25AAC}"/>
              </a:ext>
            </a:extLst>
          </p:cNvPr>
          <p:cNvSpPr>
            <a:spLocks noChangeArrowheads="1"/>
          </p:cNvSpPr>
          <p:nvPr/>
        </p:nvSpPr>
        <p:spPr bwMode="auto">
          <a:xfrm>
            <a:off x="2257425" y="5167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TextBox 3">
            <a:extLst>
              <a:ext uri="{FF2B5EF4-FFF2-40B4-BE49-F238E27FC236}">
                <a16:creationId xmlns:a16="http://schemas.microsoft.com/office/drawing/2014/main" id="{528115EF-04FE-45A0-8CEB-29B9DAF0F525}"/>
              </a:ext>
            </a:extLst>
          </p:cNvPr>
          <p:cNvSpPr txBox="1"/>
          <p:nvPr/>
        </p:nvSpPr>
        <p:spPr>
          <a:xfrm>
            <a:off x="425570" y="1245079"/>
            <a:ext cx="5101086"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cs typeface="Calibri"/>
              </a:rPr>
              <a:t>Stuffie Challenge:</a:t>
            </a:r>
          </a:p>
          <a:p>
            <a:endParaRPr lang="en-GB" sz="2800" dirty="0">
              <a:cs typeface="Calibri"/>
            </a:endParaRPr>
          </a:p>
          <a:p>
            <a:r>
              <a:rPr lang="en-GB" sz="2800" dirty="0">
                <a:cs typeface="Calibri"/>
              </a:rPr>
              <a:t>Can you put your stuffed animal in each of the positions shown on the game board? Cover the space when you complete it.</a:t>
            </a:r>
          </a:p>
          <a:p>
            <a:endParaRPr lang="en-GB" sz="2800" dirty="0">
              <a:cs typeface="Calibri"/>
            </a:endParaRPr>
          </a:p>
          <a:p>
            <a:r>
              <a:rPr lang="en-GB" sz="2800" dirty="0">
                <a:cs typeface="Calibri"/>
              </a:rPr>
              <a:t>Then, have your partner put your stuffie in one of the positions on the board.  Can you guess the word?</a:t>
            </a:r>
          </a:p>
        </p:txBody>
      </p:sp>
      <p:pic>
        <p:nvPicPr>
          <p:cNvPr id="3074" name="Picture 2">
            <a:extLst>
              <a:ext uri="{FF2B5EF4-FFF2-40B4-BE49-F238E27FC236}">
                <a16:creationId xmlns:a16="http://schemas.microsoft.com/office/drawing/2014/main" id="{924B0243-6724-4C5D-B6D5-362323B4E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674" y="967664"/>
            <a:ext cx="5903349" cy="43414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CF62768-22F3-44FD-B51C-53A62E8326BD}"/>
              </a:ext>
            </a:extLst>
          </p:cNvPr>
          <p:cNvSpPr txBox="1"/>
          <p:nvPr/>
        </p:nvSpPr>
        <p:spPr>
          <a:xfrm>
            <a:off x="5891654" y="456956"/>
            <a:ext cx="955081" cy="369332"/>
          </a:xfrm>
          <a:prstGeom prst="rect">
            <a:avLst/>
          </a:prstGeom>
          <a:noFill/>
        </p:spPr>
        <p:txBody>
          <a:bodyPr wrap="square" rtlCol="0">
            <a:spAutoFit/>
          </a:bodyPr>
          <a:lstStyle/>
          <a:p>
            <a:r>
              <a:rPr lang="en-CA" dirty="0">
                <a:latin typeface="Cavolini" panose="03000502040302020204" pitchFamily="66" charset="0"/>
                <a:cs typeface="Cavolini" panose="03000502040302020204" pitchFamily="66" charset="0"/>
              </a:rPr>
              <a:t>above</a:t>
            </a:r>
          </a:p>
        </p:txBody>
      </p:sp>
      <p:sp>
        <p:nvSpPr>
          <p:cNvPr id="10" name="TextBox 9">
            <a:extLst>
              <a:ext uri="{FF2B5EF4-FFF2-40B4-BE49-F238E27FC236}">
                <a16:creationId xmlns:a16="http://schemas.microsoft.com/office/drawing/2014/main" id="{BFFAAEA2-5B58-4B66-9C7F-B0A01F64AE1F}"/>
              </a:ext>
            </a:extLst>
          </p:cNvPr>
          <p:cNvSpPr txBox="1"/>
          <p:nvPr/>
        </p:nvSpPr>
        <p:spPr>
          <a:xfrm>
            <a:off x="7046103" y="1011665"/>
            <a:ext cx="955081" cy="369332"/>
          </a:xfrm>
          <a:prstGeom prst="rect">
            <a:avLst/>
          </a:prstGeom>
          <a:noFill/>
        </p:spPr>
        <p:txBody>
          <a:bodyPr wrap="square" rtlCol="0">
            <a:spAutoFit/>
          </a:bodyPr>
          <a:lstStyle/>
          <a:p>
            <a:r>
              <a:rPr lang="en-CA" dirty="0">
                <a:latin typeface="Cavolini" panose="03000502040302020204" pitchFamily="66" charset="0"/>
                <a:cs typeface="Cavolini" panose="03000502040302020204" pitchFamily="66" charset="0"/>
              </a:rPr>
              <a:t>under</a:t>
            </a:r>
          </a:p>
        </p:txBody>
      </p:sp>
      <p:sp>
        <p:nvSpPr>
          <p:cNvPr id="11" name="TextBox 10">
            <a:extLst>
              <a:ext uri="{FF2B5EF4-FFF2-40B4-BE49-F238E27FC236}">
                <a16:creationId xmlns:a16="http://schemas.microsoft.com/office/drawing/2014/main" id="{92CEE506-E941-4273-ACDA-3087ED6492A5}"/>
              </a:ext>
            </a:extLst>
          </p:cNvPr>
          <p:cNvSpPr txBox="1"/>
          <p:nvPr/>
        </p:nvSpPr>
        <p:spPr>
          <a:xfrm>
            <a:off x="8353425" y="1011665"/>
            <a:ext cx="955081" cy="369332"/>
          </a:xfrm>
          <a:prstGeom prst="rect">
            <a:avLst/>
          </a:prstGeom>
          <a:noFill/>
        </p:spPr>
        <p:txBody>
          <a:bodyPr wrap="square" rtlCol="0">
            <a:spAutoFit/>
          </a:bodyPr>
          <a:lstStyle/>
          <a:p>
            <a:r>
              <a:rPr lang="en-CA" dirty="0">
                <a:latin typeface="Cavolini" panose="03000502040302020204" pitchFamily="66" charset="0"/>
                <a:cs typeface="Cavolini" panose="03000502040302020204" pitchFamily="66" charset="0"/>
              </a:rPr>
              <a:t>in</a:t>
            </a:r>
          </a:p>
        </p:txBody>
      </p:sp>
      <p:sp>
        <p:nvSpPr>
          <p:cNvPr id="12" name="TextBox 11">
            <a:extLst>
              <a:ext uri="{FF2B5EF4-FFF2-40B4-BE49-F238E27FC236}">
                <a16:creationId xmlns:a16="http://schemas.microsoft.com/office/drawing/2014/main" id="{8DFD675C-99E4-4A14-8E69-A150081E98D4}"/>
              </a:ext>
            </a:extLst>
          </p:cNvPr>
          <p:cNvSpPr txBox="1"/>
          <p:nvPr/>
        </p:nvSpPr>
        <p:spPr>
          <a:xfrm>
            <a:off x="9418792" y="598332"/>
            <a:ext cx="1116472" cy="923330"/>
          </a:xfrm>
          <a:prstGeom prst="rect">
            <a:avLst/>
          </a:prstGeom>
          <a:noFill/>
        </p:spPr>
        <p:txBody>
          <a:bodyPr wrap="square" rtlCol="0">
            <a:spAutoFit/>
          </a:bodyPr>
          <a:lstStyle/>
          <a:p>
            <a:r>
              <a:rPr lang="en-CA" dirty="0">
                <a:latin typeface="Cavolini" panose="03000502040302020204" pitchFamily="66" charset="0"/>
                <a:cs typeface="Cavolini" panose="03000502040302020204" pitchFamily="66" charset="0"/>
              </a:rPr>
              <a:t>In front of</a:t>
            </a:r>
          </a:p>
        </p:txBody>
      </p:sp>
      <p:sp>
        <p:nvSpPr>
          <p:cNvPr id="13" name="TextBox 12">
            <a:extLst>
              <a:ext uri="{FF2B5EF4-FFF2-40B4-BE49-F238E27FC236}">
                <a16:creationId xmlns:a16="http://schemas.microsoft.com/office/drawing/2014/main" id="{88D54495-A526-497C-B68A-C7E76DF4ADB0}"/>
              </a:ext>
            </a:extLst>
          </p:cNvPr>
          <p:cNvSpPr txBox="1"/>
          <p:nvPr/>
        </p:nvSpPr>
        <p:spPr>
          <a:xfrm>
            <a:off x="10573241" y="1070675"/>
            <a:ext cx="1116472" cy="369332"/>
          </a:xfrm>
          <a:prstGeom prst="rect">
            <a:avLst/>
          </a:prstGeom>
          <a:noFill/>
        </p:spPr>
        <p:txBody>
          <a:bodyPr wrap="square" rtlCol="0">
            <a:spAutoFit/>
          </a:bodyPr>
          <a:lstStyle/>
          <a:p>
            <a:r>
              <a:rPr lang="en-CA" dirty="0">
                <a:latin typeface="Cavolini" panose="03000502040302020204" pitchFamily="66" charset="0"/>
                <a:cs typeface="Cavolini" panose="03000502040302020204" pitchFamily="66" charset="0"/>
              </a:rPr>
              <a:t>behind</a:t>
            </a:r>
          </a:p>
        </p:txBody>
      </p:sp>
      <p:sp>
        <p:nvSpPr>
          <p:cNvPr id="14" name="TextBox 13">
            <a:extLst>
              <a:ext uri="{FF2B5EF4-FFF2-40B4-BE49-F238E27FC236}">
                <a16:creationId xmlns:a16="http://schemas.microsoft.com/office/drawing/2014/main" id="{AA1B325A-05F2-4A6E-8BA8-EEECCFB0C567}"/>
              </a:ext>
            </a:extLst>
          </p:cNvPr>
          <p:cNvSpPr txBox="1"/>
          <p:nvPr/>
        </p:nvSpPr>
        <p:spPr>
          <a:xfrm>
            <a:off x="5684418" y="5509074"/>
            <a:ext cx="1324487" cy="646331"/>
          </a:xfrm>
          <a:prstGeom prst="rect">
            <a:avLst/>
          </a:prstGeom>
          <a:noFill/>
        </p:spPr>
        <p:txBody>
          <a:bodyPr wrap="square" rtlCol="0">
            <a:spAutoFit/>
          </a:bodyPr>
          <a:lstStyle/>
          <a:p>
            <a:r>
              <a:rPr lang="en-CA" dirty="0">
                <a:latin typeface="Cavolini" panose="03000502040302020204" pitchFamily="66" charset="0"/>
                <a:cs typeface="Cavolini" panose="03000502040302020204" pitchFamily="66" charset="0"/>
              </a:rPr>
              <a:t>On top of</a:t>
            </a:r>
          </a:p>
        </p:txBody>
      </p:sp>
      <p:sp>
        <p:nvSpPr>
          <p:cNvPr id="15" name="TextBox 14">
            <a:extLst>
              <a:ext uri="{FF2B5EF4-FFF2-40B4-BE49-F238E27FC236}">
                <a16:creationId xmlns:a16="http://schemas.microsoft.com/office/drawing/2014/main" id="{6E663165-AAAC-46AB-9399-FBAC7BF2E4A1}"/>
              </a:ext>
            </a:extLst>
          </p:cNvPr>
          <p:cNvSpPr txBox="1"/>
          <p:nvPr/>
        </p:nvSpPr>
        <p:spPr>
          <a:xfrm>
            <a:off x="7195239" y="5449307"/>
            <a:ext cx="1324487" cy="369332"/>
          </a:xfrm>
          <a:prstGeom prst="rect">
            <a:avLst/>
          </a:prstGeom>
          <a:noFill/>
        </p:spPr>
        <p:txBody>
          <a:bodyPr wrap="square" rtlCol="0">
            <a:spAutoFit/>
          </a:bodyPr>
          <a:lstStyle/>
          <a:p>
            <a:r>
              <a:rPr lang="en-CA" dirty="0">
                <a:latin typeface="Cavolini" panose="03000502040302020204" pitchFamily="66" charset="0"/>
                <a:cs typeface="Cavolini" panose="03000502040302020204" pitchFamily="66" charset="0"/>
              </a:rPr>
              <a:t>beside</a:t>
            </a:r>
          </a:p>
        </p:txBody>
      </p:sp>
      <p:sp>
        <p:nvSpPr>
          <p:cNvPr id="16" name="TextBox 15">
            <a:extLst>
              <a:ext uri="{FF2B5EF4-FFF2-40B4-BE49-F238E27FC236}">
                <a16:creationId xmlns:a16="http://schemas.microsoft.com/office/drawing/2014/main" id="{ABD7C721-F9B7-47F2-AFEB-2DD0B5B3D1BE}"/>
              </a:ext>
            </a:extLst>
          </p:cNvPr>
          <p:cNvSpPr txBox="1"/>
          <p:nvPr/>
        </p:nvSpPr>
        <p:spPr>
          <a:xfrm>
            <a:off x="8646262" y="5447489"/>
            <a:ext cx="1324487" cy="369332"/>
          </a:xfrm>
          <a:prstGeom prst="rect">
            <a:avLst/>
          </a:prstGeom>
          <a:noFill/>
        </p:spPr>
        <p:txBody>
          <a:bodyPr wrap="square" rtlCol="0">
            <a:spAutoFit/>
          </a:bodyPr>
          <a:lstStyle/>
          <a:p>
            <a:r>
              <a:rPr lang="en-CA" dirty="0">
                <a:latin typeface="Cavolini" panose="03000502040302020204" pitchFamily="66" charset="0"/>
                <a:cs typeface="Cavolini" panose="03000502040302020204" pitchFamily="66" charset="0"/>
              </a:rPr>
              <a:t>under</a:t>
            </a:r>
          </a:p>
        </p:txBody>
      </p:sp>
      <p:sp>
        <p:nvSpPr>
          <p:cNvPr id="17" name="TextBox 16">
            <a:extLst>
              <a:ext uri="{FF2B5EF4-FFF2-40B4-BE49-F238E27FC236}">
                <a16:creationId xmlns:a16="http://schemas.microsoft.com/office/drawing/2014/main" id="{F79FC595-0F6A-425D-A63E-8F0AB7986FF9}"/>
              </a:ext>
            </a:extLst>
          </p:cNvPr>
          <p:cNvSpPr txBox="1"/>
          <p:nvPr/>
        </p:nvSpPr>
        <p:spPr>
          <a:xfrm>
            <a:off x="10536464" y="5447489"/>
            <a:ext cx="1324487" cy="646331"/>
          </a:xfrm>
          <a:prstGeom prst="rect">
            <a:avLst/>
          </a:prstGeom>
          <a:noFill/>
        </p:spPr>
        <p:txBody>
          <a:bodyPr wrap="square" rtlCol="0">
            <a:spAutoFit/>
          </a:bodyPr>
          <a:lstStyle/>
          <a:p>
            <a:r>
              <a:rPr lang="en-CA" dirty="0">
                <a:latin typeface="Cavolini" panose="03000502040302020204" pitchFamily="66" charset="0"/>
                <a:cs typeface="Cavolini" panose="03000502040302020204" pitchFamily="66" charset="0"/>
              </a:rPr>
              <a:t>In between</a:t>
            </a:r>
          </a:p>
        </p:txBody>
      </p:sp>
    </p:spTree>
    <p:extLst>
      <p:ext uri="{BB962C8B-B14F-4D97-AF65-F5344CB8AC3E}">
        <p14:creationId xmlns:p14="http://schemas.microsoft.com/office/powerpoint/2010/main" val="37597840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D9FC10-AAAC-476A-892A-B055E1D30183}"/>
              </a:ext>
            </a:extLst>
          </p:cNvPr>
          <p:cNvSpPr>
            <a:spLocks noGrp="1"/>
          </p:cNvSpPr>
          <p:nvPr>
            <p:ph type="ctrTitle"/>
          </p:nvPr>
        </p:nvSpPr>
        <p:spPr>
          <a:xfrm>
            <a:off x="640525" y="1127346"/>
            <a:ext cx="4555523" cy="4166010"/>
          </a:xfrm>
        </p:spPr>
        <p:txBody>
          <a:bodyPr vert="horz" lIns="91440" tIns="45720" rIns="91440" bIns="45720" rtlCol="0" anchor="ctr">
            <a:normAutofit/>
          </a:bodyPr>
          <a:lstStyle/>
          <a:p>
            <a:r>
              <a:rPr lang="en-US" sz="4800" b="1" kern="1200">
                <a:solidFill>
                  <a:srgbClr val="FFFFFF"/>
                </a:solidFill>
                <a:latin typeface="+mj-lt"/>
                <a:ea typeface="+mj-ea"/>
                <a:cs typeface="+mj-cs"/>
              </a:rPr>
              <a:t>Week at a Glance</a:t>
            </a:r>
            <a:r>
              <a:rPr lang="en-US" sz="4800" b="1" kern="1200"/>
              <a:t/>
            </a:r>
            <a:br>
              <a:rPr lang="en-US" sz="4800" b="1" kern="1200"/>
            </a:br>
            <a:r>
              <a:rPr lang="en-US" sz="4800" b="1"/>
              <a:t/>
            </a:r>
            <a:br>
              <a:rPr lang="en-US" sz="4800" b="1"/>
            </a:br>
            <a:r>
              <a:rPr lang="en-US" sz="5400">
                <a:solidFill>
                  <a:srgbClr val="FFFFFF"/>
                </a:solidFill>
              </a:rPr>
              <a:t>Learning Focus</a:t>
            </a:r>
            <a:r>
              <a:rPr lang="en-US" sz="5400" kern="1200">
                <a:solidFill>
                  <a:srgbClr val="FFFFFF"/>
                </a:solidFill>
                <a:latin typeface="+mj-lt"/>
                <a:ea typeface="+mj-ea"/>
                <a:cs typeface="+mj-cs"/>
              </a:rPr>
              <a:t>:</a:t>
            </a:r>
            <a:br>
              <a:rPr lang="en-US" sz="5400" kern="1200">
                <a:solidFill>
                  <a:srgbClr val="FFFFFF"/>
                </a:solidFill>
                <a:latin typeface="+mj-lt"/>
                <a:ea typeface="+mj-ea"/>
                <a:cs typeface="+mj-cs"/>
              </a:rPr>
            </a:br>
            <a:r>
              <a:rPr lang="en-US" sz="5400" kern="1200">
                <a:solidFill>
                  <a:srgbClr val="FFFFFF"/>
                </a:solidFill>
                <a:latin typeface="+mj-lt"/>
                <a:ea typeface="+mj-ea"/>
                <a:cs typeface="+mj-cs"/>
              </a:rPr>
              <a:t>Representing Number</a:t>
            </a:r>
            <a:endParaRPr lang="en-US">
              <a:ea typeface="+mj-ea"/>
              <a:cs typeface="+mj-cs"/>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7FF37660-7FBB-4254-897F-AB96CDA69757}"/>
              </a:ext>
            </a:extLst>
          </p:cNvPr>
          <p:cNvSpPr>
            <a:spLocks noGrp="1"/>
          </p:cNvSpPr>
          <p:nvPr>
            <p:ph type="subTitle" idx="1"/>
          </p:nvPr>
        </p:nvSpPr>
        <p:spPr>
          <a:xfrm>
            <a:off x="6096000" y="820880"/>
            <a:ext cx="5257799" cy="5115686"/>
          </a:xfrm>
        </p:spPr>
        <p:txBody>
          <a:bodyPr vert="horz" lIns="91440" tIns="45720" rIns="91440" bIns="45720" rtlCol="0" anchor="t">
            <a:normAutofit lnSpcReduction="10000"/>
          </a:bodyPr>
          <a:lstStyle/>
          <a:p>
            <a:pPr algn="l"/>
            <a:r>
              <a:rPr lang="en-US" b="1" i="1"/>
              <a:t>Parents: </a:t>
            </a:r>
            <a:r>
              <a:rPr lang="en-US"/>
              <a:t>Here is some background information on the topic in mathematics we will be exploring this week.</a:t>
            </a:r>
            <a:endParaRPr lang="en-US" b="1"/>
          </a:p>
          <a:p>
            <a:pPr algn="l"/>
            <a:endParaRPr lang="en-US" b="1"/>
          </a:p>
          <a:p>
            <a:pPr algn="l"/>
            <a:r>
              <a:rPr lang="en-US" b="1"/>
              <a:t>Essential Learning for Representing Number:</a:t>
            </a:r>
          </a:p>
          <a:p>
            <a:pPr indent="-228600" algn="l">
              <a:buFont typeface="Arial" panose="020B0604020202020204" pitchFamily="34" charset="0"/>
              <a:buChar char="•"/>
            </a:pPr>
            <a:r>
              <a:rPr lang="en-US"/>
              <a:t>Quantities can be represented in a variety of ways with objects pictures and numerals</a:t>
            </a:r>
          </a:p>
          <a:p>
            <a:pPr algn="l"/>
            <a:endParaRPr lang="en-US" sz="900" b="1"/>
          </a:p>
          <a:p>
            <a:pPr algn="l"/>
            <a:r>
              <a:rPr lang="en-US" b="1"/>
              <a:t>Essential Questions to ask your child:</a:t>
            </a:r>
            <a:endParaRPr lang="en-US"/>
          </a:p>
          <a:p>
            <a:pPr indent="-228600" algn="l">
              <a:buFont typeface="Arial" panose="020B0604020202020204" pitchFamily="34" charset="0"/>
              <a:buChar char="•"/>
            </a:pPr>
            <a:r>
              <a:rPr lang="en-US"/>
              <a:t>How can quantities be shown?</a:t>
            </a:r>
          </a:p>
          <a:p>
            <a:pPr indent="-228600" algn="l">
              <a:buFont typeface="Arial" panose="020B0604020202020204" pitchFamily="34" charset="0"/>
              <a:buChar char="•"/>
            </a:pPr>
            <a:r>
              <a:rPr lang="en-US"/>
              <a:t>How many ways can you represent a number?</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467505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5"/>
        <p:cNvGrpSpPr/>
        <p:nvPr/>
      </p:nvGrpSpPr>
      <p:grpSpPr>
        <a:xfrm>
          <a:off x="0" y="0"/>
          <a:ext cx="0" cy="0"/>
          <a:chOff x="0" y="0"/>
          <a:chExt cx="0" cy="0"/>
        </a:xfrm>
      </p:grpSpPr>
      <p:sp>
        <p:nvSpPr>
          <p:cNvPr id="356" name="Google Shape;356;p54"/>
          <p:cNvSpPr txBox="1">
            <a:spLocks noGrp="1"/>
          </p:cNvSpPr>
          <p:nvPr>
            <p:ph type="title"/>
          </p:nvPr>
        </p:nvSpPr>
        <p:spPr>
          <a:xfrm>
            <a:off x="1136428" y="212292"/>
            <a:ext cx="8118014" cy="1124139"/>
          </a:xfrm>
          <a:prstGeom prst="rect">
            <a:avLst/>
          </a:prstGeom>
          <a:ln>
            <a:solidFill>
              <a:srgbClr val="7030A0"/>
            </a:solidFill>
          </a:ln>
        </p:spPr>
        <p:txBody>
          <a:bodyPr spcFirstLastPara="1" vert="horz" lIns="91440" tIns="45720" rIns="91440" bIns="45720" rtlCol="0" anchor="ctr" anchorCtr="0">
            <a:normAutofit/>
          </a:bodyPr>
          <a:lstStyle/>
          <a:p>
            <a:pPr>
              <a:spcBef>
                <a:spcPct val="0"/>
              </a:spcBef>
            </a:pPr>
            <a:r>
              <a:rPr lang="en-US" b="1" kern="1200">
                <a:solidFill>
                  <a:schemeClr val="tx1"/>
                </a:solidFill>
                <a:latin typeface="+mj-lt"/>
                <a:ea typeface="+mj-ea"/>
                <a:cs typeface="+mj-cs"/>
              </a:rPr>
              <a:t>Monday – Representing Number</a:t>
            </a:r>
          </a:p>
        </p:txBody>
      </p:sp>
      <p:sp>
        <p:nvSpPr>
          <p:cNvPr id="357" name="Google Shape;357;p54"/>
          <p:cNvSpPr txBox="1">
            <a:spLocks noGrp="1"/>
          </p:cNvSpPr>
          <p:nvPr>
            <p:ph type="body" idx="1"/>
          </p:nvPr>
        </p:nvSpPr>
        <p:spPr>
          <a:xfrm>
            <a:off x="1136429" y="2278173"/>
            <a:ext cx="6467867" cy="3450613"/>
          </a:xfrm>
          <a:prstGeom prst="rect">
            <a:avLst/>
          </a:prstGeom>
        </p:spPr>
        <p:txBody>
          <a:bodyPr spcFirstLastPara="1" vert="horz" lIns="91440" tIns="45720" rIns="91440" bIns="45720" rtlCol="0" anchor="ctr" anchorCtr="0">
            <a:normAutofit/>
          </a:bodyPr>
          <a:lstStyle/>
          <a:p>
            <a:pPr marL="0" indent="-228600">
              <a:buFont typeface="Arial" panose="020B0604020202020204" pitchFamily="34" charset="0"/>
              <a:buChar char="•"/>
            </a:pPr>
            <a:endParaRPr lang="en-US" sz="2400"/>
          </a:p>
          <a:p>
            <a:pPr marL="0" indent="-228600">
              <a:spcBef>
                <a:spcPts val="2133"/>
              </a:spcBef>
              <a:spcAft>
                <a:spcPts val="2133"/>
              </a:spcAft>
              <a:buFont typeface="Arial" panose="020B0604020202020204" pitchFamily="34" charset="0"/>
              <a:buChar char="•"/>
            </a:pPr>
            <a:endParaRPr lang="en-US" sz="2400"/>
          </a:p>
        </p:txBody>
      </p:sp>
      <p:sp>
        <p:nvSpPr>
          <p:cNvPr id="106" name="Rectangle 105">
            <a:extLst>
              <a:ext uri="{FF2B5EF4-FFF2-40B4-BE49-F238E27FC236}">
                <a16:creationId xmlns:a16="http://schemas.microsoft.com/office/drawing/2014/main" id="{59A309A7-1751-4ABE-A3C1-EEC40366AD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7B6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967D8EB6-EAE1-4F9C-B398-83321E2872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D693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drawing, plate&#10;&#10;Description automatically generated">
            <a:extLst>
              <a:ext uri="{FF2B5EF4-FFF2-40B4-BE49-F238E27FC236}">
                <a16:creationId xmlns:a16="http://schemas.microsoft.com/office/drawing/2014/main" id="{2ACEB5DF-5F90-4C5C-99DD-DB06E7C66CAF}"/>
              </a:ext>
            </a:extLst>
          </p:cNvPr>
          <p:cNvPicPr>
            <a:picLocks noChangeAspect="1"/>
          </p:cNvPicPr>
          <p:nvPr/>
        </p:nvPicPr>
        <p:blipFill>
          <a:blip r:embed="rId3"/>
          <a:stretch>
            <a:fillRect/>
          </a:stretch>
        </p:blipFill>
        <p:spPr>
          <a:xfrm>
            <a:off x="9254442" y="2959913"/>
            <a:ext cx="1462088" cy="938173"/>
          </a:xfrm>
          <a:prstGeom prst="rect">
            <a:avLst/>
          </a:prstGeom>
        </p:spPr>
      </p:pic>
      <p:sp>
        <p:nvSpPr>
          <p:cNvPr id="2" name="TextBox 1">
            <a:extLst>
              <a:ext uri="{FF2B5EF4-FFF2-40B4-BE49-F238E27FC236}">
                <a16:creationId xmlns:a16="http://schemas.microsoft.com/office/drawing/2014/main" id="{60575A91-486C-4CF3-BC2D-28F1A0F1BED0}"/>
              </a:ext>
            </a:extLst>
          </p:cNvPr>
          <p:cNvSpPr txBox="1"/>
          <p:nvPr/>
        </p:nvSpPr>
        <p:spPr>
          <a:xfrm>
            <a:off x="665018" y="1537855"/>
            <a:ext cx="10861963" cy="4755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sz="2800"/>
              <a:t>Hold up your fingers to show the following amounts: </a:t>
            </a:r>
            <a:endParaRPr lang="en-GB" sz="2800">
              <a:cs typeface="Calibri"/>
            </a:endParaRPr>
          </a:p>
          <a:p>
            <a:pPr>
              <a:spcAft>
                <a:spcPts val="600"/>
              </a:spcAft>
            </a:pPr>
            <a:endParaRPr lang="en-GB" sz="1200">
              <a:cs typeface="Calibri"/>
            </a:endParaRPr>
          </a:p>
          <a:p>
            <a:pPr marL="457200" indent="-457200">
              <a:spcAft>
                <a:spcPts val="600"/>
              </a:spcAft>
              <a:buFont typeface="Wingdings" panose="05000000000000000000" pitchFamily="2" charset="2"/>
              <a:buChar char="§"/>
            </a:pPr>
            <a:r>
              <a:rPr lang="en-GB" sz="2800" b="1">
                <a:cs typeface="Calibri"/>
              </a:rPr>
              <a:t>4</a:t>
            </a:r>
            <a:r>
              <a:rPr lang="en-GB" sz="2800">
                <a:cs typeface="Calibri"/>
              </a:rPr>
              <a:t> (can you show 4 using both hands?)</a:t>
            </a:r>
          </a:p>
          <a:p>
            <a:pPr>
              <a:spcAft>
                <a:spcPts val="600"/>
              </a:spcAft>
            </a:pPr>
            <a:endParaRPr lang="en-GB" sz="1000">
              <a:cs typeface="Calibri"/>
            </a:endParaRPr>
          </a:p>
          <a:p>
            <a:pPr marL="457200" indent="-457200">
              <a:spcAft>
                <a:spcPts val="600"/>
              </a:spcAft>
              <a:buFont typeface="Wingdings" panose="05000000000000000000" pitchFamily="2" charset="2"/>
              <a:buChar char="§"/>
            </a:pPr>
            <a:r>
              <a:rPr lang="en-GB" sz="2800" b="1">
                <a:cs typeface="Calibri"/>
              </a:rPr>
              <a:t>3</a:t>
            </a:r>
            <a:r>
              <a:rPr lang="en-GB" sz="2800">
                <a:cs typeface="Calibri"/>
              </a:rPr>
              <a:t> (can you show 3 using both hands?)</a:t>
            </a:r>
          </a:p>
          <a:p>
            <a:pPr>
              <a:spcAft>
                <a:spcPts val="600"/>
              </a:spcAft>
            </a:pPr>
            <a:endParaRPr lang="en-GB" sz="1000">
              <a:cs typeface="Calibri"/>
            </a:endParaRPr>
          </a:p>
          <a:p>
            <a:pPr marL="457200" indent="-457200">
              <a:spcAft>
                <a:spcPts val="600"/>
              </a:spcAft>
              <a:buFont typeface="Wingdings" panose="05000000000000000000" pitchFamily="2" charset="2"/>
              <a:buChar char="§"/>
            </a:pPr>
            <a:r>
              <a:rPr lang="en-GB" sz="2800" b="1">
                <a:cs typeface="Calibri"/>
              </a:rPr>
              <a:t>6</a:t>
            </a:r>
            <a:r>
              <a:rPr lang="en-GB" sz="2800">
                <a:cs typeface="Calibri"/>
              </a:rPr>
              <a:t> (can you show it another way?)</a:t>
            </a:r>
          </a:p>
          <a:p>
            <a:pPr>
              <a:spcAft>
                <a:spcPts val="600"/>
              </a:spcAft>
            </a:pPr>
            <a:endParaRPr lang="en-GB" sz="1000">
              <a:cs typeface="Calibri"/>
            </a:endParaRPr>
          </a:p>
          <a:p>
            <a:pPr marL="457200" indent="-457200">
              <a:spcAft>
                <a:spcPts val="600"/>
              </a:spcAft>
              <a:buFont typeface="Wingdings" panose="05000000000000000000" pitchFamily="2" charset="2"/>
              <a:buChar char="§"/>
            </a:pPr>
            <a:r>
              <a:rPr lang="en-GB" sz="2800" b="1">
                <a:cs typeface="Calibri"/>
              </a:rPr>
              <a:t>8</a:t>
            </a:r>
            <a:r>
              <a:rPr lang="en-GB" sz="2800">
                <a:cs typeface="Calibri"/>
              </a:rPr>
              <a:t> (can you show it another way?)</a:t>
            </a:r>
          </a:p>
          <a:p>
            <a:pPr>
              <a:spcAft>
                <a:spcPts val="600"/>
              </a:spcAft>
            </a:pPr>
            <a:endParaRPr lang="en-GB" sz="1000">
              <a:cs typeface="Calibri"/>
            </a:endParaRPr>
          </a:p>
          <a:p>
            <a:pPr marL="457200" indent="-457200">
              <a:spcAft>
                <a:spcPts val="600"/>
              </a:spcAft>
              <a:buFont typeface="Wingdings" panose="05000000000000000000" pitchFamily="2" charset="2"/>
              <a:buChar char="§"/>
            </a:pPr>
            <a:r>
              <a:rPr lang="en-GB" sz="2800" b="1">
                <a:cs typeface="Calibri"/>
              </a:rPr>
              <a:t>7</a:t>
            </a:r>
            <a:r>
              <a:rPr lang="en-GB" sz="2800">
                <a:cs typeface="Calibri"/>
              </a:rPr>
              <a:t> (can you show it another way?)</a:t>
            </a:r>
          </a:p>
          <a:p>
            <a:pPr>
              <a:spcAft>
                <a:spcPts val="600"/>
              </a:spcAft>
            </a:pPr>
            <a:endParaRPr lang="en-GB" sz="2800">
              <a:cs typeface="Calibri"/>
            </a:endParaRPr>
          </a:p>
        </p:txBody>
      </p:sp>
    </p:spTree>
    <p:extLst>
      <p:ext uri="{BB962C8B-B14F-4D97-AF65-F5344CB8AC3E}">
        <p14:creationId xmlns:p14="http://schemas.microsoft.com/office/powerpoint/2010/main" val="25164090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CA83-91F7-41C3-9A32-452E9178004D}"/>
              </a:ext>
            </a:extLst>
          </p:cNvPr>
          <p:cNvSpPr>
            <a:spLocks noGrp="1"/>
          </p:cNvSpPr>
          <p:nvPr>
            <p:ph type="title"/>
          </p:nvPr>
        </p:nvSpPr>
        <p:spPr>
          <a:xfrm>
            <a:off x="415600" y="593367"/>
            <a:ext cx="4058775" cy="763600"/>
          </a:xfrm>
          <a:ln>
            <a:solidFill>
              <a:srgbClr val="0070C0"/>
            </a:solidFill>
          </a:ln>
        </p:spPr>
        <p:txBody>
          <a:bodyPr/>
          <a:lstStyle/>
          <a:p>
            <a:r>
              <a:rPr lang="en-CA" b="1"/>
              <a:t>Monday Game </a:t>
            </a:r>
            <a:r>
              <a:rPr lang="en-CA"/>
              <a:t/>
            </a:r>
            <a:br>
              <a:rPr lang="en-CA"/>
            </a:br>
            <a:r>
              <a:rPr lang="en-CA"/>
              <a:t> </a:t>
            </a:r>
          </a:p>
        </p:txBody>
      </p:sp>
      <p:sp>
        <p:nvSpPr>
          <p:cNvPr id="3" name="Rectangle 3">
            <a:extLst>
              <a:ext uri="{FF2B5EF4-FFF2-40B4-BE49-F238E27FC236}">
                <a16:creationId xmlns:a16="http://schemas.microsoft.com/office/drawing/2014/main" id="{439E34D8-5D59-4E31-995C-96715DB8B787}"/>
              </a:ext>
            </a:extLst>
          </p:cNvPr>
          <p:cNvSpPr>
            <a:spLocks noChangeArrowheads="1"/>
          </p:cNvSpPr>
          <p:nvPr/>
        </p:nvSpPr>
        <p:spPr bwMode="auto">
          <a:xfrm>
            <a:off x="428625" y="32151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5">
            <a:extLst>
              <a:ext uri="{FF2B5EF4-FFF2-40B4-BE49-F238E27FC236}">
                <a16:creationId xmlns:a16="http://schemas.microsoft.com/office/drawing/2014/main" id="{E8EF46E9-DF3D-4134-99FB-4972C7F25AAC}"/>
              </a:ext>
            </a:extLst>
          </p:cNvPr>
          <p:cNvSpPr>
            <a:spLocks noChangeArrowheads="1"/>
          </p:cNvSpPr>
          <p:nvPr/>
        </p:nvSpPr>
        <p:spPr bwMode="auto">
          <a:xfrm>
            <a:off x="2257425" y="5167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TextBox 3">
            <a:extLst>
              <a:ext uri="{FF2B5EF4-FFF2-40B4-BE49-F238E27FC236}">
                <a16:creationId xmlns:a16="http://schemas.microsoft.com/office/drawing/2014/main" id="{7008BF37-14BC-4B61-9244-BC6F2687E20E}"/>
              </a:ext>
            </a:extLst>
          </p:cNvPr>
          <p:cNvSpPr txBox="1"/>
          <p:nvPr/>
        </p:nvSpPr>
        <p:spPr>
          <a:xfrm>
            <a:off x="429491" y="59020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3"/>
              </a:rPr>
              <a:t>Printable </a:t>
            </a:r>
            <a:r>
              <a:rPr lang="en-US" dirty="0" err="1">
                <a:hlinkClick r:id="rId3"/>
              </a:rPr>
              <a:t>Gameboard</a:t>
            </a:r>
            <a:endParaRPr lang="en-US" dirty="0"/>
          </a:p>
        </p:txBody>
      </p:sp>
      <p:pic>
        <p:nvPicPr>
          <p:cNvPr id="5" name="Picture 6" descr="Diagram&#10;&#10;Description automatically generated">
            <a:extLst>
              <a:ext uri="{FF2B5EF4-FFF2-40B4-BE49-F238E27FC236}">
                <a16:creationId xmlns:a16="http://schemas.microsoft.com/office/drawing/2014/main" id="{CFF14E3B-D500-4519-B708-993BBA0DADEC}"/>
              </a:ext>
            </a:extLst>
          </p:cNvPr>
          <p:cNvPicPr>
            <a:picLocks noChangeAspect="1"/>
          </p:cNvPicPr>
          <p:nvPr/>
        </p:nvPicPr>
        <p:blipFill rotWithShape="1">
          <a:blip r:embed="rId4"/>
          <a:srcRect t="32461" r="-1288" b="6718"/>
          <a:stretch/>
        </p:blipFill>
        <p:spPr>
          <a:xfrm>
            <a:off x="5323796" y="940330"/>
            <a:ext cx="6868204" cy="5917662"/>
          </a:xfrm>
          <a:prstGeom prst="rect">
            <a:avLst/>
          </a:prstGeom>
        </p:spPr>
      </p:pic>
      <p:pic>
        <p:nvPicPr>
          <p:cNvPr id="9" name="Picture 8">
            <a:extLst>
              <a:ext uri="{FF2B5EF4-FFF2-40B4-BE49-F238E27FC236}">
                <a16:creationId xmlns:a16="http://schemas.microsoft.com/office/drawing/2014/main" id="{42A82FB6-A378-4D73-849D-A016E66625B6}"/>
              </a:ext>
            </a:extLst>
          </p:cNvPr>
          <p:cNvPicPr>
            <a:picLocks noChangeAspect="1"/>
          </p:cNvPicPr>
          <p:nvPr/>
        </p:nvPicPr>
        <p:blipFill>
          <a:blip r:embed="rId5"/>
          <a:stretch>
            <a:fillRect/>
          </a:stretch>
        </p:blipFill>
        <p:spPr>
          <a:xfrm>
            <a:off x="393611" y="1881194"/>
            <a:ext cx="4767605" cy="3477547"/>
          </a:xfrm>
          <a:prstGeom prst="rect">
            <a:avLst/>
          </a:prstGeom>
        </p:spPr>
      </p:pic>
      <p:sp>
        <p:nvSpPr>
          <p:cNvPr id="10" name="Rectangle 9">
            <a:extLst>
              <a:ext uri="{FF2B5EF4-FFF2-40B4-BE49-F238E27FC236}">
                <a16:creationId xmlns:a16="http://schemas.microsoft.com/office/drawing/2014/main" id="{7B47B2D4-56CC-4EF7-A5EF-C5131AEBB344}"/>
              </a:ext>
            </a:extLst>
          </p:cNvPr>
          <p:cNvSpPr/>
          <p:nvPr/>
        </p:nvSpPr>
        <p:spPr>
          <a:xfrm>
            <a:off x="7369475" y="-76395"/>
            <a:ext cx="3080825" cy="1200329"/>
          </a:xfrm>
          <a:prstGeom prst="rect">
            <a:avLst/>
          </a:prstGeom>
          <a:noFill/>
        </p:spPr>
        <p:txBody>
          <a:bodyPr wrap="square" lIns="91440" tIns="45720" rIns="91440" bIns="45720">
            <a:spAutoFit/>
          </a:bodyPr>
          <a:lstStyle/>
          <a:p>
            <a:pPr algn="ctr"/>
            <a:r>
              <a:rPr lang="en-US" sz="72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Bump!</a:t>
            </a:r>
          </a:p>
        </p:txBody>
      </p:sp>
    </p:spTree>
    <p:extLst>
      <p:ext uri="{BB962C8B-B14F-4D97-AF65-F5344CB8AC3E}">
        <p14:creationId xmlns:p14="http://schemas.microsoft.com/office/powerpoint/2010/main" val="31128455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0"/>
          <p:cNvSpPr txBox="1">
            <a:spLocks noGrp="1"/>
          </p:cNvSpPr>
          <p:nvPr>
            <p:ph type="title"/>
          </p:nvPr>
        </p:nvSpPr>
        <p:spPr>
          <a:xfrm>
            <a:off x="415600" y="293253"/>
            <a:ext cx="11360800" cy="763600"/>
          </a:xfrm>
          <a:prstGeom prst="rect">
            <a:avLst/>
          </a:prstGeom>
          <a:ln>
            <a:solidFill>
              <a:srgbClr val="002060"/>
            </a:solidFill>
          </a:ln>
        </p:spPr>
        <p:txBody>
          <a:bodyPr spcFirstLastPara="1" vert="horz" wrap="square" lIns="121900" tIns="121900" rIns="121900" bIns="121900" rtlCol="0" anchor="t" anchorCtr="0">
            <a:noAutofit/>
          </a:bodyPr>
          <a:lstStyle/>
          <a:p>
            <a:pPr>
              <a:buClr>
                <a:schemeClr val="dk1"/>
              </a:buClr>
              <a:buSzPts val="1100"/>
            </a:pPr>
            <a:r>
              <a:rPr lang="en" b="1"/>
              <a:t>Tuesday – </a:t>
            </a:r>
            <a:r>
              <a:rPr lang="en-CA" b="1">
                <a:cs typeface="Calibri Light"/>
              </a:rPr>
              <a:t>Representing Number</a:t>
            </a:r>
            <a:r>
              <a:rPr lang="en"/>
              <a:t/>
            </a:r>
            <a:br>
              <a:rPr lang="en"/>
            </a:br>
            <a:r>
              <a:rPr lang="en"/>
              <a:t/>
            </a:r>
            <a:br>
              <a:rPr lang="en"/>
            </a:br>
            <a:endParaRPr/>
          </a:p>
        </p:txBody>
      </p:sp>
      <p:sp>
        <p:nvSpPr>
          <p:cNvPr id="3" name="Text Placeholder 2">
            <a:extLst>
              <a:ext uri="{FF2B5EF4-FFF2-40B4-BE49-F238E27FC236}">
                <a16:creationId xmlns:a16="http://schemas.microsoft.com/office/drawing/2014/main" id="{855BAAB9-539E-4AA6-A1C7-CBBB4493B45E}"/>
              </a:ext>
            </a:extLst>
          </p:cNvPr>
          <p:cNvSpPr>
            <a:spLocks noGrp="1"/>
          </p:cNvSpPr>
          <p:nvPr>
            <p:ph type="body" idx="1"/>
          </p:nvPr>
        </p:nvSpPr>
        <p:spPr>
          <a:xfrm>
            <a:off x="415600" y="1328814"/>
            <a:ext cx="11360800" cy="5123236"/>
          </a:xfrm>
        </p:spPr>
        <p:txBody>
          <a:bodyPr/>
          <a:lstStyle/>
          <a:p>
            <a:pPr marL="152400" indent="0" algn="ctr">
              <a:buNone/>
            </a:pPr>
            <a:r>
              <a:rPr lang="en-CA" b="1">
                <a:cs typeface="Calibri"/>
              </a:rPr>
              <a:t>How Many Candies? </a:t>
            </a:r>
            <a:endParaRPr lang="en-US" b="1">
              <a:cs typeface="Calibri"/>
            </a:endParaRPr>
          </a:p>
          <a:p>
            <a:pPr marL="152400" indent="0">
              <a:buNone/>
            </a:pPr>
            <a:endParaRPr lang="en-CA">
              <a:cs typeface="Calibri"/>
            </a:endParaRPr>
          </a:p>
          <a:p>
            <a:pPr marL="152400" indent="0">
              <a:buNone/>
            </a:pPr>
            <a:r>
              <a:rPr lang="en-CA">
                <a:cs typeface="Calibri"/>
              </a:rPr>
              <a:t>Sara and Sam each have a box of candies. They each have the SAME number of candies.</a:t>
            </a:r>
          </a:p>
          <a:p>
            <a:pPr marL="152400" indent="0">
              <a:buNone/>
            </a:pPr>
            <a:endParaRPr lang="en-CA">
              <a:cs typeface="Calibri"/>
            </a:endParaRPr>
          </a:p>
          <a:p>
            <a:pPr marL="152400" indent="0">
              <a:buNone/>
            </a:pPr>
            <a:r>
              <a:rPr lang="en-CA">
                <a:cs typeface="Calibri"/>
              </a:rPr>
              <a:t>Sara's candies are ALL red. </a:t>
            </a:r>
          </a:p>
          <a:p>
            <a:pPr marL="152400" indent="0">
              <a:buNone/>
            </a:pPr>
            <a:r>
              <a:rPr lang="en-CA">
                <a:cs typeface="Calibri"/>
              </a:rPr>
              <a:t>Sam's has some red candies and some green candies. </a:t>
            </a:r>
          </a:p>
          <a:p>
            <a:pPr marL="152400" indent="0">
              <a:buNone/>
            </a:pPr>
            <a:r>
              <a:rPr lang="en-CA">
                <a:cs typeface="Calibri"/>
              </a:rPr>
              <a:t>How many candies could they each have? </a:t>
            </a:r>
          </a:p>
          <a:p>
            <a:pPr marL="152400" indent="0">
              <a:buNone/>
            </a:pPr>
            <a:endParaRPr lang="en-CA"/>
          </a:p>
        </p:txBody>
      </p:sp>
      <p:sp>
        <p:nvSpPr>
          <p:cNvPr id="2" name="Rectangle 1">
            <a:extLst>
              <a:ext uri="{FF2B5EF4-FFF2-40B4-BE49-F238E27FC236}">
                <a16:creationId xmlns:a16="http://schemas.microsoft.com/office/drawing/2014/main" id="{C15BF87E-2EBB-4A2D-AB6D-587AFD1F9ECE}"/>
              </a:ext>
            </a:extLst>
          </p:cNvPr>
          <p:cNvSpPr/>
          <p:nvPr/>
        </p:nvSpPr>
        <p:spPr>
          <a:xfrm>
            <a:off x="2563090" y="4897582"/>
            <a:ext cx="1773381" cy="10668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935C949-2BE7-4252-AA23-D57FA7A1FC86}"/>
              </a:ext>
            </a:extLst>
          </p:cNvPr>
          <p:cNvSpPr txBox="1"/>
          <p:nvPr/>
        </p:nvSpPr>
        <p:spPr>
          <a:xfrm>
            <a:off x="1597602" y="5269056"/>
            <a:ext cx="10390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t>Sara</a:t>
            </a:r>
            <a:endParaRPr lang="en-US" sz="2400">
              <a:cs typeface="Calibri"/>
            </a:endParaRPr>
          </a:p>
        </p:txBody>
      </p:sp>
      <p:sp>
        <p:nvSpPr>
          <p:cNvPr id="6" name="Rectangle 5">
            <a:extLst>
              <a:ext uri="{FF2B5EF4-FFF2-40B4-BE49-F238E27FC236}">
                <a16:creationId xmlns:a16="http://schemas.microsoft.com/office/drawing/2014/main" id="{E9A8704F-8AB4-420F-AE3B-EBD79A23E09C}"/>
              </a:ext>
            </a:extLst>
          </p:cNvPr>
          <p:cNvSpPr/>
          <p:nvPr/>
        </p:nvSpPr>
        <p:spPr>
          <a:xfrm>
            <a:off x="6954981" y="4856018"/>
            <a:ext cx="1773381" cy="10668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6E0FE95-886A-4279-A41E-CB8D75A4457B}"/>
              </a:ext>
            </a:extLst>
          </p:cNvPr>
          <p:cNvSpPr txBox="1"/>
          <p:nvPr/>
        </p:nvSpPr>
        <p:spPr>
          <a:xfrm>
            <a:off x="8940511" y="5199784"/>
            <a:ext cx="10390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t>Sam</a:t>
            </a:r>
            <a:endParaRPr lang="en-US" sz="2400">
              <a:cs typeface="Calibri"/>
            </a:endParaRPr>
          </a:p>
        </p:txBody>
      </p:sp>
      <p:sp>
        <p:nvSpPr>
          <p:cNvPr id="5" name="Oval 4">
            <a:extLst>
              <a:ext uri="{FF2B5EF4-FFF2-40B4-BE49-F238E27FC236}">
                <a16:creationId xmlns:a16="http://schemas.microsoft.com/office/drawing/2014/main" id="{D2BE0E5A-8B66-4CED-B994-15365B5E44D4}"/>
              </a:ext>
            </a:extLst>
          </p:cNvPr>
          <p:cNvSpPr/>
          <p:nvPr/>
        </p:nvSpPr>
        <p:spPr>
          <a:xfrm>
            <a:off x="8875568" y="2717223"/>
            <a:ext cx="581891" cy="4156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6040EE9-29A8-4BA4-A301-86ED29AE2832}"/>
              </a:ext>
            </a:extLst>
          </p:cNvPr>
          <p:cNvSpPr/>
          <p:nvPr/>
        </p:nvSpPr>
        <p:spPr>
          <a:xfrm>
            <a:off x="9748404" y="2800350"/>
            <a:ext cx="581891" cy="4156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87061F3F-F702-43CE-9882-59823E869576}"/>
              </a:ext>
            </a:extLst>
          </p:cNvPr>
          <p:cNvSpPr/>
          <p:nvPr/>
        </p:nvSpPr>
        <p:spPr>
          <a:xfrm>
            <a:off x="10607385" y="2925040"/>
            <a:ext cx="581891" cy="4156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7ADB91-A95A-4775-98F9-A90127EC4E6D}"/>
              </a:ext>
            </a:extLst>
          </p:cNvPr>
          <p:cNvSpPr/>
          <p:nvPr/>
        </p:nvSpPr>
        <p:spPr>
          <a:xfrm>
            <a:off x="9318913" y="3368386"/>
            <a:ext cx="581891" cy="4156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847F1828-37F9-4CAC-81E8-75D55D7CD90B}"/>
              </a:ext>
            </a:extLst>
          </p:cNvPr>
          <p:cNvSpPr/>
          <p:nvPr/>
        </p:nvSpPr>
        <p:spPr>
          <a:xfrm>
            <a:off x="10164040" y="3423804"/>
            <a:ext cx="581891" cy="4156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4283CBD3-8A5D-4C19-BB1A-084C9008C772}"/>
              </a:ext>
            </a:extLst>
          </p:cNvPr>
          <p:cNvSpPr/>
          <p:nvPr/>
        </p:nvSpPr>
        <p:spPr>
          <a:xfrm>
            <a:off x="8141276" y="3132858"/>
            <a:ext cx="581891" cy="41563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C80C91DE-6E5D-4CA6-A2F5-BBA16D960A92}"/>
              </a:ext>
            </a:extLst>
          </p:cNvPr>
          <p:cNvSpPr/>
          <p:nvPr/>
        </p:nvSpPr>
        <p:spPr>
          <a:xfrm>
            <a:off x="8737021" y="3548494"/>
            <a:ext cx="581891" cy="41563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2DD05F1-6418-44EE-9A2F-FE62C8DA8AF5}"/>
              </a:ext>
            </a:extLst>
          </p:cNvPr>
          <p:cNvSpPr/>
          <p:nvPr/>
        </p:nvSpPr>
        <p:spPr>
          <a:xfrm>
            <a:off x="8141275" y="2634094"/>
            <a:ext cx="581891" cy="41563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796D290-2D21-4C50-AC16-3FDF4B163D08}"/>
              </a:ext>
            </a:extLst>
          </p:cNvPr>
          <p:cNvSpPr/>
          <p:nvPr/>
        </p:nvSpPr>
        <p:spPr>
          <a:xfrm>
            <a:off x="6658839" y="2800349"/>
            <a:ext cx="581891" cy="41563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438B4AF7-C948-4616-876A-AA48FE78667B}"/>
              </a:ext>
            </a:extLst>
          </p:cNvPr>
          <p:cNvSpPr/>
          <p:nvPr/>
        </p:nvSpPr>
        <p:spPr>
          <a:xfrm>
            <a:off x="7406984" y="2841912"/>
            <a:ext cx="581891" cy="41563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A848142-11A5-4BEF-89C6-DE21882CA602}"/>
              </a:ext>
            </a:extLst>
          </p:cNvPr>
          <p:cNvSpPr txBox="1"/>
          <p:nvPr/>
        </p:nvSpPr>
        <p:spPr>
          <a:xfrm>
            <a:off x="8737021" y="6368825"/>
            <a:ext cx="5120988" cy="374267"/>
          </a:xfrm>
          <a:prstGeom prst="rect">
            <a:avLst/>
          </a:prstGeom>
          <a:noFill/>
        </p:spPr>
        <p:txBody>
          <a:bodyPr wrap="square" rtlCol="0">
            <a:spAutoFit/>
          </a:bodyPr>
          <a:lstStyle/>
          <a:p>
            <a:r>
              <a:rPr lang="en-US"/>
              <a:t>Continued on next slide…</a:t>
            </a:r>
            <a:endParaRPr lang="en-CA"/>
          </a:p>
        </p:txBody>
      </p:sp>
    </p:spTree>
    <p:extLst>
      <p:ext uri="{BB962C8B-B14F-4D97-AF65-F5344CB8AC3E}">
        <p14:creationId xmlns:p14="http://schemas.microsoft.com/office/powerpoint/2010/main" val="28404163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7"/>
        <p:cNvGrpSpPr/>
        <p:nvPr/>
      </p:nvGrpSpPr>
      <p:grpSpPr>
        <a:xfrm>
          <a:off x="0" y="0"/>
          <a:ext cx="0" cy="0"/>
          <a:chOff x="0" y="0"/>
          <a:chExt cx="0" cy="0"/>
        </a:xfrm>
      </p:grpSpPr>
      <p:sp useBgFill="1">
        <p:nvSpPr>
          <p:cNvPr id="243" name="Rectangle 116">
            <a:extLst>
              <a:ext uri="{FF2B5EF4-FFF2-40B4-BE49-F238E27FC236}">
                <a16:creationId xmlns:a16="http://schemas.microsoft.com/office/drawing/2014/main" id="{F4C0B10B-D2C4-4A54-AFAD-3D27DF88BB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118">
            <a:extLst>
              <a:ext uri="{FF2B5EF4-FFF2-40B4-BE49-F238E27FC236}">
                <a16:creationId xmlns:a16="http://schemas.microsoft.com/office/drawing/2014/main" id="{B6BADB90-C74B-40D6-86DC-503F65FCE8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0"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Rectangle 123">
              <a:extLst>
                <a:ext uri="{FF2B5EF4-FFF2-40B4-BE49-F238E27FC236}">
                  <a16:creationId xmlns:a16="http://schemas.microsoft.com/office/drawing/2014/main" id="{92DF5096-E051-498C-A3ED-CBA77A813AA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38" name="Google Shape;238;p39"/>
          <p:cNvSpPr txBox="1">
            <a:spLocks noGrp="1"/>
          </p:cNvSpPr>
          <p:nvPr>
            <p:ph type="title"/>
          </p:nvPr>
        </p:nvSpPr>
        <p:spPr>
          <a:xfrm>
            <a:off x="1047280" y="759805"/>
            <a:ext cx="10306520" cy="1325563"/>
          </a:xfrm>
          <a:prstGeom prst="rect">
            <a:avLst/>
          </a:prstGeom>
        </p:spPr>
        <p:txBody>
          <a:bodyPr spcFirstLastPara="1" vert="horz" lIns="91440" tIns="45720" rIns="91440" bIns="45720" rtlCol="0" anchor="ctr" anchorCtr="0">
            <a:normAutofit/>
          </a:bodyPr>
          <a:lstStyle/>
          <a:p>
            <a:pPr algn="ctr">
              <a:spcBef>
                <a:spcPct val="0"/>
              </a:spcBef>
            </a:pPr>
            <a:r>
              <a:rPr lang="en-US" sz="4800" b="1">
                <a:solidFill>
                  <a:srgbClr val="FFFFFF"/>
                </a:solidFill>
              </a:rPr>
              <a:t>Wednesday: Number Talk</a:t>
            </a:r>
            <a:r>
              <a:rPr lang="en-US" sz="4000"/>
              <a:t/>
            </a:r>
            <a:br>
              <a:rPr lang="en-US" sz="4000"/>
            </a:br>
            <a:endParaRPr lang="en-US" sz="4000">
              <a:solidFill>
                <a:srgbClr val="FFFFFF"/>
              </a:solidFill>
              <a:cs typeface="Calibri Light" panose="020F0302020204030204"/>
            </a:endParaRPr>
          </a:p>
        </p:txBody>
      </p:sp>
      <p:sp>
        <p:nvSpPr>
          <p:cNvPr id="239" name="Google Shape;239;p39"/>
          <p:cNvSpPr txBox="1">
            <a:spLocks noGrp="1"/>
          </p:cNvSpPr>
          <p:nvPr>
            <p:ph type="body" idx="1"/>
          </p:nvPr>
        </p:nvSpPr>
        <p:spPr>
          <a:xfrm>
            <a:off x="706036" y="2666978"/>
            <a:ext cx="4671771" cy="3563159"/>
          </a:xfrm>
          <a:prstGeom prst="rect">
            <a:avLst/>
          </a:prstGeom>
        </p:spPr>
        <p:txBody>
          <a:bodyPr spcFirstLastPara="1" vert="horz" wrap="square" lIns="91440" tIns="45720" rIns="91440" bIns="45720" rtlCol="0" anchor="t" anchorCtr="0">
            <a:noAutofit/>
          </a:bodyPr>
          <a:lstStyle/>
          <a:p>
            <a:pPr marL="0" indent="-228600">
              <a:buFont typeface="Arial" panose="020B0604020202020204" pitchFamily="34" charset="0"/>
              <a:buChar char="•"/>
            </a:pPr>
            <a:endParaRPr lang="en-US" sz="2400"/>
          </a:p>
          <a:p>
            <a:pPr marL="0" indent="0">
              <a:spcBef>
                <a:spcPts val="2133"/>
              </a:spcBef>
              <a:buNone/>
            </a:pPr>
            <a:r>
              <a:rPr lang="en-US" sz="3600">
                <a:solidFill>
                  <a:srgbClr val="0070C0"/>
                </a:solidFill>
                <a:sym typeface="Architects Daughter"/>
              </a:rPr>
              <a:t>What do you notice?</a:t>
            </a:r>
            <a:endParaRPr lang="en-US" sz="3600">
              <a:solidFill>
                <a:srgbClr val="0070C0"/>
              </a:solidFill>
              <a:cs typeface="Calibri"/>
            </a:endParaRPr>
          </a:p>
          <a:p>
            <a:pPr marL="0" indent="0">
              <a:spcBef>
                <a:spcPts val="2133"/>
              </a:spcBef>
              <a:buNone/>
            </a:pPr>
            <a:r>
              <a:rPr lang="en-US" sz="3600">
                <a:solidFill>
                  <a:srgbClr val="0070C0"/>
                </a:solidFill>
                <a:sym typeface="Architects Daughter"/>
              </a:rPr>
              <a:t>What do you wonder?</a:t>
            </a:r>
            <a:endParaRPr lang="en-US" sz="3600">
              <a:solidFill>
                <a:srgbClr val="0070C0"/>
              </a:solidFill>
              <a:cs typeface="Calibri"/>
            </a:endParaRPr>
          </a:p>
          <a:p>
            <a:pPr marL="0" indent="0">
              <a:spcBef>
                <a:spcPts val="2133"/>
              </a:spcBef>
              <a:buNone/>
            </a:pPr>
            <a:r>
              <a:rPr lang="en-US" sz="3600">
                <a:solidFill>
                  <a:srgbClr val="0070C0"/>
                </a:solidFill>
                <a:sym typeface="Architects Daughter"/>
              </a:rPr>
              <a:t>What else can you count? </a:t>
            </a:r>
            <a:endParaRPr lang="en-US" sz="3600">
              <a:solidFill>
                <a:srgbClr val="0070C0"/>
              </a:solidFill>
              <a:cs typeface="Calibri"/>
            </a:endParaRPr>
          </a:p>
          <a:p>
            <a:pPr marL="0" indent="-228600">
              <a:spcBef>
                <a:spcPts val="2133"/>
              </a:spcBef>
              <a:buFont typeface="Arial" panose="020B0604020202020204" pitchFamily="34" charset="0"/>
              <a:buChar char="•"/>
            </a:pPr>
            <a:endParaRPr lang="en-US" sz="3600">
              <a:solidFill>
                <a:srgbClr val="00B0F0"/>
              </a:solidFill>
              <a:cs typeface="Calibri"/>
            </a:endParaRPr>
          </a:p>
          <a:p>
            <a:pPr marL="0" indent="-228600">
              <a:spcBef>
                <a:spcPts val="2133"/>
              </a:spcBef>
              <a:spcAft>
                <a:spcPts val="2133"/>
              </a:spcAft>
              <a:buFont typeface="Arial" panose="020B0604020202020204" pitchFamily="34" charset="0"/>
              <a:buChar char="•"/>
            </a:pPr>
            <a:endParaRPr lang="en-US" sz="2400"/>
          </a:p>
        </p:txBody>
      </p:sp>
      <p:pic>
        <p:nvPicPr>
          <p:cNvPr id="240" name="Google Shape;240;p39"/>
          <p:cNvPicPr preferRelativeResize="0"/>
          <p:nvPr/>
        </p:nvPicPr>
        <p:blipFill rotWithShape="1">
          <a:blip r:embed="rId3"/>
          <a:srcRect r="1" b="2442"/>
          <a:stretch/>
        </p:blipFill>
        <p:spPr>
          <a:xfrm>
            <a:off x="5610062" y="2492376"/>
            <a:ext cx="5492517" cy="4109711"/>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0"/>
          <p:cNvSpPr txBox="1">
            <a:spLocks noGrp="1"/>
          </p:cNvSpPr>
          <p:nvPr>
            <p:ph type="title"/>
          </p:nvPr>
        </p:nvSpPr>
        <p:spPr>
          <a:xfrm>
            <a:off x="415600" y="404765"/>
            <a:ext cx="11360800" cy="763600"/>
          </a:xfrm>
          <a:prstGeom prst="rect">
            <a:avLst/>
          </a:prstGeom>
          <a:ln>
            <a:solidFill>
              <a:srgbClr val="002060"/>
            </a:solidFill>
          </a:ln>
        </p:spPr>
        <p:txBody>
          <a:bodyPr spcFirstLastPara="1" vert="horz" wrap="square" lIns="121900" tIns="121900" rIns="121900" bIns="121900" rtlCol="0" anchor="t" anchorCtr="0">
            <a:noAutofit/>
          </a:bodyPr>
          <a:lstStyle/>
          <a:p>
            <a:pPr>
              <a:buClr>
                <a:schemeClr val="dk1"/>
              </a:buClr>
              <a:buSzPts val="1100"/>
            </a:pPr>
            <a:r>
              <a:rPr lang="en" b="1"/>
              <a:t>Tuesday – </a:t>
            </a:r>
            <a:r>
              <a:rPr lang="en-CA" b="1">
                <a:cs typeface="Calibri Light"/>
              </a:rPr>
              <a:t>Representing Number</a:t>
            </a:r>
            <a:r>
              <a:rPr lang="en"/>
              <a:t/>
            </a:r>
            <a:br>
              <a:rPr lang="en"/>
            </a:br>
            <a:r>
              <a:rPr lang="en"/>
              <a:t/>
            </a:r>
            <a:br>
              <a:rPr lang="en"/>
            </a:br>
            <a:endParaRPr/>
          </a:p>
        </p:txBody>
      </p:sp>
      <p:sp>
        <p:nvSpPr>
          <p:cNvPr id="3" name="Text Placeholder 2">
            <a:extLst>
              <a:ext uri="{FF2B5EF4-FFF2-40B4-BE49-F238E27FC236}">
                <a16:creationId xmlns:a16="http://schemas.microsoft.com/office/drawing/2014/main" id="{855BAAB9-539E-4AA6-A1C7-CBBB4493B45E}"/>
              </a:ext>
            </a:extLst>
          </p:cNvPr>
          <p:cNvSpPr>
            <a:spLocks noGrp="1"/>
          </p:cNvSpPr>
          <p:nvPr>
            <p:ph type="body" idx="1"/>
          </p:nvPr>
        </p:nvSpPr>
        <p:spPr>
          <a:xfrm>
            <a:off x="415600" y="1328814"/>
            <a:ext cx="11360800" cy="5123236"/>
          </a:xfrm>
        </p:spPr>
        <p:txBody>
          <a:bodyPr/>
          <a:lstStyle/>
          <a:p>
            <a:pPr marL="152400" indent="0" algn="ctr">
              <a:buNone/>
            </a:pPr>
            <a:r>
              <a:rPr lang="en-CA" b="1">
                <a:cs typeface="Calibri"/>
              </a:rPr>
              <a:t>How Many Candies? </a:t>
            </a:r>
            <a:endParaRPr lang="en-US" b="1">
              <a:cs typeface="Calibri"/>
            </a:endParaRPr>
          </a:p>
          <a:p>
            <a:pPr marL="152400" indent="0">
              <a:buNone/>
            </a:pPr>
            <a:endParaRPr lang="en-CA">
              <a:cs typeface="Calibri"/>
            </a:endParaRPr>
          </a:p>
          <a:p>
            <a:pPr marL="152400" indent="0">
              <a:buNone/>
            </a:pPr>
            <a:r>
              <a:rPr lang="en-CA">
                <a:ea typeface="+mn-lt"/>
                <a:cs typeface="+mn-lt"/>
              </a:rPr>
              <a:t>Draw a picture or use some objects to show your thinking.</a:t>
            </a:r>
            <a:endParaRPr lang="en-US">
              <a:ea typeface="+mn-lt"/>
              <a:cs typeface="+mn-lt"/>
            </a:endParaRPr>
          </a:p>
          <a:p>
            <a:pPr marL="152400" indent="0">
              <a:buNone/>
            </a:pPr>
            <a:endParaRPr lang="en-CA">
              <a:ea typeface="+mn-lt"/>
              <a:cs typeface="+mn-lt"/>
            </a:endParaRPr>
          </a:p>
          <a:p>
            <a:pPr marL="152400" indent="0">
              <a:buNone/>
            </a:pPr>
            <a:r>
              <a:rPr lang="en-CA">
                <a:ea typeface="+mn-lt"/>
                <a:cs typeface="+mn-lt"/>
              </a:rPr>
              <a:t>Can you find another answer? </a:t>
            </a:r>
          </a:p>
          <a:p>
            <a:pPr marL="152400" indent="0">
              <a:buNone/>
            </a:pPr>
            <a:endParaRPr lang="en-CA">
              <a:cs typeface="Calibri"/>
            </a:endParaRPr>
          </a:p>
          <a:p>
            <a:pPr marL="152400" indent="0">
              <a:buNone/>
            </a:pPr>
            <a:endParaRPr lang="en-CA"/>
          </a:p>
        </p:txBody>
      </p:sp>
      <p:sp>
        <p:nvSpPr>
          <p:cNvPr id="2" name="Rectangle 1">
            <a:extLst>
              <a:ext uri="{FF2B5EF4-FFF2-40B4-BE49-F238E27FC236}">
                <a16:creationId xmlns:a16="http://schemas.microsoft.com/office/drawing/2014/main" id="{C15BF87E-2EBB-4A2D-AB6D-587AFD1F9ECE}"/>
              </a:ext>
            </a:extLst>
          </p:cNvPr>
          <p:cNvSpPr/>
          <p:nvPr/>
        </p:nvSpPr>
        <p:spPr>
          <a:xfrm>
            <a:off x="2673926" y="4260273"/>
            <a:ext cx="1773381" cy="10668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935C949-2BE7-4252-AA23-D57FA7A1FC86}"/>
              </a:ext>
            </a:extLst>
          </p:cNvPr>
          <p:cNvSpPr txBox="1"/>
          <p:nvPr/>
        </p:nvSpPr>
        <p:spPr>
          <a:xfrm>
            <a:off x="1639166" y="4562474"/>
            <a:ext cx="10390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t>Sara</a:t>
            </a:r>
            <a:endParaRPr lang="en-US" sz="2400">
              <a:cs typeface="Calibri"/>
            </a:endParaRPr>
          </a:p>
        </p:txBody>
      </p:sp>
      <p:sp>
        <p:nvSpPr>
          <p:cNvPr id="6" name="Rectangle 5">
            <a:extLst>
              <a:ext uri="{FF2B5EF4-FFF2-40B4-BE49-F238E27FC236}">
                <a16:creationId xmlns:a16="http://schemas.microsoft.com/office/drawing/2014/main" id="{E9A8704F-8AB4-420F-AE3B-EBD79A23E09C}"/>
              </a:ext>
            </a:extLst>
          </p:cNvPr>
          <p:cNvSpPr/>
          <p:nvPr/>
        </p:nvSpPr>
        <p:spPr>
          <a:xfrm>
            <a:off x="6968836" y="4260273"/>
            <a:ext cx="1773381" cy="10668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6E0FE95-886A-4279-A41E-CB8D75A4457B}"/>
              </a:ext>
            </a:extLst>
          </p:cNvPr>
          <p:cNvSpPr txBox="1"/>
          <p:nvPr/>
        </p:nvSpPr>
        <p:spPr>
          <a:xfrm>
            <a:off x="8968220" y="4562475"/>
            <a:ext cx="10390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t>Sam</a:t>
            </a:r>
            <a:endParaRPr lang="en-US" sz="2400">
              <a:cs typeface="Calibri"/>
            </a:endParaRPr>
          </a:p>
        </p:txBody>
      </p:sp>
      <p:sp>
        <p:nvSpPr>
          <p:cNvPr id="5" name="Oval 4">
            <a:extLst>
              <a:ext uri="{FF2B5EF4-FFF2-40B4-BE49-F238E27FC236}">
                <a16:creationId xmlns:a16="http://schemas.microsoft.com/office/drawing/2014/main" id="{D2BE0E5A-8B66-4CED-B994-15365B5E44D4}"/>
              </a:ext>
            </a:extLst>
          </p:cNvPr>
          <p:cNvSpPr/>
          <p:nvPr/>
        </p:nvSpPr>
        <p:spPr>
          <a:xfrm>
            <a:off x="8875568" y="2717223"/>
            <a:ext cx="581891" cy="4156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6040EE9-29A8-4BA4-A301-86ED29AE2832}"/>
              </a:ext>
            </a:extLst>
          </p:cNvPr>
          <p:cNvSpPr/>
          <p:nvPr/>
        </p:nvSpPr>
        <p:spPr>
          <a:xfrm>
            <a:off x="9748404" y="2800350"/>
            <a:ext cx="581891" cy="4156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87061F3F-F702-43CE-9882-59823E869576}"/>
              </a:ext>
            </a:extLst>
          </p:cNvPr>
          <p:cNvSpPr/>
          <p:nvPr/>
        </p:nvSpPr>
        <p:spPr>
          <a:xfrm>
            <a:off x="10607385" y="2925040"/>
            <a:ext cx="581891" cy="4156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7ADB91-A95A-4775-98F9-A90127EC4E6D}"/>
              </a:ext>
            </a:extLst>
          </p:cNvPr>
          <p:cNvSpPr/>
          <p:nvPr/>
        </p:nvSpPr>
        <p:spPr>
          <a:xfrm>
            <a:off x="9318913" y="3368386"/>
            <a:ext cx="581891" cy="4156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847F1828-37F9-4CAC-81E8-75D55D7CD90B}"/>
              </a:ext>
            </a:extLst>
          </p:cNvPr>
          <p:cNvSpPr/>
          <p:nvPr/>
        </p:nvSpPr>
        <p:spPr>
          <a:xfrm>
            <a:off x="10164040" y="3423804"/>
            <a:ext cx="581891" cy="4156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4283CBD3-8A5D-4C19-BB1A-084C9008C772}"/>
              </a:ext>
            </a:extLst>
          </p:cNvPr>
          <p:cNvSpPr/>
          <p:nvPr/>
        </p:nvSpPr>
        <p:spPr>
          <a:xfrm>
            <a:off x="8141276" y="3132858"/>
            <a:ext cx="581891" cy="41563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C80C91DE-6E5D-4CA6-A2F5-BBA16D960A92}"/>
              </a:ext>
            </a:extLst>
          </p:cNvPr>
          <p:cNvSpPr/>
          <p:nvPr/>
        </p:nvSpPr>
        <p:spPr>
          <a:xfrm>
            <a:off x="8737021" y="3548494"/>
            <a:ext cx="581891" cy="41563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2DD05F1-6418-44EE-9A2F-FE62C8DA8AF5}"/>
              </a:ext>
            </a:extLst>
          </p:cNvPr>
          <p:cNvSpPr/>
          <p:nvPr/>
        </p:nvSpPr>
        <p:spPr>
          <a:xfrm>
            <a:off x="8141275" y="2634094"/>
            <a:ext cx="581891" cy="41563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796D290-2D21-4C50-AC16-3FDF4B163D08}"/>
              </a:ext>
            </a:extLst>
          </p:cNvPr>
          <p:cNvSpPr/>
          <p:nvPr/>
        </p:nvSpPr>
        <p:spPr>
          <a:xfrm>
            <a:off x="6658839" y="2800349"/>
            <a:ext cx="581891" cy="41563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438B4AF7-C948-4616-876A-AA48FE78667B}"/>
              </a:ext>
            </a:extLst>
          </p:cNvPr>
          <p:cNvSpPr/>
          <p:nvPr/>
        </p:nvSpPr>
        <p:spPr>
          <a:xfrm>
            <a:off x="7406984" y="2841912"/>
            <a:ext cx="581891" cy="41563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42384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C635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544;p70">
            <a:extLst>
              <a:ext uri="{FF2B5EF4-FFF2-40B4-BE49-F238E27FC236}">
                <a16:creationId xmlns:a16="http://schemas.microsoft.com/office/drawing/2014/main" id="{DFEBB2E1-664D-405C-A689-93918C0805B2}"/>
              </a:ext>
            </a:extLst>
          </p:cNvPr>
          <p:cNvSpPr txBox="1">
            <a:spLocks noGrp="1"/>
          </p:cNvSpPr>
          <p:nvPr>
            <p:ph type="title"/>
          </p:nvPr>
        </p:nvSpPr>
        <p:spPr>
          <a:xfrm>
            <a:off x="394860" y="994468"/>
            <a:ext cx="6594189" cy="1625210"/>
          </a:xfrm>
          <a:prstGeom prst="rect">
            <a:avLst/>
          </a:prstGeom>
        </p:spPr>
        <p:txBody>
          <a:bodyPr spcFirstLastPara="1" vert="horz" wrap="square" lIns="91440" tIns="45720" rIns="91440" bIns="45720" rtlCol="0" anchor="ctr" anchorCtr="0">
            <a:noAutofit/>
          </a:bodyPr>
          <a:lstStyle/>
          <a:p>
            <a:pPr algn="ctr">
              <a:spcBef>
                <a:spcPct val="0"/>
              </a:spcBef>
              <a:buClr>
                <a:schemeClr val="dk1"/>
              </a:buClr>
              <a:buSzPts val="1100"/>
            </a:pPr>
            <a:r>
              <a:rPr lang="en-US" b="1" dirty="0">
                <a:solidFill>
                  <a:srgbClr val="FFFFFF"/>
                </a:solidFill>
              </a:rPr>
              <a:t>Tuesday: </a:t>
            </a:r>
            <a:r>
              <a:rPr lang="en-US" b="1" dirty="0"/>
              <a:t/>
            </a:r>
            <a:br>
              <a:rPr lang="en-US" b="1" dirty="0"/>
            </a:br>
            <a:r>
              <a:rPr lang="en-US" b="1" dirty="0">
                <a:solidFill>
                  <a:srgbClr val="FFFFFF"/>
                </a:solidFill>
              </a:rPr>
              <a:t>Do a Puzzle!</a:t>
            </a:r>
            <a:r>
              <a:rPr lang="en-US" dirty="0"/>
              <a:t/>
            </a:r>
            <a:br>
              <a:rPr lang="en-US" dirty="0"/>
            </a:br>
            <a:r>
              <a:rPr lang="en-US" dirty="0"/>
              <a:t/>
            </a:r>
            <a:br>
              <a:rPr lang="en-US" dirty="0"/>
            </a:br>
            <a:endParaRPr lang="en-US" sz="3700" dirty="0">
              <a:solidFill>
                <a:srgbClr val="FFFFFF"/>
              </a:solidFill>
              <a:cs typeface="Calibri Light" panose="020F0302020204030204"/>
            </a:endParaRP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04B6E8F-D80A-4EC2-9DE9-B9605DF46D60}"/>
              </a:ext>
            </a:extLst>
          </p:cNvPr>
          <p:cNvSpPr txBox="1"/>
          <p:nvPr/>
        </p:nvSpPr>
        <p:spPr>
          <a:xfrm>
            <a:off x="7626020" y="1002818"/>
            <a:ext cx="4244248" cy="4852362"/>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4400" dirty="0">
                <a:solidFill>
                  <a:srgbClr val="FFFFFF"/>
                </a:solidFill>
              </a:rPr>
              <a:t>Choose a puzzle and complete it.</a:t>
            </a:r>
            <a:endParaRPr lang="en-US" sz="4400" dirty="0">
              <a:cs typeface="Calibri"/>
            </a:endParaRPr>
          </a:p>
          <a:p>
            <a:pPr indent="-228600">
              <a:lnSpc>
                <a:spcPct val="90000"/>
              </a:lnSpc>
              <a:spcAft>
                <a:spcPts val="600"/>
              </a:spcAft>
              <a:buFont typeface="Arial" panose="020B0604020202020204" pitchFamily="34" charset="0"/>
              <a:buChar char="•"/>
            </a:pPr>
            <a:endParaRPr lang="en-US" sz="4400" dirty="0">
              <a:solidFill>
                <a:srgbClr val="FFFFFF"/>
              </a:solidFill>
              <a:cs typeface="Calibri"/>
            </a:endParaRPr>
          </a:p>
          <a:p>
            <a:pPr>
              <a:lnSpc>
                <a:spcPct val="90000"/>
              </a:lnSpc>
              <a:spcAft>
                <a:spcPts val="600"/>
              </a:spcAft>
            </a:pPr>
            <a:r>
              <a:rPr lang="en-US" sz="4400" dirty="0">
                <a:solidFill>
                  <a:srgbClr val="FFFFFF"/>
                </a:solidFill>
              </a:rPr>
              <a:t>If you don't have a puzzle, cut up a cereal box to make your own.</a:t>
            </a:r>
            <a:endParaRPr lang="en-US" sz="4400" dirty="0">
              <a:solidFill>
                <a:srgbClr val="FFFFFF"/>
              </a:solidFill>
              <a:cs typeface="Calibri" panose="020F0502020204030204"/>
            </a:endParaRPr>
          </a:p>
        </p:txBody>
      </p:sp>
      <p:pic>
        <p:nvPicPr>
          <p:cNvPr id="1030" name="Picture 6" descr="06-09-11 - Unfinished Puzzle Square 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2329249"/>
            <a:ext cx="7058307" cy="4207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0747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4"/>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D776D29F-0A2C-4F75-8582-7C7DFCBD11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Google Shape;445;p61"/>
          <p:cNvSpPr txBox="1">
            <a:spLocks noGrp="1"/>
          </p:cNvSpPr>
          <p:nvPr>
            <p:ph type="title"/>
          </p:nvPr>
        </p:nvSpPr>
        <p:spPr>
          <a:xfrm>
            <a:off x="838200" y="706505"/>
            <a:ext cx="4375151" cy="2858363"/>
          </a:xfrm>
          <a:prstGeom prst="rect">
            <a:avLst/>
          </a:prstGeom>
        </p:spPr>
        <p:txBody>
          <a:bodyPr spcFirstLastPara="1" vert="horz" lIns="91440" tIns="45720" rIns="91440" bIns="45720" rtlCol="0" anchor="b" anchorCtr="0">
            <a:normAutofit/>
          </a:bodyPr>
          <a:lstStyle/>
          <a:p>
            <a:pPr>
              <a:spcBef>
                <a:spcPct val="0"/>
              </a:spcBef>
            </a:pPr>
            <a:r>
              <a:rPr lang="en-US" sz="6700">
                <a:solidFill>
                  <a:schemeClr val="bg1"/>
                </a:solidFill>
              </a:rPr>
              <a:t>Wednesday Number Talk</a:t>
            </a:r>
          </a:p>
        </p:txBody>
      </p:sp>
      <p:sp>
        <p:nvSpPr>
          <p:cNvPr id="4" name="Text Placeholder 3">
            <a:extLst>
              <a:ext uri="{FF2B5EF4-FFF2-40B4-BE49-F238E27FC236}">
                <a16:creationId xmlns:a16="http://schemas.microsoft.com/office/drawing/2014/main" id="{4B06F6EE-87BE-4C2D-891A-16A0171B10A0}"/>
              </a:ext>
            </a:extLst>
          </p:cNvPr>
          <p:cNvSpPr>
            <a:spLocks noGrp="1"/>
          </p:cNvSpPr>
          <p:nvPr>
            <p:ph type="body" idx="1"/>
          </p:nvPr>
        </p:nvSpPr>
        <p:spPr>
          <a:xfrm>
            <a:off x="602287" y="4133960"/>
            <a:ext cx="4377793" cy="1594508"/>
          </a:xfrm>
        </p:spPr>
        <p:txBody>
          <a:bodyPr vert="horz" lIns="91440" tIns="45720" rIns="91440" bIns="45720" rtlCol="0">
            <a:noAutofit/>
          </a:bodyPr>
          <a:lstStyle/>
          <a:p>
            <a:pPr marL="0" indent="0">
              <a:spcBef>
                <a:spcPts val="1000"/>
              </a:spcBef>
              <a:buNone/>
            </a:pPr>
            <a:r>
              <a:rPr lang="en-US" sz="3600">
                <a:solidFill>
                  <a:schemeClr val="bg1"/>
                </a:solidFill>
              </a:rPr>
              <a:t>What math words and numbers can you use to describe this picture? </a:t>
            </a:r>
          </a:p>
        </p:txBody>
      </p:sp>
      <p:pic>
        <p:nvPicPr>
          <p:cNvPr id="2" name="Picture 2" descr="A picture containing sitting, many, food, group&#10;&#10;Description automatically generated">
            <a:extLst>
              <a:ext uri="{FF2B5EF4-FFF2-40B4-BE49-F238E27FC236}">
                <a16:creationId xmlns:a16="http://schemas.microsoft.com/office/drawing/2014/main" id="{5CFD8A9A-7EC2-4783-B1D6-1CCB59E2CAFE}"/>
              </a:ext>
            </a:extLst>
          </p:cNvPr>
          <p:cNvPicPr>
            <a:picLocks noChangeAspect="1"/>
          </p:cNvPicPr>
          <p:nvPr/>
        </p:nvPicPr>
        <p:blipFill rotWithShape="1">
          <a:blip r:embed="rId3"/>
          <a:srcRect l="50" r="5744" b="3"/>
          <a:stretch/>
        </p:blipFill>
        <p:spPr>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
        <p:nvSpPr>
          <p:cNvPr id="78" name="Freeform: Shape 77">
            <a:extLst>
              <a:ext uri="{FF2B5EF4-FFF2-40B4-BE49-F238E27FC236}">
                <a16:creationId xmlns:a16="http://schemas.microsoft.com/office/drawing/2014/main" id="{C4D41903-2C9D-4F9E-AA1F-6161F8A6FC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9E4574B5-C90E-412D-BAB0-B9F483290C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2333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31BAD53-4E89-4F62-BBB7-26359763E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62756DA2-40EB-4C6F-B962-5822FFB54F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E69158-5832-4A98-8CBC-0DEEF7AB448B}"/>
              </a:ext>
            </a:extLst>
          </p:cNvPr>
          <p:cNvSpPr>
            <a:spLocks noGrp="1"/>
          </p:cNvSpPr>
          <p:nvPr>
            <p:ph type="title"/>
          </p:nvPr>
        </p:nvSpPr>
        <p:spPr>
          <a:xfrm>
            <a:off x="147484" y="609600"/>
            <a:ext cx="4430057" cy="1330839"/>
          </a:xfrm>
        </p:spPr>
        <p:txBody>
          <a:bodyPr vert="horz" lIns="91440" tIns="45720" rIns="91440" bIns="45720" rtlCol="0" anchor="ctr">
            <a:normAutofit/>
          </a:bodyPr>
          <a:lstStyle/>
          <a:p>
            <a:pPr>
              <a:spcBef>
                <a:spcPct val="0"/>
              </a:spcBef>
            </a:pPr>
            <a:r>
              <a:rPr lang="en-US" b="1" kern="1200" dirty="0">
                <a:solidFill>
                  <a:schemeClr val="tx1"/>
                </a:solidFill>
                <a:latin typeface="+mj-lt"/>
                <a:ea typeface="+mj-ea"/>
                <a:cs typeface="+mj-cs"/>
              </a:rPr>
              <a:t>Wednesday Game</a:t>
            </a:r>
            <a:br>
              <a:rPr lang="en-US" b="1" kern="1200" dirty="0">
                <a:solidFill>
                  <a:schemeClr val="tx1"/>
                </a:solidFill>
                <a:latin typeface="+mj-lt"/>
                <a:ea typeface="+mj-ea"/>
                <a:cs typeface="+mj-cs"/>
              </a:rPr>
            </a:br>
            <a:r>
              <a:rPr lang="en-US" b="1" kern="1200" dirty="0">
                <a:solidFill>
                  <a:schemeClr val="tx1"/>
                </a:solidFill>
                <a:latin typeface="+mj-lt"/>
                <a:ea typeface="+mj-ea"/>
                <a:cs typeface="+mj-cs"/>
              </a:rPr>
              <a:t>     </a:t>
            </a:r>
          </a:p>
        </p:txBody>
      </p:sp>
      <p:sp>
        <p:nvSpPr>
          <p:cNvPr id="3" name="Text Placeholder 2">
            <a:extLst>
              <a:ext uri="{FF2B5EF4-FFF2-40B4-BE49-F238E27FC236}">
                <a16:creationId xmlns:a16="http://schemas.microsoft.com/office/drawing/2014/main" id="{40D06149-985F-47DC-8D2D-9FEEA64FB870}"/>
              </a:ext>
            </a:extLst>
          </p:cNvPr>
          <p:cNvSpPr>
            <a:spLocks noGrp="1"/>
          </p:cNvSpPr>
          <p:nvPr>
            <p:ph type="body" idx="1"/>
          </p:nvPr>
        </p:nvSpPr>
        <p:spPr>
          <a:xfrm>
            <a:off x="147484" y="2050026"/>
            <a:ext cx="4706571" cy="4052662"/>
          </a:xfrm>
        </p:spPr>
        <p:txBody>
          <a:bodyPr vert="horz" lIns="91440" tIns="45720" rIns="91440" bIns="45720" rtlCol="0">
            <a:normAutofit fontScale="25000" lnSpcReduction="20000"/>
          </a:bodyPr>
          <a:lstStyle/>
          <a:p>
            <a:pPr marL="0" indent="0">
              <a:spcAft>
                <a:spcPts val="600"/>
              </a:spcAft>
              <a:buNone/>
            </a:pPr>
            <a:r>
              <a:rPr lang="en-US" sz="7200" dirty="0">
                <a:latin typeface="Arial" panose="020B0604020202020204" pitchFamily="34" charset="0"/>
                <a:cs typeface="Arial" panose="020B0604020202020204" pitchFamily="34" charset="0"/>
              </a:rPr>
              <a:t>Material Needed: a </a:t>
            </a:r>
            <a:r>
              <a:rPr lang="en-US" sz="7200" dirty="0" smtClean="0">
                <a:latin typeface="Arial" panose="020B0604020202020204" pitchFamily="34" charset="0"/>
                <a:cs typeface="Arial" panose="020B0604020202020204" pitchFamily="34" charset="0"/>
              </a:rPr>
              <a:t>die (1 to 6), </a:t>
            </a:r>
            <a:r>
              <a:rPr lang="en-US" sz="7200" dirty="0">
                <a:latin typeface="Arial" panose="020B0604020202020204" pitchFamily="34" charset="0"/>
                <a:cs typeface="Arial" panose="020B0604020202020204" pitchFamily="34" charset="0"/>
              </a:rPr>
              <a:t>2 different </a:t>
            </a:r>
            <a:r>
              <a:rPr lang="en-US" sz="7200" dirty="0" err="1">
                <a:latin typeface="Arial" panose="020B0604020202020204" pitchFamily="34" charset="0"/>
                <a:cs typeface="Arial" panose="020B0604020202020204" pitchFamily="34" charset="0"/>
              </a:rPr>
              <a:t>coloured</a:t>
            </a:r>
            <a:r>
              <a:rPr lang="en-US" sz="7200" dirty="0">
                <a:latin typeface="Arial" panose="020B0604020202020204" pitchFamily="34" charset="0"/>
                <a:cs typeface="Arial" panose="020B0604020202020204" pitchFamily="34" charset="0"/>
              </a:rPr>
              <a:t> markers</a:t>
            </a:r>
          </a:p>
          <a:p>
            <a:pPr marL="152396" indent="-228600">
              <a:spcAft>
                <a:spcPts val="600"/>
              </a:spcAft>
              <a:buFont typeface="Arial" panose="020B0604020202020204" pitchFamily="34" charset="0"/>
              <a:buChar char="•"/>
            </a:pPr>
            <a:endParaRPr lang="en-US" sz="7200" dirty="0">
              <a:latin typeface="Arial" panose="020B0604020202020204" pitchFamily="34" charset="0"/>
              <a:cs typeface="Arial" panose="020B0604020202020204" pitchFamily="34" charset="0"/>
            </a:endParaRPr>
          </a:p>
          <a:p>
            <a:pPr marL="152396" indent="-228600">
              <a:spcAft>
                <a:spcPts val="600"/>
              </a:spcAft>
              <a:buFont typeface="Arial" panose="020B0604020202020204" pitchFamily="34" charset="0"/>
              <a:buChar char="•"/>
            </a:pPr>
            <a:r>
              <a:rPr lang="en-US" sz="7200" dirty="0">
                <a:latin typeface="Arial" panose="020B0604020202020204" pitchFamily="34" charset="0"/>
                <a:cs typeface="Arial" panose="020B0604020202020204" pitchFamily="34" charset="0"/>
              </a:rPr>
              <a:t>Take turns rolling </a:t>
            </a:r>
            <a:r>
              <a:rPr lang="en-US" sz="7200" dirty="0" smtClean="0">
                <a:latin typeface="Arial" panose="020B0604020202020204" pitchFamily="34" charset="0"/>
                <a:cs typeface="Arial" panose="020B0604020202020204" pitchFamily="34" charset="0"/>
              </a:rPr>
              <a:t>a die. </a:t>
            </a:r>
            <a:r>
              <a:rPr lang="en-US" sz="7200" dirty="0">
                <a:latin typeface="Arial" panose="020B0604020202020204" pitchFamily="34" charset="0"/>
                <a:cs typeface="Arial" panose="020B0604020202020204" pitchFamily="34" charset="0"/>
              </a:rPr>
              <a:t>Match the corresponding number on the die to one of the representations shown with the same number.  Put an X in the box you matched using your selected marker </a:t>
            </a:r>
            <a:r>
              <a:rPr lang="en-US" sz="7200" dirty="0" err="1">
                <a:latin typeface="Arial" panose="020B0604020202020204" pitchFamily="34" charset="0"/>
                <a:cs typeface="Arial" panose="020B0604020202020204" pitchFamily="34" charset="0"/>
              </a:rPr>
              <a:t>colour</a:t>
            </a:r>
            <a:r>
              <a:rPr lang="en-US" sz="7200" dirty="0">
                <a:latin typeface="Arial" panose="020B0604020202020204" pitchFamily="34" charset="0"/>
                <a:cs typeface="Arial" panose="020B0604020202020204" pitchFamily="34" charset="0"/>
              </a:rPr>
              <a:t>.</a:t>
            </a:r>
          </a:p>
          <a:p>
            <a:pPr marL="152396" indent="-228600">
              <a:spcAft>
                <a:spcPts val="600"/>
              </a:spcAft>
              <a:buFont typeface="Arial" panose="020B0604020202020204" pitchFamily="34" charset="0"/>
              <a:buChar char="•"/>
            </a:pPr>
            <a:endParaRPr lang="en-US" sz="7200" dirty="0">
              <a:latin typeface="Arial" panose="020B0604020202020204" pitchFamily="34" charset="0"/>
              <a:cs typeface="Arial" panose="020B0604020202020204" pitchFamily="34" charset="0"/>
            </a:endParaRPr>
          </a:p>
          <a:p>
            <a:pPr marL="152396" indent="-228600">
              <a:spcAft>
                <a:spcPts val="600"/>
              </a:spcAft>
              <a:buFont typeface="Arial" panose="020B0604020202020204" pitchFamily="34" charset="0"/>
              <a:buChar char="•"/>
            </a:pPr>
            <a:r>
              <a:rPr lang="en-US" sz="7200" dirty="0">
                <a:latin typeface="Arial" panose="020B0604020202020204" pitchFamily="34" charset="0"/>
                <a:cs typeface="Arial" panose="020B0604020202020204" pitchFamily="34" charset="0"/>
              </a:rPr>
              <a:t>The next player rolls the </a:t>
            </a:r>
            <a:r>
              <a:rPr lang="en-US" sz="7200" dirty="0" smtClean="0">
                <a:latin typeface="Arial" panose="020B0604020202020204" pitchFamily="34" charset="0"/>
                <a:cs typeface="Arial" panose="020B0604020202020204" pitchFamily="34" charset="0"/>
              </a:rPr>
              <a:t>die </a:t>
            </a:r>
            <a:r>
              <a:rPr lang="en-US" sz="7200" dirty="0">
                <a:latin typeface="Arial" panose="020B0604020202020204" pitchFamily="34" charset="0"/>
                <a:cs typeface="Arial" panose="020B0604020202020204" pitchFamily="34" charset="0"/>
              </a:rPr>
              <a:t>and matches the number on the </a:t>
            </a:r>
            <a:r>
              <a:rPr lang="en-US" sz="7200" dirty="0" smtClean="0">
                <a:latin typeface="Arial" panose="020B0604020202020204" pitchFamily="34" charset="0"/>
                <a:cs typeface="Arial" panose="020B0604020202020204" pitchFamily="34" charset="0"/>
              </a:rPr>
              <a:t>die </a:t>
            </a:r>
            <a:r>
              <a:rPr lang="en-US" sz="7200" dirty="0">
                <a:latin typeface="Arial" panose="020B0604020202020204" pitchFamily="34" charset="0"/>
                <a:cs typeface="Arial" panose="020B0604020202020204" pitchFamily="34" charset="0"/>
              </a:rPr>
              <a:t>to a corresponding square and uses their </a:t>
            </a:r>
            <a:r>
              <a:rPr lang="en-US" sz="7200" dirty="0" err="1">
                <a:latin typeface="Arial" panose="020B0604020202020204" pitchFamily="34" charset="0"/>
                <a:cs typeface="Arial" panose="020B0604020202020204" pitchFamily="34" charset="0"/>
              </a:rPr>
              <a:t>coloured</a:t>
            </a:r>
            <a:r>
              <a:rPr lang="en-US" sz="7200" dirty="0">
                <a:latin typeface="Arial" panose="020B0604020202020204" pitchFamily="34" charset="0"/>
                <a:cs typeface="Arial" panose="020B0604020202020204" pitchFamily="34" charset="0"/>
              </a:rPr>
              <a:t> marker to put an X in the box.</a:t>
            </a:r>
          </a:p>
          <a:p>
            <a:pPr marL="152396" indent="-228600">
              <a:spcAft>
                <a:spcPts val="600"/>
              </a:spcAft>
              <a:buFont typeface="Arial" panose="020B0604020202020204" pitchFamily="34" charset="0"/>
              <a:buChar char="•"/>
            </a:pPr>
            <a:endParaRPr lang="en-US" sz="7200" dirty="0">
              <a:latin typeface="Arial" panose="020B0604020202020204" pitchFamily="34" charset="0"/>
              <a:cs typeface="Arial" panose="020B0604020202020204" pitchFamily="34" charset="0"/>
            </a:endParaRPr>
          </a:p>
          <a:p>
            <a:pPr marL="152396" indent="-228600">
              <a:spcAft>
                <a:spcPts val="600"/>
              </a:spcAft>
              <a:buFont typeface="Arial" panose="020B0604020202020204" pitchFamily="34" charset="0"/>
              <a:buChar char="•"/>
            </a:pPr>
            <a:r>
              <a:rPr lang="en-US" sz="7200" dirty="0">
                <a:latin typeface="Arial" panose="020B0604020202020204" pitchFamily="34" charset="0"/>
                <a:cs typeface="Arial" panose="020B0604020202020204" pitchFamily="34" charset="0"/>
              </a:rPr>
              <a:t>Continue playing until all the squares </a:t>
            </a:r>
            <a:r>
              <a:rPr lang="en-US" sz="7200" dirty="0" smtClean="0">
                <a:latin typeface="Arial" panose="020B0604020202020204" pitchFamily="34" charset="0"/>
                <a:cs typeface="Arial" panose="020B0604020202020204" pitchFamily="34" charset="0"/>
              </a:rPr>
              <a:t>that can be matched have </a:t>
            </a:r>
            <a:r>
              <a:rPr lang="en-US" sz="7200" dirty="0">
                <a:latin typeface="Arial" panose="020B0604020202020204" pitchFamily="34" charset="0"/>
                <a:cs typeface="Arial" panose="020B0604020202020204" pitchFamily="34" charset="0"/>
              </a:rPr>
              <a:t>an X through them. </a:t>
            </a:r>
          </a:p>
          <a:p>
            <a:pPr marL="152396" indent="-228600">
              <a:spcAft>
                <a:spcPts val="600"/>
              </a:spcAft>
              <a:buFont typeface="Arial" panose="020B0604020202020204" pitchFamily="34" charset="0"/>
              <a:buChar char="•"/>
            </a:pPr>
            <a:endParaRPr lang="en-US" sz="7200" dirty="0">
              <a:latin typeface="Arial" panose="020B0604020202020204" pitchFamily="34" charset="0"/>
              <a:cs typeface="Arial" panose="020B0604020202020204" pitchFamily="34" charset="0"/>
            </a:endParaRPr>
          </a:p>
          <a:p>
            <a:pPr marL="152396" indent="-228600">
              <a:spcAft>
                <a:spcPts val="600"/>
              </a:spcAft>
              <a:buFont typeface="Arial" panose="020B0604020202020204" pitchFamily="34" charset="0"/>
              <a:buChar char="•"/>
            </a:pPr>
            <a:r>
              <a:rPr lang="en-US" sz="7200" dirty="0">
                <a:latin typeface="Arial" panose="020B0604020202020204" pitchFamily="34" charset="0"/>
                <a:cs typeface="Arial" panose="020B0604020202020204" pitchFamily="34" charset="0"/>
              </a:rPr>
              <a:t>The player with the most X’s in their </a:t>
            </a:r>
            <a:r>
              <a:rPr lang="en-US" sz="7200" dirty="0" err="1">
                <a:latin typeface="Arial" panose="020B0604020202020204" pitchFamily="34" charset="0"/>
                <a:cs typeface="Arial" panose="020B0604020202020204" pitchFamily="34" charset="0"/>
              </a:rPr>
              <a:t>colour</a:t>
            </a:r>
            <a:r>
              <a:rPr lang="en-US" sz="7200" dirty="0">
                <a:latin typeface="Arial" panose="020B0604020202020204" pitchFamily="34" charset="0"/>
                <a:cs typeface="Arial" panose="020B0604020202020204" pitchFamily="34" charset="0"/>
              </a:rPr>
              <a:t> wins!</a:t>
            </a:r>
          </a:p>
          <a:p>
            <a:pPr marL="152396" indent="-228600">
              <a:spcAft>
                <a:spcPts val="600"/>
              </a:spcAft>
              <a:buFont typeface="Arial" panose="020B0604020202020204" pitchFamily="34" charset="0"/>
              <a:buChar char="•"/>
            </a:pPr>
            <a:endParaRPr lang="en-US" sz="1100" dirty="0"/>
          </a:p>
        </p:txBody>
      </p:sp>
      <p:pic>
        <p:nvPicPr>
          <p:cNvPr id="4100" name="Picture 4">
            <a:extLst>
              <a:ext uri="{FF2B5EF4-FFF2-40B4-BE49-F238E27FC236}">
                <a16:creationId xmlns:a16="http://schemas.microsoft.com/office/drawing/2014/main" id="{A50F1A93-4290-41D0-8ECF-A7AEFCA24D4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01538" y="1809929"/>
            <a:ext cx="7119087" cy="389769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D48391E-CB40-4455-93B6-130A26A03781}"/>
              </a:ext>
            </a:extLst>
          </p:cNvPr>
          <p:cNvSpPr txBox="1"/>
          <p:nvPr/>
        </p:nvSpPr>
        <p:spPr>
          <a:xfrm>
            <a:off x="7165881" y="609600"/>
            <a:ext cx="3933014" cy="1200329"/>
          </a:xfrm>
          <a:prstGeom prst="rect">
            <a:avLst/>
          </a:prstGeom>
          <a:noFill/>
        </p:spPr>
        <p:txBody>
          <a:bodyPr wrap="square">
            <a:spAutoFit/>
          </a:bodyPr>
          <a:lstStyle/>
          <a:p>
            <a:r>
              <a:rPr lang="en-US" sz="3600" b="1" dirty="0">
                <a:latin typeface="Acme"/>
              </a:rPr>
              <a:t>Count the X’s!</a:t>
            </a:r>
            <a:br>
              <a:rPr lang="en-US" sz="3600" b="1" dirty="0">
                <a:latin typeface="Acme"/>
              </a:rPr>
            </a:br>
            <a:endParaRPr lang="en-CA" sz="3600" dirty="0"/>
          </a:p>
        </p:txBody>
      </p:sp>
    </p:spTree>
    <p:extLst>
      <p:ext uri="{BB962C8B-B14F-4D97-AF65-F5344CB8AC3E}">
        <p14:creationId xmlns:p14="http://schemas.microsoft.com/office/powerpoint/2010/main" val="14171370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B2069EE-A08E-44F0-B3F9-3CF8CC2DCA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a:extLst>
              <a:ext uri="{FF2B5EF4-FFF2-40B4-BE49-F238E27FC236}">
                <a16:creationId xmlns:a16="http://schemas.microsoft.com/office/drawing/2014/main" id="{9C6E8597-0CCE-4A8A-9326-AA52691A1C8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17" name="Freeform 5">
              <a:extLst>
                <a:ext uri="{FF2B5EF4-FFF2-40B4-BE49-F238E27FC236}">
                  <a16:creationId xmlns:a16="http://schemas.microsoft.com/office/drawing/2014/main" id="{E78FE76E-DF1D-420B-957F-8ECE93C02B8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CF2F61F0-9758-4DEF-AC08-7B00F04A46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09BE6BB-7068-4A8F-9F30-A7D2D85C5817}"/>
              </a:ext>
            </a:extLst>
          </p:cNvPr>
          <p:cNvSpPr>
            <a:spLocks noGrp="1"/>
          </p:cNvSpPr>
          <p:nvPr>
            <p:ph type="title"/>
          </p:nvPr>
        </p:nvSpPr>
        <p:spPr>
          <a:xfrm>
            <a:off x="1875033" y="233912"/>
            <a:ext cx="4220967" cy="1717091"/>
          </a:xfrm>
        </p:spPr>
        <p:txBody>
          <a:bodyPr vert="horz" lIns="91440" tIns="45720" rIns="91440" bIns="45720" rtlCol="0" anchor="b">
            <a:normAutofit/>
          </a:bodyPr>
          <a:lstStyle/>
          <a:p>
            <a:r>
              <a:rPr lang="en-US" sz="3700" b="1">
                <a:solidFill>
                  <a:schemeClr val="bg1"/>
                </a:solidFill>
              </a:rPr>
              <a:t>Thursday – Representing Number</a:t>
            </a:r>
          </a:p>
        </p:txBody>
      </p:sp>
      <p:sp>
        <p:nvSpPr>
          <p:cNvPr id="4" name="TextBox 3">
            <a:extLst>
              <a:ext uri="{FF2B5EF4-FFF2-40B4-BE49-F238E27FC236}">
                <a16:creationId xmlns:a16="http://schemas.microsoft.com/office/drawing/2014/main" id="{0057F1BB-55C6-4BEB-A29D-62608F049572}"/>
              </a:ext>
            </a:extLst>
          </p:cNvPr>
          <p:cNvSpPr txBox="1"/>
          <p:nvPr/>
        </p:nvSpPr>
        <p:spPr>
          <a:xfrm>
            <a:off x="427817" y="2089967"/>
            <a:ext cx="5183344" cy="274121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800">
                <a:solidFill>
                  <a:schemeClr val="bg1"/>
                </a:solidFill>
              </a:rPr>
              <a:t>There are three free little libraries in my neighborhood!</a:t>
            </a:r>
            <a:br>
              <a:rPr lang="en-US" sz="2800">
                <a:solidFill>
                  <a:schemeClr val="bg1"/>
                </a:solidFill>
              </a:rPr>
            </a:br>
            <a:r>
              <a:rPr lang="en-US" sz="2800">
                <a:solidFill>
                  <a:schemeClr val="bg1"/>
                </a:solidFill>
              </a:rPr>
              <a:t>Some people donate books to the libraries. Some people borrow books, too. I’m excited to donate these books to the little libraries today. Look at my books and tell how many I might put in each library. </a:t>
            </a:r>
          </a:p>
          <a:p>
            <a:pPr>
              <a:lnSpc>
                <a:spcPct val="90000"/>
              </a:lnSpc>
              <a:spcAft>
                <a:spcPts val="600"/>
              </a:spcAft>
            </a:pPr>
            <a:r>
              <a:rPr lang="en-US" sz="2800" i="1" u="sng">
                <a:solidFill>
                  <a:schemeClr val="bg1"/>
                </a:solidFill>
              </a:rPr>
              <a:t>Challenge:</a:t>
            </a:r>
          </a:p>
          <a:p>
            <a:pPr>
              <a:lnSpc>
                <a:spcPct val="90000"/>
              </a:lnSpc>
              <a:spcAft>
                <a:spcPts val="600"/>
              </a:spcAft>
            </a:pPr>
            <a:r>
              <a:rPr lang="en-US" sz="2800" i="1">
                <a:solidFill>
                  <a:schemeClr val="bg1"/>
                </a:solidFill>
              </a:rPr>
              <a:t>Can you do it another way? </a:t>
            </a:r>
          </a:p>
        </p:txBody>
      </p:sp>
      <p:pic>
        <p:nvPicPr>
          <p:cNvPr id="10242" name="Picture 2" descr="1318753.png (744×105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404078" y="3414409"/>
            <a:ext cx="1842142" cy="26047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rawing of library boo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8414" y="4141654"/>
            <a:ext cx="3005664" cy="163860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ittle Free Library, Madi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3573" y="348304"/>
            <a:ext cx="2248119" cy="2997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164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CDE1E586-F5EA-4305-B02C-636E42B728BF}"/>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b="1">
                <a:solidFill>
                  <a:schemeClr val="bg1"/>
                </a:solidFill>
              </a:rPr>
              <a:t>Thursday: Play a Board Game!</a:t>
            </a:r>
          </a:p>
        </p:txBody>
      </p:sp>
      <p:sp>
        <p:nvSpPr>
          <p:cNvPr id="2" name="TextBox 1">
            <a:extLst>
              <a:ext uri="{FF2B5EF4-FFF2-40B4-BE49-F238E27FC236}">
                <a16:creationId xmlns:a16="http://schemas.microsoft.com/office/drawing/2014/main" id="{14C7F9E8-26B1-4EA8-A242-2254EA2FFDB6}"/>
              </a:ext>
            </a:extLst>
          </p:cNvPr>
          <p:cNvSpPr txBox="1"/>
          <p:nvPr/>
        </p:nvSpPr>
        <p:spPr>
          <a:xfrm>
            <a:off x="6096000" y="2633509"/>
            <a:ext cx="5355659" cy="36601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Choose any board game you have in your house and play it. Have fun!</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rPr>
              <a:t>https://pixy.org/src/52/529628.jpg</a:t>
            </a:r>
          </a:p>
        </p:txBody>
      </p:sp>
      <p:pic>
        <p:nvPicPr>
          <p:cNvPr id="1026" name="Picture 2" descr="https://pixy.org/src/52/5296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090" y="2217644"/>
            <a:ext cx="4075957" cy="423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5026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1"/>
        <p:cNvGrpSpPr/>
        <p:nvPr/>
      </p:nvGrpSpPr>
      <p:grpSpPr>
        <a:xfrm>
          <a:off x="0" y="0"/>
          <a:ext cx="0" cy="0"/>
          <a:chOff x="0" y="0"/>
          <a:chExt cx="0" cy="0"/>
        </a:xfrm>
      </p:grpSpPr>
      <p:sp>
        <p:nvSpPr>
          <p:cNvPr id="475" name="Rectangle 92">
            <a:extLst>
              <a:ext uri="{FF2B5EF4-FFF2-40B4-BE49-F238E27FC236}">
                <a16:creationId xmlns:a16="http://schemas.microsoft.com/office/drawing/2014/main"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52" name="Google Shape;452;p62"/>
          <p:cNvSpPr txBox="1">
            <a:spLocks noGrp="1"/>
          </p:cNvSpPr>
          <p:nvPr>
            <p:ph type="title"/>
          </p:nvPr>
        </p:nvSpPr>
        <p:spPr>
          <a:xfrm>
            <a:off x="377872" y="-42913"/>
            <a:ext cx="6147581" cy="1225650"/>
          </a:xfrm>
          <a:prstGeom prst="rect">
            <a:avLst/>
          </a:prstGeom>
        </p:spPr>
        <p:txBody>
          <a:bodyPr spcFirstLastPara="1" vert="horz" lIns="91440" tIns="45720" rIns="91440" bIns="45720" rtlCol="0" anchor="b" anchorCtr="0">
            <a:normAutofit/>
          </a:bodyPr>
          <a:lstStyle/>
          <a:p>
            <a:pPr>
              <a:spcBef>
                <a:spcPct val="0"/>
              </a:spcBef>
            </a:pPr>
            <a:r>
              <a:rPr lang="en-US" sz="3800" b="1">
                <a:solidFill>
                  <a:schemeClr val="bg1"/>
                </a:solidFill>
              </a:rPr>
              <a:t>Friday – Representing Number</a:t>
            </a:r>
          </a:p>
        </p:txBody>
      </p:sp>
      <p:cxnSp>
        <p:nvCxnSpPr>
          <p:cNvPr id="479" name="Straight Connector 94">
            <a:extLst>
              <a:ext uri="{FF2B5EF4-FFF2-40B4-BE49-F238E27FC236}">
                <a16:creationId xmlns:a16="http://schemas.microsoft.com/office/drawing/2014/main" id="{EEA38897-7BA3-4408-8083-3235339C4A6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6851A75F-43D1-429D-9353-CD0DF8814D1E}"/>
              </a:ext>
            </a:extLst>
          </p:cNvPr>
          <p:cNvSpPr>
            <a:spLocks noGrp="1"/>
          </p:cNvSpPr>
          <p:nvPr>
            <p:ph type="body" idx="1"/>
          </p:nvPr>
        </p:nvSpPr>
        <p:spPr>
          <a:xfrm>
            <a:off x="239151" y="1909192"/>
            <a:ext cx="6147581" cy="3647710"/>
          </a:xfrm>
        </p:spPr>
        <p:txBody>
          <a:bodyPr vert="horz" lIns="91440" tIns="45720" rIns="91440" bIns="45720" rtlCol="0">
            <a:normAutofit fontScale="92500" lnSpcReduction="20000"/>
          </a:bodyPr>
          <a:lstStyle/>
          <a:p>
            <a:pPr marL="0" indent="0">
              <a:spcAft>
                <a:spcPts val="600"/>
              </a:spcAft>
              <a:buNone/>
            </a:pPr>
            <a:r>
              <a:rPr lang="en-US" sz="4300">
                <a:solidFill>
                  <a:schemeClr val="bg1"/>
                </a:solidFill>
              </a:rPr>
              <a:t>Rolling Dice</a:t>
            </a:r>
          </a:p>
          <a:p>
            <a:pPr marL="152400" indent="-228600">
              <a:spcAft>
                <a:spcPts val="600"/>
              </a:spcAft>
              <a:buFont typeface="Arial" panose="020B0604020202020204" pitchFamily="34" charset="0"/>
              <a:buChar char="•"/>
            </a:pPr>
            <a:endParaRPr lang="en-US" sz="1700">
              <a:solidFill>
                <a:schemeClr val="bg1"/>
              </a:solidFill>
            </a:endParaRPr>
          </a:p>
          <a:p>
            <a:pPr marL="151765" indent="0">
              <a:spcAft>
                <a:spcPts val="600"/>
              </a:spcAft>
              <a:buNone/>
            </a:pPr>
            <a:r>
              <a:rPr lang="en-US" sz="3000">
                <a:solidFill>
                  <a:schemeClr val="bg1"/>
                </a:solidFill>
              </a:rPr>
              <a:t>You roll two dice and count all the dots. The total number of dots is LESS than 8.</a:t>
            </a:r>
          </a:p>
          <a:p>
            <a:pPr marL="151765" indent="0">
              <a:spcAft>
                <a:spcPts val="600"/>
              </a:spcAft>
              <a:buNone/>
            </a:pPr>
            <a:r>
              <a:rPr lang="en-US" sz="3000">
                <a:solidFill>
                  <a:schemeClr val="bg1"/>
                </a:solidFill>
              </a:rPr>
              <a:t> </a:t>
            </a:r>
            <a:endParaRPr lang="en-US" sz="2400">
              <a:solidFill>
                <a:schemeClr val="bg1"/>
              </a:solidFill>
            </a:endParaRPr>
          </a:p>
          <a:p>
            <a:pPr marL="380365" indent="-228600">
              <a:spcAft>
                <a:spcPts val="600"/>
              </a:spcAft>
              <a:buFont typeface="Arial" panose="020B0604020202020204" pitchFamily="34" charset="0"/>
              <a:buChar char="•"/>
            </a:pPr>
            <a:r>
              <a:rPr lang="en-US">
                <a:solidFill>
                  <a:schemeClr val="bg1"/>
                </a:solidFill>
              </a:rPr>
              <a:t>What could you have rolled? Find all the ways you can.</a:t>
            </a:r>
          </a:p>
          <a:p>
            <a:pPr marL="380365" indent="-228600">
              <a:spcAft>
                <a:spcPts val="600"/>
              </a:spcAft>
              <a:buFont typeface="Arial" panose="020B0604020202020204" pitchFamily="34" charset="0"/>
              <a:buChar char="•"/>
            </a:pPr>
            <a:endParaRPr lang="en-US">
              <a:solidFill>
                <a:schemeClr val="bg1"/>
              </a:solidFill>
            </a:endParaRPr>
          </a:p>
          <a:p>
            <a:pPr marL="380365" indent="-228600">
              <a:spcAft>
                <a:spcPts val="600"/>
              </a:spcAft>
              <a:buFont typeface="Arial" panose="020B0604020202020204" pitchFamily="34" charset="0"/>
              <a:buChar char="•"/>
            </a:pPr>
            <a:r>
              <a:rPr lang="en-US">
                <a:solidFill>
                  <a:schemeClr val="bg1"/>
                </a:solidFill>
              </a:rPr>
              <a:t>Is it possible that the numbers on the two dice are the same? </a:t>
            </a:r>
            <a:endParaRPr lang="en-US" sz="1700">
              <a:solidFill>
                <a:schemeClr val="bg1"/>
              </a:solidFill>
            </a:endParaRPr>
          </a:p>
        </p:txBody>
      </p:sp>
      <p:cxnSp>
        <p:nvCxnSpPr>
          <p:cNvPr id="480" name="Straight Connector 96">
            <a:extLst>
              <a:ext uri="{FF2B5EF4-FFF2-40B4-BE49-F238E27FC236}">
                <a16:creationId xmlns:a16="http://schemas.microsoft.com/office/drawing/2014/main" id="{F11AD06B-AB20-4097-8606-5DA00DBACE8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7" descr="Dice Free Stock Photo - Public Domain Pictures">
            <a:extLst>
              <a:ext uri="{FF2B5EF4-FFF2-40B4-BE49-F238E27FC236}">
                <a16:creationId xmlns:a16="http://schemas.microsoft.com/office/drawing/2014/main" id="{CAA7F9D2-E9AB-425E-B6E6-58669BD38904}"/>
              </a:ext>
            </a:extLst>
          </p:cNvPr>
          <p:cNvPicPr>
            <a:picLocks noChangeAspect="1"/>
          </p:cNvPicPr>
          <p:nvPr/>
        </p:nvPicPr>
        <p:blipFill rotWithShape="1">
          <a:blip r:embed="rId3"/>
          <a:srcRect l="8817" r="8556"/>
          <a:stretch/>
        </p:blipFill>
        <p:spPr>
          <a:xfrm>
            <a:off x="6525453" y="10"/>
            <a:ext cx="5666547" cy="6857990"/>
          </a:xfrm>
          <a:prstGeom prst="rect">
            <a:avLst/>
          </a:prstGeom>
        </p:spPr>
      </p:pic>
    </p:spTree>
    <p:extLst>
      <p:ext uri="{BB962C8B-B14F-4D97-AF65-F5344CB8AC3E}">
        <p14:creationId xmlns:p14="http://schemas.microsoft.com/office/powerpoint/2010/main" val="3522432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CA83-91F7-41C3-9A32-452E9178004D}"/>
              </a:ext>
            </a:extLst>
          </p:cNvPr>
          <p:cNvSpPr>
            <a:spLocks noGrp="1"/>
          </p:cNvSpPr>
          <p:nvPr>
            <p:ph type="title"/>
          </p:nvPr>
        </p:nvSpPr>
        <p:spPr>
          <a:xfrm>
            <a:off x="415600" y="593367"/>
            <a:ext cx="4058775" cy="763600"/>
          </a:xfrm>
        </p:spPr>
        <p:txBody>
          <a:bodyPr/>
          <a:lstStyle/>
          <a:p>
            <a:r>
              <a:rPr lang="en-CA" b="1"/>
              <a:t>Friday Game </a:t>
            </a:r>
            <a:r>
              <a:rPr lang="en-CA"/>
              <a:t/>
            </a:r>
            <a:br>
              <a:rPr lang="en-CA"/>
            </a:br>
            <a:r>
              <a:rPr lang="en-CA"/>
              <a:t> </a:t>
            </a:r>
          </a:p>
        </p:txBody>
      </p:sp>
      <p:sp>
        <p:nvSpPr>
          <p:cNvPr id="3" name="Rectangle 3">
            <a:extLst>
              <a:ext uri="{FF2B5EF4-FFF2-40B4-BE49-F238E27FC236}">
                <a16:creationId xmlns:a16="http://schemas.microsoft.com/office/drawing/2014/main" id="{439E34D8-5D59-4E31-995C-96715DB8B787}"/>
              </a:ext>
            </a:extLst>
          </p:cNvPr>
          <p:cNvSpPr>
            <a:spLocks noChangeArrowheads="1"/>
          </p:cNvSpPr>
          <p:nvPr/>
        </p:nvSpPr>
        <p:spPr bwMode="auto">
          <a:xfrm>
            <a:off x="428625" y="32151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5">
            <a:extLst>
              <a:ext uri="{FF2B5EF4-FFF2-40B4-BE49-F238E27FC236}">
                <a16:creationId xmlns:a16="http://schemas.microsoft.com/office/drawing/2014/main" id="{E8EF46E9-DF3D-4134-99FB-4972C7F25AAC}"/>
              </a:ext>
            </a:extLst>
          </p:cNvPr>
          <p:cNvSpPr>
            <a:spLocks noChangeArrowheads="1"/>
          </p:cNvSpPr>
          <p:nvPr/>
        </p:nvSpPr>
        <p:spPr bwMode="auto">
          <a:xfrm>
            <a:off x="2257425" y="5167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TextBox 3">
            <a:extLst>
              <a:ext uri="{FF2B5EF4-FFF2-40B4-BE49-F238E27FC236}">
                <a16:creationId xmlns:a16="http://schemas.microsoft.com/office/drawing/2014/main" id="{7008BF37-14BC-4B61-9244-BC6F2687E20E}"/>
              </a:ext>
            </a:extLst>
          </p:cNvPr>
          <p:cNvSpPr txBox="1"/>
          <p:nvPr/>
        </p:nvSpPr>
        <p:spPr>
          <a:xfrm>
            <a:off x="429491" y="59020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Printable Gameboard</a:t>
            </a:r>
            <a:endParaRPr lang="en-US"/>
          </a:p>
        </p:txBody>
      </p:sp>
      <p:pic>
        <p:nvPicPr>
          <p:cNvPr id="5" name="Picture 6" descr="Diagram&#10;&#10;Description automatically generated">
            <a:extLst>
              <a:ext uri="{FF2B5EF4-FFF2-40B4-BE49-F238E27FC236}">
                <a16:creationId xmlns:a16="http://schemas.microsoft.com/office/drawing/2014/main" id="{CFF14E3B-D500-4519-B708-993BBA0DADEC}"/>
              </a:ext>
            </a:extLst>
          </p:cNvPr>
          <p:cNvPicPr>
            <a:picLocks noChangeAspect="1"/>
          </p:cNvPicPr>
          <p:nvPr/>
        </p:nvPicPr>
        <p:blipFill rotWithShape="1">
          <a:blip r:embed="rId4"/>
          <a:srcRect t="32461" r="-1288" b="6718"/>
          <a:stretch/>
        </p:blipFill>
        <p:spPr>
          <a:xfrm>
            <a:off x="5323796" y="940330"/>
            <a:ext cx="6868204" cy="5917662"/>
          </a:xfrm>
          <a:prstGeom prst="rect">
            <a:avLst/>
          </a:prstGeom>
        </p:spPr>
      </p:pic>
      <p:pic>
        <p:nvPicPr>
          <p:cNvPr id="9" name="Picture 8">
            <a:extLst>
              <a:ext uri="{FF2B5EF4-FFF2-40B4-BE49-F238E27FC236}">
                <a16:creationId xmlns:a16="http://schemas.microsoft.com/office/drawing/2014/main" id="{42A82FB6-A378-4D73-849D-A016E66625B6}"/>
              </a:ext>
            </a:extLst>
          </p:cNvPr>
          <p:cNvPicPr>
            <a:picLocks noChangeAspect="1"/>
          </p:cNvPicPr>
          <p:nvPr/>
        </p:nvPicPr>
        <p:blipFill>
          <a:blip r:embed="rId5"/>
          <a:stretch>
            <a:fillRect/>
          </a:stretch>
        </p:blipFill>
        <p:spPr>
          <a:xfrm>
            <a:off x="328153" y="1690226"/>
            <a:ext cx="4767605" cy="3477547"/>
          </a:xfrm>
          <a:prstGeom prst="rect">
            <a:avLst/>
          </a:prstGeom>
        </p:spPr>
      </p:pic>
      <p:sp>
        <p:nvSpPr>
          <p:cNvPr id="10" name="Rectangle 9">
            <a:extLst>
              <a:ext uri="{FF2B5EF4-FFF2-40B4-BE49-F238E27FC236}">
                <a16:creationId xmlns:a16="http://schemas.microsoft.com/office/drawing/2014/main" id="{7B47B2D4-56CC-4EF7-A5EF-C5131AEBB344}"/>
              </a:ext>
            </a:extLst>
          </p:cNvPr>
          <p:cNvSpPr/>
          <p:nvPr/>
        </p:nvSpPr>
        <p:spPr>
          <a:xfrm>
            <a:off x="7369475" y="-76395"/>
            <a:ext cx="3080825" cy="1200329"/>
          </a:xfrm>
          <a:prstGeom prst="rect">
            <a:avLst/>
          </a:prstGeom>
          <a:noFill/>
        </p:spPr>
        <p:txBody>
          <a:bodyPr wrap="square" lIns="91440" tIns="45720" rIns="91440" bIns="45720">
            <a:spAutoFit/>
          </a:bodyPr>
          <a:lstStyle/>
          <a:p>
            <a:pPr algn="ctr"/>
            <a:r>
              <a:rPr lang="en-US" sz="72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Bump!</a:t>
            </a:r>
          </a:p>
        </p:txBody>
      </p:sp>
    </p:spTree>
    <p:extLst>
      <p:ext uri="{BB962C8B-B14F-4D97-AF65-F5344CB8AC3E}">
        <p14:creationId xmlns:p14="http://schemas.microsoft.com/office/powerpoint/2010/main" val="20267827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D9FC10-AAAC-476A-892A-B055E1D30183}"/>
              </a:ext>
            </a:extLst>
          </p:cNvPr>
          <p:cNvSpPr>
            <a:spLocks noGrp="1"/>
          </p:cNvSpPr>
          <p:nvPr>
            <p:ph type="ctrTitle"/>
          </p:nvPr>
        </p:nvSpPr>
        <p:spPr>
          <a:xfrm>
            <a:off x="683656" y="1112969"/>
            <a:ext cx="4512392" cy="4166010"/>
          </a:xfrm>
        </p:spPr>
        <p:txBody>
          <a:bodyPr vert="horz" lIns="91440" tIns="45720" rIns="91440" bIns="45720" rtlCol="0" anchor="ctr">
            <a:normAutofit/>
          </a:bodyPr>
          <a:lstStyle/>
          <a:p>
            <a:r>
              <a:rPr lang="en-US" sz="4800" b="1" kern="1200">
                <a:solidFill>
                  <a:srgbClr val="FFFFFF"/>
                </a:solidFill>
                <a:latin typeface="+mj-lt"/>
                <a:ea typeface="+mj-ea"/>
                <a:cs typeface="+mj-cs"/>
              </a:rPr>
              <a:t>Week at a Glance</a:t>
            </a:r>
            <a:r>
              <a:rPr lang="en-US" sz="4800" b="1" kern="1200"/>
              <a:t/>
            </a:r>
            <a:br>
              <a:rPr lang="en-US" sz="4800" b="1" kern="1200"/>
            </a:br>
            <a:r>
              <a:rPr lang="en-US" sz="4800" b="1"/>
              <a:t/>
            </a:r>
            <a:br>
              <a:rPr lang="en-US" sz="4800" b="1"/>
            </a:br>
            <a:r>
              <a:rPr lang="en-US" sz="5400">
                <a:solidFill>
                  <a:srgbClr val="FFFFFF"/>
                </a:solidFill>
              </a:rPr>
              <a:t>Learning Focus</a:t>
            </a:r>
            <a:r>
              <a:rPr lang="en-US" sz="5400" kern="1200">
                <a:solidFill>
                  <a:srgbClr val="FFFFFF"/>
                </a:solidFill>
                <a:latin typeface="+mj-lt"/>
                <a:ea typeface="+mj-ea"/>
                <a:cs typeface="+mj-cs"/>
              </a:rPr>
              <a:t>:</a:t>
            </a:r>
            <a:r>
              <a:rPr lang="en-US" sz="5400" kern="1200"/>
              <a:t/>
            </a:r>
            <a:br>
              <a:rPr lang="en-US" sz="5400" kern="1200"/>
            </a:br>
            <a:r>
              <a:rPr lang="en-US" sz="5400" kern="1200">
                <a:solidFill>
                  <a:srgbClr val="FFFFFF"/>
                </a:solidFill>
                <a:latin typeface="+mj-lt"/>
                <a:ea typeface="+mj-ea"/>
                <a:cs typeface="+mj-cs"/>
              </a:rPr>
              <a:t>Comparing</a:t>
            </a:r>
            <a:br>
              <a:rPr lang="en-US" sz="5400" kern="1200">
                <a:solidFill>
                  <a:srgbClr val="FFFFFF"/>
                </a:solidFill>
                <a:latin typeface="+mj-lt"/>
                <a:ea typeface="+mj-ea"/>
                <a:cs typeface="+mj-cs"/>
              </a:rPr>
            </a:br>
            <a:r>
              <a:rPr lang="en-US" sz="5400" kern="1200">
                <a:solidFill>
                  <a:srgbClr val="FFFFFF"/>
                </a:solidFill>
                <a:latin typeface="+mj-lt"/>
                <a:ea typeface="+mj-ea"/>
                <a:cs typeface="+mj-cs"/>
              </a:rPr>
              <a:t>Quantity</a:t>
            </a:r>
            <a:endParaRPr lang="en-US">
              <a:ea typeface="+mj-ea"/>
              <a:cs typeface="+mj-cs"/>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7FF37660-7FBB-4254-897F-AB96CDA69757}"/>
              </a:ext>
            </a:extLst>
          </p:cNvPr>
          <p:cNvSpPr>
            <a:spLocks noGrp="1"/>
          </p:cNvSpPr>
          <p:nvPr>
            <p:ph type="subTitle" idx="1"/>
          </p:nvPr>
        </p:nvSpPr>
        <p:spPr>
          <a:xfrm>
            <a:off x="6096000" y="820880"/>
            <a:ext cx="5257799" cy="4889350"/>
          </a:xfrm>
        </p:spPr>
        <p:txBody>
          <a:bodyPr vert="horz" lIns="91440" tIns="45720" rIns="91440" bIns="45720" rtlCol="0" anchor="t">
            <a:normAutofit/>
          </a:bodyPr>
          <a:lstStyle/>
          <a:p>
            <a:pPr algn="l"/>
            <a:r>
              <a:rPr lang="en-US" b="1" i="1"/>
              <a:t>Parents: </a:t>
            </a:r>
            <a:r>
              <a:rPr lang="en-US"/>
              <a:t>Here is some background information on the topic in mathematics we will be exploring this week.</a:t>
            </a:r>
            <a:endParaRPr lang="en-US" b="1"/>
          </a:p>
          <a:p>
            <a:pPr algn="l"/>
            <a:endParaRPr lang="en-US" b="1"/>
          </a:p>
          <a:p>
            <a:pPr algn="l"/>
            <a:r>
              <a:rPr lang="en-US" b="1"/>
              <a:t>Essential Learning for Comparing:</a:t>
            </a:r>
            <a:endParaRPr lang="en-US" b="1">
              <a:cs typeface="Calibri"/>
            </a:endParaRPr>
          </a:p>
          <a:p>
            <a:pPr indent="-228600" algn="l">
              <a:buFont typeface="Arial" panose="020B0604020202020204" pitchFamily="34" charset="0"/>
              <a:buChar char="•"/>
            </a:pPr>
            <a:r>
              <a:rPr lang="en-US"/>
              <a:t>Quantities can be compared using numbers, words and numerals</a:t>
            </a:r>
            <a:endParaRPr lang="en-US">
              <a:cs typeface="Calibri"/>
            </a:endParaRPr>
          </a:p>
          <a:p>
            <a:pPr algn="l"/>
            <a:endParaRPr lang="en-US" sz="800" b="1"/>
          </a:p>
          <a:p>
            <a:pPr algn="l"/>
            <a:r>
              <a:rPr lang="en-US" b="1"/>
              <a:t>Essential Questions to ask your child:</a:t>
            </a:r>
            <a:endParaRPr lang="en-US"/>
          </a:p>
          <a:p>
            <a:pPr indent="-228600" algn="l">
              <a:buFont typeface="Arial" panose="020B0604020202020204" pitchFamily="34" charset="0"/>
              <a:buChar char="•"/>
            </a:pPr>
            <a:r>
              <a:rPr lang="en-US"/>
              <a:t>Which has more?</a:t>
            </a:r>
            <a:endParaRPr lang="en-US">
              <a:cs typeface="Calibri"/>
            </a:endParaRPr>
          </a:p>
          <a:p>
            <a:pPr indent="-228600" algn="l">
              <a:buFont typeface="Arial" panose="020B0604020202020204" pitchFamily="34" charset="0"/>
              <a:buChar char="•"/>
            </a:pPr>
            <a:r>
              <a:rPr lang="en-US"/>
              <a:t>Which has less/fewer?</a:t>
            </a:r>
            <a:endParaRPr lang="en-US">
              <a:cs typeface="Calibri"/>
            </a:endParaRPr>
          </a:p>
          <a:p>
            <a:pPr indent="-228600" algn="l">
              <a:buFont typeface="Arial" panose="020B0604020202020204" pitchFamily="34" charset="0"/>
              <a:buChar char="•"/>
            </a:pPr>
            <a:r>
              <a:rPr lang="en-US">
                <a:cs typeface="Calibri"/>
              </a:rPr>
              <a:t>How do you know?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365348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5"/>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Google Shape;356;p54"/>
          <p:cNvSpPr txBox="1">
            <a:spLocks noGrp="1"/>
          </p:cNvSpPr>
          <p:nvPr>
            <p:ph type="title"/>
          </p:nvPr>
        </p:nvSpPr>
        <p:spPr>
          <a:xfrm>
            <a:off x="640080" y="325369"/>
            <a:ext cx="4368602" cy="1956841"/>
          </a:xfrm>
          <a:prstGeom prst="rect">
            <a:avLst/>
          </a:prstGeom>
        </p:spPr>
        <p:txBody>
          <a:bodyPr spcFirstLastPara="1" vert="horz" lIns="91440" tIns="45720" rIns="91440" bIns="45720" rtlCol="0" anchor="b" anchorCtr="0">
            <a:normAutofit/>
          </a:bodyPr>
          <a:lstStyle/>
          <a:p>
            <a:pPr>
              <a:spcBef>
                <a:spcPct val="0"/>
              </a:spcBef>
            </a:pPr>
            <a:r>
              <a:rPr lang="en-US" sz="5400" b="1"/>
              <a:t>Monday – Comparing </a:t>
            </a:r>
          </a:p>
        </p:txBody>
      </p:sp>
      <p:sp>
        <p:nvSpPr>
          <p:cNvPr id="10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Google Shape;357;p54"/>
          <p:cNvSpPr txBox="1">
            <a:spLocks noGrp="1"/>
          </p:cNvSpPr>
          <p:nvPr>
            <p:ph type="body" idx="1"/>
          </p:nvPr>
        </p:nvSpPr>
        <p:spPr>
          <a:xfrm>
            <a:off x="640080" y="2872899"/>
            <a:ext cx="4243589" cy="3320668"/>
          </a:xfrm>
          <a:prstGeom prst="rect">
            <a:avLst/>
          </a:prstGeom>
        </p:spPr>
        <p:txBody>
          <a:bodyPr spcFirstLastPara="1" vert="horz" lIns="91440" tIns="45720" rIns="91440" bIns="45720" rtlCol="0" anchorCtr="0">
            <a:normAutofit/>
          </a:bodyPr>
          <a:lstStyle/>
          <a:p>
            <a:pPr marL="0" indent="-228600">
              <a:buFont typeface="Arial" panose="020B0604020202020204" pitchFamily="34" charset="0"/>
              <a:buChar char="•"/>
            </a:pPr>
            <a:endParaRPr lang="en-US" sz="2200"/>
          </a:p>
          <a:p>
            <a:pPr marL="0" indent="-228600">
              <a:spcBef>
                <a:spcPts val="2133"/>
              </a:spcBef>
              <a:spcAft>
                <a:spcPts val="2133"/>
              </a:spcAft>
              <a:buFont typeface="Arial" panose="020B0604020202020204" pitchFamily="34" charset="0"/>
              <a:buChar char="•"/>
            </a:pPr>
            <a:endParaRPr lang="en-US" sz="2200"/>
          </a:p>
        </p:txBody>
      </p:sp>
      <p:pic>
        <p:nvPicPr>
          <p:cNvPr id="4" name="Picture 4" descr="A close up of a logo&#10;&#10;Description automatically generated">
            <a:extLst>
              <a:ext uri="{FF2B5EF4-FFF2-40B4-BE49-F238E27FC236}">
                <a16:creationId xmlns:a16="http://schemas.microsoft.com/office/drawing/2014/main" id="{BE35F6B4-1854-422D-A0D8-561DE5190519}"/>
              </a:ext>
            </a:extLst>
          </p:cNvPr>
          <p:cNvPicPr>
            <a:picLocks noChangeAspect="1"/>
          </p:cNvPicPr>
          <p:nvPr/>
        </p:nvPicPr>
        <p:blipFill rotWithShape="1">
          <a:blip r:embed="rId3"/>
          <a:srcRect t="9240" b="9660"/>
          <a:stretch/>
        </p:blipFill>
        <p:spPr>
          <a:xfrm>
            <a:off x="5008682" y="143781"/>
            <a:ext cx="6425833" cy="514455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BB76FE25-31EF-4268-8BAF-3B80B99BCB2D}"/>
              </a:ext>
            </a:extLst>
          </p:cNvPr>
          <p:cNvSpPr txBox="1"/>
          <p:nvPr/>
        </p:nvSpPr>
        <p:spPr>
          <a:xfrm>
            <a:off x="783046" y="4081521"/>
            <a:ext cx="42256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sz="3200">
                <a:hlinkClick r:id="rId4"/>
              </a:rPr>
              <a:t>Just Enough Carrots</a:t>
            </a:r>
            <a:endParaRPr lang="en-US" sz="3200">
              <a:cs typeface="Calibri"/>
            </a:endParaRPr>
          </a:p>
        </p:txBody>
      </p:sp>
      <p:sp>
        <p:nvSpPr>
          <p:cNvPr id="2" name="TextBox 1">
            <a:extLst>
              <a:ext uri="{FF2B5EF4-FFF2-40B4-BE49-F238E27FC236}">
                <a16:creationId xmlns:a16="http://schemas.microsoft.com/office/drawing/2014/main" id="{7A52DB1E-93CA-4EC7-B585-E7CF4A4BC38D}"/>
              </a:ext>
            </a:extLst>
          </p:cNvPr>
          <p:cNvSpPr txBox="1"/>
          <p:nvPr/>
        </p:nvSpPr>
        <p:spPr>
          <a:xfrm>
            <a:off x="770627" y="3071004"/>
            <a:ext cx="40371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Let's listen to a story! </a:t>
            </a:r>
            <a:endParaRPr lang="en-US" sz="3200"/>
          </a:p>
        </p:txBody>
      </p:sp>
      <p:sp>
        <p:nvSpPr>
          <p:cNvPr id="5" name="TextBox 4">
            <a:extLst>
              <a:ext uri="{FF2B5EF4-FFF2-40B4-BE49-F238E27FC236}">
                <a16:creationId xmlns:a16="http://schemas.microsoft.com/office/drawing/2014/main" id="{A94D56D4-54F4-4168-98E4-7C5AD9973354}"/>
              </a:ext>
            </a:extLst>
          </p:cNvPr>
          <p:cNvSpPr txBox="1"/>
          <p:nvPr/>
        </p:nvSpPr>
        <p:spPr>
          <a:xfrm rot="10800000" flipH="1" flipV="1">
            <a:off x="194441" y="5380672"/>
            <a:ext cx="11755821" cy="1384995"/>
          </a:xfrm>
          <a:prstGeom prst="rect">
            <a:avLst/>
          </a:prstGeom>
          <a:noFill/>
          <a:ln>
            <a:solidFill>
              <a:srgbClr val="002060"/>
            </a:solidFill>
          </a:ln>
        </p:spPr>
        <p:txBody>
          <a:bodyPr wrap="square" rtlCol="0">
            <a:spAutoFit/>
          </a:bodyPr>
          <a:lstStyle/>
          <a:p>
            <a:r>
              <a:rPr lang="en-GB" sz="2800">
                <a:cs typeface="Calibri"/>
              </a:rPr>
              <a:t>***Pause the recording on pages with amounts (ours, more, same, fewer).  Ask students to compare the amounts using number words. </a:t>
            </a:r>
          </a:p>
          <a:p>
            <a:r>
              <a:rPr lang="en-GB" sz="2800">
                <a:cs typeface="Calibri"/>
              </a:rPr>
              <a:t>e.g. "We have 5, the basket with more has 7" etc.  "7 is more than 5"</a:t>
            </a:r>
          </a:p>
        </p:txBody>
      </p:sp>
    </p:spTree>
    <p:extLst>
      <p:ext uri="{BB962C8B-B14F-4D97-AF65-F5344CB8AC3E}">
        <p14:creationId xmlns:p14="http://schemas.microsoft.com/office/powerpoint/2010/main" val="1172551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D9F61-C27B-480C-9662-60EF66CDD03A}"/>
              </a:ext>
            </a:extLst>
          </p:cNvPr>
          <p:cNvPicPr>
            <a:picLocks noChangeAspect="1"/>
          </p:cNvPicPr>
          <p:nvPr/>
        </p:nvPicPr>
        <p:blipFill rotWithShape="1">
          <a:blip r:embed="rId3"/>
          <a:srcRect t="1137" b="1021"/>
          <a:stretch/>
        </p:blipFill>
        <p:spPr>
          <a:xfrm>
            <a:off x="5092504" y="141163"/>
            <a:ext cx="5134707" cy="6575674"/>
          </a:xfrm>
          <a:prstGeom prst="rect">
            <a:avLst/>
          </a:prstGeom>
        </p:spPr>
      </p:pic>
      <p:sp>
        <p:nvSpPr>
          <p:cNvPr id="8" name="Google Shape;356;p54">
            <a:extLst>
              <a:ext uri="{FF2B5EF4-FFF2-40B4-BE49-F238E27FC236}">
                <a16:creationId xmlns:a16="http://schemas.microsoft.com/office/drawing/2014/main" id="{A43D9440-0DA0-45AD-9380-57325D2813E4}"/>
              </a:ext>
            </a:extLst>
          </p:cNvPr>
          <p:cNvSpPr txBox="1">
            <a:spLocks noGrp="1"/>
          </p:cNvSpPr>
          <p:nvPr>
            <p:ph type="title"/>
          </p:nvPr>
        </p:nvSpPr>
        <p:spPr>
          <a:xfrm>
            <a:off x="1048645" y="362400"/>
            <a:ext cx="3649964" cy="3570670"/>
          </a:xfrm>
          <a:prstGeom prst="rect">
            <a:avLst/>
          </a:prstGeom>
        </p:spPr>
        <p:txBody>
          <a:bodyPr spcFirstLastPara="1" vert="horz" wrap="square" lIns="121900" tIns="121900" rIns="121900" bIns="121900" rtlCol="0" anchor="t" anchorCtr="0">
            <a:noAutofit/>
          </a:bodyPr>
          <a:lstStyle/>
          <a:p>
            <a:pPr algn="ctr"/>
            <a:r>
              <a:rPr lang="en-CA" sz="5400" b="1" dirty="0"/>
              <a:t>Wednesday</a:t>
            </a:r>
            <a:br>
              <a:rPr lang="en-CA" sz="5400" b="1" dirty="0"/>
            </a:br>
            <a:r>
              <a:rPr lang="en-CA" sz="5400" b="1" dirty="0"/>
              <a:t>Math Game:</a:t>
            </a:r>
            <a:br>
              <a:rPr lang="en-CA" sz="5400" b="1" dirty="0"/>
            </a:br>
            <a:r>
              <a:rPr lang="en-CA" sz="5400" b="1" dirty="0"/>
              <a:t/>
            </a:r>
            <a:br>
              <a:rPr lang="en-CA" sz="5400" b="1" dirty="0"/>
            </a:br>
            <a:r>
              <a:rPr lang="en-CA" sz="6000" b="1" dirty="0">
                <a:solidFill>
                  <a:srgbClr val="0070C0"/>
                </a:solidFill>
              </a:rPr>
              <a:t>Pattern Hunt #2 </a:t>
            </a:r>
            <a:br>
              <a:rPr lang="en-CA" sz="6000" b="1" dirty="0">
                <a:solidFill>
                  <a:srgbClr val="0070C0"/>
                </a:solidFill>
              </a:rPr>
            </a:br>
            <a:r>
              <a:rPr lang="en-CA" sz="2400" b="1" dirty="0">
                <a:solidFill>
                  <a:srgbClr val="0070C0"/>
                </a:solidFill>
              </a:rPr>
              <a:t>Challenge: can you find these patterns in different places in your house than you found on Monday?</a:t>
            </a:r>
            <a:br>
              <a:rPr lang="en-CA" sz="2400" b="1" dirty="0">
                <a:solidFill>
                  <a:srgbClr val="0070C0"/>
                </a:solidFill>
              </a:rPr>
            </a:br>
            <a:r>
              <a:rPr lang="en-CA" sz="2400" b="1" dirty="0">
                <a:solidFill>
                  <a:srgbClr val="0070C0"/>
                </a:solidFill>
              </a:rPr>
              <a:t/>
            </a:r>
            <a:br>
              <a:rPr lang="en-CA" sz="2400" b="1" dirty="0">
                <a:solidFill>
                  <a:srgbClr val="0070C0"/>
                </a:solidFill>
              </a:rPr>
            </a:br>
            <a:r>
              <a:rPr lang="en-CA" sz="1200" dirty="0">
                <a:solidFill>
                  <a:srgbClr val="0070C0"/>
                </a:solidFill>
              </a:rPr>
              <a:t>www.viewsfromastepstool.com</a:t>
            </a:r>
          </a:p>
        </p:txBody>
      </p:sp>
    </p:spTree>
    <p:extLst>
      <p:ext uri="{BB962C8B-B14F-4D97-AF65-F5344CB8AC3E}">
        <p14:creationId xmlns:p14="http://schemas.microsoft.com/office/powerpoint/2010/main" val="12522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CA83-91F7-41C3-9A32-452E9178004D}"/>
              </a:ext>
            </a:extLst>
          </p:cNvPr>
          <p:cNvSpPr>
            <a:spLocks noGrp="1"/>
          </p:cNvSpPr>
          <p:nvPr>
            <p:ph type="title"/>
          </p:nvPr>
        </p:nvSpPr>
        <p:spPr>
          <a:xfrm>
            <a:off x="425570" y="227233"/>
            <a:ext cx="11360800" cy="763600"/>
          </a:xfrm>
          <a:ln w="57150">
            <a:solidFill>
              <a:srgbClr val="002060"/>
            </a:solidFill>
            <a:prstDash val="sysDot"/>
          </a:ln>
        </p:spPr>
        <p:txBody>
          <a:bodyPr/>
          <a:lstStyle/>
          <a:p>
            <a:r>
              <a:rPr lang="en-CA" b="1"/>
              <a:t>Monday: Comparing Number Game</a:t>
            </a:r>
          </a:p>
        </p:txBody>
      </p:sp>
      <p:sp>
        <p:nvSpPr>
          <p:cNvPr id="3" name="Rectangle 3">
            <a:extLst>
              <a:ext uri="{FF2B5EF4-FFF2-40B4-BE49-F238E27FC236}">
                <a16:creationId xmlns:a16="http://schemas.microsoft.com/office/drawing/2014/main" id="{439E34D8-5D59-4E31-995C-96715DB8B787}"/>
              </a:ext>
            </a:extLst>
          </p:cNvPr>
          <p:cNvSpPr>
            <a:spLocks noChangeArrowheads="1"/>
          </p:cNvSpPr>
          <p:nvPr/>
        </p:nvSpPr>
        <p:spPr bwMode="auto">
          <a:xfrm>
            <a:off x="428625" y="32151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5">
            <a:extLst>
              <a:ext uri="{FF2B5EF4-FFF2-40B4-BE49-F238E27FC236}">
                <a16:creationId xmlns:a16="http://schemas.microsoft.com/office/drawing/2014/main" id="{E8EF46E9-DF3D-4134-99FB-4972C7F25AAC}"/>
              </a:ext>
            </a:extLst>
          </p:cNvPr>
          <p:cNvSpPr>
            <a:spLocks noChangeArrowheads="1"/>
          </p:cNvSpPr>
          <p:nvPr/>
        </p:nvSpPr>
        <p:spPr bwMode="auto">
          <a:xfrm>
            <a:off x="2257425" y="5167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TextBox 3">
            <a:extLst>
              <a:ext uri="{FF2B5EF4-FFF2-40B4-BE49-F238E27FC236}">
                <a16:creationId xmlns:a16="http://schemas.microsoft.com/office/drawing/2014/main" id="{A96795AF-72CB-4D2B-82E1-D802E10D454C}"/>
              </a:ext>
            </a:extLst>
          </p:cNvPr>
          <p:cNvSpPr txBox="1"/>
          <p:nvPr/>
        </p:nvSpPr>
        <p:spPr>
          <a:xfrm>
            <a:off x="425570" y="1164134"/>
            <a:ext cx="9648596" cy="5416868"/>
          </a:xfrm>
          <a:prstGeom prst="rect">
            <a:avLst/>
          </a:prstGeom>
          <a:noFill/>
          <a:ln w="38100">
            <a:solidFill>
              <a:srgbClr val="002060"/>
            </a:solidFill>
            <a:prstDash val="solid"/>
            <a:extLst>
              <a:ext uri="{C807C97D-BFC1-408E-A445-0C87EB9F89A2}">
                <ask:lineSketchStyleProps xmlns:ask="http://schemas.microsoft.com/office/drawing/2018/sketchyshapes" xmlns="">
                  <ask:type>
                    <ask:lineSketchNon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Number Battle! </a:t>
            </a:r>
            <a:endParaRPr lang="en-US" sz="2800" b="1">
              <a:cs typeface="Calibri" panose="020F0502020204030204"/>
            </a:endParaRPr>
          </a:p>
          <a:p>
            <a:r>
              <a:rPr lang="en-GB">
                <a:cs typeface="Calibri"/>
              </a:rPr>
              <a:t>A game for 2 players</a:t>
            </a:r>
          </a:p>
          <a:p>
            <a:endParaRPr lang="en-GB">
              <a:cs typeface="Calibri"/>
            </a:endParaRPr>
          </a:p>
          <a:p>
            <a:r>
              <a:rPr lang="en-GB">
                <a:ea typeface="+mn-lt"/>
                <a:cs typeface="+mn-lt"/>
              </a:rPr>
              <a:t>The goal is to be the first player to win all 52 cards</a:t>
            </a:r>
            <a:endParaRPr lang="en-GB"/>
          </a:p>
          <a:p>
            <a:endParaRPr lang="en-GB"/>
          </a:p>
          <a:p>
            <a:r>
              <a:rPr lang="en-GB" sz="2400" b="1" cap="all"/>
              <a:t>THE DEAL </a:t>
            </a:r>
            <a:r>
              <a:rPr lang="en-GB" cap="all"/>
              <a:t>(remove face cards, aces = 1)</a:t>
            </a:r>
            <a:endParaRPr lang="en-GB" cap="all">
              <a:cs typeface="Calibri"/>
            </a:endParaRPr>
          </a:p>
          <a:p>
            <a:r>
              <a:rPr lang="en-GB">
                <a:ea typeface="+mn-lt"/>
                <a:cs typeface="+mn-lt"/>
              </a:rPr>
              <a:t>The deck is divided evenly, with each player receiving 20 cards, dealt one at a time, face down. Anyone may deal first. Each player places their stack of cards face down, in front of them.</a:t>
            </a:r>
            <a:endParaRPr lang="en-GB"/>
          </a:p>
          <a:p>
            <a:endParaRPr lang="en-GB"/>
          </a:p>
          <a:p>
            <a:r>
              <a:rPr lang="en-GB" sz="2400" b="1" cap="all"/>
              <a:t>THE PLAY</a:t>
            </a:r>
            <a:endParaRPr lang="en-GB" sz="2400"/>
          </a:p>
          <a:p>
            <a:r>
              <a:rPr lang="en-GB">
                <a:ea typeface="+mn-lt"/>
                <a:cs typeface="+mn-lt"/>
              </a:rPr>
              <a:t>Each player turns up a card at the same time and the player with the higher card takes both cards and puts them, face down, on the bottom of his stack.</a:t>
            </a:r>
            <a:endParaRPr lang="en-GB"/>
          </a:p>
          <a:p>
            <a:r>
              <a:rPr lang="en-GB">
                <a:ea typeface="+mn-lt"/>
                <a:cs typeface="+mn-lt"/>
              </a:rPr>
              <a:t>If the cards are the same rank, it is a BATTLE! Each player turns up one card face down and one card face up. The player with the higher cards takes both piles (six cards). If the turned-up cards are again the same rank, each player places another card face down and turns another card face up. The player with the higher card takes all 10 cards, and so on.</a:t>
            </a:r>
            <a:endParaRPr lang="en-GB"/>
          </a:p>
          <a:p>
            <a:endParaRPr lang="en-GB">
              <a:cs typeface="Calibri"/>
            </a:endParaRPr>
          </a:p>
          <a:p>
            <a:r>
              <a:rPr lang="en-GB">
                <a:cs typeface="Calibri"/>
              </a:rPr>
              <a:t>The game ends when one player has all the cards. </a:t>
            </a:r>
          </a:p>
        </p:txBody>
      </p:sp>
      <p:pic>
        <p:nvPicPr>
          <p:cNvPr id="5" name="Picture 6" descr="A wooden table&#10;&#10;Description automatically generated">
            <a:extLst>
              <a:ext uri="{FF2B5EF4-FFF2-40B4-BE49-F238E27FC236}">
                <a16:creationId xmlns:a16="http://schemas.microsoft.com/office/drawing/2014/main" id="{FB189404-EF78-4AB7-AC38-310F38BEFDDF}"/>
              </a:ext>
            </a:extLst>
          </p:cNvPr>
          <p:cNvPicPr>
            <a:picLocks noChangeAspect="1"/>
          </p:cNvPicPr>
          <p:nvPr/>
        </p:nvPicPr>
        <p:blipFill rotWithShape="1">
          <a:blip r:embed="rId2"/>
          <a:srcRect l="9944" r="13836"/>
          <a:stretch/>
        </p:blipFill>
        <p:spPr>
          <a:xfrm>
            <a:off x="10331703" y="1690226"/>
            <a:ext cx="1696439" cy="4270077"/>
          </a:xfrm>
          <a:prstGeom prst="rect">
            <a:avLst/>
          </a:prstGeom>
        </p:spPr>
      </p:pic>
    </p:spTree>
    <p:extLst>
      <p:ext uri="{BB962C8B-B14F-4D97-AF65-F5344CB8AC3E}">
        <p14:creationId xmlns:p14="http://schemas.microsoft.com/office/powerpoint/2010/main" val="8527564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43"/>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Shape 102">
            <a:extLst>
              <a:ext uri="{FF2B5EF4-FFF2-40B4-BE49-F238E27FC236}">
                <a16:creationId xmlns:a16="http://schemas.microsoft.com/office/drawing/2014/main" id="{3B2069EE-A08E-44F0-B3F9-3CF8CC2DCA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5" name="Group 104">
            <a:extLst>
              <a:ext uri="{FF2B5EF4-FFF2-40B4-BE49-F238E27FC236}">
                <a16:creationId xmlns:a16="http://schemas.microsoft.com/office/drawing/2014/main" id="{9C6E8597-0CCE-4A8A-9326-AA52691A1C8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106" name="Freeform 5">
              <a:extLst>
                <a:ext uri="{FF2B5EF4-FFF2-40B4-BE49-F238E27FC236}">
                  <a16:creationId xmlns:a16="http://schemas.microsoft.com/office/drawing/2014/main" id="{E78FE76E-DF1D-420B-957F-8ECE93C02B8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07" name="Freeform 5">
              <a:extLst>
                <a:ext uri="{FF2B5EF4-FFF2-40B4-BE49-F238E27FC236}">
                  <a16:creationId xmlns:a16="http://schemas.microsoft.com/office/drawing/2014/main" id="{CF2F61F0-9758-4DEF-AC08-7B00F04A46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44" name="Google Shape;544;p70"/>
          <p:cNvSpPr txBox="1">
            <a:spLocks noGrp="1"/>
          </p:cNvSpPr>
          <p:nvPr>
            <p:ph type="title"/>
          </p:nvPr>
        </p:nvSpPr>
        <p:spPr>
          <a:xfrm>
            <a:off x="1959058" y="24187"/>
            <a:ext cx="4220967" cy="1717091"/>
          </a:xfrm>
          <a:prstGeom prst="rect">
            <a:avLst/>
          </a:prstGeom>
        </p:spPr>
        <p:txBody>
          <a:bodyPr spcFirstLastPara="1" vert="horz" lIns="91440" tIns="45720" rIns="91440" bIns="45720" rtlCol="0" anchor="b" anchorCtr="0">
            <a:normAutofit/>
          </a:bodyPr>
          <a:lstStyle/>
          <a:p>
            <a:pPr>
              <a:spcBef>
                <a:spcPct val="0"/>
              </a:spcBef>
              <a:buClr>
                <a:schemeClr val="dk1"/>
              </a:buClr>
              <a:buSzPts val="1100"/>
            </a:pPr>
            <a:r>
              <a:rPr lang="en-US" sz="4800" b="1">
                <a:solidFill>
                  <a:schemeClr val="bg1"/>
                </a:solidFill>
              </a:rPr>
              <a:t>Tuesday – Comparing </a:t>
            </a:r>
          </a:p>
        </p:txBody>
      </p:sp>
      <p:sp>
        <p:nvSpPr>
          <p:cNvPr id="3" name="Text Placeholder 2">
            <a:extLst>
              <a:ext uri="{FF2B5EF4-FFF2-40B4-BE49-F238E27FC236}">
                <a16:creationId xmlns:a16="http://schemas.microsoft.com/office/drawing/2014/main" id="{855BAAB9-539E-4AA6-A1C7-CBBB4493B45E}"/>
              </a:ext>
            </a:extLst>
          </p:cNvPr>
          <p:cNvSpPr>
            <a:spLocks noGrp="1"/>
          </p:cNvSpPr>
          <p:nvPr>
            <p:ph type="body" idx="1"/>
          </p:nvPr>
        </p:nvSpPr>
        <p:spPr>
          <a:xfrm>
            <a:off x="164977" y="2018407"/>
            <a:ext cx="7725104" cy="2741213"/>
          </a:xfrm>
        </p:spPr>
        <p:txBody>
          <a:bodyPr vert="horz" lIns="91440" tIns="45720" rIns="91440" bIns="45720" rtlCol="0" anchor="t">
            <a:noAutofit/>
          </a:bodyPr>
          <a:lstStyle/>
          <a:p>
            <a:pPr marL="0" indent="0">
              <a:spcAft>
                <a:spcPts val="600"/>
              </a:spcAft>
              <a:buNone/>
            </a:pPr>
            <a:r>
              <a:rPr lang="en-US" sz="3600">
                <a:solidFill>
                  <a:schemeClr val="bg1"/>
                </a:solidFill>
              </a:rPr>
              <a:t> 1) Count the dogs</a:t>
            </a:r>
          </a:p>
          <a:p>
            <a:pPr marL="0" indent="0">
              <a:spcAft>
                <a:spcPts val="600"/>
              </a:spcAft>
              <a:buNone/>
            </a:pPr>
            <a:r>
              <a:rPr lang="en-US" sz="3600">
                <a:solidFill>
                  <a:schemeClr val="bg1"/>
                </a:solidFill>
              </a:rPr>
              <a:t>      How many? </a:t>
            </a:r>
          </a:p>
          <a:p>
            <a:pPr marL="0" indent="0">
              <a:spcAft>
                <a:spcPts val="600"/>
              </a:spcAft>
              <a:buNone/>
            </a:pPr>
            <a:endParaRPr lang="en-US" sz="800">
              <a:solidFill>
                <a:schemeClr val="bg1"/>
              </a:solidFill>
            </a:endParaRPr>
          </a:p>
          <a:p>
            <a:pPr marL="0" indent="0">
              <a:spcAft>
                <a:spcPts val="600"/>
              </a:spcAft>
              <a:buNone/>
            </a:pPr>
            <a:r>
              <a:rPr lang="en-US" sz="3600">
                <a:solidFill>
                  <a:schemeClr val="bg1"/>
                </a:solidFill>
              </a:rPr>
              <a:t>2) Count the bones</a:t>
            </a:r>
          </a:p>
          <a:p>
            <a:pPr marL="0" indent="0">
              <a:spcAft>
                <a:spcPts val="600"/>
              </a:spcAft>
              <a:buNone/>
            </a:pPr>
            <a:r>
              <a:rPr lang="en-US" sz="3600">
                <a:solidFill>
                  <a:schemeClr val="bg1"/>
                </a:solidFill>
              </a:rPr>
              <a:t>     How many?</a:t>
            </a:r>
          </a:p>
          <a:p>
            <a:pPr marL="0" indent="0">
              <a:spcAft>
                <a:spcPts val="600"/>
              </a:spcAft>
              <a:buNone/>
            </a:pPr>
            <a:endParaRPr lang="en-US" sz="800">
              <a:solidFill>
                <a:schemeClr val="bg1"/>
              </a:solidFill>
            </a:endParaRPr>
          </a:p>
          <a:p>
            <a:pPr marL="152396" indent="0">
              <a:buNone/>
            </a:pPr>
            <a:r>
              <a:rPr lang="en-US" sz="3600">
                <a:solidFill>
                  <a:schemeClr val="bg1"/>
                </a:solidFill>
              </a:rPr>
              <a:t>3) </a:t>
            </a:r>
            <a:r>
              <a:rPr lang="en-GB" sz="3600">
                <a:solidFill>
                  <a:schemeClr val="bg1"/>
                </a:solidFill>
              </a:rPr>
              <a:t>Are there enough bones </a:t>
            </a:r>
          </a:p>
          <a:p>
            <a:pPr marL="152396" indent="0">
              <a:buNone/>
            </a:pPr>
            <a:r>
              <a:rPr lang="en-GB" sz="3600">
                <a:solidFill>
                  <a:schemeClr val="bg1"/>
                </a:solidFill>
              </a:rPr>
              <a:t>so each dog can have one?</a:t>
            </a:r>
          </a:p>
          <a:p>
            <a:pPr marL="152396" indent="0">
              <a:buNone/>
            </a:pPr>
            <a:endParaRPr lang="en-US" sz="1200">
              <a:solidFill>
                <a:schemeClr val="bg1"/>
              </a:solidFill>
              <a:cs typeface="Calibri"/>
            </a:endParaRPr>
          </a:p>
          <a:p>
            <a:pPr marL="152396" indent="0">
              <a:buNone/>
            </a:pPr>
            <a:endParaRPr lang="en-GB" sz="800">
              <a:solidFill>
                <a:schemeClr val="bg1"/>
              </a:solidFill>
              <a:cs typeface="Calibri"/>
            </a:endParaRPr>
          </a:p>
          <a:p>
            <a:pPr marL="152396" indent="0">
              <a:buNone/>
            </a:pPr>
            <a:r>
              <a:rPr lang="en-GB" sz="3600">
                <a:solidFill>
                  <a:schemeClr val="bg1"/>
                </a:solidFill>
                <a:cs typeface="Calibri"/>
              </a:rPr>
              <a:t>4) How do you know? </a:t>
            </a:r>
          </a:p>
          <a:p>
            <a:pPr marL="0" indent="0">
              <a:spcAft>
                <a:spcPts val="600"/>
              </a:spcAft>
              <a:buNone/>
            </a:pPr>
            <a:endParaRPr lang="en-US" sz="3600">
              <a:solidFill>
                <a:schemeClr val="bg1"/>
              </a:solidFill>
            </a:endParaRPr>
          </a:p>
          <a:p>
            <a:pPr marL="0" indent="0">
              <a:spcAft>
                <a:spcPts val="600"/>
              </a:spcAft>
              <a:buNone/>
            </a:pPr>
            <a:endParaRPr lang="en-US" sz="800">
              <a:solidFill>
                <a:schemeClr val="bg1"/>
              </a:solidFill>
            </a:endParaRPr>
          </a:p>
          <a:p>
            <a:pPr marL="0" indent="0">
              <a:spcAft>
                <a:spcPts val="600"/>
              </a:spcAft>
              <a:buNone/>
            </a:pPr>
            <a:r>
              <a:rPr lang="en-US" sz="2400">
                <a:solidFill>
                  <a:schemeClr val="bg1"/>
                </a:solidFill>
              </a:rPr>
              <a:t>    </a:t>
            </a:r>
          </a:p>
        </p:txBody>
      </p:sp>
      <p:pic>
        <p:nvPicPr>
          <p:cNvPr id="10" name="Picture 10" descr="A close up of an object&#10;&#10;Description automatically generated">
            <a:extLst>
              <a:ext uri="{FF2B5EF4-FFF2-40B4-BE49-F238E27FC236}">
                <a16:creationId xmlns:a16="http://schemas.microsoft.com/office/drawing/2014/main" id="{F7FC2B72-2C72-4948-951D-CCF0BCC19381}"/>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7224480" y="3653625"/>
            <a:ext cx="3329442" cy="2378172"/>
          </a:xfrm>
          <a:prstGeom prst="rect">
            <a:avLst/>
          </a:prstGeom>
        </p:spPr>
      </p:pic>
      <p:pic>
        <p:nvPicPr>
          <p:cNvPr id="7" name="Picture 7" descr="A dog wearing a costume&#10;&#10;Description automatically generated">
            <a:extLst>
              <a:ext uri="{FF2B5EF4-FFF2-40B4-BE49-F238E27FC236}">
                <a16:creationId xmlns:a16="http://schemas.microsoft.com/office/drawing/2014/main" id="{D93B8D1E-5E8A-426E-A238-E235798B0979}"/>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6207554" y="406960"/>
            <a:ext cx="1985639" cy="2590946"/>
          </a:xfrm>
          <a:prstGeom prst="rect">
            <a:avLst/>
          </a:prstGeom>
        </p:spPr>
      </p:pic>
      <p:sp>
        <p:nvSpPr>
          <p:cNvPr id="4" name="TextBox 3">
            <a:extLst>
              <a:ext uri="{FF2B5EF4-FFF2-40B4-BE49-F238E27FC236}">
                <a16:creationId xmlns:a16="http://schemas.microsoft.com/office/drawing/2014/main" id="{BAC7B77F-517E-418C-B97B-BC5251F3E71C}"/>
              </a:ext>
            </a:extLst>
          </p:cNvPr>
          <p:cNvSpPr txBox="1"/>
          <p:nvPr/>
        </p:nvSpPr>
        <p:spPr>
          <a:xfrm>
            <a:off x="8791959" y="6341628"/>
            <a:ext cx="3936548" cy="369332"/>
          </a:xfrm>
          <a:prstGeom prst="rect">
            <a:avLst/>
          </a:prstGeom>
          <a:noFill/>
        </p:spPr>
        <p:txBody>
          <a:bodyPr wrap="square" rtlCol="0">
            <a:spAutoFit/>
          </a:bodyPr>
          <a:lstStyle/>
          <a:p>
            <a:r>
              <a:rPr lang="en-US" b="1"/>
              <a:t>Continued on next slide…</a:t>
            </a:r>
            <a:endParaRPr lang="en-CA" b="1"/>
          </a:p>
        </p:txBody>
      </p:sp>
      <p:pic>
        <p:nvPicPr>
          <p:cNvPr id="11266" name="Picture 2" descr="https://pixy.org/src/465/4653896.jpg"/>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268018" y="1016137"/>
            <a:ext cx="3546045" cy="1450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8339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43"/>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Shape 102">
            <a:extLst>
              <a:ext uri="{FF2B5EF4-FFF2-40B4-BE49-F238E27FC236}">
                <a16:creationId xmlns:a16="http://schemas.microsoft.com/office/drawing/2014/main" id="{3B2069EE-A08E-44F0-B3F9-3CF8CC2DCA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5" name="Group 104">
            <a:extLst>
              <a:ext uri="{FF2B5EF4-FFF2-40B4-BE49-F238E27FC236}">
                <a16:creationId xmlns:a16="http://schemas.microsoft.com/office/drawing/2014/main" id="{9C6E8597-0CCE-4A8A-9326-AA52691A1C8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106" name="Freeform 5">
              <a:extLst>
                <a:ext uri="{FF2B5EF4-FFF2-40B4-BE49-F238E27FC236}">
                  <a16:creationId xmlns:a16="http://schemas.microsoft.com/office/drawing/2014/main" id="{E78FE76E-DF1D-420B-957F-8ECE93C02B8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07" name="Freeform 5">
              <a:extLst>
                <a:ext uri="{FF2B5EF4-FFF2-40B4-BE49-F238E27FC236}">
                  <a16:creationId xmlns:a16="http://schemas.microsoft.com/office/drawing/2014/main" id="{CF2F61F0-9758-4DEF-AC08-7B00F04A46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44" name="Google Shape;544;p70"/>
          <p:cNvSpPr txBox="1">
            <a:spLocks noGrp="1"/>
          </p:cNvSpPr>
          <p:nvPr>
            <p:ph type="title"/>
          </p:nvPr>
        </p:nvSpPr>
        <p:spPr>
          <a:xfrm>
            <a:off x="1893321" y="260247"/>
            <a:ext cx="4220967" cy="1465264"/>
          </a:xfrm>
          <a:prstGeom prst="rect">
            <a:avLst/>
          </a:prstGeom>
        </p:spPr>
        <p:txBody>
          <a:bodyPr spcFirstLastPara="1" vert="horz" lIns="91440" tIns="45720" rIns="91440" bIns="45720" rtlCol="0" anchor="b" anchorCtr="0">
            <a:normAutofit/>
          </a:bodyPr>
          <a:lstStyle/>
          <a:p>
            <a:pPr>
              <a:spcBef>
                <a:spcPct val="0"/>
              </a:spcBef>
              <a:buClr>
                <a:schemeClr val="dk1"/>
              </a:buClr>
              <a:buSzPts val="1100"/>
            </a:pPr>
            <a:r>
              <a:rPr lang="en-US" sz="4600" b="1">
                <a:solidFill>
                  <a:schemeClr val="bg1"/>
                </a:solidFill>
              </a:rPr>
              <a:t>Tuesday – Comparing </a:t>
            </a:r>
          </a:p>
        </p:txBody>
      </p:sp>
      <p:sp>
        <p:nvSpPr>
          <p:cNvPr id="3" name="Text Placeholder 2">
            <a:extLst>
              <a:ext uri="{FF2B5EF4-FFF2-40B4-BE49-F238E27FC236}">
                <a16:creationId xmlns:a16="http://schemas.microsoft.com/office/drawing/2014/main" id="{855BAAB9-539E-4AA6-A1C7-CBBB4493B45E}"/>
              </a:ext>
            </a:extLst>
          </p:cNvPr>
          <p:cNvSpPr>
            <a:spLocks noGrp="1"/>
          </p:cNvSpPr>
          <p:nvPr>
            <p:ph type="body" idx="1"/>
          </p:nvPr>
        </p:nvSpPr>
        <p:spPr>
          <a:xfrm>
            <a:off x="283779" y="2017292"/>
            <a:ext cx="5470635" cy="5092075"/>
          </a:xfrm>
        </p:spPr>
        <p:txBody>
          <a:bodyPr vert="horz" lIns="91440" tIns="45720" rIns="91440" bIns="45720" rtlCol="0" anchor="t">
            <a:normAutofit fontScale="92500" lnSpcReduction="10000"/>
          </a:bodyPr>
          <a:lstStyle/>
          <a:p>
            <a:pPr marL="0" indent="0">
              <a:spcAft>
                <a:spcPts val="600"/>
              </a:spcAft>
              <a:buNone/>
            </a:pPr>
            <a:r>
              <a:rPr lang="en-US" sz="3200" dirty="0">
                <a:solidFill>
                  <a:schemeClr val="bg1"/>
                </a:solidFill>
              </a:rPr>
              <a:t>1) Count the children.</a:t>
            </a:r>
          </a:p>
          <a:p>
            <a:pPr marL="0" indent="0">
              <a:spcAft>
                <a:spcPts val="600"/>
              </a:spcAft>
              <a:buNone/>
            </a:pPr>
            <a:r>
              <a:rPr lang="en-US" sz="3200" dirty="0">
                <a:solidFill>
                  <a:schemeClr val="bg1"/>
                </a:solidFill>
              </a:rPr>
              <a:t>      How many? </a:t>
            </a:r>
          </a:p>
          <a:p>
            <a:pPr marL="0" indent="0">
              <a:spcAft>
                <a:spcPts val="600"/>
              </a:spcAft>
              <a:buNone/>
            </a:pPr>
            <a:endParaRPr lang="en-US" sz="900" dirty="0">
              <a:solidFill>
                <a:schemeClr val="bg1"/>
              </a:solidFill>
            </a:endParaRPr>
          </a:p>
          <a:p>
            <a:pPr marL="0" indent="0">
              <a:spcAft>
                <a:spcPts val="600"/>
              </a:spcAft>
              <a:buNone/>
            </a:pPr>
            <a:r>
              <a:rPr lang="en-US" sz="3200" dirty="0">
                <a:solidFill>
                  <a:schemeClr val="bg1"/>
                </a:solidFill>
              </a:rPr>
              <a:t>2) Count the juice boxes.</a:t>
            </a:r>
          </a:p>
          <a:p>
            <a:pPr marL="0" indent="0">
              <a:spcAft>
                <a:spcPts val="600"/>
              </a:spcAft>
              <a:buNone/>
            </a:pPr>
            <a:r>
              <a:rPr lang="en-US" sz="3200" dirty="0">
                <a:solidFill>
                  <a:schemeClr val="bg1"/>
                </a:solidFill>
              </a:rPr>
              <a:t>     How many?</a:t>
            </a:r>
          </a:p>
          <a:p>
            <a:pPr marL="0" indent="0">
              <a:spcAft>
                <a:spcPts val="600"/>
              </a:spcAft>
              <a:buNone/>
            </a:pPr>
            <a:endParaRPr lang="en-US" sz="900" dirty="0">
              <a:solidFill>
                <a:schemeClr val="bg1"/>
              </a:solidFill>
            </a:endParaRPr>
          </a:p>
          <a:p>
            <a:pPr marL="152396" indent="0">
              <a:buNone/>
            </a:pPr>
            <a:r>
              <a:rPr lang="en-US" sz="3200" dirty="0">
                <a:solidFill>
                  <a:schemeClr val="bg1"/>
                </a:solidFill>
              </a:rPr>
              <a:t>3) </a:t>
            </a:r>
            <a:r>
              <a:rPr lang="en-GB" sz="3200" dirty="0">
                <a:solidFill>
                  <a:schemeClr val="bg1"/>
                </a:solidFill>
              </a:rPr>
              <a:t>Are there enough milk cartons   so each child can have one?</a:t>
            </a:r>
          </a:p>
          <a:p>
            <a:pPr marL="152396" indent="0">
              <a:buNone/>
            </a:pPr>
            <a:endParaRPr lang="en-US" sz="900" dirty="0">
              <a:solidFill>
                <a:schemeClr val="bg1"/>
              </a:solidFill>
              <a:cs typeface="Calibri"/>
            </a:endParaRPr>
          </a:p>
          <a:p>
            <a:pPr marL="152396" indent="0">
              <a:buNone/>
            </a:pPr>
            <a:endParaRPr lang="en-GB" sz="900" dirty="0">
              <a:solidFill>
                <a:schemeClr val="bg1"/>
              </a:solidFill>
              <a:cs typeface="Calibri"/>
            </a:endParaRPr>
          </a:p>
          <a:p>
            <a:pPr marL="152396" indent="0">
              <a:buNone/>
            </a:pPr>
            <a:r>
              <a:rPr lang="en-GB" sz="3200" dirty="0">
                <a:solidFill>
                  <a:schemeClr val="bg1"/>
                </a:solidFill>
                <a:cs typeface="Calibri"/>
              </a:rPr>
              <a:t>4) How do you know?</a:t>
            </a:r>
          </a:p>
          <a:p>
            <a:pPr marL="152396" indent="0">
              <a:buNone/>
            </a:pPr>
            <a:r>
              <a:rPr lang="en-GB" sz="3200" dirty="0">
                <a:solidFill>
                  <a:schemeClr val="bg1"/>
                </a:solidFill>
                <a:cs typeface="Calibri"/>
              </a:rPr>
              <a:t> </a:t>
            </a:r>
          </a:p>
          <a:p>
            <a:pPr marL="152396" indent="0">
              <a:buNone/>
            </a:pPr>
            <a:r>
              <a:rPr lang="en-GB" sz="3200" dirty="0">
                <a:solidFill>
                  <a:schemeClr val="bg1"/>
                </a:solidFill>
                <a:cs typeface="Calibri"/>
              </a:rPr>
              <a:t>5) How many more will you need?</a:t>
            </a:r>
          </a:p>
          <a:p>
            <a:pPr marL="0" indent="0">
              <a:spcAft>
                <a:spcPts val="600"/>
              </a:spcAft>
              <a:buNone/>
            </a:pPr>
            <a:endParaRPr lang="en-US" sz="1300" dirty="0">
              <a:solidFill>
                <a:schemeClr val="bg1"/>
              </a:solidFill>
            </a:endParaRPr>
          </a:p>
        </p:txBody>
      </p:sp>
      <p:sp>
        <p:nvSpPr>
          <p:cNvPr id="18" name="TextBox 17">
            <a:extLst>
              <a:ext uri="{FF2B5EF4-FFF2-40B4-BE49-F238E27FC236}">
                <a16:creationId xmlns:a16="http://schemas.microsoft.com/office/drawing/2014/main" id="{84C3C1F3-7F74-4288-9F6A-A490BB31E04F}"/>
              </a:ext>
            </a:extLst>
          </p:cNvPr>
          <p:cNvSpPr txBox="1"/>
          <p:nvPr/>
        </p:nvSpPr>
        <p:spPr>
          <a:xfrm>
            <a:off x="8791959" y="6341628"/>
            <a:ext cx="3936548" cy="369332"/>
          </a:xfrm>
          <a:prstGeom prst="rect">
            <a:avLst/>
          </a:prstGeom>
          <a:noFill/>
        </p:spPr>
        <p:txBody>
          <a:bodyPr wrap="square" rtlCol="0">
            <a:spAutoFit/>
          </a:bodyPr>
          <a:lstStyle/>
          <a:p>
            <a:r>
              <a:rPr lang="en-US" b="1"/>
              <a:t>Continued on next slide…</a:t>
            </a:r>
            <a:endParaRPr lang="en-CA" b="1"/>
          </a:p>
        </p:txBody>
      </p:sp>
      <p:pic>
        <p:nvPicPr>
          <p:cNvPr id="21" name="Picture 2" descr="https://pixy.org/src/327/thumbs350/32716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9482" y="4610910"/>
            <a:ext cx="806505" cy="8065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pixy.org/src/327/thumbs350/32716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643" y="4642769"/>
            <a:ext cx="806505" cy="8065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pixy.org/src/327/thumbs350/32716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489" y="4642769"/>
            <a:ext cx="806505" cy="8065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pixy.org/src/327/thumbs350/32716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4585" y="4623030"/>
            <a:ext cx="806505" cy="8065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pixy.org/src/327/thumbs350/32716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0681" y="4608885"/>
            <a:ext cx="806505" cy="8065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pixy.org/src/327/thumbs350/32716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6777" y="4602357"/>
            <a:ext cx="806505" cy="80650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pixy.org/src/458/4589125.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643" y="359991"/>
            <a:ext cx="5034644" cy="3775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3156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43"/>
        <p:cNvGrpSpPr/>
        <p:nvPr/>
      </p:nvGrpSpPr>
      <p:grpSpPr>
        <a:xfrm>
          <a:off x="0" y="0"/>
          <a:ext cx="0" cy="0"/>
          <a:chOff x="0" y="0"/>
          <a:chExt cx="0" cy="0"/>
        </a:xfrm>
      </p:grpSpPr>
      <p:sp useBgFill="1">
        <p:nvSpPr>
          <p:cNvPr id="548" name="Rectangle 100">
            <a:extLst>
              <a:ext uri="{FF2B5EF4-FFF2-40B4-BE49-F238E27FC236}">
                <a16:creationId xmlns:a16="http://schemas.microsoft.com/office/drawing/2014/main" id="{2DAA6C16-BF9B-4A3E-BC70-EE6015D4F9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6" descr="A picture containing sweet, table, food, piece&#10;&#10;Description automatically generated">
            <a:extLst>
              <a:ext uri="{FF2B5EF4-FFF2-40B4-BE49-F238E27FC236}">
                <a16:creationId xmlns:a16="http://schemas.microsoft.com/office/drawing/2014/main" id="{77A8E32B-88E4-4835-B035-91E087D6D827}"/>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1638" r="7087" b="-2"/>
          <a:stretch/>
        </p:blipFill>
        <p:spPr>
          <a:xfrm>
            <a:off x="0" y="-4252"/>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10" name="Picture 10" descr="Free picture: children, group">
            <a:extLst>
              <a:ext uri="{FF2B5EF4-FFF2-40B4-BE49-F238E27FC236}">
                <a16:creationId xmlns:a16="http://schemas.microsoft.com/office/drawing/2014/main" id="{4392A8FB-F95D-40BC-9405-CF983B84B946}"/>
              </a:ext>
            </a:extLst>
          </p:cNvPr>
          <p:cNvPicPr>
            <a:picLocks noChangeAspect="1"/>
          </p:cNvPicPr>
          <p:nvPr/>
        </p:nvPicPr>
        <p:blipFill rotWithShape="1">
          <a:blip r:embed="rId5"/>
          <a:srcRect r="1" b="63"/>
          <a:stretch/>
        </p:blipFill>
        <p:spPr>
          <a:xfrm>
            <a:off x="6096000" y="19242"/>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549" name="Group 102">
            <a:extLst>
              <a:ext uri="{FF2B5EF4-FFF2-40B4-BE49-F238E27FC236}">
                <a16:creationId xmlns:a16="http://schemas.microsoft.com/office/drawing/2014/main" id="{A4AE1828-51FD-4AD7-BCF6-9AF5C696CE5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04" name="Freeform: Shape 103">
              <a:extLst>
                <a:ext uri="{FF2B5EF4-FFF2-40B4-BE49-F238E27FC236}">
                  <a16:creationId xmlns:a16="http://schemas.microsoft.com/office/drawing/2014/main" id="{8542C7CD-02BE-4ADE-8D2F-DFB759D71A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0" name="Freeform: Shape 104">
              <a:extLst>
                <a:ext uri="{FF2B5EF4-FFF2-40B4-BE49-F238E27FC236}">
                  <a16:creationId xmlns:a16="http://schemas.microsoft.com/office/drawing/2014/main" id="{840A04EE-8E37-4C28-B09B-A9593A4AAB0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 Placeholder 2">
            <a:extLst>
              <a:ext uri="{FF2B5EF4-FFF2-40B4-BE49-F238E27FC236}">
                <a16:creationId xmlns:a16="http://schemas.microsoft.com/office/drawing/2014/main" id="{855BAAB9-539E-4AA6-A1C7-CBBB4493B45E}"/>
              </a:ext>
            </a:extLst>
          </p:cNvPr>
          <p:cNvSpPr>
            <a:spLocks noGrp="1"/>
          </p:cNvSpPr>
          <p:nvPr>
            <p:ph type="body" idx="1"/>
          </p:nvPr>
        </p:nvSpPr>
        <p:spPr>
          <a:xfrm>
            <a:off x="5396188" y="4885072"/>
            <a:ext cx="5692774" cy="1077411"/>
          </a:xfrm>
        </p:spPr>
        <p:txBody>
          <a:bodyPr vert="horz" lIns="91440" tIns="45720" rIns="91440" bIns="45720" rtlCol="0">
            <a:normAutofit/>
          </a:bodyPr>
          <a:lstStyle/>
          <a:p>
            <a:pPr marL="152400" indent="-228600">
              <a:spcAft>
                <a:spcPts val="600"/>
              </a:spcAft>
              <a:buFont typeface="Arial" panose="020B0604020202020204" pitchFamily="34" charset="0"/>
              <a:buChar char="•"/>
            </a:pPr>
            <a:endParaRPr lang="en-US" sz="2400">
              <a:solidFill>
                <a:schemeClr val="bg1">
                  <a:alpha val="80000"/>
                </a:schemeClr>
              </a:solidFill>
            </a:endParaRPr>
          </a:p>
          <a:p>
            <a:pPr marL="152400" indent="-228600">
              <a:spcAft>
                <a:spcPts val="600"/>
              </a:spcAft>
              <a:buFont typeface="Arial" panose="020B0604020202020204" pitchFamily="34" charset="0"/>
              <a:buChar char="•"/>
            </a:pPr>
            <a:endParaRPr lang="en-US" sz="2400">
              <a:solidFill>
                <a:schemeClr val="bg1">
                  <a:alpha val="80000"/>
                </a:schemeClr>
              </a:solidFill>
            </a:endParaRPr>
          </a:p>
          <a:p>
            <a:pPr marL="152400" indent="-228600">
              <a:spcAft>
                <a:spcPts val="600"/>
              </a:spcAft>
              <a:buFont typeface="Arial" panose="020B0604020202020204" pitchFamily="34" charset="0"/>
              <a:buChar char="•"/>
            </a:pPr>
            <a:endParaRPr lang="en-US" sz="2400">
              <a:solidFill>
                <a:schemeClr val="bg1">
                  <a:alpha val="80000"/>
                </a:schemeClr>
              </a:solidFill>
            </a:endParaRPr>
          </a:p>
          <a:p>
            <a:pPr marL="152400" indent="-228600">
              <a:spcAft>
                <a:spcPts val="600"/>
              </a:spcAft>
              <a:buFont typeface="Arial" panose="020B0604020202020204" pitchFamily="34" charset="0"/>
              <a:buChar char="•"/>
            </a:pPr>
            <a:endParaRPr lang="en-US" sz="2400">
              <a:solidFill>
                <a:schemeClr val="bg1">
                  <a:alpha val="80000"/>
                </a:schemeClr>
              </a:solidFill>
            </a:endParaRPr>
          </a:p>
          <a:p>
            <a:pPr marL="152400" indent="-228600">
              <a:spcAft>
                <a:spcPts val="600"/>
              </a:spcAft>
              <a:buFont typeface="Arial" panose="020B0604020202020204" pitchFamily="34" charset="0"/>
              <a:buChar char="•"/>
            </a:pPr>
            <a:endParaRPr lang="en-US" sz="2400">
              <a:solidFill>
                <a:schemeClr val="bg1">
                  <a:alpha val="80000"/>
                </a:schemeClr>
              </a:solidFill>
            </a:endParaRPr>
          </a:p>
        </p:txBody>
      </p:sp>
      <p:sp>
        <p:nvSpPr>
          <p:cNvPr id="4" name="TextBox 3">
            <a:extLst>
              <a:ext uri="{FF2B5EF4-FFF2-40B4-BE49-F238E27FC236}">
                <a16:creationId xmlns:a16="http://schemas.microsoft.com/office/drawing/2014/main" id="{725D3326-6EE0-4508-A0A5-F4FE6A3AC61F}"/>
              </a:ext>
            </a:extLst>
          </p:cNvPr>
          <p:cNvSpPr txBox="1"/>
          <p:nvPr/>
        </p:nvSpPr>
        <p:spPr>
          <a:xfrm>
            <a:off x="1580164" y="4433556"/>
            <a:ext cx="11552512"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sz="3200">
                <a:solidFill>
                  <a:schemeClr val="bg1"/>
                </a:solidFill>
              </a:rPr>
              <a:t>Are there more candies or children?</a:t>
            </a:r>
            <a:endParaRPr lang="en-US">
              <a:solidFill>
                <a:schemeClr val="bg1"/>
              </a:solidFill>
            </a:endParaRPr>
          </a:p>
          <a:p>
            <a:pPr>
              <a:spcAft>
                <a:spcPts val="600"/>
              </a:spcAft>
            </a:pPr>
            <a:endParaRPr lang="en-GB" sz="800">
              <a:solidFill>
                <a:schemeClr val="bg1"/>
              </a:solidFill>
              <a:cs typeface="Calibri"/>
            </a:endParaRPr>
          </a:p>
          <a:p>
            <a:pPr>
              <a:spcAft>
                <a:spcPts val="600"/>
              </a:spcAft>
            </a:pPr>
            <a:r>
              <a:rPr lang="en-GB" sz="3200">
                <a:solidFill>
                  <a:schemeClr val="bg1"/>
                </a:solidFill>
                <a:cs typeface="Calibri"/>
              </a:rPr>
              <a:t>How do you know? </a:t>
            </a:r>
          </a:p>
          <a:p>
            <a:pPr>
              <a:spcAft>
                <a:spcPts val="600"/>
              </a:spcAft>
            </a:pPr>
            <a:endParaRPr lang="en-GB" sz="800">
              <a:solidFill>
                <a:schemeClr val="bg1"/>
              </a:solidFill>
              <a:cs typeface="Calibri"/>
            </a:endParaRPr>
          </a:p>
          <a:p>
            <a:pPr>
              <a:spcAft>
                <a:spcPts val="600"/>
              </a:spcAft>
            </a:pPr>
            <a:r>
              <a:rPr lang="en-GB" sz="3200">
                <a:solidFill>
                  <a:schemeClr val="bg1"/>
                </a:solidFill>
                <a:cs typeface="Calibri"/>
              </a:rPr>
              <a:t>Describe how you can give out all the candies to the children?</a:t>
            </a:r>
          </a:p>
        </p:txBody>
      </p:sp>
      <p:sp>
        <p:nvSpPr>
          <p:cNvPr id="544" name="Google Shape;544;p70"/>
          <p:cNvSpPr txBox="1">
            <a:spLocks noGrp="1"/>
          </p:cNvSpPr>
          <p:nvPr>
            <p:ph type="title"/>
          </p:nvPr>
        </p:nvSpPr>
        <p:spPr>
          <a:xfrm>
            <a:off x="95251" y="50223"/>
            <a:ext cx="5785287" cy="564632"/>
          </a:xfrm>
          <a:prstGeom prst="rect">
            <a:avLst/>
          </a:prstGeom>
          <a:ln w="57150">
            <a:solidFill>
              <a:schemeClr val="tx1"/>
            </a:solidFill>
          </a:ln>
        </p:spPr>
        <p:txBody>
          <a:bodyPr spcFirstLastPara="1" vert="horz" lIns="91440" tIns="45720" rIns="91440" bIns="45720" rtlCol="0" anchor="t" anchorCtr="0">
            <a:normAutofit/>
          </a:bodyPr>
          <a:lstStyle/>
          <a:p>
            <a:pPr>
              <a:spcBef>
                <a:spcPct val="0"/>
              </a:spcBef>
              <a:buClr>
                <a:schemeClr val="dk1"/>
              </a:buClr>
              <a:buSzPts val="1100"/>
            </a:pPr>
            <a:r>
              <a:rPr lang="en-US" sz="3400" b="1" kern="1200">
                <a:latin typeface="+mj-lt"/>
                <a:ea typeface="+mj-ea"/>
                <a:cs typeface="+mj-cs"/>
              </a:rPr>
              <a:t>Tuesday Challenge - Comparing </a:t>
            </a:r>
          </a:p>
        </p:txBody>
      </p:sp>
    </p:spTree>
    <p:extLst>
      <p:ext uri="{BB962C8B-B14F-4D97-AF65-F5344CB8AC3E}">
        <p14:creationId xmlns:p14="http://schemas.microsoft.com/office/powerpoint/2010/main" val="274300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4"/>
        <p:cNvGrpSpPr/>
        <p:nvPr/>
      </p:nvGrpSpPr>
      <p:grpSpPr>
        <a:xfrm>
          <a:off x="0" y="0"/>
          <a:ext cx="0" cy="0"/>
          <a:chOff x="0" y="0"/>
          <a:chExt cx="0" cy="0"/>
        </a:xfrm>
      </p:grpSpPr>
      <p:sp>
        <p:nvSpPr>
          <p:cNvPr id="449" name="Rectangle 131">
            <a:extLst>
              <a:ext uri="{FF2B5EF4-FFF2-40B4-BE49-F238E27FC236}">
                <a16:creationId xmlns:a16="http://schemas.microsoft.com/office/drawing/2014/main" id="{605494DE-B078-4D87-BB01-C84320618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9A0576B0-CD8C-4661-95C8-A9F2CE7CDD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Shape 135">
            <a:extLst>
              <a:ext uri="{FF2B5EF4-FFF2-40B4-BE49-F238E27FC236}">
                <a16:creationId xmlns:a16="http://schemas.microsoft.com/office/drawing/2014/main" id="{3FF60E2B-3919-423C-B1FF-56CDE66811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5" name="Google Shape;445;p61"/>
          <p:cNvSpPr txBox="1">
            <a:spLocks noGrp="1"/>
          </p:cNvSpPr>
          <p:nvPr>
            <p:ph type="title"/>
          </p:nvPr>
        </p:nvSpPr>
        <p:spPr>
          <a:xfrm>
            <a:off x="526460" y="1863343"/>
            <a:ext cx="3671368" cy="2387600"/>
          </a:xfrm>
          <a:prstGeom prst="rect">
            <a:avLst/>
          </a:prstGeom>
        </p:spPr>
        <p:txBody>
          <a:bodyPr spcFirstLastPara="1" vert="horz" lIns="91440" tIns="45720" rIns="91440" bIns="45720" rtlCol="0" anchor="b" anchorCtr="0">
            <a:normAutofit/>
          </a:bodyPr>
          <a:lstStyle/>
          <a:p>
            <a:pPr>
              <a:spcBef>
                <a:spcPct val="0"/>
              </a:spcBef>
            </a:pPr>
            <a:r>
              <a:rPr lang="en-US" sz="5000" b="1" kern="1200">
                <a:solidFill>
                  <a:srgbClr val="FFFFFF"/>
                </a:solidFill>
                <a:latin typeface="+mj-lt"/>
                <a:ea typeface="+mj-ea"/>
                <a:cs typeface="+mj-cs"/>
              </a:rPr>
              <a:t>Wednesday – Number Talk</a:t>
            </a:r>
          </a:p>
        </p:txBody>
      </p:sp>
      <p:pic>
        <p:nvPicPr>
          <p:cNvPr id="6" name="Picture 6" descr="A picture containing diagram&#10;&#10;Description automatically generated">
            <a:extLst>
              <a:ext uri="{FF2B5EF4-FFF2-40B4-BE49-F238E27FC236}">
                <a16:creationId xmlns:a16="http://schemas.microsoft.com/office/drawing/2014/main" id="{D84CDD0E-EB85-491B-8242-612572DC3375}"/>
              </a:ext>
            </a:extLst>
          </p:cNvPr>
          <p:cNvPicPr>
            <a:picLocks noChangeAspect="1"/>
          </p:cNvPicPr>
          <p:nvPr/>
        </p:nvPicPr>
        <p:blipFill rotWithShape="1">
          <a:blip r:embed="rId3"/>
          <a:srcRect t="6852"/>
          <a:stretch/>
        </p:blipFill>
        <p:spPr>
          <a:xfrm>
            <a:off x="4864078" y="268949"/>
            <a:ext cx="7188132" cy="4094427"/>
          </a:xfrm>
          <a:prstGeom prst="rect">
            <a:avLst/>
          </a:prstGeom>
        </p:spPr>
      </p:pic>
      <p:sp>
        <p:nvSpPr>
          <p:cNvPr id="3" name="TextBox 2">
            <a:extLst>
              <a:ext uri="{FF2B5EF4-FFF2-40B4-BE49-F238E27FC236}">
                <a16:creationId xmlns:a16="http://schemas.microsoft.com/office/drawing/2014/main" id="{7126F554-C1A1-445B-8A39-7B0EA9378625}"/>
              </a:ext>
            </a:extLst>
          </p:cNvPr>
          <p:cNvSpPr txBox="1"/>
          <p:nvPr/>
        </p:nvSpPr>
        <p:spPr>
          <a:xfrm>
            <a:off x="6742387" y="4830297"/>
            <a:ext cx="43308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cs typeface="Calibri"/>
              </a:rPr>
              <a:t>What is the same?   </a:t>
            </a:r>
          </a:p>
          <a:p>
            <a:r>
              <a:rPr lang="en-GB" sz="3600">
                <a:cs typeface="Calibri"/>
              </a:rPr>
              <a:t>What is different?</a:t>
            </a:r>
          </a:p>
        </p:txBody>
      </p:sp>
    </p:spTree>
    <p:extLst>
      <p:ext uri="{BB962C8B-B14F-4D97-AF65-F5344CB8AC3E}">
        <p14:creationId xmlns:p14="http://schemas.microsoft.com/office/powerpoint/2010/main" val="5145096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CA83-91F7-41C3-9A32-452E9178004D}"/>
              </a:ext>
            </a:extLst>
          </p:cNvPr>
          <p:cNvSpPr>
            <a:spLocks noGrp="1"/>
          </p:cNvSpPr>
          <p:nvPr>
            <p:ph type="title"/>
          </p:nvPr>
        </p:nvSpPr>
        <p:spPr>
          <a:xfrm>
            <a:off x="425570" y="227233"/>
            <a:ext cx="11360800" cy="763600"/>
          </a:xfrm>
          <a:ln w="57150">
            <a:solidFill>
              <a:srgbClr val="002060"/>
            </a:solidFill>
            <a:prstDash val="sysDot"/>
          </a:ln>
        </p:spPr>
        <p:txBody>
          <a:bodyPr/>
          <a:lstStyle/>
          <a:p>
            <a:r>
              <a:rPr lang="en-CA" b="1"/>
              <a:t>Wednesday: Comparing Number Game</a:t>
            </a:r>
          </a:p>
        </p:txBody>
      </p:sp>
      <p:sp>
        <p:nvSpPr>
          <p:cNvPr id="3" name="Rectangle 3">
            <a:extLst>
              <a:ext uri="{FF2B5EF4-FFF2-40B4-BE49-F238E27FC236}">
                <a16:creationId xmlns:a16="http://schemas.microsoft.com/office/drawing/2014/main" id="{439E34D8-5D59-4E31-995C-96715DB8B787}"/>
              </a:ext>
            </a:extLst>
          </p:cNvPr>
          <p:cNvSpPr>
            <a:spLocks noChangeArrowheads="1"/>
          </p:cNvSpPr>
          <p:nvPr/>
        </p:nvSpPr>
        <p:spPr bwMode="auto">
          <a:xfrm>
            <a:off x="428625" y="32151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5">
            <a:extLst>
              <a:ext uri="{FF2B5EF4-FFF2-40B4-BE49-F238E27FC236}">
                <a16:creationId xmlns:a16="http://schemas.microsoft.com/office/drawing/2014/main" id="{E8EF46E9-DF3D-4134-99FB-4972C7F25AAC}"/>
              </a:ext>
            </a:extLst>
          </p:cNvPr>
          <p:cNvSpPr>
            <a:spLocks noChangeArrowheads="1"/>
          </p:cNvSpPr>
          <p:nvPr/>
        </p:nvSpPr>
        <p:spPr bwMode="auto">
          <a:xfrm>
            <a:off x="2257425" y="5167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TextBox 3">
            <a:extLst>
              <a:ext uri="{FF2B5EF4-FFF2-40B4-BE49-F238E27FC236}">
                <a16:creationId xmlns:a16="http://schemas.microsoft.com/office/drawing/2014/main" id="{A96795AF-72CB-4D2B-82E1-D802E10D454C}"/>
              </a:ext>
            </a:extLst>
          </p:cNvPr>
          <p:cNvSpPr txBox="1"/>
          <p:nvPr/>
        </p:nvSpPr>
        <p:spPr>
          <a:xfrm>
            <a:off x="425570" y="1164134"/>
            <a:ext cx="9648596" cy="5416868"/>
          </a:xfrm>
          <a:prstGeom prst="rect">
            <a:avLst/>
          </a:prstGeom>
          <a:noFill/>
          <a:ln w="38100">
            <a:solidFill>
              <a:srgbClr val="002060"/>
            </a:solidFill>
            <a:prstDash val="solid"/>
            <a:extLst>
              <a:ext uri="{C807C97D-BFC1-408E-A445-0C87EB9F89A2}">
                <ask:lineSketchStyleProps xmlns:ask="http://schemas.microsoft.com/office/drawing/2018/sketchyshapes" xmlns="">
                  <ask:type>
                    <ask:lineSketchNon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Number Battle! </a:t>
            </a:r>
            <a:endParaRPr lang="en-US" sz="2800" b="1">
              <a:cs typeface="Calibri" panose="020F0502020204030204"/>
            </a:endParaRPr>
          </a:p>
          <a:p>
            <a:r>
              <a:rPr lang="en-GB">
                <a:cs typeface="Calibri"/>
              </a:rPr>
              <a:t>A game for 2 players</a:t>
            </a:r>
          </a:p>
          <a:p>
            <a:endParaRPr lang="en-GB">
              <a:cs typeface="Calibri"/>
            </a:endParaRPr>
          </a:p>
          <a:p>
            <a:r>
              <a:rPr lang="en-GB">
                <a:ea typeface="+mn-lt"/>
                <a:cs typeface="+mn-lt"/>
              </a:rPr>
              <a:t>The goal is to be the first player to win all 52 cards</a:t>
            </a:r>
            <a:endParaRPr lang="en-GB"/>
          </a:p>
          <a:p>
            <a:endParaRPr lang="en-GB"/>
          </a:p>
          <a:p>
            <a:r>
              <a:rPr lang="en-GB" sz="2400" b="1" cap="all"/>
              <a:t>THE DEAL </a:t>
            </a:r>
            <a:r>
              <a:rPr lang="en-GB" cap="all"/>
              <a:t>(remove face cards, aces = 1)</a:t>
            </a:r>
            <a:endParaRPr lang="en-GB" cap="all">
              <a:cs typeface="Calibri"/>
            </a:endParaRPr>
          </a:p>
          <a:p>
            <a:r>
              <a:rPr lang="en-GB">
                <a:ea typeface="+mn-lt"/>
                <a:cs typeface="+mn-lt"/>
              </a:rPr>
              <a:t>The deck is divided evenly, with each player receiving 20 cards, dealt one at a time, face down. Anyone may deal first. Each player places their stack of cards face down, in front of them.</a:t>
            </a:r>
            <a:endParaRPr lang="en-GB"/>
          </a:p>
          <a:p>
            <a:endParaRPr lang="en-GB"/>
          </a:p>
          <a:p>
            <a:r>
              <a:rPr lang="en-GB" sz="2400" b="1" cap="all"/>
              <a:t>THE PLAY</a:t>
            </a:r>
            <a:endParaRPr lang="en-GB" sz="2400"/>
          </a:p>
          <a:p>
            <a:r>
              <a:rPr lang="en-GB">
                <a:ea typeface="+mn-lt"/>
                <a:cs typeface="+mn-lt"/>
              </a:rPr>
              <a:t>Each player turns up a card at the same time and the player with the higher card takes both cards and puts them, face down, on the bottom of his stack.</a:t>
            </a:r>
            <a:endParaRPr lang="en-GB"/>
          </a:p>
          <a:p>
            <a:r>
              <a:rPr lang="en-GB">
                <a:ea typeface="+mn-lt"/>
                <a:cs typeface="+mn-lt"/>
              </a:rPr>
              <a:t>If the cards are the same rank, it is a BATTLE! Each player turns up one card face down and one card face up. The player with the higher cards takes both piles (six cards). If the turned-up cards are again the same rank, each player places another card face down and turns another card face up. The player with the higher card takes all 10 cards, and so on.</a:t>
            </a:r>
            <a:endParaRPr lang="en-GB"/>
          </a:p>
          <a:p>
            <a:endParaRPr lang="en-GB">
              <a:cs typeface="Calibri"/>
            </a:endParaRPr>
          </a:p>
          <a:p>
            <a:r>
              <a:rPr lang="en-GB">
                <a:cs typeface="Calibri"/>
              </a:rPr>
              <a:t>The game ends when one player has all the cards. </a:t>
            </a:r>
          </a:p>
        </p:txBody>
      </p:sp>
      <p:pic>
        <p:nvPicPr>
          <p:cNvPr id="5" name="Picture 6" descr="A wooden table&#10;&#10;Description automatically generated">
            <a:extLst>
              <a:ext uri="{FF2B5EF4-FFF2-40B4-BE49-F238E27FC236}">
                <a16:creationId xmlns:a16="http://schemas.microsoft.com/office/drawing/2014/main" id="{FB189404-EF78-4AB7-AC38-310F38BEFDDF}"/>
              </a:ext>
            </a:extLst>
          </p:cNvPr>
          <p:cNvPicPr>
            <a:picLocks noChangeAspect="1"/>
          </p:cNvPicPr>
          <p:nvPr/>
        </p:nvPicPr>
        <p:blipFill rotWithShape="1">
          <a:blip r:embed="rId2"/>
          <a:srcRect l="9944" r="13836"/>
          <a:stretch/>
        </p:blipFill>
        <p:spPr>
          <a:xfrm>
            <a:off x="10331703" y="1690226"/>
            <a:ext cx="1696439" cy="4270077"/>
          </a:xfrm>
          <a:prstGeom prst="rect">
            <a:avLst/>
          </a:prstGeom>
        </p:spPr>
      </p:pic>
    </p:spTree>
    <p:extLst>
      <p:ext uri="{BB962C8B-B14F-4D97-AF65-F5344CB8AC3E}">
        <p14:creationId xmlns:p14="http://schemas.microsoft.com/office/powerpoint/2010/main" val="31933370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9BE6BB-7068-4A8F-9F30-A7D2D85C5817}"/>
              </a:ext>
            </a:extLst>
          </p:cNvPr>
          <p:cNvSpPr>
            <a:spLocks noGrp="1"/>
          </p:cNvSpPr>
          <p:nvPr>
            <p:ph type="title"/>
          </p:nvPr>
        </p:nvSpPr>
        <p:spPr>
          <a:xfrm>
            <a:off x="524256" y="491260"/>
            <a:ext cx="6594189" cy="1625210"/>
          </a:xfrm>
        </p:spPr>
        <p:txBody>
          <a:bodyPr>
            <a:normAutofit/>
          </a:bodyPr>
          <a:lstStyle/>
          <a:p>
            <a:r>
              <a:rPr lang="en-US" b="1">
                <a:solidFill>
                  <a:srgbClr val="FFFFFF"/>
                </a:solidFill>
              </a:rPr>
              <a:t>Thursday – </a:t>
            </a:r>
            <a:r>
              <a:rPr lang="en-CA" b="1">
                <a:solidFill>
                  <a:srgbClr val="FFFFFF"/>
                </a:solidFill>
                <a:cs typeface="Calibri Light"/>
              </a:rPr>
              <a:t>Comparing </a:t>
            </a:r>
            <a:endParaRPr lang="en-CA" b="1">
              <a:solidFill>
                <a:srgbClr val="FFFFFF"/>
              </a:solidFill>
            </a:endParaRPr>
          </a:p>
        </p:txBody>
      </p:sp>
      <p:sp>
        <p:nvSpPr>
          <p:cNvPr id="14"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17368249-AD1E-49B3-99AB-F772F3F6E2F9}"/>
              </a:ext>
            </a:extLst>
          </p:cNvPr>
          <p:cNvSpPr>
            <a:spLocks noGrp="1"/>
          </p:cNvSpPr>
          <p:nvPr>
            <p:ph idx="1"/>
          </p:nvPr>
        </p:nvSpPr>
        <p:spPr>
          <a:xfrm>
            <a:off x="7832610" y="491260"/>
            <a:ext cx="3835134" cy="5726971"/>
          </a:xfrm>
        </p:spPr>
        <p:txBody>
          <a:bodyPr vert="horz" lIns="91440" tIns="45720" rIns="91440" bIns="45720" rtlCol="0" anchor="ctr">
            <a:normAutofit/>
          </a:bodyPr>
          <a:lstStyle/>
          <a:p>
            <a:pPr marL="0" indent="0">
              <a:buNone/>
            </a:pPr>
            <a:r>
              <a:rPr lang="en-CA" sz="2400">
                <a:solidFill>
                  <a:srgbClr val="FFFFFF"/>
                </a:solidFill>
                <a:cs typeface="Calibri" panose="020F0502020204030204"/>
              </a:rPr>
              <a:t>Imagine that you put some blocks each side of a teeter-totter.</a:t>
            </a:r>
          </a:p>
          <a:p>
            <a:pPr marL="0" indent="0">
              <a:buNone/>
            </a:pPr>
            <a:endParaRPr lang="en-CA" sz="1000">
              <a:solidFill>
                <a:srgbClr val="FFFFFF"/>
              </a:solidFill>
              <a:cs typeface="Calibri" panose="020F0502020204030204"/>
            </a:endParaRPr>
          </a:p>
          <a:p>
            <a:pPr marL="0" indent="0">
              <a:buNone/>
            </a:pPr>
            <a:r>
              <a:rPr lang="en-CA" sz="2400">
                <a:solidFill>
                  <a:srgbClr val="FFFFFF"/>
                </a:solidFill>
                <a:cs typeface="Calibri" panose="020F0502020204030204"/>
              </a:rPr>
              <a:t>How many blocks might you put on each side so the teeter-totter is unbalanced and looks like this? </a:t>
            </a:r>
            <a:endParaRPr lang="en-CA" sz="2400">
              <a:solidFill>
                <a:srgbClr val="FFFFFF"/>
              </a:solidFill>
            </a:endParaRPr>
          </a:p>
          <a:p>
            <a:pPr marL="0" indent="0">
              <a:buNone/>
            </a:pPr>
            <a:endParaRPr lang="en-CA" sz="1000">
              <a:solidFill>
                <a:srgbClr val="FFFFFF"/>
              </a:solidFill>
              <a:cs typeface="Calibri" panose="020F0502020204030204"/>
            </a:endParaRPr>
          </a:p>
          <a:p>
            <a:pPr marL="0" indent="0">
              <a:buNone/>
            </a:pPr>
            <a:r>
              <a:rPr lang="en-CA" sz="2400">
                <a:solidFill>
                  <a:srgbClr val="FFFFFF"/>
                </a:solidFill>
                <a:cs typeface="Calibri" panose="020F0502020204030204"/>
              </a:rPr>
              <a:t>Is there a different amount you could out on each side?</a:t>
            </a:r>
            <a:endParaRPr lang="en-CA" sz="2400">
              <a:solidFill>
                <a:srgbClr val="FFFFFF"/>
              </a:solidFill>
            </a:endParaRPr>
          </a:p>
          <a:p>
            <a:pPr marL="0" indent="0">
              <a:buNone/>
            </a:pPr>
            <a:endParaRPr lang="en-CA" sz="1000">
              <a:solidFill>
                <a:srgbClr val="FFFFFF"/>
              </a:solidFill>
              <a:cs typeface="Calibri" panose="020F0502020204030204"/>
            </a:endParaRPr>
          </a:p>
          <a:p>
            <a:pPr marL="0" indent="0">
              <a:buNone/>
            </a:pPr>
            <a:r>
              <a:rPr lang="en-CA" sz="2400">
                <a:solidFill>
                  <a:srgbClr val="FFFFFF"/>
                </a:solidFill>
                <a:cs typeface="Calibri" panose="020F0502020204030204"/>
              </a:rPr>
              <a:t>Explain how you chose the amounts? </a:t>
            </a:r>
          </a:p>
        </p:txBody>
      </p:sp>
      <p:sp>
        <p:nvSpPr>
          <p:cNvPr id="12" name="Isosceles Triangle 11">
            <a:extLst>
              <a:ext uri="{FF2B5EF4-FFF2-40B4-BE49-F238E27FC236}">
                <a16:creationId xmlns:a16="http://schemas.microsoft.com/office/drawing/2014/main" id="{58451795-B1A1-4E80-9834-3E69B97B5D6A}"/>
              </a:ext>
            </a:extLst>
          </p:cNvPr>
          <p:cNvSpPr/>
          <p:nvPr/>
        </p:nvSpPr>
        <p:spPr>
          <a:xfrm>
            <a:off x="3431277" y="5174318"/>
            <a:ext cx="1395555" cy="9713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6" name="Straight Connector 15">
            <a:extLst>
              <a:ext uri="{FF2B5EF4-FFF2-40B4-BE49-F238E27FC236}">
                <a16:creationId xmlns:a16="http://schemas.microsoft.com/office/drawing/2014/main" id="{46104A3E-0345-42FC-BB82-E08DDD8DC48F}"/>
              </a:ext>
            </a:extLst>
          </p:cNvPr>
          <p:cNvCxnSpPr>
            <a:cxnSpLocks/>
          </p:cNvCxnSpPr>
          <p:nvPr/>
        </p:nvCxnSpPr>
        <p:spPr>
          <a:xfrm flipV="1">
            <a:off x="2143593" y="4362138"/>
            <a:ext cx="3551902" cy="1783576"/>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B814A42-4D8D-470B-9FB8-053422249CFB}"/>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9647F023-2984-4C6C-91A6-AB4C4A55BF2B}"/>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D7C55BE0-E1A6-4491-B0BB-1678910879B4}"/>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a:extLst>
              <a:ext uri="{FF2B5EF4-FFF2-40B4-BE49-F238E27FC236}">
                <a16:creationId xmlns:a16="http://schemas.microsoft.com/office/drawing/2014/main" id="{7DE77C23-CDB3-4050-86E8-88D3C5FAA752}"/>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C1466064-A920-4446-AB82-E856499A4DC8}"/>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a:extLst>
              <a:ext uri="{FF2B5EF4-FFF2-40B4-BE49-F238E27FC236}">
                <a16:creationId xmlns:a16="http://schemas.microsoft.com/office/drawing/2014/main" id="{2942813F-B008-4167-83AD-AC9D9050A6F6}"/>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F7E54C7F-ACD3-4FA5-98D6-36A3256AAA95}"/>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ectangle 31">
            <a:extLst>
              <a:ext uri="{FF2B5EF4-FFF2-40B4-BE49-F238E27FC236}">
                <a16:creationId xmlns:a16="http://schemas.microsoft.com/office/drawing/2014/main" id="{CA8C0165-E48E-4E52-8C30-792FB4AD76AE}"/>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ectangle 32">
            <a:extLst>
              <a:ext uri="{FF2B5EF4-FFF2-40B4-BE49-F238E27FC236}">
                <a16:creationId xmlns:a16="http://schemas.microsoft.com/office/drawing/2014/main" id="{005D9FB3-8981-4CA0-9301-C7AC7B26992B}"/>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ectangle 33">
            <a:extLst>
              <a:ext uri="{FF2B5EF4-FFF2-40B4-BE49-F238E27FC236}">
                <a16:creationId xmlns:a16="http://schemas.microsoft.com/office/drawing/2014/main" id="{69F269A1-5CB3-4104-8211-A9F4C6AD5780}"/>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a:extLst>
              <a:ext uri="{FF2B5EF4-FFF2-40B4-BE49-F238E27FC236}">
                <a16:creationId xmlns:a16="http://schemas.microsoft.com/office/drawing/2014/main" id="{520A1D09-8F7C-4A57-B34E-DCB0672B9157}"/>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a:extLst>
              <a:ext uri="{FF2B5EF4-FFF2-40B4-BE49-F238E27FC236}">
                <a16:creationId xmlns:a16="http://schemas.microsoft.com/office/drawing/2014/main" id="{BD11CBEB-5982-4A00-A818-1D0443F4AEAA}"/>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a:extLst>
              <a:ext uri="{FF2B5EF4-FFF2-40B4-BE49-F238E27FC236}">
                <a16:creationId xmlns:a16="http://schemas.microsoft.com/office/drawing/2014/main" id="{B35CE1CA-81D0-48D6-8A44-BCA0EDEE435E}"/>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a:extLst>
              <a:ext uri="{FF2B5EF4-FFF2-40B4-BE49-F238E27FC236}">
                <a16:creationId xmlns:a16="http://schemas.microsoft.com/office/drawing/2014/main" id="{9F0CB99D-9ECF-4CB0-8532-E18C373DEC9A}"/>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9EA22FBF-9656-439F-8897-4DA117B25FC5}"/>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014B8839-1C3F-408A-A0B9-9FF642201387}"/>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95ECAF50-A56B-437C-B1F7-F7C4463DD07C}"/>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a:extLst>
              <a:ext uri="{FF2B5EF4-FFF2-40B4-BE49-F238E27FC236}">
                <a16:creationId xmlns:a16="http://schemas.microsoft.com/office/drawing/2014/main" id="{5D4A1A5A-8EBB-425A-8FDD-1D3545A232FC}"/>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a:extLst>
              <a:ext uri="{FF2B5EF4-FFF2-40B4-BE49-F238E27FC236}">
                <a16:creationId xmlns:a16="http://schemas.microsoft.com/office/drawing/2014/main" id="{0E9A05B3-EFEE-4884-90D8-5FAD3CA068D5}"/>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ectangle 40">
            <a:extLst>
              <a:ext uri="{FF2B5EF4-FFF2-40B4-BE49-F238E27FC236}">
                <a16:creationId xmlns:a16="http://schemas.microsoft.com/office/drawing/2014/main" id="{725CE33E-51F7-4A83-83B3-ABB3AC35CF54}"/>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ectangle 41">
            <a:extLst>
              <a:ext uri="{FF2B5EF4-FFF2-40B4-BE49-F238E27FC236}">
                <a16:creationId xmlns:a16="http://schemas.microsoft.com/office/drawing/2014/main" id="{A7F7DEFF-0E65-48A9-9853-8C8EBDF4BE93}"/>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ectangle 42">
            <a:extLst>
              <a:ext uri="{FF2B5EF4-FFF2-40B4-BE49-F238E27FC236}">
                <a16:creationId xmlns:a16="http://schemas.microsoft.com/office/drawing/2014/main" id="{38F0CDA3-B62B-4610-B0E0-F0C0A05762D6}"/>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ectangle 43">
            <a:extLst>
              <a:ext uri="{FF2B5EF4-FFF2-40B4-BE49-F238E27FC236}">
                <a16:creationId xmlns:a16="http://schemas.microsoft.com/office/drawing/2014/main" id="{892D3EA7-6879-4349-899B-B66EF0885950}"/>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a:extLst>
              <a:ext uri="{FF2B5EF4-FFF2-40B4-BE49-F238E27FC236}">
                <a16:creationId xmlns:a16="http://schemas.microsoft.com/office/drawing/2014/main" id="{4DF69E69-0733-434B-B225-04A4B1E276B3}"/>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Rectangle 45">
            <a:extLst>
              <a:ext uri="{FF2B5EF4-FFF2-40B4-BE49-F238E27FC236}">
                <a16:creationId xmlns:a16="http://schemas.microsoft.com/office/drawing/2014/main" id="{E691782E-B0F8-4A7C-96A8-4348D4F4FFF0}"/>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ectangle 46">
            <a:extLst>
              <a:ext uri="{FF2B5EF4-FFF2-40B4-BE49-F238E27FC236}">
                <a16:creationId xmlns:a16="http://schemas.microsoft.com/office/drawing/2014/main" id="{28200ADE-4C61-43E2-BCF3-67BFE65B6800}"/>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ectangle 47">
            <a:extLst>
              <a:ext uri="{FF2B5EF4-FFF2-40B4-BE49-F238E27FC236}">
                <a16:creationId xmlns:a16="http://schemas.microsoft.com/office/drawing/2014/main" id="{3C8BB952-7088-407E-97DF-988FE6D06686}"/>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ectangle 48">
            <a:extLst>
              <a:ext uri="{FF2B5EF4-FFF2-40B4-BE49-F238E27FC236}">
                <a16:creationId xmlns:a16="http://schemas.microsoft.com/office/drawing/2014/main" id="{930CCD45-2DED-4073-9B81-420798CCA56C}"/>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ectangle 49">
            <a:extLst>
              <a:ext uri="{FF2B5EF4-FFF2-40B4-BE49-F238E27FC236}">
                <a16:creationId xmlns:a16="http://schemas.microsoft.com/office/drawing/2014/main" id="{F2785EB0-71EA-4F03-B1B2-FCC54F20CA44}"/>
              </a:ext>
            </a:extLst>
          </p:cNvPr>
          <p:cNvSpPr/>
          <p:nvPr/>
        </p:nvSpPr>
        <p:spPr>
          <a:xfrm>
            <a:off x="1016974" y="3146059"/>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ectangle 50">
            <a:extLst>
              <a:ext uri="{FF2B5EF4-FFF2-40B4-BE49-F238E27FC236}">
                <a16:creationId xmlns:a16="http://schemas.microsoft.com/office/drawing/2014/main" id="{2C748CED-C6DF-41D1-8916-F6CC2F7BE336}"/>
              </a:ext>
            </a:extLst>
          </p:cNvPr>
          <p:cNvSpPr/>
          <p:nvPr/>
        </p:nvSpPr>
        <p:spPr>
          <a:xfrm>
            <a:off x="621844" y="3560807"/>
            <a:ext cx="599607" cy="640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739BF7E6-5132-475B-8903-701FD0819EEA}"/>
              </a:ext>
            </a:extLst>
          </p:cNvPr>
          <p:cNvSpPr txBox="1"/>
          <p:nvPr/>
        </p:nvSpPr>
        <p:spPr>
          <a:xfrm>
            <a:off x="1702110" y="3139401"/>
            <a:ext cx="3551902" cy="646331"/>
          </a:xfrm>
          <a:prstGeom prst="rect">
            <a:avLst/>
          </a:prstGeom>
          <a:noFill/>
        </p:spPr>
        <p:txBody>
          <a:bodyPr wrap="square" rtlCol="0">
            <a:spAutoFit/>
          </a:bodyPr>
          <a:lstStyle/>
          <a:p>
            <a:r>
              <a:rPr lang="en-CA"/>
              <a:t>Drag the blocks to place them on the teeter-totter </a:t>
            </a:r>
          </a:p>
        </p:txBody>
      </p:sp>
    </p:spTree>
    <p:extLst>
      <p:ext uri="{BB962C8B-B14F-4D97-AF65-F5344CB8AC3E}">
        <p14:creationId xmlns:p14="http://schemas.microsoft.com/office/powerpoint/2010/main" val="21906434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CDE1E586-F5EA-4305-B02C-636E42B728BF}"/>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b="1">
                <a:solidFill>
                  <a:schemeClr val="bg1"/>
                </a:solidFill>
              </a:rPr>
              <a:t>Thursday: Play a Board Game!</a:t>
            </a:r>
          </a:p>
        </p:txBody>
      </p:sp>
      <p:sp>
        <p:nvSpPr>
          <p:cNvPr id="2" name="TextBox 1">
            <a:extLst>
              <a:ext uri="{FF2B5EF4-FFF2-40B4-BE49-F238E27FC236}">
                <a16:creationId xmlns:a16="http://schemas.microsoft.com/office/drawing/2014/main" id="{14C7F9E8-26B1-4EA8-A242-2254EA2FFDB6}"/>
              </a:ext>
            </a:extLst>
          </p:cNvPr>
          <p:cNvSpPr txBox="1"/>
          <p:nvPr/>
        </p:nvSpPr>
        <p:spPr>
          <a:xfrm>
            <a:off x="6096000" y="2633509"/>
            <a:ext cx="5355659" cy="36601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Choose any board game you have in your house and play it. Have fun!</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rPr>
              <a:t>https://pixy.org/src/52/529628.jpg</a:t>
            </a:r>
          </a:p>
        </p:txBody>
      </p:sp>
      <p:pic>
        <p:nvPicPr>
          <p:cNvPr id="1026" name="Picture 2" descr="https://pixy.org/src/52/5296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090" y="2217644"/>
            <a:ext cx="4075957" cy="423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3265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2"/>
          <p:cNvSpPr txBox="1">
            <a:spLocks noGrp="1"/>
          </p:cNvSpPr>
          <p:nvPr>
            <p:ph type="title"/>
          </p:nvPr>
        </p:nvSpPr>
        <p:spPr>
          <a:xfrm>
            <a:off x="554217" y="372048"/>
            <a:ext cx="11360800" cy="890056"/>
          </a:xfrm>
          <a:prstGeom prst="rect">
            <a:avLst/>
          </a:prstGeom>
          <a:ln w="38100">
            <a:solidFill>
              <a:srgbClr val="002060"/>
            </a:solidFill>
            <a:prstDash val="sysDash"/>
          </a:ln>
        </p:spPr>
        <p:txBody>
          <a:bodyPr spcFirstLastPara="1" vert="horz" wrap="square" lIns="121900" tIns="121900" rIns="121900" bIns="121900" rtlCol="0" anchor="t" anchorCtr="0">
            <a:noAutofit/>
          </a:bodyPr>
          <a:lstStyle/>
          <a:p>
            <a:r>
              <a:rPr lang="en-CA" sz="5400" b="1"/>
              <a:t>Friday – </a:t>
            </a:r>
            <a:r>
              <a:rPr lang="en-CA" sz="5400" b="1">
                <a:cs typeface="Calibri Light"/>
              </a:rPr>
              <a:t>Comparing </a:t>
            </a:r>
            <a:endParaRPr lang="en-CA" sz="5400" b="1"/>
          </a:p>
        </p:txBody>
      </p:sp>
      <p:sp>
        <p:nvSpPr>
          <p:cNvPr id="3" name="Text Placeholder 2">
            <a:extLst>
              <a:ext uri="{FF2B5EF4-FFF2-40B4-BE49-F238E27FC236}">
                <a16:creationId xmlns:a16="http://schemas.microsoft.com/office/drawing/2014/main" id="{6851A75F-43D1-429D-9353-CD0DF8814D1E}"/>
              </a:ext>
            </a:extLst>
          </p:cNvPr>
          <p:cNvSpPr>
            <a:spLocks noGrp="1"/>
          </p:cNvSpPr>
          <p:nvPr>
            <p:ph type="body" idx="1"/>
          </p:nvPr>
        </p:nvSpPr>
        <p:spPr>
          <a:xfrm>
            <a:off x="554217" y="1520897"/>
            <a:ext cx="11360800" cy="1379014"/>
          </a:xfrm>
        </p:spPr>
        <p:txBody>
          <a:bodyPr/>
          <a:lstStyle/>
          <a:p>
            <a:pPr marL="152400" indent="0">
              <a:buNone/>
            </a:pPr>
            <a:r>
              <a:rPr lang="en-CA" sz="3600">
                <a:ea typeface="+mn-lt"/>
                <a:cs typeface="+mn-lt"/>
              </a:rPr>
              <a:t>Which arrangements make it easy for you to tell whether there are more blue or more orange counters?</a:t>
            </a:r>
            <a:endParaRPr lang="en-US" sz="3600">
              <a:ea typeface="+mn-lt"/>
              <a:cs typeface="+mn-lt"/>
            </a:endParaRPr>
          </a:p>
          <a:p>
            <a:pPr marL="152400" indent="0">
              <a:buNone/>
            </a:pPr>
            <a:endParaRPr lang="en-CA">
              <a:cs typeface="Calibri"/>
            </a:endParaRPr>
          </a:p>
          <a:p>
            <a:pPr marL="152400" indent="0">
              <a:buNone/>
            </a:pPr>
            <a:endParaRPr lang="en-CA">
              <a:cs typeface="Calibri"/>
            </a:endParaRPr>
          </a:p>
        </p:txBody>
      </p:sp>
      <p:sp>
        <p:nvSpPr>
          <p:cNvPr id="4" name="Oval 3">
            <a:extLst>
              <a:ext uri="{FF2B5EF4-FFF2-40B4-BE49-F238E27FC236}">
                <a16:creationId xmlns:a16="http://schemas.microsoft.com/office/drawing/2014/main" id="{07D4A41C-0A0A-4C1C-8F1E-8D82F19B2AF3}"/>
              </a:ext>
            </a:extLst>
          </p:cNvPr>
          <p:cNvSpPr/>
          <p:nvPr/>
        </p:nvSpPr>
        <p:spPr>
          <a:xfrm>
            <a:off x="822385" y="3014932"/>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FB951DF-44A6-447C-A75D-3A4C59A0C21B}"/>
              </a:ext>
            </a:extLst>
          </p:cNvPr>
          <p:cNvSpPr/>
          <p:nvPr/>
        </p:nvSpPr>
        <p:spPr>
          <a:xfrm>
            <a:off x="1368725" y="3014931"/>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E6C38FC-1C4B-4641-BDB7-3546FA622656}"/>
              </a:ext>
            </a:extLst>
          </p:cNvPr>
          <p:cNvSpPr/>
          <p:nvPr/>
        </p:nvSpPr>
        <p:spPr>
          <a:xfrm>
            <a:off x="8356121" y="3820064"/>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AF3C7C73-78DC-4F5C-B920-CB93D17EF56D}"/>
              </a:ext>
            </a:extLst>
          </p:cNvPr>
          <p:cNvSpPr/>
          <p:nvPr/>
        </p:nvSpPr>
        <p:spPr>
          <a:xfrm>
            <a:off x="9506309" y="3705045"/>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B97F2FF1-51E0-420F-848C-E4F6A985A0FA}"/>
              </a:ext>
            </a:extLst>
          </p:cNvPr>
          <p:cNvSpPr/>
          <p:nvPr/>
        </p:nvSpPr>
        <p:spPr>
          <a:xfrm>
            <a:off x="9750724" y="2669874"/>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54BE0D0-30CE-4276-BEBC-C840D93A677F}"/>
              </a:ext>
            </a:extLst>
          </p:cNvPr>
          <p:cNvSpPr/>
          <p:nvPr/>
        </p:nvSpPr>
        <p:spPr>
          <a:xfrm>
            <a:off x="8945592" y="3992592"/>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67FEB6D-75CE-45FD-8A3A-28CBAD87FA1F}"/>
              </a:ext>
            </a:extLst>
          </p:cNvPr>
          <p:cNvSpPr/>
          <p:nvPr/>
        </p:nvSpPr>
        <p:spPr>
          <a:xfrm>
            <a:off x="8543026" y="3331233"/>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DC6B90C2-0C3C-4530-B282-FE1A491ADDEE}"/>
              </a:ext>
            </a:extLst>
          </p:cNvPr>
          <p:cNvSpPr/>
          <p:nvPr/>
        </p:nvSpPr>
        <p:spPr>
          <a:xfrm>
            <a:off x="9391290" y="3187460"/>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D91E1DA-00BA-48BD-A1CF-C887D73068C5}"/>
              </a:ext>
            </a:extLst>
          </p:cNvPr>
          <p:cNvSpPr/>
          <p:nvPr/>
        </p:nvSpPr>
        <p:spPr>
          <a:xfrm>
            <a:off x="8773063" y="2741761"/>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E5A9B2FC-6635-4EA4-9E49-456126C3C489}"/>
              </a:ext>
            </a:extLst>
          </p:cNvPr>
          <p:cNvSpPr/>
          <p:nvPr/>
        </p:nvSpPr>
        <p:spPr>
          <a:xfrm>
            <a:off x="276045" y="3014932"/>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E06A1AB-A559-4537-A98E-CD4DBDBECD22}"/>
              </a:ext>
            </a:extLst>
          </p:cNvPr>
          <p:cNvSpPr/>
          <p:nvPr/>
        </p:nvSpPr>
        <p:spPr>
          <a:xfrm>
            <a:off x="2935857" y="3014931"/>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A141DE5-71BA-4E55-B2F0-E090BFD363E5}"/>
              </a:ext>
            </a:extLst>
          </p:cNvPr>
          <p:cNvSpPr/>
          <p:nvPr/>
        </p:nvSpPr>
        <p:spPr>
          <a:xfrm>
            <a:off x="2432649" y="3014930"/>
            <a:ext cx="345056" cy="3450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E044762D-80D4-4C09-ABF9-AA2CA0C2E6DD}"/>
              </a:ext>
            </a:extLst>
          </p:cNvPr>
          <p:cNvSpPr/>
          <p:nvPr/>
        </p:nvSpPr>
        <p:spPr>
          <a:xfrm>
            <a:off x="1929441" y="3014932"/>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20362C47-629F-4460-97ED-C5233F173D19}"/>
              </a:ext>
            </a:extLst>
          </p:cNvPr>
          <p:cNvSpPr/>
          <p:nvPr/>
        </p:nvSpPr>
        <p:spPr>
          <a:xfrm>
            <a:off x="4287328" y="4165120"/>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620E4971-3F9C-4F8D-B2FD-B912C21C4220}"/>
              </a:ext>
            </a:extLst>
          </p:cNvPr>
          <p:cNvSpPr/>
          <p:nvPr/>
        </p:nvSpPr>
        <p:spPr>
          <a:xfrm>
            <a:off x="5394384" y="3877573"/>
            <a:ext cx="359434" cy="345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6BEC908-00E7-4B97-B1E5-40BD06DD0D79}"/>
              </a:ext>
            </a:extLst>
          </p:cNvPr>
          <p:cNvSpPr/>
          <p:nvPr/>
        </p:nvSpPr>
        <p:spPr>
          <a:xfrm>
            <a:off x="4819290" y="3618780"/>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2D6BFD8-2786-4D1C-B4B1-6A81733CECFB}"/>
              </a:ext>
            </a:extLst>
          </p:cNvPr>
          <p:cNvSpPr/>
          <p:nvPr/>
        </p:nvSpPr>
        <p:spPr>
          <a:xfrm>
            <a:off x="5394384" y="3259347"/>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DD603DE-4E58-4CE5-8DBC-BFAAB9467894}"/>
              </a:ext>
            </a:extLst>
          </p:cNvPr>
          <p:cNvSpPr/>
          <p:nvPr/>
        </p:nvSpPr>
        <p:spPr>
          <a:xfrm>
            <a:off x="4819289" y="3086818"/>
            <a:ext cx="359434" cy="345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90F2BAC7-62C9-44AF-B012-F43867C0918B}"/>
              </a:ext>
            </a:extLst>
          </p:cNvPr>
          <p:cNvSpPr/>
          <p:nvPr/>
        </p:nvSpPr>
        <p:spPr>
          <a:xfrm>
            <a:off x="4963064" y="4337648"/>
            <a:ext cx="359434" cy="345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E68F9012-03CC-44F6-AB8D-D6FC8408C2AC}"/>
              </a:ext>
            </a:extLst>
          </p:cNvPr>
          <p:cNvSpPr/>
          <p:nvPr/>
        </p:nvSpPr>
        <p:spPr>
          <a:xfrm>
            <a:off x="1929440" y="3532516"/>
            <a:ext cx="359434" cy="345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C8A1B304-7A3D-4DFE-A666-EF2AD104E7A8}"/>
              </a:ext>
            </a:extLst>
          </p:cNvPr>
          <p:cNvSpPr/>
          <p:nvPr/>
        </p:nvSpPr>
        <p:spPr>
          <a:xfrm>
            <a:off x="1368724" y="3532516"/>
            <a:ext cx="359434" cy="345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132D2F18-9FFA-4BA7-B94C-F8132AD4FB0C}"/>
              </a:ext>
            </a:extLst>
          </p:cNvPr>
          <p:cNvSpPr/>
          <p:nvPr/>
        </p:nvSpPr>
        <p:spPr>
          <a:xfrm>
            <a:off x="822383" y="3532515"/>
            <a:ext cx="359434" cy="345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BF714A6B-F1B1-4509-87A0-5F529AC4496A}"/>
              </a:ext>
            </a:extLst>
          </p:cNvPr>
          <p:cNvSpPr/>
          <p:nvPr/>
        </p:nvSpPr>
        <p:spPr>
          <a:xfrm>
            <a:off x="276044" y="3532516"/>
            <a:ext cx="359434" cy="345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959726CC-9DC9-4D01-A5CF-4E949564616E}"/>
              </a:ext>
            </a:extLst>
          </p:cNvPr>
          <p:cNvSpPr/>
          <p:nvPr/>
        </p:nvSpPr>
        <p:spPr>
          <a:xfrm>
            <a:off x="10958422" y="2569232"/>
            <a:ext cx="359434" cy="345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BAB109F9-5744-4505-B5FD-D9BE1FEA5F76}"/>
              </a:ext>
            </a:extLst>
          </p:cNvPr>
          <p:cNvSpPr/>
          <p:nvPr/>
        </p:nvSpPr>
        <p:spPr>
          <a:xfrm>
            <a:off x="11245970" y="3791308"/>
            <a:ext cx="359434" cy="345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6805DB8E-47E6-426B-BBC7-1EEAF98019D4}"/>
              </a:ext>
            </a:extLst>
          </p:cNvPr>
          <p:cNvSpPr/>
          <p:nvPr/>
        </p:nvSpPr>
        <p:spPr>
          <a:xfrm>
            <a:off x="5653176" y="2669874"/>
            <a:ext cx="359434" cy="345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F9C05F0C-9FC0-41B6-B93A-97B2136B6DAA}"/>
              </a:ext>
            </a:extLst>
          </p:cNvPr>
          <p:cNvSpPr/>
          <p:nvPr/>
        </p:nvSpPr>
        <p:spPr>
          <a:xfrm>
            <a:off x="10426460" y="2986175"/>
            <a:ext cx="359434" cy="345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FAE81D81-0618-4ECC-8B37-0B69F9B4D4A1}"/>
              </a:ext>
            </a:extLst>
          </p:cNvPr>
          <p:cNvSpPr/>
          <p:nvPr/>
        </p:nvSpPr>
        <p:spPr>
          <a:xfrm>
            <a:off x="11145328" y="3014930"/>
            <a:ext cx="359434" cy="345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0E891913-A1F0-46E1-BB0B-CA57BD8581AE}"/>
              </a:ext>
            </a:extLst>
          </p:cNvPr>
          <p:cNvSpPr/>
          <p:nvPr/>
        </p:nvSpPr>
        <p:spPr>
          <a:xfrm>
            <a:off x="6098875" y="4050100"/>
            <a:ext cx="359434" cy="345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D9F34037-A43E-47AF-A25E-F9B64AD25B2E}"/>
              </a:ext>
            </a:extLst>
          </p:cNvPr>
          <p:cNvSpPr/>
          <p:nvPr/>
        </p:nvSpPr>
        <p:spPr>
          <a:xfrm>
            <a:off x="5955102" y="3532515"/>
            <a:ext cx="359434" cy="345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B1E378D4-5C06-47ED-A0DF-E37FFD7A6F0D}"/>
              </a:ext>
            </a:extLst>
          </p:cNvPr>
          <p:cNvSpPr/>
          <p:nvPr/>
        </p:nvSpPr>
        <p:spPr>
          <a:xfrm>
            <a:off x="10785893" y="3503760"/>
            <a:ext cx="359434" cy="3450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E589D7BF-E6BF-4151-980D-53838497AB43}"/>
              </a:ext>
            </a:extLst>
          </p:cNvPr>
          <p:cNvSpPr/>
          <p:nvPr/>
        </p:nvSpPr>
        <p:spPr>
          <a:xfrm>
            <a:off x="6314535" y="2986176"/>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3C6BCC0C-2C37-4E0E-912B-CDA9625A64C4}"/>
              </a:ext>
            </a:extLst>
          </p:cNvPr>
          <p:cNvSpPr/>
          <p:nvPr/>
        </p:nvSpPr>
        <p:spPr>
          <a:xfrm>
            <a:off x="5653177" y="4481422"/>
            <a:ext cx="359434"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C5F7A86B-7DB9-4104-B9D8-5637284350FF}"/>
              </a:ext>
            </a:extLst>
          </p:cNvPr>
          <p:cNvCxnSpPr/>
          <p:nvPr/>
        </p:nvCxnSpPr>
        <p:spPr>
          <a:xfrm>
            <a:off x="3638550" y="2668079"/>
            <a:ext cx="14377" cy="255916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4539897-00C9-4DE0-AD0F-2D18D9F29D38}"/>
              </a:ext>
            </a:extLst>
          </p:cNvPr>
          <p:cNvCxnSpPr>
            <a:cxnSpLocks/>
          </p:cNvCxnSpPr>
          <p:nvPr/>
        </p:nvCxnSpPr>
        <p:spPr>
          <a:xfrm>
            <a:off x="7793606" y="2624946"/>
            <a:ext cx="0" cy="250165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9861B38-F39E-4A01-A097-D96C2DFEBF3F}"/>
              </a:ext>
            </a:extLst>
          </p:cNvPr>
          <p:cNvSpPr txBox="1"/>
          <p:nvPr/>
        </p:nvSpPr>
        <p:spPr>
          <a:xfrm>
            <a:off x="3483634" y="5658568"/>
            <a:ext cx="104638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cs typeface="Calibri"/>
              </a:rPr>
              <a:t>Explain your choice.</a:t>
            </a:r>
          </a:p>
        </p:txBody>
      </p:sp>
    </p:spTree>
    <p:extLst>
      <p:ext uri="{BB962C8B-B14F-4D97-AF65-F5344CB8AC3E}">
        <p14:creationId xmlns:p14="http://schemas.microsoft.com/office/powerpoint/2010/main" val="36055632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CA83-91F7-41C3-9A32-452E9178004D}"/>
              </a:ext>
            </a:extLst>
          </p:cNvPr>
          <p:cNvSpPr>
            <a:spLocks noGrp="1"/>
          </p:cNvSpPr>
          <p:nvPr>
            <p:ph type="title"/>
          </p:nvPr>
        </p:nvSpPr>
        <p:spPr>
          <a:xfrm>
            <a:off x="425570" y="227233"/>
            <a:ext cx="11360800" cy="763600"/>
          </a:xfrm>
          <a:ln w="57150">
            <a:solidFill>
              <a:srgbClr val="002060"/>
            </a:solidFill>
            <a:prstDash val="sysDot"/>
          </a:ln>
        </p:spPr>
        <p:txBody>
          <a:bodyPr/>
          <a:lstStyle/>
          <a:p>
            <a:r>
              <a:rPr lang="en-CA" b="1"/>
              <a:t>Friday: Comparing Number Game</a:t>
            </a:r>
          </a:p>
        </p:txBody>
      </p:sp>
      <p:sp>
        <p:nvSpPr>
          <p:cNvPr id="3" name="Rectangle 3">
            <a:extLst>
              <a:ext uri="{FF2B5EF4-FFF2-40B4-BE49-F238E27FC236}">
                <a16:creationId xmlns:a16="http://schemas.microsoft.com/office/drawing/2014/main" id="{439E34D8-5D59-4E31-995C-96715DB8B787}"/>
              </a:ext>
            </a:extLst>
          </p:cNvPr>
          <p:cNvSpPr>
            <a:spLocks noChangeArrowheads="1"/>
          </p:cNvSpPr>
          <p:nvPr/>
        </p:nvSpPr>
        <p:spPr bwMode="auto">
          <a:xfrm>
            <a:off x="428625" y="32151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6" name="Rectangle 5">
            <a:extLst>
              <a:ext uri="{FF2B5EF4-FFF2-40B4-BE49-F238E27FC236}">
                <a16:creationId xmlns:a16="http://schemas.microsoft.com/office/drawing/2014/main" id="{E8EF46E9-DF3D-4134-99FB-4972C7F25AAC}"/>
              </a:ext>
            </a:extLst>
          </p:cNvPr>
          <p:cNvSpPr>
            <a:spLocks noChangeArrowheads="1"/>
          </p:cNvSpPr>
          <p:nvPr/>
        </p:nvSpPr>
        <p:spPr bwMode="auto">
          <a:xfrm>
            <a:off x="2257425" y="5167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TextBox 3">
            <a:extLst>
              <a:ext uri="{FF2B5EF4-FFF2-40B4-BE49-F238E27FC236}">
                <a16:creationId xmlns:a16="http://schemas.microsoft.com/office/drawing/2014/main" id="{A96795AF-72CB-4D2B-82E1-D802E10D454C}"/>
              </a:ext>
            </a:extLst>
          </p:cNvPr>
          <p:cNvSpPr txBox="1"/>
          <p:nvPr/>
        </p:nvSpPr>
        <p:spPr>
          <a:xfrm>
            <a:off x="425570" y="1164134"/>
            <a:ext cx="9648596" cy="5416868"/>
          </a:xfrm>
          <a:prstGeom prst="rect">
            <a:avLst/>
          </a:prstGeom>
          <a:noFill/>
          <a:ln w="38100">
            <a:solidFill>
              <a:srgbClr val="002060"/>
            </a:solidFill>
            <a:prstDash val="solid"/>
            <a:extLst>
              <a:ext uri="{C807C97D-BFC1-408E-A445-0C87EB9F89A2}">
                <ask:lineSketchStyleProps xmlns:ask="http://schemas.microsoft.com/office/drawing/2018/sketchyshapes" xmlns="">
                  <ask:type>
                    <ask:lineSketchNon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Number Battle! </a:t>
            </a:r>
            <a:endParaRPr lang="en-US" sz="2800" b="1">
              <a:cs typeface="Calibri" panose="020F0502020204030204"/>
            </a:endParaRPr>
          </a:p>
          <a:p>
            <a:r>
              <a:rPr lang="en-GB">
                <a:cs typeface="Calibri"/>
              </a:rPr>
              <a:t>A game for 2 players</a:t>
            </a:r>
          </a:p>
          <a:p>
            <a:endParaRPr lang="en-GB">
              <a:cs typeface="Calibri"/>
            </a:endParaRPr>
          </a:p>
          <a:p>
            <a:r>
              <a:rPr lang="en-GB">
                <a:ea typeface="+mn-lt"/>
                <a:cs typeface="+mn-lt"/>
              </a:rPr>
              <a:t>The goal is to be the first player to win all 52 cards</a:t>
            </a:r>
            <a:endParaRPr lang="en-GB"/>
          </a:p>
          <a:p>
            <a:endParaRPr lang="en-GB"/>
          </a:p>
          <a:p>
            <a:r>
              <a:rPr lang="en-GB" sz="2400" b="1" cap="all"/>
              <a:t>THE DEAL </a:t>
            </a:r>
            <a:r>
              <a:rPr lang="en-GB" cap="all"/>
              <a:t>(remove face cards, aces = 1)</a:t>
            </a:r>
            <a:endParaRPr lang="en-GB" cap="all">
              <a:cs typeface="Calibri"/>
            </a:endParaRPr>
          </a:p>
          <a:p>
            <a:r>
              <a:rPr lang="en-GB">
                <a:ea typeface="+mn-lt"/>
                <a:cs typeface="+mn-lt"/>
              </a:rPr>
              <a:t>The deck is divided evenly, with each player receiving 20 cards, dealt one at a time, face down. Anyone may deal first. Each player places their stack of cards face down, in front of them.</a:t>
            </a:r>
            <a:endParaRPr lang="en-GB"/>
          </a:p>
          <a:p>
            <a:endParaRPr lang="en-GB"/>
          </a:p>
          <a:p>
            <a:r>
              <a:rPr lang="en-GB" sz="2400" b="1" cap="all"/>
              <a:t>THE PLAY</a:t>
            </a:r>
            <a:endParaRPr lang="en-GB" sz="2400"/>
          </a:p>
          <a:p>
            <a:r>
              <a:rPr lang="en-GB">
                <a:ea typeface="+mn-lt"/>
                <a:cs typeface="+mn-lt"/>
              </a:rPr>
              <a:t>Each player turns up a card at the same time and the player with the higher card takes both cards and puts them, face down, on the bottom of his stack.</a:t>
            </a:r>
            <a:endParaRPr lang="en-GB"/>
          </a:p>
          <a:p>
            <a:r>
              <a:rPr lang="en-GB">
                <a:ea typeface="+mn-lt"/>
                <a:cs typeface="+mn-lt"/>
              </a:rPr>
              <a:t>If the cards are the same rank, it is a BATTLE! Each player turns up one card face down and one card face up. The player with the higher cards takes both piles (six cards). If the turned-up cards are again the same rank, each player places another card face down and turns another card face up. The player with the higher card takes all 10 cards, and so on.</a:t>
            </a:r>
            <a:endParaRPr lang="en-GB"/>
          </a:p>
          <a:p>
            <a:endParaRPr lang="en-GB">
              <a:cs typeface="Calibri"/>
            </a:endParaRPr>
          </a:p>
          <a:p>
            <a:r>
              <a:rPr lang="en-GB">
                <a:cs typeface="Calibri"/>
              </a:rPr>
              <a:t>The game ends when one player has all the cards. </a:t>
            </a:r>
          </a:p>
        </p:txBody>
      </p:sp>
      <p:pic>
        <p:nvPicPr>
          <p:cNvPr id="5" name="Picture 6" descr="A wooden table&#10;&#10;Description automatically generated">
            <a:extLst>
              <a:ext uri="{FF2B5EF4-FFF2-40B4-BE49-F238E27FC236}">
                <a16:creationId xmlns:a16="http://schemas.microsoft.com/office/drawing/2014/main" id="{FB189404-EF78-4AB7-AC38-310F38BEFDDF}"/>
              </a:ext>
            </a:extLst>
          </p:cNvPr>
          <p:cNvPicPr>
            <a:picLocks noChangeAspect="1"/>
          </p:cNvPicPr>
          <p:nvPr/>
        </p:nvPicPr>
        <p:blipFill rotWithShape="1">
          <a:blip r:embed="rId2"/>
          <a:srcRect l="9944" r="13836"/>
          <a:stretch/>
        </p:blipFill>
        <p:spPr>
          <a:xfrm>
            <a:off x="10331703" y="1690226"/>
            <a:ext cx="1696439" cy="4270077"/>
          </a:xfrm>
          <a:prstGeom prst="rect">
            <a:avLst/>
          </a:prstGeom>
        </p:spPr>
      </p:pic>
    </p:spTree>
    <p:extLst>
      <p:ext uri="{BB962C8B-B14F-4D97-AF65-F5344CB8AC3E}">
        <p14:creationId xmlns:p14="http://schemas.microsoft.com/office/powerpoint/2010/main" val="825043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964B3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9BE6BB-7068-4A8F-9F30-A7D2D85C5817}"/>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Thursday: Patterns</a:t>
            </a:r>
            <a:endParaRPr lang="en-CA" b="1">
              <a:solidFill>
                <a:srgbClr val="FFFFFF"/>
              </a:solidFill>
            </a:endParaRPr>
          </a:p>
        </p:txBody>
      </p:sp>
      <p:pic>
        <p:nvPicPr>
          <p:cNvPr id="1026" name="Picture 2" descr="Looking for pattern activities for kindergarten or preschool? Find 15 simple and fun pattern activities... with free printables! ">
            <a:extLst>
              <a:ext uri="{FF2B5EF4-FFF2-40B4-BE49-F238E27FC236}">
                <a16:creationId xmlns:a16="http://schemas.microsoft.com/office/drawing/2014/main" id="{DEEB7407-7EF9-4BF6-9273-E2C5445665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2494"/>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5C70AF5-B57C-49E4-B481-E0ACBF9F047C}"/>
              </a:ext>
            </a:extLst>
          </p:cNvPr>
          <p:cNvSpPr>
            <a:spLocks noGrp="1"/>
          </p:cNvSpPr>
          <p:nvPr>
            <p:ph idx="1"/>
          </p:nvPr>
        </p:nvSpPr>
        <p:spPr>
          <a:xfrm>
            <a:off x="8029319" y="917725"/>
            <a:ext cx="3424739" cy="4852362"/>
          </a:xfrm>
        </p:spPr>
        <p:txBody>
          <a:bodyPr vert="horz" lIns="91440" tIns="45720" rIns="91440" bIns="45720" rtlCol="0" anchor="ctr">
            <a:noAutofit/>
          </a:bodyPr>
          <a:lstStyle/>
          <a:p>
            <a:pPr marL="0" indent="0">
              <a:buNone/>
            </a:pPr>
            <a:r>
              <a:rPr lang="en-US" sz="3200">
                <a:solidFill>
                  <a:srgbClr val="FFFFFF"/>
                </a:solidFill>
                <a:latin typeface="Architects Daughter"/>
              </a:rPr>
              <a:t>What pattern do you see in the photograph?</a:t>
            </a:r>
          </a:p>
          <a:p>
            <a:pPr marL="0" indent="0">
              <a:buNone/>
            </a:pPr>
            <a:endParaRPr lang="en-US" sz="3200">
              <a:solidFill>
                <a:srgbClr val="FFFFFF"/>
              </a:solidFill>
              <a:latin typeface="Architects Daughter" panose="020B0604020202020204" charset="0"/>
            </a:endParaRPr>
          </a:p>
          <a:p>
            <a:pPr marL="0" indent="0">
              <a:buNone/>
            </a:pPr>
            <a:r>
              <a:rPr lang="en-US" sz="3200">
                <a:solidFill>
                  <a:srgbClr val="FFFFFF"/>
                </a:solidFill>
                <a:latin typeface="Architects Daughter"/>
              </a:rPr>
              <a:t>Find some objects in your house.  Make a similar pattern. </a:t>
            </a:r>
            <a:endParaRPr lang="en-CA" sz="3200">
              <a:solidFill>
                <a:srgbClr val="FFFFFF"/>
              </a:solidFill>
              <a:latin typeface="Architects Daughter" panose="020B0604020202020204" charset="0"/>
            </a:endParaRPr>
          </a:p>
          <a:p>
            <a:pPr marL="0" indent="0">
              <a:buNone/>
            </a:pPr>
            <a:endParaRPr lang="en-CA" sz="3200">
              <a:solidFill>
                <a:srgbClr val="FFFFFF"/>
              </a:solidFill>
              <a:latin typeface="Architects Daughter" panose="020B0604020202020204" charset="0"/>
            </a:endParaRPr>
          </a:p>
          <a:p>
            <a:pPr marL="0" indent="0">
              <a:buNone/>
            </a:pPr>
            <a:r>
              <a:rPr lang="en-CA" sz="3200">
                <a:solidFill>
                  <a:srgbClr val="FFFFFF"/>
                </a:solidFill>
                <a:latin typeface="Architects Daughter"/>
              </a:rPr>
              <a:t>Can you make a different pattern?</a:t>
            </a:r>
            <a:endParaRPr lang="en-US" sz="3200">
              <a:solidFill>
                <a:srgbClr val="FFFFFF"/>
              </a:solidFill>
              <a:latin typeface="Architects Daughter"/>
            </a:endParaRPr>
          </a:p>
        </p:txBody>
      </p:sp>
    </p:spTree>
    <p:extLst>
      <p:ext uri="{BB962C8B-B14F-4D97-AF65-F5344CB8AC3E}">
        <p14:creationId xmlns:p14="http://schemas.microsoft.com/office/powerpoint/2010/main" val="33678425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D9FC10-AAAC-476A-892A-B055E1D30183}"/>
              </a:ext>
            </a:extLst>
          </p:cNvPr>
          <p:cNvSpPr>
            <a:spLocks noGrp="1"/>
          </p:cNvSpPr>
          <p:nvPr>
            <p:ph type="ctrTitle"/>
          </p:nvPr>
        </p:nvSpPr>
        <p:spPr>
          <a:xfrm>
            <a:off x="669801" y="1112969"/>
            <a:ext cx="4512392" cy="4166010"/>
          </a:xfrm>
        </p:spPr>
        <p:txBody>
          <a:bodyPr vert="horz" lIns="91440" tIns="45720" rIns="91440" bIns="45720" rtlCol="0" anchor="ctr">
            <a:normAutofit/>
          </a:bodyPr>
          <a:lstStyle/>
          <a:p>
            <a:r>
              <a:rPr lang="en-US" sz="4800" b="1" kern="1200">
                <a:solidFill>
                  <a:srgbClr val="FFFFFF"/>
                </a:solidFill>
                <a:latin typeface="+mj-lt"/>
                <a:ea typeface="+mj-ea"/>
                <a:cs typeface="+mj-cs"/>
              </a:rPr>
              <a:t>Week at a Glance</a:t>
            </a:r>
            <a:r>
              <a:rPr lang="en-US" sz="4800" b="1" kern="1200"/>
              <a:t/>
            </a:r>
            <a:br>
              <a:rPr lang="en-US" sz="4800" b="1" kern="1200"/>
            </a:br>
            <a:r>
              <a:rPr lang="en-US" sz="4800" b="1"/>
              <a:t/>
            </a:r>
            <a:br>
              <a:rPr lang="en-US" sz="4800" b="1"/>
            </a:br>
            <a:r>
              <a:rPr lang="en-US" sz="5400">
                <a:solidFill>
                  <a:srgbClr val="FFFFFF"/>
                </a:solidFill>
              </a:rPr>
              <a:t>Learning Focus</a:t>
            </a:r>
            <a:r>
              <a:rPr lang="en-US" sz="5400" kern="1200">
                <a:solidFill>
                  <a:srgbClr val="FFFFFF"/>
                </a:solidFill>
                <a:latin typeface="+mj-lt"/>
                <a:ea typeface="+mj-ea"/>
                <a:cs typeface="+mj-cs"/>
              </a:rPr>
              <a:t>:</a:t>
            </a:r>
            <a:br>
              <a:rPr lang="en-US" sz="5400" kern="1200">
                <a:solidFill>
                  <a:srgbClr val="FFFFFF"/>
                </a:solidFill>
                <a:latin typeface="+mj-lt"/>
                <a:ea typeface="+mj-ea"/>
                <a:cs typeface="+mj-cs"/>
              </a:rPr>
            </a:br>
            <a:r>
              <a:rPr lang="en-US" sz="5400" kern="1200">
                <a:solidFill>
                  <a:srgbClr val="FFFFFF"/>
                </a:solidFill>
                <a:latin typeface="+mj-lt"/>
                <a:ea typeface="+mj-ea"/>
                <a:cs typeface="+mj-cs"/>
              </a:rPr>
              <a:t>Subitizing</a:t>
            </a:r>
            <a:r>
              <a:rPr lang="en-US" sz="5400" kern="1200"/>
              <a:t/>
            </a:r>
            <a:br>
              <a:rPr lang="en-US" sz="5400" kern="1200"/>
            </a:br>
            <a:endParaRPr lang="en-US">
              <a:ea typeface="+mj-ea"/>
              <a:cs typeface="+mj-cs"/>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7FF37660-7FBB-4254-897F-AB96CDA69757}"/>
              </a:ext>
            </a:extLst>
          </p:cNvPr>
          <p:cNvSpPr>
            <a:spLocks noGrp="1"/>
          </p:cNvSpPr>
          <p:nvPr>
            <p:ph type="subTitle" idx="1"/>
          </p:nvPr>
        </p:nvSpPr>
        <p:spPr>
          <a:xfrm>
            <a:off x="6096000" y="820880"/>
            <a:ext cx="5257799" cy="4889350"/>
          </a:xfrm>
        </p:spPr>
        <p:txBody>
          <a:bodyPr vert="horz" lIns="91440" tIns="45720" rIns="91440" bIns="45720" rtlCol="0" anchor="t">
            <a:normAutofit/>
          </a:bodyPr>
          <a:lstStyle/>
          <a:p>
            <a:pPr algn="l"/>
            <a:r>
              <a:rPr lang="en-US" b="1" i="1"/>
              <a:t>Parents: </a:t>
            </a:r>
            <a:r>
              <a:rPr lang="en-US"/>
              <a:t>Here is some background information on the topic in mathematics we will be exploring this week.</a:t>
            </a:r>
            <a:endParaRPr lang="en-US" b="1"/>
          </a:p>
          <a:p>
            <a:pPr algn="l"/>
            <a:r>
              <a:rPr lang="en-US" b="1"/>
              <a:t>Essential Learning for Comparing:</a:t>
            </a:r>
            <a:endParaRPr lang="en-US" b="1">
              <a:cs typeface="Calibri"/>
            </a:endParaRPr>
          </a:p>
          <a:p>
            <a:pPr indent="-228600" algn="l">
              <a:buFont typeface="Arial" panose="020B0604020202020204" pitchFamily="34" charset="0"/>
              <a:buChar char="•"/>
            </a:pPr>
            <a:r>
              <a:rPr lang="en-US">
                <a:ea typeface="+mn-lt"/>
                <a:cs typeface="+mn-lt"/>
              </a:rPr>
              <a:t>The quantity of a small collection can often be determined through instant recognition or by thinking of it in its parts.</a:t>
            </a:r>
            <a:endParaRPr lang="en-US"/>
          </a:p>
          <a:p>
            <a:pPr algn="l"/>
            <a:r>
              <a:rPr lang="en-US" b="1"/>
              <a:t>Essential Questions to ask your child:</a:t>
            </a:r>
            <a:endParaRPr lang="en-US"/>
          </a:p>
          <a:p>
            <a:pPr marL="342900" indent="-342900" algn="l">
              <a:buChar char="•"/>
            </a:pPr>
            <a:r>
              <a:rPr lang="en-US">
                <a:ea typeface="+mn-lt"/>
                <a:cs typeface="+mn-lt"/>
              </a:rPr>
              <a:t>How many dots/objects do you see?</a:t>
            </a:r>
          </a:p>
          <a:p>
            <a:pPr marL="342900" indent="-342900" algn="l">
              <a:buChar char="•"/>
            </a:pPr>
            <a:r>
              <a:rPr lang="en-US">
                <a:ea typeface="+mn-lt"/>
                <a:cs typeface="+mn-lt"/>
              </a:rPr>
              <a:t>How do you see them?</a:t>
            </a:r>
            <a:endParaRPr lang="en-US">
              <a:cs typeface="Calibri" panose="020F0502020204030204"/>
            </a:endParaRP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654B0D30-7903-41B5-AA53-450E53747215}"/>
              </a:ext>
            </a:extLst>
          </p:cNvPr>
          <p:cNvSpPr txBox="1"/>
          <p:nvPr/>
        </p:nvSpPr>
        <p:spPr>
          <a:xfrm>
            <a:off x="1551709" y="5444837"/>
            <a:ext cx="104186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 There are two types of subitizing:</a:t>
            </a:r>
            <a:endParaRPr lang="en-GB">
              <a:cs typeface="Calibri"/>
            </a:endParaRPr>
          </a:p>
          <a:p>
            <a:pPr marL="285750" indent="-285750">
              <a:buFont typeface="Arial"/>
              <a:buChar char="•"/>
            </a:pPr>
            <a:r>
              <a:rPr lang="en-GB" b="1">
                <a:ea typeface="+mn-lt"/>
                <a:cs typeface="+mn-lt"/>
              </a:rPr>
              <a:t>Perceptual</a:t>
            </a:r>
            <a:r>
              <a:rPr lang="en-GB">
                <a:ea typeface="+mn-lt"/>
                <a:cs typeface="+mn-lt"/>
              </a:rPr>
              <a:t> subitizing is instantly recognizing how many are in a small set, usually up to 4 or 5.</a:t>
            </a:r>
            <a:endParaRPr lang="en-GB">
              <a:cs typeface="Calibri"/>
            </a:endParaRPr>
          </a:p>
          <a:p>
            <a:pPr marL="285750" indent="-285750">
              <a:buFont typeface="Arial"/>
              <a:buChar char="•"/>
            </a:pPr>
            <a:r>
              <a:rPr lang="en-GB" b="1">
                <a:ea typeface="+mn-lt"/>
                <a:cs typeface="+mn-lt"/>
              </a:rPr>
              <a:t>Conceptual</a:t>
            </a:r>
            <a:r>
              <a:rPr lang="en-GB">
                <a:ea typeface="+mn-lt"/>
                <a:cs typeface="+mn-lt"/>
              </a:rPr>
              <a:t> subitizing is recognizing smaller groups within a larger set and adding those small groups together, such as two dots and two dots equals four dots.</a:t>
            </a:r>
            <a:endParaRPr lang="en-GB"/>
          </a:p>
        </p:txBody>
      </p:sp>
    </p:spTree>
    <p:extLst>
      <p:ext uri="{BB962C8B-B14F-4D97-AF65-F5344CB8AC3E}">
        <p14:creationId xmlns:p14="http://schemas.microsoft.com/office/powerpoint/2010/main" val="8522910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355"/>
        <p:cNvGrpSpPr/>
        <p:nvPr/>
      </p:nvGrpSpPr>
      <p:grpSpPr>
        <a:xfrm>
          <a:off x="0" y="0"/>
          <a:ext cx="0" cy="0"/>
          <a:chOff x="0" y="0"/>
          <a:chExt cx="0" cy="0"/>
        </a:xfrm>
      </p:grpSpPr>
      <p:sp>
        <p:nvSpPr>
          <p:cNvPr id="5" name="Oval 4"/>
          <p:cNvSpPr/>
          <p:nvPr/>
        </p:nvSpPr>
        <p:spPr>
          <a:xfrm>
            <a:off x="6991643" y="-789222"/>
            <a:ext cx="6364434" cy="62451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6" name="Google Shape;356;p54"/>
          <p:cNvSpPr txBox="1">
            <a:spLocks noGrp="1"/>
          </p:cNvSpPr>
          <p:nvPr>
            <p:ph type="title"/>
          </p:nvPr>
        </p:nvSpPr>
        <p:spPr>
          <a:xfrm>
            <a:off x="567399" y="293167"/>
            <a:ext cx="5314536" cy="1325563"/>
          </a:xfrm>
          <a:prstGeom prst="rect">
            <a:avLst/>
          </a:prstGeom>
        </p:spPr>
        <p:txBody>
          <a:bodyPr spcFirstLastPara="1" vert="horz" lIns="91440" tIns="45720" rIns="91440" bIns="45720" rtlCol="0" anchor="ctr" anchorCtr="0">
            <a:normAutofit/>
          </a:bodyPr>
          <a:lstStyle/>
          <a:p>
            <a:pPr>
              <a:spcBef>
                <a:spcPct val="0"/>
              </a:spcBef>
            </a:pPr>
            <a:r>
              <a:rPr lang="en-US" b="1" dirty="0"/>
              <a:t>Monday – Subitizing</a:t>
            </a:r>
          </a:p>
        </p:txBody>
      </p:sp>
      <p:sp>
        <p:nvSpPr>
          <p:cNvPr id="357" name="Google Shape;357;p54"/>
          <p:cNvSpPr txBox="1">
            <a:spLocks noGrp="1"/>
          </p:cNvSpPr>
          <p:nvPr>
            <p:ph type="body" idx="1"/>
          </p:nvPr>
        </p:nvSpPr>
        <p:spPr>
          <a:xfrm>
            <a:off x="762000" y="2279018"/>
            <a:ext cx="5314543" cy="3375920"/>
          </a:xfrm>
          <a:prstGeom prst="rect">
            <a:avLst/>
          </a:prstGeom>
        </p:spPr>
        <p:txBody>
          <a:bodyPr spcFirstLastPara="1" vert="horz" lIns="91440" tIns="45720" rIns="91440" bIns="45720" rtlCol="0" anchor="t" anchorCtr="0">
            <a:normAutofit/>
          </a:bodyPr>
          <a:lstStyle/>
          <a:p>
            <a:pPr marL="0" indent="-228600">
              <a:buFont typeface="Arial" panose="020B0604020202020204" pitchFamily="34" charset="0"/>
              <a:buChar char="•"/>
            </a:pPr>
            <a:endParaRPr lang="en-US" sz="1800"/>
          </a:p>
          <a:p>
            <a:pPr marL="0" indent="-228600">
              <a:spcBef>
                <a:spcPts val="2133"/>
              </a:spcBef>
              <a:spcAft>
                <a:spcPts val="2133"/>
              </a:spcAft>
              <a:buFont typeface="Arial" panose="020B0604020202020204" pitchFamily="34" charset="0"/>
              <a:buChar char="•"/>
            </a:pPr>
            <a:endParaRPr lang="en-US" sz="1800"/>
          </a:p>
        </p:txBody>
      </p:sp>
      <p:sp>
        <p:nvSpPr>
          <p:cNvPr id="106" name="Freeform: Shape 105">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59E6819-31E0-4B16-AAA7-637B09B7E53B}"/>
              </a:ext>
            </a:extLst>
          </p:cNvPr>
          <p:cNvSpPr txBox="1"/>
          <p:nvPr/>
        </p:nvSpPr>
        <p:spPr>
          <a:xfrm>
            <a:off x="480647" y="1646399"/>
            <a:ext cx="6510996" cy="49090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sz="2800" dirty="0">
                <a:cs typeface="Calibri"/>
              </a:rPr>
              <a:t>Look at this picture......do you know how many there are without counting?</a:t>
            </a:r>
          </a:p>
          <a:p>
            <a:pPr>
              <a:spcAft>
                <a:spcPts val="600"/>
              </a:spcAft>
            </a:pPr>
            <a:endParaRPr lang="en-GB" sz="1200" dirty="0">
              <a:cs typeface="Calibri"/>
            </a:endParaRPr>
          </a:p>
          <a:p>
            <a:pPr>
              <a:spcAft>
                <a:spcPts val="600"/>
              </a:spcAft>
            </a:pPr>
            <a:r>
              <a:rPr lang="en-GB" sz="2800" dirty="0">
                <a:cs typeface="Calibri"/>
              </a:rPr>
              <a:t>Is there another way you could arrange them so it is still easy to know how many? </a:t>
            </a:r>
          </a:p>
          <a:p>
            <a:pPr>
              <a:spcAft>
                <a:spcPts val="600"/>
              </a:spcAft>
            </a:pPr>
            <a:endParaRPr lang="en-GB" sz="1200" dirty="0">
              <a:ea typeface="+mn-lt"/>
              <a:cs typeface="+mn-lt"/>
            </a:endParaRPr>
          </a:p>
          <a:p>
            <a:pPr>
              <a:spcAft>
                <a:spcPts val="600"/>
              </a:spcAft>
            </a:pPr>
            <a:r>
              <a:rPr lang="en-GB" sz="2800" dirty="0">
                <a:ea typeface="+mn-lt"/>
                <a:cs typeface="+mn-lt"/>
              </a:rPr>
              <a:t>Find some small objects.....buttons, cubes, etc. </a:t>
            </a:r>
          </a:p>
          <a:p>
            <a:pPr>
              <a:spcAft>
                <a:spcPts val="600"/>
              </a:spcAft>
            </a:pPr>
            <a:endParaRPr lang="en-GB" sz="1200" dirty="0">
              <a:ea typeface="+mn-lt"/>
              <a:cs typeface="+mn-lt"/>
            </a:endParaRPr>
          </a:p>
          <a:p>
            <a:pPr>
              <a:spcAft>
                <a:spcPts val="600"/>
              </a:spcAft>
            </a:pPr>
            <a:r>
              <a:rPr lang="en-GB" sz="2800" dirty="0">
                <a:ea typeface="+mn-lt"/>
                <a:cs typeface="+mn-lt"/>
              </a:rPr>
              <a:t>Roll a die and arrange your objects so that someone can easily recognize how many. </a:t>
            </a:r>
          </a:p>
          <a:p>
            <a:pPr>
              <a:spcAft>
                <a:spcPts val="600"/>
              </a:spcAft>
            </a:pPr>
            <a:endParaRPr lang="en-GB" dirty="0">
              <a:cs typeface="Calibri"/>
            </a:endParaRPr>
          </a:p>
        </p:txBody>
      </p:sp>
      <p:pic>
        <p:nvPicPr>
          <p:cNvPr id="13314" name="Picture 2" descr="https://pixy.org/src/79/790195.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273911" y="3083667"/>
            <a:ext cx="1391056" cy="13910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ixy.org/src/79/790195.jp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925208" y="2406986"/>
            <a:ext cx="1406257" cy="14062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pixy.org/src/79/790195.jp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363909" y="825824"/>
            <a:ext cx="1453194" cy="14531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ixy.org/src/79/790195.jpg"/>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692487" y="1361872"/>
            <a:ext cx="1402457" cy="1402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6778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543"/>
        <p:cNvGrpSpPr/>
        <p:nvPr/>
      </p:nvGrpSpPr>
      <p:grpSpPr>
        <a:xfrm>
          <a:off x="0" y="0"/>
          <a:ext cx="0" cy="0"/>
          <a:chOff x="0" y="0"/>
          <a:chExt cx="0" cy="0"/>
        </a:xfrm>
      </p:grpSpPr>
      <p:sp>
        <p:nvSpPr>
          <p:cNvPr id="5" name="Rectangle 4">
            <a:extLst>
              <a:ext uri="{FF2B5EF4-FFF2-40B4-BE49-F238E27FC236}">
                <a16:creationId xmlns:a16="http://schemas.microsoft.com/office/drawing/2014/main" id="{AD0D2CC0-F4BB-450F-A928-5CE494D9AF8F}"/>
              </a:ext>
            </a:extLst>
          </p:cNvPr>
          <p:cNvSpPr/>
          <p:nvPr/>
        </p:nvSpPr>
        <p:spPr>
          <a:xfrm>
            <a:off x="5177081" y="207245"/>
            <a:ext cx="6850796" cy="6376113"/>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chemeClr val="bg1"/>
                </a:solidFill>
              </a:ln>
            </a:endParaRPr>
          </a:p>
        </p:txBody>
      </p:sp>
      <p:sp>
        <p:nvSpPr>
          <p:cNvPr id="546" name="Rectangle 100">
            <a:extLst>
              <a:ext uri="{FF2B5EF4-FFF2-40B4-BE49-F238E27FC236}">
                <a16:creationId xmlns:a16="http://schemas.microsoft.com/office/drawing/2014/main" id="{0EFD753D-6A49-46DD-9E82-AA6E2C62B4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7" name="Rectangle 102">
            <a:extLst>
              <a:ext uri="{FF2B5EF4-FFF2-40B4-BE49-F238E27FC236}">
                <a16:creationId xmlns:a16="http://schemas.microsoft.com/office/drawing/2014/main" id="{138A5824-1F4A-4EE7-BC13-5BB48FC080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Google Shape;544;p70"/>
          <p:cNvSpPr txBox="1">
            <a:spLocks noGrp="1"/>
          </p:cNvSpPr>
          <p:nvPr>
            <p:ph type="title"/>
          </p:nvPr>
        </p:nvSpPr>
        <p:spPr>
          <a:xfrm>
            <a:off x="842555" y="207245"/>
            <a:ext cx="3608896" cy="1690993"/>
          </a:xfrm>
          <a:prstGeom prst="rect">
            <a:avLst/>
          </a:prstGeom>
        </p:spPr>
        <p:txBody>
          <a:bodyPr spcFirstLastPara="1" vert="horz" lIns="91440" tIns="45720" rIns="91440" bIns="45720" rtlCol="0" anchor="b" anchorCtr="0">
            <a:normAutofit/>
          </a:bodyPr>
          <a:lstStyle/>
          <a:p>
            <a:pPr>
              <a:spcBef>
                <a:spcPct val="0"/>
              </a:spcBef>
              <a:buClr>
                <a:schemeClr val="dk1"/>
              </a:buClr>
              <a:buSzPts val="1100"/>
            </a:pPr>
            <a:r>
              <a:rPr lang="en-US" b="1" kern="1200" dirty="0">
                <a:solidFill>
                  <a:srgbClr val="FFFFFF"/>
                </a:solidFill>
                <a:latin typeface="+mj-lt"/>
                <a:ea typeface="+mj-ea"/>
                <a:cs typeface="+mj-cs"/>
              </a:rPr>
              <a:t>Tuesday – Subitizing</a:t>
            </a:r>
          </a:p>
        </p:txBody>
      </p:sp>
      <p:pic>
        <p:nvPicPr>
          <p:cNvPr id="18" name="Picture 17" descr="A picture containing pallette, dish, blur&#10;&#10;Description automatically generated">
            <a:extLst>
              <a:ext uri="{FF2B5EF4-FFF2-40B4-BE49-F238E27FC236}">
                <a16:creationId xmlns:a16="http://schemas.microsoft.com/office/drawing/2014/main" id="{4BF6058F-59F9-4E43-A92C-641C550FE0B8}"/>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5521293" y="971302"/>
            <a:ext cx="1853873" cy="1853873"/>
          </a:xfrm>
          <a:prstGeom prst="rect">
            <a:avLst/>
          </a:prstGeom>
        </p:spPr>
      </p:pic>
      <p:sp>
        <p:nvSpPr>
          <p:cNvPr id="3" name="Text Placeholder 2">
            <a:extLst>
              <a:ext uri="{FF2B5EF4-FFF2-40B4-BE49-F238E27FC236}">
                <a16:creationId xmlns:a16="http://schemas.microsoft.com/office/drawing/2014/main" id="{855BAAB9-539E-4AA6-A1C7-CBBB4493B45E}"/>
              </a:ext>
            </a:extLst>
          </p:cNvPr>
          <p:cNvSpPr>
            <a:spLocks noGrp="1"/>
          </p:cNvSpPr>
          <p:nvPr>
            <p:ph type="body" idx="1"/>
          </p:nvPr>
        </p:nvSpPr>
        <p:spPr>
          <a:xfrm>
            <a:off x="493500" y="2219970"/>
            <a:ext cx="4056747" cy="3584640"/>
          </a:xfrm>
        </p:spPr>
        <p:txBody>
          <a:bodyPr vert="horz" lIns="91440" tIns="45720" rIns="91440" bIns="45720" rtlCol="0" anchor="t">
            <a:normAutofit fontScale="92500" lnSpcReduction="10000"/>
          </a:bodyPr>
          <a:lstStyle/>
          <a:p>
            <a:pPr marL="0" indent="0">
              <a:spcAft>
                <a:spcPts val="600"/>
              </a:spcAft>
              <a:buNone/>
            </a:pPr>
            <a:r>
              <a:rPr lang="en-US" dirty="0">
                <a:solidFill>
                  <a:srgbClr val="FFFFFF"/>
                </a:solidFill>
              </a:rPr>
              <a:t>1) Choose a number between 1-10. </a:t>
            </a:r>
          </a:p>
          <a:p>
            <a:pPr marL="0" indent="0">
              <a:spcAft>
                <a:spcPts val="600"/>
              </a:spcAft>
              <a:buNone/>
            </a:pPr>
            <a:endParaRPr lang="en-US" dirty="0">
              <a:solidFill>
                <a:srgbClr val="FFFFFF"/>
              </a:solidFill>
            </a:endParaRPr>
          </a:p>
          <a:p>
            <a:pPr marL="0" indent="0">
              <a:spcAft>
                <a:spcPts val="600"/>
              </a:spcAft>
              <a:buNone/>
            </a:pPr>
            <a:r>
              <a:rPr lang="en-US" dirty="0">
                <a:solidFill>
                  <a:srgbClr val="FFFFFF"/>
                </a:solidFill>
              </a:rPr>
              <a:t>2) Represent that number in at least three different ways.</a:t>
            </a:r>
          </a:p>
          <a:p>
            <a:pPr marL="0" indent="0">
              <a:spcAft>
                <a:spcPts val="600"/>
              </a:spcAft>
              <a:buNone/>
            </a:pPr>
            <a:endParaRPr lang="en-US" dirty="0">
              <a:solidFill>
                <a:srgbClr val="FFFFFF"/>
              </a:solidFill>
            </a:endParaRPr>
          </a:p>
          <a:p>
            <a:pPr marL="0" indent="0">
              <a:spcAft>
                <a:spcPts val="600"/>
              </a:spcAft>
              <a:buNone/>
            </a:pPr>
            <a:r>
              <a:rPr lang="en-US" dirty="0">
                <a:solidFill>
                  <a:srgbClr val="FFFFFF"/>
                </a:solidFill>
              </a:rPr>
              <a:t>Beside this box are some examples of different ways to represent number.</a:t>
            </a:r>
            <a:endParaRPr lang="en-US" sz="2000" dirty="0">
              <a:solidFill>
                <a:srgbClr val="FFFFFF"/>
              </a:solidFill>
            </a:endParaRPr>
          </a:p>
        </p:txBody>
      </p:sp>
      <p:pic>
        <p:nvPicPr>
          <p:cNvPr id="7" name="Picture 6" descr="Shape&#10;&#10;Description automatically generated with low confidence">
            <a:extLst>
              <a:ext uri="{FF2B5EF4-FFF2-40B4-BE49-F238E27FC236}">
                <a16:creationId xmlns:a16="http://schemas.microsoft.com/office/drawing/2014/main" id="{5C863AAB-7A8B-48CF-8E4C-BF241456F1A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5300980" y="3458547"/>
            <a:ext cx="2062593" cy="1839145"/>
          </a:xfrm>
          <a:prstGeom prst="rect">
            <a:avLst/>
          </a:prstGeom>
        </p:spPr>
      </p:pic>
      <p:pic>
        <p:nvPicPr>
          <p:cNvPr id="10" name="Picture 9" descr="Chart, bubble chart&#10;&#10;Description automatically generated">
            <a:extLst>
              <a:ext uri="{FF2B5EF4-FFF2-40B4-BE49-F238E27FC236}">
                <a16:creationId xmlns:a16="http://schemas.microsoft.com/office/drawing/2014/main" id="{CD606319-FFE9-4E95-9EAE-98739A548D58}"/>
              </a:ext>
            </a:extLst>
          </p:cNvPr>
          <p:cNvPicPr>
            <a:picLocks noChangeAspect="1"/>
          </p:cNvPicPr>
          <p:nvPr/>
        </p:nvPicPr>
        <p:blipFill>
          <a:blip r:embed="rId7" cstate="hq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7843129" y="516318"/>
            <a:ext cx="3808710" cy="2942229"/>
          </a:xfrm>
          <a:prstGeom prst="rect">
            <a:avLst/>
          </a:prstGeom>
        </p:spPr>
      </p:pic>
      <p:pic>
        <p:nvPicPr>
          <p:cNvPr id="4" name="Picture 3" descr="Shape&#10;&#10;Description automatically generated with low confidence">
            <a:extLst>
              <a:ext uri="{FF2B5EF4-FFF2-40B4-BE49-F238E27FC236}">
                <a16:creationId xmlns:a16="http://schemas.microsoft.com/office/drawing/2014/main" id="{8EE24736-0ECB-4248-B504-79261165E2E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8328114" y="3378163"/>
            <a:ext cx="986082" cy="1869351"/>
          </a:xfrm>
          <a:prstGeom prst="rect">
            <a:avLst/>
          </a:prstGeom>
        </p:spPr>
      </p:pic>
      <p:pic>
        <p:nvPicPr>
          <p:cNvPr id="13" name="Picture 12">
            <a:extLst>
              <a:ext uri="{FF2B5EF4-FFF2-40B4-BE49-F238E27FC236}">
                <a16:creationId xmlns:a16="http://schemas.microsoft.com/office/drawing/2014/main" id="{69C69026-DD87-4E00-AEED-0A10DF4FB1DB}"/>
              </a:ext>
            </a:extLst>
          </p:cNvPr>
          <p:cNvPicPr>
            <a:picLocks noChangeAspect="1"/>
          </p:cNvPicPr>
          <p:nvPr/>
        </p:nvPicPr>
        <p:blipFill>
          <a:blip r:embed="rId11"/>
          <a:stretch>
            <a:fillRect/>
          </a:stretch>
        </p:blipFill>
        <p:spPr>
          <a:xfrm>
            <a:off x="7623012" y="5574235"/>
            <a:ext cx="4248944" cy="1009123"/>
          </a:xfrm>
          <a:prstGeom prst="rect">
            <a:avLst/>
          </a:prstGeom>
        </p:spPr>
      </p:pic>
      <p:sp>
        <p:nvSpPr>
          <p:cNvPr id="14" name="Oval 13">
            <a:extLst>
              <a:ext uri="{FF2B5EF4-FFF2-40B4-BE49-F238E27FC236}">
                <a16:creationId xmlns:a16="http://schemas.microsoft.com/office/drawing/2014/main" id="{60812656-FFFB-4FB4-900B-2213764DA1D8}"/>
              </a:ext>
            </a:extLst>
          </p:cNvPr>
          <p:cNvSpPr/>
          <p:nvPr/>
        </p:nvSpPr>
        <p:spPr>
          <a:xfrm>
            <a:off x="10258422" y="3872934"/>
            <a:ext cx="494675" cy="4945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C4555F8F-3251-4734-9BD9-19D587E17016}"/>
              </a:ext>
            </a:extLst>
          </p:cNvPr>
          <p:cNvSpPr/>
          <p:nvPr/>
        </p:nvSpPr>
        <p:spPr>
          <a:xfrm>
            <a:off x="10428673" y="4443675"/>
            <a:ext cx="494675" cy="4945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a:extLst>
              <a:ext uri="{FF2B5EF4-FFF2-40B4-BE49-F238E27FC236}">
                <a16:creationId xmlns:a16="http://schemas.microsoft.com/office/drawing/2014/main" id="{C2B090D1-57F9-42C6-AE06-828F43529273}"/>
              </a:ext>
            </a:extLst>
          </p:cNvPr>
          <p:cNvSpPr/>
          <p:nvPr/>
        </p:nvSpPr>
        <p:spPr>
          <a:xfrm>
            <a:off x="10815661" y="3992101"/>
            <a:ext cx="494675" cy="4945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a:extLst>
              <a:ext uri="{FF2B5EF4-FFF2-40B4-BE49-F238E27FC236}">
                <a16:creationId xmlns:a16="http://schemas.microsoft.com/office/drawing/2014/main" id="{632664A5-DF6F-456E-A2F9-C3ACC446EB13}"/>
              </a:ext>
            </a:extLst>
          </p:cNvPr>
          <p:cNvSpPr txBox="1"/>
          <p:nvPr/>
        </p:nvSpPr>
        <p:spPr>
          <a:xfrm>
            <a:off x="5841159" y="5683338"/>
            <a:ext cx="1155019" cy="830997"/>
          </a:xfrm>
          <a:prstGeom prst="rect">
            <a:avLst/>
          </a:prstGeom>
          <a:noFill/>
          <a:ln w="25400">
            <a:solidFill>
              <a:schemeClr val="tx1"/>
            </a:solidFill>
          </a:ln>
        </p:spPr>
        <p:txBody>
          <a:bodyPr wrap="square" rtlCol="0">
            <a:spAutoFit/>
          </a:bodyPr>
          <a:lstStyle/>
          <a:p>
            <a:pPr>
              <a:spcAft>
                <a:spcPts val="600"/>
              </a:spcAft>
            </a:pPr>
            <a:r>
              <a:rPr lang="en-CA" sz="4800" b="1" dirty="0">
                <a:solidFill>
                  <a:schemeClr val="bg1"/>
                </a:solidFill>
                <a:latin typeface="Avenir Next LT Pro Light" panose="020B0304020202020204" pitchFamily="34" charset="0"/>
                <a:cs typeface="Aldhabi" panose="01000000000000000000" pitchFamily="2" charset="-78"/>
              </a:rPr>
              <a:t>six</a:t>
            </a:r>
            <a:endParaRPr lang="en-CA" sz="4800" b="1" dirty="0">
              <a:solidFill>
                <a:schemeClr val="bg1"/>
              </a:solidFill>
            </a:endParaRPr>
          </a:p>
        </p:txBody>
      </p:sp>
      <p:sp>
        <p:nvSpPr>
          <p:cNvPr id="22" name="TextBox 21">
            <a:extLst>
              <a:ext uri="{FF2B5EF4-FFF2-40B4-BE49-F238E27FC236}">
                <a16:creationId xmlns:a16="http://schemas.microsoft.com/office/drawing/2014/main" id="{B434A6E6-B4C8-48DE-8927-093114481178}"/>
              </a:ext>
            </a:extLst>
          </p:cNvPr>
          <p:cNvSpPr txBox="1"/>
          <p:nvPr/>
        </p:nvSpPr>
        <p:spPr>
          <a:xfrm>
            <a:off x="667522" y="5928640"/>
            <a:ext cx="4077325" cy="461665"/>
          </a:xfrm>
          <a:prstGeom prst="rect">
            <a:avLst/>
          </a:prstGeom>
          <a:noFill/>
        </p:spPr>
        <p:txBody>
          <a:bodyPr wrap="square" rtlCol="0">
            <a:spAutoFit/>
          </a:bodyPr>
          <a:lstStyle/>
          <a:p>
            <a:pPr>
              <a:spcAft>
                <a:spcPts val="600"/>
              </a:spcAft>
            </a:pPr>
            <a:r>
              <a:rPr lang="en-CA" sz="2400" dirty="0"/>
              <a:t>Continued on next slide…</a:t>
            </a:r>
          </a:p>
        </p:txBody>
      </p:sp>
      <p:sp>
        <p:nvSpPr>
          <p:cNvPr id="2" name="TextBox 1">
            <a:extLst>
              <a:ext uri="{FF2B5EF4-FFF2-40B4-BE49-F238E27FC236}">
                <a16:creationId xmlns:a16="http://schemas.microsoft.com/office/drawing/2014/main" id="{58130AA0-C9C9-435A-B824-C1E215BD1E3F}"/>
              </a:ext>
            </a:extLst>
          </p:cNvPr>
          <p:cNvSpPr txBox="1"/>
          <p:nvPr/>
        </p:nvSpPr>
        <p:spPr>
          <a:xfrm>
            <a:off x="6471279" y="206915"/>
            <a:ext cx="4055691" cy="461665"/>
          </a:xfrm>
          <a:prstGeom prst="rect">
            <a:avLst/>
          </a:prstGeom>
          <a:noFill/>
        </p:spPr>
        <p:txBody>
          <a:bodyPr wrap="square" rtlCol="0">
            <a:spAutoFit/>
          </a:bodyPr>
          <a:lstStyle/>
          <a:p>
            <a:r>
              <a:rPr lang="en-US" sz="2400" dirty="0">
                <a:solidFill>
                  <a:schemeClr val="bg1"/>
                </a:solidFill>
              </a:rPr>
              <a:t>Ways to represent numbers:</a:t>
            </a:r>
            <a:endParaRPr lang="en-CA" sz="2400" dirty="0">
              <a:solidFill>
                <a:schemeClr val="bg1"/>
              </a:solidFill>
            </a:endParaRPr>
          </a:p>
        </p:txBody>
      </p:sp>
    </p:spTree>
    <p:extLst>
      <p:ext uri="{BB962C8B-B14F-4D97-AF65-F5344CB8AC3E}">
        <p14:creationId xmlns:p14="http://schemas.microsoft.com/office/powerpoint/2010/main" val="8487781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543"/>
        <p:cNvGrpSpPr/>
        <p:nvPr/>
      </p:nvGrpSpPr>
      <p:grpSpPr>
        <a:xfrm>
          <a:off x="0" y="0"/>
          <a:ext cx="0" cy="0"/>
          <a:chOff x="0" y="0"/>
          <a:chExt cx="0" cy="0"/>
        </a:xfrm>
      </p:grpSpPr>
      <p:sp>
        <p:nvSpPr>
          <p:cNvPr id="5" name="Rectangle 4">
            <a:extLst>
              <a:ext uri="{FF2B5EF4-FFF2-40B4-BE49-F238E27FC236}">
                <a16:creationId xmlns:a16="http://schemas.microsoft.com/office/drawing/2014/main" id="{AD0D2CC0-F4BB-450F-A928-5CE494D9AF8F}"/>
              </a:ext>
            </a:extLst>
          </p:cNvPr>
          <p:cNvSpPr/>
          <p:nvPr/>
        </p:nvSpPr>
        <p:spPr>
          <a:xfrm>
            <a:off x="5177081" y="207245"/>
            <a:ext cx="6850796" cy="6376113"/>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chemeClr val="bg1"/>
                </a:solidFill>
              </a:ln>
            </a:endParaRPr>
          </a:p>
        </p:txBody>
      </p:sp>
      <p:sp>
        <p:nvSpPr>
          <p:cNvPr id="546" name="Rectangle 100">
            <a:extLst>
              <a:ext uri="{FF2B5EF4-FFF2-40B4-BE49-F238E27FC236}">
                <a16:creationId xmlns:a16="http://schemas.microsoft.com/office/drawing/2014/main" id="{0EFD753D-6A49-46DD-9E82-AA6E2C62B4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7" name="Rectangle 102">
            <a:extLst>
              <a:ext uri="{FF2B5EF4-FFF2-40B4-BE49-F238E27FC236}">
                <a16:creationId xmlns:a16="http://schemas.microsoft.com/office/drawing/2014/main" id="{138A5824-1F4A-4EE7-BC13-5BB48FC080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Google Shape;544;p70"/>
          <p:cNvSpPr txBox="1">
            <a:spLocks noGrp="1"/>
          </p:cNvSpPr>
          <p:nvPr>
            <p:ph type="title"/>
          </p:nvPr>
        </p:nvSpPr>
        <p:spPr>
          <a:xfrm>
            <a:off x="882260" y="-21933"/>
            <a:ext cx="3608896" cy="1690993"/>
          </a:xfrm>
          <a:prstGeom prst="rect">
            <a:avLst/>
          </a:prstGeom>
        </p:spPr>
        <p:txBody>
          <a:bodyPr spcFirstLastPara="1" vert="horz" lIns="91440" tIns="45720" rIns="91440" bIns="45720" rtlCol="0" anchor="b" anchorCtr="0">
            <a:normAutofit/>
          </a:bodyPr>
          <a:lstStyle/>
          <a:p>
            <a:pPr>
              <a:spcBef>
                <a:spcPct val="0"/>
              </a:spcBef>
              <a:buClr>
                <a:schemeClr val="dk1"/>
              </a:buClr>
              <a:buSzPts val="1100"/>
            </a:pPr>
            <a:r>
              <a:rPr lang="en-US" b="1" kern="1200" dirty="0">
                <a:solidFill>
                  <a:srgbClr val="FFFFFF"/>
                </a:solidFill>
                <a:latin typeface="+mj-lt"/>
                <a:ea typeface="+mj-ea"/>
                <a:cs typeface="+mj-cs"/>
              </a:rPr>
              <a:t>Tuesday – Subitizing</a:t>
            </a:r>
          </a:p>
        </p:txBody>
      </p:sp>
      <p:pic>
        <p:nvPicPr>
          <p:cNvPr id="18" name="Picture 17" descr="A picture containing pallette, dish, blur&#10;&#10;Description automatically generated">
            <a:extLst>
              <a:ext uri="{FF2B5EF4-FFF2-40B4-BE49-F238E27FC236}">
                <a16:creationId xmlns:a16="http://schemas.microsoft.com/office/drawing/2014/main" id="{4BF6058F-59F9-4E43-A92C-641C550FE0B8}"/>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5521293" y="971302"/>
            <a:ext cx="1853873" cy="1853873"/>
          </a:xfrm>
          <a:prstGeom prst="rect">
            <a:avLst/>
          </a:prstGeom>
        </p:spPr>
      </p:pic>
      <p:sp>
        <p:nvSpPr>
          <p:cNvPr id="3" name="Text Placeholder 2">
            <a:extLst>
              <a:ext uri="{FF2B5EF4-FFF2-40B4-BE49-F238E27FC236}">
                <a16:creationId xmlns:a16="http://schemas.microsoft.com/office/drawing/2014/main" id="{855BAAB9-539E-4AA6-A1C7-CBBB4493B45E}"/>
              </a:ext>
            </a:extLst>
          </p:cNvPr>
          <p:cNvSpPr>
            <a:spLocks noGrp="1"/>
          </p:cNvSpPr>
          <p:nvPr>
            <p:ph type="body" idx="1"/>
          </p:nvPr>
        </p:nvSpPr>
        <p:spPr>
          <a:xfrm>
            <a:off x="320045" y="1942602"/>
            <a:ext cx="4656646" cy="4915397"/>
          </a:xfrm>
        </p:spPr>
        <p:txBody>
          <a:bodyPr vert="horz" lIns="91440" tIns="45720" rIns="91440" bIns="45720" rtlCol="0" anchor="t">
            <a:normAutofit/>
          </a:bodyPr>
          <a:lstStyle/>
          <a:p>
            <a:pPr marL="152396" indent="0">
              <a:buNone/>
            </a:pPr>
            <a:r>
              <a:rPr lang="en-CA" sz="2200" b="1" dirty="0"/>
              <a:t>Part 2:</a:t>
            </a:r>
          </a:p>
          <a:p>
            <a:pPr marL="152396" indent="0">
              <a:buNone/>
            </a:pPr>
            <a:r>
              <a:rPr lang="en-CA" sz="2200" dirty="0"/>
              <a:t>Look at your picture showing the three ways you represented your number. </a:t>
            </a:r>
          </a:p>
          <a:p>
            <a:pPr marL="152396" indent="0">
              <a:buNone/>
            </a:pPr>
            <a:endParaRPr lang="en-CA" sz="2000" dirty="0"/>
          </a:p>
          <a:p>
            <a:pPr marL="152396" indent="0">
              <a:buNone/>
            </a:pPr>
            <a:r>
              <a:rPr lang="en-CA" sz="2200" dirty="0"/>
              <a:t>Which way best shows:</a:t>
            </a:r>
          </a:p>
          <a:p>
            <a:pPr marL="666746" indent="-514350">
              <a:buAutoNum type="arabicParenR"/>
            </a:pPr>
            <a:r>
              <a:rPr lang="en-CA" sz="2000" dirty="0"/>
              <a:t>Your number is less than 10?</a:t>
            </a:r>
          </a:p>
          <a:p>
            <a:pPr marL="666746" indent="-514350">
              <a:buAutoNum type="arabicParenR"/>
            </a:pPr>
            <a:endParaRPr lang="en-CA" sz="2000" dirty="0"/>
          </a:p>
          <a:p>
            <a:pPr marL="666746" indent="-514350">
              <a:buAutoNum type="arabicParenR"/>
            </a:pPr>
            <a:r>
              <a:rPr lang="en-CA" sz="2000" dirty="0"/>
              <a:t>Your number is made up of smaller parts?</a:t>
            </a:r>
          </a:p>
          <a:p>
            <a:pPr marL="666746" indent="-514350">
              <a:buAutoNum type="arabicParenR"/>
            </a:pPr>
            <a:endParaRPr lang="en-CA" sz="2000" dirty="0"/>
          </a:p>
          <a:p>
            <a:pPr marL="666746" indent="-514350">
              <a:buAutoNum type="arabicParenR"/>
            </a:pPr>
            <a:r>
              <a:rPr lang="en-CA" sz="2000" dirty="0"/>
              <a:t>Your number is in between two other numbers?</a:t>
            </a:r>
          </a:p>
          <a:p>
            <a:pPr marL="666746" indent="-514350">
              <a:buAutoNum type="arabicParenR"/>
            </a:pPr>
            <a:endParaRPr lang="en-CA" sz="2000" dirty="0"/>
          </a:p>
          <a:p>
            <a:pPr marL="666746" indent="-514350">
              <a:buAutoNum type="arabicParenR"/>
            </a:pPr>
            <a:r>
              <a:rPr lang="en-CA" sz="2000" dirty="0"/>
              <a:t>Your number has a group of 5 and some more?</a:t>
            </a:r>
          </a:p>
        </p:txBody>
      </p:sp>
      <p:pic>
        <p:nvPicPr>
          <p:cNvPr id="7" name="Picture 6" descr="Shape&#10;&#10;Description automatically generated with low confidence">
            <a:extLst>
              <a:ext uri="{FF2B5EF4-FFF2-40B4-BE49-F238E27FC236}">
                <a16:creationId xmlns:a16="http://schemas.microsoft.com/office/drawing/2014/main" id="{5C863AAB-7A8B-48CF-8E4C-BF241456F1A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5300980" y="3458547"/>
            <a:ext cx="2062593" cy="1839145"/>
          </a:xfrm>
          <a:prstGeom prst="rect">
            <a:avLst/>
          </a:prstGeom>
        </p:spPr>
      </p:pic>
      <p:pic>
        <p:nvPicPr>
          <p:cNvPr id="10" name="Picture 9" descr="Chart, bubble chart&#10;&#10;Description automatically generated">
            <a:extLst>
              <a:ext uri="{FF2B5EF4-FFF2-40B4-BE49-F238E27FC236}">
                <a16:creationId xmlns:a16="http://schemas.microsoft.com/office/drawing/2014/main" id="{CD606319-FFE9-4E95-9EAE-98739A548D58}"/>
              </a:ext>
            </a:extLst>
          </p:cNvPr>
          <p:cNvPicPr>
            <a:picLocks noChangeAspect="1"/>
          </p:cNvPicPr>
          <p:nvPr/>
        </p:nvPicPr>
        <p:blipFill>
          <a:blip r:embed="rId7" cstate="hq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7843129" y="516318"/>
            <a:ext cx="3808710" cy="2942229"/>
          </a:xfrm>
          <a:prstGeom prst="rect">
            <a:avLst/>
          </a:prstGeom>
        </p:spPr>
      </p:pic>
      <p:pic>
        <p:nvPicPr>
          <p:cNvPr id="4" name="Picture 3" descr="Shape&#10;&#10;Description automatically generated with low confidence">
            <a:extLst>
              <a:ext uri="{FF2B5EF4-FFF2-40B4-BE49-F238E27FC236}">
                <a16:creationId xmlns:a16="http://schemas.microsoft.com/office/drawing/2014/main" id="{8EE24736-0ECB-4248-B504-79261165E2E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8328114" y="3378163"/>
            <a:ext cx="986082" cy="1869351"/>
          </a:xfrm>
          <a:prstGeom prst="rect">
            <a:avLst/>
          </a:prstGeom>
        </p:spPr>
      </p:pic>
      <p:pic>
        <p:nvPicPr>
          <p:cNvPr id="13" name="Picture 12">
            <a:extLst>
              <a:ext uri="{FF2B5EF4-FFF2-40B4-BE49-F238E27FC236}">
                <a16:creationId xmlns:a16="http://schemas.microsoft.com/office/drawing/2014/main" id="{69C69026-DD87-4E00-AEED-0A10DF4FB1DB}"/>
              </a:ext>
            </a:extLst>
          </p:cNvPr>
          <p:cNvPicPr>
            <a:picLocks noChangeAspect="1"/>
          </p:cNvPicPr>
          <p:nvPr/>
        </p:nvPicPr>
        <p:blipFill>
          <a:blip r:embed="rId11"/>
          <a:stretch>
            <a:fillRect/>
          </a:stretch>
        </p:blipFill>
        <p:spPr>
          <a:xfrm>
            <a:off x="7623012" y="5574235"/>
            <a:ext cx="4248944" cy="1009123"/>
          </a:xfrm>
          <a:prstGeom prst="rect">
            <a:avLst/>
          </a:prstGeom>
        </p:spPr>
      </p:pic>
      <p:sp>
        <p:nvSpPr>
          <p:cNvPr id="14" name="Oval 13">
            <a:extLst>
              <a:ext uri="{FF2B5EF4-FFF2-40B4-BE49-F238E27FC236}">
                <a16:creationId xmlns:a16="http://schemas.microsoft.com/office/drawing/2014/main" id="{60812656-FFFB-4FB4-900B-2213764DA1D8}"/>
              </a:ext>
            </a:extLst>
          </p:cNvPr>
          <p:cNvSpPr/>
          <p:nvPr/>
        </p:nvSpPr>
        <p:spPr>
          <a:xfrm>
            <a:off x="10258422" y="3872934"/>
            <a:ext cx="494675" cy="4945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C4555F8F-3251-4734-9BD9-19D587E17016}"/>
              </a:ext>
            </a:extLst>
          </p:cNvPr>
          <p:cNvSpPr/>
          <p:nvPr/>
        </p:nvSpPr>
        <p:spPr>
          <a:xfrm>
            <a:off x="10428673" y="4443675"/>
            <a:ext cx="494675" cy="4945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a:extLst>
              <a:ext uri="{FF2B5EF4-FFF2-40B4-BE49-F238E27FC236}">
                <a16:creationId xmlns:a16="http://schemas.microsoft.com/office/drawing/2014/main" id="{C2B090D1-57F9-42C6-AE06-828F43529273}"/>
              </a:ext>
            </a:extLst>
          </p:cNvPr>
          <p:cNvSpPr/>
          <p:nvPr/>
        </p:nvSpPr>
        <p:spPr>
          <a:xfrm>
            <a:off x="10815661" y="3992101"/>
            <a:ext cx="494675" cy="4945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632664A5-DF6F-456E-A2F9-C3ACC446EB13}"/>
              </a:ext>
            </a:extLst>
          </p:cNvPr>
          <p:cNvSpPr txBox="1"/>
          <p:nvPr/>
        </p:nvSpPr>
        <p:spPr>
          <a:xfrm>
            <a:off x="5841159" y="5683338"/>
            <a:ext cx="1114445" cy="830997"/>
          </a:xfrm>
          <a:prstGeom prst="rect">
            <a:avLst/>
          </a:prstGeom>
          <a:noFill/>
          <a:ln w="25400">
            <a:solidFill>
              <a:schemeClr val="tx1"/>
            </a:solidFill>
          </a:ln>
        </p:spPr>
        <p:txBody>
          <a:bodyPr wrap="square" rtlCol="0">
            <a:spAutoFit/>
          </a:bodyPr>
          <a:lstStyle/>
          <a:p>
            <a:pPr>
              <a:spcAft>
                <a:spcPts val="600"/>
              </a:spcAft>
            </a:pPr>
            <a:r>
              <a:rPr lang="en-CA" sz="4800" b="1" dirty="0">
                <a:solidFill>
                  <a:schemeClr val="bg1"/>
                </a:solidFill>
                <a:latin typeface="Avenir Next LT Pro Light" panose="020B0304020202020204" pitchFamily="34" charset="0"/>
                <a:cs typeface="Aldhabi" panose="01000000000000000000" pitchFamily="2" charset="-78"/>
              </a:rPr>
              <a:t>six</a:t>
            </a:r>
            <a:endParaRPr lang="en-CA" sz="4800" b="1" dirty="0">
              <a:solidFill>
                <a:schemeClr val="bg1"/>
              </a:solidFill>
            </a:endParaRPr>
          </a:p>
        </p:txBody>
      </p:sp>
      <p:sp>
        <p:nvSpPr>
          <p:cNvPr id="2" name="TextBox 1">
            <a:extLst>
              <a:ext uri="{FF2B5EF4-FFF2-40B4-BE49-F238E27FC236}">
                <a16:creationId xmlns:a16="http://schemas.microsoft.com/office/drawing/2014/main" id="{58130AA0-C9C9-435A-B824-C1E215BD1E3F}"/>
              </a:ext>
            </a:extLst>
          </p:cNvPr>
          <p:cNvSpPr txBox="1"/>
          <p:nvPr/>
        </p:nvSpPr>
        <p:spPr>
          <a:xfrm>
            <a:off x="6471279" y="206915"/>
            <a:ext cx="4055691" cy="461665"/>
          </a:xfrm>
          <a:prstGeom prst="rect">
            <a:avLst/>
          </a:prstGeom>
          <a:noFill/>
        </p:spPr>
        <p:txBody>
          <a:bodyPr wrap="square" rtlCol="0">
            <a:spAutoFit/>
          </a:bodyPr>
          <a:lstStyle/>
          <a:p>
            <a:r>
              <a:rPr lang="en-US" sz="2400" dirty="0">
                <a:solidFill>
                  <a:schemeClr val="bg1"/>
                </a:solidFill>
              </a:rPr>
              <a:t>Ways to represent numbers:</a:t>
            </a:r>
            <a:endParaRPr lang="en-CA" sz="2400" dirty="0">
              <a:solidFill>
                <a:schemeClr val="bg1"/>
              </a:solidFill>
            </a:endParaRPr>
          </a:p>
        </p:txBody>
      </p:sp>
    </p:spTree>
    <p:extLst>
      <p:ext uri="{BB962C8B-B14F-4D97-AF65-F5344CB8AC3E}">
        <p14:creationId xmlns:p14="http://schemas.microsoft.com/office/powerpoint/2010/main" val="28497074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C635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544;p70">
            <a:extLst>
              <a:ext uri="{FF2B5EF4-FFF2-40B4-BE49-F238E27FC236}">
                <a16:creationId xmlns:a16="http://schemas.microsoft.com/office/drawing/2014/main" id="{DFEBB2E1-664D-405C-A689-93918C0805B2}"/>
              </a:ext>
            </a:extLst>
          </p:cNvPr>
          <p:cNvSpPr txBox="1">
            <a:spLocks noGrp="1"/>
          </p:cNvSpPr>
          <p:nvPr>
            <p:ph type="title"/>
          </p:nvPr>
        </p:nvSpPr>
        <p:spPr>
          <a:xfrm>
            <a:off x="394860" y="994468"/>
            <a:ext cx="6594189" cy="1625210"/>
          </a:xfrm>
          <a:prstGeom prst="rect">
            <a:avLst/>
          </a:prstGeom>
        </p:spPr>
        <p:txBody>
          <a:bodyPr spcFirstLastPara="1" vert="horz" wrap="square" lIns="91440" tIns="45720" rIns="91440" bIns="45720" rtlCol="0" anchor="ctr" anchorCtr="0">
            <a:noAutofit/>
          </a:bodyPr>
          <a:lstStyle/>
          <a:p>
            <a:pPr algn="ctr">
              <a:spcBef>
                <a:spcPct val="0"/>
              </a:spcBef>
              <a:buClr>
                <a:schemeClr val="dk1"/>
              </a:buClr>
              <a:buSzPts val="1100"/>
            </a:pPr>
            <a:r>
              <a:rPr lang="en-US" b="1" dirty="0">
                <a:solidFill>
                  <a:srgbClr val="FFFFFF"/>
                </a:solidFill>
              </a:rPr>
              <a:t>Tuesday: </a:t>
            </a:r>
            <a:r>
              <a:rPr lang="en-US" b="1" dirty="0"/>
              <a:t/>
            </a:r>
            <a:br>
              <a:rPr lang="en-US" b="1" dirty="0"/>
            </a:br>
            <a:r>
              <a:rPr lang="en-US" b="1" dirty="0">
                <a:solidFill>
                  <a:srgbClr val="FFFFFF"/>
                </a:solidFill>
              </a:rPr>
              <a:t>Do a Puzzle!</a:t>
            </a:r>
            <a:r>
              <a:rPr lang="en-US" dirty="0"/>
              <a:t/>
            </a:r>
            <a:br>
              <a:rPr lang="en-US" dirty="0"/>
            </a:br>
            <a:r>
              <a:rPr lang="en-US" dirty="0"/>
              <a:t/>
            </a:r>
            <a:br>
              <a:rPr lang="en-US" dirty="0"/>
            </a:br>
            <a:endParaRPr lang="en-US" sz="3700" dirty="0">
              <a:solidFill>
                <a:srgbClr val="FFFFFF"/>
              </a:solidFill>
              <a:cs typeface="Calibri Light" panose="020F0302020204030204"/>
            </a:endParaRP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04B6E8F-D80A-4EC2-9DE9-B9605DF46D60}"/>
              </a:ext>
            </a:extLst>
          </p:cNvPr>
          <p:cNvSpPr txBox="1"/>
          <p:nvPr/>
        </p:nvSpPr>
        <p:spPr>
          <a:xfrm>
            <a:off x="7626020" y="1002818"/>
            <a:ext cx="4244248" cy="4852362"/>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4400" dirty="0">
                <a:solidFill>
                  <a:srgbClr val="FFFFFF"/>
                </a:solidFill>
              </a:rPr>
              <a:t>Choose a puzzle and complete it.</a:t>
            </a:r>
            <a:endParaRPr lang="en-US" sz="4400" dirty="0">
              <a:cs typeface="Calibri"/>
            </a:endParaRPr>
          </a:p>
          <a:p>
            <a:pPr indent="-228600">
              <a:lnSpc>
                <a:spcPct val="90000"/>
              </a:lnSpc>
              <a:spcAft>
                <a:spcPts val="600"/>
              </a:spcAft>
              <a:buFont typeface="Arial" panose="020B0604020202020204" pitchFamily="34" charset="0"/>
              <a:buChar char="•"/>
            </a:pPr>
            <a:endParaRPr lang="en-US" sz="4400" dirty="0">
              <a:solidFill>
                <a:srgbClr val="FFFFFF"/>
              </a:solidFill>
              <a:cs typeface="Calibri"/>
            </a:endParaRPr>
          </a:p>
          <a:p>
            <a:pPr>
              <a:lnSpc>
                <a:spcPct val="90000"/>
              </a:lnSpc>
              <a:spcAft>
                <a:spcPts val="600"/>
              </a:spcAft>
            </a:pPr>
            <a:r>
              <a:rPr lang="en-US" sz="4400" dirty="0">
                <a:solidFill>
                  <a:srgbClr val="FFFFFF"/>
                </a:solidFill>
              </a:rPr>
              <a:t>If you don't have a puzzle, cut up a cereal box to make your own.</a:t>
            </a:r>
            <a:endParaRPr lang="en-US" sz="4400" dirty="0">
              <a:solidFill>
                <a:srgbClr val="FFFFFF"/>
              </a:solidFill>
              <a:cs typeface="Calibri" panose="020F0502020204030204"/>
            </a:endParaRPr>
          </a:p>
        </p:txBody>
      </p:sp>
      <p:pic>
        <p:nvPicPr>
          <p:cNvPr id="1030" name="Picture 6" descr="06-09-11 - Unfinished Puzzle Square 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2329249"/>
            <a:ext cx="7058307" cy="4207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4122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4"/>
        <p:cNvGrpSpPr/>
        <p:nvPr/>
      </p:nvGrpSpPr>
      <p:grpSpPr>
        <a:xfrm>
          <a:off x="0" y="0"/>
          <a:ext cx="0" cy="0"/>
          <a:chOff x="0" y="0"/>
          <a:chExt cx="0" cy="0"/>
        </a:xfrm>
      </p:grpSpPr>
      <p:pic>
        <p:nvPicPr>
          <p:cNvPr id="2050" name="Picture 2" descr="D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273110" y="-60889"/>
            <a:ext cx="6772940" cy="7064839"/>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31">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445" name="Google Shape;445;p61"/>
          <p:cNvSpPr txBox="1">
            <a:spLocks noGrp="1"/>
          </p:cNvSpPr>
          <p:nvPr>
            <p:ph type="title"/>
          </p:nvPr>
        </p:nvSpPr>
        <p:spPr>
          <a:xfrm>
            <a:off x="756580" y="480240"/>
            <a:ext cx="4803636" cy="1311664"/>
          </a:xfrm>
          <a:prstGeom prst="rect">
            <a:avLst/>
          </a:prstGeom>
        </p:spPr>
        <p:txBody>
          <a:bodyPr spcFirstLastPara="1" vert="horz" lIns="91440" tIns="45720" rIns="91440" bIns="45720" rtlCol="0" anchor="ctr" anchorCtr="0">
            <a:normAutofit/>
          </a:bodyPr>
          <a:lstStyle/>
          <a:p>
            <a:pPr>
              <a:spcBef>
                <a:spcPct val="0"/>
              </a:spcBef>
            </a:pPr>
            <a:r>
              <a:rPr lang="en-US" b="1" dirty="0">
                <a:solidFill>
                  <a:srgbClr val="000000"/>
                </a:solidFill>
              </a:rPr>
              <a:t>Wednesday – Number Talk</a:t>
            </a:r>
          </a:p>
        </p:txBody>
      </p:sp>
      <p:graphicFrame>
        <p:nvGraphicFramePr>
          <p:cNvPr id="449" name="Text Placeholder 3">
            <a:extLst>
              <a:ext uri="{FF2B5EF4-FFF2-40B4-BE49-F238E27FC236}">
                <a16:creationId xmlns:a16="http://schemas.microsoft.com/office/drawing/2014/main" id="{C6D5368C-2C49-4E10-89DB-E13D6703944A}"/>
              </a:ext>
            </a:extLst>
          </p:cNvPr>
          <p:cNvGraphicFramePr/>
          <p:nvPr>
            <p:extLst>
              <p:ext uri="{D42A27DB-BD31-4B8C-83A1-F6EECF244321}">
                <p14:modId xmlns:p14="http://schemas.microsoft.com/office/powerpoint/2010/main" val="974941017"/>
              </p:ext>
            </p:extLst>
          </p:nvPr>
        </p:nvGraphicFramePr>
        <p:xfrm>
          <a:off x="804997" y="2272143"/>
          <a:ext cx="4706803" cy="37888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894983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44"/>
        <p:cNvGrpSpPr/>
        <p:nvPr/>
      </p:nvGrpSpPr>
      <p:grpSpPr>
        <a:xfrm>
          <a:off x="0" y="0"/>
          <a:ext cx="0" cy="0"/>
          <a:chOff x="0" y="0"/>
          <a:chExt cx="0" cy="0"/>
        </a:xfrm>
      </p:grpSpPr>
      <p:sp>
        <p:nvSpPr>
          <p:cNvPr id="130" name="Rectangle 129">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Google Shape;445;p61"/>
          <p:cNvSpPr txBox="1">
            <a:spLocks noGrp="1"/>
          </p:cNvSpPr>
          <p:nvPr>
            <p:ph type="title"/>
          </p:nvPr>
        </p:nvSpPr>
        <p:spPr>
          <a:xfrm>
            <a:off x="9093496" y="618681"/>
            <a:ext cx="2613872" cy="4794567"/>
          </a:xfrm>
          <a:prstGeom prst="rect">
            <a:avLst/>
          </a:prstGeom>
        </p:spPr>
        <p:txBody>
          <a:bodyPr spcFirstLastPara="1" vert="horz" lIns="91440" tIns="45720" rIns="91440" bIns="45720" rtlCol="0" anchor="ctr" anchorCtr="0">
            <a:normAutofit/>
          </a:bodyPr>
          <a:lstStyle/>
          <a:p>
            <a:pPr>
              <a:spcBef>
                <a:spcPct val="0"/>
              </a:spcBef>
            </a:pPr>
            <a:r>
              <a:rPr lang="en-US" sz="3600">
                <a:solidFill>
                  <a:srgbClr val="FFFFFF"/>
                </a:solidFill>
              </a:rPr>
              <a:t>Wednesday – Number Talk</a:t>
            </a:r>
          </a:p>
        </p:txBody>
      </p:sp>
      <p:sp>
        <p:nvSpPr>
          <p:cNvPr id="13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hart&#10;&#10;Description automatically generated">
            <a:extLst>
              <a:ext uri="{FF2B5EF4-FFF2-40B4-BE49-F238E27FC236}">
                <a16:creationId xmlns:a16="http://schemas.microsoft.com/office/drawing/2014/main" id="{BA6486AB-1AA3-43C1-BFCE-B86EFA24BAF7}"/>
              </a:ext>
            </a:extLst>
          </p:cNvPr>
          <p:cNvPicPr>
            <a:picLocks noChangeAspect="1"/>
          </p:cNvPicPr>
          <p:nvPr/>
        </p:nvPicPr>
        <p:blipFill rotWithShape="1">
          <a:blip r:embed="rId3"/>
          <a:srcRect t="340" b="10159"/>
          <a:stretch/>
        </p:blipFill>
        <p:spPr>
          <a:xfrm>
            <a:off x="976251" y="942538"/>
            <a:ext cx="7163222" cy="4808332"/>
          </a:xfrm>
          <a:prstGeom prst="rect">
            <a:avLst/>
          </a:prstGeom>
          <a:effectLst/>
        </p:spPr>
      </p:pic>
    </p:spTree>
    <p:extLst>
      <p:ext uri="{BB962C8B-B14F-4D97-AF65-F5344CB8AC3E}">
        <p14:creationId xmlns:p14="http://schemas.microsoft.com/office/powerpoint/2010/main" val="33363679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44"/>
        <p:cNvGrpSpPr/>
        <p:nvPr/>
      </p:nvGrpSpPr>
      <p:grpSpPr>
        <a:xfrm>
          <a:off x="0" y="0"/>
          <a:ext cx="0" cy="0"/>
          <a:chOff x="0" y="0"/>
          <a:chExt cx="0" cy="0"/>
        </a:xfrm>
      </p:grpSpPr>
      <p:sp>
        <p:nvSpPr>
          <p:cNvPr id="130" name="Rectangle 129">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Google Shape;445;p61"/>
          <p:cNvSpPr txBox="1">
            <a:spLocks noGrp="1"/>
          </p:cNvSpPr>
          <p:nvPr>
            <p:ph type="title"/>
          </p:nvPr>
        </p:nvSpPr>
        <p:spPr>
          <a:xfrm>
            <a:off x="9093496" y="618681"/>
            <a:ext cx="2613872" cy="4794567"/>
          </a:xfrm>
          <a:prstGeom prst="rect">
            <a:avLst/>
          </a:prstGeom>
        </p:spPr>
        <p:txBody>
          <a:bodyPr spcFirstLastPara="1" vert="horz" lIns="91440" tIns="45720" rIns="91440" bIns="45720" rtlCol="0" anchor="ctr" anchorCtr="0">
            <a:normAutofit/>
          </a:bodyPr>
          <a:lstStyle/>
          <a:p>
            <a:pPr>
              <a:spcBef>
                <a:spcPct val="0"/>
              </a:spcBef>
            </a:pPr>
            <a:r>
              <a:rPr lang="en-US" sz="3600">
                <a:solidFill>
                  <a:srgbClr val="FFFFFF"/>
                </a:solidFill>
              </a:rPr>
              <a:t>Wednesday – Number Talk</a:t>
            </a:r>
          </a:p>
        </p:txBody>
      </p:sp>
      <p:sp>
        <p:nvSpPr>
          <p:cNvPr id="13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drawing, bird, parrot&#10;&#10;Description automatically generated">
            <a:extLst>
              <a:ext uri="{FF2B5EF4-FFF2-40B4-BE49-F238E27FC236}">
                <a16:creationId xmlns:a16="http://schemas.microsoft.com/office/drawing/2014/main" id="{5E620651-2B75-4221-AE8D-A91AE09B53B4}"/>
              </a:ext>
            </a:extLst>
          </p:cNvPr>
          <p:cNvPicPr>
            <a:picLocks noChangeAspect="1"/>
          </p:cNvPicPr>
          <p:nvPr/>
        </p:nvPicPr>
        <p:blipFill>
          <a:blip r:embed="rId3"/>
          <a:stretch>
            <a:fillRect/>
          </a:stretch>
        </p:blipFill>
        <p:spPr>
          <a:xfrm>
            <a:off x="1681595" y="1711903"/>
            <a:ext cx="5725390" cy="3683577"/>
          </a:xfrm>
          <a:prstGeom prst="rect">
            <a:avLst/>
          </a:prstGeom>
        </p:spPr>
      </p:pic>
    </p:spTree>
    <p:extLst>
      <p:ext uri="{BB962C8B-B14F-4D97-AF65-F5344CB8AC3E}">
        <p14:creationId xmlns:p14="http://schemas.microsoft.com/office/powerpoint/2010/main" val="1637751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44"/>
        <p:cNvGrpSpPr/>
        <p:nvPr/>
      </p:nvGrpSpPr>
      <p:grpSpPr>
        <a:xfrm>
          <a:off x="0" y="0"/>
          <a:ext cx="0" cy="0"/>
          <a:chOff x="0" y="0"/>
          <a:chExt cx="0" cy="0"/>
        </a:xfrm>
      </p:grpSpPr>
      <p:sp>
        <p:nvSpPr>
          <p:cNvPr id="130" name="Rectangle 129">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Google Shape;445;p61"/>
          <p:cNvSpPr txBox="1">
            <a:spLocks noGrp="1"/>
          </p:cNvSpPr>
          <p:nvPr>
            <p:ph type="title"/>
          </p:nvPr>
        </p:nvSpPr>
        <p:spPr>
          <a:xfrm>
            <a:off x="9093496" y="618681"/>
            <a:ext cx="2613872" cy="4794567"/>
          </a:xfrm>
          <a:prstGeom prst="rect">
            <a:avLst/>
          </a:prstGeom>
        </p:spPr>
        <p:txBody>
          <a:bodyPr spcFirstLastPara="1" vert="horz" lIns="91440" tIns="45720" rIns="91440" bIns="45720" rtlCol="0" anchor="ctr" anchorCtr="0">
            <a:normAutofit/>
          </a:bodyPr>
          <a:lstStyle/>
          <a:p>
            <a:pPr>
              <a:spcBef>
                <a:spcPct val="0"/>
              </a:spcBef>
            </a:pPr>
            <a:r>
              <a:rPr lang="en-US" sz="3600">
                <a:solidFill>
                  <a:srgbClr val="FFFFFF"/>
                </a:solidFill>
              </a:rPr>
              <a:t>Wednesday – Number Talk</a:t>
            </a:r>
          </a:p>
        </p:txBody>
      </p:sp>
      <p:sp>
        <p:nvSpPr>
          <p:cNvPr id="13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A picture containing chart&#10;&#10;Description automatically generated">
            <a:extLst>
              <a:ext uri="{FF2B5EF4-FFF2-40B4-BE49-F238E27FC236}">
                <a16:creationId xmlns:a16="http://schemas.microsoft.com/office/drawing/2014/main" id="{6B7B133D-4DA7-4C43-896F-06C0D8279E73}"/>
              </a:ext>
            </a:extLst>
          </p:cNvPr>
          <p:cNvPicPr>
            <a:picLocks noChangeAspect="1"/>
          </p:cNvPicPr>
          <p:nvPr/>
        </p:nvPicPr>
        <p:blipFill>
          <a:blip r:embed="rId3"/>
          <a:stretch>
            <a:fillRect/>
          </a:stretch>
        </p:blipFill>
        <p:spPr>
          <a:xfrm>
            <a:off x="1953057" y="1336097"/>
            <a:ext cx="4545156" cy="3867150"/>
          </a:xfrm>
          <a:prstGeom prst="rect">
            <a:avLst/>
          </a:prstGeom>
        </p:spPr>
      </p:pic>
    </p:spTree>
    <p:extLst>
      <p:ext uri="{BB962C8B-B14F-4D97-AF65-F5344CB8AC3E}">
        <p14:creationId xmlns:p14="http://schemas.microsoft.com/office/powerpoint/2010/main" val="135188763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44"/>
        <p:cNvGrpSpPr/>
        <p:nvPr/>
      </p:nvGrpSpPr>
      <p:grpSpPr>
        <a:xfrm>
          <a:off x="0" y="0"/>
          <a:ext cx="0" cy="0"/>
          <a:chOff x="0" y="0"/>
          <a:chExt cx="0" cy="0"/>
        </a:xfrm>
      </p:grpSpPr>
      <p:sp>
        <p:nvSpPr>
          <p:cNvPr id="130" name="Rectangle 129">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Google Shape;445;p61"/>
          <p:cNvSpPr txBox="1">
            <a:spLocks noGrp="1"/>
          </p:cNvSpPr>
          <p:nvPr>
            <p:ph type="title"/>
          </p:nvPr>
        </p:nvSpPr>
        <p:spPr>
          <a:xfrm>
            <a:off x="9093496" y="618681"/>
            <a:ext cx="2613872" cy="4794567"/>
          </a:xfrm>
          <a:prstGeom prst="rect">
            <a:avLst/>
          </a:prstGeom>
        </p:spPr>
        <p:txBody>
          <a:bodyPr spcFirstLastPara="1" vert="horz" lIns="91440" tIns="45720" rIns="91440" bIns="45720" rtlCol="0" anchor="ctr" anchorCtr="0">
            <a:normAutofit/>
          </a:bodyPr>
          <a:lstStyle/>
          <a:p>
            <a:pPr>
              <a:spcBef>
                <a:spcPct val="0"/>
              </a:spcBef>
            </a:pPr>
            <a:r>
              <a:rPr lang="en-US" sz="3600">
                <a:solidFill>
                  <a:srgbClr val="FFFFFF"/>
                </a:solidFill>
              </a:rPr>
              <a:t>Wednesday – Number Talk</a:t>
            </a:r>
          </a:p>
        </p:txBody>
      </p:sp>
      <p:sp>
        <p:nvSpPr>
          <p:cNvPr id="13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close up of a device&#10;&#10;Description automatically generated">
            <a:extLst>
              <a:ext uri="{FF2B5EF4-FFF2-40B4-BE49-F238E27FC236}">
                <a16:creationId xmlns:a16="http://schemas.microsoft.com/office/drawing/2014/main" id="{27666EEC-5A1B-436D-971A-ED28E1D83AAB}"/>
              </a:ext>
            </a:extLst>
          </p:cNvPr>
          <p:cNvPicPr>
            <a:picLocks noChangeAspect="1"/>
          </p:cNvPicPr>
          <p:nvPr/>
        </p:nvPicPr>
        <p:blipFill>
          <a:blip r:embed="rId3"/>
          <a:stretch>
            <a:fillRect/>
          </a:stretch>
        </p:blipFill>
        <p:spPr>
          <a:xfrm>
            <a:off x="2236643" y="1572924"/>
            <a:ext cx="4781549" cy="3199534"/>
          </a:xfrm>
          <a:prstGeom prst="rect">
            <a:avLst/>
          </a:prstGeom>
        </p:spPr>
      </p:pic>
    </p:spTree>
    <p:extLst>
      <p:ext uri="{BB962C8B-B14F-4D97-AF65-F5344CB8AC3E}">
        <p14:creationId xmlns:p14="http://schemas.microsoft.com/office/powerpoint/2010/main" val="37513867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DE1E586-F5EA-4305-B02C-636E42B728BF}"/>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b="1">
                <a:solidFill>
                  <a:schemeClr val="bg1"/>
                </a:solidFill>
              </a:rPr>
              <a:t>Thursday: Play a Board Game!</a:t>
            </a:r>
          </a:p>
        </p:txBody>
      </p:sp>
      <p:sp>
        <p:nvSpPr>
          <p:cNvPr id="2" name="TextBox 1">
            <a:extLst>
              <a:ext uri="{FF2B5EF4-FFF2-40B4-BE49-F238E27FC236}">
                <a16:creationId xmlns:a16="http://schemas.microsoft.com/office/drawing/2014/main" id="{14C7F9E8-26B1-4EA8-A242-2254EA2FFDB6}"/>
              </a:ext>
            </a:extLst>
          </p:cNvPr>
          <p:cNvSpPr txBox="1"/>
          <p:nvPr/>
        </p:nvSpPr>
        <p:spPr>
          <a:xfrm>
            <a:off x="6096000" y="2633509"/>
            <a:ext cx="5355659" cy="36601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r>
              <a:rPr lang="en-US" sz="4400" dirty="0"/>
              <a:t>Choose any board game you have in your house and play it. Have fun!</a:t>
            </a:r>
          </a:p>
          <a:p>
            <a:pPr algn="ctr">
              <a:lnSpc>
                <a:spcPct val="90000"/>
              </a:lnSpc>
              <a:spcAft>
                <a:spcPts val="600"/>
              </a:spcAft>
            </a:pPr>
            <a:endParaRPr lang="en-US" sz="1000" dirty="0">
              <a:cs typeface="Calibri"/>
            </a:endParaRPr>
          </a:p>
          <a:p>
            <a:pPr algn="ctr">
              <a:lnSpc>
                <a:spcPct val="90000"/>
              </a:lnSpc>
              <a:spcAft>
                <a:spcPts val="600"/>
              </a:spcAft>
            </a:pPr>
            <a:r>
              <a:rPr lang="en-US" sz="1000" dirty="0">
                <a:cs typeface="Calibri"/>
              </a:rPr>
              <a:t>https://pixy.org/src/52/529628.jpg</a:t>
            </a:r>
          </a:p>
        </p:txBody>
      </p:sp>
      <p:pic>
        <p:nvPicPr>
          <p:cNvPr id="1026" name="Picture 2" descr="https://pixy.org/src/52/5296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090" y="2217644"/>
            <a:ext cx="4075957" cy="423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1588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44"/>
        <p:cNvGrpSpPr/>
        <p:nvPr/>
      </p:nvGrpSpPr>
      <p:grpSpPr>
        <a:xfrm>
          <a:off x="0" y="0"/>
          <a:ext cx="0" cy="0"/>
          <a:chOff x="0" y="0"/>
          <a:chExt cx="0" cy="0"/>
        </a:xfrm>
      </p:grpSpPr>
      <p:sp>
        <p:nvSpPr>
          <p:cNvPr id="130" name="Rectangle 129">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Google Shape;445;p61"/>
          <p:cNvSpPr txBox="1">
            <a:spLocks noGrp="1"/>
          </p:cNvSpPr>
          <p:nvPr>
            <p:ph type="title"/>
          </p:nvPr>
        </p:nvSpPr>
        <p:spPr>
          <a:xfrm>
            <a:off x="9093496" y="618681"/>
            <a:ext cx="2613872" cy="4794567"/>
          </a:xfrm>
          <a:prstGeom prst="rect">
            <a:avLst/>
          </a:prstGeom>
        </p:spPr>
        <p:txBody>
          <a:bodyPr spcFirstLastPara="1" vert="horz" lIns="91440" tIns="45720" rIns="91440" bIns="45720" rtlCol="0" anchor="ctr" anchorCtr="0">
            <a:normAutofit/>
          </a:bodyPr>
          <a:lstStyle/>
          <a:p>
            <a:pPr>
              <a:spcBef>
                <a:spcPct val="0"/>
              </a:spcBef>
            </a:pPr>
            <a:r>
              <a:rPr lang="en-US" sz="3600">
                <a:solidFill>
                  <a:srgbClr val="FFFFFF"/>
                </a:solidFill>
              </a:rPr>
              <a:t>Wednesday – Number Talk</a:t>
            </a:r>
          </a:p>
        </p:txBody>
      </p:sp>
      <p:sp>
        <p:nvSpPr>
          <p:cNvPr id="13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A picture containing square&#10;&#10;Description automatically generated">
            <a:extLst>
              <a:ext uri="{FF2B5EF4-FFF2-40B4-BE49-F238E27FC236}">
                <a16:creationId xmlns:a16="http://schemas.microsoft.com/office/drawing/2014/main" id="{032B877E-82C6-47BF-B959-9A8D81FFE312}"/>
              </a:ext>
            </a:extLst>
          </p:cNvPr>
          <p:cNvPicPr>
            <a:picLocks noChangeAspect="1"/>
          </p:cNvPicPr>
          <p:nvPr/>
        </p:nvPicPr>
        <p:blipFill>
          <a:blip r:embed="rId3"/>
          <a:stretch>
            <a:fillRect/>
          </a:stretch>
        </p:blipFill>
        <p:spPr>
          <a:xfrm>
            <a:off x="2586903" y="1537422"/>
            <a:ext cx="4081029" cy="3880138"/>
          </a:xfrm>
          <a:prstGeom prst="rect">
            <a:avLst/>
          </a:prstGeom>
        </p:spPr>
      </p:pic>
    </p:spTree>
    <p:extLst>
      <p:ext uri="{BB962C8B-B14F-4D97-AF65-F5344CB8AC3E}">
        <p14:creationId xmlns:p14="http://schemas.microsoft.com/office/powerpoint/2010/main" val="39914903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44"/>
        <p:cNvGrpSpPr/>
        <p:nvPr/>
      </p:nvGrpSpPr>
      <p:grpSpPr>
        <a:xfrm>
          <a:off x="0" y="0"/>
          <a:ext cx="0" cy="0"/>
          <a:chOff x="0" y="0"/>
          <a:chExt cx="0" cy="0"/>
        </a:xfrm>
      </p:grpSpPr>
      <p:sp>
        <p:nvSpPr>
          <p:cNvPr id="130" name="Rectangle 129">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Google Shape;445;p61"/>
          <p:cNvSpPr txBox="1">
            <a:spLocks noGrp="1"/>
          </p:cNvSpPr>
          <p:nvPr>
            <p:ph type="title"/>
          </p:nvPr>
        </p:nvSpPr>
        <p:spPr>
          <a:xfrm>
            <a:off x="9093496" y="618681"/>
            <a:ext cx="2613872" cy="4794567"/>
          </a:xfrm>
          <a:prstGeom prst="rect">
            <a:avLst/>
          </a:prstGeom>
        </p:spPr>
        <p:txBody>
          <a:bodyPr spcFirstLastPara="1" vert="horz" lIns="91440" tIns="45720" rIns="91440" bIns="45720" rtlCol="0" anchor="ctr" anchorCtr="0">
            <a:normAutofit/>
          </a:bodyPr>
          <a:lstStyle/>
          <a:p>
            <a:pPr>
              <a:spcBef>
                <a:spcPct val="0"/>
              </a:spcBef>
            </a:pPr>
            <a:r>
              <a:rPr lang="en-US" sz="3600">
                <a:solidFill>
                  <a:srgbClr val="FFFFFF"/>
                </a:solidFill>
              </a:rPr>
              <a:t>Wednesday – Number Talk</a:t>
            </a:r>
          </a:p>
        </p:txBody>
      </p:sp>
      <p:sp>
        <p:nvSpPr>
          <p:cNvPr id="13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Background pattern&#10;&#10;Description automatically generated">
            <a:extLst>
              <a:ext uri="{FF2B5EF4-FFF2-40B4-BE49-F238E27FC236}">
                <a16:creationId xmlns:a16="http://schemas.microsoft.com/office/drawing/2014/main" id="{BA48E32F-82D9-47DD-88AE-0CA7E996E8F8}"/>
              </a:ext>
            </a:extLst>
          </p:cNvPr>
          <p:cNvPicPr>
            <a:picLocks noChangeAspect="1"/>
          </p:cNvPicPr>
          <p:nvPr/>
        </p:nvPicPr>
        <p:blipFill>
          <a:blip r:embed="rId3"/>
          <a:stretch>
            <a:fillRect/>
          </a:stretch>
        </p:blipFill>
        <p:spPr>
          <a:xfrm>
            <a:off x="2573482" y="1534390"/>
            <a:ext cx="3969327" cy="3622963"/>
          </a:xfrm>
          <a:prstGeom prst="rect">
            <a:avLst/>
          </a:prstGeom>
        </p:spPr>
      </p:pic>
    </p:spTree>
    <p:extLst>
      <p:ext uri="{BB962C8B-B14F-4D97-AF65-F5344CB8AC3E}">
        <p14:creationId xmlns:p14="http://schemas.microsoft.com/office/powerpoint/2010/main" val="1945279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44"/>
        <p:cNvGrpSpPr/>
        <p:nvPr/>
      </p:nvGrpSpPr>
      <p:grpSpPr>
        <a:xfrm>
          <a:off x="0" y="0"/>
          <a:ext cx="0" cy="0"/>
          <a:chOff x="0" y="0"/>
          <a:chExt cx="0" cy="0"/>
        </a:xfrm>
      </p:grpSpPr>
      <p:sp>
        <p:nvSpPr>
          <p:cNvPr id="130" name="Rectangle 129">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Google Shape;445;p61"/>
          <p:cNvSpPr txBox="1">
            <a:spLocks noGrp="1"/>
          </p:cNvSpPr>
          <p:nvPr>
            <p:ph type="title"/>
          </p:nvPr>
        </p:nvSpPr>
        <p:spPr>
          <a:xfrm>
            <a:off x="9093496" y="618681"/>
            <a:ext cx="2613872" cy="4794567"/>
          </a:xfrm>
          <a:prstGeom prst="rect">
            <a:avLst/>
          </a:prstGeom>
        </p:spPr>
        <p:txBody>
          <a:bodyPr spcFirstLastPara="1" vert="horz" lIns="91440" tIns="45720" rIns="91440" bIns="45720" rtlCol="0" anchor="ctr" anchorCtr="0">
            <a:normAutofit/>
          </a:bodyPr>
          <a:lstStyle/>
          <a:p>
            <a:pPr>
              <a:spcBef>
                <a:spcPct val="0"/>
              </a:spcBef>
            </a:pPr>
            <a:r>
              <a:rPr lang="en-US" sz="3600">
                <a:solidFill>
                  <a:srgbClr val="FFFFFF"/>
                </a:solidFill>
              </a:rPr>
              <a:t>Wednesday – Number Talk</a:t>
            </a:r>
          </a:p>
        </p:txBody>
      </p:sp>
      <p:sp>
        <p:nvSpPr>
          <p:cNvPr id="13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A picture containing birdhouse, building, drawing, bird&#10;&#10;Description automatically generated">
            <a:extLst>
              <a:ext uri="{FF2B5EF4-FFF2-40B4-BE49-F238E27FC236}">
                <a16:creationId xmlns:a16="http://schemas.microsoft.com/office/drawing/2014/main" id="{889815E4-5BFE-476B-BBF0-997608B09CE0}"/>
              </a:ext>
            </a:extLst>
          </p:cNvPr>
          <p:cNvPicPr>
            <a:picLocks noChangeAspect="1"/>
          </p:cNvPicPr>
          <p:nvPr/>
        </p:nvPicPr>
        <p:blipFill>
          <a:blip r:embed="rId3"/>
          <a:stretch>
            <a:fillRect/>
          </a:stretch>
        </p:blipFill>
        <p:spPr>
          <a:xfrm>
            <a:off x="1609293" y="2101129"/>
            <a:ext cx="5883852" cy="3154506"/>
          </a:xfrm>
          <a:prstGeom prst="rect">
            <a:avLst/>
          </a:prstGeom>
        </p:spPr>
      </p:pic>
    </p:spTree>
    <p:extLst>
      <p:ext uri="{BB962C8B-B14F-4D97-AF65-F5344CB8AC3E}">
        <p14:creationId xmlns:p14="http://schemas.microsoft.com/office/powerpoint/2010/main" val="31013474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44"/>
        <p:cNvGrpSpPr/>
        <p:nvPr/>
      </p:nvGrpSpPr>
      <p:grpSpPr>
        <a:xfrm>
          <a:off x="0" y="0"/>
          <a:ext cx="0" cy="0"/>
          <a:chOff x="0" y="0"/>
          <a:chExt cx="0" cy="0"/>
        </a:xfrm>
      </p:grpSpPr>
      <p:sp>
        <p:nvSpPr>
          <p:cNvPr id="130" name="Rectangle 129">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Google Shape;445;p61"/>
          <p:cNvSpPr txBox="1">
            <a:spLocks noGrp="1"/>
          </p:cNvSpPr>
          <p:nvPr>
            <p:ph type="title"/>
          </p:nvPr>
        </p:nvSpPr>
        <p:spPr>
          <a:xfrm>
            <a:off x="9093496" y="618681"/>
            <a:ext cx="2752417" cy="4794567"/>
          </a:xfrm>
          <a:prstGeom prst="rect">
            <a:avLst/>
          </a:prstGeom>
        </p:spPr>
        <p:txBody>
          <a:bodyPr spcFirstLastPara="1" vert="horz" lIns="91440" tIns="45720" rIns="91440" bIns="45720" rtlCol="0" anchor="ctr" anchorCtr="0">
            <a:normAutofit/>
          </a:bodyPr>
          <a:lstStyle/>
          <a:p>
            <a:pPr>
              <a:spcBef>
                <a:spcPct val="0"/>
              </a:spcBef>
            </a:pPr>
            <a:r>
              <a:rPr lang="en-US" sz="3600">
                <a:solidFill>
                  <a:srgbClr val="FFFFFF"/>
                </a:solidFill>
              </a:rPr>
              <a:t>Wednesday – Number Talk</a:t>
            </a:r>
            <a:br>
              <a:rPr lang="en-US" sz="3600">
                <a:solidFill>
                  <a:srgbClr val="FFFFFF"/>
                </a:solidFill>
              </a:rPr>
            </a:br>
            <a:r>
              <a:rPr lang="en-US" sz="3600"/>
              <a:t/>
            </a:r>
            <a:br>
              <a:rPr lang="en-US" sz="3600"/>
            </a:br>
            <a:r>
              <a:rPr lang="en-US" sz="3600">
                <a:solidFill>
                  <a:srgbClr val="FFFFFF"/>
                </a:solidFill>
                <a:cs typeface="Calibri Light"/>
              </a:rPr>
              <a:t>Challenge!</a:t>
            </a:r>
          </a:p>
        </p:txBody>
      </p:sp>
      <p:sp>
        <p:nvSpPr>
          <p:cNvPr id="13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drawing, bird, parrot&#10;&#10;Description automatically generated">
            <a:extLst>
              <a:ext uri="{FF2B5EF4-FFF2-40B4-BE49-F238E27FC236}">
                <a16:creationId xmlns:a16="http://schemas.microsoft.com/office/drawing/2014/main" id="{9CF12A5D-23C8-4848-8F6F-7FDD742A0441}"/>
              </a:ext>
            </a:extLst>
          </p:cNvPr>
          <p:cNvPicPr>
            <a:picLocks noChangeAspect="1"/>
          </p:cNvPicPr>
          <p:nvPr/>
        </p:nvPicPr>
        <p:blipFill>
          <a:blip r:embed="rId3"/>
          <a:stretch>
            <a:fillRect/>
          </a:stretch>
        </p:blipFill>
        <p:spPr>
          <a:xfrm>
            <a:off x="2141826" y="1323109"/>
            <a:ext cx="4957329" cy="3200399"/>
          </a:xfrm>
          <a:prstGeom prst="rect">
            <a:avLst/>
          </a:prstGeom>
        </p:spPr>
      </p:pic>
      <p:sp>
        <p:nvSpPr>
          <p:cNvPr id="4" name="TextBox 3">
            <a:extLst>
              <a:ext uri="{FF2B5EF4-FFF2-40B4-BE49-F238E27FC236}">
                <a16:creationId xmlns:a16="http://schemas.microsoft.com/office/drawing/2014/main" id="{3C530B4C-6DF5-42FE-8478-505DEC045073}"/>
              </a:ext>
            </a:extLst>
          </p:cNvPr>
          <p:cNvSpPr txBox="1"/>
          <p:nvPr/>
        </p:nvSpPr>
        <p:spPr>
          <a:xfrm>
            <a:off x="1288474" y="4475018"/>
            <a:ext cx="695498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How many different ways can you show the total number of dots? </a:t>
            </a:r>
            <a:endParaRPr lang="en-GB" sz="2800">
              <a:cs typeface="Calibri"/>
            </a:endParaRPr>
          </a:p>
          <a:p>
            <a:r>
              <a:rPr lang="en-GB" sz="2800"/>
              <a:t>Look at one example on the next slide</a:t>
            </a:r>
            <a:endParaRPr lang="en-GB" sz="2800">
              <a:cs typeface="Calibri"/>
            </a:endParaRPr>
          </a:p>
        </p:txBody>
      </p:sp>
    </p:spTree>
    <p:extLst>
      <p:ext uri="{BB962C8B-B14F-4D97-AF65-F5344CB8AC3E}">
        <p14:creationId xmlns:p14="http://schemas.microsoft.com/office/powerpoint/2010/main" val="40747622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44"/>
        <p:cNvGrpSpPr/>
        <p:nvPr/>
      </p:nvGrpSpPr>
      <p:grpSpPr>
        <a:xfrm>
          <a:off x="0" y="0"/>
          <a:ext cx="0" cy="0"/>
          <a:chOff x="0" y="0"/>
          <a:chExt cx="0" cy="0"/>
        </a:xfrm>
      </p:grpSpPr>
      <p:sp>
        <p:nvSpPr>
          <p:cNvPr id="130" name="Rectangle 129">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Google Shape;445;p61"/>
          <p:cNvSpPr txBox="1">
            <a:spLocks noGrp="1"/>
          </p:cNvSpPr>
          <p:nvPr>
            <p:ph type="title"/>
          </p:nvPr>
        </p:nvSpPr>
        <p:spPr>
          <a:xfrm>
            <a:off x="9093496" y="618681"/>
            <a:ext cx="2752417" cy="4794567"/>
          </a:xfrm>
          <a:prstGeom prst="rect">
            <a:avLst/>
          </a:prstGeom>
        </p:spPr>
        <p:txBody>
          <a:bodyPr spcFirstLastPara="1" vert="horz" lIns="91440" tIns="45720" rIns="91440" bIns="45720" rtlCol="0" anchor="ctr" anchorCtr="0">
            <a:normAutofit/>
          </a:bodyPr>
          <a:lstStyle/>
          <a:p>
            <a:pPr>
              <a:spcBef>
                <a:spcPct val="0"/>
              </a:spcBef>
            </a:pPr>
            <a:r>
              <a:rPr lang="en-US" sz="3600">
                <a:solidFill>
                  <a:srgbClr val="FFFFFF"/>
                </a:solidFill>
              </a:rPr>
              <a:t>Wednesday – Number Talk</a:t>
            </a:r>
            <a:br>
              <a:rPr lang="en-US" sz="3600">
                <a:solidFill>
                  <a:srgbClr val="FFFFFF"/>
                </a:solidFill>
              </a:rPr>
            </a:br>
            <a:r>
              <a:rPr lang="en-US" sz="3600"/>
              <a:t/>
            </a:r>
            <a:br>
              <a:rPr lang="en-US" sz="3600"/>
            </a:br>
            <a:r>
              <a:rPr lang="en-US" sz="3600">
                <a:solidFill>
                  <a:srgbClr val="FFFFFF"/>
                </a:solidFill>
                <a:cs typeface="Calibri Light"/>
              </a:rPr>
              <a:t>Challenge!</a:t>
            </a:r>
          </a:p>
        </p:txBody>
      </p:sp>
      <p:sp>
        <p:nvSpPr>
          <p:cNvPr id="13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drawing, bird, parrot&#10;&#10;Description automatically generated">
            <a:extLst>
              <a:ext uri="{FF2B5EF4-FFF2-40B4-BE49-F238E27FC236}">
                <a16:creationId xmlns:a16="http://schemas.microsoft.com/office/drawing/2014/main" id="{9CF12A5D-23C8-4848-8F6F-7FDD742A0441}"/>
              </a:ext>
            </a:extLst>
          </p:cNvPr>
          <p:cNvPicPr>
            <a:picLocks noChangeAspect="1"/>
          </p:cNvPicPr>
          <p:nvPr/>
        </p:nvPicPr>
        <p:blipFill>
          <a:blip r:embed="rId3"/>
          <a:stretch>
            <a:fillRect/>
          </a:stretch>
        </p:blipFill>
        <p:spPr>
          <a:xfrm>
            <a:off x="2169535" y="1350818"/>
            <a:ext cx="4957329" cy="3200399"/>
          </a:xfrm>
          <a:prstGeom prst="rect">
            <a:avLst/>
          </a:prstGeom>
        </p:spPr>
      </p:pic>
      <p:sp>
        <p:nvSpPr>
          <p:cNvPr id="4" name="TextBox 3">
            <a:extLst>
              <a:ext uri="{FF2B5EF4-FFF2-40B4-BE49-F238E27FC236}">
                <a16:creationId xmlns:a16="http://schemas.microsoft.com/office/drawing/2014/main" id="{3C530B4C-6DF5-42FE-8478-505DEC045073}"/>
              </a:ext>
            </a:extLst>
          </p:cNvPr>
          <p:cNvSpPr txBox="1"/>
          <p:nvPr/>
        </p:nvSpPr>
        <p:spPr>
          <a:xfrm>
            <a:off x="1524001" y="4765963"/>
            <a:ext cx="69549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I see a group of 6, and three more. That is 9! </a:t>
            </a:r>
          </a:p>
        </p:txBody>
      </p:sp>
      <p:sp>
        <p:nvSpPr>
          <p:cNvPr id="2" name="Oval 1">
            <a:extLst>
              <a:ext uri="{FF2B5EF4-FFF2-40B4-BE49-F238E27FC236}">
                <a16:creationId xmlns:a16="http://schemas.microsoft.com/office/drawing/2014/main" id="{B9547A6B-18F3-42DE-B4DC-ECF058B7F997}"/>
              </a:ext>
            </a:extLst>
          </p:cNvPr>
          <p:cNvSpPr/>
          <p:nvPr/>
        </p:nvSpPr>
        <p:spPr>
          <a:xfrm>
            <a:off x="2798618" y="2071254"/>
            <a:ext cx="3519054" cy="2202872"/>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9B53D2A8-4C1A-4974-B2D1-163F27CE68E0}"/>
              </a:ext>
            </a:extLst>
          </p:cNvPr>
          <p:cNvSpPr/>
          <p:nvPr/>
        </p:nvSpPr>
        <p:spPr>
          <a:xfrm>
            <a:off x="2008908" y="3345872"/>
            <a:ext cx="872837" cy="803564"/>
          </a:xfrm>
          <a:custGeom>
            <a:avLst/>
            <a:gdLst>
              <a:gd name="connsiteX0" fmla="*/ 0 w 872837"/>
              <a:gd name="connsiteY0" fmla="*/ 401782 h 803564"/>
              <a:gd name="connsiteX1" fmla="*/ 436419 w 872837"/>
              <a:gd name="connsiteY1" fmla="*/ 0 h 803564"/>
              <a:gd name="connsiteX2" fmla="*/ 872838 w 872837"/>
              <a:gd name="connsiteY2" fmla="*/ 401782 h 803564"/>
              <a:gd name="connsiteX3" fmla="*/ 436419 w 872837"/>
              <a:gd name="connsiteY3" fmla="*/ 803564 h 803564"/>
              <a:gd name="connsiteX4" fmla="*/ 0 w 872837"/>
              <a:gd name="connsiteY4" fmla="*/ 401782 h 8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837" h="803564" extrusionOk="0">
                <a:moveTo>
                  <a:pt x="0" y="401782"/>
                </a:moveTo>
                <a:cubicBezTo>
                  <a:pt x="10032" y="171972"/>
                  <a:pt x="151291" y="38477"/>
                  <a:pt x="436419" y="0"/>
                </a:cubicBezTo>
                <a:cubicBezTo>
                  <a:pt x="629684" y="5653"/>
                  <a:pt x="881214" y="181554"/>
                  <a:pt x="872838" y="401782"/>
                </a:cubicBezTo>
                <a:cubicBezTo>
                  <a:pt x="882394" y="624400"/>
                  <a:pt x="648809" y="813911"/>
                  <a:pt x="436419" y="803564"/>
                </a:cubicBezTo>
                <a:cubicBezTo>
                  <a:pt x="238713" y="802338"/>
                  <a:pt x="-16602" y="591115"/>
                  <a:pt x="0" y="401782"/>
                </a:cubicBezTo>
                <a:close/>
              </a:path>
            </a:pathLst>
          </a:custGeom>
          <a:noFill/>
          <a:ln w="28575">
            <a:extLst>
              <a:ext uri="{C807C97D-BFC1-408E-A445-0C87EB9F89A2}">
                <ask:lineSketchStyleProps xmlns:ask="http://schemas.microsoft.com/office/drawing/2018/sketchyshapes" xmlns="" sd="422275755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91ADC94-E570-4BF4-8BE5-EB40E10CE8AD}"/>
              </a:ext>
            </a:extLst>
          </p:cNvPr>
          <p:cNvSpPr/>
          <p:nvPr/>
        </p:nvSpPr>
        <p:spPr>
          <a:xfrm>
            <a:off x="4239490" y="1350817"/>
            <a:ext cx="872837" cy="803564"/>
          </a:xfrm>
          <a:custGeom>
            <a:avLst/>
            <a:gdLst>
              <a:gd name="connsiteX0" fmla="*/ 0 w 872837"/>
              <a:gd name="connsiteY0" fmla="*/ 401782 h 803564"/>
              <a:gd name="connsiteX1" fmla="*/ 436419 w 872837"/>
              <a:gd name="connsiteY1" fmla="*/ 0 h 803564"/>
              <a:gd name="connsiteX2" fmla="*/ 872838 w 872837"/>
              <a:gd name="connsiteY2" fmla="*/ 401782 h 803564"/>
              <a:gd name="connsiteX3" fmla="*/ 436419 w 872837"/>
              <a:gd name="connsiteY3" fmla="*/ 803564 h 803564"/>
              <a:gd name="connsiteX4" fmla="*/ 0 w 872837"/>
              <a:gd name="connsiteY4" fmla="*/ 401782 h 8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837" h="803564" extrusionOk="0">
                <a:moveTo>
                  <a:pt x="0" y="401782"/>
                </a:moveTo>
                <a:cubicBezTo>
                  <a:pt x="10032" y="171972"/>
                  <a:pt x="151291" y="38477"/>
                  <a:pt x="436419" y="0"/>
                </a:cubicBezTo>
                <a:cubicBezTo>
                  <a:pt x="629684" y="5653"/>
                  <a:pt x="881214" y="181554"/>
                  <a:pt x="872838" y="401782"/>
                </a:cubicBezTo>
                <a:cubicBezTo>
                  <a:pt x="882394" y="624400"/>
                  <a:pt x="648809" y="813911"/>
                  <a:pt x="436419" y="803564"/>
                </a:cubicBezTo>
                <a:cubicBezTo>
                  <a:pt x="238713" y="802338"/>
                  <a:pt x="-16602" y="591115"/>
                  <a:pt x="0" y="401782"/>
                </a:cubicBezTo>
                <a:close/>
              </a:path>
            </a:pathLst>
          </a:custGeom>
          <a:noFill/>
          <a:ln w="28575">
            <a:extLst>
              <a:ext uri="{C807C97D-BFC1-408E-A445-0C87EB9F89A2}">
                <ask:lineSketchStyleProps xmlns:ask="http://schemas.microsoft.com/office/drawing/2018/sketchyshapes" xmlns="" sd="422275755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38C0AAA0-53CA-49F2-850E-99AAB78732F9}"/>
              </a:ext>
            </a:extLst>
          </p:cNvPr>
          <p:cNvSpPr/>
          <p:nvPr/>
        </p:nvSpPr>
        <p:spPr>
          <a:xfrm>
            <a:off x="6192980" y="3345871"/>
            <a:ext cx="872837" cy="803564"/>
          </a:xfrm>
          <a:custGeom>
            <a:avLst/>
            <a:gdLst>
              <a:gd name="connsiteX0" fmla="*/ 0 w 872837"/>
              <a:gd name="connsiteY0" fmla="*/ 401782 h 803564"/>
              <a:gd name="connsiteX1" fmla="*/ 436419 w 872837"/>
              <a:gd name="connsiteY1" fmla="*/ 0 h 803564"/>
              <a:gd name="connsiteX2" fmla="*/ 872838 w 872837"/>
              <a:gd name="connsiteY2" fmla="*/ 401782 h 803564"/>
              <a:gd name="connsiteX3" fmla="*/ 436419 w 872837"/>
              <a:gd name="connsiteY3" fmla="*/ 803564 h 803564"/>
              <a:gd name="connsiteX4" fmla="*/ 0 w 872837"/>
              <a:gd name="connsiteY4" fmla="*/ 401782 h 80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837" h="803564" extrusionOk="0">
                <a:moveTo>
                  <a:pt x="0" y="401782"/>
                </a:moveTo>
                <a:cubicBezTo>
                  <a:pt x="10032" y="171972"/>
                  <a:pt x="151291" y="38477"/>
                  <a:pt x="436419" y="0"/>
                </a:cubicBezTo>
                <a:cubicBezTo>
                  <a:pt x="629684" y="5653"/>
                  <a:pt x="881214" y="181554"/>
                  <a:pt x="872838" y="401782"/>
                </a:cubicBezTo>
                <a:cubicBezTo>
                  <a:pt x="882394" y="624400"/>
                  <a:pt x="648809" y="813911"/>
                  <a:pt x="436419" y="803564"/>
                </a:cubicBezTo>
                <a:cubicBezTo>
                  <a:pt x="238713" y="802338"/>
                  <a:pt x="-16602" y="591115"/>
                  <a:pt x="0" y="401782"/>
                </a:cubicBezTo>
                <a:close/>
              </a:path>
            </a:pathLst>
          </a:custGeom>
          <a:noFill/>
          <a:ln w="28575">
            <a:extLst>
              <a:ext uri="{C807C97D-BFC1-408E-A445-0C87EB9F89A2}">
                <ask:lineSketchStyleProps xmlns:ask="http://schemas.microsoft.com/office/drawing/2018/sketchyshapes" xmlns="" sd="422275755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37180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E6BB-7068-4A8F-9F30-A7D2D85C5817}"/>
              </a:ext>
            </a:extLst>
          </p:cNvPr>
          <p:cNvSpPr>
            <a:spLocks noGrp="1"/>
          </p:cNvSpPr>
          <p:nvPr>
            <p:ph type="title"/>
          </p:nvPr>
        </p:nvSpPr>
        <p:spPr/>
        <p:txBody>
          <a:bodyPr/>
          <a:lstStyle/>
          <a:p>
            <a:r>
              <a:rPr lang="en-US"/>
              <a:t>Thursday – </a:t>
            </a:r>
            <a:r>
              <a:rPr lang="en-CA">
                <a:cs typeface="Calibri Light"/>
              </a:rPr>
              <a:t>Subitizing </a:t>
            </a:r>
            <a:endParaRPr lang="en-CA" dirty="0"/>
          </a:p>
        </p:txBody>
      </p:sp>
      <p:sp>
        <p:nvSpPr>
          <p:cNvPr id="6" name="TextBox 5">
            <a:extLst>
              <a:ext uri="{FF2B5EF4-FFF2-40B4-BE49-F238E27FC236}">
                <a16:creationId xmlns:a16="http://schemas.microsoft.com/office/drawing/2014/main" id="{C2851CB6-BBFC-4E6D-AF67-90BCA9A30370}"/>
              </a:ext>
            </a:extLst>
          </p:cNvPr>
          <p:cNvSpPr txBox="1"/>
          <p:nvPr/>
        </p:nvSpPr>
        <p:spPr>
          <a:xfrm>
            <a:off x="6630818" y="643185"/>
            <a:ext cx="4295487" cy="769441"/>
          </a:xfrm>
          <a:prstGeom prst="rect">
            <a:avLst/>
          </a:prstGeom>
          <a:noFill/>
        </p:spPr>
        <p:txBody>
          <a:bodyPr wrap="square" rtlCol="0">
            <a:spAutoFit/>
          </a:bodyPr>
          <a:lstStyle/>
          <a:p>
            <a:r>
              <a:rPr lang="en-CA" sz="4400"/>
              <a:t>The Hoop Game</a:t>
            </a:r>
            <a:endParaRPr lang="en-CA" sz="4400" dirty="0"/>
          </a:p>
        </p:txBody>
      </p:sp>
      <p:sp>
        <p:nvSpPr>
          <p:cNvPr id="8" name="TextBox 7">
            <a:extLst>
              <a:ext uri="{FF2B5EF4-FFF2-40B4-BE49-F238E27FC236}">
                <a16:creationId xmlns:a16="http://schemas.microsoft.com/office/drawing/2014/main" id="{C4FE4015-706E-40C2-9BCB-E69F448A3CC1}"/>
              </a:ext>
            </a:extLst>
          </p:cNvPr>
          <p:cNvSpPr txBox="1"/>
          <p:nvPr/>
        </p:nvSpPr>
        <p:spPr>
          <a:xfrm>
            <a:off x="325463" y="1412626"/>
            <a:ext cx="11406753" cy="5170646"/>
          </a:xfrm>
          <a:prstGeom prst="rect">
            <a:avLst/>
          </a:prstGeom>
          <a:noFill/>
        </p:spPr>
        <p:txBody>
          <a:bodyPr wrap="square">
            <a:spAutoFit/>
          </a:bodyPr>
          <a:lstStyle/>
          <a:p>
            <a:r>
              <a:rPr lang="en-US" sz="2200" b="1" dirty="0"/>
              <a:t>Goal</a:t>
            </a:r>
            <a:r>
              <a:rPr lang="en-US" sz="2200" dirty="0"/>
              <a:t>: To toss a small set of bean bags and subitize and label the quantity of bean bags landing inside/outside a hula hoop or other defined space </a:t>
            </a:r>
          </a:p>
          <a:p>
            <a:endParaRPr lang="en-US" sz="2200" dirty="0"/>
          </a:p>
          <a:p>
            <a:r>
              <a:rPr lang="en-US" sz="2200" b="1" dirty="0"/>
              <a:t>Materials</a:t>
            </a:r>
            <a:r>
              <a:rPr lang="en-US" sz="2200" dirty="0"/>
              <a:t>: Hula hoop (or other defined space on the floor); bean bags; tape to mark where to stand</a:t>
            </a:r>
          </a:p>
          <a:p>
            <a:endParaRPr lang="en-US" sz="2200" dirty="0"/>
          </a:p>
          <a:p>
            <a:r>
              <a:rPr lang="en-US" sz="2200" b="1" dirty="0"/>
              <a:t>Number of Players</a:t>
            </a:r>
            <a:r>
              <a:rPr lang="en-US" sz="2200" dirty="0"/>
              <a:t>: 2 or 3 children </a:t>
            </a:r>
          </a:p>
          <a:p>
            <a:endParaRPr lang="en-US" sz="2200" dirty="0"/>
          </a:p>
          <a:p>
            <a:r>
              <a:rPr lang="en-US" sz="2200" b="1" dirty="0"/>
              <a:t>Directions: </a:t>
            </a:r>
            <a:r>
              <a:rPr lang="en-US" sz="2200" dirty="0"/>
              <a:t> Children take turns standing at the tape line and tossing a small set of bean bags, one by one, into a hula hoop lying on the ground.  You may want to start with 3 bean bags per turn, then try 4, and then 5. Each child throws the whole set and then subitizes and labels how many landed inside the hoop and how many landed outside the hoop</a:t>
            </a:r>
          </a:p>
          <a:p>
            <a:endParaRPr lang="en-US" sz="2200" dirty="0"/>
          </a:p>
          <a:p>
            <a:r>
              <a:rPr lang="en-US" sz="2200" dirty="0"/>
              <a:t>This game provides practice with decomposing small quantities. With practice, children will come to internalize the combinations that make 3, 4, and 5. </a:t>
            </a:r>
            <a:endParaRPr lang="en-CA" sz="2200" dirty="0"/>
          </a:p>
        </p:txBody>
      </p:sp>
    </p:spTree>
    <p:extLst>
      <p:ext uri="{BB962C8B-B14F-4D97-AF65-F5344CB8AC3E}">
        <p14:creationId xmlns:p14="http://schemas.microsoft.com/office/powerpoint/2010/main" val="6176317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CDE1E586-F5EA-4305-B02C-636E42B728BF}"/>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b="1">
                <a:solidFill>
                  <a:schemeClr val="bg1"/>
                </a:solidFill>
              </a:rPr>
              <a:t>Thursday: Play a Board Game!</a:t>
            </a:r>
          </a:p>
        </p:txBody>
      </p:sp>
      <p:sp>
        <p:nvSpPr>
          <p:cNvPr id="2" name="TextBox 1">
            <a:extLst>
              <a:ext uri="{FF2B5EF4-FFF2-40B4-BE49-F238E27FC236}">
                <a16:creationId xmlns:a16="http://schemas.microsoft.com/office/drawing/2014/main" id="{14C7F9E8-26B1-4EA8-A242-2254EA2FFDB6}"/>
              </a:ext>
            </a:extLst>
          </p:cNvPr>
          <p:cNvSpPr txBox="1"/>
          <p:nvPr/>
        </p:nvSpPr>
        <p:spPr>
          <a:xfrm>
            <a:off x="6096000" y="2633509"/>
            <a:ext cx="5355659" cy="36601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Choose any board game you have in your house and play it. Have fun!</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Calibri"/>
              </a:rPr>
              <a:t>https://pixy.org/src/52/529628.jpg</a:t>
            </a:r>
          </a:p>
        </p:txBody>
      </p:sp>
      <p:pic>
        <p:nvPicPr>
          <p:cNvPr id="1026" name="Picture 2" descr="https://pixy.org/src/52/5296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090" y="2217644"/>
            <a:ext cx="4075957" cy="423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67713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D09BE6BB-7068-4A8F-9F30-A7D2D85C5817}"/>
              </a:ext>
            </a:extLst>
          </p:cNvPr>
          <p:cNvSpPr>
            <a:spLocks noGrp="1"/>
          </p:cNvSpPr>
          <p:nvPr>
            <p:ph type="title"/>
          </p:nvPr>
        </p:nvSpPr>
        <p:spPr>
          <a:xfrm>
            <a:off x="465043" y="797027"/>
            <a:ext cx="4803636" cy="1311664"/>
          </a:xfrm>
        </p:spPr>
        <p:txBody>
          <a:bodyPr vert="horz" lIns="91440" tIns="45720" rIns="91440" bIns="45720" rtlCol="0" anchor="ctr">
            <a:normAutofit/>
          </a:bodyPr>
          <a:lstStyle/>
          <a:p>
            <a:r>
              <a:rPr lang="en-US" dirty="0">
                <a:solidFill>
                  <a:srgbClr val="000000"/>
                </a:solidFill>
              </a:rPr>
              <a:t>Friday – Subitizing  Challenge</a:t>
            </a:r>
          </a:p>
        </p:txBody>
      </p:sp>
      <p:sp>
        <p:nvSpPr>
          <p:cNvPr id="9" name="TextBox 8">
            <a:extLst>
              <a:ext uri="{FF2B5EF4-FFF2-40B4-BE49-F238E27FC236}">
                <a16:creationId xmlns:a16="http://schemas.microsoft.com/office/drawing/2014/main" id="{72309965-A953-4C0F-8C0A-5D3CE4C1361E}"/>
              </a:ext>
            </a:extLst>
          </p:cNvPr>
          <p:cNvSpPr txBox="1"/>
          <p:nvPr/>
        </p:nvSpPr>
        <p:spPr>
          <a:xfrm>
            <a:off x="804997" y="2272143"/>
            <a:ext cx="4706803" cy="3788830"/>
          </a:xfrm>
          <a:prstGeom prst="rect">
            <a:avLst/>
          </a:prstGeom>
        </p:spPr>
        <p:txBody>
          <a:bodyPr vert="horz" lIns="91440" tIns="45720" rIns="91440" bIns="45720" rtlCol="0" anchor="ctr">
            <a:normAutofit fontScale="92500" lnSpcReduction="20000"/>
          </a:bodyPr>
          <a:lstStyle/>
          <a:p>
            <a:pPr indent="-228600">
              <a:lnSpc>
                <a:spcPct val="90000"/>
              </a:lnSpc>
              <a:spcAft>
                <a:spcPts val="600"/>
              </a:spcAft>
              <a:buFont typeface="Arial" panose="020B0604020202020204" pitchFamily="34" charset="0"/>
              <a:buChar char="•"/>
            </a:pPr>
            <a:r>
              <a:rPr lang="en-US" sz="2800" dirty="0">
                <a:solidFill>
                  <a:srgbClr val="000000"/>
                </a:solidFill>
              </a:rPr>
              <a:t>Imagine you have a bowl of popcorn. Mom told you that you could eat 20 pieces of popcorn. </a:t>
            </a:r>
          </a:p>
          <a:p>
            <a:pPr indent="-228600">
              <a:lnSpc>
                <a:spcPct val="90000"/>
              </a:lnSpc>
              <a:spcAft>
                <a:spcPts val="600"/>
              </a:spcAft>
              <a:buFont typeface="Arial" panose="020B0604020202020204" pitchFamily="34" charset="0"/>
              <a:buChar char="•"/>
            </a:pPr>
            <a:endParaRPr lang="en-US" sz="2800" dirty="0">
              <a:solidFill>
                <a:srgbClr val="000000"/>
              </a:solidFill>
            </a:endParaRPr>
          </a:p>
          <a:p>
            <a:pPr indent="-228600">
              <a:lnSpc>
                <a:spcPct val="90000"/>
              </a:lnSpc>
              <a:spcAft>
                <a:spcPts val="600"/>
              </a:spcAft>
              <a:buFont typeface="Arial" panose="020B0604020202020204" pitchFamily="34" charset="0"/>
              <a:buChar char="•"/>
            </a:pPr>
            <a:r>
              <a:rPr lang="en-US" sz="2800" dirty="0">
                <a:solidFill>
                  <a:srgbClr val="000000"/>
                </a:solidFill>
              </a:rPr>
              <a:t>How can you arrange the popcorn so that it is easy for someone to count or to see that there are twenty pieces? </a:t>
            </a:r>
          </a:p>
          <a:p>
            <a:pPr indent="-228600">
              <a:lnSpc>
                <a:spcPct val="90000"/>
              </a:lnSpc>
              <a:spcAft>
                <a:spcPts val="600"/>
              </a:spcAft>
              <a:buFont typeface="Arial" panose="020B0604020202020204" pitchFamily="34" charset="0"/>
              <a:buChar char="•"/>
            </a:pPr>
            <a:endParaRPr lang="en-US" sz="2800" dirty="0">
              <a:solidFill>
                <a:srgbClr val="000000"/>
              </a:solidFill>
            </a:endParaRPr>
          </a:p>
          <a:p>
            <a:pPr indent="-228600">
              <a:lnSpc>
                <a:spcPct val="90000"/>
              </a:lnSpc>
              <a:spcAft>
                <a:spcPts val="600"/>
              </a:spcAft>
              <a:buFont typeface="Arial" panose="020B0604020202020204" pitchFamily="34" charset="0"/>
              <a:buChar char="•"/>
            </a:pPr>
            <a:r>
              <a:rPr lang="en-US" sz="2800" dirty="0">
                <a:solidFill>
                  <a:srgbClr val="000000"/>
                </a:solidFill>
              </a:rPr>
              <a:t>On the following slides are some tools you may want to use.</a:t>
            </a:r>
          </a:p>
          <a:p>
            <a:pPr indent="-228600">
              <a:lnSpc>
                <a:spcPct val="90000"/>
              </a:lnSpc>
              <a:spcAft>
                <a:spcPts val="600"/>
              </a:spcAft>
              <a:buFont typeface="Arial" panose="020B0604020202020204" pitchFamily="34" charset="0"/>
              <a:buChar char="•"/>
            </a:pPr>
            <a:endParaRPr lang="en-US" sz="2000" dirty="0">
              <a:solidFill>
                <a:srgbClr val="000000"/>
              </a:solidFill>
            </a:endParaRPr>
          </a:p>
        </p:txBody>
      </p:sp>
      <p:pic>
        <p:nvPicPr>
          <p:cNvPr id="3074" name="Picture 2" descr="Popcorn bow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920" y="1010093"/>
            <a:ext cx="6235755" cy="4676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995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35CDDB7-10DF-49F8-83C8-3010164A23EA}"/>
              </a:ext>
            </a:extLst>
          </p:cNvPr>
          <p:cNvSpPr txBox="1"/>
          <p:nvPr/>
        </p:nvSpPr>
        <p:spPr>
          <a:xfrm>
            <a:off x="418454" y="2324746"/>
            <a:ext cx="2978448" cy="1815882"/>
          </a:xfrm>
          <a:prstGeom prst="rect">
            <a:avLst/>
          </a:prstGeom>
          <a:noFill/>
        </p:spPr>
        <p:txBody>
          <a:bodyPr wrap="square" rtlCol="0">
            <a:spAutoFit/>
          </a:bodyPr>
          <a:lstStyle/>
          <a:p>
            <a:r>
              <a:rPr lang="en-CA" sz="2800" dirty="0"/>
              <a:t>Explain how the ten frames can help you count the pieces of popcorn.</a:t>
            </a:r>
          </a:p>
        </p:txBody>
      </p:sp>
      <p:grpSp>
        <p:nvGrpSpPr>
          <p:cNvPr id="15" name="Group 14"/>
          <p:cNvGrpSpPr/>
          <p:nvPr/>
        </p:nvGrpSpPr>
        <p:grpSpPr>
          <a:xfrm>
            <a:off x="3785191" y="574157"/>
            <a:ext cx="7719237" cy="2721936"/>
            <a:chOff x="3785191" y="574157"/>
            <a:chExt cx="7719237" cy="2721936"/>
          </a:xfrm>
        </p:grpSpPr>
        <p:sp>
          <p:nvSpPr>
            <p:cNvPr id="2" name="Rectangle 1"/>
            <p:cNvSpPr/>
            <p:nvPr/>
          </p:nvSpPr>
          <p:spPr>
            <a:xfrm>
              <a:off x="3785191" y="574158"/>
              <a:ext cx="7719237" cy="272193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 name="Straight Connector 3"/>
            <p:cNvCxnSpPr/>
            <p:nvPr/>
          </p:nvCxnSpPr>
          <p:spPr>
            <a:xfrm>
              <a:off x="3785191" y="1871330"/>
              <a:ext cx="7719237" cy="21265"/>
            </a:xfrm>
            <a:prstGeom prst="line">
              <a:avLst/>
            </a:prstGeom>
            <a:ln w="3175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5316279" y="574158"/>
              <a:ext cx="21265" cy="272193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72176" y="574157"/>
              <a:ext cx="21265" cy="272193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43583" y="574157"/>
              <a:ext cx="21265" cy="272193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83972" y="574157"/>
              <a:ext cx="21265" cy="272193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785191" y="3661143"/>
            <a:ext cx="7719237" cy="2721936"/>
            <a:chOff x="3785191" y="574157"/>
            <a:chExt cx="7719237" cy="2721936"/>
          </a:xfrm>
        </p:grpSpPr>
        <p:sp>
          <p:nvSpPr>
            <p:cNvPr id="18" name="Rectangle 17"/>
            <p:cNvSpPr/>
            <p:nvPr/>
          </p:nvSpPr>
          <p:spPr>
            <a:xfrm>
              <a:off x="3785191" y="574158"/>
              <a:ext cx="7719237" cy="272193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9" name="Straight Connector 18"/>
            <p:cNvCxnSpPr/>
            <p:nvPr/>
          </p:nvCxnSpPr>
          <p:spPr>
            <a:xfrm>
              <a:off x="3785191" y="1871330"/>
              <a:ext cx="7719237" cy="21265"/>
            </a:xfrm>
            <a:prstGeom prst="line">
              <a:avLst/>
            </a:prstGeom>
            <a:ln w="31750"/>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5316279" y="574158"/>
              <a:ext cx="21265" cy="272193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872176" y="574157"/>
              <a:ext cx="21265" cy="272193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43583" y="574157"/>
              <a:ext cx="21265" cy="272193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983972" y="574157"/>
              <a:ext cx="21265" cy="272193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51467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35CDDB7-10DF-49F8-83C8-3010164A23EA}"/>
              </a:ext>
            </a:extLst>
          </p:cNvPr>
          <p:cNvSpPr txBox="1"/>
          <p:nvPr/>
        </p:nvSpPr>
        <p:spPr>
          <a:xfrm>
            <a:off x="1513299" y="1083497"/>
            <a:ext cx="9924450" cy="954107"/>
          </a:xfrm>
          <a:prstGeom prst="rect">
            <a:avLst/>
          </a:prstGeom>
          <a:noFill/>
        </p:spPr>
        <p:txBody>
          <a:bodyPr wrap="square" rtlCol="0">
            <a:spAutoFit/>
          </a:bodyPr>
          <a:lstStyle/>
          <a:p>
            <a:r>
              <a:rPr lang="en-CA" sz="2800" dirty="0"/>
              <a:t>Explain how the number path can help you count the pieces of popcorn.</a:t>
            </a:r>
          </a:p>
        </p:txBody>
      </p:sp>
      <p:grpSp>
        <p:nvGrpSpPr>
          <p:cNvPr id="30" name="Group 29"/>
          <p:cNvGrpSpPr/>
          <p:nvPr/>
        </p:nvGrpSpPr>
        <p:grpSpPr>
          <a:xfrm>
            <a:off x="554803" y="4191856"/>
            <a:ext cx="11311849" cy="1171254"/>
            <a:chOff x="554803" y="4191856"/>
            <a:chExt cx="11311849" cy="1171254"/>
          </a:xfrm>
        </p:grpSpPr>
        <p:grpSp>
          <p:nvGrpSpPr>
            <p:cNvPr id="7" name="Group 6"/>
            <p:cNvGrpSpPr/>
            <p:nvPr/>
          </p:nvGrpSpPr>
          <p:grpSpPr>
            <a:xfrm>
              <a:off x="575351" y="4191856"/>
              <a:ext cx="11239927" cy="1171254"/>
              <a:chOff x="554804" y="4212404"/>
              <a:chExt cx="10787866" cy="1027417"/>
            </a:xfrm>
          </p:grpSpPr>
          <p:sp>
            <p:nvSpPr>
              <p:cNvPr id="3" name="Rectangle 2"/>
              <p:cNvSpPr/>
              <p:nvPr/>
            </p:nvSpPr>
            <p:spPr>
              <a:xfrm>
                <a:off x="554804" y="4243227"/>
                <a:ext cx="10787866" cy="965771"/>
              </a:xfrm>
              <a:prstGeom prst="rect">
                <a:avLst/>
              </a:prstGeom>
              <a:noFill/>
              <a:ln w="603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Connector 5"/>
              <p:cNvCxnSpPr/>
              <p:nvPr/>
            </p:nvCxnSpPr>
            <p:spPr>
              <a:xfrm>
                <a:off x="1078787" y="4212404"/>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05929" y="4212404"/>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438472" y="4212404"/>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991565" y="4212404"/>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513834" y="4212405"/>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066926" y="4212404"/>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599470" y="4212404"/>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132014" y="4222679"/>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674832" y="4222679"/>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207375" y="4212404"/>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760468" y="4212404"/>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24374" y="4222679"/>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67191" y="4222679"/>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3992" y="4217541"/>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76809" y="4212404"/>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21605" y="4222679"/>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43875" y="4222679"/>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686693" y="4212405"/>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292886" y="4222679"/>
                <a:ext cx="0" cy="10171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554803" y="4414161"/>
              <a:ext cx="11311849" cy="646331"/>
            </a:xfrm>
            <a:prstGeom prst="rect">
              <a:avLst/>
            </a:prstGeom>
          </p:spPr>
          <p:txBody>
            <a:bodyPr wrap="square">
              <a:spAutoFit/>
            </a:bodyPr>
            <a:lstStyle/>
            <a:p>
              <a:r>
                <a:rPr lang="en-CA" sz="3600" dirty="0">
                  <a:solidFill>
                    <a:srgbClr val="000000"/>
                  </a:solidFill>
                  <a:latin typeface="Calibri" panose="020F0502020204030204" pitchFamily="34" charset="0"/>
                </a:rPr>
                <a:t> 1</a:t>
              </a:r>
              <a:r>
                <a:rPr lang="en-CA" sz="3600" dirty="0"/>
                <a:t>   </a:t>
              </a:r>
              <a:r>
                <a:rPr lang="en-CA" sz="3600" dirty="0">
                  <a:solidFill>
                    <a:srgbClr val="000000"/>
                  </a:solidFill>
                  <a:latin typeface="Calibri" panose="020F0502020204030204" pitchFamily="34" charset="0"/>
                </a:rPr>
                <a:t>2</a:t>
              </a:r>
              <a:r>
                <a:rPr lang="en-CA" sz="3600" dirty="0"/>
                <a:t>   </a:t>
              </a:r>
              <a:r>
                <a:rPr lang="en-CA" sz="3600" dirty="0">
                  <a:solidFill>
                    <a:srgbClr val="000000"/>
                  </a:solidFill>
                  <a:latin typeface="Calibri" panose="020F0502020204030204" pitchFamily="34" charset="0"/>
                </a:rPr>
                <a:t>3</a:t>
              </a:r>
              <a:r>
                <a:rPr lang="en-CA" sz="3600" dirty="0"/>
                <a:t>   </a:t>
              </a:r>
              <a:r>
                <a:rPr lang="en-CA" sz="3600" dirty="0">
                  <a:solidFill>
                    <a:srgbClr val="000000"/>
                  </a:solidFill>
                  <a:latin typeface="Calibri" panose="020F0502020204030204" pitchFamily="34" charset="0"/>
                </a:rPr>
                <a:t>4</a:t>
              </a:r>
              <a:r>
                <a:rPr lang="en-CA" sz="3600" dirty="0"/>
                <a:t>   </a:t>
              </a:r>
              <a:r>
                <a:rPr lang="en-CA" sz="3600" dirty="0">
                  <a:solidFill>
                    <a:srgbClr val="000000"/>
                  </a:solidFill>
                  <a:latin typeface="Calibri" panose="020F0502020204030204" pitchFamily="34" charset="0"/>
                </a:rPr>
                <a:t>5</a:t>
              </a:r>
              <a:r>
                <a:rPr lang="en-CA" sz="3600" dirty="0"/>
                <a:t>   </a:t>
              </a:r>
              <a:r>
                <a:rPr lang="en-CA" sz="3600" dirty="0">
                  <a:solidFill>
                    <a:srgbClr val="000000"/>
                  </a:solidFill>
                  <a:latin typeface="Calibri" panose="020F0502020204030204" pitchFamily="34" charset="0"/>
                </a:rPr>
                <a:t>6</a:t>
              </a:r>
              <a:r>
                <a:rPr lang="en-CA" sz="3600" dirty="0"/>
                <a:t>    </a:t>
              </a:r>
              <a:r>
                <a:rPr lang="en-CA" sz="3600" dirty="0">
                  <a:solidFill>
                    <a:srgbClr val="000000"/>
                  </a:solidFill>
                  <a:latin typeface="Calibri" panose="020F0502020204030204" pitchFamily="34" charset="0"/>
                </a:rPr>
                <a:t>7</a:t>
              </a:r>
              <a:r>
                <a:rPr lang="en-CA" sz="3600" dirty="0"/>
                <a:t>   </a:t>
              </a:r>
              <a:r>
                <a:rPr lang="en-CA" sz="3600" dirty="0">
                  <a:solidFill>
                    <a:srgbClr val="000000"/>
                  </a:solidFill>
                  <a:latin typeface="Calibri" panose="020F0502020204030204" pitchFamily="34" charset="0"/>
                </a:rPr>
                <a:t>8</a:t>
              </a:r>
              <a:r>
                <a:rPr lang="en-CA" sz="3600" dirty="0"/>
                <a:t>   </a:t>
              </a:r>
              <a:r>
                <a:rPr lang="en-CA" sz="3600" dirty="0">
                  <a:solidFill>
                    <a:srgbClr val="000000"/>
                  </a:solidFill>
                  <a:latin typeface="Calibri" panose="020F0502020204030204" pitchFamily="34" charset="0"/>
                </a:rPr>
                <a:t>9</a:t>
              </a:r>
              <a:r>
                <a:rPr lang="en-CA" sz="3600" dirty="0"/>
                <a:t>  </a:t>
              </a:r>
              <a:r>
                <a:rPr lang="en-CA" sz="3600" dirty="0">
                  <a:solidFill>
                    <a:srgbClr val="000000"/>
                  </a:solidFill>
                  <a:latin typeface="Calibri" panose="020F0502020204030204" pitchFamily="34" charset="0"/>
                </a:rPr>
                <a:t>10 11 12 13 14 15 16 17 18 19 20</a:t>
              </a:r>
              <a:r>
                <a:rPr lang="en-CA" sz="3600" dirty="0"/>
                <a:t> </a:t>
              </a:r>
            </a:p>
          </p:txBody>
        </p:sp>
      </p:grpSp>
    </p:spTree>
    <p:extLst>
      <p:ext uri="{BB962C8B-B14F-4D97-AF65-F5344CB8AC3E}">
        <p14:creationId xmlns:p14="http://schemas.microsoft.com/office/powerpoint/2010/main" val="75073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2524</TotalTime>
  <Words>5996</Words>
  <Application>Microsoft Office PowerPoint</Application>
  <PresentationFormat>Widescreen</PresentationFormat>
  <Paragraphs>722</Paragraphs>
  <Slides>101</Slides>
  <Notes>77</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101</vt:i4>
      </vt:variant>
    </vt:vector>
  </HeadingPairs>
  <TitlesOfParts>
    <vt:vector size="117" baseType="lpstr">
      <vt:lpstr>Acme</vt:lpstr>
      <vt:lpstr>Aldhabi</vt:lpstr>
      <vt:lpstr>Architects Daughter</vt:lpstr>
      <vt:lpstr>Arial</vt:lpstr>
      <vt:lpstr>Avenir Next LT Pro Light</vt:lpstr>
      <vt:lpstr>Boogaloo</vt:lpstr>
      <vt:lpstr>Bree Serif</vt:lpstr>
      <vt:lpstr>Browallia New</vt:lpstr>
      <vt:lpstr>Calibri</vt:lpstr>
      <vt:lpstr>Calibri Light</vt:lpstr>
      <vt:lpstr>Cavolini</vt:lpstr>
      <vt:lpstr>Sniglet-Regular</vt:lpstr>
      <vt:lpstr>Times New Roman</vt:lpstr>
      <vt:lpstr>Wingdings</vt:lpstr>
      <vt:lpstr>Office Theme</vt:lpstr>
      <vt:lpstr>Simple Light</vt:lpstr>
      <vt:lpstr>Week at a Glance  Learning Focus: Patterns </vt:lpstr>
      <vt:lpstr>Monday: Patterns</vt:lpstr>
      <vt:lpstr>Monday Math Game:  Pattern Hunt #1  www.viewsfromastepstool.com</vt:lpstr>
      <vt:lpstr>Tuesday: Patterns  </vt:lpstr>
      <vt:lpstr>Tuesday:  Do a Puzzle!  </vt:lpstr>
      <vt:lpstr>Wednesday: Number Talk </vt:lpstr>
      <vt:lpstr>Wednesday Math Game:  Pattern Hunt #2  Challenge: can you find these patterns in different places in your house than you found on Monday?  www.viewsfromastepstool.com</vt:lpstr>
      <vt:lpstr>Thursday: Patterns</vt:lpstr>
      <vt:lpstr>Thursday: Play a Board Game!</vt:lpstr>
      <vt:lpstr>Friday: Patterns</vt:lpstr>
      <vt:lpstr>Friday Math Game:  Pattern Hunt #3  www.viewsfromastepstool.com </vt:lpstr>
      <vt:lpstr>Week at a Glance   Learning Focus: Quantity </vt:lpstr>
      <vt:lpstr>Monday – Quantity (Subitizing)</vt:lpstr>
      <vt:lpstr>PowerPoint Presentation</vt:lpstr>
      <vt:lpstr>Tuesday – Quantity (Subitizing)</vt:lpstr>
      <vt:lpstr>Tuesday:  Do a Puzzle!  </vt:lpstr>
      <vt:lpstr>Wednesday – Number Talk</vt:lpstr>
      <vt:lpstr>PowerPoint Presentation</vt:lpstr>
      <vt:lpstr>Thursday – Quantity (Subitizing)</vt:lpstr>
      <vt:lpstr>Thursday: Play a Board Game!</vt:lpstr>
      <vt:lpstr>Friday – Quantity (Subitizing)</vt:lpstr>
      <vt:lpstr>PowerPoint Presentation</vt:lpstr>
      <vt:lpstr>Week at a Glance  Learning Focus: Counting</vt:lpstr>
      <vt:lpstr>Monday - Counting</vt:lpstr>
      <vt:lpstr>Monday Math Game: First to 10 in a Row! (2 players)</vt:lpstr>
      <vt:lpstr> Tuesday – Counting  </vt:lpstr>
      <vt:lpstr>Tuesday:  Do a Puzzle!  </vt:lpstr>
      <vt:lpstr>Wednesday – Number Talk</vt:lpstr>
      <vt:lpstr>Wednesday Math Game: First to 10 in a Row! (2 players)</vt:lpstr>
      <vt:lpstr>Thursday - Counting</vt:lpstr>
      <vt:lpstr>Thursday: Play a Board Game!</vt:lpstr>
      <vt:lpstr>Friday – Counting</vt:lpstr>
      <vt:lpstr>Friday Math Game: First to 10 in a Row! (2 players)</vt:lpstr>
      <vt:lpstr>Week at a Glance  Learning Focus: Comparing</vt:lpstr>
      <vt:lpstr>Monday – Comparing </vt:lpstr>
      <vt:lpstr>Monday Math Game</vt:lpstr>
      <vt:lpstr>Tuesday – Comparing </vt:lpstr>
      <vt:lpstr>Tuesday:  Do a Puzzle!  </vt:lpstr>
      <vt:lpstr>Wednesday – Number Talk</vt:lpstr>
      <vt:lpstr>Wednesday Math Game</vt:lpstr>
      <vt:lpstr>Thursday – Comparing </vt:lpstr>
      <vt:lpstr>Thursday: Play a Board Game!</vt:lpstr>
      <vt:lpstr>Friday – Comparing </vt:lpstr>
      <vt:lpstr>Friday Math Game: Mystery Bag</vt:lpstr>
      <vt:lpstr>Week at a Glance  Learning Focus: Positional Language</vt:lpstr>
      <vt:lpstr>Monday – Positional Language</vt:lpstr>
      <vt:lpstr>Monday Game / Activity</vt:lpstr>
      <vt:lpstr>Tuesday – Positional Language  </vt:lpstr>
      <vt:lpstr>Tuesday:  Do a Puzzle!  </vt:lpstr>
      <vt:lpstr>Wednesday – Number Talk  Can you describe where the people and animals are in the picture? </vt:lpstr>
      <vt:lpstr>Wednesday Game</vt:lpstr>
      <vt:lpstr>Thursday – Positional Language</vt:lpstr>
      <vt:lpstr>Thursday: Play a Board Game!</vt:lpstr>
      <vt:lpstr>Friday – Positional Language</vt:lpstr>
      <vt:lpstr>Friday Game</vt:lpstr>
      <vt:lpstr>Week at a Glance  Learning Focus: Representing Number</vt:lpstr>
      <vt:lpstr>Monday – Representing Number</vt:lpstr>
      <vt:lpstr>Monday Game   </vt:lpstr>
      <vt:lpstr>Tuesday – Representing Number  </vt:lpstr>
      <vt:lpstr>Tuesday – Representing Number  </vt:lpstr>
      <vt:lpstr>Tuesday:  Do a Puzzle!  </vt:lpstr>
      <vt:lpstr>Wednesday Number Talk</vt:lpstr>
      <vt:lpstr>Wednesday Game      </vt:lpstr>
      <vt:lpstr>Thursday – Representing Number</vt:lpstr>
      <vt:lpstr>Thursday: Play a Board Game!</vt:lpstr>
      <vt:lpstr>Friday – Representing Number</vt:lpstr>
      <vt:lpstr>Friday Game   </vt:lpstr>
      <vt:lpstr>Week at a Glance  Learning Focus: Comparing Quantity</vt:lpstr>
      <vt:lpstr>Monday – Comparing </vt:lpstr>
      <vt:lpstr>Monday: Comparing Number Game</vt:lpstr>
      <vt:lpstr>Tuesday – Comparing </vt:lpstr>
      <vt:lpstr>Tuesday – Comparing </vt:lpstr>
      <vt:lpstr>Tuesday Challenge - Comparing </vt:lpstr>
      <vt:lpstr>Wednesday – Number Talk</vt:lpstr>
      <vt:lpstr>Wednesday: Comparing Number Game</vt:lpstr>
      <vt:lpstr>Thursday – Comparing </vt:lpstr>
      <vt:lpstr>Thursday: Play a Board Game!</vt:lpstr>
      <vt:lpstr>Friday – Comparing </vt:lpstr>
      <vt:lpstr>Friday: Comparing Number Game</vt:lpstr>
      <vt:lpstr>Week at a Glance  Learning Focus: Subitizing </vt:lpstr>
      <vt:lpstr>Monday – Subitizing</vt:lpstr>
      <vt:lpstr>Tuesday – Subitizing</vt:lpstr>
      <vt:lpstr>Tuesday – Subitizing</vt:lpstr>
      <vt:lpstr>Tuesday:  Do a Puzzle!  </vt:lpstr>
      <vt:lpstr>Wednesday – Number Talk</vt:lpstr>
      <vt:lpstr>Wednesday – Number Talk</vt:lpstr>
      <vt:lpstr>Wednesday – Number Talk</vt:lpstr>
      <vt:lpstr>Wednesday – Number Talk</vt:lpstr>
      <vt:lpstr>Wednesday – Number Talk</vt:lpstr>
      <vt:lpstr>Wednesday – Number Talk</vt:lpstr>
      <vt:lpstr>Wednesday – Number Talk</vt:lpstr>
      <vt:lpstr>Wednesday – Number Talk</vt:lpstr>
      <vt:lpstr>Wednesday – Number Talk  Challenge!</vt:lpstr>
      <vt:lpstr>Wednesday – Number Talk  Challenge!</vt:lpstr>
      <vt:lpstr>Thursday – Subitizing </vt:lpstr>
      <vt:lpstr>Thursday: Play a Board Game!</vt:lpstr>
      <vt:lpstr>Friday – Subitizing  Challenge</vt:lpstr>
      <vt:lpstr>PowerPoint Presentation</vt:lpstr>
      <vt:lpstr>PowerPoint Presentation</vt:lpstr>
      <vt:lpstr>PowerPoint Presentation</vt:lpstr>
      <vt:lpstr>Friday – Subitizing Game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at a Glance  Learning Focus: Patterns</dc:title>
  <dc:creator>Deidre Sagert</dc:creator>
  <cp:lastModifiedBy>Potter, Allison (MET)</cp:lastModifiedBy>
  <cp:revision>50</cp:revision>
  <dcterms:created xsi:type="dcterms:W3CDTF">2021-01-31T20:14:56Z</dcterms:created>
  <dcterms:modified xsi:type="dcterms:W3CDTF">2021-03-08T21:22:03Z</dcterms:modified>
</cp:coreProperties>
</file>