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61" r:id="rId3"/>
    <p:sldId id="256" r:id="rId4"/>
    <p:sldId id="262" r:id="rId5"/>
    <p:sldId id="268" r:id="rId6"/>
    <p:sldId id="269" r:id="rId7"/>
    <p:sldId id="264" r:id="rId8"/>
    <p:sldId id="263" r:id="rId9"/>
    <p:sldId id="258" r:id="rId10"/>
    <p:sldId id="270" r:id="rId11"/>
    <p:sldId id="259" r:id="rId12"/>
    <p:sldId id="272" r:id="rId13"/>
    <p:sldId id="273" r:id="rId14"/>
    <p:sldId id="265" r:id="rId15"/>
    <p:sldId id="266" r:id="rId16"/>
    <p:sldId id="267"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844E"/>
    <a:srgbClr val="00A7E2"/>
    <a:srgbClr val="0097CC"/>
    <a:srgbClr val="138320"/>
    <a:srgbClr val="15816C"/>
    <a:srgbClr val="158D1B"/>
    <a:srgbClr val="009AD0"/>
    <a:srgbClr val="009644"/>
    <a:srgbClr val="E1662F"/>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87941" autoAdjust="0"/>
  </p:normalViewPr>
  <p:slideViewPr>
    <p:cSldViewPr snapToGrid="0">
      <p:cViewPr varScale="1">
        <p:scale>
          <a:sx n="47" d="100"/>
          <a:sy n="47" d="100"/>
        </p:scale>
        <p:origin x="8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9A534-3188-44D8-A11F-232AD165621B}" type="doc">
      <dgm:prSet loTypeId="urn:microsoft.com/office/officeart/2005/8/layout/venn1" loCatId="relationship" qsTypeId="urn:microsoft.com/office/officeart/2005/8/quickstyle/simple1" qsCatId="simple" csTypeId="urn:microsoft.com/office/officeart/2005/8/colors/colorful4" csCatId="colorful" phldr="1"/>
      <dgm:spPr/>
    </dgm:pt>
    <dgm:pt modelId="{CFB7D59D-775A-43B3-9F2F-E0B276623930}">
      <dgm:prSet phldrT="[Text]"/>
      <dgm:spPr/>
      <dgm:t>
        <a:bodyPr/>
        <a:lstStyle/>
        <a:p>
          <a:r>
            <a:rPr lang="en-US" dirty="0"/>
            <a:t>Health &amp; Well-Being</a:t>
          </a:r>
          <a:endParaRPr lang="en-CA" dirty="0"/>
        </a:p>
      </dgm:t>
    </dgm:pt>
    <dgm:pt modelId="{9F488724-EED0-4355-A3F4-6F8189B06B61}" type="parTrans" cxnId="{D4B16C40-43D8-44E3-8C96-2A99B299F3B8}">
      <dgm:prSet/>
      <dgm:spPr/>
      <dgm:t>
        <a:bodyPr/>
        <a:lstStyle/>
        <a:p>
          <a:endParaRPr lang="en-CA"/>
        </a:p>
      </dgm:t>
    </dgm:pt>
    <dgm:pt modelId="{E3DB4E37-F78F-4528-92F3-8427C6A78EC1}" type="sibTrans" cxnId="{D4B16C40-43D8-44E3-8C96-2A99B299F3B8}">
      <dgm:prSet/>
      <dgm:spPr/>
      <dgm:t>
        <a:bodyPr/>
        <a:lstStyle/>
        <a:p>
          <a:endParaRPr lang="en-CA"/>
        </a:p>
      </dgm:t>
    </dgm:pt>
    <dgm:pt modelId="{AE92B0B7-1A1C-44F4-9CD5-D34C9D7DF3E2}">
      <dgm:prSet phldrT="[Text]"/>
      <dgm:spPr/>
      <dgm:t>
        <a:bodyPr/>
        <a:lstStyle/>
        <a:p>
          <a:r>
            <a:rPr lang="en-US" dirty="0"/>
            <a:t>Environment</a:t>
          </a:r>
          <a:endParaRPr lang="en-CA" dirty="0"/>
        </a:p>
      </dgm:t>
    </dgm:pt>
    <dgm:pt modelId="{AF70D9E9-0101-4FD3-B88B-9A5F3C5F0903}" type="parTrans" cxnId="{EDDC4538-3FB5-4D08-9C66-9223845240DA}">
      <dgm:prSet/>
      <dgm:spPr/>
      <dgm:t>
        <a:bodyPr/>
        <a:lstStyle/>
        <a:p>
          <a:endParaRPr lang="en-CA"/>
        </a:p>
      </dgm:t>
    </dgm:pt>
    <dgm:pt modelId="{69D89458-0228-4072-89F1-F1FAB4CE4923}" type="sibTrans" cxnId="{EDDC4538-3FB5-4D08-9C66-9223845240DA}">
      <dgm:prSet/>
      <dgm:spPr/>
      <dgm:t>
        <a:bodyPr/>
        <a:lstStyle/>
        <a:p>
          <a:endParaRPr lang="en-CA"/>
        </a:p>
      </dgm:t>
    </dgm:pt>
    <dgm:pt modelId="{AE127815-B74B-4013-9250-0B71C1D558F0}">
      <dgm:prSet phldrT="[Text]"/>
      <dgm:spPr/>
      <dgm:t>
        <a:bodyPr/>
        <a:lstStyle/>
        <a:p>
          <a:pPr algn="ctr"/>
          <a:r>
            <a:rPr lang="en-US" dirty="0"/>
            <a:t>     Economy</a:t>
          </a:r>
          <a:endParaRPr lang="en-CA" dirty="0"/>
        </a:p>
      </dgm:t>
    </dgm:pt>
    <dgm:pt modelId="{C542BE4B-6BC9-4D10-A459-037566D22D0D}" type="parTrans" cxnId="{EEA08FF1-8957-4CF2-97F0-7FEDDDEF77C3}">
      <dgm:prSet/>
      <dgm:spPr/>
      <dgm:t>
        <a:bodyPr/>
        <a:lstStyle/>
        <a:p>
          <a:endParaRPr lang="en-CA"/>
        </a:p>
      </dgm:t>
    </dgm:pt>
    <dgm:pt modelId="{850EC67D-D108-41CE-934D-D0BDC4FE07AB}" type="sibTrans" cxnId="{EEA08FF1-8957-4CF2-97F0-7FEDDDEF77C3}">
      <dgm:prSet/>
      <dgm:spPr/>
      <dgm:t>
        <a:bodyPr/>
        <a:lstStyle/>
        <a:p>
          <a:endParaRPr lang="en-CA"/>
        </a:p>
      </dgm:t>
    </dgm:pt>
    <dgm:pt modelId="{6BE37A4D-0979-4DF9-BB1D-2DCE9E7E5101}" type="pres">
      <dgm:prSet presAssocID="{8839A534-3188-44D8-A11F-232AD165621B}" presName="compositeShape" presStyleCnt="0">
        <dgm:presLayoutVars>
          <dgm:chMax val="7"/>
          <dgm:dir/>
          <dgm:resizeHandles val="exact"/>
        </dgm:presLayoutVars>
      </dgm:prSet>
      <dgm:spPr/>
    </dgm:pt>
    <dgm:pt modelId="{8E8219FA-85D8-42CF-97B3-00F97F29749E}" type="pres">
      <dgm:prSet presAssocID="{CFB7D59D-775A-43B3-9F2F-E0B276623930}" presName="circ1" presStyleLbl="vennNode1" presStyleIdx="0" presStyleCnt="3"/>
      <dgm:spPr/>
      <dgm:t>
        <a:bodyPr/>
        <a:lstStyle/>
        <a:p>
          <a:endParaRPr lang="en-US"/>
        </a:p>
      </dgm:t>
    </dgm:pt>
    <dgm:pt modelId="{8B9A252D-FFF7-480B-B5D3-4D196721D333}" type="pres">
      <dgm:prSet presAssocID="{CFB7D59D-775A-43B3-9F2F-E0B276623930}" presName="circ1Tx" presStyleLbl="revTx" presStyleIdx="0" presStyleCnt="0">
        <dgm:presLayoutVars>
          <dgm:chMax val="0"/>
          <dgm:chPref val="0"/>
          <dgm:bulletEnabled val="1"/>
        </dgm:presLayoutVars>
      </dgm:prSet>
      <dgm:spPr/>
      <dgm:t>
        <a:bodyPr/>
        <a:lstStyle/>
        <a:p>
          <a:endParaRPr lang="en-US"/>
        </a:p>
      </dgm:t>
    </dgm:pt>
    <dgm:pt modelId="{E334E7F3-9DF5-402C-8CB4-430960D57457}" type="pres">
      <dgm:prSet presAssocID="{AE92B0B7-1A1C-44F4-9CD5-D34C9D7DF3E2}" presName="circ2" presStyleLbl="vennNode1" presStyleIdx="1" presStyleCnt="3"/>
      <dgm:spPr/>
      <dgm:t>
        <a:bodyPr/>
        <a:lstStyle/>
        <a:p>
          <a:endParaRPr lang="en-US"/>
        </a:p>
      </dgm:t>
    </dgm:pt>
    <dgm:pt modelId="{6EF64A75-D124-4093-B0FF-6F511C6DD693}" type="pres">
      <dgm:prSet presAssocID="{AE92B0B7-1A1C-44F4-9CD5-D34C9D7DF3E2}" presName="circ2Tx" presStyleLbl="revTx" presStyleIdx="0" presStyleCnt="0">
        <dgm:presLayoutVars>
          <dgm:chMax val="0"/>
          <dgm:chPref val="0"/>
          <dgm:bulletEnabled val="1"/>
        </dgm:presLayoutVars>
      </dgm:prSet>
      <dgm:spPr/>
      <dgm:t>
        <a:bodyPr/>
        <a:lstStyle/>
        <a:p>
          <a:endParaRPr lang="en-US"/>
        </a:p>
      </dgm:t>
    </dgm:pt>
    <dgm:pt modelId="{F31FD7AE-8510-4BF8-8327-0E5C6330322D}" type="pres">
      <dgm:prSet presAssocID="{AE127815-B74B-4013-9250-0B71C1D558F0}" presName="circ3" presStyleLbl="vennNode1" presStyleIdx="2" presStyleCnt="3" custLinFactNeighborX="-8165" custLinFactNeighborY="6285"/>
      <dgm:spPr/>
      <dgm:t>
        <a:bodyPr/>
        <a:lstStyle/>
        <a:p>
          <a:endParaRPr lang="en-US"/>
        </a:p>
      </dgm:t>
    </dgm:pt>
    <dgm:pt modelId="{613FD002-CDB0-4B20-B736-C2F513158FDD}" type="pres">
      <dgm:prSet presAssocID="{AE127815-B74B-4013-9250-0B71C1D558F0}" presName="circ3Tx" presStyleLbl="revTx" presStyleIdx="0" presStyleCnt="0">
        <dgm:presLayoutVars>
          <dgm:chMax val="0"/>
          <dgm:chPref val="0"/>
          <dgm:bulletEnabled val="1"/>
        </dgm:presLayoutVars>
      </dgm:prSet>
      <dgm:spPr/>
      <dgm:t>
        <a:bodyPr/>
        <a:lstStyle/>
        <a:p>
          <a:endParaRPr lang="en-US"/>
        </a:p>
      </dgm:t>
    </dgm:pt>
  </dgm:ptLst>
  <dgm:cxnLst>
    <dgm:cxn modelId="{EDDC4538-3FB5-4D08-9C66-9223845240DA}" srcId="{8839A534-3188-44D8-A11F-232AD165621B}" destId="{AE92B0B7-1A1C-44F4-9CD5-D34C9D7DF3E2}" srcOrd="1" destOrd="0" parTransId="{AF70D9E9-0101-4FD3-B88B-9A5F3C5F0903}" sibTransId="{69D89458-0228-4072-89F1-F1FAB4CE4923}"/>
    <dgm:cxn modelId="{6F1298D8-AE11-49D7-80A0-D90A8B9E608A}" type="presOf" srcId="{CFB7D59D-775A-43B3-9F2F-E0B276623930}" destId="{8B9A252D-FFF7-480B-B5D3-4D196721D333}" srcOrd="1" destOrd="0" presId="urn:microsoft.com/office/officeart/2005/8/layout/venn1"/>
    <dgm:cxn modelId="{DF5286AD-2BAF-48AC-A84A-9E2982F63CE5}" type="presOf" srcId="{AE127815-B74B-4013-9250-0B71C1D558F0}" destId="{F31FD7AE-8510-4BF8-8327-0E5C6330322D}" srcOrd="0" destOrd="0" presId="urn:microsoft.com/office/officeart/2005/8/layout/venn1"/>
    <dgm:cxn modelId="{D4B16C40-43D8-44E3-8C96-2A99B299F3B8}" srcId="{8839A534-3188-44D8-A11F-232AD165621B}" destId="{CFB7D59D-775A-43B3-9F2F-E0B276623930}" srcOrd="0" destOrd="0" parTransId="{9F488724-EED0-4355-A3F4-6F8189B06B61}" sibTransId="{E3DB4E37-F78F-4528-92F3-8427C6A78EC1}"/>
    <dgm:cxn modelId="{5ACC35DE-0F6B-48A6-AE00-F3EFD5D6C10B}" type="presOf" srcId="{AE92B0B7-1A1C-44F4-9CD5-D34C9D7DF3E2}" destId="{6EF64A75-D124-4093-B0FF-6F511C6DD693}" srcOrd="1" destOrd="0" presId="urn:microsoft.com/office/officeart/2005/8/layout/venn1"/>
    <dgm:cxn modelId="{23761D68-A070-41BF-92B3-AA7BD0009AA7}" type="presOf" srcId="{8839A534-3188-44D8-A11F-232AD165621B}" destId="{6BE37A4D-0979-4DF9-BB1D-2DCE9E7E5101}" srcOrd="0" destOrd="0" presId="urn:microsoft.com/office/officeart/2005/8/layout/venn1"/>
    <dgm:cxn modelId="{B952321C-BEBB-404A-9A48-04A4680434F5}" type="presOf" srcId="{AE92B0B7-1A1C-44F4-9CD5-D34C9D7DF3E2}" destId="{E334E7F3-9DF5-402C-8CB4-430960D57457}" srcOrd="0" destOrd="0" presId="urn:microsoft.com/office/officeart/2005/8/layout/venn1"/>
    <dgm:cxn modelId="{EEA08FF1-8957-4CF2-97F0-7FEDDDEF77C3}" srcId="{8839A534-3188-44D8-A11F-232AD165621B}" destId="{AE127815-B74B-4013-9250-0B71C1D558F0}" srcOrd="2" destOrd="0" parTransId="{C542BE4B-6BC9-4D10-A459-037566D22D0D}" sibTransId="{850EC67D-D108-41CE-934D-D0BDC4FE07AB}"/>
    <dgm:cxn modelId="{1FAD5CB1-D822-42C4-A3CB-EA3151E791D4}" type="presOf" srcId="{AE127815-B74B-4013-9250-0B71C1D558F0}" destId="{613FD002-CDB0-4B20-B736-C2F513158FDD}" srcOrd="1" destOrd="0" presId="urn:microsoft.com/office/officeart/2005/8/layout/venn1"/>
    <dgm:cxn modelId="{83DF0FE6-45D1-4CCD-8985-B4E8C49D2639}" type="presOf" srcId="{CFB7D59D-775A-43B3-9F2F-E0B276623930}" destId="{8E8219FA-85D8-42CF-97B3-00F97F29749E}" srcOrd="0" destOrd="0" presId="urn:microsoft.com/office/officeart/2005/8/layout/venn1"/>
    <dgm:cxn modelId="{36E20CA5-C900-4F90-8C9C-98A1167E6046}" type="presParOf" srcId="{6BE37A4D-0979-4DF9-BB1D-2DCE9E7E5101}" destId="{8E8219FA-85D8-42CF-97B3-00F97F29749E}" srcOrd="0" destOrd="0" presId="urn:microsoft.com/office/officeart/2005/8/layout/venn1"/>
    <dgm:cxn modelId="{810DAEF8-6790-41BE-8C67-701AB7C48C3B}" type="presParOf" srcId="{6BE37A4D-0979-4DF9-BB1D-2DCE9E7E5101}" destId="{8B9A252D-FFF7-480B-B5D3-4D196721D333}" srcOrd="1" destOrd="0" presId="urn:microsoft.com/office/officeart/2005/8/layout/venn1"/>
    <dgm:cxn modelId="{C2ABBB9E-6A2A-4162-A83E-91AC044AAB0D}" type="presParOf" srcId="{6BE37A4D-0979-4DF9-BB1D-2DCE9E7E5101}" destId="{E334E7F3-9DF5-402C-8CB4-430960D57457}" srcOrd="2" destOrd="0" presId="urn:microsoft.com/office/officeart/2005/8/layout/venn1"/>
    <dgm:cxn modelId="{DED23268-2FCB-4CCD-9997-E81CD667BAFE}" type="presParOf" srcId="{6BE37A4D-0979-4DF9-BB1D-2DCE9E7E5101}" destId="{6EF64A75-D124-4093-B0FF-6F511C6DD693}" srcOrd="3" destOrd="0" presId="urn:microsoft.com/office/officeart/2005/8/layout/venn1"/>
    <dgm:cxn modelId="{585695A2-0DCB-484C-83ED-13A529C67198}" type="presParOf" srcId="{6BE37A4D-0979-4DF9-BB1D-2DCE9E7E5101}" destId="{F31FD7AE-8510-4BF8-8327-0E5C6330322D}" srcOrd="4" destOrd="0" presId="urn:microsoft.com/office/officeart/2005/8/layout/venn1"/>
    <dgm:cxn modelId="{61B3D0E0-9EC5-4813-A7A6-6D6DBDBDBBE3}" type="presParOf" srcId="{6BE37A4D-0979-4DF9-BB1D-2DCE9E7E5101}" destId="{613FD002-CDB0-4B20-B736-C2F513158FDD}" srcOrd="5" destOrd="0" presId="urn:microsoft.com/office/officeart/2005/8/layout/venn1"/>
  </dgm:cxnLst>
  <dgm:bg/>
  <dgm:whole/>
  <dgm:extLst>
    <a:ext uri="http://schemas.microsoft.com/office/drawing/2008/diagram">
      <dsp:dataModelExt xmlns:dsp="http://schemas.microsoft.com/office/drawing/2008/diagram" relId="rId4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9A534-3188-44D8-A11F-232AD165621B}" type="doc">
      <dgm:prSet loTypeId="urn:microsoft.com/office/officeart/2005/8/layout/venn1" loCatId="relationship" qsTypeId="urn:microsoft.com/office/officeart/2005/8/quickstyle/simple1" qsCatId="simple" csTypeId="urn:microsoft.com/office/officeart/2005/8/colors/colorful4" csCatId="colorful" phldr="1"/>
      <dgm:spPr/>
    </dgm:pt>
    <dgm:pt modelId="{CFB7D59D-775A-43B3-9F2F-E0B276623930}">
      <dgm:prSet phldrT="[Text]"/>
      <dgm:spPr/>
      <dgm:t>
        <a:bodyPr/>
        <a:lstStyle/>
        <a:p>
          <a:r>
            <a:rPr lang="en-US" dirty="0"/>
            <a:t>Health &amp; Well-Being</a:t>
          </a:r>
          <a:endParaRPr lang="en-CA" dirty="0"/>
        </a:p>
      </dgm:t>
    </dgm:pt>
    <dgm:pt modelId="{9F488724-EED0-4355-A3F4-6F8189B06B61}" type="parTrans" cxnId="{D4B16C40-43D8-44E3-8C96-2A99B299F3B8}">
      <dgm:prSet/>
      <dgm:spPr/>
      <dgm:t>
        <a:bodyPr/>
        <a:lstStyle/>
        <a:p>
          <a:endParaRPr lang="en-CA"/>
        </a:p>
      </dgm:t>
    </dgm:pt>
    <dgm:pt modelId="{E3DB4E37-F78F-4528-92F3-8427C6A78EC1}" type="sibTrans" cxnId="{D4B16C40-43D8-44E3-8C96-2A99B299F3B8}">
      <dgm:prSet/>
      <dgm:spPr/>
      <dgm:t>
        <a:bodyPr/>
        <a:lstStyle/>
        <a:p>
          <a:endParaRPr lang="en-CA"/>
        </a:p>
      </dgm:t>
    </dgm:pt>
    <dgm:pt modelId="{AE92B0B7-1A1C-44F4-9CD5-D34C9D7DF3E2}">
      <dgm:prSet phldrT="[Text]"/>
      <dgm:spPr/>
      <dgm:t>
        <a:bodyPr/>
        <a:lstStyle/>
        <a:p>
          <a:r>
            <a:rPr lang="en-US" dirty="0"/>
            <a:t>Environment</a:t>
          </a:r>
          <a:endParaRPr lang="en-CA" dirty="0"/>
        </a:p>
      </dgm:t>
    </dgm:pt>
    <dgm:pt modelId="{AF70D9E9-0101-4FD3-B88B-9A5F3C5F0903}" type="parTrans" cxnId="{EDDC4538-3FB5-4D08-9C66-9223845240DA}">
      <dgm:prSet/>
      <dgm:spPr/>
      <dgm:t>
        <a:bodyPr/>
        <a:lstStyle/>
        <a:p>
          <a:endParaRPr lang="en-CA"/>
        </a:p>
      </dgm:t>
    </dgm:pt>
    <dgm:pt modelId="{69D89458-0228-4072-89F1-F1FAB4CE4923}" type="sibTrans" cxnId="{EDDC4538-3FB5-4D08-9C66-9223845240DA}">
      <dgm:prSet/>
      <dgm:spPr/>
      <dgm:t>
        <a:bodyPr/>
        <a:lstStyle/>
        <a:p>
          <a:endParaRPr lang="en-CA"/>
        </a:p>
      </dgm:t>
    </dgm:pt>
    <dgm:pt modelId="{AE127815-B74B-4013-9250-0B71C1D558F0}">
      <dgm:prSet phldrT="[Text]"/>
      <dgm:spPr/>
      <dgm:t>
        <a:bodyPr/>
        <a:lstStyle/>
        <a:p>
          <a:pPr algn="ctr"/>
          <a:r>
            <a:rPr lang="en-US" dirty="0"/>
            <a:t>     Economy</a:t>
          </a:r>
          <a:endParaRPr lang="en-CA" dirty="0"/>
        </a:p>
      </dgm:t>
    </dgm:pt>
    <dgm:pt modelId="{C542BE4B-6BC9-4D10-A459-037566D22D0D}" type="parTrans" cxnId="{EEA08FF1-8957-4CF2-97F0-7FEDDDEF77C3}">
      <dgm:prSet/>
      <dgm:spPr/>
      <dgm:t>
        <a:bodyPr/>
        <a:lstStyle/>
        <a:p>
          <a:endParaRPr lang="en-CA"/>
        </a:p>
      </dgm:t>
    </dgm:pt>
    <dgm:pt modelId="{850EC67D-D108-41CE-934D-D0BDC4FE07AB}" type="sibTrans" cxnId="{EEA08FF1-8957-4CF2-97F0-7FEDDDEF77C3}">
      <dgm:prSet/>
      <dgm:spPr/>
      <dgm:t>
        <a:bodyPr/>
        <a:lstStyle/>
        <a:p>
          <a:endParaRPr lang="en-CA"/>
        </a:p>
      </dgm:t>
    </dgm:pt>
    <dgm:pt modelId="{6BE37A4D-0979-4DF9-BB1D-2DCE9E7E5101}" type="pres">
      <dgm:prSet presAssocID="{8839A534-3188-44D8-A11F-232AD165621B}" presName="compositeShape" presStyleCnt="0">
        <dgm:presLayoutVars>
          <dgm:chMax val="7"/>
          <dgm:dir/>
          <dgm:resizeHandles val="exact"/>
        </dgm:presLayoutVars>
      </dgm:prSet>
      <dgm:spPr/>
    </dgm:pt>
    <dgm:pt modelId="{8E8219FA-85D8-42CF-97B3-00F97F29749E}" type="pres">
      <dgm:prSet presAssocID="{CFB7D59D-775A-43B3-9F2F-E0B276623930}" presName="circ1" presStyleLbl="vennNode1" presStyleIdx="0" presStyleCnt="3"/>
      <dgm:spPr/>
      <dgm:t>
        <a:bodyPr/>
        <a:lstStyle/>
        <a:p>
          <a:endParaRPr lang="en-US"/>
        </a:p>
      </dgm:t>
    </dgm:pt>
    <dgm:pt modelId="{8B9A252D-FFF7-480B-B5D3-4D196721D333}" type="pres">
      <dgm:prSet presAssocID="{CFB7D59D-775A-43B3-9F2F-E0B276623930}" presName="circ1Tx" presStyleLbl="revTx" presStyleIdx="0" presStyleCnt="0">
        <dgm:presLayoutVars>
          <dgm:chMax val="0"/>
          <dgm:chPref val="0"/>
          <dgm:bulletEnabled val="1"/>
        </dgm:presLayoutVars>
      </dgm:prSet>
      <dgm:spPr/>
      <dgm:t>
        <a:bodyPr/>
        <a:lstStyle/>
        <a:p>
          <a:endParaRPr lang="en-US"/>
        </a:p>
      </dgm:t>
    </dgm:pt>
    <dgm:pt modelId="{E334E7F3-9DF5-402C-8CB4-430960D57457}" type="pres">
      <dgm:prSet presAssocID="{AE92B0B7-1A1C-44F4-9CD5-D34C9D7DF3E2}" presName="circ2" presStyleLbl="vennNode1" presStyleIdx="1" presStyleCnt="3" custLinFactNeighborX="3098" custLinFactNeighborY="7027"/>
      <dgm:spPr/>
      <dgm:t>
        <a:bodyPr/>
        <a:lstStyle/>
        <a:p>
          <a:endParaRPr lang="en-US"/>
        </a:p>
      </dgm:t>
    </dgm:pt>
    <dgm:pt modelId="{6EF64A75-D124-4093-B0FF-6F511C6DD693}" type="pres">
      <dgm:prSet presAssocID="{AE92B0B7-1A1C-44F4-9CD5-D34C9D7DF3E2}" presName="circ2Tx" presStyleLbl="revTx" presStyleIdx="0" presStyleCnt="0">
        <dgm:presLayoutVars>
          <dgm:chMax val="0"/>
          <dgm:chPref val="0"/>
          <dgm:bulletEnabled val="1"/>
        </dgm:presLayoutVars>
      </dgm:prSet>
      <dgm:spPr/>
      <dgm:t>
        <a:bodyPr/>
        <a:lstStyle/>
        <a:p>
          <a:endParaRPr lang="en-US"/>
        </a:p>
      </dgm:t>
    </dgm:pt>
    <dgm:pt modelId="{F31FD7AE-8510-4BF8-8327-0E5C6330322D}" type="pres">
      <dgm:prSet presAssocID="{AE127815-B74B-4013-9250-0B71C1D558F0}" presName="circ3" presStyleLbl="vennNode1" presStyleIdx="2" presStyleCnt="3" custLinFactNeighborX="-8165" custLinFactNeighborY="6285"/>
      <dgm:spPr/>
      <dgm:t>
        <a:bodyPr/>
        <a:lstStyle/>
        <a:p>
          <a:endParaRPr lang="en-US"/>
        </a:p>
      </dgm:t>
    </dgm:pt>
    <dgm:pt modelId="{613FD002-CDB0-4B20-B736-C2F513158FDD}" type="pres">
      <dgm:prSet presAssocID="{AE127815-B74B-4013-9250-0B71C1D558F0}" presName="circ3Tx" presStyleLbl="revTx" presStyleIdx="0" presStyleCnt="0">
        <dgm:presLayoutVars>
          <dgm:chMax val="0"/>
          <dgm:chPref val="0"/>
          <dgm:bulletEnabled val="1"/>
        </dgm:presLayoutVars>
      </dgm:prSet>
      <dgm:spPr/>
      <dgm:t>
        <a:bodyPr/>
        <a:lstStyle/>
        <a:p>
          <a:endParaRPr lang="en-US"/>
        </a:p>
      </dgm:t>
    </dgm:pt>
  </dgm:ptLst>
  <dgm:cxnLst>
    <dgm:cxn modelId="{EDDC4538-3FB5-4D08-9C66-9223845240DA}" srcId="{8839A534-3188-44D8-A11F-232AD165621B}" destId="{AE92B0B7-1A1C-44F4-9CD5-D34C9D7DF3E2}" srcOrd="1" destOrd="0" parTransId="{AF70D9E9-0101-4FD3-B88B-9A5F3C5F0903}" sibTransId="{69D89458-0228-4072-89F1-F1FAB4CE4923}"/>
    <dgm:cxn modelId="{6F1298D8-AE11-49D7-80A0-D90A8B9E608A}" type="presOf" srcId="{CFB7D59D-775A-43B3-9F2F-E0B276623930}" destId="{8B9A252D-FFF7-480B-B5D3-4D196721D333}" srcOrd="1" destOrd="0" presId="urn:microsoft.com/office/officeart/2005/8/layout/venn1"/>
    <dgm:cxn modelId="{DF5286AD-2BAF-48AC-A84A-9E2982F63CE5}" type="presOf" srcId="{AE127815-B74B-4013-9250-0B71C1D558F0}" destId="{F31FD7AE-8510-4BF8-8327-0E5C6330322D}" srcOrd="0" destOrd="0" presId="urn:microsoft.com/office/officeart/2005/8/layout/venn1"/>
    <dgm:cxn modelId="{D4B16C40-43D8-44E3-8C96-2A99B299F3B8}" srcId="{8839A534-3188-44D8-A11F-232AD165621B}" destId="{CFB7D59D-775A-43B3-9F2F-E0B276623930}" srcOrd="0" destOrd="0" parTransId="{9F488724-EED0-4355-A3F4-6F8189B06B61}" sibTransId="{E3DB4E37-F78F-4528-92F3-8427C6A78EC1}"/>
    <dgm:cxn modelId="{5ACC35DE-0F6B-48A6-AE00-F3EFD5D6C10B}" type="presOf" srcId="{AE92B0B7-1A1C-44F4-9CD5-D34C9D7DF3E2}" destId="{6EF64A75-D124-4093-B0FF-6F511C6DD693}" srcOrd="1" destOrd="0" presId="urn:microsoft.com/office/officeart/2005/8/layout/venn1"/>
    <dgm:cxn modelId="{23761D68-A070-41BF-92B3-AA7BD0009AA7}" type="presOf" srcId="{8839A534-3188-44D8-A11F-232AD165621B}" destId="{6BE37A4D-0979-4DF9-BB1D-2DCE9E7E5101}" srcOrd="0" destOrd="0" presId="urn:microsoft.com/office/officeart/2005/8/layout/venn1"/>
    <dgm:cxn modelId="{B952321C-BEBB-404A-9A48-04A4680434F5}" type="presOf" srcId="{AE92B0B7-1A1C-44F4-9CD5-D34C9D7DF3E2}" destId="{E334E7F3-9DF5-402C-8CB4-430960D57457}" srcOrd="0" destOrd="0" presId="urn:microsoft.com/office/officeart/2005/8/layout/venn1"/>
    <dgm:cxn modelId="{EEA08FF1-8957-4CF2-97F0-7FEDDDEF77C3}" srcId="{8839A534-3188-44D8-A11F-232AD165621B}" destId="{AE127815-B74B-4013-9250-0B71C1D558F0}" srcOrd="2" destOrd="0" parTransId="{C542BE4B-6BC9-4D10-A459-037566D22D0D}" sibTransId="{850EC67D-D108-41CE-934D-D0BDC4FE07AB}"/>
    <dgm:cxn modelId="{1FAD5CB1-D822-42C4-A3CB-EA3151E791D4}" type="presOf" srcId="{AE127815-B74B-4013-9250-0B71C1D558F0}" destId="{613FD002-CDB0-4B20-B736-C2F513158FDD}" srcOrd="1" destOrd="0" presId="urn:microsoft.com/office/officeart/2005/8/layout/venn1"/>
    <dgm:cxn modelId="{83DF0FE6-45D1-4CCD-8985-B4E8C49D2639}" type="presOf" srcId="{CFB7D59D-775A-43B3-9F2F-E0B276623930}" destId="{8E8219FA-85D8-42CF-97B3-00F97F29749E}" srcOrd="0" destOrd="0" presId="urn:microsoft.com/office/officeart/2005/8/layout/venn1"/>
    <dgm:cxn modelId="{36E20CA5-C900-4F90-8C9C-98A1167E6046}" type="presParOf" srcId="{6BE37A4D-0979-4DF9-BB1D-2DCE9E7E5101}" destId="{8E8219FA-85D8-42CF-97B3-00F97F29749E}" srcOrd="0" destOrd="0" presId="urn:microsoft.com/office/officeart/2005/8/layout/venn1"/>
    <dgm:cxn modelId="{810DAEF8-6790-41BE-8C67-701AB7C48C3B}" type="presParOf" srcId="{6BE37A4D-0979-4DF9-BB1D-2DCE9E7E5101}" destId="{8B9A252D-FFF7-480B-B5D3-4D196721D333}" srcOrd="1" destOrd="0" presId="urn:microsoft.com/office/officeart/2005/8/layout/venn1"/>
    <dgm:cxn modelId="{C2ABBB9E-6A2A-4162-A83E-91AC044AAB0D}" type="presParOf" srcId="{6BE37A4D-0979-4DF9-BB1D-2DCE9E7E5101}" destId="{E334E7F3-9DF5-402C-8CB4-430960D57457}" srcOrd="2" destOrd="0" presId="urn:microsoft.com/office/officeart/2005/8/layout/venn1"/>
    <dgm:cxn modelId="{DED23268-2FCB-4CCD-9997-E81CD667BAFE}" type="presParOf" srcId="{6BE37A4D-0979-4DF9-BB1D-2DCE9E7E5101}" destId="{6EF64A75-D124-4093-B0FF-6F511C6DD693}" srcOrd="3" destOrd="0" presId="urn:microsoft.com/office/officeart/2005/8/layout/venn1"/>
    <dgm:cxn modelId="{585695A2-0DCB-484C-83ED-13A529C67198}" type="presParOf" srcId="{6BE37A4D-0979-4DF9-BB1D-2DCE9E7E5101}" destId="{F31FD7AE-8510-4BF8-8327-0E5C6330322D}" srcOrd="4" destOrd="0" presId="urn:microsoft.com/office/officeart/2005/8/layout/venn1"/>
    <dgm:cxn modelId="{61B3D0E0-9EC5-4813-A7A6-6D6DBDBDBBE3}" type="presParOf" srcId="{6BE37A4D-0979-4DF9-BB1D-2DCE9E7E5101}" destId="{613FD002-CDB0-4B20-B736-C2F513158FDD}" srcOrd="5" destOrd="0" presId="urn:microsoft.com/office/officeart/2005/8/layout/venn1"/>
  </dgm:cxnLst>
  <dgm:bg/>
  <dgm:whole/>
  <dgm:extLst>
    <a:ext uri="http://schemas.microsoft.com/office/drawing/2008/diagram">
      <dsp:dataModelExt xmlns:dsp="http://schemas.microsoft.com/office/drawing/2008/diagram" relId="rId4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19FA-85D8-42CF-97B3-00F97F29749E}">
      <dsp:nvSpPr>
        <dsp:cNvPr id="0" name=""/>
        <dsp:cNvSpPr/>
      </dsp:nvSpPr>
      <dsp:spPr>
        <a:xfrm>
          <a:off x="3132669" y="65192"/>
          <a:ext cx="3129246" cy="312924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a:t>Health &amp; Well-Being</a:t>
          </a:r>
          <a:endParaRPr lang="en-CA" sz="2800" kern="1200" dirty="0"/>
        </a:p>
      </dsp:txBody>
      <dsp:txXfrm>
        <a:off x="3549902" y="612810"/>
        <a:ext cx="2294780" cy="1408160"/>
      </dsp:txXfrm>
    </dsp:sp>
    <dsp:sp modelId="{E334E7F3-9DF5-402C-8CB4-430960D57457}">
      <dsp:nvSpPr>
        <dsp:cNvPr id="0" name=""/>
        <dsp:cNvSpPr/>
      </dsp:nvSpPr>
      <dsp:spPr>
        <a:xfrm>
          <a:off x="4261805" y="2020971"/>
          <a:ext cx="3129246" cy="3129246"/>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a:t>Environment</a:t>
          </a:r>
          <a:endParaRPr lang="en-CA" sz="2800" kern="1200" dirty="0"/>
        </a:p>
      </dsp:txBody>
      <dsp:txXfrm>
        <a:off x="5218833" y="2829359"/>
        <a:ext cx="1877547" cy="1721085"/>
      </dsp:txXfrm>
    </dsp:sp>
    <dsp:sp modelId="{F31FD7AE-8510-4BF8-8327-0E5C6330322D}">
      <dsp:nvSpPr>
        <dsp:cNvPr id="0" name=""/>
        <dsp:cNvSpPr/>
      </dsp:nvSpPr>
      <dsp:spPr>
        <a:xfrm>
          <a:off x="1748030" y="2086163"/>
          <a:ext cx="3129246" cy="3129246"/>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a:t>     Economy</a:t>
          </a:r>
          <a:endParaRPr lang="en-CA" sz="2800" kern="1200" dirty="0"/>
        </a:p>
      </dsp:txBody>
      <dsp:txXfrm>
        <a:off x="2042700" y="2894552"/>
        <a:ext cx="1877547" cy="1721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19FA-85D8-42CF-97B3-00F97F29749E}">
      <dsp:nvSpPr>
        <dsp:cNvPr id="0" name=""/>
        <dsp:cNvSpPr/>
      </dsp:nvSpPr>
      <dsp:spPr>
        <a:xfrm>
          <a:off x="1014730" y="201712"/>
          <a:ext cx="2812187" cy="281218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a:t>Health &amp; Well-Being</a:t>
          </a:r>
          <a:endParaRPr lang="en-CA" sz="2500" kern="1200" dirty="0"/>
        </a:p>
      </dsp:txBody>
      <dsp:txXfrm>
        <a:off x="1389689" y="693845"/>
        <a:ext cx="2062270" cy="1265484"/>
      </dsp:txXfrm>
    </dsp:sp>
    <dsp:sp modelId="{E334E7F3-9DF5-402C-8CB4-430960D57457}">
      <dsp:nvSpPr>
        <dsp:cNvPr id="0" name=""/>
        <dsp:cNvSpPr/>
      </dsp:nvSpPr>
      <dsp:spPr>
        <a:xfrm>
          <a:off x="2029461" y="2156942"/>
          <a:ext cx="2812187" cy="2812187"/>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a:t>Environment</a:t>
          </a:r>
          <a:endParaRPr lang="en-CA" sz="2500" kern="1200" dirty="0"/>
        </a:p>
      </dsp:txBody>
      <dsp:txXfrm>
        <a:off x="2889522" y="2883423"/>
        <a:ext cx="1687312" cy="1546702"/>
      </dsp:txXfrm>
    </dsp:sp>
    <dsp:sp modelId="{F31FD7AE-8510-4BF8-8327-0E5C6330322D}">
      <dsp:nvSpPr>
        <dsp:cNvPr id="0" name=""/>
        <dsp:cNvSpPr/>
      </dsp:nvSpPr>
      <dsp:spPr>
        <a:xfrm>
          <a:off x="0" y="2136075"/>
          <a:ext cx="2812187" cy="2812187"/>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a:t>     Economy</a:t>
          </a:r>
          <a:endParaRPr lang="en-CA" sz="2500" kern="1200" dirty="0"/>
        </a:p>
      </dsp:txBody>
      <dsp:txXfrm>
        <a:off x="264814" y="2862557"/>
        <a:ext cx="1687312" cy="15467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EB450-6445-40E7-8F48-06AB4C8AB9FC}" type="datetimeFigureOut">
              <a:rPr lang="en-CA" smtClean="0"/>
              <a:t>2021-01-19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5C5B7-1BE6-40CA-BB01-158013B0BB7C}" type="slidenum">
              <a:rPr lang="en-CA" smtClean="0"/>
              <a:t>‹#›</a:t>
            </a:fld>
            <a:endParaRPr lang="en-CA"/>
          </a:p>
        </p:txBody>
      </p:sp>
    </p:spTree>
    <p:extLst>
      <p:ext uri="{BB962C8B-B14F-4D97-AF65-F5344CB8AC3E}">
        <p14:creationId xmlns:p14="http://schemas.microsoft.com/office/powerpoint/2010/main" val="221905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mm.mb.ca/members/municipal-director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du.gov.mb.ca/k12/esd/pdfs/teachers_guide_poster.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5C5B7-1BE6-40CA-BB01-158013B0BB7C}" type="slidenum">
              <a:rPr lang="en-CA" smtClean="0"/>
              <a:t>1</a:t>
            </a:fld>
            <a:endParaRPr lang="en-CA"/>
          </a:p>
        </p:txBody>
      </p:sp>
    </p:spTree>
    <p:extLst>
      <p:ext uri="{BB962C8B-B14F-4D97-AF65-F5344CB8AC3E}">
        <p14:creationId xmlns:p14="http://schemas.microsoft.com/office/powerpoint/2010/main" val="2212337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-Resources for research: </a:t>
            </a:r>
            <a:r>
              <a:rPr lang="en-US" sz="1200" b="0" u="sng" dirty="0"/>
              <a:t>Examples of Canadian Inventions and Technologies BLM</a:t>
            </a:r>
            <a:r>
              <a:rPr lang="en-US" sz="1200" b="0" dirty="0"/>
              <a:t>, </a:t>
            </a:r>
            <a:r>
              <a:rPr lang="en-US" dirty="0"/>
              <a:t>Heritage Minute relevant videos: </a:t>
            </a:r>
            <a:r>
              <a:rPr lang="en-CA" sz="1200" kern="1200" dirty="0">
                <a:solidFill>
                  <a:schemeClr val="tx1"/>
                </a:solidFill>
                <a:effectLst/>
                <a:latin typeface="+mn-lt"/>
                <a:ea typeface="+mn-ea"/>
                <a:cs typeface="+mn-cs"/>
              </a:rPr>
              <a:t>Marconi, Avro Arrow, Marshall McLuhan, Sir Sanford Fleming, Joseph-Armand Bombardier, James Naismith.</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-May discuss how Canada changed from rural, land-based (reflected in early Indigenous innovations &amp; inventions) to a technological, industrialized society (reflected through evolution of inventions since time in memoriam). </a:t>
            </a:r>
            <a:endParaRPr lang="en-CA" sz="1200" b="0" dirty="0"/>
          </a:p>
          <a:p>
            <a:r>
              <a:rPr lang="en-CA" dirty="0"/>
              <a:t>-May discuss the types of education, training, and jobs that the inventors had that enabled them to meet needs, solve problems, create and innovate. </a:t>
            </a:r>
          </a:p>
          <a:p>
            <a:endParaRPr lang="en-CA" dirty="0"/>
          </a:p>
          <a:p>
            <a:endParaRPr lang="en-CA" dirty="0"/>
          </a:p>
        </p:txBody>
      </p:sp>
      <p:sp>
        <p:nvSpPr>
          <p:cNvPr id="4" name="Slide Number Placeholder 3"/>
          <p:cNvSpPr>
            <a:spLocks noGrp="1"/>
          </p:cNvSpPr>
          <p:nvPr>
            <p:ph type="sldNum" sz="quarter" idx="5"/>
          </p:nvPr>
        </p:nvSpPr>
        <p:spPr/>
        <p:txBody>
          <a:bodyPr/>
          <a:lstStyle/>
          <a:p>
            <a:fld id="{1B05C5B7-1BE6-40CA-BB01-158013B0BB7C}" type="slidenum">
              <a:rPr lang="en-CA" smtClean="0"/>
              <a:t>10</a:t>
            </a:fld>
            <a:endParaRPr lang="en-CA"/>
          </a:p>
        </p:txBody>
      </p:sp>
    </p:spTree>
    <p:extLst>
      <p:ext uri="{BB962C8B-B14F-4D97-AF65-F5344CB8AC3E}">
        <p14:creationId xmlns:p14="http://schemas.microsoft.com/office/powerpoint/2010/main" val="4001700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0" u="sng" dirty="0"/>
          </a:p>
        </p:txBody>
      </p:sp>
      <p:sp>
        <p:nvSpPr>
          <p:cNvPr id="4" name="Slide Number Placeholder 3"/>
          <p:cNvSpPr>
            <a:spLocks noGrp="1"/>
          </p:cNvSpPr>
          <p:nvPr>
            <p:ph type="sldNum" sz="quarter" idx="5"/>
          </p:nvPr>
        </p:nvSpPr>
        <p:spPr/>
        <p:txBody>
          <a:bodyPr/>
          <a:lstStyle/>
          <a:p>
            <a:fld id="{1B05C5B7-1BE6-40CA-BB01-158013B0BB7C}" type="slidenum">
              <a:rPr lang="en-CA" smtClean="0"/>
              <a:t>11</a:t>
            </a:fld>
            <a:endParaRPr lang="en-CA"/>
          </a:p>
        </p:txBody>
      </p:sp>
    </p:spTree>
    <p:extLst>
      <p:ext uri="{BB962C8B-B14F-4D97-AF65-F5344CB8AC3E}">
        <p14:creationId xmlns:p14="http://schemas.microsoft.com/office/powerpoint/2010/main" val="425836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-May use the </a:t>
            </a:r>
            <a:r>
              <a:rPr lang="en-US" i="0" u="sng" dirty="0"/>
              <a:t>You are the Pollster BLM</a:t>
            </a:r>
            <a:r>
              <a:rPr lang="en-US" i="0" u="none" dirty="0"/>
              <a:t>, Microsoft Forms survey/other technology option, or pen and paper for data collection. </a:t>
            </a:r>
          </a:p>
          <a:p>
            <a:endParaRPr lang="en-CA" i="0" u="sng" dirty="0"/>
          </a:p>
        </p:txBody>
      </p:sp>
      <p:sp>
        <p:nvSpPr>
          <p:cNvPr id="4" name="Slide Number Placeholder 3"/>
          <p:cNvSpPr>
            <a:spLocks noGrp="1"/>
          </p:cNvSpPr>
          <p:nvPr>
            <p:ph type="sldNum" sz="quarter" idx="5"/>
          </p:nvPr>
        </p:nvSpPr>
        <p:spPr/>
        <p:txBody>
          <a:bodyPr/>
          <a:lstStyle/>
          <a:p>
            <a:fld id="{1B05C5B7-1BE6-40CA-BB01-158013B0BB7C}" type="slidenum">
              <a:rPr lang="en-CA" smtClean="0"/>
              <a:t>12</a:t>
            </a:fld>
            <a:endParaRPr lang="en-CA"/>
          </a:p>
        </p:txBody>
      </p:sp>
    </p:spTree>
    <p:extLst>
      <p:ext uri="{BB962C8B-B14F-4D97-AF65-F5344CB8AC3E}">
        <p14:creationId xmlns:p14="http://schemas.microsoft.com/office/powerpoint/2010/main" val="2345066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t>
            </a:r>
            <a:r>
              <a:rPr lang="en-US" i="0" u="none" dirty="0"/>
              <a:t>May use the </a:t>
            </a:r>
            <a:r>
              <a:rPr lang="en-US" i="0" u="sng" dirty="0" err="1"/>
              <a:t>Centimetre</a:t>
            </a:r>
            <a:r>
              <a:rPr lang="en-US" i="0" u="sng" dirty="0"/>
              <a:t> Grid BLM</a:t>
            </a:r>
            <a:r>
              <a:rPr lang="en-US" i="0" u="none" dirty="0"/>
              <a:t>, plain paper, or technology for the graph.</a:t>
            </a:r>
            <a:r>
              <a:rPr lang="en-US" i="0" u="sng" dirty="0"/>
              <a:t> </a:t>
            </a:r>
            <a:endParaRPr lang="en-CA" i="0" u="sng" dirty="0"/>
          </a:p>
        </p:txBody>
      </p:sp>
      <p:sp>
        <p:nvSpPr>
          <p:cNvPr id="4" name="Slide Number Placeholder 3"/>
          <p:cNvSpPr>
            <a:spLocks noGrp="1"/>
          </p:cNvSpPr>
          <p:nvPr>
            <p:ph type="sldNum" sz="quarter" idx="5"/>
          </p:nvPr>
        </p:nvSpPr>
        <p:spPr/>
        <p:txBody>
          <a:bodyPr/>
          <a:lstStyle/>
          <a:p>
            <a:fld id="{1B05C5B7-1BE6-40CA-BB01-158013B0BB7C}" type="slidenum">
              <a:rPr lang="en-CA" smtClean="0"/>
              <a:t>13</a:t>
            </a:fld>
            <a:endParaRPr lang="en-CA"/>
          </a:p>
        </p:txBody>
      </p:sp>
    </p:spTree>
    <p:extLst>
      <p:ext uri="{BB962C8B-B14F-4D97-AF65-F5344CB8AC3E}">
        <p14:creationId xmlns:p14="http://schemas.microsoft.com/office/powerpoint/2010/main" val="3085680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use </a:t>
            </a:r>
            <a:r>
              <a:rPr lang="en-US" u="sng" dirty="0"/>
              <a:t>Technology, Innovation or Invention Planning &amp; Design BLM </a:t>
            </a:r>
            <a:r>
              <a:rPr lang="en-US" dirty="0"/>
              <a:t>for design.</a:t>
            </a:r>
          </a:p>
          <a:p>
            <a:r>
              <a:rPr lang="en-US" u="sng" dirty="0"/>
              <a:t>-Suggestion: tailor the examples to students’ community context.</a:t>
            </a:r>
            <a:endParaRPr lang="en-CA" u="sng" dirty="0"/>
          </a:p>
        </p:txBody>
      </p:sp>
      <p:sp>
        <p:nvSpPr>
          <p:cNvPr id="4" name="Slide Number Placeholder 3"/>
          <p:cNvSpPr>
            <a:spLocks noGrp="1"/>
          </p:cNvSpPr>
          <p:nvPr>
            <p:ph type="sldNum" sz="quarter" idx="5"/>
          </p:nvPr>
        </p:nvSpPr>
        <p:spPr/>
        <p:txBody>
          <a:bodyPr/>
          <a:lstStyle/>
          <a:p>
            <a:fld id="{1B05C5B7-1BE6-40CA-BB01-158013B0BB7C}" type="slidenum">
              <a:rPr lang="en-CA" smtClean="0"/>
              <a:t>14</a:t>
            </a:fld>
            <a:endParaRPr lang="en-CA"/>
          </a:p>
        </p:txBody>
      </p:sp>
    </p:spTree>
    <p:extLst>
      <p:ext uri="{BB962C8B-B14F-4D97-AF65-F5344CB8AC3E}">
        <p14:creationId xmlns:p14="http://schemas.microsoft.com/office/powerpoint/2010/main" val="103797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bg1"/>
                </a:solidFill>
              </a:rPr>
              <a:t>-Students may think someone of influence could be a social media influencer, celebrity, editor of a newspaper or online journal, or politician. Here is a link to contact information for Manitoba politicians at all levels: </a:t>
            </a:r>
            <a:r>
              <a:rPr lang="en-CA" sz="1200" dirty="0">
                <a:solidFill>
                  <a:srgbClr val="002060"/>
                </a:solidFill>
                <a:hlinkClick r:id="rId3">
                  <a:extLst>
                    <a:ext uri="{A12FA001-AC4F-418D-AE19-62706E023703}">
                      <ahyp:hlinkClr xmlns:ahyp="http://schemas.microsoft.com/office/drawing/2018/hyperlinkcolor" xmlns="" val="tx"/>
                    </a:ext>
                  </a:extLst>
                </a:hlinkClick>
              </a:rPr>
              <a:t>AMM - Association of Manitoba Municipalities | Municipal Directory</a:t>
            </a:r>
            <a:endParaRPr lang="en-CA" sz="1200" dirty="0">
              <a:solidFill>
                <a:srgbClr val="002060"/>
              </a:solidFill>
            </a:endParaRPr>
          </a:p>
          <a:p>
            <a:endParaRPr lang="en-CA" dirty="0"/>
          </a:p>
        </p:txBody>
      </p:sp>
      <p:sp>
        <p:nvSpPr>
          <p:cNvPr id="4" name="Slide Number Placeholder 3"/>
          <p:cNvSpPr>
            <a:spLocks noGrp="1"/>
          </p:cNvSpPr>
          <p:nvPr>
            <p:ph type="sldNum" sz="quarter" idx="5"/>
          </p:nvPr>
        </p:nvSpPr>
        <p:spPr/>
        <p:txBody>
          <a:bodyPr/>
          <a:lstStyle/>
          <a:p>
            <a:fld id="{1B05C5B7-1BE6-40CA-BB01-158013B0BB7C}" type="slidenum">
              <a:rPr lang="en-CA" smtClean="0"/>
              <a:t>16</a:t>
            </a:fld>
            <a:endParaRPr lang="en-CA"/>
          </a:p>
        </p:txBody>
      </p:sp>
    </p:spTree>
    <p:extLst>
      <p:ext uri="{BB962C8B-B14F-4D97-AF65-F5344CB8AC3E}">
        <p14:creationId xmlns:p14="http://schemas.microsoft.com/office/powerpoint/2010/main" val="770009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wish to also now have a conversation about how Canadian technology, innovation, and inventions have impacted Canada’s influence and relationships with the rest of the world, if it has not come up before in the project.</a:t>
            </a:r>
            <a:endParaRPr lang="en-CA" dirty="0"/>
          </a:p>
        </p:txBody>
      </p:sp>
      <p:sp>
        <p:nvSpPr>
          <p:cNvPr id="4" name="Slide Number Placeholder 3"/>
          <p:cNvSpPr>
            <a:spLocks noGrp="1"/>
          </p:cNvSpPr>
          <p:nvPr>
            <p:ph type="sldNum" sz="quarter" idx="5"/>
          </p:nvPr>
        </p:nvSpPr>
        <p:spPr/>
        <p:txBody>
          <a:bodyPr/>
          <a:lstStyle/>
          <a:p>
            <a:fld id="{1B05C5B7-1BE6-40CA-BB01-158013B0BB7C}" type="slidenum">
              <a:rPr lang="en-CA" smtClean="0"/>
              <a:t>17</a:t>
            </a:fld>
            <a:endParaRPr lang="en-CA"/>
          </a:p>
        </p:txBody>
      </p:sp>
    </p:spTree>
    <p:extLst>
      <p:ext uri="{BB962C8B-B14F-4D97-AF65-F5344CB8AC3E}">
        <p14:creationId xmlns:p14="http://schemas.microsoft.com/office/powerpoint/2010/main" val="180258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-Alternative: Have students look up the definitions on their own or in a small group and report back.</a:t>
            </a:r>
            <a:r>
              <a:rPr lang="en-US" dirty="0"/>
              <a:t> </a:t>
            </a:r>
          </a:p>
          <a:p>
            <a:r>
              <a:rPr lang="en-US" dirty="0"/>
              <a:t>-Discussion of examples can happen here or wait until after the next 2 slides.</a:t>
            </a:r>
            <a:endParaRPr lang="en-CA" dirty="0"/>
          </a:p>
        </p:txBody>
      </p:sp>
      <p:sp>
        <p:nvSpPr>
          <p:cNvPr id="4" name="Slide Number Placeholder 3"/>
          <p:cNvSpPr>
            <a:spLocks noGrp="1"/>
          </p:cNvSpPr>
          <p:nvPr>
            <p:ph type="sldNum" sz="quarter" idx="5"/>
          </p:nvPr>
        </p:nvSpPr>
        <p:spPr/>
        <p:txBody>
          <a:bodyPr/>
          <a:lstStyle/>
          <a:p>
            <a:fld id="{1B05C5B7-1BE6-40CA-BB01-158013B0BB7C}" type="slidenum">
              <a:rPr lang="en-CA" smtClean="0"/>
              <a:t>2</a:t>
            </a:fld>
            <a:endParaRPr lang="en-CA"/>
          </a:p>
        </p:txBody>
      </p:sp>
    </p:spTree>
    <p:extLst>
      <p:ext uri="{BB962C8B-B14F-4D97-AF65-F5344CB8AC3E}">
        <p14:creationId xmlns:p14="http://schemas.microsoft.com/office/powerpoint/2010/main" val="336510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05C5B7-1BE6-40CA-BB01-158013B0BB7C}" type="slidenum">
              <a:rPr lang="en-CA" smtClean="0"/>
              <a:t>3</a:t>
            </a:fld>
            <a:endParaRPr lang="en-CA"/>
          </a:p>
        </p:txBody>
      </p:sp>
    </p:spTree>
    <p:extLst>
      <p:ext uri="{BB962C8B-B14F-4D97-AF65-F5344CB8AC3E}">
        <p14:creationId xmlns:p14="http://schemas.microsoft.com/office/powerpoint/2010/main" val="424662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-See </a:t>
            </a:r>
            <a:r>
              <a:rPr lang="en-US" sz="1200" u="sng" dirty="0"/>
              <a:t>Diverse Peoples – Aboriginal Contributions and Inventions BLM </a:t>
            </a:r>
            <a:r>
              <a:rPr lang="en-US" sz="1200" dirty="0"/>
              <a:t>cut and paste for at-home activity or to guide discussion and sort. Some students may remember doing the cut and paste in grade 2.</a:t>
            </a:r>
          </a:p>
          <a:p>
            <a:r>
              <a:rPr lang="en-US" sz="1200" dirty="0"/>
              <a:t>-Discuss what each picture represents and what it was used for using the BLM or the website information.</a:t>
            </a:r>
          </a:p>
          <a:p>
            <a:endParaRPr lang="en-CA" dirty="0"/>
          </a:p>
        </p:txBody>
      </p:sp>
      <p:sp>
        <p:nvSpPr>
          <p:cNvPr id="4" name="Slide Number Placeholder 3"/>
          <p:cNvSpPr>
            <a:spLocks noGrp="1"/>
          </p:cNvSpPr>
          <p:nvPr>
            <p:ph type="sldNum" sz="quarter" idx="5"/>
          </p:nvPr>
        </p:nvSpPr>
        <p:spPr/>
        <p:txBody>
          <a:bodyPr/>
          <a:lstStyle/>
          <a:p>
            <a:fld id="{1B05C5B7-1BE6-40CA-BB01-158013B0BB7C}" type="slidenum">
              <a:rPr lang="en-CA" smtClean="0"/>
              <a:t>4</a:t>
            </a:fld>
            <a:endParaRPr lang="en-CA"/>
          </a:p>
        </p:txBody>
      </p:sp>
    </p:spTree>
    <p:extLst>
      <p:ext uri="{BB962C8B-B14F-4D97-AF65-F5344CB8AC3E}">
        <p14:creationId xmlns:p14="http://schemas.microsoft.com/office/powerpoint/2010/main" val="36711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-Discuss what human health and well-being, environment, and economy means with examples before students discuss and sort the items. (See MB ED Sustainable Development info for gr 5-12 </a:t>
            </a:r>
            <a:r>
              <a:rPr lang="en-US" dirty="0">
                <a:hlinkClick r:id="rId3"/>
              </a:rPr>
              <a:t>Guide to Grades 5 to 12 Sustainability </a:t>
            </a:r>
            <a:r>
              <a:rPr lang="en-US" dirty="0" err="1">
                <a:hlinkClick r:id="rId3"/>
              </a:rPr>
              <a:t>Poster:Layout</a:t>
            </a:r>
            <a:r>
              <a:rPr lang="en-US" dirty="0">
                <a:hlinkClick r:id="rId3"/>
              </a:rPr>
              <a:t> 1.qxd (gov.mb.ca)</a:t>
            </a:r>
            <a:r>
              <a:rPr lang="en-US" dirty="0"/>
              <a:t>). </a:t>
            </a:r>
            <a:r>
              <a:rPr lang="en-US" sz="1200" dirty="0"/>
              <a:t>Here is a video for kids explaining economy </a:t>
            </a:r>
            <a:r>
              <a:rPr lang="en-US" sz="1200" u="sng" dirty="0"/>
              <a:t>https://youtu.be/6XZ_iAt3UTc. </a:t>
            </a:r>
            <a:r>
              <a:rPr lang="en-US" sz="1200" u="none" dirty="0"/>
              <a:t> It may also be helpful for students to think about those 3 areas by thinking about these areas: transportation, communication, medicine and health, recreation and leisure, education, and business and industry.  </a:t>
            </a:r>
            <a:endParaRPr lang="en-US" sz="1200" u="sng" dirty="0"/>
          </a:p>
          <a:p>
            <a:r>
              <a:rPr lang="en-US" sz="1200" dirty="0"/>
              <a:t>-Students, individually or in a small group, can prepare a short argument to present to the class about which item had/has the most impact on health &amp; well-being, the environment, or the economy, which has the least impact. </a:t>
            </a:r>
          </a:p>
          <a:p>
            <a:endParaRPr lang="en-CA" dirty="0"/>
          </a:p>
        </p:txBody>
      </p:sp>
      <p:sp>
        <p:nvSpPr>
          <p:cNvPr id="4" name="Slide Number Placeholder 3"/>
          <p:cNvSpPr>
            <a:spLocks noGrp="1"/>
          </p:cNvSpPr>
          <p:nvPr>
            <p:ph type="sldNum" sz="quarter" idx="5"/>
          </p:nvPr>
        </p:nvSpPr>
        <p:spPr/>
        <p:txBody>
          <a:bodyPr/>
          <a:lstStyle/>
          <a:p>
            <a:fld id="{1B05C5B7-1BE6-40CA-BB01-158013B0BB7C}" type="slidenum">
              <a:rPr lang="en-CA" smtClean="0"/>
              <a:t>5</a:t>
            </a:fld>
            <a:endParaRPr lang="en-CA"/>
          </a:p>
        </p:txBody>
      </p:sp>
    </p:spTree>
    <p:extLst>
      <p:ext uri="{BB962C8B-B14F-4D97-AF65-F5344CB8AC3E}">
        <p14:creationId xmlns:p14="http://schemas.microsoft.com/office/powerpoint/2010/main" val="209785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-Ratios and percent may be demonstrated pictorially (using pictures of the items or </a:t>
            </a:r>
            <a:r>
              <a:rPr lang="en-US" dirty="0" err="1"/>
              <a:t>colour</a:t>
            </a:r>
            <a:r>
              <a:rPr lang="en-US" dirty="0"/>
              <a:t> the </a:t>
            </a:r>
            <a:r>
              <a:rPr lang="en-US" u="sng" dirty="0" err="1"/>
              <a:t>Centimetre</a:t>
            </a:r>
            <a:r>
              <a:rPr lang="en-US" u="sng" dirty="0"/>
              <a:t> Grid BLM</a:t>
            </a:r>
            <a:r>
              <a:rPr lang="en-US" dirty="0"/>
              <a:t>) and/or symbolically (</a:t>
            </a:r>
            <a:r>
              <a:rPr lang="en-US" dirty="0" err="1"/>
              <a:t>eg.</a:t>
            </a:r>
            <a:r>
              <a:rPr lang="en-US" dirty="0"/>
              <a:t> 15:15, 100%), depending on student understanding. </a:t>
            </a:r>
          </a:p>
          <a:p>
            <a:r>
              <a:rPr lang="en-US" dirty="0"/>
              <a:t>-You may wish to give students the opportunity to express ratios and percent in all of their symbolic forms as they will see them in many forms in the real world. For example, ratios can be expressed as 7:15, 7/15, and 7 to 15, and percent as 47/100, .47, and 47%. </a:t>
            </a:r>
            <a:endParaRPr lang="en-CA" dirty="0"/>
          </a:p>
        </p:txBody>
      </p:sp>
      <p:sp>
        <p:nvSpPr>
          <p:cNvPr id="4" name="Slide Number Placeholder 3"/>
          <p:cNvSpPr>
            <a:spLocks noGrp="1"/>
          </p:cNvSpPr>
          <p:nvPr>
            <p:ph type="sldNum" sz="quarter" idx="5"/>
          </p:nvPr>
        </p:nvSpPr>
        <p:spPr/>
        <p:txBody>
          <a:bodyPr/>
          <a:lstStyle/>
          <a:p>
            <a:fld id="{1B05C5B7-1BE6-40CA-BB01-158013B0BB7C}" type="slidenum">
              <a:rPr lang="en-CA" smtClean="0"/>
              <a:t>6</a:t>
            </a:fld>
            <a:endParaRPr lang="en-CA"/>
          </a:p>
        </p:txBody>
      </p:sp>
    </p:spTree>
    <p:extLst>
      <p:ext uri="{BB962C8B-B14F-4D97-AF65-F5344CB8AC3E}">
        <p14:creationId xmlns:p14="http://schemas.microsoft.com/office/powerpoint/2010/main" val="2718761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journal about the impact of the different innovations and inventions that they explore on the website. </a:t>
            </a:r>
          </a:p>
          <a:p>
            <a:r>
              <a:rPr lang="en-US" dirty="0"/>
              <a:t>-Debrief with students about their thinking about the different innovations and inventions and the impact of each.</a:t>
            </a:r>
            <a:endParaRPr lang="en-CA" dirty="0"/>
          </a:p>
        </p:txBody>
      </p:sp>
      <p:sp>
        <p:nvSpPr>
          <p:cNvPr id="4" name="Slide Number Placeholder 3"/>
          <p:cNvSpPr>
            <a:spLocks noGrp="1"/>
          </p:cNvSpPr>
          <p:nvPr>
            <p:ph type="sldNum" sz="quarter" idx="5"/>
          </p:nvPr>
        </p:nvSpPr>
        <p:spPr/>
        <p:txBody>
          <a:bodyPr/>
          <a:lstStyle/>
          <a:p>
            <a:fld id="{1B05C5B7-1BE6-40CA-BB01-158013B0BB7C}" type="slidenum">
              <a:rPr lang="en-CA" smtClean="0"/>
              <a:t>7</a:t>
            </a:fld>
            <a:endParaRPr lang="en-CA"/>
          </a:p>
        </p:txBody>
      </p:sp>
    </p:spTree>
    <p:extLst>
      <p:ext uri="{BB962C8B-B14F-4D97-AF65-F5344CB8AC3E}">
        <p14:creationId xmlns:p14="http://schemas.microsoft.com/office/powerpoint/2010/main" val="306753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bg1"/>
                </a:solidFill>
              </a:rPr>
              <a:t>-The video, with tips for kids about how to conduct an interview, uses a flood as the topic for types of questioning. Have students make up their own questions or use the </a:t>
            </a:r>
            <a:r>
              <a:rPr lang="en-US" sz="1200" i="0" u="sng" dirty="0">
                <a:solidFill>
                  <a:schemeClr val="bg1"/>
                </a:solidFill>
              </a:rPr>
              <a:t>It’s Interview Time BLM.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none" dirty="0">
                <a:solidFill>
                  <a:schemeClr val="bg1"/>
                </a:solidFill>
              </a:rPr>
              <a:t>-Students could video record the interview to share IF the interviewee agrees.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sng" dirty="0">
                <a:solidFill>
                  <a:schemeClr val="bg1"/>
                </a:solidFill>
              </a:rPr>
              <a:t>-Alternate assignment: also have students interview youngest family or community member to compare answers with oldest interviewees. </a:t>
            </a:r>
            <a:endParaRPr lang="en-US" sz="1200" i="0" u="none"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bg1"/>
                </a:solidFill>
              </a:rPr>
              <a:t>-Debrief by discussing similarities and/or differences in interviewee responses and the major changes that have taken place in the use of technology and innovation in Canada in the last two generations and reflect on how this has changed daily life for many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1" dirty="0">
              <a:solidFill>
                <a:schemeClr val="bg1"/>
              </a:solidFill>
            </a:endParaRPr>
          </a:p>
          <a:p>
            <a:endParaRPr lang="en-CA" dirty="0"/>
          </a:p>
        </p:txBody>
      </p:sp>
      <p:sp>
        <p:nvSpPr>
          <p:cNvPr id="4" name="Slide Number Placeholder 3"/>
          <p:cNvSpPr>
            <a:spLocks noGrp="1"/>
          </p:cNvSpPr>
          <p:nvPr>
            <p:ph type="sldNum" sz="quarter" idx="5"/>
          </p:nvPr>
        </p:nvSpPr>
        <p:spPr/>
        <p:txBody>
          <a:bodyPr/>
          <a:lstStyle/>
          <a:p>
            <a:fld id="{1B05C5B7-1BE6-40CA-BB01-158013B0BB7C}" type="slidenum">
              <a:rPr lang="en-CA" smtClean="0"/>
              <a:t>8</a:t>
            </a:fld>
            <a:endParaRPr lang="en-CA"/>
          </a:p>
        </p:txBody>
      </p:sp>
    </p:spTree>
    <p:extLst>
      <p:ext uri="{BB962C8B-B14F-4D97-AF65-F5344CB8AC3E}">
        <p14:creationId xmlns:p14="http://schemas.microsoft.com/office/powerpoint/2010/main" val="283763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-May do the </a:t>
            </a:r>
            <a:r>
              <a:rPr lang="en-US" i="0" u="sng" dirty="0"/>
              <a:t>Why do We Invent BLM</a:t>
            </a:r>
            <a:r>
              <a:rPr lang="en-US" i="0" u="none" dirty="0"/>
              <a:t> activity before starting the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-May use </a:t>
            </a:r>
            <a:r>
              <a:rPr lang="en-US" i="0" u="sng" dirty="0"/>
              <a:t>Researching Canadian Inventors and Innovators BLM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-May choose to review </a:t>
            </a:r>
            <a:r>
              <a:rPr lang="en-US" i="0" u="sng" dirty="0"/>
              <a:t>Primary and Secondary Sources using Teacher Background Notes BLM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-May choose to use the </a:t>
            </a:r>
            <a:r>
              <a:rPr lang="en-US" i="0" u="sng" dirty="0"/>
              <a:t>Citing Sources Teacher Background Notes BLM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B05C5B7-1BE6-40CA-BB01-158013B0BB7C}" type="slidenum">
              <a:rPr lang="en-CA" smtClean="0"/>
              <a:t>9</a:t>
            </a:fld>
            <a:endParaRPr lang="en-CA"/>
          </a:p>
        </p:txBody>
      </p:sp>
    </p:spTree>
    <p:extLst>
      <p:ext uri="{BB962C8B-B14F-4D97-AF65-F5344CB8AC3E}">
        <p14:creationId xmlns:p14="http://schemas.microsoft.com/office/powerpoint/2010/main" val="210019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37A7-DDB6-4F66-A4FC-1AA8EA748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82A845C-D14D-4334-AF87-34B3BF27EB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DEC76E6-61FC-4F57-B04A-6276F8974226}"/>
              </a:ext>
            </a:extLst>
          </p:cNvPr>
          <p:cNvSpPr>
            <a:spLocks noGrp="1"/>
          </p:cNvSpPr>
          <p:nvPr>
            <p:ph type="dt" sz="half" idx="10"/>
          </p:nvPr>
        </p:nvSpPr>
        <p:spPr/>
        <p:txBody>
          <a:bodyPr/>
          <a:lstStyle/>
          <a:p>
            <a:fld id="{80ADBA5D-BD12-4E4A-B6A4-4CBD29E65F14}" type="datetimeFigureOut">
              <a:rPr lang="en-CA" smtClean="0"/>
              <a:t>2021-01-19</a:t>
            </a:fld>
            <a:endParaRPr lang="en-CA"/>
          </a:p>
        </p:txBody>
      </p:sp>
      <p:sp>
        <p:nvSpPr>
          <p:cNvPr id="5" name="Footer Placeholder 4">
            <a:extLst>
              <a:ext uri="{FF2B5EF4-FFF2-40B4-BE49-F238E27FC236}">
                <a16:creationId xmlns:a16="http://schemas.microsoft.com/office/drawing/2014/main" id="{92A32D21-0532-4DF9-BBC5-ABB2897714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9216D4F-2CAD-4820-830B-CD98A7F7B918}"/>
              </a:ext>
            </a:extLst>
          </p:cNvPr>
          <p:cNvSpPr>
            <a:spLocks noGrp="1"/>
          </p:cNvSpPr>
          <p:nvPr>
            <p:ph type="sldNum" sz="quarter" idx="12"/>
          </p:nvPr>
        </p:nvSpPr>
        <p:spPr/>
        <p:txBody>
          <a:bodyPr/>
          <a:lstStyle/>
          <a:p>
            <a:fld id="{7A820512-7FBB-4DAB-85D2-606AD6F6FC44}" type="slidenum">
              <a:rPr lang="en-CA" smtClean="0"/>
              <a:t>‹#›</a:t>
            </a:fld>
            <a:endParaRPr lang="en-CA"/>
          </a:p>
        </p:txBody>
      </p:sp>
    </p:spTree>
    <p:extLst>
      <p:ext uri="{BB962C8B-B14F-4D97-AF65-F5344CB8AC3E}">
        <p14:creationId xmlns:p14="http://schemas.microsoft.com/office/powerpoint/2010/main" val="344297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868A-0580-4548-829F-3AF2913D1E3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05BE4D-4C0B-493A-8245-79B4F5BA5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45E5F10-E13D-41A1-8CD0-084BEBC8270B}"/>
              </a:ext>
            </a:extLst>
          </p:cNvPr>
          <p:cNvSpPr>
            <a:spLocks noGrp="1"/>
          </p:cNvSpPr>
          <p:nvPr>
            <p:ph type="dt" sz="half" idx="10"/>
          </p:nvPr>
        </p:nvSpPr>
        <p:spPr/>
        <p:txBody>
          <a:bodyPr/>
          <a:lstStyle/>
          <a:p>
            <a:fld id="{80ADBA5D-BD12-4E4A-B6A4-4CBD29E65F14}" type="datetimeFigureOut">
              <a:rPr lang="en-CA" smtClean="0"/>
              <a:t>2021-01-19</a:t>
            </a:fld>
            <a:endParaRPr lang="en-CA"/>
          </a:p>
        </p:txBody>
      </p:sp>
      <p:sp>
        <p:nvSpPr>
          <p:cNvPr id="5" name="Footer Placeholder 4">
            <a:extLst>
              <a:ext uri="{FF2B5EF4-FFF2-40B4-BE49-F238E27FC236}">
                <a16:creationId xmlns:a16="http://schemas.microsoft.com/office/drawing/2014/main" id="{9943BC76-FE8E-4203-A29F-2321FD32B7E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0C63C9-5E3D-4868-9AF5-347E6135970D}"/>
              </a:ext>
            </a:extLst>
          </p:cNvPr>
          <p:cNvSpPr>
            <a:spLocks noGrp="1"/>
          </p:cNvSpPr>
          <p:nvPr>
            <p:ph type="sldNum" sz="quarter" idx="12"/>
          </p:nvPr>
        </p:nvSpPr>
        <p:spPr/>
        <p:txBody>
          <a:bodyPr/>
          <a:lstStyle/>
          <a:p>
            <a:fld id="{7A820512-7FBB-4DAB-85D2-606AD6F6FC44}" type="slidenum">
              <a:rPr lang="en-CA" smtClean="0"/>
              <a:t>‹#›</a:t>
            </a:fld>
            <a:endParaRPr lang="en-CA"/>
          </a:p>
        </p:txBody>
      </p:sp>
    </p:spTree>
    <p:extLst>
      <p:ext uri="{BB962C8B-B14F-4D97-AF65-F5344CB8AC3E}">
        <p14:creationId xmlns:p14="http://schemas.microsoft.com/office/powerpoint/2010/main" val="410142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884F3-08F8-414E-A308-46A6164377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7DDA073-0468-48E1-B788-78D5BCE0A2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80528FC-92E1-4396-9AB2-9A9A31EB25B9}"/>
              </a:ext>
            </a:extLst>
          </p:cNvPr>
          <p:cNvSpPr>
            <a:spLocks noGrp="1"/>
          </p:cNvSpPr>
          <p:nvPr>
            <p:ph type="dt" sz="half" idx="10"/>
          </p:nvPr>
        </p:nvSpPr>
        <p:spPr/>
        <p:txBody>
          <a:bodyPr/>
          <a:lstStyle/>
          <a:p>
            <a:fld id="{80ADBA5D-BD12-4E4A-B6A4-4CBD29E65F14}" type="datetimeFigureOut">
              <a:rPr lang="en-CA" smtClean="0"/>
              <a:t>2021-01-19</a:t>
            </a:fld>
            <a:endParaRPr lang="en-CA"/>
          </a:p>
        </p:txBody>
      </p:sp>
      <p:sp>
        <p:nvSpPr>
          <p:cNvPr id="5" name="Footer Placeholder 4">
            <a:extLst>
              <a:ext uri="{FF2B5EF4-FFF2-40B4-BE49-F238E27FC236}">
                <a16:creationId xmlns:a16="http://schemas.microsoft.com/office/drawing/2014/main" id="{7F7805B3-C96C-4690-8761-B54A4CF028C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13368C-692A-4ABD-B28A-C6CA00209B45}"/>
              </a:ext>
            </a:extLst>
          </p:cNvPr>
          <p:cNvSpPr>
            <a:spLocks noGrp="1"/>
          </p:cNvSpPr>
          <p:nvPr>
            <p:ph type="sldNum" sz="quarter" idx="12"/>
          </p:nvPr>
        </p:nvSpPr>
        <p:spPr/>
        <p:txBody>
          <a:bodyPr/>
          <a:lstStyle/>
          <a:p>
            <a:fld id="{7A820512-7FBB-4DAB-85D2-606AD6F6FC44}" type="slidenum">
              <a:rPr lang="en-CA" smtClean="0"/>
              <a:t>‹#›</a:t>
            </a:fld>
            <a:endParaRPr lang="en-CA"/>
          </a:p>
        </p:txBody>
      </p:sp>
    </p:spTree>
    <p:extLst>
      <p:ext uri="{BB962C8B-B14F-4D97-AF65-F5344CB8AC3E}">
        <p14:creationId xmlns:p14="http://schemas.microsoft.com/office/powerpoint/2010/main" val="194516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AC16-EA61-4B96-8020-E3DB1BC1C24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7CA9D30-9808-4E4E-AA17-934A3F8198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8EB0595-96D2-465F-B84C-CCA71E9E9997}"/>
              </a:ext>
            </a:extLst>
          </p:cNvPr>
          <p:cNvSpPr>
            <a:spLocks noGrp="1"/>
          </p:cNvSpPr>
          <p:nvPr>
            <p:ph type="dt" sz="half" idx="10"/>
          </p:nvPr>
        </p:nvSpPr>
        <p:spPr/>
        <p:txBody>
          <a:bodyPr/>
          <a:lstStyle/>
          <a:p>
            <a:fld id="{80ADBA5D-BD12-4E4A-B6A4-4CBD29E65F14}" type="datetimeFigureOut">
              <a:rPr lang="en-CA" smtClean="0"/>
              <a:t>2021-01-19</a:t>
            </a:fld>
            <a:endParaRPr lang="en-CA"/>
          </a:p>
        </p:txBody>
      </p:sp>
      <p:sp>
        <p:nvSpPr>
          <p:cNvPr id="5" name="Footer Placeholder 4">
            <a:extLst>
              <a:ext uri="{FF2B5EF4-FFF2-40B4-BE49-F238E27FC236}">
                <a16:creationId xmlns:a16="http://schemas.microsoft.com/office/drawing/2014/main" id="{4307CAF1-982C-429A-8F1D-471E90C14F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95BFA5-AE41-4127-B0A0-E0B37B94C760}"/>
              </a:ext>
            </a:extLst>
          </p:cNvPr>
          <p:cNvSpPr>
            <a:spLocks noGrp="1"/>
          </p:cNvSpPr>
          <p:nvPr>
            <p:ph type="sldNum" sz="quarter" idx="12"/>
          </p:nvPr>
        </p:nvSpPr>
        <p:spPr/>
        <p:txBody>
          <a:bodyPr/>
          <a:lstStyle/>
          <a:p>
            <a:fld id="{7A820512-7FBB-4DAB-85D2-606AD6F6FC44}" type="slidenum">
              <a:rPr lang="en-CA" smtClean="0"/>
              <a:t>‹#›</a:t>
            </a:fld>
            <a:endParaRPr lang="en-CA"/>
          </a:p>
        </p:txBody>
      </p:sp>
    </p:spTree>
    <p:extLst>
      <p:ext uri="{BB962C8B-B14F-4D97-AF65-F5344CB8AC3E}">
        <p14:creationId xmlns:p14="http://schemas.microsoft.com/office/powerpoint/2010/main" val="374225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0093-18E6-4C49-8165-FED7186289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A661B07-32EC-411C-9C08-0953271CA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05B959-E5A4-4A82-8124-EE5FE68AD02F}"/>
              </a:ext>
            </a:extLst>
          </p:cNvPr>
          <p:cNvSpPr>
            <a:spLocks noGrp="1"/>
          </p:cNvSpPr>
          <p:nvPr>
            <p:ph type="dt" sz="half" idx="10"/>
          </p:nvPr>
        </p:nvSpPr>
        <p:spPr/>
        <p:txBody>
          <a:bodyPr/>
          <a:lstStyle/>
          <a:p>
            <a:fld id="{80ADBA5D-BD12-4E4A-B6A4-4CBD29E65F14}" type="datetimeFigureOut">
              <a:rPr lang="en-CA" smtClean="0"/>
              <a:t>2021-01-19</a:t>
            </a:fld>
            <a:endParaRPr lang="en-CA"/>
          </a:p>
        </p:txBody>
      </p:sp>
      <p:sp>
        <p:nvSpPr>
          <p:cNvPr id="5" name="Footer Placeholder 4">
            <a:extLst>
              <a:ext uri="{FF2B5EF4-FFF2-40B4-BE49-F238E27FC236}">
                <a16:creationId xmlns:a16="http://schemas.microsoft.com/office/drawing/2014/main" id="{CE1E8458-3EAC-47D6-A768-B58D1F2D9F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6AB3DF7-D9B5-4FDE-8AE5-2FB5B2D2044B}"/>
              </a:ext>
            </a:extLst>
          </p:cNvPr>
          <p:cNvSpPr>
            <a:spLocks noGrp="1"/>
          </p:cNvSpPr>
          <p:nvPr>
            <p:ph type="sldNum" sz="quarter" idx="12"/>
          </p:nvPr>
        </p:nvSpPr>
        <p:spPr/>
        <p:txBody>
          <a:bodyPr/>
          <a:lstStyle/>
          <a:p>
            <a:fld id="{7A820512-7FBB-4DAB-85D2-606AD6F6FC44}" type="slidenum">
              <a:rPr lang="en-CA" smtClean="0"/>
              <a:t>‹#›</a:t>
            </a:fld>
            <a:endParaRPr lang="en-CA"/>
          </a:p>
        </p:txBody>
      </p:sp>
    </p:spTree>
    <p:extLst>
      <p:ext uri="{BB962C8B-B14F-4D97-AF65-F5344CB8AC3E}">
        <p14:creationId xmlns:p14="http://schemas.microsoft.com/office/powerpoint/2010/main" val="1262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8037-5451-4427-8F61-050FFAED21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8DE1E5-82E1-4D1C-A715-FA8BA054C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9E7A4C5-687C-45C9-834F-2E88107BB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1C0E4F8-203A-4F96-B2E1-0865F228EFD0}"/>
              </a:ext>
            </a:extLst>
          </p:cNvPr>
          <p:cNvSpPr>
            <a:spLocks noGrp="1"/>
          </p:cNvSpPr>
          <p:nvPr>
            <p:ph type="dt" sz="half" idx="10"/>
          </p:nvPr>
        </p:nvSpPr>
        <p:spPr/>
        <p:txBody>
          <a:bodyPr/>
          <a:lstStyle/>
          <a:p>
            <a:fld id="{80ADBA5D-BD12-4E4A-B6A4-4CBD29E65F14}" type="datetimeFigureOut">
              <a:rPr lang="en-CA" smtClean="0"/>
              <a:t>2021-01-19</a:t>
            </a:fld>
            <a:endParaRPr lang="en-CA"/>
          </a:p>
        </p:txBody>
      </p:sp>
      <p:sp>
        <p:nvSpPr>
          <p:cNvPr id="6" name="Footer Placeholder 5">
            <a:extLst>
              <a:ext uri="{FF2B5EF4-FFF2-40B4-BE49-F238E27FC236}">
                <a16:creationId xmlns:a16="http://schemas.microsoft.com/office/drawing/2014/main" id="{12764FA0-AE82-4D56-9A7E-DB2989785B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22873E8-74B5-4763-A596-78EF71C96BA3}"/>
              </a:ext>
            </a:extLst>
          </p:cNvPr>
          <p:cNvSpPr>
            <a:spLocks noGrp="1"/>
          </p:cNvSpPr>
          <p:nvPr>
            <p:ph type="sldNum" sz="quarter" idx="12"/>
          </p:nvPr>
        </p:nvSpPr>
        <p:spPr/>
        <p:txBody>
          <a:bodyPr/>
          <a:lstStyle/>
          <a:p>
            <a:fld id="{7A820512-7FBB-4DAB-85D2-606AD6F6FC44}" type="slidenum">
              <a:rPr lang="en-CA" smtClean="0"/>
              <a:t>‹#›</a:t>
            </a:fld>
            <a:endParaRPr lang="en-CA"/>
          </a:p>
        </p:txBody>
      </p:sp>
    </p:spTree>
    <p:extLst>
      <p:ext uri="{BB962C8B-B14F-4D97-AF65-F5344CB8AC3E}">
        <p14:creationId xmlns:p14="http://schemas.microsoft.com/office/powerpoint/2010/main" val="314181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0BB7-6BF5-4318-9B93-33702DFC1A7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F520844-5646-4521-AE5B-F23324C31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DA443-09AE-4DC2-9BE5-3470EA6D3C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A62B494-AC6D-4194-B966-D0A49D1ADB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7BE8C8-2EE2-47DA-B526-C1FDE65BAB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AFC33B2-3383-4733-AB6D-42E8A657645E}"/>
              </a:ext>
            </a:extLst>
          </p:cNvPr>
          <p:cNvSpPr>
            <a:spLocks noGrp="1"/>
          </p:cNvSpPr>
          <p:nvPr>
            <p:ph type="dt" sz="half" idx="10"/>
          </p:nvPr>
        </p:nvSpPr>
        <p:spPr/>
        <p:txBody>
          <a:bodyPr/>
          <a:lstStyle/>
          <a:p>
            <a:fld id="{80ADBA5D-BD12-4E4A-B6A4-4CBD29E65F14}" type="datetimeFigureOut">
              <a:rPr lang="en-CA" smtClean="0"/>
              <a:t>2021-01-19</a:t>
            </a:fld>
            <a:endParaRPr lang="en-CA"/>
          </a:p>
        </p:txBody>
      </p:sp>
      <p:sp>
        <p:nvSpPr>
          <p:cNvPr id="8" name="Footer Placeholder 7">
            <a:extLst>
              <a:ext uri="{FF2B5EF4-FFF2-40B4-BE49-F238E27FC236}">
                <a16:creationId xmlns:a16="http://schemas.microsoft.com/office/drawing/2014/main" id="{63F0A1E7-73B5-4813-B10F-78FDE52A63C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D7EE007-2B7A-49EA-A27F-DBD2F2D202E5}"/>
              </a:ext>
            </a:extLst>
          </p:cNvPr>
          <p:cNvSpPr>
            <a:spLocks noGrp="1"/>
          </p:cNvSpPr>
          <p:nvPr>
            <p:ph type="sldNum" sz="quarter" idx="12"/>
          </p:nvPr>
        </p:nvSpPr>
        <p:spPr/>
        <p:txBody>
          <a:bodyPr/>
          <a:lstStyle/>
          <a:p>
            <a:fld id="{7A820512-7FBB-4DAB-85D2-606AD6F6FC44}" type="slidenum">
              <a:rPr lang="en-CA" smtClean="0"/>
              <a:t>‹#›</a:t>
            </a:fld>
            <a:endParaRPr lang="en-CA"/>
          </a:p>
        </p:txBody>
      </p:sp>
    </p:spTree>
    <p:extLst>
      <p:ext uri="{BB962C8B-B14F-4D97-AF65-F5344CB8AC3E}">
        <p14:creationId xmlns:p14="http://schemas.microsoft.com/office/powerpoint/2010/main" val="262447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ACF5-2663-49A6-B453-FCE0FB54E51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513C464-C756-4F5B-8269-615E17DFE985}"/>
              </a:ext>
            </a:extLst>
          </p:cNvPr>
          <p:cNvSpPr>
            <a:spLocks noGrp="1"/>
          </p:cNvSpPr>
          <p:nvPr>
            <p:ph type="dt" sz="half" idx="10"/>
          </p:nvPr>
        </p:nvSpPr>
        <p:spPr/>
        <p:txBody>
          <a:bodyPr/>
          <a:lstStyle/>
          <a:p>
            <a:fld id="{80ADBA5D-BD12-4E4A-B6A4-4CBD29E65F14}" type="datetimeFigureOut">
              <a:rPr lang="en-CA" smtClean="0"/>
              <a:t>2021-01-19</a:t>
            </a:fld>
            <a:endParaRPr lang="en-CA"/>
          </a:p>
        </p:txBody>
      </p:sp>
      <p:sp>
        <p:nvSpPr>
          <p:cNvPr id="4" name="Footer Placeholder 3">
            <a:extLst>
              <a:ext uri="{FF2B5EF4-FFF2-40B4-BE49-F238E27FC236}">
                <a16:creationId xmlns:a16="http://schemas.microsoft.com/office/drawing/2014/main" id="{8A65F381-81CC-4455-89A7-417D671D414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8632DD0-0932-4D3A-A995-2003593EC233}"/>
              </a:ext>
            </a:extLst>
          </p:cNvPr>
          <p:cNvSpPr>
            <a:spLocks noGrp="1"/>
          </p:cNvSpPr>
          <p:nvPr>
            <p:ph type="sldNum" sz="quarter" idx="12"/>
          </p:nvPr>
        </p:nvSpPr>
        <p:spPr/>
        <p:txBody>
          <a:bodyPr/>
          <a:lstStyle/>
          <a:p>
            <a:fld id="{7A820512-7FBB-4DAB-85D2-606AD6F6FC44}" type="slidenum">
              <a:rPr lang="en-CA" smtClean="0"/>
              <a:t>‹#›</a:t>
            </a:fld>
            <a:endParaRPr lang="en-CA"/>
          </a:p>
        </p:txBody>
      </p:sp>
    </p:spTree>
    <p:extLst>
      <p:ext uri="{BB962C8B-B14F-4D97-AF65-F5344CB8AC3E}">
        <p14:creationId xmlns:p14="http://schemas.microsoft.com/office/powerpoint/2010/main" val="249414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0016B1-389A-4F58-8922-07A4657AAA34}"/>
              </a:ext>
            </a:extLst>
          </p:cNvPr>
          <p:cNvSpPr>
            <a:spLocks noGrp="1"/>
          </p:cNvSpPr>
          <p:nvPr>
            <p:ph type="dt" sz="half" idx="10"/>
          </p:nvPr>
        </p:nvSpPr>
        <p:spPr/>
        <p:txBody>
          <a:bodyPr/>
          <a:lstStyle/>
          <a:p>
            <a:fld id="{80ADBA5D-BD12-4E4A-B6A4-4CBD29E65F14}" type="datetimeFigureOut">
              <a:rPr lang="en-CA" smtClean="0"/>
              <a:t>2021-01-19</a:t>
            </a:fld>
            <a:endParaRPr lang="en-CA"/>
          </a:p>
        </p:txBody>
      </p:sp>
      <p:sp>
        <p:nvSpPr>
          <p:cNvPr id="3" name="Footer Placeholder 2">
            <a:extLst>
              <a:ext uri="{FF2B5EF4-FFF2-40B4-BE49-F238E27FC236}">
                <a16:creationId xmlns:a16="http://schemas.microsoft.com/office/drawing/2014/main" id="{BD825D50-C69F-4405-A2D6-8E3E6C3D388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B47AC46-945E-4C71-AC10-CFAA1A0C646E}"/>
              </a:ext>
            </a:extLst>
          </p:cNvPr>
          <p:cNvSpPr>
            <a:spLocks noGrp="1"/>
          </p:cNvSpPr>
          <p:nvPr>
            <p:ph type="sldNum" sz="quarter" idx="12"/>
          </p:nvPr>
        </p:nvSpPr>
        <p:spPr/>
        <p:txBody>
          <a:bodyPr/>
          <a:lstStyle/>
          <a:p>
            <a:fld id="{7A820512-7FBB-4DAB-85D2-606AD6F6FC44}" type="slidenum">
              <a:rPr lang="en-CA" smtClean="0"/>
              <a:t>‹#›</a:t>
            </a:fld>
            <a:endParaRPr lang="en-CA"/>
          </a:p>
        </p:txBody>
      </p:sp>
    </p:spTree>
    <p:extLst>
      <p:ext uri="{BB962C8B-B14F-4D97-AF65-F5344CB8AC3E}">
        <p14:creationId xmlns:p14="http://schemas.microsoft.com/office/powerpoint/2010/main" val="19018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7AE5-FC5B-44F8-91F0-CC5F41F25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25956F3-1B29-42AA-86AE-B6F85EE68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33F1226-DBEA-4A5D-8BE9-ED56599BB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6318-1D04-400B-8687-AD3407736968}"/>
              </a:ext>
            </a:extLst>
          </p:cNvPr>
          <p:cNvSpPr>
            <a:spLocks noGrp="1"/>
          </p:cNvSpPr>
          <p:nvPr>
            <p:ph type="dt" sz="half" idx="10"/>
          </p:nvPr>
        </p:nvSpPr>
        <p:spPr/>
        <p:txBody>
          <a:bodyPr/>
          <a:lstStyle/>
          <a:p>
            <a:fld id="{80ADBA5D-BD12-4E4A-B6A4-4CBD29E65F14}" type="datetimeFigureOut">
              <a:rPr lang="en-CA" smtClean="0"/>
              <a:t>2021-01-19</a:t>
            </a:fld>
            <a:endParaRPr lang="en-CA"/>
          </a:p>
        </p:txBody>
      </p:sp>
      <p:sp>
        <p:nvSpPr>
          <p:cNvPr id="6" name="Footer Placeholder 5">
            <a:extLst>
              <a:ext uri="{FF2B5EF4-FFF2-40B4-BE49-F238E27FC236}">
                <a16:creationId xmlns:a16="http://schemas.microsoft.com/office/drawing/2014/main" id="{A25C7D58-B756-4080-B028-8E8CA6010D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26E5E4C-6605-4120-8CA5-CFB50920954C}"/>
              </a:ext>
            </a:extLst>
          </p:cNvPr>
          <p:cNvSpPr>
            <a:spLocks noGrp="1"/>
          </p:cNvSpPr>
          <p:nvPr>
            <p:ph type="sldNum" sz="quarter" idx="12"/>
          </p:nvPr>
        </p:nvSpPr>
        <p:spPr/>
        <p:txBody>
          <a:bodyPr/>
          <a:lstStyle/>
          <a:p>
            <a:fld id="{7A820512-7FBB-4DAB-85D2-606AD6F6FC44}" type="slidenum">
              <a:rPr lang="en-CA" smtClean="0"/>
              <a:t>‹#›</a:t>
            </a:fld>
            <a:endParaRPr lang="en-CA"/>
          </a:p>
        </p:txBody>
      </p:sp>
    </p:spTree>
    <p:extLst>
      <p:ext uri="{BB962C8B-B14F-4D97-AF65-F5344CB8AC3E}">
        <p14:creationId xmlns:p14="http://schemas.microsoft.com/office/powerpoint/2010/main" val="268758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C332-8964-4032-B5DF-1728B7DF4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DBAC1E5-3206-4E6A-B719-B0E6C0C1B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F314946-BAD5-47A2-89E1-DBEB7C537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6076A-7D4D-4EFF-BC8E-CD3EE81CE8EE}"/>
              </a:ext>
            </a:extLst>
          </p:cNvPr>
          <p:cNvSpPr>
            <a:spLocks noGrp="1"/>
          </p:cNvSpPr>
          <p:nvPr>
            <p:ph type="dt" sz="half" idx="10"/>
          </p:nvPr>
        </p:nvSpPr>
        <p:spPr/>
        <p:txBody>
          <a:bodyPr/>
          <a:lstStyle/>
          <a:p>
            <a:fld id="{80ADBA5D-BD12-4E4A-B6A4-4CBD29E65F14}" type="datetimeFigureOut">
              <a:rPr lang="en-CA" smtClean="0"/>
              <a:t>2021-01-19</a:t>
            </a:fld>
            <a:endParaRPr lang="en-CA"/>
          </a:p>
        </p:txBody>
      </p:sp>
      <p:sp>
        <p:nvSpPr>
          <p:cNvPr id="6" name="Footer Placeholder 5">
            <a:extLst>
              <a:ext uri="{FF2B5EF4-FFF2-40B4-BE49-F238E27FC236}">
                <a16:creationId xmlns:a16="http://schemas.microsoft.com/office/drawing/2014/main" id="{C57E46C5-08CD-4EFB-A4F2-4A6D89D8BD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2F2895D-D855-4A8D-A062-C89C39565AB9}"/>
              </a:ext>
            </a:extLst>
          </p:cNvPr>
          <p:cNvSpPr>
            <a:spLocks noGrp="1"/>
          </p:cNvSpPr>
          <p:nvPr>
            <p:ph type="sldNum" sz="quarter" idx="12"/>
          </p:nvPr>
        </p:nvSpPr>
        <p:spPr/>
        <p:txBody>
          <a:bodyPr/>
          <a:lstStyle/>
          <a:p>
            <a:fld id="{7A820512-7FBB-4DAB-85D2-606AD6F6FC44}" type="slidenum">
              <a:rPr lang="en-CA" smtClean="0"/>
              <a:t>‹#›</a:t>
            </a:fld>
            <a:endParaRPr lang="en-CA"/>
          </a:p>
        </p:txBody>
      </p:sp>
    </p:spTree>
    <p:extLst>
      <p:ext uri="{BB962C8B-B14F-4D97-AF65-F5344CB8AC3E}">
        <p14:creationId xmlns:p14="http://schemas.microsoft.com/office/powerpoint/2010/main" val="11702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05672-0A2B-4066-8BF0-C2D9685FC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B12047E-B586-4305-95C2-0C84A41E5D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33C970-962C-4591-B7BA-BD60192C1A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DBA5D-BD12-4E4A-B6A4-4CBD29E65F14}" type="datetimeFigureOut">
              <a:rPr lang="en-CA" smtClean="0"/>
              <a:t>2021-01-19</a:t>
            </a:fld>
            <a:endParaRPr lang="en-CA"/>
          </a:p>
        </p:txBody>
      </p:sp>
      <p:sp>
        <p:nvSpPr>
          <p:cNvPr id="5" name="Footer Placeholder 4">
            <a:extLst>
              <a:ext uri="{FF2B5EF4-FFF2-40B4-BE49-F238E27FC236}">
                <a16:creationId xmlns:a16="http://schemas.microsoft.com/office/drawing/2014/main" id="{65B5767A-7CB3-43AD-8DE4-BB2ED9C71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250572A-E857-474D-B122-FFB878351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20512-7FBB-4DAB-85D2-606AD6F6FC44}" type="slidenum">
              <a:rPr lang="en-CA" smtClean="0"/>
              <a:t>‹#›</a:t>
            </a:fld>
            <a:endParaRPr lang="en-CA"/>
          </a:p>
        </p:txBody>
      </p:sp>
    </p:spTree>
    <p:extLst>
      <p:ext uri="{BB962C8B-B14F-4D97-AF65-F5344CB8AC3E}">
        <p14:creationId xmlns:p14="http://schemas.microsoft.com/office/powerpoint/2010/main" val="314520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xploratorium.edu/snacks/circles-of-magnetism" TargetMode="External"/><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n.wikipedia.org/wiki/Mobile_Servicing_System" TargetMode="External"/><Relationship Id="rId5" Type="http://schemas.openxmlformats.org/officeDocument/2006/relationships/image" Target="../media/image2.jpg"/><Relationship Id="rId10" Type="http://schemas.openxmlformats.org/officeDocument/2006/relationships/hyperlink" Target="https://creativecommons.org/licenses/by-sa/3.0/" TargetMode="External"/><Relationship Id="rId4" Type="http://schemas.openxmlformats.org/officeDocument/2006/relationships/hyperlink" Target="https://commons.wikimedia.org/wiki/File:USA,_canoe,_model_in_the_Vatican_Museums.jpg" TargetMode="External"/><Relationship Id="rId9"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smokearchitecture.com/" TargetMode="External"/><Relationship Id="rId13" Type="http://schemas.openxmlformats.org/officeDocument/2006/relationships/hyperlink" Target="https://www.cbc.ca/kidscbc2/the-feed/6-cool-things-invented-by-canadians" TargetMode="External"/><Relationship Id="rId18" Type="http://schemas.openxmlformats.org/officeDocument/2006/relationships/hyperlink" Target="https://www.rcinet.ca/en/2019/05/11/more-than-30-inventions-you-wouldnt-expect-to-be-canadian/" TargetMode="External"/><Relationship Id="rId26" Type="http://schemas.openxmlformats.org/officeDocument/2006/relationships/hyperlink" Target="https://multiculturalmuseums.org/inventors-innovators" TargetMode="External"/><Relationship Id="rId3" Type="http://schemas.openxmlformats.org/officeDocument/2006/relationships/hyperlink" Target="https://issuu.com/queenseng/docs/im_a_chemical_engineer_online" TargetMode="External"/><Relationship Id="rId21" Type="http://schemas.openxmlformats.org/officeDocument/2006/relationships/hyperlink" Target="https://winnipegsun.com/2014/10/11/30-made-in-manitoba-inventions-to-be-thankful-for" TargetMode="External"/><Relationship Id="rId7" Type="http://schemas.openxmlformats.org/officeDocument/2006/relationships/hyperlink" Target="https://www.marsdd.com/news/20-canadian-entrepreneurs-to-watch-in-2020-2/" TargetMode="External"/><Relationship Id="rId12" Type="http://schemas.openxmlformats.org/officeDocument/2006/relationships/hyperlink" Target="https://www.youtube.com/watch?v=4B3OsJbzxhw" TargetMode="External"/><Relationship Id="rId17" Type="http://schemas.openxmlformats.org/officeDocument/2006/relationships/hyperlink" Target="https://www.cbc.ca/television/16-amazing-things-invented-by-canadians-1.4195223#:~:text=%2016%20amazing%20things%20invented%20by%20Canadians%20,who%20couldn%E2%80%99t%20chew%20solid%20food.%20%28Scott...%20More%20" TargetMode="External"/><Relationship Id="rId25" Type="http://schemas.openxmlformats.org/officeDocument/2006/relationships/hyperlink" Target="https://indie88.com/the-15-greatest-canadian-inventions/" TargetMode="External"/><Relationship Id="rId2" Type="http://schemas.openxmlformats.org/officeDocument/2006/relationships/notesSlide" Target="../notesSlides/notesSlide10.xml"/><Relationship Id="rId16" Type="http://schemas.openxmlformats.org/officeDocument/2006/relationships/hyperlink" Target="https://www.nserc-crsng.gc.ca/Women-Femmes/Index_eng.asp" TargetMode="External"/><Relationship Id="rId20" Type="http://schemas.openxmlformats.org/officeDocument/2006/relationships/hyperlink" Target="https://www.nserc-crsng.gc.ca/Prizes-Prix/Archived_eng.asp" TargetMode="External"/><Relationship Id="rId29" Type="http://schemas.openxmlformats.org/officeDocument/2006/relationships/hyperlink" Target="https://www.pc.gc.ca/en/nature/science/autochtones-indigenous" TargetMode="External"/><Relationship Id="rId1" Type="http://schemas.openxmlformats.org/officeDocument/2006/relationships/slideLayout" Target="../slideLayouts/slideLayout1.xml"/><Relationship Id="rId6" Type="http://schemas.openxmlformats.org/officeDocument/2006/relationships/hyperlink" Target="https://www.youtube.com/results?search_query=heritage+minutes+canadian+inventions" TargetMode="External"/><Relationship Id="rId11" Type="http://schemas.openxmlformats.org/officeDocument/2006/relationships/hyperlink" Target="http://evoqarchitecture.com/en/people/alain-fournier/" TargetMode="External"/><Relationship Id="rId24" Type="http://schemas.openxmlformats.org/officeDocument/2006/relationships/hyperlink" Target="https://thecanadaguide.com/data/canadian-inventions/" TargetMode="External"/><Relationship Id="rId5" Type="http://schemas.openxmlformats.org/officeDocument/2006/relationships/hyperlink" Target="https://multiculturalmuseums.org/english-blog-version-kids" TargetMode="External"/><Relationship Id="rId15" Type="http://schemas.openxmlformats.org/officeDocument/2006/relationships/hyperlink" Target="https://www.thoughtco.com/made-in-canada-1991456" TargetMode="External"/><Relationship Id="rId23" Type="http://schemas.openxmlformats.org/officeDocument/2006/relationships/hyperlink" Target="http://www.smartstartlearning.com/images/AbInv.jpg" TargetMode="External"/><Relationship Id="rId28" Type="http://schemas.openxmlformats.org/officeDocument/2006/relationships/hyperlink" Target="https://www.youtube.com/watch?v=RzZ_yFcoQBE" TargetMode="External"/><Relationship Id="rId10" Type="http://schemas.openxmlformats.org/officeDocument/2006/relationships/hyperlink" Target="https://www.blackscientists.ca/members-allies#:~:text=Members%20of%20the%20Canadian%20Black%20Scientists%20Network%20are,organizations%2C%20or%20may%20be%20pursuing%20a%20graduate%20degree." TargetMode="External"/><Relationship Id="rId19" Type="http://schemas.openxmlformats.org/officeDocument/2006/relationships/hyperlink" Target="https://www.canadashistory.ca/explore/science-technology/11-inventions-to-celebrate" TargetMode="External"/><Relationship Id="rId31" Type="http://schemas.openxmlformats.org/officeDocument/2006/relationships/hyperlink" Target="https://indigenousinnovators.ca/innovators" TargetMode="External"/><Relationship Id="rId4" Type="http://schemas.openxmlformats.org/officeDocument/2006/relationships/hyperlink" Target="https://www.indigesteam.ca/who-we-are" TargetMode="External"/><Relationship Id="rId9" Type="http://schemas.openxmlformats.org/officeDocument/2006/relationships/hyperlink" Target="https://www.tworow.com/" TargetMode="External"/><Relationship Id="rId14" Type="http://schemas.openxmlformats.org/officeDocument/2006/relationships/hyperlink" Target="http://www.djcarchitect.com/" TargetMode="External"/><Relationship Id="rId22" Type="http://schemas.openxmlformats.org/officeDocument/2006/relationships/hyperlink" Target="https://www.blackmontreal.com/notable_black_canadians.htm" TargetMode="External"/><Relationship Id="rId27" Type="http://schemas.openxmlformats.org/officeDocument/2006/relationships/hyperlink" Target="https://www.youtube.com/watch?v=gzBSDUJKfN4" TargetMode="External"/><Relationship Id="rId30" Type="http://schemas.openxmlformats.org/officeDocument/2006/relationships/hyperlink" Target="https://www.cbc.ca/news/canada/north/architect-harriet-burdett-moulton-stantec-1.424928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9f1zUD1adoU"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2016.igem.org/Team:Manchester/Engagement" TargetMode="Externa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qDulzpQhYE"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vecteezy.com/business/26568-pie-chart-vector" TargetMode="External"/><Relationship Id="rId5" Type="http://schemas.openxmlformats.org/officeDocument/2006/relationships/image" Target="../media/image41.jpg"/><Relationship Id="rId4" Type="http://schemas.openxmlformats.org/officeDocument/2006/relationships/hyperlink" Target="https://www.youtube.com/watch?v=sRMX5SFj_p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esheninger.blogspot.com/2017/05/rise-of-edupreneur.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ngall.com/presentation-png" TargetMode="External"/><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ocformats.com/persuasive-letter-sample-templat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Scale_of_justice_2.svg" TargetMode="Externa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hyperlink" Target="http://www.exploratorium.edu/snacks/circles-of-magnetism" TargetMode="External"/><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en.wikipedia.org/wiki/Mobile_Servicing_System" TargetMode="External"/><Relationship Id="rId5" Type="http://schemas.openxmlformats.org/officeDocument/2006/relationships/image" Target="../media/image2.jpg"/><Relationship Id="rId10" Type="http://schemas.openxmlformats.org/officeDocument/2006/relationships/hyperlink" Target="https://creativecommons.org/licenses/by-sa/3.0/" TargetMode="External"/><Relationship Id="rId4" Type="http://schemas.openxmlformats.org/officeDocument/2006/relationships/hyperlink" Target="https://commons.wikimedia.org/wiki/File:USA,_canoe,_model_in_the_Vatican_Museums.jpg" TargetMode="External"/><Relationship Id="rId9"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kids.britannica.com/kids/article/tool/40019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learnersdictionary.com/definition/invention" TargetMode="External"/><Relationship Id="rId5" Type="http://schemas.openxmlformats.org/officeDocument/2006/relationships/hyperlink" Target="https://www.merriam-webster.com/dictionary/innovation" TargetMode="External"/><Relationship Id="rId4" Type="http://schemas.openxmlformats.org/officeDocument/2006/relationships/hyperlink" Target="https://kids.britannica.com/kids/article/Technology-and-Invention/353296"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flickr.com/photos/7136439@N05/6811899922/" TargetMode="External"/><Relationship Id="rId13" Type="http://schemas.openxmlformats.org/officeDocument/2006/relationships/hyperlink" Target="https://creativecommons.org/licenses/by-sa/3.0/" TargetMode="External"/><Relationship Id="rId3" Type="http://schemas.openxmlformats.org/officeDocument/2006/relationships/image" Target="../media/image4.jpg"/><Relationship Id="rId7" Type="http://schemas.openxmlformats.org/officeDocument/2006/relationships/image" Target="../media/image6.jpg"/><Relationship Id="rId12" Type="http://schemas.openxmlformats.org/officeDocument/2006/relationships/hyperlink" Target="http://www.pngall.com/corn-p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turismoincanada.blogspot.com/2012_03_01_archive.html" TargetMode="External"/><Relationship Id="rId11" Type="http://schemas.openxmlformats.org/officeDocument/2006/relationships/image" Target="../media/image8.png"/><Relationship Id="rId5" Type="http://schemas.openxmlformats.org/officeDocument/2006/relationships/image" Target="../media/image5.jpg"/><Relationship Id="rId15" Type="http://schemas.openxmlformats.org/officeDocument/2006/relationships/hyperlink" Target="https://creativecommons.org/licenses/by/3.0/" TargetMode="External"/><Relationship Id="rId10" Type="http://schemas.openxmlformats.org/officeDocument/2006/relationships/hyperlink" Target="http://www.gingersnapsxoxo.com/2012/01/many-uses-of-vaseline-petroleum-jelly.html" TargetMode="External"/><Relationship Id="rId4" Type="http://schemas.openxmlformats.org/officeDocument/2006/relationships/hyperlink" Target="https://www.flickr.com/photos/hpulley/4726837803" TargetMode="External"/><Relationship Id="rId9" Type="http://schemas.openxmlformats.org/officeDocument/2006/relationships/image" Target="../media/image7.jpg"/><Relationship Id="rId1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13" Type="http://schemas.openxmlformats.org/officeDocument/2006/relationships/hyperlink" Target="https://creativecommons.org/licenses/by-nc-sa/3.0/" TargetMode="External"/><Relationship Id="rId18" Type="http://schemas.openxmlformats.org/officeDocument/2006/relationships/hyperlink" Target="https://creativecommons.org/licenses/by-nc/3.0/" TargetMode="External"/><Relationship Id="rId26" Type="http://schemas.openxmlformats.org/officeDocument/2006/relationships/hyperlink" Target="https://www.flickr.com/photos/hpulley/4726837803" TargetMode="External"/><Relationship Id="rId39" Type="http://schemas.openxmlformats.org/officeDocument/2006/relationships/hyperlink" Target="http://www.pngall.com/corn-png" TargetMode="External"/><Relationship Id="rId3" Type="http://schemas.openxmlformats.org/officeDocument/2006/relationships/image" Target="../media/image5.jpg"/><Relationship Id="rId21" Type="http://schemas.openxmlformats.org/officeDocument/2006/relationships/hyperlink" Target="https://commons.wikimedia.org/wiki/File:Eskimo_in_kayak,_Nome,_Alaska,_between_1905_and_1915_(AL+CA_5910).jpg" TargetMode="External"/><Relationship Id="rId34" Type="http://schemas.openxmlformats.org/officeDocument/2006/relationships/image" Target="../media/image19.jpeg"/><Relationship Id="rId7" Type="http://schemas.openxmlformats.org/officeDocument/2006/relationships/hyperlink" Target="https://creativecommons.org/licenses/by-sa/3.0/" TargetMode="External"/><Relationship Id="rId12" Type="http://schemas.openxmlformats.org/officeDocument/2006/relationships/hyperlink" Target="https://www.flickr.com/photos/scottobear/3607133723/in/datetaken/" TargetMode="External"/><Relationship Id="rId17" Type="http://schemas.openxmlformats.org/officeDocument/2006/relationships/hyperlink" Target="http://www.allwhitebackground.com/toboggan-white-background-images.html" TargetMode="External"/><Relationship Id="rId25" Type="http://schemas.openxmlformats.org/officeDocument/2006/relationships/image" Target="../media/image4.jpg"/><Relationship Id="rId33" Type="http://schemas.openxmlformats.org/officeDocument/2006/relationships/hyperlink" Target="https://en.wikipedia.org/wiki/Snowshoe" TargetMode="External"/><Relationship Id="rId38"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13.jpeg"/><Relationship Id="rId20" Type="http://schemas.openxmlformats.org/officeDocument/2006/relationships/hyperlink" Target="https://commons.wikimedia.org/wiki/File:Eskimo_in_kayak,_Nome,_Alaska,_between_1905_and_1915_(AL%2BCA_5910).jpg" TargetMode="External"/><Relationship Id="rId29" Type="http://schemas.openxmlformats.org/officeDocument/2006/relationships/hyperlink" Target="https://creativecommons.org/licenses/by-nc-nd/3.0/" TargetMode="External"/><Relationship Id="rId1" Type="http://schemas.openxmlformats.org/officeDocument/2006/relationships/slideLayout" Target="../slideLayouts/slideLayout1.xml"/><Relationship Id="rId6" Type="http://schemas.openxmlformats.org/officeDocument/2006/relationships/hyperlink" Target="http://www.flickr.com/photos/7136439@N05/6811899922/" TargetMode="External"/><Relationship Id="rId11" Type="http://schemas.openxmlformats.org/officeDocument/2006/relationships/image" Target="../media/image11.jpeg"/><Relationship Id="rId24" Type="http://schemas.openxmlformats.org/officeDocument/2006/relationships/hyperlink" Target="https://creativecommons.org/licenses/by-nd/3.0/" TargetMode="External"/><Relationship Id="rId32" Type="http://schemas.openxmlformats.org/officeDocument/2006/relationships/image" Target="../media/image18.JPG"/><Relationship Id="rId37" Type="http://schemas.openxmlformats.org/officeDocument/2006/relationships/hyperlink" Target="http://www.gingersnapsxoxo.com/2012/01/many-uses-of-vaseline-petroleum-jelly.html" TargetMode="External"/><Relationship Id="rId40" Type="http://schemas.openxmlformats.org/officeDocument/2006/relationships/hyperlink" Target="https://www.rcaanc-cirnac.gc.ca/eng/1302807151028/1534952294430" TargetMode="External"/><Relationship Id="rId5" Type="http://schemas.openxmlformats.org/officeDocument/2006/relationships/image" Target="../media/image9.jpeg"/><Relationship Id="rId15" Type="http://schemas.openxmlformats.org/officeDocument/2006/relationships/hyperlink" Target="https://writinginsidevt.com/2013/04/27/noticing-the-world/" TargetMode="External"/><Relationship Id="rId23" Type="http://schemas.openxmlformats.org/officeDocument/2006/relationships/hyperlink" Target="http://dailyclipart.net/clipart/chewing-gum-clip-art" TargetMode="External"/><Relationship Id="rId28" Type="http://schemas.openxmlformats.org/officeDocument/2006/relationships/hyperlink" Target="https://cantosirene.blogspot.com/2017/03/il-primo-verde-dei-salici.html" TargetMode="External"/><Relationship Id="rId36" Type="http://schemas.openxmlformats.org/officeDocument/2006/relationships/image" Target="../media/image20.jpeg"/><Relationship Id="rId10" Type="http://schemas.openxmlformats.org/officeDocument/2006/relationships/hyperlink" Target="https://tryonfarm.org/share/node/308" TargetMode="External"/><Relationship Id="rId19" Type="http://schemas.openxmlformats.org/officeDocument/2006/relationships/image" Target="../media/image14.jpg"/><Relationship Id="rId31" Type="http://schemas.openxmlformats.org/officeDocument/2006/relationships/hyperlink" Target="https://en.wikipedia.org/wiki/Pine" TargetMode="External"/><Relationship Id="rId4" Type="http://schemas.openxmlformats.org/officeDocument/2006/relationships/hyperlink" Target="http://turismoincanada.blogspot.com/2012_03_01_archive.html" TargetMode="External"/><Relationship Id="rId9" Type="http://schemas.openxmlformats.org/officeDocument/2006/relationships/image" Target="../media/image10.jpg"/><Relationship Id="rId14" Type="http://schemas.openxmlformats.org/officeDocument/2006/relationships/image" Target="../media/image12.jpeg"/><Relationship Id="rId22" Type="http://schemas.openxmlformats.org/officeDocument/2006/relationships/image" Target="../media/image15.jpg"/><Relationship Id="rId27" Type="http://schemas.openxmlformats.org/officeDocument/2006/relationships/image" Target="../media/image16.jpg"/><Relationship Id="rId30" Type="http://schemas.openxmlformats.org/officeDocument/2006/relationships/image" Target="../media/image17.jpeg"/><Relationship Id="rId35" Type="http://schemas.openxmlformats.org/officeDocument/2006/relationships/hyperlink" Target="https://gardenwarriorsgoodseeds.com/2015/01/27/wild-rice-spirit-lake-native-farms-fon-du-lac-reservation-mn-2/"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13" Type="http://schemas.openxmlformats.org/officeDocument/2006/relationships/hyperlink" Target="https://creativecommons.org/licenses/by-nc-sa/3.0/" TargetMode="External"/><Relationship Id="rId18" Type="http://schemas.openxmlformats.org/officeDocument/2006/relationships/hyperlink" Target="https://creativecommons.org/licenses/by-nc/3.0/" TargetMode="External"/><Relationship Id="rId26" Type="http://schemas.openxmlformats.org/officeDocument/2006/relationships/hyperlink" Target="https://www.flickr.com/photos/hpulley/4726837803" TargetMode="External"/><Relationship Id="rId39" Type="http://schemas.openxmlformats.org/officeDocument/2006/relationships/hyperlink" Target="http://www.pngall.com/corn-png" TargetMode="External"/><Relationship Id="rId3" Type="http://schemas.openxmlformats.org/officeDocument/2006/relationships/image" Target="../media/image5.jpg"/><Relationship Id="rId21" Type="http://schemas.openxmlformats.org/officeDocument/2006/relationships/hyperlink" Target="https://commons.wikimedia.org/wiki/File:Eskimo_in_kayak,_Nome,_Alaska,_between_1905_and_1915_(AL+CA_5910).jpg" TargetMode="External"/><Relationship Id="rId34" Type="http://schemas.openxmlformats.org/officeDocument/2006/relationships/image" Target="../media/image31.jpeg"/><Relationship Id="rId42" Type="http://schemas.openxmlformats.org/officeDocument/2006/relationships/diagramQuickStyle" Target="../diagrams/quickStyle1.xml"/><Relationship Id="rId7" Type="http://schemas.openxmlformats.org/officeDocument/2006/relationships/hyperlink" Target="https://creativecommons.org/licenses/by-sa/3.0/" TargetMode="External"/><Relationship Id="rId12" Type="http://schemas.openxmlformats.org/officeDocument/2006/relationships/hyperlink" Target="https://www.flickr.com/photos/scottobear/3607133723/in/datetaken/" TargetMode="External"/><Relationship Id="rId17" Type="http://schemas.openxmlformats.org/officeDocument/2006/relationships/hyperlink" Target="http://www.allwhitebackground.com/toboggan-white-background-images.html" TargetMode="External"/><Relationship Id="rId25" Type="http://schemas.openxmlformats.org/officeDocument/2006/relationships/image" Target="../media/image28.jpeg"/><Relationship Id="rId33" Type="http://schemas.openxmlformats.org/officeDocument/2006/relationships/hyperlink" Target="https://en.wikipedia.org/wiki/Snowshoe" TargetMode="External"/><Relationship Id="rId38"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26.jpeg"/><Relationship Id="rId20" Type="http://schemas.openxmlformats.org/officeDocument/2006/relationships/hyperlink" Target="https://commons.wikimedia.org/wiki/File:Eskimo_in_kayak,_Nome,_Alaska,_between_1905_and_1915_(AL%2BCA_5910).jpg" TargetMode="External"/><Relationship Id="rId29" Type="http://schemas.openxmlformats.org/officeDocument/2006/relationships/hyperlink" Target="https://creativecommons.org/licenses/by-nc-nd/3.0/" TargetMode="External"/><Relationship Id="rId41" Type="http://schemas.openxmlformats.org/officeDocument/2006/relationships/diagramLayout" Target="../diagrams/layout1.xml"/><Relationship Id="rId1" Type="http://schemas.openxmlformats.org/officeDocument/2006/relationships/slideLayout" Target="../slideLayouts/slideLayout1.xml"/><Relationship Id="rId6" Type="http://schemas.openxmlformats.org/officeDocument/2006/relationships/hyperlink" Target="http://www.flickr.com/photos/7136439@N05/6811899922/" TargetMode="External"/><Relationship Id="rId11" Type="http://schemas.openxmlformats.org/officeDocument/2006/relationships/image" Target="../media/image24.jpeg"/><Relationship Id="rId24" Type="http://schemas.openxmlformats.org/officeDocument/2006/relationships/hyperlink" Target="https://creativecommons.org/licenses/by-nd/3.0/" TargetMode="External"/><Relationship Id="rId32" Type="http://schemas.openxmlformats.org/officeDocument/2006/relationships/image" Target="../media/image18.JPG"/><Relationship Id="rId37" Type="http://schemas.openxmlformats.org/officeDocument/2006/relationships/hyperlink" Target="http://www.gingersnapsxoxo.com/2012/01/many-uses-of-vaseline-petroleum-jelly.html" TargetMode="External"/><Relationship Id="rId40" Type="http://schemas.openxmlformats.org/officeDocument/2006/relationships/diagramData" Target="../diagrams/data1.xml"/><Relationship Id="rId5" Type="http://schemas.openxmlformats.org/officeDocument/2006/relationships/image" Target="../media/image22.jpeg"/><Relationship Id="rId15" Type="http://schemas.openxmlformats.org/officeDocument/2006/relationships/hyperlink" Target="https://writinginsidevt.com/2013/04/27/noticing-the-world/" TargetMode="External"/><Relationship Id="rId23" Type="http://schemas.openxmlformats.org/officeDocument/2006/relationships/hyperlink" Target="http://dailyclipart.net/clipart/chewing-gum-clip-art" TargetMode="External"/><Relationship Id="rId28" Type="http://schemas.openxmlformats.org/officeDocument/2006/relationships/hyperlink" Target="https://cantosirene.blogspot.com/2017/03/il-primo-verde-dei-salici.html" TargetMode="External"/><Relationship Id="rId36" Type="http://schemas.openxmlformats.org/officeDocument/2006/relationships/image" Target="../media/image32.jpeg"/><Relationship Id="rId10" Type="http://schemas.openxmlformats.org/officeDocument/2006/relationships/hyperlink" Target="https://tryonfarm.org/share/node/308" TargetMode="External"/><Relationship Id="rId19" Type="http://schemas.openxmlformats.org/officeDocument/2006/relationships/image" Target="../media/image27.jpeg"/><Relationship Id="rId31" Type="http://schemas.openxmlformats.org/officeDocument/2006/relationships/hyperlink" Target="https://en.wikipedia.org/wiki/Pine" TargetMode="External"/><Relationship Id="rId44" Type="http://schemas.microsoft.com/office/2007/relationships/diagramDrawing" Target="../diagrams/drawing1.xml"/><Relationship Id="rId4" Type="http://schemas.openxmlformats.org/officeDocument/2006/relationships/hyperlink" Target="http://turismoincanada.blogspot.com/2012_03_01_archive.html" TargetMode="External"/><Relationship Id="rId9" Type="http://schemas.openxmlformats.org/officeDocument/2006/relationships/image" Target="../media/image23.jpeg"/><Relationship Id="rId14" Type="http://schemas.openxmlformats.org/officeDocument/2006/relationships/image" Target="../media/image25.jpeg"/><Relationship Id="rId22" Type="http://schemas.openxmlformats.org/officeDocument/2006/relationships/image" Target="../media/image15.jpg"/><Relationship Id="rId27" Type="http://schemas.openxmlformats.org/officeDocument/2006/relationships/image" Target="../media/image29.jpeg"/><Relationship Id="rId30" Type="http://schemas.openxmlformats.org/officeDocument/2006/relationships/image" Target="../media/image30.jpeg"/><Relationship Id="rId35" Type="http://schemas.openxmlformats.org/officeDocument/2006/relationships/hyperlink" Target="https://gardenwarriorsgoodseeds.com/2015/01/27/wild-rice-spirit-lake-native-farms-fon-du-lac-reservation-mn-2/" TargetMode="External"/><Relationship Id="rId43"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13" Type="http://schemas.openxmlformats.org/officeDocument/2006/relationships/hyperlink" Target="https://creativecommons.org/licenses/by-nc-sa/3.0/" TargetMode="External"/><Relationship Id="rId18" Type="http://schemas.openxmlformats.org/officeDocument/2006/relationships/hyperlink" Target="https://creativecommons.org/licenses/by-nc/3.0/" TargetMode="External"/><Relationship Id="rId26" Type="http://schemas.openxmlformats.org/officeDocument/2006/relationships/hyperlink" Target="https://www.flickr.com/photos/hpulley/4726837803" TargetMode="External"/><Relationship Id="rId39" Type="http://schemas.openxmlformats.org/officeDocument/2006/relationships/hyperlink" Target="http://www.pngall.com/corn-png" TargetMode="External"/><Relationship Id="rId3" Type="http://schemas.openxmlformats.org/officeDocument/2006/relationships/image" Target="../media/image5.jpg"/><Relationship Id="rId21" Type="http://schemas.openxmlformats.org/officeDocument/2006/relationships/hyperlink" Target="https://commons.wikimedia.org/wiki/File:Eskimo_in_kayak,_Nome,_Alaska,_between_1905_and_1915_(AL+CA_5910).jpg" TargetMode="External"/><Relationship Id="rId34" Type="http://schemas.openxmlformats.org/officeDocument/2006/relationships/image" Target="../media/image31.jpeg"/><Relationship Id="rId42" Type="http://schemas.openxmlformats.org/officeDocument/2006/relationships/diagramQuickStyle" Target="../diagrams/quickStyle2.xml"/><Relationship Id="rId7" Type="http://schemas.openxmlformats.org/officeDocument/2006/relationships/hyperlink" Target="https://creativecommons.org/licenses/by-sa/3.0/" TargetMode="External"/><Relationship Id="rId12" Type="http://schemas.openxmlformats.org/officeDocument/2006/relationships/hyperlink" Target="https://www.flickr.com/photos/scottobear/3607133723/in/datetaken/" TargetMode="External"/><Relationship Id="rId17" Type="http://schemas.openxmlformats.org/officeDocument/2006/relationships/hyperlink" Target="http://www.allwhitebackground.com/toboggan-white-background-images.html" TargetMode="External"/><Relationship Id="rId25" Type="http://schemas.openxmlformats.org/officeDocument/2006/relationships/image" Target="../media/image28.jpeg"/><Relationship Id="rId33" Type="http://schemas.openxmlformats.org/officeDocument/2006/relationships/hyperlink" Target="https://en.wikipedia.org/wiki/Snowshoe" TargetMode="External"/><Relationship Id="rId38"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26.jpeg"/><Relationship Id="rId20" Type="http://schemas.openxmlformats.org/officeDocument/2006/relationships/hyperlink" Target="https://commons.wikimedia.org/wiki/File:Eskimo_in_kayak,_Nome,_Alaska,_between_1905_and_1915_(AL%2BCA_5910).jpg" TargetMode="External"/><Relationship Id="rId29" Type="http://schemas.openxmlformats.org/officeDocument/2006/relationships/hyperlink" Target="https://creativecommons.org/licenses/by-nc-nd/3.0/" TargetMode="External"/><Relationship Id="rId41" Type="http://schemas.openxmlformats.org/officeDocument/2006/relationships/diagramLayout" Target="../diagrams/layout2.xml"/><Relationship Id="rId1" Type="http://schemas.openxmlformats.org/officeDocument/2006/relationships/slideLayout" Target="../slideLayouts/slideLayout1.xml"/><Relationship Id="rId6" Type="http://schemas.openxmlformats.org/officeDocument/2006/relationships/hyperlink" Target="http://www.flickr.com/photos/7136439@N05/6811899922/" TargetMode="External"/><Relationship Id="rId11" Type="http://schemas.openxmlformats.org/officeDocument/2006/relationships/image" Target="../media/image24.jpeg"/><Relationship Id="rId24" Type="http://schemas.openxmlformats.org/officeDocument/2006/relationships/hyperlink" Target="https://creativecommons.org/licenses/by-nd/3.0/" TargetMode="External"/><Relationship Id="rId32" Type="http://schemas.openxmlformats.org/officeDocument/2006/relationships/image" Target="../media/image18.JPG"/><Relationship Id="rId37" Type="http://schemas.openxmlformats.org/officeDocument/2006/relationships/hyperlink" Target="http://www.gingersnapsxoxo.com/2012/01/many-uses-of-vaseline-petroleum-jelly.html" TargetMode="External"/><Relationship Id="rId40" Type="http://schemas.openxmlformats.org/officeDocument/2006/relationships/diagramData" Target="../diagrams/data2.xml"/><Relationship Id="rId5" Type="http://schemas.openxmlformats.org/officeDocument/2006/relationships/image" Target="../media/image22.jpeg"/><Relationship Id="rId15" Type="http://schemas.openxmlformats.org/officeDocument/2006/relationships/hyperlink" Target="https://writinginsidevt.com/2013/04/27/noticing-the-world/" TargetMode="External"/><Relationship Id="rId23" Type="http://schemas.openxmlformats.org/officeDocument/2006/relationships/hyperlink" Target="http://dailyclipart.net/clipart/chewing-gum-clip-art" TargetMode="External"/><Relationship Id="rId28" Type="http://schemas.openxmlformats.org/officeDocument/2006/relationships/hyperlink" Target="https://cantosirene.blogspot.com/2017/03/il-primo-verde-dei-salici.html" TargetMode="External"/><Relationship Id="rId36" Type="http://schemas.openxmlformats.org/officeDocument/2006/relationships/image" Target="../media/image32.jpeg"/><Relationship Id="rId10" Type="http://schemas.openxmlformats.org/officeDocument/2006/relationships/hyperlink" Target="https://tryonfarm.org/share/node/308" TargetMode="External"/><Relationship Id="rId19" Type="http://schemas.openxmlformats.org/officeDocument/2006/relationships/image" Target="../media/image27.jpeg"/><Relationship Id="rId31" Type="http://schemas.openxmlformats.org/officeDocument/2006/relationships/hyperlink" Target="https://en.wikipedia.org/wiki/Pine" TargetMode="External"/><Relationship Id="rId44" Type="http://schemas.microsoft.com/office/2007/relationships/diagramDrawing" Target="../diagrams/drawing2.xml"/><Relationship Id="rId4" Type="http://schemas.openxmlformats.org/officeDocument/2006/relationships/hyperlink" Target="http://turismoincanada.blogspot.com/2012_03_01_archive.html" TargetMode="External"/><Relationship Id="rId9" Type="http://schemas.openxmlformats.org/officeDocument/2006/relationships/image" Target="../media/image23.jpeg"/><Relationship Id="rId14" Type="http://schemas.openxmlformats.org/officeDocument/2006/relationships/image" Target="../media/image25.jpeg"/><Relationship Id="rId22" Type="http://schemas.openxmlformats.org/officeDocument/2006/relationships/image" Target="../media/image15.jpg"/><Relationship Id="rId27" Type="http://schemas.openxmlformats.org/officeDocument/2006/relationships/image" Target="../media/image29.jpeg"/><Relationship Id="rId30" Type="http://schemas.openxmlformats.org/officeDocument/2006/relationships/image" Target="../media/image30.jpeg"/><Relationship Id="rId35" Type="http://schemas.openxmlformats.org/officeDocument/2006/relationships/hyperlink" Target="https://gardenwarriorsgoodseeds.com/2015/01/27/wild-rice-spirit-lake-native-farms-fon-du-lac-reservation-mn-2/" TargetMode="External"/><Relationship Id="rId43"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www.1491.ca/play-the-game/" TargetMode="External"/><Relationship Id="rId4" Type="http://schemas.openxmlformats.org/officeDocument/2006/relationships/hyperlink" Target="https://commons.wikimedia.org/wiki/File:First_Nations_University_2.jp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quoimedia.com/health-of-indigenous-elders-focus-of-canadian-frailty-network-funding/" TargetMode="External"/><Relationship Id="rId3" Type="http://schemas.openxmlformats.org/officeDocument/2006/relationships/image" Target="../media/image35.jpg"/><Relationship Id="rId7" Type="http://schemas.openxmlformats.org/officeDocument/2006/relationships/image" Target="../media/image37.jpg"/><Relationship Id="rId12" Type="http://schemas.openxmlformats.org/officeDocument/2006/relationships/hyperlink" Target="https://www.youtube.com/watch?v=SWRYIAfojq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flickr.com/photos/67835627@N05/7267009144/" TargetMode="External"/><Relationship Id="rId11" Type="http://schemas.openxmlformats.org/officeDocument/2006/relationships/hyperlink" Target="https://creativecommons.org/licenses/by/3.0/" TargetMode="External"/><Relationship Id="rId5" Type="http://schemas.openxmlformats.org/officeDocument/2006/relationships/image" Target="../media/image36.jpg"/><Relationship Id="rId10" Type="http://schemas.openxmlformats.org/officeDocument/2006/relationships/hyperlink" Target="https://creativecommons.org/licenses/by-sa/3.0/" TargetMode="External"/><Relationship Id="rId4" Type="http://schemas.openxmlformats.org/officeDocument/2006/relationships/hyperlink" Target="http://www.ssmgrp.com/blog/?Tag=bridge%20loans.%20long%20term%20care%20insurance" TargetMode="External"/><Relationship Id="rId9"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hyperlink" Target="https://creativecommons.org/licenses/by-nc-sa/3.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youtube.com/watch?v=pkIFqEbVc-E" TargetMode="External"/><Relationship Id="rId5" Type="http://schemas.openxmlformats.org/officeDocument/2006/relationships/hyperlink" Target="https://www.youtube.com/watch?v=aGH3CWLSF8U" TargetMode="External"/><Relationship Id="rId4" Type="http://schemas.openxmlformats.org/officeDocument/2006/relationships/hyperlink" Target="https://olochlainn.wordpress.com/2020/07/01/o-canada-d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boat, container, wooden, old&#10;&#10;Description automatically generated">
            <a:extLst>
              <a:ext uri="{FF2B5EF4-FFF2-40B4-BE49-F238E27FC236}">
                <a16:creationId xmlns:a16="http://schemas.microsoft.com/office/drawing/2014/main" id="{A58DE682-1CD1-43E6-847E-15ECA4344DF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5066" r="2292" b="-2"/>
          <a:stretch/>
        </p:blipFill>
        <p:spPr>
          <a:xfrm>
            <a:off x="4693921" y="-478"/>
            <a:ext cx="7498080" cy="2286478"/>
          </a:xfrm>
          <a:prstGeom prst="rect">
            <a:avLst/>
          </a:prstGeom>
        </p:spPr>
      </p:pic>
      <p:pic>
        <p:nvPicPr>
          <p:cNvPr id="6" name="Picture 5" descr="A picture containing outdoor&#10;&#10;Description automatically generated">
            <a:extLst>
              <a:ext uri="{FF2B5EF4-FFF2-40B4-BE49-F238E27FC236}">
                <a16:creationId xmlns:a16="http://schemas.microsoft.com/office/drawing/2014/main" id="{0E1C6C45-C5B0-4729-BE37-EF35A076382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t="11572" r="-2" b="35326"/>
          <a:stretch/>
        </p:blipFill>
        <p:spPr>
          <a:xfrm>
            <a:off x="5669281" y="2285999"/>
            <a:ext cx="6522720" cy="2286000"/>
          </a:xfrm>
          <a:prstGeom prst="rect">
            <a:avLst/>
          </a:prstGeom>
        </p:spPr>
      </p:pic>
      <p:pic>
        <p:nvPicPr>
          <p:cNvPr id="37" name="Picture 36">
            <a:extLst>
              <a:ext uri="{FF2B5EF4-FFF2-40B4-BE49-F238E27FC236}">
                <a16:creationId xmlns:a16="http://schemas.microsoft.com/office/drawing/2014/main" id="{3AAA951E-4019-448C-AB14-5924BF5493AF}"/>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t="39911" r="2" b="15380"/>
          <a:stretch/>
        </p:blipFill>
        <p:spPr>
          <a:xfrm>
            <a:off x="6838122" y="4571999"/>
            <a:ext cx="5353878" cy="2286000"/>
          </a:xfrm>
          <a:prstGeom prst="rect">
            <a:avLst/>
          </a:prstGeom>
        </p:spPr>
      </p:pic>
      <p:sp>
        <p:nvSpPr>
          <p:cNvPr id="60" name="Freeform 3">
            <a:extLst>
              <a:ext uri="{FF2B5EF4-FFF2-40B4-BE49-F238E27FC236}">
                <a16:creationId xmlns:a16="http://schemas.microsoft.com/office/drawing/2014/main" id="{D3B67387-E1AF-4422-A3BE-470F36AAD9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4">
            <a:extLst>
              <a:ext uri="{FF2B5EF4-FFF2-40B4-BE49-F238E27FC236}">
                <a16:creationId xmlns:a16="http://schemas.microsoft.com/office/drawing/2014/main" id="{BFDB170C-F1C9-479A-B799-7374CFFFF7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DE1EE-9DC1-42E8-9549-6872C0428779}"/>
              </a:ext>
            </a:extLst>
          </p:cNvPr>
          <p:cNvSpPr>
            <a:spLocks noGrp="1"/>
          </p:cNvSpPr>
          <p:nvPr>
            <p:ph type="ctrTitle"/>
          </p:nvPr>
        </p:nvSpPr>
        <p:spPr>
          <a:xfrm>
            <a:off x="360427" y="299335"/>
            <a:ext cx="4948428" cy="2651200"/>
          </a:xfrm>
        </p:spPr>
        <p:txBody>
          <a:bodyPr anchor="t">
            <a:normAutofit/>
          </a:bodyPr>
          <a:lstStyle/>
          <a:p>
            <a:pPr algn="l"/>
            <a:r>
              <a:rPr lang="en-US" sz="4600" b="1" dirty="0"/>
              <a:t>Impact of Technology and Innovation on Life in Canada   </a:t>
            </a:r>
            <a:endParaRPr lang="en-CA" sz="4600" b="1" dirty="0"/>
          </a:p>
        </p:txBody>
      </p:sp>
      <p:sp>
        <p:nvSpPr>
          <p:cNvPr id="3" name="Subtitle 2">
            <a:extLst>
              <a:ext uri="{FF2B5EF4-FFF2-40B4-BE49-F238E27FC236}">
                <a16:creationId xmlns:a16="http://schemas.microsoft.com/office/drawing/2014/main" id="{654CF753-7891-48B3-9448-18B63239BDE2}"/>
              </a:ext>
            </a:extLst>
          </p:cNvPr>
          <p:cNvSpPr>
            <a:spLocks noGrp="1"/>
          </p:cNvSpPr>
          <p:nvPr>
            <p:ph type="subTitle" idx="1"/>
          </p:nvPr>
        </p:nvSpPr>
        <p:spPr>
          <a:xfrm>
            <a:off x="1201056" y="2975438"/>
            <a:ext cx="5052646" cy="1596561"/>
          </a:xfrm>
        </p:spPr>
        <p:txBody>
          <a:bodyPr anchor="b">
            <a:noAutofit/>
          </a:bodyPr>
          <a:lstStyle/>
          <a:p>
            <a:pPr algn="l"/>
            <a:r>
              <a:rPr lang="en-US" sz="3200" u="sng" dirty="0">
                <a:solidFill>
                  <a:srgbClr val="00A7E2"/>
                </a:solidFill>
              </a:rPr>
              <a:t>Inquiry Question</a:t>
            </a:r>
            <a:r>
              <a:rPr lang="en-US" sz="3200" dirty="0">
                <a:solidFill>
                  <a:srgbClr val="00A7E2"/>
                </a:solidFill>
              </a:rPr>
              <a:t>: How have technology and innovation impacted life in Canada? </a:t>
            </a:r>
            <a:endParaRPr lang="en-CA" sz="3200" dirty="0">
              <a:solidFill>
                <a:srgbClr val="00A7E2"/>
              </a:solidFill>
            </a:endParaRPr>
          </a:p>
        </p:txBody>
      </p:sp>
      <p:sp>
        <p:nvSpPr>
          <p:cNvPr id="4" name="TextBox 3">
            <a:extLst>
              <a:ext uri="{FF2B5EF4-FFF2-40B4-BE49-F238E27FC236}">
                <a16:creationId xmlns:a16="http://schemas.microsoft.com/office/drawing/2014/main" id="{AB02195D-FBC6-4300-9726-2258A3644EAA}"/>
              </a:ext>
            </a:extLst>
          </p:cNvPr>
          <p:cNvSpPr txBox="1"/>
          <p:nvPr/>
        </p:nvSpPr>
        <p:spPr>
          <a:xfrm>
            <a:off x="1902147" y="5031807"/>
            <a:ext cx="5664405" cy="1277273"/>
          </a:xfrm>
          <a:prstGeom prst="rect">
            <a:avLst/>
          </a:prstGeom>
          <a:noFill/>
        </p:spPr>
        <p:txBody>
          <a:bodyPr wrap="square" rtlCol="0">
            <a:spAutoFit/>
          </a:bodyPr>
          <a:lstStyle/>
          <a:p>
            <a:pPr>
              <a:spcAft>
                <a:spcPts val="600"/>
              </a:spcAft>
            </a:pPr>
            <a:r>
              <a:rPr lang="en-US" sz="2400" b="1" dirty="0">
                <a:solidFill>
                  <a:srgbClr val="12844E"/>
                </a:solidFill>
              </a:rPr>
              <a:t>Let’s kickstart our thinking! </a:t>
            </a:r>
          </a:p>
          <a:p>
            <a:pPr>
              <a:spcAft>
                <a:spcPts val="600"/>
              </a:spcAft>
            </a:pPr>
            <a:r>
              <a:rPr lang="en-US" sz="2400" b="1" dirty="0">
                <a:solidFill>
                  <a:srgbClr val="12844E"/>
                </a:solidFill>
              </a:rPr>
              <a:t>What kinds of things do you think we will learn about?</a:t>
            </a:r>
            <a:endParaRPr lang="en-CA" sz="2400" b="1" dirty="0">
              <a:solidFill>
                <a:srgbClr val="12844E"/>
              </a:solidFill>
            </a:endParaRPr>
          </a:p>
        </p:txBody>
      </p:sp>
      <p:sp>
        <p:nvSpPr>
          <p:cNvPr id="38" name="TextBox 37">
            <a:extLst>
              <a:ext uri="{FF2B5EF4-FFF2-40B4-BE49-F238E27FC236}">
                <a16:creationId xmlns:a16="http://schemas.microsoft.com/office/drawing/2014/main" id="{E3BE5248-BC4D-4A25-A160-B16909E27391}"/>
              </a:ext>
            </a:extLst>
          </p:cNvPr>
          <p:cNvSpPr txBox="1"/>
          <p:nvPr/>
        </p:nvSpPr>
        <p:spPr>
          <a:xfrm>
            <a:off x="9751909" y="6657944"/>
            <a:ext cx="2440091"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8" tooltip="http://www.exploratorium.edu/snacks/circles-of-magnetism">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9" tooltip="https://creativecommons.org/licenses/by-nc-sa/3.0/">
                  <a:extLst>
                    <a:ext uri="{A12FA001-AC4F-418D-AE19-62706E023703}">
                      <ahyp:hlinkClr xmlns:ahyp="http://schemas.microsoft.com/office/drawing/2018/hyperlinkcolor" xmlns="" val="tx"/>
                    </a:ext>
                  </a:extLst>
                </a:hlinkClick>
              </a:rPr>
              <a:t>CC BY-SA-NC</a:t>
            </a:r>
            <a:endParaRPr lang="en-CA" sz="700">
              <a:solidFill>
                <a:srgbClr val="FFFFFF"/>
              </a:solidFill>
            </a:endParaRPr>
          </a:p>
        </p:txBody>
      </p:sp>
      <p:sp>
        <p:nvSpPr>
          <p:cNvPr id="7" name="TextBox 6">
            <a:extLst>
              <a:ext uri="{FF2B5EF4-FFF2-40B4-BE49-F238E27FC236}">
                <a16:creationId xmlns:a16="http://schemas.microsoft.com/office/drawing/2014/main" id="{1A3921B9-4025-4743-906A-048C8722FB16}"/>
              </a:ext>
            </a:extLst>
          </p:cNvPr>
          <p:cNvSpPr txBox="1"/>
          <p:nvPr/>
        </p:nvSpPr>
        <p:spPr>
          <a:xfrm>
            <a:off x="9884959" y="4371944"/>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6" tooltip="https://en.wikipedia.org/wiki/Mobile_Servicing_System">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10" tooltip="https://creativecommons.org/licenses/by-sa/3.0/">
                  <a:extLst>
                    <a:ext uri="{A12FA001-AC4F-418D-AE19-62706E023703}">
                      <ahyp:hlinkClr xmlns:ahyp="http://schemas.microsoft.com/office/drawing/2018/hyperlinkcolor" xmlns="" val="tx"/>
                    </a:ext>
                  </a:extLst>
                </a:hlinkClick>
              </a:rPr>
              <a:t>CC BY-SA</a:t>
            </a:r>
            <a:endParaRPr lang="en-CA" sz="700">
              <a:solidFill>
                <a:srgbClr val="FFFFFF"/>
              </a:solidFill>
            </a:endParaRPr>
          </a:p>
        </p:txBody>
      </p:sp>
      <p:sp>
        <p:nvSpPr>
          <p:cNvPr id="10" name="TextBox 9">
            <a:extLst>
              <a:ext uri="{FF2B5EF4-FFF2-40B4-BE49-F238E27FC236}">
                <a16:creationId xmlns:a16="http://schemas.microsoft.com/office/drawing/2014/main" id="{71DCBF32-8853-444A-9522-3D2B134551FC}"/>
              </a:ext>
            </a:extLst>
          </p:cNvPr>
          <p:cNvSpPr txBox="1"/>
          <p:nvPr/>
        </p:nvSpPr>
        <p:spPr>
          <a:xfrm>
            <a:off x="9884959" y="2085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commons.wikimedia.org/wiki/File:USA,_canoe,_model_in_the_Vatican_Museums.jpg">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10" tooltip="https://creativecommons.org/licenses/by-sa/3.0/">
                  <a:extLst>
                    <a:ext uri="{A12FA001-AC4F-418D-AE19-62706E023703}">
                      <ahyp:hlinkClr xmlns:ahyp="http://schemas.microsoft.com/office/drawing/2018/hyperlinkcolor" xmlns="" val="tx"/>
                    </a:ext>
                  </a:extLst>
                </a:hlinkClick>
              </a:rPr>
              <a:t>CC BY-SA</a:t>
            </a:r>
            <a:endParaRPr lang="en-CA" sz="700">
              <a:solidFill>
                <a:srgbClr val="FFFFFF"/>
              </a:solidFill>
            </a:endParaRPr>
          </a:p>
        </p:txBody>
      </p:sp>
    </p:spTree>
    <p:extLst>
      <p:ext uri="{BB962C8B-B14F-4D97-AF65-F5344CB8AC3E}">
        <p14:creationId xmlns:p14="http://schemas.microsoft.com/office/powerpoint/2010/main" val="7707692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6DB9F2-B2CA-4750-B375-5B709D893BF6}"/>
              </a:ext>
            </a:extLst>
          </p:cNvPr>
          <p:cNvSpPr>
            <a:spLocks noGrp="1"/>
          </p:cNvSpPr>
          <p:nvPr>
            <p:ph type="subTitle" idx="1"/>
          </p:nvPr>
        </p:nvSpPr>
        <p:spPr>
          <a:xfrm>
            <a:off x="8954770" y="1078830"/>
            <a:ext cx="3062796" cy="5175682"/>
          </a:xfrm>
        </p:spPr>
        <p:txBody>
          <a:bodyPr>
            <a:normAutofit/>
          </a:bodyPr>
          <a:lstStyle/>
          <a:p>
            <a:pPr algn="l"/>
            <a:r>
              <a:rPr lang="en-CA" sz="1800" dirty="0"/>
              <a:t>Further resources about jobs/roles/training/education important for technology and innovation:</a:t>
            </a:r>
          </a:p>
          <a:p>
            <a:pPr marL="285750" indent="-285750" algn="l">
              <a:buFont typeface="Wingdings" panose="05000000000000000000" pitchFamily="2" charset="2"/>
              <a:buChar char="§"/>
            </a:pPr>
            <a:r>
              <a:rPr lang="en-CA" sz="1800" dirty="0"/>
              <a:t> </a:t>
            </a:r>
            <a:r>
              <a:rPr lang="en-US" sz="1800" dirty="0">
                <a:hlinkClick r:id="rId3"/>
              </a:rPr>
              <a:t>I'm a Chemical Engineer by Queen's Faculty of Engineering and Applied Science – </a:t>
            </a:r>
            <a:r>
              <a:rPr lang="en-US" sz="1800" dirty="0" err="1">
                <a:hlinkClick r:id="rId3"/>
              </a:rPr>
              <a:t>issuu</a:t>
            </a:r>
            <a:endParaRPr lang="en-US" sz="1800" dirty="0"/>
          </a:p>
          <a:p>
            <a:pPr marL="285750" indent="-285750" algn="l">
              <a:buFont typeface="Wingdings" panose="05000000000000000000" pitchFamily="2" charset="2"/>
              <a:buChar char="§"/>
            </a:pPr>
            <a:r>
              <a:rPr lang="en-US" sz="1800" dirty="0"/>
              <a:t> </a:t>
            </a:r>
            <a:r>
              <a:rPr lang="en-US" sz="1800" dirty="0">
                <a:hlinkClick r:id="rId4"/>
              </a:rPr>
              <a:t>Who We Are | </a:t>
            </a:r>
            <a:r>
              <a:rPr lang="en-US" sz="1800" dirty="0" err="1">
                <a:hlinkClick r:id="rId4"/>
              </a:rPr>
              <a:t>IndigiSTEAM</a:t>
            </a:r>
            <a:r>
              <a:rPr lang="en-US" sz="1800" dirty="0">
                <a:hlinkClick r:id="rId4"/>
              </a:rPr>
              <a:t> (indigesteam.ca)</a:t>
            </a:r>
            <a:r>
              <a:rPr lang="en-US" sz="1800" dirty="0"/>
              <a:t> </a:t>
            </a:r>
          </a:p>
          <a:p>
            <a:pPr marL="285750" indent="-285750" algn="l">
              <a:buFont typeface="Wingdings" panose="05000000000000000000" pitchFamily="2" charset="2"/>
              <a:buChar char="§"/>
            </a:pPr>
            <a:r>
              <a:rPr lang="en-CA" sz="1800" dirty="0">
                <a:hlinkClick r:id="rId5"/>
              </a:rPr>
              <a:t>Read — Canadian Multicultural Inventors Museum (multiculturalmuseums.org)</a:t>
            </a:r>
            <a:endParaRPr lang="en-US" sz="1800" dirty="0"/>
          </a:p>
        </p:txBody>
      </p:sp>
      <p:sp>
        <p:nvSpPr>
          <p:cNvPr id="4" name="TextBox 3">
            <a:extLst>
              <a:ext uri="{FF2B5EF4-FFF2-40B4-BE49-F238E27FC236}">
                <a16:creationId xmlns:a16="http://schemas.microsoft.com/office/drawing/2014/main" id="{9EC371DC-A24A-4FCC-9948-DE726106A21E}"/>
              </a:ext>
            </a:extLst>
          </p:cNvPr>
          <p:cNvSpPr txBox="1"/>
          <p:nvPr/>
        </p:nvSpPr>
        <p:spPr>
          <a:xfrm>
            <a:off x="498191" y="158018"/>
            <a:ext cx="8337696" cy="6611041"/>
          </a:xfrm>
          <a:prstGeom prst="rect">
            <a:avLst/>
          </a:prstGeom>
          <a:noFill/>
        </p:spPr>
        <p:txBody>
          <a:bodyPr wrap="square" rtlCol="0">
            <a:spAutoFit/>
          </a:bodyPr>
          <a:lstStyle/>
          <a:p>
            <a:r>
              <a:rPr lang="en-US" dirty="0"/>
              <a:t>Resources to help with your technology, innovation or invention (STEAM) research: </a:t>
            </a:r>
          </a:p>
          <a:p>
            <a:pPr marL="285750" indent="-285750">
              <a:buFont typeface="Wingdings" panose="05000000000000000000" pitchFamily="2" charset="2"/>
              <a:buChar char="§"/>
            </a:pPr>
            <a:r>
              <a:rPr lang="en-US" sz="1560" dirty="0">
                <a:hlinkClick r:id="rId6"/>
              </a:rPr>
              <a:t>heritage minutes Canadian inventions – YouTube</a:t>
            </a:r>
            <a:r>
              <a:rPr lang="en-US" sz="1560" dirty="0"/>
              <a:t> </a:t>
            </a:r>
          </a:p>
          <a:p>
            <a:pPr marL="285750" indent="-285750">
              <a:buFont typeface="Wingdings" panose="05000000000000000000" pitchFamily="2" charset="2"/>
              <a:buChar char="§"/>
            </a:pPr>
            <a:r>
              <a:rPr lang="en-US" sz="1560" dirty="0">
                <a:hlinkClick r:id="rId7"/>
              </a:rPr>
              <a:t>20 Canadian entrepreneurs to watch in 2020 - </a:t>
            </a:r>
            <a:r>
              <a:rPr lang="en-US" sz="1560" dirty="0" err="1">
                <a:hlinkClick r:id="rId7"/>
              </a:rPr>
              <a:t>MaRS</a:t>
            </a:r>
            <a:r>
              <a:rPr lang="en-US" sz="1560" dirty="0">
                <a:hlinkClick r:id="rId7"/>
              </a:rPr>
              <a:t> Discovery District (marsdd.com)</a:t>
            </a:r>
            <a:endParaRPr lang="en-US" sz="1560" dirty="0"/>
          </a:p>
          <a:p>
            <a:pPr marL="285750" indent="-285750">
              <a:buFont typeface="Wingdings" panose="05000000000000000000" pitchFamily="2" charset="2"/>
              <a:buChar char="§"/>
            </a:pPr>
            <a:r>
              <a:rPr lang="en-CA" sz="1560" dirty="0">
                <a:hlinkClick r:id="rId8"/>
              </a:rPr>
              <a:t>smoke architecture</a:t>
            </a:r>
            <a:r>
              <a:rPr lang="en-CA" sz="1560" dirty="0"/>
              <a:t> </a:t>
            </a:r>
          </a:p>
          <a:p>
            <a:pPr marL="285750" indent="-285750">
              <a:buFont typeface="Wingdings" panose="05000000000000000000" pitchFamily="2" charset="2"/>
              <a:buChar char="§"/>
            </a:pPr>
            <a:r>
              <a:rPr lang="en-CA" sz="1560" dirty="0">
                <a:hlinkClick r:id="rId9"/>
              </a:rPr>
              <a:t>HOME | TWO ROW 2020</a:t>
            </a:r>
            <a:r>
              <a:rPr lang="en-CA" sz="1560" dirty="0"/>
              <a:t> </a:t>
            </a:r>
          </a:p>
          <a:p>
            <a:pPr marL="285750" indent="-285750">
              <a:buFont typeface="Wingdings" panose="05000000000000000000" pitchFamily="2" charset="2"/>
              <a:buChar char="§"/>
            </a:pPr>
            <a:r>
              <a:rPr lang="en-CA" sz="1560" dirty="0">
                <a:hlinkClick r:id="rId10"/>
              </a:rPr>
              <a:t>MEMBERS | Canadian Black Scientists</a:t>
            </a:r>
            <a:endParaRPr lang="en-CA" sz="1560" dirty="0"/>
          </a:p>
          <a:p>
            <a:pPr marL="285750" indent="-285750">
              <a:buFont typeface="Wingdings" panose="05000000000000000000" pitchFamily="2" charset="2"/>
              <a:buChar char="§"/>
            </a:pPr>
            <a:r>
              <a:rPr lang="en-CA" sz="1560" dirty="0">
                <a:hlinkClick r:id="rId11"/>
              </a:rPr>
              <a:t>Alain Fournier | EVOQ (evoqarchitecture.com)</a:t>
            </a:r>
            <a:r>
              <a:rPr lang="en-CA" sz="1560" dirty="0"/>
              <a:t> </a:t>
            </a:r>
          </a:p>
          <a:p>
            <a:pPr marL="285750" indent="-285750">
              <a:buFont typeface="Wingdings" panose="05000000000000000000" pitchFamily="2" charset="2"/>
              <a:buChar char="§"/>
            </a:pPr>
            <a:r>
              <a:rPr lang="en-CA" sz="1560" dirty="0">
                <a:hlinkClick r:id="rId12"/>
              </a:rPr>
              <a:t>Chemistry (Episode 13) - YouTube</a:t>
            </a:r>
            <a:endParaRPr lang="en-CA" sz="1560" dirty="0"/>
          </a:p>
          <a:p>
            <a:pPr marL="285750" indent="-285750">
              <a:buFont typeface="Wingdings" panose="05000000000000000000" pitchFamily="2" charset="2"/>
              <a:buChar char="§"/>
            </a:pPr>
            <a:r>
              <a:rPr lang="en-US" sz="1560" dirty="0">
                <a:hlinkClick r:id="rId13"/>
              </a:rPr>
              <a:t>6 cool things invented by Canadians | Explore | Awesome Activities &amp; Fun Facts | CBC Kids</a:t>
            </a:r>
            <a:r>
              <a:rPr lang="en-US" sz="1560" dirty="0"/>
              <a:t> </a:t>
            </a:r>
          </a:p>
          <a:p>
            <a:pPr marL="285750" indent="-285750">
              <a:buFont typeface="Wingdings" panose="05000000000000000000" pitchFamily="2" charset="2"/>
              <a:buChar char="§"/>
            </a:pPr>
            <a:r>
              <a:rPr lang="en-US" sz="1600" dirty="0">
                <a:hlinkClick r:id="rId14"/>
              </a:rPr>
              <a:t>Douglas Cardinal Architect (djcarchitect.com)</a:t>
            </a:r>
            <a:endParaRPr lang="en-US" sz="1560" dirty="0">
              <a:hlinkClick r:id="rId15"/>
            </a:endParaRPr>
          </a:p>
          <a:p>
            <a:pPr marL="285750" indent="-285750">
              <a:buFont typeface="Wingdings" panose="05000000000000000000" pitchFamily="2" charset="2"/>
              <a:buChar char="§"/>
            </a:pPr>
            <a:r>
              <a:rPr lang="en-US" sz="1560" dirty="0">
                <a:hlinkClick r:id="rId15"/>
              </a:rPr>
              <a:t>Top 100 Inventions Made in Canada (thoughtco.com)</a:t>
            </a:r>
            <a:r>
              <a:rPr lang="en-US" sz="1560" dirty="0"/>
              <a:t> </a:t>
            </a:r>
          </a:p>
          <a:p>
            <a:pPr marL="285750" indent="-285750">
              <a:buFont typeface="Wingdings" panose="05000000000000000000" pitchFamily="2" charset="2"/>
              <a:buChar char="§"/>
            </a:pPr>
            <a:r>
              <a:rPr lang="en-US" sz="1560" dirty="0">
                <a:hlinkClick r:id="rId16"/>
              </a:rPr>
              <a:t>NSERC – Women in Science and Engineering (nserc-crsng.gc.ca)</a:t>
            </a:r>
            <a:endParaRPr lang="en-US" sz="1560" dirty="0"/>
          </a:p>
          <a:p>
            <a:pPr marL="285750" indent="-285750">
              <a:buFont typeface="Wingdings" panose="05000000000000000000" pitchFamily="2" charset="2"/>
              <a:buChar char="§"/>
            </a:pPr>
            <a:r>
              <a:rPr lang="en-US" sz="1560" dirty="0">
                <a:hlinkClick r:id="rId17"/>
              </a:rPr>
              <a:t>16 amazing things invented by Canadians | CBC Television</a:t>
            </a:r>
            <a:r>
              <a:rPr lang="en-US" sz="1560" dirty="0"/>
              <a:t> </a:t>
            </a:r>
          </a:p>
          <a:p>
            <a:pPr marL="285750" indent="-285750">
              <a:buFont typeface="Wingdings" panose="05000000000000000000" pitchFamily="2" charset="2"/>
              <a:buChar char="§"/>
            </a:pPr>
            <a:r>
              <a:rPr lang="en-US" sz="1560" dirty="0">
                <a:hlinkClick r:id="rId18"/>
              </a:rPr>
              <a:t>More than 30 inventions you wouldn’t expect to be Canadian – RCI | English (rcinet.ca)</a:t>
            </a:r>
            <a:r>
              <a:rPr lang="en-US" sz="1560" dirty="0"/>
              <a:t> </a:t>
            </a:r>
          </a:p>
          <a:p>
            <a:pPr marL="285750" indent="-285750">
              <a:buFont typeface="Wingdings" panose="05000000000000000000" pitchFamily="2" charset="2"/>
              <a:buChar char="§"/>
            </a:pPr>
            <a:r>
              <a:rPr lang="en-US" sz="1560" dirty="0">
                <a:hlinkClick r:id="rId19"/>
              </a:rPr>
              <a:t>11 Inventions to Celebrate - Canada's History</a:t>
            </a:r>
            <a:endParaRPr lang="en-US" sz="1560" dirty="0"/>
          </a:p>
          <a:p>
            <a:pPr marL="285750" indent="-285750">
              <a:buFont typeface="Wingdings" panose="05000000000000000000" pitchFamily="2" charset="2"/>
              <a:buChar char="§"/>
            </a:pPr>
            <a:r>
              <a:rPr lang="en-CA" sz="1560" dirty="0">
                <a:hlinkClick r:id="rId20"/>
              </a:rPr>
              <a:t>NSERC - Prizes (nserc-crsng.gc.ca)</a:t>
            </a:r>
            <a:r>
              <a:rPr lang="en-CA" sz="1560" dirty="0"/>
              <a:t> </a:t>
            </a:r>
            <a:r>
              <a:rPr lang="en-CA" sz="1560" i="1" dirty="0">
                <a:solidFill>
                  <a:schemeClr val="accent1">
                    <a:lumMod val="60000"/>
                    <a:lumOff val="40000"/>
                  </a:schemeClr>
                </a:solidFill>
              </a:rPr>
              <a:t>Click any of the 5 NSERC prizes, then click a year and a winner</a:t>
            </a:r>
            <a:endParaRPr lang="en-US" sz="1560" dirty="0">
              <a:solidFill>
                <a:schemeClr val="accent1">
                  <a:lumMod val="60000"/>
                  <a:lumOff val="40000"/>
                </a:schemeClr>
              </a:solidFill>
            </a:endParaRPr>
          </a:p>
          <a:p>
            <a:pPr marL="285750" indent="-285750">
              <a:buFont typeface="Wingdings" panose="05000000000000000000" pitchFamily="2" charset="2"/>
              <a:buChar char="§"/>
            </a:pPr>
            <a:r>
              <a:rPr lang="en-US" sz="1560" dirty="0">
                <a:hlinkClick r:id="rId21"/>
              </a:rPr>
              <a:t>30 made-in-Manitoba inventions to be thankful for | Winnipeg Sun</a:t>
            </a:r>
            <a:r>
              <a:rPr lang="en-US" sz="1560" dirty="0"/>
              <a:t> </a:t>
            </a:r>
          </a:p>
          <a:p>
            <a:pPr marL="285750" indent="-285750">
              <a:buFont typeface="Wingdings" panose="05000000000000000000" pitchFamily="2" charset="2"/>
              <a:buChar char="§"/>
            </a:pPr>
            <a:r>
              <a:rPr lang="en-US" sz="1560" dirty="0">
                <a:hlinkClick r:id="rId22"/>
              </a:rPr>
              <a:t>Notable Black Canadians (blackmontreal.com)</a:t>
            </a:r>
            <a:endParaRPr lang="en-US" sz="1560" dirty="0"/>
          </a:p>
          <a:p>
            <a:pPr marL="285750" indent="-285750">
              <a:buFont typeface="Wingdings" panose="05000000000000000000" pitchFamily="2" charset="2"/>
              <a:buChar char="§"/>
            </a:pPr>
            <a:r>
              <a:rPr lang="en-CA" sz="1560" dirty="0">
                <a:hlinkClick r:id="rId23"/>
              </a:rPr>
              <a:t>AbInv.jpg (675×450) (smartstartlearning.com)</a:t>
            </a:r>
            <a:r>
              <a:rPr lang="en-CA" sz="1560" dirty="0"/>
              <a:t> </a:t>
            </a:r>
          </a:p>
          <a:p>
            <a:pPr marL="285750" indent="-285750">
              <a:buFont typeface="Wingdings" panose="05000000000000000000" pitchFamily="2" charset="2"/>
              <a:buChar char="§"/>
            </a:pPr>
            <a:r>
              <a:rPr lang="en-US" sz="1560" dirty="0">
                <a:hlinkClick r:id="rId24"/>
              </a:rPr>
              <a:t>Canadian Inventions | The Canada Guide</a:t>
            </a:r>
            <a:r>
              <a:rPr lang="en-US" sz="1560" dirty="0"/>
              <a:t> </a:t>
            </a:r>
          </a:p>
          <a:p>
            <a:pPr marL="285750" indent="-285750">
              <a:buFont typeface="Wingdings" panose="05000000000000000000" pitchFamily="2" charset="2"/>
              <a:buChar char="§"/>
            </a:pPr>
            <a:r>
              <a:rPr lang="en-US" sz="1560" dirty="0">
                <a:hlinkClick r:id="rId25"/>
              </a:rPr>
              <a:t>The 15 Greatest Canadian Inventions | Indie88</a:t>
            </a:r>
            <a:r>
              <a:rPr lang="en-US" sz="1560" dirty="0"/>
              <a:t> </a:t>
            </a:r>
          </a:p>
          <a:p>
            <a:pPr marL="285750" indent="-285750">
              <a:buFont typeface="Wingdings" panose="05000000000000000000" pitchFamily="2" charset="2"/>
              <a:buChar char="§"/>
            </a:pPr>
            <a:r>
              <a:rPr lang="en-CA" sz="1560" dirty="0">
                <a:hlinkClick r:id="rId26"/>
              </a:rPr>
              <a:t>Inventors &amp; Innovators — Canadian Multicultural Inventors Museum (multiculturalmuseums.org)</a:t>
            </a:r>
            <a:r>
              <a:rPr lang="en-CA" sz="1560" dirty="0"/>
              <a:t> </a:t>
            </a:r>
          </a:p>
          <a:p>
            <a:pPr marL="285750" indent="-285750">
              <a:buFont typeface="Wingdings" panose="05000000000000000000" pitchFamily="2" charset="2"/>
              <a:buChar char="§"/>
            </a:pPr>
            <a:r>
              <a:rPr lang="en-CA" sz="1560" dirty="0">
                <a:hlinkClick r:id="rId27"/>
              </a:rPr>
              <a:t>Contemporary: Faye </a:t>
            </a:r>
            <a:r>
              <a:rPr lang="en-CA" sz="1560" dirty="0" err="1">
                <a:hlinkClick r:id="rId27"/>
              </a:rPr>
              <a:t>HeavyShield</a:t>
            </a:r>
            <a:r>
              <a:rPr lang="en-CA" sz="1560" dirty="0">
                <a:hlinkClick r:id="rId27"/>
              </a:rPr>
              <a:t> – YouTube</a:t>
            </a:r>
            <a:r>
              <a:rPr lang="en-CA" sz="1560" dirty="0"/>
              <a:t> </a:t>
            </a:r>
          </a:p>
          <a:p>
            <a:pPr marL="285750" indent="-285750">
              <a:buFont typeface="Wingdings" panose="05000000000000000000" pitchFamily="2" charset="2"/>
              <a:buChar char="§"/>
            </a:pPr>
            <a:r>
              <a:rPr lang="en-US" sz="1560" dirty="0" err="1">
                <a:hlinkClick r:id="rId28"/>
              </a:rPr>
              <a:t>ᐄᓃᐤ</a:t>
            </a:r>
            <a:r>
              <a:rPr lang="en-US" sz="1560" dirty="0">
                <a:hlinkClick r:id="rId28"/>
              </a:rPr>
              <a:t> (ÎNÎW) River Lot 11∞ (Edmonton's Indigenous Art Park) – YouTube</a:t>
            </a:r>
            <a:r>
              <a:rPr lang="en-US" sz="1560" dirty="0"/>
              <a:t> </a:t>
            </a:r>
          </a:p>
          <a:p>
            <a:pPr marL="285750" indent="-285750">
              <a:buFont typeface="Wingdings" panose="05000000000000000000" pitchFamily="2" charset="2"/>
              <a:buChar char="§"/>
            </a:pPr>
            <a:r>
              <a:rPr lang="en-US" sz="1560" dirty="0">
                <a:hlinkClick r:id="rId29"/>
              </a:rPr>
              <a:t>Indigenous ecological knowledge - Science and conservation (pc.gc.ca)</a:t>
            </a:r>
            <a:r>
              <a:rPr lang="en-US" sz="1560" dirty="0"/>
              <a:t> </a:t>
            </a:r>
          </a:p>
          <a:p>
            <a:pPr marL="285750" indent="-285750">
              <a:buFont typeface="Wingdings" panose="05000000000000000000" pitchFamily="2" charset="2"/>
              <a:buChar char="§"/>
            </a:pPr>
            <a:r>
              <a:rPr lang="en-US" sz="1560" dirty="0">
                <a:hlinkClick r:id="rId30"/>
              </a:rPr>
              <a:t>Architect with career in Nunavut gets honorary degree from OCAD university | CBC News</a:t>
            </a:r>
            <a:r>
              <a:rPr lang="en-US" sz="1560" dirty="0"/>
              <a:t> </a:t>
            </a:r>
          </a:p>
          <a:p>
            <a:pPr marL="285750" indent="-285750">
              <a:buFont typeface="Wingdings" panose="05000000000000000000" pitchFamily="2" charset="2"/>
              <a:buChar char="§"/>
            </a:pPr>
            <a:r>
              <a:rPr lang="en-CA" sz="1560" dirty="0">
                <a:hlinkClick r:id="rId31"/>
              </a:rPr>
              <a:t>Innovators — Indigenous Innovators</a:t>
            </a:r>
            <a:endParaRPr lang="en-CA" sz="1560" dirty="0"/>
          </a:p>
        </p:txBody>
      </p:sp>
    </p:spTree>
    <p:extLst>
      <p:ext uri="{BB962C8B-B14F-4D97-AF65-F5344CB8AC3E}">
        <p14:creationId xmlns:p14="http://schemas.microsoft.com/office/powerpoint/2010/main" val="108616085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4714483-7072-431F-9DBE-87F44E4D44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95892E1-F4A5-4991-AC52-4F417B14A2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ACF597F8-76AA-44FA-8E6A-06223B66C0D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8" name="Oval 57">
              <a:extLst>
                <a:ext uri="{FF2B5EF4-FFF2-40B4-BE49-F238E27FC236}">
                  <a16:creationId xmlns:a16="http://schemas.microsoft.com/office/drawing/2014/main" id="{A6E12753-0A63-43EE-B28A-C989D033EA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26FA385-76DA-40E9-9257-AA3E07FF6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62D75CA-F374-4878-8106-3EA5E970D6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38667A5-74E3-4EFD-8C45-F48F47427C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31512EE2-F4CC-4E18-9CDA-B92C111224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99E503B-9B4D-4EE3-A50F-15AC374F61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E2683E3F-F855-4549-84F8-42064EC0F2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8FC90B1E-0223-4440-AF22-8F32F6F0C7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8" name="Straight Connector 67">
              <a:extLst>
                <a:ext uri="{FF2B5EF4-FFF2-40B4-BE49-F238E27FC236}">
                  <a16:creationId xmlns:a16="http://schemas.microsoft.com/office/drawing/2014/main" id="{A2D2E879-0004-4D84-8137-1C09334038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3BE75A2-0D83-4F8E-84CC-D3BCD565B1B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90F7F49-1039-49EF-A9BD-153DB590B68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E85F508-9EA4-4B4D-8171-648670650E9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832F3179-0CD5-40C8-9939-D8355006F7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11CE155D-684B-4F5E-B835-C52765E310E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76" name="Straight Connector 75">
              <a:extLst>
                <a:ext uri="{FF2B5EF4-FFF2-40B4-BE49-F238E27FC236}">
                  <a16:creationId xmlns:a16="http://schemas.microsoft.com/office/drawing/2014/main" id="{04F84AF8-E1A7-41D4-A102-8F87CAE37EE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ED126F1-DB23-4314-B6C7-FE89E3C581A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ACB2B6F-8883-4A00-88DD-98CDDD46B8A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B9A2180-808A-4423-BB2B-6464B290007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8" name="Picture 40">
            <a:extLst>
              <a:ext uri="{FF2B5EF4-FFF2-40B4-BE49-F238E27FC236}">
                <a16:creationId xmlns:a16="http://schemas.microsoft.com/office/drawing/2014/main" id="{77404D6F-10A3-4C5C-8713-0F617E829104}"/>
              </a:ext>
            </a:extLst>
          </p:cNvPr>
          <p:cNvPicPr>
            <a:picLocks noChangeAspect="1"/>
          </p:cNvPicPr>
          <p:nvPr/>
        </p:nvPicPr>
        <p:blipFill rotWithShape="1">
          <a:blip r:embed="rId3">
            <a:duotone>
              <a:prstClr val="black"/>
              <a:schemeClr val="bg1">
                <a:tint val="45000"/>
                <a:satMod val="400000"/>
              </a:schemeClr>
            </a:duotone>
            <a:alphaModFix amt="25000"/>
          </a:blip>
          <a:srcRect t="1510" b="14220"/>
          <a:stretch/>
        </p:blipFill>
        <p:spPr>
          <a:xfrm>
            <a:off x="760403" y="70435"/>
            <a:ext cx="10691235" cy="6013845"/>
          </a:xfrm>
          <a:prstGeom prst="rect">
            <a:avLst/>
          </a:prstGeom>
        </p:spPr>
      </p:pic>
      <p:sp>
        <p:nvSpPr>
          <p:cNvPr id="2" name="Title 1">
            <a:extLst>
              <a:ext uri="{FF2B5EF4-FFF2-40B4-BE49-F238E27FC236}">
                <a16:creationId xmlns:a16="http://schemas.microsoft.com/office/drawing/2014/main" id="{34BDA7E6-182F-4A7F-A9AA-C209BF90CB1B}"/>
              </a:ext>
            </a:extLst>
          </p:cNvPr>
          <p:cNvSpPr>
            <a:spLocks noGrp="1"/>
          </p:cNvSpPr>
          <p:nvPr>
            <p:ph type="ctrTitle"/>
          </p:nvPr>
        </p:nvSpPr>
        <p:spPr>
          <a:xfrm>
            <a:off x="2618173" y="630936"/>
            <a:ext cx="7315200" cy="2702018"/>
          </a:xfrm>
          <a:noFill/>
        </p:spPr>
        <p:txBody>
          <a:bodyPr vert="horz" lIns="91440" tIns="45720" rIns="91440" bIns="45720" rtlCol="0" anchor="b">
            <a:normAutofit/>
          </a:bodyPr>
          <a:lstStyle/>
          <a:p>
            <a:r>
              <a:rPr lang="en-US" sz="4800" b="1" kern="1200" dirty="0">
                <a:solidFill>
                  <a:schemeClr val="bg1"/>
                </a:solidFill>
                <a:latin typeface="+mj-lt"/>
                <a:ea typeface="+mj-ea"/>
                <a:cs typeface="+mj-cs"/>
              </a:rPr>
              <a:t>Now it’s time to become an innovator or inventor!</a:t>
            </a:r>
          </a:p>
        </p:txBody>
      </p:sp>
    </p:spTree>
    <p:extLst>
      <p:ext uri="{BB962C8B-B14F-4D97-AF65-F5344CB8AC3E}">
        <p14:creationId xmlns:p14="http://schemas.microsoft.com/office/powerpoint/2010/main" val="391022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5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BDA7E6-182F-4A7F-A9AA-C209BF90CB1B}"/>
              </a:ext>
            </a:extLst>
          </p:cNvPr>
          <p:cNvSpPr>
            <a:spLocks noGrp="1"/>
          </p:cNvSpPr>
          <p:nvPr>
            <p:ph type="ctrTitle"/>
          </p:nvPr>
        </p:nvSpPr>
        <p:spPr>
          <a:xfrm>
            <a:off x="524256" y="491260"/>
            <a:ext cx="6594189" cy="1625210"/>
          </a:xfrm>
        </p:spPr>
        <p:txBody>
          <a:bodyPr vert="horz" lIns="91440" tIns="45720" rIns="91440" bIns="45720" rtlCol="0" anchor="ctr">
            <a:normAutofit/>
          </a:bodyPr>
          <a:lstStyle/>
          <a:p>
            <a:r>
              <a:rPr lang="en-US" sz="4400" kern="1200" dirty="0">
                <a:solidFill>
                  <a:srgbClr val="FFFFFF"/>
                </a:solidFill>
                <a:latin typeface="+mj-lt"/>
                <a:ea typeface="+mj-ea"/>
                <a:cs typeface="+mj-cs"/>
              </a:rPr>
              <a:t>Think of needs/concerns &amp; collect data </a:t>
            </a:r>
          </a:p>
        </p:txBody>
      </p:sp>
      <p:sp>
        <p:nvSpPr>
          <p:cNvPr id="39" name="Rectangle 38">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6D131BB-B4ED-4ED9-86E9-5533C30C5EEE}"/>
              </a:ext>
            </a:extLst>
          </p:cNvPr>
          <p:cNvSpPr>
            <a:spLocks noGrp="1"/>
          </p:cNvSpPr>
          <p:nvPr>
            <p:ph type="subTitle" idx="1"/>
          </p:nvPr>
        </p:nvSpPr>
        <p:spPr>
          <a:xfrm>
            <a:off x="7678614" y="321732"/>
            <a:ext cx="4103077" cy="6102513"/>
          </a:xfrm>
        </p:spPr>
        <p:txBody>
          <a:bodyPr vert="horz" lIns="91440" tIns="45720" rIns="91440" bIns="45720" rtlCol="0" anchor="ctr">
            <a:normAutofit/>
          </a:bodyPr>
          <a:lstStyle/>
          <a:p>
            <a:pPr marL="342900" indent="-228600" algn="l">
              <a:buFont typeface="Arial" panose="020B0604020202020204" pitchFamily="34" charset="0"/>
              <a:buChar char="•"/>
            </a:pPr>
            <a:r>
              <a:rPr lang="en-US" sz="2000" dirty="0">
                <a:solidFill>
                  <a:srgbClr val="FFFFFF"/>
                </a:solidFill>
              </a:rPr>
              <a:t>Think of 5 or 6 needs/concerns Canadians have today in the areas of health &amp; well-being, environment, or economy. </a:t>
            </a:r>
            <a:r>
              <a:rPr lang="en-US" sz="1700" dirty="0"/>
              <a:t>(</a:t>
            </a:r>
            <a:r>
              <a:rPr lang="en-US" sz="1800" dirty="0"/>
              <a:t>transportation, communication, medicine and health, recreation and leisure, education, and business and industry)</a:t>
            </a:r>
            <a:r>
              <a:rPr lang="en-US" sz="1700" dirty="0">
                <a:solidFill>
                  <a:srgbClr val="FFFFFF"/>
                </a:solidFill>
              </a:rPr>
              <a:t>. </a:t>
            </a:r>
          </a:p>
          <a:p>
            <a:pPr marL="342900" indent="-228600" algn="l">
              <a:buFont typeface="Arial" panose="020B0604020202020204" pitchFamily="34" charset="0"/>
              <a:buChar char="•"/>
            </a:pPr>
            <a:endParaRPr lang="en-US" sz="1700" dirty="0">
              <a:solidFill>
                <a:srgbClr val="FFFFFF"/>
              </a:solidFill>
            </a:endParaRPr>
          </a:p>
          <a:p>
            <a:pPr marL="342900" indent="-228600" algn="l">
              <a:buFont typeface="Arial" panose="020B0604020202020204" pitchFamily="34" charset="0"/>
              <a:buChar char="•"/>
            </a:pPr>
            <a:r>
              <a:rPr lang="en-US" sz="2000" dirty="0">
                <a:solidFill>
                  <a:srgbClr val="FFFFFF"/>
                </a:solidFill>
              </a:rPr>
              <a:t>Develop a question about those 5 or 6 needs/concerns and survey several family and friends about which need/concern they think is most important. </a:t>
            </a:r>
            <a:r>
              <a:rPr lang="en-US" sz="1800" dirty="0"/>
              <a:t>You may use hard copy or technology to collect your data. This video explains data and data collection: </a:t>
            </a:r>
            <a:r>
              <a:rPr lang="en-US" sz="1800" dirty="0">
                <a:solidFill>
                  <a:srgbClr val="002060"/>
                </a:solidFill>
                <a:hlinkClick r:id="rId3">
                  <a:extLst>
                    <a:ext uri="{A12FA001-AC4F-418D-AE19-62706E023703}">
                      <ahyp:hlinkClr xmlns:ahyp="http://schemas.microsoft.com/office/drawing/2018/hyperlinkcolor" xmlns="" val="tx"/>
                    </a:ext>
                  </a:extLst>
                </a:hlinkClick>
              </a:rPr>
              <a:t>Describe ways on how to collect and organize data – YouTube</a:t>
            </a:r>
            <a:r>
              <a:rPr lang="en-US" sz="1800" dirty="0">
                <a:solidFill>
                  <a:srgbClr val="002060"/>
                </a:solidFill>
              </a:rPr>
              <a:t> </a:t>
            </a:r>
          </a:p>
          <a:p>
            <a:pPr marL="342900" indent="-228600" algn="l">
              <a:buFont typeface="Arial" panose="020B0604020202020204" pitchFamily="34" charset="0"/>
              <a:buChar char="•"/>
            </a:pPr>
            <a:endParaRPr lang="en-US" sz="1800" dirty="0">
              <a:solidFill>
                <a:srgbClr val="002060"/>
              </a:solidFill>
            </a:endParaRPr>
          </a:p>
        </p:txBody>
      </p:sp>
      <p:pic>
        <p:nvPicPr>
          <p:cNvPr id="8" name="Picture 7">
            <a:extLst>
              <a:ext uri="{FF2B5EF4-FFF2-40B4-BE49-F238E27FC236}">
                <a16:creationId xmlns:a16="http://schemas.microsoft.com/office/drawing/2014/main" id="{557462D5-9E63-4083-8E98-8F44FC58730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337913" y="2494857"/>
            <a:ext cx="4924096" cy="3775789"/>
          </a:xfrm>
          <a:prstGeom prst="rect">
            <a:avLst/>
          </a:prstGeom>
        </p:spPr>
      </p:pic>
      <p:sp>
        <p:nvSpPr>
          <p:cNvPr id="9" name="TextBox 8">
            <a:extLst>
              <a:ext uri="{FF2B5EF4-FFF2-40B4-BE49-F238E27FC236}">
                <a16:creationId xmlns:a16="http://schemas.microsoft.com/office/drawing/2014/main" id="{D79F422C-A0E8-45A7-A363-17186545CE2C}"/>
              </a:ext>
            </a:extLst>
          </p:cNvPr>
          <p:cNvSpPr txBox="1"/>
          <p:nvPr/>
        </p:nvSpPr>
        <p:spPr>
          <a:xfrm>
            <a:off x="1337913" y="6193414"/>
            <a:ext cx="4924096" cy="230832"/>
          </a:xfrm>
          <a:prstGeom prst="rect">
            <a:avLst/>
          </a:prstGeom>
          <a:noFill/>
        </p:spPr>
        <p:txBody>
          <a:bodyPr wrap="square" rtlCol="0">
            <a:spAutoFit/>
          </a:bodyPr>
          <a:lstStyle/>
          <a:p>
            <a:r>
              <a:rPr lang="en-CA" sz="900">
                <a:hlinkClick r:id="rId5" tooltip="http://2016.igem.org/Team:Manchester/Engagement"/>
              </a:rPr>
              <a:t>This Photo</a:t>
            </a:r>
            <a:r>
              <a:rPr lang="en-CA" sz="900"/>
              <a:t> by Unknown Author is licensed under </a:t>
            </a:r>
            <a:r>
              <a:rPr lang="en-CA" sz="900">
                <a:hlinkClick r:id="rId6" tooltip="https://creativecommons.org/licenses/by/3.0/"/>
              </a:rPr>
              <a:t>CC BY</a:t>
            </a:r>
            <a:endParaRPr lang="en-CA" sz="900"/>
          </a:p>
        </p:txBody>
      </p:sp>
    </p:spTree>
    <p:extLst>
      <p:ext uri="{BB962C8B-B14F-4D97-AF65-F5344CB8AC3E}">
        <p14:creationId xmlns:p14="http://schemas.microsoft.com/office/powerpoint/2010/main" val="420545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5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BDA7E6-182F-4A7F-A9AA-C209BF90CB1B}"/>
              </a:ext>
            </a:extLst>
          </p:cNvPr>
          <p:cNvSpPr>
            <a:spLocks noGrp="1"/>
          </p:cNvSpPr>
          <p:nvPr>
            <p:ph type="ctrTitle"/>
          </p:nvPr>
        </p:nvSpPr>
        <p:spPr>
          <a:xfrm>
            <a:off x="524256" y="491260"/>
            <a:ext cx="6594189" cy="1625210"/>
          </a:xfrm>
        </p:spPr>
        <p:txBody>
          <a:bodyPr vert="horz" lIns="91440" tIns="45720" rIns="91440" bIns="45720" rtlCol="0" anchor="ctr">
            <a:normAutofit/>
          </a:bodyPr>
          <a:lstStyle/>
          <a:p>
            <a:r>
              <a:rPr lang="en-US" sz="4400" kern="1200" dirty="0">
                <a:solidFill>
                  <a:srgbClr val="FFFFFF"/>
                </a:solidFill>
                <a:latin typeface="+mj-lt"/>
                <a:ea typeface="+mj-ea"/>
                <a:cs typeface="+mj-cs"/>
              </a:rPr>
              <a:t>Graph your results</a:t>
            </a:r>
          </a:p>
        </p:txBody>
      </p:sp>
      <p:sp>
        <p:nvSpPr>
          <p:cNvPr id="39" name="Rectangle 38">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6D131BB-B4ED-4ED9-86E9-5533C30C5EEE}"/>
              </a:ext>
            </a:extLst>
          </p:cNvPr>
          <p:cNvSpPr>
            <a:spLocks noGrp="1"/>
          </p:cNvSpPr>
          <p:nvPr>
            <p:ph type="subTitle" idx="1"/>
          </p:nvPr>
        </p:nvSpPr>
        <p:spPr>
          <a:xfrm>
            <a:off x="7678614" y="321732"/>
            <a:ext cx="4103077" cy="6102513"/>
          </a:xfrm>
        </p:spPr>
        <p:txBody>
          <a:bodyPr vert="horz" lIns="91440" tIns="45720" rIns="91440" bIns="45720" rtlCol="0" anchor="ctr">
            <a:normAutofit/>
          </a:bodyPr>
          <a:lstStyle/>
          <a:p>
            <a:pPr marL="342900" indent="-228600" algn="l">
              <a:buFont typeface="Arial" panose="020B0604020202020204" pitchFamily="34" charset="0"/>
              <a:buChar char="•"/>
            </a:pPr>
            <a:r>
              <a:rPr lang="en-US" sz="2000" dirty="0">
                <a:solidFill>
                  <a:srgbClr val="FFFFFF"/>
                </a:solidFill>
              </a:rPr>
              <a:t>Create a graph displaying the data results of your survey. This video explains bar, pie, and line graphs: </a:t>
            </a:r>
            <a:r>
              <a:rPr lang="en-US" sz="1800" dirty="0">
                <a:solidFill>
                  <a:srgbClr val="002060"/>
                </a:solidFill>
                <a:hlinkClick r:id="rId3">
                  <a:extLst>
                    <a:ext uri="{A12FA001-AC4F-418D-AE19-62706E023703}">
                      <ahyp:hlinkClr xmlns:ahyp="http://schemas.microsoft.com/office/drawing/2018/hyperlinkcolor" xmlns="" val="tx"/>
                    </a:ext>
                  </a:extLst>
                </a:hlinkClick>
              </a:rPr>
              <a:t>Bar graph, circle graph, line graph and Tally marks – YouTube</a:t>
            </a:r>
            <a:endParaRPr lang="en-US" sz="1800" dirty="0">
              <a:solidFill>
                <a:srgbClr val="002060"/>
              </a:solidFill>
            </a:endParaRPr>
          </a:p>
          <a:p>
            <a:pPr marL="342900" indent="-228600" algn="l">
              <a:buFont typeface="Arial" panose="020B0604020202020204" pitchFamily="34" charset="0"/>
              <a:buChar char="•"/>
            </a:pPr>
            <a:endParaRPr lang="en-US" sz="1800" dirty="0">
              <a:solidFill>
                <a:srgbClr val="002060"/>
              </a:solidFill>
            </a:endParaRPr>
          </a:p>
          <a:p>
            <a:pPr marL="342900" indent="-228600" algn="l">
              <a:buFont typeface="Arial" panose="020B0604020202020204" pitchFamily="34" charset="0"/>
              <a:buChar char="•"/>
            </a:pPr>
            <a:r>
              <a:rPr lang="en-US" sz="2000" dirty="0">
                <a:solidFill>
                  <a:srgbClr val="FFFFFF"/>
                </a:solidFill>
              </a:rPr>
              <a:t>This video explains how to create a graph in Word: </a:t>
            </a:r>
            <a:r>
              <a:rPr lang="en-US" sz="1800" dirty="0">
                <a:solidFill>
                  <a:srgbClr val="002060"/>
                </a:solidFill>
                <a:hlinkClick r:id="rId4">
                  <a:extLst>
                    <a:ext uri="{A12FA001-AC4F-418D-AE19-62706E023703}">
                      <ahyp:hlinkClr xmlns:ahyp="http://schemas.microsoft.com/office/drawing/2018/hyperlinkcolor" xmlns="" val="tx"/>
                    </a:ext>
                  </a:extLst>
                </a:hlinkClick>
              </a:rPr>
              <a:t>How to create a Graph in Microsoft Word 2019 (2020 Tutorial) - YouTube</a:t>
            </a:r>
            <a:endParaRPr lang="en-US" sz="1800" dirty="0">
              <a:solidFill>
                <a:srgbClr val="002060"/>
              </a:solidFill>
            </a:endParaRPr>
          </a:p>
        </p:txBody>
      </p:sp>
      <p:pic>
        <p:nvPicPr>
          <p:cNvPr id="18" name="Picture 17" descr="A picture containing text, clipart, vector graphics&#10;&#10;Description automatically generated">
            <a:extLst>
              <a:ext uri="{FF2B5EF4-FFF2-40B4-BE49-F238E27FC236}">
                <a16:creationId xmlns:a16="http://schemas.microsoft.com/office/drawing/2014/main" id="{9E65B7B6-AB39-4B54-B621-1AF2EBB4B51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523801" y="2668227"/>
            <a:ext cx="4797486" cy="3354885"/>
          </a:xfrm>
          <a:prstGeom prst="rect">
            <a:avLst/>
          </a:prstGeom>
        </p:spPr>
      </p:pic>
      <p:sp>
        <p:nvSpPr>
          <p:cNvPr id="19" name="TextBox 18">
            <a:extLst>
              <a:ext uri="{FF2B5EF4-FFF2-40B4-BE49-F238E27FC236}">
                <a16:creationId xmlns:a16="http://schemas.microsoft.com/office/drawing/2014/main" id="{4538BCCD-998F-4286-BD27-7939BB12DBBD}"/>
              </a:ext>
            </a:extLst>
          </p:cNvPr>
          <p:cNvSpPr txBox="1"/>
          <p:nvPr/>
        </p:nvSpPr>
        <p:spPr>
          <a:xfrm>
            <a:off x="1523801" y="6054913"/>
            <a:ext cx="2829538" cy="230832"/>
          </a:xfrm>
          <a:prstGeom prst="rect">
            <a:avLst/>
          </a:prstGeom>
          <a:noFill/>
        </p:spPr>
        <p:txBody>
          <a:bodyPr wrap="square" rtlCol="0">
            <a:spAutoFit/>
          </a:bodyPr>
          <a:lstStyle/>
          <a:p>
            <a:r>
              <a:rPr lang="en-CA" sz="900" dirty="0">
                <a:hlinkClick r:id="rId6" tooltip="http://www.vecteezy.com/business/26568-pie-chart-vector"/>
              </a:rPr>
              <a:t>This Photo</a:t>
            </a:r>
            <a:r>
              <a:rPr lang="en-CA" sz="900" dirty="0"/>
              <a:t> by Unknown Author is licensed under </a:t>
            </a:r>
            <a:r>
              <a:rPr lang="en-CA" sz="900" dirty="0">
                <a:hlinkClick r:id="rId7" tooltip="https://creativecommons.org/licenses/by/3.0/"/>
              </a:rPr>
              <a:t>CC BY</a:t>
            </a:r>
            <a:endParaRPr lang="en-CA" sz="900" dirty="0"/>
          </a:p>
        </p:txBody>
      </p:sp>
    </p:spTree>
    <p:extLst>
      <p:ext uri="{BB962C8B-B14F-4D97-AF65-F5344CB8AC3E}">
        <p14:creationId xmlns:p14="http://schemas.microsoft.com/office/powerpoint/2010/main" val="13465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5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BDA7E6-182F-4A7F-A9AA-C209BF90CB1B}"/>
              </a:ext>
            </a:extLst>
          </p:cNvPr>
          <p:cNvSpPr>
            <a:spLocks noGrp="1"/>
          </p:cNvSpPr>
          <p:nvPr>
            <p:ph type="ctrTitle"/>
          </p:nvPr>
        </p:nvSpPr>
        <p:spPr>
          <a:xfrm>
            <a:off x="524256" y="491260"/>
            <a:ext cx="6594189" cy="1625210"/>
          </a:xfrm>
        </p:spPr>
        <p:txBody>
          <a:bodyPr vert="horz" lIns="91440" tIns="45720" rIns="91440" bIns="45720" rtlCol="0" anchor="ctr">
            <a:normAutofit/>
          </a:bodyPr>
          <a:lstStyle/>
          <a:p>
            <a:r>
              <a:rPr lang="en-US" sz="4400" kern="1200" dirty="0">
                <a:solidFill>
                  <a:srgbClr val="FFFFFF"/>
                </a:solidFill>
                <a:latin typeface="+mj-lt"/>
                <a:ea typeface="+mj-ea"/>
                <a:cs typeface="+mj-cs"/>
              </a:rPr>
              <a:t>Think of a solution</a:t>
            </a:r>
          </a:p>
        </p:txBody>
      </p:sp>
      <p:sp>
        <p:nvSpPr>
          <p:cNvPr id="39" name="Rectangle 38">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6D131BB-B4ED-4ED9-86E9-5533C30C5EEE}"/>
              </a:ext>
            </a:extLst>
          </p:cNvPr>
          <p:cNvSpPr>
            <a:spLocks noGrp="1"/>
          </p:cNvSpPr>
          <p:nvPr>
            <p:ph type="subTitle" idx="1"/>
          </p:nvPr>
        </p:nvSpPr>
        <p:spPr>
          <a:xfrm>
            <a:off x="7678614" y="491260"/>
            <a:ext cx="4103077" cy="5932986"/>
          </a:xfrm>
        </p:spPr>
        <p:txBody>
          <a:bodyPr vert="horz" lIns="91440" tIns="45720" rIns="91440" bIns="45720" rtlCol="0" anchor="ctr">
            <a:normAutofit lnSpcReduction="10000"/>
          </a:bodyPr>
          <a:lstStyle/>
          <a:p>
            <a:pPr marL="342900" indent="-228600" algn="l">
              <a:buFont typeface="Arial" panose="020B0604020202020204" pitchFamily="34" charset="0"/>
              <a:buChar char="•"/>
            </a:pPr>
            <a:endParaRPr lang="en-US" sz="1700" dirty="0">
              <a:solidFill>
                <a:srgbClr val="FFFFFF"/>
              </a:solidFill>
            </a:endParaRPr>
          </a:p>
          <a:p>
            <a:pPr marL="342900" indent="-228600" algn="l">
              <a:buFont typeface="Arial" panose="020B0604020202020204" pitchFamily="34" charset="0"/>
              <a:buChar char="•"/>
            </a:pPr>
            <a:r>
              <a:rPr lang="en-US" sz="2000" dirty="0">
                <a:solidFill>
                  <a:srgbClr val="FFFFFF"/>
                </a:solidFill>
              </a:rPr>
              <a:t>Think of a technology, innovation or invention that could fill or solve  the most important need or concern identified in your survey (be as creative as possible </a:t>
            </a:r>
            <a:r>
              <a:rPr lang="en-US" sz="2000" dirty="0">
                <a:solidFill>
                  <a:srgbClr val="FFFFFF"/>
                </a:solidFill>
                <a:sym typeface="Wingdings" panose="05000000000000000000" pitchFamily="2" charset="2"/>
              </a:rPr>
              <a:t>).</a:t>
            </a:r>
            <a:r>
              <a:rPr lang="en-US" sz="2000" dirty="0">
                <a:solidFill>
                  <a:srgbClr val="FFFFFF"/>
                </a:solidFill>
              </a:rPr>
              <a:t> </a:t>
            </a:r>
          </a:p>
          <a:p>
            <a:pPr marL="342900" indent="-228600" algn="l">
              <a:buFont typeface="Arial" panose="020B0604020202020204" pitchFamily="34" charset="0"/>
              <a:buChar char="•"/>
            </a:pPr>
            <a:endParaRPr lang="en-US" sz="2000" dirty="0">
              <a:solidFill>
                <a:srgbClr val="FFFFFF"/>
              </a:solidFill>
            </a:endParaRPr>
          </a:p>
          <a:p>
            <a:pPr marL="342900" indent="-228600" algn="l">
              <a:buFont typeface="Arial" panose="020B0604020202020204" pitchFamily="34" charset="0"/>
              <a:buChar char="•"/>
            </a:pPr>
            <a:r>
              <a:rPr lang="en-US" sz="2000" dirty="0">
                <a:solidFill>
                  <a:srgbClr val="FFFFFF"/>
                </a:solidFill>
              </a:rPr>
              <a:t>Plan, design, and/or maybe build the technology, innovation, or invention.</a:t>
            </a:r>
          </a:p>
          <a:p>
            <a:pPr marL="342900" indent="-228600" algn="l">
              <a:buFont typeface="Arial" panose="020B0604020202020204" pitchFamily="34" charset="0"/>
              <a:buChar char="•"/>
            </a:pPr>
            <a:endParaRPr lang="en-US" sz="1800" dirty="0">
              <a:solidFill>
                <a:srgbClr val="FFFFFF"/>
              </a:solidFill>
            </a:endParaRPr>
          </a:p>
          <a:p>
            <a:pPr marL="342900" indent="-228600" algn="l">
              <a:buFont typeface="Arial" panose="020B0604020202020204" pitchFamily="34" charset="0"/>
              <a:buChar char="•"/>
            </a:pPr>
            <a:r>
              <a:rPr lang="en-US" sz="1700" dirty="0"/>
              <a:t>For example, you may decide to solve a concern related to a more affordable electric car that still benefits the environment. Or you may decide to meet a need for more creative outdoor spaces that people can enjoy when managing Covid-19 restrictions. Or you may decide to think of a way to provide fresh fruits &amp; vegetables to all those that need it in your community.</a:t>
            </a:r>
            <a:endParaRPr lang="en-US" sz="1700" dirty="0">
              <a:solidFill>
                <a:srgbClr val="FFFFFF"/>
              </a:solidFill>
            </a:endParaRPr>
          </a:p>
          <a:p>
            <a:pPr marL="114300" algn="l"/>
            <a:endParaRPr lang="en-US" sz="1700" dirty="0">
              <a:solidFill>
                <a:srgbClr val="FFFFFF"/>
              </a:solidFill>
            </a:endParaRPr>
          </a:p>
        </p:txBody>
      </p:sp>
      <p:pic>
        <p:nvPicPr>
          <p:cNvPr id="8" name="Picture 7" descr="Icon&#10;&#10;Description automatically generated">
            <a:extLst>
              <a:ext uri="{FF2B5EF4-FFF2-40B4-BE49-F238E27FC236}">
                <a16:creationId xmlns:a16="http://schemas.microsoft.com/office/drawing/2014/main" id="{AA0B1851-7820-4F52-9948-CBB0222FB0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238451" y="2723578"/>
            <a:ext cx="4857549" cy="3643162"/>
          </a:xfrm>
          <a:prstGeom prst="rect">
            <a:avLst/>
          </a:prstGeom>
        </p:spPr>
      </p:pic>
      <p:sp>
        <p:nvSpPr>
          <p:cNvPr id="9" name="TextBox 8">
            <a:extLst>
              <a:ext uri="{FF2B5EF4-FFF2-40B4-BE49-F238E27FC236}">
                <a16:creationId xmlns:a16="http://schemas.microsoft.com/office/drawing/2014/main" id="{7630DACC-6FFB-406A-ADD5-B653709BD0F6}"/>
              </a:ext>
            </a:extLst>
          </p:cNvPr>
          <p:cNvSpPr txBox="1"/>
          <p:nvPr/>
        </p:nvSpPr>
        <p:spPr>
          <a:xfrm>
            <a:off x="1782707" y="6474948"/>
            <a:ext cx="4313294" cy="230832"/>
          </a:xfrm>
          <a:prstGeom prst="rect">
            <a:avLst/>
          </a:prstGeom>
          <a:noFill/>
        </p:spPr>
        <p:txBody>
          <a:bodyPr wrap="square" rtlCol="0">
            <a:spAutoFit/>
          </a:bodyPr>
          <a:lstStyle/>
          <a:p>
            <a:r>
              <a:rPr lang="en-CA" sz="900">
                <a:hlinkClick r:id="rId4" tooltip="http://esheninger.blogspot.com/2017/05/rise-of-edupreneur.html"/>
              </a:rPr>
              <a:t>This Photo</a:t>
            </a:r>
            <a:r>
              <a:rPr lang="en-CA" sz="900"/>
              <a:t> by Unknown Author is licensed under </a:t>
            </a:r>
            <a:r>
              <a:rPr lang="en-CA" sz="900">
                <a:hlinkClick r:id="rId5" tooltip="https://creativecommons.org/licenses/by/3.0/"/>
              </a:rPr>
              <a:t>CC BY</a:t>
            </a:r>
            <a:endParaRPr lang="en-CA" sz="900"/>
          </a:p>
        </p:txBody>
      </p:sp>
    </p:spTree>
    <p:extLst>
      <p:ext uri="{BB962C8B-B14F-4D97-AF65-F5344CB8AC3E}">
        <p14:creationId xmlns:p14="http://schemas.microsoft.com/office/powerpoint/2010/main" val="295148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5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BDA7E6-182F-4A7F-A9AA-C209BF90CB1B}"/>
              </a:ext>
            </a:extLst>
          </p:cNvPr>
          <p:cNvSpPr>
            <a:spLocks noGrp="1"/>
          </p:cNvSpPr>
          <p:nvPr>
            <p:ph type="ctrTitle"/>
          </p:nvPr>
        </p:nvSpPr>
        <p:spPr>
          <a:xfrm>
            <a:off x="524256" y="491260"/>
            <a:ext cx="6594189" cy="1625210"/>
          </a:xfrm>
        </p:spPr>
        <p:txBody>
          <a:bodyPr vert="horz" lIns="91440" tIns="45720" rIns="91440" bIns="45720" rtlCol="0" anchor="ctr">
            <a:normAutofit/>
          </a:bodyPr>
          <a:lstStyle/>
          <a:p>
            <a:r>
              <a:rPr lang="en-US" sz="4400" kern="1200" dirty="0">
                <a:solidFill>
                  <a:srgbClr val="FFFFFF"/>
                </a:solidFill>
                <a:latin typeface="+mj-lt"/>
                <a:ea typeface="+mj-ea"/>
                <a:cs typeface="+mj-cs"/>
              </a:rPr>
              <a:t>Present your findings</a:t>
            </a:r>
          </a:p>
        </p:txBody>
      </p:sp>
      <p:sp>
        <p:nvSpPr>
          <p:cNvPr id="39" name="Rectangle 38">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6D131BB-B4ED-4ED9-86E9-5533C30C5EEE}"/>
              </a:ext>
            </a:extLst>
          </p:cNvPr>
          <p:cNvSpPr>
            <a:spLocks noGrp="1"/>
          </p:cNvSpPr>
          <p:nvPr>
            <p:ph type="subTitle" idx="1"/>
          </p:nvPr>
        </p:nvSpPr>
        <p:spPr>
          <a:xfrm>
            <a:off x="7678614" y="491260"/>
            <a:ext cx="4103077" cy="5932986"/>
          </a:xfrm>
        </p:spPr>
        <p:txBody>
          <a:bodyPr vert="horz" lIns="91440" tIns="45720" rIns="91440" bIns="45720" rtlCol="0" anchor="ctr">
            <a:normAutofit/>
          </a:bodyPr>
          <a:lstStyle/>
          <a:p>
            <a:pPr marL="342900" indent="-228600" algn="l">
              <a:buFont typeface="Arial" panose="020B0604020202020204" pitchFamily="34" charset="0"/>
              <a:buChar char="•"/>
            </a:pPr>
            <a:r>
              <a:rPr lang="en-US" sz="2000" dirty="0">
                <a:solidFill>
                  <a:srgbClr val="FFFFFF"/>
                </a:solidFill>
              </a:rPr>
              <a:t>Present your findings and idea. Be sure to include how it supports human health &amp; well-being, the environment, and/or the economy. </a:t>
            </a:r>
          </a:p>
          <a:p>
            <a:pPr marL="342900" indent="-228600" algn="l">
              <a:buFont typeface="Arial" panose="020B0604020202020204" pitchFamily="34" charset="0"/>
              <a:buChar char="•"/>
            </a:pPr>
            <a:endParaRPr lang="en-US" sz="2000" dirty="0">
              <a:solidFill>
                <a:srgbClr val="FFFFFF"/>
              </a:solidFill>
            </a:endParaRPr>
          </a:p>
          <a:p>
            <a:pPr marL="342900" indent="-228600" algn="l">
              <a:buFont typeface="Arial" panose="020B0604020202020204" pitchFamily="34" charset="0"/>
              <a:buChar char="•"/>
            </a:pPr>
            <a:r>
              <a:rPr lang="en-US" sz="2000" dirty="0">
                <a:solidFill>
                  <a:schemeClr val="bg1"/>
                </a:solidFill>
              </a:rPr>
              <a:t>You may choose to present your information using a song, poem, dance, video, puppet show, PowerPoint, poster, or other teacher-approved option. </a:t>
            </a:r>
            <a:r>
              <a:rPr lang="en-US" sz="2000" dirty="0">
                <a:solidFill>
                  <a:schemeClr val="bg1"/>
                </a:solidFill>
                <a:sym typeface="Wingdings" panose="05000000000000000000" pitchFamily="2" charset="2"/>
              </a:rPr>
              <a:t></a:t>
            </a:r>
            <a:endParaRPr lang="en-US" sz="2000" dirty="0">
              <a:solidFill>
                <a:schemeClr val="bg1"/>
              </a:solidFill>
            </a:endParaRPr>
          </a:p>
          <a:p>
            <a:pPr marL="342900" indent="-228600" algn="l">
              <a:buFont typeface="Arial" panose="020B0604020202020204" pitchFamily="34" charset="0"/>
              <a:buChar char="•"/>
            </a:pPr>
            <a:endParaRPr lang="en-US" sz="1700" dirty="0">
              <a:solidFill>
                <a:srgbClr val="FFFFFF"/>
              </a:solidFill>
            </a:endParaRPr>
          </a:p>
          <a:p>
            <a:pPr marL="342900" indent="-228600" algn="l">
              <a:buFont typeface="Arial" panose="020B0604020202020204" pitchFamily="34" charset="0"/>
              <a:buChar char="•"/>
            </a:pPr>
            <a:endParaRPr lang="en-US" sz="1700" dirty="0">
              <a:solidFill>
                <a:srgbClr val="FFFFFF"/>
              </a:solidFill>
            </a:endParaRPr>
          </a:p>
        </p:txBody>
      </p:sp>
      <p:pic>
        <p:nvPicPr>
          <p:cNvPr id="5" name="Picture 4">
            <a:extLst>
              <a:ext uri="{FF2B5EF4-FFF2-40B4-BE49-F238E27FC236}">
                <a16:creationId xmlns:a16="http://schemas.microsoft.com/office/drawing/2014/main" id="{ABC7C993-B339-404A-A63E-CE5FD8F723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427747" y="2649356"/>
            <a:ext cx="5127057" cy="3845293"/>
          </a:xfrm>
          <a:prstGeom prst="rect">
            <a:avLst/>
          </a:prstGeom>
        </p:spPr>
      </p:pic>
      <p:sp>
        <p:nvSpPr>
          <p:cNvPr id="6" name="TextBox 5">
            <a:extLst>
              <a:ext uri="{FF2B5EF4-FFF2-40B4-BE49-F238E27FC236}">
                <a16:creationId xmlns:a16="http://schemas.microsoft.com/office/drawing/2014/main" id="{C07BCB63-6053-4F34-A3CA-E1317B98ABB5}"/>
              </a:ext>
            </a:extLst>
          </p:cNvPr>
          <p:cNvSpPr txBox="1"/>
          <p:nvPr/>
        </p:nvSpPr>
        <p:spPr>
          <a:xfrm>
            <a:off x="1427747" y="6596054"/>
            <a:ext cx="4313293" cy="230832"/>
          </a:xfrm>
          <a:prstGeom prst="rect">
            <a:avLst/>
          </a:prstGeom>
          <a:noFill/>
        </p:spPr>
        <p:txBody>
          <a:bodyPr wrap="square" rtlCol="0">
            <a:spAutoFit/>
          </a:bodyPr>
          <a:lstStyle/>
          <a:p>
            <a:r>
              <a:rPr lang="en-CA" sz="900">
                <a:hlinkClick r:id="rId3" tooltip="http://www.pngall.com/presentation-png"/>
              </a:rPr>
              <a:t>This Photo</a:t>
            </a:r>
            <a:r>
              <a:rPr lang="en-CA" sz="900"/>
              <a:t> by Unknown Author is licensed under </a:t>
            </a:r>
            <a:r>
              <a:rPr lang="en-CA" sz="900">
                <a:hlinkClick r:id="rId4" tooltip="https://creativecommons.org/licenses/by-nc/3.0/"/>
              </a:rPr>
              <a:t>CC BY-NC</a:t>
            </a:r>
            <a:endParaRPr lang="en-CA" sz="900"/>
          </a:p>
        </p:txBody>
      </p:sp>
    </p:spTree>
    <p:extLst>
      <p:ext uri="{BB962C8B-B14F-4D97-AF65-F5344CB8AC3E}">
        <p14:creationId xmlns:p14="http://schemas.microsoft.com/office/powerpoint/2010/main" val="37278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5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BDA7E6-182F-4A7F-A9AA-C209BF90CB1B}"/>
              </a:ext>
            </a:extLst>
          </p:cNvPr>
          <p:cNvSpPr>
            <a:spLocks noGrp="1"/>
          </p:cNvSpPr>
          <p:nvPr>
            <p:ph type="ctrTitle"/>
          </p:nvPr>
        </p:nvSpPr>
        <p:spPr>
          <a:xfrm>
            <a:off x="524256" y="491260"/>
            <a:ext cx="6594189" cy="1625210"/>
          </a:xfrm>
        </p:spPr>
        <p:txBody>
          <a:bodyPr vert="horz" lIns="91440" tIns="45720" rIns="91440" bIns="45720" rtlCol="0" anchor="ctr">
            <a:normAutofit/>
          </a:bodyPr>
          <a:lstStyle/>
          <a:p>
            <a:r>
              <a:rPr lang="en-US" sz="4400" kern="1200" dirty="0">
                <a:solidFill>
                  <a:srgbClr val="FFFFFF"/>
                </a:solidFill>
                <a:latin typeface="+mj-lt"/>
                <a:ea typeface="+mj-ea"/>
                <a:cs typeface="+mj-cs"/>
              </a:rPr>
              <a:t>Advocate </a:t>
            </a:r>
          </a:p>
        </p:txBody>
      </p:sp>
      <p:sp>
        <p:nvSpPr>
          <p:cNvPr id="39" name="Rectangle 38">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6D131BB-B4ED-4ED9-86E9-5533C30C5EEE}"/>
              </a:ext>
            </a:extLst>
          </p:cNvPr>
          <p:cNvSpPr>
            <a:spLocks noGrp="1"/>
          </p:cNvSpPr>
          <p:nvPr>
            <p:ph type="subTitle" idx="1"/>
          </p:nvPr>
        </p:nvSpPr>
        <p:spPr>
          <a:xfrm>
            <a:off x="7678614" y="491260"/>
            <a:ext cx="4103077" cy="5932986"/>
          </a:xfrm>
        </p:spPr>
        <p:txBody>
          <a:bodyPr vert="horz" lIns="91440" tIns="45720" rIns="91440" bIns="45720" rtlCol="0" anchor="ctr">
            <a:normAutofit/>
          </a:bodyPr>
          <a:lstStyle/>
          <a:p>
            <a:pPr marL="342900" indent="-228600" algn="l">
              <a:buFont typeface="Arial" panose="020B0604020202020204" pitchFamily="34" charset="0"/>
              <a:buChar char="•"/>
            </a:pPr>
            <a:r>
              <a:rPr lang="en-US" sz="2000" dirty="0">
                <a:solidFill>
                  <a:srgbClr val="FFFFFF"/>
                </a:solidFill>
              </a:rPr>
              <a:t>Write a persuasive letter or email to someone of influence that you think is most likely to help you advocate for or address the need/concern and your solution.</a:t>
            </a:r>
          </a:p>
          <a:p>
            <a:pPr marL="114300" algn="l"/>
            <a:r>
              <a:rPr lang="en-US" sz="2000" dirty="0">
                <a:solidFill>
                  <a:srgbClr val="FFFFFF"/>
                </a:solidFill>
              </a:rPr>
              <a:t> </a:t>
            </a:r>
          </a:p>
          <a:p>
            <a:pPr marL="342900" indent="-228600" algn="l">
              <a:buFont typeface="Arial" panose="020B0604020202020204" pitchFamily="34" charset="0"/>
              <a:buChar char="•"/>
            </a:pPr>
            <a:r>
              <a:rPr lang="en-US" sz="1800" dirty="0">
                <a:solidFill>
                  <a:schemeClr val="bg1"/>
                </a:solidFill>
              </a:rPr>
              <a:t>Here is a link to information about writing a persuasive letter or email: </a:t>
            </a:r>
            <a:r>
              <a:rPr lang="en-US" sz="1800" dirty="0">
                <a:solidFill>
                  <a:srgbClr val="002060"/>
                </a:solidFill>
                <a:hlinkClick r:id="rId3">
                  <a:extLst>
                    <a:ext uri="{A12FA001-AC4F-418D-AE19-62706E023703}">
                      <ahyp:hlinkClr xmlns:ahyp="http://schemas.microsoft.com/office/drawing/2018/hyperlinkcolor" xmlns="" val="tx"/>
                    </a:ext>
                  </a:extLst>
                </a:hlinkClick>
              </a:rPr>
              <a:t>How to Write Persuasive Letter or Email (with Sample &amp; Template) (docformats.com)</a:t>
            </a:r>
            <a:r>
              <a:rPr lang="en-US" sz="1800" dirty="0">
                <a:solidFill>
                  <a:srgbClr val="002060"/>
                </a:solidFill>
              </a:rPr>
              <a:t>, </a:t>
            </a:r>
          </a:p>
          <a:p>
            <a:pPr marL="342900" indent="-228600" algn="l">
              <a:buFont typeface="Arial" panose="020B0604020202020204" pitchFamily="34" charset="0"/>
              <a:buChar char="•"/>
            </a:pPr>
            <a:endParaRPr lang="en-US" sz="1700" dirty="0"/>
          </a:p>
        </p:txBody>
      </p:sp>
      <p:pic>
        <p:nvPicPr>
          <p:cNvPr id="10" name="Picture 9" descr="A picture containing scale, device, black, dark&#10;&#10;Description automatically generated">
            <a:extLst>
              <a:ext uri="{FF2B5EF4-FFF2-40B4-BE49-F238E27FC236}">
                <a16:creationId xmlns:a16="http://schemas.microsoft.com/office/drawing/2014/main" id="{F33C92AB-2E35-4500-B6DA-2AD6E20979E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211886" y="2607732"/>
            <a:ext cx="5218927" cy="4105175"/>
          </a:xfrm>
          <a:prstGeom prst="rect">
            <a:avLst/>
          </a:prstGeom>
        </p:spPr>
      </p:pic>
      <p:sp>
        <p:nvSpPr>
          <p:cNvPr id="11" name="TextBox 10">
            <a:extLst>
              <a:ext uri="{FF2B5EF4-FFF2-40B4-BE49-F238E27FC236}">
                <a16:creationId xmlns:a16="http://schemas.microsoft.com/office/drawing/2014/main" id="{0BB807BA-D842-40E6-916E-FAAB7CC2D69D}"/>
              </a:ext>
            </a:extLst>
          </p:cNvPr>
          <p:cNvSpPr txBox="1"/>
          <p:nvPr/>
        </p:nvSpPr>
        <p:spPr>
          <a:xfrm>
            <a:off x="2733972" y="6858000"/>
            <a:ext cx="6724055" cy="230832"/>
          </a:xfrm>
          <a:prstGeom prst="rect">
            <a:avLst/>
          </a:prstGeom>
          <a:noFill/>
        </p:spPr>
        <p:txBody>
          <a:bodyPr wrap="square" rtlCol="0">
            <a:spAutoFit/>
          </a:bodyPr>
          <a:lstStyle/>
          <a:p>
            <a:r>
              <a:rPr lang="en-CA" sz="900">
                <a:hlinkClick r:id="rId5" tooltip="https://commons.wikimedia.org/wiki/File:Scale_of_justice_2.svg"/>
              </a:rPr>
              <a:t>This Photo</a:t>
            </a:r>
            <a:r>
              <a:rPr lang="en-CA" sz="900"/>
              <a:t> by Unknown Author is licensed under </a:t>
            </a:r>
            <a:r>
              <a:rPr lang="en-CA" sz="900">
                <a:hlinkClick r:id="rId6" tooltip="https://creativecommons.org/licenses/by-sa/3.0/"/>
              </a:rPr>
              <a:t>CC BY-SA</a:t>
            </a:r>
            <a:endParaRPr lang="en-CA" sz="900"/>
          </a:p>
        </p:txBody>
      </p:sp>
    </p:spTree>
    <p:extLst>
      <p:ext uri="{BB962C8B-B14F-4D97-AF65-F5344CB8AC3E}">
        <p14:creationId xmlns:p14="http://schemas.microsoft.com/office/powerpoint/2010/main" val="325903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boat, container, wooden, old&#10;&#10;Description automatically generated">
            <a:extLst>
              <a:ext uri="{FF2B5EF4-FFF2-40B4-BE49-F238E27FC236}">
                <a16:creationId xmlns:a16="http://schemas.microsoft.com/office/drawing/2014/main" id="{A58DE682-1CD1-43E6-847E-15ECA4344DF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5066" r="2292" b="-2"/>
          <a:stretch/>
        </p:blipFill>
        <p:spPr>
          <a:xfrm>
            <a:off x="4693921" y="-478"/>
            <a:ext cx="7498080" cy="2286478"/>
          </a:xfrm>
          <a:prstGeom prst="rect">
            <a:avLst/>
          </a:prstGeom>
        </p:spPr>
      </p:pic>
      <p:pic>
        <p:nvPicPr>
          <p:cNvPr id="6" name="Picture 5" descr="A picture containing outdoor&#10;&#10;Description automatically generated">
            <a:extLst>
              <a:ext uri="{FF2B5EF4-FFF2-40B4-BE49-F238E27FC236}">
                <a16:creationId xmlns:a16="http://schemas.microsoft.com/office/drawing/2014/main" id="{0E1C6C45-C5B0-4729-BE37-EF35A076382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t="11572" r="-2" b="35326"/>
          <a:stretch/>
        </p:blipFill>
        <p:spPr>
          <a:xfrm>
            <a:off x="5669281" y="2285999"/>
            <a:ext cx="6522720" cy="2286000"/>
          </a:xfrm>
          <a:prstGeom prst="rect">
            <a:avLst/>
          </a:prstGeom>
        </p:spPr>
      </p:pic>
      <p:pic>
        <p:nvPicPr>
          <p:cNvPr id="37" name="Picture 36">
            <a:extLst>
              <a:ext uri="{FF2B5EF4-FFF2-40B4-BE49-F238E27FC236}">
                <a16:creationId xmlns:a16="http://schemas.microsoft.com/office/drawing/2014/main" id="{3AAA951E-4019-448C-AB14-5924BF5493AF}"/>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t="39911" r="2" b="15380"/>
          <a:stretch/>
        </p:blipFill>
        <p:spPr>
          <a:xfrm>
            <a:off x="6838122" y="4571999"/>
            <a:ext cx="5353878" cy="2286000"/>
          </a:xfrm>
          <a:prstGeom prst="rect">
            <a:avLst/>
          </a:prstGeom>
        </p:spPr>
      </p:pic>
      <p:sp>
        <p:nvSpPr>
          <p:cNvPr id="60" name="Freeform 3">
            <a:extLst>
              <a:ext uri="{FF2B5EF4-FFF2-40B4-BE49-F238E27FC236}">
                <a16:creationId xmlns:a16="http://schemas.microsoft.com/office/drawing/2014/main" id="{D3B67387-E1AF-4422-A3BE-470F36AAD9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4">
            <a:extLst>
              <a:ext uri="{FF2B5EF4-FFF2-40B4-BE49-F238E27FC236}">
                <a16:creationId xmlns:a16="http://schemas.microsoft.com/office/drawing/2014/main" id="{BFDB170C-F1C9-479A-B799-7374CFFFF7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DE1EE-9DC1-42E8-9549-6872C0428779}"/>
              </a:ext>
            </a:extLst>
          </p:cNvPr>
          <p:cNvSpPr>
            <a:spLocks noGrp="1"/>
          </p:cNvSpPr>
          <p:nvPr>
            <p:ph type="ctrTitle"/>
          </p:nvPr>
        </p:nvSpPr>
        <p:spPr>
          <a:xfrm>
            <a:off x="360427" y="299335"/>
            <a:ext cx="4948428" cy="2651200"/>
          </a:xfrm>
        </p:spPr>
        <p:txBody>
          <a:bodyPr anchor="t">
            <a:normAutofit/>
          </a:bodyPr>
          <a:lstStyle/>
          <a:p>
            <a:pPr algn="l"/>
            <a:r>
              <a:rPr lang="en-US" sz="4600" b="1" dirty="0"/>
              <a:t>Impact of Technology and Innovation on Life in Canada   </a:t>
            </a:r>
            <a:endParaRPr lang="en-CA" sz="4600" b="1" dirty="0"/>
          </a:p>
        </p:txBody>
      </p:sp>
      <p:sp>
        <p:nvSpPr>
          <p:cNvPr id="38" name="TextBox 37">
            <a:extLst>
              <a:ext uri="{FF2B5EF4-FFF2-40B4-BE49-F238E27FC236}">
                <a16:creationId xmlns:a16="http://schemas.microsoft.com/office/drawing/2014/main" id="{E3BE5248-BC4D-4A25-A160-B16909E27391}"/>
              </a:ext>
            </a:extLst>
          </p:cNvPr>
          <p:cNvSpPr txBox="1"/>
          <p:nvPr/>
        </p:nvSpPr>
        <p:spPr>
          <a:xfrm>
            <a:off x="9751909" y="6657944"/>
            <a:ext cx="2440091"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8" tooltip="http://www.exploratorium.edu/snacks/circles-of-magnetism">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9" tooltip="https://creativecommons.org/licenses/by-nc-sa/3.0/">
                  <a:extLst>
                    <a:ext uri="{A12FA001-AC4F-418D-AE19-62706E023703}">
                      <ahyp:hlinkClr xmlns:ahyp="http://schemas.microsoft.com/office/drawing/2018/hyperlinkcolor" xmlns="" val="tx"/>
                    </a:ext>
                  </a:extLst>
                </a:hlinkClick>
              </a:rPr>
              <a:t>CC BY-SA-NC</a:t>
            </a:r>
            <a:endParaRPr lang="en-CA" sz="700">
              <a:solidFill>
                <a:srgbClr val="FFFFFF"/>
              </a:solidFill>
            </a:endParaRPr>
          </a:p>
        </p:txBody>
      </p:sp>
      <p:sp>
        <p:nvSpPr>
          <p:cNvPr id="7" name="TextBox 6">
            <a:extLst>
              <a:ext uri="{FF2B5EF4-FFF2-40B4-BE49-F238E27FC236}">
                <a16:creationId xmlns:a16="http://schemas.microsoft.com/office/drawing/2014/main" id="{1A3921B9-4025-4743-906A-048C8722FB16}"/>
              </a:ext>
            </a:extLst>
          </p:cNvPr>
          <p:cNvSpPr txBox="1"/>
          <p:nvPr/>
        </p:nvSpPr>
        <p:spPr>
          <a:xfrm>
            <a:off x="9884959" y="4371944"/>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6" tooltip="https://en.wikipedia.org/wiki/Mobile_Servicing_System">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10" tooltip="https://creativecommons.org/licenses/by-sa/3.0/">
                  <a:extLst>
                    <a:ext uri="{A12FA001-AC4F-418D-AE19-62706E023703}">
                      <ahyp:hlinkClr xmlns:ahyp="http://schemas.microsoft.com/office/drawing/2018/hyperlinkcolor" xmlns="" val="tx"/>
                    </a:ext>
                  </a:extLst>
                </a:hlinkClick>
              </a:rPr>
              <a:t>CC BY-SA</a:t>
            </a:r>
            <a:endParaRPr lang="en-CA" sz="700">
              <a:solidFill>
                <a:srgbClr val="FFFFFF"/>
              </a:solidFill>
            </a:endParaRPr>
          </a:p>
        </p:txBody>
      </p:sp>
      <p:sp>
        <p:nvSpPr>
          <p:cNvPr id="10" name="TextBox 9">
            <a:extLst>
              <a:ext uri="{FF2B5EF4-FFF2-40B4-BE49-F238E27FC236}">
                <a16:creationId xmlns:a16="http://schemas.microsoft.com/office/drawing/2014/main" id="{71DCBF32-8853-444A-9522-3D2B134551FC}"/>
              </a:ext>
            </a:extLst>
          </p:cNvPr>
          <p:cNvSpPr txBox="1"/>
          <p:nvPr/>
        </p:nvSpPr>
        <p:spPr>
          <a:xfrm>
            <a:off x="9884959" y="2085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commons.wikimedia.org/wiki/File:USA,_canoe,_model_in_the_Vatican_Museums.jpg">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10" tooltip="https://creativecommons.org/licenses/by-sa/3.0/">
                  <a:extLst>
                    <a:ext uri="{A12FA001-AC4F-418D-AE19-62706E023703}">
                      <ahyp:hlinkClr xmlns:ahyp="http://schemas.microsoft.com/office/drawing/2018/hyperlinkcolor" xmlns="" val="tx"/>
                    </a:ext>
                  </a:extLst>
                </a:hlinkClick>
              </a:rPr>
              <a:t>CC BY-SA</a:t>
            </a:r>
            <a:endParaRPr lang="en-CA" sz="700">
              <a:solidFill>
                <a:srgbClr val="FFFFFF"/>
              </a:solidFill>
            </a:endParaRPr>
          </a:p>
        </p:txBody>
      </p:sp>
      <p:sp>
        <p:nvSpPr>
          <p:cNvPr id="15" name="Subtitle 2">
            <a:extLst>
              <a:ext uri="{FF2B5EF4-FFF2-40B4-BE49-F238E27FC236}">
                <a16:creationId xmlns:a16="http://schemas.microsoft.com/office/drawing/2014/main" id="{3690D1A0-0493-42B1-8AA2-E56BDF7282C1}"/>
              </a:ext>
            </a:extLst>
          </p:cNvPr>
          <p:cNvSpPr>
            <a:spLocks noGrp="1"/>
          </p:cNvSpPr>
          <p:nvPr>
            <p:ph type="subTitle" idx="1"/>
          </p:nvPr>
        </p:nvSpPr>
        <p:spPr>
          <a:xfrm>
            <a:off x="1025952" y="3535751"/>
            <a:ext cx="5395912" cy="2365369"/>
          </a:xfrm>
        </p:spPr>
        <p:txBody>
          <a:bodyPr>
            <a:normAutofit/>
          </a:bodyPr>
          <a:lstStyle/>
          <a:p>
            <a:pPr algn="l"/>
            <a:r>
              <a:rPr lang="en-US" sz="2800" dirty="0">
                <a:solidFill>
                  <a:srgbClr val="009AD0"/>
                </a:solidFill>
              </a:rPr>
              <a:t>So………what was the most exciting/ surprising/concerning/important thing that you learned about how technology and innovation impact life in Canada? </a:t>
            </a:r>
            <a:endParaRPr lang="en-CA" sz="2800" dirty="0">
              <a:solidFill>
                <a:srgbClr val="009AD0"/>
              </a:solidFill>
            </a:endParaRPr>
          </a:p>
        </p:txBody>
      </p:sp>
    </p:spTree>
    <p:extLst>
      <p:ext uri="{BB962C8B-B14F-4D97-AF65-F5344CB8AC3E}">
        <p14:creationId xmlns:p14="http://schemas.microsoft.com/office/powerpoint/2010/main" val="2206213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37000">
              <a:schemeClr val="accent1">
                <a:lumMod val="45000"/>
                <a:lumOff val="55000"/>
              </a:schemeClr>
            </a:gs>
            <a:gs pos="83000">
              <a:schemeClr val="bg2">
                <a:lumMod val="75000"/>
              </a:schemeClr>
            </a:gs>
            <a:gs pos="100000">
              <a:schemeClr val="tx1">
                <a:lumMod val="95000"/>
                <a:lumOff val="5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678CAC-E2AB-4C00-B40C-E21E89B127E4}"/>
              </a:ext>
            </a:extLst>
          </p:cNvPr>
          <p:cNvSpPr txBox="1"/>
          <p:nvPr/>
        </p:nvSpPr>
        <p:spPr>
          <a:xfrm>
            <a:off x="505563" y="2228807"/>
            <a:ext cx="3976689" cy="523220"/>
          </a:xfrm>
          <a:prstGeom prst="rect">
            <a:avLst/>
          </a:prstGeom>
          <a:noFill/>
        </p:spPr>
        <p:txBody>
          <a:bodyPr wrap="square" rtlCol="0">
            <a:spAutoFit/>
          </a:bodyPr>
          <a:lstStyle/>
          <a:p>
            <a:r>
              <a:rPr lang="en-US" sz="2800" b="1" dirty="0"/>
              <a:t>What is </a:t>
            </a:r>
            <a:r>
              <a:rPr lang="en-US" sz="2800" b="1" u="sng" dirty="0"/>
              <a:t>technology</a:t>
            </a:r>
            <a:r>
              <a:rPr lang="en-US" sz="2800" b="1" dirty="0"/>
              <a:t>?</a:t>
            </a:r>
            <a:endParaRPr lang="en-CA" sz="2800" b="1" dirty="0"/>
          </a:p>
        </p:txBody>
      </p:sp>
      <p:sp>
        <p:nvSpPr>
          <p:cNvPr id="3" name="TextBox 2">
            <a:extLst>
              <a:ext uri="{FF2B5EF4-FFF2-40B4-BE49-F238E27FC236}">
                <a16:creationId xmlns:a16="http://schemas.microsoft.com/office/drawing/2014/main" id="{D0928ED6-8A15-4242-B1F4-333314C616F0}"/>
              </a:ext>
            </a:extLst>
          </p:cNvPr>
          <p:cNvSpPr txBox="1"/>
          <p:nvPr/>
        </p:nvSpPr>
        <p:spPr>
          <a:xfrm>
            <a:off x="1582441" y="3559026"/>
            <a:ext cx="3333750" cy="523220"/>
          </a:xfrm>
          <a:prstGeom prst="rect">
            <a:avLst/>
          </a:prstGeom>
          <a:noFill/>
        </p:spPr>
        <p:txBody>
          <a:bodyPr wrap="square" rtlCol="0">
            <a:spAutoFit/>
          </a:bodyPr>
          <a:lstStyle/>
          <a:p>
            <a:r>
              <a:rPr lang="en-US" sz="2800" b="1" dirty="0"/>
              <a:t>What is </a:t>
            </a:r>
            <a:r>
              <a:rPr lang="en-US" sz="2800" b="1" u="sng" dirty="0"/>
              <a:t>innovation</a:t>
            </a:r>
            <a:r>
              <a:rPr lang="en-US" sz="2800" b="1" dirty="0"/>
              <a:t>?</a:t>
            </a:r>
            <a:endParaRPr lang="en-CA" sz="2800" b="1" dirty="0"/>
          </a:p>
        </p:txBody>
      </p:sp>
      <p:sp>
        <p:nvSpPr>
          <p:cNvPr id="4" name="TextBox 3">
            <a:extLst>
              <a:ext uri="{FF2B5EF4-FFF2-40B4-BE49-F238E27FC236}">
                <a16:creationId xmlns:a16="http://schemas.microsoft.com/office/drawing/2014/main" id="{2EAC14FF-DF1B-41A7-A4BA-DA27B0569A8C}"/>
              </a:ext>
            </a:extLst>
          </p:cNvPr>
          <p:cNvSpPr txBox="1"/>
          <p:nvPr/>
        </p:nvSpPr>
        <p:spPr>
          <a:xfrm>
            <a:off x="5377986" y="2167116"/>
            <a:ext cx="5947239" cy="1169551"/>
          </a:xfrm>
          <a:prstGeom prst="rect">
            <a:avLst/>
          </a:prstGeom>
          <a:noFill/>
        </p:spPr>
        <p:txBody>
          <a:bodyPr wrap="square" rtlCol="0">
            <a:spAutoFit/>
          </a:bodyPr>
          <a:lstStyle/>
          <a:p>
            <a:r>
              <a:rPr lang="en-US" sz="2000" dirty="0"/>
              <a:t>“…the use of knowledge to invent new devices or </a:t>
            </a:r>
            <a:r>
              <a:rPr lang="en-US" sz="2000" b="1" dirty="0">
                <a:hlinkClick r:id="rId3"/>
              </a:rPr>
              <a:t>tools</a:t>
            </a:r>
            <a:r>
              <a:rPr lang="en-US" sz="2000" dirty="0"/>
              <a:t>. Throughout history, technology has made people’s lives easier.”</a:t>
            </a:r>
          </a:p>
          <a:p>
            <a:r>
              <a:rPr lang="en-US" sz="1000" dirty="0"/>
              <a:t>Source: Britannica Kids </a:t>
            </a:r>
            <a:r>
              <a:rPr lang="en-US" sz="1000" dirty="0">
                <a:hlinkClick r:id="rId4"/>
              </a:rPr>
              <a:t>Technology and Invention - Kids | Britannica Kids | Homework Help</a:t>
            </a:r>
            <a:endParaRPr lang="en-CA" sz="1000" dirty="0"/>
          </a:p>
        </p:txBody>
      </p:sp>
      <p:sp>
        <p:nvSpPr>
          <p:cNvPr id="5" name="TextBox 4">
            <a:extLst>
              <a:ext uri="{FF2B5EF4-FFF2-40B4-BE49-F238E27FC236}">
                <a16:creationId xmlns:a16="http://schemas.microsoft.com/office/drawing/2014/main" id="{B7B41709-7857-441B-B5B0-CE646157B209}"/>
              </a:ext>
            </a:extLst>
          </p:cNvPr>
          <p:cNvSpPr txBox="1"/>
          <p:nvPr/>
        </p:nvSpPr>
        <p:spPr>
          <a:xfrm>
            <a:off x="5301786" y="3749933"/>
            <a:ext cx="5947239" cy="861774"/>
          </a:xfrm>
          <a:prstGeom prst="rect">
            <a:avLst/>
          </a:prstGeom>
          <a:noFill/>
        </p:spPr>
        <p:txBody>
          <a:bodyPr wrap="square" rtlCol="0">
            <a:spAutoFit/>
          </a:bodyPr>
          <a:lstStyle/>
          <a:p>
            <a:pPr fontAlgn="base"/>
            <a:r>
              <a:rPr lang="en-US" sz="2000" dirty="0"/>
              <a:t>“a new idea, method, or device; the introduction of something new”</a:t>
            </a:r>
          </a:p>
          <a:p>
            <a:pPr fontAlgn="base"/>
            <a:r>
              <a:rPr lang="en-US" sz="1000" dirty="0"/>
              <a:t>Source: Merriam-Webster </a:t>
            </a:r>
            <a:r>
              <a:rPr lang="en-US" sz="1000" dirty="0">
                <a:hlinkClick r:id="rId5"/>
              </a:rPr>
              <a:t>Innovation | Definition of Innovation by Merriam-Webster (merriam-webster.com)</a:t>
            </a:r>
            <a:endParaRPr lang="en-US" sz="1000" dirty="0"/>
          </a:p>
        </p:txBody>
      </p:sp>
      <p:sp>
        <p:nvSpPr>
          <p:cNvPr id="6" name="TextBox 5">
            <a:extLst>
              <a:ext uri="{FF2B5EF4-FFF2-40B4-BE49-F238E27FC236}">
                <a16:creationId xmlns:a16="http://schemas.microsoft.com/office/drawing/2014/main" id="{9145B992-CF38-49AF-8F5F-F17249090C26}"/>
              </a:ext>
            </a:extLst>
          </p:cNvPr>
          <p:cNvSpPr txBox="1"/>
          <p:nvPr/>
        </p:nvSpPr>
        <p:spPr>
          <a:xfrm>
            <a:off x="415076" y="4889245"/>
            <a:ext cx="4157664" cy="892552"/>
          </a:xfrm>
          <a:prstGeom prst="rect">
            <a:avLst/>
          </a:prstGeom>
          <a:noFill/>
        </p:spPr>
        <p:txBody>
          <a:bodyPr wrap="square" rtlCol="0">
            <a:spAutoFit/>
          </a:bodyPr>
          <a:lstStyle/>
          <a:p>
            <a:r>
              <a:rPr lang="en-US" sz="2000" dirty="0"/>
              <a:t>And you also may be wondering</a:t>
            </a:r>
            <a:r>
              <a:rPr lang="en-US" sz="2400" dirty="0"/>
              <a:t>…..</a:t>
            </a:r>
          </a:p>
          <a:p>
            <a:r>
              <a:rPr lang="en-US" sz="2800" b="1" dirty="0"/>
              <a:t>          what is an </a:t>
            </a:r>
            <a:r>
              <a:rPr lang="en-US" sz="2800" b="1" u="sng" dirty="0"/>
              <a:t>invention</a:t>
            </a:r>
            <a:r>
              <a:rPr lang="en-US" sz="2800" b="1" dirty="0"/>
              <a:t>?</a:t>
            </a:r>
            <a:endParaRPr lang="en-CA" sz="2800" b="1" dirty="0"/>
          </a:p>
        </p:txBody>
      </p:sp>
      <p:sp>
        <p:nvSpPr>
          <p:cNvPr id="7" name="Rectangle 6">
            <a:extLst>
              <a:ext uri="{FF2B5EF4-FFF2-40B4-BE49-F238E27FC236}">
                <a16:creationId xmlns:a16="http://schemas.microsoft.com/office/drawing/2014/main" id="{06DD2A2C-A392-4D4E-A326-A89C59C46E5C}"/>
              </a:ext>
            </a:extLst>
          </p:cNvPr>
          <p:cNvSpPr/>
          <p:nvPr/>
        </p:nvSpPr>
        <p:spPr>
          <a:xfrm>
            <a:off x="180224" y="414375"/>
            <a:ext cx="11325236" cy="1323439"/>
          </a:xfrm>
          <a:prstGeom prst="rect">
            <a:avLst/>
          </a:prstGeom>
          <a:noFill/>
        </p:spPr>
        <p:txBody>
          <a:bodyPr wrap="square" lIns="91440" tIns="45720" rIns="91440" bIns="45720">
            <a:spAutoFit/>
          </a:bodyPr>
          <a:lstStyle/>
          <a:p>
            <a:r>
              <a:rPr lang="en-US" sz="4000" cap="none" spc="0" dirty="0">
                <a:ln w="13462">
                  <a:solidFill>
                    <a:schemeClr val="accent1">
                      <a:lumMod val="75000"/>
                    </a:schemeClr>
                  </a:solidFill>
                  <a:prstDash val="solid"/>
                </a:ln>
                <a:solidFill>
                  <a:srgbClr val="00B0F0"/>
                </a:solidFill>
                <a:effectLst>
                  <a:outerShdw dist="38100" dir="2700000" algn="bl" rotWithShape="0">
                    <a:schemeClr val="accent5"/>
                  </a:outerShdw>
                </a:effectLst>
              </a:rPr>
              <a:t>Before we start, there are some </a:t>
            </a:r>
            <a:r>
              <a:rPr lang="en-US" sz="4000" dirty="0">
                <a:ln w="13462">
                  <a:solidFill>
                    <a:schemeClr val="accent1">
                      <a:lumMod val="75000"/>
                    </a:schemeClr>
                  </a:solidFill>
                  <a:prstDash val="solid"/>
                </a:ln>
                <a:solidFill>
                  <a:srgbClr val="00B0F0"/>
                </a:solidFill>
                <a:effectLst>
                  <a:outerShdw dist="38100" dir="2700000" algn="bl" rotWithShape="0">
                    <a:schemeClr val="accent5"/>
                  </a:outerShdw>
                </a:effectLst>
              </a:rPr>
              <a:t>i</a:t>
            </a:r>
            <a:r>
              <a:rPr lang="en-US" sz="4000" cap="none" spc="0" dirty="0">
                <a:ln w="13462">
                  <a:solidFill>
                    <a:schemeClr val="accent1">
                      <a:lumMod val="75000"/>
                    </a:schemeClr>
                  </a:solidFill>
                  <a:prstDash val="solid"/>
                </a:ln>
                <a:solidFill>
                  <a:srgbClr val="00B0F0"/>
                </a:solidFill>
                <a:effectLst>
                  <a:outerShdw dist="38100" dir="2700000" algn="bl" rotWithShape="0">
                    <a:schemeClr val="accent5"/>
                  </a:outerShdw>
                </a:effectLst>
              </a:rPr>
              <a:t>mportant </a:t>
            </a:r>
          </a:p>
          <a:p>
            <a:r>
              <a:rPr lang="en-US" sz="4000" cap="none" spc="0" dirty="0">
                <a:ln w="13462">
                  <a:solidFill>
                    <a:schemeClr val="accent1">
                      <a:lumMod val="75000"/>
                    </a:schemeClr>
                  </a:solidFill>
                  <a:prstDash val="solid"/>
                </a:ln>
                <a:solidFill>
                  <a:srgbClr val="00B0F0"/>
                </a:solidFill>
                <a:effectLst>
                  <a:outerShdw dist="38100" dir="2700000" algn="bl" rotWithShape="0">
                    <a:schemeClr val="accent5"/>
                  </a:outerShdw>
                </a:effectLst>
              </a:rPr>
              <a:t>words/vocabulary that we need to understand:</a:t>
            </a:r>
          </a:p>
        </p:txBody>
      </p:sp>
      <p:sp>
        <p:nvSpPr>
          <p:cNvPr id="12" name="TextBox 11">
            <a:extLst>
              <a:ext uri="{FF2B5EF4-FFF2-40B4-BE49-F238E27FC236}">
                <a16:creationId xmlns:a16="http://schemas.microsoft.com/office/drawing/2014/main" id="{E1297279-A55B-43AB-AE11-48F7E9A5E6E3}"/>
              </a:ext>
            </a:extLst>
          </p:cNvPr>
          <p:cNvSpPr txBox="1"/>
          <p:nvPr/>
        </p:nvSpPr>
        <p:spPr>
          <a:xfrm>
            <a:off x="5377985" y="5165497"/>
            <a:ext cx="5947239" cy="1292662"/>
          </a:xfrm>
          <a:prstGeom prst="rect">
            <a:avLst/>
          </a:prstGeom>
          <a:noFill/>
        </p:spPr>
        <p:txBody>
          <a:bodyPr wrap="square" rtlCol="0">
            <a:spAutoFit/>
          </a:bodyPr>
          <a:lstStyle/>
          <a:p>
            <a:r>
              <a:rPr lang="en-US" sz="2000" dirty="0"/>
              <a:t>“something invented: such as a useful new device or process”</a:t>
            </a:r>
          </a:p>
          <a:p>
            <a:r>
              <a:rPr lang="en-US" sz="1000" dirty="0"/>
              <a:t>Source: Merriam-Webster Learner’s Dictionary </a:t>
            </a:r>
            <a:r>
              <a:rPr lang="en-US" sz="1000" dirty="0">
                <a:hlinkClick r:id="rId6"/>
              </a:rPr>
              <a:t>Invention - Definition for English-Language Learners from Merriam-Webster's Learner's Dictionary</a:t>
            </a:r>
            <a:endParaRPr lang="en-US" sz="1000" dirty="0"/>
          </a:p>
          <a:p>
            <a:endParaRPr lang="en-CA" dirty="0"/>
          </a:p>
        </p:txBody>
      </p:sp>
    </p:spTree>
    <p:extLst>
      <p:ext uri="{BB962C8B-B14F-4D97-AF65-F5344CB8AC3E}">
        <p14:creationId xmlns:p14="http://schemas.microsoft.com/office/powerpoint/2010/main" val="83061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75C1-420D-4BFC-A632-CDE1D3576E84}"/>
              </a:ext>
            </a:extLst>
          </p:cNvPr>
          <p:cNvSpPr>
            <a:spLocks noGrp="1"/>
          </p:cNvSpPr>
          <p:nvPr>
            <p:ph type="ctrTitle"/>
          </p:nvPr>
        </p:nvSpPr>
        <p:spPr>
          <a:xfrm>
            <a:off x="4152554" y="4853016"/>
            <a:ext cx="4060804" cy="715669"/>
          </a:xfrm>
        </p:spPr>
        <p:txBody>
          <a:bodyPr anchor="t">
            <a:normAutofit/>
          </a:bodyPr>
          <a:lstStyle/>
          <a:p>
            <a:pPr algn="l"/>
            <a:r>
              <a:rPr lang="en-US" sz="3200" dirty="0"/>
              <a:t>What do you notice? </a:t>
            </a:r>
            <a:endParaRPr lang="en-CA" sz="3200" dirty="0"/>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ndoor&#10;&#10;Description automatically generated">
            <a:extLst>
              <a:ext uri="{FF2B5EF4-FFF2-40B4-BE49-F238E27FC236}">
                <a16:creationId xmlns:a16="http://schemas.microsoft.com/office/drawing/2014/main" id="{7AE9DACB-4EFF-402D-9385-BBE52FE7F5B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574" r="2803" b="-4"/>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20" name="Picture 19">
            <a:extLst>
              <a:ext uri="{FF2B5EF4-FFF2-40B4-BE49-F238E27FC236}">
                <a16:creationId xmlns:a16="http://schemas.microsoft.com/office/drawing/2014/main" id="{20A1B723-B7E9-45B0-9115-638EE32A100B}"/>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r="-1" b="3973"/>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33" name="Oval 32">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A picture containing text&#10;&#10;Description automatically generated">
            <a:extLst>
              <a:ext uri="{FF2B5EF4-FFF2-40B4-BE49-F238E27FC236}">
                <a16:creationId xmlns:a16="http://schemas.microsoft.com/office/drawing/2014/main" id="{2CE21F6A-6AFF-44C4-9363-69FC2B913BCC}"/>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r="4750"/>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5" name="Freeform: Shape 34">
            <a:extLst>
              <a:ext uri="{FF2B5EF4-FFF2-40B4-BE49-F238E27FC236}">
                <a16:creationId xmlns:a16="http://schemas.microsoft.com/office/drawing/2014/main" id="{6B9D64DB-4D5C-4A91-B45F-F301E3174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picture containing text, toiletry, skin cream&#10;&#10;Description automatically generated">
            <a:extLst>
              <a:ext uri="{FF2B5EF4-FFF2-40B4-BE49-F238E27FC236}">
                <a16:creationId xmlns:a16="http://schemas.microsoft.com/office/drawing/2014/main" id="{C355F9E9-051F-4FD4-8A33-107C55B5E546}"/>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r="4958" b="-5"/>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37" name="Freeform: Shape 36">
            <a:extLst>
              <a:ext uri="{FF2B5EF4-FFF2-40B4-BE49-F238E27FC236}">
                <a16:creationId xmlns:a16="http://schemas.microsoft.com/office/drawing/2014/main" id="{CB14CE1B-4BC5-4EF2-BE3D-05E4F580B3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able, corn, food, indoor&#10;&#10;Description automatically generated">
            <a:extLst>
              <a:ext uri="{FF2B5EF4-FFF2-40B4-BE49-F238E27FC236}">
                <a16:creationId xmlns:a16="http://schemas.microsoft.com/office/drawing/2014/main" id="{2701E843-69D8-4806-AE0E-91393DAEFAE0}"/>
              </a:ext>
            </a:extLst>
          </p:cNvPr>
          <p:cNvPicPr>
            <a:picLocks noChangeAspect="1"/>
          </p:cNvPicPr>
          <p:nvPr/>
        </p:nvPicPr>
        <p:blipFill rotWithShape="1">
          <a:blip r:embed="rId11" cstate="hq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rcRect l="11829" r="13557" b="-5"/>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
        <p:nvSpPr>
          <p:cNvPr id="6" name="TextBox 5">
            <a:extLst>
              <a:ext uri="{FF2B5EF4-FFF2-40B4-BE49-F238E27FC236}">
                <a16:creationId xmlns:a16="http://schemas.microsoft.com/office/drawing/2014/main" id="{815550A8-F356-476A-86B5-BCE67B76B154}"/>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flickr.com/photos/hpulley/4726837803">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13" tooltip="https://creativecommons.org/licenses/by-sa/3.0/">
                  <a:extLst>
                    <a:ext uri="{A12FA001-AC4F-418D-AE19-62706E023703}">
                      <ahyp:hlinkClr xmlns:ahyp="http://schemas.microsoft.com/office/drawing/2018/hyperlinkcolor" xmlns="" val="tx"/>
                    </a:ext>
                  </a:extLst>
                </a:hlinkClick>
              </a:rPr>
              <a:t>CC BY-SA</a:t>
            </a:r>
            <a:endParaRPr lang="en-CA" sz="700">
              <a:solidFill>
                <a:srgbClr val="FFFFFF"/>
              </a:solidFill>
            </a:endParaRPr>
          </a:p>
        </p:txBody>
      </p:sp>
      <p:sp>
        <p:nvSpPr>
          <p:cNvPr id="9" name="TextBox 8">
            <a:extLst>
              <a:ext uri="{FF2B5EF4-FFF2-40B4-BE49-F238E27FC236}">
                <a16:creationId xmlns:a16="http://schemas.microsoft.com/office/drawing/2014/main" id="{1EFEE87E-1134-4D99-87E9-B88DE117FF21}"/>
              </a:ext>
            </a:extLst>
          </p:cNvPr>
          <p:cNvSpPr txBox="1"/>
          <p:nvPr/>
        </p:nvSpPr>
        <p:spPr>
          <a:xfrm>
            <a:off x="7552391" y="6870700"/>
            <a:ext cx="231986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12" tooltip="http://www.pngall.com/corn-png">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14" tooltip="https://creativecommons.org/licenses/by-nc/3.0/">
                  <a:extLst>
                    <a:ext uri="{A12FA001-AC4F-418D-AE19-62706E023703}">
                      <ahyp:hlinkClr xmlns:ahyp="http://schemas.microsoft.com/office/drawing/2018/hyperlinkcolor" xmlns="" val="tx"/>
                    </a:ext>
                  </a:extLst>
                </a:hlinkClick>
              </a:rPr>
              <a:t>CC BY-NC</a:t>
            </a:r>
            <a:endParaRPr lang="en-CA" sz="700">
              <a:solidFill>
                <a:srgbClr val="FFFFFF"/>
              </a:solidFill>
            </a:endParaRPr>
          </a:p>
        </p:txBody>
      </p:sp>
      <p:sp>
        <p:nvSpPr>
          <p:cNvPr id="12" name="TextBox 11">
            <a:extLst>
              <a:ext uri="{FF2B5EF4-FFF2-40B4-BE49-F238E27FC236}">
                <a16:creationId xmlns:a16="http://schemas.microsoft.com/office/drawing/2014/main" id="{EF73EC2A-2412-4F5E-9920-8C8CC1E9BD0F}"/>
              </a:ext>
            </a:extLst>
          </p:cNvPr>
          <p:cNvSpPr txBox="1"/>
          <p:nvPr/>
        </p:nvSpPr>
        <p:spPr>
          <a:xfrm>
            <a:off x="5232649" y="6870700"/>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10" tooltip="http://www.gingersnapsxoxo.com/2012/01/many-uses-of-vaseline-petroleum-jelly.html">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13" tooltip="https://creativecommons.org/licenses/by-sa/3.0/">
                  <a:extLst>
                    <a:ext uri="{A12FA001-AC4F-418D-AE19-62706E023703}">
                      <ahyp:hlinkClr xmlns:ahyp="http://schemas.microsoft.com/office/drawing/2018/hyperlinkcolor" xmlns="" val="tx"/>
                    </a:ext>
                  </a:extLst>
                </a:hlinkClick>
              </a:rPr>
              <a:t>CC BY-SA</a:t>
            </a:r>
            <a:endParaRPr lang="en-CA" sz="700">
              <a:solidFill>
                <a:srgbClr val="FFFFFF"/>
              </a:solidFill>
            </a:endParaRPr>
          </a:p>
        </p:txBody>
      </p:sp>
      <p:sp>
        <p:nvSpPr>
          <p:cNvPr id="21" name="TextBox 20">
            <a:extLst>
              <a:ext uri="{FF2B5EF4-FFF2-40B4-BE49-F238E27FC236}">
                <a16:creationId xmlns:a16="http://schemas.microsoft.com/office/drawing/2014/main" id="{0CFA2E98-9E61-4CE3-A8B4-11E42FB7737E}"/>
              </a:ext>
            </a:extLst>
          </p:cNvPr>
          <p:cNvSpPr txBox="1"/>
          <p:nvPr/>
        </p:nvSpPr>
        <p:spPr>
          <a:xfrm>
            <a:off x="2912906" y="6870700"/>
            <a:ext cx="2307043"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6" tooltip="http://turismoincanada.blogspot.com/2012_03_01_archive.html">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13" tooltip="https://creativecommons.org/licenses/by-sa/3.0/">
                  <a:extLst>
                    <a:ext uri="{A12FA001-AC4F-418D-AE19-62706E023703}">
                      <ahyp:hlinkClr xmlns:ahyp="http://schemas.microsoft.com/office/drawing/2018/hyperlinkcolor" xmlns="" val="tx"/>
                    </a:ext>
                  </a:extLst>
                </a:hlinkClick>
              </a:rPr>
              <a:t>CC BY-SA</a:t>
            </a:r>
            <a:endParaRPr lang="en-CA" sz="700">
              <a:solidFill>
                <a:srgbClr val="FFFFFF"/>
              </a:solidFill>
            </a:endParaRPr>
          </a:p>
        </p:txBody>
      </p:sp>
      <p:sp>
        <p:nvSpPr>
          <p:cNvPr id="24" name="TextBox 23">
            <a:extLst>
              <a:ext uri="{FF2B5EF4-FFF2-40B4-BE49-F238E27FC236}">
                <a16:creationId xmlns:a16="http://schemas.microsoft.com/office/drawing/2014/main" id="{CDD65A10-5060-45B1-B68C-A6F039625D34}"/>
              </a:ext>
            </a:extLst>
          </p:cNvPr>
          <p:cNvSpPr txBox="1"/>
          <p:nvPr/>
        </p:nvSpPr>
        <p:spPr>
          <a:xfrm>
            <a:off x="713389" y="6870700"/>
            <a:ext cx="218681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8" tooltip="http://www.flickr.com/photos/7136439@N05/6811899922/">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15" tooltip="https://creativecommons.org/licenses/by/3.0/">
                  <a:extLst>
                    <a:ext uri="{A12FA001-AC4F-418D-AE19-62706E023703}">
                      <ahyp:hlinkClr xmlns:ahyp="http://schemas.microsoft.com/office/drawing/2018/hyperlinkcolor" xmlns="" val="tx"/>
                    </a:ext>
                  </a:extLst>
                </a:hlinkClick>
              </a:rPr>
              <a:t>CC BY</a:t>
            </a:r>
            <a:endParaRPr lang="en-CA" sz="700">
              <a:solidFill>
                <a:srgbClr val="FFFFFF"/>
              </a:solidFill>
            </a:endParaRPr>
          </a:p>
        </p:txBody>
      </p:sp>
      <p:sp>
        <p:nvSpPr>
          <p:cNvPr id="22" name="Title 1">
            <a:extLst>
              <a:ext uri="{FF2B5EF4-FFF2-40B4-BE49-F238E27FC236}">
                <a16:creationId xmlns:a16="http://schemas.microsoft.com/office/drawing/2014/main" id="{30307115-63AA-41AF-912B-509BE52CEAC1}"/>
              </a:ext>
            </a:extLst>
          </p:cNvPr>
          <p:cNvSpPr txBox="1">
            <a:spLocks/>
          </p:cNvSpPr>
          <p:nvPr/>
        </p:nvSpPr>
        <p:spPr>
          <a:xfrm>
            <a:off x="3728543" y="3923282"/>
            <a:ext cx="6019139" cy="93936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00B0F0"/>
                </a:solidFill>
              </a:rPr>
              <a:t>To help us better understand technology, innovation, and invention, look at the pictures.</a:t>
            </a:r>
            <a:endParaRPr lang="en-CA" sz="2400" b="1" dirty="0">
              <a:solidFill>
                <a:srgbClr val="00B0F0"/>
              </a:solidFill>
            </a:endParaRPr>
          </a:p>
        </p:txBody>
      </p:sp>
      <p:sp>
        <p:nvSpPr>
          <p:cNvPr id="25" name="Title 1">
            <a:extLst>
              <a:ext uri="{FF2B5EF4-FFF2-40B4-BE49-F238E27FC236}">
                <a16:creationId xmlns:a16="http://schemas.microsoft.com/office/drawing/2014/main" id="{7A29BFB6-F869-4D56-82DE-DCC3A6CB2FC0}"/>
              </a:ext>
            </a:extLst>
          </p:cNvPr>
          <p:cNvSpPr txBox="1">
            <a:spLocks/>
          </p:cNvSpPr>
          <p:nvPr/>
        </p:nvSpPr>
        <p:spPr>
          <a:xfrm>
            <a:off x="4652201" y="5751478"/>
            <a:ext cx="4465177" cy="71566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accent4">
                    <a:lumMod val="60000"/>
                    <a:lumOff val="40000"/>
                  </a:schemeClr>
                </a:solidFill>
              </a:rPr>
              <a:t>What do you wonder? </a:t>
            </a:r>
            <a:endParaRPr lang="en-CA" sz="3200" dirty="0">
              <a:solidFill>
                <a:schemeClr val="accent4">
                  <a:lumMod val="60000"/>
                  <a:lumOff val="40000"/>
                </a:schemeClr>
              </a:solidFill>
            </a:endParaRPr>
          </a:p>
        </p:txBody>
      </p:sp>
    </p:spTree>
    <p:extLst>
      <p:ext uri="{BB962C8B-B14F-4D97-AF65-F5344CB8AC3E}">
        <p14:creationId xmlns:p14="http://schemas.microsoft.com/office/powerpoint/2010/main" val="1835449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37000">
              <a:schemeClr val="accent1">
                <a:lumMod val="45000"/>
                <a:lumOff val="55000"/>
              </a:schemeClr>
            </a:gs>
            <a:gs pos="83000">
              <a:schemeClr val="bg2">
                <a:lumMod val="75000"/>
              </a:schemeClr>
            </a:gs>
            <a:gs pos="100000">
              <a:schemeClr val="tx1">
                <a:lumMod val="95000"/>
                <a:lumOff val="5000"/>
              </a:schemeClr>
            </a:gs>
          </a:gsLst>
          <a:lin ang="5400000" scaled="1"/>
        </a:gra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2018E1B-E0B9-4440-AFF3-4112E50A27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0A1B723-B7E9-45B0-9115-638EE32A100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3073" r="1494" b="-3"/>
          <a:stretch/>
        </p:blipFill>
        <p:spPr>
          <a:xfrm>
            <a:off x="902773" y="935254"/>
            <a:ext cx="1319961" cy="1661664"/>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2CE21F6A-6AFF-44C4-9363-69FC2B913BCC}"/>
              </a:ext>
            </a:extLst>
          </p:cNvPr>
          <p:cNvPicPr>
            <a:picLocks noChangeAspect="1"/>
          </p:cNvPicPr>
          <p:nvPr/>
        </p:nvPicPr>
        <p:blipFill rotWithShape="1">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1400" r="20508" b="-6"/>
          <a:stretch/>
        </p:blipFill>
        <p:spPr>
          <a:xfrm>
            <a:off x="5030001" y="1011149"/>
            <a:ext cx="1386997" cy="1585770"/>
          </a:xfrm>
          <a:prstGeom prst="rect">
            <a:avLst/>
          </a:prstGeom>
        </p:spPr>
      </p:pic>
      <p:sp>
        <p:nvSpPr>
          <p:cNvPr id="21" name="TextBox 20">
            <a:extLst>
              <a:ext uri="{FF2B5EF4-FFF2-40B4-BE49-F238E27FC236}">
                <a16:creationId xmlns:a16="http://schemas.microsoft.com/office/drawing/2014/main" id="{0CFA2E98-9E61-4CE3-A8B4-11E42FB7737E}"/>
              </a:ext>
            </a:extLst>
          </p:cNvPr>
          <p:cNvSpPr txBox="1"/>
          <p:nvPr/>
        </p:nvSpPr>
        <p:spPr>
          <a:xfrm>
            <a:off x="7565215" y="6870700"/>
            <a:ext cx="2307043" cy="200055"/>
          </a:xfrm>
          <a:prstGeom prst="rect">
            <a:avLst/>
          </a:prstGeom>
          <a:solidFill>
            <a:srgbClr val="000000"/>
          </a:solidFill>
        </p:spPr>
        <p:txBody>
          <a:bodyPr wrap="none" rtlCol="0">
            <a:spAutoFit/>
          </a:bodyPr>
          <a:lstStyle/>
          <a:p>
            <a:pPr algn="r">
              <a:spcAft>
                <a:spcPts val="600"/>
              </a:spcAft>
            </a:pPr>
            <a:r>
              <a:rPr lang="en-CA" sz="700" dirty="0">
                <a:solidFill>
                  <a:srgbClr val="FFFFFF"/>
                </a:solidFill>
                <a:hlinkClick r:id="rId4" tooltip="http://turismoincanada.blogspot.com/2012_03_01_archive.html">
                  <a:extLst>
                    <a:ext uri="{A12FA001-AC4F-418D-AE19-62706E023703}">
                      <ahyp:hlinkClr xmlns:ahyp="http://schemas.microsoft.com/office/drawing/2018/hyperlinkcolor" xmlns="" val="tx"/>
                    </a:ext>
                  </a:extLst>
                </a:hlinkClick>
              </a:rPr>
              <a:t>This Photo</a:t>
            </a:r>
            <a:r>
              <a:rPr lang="en-CA" sz="700" dirty="0">
                <a:solidFill>
                  <a:srgbClr val="FFFFFF"/>
                </a:solidFill>
              </a:rPr>
              <a:t> by Unknown Author is licensed under </a:t>
            </a:r>
            <a:r>
              <a:rPr lang="en-CA" sz="700" dirty="0">
                <a:solidFill>
                  <a:srgbClr val="FFFFFF"/>
                </a:solidFill>
                <a:hlinkClick r:id="rId7" tooltip="https://creativecommons.org/licenses/by-sa/3.0/">
                  <a:extLst>
                    <a:ext uri="{A12FA001-AC4F-418D-AE19-62706E023703}">
                      <ahyp:hlinkClr xmlns:ahyp="http://schemas.microsoft.com/office/drawing/2018/hyperlinkcolor" xmlns="" val="tx"/>
                    </a:ext>
                  </a:extLst>
                </a:hlinkClick>
              </a:rPr>
              <a:t>CC BY-SA</a:t>
            </a:r>
            <a:endParaRPr lang="en-CA" sz="700" dirty="0">
              <a:solidFill>
                <a:srgbClr val="FFFFFF"/>
              </a:solidFill>
            </a:endParaRPr>
          </a:p>
        </p:txBody>
      </p:sp>
      <p:sp>
        <p:nvSpPr>
          <p:cNvPr id="24" name="TextBox 23">
            <a:extLst>
              <a:ext uri="{FF2B5EF4-FFF2-40B4-BE49-F238E27FC236}">
                <a16:creationId xmlns:a16="http://schemas.microsoft.com/office/drawing/2014/main" id="{CDD65A10-5060-45B1-B68C-A6F039625D34}"/>
              </a:ext>
            </a:extLst>
          </p:cNvPr>
          <p:cNvSpPr txBox="1"/>
          <p:nvPr/>
        </p:nvSpPr>
        <p:spPr>
          <a:xfrm>
            <a:off x="226424" y="6879365"/>
            <a:ext cx="2260516" cy="200055"/>
          </a:xfrm>
          <a:prstGeom prst="rect">
            <a:avLst/>
          </a:prstGeom>
          <a:solidFill>
            <a:srgbClr val="000000"/>
          </a:solidFill>
        </p:spPr>
        <p:txBody>
          <a:bodyPr wrap="square" rtlCol="0">
            <a:spAutoFit/>
          </a:bodyPr>
          <a:lstStyle/>
          <a:p>
            <a:pPr algn="r">
              <a:spcAft>
                <a:spcPts val="600"/>
              </a:spcAft>
            </a:pPr>
            <a:r>
              <a:rPr lang="en-CA" sz="700" dirty="0">
                <a:solidFill>
                  <a:srgbClr val="FFFFFF"/>
                </a:solidFill>
                <a:hlinkClick r:id="rId6" tooltip="http://www.flickr.com/photos/7136439@N05/6811899922/">
                  <a:extLst>
                    <a:ext uri="{A12FA001-AC4F-418D-AE19-62706E023703}">
                      <ahyp:hlinkClr xmlns:ahyp="http://schemas.microsoft.com/office/drawing/2018/hyperlinkcolor" xmlns="" val="tx"/>
                    </a:ext>
                  </a:extLst>
                </a:hlinkClick>
              </a:rPr>
              <a:t>This Photo</a:t>
            </a:r>
            <a:r>
              <a:rPr lang="en-CA" sz="700" dirty="0">
                <a:solidFill>
                  <a:srgbClr val="FFFFFF"/>
                </a:solidFill>
              </a:rPr>
              <a:t> by Unknown Author is licensed under </a:t>
            </a:r>
            <a:r>
              <a:rPr lang="en-CA" sz="700" dirty="0">
                <a:solidFill>
                  <a:srgbClr val="FFFFFF"/>
                </a:solidFill>
                <a:hlinkClick r:id="rId8" tooltip="https://creativecommons.org/licenses/by/3.0/">
                  <a:extLst>
                    <a:ext uri="{A12FA001-AC4F-418D-AE19-62706E023703}">
                      <ahyp:hlinkClr xmlns:ahyp="http://schemas.microsoft.com/office/drawing/2018/hyperlinkcolor" xmlns="" val="tx"/>
                    </a:ext>
                  </a:extLst>
                </a:hlinkClick>
              </a:rPr>
              <a:t>CC BY</a:t>
            </a:r>
            <a:endParaRPr lang="en-CA" sz="700" dirty="0">
              <a:solidFill>
                <a:srgbClr val="FFFFFF"/>
              </a:solidFill>
            </a:endParaRPr>
          </a:p>
        </p:txBody>
      </p:sp>
      <p:pic>
        <p:nvPicPr>
          <p:cNvPr id="13" name="Picture 12">
            <a:extLst>
              <a:ext uri="{FF2B5EF4-FFF2-40B4-BE49-F238E27FC236}">
                <a16:creationId xmlns:a16="http://schemas.microsoft.com/office/drawing/2014/main" id="{930484B8-6FE4-4818-A5A1-F58EB7A3C17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0349025" y="5529346"/>
            <a:ext cx="1366206" cy="866288"/>
          </a:xfrm>
          <a:prstGeom prst="rect">
            <a:avLst/>
          </a:prstGeom>
        </p:spPr>
      </p:pic>
      <p:sp>
        <p:nvSpPr>
          <p:cNvPr id="14" name="TextBox 13">
            <a:extLst>
              <a:ext uri="{FF2B5EF4-FFF2-40B4-BE49-F238E27FC236}">
                <a16:creationId xmlns:a16="http://schemas.microsoft.com/office/drawing/2014/main" id="{57A8C7EA-5536-4995-AD0A-5EEF61FC8604}"/>
              </a:ext>
            </a:extLst>
          </p:cNvPr>
          <p:cNvSpPr txBox="1"/>
          <p:nvPr/>
        </p:nvSpPr>
        <p:spPr>
          <a:xfrm>
            <a:off x="7648274" y="6527417"/>
            <a:ext cx="2028385" cy="307777"/>
          </a:xfrm>
          <a:prstGeom prst="rect">
            <a:avLst/>
          </a:prstGeom>
          <a:noFill/>
        </p:spPr>
        <p:txBody>
          <a:bodyPr wrap="square" rtlCol="0">
            <a:spAutoFit/>
          </a:bodyPr>
          <a:lstStyle/>
          <a:p>
            <a:r>
              <a:rPr lang="en-CA" sz="700" dirty="0">
                <a:hlinkClick r:id="rId10" tooltip="https://tryonfarm.org/share/node/308"/>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16" name="Picture 15">
            <a:extLst>
              <a:ext uri="{FF2B5EF4-FFF2-40B4-BE49-F238E27FC236}">
                <a16:creationId xmlns:a16="http://schemas.microsoft.com/office/drawing/2014/main" id="{F33C918D-AF41-4F84-A881-31D620DD81F0}"/>
              </a:ext>
            </a:extLst>
          </p:cNvPr>
          <p:cNvPicPr>
            <a:picLocks noChangeAspect="1"/>
          </p:cNvPicPr>
          <p:nvPr/>
        </p:nvPicPr>
        <p:blipFill rotWithShape="1">
          <a:blip r:embed="rId11" cstate="hq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rcRect l="5604" r="17691"/>
          <a:stretch/>
        </p:blipFill>
        <p:spPr>
          <a:xfrm>
            <a:off x="5147489" y="5552449"/>
            <a:ext cx="1893971" cy="866288"/>
          </a:xfrm>
          <a:prstGeom prst="rect">
            <a:avLst/>
          </a:prstGeom>
        </p:spPr>
      </p:pic>
      <p:sp>
        <p:nvSpPr>
          <p:cNvPr id="17" name="TextBox 16">
            <a:extLst>
              <a:ext uri="{FF2B5EF4-FFF2-40B4-BE49-F238E27FC236}">
                <a16:creationId xmlns:a16="http://schemas.microsoft.com/office/drawing/2014/main" id="{3E621F6A-CAA1-476C-8C8F-975A2A35EB7C}"/>
              </a:ext>
            </a:extLst>
          </p:cNvPr>
          <p:cNvSpPr txBox="1"/>
          <p:nvPr/>
        </p:nvSpPr>
        <p:spPr>
          <a:xfrm>
            <a:off x="9778640" y="6544293"/>
            <a:ext cx="2028384" cy="307777"/>
          </a:xfrm>
          <a:prstGeom prst="rect">
            <a:avLst/>
          </a:prstGeom>
          <a:noFill/>
        </p:spPr>
        <p:txBody>
          <a:bodyPr wrap="square" rtlCol="0">
            <a:spAutoFit/>
          </a:bodyPr>
          <a:lstStyle/>
          <a:p>
            <a:r>
              <a:rPr lang="en-CA" sz="700" dirty="0">
                <a:hlinkClick r:id="rId12" tooltip="https://www.flickr.com/photos/scottobear/3607133723/in/datetaken/"/>
              </a:rPr>
              <a:t>This Photo</a:t>
            </a:r>
            <a:r>
              <a:rPr lang="en-CA" sz="700" dirty="0"/>
              <a:t> by Unknown Author is licensed under </a:t>
            </a:r>
            <a:r>
              <a:rPr lang="en-CA" sz="700" dirty="0">
                <a:hlinkClick r:id="rId13" tooltip="https://creativecommons.org/licenses/by-nc-sa/3.0/"/>
              </a:rPr>
              <a:t>CC BY-SA-NC</a:t>
            </a:r>
            <a:endParaRPr lang="en-CA" sz="700" dirty="0"/>
          </a:p>
        </p:txBody>
      </p:sp>
      <p:pic>
        <p:nvPicPr>
          <p:cNvPr id="19" name="Picture 18" descr="A field of sunflowers&#10;&#10;Description automatically generated">
            <a:extLst>
              <a:ext uri="{FF2B5EF4-FFF2-40B4-BE49-F238E27FC236}">
                <a16:creationId xmlns:a16="http://schemas.microsoft.com/office/drawing/2014/main" id="{37B23194-05CD-429A-B9BC-581392CA27C0}"/>
              </a:ext>
            </a:extLst>
          </p:cNvPr>
          <p:cNvPicPr>
            <a:picLocks noChangeAspect="1"/>
          </p:cNvPicPr>
          <p:nvPr/>
        </p:nvPicPr>
        <p:blipFill>
          <a:blip r:embed="rId14" cstate="hqprint">
            <a:extLst>
              <a:ext uri="{28A0092B-C50C-407E-A947-70E740481C1C}">
                <a14:useLocalDpi xmlns:a14="http://schemas.microsoft.com/office/drawing/2010/main" val="0"/>
              </a:ext>
              <a:ext uri="{837473B0-CC2E-450A-ABE3-18F120FF3D39}">
                <a1611:picAttrSrcUrl xmlns:a1611="http://schemas.microsoft.com/office/drawing/2016/11/main" xmlns="" r:id="rId15"/>
              </a:ext>
            </a:extLst>
          </a:blip>
          <a:stretch>
            <a:fillRect/>
          </a:stretch>
        </p:blipFill>
        <p:spPr>
          <a:xfrm>
            <a:off x="226425" y="5529346"/>
            <a:ext cx="1477180" cy="866288"/>
          </a:xfrm>
          <a:prstGeom prst="rect">
            <a:avLst/>
          </a:prstGeom>
        </p:spPr>
      </p:pic>
      <p:sp>
        <p:nvSpPr>
          <p:cNvPr id="22" name="TextBox 21">
            <a:extLst>
              <a:ext uri="{FF2B5EF4-FFF2-40B4-BE49-F238E27FC236}">
                <a16:creationId xmlns:a16="http://schemas.microsoft.com/office/drawing/2014/main" id="{2DFE1071-D08D-4A96-861A-F4EB5C37FB7E}"/>
              </a:ext>
            </a:extLst>
          </p:cNvPr>
          <p:cNvSpPr txBox="1"/>
          <p:nvPr/>
        </p:nvSpPr>
        <p:spPr>
          <a:xfrm>
            <a:off x="5939902" y="6543853"/>
            <a:ext cx="1893971" cy="307777"/>
          </a:xfrm>
          <a:prstGeom prst="rect">
            <a:avLst/>
          </a:prstGeom>
          <a:noFill/>
        </p:spPr>
        <p:txBody>
          <a:bodyPr wrap="square" rtlCol="0">
            <a:spAutoFit/>
          </a:bodyPr>
          <a:lstStyle/>
          <a:p>
            <a:r>
              <a:rPr lang="en-CA" sz="700" dirty="0">
                <a:hlinkClick r:id="rId15" tooltip="https://writinginsidevt.com/2013/04/27/noticing-the-world/"/>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26" name="Picture 25">
            <a:extLst>
              <a:ext uri="{FF2B5EF4-FFF2-40B4-BE49-F238E27FC236}">
                <a16:creationId xmlns:a16="http://schemas.microsoft.com/office/drawing/2014/main" id="{2B7F7E91-9B92-4246-8A0F-2B6289038521}"/>
              </a:ext>
            </a:extLst>
          </p:cNvPr>
          <p:cNvPicPr>
            <a:picLocks noChangeAspect="1"/>
          </p:cNvPicPr>
          <p:nvPr/>
        </p:nvPicPr>
        <p:blipFill>
          <a:blip r:embed="rId16" cstate="hqprint">
            <a:extLst>
              <a:ext uri="{28A0092B-C50C-407E-A947-70E740481C1C}">
                <a14:useLocalDpi xmlns:a14="http://schemas.microsoft.com/office/drawing/2010/main" val="0"/>
              </a:ext>
              <a:ext uri="{837473B0-CC2E-450A-ABE3-18F120FF3D39}">
                <a1611:picAttrSrcUrl xmlns:a1611="http://schemas.microsoft.com/office/drawing/2016/11/main" xmlns="" r:id="rId17"/>
              </a:ext>
            </a:extLst>
          </a:blip>
          <a:stretch>
            <a:fillRect/>
          </a:stretch>
        </p:blipFill>
        <p:spPr>
          <a:xfrm>
            <a:off x="2418139" y="5530485"/>
            <a:ext cx="1985849" cy="866288"/>
          </a:xfrm>
          <a:prstGeom prst="rect">
            <a:avLst/>
          </a:prstGeom>
        </p:spPr>
      </p:pic>
      <p:sp>
        <p:nvSpPr>
          <p:cNvPr id="27" name="TextBox 26">
            <a:extLst>
              <a:ext uri="{FF2B5EF4-FFF2-40B4-BE49-F238E27FC236}">
                <a16:creationId xmlns:a16="http://schemas.microsoft.com/office/drawing/2014/main" id="{AF60395E-20B0-4843-B1A7-7D085B2E4EA9}"/>
              </a:ext>
            </a:extLst>
          </p:cNvPr>
          <p:cNvSpPr txBox="1"/>
          <p:nvPr/>
        </p:nvSpPr>
        <p:spPr>
          <a:xfrm>
            <a:off x="2464079" y="6527418"/>
            <a:ext cx="1893971" cy="307777"/>
          </a:xfrm>
          <a:prstGeom prst="rect">
            <a:avLst/>
          </a:prstGeom>
          <a:noFill/>
        </p:spPr>
        <p:txBody>
          <a:bodyPr wrap="square" rtlCol="0">
            <a:spAutoFit/>
          </a:bodyPr>
          <a:lstStyle/>
          <a:p>
            <a:r>
              <a:rPr lang="en-CA" sz="700" dirty="0">
                <a:hlinkClick r:id="rId17" tooltip="http://www.allwhitebackground.com/toboggan-white-background-images.html"/>
              </a:rPr>
              <a:t>This Photo</a:t>
            </a:r>
            <a:r>
              <a:rPr lang="en-CA" sz="700" dirty="0"/>
              <a:t> by Unknown Author is licensed under </a:t>
            </a:r>
            <a:r>
              <a:rPr lang="en-CA" sz="700" dirty="0">
                <a:hlinkClick r:id="rId18" tooltip="https://creativecommons.org/licenses/by-nc/3.0/"/>
              </a:rPr>
              <a:t>CC BY-NC</a:t>
            </a:r>
            <a:endParaRPr lang="en-CA" sz="700" dirty="0"/>
          </a:p>
        </p:txBody>
      </p:sp>
      <p:pic>
        <p:nvPicPr>
          <p:cNvPr id="36" name="Picture 35">
            <a:extLst>
              <a:ext uri="{FF2B5EF4-FFF2-40B4-BE49-F238E27FC236}">
                <a16:creationId xmlns:a16="http://schemas.microsoft.com/office/drawing/2014/main" id="{EAEA548A-5F88-407E-8796-3F0DBB6DE575}"/>
              </a:ext>
            </a:extLst>
          </p:cNvPr>
          <p:cNvPicPr>
            <a:picLocks noChangeAspect="1"/>
          </p:cNvPicPr>
          <p:nvPr/>
        </p:nvPicPr>
        <p:blipFill rotWithShape="1">
          <a:blip r:embed="rId19" cstate="hqprint">
            <a:extLst>
              <a:ext uri="{28A0092B-C50C-407E-A947-70E740481C1C}">
                <a14:useLocalDpi xmlns:a14="http://schemas.microsoft.com/office/drawing/2010/main" val="0"/>
              </a:ext>
              <a:ext uri="{837473B0-CC2E-450A-ABE3-18F120FF3D39}">
                <a1611:picAttrSrcUrl xmlns:a1611="http://schemas.microsoft.com/office/drawing/2016/11/main" xmlns="" r:id="rId20"/>
              </a:ext>
            </a:extLst>
          </a:blip>
          <a:srcRect b="18529"/>
          <a:stretch/>
        </p:blipFill>
        <p:spPr>
          <a:xfrm>
            <a:off x="7833873" y="5529346"/>
            <a:ext cx="1795178" cy="868681"/>
          </a:xfrm>
          <a:prstGeom prst="rect">
            <a:avLst/>
          </a:prstGeom>
        </p:spPr>
      </p:pic>
      <p:sp>
        <p:nvSpPr>
          <p:cNvPr id="38" name="TextBox 37">
            <a:extLst>
              <a:ext uri="{FF2B5EF4-FFF2-40B4-BE49-F238E27FC236}">
                <a16:creationId xmlns:a16="http://schemas.microsoft.com/office/drawing/2014/main" id="{FEEB8C3A-B61D-4464-806B-EC225B1D22FB}"/>
              </a:ext>
            </a:extLst>
          </p:cNvPr>
          <p:cNvSpPr txBox="1"/>
          <p:nvPr/>
        </p:nvSpPr>
        <p:spPr>
          <a:xfrm>
            <a:off x="196611" y="6530024"/>
            <a:ext cx="1893971" cy="307777"/>
          </a:xfrm>
          <a:prstGeom prst="rect">
            <a:avLst/>
          </a:prstGeom>
          <a:noFill/>
        </p:spPr>
        <p:txBody>
          <a:bodyPr wrap="square" rtlCol="0">
            <a:spAutoFit/>
          </a:bodyPr>
          <a:lstStyle/>
          <a:p>
            <a:r>
              <a:rPr lang="en-CA" sz="700" dirty="0">
                <a:hlinkClick r:id="rId21" tooltip="https://commons.wikimedia.org/wiki/File:Eskimo_in_kayak,_Nome,_Alaska,_between_1905_and_1915_(AL%2BCA_5910).jpg"/>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40" name="Picture 39">
            <a:extLst>
              <a:ext uri="{FF2B5EF4-FFF2-40B4-BE49-F238E27FC236}">
                <a16:creationId xmlns:a16="http://schemas.microsoft.com/office/drawing/2014/main" id="{69FE56A7-EA3F-48A7-95C8-ABE9E358963B}"/>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xmlns="" r:id="rId23"/>
              </a:ext>
            </a:extLst>
          </a:blip>
          <a:stretch>
            <a:fillRect/>
          </a:stretch>
        </p:blipFill>
        <p:spPr>
          <a:xfrm>
            <a:off x="7667955" y="4111391"/>
            <a:ext cx="1448256" cy="986494"/>
          </a:xfrm>
          <a:prstGeom prst="rect">
            <a:avLst/>
          </a:prstGeom>
        </p:spPr>
      </p:pic>
      <p:sp>
        <p:nvSpPr>
          <p:cNvPr id="41" name="TextBox 40">
            <a:extLst>
              <a:ext uri="{FF2B5EF4-FFF2-40B4-BE49-F238E27FC236}">
                <a16:creationId xmlns:a16="http://schemas.microsoft.com/office/drawing/2014/main" id="{6E55470A-B092-4C70-B16B-A7419861F123}"/>
              </a:ext>
            </a:extLst>
          </p:cNvPr>
          <p:cNvSpPr txBox="1"/>
          <p:nvPr/>
        </p:nvSpPr>
        <p:spPr>
          <a:xfrm>
            <a:off x="4181166" y="6549721"/>
            <a:ext cx="1750021" cy="307777"/>
          </a:xfrm>
          <a:prstGeom prst="rect">
            <a:avLst/>
          </a:prstGeom>
          <a:noFill/>
        </p:spPr>
        <p:txBody>
          <a:bodyPr wrap="square" rtlCol="0">
            <a:spAutoFit/>
          </a:bodyPr>
          <a:lstStyle/>
          <a:p>
            <a:r>
              <a:rPr lang="en-CA" sz="700" dirty="0">
                <a:hlinkClick r:id="rId23" tooltip="http://dailyclipart.net/clipart/chewing-gum-clip-art"/>
              </a:rPr>
              <a:t>This Photo</a:t>
            </a:r>
            <a:r>
              <a:rPr lang="en-CA" sz="700" dirty="0"/>
              <a:t> by Unknown Author is licensed under </a:t>
            </a:r>
            <a:r>
              <a:rPr lang="en-CA" sz="700" dirty="0">
                <a:hlinkClick r:id="rId24" tooltip="https://creativecommons.org/licenses/by-nd/3.0/"/>
              </a:rPr>
              <a:t>CC BY-ND</a:t>
            </a:r>
            <a:endParaRPr lang="en-CA" sz="700" dirty="0"/>
          </a:p>
        </p:txBody>
      </p:sp>
      <p:sp>
        <p:nvSpPr>
          <p:cNvPr id="43" name="TextBox 42">
            <a:extLst>
              <a:ext uri="{FF2B5EF4-FFF2-40B4-BE49-F238E27FC236}">
                <a16:creationId xmlns:a16="http://schemas.microsoft.com/office/drawing/2014/main" id="{B17F166B-93B3-4D1D-8754-DD6EBF72C0D6}"/>
              </a:ext>
            </a:extLst>
          </p:cNvPr>
          <p:cNvSpPr txBox="1"/>
          <p:nvPr/>
        </p:nvSpPr>
        <p:spPr>
          <a:xfrm>
            <a:off x="656772" y="272199"/>
            <a:ext cx="10824629" cy="523220"/>
          </a:xfrm>
          <a:prstGeom prst="rect">
            <a:avLst/>
          </a:prstGeom>
          <a:noFill/>
        </p:spPr>
        <p:txBody>
          <a:bodyPr wrap="square" rtlCol="0">
            <a:spAutoFit/>
          </a:bodyPr>
          <a:lstStyle/>
          <a:p>
            <a:pPr algn="ctr"/>
            <a:r>
              <a:rPr lang="en-US" sz="2800" b="1" dirty="0">
                <a:ln>
                  <a:solidFill>
                    <a:schemeClr val="accent1">
                      <a:lumMod val="75000"/>
                    </a:schemeClr>
                  </a:solidFill>
                </a:ln>
                <a:solidFill>
                  <a:srgbClr val="00B0F0"/>
                </a:solidFill>
              </a:rPr>
              <a:t>All the items are Indigenous technology, innovations, and inventions! </a:t>
            </a:r>
            <a:endParaRPr lang="en-CA" sz="2800" dirty="0">
              <a:ln>
                <a:solidFill>
                  <a:schemeClr val="accent1">
                    <a:lumMod val="75000"/>
                  </a:schemeClr>
                </a:solidFill>
              </a:ln>
              <a:solidFill>
                <a:srgbClr val="00B0F0"/>
              </a:solidFill>
            </a:endParaRPr>
          </a:p>
        </p:txBody>
      </p:sp>
      <p:pic>
        <p:nvPicPr>
          <p:cNvPr id="51" name="Picture 50" descr="A picture containing indoor&#10;&#10;Description automatically generated">
            <a:extLst>
              <a:ext uri="{FF2B5EF4-FFF2-40B4-BE49-F238E27FC236}">
                <a16:creationId xmlns:a16="http://schemas.microsoft.com/office/drawing/2014/main" id="{F7B6DACE-109F-4913-ABB3-C6C3FB2852D7}"/>
              </a:ext>
            </a:extLst>
          </p:cNvPr>
          <p:cNvPicPr>
            <a:picLocks noChangeAspect="1"/>
          </p:cNvPicPr>
          <p:nvPr/>
        </p:nvPicPr>
        <p:blipFill>
          <a:blip r:embed="rId25" cstate="hqprint">
            <a:extLst>
              <a:ext uri="{28A0092B-C50C-407E-A947-70E740481C1C}">
                <a14:useLocalDpi xmlns:a14="http://schemas.microsoft.com/office/drawing/2010/main" val="0"/>
              </a:ext>
              <a:ext uri="{837473B0-CC2E-450A-ABE3-18F120FF3D39}">
                <a1611:picAttrSrcUrl xmlns:a1611="http://schemas.microsoft.com/office/drawing/2016/11/main" xmlns="" r:id="rId26"/>
              </a:ext>
            </a:extLst>
          </a:blip>
          <a:stretch>
            <a:fillRect/>
          </a:stretch>
        </p:blipFill>
        <p:spPr>
          <a:xfrm>
            <a:off x="8918772" y="1138499"/>
            <a:ext cx="2435768" cy="1458419"/>
          </a:xfrm>
          <a:prstGeom prst="rect">
            <a:avLst/>
          </a:prstGeom>
        </p:spPr>
      </p:pic>
      <p:sp>
        <p:nvSpPr>
          <p:cNvPr id="52" name="TextBox 51">
            <a:extLst>
              <a:ext uri="{FF2B5EF4-FFF2-40B4-BE49-F238E27FC236}">
                <a16:creationId xmlns:a16="http://schemas.microsoft.com/office/drawing/2014/main" id="{4E0DB2D2-F3E1-47B6-AF65-67866B238713}"/>
              </a:ext>
            </a:extLst>
          </p:cNvPr>
          <p:cNvSpPr txBox="1"/>
          <p:nvPr/>
        </p:nvSpPr>
        <p:spPr>
          <a:xfrm>
            <a:off x="9954630" y="6870699"/>
            <a:ext cx="2361460" cy="200055"/>
          </a:xfrm>
          <a:prstGeom prst="rect">
            <a:avLst/>
          </a:prstGeom>
          <a:noFill/>
        </p:spPr>
        <p:txBody>
          <a:bodyPr wrap="square" rtlCol="0">
            <a:spAutoFit/>
          </a:bodyPr>
          <a:lstStyle/>
          <a:p>
            <a:r>
              <a:rPr lang="en-CA" sz="700" dirty="0">
                <a:hlinkClick r:id="rId26" tooltip="https://www.flickr.com/photos/hpulley/4726837803"/>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56" name="Picture 55">
            <a:extLst>
              <a:ext uri="{FF2B5EF4-FFF2-40B4-BE49-F238E27FC236}">
                <a16:creationId xmlns:a16="http://schemas.microsoft.com/office/drawing/2014/main" id="{BB1A2D2D-614F-4228-AE57-D58F7C671CD1}"/>
              </a:ext>
            </a:extLst>
          </p:cNvPr>
          <p:cNvPicPr>
            <a:picLocks noChangeAspect="1"/>
          </p:cNvPicPr>
          <p:nvPr/>
        </p:nvPicPr>
        <p:blipFill>
          <a:blip r:embed="rId27">
            <a:extLst>
              <a:ext uri="{28A0092B-C50C-407E-A947-70E740481C1C}">
                <a14:useLocalDpi xmlns:a14="http://schemas.microsoft.com/office/drawing/2010/main" val="0"/>
              </a:ext>
              <a:ext uri="{837473B0-CC2E-450A-ABE3-18F120FF3D39}">
                <a1611:picAttrSrcUrl xmlns:a1611="http://schemas.microsoft.com/office/drawing/2016/11/main" xmlns="" r:id="rId28"/>
              </a:ext>
            </a:extLst>
          </a:blip>
          <a:stretch>
            <a:fillRect/>
          </a:stretch>
        </p:blipFill>
        <p:spPr>
          <a:xfrm>
            <a:off x="9561075" y="4127880"/>
            <a:ext cx="1575900" cy="1167362"/>
          </a:xfrm>
          <a:prstGeom prst="rect">
            <a:avLst/>
          </a:prstGeom>
        </p:spPr>
      </p:pic>
      <p:sp>
        <p:nvSpPr>
          <p:cNvPr id="57" name="TextBox 56">
            <a:extLst>
              <a:ext uri="{FF2B5EF4-FFF2-40B4-BE49-F238E27FC236}">
                <a16:creationId xmlns:a16="http://schemas.microsoft.com/office/drawing/2014/main" id="{445262F1-9446-41FF-8547-67DE812CFE34}"/>
              </a:ext>
            </a:extLst>
          </p:cNvPr>
          <p:cNvSpPr txBox="1"/>
          <p:nvPr/>
        </p:nvSpPr>
        <p:spPr>
          <a:xfrm>
            <a:off x="5001044" y="6865548"/>
            <a:ext cx="2564170" cy="200055"/>
          </a:xfrm>
          <a:prstGeom prst="rect">
            <a:avLst/>
          </a:prstGeom>
          <a:noFill/>
        </p:spPr>
        <p:txBody>
          <a:bodyPr wrap="square" rtlCol="0">
            <a:spAutoFit/>
          </a:bodyPr>
          <a:lstStyle/>
          <a:p>
            <a:r>
              <a:rPr lang="en-CA" sz="700" dirty="0">
                <a:hlinkClick r:id="rId28" tooltip="https://cantosirene.blogspot.com/2017/03/il-primo-verde-dei-salici.html"/>
              </a:rPr>
              <a:t>This Photo</a:t>
            </a:r>
            <a:r>
              <a:rPr lang="en-CA" sz="700" dirty="0"/>
              <a:t> by Unknown Author is licensed under </a:t>
            </a:r>
            <a:r>
              <a:rPr lang="en-CA" sz="700" dirty="0">
                <a:hlinkClick r:id="rId29" tooltip="https://creativecommons.org/licenses/by-nc-nd/3.0/"/>
              </a:rPr>
              <a:t>CC BY-NC-ND</a:t>
            </a:r>
            <a:endParaRPr lang="en-CA" sz="700" dirty="0"/>
          </a:p>
        </p:txBody>
      </p:sp>
      <p:pic>
        <p:nvPicPr>
          <p:cNvPr id="59" name="Picture 58">
            <a:extLst>
              <a:ext uri="{FF2B5EF4-FFF2-40B4-BE49-F238E27FC236}">
                <a16:creationId xmlns:a16="http://schemas.microsoft.com/office/drawing/2014/main" id="{2978541C-5428-4DC0-9A5F-DA329DAE9DA9}"/>
              </a:ext>
            </a:extLst>
          </p:cNvPr>
          <p:cNvPicPr>
            <a:picLocks noChangeAspect="1"/>
          </p:cNvPicPr>
          <p:nvPr/>
        </p:nvPicPr>
        <p:blipFill rotWithShape="1">
          <a:blip r:embed="rId30" cstate="hqprint">
            <a:extLst>
              <a:ext uri="{28A0092B-C50C-407E-A947-70E740481C1C}">
                <a14:useLocalDpi xmlns:a14="http://schemas.microsoft.com/office/drawing/2010/main" val="0"/>
              </a:ext>
              <a:ext uri="{837473B0-CC2E-450A-ABE3-18F120FF3D39}">
                <a1611:picAttrSrcUrl xmlns:a1611="http://schemas.microsoft.com/office/drawing/2016/11/main" xmlns="" r:id="rId31"/>
              </a:ext>
            </a:extLst>
          </a:blip>
          <a:srcRect r="4943" b="10440"/>
          <a:stretch/>
        </p:blipFill>
        <p:spPr>
          <a:xfrm>
            <a:off x="906677" y="4097208"/>
            <a:ext cx="1224018" cy="1190627"/>
          </a:xfrm>
          <a:prstGeom prst="rect">
            <a:avLst/>
          </a:prstGeom>
        </p:spPr>
      </p:pic>
      <p:sp>
        <p:nvSpPr>
          <p:cNvPr id="60" name="TextBox 59">
            <a:extLst>
              <a:ext uri="{FF2B5EF4-FFF2-40B4-BE49-F238E27FC236}">
                <a16:creationId xmlns:a16="http://schemas.microsoft.com/office/drawing/2014/main" id="{8E62F2A1-6B57-4D98-A560-C137055FE7A0}"/>
              </a:ext>
            </a:extLst>
          </p:cNvPr>
          <p:cNvSpPr txBox="1"/>
          <p:nvPr/>
        </p:nvSpPr>
        <p:spPr>
          <a:xfrm>
            <a:off x="2620559" y="6875515"/>
            <a:ext cx="2370371" cy="200055"/>
          </a:xfrm>
          <a:prstGeom prst="rect">
            <a:avLst/>
          </a:prstGeom>
          <a:noFill/>
        </p:spPr>
        <p:txBody>
          <a:bodyPr wrap="square" rtlCol="0">
            <a:spAutoFit/>
          </a:bodyPr>
          <a:lstStyle/>
          <a:p>
            <a:r>
              <a:rPr lang="en-CA" sz="700" dirty="0">
                <a:hlinkClick r:id="rId31" tooltip="https://en.wikipedia.org/wiki/Pine"/>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62" name="Picture 61">
            <a:extLst>
              <a:ext uri="{FF2B5EF4-FFF2-40B4-BE49-F238E27FC236}">
                <a16:creationId xmlns:a16="http://schemas.microsoft.com/office/drawing/2014/main" id="{ADB5E02D-3A29-4F61-93BE-85670FA19A38}"/>
              </a:ext>
            </a:extLst>
          </p:cNvPr>
          <p:cNvPicPr>
            <a:picLocks noChangeAspect="1"/>
          </p:cNvPicPr>
          <p:nvPr/>
        </p:nvPicPr>
        <p:blipFill>
          <a:blip r:embed="rId32">
            <a:extLst>
              <a:ext uri="{28A0092B-C50C-407E-A947-70E740481C1C}">
                <a14:useLocalDpi xmlns:a14="http://schemas.microsoft.com/office/drawing/2010/main" val="0"/>
              </a:ext>
              <a:ext uri="{837473B0-CC2E-450A-ABE3-18F120FF3D39}">
                <a1611:picAttrSrcUrl xmlns:a1611="http://schemas.microsoft.com/office/drawing/2016/11/main" xmlns="" r:id="rId33"/>
              </a:ext>
            </a:extLst>
          </a:blip>
          <a:stretch>
            <a:fillRect/>
          </a:stretch>
        </p:blipFill>
        <p:spPr>
          <a:xfrm rot="16200000">
            <a:off x="5523318" y="3554179"/>
            <a:ext cx="1190625" cy="2305050"/>
          </a:xfrm>
          <a:prstGeom prst="rect">
            <a:avLst/>
          </a:prstGeom>
        </p:spPr>
      </p:pic>
      <p:sp>
        <p:nvSpPr>
          <p:cNvPr id="63" name="TextBox 62">
            <a:extLst>
              <a:ext uri="{FF2B5EF4-FFF2-40B4-BE49-F238E27FC236}">
                <a16:creationId xmlns:a16="http://schemas.microsoft.com/office/drawing/2014/main" id="{A2171BC6-D8B7-460F-A921-EA83D68E76DB}"/>
              </a:ext>
            </a:extLst>
          </p:cNvPr>
          <p:cNvSpPr txBox="1"/>
          <p:nvPr/>
        </p:nvSpPr>
        <p:spPr>
          <a:xfrm>
            <a:off x="5001044" y="7116616"/>
            <a:ext cx="2430549" cy="200055"/>
          </a:xfrm>
          <a:prstGeom prst="rect">
            <a:avLst/>
          </a:prstGeom>
          <a:noFill/>
        </p:spPr>
        <p:txBody>
          <a:bodyPr wrap="square" rtlCol="0">
            <a:spAutoFit/>
          </a:bodyPr>
          <a:lstStyle/>
          <a:p>
            <a:r>
              <a:rPr lang="en-CA" sz="700" dirty="0">
                <a:hlinkClick r:id="rId33" tooltip="https://en.wikipedia.org/wiki/Snowshoe"/>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65" name="Picture 64">
            <a:extLst>
              <a:ext uri="{FF2B5EF4-FFF2-40B4-BE49-F238E27FC236}">
                <a16:creationId xmlns:a16="http://schemas.microsoft.com/office/drawing/2014/main" id="{36E4A2A7-0C6E-4CC7-B12F-32C7E65E72C2}"/>
              </a:ext>
            </a:extLst>
          </p:cNvPr>
          <p:cNvPicPr>
            <a:picLocks noChangeAspect="1"/>
          </p:cNvPicPr>
          <p:nvPr/>
        </p:nvPicPr>
        <p:blipFill>
          <a:blip r:embed="rId34" cstate="hqprint">
            <a:extLst>
              <a:ext uri="{28A0092B-C50C-407E-A947-70E740481C1C}">
                <a14:useLocalDpi xmlns:a14="http://schemas.microsoft.com/office/drawing/2010/main" val="0"/>
              </a:ext>
              <a:ext uri="{837473B0-CC2E-450A-ABE3-18F120FF3D39}">
                <a1611:picAttrSrcUrl xmlns:a1611="http://schemas.microsoft.com/office/drawing/2016/11/main" xmlns="" r:id="rId35"/>
              </a:ext>
            </a:extLst>
          </a:blip>
          <a:stretch>
            <a:fillRect/>
          </a:stretch>
        </p:blipFill>
        <p:spPr>
          <a:xfrm>
            <a:off x="2693412" y="4104615"/>
            <a:ext cx="1569743" cy="1190627"/>
          </a:xfrm>
          <a:prstGeom prst="rect">
            <a:avLst/>
          </a:prstGeom>
        </p:spPr>
      </p:pic>
      <p:sp>
        <p:nvSpPr>
          <p:cNvPr id="66" name="TextBox 65">
            <a:extLst>
              <a:ext uri="{FF2B5EF4-FFF2-40B4-BE49-F238E27FC236}">
                <a16:creationId xmlns:a16="http://schemas.microsoft.com/office/drawing/2014/main" id="{D370C54D-13DB-4BED-8674-65528080C19F}"/>
              </a:ext>
            </a:extLst>
          </p:cNvPr>
          <p:cNvSpPr txBox="1"/>
          <p:nvPr/>
        </p:nvSpPr>
        <p:spPr>
          <a:xfrm>
            <a:off x="7480800" y="7116617"/>
            <a:ext cx="2391456" cy="307777"/>
          </a:xfrm>
          <a:prstGeom prst="rect">
            <a:avLst/>
          </a:prstGeom>
          <a:noFill/>
        </p:spPr>
        <p:txBody>
          <a:bodyPr wrap="square" rtlCol="0">
            <a:spAutoFit/>
          </a:bodyPr>
          <a:lstStyle/>
          <a:p>
            <a:r>
              <a:rPr lang="en-CA" sz="700" dirty="0">
                <a:hlinkClick r:id="rId35" tooltip="https://gardenwarriorsgoodseeds.com/2015/01/27/wild-rice-spirit-lake-native-farms-fon-du-lac-reservation-mn-2/"/>
              </a:rPr>
              <a:t>This Photo</a:t>
            </a:r>
            <a:r>
              <a:rPr lang="en-CA" sz="700" dirty="0"/>
              <a:t> by Unknown Author is licensed under </a:t>
            </a:r>
            <a:r>
              <a:rPr lang="en-CA" sz="700" dirty="0">
                <a:hlinkClick r:id="rId29" tooltip="https://creativecommons.org/licenses/by-nc-nd/3.0/"/>
              </a:rPr>
              <a:t>CC BY-NC-ND</a:t>
            </a:r>
            <a:endParaRPr lang="en-CA" sz="700" dirty="0"/>
          </a:p>
        </p:txBody>
      </p:sp>
      <p:pic>
        <p:nvPicPr>
          <p:cNvPr id="3" name="Picture 2" descr="A picture containing text, toiletry, skin cream&#10;&#10;Description automatically generated">
            <a:extLst>
              <a:ext uri="{FF2B5EF4-FFF2-40B4-BE49-F238E27FC236}">
                <a16:creationId xmlns:a16="http://schemas.microsoft.com/office/drawing/2014/main" id="{FAD1E1C0-ED77-4EE2-A2A9-703E49623C68}"/>
              </a:ext>
            </a:extLst>
          </p:cNvPr>
          <p:cNvPicPr>
            <a:picLocks noChangeAspect="1"/>
          </p:cNvPicPr>
          <p:nvPr/>
        </p:nvPicPr>
        <p:blipFill>
          <a:blip r:embed="rId36" cstate="hqprint">
            <a:extLst>
              <a:ext uri="{28A0092B-C50C-407E-A947-70E740481C1C}">
                <a14:useLocalDpi xmlns:a14="http://schemas.microsoft.com/office/drawing/2010/main" val="0"/>
              </a:ext>
              <a:ext uri="{837473B0-CC2E-450A-ABE3-18F120FF3D39}">
                <a1611:picAttrSrcUrl xmlns:a1611="http://schemas.microsoft.com/office/drawing/2016/11/main" xmlns="" r:id="rId37"/>
              </a:ext>
            </a:extLst>
          </a:blip>
          <a:stretch>
            <a:fillRect/>
          </a:stretch>
        </p:blipFill>
        <p:spPr>
          <a:xfrm>
            <a:off x="7075127" y="1286677"/>
            <a:ext cx="1185657" cy="1310242"/>
          </a:xfrm>
          <a:prstGeom prst="rect">
            <a:avLst/>
          </a:prstGeom>
        </p:spPr>
      </p:pic>
      <p:sp>
        <p:nvSpPr>
          <p:cNvPr id="4" name="TextBox 3">
            <a:extLst>
              <a:ext uri="{FF2B5EF4-FFF2-40B4-BE49-F238E27FC236}">
                <a16:creationId xmlns:a16="http://schemas.microsoft.com/office/drawing/2014/main" id="{8AD2370A-66E5-4C84-B99C-3A06C887E656}"/>
              </a:ext>
            </a:extLst>
          </p:cNvPr>
          <p:cNvSpPr txBox="1"/>
          <p:nvPr/>
        </p:nvSpPr>
        <p:spPr>
          <a:xfrm>
            <a:off x="2517589" y="7116616"/>
            <a:ext cx="2656168" cy="200055"/>
          </a:xfrm>
          <a:prstGeom prst="rect">
            <a:avLst/>
          </a:prstGeom>
          <a:noFill/>
        </p:spPr>
        <p:txBody>
          <a:bodyPr wrap="square" rtlCol="0">
            <a:spAutoFit/>
          </a:bodyPr>
          <a:lstStyle/>
          <a:p>
            <a:r>
              <a:rPr lang="en-CA" sz="700" dirty="0">
                <a:hlinkClick r:id="rId37" tooltip="http://www.gingersnapsxoxo.com/2012/01/many-uses-of-vaseline-petroleum-jelly.html"/>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6" name="Picture 5" descr="A picture containing table, corn, food, indoor&#10;&#10;Description automatically generated">
            <a:extLst>
              <a:ext uri="{FF2B5EF4-FFF2-40B4-BE49-F238E27FC236}">
                <a16:creationId xmlns:a16="http://schemas.microsoft.com/office/drawing/2014/main" id="{D4F795A1-95A0-4CEA-A74F-AD6E3C0FED9A}"/>
              </a:ext>
            </a:extLst>
          </p:cNvPr>
          <p:cNvPicPr>
            <a:picLocks noChangeAspect="1"/>
          </p:cNvPicPr>
          <p:nvPr/>
        </p:nvPicPr>
        <p:blipFill>
          <a:blip r:embed="rId38" cstate="hqprint">
            <a:extLst>
              <a:ext uri="{28A0092B-C50C-407E-A947-70E740481C1C}">
                <a14:useLocalDpi xmlns:a14="http://schemas.microsoft.com/office/drawing/2010/main" val="0"/>
              </a:ext>
              <a:ext uri="{837473B0-CC2E-450A-ABE3-18F120FF3D39}">
                <a1611:picAttrSrcUrl xmlns:a1611="http://schemas.microsoft.com/office/drawing/2016/11/main" xmlns="" r:id="rId39"/>
              </a:ext>
            </a:extLst>
          </a:blip>
          <a:stretch>
            <a:fillRect/>
          </a:stretch>
        </p:blipFill>
        <p:spPr>
          <a:xfrm>
            <a:off x="2679382" y="1003124"/>
            <a:ext cx="1893971" cy="1593795"/>
          </a:xfrm>
          <a:prstGeom prst="rect">
            <a:avLst/>
          </a:prstGeom>
        </p:spPr>
      </p:pic>
      <p:sp>
        <p:nvSpPr>
          <p:cNvPr id="7" name="TextBox 6">
            <a:extLst>
              <a:ext uri="{FF2B5EF4-FFF2-40B4-BE49-F238E27FC236}">
                <a16:creationId xmlns:a16="http://schemas.microsoft.com/office/drawing/2014/main" id="{F20B27F0-42F1-4CD8-BF76-6B774EAA09CD}"/>
              </a:ext>
            </a:extLst>
          </p:cNvPr>
          <p:cNvSpPr txBox="1"/>
          <p:nvPr/>
        </p:nvSpPr>
        <p:spPr>
          <a:xfrm>
            <a:off x="9872257" y="7029403"/>
            <a:ext cx="2319743" cy="200055"/>
          </a:xfrm>
          <a:prstGeom prst="rect">
            <a:avLst/>
          </a:prstGeom>
          <a:noFill/>
        </p:spPr>
        <p:txBody>
          <a:bodyPr wrap="square" rtlCol="0">
            <a:spAutoFit/>
          </a:bodyPr>
          <a:lstStyle/>
          <a:p>
            <a:r>
              <a:rPr lang="en-CA" sz="700" dirty="0">
                <a:hlinkClick r:id="rId39" tooltip="http://www.pngall.com/corn-png"/>
              </a:rPr>
              <a:t>This Photo</a:t>
            </a:r>
            <a:r>
              <a:rPr lang="en-CA" sz="700" dirty="0"/>
              <a:t> by Unknown Author is licensed under </a:t>
            </a:r>
            <a:r>
              <a:rPr lang="en-CA" sz="700" dirty="0">
                <a:hlinkClick r:id="rId18" tooltip="https://creativecommons.org/licenses/by-nc/3.0/"/>
              </a:rPr>
              <a:t>CC BY-NC</a:t>
            </a:r>
            <a:endParaRPr lang="en-CA" sz="700" dirty="0"/>
          </a:p>
        </p:txBody>
      </p:sp>
      <p:sp>
        <p:nvSpPr>
          <p:cNvPr id="8" name="TextBox 7">
            <a:extLst>
              <a:ext uri="{FF2B5EF4-FFF2-40B4-BE49-F238E27FC236}">
                <a16:creationId xmlns:a16="http://schemas.microsoft.com/office/drawing/2014/main" id="{36EC3930-1E35-4912-85EA-FFD23C651E30}"/>
              </a:ext>
            </a:extLst>
          </p:cNvPr>
          <p:cNvSpPr txBox="1"/>
          <p:nvPr/>
        </p:nvSpPr>
        <p:spPr>
          <a:xfrm>
            <a:off x="518872" y="3083605"/>
            <a:ext cx="10824629" cy="492443"/>
          </a:xfrm>
          <a:prstGeom prst="rect">
            <a:avLst/>
          </a:prstGeom>
          <a:noFill/>
        </p:spPr>
        <p:txBody>
          <a:bodyPr wrap="square" rtlCol="0">
            <a:spAutoFit/>
          </a:bodyPr>
          <a:lstStyle/>
          <a:p>
            <a:pPr algn="ctr"/>
            <a:r>
              <a:rPr lang="en-US" sz="2600" b="1" dirty="0"/>
              <a:t>Let’s look at more Indigenous technology, innovations, and inventions! </a:t>
            </a:r>
          </a:p>
        </p:txBody>
      </p:sp>
      <p:sp>
        <p:nvSpPr>
          <p:cNvPr id="5" name="TextBox 4">
            <a:extLst>
              <a:ext uri="{FF2B5EF4-FFF2-40B4-BE49-F238E27FC236}">
                <a16:creationId xmlns:a16="http://schemas.microsoft.com/office/drawing/2014/main" id="{40D554FF-34A4-4684-8263-3CE65A8094E9}"/>
              </a:ext>
            </a:extLst>
          </p:cNvPr>
          <p:cNvSpPr txBox="1"/>
          <p:nvPr/>
        </p:nvSpPr>
        <p:spPr>
          <a:xfrm>
            <a:off x="6602467" y="3508921"/>
            <a:ext cx="4416654" cy="646331"/>
          </a:xfrm>
          <a:prstGeom prst="rect">
            <a:avLst/>
          </a:prstGeom>
          <a:noFill/>
        </p:spPr>
        <p:txBody>
          <a:bodyPr wrap="square" rtlCol="0">
            <a:spAutoFit/>
          </a:bodyPr>
          <a:lstStyle/>
          <a:p>
            <a:r>
              <a:rPr lang="en-US" dirty="0">
                <a:hlinkClick r:id="rId40"/>
              </a:rPr>
              <a:t>Source: Did you know? (rcaanc-cirnac.gc.ca)</a:t>
            </a:r>
            <a:r>
              <a:rPr lang="en-US" dirty="0"/>
              <a:t> </a:t>
            </a:r>
            <a:endParaRPr lang="en-US" b="1" dirty="0"/>
          </a:p>
          <a:p>
            <a:endParaRPr lang="en-CA" dirty="0"/>
          </a:p>
        </p:txBody>
      </p:sp>
    </p:spTree>
    <p:extLst>
      <p:ext uri="{BB962C8B-B14F-4D97-AF65-F5344CB8AC3E}">
        <p14:creationId xmlns:p14="http://schemas.microsoft.com/office/powerpoint/2010/main" val="9070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par>
                                <p:cTn id="12" presetID="10" presetClass="entr" presetSubtype="0"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par>
                                <p:cTn id="15" presetID="10"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par>
                                <p:cTn id="18" presetID="10" presetClass="entr" presetSubtype="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37000">
              <a:schemeClr val="accent1">
                <a:lumMod val="45000"/>
                <a:lumOff val="55000"/>
              </a:schemeClr>
            </a:gs>
            <a:gs pos="83000">
              <a:schemeClr val="bg2">
                <a:lumMod val="75000"/>
              </a:schemeClr>
            </a:gs>
            <a:gs pos="100000">
              <a:schemeClr val="tx1">
                <a:lumMod val="95000"/>
                <a:lumOff val="5000"/>
              </a:schemeClr>
            </a:gs>
          </a:gsLst>
          <a:lin ang="5400000" scaled="1"/>
        </a:gra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2018E1B-E0B9-4440-AFF3-4112E50A27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0A1B723-B7E9-45B0-9115-638EE32A100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3073" r="1494" b="-3"/>
          <a:stretch/>
        </p:blipFill>
        <p:spPr>
          <a:xfrm>
            <a:off x="288201" y="3414385"/>
            <a:ext cx="694788" cy="874650"/>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2CE21F6A-6AFF-44C4-9363-69FC2B913BCC}"/>
              </a:ext>
            </a:extLst>
          </p:cNvPr>
          <p:cNvPicPr>
            <a:picLocks noChangeAspect="1"/>
          </p:cNvPicPr>
          <p:nvPr/>
        </p:nvPicPr>
        <p:blipFill rotWithShape="1">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1400" r="20508" b="-6"/>
          <a:stretch/>
        </p:blipFill>
        <p:spPr>
          <a:xfrm>
            <a:off x="282377" y="2544590"/>
            <a:ext cx="681012" cy="778609"/>
          </a:xfrm>
          <a:prstGeom prst="rect">
            <a:avLst/>
          </a:prstGeom>
        </p:spPr>
      </p:pic>
      <p:sp>
        <p:nvSpPr>
          <p:cNvPr id="21" name="TextBox 20">
            <a:extLst>
              <a:ext uri="{FF2B5EF4-FFF2-40B4-BE49-F238E27FC236}">
                <a16:creationId xmlns:a16="http://schemas.microsoft.com/office/drawing/2014/main" id="{0CFA2E98-9E61-4CE3-A8B4-11E42FB7737E}"/>
              </a:ext>
            </a:extLst>
          </p:cNvPr>
          <p:cNvSpPr txBox="1"/>
          <p:nvPr/>
        </p:nvSpPr>
        <p:spPr>
          <a:xfrm>
            <a:off x="7565215" y="6870700"/>
            <a:ext cx="2307043" cy="200055"/>
          </a:xfrm>
          <a:prstGeom prst="rect">
            <a:avLst/>
          </a:prstGeom>
          <a:solidFill>
            <a:srgbClr val="000000"/>
          </a:solidFill>
        </p:spPr>
        <p:txBody>
          <a:bodyPr wrap="none" rtlCol="0">
            <a:spAutoFit/>
          </a:bodyPr>
          <a:lstStyle/>
          <a:p>
            <a:pPr algn="r">
              <a:spcAft>
                <a:spcPts val="600"/>
              </a:spcAft>
            </a:pPr>
            <a:r>
              <a:rPr lang="en-CA" sz="700" dirty="0">
                <a:solidFill>
                  <a:srgbClr val="FFFFFF"/>
                </a:solidFill>
                <a:hlinkClick r:id="rId4" tooltip="http://turismoincanada.blogspot.com/2012_03_01_archive.html">
                  <a:extLst>
                    <a:ext uri="{A12FA001-AC4F-418D-AE19-62706E023703}">
                      <ahyp:hlinkClr xmlns:ahyp="http://schemas.microsoft.com/office/drawing/2018/hyperlinkcolor" xmlns="" val="tx"/>
                    </a:ext>
                  </a:extLst>
                </a:hlinkClick>
              </a:rPr>
              <a:t>This Photo</a:t>
            </a:r>
            <a:r>
              <a:rPr lang="en-CA" sz="700" dirty="0">
                <a:solidFill>
                  <a:srgbClr val="FFFFFF"/>
                </a:solidFill>
              </a:rPr>
              <a:t> by Unknown Author is licensed under </a:t>
            </a:r>
            <a:r>
              <a:rPr lang="en-CA" sz="700" dirty="0">
                <a:solidFill>
                  <a:srgbClr val="FFFFFF"/>
                </a:solidFill>
                <a:hlinkClick r:id="rId7" tooltip="https://creativecommons.org/licenses/by-sa/3.0/">
                  <a:extLst>
                    <a:ext uri="{A12FA001-AC4F-418D-AE19-62706E023703}">
                      <ahyp:hlinkClr xmlns:ahyp="http://schemas.microsoft.com/office/drawing/2018/hyperlinkcolor" xmlns="" val="tx"/>
                    </a:ext>
                  </a:extLst>
                </a:hlinkClick>
              </a:rPr>
              <a:t>CC BY-SA</a:t>
            </a:r>
            <a:endParaRPr lang="en-CA" sz="700" dirty="0">
              <a:solidFill>
                <a:srgbClr val="FFFFFF"/>
              </a:solidFill>
            </a:endParaRPr>
          </a:p>
        </p:txBody>
      </p:sp>
      <p:sp>
        <p:nvSpPr>
          <p:cNvPr id="24" name="TextBox 23">
            <a:extLst>
              <a:ext uri="{FF2B5EF4-FFF2-40B4-BE49-F238E27FC236}">
                <a16:creationId xmlns:a16="http://schemas.microsoft.com/office/drawing/2014/main" id="{CDD65A10-5060-45B1-B68C-A6F039625D34}"/>
              </a:ext>
            </a:extLst>
          </p:cNvPr>
          <p:cNvSpPr txBox="1"/>
          <p:nvPr/>
        </p:nvSpPr>
        <p:spPr>
          <a:xfrm>
            <a:off x="226424" y="6879365"/>
            <a:ext cx="2260516" cy="200055"/>
          </a:xfrm>
          <a:prstGeom prst="rect">
            <a:avLst/>
          </a:prstGeom>
          <a:solidFill>
            <a:srgbClr val="000000"/>
          </a:solidFill>
        </p:spPr>
        <p:txBody>
          <a:bodyPr wrap="square" rtlCol="0">
            <a:spAutoFit/>
          </a:bodyPr>
          <a:lstStyle/>
          <a:p>
            <a:pPr algn="r">
              <a:spcAft>
                <a:spcPts val="600"/>
              </a:spcAft>
            </a:pPr>
            <a:r>
              <a:rPr lang="en-CA" sz="700" dirty="0">
                <a:solidFill>
                  <a:srgbClr val="FFFFFF"/>
                </a:solidFill>
                <a:hlinkClick r:id="rId6" tooltip="http://www.flickr.com/photos/7136439@N05/6811899922/">
                  <a:extLst>
                    <a:ext uri="{A12FA001-AC4F-418D-AE19-62706E023703}">
                      <ahyp:hlinkClr xmlns:ahyp="http://schemas.microsoft.com/office/drawing/2018/hyperlinkcolor" xmlns="" val="tx"/>
                    </a:ext>
                  </a:extLst>
                </a:hlinkClick>
              </a:rPr>
              <a:t>This Photo</a:t>
            </a:r>
            <a:r>
              <a:rPr lang="en-CA" sz="700" dirty="0">
                <a:solidFill>
                  <a:srgbClr val="FFFFFF"/>
                </a:solidFill>
              </a:rPr>
              <a:t> by Unknown Author is licensed under </a:t>
            </a:r>
            <a:r>
              <a:rPr lang="en-CA" sz="700" dirty="0">
                <a:solidFill>
                  <a:srgbClr val="FFFFFF"/>
                </a:solidFill>
                <a:hlinkClick r:id="rId8" tooltip="https://creativecommons.org/licenses/by/3.0/">
                  <a:extLst>
                    <a:ext uri="{A12FA001-AC4F-418D-AE19-62706E023703}">
                      <ahyp:hlinkClr xmlns:ahyp="http://schemas.microsoft.com/office/drawing/2018/hyperlinkcolor" xmlns="" val="tx"/>
                    </a:ext>
                  </a:extLst>
                </a:hlinkClick>
              </a:rPr>
              <a:t>CC BY</a:t>
            </a:r>
            <a:endParaRPr lang="en-CA" sz="700" dirty="0">
              <a:solidFill>
                <a:srgbClr val="FFFFFF"/>
              </a:solidFill>
            </a:endParaRPr>
          </a:p>
        </p:txBody>
      </p:sp>
      <p:pic>
        <p:nvPicPr>
          <p:cNvPr id="13" name="Picture 12">
            <a:extLst>
              <a:ext uri="{FF2B5EF4-FFF2-40B4-BE49-F238E27FC236}">
                <a16:creationId xmlns:a16="http://schemas.microsoft.com/office/drawing/2014/main" id="{930484B8-6FE4-4818-A5A1-F58EB7A3C17F}"/>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101299" y="4072983"/>
            <a:ext cx="762162" cy="483274"/>
          </a:xfrm>
          <a:prstGeom prst="rect">
            <a:avLst/>
          </a:prstGeom>
        </p:spPr>
      </p:pic>
      <p:sp>
        <p:nvSpPr>
          <p:cNvPr id="14" name="TextBox 13">
            <a:extLst>
              <a:ext uri="{FF2B5EF4-FFF2-40B4-BE49-F238E27FC236}">
                <a16:creationId xmlns:a16="http://schemas.microsoft.com/office/drawing/2014/main" id="{57A8C7EA-5536-4995-AD0A-5EEF61FC8604}"/>
              </a:ext>
            </a:extLst>
          </p:cNvPr>
          <p:cNvSpPr txBox="1"/>
          <p:nvPr/>
        </p:nvSpPr>
        <p:spPr>
          <a:xfrm>
            <a:off x="7648274" y="6527417"/>
            <a:ext cx="2028385" cy="307777"/>
          </a:xfrm>
          <a:prstGeom prst="rect">
            <a:avLst/>
          </a:prstGeom>
          <a:noFill/>
        </p:spPr>
        <p:txBody>
          <a:bodyPr wrap="square" rtlCol="0">
            <a:spAutoFit/>
          </a:bodyPr>
          <a:lstStyle/>
          <a:p>
            <a:r>
              <a:rPr lang="en-CA" sz="700" dirty="0">
                <a:hlinkClick r:id="rId10" tooltip="https://tryonfarm.org/share/node/308"/>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16" name="Picture 15">
            <a:extLst>
              <a:ext uri="{FF2B5EF4-FFF2-40B4-BE49-F238E27FC236}">
                <a16:creationId xmlns:a16="http://schemas.microsoft.com/office/drawing/2014/main" id="{F33C918D-AF41-4F84-A881-31D620DD81F0}"/>
              </a:ext>
            </a:extLst>
          </p:cNvPr>
          <p:cNvPicPr>
            <a:picLocks noChangeAspect="1"/>
          </p:cNvPicPr>
          <p:nvPr/>
        </p:nvPicPr>
        <p:blipFill rotWithShape="1">
          <a:blip r:embed="rId11" cstate="hq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rcRect l="5604" r="17691"/>
          <a:stretch/>
        </p:blipFill>
        <p:spPr>
          <a:xfrm>
            <a:off x="1356682" y="5903124"/>
            <a:ext cx="995857" cy="455497"/>
          </a:xfrm>
          <a:prstGeom prst="rect">
            <a:avLst/>
          </a:prstGeom>
        </p:spPr>
      </p:pic>
      <p:sp>
        <p:nvSpPr>
          <p:cNvPr id="17" name="TextBox 16">
            <a:extLst>
              <a:ext uri="{FF2B5EF4-FFF2-40B4-BE49-F238E27FC236}">
                <a16:creationId xmlns:a16="http://schemas.microsoft.com/office/drawing/2014/main" id="{3E621F6A-CAA1-476C-8C8F-975A2A35EB7C}"/>
              </a:ext>
            </a:extLst>
          </p:cNvPr>
          <p:cNvSpPr txBox="1"/>
          <p:nvPr/>
        </p:nvSpPr>
        <p:spPr>
          <a:xfrm>
            <a:off x="9778640" y="6544293"/>
            <a:ext cx="2028384" cy="307777"/>
          </a:xfrm>
          <a:prstGeom prst="rect">
            <a:avLst/>
          </a:prstGeom>
          <a:noFill/>
        </p:spPr>
        <p:txBody>
          <a:bodyPr wrap="square" rtlCol="0">
            <a:spAutoFit/>
          </a:bodyPr>
          <a:lstStyle/>
          <a:p>
            <a:r>
              <a:rPr lang="en-CA" sz="700" dirty="0">
                <a:hlinkClick r:id="rId12" tooltip="https://www.flickr.com/photos/scottobear/3607133723/in/datetaken/"/>
              </a:rPr>
              <a:t>This Photo</a:t>
            </a:r>
            <a:r>
              <a:rPr lang="en-CA" sz="700" dirty="0"/>
              <a:t> by Unknown Author is licensed under </a:t>
            </a:r>
            <a:r>
              <a:rPr lang="en-CA" sz="700" dirty="0">
                <a:hlinkClick r:id="rId13" tooltip="https://creativecommons.org/licenses/by-nc-sa/3.0/"/>
              </a:rPr>
              <a:t>CC BY-SA-NC</a:t>
            </a:r>
            <a:endParaRPr lang="en-CA" sz="700" dirty="0"/>
          </a:p>
        </p:txBody>
      </p:sp>
      <p:pic>
        <p:nvPicPr>
          <p:cNvPr id="19" name="Picture 18" descr="A field of sunflowers&#10;&#10;Description automatically generated">
            <a:extLst>
              <a:ext uri="{FF2B5EF4-FFF2-40B4-BE49-F238E27FC236}">
                <a16:creationId xmlns:a16="http://schemas.microsoft.com/office/drawing/2014/main" id="{37B23194-05CD-429A-B9BC-581392CA27C0}"/>
              </a:ext>
            </a:extLst>
          </p:cNvPr>
          <p:cNvPicPr>
            <a:picLocks noChangeAspect="1"/>
          </p:cNvPicPr>
          <p:nvPr/>
        </p:nvPicPr>
        <p:blipFill>
          <a:blip r:embed="rId14" cstate="hqprint">
            <a:extLst>
              <a:ext uri="{28A0092B-C50C-407E-A947-70E740481C1C}">
                <a14:useLocalDpi xmlns:a14="http://schemas.microsoft.com/office/drawing/2010/main" val="0"/>
              </a:ext>
              <a:ext uri="{837473B0-CC2E-450A-ABE3-18F120FF3D39}">
                <a1611:picAttrSrcUrl xmlns:a1611="http://schemas.microsoft.com/office/drawing/2016/11/main" xmlns="" r:id="rId15"/>
              </a:ext>
            </a:extLst>
          </a:blip>
          <a:stretch>
            <a:fillRect/>
          </a:stretch>
        </p:blipFill>
        <p:spPr>
          <a:xfrm>
            <a:off x="1258571" y="1305016"/>
            <a:ext cx="784946" cy="561472"/>
          </a:xfrm>
          <a:prstGeom prst="rect">
            <a:avLst/>
          </a:prstGeom>
        </p:spPr>
      </p:pic>
      <p:sp>
        <p:nvSpPr>
          <p:cNvPr id="22" name="TextBox 21">
            <a:extLst>
              <a:ext uri="{FF2B5EF4-FFF2-40B4-BE49-F238E27FC236}">
                <a16:creationId xmlns:a16="http://schemas.microsoft.com/office/drawing/2014/main" id="{2DFE1071-D08D-4A96-861A-F4EB5C37FB7E}"/>
              </a:ext>
            </a:extLst>
          </p:cNvPr>
          <p:cNvSpPr txBox="1"/>
          <p:nvPr/>
        </p:nvSpPr>
        <p:spPr>
          <a:xfrm>
            <a:off x="5939902" y="6543853"/>
            <a:ext cx="1893971" cy="307777"/>
          </a:xfrm>
          <a:prstGeom prst="rect">
            <a:avLst/>
          </a:prstGeom>
          <a:noFill/>
        </p:spPr>
        <p:txBody>
          <a:bodyPr wrap="square" rtlCol="0">
            <a:spAutoFit/>
          </a:bodyPr>
          <a:lstStyle/>
          <a:p>
            <a:r>
              <a:rPr lang="en-CA" sz="700" dirty="0">
                <a:hlinkClick r:id="rId15" tooltip="https://writinginsidevt.com/2013/04/27/noticing-the-world/"/>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26" name="Picture 25">
            <a:extLst>
              <a:ext uri="{FF2B5EF4-FFF2-40B4-BE49-F238E27FC236}">
                <a16:creationId xmlns:a16="http://schemas.microsoft.com/office/drawing/2014/main" id="{2B7F7E91-9B92-4246-8A0F-2B6289038521}"/>
              </a:ext>
            </a:extLst>
          </p:cNvPr>
          <p:cNvPicPr>
            <a:picLocks noChangeAspect="1"/>
          </p:cNvPicPr>
          <p:nvPr/>
        </p:nvPicPr>
        <p:blipFill>
          <a:blip r:embed="rId16" cstate="hqprint">
            <a:extLst>
              <a:ext uri="{28A0092B-C50C-407E-A947-70E740481C1C}">
                <a14:useLocalDpi xmlns:a14="http://schemas.microsoft.com/office/drawing/2010/main" val="0"/>
              </a:ext>
              <a:ext uri="{837473B0-CC2E-450A-ABE3-18F120FF3D39}">
                <a1611:picAttrSrcUrl xmlns:a1611="http://schemas.microsoft.com/office/drawing/2016/11/main" xmlns="" r:id="rId17"/>
              </a:ext>
            </a:extLst>
          </a:blip>
          <a:stretch>
            <a:fillRect/>
          </a:stretch>
        </p:blipFill>
        <p:spPr>
          <a:xfrm>
            <a:off x="282130" y="5942628"/>
            <a:ext cx="926907" cy="404345"/>
          </a:xfrm>
          <a:prstGeom prst="rect">
            <a:avLst/>
          </a:prstGeom>
        </p:spPr>
      </p:pic>
      <p:sp>
        <p:nvSpPr>
          <p:cNvPr id="27" name="TextBox 26">
            <a:extLst>
              <a:ext uri="{FF2B5EF4-FFF2-40B4-BE49-F238E27FC236}">
                <a16:creationId xmlns:a16="http://schemas.microsoft.com/office/drawing/2014/main" id="{AF60395E-20B0-4843-B1A7-7D085B2E4EA9}"/>
              </a:ext>
            </a:extLst>
          </p:cNvPr>
          <p:cNvSpPr txBox="1"/>
          <p:nvPr/>
        </p:nvSpPr>
        <p:spPr>
          <a:xfrm>
            <a:off x="2464079" y="6527418"/>
            <a:ext cx="1893971" cy="307777"/>
          </a:xfrm>
          <a:prstGeom prst="rect">
            <a:avLst/>
          </a:prstGeom>
          <a:noFill/>
        </p:spPr>
        <p:txBody>
          <a:bodyPr wrap="square" rtlCol="0">
            <a:spAutoFit/>
          </a:bodyPr>
          <a:lstStyle/>
          <a:p>
            <a:r>
              <a:rPr lang="en-CA" sz="700" dirty="0">
                <a:hlinkClick r:id="rId17" tooltip="http://www.allwhitebackground.com/toboggan-white-background-images.html"/>
              </a:rPr>
              <a:t>This Photo</a:t>
            </a:r>
            <a:r>
              <a:rPr lang="en-CA" sz="700" dirty="0"/>
              <a:t> by Unknown Author is licensed under </a:t>
            </a:r>
            <a:r>
              <a:rPr lang="en-CA" sz="700" dirty="0">
                <a:hlinkClick r:id="rId18" tooltip="https://creativecommons.org/licenses/by-nc/3.0/"/>
              </a:rPr>
              <a:t>CC BY-NC</a:t>
            </a:r>
            <a:endParaRPr lang="en-CA" sz="700" dirty="0"/>
          </a:p>
        </p:txBody>
      </p:sp>
      <p:pic>
        <p:nvPicPr>
          <p:cNvPr id="36" name="Picture 35">
            <a:extLst>
              <a:ext uri="{FF2B5EF4-FFF2-40B4-BE49-F238E27FC236}">
                <a16:creationId xmlns:a16="http://schemas.microsoft.com/office/drawing/2014/main" id="{EAEA548A-5F88-407E-8796-3F0DBB6DE575}"/>
              </a:ext>
            </a:extLst>
          </p:cNvPr>
          <p:cNvPicPr>
            <a:picLocks noChangeAspect="1"/>
          </p:cNvPicPr>
          <p:nvPr/>
        </p:nvPicPr>
        <p:blipFill rotWithShape="1">
          <a:blip r:embed="rId19" cstate="hqprint">
            <a:extLst>
              <a:ext uri="{28A0092B-C50C-407E-A947-70E740481C1C}">
                <a14:useLocalDpi xmlns:a14="http://schemas.microsoft.com/office/drawing/2010/main" val="0"/>
              </a:ext>
              <a:ext uri="{837473B0-CC2E-450A-ABE3-18F120FF3D39}">
                <a1611:picAttrSrcUrl xmlns:a1611="http://schemas.microsoft.com/office/drawing/2016/11/main" xmlns="" r:id="rId20"/>
              </a:ext>
            </a:extLst>
          </a:blip>
          <a:srcRect b="18529"/>
          <a:stretch/>
        </p:blipFill>
        <p:spPr>
          <a:xfrm>
            <a:off x="1101299" y="2869026"/>
            <a:ext cx="866906" cy="419493"/>
          </a:xfrm>
          <a:prstGeom prst="rect">
            <a:avLst/>
          </a:prstGeom>
        </p:spPr>
      </p:pic>
      <p:sp>
        <p:nvSpPr>
          <p:cNvPr id="38" name="TextBox 37">
            <a:extLst>
              <a:ext uri="{FF2B5EF4-FFF2-40B4-BE49-F238E27FC236}">
                <a16:creationId xmlns:a16="http://schemas.microsoft.com/office/drawing/2014/main" id="{FEEB8C3A-B61D-4464-806B-EC225B1D22FB}"/>
              </a:ext>
            </a:extLst>
          </p:cNvPr>
          <p:cNvSpPr txBox="1"/>
          <p:nvPr/>
        </p:nvSpPr>
        <p:spPr>
          <a:xfrm>
            <a:off x="196611" y="6530024"/>
            <a:ext cx="1893971" cy="307777"/>
          </a:xfrm>
          <a:prstGeom prst="rect">
            <a:avLst/>
          </a:prstGeom>
          <a:noFill/>
        </p:spPr>
        <p:txBody>
          <a:bodyPr wrap="square" rtlCol="0">
            <a:spAutoFit/>
          </a:bodyPr>
          <a:lstStyle/>
          <a:p>
            <a:r>
              <a:rPr lang="en-CA" sz="700" dirty="0">
                <a:hlinkClick r:id="rId21" tooltip="https://commons.wikimedia.org/wiki/File:Eskimo_in_kayak,_Nome,_Alaska,_between_1905_and_1915_(AL%2BCA_5910).jpg"/>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40" name="Picture 39">
            <a:extLst>
              <a:ext uri="{FF2B5EF4-FFF2-40B4-BE49-F238E27FC236}">
                <a16:creationId xmlns:a16="http://schemas.microsoft.com/office/drawing/2014/main" id="{69FE56A7-EA3F-48A7-95C8-ABE9E358963B}"/>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xmlns="" r:id="rId23"/>
              </a:ext>
            </a:extLst>
          </a:blip>
          <a:stretch>
            <a:fillRect/>
          </a:stretch>
        </p:blipFill>
        <p:spPr>
          <a:xfrm>
            <a:off x="321795" y="1247671"/>
            <a:ext cx="824289" cy="561472"/>
          </a:xfrm>
          <a:prstGeom prst="rect">
            <a:avLst/>
          </a:prstGeom>
        </p:spPr>
      </p:pic>
      <p:sp>
        <p:nvSpPr>
          <p:cNvPr id="41" name="TextBox 40">
            <a:extLst>
              <a:ext uri="{FF2B5EF4-FFF2-40B4-BE49-F238E27FC236}">
                <a16:creationId xmlns:a16="http://schemas.microsoft.com/office/drawing/2014/main" id="{6E55470A-B092-4C70-B16B-A7419861F123}"/>
              </a:ext>
            </a:extLst>
          </p:cNvPr>
          <p:cNvSpPr txBox="1"/>
          <p:nvPr/>
        </p:nvSpPr>
        <p:spPr>
          <a:xfrm>
            <a:off x="4181166" y="6549721"/>
            <a:ext cx="1750021" cy="307777"/>
          </a:xfrm>
          <a:prstGeom prst="rect">
            <a:avLst/>
          </a:prstGeom>
          <a:noFill/>
        </p:spPr>
        <p:txBody>
          <a:bodyPr wrap="square" rtlCol="0">
            <a:spAutoFit/>
          </a:bodyPr>
          <a:lstStyle/>
          <a:p>
            <a:r>
              <a:rPr lang="en-CA" sz="700" dirty="0">
                <a:hlinkClick r:id="rId23" tooltip="http://dailyclipart.net/clipart/chewing-gum-clip-art"/>
              </a:rPr>
              <a:t>This Photo</a:t>
            </a:r>
            <a:r>
              <a:rPr lang="en-CA" sz="700" dirty="0"/>
              <a:t> by Unknown Author is licensed under </a:t>
            </a:r>
            <a:r>
              <a:rPr lang="en-CA" sz="700" dirty="0">
                <a:hlinkClick r:id="rId24" tooltip="https://creativecommons.org/licenses/by-nd/3.0/"/>
              </a:rPr>
              <a:t>CC BY-ND</a:t>
            </a:r>
            <a:endParaRPr lang="en-CA" sz="700" dirty="0"/>
          </a:p>
        </p:txBody>
      </p:sp>
      <p:sp>
        <p:nvSpPr>
          <p:cNvPr id="43" name="TextBox 42">
            <a:extLst>
              <a:ext uri="{FF2B5EF4-FFF2-40B4-BE49-F238E27FC236}">
                <a16:creationId xmlns:a16="http://schemas.microsoft.com/office/drawing/2014/main" id="{B17F166B-93B3-4D1D-8754-DD6EBF72C0D6}"/>
              </a:ext>
            </a:extLst>
          </p:cNvPr>
          <p:cNvSpPr txBox="1"/>
          <p:nvPr/>
        </p:nvSpPr>
        <p:spPr>
          <a:xfrm>
            <a:off x="282130" y="272199"/>
            <a:ext cx="11588075" cy="954107"/>
          </a:xfrm>
          <a:prstGeom prst="rect">
            <a:avLst/>
          </a:prstGeom>
          <a:noFill/>
        </p:spPr>
        <p:txBody>
          <a:bodyPr wrap="square" rtlCol="0">
            <a:spAutoFit/>
          </a:bodyPr>
          <a:lstStyle/>
          <a:p>
            <a:pPr algn="ctr"/>
            <a:r>
              <a:rPr lang="en-US" sz="2800" b="1" dirty="0">
                <a:ln>
                  <a:solidFill>
                    <a:srgbClr val="C00000"/>
                  </a:solidFill>
                </a:ln>
                <a:gradFill>
                  <a:gsLst>
                    <a:gs pos="0">
                      <a:srgbClr val="C00000"/>
                    </a:gs>
                    <a:gs pos="37000">
                      <a:schemeClr val="accent1">
                        <a:lumMod val="45000"/>
                        <a:lumOff val="55000"/>
                      </a:schemeClr>
                    </a:gs>
                    <a:gs pos="83000">
                      <a:schemeClr val="bg2">
                        <a:lumMod val="75000"/>
                      </a:schemeClr>
                    </a:gs>
                    <a:gs pos="100000">
                      <a:schemeClr val="tx1">
                        <a:lumMod val="95000"/>
                        <a:lumOff val="5000"/>
                      </a:schemeClr>
                    </a:gs>
                  </a:gsLst>
                  <a:lin ang="5400000" scaled="1"/>
                </a:gradFill>
              </a:rPr>
              <a:t> </a:t>
            </a:r>
            <a:r>
              <a:rPr lang="en-US" sz="2800" b="1" dirty="0">
                <a:ln>
                  <a:solidFill>
                    <a:schemeClr val="accent1">
                      <a:lumMod val="75000"/>
                    </a:schemeClr>
                  </a:solidFill>
                </a:ln>
                <a:solidFill>
                  <a:srgbClr val="00B0F0"/>
                </a:solidFill>
              </a:rPr>
              <a:t>Human health &amp; well-being, the environment, and the economy contribute to quality of life. Sort the items into the area they impact the most.</a:t>
            </a:r>
            <a:endParaRPr lang="en-CA" sz="2800" dirty="0">
              <a:ln>
                <a:solidFill>
                  <a:schemeClr val="accent1">
                    <a:lumMod val="75000"/>
                  </a:schemeClr>
                </a:solidFill>
              </a:ln>
              <a:solidFill>
                <a:srgbClr val="00B0F0"/>
              </a:solidFill>
            </a:endParaRPr>
          </a:p>
        </p:txBody>
      </p:sp>
      <p:pic>
        <p:nvPicPr>
          <p:cNvPr id="51" name="Picture 50" descr="A picture containing indoor&#10;&#10;Description automatically generated">
            <a:extLst>
              <a:ext uri="{FF2B5EF4-FFF2-40B4-BE49-F238E27FC236}">
                <a16:creationId xmlns:a16="http://schemas.microsoft.com/office/drawing/2014/main" id="{F7B6DACE-109F-4913-ABB3-C6C3FB2852D7}"/>
              </a:ext>
            </a:extLst>
          </p:cNvPr>
          <p:cNvPicPr>
            <a:picLocks noChangeAspect="1"/>
          </p:cNvPicPr>
          <p:nvPr/>
        </p:nvPicPr>
        <p:blipFill>
          <a:blip r:embed="rId25" cstate="hqprint">
            <a:extLst>
              <a:ext uri="{28A0092B-C50C-407E-A947-70E740481C1C}">
                <a14:useLocalDpi xmlns:a14="http://schemas.microsoft.com/office/drawing/2010/main" val="0"/>
              </a:ext>
              <a:ext uri="{837473B0-CC2E-450A-ABE3-18F120FF3D39}">
                <a1611:picAttrSrcUrl xmlns:a1611="http://schemas.microsoft.com/office/drawing/2016/11/main" xmlns="" r:id="rId26"/>
              </a:ext>
            </a:extLst>
          </a:blip>
          <a:stretch>
            <a:fillRect/>
          </a:stretch>
        </p:blipFill>
        <p:spPr>
          <a:xfrm>
            <a:off x="1130166" y="3405319"/>
            <a:ext cx="866905" cy="519060"/>
          </a:xfrm>
          <a:prstGeom prst="rect">
            <a:avLst/>
          </a:prstGeom>
        </p:spPr>
      </p:pic>
      <p:sp>
        <p:nvSpPr>
          <p:cNvPr id="52" name="TextBox 51">
            <a:extLst>
              <a:ext uri="{FF2B5EF4-FFF2-40B4-BE49-F238E27FC236}">
                <a16:creationId xmlns:a16="http://schemas.microsoft.com/office/drawing/2014/main" id="{4E0DB2D2-F3E1-47B6-AF65-67866B238713}"/>
              </a:ext>
            </a:extLst>
          </p:cNvPr>
          <p:cNvSpPr txBox="1"/>
          <p:nvPr/>
        </p:nvSpPr>
        <p:spPr>
          <a:xfrm>
            <a:off x="9954630" y="6870699"/>
            <a:ext cx="2361460" cy="200055"/>
          </a:xfrm>
          <a:prstGeom prst="rect">
            <a:avLst/>
          </a:prstGeom>
          <a:noFill/>
        </p:spPr>
        <p:txBody>
          <a:bodyPr wrap="square" rtlCol="0">
            <a:spAutoFit/>
          </a:bodyPr>
          <a:lstStyle/>
          <a:p>
            <a:r>
              <a:rPr lang="en-CA" sz="700" dirty="0">
                <a:hlinkClick r:id="rId26" tooltip="https://www.flickr.com/photos/hpulley/4726837803"/>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56" name="Picture 55">
            <a:extLst>
              <a:ext uri="{FF2B5EF4-FFF2-40B4-BE49-F238E27FC236}">
                <a16:creationId xmlns:a16="http://schemas.microsoft.com/office/drawing/2014/main" id="{BB1A2D2D-614F-4228-AE57-D58F7C671CD1}"/>
              </a:ext>
            </a:extLst>
          </p:cNvPr>
          <p:cNvPicPr>
            <a:picLocks noChangeAspect="1"/>
          </p:cNvPicPr>
          <p:nvPr/>
        </p:nvPicPr>
        <p:blipFill>
          <a:blip r:embed="rId27" cstate="hqprint">
            <a:extLst>
              <a:ext uri="{28A0092B-C50C-407E-A947-70E740481C1C}">
                <a14:useLocalDpi xmlns:a14="http://schemas.microsoft.com/office/drawing/2010/main" val="0"/>
              </a:ext>
              <a:ext uri="{837473B0-CC2E-450A-ABE3-18F120FF3D39}">
                <a1611:picAttrSrcUrl xmlns:a1611="http://schemas.microsoft.com/office/drawing/2016/11/main" xmlns="" r:id="rId28"/>
              </a:ext>
            </a:extLst>
          </a:blip>
          <a:stretch>
            <a:fillRect/>
          </a:stretch>
        </p:blipFill>
        <p:spPr>
          <a:xfrm>
            <a:off x="1130166" y="5283612"/>
            <a:ext cx="673988" cy="499262"/>
          </a:xfrm>
          <a:prstGeom prst="rect">
            <a:avLst/>
          </a:prstGeom>
        </p:spPr>
      </p:pic>
      <p:sp>
        <p:nvSpPr>
          <p:cNvPr id="57" name="TextBox 56">
            <a:extLst>
              <a:ext uri="{FF2B5EF4-FFF2-40B4-BE49-F238E27FC236}">
                <a16:creationId xmlns:a16="http://schemas.microsoft.com/office/drawing/2014/main" id="{445262F1-9446-41FF-8547-67DE812CFE34}"/>
              </a:ext>
            </a:extLst>
          </p:cNvPr>
          <p:cNvSpPr txBox="1"/>
          <p:nvPr/>
        </p:nvSpPr>
        <p:spPr>
          <a:xfrm>
            <a:off x="5001044" y="6865548"/>
            <a:ext cx="2564170" cy="200055"/>
          </a:xfrm>
          <a:prstGeom prst="rect">
            <a:avLst/>
          </a:prstGeom>
          <a:noFill/>
        </p:spPr>
        <p:txBody>
          <a:bodyPr wrap="square" rtlCol="0">
            <a:spAutoFit/>
          </a:bodyPr>
          <a:lstStyle/>
          <a:p>
            <a:r>
              <a:rPr lang="en-CA" sz="700" dirty="0">
                <a:hlinkClick r:id="rId28" tooltip="https://cantosirene.blogspot.com/2017/03/il-primo-verde-dei-salici.html"/>
              </a:rPr>
              <a:t>This Photo</a:t>
            </a:r>
            <a:r>
              <a:rPr lang="en-CA" sz="700" dirty="0"/>
              <a:t> by Unknown Author is licensed under </a:t>
            </a:r>
            <a:r>
              <a:rPr lang="en-CA" sz="700" dirty="0">
                <a:hlinkClick r:id="rId29" tooltip="https://creativecommons.org/licenses/by-nc-nd/3.0/"/>
              </a:rPr>
              <a:t>CC BY-NC-ND</a:t>
            </a:r>
            <a:endParaRPr lang="en-CA" sz="700" dirty="0"/>
          </a:p>
        </p:txBody>
      </p:sp>
      <p:pic>
        <p:nvPicPr>
          <p:cNvPr id="59" name="Picture 58">
            <a:extLst>
              <a:ext uri="{FF2B5EF4-FFF2-40B4-BE49-F238E27FC236}">
                <a16:creationId xmlns:a16="http://schemas.microsoft.com/office/drawing/2014/main" id="{2978541C-5428-4DC0-9A5F-DA329DAE9DA9}"/>
              </a:ext>
            </a:extLst>
          </p:cNvPr>
          <p:cNvPicPr>
            <a:picLocks noChangeAspect="1"/>
          </p:cNvPicPr>
          <p:nvPr/>
        </p:nvPicPr>
        <p:blipFill rotWithShape="1">
          <a:blip r:embed="rId30" cstate="hqprint">
            <a:extLst>
              <a:ext uri="{28A0092B-C50C-407E-A947-70E740481C1C}">
                <a14:useLocalDpi xmlns:a14="http://schemas.microsoft.com/office/drawing/2010/main" val="0"/>
              </a:ext>
              <a:ext uri="{837473B0-CC2E-450A-ABE3-18F120FF3D39}">
                <a1611:picAttrSrcUrl xmlns:a1611="http://schemas.microsoft.com/office/drawing/2016/11/main" xmlns="" r:id="rId31"/>
              </a:ext>
            </a:extLst>
          </a:blip>
          <a:srcRect r="4943" b="10440"/>
          <a:stretch/>
        </p:blipFill>
        <p:spPr>
          <a:xfrm>
            <a:off x="249124" y="5044297"/>
            <a:ext cx="725926" cy="706123"/>
          </a:xfrm>
          <a:prstGeom prst="rect">
            <a:avLst/>
          </a:prstGeom>
        </p:spPr>
      </p:pic>
      <p:sp>
        <p:nvSpPr>
          <p:cNvPr id="60" name="TextBox 59">
            <a:extLst>
              <a:ext uri="{FF2B5EF4-FFF2-40B4-BE49-F238E27FC236}">
                <a16:creationId xmlns:a16="http://schemas.microsoft.com/office/drawing/2014/main" id="{8E62F2A1-6B57-4D98-A560-C137055FE7A0}"/>
              </a:ext>
            </a:extLst>
          </p:cNvPr>
          <p:cNvSpPr txBox="1"/>
          <p:nvPr/>
        </p:nvSpPr>
        <p:spPr>
          <a:xfrm>
            <a:off x="2620559" y="6875515"/>
            <a:ext cx="2370371" cy="200055"/>
          </a:xfrm>
          <a:prstGeom prst="rect">
            <a:avLst/>
          </a:prstGeom>
          <a:noFill/>
        </p:spPr>
        <p:txBody>
          <a:bodyPr wrap="square" rtlCol="0">
            <a:spAutoFit/>
          </a:bodyPr>
          <a:lstStyle/>
          <a:p>
            <a:r>
              <a:rPr lang="en-CA" sz="700" dirty="0">
                <a:hlinkClick r:id="rId31" tooltip="https://en.wikipedia.org/wiki/Pine"/>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62" name="Picture 61">
            <a:extLst>
              <a:ext uri="{FF2B5EF4-FFF2-40B4-BE49-F238E27FC236}">
                <a16:creationId xmlns:a16="http://schemas.microsoft.com/office/drawing/2014/main" id="{ADB5E02D-3A29-4F61-93BE-85670FA19A38}"/>
              </a:ext>
            </a:extLst>
          </p:cNvPr>
          <p:cNvPicPr>
            <a:picLocks noChangeAspect="1"/>
          </p:cNvPicPr>
          <p:nvPr/>
        </p:nvPicPr>
        <p:blipFill>
          <a:blip r:embed="rId32">
            <a:extLst>
              <a:ext uri="{28A0092B-C50C-407E-A947-70E740481C1C}">
                <a14:useLocalDpi xmlns:a14="http://schemas.microsoft.com/office/drawing/2010/main" val="0"/>
              </a:ext>
              <a:ext uri="{837473B0-CC2E-450A-ABE3-18F120FF3D39}">
                <a1611:picAttrSrcUrl xmlns:a1611="http://schemas.microsoft.com/office/drawing/2016/11/main" xmlns="" r:id="rId33"/>
              </a:ext>
            </a:extLst>
          </a:blip>
          <a:stretch>
            <a:fillRect/>
          </a:stretch>
        </p:blipFill>
        <p:spPr>
          <a:xfrm rot="16200000">
            <a:off x="434404" y="1690631"/>
            <a:ext cx="519533" cy="1005816"/>
          </a:xfrm>
          <a:prstGeom prst="rect">
            <a:avLst/>
          </a:prstGeom>
        </p:spPr>
      </p:pic>
      <p:sp>
        <p:nvSpPr>
          <p:cNvPr id="63" name="TextBox 62">
            <a:extLst>
              <a:ext uri="{FF2B5EF4-FFF2-40B4-BE49-F238E27FC236}">
                <a16:creationId xmlns:a16="http://schemas.microsoft.com/office/drawing/2014/main" id="{A2171BC6-D8B7-460F-A921-EA83D68E76DB}"/>
              </a:ext>
            </a:extLst>
          </p:cNvPr>
          <p:cNvSpPr txBox="1"/>
          <p:nvPr/>
        </p:nvSpPr>
        <p:spPr>
          <a:xfrm>
            <a:off x="5001044" y="7116616"/>
            <a:ext cx="2430549" cy="200055"/>
          </a:xfrm>
          <a:prstGeom prst="rect">
            <a:avLst/>
          </a:prstGeom>
          <a:noFill/>
        </p:spPr>
        <p:txBody>
          <a:bodyPr wrap="square" rtlCol="0">
            <a:spAutoFit/>
          </a:bodyPr>
          <a:lstStyle/>
          <a:p>
            <a:r>
              <a:rPr lang="en-CA" sz="700" dirty="0">
                <a:hlinkClick r:id="rId33" tooltip="https://en.wikipedia.org/wiki/Snowshoe"/>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65" name="Picture 64">
            <a:extLst>
              <a:ext uri="{FF2B5EF4-FFF2-40B4-BE49-F238E27FC236}">
                <a16:creationId xmlns:a16="http://schemas.microsoft.com/office/drawing/2014/main" id="{36E4A2A7-0C6E-4CC7-B12F-32C7E65E72C2}"/>
              </a:ext>
            </a:extLst>
          </p:cNvPr>
          <p:cNvPicPr>
            <a:picLocks noChangeAspect="1"/>
          </p:cNvPicPr>
          <p:nvPr/>
        </p:nvPicPr>
        <p:blipFill>
          <a:blip r:embed="rId34" cstate="hqprint">
            <a:extLst>
              <a:ext uri="{28A0092B-C50C-407E-A947-70E740481C1C}">
                <a14:useLocalDpi xmlns:a14="http://schemas.microsoft.com/office/drawing/2010/main" val="0"/>
              </a:ext>
              <a:ext uri="{837473B0-CC2E-450A-ABE3-18F120FF3D39}">
                <a1611:picAttrSrcUrl xmlns:a1611="http://schemas.microsoft.com/office/drawing/2016/11/main" xmlns="" r:id="rId35"/>
              </a:ext>
            </a:extLst>
          </a:blip>
          <a:stretch>
            <a:fillRect/>
          </a:stretch>
        </p:blipFill>
        <p:spPr>
          <a:xfrm>
            <a:off x="226424" y="4382755"/>
            <a:ext cx="748626" cy="567822"/>
          </a:xfrm>
          <a:prstGeom prst="rect">
            <a:avLst/>
          </a:prstGeom>
        </p:spPr>
      </p:pic>
      <p:sp>
        <p:nvSpPr>
          <p:cNvPr id="66" name="TextBox 65">
            <a:extLst>
              <a:ext uri="{FF2B5EF4-FFF2-40B4-BE49-F238E27FC236}">
                <a16:creationId xmlns:a16="http://schemas.microsoft.com/office/drawing/2014/main" id="{D370C54D-13DB-4BED-8674-65528080C19F}"/>
              </a:ext>
            </a:extLst>
          </p:cNvPr>
          <p:cNvSpPr txBox="1"/>
          <p:nvPr/>
        </p:nvSpPr>
        <p:spPr>
          <a:xfrm>
            <a:off x="7480800" y="7116617"/>
            <a:ext cx="2391456" cy="307777"/>
          </a:xfrm>
          <a:prstGeom prst="rect">
            <a:avLst/>
          </a:prstGeom>
          <a:noFill/>
        </p:spPr>
        <p:txBody>
          <a:bodyPr wrap="square" rtlCol="0">
            <a:spAutoFit/>
          </a:bodyPr>
          <a:lstStyle/>
          <a:p>
            <a:r>
              <a:rPr lang="en-CA" sz="700" dirty="0">
                <a:hlinkClick r:id="rId35" tooltip="https://gardenwarriorsgoodseeds.com/2015/01/27/wild-rice-spirit-lake-native-farms-fon-du-lac-reservation-mn-2/"/>
              </a:rPr>
              <a:t>This Photo</a:t>
            </a:r>
            <a:r>
              <a:rPr lang="en-CA" sz="700" dirty="0"/>
              <a:t> by Unknown Author is licensed under </a:t>
            </a:r>
            <a:r>
              <a:rPr lang="en-CA" sz="700" dirty="0">
                <a:hlinkClick r:id="rId29" tooltip="https://creativecommons.org/licenses/by-nc-nd/3.0/"/>
              </a:rPr>
              <a:t>CC BY-NC-ND</a:t>
            </a:r>
            <a:endParaRPr lang="en-CA" sz="700" dirty="0"/>
          </a:p>
        </p:txBody>
      </p:sp>
      <p:pic>
        <p:nvPicPr>
          <p:cNvPr id="3" name="Picture 2" descr="A picture containing text, toiletry, skin cream&#10;&#10;Description automatically generated">
            <a:extLst>
              <a:ext uri="{FF2B5EF4-FFF2-40B4-BE49-F238E27FC236}">
                <a16:creationId xmlns:a16="http://schemas.microsoft.com/office/drawing/2014/main" id="{FAD1E1C0-ED77-4EE2-A2A9-703E49623C68}"/>
              </a:ext>
            </a:extLst>
          </p:cNvPr>
          <p:cNvPicPr>
            <a:picLocks noChangeAspect="1"/>
          </p:cNvPicPr>
          <p:nvPr/>
        </p:nvPicPr>
        <p:blipFill>
          <a:blip r:embed="rId36" cstate="hqprint">
            <a:extLst>
              <a:ext uri="{28A0092B-C50C-407E-A947-70E740481C1C}">
                <a14:useLocalDpi xmlns:a14="http://schemas.microsoft.com/office/drawing/2010/main" val="0"/>
              </a:ext>
              <a:ext uri="{837473B0-CC2E-450A-ABE3-18F120FF3D39}">
                <a1611:picAttrSrcUrl xmlns:a1611="http://schemas.microsoft.com/office/drawing/2016/11/main" xmlns="" r:id="rId37"/>
              </a:ext>
            </a:extLst>
          </a:blip>
          <a:stretch>
            <a:fillRect/>
          </a:stretch>
        </p:blipFill>
        <p:spPr>
          <a:xfrm>
            <a:off x="1334517" y="2094202"/>
            <a:ext cx="573147" cy="633371"/>
          </a:xfrm>
          <a:prstGeom prst="rect">
            <a:avLst/>
          </a:prstGeom>
        </p:spPr>
      </p:pic>
      <p:sp>
        <p:nvSpPr>
          <p:cNvPr id="4" name="TextBox 3">
            <a:extLst>
              <a:ext uri="{FF2B5EF4-FFF2-40B4-BE49-F238E27FC236}">
                <a16:creationId xmlns:a16="http://schemas.microsoft.com/office/drawing/2014/main" id="{8AD2370A-66E5-4C84-B99C-3A06C887E656}"/>
              </a:ext>
            </a:extLst>
          </p:cNvPr>
          <p:cNvSpPr txBox="1"/>
          <p:nvPr/>
        </p:nvSpPr>
        <p:spPr>
          <a:xfrm>
            <a:off x="2517589" y="7116616"/>
            <a:ext cx="2656168" cy="200055"/>
          </a:xfrm>
          <a:prstGeom prst="rect">
            <a:avLst/>
          </a:prstGeom>
          <a:noFill/>
        </p:spPr>
        <p:txBody>
          <a:bodyPr wrap="square" rtlCol="0">
            <a:spAutoFit/>
          </a:bodyPr>
          <a:lstStyle/>
          <a:p>
            <a:r>
              <a:rPr lang="en-CA" sz="700" dirty="0">
                <a:hlinkClick r:id="rId37" tooltip="http://www.gingersnapsxoxo.com/2012/01/many-uses-of-vaseline-petroleum-jelly.html"/>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6" name="Picture 5" descr="A picture containing table, corn, food, indoor&#10;&#10;Description automatically generated">
            <a:extLst>
              <a:ext uri="{FF2B5EF4-FFF2-40B4-BE49-F238E27FC236}">
                <a16:creationId xmlns:a16="http://schemas.microsoft.com/office/drawing/2014/main" id="{D4F795A1-95A0-4CEA-A74F-AD6E3C0FED9A}"/>
              </a:ext>
            </a:extLst>
          </p:cNvPr>
          <p:cNvPicPr>
            <a:picLocks noChangeAspect="1"/>
          </p:cNvPicPr>
          <p:nvPr/>
        </p:nvPicPr>
        <p:blipFill>
          <a:blip r:embed="rId38" cstate="hqprint">
            <a:extLst>
              <a:ext uri="{28A0092B-C50C-407E-A947-70E740481C1C}">
                <a14:useLocalDpi xmlns:a14="http://schemas.microsoft.com/office/drawing/2010/main" val="0"/>
              </a:ext>
              <a:ext uri="{837473B0-CC2E-450A-ABE3-18F120FF3D39}">
                <a1611:picAttrSrcUrl xmlns:a1611="http://schemas.microsoft.com/office/drawing/2016/11/main" xmlns="" r:id="rId39"/>
              </a:ext>
            </a:extLst>
          </a:blip>
          <a:stretch>
            <a:fillRect/>
          </a:stretch>
        </p:blipFill>
        <p:spPr>
          <a:xfrm>
            <a:off x="1015928" y="4577357"/>
            <a:ext cx="866906" cy="729509"/>
          </a:xfrm>
          <a:prstGeom prst="rect">
            <a:avLst/>
          </a:prstGeom>
        </p:spPr>
      </p:pic>
      <p:sp>
        <p:nvSpPr>
          <p:cNvPr id="7" name="TextBox 6">
            <a:extLst>
              <a:ext uri="{FF2B5EF4-FFF2-40B4-BE49-F238E27FC236}">
                <a16:creationId xmlns:a16="http://schemas.microsoft.com/office/drawing/2014/main" id="{F20B27F0-42F1-4CD8-BF76-6B774EAA09CD}"/>
              </a:ext>
            </a:extLst>
          </p:cNvPr>
          <p:cNvSpPr txBox="1"/>
          <p:nvPr/>
        </p:nvSpPr>
        <p:spPr>
          <a:xfrm>
            <a:off x="9872257" y="7029403"/>
            <a:ext cx="2319743" cy="200055"/>
          </a:xfrm>
          <a:prstGeom prst="rect">
            <a:avLst/>
          </a:prstGeom>
          <a:noFill/>
        </p:spPr>
        <p:txBody>
          <a:bodyPr wrap="square" rtlCol="0">
            <a:spAutoFit/>
          </a:bodyPr>
          <a:lstStyle/>
          <a:p>
            <a:r>
              <a:rPr lang="en-CA" sz="700" dirty="0">
                <a:hlinkClick r:id="rId39" tooltip="http://www.pngall.com/corn-png"/>
              </a:rPr>
              <a:t>This Photo</a:t>
            </a:r>
            <a:r>
              <a:rPr lang="en-CA" sz="700" dirty="0"/>
              <a:t> by Unknown Author is licensed under </a:t>
            </a:r>
            <a:r>
              <a:rPr lang="en-CA" sz="700" dirty="0">
                <a:hlinkClick r:id="rId18" tooltip="https://creativecommons.org/licenses/by-nc/3.0/"/>
              </a:rPr>
              <a:t>CC BY-NC</a:t>
            </a:r>
            <a:endParaRPr lang="en-CA" sz="700" dirty="0"/>
          </a:p>
        </p:txBody>
      </p:sp>
      <p:graphicFrame>
        <p:nvGraphicFramePr>
          <p:cNvPr id="9" name="Diagram 8">
            <a:extLst>
              <a:ext uri="{FF2B5EF4-FFF2-40B4-BE49-F238E27FC236}">
                <a16:creationId xmlns:a16="http://schemas.microsoft.com/office/drawing/2014/main" id="{73D3D029-62E9-4CE2-981F-3E50AB7A7BE8}"/>
              </a:ext>
            </a:extLst>
          </p:cNvPr>
          <p:cNvGraphicFramePr/>
          <p:nvPr>
            <p:extLst>
              <p:ext uri="{D42A27DB-BD31-4B8C-83A1-F6EECF244321}">
                <p14:modId xmlns:p14="http://schemas.microsoft.com/office/powerpoint/2010/main" val="3236230333"/>
              </p:ext>
            </p:extLst>
          </p:nvPr>
        </p:nvGraphicFramePr>
        <p:xfrm>
          <a:off x="2327245" y="1242742"/>
          <a:ext cx="9394585" cy="5215410"/>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spTree>
    <p:extLst>
      <p:ext uri="{BB962C8B-B14F-4D97-AF65-F5344CB8AC3E}">
        <p14:creationId xmlns:p14="http://schemas.microsoft.com/office/powerpoint/2010/main" val="27150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37000">
              <a:schemeClr val="accent1">
                <a:lumMod val="45000"/>
                <a:lumOff val="55000"/>
              </a:schemeClr>
            </a:gs>
            <a:gs pos="83000">
              <a:schemeClr val="bg2">
                <a:lumMod val="75000"/>
              </a:schemeClr>
            </a:gs>
            <a:gs pos="100000">
              <a:schemeClr val="tx1">
                <a:lumMod val="95000"/>
                <a:lumOff val="5000"/>
              </a:schemeClr>
            </a:gs>
          </a:gsLst>
          <a:lin ang="5400000" scaled="1"/>
        </a:gra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2018E1B-E0B9-4440-AFF3-4112E50A27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0A1B723-B7E9-45B0-9115-638EE32A100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3073" r="1494" b="-3"/>
          <a:stretch/>
        </p:blipFill>
        <p:spPr>
          <a:xfrm>
            <a:off x="288201" y="3414385"/>
            <a:ext cx="694788" cy="874650"/>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2CE21F6A-6AFF-44C4-9363-69FC2B913BCC}"/>
              </a:ext>
            </a:extLst>
          </p:cNvPr>
          <p:cNvPicPr>
            <a:picLocks noChangeAspect="1"/>
          </p:cNvPicPr>
          <p:nvPr/>
        </p:nvPicPr>
        <p:blipFill rotWithShape="1">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1400" r="20508" b="-6"/>
          <a:stretch/>
        </p:blipFill>
        <p:spPr>
          <a:xfrm>
            <a:off x="282377" y="2544590"/>
            <a:ext cx="681012" cy="778609"/>
          </a:xfrm>
          <a:prstGeom prst="rect">
            <a:avLst/>
          </a:prstGeom>
        </p:spPr>
      </p:pic>
      <p:sp>
        <p:nvSpPr>
          <p:cNvPr id="21" name="TextBox 20">
            <a:extLst>
              <a:ext uri="{FF2B5EF4-FFF2-40B4-BE49-F238E27FC236}">
                <a16:creationId xmlns:a16="http://schemas.microsoft.com/office/drawing/2014/main" id="{0CFA2E98-9E61-4CE3-A8B4-11E42FB7737E}"/>
              </a:ext>
            </a:extLst>
          </p:cNvPr>
          <p:cNvSpPr txBox="1"/>
          <p:nvPr/>
        </p:nvSpPr>
        <p:spPr>
          <a:xfrm>
            <a:off x="7565215" y="6870700"/>
            <a:ext cx="2307043" cy="200055"/>
          </a:xfrm>
          <a:prstGeom prst="rect">
            <a:avLst/>
          </a:prstGeom>
          <a:solidFill>
            <a:srgbClr val="000000"/>
          </a:solidFill>
        </p:spPr>
        <p:txBody>
          <a:bodyPr wrap="none" rtlCol="0">
            <a:spAutoFit/>
          </a:bodyPr>
          <a:lstStyle/>
          <a:p>
            <a:pPr algn="r">
              <a:spcAft>
                <a:spcPts val="600"/>
              </a:spcAft>
            </a:pPr>
            <a:r>
              <a:rPr lang="en-CA" sz="700" dirty="0">
                <a:solidFill>
                  <a:srgbClr val="FFFFFF"/>
                </a:solidFill>
                <a:hlinkClick r:id="rId4" tooltip="http://turismoincanada.blogspot.com/2012_03_01_archive.html">
                  <a:extLst>
                    <a:ext uri="{A12FA001-AC4F-418D-AE19-62706E023703}">
                      <ahyp:hlinkClr xmlns:ahyp="http://schemas.microsoft.com/office/drawing/2018/hyperlinkcolor" xmlns="" val="tx"/>
                    </a:ext>
                  </a:extLst>
                </a:hlinkClick>
              </a:rPr>
              <a:t>This Photo</a:t>
            </a:r>
            <a:r>
              <a:rPr lang="en-CA" sz="700" dirty="0">
                <a:solidFill>
                  <a:srgbClr val="FFFFFF"/>
                </a:solidFill>
              </a:rPr>
              <a:t> by Unknown Author is licensed under </a:t>
            </a:r>
            <a:r>
              <a:rPr lang="en-CA" sz="700" dirty="0">
                <a:solidFill>
                  <a:srgbClr val="FFFFFF"/>
                </a:solidFill>
                <a:hlinkClick r:id="rId7" tooltip="https://creativecommons.org/licenses/by-sa/3.0/">
                  <a:extLst>
                    <a:ext uri="{A12FA001-AC4F-418D-AE19-62706E023703}">
                      <ahyp:hlinkClr xmlns:ahyp="http://schemas.microsoft.com/office/drawing/2018/hyperlinkcolor" xmlns="" val="tx"/>
                    </a:ext>
                  </a:extLst>
                </a:hlinkClick>
              </a:rPr>
              <a:t>CC BY-SA</a:t>
            </a:r>
            <a:endParaRPr lang="en-CA" sz="700" dirty="0">
              <a:solidFill>
                <a:srgbClr val="FFFFFF"/>
              </a:solidFill>
            </a:endParaRPr>
          </a:p>
        </p:txBody>
      </p:sp>
      <p:sp>
        <p:nvSpPr>
          <p:cNvPr id="24" name="TextBox 23">
            <a:extLst>
              <a:ext uri="{FF2B5EF4-FFF2-40B4-BE49-F238E27FC236}">
                <a16:creationId xmlns:a16="http://schemas.microsoft.com/office/drawing/2014/main" id="{CDD65A10-5060-45B1-B68C-A6F039625D34}"/>
              </a:ext>
            </a:extLst>
          </p:cNvPr>
          <p:cNvSpPr txBox="1"/>
          <p:nvPr/>
        </p:nvSpPr>
        <p:spPr>
          <a:xfrm>
            <a:off x="226424" y="6879365"/>
            <a:ext cx="2260516" cy="200055"/>
          </a:xfrm>
          <a:prstGeom prst="rect">
            <a:avLst/>
          </a:prstGeom>
          <a:solidFill>
            <a:srgbClr val="000000"/>
          </a:solidFill>
        </p:spPr>
        <p:txBody>
          <a:bodyPr wrap="square" rtlCol="0">
            <a:spAutoFit/>
          </a:bodyPr>
          <a:lstStyle/>
          <a:p>
            <a:pPr algn="r">
              <a:spcAft>
                <a:spcPts val="600"/>
              </a:spcAft>
            </a:pPr>
            <a:r>
              <a:rPr lang="en-CA" sz="700" dirty="0">
                <a:solidFill>
                  <a:srgbClr val="FFFFFF"/>
                </a:solidFill>
                <a:hlinkClick r:id="rId6" tooltip="http://www.flickr.com/photos/7136439@N05/6811899922/">
                  <a:extLst>
                    <a:ext uri="{A12FA001-AC4F-418D-AE19-62706E023703}">
                      <ahyp:hlinkClr xmlns:ahyp="http://schemas.microsoft.com/office/drawing/2018/hyperlinkcolor" xmlns="" val="tx"/>
                    </a:ext>
                  </a:extLst>
                </a:hlinkClick>
              </a:rPr>
              <a:t>This Photo</a:t>
            </a:r>
            <a:r>
              <a:rPr lang="en-CA" sz="700" dirty="0">
                <a:solidFill>
                  <a:srgbClr val="FFFFFF"/>
                </a:solidFill>
              </a:rPr>
              <a:t> by Unknown Author is licensed under </a:t>
            </a:r>
            <a:r>
              <a:rPr lang="en-CA" sz="700" dirty="0">
                <a:solidFill>
                  <a:srgbClr val="FFFFFF"/>
                </a:solidFill>
                <a:hlinkClick r:id="rId8" tooltip="https://creativecommons.org/licenses/by/3.0/">
                  <a:extLst>
                    <a:ext uri="{A12FA001-AC4F-418D-AE19-62706E023703}">
                      <ahyp:hlinkClr xmlns:ahyp="http://schemas.microsoft.com/office/drawing/2018/hyperlinkcolor" xmlns="" val="tx"/>
                    </a:ext>
                  </a:extLst>
                </a:hlinkClick>
              </a:rPr>
              <a:t>CC BY</a:t>
            </a:r>
            <a:endParaRPr lang="en-CA" sz="700" dirty="0">
              <a:solidFill>
                <a:srgbClr val="FFFFFF"/>
              </a:solidFill>
            </a:endParaRPr>
          </a:p>
        </p:txBody>
      </p:sp>
      <p:pic>
        <p:nvPicPr>
          <p:cNvPr id="13" name="Picture 12">
            <a:extLst>
              <a:ext uri="{FF2B5EF4-FFF2-40B4-BE49-F238E27FC236}">
                <a16:creationId xmlns:a16="http://schemas.microsoft.com/office/drawing/2014/main" id="{930484B8-6FE4-4818-A5A1-F58EB7A3C17F}"/>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101299" y="4072983"/>
            <a:ext cx="762162" cy="483274"/>
          </a:xfrm>
          <a:prstGeom prst="rect">
            <a:avLst/>
          </a:prstGeom>
        </p:spPr>
      </p:pic>
      <p:sp>
        <p:nvSpPr>
          <p:cNvPr id="14" name="TextBox 13">
            <a:extLst>
              <a:ext uri="{FF2B5EF4-FFF2-40B4-BE49-F238E27FC236}">
                <a16:creationId xmlns:a16="http://schemas.microsoft.com/office/drawing/2014/main" id="{57A8C7EA-5536-4995-AD0A-5EEF61FC8604}"/>
              </a:ext>
            </a:extLst>
          </p:cNvPr>
          <p:cNvSpPr txBox="1"/>
          <p:nvPr/>
        </p:nvSpPr>
        <p:spPr>
          <a:xfrm>
            <a:off x="7648274" y="6527417"/>
            <a:ext cx="2028385" cy="307777"/>
          </a:xfrm>
          <a:prstGeom prst="rect">
            <a:avLst/>
          </a:prstGeom>
          <a:noFill/>
        </p:spPr>
        <p:txBody>
          <a:bodyPr wrap="square" rtlCol="0">
            <a:spAutoFit/>
          </a:bodyPr>
          <a:lstStyle/>
          <a:p>
            <a:r>
              <a:rPr lang="en-CA" sz="700" dirty="0">
                <a:hlinkClick r:id="rId10" tooltip="https://tryonfarm.org/share/node/308"/>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16" name="Picture 15">
            <a:extLst>
              <a:ext uri="{FF2B5EF4-FFF2-40B4-BE49-F238E27FC236}">
                <a16:creationId xmlns:a16="http://schemas.microsoft.com/office/drawing/2014/main" id="{F33C918D-AF41-4F84-A881-31D620DD81F0}"/>
              </a:ext>
            </a:extLst>
          </p:cNvPr>
          <p:cNvPicPr>
            <a:picLocks noChangeAspect="1"/>
          </p:cNvPicPr>
          <p:nvPr/>
        </p:nvPicPr>
        <p:blipFill rotWithShape="1">
          <a:blip r:embed="rId11" cstate="hq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rcRect l="5604" r="17691"/>
          <a:stretch/>
        </p:blipFill>
        <p:spPr>
          <a:xfrm>
            <a:off x="1356682" y="5903124"/>
            <a:ext cx="995857" cy="455497"/>
          </a:xfrm>
          <a:prstGeom prst="rect">
            <a:avLst/>
          </a:prstGeom>
        </p:spPr>
      </p:pic>
      <p:sp>
        <p:nvSpPr>
          <p:cNvPr id="17" name="TextBox 16">
            <a:extLst>
              <a:ext uri="{FF2B5EF4-FFF2-40B4-BE49-F238E27FC236}">
                <a16:creationId xmlns:a16="http://schemas.microsoft.com/office/drawing/2014/main" id="{3E621F6A-CAA1-476C-8C8F-975A2A35EB7C}"/>
              </a:ext>
            </a:extLst>
          </p:cNvPr>
          <p:cNvSpPr txBox="1"/>
          <p:nvPr/>
        </p:nvSpPr>
        <p:spPr>
          <a:xfrm>
            <a:off x="9778640" y="6544293"/>
            <a:ext cx="2028384" cy="307777"/>
          </a:xfrm>
          <a:prstGeom prst="rect">
            <a:avLst/>
          </a:prstGeom>
          <a:noFill/>
        </p:spPr>
        <p:txBody>
          <a:bodyPr wrap="square" rtlCol="0">
            <a:spAutoFit/>
          </a:bodyPr>
          <a:lstStyle/>
          <a:p>
            <a:r>
              <a:rPr lang="en-CA" sz="700" dirty="0">
                <a:hlinkClick r:id="rId12" tooltip="https://www.flickr.com/photos/scottobear/3607133723/in/datetaken/"/>
              </a:rPr>
              <a:t>This Photo</a:t>
            </a:r>
            <a:r>
              <a:rPr lang="en-CA" sz="700" dirty="0"/>
              <a:t> by Unknown Author is licensed under </a:t>
            </a:r>
            <a:r>
              <a:rPr lang="en-CA" sz="700" dirty="0">
                <a:hlinkClick r:id="rId13" tooltip="https://creativecommons.org/licenses/by-nc-sa/3.0/"/>
              </a:rPr>
              <a:t>CC BY-SA-NC</a:t>
            </a:r>
            <a:endParaRPr lang="en-CA" sz="700" dirty="0"/>
          </a:p>
        </p:txBody>
      </p:sp>
      <p:pic>
        <p:nvPicPr>
          <p:cNvPr id="19" name="Picture 18" descr="A field of sunflowers&#10;&#10;Description automatically generated">
            <a:extLst>
              <a:ext uri="{FF2B5EF4-FFF2-40B4-BE49-F238E27FC236}">
                <a16:creationId xmlns:a16="http://schemas.microsoft.com/office/drawing/2014/main" id="{37B23194-05CD-429A-B9BC-581392CA27C0}"/>
              </a:ext>
            </a:extLst>
          </p:cNvPr>
          <p:cNvPicPr>
            <a:picLocks noChangeAspect="1"/>
          </p:cNvPicPr>
          <p:nvPr/>
        </p:nvPicPr>
        <p:blipFill>
          <a:blip r:embed="rId14" cstate="hqprint">
            <a:extLst>
              <a:ext uri="{28A0092B-C50C-407E-A947-70E740481C1C}">
                <a14:useLocalDpi xmlns:a14="http://schemas.microsoft.com/office/drawing/2010/main" val="0"/>
              </a:ext>
              <a:ext uri="{837473B0-CC2E-450A-ABE3-18F120FF3D39}">
                <a1611:picAttrSrcUrl xmlns:a1611="http://schemas.microsoft.com/office/drawing/2016/11/main" xmlns="" r:id="rId15"/>
              </a:ext>
            </a:extLst>
          </a:blip>
          <a:stretch>
            <a:fillRect/>
          </a:stretch>
        </p:blipFill>
        <p:spPr>
          <a:xfrm>
            <a:off x="1258571" y="1305016"/>
            <a:ext cx="784946" cy="561472"/>
          </a:xfrm>
          <a:prstGeom prst="rect">
            <a:avLst/>
          </a:prstGeom>
        </p:spPr>
      </p:pic>
      <p:sp>
        <p:nvSpPr>
          <p:cNvPr id="22" name="TextBox 21">
            <a:extLst>
              <a:ext uri="{FF2B5EF4-FFF2-40B4-BE49-F238E27FC236}">
                <a16:creationId xmlns:a16="http://schemas.microsoft.com/office/drawing/2014/main" id="{2DFE1071-D08D-4A96-861A-F4EB5C37FB7E}"/>
              </a:ext>
            </a:extLst>
          </p:cNvPr>
          <p:cNvSpPr txBox="1"/>
          <p:nvPr/>
        </p:nvSpPr>
        <p:spPr>
          <a:xfrm>
            <a:off x="5939902" y="6543853"/>
            <a:ext cx="1893971" cy="307777"/>
          </a:xfrm>
          <a:prstGeom prst="rect">
            <a:avLst/>
          </a:prstGeom>
          <a:noFill/>
        </p:spPr>
        <p:txBody>
          <a:bodyPr wrap="square" rtlCol="0">
            <a:spAutoFit/>
          </a:bodyPr>
          <a:lstStyle/>
          <a:p>
            <a:r>
              <a:rPr lang="en-CA" sz="700" dirty="0">
                <a:hlinkClick r:id="rId15" tooltip="https://writinginsidevt.com/2013/04/27/noticing-the-world/"/>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26" name="Picture 25">
            <a:extLst>
              <a:ext uri="{FF2B5EF4-FFF2-40B4-BE49-F238E27FC236}">
                <a16:creationId xmlns:a16="http://schemas.microsoft.com/office/drawing/2014/main" id="{2B7F7E91-9B92-4246-8A0F-2B6289038521}"/>
              </a:ext>
            </a:extLst>
          </p:cNvPr>
          <p:cNvPicPr>
            <a:picLocks noChangeAspect="1"/>
          </p:cNvPicPr>
          <p:nvPr/>
        </p:nvPicPr>
        <p:blipFill>
          <a:blip r:embed="rId16" cstate="hqprint">
            <a:extLst>
              <a:ext uri="{28A0092B-C50C-407E-A947-70E740481C1C}">
                <a14:useLocalDpi xmlns:a14="http://schemas.microsoft.com/office/drawing/2010/main" val="0"/>
              </a:ext>
              <a:ext uri="{837473B0-CC2E-450A-ABE3-18F120FF3D39}">
                <a1611:picAttrSrcUrl xmlns:a1611="http://schemas.microsoft.com/office/drawing/2016/11/main" xmlns="" r:id="rId17"/>
              </a:ext>
            </a:extLst>
          </a:blip>
          <a:stretch>
            <a:fillRect/>
          </a:stretch>
        </p:blipFill>
        <p:spPr>
          <a:xfrm>
            <a:off x="282130" y="5942628"/>
            <a:ext cx="926907" cy="404345"/>
          </a:xfrm>
          <a:prstGeom prst="rect">
            <a:avLst/>
          </a:prstGeom>
        </p:spPr>
      </p:pic>
      <p:sp>
        <p:nvSpPr>
          <p:cNvPr id="27" name="TextBox 26">
            <a:extLst>
              <a:ext uri="{FF2B5EF4-FFF2-40B4-BE49-F238E27FC236}">
                <a16:creationId xmlns:a16="http://schemas.microsoft.com/office/drawing/2014/main" id="{AF60395E-20B0-4843-B1A7-7D085B2E4EA9}"/>
              </a:ext>
            </a:extLst>
          </p:cNvPr>
          <p:cNvSpPr txBox="1"/>
          <p:nvPr/>
        </p:nvSpPr>
        <p:spPr>
          <a:xfrm>
            <a:off x="2464079" y="6527418"/>
            <a:ext cx="1893971" cy="307777"/>
          </a:xfrm>
          <a:prstGeom prst="rect">
            <a:avLst/>
          </a:prstGeom>
          <a:noFill/>
        </p:spPr>
        <p:txBody>
          <a:bodyPr wrap="square" rtlCol="0">
            <a:spAutoFit/>
          </a:bodyPr>
          <a:lstStyle/>
          <a:p>
            <a:r>
              <a:rPr lang="en-CA" sz="700" dirty="0">
                <a:hlinkClick r:id="rId17" tooltip="http://www.allwhitebackground.com/toboggan-white-background-images.html"/>
              </a:rPr>
              <a:t>This Photo</a:t>
            </a:r>
            <a:r>
              <a:rPr lang="en-CA" sz="700" dirty="0"/>
              <a:t> by Unknown Author is licensed under </a:t>
            </a:r>
            <a:r>
              <a:rPr lang="en-CA" sz="700" dirty="0">
                <a:hlinkClick r:id="rId18" tooltip="https://creativecommons.org/licenses/by-nc/3.0/"/>
              </a:rPr>
              <a:t>CC BY-NC</a:t>
            </a:r>
            <a:endParaRPr lang="en-CA" sz="700" dirty="0"/>
          </a:p>
        </p:txBody>
      </p:sp>
      <p:pic>
        <p:nvPicPr>
          <p:cNvPr id="36" name="Picture 35">
            <a:extLst>
              <a:ext uri="{FF2B5EF4-FFF2-40B4-BE49-F238E27FC236}">
                <a16:creationId xmlns:a16="http://schemas.microsoft.com/office/drawing/2014/main" id="{EAEA548A-5F88-407E-8796-3F0DBB6DE575}"/>
              </a:ext>
            </a:extLst>
          </p:cNvPr>
          <p:cNvPicPr>
            <a:picLocks noChangeAspect="1"/>
          </p:cNvPicPr>
          <p:nvPr/>
        </p:nvPicPr>
        <p:blipFill rotWithShape="1">
          <a:blip r:embed="rId19" cstate="hqprint">
            <a:extLst>
              <a:ext uri="{28A0092B-C50C-407E-A947-70E740481C1C}">
                <a14:useLocalDpi xmlns:a14="http://schemas.microsoft.com/office/drawing/2010/main" val="0"/>
              </a:ext>
              <a:ext uri="{837473B0-CC2E-450A-ABE3-18F120FF3D39}">
                <a1611:picAttrSrcUrl xmlns:a1611="http://schemas.microsoft.com/office/drawing/2016/11/main" xmlns="" r:id="rId20"/>
              </a:ext>
            </a:extLst>
          </a:blip>
          <a:srcRect b="18529"/>
          <a:stretch/>
        </p:blipFill>
        <p:spPr>
          <a:xfrm>
            <a:off x="1101299" y="2869026"/>
            <a:ext cx="866906" cy="419493"/>
          </a:xfrm>
          <a:prstGeom prst="rect">
            <a:avLst/>
          </a:prstGeom>
        </p:spPr>
      </p:pic>
      <p:sp>
        <p:nvSpPr>
          <p:cNvPr id="38" name="TextBox 37">
            <a:extLst>
              <a:ext uri="{FF2B5EF4-FFF2-40B4-BE49-F238E27FC236}">
                <a16:creationId xmlns:a16="http://schemas.microsoft.com/office/drawing/2014/main" id="{FEEB8C3A-B61D-4464-806B-EC225B1D22FB}"/>
              </a:ext>
            </a:extLst>
          </p:cNvPr>
          <p:cNvSpPr txBox="1"/>
          <p:nvPr/>
        </p:nvSpPr>
        <p:spPr>
          <a:xfrm>
            <a:off x="196611" y="6530024"/>
            <a:ext cx="1893971" cy="307777"/>
          </a:xfrm>
          <a:prstGeom prst="rect">
            <a:avLst/>
          </a:prstGeom>
          <a:noFill/>
        </p:spPr>
        <p:txBody>
          <a:bodyPr wrap="square" rtlCol="0">
            <a:spAutoFit/>
          </a:bodyPr>
          <a:lstStyle/>
          <a:p>
            <a:r>
              <a:rPr lang="en-CA" sz="700" dirty="0">
                <a:hlinkClick r:id="rId21" tooltip="https://commons.wikimedia.org/wiki/File:Eskimo_in_kayak,_Nome,_Alaska,_between_1905_and_1915_(AL%2BCA_5910).jpg"/>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40" name="Picture 39">
            <a:extLst>
              <a:ext uri="{FF2B5EF4-FFF2-40B4-BE49-F238E27FC236}">
                <a16:creationId xmlns:a16="http://schemas.microsoft.com/office/drawing/2014/main" id="{69FE56A7-EA3F-48A7-95C8-ABE9E358963B}"/>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xmlns="" r:id="rId23"/>
              </a:ext>
            </a:extLst>
          </a:blip>
          <a:stretch>
            <a:fillRect/>
          </a:stretch>
        </p:blipFill>
        <p:spPr>
          <a:xfrm>
            <a:off x="321795" y="1247671"/>
            <a:ext cx="824289" cy="561472"/>
          </a:xfrm>
          <a:prstGeom prst="rect">
            <a:avLst/>
          </a:prstGeom>
        </p:spPr>
      </p:pic>
      <p:sp>
        <p:nvSpPr>
          <p:cNvPr id="41" name="TextBox 40">
            <a:extLst>
              <a:ext uri="{FF2B5EF4-FFF2-40B4-BE49-F238E27FC236}">
                <a16:creationId xmlns:a16="http://schemas.microsoft.com/office/drawing/2014/main" id="{6E55470A-B092-4C70-B16B-A7419861F123}"/>
              </a:ext>
            </a:extLst>
          </p:cNvPr>
          <p:cNvSpPr txBox="1"/>
          <p:nvPr/>
        </p:nvSpPr>
        <p:spPr>
          <a:xfrm>
            <a:off x="4181166" y="6549721"/>
            <a:ext cx="1750021" cy="307777"/>
          </a:xfrm>
          <a:prstGeom prst="rect">
            <a:avLst/>
          </a:prstGeom>
          <a:noFill/>
        </p:spPr>
        <p:txBody>
          <a:bodyPr wrap="square" rtlCol="0">
            <a:spAutoFit/>
          </a:bodyPr>
          <a:lstStyle/>
          <a:p>
            <a:r>
              <a:rPr lang="en-CA" sz="700" dirty="0">
                <a:hlinkClick r:id="rId23" tooltip="http://dailyclipart.net/clipart/chewing-gum-clip-art"/>
              </a:rPr>
              <a:t>This Photo</a:t>
            </a:r>
            <a:r>
              <a:rPr lang="en-CA" sz="700" dirty="0"/>
              <a:t> by Unknown Author is licensed under </a:t>
            </a:r>
            <a:r>
              <a:rPr lang="en-CA" sz="700" dirty="0">
                <a:hlinkClick r:id="rId24" tooltip="https://creativecommons.org/licenses/by-nd/3.0/"/>
              </a:rPr>
              <a:t>CC BY-ND</a:t>
            </a:r>
            <a:endParaRPr lang="en-CA" sz="700" dirty="0"/>
          </a:p>
        </p:txBody>
      </p:sp>
      <p:sp>
        <p:nvSpPr>
          <p:cNvPr id="43" name="TextBox 42">
            <a:extLst>
              <a:ext uri="{FF2B5EF4-FFF2-40B4-BE49-F238E27FC236}">
                <a16:creationId xmlns:a16="http://schemas.microsoft.com/office/drawing/2014/main" id="{B17F166B-93B3-4D1D-8754-DD6EBF72C0D6}"/>
              </a:ext>
            </a:extLst>
          </p:cNvPr>
          <p:cNvSpPr txBox="1"/>
          <p:nvPr/>
        </p:nvSpPr>
        <p:spPr>
          <a:xfrm>
            <a:off x="1519573" y="259899"/>
            <a:ext cx="6802869" cy="1200329"/>
          </a:xfrm>
          <a:prstGeom prst="rect">
            <a:avLst/>
          </a:prstGeom>
          <a:noFill/>
        </p:spPr>
        <p:txBody>
          <a:bodyPr wrap="square" rtlCol="0">
            <a:spAutoFit/>
          </a:bodyPr>
          <a:lstStyle/>
          <a:p>
            <a:pPr algn="ctr"/>
            <a:r>
              <a:rPr lang="en-US" sz="2800" b="1" dirty="0">
                <a:ln>
                  <a:solidFill>
                    <a:srgbClr val="C00000"/>
                  </a:solidFill>
                </a:ln>
                <a:gradFill>
                  <a:gsLst>
                    <a:gs pos="0">
                      <a:schemeClr val="accent2">
                        <a:lumMod val="75000"/>
                      </a:schemeClr>
                    </a:gs>
                    <a:gs pos="76000">
                      <a:schemeClr val="accent1">
                        <a:lumMod val="45000"/>
                        <a:lumOff val="55000"/>
                      </a:schemeClr>
                    </a:gs>
                    <a:gs pos="83000">
                      <a:schemeClr val="bg2">
                        <a:lumMod val="75000"/>
                      </a:schemeClr>
                    </a:gs>
                    <a:gs pos="91000">
                      <a:schemeClr val="tx1">
                        <a:lumMod val="95000"/>
                        <a:lumOff val="5000"/>
                      </a:schemeClr>
                    </a:gs>
                  </a:gsLst>
                  <a:lin ang="5400000" scaled="1"/>
                </a:gradFill>
              </a:rPr>
              <a:t> </a:t>
            </a:r>
            <a:r>
              <a:rPr lang="en-US" sz="3600" b="1" dirty="0">
                <a:ln>
                  <a:solidFill>
                    <a:schemeClr val="accent2">
                      <a:lumMod val="75000"/>
                    </a:schemeClr>
                  </a:solidFill>
                </a:ln>
                <a:gradFill>
                  <a:gsLst>
                    <a:gs pos="0">
                      <a:schemeClr val="accent4">
                        <a:lumMod val="60000"/>
                        <a:lumOff val="40000"/>
                      </a:schemeClr>
                    </a:gs>
                    <a:gs pos="94000">
                      <a:schemeClr val="accent1">
                        <a:lumMod val="45000"/>
                        <a:lumOff val="55000"/>
                      </a:schemeClr>
                    </a:gs>
                    <a:gs pos="88000">
                      <a:schemeClr val="bg2">
                        <a:lumMod val="75000"/>
                      </a:schemeClr>
                    </a:gs>
                    <a:gs pos="94000">
                      <a:schemeClr val="tx1">
                        <a:lumMod val="95000"/>
                        <a:lumOff val="5000"/>
                      </a:schemeClr>
                    </a:gs>
                  </a:gsLst>
                  <a:lin ang="5400000" scaled="1"/>
                </a:gradFill>
              </a:rPr>
              <a:t>Math BREAK!! </a:t>
            </a:r>
          </a:p>
          <a:p>
            <a:pPr algn="ctr"/>
            <a:r>
              <a:rPr lang="en-US" sz="3600" b="1" dirty="0">
                <a:ln>
                  <a:solidFill>
                    <a:schemeClr val="accent2">
                      <a:lumMod val="75000"/>
                    </a:schemeClr>
                  </a:solidFill>
                </a:ln>
                <a:gradFill>
                  <a:gsLst>
                    <a:gs pos="0">
                      <a:schemeClr val="accent4">
                        <a:lumMod val="60000"/>
                        <a:lumOff val="40000"/>
                      </a:schemeClr>
                    </a:gs>
                    <a:gs pos="94000">
                      <a:schemeClr val="accent1">
                        <a:lumMod val="45000"/>
                        <a:lumOff val="55000"/>
                      </a:schemeClr>
                    </a:gs>
                    <a:gs pos="88000">
                      <a:schemeClr val="bg2">
                        <a:lumMod val="75000"/>
                      </a:schemeClr>
                    </a:gs>
                    <a:gs pos="94000">
                      <a:schemeClr val="tx1">
                        <a:lumMod val="95000"/>
                        <a:lumOff val="5000"/>
                      </a:schemeClr>
                    </a:gs>
                  </a:gsLst>
                  <a:lin ang="5400000" scaled="1"/>
                </a:gradFill>
              </a:rPr>
              <a:t>Ratios and Percent!!</a:t>
            </a:r>
            <a:endParaRPr lang="en-CA" sz="3600" dirty="0">
              <a:ln>
                <a:solidFill>
                  <a:schemeClr val="accent2">
                    <a:lumMod val="75000"/>
                  </a:schemeClr>
                </a:solidFill>
              </a:ln>
              <a:gradFill>
                <a:gsLst>
                  <a:gs pos="0">
                    <a:schemeClr val="accent4">
                      <a:lumMod val="60000"/>
                      <a:lumOff val="40000"/>
                    </a:schemeClr>
                  </a:gs>
                  <a:gs pos="94000">
                    <a:schemeClr val="accent1">
                      <a:lumMod val="45000"/>
                      <a:lumOff val="55000"/>
                    </a:schemeClr>
                  </a:gs>
                  <a:gs pos="88000">
                    <a:schemeClr val="bg2">
                      <a:lumMod val="75000"/>
                    </a:schemeClr>
                  </a:gs>
                  <a:gs pos="94000">
                    <a:schemeClr val="tx1">
                      <a:lumMod val="95000"/>
                      <a:lumOff val="5000"/>
                    </a:schemeClr>
                  </a:gs>
                </a:gsLst>
                <a:lin ang="5400000" scaled="1"/>
              </a:gradFill>
            </a:endParaRPr>
          </a:p>
        </p:txBody>
      </p:sp>
      <p:pic>
        <p:nvPicPr>
          <p:cNvPr id="51" name="Picture 50" descr="A picture containing indoor&#10;&#10;Description automatically generated">
            <a:extLst>
              <a:ext uri="{FF2B5EF4-FFF2-40B4-BE49-F238E27FC236}">
                <a16:creationId xmlns:a16="http://schemas.microsoft.com/office/drawing/2014/main" id="{F7B6DACE-109F-4913-ABB3-C6C3FB2852D7}"/>
              </a:ext>
            </a:extLst>
          </p:cNvPr>
          <p:cNvPicPr>
            <a:picLocks noChangeAspect="1"/>
          </p:cNvPicPr>
          <p:nvPr/>
        </p:nvPicPr>
        <p:blipFill>
          <a:blip r:embed="rId25" cstate="hqprint">
            <a:extLst>
              <a:ext uri="{28A0092B-C50C-407E-A947-70E740481C1C}">
                <a14:useLocalDpi xmlns:a14="http://schemas.microsoft.com/office/drawing/2010/main" val="0"/>
              </a:ext>
              <a:ext uri="{837473B0-CC2E-450A-ABE3-18F120FF3D39}">
                <a1611:picAttrSrcUrl xmlns:a1611="http://schemas.microsoft.com/office/drawing/2016/11/main" xmlns="" r:id="rId26"/>
              </a:ext>
            </a:extLst>
          </a:blip>
          <a:stretch>
            <a:fillRect/>
          </a:stretch>
        </p:blipFill>
        <p:spPr>
          <a:xfrm>
            <a:off x="1130166" y="3405319"/>
            <a:ext cx="866905" cy="519060"/>
          </a:xfrm>
          <a:prstGeom prst="rect">
            <a:avLst/>
          </a:prstGeom>
        </p:spPr>
      </p:pic>
      <p:sp>
        <p:nvSpPr>
          <p:cNvPr id="52" name="TextBox 51">
            <a:extLst>
              <a:ext uri="{FF2B5EF4-FFF2-40B4-BE49-F238E27FC236}">
                <a16:creationId xmlns:a16="http://schemas.microsoft.com/office/drawing/2014/main" id="{4E0DB2D2-F3E1-47B6-AF65-67866B238713}"/>
              </a:ext>
            </a:extLst>
          </p:cNvPr>
          <p:cNvSpPr txBox="1"/>
          <p:nvPr/>
        </p:nvSpPr>
        <p:spPr>
          <a:xfrm>
            <a:off x="9954630" y="6870699"/>
            <a:ext cx="2361460" cy="200055"/>
          </a:xfrm>
          <a:prstGeom prst="rect">
            <a:avLst/>
          </a:prstGeom>
          <a:noFill/>
        </p:spPr>
        <p:txBody>
          <a:bodyPr wrap="square" rtlCol="0">
            <a:spAutoFit/>
          </a:bodyPr>
          <a:lstStyle/>
          <a:p>
            <a:r>
              <a:rPr lang="en-CA" sz="700" dirty="0">
                <a:hlinkClick r:id="rId26" tooltip="https://www.flickr.com/photos/hpulley/4726837803"/>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56" name="Picture 55">
            <a:extLst>
              <a:ext uri="{FF2B5EF4-FFF2-40B4-BE49-F238E27FC236}">
                <a16:creationId xmlns:a16="http://schemas.microsoft.com/office/drawing/2014/main" id="{BB1A2D2D-614F-4228-AE57-D58F7C671CD1}"/>
              </a:ext>
            </a:extLst>
          </p:cNvPr>
          <p:cNvPicPr>
            <a:picLocks noChangeAspect="1"/>
          </p:cNvPicPr>
          <p:nvPr/>
        </p:nvPicPr>
        <p:blipFill>
          <a:blip r:embed="rId27" cstate="hqprint">
            <a:extLst>
              <a:ext uri="{28A0092B-C50C-407E-A947-70E740481C1C}">
                <a14:useLocalDpi xmlns:a14="http://schemas.microsoft.com/office/drawing/2010/main" val="0"/>
              </a:ext>
              <a:ext uri="{837473B0-CC2E-450A-ABE3-18F120FF3D39}">
                <a1611:picAttrSrcUrl xmlns:a1611="http://schemas.microsoft.com/office/drawing/2016/11/main" xmlns="" r:id="rId28"/>
              </a:ext>
            </a:extLst>
          </a:blip>
          <a:stretch>
            <a:fillRect/>
          </a:stretch>
        </p:blipFill>
        <p:spPr>
          <a:xfrm>
            <a:off x="1130166" y="5283612"/>
            <a:ext cx="673988" cy="499262"/>
          </a:xfrm>
          <a:prstGeom prst="rect">
            <a:avLst/>
          </a:prstGeom>
        </p:spPr>
      </p:pic>
      <p:sp>
        <p:nvSpPr>
          <p:cNvPr id="57" name="TextBox 56">
            <a:extLst>
              <a:ext uri="{FF2B5EF4-FFF2-40B4-BE49-F238E27FC236}">
                <a16:creationId xmlns:a16="http://schemas.microsoft.com/office/drawing/2014/main" id="{445262F1-9446-41FF-8547-67DE812CFE34}"/>
              </a:ext>
            </a:extLst>
          </p:cNvPr>
          <p:cNvSpPr txBox="1"/>
          <p:nvPr/>
        </p:nvSpPr>
        <p:spPr>
          <a:xfrm>
            <a:off x="5001044" y="6865548"/>
            <a:ext cx="2564170" cy="200055"/>
          </a:xfrm>
          <a:prstGeom prst="rect">
            <a:avLst/>
          </a:prstGeom>
          <a:noFill/>
        </p:spPr>
        <p:txBody>
          <a:bodyPr wrap="square" rtlCol="0">
            <a:spAutoFit/>
          </a:bodyPr>
          <a:lstStyle/>
          <a:p>
            <a:r>
              <a:rPr lang="en-CA" sz="700" dirty="0">
                <a:hlinkClick r:id="rId28" tooltip="https://cantosirene.blogspot.com/2017/03/il-primo-verde-dei-salici.html"/>
              </a:rPr>
              <a:t>This Photo</a:t>
            </a:r>
            <a:r>
              <a:rPr lang="en-CA" sz="700" dirty="0"/>
              <a:t> by Unknown Author is licensed under </a:t>
            </a:r>
            <a:r>
              <a:rPr lang="en-CA" sz="700" dirty="0">
                <a:hlinkClick r:id="rId29" tooltip="https://creativecommons.org/licenses/by-nc-nd/3.0/"/>
              </a:rPr>
              <a:t>CC BY-NC-ND</a:t>
            </a:r>
            <a:endParaRPr lang="en-CA" sz="700" dirty="0"/>
          </a:p>
        </p:txBody>
      </p:sp>
      <p:pic>
        <p:nvPicPr>
          <p:cNvPr id="59" name="Picture 58">
            <a:extLst>
              <a:ext uri="{FF2B5EF4-FFF2-40B4-BE49-F238E27FC236}">
                <a16:creationId xmlns:a16="http://schemas.microsoft.com/office/drawing/2014/main" id="{2978541C-5428-4DC0-9A5F-DA329DAE9DA9}"/>
              </a:ext>
            </a:extLst>
          </p:cNvPr>
          <p:cNvPicPr>
            <a:picLocks noChangeAspect="1"/>
          </p:cNvPicPr>
          <p:nvPr/>
        </p:nvPicPr>
        <p:blipFill rotWithShape="1">
          <a:blip r:embed="rId30" cstate="hqprint">
            <a:extLst>
              <a:ext uri="{28A0092B-C50C-407E-A947-70E740481C1C}">
                <a14:useLocalDpi xmlns:a14="http://schemas.microsoft.com/office/drawing/2010/main" val="0"/>
              </a:ext>
              <a:ext uri="{837473B0-CC2E-450A-ABE3-18F120FF3D39}">
                <a1611:picAttrSrcUrl xmlns:a1611="http://schemas.microsoft.com/office/drawing/2016/11/main" xmlns="" r:id="rId31"/>
              </a:ext>
            </a:extLst>
          </a:blip>
          <a:srcRect r="4943" b="10440"/>
          <a:stretch/>
        </p:blipFill>
        <p:spPr>
          <a:xfrm>
            <a:off x="249124" y="5044297"/>
            <a:ext cx="725926" cy="706123"/>
          </a:xfrm>
          <a:prstGeom prst="rect">
            <a:avLst/>
          </a:prstGeom>
        </p:spPr>
      </p:pic>
      <p:sp>
        <p:nvSpPr>
          <p:cNvPr id="60" name="TextBox 59">
            <a:extLst>
              <a:ext uri="{FF2B5EF4-FFF2-40B4-BE49-F238E27FC236}">
                <a16:creationId xmlns:a16="http://schemas.microsoft.com/office/drawing/2014/main" id="{8E62F2A1-6B57-4D98-A560-C137055FE7A0}"/>
              </a:ext>
            </a:extLst>
          </p:cNvPr>
          <p:cNvSpPr txBox="1"/>
          <p:nvPr/>
        </p:nvSpPr>
        <p:spPr>
          <a:xfrm>
            <a:off x="2620559" y="6875515"/>
            <a:ext cx="2370371" cy="200055"/>
          </a:xfrm>
          <a:prstGeom prst="rect">
            <a:avLst/>
          </a:prstGeom>
          <a:noFill/>
        </p:spPr>
        <p:txBody>
          <a:bodyPr wrap="square" rtlCol="0">
            <a:spAutoFit/>
          </a:bodyPr>
          <a:lstStyle/>
          <a:p>
            <a:r>
              <a:rPr lang="en-CA" sz="700" dirty="0">
                <a:hlinkClick r:id="rId31" tooltip="https://en.wikipedia.org/wiki/Pine"/>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62" name="Picture 61">
            <a:extLst>
              <a:ext uri="{FF2B5EF4-FFF2-40B4-BE49-F238E27FC236}">
                <a16:creationId xmlns:a16="http://schemas.microsoft.com/office/drawing/2014/main" id="{ADB5E02D-3A29-4F61-93BE-85670FA19A38}"/>
              </a:ext>
            </a:extLst>
          </p:cNvPr>
          <p:cNvPicPr>
            <a:picLocks noChangeAspect="1"/>
          </p:cNvPicPr>
          <p:nvPr/>
        </p:nvPicPr>
        <p:blipFill>
          <a:blip r:embed="rId32">
            <a:extLst>
              <a:ext uri="{28A0092B-C50C-407E-A947-70E740481C1C}">
                <a14:useLocalDpi xmlns:a14="http://schemas.microsoft.com/office/drawing/2010/main" val="0"/>
              </a:ext>
              <a:ext uri="{837473B0-CC2E-450A-ABE3-18F120FF3D39}">
                <a1611:picAttrSrcUrl xmlns:a1611="http://schemas.microsoft.com/office/drawing/2016/11/main" xmlns="" r:id="rId33"/>
              </a:ext>
            </a:extLst>
          </a:blip>
          <a:stretch>
            <a:fillRect/>
          </a:stretch>
        </p:blipFill>
        <p:spPr>
          <a:xfrm rot="16200000">
            <a:off x="434404" y="1690631"/>
            <a:ext cx="519533" cy="1005816"/>
          </a:xfrm>
          <a:prstGeom prst="rect">
            <a:avLst/>
          </a:prstGeom>
        </p:spPr>
      </p:pic>
      <p:sp>
        <p:nvSpPr>
          <p:cNvPr id="63" name="TextBox 62">
            <a:extLst>
              <a:ext uri="{FF2B5EF4-FFF2-40B4-BE49-F238E27FC236}">
                <a16:creationId xmlns:a16="http://schemas.microsoft.com/office/drawing/2014/main" id="{A2171BC6-D8B7-460F-A921-EA83D68E76DB}"/>
              </a:ext>
            </a:extLst>
          </p:cNvPr>
          <p:cNvSpPr txBox="1"/>
          <p:nvPr/>
        </p:nvSpPr>
        <p:spPr>
          <a:xfrm>
            <a:off x="5001044" y="7116616"/>
            <a:ext cx="2430549" cy="200055"/>
          </a:xfrm>
          <a:prstGeom prst="rect">
            <a:avLst/>
          </a:prstGeom>
          <a:noFill/>
        </p:spPr>
        <p:txBody>
          <a:bodyPr wrap="square" rtlCol="0">
            <a:spAutoFit/>
          </a:bodyPr>
          <a:lstStyle/>
          <a:p>
            <a:r>
              <a:rPr lang="en-CA" sz="700" dirty="0">
                <a:hlinkClick r:id="rId33" tooltip="https://en.wikipedia.org/wiki/Snowshoe"/>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65" name="Picture 64">
            <a:extLst>
              <a:ext uri="{FF2B5EF4-FFF2-40B4-BE49-F238E27FC236}">
                <a16:creationId xmlns:a16="http://schemas.microsoft.com/office/drawing/2014/main" id="{36E4A2A7-0C6E-4CC7-B12F-32C7E65E72C2}"/>
              </a:ext>
            </a:extLst>
          </p:cNvPr>
          <p:cNvPicPr>
            <a:picLocks noChangeAspect="1"/>
          </p:cNvPicPr>
          <p:nvPr/>
        </p:nvPicPr>
        <p:blipFill>
          <a:blip r:embed="rId34" cstate="hqprint">
            <a:extLst>
              <a:ext uri="{28A0092B-C50C-407E-A947-70E740481C1C}">
                <a14:useLocalDpi xmlns:a14="http://schemas.microsoft.com/office/drawing/2010/main" val="0"/>
              </a:ext>
              <a:ext uri="{837473B0-CC2E-450A-ABE3-18F120FF3D39}">
                <a1611:picAttrSrcUrl xmlns:a1611="http://schemas.microsoft.com/office/drawing/2016/11/main" xmlns="" r:id="rId35"/>
              </a:ext>
            </a:extLst>
          </a:blip>
          <a:stretch>
            <a:fillRect/>
          </a:stretch>
        </p:blipFill>
        <p:spPr>
          <a:xfrm>
            <a:off x="226424" y="4382755"/>
            <a:ext cx="748626" cy="567822"/>
          </a:xfrm>
          <a:prstGeom prst="rect">
            <a:avLst/>
          </a:prstGeom>
        </p:spPr>
      </p:pic>
      <p:sp>
        <p:nvSpPr>
          <p:cNvPr id="66" name="TextBox 65">
            <a:extLst>
              <a:ext uri="{FF2B5EF4-FFF2-40B4-BE49-F238E27FC236}">
                <a16:creationId xmlns:a16="http://schemas.microsoft.com/office/drawing/2014/main" id="{D370C54D-13DB-4BED-8674-65528080C19F}"/>
              </a:ext>
            </a:extLst>
          </p:cNvPr>
          <p:cNvSpPr txBox="1"/>
          <p:nvPr/>
        </p:nvSpPr>
        <p:spPr>
          <a:xfrm>
            <a:off x="7480800" y="7116617"/>
            <a:ext cx="2391456" cy="307777"/>
          </a:xfrm>
          <a:prstGeom prst="rect">
            <a:avLst/>
          </a:prstGeom>
          <a:noFill/>
        </p:spPr>
        <p:txBody>
          <a:bodyPr wrap="square" rtlCol="0">
            <a:spAutoFit/>
          </a:bodyPr>
          <a:lstStyle/>
          <a:p>
            <a:r>
              <a:rPr lang="en-CA" sz="700" dirty="0">
                <a:hlinkClick r:id="rId35" tooltip="https://gardenwarriorsgoodseeds.com/2015/01/27/wild-rice-spirit-lake-native-farms-fon-du-lac-reservation-mn-2/"/>
              </a:rPr>
              <a:t>This Photo</a:t>
            </a:r>
            <a:r>
              <a:rPr lang="en-CA" sz="700" dirty="0"/>
              <a:t> by Unknown Author is licensed under </a:t>
            </a:r>
            <a:r>
              <a:rPr lang="en-CA" sz="700" dirty="0">
                <a:hlinkClick r:id="rId29" tooltip="https://creativecommons.org/licenses/by-nc-nd/3.0/"/>
              </a:rPr>
              <a:t>CC BY-NC-ND</a:t>
            </a:r>
            <a:endParaRPr lang="en-CA" sz="700" dirty="0"/>
          </a:p>
        </p:txBody>
      </p:sp>
      <p:pic>
        <p:nvPicPr>
          <p:cNvPr id="3" name="Picture 2" descr="A picture containing text, toiletry, skin cream&#10;&#10;Description automatically generated">
            <a:extLst>
              <a:ext uri="{FF2B5EF4-FFF2-40B4-BE49-F238E27FC236}">
                <a16:creationId xmlns:a16="http://schemas.microsoft.com/office/drawing/2014/main" id="{FAD1E1C0-ED77-4EE2-A2A9-703E49623C68}"/>
              </a:ext>
            </a:extLst>
          </p:cNvPr>
          <p:cNvPicPr>
            <a:picLocks noChangeAspect="1"/>
          </p:cNvPicPr>
          <p:nvPr/>
        </p:nvPicPr>
        <p:blipFill>
          <a:blip r:embed="rId36" cstate="hqprint">
            <a:extLst>
              <a:ext uri="{28A0092B-C50C-407E-A947-70E740481C1C}">
                <a14:useLocalDpi xmlns:a14="http://schemas.microsoft.com/office/drawing/2010/main" val="0"/>
              </a:ext>
              <a:ext uri="{837473B0-CC2E-450A-ABE3-18F120FF3D39}">
                <a1611:picAttrSrcUrl xmlns:a1611="http://schemas.microsoft.com/office/drawing/2016/11/main" xmlns="" r:id="rId37"/>
              </a:ext>
            </a:extLst>
          </a:blip>
          <a:stretch>
            <a:fillRect/>
          </a:stretch>
        </p:blipFill>
        <p:spPr>
          <a:xfrm>
            <a:off x="1334517" y="2094202"/>
            <a:ext cx="573147" cy="633371"/>
          </a:xfrm>
          <a:prstGeom prst="rect">
            <a:avLst/>
          </a:prstGeom>
        </p:spPr>
      </p:pic>
      <p:sp>
        <p:nvSpPr>
          <p:cNvPr id="4" name="TextBox 3">
            <a:extLst>
              <a:ext uri="{FF2B5EF4-FFF2-40B4-BE49-F238E27FC236}">
                <a16:creationId xmlns:a16="http://schemas.microsoft.com/office/drawing/2014/main" id="{8AD2370A-66E5-4C84-B99C-3A06C887E656}"/>
              </a:ext>
            </a:extLst>
          </p:cNvPr>
          <p:cNvSpPr txBox="1"/>
          <p:nvPr/>
        </p:nvSpPr>
        <p:spPr>
          <a:xfrm>
            <a:off x="2517589" y="7116616"/>
            <a:ext cx="2656168" cy="200055"/>
          </a:xfrm>
          <a:prstGeom prst="rect">
            <a:avLst/>
          </a:prstGeom>
          <a:noFill/>
        </p:spPr>
        <p:txBody>
          <a:bodyPr wrap="square" rtlCol="0">
            <a:spAutoFit/>
          </a:bodyPr>
          <a:lstStyle/>
          <a:p>
            <a:r>
              <a:rPr lang="en-CA" sz="700" dirty="0">
                <a:hlinkClick r:id="rId37" tooltip="http://www.gingersnapsxoxo.com/2012/01/many-uses-of-vaseline-petroleum-jelly.html"/>
              </a:rPr>
              <a:t>This Photo</a:t>
            </a:r>
            <a:r>
              <a:rPr lang="en-CA" sz="700" dirty="0"/>
              <a:t> by Unknown Author is licensed under </a:t>
            </a:r>
            <a:r>
              <a:rPr lang="en-CA" sz="700" dirty="0">
                <a:hlinkClick r:id="rId7" tooltip="https://creativecommons.org/licenses/by-sa/3.0/"/>
              </a:rPr>
              <a:t>CC BY-SA</a:t>
            </a:r>
            <a:endParaRPr lang="en-CA" sz="700" dirty="0"/>
          </a:p>
        </p:txBody>
      </p:sp>
      <p:pic>
        <p:nvPicPr>
          <p:cNvPr id="6" name="Picture 5" descr="A picture containing table, corn, food, indoor&#10;&#10;Description automatically generated">
            <a:extLst>
              <a:ext uri="{FF2B5EF4-FFF2-40B4-BE49-F238E27FC236}">
                <a16:creationId xmlns:a16="http://schemas.microsoft.com/office/drawing/2014/main" id="{D4F795A1-95A0-4CEA-A74F-AD6E3C0FED9A}"/>
              </a:ext>
            </a:extLst>
          </p:cNvPr>
          <p:cNvPicPr>
            <a:picLocks noChangeAspect="1"/>
          </p:cNvPicPr>
          <p:nvPr/>
        </p:nvPicPr>
        <p:blipFill>
          <a:blip r:embed="rId38" cstate="hqprint">
            <a:extLst>
              <a:ext uri="{28A0092B-C50C-407E-A947-70E740481C1C}">
                <a14:useLocalDpi xmlns:a14="http://schemas.microsoft.com/office/drawing/2010/main" val="0"/>
              </a:ext>
              <a:ext uri="{837473B0-CC2E-450A-ABE3-18F120FF3D39}">
                <a1611:picAttrSrcUrl xmlns:a1611="http://schemas.microsoft.com/office/drawing/2016/11/main" xmlns="" r:id="rId39"/>
              </a:ext>
            </a:extLst>
          </a:blip>
          <a:stretch>
            <a:fillRect/>
          </a:stretch>
        </p:blipFill>
        <p:spPr>
          <a:xfrm>
            <a:off x="1015928" y="4577357"/>
            <a:ext cx="866906" cy="729509"/>
          </a:xfrm>
          <a:prstGeom prst="rect">
            <a:avLst/>
          </a:prstGeom>
        </p:spPr>
      </p:pic>
      <p:sp>
        <p:nvSpPr>
          <p:cNvPr id="7" name="TextBox 6">
            <a:extLst>
              <a:ext uri="{FF2B5EF4-FFF2-40B4-BE49-F238E27FC236}">
                <a16:creationId xmlns:a16="http://schemas.microsoft.com/office/drawing/2014/main" id="{F20B27F0-42F1-4CD8-BF76-6B774EAA09CD}"/>
              </a:ext>
            </a:extLst>
          </p:cNvPr>
          <p:cNvSpPr txBox="1"/>
          <p:nvPr/>
        </p:nvSpPr>
        <p:spPr>
          <a:xfrm>
            <a:off x="9872257" y="7029403"/>
            <a:ext cx="2319743" cy="200055"/>
          </a:xfrm>
          <a:prstGeom prst="rect">
            <a:avLst/>
          </a:prstGeom>
          <a:noFill/>
        </p:spPr>
        <p:txBody>
          <a:bodyPr wrap="square" rtlCol="0">
            <a:spAutoFit/>
          </a:bodyPr>
          <a:lstStyle/>
          <a:p>
            <a:r>
              <a:rPr lang="en-CA" sz="700" dirty="0">
                <a:hlinkClick r:id="rId39" tooltip="http://www.pngall.com/corn-png"/>
              </a:rPr>
              <a:t>This Photo</a:t>
            </a:r>
            <a:r>
              <a:rPr lang="en-CA" sz="700" dirty="0"/>
              <a:t> by Unknown Author is licensed under </a:t>
            </a:r>
            <a:r>
              <a:rPr lang="en-CA" sz="700" dirty="0">
                <a:hlinkClick r:id="rId18" tooltip="https://creativecommons.org/licenses/by-nc/3.0/"/>
              </a:rPr>
              <a:t>CC BY-NC</a:t>
            </a:r>
            <a:endParaRPr lang="en-CA" sz="700" dirty="0"/>
          </a:p>
        </p:txBody>
      </p:sp>
      <p:graphicFrame>
        <p:nvGraphicFramePr>
          <p:cNvPr id="9" name="Diagram 8">
            <a:extLst>
              <a:ext uri="{FF2B5EF4-FFF2-40B4-BE49-F238E27FC236}">
                <a16:creationId xmlns:a16="http://schemas.microsoft.com/office/drawing/2014/main" id="{73D3D029-62E9-4CE2-981F-3E50AB7A7BE8}"/>
              </a:ext>
            </a:extLst>
          </p:cNvPr>
          <p:cNvGraphicFramePr/>
          <p:nvPr>
            <p:extLst>
              <p:ext uri="{D42A27DB-BD31-4B8C-83A1-F6EECF244321}">
                <p14:modId xmlns:p14="http://schemas.microsoft.com/office/powerpoint/2010/main" val="1759359190"/>
              </p:ext>
            </p:extLst>
          </p:nvPr>
        </p:nvGraphicFramePr>
        <p:xfrm>
          <a:off x="2500184" y="1363044"/>
          <a:ext cx="4841649" cy="4973230"/>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sp>
        <p:nvSpPr>
          <p:cNvPr id="10" name="TextBox 9">
            <a:extLst>
              <a:ext uri="{FF2B5EF4-FFF2-40B4-BE49-F238E27FC236}">
                <a16:creationId xmlns:a16="http://schemas.microsoft.com/office/drawing/2014/main" id="{ABCB5EF4-DB19-4162-A45F-416C1BED6644}"/>
              </a:ext>
            </a:extLst>
          </p:cNvPr>
          <p:cNvSpPr txBox="1"/>
          <p:nvPr/>
        </p:nvSpPr>
        <p:spPr>
          <a:xfrm>
            <a:off x="7714256" y="1238221"/>
            <a:ext cx="4255524" cy="4801314"/>
          </a:xfrm>
          <a:prstGeom prst="rect">
            <a:avLst/>
          </a:prstGeom>
          <a:noFill/>
        </p:spPr>
        <p:txBody>
          <a:bodyPr wrap="square" rtlCol="0">
            <a:spAutoFit/>
          </a:bodyPr>
          <a:lstStyle/>
          <a:p>
            <a:r>
              <a:rPr lang="en-US" b="1" dirty="0"/>
              <a:t>There are 15 examples of Indigenous innovations/inventions that we sorted.  </a:t>
            </a:r>
          </a:p>
          <a:p>
            <a:endParaRPr lang="en-US" dirty="0"/>
          </a:p>
          <a:p>
            <a:r>
              <a:rPr lang="en-US" u="sng" dirty="0"/>
              <a:t>What ratio demonstrates how many of the 15 Indigenous examples positively impact</a:t>
            </a:r>
            <a:r>
              <a:rPr lang="en-US" dirty="0"/>
              <a:t>:</a:t>
            </a:r>
          </a:p>
          <a:p>
            <a:pPr marL="285750" indent="-285750">
              <a:buFont typeface="Arial" panose="020B0604020202020204" pitchFamily="34" charset="0"/>
              <a:buChar char="•"/>
            </a:pPr>
            <a:r>
              <a:rPr lang="en-US" dirty="0"/>
              <a:t>human health &amp; well-being</a:t>
            </a:r>
          </a:p>
          <a:p>
            <a:pPr marL="285750" indent="-285750">
              <a:buFont typeface="Arial" panose="020B0604020202020204" pitchFamily="34" charset="0"/>
              <a:buChar char="•"/>
            </a:pPr>
            <a:r>
              <a:rPr lang="en-US" dirty="0"/>
              <a:t>the environment</a:t>
            </a:r>
          </a:p>
          <a:p>
            <a:pPr marL="285750" indent="-285750">
              <a:buFont typeface="Arial" panose="020B0604020202020204" pitchFamily="34" charset="0"/>
              <a:buChar char="•"/>
            </a:pPr>
            <a:r>
              <a:rPr lang="en-US" dirty="0"/>
              <a:t>the economy</a:t>
            </a:r>
            <a:endParaRPr lang="en-CA" dirty="0"/>
          </a:p>
          <a:p>
            <a:pPr marL="285750" indent="-285750">
              <a:buFont typeface="Arial" panose="020B0604020202020204" pitchFamily="34" charset="0"/>
              <a:buChar char="•"/>
            </a:pPr>
            <a:r>
              <a:rPr lang="en-CA" dirty="0"/>
              <a:t>and any other ratios that you can see</a:t>
            </a:r>
          </a:p>
          <a:p>
            <a:pPr marL="285750" indent="-285750">
              <a:buFont typeface="Arial" panose="020B0604020202020204" pitchFamily="34" charset="0"/>
              <a:buChar char="•"/>
            </a:pPr>
            <a:endParaRPr lang="en-CA" dirty="0"/>
          </a:p>
          <a:p>
            <a:r>
              <a:rPr lang="en-CA" u="sng" dirty="0"/>
              <a:t>What percent demonstrates how many of the 15 Indigenous examples positively impact</a:t>
            </a:r>
            <a:r>
              <a:rPr lang="en-CA" dirty="0"/>
              <a:t>:</a:t>
            </a:r>
          </a:p>
          <a:p>
            <a:pPr marL="285750" indent="-285750">
              <a:buFont typeface="Arial" panose="020B0604020202020204" pitchFamily="34" charset="0"/>
              <a:buChar char="•"/>
            </a:pPr>
            <a:r>
              <a:rPr lang="en-CA" dirty="0"/>
              <a:t>human health &amp; well-being</a:t>
            </a:r>
          </a:p>
          <a:p>
            <a:pPr marL="285750" indent="-285750">
              <a:buFont typeface="Arial" panose="020B0604020202020204" pitchFamily="34" charset="0"/>
              <a:buChar char="•"/>
            </a:pPr>
            <a:r>
              <a:rPr lang="en-CA" dirty="0"/>
              <a:t>the environment</a:t>
            </a:r>
          </a:p>
          <a:p>
            <a:pPr marL="285750" indent="-285750">
              <a:buFont typeface="Arial" panose="020B0604020202020204" pitchFamily="34" charset="0"/>
              <a:buChar char="•"/>
            </a:pPr>
            <a:r>
              <a:rPr lang="en-CA" dirty="0"/>
              <a:t>the economy</a:t>
            </a:r>
          </a:p>
          <a:p>
            <a:pPr marL="285750" indent="-285750">
              <a:buFont typeface="Arial" panose="020B0604020202020204" pitchFamily="34" charset="0"/>
              <a:buChar char="•"/>
            </a:pPr>
            <a:r>
              <a:rPr lang="en-CA" dirty="0"/>
              <a:t>and any other percent that you can see</a:t>
            </a:r>
            <a:endParaRPr lang="en-US" dirty="0"/>
          </a:p>
        </p:txBody>
      </p:sp>
    </p:spTree>
    <p:extLst>
      <p:ext uri="{BB962C8B-B14F-4D97-AF65-F5344CB8AC3E}">
        <p14:creationId xmlns:p14="http://schemas.microsoft.com/office/powerpoint/2010/main" val="351461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1A973CD-B148-419A-90B5-DA5B765EEDB3}"/>
              </a:ext>
            </a:extLst>
          </p:cNvPr>
          <p:cNvSpPr/>
          <p:nvPr/>
        </p:nvSpPr>
        <p:spPr>
          <a:xfrm>
            <a:off x="345736" y="3331510"/>
            <a:ext cx="2505075" cy="1728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4">
                    <a:lumMod val="40000"/>
                    <a:lumOff val="60000"/>
                  </a:schemeClr>
                </a:solidFill>
              </a:rPr>
              <a:t>What did you notice?</a:t>
            </a:r>
            <a:endParaRPr lang="en-CA" sz="2800" dirty="0">
              <a:solidFill>
                <a:schemeClr val="accent4">
                  <a:lumMod val="40000"/>
                  <a:lumOff val="60000"/>
                </a:schemeClr>
              </a:solidFill>
            </a:endParaRPr>
          </a:p>
        </p:txBody>
      </p:sp>
      <p:pic>
        <p:nvPicPr>
          <p:cNvPr id="3" name="Picture 2" descr="A picture containing grass, outdoor, sky&#10;&#10;Description automatically generated">
            <a:extLst>
              <a:ext uri="{FF2B5EF4-FFF2-40B4-BE49-F238E27FC236}">
                <a16:creationId xmlns:a16="http://schemas.microsoft.com/office/drawing/2014/main" id="{82A68160-017A-47FF-BA7A-D5702165BE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310951" y="2866898"/>
            <a:ext cx="5570098" cy="3067906"/>
          </a:xfrm>
          <a:prstGeom prst="rect">
            <a:avLst/>
          </a:prstGeom>
        </p:spPr>
      </p:pic>
      <p:sp>
        <p:nvSpPr>
          <p:cNvPr id="8" name="TextBox 7">
            <a:extLst>
              <a:ext uri="{FF2B5EF4-FFF2-40B4-BE49-F238E27FC236}">
                <a16:creationId xmlns:a16="http://schemas.microsoft.com/office/drawing/2014/main" id="{98A6B7E9-B8CD-462C-8090-7539BD1E0F83}"/>
              </a:ext>
            </a:extLst>
          </p:cNvPr>
          <p:cNvSpPr txBox="1"/>
          <p:nvPr/>
        </p:nvSpPr>
        <p:spPr>
          <a:xfrm>
            <a:off x="648234" y="278607"/>
            <a:ext cx="10873206" cy="2435718"/>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400" dirty="0">
                <a:latin typeface="+mj-lt"/>
                <a:ea typeface="+mj-ea"/>
                <a:cs typeface="+mj-cs"/>
              </a:rPr>
              <a:t>Click here </a:t>
            </a:r>
            <a:r>
              <a:rPr lang="en-CA" sz="2400" b="1" dirty="0">
                <a:solidFill>
                  <a:schemeClr val="accent5">
                    <a:lumMod val="75000"/>
                  </a:schemeClr>
                </a:solidFill>
                <a:hlinkClick r:id="rId5">
                  <a:extLst>
                    <a:ext uri="{A12FA001-AC4F-418D-AE19-62706E023703}">
                      <ahyp:hlinkClr xmlns:ahyp="http://schemas.microsoft.com/office/drawing/2018/hyperlinkcolor" xmlns="" val="tx"/>
                    </a:ext>
                  </a:extLst>
                </a:hlinkClick>
              </a:rPr>
              <a:t>1491</a:t>
            </a:r>
            <a:r>
              <a:rPr lang="en-CA" sz="2400" dirty="0"/>
              <a:t> </a:t>
            </a:r>
            <a:r>
              <a:rPr lang="en-US" sz="2400" dirty="0">
                <a:latin typeface="+mj-lt"/>
                <a:ea typeface="+mj-ea"/>
                <a:cs typeface="+mj-cs"/>
              </a:rPr>
              <a:t>to explore more Indigenous technology, innovation, and inventions in this online activity.</a:t>
            </a:r>
          </a:p>
          <a:p>
            <a:pPr>
              <a:lnSpc>
                <a:spcPct val="90000"/>
              </a:lnSpc>
              <a:spcBef>
                <a:spcPct val="0"/>
              </a:spcBef>
              <a:spcAft>
                <a:spcPts val="600"/>
              </a:spcAft>
            </a:pPr>
            <a:endParaRPr lang="en-US" sz="2400" dirty="0">
              <a:latin typeface="+mj-lt"/>
              <a:ea typeface="+mj-ea"/>
              <a:cs typeface="+mj-cs"/>
            </a:endParaRPr>
          </a:p>
          <a:p>
            <a:pPr>
              <a:lnSpc>
                <a:spcPct val="90000"/>
              </a:lnSpc>
              <a:spcBef>
                <a:spcPct val="0"/>
              </a:spcBef>
              <a:spcAft>
                <a:spcPts val="600"/>
              </a:spcAft>
            </a:pPr>
            <a:r>
              <a:rPr lang="en-US" sz="2400" dirty="0">
                <a:latin typeface="+mj-lt"/>
                <a:ea typeface="+mj-ea"/>
                <a:cs typeface="+mj-cs"/>
              </a:rPr>
              <a:t>As you “play the game”,  think about </a:t>
            </a:r>
            <a:r>
              <a:rPr lang="en-US" sz="2400" u="sng" dirty="0">
                <a:latin typeface="+mj-lt"/>
                <a:ea typeface="+mj-ea"/>
                <a:cs typeface="+mj-cs"/>
              </a:rPr>
              <a:t>how the technology, innovation or invention impacted human health and well-being, the environment and/or the economy.</a:t>
            </a:r>
            <a:endParaRPr lang="en-US" sz="2400" dirty="0">
              <a:latin typeface="+mj-lt"/>
              <a:ea typeface="+mj-ea"/>
              <a:cs typeface="+mj-cs"/>
            </a:endParaRPr>
          </a:p>
        </p:txBody>
      </p:sp>
      <p:sp>
        <p:nvSpPr>
          <p:cNvPr id="4" name="TextBox 3">
            <a:extLst>
              <a:ext uri="{FF2B5EF4-FFF2-40B4-BE49-F238E27FC236}">
                <a16:creationId xmlns:a16="http://schemas.microsoft.com/office/drawing/2014/main" id="{F1679C20-44A2-493A-AEFD-54FA2B202CCE}"/>
              </a:ext>
            </a:extLst>
          </p:cNvPr>
          <p:cNvSpPr txBox="1"/>
          <p:nvPr/>
        </p:nvSpPr>
        <p:spPr>
          <a:xfrm>
            <a:off x="9328083" y="6579393"/>
            <a:ext cx="3030755" cy="230832"/>
          </a:xfrm>
          <a:prstGeom prst="rect">
            <a:avLst/>
          </a:prstGeom>
          <a:noFill/>
        </p:spPr>
        <p:txBody>
          <a:bodyPr wrap="square" rtlCol="0">
            <a:spAutoFit/>
          </a:bodyPr>
          <a:lstStyle/>
          <a:p>
            <a:r>
              <a:rPr lang="en-CA" sz="900" dirty="0">
                <a:hlinkClick r:id="rId4" tooltip="https://commons.wikimedia.org/wiki/File:First_Nations_University_2.jpg"/>
              </a:rPr>
              <a:t>This Photo</a:t>
            </a:r>
            <a:r>
              <a:rPr lang="en-CA" sz="900" dirty="0"/>
              <a:t> by Unknown Author is licensed under </a:t>
            </a:r>
            <a:r>
              <a:rPr lang="en-CA" sz="900" dirty="0">
                <a:hlinkClick r:id="rId6" tooltip="https://creativecommons.org/licenses/by-sa/3.0/"/>
              </a:rPr>
              <a:t>CC BY-SA</a:t>
            </a:r>
            <a:endParaRPr lang="en-CA" sz="900" dirty="0"/>
          </a:p>
        </p:txBody>
      </p:sp>
      <p:sp>
        <p:nvSpPr>
          <p:cNvPr id="11" name="Oval 10">
            <a:extLst>
              <a:ext uri="{FF2B5EF4-FFF2-40B4-BE49-F238E27FC236}">
                <a16:creationId xmlns:a16="http://schemas.microsoft.com/office/drawing/2014/main" id="{9575F5C2-3A91-45A1-8FA9-6DAE3B114946}"/>
              </a:ext>
            </a:extLst>
          </p:cNvPr>
          <p:cNvSpPr/>
          <p:nvPr/>
        </p:nvSpPr>
        <p:spPr>
          <a:xfrm>
            <a:off x="9413536" y="3279209"/>
            <a:ext cx="2505075" cy="1728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92D050"/>
                </a:solidFill>
              </a:rPr>
              <a:t>What did you wonder?</a:t>
            </a:r>
            <a:endParaRPr lang="en-CA" sz="3200" dirty="0">
              <a:solidFill>
                <a:srgbClr val="92D050"/>
              </a:solidFill>
            </a:endParaRPr>
          </a:p>
        </p:txBody>
      </p:sp>
    </p:spTree>
    <p:extLst>
      <p:ext uri="{BB962C8B-B14F-4D97-AF65-F5344CB8AC3E}">
        <p14:creationId xmlns:p14="http://schemas.microsoft.com/office/powerpoint/2010/main" val="31461442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83" name="Rectangle 76">
            <a:extLst>
              <a:ext uri="{FF2B5EF4-FFF2-40B4-BE49-F238E27FC236}">
                <a16:creationId xmlns:a16="http://schemas.microsoft.com/office/drawing/2014/main" id="{1557A916-FDD1-44A1-A7A1-70009FD6B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D1C7A-38CB-42DD-B9E6-1D6509AB2A89}"/>
              </a:ext>
            </a:extLst>
          </p:cNvPr>
          <p:cNvSpPr>
            <a:spLocks noGrp="1"/>
          </p:cNvSpPr>
          <p:nvPr>
            <p:ph type="title"/>
          </p:nvPr>
        </p:nvSpPr>
        <p:spPr>
          <a:xfrm>
            <a:off x="8000691" y="268417"/>
            <a:ext cx="3689091" cy="2188264"/>
          </a:xfrm>
        </p:spPr>
        <p:txBody>
          <a:bodyPr anchor="b">
            <a:noAutofit/>
          </a:bodyPr>
          <a:lstStyle/>
          <a:p>
            <a:pPr algn="ctr"/>
            <a:r>
              <a:rPr lang="en-US" sz="2800" b="1" dirty="0">
                <a:ln>
                  <a:solidFill>
                    <a:srgbClr val="00B050"/>
                  </a:solidFill>
                </a:ln>
                <a:solidFill>
                  <a:srgbClr val="00B0F0"/>
                </a:solidFill>
              </a:rPr>
              <a:t>Now that you have looked at Indigenous technology, innovation, and inventions, it’s interview time!</a:t>
            </a:r>
            <a:br>
              <a:rPr lang="en-US" sz="2800" b="1" dirty="0">
                <a:ln>
                  <a:solidFill>
                    <a:srgbClr val="00B050"/>
                  </a:solidFill>
                </a:ln>
                <a:solidFill>
                  <a:srgbClr val="00B0F0"/>
                </a:solidFill>
              </a:rPr>
            </a:br>
            <a:endParaRPr lang="en-CA" sz="1600" b="1" dirty="0">
              <a:ln>
                <a:solidFill>
                  <a:srgbClr val="00B050"/>
                </a:solidFill>
              </a:ln>
              <a:solidFill>
                <a:srgbClr val="00B0F0"/>
              </a:solidFill>
            </a:endParaRPr>
          </a:p>
        </p:txBody>
      </p:sp>
      <p:pic>
        <p:nvPicPr>
          <p:cNvPr id="9" name="Picture 8">
            <a:extLst>
              <a:ext uri="{FF2B5EF4-FFF2-40B4-BE49-F238E27FC236}">
                <a16:creationId xmlns:a16="http://schemas.microsoft.com/office/drawing/2014/main" id="{A20122AB-E7CE-4CD4-956B-5BEF04A46C4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23792" b="3"/>
          <a:stretch/>
        </p:blipFill>
        <p:spPr>
          <a:xfrm>
            <a:off x="5355120" y="1519571"/>
            <a:ext cx="2294762" cy="2009922"/>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p:spPr>
      </p:pic>
      <p:pic>
        <p:nvPicPr>
          <p:cNvPr id="13" name="Picture 12">
            <a:extLst>
              <a:ext uri="{FF2B5EF4-FFF2-40B4-BE49-F238E27FC236}">
                <a16:creationId xmlns:a16="http://schemas.microsoft.com/office/drawing/2014/main" id="{3F6ADC5E-D89A-4D14-9E86-DE38DAAC2571}"/>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t="32185" r="-1" b="43684"/>
          <a:stretch/>
        </p:blipFill>
        <p:spPr>
          <a:xfrm>
            <a:off x="20" y="1"/>
            <a:ext cx="6770047" cy="2456679"/>
          </a:xfrm>
          <a:custGeom>
            <a:avLst/>
            <a:gdLst/>
            <a:ahLst/>
            <a:cxnLst/>
            <a:rect l="l" t="t" r="r" b="b"/>
            <a:pathLst>
              <a:path w="6770067" h="2456679">
                <a:moveTo>
                  <a:pt x="6770067" y="603033"/>
                </a:moveTo>
                <a:lnTo>
                  <a:pt x="6770067" y="617220"/>
                </a:lnTo>
                <a:lnTo>
                  <a:pt x="6768113" y="610127"/>
                </a:lnTo>
                <a:close/>
                <a:moveTo>
                  <a:pt x="0" y="0"/>
                </a:moveTo>
                <a:lnTo>
                  <a:pt x="6588505" y="0"/>
                </a:lnTo>
                <a:lnTo>
                  <a:pt x="6460879" y="219780"/>
                </a:lnTo>
                <a:cubicBezTo>
                  <a:pt x="5374128" y="2091240"/>
                  <a:pt x="5374128" y="2091240"/>
                  <a:pt x="5374128" y="2091240"/>
                </a:cubicBezTo>
                <a:cubicBezTo>
                  <a:pt x="5251862" y="2317464"/>
                  <a:pt x="5007334" y="2456679"/>
                  <a:pt x="4754071" y="2456679"/>
                </a:cubicBezTo>
                <a:cubicBezTo>
                  <a:pt x="710608" y="2456679"/>
                  <a:pt x="710608" y="2456679"/>
                  <a:pt x="710608" y="2456679"/>
                </a:cubicBezTo>
                <a:cubicBezTo>
                  <a:pt x="448613" y="2456679"/>
                  <a:pt x="212817" y="2317464"/>
                  <a:pt x="81819" y="2091240"/>
                </a:cubicBezTo>
                <a:lnTo>
                  <a:pt x="0" y="1949732"/>
                </a:lnTo>
                <a:close/>
              </a:path>
            </a:pathLst>
          </a:custGeom>
        </p:spPr>
      </p:pic>
      <p:pic>
        <p:nvPicPr>
          <p:cNvPr id="5" name="Picture 4">
            <a:extLst>
              <a:ext uri="{FF2B5EF4-FFF2-40B4-BE49-F238E27FC236}">
                <a16:creationId xmlns:a16="http://schemas.microsoft.com/office/drawing/2014/main" id="{651CC516-C95C-439F-BD95-BCE3DD16CBCB}"/>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t="7660" r="-1" b="7660"/>
          <a:stretch/>
        </p:blipFill>
        <p:spPr>
          <a:xfrm>
            <a:off x="20" y="2619612"/>
            <a:ext cx="7498453" cy="4238389"/>
          </a:xfrm>
          <a:custGeom>
            <a:avLst/>
            <a:gdLst/>
            <a:ahLst/>
            <a:cxnLst/>
            <a:rect l="l" t="t" r="r" b="b"/>
            <a:pathLst>
              <a:path w="7498473" h="4238389">
                <a:moveTo>
                  <a:pt x="6770067" y="1839459"/>
                </a:moveTo>
                <a:lnTo>
                  <a:pt x="6770067" y="1853646"/>
                </a:lnTo>
                <a:lnTo>
                  <a:pt x="6768113" y="1846552"/>
                </a:lnTo>
                <a:close/>
                <a:moveTo>
                  <a:pt x="710608" y="0"/>
                </a:moveTo>
                <a:cubicBezTo>
                  <a:pt x="710608" y="0"/>
                  <a:pt x="710608" y="0"/>
                  <a:pt x="4754071" y="0"/>
                </a:cubicBezTo>
                <a:cubicBezTo>
                  <a:pt x="5007334" y="0"/>
                  <a:pt x="5251862" y="139215"/>
                  <a:pt x="5374128" y="365439"/>
                </a:cubicBezTo>
                <a:cubicBezTo>
                  <a:pt x="5374128" y="365439"/>
                  <a:pt x="5374128" y="365439"/>
                  <a:pt x="7400224" y="3854515"/>
                </a:cubicBezTo>
                <a:cubicBezTo>
                  <a:pt x="7465723" y="3963277"/>
                  <a:pt x="7498473" y="4087266"/>
                  <a:pt x="7498473" y="4211255"/>
                </a:cubicBezTo>
                <a:lnTo>
                  <a:pt x="7494852" y="4238389"/>
                </a:lnTo>
                <a:lnTo>
                  <a:pt x="0" y="4238389"/>
                </a:lnTo>
                <a:lnTo>
                  <a:pt x="0" y="506947"/>
                </a:lnTo>
                <a:lnTo>
                  <a:pt x="81819" y="365439"/>
                </a:lnTo>
                <a:cubicBezTo>
                  <a:pt x="212817" y="139215"/>
                  <a:pt x="448613" y="0"/>
                  <a:pt x="710608" y="0"/>
                </a:cubicBezTo>
                <a:close/>
              </a:path>
            </a:pathLst>
          </a:custGeom>
        </p:spPr>
      </p:pic>
      <p:sp>
        <p:nvSpPr>
          <p:cNvPr id="6" name="TextBox 5">
            <a:extLst>
              <a:ext uri="{FF2B5EF4-FFF2-40B4-BE49-F238E27FC236}">
                <a16:creationId xmlns:a16="http://schemas.microsoft.com/office/drawing/2014/main" id="{BCC1B93F-BECC-4420-8EC9-E0345F2D082B}"/>
              </a:ext>
            </a:extLst>
          </p:cNvPr>
          <p:cNvSpPr txBox="1"/>
          <p:nvPr/>
        </p:nvSpPr>
        <p:spPr>
          <a:xfrm>
            <a:off x="9865722" y="6870700"/>
            <a:ext cx="2326278"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8" tooltip="https://quoimedia.com/health-of-indigenous-elders-focus-of-canadian-frailty-network-funding/">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9" tooltip="https://creativecommons.org/licenses/by-nd/3.0/">
                  <a:extLst>
                    <a:ext uri="{A12FA001-AC4F-418D-AE19-62706E023703}">
                      <ahyp:hlinkClr xmlns:ahyp="http://schemas.microsoft.com/office/drawing/2018/hyperlinkcolor" xmlns="" val="tx"/>
                    </a:ext>
                  </a:extLst>
                </a:hlinkClick>
              </a:rPr>
              <a:t>CC BY-ND</a:t>
            </a:r>
            <a:endParaRPr lang="en-CA" sz="700">
              <a:solidFill>
                <a:srgbClr val="FFFFFF"/>
              </a:solidFill>
            </a:endParaRPr>
          </a:p>
        </p:txBody>
      </p:sp>
      <p:sp>
        <p:nvSpPr>
          <p:cNvPr id="11" name="TextBox 10">
            <a:extLst>
              <a:ext uri="{FF2B5EF4-FFF2-40B4-BE49-F238E27FC236}">
                <a16:creationId xmlns:a16="http://schemas.microsoft.com/office/drawing/2014/main" id="{F25D0077-FB28-42D2-8BBC-4AB10530919E}"/>
              </a:ext>
            </a:extLst>
          </p:cNvPr>
          <p:cNvSpPr txBox="1"/>
          <p:nvPr/>
        </p:nvSpPr>
        <p:spPr>
          <a:xfrm>
            <a:off x="7545980" y="6870700"/>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www.ssmgrp.com/blog/?Tag=bridge%20loans.%20long%20term%20care%20insurance">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10" tooltip="https://creativecommons.org/licenses/by-sa/3.0/">
                  <a:extLst>
                    <a:ext uri="{A12FA001-AC4F-418D-AE19-62706E023703}">
                      <ahyp:hlinkClr xmlns:ahyp="http://schemas.microsoft.com/office/drawing/2018/hyperlinkcolor" xmlns="" val="tx"/>
                    </a:ext>
                  </a:extLst>
                </a:hlinkClick>
              </a:rPr>
              <a:t>CC BY-SA</a:t>
            </a:r>
            <a:endParaRPr lang="en-CA" sz="700">
              <a:solidFill>
                <a:srgbClr val="FFFFFF"/>
              </a:solidFill>
            </a:endParaRPr>
          </a:p>
        </p:txBody>
      </p:sp>
      <p:sp>
        <p:nvSpPr>
          <p:cNvPr id="14" name="TextBox 13">
            <a:extLst>
              <a:ext uri="{FF2B5EF4-FFF2-40B4-BE49-F238E27FC236}">
                <a16:creationId xmlns:a16="http://schemas.microsoft.com/office/drawing/2014/main" id="{AA76A1B1-5A83-4941-8451-8BD32E18E3DA}"/>
              </a:ext>
            </a:extLst>
          </p:cNvPr>
          <p:cNvSpPr txBox="1"/>
          <p:nvPr/>
        </p:nvSpPr>
        <p:spPr>
          <a:xfrm>
            <a:off x="5346463" y="6870700"/>
            <a:ext cx="218681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6" tooltip="http://www.flickr.com/photos/67835627@N05/7267009144/">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11" tooltip="https://creativecommons.org/licenses/by/3.0/">
                  <a:extLst>
                    <a:ext uri="{A12FA001-AC4F-418D-AE19-62706E023703}">
                      <ahyp:hlinkClr xmlns:ahyp="http://schemas.microsoft.com/office/drawing/2018/hyperlinkcolor" xmlns="" val="tx"/>
                    </a:ext>
                  </a:extLst>
                </a:hlinkClick>
              </a:rPr>
              <a:t>CC BY</a:t>
            </a:r>
            <a:endParaRPr lang="en-CA" sz="700">
              <a:solidFill>
                <a:srgbClr val="FFFFFF"/>
              </a:solidFill>
            </a:endParaRPr>
          </a:p>
        </p:txBody>
      </p:sp>
      <p:sp>
        <p:nvSpPr>
          <p:cNvPr id="7" name="TextBox 6">
            <a:extLst>
              <a:ext uri="{FF2B5EF4-FFF2-40B4-BE49-F238E27FC236}">
                <a16:creationId xmlns:a16="http://schemas.microsoft.com/office/drawing/2014/main" id="{180043FA-FEDA-425F-9E02-1FDB052A4C06}"/>
              </a:ext>
            </a:extLst>
          </p:cNvPr>
          <p:cNvSpPr txBox="1"/>
          <p:nvPr/>
        </p:nvSpPr>
        <p:spPr>
          <a:xfrm>
            <a:off x="7970370" y="3429000"/>
            <a:ext cx="3901141" cy="3139321"/>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1"/>
                </a:solidFill>
              </a:rPr>
              <a:t>Interview the oldest family or community member that you know. </a:t>
            </a:r>
          </a:p>
          <a:p>
            <a:endParaRPr lang="en-US" sz="2200" dirty="0">
              <a:solidFill>
                <a:schemeClr val="bg1"/>
              </a:solidFill>
            </a:endParaRPr>
          </a:p>
          <a:p>
            <a:pPr marL="285750" indent="-285750">
              <a:buFont typeface="Arial" panose="020B0604020202020204" pitchFamily="34" charset="0"/>
              <a:buChar char="•"/>
            </a:pPr>
            <a:r>
              <a:rPr lang="en-US" sz="2200" dirty="0">
                <a:solidFill>
                  <a:schemeClr val="bg1"/>
                </a:solidFill>
              </a:rPr>
              <a:t>Ask them what </a:t>
            </a:r>
            <a:r>
              <a:rPr lang="en-US" sz="2200" u="sng" dirty="0">
                <a:solidFill>
                  <a:schemeClr val="bg1"/>
                </a:solidFill>
              </a:rPr>
              <a:t>one</a:t>
            </a:r>
            <a:r>
              <a:rPr lang="en-US" sz="2200" dirty="0">
                <a:solidFill>
                  <a:schemeClr val="bg1"/>
                </a:solidFill>
              </a:rPr>
              <a:t> technology, innovation or invention that they think has had the greatest impact on their life in Canada and why.</a:t>
            </a:r>
            <a:endParaRPr lang="en-CA" sz="2200" dirty="0">
              <a:solidFill>
                <a:schemeClr val="bg1"/>
              </a:solidFill>
            </a:endParaRPr>
          </a:p>
        </p:txBody>
      </p:sp>
      <p:sp>
        <p:nvSpPr>
          <p:cNvPr id="3" name="TextBox 2">
            <a:extLst>
              <a:ext uri="{FF2B5EF4-FFF2-40B4-BE49-F238E27FC236}">
                <a16:creationId xmlns:a16="http://schemas.microsoft.com/office/drawing/2014/main" id="{F446871D-4091-4D70-A5C0-EE1BF71529EC}"/>
              </a:ext>
            </a:extLst>
          </p:cNvPr>
          <p:cNvSpPr txBox="1"/>
          <p:nvPr/>
        </p:nvSpPr>
        <p:spPr>
          <a:xfrm>
            <a:off x="8140147" y="2524532"/>
            <a:ext cx="3689091" cy="738664"/>
          </a:xfrm>
          <a:prstGeom prst="rect">
            <a:avLst/>
          </a:prstGeom>
          <a:noFill/>
        </p:spPr>
        <p:txBody>
          <a:bodyPr wrap="square" rtlCol="0">
            <a:spAutoFit/>
          </a:bodyPr>
          <a:lstStyle/>
          <a:p>
            <a:r>
              <a:rPr lang="en-US" sz="1400" dirty="0">
                <a:solidFill>
                  <a:srgbClr val="00B0F0"/>
                </a:solidFill>
                <a:hlinkClick r:id="rId12">
                  <a:extLst>
                    <a:ext uri="{A12FA001-AC4F-418D-AE19-62706E023703}">
                      <ahyp:hlinkClr xmlns:ahyp="http://schemas.microsoft.com/office/drawing/2018/hyperlinkcolor" xmlns="" val="tx"/>
                    </a:ext>
                  </a:extLst>
                </a:hlinkClick>
              </a:rPr>
              <a:t>Watch this video on how to do an interview - Tell Me Your Story - Interviewing Tips for Kids - YouTube</a:t>
            </a:r>
            <a:endParaRPr lang="en-CA" sz="1400" dirty="0">
              <a:solidFill>
                <a:srgbClr val="00B0F0"/>
              </a:solidFill>
            </a:endParaRPr>
          </a:p>
        </p:txBody>
      </p:sp>
    </p:spTree>
    <p:extLst>
      <p:ext uri="{BB962C8B-B14F-4D97-AF65-F5344CB8AC3E}">
        <p14:creationId xmlns:p14="http://schemas.microsoft.com/office/powerpoint/2010/main" val="60966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D8BBDC-D1F8-436B-8D87-9620C9A215B3}"/>
              </a:ext>
            </a:extLst>
          </p:cNvPr>
          <p:cNvPicPr>
            <a:picLocks noChangeAspect="1"/>
          </p:cNvPicPr>
          <p:nvPr/>
        </p:nvPicPr>
        <p:blipFill rotWithShape="1">
          <a:blip r:embed="rId3">
            <a:alphaModFix amt="40000"/>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3774" b="9016"/>
          <a:stretch/>
        </p:blipFill>
        <p:spPr>
          <a:xfrm>
            <a:off x="20" y="1"/>
            <a:ext cx="12191980" cy="6857999"/>
          </a:xfrm>
          <a:prstGeom prst="rect">
            <a:avLst/>
          </a:prstGeom>
        </p:spPr>
      </p:pic>
      <p:sp>
        <p:nvSpPr>
          <p:cNvPr id="2" name="Title 1">
            <a:extLst>
              <a:ext uri="{FF2B5EF4-FFF2-40B4-BE49-F238E27FC236}">
                <a16:creationId xmlns:a16="http://schemas.microsoft.com/office/drawing/2014/main" id="{AA815C57-C92C-4DEC-B59F-26CDFDB835F2}"/>
              </a:ext>
            </a:extLst>
          </p:cNvPr>
          <p:cNvSpPr>
            <a:spLocks noGrp="1"/>
          </p:cNvSpPr>
          <p:nvPr>
            <p:ph type="ctrTitle"/>
          </p:nvPr>
        </p:nvSpPr>
        <p:spPr>
          <a:xfrm>
            <a:off x="1100489" y="330356"/>
            <a:ext cx="9991022" cy="606392"/>
          </a:xfrm>
        </p:spPr>
        <p:txBody>
          <a:bodyPr>
            <a:normAutofit fontScale="90000"/>
          </a:bodyPr>
          <a:lstStyle/>
          <a:p>
            <a:r>
              <a:rPr lang="en-US" sz="3200" dirty="0">
                <a:ln w="22225">
                  <a:solidFill>
                    <a:schemeClr val="tx1"/>
                  </a:solidFill>
                  <a:miter lim="800000"/>
                </a:ln>
                <a:noFill/>
              </a:rPr>
              <a:t>Now it’s time to research a Canadian invention or innovation!</a:t>
            </a:r>
            <a:endParaRPr lang="en-CA" sz="3200" dirty="0">
              <a:ln w="22225">
                <a:solidFill>
                  <a:schemeClr val="tx1"/>
                </a:solidFill>
                <a:miter lim="800000"/>
              </a:ln>
              <a:noFill/>
            </a:endParaRPr>
          </a:p>
        </p:txBody>
      </p:sp>
      <p:sp>
        <p:nvSpPr>
          <p:cNvPr id="3" name="Subtitle 2">
            <a:extLst>
              <a:ext uri="{FF2B5EF4-FFF2-40B4-BE49-F238E27FC236}">
                <a16:creationId xmlns:a16="http://schemas.microsoft.com/office/drawing/2014/main" id="{CF6DB9F2-B2CA-4750-B375-5B709D893BF6}"/>
              </a:ext>
            </a:extLst>
          </p:cNvPr>
          <p:cNvSpPr>
            <a:spLocks noGrp="1"/>
          </p:cNvSpPr>
          <p:nvPr>
            <p:ph type="subTitle" idx="1"/>
          </p:nvPr>
        </p:nvSpPr>
        <p:spPr>
          <a:xfrm>
            <a:off x="79127" y="1078830"/>
            <a:ext cx="3062796" cy="5175682"/>
          </a:xfrm>
        </p:spPr>
        <p:txBody>
          <a:bodyPr>
            <a:normAutofit fontScale="55000" lnSpcReduction="20000"/>
          </a:bodyPr>
          <a:lstStyle/>
          <a:p>
            <a:pPr marL="457200" indent="-457200" algn="l">
              <a:buFont typeface="+mj-lt"/>
              <a:buAutoNum type="arabicParenR"/>
            </a:pPr>
            <a:endParaRPr lang="en-US" dirty="0"/>
          </a:p>
          <a:p>
            <a:pPr marL="457200" indent="-457200" algn="l">
              <a:buFont typeface="+mj-lt"/>
              <a:buAutoNum type="arabicParenR"/>
            </a:pPr>
            <a:r>
              <a:rPr lang="en-US" sz="3300" dirty="0"/>
              <a:t>Thinking about the 3 areas of life, health &amp; well-being, environment, and economy, do you know any Canadian inventions or innovations? Please share. </a:t>
            </a:r>
            <a:r>
              <a:rPr lang="en-US" sz="3300" dirty="0">
                <a:sym typeface="Wingdings" panose="05000000000000000000" pitchFamily="2" charset="2"/>
              </a:rPr>
              <a:t></a:t>
            </a:r>
          </a:p>
          <a:p>
            <a:pPr marL="457200" indent="-457200" algn="l">
              <a:buFont typeface="+mj-lt"/>
              <a:buAutoNum type="arabicParenR"/>
            </a:pPr>
            <a:endParaRPr lang="en-US" sz="3300" dirty="0"/>
          </a:p>
          <a:p>
            <a:pPr marL="457200" indent="-457200" algn="l">
              <a:buFont typeface="+mj-lt"/>
              <a:buAutoNum type="arabicParenR"/>
            </a:pPr>
            <a:r>
              <a:rPr lang="en-US" sz="3300" dirty="0"/>
              <a:t>Watch the first 2 minutes of the following video to stimulate your thinking: </a:t>
            </a:r>
            <a:r>
              <a:rPr lang="en-US" sz="3300" dirty="0">
                <a:hlinkClick r:id="rId5"/>
              </a:rPr>
              <a:t>Canadian inventions and trivia – YouTube</a:t>
            </a:r>
            <a:endParaRPr lang="en-US" sz="3300" dirty="0"/>
          </a:p>
          <a:p>
            <a:pPr marL="457200" indent="-457200" algn="l">
              <a:buFont typeface="+mj-lt"/>
              <a:buAutoNum type="arabicParenR"/>
            </a:pPr>
            <a:endParaRPr lang="en-US" sz="3300" dirty="0"/>
          </a:p>
          <a:p>
            <a:pPr marL="457200" indent="-457200" algn="l">
              <a:buFont typeface="+mj-lt"/>
              <a:buAutoNum type="arabicParenR"/>
            </a:pPr>
            <a:r>
              <a:rPr lang="en-US" sz="3300" dirty="0"/>
              <a:t>Watch this video as well to get ideas about innovation </a:t>
            </a:r>
            <a:r>
              <a:rPr lang="en-US" sz="3300" dirty="0">
                <a:sym typeface="Wingdings" panose="05000000000000000000" pitchFamily="2" charset="2"/>
              </a:rPr>
              <a:t>: </a:t>
            </a:r>
            <a:r>
              <a:rPr lang="en-US" sz="3300" dirty="0">
                <a:hlinkClick r:id="rId6"/>
              </a:rPr>
              <a:t>The Métis artist inspiring Canadians from coast-to-coast | #</a:t>
            </a:r>
            <a:r>
              <a:rPr lang="en-US" sz="3300" dirty="0" err="1">
                <a:hlinkClick r:id="rId6"/>
              </a:rPr>
              <a:t>GGInnovation</a:t>
            </a:r>
            <a:r>
              <a:rPr lang="en-US" sz="3300" dirty="0">
                <a:hlinkClick r:id="rId6"/>
              </a:rPr>
              <a:t> - YouTube </a:t>
            </a:r>
            <a:endParaRPr lang="en-US" sz="3300" dirty="0"/>
          </a:p>
          <a:p>
            <a:pPr marL="457200" indent="-457200" algn="l">
              <a:buFont typeface="+mj-lt"/>
              <a:buAutoNum type="arabicParenR"/>
            </a:pPr>
            <a:endParaRPr lang="en-US" sz="3200" dirty="0"/>
          </a:p>
        </p:txBody>
      </p:sp>
      <p:sp>
        <p:nvSpPr>
          <p:cNvPr id="6" name="TextBox 5">
            <a:extLst>
              <a:ext uri="{FF2B5EF4-FFF2-40B4-BE49-F238E27FC236}">
                <a16:creationId xmlns:a16="http://schemas.microsoft.com/office/drawing/2014/main" id="{22F084C2-42F9-4096-A79B-A8BBECDC0E19}"/>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olochlainn.wordpress.com/2020/07/01/o-canada-day/">
                  <a:extLst>
                    <a:ext uri="{A12FA001-AC4F-418D-AE19-62706E023703}">
                      <ahyp:hlinkClr xmlns:ahyp="http://schemas.microsoft.com/office/drawing/2018/hyperlinkcolor" xmlns="" val="tx"/>
                    </a:ext>
                  </a:extLst>
                </a:hlinkClick>
              </a:rPr>
              <a:t>This Photo</a:t>
            </a:r>
            <a:r>
              <a:rPr lang="en-CA" sz="700">
                <a:solidFill>
                  <a:srgbClr val="FFFFFF"/>
                </a:solidFill>
              </a:rPr>
              <a:t> by Unknown Author is licensed under </a:t>
            </a:r>
            <a:r>
              <a:rPr lang="en-CA" sz="700">
                <a:solidFill>
                  <a:srgbClr val="FFFFFF"/>
                </a:solidFill>
                <a:hlinkClick r:id="rId7" tooltip="https://creativecommons.org/licenses/by-nc-sa/3.0/">
                  <a:extLst>
                    <a:ext uri="{A12FA001-AC4F-418D-AE19-62706E023703}">
                      <ahyp:hlinkClr xmlns:ahyp="http://schemas.microsoft.com/office/drawing/2018/hyperlinkcolor" xmlns="" val="tx"/>
                    </a:ext>
                  </a:extLst>
                </a:hlinkClick>
              </a:rPr>
              <a:t>CC BY-SA-NC</a:t>
            </a:r>
            <a:endParaRPr lang="en-CA" sz="700">
              <a:solidFill>
                <a:srgbClr val="FFFFFF"/>
              </a:solidFill>
            </a:endParaRPr>
          </a:p>
        </p:txBody>
      </p:sp>
      <p:sp>
        <p:nvSpPr>
          <p:cNvPr id="7" name="Rectangle 6">
            <a:extLst>
              <a:ext uri="{FF2B5EF4-FFF2-40B4-BE49-F238E27FC236}">
                <a16:creationId xmlns:a16="http://schemas.microsoft.com/office/drawing/2014/main" id="{2FE6C3C3-4A2F-43C4-9FC6-F5D3C9082417}"/>
              </a:ext>
            </a:extLst>
          </p:cNvPr>
          <p:cNvSpPr/>
          <p:nvPr/>
        </p:nvSpPr>
        <p:spPr>
          <a:xfrm>
            <a:off x="9050077" y="1078830"/>
            <a:ext cx="3062796" cy="5355312"/>
          </a:xfrm>
          <a:prstGeom prst="rect">
            <a:avLst/>
          </a:prstGeom>
        </p:spPr>
        <p:txBody>
          <a:bodyPr wrap="square">
            <a:spAutoFit/>
          </a:bodyPr>
          <a:lstStyle/>
          <a:p>
            <a:pPr marL="342900" indent="-342900">
              <a:buFont typeface="+mj-lt"/>
              <a:buAutoNum type="arabicParenR" startAt="4"/>
            </a:pPr>
            <a:r>
              <a:rPr lang="en-US" dirty="0"/>
              <a:t>Research a Canadian technology, innovation, or invention. </a:t>
            </a:r>
            <a:r>
              <a:rPr lang="en-US" u="sng" dirty="0"/>
              <a:t>Be sure to use credible resources. Some are listed on the next slide.</a:t>
            </a:r>
          </a:p>
          <a:p>
            <a:pPr marL="457200" indent="-457200">
              <a:buFont typeface="+mj-lt"/>
              <a:buAutoNum type="arabicParenR" startAt="4"/>
            </a:pPr>
            <a:endParaRPr lang="en-US" dirty="0"/>
          </a:p>
          <a:p>
            <a:pPr marL="342900" indent="-342900">
              <a:buFont typeface="+mj-lt"/>
              <a:buAutoNum type="arabicParenR" startAt="4"/>
            </a:pPr>
            <a:r>
              <a:rPr lang="en-US" dirty="0"/>
              <a:t>Prepare and share a report on the invention including its impact on health &amp; well-being, the environment and/or the economy.</a:t>
            </a:r>
          </a:p>
          <a:p>
            <a:pPr marL="342900" indent="-342900">
              <a:buFont typeface="+mj-lt"/>
              <a:buAutoNum type="arabicParenR" startAt="4"/>
            </a:pPr>
            <a:endParaRPr lang="en-US" dirty="0"/>
          </a:p>
          <a:p>
            <a:pPr marL="342900" indent="-342900">
              <a:buFont typeface="+mj-lt"/>
              <a:buAutoNum type="arabicParenR" startAt="4"/>
            </a:pPr>
            <a:r>
              <a:rPr lang="en-US" dirty="0"/>
              <a:t>You may choose to present your information using a song, poem, dance, video, puppet show, PowerPoint, poster, or other teacher-approved option.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265229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down)">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2863</Words>
  <Application>Microsoft Office PowerPoint</Application>
  <PresentationFormat>Widescreen</PresentationFormat>
  <Paragraphs>232</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Impact of Technology and Innovation on Life in Canada   </vt:lpstr>
      <vt:lpstr>PowerPoint Presentation</vt:lpstr>
      <vt:lpstr>What do you notice? </vt:lpstr>
      <vt:lpstr>PowerPoint Presentation</vt:lpstr>
      <vt:lpstr>PowerPoint Presentation</vt:lpstr>
      <vt:lpstr>PowerPoint Presentation</vt:lpstr>
      <vt:lpstr>PowerPoint Presentation</vt:lpstr>
      <vt:lpstr>Now that you have looked at Indigenous technology, innovation, and inventions, it’s interview time! </vt:lpstr>
      <vt:lpstr>Now it’s time to research a Canadian invention or innovation!</vt:lpstr>
      <vt:lpstr>PowerPoint Presentation</vt:lpstr>
      <vt:lpstr>Now it’s time to become an innovator or inventor!</vt:lpstr>
      <vt:lpstr>Think of needs/concerns &amp; collect data </vt:lpstr>
      <vt:lpstr>Graph your results</vt:lpstr>
      <vt:lpstr>Think of a solution</vt:lpstr>
      <vt:lpstr>Present your findings</vt:lpstr>
      <vt:lpstr>Advocate </vt:lpstr>
      <vt:lpstr>Impact of Technology and Innovation on Life in Canada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Technology and Innovation on Life in Canada</dc:title>
  <dc:creator>Kim Berezka</dc:creator>
  <cp:lastModifiedBy>Potter, Allison (MET)</cp:lastModifiedBy>
  <cp:revision>21</cp:revision>
  <dcterms:created xsi:type="dcterms:W3CDTF">2021-01-13T17:23:47Z</dcterms:created>
  <dcterms:modified xsi:type="dcterms:W3CDTF">2021-01-20T00:02:15Z</dcterms:modified>
</cp:coreProperties>
</file>