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61" r:id="rId3"/>
    <p:sldId id="267" r:id="rId4"/>
    <p:sldId id="268" r:id="rId5"/>
    <p:sldId id="269" r:id="rId6"/>
    <p:sldId id="282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8" r:id="rId15"/>
    <p:sldId id="279" r:id="rId16"/>
    <p:sldId id="277" r:id="rId17"/>
    <p:sldId id="280" r:id="rId18"/>
    <p:sldId id="281" r:id="rId19"/>
    <p:sldId id="265" r:id="rId20"/>
    <p:sldId id="266" r:id="rId21"/>
    <p:sldId id="263" r:id="rId22"/>
    <p:sldId id="264" r:id="rId23"/>
    <p:sldId id="306" r:id="rId24"/>
    <p:sldId id="307" r:id="rId25"/>
    <p:sldId id="262" r:id="rId2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393"/>
    <a:srgbClr val="FE7A99"/>
    <a:srgbClr val="FF5BA5"/>
    <a:srgbClr val="BEA7FF"/>
    <a:srgbClr val="D70DFF"/>
    <a:srgbClr val="9400E6"/>
    <a:srgbClr val="9900CC"/>
    <a:srgbClr val="CBB9FF"/>
    <a:srgbClr val="5EEC3C"/>
    <a:srgbClr val="FFAB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811" y="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8AA98-81F1-4BCF-AA1F-451408549E17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6C24B-C423-4986-9C1D-BB61EAB48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611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https://www.youtube.com/watch?v=VU0oSOu3M4Q&amp;t=1s </a:t>
            </a:r>
          </a:p>
          <a:p>
            <a:r>
              <a:rPr lang="en-CA" dirty="0"/>
              <a:t>https://www.youtube.com/watch?v=mAEIC4d5kWc&amp;t=1s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06C24B-C423-4986-9C1D-BB61EAB4897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409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https://nearbynature.fwni.org/2018/09/09/dandelions-puppet-show/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06C24B-C423-4986-9C1D-BB61EAB4897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054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https://www.youtube.com/watch?v=Jd4Tr0WnJoc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06C24B-C423-4986-9C1D-BB61EAB4897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495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https://www.youtube.com/watch?v=XmTQqBKpG9I</a:t>
            </a:r>
          </a:p>
          <a:p>
            <a:r>
              <a:rPr lang="en-CA" dirty="0"/>
              <a:t>http://www.todayifoundout.com/index.php/2014/04/plants-weeds-others-arent/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06C24B-C423-4986-9C1D-BB61EAB4897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7799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Google Shape;851;gd29b61fbf0_1_3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4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2" name="Google Shape;852;gd29b61fbf0_1_3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2113635"/>
            <a:ext cx="8246070" cy="1221639"/>
          </a:xfrm>
          <a:noFill/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0070C0"/>
                </a:solidFill>
                <a:effectLst>
                  <a:outerShdw blurRad="76200" dist="38100" dir="3000000" algn="ctr" rotWithShape="0">
                    <a:schemeClr val="tx1">
                      <a:alpha val="41000"/>
                    </a:schemeClr>
                  </a:outerShdw>
                </a:effectLst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3487979"/>
            <a:ext cx="8246070" cy="1068935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</a:p>
          <a:p>
            <a:r>
              <a:rPr lang="en-US" dirty="0"/>
              <a:t>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540001" y="445025"/>
            <a:ext cx="4127727" cy="572757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540000" y="1193175"/>
            <a:ext cx="8199000" cy="3410339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302575" lvl="0" indent="-222729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926"/>
            </a:lvl1pPr>
            <a:lvl2pPr marL="605150" lvl="1" indent="-222729">
              <a:spcBef>
                <a:spcPts val="1324"/>
              </a:spcBef>
              <a:spcAft>
                <a:spcPts val="0"/>
              </a:spcAft>
              <a:buSzPts val="1700"/>
              <a:buChar char="○"/>
              <a:defRPr/>
            </a:lvl2pPr>
            <a:lvl3pPr marL="907725" lvl="2" indent="-222729">
              <a:spcBef>
                <a:spcPts val="1324"/>
              </a:spcBef>
              <a:spcAft>
                <a:spcPts val="0"/>
              </a:spcAft>
              <a:buSzPts val="1700"/>
              <a:buChar char="■"/>
              <a:defRPr/>
            </a:lvl3pPr>
            <a:lvl4pPr marL="1210300" lvl="3" indent="-222729">
              <a:spcBef>
                <a:spcPts val="1324"/>
              </a:spcBef>
              <a:spcAft>
                <a:spcPts val="0"/>
              </a:spcAft>
              <a:buSzPts val="1700"/>
              <a:buChar char="●"/>
              <a:defRPr/>
            </a:lvl4pPr>
            <a:lvl5pPr marL="1512875" lvl="4" indent="-222729">
              <a:spcBef>
                <a:spcPts val="1324"/>
              </a:spcBef>
              <a:spcAft>
                <a:spcPts val="0"/>
              </a:spcAft>
              <a:buSzPts val="1700"/>
              <a:buChar char="○"/>
              <a:defRPr/>
            </a:lvl5pPr>
            <a:lvl6pPr marL="1815450" lvl="5" indent="-222729">
              <a:spcBef>
                <a:spcPts val="1324"/>
              </a:spcBef>
              <a:spcAft>
                <a:spcPts val="0"/>
              </a:spcAft>
              <a:buSzPts val="1700"/>
              <a:buChar char="■"/>
              <a:defRPr/>
            </a:lvl6pPr>
            <a:lvl7pPr marL="2118025" lvl="6" indent="-222729">
              <a:spcBef>
                <a:spcPts val="1324"/>
              </a:spcBef>
              <a:spcAft>
                <a:spcPts val="0"/>
              </a:spcAft>
              <a:buSzPts val="1700"/>
              <a:buChar char="●"/>
              <a:defRPr/>
            </a:lvl7pPr>
            <a:lvl8pPr marL="2420600" lvl="7" indent="-222729">
              <a:spcBef>
                <a:spcPts val="1324"/>
              </a:spcBef>
              <a:spcAft>
                <a:spcPts val="0"/>
              </a:spcAft>
              <a:buSzPts val="1700"/>
              <a:buChar char="○"/>
              <a:defRPr/>
            </a:lvl8pPr>
            <a:lvl9pPr marL="2723175" lvl="8" indent="-222729">
              <a:spcBef>
                <a:spcPts val="1324"/>
              </a:spcBef>
              <a:spcAft>
                <a:spcPts val="1324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/>
          <p:nvPr/>
        </p:nvSpPr>
        <p:spPr>
          <a:xfrm rot="206224">
            <a:off x="4759194" y="-187889"/>
            <a:ext cx="5346075" cy="1601285"/>
          </a:xfrm>
          <a:custGeom>
            <a:avLst/>
            <a:gdLst/>
            <a:ahLst/>
            <a:cxnLst/>
            <a:rect l="l" t="t" r="r" b="b"/>
            <a:pathLst>
              <a:path w="213672" h="64083" extrusionOk="0">
                <a:moveTo>
                  <a:pt x="1370" y="4662"/>
                </a:moveTo>
                <a:cubicBezTo>
                  <a:pt x="-12494" y="6882"/>
                  <a:pt x="85639" y="9694"/>
                  <a:pt x="108828" y="17983"/>
                </a:cubicBezTo>
                <a:cubicBezTo>
                  <a:pt x="132017" y="26272"/>
                  <a:pt x="124715" y="47340"/>
                  <a:pt x="140503" y="54395"/>
                </a:cubicBezTo>
                <a:cubicBezTo>
                  <a:pt x="156291" y="61450"/>
                  <a:pt x="194972" y="68604"/>
                  <a:pt x="203557" y="60315"/>
                </a:cubicBezTo>
                <a:cubicBezTo>
                  <a:pt x="212142" y="52026"/>
                  <a:pt x="225710" y="13938"/>
                  <a:pt x="192012" y="4662"/>
                </a:cubicBezTo>
                <a:cubicBezTo>
                  <a:pt x="158314" y="-4613"/>
                  <a:pt x="15234" y="2442"/>
                  <a:pt x="1370" y="4662"/>
                </a:cubicBezTo>
                <a:close/>
              </a:path>
            </a:pathLst>
          </a:cu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" name="Google Shape;27;p4"/>
          <p:cNvSpPr/>
          <p:nvPr/>
        </p:nvSpPr>
        <p:spPr>
          <a:xfrm>
            <a:off x="5061702" y="-176819"/>
            <a:ext cx="5114450" cy="1000218"/>
          </a:xfrm>
          <a:custGeom>
            <a:avLst/>
            <a:gdLst/>
            <a:ahLst/>
            <a:cxnLst/>
            <a:rect l="l" t="t" r="r" b="b"/>
            <a:pathLst>
              <a:path w="204578" h="40009" extrusionOk="0">
                <a:moveTo>
                  <a:pt x="4752" y="2929"/>
                </a:moveTo>
                <a:cubicBezTo>
                  <a:pt x="-16907" y="8455"/>
                  <a:pt x="42693" y="36380"/>
                  <a:pt x="62478" y="39636"/>
                </a:cubicBezTo>
                <a:cubicBezTo>
                  <a:pt x="82263" y="42892"/>
                  <a:pt x="104021" y="22466"/>
                  <a:pt x="123460" y="22466"/>
                </a:cubicBezTo>
                <a:cubicBezTo>
                  <a:pt x="142899" y="22466"/>
                  <a:pt x="167617" y="42300"/>
                  <a:pt x="179113" y="39636"/>
                </a:cubicBezTo>
                <a:cubicBezTo>
                  <a:pt x="190609" y="36972"/>
                  <a:pt x="221494" y="12599"/>
                  <a:pt x="192434" y="6481"/>
                </a:cubicBezTo>
                <a:cubicBezTo>
                  <a:pt x="163374" y="363"/>
                  <a:pt x="26411" y="-2597"/>
                  <a:pt x="4752" y="2929"/>
                </a:cubicBezTo>
                <a:close/>
              </a:path>
            </a:pathLst>
          </a:custGeom>
          <a:solidFill>
            <a:srgbClr val="FFFFFF">
              <a:alpha val="41960"/>
            </a:srgb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174066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246070" cy="73929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808224"/>
            <a:ext cx="8246070" cy="2901391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626090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198559"/>
            <a:ext cx="6260905" cy="3511061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246071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80822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239745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80822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39745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nearbynature.fwni.org/2018/09/09/dandelions-puppet-show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Jd4Tr0WnJoc?feature=oembed" TargetMode="External"/><Relationship Id="rId4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atsleepwild.com/dandelion-jam/" TargetMode="External"/><Relationship Id="rId2" Type="http://schemas.openxmlformats.org/officeDocument/2006/relationships/hyperlink" Target="https://parentingchaos.com/diy-dandelion-playdough/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gardentherapy.ca/superfood-dandelions/" TargetMode="External"/><Relationship Id="rId4" Type="http://schemas.openxmlformats.org/officeDocument/2006/relationships/hyperlink" Target="https://thenerdyfarmwife.com/12-things-to-make-with-dandelion-flowers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raftymorning.com/dish-brush-dandelions-craft-kids/" TargetMode="External"/><Relationship Id="rId2" Type="http://schemas.openxmlformats.org/officeDocument/2006/relationships/hyperlink" Target="https://www.craftymorning.com/fingerprint-dandelion-craft-kids-card-idea/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artroombritt.blogspot.com/2018/06/dandelion-puffs.html" TargetMode="External"/><Relationship Id="rId4" Type="http://schemas.openxmlformats.org/officeDocument/2006/relationships/hyperlink" Target="https://www.gluedtomycraftsblog.com/2016/07/thumbprint-dandelion-kid-craft-wfree-printable.html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XmTQqBKpG9I?feature=oembed" TargetMode="External"/><Relationship Id="rId5" Type="http://schemas.openxmlformats.org/officeDocument/2006/relationships/hyperlink" Target="http://www.todayifoundout.com/index.php/2014/04/plants-weeds-others-arent/" TargetMode="External"/><Relationship Id="rId4" Type="http://schemas.openxmlformats.org/officeDocument/2006/relationships/image" Target="../media/image8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video" Target="https://www.youtube.com/embed/mAEIC4d5kWc?feature=oembed" TargetMode="External"/><Relationship Id="rId1" Type="http://schemas.openxmlformats.org/officeDocument/2006/relationships/video" Target="https://www.youtube.com/embed/VU0oSOu3M4Q?feature=oembed" TargetMode="Externa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2113635"/>
            <a:ext cx="4428445" cy="1221639"/>
          </a:xfrm>
        </p:spPr>
        <p:txBody>
          <a:bodyPr/>
          <a:lstStyle/>
          <a:p>
            <a:r>
              <a:rPr lang="en-US" dirty="0"/>
              <a:t>Dandelions: Do You See Weeds or Wishes?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Grade 3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0B0768-4598-4D43-B2E1-F5A6C88C3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What adaptations make dandelions successful?</a:t>
            </a:r>
            <a:endParaRPr lang="en-CA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458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AAC9EC6-D6A7-414F-AD63-DDDDE436C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965" y="433880"/>
            <a:ext cx="6260905" cy="91623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adaptations make dandelions successful?</a:t>
            </a:r>
            <a:endParaRPr lang="en-CA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B19D117-C9E0-4A98-97C0-B44E29DBD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5" y="1502815"/>
            <a:ext cx="6260905" cy="320680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Read the script for the puppet show called </a:t>
            </a:r>
            <a:r>
              <a:rPr lang="en-US" i="1" dirty="0">
                <a:hlinkClick r:id="rId3"/>
              </a:rPr>
              <a:t>Dandelion Defenders</a:t>
            </a:r>
            <a:r>
              <a:rPr lang="en-US" i="1" dirty="0"/>
              <a:t>. </a:t>
            </a:r>
          </a:p>
          <a:p>
            <a:pPr marL="0" indent="0">
              <a:buNone/>
            </a:pPr>
            <a:r>
              <a:rPr lang="en-US" dirty="0"/>
              <a:t>Create puppets, cut out drawings of the characters, </a:t>
            </a:r>
            <a:r>
              <a:rPr lang="en-US" dirty="0" smtClean="0"/>
              <a:t>or use stuffed animals </a:t>
            </a:r>
            <a:r>
              <a:rPr lang="en-US" dirty="0"/>
              <a:t>to act out the play. Record your play on video and share with the class.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28966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B5BED-40CA-4CBF-A00A-B2992C76D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5" y="281176"/>
            <a:ext cx="6260905" cy="1221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Reflect on your learning. How do dandelions defend themselves so that they can grow and survive? Record your thinking below.</a:t>
            </a:r>
            <a:endParaRPr lang="en-CA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42C5F5-D1E8-41E2-A898-B688602012EA}"/>
              </a:ext>
            </a:extLst>
          </p:cNvPr>
          <p:cNvSpPr/>
          <p:nvPr/>
        </p:nvSpPr>
        <p:spPr>
          <a:xfrm>
            <a:off x="601670" y="1655520"/>
            <a:ext cx="5955495" cy="320680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117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0B0768-4598-4D43-B2E1-F5A6C88C3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How can we observe and measure dandelions?</a:t>
            </a:r>
            <a:endParaRPr lang="en-CA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69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4C2D54-B6E0-4507-B162-05F462051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can we measure dandelions?</a:t>
            </a:r>
            <a:endParaRPr lang="en-CA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C39CC46-5DF3-4B82-964C-E1DE38C92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6" y="1198559"/>
            <a:ext cx="5802790" cy="137319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What can we measure on a dandelion?</a:t>
            </a:r>
          </a:p>
          <a:p>
            <a:pPr marL="0" indent="0">
              <a:buNone/>
            </a:pPr>
            <a:r>
              <a:rPr lang="en-US" dirty="0"/>
              <a:t>Collect 4 or more samples of dandelions. Choose an aspect of the dandelion to measure. Using your </a:t>
            </a:r>
            <a:r>
              <a:rPr lang="en-US" dirty="0" smtClean="0"/>
              <a:t>measurements, </a:t>
            </a:r>
            <a:r>
              <a:rPr lang="en-US" dirty="0"/>
              <a:t>put your samples in order from smallest to largest. Record your findings below.</a:t>
            </a:r>
            <a:endParaRPr lang="en-C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91978C-A566-4EEA-87FF-26639D821265}"/>
              </a:ext>
            </a:extLst>
          </p:cNvPr>
          <p:cNvSpPr/>
          <p:nvPr/>
        </p:nvSpPr>
        <p:spPr>
          <a:xfrm>
            <a:off x="448965" y="2571750"/>
            <a:ext cx="6108200" cy="24432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67863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4C2D54-B6E0-4507-B162-05F462051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can we count dandelions?</a:t>
            </a:r>
            <a:endParaRPr lang="en-CA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C39CC46-5DF3-4B82-964C-E1DE38C92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6" y="1198560"/>
            <a:ext cx="5802790" cy="91507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What can we count on a dandelion?</a:t>
            </a:r>
          </a:p>
          <a:p>
            <a:pPr marL="0" indent="0">
              <a:buNone/>
            </a:pPr>
            <a:r>
              <a:rPr lang="en-US" dirty="0"/>
              <a:t>Collect a dandelion sample. Choose an aspect of the dandelion to count. Record your findings below.</a:t>
            </a:r>
            <a:endParaRPr lang="en-C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91978C-A566-4EEA-87FF-26639D821265}"/>
              </a:ext>
            </a:extLst>
          </p:cNvPr>
          <p:cNvSpPr/>
          <p:nvPr/>
        </p:nvSpPr>
        <p:spPr>
          <a:xfrm>
            <a:off x="448965" y="2305672"/>
            <a:ext cx="6108200" cy="24432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29665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0B0768-4598-4D43-B2E1-F5A6C88C3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How do dandelions support the environment and people?</a:t>
            </a:r>
            <a:endParaRPr lang="en-CA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666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AF6F08B-3AF2-4D2F-B322-49A416B29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965" y="433880"/>
            <a:ext cx="6260905" cy="916230"/>
          </a:xfrm>
        </p:spPr>
        <p:txBody>
          <a:bodyPr>
            <a:normAutofit fontScale="90000"/>
          </a:bodyPr>
          <a:lstStyle/>
          <a:p>
            <a:r>
              <a:rPr lang="en-US" dirty="0"/>
              <a:t>How do dandelions support the environment?</a:t>
            </a:r>
            <a:endParaRPr lang="en-CA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367D049-436D-4A14-9753-2DFCBC224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5" y="1502815"/>
            <a:ext cx="5955495" cy="91623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Listen to this story.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Then </a:t>
            </a:r>
            <a:r>
              <a:rPr lang="en-US" sz="2400" dirty="0"/>
              <a:t>quietly observe some dandelions.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Keep </a:t>
            </a:r>
            <a:r>
              <a:rPr lang="en-US" sz="2400" dirty="0"/>
              <a:t>a record of any visitors you notice.</a:t>
            </a:r>
            <a:endParaRPr lang="en-CA" sz="2400" dirty="0"/>
          </a:p>
        </p:txBody>
      </p:sp>
      <p:pic>
        <p:nvPicPr>
          <p:cNvPr id="2" name="Online Media 1" title="The Dandelion Seed">
            <a:hlinkClick r:id="" action="ppaction://media"/>
            <a:extLst>
              <a:ext uri="{FF2B5EF4-FFF2-40B4-BE49-F238E27FC236}">
                <a16:creationId xmlns:a16="http://schemas.microsoft.com/office/drawing/2014/main" id="{A825817D-B541-4558-B2CE-23569DF1EAC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48965" y="2724455"/>
            <a:ext cx="2540000" cy="14351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372B3F3-4D9F-4902-9271-DA1C93C9ED2F}"/>
              </a:ext>
            </a:extLst>
          </p:cNvPr>
          <p:cNvSpPr/>
          <p:nvPr/>
        </p:nvSpPr>
        <p:spPr>
          <a:xfrm>
            <a:off x="3197655" y="2419045"/>
            <a:ext cx="3664920" cy="24432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13359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AF6F08B-3AF2-4D2F-B322-49A416B29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965" y="433880"/>
            <a:ext cx="6260905" cy="916230"/>
          </a:xfrm>
        </p:spPr>
        <p:txBody>
          <a:bodyPr>
            <a:normAutofit fontScale="90000"/>
          </a:bodyPr>
          <a:lstStyle/>
          <a:p>
            <a:r>
              <a:rPr lang="en-US" dirty="0"/>
              <a:t>How do dandelions support people?</a:t>
            </a:r>
            <a:endParaRPr lang="en-CA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367D049-436D-4A14-9753-2DFCBC224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5" y="1350110"/>
            <a:ext cx="5955495" cy="351221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dirty="0"/>
              <a:t>Investigate a way that we can use dandelions.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following are some resources that you might investigate. Please check with a </a:t>
            </a:r>
            <a:r>
              <a:rPr lang="en-US" sz="2400" dirty="0" smtClean="0"/>
              <a:t>parent/caregiver </a:t>
            </a:r>
            <a:r>
              <a:rPr lang="en-US" sz="2400" dirty="0"/>
              <a:t>first!</a:t>
            </a:r>
          </a:p>
          <a:p>
            <a:r>
              <a:rPr lang="en-CA" sz="2400" dirty="0"/>
              <a:t>Play dough dye </a:t>
            </a: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>
                <a:hlinkClick r:id="rId2"/>
              </a:rPr>
              <a:t>https</a:t>
            </a:r>
            <a:r>
              <a:rPr lang="en-CA" sz="2400" dirty="0">
                <a:hlinkClick r:id="rId2"/>
              </a:rPr>
              <a:t>://parentingchaos.com/diy-dandelion-playdough/</a:t>
            </a:r>
            <a:r>
              <a:rPr lang="en-CA" sz="2400" dirty="0"/>
              <a:t> </a:t>
            </a:r>
          </a:p>
          <a:p>
            <a:r>
              <a:rPr lang="en-CA" sz="2400" dirty="0"/>
              <a:t>Dandelion Jam </a:t>
            </a: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>
                <a:hlinkClick r:id="rId3"/>
              </a:rPr>
              <a:t>https</a:t>
            </a:r>
            <a:r>
              <a:rPr lang="en-CA" sz="2400" dirty="0">
                <a:hlinkClick r:id="rId3"/>
              </a:rPr>
              <a:t>://eatsleepwild.com/dandelion-jam/</a:t>
            </a:r>
            <a:r>
              <a:rPr lang="en-CA" sz="2400" dirty="0"/>
              <a:t> </a:t>
            </a:r>
          </a:p>
          <a:p>
            <a:r>
              <a:rPr lang="en-CA" sz="2400" dirty="0"/>
              <a:t>12 Things to Make with Dandelion Flowers </a:t>
            </a:r>
            <a:r>
              <a:rPr lang="en-CA" sz="2400" dirty="0">
                <a:hlinkClick r:id="rId4"/>
              </a:rPr>
              <a:t>https://thenerdyfarmwife.com/12-things-to-make-with-dandelion-flowers/</a:t>
            </a:r>
            <a:r>
              <a:rPr lang="en-CA" sz="2400" dirty="0"/>
              <a:t> </a:t>
            </a:r>
          </a:p>
          <a:p>
            <a:r>
              <a:rPr lang="en-CA" sz="2400" dirty="0"/>
              <a:t>Surprising Superfood From Your Backyard </a:t>
            </a:r>
            <a:r>
              <a:rPr lang="en-CA" sz="2400" dirty="0">
                <a:hlinkClick r:id="rId5"/>
              </a:rPr>
              <a:t>https://gardentherapy.ca/superfood-dandelions/</a:t>
            </a:r>
            <a:r>
              <a:rPr lang="en-CA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607250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4A6B8C-D2BD-4372-9B17-EB5A49ED4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Just for fun</a:t>
            </a:r>
            <a:endParaRPr lang="en-C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536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E6CED4-4275-4AD7-BE3B-CFB794E9E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 you see dandelions as weeds or wishes?</a:t>
            </a:r>
            <a:endParaRPr lang="en-CA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0432908-5084-436D-89DE-A41EB9603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5" y="1502815"/>
            <a:ext cx="6260905" cy="320680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 think dandelions (are/are not) weeds because…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67204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264BB25-09B9-4ECA-A979-3F92B886F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Dandelion Art</a:t>
            </a:r>
            <a:endParaRPr lang="en-CA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C5A87EC-E7A9-4996-93AA-BF76C8166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Create a piece of art inspired by the dandelion.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You </a:t>
            </a:r>
            <a:r>
              <a:rPr lang="en-US" dirty="0"/>
              <a:t>many use the following ideas to inspire you:</a:t>
            </a:r>
          </a:p>
          <a:p>
            <a:r>
              <a:rPr lang="en-CA" dirty="0">
                <a:hlinkClick r:id="rId2"/>
              </a:rPr>
              <a:t>https://www.craftymorning.com/fingerprint-dandelion-craft-kids-card-idea/</a:t>
            </a:r>
            <a:endParaRPr lang="en-US" dirty="0"/>
          </a:p>
          <a:p>
            <a:r>
              <a:rPr lang="en-CA" dirty="0">
                <a:hlinkClick r:id="rId3"/>
              </a:rPr>
              <a:t>https://www.craftymorning.com/dish-brush-dandelions-craft-kids/</a:t>
            </a:r>
            <a:endParaRPr lang="en-US" dirty="0"/>
          </a:p>
          <a:p>
            <a:r>
              <a:rPr lang="en-CA" dirty="0">
                <a:hlinkClick r:id="rId4"/>
              </a:rPr>
              <a:t>https://www.gluedtomycraftsblog.com/2016/07/thumbprint-dandelion-kid-craft-wfree-printable.html</a:t>
            </a:r>
            <a:r>
              <a:rPr lang="en-CA" dirty="0"/>
              <a:t> </a:t>
            </a:r>
          </a:p>
          <a:p>
            <a:r>
              <a:rPr lang="en-CA" dirty="0">
                <a:hlinkClick r:id="rId5"/>
              </a:rPr>
              <a:t>https://artroombritt.blogspot.com/2018/06/dandelion-puffs.html</a:t>
            </a:r>
            <a:r>
              <a:rPr lang="en-C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34635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2D7E62D-993B-4235-BDF6-0C87B17CA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Final Challenge</a:t>
            </a:r>
            <a:endParaRPr lang="en-C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4328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61341E5-228D-4879-A9FC-410ADCB3A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weed?</a:t>
            </a:r>
            <a:endParaRPr lang="en-CA" dirty="0"/>
          </a:p>
        </p:txBody>
      </p:sp>
      <p:pic>
        <p:nvPicPr>
          <p:cNvPr id="10" name="Online Media 9" title="Dandelion - Gabbie Hanna (Official Video)">
            <a:hlinkClick r:id="" action="ppaction://media"/>
            <a:extLst>
              <a:ext uri="{FF2B5EF4-FFF2-40B4-BE49-F238E27FC236}">
                <a16:creationId xmlns:a16="http://schemas.microsoft.com/office/drawing/2014/main" id="{947CBBA8-20C4-44AC-95E5-6637B25D6B79}"/>
              </a:ext>
            </a:extLst>
          </p:cNvPr>
          <p:cNvPicPr>
            <a:picLocks noGrp="1" noRot="1" noChangeAspect="1"/>
          </p:cNvPicPr>
          <p:nvPr>
            <p:ph sz="quarter" idx="4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059785" y="2186378"/>
            <a:ext cx="2131696" cy="120399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F8CC87C-2F6D-460F-98D6-74933BA7EDF9}"/>
              </a:ext>
            </a:extLst>
          </p:cNvPr>
          <p:cNvSpPr txBox="1"/>
          <p:nvPr/>
        </p:nvSpPr>
        <p:spPr>
          <a:xfrm>
            <a:off x="296260" y="1808225"/>
            <a:ext cx="4123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Listen to the song </a:t>
            </a:r>
            <a:r>
              <a:rPr lang="en-US" i="1" dirty="0">
                <a:solidFill>
                  <a:schemeClr val="bg1"/>
                </a:solidFill>
              </a:rPr>
              <a:t>Dandelion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C16C013-7B30-46F4-96B3-E8FFB90201F6}"/>
              </a:ext>
            </a:extLst>
          </p:cNvPr>
          <p:cNvSpPr txBox="1"/>
          <p:nvPr/>
        </p:nvSpPr>
        <p:spPr>
          <a:xfrm>
            <a:off x="296260" y="3640685"/>
            <a:ext cx="4123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Read the article </a:t>
            </a:r>
            <a:r>
              <a:rPr lang="en-US" i="1" dirty="0">
                <a:solidFill>
                  <a:schemeClr val="bg1"/>
                </a:solidFill>
                <a:hlinkClick r:id="rId5"/>
              </a:rPr>
              <a:t>Why Some Plants are Weeds and Others Aren’t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E864065-6148-40B8-93FD-CAA72D205FC6}"/>
              </a:ext>
            </a:extLst>
          </p:cNvPr>
          <p:cNvSpPr txBox="1"/>
          <p:nvPr/>
        </p:nvSpPr>
        <p:spPr>
          <a:xfrm>
            <a:off x="4877410" y="1992891"/>
            <a:ext cx="35122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Challenge:</a:t>
            </a:r>
          </a:p>
          <a:p>
            <a:r>
              <a:rPr lang="en-US" sz="2000" dirty="0">
                <a:solidFill>
                  <a:schemeClr val="bg1"/>
                </a:solidFill>
              </a:rPr>
              <a:t>Create a display, presentation, or video to express your opinion about whether or not the dandelion is a weed. Be sure to include supporting evidence for your opinion.</a:t>
            </a:r>
            <a:endParaRPr lang="en-CA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18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0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Google Shape;854;p81"/>
          <p:cNvSpPr txBox="1">
            <a:spLocks noGrp="1"/>
          </p:cNvSpPr>
          <p:nvPr>
            <p:ph type="title"/>
          </p:nvPr>
        </p:nvSpPr>
        <p:spPr>
          <a:xfrm>
            <a:off x="468087" y="128470"/>
            <a:ext cx="4963632" cy="951949"/>
          </a:xfrm>
          <a:prstGeom prst="rect">
            <a:avLst/>
          </a:prstGeom>
        </p:spPr>
        <p:txBody>
          <a:bodyPr spcFirstLastPara="1" vert="horz" wrap="square" lIns="74846" tIns="74846" rIns="74846" bIns="74846" rtlCol="0" anchor="t" anchorCtr="0">
            <a:noAutofit/>
          </a:bodyPr>
          <a:lstStyle/>
          <a:p>
            <a:pPr algn="l"/>
            <a:r>
              <a:rPr lang="en" dirty="0"/>
              <a:t>Guide to Success: </a:t>
            </a:r>
            <a:endParaRPr dirty="0"/>
          </a:p>
          <a:p>
            <a:pPr algn="l"/>
            <a:r>
              <a:rPr lang="en" sz="119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Assessment tool for students and teachers</a:t>
            </a:r>
            <a:endParaRPr sz="119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/>
            <a:endParaRPr dirty="0"/>
          </a:p>
        </p:txBody>
      </p:sp>
      <p:graphicFrame>
        <p:nvGraphicFramePr>
          <p:cNvPr id="855" name="Google Shape;855;p81"/>
          <p:cNvGraphicFramePr/>
          <p:nvPr>
            <p:extLst>
              <p:ext uri="{D42A27DB-BD31-4B8C-83A1-F6EECF244321}">
                <p14:modId xmlns:p14="http://schemas.microsoft.com/office/powerpoint/2010/main" val="3496879158"/>
              </p:ext>
            </p:extLst>
          </p:nvPr>
        </p:nvGraphicFramePr>
        <p:xfrm>
          <a:off x="448965" y="891540"/>
          <a:ext cx="8398775" cy="412349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700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8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9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9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4175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b="1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Task Checklist</a:t>
                      </a:r>
                      <a:endParaRPr sz="1400" b="1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Sriracha"/>
                          <a:ea typeface="Sriracha"/>
                          <a:cs typeface="Sriracha"/>
                          <a:sym typeface="Sriracha"/>
                        </a:rPr>
                        <a:t>(What do I need </a:t>
                      </a:r>
                      <a:br>
                        <a:rPr lang="en" sz="1200" dirty="0">
                          <a:latin typeface="Sriracha"/>
                          <a:ea typeface="Sriracha"/>
                          <a:cs typeface="Sriracha"/>
                          <a:sym typeface="Sriracha"/>
                        </a:rPr>
                      </a:br>
                      <a:r>
                        <a:rPr lang="en" sz="1200" dirty="0">
                          <a:latin typeface="Sriracha"/>
                          <a:ea typeface="Sriracha"/>
                          <a:cs typeface="Sriracha"/>
                          <a:sym typeface="Sriracha"/>
                        </a:rPr>
                        <a:t>to do?)</a:t>
                      </a:r>
                      <a:endParaRPr sz="1200" dirty="0">
                        <a:latin typeface="Sriracha"/>
                        <a:ea typeface="Sriracha"/>
                        <a:cs typeface="Sriracha"/>
                        <a:sym typeface="Sriracha"/>
                      </a:endParaRPr>
                    </a:p>
                  </a:txBody>
                  <a:tcPr marL="60502" marR="60502" marT="60502" marB="60502" anchor="ctr">
                    <a:solidFill>
                      <a:srgbClr val="F8F4E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b="1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Excellence Criteria</a:t>
                      </a:r>
                      <a:endParaRPr sz="1400" b="1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Sriracha"/>
                          <a:ea typeface="Sriracha"/>
                          <a:cs typeface="Sriracha"/>
                          <a:sym typeface="Sriracha"/>
                        </a:rPr>
                        <a:t>(What do I need to do </a:t>
                      </a:r>
                      <a:br>
                        <a:rPr lang="en" sz="1200" dirty="0">
                          <a:latin typeface="Sriracha"/>
                          <a:ea typeface="Sriracha"/>
                          <a:cs typeface="Sriracha"/>
                          <a:sym typeface="Sriracha"/>
                        </a:rPr>
                      </a:br>
                      <a:r>
                        <a:rPr lang="en" sz="1200" dirty="0">
                          <a:latin typeface="Sriracha"/>
                          <a:ea typeface="Sriracha"/>
                          <a:cs typeface="Sriracha"/>
                          <a:sym typeface="Sriracha"/>
                        </a:rPr>
                        <a:t>to do it well?)</a:t>
                      </a:r>
                      <a:endParaRPr sz="1200" dirty="0"/>
                    </a:p>
                  </a:txBody>
                  <a:tcPr marL="60502" marR="60502" marT="60502" marB="60502" anchor="ctr">
                    <a:solidFill>
                      <a:srgbClr val="F8F4E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b="1" dirty="0">
                          <a:latin typeface="Barlow"/>
                          <a:ea typeface="Barlow"/>
                          <a:cs typeface="Barlow"/>
                          <a:sym typeface="Barlow"/>
                        </a:rPr>
                        <a:t>Self-Reflection</a:t>
                      </a:r>
                      <a:endParaRPr sz="1400" b="1" dirty="0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Sriracha"/>
                          <a:ea typeface="Sriracha"/>
                          <a:cs typeface="Sriracha"/>
                          <a:sym typeface="Sriracha"/>
                        </a:rPr>
                        <a:t>(What did I do well? </a:t>
                      </a:r>
                      <a:br>
                        <a:rPr lang="en" sz="1200" dirty="0">
                          <a:latin typeface="Sriracha"/>
                          <a:ea typeface="Sriracha"/>
                          <a:cs typeface="Sriracha"/>
                          <a:sym typeface="Sriracha"/>
                        </a:rPr>
                      </a:br>
                      <a:r>
                        <a:rPr lang="en" sz="1200" dirty="0">
                          <a:latin typeface="Sriracha"/>
                          <a:ea typeface="Sriracha"/>
                          <a:cs typeface="Sriracha"/>
                          <a:sym typeface="Sriracha"/>
                        </a:rPr>
                        <a:t>What could I improve on?)</a:t>
                      </a:r>
                      <a:endParaRPr sz="1200" dirty="0"/>
                    </a:p>
                  </a:txBody>
                  <a:tcPr marL="60502" marR="60502" marT="60502" marB="60502" anchor="ctr">
                    <a:solidFill>
                      <a:srgbClr val="F8F4E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b="1">
                          <a:latin typeface="Barlow"/>
                          <a:ea typeface="Barlow"/>
                          <a:cs typeface="Barlow"/>
                          <a:sym typeface="Barlow"/>
                        </a:rPr>
                        <a:t>Teacher Guidance</a:t>
                      </a:r>
                      <a:endParaRPr sz="1400" b="1">
                        <a:latin typeface="Barlow"/>
                        <a:ea typeface="Barlow"/>
                        <a:cs typeface="Barlow"/>
                        <a:sym typeface="Barlow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Sriracha"/>
                          <a:ea typeface="Sriracha"/>
                          <a:cs typeface="Sriracha"/>
                          <a:sym typeface="Sriracha"/>
                        </a:rPr>
                        <a:t>(What is going well? What might need to be changed?)</a:t>
                      </a:r>
                      <a:endParaRPr sz="1200"/>
                    </a:p>
                  </a:txBody>
                  <a:tcPr marL="60502" marR="60502" marT="60502" marB="60502" anchor="ctr">
                    <a:solidFill>
                      <a:srgbClr val="F8F4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1735">
                <a:tc>
                  <a:txBody>
                    <a:bodyPr/>
                    <a:lstStyle/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❏"/>
                      </a:pPr>
                      <a:endParaRPr sz="1200" dirty="0"/>
                    </a:p>
                  </a:txBody>
                  <a:tcPr marL="60502" marR="60502" marT="60502" marB="60502">
                    <a:solidFill>
                      <a:srgbClr val="F8F4EC"/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90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★"/>
                      </a:pPr>
                      <a:endParaRPr sz="800" dirty="0"/>
                    </a:p>
                  </a:txBody>
                  <a:tcPr marL="60502" marR="60502" marT="60502" marB="60502">
                    <a:solidFill>
                      <a:srgbClr val="F8F4E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i="1"/>
                        <a:t>Affirm </a:t>
                      </a:r>
                      <a:r>
                        <a:rPr lang="en" sz="1200"/>
                        <a:t>- What did I do really well? </a:t>
                      </a:r>
                      <a:endParaRPr sz="1200"/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 sz="1200"/>
                        <a:t> </a:t>
                      </a:r>
                      <a:endParaRPr sz="1200"/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 sz="1200"/>
                        <a:t> </a:t>
                      </a:r>
                      <a:endParaRPr sz="1200"/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 sz="1200"/>
                        <a:t> </a:t>
                      </a:r>
                      <a:endParaRPr sz="12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i="1"/>
                        <a:t>Revise </a:t>
                      </a:r>
                      <a:r>
                        <a:rPr lang="en" sz="1200"/>
                        <a:t>- What could I have done better at? What changes could I make?</a:t>
                      </a:r>
                      <a:endParaRPr sz="1200"/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 sz="1200"/>
                        <a:t> </a:t>
                      </a:r>
                      <a:endParaRPr sz="1200"/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 sz="1200"/>
                        <a:t> </a:t>
                      </a:r>
                      <a:endParaRPr sz="12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i="1"/>
                        <a:t>Aspire </a:t>
                      </a:r>
                      <a:r>
                        <a:rPr lang="en" sz="1200"/>
                        <a:t>- Where would I like to go next? What would I like to learn more about?</a:t>
                      </a:r>
                      <a:endParaRPr sz="1200"/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endParaRPr sz="1200"/>
                    </a:p>
                  </a:txBody>
                  <a:tcPr marL="60502" marR="60502" marT="60502" marB="60502">
                    <a:solidFill>
                      <a:srgbClr val="F8F4E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i="1" dirty="0"/>
                        <a:t>Affirm</a:t>
                      </a:r>
                      <a:r>
                        <a:rPr lang="en" sz="1200" dirty="0"/>
                        <a:t> - What is going well?</a:t>
                      </a:r>
                      <a:endParaRPr sz="1200" dirty="0"/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 sz="1200" dirty="0"/>
                        <a:t> </a:t>
                      </a:r>
                      <a:endParaRPr sz="1200" dirty="0"/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 sz="1200" dirty="0"/>
                        <a:t> </a:t>
                      </a:r>
                      <a:endParaRPr sz="1200" dirty="0"/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 sz="1200" dirty="0"/>
                        <a:t> </a:t>
                      </a:r>
                      <a:endParaRPr sz="12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i="1" dirty="0" smtClean="0"/>
                        <a:t>Revise</a:t>
                      </a:r>
                      <a:r>
                        <a:rPr lang="en" sz="1200" dirty="0" smtClean="0"/>
                        <a:t> </a:t>
                      </a:r>
                      <a:r>
                        <a:rPr lang="en" sz="1200" dirty="0"/>
                        <a:t>- What changes could be considered?</a:t>
                      </a:r>
                      <a:endParaRPr sz="1200" dirty="0"/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 sz="1200" dirty="0"/>
                        <a:t> </a:t>
                      </a:r>
                      <a:endParaRPr sz="1200" dirty="0"/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endParaRPr sz="1200" dirty="0"/>
                    </a:p>
                    <a:p>
                      <a:pPr marL="457200" lvl="0" indent="-3175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 sz="1200" dirty="0"/>
                        <a:t>  </a:t>
                      </a:r>
                      <a:endParaRPr sz="12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60502" marR="60502" marT="60502" marB="60502">
                    <a:solidFill>
                      <a:srgbClr val="F8F4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2D7E62D-993B-4235-BDF6-0C87B17CA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Reflection</a:t>
            </a:r>
            <a:endParaRPr lang="en-C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6594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E6CED4-4275-4AD7-BE3B-CFB794E9E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 you dandelions as weeds or wishes?</a:t>
            </a:r>
            <a:endParaRPr lang="en-CA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0432908-5084-436D-89DE-A41EB9603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5" y="1502815"/>
            <a:ext cx="6260905" cy="32068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I think dandelions (are/are not) weeds because…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Did your thinking change? Why or why not?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3406938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0B0768-4598-4D43-B2E1-F5A6C88C3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How do dandelions grow and change?</a:t>
            </a:r>
            <a:br>
              <a:rPr lang="en-US" sz="3200" dirty="0">
                <a:solidFill>
                  <a:schemeClr val="bg1"/>
                </a:solidFill>
              </a:rPr>
            </a:br>
            <a:endParaRPr lang="en-CA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223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AF6F08B-3AF2-4D2F-B322-49A416B29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965" y="433880"/>
            <a:ext cx="6260905" cy="916230"/>
          </a:xfrm>
        </p:spPr>
        <p:txBody>
          <a:bodyPr>
            <a:normAutofit fontScale="90000"/>
          </a:bodyPr>
          <a:lstStyle/>
          <a:p>
            <a:r>
              <a:rPr lang="en-US" dirty="0"/>
              <a:t>How do dandelions grow and change?</a:t>
            </a:r>
            <a:endParaRPr lang="en-CA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367D049-436D-4A14-9753-2DFCBC224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5" y="1502815"/>
            <a:ext cx="6260905" cy="7635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Listen to the story and video to learn about how dandelions grow and change.</a:t>
            </a:r>
            <a:endParaRPr lang="en-CA" sz="2400" dirty="0"/>
          </a:p>
        </p:txBody>
      </p:sp>
      <p:pic>
        <p:nvPicPr>
          <p:cNvPr id="6" name="Online Media 5" title="Dandelions Read-Aloud">
            <a:hlinkClick r:id="" action="ppaction://media"/>
            <a:extLst>
              <a:ext uri="{FF2B5EF4-FFF2-40B4-BE49-F238E27FC236}">
                <a16:creationId xmlns:a16="http://schemas.microsoft.com/office/drawing/2014/main" id="{3B04E1C1-A72D-4B01-876E-645C5DD96F7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601670" y="2724455"/>
            <a:ext cx="2540000" cy="1435100"/>
          </a:xfrm>
          <a:prstGeom prst="rect">
            <a:avLst/>
          </a:prstGeom>
        </p:spPr>
      </p:pic>
      <p:pic>
        <p:nvPicPr>
          <p:cNvPr id="7" name="Online Media 6" title="The Mindful Evolution of the Dandelion">
            <a:hlinkClick r:id="" action="ppaction://media"/>
            <a:extLst>
              <a:ext uri="{FF2B5EF4-FFF2-40B4-BE49-F238E27FC236}">
                <a16:creationId xmlns:a16="http://schemas.microsoft.com/office/drawing/2014/main" id="{EBDB83EA-67DB-4EEB-A32E-2E162FA4732E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6"/>
          <a:stretch>
            <a:fillRect/>
          </a:stretch>
        </p:blipFill>
        <p:spPr>
          <a:xfrm>
            <a:off x="3462332" y="2724455"/>
            <a:ext cx="25400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65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11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 vol="80000">
                <p:cTn id="1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AF6F08B-3AF2-4D2F-B322-49A416B29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965" y="433880"/>
            <a:ext cx="6260905" cy="916230"/>
          </a:xfrm>
        </p:spPr>
        <p:txBody>
          <a:bodyPr>
            <a:normAutofit fontScale="90000"/>
          </a:bodyPr>
          <a:lstStyle/>
          <a:p>
            <a:r>
              <a:rPr lang="en-US" dirty="0"/>
              <a:t>How do dandelions grow and change?</a:t>
            </a:r>
            <a:endParaRPr lang="en-CA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367D049-436D-4A14-9753-2DFCBC224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6" y="1502814"/>
            <a:ext cx="5802790" cy="106893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dirty="0"/>
              <a:t>Find a dandelion that you can safely observe.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Observe </a:t>
            </a:r>
            <a:r>
              <a:rPr lang="en-US" sz="2400" dirty="0"/>
              <a:t>your dandelion over several days. Sketch or uses photos to record how your dandelion changes. Use the space below to share your observations.</a:t>
            </a:r>
            <a:endParaRPr lang="en-CA" sz="2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8449E9F-D176-4C57-8CAC-41DA48F95AFA}"/>
              </a:ext>
            </a:extLst>
          </p:cNvPr>
          <p:cNvSpPr/>
          <p:nvPr/>
        </p:nvSpPr>
        <p:spPr>
          <a:xfrm>
            <a:off x="601670" y="2571749"/>
            <a:ext cx="6413610" cy="244328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9840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0B0768-4598-4D43-B2E1-F5A6C88C3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What do dandelions Need to grow?</a:t>
            </a:r>
            <a:endParaRPr lang="en-CA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842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AF6F08B-3AF2-4D2F-B322-49A416B29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965" y="433880"/>
            <a:ext cx="6260905" cy="91623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do dandelions need to grow?</a:t>
            </a:r>
            <a:endParaRPr lang="en-CA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367D049-436D-4A14-9753-2DFCBC224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5" y="1502814"/>
            <a:ext cx="6260905" cy="30541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Let’s design an experiment!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Choose one of the following questions for your experiment and record it on the next slide:</a:t>
            </a:r>
          </a:p>
          <a:p>
            <a:r>
              <a:rPr lang="en-US" sz="2400" dirty="0"/>
              <a:t>How does sunlight affect the dandelion?</a:t>
            </a:r>
          </a:p>
          <a:p>
            <a:r>
              <a:rPr lang="en-US" sz="2400" dirty="0"/>
              <a:t>How does water affect the dandelion?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472593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25AE63B-FC27-497B-9C75-E4EB147C0A38}"/>
              </a:ext>
            </a:extLst>
          </p:cNvPr>
          <p:cNvSpPr/>
          <p:nvPr/>
        </p:nvSpPr>
        <p:spPr>
          <a:xfrm>
            <a:off x="143555" y="281175"/>
            <a:ext cx="6719020" cy="13743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71FB92-6E21-4FFA-80E1-0B8BCBEA96E7}"/>
              </a:ext>
            </a:extLst>
          </p:cNvPr>
          <p:cNvSpPr txBox="1"/>
          <p:nvPr/>
        </p:nvSpPr>
        <p:spPr>
          <a:xfrm>
            <a:off x="189013" y="332707"/>
            <a:ext cx="1374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Question:</a:t>
            </a:r>
            <a:endParaRPr lang="en-C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7A2FDA-5810-4B25-91B2-B5946ACB9D67}"/>
              </a:ext>
            </a:extLst>
          </p:cNvPr>
          <p:cNvSpPr txBox="1"/>
          <p:nvPr/>
        </p:nvSpPr>
        <p:spPr>
          <a:xfrm>
            <a:off x="286125" y="1960930"/>
            <a:ext cx="336964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can you design a cover for your dandelion that will prevent either the sunlight or water (e.g., rain) from reaching your dandelion? Consider materials you have at home such as a box, pail, or bowl. Draw and label a picture of how you will cover up your dandelion to prevent either sunlight or water from reaching it.</a:t>
            </a:r>
            <a:endParaRPr lang="en-CA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DFEA7A-C13E-45EE-BD5E-C690AF48E681}"/>
              </a:ext>
            </a:extLst>
          </p:cNvPr>
          <p:cNvSpPr/>
          <p:nvPr/>
        </p:nvSpPr>
        <p:spPr>
          <a:xfrm>
            <a:off x="3808475" y="1960930"/>
            <a:ext cx="3206805" cy="29013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7DDF64-8CFB-43D1-B0CF-3F5600A002EF}"/>
              </a:ext>
            </a:extLst>
          </p:cNvPr>
          <p:cNvSpPr txBox="1"/>
          <p:nvPr/>
        </p:nvSpPr>
        <p:spPr>
          <a:xfrm>
            <a:off x="3808475" y="2000170"/>
            <a:ext cx="1374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Diagram: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33481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68BCB-3FCF-48D3-9D04-DFA1B5DAD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260" y="128470"/>
            <a:ext cx="6260905" cy="137434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000" dirty="0"/>
              <a:t>Observe your dandelion for a period of time.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What </a:t>
            </a:r>
            <a:r>
              <a:rPr lang="en-US" sz="2000" dirty="0"/>
              <a:t>changes do you notice in your dandelion?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Record </a:t>
            </a:r>
            <a:r>
              <a:rPr lang="en-US" sz="2000" dirty="0"/>
              <a:t>your observations below using words and diagrams. Remember to include dates of your observations.</a:t>
            </a:r>
            <a:endParaRPr lang="en-CA" sz="2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C53BB2-F4EE-409B-9856-E62BBE21A696}"/>
              </a:ext>
            </a:extLst>
          </p:cNvPr>
          <p:cNvSpPr/>
          <p:nvPr/>
        </p:nvSpPr>
        <p:spPr>
          <a:xfrm>
            <a:off x="448965" y="1655520"/>
            <a:ext cx="6413610" cy="320680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12031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1748</TotalTime>
  <Words>820</Words>
  <Application>Microsoft Office PowerPoint</Application>
  <PresentationFormat>On-screen Show (16:9)</PresentationFormat>
  <Paragraphs>101</Paragraphs>
  <Slides>25</Slides>
  <Notes>5</Notes>
  <HiddenSlides>0</HiddenSlides>
  <MMClips>4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Barlow</vt:lpstr>
      <vt:lpstr>Calibri</vt:lpstr>
      <vt:lpstr>Sriracha</vt:lpstr>
      <vt:lpstr>Office Theme</vt:lpstr>
      <vt:lpstr>Dandelions: Do You See Weeds or Wishes?</vt:lpstr>
      <vt:lpstr>Do you see dandelions as weeds or wishes?</vt:lpstr>
      <vt:lpstr>How do dandelions grow and change? </vt:lpstr>
      <vt:lpstr>How do dandelions grow and change?</vt:lpstr>
      <vt:lpstr>How do dandelions grow and change?</vt:lpstr>
      <vt:lpstr>What do dandelions Need to grow?</vt:lpstr>
      <vt:lpstr>What do dandelions need to grow?</vt:lpstr>
      <vt:lpstr>PowerPoint Presentation</vt:lpstr>
      <vt:lpstr>PowerPoint Presentation</vt:lpstr>
      <vt:lpstr>What adaptations make dandelions successful?</vt:lpstr>
      <vt:lpstr>What adaptations make dandelions successful?</vt:lpstr>
      <vt:lpstr>PowerPoint Presentation</vt:lpstr>
      <vt:lpstr>How can we observe and measure dandelions?</vt:lpstr>
      <vt:lpstr>How can we measure dandelions?</vt:lpstr>
      <vt:lpstr>How can we count dandelions?</vt:lpstr>
      <vt:lpstr>How do dandelions support the environment and people?</vt:lpstr>
      <vt:lpstr>How do dandelions support the environment?</vt:lpstr>
      <vt:lpstr>How do dandelions support people?</vt:lpstr>
      <vt:lpstr>Just for fun</vt:lpstr>
      <vt:lpstr>Dandelion Art</vt:lpstr>
      <vt:lpstr>Final Challenge</vt:lpstr>
      <vt:lpstr>What is a weed?</vt:lpstr>
      <vt:lpstr>Guide to Success:  Assessment tool for students and teachers </vt:lpstr>
      <vt:lpstr>Reflection</vt:lpstr>
      <vt:lpstr>Do you dandelions as weeds or wishes?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Potter, Allison (MET)</cp:lastModifiedBy>
  <cp:revision>189</cp:revision>
  <dcterms:created xsi:type="dcterms:W3CDTF">2013-08-21T19:17:07Z</dcterms:created>
  <dcterms:modified xsi:type="dcterms:W3CDTF">2021-07-13T20:25:29Z</dcterms:modified>
</cp:coreProperties>
</file>