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258" r:id="rId4"/>
    <p:sldId id="274" r:id="rId5"/>
    <p:sldId id="288" r:id="rId6"/>
    <p:sldId id="275" r:id="rId7"/>
    <p:sldId id="286" r:id="rId8"/>
    <p:sldId id="277" r:id="rId9"/>
    <p:sldId id="278" r:id="rId10"/>
    <p:sldId id="279" r:id="rId11"/>
    <p:sldId id="280" r:id="rId12"/>
    <p:sldId id="287" r:id="rId13"/>
    <p:sldId id="282" r:id="rId14"/>
    <p:sldId id="283" r:id="rId15"/>
    <p:sldId id="284" r:id="rId16"/>
    <p:sldId id="285" r:id="rId17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61A"/>
    <a:srgbClr val="F9A51A"/>
    <a:srgbClr val="6A63AC"/>
    <a:srgbClr val="EE3960"/>
    <a:srgbClr val="50BCEB"/>
    <a:srgbClr val="A86127"/>
    <a:srgbClr val="356D90"/>
    <a:srgbClr val="4FBBE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1576" autoAdjust="0"/>
  </p:normalViewPr>
  <p:slideViewPr>
    <p:cSldViewPr>
      <p:cViewPr varScale="1">
        <p:scale>
          <a:sx n="49" d="100"/>
          <a:sy n="49" d="100"/>
        </p:scale>
        <p:origin x="12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75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Dans cette activité, l’accent est mis sur la discussion, le raisonnement et la recherche d’un consensus,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non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  la  « bonne » réponse.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Vous pouvez aussi demander : « Les événements présentés dans les études de cas se dérouleraient-ils de la même manière ou de façon différente aujourd’hui? »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Le Guide de réflexion contient ces questions. Vous pouvez l’utiliser pour évaluer la compréhension et la réflexion des élèves. </a:t>
            </a:r>
            <a:b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pouvez également utiliser une fiche de suivi ou demander aux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élèves d’échanger et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discuter en petits groupes ou à deux.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355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Après 2 minutes, les élèves peuvent discuter de leurs idées avec un partenaire.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Action </a:t>
            </a:r>
            <a:r>
              <a:rPr lang="en-CA" dirty="0" err="1" smtClean="0"/>
              <a:t>citoyenne</a:t>
            </a:r>
            <a:r>
              <a:rPr lang="en-CA" dirty="0" smtClean="0"/>
              <a:t>, </a:t>
            </a:r>
            <a:r>
              <a:rPr lang="en-CA" dirty="0" err="1" smtClean="0"/>
              <a:t>d’hier</a:t>
            </a:r>
            <a:r>
              <a:rPr lang="en-CA" dirty="0" smtClean="0"/>
              <a:t> à </a:t>
            </a:r>
            <a:r>
              <a:rPr lang="en-CA" dirty="0" err="1" smtClean="0"/>
              <a:t>aujourd’hui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 smtClean="0"/>
              <a:t>Action </a:t>
            </a:r>
            <a:r>
              <a:rPr lang="en-CA" dirty="0" err="1" smtClean="0"/>
              <a:t>citoyenne</a:t>
            </a:r>
            <a:r>
              <a:rPr lang="en-CA" dirty="0" smtClean="0"/>
              <a:t>, </a:t>
            </a:r>
            <a:r>
              <a:rPr lang="en-CA" dirty="0" err="1" smtClean="0"/>
              <a:t>d’hier</a:t>
            </a:r>
            <a:r>
              <a:rPr lang="en-CA" dirty="0" smtClean="0"/>
              <a:t> à </a:t>
            </a:r>
            <a:r>
              <a:rPr lang="en-CA" dirty="0" err="1" smtClean="0"/>
              <a:t>aujourd’hui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Action </a:t>
            </a:r>
            <a:r>
              <a:rPr lang="en-CA" dirty="0" err="1" smtClean="0"/>
              <a:t>citoyenne</a:t>
            </a:r>
            <a:r>
              <a:rPr lang="en-CA" dirty="0" smtClean="0"/>
              <a:t>, </a:t>
            </a:r>
            <a:r>
              <a:rPr lang="en-CA" dirty="0" err="1" smtClean="0"/>
              <a:t>d’hier</a:t>
            </a:r>
            <a:r>
              <a:rPr lang="en-CA" dirty="0" smtClean="0"/>
              <a:t> à </a:t>
            </a:r>
            <a:r>
              <a:rPr lang="en-CA" dirty="0" err="1" smtClean="0"/>
              <a:t>aujourd’hui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Action </a:t>
            </a:r>
            <a:r>
              <a:rPr lang="en-CA" dirty="0" err="1" smtClean="0"/>
              <a:t>citoyenne</a:t>
            </a:r>
            <a:r>
              <a:rPr lang="en-CA" dirty="0" smtClean="0"/>
              <a:t>, </a:t>
            </a:r>
            <a:r>
              <a:rPr lang="en-CA" dirty="0" err="1" smtClean="0"/>
              <a:t>d’hier</a:t>
            </a:r>
            <a:r>
              <a:rPr lang="en-CA" dirty="0" smtClean="0"/>
              <a:t> à </a:t>
            </a:r>
            <a:r>
              <a:rPr lang="en-CA" dirty="0" err="1" smtClean="0"/>
              <a:t>aujourd’hui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Does Voting Matter?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 smtClean="0"/>
              <a:t>Action </a:t>
            </a:r>
            <a:r>
              <a:rPr lang="en-CA" dirty="0" err="1" smtClean="0"/>
              <a:t>citoyenne</a:t>
            </a:r>
            <a:r>
              <a:rPr lang="en-CA" dirty="0" smtClean="0"/>
              <a:t>, </a:t>
            </a:r>
            <a:r>
              <a:rPr lang="en-CA" dirty="0" err="1" smtClean="0"/>
              <a:t>d’hier</a:t>
            </a:r>
            <a:r>
              <a:rPr lang="en-CA" dirty="0" smtClean="0"/>
              <a:t> à </a:t>
            </a:r>
            <a:r>
              <a:rPr lang="en-CA" dirty="0" err="1" smtClean="0"/>
              <a:t>aujourd’hui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www.youtube.com/watch?v=_YjockhwWQ0&amp;feature=youtu.b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www.youtube.com/watch?v=1gX-X9q9SEw&amp;feature=youtu.b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  <p:grpSp>
        <p:nvGrpSpPr>
          <p:cNvPr id="9" name="Groupe 8"/>
          <p:cNvGrpSpPr/>
          <p:nvPr/>
        </p:nvGrpSpPr>
        <p:grpSpPr>
          <a:xfrm>
            <a:off x="5624502" y="2060848"/>
            <a:ext cx="3519497" cy="3456384"/>
            <a:chOff x="5436096" y="2388150"/>
            <a:chExt cx="3707903" cy="3641411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724128" y="2388150"/>
              <a:ext cx="3419871" cy="3620823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5436096" y="5287230"/>
              <a:ext cx="674846" cy="742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6176" y="2830685"/>
              <a:ext cx="778936" cy="742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1763688" y="1988840"/>
            <a:ext cx="56166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 smtClean="0">
                <a:solidFill>
                  <a:srgbClr val="F9A5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citoyenne, d’hier à aujourd’hui</a:t>
            </a:r>
            <a:endParaRPr lang="en-CA" sz="4400" b="1" dirty="0">
              <a:solidFill>
                <a:srgbClr val="F9A5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052736"/>
            <a:ext cx="8208912" cy="518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b="1" dirty="0" err="1" smtClean="0">
                <a:solidFill>
                  <a:srgbClr val="6A63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Obtenir</a:t>
            </a:r>
            <a:r>
              <a:rPr lang="en-US" sz="2600" b="1" dirty="0" smtClean="0">
                <a:solidFill>
                  <a:srgbClr val="6A63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6A63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l’appui</a:t>
            </a:r>
            <a:r>
              <a:rPr lang="en-US" sz="2600" b="1" dirty="0" smtClean="0">
                <a:solidFill>
                  <a:srgbClr val="6A63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public :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 actions de sensibilisation telles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qu’organiser un rassemblement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ou lancer une campagne de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pour rallier d’autres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personnes à sa cause.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Quelles </a:t>
            </a:r>
            <a:r>
              <a:rPr lang="fr-CA" sz="2600">
                <a:latin typeface="Arial" panose="020B0604020202020204" pitchFamily="34" charset="0"/>
                <a:cs typeface="Arial" panose="020B0604020202020204" pitchFamily="34" charset="0"/>
              </a:rPr>
              <a:t>actions </a:t>
            </a:r>
            <a:r>
              <a:rPr lang="fr-CA" sz="2600" smtClean="0">
                <a:latin typeface="Arial" panose="020B0604020202020204" pitchFamily="34" charset="0"/>
                <a:cs typeface="Arial" panose="020B0604020202020204" pitchFamily="34" charset="0"/>
              </a:rPr>
              <a:t>avons-nous vues 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dans la vidéo qui pourraient être «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Obtenir l’appui du public »?</a:t>
            </a:r>
            <a:endParaRPr lang="fr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Ex. Si une pétition suscite l’attention de la population sur une question, elle permet d’obtenir l’appui du public.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6437881" y="620688"/>
            <a:ext cx="2310583" cy="2310249"/>
            <a:chOff x="6437881" y="620688"/>
            <a:chExt cx="2310583" cy="2310249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37881" y="620688"/>
              <a:ext cx="2310583" cy="231024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15" name="Groupe 14"/>
            <p:cNvGrpSpPr/>
            <p:nvPr/>
          </p:nvGrpSpPr>
          <p:grpSpPr>
            <a:xfrm>
              <a:off x="6437881" y="2345511"/>
              <a:ext cx="798415" cy="585426"/>
              <a:chOff x="6437881" y="2345511"/>
              <a:chExt cx="798415" cy="58542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437881" y="2636912"/>
                <a:ext cx="798415" cy="294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437881" y="2345511"/>
                <a:ext cx="399207" cy="294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732240" y="2563406"/>
                <a:ext cx="399207" cy="1470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611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052736"/>
            <a:ext cx="8208912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Avoir</a:t>
            </a:r>
            <a:r>
              <a:rPr lang="en-US" sz="26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recours</a:t>
            </a:r>
            <a:r>
              <a:rPr lang="en-US" sz="26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en-US" sz="26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système</a:t>
            </a:r>
            <a:r>
              <a:rPr lang="en-US" sz="26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politique</a:t>
            </a:r>
            <a:r>
              <a:rPr lang="en-US" sz="26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 actions politiques telles que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communiquer avec un politicien ou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déposer une pétition pour porter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à l’attention des élus,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politiciens et des dirigeants du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gouvernement.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Quelles </a:t>
            </a:r>
            <a:r>
              <a:rPr lang="fr-CA" sz="2600">
                <a:latin typeface="Arial" panose="020B0604020202020204" pitchFamily="34" charset="0"/>
                <a:cs typeface="Arial" panose="020B0604020202020204" pitchFamily="34" charset="0"/>
              </a:rPr>
              <a:t>actions </a:t>
            </a:r>
            <a:r>
              <a:rPr lang="fr-CA" sz="2600" smtClean="0">
                <a:latin typeface="Arial" panose="020B0604020202020204" pitchFamily="34" charset="0"/>
                <a:cs typeface="Arial" panose="020B0604020202020204" pitchFamily="34" charset="0"/>
              </a:rPr>
              <a:t>avons-nous vues 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dans la vidéo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pourraient être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« Avoir recours au système politique »?</a:t>
            </a:r>
            <a:endParaRPr lang="fr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Ex. Lorsqu’une pétition est déposée auprès d’un élu, on a recours au système politique.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00392" y="2564904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9" name="Groupe 8"/>
          <p:cNvGrpSpPr/>
          <p:nvPr/>
        </p:nvGrpSpPr>
        <p:grpSpPr>
          <a:xfrm>
            <a:off x="6437881" y="620688"/>
            <a:ext cx="2310583" cy="2310249"/>
            <a:chOff x="6437881" y="620688"/>
            <a:chExt cx="2310583" cy="2310249"/>
          </a:xfrm>
        </p:grpSpPr>
        <p:pic>
          <p:nvPicPr>
            <p:cNvPr id="13" name="Image 12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437881" y="620688"/>
              <a:ext cx="2310583" cy="231024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Rectangle 7"/>
            <p:cNvSpPr/>
            <p:nvPr/>
          </p:nvSpPr>
          <p:spPr>
            <a:xfrm>
              <a:off x="8100392" y="2714913"/>
              <a:ext cx="648072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5363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2205085"/>
            <a:ext cx="6156353" cy="4104235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haute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cartes</a:t>
            </a:r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d’activité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Placez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chaque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carte sur le quadrant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planche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croyez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le plus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approprié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Plusieurs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réponses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possibles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être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accord.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3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Discutez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petits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Préparez-vous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à échanger avec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pourrait-il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se passer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éliminait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des quadrants?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6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individuelle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18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Pensez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l’action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notée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 début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type </a:t>
            </a:r>
            <a:r>
              <a:rPr lang="en-US" sz="27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d’action</a:t>
            </a:r>
            <a:r>
              <a:rPr lang="en-US" sz="27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citoyenne</a:t>
            </a:r>
            <a:r>
              <a:rPr lang="en-US" sz="2700" b="1" dirty="0" smtClean="0">
                <a:solidFill>
                  <a:srgbClr val="FAA6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s’agit-il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point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b="1" dirty="0">
              <a:solidFill>
                <a:srgbClr val="FAA61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268760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Planifier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action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citoyenne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Pensez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à la chose que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vous voudriez changer.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(Indice : vous avez écrit ceci au début de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la leçon.)</a:t>
            </a:r>
            <a:endParaRPr lang="en-CA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fr-CA" sz="2700">
                <a:latin typeface="Arial" panose="020B0604020202020204" pitchFamily="34" charset="0"/>
                <a:cs typeface="Arial" panose="020B0604020202020204" pitchFamily="34" charset="0"/>
              </a:rPr>
              <a:t>À quoi ressemblerait-elle si vous la changiez pour le mieux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CA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fr-CA" sz="2700">
                <a:latin typeface="Arial" panose="020B0604020202020204" pitchFamily="34" charset="0"/>
                <a:cs typeface="Arial" panose="020B0604020202020204" pitchFamily="34" charset="0"/>
              </a:rPr>
              <a:t>Quels sont les résultats que vous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souhaiteriez </a:t>
            </a:r>
            <a:r>
              <a:rPr lang="fr-CA" sz="2700">
                <a:latin typeface="Arial" panose="020B0604020202020204" pitchFamily="34" charset="0"/>
                <a:cs typeface="Arial" panose="020B0604020202020204" pitchFamily="34" charset="0"/>
              </a:rPr>
              <a:t>obtenir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CA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pourriez-vous faire d’autre pour agir sur ce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vous voudriez changer?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0072" y="1416785"/>
            <a:ext cx="3238601" cy="3884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9552" y="1268760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Planifier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citoyenne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Créez un plan d’action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citoyenne en utilisant la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planche de jeu comme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modèle.</a:t>
            </a:r>
            <a:endParaRPr lang="en-US" sz="2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fr-CA" sz="4400" b="1" smtClean="0">
                <a:latin typeface="Arial" panose="020B0604020202020204" pitchFamily="34" charset="0"/>
                <a:cs typeface="Arial" panose="020B0604020202020204" pitchFamily="34" charset="0"/>
              </a:rPr>
              <a:t>Comment pouvez-vous agir pour </a:t>
            </a: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faire changer </a:t>
            </a:r>
            <a:b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choses?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d’enquête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Écrivez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silence pendant 2 minutes</a:t>
            </a: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Nommez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chose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aimeriez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changer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école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collectivité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société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pourriez-vous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faire pour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entraîner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changement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24745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Visionnez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vidéo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i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Les femmes et le vote</a:t>
            </a:r>
            <a:endParaRPr lang="en-US" sz="29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types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d’actions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citoyennes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vidéo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hlinkClick r:id="rId4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8" t="12130" r="24658" b="22646"/>
          <a:stretch/>
        </p:blipFill>
        <p:spPr>
          <a:xfrm>
            <a:off x="2411760" y="2924944"/>
            <a:ext cx="4225772" cy="300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84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124744"/>
            <a:ext cx="8229600" cy="511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Visionnez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vidéo</a:t>
            </a: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i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Les droits des </a:t>
            </a:r>
            <a:r>
              <a:rPr lang="en-US" sz="2900" b="1" i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peuples</a:t>
            </a:r>
            <a:r>
              <a:rPr lang="en-US" sz="2900" b="1" i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en-US" sz="2900" b="1" i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autochtones</a:t>
            </a:r>
            <a:r>
              <a:rPr lang="en-US" sz="2900" b="1" i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en-US" sz="2900" b="1" i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dans</a:t>
            </a:r>
            <a:r>
              <a:rPr lang="en-US" sz="2900" b="1" i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la Constitution </a:t>
            </a:r>
            <a:r>
              <a:rPr lang="en-US" sz="2900" b="1" i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canadienne</a:t>
            </a:r>
            <a:endParaRPr lang="en-US" sz="29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types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d’actions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citoyennes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vidéo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hlinkClick r:id="rId4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9" t="3668" r="14999"/>
          <a:stretch/>
        </p:blipFill>
        <p:spPr>
          <a:xfrm>
            <a:off x="2550825" y="3212976"/>
            <a:ext cx="4207449" cy="293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93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1556792"/>
            <a:ext cx="3528392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81195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commencer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aura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besoin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de :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Planche de jeu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Cartes d’activité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79181">
            <a:off x="4314059" y="3427054"/>
            <a:ext cx="1195161" cy="1195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92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0156" y="2420888"/>
            <a:ext cx="3528392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196752"/>
            <a:ext cx="8229600" cy="504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planche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jeu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illustre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façons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mener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action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citoyenne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7881" y="620688"/>
            <a:ext cx="2310583" cy="2310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052736"/>
            <a:ext cx="8208912" cy="518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b="1" dirty="0" err="1" smtClean="0">
                <a:solidFill>
                  <a:srgbClr val="50BC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Agir</a:t>
            </a:r>
            <a:r>
              <a:rPr lang="en-US" sz="2600" b="1" dirty="0" smtClean="0">
                <a:solidFill>
                  <a:srgbClr val="50BC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50BC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personnellement</a:t>
            </a:r>
            <a:r>
              <a:rPr lang="en-US" sz="2600" b="1" dirty="0" smtClean="0">
                <a:solidFill>
                  <a:srgbClr val="50BC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 actions personnelles telles que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faire du bénévolat, signer une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pétition, participer à une réunion ou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exprimer son opinion.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Quelles </a:t>
            </a:r>
            <a:r>
              <a:rPr lang="fr-CA" sz="2600" smtClean="0">
                <a:latin typeface="Arial" panose="020B0604020202020204" pitchFamily="34" charset="0"/>
                <a:cs typeface="Arial" panose="020B0604020202020204" pitchFamily="34" charset="0"/>
              </a:rPr>
              <a:t>actions avons-nous vues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dans la vidéo qui pourraient être « Agir personnellement »?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r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Une personne qui signe une pétition agit en son nom personnel.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59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Action </a:t>
            </a:r>
            <a:r>
              <a:rPr lang="en-CA" dirty="0" err="1"/>
              <a:t>citoyenne</a:t>
            </a:r>
            <a:r>
              <a:rPr lang="en-CA" dirty="0"/>
              <a:t>, </a:t>
            </a:r>
            <a:r>
              <a:rPr lang="en-CA" dirty="0" err="1"/>
              <a:t>d’hier</a:t>
            </a:r>
            <a:r>
              <a:rPr lang="en-CA" dirty="0"/>
              <a:t> à </a:t>
            </a:r>
            <a:r>
              <a:rPr lang="en-CA" dirty="0" err="1"/>
              <a:t>aujourd’hui</a:t>
            </a:r>
            <a:endParaRPr lang="en-CA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A861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A861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052736"/>
            <a:ext cx="8208912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600" b="1" dirty="0" err="1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Agir</a:t>
            </a:r>
            <a:r>
              <a:rPr lang="en-US" sz="2600" b="1" dirty="0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600" b="1" dirty="0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</a:t>
            </a:r>
            <a:r>
              <a:rPr lang="en-US" sz="2600" b="1" dirty="0" smtClean="0">
                <a:solidFill>
                  <a:srgbClr val="EE39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 actions collectives telles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qu’adhérer à un groupe ou former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 groupe de personnes qui ont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 mêmes valeurs que soi pour </a:t>
            </a:r>
            <a:b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organiser des activités.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Quelles </a:t>
            </a:r>
            <a:r>
              <a:rPr lang="fr-CA" sz="2600">
                <a:latin typeface="Arial" panose="020B0604020202020204" pitchFamily="34" charset="0"/>
                <a:cs typeface="Arial" panose="020B0604020202020204" pitchFamily="34" charset="0"/>
              </a:rPr>
              <a:t>actions </a:t>
            </a:r>
            <a:r>
              <a:rPr lang="fr-CA" sz="2600" smtClean="0">
                <a:latin typeface="Arial" panose="020B0604020202020204" pitchFamily="34" charset="0"/>
                <a:cs typeface="Arial" panose="020B0604020202020204" pitchFamily="34" charset="0"/>
              </a:rPr>
              <a:t>avons-nous vues </a:t>
            </a:r>
            <a:r>
              <a:rPr lang="fr-CA" sz="2600" dirty="0">
                <a:latin typeface="Arial" panose="020B0604020202020204" pitchFamily="34" charset="0"/>
                <a:cs typeface="Arial" panose="020B0604020202020204" pitchFamily="34" charset="0"/>
              </a:rPr>
              <a:t>dans la vidéo qui pourraient être « Agir </a:t>
            </a:r>
            <a:r>
              <a:rPr lang="fr-CA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 groupe »?</a:t>
            </a:r>
            <a:endParaRPr lang="fr-C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Ex. Lorsque de nombreuses personnes décident de lancer et de faire circuler une pétition, elles agissent en groupe.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7881" y="620688"/>
            <a:ext cx="2310583" cy="2310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89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834</Words>
  <Application>Microsoft Office PowerPoint</Application>
  <PresentationFormat>On-screen Show (4:3)</PresentationFormat>
  <Paragraphs>110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Potter, Allison (MET)</cp:lastModifiedBy>
  <cp:revision>187</cp:revision>
  <cp:lastPrinted>2018-11-20T16:25:36Z</cp:lastPrinted>
  <dcterms:created xsi:type="dcterms:W3CDTF">2018-11-13T16:40:11Z</dcterms:created>
  <dcterms:modified xsi:type="dcterms:W3CDTF">2021-07-23T22:18:37Z</dcterms:modified>
</cp:coreProperties>
</file>