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8" r:id="rId4"/>
    <p:sldId id="261" r:id="rId5"/>
    <p:sldId id="275" r:id="rId6"/>
    <p:sldId id="266" r:id="rId7"/>
    <p:sldId id="257" r:id="rId8"/>
    <p:sldId id="259" r:id="rId9"/>
    <p:sldId id="269" r:id="rId10"/>
    <p:sldId id="260" r:id="rId11"/>
    <p:sldId id="263" r:id="rId12"/>
    <p:sldId id="264" r:id="rId13"/>
    <p:sldId id="270" r:id="rId14"/>
    <p:sldId id="271" r:id="rId15"/>
    <p:sldId id="265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37004-9504-8CFA-DAF6-FD2F70266A70}" v="25" dt="2020-12-15T21:48:31.627"/>
    <p1510:client id="{33F2FBB7-FA40-84D8-2B65-7FE675035949}" v="2971" dt="2020-12-14T22:36:13.971"/>
    <p1510:client id="{35401491-3DA0-4E9E-8B1C-984E245EF2B1}" v="6364" dt="2020-12-15T15:36:07.103"/>
    <p1510:client id="{3D5BC3B5-8146-6120-CDED-28750C7FB241}" v="479" dt="2020-12-15T16:29:07.840"/>
    <p1510:client id="{4BDDA11B-7902-AAA7-86DF-F3B57F548615}" v="4" dt="2020-12-16T16:17:56.707"/>
    <p1510:client id="{99B1C458-D355-B748-C5EC-3724C3452477}" v="1765" dt="2020-12-16T16:31:10.7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cm.ca/" TargetMode="External"/><Relationship Id="rId2" Type="http://schemas.openxmlformats.org/officeDocument/2006/relationships/hyperlink" Target="https://www.aadnc-aandc.gc.ca/eng/1100100020558/110010002056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nesc.ca/careerjourneys-2/" TargetMode="External"/><Relationship Id="rId4" Type="http://schemas.openxmlformats.org/officeDocument/2006/relationships/hyperlink" Target="http://www.dops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scholastic.ca/product/9781443045094" TargetMode="External"/><Relationship Id="rId2" Type="http://schemas.openxmlformats.org/officeDocument/2006/relationships/hyperlink" Target="https://www.rubiconpublishing.com/product/our-reserv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Canadian_provinces_and_territories_by_gross_domestic_produc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pngimg.com/download/36721" TargetMode="External"/><Relationship Id="rId18" Type="http://schemas.openxmlformats.org/officeDocument/2006/relationships/hyperlink" Target="http://www.dailyclipart.net/clipart/category/toy-clip-art/page/2/" TargetMode="External"/><Relationship Id="rId3" Type="http://schemas.openxmlformats.org/officeDocument/2006/relationships/hyperlink" Target="http://www.dailyclipart.net/clipart/category/heart-clip-art/" TargetMode="External"/><Relationship Id="rId7" Type="http://schemas.openxmlformats.org/officeDocument/2006/relationships/hyperlink" Target="https://creativecommons.org/licenses/by-sa/3.0/" TargetMode="External"/><Relationship Id="rId12" Type="http://schemas.openxmlformats.org/officeDocument/2006/relationships/image" Target="../media/image7.png"/><Relationship Id="rId17" Type="http://schemas.openxmlformats.org/officeDocument/2006/relationships/image" Target="../media/image9.jpeg"/><Relationship Id="rId2" Type="http://schemas.openxmlformats.org/officeDocument/2006/relationships/image" Target="../media/image3.jpeg"/><Relationship Id="rId16" Type="http://schemas.openxmlformats.org/officeDocument/2006/relationships/hyperlink" Target="https://commons.wikimedia.org/wiki/File:Human-go-home.sv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ommons.wikimedia.org/wiki/File:Black_Man_Sleeping_in_Bed_Cartoon_Vector.svg" TargetMode="External"/><Relationship Id="rId11" Type="http://schemas.openxmlformats.org/officeDocument/2006/relationships/hyperlink" Target="https://en.wikipedia.org/wiki/Construction_site_safety" TargetMode="External"/><Relationship Id="rId5" Type="http://schemas.openxmlformats.org/officeDocument/2006/relationships/image" Target="../media/image4.png"/><Relationship Id="rId15" Type="http://schemas.openxmlformats.org/officeDocument/2006/relationships/image" Target="../media/image8.png"/><Relationship Id="rId10" Type="http://schemas.openxmlformats.org/officeDocument/2006/relationships/image" Target="../media/image6.jpeg"/><Relationship Id="rId4" Type="http://schemas.openxmlformats.org/officeDocument/2006/relationships/hyperlink" Target="https://creativecommons.org/licenses/by-nd/3.0/" TargetMode="External"/><Relationship Id="rId9" Type="http://schemas.openxmlformats.org/officeDocument/2006/relationships/hyperlink" Target="https://commons.wikimedia.org/wiki/File:PS3-slim-console.png" TargetMode="External"/><Relationship Id="rId14" Type="http://schemas.openxmlformats.org/officeDocument/2006/relationships/hyperlink" Target="https://creativecommons.org/licenses/by-nc/3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caanc-cirnac.gc.ca/eng/1316530294102/1535458624988#un4" TargetMode="External"/><Relationship Id="rId2" Type="http://schemas.openxmlformats.org/officeDocument/2006/relationships/hyperlink" Target="https://www.youtube.com/watch?v=CISeEFTsgD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fnerc.org/community-ma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cm.ca/treaties/treaties-in-manitoba/view-pdf-interactive-map-of-numbered-treaties-trcm-july-20-entry/" TargetMode="External"/><Relationship Id="rId7" Type="http://schemas.openxmlformats.org/officeDocument/2006/relationships/image" Target="../media/image2.svg"/><Relationship Id="rId2" Type="http://schemas.openxmlformats.org/officeDocument/2006/relationships/hyperlink" Target="http://https:/geo.aadnc-aandc.gc.ca/cippn-fnpim/index-e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nhcn.ca/" TargetMode="External"/><Relationship Id="rId4" Type="http://schemas.openxmlformats.org/officeDocument/2006/relationships/hyperlink" Target="https://www.lpband.ca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5729" y="1606256"/>
            <a:ext cx="5760846" cy="3086689"/>
          </a:xfrm>
        </p:spPr>
        <p:txBody>
          <a:bodyPr>
            <a:noAutofit/>
          </a:bodyPr>
          <a:lstStyle/>
          <a:p>
            <a:r>
              <a:rPr lang="en-US" sz="6600" b="1">
                <a:solidFill>
                  <a:schemeClr val="tx2"/>
                </a:solidFill>
                <a:cs typeface="Calibri Light"/>
              </a:rPr>
              <a:t>First Nations Communities in Manitoba</a:t>
            </a:r>
            <a:endParaRPr lang="en-US" sz="660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5729" y="5257831"/>
            <a:ext cx="5760846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>
                <a:solidFill>
                  <a:schemeClr val="tx2"/>
                </a:solidFill>
                <a:cs typeface="Calibri"/>
              </a:rPr>
              <a:t>Social Studies Unit for Grade 2</a:t>
            </a:r>
          </a:p>
          <a:p>
            <a:endParaRPr lang="en-US">
              <a:solidFill>
                <a:schemeClr val="tx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8C730-2665-4897-A227-5F319EB4A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Community Roles </a:t>
            </a:r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94E703A-5017-45FB-A5A3-3FA3D2CB44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431108"/>
              </p:ext>
            </p:extLst>
          </p:nvPr>
        </p:nvGraphicFramePr>
        <p:xfrm>
          <a:off x="838200" y="1825625"/>
          <a:ext cx="10550720" cy="455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3781">
                  <a:extLst>
                    <a:ext uri="{9D8B030D-6E8A-4147-A177-3AD203B41FA5}">
                      <a16:colId xmlns:a16="http://schemas.microsoft.com/office/drawing/2014/main" val="557945432"/>
                    </a:ext>
                  </a:extLst>
                </a:gridCol>
                <a:gridCol w="2668294">
                  <a:extLst>
                    <a:ext uri="{9D8B030D-6E8A-4147-A177-3AD203B41FA5}">
                      <a16:colId xmlns:a16="http://schemas.microsoft.com/office/drawing/2014/main" val="274188250"/>
                    </a:ext>
                  </a:extLst>
                </a:gridCol>
                <a:gridCol w="5568645">
                  <a:extLst>
                    <a:ext uri="{9D8B030D-6E8A-4147-A177-3AD203B41FA5}">
                      <a16:colId xmlns:a16="http://schemas.microsoft.com/office/drawing/2014/main" val="848317851"/>
                    </a:ext>
                  </a:extLst>
                </a:gridCol>
              </a:tblGrid>
              <a:tr h="506341">
                <a:tc>
                  <a:txBody>
                    <a:bodyPr/>
                    <a:lstStyle/>
                    <a:p>
                      <a:r>
                        <a:rPr lang="en-US" sz="240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Place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What they 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006228"/>
                  </a:ext>
                </a:extLst>
              </a:tr>
              <a:tr h="506341">
                <a:tc>
                  <a:txBody>
                    <a:bodyPr/>
                    <a:lstStyle/>
                    <a:p>
                      <a:r>
                        <a:rPr lang="en-US" sz="2400"/>
                        <a:t>Chief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Band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Leader of the community, help run things.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701206"/>
                  </a:ext>
                </a:extLst>
              </a:tr>
              <a:tr h="506341">
                <a:tc>
                  <a:txBody>
                    <a:bodyPr/>
                    <a:lstStyle/>
                    <a:p>
                      <a:r>
                        <a:rPr lang="en-US" sz="2400"/>
                        <a:t>Councilors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Band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Help run things (jobs, money, services, etc.)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700533"/>
                  </a:ext>
                </a:extLst>
              </a:tr>
              <a:tr h="506341">
                <a:tc>
                  <a:txBody>
                    <a:bodyPr/>
                    <a:lstStyle/>
                    <a:p>
                      <a:r>
                        <a:rPr lang="en-US" sz="2400"/>
                        <a:t>Office Clerk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Band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Work on a computer and file papers.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335345"/>
                  </a:ext>
                </a:extLst>
              </a:tr>
              <a:tr h="506341">
                <a:tc>
                  <a:txBody>
                    <a:bodyPr/>
                    <a:lstStyle/>
                    <a:p>
                      <a:r>
                        <a:rPr lang="en-US" sz="2400"/>
                        <a:t>Police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Police Detachment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Make sure people are safe.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778671"/>
                  </a:ext>
                </a:extLst>
              </a:tr>
              <a:tr h="506341">
                <a:tc>
                  <a:txBody>
                    <a:bodyPr/>
                    <a:lstStyle/>
                    <a:p>
                      <a:r>
                        <a:rPr lang="en-US" sz="2400"/>
                        <a:t>Fire Fighter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Fire 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Help put out fires.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737502"/>
                  </a:ext>
                </a:extLst>
              </a:tr>
              <a:tr h="506341">
                <a:tc>
                  <a:txBody>
                    <a:bodyPr/>
                    <a:lstStyle/>
                    <a:p>
                      <a:r>
                        <a:rPr lang="en-US" sz="2400"/>
                        <a:t>Health 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Health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In charge of health.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521585"/>
                  </a:ext>
                </a:extLst>
              </a:tr>
              <a:tr h="506341">
                <a:tc>
                  <a:txBody>
                    <a:bodyPr/>
                    <a:lstStyle/>
                    <a:p>
                      <a:r>
                        <a:rPr lang="en-US" sz="2400"/>
                        <a:t>Doctor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Health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See people when they are sick.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093545"/>
                  </a:ext>
                </a:extLst>
              </a:tr>
              <a:tr h="50634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Nurse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Health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Help people get better.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432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296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8C730-2665-4897-A227-5F319EB4A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Community Roles (continued)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94E703A-5017-45FB-A5A3-3FA3D2CB44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350777"/>
              </p:ext>
            </p:extLst>
          </p:nvPr>
        </p:nvGraphicFramePr>
        <p:xfrm>
          <a:off x="838200" y="1825625"/>
          <a:ext cx="10498019" cy="4644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1882">
                  <a:extLst>
                    <a:ext uri="{9D8B030D-6E8A-4147-A177-3AD203B41FA5}">
                      <a16:colId xmlns:a16="http://schemas.microsoft.com/office/drawing/2014/main" val="557945432"/>
                    </a:ext>
                  </a:extLst>
                </a:gridCol>
                <a:gridCol w="2418952">
                  <a:extLst>
                    <a:ext uri="{9D8B030D-6E8A-4147-A177-3AD203B41FA5}">
                      <a16:colId xmlns:a16="http://schemas.microsoft.com/office/drawing/2014/main" val="274188250"/>
                    </a:ext>
                  </a:extLst>
                </a:gridCol>
                <a:gridCol w="5397185">
                  <a:extLst>
                    <a:ext uri="{9D8B030D-6E8A-4147-A177-3AD203B41FA5}">
                      <a16:colId xmlns:a16="http://schemas.microsoft.com/office/drawing/2014/main" val="848317851"/>
                    </a:ext>
                  </a:extLst>
                </a:gridCol>
              </a:tblGrid>
              <a:tr h="516083">
                <a:tc>
                  <a:txBody>
                    <a:bodyPr/>
                    <a:lstStyle/>
                    <a:p>
                      <a:r>
                        <a:rPr lang="en-US" sz="240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Place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What they 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006228"/>
                  </a:ext>
                </a:extLst>
              </a:tr>
              <a:tr h="51608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0" i="0" u="none" strike="noStrike" noProof="0">
                          <a:latin typeface="Calibri"/>
                        </a:rPr>
                        <a:t>Elder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Cultural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Share teachings about culture.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701206"/>
                  </a:ext>
                </a:extLst>
              </a:tr>
              <a:tr h="51608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Principal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Look after the school.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700533"/>
                  </a:ext>
                </a:extLst>
              </a:tr>
              <a:tr h="51608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Teacher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Teach kids.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335345"/>
                  </a:ext>
                </a:extLst>
              </a:tr>
              <a:tr h="51608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Day Care Worker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Day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Look after toddlers.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778671"/>
                  </a:ext>
                </a:extLst>
              </a:tr>
              <a:tr h="51608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Entrepreneur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Run a business.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737502"/>
                  </a:ext>
                </a:extLst>
              </a:tr>
              <a:tr h="51608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Store Clerk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Grocery Store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Work at the grocery store.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521585"/>
                  </a:ext>
                </a:extLst>
              </a:tr>
              <a:tr h="51608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Gas Attendant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Gas 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Work at the gas station.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093545"/>
                  </a:ext>
                </a:extLst>
              </a:tr>
              <a:tr h="51608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Recreation 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Recreation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/>
                        <a:t>Plan sports and games.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432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592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6D9292-BD5A-4AA4-B242-919BAEC18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6109" y="482633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  <a:cs typeface="Calibri Light"/>
              </a:rPr>
              <a:t>Imagine a Day in the Life of...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2AD37-3919-4B59-A461-8B419D9DF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7228" y="1611846"/>
            <a:ext cx="6955124" cy="502396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b="1">
                <a:solidFill>
                  <a:srgbClr val="FFFFFF"/>
                </a:solidFill>
                <a:cs typeface="Calibri"/>
              </a:rPr>
              <a:t>Pick one of the community roles.</a:t>
            </a:r>
          </a:p>
          <a:p>
            <a:pPr lvl="1"/>
            <a:r>
              <a:rPr lang="en-US" sz="3200">
                <a:solidFill>
                  <a:srgbClr val="FFFFFF"/>
                </a:solidFill>
                <a:cs typeface="Calibri"/>
              </a:rPr>
              <a:t>Your name:</a:t>
            </a:r>
            <a:endParaRPr lang="en-US" sz="3200" dirty="0">
              <a:solidFill>
                <a:srgbClr val="FFFFFF"/>
              </a:solidFill>
              <a:cs typeface="Calibri"/>
            </a:endParaRPr>
          </a:p>
          <a:p>
            <a:pPr lvl="1"/>
            <a:r>
              <a:rPr lang="en-US" sz="3200">
                <a:solidFill>
                  <a:srgbClr val="FFFFFF"/>
                </a:solidFill>
                <a:cs typeface="Calibri"/>
              </a:rPr>
              <a:t>Your community role:</a:t>
            </a:r>
            <a:endParaRPr lang="en-US" sz="3200" dirty="0">
              <a:solidFill>
                <a:srgbClr val="FFFFFF"/>
              </a:solidFill>
              <a:cs typeface="Calibri"/>
            </a:endParaRPr>
          </a:p>
          <a:p>
            <a:pPr lvl="1"/>
            <a:r>
              <a:rPr lang="en-US" sz="3200">
                <a:solidFill>
                  <a:srgbClr val="FFFFFF"/>
                </a:solidFill>
                <a:cs typeface="Calibri"/>
              </a:rPr>
              <a:t>Where you work:</a:t>
            </a:r>
            <a:endParaRPr lang="en-US" sz="3200" dirty="0">
              <a:solidFill>
                <a:srgbClr val="FFFFFF"/>
              </a:solidFill>
              <a:cs typeface="Calibri"/>
            </a:endParaRPr>
          </a:p>
          <a:p>
            <a:pPr lvl="1"/>
            <a:r>
              <a:rPr lang="en-US" sz="3200">
                <a:solidFill>
                  <a:srgbClr val="FFFFFF"/>
                </a:solidFill>
                <a:cs typeface="Calibri"/>
              </a:rPr>
              <a:t>What you do/how do you </a:t>
            </a:r>
            <a:r>
              <a:rPr lang="en-US" sz="3200" dirty="0">
                <a:solidFill>
                  <a:srgbClr val="FFFFFF"/>
                </a:solidFill>
                <a:cs typeface="Calibri"/>
              </a:rPr>
              <a:t/>
            </a:r>
            <a:br>
              <a:rPr lang="en-US" sz="3200" dirty="0">
                <a:solidFill>
                  <a:srgbClr val="FFFFFF"/>
                </a:solidFill>
                <a:cs typeface="Calibri"/>
              </a:rPr>
            </a:br>
            <a:r>
              <a:rPr lang="en-US" sz="3200">
                <a:solidFill>
                  <a:srgbClr val="FFFFFF"/>
                </a:solidFill>
                <a:cs typeface="Calibri"/>
              </a:rPr>
              <a:t>help people:</a:t>
            </a:r>
            <a:endParaRPr lang="en-US" sz="3200" dirty="0">
              <a:solidFill>
                <a:srgbClr val="FFFFFF"/>
              </a:solidFill>
              <a:cs typeface="Calibri"/>
            </a:endParaRPr>
          </a:p>
          <a:p>
            <a:pPr lvl="1"/>
            <a:r>
              <a:rPr lang="en-US" sz="3200">
                <a:solidFill>
                  <a:srgbClr val="FFFFFF"/>
                </a:solidFill>
                <a:cs typeface="Calibri"/>
              </a:rPr>
              <a:t>What you like/dislike about your job:</a:t>
            </a:r>
            <a:endParaRPr lang="en-US" sz="3200" dirty="0">
              <a:solidFill>
                <a:srgbClr val="FFFFFF"/>
              </a:solidFill>
              <a:cs typeface="Calibri"/>
            </a:endParaRPr>
          </a:p>
          <a:p>
            <a:pPr lvl="1"/>
            <a:endParaRPr lang="en-US" sz="3200" dirty="0">
              <a:solidFill>
                <a:srgbClr val="FFFFFF"/>
              </a:solidFill>
              <a:cs typeface="Calibri"/>
            </a:endParaRPr>
          </a:p>
          <a:p>
            <a:pPr lvl="1"/>
            <a:r>
              <a:rPr lang="en-US" sz="3200">
                <a:solidFill>
                  <a:srgbClr val="FFFFFF"/>
                </a:solidFill>
                <a:cs typeface="Calibri"/>
              </a:rPr>
              <a:t>Write and/or draw</a:t>
            </a:r>
            <a:endParaRPr lang="en-US" sz="3200" dirty="0">
              <a:solidFill>
                <a:srgbClr val="FFFFFF"/>
              </a:solidFill>
              <a:cs typeface="Calibri"/>
            </a:endParaRPr>
          </a:p>
          <a:p>
            <a:pPr marL="457200" lvl="1" indent="0">
              <a:buNone/>
            </a:pPr>
            <a:r>
              <a:rPr lang="en-US" sz="3200">
                <a:solidFill>
                  <a:srgbClr val="FFFFFF"/>
                </a:solidFill>
                <a:cs typeface="Calibri"/>
              </a:rPr>
              <a:t>     (BLM)</a:t>
            </a:r>
            <a:endParaRPr lang="en-US" sz="3200" dirty="0">
              <a:solidFill>
                <a:srgbClr val="FFFFFF"/>
              </a:solidFill>
              <a:cs typeface="Calibri"/>
            </a:endParaRPr>
          </a:p>
          <a:p>
            <a:endParaRPr lang="en-US" sz="2200">
              <a:solidFill>
                <a:srgbClr val="FFFFFF"/>
              </a:solidFill>
              <a:cs typeface="Calibri"/>
            </a:endParaRPr>
          </a:p>
          <a:p>
            <a:endParaRPr lang="en-US" sz="2200">
              <a:solidFill>
                <a:srgbClr val="FFFFFF"/>
              </a:solidFill>
              <a:cs typeface="Calibri"/>
            </a:endParaRPr>
          </a:p>
        </p:txBody>
      </p:sp>
      <p:pic>
        <p:nvPicPr>
          <p:cNvPr id="11" name="Graphic 5" descr="Pencil with solid fill">
            <a:extLst>
              <a:ext uri="{FF2B5EF4-FFF2-40B4-BE49-F238E27FC236}">
                <a16:creationId xmlns:a16="http://schemas.microsoft.com/office/drawing/2014/main" id="{5B737AD2-EB75-4E97-A7F3-DD4C62D09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741278" y="5465253"/>
            <a:ext cx="579864" cy="57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56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9664D-2266-466F-A17B-9ECA73D4B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3" y="365125"/>
            <a:ext cx="11234304" cy="754063"/>
          </a:xfrm>
        </p:spPr>
        <p:txBody>
          <a:bodyPr>
            <a:normAutofit/>
          </a:bodyPr>
          <a:lstStyle/>
          <a:p>
            <a:pPr algn="ctr"/>
            <a:r>
              <a:rPr lang="en-US" sz="2800" u="sng">
                <a:cs typeface="Calibri Light"/>
              </a:rPr>
              <a:t>Reflection: Compare the First Nation Community and Your Community</a:t>
            </a:r>
            <a:r>
              <a:rPr lang="en-US" sz="2800">
                <a:cs typeface="Calibri Light"/>
              </a:rPr>
              <a:t>  </a:t>
            </a:r>
            <a:r>
              <a:rPr lang="en-US" sz="3200">
                <a:cs typeface="Calibri Light"/>
              </a:rPr>
              <a:t>   </a:t>
            </a:r>
            <a:endParaRPr lang="en-US"/>
          </a:p>
        </p:txBody>
      </p:sp>
      <p:pic>
        <p:nvPicPr>
          <p:cNvPr id="3" name="Picture 3" descr="A picture containing device&#10;&#10;Description automatically generated">
            <a:extLst>
              <a:ext uri="{FF2B5EF4-FFF2-40B4-BE49-F238E27FC236}">
                <a16:creationId xmlns:a16="http://schemas.microsoft.com/office/drawing/2014/main" id="{2B72FE51-4753-4CDE-8673-5C236C6DA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537" y="1166698"/>
            <a:ext cx="10761518" cy="54857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E84D17-6522-474C-A33F-915C956568BD}"/>
              </a:ext>
            </a:extLst>
          </p:cNvPr>
          <p:cNvSpPr txBox="1"/>
          <p:nvPr/>
        </p:nvSpPr>
        <p:spPr>
          <a:xfrm>
            <a:off x="5676900" y="1866900"/>
            <a:ext cx="13335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u="sng">
                <a:ea typeface="+mn-lt"/>
                <a:cs typeface="+mn-lt"/>
              </a:rPr>
              <a:t>Similarities</a:t>
            </a:r>
            <a:endParaRPr lang="en-US"/>
          </a:p>
          <a:p>
            <a:pPr algn="l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0714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9664D-2266-466F-A17B-9ECA73D4B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>
                <a:cs typeface="Calibri Light"/>
              </a:rPr>
              <a:t>Reflection: Think about community roles. How do communities in Canada meet the needs of the people that live in them?</a:t>
            </a:r>
            <a:r>
              <a:rPr lang="en-US" sz="3200">
                <a:cs typeface="Calibri Light"/>
              </a:rPr>
              <a:t> </a:t>
            </a:r>
            <a:endParaRPr lang="en-US">
              <a:cs typeface="Calibri Light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0F1D7C1-E5F0-4A99-9DE4-69F469E02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881051"/>
              </p:ext>
            </p:extLst>
          </p:nvPr>
        </p:nvGraphicFramePr>
        <p:xfrm>
          <a:off x="641195" y="1914292"/>
          <a:ext cx="10940052" cy="4079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026">
                  <a:extLst>
                    <a:ext uri="{9D8B030D-6E8A-4147-A177-3AD203B41FA5}">
                      <a16:colId xmlns:a16="http://schemas.microsoft.com/office/drawing/2014/main" val="89114666"/>
                    </a:ext>
                  </a:extLst>
                </a:gridCol>
                <a:gridCol w="5470026">
                  <a:extLst>
                    <a:ext uri="{9D8B030D-6E8A-4147-A177-3AD203B41FA5}">
                      <a16:colId xmlns:a16="http://schemas.microsoft.com/office/drawing/2014/main" val="1609834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Needs of the 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Way Community Meets the Need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035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Example: 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Grocery Story – Store Clerk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724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13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389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848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18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937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38714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70264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32611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051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259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5D5301-4764-44CF-A4E9-536E468C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  <a:cs typeface="Calibri Light"/>
              </a:rPr>
              <a:t>Additional Links for Learning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6EC19-2CCE-4FD1-B522-E0B77604C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First Nations in Manitoba</a:t>
            </a:r>
            <a:endParaRPr lang="en-US"/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  <a:hlinkClick r:id="rId2"/>
              </a:rPr>
              <a:t>https://www.aadnc-aandc.gc.ca/eng/1100100020558/1100100020563</a:t>
            </a:r>
            <a:r>
              <a:rPr lang="en-US" sz="2000" dirty="0"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Treaty Relations Commission of Manitoba</a:t>
            </a:r>
            <a:endParaRPr lang="en-US"/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  <a:hlinkClick r:id="rId3"/>
              </a:rPr>
              <a:t>http://www.trcm.ca/</a:t>
            </a:r>
            <a:r>
              <a:rPr lang="en-US" sz="2000" dirty="0"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Manitoba First Nations Police</a:t>
            </a: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  <a:hlinkClick r:id="rId4"/>
              </a:rPr>
              <a:t>http://www.dops.org/</a:t>
            </a:r>
            <a:r>
              <a:rPr lang="en-US" sz="2000" dirty="0">
                <a:ea typeface="+mn-lt"/>
                <a:cs typeface="+mn-lt"/>
              </a:rPr>
              <a:t> </a:t>
            </a:r>
            <a:endParaRPr lang="en-US" sz="2000">
              <a:cs typeface="Calibri" panose="020F0502020204030204"/>
            </a:endParaRP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>
                <a:ea typeface="+mn-lt"/>
                <a:cs typeface="+mn-lt"/>
              </a:rPr>
              <a:t>Career Journeys First Nations Career Role Model Program (FNESC)</a:t>
            </a:r>
            <a:endParaRPr lang="en-US"/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  <a:hlinkClick r:id="rId5"/>
              </a:rPr>
              <a:t>http://www.fnesc.ca/careerjourneys-2/</a:t>
            </a:r>
            <a:r>
              <a:rPr lang="en-US" sz="2000" dirty="0">
                <a:ea typeface="+mn-lt"/>
                <a:cs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53063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CFFE61-7CCA-4EDF-B8A5-52B58042C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  <a:cs typeface="Calibri Light"/>
              </a:rPr>
              <a:t>Books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6E86B-5D00-4700-BC9A-D2EF4DBE7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2000">
                <a:ea typeface="+mn-lt"/>
                <a:cs typeface="+mn-lt"/>
              </a:rPr>
              <a:t>Turtle Island Voices – Grade 1 Series – Pearson Education</a:t>
            </a:r>
            <a:endParaRPr lang="en-US" sz="2000"/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“Our Reserve” by Robert Cutting</a:t>
            </a:r>
            <a:endParaRPr lang="en-US" sz="2000"/>
          </a:p>
          <a:p>
            <a:pPr>
              <a:buNone/>
            </a:pPr>
            <a:r>
              <a:rPr lang="en-US" sz="2000" dirty="0">
                <a:ea typeface="+mn-lt"/>
                <a:cs typeface="+mn-lt"/>
                <a:hlinkClick r:id="rId2"/>
              </a:rPr>
              <a:t>https://www.rubiconpublishing.com/product/our-reserve/</a:t>
            </a:r>
            <a:r>
              <a:rPr lang="en-US" sz="2000" dirty="0">
                <a:ea typeface="+mn-lt"/>
                <a:cs typeface="+mn-lt"/>
              </a:rPr>
              <a:t> </a:t>
            </a:r>
          </a:p>
          <a:p>
            <a:pPr>
              <a:buNone/>
            </a:pPr>
            <a:endParaRPr lang="en-US" sz="2000">
              <a:ea typeface="+mn-lt"/>
              <a:cs typeface="+mn-lt"/>
            </a:endParaRPr>
          </a:p>
          <a:p>
            <a:pPr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buNone/>
            </a:pPr>
            <a:endParaRPr lang="en-US" sz="2000" dirty="0">
              <a:ea typeface="+mn-lt"/>
              <a:cs typeface="+mn-lt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Take Action for Reconciliation – Scholastic Series</a:t>
            </a:r>
            <a:endParaRPr lang="en-US" sz="2000">
              <a:cs typeface="Calibri"/>
            </a:endParaRPr>
          </a:p>
          <a:p>
            <a:pPr>
              <a:buNone/>
            </a:pPr>
            <a:r>
              <a:rPr lang="en-US" sz="2000">
                <a:ea typeface="+mn-lt"/>
                <a:cs typeface="+mn-lt"/>
              </a:rPr>
              <a:t>“Community Ties” by Scholastic</a:t>
            </a:r>
            <a:endParaRPr lang="en-US" sz="2000"/>
          </a:p>
          <a:p>
            <a:pPr>
              <a:buNone/>
            </a:pPr>
            <a:r>
              <a:rPr lang="en-US" sz="2000" dirty="0">
                <a:ea typeface="+mn-lt"/>
                <a:cs typeface="+mn-lt"/>
                <a:hlinkClick r:id="rId3"/>
              </a:rPr>
              <a:t>https://education.scholastic.ca/product/9781443045094</a:t>
            </a:r>
            <a:r>
              <a:rPr lang="en-US" sz="2000" dirty="0">
                <a:ea typeface="+mn-lt"/>
                <a:cs typeface="+mn-lt"/>
              </a:rPr>
              <a:t>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975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AA8836-E710-4893-902B-B27C08869EB4}"/>
              </a:ext>
            </a:extLst>
          </p:cNvPr>
          <p:cNvSpPr txBox="1"/>
          <p:nvPr/>
        </p:nvSpPr>
        <p:spPr>
          <a:xfrm>
            <a:off x="635000" y="635000"/>
            <a:ext cx="10896600" cy="5029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600" u="sng">
                <a:cs typeface="Calibri"/>
              </a:rPr>
              <a:t>Think about your own community: 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endParaRPr lang="en-US" sz="2600">
              <a:cs typeface="Calibri"/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600">
                <a:cs typeface="Calibri"/>
              </a:rPr>
              <a:t>What is the name of your community?</a:t>
            </a:r>
            <a:endParaRPr lang="en-US" sz="2600"/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600">
                <a:cs typeface="Calibri"/>
              </a:rPr>
              <a:t>Is it rural or urban, city, town, farm, mining, remote, fly-in?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600">
                <a:cs typeface="Calibri"/>
              </a:rPr>
              <a:t>Is it southern or northern, eastern or western?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600">
                <a:cs typeface="Calibri"/>
              </a:rPr>
              <a:t>What languages do people speak in your community?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600">
                <a:ea typeface="+mn-lt"/>
                <a:cs typeface="+mn-lt"/>
              </a:rPr>
              <a:t>What are some buildings or places in your community?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600">
                <a:ea typeface="+mn-lt"/>
                <a:cs typeface="+mn-lt"/>
              </a:rPr>
              <a:t>Is your community close to any landmarks?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600">
                <a:ea typeface="+mn-lt"/>
                <a:cs typeface="+mn-lt"/>
              </a:rPr>
              <a:t>Are there any major streets/roads close to or in your community?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600">
                <a:ea typeface="+mn-lt"/>
                <a:cs typeface="+mn-lt"/>
              </a:rPr>
              <a:t>Who makes decisions for your community?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600">
                <a:ea typeface="+mn-lt"/>
                <a:cs typeface="+mn-lt"/>
              </a:rPr>
              <a:t>What is your </a:t>
            </a:r>
            <a:r>
              <a:rPr lang="en-US" sz="2600" err="1">
                <a:ea typeface="+mn-lt"/>
                <a:cs typeface="+mn-lt"/>
              </a:rPr>
              <a:t>favourite</a:t>
            </a:r>
            <a:r>
              <a:rPr lang="en-US" sz="2600">
                <a:ea typeface="+mn-lt"/>
                <a:cs typeface="+mn-lt"/>
              </a:rPr>
              <a:t> part of your community?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endParaRPr lang="en-US" sz="2600">
              <a:cs typeface="Calibri"/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endParaRPr lang="en-US" sz="2600">
              <a:cs typeface="Calibri"/>
            </a:endParaRP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endParaRPr lang="en-US" sz="2600"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60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761C87-AF2A-44E9-8ED1-6DBCA9E3484C}"/>
              </a:ext>
            </a:extLst>
          </p:cNvPr>
          <p:cNvSpPr txBox="1"/>
          <p:nvPr/>
        </p:nvSpPr>
        <p:spPr>
          <a:xfrm>
            <a:off x="635000" y="5740400"/>
            <a:ext cx="10896600" cy="4445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cs typeface="Calibri"/>
              </a:rPr>
              <a:t>Locate/show your community on a map of Manitoba.</a:t>
            </a:r>
          </a:p>
        </p:txBody>
      </p:sp>
      <p:pic>
        <p:nvPicPr>
          <p:cNvPr id="7" name="Graphic 5" descr="Pencil with solid fill">
            <a:extLst>
              <a:ext uri="{FF2B5EF4-FFF2-40B4-BE49-F238E27FC236}">
                <a16:creationId xmlns:a16="http://schemas.microsoft.com/office/drawing/2014/main" id="{A38B06FD-3EB0-423A-9F13-DA1B7E8283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14344" y="5597948"/>
            <a:ext cx="579864" cy="57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12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1466-87DC-4EDB-B73D-39EF4D3C4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3083" y="439257"/>
            <a:ext cx="5171432" cy="2357829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ea typeface="+mj-lt"/>
                <a:cs typeface="+mj-lt"/>
              </a:rPr>
              <a:t/>
            </a:r>
            <a:br>
              <a:rPr lang="en-US">
                <a:ea typeface="+mj-lt"/>
                <a:cs typeface="+mj-lt"/>
              </a:rPr>
            </a:br>
            <a:r>
              <a:rPr lang="en-US">
                <a:ea typeface="+mj-lt"/>
                <a:cs typeface="+mj-lt"/>
              </a:rPr>
              <a:t/>
            </a:r>
            <a:br>
              <a:rPr lang="en-US">
                <a:ea typeface="+mj-lt"/>
                <a:cs typeface="+mj-lt"/>
              </a:rPr>
            </a:br>
            <a:r>
              <a:rPr lang="en-US">
                <a:ea typeface="+mj-lt"/>
                <a:cs typeface="+mj-lt"/>
              </a:rPr>
              <a:t>How do communities in Canada meet the </a:t>
            </a:r>
            <a:r>
              <a:rPr lang="en-US" u="sng">
                <a:ea typeface="+mj-lt"/>
                <a:cs typeface="+mj-lt"/>
              </a:rPr>
              <a:t>needs</a:t>
            </a:r>
            <a:r>
              <a:rPr lang="en-US">
                <a:ea typeface="+mj-lt"/>
                <a:cs typeface="+mj-lt"/>
              </a:rPr>
              <a:t> of the people that live in them?</a:t>
            </a:r>
            <a:br>
              <a:rPr lang="en-US">
                <a:ea typeface="+mj-lt"/>
                <a:cs typeface="+mj-lt"/>
              </a:rPr>
            </a:br>
            <a:endParaRPr lang="en-US"/>
          </a:p>
          <a:p>
            <a:endParaRPr lang="en-US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FA22C-F93E-4712-9A45-A2D49115A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435" y="604693"/>
            <a:ext cx="5412524" cy="58670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dirty="0">
                <a:ea typeface="+mn-lt"/>
                <a:cs typeface="+mn-lt"/>
              </a:rPr>
              <a:t>Now that communities are 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on your mind, we may want </a:t>
            </a:r>
            <a:br>
              <a:rPr lang="en-US" dirty="0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to ask... </a:t>
            </a:r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sz="1400" i="1" dirty="0">
                <a:cs typeface="Calibri"/>
              </a:rPr>
              <a:t>Insert a picture of your community and/or have students </a:t>
            </a:r>
            <a:br>
              <a:rPr lang="en-US" sz="1400" i="1" dirty="0">
                <a:cs typeface="Calibri"/>
              </a:rPr>
            </a:br>
            <a:r>
              <a:rPr lang="en-US" sz="1400" i="1">
                <a:cs typeface="Calibri"/>
              </a:rPr>
              <a:t>draw a picture of their community and share with the class.</a:t>
            </a:r>
          </a:p>
          <a:p>
            <a:pPr marL="0" indent="0">
              <a:buNone/>
            </a:pPr>
            <a:endParaRPr lang="en-US" sz="1400" i="1" dirty="0">
              <a:cs typeface="Calibri"/>
            </a:endParaRPr>
          </a:p>
        </p:txBody>
      </p:sp>
      <p:pic>
        <p:nvPicPr>
          <p:cNvPr id="7" name="Picture 7" descr="Map&#10;&#10;Description automatically generated">
            <a:extLst>
              <a:ext uri="{FF2B5EF4-FFF2-40B4-BE49-F238E27FC236}">
                <a16:creationId xmlns:a16="http://schemas.microsoft.com/office/drawing/2014/main" id="{306F280C-D53C-4B78-88D9-ED2383E15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302578" y="2803323"/>
            <a:ext cx="5166835" cy="37779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D96E6EC-7641-4C43-9C15-24DA21C2179F}"/>
              </a:ext>
            </a:extLst>
          </p:cNvPr>
          <p:cNvSpPr txBox="1"/>
          <p:nvPr/>
        </p:nvSpPr>
        <p:spPr>
          <a:xfrm>
            <a:off x="9445083" y="6854400"/>
            <a:ext cx="2743200" cy="3175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r>
              <a:rPr lang="en-US">
                <a:hlinkClick r:id="rId3"/>
              </a:rPr>
              <a:t>This Photo</a:t>
            </a:r>
            <a:r>
              <a:rPr lang="en-US"/>
              <a:t> by Unknown author is licensed under </a:t>
            </a:r>
            <a:r>
              <a:rPr lang="en-US">
                <a:hlinkClick r:id="rId4"/>
              </a:rPr>
              <a:t>CC BY-SA</a:t>
            </a:r>
            <a:r>
              <a:rPr lang="en-US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EA22FF-704F-4BA0-AB86-DD5744F02143}"/>
              </a:ext>
            </a:extLst>
          </p:cNvPr>
          <p:cNvSpPr/>
          <p:nvPr/>
        </p:nvSpPr>
        <p:spPr>
          <a:xfrm>
            <a:off x="419819" y="2008518"/>
            <a:ext cx="5103961" cy="3766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5" descr="Pencil with solid fill">
            <a:extLst>
              <a:ext uri="{FF2B5EF4-FFF2-40B4-BE49-F238E27FC236}">
                <a16:creationId xmlns:a16="http://schemas.microsoft.com/office/drawing/2014/main" id="{03BB9BD2-497D-48C3-BC4F-1F091AB459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843654" y="5975967"/>
            <a:ext cx="415342" cy="41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04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5EA443-42AF-42CC-95D3-8F5C15C52D6F}"/>
              </a:ext>
            </a:extLst>
          </p:cNvPr>
          <p:cNvSpPr txBox="1"/>
          <p:nvPr/>
        </p:nvSpPr>
        <p:spPr>
          <a:xfrm>
            <a:off x="707371" y="212726"/>
            <a:ext cx="1079066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cs typeface="Calibri"/>
              </a:rPr>
              <a:t>What is a need? What is a want?</a:t>
            </a:r>
            <a:endParaRPr lang="en-US" sz="2400" dirty="0"/>
          </a:p>
          <a:p>
            <a:pPr algn="ctr"/>
            <a:r>
              <a:rPr lang="en-US" sz="2400"/>
              <a:t>Decide which of the things is a need or a want and sort it into the correct column.</a:t>
            </a:r>
            <a:endParaRPr lang="en-US" sz="2400">
              <a:cs typeface="Calibri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8FA46F2-D6AE-47CF-98A1-473137C22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226492"/>
              </p:ext>
            </p:extLst>
          </p:nvPr>
        </p:nvGraphicFramePr>
        <p:xfrm>
          <a:off x="734121" y="1208048"/>
          <a:ext cx="10894618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7309">
                  <a:extLst>
                    <a:ext uri="{9D8B030D-6E8A-4147-A177-3AD203B41FA5}">
                      <a16:colId xmlns:a16="http://schemas.microsoft.com/office/drawing/2014/main" val="2927115532"/>
                    </a:ext>
                  </a:extLst>
                </a:gridCol>
                <a:gridCol w="5447309">
                  <a:extLst>
                    <a:ext uri="{9D8B030D-6E8A-4147-A177-3AD203B41FA5}">
                      <a16:colId xmlns:a16="http://schemas.microsoft.com/office/drawing/2014/main" val="810158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28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251797"/>
                  </a:ext>
                </a:extLst>
              </a:tr>
            </a:tbl>
          </a:graphicData>
        </a:graphic>
      </p:graphicFrame>
      <p:pic>
        <p:nvPicPr>
          <p:cNvPr id="6" name="Picture 6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E2AFFD7-2D21-4857-99C1-D5B4B6EB8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681546" y="5625790"/>
            <a:ext cx="819614" cy="8103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40DA2E-AE13-4DA1-AA71-D5753377962D}"/>
              </a:ext>
            </a:extLst>
          </p:cNvPr>
          <p:cNvSpPr txBox="1"/>
          <p:nvPr/>
        </p:nvSpPr>
        <p:spPr>
          <a:xfrm>
            <a:off x="-89209" y="6854283"/>
            <a:ext cx="2129884" cy="298915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r>
              <a:rPr lang="en-US">
                <a:hlinkClick r:id="rId3"/>
              </a:rPr>
              <a:t>This Photo</a:t>
            </a:r>
            <a:r>
              <a:rPr lang="en-US"/>
              <a:t> by Unknown author is licensed under </a:t>
            </a:r>
            <a:r>
              <a:rPr lang="en-US">
                <a:hlinkClick r:id="rId4"/>
              </a:rPr>
              <a:t>CC BY-ND</a:t>
            </a:r>
            <a:r>
              <a:rPr lang="en-US"/>
              <a:t>.</a:t>
            </a:r>
          </a:p>
        </p:txBody>
      </p:sp>
      <p:pic>
        <p:nvPicPr>
          <p:cNvPr id="10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171D1DA6-6908-466D-B823-E38F09BB95B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rcRect l="14721" t="15179" r="13198" b="14622"/>
          <a:stretch/>
        </p:blipFill>
        <p:spPr>
          <a:xfrm>
            <a:off x="10058400" y="4971354"/>
            <a:ext cx="1608977" cy="8916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A569B1-094E-4418-944E-2C2B0A4931E0}"/>
              </a:ext>
            </a:extLst>
          </p:cNvPr>
          <p:cNvSpPr txBox="1"/>
          <p:nvPr/>
        </p:nvSpPr>
        <p:spPr>
          <a:xfrm>
            <a:off x="1927303" y="6886110"/>
            <a:ext cx="2371493" cy="196696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r>
              <a:rPr lang="en-US">
                <a:hlinkClick r:id="rId6"/>
              </a:rPr>
              <a:t>This Photo</a:t>
            </a:r>
            <a:r>
              <a:rPr lang="en-US"/>
              <a:t> by Unknown author is licensed under </a:t>
            </a:r>
            <a:r>
              <a:rPr lang="en-US">
                <a:hlinkClick r:id="rId7"/>
              </a:rPr>
              <a:t>CC BY-SA</a:t>
            </a:r>
            <a:r>
              <a:rPr lang="en-US"/>
              <a:t>.</a:t>
            </a:r>
          </a:p>
        </p:txBody>
      </p:sp>
      <p:pic>
        <p:nvPicPr>
          <p:cNvPr id="14" name="Picture 14" descr="A picture containing indoor, table, computer, sitting&#10;&#10;Description automatically generated">
            <a:extLst>
              <a:ext uri="{FF2B5EF4-FFF2-40B4-BE49-F238E27FC236}">
                <a16:creationId xmlns:a16="http://schemas.microsoft.com/office/drawing/2014/main" id="{0A6AF828-E152-4D1A-BF3E-5DF4A1460E5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xmlns="" r:id="rId9"/>
              </a:ext>
            </a:extLst>
          </a:blip>
          <a:stretch>
            <a:fillRect/>
          </a:stretch>
        </p:blipFill>
        <p:spPr>
          <a:xfrm>
            <a:off x="3665034" y="4967853"/>
            <a:ext cx="1841312" cy="86238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96E7212-59BA-4E95-A8F2-6FB619D2A7F0}"/>
              </a:ext>
            </a:extLst>
          </p:cNvPr>
          <p:cNvSpPr txBox="1"/>
          <p:nvPr/>
        </p:nvSpPr>
        <p:spPr>
          <a:xfrm>
            <a:off x="4241679" y="6880380"/>
            <a:ext cx="1525362" cy="150232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US">
                <a:hlinkClick r:id="rId9"/>
              </a:rPr>
              <a:t>This Photo</a:t>
            </a:r>
            <a:r>
              <a:rPr lang="en-US"/>
              <a:t> by Unknown author is licensed under </a:t>
            </a:r>
            <a:r>
              <a:rPr lang="en-US">
                <a:hlinkClick r:id="rId7"/>
              </a:rPr>
              <a:t>CC BY-SA</a:t>
            </a:r>
            <a:r>
              <a:rPr lang="en-US"/>
              <a:t>.</a:t>
            </a:r>
          </a:p>
        </p:txBody>
      </p:sp>
      <p:pic>
        <p:nvPicPr>
          <p:cNvPr id="20" name="Picture 20" descr="A picture containing qr code&#10;&#10;Description automatically generated">
            <a:extLst>
              <a:ext uri="{FF2B5EF4-FFF2-40B4-BE49-F238E27FC236}">
                <a16:creationId xmlns:a16="http://schemas.microsoft.com/office/drawing/2014/main" id="{2A6DDBAA-2438-4BDE-8A5F-FC7D69A4A75F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837473B0-CC2E-450A-ABE3-18F120FF3D39}">
                <a1611:picAttrSrcUrl xmlns:a1611="http://schemas.microsoft.com/office/drawing/2016/11/main" xmlns="" r:id="rId11"/>
              </a:ext>
            </a:extLst>
          </a:blip>
          <a:srcRect l="-971" t="11000" r="-719" b="20000"/>
          <a:stretch/>
        </p:blipFill>
        <p:spPr>
          <a:xfrm>
            <a:off x="8492583" y="5321104"/>
            <a:ext cx="1318246" cy="128095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78BDBF2-84C8-4092-98DB-FAB3F7727BB0}"/>
              </a:ext>
            </a:extLst>
          </p:cNvPr>
          <p:cNvSpPr txBox="1"/>
          <p:nvPr/>
        </p:nvSpPr>
        <p:spPr>
          <a:xfrm>
            <a:off x="5773079" y="6870894"/>
            <a:ext cx="1268451" cy="252451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r>
              <a:rPr lang="en-US">
                <a:hlinkClick r:id="rId11"/>
              </a:rPr>
              <a:t>This Photo</a:t>
            </a:r>
            <a:r>
              <a:rPr lang="en-US"/>
              <a:t> by Unknown author is licensed under </a:t>
            </a:r>
            <a:r>
              <a:rPr lang="en-US">
                <a:hlinkClick r:id="rId7"/>
              </a:rPr>
              <a:t>CC BY-SA</a:t>
            </a:r>
            <a:r>
              <a:rPr lang="en-US"/>
              <a:t>.</a:t>
            </a:r>
          </a:p>
        </p:txBody>
      </p:sp>
      <p:pic>
        <p:nvPicPr>
          <p:cNvPr id="23" name="Picture 23" descr="A picture containing icon&#10;&#10;Description automatically generated">
            <a:extLst>
              <a:ext uri="{FF2B5EF4-FFF2-40B4-BE49-F238E27FC236}">
                <a16:creationId xmlns:a16="http://schemas.microsoft.com/office/drawing/2014/main" id="{03298F6A-9220-4E36-BAF4-29477DD3595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837473B0-CC2E-450A-ABE3-18F120FF3D39}">
                <a1611:picAttrSrcUrl xmlns:a1611="http://schemas.microsoft.com/office/drawing/2016/11/main" xmlns="" r:id="rId13"/>
              </a:ext>
            </a:extLst>
          </a:blip>
          <a:stretch>
            <a:fillRect/>
          </a:stretch>
        </p:blipFill>
        <p:spPr>
          <a:xfrm>
            <a:off x="6722327" y="4905197"/>
            <a:ext cx="1312129" cy="1034166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8ED040F-BC37-4373-BC90-E642CB27AC75}"/>
              </a:ext>
            </a:extLst>
          </p:cNvPr>
          <p:cNvSpPr txBox="1"/>
          <p:nvPr/>
        </p:nvSpPr>
        <p:spPr>
          <a:xfrm>
            <a:off x="7047571" y="6886961"/>
            <a:ext cx="1851103" cy="215281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US">
                <a:hlinkClick r:id="rId13"/>
              </a:rPr>
              <a:t>This Photo</a:t>
            </a:r>
            <a:r>
              <a:rPr lang="en-US"/>
              <a:t> by Unknown author is licensed under </a:t>
            </a:r>
            <a:r>
              <a:rPr lang="en-US">
                <a:hlinkClick r:id="rId14"/>
              </a:rPr>
              <a:t>CC BY-NC</a:t>
            </a:r>
            <a:r>
              <a:rPr lang="en-US"/>
              <a:t>.</a:t>
            </a:r>
          </a:p>
        </p:txBody>
      </p:sp>
      <p:pic>
        <p:nvPicPr>
          <p:cNvPr id="27" name="Picture 27" descr="Shape, icon, rectangle&#10;&#10;Description automatically generated">
            <a:extLst>
              <a:ext uri="{FF2B5EF4-FFF2-40B4-BE49-F238E27FC236}">
                <a16:creationId xmlns:a16="http://schemas.microsoft.com/office/drawing/2014/main" id="{FDC89C59-BEA8-4D73-95E1-8815E34E7FE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837473B0-CC2E-450A-ABE3-18F120FF3D39}">
                <a1611:picAttrSrcUrl xmlns:a1611="http://schemas.microsoft.com/office/drawing/2016/11/main" xmlns="" r:id="rId16"/>
              </a:ext>
            </a:extLst>
          </a:blip>
          <a:stretch>
            <a:fillRect/>
          </a:stretch>
        </p:blipFill>
        <p:spPr>
          <a:xfrm>
            <a:off x="2252547" y="5393474"/>
            <a:ext cx="1284250" cy="1265664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B39BBD7-81F1-4FAE-B874-DC8086CED273}"/>
              </a:ext>
            </a:extLst>
          </p:cNvPr>
          <p:cNvSpPr txBox="1"/>
          <p:nvPr/>
        </p:nvSpPr>
        <p:spPr>
          <a:xfrm>
            <a:off x="8906109" y="6882161"/>
            <a:ext cx="1432932" cy="159525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US">
                <a:hlinkClick r:id="rId16"/>
              </a:rPr>
              <a:t>This Photo</a:t>
            </a:r>
            <a:r>
              <a:rPr lang="en-US"/>
              <a:t> by Unknown author is licensed under </a:t>
            </a:r>
            <a:r>
              <a:rPr lang="en-US">
                <a:hlinkClick r:id="rId7"/>
              </a:rPr>
              <a:t>CC BY-SA</a:t>
            </a:r>
            <a:r>
              <a:rPr lang="en-US"/>
              <a:t>.</a:t>
            </a:r>
          </a:p>
        </p:txBody>
      </p:sp>
      <p:pic>
        <p:nvPicPr>
          <p:cNvPr id="35" name="Picture 35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A6E9D65E-8209-46F6-A435-CBE18D6DC89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837473B0-CC2E-450A-ABE3-18F120FF3D39}">
                <a1611:picAttrSrcUrl xmlns:a1611="http://schemas.microsoft.com/office/drawing/2016/11/main" xmlns="" r:id="rId18"/>
              </a:ext>
            </a:extLst>
          </a:blip>
          <a:stretch>
            <a:fillRect/>
          </a:stretch>
        </p:blipFill>
        <p:spPr>
          <a:xfrm>
            <a:off x="1035205" y="5090696"/>
            <a:ext cx="819616" cy="1081341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B303B271-49D2-42F5-B982-061B323639E9}"/>
              </a:ext>
            </a:extLst>
          </p:cNvPr>
          <p:cNvSpPr txBox="1"/>
          <p:nvPr/>
        </p:nvSpPr>
        <p:spPr>
          <a:xfrm>
            <a:off x="10346474" y="6878561"/>
            <a:ext cx="1665249" cy="224574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US">
                <a:hlinkClick r:id="rId18"/>
              </a:rPr>
              <a:t>This Photo</a:t>
            </a:r>
            <a:r>
              <a:rPr lang="en-US"/>
              <a:t> by Unknown author is licensed under </a:t>
            </a:r>
            <a:r>
              <a:rPr lang="en-US">
                <a:hlinkClick r:id="rId4"/>
              </a:rPr>
              <a:t>CC BY-ND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709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Map&#10;&#10;Description automatically generated">
            <a:extLst>
              <a:ext uri="{FF2B5EF4-FFF2-40B4-BE49-F238E27FC236}">
                <a16:creationId xmlns:a16="http://schemas.microsoft.com/office/drawing/2014/main" id="{574C1AE6-7980-4B1A-99F8-0E4E4CAD4E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15024" r="1" b="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F3BFD-D9B8-4B38-A979-664443937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2461" y="998323"/>
            <a:ext cx="4977578" cy="4832609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3600">
                <a:solidFill>
                  <a:srgbClr val="000000"/>
                </a:solidFill>
                <a:ea typeface="+mn-lt"/>
                <a:cs typeface="+mn-lt"/>
              </a:rPr>
              <a:t>Before we can answer our big question about how communities in Canada meet the needs of the people that live in them, let's look at First Nations communities in Manitoba.</a:t>
            </a:r>
            <a:endParaRPr lang="en-US" sz="3600">
              <a:solidFill>
                <a:srgbClr val="000000"/>
              </a:solidFill>
              <a:cs typeface="Calibri" panose="020F0502020204030204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95938560-2C16-4230-AC6C-37DCDBD779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117" y="6864160"/>
            <a:ext cx="2743200" cy="28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118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EA3374-EFB7-426F-8CC1-00B038B0C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  <a:cs typeface="Calibri Light"/>
              </a:rPr>
              <a:t>Who are </a:t>
            </a:r>
            <a:r>
              <a:rPr lang="en-US" dirty="0">
                <a:solidFill>
                  <a:srgbClr val="FFFFFF"/>
                </a:solidFill>
                <a:cs typeface="Calibri Light"/>
              </a:rPr>
              <a:t/>
            </a:r>
            <a:br>
              <a:rPr lang="en-US" dirty="0">
                <a:solidFill>
                  <a:srgbClr val="FFFFFF"/>
                </a:solidFill>
                <a:cs typeface="Calibri Light"/>
              </a:rPr>
            </a:br>
            <a:r>
              <a:rPr lang="en-US">
                <a:solidFill>
                  <a:srgbClr val="FFFFFF"/>
                </a:solidFill>
                <a:cs typeface="Calibri Light"/>
              </a:rPr>
              <a:t>First Nations Peoples?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4B4B0-DB90-4D14-81D3-E2E160734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316" y="649480"/>
            <a:ext cx="6972290" cy="554604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u="sng">
                <a:cs typeface="Calibri"/>
              </a:rPr>
              <a:t>Who is Indigenous?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The word Indigenous and First Nation explained by CBC Kids News    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  <a:hlinkClick r:id="rId2"/>
              </a:rPr>
              <a:t>https://www.youtube.com/watch?v=CISeEFTsgDA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u="sng">
                <a:ea typeface="+mn-lt"/>
                <a:cs typeface="+mn-lt"/>
              </a:rPr>
              <a:t>What is a First Nation community?</a:t>
            </a: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A place where First Nations people live. To learn more check out this website.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  <a:hlinkClick r:id="rId3"/>
              </a:rPr>
              <a:t>https://www.rcaanc-cirnac.gc.ca/eng/1316530294102/1535458624988#un4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/>
          </a:p>
        </p:txBody>
      </p:sp>
      <p:pic>
        <p:nvPicPr>
          <p:cNvPr id="13" name="Graphic 5" descr="Theatre with solid fill">
            <a:extLst>
              <a:ext uri="{FF2B5EF4-FFF2-40B4-BE49-F238E27FC236}">
                <a16:creationId xmlns:a16="http://schemas.microsoft.com/office/drawing/2014/main" id="{C5992FC4-D99C-4E4E-921E-8DE3DAB738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0101391" y="11509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6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F3EA7A-FF53-4843-90D2-0F9C341B8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793" y="142587"/>
            <a:ext cx="11111654" cy="852215"/>
          </a:xfrm>
        </p:spPr>
        <p:txBody>
          <a:bodyPr anchor="b">
            <a:noAutofit/>
          </a:bodyPr>
          <a:lstStyle/>
          <a:p>
            <a:r>
              <a:rPr lang="en-US" sz="5400">
                <a:cs typeface="Calibri Light"/>
              </a:rPr>
              <a:t>First Nations Communities in Manitoba</a:t>
            </a:r>
            <a:endParaRPr lang="en-US" sz="5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826D9-B809-43ED-9054-B8D6E4266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794" y="1225088"/>
            <a:ext cx="11629238" cy="497835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cs typeface="Calibri"/>
              </a:rPr>
              <a:t>Do you or anyone you know live in a First Nation community?</a:t>
            </a:r>
            <a:endParaRPr lang="en-US">
              <a:ea typeface="+mn-lt"/>
              <a:cs typeface="+mn-lt"/>
            </a:endParaRPr>
          </a:p>
          <a:p>
            <a:r>
              <a:rPr lang="en-US">
                <a:cs typeface="Calibri"/>
              </a:rPr>
              <a:t>Have you ever visited a First Nation community?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Look at the following map "Traditional First Nation Community Names" from the Manitoba First Nations Education Resource Centre.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  <a:hlinkClick r:id="rId2"/>
              </a:rPr>
              <a:t>https://mfnerc.org/community-map/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>
                <a:cs typeface="Calibri"/>
              </a:rPr>
              <a:t>How many First Nation communities are in Manitoba?</a:t>
            </a:r>
            <a:endParaRPr lang="en-US" dirty="0">
              <a:cs typeface="Calibri"/>
            </a:endParaRPr>
          </a:p>
          <a:p>
            <a:pPr lvl="1"/>
            <a:r>
              <a:rPr lang="en-US" sz="2800">
                <a:ea typeface="+mn-lt"/>
                <a:cs typeface="+mn-lt"/>
              </a:rPr>
              <a:t>How many First Nations communities are Cree? Dene? Oji-Cree? Ojibway? Dakota? </a:t>
            </a:r>
          </a:p>
          <a:p>
            <a:pPr lvl="1"/>
            <a:r>
              <a:rPr lang="en-US" sz="2800">
                <a:ea typeface="+mn-lt"/>
                <a:cs typeface="+mn-lt"/>
              </a:rPr>
              <a:t>Write an addition </a:t>
            </a:r>
            <a:r>
              <a:rPr lang="en-US" sz="2800" u="sng">
                <a:ea typeface="+mn-lt"/>
                <a:cs typeface="+mn-lt"/>
              </a:rPr>
              <a:t>and</a:t>
            </a:r>
            <a:r>
              <a:rPr lang="en-US" sz="2800">
                <a:ea typeface="+mn-lt"/>
                <a:cs typeface="+mn-lt"/>
              </a:rPr>
              <a:t> subtraction sentence that represents the different First Nations communities in Manitoba.</a:t>
            </a:r>
          </a:p>
          <a:p>
            <a:r>
              <a:rPr lang="en-US">
                <a:ea typeface="+mn-lt"/>
                <a:cs typeface="+mn-lt"/>
              </a:rPr>
              <a:t>Which First Nation community are you closest to?</a:t>
            </a:r>
          </a:p>
          <a:p>
            <a:pPr lvl="1"/>
            <a:endParaRPr lang="en-US" sz="1700">
              <a:ea typeface="+mn-lt"/>
              <a:cs typeface="+mn-lt"/>
            </a:endParaRPr>
          </a:p>
          <a:p>
            <a:pPr marL="0" indent="0">
              <a:buNone/>
            </a:pPr>
            <a:endParaRPr lang="en-US" sz="170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5" descr="Pencil with solid fill">
            <a:extLst>
              <a:ext uri="{FF2B5EF4-FFF2-40B4-BE49-F238E27FC236}">
                <a16:creationId xmlns:a16="http://schemas.microsoft.com/office/drawing/2014/main" id="{9C2ACED4-175B-49E5-8241-A12822869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58402" y="4413219"/>
            <a:ext cx="477644" cy="47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736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DE95B-5AFE-4935-B552-A2A757CA7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15" y="294538"/>
            <a:ext cx="10413535" cy="103366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4000" b="1" dirty="0">
                <a:solidFill>
                  <a:srgbClr val="FFFFFF"/>
                </a:solidFill>
                <a:cs typeface="Calibri Light"/>
              </a:rPr>
              <a:t>Choose a First Nation Community </a:t>
            </a:r>
            <a:r>
              <a:rPr lang="en-US" sz="4000" b="1" dirty="0">
                <a:cs typeface="Calibri Light"/>
              </a:rPr>
              <a:t/>
            </a:r>
            <a:br>
              <a:rPr lang="en-US" sz="4000" b="1" dirty="0">
                <a:cs typeface="Calibri Light"/>
              </a:rPr>
            </a:br>
            <a:r>
              <a:rPr lang="en-US" sz="4000" b="1">
                <a:solidFill>
                  <a:srgbClr val="FFFFFF"/>
                </a:solidFill>
                <a:cs typeface="Calibri Light"/>
              </a:rPr>
              <a:t>to learn more about</a:t>
            </a:r>
            <a:endParaRPr lang="en-US" sz="4000" b="1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91B87-77B4-47AF-8DA1-C3CFA5314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014" y="1714348"/>
            <a:ext cx="11319917" cy="52217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>
                <a:cs typeface="Calibri"/>
              </a:rPr>
              <a:t>This can be done as a class, or individually, or both.</a:t>
            </a:r>
          </a:p>
          <a:p>
            <a:r>
              <a:rPr lang="en-US" sz="2400">
                <a:cs typeface="Calibri"/>
              </a:rPr>
              <a:t>Which cultural/linguistic group does the First Nation identify as? </a:t>
            </a:r>
            <a:r>
              <a:rPr lang="en-US" sz="2400" dirty="0">
                <a:cs typeface="Calibri"/>
              </a:rPr>
              <a:t/>
            </a:r>
            <a:br>
              <a:rPr lang="en-US" sz="2400" dirty="0">
                <a:cs typeface="Calibri"/>
              </a:rPr>
            </a:br>
            <a:r>
              <a:rPr lang="en-US" sz="2400">
                <a:cs typeface="Calibri"/>
              </a:rPr>
              <a:t>For example: Cree, Dene, Oji-Cree, Ojibway, Dakota, etc.</a:t>
            </a:r>
          </a:p>
          <a:p>
            <a:r>
              <a:rPr lang="en-US" sz="2400">
                <a:cs typeface="Calibri"/>
              </a:rPr>
              <a:t>What is the population of the First Nation community?</a:t>
            </a:r>
          </a:p>
          <a:p>
            <a:pPr marL="0" indent="0">
              <a:buNone/>
            </a:pPr>
            <a:r>
              <a:rPr lang="en-US" sz="2400" dirty="0">
                <a:ea typeface="+mn-lt"/>
                <a:cs typeface="+mn-lt"/>
                <a:hlinkClick r:id="rId2"/>
              </a:rPr>
              <a:t>https://geo.aadnc-aandc.gc.ca/cippn-fnpim/index-eng.html</a:t>
            </a:r>
            <a:r>
              <a:rPr lang="en-US" sz="2400" dirty="0">
                <a:ea typeface="+mn-lt"/>
                <a:cs typeface="+mn-lt"/>
              </a:rPr>
              <a:t> </a:t>
            </a:r>
          </a:p>
          <a:p>
            <a:r>
              <a:rPr lang="en-US" sz="2400">
                <a:cs typeface="Calibri"/>
              </a:rPr>
              <a:t>Show </a:t>
            </a:r>
            <a:r>
              <a:rPr lang="en-US" sz="2400">
                <a:ea typeface="+mn-lt"/>
                <a:cs typeface="+mn-lt"/>
              </a:rPr>
              <a:t>where the First Nation community is located on</a:t>
            </a:r>
            <a:r>
              <a:rPr lang="en-US" sz="2400">
                <a:cs typeface="Calibri"/>
              </a:rPr>
              <a:t> the same map of Manitoba that you used to label your community.</a:t>
            </a:r>
          </a:p>
          <a:p>
            <a:r>
              <a:rPr lang="en-US" sz="2400">
                <a:cs typeface="Calibri"/>
              </a:rPr>
              <a:t>Is the First Nation part of a treaty? If so which treaty? </a:t>
            </a:r>
            <a:r>
              <a:rPr lang="en-US" sz="2400" dirty="0">
                <a:ea typeface="+mn-lt"/>
                <a:cs typeface="+mn-lt"/>
              </a:rPr>
              <a:t> </a:t>
            </a:r>
            <a:br>
              <a:rPr lang="en-US" sz="2400" dirty="0">
                <a:ea typeface="+mn-lt"/>
                <a:cs typeface="+mn-lt"/>
              </a:rPr>
            </a:br>
            <a:r>
              <a:rPr lang="en-US" sz="2400" dirty="0">
                <a:ea typeface="+mn-lt"/>
                <a:cs typeface="+mn-lt"/>
                <a:hlinkClick r:id="rId3"/>
              </a:rPr>
              <a:t>http://www.trcm.ca/treaties/treaties-in-manitoba/view-pdf-interactive-map-of-numbered-treaties-trcm-july-20-entry/</a:t>
            </a:r>
            <a:r>
              <a:rPr lang="en-US" sz="2400" dirty="0">
                <a:ea typeface="+mn-lt"/>
                <a:cs typeface="+mn-lt"/>
              </a:rPr>
              <a:t> </a:t>
            </a:r>
          </a:p>
          <a:p>
            <a:r>
              <a:rPr lang="en-US" sz="2400">
                <a:cs typeface="Calibri"/>
              </a:rPr>
              <a:t>Does the First Nation community have its own website? Search online to find out. </a:t>
            </a:r>
            <a:r>
              <a:rPr lang="en-US" sz="2400" dirty="0">
                <a:ea typeface="+mn-lt"/>
                <a:cs typeface="+mn-lt"/>
              </a:rPr>
              <a:t/>
            </a:r>
            <a:br>
              <a:rPr lang="en-US" sz="2400" dirty="0">
                <a:ea typeface="+mn-lt"/>
                <a:cs typeface="+mn-lt"/>
              </a:rPr>
            </a:br>
            <a:r>
              <a:rPr lang="en-US" sz="2400">
                <a:ea typeface="+mn-lt"/>
                <a:cs typeface="+mn-lt"/>
              </a:rPr>
              <a:t>For example, here are websites for Long Plain and Norway House:</a:t>
            </a:r>
            <a:r>
              <a:rPr lang="en-US" sz="2400" dirty="0">
                <a:ea typeface="+mn-lt"/>
                <a:cs typeface="+mn-lt"/>
              </a:rPr>
              <a:t/>
            </a:r>
            <a:br>
              <a:rPr lang="en-US" sz="2400" dirty="0">
                <a:ea typeface="+mn-lt"/>
                <a:cs typeface="+mn-lt"/>
              </a:rPr>
            </a:br>
            <a:r>
              <a:rPr lang="en-US" sz="2400" dirty="0">
                <a:ea typeface="+mn-lt"/>
                <a:cs typeface="+mn-lt"/>
              </a:rPr>
              <a:t>                                          </a:t>
            </a:r>
            <a:r>
              <a:rPr lang="en-US" sz="2400" dirty="0">
                <a:ea typeface="+mn-lt"/>
                <a:cs typeface="+mn-lt"/>
                <a:hlinkClick r:id="rId4"/>
              </a:rPr>
              <a:t>https://www.lpband.ca</a:t>
            </a:r>
            <a:r>
              <a:rPr lang="en-US" sz="2400" dirty="0">
                <a:ea typeface="+mn-lt"/>
                <a:cs typeface="+mn-lt"/>
              </a:rPr>
              <a:t>      </a:t>
            </a:r>
            <a:r>
              <a:rPr lang="en-US" sz="2400" dirty="0">
                <a:ea typeface="+mn-lt"/>
                <a:cs typeface="+mn-lt"/>
                <a:hlinkClick r:id="rId5"/>
              </a:rPr>
              <a:t>http://nhcn.ca</a:t>
            </a:r>
            <a:r>
              <a:rPr lang="en-US" sz="2400" dirty="0">
                <a:ea typeface="+mn-lt"/>
                <a:cs typeface="+mn-lt"/>
              </a:rPr>
              <a:t> </a:t>
            </a:r>
          </a:p>
          <a:p>
            <a:endParaRPr lang="en-US" sz="1400">
              <a:cs typeface="Calibri"/>
            </a:endParaRPr>
          </a:p>
        </p:txBody>
      </p:sp>
      <p:pic>
        <p:nvPicPr>
          <p:cNvPr id="17" name="Graphic 5" descr="Pencil with solid fill">
            <a:extLst>
              <a:ext uri="{FF2B5EF4-FFF2-40B4-BE49-F238E27FC236}">
                <a16:creationId xmlns:a16="http://schemas.microsoft.com/office/drawing/2014/main" id="{50E2F76E-68EC-49EB-8E7B-8D3459CCDD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554344" y="4137703"/>
            <a:ext cx="366132" cy="36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600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4DA981-F652-418C-970B-5028027B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7794" y="323663"/>
            <a:ext cx="6629630" cy="860629"/>
          </a:xfrm>
        </p:spPr>
        <p:txBody>
          <a:bodyPr anchor="t">
            <a:normAutofit/>
          </a:bodyPr>
          <a:lstStyle/>
          <a:p>
            <a:r>
              <a:rPr lang="en-US" sz="5400">
                <a:solidFill>
                  <a:schemeClr val="accent1"/>
                </a:solidFill>
                <a:cs typeface="Calibri Light"/>
              </a:rPr>
              <a:t>Community Roles</a:t>
            </a:r>
            <a:endParaRPr lang="en-US" sz="5400">
              <a:solidFill>
                <a:schemeClr val="accent1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9A4D3-F547-4314-A1CC-F8F2D1C65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7794" y="1329273"/>
            <a:ext cx="8656837" cy="547167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cs typeface="Calibri"/>
              </a:rPr>
              <a:t>Can you think of roles/jobs in your community?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Did you know, there are similarities and differences between Indigenous and non-Indigenous communities?</a:t>
            </a: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For example, most town/cities have a Mayor, and </a:t>
            </a:r>
            <a:r>
              <a:rPr lang="en-US" dirty="0">
                <a:ea typeface="+mn-lt"/>
                <a:cs typeface="+mn-lt"/>
              </a:rPr>
              <a:t/>
            </a:r>
            <a:br>
              <a:rPr lang="en-US" dirty="0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First Nations communities have a Chief. It’s similar and different at the same time. The Mayor works at city hall and the Chief works at the band office. They are both leaders in their communities.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Let's learn about roles/jobs in a First Nation Community...</a:t>
            </a:r>
          </a:p>
        </p:txBody>
      </p:sp>
    </p:spTree>
    <p:extLst>
      <p:ext uri="{BB962C8B-B14F-4D97-AF65-F5344CB8AC3E}">
        <p14:creationId xmlns:p14="http://schemas.microsoft.com/office/powerpoint/2010/main" val="3063054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1158</Words>
  <Application>Microsoft Office PowerPoint</Application>
  <PresentationFormat>Widescreen</PresentationFormat>
  <Paragraphs>176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First Nations Communities in Manitoba</vt:lpstr>
      <vt:lpstr>PowerPoint Presentation</vt:lpstr>
      <vt:lpstr>  How do communities in Canada meet the needs of the people that live in them?  </vt:lpstr>
      <vt:lpstr>PowerPoint Presentation</vt:lpstr>
      <vt:lpstr>PowerPoint Presentation</vt:lpstr>
      <vt:lpstr>Who are  First Nations Peoples?</vt:lpstr>
      <vt:lpstr>First Nations Communities in Manitoba</vt:lpstr>
      <vt:lpstr>Choose a First Nation Community  to learn more about</vt:lpstr>
      <vt:lpstr>Community Roles</vt:lpstr>
      <vt:lpstr>Community Roles </vt:lpstr>
      <vt:lpstr>Community Roles (continued)</vt:lpstr>
      <vt:lpstr>Imagine a Day in the Life of...</vt:lpstr>
      <vt:lpstr>Reflection: Compare the First Nation Community and Your Community     </vt:lpstr>
      <vt:lpstr>Reflection: Think about community roles. How do communities in Canada meet the needs of the people that live in them? </vt:lpstr>
      <vt:lpstr>Additional Links for Learning</vt:lpstr>
      <vt:lpstr>Books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Harrison, Lynn (EDU)</dc:creator>
  <cp:lastModifiedBy>Harrison, Lynn (MET)</cp:lastModifiedBy>
  <cp:revision>745</cp:revision>
  <dcterms:created xsi:type="dcterms:W3CDTF">2020-12-14T20:07:44Z</dcterms:created>
  <dcterms:modified xsi:type="dcterms:W3CDTF">2020-12-22T18:47:22Z</dcterms:modified>
</cp:coreProperties>
</file>