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3" r:id="rId2"/>
    <p:sldId id="257" r:id="rId3"/>
    <p:sldId id="258" r:id="rId4"/>
    <p:sldId id="289" r:id="rId5"/>
    <p:sldId id="275" r:id="rId6"/>
    <p:sldId id="276" r:id="rId7"/>
    <p:sldId id="292" r:id="rId8"/>
    <p:sldId id="279" r:id="rId9"/>
    <p:sldId id="280" r:id="rId10"/>
    <p:sldId id="281" r:id="rId11"/>
    <p:sldId id="282" r:id="rId12"/>
    <p:sldId id="283" r:id="rId13"/>
    <p:sldId id="294" r:id="rId14"/>
    <p:sldId id="293" r:id="rId15"/>
    <p:sldId id="284" r:id="rId16"/>
    <p:sldId id="287" r:id="rId17"/>
    <p:sldId id="288" r:id="rId18"/>
  </p:sldIdLst>
  <p:sldSz cx="9144000" cy="6858000" type="screen4x3"/>
  <p:notesSz cx="6954838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B533"/>
    <a:srgbClr val="395B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80639" autoAdjust="0"/>
  </p:normalViewPr>
  <p:slideViewPr>
    <p:cSldViewPr>
      <p:cViewPr varScale="1">
        <p:scale>
          <a:sx n="43" d="100"/>
          <a:sy n="43" d="100"/>
        </p:scale>
        <p:origin x="1469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1804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1804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r">
              <a:defRPr sz="1200"/>
            </a:lvl1pPr>
          </a:lstStyle>
          <a:p>
            <a:fld id="{BDC6044B-F0CA-4431-8174-1BE1B1D5EAFB}" type="datetimeFigureOut">
              <a:rPr lang="en-CA" smtClean="0"/>
              <a:t>2021-07-23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9" tIns="46259" rIns="92519" bIns="4625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387136"/>
            <a:ext cx="5563870" cy="4156234"/>
          </a:xfrm>
          <a:prstGeom prst="rect">
            <a:avLst/>
          </a:prstGeom>
        </p:spPr>
        <p:txBody>
          <a:bodyPr vert="horz" lIns="92519" tIns="46259" rIns="92519" bIns="462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3763" cy="461804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2668"/>
            <a:ext cx="3013763" cy="461804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r">
              <a:defRPr sz="1200"/>
            </a:lvl1pPr>
          </a:lstStyle>
          <a:p>
            <a:fld id="{E2328DFD-A35A-4046-A164-181D41F57C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915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9791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Note à l’enseignant(e) : Les élèves peuvent </a:t>
            </a:r>
            <a:r>
              <a:rPr lang="fr-CA"/>
              <a:t>réfléchir </a:t>
            </a:r>
            <a:r>
              <a:rPr lang="fr-CA" smtClean="0"/>
              <a:t>individuellement à ces questions ou en discuter </a:t>
            </a:r>
            <a:r>
              <a:rPr lang="fr-CA" dirty="0"/>
              <a:t>en groupe </a:t>
            </a:r>
            <a:r>
              <a:rPr lang="fr-CA"/>
              <a:t>et </a:t>
            </a:r>
            <a:r>
              <a:rPr lang="fr-CA" smtClean="0"/>
              <a:t>avec </a:t>
            </a:r>
            <a:r>
              <a:rPr lang="fr-CA" dirty="0"/>
              <a:t>la classe, ou vous pouvez employer la méthode de votre choix.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Note à l’enseignant(e) : Cette section peut durer plus d’une période ou être omise s’il n’y a pas assez de temps. Certaines </a:t>
            </a:r>
            <a:r>
              <a:rPr lang="fr-CA"/>
              <a:t>activités </a:t>
            </a:r>
            <a:r>
              <a:rPr lang="fr-CA" smtClean="0"/>
              <a:t>d’échange (p. ex., exposition [</a:t>
            </a:r>
            <a:r>
              <a:rPr lang="fr-CA" i="1" smtClean="0"/>
              <a:t>Gallery Walk</a:t>
            </a:r>
            <a:r>
              <a:rPr lang="fr-CA" i="0" smtClean="0"/>
              <a:t>])</a:t>
            </a:r>
            <a:r>
              <a:rPr lang="fr-CA" smtClean="0"/>
              <a:t> </a:t>
            </a:r>
            <a:r>
              <a:rPr lang="fr-CA" dirty="0"/>
              <a:t>prennent moins de temps que </a:t>
            </a:r>
            <a:r>
              <a:rPr lang="fr-CA"/>
              <a:t>d’autres </a:t>
            </a:r>
            <a:r>
              <a:rPr lang="fr-CA" smtClean="0"/>
              <a:t>(p. ex., stratégie</a:t>
            </a:r>
            <a:r>
              <a:rPr lang="fr-CA" baseline="0" smtClean="0"/>
              <a:t> des groupes experts [</a:t>
            </a:r>
            <a:r>
              <a:rPr lang="fr-CA" i="1" smtClean="0"/>
              <a:t>Walking Jigsaw</a:t>
            </a:r>
            <a:r>
              <a:rPr lang="fr-CA" i="0" smtClean="0"/>
              <a:t>]</a:t>
            </a:r>
            <a:r>
              <a:rPr lang="fr-CA" smtClean="0"/>
              <a:t>).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Note à l’enseignant(e) : Le guide de l’enseignant contient plusieurs autres questions de discussion pour cette activité. Utilisez les renseignements contextuels inclus dans le guide de l’enseignant pour dissiper les idées </a:t>
            </a:r>
            <a:r>
              <a:rPr lang="fr-CA"/>
              <a:t>ou </a:t>
            </a:r>
            <a:r>
              <a:rPr lang="fr-CA" smtClean="0"/>
              <a:t>conclusions </a:t>
            </a:r>
            <a:r>
              <a:rPr lang="fr-CA" dirty="0"/>
              <a:t>erronées qui ont été soulevées jusqu’à présent.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Note à l’enseignant(e) : Le guide de l’enseignant contient plusieurs autres questions de discussion pour cette activité. Utilisez les renseignements contextuels inclus dans le guide de l’enseignant pour dissiper les idées </a:t>
            </a:r>
            <a:r>
              <a:rPr lang="fr-CA"/>
              <a:t>ou </a:t>
            </a:r>
            <a:r>
              <a:rPr lang="fr-CA" smtClean="0"/>
              <a:t>conclusions </a:t>
            </a:r>
            <a:r>
              <a:rPr lang="fr-CA" dirty="0"/>
              <a:t>erronées qui ont été soulevées jusqu’à présent.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Note à l’enseignant(e) : Distribuez des copies de </a:t>
            </a:r>
            <a:r>
              <a:rPr lang="fr-CA"/>
              <a:t>l’infographie </a:t>
            </a:r>
            <a:r>
              <a:rPr lang="fr-CA" smtClean="0"/>
              <a:t>« Le </a:t>
            </a:r>
            <a:r>
              <a:rPr lang="fr-CA" dirty="0"/>
              <a:t>droit de vote aux élections fédérales, d’hier </a:t>
            </a:r>
            <a:r>
              <a:rPr lang="fr-CA"/>
              <a:t>à </a:t>
            </a:r>
            <a:r>
              <a:rPr lang="fr-CA" smtClean="0"/>
              <a:t>aujourd’hui ». </a:t>
            </a:r>
            <a:r>
              <a:rPr lang="fr-CA" dirty="0"/>
              <a:t>Lisez le texte à voix haute avant de poser les questions.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Note à l’enseignant(e) : Lisez le texte à voix haute avant de poser les questions.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Note à l’enseignant(e) : Lisez le texte à voix haute avant de poser les questions.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Note à l’enseignant(e) : Vous pouvez utiliser une fiche de suivi ou une écriture de journal pour permettre aux élèves de réfléchir à ces questions. Un guide de réflexion est fourni dans votre guide de l’enseignant, si vous souhaitez l’utiliser.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5830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Note à l’enseignant(e) : Ne demandez pas de détails </a:t>
            </a:r>
            <a:r>
              <a:rPr lang="fr-CA"/>
              <a:t>spécifiques </a:t>
            </a:r>
            <a:r>
              <a:rPr lang="fr-CA" smtClean="0"/>
              <a:t>de l’évènement</a:t>
            </a:r>
            <a:r>
              <a:rPr lang="fr-CA" dirty="0"/>
              <a:t>, </a:t>
            </a:r>
            <a:r>
              <a:rPr lang="fr-CA"/>
              <a:t>seulement </a:t>
            </a:r>
            <a:r>
              <a:rPr lang="fr-CA" smtClean="0"/>
              <a:t>les </a:t>
            </a:r>
            <a:r>
              <a:rPr lang="fr-CA" dirty="0"/>
              <a:t>émotions et les actions. Distribuez </a:t>
            </a:r>
            <a:r>
              <a:rPr lang="fr-CA"/>
              <a:t>1 </a:t>
            </a:r>
            <a:r>
              <a:rPr lang="fr-CA" smtClean="0"/>
              <a:t>ou 2 </a:t>
            </a:r>
            <a:r>
              <a:rPr lang="fr-CA" dirty="0"/>
              <a:t>petites feuilles adhésives à chaque élève </a:t>
            </a:r>
            <a:r>
              <a:rPr lang="fr-CA"/>
              <a:t>et </a:t>
            </a:r>
            <a:r>
              <a:rPr lang="fr-CA" smtClean="0"/>
              <a:t>demandez à tous </a:t>
            </a:r>
            <a:r>
              <a:rPr lang="fr-CA" dirty="0"/>
              <a:t>de noter leurs sentiments et leurs expériences.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Note à l’enseignant(e) : Ne demandez pas de détails </a:t>
            </a:r>
            <a:r>
              <a:rPr lang="fr-CA"/>
              <a:t>spécifiques </a:t>
            </a:r>
            <a:r>
              <a:rPr lang="fr-CA" smtClean="0"/>
              <a:t>de l’évènement</a:t>
            </a:r>
            <a:r>
              <a:rPr lang="fr-CA" dirty="0"/>
              <a:t>, </a:t>
            </a:r>
            <a:r>
              <a:rPr lang="fr-CA"/>
              <a:t>seulement </a:t>
            </a:r>
            <a:r>
              <a:rPr lang="fr-CA" smtClean="0"/>
              <a:t>les </a:t>
            </a:r>
            <a:r>
              <a:rPr lang="fr-CA" dirty="0"/>
              <a:t>émotions et les actions. Distribuez </a:t>
            </a:r>
            <a:r>
              <a:rPr lang="fr-CA"/>
              <a:t>1 </a:t>
            </a:r>
            <a:r>
              <a:rPr lang="fr-CA" smtClean="0"/>
              <a:t>ou 2 </a:t>
            </a:r>
            <a:r>
              <a:rPr lang="fr-CA" dirty="0"/>
              <a:t>petites feuilles adhésives à chaque élève </a:t>
            </a:r>
            <a:r>
              <a:rPr lang="fr-CA"/>
              <a:t>et </a:t>
            </a:r>
            <a:r>
              <a:rPr lang="fr-CA" smtClean="0"/>
              <a:t>demandez à tous </a:t>
            </a:r>
            <a:r>
              <a:rPr lang="fr-CA" dirty="0"/>
              <a:t>de noter leurs sentiments et leurs expériences.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Note à l’enseignant(e) : Ramassez les feuilles adhésives et collez-les au tableau ou sur un support papier. Lisez à haute voix un certain nombre de mots de chaque catégorie. Discutez des sentiments que les élèves associent à l’inclusion et à l’exclusion ainsi que de leur façon de percevoir </a:t>
            </a:r>
            <a:r>
              <a:rPr lang="fr-CA"/>
              <a:t>ces </a:t>
            </a:r>
            <a:r>
              <a:rPr lang="fr-CA" smtClean="0"/>
              <a:t>situations. Établissez avec </a:t>
            </a:r>
            <a:r>
              <a:rPr lang="fr-CA" dirty="0"/>
              <a:t>eux des critères d’inclusion et d’exclusion. Ceci aidera à guider les </a:t>
            </a:r>
            <a:r>
              <a:rPr lang="fr-CA"/>
              <a:t>élèves </a:t>
            </a:r>
            <a:r>
              <a:rPr lang="fr-CA" smtClean="0"/>
              <a:t>dans leurs </a:t>
            </a:r>
            <a:r>
              <a:rPr lang="fr-CA"/>
              <a:t>décisions </a:t>
            </a:r>
            <a:r>
              <a:rPr lang="fr-CA" smtClean="0"/>
              <a:t>pendant </a:t>
            </a:r>
            <a:r>
              <a:rPr lang="fr-CA" dirty="0"/>
              <a:t>l’activité.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Note à l’enseignant(e) : Créez des petits groupes d’élèves et distribuez le matériel. Vous pouvez aussi distribuer le petit </a:t>
            </a:r>
            <a:r>
              <a:rPr lang="fr-CA"/>
              <a:t>cadre </a:t>
            </a:r>
            <a:r>
              <a:rPr lang="fr-CA" smtClean="0"/>
              <a:t>servant à indiquer un tournant </a:t>
            </a:r>
            <a:r>
              <a:rPr lang="fr-CA" dirty="0"/>
              <a:t>historique, si vous souhaitez l’utiliser. Indiquez aux élèves que chaque ensemble de cartes illustre une étude de cas historique liée au droit de vote au Canada.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5190">
              <a:defRPr/>
            </a:pPr>
            <a:r>
              <a:rPr lang="fr-CA" dirty="0"/>
              <a:t>Note à l’enseignant(e) : Donnez à chaque groupe une carte contextuelle à lire ensemble à voix haute.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Note à l’enseignant(e) : Notez qu’il n’y a pas de bonnes réponses dans cette activité et que la ligne du temps de chaque groupe sera différente. Les conversations et le raisonnement sont la partie la plus importante.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Note à l’enseignant(e) : Ceci est une partie optionnelle de l’activité pour </a:t>
            </a:r>
            <a:r>
              <a:rPr lang="fr-CA"/>
              <a:t>discuter </a:t>
            </a:r>
            <a:r>
              <a:rPr lang="fr-CA" smtClean="0"/>
              <a:t>d’un tournant </a:t>
            </a:r>
            <a:r>
              <a:rPr lang="fr-CA" dirty="0"/>
              <a:t>historique, un des concepts de la pensée historique : continuité et changement. </a:t>
            </a:r>
            <a:r>
              <a:rPr lang="fr-CA"/>
              <a:t>Ceci </a:t>
            </a:r>
            <a:r>
              <a:rPr lang="fr-CA" smtClean="0"/>
              <a:t>peut être différent </a:t>
            </a:r>
            <a:r>
              <a:rPr lang="fr-CA" dirty="0"/>
              <a:t>de la pertinence historique, un autre concept de la pensée historique. Vous pouvez omettre cette étape.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28DFD-A35A-4046-A164-181D41F57C69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280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 droit de vote au fil du temps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6272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 droit de vote au fil du temps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469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 droit de vote au fil du temps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063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95B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rgbClr val="395B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dirty="0" smtClean="0"/>
              <a:t>Le droit de vote au fil du temps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395B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E9CC64-E1AB-452A-863F-96DDDA204470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634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 droit de vote au fil du temps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130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 droit de vote au fil du temps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466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 droit de vote au fil du temps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551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 droit de vote au fil du temps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1948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 droit de vote au fil du temps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7084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 droit de vote au fil du temps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411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 droit de vote au fil du temps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813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Le droit de vote au fil du temps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9CC64-E1AB-452A-863F-96DDDA2044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750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QoZp7gYpd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3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053" y="3140968"/>
            <a:ext cx="5152378" cy="331236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907704" y="1988840"/>
            <a:ext cx="53386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b="1" dirty="0" smtClean="0">
                <a:solidFill>
                  <a:srgbClr val="9CB5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droit de vote</a:t>
            </a:r>
            <a:br>
              <a:rPr lang="fr-CA" sz="4400" b="1" dirty="0" smtClean="0">
                <a:solidFill>
                  <a:srgbClr val="9CB5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A" sz="4400" b="1" dirty="0" smtClean="0">
                <a:solidFill>
                  <a:srgbClr val="9CB5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fil du temps</a:t>
            </a:r>
            <a:endParaRPr lang="en-CA" sz="4400" b="1" dirty="0">
              <a:solidFill>
                <a:srgbClr val="9CB5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44" y="6042137"/>
            <a:ext cx="1442460" cy="41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5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10</a:t>
            </a:fld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 droit de vote au fil du temps</a:t>
            </a:r>
            <a:endParaRPr lang="en-CA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39552" y="1811957"/>
            <a:ext cx="8229600" cy="4425355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3000" b="1" smtClean="0">
                <a:latin typeface="Arial" panose="020B0604020202020204" pitchFamily="34" charset="0"/>
                <a:cs typeface="Arial" panose="020B0604020202020204" pitchFamily="34" charset="0"/>
              </a:rPr>
              <a:t>Exprimez votre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point de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vue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 carte la plus difficile à placer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était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J’ai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été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surpris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(e) par…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m’interroge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sur…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rgbClr val="395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CA" sz="2400" b="1" dirty="0">
              <a:solidFill>
                <a:srgbClr val="395B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4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11</a:t>
            </a:fld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 droit de vote au fil du temps</a:t>
            </a:r>
            <a:endParaRPr lang="en-CA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888432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800"/>
              </a:spcAft>
              <a:buNone/>
            </a:pPr>
            <a:r>
              <a:rPr lang="en-US" sz="3600" b="1" smtClean="0">
                <a:latin typeface="Arial" panose="020B0604020202020204" pitchFamily="34" charset="0"/>
                <a:cs typeface="Arial" panose="020B0604020202020204" pitchFamily="34" charset="0"/>
              </a:rPr>
              <a:t>Exprimez votre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point </a:t>
            </a:r>
            <a:b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vue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vos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observations </a:t>
            </a:r>
            <a:r>
              <a:rPr lang="en-US" sz="3600" b="1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b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smtClean="0">
                <a:latin typeface="Arial" panose="020B0604020202020204" pitchFamily="34" charset="0"/>
                <a:cs typeface="Arial" panose="020B0604020202020204" pitchFamily="34" charset="0"/>
              </a:rPr>
              <a:t>à un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autre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groupe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rgbClr val="395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CA" sz="2400" b="1" dirty="0">
              <a:solidFill>
                <a:srgbClr val="395B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4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12</a:t>
            </a:fld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 droit de vote au fil du temps</a:t>
            </a:r>
            <a:endParaRPr lang="en-CA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39552" y="1811957"/>
            <a:ext cx="8229600" cy="4425355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Discussion 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L’obtention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du droit de vote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est-elle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toujours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synonyme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d’</a:t>
            </a:r>
            <a:r>
              <a:rPr lang="en-US" sz="2800" b="1" dirty="0" err="1">
                <a:solidFill>
                  <a:srgbClr val="9CB5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b="1" dirty="0" err="1" smtClean="0">
                <a:solidFill>
                  <a:srgbClr val="9CB5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nclusion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démocratie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rgbClr val="395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CA" sz="2400" b="1" dirty="0">
              <a:solidFill>
                <a:srgbClr val="395B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8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13</a:t>
            </a:fld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 droit de vote au fil du temps</a:t>
            </a:r>
            <a:endParaRPr lang="en-CA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752528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Visionnez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vidéo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Le droit de vote au fil du temps </a:t>
            </a:r>
            <a:endParaRPr lang="en-US" sz="2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rgbClr val="395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CA" sz="2400" b="1" dirty="0">
              <a:solidFill>
                <a:srgbClr val="395B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00" y="2348880"/>
            <a:ext cx="638556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0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14</a:t>
            </a:fld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 droit de vote au fil du temps</a:t>
            </a:r>
            <a:endParaRPr lang="en-CA"/>
          </a:p>
        </p:txBody>
      </p:sp>
      <p:sp>
        <p:nvSpPr>
          <p:cNvPr id="13" name="ZoneTexte 12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rgbClr val="395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CA" sz="2400" b="1" dirty="0">
              <a:solidFill>
                <a:srgbClr val="395B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277941" y="1023119"/>
            <a:ext cx="861453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 droit de vote aux élections fédérales, d’hier à aujourd’hui</a:t>
            </a:r>
            <a:endParaRPr lang="en-CA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8" b="5419"/>
          <a:stretch/>
        </p:blipFill>
        <p:spPr>
          <a:xfrm>
            <a:off x="685800" y="1628800"/>
            <a:ext cx="7772400" cy="4424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358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15</a:t>
            </a:fld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 droit de vote au fil du temps</a:t>
            </a:r>
            <a:endParaRPr lang="en-CA"/>
          </a:p>
        </p:txBody>
      </p:sp>
      <p:sp>
        <p:nvSpPr>
          <p:cNvPr id="12" name="ZoneTexte 11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rgbClr val="395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CA" sz="2400" b="1" dirty="0">
              <a:solidFill>
                <a:srgbClr val="395B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1547664" y="4869160"/>
            <a:ext cx="6192688" cy="1354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remarquez-vous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au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sujet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du droit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de vote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fédéral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1867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Quelles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questions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avez-vous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CA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8" b="13567"/>
          <a:stretch/>
        </p:blipFill>
        <p:spPr>
          <a:xfrm>
            <a:off x="505780" y="972035"/>
            <a:ext cx="7772400" cy="3681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729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16</a:t>
            </a:fld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 droit de vote au fil du temps</a:t>
            </a:r>
            <a:endParaRPr lang="en-CA"/>
          </a:p>
        </p:txBody>
      </p:sp>
      <p:sp>
        <p:nvSpPr>
          <p:cNvPr id="11" name="ZoneTexte 10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rgbClr val="395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CA" sz="2400" b="1" dirty="0">
              <a:solidFill>
                <a:srgbClr val="395B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1547664" y="4869160"/>
            <a:ext cx="6192688" cy="1354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n-US" sz="2500" err="1">
                <a:latin typeface="Arial" panose="020B0604020202020204" pitchFamily="34" charset="0"/>
                <a:cs typeface="Arial" panose="020B0604020202020204" pitchFamily="34" charset="0"/>
              </a:rPr>
              <a:t>remarquez-vous</a:t>
            </a:r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mtClean="0">
                <a:latin typeface="Arial" panose="020B0604020202020204" pitchFamily="34" charset="0"/>
                <a:cs typeface="Arial" panose="020B0604020202020204" pitchFamily="34" charset="0"/>
              </a:rPr>
              <a:t>au sujet du droit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de vote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fédéral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aujourd’hui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Quelles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questions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avez-vous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CA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3688" y="980728"/>
            <a:ext cx="583264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86" b="13171"/>
          <a:stretch/>
        </p:blipFill>
        <p:spPr>
          <a:xfrm>
            <a:off x="515235" y="989729"/>
            <a:ext cx="7772400" cy="3663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539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17</a:t>
            </a:fld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 droit de vote au fil du temps</a:t>
            </a:r>
            <a:endParaRPr lang="en-CA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5040560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3000" b="1" err="1" smtClean="0">
                <a:latin typeface="Arial" panose="020B0604020202020204" pitchFamily="34" charset="0"/>
                <a:cs typeface="Arial" panose="020B0604020202020204" pitchFamily="34" charset="0"/>
              </a:rPr>
              <a:t>Réflexion</a:t>
            </a:r>
            <a:r>
              <a:rPr lang="en-US" sz="3000" b="1" smtClean="0">
                <a:latin typeface="Arial" panose="020B0604020202020204" pitchFamily="34" charset="0"/>
                <a:cs typeface="Arial" panose="020B0604020202020204" pitchFamily="34" charset="0"/>
              </a:rPr>
              <a:t> individuelle</a:t>
            </a:r>
            <a:endParaRPr 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</a:pP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Qu’est-ce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vous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surpris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smtClean="0">
                <a:latin typeface="Arial" panose="020B0604020202020204" pitchFamily="34" charset="0"/>
                <a:cs typeface="Arial" panose="020B0604020202020204" pitchFamily="34" charset="0"/>
              </a:rPr>
              <a:t>au sujet de l’inclusion et de l’exclusion dans la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démocratie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canadienne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Aft>
                <a:spcPts val="1800"/>
              </a:spcAft>
            </a:pP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Quelle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la question que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vous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err="1" smtClean="0">
                <a:latin typeface="Arial" panose="020B0604020202020204" pitchFamily="34" charset="0"/>
                <a:cs typeface="Arial" panose="020B0604020202020204" pitchFamily="34" charset="0"/>
              </a:rPr>
              <a:t>vous</a:t>
            </a:r>
            <a:r>
              <a:rPr lang="en-US" sz="2700" smtClean="0">
                <a:latin typeface="Arial" panose="020B0604020202020204" pitchFamily="34" charset="0"/>
                <a:cs typeface="Arial" panose="020B0604020202020204" pitchFamily="34" charset="0"/>
              </a:rPr>
              <a:t> posez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maintenant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Aft>
                <a:spcPts val="600"/>
              </a:spcAft>
            </a:pP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Devrions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-nous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apporter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d’autres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changements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à la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démocratie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canadienne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pour la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rendre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plus inclusive?</a:t>
            </a:r>
            <a:endParaRPr lang="en-CA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rgbClr val="395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CA" sz="2400" b="1" dirty="0">
              <a:solidFill>
                <a:srgbClr val="395B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5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7200" dirty="0" smtClean="0"/>
          </a:p>
          <a:p>
            <a:pPr marL="0" indent="0" algn="ctr">
              <a:buNone/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en-US" sz="4400" b="1" err="1" smtClean="0">
                <a:latin typeface="Arial" panose="020B0604020202020204" pitchFamily="34" charset="0"/>
                <a:cs typeface="Arial" panose="020B0604020202020204" pitchFamily="34" charset="0"/>
              </a:rPr>
              <a:t>quel</a:t>
            </a:r>
            <a:r>
              <a:rPr lang="en-US" sz="4400" b="1" smtClean="0">
                <a:latin typeface="Arial" panose="020B0604020202020204" pitchFamily="34" charset="0"/>
                <a:cs typeface="Arial" panose="020B0604020202020204" pitchFamily="34" charset="0"/>
              </a:rPr>
              <a:t> point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notre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démocratie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est-elle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inclusive?</a:t>
            </a:r>
            <a:endParaRPr lang="en-C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2</a:t>
            </a:fld>
            <a:endParaRPr lang="en-CA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 droit de vote au fil du temps</a:t>
            </a:r>
            <a:endParaRPr lang="en-CA"/>
          </a:p>
        </p:txBody>
      </p:sp>
      <p:sp>
        <p:nvSpPr>
          <p:cNvPr id="9" name="ZoneTexte 8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rgbClr val="395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d’enquête</a:t>
            </a:r>
            <a:endParaRPr lang="en-CA" sz="2400" b="1" dirty="0">
              <a:solidFill>
                <a:srgbClr val="395B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88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3</a:t>
            </a:fld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 droit de vote au fil du temps</a:t>
            </a:r>
            <a:endParaRPr lang="en-CA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425355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Pensez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situation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où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vous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vous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êtes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sentis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9CB5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Quels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étaient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sentiments?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Qu’est-ce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vous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avez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fait?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rgbClr val="395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Réflexion</a:t>
            </a:r>
            <a:endParaRPr lang="en-CA" sz="2400" b="1" dirty="0">
              <a:solidFill>
                <a:srgbClr val="395B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7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4</a:t>
            </a:fld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 droit de vote au fil du temps</a:t>
            </a:r>
            <a:endParaRPr lang="en-CA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425355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Pensez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situation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où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vous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vous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êtes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sentis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9CB5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Quels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étaient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sentiments?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Qu’est-ce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vous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avez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fait?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rgbClr val="395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Réflexion</a:t>
            </a:r>
            <a:endParaRPr lang="en-CA" sz="2400" b="1" dirty="0">
              <a:solidFill>
                <a:srgbClr val="395B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8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5</a:t>
            </a:fld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 droit de vote au fil du temps</a:t>
            </a:r>
            <a:endParaRPr lang="en-CA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425355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Quels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vos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sentiments et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votre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perception de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en-US" sz="3000" b="1" dirty="0" err="1">
                <a:solidFill>
                  <a:srgbClr val="9CB5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000" b="1" dirty="0" err="1" smtClean="0">
                <a:solidFill>
                  <a:srgbClr val="9CB5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nclusion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Quels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vos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sentiments et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votre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perception de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l’</a:t>
            </a:r>
            <a:r>
              <a:rPr lang="en-US" sz="3000" b="1" dirty="0" err="1">
                <a:solidFill>
                  <a:srgbClr val="9CB5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000" b="1" dirty="0" err="1" smtClean="0">
                <a:solidFill>
                  <a:srgbClr val="9CB5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xclusion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CA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rgbClr val="395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Réflexion</a:t>
            </a:r>
            <a:endParaRPr lang="en-CA" sz="2400" b="1" dirty="0">
              <a:solidFill>
                <a:srgbClr val="395B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2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6</a:t>
            </a:fld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 droit de vote au fil du temps</a:t>
            </a:r>
            <a:endParaRPr lang="en-CA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720080"/>
          </a:xfrm>
        </p:spPr>
        <p:txBody>
          <a:bodyPr>
            <a:normAutofit fontScale="25000" lnSpcReduction="20000"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US" sz="1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Préparation</a:t>
            </a:r>
            <a:r>
              <a:rPr lang="en-US" sz="1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pour </a:t>
            </a:r>
            <a:r>
              <a:rPr lang="en-US" sz="1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votre</a:t>
            </a:r>
            <a:r>
              <a:rPr lang="en-US" sz="1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étude</a:t>
            </a:r>
            <a:r>
              <a:rPr lang="en-US" sz="1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cas</a:t>
            </a:r>
            <a:endParaRPr lang="en-US" sz="1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</a:pPr>
            <a:endParaRPr lang="en-CA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rgbClr val="395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</a:t>
            </a:r>
            <a:endParaRPr lang="en-CA" sz="2400" b="1" dirty="0">
              <a:solidFill>
                <a:srgbClr val="395B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5318295" y="2281633"/>
            <a:ext cx="3403956" cy="3070607"/>
            <a:chOff x="5292080" y="2204864"/>
            <a:chExt cx="3403956" cy="30706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5" t="1637" r="961" b="1207"/>
            <a:stretch/>
          </p:blipFill>
          <p:spPr>
            <a:xfrm>
              <a:off x="5292080" y="2636912"/>
              <a:ext cx="3403956" cy="22776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47013">
              <a:off x="6197744" y="2566602"/>
              <a:ext cx="790972" cy="10236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2204864"/>
              <a:ext cx="795165" cy="10290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86911">
              <a:off x="5671555" y="4248693"/>
              <a:ext cx="1586839" cy="10267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2" name="Content Placeholder 2"/>
          <p:cNvSpPr txBox="1">
            <a:spLocks/>
          </p:cNvSpPr>
          <p:nvPr/>
        </p:nvSpPr>
        <p:spPr>
          <a:xfrm>
            <a:off x="656608" y="2119634"/>
            <a:ext cx="4942954" cy="3901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sz="2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Chaque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groupe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besoin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de :</a:t>
            </a:r>
          </a:p>
          <a:p>
            <a:pPr>
              <a:spcAft>
                <a:spcPts val="1800"/>
              </a:spcAft>
            </a:pPr>
            <a:r>
              <a:rPr lang="en-US" sz="2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ligne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du temps</a:t>
            </a:r>
          </a:p>
          <a:p>
            <a:pPr>
              <a:spcAft>
                <a:spcPts val="1800"/>
              </a:spcAft>
            </a:pPr>
            <a:r>
              <a:rPr lang="en-US" sz="2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Cartes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d’une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2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études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2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cas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: la carte </a:t>
            </a:r>
            <a:r>
              <a:rPr lang="en-US" sz="2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contextuelle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et les </a:t>
            </a:r>
            <a:r>
              <a:rPr lang="en-US" sz="2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cartes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d’activité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associées</a:t>
            </a:r>
            <a:endParaRPr lang="en-US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</a:pPr>
            <a:endParaRPr lang="en-CA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93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46302"/>
            <a:ext cx="3238601" cy="2095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7</a:t>
            </a:fld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 droit de vote au fil du temps</a:t>
            </a:r>
            <a:endParaRPr lang="en-CA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425355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Avant de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débuter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lisez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voix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haute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votre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carte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contextuelle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6" y="3501008"/>
            <a:ext cx="3238600" cy="2095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ZoneTexte 11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rgbClr val="395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</a:t>
            </a:r>
            <a:endParaRPr lang="en-CA" sz="2400" b="1" dirty="0">
              <a:solidFill>
                <a:srgbClr val="395B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  <p:pic>
        <p:nvPicPr>
          <p:cNvPr id="10" name="Imag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855" y="2937067"/>
            <a:ext cx="3238601" cy="2095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697" y="3991773"/>
            <a:ext cx="3238600" cy="2095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149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8</a:t>
            </a:fld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 droit de vote au fil du temps</a:t>
            </a:r>
            <a:endParaRPr lang="en-CA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4322594" cy="4425355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Lisez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voix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haute les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cartes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d’étude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cas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800"/>
              </a:spcAft>
            </a:pP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Placez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cartes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sur la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ligne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du temps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ordre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chronologique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800"/>
              </a:spcAft>
            </a:pP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Discutez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groupe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où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vous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placerez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la carte sur </a:t>
            </a:r>
            <a:r>
              <a:rPr lang="en-US" sz="2700" err="1" smtClean="0">
                <a:latin typeface="Arial" panose="020B0604020202020204" pitchFamily="34" charset="0"/>
                <a:cs typeface="Arial" panose="020B0604020202020204" pitchFamily="34" charset="0"/>
              </a:rPr>
              <a:t>l’échelle</a:t>
            </a:r>
            <a:r>
              <a:rPr lang="en-US" sz="27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50" b="1" smtClean="0">
                <a:latin typeface="Arial" panose="020B0604020202020204" pitchFamily="34" charset="0"/>
                <a:cs typeface="Arial" panose="020B0604020202020204" pitchFamily="34" charset="0"/>
              </a:rPr>
              <a:t>d’inclusion /</a:t>
            </a:r>
            <a:r>
              <a:rPr lang="en-US" sz="27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d’exclusion</a:t>
            </a:r>
            <a:r>
              <a:rPr lang="en-US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8754" y="1589999"/>
            <a:ext cx="4115245" cy="352805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rgbClr val="395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</a:t>
            </a:r>
            <a:endParaRPr lang="en-CA" sz="2400" b="1" dirty="0">
              <a:solidFill>
                <a:srgbClr val="395B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3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0" t="1503" r="16509" b="2326"/>
          <a:stretch/>
        </p:blipFill>
        <p:spPr>
          <a:xfrm>
            <a:off x="0" y="1052736"/>
            <a:ext cx="4046748" cy="4267201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CC64-E1AB-452A-863F-96DDDA204470}" type="slidenum">
              <a:rPr lang="en-CA" smtClean="0"/>
              <a:t>9</a:t>
            </a:fld>
            <a:endParaRPr lang="en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 droit de vote au fil du temps</a:t>
            </a:r>
            <a:endParaRPr lang="en-CA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55976" y="908720"/>
            <a:ext cx="4608512" cy="5611347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Tournant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historique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Un moment qui marque un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changement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important,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où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cours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des choses change de direction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de cadence.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en-US" sz="2600" b="1" dirty="0" err="1" smtClean="0">
                <a:solidFill>
                  <a:srgbClr val="9CB5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en-US" sz="2600" b="1" dirty="0" smtClean="0">
                <a:solidFill>
                  <a:srgbClr val="9CB5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9CB5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votre</a:t>
            </a:r>
            <a:r>
              <a:rPr lang="en-US" sz="2600" b="1" dirty="0" smtClean="0">
                <a:solidFill>
                  <a:srgbClr val="9CB5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9CB5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étude</a:t>
            </a:r>
            <a:r>
              <a:rPr lang="en-US" sz="2600" b="1" dirty="0" smtClean="0">
                <a:solidFill>
                  <a:srgbClr val="9CB5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br>
              <a:rPr lang="en-US" sz="2600" b="1" dirty="0" smtClean="0">
                <a:solidFill>
                  <a:srgbClr val="9CB5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b="1" dirty="0" err="1" smtClean="0">
                <a:solidFill>
                  <a:srgbClr val="9CB5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</a:t>
            </a:r>
            <a:r>
              <a:rPr lang="en-US" sz="2600" b="1" dirty="0" smtClean="0">
                <a:solidFill>
                  <a:srgbClr val="9CB5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 a-t-</a:t>
            </a:r>
            <a:r>
              <a:rPr lang="en-US" sz="2600" b="1" dirty="0" err="1" smtClean="0">
                <a:solidFill>
                  <a:srgbClr val="9CB5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US" sz="2600" b="1" dirty="0" smtClean="0">
                <a:solidFill>
                  <a:srgbClr val="9CB5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600" b="1" dirty="0" err="1" smtClean="0">
                <a:solidFill>
                  <a:srgbClr val="9CB5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tournant</a:t>
            </a:r>
            <a:r>
              <a:rPr lang="en-US" sz="2600" b="1" dirty="0" smtClean="0">
                <a:solidFill>
                  <a:srgbClr val="9CB5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9CB5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historique</a:t>
            </a:r>
            <a:r>
              <a:rPr lang="fr-CA" sz="2600" b="1" dirty="0" smtClean="0">
                <a:solidFill>
                  <a:srgbClr val="9CB5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fr-C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Indiquez le tournant historique en plaçant le </a:t>
            </a:r>
            <a:r>
              <a:rPr lang="fr-CA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cadre</a:t>
            </a:r>
            <a:r>
              <a:rPr lang="fr-C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sur votre ligne du temps.</a:t>
            </a:r>
            <a:endParaRPr lang="en-CA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23528" y="332657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rgbClr val="395B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</a:t>
            </a:r>
            <a:endParaRPr lang="en-CA" sz="2400" b="1" dirty="0">
              <a:solidFill>
                <a:srgbClr val="395B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77" y="385499"/>
            <a:ext cx="379205" cy="37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8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1172</Words>
  <Application>Microsoft Office PowerPoint</Application>
  <PresentationFormat>On-screen Show (4:3)</PresentationFormat>
  <Paragraphs>120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Elections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Elections Canada</dc:creator>
  <cp:lastModifiedBy>Potter, Allison (MET)</cp:lastModifiedBy>
  <cp:revision>139</cp:revision>
  <cp:lastPrinted>2018-11-26T18:00:06Z</cp:lastPrinted>
  <dcterms:created xsi:type="dcterms:W3CDTF">2018-11-13T16:40:11Z</dcterms:created>
  <dcterms:modified xsi:type="dcterms:W3CDTF">2021-07-23T22:19:33Z</dcterms:modified>
</cp:coreProperties>
</file>