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 id="286" r:id="rId28"/>
    <p:sldId id="287" r:id="rId29"/>
    <p:sldId id="282" r:id="rId30"/>
  </p:sldIdLst>
  <p:sldSz cx="9144000" cy="5143500" type="screen16x9"/>
  <p:notesSz cx="6858000" cy="9144000"/>
  <p:embeddedFontLst>
    <p:embeddedFont>
      <p:font typeface="Amatic SC" panose="020B0604020202020204" charset="-79"/>
      <p:regular r:id="rId32"/>
      <p:bold r:id="rId33"/>
    </p:embeddedFont>
    <p:embeddedFont>
      <p:font typeface="Roboto" panose="020B0604020202020204" charset="0"/>
      <p:regular r:id="rId34"/>
      <p:bold r:id="rId35"/>
      <p:italic r:id="rId36"/>
      <p:boldItalic r:id="rId37"/>
    </p:embeddedFont>
    <p:embeddedFont>
      <p:font typeface="Maven Pro" panose="020B0604020202020204" charset="0"/>
      <p:regular r:id="rId38"/>
      <p:bold r:id="rId39"/>
    </p:embeddedFont>
    <p:embeddedFont>
      <p:font typeface="Source Code Pro" panose="020B0509030403020204" pitchFamily="49" charset="0"/>
      <p:regular r:id="rId40"/>
      <p:bold r:id="rId41"/>
      <p:italic r:id="rId42"/>
      <p:boldItalic r:id="rId43"/>
    </p:embeddedFont>
    <p:embeddedFont>
      <p:font typeface="Barlow Light" panose="020B0604020202020204" charset="0"/>
      <p:regular r:id="rId44"/>
      <p:bold r:id="rId45"/>
      <p:italic r:id="rId46"/>
      <p:boldItalic r:id="rId47"/>
    </p:embeddedFont>
    <p:embeddedFont>
      <p:font typeface="Playfair Display" panose="020B0604020202020204" charset="0"/>
      <p:regular r:id="rId48"/>
      <p:bold r:id="rId49"/>
      <p:italic r:id="rId50"/>
      <p:boldItalic r:id="rId51"/>
    </p:embeddedFont>
    <p:embeddedFont>
      <p:font typeface="Be Vietnam" panose="020B0604020202020204" charset="0"/>
      <p:regular r:id="rId52"/>
      <p:bold r:id="rId53"/>
      <p:italic r:id="rId54"/>
      <p:boldItalic r:id="rId55"/>
    </p:embeddedFont>
    <p:embeddedFont>
      <p:font typeface="Lato"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CB53E1-2E3C-4A15-A37D-FA60952420D4}">
  <a:tblStyle styleId="{36CB53E1-2E3C-4A15-A37D-FA60952420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font" Target="fonts/font3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61" Type="http://schemas.openxmlformats.org/officeDocument/2006/relationships/font" Target="fonts/font3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78b5074a7_0_1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78b5074a7_0_1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78b5074a7_0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78b5074a7_0_1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78b5074a7_0_1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78b5074a7_0_1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78b5074a7_0_1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78b5074a7_0_1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b4376f540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b4376f540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4376f540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4376f540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4376f54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4376f54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b92e183318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b92e183318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78b5074a7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78b5074a7_0_1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b78b5074a7_0_1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b78b5074a7_0_1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78b5074a7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78b5074a7_0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4376f540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b4376f540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4376f540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4376f540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78b5074a7_0_1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78b5074a7_0_1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b4376f540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b4376f540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b92e183318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b92e183318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4376f5403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4376f5403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b78b5074a7_0_1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b78b5074a7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92e183318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92e183318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78b5074a7_0_1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78b5074a7_0_1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78b5074a7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b78b5074a7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78b5074a7_0_1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78b5074a7_0_1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92e183318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92e18331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78b5074a7_0_1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78b5074a7_0_1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78b5074a7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78b5074a7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13"/>
          <p:cNvPicPr preferRelativeResize="0"/>
          <p:nvPr/>
        </p:nvPicPr>
        <p:blipFill rotWithShape="1">
          <a:blip r:embed="rId2">
            <a:alphaModFix/>
          </a:blip>
          <a:srcRect l="25250" r="41407"/>
          <a:stretch/>
        </p:blipFill>
        <p:spPr>
          <a:xfrm>
            <a:off x="0" y="0"/>
            <a:ext cx="3048000" cy="5143501"/>
          </a:xfrm>
          <a:prstGeom prst="rect">
            <a:avLst/>
          </a:prstGeom>
          <a:noFill/>
          <a:ln>
            <a:noFill/>
          </a:ln>
        </p:spPr>
      </p:pic>
      <p:sp>
        <p:nvSpPr>
          <p:cNvPr id="55" name="Google Shape;55;p13"/>
          <p:cNvSpPr txBox="1">
            <a:spLocks noGrp="1"/>
          </p:cNvSpPr>
          <p:nvPr>
            <p:ph type="title"/>
          </p:nvPr>
        </p:nvSpPr>
        <p:spPr>
          <a:xfrm>
            <a:off x="3381175" y="406900"/>
            <a:ext cx="52350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212121"/>
              </a:buClr>
              <a:buSzPts val="3000"/>
              <a:buNone/>
              <a:defRPr sz="3000" b="1">
                <a:solidFill>
                  <a:srgbClr val="212121"/>
                </a:solidFill>
              </a:defRPr>
            </a:lvl1pPr>
            <a:lvl2pPr lvl="1" algn="l">
              <a:lnSpc>
                <a:spcPct val="100000"/>
              </a:lnSpc>
              <a:spcBef>
                <a:spcPts val="0"/>
              </a:spcBef>
              <a:spcAft>
                <a:spcPts val="0"/>
              </a:spcAft>
              <a:buClr>
                <a:srgbClr val="212121"/>
              </a:buClr>
              <a:buSzPts val="3000"/>
              <a:buNone/>
              <a:defRPr sz="3000" b="1">
                <a:solidFill>
                  <a:srgbClr val="212121"/>
                </a:solidFill>
              </a:defRPr>
            </a:lvl2pPr>
            <a:lvl3pPr lvl="2" algn="l">
              <a:lnSpc>
                <a:spcPct val="100000"/>
              </a:lnSpc>
              <a:spcBef>
                <a:spcPts val="0"/>
              </a:spcBef>
              <a:spcAft>
                <a:spcPts val="0"/>
              </a:spcAft>
              <a:buClr>
                <a:srgbClr val="212121"/>
              </a:buClr>
              <a:buSzPts val="3000"/>
              <a:buNone/>
              <a:defRPr sz="3000" b="1">
                <a:solidFill>
                  <a:srgbClr val="212121"/>
                </a:solidFill>
              </a:defRPr>
            </a:lvl3pPr>
            <a:lvl4pPr lvl="3" algn="l">
              <a:lnSpc>
                <a:spcPct val="100000"/>
              </a:lnSpc>
              <a:spcBef>
                <a:spcPts val="0"/>
              </a:spcBef>
              <a:spcAft>
                <a:spcPts val="0"/>
              </a:spcAft>
              <a:buClr>
                <a:srgbClr val="212121"/>
              </a:buClr>
              <a:buSzPts val="3000"/>
              <a:buNone/>
              <a:defRPr sz="3000" b="1">
                <a:solidFill>
                  <a:srgbClr val="212121"/>
                </a:solidFill>
              </a:defRPr>
            </a:lvl4pPr>
            <a:lvl5pPr lvl="4" algn="l">
              <a:lnSpc>
                <a:spcPct val="100000"/>
              </a:lnSpc>
              <a:spcBef>
                <a:spcPts val="0"/>
              </a:spcBef>
              <a:spcAft>
                <a:spcPts val="0"/>
              </a:spcAft>
              <a:buClr>
                <a:srgbClr val="212121"/>
              </a:buClr>
              <a:buSzPts val="3000"/>
              <a:buNone/>
              <a:defRPr sz="3000" b="1">
                <a:solidFill>
                  <a:srgbClr val="212121"/>
                </a:solidFill>
              </a:defRPr>
            </a:lvl5pPr>
            <a:lvl6pPr lvl="5" algn="l">
              <a:lnSpc>
                <a:spcPct val="100000"/>
              </a:lnSpc>
              <a:spcBef>
                <a:spcPts val="0"/>
              </a:spcBef>
              <a:spcAft>
                <a:spcPts val="0"/>
              </a:spcAft>
              <a:buClr>
                <a:srgbClr val="212121"/>
              </a:buClr>
              <a:buSzPts val="3000"/>
              <a:buNone/>
              <a:defRPr sz="3000" b="1">
                <a:solidFill>
                  <a:srgbClr val="212121"/>
                </a:solidFill>
              </a:defRPr>
            </a:lvl6pPr>
            <a:lvl7pPr lvl="6" algn="l">
              <a:lnSpc>
                <a:spcPct val="100000"/>
              </a:lnSpc>
              <a:spcBef>
                <a:spcPts val="0"/>
              </a:spcBef>
              <a:spcAft>
                <a:spcPts val="0"/>
              </a:spcAft>
              <a:buClr>
                <a:srgbClr val="212121"/>
              </a:buClr>
              <a:buSzPts val="3000"/>
              <a:buNone/>
              <a:defRPr sz="3000" b="1">
                <a:solidFill>
                  <a:srgbClr val="212121"/>
                </a:solidFill>
              </a:defRPr>
            </a:lvl7pPr>
            <a:lvl8pPr lvl="7" algn="l">
              <a:lnSpc>
                <a:spcPct val="100000"/>
              </a:lnSpc>
              <a:spcBef>
                <a:spcPts val="0"/>
              </a:spcBef>
              <a:spcAft>
                <a:spcPts val="0"/>
              </a:spcAft>
              <a:buClr>
                <a:srgbClr val="212121"/>
              </a:buClr>
              <a:buSzPts val="3000"/>
              <a:buNone/>
              <a:defRPr sz="3000" b="1">
                <a:solidFill>
                  <a:srgbClr val="212121"/>
                </a:solidFill>
              </a:defRPr>
            </a:lvl8pPr>
            <a:lvl9pPr lvl="8" algn="l">
              <a:lnSpc>
                <a:spcPct val="100000"/>
              </a:lnSpc>
              <a:spcBef>
                <a:spcPts val="0"/>
              </a:spcBef>
              <a:spcAft>
                <a:spcPts val="0"/>
              </a:spcAft>
              <a:buClr>
                <a:srgbClr val="212121"/>
              </a:buClr>
              <a:buSzPts val="3000"/>
              <a:buNone/>
              <a:defRPr sz="3000" b="1">
                <a:solidFill>
                  <a:srgbClr val="212121"/>
                </a:solidFill>
              </a:defRPr>
            </a:lvl9pPr>
          </a:lstStyle>
          <a:p>
            <a:endParaRPr/>
          </a:p>
        </p:txBody>
      </p:sp>
      <p:sp>
        <p:nvSpPr>
          <p:cNvPr id="56" name="Google Shape;56;p13"/>
          <p:cNvSpPr txBox="1">
            <a:spLocks noGrp="1"/>
          </p:cNvSpPr>
          <p:nvPr>
            <p:ph type="body" idx="1"/>
          </p:nvPr>
        </p:nvSpPr>
        <p:spPr>
          <a:xfrm>
            <a:off x="3381283" y="2053722"/>
            <a:ext cx="5235000" cy="2378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424242"/>
              </a:buClr>
              <a:buSzPts val="1600"/>
              <a:buChar char="●"/>
              <a:defRPr sz="1600">
                <a:solidFill>
                  <a:srgbClr val="424242"/>
                </a:solidFill>
              </a:defRPr>
            </a:lvl1pPr>
            <a:lvl2pPr marL="914400" lvl="1" indent="-317500" algn="l">
              <a:lnSpc>
                <a:spcPct val="115000"/>
              </a:lnSpc>
              <a:spcBef>
                <a:spcPts val="0"/>
              </a:spcBef>
              <a:spcAft>
                <a:spcPts val="0"/>
              </a:spcAft>
              <a:buClr>
                <a:srgbClr val="424242"/>
              </a:buClr>
              <a:buSzPts val="1400"/>
              <a:buChar char="○"/>
              <a:defRPr sz="1400">
                <a:solidFill>
                  <a:srgbClr val="424242"/>
                </a:solidFill>
              </a:defRPr>
            </a:lvl2pPr>
            <a:lvl3pPr marL="1371600" lvl="2" indent="-317500" algn="l">
              <a:lnSpc>
                <a:spcPct val="115000"/>
              </a:lnSpc>
              <a:spcBef>
                <a:spcPts val="0"/>
              </a:spcBef>
              <a:spcAft>
                <a:spcPts val="0"/>
              </a:spcAft>
              <a:buClr>
                <a:srgbClr val="424242"/>
              </a:buClr>
              <a:buSzPts val="1400"/>
              <a:buChar char="■"/>
              <a:defRPr sz="1400">
                <a:solidFill>
                  <a:srgbClr val="424242"/>
                </a:solidFill>
              </a:defRPr>
            </a:lvl3pPr>
            <a:lvl4pPr marL="1828800" lvl="3" indent="-317500" algn="l">
              <a:lnSpc>
                <a:spcPct val="115000"/>
              </a:lnSpc>
              <a:spcBef>
                <a:spcPts val="0"/>
              </a:spcBef>
              <a:spcAft>
                <a:spcPts val="0"/>
              </a:spcAft>
              <a:buClr>
                <a:srgbClr val="424242"/>
              </a:buClr>
              <a:buSzPts val="1400"/>
              <a:buChar char="●"/>
              <a:defRPr sz="1400">
                <a:solidFill>
                  <a:srgbClr val="424242"/>
                </a:solidFill>
              </a:defRPr>
            </a:lvl4pPr>
            <a:lvl5pPr marL="2286000" lvl="4" indent="-317500" algn="l">
              <a:lnSpc>
                <a:spcPct val="115000"/>
              </a:lnSpc>
              <a:spcBef>
                <a:spcPts val="0"/>
              </a:spcBef>
              <a:spcAft>
                <a:spcPts val="0"/>
              </a:spcAft>
              <a:buClr>
                <a:srgbClr val="424242"/>
              </a:buClr>
              <a:buSzPts val="1400"/>
              <a:buChar char="○"/>
              <a:defRPr sz="1400">
                <a:solidFill>
                  <a:srgbClr val="424242"/>
                </a:solidFill>
              </a:defRPr>
            </a:lvl5pPr>
            <a:lvl6pPr marL="2743200" lvl="5" indent="-317500" algn="l">
              <a:lnSpc>
                <a:spcPct val="115000"/>
              </a:lnSpc>
              <a:spcBef>
                <a:spcPts val="0"/>
              </a:spcBef>
              <a:spcAft>
                <a:spcPts val="0"/>
              </a:spcAft>
              <a:buClr>
                <a:srgbClr val="424242"/>
              </a:buClr>
              <a:buSzPts val="1400"/>
              <a:buChar char="■"/>
              <a:defRPr sz="1400">
                <a:solidFill>
                  <a:srgbClr val="424242"/>
                </a:solidFill>
              </a:defRPr>
            </a:lvl6pPr>
            <a:lvl7pPr marL="3200400" lvl="6" indent="-317500" algn="l">
              <a:lnSpc>
                <a:spcPct val="115000"/>
              </a:lnSpc>
              <a:spcBef>
                <a:spcPts val="0"/>
              </a:spcBef>
              <a:spcAft>
                <a:spcPts val="0"/>
              </a:spcAft>
              <a:buClr>
                <a:srgbClr val="424242"/>
              </a:buClr>
              <a:buSzPts val="1400"/>
              <a:buChar char="●"/>
              <a:defRPr sz="1400">
                <a:solidFill>
                  <a:srgbClr val="424242"/>
                </a:solidFill>
              </a:defRPr>
            </a:lvl7pPr>
            <a:lvl8pPr marL="3657600" lvl="7" indent="-317500" algn="l">
              <a:lnSpc>
                <a:spcPct val="115000"/>
              </a:lnSpc>
              <a:spcBef>
                <a:spcPts val="0"/>
              </a:spcBef>
              <a:spcAft>
                <a:spcPts val="0"/>
              </a:spcAft>
              <a:buClr>
                <a:srgbClr val="424242"/>
              </a:buClr>
              <a:buSzPts val="1400"/>
              <a:buChar char="○"/>
              <a:defRPr sz="1400">
                <a:solidFill>
                  <a:srgbClr val="424242"/>
                </a:solidFill>
              </a:defRPr>
            </a:lvl8pPr>
            <a:lvl9pPr marL="4114800" lvl="8" indent="-317500" algn="l">
              <a:lnSpc>
                <a:spcPct val="115000"/>
              </a:lnSpc>
              <a:spcBef>
                <a:spcPts val="0"/>
              </a:spcBef>
              <a:spcAft>
                <a:spcPts val="0"/>
              </a:spcAft>
              <a:buClr>
                <a:srgbClr val="424242"/>
              </a:buClr>
              <a:buSzPts val="1400"/>
              <a:buChar char="■"/>
              <a:defRPr sz="1400">
                <a:solidFill>
                  <a:srgbClr val="42424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424242"/>
                </a:solidFill>
              </a:defRPr>
            </a:lvl1pPr>
            <a:lvl2pPr lvl="1" algn="r">
              <a:lnSpc>
                <a:spcPct val="100000"/>
              </a:lnSpc>
              <a:spcAft>
                <a:spcPts val="0"/>
              </a:spcAft>
              <a:buNone/>
              <a:defRPr sz="1000">
                <a:solidFill>
                  <a:srgbClr val="424242"/>
                </a:solidFill>
              </a:defRPr>
            </a:lvl2pPr>
            <a:lvl3pPr lvl="2" algn="r">
              <a:lnSpc>
                <a:spcPct val="100000"/>
              </a:lnSpc>
              <a:spcAft>
                <a:spcPts val="0"/>
              </a:spcAft>
              <a:buNone/>
              <a:defRPr sz="1000">
                <a:solidFill>
                  <a:srgbClr val="424242"/>
                </a:solidFill>
              </a:defRPr>
            </a:lvl3pPr>
            <a:lvl4pPr lvl="3" algn="r">
              <a:lnSpc>
                <a:spcPct val="100000"/>
              </a:lnSpc>
              <a:spcAft>
                <a:spcPts val="0"/>
              </a:spcAft>
              <a:buNone/>
              <a:defRPr sz="1000">
                <a:solidFill>
                  <a:srgbClr val="424242"/>
                </a:solidFill>
              </a:defRPr>
            </a:lvl4pPr>
            <a:lvl5pPr lvl="4" algn="r">
              <a:lnSpc>
                <a:spcPct val="100000"/>
              </a:lnSpc>
              <a:spcAft>
                <a:spcPts val="0"/>
              </a:spcAft>
              <a:buNone/>
              <a:defRPr sz="1000">
                <a:solidFill>
                  <a:srgbClr val="424242"/>
                </a:solidFill>
              </a:defRPr>
            </a:lvl5pPr>
            <a:lvl6pPr lvl="5" algn="r">
              <a:lnSpc>
                <a:spcPct val="100000"/>
              </a:lnSpc>
              <a:spcAft>
                <a:spcPts val="0"/>
              </a:spcAft>
              <a:buNone/>
              <a:defRPr sz="1000">
                <a:solidFill>
                  <a:srgbClr val="424242"/>
                </a:solidFill>
              </a:defRPr>
            </a:lvl6pPr>
            <a:lvl7pPr lvl="6" algn="r">
              <a:lnSpc>
                <a:spcPct val="100000"/>
              </a:lnSpc>
              <a:spcAft>
                <a:spcPts val="0"/>
              </a:spcAft>
              <a:buNone/>
              <a:defRPr sz="1000">
                <a:solidFill>
                  <a:srgbClr val="424242"/>
                </a:solidFill>
              </a:defRPr>
            </a:lvl7pPr>
            <a:lvl8pPr lvl="7" algn="r">
              <a:lnSpc>
                <a:spcPct val="100000"/>
              </a:lnSpc>
              <a:spcAft>
                <a:spcPts val="0"/>
              </a:spcAft>
              <a:buNone/>
              <a:defRPr sz="1000">
                <a:solidFill>
                  <a:srgbClr val="424242"/>
                </a:solidFill>
              </a:defRPr>
            </a:lvl8pPr>
            <a:lvl9pPr lvl="8" algn="r">
              <a:lnSpc>
                <a:spcPct val="100000"/>
              </a:lnSpc>
              <a:spcAft>
                <a:spcPts val="0"/>
              </a:spcAft>
              <a:buNone/>
              <a:defRPr sz="1000">
                <a:solidFill>
                  <a:srgbClr val="42424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AUTOLAYOUT_2">
    <p:bg>
      <p:bgPr>
        <a:solidFill>
          <a:srgbClr val="FFFFFF"/>
        </a:solidFill>
        <a:effectLst/>
      </p:bgPr>
    </p:bg>
    <p:spTree>
      <p:nvGrpSpPr>
        <p:cNvPr id="1"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388425" y="636500"/>
            <a:ext cx="2789700" cy="579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64" name="Google Shape;64;p14"/>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AUTOLAYOUT_4">
    <p:spTree>
      <p:nvGrpSpPr>
        <p:cNvPr id="1"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0" y="0"/>
            <a:ext cx="3048000" cy="51435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341300" y="314875"/>
            <a:ext cx="54864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72" name="Google Shape;72;p15"/>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73" name="Google Shape;73;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p:cSld name="AUTOLAYOUT_5">
    <p:bg>
      <p:bgPr>
        <a:solidFill>
          <a:srgbClr val="FFFFFF"/>
        </a:solidFill>
        <a:effectLst/>
      </p:bgPr>
    </p:bg>
    <p:spTree>
      <p:nvGrpSpPr>
        <p:cNvPr id="1" name="Shape 74"/>
        <p:cNvGrpSpPr/>
        <p:nvPr/>
      </p:nvGrpSpPr>
      <p:grpSpPr>
        <a:xfrm>
          <a:off x="0" y="0"/>
          <a:ext cx="0" cy="0"/>
          <a:chOff x="0" y="0"/>
          <a:chExt cx="0" cy="0"/>
        </a:xfrm>
      </p:grpSpPr>
      <p:sp>
        <p:nvSpPr>
          <p:cNvPr id="75" name="Google Shape;75;p1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16"/>
          <p:cNvGrpSpPr/>
          <p:nvPr/>
        </p:nvGrpSpPr>
        <p:grpSpPr>
          <a:xfrm>
            <a:off x="0" y="0"/>
            <a:ext cx="9144000" cy="1277100"/>
            <a:chOff x="0" y="0"/>
            <a:chExt cx="9144000" cy="1277100"/>
          </a:xfrm>
        </p:grpSpPr>
        <p:sp>
          <p:nvSpPr>
            <p:cNvPr id="77" name="Google Shape;77;p16"/>
            <p:cNvSpPr/>
            <p:nvPr/>
          </p:nvSpPr>
          <p:spPr>
            <a:xfrm>
              <a:off x="0" y="0"/>
              <a:ext cx="9144000" cy="12771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16"/>
          <p:cNvSpPr txBox="1">
            <a:spLocks noGrp="1"/>
          </p:cNvSpPr>
          <p:nvPr>
            <p:ph type="title"/>
          </p:nvPr>
        </p:nvSpPr>
        <p:spPr>
          <a:xfrm>
            <a:off x="311700" y="478025"/>
            <a:ext cx="8054100" cy="6408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81" name="Google Shape;81;p16"/>
          <p:cNvSpPr txBox="1">
            <a:spLocks noGrp="1"/>
          </p:cNvSpPr>
          <p:nvPr>
            <p:ph type="body" idx="1"/>
          </p:nvPr>
        </p:nvSpPr>
        <p:spPr>
          <a:xfrm>
            <a:off x="311700" y="1507025"/>
            <a:ext cx="3999900" cy="31527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284F7D"/>
              </a:buClr>
              <a:buSzPts val="1200"/>
              <a:buChar char="●"/>
              <a:defRPr sz="1200">
                <a:solidFill>
                  <a:srgbClr val="284F7D"/>
                </a:solidFill>
              </a:defRPr>
            </a:lvl1pPr>
            <a:lvl2pPr marL="914400" lvl="1" indent="-292100" algn="l">
              <a:lnSpc>
                <a:spcPct val="115000"/>
              </a:lnSpc>
              <a:spcBef>
                <a:spcPts val="0"/>
              </a:spcBef>
              <a:spcAft>
                <a:spcPts val="0"/>
              </a:spcAft>
              <a:buClr>
                <a:srgbClr val="284F7D"/>
              </a:buClr>
              <a:buSzPts val="1000"/>
              <a:buChar char="○"/>
              <a:defRPr sz="1000">
                <a:solidFill>
                  <a:srgbClr val="284F7D"/>
                </a:solidFill>
              </a:defRPr>
            </a:lvl2pPr>
            <a:lvl3pPr marL="1371600" lvl="2" indent="-292100" algn="l">
              <a:lnSpc>
                <a:spcPct val="115000"/>
              </a:lnSpc>
              <a:spcBef>
                <a:spcPts val="0"/>
              </a:spcBef>
              <a:spcAft>
                <a:spcPts val="0"/>
              </a:spcAft>
              <a:buClr>
                <a:srgbClr val="284F7D"/>
              </a:buClr>
              <a:buSzPts val="1000"/>
              <a:buChar char="■"/>
              <a:defRPr sz="1000">
                <a:solidFill>
                  <a:srgbClr val="284F7D"/>
                </a:solidFill>
              </a:defRPr>
            </a:lvl3pPr>
            <a:lvl4pPr marL="1828800" lvl="3" indent="-292100" algn="l">
              <a:lnSpc>
                <a:spcPct val="115000"/>
              </a:lnSpc>
              <a:spcBef>
                <a:spcPts val="0"/>
              </a:spcBef>
              <a:spcAft>
                <a:spcPts val="0"/>
              </a:spcAft>
              <a:buClr>
                <a:srgbClr val="284F7D"/>
              </a:buClr>
              <a:buSzPts val="1000"/>
              <a:buChar char="●"/>
              <a:defRPr sz="1000">
                <a:solidFill>
                  <a:srgbClr val="284F7D"/>
                </a:solidFill>
              </a:defRPr>
            </a:lvl4pPr>
            <a:lvl5pPr marL="2286000" lvl="4" indent="-292100" algn="l">
              <a:lnSpc>
                <a:spcPct val="115000"/>
              </a:lnSpc>
              <a:spcBef>
                <a:spcPts val="0"/>
              </a:spcBef>
              <a:spcAft>
                <a:spcPts val="0"/>
              </a:spcAft>
              <a:buClr>
                <a:srgbClr val="284F7D"/>
              </a:buClr>
              <a:buSzPts val="1000"/>
              <a:buChar char="○"/>
              <a:defRPr sz="1000">
                <a:solidFill>
                  <a:srgbClr val="284F7D"/>
                </a:solidFill>
              </a:defRPr>
            </a:lvl5pPr>
            <a:lvl6pPr marL="2743200" lvl="5" indent="-292100" algn="l">
              <a:lnSpc>
                <a:spcPct val="115000"/>
              </a:lnSpc>
              <a:spcBef>
                <a:spcPts val="0"/>
              </a:spcBef>
              <a:spcAft>
                <a:spcPts val="0"/>
              </a:spcAft>
              <a:buClr>
                <a:srgbClr val="284F7D"/>
              </a:buClr>
              <a:buSzPts val="1000"/>
              <a:buChar char="■"/>
              <a:defRPr sz="1000">
                <a:solidFill>
                  <a:srgbClr val="284F7D"/>
                </a:solidFill>
              </a:defRPr>
            </a:lvl6pPr>
            <a:lvl7pPr marL="3200400" lvl="6" indent="-292100" algn="l">
              <a:lnSpc>
                <a:spcPct val="115000"/>
              </a:lnSpc>
              <a:spcBef>
                <a:spcPts val="0"/>
              </a:spcBef>
              <a:spcAft>
                <a:spcPts val="0"/>
              </a:spcAft>
              <a:buClr>
                <a:srgbClr val="284F7D"/>
              </a:buClr>
              <a:buSzPts val="1000"/>
              <a:buChar char="●"/>
              <a:defRPr sz="1000">
                <a:solidFill>
                  <a:srgbClr val="284F7D"/>
                </a:solidFill>
              </a:defRPr>
            </a:lvl7pPr>
            <a:lvl8pPr marL="3657600" lvl="7" indent="-292100" algn="l">
              <a:lnSpc>
                <a:spcPct val="115000"/>
              </a:lnSpc>
              <a:spcBef>
                <a:spcPts val="0"/>
              </a:spcBef>
              <a:spcAft>
                <a:spcPts val="0"/>
              </a:spcAft>
              <a:buClr>
                <a:srgbClr val="284F7D"/>
              </a:buClr>
              <a:buSzPts val="1000"/>
              <a:buChar char="○"/>
              <a:defRPr sz="1000">
                <a:solidFill>
                  <a:srgbClr val="284F7D"/>
                </a:solidFill>
              </a:defRPr>
            </a:lvl8pPr>
            <a:lvl9pPr marL="4114800" lvl="8" indent="-292100" algn="l">
              <a:lnSpc>
                <a:spcPct val="115000"/>
              </a:lnSpc>
              <a:spcBef>
                <a:spcPts val="0"/>
              </a:spcBef>
              <a:spcAft>
                <a:spcPts val="0"/>
              </a:spcAft>
              <a:buClr>
                <a:srgbClr val="284F7D"/>
              </a:buClr>
              <a:buSzPts val="1000"/>
              <a:buChar char="■"/>
              <a:defRPr sz="1000">
                <a:solidFill>
                  <a:srgbClr val="284F7D"/>
                </a:solidFill>
              </a:defRPr>
            </a:lvl9pPr>
          </a:lstStyle>
          <a:p>
            <a:endParaRPr/>
          </a:p>
        </p:txBody>
      </p:sp>
      <p:sp>
        <p:nvSpPr>
          <p:cNvPr id="82" name="Google Shape;82;p16"/>
          <p:cNvSpPr txBox="1">
            <a:spLocks noGrp="1"/>
          </p:cNvSpPr>
          <p:nvPr>
            <p:ph type="body" idx="2"/>
          </p:nvPr>
        </p:nvSpPr>
        <p:spPr>
          <a:xfrm>
            <a:off x="4832400" y="1507025"/>
            <a:ext cx="3999900" cy="3152700"/>
          </a:xfrm>
          <a:prstGeom prst="rect">
            <a:avLst/>
          </a:prstGeom>
          <a:noFill/>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284F7D"/>
              </a:buClr>
              <a:buSzPts val="1200"/>
              <a:buChar char="●"/>
              <a:defRPr sz="1200">
                <a:solidFill>
                  <a:srgbClr val="284F7D"/>
                </a:solidFill>
              </a:defRPr>
            </a:lvl1pPr>
            <a:lvl2pPr marL="914400" lvl="1" indent="-292100" algn="l">
              <a:lnSpc>
                <a:spcPct val="115000"/>
              </a:lnSpc>
              <a:spcBef>
                <a:spcPts val="0"/>
              </a:spcBef>
              <a:spcAft>
                <a:spcPts val="0"/>
              </a:spcAft>
              <a:buClr>
                <a:srgbClr val="284F7D"/>
              </a:buClr>
              <a:buSzPts val="1000"/>
              <a:buChar char="○"/>
              <a:defRPr sz="1000">
                <a:solidFill>
                  <a:srgbClr val="284F7D"/>
                </a:solidFill>
              </a:defRPr>
            </a:lvl2pPr>
            <a:lvl3pPr marL="1371600" lvl="2" indent="-292100" algn="l">
              <a:lnSpc>
                <a:spcPct val="115000"/>
              </a:lnSpc>
              <a:spcBef>
                <a:spcPts val="0"/>
              </a:spcBef>
              <a:spcAft>
                <a:spcPts val="0"/>
              </a:spcAft>
              <a:buClr>
                <a:srgbClr val="284F7D"/>
              </a:buClr>
              <a:buSzPts val="1000"/>
              <a:buChar char="■"/>
              <a:defRPr sz="1000">
                <a:solidFill>
                  <a:srgbClr val="284F7D"/>
                </a:solidFill>
              </a:defRPr>
            </a:lvl3pPr>
            <a:lvl4pPr marL="1828800" lvl="3" indent="-292100" algn="l">
              <a:lnSpc>
                <a:spcPct val="115000"/>
              </a:lnSpc>
              <a:spcBef>
                <a:spcPts val="0"/>
              </a:spcBef>
              <a:spcAft>
                <a:spcPts val="0"/>
              </a:spcAft>
              <a:buClr>
                <a:srgbClr val="284F7D"/>
              </a:buClr>
              <a:buSzPts val="1000"/>
              <a:buChar char="●"/>
              <a:defRPr sz="1000">
                <a:solidFill>
                  <a:srgbClr val="284F7D"/>
                </a:solidFill>
              </a:defRPr>
            </a:lvl4pPr>
            <a:lvl5pPr marL="2286000" lvl="4" indent="-292100" algn="l">
              <a:lnSpc>
                <a:spcPct val="115000"/>
              </a:lnSpc>
              <a:spcBef>
                <a:spcPts val="0"/>
              </a:spcBef>
              <a:spcAft>
                <a:spcPts val="0"/>
              </a:spcAft>
              <a:buClr>
                <a:srgbClr val="284F7D"/>
              </a:buClr>
              <a:buSzPts val="1000"/>
              <a:buChar char="○"/>
              <a:defRPr sz="1000">
                <a:solidFill>
                  <a:srgbClr val="284F7D"/>
                </a:solidFill>
              </a:defRPr>
            </a:lvl5pPr>
            <a:lvl6pPr marL="2743200" lvl="5" indent="-292100" algn="l">
              <a:lnSpc>
                <a:spcPct val="115000"/>
              </a:lnSpc>
              <a:spcBef>
                <a:spcPts val="0"/>
              </a:spcBef>
              <a:spcAft>
                <a:spcPts val="0"/>
              </a:spcAft>
              <a:buClr>
                <a:srgbClr val="284F7D"/>
              </a:buClr>
              <a:buSzPts val="1000"/>
              <a:buChar char="■"/>
              <a:defRPr sz="1000">
                <a:solidFill>
                  <a:srgbClr val="284F7D"/>
                </a:solidFill>
              </a:defRPr>
            </a:lvl6pPr>
            <a:lvl7pPr marL="3200400" lvl="6" indent="-292100" algn="l">
              <a:lnSpc>
                <a:spcPct val="115000"/>
              </a:lnSpc>
              <a:spcBef>
                <a:spcPts val="0"/>
              </a:spcBef>
              <a:spcAft>
                <a:spcPts val="0"/>
              </a:spcAft>
              <a:buClr>
                <a:srgbClr val="284F7D"/>
              </a:buClr>
              <a:buSzPts val="1000"/>
              <a:buChar char="●"/>
              <a:defRPr sz="1000">
                <a:solidFill>
                  <a:srgbClr val="284F7D"/>
                </a:solidFill>
              </a:defRPr>
            </a:lvl7pPr>
            <a:lvl8pPr marL="3657600" lvl="7" indent="-292100" algn="l">
              <a:lnSpc>
                <a:spcPct val="115000"/>
              </a:lnSpc>
              <a:spcBef>
                <a:spcPts val="0"/>
              </a:spcBef>
              <a:spcAft>
                <a:spcPts val="0"/>
              </a:spcAft>
              <a:buClr>
                <a:srgbClr val="284F7D"/>
              </a:buClr>
              <a:buSzPts val="1000"/>
              <a:buChar char="○"/>
              <a:defRPr sz="1000">
                <a:solidFill>
                  <a:srgbClr val="284F7D"/>
                </a:solidFill>
              </a:defRPr>
            </a:lvl8pPr>
            <a:lvl9pPr marL="4114800" lvl="8" indent="-292100" algn="l">
              <a:lnSpc>
                <a:spcPct val="115000"/>
              </a:lnSpc>
              <a:spcBef>
                <a:spcPts val="0"/>
              </a:spcBef>
              <a:spcAft>
                <a:spcPts val="0"/>
              </a:spcAft>
              <a:buClr>
                <a:srgbClr val="284F7D"/>
              </a:buClr>
              <a:buSzPts val="1000"/>
              <a:buChar char="■"/>
              <a:defRPr sz="1000">
                <a:solidFill>
                  <a:srgbClr val="284F7D"/>
                </a:solidFill>
              </a:defRPr>
            </a:lvl9pPr>
          </a:lstStyle>
          <a:p>
            <a:endParaRPr/>
          </a:p>
        </p:txBody>
      </p:sp>
      <p:sp>
        <p:nvSpPr>
          <p:cNvPr id="83" name="Google Shape;83;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RCO90hvEL1I"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p4pWafuvdrY"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youtu.be/N8mCn8f3za0?t=196" TargetMode="External"/><Relationship Id="rId4" Type="http://schemas.openxmlformats.org/officeDocument/2006/relationships/hyperlink" Target="https://www.nationalgeographic.org/media/ocean-currents-and-climat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edu.gov.mb.ca/k12/assess/report_cards/grading/profiles.html"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p4pWafuvdrY"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stevespanglerscience.com/lab/experiments/colorful-convection-currents/" TargetMode="External"/><Relationship Id="rId5" Type="http://schemas.openxmlformats.org/officeDocument/2006/relationships/hyperlink" Target="https://youtu.be/RCO90hvEL1I" TargetMode="External"/><Relationship Id="rId4" Type="http://schemas.openxmlformats.org/officeDocument/2006/relationships/hyperlink" Target="https://www.nationalgeographic.org/media/ocean-currents-and-clima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RCO90hvEL1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Water Systems: Ocean currents</a:t>
            </a:r>
            <a:endParaRPr/>
          </a:p>
        </p:txBody>
      </p:sp>
      <p:sp>
        <p:nvSpPr>
          <p:cNvPr id="89" name="Google Shape;89;p1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Convection, Coriolis effect, and prevailing winds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p:nvPr/>
        </p:nvSpPr>
        <p:spPr>
          <a:xfrm>
            <a:off x="1669325" y="1034575"/>
            <a:ext cx="1164300" cy="16449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1669325" y="2717775"/>
            <a:ext cx="1164300" cy="16449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1522750" y="2654925"/>
            <a:ext cx="2133300" cy="97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txBox="1"/>
          <p:nvPr/>
        </p:nvSpPr>
        <p:spPr>
          <a:xfrm>
            <a:off x="1669225" y="1335850"/>
            <a:ext cx="116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Hot water</a:t>
            </a:r>
            <a:endParaRPr>
              <a:latin typeface="Source Code Pro"/>
              <a:ea typeface="Source Code Pro"/>
              <a:cs typeface="Source Code Pro"/>
              <a:sym typeface="Source Code Pro"/>
            </a:endParaRPr>
          </a:p>
        </p:txBody>
      </p:sp>
      <p:sp>
        <p:nvSpPr>
          <p:cNvPr id="215" name="Google Shape;215;p26"/>
          <p:cNvSpPr txBox="1"/>
          <p:nvPr/>
        </p:nvSpPr>
        <p:spPr>
          <a:xfrm>
            <a:off x="1669225" y="2953900"/>
            <a:ext cx="116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Code Pro"/>
                <a:ea typeface="Source Code Pro"/>
                <a:cs typeface="Source Code Pro"/>
                <a:sym typeface="Source Code Pro"/>
              </a:rPr>
              <a:t>Cold water</a:t>
            </a:r>
            <a:endParaRPr>
              <a:latin typeface="Source Code Pro"/>
              <a:ea typeface="Source Code Pro"/>
              <a:cs typeface="Source Code Pro"/>
              <a:sym typeface="Source Code Pro"/>
            </a:endParaRPr>
          </a:p>
        </p:txBody>
      </p:sp>
      <p:sp>
        <p:nvSpPr>
          <p:cNvPr id="216" name="Google Shape;216;p26"/>
          <p:cNvSpPr/>
          <p:nvPr/>
        </p:nvSpPr>
        <p:spPr>
          <a:xfrm>
            <a:off x="5095000" y="1039775"/>
            <a:ext cx="1164300" cy="16449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5095000" y="2722975"/>
            <a:ext cx="1164300" cy="16449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4948425" y="2660125"/>
            <a:ext cx="2133300" cy="97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txBox="1"/>
          <p:nvPr/>
        </p:nvSpPr>
        <p:spPr>
          <a:xfrm>
            <a:off x="5095000" y="1341050"/>
            <a:ext cx="116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Code Pro"/>
                <a:ea typeface="Source Code Pro"/>
                <a:cs typeface="Source Code Pro"/>
                <a:sym typeface="Source Code Pro"/>
              </a:rPr>
              <a:t>Cold water</a:t>
            </a:r>
            <a:endParaRPr>
              <a:latin typeface="Source Code Pro"/>
              <a:ea typeface="Source Code Pro"/>
              <a:cs typeface="Source Code Pro"/>
              <a:sym typeface="Source Code Pro"/>
            </a:endParaRPr>
          </a:p>
        </p:txBody>
      </p:sp>
      <p:sp>
        <p:nvSpPr>
          <p:cNvPr id="220" name="Google Shape;220;p26"/>
          <p:cNvSpPr txBox="1"/>
          <p:nvPr/>
        </p:nvSpPr>
        <p:spPr>
          <a:xfrm>
            <a:off x="5094900" y="2959100"/>
            <a:ext cx="116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Hot water</a:t>
            </a:r>
            <a:endParaRPr>
              <a:latin typeface="Source Code Pro"/>
              <a:ea typeface="Source Code Pro"/>
              <a:cs typeface="Source Code Pro"/>
              <a:sym typeface="Source Code Pro"/>
            </a:endParaRPr>
          </a:p>
        </p:txBody>
      </p:sp>
      <p:sp>
        <p:nvSpPr>
          <p:cNvPr id="221" name="Google Shape;221;p26"/>
          <p:cNvSpPr txBox="1"/>
          <p:nvPr/>
        </p:nvSpPr>
        <p:spPr>
          <a:xfrm>
            <a:off x="3656050" y="2396025"/>
            <a:ext cx="1213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Playing Card/ Thin plastic</a:t>
            </a:r>
            <a:endParaRPr>
              <a:latin typeface="Source Code Pro"/>
              <a:ea typeface="Source Code Pro"/>
              <a:cs typeface="Source Code Pro"/>
              <a:sym typeface="Source Code Pro"/>
            </a:endParaRPr>
          </a:p>
        </p:txBody>
      </p:sp>
      <p:sp>
        <p:nvSpPr>
          <p:cNvPr id="222" name="Google Shape;222;p26"/>
          <p:cNvSpPr txBox="1"/>
          <p:nvPr/>
        </p:nvSpPr>
        <p:spPr>
          <a:xfrm>
            <a:off x="7252725" y="2396025"/>
            <a:ext cx="1809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Playing card/Thin plastic</a:t>
            </a:r>
            <a:endParaRPr>
              <a:latin typeface="Source Code Pro"/>
              <a:ea typeface="Source Code Pro"/>
              <a:cs typeface="Source Code Pro"/>
              <a:sym typeface="Source Code Pro"/>
            </a:endParaRPr>
          </a:p>
        </p:txBody>
      </p:sp>
      <p:sp>
        <p:nvSpPr>
          <p:cNvPr id="223" name="Google Shape;223;p26"/>
          <p:cNvSpPr txBox="1"/>
          <p:nvPr/>
        </p:nvSpPr>
        <p:spPr>
          <a:xfrm>
            <a:off x="309525" y="4633550"/>
            <a:ext cx="8557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FF0000"/>
                </a:solidFill>
                <a:latin typeface="Amatic SC"/>
                <a:ea typeface="Amatic SC"/>
                <a:cs typeface="Amatic SC"/>
                <a:sym typeface="Amatic SC"/>
              </a:rPr>
              <a:t>Record your results on the next page</a:t>
            </a:r>
            <a:endParaRPr sz="2600" b="1">
              <a:solidFill>
                <a:srgbClr val="FF0000"/>
              </a:solidFill>
              <a:latin typeface="Amatic SC"/>
              <a:ea typeface="Amatic SC"/>
              <a:cs typeface="Amatic SC"/>
              <a:sym typeface="Amatic SC"/>
            </a:endParaRPr>
          </a:p>
        </p:txBody>
      </p:sp>
      <p:sp>
        <p:nvSpPr>
          <p:cNvPr id="224" name="Google Shape;224;p26"/>
          <p:cNvSpPr txBox="1"/>
          <p:nvPr/>
        </p:nvSpPr>
        <p:spPr>
          <a:xfrm>
            <a:off x="174050" y="150850"/>
            <a:ext cx="696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Example of what your experiments should look like:</a:t>
            </a:r>
            <a:endParaRPr>
              <a:latin typeface="Source Code Pro"/>
              <a:ea typeface="Source Code Pro"/>
              <a:cs typeface="Source Code Pro"/>
              <a:sym typeface="Source Code Pro"/>
            </a:endParaRPr>
          </a:p>
        </p:txBody>
      </p:sp>
      <p:sp>
        <p:nvSpPr>
          <p:cNvPr id="225" name="Google Shape;225;p26"/>
          <p:cNvSpPr/>
          <p:nvPr/>
        </p:nvSpPr>
        <p:spPr>
          <a:xfrm>
            <a:off x="8343650" y="445905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txBox="1"/>
          <p:nvPr/>
        </p:nvSpPr>
        <p:spPr>
          <a:xfrm>
            <a:off x="8257700" y="46188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227" name="Google Shape;227;p26"/>
          <p:cNvSpPr txBox="1"/>
          <p:nvPr/>
        </p:nvSpPr>
        <p:spPr>
          <a:xfrm>
            <a:off x="3493975" y="4134450"/>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311700" y="292850"/>
            <a:ext cx="7284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40">
                <a:highlight>
                  <a:schemeClr val="accent5"/>
                </a:highlight>
              </a:rPr>
              <a:t>Experiment #1 - Convection &amp; density </a:t>
            </a:r>
            <a:r>
              <a:rPr lang="en" sz="3280">
                <a:highlight>
                  <a:schemeClr val="accent5"/>
                </a:highlight>
              </a:rPr>
              <a:t>questions: what Happened</a:t>
            </a:r>
            <a:endParaRPr sz="3280">
              <a:highlight>
                <a:schemeClr val="accent5"/>
              </a:highlight>
            </a:endParaRPr>
          </a:p>
        </p:txBody>
      </p:sp>
      <p:sp>
        <p:nvSpPr>
          <p:cNvPr id="233" name="Google Shape;233;p27"/>
          <p:cNvSpPr txBox="1">
            <a:spLocks noGrp="1"/>
          </p:cNvSpPr>
          <p:nvPr>
            <p:ph type="body" idx="1"/>
          </p:nvPr>
        </p:nvSpPr>
        <p:spPr>
          <a:xfrm>
            <a:off x="311700" y="1764400"/>
            <a:ext cx="8472000" cy="31503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34" name="Google Shape;234;p27"/>
          <p:cNvSpPr txBox="1"/>
          <p:nvPr/>
        </p:nvSpPr>
        <p:spPr>
          <a:xfrm>
            <a:off x="290100" y="1148800"/>
            <a:ext cx="790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Draw a picture of your experiment setup and label the parts </a:t>
            </a:r>
            <a:endParaRPr>
              <a:latin typeface="Source Code Pro"/>
              <a:ea typeface="Source Code Pro"/>
              <a:cs typeface="Source Code Pro"/>
              <a:sym typeface="Source Code Pro"/>
            </a:endParaRPr>
          </a:p>
        </p:txBody>
      </p:sp>
      <p:sp>
        <p:nvSpPr>
          <p:cNvPr id="235" name="Google Shape;235;p27"/>
          <p:cNvSpPr/>
          <p:nvPr/>
        </p:nvSpPr>
        <p:spPr>
          <a:xfrm>
            <a:off x="8387700" y="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txBox="1"/>
          <p:nvPr/>
        </p:nvSpPr>
        <p:spPr>
          <a:xfrm>
            <a:off x="8387700" y="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237" name="Google Shape;237;p27"/>
          <p:cNvSpPr/>
          <p:nvPr/>
        </p:nvSpPr>
        <p:spPr>
          <a:xfrm>
            <a:off x="7631400" y="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txBox="1"/>
          <p:nvPr/>
        </p:nvSpPr>
        <p:spPr>
          <a:xfrm>
            <a:off x="7631400" y="1947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0" y="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highlight>
                  <a:schemeClr val="accent5"/>
                </a:highlight>
              </a:rPr>
              <a:t>Experiment #1 - Convection &amp; density </a:t>
            </a:r>
            <a:r>
              <a:rPr lang="en">
                <a:highlight>
                  <a:schemeClr val="accent5"/>
                </a:highlight>
              </a:rPr>
              <a:t>results:what happened?</a:t>
            </a:r>
            <a:endParaRPr>
              <a:highlight>
                <a:schemeClr val="accent5"/>
              </a:highlight>
            </a:endParaRPr>
          </a:p>
        </p:txBody>
      </p:sp>
      <p:sp>
        <p:nvSpPr>
          <p:cNvPr id="244" name="Google Shape;244;p28"/>
          <p:cNvSpPr txBox="1">
            <a:spLocks noGrp="1"/>
          </p:cNvSpPr>
          <p:nvPr>
            <p:ph type="body" idx="1"/>
          </p:nvPr>
        </p:nvSpPr>
        <p:spPr>
          <a:xfrm>
            <a:off x="311700" y="1228675"/>
            <a:ext cx="3999900" cy="26883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45" name="Google Shape;245;p28"/>
          <p:cNvSpPr txBox="1">
            <a:spLocks noGrp="1"/>
          </p:cNvSpPr>
          <p:nvPr>
            <p:ph type="body" idx="2"/>
          </p:nvPr>
        </p:nvSpPr>
        <p:spPr>
          <a:xfrm>
            <a:off x="4832400" y="1228675"/>
            <a:ext cx="3999900" cy="26883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46" name="Google Shape;246;p28"/>
          <p:cNvSpPr txBox="1"/>
          <p:nvPr/>
        </p:nvSpPr>
        <p:spPr>
          <a:xfrm>
            <a:off x="311700" y="938875"/>
            <a:ext cx="39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Part 1 - Hot above Cold:</a:t>
            </a:r>
            <a:endParaRPr>
              <a:latin typeface="Source Code Pro"/>
              <a:ea typeface="Source Code Pro"/>
              <a:cs typeface="Source Code Pro"/>
              <a:sym typeface="Source Code Pro"/>
            </a:endParaRPr>
          </a:p>
        </p:txBody>
      </p:sp>
      <p:sp>
        <p:nvSpPr>
          <p:cNvPr id="247" name="Google Shape;247;p28"/>
          <p:cNvSpPr txBox="1"/>
          <p:nvPr/>
        </p:nvSpPr>
        <p:spPr>
          <a:xfrm>
            <a:off x="4832400" y="938875"/>
            <a:ext cx="39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Part 2 - Cold above Hot:</a:t>
            </a:r>
            <a:endParaRPr>
              <a:latin typeface="Source Code Pro"/>
              <a:ea typeface="Source Code Pro"/>
              <a:cs typeface="Source Code Pro"/>
              <a:sym typeface="Source Code Pro"/>
            </a:endParaRPr>
          </a:p>
        </p:txBody>
      </p:sp>
      <p:sp>
        <p:nvSpPr>
          <p:cNvPr id="248" name="Google Shape;248;p28"/>
          <p:cNvSpPr/>
          <p:nvPr/>
        </p:nvSpPr>
        <p:spPr>
          <a:xfrm>
            <a:off x="8387700" y="44269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txBox="1"/>
          <p:nvPr/>
        </p:nvSpPr>
        <p:spPr>
          <a:xfrm>
            <a:off x="83877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250" name="Google Shape;250;p28"/>
          <p:cNvSpPr txBox="1"/>
          <p:nvPr/>
        </p:nvSpPr>
        <p:spPr>
          <a:xfrm>
            <a:off x="0" y="3999900"/>
            <a:ext cx="9144000" cy="10752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When warm and cold water come in contact do they mix?</a:t>
            </a:r>
            <a:endParaRPr sz="1300">
              <a:solidFill>
                <a:schemeClr val="dk2"/>
              </a:solidFill>
              <a:latin typeface="Source Code Pro"/>
              <a:ea typeface="Source Code Pro"/>
              <a:cs typeface="Source Code Pro"/>
              <a:sym typeface="Source Code Pro"/>
            </a:endParaRPr>
          </a:p>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If warm water has a higher density will it float on cold less dense water?</a:t>
            </a:r>
            <a:endParaRPr sz="1300">
              <a:solidFill>
                <a:schemeClr val="dk2"/>
              </a:solidFill>
              <a:latin typeface="Source Code Pro"/>
              <a:ea typeface="Source Code Pro"/>
              <a:cs typeface="Source Code Pro"/>
              <a:sym typeface="Source Code Pro"/>
            </a:endParaRPr>
          </a:p>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If cold water has a higher density than warm water what happens?</a:t>
            </a:r>
            <a:endParaRPr sz="1300">
              <a:solidFill>
                <a:schemeClr val="dk2"/>
              </a:solidFill>
              <a:latin typeface="Source Code Pro"/>
              <a:ea typeface="Source Code Pro"/>
              <a:cs typeface="Source Code Pro"/>
              <a:sym typeface="Source Code Pro"/>
            </a:endParaRPr>
          </a:p>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Does the water behavior change as temperature changes?</a:t>
            </a:r>
            <a:endParaRPr sz="1300">
              <a:solidFill>
                <a:schemeClr val="dk2"/>
              </a:solidFill>
              <a:latin typeface="Source Code Pro"/>
              <a:ea typeface="Source Code Pro"/>
              <a:cs typeface="Source Code Pro"/>
              <a:sym typeface="Source Code Pro"/>
            </a:endParaRPr>
          </a:p>
        </p:txBody>
      </p:sp>
      <p:sp>
        <p:nvSpPr>
          <p:cNvPr id="251" name="Google Shape;251;p28"/>
          <p:cNvSpPr/>
          <p:nvPr/>
        </p:nvSpPr>
        <p:spPr>
          <a:xfrm>
            <a:off x="7764300" y="44655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txBox="1"/>
          <p:nvPr/>
        </p:nvSpPr>
        <p:spPr>
          <a:xfrm>
            <a:off x="7764300" y="46602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5"/>
                </a:highlight>
              </a:rPr>
              <a:t>Convection and density Experiment two procedure </a:t>
            </a:r>
            <a:endParaRPr>
              <a:highlight>
                <a:schemeClr val="accent5"/>
              </a:highlight>
            </a:endParaRPr>
          </a:p>
        </p:txBody>
      </p:sp>
      <p:sp>
        <p:nvSpPr>
          <p:cNvPr id="258" name="Google Shape;258;p29"/>
          <p:cNvSpPr txBox="1">
            <a:spLocks noGrp="1"/>
          </p:cNvSpPr>
          <p:nvPr>
            <p:ph type="body" idx="1"/>
          </p:nvPr>
        </p:nvSpPr>
        <p:spPr>
          <a:xfrm>
            <a:off x="311700" y="901650"/>
            <a:ext cx="8832300" cy="3340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AutoNum type="arabicPeriod"/>
            </a:pPr>
            <a:r>
              <a:rPr lang="en" sz="1100">
                <a:solidFill>
                  <a:srgbClr val="444444"/>
                </a:solidFill>
                <a:highlight>
                  <a:srgbClr val="FFFFFF"/>
                </a:highlight>
                <a:latin typeface="Lato"/>
                <a:ea typeface="Lato"/>
                <a:cs typeface="Lato"/>
                <a:sym typeface="Lato"/>
              </a:rPr>
              <a:t>Fill one of the bottles or glasses with hot water from the tap and the other with hot salt water. Fill the remaining bottles with cold tap water and cold salt water.</a:t>
            </a:r>
            <a:endParaRPr sz="1100">
              <a:solidFill>
                <a:srgbClr val="444444"/>
              </a:solidFill>
              <a:highlight>
                <a:srgbClr val="FFFFFF"/>
              </a:highlight>
              <a:latin typeface="Lato"/>
              <a:ea typeface="Lato"/>
              <a:cs typeface="Lato"/>
              <a:sym typeface="Lato"/>
            </a:endParaRPr>
          </a:p>
          <a:p>
            <a:pPr marL="457200" lvl="0" indent="-311150" algn="l" rtl="0">
              <a:spcBef>
                <a:spcPts val="0"/>
              </a:spcBef>
              <a:spcAft>
                <a:spcPts val="0"/>
              </a:spcAft>
              <a:buSzPts val="1300"/>
              <a:buAutoNum type="arabicPeriod"/>
            </a:pPr>
            <a:r>
              <a:rPr lang="en" sz="1100">
                <a:solidFill>
                  <a:srgbClr val="444444"/>
                </a:solidFill>
                <a:highlight>
                  <a:srgbClr val="FFFFFF"/>
                </a:highlight>
                <a:latin typeface="Lato"/>
                <a:ea typeface="Lato"/>
                <a:cs typeface="Lato"/>
                <a:sym typeface="Lato"/>
              </a:rPr>
              <a:t>Use masking tape and a pen to label the bottles “HOT” , “hot salt water”, “COLD”, and cold salt water.</a:t>
            </a:r>
            <a:endParaRPr sz="1100">
              <a:solidFill>
                <a:srgbClr val="444444"/>
              </a:solidFill>
              <a:highlight>
                <a:srgbClr val="FFFFFF"/>
              </a:highlight>
              <a:latin typeface="Lato"/>
              <a:ea typeface="Lato"/>
              <a:cs typeface="Lato"/>
              <a:sym typeface="Lato"/>
            </a:endParaRPr>
          </a:p>
          <a:p>
            <a:pPr marL="457200" lvl="0" indent="-311150" algn="l" rtl="0">
              <a:spcBef>
                <a:spcPts val="0"/>
              </a:spcBef>
              <a:spcAft>
                <a:spcPts val="0"/>
              </a:spcAft>
              <a:buSzPts val="1300"/>
              <a:buAutoNum type="arabicPeriod"/>
            </a:pPr>
            <a:r>
              <a:rPr lang="en" sz="1100">
                <a:solidFill>
                  <a:srgbClr val="444444"/>
                </a:solidFill>
                <a:highlight>
                  <a:srgbClr val="FFFFFF"/>
                </a:highlight>
                <a:latin typeface="Lato"/>
                <a:ea typeface="Lato"/>
                <a:cs typeface="Lato"/>
                <a:sym typeface="Lato"/>
              </a:rPr>
              <a:t>Use yellow food coloring in the warm water and blue food coloring in the cold water. Each bottle must be filled </a:t>
            </a:r>
            <a:r>
              <a:rPr lang="en" sz="1100" b="1">
                <a:solidFill>
                  <a:srgbClr val="444444"/>
                </a:solidFill>
                <a:highlight>
                  <a:srgbClr val="FFFFFF"/>
                </a:highlight>
                <a:latin typeface="Lato"/>
                <a:ea typeface="Lato"/>
                <a:cs typeface="Lato"/>
                <a:sym typeface="Lato"/>
              </a:rPr>
              <a:t>to the brim</a:t>
            </a:r>
            <a:r>
              <a:rPr lang="en" sz="1100">
                <a:solidFill>
                  <a:srgbClr val="444444"/>
                </a:solidFill>
                <a:highlight>
                  <a:srgbClr val="FFFFFF"/>
                </a:highlight>
                <a:latin typeface="Lato"/>
                <a:ea typeface="Lato"/>
                <a:cs typeface="Lato"/>
                <a:sym typeface="Lato"/>
              </a:rPr>
              <a:t> with water.</a:t>
            </a:r>
            <a:endParaRPr sz="1100">
              <a:solidFill>
                <a:srgbClr val="444444"/>
              </a:solidFill>
              <a:highlight>
                <a:srgbClr val="FFFFFF"/>
              </a:highlight>
              <a:latin typeface="Lato"/>
              <a:ea typeface="Lato"/>
              <a:cs typeface="Lato"/>
              <a:sym typeface="Lato"/>
            </a:endParaRPr>
          </a:p>
          <a:p>
            <a:pPr marL="457200" lvl="0" indent="-311150" algn="l" rtl="0">
              <a:spcBef>
                <a:spcPts val="0"/>
              </a:spcBef>
              <a:spcAft>
                <a:spcPts val="0"/>
              </a:spcAft>
              <a:buSzPts val="1300"/>
              <a:buAutoNum type="arabicPeriod"/>
            </a:pPr>
            <a:r>
              <a:rPr lang="en" sz="1100">
                <a:solidFill>
                  <a:srgbClr val="444444"/>
                </a:solidFill>
                <a:highlight>
                  <a:srgbClr val="FFFFFF"/>
                </a:highlight>
                <a:latin typeface="Lato"/>
                <a:ea typeface="Lato"/>
                <a:cs typeface="Lato"/>
                <a:sym typeface="Lato"/>
              </a:rPr>
              <a:t>Place a card or rigid plastic on the hot salt water and the cold salt water. </a:t>
            </a:r>
            <a:r>
              <a:rPr lang="en" sz="1100">
                <a:solidFill>
                  <a:srgbClr val="444444"/>
                </a:solidFill>
                <a:highlight>
                  <a:schemeClr val="lt1"/>
                </a:highlight>
                <a:latin typeface="Lato"/>
                <a:ea typeface="Lato"/>
                <a:cs typeface="Lato"/>
                <a:sym typeface="Lato"/>
              </a:rPr>
              <a:t>This can be a little tricky, but with practice you’ll get it. Hold the card or plastic in place as you turn the bottle upside down and place the hot salt water on top of the cold fresh water. The two bottles should be positioned so that they are mouth-to-mouth with the card/plastic separating the two liquids. (Have paper towels close by in case everything doesn’t go </a:t>
            </a:r>
            <a:r>
              <a:rPr lang="en" sz="1100" i="1">
                <a:solidFill>
                  <a:srgbClr val="444444"/>
                </a:solidFill>
                <a:highlight>
                  <a:schemeClr val="lt1"/>
                </a:highlight>
                <a:latin typeface="Lato"/>
                <a:ea typeface="Lato"/>
                <a:cs typeface="Lato"/>
                <a:sym typeface="Lato"/>
              </a:rPr>
              <a:t>exactly</a:t>
            </a:r>
            <a:r>
              <a:rPr lang="en" sz="1100">
                <a:solidFill>
                  <a:srgbClr val="444444"/>
                </a:solidFill>
                <a:highlight>
                  <a:schemeClr val="lt1"/>
                </a:highlight>
                <a:latin typeface="Lato"/>
                <a:ea typeface="Lato"/>
                <a:cs typeface="Lato"/>
                <a:sym typeface="Lato"/>
              </a:rPr>
              <a:t> as planned.)</a:t>
            </a:r>
            <a:endParaRPr sz="1100">
              <a:solidFill>
                <a:srgbClr val="444444"/>
              </a:solidFill>
              <a:highlight>
                <a:schemeClr val="lt1"/>
              </a:highlight>
              <a:latin typeface="Lato"/>
              <a:ea typeface="Lato"/>
              <a:cs typeface="Lato"/>
              <a:sym typeface="Lato"/>
            </a:endParaRPr>
          </a:p>
          <a:p>
            <a:pPr marL="457200" lvl="0" indent="-298450" algn="l" rtl="0">
              <a:spcBef>
                <a:spcPts val="0"/>
              </a:spcBef>
              <a:spcAft>
                <a:spcPts val="0"/>
              </a:spcAft>
              <a:buClr>
                <a:srgbClr val="444444"/>
              </a:buClr>
              <a:buSzPts val="1100"/>
              <a:buFont typeface="Lato"/>
              <a:buAutoNum type="arabicPeriod"/>
            </a:pPr>
            <a:r>
              <a:rPr lang="en" sz="1100">
                <a:solidFill>
                  <a:srgbClr val="444444"/>
                </a:solidFill>
                <a:highlight>
                  <a:schemeClr val="lt1"/>
                </a:highlight>
                <a:latin typeface="Lato"/>
                <a:ea typeface="Lato"/>
                <a:cs typeface="Lato"/>
                <a:sym typeface="Lato"/>
              </a:rPr>
              <a:t>Carefully slide the card out from between the two bottles. Make sure you are holding the top bottle as you remove the card. Watch and record what happens to the colored liquids in the two bottles when the card is removed.</a:t>
            </a:r>
            <a:endParaRPr sz="1100">
              <a:solidFill>
                <a:srgbClr val="444444"/>
              </a:solidFill>
              <a:highlight>
                <a:schemeClr val="lt1"/>
              </a:highlight>
              <a:latin typeface="Lato"/>
              <a:ea typeface="Lato"/>
              <a:cs typeface="Lato"/>
              <a:sym typeface="Lato"/>
            </a:endParaRPr>
          </a:p>
          <a:p>
            <a:pPr marL="0" lvl="0" indent="0" algn="l" rtl="0">
              <a:spcBef>
                <a:spcPts val="0"/>
              </a:spcBef>
              <a:spcAft>
                <a:spcPts val="0"/>
              </a:spcAft>
              <a:buNone/>
            </a:pPr>
            <a:r>
              <a:rPr lang="en" sz="1200" b="1">
                <a:solidFill>
                  <a:srgbClr val="444444"/>
                </a:solidFill>
                <a:highlight>
                  <a:schemeClr val="lt1"/>
                </a:highlight>
                <a:latin typeface="Lato"/>
                <a:ea typeface="Lato"/>
                <a:cs typeface="Lato"/>
                <a:sym typeface="Lato"/>
              </a:rPr>
              <a:t>Part 2:</a:t>
            </a:r>
            <a:endParaRPr sz="1200" b="1">
              <a:solidFill>
                <a:srgbClr val="444444"/>
              </a:solidFill>
              <a:highlight>
                <a:schemeClr val="lt1"/>
              </a:highlight>
              <a:latin typeface="Lato"/>
              <a:ea typeface="Lato"/>
              <a:cs typeface="Lato"/>
              <a:sym typeface="Lato"/>
            </a:endParaRPr>
          </a:p>
          <a:p>
            <a:pPr marL="457200" lvl="0" indent="-304800" algn="l" rtl="0">
              <a:spcBef>
                <a:spcPts val="0"/>
              </a:spcBef>
              <a:spcAft>
                <a:spcPts val="0"/>
              </a:spcAft>
              <a:buClr>
                <a:srgbClr val="444444"/>
              </a:buClr>
              <a:buSzPts val="1200"/>
              <a:buFont typeface="Lato"/>
              <a:buAutoNum type="arabicPeriod"/>
            </a:pPr>
            <a:r>
              <a:rPr lang="en" sz="1200">
                <a:solidFill>
                  <a:srgbClr val="444444"/>
                </a:solidFill>
                <a:highlight>
                  <a:schemeClr val="lt1"/>
                </a:highlight>
                <a:latin typeface="Lato"/>
                <a:ea typeface="Lato"/>
                <a:cs typeface="Lato"/>
                <a:sym typeface="Lato"/>
              </a:rPr>
              <a:t>The second part of the experiment is similar to the first. This time, you need to place the cold salt water (blue) on top of the hot freshwater (yellow). Repeat Steps 3 and 4 and carefully remove the card. Watch and record what happens this time.</a:t>
            </a:r>
            <a:endParaRPr sz="1100">
              <a:solidFill>
                <a:srgbClr val="444444"/>
              </a:solidFill>
              <a:highlight>
                <a:schemeClr val="lt1"/>
              </a:highlight>
              <a:latin typeface="Lato"/>
              <a:ea typeface="Lato"/>
              <a:cs typeface="Lato"/>
              <a:sym typeface="Lato"/>
            </a:endParaRPr>
          </a:p>
        </p:txBody>
      </p:sp>
      <p:sp>
        <p:nvSpPr>
          <p:cNvPr id="259" name="Google Shape;259;p29"/>
          <p:cNvSpPr txBox="1"/>
          <p:nvPr/>
        </p:nvSpPr>
        <p:spPr>
          <a:xfrm>
            <a:off x="0" y="3773700"/>
            <a:ext cx="9144000" cy="14316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Code Pro"/>
                <a:ea typeface="Source Code Pro"/>
                <a:cs typeface="Source Code Pro"/>
                <a:sym typeface="Source Code Pro"/>
              </a:rPr>
              <a:t>Tips</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 sz="1000">
                <a:latin typeface="Source Code Pro"/>
                <a:ea typeface="Source Code Pro"/>
                <a:cs typeface="Source Code Pro"/>
                <a:sym typeface="Source Code Pro"/>
              </a:rPr>
              <a:t>You can use coffee or tea to color water instead of food colouring</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 sz="1000">
                <a:latin typeface="Source Code Pro"/>
                <a:ea typeface="Source Code Pro"/>
                <a:cs typeface="Source Code Pro"/>
                <a:sym typeface="Source Code Pro"/>
              </a:rPr>
              <a:t>If you do not have a playing card or the mouth of the container is to big look through the recycling bin for thin plastic that can be repurposed.</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 sz="1000">
                <a:latin typeface="Source Code Pro"/>
                <a:ea typeface="Source Code Pro"/>
                <a:cs typeface="Source Code Pro"/>
                <a:sym typeface="Source Code Pro"/>
              </a:rPr>
              <a:t>To make the salt water:add salt to water 1 tablespoon at a time while stirring. Keep adding salt to water until until the water will not hold any more salt and salt particles gather at the bottom after stirring for 30 seconds</a:t>
            </a:r>
            <a:endParaRPr sz="1000">
              <a:latin typeface="Source Code Pro"/>
              <a:ea typeface="Source Code Pro"/>
              <a:cs typeface="Source Code Pro"/>
              <a:sym typeface="Source Code Pro"/>
            </a:endParaRPr>
          </a:p>
          <a:p>
            <a:pPr marL="457200" lvl="0" indent="-292100" algn="l" rtl="0">
              <a:spcBef>
                <a:spcPts val="0"/>
              </a:spcBef>
              <a:spcAft>
                <a:spcPts val="0"/>
              </a:spcAft>
              <a:buSzPts val="1000"/>
              <a:buFont typeface="Source Code Pro"/>
              <a:buChar char="★"/>
            </a:pPr>
            <a:r>
              <a:rPr lang="en" sz="1100">
                <a:latin typeface="Source Code Pro"/>
                <a:ea typeface="Source Code Pro"/>
                <a:cs typeface="Source Code Pro"/>
                <a:sym typeface="Source Code Pro"/>
              </a:rPr>
              <a:t>Perform experiment in the sink to reduce clean up!</a:t>
            </a:r>
            <a:endParaRPr sz="1000">
              <a:latin typeface="Source Code Pro"/>
              <a:ea typeface="Source Code Pro"/>
              <a:cs typeface="Source Code Pro"/>
              <a:sym typeface="Source Code Pro"/>
            </a:endParaRPr>
          </a:p>
        </p:txBody>
      </p:sp>
      <p:sp>
        <p:nvSpPr>
          <p:cNvPr id="260" name="Google Shape;260;p29"/>
          <p:cNvSpPr/>
          <p:nvPr/>
        </p:nvSpPr>
        <p:spPr>
          <a:xfrm>
            <a:off x="8387700" y="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txBox="1"/>
          <p:nvPr/>
        </p:nvSpPr>
        <p:spPr>
          <a:xfrm>
            <a:off x="8387700" y="20295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262" name="Google Shape;262;p29"/>
          <p:cNvSpPr/>
          <p:nvPr/>
        </p:nvSpPr>
        <p:spPr>
          <a:xfrm>
            <a:off x="7615050" y="-3225"/>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txBox="1"/>
          <p:nvPr/>
        </p:nvSpPr>
        <p:spPr>
          <a:xfrm>
            <a:off x="7529100" y="156525"/>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0"/>
          <p:cNvSpPr/>
          <p:nvPr/>
        </p:nvSpPr>
        <p:spPr>
          <a:xfrm>
            <a:off x="1669325" y="1034575"/>
            <a:ext cx="1164300" cy="16449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a:off x="1669325" y="2717775"/>
            <a:ext cx="1164300" cy="16449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1522750" y="2654925"/>
            <a:ext cx="2133300" cy="97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txBox="1"/>
          <p:nvPr/>
        </p:nvSpPr>
        <p:spPr>
          <a:xfrm>
            <a:off x="1669225" y="1335850"/>
            <a:ext cx="116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Hot water</a:t>
            </a:r>
            <a:endParaRPr>
              <a:latin typeface="Source Code Pro"/>
              <a:ea typeface="Source Code Pro"/>
              <a:cs typeface="Source Code Pro"/>
              <a:sym typeface="Source Code Pro"/>
            </a:endParaRPr>
          </a:p>
        </p:txBody>
      </p:sp>
      <p:sp>
        <p:nvSpPr>
          <p:cNvPr id="272" name="Google Shape;272;p30"/>
          <p:cNvSpPr txBox="1"/>
          <p:nvPr/>
        </p:nvSpPr>
        <p:spPr>
          <a:xfrm>
            <a:off x="1669225" y="2953900"/>
            <a:ext cx="116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Code Pro"/>
                <a:ea typeface="Source Code Pro"/>
                <a:cs typeface="Source Code Pro"/>
                <a:sym typeface="Source Code Pro"/>
              </a:rPr>
              <a:t>Cold salt water</a:t>
            </a:r>
            <a:endParaRPr>
              <a:latin typeface="Source Code Pro"/>
              <a:ea typeface="Source Code Pro"/>
              <a:cs typeface="Source Code Pro"/>
              <a:sym typeface="Source Code Pro"/>
            </a:endParaRPr>
          </a:p>
        </p:txBody>
      </p:sp>
      <p:sp>
        <p:nvSpPr>
          <p:cNvPr id="273" name="Google Shape;273;p30"/>
          <p:cNvSpPr/>
          <p:nvPr/>
        </p:nvSpPr>
        <p:spPr>
          <a:xfrm>
            <a:off x="5095000" y="1039775"/>
            <a:ext cx="1164300" cy="16449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5095000" y="2722975"/>
            <a:ext cx="1164300" cy="16449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4948425" y="2660125"/>
            <a:ext cx="2133300" cy="97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txBox="1"/>
          <p:nvPr/>
        </p:nvSpPr>
        <p:spPr>
          <a:xfrm>
            <a:off x="5095000" y="1341050"/>
            <a:ext cx="116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Code Pro"/>
                <a:ea typeface="Source Code Pro"/>
                <a:cs typeface="Source Code Pro"/>
                <a:sym typeface="Source Code Pro"/>
              </a:rPr>
              <a:t>Cold water</a:t>
            </a:r>
            <a:endParaRPr>
              <a:latin typeface="Source Code Pro"/>
              <a:ea typeface="Source Code Pro"/>
              <a:cs typeface="Source Code Pro"/>
              <a:sym typeface="Source Code Pro"/>
            </a:endParaRPr>
          </a:p>
        </p:txBody>
      </p:sp>
      <p:sp>
        <p:nvSpPr>
          <p:cNvPr id="277" name="Google Shape;277;p30"/>
          <p:cNvSpPr txBox="1"/>
          <p:nvPr/>
        </p:nvSpPr>
        <p:spPr>
          <a:xfrm>
            <a:off x="5094900" y="2959100"/>
            <a:ext cx="116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Source Code Pro"/>
                <a:ea typeface="Source Code Pro"/>
                <a:cs typeface="Source Code Pro"/>
                <a:sym typeface="Source Code Pro"/>
              </a:rPr>
              <a:t>Hot salt water</a:t>
            </a:r>
            <a:endParaRPr>
              <a:latin typeface="Source Code Pro"/>
              <a:ea typeface="Source Code Pro"/>
              <a:cs typeface="Source Code Pro"/>
              <a:sym typeface="Source Code Pro"/>
            </a:endParaRPr>
          </a:p>
        </p:txBody>
      </p:sp>
      <p:sp>
        <p:nvSpPr>
          <p:cNvPr id="278" name="Google Shape;278;p30"/>
          <p:cNvSpPr txBox="1"/>
          <p:nvPr/>
        </p:nvSpPr>
        <p:spPr>
          <a:xfrm>
            <a:off x="3656050" y="2396025"/>
            <a:ext cx="1213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Playing Card/ Thin plastic</a:t>
            </a:r>
            <a:endParaRPr>
              <a:latin typeface="Source Code Pro"/>
              <a:ea typeface="Source Code Pro"/>
              <a:cs typeface="Source Code Pro"/>
              <a:sym typeface="Source Code Pro"/>
            </a:endParaRPr>
          </a:p>
        </p:txBody>
      </p:sp>
      <p:sp>
        <p:nvSpPr>
          <p:cNvPr id="279" name="Google Shape;279;p30"/>
          <p:cNvSpPr txBox="1"/>
          <p:nvPr/>
        </p:nvSpPr>
        <p:spPr>
          <a:xfrm>
            <a:off x="7252725" y="2396025"/>
            <a:ext cx="1809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Playing card/Thin plastic</a:t>
            </a:r>
            <a:endParaRPr>
              <a:latin typeface="Source Code Pro"/>
              <a:ea typeface="Source Code Pro"/>
              <a:cs typeface="Source Code Pro"/>
              <a:sym typeface="Source Code Pro"/>
            </a:endParaRPr>
          </a:p>
        </p:txBody>
      </p:sp>
      <p:sp>
        <p:nvSpPr>
          <p:cNvPr id="280" name="Google Shape;280;p30"/>
          <p:cNvSpPr txBox="1"/>
          <p:nvPr/>
        </p:nvSpPr>
        <p:spPr>
          <a:xfrm>
            <a:off x="309525" y="4633550"/>
            <a:ext cx="8557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FF0000"/>
                </a:solidFill>
                <a:latin typeface="Amatic SC"/>
                <a:ea typeface="Amatic SC"/>
                <a:cs typeface="Amatic SC"/>
                <a:sym typeface="Amatic SC"/>
              </a:rPr>
              <a:t>Record your results on the next page</a:t>
            </a:r>
            <a:endParaRPr sz="2600" b="1">
              <a:solidFill>
                <a:srgbClr val="FF0000"/>
              </a:solidFill>
              <a:latin typeface="Amatic SC"/>
              <a:ea typeface="Amatic SC"/>
              <a:cs typeface="Amatic SC"/>
              <a:sym typeface="Amatic SC"/>
            </a:endParaRPr>
          </a:p>
        </p:txBody>
      </p:sp>
      <p:sp>
        <p:nvSpPr>
          <p:cNvPr id="281" name="Google Shape;281;p30"/>
          <p:cNvSpPr txBox="1"/>
          <p:nvPr/>
        </p:nvSpPr>
        <p:spPr>
          <a:xfrm>
            <a:off x="174050" y="150850"/>
            <a:ext cx="696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Example of what your experiments should look like:</a:t>
            </a:r>
            <a:endParaRPr>
              <a:latin typeface="Source Code Pro"/>
              <a:ea typeface="Source Code Pro"/>
              <a:cs typeface="Source Code Pro"/>
              <a:sym typeface="Source Code Pro"/>
            </a:endParaRPr>
          </a:p>
        </p:txBody>
      </p:sp>
      <p:sp>
        <p:nvSpPr>
          <p:cNvPr id="282" name="Google Shape;282;p30"/>
          <p:cNvSpPr/>
          <p:nvPr/>
        </p:nvSpPr>
        <p:spPr>
          <a:xfrm>
            <a:off x="8343650" y="445905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txBox="1"/>
          <p:nvPr/>
        </p:nvSpPr>
        <p:spPr>
          <a:xfrm>
            <a:off x="8257700" y="46188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284" name="Google Shape;284;p30"/>
          <p:cNvSpPr txBox="1"/>
          <p:nvPr/>
        </p:nvSpPr>
        <p:spPr>
          <a:xfrm>
            <a:off x="3372263" y="4178950"/>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highlight>
                  <a:schemeClr val="accent5"/>
                </a:highlight>
              </a:rPr>
              <a:t>Experiment #2 - Convection &amp; density </a:t>
            </a:r>
            <a:endParaRPr>
              <a:highlight>
                <a:schemeClr val="accent5"/>
              </a:highlight>
            </a:endParaRPr>
          </a:p>
        </p:txBody>
      </p:sp>
      <p:sp>
        <p:nvSpPr>
          <p:cNvPr id="290" name="Google Shape;290;p31"/>
          <p:cNvSpPr txBox="1">
            <a:spLocks noGrp="1"/>
          </p:cNvSpPr>
          <p:nvPr>
            <p:ph type="body" idx="1"/>
          </p:nvPr>
        </p:nvSpPr>
        <p:spPr>
          <a:xfrm>
            <a:off x="311700" y="1764400"/>
            <a:ext cx="8472000" cy="3154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91" name="Google Shape;291;p31"/>
          <p:cNvSpPr txBox="1"/>
          <p:nvPr/>
        </p:nvSpPr>
        <p:spPr>
          <a:xfrm>
            <a:off x="290100" y="1148800"/>
            <a:ext cx="790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Draw a picture of your experiment setup and label the parts. </a:t>
            </a:r>
            <a:endParaRPr>
              <a:latin typeface="Source Code Pro"/>
              <a:ea typeface="Source Code Pro"/>
              <a:cs typeface="Source Code Pro"/>
              <a:sym typeface="Source Code Pro"/>
            </a:endParaRPr>
          </a:p>
        </p:txBody>
      </p:sp>
      <p:sp>
        <p:nvSpPr>
          <p:cNvPr id="292" name="Google Shape;292;p31"/>
          <p:cNvSpPr/>
          <p:nvPr/>
        </p:nvSpPr>
        <p:spPr>
          <a:xfrm>
            <a:off x="8387700" y="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txBox="1"/>
          <p:nvPr/>
        </p:nvSpPr>
        <p:spPr>
          <a:xfrm>
            <a:off x="8387700" y="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294" name="Google Shape;294;p31"/>
          <p:cNvSpPr/>
          <p:nvPr/>
        </p:nvSpPr>
        <p:spPr>
          <a:xfrm>
            <a:off x="7631400" y="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txBox="1"/>
          <p:nvPr/>
        </p:nvSpPr>
        <p:spPr>
          <a:xfrm>
            <a:off x="7631400" y="1947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2"/>
          <p:cNvSpPr txBox="1">
            <a:spLocks noGrp="1"/>
          </p:cNvSpPr>
          <p:nvPr>
            <p:ph type="title"/>
          </p:nvPr>
        </p:nvSpPr>
        <p:spPr>
          <a:xfrm>
            <a:off x="0" y="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highlight>
                  <a:schemeClr val="accent5"/>
                </a:highlight>
              </a:rPr>
              <a:t>Experiment #2 - Convection &amp; density </a:t>
            </a:r>
            <a:r>
              <a:rPr lang="en">
                <a:highlight>
                  <a:schemeClr val="accent5"/>
                </a:highlight>
              </a:rPr>
              <a:t>results:what happened?</a:t>
            </a:r>
            <a:endParaRPr>
              <a:highlight>
                <a:schemeClr val="accent5"/>
              </a:highlight>
            </a:endParaRPr>
          </a:p>
        </p:txBody>
      </p:sp>
      <p:sp>
        <p:nvSpPr>
          <p:cNvPr id="301" name="Google Shape;301;p32"/>
          <p:cNvSpPr txBox="1">
            <a:spLocks noGrp="1"/>
          </p:cNvSpPr>
          <p:nvPr>
            <p:ph type="body" idx="1"/>
          </p:nvPr>
        </p:nvSpPr>
        <p:spPr>
          <a:xfrm>
            <a:off x="311700" y="1228675"/>
            <a:ext cx="3999900" cy="28395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02" name="Google Shape;302;p32"/>
          <p:cNvSpPr txBox="1">
            <a:spLocks noGrp="1"/>
          </p:cNvSpPr>
          <p:nvPr>
            <p:ph type="body" idx="2"/>
          </p:nvPr>
        </p:nvSpPr>
        <p:spPr>
          <a:xfrm>
            <a:off x="4832400" y="1228675"/>
            <a:ext cx="3999900" cy="28395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03" name="Google Shape;303;p32"/>
          <p:cNvSpPr txBox="1"/>
          <p:nvPr/>
        </p:nvSpPr>
        <p:spPr>
          <a:xfrm>
            <a:off x="311700" y="938875"/>
            <a:ext cx="399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Code Pro"/>
                <a:ea typeface="Source Code Pro"/>
                <a:cs typeface="Source Code Pro"/>
                <a:sym typeface="Source Code Pro"/>
              </a:rPr>
              <a:t>Part 1 - Hot saltwater above Cold:</a:t>
            </a:r>
            <a:endParaRPr sz="1000">
              <a:latin typeface="Source Code Pro"/>
              <a:ea typeface="Source Code Pro"/>
              <a:cs typeface="Source Code Pro"/>
              <a:sym typeface="Source Code Pro"/>
            </a:endParaRPr>
          </a:p>
        </p:txBody>
      </p:sp>
      <p:sp>
        <p:nvSpPr>
          <p:cNvPr id="304" name="Google Shape;304;p32"/>
          <p:cNvSpPr txBox="1"/>
          <p:nvPr/>
        </p:nvSpPr>
        <p:spPr>
          <a:xfrm>
            <a:off x="4832400" y="938875"/>
            <a:ext cx="399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Code Pro"/>
                <a:ea typeface="Source Code Pro"/>
                <a:cs typeface="Source Code Pro"/>
                <a:sym typeface="Source Code Pro"/>
              </a:rPr>
              <a:t>Part 2 - Cold fresh water above Hot salt water:</a:t>
            </a:r>
            <a:endParaRPr sz="1000">
              <a:latin typeface="Source Code Pro"/>
              <a:ea typeface="Source Code Pro"/>
              <a:cs typeface="Source Code Pro"/>
              <a:sym typeface="Source Code Pro"/>
            </a:endParaRPr>
          </a:p>
        </p:txBody>
      </p:sp>
      <p:sp>
        <p:nvSpPr>
          <p:cNvPr id="305" name="Google Shape;305;p32"/>
          <p:cNvSpPr/>
          <p:nvPr/>
        </p:nvSpPr>
        <p:spPr>
          <a:xfrm>
            <a:off x="8387700" y="44269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txBox="1"/>
          <p:nvPr/>
        </p:nvSpPr>
        <p:spPr>
          <a:xfrm>
            <a:off x="83877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307" name="Google Shape;307;p32"/>
          <p:cNvSpPr txBox="1"/>
          <p:nvPr/>
        </p:nvSpPr>
        <p:spPr>
          <a:xfrm>
            <a:off x="0" y="4068300"/>
            <a:ext cx="9144000" cy="10752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When warm and cold water come in contact do they mix?</a:t>
            </a:r>
            <a:endParaRPr sz="1300">
              <a:solidFill>
                <a:schemeClr val="dk2"/>
              </a:solidFill>
              <a:latin typeface="Source Code Pro"/>
              <a:ea typeface="Source Code Pro"/>
              <a:cs typeface="Source Code Pro"/>
              <a:sym typeface="Source Code Pro"/>
            </a:endParaRPr>
          </a:p>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If warm water has a higher density will it float on cold less dense water?</a:t>
            </a:r>
            <a:endParaRPr sz="1300">
              <a:solidFill>
                <a:schemeClr val="dk2"/>
              </a:solidFill>
              <a:latin typeface="Source Code Pro"/>
              <a:ea typeface="Source Code Pro"/>
              <a:cs typeface="Source Code Pro"/>
              <a:sym typeface="Source Code Pro"/>
            </a:endParaRPr>
          </a:p>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If cold water has a higher density than warm water what happens?</a:t>
            </a:r>
            <a:endParaRPr sz="1300">
              <a:solidFill>
                <a:schemeClr val="dk2"/>
              </a:solidFill>
              <a:latin typeface="Source Code Pro"/>
              <a:ea typeface="Source Code Pro"/>
              <a:cs typeface="Source Code Pro"/>
              <a:sym typeface="Source Code Pro"/>
            </a:endParaRPr>
          </a:p>
          <a:p>
            <a:pPr marL="457200" lvl="0" indent="-311150" algn="l" rtl="0">
              <a:lnSpc>
                <a:spcPct val="115000"/>
              </a:lnSpc>
              <a:spcBef>
                <a:spcPts val="0"/>
              </a:spcBef>
              <a:spcAft>
                <a:spcPts val="0"/>
              </a:spcAft>
              <a:buClr>
                <a:schemeClr val="dk2"/>
              </a:buClr>
              <a:buSzPts val="1300"/>
              <a:buFont typeface="Source Code Pro"/>
              <a:buChar char="❏"/>
            </a:pPr>
            <a:r>
              <a:rPr lang="en" sz="1300">
                <a:solidFill>
                  <a:schemeClr val="dk2"/>
                </a:solidFill>
                <a:latin typeface="Source Code Pro"/>
                <a:ea typeface="Source Code Pro"/>
                <a:cs typeface="Source Code Pro"/>
                <a:sym typeface="Source Code Pro"/>
              </a:rPr>
              <a:t>Does the water behavior change as temperature changes?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txBox="1">
            <a:spLocks noGrp="1"/>
          </p:cNvSpPr>
          <p:nvPr>
            <p:ph type="title"/>
          </p:nvPr>
        </p:nvSpPr>
        <p:spPr>
          <a:xfrm>
            <a:off x="311700" y="478025"/>
            <a:ext cx="8054100" cy="6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60"/>
              <a:t>Design your own experiment</a:t>
            </a:r>
            <a:endParaRPr sz="5760"/>
          </a:p>
        </p:txBody>
      </p:sp>
      <p:sp>
        <p:nvSpPr>
          <p:cNvPr id="313" name="Google Shape;313;p33"/>
          <p:cNvSpPr txBox="1">
            <a:spLocks noGrp="1"/>
          </p:cNvSpPr>
          <p:nvPr>
            <p:ph type="body" idx="1"/>
          </p:nvPr>
        </p:nvSpPr>
        <p:spPr>
          <a:xfrm>
            <a:off x="311700" y="1889550"/>
            <a:ext cx="8400900" cy="277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Design your own experiment to illustrate the role of density and convection in Ocean currents. Include:</a:t>
            </a:r>
            <a:endParaRPr/>
          </a:p>
          <a:p>
            <a:pPr marL="457200" lvl="0" indent="-304800" algn="l" rtl="0">
              <a:spcBef>
                <a:spcPts val="1600"/>
              </a:spcBef>
              <a:spcAft>
                <a:spcPts val="0"/>
              </a:spcAft>
              <a:buSzPts val="1200"/>
              <a:buChar char="❏"/>
            </a:pPr>
            <a:r>
              <a:rPr lang="en"/>
              <a:t>List of needed materials.</a:t>
            </a:r>
            <a:endParaRPr/>
          </a:p>
          <a:p>
            <a:pPr marL="457200" lvl="0" indent="-304800" algn="l" rtl="0">
              <a:spcBef>
                <a:spcPts val="0"/>
              </a:spcBef>
              <a:spcAft>
                <a:spcPts val="0"/>
              </a:spcAft>
              <a:buSzPts val="1200"/>
              <a:buChar char="❏"/>
            </a:pPr>
            <a:r>
              <a:rPr lang="en"/>
              <a:t>A written procedure/instructions for the experiment.</a:t>
            </a:r>
            <a:endParaRPr/>
          </a:p>
          <a:p>
            <a:pPr marL="457200" lvl="0" indent="-304800" algn="l" rtl="0">
              <a:spcBef>
                <a:spcPts val="0"/>
              </a:spcBef>
              <a:spcAft>
                <a:spcPts val="0"/>
              </a:spcAft>
              <a:buSzPts val="1200"/>
              <a:buChar char="❏"/>
            </a:pPr>
            <a:r>
              <a:rPr lang="en"/>
              <a:t>Detailed drawings of experiment setup with label the components of the experiment (ie water, bottle, bucket, ect).</a:t>
            </a:r>
            <a:endParaRPr/>
          </a:p>
          <a:p>
            <a:pPr marL="457200" lvl="0" indent="-304800" algn="l" rtl="0">
              <a:spcBef>
                <a:spcPts val="0"/>
              </a:spcBef>
              <a:spcAft>
                <a:spcPts val="0"/>
              </a:spcAft>
              <a:buSzPts val="1200"/>
              <a:buChar char="❏"/>
            </a:pPr>
            <a:r>
              <a:rPr lang="en"/>
              <a:t>Explanation of how the experiment illustrates the role of density and convection in ocean currents. </a:t>
            </a:r>
            <a:endParaRPr/>
          </a:p>
          <a:p>
            <a:pPr marL="457200" lvl="0" indent="-304800" algn="l" rtl="0">
              <a:spcBef>
                <a:spcPts val="0"/>
              </a:spcBef>
              <a:spcAft>
                <a:spcPts val="0"/>
              </a:spcAft>
              <a:buClr>
                <a:srgbClr val="FF0000"/>
              </a:buClr>
              <a:buSzPts val="1200"/>
              <a:buChar char="★"/>
            </a:pPr>
            <a:r>
              <a:rPr lang="en">
                <a:solidFill>
                  <a:srgbClr val="FF0000"/>
                </a:solidFill>
              </a:rPr>
              <a:t>Students can make a video (flip grid), audio recordings with pictures (movie maker),provide a written answer that includes sketches and explanations, or create an infographic </a:t>
            </a:r>
            <a:endParaRPr>
              <a:solidFill>
                <a:srgbClr val="FF0000"/>
              </a:solidFill>
            </a:endParaRPr>
          </a:p>
        </p:txBody>
      </p:sp>
      <p:sp>
        <p:nvSpPr>
          <p:cNvPr id="314" name="Google Shape;314;p33"/>
          <p:cNvSpPr/>
          <p:nvPr/>
        </p:nvSpPr>
        <p:spPr>
          <a:xfrm>
            <a:off x="6853200" y="4465513"/>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txBox="1"/>
          <p:nvPr/>
        </p:nvSpPr>
        <p:spPr>
          <a:xfrm>
            <a:off x="6853200" y="4506138"/>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316" name="Google Shape;316;p33"/>
          <p:cNvSpPr/>
          <p:nvPr/>
        </p:nvSpPr>
        <p:spPr>
          <a:xfrm>
            <a:off x="6096900" y="44655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p:nvPr/>
        </p:nvSpPr>
        <p:spPr>
          <a:xfrm>
            <a:off x="6096900" y="46602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
        <p:nvSpPr>
          <p:cNvPr id="318" name="Google Shape;318;p33"/>
          <p:cNvSpPr/>
          <p:nvPr/>
        </p:nvSpPr>
        <p:spPr>
          <a:xfrm>
            <a:off x="8373975" y="446550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txBox="1"/>
          <p:nvPr/>
        </p:nvSpPr>
        <p:spPr>
          <a:xfrm>
            <a:off x="8365800" y="46278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320" name="Google Shape;320;p33"/>
          <p:cNvSpPr/>
          <p:nvPr/>
        </p:nvSpPr>
        <p:spPr>
          <a:xfrm>
            <a:off x="7609500" y="4465113"/>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txBox="1"/>
          <p:nvPr/>
        </p:nvSpPr>
        <p:spPr>
          <a:xfrm>
            <a:off x="7523550" y="4619188"/>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322" name="Google Shape;322;p33"/>
          <p:cNvSpPr/>
          <p:nvPr/>
        </p:nvSpPr>
        <p:spPr>
          <a:xfrm>
            <a:off x="5340600" y="4465125"/>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5340600" y="446512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324" name="Google Shape;324;p33"/>
          <p:cNvSpPr/>
          <p:nvPr/>
        </p:nvSpPr>
        <p:spPr>
          <a:xfrm>
            <a:off x="4584300" y="4485825"/>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txBox="1"/>
          <p:nvPr/>
        </p:nvSpPr>
        <p:spPr>
          <a:xfrm>
            <a:off x="4584300" y="452645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txBox="1">
            <a:spLocks noGrp="1"/>
          </p:cNvSpPr>
          <p:nvPr>
            <p:ph type="title"/>
          </p:nvPr>
        </p:nvSpPr>
        <p:spPr>
          <a:xfrm>
            <a:off x="0" y="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4"/>
                </a:highlight>
              </a:rPr>
              <a:t>Investigation: which way does the water drain?</a:t>
            </a:r>
            <a:endParaRPr>
              <a:highlight>
                <a:schemeClr val="accent4"/>
              </a:highlight>
            </a:endParaRPr>
          </a:p>
        </p:txBody>
      </p:sp>
      <p:sp>
        <p:nvSpPr>
          <p:cNvPr id="331" name="Google Shape;331;p34"/>
          <p:cNvSpPr txBox="1">
            <a:spLocks noGrp="1"/>
          </p:cNvSpPr>
          <p:nvPr>
            <p:ph type="body" idx="1"/>
          </p:nvPr>
        </p:nvSpPr>
        <p:spPr>
          <a:xfrm>
            <a:off x="3733825" y="3219150"/>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Toilet (already full) </a:t>
            </a:r>
            <a:endParaRPr>
              <a:solidFill>
                <a:srgbClr val="000000"/>
              </a:solidFill>
              <a:latin typeface="Roboto"/>
              <a:ea typeface="Roboto"/>
              <a:cs typeface="Roboto"/>
              <a:sym typeface="Roboto"/>
            </a:endParaRPr>
          </a:p>
        </p:txBody>
      </p:sp>
      <p:sp>
        <p:nvSpPr>
          <p:cNvPr id="332" name="Google Shape;332;p34"/>
          <p:cNvSpPr txBox="1">
            <a:spLocks noGrp="1"/>
          </p:cNvSpPr>
          <p:nvPr>
            <p:ph type="body" idx="1"/>
          </p:nvPr>
        </p:nvSpPr>
        <p:spPr>
          <a:xfrm>
            <a:off x="3707125" y="1232275"/>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Tub or shower</a:t>
            </a:r>
            <a:endParaRPr sz="1800">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
        <p:nvSpPr>
          <p:cNvPr id="333" name="Google Shape;333;p34"/>
          <p:cNvSpPr txBox="1">
            <a:spLocks noGrp="1"/>
          </p:cNvSpPr>
          <p:nvPr>
            <p:ph type="body" idx="1"/>
          </p:nvPr>
        </p:nvSpPr>
        <p:spPr>
          <a:xfrm>
            <a:off x="6487825" y="3219150"/>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Kitchen sink</a:t>
            </a:r>
            <a:endParaRPr sz="1800">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
        <p:nvSpPr>
          <p:cNvPr id="334" name="Google Shape;334;p34"/>
          <p:cNvSpPr txBox="1">
            <a:spLocks noGrp="1"/>
          </p:cNvSpPr>
          <p:nvPr>
            <p:ph type="body" idx="1"/>
          </p:nvPr>
        </p:nvSpPr>
        <p:spPr>
          <a:xfrm>
            <a:off x="6487825" y="1232275"/>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Bathroom sink</a:t>
            </a:r>
            <a:endParaRPr>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
        <p:nvSpPr>
          <p:cNvPr id="335" name="Google Shape;335;p34"/>
          <p:cNvSpPr txBox="1"/>
          <p:nvPr/>
        </p:nvSpPr>
        <p:spPr>
          <a:xfrm>
            <a:off x="385550" y="1232275"/>
            <a:ext cx="2946600"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accent6"/>
                </a:highlight>
                <a:latin typeface="Source Code Pro"/>
                <a:ea typeface="Source Code Pro"/>
                <a:cs typeface="Source Code Pro"/>
                <a:sym typeface="Source Code Pro"/>
              </a:rPr>
              <a:t>Instructions</a:t>
            </a:r>
            <a:endParaRPr>
              <a:highlight>
                <a:schemeClr val="accent6"/>
              </a:highlight>
              <a:latin typeface="Source Code Pro"/>
              <a:ea typeface="Source Code Pro"/>
              <a:cs typeface="Source Code Pro"/>
              <a:sym typeface="Source Code Pro"/>
            </a:endParaRPr>
          </a:p>
        </p:txBody>
      </p:sp>
      <p:sp>
        <p:nvSpPr>
          <p:cNvPr id="336" name="Google Shape;336;p34"/>
          <p:cNvSpPr txBox="1"/>
          <p:nvPr/>
        </p:nvSpPr>
        <p:spPr>
          <a:xfrm>
            <a:off x="385550" y="1632475"/>
            <a:ext cx="2946600" cy="2986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Go around your home and fill the vessels listed to the right with water. </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Drain the water from each vessel one at a time and observe how the water behaves closely as it drains. </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In each box provide a diagram and description of what you observed.</a:t>
            </a:r>
            <a:endParaRPr>
              <a:latin typeface="Source Code Pro"/>
              <a:ea typeface="Source Code Pro"/>
              <a:cs typeface="Source Code Pro"/>
              <a:sym typeface="Source Code Pro"/>
            </a:endParaRPr>
          </a:p>
        </p:txBody>
      </p:sp>
      <p:sp>
        <p:nvSpPr>
          <p:cNvPr id="337" name="Google Shape;337;p34"/>
          <p:cNvSpPr/>
          <p:nvPr/>
        </p:nvSpPr>
        <p:spPr>
          <a:xfrm>
            <a:off x="8387700" y="0"/>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txBox="1"/>
          <p:nvPr/>
        </p:nvSpPr>
        <p:spPr>
          <a:xfrm>
            <a:off x="8387700" y="3852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5"/>
          <p:cNvSpPr txBox="1">
            <a:spLocks noGrp="1"/>
          </p:cNvSpPr>
          <p:nvPr>
            <p:ph type="title"/>
          </p:nvPr>
        </p:nvSpPr>
        <p:spPr>
          <a:xfrm>
            <a:off x="0" y="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4"/>
                </a:highlight>
              </a:rPr>
              <a:t>Investigation: which way does the water drain? questions</a:t>
            </a:r>
            <a:endParaRPr>
              <a:highlight>
                <a:schemeClr val="accent4"/>
              </a:highlight>
            </a:endParaRPr>
          </a:p>
        </p:txBody>
      </p:sp>
      <p:sp>
        <p:nvSpPr>
          <p:cNvPr id="344" name="Google Shape;344;p35"/>
          <p:cNvSpPr txBox="1">
            <a:spLocks noGrp="1"/>
          </p:cNvSpPr>
          <p:nvPr>
            <p:ph type="body" idx="1"/>
          </p:nvPr>
        </p:nvSpPr>
        <p:spPr>
          <a:xfrm>
            <a:off x="311700" y="1458000"/>
            <a:ext cx="8400900" cy="36855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What direction did the water drain in?</a:t>
            </a:r>
            <a:endParaRPr/>
          </a:p>
          <a:p>
            <a:pPr marL="914400" lvl="1" indent="-304800" algn="l" rtl="0">
              <a:spcBef>
                <a:spcPts val="0"/>
              </a:spcBef>
              <a:spcAft>
                <a:spcPts val="0"/>
              </a:spcAft>
              <a:buSzPts val="1200"/>
              <a:buChar char="○"/>
            </a:pPr>
            <a:r>
              <a:rPr lang="en"/>
              <a:t>Bathtub: </a:t>
            </a:r>
            <a:endParaRPr/>
          </a:p>
          <a:p>
            <a:pPr marL="914400" lvl="1" indent="-304800" algn="l" rtl="0">
              <a:spcBef>
                <a:spcPts val="0"/>
              </a:spcBef>
              <a:spcAft>
                <a:spcPts val="0"/>
              </a:spcAft>
              <a:buSzPts val="1200"/>
              <a:buChar char="○"/>
            </a:pPr>
            <a:r>
              <a:rPr lang="en"/>
              <a:t>Bathroom sink:</a:t>
            </a:r>
            <a:endParaRPr/>
          </a:p>
          <a:p>
            <a:pPr marL="914400" lvl="1" indent="-304800" algn="l" rtl="0">
              <a:spcBef>
                <a:spcPts val="0"/>
              </a:spcBef>
              <a:spcAft>
                <a:spcPts val="0"/>
              </a:spcAft>
              <a:buSzPts val="1200"/>
              <a:buChar char="○"/>
            </a:pPr>
            <a:r>
              <a:rPr lang="en"/>
              <a:t>Toilet:</a:t>
            </a:r>
            <a:endParaRPr/>
          </a:p>
          <a:p>
            <a:pPr marL="914400" lvl="1" indent="-304800" algn="l" rtl="0">
              <a:spcBef>
                <a:spcPts val="0"/>
              </a:spcBef>
              <a:spcAft>
                <a:spcPts val="0"/>
              </a:spcAft>
              <a:buSzPts val="1200"/>
              <a:buChar char="○"/>
            </a:pPr>
            <a:r>
              <a:rPr lang="en"/>
              <a:t>Kitchen sink: </a:t>
            </a:r>
            <a:endParaRPr/>
          </a:p>
          <a:p>
            <a:pPr marL="457200" lvl="0" indent="-317500" algn="l" rtl="0">
              <a:spcBef>
                <a:spcPts val="0"/>
              </a:spcBef>
              <a:spcAft>
                <a:spcPts val="0"/>
              </a:spcAft>
              <a:buSzPts val="1400"/>
              <a:buChar char="★"/>
            </a:pPr>
            <a:r>
              <a:rPr lang="en"/>
              <a:t>What did you notice?</a:t>
            </a:r>
            <a:endParaRPr/>
          </a:p>
          <a:p>
            <a:pPr marL="457200" lvl="0" indent="0" algn="l" rtl="0">
              <a:spcBef>
                <a:spcPts val="1200"/>
              </a:spcBef>
              <a:spcAft>
                <a:spcPts val="0"/>
              </a:spcAft>
              <a:buNone/>
            </a:pPr>
            <a:endParaRPr/>
          </a:p>
          <a:p>
            <a:pPr marL="457200" lvl="0" indent="-317500" algn="l" rtl="0">
              <a:spcBef>
                <a:spcPts val="1200"/>
              </a:spcBef>
              <a:spcAft>
                <a:spcPts val="0"/>
              </a:spcAft>
              <a:buSzPts val="1400"/>
              <a:buChar char="★"/>
            </a:pPr>
            <a:r>
              <a:rPr lang="en"/>
              <a:t>What forces are acting on the water that cause it to behave this way?</a:t>
            </a:r>
            <a:endParaRPr/>
          </a:p>
          <a:p>
            <a:pPr marL="457200" lvl="0" indent="0" algn="l" rtl="0">
              <a:spcBef>
                <a:spcPts val="1200"/>
              </a:spcBef>
              <a:spcAft>
                <a:spcPts val="0"/>
              </a:spcAft>
              <a:buNone/>
            </a:pPr>
            <a:endParaRPr/>
          </a:p>
          <a:p>
            <a:pPr marL="457200" lvl="0" indent="-317500" algn="l" rtl="0">
              <a:spcBef>
                <a:spcPts val="1200"/>
              </a:spcBef>
              <a:spcAft>
                <a:spcPts val="0"/>
              </a:spcAft>
              <a:buSzPts val="1400"/>
              <a:buChar char="★"/>
            </a:pPr>
            <a:r>
              <a:rPr lang="en"/>
              <a:t>Does it drain the same way everywhere in the world? If it is different how is it different where and why? Remember what you already learned and apply it.</a:t>
            </a:r>
            <a:endParaRPr/>
          </a:p>
        </p:txBody>
      </p:sp>
      <p:sp>
        <p:nvSpPr>
          <p:cNvPr id="345" name="Google Shape;345;p35"/>
          <p:cNvSpPr txBox="1">
            <a:spLocks noGrp="1"/>
          </p:cNvSpPr>
          <p:nvPr>
            <p:ph type="body" idx="2"/>
          </p:nvPr>
        </p:nvSpPr>
        <p:spPr>
          <a:xfrm>
            <a:off x="311700" y="935550"/>
            <a:ext cx="8520600" cy="5796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a:t>Answer the following questions using the data you collected during your investigation.</a:t>
            </a:r>
            <a:endParaRPr/>
          </a:p>
        </p:txBody>
      </p:sp>
      <p:sp>
        <p:nvSpPr>
          <p:cNvPr id="346" name="Google Shape;346;p35"/>
          <p:cNvSpPr/>
          <p:nvPr/>
        </p:nvSpPr>
        <p:spPr>
          <a:xfrm>
            <a:off x="8387700" y="67800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txBox="1"/>
          <p:nvPr/>
        </p:nvSpPr>
        <p:spPr>
          <a:xfrm>
            <a:off x="8387700" y="6780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348" name="Google Shape;348;p35"/>
          <p:cNvSpPr/>
          <p:nvPr/>
        </p:nvSpPr>
        <p:spPr>
          <a:xfrm>
            <a:off x="8387700" y="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txBox="1"/>
          <p:nvPr/>
        </p:nvSpPr>
        <p:spPr>
          <a:xfrm>
            <a:off x="8387700" y="1947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911"/>
              <a:t>Learning Objectives:</a:t>
            </a:r>
            <a:endParaRPr sz="3911"/>
          </a:p>
        </p:txBody>
      </p:sp>
      <p:sp>
        <p:nvSpPr>
          <p:cNvPr id="95" name="Google Shape;95;p18"/>
          <p:cNvSpPr txBox="1">
            <a:spLocks noGrp="1"/>
          </p:cNvSpPr>
          <p:nvPr>
            <p:ph type="body" idx="1"/>
          </p:nvPr>
        </p:nvSpPr>
        <p:spPr>
          <a:xfrm>
            <a:off x="4066775" y="621925"/>
            <a:ext cx="4919400" cy="38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Students will demonstrate through experimentation and interpretation:</a:t>
            </a:r>
            <a:endParaRPr sz="1600"/>
          </a:p>
          <a:p>
            <a:pPr marL="457200" lvl="0" indent="-330200" algn="l" rtl="0">
              <a:spcBef>
                <a:spcPts val="1600"/>
              </a:spcBef>
              <a:spcAft>
                <a:spcPts val="0"/>
              </a:spcAft>
              <a:buSzPts val="1600"/>
              <a:buChar char="❏"/>
            </a:pPr>
            <a:r>
              <a:rPr lang="en" sz="1600"/>
              <a:t>How water density impacts ocean currents.</a:t>
            </a:r>
            <a:endParaRPr sz="1600"/>
          </a:p>
          <a:p>
            <a:pPr marL="457200" lvl="0" indent="-330200" algn="l" rtl="0">
              <a:spcBef>
                <a:spcPts val="0"/>
              </a:spcBef>
              <a:spcAft>
                <a:spcPts val="0"/>
              </a:spcAft>
              <a:buSzPts val="1600"/>
              <a:buChar char="❏"/>
            </a:pPr>
            <a:r>
              <a:rPr lang="en" sz="1600"/>
              <a:t>How convection impacts ocean currents. </a:t>
            </a:r>
            <a:endParaRPr sz="1600"/>
          </a:p>
          <a:p>
            <a:pPr marL="457200" lvl="0" indent="-330200" algn="l" rtl="0">
              <a:spcBef>
                <a:spcPts val="0"/>
              </a:spcBef>
              <a:spcAft>
                <a:spcPts val="0"/>
              </a:spcAft>
              <a:buSzPts val="1600"/>
              <a:buChar char="❏"/>
            </a:pPr>
            <a:r>
              <a:rPr lang="en" sz="1600"/>
              <a:t>What role does the Coriolis Effect play in global ocean currents. </a:t>
            </a:r>
            <a:endParaRPr sz="1600"/>
          </a:p>
          <a:p>
            <a:pPr marL="457200" lvl="0" indent="-330200" algn="l" rtl="0">
              <a:spcBef>
                <a:spcPts val="0"/>
              </a:spcBef>
              <a:spcAft>
                <a:spcPts val="0"/>
              </a:spcAft>
              <a:buSzPts val="1600"/>
              <a:buChar char="❏"/>
            </a:pPr>
            <a:r>
              <a:rPr lang="en" sz="1600"/>
              <a:t>How do land masses and continents impact ocean currents.</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457200" lvl="0" indent="0" algn="l" rtl="0">
              <a:spcBef>
                <a:spcPts val="1600"/>
              </a:spcBef>
              <a:spcAft>
                <a:spcPts val="1600"/>
              </a:spcAft>
              <a:buNone/>
            </a:pPr>
            <a:r>
              <a:rPr lang="en" sz="1600"/>
              <a:t>GLO’s D3, D5, E1,E2,C2,C6,A1,A2</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Investigation:Ocean currents</a:t>
            </a:r>
            <a:endParaRPr/>
          </a:p>
        </p:txBody>
      </p:sp>
      <p:sp>
        <p:nvSpPr>
          <p:cNvPr id="355" name="Google Shape;355;p36"/>
          <p:cNvSpPr txBox="1">
            <a:spLocks noGrp="1"/>
          </p:cNvSpPr>
          <p:nvPr>
            <p:ph type="body" idx="1"/>
          </p:nvPr>
        </p:nvSpPr>
        <p:spPr>
          <a:xfrm>
            <a:off x="311700" y="1622700"/>
            <a:ext cx="3999900" cy="29460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Watch the following three videos:</a:t>
            </a:r>
            <a:endParaRPr/>
          </a:p>
          <a:p>
            <a:pPr marL="0" lvl="0" indent="0" algn="l" rtl="0">
              <a:spcBef>
                <a:spcPts val="1200"/>
              </a:spcBef>
              <a:spcAft>
                <a:spcPts val="0"/>
              </a:spcAft>
              <a:buNone/>
            </a:pPr>
            <a:r>
              <a:rPr lang="en" sz="1100"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https://youtu.be/p4pWafuvdrY</a:t>
            </a:r>
            <a:endParaRPr sz="1100"/>
          </a:p>
          <a:p>
            <a:pPr marL="0" lvl="0" indent="0" algn="l" rtl="0">
              <a:spcBef>
                <a:spcPts val="1200"/>
              </a:spcBef>
              <a:spcAft>
                <a:spcPts val="0"/>
              </a:spcAft>
              <a:buNone/>
            </a:pPr>
            <a:r>
              <a:rPr lang="en" sz="1100" u="sng">
                <a:solidFill>
                  <a:schemeClr val="hlink"/>
                </a:solidFill>
                <a:hlinkClick r:id="rId4"/>
              </a:rPr>
              <a:t>https://www.nationalgeographic.org/media/ocean-currents-and-climate/</a:t>
            </a:r>
            <a:endParaRPr sz="1100"/>
          </a:p>
          <a:p>
            <a:pPr marL="0" lvl="0" indent="0" algn="l" rtl="0">
              <a:spcBef>
                <a:spcPts val="1200"/>
              </a:spcBef>
              <a:spcAft>
                <a:spcPts val="0"/>
              </a:spcAft>
              <a:buNone/>
            </a:pPr>
            <a:r>
              <a:rPr lang="en" sz="1100" u="sng">
                <a:solidFill>
                  <a:schemeClr val="hlink"/>
                </a:solidFill>
                <a:hlinkClick r:id="rId5"/>
              </a:rPr>
              <a:t>https://youtu.be/N8mCn8f3za0?t=196</a:t>
            </a:r>
            <a:endParaRPr sz="1100"/>
          </a:p>
          <a:p>
            <a:pPr marL="0" lvl="0" indent="0" algn="l" rtl="0">
              <a:spcBef>
                <a:spcPts val="1200"/>
              </a:spcBef>
              <a:spcAft>
                <a:spcPts val="0"/>
              </a:spcAft>
              <a:buNone/>
            </a:pPr>
            <a:r>
              <a:rPr lang="en" sz="1100"/>
              <a:t>Make notes as you watch in the box to the right. Note important facts and questions you have.  </a:t>
            </a:r>
            <a:endParaRPr sz="1100"/>
          </a:p>
          <a:p>
            <a:pPr marL="0" lvl="0" indent="0" algn="l" rtl="0">
              <a:spcBef>
                <a:spcPts val="1200"/>
              </a:spcBef>
              <a:spcAft>
                <a:spcPts val="1200"/>
              </a:spcAft>
              <a:buNone/>
            </a:pPr>
            <a:r>
              <a:rPr lang="en"/>
              <a:t> </a:t>
            </a:r>
            <a:endParaRPr/>
          </a:p>
        </p:txBody>
      </p:sp>
      <p:sp>
        <p:nvSpPr>
          <p:cNvPr id="356" name="Google Shape;356;p36"/>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sp>
        <p:nvSpPr>
          <p:cNvPr id="357" name="Google Shape;357;p36"/>
          <p:cNvSpPr txBox="1"/>
          <p:nvPr/>
        </p:nvSpPr>
        <p:spPr>
          <a:xfrm>
            <a:off x="311700" y="1228675"/>
            <a:ext cx="3999900"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accent6"/>
                </a:highlight>
                <a:latin typeface="Source Code Pro"/>
                <a:ea typeface="Source Code Pro"/>
                <a:cs typeface="Source Code Pro"/>
                <a:sym typeface="Source Code Pro"/>
              </a:rPr>
              <a:t>Instructions</a:t>
            </a:r>
            <a:endParaRPr>
              <a:highlight>
                <a:schemeClr val="accent6"/>
              </a:highlight>
              <a:latin typeface="Source Code Pro"/>
              <a:ea typeface="Source Code Pro"/>
              <a:cs typeface="Source Code Pro"/>
              <a:sym typeface="Source Code Pro"/>
            </a:endParaRPr>
          </a:p>
        </p:txBody>
      </p:sp>
      <p:sp>
        <p:nvSpPr>
          <p:cNvPr id="358" name="Google Shape;358;p36"/>
          <p:cNvSpPr txBox="1">
            <a:spLocks noGrp="1"/>
          </p:cNvSpPr>
          <p:nvPr>
            <p:ph type="body" idx="1"/>
          </p:nvPr>
        </p:nvSpPr>
        <p:spPr>
          <a:xfrm>
            <a:off x="4832400" y="1622788"/>
            <a:ext cx="3999900" cy="29460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endParaRPr sz="1100"/>
          </a:p>
          <a:p>
            <a:pPr marL="0" lvl="0" indent="0" algn="l" rtl="0">
              <a:spcBef>
                <a:spcPts val="1200"/>
              </a:spcBef>
              <a:spcAft>
                <a:spcPts val="1200"/>
              </a:spcAft>
              <a:buNone/>
            </a:pPr>
            <a:r>
              <a:rPr lang="en"/>
              <a:t> </a:t>
            </a:r>
            <a:endParaRPr/>
          </a:p>
        </p:txBody>
      </p:sp>
      <p:sp>
        <p:nvSpPr>
          <p:cNvPr id="359" name="Google Shape;359;p36"/>
          <p:cNvSpPr txBox="1"/>
          <p:nvPr/>
        </p:nvSpPr>
        <p:spPr>
          <a:xfrm>
            <a:off x="4832400" y="1228763"/>
            <a:ext cx="3999900"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accent4"/>
                </a:highlight>
                <a:latin typeface="Source Code Pro"/>
                <a:ea typeface="Source Code Pro"/>
                <a:cs typeface="Source Code Pro"/>
                <a:sym typeface="Source Code Pro"/>
              </a:rPr>
              <a:t>Notes and questions</a:t>
            </a:r>
            <a:endParaRPr>
              <a:highlight>
                <a:schemeClr val="accent4"/>
              </a:highlight>
              <a:latin typeface="Source Code Pro"/>
              <a:ea typeface="Source Code Pro"/>
              <a:cs typeface="Source Code Pro"/>
              <a:sym typeface="Source Code Pro"/>
            </a:endParaRPr>
          </a:p>
        </p:txBody>
      </p:sp>
      <p:sp>
        <p:nvSpPr>
          <p:cNvPr id="360" name="Google Shape;360;p36"/>
          <p:cNvSpPr/>
          <p:nvPr/>
        </p:nvSpPr>
        <p:spPr>
          <a:xfrm>
            <a:off x="8387700" y="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txBox="1"/>
          <p:nvPr/>
        </p:nvSpPr>
        <p:spPr>
          <a:xfrm>
            <a:off x="8387700" y="1611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362" name="Google Shape;362;p36"/>
          <p:cNvSpPr/>
          <p:nvPr/>
        </p:nvSpPr>
        <p:spPr>
          <a:xfrm>
            <a:off x="7631400" y="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txBox="1"/>
          <p:nvPr/>
        </p:nvSpPr>
        <p:spPr>
          <a:xfrm>
            <a:off x="7631400" y="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80"/>
              <a:t>Based on your research and experimentation answer the following questions:</a:t>
            </a:r>
            <a:endParaRPr sz="2880"/>
          </a:p>
        </p:txBody>
      </p:sp>
      <p:sp>
        <p:nvSpPr>
          <p:cNvPr id="369" name="Google Shape;369;p37"/>
          <p:cNvSpPr txBox="1">
            <a:spLocks noGrp="1"/>
          </p:cNvSpPr>
          <p:nvPr>
            <p:ph type="body" idx="1"/>
          </p:nvPr>
        </p:nvSpPr>
        <p:spPr>
          <a:xfrm>
            <a:off x="311700" y="935650"/>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Arial"/>
              <a:buAutoNum type="arabicPeriod"/>
            </a:pPr>
            <a:r>
              <a:rPr lang="en" sz="1800">
                <a:solidFill>
                  <a:srgbClr val="000000"/>
                </a:solidFill>
                <a:highlight>
                  <a:srgbClr val="FFFFFF"/>
                </a:highlight>
                <a:latin typeface="Arial"/>
                <a:ea typeface="Arial"/>
                <a:cs typeface="Arial"/>
                <a:sym typeface="Arial"/>
              </a:rPr>
              <a:t>Density differences in ocean water drive the global conveyor belt. This global circulation system is also called thermohaline circulation. When broken down into its root words, what does “thermohaline” mean?   </a:t>
            </a:r>
            <a:endParaRPr sz="1800">
              <a:solidFill>
                <a:srgbClr val="000000"/>
              </a:solidFill>
              <a:highlight>
                <a:srgbClr val="FFFFFF"/>
              </a:highlight>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highlight>
                  <a:srgbClr val="FFFFFF"/>
                </a:highlight>
                <a:latin typeface="Arial"/>
                <a:ea typeface="Arial"/>
                <a:cs typeface="Arial"/>
                <a:sym typeface="Arial"/>
              </a:rPr>
              <a:t>The global conveyor belt carries water and heat energy across the globe. What is the difference in how the conveyor belt moves water in the tropics compared to the Arctic?  </a:t>
            </a:r>
            <a:endParaRPr sz="1800">
              <a:solidFill>
                <a:srgbClr val="000000"/>
              </a:solidFill>
              <a:highlight>
                <a:srgbClr val="FFFFFF"/>
              </a:highlight>
              <a:latin typeface="Arial"/>
              <a:ea typeface="Arial"/>
              <a:cs typeface="Arial"/>
              <a:sym typeface="Arial"/>
            </a:endParaRPr>
          </a:p>
          <a:p>
            <a:pPr marL="457200" lvl="0" indent="-342900" algn="l" rtl="0">
              <a:spcBef>
                <a:spcPts val="0"/>
              </a:spcBef>
              <a:spcAft>
                <a:spcPts val="0"/>
              </a:spcAft>
              <a:buClr>
                <a:srgbClr val="000000"/>
              </a:buClr>
              <a:buSzPts val="1800"/>
              <a:buFont typeface="Arial"/>
              <a:buAutoNum type="arabicPeriod"/>
            </a:pPr>
            <a:r>
              <a:rPr lang="en" sz="1800">
                <a:solidFill>
                  <a:srgbClr val="000000"/>
                </a:solidFill>
                <a:highlight>
                  <a:srgbClr val="FFFFFF"/>
                </a:highlight>
                <a:latin typeface="Arial"/>
                <a:ea typeface="Arial"/>
                <a:cs typeface="Arial"/>
                <a:sym typeface="Arial"/>
              </a:rPr>
              <a:t>What forces are responsible for tidal currents and are they predictable?</a:t>
            </a:r>
            <a:endParaRPr sz="1800">
              <a:solidFill>
                <a:srgbClr val="000000"/>
              </a:solidFill>
              <a:highlight>
                <a:srgbClr val="FFFFFF"/>
              </a:highlight>
              <a:latin typeface="Arial"/>
              <a:ea typeface="Arial"/>
              <a:cs typeface="Arial"/>
              <a:sym typeface="Arial"/>
            </a:endParaRPr>
          </a:p>
          <a:p>
            <a:pPr marL="457200" lvl="0" indent="0" algn="l" rtl="0">
              <a:spcBef>
                <a:spcPts val="1200"/>
              </a:spcBef>
              <a:spcAft>
                <a:spcPts val="0"/>
              </a:spcAft>
              <a:buNone/>
            </a:pPr>
            <a:endParaRPr sz="1200">
              <a:solidFill>
                <a:srgbClr val="000000"/>
              </a:solidFill>
              <a:highlight>
                <a:srgbClr val="FFFF00"/>
              </a:highlight>
              <a:latin typeface="Arial"/>
              <a:ea typeface="Arial"/>
              <a:cs typeface="Arial"/>
              <a:sym typeface="Arial"/>
            </a:endParaRPr>
          </a:p>
          <a:p>
            <a:pPr marL="0" lvl="0" indent="0" algn="l" rtl="0">
              <a:spcBef>
                <a:spcPts val="1200"/>
              </a:spcBef>
              <a:spcAft>
                <a:spcPts val="1200"/>
              </a:spcAft>
              <a:buNone/>
            </a:pPr>
            <a:endParaRPr sz="1200">
              <a:solidFill>
                <a:srgbClr val="000000"/>
              </a:solidFill>
              <a:highlight>
                <a:srgbClr val="FFFFFF"/>
              </a:highlight>
              <a:latin typeface="Arial"/>
              <a:ea typeface="Arial"/>
              <a:cs typeface="Arial"/>
              <a:sym typeface="Arial"/>
            </a:endParaRPr>
          </a:p>
        </p:txBody>
      </p:sp>
      <p:sp>
        <p:nvSpPr>
          <p:cNvPr id="370" name="Google Shape;370;p37"/>
          <p:cNvSpPr/>
          <p:nvPr/>
        </p:nvSpPr>
        <p:spPr>
          <a:xfrm>
            <a:off x="0" y="446550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txBox="1"/>
          <p:nvPr/>
        </p:nvSpPr>
        <p:spPr>
          <a:xfrm>
            <a:off x="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372" name="Google Shape;372;p37"/>
          <p:cNvSpPr/>
          <p:nvPr/>
        </p:nvSpPr>
        <p:spPr>
          <a:xfrm>
            <a:off x="756300" y="4445188"/>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txBox="1"/>
          <p:nvPr/>
        </p:nvSpPr>
        <p:spPr>
          <a:xfrm>
            <a:off x="756300" y="4485813"/>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374" name="Google Shape;374;p37"/>
          <p:cNvSpPr/>
          <p:nvPr/>
        </p:nvSpPr>
        <p:spPr>
          <a:xfrm>
            <a:off x="1512600" y="44452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txBox="1"/>
          <p:nvPr/>
        </p:nvSpPr>
        <p:spPr>
          <a:xfrm>
            <a:off x="1512600" y="46399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79"/>
        <p:cNvGrpSpPr/>
        <p:nvPr/>
      </p:nvGrpSpPr>
      <p:grpSpPr>
        <a:xfrm>
          <a:off x="0" y="0"/>
          <a:ext cx="0" cy="0"/>
          <a:chOff x="0" y="0"/>
          <a:chExt cx="0" cy="0"/>
        </a:xfrm>
      </p:grpSpPr>
      <p:sp>
        <p:nvSpPr>
          <p:cNvPr id="380" name="Google Shape;380;p38"/>
          <p:cNvSpPr txBox="1">
            <a:spLocks noGrp="1"/>
          </p:cNvSpPr>
          <p:nvPr>
            <p:ph type="title"/>
          </p:nvPr>
        </p:nvSpPr>
        <p:spPr>
          <a:xfrm>
            <a:off x="490250" y="515375"/>
            <a:ext cx="8269800" cy="6483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r>
              <a:rPr lang="en" sz="2200">
                <a:solidFill>
                  <a:srgbClr val="000000"/>
                </a:solidFill>
                <a:highlight>
                  <a:srgbClr val="FFFFFF"/>
                </a:highlight>
              </a:rPr>
              <a:t>Using the illustration on the next slide predict how continents impact ocean currents, why do you think that?</a:t>
            </a:r>
            <a:endParaRPr sz="7000">
              <a:highlight>
                <a:srgbClr val="FFFFFF"/>
              </a:highlight>
            </a:endParaRPr>
          </a:p>
        </p:txBody>
      </p:sp>
      <p:sp>
        <p:nvSpPr>
          <p:cNvPr id="381" name="Google Shape;381;p38"/>
          <p:cNvSpPr txBox="1"/>
          <p:nvPr/>
        </p:nvSpPr>
        <p:spPr>
          <a:xfrm>
            <a:off x="601525" y="1250775"/>
            <a:ext cx="8269800" cy="3687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382" name="Google Shape;382;p38"/>
          <p:cNvSpPr/>
          <p:nvPr/>
        </p:nvSpPr>
        <p:spPr>
          <a:xfrm>
            <a:off x="8491500" y="4558500"/>
            <a:ext cx="652500" cy="585000"/>
          </a:xfrm>
          <a:prstGeom prst="ellipse">
            <a:avLst/>
          </a:prstGeom>
          <a:solidFill>
            <a:srgbClr val="FFF2CC"/>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txBox="1"/>
          <p:nvPr/>
        </p:nvSpPr>
        <p:spPr>
          <a:xfrm>
            <a:off x="8491500" y="4694858"/>
            <a:ext cx="652500" cy="16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
        <p:nvSpPr>
          <p:cNvPr id="384" name="Google Shape;384;p38"/>
          <p:cNvSpPr/>
          <p:nvPr/>
        </p:nvSpPr>
        <p:spPr>
          <a:xfrm>
            <a:off x="7861825" y="4558505"/>
            <a:ext cx="696600" cy="6243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txBox="1"/>
          <p:nvPr/>
        </p:nvSpPr>
        <p:spPr>
          <a:xfrm>
            <a:off x="7861825" y="4593981"/>
            <a:ext cx="696600" cy="6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386" name="Google Shape;386;p38"/>
          <p:cNvSpPr/>
          <p:nvPr/>
        </p:nvSpPr>
        <p:spPr>
          <a:xfrm>
            <a:off x="7236450" y="4558344"/>
            <a:ext cx="696600" cy="624600"/>
          </a:xfrm>
          <a:prstGeom prst="ellipse">
            <a:avLst/>
          </a:prstGeom>
          <a:solidFill>
            <a:srgbClr val="FF00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txBox="1"/>
          <p:nvPr/>
        </p:nvSpPr>
        <p:spPr>
          <a:xfrm>
            <a:off x="7236450" y="4558344"/>
            <a:ext cx="696600" cy="62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388" name="Google Shape;388;p38"/>
          <p:cNvSpPr/>
          <p:nvPr/>
        </p:nvSpPr>
        <p:spPr>
          <a:xfrm>
            <a:off x="6646100" y="4539638"/>
            <a:ext cx="696600" cy="624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txBox="1"/>
          <p:nvPr/>
        </p:nvSpPr>
        <p:spPr>
          <a:xfrm>
            <a:off x="6646100" y="4577056"/>
            <a:ext cx="696600" cy="62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93"/>
        <p:cNvGrpSpPr/>
        <p:nvPr/>
      </p:nvGrpSpPr>
      <p:grpSpPr>
        <a:xfrm>
          <a:off x="0" y="0"/>
          <a:ext cx="0" cy="0"/>
          <a:chOff x="0" y="0"/>
          <a:chExt cx="0" cy="0"/>
        </a:xfrm>
      </p:grpSpPr>
      <p:pic>
        <p:nvPicPr>
          <p:cNvPr id="394" name="Google Shape;394;p39"/>
          <p:cNvPicPr preferRelativeResize="0"/>
          <p:nvPr/>
        </p:nvPicPr>
        <p:blipFill>
          <a:blip r:embed="rId3">
            <a:alphaModFix/>
          </a:blip>
          <a:stretch>
            <a:fillRect/>
          </a:stretch>
        </p:blipFill>
        <p:spPr>
          <a:xfrm>
            <a:off x="0" y="-15275"/>
            <a:ext cx="9144000" cy="5143501"/>
          </a:xfrm>
          <a:prstGeom prst="rect">
            <a:avLst/>
          </a:prstGeom>
          <a:noFill/>
          <a:ln>
            <a:noFill/>
          </a:ln>
        </p:spPr>
      </p:pic>
      <p:sp>
        <p:nvSpPr>
          <p:cNvPr id="395" name="Google Shape;395;p39"/>
          <p:cNvSpPr txBox="1"/>
          <p:nvPr/>
        </p:nvSpPr>
        <p:spPr>
          <a:xfrm>
            <a:off x="0" y="4832500"/>
            <a:ext cx="611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Source Code Pro"/>
                <a:ea typeface="Source Code Pro"/>
                <a:cs typeface="Source Code Pro"/>
                <a:sym typeface="Source Code Pro"/>
              </a:rPr>
              <a:t>Image:https://commons.wikimedia.org/wiki/File:Thermohaline_Circulation.svg</a:t>
            </a:r>
            <a:endParaRPr sz="1000">
              <a:latin typeface="Source Code Pro"/>
              <a:ea typeface="Source Code Pro"/>
              <a:cs typeface="Source Code Pro"/>
              <a:sym typeface="Source Code Pro"/>
            </a:endParaRPr>
          </a:p>
        </p:txBody>
      </p:sp>
      <p:sp>
        <p:nvSpPr>
          <p:cNvPr id="396" name="Google Shape;396;p39"/>
          <p:cNvSpPr/>
          <p:nvPr/>
        </p:nvSpPr>
        <p:spPr>
          <a:xfrm>
            <a:off x="7690200" y="445022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9"/>
          <p:cNvSpPr txBox="1"/>
          <p:nvPr/>
        </p:nvSpPr>
        <p:spPr>
          <a:xfrm>
            <a:off x="7690200" y="46113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0"/>
          <p:cNvSpPr txBox="1">
            <a:spLocks noGrp="1"/>
          </p:cNvSpPr>
          <p:nvPr>
            <p:ph type="title"/>
          </p:nvPr>
        </p:nvSpPr>
        <p:spPr>
          <a:xfrm>
            <a:off x="3402750" y="0"/>
            <a:ext cx="5235000" cy="79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a:solidFill>
                  <a:schemeClr val="accent1"/>
                </a:solidFill>
              </a:rPr>
              <a:t>The big question!</a:t>
            </a:r>
            <a:endParaRPr sz="4900">
              <a:solidFill>
                <a:schemeClr val="accent1"/>
              </a:solidFill>
            </a:endParaRPr>
          </a:p>
          <a:p>
            <a:pPr marL="0" lvl="0" indent="0" algn="ctr" rtl="0">
              <a:spcBef>
                <a:spcPts val="0"/>
              </a:spcBef>
              <a:spcAft>
                <a:spcPts val="0"/>
              </a:spcAft>
              <a:buNone/>
            </a:pPr>
            <a:r>
              <a:rPr lang="en" sz="4900">
                <a:solidFill>
                  <a:schemeClr val="accent1"/>
                </a:solidFill>
              </a:rPr>
              <a:t>The big question!</a:t>
            </a:r>
            <a:endParaRPr sz="4900">
              <a:solidFill>
                <a:schemeClr val="accent1"/>
              </a:solidFill>
            </a:endParaRPr>
          </a:p>
          <a:p>
            <a:pPr marL="0" lvl="0" indent="0" algn="ctr" rtl="0">
              <a:spcBef>
                <a:spcPts val="0"/>
              </a:spcBef>
              <a:spcAft>
                <a:spcPts val="0"/>
              </a:spcAft>
              <a:buNone/>
            </a:pPr>
            <a:r>
              <a:rPr lang="en" sz="4900"/>
              <a:t>tHE BIG QUESTION...</a:t>
            </a:r>
            <a:endParaRPr sz="4900"/>
          </a:p>
        </p:txBody>
      </p:sp>
      <p:sp>
        <p:nvSpPr>
          <p:cNvPr id="403" name="Google Shape;403;p40"/>
          <p:cNvSpPr txBox="1">
            <a:spLocks noGrp="1"/>
          </p:cNvSpPr>
          <p:nvPr>
            <p:ph type="body" idx="1"/>
          </p:nvPr>
        </p:nvSpPr>
        <p:spPr>
          <a:xfrm>
            <a:off x="3244175" y="733199"/>
            <a:ext cx="5235000" cy="9465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1500" b="1"/>
              <a:t>How important are convection, the coriolis effect, density, and prevailing winds to the global ocean currents?</a:t>
            </a:r>
            <a:endParaRPr sz="1100"/>
          </a:p>
        </p:txBody>
      </p:sp>
      <p:sp>
        <p:nvSpPr>
          <p:cNvPr id="404" name="Google Shape;404;p40"/>
          <p:cNvSpPr txBox="1"/>
          <p:nvPr/>
        </p:nvSpPr>
        <p:spPr>
          <a:xfrm>
            <a:off x="3244175" y="4237925"/>
            <a:ext cx="58998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000" b="1">
                <a:solidFill>
                  <a:srgbClr val="424242"/>
                </a:solidFill>
                <a:latin typeface="Source Code Pro"/>
                <a:ea typeface="Source Code Pro"/>
                <a:cs typeface="Source Code Pro"/>
                <a:sym typeface="Source Code Pro"/>
              </a:rPr>
              <a:t>Explain your choices. Your answer can include diagrams, pictures, written explanation, a self produced video, or you can give a presentation. Remember what you already learned and apply it.</a:t>
            </a:r>
            <a:endParaRPr sz="1000">
              <a:latin typeface="Source Code Pro"/>
              <a:ea typeface="Source Code Pro"/>
              <a:cs typeface="Source Code Pro"/>
              <a:sym typeface="Source Code Pro"/>
            </a:endParaRPr>
          </a:p>
        </p:txBody>
      </p:sp>
      <p:sp>
        <p:nvSpPr>
          <p:cNvPr id="405" name="Google Shape;405;p40"/>
          <p:cNvSpPr/>
          <p:nvPr/>
        </p:nvSpPr>
        <p:spPr>
          <a:xfrm>
            <a:off x="3402750" y="2077863"/>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406" name="Google Shape;406;p40"/>
          <p:cNvSpPr/>
          <p:nvPr/>
        </p:nvSpPr>
        <p:spPr>
          <a:xfrm>
            <a:off x="3402750" y="2596063"/>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407" name="Google Shape;407;p40"/>
          <p:cNvSpPr/>
          <p:nvPr/>
        </p:nvSpPr>
        <p:spPr>
          <a:xfrm>
            <a:off x="3402750" y="3114263"/>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408" name="Google Shape;408;p40"/>
          <p:cNvSpPr/>
          <p:nvPr/>
        </p:nvSpPr>
        <p:spPr>
          <a:xfrm>
            <a:off x="3402750" y="3597213"/>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
        <p:nvSpPr>
          <p:cNvPr id="409" name="Google Shape;409;p40"/>
          <p:cNvSpPr/>
          <p:nvPr/>
        </p:nvSpPr>
        <p:spPr>
          <a:xfrm>
            <a:off x="4692600" y="2077863"/>
            <a:ext cx="13056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Coriolis effect</a:t>
            </a:r>
            <a:endParaRPr/>
          </a:p>
        </p:txBody>
      </p:sp>
      <p:sp>
        <p:nvSpPr>
          <p:cNvPr id="410" name="Google Shape;410;p40"/>
          <p:cNvSpPr/>
          <p:nvPr/>
        </p:nvSpPr>
        <p:spPr>
          <a:xfrm>
            <a:off x="4692600" y="2596063"/>
            <a:ext cx="13056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density</a:t>
            </a:r>
            <a:endParaRPr/>
          </a:p>
        </p:txBody>
      </p:sp>
      <p:sp>
        <p:nvSpPr>
          <p:cNvPr id="411" name="Google Shape;411;p40"/>
          <p:cNvSpPr/>
          <p:nvPr/>
        </p:nvSpPr>
        <p:spPr>
          <a:xfrm>
            <a:off x="4692600" y="3079013"/>
            <a:ext cx="14973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Prevailing winds</a:t>
            </a:r>
            <a:endParaRPr/>
          </a:p>
        </p:txBody>
      </p:sp>
      <p:sp>
        <p:nvSpPr>
          <p:cNvPr id="412" name="Google Shape;412;p40"/>
          <p:cNvSpPr/>
          <p:nvPr/>
        </p:nvSpPr>
        <p:spPr>
          <a:xfrm>
            <a:off x="4692600" y="3597213"/>
            <a:ext cx="13056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convection</a:t>
            </a:r>
            <a:endParaRPr/>
          </a:p>
        </p:txBody>
      </p:sp>
      <p:sp>
        <p:nvSpPr>
          <p:cNvPr id="413" name="Google Shape;413;p40"/>
          <p:cNvSpPr txBox="1"/>
          <p:nvPr/>
        </p:nvSpPr>
        <p:spPr>
          <a:xfrm>
            <a:off x="6568000" y="1916913"/>
            <a:ext cx="23424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Source Code Pro"/>
                <a:ea typeface="Source Code Pro"/>
                <a:cs typeface="Source Code Pro"/>
                <a:sym typeface="Source Code Pro"/>
              </a:rPr>
              <a:t>Rank the concept to its importance to global ocean currents using a line. 1 being most important, 4 least important. </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
        <p:nvSpPr>
          <p:cNvPr id="414" name="Google Shape;414;p40"/>
          <p:cNvSpPr/>
          <p:nvPr/>
        </p:nvSpPr>
        <p:spPr>
          <a:xfrm>
            <a:off x="0" y="4424863"/>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txBox="1"/>
          <p:nvPr/>
        </p:nvSpPr>
        <p:spPr>
          <a:xfrm>
            <a:off x="0" y="4465488"/>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416" name="Google Shape;416;p40"/>
          <p:cNvSpPr/>
          <p:nvPr/>
        </p:nvSpPr>
        <p:spPr>
          <a:xfrm>
            <a:off x="756300" y="4424875"/>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txBox="1"/>
          <p:nvPr/>
        </p:nvSpPr>
        <p:spPr>
          <a:xfrm>
            <a:off x="756300" y="4619575"/>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1"/>
          <p:cNvSpPr txBox="1">
            <a:spLocks noGrp="1"/>
          </p:cNvSpPr>
          <p:nvPr>
            <p:ph type="title"/>
          </p:nvPr>
        </p:nvSpPr>
        <p:spPr>
          <a:xfrm>
            <a:off x="3402750" y="0"/>
            <a:ext cx="5235000" cy="79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a:t>KWL:WHAT I LEARNED</a:t>
            </a:r>
            <a:endParaRPr sz="4900"/>
          </a:p>
        </p:txBody>
      </p:sp>
      <p:sp>
        <p:nvSpPr>
          <p:cNvPr id="423" name="Google Shape;423;p41"/>
          <p:cNvSpPr txBox="1">
            <a:spLocks noGrp="1"/>
          </p:cNvSpPr>
          <p:nvPr>
            <p:ph type="body" idx="1"/>
          </p:nvPr>
        </p:nvSpPr>
        <p:spPr>
          <a:xfrm>
            <a:off x="3070400" y="850650"/>
            <a:ext cx="6073500" cy="1062000"/>
          </a:xfrm>
          <a:prstGeom prst="rect">
            <a:avLst/>
          </a:prstGeom>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900" b="1">
                <a:latin typeface="Maven Pro"/>
                <a:ea typeface="Maven Pro"/>
                <a:cs typeface="Maven Pro"/>
                <a:sym typeface="Maven Pro"/>
              </a:rPr>
              <a:t>Please now return to the KWL on slide 4 and fill in the “What I learned” section. Explain what you learned and how your learning changed.</a:t>
            </a:r>
            <a:endParaRPr sz="200"/>
          </a:p>
        </p:txBody>
      </p:sp>
      <p:sp>
        <p:nvSpPr>
          <p:cNvPr id="424" name="Google Shape;424;p41"/>
          <p:cNvSpPr/>
          <p:nvPr/>
        </p:nvSpPr>
        <p:spPr>
          <a:xfrm>
            <a:off x="0" y="4424863"/>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1"/>
          <p:cNvSpPr txBox="1"/>
          <p:nvPr/>
        </p:nvSpPr>
        <p:spPr>
          <a:xfrm>
            <a:off x="0" y="4465488"/>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426" name="Google Shape;426;p41"/>
          <p:cNvSpPr/>
          <p:nvPr/>
        </p:nvSpPr>
        <p:spPr>
          <a:xfrm>
            <a:off x="756300" y="4424875"/>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1"/>
          <p:cNvSpPr txBox="1"/>
          <p:nvPr/>
        </p:nvSpPr>
        <p:spPr>
          <a:xfrm>
            <a:off x="756300" y="4619575"/>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
        <p:nvSpPr>
          <p:cNvPr id="428" name="Google Shape;428;p41"/>
          <p:cNvSpPr/>
          <p:nvPr/>
        </p:nvSpPr>
        <p:spPr>
          <a:xfrm>
            <a:off x="1812600" y="1333550"/>
            <a:ext cx="1209300" cy="2650500"/>
          </a:xfrm>
          <a:prstGeom prst="curvedRightArrow">
            <a:avLst>
              <a:gd name="adj1" fmla="val 25000"/>
              <a:gd name="adj2" fmla="val 50000"/>
              <a:gd name="adj3" fmla="val 25000"/>
            </a:avLst>
          </a:prstGeom>
          <a:gradFill>
            <a:gsLst>
              <a:gs pos="0">
                <a:srgbClr val="F9DF8B"/>
              </a:gs>
              <a:gs pos="100000">
                <a:srgbClr val="ECBA16"/>
              </a:gs>
            </a:gsLst>
            <a:path path="circle">
              <a:fillToRect l="50000" t="50000" r="50000" b="50000"/>
            </a:path>
            <a:tileRect/>
          </a:gra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9" name="Google Shape;429;p41"/>
          <p:cNvPicPr preferRelativeResize="0"/>
          <p:nvPr/>
        </p:nvPicPr>
        <p:blipFill>
          <a:blip r:embed="rId3">
            <a:alphaModFix/>
          </a:blip>
          <a:stretch>
            <a:fillRect/>
          </a:stretch>
        </p:blipFill>
        <p:spPr>
          <a:xfrm>
            <a:off x="3070400" y="2443400"/>
            <a:ext cx="4370563" cy="2476499"/>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10681126"/>
              </p:ext>
            </p:extLst>
          </p:nvPr>
        </p:nvGraphicFramePr>
        <p:xfrm>
          <a:off x="0" y="-1"/>
          <a:ext cx="9144000" cy="5143500"/>
        </p:xfrm>
        <a:graphic>
          <a:graphicData uri="http://schemas.openxmlformats.org/drawingml/2006/table">
            <a:tbl>
              <a:tblPr firstRow="1" firstCol="1" bandRow="1">
                <a:tableStyleId>{36CB53E1-2E3C-4A15-A37D-FA60952420D4}</a:tableStyleId>
              </a:tblPr>
              <a:tblGrid>
                <a:gridCol w="1828800">
                  <a:extLst>
                    <a:ext uri="{9D8B030D-6E8A-4147-A177-3AD203B41FA5}">
                      <a16:colId xmlns:a16="http://schemas.microsoft.com/office/drawing/2014/main" val="3976299580"/>
                    </a:ext>
                  </a:extLst>
                </a:gridCol>
                <a:gridCol w="1828800">
                  <a:extLst>
                    <a:ext uri="{9D8B030D-6E8A-4147-A177-3AD203B41FA5}">
                      <a16:colId xmlns:a16="http://schemas.microsoft.com/office/drawing/2014/main" val="3721556052"/>
                    </a:ext>
                  </a:extLst>
                </a:gridCol>
                <a:gridCol w="1828800">
                  <a:extLst>
                    <a:ext uri="{9D8B030D-6E8A-4147-A177-3AD203B41FA5}">
                      <a16:colId xmlns:a16="http://schemas.microsoft.com/office/drawing/2014/main" val="926455622"/>
                    </a:ext>
                  </a:extLst>
                </a:gridCol>
                <a:gridCol w="1828800">
                  <a:extLst>
                    <a:ext uri="{9D8B030D-6E8A-4147-A177-3AD203B41FA5}">
                      <a16:colId xmlns:a16="http://schemas.microsoft.com/office/drawing/2014/main" val="633272503"/>
                    </a:ext>
                  </a:extLst>
                </a:gridCol>
                <a:gridCol w="1828800">
                  <a:extLst>
                    <a:ext uri="{9D8B030D-6E8A-4147-A177-3AD203B41FA5}">
                      <a16:colId xmlns:a16="http://schemas.microsoft.com/office/drawing/2014/main" val="12715426"/>
                    </a:ext>
                  </a:extLst>
                </a:gridCol>
              </a:tblGrid>
              <a:tr h="306146">
                <a:tc rowSpan="2">
                  <a:txBody>
                    <a:bodyPr/>
                    <a:lstStyle/>
                    <a:p>
                      <a:pPr>
                        <a:lnSpc>
                          <a:spcPct val="107000"/>
                        </a:lnSpc>
                        <a:spcBef>
                          <a:spcPts val="300"/>
                        </a:spcBef>
                        <a:spcAft>
                          <a:spcPts val="0"/>
                        </a:spcAft>
                      </a:pPr>
                      <a:r>
                        <a:rPr lang="en-CA" sz="900" b="1">
                          <a:effectLst/>
                        </a:rPr>
                        <a:t> </a:t>
                      </a:r>
                    </a:p>
                    <a:p>
                      <a:pPr>
                        <a:lnSpc>
                          <a:spcPct val="107000"/>
                        </a:lnSpc>
                        <a:spcAft>
                          <a:spcPts val="0"/>
                        </a:spcAft>
                      </a:pPr>
                      <a:r>
                        <a:rPr lang="en-CA" sz="900" b="1">
                          <a:effectLst/>
                        </a:rPr>
                        <a:t>Outcomes Addressed</a:t>
                      </a:r>
                      <a:endParaRPr lang="en-C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b">
                    <a:solidFill>
                      <a:schemeClr val="tx2">
                        <a:lumMod val="50000"/>
                      </a:schemeClr>
                    </a:solidFill>
                  </a:tcPr>
                </a:tc>
                <a:tc gridSpan="4">
                  <a:txBody>
                    <a:bodyPr/>
                    <a:lstStyle/>
                    <a:p>
                      <a:pPr algn="ctr">
                        <a:lnSpc>
                          <a:spcPct val="107000"/>
                        </a:lnSpc>
                        <a:spcAft>
                          <a:spcPts val="0"/>
                        </a:spcAft>
                      </a:pPr>
                      <a:r>
                        <a:rPr lang="en-CA" sz="900" b="1">
                          <a:effectLst/>
                        </a:rPr>
                        <a:t>Achievement Grade Profiles </a:t>
                      </a:r>
                      <a:r>
                        <a:rPr lang="en-CA" sz="900" b="1" u="sng">
                          <a:effectLst/>
                          <a:hlinkClick r:id="rId2"/>
                        </a:rPr>
                        <a:t>https://www.edu.gov.mb.ca/k12/assess/report_cards/grading/profiles.html</a:t>
                      </a:r>
                      <a:r>
                        <a:rPr lang="en-CA" sz="900" b="1">
                          <a:effectLst/>
                        </a:rPr>
                        <a:t> </a:t>
                      </a:r>
                      <a:endParaRPr lang="en-C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solidFill>
                      <a:schemeClr val="tx2">
                        <a:lumMod val="5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15515361"/>
                  </a:ext>
                </a:extLst>
              </a:tr>
              <a:tr h="292638">
                <a:tc vMerge="1">
                  <a:txBody>
                    <a:bodyPr/>
                    <a:lstStyle/>
                    <a:p>
                      <a:endParaRPr lang="en-CA"/>
                    </a:p>
                  </a:txBody>
                  <a:tcPr/>
                </a:tc>
                <a:tc>
                  <a:txBody>
                    <a:bodyPr/>
                    <a:lstStyle/>
                    <a:p>
                      <a:pPr algn="ctr">
                        <a:lnSpc>
                          <a:spcPct val="107000"/>
                        </a:lnSpc>
                        <a:spcAft>
                          <a:spcPts val="0"/>
                        </a:spcAft>
                      </a:pPr>
                      <a:r>
                        <a:rPr lang="en-CA" sz="900" b="1">
                          <a:effectLst/>
                        </a:rPr>
                        <a:t>Limited</a:t>
                      </a:r>
                      <a:endParaRPr lang="en-C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50000"/>
                      </a:schemeClr>
                    </a:solidFill>
                  </a:tcPr>
                </a:tc>
                <a:tc>
                  <a:txBody>
                    <a:bodyPr/>
                    <a:lstStyle/>
                    <a:p>
                      <a:pPr algn="ctr">
                        <a:lnSpc>
                          <a:spcPct val="107000"/>
                        </a:lnSpc>
                        <a:spcAft>
                          <a:spcPts val="0"/>
                        </a:spcAft>
                      </a:pPr>
                      <a:r>
                        <a:rPr lang="en-CA" sz="900" b="1">
                          <a:effectLst/>
                        </a:rPr>
                        <a:t>Basic</a:t>
                      </a:r>
                      <a:endParaRPr lang="en-C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50000"/>
                      </a:schemeClr>
                    </a:solidFill>
                  </a:tcPr>
                </a:tc>
                <a:tc>
                  <a:txBody>
                    <a:bodyPr/>
                    <a:lstStyle/>
                    <a:p>
                      <a:pPr algn="ctr">
                        <a:lnSpc>
                          <a:spcPct val="107000"/>
                        </a:lnSpc>
                        <a:spcAft>
                          <a:spcPts val="0"/>
                        </a:spcAft>
                      </a:pPr>
                      <a:r>
                        <a:rPr lang="en-CA" sz="900" b="1">
                          <a:effectLst/>
                        </a:rPr>
                        <a:t>Good</a:t>
                      </a:r>
                      <a:endParaRPr lang="en-CA"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50000"/>
                      </a:schemeClr>
                    </a:solidFill>
                  </a:tcPr>
                </a:tc>
                <a:tc>
                  <a:txBody>
                    <a:bodyPr/>
                    <a:lstStyle/>
                    <a:p>
                      <a:pPr algn="ctr">
                        <a:lnSpc>
                          <a:spcPct val="107000"/>
                        </a:lnSpc>
                        <a:spcAft>
                          <a:spcPts val="0"/>
                        </a:spcAft>
                      </a:pPr>
                      <a:r>
                        <a:rPr lang="en-CA" sz="900" b="1" dirty="0">
                          <a:effectLst/>
                        </a:rPr>
                        <a:t>Very Good to Excellent:</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50000"/>
                      </a:schemeClr>
                    </a:solidFill>
                  </a:tcPr>
                </a:tc>
                <a:extLst>
                  <a:ext uri="{0D108BD9-81ED-4DB2-BD59-A6C34878D82A}">
                    <a16:rowId xmlns:a16="http://schemas.microsoft.com/office/drawing/2014/main" val="952402610"/>
                  </a:ext>
                </a:extLst>
              </a:tr>
              <a:tr h="2047203">
                <a:tc>
                  <a:txBody>
                    <a:bodyPr/>
                    <a:lstStyle/>
                    <a:p>
                      <a:pPr>
                        <a:lnSpc>
                          <a:spcPct val="107000"/>
                        </a:lnSpc>
                        <a:spcAft>
                          <a:spcPts val="0"/>
                        </a:spcAft>
                      </a:pPr>
                      <a:r>
                        <a:rPr lang="en-CA" sz="900" b="1" dirty="0">
                          <a:effectLst/>
                        </a:rPr>
                        <a:t>Science—Design Process and Problem Solving</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50000"/>
                      </a:schemeClr>
                    </a:solidFill>
                  </a:tcPr>
                </a:tc>
                <a:tc>
                  <a:txBody>
                    <a:bodyPr/>
                    <a:lstStyle/>
                    <a:p>
                      <a:pPr>
                        <a:lnSpc>
                          <a:spcPct val="107000"/>
                        </a:lnSpc>
                        <a:spcAft>
                          <a:spcPts val="0"/>
                        </a:spcAft>
                      </a:pPr>
                      <a:r>
                        <a:rPr lang="en-CA" sz="900" dirty="0">
                          <a:effectLst/>
                        </a:rPr>
                        <a:t>Requires considerable, ongoing teacher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solidFill>
                      <a:schemeClr val="tx2">
                        <a:lumMod val="50000"/>
                      </a:schemeClr>
                    </a:solidFill>
                  </a:tcPr>
                </a:tc>
                <a:tc>
                  <a:txBody>
                    <a:bodyPr/>
                    <a:lstStyle/>
                    <a:p>
                      <a:pPr>
                        <a:lnSpc>
                          <a:spcPct val="107000"/>
                        </a:lnSpc>
                        <a:spcAft>
                          <a:spcPts val="0"/>
                        </a:spcAft>
                      </a:pPr>
                      <a:r>
                        <a:rPr lang="en-CA" sz="900">
                          <a:effectLst/>
                        </a:rPr>
                        <a:t>Requires occasional teacher or peer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lang="en-CA"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solidFill>
                      <a:schemeClr val="tx2">
                        <a:lumMod val="50000"/>
                      </a:schemeClr>
                    </a:solidFill>
                  </a:tcPr>
                </a:tc>
                <a:tc>
                  <a:txBody>
                    <a:bodyPr/>
                    <a:lstStyle/>
                    <a:p>
                      <a:pPr>
                        <a:lnSpc>
                          <a:spcPct val="107000"/>
                        </a:lnSpc>
                        <a:spcAft>
                          <a:spcPts val="0"/>
                        </a:spcAft>
                      </a:pPr>
                      <a:r>
                        <a:rPr lang="en-CA" sz="900" dirty="0">
                          <a:effectLst/>
                        </a:rPr>
                        <a:t>Applies appropriate strategies to solve practical problems; requires occasional prompting to recognize when changes need to be made to a plan. Explains and justifies reasoning using appropriate science vocabulary, and generalizes to similar contexts; requires occasional prompting for clarification. Collaborates effectively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solidFill>
                      <a:schemeClr val="tx2">
                        <a:lumMod val="50000"/>
                      </a:schemeClr>
                    </a:solidFill>
                  </a:tcPr>
                </a:tc>
                <a:tc>
                  <a:txBody>
                    <a:bodyPr/>
                    <a:lstStyle/>
                    <a:p>
                      <a:pPr>
                        <a:lnSpc>
                          <a:spcPct val="107000"/>
                        </a:lnSpc>
                        <a:spcAft>
                          <a:spcPts val="0"/>
                        </a:spcAft>
                      </a:pPr>
                      <a:r>
                        <a:rPr lang="en-CA" sz="900" dirty="0">
                          <a:effectLst/>
                        </a:rPr>
                        <a:t>Demonstrates flexibility, resilience, and creativity when solving practical problems; critically analyzes results and makes any necessary changes to a plan. Explains and justifies reasoning clearly using appropriate science vocabulary and generalizes to other contexts. Collaborates effectively with peers, often taking a key role in group work.</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solidFill>
                      <a:schemeClr val="tx2">
                        <a:lumMod val="50000"/>
                      </a:schemeClr>
                    </a:solidFill>
                  </a:tcPr>
                </a:tc>
                <a:extLst>
                  <a:ext uri="{0D108BD9-81ED-4DB2-BD59-A6C34878D82A}">
                    <a16:rowId xmlns:a16="http://schemas.microsoft.com/office/drawing/2014/main" val="2405769723"/>
                  </a:ext>
                </a:extLst>
              </a:tr>
              <a:tr h="1102437">
                <a:tc>
                  <a:txBody>
                    <a:bodyPr/>
                    <a:lstStyle/>
                    <a:p>
                      <a:pPr>
                        <a:lnSpc>
                          <a:spcPct val="107000"/>
                        </a:lnSpc>
                        <a:spcAft>
                          <a:spcPts val="0"/>
                        </a:spcAft>
                      </a:pPr>
                      <a:r>
                        <a:rPr lang="en-CA" sz="800" dirty="0">
                          <a:effectLst/>
                        </a:rPr>
                        <a:t>8-0-3a Formulate a prediction/hypothesis that identifies a cause and effect relationship between the dependent and independent variables.</a:t>
                      </a:r>
                      <a:br>
                        <a:rPr lang="en-CA" sz="800" dirty="0">
                          <a:effectLst/>
                        </a:rPr>
                      </a:br>
                      <a:r>
                        <a:rPr lang="en-CA" sz="800" dirty="0">
                          <a:effectLst/>
                        </a:rPr>
                        <a:t>GLO: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90000"/>
                      </a:schemeClr>
                    </a:solidFill>
                  </a:tcPr>
                </a:tc>
                <a:tc>
                  <a:txBody>
                    <a:bodyPr/>
                    <a:lstStyle/>
                    <a:p>
                      <a:pPr>
                        <a:lnSpc>
                          <a:spcPct val="107000"/>
                        </a:lnSpc>
                        <a:spcBef>
                          <a:spcPts val="300"/>
                        </a:spcBef>
                        <a:spcAft>
                          <a:spcPts val="300"/>
                        </a:spcAft>
                      </a:pPr>
                      <a:r>
                        <a:rPr lang="en-CA" sz="5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5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5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extLst>
                  <a:ext uri="{0D108BD9-81ED-4DB2-BD59-A6C34878D82A}">
                    <a16:rowId xmlns:a16="http://schemas.microsoft.com/office/drawing/2014/main" val="2438387019"/>
                  </a:ext>
                </a:extLst>
              </a:tr>
              <a:tr h="697538">
                <a:tc>
                  <a:txBody>
                    <a:bodyPr/>
                    <a:lstStyle/>
                    <a:p>
                      <a:pPr>
                        <a:lnSpc>
                          <a:spcPct val="107000"/>
                        </a:lnSpc>
                        <a:spcAft>
                          <a:spcPts val="0"/>
                        </a:spcAft>
                      </a:pPr>
                      <a:r>
                        <a:rPr lang="en-CA" sz="800" dirty="0">
                          <a:effectLst/>
                        </a:rPr>
                        <a:t>8-0-3b Identify the independent and dependent variables in an experiment. </a:t>
                      </a:r>
                      <a:br>
                        <a:rPr lang="en-CA" sz="800" dirty="0">
                          <a:effectLst/>
                        </a:rPr>
                      </a:br>
                      <a:r>
                        <a:rPr lang="en-CA" sz="800" dirty="0">
                          <a:effectLst/>
                        </a:rPr>
                        <a:t>GLO: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90000"/>
                      </a:schemeClr>
                    </a:solidFill>
                  </a:tcPr>
                </a:tc>
                <a:tc>
                  <a:txBody>
                    <a:bodyPr/>
                    <a:lstStyle/>
                    <a:p>
                      <a:pPr>
                        <a:lnSpc>
                          <a:spcPct val="107000"/>
                        </a:lnSpc>
                        <a:spcBef>
                          <a:spcPts val="300"/>
                        </a:spcBef>
                        <a:spcAft>
                          <a:spcPts val="300"/>
                        </a:spcAft>
                      </a:pPr>
                      <a:r>
                        <a:rPr lang="en-CA" sz="5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5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5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extLst>
                  <a:ext uri="{0D108BD9-81ED-4DB2-BD59-A6C34878D82A}">
                    <a16:rowId xmlns:a16="http://schemas.microsoft.com/office/drawing/2014/main" val="1089356724"/>
                  </a:ext>
                </a:extLst>
              </a:tr>
              <a:tr h="697538">
                <a:tc>
                  <a:txBody>
                    <a:bodyPr/>
                    <a:lstStyle/>
                    <a:p>
                      <a:pPr>
                        <a:lnSpc>
                          <a:spcPct val="107000"/>
                        </a:lnSpc>
                        <a:spcAft>
                          <a:spcPts val="0"/>
                        </a:spcAft>
                      </a:pPr>
                      <a:r>
                        <a:rPr lang="en-CA" sz="800" dirty="0">
                          <a:effectLst/>
                        </a:rPr>
                        <a:t>8-4-01 Use appropriate vocabulary related to their investigations of water systems.</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194" marR="51194" marT="51194" marB="51194" anchor="ctr">
                    <a:solidFill>
                      <a:schemeClr val="tx2">
                        <a:lumMod val="90000"/>
                      </a:schemeClr>
                    </a:solidFill>
                  </a:tcPr>
                </a:tc>
                <a:tc>
                  <a:txBody>
                    <a:bodyPr/>
                    <a:lstStyle/>
                    <a:p>
                      <a:pPr>
                        <a:lnSpc>
                          <a:spcPct val="107000"/>
                        </a:lnSpc>
                        <a:spcBef>
                          <a:spcPts val="300"/>
                        </a:spcBef>
                        <a:spcAft>
                          <a:spcPts val="300"/>
                        </a:spcAft>
                      </a:pPr>
                      <a:r>
                        <a:rPr lang="en-CA" sz="5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5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500">
                          <a:effectLst/>
                        </a:rPr>
                        <a:t> </a:t>
                      </a:r>
                      <a:endParaRPr lang="en-CA" sz="600">
                        <a:effectLst/>
                        <a:latin typeface="Acumin Pro Light"/>
                        <a:ea typeface="Calibri" panose="020F0502020204030204" pitchFamily="34" charset="0"/>
                        <a:cs typeface="Arial" panose="020B0604020202020204" pitchFamily="34" charset="0"/>
                      </a:endParaRPr>
                    </a:p>
                  </a:txBody>
                  <a:tcPr marL="51194" marR="51194" marT="51194" marB="51194"/>
                </a:tc>
                <a:tc>
                  <a:txBody>
                    <a:bodyPr/>
                    <a:lstStyle/>
                    <a:p>
                      <a:pPr>
                        <a:lnSpc>
                          <a:spcPct val="107000"/>
                        </a:lnSpc>
                        <a:spcBef>
                          <a:spcPts val="300"/>
                        </a:spcBef>
                        <a:spcAft>
                          <a:spcPts val="300"/>
                        </a:spcAft>
                      </a:pPr>
                      <a:r>
                        <a:rPr lang="en-CA" sz="6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1194" marR="51194" marT="51194" marB="51194"/>
                </a:tc>
                <a:extLst>
                  <a:ext uri="{0D108BD9-81ED-4DB2-BD59-A6C34878D82A}">
                    <a16:rowId xmlns:a16="http://schemas.microsoft.com/office/drawing/2014/main" val="1141831131"/>
                  </a:ext>
                </a:extLst>
              </a:tr>
            </a:tbl>
          </a:graphicData>
        </a:graphic>
      </p:graphicFrame>
    </p:spTree>
    <p:extLst>
      <p:ext uri="{BB962C8B-B14F-4D97-AF65-F5344CB8AC3E}">
        <p14:creationId xmlns:p14="http://schemas.microsoft.com/office/powerpoint/2010/main" val="3787186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77473592"/>
              </p:ext>
            </p:extLst>
          </p:nvPr>
        </p:nvGraphicFramePr>
        <p:xfrm>
          <a:off x="0" y="0"/>
          <a:ext cx="9144000" cy="5143499"/>
        </p:xfrm>
        <a:graphic>
          <a:graphicData uri="http://schemas.openxmlformats.org/drawingml/2006/table">
            <a:tbl>
              <a:tblPr firstRow="1" firstCol="1" bandRow="1">
                <a:tableStyleId>{36CB53E1-2E3C-4A15-A37D-FA60952420D4}</a:tableStyleId>
              </a:tblPr>
              <a:tblGrid>
                <a:gridCol w="1977356">
                  <a:extLst>
                    <a:ext uri="{9D8B030D-6E8A-4147-A177-3AD203B41FA5}">
                      <a16:colId xmlns:a16="http://schemas.microsoft.com/office/drawing/2014/main" val="205781798"/>
                    </a:ext>
                  </a:extLst>
                </a:gridCol>
                <a:gridCol w="1831514">
                  <a:extLst>
                    <a:ext uri="{9D8B030D-6E8A-4147-A177-3AD203B41FA5}">
                      <a16:colId xmlns:a16="http://schemas.microsoft.com/office/drawing/2014/main" val="4101805485"/>
                    </a:ext>
                  </a:extLst>
                </a:gridCol>
                <a:gridCol w="1907825">
                  <a:extLst>
                    <a:ext uri="{9D8B030D-6E8A-4147-A177-3AD203B41FA5}">
                      <a16:colId xmlns:a16="http://schemas.microsoft.com/office/drawing/2014/main" val="680844540"/>
                    </a:ext>
                  </a:extLst>
                </a:gridCol>
                <a:gridCol w="1678888">
                  <a:extLst>
                    <a:ext uri="{9D8B030D-6E8A-4147-A177-3AD203B41FA5}">
                      <a16:colId xmlns:a16="http://schemas.microsoft.com/office/drawing/2014/main" val="3831203015"/>
                    </a:ext>
                  </a:extLst>
                </a:gridCol>
                <a:gridCol w="1748417">
                  <a:extLst>
                    <a:ext uri="{9D8B030D-6E8A-4147-A177-3AD203B41FA5}">
                      <a16:colId xmlns:a16="http://schemas.microsoft.com/office/drawing/2014/main" val="2198141601"/>
                    </a:ext>
                  </a:extLst>
                </a:gridCol>
              </a:tblGrid>
              <a:tr h="1656667">
                <a:tc>
                  <a:txBody>
                    <a:bodyPr/>
                    <a:lstStyle/>
                    <a:p>
                      <a:pPr>
                        <a:lnSpc>
                          <a:spcPct val="107000"/>
                        </a:lnSpc>
                        <a:spcAft>
                          <a:spcPts val="0"/>
                        </a:spcAft>
                      </a:pPr>
                      <a:r>
                        <a:rPr lang="en-CA" sz="800" dirty="0">
                          <a:effectLst/>
                        </a:rPr>
                        <a:t>8-4-04 Identify factors that can work individually or in combination to affect ocean currents. Include: convection, Coriolis effect, prevailing winds, position of continents. GLO: D5, E2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13" marR="59713" marT="59713" marB="59713" anchor="ctr">
                    <a:solidFill>
                      <a:schemeClr val="bg2">
                        <a:lumMod val="40000"/>
                        <a:lumOff val="60000"/>
                      </a:schemeClr>
                    </a:solidFill>
                  </a:tcPr>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7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extLst>
                  <a:ext uri="{0D108BD9-81ED-4DB2-BD59-A6C34878D82A}">
                    <a16:rowId xmlns:a16="http://schemas.microsoft.com/office/drawing/2014/main" val="3022094280"/>
                  </a:ext>
                </a:extLst>
              </a:tr>
              <a:tr h="1730383">
                <a:tc>
                  <a:txBody>
                    <a:bodyPr/>
                    <a:lstStyle/>
                    <a:p>
                      <a:pPr>
                        <a:lnSpc>
                          <a:spcPct val="107000"/>
                        </a:lnSpc>
                        <a:spcAft>
                          <a:spcPts val="0"/>
                        </a:spcAft>
                      </a:pPr>
                      <a:r>
                        <a:rPr lang="en-CA" sz="800" dirty="0">
                          <a:effectLst/>
                        </a:rPr>
                        <a:t>8-4-05 Describe how the heat capacity of large bodies of water and the movement of ocean currents influence regional climates. Examples: Gulf Stream effects, El Niño, lake effect...</a:t>
                      </a:r>
                      <a:br>
                        <a:rPr lang="en-CA" sz="800" dirty="0">
                          <a:effectLst/>
                        </a:rPr>
                      </a:br>
                      <a:r>
                        <a:rPr lang="en-CA" sz="800" dirty="0">
                          <a:effectLst/>
                        </a:rPr>
                        <a:t> GLO: D3, D5, E2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13" marR="59713" marT="59713" marB="59713" anchor="ctr">
                    <a:solidFill>
                      <a:schemeClr val="bg2">
                        <a:lumMod val="40000"/>
                        <a:lumOff val="60000"/>
                      </a:schemeClr>
                    </a:solidFill>
                  </a:tcPr>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7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extLst>
                  <a:ext uri="{0D108BD9-81ED-4DB2-BD59-A6C34878D82A}">
                    <a16:rowId xmlns:a16="http://schemas.microsoft.com/office/drawing/2014/main" val="2561652573"/>
                  </a:ext>
                </a:extLst>
              </a:tr>
              <a:tr h="955693">
                <a:tc>
                  <a:txBody>
                    <a:bodyPr/>
                    <a:lstStyle/>
                    <a:p>
                      <a:pPr>
                        <a:lnSpc>
                          <a:spcPct val="107000"/>
                        </a:lnSpc>
                        <a:spcAft>
                          <a:spcPts val="0"/>
                        </a:spcAft>
                      </a:pPr>
                      <a:r>
                        <a:rPr lang="en-CA" sz="800" dirty="0">
                          <a:effectLst/>
                        </a:rPr>
                        <a:t>8-4-06 Describe the components of the global water cycle and explain how it works. GLO: D3, D5, E2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13" marR="59713" marT="59713" marB="59713" anchor="ctr">
                    <a:solidFill>
                      <a:schemeClr val="bg2">
                        <a:lumMod val="40000"/>
                        <a:lumOff val="60000"/>
                      </a:schemeClr>
                    </a:solidFill>
                  </a:tcPr>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7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extLst>
                  <a:ext uri="{0D108BD9-81ED-4DB2-BD59-A6C34878D82A}">
                    <a16:rowId xmlns:a16="http://schemas.microsoft.com/office/drawing/2014/main" val="3614128452"/>
                  </a:ext>
                </a:extLst>
              </a:tr>
              <a:tr h="800756">
                <a:tc>
                  <a:txBody>
                    <a:bodyPr/>
                    <a:lstStyle/>
                    <a:p>
                      <a:pPr>
                        <a:lnSpc>
                          <a:spcPct val="107000"/>
                        </a:lnSpc>
                        <a:spcAft>
                          <a:spcPts val="0"/>
                        </a:spcAft>
                      </a:pPr>
                      <a:r>
                        <a:rPr lang="en-CA" sz="800" dirty="0">
                          <a:effectLst/>
                        </a:rPr>
                        <a:t>8-4-03 Compare and contrast characteristics and properties of fresh water and salt water</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713" marR="59713" marT="59713" marB="59713" anchor="ctr">
                    <a:solidFill>
                      <a:schemeClr val="bg2">
                        <a:lumMod val="40000"/>
                        <a:lumOff val="60000"/>
                      </a:schemeClr>
                    </a:solidFill>
                  </a:tcPr>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600">
                          <a:effectLst/>
                        </a:rPr>
                        <a:t> </a:t>
                      </a:r>
                      <a:endParaRPr lang="en-CA" sz="700">
                        <a:effectLst/>
                        <a:latin typeface="Acumin Pro Light"/>
                        <a:ea typeface="Calibri" panose="020F0502020204030204" pitchFamily="34" charset="0"/>
                        <a:cs typeface="Arial" panose="020B0604020202020204" pitchFamily="34" charset="0"/>
                      </a:endParaRPr>
                    </a:p>
                  </a:txBody>
                  <a:tcPr marL="59713" marR="59713" marT="59713" marB="59713"/>
                </a:tc>
                <a:tc>
                  <a:txBody>
                    <a:bodyPr/>
                    <a:lstStyle/>
                    <a:p>
                      <a:pPr>
                        <a:lnSpc>
                          <a:spcPct val="107000"/>
                        </a:lnSpc>
                        <a:spcBef>
                          <a:spcPts val="300"/>
                        </a:spcBef>
                        <a:spcAft>
                          <a:spcPts val="300"/>
                        </a:spcAft>
                      </a:pPr>
                      <a:r>
                        <a:rPr lang="en-CA" sz="700" dirty="0">
                          <a:effectLst/>
                        </a:rPr>
                        <a:t> </a:t>
                      </a:r>
                      <a:endParaRPr lang="en-CA" sz="700" dirty="0">
                        <a:effectLst/>
                        <a:latin typeface="Acumin Pro Light"/>
                        <a:ea typeface="Calibri" panose="020F0502020204030204" pitchFamily="34" charset="0"/>
                        <a:cs typeface="Arial" panose="020B0604020202020204" pitchFamily="34" charset="0"/>
                      </a:endParaRPr>
                    </a:p>
                  </a:txBody>
                  <a:tcPr marL="59713" marR="59713" marT="59713" marB="59713"/>
                </a:tc>
                <a:extLst>
                  <a:ext uri="{0D108BD9-81ED-4DB2-BD59-A6C34878D82A}">
                    <a16:rowId xmlns:a16="http://schemas.microsoft.com/office/drawing/2014/main" val="1188492341"/>
                  </a:ext>
                </a:extLst>
              </a:tr>
            </a:tbl>
          </a:graphicData>
        </a:graphic>
      </p:graphicFrame>
    </p:spTree>
    <p:extLst>
      <p:ext uri="{BB962C8B-B14F-4D97-AF65-F5344CB8AC3E}">
        <p14:creationId xmlns:p14="http://schemas.microsoft.com/office/powerpoint/2010/main" val="647234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77329488"/>
              </p:ext>
            </p:extLst>
          </p:nvPr>
        </p:nvGraphicFramePr>
        <p:xfrm>
          <a:off x="1" y="0"/>
          <a:ext cx="9143998" cy="5143499"/>
        </p:xfrm>
        <a:graphic>
          <a:graphicData uri="http://schemas.openxmlformats.org/drawingml/2006/table">
            <a:tbl>
              <a:tblPr firstRow="1" firstCol="1" bandRow="1">
                <a:tableStyleId>{36CB53E1-2E3C-4A15-A37D-FA60952420D4}</a:tableStyleId>
              </a:tblPr>
              <a:tblGrid>
                <a:gridCol w="1977356">
                  <a:extLst>
                    <a:ext uri="{9D8B030D-6E8A-4147-A177-3AD203B41FA5}">
                      <a16:colId xmlns:a16="http://schemas.microsoft.com/office/drawing/2014/main" val="4017246801"/>
                    </a:ext>
                  </a:extLst>
                </a:gridCol>
                <a:gridCol w="1831512">
                  <a:extLst>
                    <a:ext uri="{9D8B030D-6E8A-4147-A177-3AD203B41FA5}">
                      <a16:colId xmlns:a16="http://schemas.microsoft.com/office/drawing/2014/main" val="2048002092"/>
                    </a:ext>
                  </a:extLst>
                </a:gridCol>
                <a:gridCol w="1907827">
                  <a:extLst>
                    <a:ext uri="{9D8B030D-6E8A-4147-A177-3AD203B41FA5}">
                      <a16:colId xmlns:a16="http://schemas.microsoft.com/office/drawing/2014/main" val="3706584272"/>
                    </a:ext>
                  </a:extLst>
                </a:gridCol>
                <a:gridCol w="1678888">
                  <a:extLst>
                    <a:ext uri="{9D8B030D-6E8A-4147-A177-3AD203B41FA5}">
                      <a16:colId xmlns:a16="http://schemas.microsoft.com/office/drawing/2014/main" val="1259838181"/>
                    </a:ext>
                  </a:extLst>
                </a:gridCol>
                <a:gridCol w="1748415">
                  <a:extLst>
                    <a:ext uri="{9D8B030D-6E8A-4147-A177-3AD203B41FA5}">
                      <a16:colId xmlns:a16="http://schemas.microsoft.com/office/drawing/2014/main" val="834191834"/>
                    </a:ext>
                  </a:extLst>
                </a:gridCol>
              </a:tblGrid>
              <a:tr h="1188639">
                <a:tc>
                  <a:txBody>
                    <a:bodyPr/>
                    <a:lstStyle/>
                    <a:p>
                      <a:pPr>
                        <a:lnSpc>
                          <a:spcPct val="107000"/>
                        </a:lnSpc>
                        <a:spcAft>
                          <a:spcPts val="0"/>
                        </a:spcAft>
                      </a:pPr>
                      <a:r>
                        <a:rPr lang="en-CA" sz="800">
                          <a:effectLst/>
                        </a:rPr>
                        <a:t>8-0-4a Carry out procedures that comprise a fair test. Include: controlling variables, repeating experiments to increase accuracy and reliability. GLO: C2</a:t>
                      </a:r>
                      <a:endParaRPr lang="en-CA"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177" marR="49177" marT="49177" marB="49177" anchor="ctr">
                    <a:solidFill>
                      <a:schemeClr val="tx2">
                        <a:lumMod val="75000"/>
                      </a:schemeClr>
                    </a:solidFill>
                  </a:tcPr>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extLst>
                  <a:ext uri="{0D108BD9-81ED-4DB2-BD59-A6C34878D82A}">
                    <a16:rowId xmlns:a16="http://schemas.microsoft.com/office/drawing/2014/main" val="2899881686"/>
                  </a:ext>
                </a:extLst>
              </a:tr>
              <a:tr h="1966525">
                <a:tc>
                  <a:txBody>
                    <a:bodyPr/>
                    <a:lstStyle/>
                    <a:p>
                      <a:pPr>
                        <a:lnSpc>
                          <a:spcPct val="107000"/>
                        </a:lnSpc>
                        <a:spcAft>
                          <a:spcPts val="0"/>
                        </a:spcAft>
                      </a:pPr>
                      <a:r>
                        <a:rPr lang="en-CA" sz="800">
                          <a:effectLst/>
                        </a:rPr>
                        <a:t>8-0-7a Draw a conclusion that explains investigation results. Include: explaining the cause and effect relationship between the dependent and independent variables; identifying alternative explanations for observations; supporting or rejecting a prediction/hypothesis. GLO: A1, A2, C2</a:t>
                      </a:r>
                      <a:endParaRPr lang="en-CA"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177" marR="49177" marT="49177" marB="49177" anchor="ctr">
                    <a:solidFill>
                      <a:schemeClr val="tx2">
                        <a:lumMod val="75000"/>
                      </a:schemeClr>
                    </a:solidFill>
                  </a:tcPr>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extLst>
                  <a:ext uri="{0D108BD9-81ED-4DB2-BD59-A6C34878D82A}">
                    <a16:rowId xmlns:a16="http://schemas.microsoft.com/office/drawing/2014/main" val="3944054916"/>
                  </a:ext>
                </a:extLst>
              </a:tr>
              <a:tr h="799696">
                <a:tc>
                  <a:txBody>
                    <a:bodyPr/>
                    <a:lstStyle/>
                    <a:p>
                      <a:pPr>
                        <a:lnSpc>
                          <a:spcPct val="107000"/>
                        </a:lnSpc>
                        <a:spcAft>
                          <a:spcPts val="0"/>
                        </a:spcAft>
                      </a:pPr>
                      <a:r>
                        <a:rPr lang="en-CA" sz="800">
                          <a:effectLst/>
                        </a:rPr>
                        <a:t>8-0-7b Critically evaluate conclusions, basing arguments on fact rather than opinion.</a:t>
                      </a:r>
                      <a:br>
                        <a:rPr lang="en-CA" sz="800">
                          <a:effectLst/>
                        </a:rPr>
                      </a:br>
                      <a:r>
                        <a:rPr lang="en-CA" sz="800">
                          <a:effectLst/>
                        </a:rPr>
                        <a:t>GLO: C2, C4</a:t>
                      </a:r>
                      <a:endParaRPr lang="en-CA"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177" marR="49177" marT="49177" marB="49177" anchor="ctr">
                    <a:solidFill>
                      <a:schemeClr val="tx2">
                        <a:lumMod val="75000"/>
                      </a:schemeClr>
                    </a:solidFill>
                  </a:tcPr>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extLst>
                  <a:ext uri="{0D108BD9-81ED-4DB2-BD59-A6C34878D82A}">
                    <a16:rowId xmlns:a16="http://schemas.microsoft.com/office/drawing/2014/main" val="2997269954"/>
                  </a:ext>
                </a:extLst>
              </a:tr>
              <a:tr h="1188639">
                <a:tc>
                  <a:txBody>
                    <a:bodyPr/>
                    <a:lstStyle/>
                    <a:p>
                      <a:pPr>
                        <a:lnSpc>
                          <a:spcPct val="107000"/>
                        </a:lnSpc>
                        <a:spcAft>
                          <a:spcPts val="0"/>
                        </a:spcAft>
                      </a:pPr>
                      <a:r>
                        <a:rPr lang="en-CA" sz="800" dirty="0">
                          <a:effectLst/>
                        </a:rPr>
                        <a:t>8-0-7g Communicate methods, results, conclusions, and new knowledge in a variety of ways. Examples: oral, written, multimedia presentations...</a:t>
                      </a:r>
                      <a:br>
                        <a:rPr lang="en-CA" sz="800" dirty="0">
                          <a:effectLst/>
                        </a:rPr>
                      </a:br>
                      <a:r>
                        <a:rPr lang="en-CA" sz="800" dirty="0">
                          <a:effectLst/>
                        </a:rPr>
                        <a:t>GLO: C6</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177" marR="49177" marT="49177" marB="49177" anchor="ctr">
                    <a:solidFill>
                      <a:schemeClr val="tx2">
                        <a:lumMod val="75000"/>
                      </a:schemeClr>
                    </a:solidFill>
                  </a:tcPr>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a:effectLst/>
                        </a:rPr>
                        <a:t> </a:t>
                      </a:r>
                      <a:endParaRPr lang="en-CA" sz="500">
                        <a:effectLst/>
                        <a:latin typeface="Acumin Pro Light"/>
                        <a:ea typeface="Calibri" panose="020F0502020204030204" pitchFamily="34" charset="0"/>
                        <a:cs typeface="Arial" panose="020B0604020202020204" pitchFamily="34" charset="0"/>
                      </a:endParaRPr>
                    </a:p>
                  </a:txBody>
                  <a:tcPr marL="49177" marR="49177" marT="49177" marB="49177"/>
                </a:tc>
                <a:tc>
                  <a:txBody>
                    <a:bodyPr/>
                    <a:lstStyle/>
                    <a:p>
                      <a:pPr>
                        <a:lnSpc>
                          <a:spcPct val="107000"/>
                        </a:lnSpc>
                        <a:spcBef>
                          <a:spcPts val="300"/>
                        </a:spcBef>
                        <a:spcAft>
                          <a:spcPts val="300"/>
                        </a:spcAft>
                      </a:pPr>
                      <a:r>
                        <a:rPr lang="en-CA" sz="500" dirty="0">
                          <a:effectLst/>
                        </a:rPr>
                        <a:t> </a:t>
                      </a:r>
                      <a:endParaRPr lang="en-CA" sz="500" dirty="0">
                        <a:effectLst/>
                        <a:latin typeface="Acumin Pro Light"/>
                        <a:ea typeface="Calibri" panose="020F0502020204030204" pitchFamily="34" charset="0"/>
                        <a:cs typeface="Arial" panose="020B0604020202020204" pitchFamily="34" charset="0"/>
                      </a:endParaRPr>
                    </a:p>
                  </a:txBody>
                  <a:tcPr marL="49177" marR="49177" marT="49177" marB="49177"/>
                </a:tc>
                <a:extLst>
                  <a:ext uri="{0D108BD9-81ED-4DB2-BD59-A6C34878D82A}">
                    <a16:rowId xmlns:a16="http://schemas.microsoft.com/office/drawing/2014/main" val="3536891876"/>
                  </a:ext>
                </a:extLst>
              </a:tr>
            </a:tbl>
          </a:graphicData>
        </a:graphic>
      </p:graphicFrame>
    </p:spTree>
    <p:extLst>
      <p:ext uri="{BB962C8B-B14F-4D97-AF65-F5344CB8AC3E}">
        <p14:creationId xmlns:p14="http://schemas.microsoft.com/office/powerpoint/2010/main" val="361697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rgbClr val="00FFFF"/>
                </a:highlight>
              </a:rPr>
              <a:t>Links to videos and research information available:</a:t>
            </a:r>
            <a:endParaRPr>
              <a:highlight>
                <a:srgbClr val="00FFFF"/>
              </a:highlight>
            </a:endParaRPr>
          </a:p>
        </p:txBody>
      </p:sp>
      <p:sp>
        <p:nvSpPr>
          <p:cNvPr id="442" name="Google Shape;442;p43"/>
          <p:cNvSpPr txBox="1">
            <a:spLocks noGrp="1"/>
          </p:cNvSpPr>
          <p:nvPr>
            <p:ph type="body" idx="1"/>
          </p:nvPr>
        </p:nvSpPr>
        <p:spPr>
          <a:xfrm>
            <a:off x="311700" y="1250625"/>
            <a:ext cx="8520600" cy="3340200"/>
          </a:xfrm>
          <a:prstGeom prst="rect">
            <a:avLst/>
          </a:prstGeom>
        </p:spPr>
        <p:txBody>
          <a:bodyPr spcFirstLastPara="1" wrap="square" lIns="91425" tIns="91425" rIns="91425" bIns="91425" anchor="t" anchorCtr="0">
            <a:noAutofit/>
          </a:bodyPr>
          <a:lstStyle/>
          <a:p>
            <a:pPr marL="0" lvl="0" indent="0" algn="ctr" rtl="0">
              <a:lnSpc>
                <a:spcPct val="95000"/>
              </a:lnSpc>
              <a:spcBef>
                <a:spcPts val="2800"/>
              </a:spcBef>
              <a:spcAft>
                <a:spcPts val="0"/>
              </a:spcAft>
              <a:buSzPts val="275"/>
              <a:buNone/>
            </a:pPr>
            <a:r>
              <a:rPr lang="en"/>
              <a:t>How do Ocean Currents Work: </a:t>
            </a:r>
            <a:r>
              <a:rPr lang="en" sz="1750" u="sng">
                <a:solidFill>
                  <a:srgbClr val="000000"/>
                </a:solid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https://youtu.be/p4pWafuvdrY</a:t>
            </a:r>
            <a:endParaRPr sz="1750">
              <a:solidFill>
                <a:srgbClr val="000000"/>
              </a:solidFill>
              <a:latin typeface="Roboto"/>
              <a:ea typeface="Roboto"/>
              <a:cs typeface="Roboto"/>
              <a:sym typeface="Roboto"/>
            </a:endParaRPr>
          </a:p>
          <a:p>
            <a:pPr marL="0" lvl="0" indent="0" algn="ctr" rtl="0">
              <a:lnSpc>
                <a:spcPct val="95000"/>
              </a:lnSpc>
              <a:spcBef>
                <a:spcPts val="2800"/>
              </a:spcBef>
              <a:spcAft>
                <a:spcPts val="0"/>
              </a:spcAft>
              <a:buSzPts val="275"/>
              <a:buNone/>
            </a:pPr>
            <a:r>
              <a:rPr lang="en" sz="1750">
                <a:solidFill>
                  <a:srgbClr val="000000"/>
                </a:solidFill>
                <a:latin typeface="Roboto"/>
                <a:ea typeface="Roboto"/>
                <a:cs typeface="Roboto"/>
                <a:sym typeface="Roboto"/>
              </a:rPr>
              <a:t>Ocean Current and Climate information: </a:t>
            </a:r>
            <a:r>
              <a:rPr lang="en" sz="1750" u="sng">
                <a:solidFill>
                  <a:srgbClr val="000000"/>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https://www.nationalgeographic.org/media/ocean-currents-and-climate/</a:t>
            </a:r>
            <a:endParaRPr sz="1750">
              <a:solidFill>
                <a:srgbClr val="000000"/>
              </a:solidFill>
            </a:endParaRPr>
          </a:p>
          <a:p>
            <a:pPr marL="0" lvl="0" indent="0" algn="ctr" rtl="0">
              <a:lnSpc>
                <a:spcPct val="95000"/>
              </a:lnSpc>
              <a:spcBef>
                <a:spcPts val="2800"/>
              </a:spcBef>
              <a:spcAft>
                <a:spcPts val="0"/>
              </a:spcAft>
              <a:buSzPts val="275"/>
              <a:buNone/>
            </a:pPr>
            <a:r>
              <a:rPr lang="en" sz="1750">
                <a:solidFill>
                  <a:srgbClr val="000000"/>
                </a:solidFill>
              </a:rPr>
              <a:t>Colourful Convection Currents: </a:t>
            </a:r>
            <a:r>
              <a:rPr lang="en">
                <a:solidFill>
                  <a:srgbClr val="000000"/>
                </a:solidFill>
                <a:uFill>
                  <a:noFill/>
                </a:uFill>
                <a:latin typeface="Roboto"/>
                <a:ea typeface="Roboto"/>
                <a:cs typeface="Roboto"/>
                <a:sym typeface="Robot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https://youtu.be/RCO90hvEL1I</a:t>
            </a:r>
            <a:endParaRPr sz="1750">
              <a:solidFill>
                <a:srgbClr val="000000"/>
              </a:solidFill>
            </a:endParaRPr>
          </a:p>
          <a:p>
            <a:pPr marL="0" lvl="0" indent="0" algn="ctr" rtl="0">
              <a:lnSpc>
                <a:spcPct val="95000"/>
              </a:lnSpc>
              <a:spcBef>
                <a:spcPts val="2800"/>
              </a:spcBef>
              <a:spcAft>
                <a:spcPts val="0"/>
              </a:spcAft>
              <a:buSzPts val="275"/>
              <a:buNone/>
            </a:pPr>
            <a:r>
              <a:rPr lang="en" sz="1750">
                <a:solidFill>
                  <a:srgbClr val="000000"/>
                </a:solidFill>
              </a:rPr>
              <a:t>Density/convection experiment:</a:t>
            </a:r>
            <a:r>
              <a:rPr lang="en" sz="1750" u="sng">
                <a:solidFill>
                  <a:schemeClr val="accent5"/>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https://www.stevespanglerscience.com/lab/experiments/colorful-convection-currents/</a:t>
            </a:r>
            <a:endParaRPr sz="1750">
              <a:solidFill>
                <a:srgbClr val="000000"/>
              </a:solidFill>
            </a:endParaRPr>
          </a:p>
          <a:p>
            <a:pPr marL="0" lvl="0" indent="0" algn="ctr" rtl="0">
              <a:lnSpc>
                <a:spcPct val="95000"/>
              </a:lnSpc>
              <a:spcBef>
                <a:spcPts val="2800"/>
              </a:spcBef>
              <a:spcAft>
                <a:spcPts val="0"/>
              </a:spcAft>
              <a:buSzPts val="275"/>
              <a:buNone/>
            </a:pPr>
            <a:endParaRPr sz="1750">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lvl="0" indent="0" algn="ctr" rtl="0">
              <a:lnSpc>
                <a:spcPct val="95000"/>
              </a:lnSpc>
              <a:spcBef>
                <a:spcPts val="2800"/>
              </a:spcBef>
              <a:spcAft>
                <a:spcPts val="0"/>
              </a:spcAft>
              <a:buSzPts val="275"/>
              <a:buNone/>
            </a:pPr>
            <a:endParaRPr sz="1750">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lvl="0" indent="0" algn="l" rtl="0">
              <a:lnSpc>
                <a:spcPct val="95000"/>
              </a:lnSpc>
              <a:spcBef>
                <a:spcPts val="0"/>
              </a:spcBef>
              <a:spcAft>
                <a:spcPts val="1200"/>
              </a:spcAft>
              <a:buSzPts val="275"/>
              <a:buNone/>
            </a:pPr>
            <a:endParaRPr sz="175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402750" y="0"/>
            <a:ext cx="5235000" cy="79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a:t>The big question!</a:t>
            </a:r>
            <a:endParaRPr sz="4900"/>
          </a:p>
        </p:txBody>
      </p:sp>
      <p:sp>
        <p:nvSpPr>
          <p:cNvPr id="101" name="Google Shape;101;p19"/>
          <p:cNvSpPr txBox="1">
            <a:spLocks noGrp="1"/>
          </p:cNvSpPr>
          <p:nvPr>
            <p:ph type="body" idx="1"/>
          </p:nvPr>
        </p:nvSpPr>
        <p:spPr>
          <a:xfrm>
            <a:off x="3244175" y="733199"/>
            <a:ext cx="5235000" cy="15546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sz="2000" b="1"/>
              <a:t>How important are convection, the coriolis effect, density, and prevailing winds to the global ocean currents?</a:t>
            </a:r>
            <a:endParaRPr/>
          </a:p>
        </p:txBody>
      </p:sp>
      <p:sp>
        <p:nvSpPr>
          <p:cNvPr id="102" name="Google Shape;102;p19"/>
          <p:cNvSpPr/>
          <p:nvPr/>
        </p:nvSpPr>
        <p:spPr>
          <a:xfrm>
            <a:off x="3394850" y="2402500"/>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103" name="Google Shape;103;p19"/>
          <p:cNvSpPr/>
          <p:nvPr/>
        </p:nvSpPr>
        <p:spPr>
          <a:xfrm>
            <a:off x="3394850" y="2920700"/>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104" name="Google Shape;104;p19"/>
          <p:cNvSpPr/>
          <p:nvPr/>
        </p:nvSpPr>
        <p:spPr>
          <a:xfrm>
            <a:off x="3394850" y="3438900"/>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105" name="Google Shape;105;p19"/>
          <p:cNvSpPr/>
          <p:nvPr/>
        </p:nvSpPr>
        <p:spPr>
          <a:xfrm>
            <a:off x="3394850" y="3921850"/>
            <a:ext cx="419400" cy="4035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
        <p:nvSpPr>
          <p:cNvPr id="106" name="Google Shape;106;p19"/>
          <p:cNvSpPr/>
          <p:nvPr/>
        </p:nvSpPr>
        <p:spPr>
          <a:xfrm>
            <a:off x="4684700" y="2402500"/>
            <a:ext cx="13056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Coriolis effect</a:t>
            </a:r>
            <a:endParaRPr/>
          </a:p>
        </p:txBody>
      </p:sp>
      <p:sp>
        <p:nvSpPr>
          <p:cNvPr id="107" name="Google Shape;107;p19"/>
          <p:cNvSpPr/>
          <p:nvPr/>
        </p:nvSpPr>
        <p:spPr>
          <a:xfrm>
            <a:off x="4684700" y="2920700"/>
            <a:ext cx="13056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density</a:t>
            </a:r>
            <a:endParaRPr/>
          </a:p>
        </p:txBody>
      </p:sp>
      <p:sp>
        <p:nvSpPr>
          <p:cNvPr id="108" name="Google Shape;108;p19"/>
          <p:cNvSpPr/>
          <p:nvPr/>
        </p:nvSpPr>
        <p:spPr>
          <a:xfrm>
            <a:off x="4684700" y="3403650"/>
            <a:ext cx="14973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Prevailing winds</a:t>
            </a:r>
            <a:endParaRPr/>
          </a:p>
        </p:txBody>
      </p:sp>
      <p:sp>
        <p:nvSpPr>
          <p:cNvPr id="109" name="Google Shape;109;p19"/>
          <p:cNvSpPr/>
          <p:nvPr/>
        </p:nvSpPr>
        <p:spPr>
          <a:xfrm>
            <a:off x="4684700" y="3921850"/>
            <a:ext cx="1305600" cy="4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convection</a:t>
            </a:r>
            <a:endParaRPr/>
          </a:p>
        </p:txBody>
      </p:sp>
      <p:sp>
        <p:nvSpPr>
          <p:cNvPr id="110" name="Google Shape;110;p19"/>
          <p:cNvSpPr txBox="1"/>
          <p:nvPr/>
        </p:nvSpPr>
        <p:spPr>
          <a:xfrm>
            <a:off x="6480950" y="2355025"/>
            <a:ext cx="23424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Source Code Pro"/>
                <a:ea typeface="Source Code Pro"/>
                <a:cs typeface="Source Code Pro"/>
                <a:sym typeface="Source Code Pro"/>
              </a:rPr>
              <a:t>Rank the concept to its importance to global ocean currents using a line. 1 being most important, 4 least important. </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246975" y="982713"/>
            <a:ext cx="312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Scientific Inquiry</a:t>
            </a:r>
            <a:r>
              <a:rPr lang="en" sz="3200"/>
              <a:t> </a:t>
            </a:r>
            <a:endParaRPr sz="3200"/>
          </a:p>
        </p:txBody>
      </p:sp>
      <p:sp>
        <p:nvSpPr>
          <p:cNvPr id="116" name="Google Shape;116;p20"/>
          <p:cNvSpPr/>
          <p:nvPr/>
        </p:nvSpPr>
        <p:spPr>
          <a:xfrm>
            <a:off x="2437875" y="4072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3369675" y="65172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4125975" y="237660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3691875" y="31941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2816025" y="362795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827025" y="3627950"/>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647128" y="1897204"/>
            <a:ext cx="1005600" cy="901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p:nvPr/>
        </p:nvSpPr>
        <p:spPr>
          <a:xfrm>
            <a:off x="2437875" y="5759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124" name="Google Shape;124;p20"/>
          <p:cNvSpPr txBox="1"/>
          <p:nvPr/>
        </p:nvSpPr>
        <p:spPr>
          <a:xfrm>
            <a:off x="3369675" y="8128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grpSp>
        <p:nvGrpSpPr>
          <p:cNvPr id="125" name="Google Shape;125;p20"/>
          <p:cNvGrpSpPr/>
          <p:nvPr/>
        </p:nvGrpSpPr>
        <p:grpSpPr>
          <a:xfrm>
            <a:off x="3997775" y="1471650"/>
            <a:ext cx="756300" cy="678000"/>
            <a:chOff x="3997775" y="1471650"/>
            <a:chExt cx="756300" cy="678000"/>
          </a:xfrm>
        </p:grpSpPr>
        <p:sp>
          <p:nvSpPr>
            <p:cNvPr id="126" name="Google Shape;126;p20"/>
            <p:cNvSpPr/>
            <p:nvPr/>
          </p:nvSpPr>
          <p:spPr>
            <a:xfrm>
              <a:off x="3997775" y="147165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p:nvPr/>
          </p:nvSpPr>
          <p:spPr>
            <a:xfrm>
              <a:off x="3997775" y="167460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grpSp>
      <p:sp>
        <p:nvSpPr>
          <p:cNvPr id="128" name="Google Shape;128;p20"/>
          <p:cNvSpPr txBox="1"/>
          <p:nvPr/>
        </p:nvSpPr>
        <p:spPr>
          <a:xfrm>
            <a:off x="4040025" y="253635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129" name="Google Shape;129;p20"/>
          <p:cNvSpPr txBox="1"/>
          <p:nvPr/>
        </p:nvSpPr>
        <p:spPr>
          <a:xfrm>
            <a:off x="3691875" y="32327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130" name="Google Shape;130;p20"/>
          <p:cNvSpPr txBox="1"/>
          <p:nvPr/>
        </p:nvSpPr>
        <p:spPr>
          <a:xfrm>
            <a:off x="2816025" y="362795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131" name="Google Shape;131;p20"/>
          <p:cNvSpPr txBox="1"/>
          <p:nvPr/>
        </p:nvSpPr>
        <p:spPr>
          <a:xfrm>
            <a:off x="1827025" y="366857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grpSp>
        <p:nvGrpSpPr>
          <p:cNvPr id="132" name="Google Shape;132;p20"/>
          <p:cNvGrpSpPr/>
          <p:nvPr/>
        </p:nvGrpSpPr>
        <p:grpSpPr>
          <a:xfrm>
            <a:off x="1070725" y="3038000"/>
            <a:ext cx="756300" cy="678000"/>
            <a:chOff x="1070725" y="3038000"/>
            <a:chExt cx="756300" cy="678000"/>
          </a:xfrm>
        </p:grpSpPr>
        <p:sp>
          <p:nvSpPr>
            <p:cNvPr id="133" name="Google Shape;133;p20"/>
            <p:cNvSpPr/>
            <p:nvPr/>
          </p:nvSpPr>
          <p:spPr>
            <a:xfrm>
              <a:off x="1070725" y="30380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txBox="1"/>
            <p:nvPr/>
          </p:nvSpPr>
          <p:spPr>
            <a:xfrm>
              <a:off x="1070725" y="32327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grpSp>
      <p:sp>
        <p:nvSpPr>
          <p:cNvPr id="135" name="Google Shape;135;p20"/>
          <p:cNvSpPr txBox="1"/>
          <p:nvPr/>
        </p:nvSpPr>
        <p:spPr>
          <a:xfrm>
            <a:off x="647125" y="2048450"/>
            <a:ext cx="1005600" cy="90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Demonstrating Scientific and Technological Attitudes</a:t>
            </a:r>
            <a:endParaRPr sz="700">
              <a:latin typeface="Playfair Display"/>
              <a:ea typeface="Playfair Display"/>
              <a:cs typeface="Playfair Display"/>
              <a:sym typeface="Playfair Display"/>
            </a:endParaRPr>
          </a:p>
        </p:txBody>
      </p:sp>
      <p:pic>
        <p:nvPicPr>
          <p:cNvPr id="136" name="Google Shape;136;p20"/>
          <p:cNvPicPr preferRelativeResize="0"/>
          <p:nvPr/>
        </p:nvPicPr>
        <p:blipFill>
          <a:blip r:embed="rId3">
            <a:alphaModFix/>
          </a:blip>
          <a:stretch>
            <a:fillRect/>
          </a:stretch>
        </p:blipFill>
        <p:spPr>
          <a:xfrm>
            <a:off x="5479638" y="920625"/>
            <a:ext cx="3435725" cy="2854650"/>
          </a:xfrm>
          <a:prstGeom prst="rect">
            <a:avLst/>
          </a:prstGeom>
          <a:noFill/>
          <a:ln>
            <a:noFill/>
          </a:ln>
        </p:spPr>
      </p:pic>
      <p:sp>
        <p:nvSpPr>
          <p:cNvPr id="137" name="Google Shape;137;p20"/>
          <p:cNvSpPr txBox="1"/>
          <p:nvPr/>
        </p:nvSpPr>
        <p:spPr>
          <a:xfrm>
            <a:off x="6208263" y="3802425"/>
            <a:ext cx="1978500" cy="1272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1200"/>
              </a:spcBef>
              <a:spcAft>
                <a:spcPts val="0"/>
              </a:spcAft>
              <a:buNone/>
            </a:pPr>
            <a:r>
              <a:rPr lang="en" sz="600" b="1">
                <a:solidFill>
                  <a:schemeClr val="dk2"/>
                </a:solidFill>
              </a:rPr>
              <a:t>Image: https://pixy.org/4592163/</a:t>
            </a:r>
            <a:endParaRPr sz="600" b="1">
              <a:solidFill>
                <a:schemeClr val="dk2"/>
              </a:solidFill>
            </a:endParaRPr>
          </a:p>
          <a:p>
            <a:pPr marL="0" lvl="0" indent="0" algn="l" rtl="0">
              <a:spcBef>
                <a:spcPts val="1200"/>
              </a:spcBef>
              <a:spcAft>
                <a:spcPts val="0"/>
              </a:spcAft>
              <a:buNone/>
            </a:pPr>
            <a:endParaRPr sz="1000">
              <a:solidFill>
                <a:schemeClr val="dk2"/>
              </a:solidFill>
              <a:latin typeface="Barlow Light"/>
              <a:ea typeface="Barlow Light"/>
              <a:cs typeface="Barlow Light"/>
              <a:sym typeface="Barlow Light"/>
            </a:endParaRPr>
          </a:p>
        </p:txBody>
      </p:sp>
      <p:sp>
        <p:nvSpPr>
          <p:cNvPr id="138" name="Google Shape;138;p20"/>
          <p:cNvSpPr/>
          <p:nvPr/>
        </p:nvSpPr>
        <p:spPr>
          <a:xfrm rot="3094757">
            <a:off x="3983136" y="1198818"/>
            <a:ext cx="348067" cy="283364"/>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rot="4994643">
            <a:off x="4361736" y="2142039"/>
            <a:ext cx="283066" cy="230522"/>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rot="7158489">
            <a:off x="4212151" y="3043555"/>
            <a:ext cx="283142" cy="23048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rot="8687645">
            <a:off x="3535628" y="3750737"/>
            <a:ext cx="283079" cy="23055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rot="-10354430">
            <a:off x="2553119" y="3961308"/>
            <a:ext cx="283175" cy="230521"/>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rot="-8588535">
            <a:off x="1580925" y="3629349"/>
            <a:ext cx="283080" cy="23058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rot="-6408231">
            <a:off x="1080418" y="2817956"/>
            <a:ext cx="283297" cy="230626"/>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rot="-4404315">
            <a:off x="1080277" y="1682640"/>
            <a:ext cx="283613" cy="23065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sp>
        <p:nvSpPr>
          <p:cNvPr id="146" name="Google Shape;146;p20"/>
          <p:cNvSpPr txBox="1"/>
          <p:nvPr/>
        </p:nvSpPr>
        <p:spPr>
          <a:xfrm>
            <a:off x="2223975" y="4305950"/>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147" name="Google Shape;147;p20"/>
          <p:cNvSpPr/>
          <p:nvPr/>
        </p:nvSpPr>
        <p:spPr>
          <a:xfrm rot="1451706">
            <a:off x="3184885" y="672925"/>
            <a:ext cx="240091" cy="19537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0" y="1130100"/>
            <a:ext cx="28080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What I Know </a:t>
            </a:r>
            <a:endParaRPr/>
          </a:p>
        </p:txBody>
      </p:sp>
      <p:sp>
        <p:nvSpPr>
          <p:cNvPr id="153" name="Google Shape;153;p21"/>
          <p:cNvSpPr txBox="1">
            <a:spLocks noGrp="1"/>
          </p:cNvSpPr>
          <p:nvPr>
            <p:ph type="body" idx="1"/>
          </p:nvPr>
        </p:nvSpPr>
        <p:spPr>
          <a:xfrm>
            <a:off x="0" y="1964100"/>
            <a:ext cx="2808000" cy="3179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a:solidFill>
                  <a:srgbClr val="000000"/>
                </a:solidFill>
                <a:latin typeface="Playfair Display"/>
                <a:ea typeface="Playfair Display"/>
                <a:cs typeface="Playfair Display"/>
                <a:sym typeface="Playfair Display"/>
              </a:rPr>
              <a:t>I know about Ocean currents…</a:t>
            </a:r>
            <a:endParaRPr sz="1400">
              <a:solidFill>
                <a:srgbClr val="000000"/>
              </a:solidFill>
              <a:latin typeface="Playfair Display"/>
              <a:ea typeface="Playfair Display"/>
              <a:cs typeface="Playfair Display"/>
              <a:sym typeface="Playfair Display"/>
            </a:endParaRPr>
          </a:p>
          <a:p>
            <a:pPr marL="0" lvl="0" indent="0" algn="l" rtl="0">
              <a:spcBef>
                <a:spcPts val="0"/>
              </a:spcBef>
              <a:spcAft>
                <a:spcPts val="1200"/>
              </a:spcAft>
              <a:buNone/>
            </a:pPr>
            <a:endParaRPr/>
          </a:p>
        </p:txBody>
      </p:sp>
      <p:sp>
        <p:nvSpPr>
          <p:cNvPr id="154" name="Google Shape;154;p21"/>
          <p:cNvSpPr txBox="1">
            <a:spLocks noGrp="1"/>
          </p:cNvSpPr>
          <p:nvPr>
            <p:ph type="title"/>
          </p:nvPr>
        </p:nvSpPr>
        <p:spPr>
          <a:xfrm>
            <a:off x="6336000" y="1130100"/>
            <a:ext cx="28080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highlight>
                  <a:schemeClr val="accent6"/>
                </a:highlight>
              </a:rPr>
              <a:t>I Learned </a:t>
            </a:r>
            <a:endParaRPr>
              <a:highlight>
                <a:schemeClr val="accent6"/>
              </a:highlight>
            </a:endParaRPr>
          </a:p>
        </p:txBody>
      </p:sp>
      <p:sp>
        <p:nvSpPr>
          <p:cNvPr id="155" name="Google Shape;155;p21"/>
          <p:cNvSpPr txBox="1">
            <a:spLocks noGrp="1"/>
          </p:cNvSpPr>
          <p:nvPr>
            <p:ph type="body" idx="1"/>
          </p:nvPr>
        </p:nvSpPr>
        <p:spPr>
          <a:xfrm>
            <a:off x="6336000" y="1964100"/>
            <a:ext cx="2808000" cy="3179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a:solidFill>
                  <a:srgbClr val="000000"/>
                </a:solidFill>
                <a:latin typeface="Playfair Display"/>
                <a:ea typeface="Playfair Display"/>
                <a:cs typeface="Playfair Display"/>
                <a:sym typeface="Playfair Display"/>
              </a:rPr>
              <a:t>I learned about Ocean Currents…</a:t>
            </a:r>
            <a:endParaRPr/>
          </a:p>
        </p:txBody>
      </p:sp>
      <p:sp>
        <p:nvSpPr>
          <p:cNvPr id="156" name="Google Shape;156;p21"/>
          <p:cNvSpPr txBox="1">
            <a:spLocks noGrp="1"/>
          </p:cNvSpPr>
          <p:nvPr>
            <p:ph type="title"/>
          </p:nvPr>
        </p:nvSpPr>
        <p:spPr>
          <a:xfrm>
            <a:off x="3168000" y="1130100"/>
            <a:ext cx="28080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highlight>
                  <a:schemeClr val="accent4"/>
                </a:highlight>
              </a:rPr>
              <a:t>I wonder?</a:t>
            </a:r>
            <a:endParaRPr>
              <a:highlight>
                <a:schemeClr val="accent4"/>
              </a:highlight>
            </a:endParaRPr>
          </a:p>
        </p:txBody>
      </p:sp>
      <p:sp>
        <p:nvSpPr>
          <p:cNvPr id="157" name="Google Shape;157;p21"/>
          <p:cNvSpPr txBox="1">
            <a:spLocks noGrp="1"/>
          </p:cNvSpPr>
          <p:nvPr>
            <p:ph type="body" idx="1"/>
          </p:nvPr>
        </p:nvSpPr>
        <p:spPr>
          <a:xfrm>
            <a:off x="3168000" y="1964100"/>
            <a:ext cx="2808000" cy="3179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400">
                <a:solidFill>
                  <a:srgbClr val="000000"/>
                </a:solidFill>
                <a:latin typeface="Playfair Display"/>
                <a:ea typeface="Playfair Display"/>
                <a:cs typeface="Playfair Display"/>
                <a:sym typeface="Playfair Display"/>
              </a:rPr>
              <a:t>I wonder about Ocean currents…</a:t>
            </a:r>
            <a:endParaRPr/>
          </a:p>
        </p:txBody>
      </p:sp>
      <p:sp>
        <p:nvSpPr>
          <p:cNvPr id="158" name="Google Shape;158;p21"/>
          <p:cNvSpPr txBox="1">
            <a:spLocks noGrp="1"/>
          </p:cNvSpPr>
          <p:nvPr>
            <p:ph type="title"/>
          </p:nvPr>
        </p:nvSpPr>
        <p:spPr>
          <a:xfrm>
            <a:off x="-39600" y="-78800"/>
            <a:ext cx="28476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None/>
            </a:pPr>
            <a:r>
              <a:rPr lang="en" sz="3100">
                <a:highlight>
                  <a:schemeClr val="accent3"/>
                </a:highlight>
              </a:rPr>
              <a:t>KWL on Ocean currents </a:t>
            </a:r>
            <a:endParaRPr sz="3100">
              <a:highlight>
                <a:schemeClr val="accent3"/>
              </a:highlight>
            </a:endParaRPr>
          </a:p>
        </p:txBody>
      </p:sp>
      <p:sp>
        <p:nvSpPr>
          <p:cNvPr id="159" name="Google Shape;159;p21"/>
          <p:cNvSpPr txBox="1"/>
          <p:nvPr/>
        </p:nvSpPr>
        <p:spPr>
          <a:xfrm>
            <a:off x="2713800" y="0"/>
            <a:ext cx="6430200" cy="767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Be Vietnam"/>
                <a:ea typeface="Be Vietnam"/>
                <a:cs typeface="Be Vietnam"/>
                <a:sym typeface="Be Vietnam"/>
              </a:rPr>
              <a:t>In the Know box list all the things you already know about Ocean currents.In the Wonder box write down any questions you have about Ocean currents. What is something you want to learn about?  Leave the L box for the end of the lesson! </a:t>
            </a:r>
            <a:endParaRPr sz="1200">
              <a:latin typeface="Be Vietnam"/>
              <a:ea typeface="Be Vietnam"/>
              <a:cs typeface="Be Vietnam"/>
              <a:sym typeface="Be Vietnam"/>
            </a:endParaRPr>
          </a:p>
          <a:p>
            <a:pPr marL="0" lvl="0" indent="0" algn="l" rtl="0">
              <a:spcBef>
                <a:spcPts val="0"/>
              </a:spcBef>
              <a:spcAft>
                <a:spcPts val="0"/>
              </a:spcAft>
              <a:buClr>
                <a:schemeClr val="dk2"/>
              </a:buClr>
              <a:buSzPts val="1100"/>
              <a:buFont typeface="Arial"/>
              <a:buNone/>
            </a:pPr>
            <a:endParaRPr sz="1100">
              <a:solidFill>
                <a:schemeClr val="dk2"/>
              </a:solidFill>
              <a:latin typeface="Be Vietnam"/>
              <a:ea typeface="Be Vietnam"/>
              <a:cs typeface="Be Vietnam"/>
              <a:sym typeface="Be Vietnam"/>
            </a:endParaRPr>
          </a:p>
        </p:txBody>
      </p:sp>
      <p:grpSp>
        <p:nvGrpSpPr>
          <p:cNvPr id="160" name="Google Shape;160;p21"/>
          <p:cNvGrpSpPr/>
          <p:nvPr/>
        </p:nvGrpSpPr>
        <p:grpSpPr>
          <a:xfrm>
            <a:off x="8387700" y="4465500"/>
            <a:ext cx="756300" cy="678000"/>
            <a:chOff x="8387700" y="4465500"/>
            <a:chExt cx="756300" cy="678000"/>
          </a:xfrm>
        </p:grpSpPr>
        <p:sp>
          <p:nvSpPr>
            <p:cNvPr id="161" name="Google Shape;161;p21"/>
            <p:cNvSpPr/>
            <p:nvPr/>
          </p:nvSpPr>
          <p:spPr>
            <a:xfrm>
              <a:off x="838770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p:nvPr/>
          </p:nvSpPr>
          <p:spPr>
            <a:xfrm>
              <a:off x="838770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3"/>
                </a:highlight>
              </a:rPr>
              <a:t>Create a definition in your own words </a:t>
            </a:r>
            <a:endParaRPr>
              <a:highlight>
                <a:schemeClr val="accent3"/>
              </a:highlight>
            </a:endParaRPr>
          </a:p>
        </p:txBody>
      </p:sp>
      <p:sp>
        <p:nvSpPr>
          <p:cNvPr id="168" name="Google Shape;168;p22"/>
          <p:cNvSpPr txBox="1">
            <a:spLocks noGrp="1"/>
          </p:cNvSpPr>
          <p:nvPr>
            <p:ph type="body" idx="1"/>
          </p:nvPr>
        </p:nvSpPr>
        <p:spPr>
          <a:xfrm>
            <a:off x="311700" y="3215550"/>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Coriolis Effect:</a:t>
            </a:r>
            <a:endParaRPr>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
        <p:nvSpPr>
          <p:cNvPr id="169" name="Google Shape;169;p22"/>
          <p:cNvSpPr txBox="1">
            <a:spLocks noGrp="1"/>
          </p:cNvSpPr>
          <p:nvPr>
            <p:ph type="body" idx="1"/>
          </p:nvPr>
        </p:nvSpPr>
        <p:spPr>
          <a:xfrm>
            <a:off x="285000" y="1228675"/>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Convection:</a:t>
            </a:r>
            <a:endParaRPr sz="1800">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
        <p:nvSpPr>
          <p:cNvPr id="170" name="Google Shape;170;p22"/>
          <p:cNvSpPr txBox="1">
            <a:spLocks noGrp="1"/>
          </p:cNvSpPr>
          <p:nvPr>
            <p:ph type="body" idx="1"/>
          </p:nvPr>
        </p:nvSpPr>
        <p:spPr>
          <a:xfrm>
            <a:off x="3065700" y="3215550"/>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Continent:</a:t>
            </a:r>
            <a:endParaRPr sz="1800">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
        <p:nvSpPr>
          <p:cNvPr id="171" name="Google Shape;171;p22"/>
          <p:cNvSpPr txBox="1">
            <a:spLocks noGrp="1"/>
          </p:cNvSpPr>
          <p:nvPr>
            <p:ph type="body" idx="1"/>
          </p:nvPr>
        </p:nvSpPr>
        <p:spPr>
          <a:xfrm>
            <a:off x="3065700" y="1228675"/>
            <a:ext cx="2454600" cy="1823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2800"/>
              </a:spcBef>
              <a:spcAft>
                <a:spcPts val="0"/>
              </a:spcAft>
              <a:buNone/>
            </a:pPr>
            <a:r>
              <a:rPr lang="en">
                <a:solidFill>
                  <a:srgbClr val="000000"/>
                </a:solidFill>
                <a:latin typeface="Roboto"/>
                <a:ea typeface="Roboto"/>
                <a:cs typeface="Roboto"/>
                <a:sym typeface="Roboto"/>
              </a:rPr>
              <a:t>Prevailing winds:</a:t>
            </a:r>
            <a:endParaRPr>
              <a:solidFill>
                <a:srgbClr val="000000"/>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p:txBody>
      </p:sp>
      <p:sp>
        <p:nvSpPr>
          <p:cNvPr id="172" name="Google Shape;172;p22"/>
          <p:cNvSpPr txBox="1"/>
          <p:nvPr/>
        </p:nvSpPr>
        <p:spPr>
          <a:xfrm>
            <a:off x="5885700" y="1228675"/>
            <a:ext cx="2946600" cy="400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chemeClr val="accent6"/>
                </a:highlight>
                <a:latin typeface="Source Code Pro"/>
                <a:ea typeface="Source Code Pro"/>
                <a:cs typeface="Source Code Pro"/>
                <a:sym typeface="Source Code Pro"/>
              </a:rPr>
              <a:t>Instructions</a:t>
            </a:r>
            <a:endParaRPr>
              <a:highlight>
                <a:schemeClr val="accent6"/>
              </a:highlight>
              <a:latin typeface="Source Code Pro"/>
              <a:ea typeface="Source Code Pro"/>
              <a:cs typeface="Source Code Pro"/>
              <a:sym typeface="Source Code Pro"/>
            </a:endParaRPr>
          </a:p>
        </p:txBody>
      </p:sp>
      <p:sp>
        <p:nvSpPr>
          <p:cNvPr id="173" name="Google Shape;173;p22"/>
          <p:cNvSpPr txBox="1"/>
          <p:nvPr/>
        </p:nvSpPr>
        <p:spPr>
          <a:xfrm>
            <a:off x="5885700" y="1657875"/>
            <a:ext cx="2946600" cy="2124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Using your text, notes, and or the internet to research the terms on the left. </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After you have completed your research create a definition for each term </a:t>
            </a:r>
            <a:r>
              <a:rPr lang="en" b="1" u="sng">
                <a:latin typeface="Source Code Pro"/>
                <a:ea typeface="Source Code Pro"/>
                <a:cs typeface="Source Code Pro"/>
                <a:sym typeface="Source Code Pro"/>
              </a:rPr>
              <a:t>in your own words</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
        <p:nvSpPr>
          <p:cNvPr id="174" name="Google Shape;174;p22"/>
          <p:cNvSpPr/>
          <p:nvPr/>
        </p:nvSpPr>
        <p:spPr>
          <a:xfrm>
            <a:off x="838770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txBox="1"/>
          <p:nvPr/>
        </p:nvSpPr>
        <p:spPr>
          <a:xfrm>
            <a:off x="8387700" y="46266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Convection and density</a:t>
            </a:r>
            <a:endParaRPr/>
          </a:p>
        </p:txBody>
      </p:sp>
      <p:sp>
        <p:nvSpPr>
          <p:cNvPr id="181" name="Google Shape;181;p23"/>
          <p:cNvSpPr txBox="1">
            <a:spLocks noGrp="1"/>
          </p:cNvSpPr>
          <p:nvPr>
            <p:ph type="body" idx="1"/>
          </p:nvPr>
        </p:nvSpPr>
        <p:spPr>
          <a:xfrm>
            <a:off x="3539325" y="593900"/>
            <a:ext cx="5090400" cy="401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the following experiments you will have the chance to observe how convection and density impact ocean currents behavior. Think about how convection works when warm and cold bodies of water come in contact.</a:t>
            </a:r>
            <a:endParaRPr/>
          </a:p>
          <a:p>
            <a:pPr marL="0" lvl="0" indent="0" algn="l" rtl="0">
              <a:spcBef>
                <a:spcPts val="1600"/>
              </a:spcBef>
              <a:spcAft>
                <a:spcPts val="0"/>
              </a:spcAft>
              <a:buNone/>
            </a:pPr>
            <a:r>
              <a:rPr lang="en"/>
              <a:t>Questions to consider:</a:t>
            </a:r>
            <a:endParaRPr/>
          </a:p>
          <a:p>
            <a:pPr marL="457200" lvl="0" indent="-317500" algn="l" rtl="0">
              <a:spcBef>
                <a:spcPts val="1600"/>
              </a:spcBef>
              <a:spcAft>
                <a:spcPts val="0"/>
              </a:spcAft>
              <a:buSzPts val="1400"/>
              <a:buChar char="❏"/>
            </a:pPr>
            <a:r>
              <a:rPr lang="en"/>
              <a:t>When warm and cold water come in contact do they mix?</a:t>
            </a:r>
            <a:endParaRPr/>
          </a:p>
          <a:p>
            <a:pPr marL="457200" lvl="0" indent="-317500" algn="l" rtl="0">
              <a:spcBef>
                <a:spcPts val="0"/>
              </a:spcBef>
              <a:spcAft>
                <a:spcPts val="0"/>
              </a:spcAft>
              <a:buSzPts val="1400"/>
              <a:buChar char="❏"/>
            </a:pPr>
            <a:r>
              <a:rPr lang="en"/>
              <a:t>If warm water has a higher density will it float on cold less dense water?</a:t>
            </a:r>
            <a:endParaRPr/>
          </a:p>
          <a:p>
            <a:pPr marL="457200" lvl="0" indent="-317500" algn="l" rtl="0">
              <a:spcBef>
                <a:spcPts val="0"/>
              </a:spcBef>
              <a:spcAft>
                <a:spcPts val="0"/>
              </a:spcAft>
              <a:buSzPts val="1400"/>
              <a:buChar char="❏"/>
            </a:pPr>
            <a:r>
              <a:rPr lang="en"/>
              <a:t>If cold water has a higher density than warm water what happens?</a:t>
            </a:r>
            <a:endParaRPr/>
          </a:p>
        </p:txBody>
      </p:sp>
      <p:sp>
        <p:nvSpPr>
          <p:cNvPr id="182" name="Google Shape;182;p23"/>
          <p:cNvSpPr/>
          <p:nvPr/>
        </p:nvSpPr>
        <p:spPr>
          <a:xfrm>
            <a:off x="8442575" y="44269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8442575"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184" name="Google Shape;184;p23"/>
          <p:cNvSpPr/>
          <p:nvPr/>
        </p:nvSpPr>
        <p:spPr>
          <a:xfrm>
            <a:off x="7752675" y="442697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7752675" y="45881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186" name="Google Shape;186;p23"/>
          <p:cNvSpPr/>
          <p:nvPr/>
        </p:nvSpPr>
        <p:spPr>
          <a:xfrm>
            <a:off x="6996375" y="4426975"/>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996375" y="46299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highlight>
                  <a:schemeClr val="accent5"/>
                </a:highlight>
              </a:rPr>
              <a:t>Convection and density Experiment materials for #1 &amp; #2</a:t>
            </a:r>
            <a:endParaRPr>
              <a:highlight>
                <a:schemeClr val="accent5"/>
              </a:highlight>
            </a:endParaRPr>
          </a:p>
        </p:txBody>
      </p:sp>
      <p:sp>
        <p:nvSpPr>
          <p:cNvPr id="193" name="Google Shape;193;p24"/>
          <p:cNvSpPr txBox="1">
            <a:spLocks noGrp="1"/>
          </p:cNvSpPr>
          <p:nvPr>
            <p:ph type="body" idx="1"/>
          </p:nvPr>
        </p:nvSpPr>
        <p:spPr>
          <a:xfrm>
            <a:off x="311700" y="1171675"/>
            <a:ext cx="8520600" cy="22323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What you need:</a:t>
            </a:r>
            <a:endParaRPr/>
          </a:p>
          <a:p>
            <a:pPr marL="457200" lvl="0" indent="-317500" algn="l" rtl="0">
              <a:spcBef>
                <a:spcPts val="1200"/>
              </a:spcBef>
              <a:spcAft>
                <a:spcPts val="0"/>
              </a:spcAft>
              <a:buSzPts val="1400"/>
              <a:buChar char="★"/>
            </a:pPr>
            <a:r>
              <a:rPr lang="en"/>
              <a:t>Clear Bottles or 4 clear glasses(all the same)</a:t>
            </a:r>
            <a:endParaRPr/>
          </a:p>
          <a:p>
            <a:pPr marL="457200" lvl="0" indent="-317500" algn="l" rtl="0">
              <a:spcBef>
                <a:spcPts val="0"/>
              </a:spcBef>
              <a:spcAft>
                <a:spcPts val="0"/>
              </a:spcAft>
              <a:buSzPts val="1400"/>
              <a:buChar char="★"/>
            </a:pPr>
            <a:r>
              <a:rPr lang="en"/>
              <a:t>1 cup of salt</a:t>
            </a:r>
            <a:endParaRPr/>
          </a:p>
          <a:p>
            <a:pPr marL="457200" lvl="0" indent="-317500" algn="l" rtl="0">
              <a:spcBef>
                <a:spcPts val="0"/>
              </a:spcBef>
              <a:spcAft>
                <a:spcPts val="0"/>
              </a:spcAft>
              <a:buSzPts val="1400"/>
              <a:buChar char="★"/>
            </a:pPr>
            <a:r>
              <a:rPr lang="en"/>
              <a:t>A spoon</a:t>
            </a:r>
            <a:endParaRPr/>
          </a:p>
          <a:p>
            <a:pPr marL="457200" lvl="0" indent="-317500" algn="l" rtl="0">
              <a:spcBef>
                <a:spcPts val="0"/>
              </a:spcBef>
              <a:spcAft>
                <a:spcPts val="0"/>
              </a:spcAft>
              <a:buSzPts val="1400"/>
              <a:buChar char="★"/>
            </a:pPr>
            <a:r>
              <a:rPr lang="en"/>
              <a:t>A thin piece of rigid plastic or playing card</a:t>
            </a:r>
            <a:endParaRPr/>
          </a:p>
          <a:p>
            <a:pPr marL="457200" lvl="0" indent="-317500" algn="l" rtl="0">
              <a:spcBef>
                <a:spcPts val="0"/>
              </a:spcBef>
              <a:spcAft>
                <a:spcPts val="0"/>
              </a:spcAft>
              <a:buSzPts val="1400"/>
              <a:buChar char="★"/>
            </a:pPr>
            <a:r>
              <a:rPr lang="en"/>
              <a:t>A pan or catch basin</a:t>
            </a:r>
            <a:endParaRPr/>
          </a:p>
          <a:p>
            <a:pPr marL="457200" lvl="0" indent="-317500" algn="l" rtl="0">
              <a:spcBef>
                <a:spcPts val="0"/>
              </a:spcBef>
              <a:spcAft>
                <a:spcPts val="0"/>
              </a:spcAft>
              <a:buSzPts val="1400"/>
              <a:buChar char="★"/>
            </a:pPr>
            <a:r>
              <a:rPr lang="en"/>
              <a:t>Something to colour the water with tea bag, coffee, food colouring </a:t>
            </a:r>
            <a:endParaRPr/>
          </a:p>
        </p:txBody>
      </p:sp>
      <p:sp>
        <p:nvSpPr>
          <p:cNvPr id="194" name="Google Shape;194;p24"/>
          <p:cNvSpPr/>
          <p:nvPr/>
        </p:nvSpPr>
        <p:spPr>
          <a:xfrm>
            <a:off x="8387700" y="446550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txBox="1"/>
          <p:nvPr/>
        </p:nvSpPr>
        <p:spPr>
          <a:xfrm>
            <a:off x="8387700" y="466845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0" y="0"/>
            <a:ext cx="6773700" cy="76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600">
                <a:highlight>
                  <a:schemeClr val="accent5"/>
                </a:highlight>
              </a:rPr>
              <a:t>Experiment #1 - Convection &amp; density: </a:t>
            </a:r>
            <a:endParaRPr sz="3600">
              <a:highlight>
                <a:schemeClr val="accent5"/>
              </a:highlight>
            </a:endParaRPr>
          </a:p>
        </p:txBody>
      </p:sp>
      <p:sp>
        <p:nvSpPr>
          <p:cNvPr id="201" name="Google Shape;201;p25"/>
          <p:cNvSpPr txBox="1">
            <a:spLocks noGrp="1"/>
          </p:cNvSpPr>
          <p:nvPr>
            <p:ph type="body" idx="1"/>
          </p:nvPr>
        </p:nvSpPr>
        <p:spPr>
          <a:xfrm>
            <a:off x="64950" y="626625"/>
            <a:ext cx="9014100" cy="370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solidFill>
                  <a:srgbClr val="444444"/>
                </a:solidFill>
                <a:highlight>
                  <a:srgbClr val="FFFFFF"/>
                </a:highlight>
                <a:latin typeface="Lato"/>
                <a:ea typeface="Lato"/>
                <a:cs typeface="Lato"/>
                <a:sym typeface="Lato"/>
              </a:rPr>
              <a:t>Procedure</a:t>
            </a:r>
            <a:endParaRPr sz="1200" b="1">
              <a:solidFill>
                <a:srgbClr val="444444"/>
              </a:solidFill>
              <a:highlight>
                <a:srgbClr val="FFFFFF"/>
              </a:highlight>
              <a:latin typeface="Lato"/>
              <a:ea typeface="Lato"/>
              <a:cs typeface="Lato"/>
              <a:sym typeface="Lato"/>
            </a:endParaRPr>
          </a:p>
          <a:p>
            <a:pPr marL="0" lvl="0" indent="0" algn="l" rtl="0">
              <a:spcBef>
                <a:spcPts val="0"/>
              </a:spcBef>
              <a:spcAft>
                <a:spcPts val="0"/>
              </a:spcAft>
              <a:buNone/>
            </a:pPr>
            <a:r>
              <a:rPr lang="en" sz="1200" b="1">
                <a:solidFill>
                  <a:srgbClr val="444444"/>
                </a:solidFill>
                <a:highlight>
                  <a:srgbClr val="FFFFFF"/>
                </a:highlight>
                <a:latin typeface="Lato"/>
                <a:ea typeface="Lato"/>
                <a:cs typeface="Lato"/>
                <a:sym typeface="Lato"/>
              </a:rPr>
              <a:t>Part 1:</a:t>
            </a:r>
            <a:endParaRPr sz="1200" b="1">
              <a:solidFill>
                <a:srgbClr val="444444"/>
              </a:solidFill>
              <a:highlight>
                <a:srgbClr val="FFFFFF"/>
              </a:highlight>
              <a:latin typeface="Lato"/>
              <a:ea typeface="Lato"/>
              <a:cs typeface="Lato"/>
              <a:sym typeface="Lato"/>
            </a:endParaRPr>
          </a:p>
          <a:p>
            <a:pPr marL="457200" lvl="0" indent="-317500" algn="l" rtl="0">
              <a:spcBef>
                <a:spcPts val="0"/>
              </a:spcBef>
              <a:spcAft>
                <a:spcPts val="0"/>
              </a:spcAft>
              <a:buSzPts val="1400"/>
              <a:buAutoNum type="arabicPeriod"/>
            </a:pPr>
            <a:r>
              <a:rPr lang="en" sz="1200">
                <a:solidFill>
                  <a:srgbClr val="444444"/>
                </a:solidFill>
                <a:highlight>
                  <a:srgbClr val="FFFFFF"/>
                </a:highlight>
                <a:latin typeface="Lato"/>
                <a:ea typeface="Lato"/>
                <a:cs typeface="Lato"/>
                <a:sym typeface="Lato"/>
              </a:rPr>
              <a:t>Fill two of the bottles or glasses with hot water from the tap and the other two bottles with cold water. Use masking tape and a pen to label the bottles “HOT” and “COLD.”</a:t>
            </a:r>
            <a:endParaRPr sz="1200">
              <a:solidFill>
                <a:srgbClr val="444444"/>
              </a:solidFill>
              <a:highlight>
                <a:srgbClr val="FFFFFF"/>
              </a:highlight>
              <a:latin typeface="Lato"/>
              <a:ea typeface="Lato"/>
              <a:cs typeface="Lato"/>
              <a:sym typeface="Lato"/>
            </a:endParaRPr>
          </a:p>
          <a:p>
            <a:pPr marL="457200" lvl="0" indent="-304800" algn="l" rtl="0">
              <a:spcBef>
                <a:spcPts val="0"/>
              </a:spcBef>
              <a:spcAft>
                <a:spcPts val="0"/>
              </a:spcAft>
              <a:buClr>
                <a:srgbClr val="444444"/>
              </a:buClr>
              <a:buSzPts val="1200"/>
              <a:buFont typeface="Lato"/>
              <a:buAutoNum type="arabicPeriod"/>
            </a:pPr>
            <a:r>
              <a:rPr lang="en" sz="1200">
                <a:solidFill>
                  <a:srgbClr val="444444"/>
                </a:solidFill>
                <a:highlight>
                  <a:srgbClr val="FFFFFF"/>
                </a:highlight>
                <a:latin typeface="Lato"/>
                <a:ea typeface="Lato"/>
                <a:cs typeface="Lato"/>
                <a:sym typeface="Lato"/>
              </a:rPr>
              <a:t>Use yellow food coloring in the warm water and blue food coloring in the cold water. Each bottle must be filled </a:t>
            </a:r>
            <a:r>
              <a:rPr lang="en" sz="1200" b="1">
                <a:solidFill>
                  <a:srgbClr val="444444"/>
                </a:solidFill>
                <a:highlight>
                  <a:srgbClr val="FFFFFF"/>
                </a:highlight>
                <a:latin typeface="Lato"/>
                <a:ea typeface="Lato"/>
                <a:cs typeface="Lato"/>
                <a:sym typeface="Lato"/>
              </a:rPr>
              <a:t>to the brim</a:t>
            </a:r>
            <a:r>
              <a:rPr lang="en" sz="1200">
                <a:solidFill>
                  <a:srgbClr val="444444"/>
                </a:solidFill>
                <a:highlight>
                  <a:srgbClr val="FFFFFF"/>
                </a:highlight>
                <a:latin typeface="Lato"/>
                <a:ea typeface="Lato"/>
                <a:cs typeface="Lato"/>
                <a:sym typeface="Lato"/>
              </a:rPr>
              <a:t> with water.</a:t>
            </a:r>
            <a:endParaRPr sz="1200">
              <a:solidFill>
                <a:srgbClr val="444444"/>
              </a:solidFill>
              <a:highlight>
                <a:srgbClr val="FFFFFF"/>
              </a:highlight>
              <a:latin typeface="Lato"/>
              <a:ea typeface="Lato"/>
              <a:cs typeface="Lato"/>
              <a:sym typeface="Lato"/>
            </a:endParaRPr>
          </a:p>
          <a:p>
            <a:pPr marL="457200" lvl="0" indent="-304800" algn="l" rtl="0">
              <a:spcBef>
                <a:spcPts val="0"/>
              </a:spcBef>
              <a:spcAft>
                <a:spcPts val="0"/>
              </a:spcAft>
              <a:buClr>
                <a:srgbClr val="444444"/>
              </a:buClr>
              <a:buSzPts val="1200"/>
              <a:buFont typeface="Lato"/>
              <a:buAutoNum type="arabicPeriod"/>
            </a:pPr>
            <a:r>
              <a:rPr lang="en" sz="1200">
                <a:solidFill>
                  <a:srgbClr val="444444"/>
                </a:solidFill>
                <a:highlight>
                  <a:srgbClr val="FFFFFF"/>
                </a:highlight>
                <a:latin typeface="Lato"/>
                <a:ea typeface="Lato"/>
                <a:cs typeface="Lato"/>
                <a:sym typeface="Lato"/>
              </a:rPr>
              <a:t>Place the card or piece of thin plastic over the mouth of a </a:t>
            </a:r>
            <a:r>
              <a:rPr lang="en" sz="1200" b="1">
                <a:solidFill>
                  <a:srgbClr val="444444"/>
                </a:solidFill>
                <a:highlight>
                  <a:srgbClr val="FFFFFF"/>
                </a:highlight>
                <a:latin typeface="Lato"/>
                <a:ea typeface="Lato"/>
                <a:cs typeface="Lato"/>
                <a:sym typeface="Lato"/>
              </a:rPr>
              <a:t>hot water bottle</a:t>
            </a:r>
            <a:r>
              <a:rPr lang="en" sz="1200">
                <a:solidFill>
                  <a:srgbClr val="444444"/>
                </a:solidFill>
                <a:highlight>
                  <a:srgbClr val="FFFFFF"/>
                </a:highlight>
                <a:latin typeface="Lato"/>
                <a:ea typeface="Lato"/>
                <a:cs typeface="Lato"/>
                <a:sym typeface="Lato"/>
              </a:rPr>
              <a:t> (the yellow water). This can be a little tricky, but with practice you’ll get it. Hold the card or plastic in place as you turn the bottle upside down and place it on top of a </a:t>
            </a:r>
            <a:r>
              <a:rPr lang="en" sz="1200" b="1">
                <a:solidFill>
                  <a:srgbClr val="444444"/>
                </a:solidFill>
                <a:highlight>
                  <a:srgbClr val="FFFFFF"/>
                </a:highlight>
                <a:latin typeface="Lato"/>
                <a:ea typeface="Lato"/>
                <a:cs typeface="Lato"/>
                <a:sym typeface="Lato"/>
              </a:rPr>
              <a:t>cold water bottle </a:t>
            </a:r>
            <a:r>
              <a:rPr lang="en" sz="1200">
                <a:solidFill>
                  <a:srgbClr val="444444"/>
                </a:solidFill>
                <a:highlight>
                  <a:srgbClr val="FFFFFF"/>
                </a:highlight>
                <a:latin typeface="Lato"/>
                <a:ea typeface="Lato"/>
                <a:cs typeface="Lato"/>
                <a:sym typeface="Lato"/>
              </a:rPr>
              <a:t>(the blue water). The two bottles should be positioned so that they are mouth-to-mouth with the card/plastic separating the two liquids. (Have paper towels close by in case everything doesn’t go </a:t>
            </a:r>
            <a:r>
              <a:rPr lang="en" sz="1200" i="1">
                <a:solidFill>
                  <a:srgbClr val="444444"/>
                </a:solidFill>
                <a:highlight>
                  <a:srgbClr val="FFFFFF"/>
                </a:highlight>
                <a:latin typeface="Lato"/>
                <a:ea typeface="Lato"/>
                <a:cs typeface="Lato"/>
                <a:sym typeface="Lato"/>
              </a:rPr>
              <a:t>exactly</a:t>
            </a:r>
            <a:r>
              <a:rPr lang="en" sz="1200">
                <a:solidFill>
                  <a:srgbClr val="444444"/>
                </a:solidFill>
                <a:highlight>
                  <a:srgbClr val="FFFFFF"/>
                </a:highlight>
                <a:latin typeface="Lato"/>
                <a:ea typeface="Lato"/>
                <a:cs typeface="Lato"/>
                <a:sym typeface="Lato"/>
              </a:rPr>
              <a:t> as planned.)</a:t>
            </a:r>
            <a:endParaRPr sz="1200">
              <a:solidFill>
                <a:srgbClr val="444444"/>
              </a:solidFill>
              <a:highlight>
                <a:srgbClr val="FFFFFF"/>
              </a:highlight>
              <a:latin typeface="Lato"/>
              <a:ea typeface="Lato"/>
              <a:cs typeface="Lato"/>
              <a:sym typeface="Lato"/>
            </a:endParaRPr>
          </a:p>
          <a:p>
            <a:pPr marL="457200" lvl="0" indent="-304800" algn="l" rtl="0">
              <a:spcBef>
                <a:spcPts val="0"/>
              </a:spcBef>
              <a:spcAft>
                <a:spcPts val="0"/>
              </a:spcAft>
              <a:buClr>
                <a:srgbClr val="444444"/>
              </a:buClr>
              <a:buSzPts val="1200"/>
              <a:buFont typeface="Lato"/>
              <a:buAutoNum type="arabicPeriod"/>
            </a:pPr>
            <a:r>
              <a:rPr lang="en" sz="1200">
                <a:solidFill>
                  <a:srgbClr val="444444"/>
                </a:solidFill>
                <a:highlight>
                  <a:srgbClr val="FFFFFF"/>
                </a:highlight>
                <a:latin typeface="Lato"/>
                <a:ea typeface="Lato"/>
                <a:cs typeface="Lato"/>
                <a:sym typeface="Lato"/>
              </a:rPr>
              <a:t>Carefully slide the card out from between the two bottles. Make sure you are holding the top bottle as you remove the card. Watch and record what happens to the colored liquids in the two bottles when the card is removed.</a:t>
            </a:r>
            <a:endParaRPr sz="1200">
              <a:solidFill>
                <a:srgbClr val="444444"/>
              </a:solidFill>
              <a:highlight>
                <a:srgbClr val="FFFFFF"/>
              </a:highlight>
              <a:latin typeface="Lato"/>
              <a:ea typeface="Lato"/>
              <a:cs typeface="Lato"/>
              <a:sym typeface="Lato"/>
            </a:endParaRPr>
          </a:p>
          <a:p>
            <a:pPr marL="0" lvl="0" indent="0" algn="l" rtl="0">
              <a:spcBef>
                <a:spcPts val="0"/>
              </a:spcBef>
              <a:spcAft>
                <a:spcPts val="0"/>
              </a:spcAft>
              <a:buNone/>
            </a:pPr>
            <a:r>
              <a:rPr lang="en" sz="1200" b="1">
                <a:solidFill>
                  <a:srgbClr val="444444"/>
                </a:solidFill>
                <a:highlight>
                  <a:srgbClr val="FFFFFF"/>
                </a:highlight>
                <a:latin typeface="Lato"/>
                <a:ea typeface="Lato"/>
                <a:cs typeface="Lato"/>
                <a:sym typeface="Lato"/>
              </a:rPr>
              <a:t>Part 2:</a:t>
            </a:r>
            <a:endParaRPr sz="1200" b="1">
              <a:solidFill>
                <a:srgbClr val="444444"/>
              </a:solidFill>
              <a:highlight>
                <a:srgbClr val="FFFFFF"/>
              </a:highlight>
              <a:latin typeface="Lato"/>
              <a:ea typeface="Lato"/>
              <a:cs typeface="Lato"/>
              <a:sym typeface="Lato"/>
            </a:endParaRPr>
          </a:p>
          <a:p>
            <a:pPr marL="457200" lvl="0" indent="-304800" algn="l" rtl="0">
              <a:spcBef>
                <a:spcPts val="0"/>
              </a:spcBef>
              <a:spcAft>
                <a:spcPts val="0"/>
              </a:spcAft>
              <a:buClr>
                <a:srgbClr val="444444"/>
              </a:buClr>
              <a:buSzPts val="1200"/>
              <a:buFont typeface="Lato"/>
              <a:buAutoNum type="arabicPeriod"/>
            </a:pPr>
            <a:r>
              <a:rPr lang="en" sz="1200">
                <a:solidFill>
                  <a:srgbClr val="444444"/>
                </a:solidFill>
                <a:highlight>
                  <a:srgbClr val="FFFFFF"/>
                </a:highlight>
                <a:latin typeface="Lato"/>
                <a:ea typeface="Lato"/>
                <a:cs typeface="Lato"/>
                <a:sym typeface="Lato"/>
              </a:rPr>
              <a:t>The second part of the experiment is similar to the first. This time, you need to place the cold water (blue) on top of the hot water (yellow). Repeat Steps 3 and 4 and carefully remove the card. Watch and record what happens this time.</a:t>
            </a:r>
            <a:endParaRPr sz="1200">
              <a:solidFill>
                <a:srgbClr val="444444"/>
              </a:solidFill>
              <a:highlight>
                <a:srgbClr val="FFFFFF"/>
              </a:highlight>
              <a:latin typeface="Lato"/>
              <a:ea typeface="Lato"/>
              <a:cs typeface="Lato"/>
              <a:sym typeface="Lato"/>
            </a:endParaRPr>
          </a:p>
        </p:txBody>
      </p:sp>
      <p:sp>
        <p:nvSpPr>
          <p:cNvPr id="202" name="Google Shape;202;p25"/>
          <p:cNvSpPr txBox="1"/>
          <p:nvPr/>
        </p:nvSpPr>
        <p:spPr>
          <a:xfrm>
            <a:off x="0" y="3897475"/>
            <a:ext cx="9144000" cy="12930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Source Code Pro"/>
                <a:ea typeface="Source Code Pro"/>
                <a:cs typeface="Source Code Pro"/>
                <a:sym typeface="Source Code Pro"/>
              </a:rPr>
              <a:t>Tips</a:t>
            </a:r>
            <a:endParaRPr sz="1200">
              <a:latin typeface="Source Code Pro"/>
              <a:ea typeface="Source Code Pro"/>
              <a:cs typeface="Source Code Pro"/>
              <a:sym typeface="Source Code Pro"/>
            </a:endParaRPr>
          </a:p>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You can use coffee or tea to color water instead of food colouring</a:t>
            </a:r>
            <a:endParaRPr sz="1200">
              <a:latin typeface="Source Code Pro"/>
              <a:ea typeface="Source Code Pro"/>
              <a:cs typeface="Source Code Pro"/>
              <a:sym typeface="Source Code Pro"/>
            </a:endParaRPr>
          </a:p>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If you do not have a playing card or the mouth of the container is to big look through the recycling bin for thin plastic that can be repurposed.</a:t>
            </a:r>
            <a:endParaRPr sz="1200">
              <a:latin typeface="Source Code Pro"/>
              <a:ea typeface="Source Code Pro"/>
              <a:cs typeface="Source Code Pro"/>
              <a:sym typeface="Source Code Pro"/>
            </a:endParaRPr>
          </a:p>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See next slide for an example of this experiment. </a:t>
            </a:r>
            <a:endParaRPr sz="1200">
              <a:latin typeface="Source Code Pro"/>
              <a:ea typeface="Source Code Pro"/>
              <a:cs typeface="Source Code Pro"/>
              <a:sym typeface="Source Code Pro"/>
            </a:endParaRPr>
          </a:p>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Perform experiment in the sink to reduce clean up!</a:t>
            </a:r>
            <a:endParaRPr sz="1200">
              <a:latin typeface="Source Code Pro"/>
              <a:ea typeface="Source Code Pro"/>
              <a:cs typeface="Source Code Pro"/>
              <a:sym typeface="Source Code Pro"/>
            </a:endParaRPr>
          </a:p>
        </p:txBody>
      </p:sp>
      <p:sp>
        <p:nvSpPr>
          <p:cNvPr id="203" name="Google Shape;203;p25"/>
          <p:cNvSpPr/>
          <p:nvPr/>
        </p:nvSpPr>
        <p:spPr>
          <a:xfrm>
            <a:off x="8387700" y="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txBox="1"/>
          <p:nvPr/>
        </p:nvSpPr>
        <p:spPr>
          <a:xfrm>
            <a:off x="8387700" y="20295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205" name="Google Shape;205;p25"/>
          <p:cNvSpPr/>
          <p:nvPr/>
        </p:nvSpPr>
        <p:spPr>
          <a:xfrm>
            <a:off x="7615050" y="-3225"/>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txBox="1"/>
          <p:nvPr/>
        </p:nvSpPr>
        <p:spPr>
          <a:xfrm>
            <a:off x="7529100" y="156525"/>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2674</Words>
  <Application>Microsoft Office PowerPoint</Application>
  <PresentationFormat>On-screen Show (16:9)</PresentationFormat>
  <Paragraphs>307</Paragraphs>
  <Slides>29</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Amatic SC</vt:lpstr>
      <vt:lpstr>Roboto</vt:lpstr>
      <vt:lpstr>Arial</vt:lpstr>
      <vt:lpstr>Times New Roman</vt:lpstr>
      <vt:lpstr>Maven Pro</vt:lpstr>
      <vt:lpstr>Source Code Pro</vt:lpstr>
      <vt:lpstr>Barlow Light</vt:lpstr>
      <vt:lpstr>Playfair Display</vt:lpstr>
      <vt:lpstr>Be Vietnam</vt:lpstr>
      <vt:lpstr>Lato</vt:lpstr>
      <vt:lpstr>Calibri</vt:lpstr>
      <vt:lpstr>Acumin Pro Light</vt:lpstr>
      <vt:lpstr>Beach Day</vt:lpstr>
      <vt:lpstr>Water Systems: Ocean currents</vt:lpstr>
      <vt:lpstr>Learning Objectives:</vt:lpstr>
      <vt:lpstr>The big question!</vt:lpstr>
      <vt:lpstr>Scientific Inquiry </vt:lpstr>
      <vt:lpstr>What I Know </vt:lpstr>
      <vt:lpstr>Create a definition in your own words </vt:lpstr>
      <vt:lpstr>Convection and density</vt:lpstr>
      <vt:lpstr>Convection and density Experiment materials for #1 &amp; #2</vt:lpstr>
      <vt:lpstr>Experiment #1 - Convection &amp; density: </vt:lpstr>
      <vt:lpstr>PowerPoint Presentation</vt:lpstr>
      <vt:lpstr>Experiment #1 - Convection &amp; density questions: what Happened</vt:lpstr>
      <vt:lpstr>Experiment #1 - Convection &amp; density results:what happened?</vt:lpstr>
      <vt:lpstr>Convection and density Experiment two procedure </vt:lpstr>
      <vt:lpstr>PowerPoint Presentation</vt:lpstr>
      <vt:lpstr>Experiment #2 - Convection &amp; density </vt:lpstr>
      <vt:lpstr>Experiment #2 - Convection &amp; density results:what happened?</vt:lpstr>
      <vt:lpstr>Design your own experiment</vt:lpstr>
      <vt:lpstr>Investigation: which way does the water drain?</vt:lpstr>
      <vt:lpstr>Investigation: which way does the water drain? questions</vt:lpstr>
      <vt:lpstr>Investigation:Ocean currents</vt:lpstr>
      <vt:lpstr>Based on your research and experimentation answer the following questions:</vt:lpstr>
      <vt:lpstr>Using the illustration on the next slide predict how continents impact ocean currents, why do you think that?</vt:lpstr>
      <vt:lpstr>PowerPoint Presentation</vt:lpstr>
      <vt:lpstr>The big question! The big question! tHE BIG QUESTION...</vt:lpstr>
      <vt:lpstr>KWL:WHAT I LEARNED</vt:lpstr>
      <vt:lpstr>PowerPoint Presentation</vt:lpstr>
      <vt:lpstr>PowerPoint Presentation</vt:lpstr>
      <vt:lpstr>PowerPoint Presentation</vt:lpstr>
      <vt:lpstr>Links to videos and research information available: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Systems: Ocean currents</dc:title>
  <dc:creator>Potter, Allison (EDU)</dc:creator>
  <cp:lastModifiedBy>Harrison, Lynn (MET)</cp:lastModifiedBy>
  <cp:revision>4</cp:revision>
  <dcterms:modified xsi:type="dcterms:W3CDTF">2021-02-10T21:19:03Z</dcterms:modified>
</cp:coreProperties>
</file>