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8" r:id="rId4"/>
    <p:sldId id="259" r:id="rId5"/>
    <p:sldId id="260" r:id="rId6"/>
    <p:sldId id="264" r:id="rId7"/>
    <p:sldId id="265" r:id="rId8"/>
    <p:sldId id="261" r:id="rId9"/>
    <p:sldId id="266" r:id="rId10"/>
    <p:sldId id="267" r:id="rId11"/>
    <p:sldId id="262" r:id="rId12"/>
    <p:sldId id="263" r:id="rId13"/>
    <p:sldId id="269" r:id="rId14"/>
    <p:sldId id="268" r:id="rId15"/>
    <p:sldId id="270" r:id="rId16"/>
    <p:sldId id="271" r:id="rId17"/>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3" autoAdjust="0"/>
    <p:restoredTop sz="94660"/>
  </p:normalViewPr>
  <p:slideViewPr>
    <p:cSldViewPr snapToGrid="0">
      <p:cViewPr varScale="1">
        <p:scale>
          <a:sx n="57" d="100"/>
          <a:sy n="57" d="100"/>
        </p:scale>
        <p:origin x="197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9D8C5F4-6081-462A-9A7A-F926FF7FCE24}" type="datetimeFigureOut">
              <a:rPr lang="en-US" smtClean="0"/>
              <a:t>12/20/2020</a:t>
            </a:fld>
            <a:endParaRPr lang="en-US"/>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71A4335-323B-496A-AE20-D17806843FCF}" type="slidenum">
              <a:rPr lang="en-US" smtClean="0"/>
              <a:t>‹#›</a:t>
            </a:fld>
            <a:endParaRPr lang="en-US"/>
          </a:p>
        </p:txBody>
      </p:sp>
    </p:spTree>
    <p:extLst>
      <p:ext uri="{BB962C8B-B14F-4D97-AF65-F5344CB8AC3E}">
        <p14:creationId xmlns:p14="http://schemas.microsoft.com/office/powerpoint/2010/main" val="3351978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6C799D-23E0-4087-B79D-8421CC37C5C4}" type="datetime1">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3293920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766E84-05D1-4F60-9415-D4870C640631}" type="datetime1">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1720739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434602-A95A-45FD-8568-4BAE092AC929}" type="datetime1">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322085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15619-7ED1-4B63-A636-66CFD62B6A01}" type="datetime1">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1033433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030913-DD3C-4CC6-AC4F-2B0D6F1D9D5B}" type="datetime1">
              <a:rPr lang="en-US" smtClean="0"/>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2883968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2E2DF7-3C59-43E9-918D-65B919B029F4}" type="datetime1">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604729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864294-B233-4B45-90ED-C16632537A72}" type="datetime1">
              <a:rPr lang="en-US" smtClean="0"/>
              <a:t>12/20/2020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2678607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3D74DD-43A5-436C-AA79-03DC84FF5F8E}" type="datetime1">
              <a:rPr lang="en-US" smtClean="0"/>
              <a:t>12/20/2020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2931542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70732D-0B6B-403C-831E-43C9FF8F1E9A}" type="datetime1">
              <a:rPr lang="en-US" smtClean="0"/>
              <a:t>12/20/2020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1547631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56D0B2E-2818-4DAD-A2D1-B2F011CE4BD9}" type="datetime1">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1761116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B82626B-DDC9-48E0-B9AA-E027B28EF24E}" type="datetime1">
              <a:rPr lang="en-US" smtClean="0"/>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7DA921-BC42-473B-8A08-A018F07626C1}" type="slidenum">
              <a:rPr lang="en-US" smtClean="0"/>
              <a:t>‹#›</a:t>
            </a:fld>
            <a:endParaRPr lang="en-US"/>
          </a:p>
        </p:txBody>
      </p:sp>
    </p:spTree>
    <p:extLst>
      <p:ext uri="{BB962C8B-B14F-4D97-AF65-F5344CB8AC3E}">
        <p14:creationId xmlns:p14="http://schemas.microsoft.com/office/powerpoint/2010/main" val="370003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DC87F88-03A4-4E1E-B2B4-E157F04394A3}" type="datetime1">
              <a:rPr lang="en-US" smtClean="0"/>
              <a:t>12/20/2020</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B7DA921-BC42-473B-8A08-A018F07626C1}" type="slidenum">
              <a:rPr lang="en-US" smtClean="0"/>
              <a:t>‹#›</a:t>
            </a:fld>
            <a:endParaRPr lang="en-US"/>
          </a:p>
        </p:txBody>
      </p:sp>
    </p:spTree>
    <p:extLst>
      <p:ext uri="{BB962C8B-B14F-4D97-AF65-F5344CB8AC3E}">
        <p14:creationId xmlns:p14="http://schemas.microsoft.com/office/powerpoint/2010/main" val="33535690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vecteezy.com/miscellaneous/35587-anatomy-of-eye" TargetMode="External"/><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hyperlink" Target="https://creativecommons.org/licenses/by-sa/3.0/"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LGcTHoBRu3E"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PZDmS8ls-M0"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9Z_Fc-tJJc8"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Gu4nyw4z3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AuiVqN2tDd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oNCXvKb4UP4"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luMi9lsQkww&amp;t=101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EFFF10F-413F-4CCA-B5AC-CE0828EBECCD}"/>
              </a:ext>
            </a:extLst>
          </p:cNvPr>
          <p:cNvSpPr/>
          <p:nvPr/>
        </p:nvSpPr>
        <p:spPr>
          <a:xfrm>
            <a:off x="0" y="0"/>
            <a:ext cx="6858000" cy="40450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C07732D-4EA4-4100-B59C-E2C747E2AB0C}"/>
              </a:ext>
            </a:extLst>
          </p:cNvPr>
          <p:cNvSpPr txBox="1"/>
          <p:nvPr/>
        </p:nvSpPr>
        <p:spPr>
          <a:xfrm>
            <a:off x="216976" y="402956"/>
            <a:ext cx="6431797" cy="3293209"/>
          </a:xfrm>
          <a:prstGeom prst="rect">
            <a:avLst/>
          </a:prstGeom>
          <a:noFill/>
        </p:spPr>
        <p:txBody>
          <a:bodyPr wrap="square" rtlCol="0">
            <a:spAutoFit/>
          </a:bodyPr>
          <a:lstStyle/>
          <a:p>
            <a:pPr algn="ctr"/>
            <a:r>
              <a:rPr lang="en-US" sz="8800" dirty="0">
                <a:solidFill>
                  <a:schemeClr val="bg1"/>
                </a:solidFill>
                <a:latin typeface="Comic Sans MS" panose="030F0702030302020204" pitchFamily="66" charset="0"/>
              </a:rPr>
              <a:t>What if you had…?</a:t>
            </a:r>
          </a:p>
          <a:p>
            <a:pPr algn="ctr"/>
            <a:r>
              <a:rPr lang="en-US" sz="3200" dirty="0">
                <a:solidFill>
                  <a:schemeClr val="bg1"/>
                </a:solidFill>
                <a:latin typeface="Comic Sans MS" panose="030F0702030302020204" pitchFamily="66" charset="0"/>
              </a:rPr>
              <a:t>Student Workbook</a:t>
            </a:r>
          </a:p>
        </p:txBody>
      </p:sp>
      <p:sp>
        <p:nvSpPr>
          <p:cNvPr id="6" name="Slide Number Placeholder 5">
            <a:extLst>
              <a:ext uri="{FF2B5EF4-FFF2-40B4-BE49-F238E27FC236}">
                <a16:creationId xmlns:a16="http://schemas.microsoft.com/office/drawing/2014/main" id="{1FE52008-46F4-4653-BF24-E288D0E413EB}"/>
              </a:ext>
            </a:extLst>
          </p:cNvPr>
          <p:cNvSpPr>
            <a:spLocks noGrp="1"/>
          </p:cNvSpPr>
          <p:nvPr>
            <p:ph type="sldNum" sz="quarter" idx="12"/>
          </p:nvPr>
        </p:nvSpPr>
        <p:spPr/>
        <p:txBody>
          <a:bodyPr/>
          <a:lstStyle/>
          <a:p>
            <a:fld id="{9B7DA921-BC42-473B-8A08-A018F07626C1}" type="slidenum">
              <a:rPr lang="en-US" smtClean="0"/>
              <a:t>1</a:t>
            </a:fld>
            <a:endParaRPr lang="en-US"/>
          </a:p>
        </p:txBody>
      </p:sp>
      <p:pic>
        <p:nvPicPr>
          <p:cNvPr id="8" name="Picture 7">
            <a:extLst>
              <a:ext uri="{FF2B5EF4-FFF2-40B4-BE49-F238E27FC236}">
                <a16:creationId xmlns:a16="http://schemas.microsoft.com/office/drawing/2014/main" id="{CC9E7C12-3E8E-4409-A01B-A47718697A1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501597" y="4258274"/>
            <a:ext cx="5725212" cy="4003645"/>
          </a:xfrm>
          <a:prstGeom prst="rect">
            <a:avLst/>
          </a:prstGeom>
        </p:spPr>
      </p:pic>
      <p:sp>
        <p:nvSpPr>
          <p:cNvPr id="9" name="TextBox 8">
            <a:extLst>
              <a:ext uri="{FF2B5EF4-FFF2-40B4-BE49-F238E27FC236}">
                <a16:creationId xmlns:a16="http://schemas.microsoft.com/office/drawing/2014/main" id="{1718323D-75E8-4F13-A50E-553ABB1A89B3}"/>
              </a:ext>
            </a:extLst>
          </p:cNvPr>
          <p:cNvSpPr txBox="1"/>
          <p:nvPr/>
        </p:nvSpPr>
        <p:spPr>
          <a:xfrm>
            <a:off x="1818953" y="8261919"/>
            <a:ext cx="3496966" cy="230832"/>
          </a:xfrm>
          <a:prstGeom prst="rect">
            <a:avLst/>
          </a:prstGeom>
          <a:noFill/>
        </p:spPr>
        <p:txBody>
          <a:bodyPr wrap="square" rtlCol="0">
            <a:spAutoFit/>
          </a:bodyPr>
          <a:lstStyle/>
          <a:p>
            <a:r>
              <a:rPr lang="en-US" sz="900" dirty="0">
                <a:hlinkClick r:id="rId3" tooltip="https://www.vecteezy.com/miscellaneous/35587-anatomy-of-eye"/>
              </a:rPr>
              <a:t>This Photo</a:t>
            </a:r>
            <a:r>
              <a:rPr lang="en-US" sz="900" dirty="0"/>
              <a:t> by Unknown Author is licensed under </a:t>
            </a:r>
            <a:r>
              <a:rPr lang="en-US" sz="900" dirty="0">
                <a:hlinkClick r:id="rId4" tooltip="https://creativecommons.org/licenses/by-sa/3.0/"/>
              </a:rPr>
              <a:t>CC BY-SA</a:t>
            </a:r>
            <a:endParaRPr lang="en-US" sz="900" dirty="0"/>
          </a:p>
        </p:txBody>
      </p:sp>
    </p:spTree>
    <p:extLst>
      <p:ext uri="{BB962C8B-B14F-4D97-AF65-F5344CB8AC3E}">
        <p14:creationId xmlns:p14="http://schemas.microsoft.com/office/powerpoint/2010/main" val="2991903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05352" y="212536"/>
            <a:ext cx="6431797" cy="1754326"/>
          </a:xfrm>
          <a:prstGeom prst="rect">
            <a:avLst/>
          </a:prstGeom>
          <a:noFill/>
        </p:spPr>
        <p:txBody>
          <a:bodyPr wrap="square" rtlCol="0">
            <a:spAutoFit/>
          </a:bodyPr>
          <a:lstStyle/>
          <a:p>
            <a:pPr algn="ctr"/>
            <a:r>
              <a:rPr lang="en-US" sz="5400" dirty="0">
                <a:solidFill>
                  <a:schemeClr val="bg1"/>
                </a:solidFill>
                <a:latin typeface="Comic Sans MS" panose="030F0702030302020204" pitchFamily="66" charset="0"/>
              </a:rPr>
              <a:t>On the Move Stories:</a:t>
            </a:r>
            <a:endParaRPr lang="en-US" sz="16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86CEFC34-290A-46C9-A869-F08AA59F6612}"/>
              </a:ext>
            </a:extLst>
          </p:cNvPr>
          <p:cNvSpPr txBox="1"/>
          <p:nvPr/>
        </p:nvSpPr>
        <p:spPr>
          <a:xfrm>
            <a:off x="170480" y="2906675"/>
            <a:ext cx="6517040" cy="2031325"/>
          </a:xfrm>
          <a:prstGeom prst="rect">
            <a:avLst/>
          </a:prstGeom>
          <a:solidFill>
            <a:schemeClr val="bg2"/>
          </a:solidFill>
          <a:ln w="38100"/>
        </p:spPr>
        <p:style>
          <a:lnRef idx="2">
            <a:schemeClr val="accent2"/>
          </a:lnRef>
          <a:fillRef idx="1">
            <a:schemeClr val="lt1"/>
          </a:fillRef>
          <a:effectRef idx="0">
            <a:schemeClr val="accent2"/>
          </a:effectRef>
          <a:fontRef idx="minor">
            <a:schemeClr val="dk1"/>
          </a:fontRef>
        </p:style>
        <p:txBody>
          <a:bodyPr wrap="square">
            <a:spAutoFit/>
          </a:bodyPr>
          <a:lstStyle/>
          <a:p>
            <a:pPr rtl="0">
              <a:spcBef>
                <a:spcPts val="0"/>
              </a:spcBef>
              <a:spcAft>
                <a:spcPts val="0"/>
              </a:spcAft>
            </a:pPr>
            <a:r>
              <a:rPr lang="en-US" dirty="0">
                <a:solidFill>
                  <a:srgbClr val="000000"/>
                </a:solidFill>
                <a:latin typeface="Comic Sans MS" panose="030F0702030302020204" pitchFamily="66" charset="0"/>
              </a:rPr>
              <a:t>We can use a numberline to model subtraction strategies. Make a large numberline on your floor using masking tape, rope, or string. Choose a subtraction question to model with your feet on the numberline. What different ways can you move on your numberline to solve the problem? What interesting words can you use to describe your movement? Share your movement using pictures and words.</a:t>
            </a:r>
            <a:endParaRPr lang="en-US" b="0" dirty="0">
              <a:effectLst/>
              <a:latin typeface="Comic Sans MS" panose="030F0702030302020204" pitchFamily="66" charset="0"/>
            </a:endParaRPr>
          </a:p>
        </p:txBody>
      </p:sp>
      <p:sp>
        <p:nvSpPr>
          <p:cNvPr id="5" name="TextBox 4">
            <a:extLst>
              <a:ext uri="{FF2B5EF4-FFF2-40B4-BE49-F238E27FC236}">
                <a16:creationId xmlns:a16="http://schemas.microsoft.com/office/drawing/2014/main" id="{1552F9C7-AA74-4A3F-909C-7424188C5DAD}"/>
              </a:ext>
            </a:extLst>
          </p:cNvPr>
          <p:cNvSpPr txBox="1"/>
          <p:nvPr/>
        </p:nvSpPr>
        <p:spPr>
          <a:xfrm>
            <a:off x="371959" y="2276389"/>
            <a:ext cx="5811865" cy="461665"/>
          </a:xfrm>
          <a:prstGeom prst="rect">
            <a:avLst/>
          </a:prstGeom>
          <a:noFill/>
        </p:spPr>
        <p:txBody>
          <a:bodyPr wrap="square" rtlCol="0">
            <a:spAutoFit/>
          </a:bodyPr>
          <a:lstStyle/>
          <a:p>
            <a:r>
              <a:rPr lang="en-US" sz="2400" dirty="0">
                <a:solidFill>
                  <a:srgbClr val="0070C0"/>
                </a:solidFill>
                <a:latin typeface="Comic Sans MS" panose="030F0702030302020204" pitchFamily="66" charset="0"/>
              </a:rPr>
              <a:t>VIEW: </a:t>
            </a:r>
            <a:r>
              <a:rPr lang="en-US" sz="2400" i="1" dirty="0">
                <a:solidFill>
                  <a:srgbClr val="0070C0"/>
                </a:solidFill>
                <a:latin typeface="Comic Sans MS" panose="030F0702030302020204" pitchFamily="66" charset="0"/>
                <a:hlinkClick r:id="rId2"/>
              </a:rPr>
              <a:t>What if you had Animal Feet</a:t>
            </a:r>
            <a:r>
              <a:rPr lang="en-US" sz="2000" i="1" dirty="0">
                <a:solidFill>
                  <a:srgbClr val="0070C0"/>
                </a:solidFill>
                <a:latin typeface="Comic Sans MS" panose="030F0702030302020204" pitchFamily="66" charset="0"/>
                <a:hlinkClick r:id="rId2"/>
              </a:rPr>
              <a:t>?</a:t>
            </a:r>
            <a:endParaRPr lang="en-US" sz="2000" i="1" dirty="0">
              <a:solidFill>
                <a:srgbClr val="0070C0"/>
              </a:solidFill>
              <a:latin typeface="Comic Sans MS" panose="030F0702030302020204" pitchFamily="66" charset="0"/>
            </a:endParaRPr>
          </a:p>
        </p:txBody>
      </p:sp>
      <p:sp>
        <p:nvSpPr>
          <p:cNvPr id="6" name="Rectangle: Rounded Corners 5">
            <a:extLst>
              <a:ext uri="{FF2B5EF4-FFF2-40B4-BE49-F238E27FC236}">
                <a16:creationId xmlns:a16="http://schemas.microsoft.com/office/drawing/2014/main" id="{1F2ACEDE-90D7-42F0-8F37-F9EA0982CFEB}"/>
              </a:ext>
            </a:extLst>
          </p:cNvPr>
          <p:cNvSpPr/>
          <p:nvPr/>
        </p:nvSpPr>
        <p:spPr>
          <a:xfrm>
            <a:off x="170480" y="5106622"/>
            <a:ext cx="6466669" cy="3866898"/>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101884AF-FC10-4B26-BB55-323F9F34F4AC}"/>
              </a:ext>
            </a:extLst>
          </p:cNvPr>
          <p:cNvSpPr>
            <a:spLocks noGrp="1"/>
          </p:cNvSpPr>
          <p:nvPr>
            <p:ph type="sldNum" sz="quarter" idx="12"/>
          </p:nvPr>
        </p:nvSpPr>
        <p:spPr/>
        <p:txBody>
          <a:bodyPr/>
          <a:lstStyle/>
          <a:p>
            <a:fld id="{9B7DA921-BC42-473B-8A08-A018F07626C1}" type="slidenum">
              <a:rPr lang="en-US" smtClean="0"/>
              <a:t>10</a:t>
            </a:fld>
            <a:endParaRPr lang="en-US"/>
          </a:p>
        </p:txBody>
      </p:sp>
    </p:spTree>
    <p:extLst>
      <p:ext uri="{BB962C8B-B14F-4D97-AF65-F5344CB8AC3E}">
        <p14:creationId xmlns:p14="http://schemas.microsoft.com/office/powerpoint/2010/main" val="2207277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16976" y="402956"/>
            <a:ext cx="6431797" cy="1446550"/>
          </a:xfrm>
          <a:prstGeom prst="rect">
            <a:avLst/>
          </a:prstGeom>
          <a:noFill/>
        </p:spPr>
        <p:txBody>
          <a:bodyPr wrap="square" rtlCol="0">
            <a:spAutoFit/>
          </a:bodyPr>
          <a:lstStyle/>
          <a:p>
            <a:pPr algn="ctr"/>
            <a:r>
              <a:rPr lang="en-US" sz="8800" dirty="0">
                <a:solidFill>
                  <a:schemeClr val="bg1"/>
                </a:solidFill>
                <a:latin typeface="Comic Sans MS" panose="030F0702030302020204" pitchFamily="66" charset="0"/>
              </a:rPr>
              <a:t>View:</a:t>
            </a:r>
            <a:endParaRPr lang="en-US" sz="32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B8DA95A5-6397-4966-8438-8CFB5B660A01}"/>
              </a:ext>
            </a:extLst>
          </p:cNvPr>
          <p:cNvSpPr txBox="1"/>
          <p:nvPr/>
        </p:nvSpPr>
        <p:spPr>
          <a:xfrm>
            <a:off x="387458" y="2310669"/>
            <a:ext cx="5734373" cy="400110"/>
          </a:xfrm>
          <a:prstGeom prst="rect">
            <a:avLst/>
          </a:prstGeom>
          <a:noFill/>
        </p:spPr>
        <p:txBody>
          <a:bodyPr wrap="square" rtlCol="0">
            <a:spAutoFit/>
          </a:bodyPr>
          <a:lstStyle/>
          <a:p>
            <a:r>
              <a:rPr lang="en-US" sz="2000" i="1" dirty="0">
                <a:solidFill>
                  <a:srgbClr val="00B050"/>
                </a:solidFill>
                <a:latin typeface="Comic Sans MS" panose="030F0702030302020204" pitchFamily="66" charset="0"/>
                <a:hlinkClick r:id="rId2"/>
              </a:rPr>
              <a:t>What if you had an Animal Tongue?</a:t>
            </a:r>
            <a:endParaRPr lang="en-US" sz="2000" i="1" dirty="0">
              <a:solidFill>
                <a:srgbClr val="00B050"/>
              </a:solidFill>
              <a:latin typeface="Comic Sans MS" panose="030F0702030302020204" pitchFamily="66" charset="0"/>
            </a:endParaRPr>
          </a:p>
        </p:txBody>
      </p:sp>
      <p:sp>
        <p:nvSpPr>
          <p:cNvPr id="5" name="TextBox 4">
            <a:extLst>
              <a:ext uri="{FF2B5EF4-FFF2-40B4-BE49-F238E27FC236}">
                <a16:creationId xmlns:a16="http://schemas.microsoft.com/office/drawing/2014/main" id="{32E6A61C-7EAC-482D-871F-983B376641A7}"/>
              </a:ext>
            </a:extLst>
          </p:cNvPr>
          <p:cNvSpPr txBox="1"/>
          <p:nvPr/>
        </p:nvSpPr>
        <p:spPr>
          <a:xfrm>
            <a:off x="387459" y="3177153"/>
            <a:ext cx="5935850" cy="1200329"/>
          </a:xfrm>
          <a:prstGeom prst="rect">
            <a:avLst/>
          </a:prstGeom>
          <a:noFill/>
        </p:spPr>
        <p:txBody>
          <a:bodyPr wrap="square" rtlCol="0">
            <a:spAutoFit/>
          </a:bodyPr>
          <a:lstStyle/>
          <a:p>
            <a:r>
              <a:rPr lang="en-US" dirty="0">
                <a:latin typeface="Comic Sans MS" panose="030F0702030302020204" pitchFamily="66" charset="0"/>
              </a:rPr>
              <a:t>What sense does my tongue give me? ___________</a:t>
            </a:r>
          </a:p>
          <a:p>
            <a:endParaRPr lang="en-US" dirty="0">
              <a:latin typeface="Comic Sans MS" panose="030F0702030302020204" pitchFamily="66" charset="0"/>
            </a:endParaRPr>
          </a:p>
          <a:p>
            <a:r>
              <a:rPr lang="en-US" dirty="0">
                <a:latin typeface="Comic Sans MS" panose="030F0702030302020204" pitchFamily="66" charset="0"/>
              </a:rPr>
              <a:t>How do we take care of our tongues? Draw or write your ideas below.</a:t>
            </a:r>
          </a:p>
        </p:txBody>
      </p:sp>
      <p:sp>
        <p:nvSpPr>
          <p:cNvPr id="6" name="Rectangle 5">
            <a:extLst>
              <a:ext uri="{FF2B5EF4-FFF2-40B4-BE49-F238E27FC236}">
                <a16:creationId xmlns:a16="http://schemas.microsoft.com/office/drawing/2014/main" id="{BE201ED2-0820-49E5-8ED2-6890EB52DB1A}"/>
              </a:ext>
            </a:extLst>
          </p:cNvPr>
          <p:cNvSpPr/>
          <p:nvPr/>
        </p:nvSpPr>
        <p:spPr>
          <a:xfrm>
            <a:off x="387458" y="4377482"/>
            <a:ext cx="5935850" cy="436356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02C61197-6826-4369-808E-11EFF9C3C1F9}"/>
              </a:ext>
            </a:extLst>
          </p:cNvPr>
          <p:cNvSpPr>
            <a:spLocks noGrp="1"/>
          </p:cNvSpPr>
          <p:nvPr>
            <p:ph type="sldNum" sz="quarter" idx="12"/>
          </p:nvPr>
        </p:nvSpPr>
        <p:spPr/>
        <p:txBody>
          <a:bodyPr/>
          <a:lstStyle/>
          <a:p>
            <a:fld id="{9B7DA921-BC42-473B-8A08-A018F07626C1}" type="slidenum">
              <a:rPr lang="en-US" smtClean="0"/>
              <a:t>11</a:t>
            </a:fld>
            <a:endParaRPr lang="en-US"/>
          </a:p>
        </p:txBody>
      </p:sp>
    </p:spTree>
    <p:extLst>
      <p:ext uri="{BB962C8B-B14F-4D97-AF65-F5344CB8AC3E}">
        <p14:creationId xmlns:p14="http://schemas.microsoft.com/office/powerpoint/2010/main" val="3434449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16976" y="402956"/>
            <a:ext cx="6431797" cy="1107996"/>
          </a:xfrm>
          <a:prstGeom prst="rect">
            <a:avLst/>
          </a:prstGeom>
          <a:noFill/>
        </p:spPr>
        <p:txBody>
          <a:bodyPr wrap="square" rtlCol="0">
            <a:spAutoFit/>
          </a:bodyPr>
          <a:lstStyle/>
          <a:p>
            <a:pPr algn="ctr"/>
            <a:r>
              <a:rPr lang="en-US" sz="6600" dirty="0">
                <a:solidFill>
                  <a:schemeClr val="bg1"/>
                </a:solidFill>
                <a:latin typeface="Comic Sans MS" panose="030F0702030302020204" pitchFamily="66" charset="0"/>
              </a:rPr>
              <a:t>Book Patterns:</a:t>
            </a:r>
            <a:endParaRPr lang="en-US" sz="32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86CEFC34-290A-46C9-A869-F08AA59F6612}"/>
              </a:ext>
            </a:extLst>
          </p:cNvPr>
          <p:cNvSpPr txBox="1"/>
          <p:nvPr/>
        </p:nvSpPr>
        <p:spPr>
          <a:xfrm>
            <a:off x="131733" y="2112976"/>
            <a:ext cx="6517040" cy="923330"/>
          </a:xfrm>
          <a:prstGeom prst="rect">
            <a:avLst/>
          </a:prstGeom>
          <a:solidFill>
            <a:schemeClr val="bg2"/>
          </a:solidFill>
          <a:ln w="38100"/>
        </p:spPr>
        <p:style>
          <a:lnRef idx="2">
            <a:schemeClr val="accent2"/>
          </a:lnRef>
          <a:fillRef idx="1">
            <a:schemeClr val="lt1"/>
          </a:fillRef>
          <a:effectRef idx="0">
            <a:schemeClr val="accent2"/>
          </a:effectRef>
          <a:fontRef idx="minor">
            <a:schemeClr val="dk1"/>
          </a:fontRef>
        </p:style>
        <p:txBody>
          <a:bodyPr wrap="square">
            <a:spAutoFit/>
          </a:bodyPr>
          <a:lstStyle/>
          <a:p>
            <a:pPr rtl="0">
              <a:spcBef>
                <a:spcPts val="0"/>
              </a:spcBef>
              <a:spcAft>
                <a:spcPts val="0"/>
              </a:spcAft>
            </a:pPr>
            <a:r>
              <a:rPr lang="en-US" dirty="0">
                <a:solidFill>
                  <a:srgbClr val="000000"/>
                </a:solidFill>
                <a:latin typeface="Comic Sans MS" panose="030F0702030302020204" pitchFamily="66" charset="0"/>
              </a:rPr>
              <a:t>All of the books we have been viewing follow a same pattern in how they are written. What patterns do you see in each book? Share your ideas below.</a:t>
            </a:r>
            <a:endParaRPr lang="en-US" b="0" dirty="0">
              <a:effectLst/>
              <a:latin typeface="Comic Sans MS" panose="030F0702030302020204" pitchFamily="66" charset="0"/>
            </a:endParaRPr>
          </a:p>
        </p:txBody>
      </p:sp>
      <p:sp>
        <p:nvSpPr>
          <p:cNvPr id="5" name="Rectangle: Rounded Corners 4">
            <a:extLst>
              <a:ext uri="{FF2B5EF4-FFF2-40B4-BE49-F238E27FC236}">
                <a16:creationId xmlns:a16="http://schemas.microsoft.com/office/drawing/2014/main" id="{74E283D1-D1DD-41EA-895B-0CA390468AAF}"/>
              </a:ext>
            </a:extLst>
          </p:cNvPr>
          <p:cNvSpPr/>
          <p:nvPr/>
        </p:nvSpPr>
        <p:spPr>
          <a:xfrm>
            <a:off x="131734" y="3192651"/>
            <a:ext cx="6517040" cy="5765369"/>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0729D6D7-5782-4E78-8BB6-BBA3CED4C8DA}"/>
              </a:ext>
            </a:extLst>
          </p:cNvPr>
          <p:cNvSpPr>
            <a:spLocks noGrp="1"/>
          </p:cNvSpPr>
          <p:nvPr>
            <p:ph type="sldNum" sz="quarter" idx="12"/>
          </p:nvPr>
        </p:nvSpPr>
        <p:spPr/>
        <p:txBody>
          <a:bodyPr/>
          <a:lstStyle/>
          <a:p>
            <a:fld id="{9B7DA921-BC42-473B-8A08-A018F07626C1}" type="slidenum">
              <a:rPr lang="en-US" smtClean="0"/>
              <a:t>12</a:t>
            </a:fld>
            <a:endParaRPr lang="en-US"/>
          </a:p>
        </p:txBody>
      </p:sp>
    </p:spTree>
    <p:extLst>
      <p:ext uri="{BB962C8B-B14F-4D97-AF65-F5344CB8AC3E}">
        <p14:creationId xmlns:p14="http://schemas.microsoft.com/office/powerpoint/2010/main" val="1110861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16976" y="402956"/>
            <a:ext cx="6431797" cy="1446550"/>
          </a:xfrm>
          <a:prstGeom prst="rect">
            <a:avLst/>
          </a:prstGeom>
          <a:noFill/>
        </p:spPr>
        <p:txBody>
          <a:bodyPr wrap="square" rtlCol="0">
            <a:spAutoFit/>
          </a:bodyPr>
          <a:lstStyle/>
          <a:p>
            <a:pPr algn="ctr"/>
            <a:r>
              <a:rPr lang="en-US" sz="8800" dirty="0">
                <a:solidFill>
                  <a:schemeClr val="bg1"/>
                </a:solidFill>
                <a:latin typeface="Comic Sans MS" panose="030F0702030302020204" pitchFamily="66" charset="0"/>
              </a:rPr>
              <a:t>View:</a:t>
            </a:r>
            <a:endParaRPr lang="en-US" sz="32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B8DA95A5-6397-4966-8438-8CFB5B660A01}"/>
              </a:ext>
            </a:extLst>
          </p:cNvPr>
          <p:cNvSpPr txBox="1"/>
          <p:nvPr/>
        </p:nvSpPr>
        <p:spPr>
          <a:xfrm>
            <a:off x="387458" y="2310669"/>
            <a:ext cx="5734373" cy="400110"/>
          </a:xfrm>
          <a:prstGeom prst="rect">
            <a:avLst/>
          </a:prstGeom>
          <a:noFill/>
        </p:spPr>
        <p:txBody>
          <a:bodyPr wrap="square" rtlCol="0">
            <a:spAutoFit/>
          </a:bodyPr>
          <a:lstStyle/>
          <a:p>
            <a:r>
              <a:rPr lang="en-US" sz="2000" i="1" dirty="0">
                <a:solidFill>
                  <a:srgbClr val="00B050"/>
                </a:solidFill>
                <a:latin typeface="Comic Sans MS" panose="030F0702030302020204" pitchFamily="66" charset="0"/>
                <a:hlinkClick r:id="rId2"/>
              </a:rPr>
              <a:t>Marine Animals and Their Senses: Touch</a:t>
            </a:r>
            <a:endParaRPr lang="en-US" sz="2000" i="1" dirty="0">
              <a:solidFill>
                <a:srgbClr val="00B050"/>
              </a:solidFill>
              <a:latin typeface="Comic Sans MS" panose="030F0702030302020204" pitchFamily="66" charset="0"/>
            </a:endParaRPr>
          </a:p>
        </p:txBody>
      </p:sp>
      <p:sp>
        <p:nvSpPr>
          <p:cNvPr id="5" name="TextBox 4">
            <a:extLst>
              <a:ext uri="{FF2B5EF4-FFF2-40B4-BE49-F238E27FC236}">
                <a16:creationId xmlns:a16="http://schemas.microsoft.com/office/drawing/2014/main" id="{32E6A61C-7EAC-482D-871F-983B376641A7}"/>
              </a:ext>
            </a:extLst>
          </p:cNvPr>
          <p:cNvSpPr txBox="1"/>
          <p:nvPr/>
        </p:nvSpPr>
        <p:spPr>
          <a:xfrm>
            <a:off x="387459" y="3177153"/>
            <a:ext cx="5935850" cy="1477328"/>
          </a:xfrm>
          <a:prstGeom prst="rect">
            <a:avLst/>
          </a:prstGeom>
          <a:noFill/>
        </p:spPr>
        <p:txBody>
          <a:bodyPr wrap="square" rtlCol="0">
            <a:spAutoFit/>
          </a:bodyPr>
          <a:lstStyle/>
          <a:p>
            <a:r>
              <a:rPr lang="en-US" dirty="0">
                <a:latin typeface="Comic Sans MS" panose="030F0702030302020204" pitchFamily="66" charset="0"/>
              </a:rPr>
              <a:t>What body parts do we use to access our sense of touch? ___________</a:t>
            </a:r>
          </a:p>
          <a:p>
            <a:endParaRPr lang="en-US" dirty="0">
              <a:latin typeface="Comic Sans MS" panose="030F0702030302020204" pitchFamily="66" charset="0"/>
            </a:endParaRPr>
          </a:p>
          <a:p>
            <a:r>
              <a:rPr lang="en-US" dirty="0">
                <a:latin typeface="Comic Sans MS" panose="030F0702030302020204" pitchFamily="66" charset="0"/>
              </a:rPr>
              <a:t>How do we take care of these body parts? Draw or write your ideas below.</a:t>
            </a:r>
          </a:p>
        </p:txBody>
      </p:sp>
      <p:sp>
        <p:nvSpPr>
          <p:cNvPr id="6" name="Rectangle 5">
            <a:extLst>
              <a:ext uri="{FF2B5EF4-FFF2-40B4-BE49-F238E27FC236}">
                <a16:creationId xmlns:a16="http://schemas.microsoft.com/office/drawing/2014/main" id="{BE201ED2-0820-49E5-8ED2-6890EB52DB1A}"/>
              </a:ext>
            </a:extLst>
          </p:cNvPr>
          <p:cNvSpPr/>
          <p:nvPr/>
        </p:nvSpPr>
        <p:spPr>
          <a:xfrm>
            <a:off x="387458" y="4654480"/>
            <a:ext cx="5935850" cy="408656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02C61197-6826-4369-808E-11EFF9C3C1F9}"/>
              </a:ext>
            </a:extLst>
          </p:cNvPr>
          <p:cNvSpPr>
            <a:spLocks noGrp="1"/>
          </p:cNvSpPr>
          <p:nvPr>
            <p:ph type="sldNum" sz="quarter" idx="12"/>
          </p:nvPr>
        </p:nvSpPr>
        <p:spPr/>
        <p:txBody>
          <a:bodyPr/>
          <a:lstStyle/>
          <a:p>
            <a:fld id="{9B7DA921-BC42-473B-8A08-A018F07626C1}" type="slidenum">
              <a:rPr lang="en-US" smtClean="0"/>
              <a:t>13</a:t>
            </a:fld>
            <a:endParaRPr lang="en-US"/>
          </a:p>
        </p:txBody>
      </p:sp>
    </p:spTree>
    <p:extLst>
      <p:ext uri="{BB962C8B-B14F-4D97-AF65-F5344CB8AC3E}">
        <p14:creationId xmlns:p14="http://schemas.microsoft.com/office/powerpoint/2010/main" val="3247744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174354" y="269054"/>
            <a:ext cx="6431797" cy="1569660"/>
          </a:xfrm>
          <a:prstGeom prst="rect">
            <a:avLst/>
          </a:prstGeom>
          <a:noFill/>
        </p:spPr>
        <p:txBody>
          <a:bodyPr wrap="square" rtlCol="0">
            <a:spAutoFit/>
          </a:bodyPr>
          <a:lstStyle/>
          <a:p>
            <a:pPr algn="ctr"/>
            <a:r>
              <a:rPr lang="en-US" sz="4800" dirty="0">
                <a:solidFill>
                  <a:schemeClr val="bg1"/>
                </a:solidFill>
                <a:latin typeface="Comic Sans MS" panose="030F0702030302020204" pitchFamily="66" charset="0"/>
              </a:rPr>
              <a:t>Interesting Textures:</a:t>
            </a:r>
            <a:endParaRPr lang="en-US" sz="36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86CEFC34-290A-46C9-A869-F08AA59F6612}"/>
              </a:ext>
            </a:extLst>
          </p:cNvPr>
          <p:cNvSpPr txBox="1"/>
          <p:nvPr/>
        </p:nvSpPr>
        <p:spPr>
          <a:xfrm>
            <a:off x="131733" y="2112976"/>
            <a:ext cx="6517040" cy="2585323"/>
          </a:xfrm>
          <a:prstGeom prst="rect">
            <a:avLst/>
          </a:prstGeom>
          <a:solidFill>
            <a:schemeClr val="bg2"/>
          </a:solidFill>
          <a:ln w="38100"/>
        </p:spPr>
        <p:style>
          <a:lnRef idx="2">
            <a:schemeClr val="accent2"/>
          </a:lnRef>
          <a:fillRef idx="1">
            <a:schemeClr val="lt1"/>
          </a:fillRef>
          <a:effectRef idx="0">
            <a:schemeClr val="accent2"/>
          </a:effectRef>
          <a:fontRef idx="minor">
            <a:schemeClr val="dk1"/>
          </a:fontRef>
        </p:style>
        <p:txBody>
          <a:bodyPr wrap="square">
            <a:spAutoFit/>
          </a:bodyPr>
          <a:lstStyle/>
          <a:p>
            <a:pPr rtl="0">
              <a:spcBef>
                <a:spcPts val="0"/>
              </a:spcBef>
              <a:spcAft>
                <a:spcPts val="0"/>
              </a:spcAft>
            </a:pPr>
            <a:r>
              <a:rPr lang="en-US" dirty="0">
                <a:solidFill>
                  <a:srgbClr val="000000"/>
                </a:solidFill>
                <a:latin typeface="Comic Sans MS" panose="030F0702030302020204" pitchFamily="66" charset="0"/>
              </a:rPr>
              <a:t>Find objects in your home that have a texture when we touch them, such as soft, scratchy, smooth.</a:t>
            </a:r>
          </a:p>
          <a:p>
            <a:pPr rtl="0">
              <a:spcBef>
                <a:spcPts val="0"/>
              </a:spcBef>
              <a:spcAft>
                <a:spcPts val="0"/>
              </a:spcAft>
            </a:pPr>
            <a:r>
              <a:rPr lang="en-US" b="0" dirty="0">
                <a:solidFill>
                  <a:srgbClr val="000000"/>
                </a:solidFill>
                <a:effectLst/>
                <a:latin typeface="Comic Sans MS" panose="030F0702030302020204" pitchFamily="66" charset="0"/>
              </a:rPr>
              <a:t>Describe the </a:t>
            </a:r>
            <a:r>
              <a:rPr lang="en-US" dirty="0">
                <a:solidFill>
                  <a:srgbClr val="000000"/>
                </a:solidFill>
                <a:latin typeface="Comic Sans MS" panose="030F0702030302020204" pitchFamily="66" charset="0"/>
              </a:rPr>
              <a:t>texture</a:t>
            </a:r>
            <a:r>
              <a:rPr lang="en-US" b="0" dirty="0">
                <a:solidFill>
                  <a:srgbClr val="000000"/>
                </a:solidFill>
                <a:effectLst/>
                <a:latin typeface="Comic Sans MS" panose="030F0702030302020204" pitchFamily="66" charset="0"/>
              </a:rPr>
              <a:t> of each object. (E.g. Sand paper is scratchy or rough) Can you use interesting words to describe how the texture?</a:t>
            </a:r>
          </a:p>
          <a:p>
            <a:pPr rtl="0">
              <a:spcBef>
                <a:spcPts val="0"/>
              </a:spcBef>
              <a:spcAft>
                <a:spcPts val="0"/>
              </a:spcAft>
            </a:pPr>
            <a:r>
              <a:rPr lang="en-US" dirty="0">
                <a:solidFill>
                  <a:srgbClr val="000000"/>
                </a:solidFill>
                <a:latin typeface="Comic Sans MS" panose="030F0702030302020204" pitchFamily="66" charset="0"/>
              </a:rPr>
              <a:t>Share your descriptive words with others in your home. Do they all agree with your descriptive words? Why or why not?</a:t>
            </a:r>
          </a:p>
          <a:p>
            <a:pPr rtl="0">
              <a:spcBef>
                <a:spcPts val="0"/>
              </a:spcBef>
              <a:spcAft>
                <a:spcPts val="0"/>
              </a:spcAft>
            </a:pPr>
            <a:r>
              <a:rPr lang="en-US" b="0" dirty="0">
                <a:solidFill>
                  <a:srgbClr val="000000"/>
                </a:solidFill>
                <a:effectLst/>
                <a:latin typeface="Comic Sans MS" panose="030F0702030302020204" pitchFamily="66" charset="0"/>
              </a:rPr>
              <a:t>Share your findings below.</a:t>
            </a:r>
            <a:endParaRPr lang="en-US" b="0" dirty="0">
              <a:effectLst/>
              <a:latin typeface="Comic Sans MS" panose="030F0702030302020204" pitchFamily="66" charset="0"/>
            </a:endParaRPr>
          </a:p>
        </p:txBody>
      </p:sp>
      <p:sp>
        <p:nvSpPr>
          <p:cNvPr id="5" name="Slide Number Placeholder 4">
            <a:extLst>
              <a:ext uri="{FF2B5EF4-FFF2-40B4-BE49-F238E27FC236}">
                <a16:creationId xmlns:a16="http://schemas.microsoft.com/office/drawing/2014/main" id="{9B6849E5-7E85-4F11-A629-ABD163B6DD92}"/>
              </a:ext>
            </a:extLst>
          </p:cNvPr>
          <p:cNvSpPr>
            <a:spLocks noGrp="1"/>
          </p:cNvSpPr>
          <p:nvPr>
            <p:ph type="sldNum" sz="quarter" idx="12"/>
          </p:nvPr>
        </p:nvSpPr>
        <p:spPr/>
        <p:txBody>
          <a:bodyPr/>
          <a:lstStyle/>
          <a:p>
            <a:fld id="{9B7DA921-BC42-473B-8A08-A018F07626C1}" type="slidenum">
              <a:rPr lang="en-US" smtClean="0"/>
              <a:t>14</a:t>
            </a:fld>
            <a:endParaRPr lang="en-US"/>
          </a:p>
        </p:txBody>
      </p:sp>
      <p:sp>
        <p:nvSpPr>
          <p:cNvPr id="6" name="Rectangle: Rounded Corners 5">
            <a:extLst>
              <a:ext uri="{FF2B5EF4-FFF2-40B4-BE49-F238E27FC236}">
                <a16:creationId xmlns:a16="http://schemas.microsoft.com/office/drawing/2014/main" id="{AAA68E4D-248E-4E4B-B126-F01C7B727015}"/>
              </a:ext>
            </a:extLst>
          </p:cNvPr>
          <p:cNvSpPr/>
          <p:nvPr/>
        </p:nvSpPr>
        <p:spPr>
          <a:xfrm>
            <a:off x="131733" y="4819973"/>
            <a:ext cx="6517040" cy="4141996"/>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174544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174354" y="269054"/>
            <a:ext cx="6431797" cy="1323439"/>
          </a:xfrm>
          <a:prstGeom prst="rect">
            <a:avLst/>
          </a:prstGeom>
          <a:noFill/>
        </p:spPr>
        <p:txBody>
          <a:bodyPr wrap="square" rtlCol="0">
            <a:spAutoFit/>
          </a:bodyPr>
          <a:lstStyle/>
          <a:p>
            <a:pPr algn="ctr"/>
            <a:r>
              <a:rPr lang="en-US" sz="8000" dirty="0">
                <a:solidFill>
                  <a:schemeClr val="bg1"/>
                </a:solidFill>
                <a:latin typeface="Comic Sans MS" panose="030F0702030302020204" pitchFamily="66" charset="0"/>
              </a:rPr>
              <a:t>Create:</a:t>
            </a:r>
            <a:endParaRPr lang="en-US" sz="60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86CEFC34-290A-46C9-A869-F08AA59F6612}"/>
              </a:ext>
            </a:extLst>
          </p:cNvPr>
          <p:cNvSpPr txBox="1"/>
          <p:nvPr/>
        </p:nvSpPr>
        <p:spPr>
          <a:xfrm>
            <a:off x="131733" y="2112976"/>
            <a:ext cx="6517040" cy="369332"/>
          </a:xfrm>
          <a:prstGeom prst="rect">
            <a:avLst/>
          </a:prstGeom>
          <a:solidFill>
            <a:schemeClr val="bg2"/>
          </a:solidFill>
          <a:ln w="38100"/>
        </p:spPr>
        <p:style>
          <a:lnRef idx="2">
            <a:schemeClr val="accent2"/>
          </a:lnRef>
          <a:fillRef idx="1">
            <a:schemeClr val="lt1"/>
          </a:fillRef>
          <a:effectRef idx="0">
            <a:schemeClr val="accent2"/>
          </a:effectRef>
          <a:fontRef idx="minor">
            <a:schemeClr val="dk1"/>
          </a:fontRef>
        </p:style>
        <p:txBody>
          <a:bodyPr wrap="square">
            <a:spAutoFit/>
          </a:bodyPr>
          <a:lstStyle/>
          <a:p>
            <a:pPr rtl="0">
              <a:spcBef>
                <a:spcPts val="0"/>
              </a:spcBef>
              <a:spcAft>
                <a:spcPts val="0"/>
              </a:spcAft>
            </a:pPr>
            <a:r>
              <a:rPr lang="en-US" dirty="0">
                <a:solidFill>
                  <a:srgbClr val="000000"/>
                </a:solidFill>
                <a:latin typeface="Comic Sans MS" panose="030F0702030302020204" pitchFamily="66" charset="0"/>
              </a:rPr>
              <a:t>Complete the two projects listed below.</a:t>
            </a:r>
            <a:endParaRPr lang="en-US" b="0" dirty="0">
              <a:effectLst/>
              <a:latin typeface="Comic Sans MS" panose="030F0702030302020204" pitchFamily="66" charset="0"/>
            </a:endParaRPr>
          </a:p>
        </p:txBody>
      </p:sp>
      <p:sp>
        <p:nvSpPr>
          <p:cNvPr id="5" name="Slide Number Placeholder 4">
            <a:extLst>
              <a:ext uri="{FF2B5EF4-FFF2-40B4-BE49-F238E27FC236}">
                <a16:creationId xmlns:a16="http://schemas.microsoft.com/office/drawing/2014/main" id="{9B6849E5-7E85-4F11-A629-ABD163B6DD92}"/>
              </a:ext>
            </a:extLst>
          </p:cNvPr>
          <p:cNvSpPr>
            <a:spLocks noGrp="1"/>
          </p:cNvSpPr>
          <p:nvPr>
            <p:ph type="sldNum" sz="quarter" idx="12"/>
          </p:nvPr>
        </p:nvSpPr>
        <p:spPr/>
        <p:txBody>
          <a:bodyPr/>
          <a:lstStyle/>
          <a:p>
            <a:fld id="{9B7DA921-BC42-473B-8A08-A018F07626C1}" type="slidenum">
              <a:rPr lang="en-US" smtClean="0"/>
              <a:t>15</a:t>
            </a:fld>
            <a:endParaRPr lang="en-US"/>
          </a:p>
        </p:txBody>
      </p:sp>
      <p:sp>
        <p:nvSpPr>
          <p:cNvPr id="7" name="TextBox 6">
            <a:extLst>
              <a:ext uri="{FF2B5EF4-FFF2-40B4-BE49-F238E27FC236}">
                <a16:creationId xmlns:a16="http://schemas.microsoft.com/office/drawing/2014/main" id="{B5F5FDE0-B443-44F6-B686-F80BA55FD1D2}"/>
              </a:ext>
            </a:extLst>
          </p:cNvPr>
          <p:cNvSpPr txBox="1"/>
          <p:nvPr/>
        </p:nvSpPr>
        <p:spPr>
          <a:xfrm>
            <a:off x="131733" y="3221925"/>
            <a:ext cx="6431797" cy="2677656"/>
          </a:xfrm>
          <a:prstGeom prst="rect">
            <a:avLst/>
          </a:prstGeom>
          <a:ln w="28575"/>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latin typeface="Comic Sans MS" panose="030F0702030302020204" pitchFamily="66" charset="0"/>
              </a:rPr>
              <a:t>Create a poster or picture or infographic that shows the information that each of our senses gathers, what body part is connected to each sense, and how to protect our senses.</a:t>
            </a:r>
          </a:p>
        </p:txBody>
      </p:sp>
      <p:sp>
        <p:nvSpPr>
          <p:cNvPr id="8" name="TextBox 7">
            <a:extLst>
              <a:ext uri="{FF2B5EF4-FFF2-40B4-BE49-F238E27FC236}">
                <a16:creationId xmlns:a16="http://schemas.microsoft.com/office/drawing/2014/main" id="{866124CE-3C43-414D-99DF-4C17B9C7D3F0}"/>
              </a:ext>
            </a:extLst>
          </p:cNvPr>
          <p:cNvSpPr txBox="1"/>
          <p:nvPr/>
        </p:nvSpPr>
        <p:spPr>
          <a:xfrm>
            <a:off x="131732" y="6594271"/>
            <a:ext cx="6431797" cy="1815882"/>
          </a:xfrm>
          <a:prstGeom prst="rect">
            <a:avLst/>
          </a:prstGeom>
          <a:ln w="28575"/>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800" dirty="0">
                <a:latin typeface="Comic Sans MS" panose="030F0702030302020204" pitchFamily="66" charset="0"/>
              </a:rPr>
              <a:t>Write a two-page spread or a whole book that uses the same pattern as the books we’ve been reading, called: </a:t>
            </a:r>
            <a:r>
              <a:rPr lang="en-US" sz="2800" i="1" dirty="0">
                <a:latin typeface="Comic Sans MS" panose="030F0702030302020204" pitchFamily="66" charset="0"/>
              </a:rPr>
              <a:t>What if Animals had Human ______?</a:t>
            </a:r>
            <a:endParaRPr lang="en-US" sz="2800" dirty="0">
              <a:latin typeface="Comic Sans MS" panose="030F0702030302020204" pitchFamily="66" charset="0"/>
            </a:endParaRPr>
          </a:p>
        </p:txBody>
      </p:sp>
      <p:sp>
        <p:nvSpPr>
          <p:cNvPr id="9" name="Rectangle 8">
            <a:extLst>
              <a:ext uri="{FF2B5EF4-FFF2-40B4-BE49-F238E27FC236}">
                <a16:creationId xmlns:a16="http://schemas.microsoft.com/office/drawing/2014/main" id="{B5A5F54A-4216-4C01-911E-DFC82EA07235}"/>
              </a:ext>
            </a:extLst>
          </p:cNvPr>
          <p:cNvSpPr/>
          <p:nvPr/>
        </p:nvSpPr>
        <p:spPr>
          <a:xfrm>
            <a:off x="2939768" y="2390452"/>
            <a:ext cx="535724"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0070C0"/>
                </a:solidFill>
                <a:effectLst>
                  <a:outerShdw blurRad="12700" dist="38100" dir="2700000" algn="tl" rotWithShape="0">
                    <a:schemeClr val="bg1">
                      <a:lumMod val="50000"/>
                    </a:schemeClr>
                  </a:outerShdw>
                </a:effectLst>
              </a:rPr>
              <a:t>1</a:t>
            </a:r>
          </a:p>
        </p:txBody>
      </p:sp>
      <p:sp>
        <p:nvSpPr>
          <p:cNvPr id="10" name="Rectangle 9">
            <a:extLst>
              <a:ext uri="{FF2B5EF4-FFF2-40B4-BE49-F238E27FC236}">
                <a16:creationId xmlns:a16="http://schemas.microsoft.com/office/drawing/2014/main" id="{951254CC-C593-4093-AA0B-B998F78958C6}"/>
              </a:ext>
            </a:extLst>
          </p:cNvPr>
          <p:cNvSpPr/>
          <p:nvPr/>
        </p:nvSpPr>
        <p:spPr>
          <a:xfrm>
            <a:off x="2939768" y="5746864"/>
            <a:ext cx="535724"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0070C0"/>
                </a:solidFill>
                <a:effectLst>
                  <a:outerShdw blurRad="12700" dist="38100" dir="2700000" algn="tl" rotWithShape="0">
                    <a:schemeClr val="bg1">
                      <a:lumMod val="50000"/>
                    </a:schemeClr>
                  </a:outerShdw>
                </a:effectLst>
              </a:rPr>
              <a:t>2</a:t>
            </a:r>
            <a:endParaRPr lang="en-US" sz="5400" b="1" cap="none" spc="0" dirty="0">
              <a:ln w="9525">
                <a:solidFill>
                  <a:schemeClr val="bg1"/>
                </a:solidFill>
                <a:prstDash val="solid"/>
              </a:ln>
              <a:solidFill>
                <a:srgbClr val="0070C0"/>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050415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F4A6ECF1-4C60-43BF-9279-55845607BAA9}"/>
              </a:ext>
            </a:extLst>
          </p:cNvPr>
          <p:cNvGrpSpPr/>
          <p:nvPr/>
        </p:nvGrpSpPr>
        <p:grpSpPr>
          <a:xfrm>
            <a:off x="151106" y="5184365"/>
            <a:ext cx="6517037" cy="3836208"/>
            <a:chOff x="170481" y="3419839"/>
            <a:chExt cx="6517037" cy="4778764"/>
          </a:xfrm>
        </p:grpSpPr>
        <p:sp>
          <p:nvSpPr>
            <p:cNvPr id="2" name="Arc 1">
              <a:extLst>
                <a:ext uri="{FF2B5EF4-FFF2-40B4-BE49-F238E27FC236}">
                  <a16:creationId xmlns:a16="http://schemas.microsoft.com/office/drawing/2014/main" id="{3796C2DB-1E49-4347-834B-235555A24FAD}"/>
                </a:ext>
              </a:extLst>
            </p:cNvPr>
            <p:cNvSpPr/>
            <p:nvPr/>
          </p:nvSpPr>
          <p:spPr>
            <a:xfrm>
              <a:off x="1135250" y="3766088"/>
              <a:ext cx="4587499" cy="4432515"/>
            </a:xfrm>
            <a:prstGeom prst="arc">
              <a:avLst>
                <a:gd name="adj1" fmla="val 10838078"/>
                <a:gd name="adj2" fmla="val 0"/>
              </a:avLst>
            </a:prstGeom>
            <a:ln w="57150"/>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3" name="TextBox 2">
              <a:extLst>
                <a:ext uri="{FF2B5EF4-FFF2-40B4-BE49-F238E27FC236}">
                  <a16:creationId xmlns:a16="http://schemas.microsoft.com/office/drawing/2014/main" id="{8F19D2B3-71E9-4E8D-803B-C22B36578EA5}"/>
                </a:ext>
              </a:extLst>
            </p:cNvPr>
            <p:cNvSpPr txBox="1"/>
            <p:nvPr/>
          </p:nvSpPr>
          <p:spPr>
            <a:xfrm>
              <a:off x="170481" y="5424407"/>
              <a:ext cx="964769" cy="461665"/>
            </a:xfrm>
            <a:prstGeom prst="rect">
              <a:avLst/>
            </a:prstGeom>
            <a:noFill/>
          </p:spPr>
          <p:txBody>
            <a:bodyPr wrap="square" rtlCol="0">
              <a:spAutoFit/>
            </a:bodyPr>
            <a:lstStyle/>
            <a:p>
              <a:pPr algn="ctr"/>
              <a:r>
                <a:rPr lang="en-US" sz="1200" dirty="0">
                  <a:latin typeface="Comic Sans MS" panose="030F0702030302020204" pitchFamily="66" charset="0"/>
                </a:rPr>
                <a:t>Not different</a:t>
              </a:r>
            </a:p>
          </p:txBody>
        </p:sp>
        <p:sp>
          <p:nvSpPr>
            <p:cNvPr id="5" name="TextBox 4">
              <a:extLst>
                <a:ext uri="{FF2B5EF4-FFF2-40B4-BE49-F238E27FC236}">
                  <a16:creationId xmlns:a16="http://schemas.microsoft.com/office/drawing/2014/main" id="{E6DC26AB-0EEE-41A9-8B5C-432CA712FCE3}"/>
                </a:ext>
              </a:extLst>
            </p:cNvPr>
            <p:cNvSpPr txBox="1"/>
            <p:nvPr/>
          </p:nvSpPr>
          <p:spPr>
            <a:xfrm>
              <a:off x="5722749" y="5449537"/>
              <a:ext cx="964769" cy="461665"/>
            </a:xfrm>
            <a:prstGeom prst="rect">
              <a:avLst/>
            </a:prstGeom>
            <a:noFill/>
          </p:spPr>
          <p:txBody>
            <a:bodyPr wrap="square" rtlCol="0">
              <a:spAutoFit/>
            </a:bodyPr>
            <a:lstStyle/>
            <a:p>
              <a:pPr algn="ctr"/>
              <a:r>
                <a:rPr lang="en-US" sz="1200" dirty="0">
                  <a:latin typeface="Comic Sans MS" panose="030F0702030302020204" pitchFamily="66" charset="0"/>
                </a:rPr>
                <a:t>Completely different</a:t>
              </a:r>
            </a:p>
          </p:txBody>
        </p:sp>
        <p:sp>
          <p:nvSpPr>
            <p:cNvPr id="6" name="TextBox 5">
              <a:extLst>
                <a:ext uri="{FF2B5EF4-FFF2-40B4-BE49-F238E27FC236}">
                  <a16:creationId xmlns:a16="http://schemas.microsoft.com/office/drawing/2014/main" id="{B05D4F1E-AB13-4235-AF8F-C2F112CA74B8}"/>
                </a:ext>
              </a:extLst>
            </p:cNvPr>
            <p:cNvSpPr txBox="1"/>
            <p:nvPr/>
          </p:nvSpPr>
          <p:spPr>
            <a:xfrm>
              <a:off x="1061632" y="3535255"/>
              <a:ext cx="964769" cy="461665"/>
            </a:xfrm>
            <a:prstGeom prst="rect">
              <a:avLst/>
            </a:prstGeom>
            <a:noFill/>
          </p:spPr>
          <p:txBody>
            <a:bodyPr wrap="square" rtlCol="0">
              <a:spAutoFit/>
            </a:bodyPr>
            <a:lstStyle/>
            <a:p>
              <a:pPr algn="ctr"/>
              <a:r>
                <a:rPr lang="en-US" sz="1200" dirty="0">
                  <a:latin typeface="Comic Sans MS" panose="030F0702030302020204" pitchFamily="66" charset="0"/>
                </a:rPr>
                <a:t>A little bit different</a:t>
              </a:r>
            </a:p>
          </p:txBody>
        </p:sp>
        <p:sp>
          <p:nvSpPr>
            <p:cNvPr id="7" name="TextBox 6">
              <a:extLst>
                <a:ext uri="{FF2B5EF4-FFF2-40B4-BE49-F238E27FC236}">
                  <a16:creationId xmlns:a16="http://schemas.microsoft.com/office/drawing/2014/main" id="{C2B95274-54F8-46BB-B6E3-E8449EF0BFAC}"/>
                </a:ext>
              </a:extLst>
            </p:cNvPr>
            <p:cNvSpPr txBox="1"/>
            <p:nvPr/>
          </p:nvSpPr>
          <p:spPr>
            <a:xfrm>
              <a:off x="4437038" y="3419839"/>
              <a:ext cx="964769" cy="461665"/>
            </a:xfrm>
            <a:prstGeom prst="rect">
              <a:avLst/>
            </a:prstGeom>
            <a:noFill/>
          </p:spPr>
          <p:txBody>
            <a:bodyPr wrap="square" rtlCol="0">
              <a:spAutoFit/>
            </a:bodyPr>
            <a:lstStyle/>
            <a:p>
              <a:pPr algn="ctr"/>
              <a:r>
                <a:rPr lang="en-US" sz="1200" dirty="0">
                  <a:latin typeface="Comic Sans MS" panose="030F0702030302020204" pitchFamily="66" charset="0"/>
                </a:rPr>
                <a:t>A lot different</a:t>
              </a:r>
            </a:p>
          </p:txBody>
        </p:sp>
      </p:grpSp>
      <p:sp>
        <p:nvSpPr>
          <p:cNvPr id="8" name="Rectangle 7">
            <a:extLst>
              <a:ext uri="{FF2B5EF4-FFF2-40B4-BE49-F238E27FC236}">
                <a16:creationId xmlns:a16="http://schemas.microsoft.com/office/drawing/2014/main" id="{12A20EE5-9231-4B4E-8CF9-F01B68657569}"/>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9B62F66-6D5E-4DBD-B078-012D3BB2825E}"/>
              </a:ext>
            </a:extLst>
          </p:cNvPr>
          <p:cNvSpPr txBox="1"/>
          <p:nvPr/>
        </p:nvSpPr>
        <p:spPr>
          <a:xfrm>
            <a:off x="216976" y="402956"/>
            <a:ext cx="6431797" cy="1446550"/>
          </a:xfrm>
          <a:prstGeom prst="rect">
            <a:avLst/>
          </a:prstGeom>
          <a:noFill/>
        </p:spPr>
        <p:txBody>
          <a:bodyPr wrap="square" rtlCol="0">
            <a:spAutoFit/>
          </a:bodyPr>
          <a:lstStyle/>
          <a:p>
            <a:pPr algn="ctr"/>
            <a:r>
              <a:rPr lang="en-US" sz="8800" dirty="0">
                <a:solidFill>
                  <a:schemeClr val="bg1"/>
                </a:solidFill>
                <a:latin typeface="Comic Sans MS" panose="030F0702030302020204" pitchFamily="66" charset="0"/>
              </a:rPr>
              <a:t>Question:</a:t>
            </a:r>
            <a:endParaRPr lang="en-US" sz="3200" dirty="0">
              <a:solidFill>
                <a:schemeClr val="bg1"/>
              </a:solidFill>
              <a:latin typeface="Comic Sans MS" panose="030F0702030302020204" pitchFamily="66" charset="0"/>
            </a:endParaRPr>
          </a:p>
        </p:txBody>
      </p:sp>
      <p:sp>
        <p:nvSpPr>
          <p:cNvPr id="13" name="TextBox 12">
            <a:extLst>
              <a:ext uri="{FF2B5EF4-FFF2-40B4-BE49-F238E27FC236}">
                <a16:creationId xmlns:a16="http://schemas.microsoft.com/office/drawing/2014/main" id="{50E8CA9C-1D0D-4DB7-B1D3-55E86B1D5A08}"/>
              </a:ext>
            </a:extLst>
          </p:cNvPr>
          <p:cNvSpPr txBox="1"/>
          <p:nvPr/>
        </p:nvSpPr>
        <p:spPr>
          <a:xfrm>
            <a:off x="131733" y="2112976"/>
            <a:ext cx="6517040" cy="923330"/>
          </a:xfrm>
          <a:prstGeom prst="rect">
            <a:avLst/>
          </a:prstGeom>
          <a:solidFill>
            <a:schemeClr val="bg2"/>
          </a:solidFill>
          <a:ln w="38100"/>
        </p:spPr>
        <p:style>
          <a:lnRef idx="2">
            <a:schemeClr val="accent2"/>
          </a:lnRef>
          <a:fillRef idx="1">
            <a:schemeClr val="lt1"/>
          </a:fillRef>
          <a:effectRef idx="0">
            <a:schemeClr val="accent2"/>
          </a:effectRef>
          <a:fontRef idx="minor">
            <a:schemeClr val="dk1"/>
          </a:fontRef>
        </p:style>
        <p:txBody>
          <a:bodyPr wrap="square">
            <a:spAutoFit/>
          </a:bodyPr>
          <a:lstStyle/>
          <a:p>
            <a:pPr rtl="0">
              <a:spcBef>
                <a:spcPts val="0"/>
              </a:spcBef>
              <a:spcAft>
                <a:spcPts val="0"/>
              </a:spcAft>
            </a:pPr>
            <a:r>
              <a:rPr lang="en-US" sz="1800" b="0" i="0" u="none" strike="noStrike" dirty="0">
                <a:solidFill>
                  <a:srgbClr val="000000"/>
                </a:solidFill>
                <a:effectLst/>
                <a:latin typeface="Comic Sans MS" panose="030F0702030302020204" pitchFamily="66" charset="0"/>
              </a:rPr>
              <a:t>Draw an arrow on the dashboard to show your decision. Justify your choice. Compare your first answer with your last!</a:t>
            </a:r>
            <a:endParaRPr lang="en-US" b="0" dirty="0">
              <a:effectLst/>
              <a:latin typeface="Comic Sans MS" panose="030F0702030302020204" pitchFamily="66" charset="0"/>
            </a:endParaRPr>
          </a:p>
        </p:txBody>
      </p:sp>
      <p:sp>
        <p:nvSpPr>
          <p:cNvPr id="12" name="TextBox 11">
            <a:extLst>
              <a:ext uri="{FF2B5EF4-FFF2-40B4-BE49-F238E27FC236}">
                <a16:creationId xmlns:a16="http://schemas.microsoft.com/office/drawing/2014/main" id="{7CB10317-A0A0-480B-9898-1501C3CC4B16}"/>
              </a:ext>
            </a:extLst>
          </p:cNvPr>
          <p:cNvSpPr txBox="1"/>
          <p:nvPr/>
        </p:nvSpPr>
        <p:spPr>
          <a:xfrm>
            <a:off x="326752" y="3131227"/>
            <a:ext cx="6198034" cy="1938992"/>
          </a:xfrm>
          <a:prstGeom prst="rect">
            <a:avLst/>
          </a:prstGeom>
          <a:noFill/>
        </p:spPr>
        <p:txBody>
          <a:bodyPr wrap="square" rtlCol="0">
            <a:spAutoFit/>
          </a:bodyPr>
          <a:lstStyle/>
          <a:p>
            <a:r>
              <a:rPr lang="en-US" sz="2000" dirty="0">
                <a:latin typeface="Comic Sans MS" panose="030F0702030302020204" pitchFamily="66" charset="0"/>
              </a:rPr>
              <a:t>How different would your life be if you had animal parts?</a:t>
            </a:r>
          </a:p>
          <a:p>
            <a:endParaRPr lang="en-US" sz="2000" dirty="0">
              <a:latin typeface="Comic Sans MS" panose="030F0702030302020204" pitchFamily="66" charset="0"/>
            </a:endParaRPr>
          </a:p>
          <a:p>
            <a:r>
              <a:rPr lang="en-US" sz="2000" dirty="0">
                <a:latin typeface="Comic Sans MS" panose="030F0702030302020204" pitchFamily="66" charset="0"/>
              </a:rPr>
              <a:t>I think my life would be ___________________</a:t>
            </a:r>
          </a:p>
          <a:p>
            <a:endParaRPr lang="en-US" sz="2000" dirty="0">
              <a:latin typeface="Comic Sans MS" panose="030F0702030302020204" pitchFamily="66" charset="0"/>
            </a:endParaRPr>
          </a:p>
          <a:p>
            <a:r>
              <a:rPr lang="en-US" sz="2000" dirty="0">
                <a:latin typeface="Comic Sans MS" panose="030F0702030302020204" pitchFamily="66" charset="0"/>
              </a:rPr>
              <a:t>because...</a:t>
            </a:r>
          </a:p>
        </p:txBody>
      </p:sp>
      <p:sp>
        <p:nvSpPr>
          <p:cNvPr id="14" name="Slide Number Placeholder 13">
            <a:extLst>
              <a:ext uri="{FF2B5EF4-FFF2-40B4-BE49-F238E27FC236}">
                <a16:creationId xmlns:a16="http://schemas.microsoft.com/office/drawing/2014/main" id="{0FC75D0E-CF62-4109-98F5-4F0F54AC50A0}"/>
              </a:ext>
            </a:extLst>
          </p:cNvPr>
          <p:cNvSpPr>
            <a:spLocks noGrp="1"/>
          </p:cNvSpPr>
          <p:nvPr>
            <p:ph type="sldNum" sz="quarter" idx="12"/>
          </p:nvPr>
        </p:nvSpPr>
        <p:spPr/>
        <p:txBody>
          <a:bodyPr/>
          <a:lstStyle/>
          <a:p>
            <a:fld id="{9B7DA921-BC42-473B-8A08-A018F07626C1}" type="slidenum">
              <a:rPr lang="en-US" smtClean="0"/>
              <a:t>16</a:t>
            </a:fld>
            <a:endParaRPr lang="en-US"/>
          </a:p>
        </p:txBody>
      </p:sp>
      <p:sp>
        <p:nvSpPr>
          <p:cNvPr id="9" name="TextBox 8">
            <a:extLst>
              <a:ext uri="{FF2B5EF4-FFF2-40B4-BE49-F238E27FC236}">
                <a16:creationId xmlns:a16="http://schemas.microsoft.com/office/drawing/2014/main" id="{84FC80A3-39F3-432C-90F3-2D46C373960C}"/>
              </a:ext>
            </a:extLst>
          </p:cNvPr>
          <p:cNvSpPr txBox="1"/>
          <p:nvPr/>
        </p:nvSpPr>
        <p:spPr>
          <a:xfrm>
            <a:off x="326751" y="7624896"/>
            <a:ext cx="6059761" cy="369332"/>
          </a:xfrm>
          <a:prstGeom prst="rect">
            <a:avLst/>
          </a:prstGeom>
          <a:noFill/>
        </p:spPr>
        <p:txBody>
          <a:bodyPr wrap="square" rtlCol="0">
            <a:spAutoFit/>
          </a:bodyPr>
          <a:lstStyle/>
          <a:p>
            <a:r>
              <a:rPr lang="en-US" dirty="0">
                <a:latin typeface="Comic Sans MS" panose="030F0702030302020204" pitchFamily="66" charset="0"/>
              </a:rPr>
              <a:t>Did you change your initial thoughts? Why or why not?</a:t>
            </a:r>
          </a:p>
        </p:txBody>
      </p:sp>
    </p:spTree>
    <p:extLst>
      <p:ext uri="{BB962C8B-B14F-4D97-AF65-F5344CB8AC3E}">
        <p14:creationId xmlns:p14="http://schemas.microsoft.com/office/powerpoint/2010/main" val="1997066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F4A6ECF1-4C60-43BF-9279-55845607BAA9}"/>
              </a:ext>
            </a:extLst>
          </p:cNvPr>
          <p:cNvGrpSpPr/>
          <p:nvPr/>
        </p:nvGrpSpPr>
        <p:grpSpPr>
          <a:xfrm>
            <a:off x="131733" y="5930564"/>
            <a:ext cx="6517037" cy="4778764"/>
            <a:chOff x="170481" y="3419839"/>
            <a:chExt cx="6517037" cy="4778764"/>
          </a:xfrm>
        </p:grpSpPr>
        <p:sp>
          <p:nvSpPr>
            <p:cNvPr id="2" name="Arc 1">
              <a:extLst>
                <a:ext uri="{FF2B5EF4-FFF2-40B4-BE49-F238E27FC236}">
                  <a16:creationId xmlns:a16="http://schemas.microsoft.com/office/drawing/2014/main" id="{3796C2DB-1E49-4347-834B-235555A24FAD}"/>
                </a:ext>
              </a:extLst>
            </p:cNvPr>
            <p:cNvSpPr/>
            <p:nvPr/>
          </p:nvSpPr>
          <p:spPr>
            <a:xfrm>
              <a:off x="1135250" y="3766088"/>
              <a:ext cx="4587499" cy="4432515"/>
            </a:xfrm>
            <a:prstGeom prst="arc">
              <a:avLst>
                <a:gd name="adj1" fmla="val 10838078"/>
                <a:gd name="adj2" fmla="val 0"/>
              </a:avLst>
            </a:prstGeom>
            <a:ln w="57150"/>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3" name="TextBox 2">
              <a:extLst>
                <a:ext uri="{FF2B5EF4-FFF2-40B4-BE49-F238E27FC236}">
                  <a16:creationId xmlns:a16="http://schemas.microsoft.com/office/drawing/2014/main" id="{8F19D2B3-71E9-4E8D-803B-C22B36578EA5}"/>
                </a:ext>
              </a:extLst>
            </p:cNvPr>
            <p:cNvSpPr txBox="1"/>
            <p:nvPr/>
          </p:nvSpPr>
          <p:spPr>
            <a:xfrm>
              <a:off x="170481" y="5424407"/>
              <a:ext cx="964769" cy="461665"/>
            </a:xfrm>
            <a:prstGeom prst="rect">
              <a:avLst/>
            </a:prstGeom>
            <a:noFill/>
          </p:spPr>
          <p:txBody>
            <a:bodyPr wrap="square" rtlCol="0">
              <a:spAutoFit/>
            </a:bodyPr>
            <a:lstStyle/>
            <a:p>
              <a:pPr algn="ctr"/>
              <a:r>
                <a:rPr lang="en-US" sz="1200" dirty="0">
                  <a:latin typeface="Comic Sans MS" panose="030F0702030302020204" pitchFamily="66" charset="0"/>
                </a:rPr>
                <a:t>Not different</a:t>
              </a:r>
            </a:p>
          </p:txBody>
        </p:sp>
        <p:sp>
          <p:nvSpPr>
            <p:cNvPr id="5" name="TextBox 4">
              <a:extLst>
                <a:ext uri="{FF2B5EF4-FFF2-40B4-BE49-F238E27FC236}">
                  <a16:creationId xmlns:a16="http://schemas.microsoft.com/office/drawing/2014/main" id="{E6DC26AB-0EEE-41A9-8B5C-432CA712FCE3}"/>
                </a:ext>
              </a:extLst>
            </p:cNvPr>
            <p:cNvSpPr txBox="1"/>
            <p:nvPr/>
          </p:nvSpPr>
          <p:spPr>
            <a:xfrm>
              <a:off x="5722749" y="5449537"/>
              <a:ext cx="964769" cy="461665"/>
            </a:xfrm>
            <a:prstGeom prst="rect">
              <a:avLst/>
            </a:prstGeom>
            <a:noFill/>
          </p:spPr>
          <p:txBody>
            <a:bodyPr wrap="square" rtlCol="0">
              <a:spAutoFit/>
            </a:bodyPr>
            <a:lstStyle/>
            <a:p>
              <a:pPr algn="ctr"/>
              <a:r>
                <a:rPr lang="en-US" sz="1200" dirty="0">
                  <a:latin typeface="Comic Sans MS" panose="030F0702030302020204" pitchFamily="66" charset="0"/>
                </a:rPr>
                <a:t>Completely different</a:t>
              </a:r>
            </a:p>
          </p:txBody>
        </p:sp>
        <p:sp>
          <p:nvSpPr>
            <p:cNvPr id="6" name="TextBox 5">
              <a:extLst>
                <a:ext uri="{FF2B5EF4-FFF2-40B4-BE49-F238E27FC236}">
                  <a16:creationId xmlns:a16="http://schemas.microsoft.com/office/drawing/2014/main" id="{B05D4F1E-AB13-4235-AF8F-C2F112CA74B8}"/>
                </a:ext>
              </a:extLst>
            </p:cNvPr>
            <p:cNvSpPr txBox="1"/>
            <p:nvPr/>
          </p:nvSpPr>
          <p:spPr>
            <a:xfrm>
              <a:off x="1061632" y="3535255"/>
              <a:ext cx="964769" cy="461665"/>
            </a:xfrm>
            <a:prstGeom prst="rect">
              <a:avLst/>
            </a:prstGeom>
            <a:noFill/>
          </p:spPr>
          <p:txBody>
            <a:bodyPr wrap="square" rtlCol="0">
              <a:spAutoFit/>
            </a:bodyPr>
            <a:lstStyle/>
            <a:p>
              <a:pPr algn="ctr"/>
              <a:r>
                <a:rPr lang="en-US" sz="1200" dirty="0">
                  <a:latin typeface="Comic Sans MS" panose="030F0702030302020204" pitchFamily="66" charset="0"/>
                </a:rPr>
                <a:t>A little bit different</a:t>
              </a:r>
            </a:p>
          </p:txBody>
        </p:sp>
        <p:sp>
          <p:nvSpPr>
            <p:cNvPr id="7" name="TextBox 6">
              <a:extLst>
                <a:ext uri="{FF2B5EF4-FFF2-40B4-BE49-F238E27FC236}">
                  <a16:creationId xmlns:a16="http://schemas.microsoft.com/office/drawing/2014/main" id="{C2B95274-54F8-46BB-B6E3-E8449EF0BFAC}"/>
                </a:ext>
              </a:extLst>
            </p:cNvPr>
            <p:cNvSpPr txBox="1"/>
            <p:nvPr/>
          </p:nvSpPr>
          <p:spPr>
            <a:xfrm>
              <a:off x="4437038" y="3419839"/>
              <a:ext cx="964769" cy="461665"/>
            </a:xfrm>
            <a:prstGeom prst="rect">
              <a:avLst/>
            </a:prstGeom>
            <a:noFill/>
          </p:spPr>
          <p:txBody>
            <a:bodyPr wrap="square" rtlCol="0">
              <a:spAutoFit/>
            </a:bodyPr>
            <a:lstStyle/>
            <a:p>
              <a:pPr algn="ctr"/>
              <a:r>
                <a:rPr lang="en-US" sz="1200" dirty="0">
                  <a:latin typeface="Comic Sans MS" panose="030F0702030302020204" pitchFamily="66" charset="0"/>
                </a:rPr>
                <a:t>A lot different</a:t>
              </a:r>
            </a:p>
          </p:txBody>
        </p:sp>
      </p:grpSp>
      <p:sp>
        <p:nvSpPr>
          <p:cNvPr id="8" name="Rectangle 7">
            <a:extLst>
              <a:ext uri="{FF2B5EF4-FFF2-40B4-BE49-F238E27FC236}">
                <a16:creationId xmlns:a16="http://schemas.microsoft.com/office/drawing/2014/main" id="{12A20EE5-9231-4B4E-8CF9-F01B68657569}"/>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9B62F66-6D5E-4DBD-B078-012D3BB2825E}"/>
              </a:ext>
            </a:extLst>
          </p:cNvPr>
          <p:cNvSpPr txBox="1"/>
          <p:nvPr/>
        </p:nvSpPr>
        <p:spPr>
          <a:xfrm>
            <a:off x="216976" y="402956"/>
            <a:ext cx="6431797" cy="1446550"/>
          </a:xfrm>
          <a:prstGeom prst="rect">
            <a:avLst/>
          </a:prstGeom>
          <a:noFill/>
        </p:spPr>
        <p:txBody>
          <a:bodyPr wrap="square" rtlCol="0">
            <a:spAutoFit/>
          </a:bodyPr>
          <a:lstStyle/>
          <a:p>
            <a:pPr algn="ctr"/>
            <a:r>
              <a:rPr lang="en-US" sz="8800" dirty="0">
                <a:solidFill>
                  <a:schemeClr val="bg1"/>
                </a:solidFill>
                <a:latin typeface="Comic Sans MS" panose="030F0702030302020204" pitchFamily="66" charset="0"/>
              </a:rPr>
              <a:t>Question:</a:t>
            </a:r>
            <a:endParaRPr lang="en-US" sz="3200" dirty="0">
              <a:solidFill>
                <a:schemeClr val="bg1"/>
              </a:solidFill>
              <a:latin typeface="Comic Sans MS" panose="030F0702030302020204" pitchFamily="66" charset="0"/>
            </a:endParaRPr>
          </a:p>
        </p:txBody>
      </p:sp>
      <p:sp>
        <p:nvSpPr>
          <p:cNvPr id="13" name="TextBox 12">
            <a:extLst>
              <a:ext uri="{FF2B5EF4-FFF2-40B4-BE49-F238E27FC236}">
                <a16:creationId xmlns:a16="http://schemas.microsoft.com/office/drawing/2014/main" id="{50E8CA9C-1D0D-4DB7-B1D3-55E86B1D5A08}"/>
              </a:ext>
            </a:extLst>
          </p:cNvPr>
          <p:cNvSpPr txBox="1"/>
          <p:nvPr/>
        </p:nvSpPr>
        <p:spPr>
          <a:xfrm>
            <a:off x="131733" y="2112976"/>
            <a:ext cx="6517040" cy="646331"/>
          </a:xfrm>
          <a:prstGeom prst="rect">
            <a:avLst/>
          </a:prstGeom>
          <a:solidFill>
            <a:schemeClr val="bg2"/>
          </a:solidFill>
          <a:ln w="38100"/>
        </p:spPr>
        <p:style>
          <a:lnRef idx="2">
            <a:schemeClr val="accent2"/>
          </a:lnRef>
          <a:fillRef idx="1">
            <a:schemeClr val="lt1"/>
          </a:fillRef>
          <a:effectRef idx="0">
            <a:schemeClr val="accent2"/>
          </a:effectRef>
          <a:fontRef idx="minor">
            <a:schemeClr val="dk1"/>
          </a:fontRef>
        </p:style>
        <p:txBody>
          <a:bodyPr wrap="square">
            <a:spAutoFit/>
          </a:bodyPr>
          <a:lstStyle/>
          <a:p>
            <a:pPr rtl="0">
              <a:spcBef>
                <a:spcPts val="0"/>
              </a:spcBef>
              <a:spcAft>
                <a:spcPts val="0"/>
              </a:spcAft>
            </a:pPr>
            <a:r>
              <a:rPr lang="en-US" sz="1800" b="0" i="0" u="none" strike="noStrike" dirty="0">
                <a:solidFill>
                  <a:srgbClr val="000000"/>
                </a:solidFill>
                <a:effectLst/>
                <a:latin typeface="Comic Sans MS" panose="030F0702030302020204" pitchFamily="66" charset="0"/>
              </a:rPr>
              <a:t>Draw an arrow on the dashboard to show your decision. Justify your choice.</a:t>
            </a:r>
            <a:endParaRPr lang="en-US" b="0" dirty="0">
              <a:effectLst/>
              <a:latin typeface="Comic Sans MS" panose="030F0702030302020204" pitchFamily="66" charset="0"/>
            </a:endParaRPr>
          </a:p>
        </p:txBody>
      </p:sp>
      <p:sp>
        <p:nvSpPr>
          <p:cNvPr id="12" name="TextBox 11">
            <a:extLst>
              <a:ext uri="{FF2B5EF4-FFF2-40B4-BE49-F238E27FC236}">
                <a16:creationId xmlns:a16="http://schemas.microsoft.com/office/drawing/2014/main" id="{7CB10317-A0A0-480B-9898-1501C3CC4B16}"/>
              </a:ext>
            </a:extLst>
          </p:cNvPr>
          <p:cNvSpPr txBox="1"/>
          <p:nvPr/>
        </p:nvSpPr>
        <p:spPr>
          <a:xfrm>
            <a:off x="326752" y="3131227"/>
            <a:ext cx="6198034" cy="1938992"/>
          </a:xfrm>
          <a:prstGeom prst="rect">
            <a:avLst/>
          </a:prstGeom>
          <a:noFill/>
        </p:spPr>
        <p:txBody>
          <a:bodyPr wrap="square" rtlCol="0">
            <a:spAutoFit/>
          </a:bodyPr>
          <a:lstStyle/>
          <a:p>
            <a:r>
              <a:rPr lang="en-US" sz="2000" dirty="0">
                <a:latin typeface="Comic Sans MS" panose="030F0702030302020204" pitchFamily="66" charset="0"/>
              </a:rPr>
              <a:t>How different would your life be if you had animal parts?</a:t>
            </a:r>
          </a:p>
          <a:p>
            <a:endParaRPr lang="en-US" sz="2000" dirty="0">
              <a:latin typeface="Comic Sans MS" panose="030F0702030302020204" pitchFamily="66" charset="0"/>
            </a:endParaRPr>
          </a:p>
          <a:p>
            <a:r>
              <a:rPr lang="en-US" sz="2000" dirty="0">
                <a:latin typeface="Comic Sans MS" panose="030F0702030302020204" pitchFamily="66" charset="0"/>
              </a:rPr>
              <a:t>I think my life would be ___________________</a:t>
            </a:r>
          </a:p>
          <a:p>
            <a:endParaRPr lang="en-US" sz="2000" dirty="0">
              <a:latin typeface="Comic Sans MS" panose="030F0702030302020204" pitchFamily="66" charset="0"/>
            </a:endParaRPr>
          </a:p>
          <a:p>
            <a:r>
              <a:rPr lang="en-US" sz="2000" dirty="0">
                <a:latin typeface="Comic Sans MS" panose="030F0702030302020204" pitchFamily="66" charset="0"/>
              </a:rPr>
              <a:t>because...</a:t>
            </a:r>
          </a:p>
        </p:txBody>
      </p:sp>
      <p:sp>
        <p:nvSpPr>
          <p:cNvPr id="14" name="Slide Number Placeholder 13">
            <a:extLst>
              <a:ext uri="{FF2B5EF4-FFF2-40B4-BE49-F238E27FC236}">
                <a16:creationId xmlns:a16="http://schemas.microsoft.com/office/drawing/2014/main" id="{0FC75D0E-CF62-4109-98F5-4F0F54AC50A0}"/>
              </a:ext>
            </a:extLst>
          </p:cNvPr>
          <p:cNvSpPr>
            <a:spLocks noGrp="1"/>
          </p:cNvSpPr>
          <p:nvPr>
            <p:ph type="sldNum" sz="quarter" idx="12"/>
          </p:nvPr>
        </p:nvSpPr>
        <p:spPr/>
        <p:txBody>
          <a:bodyPr/>
          <a:lstStyle/>
          <a:p>
            <a:fld id="{9B7DA921-BC42-473B-8A08-A018F07626C1}" type="slidenum">
              <a:rPr lang="en-US" smtClean="0"/>
              <a:t>2</a:t>
            </a:fld>
            <a:endParaRPr lang="en-US"/>
          </a:p>
        </p:txBody>
      </p:sp>
    </p:spTree>
    <p:extLst>
      <p:ext uri="{BB962C8B-B14F-4D97-AF65-F5344CB8AC3E}">
        <p14:creationId xmlns:p14="http://schemas.microsoft.com/office/powerpoint/2010/main" val="1368417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16976" y="402956"/>
            <a:ext cx="6431797" cy="1446550"/>
          </a:xfrm>
          <a:prstGeom prst="rect">
            <a:avLst/>
          </a:prstGeom>
          <a:noFill/>
        </p:spPr>
        <p:txBody>
          <a:bodyPr wrap="square" rtlCol="0">
            <a:spAutoFit/>
          </a:bodyPr>
          <a:lstStyle/>
          <a:p>
            <a:pPr algn="ctr"/>
            <a:r>
              <a:rPr lang="en-US" sz="8800" dirty="0">
                <a:solidFill>
                  <a:schemeClr val="bg1"/>
                </a:solidFill>
                <a:latin typeface="Comic Sans MS" panose="030F0702030302020204" pitchFamily="66" charset="0"/>
              </a:rPr>
              <a:t>View:</a:t>
            </a:r>
            <a:endParaRPr lang="en-US" sz="32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B8DA95A5-6397-4966-8438-8CFB5B660A01}"/>
              </a:ext>
            </a:extLst>
          </p:cNvPr>
          <p:cNvSpPr txBox="1"/>
          <p:nvPr/>
        </p:nvSpPr>
        <p:spPr>
          <a:xfrm>
            <a:off x="387458" y="2310669"/>
            <a:ext cx="5734373" cy="400110"/>
          </a:xfrm>
          <a:prstGeom prst="rect">
            <a:avLst/>
          </a:prstGeom>
          <a:noFill/>
        </p:spPr>
        <p:txBody>
          <a:bodyPr wrap="square" rtlCol="0">
            <a:spAutoFit/>
          </a:bodyPr>
          <a:lstStyle/>
          <a:p>
            <a:r>
              <a:rPr lang="en-US" sz="2000" i="1" dirty="0">
                <a:solidFill>
                  <a:srgbClr val="00B050"/>
                </a:solidFill>
                <a:latin typeface="Comic Sans MS" panose="030F0702030302020204" pitchFamily="66" charset="0"/>
                <a:hlinkClick r:id="rId2"/>
              </a:rPr>
              <a:t>What if you had an Animal Nose?</a:t>
            </a:r>
            <a:endParaRPr lang="en-US" sz="2000" i="1" dirty="0">
              <a:solidFill>
                <a:srgbClr val="00B050"/>
              </a:solidFill>
              <a:latin typeface="Comic Sans MS" panose="030F0702030302020204" pitchFamily="66" charset="0"/>
            </a:endParaRPr>
          </a:p>
        </p:txBody>
      </p:sp>
      <p:sp>
        <p:nvSpPr>
          <p:cNvPr id="5" name="TextBox 4">
            <a:extLst>
              <a:ext uri="{FF2B5EF4-FFF2-40B4-BE49-F238E27FC236}">
                <a16:creationId xmlns:a16="http://schemas.microsoft.com/office/drawing/2014/main" id="{32E6A61C-7EAC-482D-871F-983B376641A7}"/>
              </a:ext>
            </a:extLst>
          </p:cNvPr>
          <p:cNvSpPr txBox="1"/>
          <p:nvPr/>
        </p:nvSpPr>
        <p:spPr>
          <a:xfrm>
            <a:off x="387459" y="3177153"/>
            <a:ext cx="5935850" cy="1200329"/>
          </a:xfrm>
          <a:prstGeom prst="rect">
            <a:avLst/>
          </a:prstGeom>
          <a:noFill/>
        </p:spPr>
        <p:txBody>
          <a:bodyPr wrap="square" rtlCol="0">
            <a:spAutoFit/>
          </a:bodyPr>
          <a:lstStyle/>
          <a:p>
            <a:r>
              <a:rPr lang="en-US" dirty="0">
                <a:latin typeface="Comic Sans MS" panose="030F0702030302020204" pitchFamily="66" charset="0"/>
              </a:rPr>
              <a:t>What sense does my nose give me? ___________</a:t>
            </a:r>
          </a:p>
          <a:p>
            <a:endParaRPr lang="en-US" dirty="0">
              <a:latin typeface="Comic Sans MS" panose="030F0702030302020204" pitchFamily="66" charset="0"/>
            </a:endParaRPr>
          </a:p>
          <a:p>
            <a:r>
              <a:rPr lang="en-US" dirty="0">
                <a:latin typeface="Comic Sans MS" panose="030F0702030302020204" pitchFamily="66" charset="0"/>
              </a:rPr>
              <a:t>How do we take care of our noses? Draw or write your ideas below.</a:t>
            </a:r>
          </a:p>
        </p:txBody>
      </p:sp>
      <p:sp>
        <p:nvSpPr>
          <p:cNvPr id="6" name="Rectangle 5">
            <a:extLst>
              <a:ext uri="{FF2B5EF4-FFF2-40B4-BE49-F238E27FC236}">
                <a16:creationId xmlns:a16="http://schemas.microsoft.com/office/drawing/2014/main" id="{BE201ED2-0820-49E5-8ED2-6890EB52DB1A}"/>
              </a:ext>
            </a:extLst>
          </p:cNvPr>
          <p:cNvSpPr/>
          <p:nvPr/>
        </p:nvSpPr>
        <p:spPr>
          <a:xfrm>
            <a:off x="387458" y="4377482"/>
            <a:ext cx="5935850" cy="436356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0CAB74EE-CB6E-438B-8F40-0D351B860C4A}"/>
              </a:ext>
            </a:extLst>
          </p:cNvPr>
          <p:cNvSpPr>
            <a:spLocks noGrp="1"/>
          </p:cNvSpPr>
          <p:nvPr>
            <p:ph type="sldNum" sz="quarter" idx="12"/>
          </p:nvPr>
        </p:nvSpPr>
        <p:spPr/>
        <p:txBody>
          <a:bodyPr/>
          <a:lstStyle/>
          <a:p>
            <a:fld id="{9B7DA921-BC42-473B-8A08-A018F07626C1}" type="slidenum">
              <a:rPr lang="en-US" smtClean="0"/>
              <a:t>3</a:t>
            </a:fld>
            <a:endParaRPr lang="en-US"/>
          </a:p>
        </p:txBody>
      </p:sp>
    </p:spTree>
    <p:extLst>
      <p:ext uri="{BB962C8B-B14F-4D97-AF65-F5344CB8AC3E}">
        <p14:creationId xmlns:p14="http://schemas.microsoft.com/office/powerpoint/2010/main" val="1204644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16976" y="402956"/>
            <a:ext cx="6431797" cy="1015663"/>
          </a:xfrm>
          <a:prstGeom prst="rect">
            <a:avLst/>
          </a:prstGeom>
          <a:noFill/>
        </p:spPr>
        <p:txBody>
          <a:bodyPr wrap="square" rtlCol="0">
            <a:spAutoFit/>
          </a:bodyPr>
          <a:lstStyle/>
          <a:p>
            <a:pPr algn="ctr"/>
            <a:r>
              <a:rPr lang="en-US" sz="6000" dirty="0">
                <a:solidFill>
                  <a:schemeClr val="bg1"/>
                </a:solidFill>
                <a:latin typeface="Comic Sans MS" panose="030F0702030302020204" pitchFamily="66" charset="0"/>
              </a:rPr>
              <a:t>Fact or Fiction:</a:t>
            </a:r>
            <a:endParaRPr lang="en-US"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B369C3F4-15C1-4CEE-920F-ACC4B94DF31B}"/>
              </a:ext>
            </a:extLst>
          </p:cNvPr>
          <p:cNvSpPr txBox="1"/>
          <p:nvPr/>
        </p:nvSpPr>
        <p:spPr>
          <a:xfrm>
            <a:off x="131733" y="2112976"/>
            <a:ext cx="6517040" cy="1200329"/>
          </a:xfrm>
          <a:prstGeom prst="rect">
            <a:avLst/>
          </a:prstGeom>
          <a:solidFill>
            <a:schemeClr val="bg2"/>
          </a:solidFill>
          <a:ln w="38100"/>
        </p:spPr>
        <p:style>
          <a:lnRef idx="2">
            <a:schemeClr val="accent2"/>
          </a:lnRef>
          <a:fillRef idx="1">
            <a:schemeClr val="lt1"/>
          </a:fillRef>
          <a:effectRef idx="0">
            <a:schemeClr val="accent2"/>
          </a:effectRef>
          <a:fontRef idx="minor">
            <a:schemeClr val="dk1"/>
          </a:fontRef>
        </p:style>
        <p:txBody>
          <a:bodyPr wrap="square">
            <a:spAutoFit/>
          </a:bodyPr>
          <a:lstStyle/>
          <a:p>
            <a:pPr rtl="0">
              <a:spcBef>
                <a:spcPts val="0"/>
              </a:spcBef>
              <a:spcAft>
                <a:spcPts val="0"/>
              </a:spcAft>
            </a:pPr>
            <a:r>
              <a:rPr lang="en-US" dirty="0">
                <a:solidFill>
                  <a:srgbClr val="000000"/>
                </a:solidFill>
                <a:latin typeface="Comic Sans MS" panose="030F0702030302020204" pitchFamily="66" charset="0"/>
              </a:rPr>
              <a:t>In the book </a:t>
            </a:r>
            <a:r>
              <a:rPr lang="en-US" i="1" dirty="0">
                <a:solidFill>
                  <a:srgbClr val="000000"/>
                </a:solidFill>
                <a:latin typeface="Comic Sans MS" panose="030F0702030302020204" pitchFamily="66" charset="0"/>
              </a:rPr>
              <a:t>What if you had an Animal Nose?, </a:t>
            </a:r>
            <a:r>
              <a:rPr lang="en-US" dirty="0">
                <a:solidFill>
                  <a:srgbClr val="000000"/>
                </a:solidFill>
                <a:latin typeface="Comic Sans MS" panose="030F0702030302020204" pitchFamily="66" charset="0"/>
              </a:rPr>
              <a:t>the author shared some ideas that were facts (real things) and some that were fiction (made up). In the spaces below, write or draw 5 facts and 5 fictions. </a:t>
            </a:r>
            <a:r>
              <a:rPr lang="en-US" i="1" dirty="0">
                <a:solidFill>
                  <a:srgbClr val="000000"/>
                </a:solidFill>
                <a:latin typeface="Comic Sans MS" panose="030F0702030302020204" pitchFamily="66" charset="0"/>
              </a:rPr>
              <a:t> </a:t>
            </a:r>
            <a:endParaRPr lang="en-US" b="0" dirty="0">
              <a:effectLst/>
              <a:latin typeface="Comic Sans MS" panose="030F0702030302020204" pitchFamily="66" charset="0"/>
            </a:endParaRPr>
          </a:p>
        </p:txBody>
      </p:sp>
      <p:sp>
        <p:nvSpPr>
          <p:cNvPr id="5" name="Rectangle: Rounded Corners 4">
            <a:extLst>
              <a:ext uri="{FF2B5EF4-FFF2-40B4-BE49-F238E27FC236}">
                <a16:creationId xmlns:a16="http://schemas.microsoft.com/office/drawing/2014/main" id="{C2366F2E-B621-462E-BF5A-74AD8FAC25B5}"/>
              </a:ext>
            </a:extLst>
          </p:cNvPr>
          <p:cNvSpPr/>
          <p:nvPr/>
        </p:nvSpPr>
        <p:spPr>
          <a:xfrm>
            <a:off x="131733" y="3471620"/>
            <a:ext cx="3297267" cy="5501899"/>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21F17CEF-11E7-4984-A7D7-77EAD73F0FC3}"/>
              </a:ext>
            </a:extLst>
          </p:cNvPr>
          <p:cNvSpPr/>
          <p:nvPr/>
        </p:nvSpPr>
        <p:spPr>
          <a:xfrm>
            <a:off x="3483243" y="3471620"/>
            <a:ext cx="3297267" cy="5501899"/>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TextBox 6">
            <a:extLst>
              <a:ext uri="{FF2B5EF4-FFF2-40B4-BE49-F238E27FC236}">
                <a16:creationId xmlns:a16="http://schemas.microsoft.com/office/drawing/2014/main" id="{390C231A-B4B2-402A-B8A4-B0DC3ABF2FE3}"/>
              </a:ext>
            </a:extLst>
          </p:cNvPr>
          <p:cNvSpPr txBox="1"/>
          <p:nvPr/>
        </p:nvSpPr>
        <p:spPr>
          <a:xfrm>
            <a:off x="573437" y="3735092"/>
            <a:ext cx="2154265" cy="369332"/>
          </a:xfrm>
          <a:prstGeom prst="rect">
            <a:avLst/>
          </a:prstGeom>
          <a:noFill/>
        </p:spPr>
        <p:txBody>
          <a:bodyPr wrap="square" rtlCol="0">
            <a:spAutoFit/>
          </a:bodyPr>
          <a:lstStyle/>
          <a:p>
            <a:pPr algn="ctr"/>
            <a:r>
              <a:rPr lang="en-US" dirty="0">
                <a:latin typeface="Comic Sans MS" panose="030F0702030302020204" pitchFamily="66" charset="0"/>
              </a:rPr>
              <a:t>Facts</a:t>
            </a:r>
          </a:p>
        </p:txBody>
      </p:sp>
      <p:sp>
        <p:nvSpPr>
          <p:cNvPr id="8" name="TextBox 7">
            <a:extLst>
              <a:ext uri="{FF2B5EF4-FFF2-40B4-BE49-F238E27FC236}">
                <a16:creationId xmlns:a16="http://schemas.microsoft.com/office/drawing/2014/main" id="{AE6EBA37-BDCD-4F2F-8F57-E2C988108A76}"/>
              </a:ext>
            </a:extLst>
          </p:cNvPr>
          <p:cNvSpPr txBox="1"/>
          <p:nvPr/>
        </p:nvSpPr>
        <p:spPr>
          <a:xfrm>
            <a:off x="3977898" y="3702826"/>
            <a:ext cx="2154265" cy="369332"/>
          </a:xfrm>
          <a:prstGeom prst="rect">
            <a:avLst/>
          </a:prstGeom>
          <a:noFill/>
        </p:spPr>
        <p:txBody>
          <a:bodyPr wrap="square" rtlCol="0">
            <a:spAutoFit/>
          </a:bodyPr>
          <a:lstStyle/>
          <a:p>
            <a:pPr algn="ctr"/>
            <a:r>
              <a:rPr lang="en-US" dirty="0">
                <a:latin typeface="Comic Sans MS" panose="030F0702030302020204" pitchFamily="66" charset="0"/>
              </a:rPr>
              <a:t>Fictions</a:t>
            </a:r>
          </a:p>
        </p:txBody>
      </p:sp>
      <p:sp>
        <p:nvSpPr>
          <p:cNvPr id="9" name="Slide Number Placeholder 8">
            <a:extLst>
              <a:ext uri="{FF2B5EF4-FFF2-40B4-BE49-F238E27FC236}">
                <a16:creationId xmlns:a16="http://schemas.microsoft.com/office/drawing/2014/main" id="{42E7ABE1-6730-4578-AA43-C91985654D6A}"/>
              </a:ext>
            </a:extLst>
          </p:cNvPr>
          <p:cNvSpPr>
            <a:spLocks noGrp="1"/>
          </p:cNvSpPr>
          <p:nvPr>
            <p:ph type="sldNum" sz="quarter" idx="12"/>
          </p:nvPr>
        </p:nvSpPr>
        <p:spPr/>
        <p:txBody>
          <a:bodyPr/>
          <a:lstStyle/>
          <a:p>
            <a:fld id="{9B7DA921-BC42-473B-8A08-A018F07626C1}" type="slidenum">
              <a:rPr lang="en-US" smtClean="0"/>
              <a:t>4</a:t>
            </a:fld>
            <a:endParaRPr lang="en-US"/>
          </a:p>
        </p:txBody>
      </p:sp>
    </p:spTree>
    <p:extLst>
      <p:ext uri="{BB962C8B-B14F-4D97-AF65-F5344CB8AC3E}">
        <p14:creationId xmlns:p14="http://schemas.microsoft.com/office/powerpoint/2010/main" val="360572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16976" y="402956"/>
            <a:ext cx="6431797" cy="1446550"/>
          </a:xfrm>
          <a:prstGeom prst="rect">
            <a:avLst/>
          </a:prstGeom>
          <a:noFill/>
        </p:spPr>
        <p:txBody>
          <a:bodyPr wrap="square" rtlCol="0">
            <a:spAutoFit/>
          </a:bodyPr>
          <a:lstStyle/>
          <a:p>
            <a:pPr algn="ctr"/>
            <a:r>
              <a:rPr lang="en-US" sz="8800" dirty="0">
                <a:solidFill>
                  <a:schemeClr val="bg1"/>
                </a:solidFill>
                <a:latin typeface="Comic Sans MS" panose="030F0702030302020204" pitchFamily="66" charset="0"/>
              </a:rPr>
              <a:t>View:</a:t>
            </a:r>
            <a:endParaRPr lang="en-US" sz="32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B8DA95A5-6397-4966-8438-8CFB5B660A01}"/>
              </a:ext>
            </a:extLst>
          </p:cNvPr>
          <p:cNvSpPr txBox="1"/>
          <p:nvPr/>
        </p:nvSpPr>
        <p:spPr>
          <a:xfrm>
            <a:off x="387458" y="2310669"/>
            <a:ext cx="5734373" cy="400110"/>
          </a:xfrm>
          <a:prstGeom prst="rect">
            <a:avLst/>
          </a:prstGeom>
          <a:noFill/>
        </p:spPr>
        <p:txBody>
          <a:bodyPr wrap="square" rtlCol="0">
            <a:spAutoFit/>
          </a:bodyPr>
          <a:lstStyle/>
          <a:p>
            <a:r>
              <a:rPr lang="en-US" sz="2000" i="1" dirty="0">
                <a:solidFill>
                  <a:srgbClr val="00B050"/>
                </a:solidFill>
                <a:latin typeface="Comic Sans MS" panose="030F0702030302020204" pitchFamily="66" charset="0"/>
                <a:hlinkClick r:id="rId2"/>
              </a:rPr>
              <a:t>What if you had Animal Eyes?</a:t>
            </a:r>
            <a:endParaRPr lang="en-US" sz="2000" i="1" dirty="0">
              <a:solidFill>
                <a:srgbClr val="00B050"/>
              </a:solidFill>
              <a:latin typeface="Comic Sans MS" panose="030F0702030302020204" pitchFamily="66" charset="0"/>
            </a:endParaRPr>
          </a:p>
        </p:txBody>
      </p:sp>
      <p:sp>
        <p:nvSpPr>
          <p:cNvPr id="5" name="TextBox 4">
            <a:extLst>
              <a:ext uri="{FF2B5EF4-FFF2-40B4-BE49-F238E27FC236}">
                <a16:creationId xmlns:a16="http://schemas.microsoft.com/office/drawing/2014/main" id="{32E6A61C-7EAC-482D-871F-983B376641A7}"/>
              </a:ext>
            </a:extLst>
          </p:cNvPr>
          <p:cNvSpPr txBox="1"/>
          <p:nvPr/>
        </p:nvSpPr>
        <p:spPr>
          <a:xfrm>
            <a:off x="387459" y="3177153"/>
            <a:ext cx="5935850" cy="1200329"/>
          </a:xfrm>
          <a:prstGeom prst="rect">
            <a:avLst/>
          </a:prstGeom>
          <a:noFill/>
        </p:spPr>
        <p:txBody>
          <a:bodyPr wrap="square" rtlCol="0">
            <a:spAutoFit/>
          </a:bodyPr>
          <a:lstStyle/>
          <a:p>
            <a:r>
              <a:rPr lang="en-US" dirty="0">
                <a:latin typeface="Comic Sans MS" panose="030F0702030302020204" pitchFamily="66" charset="0"/>
              </a:rPr>
              <a:t>What sense do my eyes give me? ___________</a:t>
            </a:r>
          </a:p>
          <a:p>
            <a:endParaRPr lang="en-US" dirty="0">
              <a:latin typeface="Comic Sans MS" panose="030F0702030302020204" pitchFamily="66" charset="0"/>
            </a:endParaRPr>
          </a:p>
          <a:p>
            <a:r>
              <a:rPr lang="en-US" dirty="0">
                <a:latin typeface="Comic Sans MS" panose="030F0702030302020204" pitchFamily="66" charset="0"/>
              </a:rPr>
              <a:t>How do we take care of our eyes? Draw or write your ideas below.</a:t>
            </a:r>
          </a:p>
        </p:txBody>
      </p:sp>
      <p:sp>
        <p:nvSpPr>
          <p:cNvPr id="6" name="Rectangle 5">
            <a:extLst>
              <a:ext uri="{FF2B5EF4-FFF2-40B4-BE49-F238E27FC236}">
                <a16:creationId xmlns:a16="http://schemas.microsoft.com/office/drawing/2014/main" id="{BE201ED2-0820-49E5-8ED2-6890EB52DB1A}"/>
              </a:ext>
            </a:extLst>
          </p:cNvPr>
          <p:cNvSpPr/>
          <p:nvPr/>
        </p:nvSpPr>
        <p:spPr>
          <a:xfrm>
            <a:off x="387458" y="4377482"/>
            <a:ext cx="5935850" cy="436356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1A93ECCF-286A-40B7-B2F1-A216F9052659}"/>
              </a:ext>
            </a:extLst>
          </p:cNvPr>
          <p:cNvSpPr>
            <a:spLocks noGrp="1"/>
          </p:cNvSpPr>
          <p:nvPr>
            <p:ph type="sldNum" sz="quarter" idx="12"/>
          </p:nvPr>
        </p:nvSpPr>
        <p:spPr/>
        <p:txBody>
          <a:bodyPr/>
          <a:lstStyle/>
          <a:p>
            <a:fld id="{9B7DA921-BC42-473B-8A08-A018F07626C1}" type="slidenum">
              <a:rPr lang="en-US" smtClean="0"/>
              <a:t>5</a:t>
            </a:fld>
            <a:endParaRPr lang="en-US"/>
          </a:p>
        </p:txBody>
      </p:sp>
    </p:spTree>
    <p:extLst>
      <p:ext uri="{BB962C8B-B14F-4D97-AF65-F5344CB8AC3E}">
        <p14:creationId xmlns:p14="http://schemas.microsoft.com/office/powerpoint/2010/main" val="892266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16976" y="402956"/>
            <a:ext cx="6431797" cy="1107996"/>
          </a:xfrm>
          <a:prstGeom prst="rect">
            <a:avLst/>
          </a:prstGeom>
          <a:noFill/>
        </p:spPr>
        <p:txBody>
          <a:bodyPr wrap="square" rtlCol="0">
            <a:spAutoFit/>
          </a:bodyPr>
          <a:lstStyle/>
          <a:p>
            <a:pPr algn="ctr"/>
            <a:r>
              <a:rPr lang="en-US" sz="6600" dirty="0">
                <a:solidFill>
                  <a:schemeClr val="bg1"/>
                </a:solidFill>
                <a:latin typeface="Comic Sans MS" panose="030F0702030302020204" pitchFamily="66" charset="0"/>
              </a:rPr>
              <a:t>I spy patterns:</a:t>
            </a:r>
            <a:endParaRPr lang="en-US" sz="20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670AED77-0B96-4A5C-B177-70400682C90A}"/>
              </a:ext>
            </a:extLst>
          </p:cNvPr>
          <p:cNvSpPr txBox="1"/>
          <p:nvPr/>
        </p:nvSpPr>
        <p:spPr>
          <a:xfrm>
            <a:off x="131733" y="2112976"/>
            <a:ext cx="6517040" cy="923330"/>
          </a:xfrm>
          <a:prstGeom prst="rect">
            <a:avLst/>
          </a:prstGeom>
          <a:solidFill>
            <a:schemeClr val="bg2"/>
          </a:solidFill>
          <a:ln w="38100"/>
        </p:spPr>
        <p:style>
          <a:lnRef idx="2">
            <a:schemeClr val="accent2"/>
          </a:lnRef>
          <a:fillRef idx="1">
            <a:schemeClr val="lt1"/>
          </a:fillRef>
          <a:effectRef idx="0">
            <a:schemeClr val="accent2"/>
          </a:effectRef>
          <a:fontRef idx="minor">
            <a:schemeClr val="dk1"/>
          </a:fontRef>
        </p:style>
        <p:txBody>
          <a:bodyPr wrap="square">
            <a:spAutoFit/>
          </a:bodyPr>
          <a:lstStyle/>
          <a:p>
            <a:pPr rtl="0">
              <a:spcBef>
                <a:spcPts val="0"/>
              </a:spcBef>
              <a:spcAft>
                <a:spcPts val="0"/>
              </a:spcAft>
            </a:pPr>
            <a:r>
              <a:rPr lang="en-US" dirty="0">
                <a:solidFill>
                  <a:srgbClr val="000000"/>
                </a:solidFill>
                <a:latin typeface="Comic Sans MS" panose="030F0702030302020204" pitchFamily="66" charset="0"/>
              </a:rPr>
              <a:t>Go for a walk outside (with a caregiver) or walk around your home. What patterns do you spy? How do you know it is a pattern? Describe and represent your patterns below.</a:t>
            </a:r>
            <a:endParaRPr lang="en-US" b="0" dirty="0">
              <a:effectLst/>
              <a:latin typeface="Comic Sans MS" panose="030F0702030302020204" pitchFamily="66" charset="0"/>
            </a:endParaRPr>
          </a:p>
        </p:txBody>
      </p:sp>
      <p:sp>
        <p:nvSpPr>
          <p:cNvPr id="5" name="Rectangle: Rounded Corners 4">
            <a:extLst>
              <a:ext uri="{FF2B5EF4-FFF2-40B4-BE49-F238E27FC236}">
                <a16:creationId xmlns:a16="http://schemas.microsoft.com/office/drawing/2014/main" id="{B29018C4-F56E-43FA-BAF1-944FF5BEC0D3}"/>
              </a:ext>
            </a:extLst>
          </p:cNvPr>
          <p:cNvSpPr/>
          <p:nvPr/>
        </p:nvSpPr>
        <p:spPr>
          <a:xfrm>
            <a:off x="131733" y="3254644"/>
            <a:ext cx="6517040" cy="5765370"/>
          </a:xfrm>
          <a:prstGeom prst="roundRect">
            <a:avLst/>
          </a:prstGeom>
          <a:ln w="28575">
            <a:prstDash val="lgDashDot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5D5F8CC1-F222-40AB-8C4B-3C389791B9B5}"/>
              </a:ext>
            </a:extLst>
          </p:cNvPr>
          <p:cNvSpPr>
            <a:spLocks noGrp="1"/>
          </p:cNvSpPr>
          <p:nvPr>
            <p:ph type="sldNum" sz="quarter" idx="12"/>
          </p:nvPr>
        </p:nvSpPr>
        <p:spPr/>
        <p:txBody>
          <a:bodyPr/>
          <a:lstStyle/>
          <a:p>
            <a:fld id="{9B7DA921-BC42-473B-8A08-A018F07626C1}" type="slidenum">
              <a:rPr lang="en-US" smtClean="0"/>
              <a:t>6</a:t>
            </a:fld>
            <a:endParaRPr lang="en-US"/>
          </a:p>
        </p:txBody>
      </p:sp>
    </p:spTree>
    <p:extLst>
      <p:ext uri="{BB962C8B-B14F-4D97-AF65-F5344CB8AC3E}">
        <p14:creationId xmlns:p14="http://schemas.microsoft.com/office/powerpoint/2010/main" val="3901540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16976" y="402956"/>
            <a:ext cx="6431797" cy="1107996"/>
          </a:xfrm>
          <a:prstGeom prst="rect">
            <a:avLst/>
          </a:prstGeom>
          <a:noFill/>
        </p:spPr>
        <p:txBody>
          <a:bodyPr wrap="square" rtlCol="0">
            <a:spAutoFit/>
          </a:bodyPr>
          <a:lstStyle/>
          <a:p>
            <a:pPr algn="ctr"/>
            <a:r>
              <a:rPr lang="en-US" sz="6600" dirty="0">
                <a:solidFill>
                  <a:schemeClr val="bg1"/>
                </a:solidFill>
                <a:latin typeface="Comic Sans MS" panose="030F0702030302020204" pitchFamily="66" charset="0"/>
              </a:rPr>
              <a:t>Teeth Stories:</a:t>
            </a:r>
            <a:endParaRPr lang="en-US" sz="20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86CEFC34-290A-46C9-A869-F08AA59F6612}"/>
              </a:ext>
            </a:extLst>
          </p:cNvPr>
          <p:cNvSpPr txBox="1"/>
          <p:nvPr/>
        </p:nvSpPr>
        <p:spPr>
          <a:xfrm>
            <a:off x="170480" y="2906675"/>
            <a:ext cx="6517040" cy="1200329"/>
          </a:xfrm>
          <a:prstGeom prst="rect">
            <a:avLst/>
          </a:prstGeom>
          <a:solidFill>
            <a:schemeClr val="bg2"/>
          </a:solidFill>
          <a:ln w="38100"/>
        </p:spPr>
        <p:style>
          <a:lnRef idx="2">
            <a:schemeClr val="accent2"/>
          </a:lnRef>
          <a:fillRef idx="1">
            <a:schemeClr val="lt1"/>
          </a:fillRef>
          <a:effectRef idx="0">
            <a:schemeClr val="accent2"/>
          </a:effectRef>
          <a:fontRef idx="minor">
            <a:schemeClr val="dk1"/>
          </a:fontRef>
        </p:style>
        <p:txBody>
          <a:bodyPr wrap="square">
            <a:spAutoFit/>
          </a:bodyPr>
          <a:lstStyle/>
          <a:p>
            <a:pPr rtl="0">
              <a:spcBef>
                <a:spcPts val="0"/>
              </a:spcBef>
              <a:spcAft>
                <a:spcPts val="0"/>
              </a:spcAft>
            </a:pPr>
            <a:r>
              <a:rPr lang="en-US" dirty="0">
                <a:solidFill>
                  <a:srgbClr val="000000"/>
                </a:solidFill>
                <a:latin typeface="Comic Sans MS" panose="030F0702030302020204" pitchFamily="66" charset="0"/>
              </a:rPr>
              <a:t>Write and solve two subtraction story problems about losing teeth. Make one that is based on facts and one that is fiction. What strategy would you use to solve the problems? </a:t>
            </a:r>
            <a:endParaRPr lang="en-US" b="0" dirty="0">
              <a:effectLst/>
              <a:latin typeface="Comic Sans MS" panose="030F0702030302020204" pitchFamily="66" charset="0"/>
            </a:endParaRPr>
          </a:p>
        </p:txBody>
      </p:sp>
      <p:sp>
        <p:nvSpPr>
          <p:cNvPr id="5" name="TextBox 4">
            <a:extLst>
              <a:ext uri="{FF2B5EF4-FFF2-40B4-BE49-F238E27FC236}">
                <a16:creationId xmlns:a16="http://schemas.microsoft.com/office/drawing/2014/main" id="{1552F9C7-AA74-4A3F-909C-7424188C5DAD}"/>
              </a:ext>
            </a:extLst>
          </p:cNvPr>
          <p:cNvSpPr txBox="1"/>
          <p:nvPr/>
        </p:nvSpPr>
        <p:spPr>
          <a:xfrm>
            <a:off x="371959" y="2276389"/>
            <a:ext cx="5811865" cy="461665"/>
          </a:xfrm>
          <a:prstGeom prst="rect">
            <a:avLst/>
          </a:prstGeom>
          <a:noFill/>
        </p:spPr>
        <p:txBody>
          <a:bodyPr wrap="square" rtlCol="0">
            <a:spAutoFit/>
          </a:bodyPr>
          <a:lstStyle/>
          <a:p>
            <a:r>
              <a:rPr lang="en-US" sz="2400" dirty="0">
                <a:solidFill>
                  <a:srgbClr val="0070C0"/>
                </a:solidFill>
                <a:latin typeface="Comic Sans MS" panose="030F0702030302020204" pitchFamily="66" charset="0"/>
              </a:rPr>
              <a:t>VIEW: </a:t>
            </a:r>
            <a:r>
              <a:rPr lang="en-US" sz="2400" i="1" dirty="0">
                <a:solidFill>
                  <a:srgbClr val="0070C0"/>
                </a:solidFill>
                <a:latin typeface="Comic Sans MS" panose="030F0702030302020204" pitchFamily="66" charset="0"/>
                <a:hlinkClick r:id="rId2"/>
              </a:rPr>
              <a:t>What if you had Animal Teeth</a:t>
            </a:r>
            <a:r>
              <a:rPr lang="en-US" sz="2000" i="1" dirty="0">
                <a:solidFill>
                  <a:srgbClr val="0070C0"/>
                </a:solidFill>
                <a:latin typeface="Comic Sans MS" panose="030F0702030302020204" pitchFamily="66" charset="0"/>
                <a:hlinkClick r:id="rId2"/>
              </a:rPr>
              <a:t>?</a:t>
            </a:r>
            <a:endParaRPr lang="en-US" sz="2000" i="1" dirty="0">
              <a:solidFill>
                <a:srgbClr val="0070C0"/>
              </a:solidFill>
              <a:latin typeface="Comic Sans MS" panose="030F0702030302020204" pitchFamily="66" charset="0"/>
            </a:endParaRPr>
          </a:p>
        </p:txBody>
      </p:sp>
      <p:sp>
        <p:nvSpPr>
          <p:cNvPr id="6" name="Rectangle: Rounded Corners 5">
            <a:extLst>
              <a:ext uri="{FF2B5EF4-FFF2-40B4-BE49-F238E27FC236}">
                <a16:creationId xmlns:a16="http://schemas.microsoft.com/office/drawing/2014/main" id="{1F2ACEDE-90D7-42F0-8F37-F9EA0982CFEB}"/>
              </a:ext>
            </a:extLst>
          </p:cNvPr>
          <p:cNvSpPr/>
          <p:nvPr/>
        </p:nvSpPr>
        <p:spPr>
          <a:xfrm>
            <a:off x="170480" y="4262034"/>
            <a:ext cx="3146157" cy="4711485"/>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551F5FDE-AF10-477E-A5AE-C0FD8E45886A}"/>
              </a:ext>
            </a:extLst>
          </p:cNvPr>
          <p:cNvSpPr/>
          <p:nvPr/>
        </p:nvSpPr>
        <p:spPr>
          <a:xfrm>
            <a:off x="3490992" y="4275625"/>
            <a:ext cx="3146157" cy="4711485"/>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TextBox 7">
            <a:extLst>
              <a:ext uri="{FF2B5EF4-FFF2-40B4-BE49-F238E27FC236}">
                <a16:creationId xmlns:a16="http://schemas.microsoft.com/office/drawing/2014/main" id="{30F377F7-A583-49DA-B2E8-619B883EA9D7}"/>
              </a:ext>
            </a:extLst>
          </p:cNvPr>
          <p:cNvSpPr txBox="1"/>
          <p:nvPr/>
        </p:nvSpPr>
        <p:spPr>
          <a:xfrm>
            <a:off x="371959" y="4387334"/>
            <a:ext cx="2758699" cy="338554"/>
          </a:xfrm>
          <a:prstGeom prst="rect">
            <a:avLst/>
          </a:prstGeom>
          <a:noFill/>
        </p:spPr>
        <p:txBody>
          <a:bodyPr wrap="square" rtlCol="0">
            <a:spAutoFit/>
          </a:bodyPr>
          <a:lstStyle/>
          <a:p>
            <a:r>
              <a:rPr lang="en-US" sz="1600" dirty="0">
                <a:latin typeface="Comic Sans MS" panose="030F0702030302020204" pitchFamily="66" charset="0"/>
              </a:rPr>
              <a:t>Fact Teeth Story Problem:</a:t>
            </a:r>
          </a:p>
        </p:txBody>
      </p:sp>
      <p:sp>
        <p:nvSpPr>
          <p:cNvPr id="9" name="TextBox 8">
            <a:extLst>
              <a:ext uri="{FF2B5EF4-FFF2-40B4-BE49-F238E27FC236}">
                <a16:creationId xmlns:a16="http://schemas.microsoft.com/office/drawing/2014/main" id="{9E844E5E-395C-418A-86DB-30BA6A87FA99}"/>
              </a:ext>
            </a:extLst>
          </p:cNvPr>
          <p:cNvSpPr txBox="1"/>
          <p:nvPr/>
        </p:nvSpPr>
        <p:spPr>
          <a:xfrm>
            <a:off x="3607230" y="4414653"/>
            <a:ext cx="2952429" cy="338554"/>
          </a:xfrm>
          <a:prstGeom prst="rect">
            <a:avLst/>
          </a:prstGeom>
          <a:noFill/>
        </p:spPr>
        <p:txBody>
          <a:bodyPr wrap="square" rtlCol="0">
            <a:spAutoFit/>
          </a:bodyPr>
          <a:lstStyle/>
          <a:p>
            <a:r>
              <a:rPr lang="en-US" sz="1600" dirty="0">
                <a:latin typeface="Comic Sans MS" panose="030F0702030302020204" pitchFamily="66" charset="0"/>
              </a:rPr>
              <a:t>Fiction Teeth Story Problem:</a:t>
            </a:r>
          </a:p>
        </p:txBody>
      </p:sp>
      <p:sp>
        <p:nvSpPr>
          <p:cNvPr id="10" name="Slide Number Placeholder 9">
            <a:extLst>
              <a:ext uri="{FF2B5EF4-FFF2-40B4-BE49-F238E27FC236}">
                <a16:creationId xmlns:a16="http://schemas.microsoft.com/office/drawing/2014/main" id="{5986B902-75EE-48EB-9139-79D6D9E03B3A}"/>
              </a:ext>
            </a:extLst>
          </p:cNvPr>
          <p:cNvSpPr>
            <a:spLocks noGrp="1"/>
          </p:cNvSpPr>
          <p:nvPr>
            <p:ph type="sldNum" sz="quarter" idx="12"/>
          </p:nvPr>
        </p:nvSpPr>
        <p:spPr/>
        <p:txBody>
          <a:bodyPr/>
          <a:lstStyle/>
          <a:p>
            <a:fld id="{9B7DA921-BC42-473B-8A08-A018F07626C1}" type="slidenum">
              <a:rPr lang="en-US" smtClean="0"/>
              <a:t>7</a:t>
            </a:fld>
            <a:endParaRPr lang="en-US"/>
          </a:p>
        </p:txBody>
      </p:sp>
    </p:spTree>
    <p:extLst>
      <p:ext uri="{BB962C8B-B14F-4D97-AF65-F5344CB8AC3E}">
        <p14:creationId xmlns:p14="http://schemas.microsoft.com/office/powerpoint/2010/main" val="528690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16976" y="402956"/>
            <a:ext cx="6431797" cy="1446550"/>
          </a:xfrm>
          <a:prstGeom prst="rect">
            <a:avLst/>
          </a:prstGeom>
          <a:noFill/>
        </p:spPr>
        <p:txBody>
          <a:bodyPr wrap="square" rtlCol="0">
            <a:spAutoFit/>
          </a:bodyPr>
          <a:lstStyle/>
          <a:p>
            <a:pPr algn="ctr"/>
            <a:r>
              <a:rPr lang="en-US" sz="8800" dirty="0">
                <a:solidFill>
                  <a:schemeClr val="bg1"/>
                </a:solidFill>
                <a:latin typeface="Comic Sans MS" panose="030F0702030302020204" pitchFamily="66" charset="0"/>
              </a:rPr>
              <a:t>View:</a:t>
            </a:r>
            <a:endParaRPr lang="en-US" sz="32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B8DA95A5-6397-4966-8438-8CFB5B660A01}"/>
              </a:ext>
            </a:extLst>
          </p:cNvPr>
          <p:cNvSpPr txBox="1"/>
          <p:nvPr/>
        </p:nvSpPr>
        <p:spPr>
          <a:xfrm>
            <a:off x="387458" y="2310669"/>
            <a:ext cx="5734373" cy="400110"/>
          </a:xfrm>
          <a:prstGeom prst="rect">
            <a:avLst/>
          </a:prstGeom>
          <a:noFill/>
        </p:spPr>
        <p:txBody>
          <a:bodyPr wrap="square" rtlCol="0">
            <a:spAutoFit/>
          </a:bodyPr>
          <a:lstStyle/>
          <a:p>
            <a:r>
              <a:rPr lang="en-US" sz="2000" i="1" dirty="0">
                <a:solidFill>
                  <a:srgbClr val="00B050"/>
                </a:solidFill>
                <a:latin typeface="Comic Sans MS" panose="030F0702030302020204" pitchFamily="66" charset="0"/>
                <a:hlinkClick r:id="rId2"/>
              </a:rPr>
              <a:t>What if you had Animal Ears?</a:t>
            </a:r>
            <a:endParaRPr lang="en-US" sz="2000" i="1" dirty="0">
              <a:solidFill>
                <a:srgbClr val="00B050"/>
              </a:solidFill>
              <a:latin typeface="Comic Sans MS" panose="030F0702030302020204" pitchFamily="66" charset="0"/>
            </a:endParaRPr>
          </a:p>
        </p:txBody>
      </p:sp>
      <p:sp>
        <p:nvSpPr>
          <p:cNvPr id="5" name="TextBox 4">
            <a:extLst>
              <a:ext uri="{FF2B5EF4-FFF2-40B4-BE49-F238E27FC236}">
                <a16:creationId xmlns:a16="http://schemas.microsoft.com/office/drawing/2014/main" id="{32E6A61C-7EAC-482D-871F-983B376641A7}"/>
              </a:ext>
            </a:extLst>
          </p:cNvPr>
          <p:cNvSpPr txBox="1"/>
          <p:nvPr/>
        </p:nvSpPr>
        <p:spPr>
          <a:xfrm>
            <a:off x="387459" y="3177153"/>
            <a:ext cx="5935850" cy="1200329"/>
          </a:xfrm>
          <a:prstGeom prst="rect">
            <a:avLst/>
          </a:prstGeom>
          <a:noFill/>
        </p:spPr>
        <p:txBody>
          <a:bodyPr wrap="square" rtlCol="0">
            <a:spAutoFit/>
          </a:bodyPr>
          <a:lstStyle/>
          <a:p>
            <a:r>
              <a:rPr lang="en-US" dirty="0">
                <a:latin typeface="Comic Sans MS" panose="030F0702030302020204" pitchFamily="66" charset="0"/>
              </a:rPr>
              <a:t>What sense do my ears give me? ___________</a:t>
            </a:r>
          </a:p>
          <a:p>
            <a:endParaRPr lang="en-US" dirty="0">
              <a:latin typeface="Comic Sans MS" panose="030F0702030302020204" pitchFamily="66" charset="0"/>
            </a:endParaRPr>
          </a:p>
          <a:p>
            <a:r>
              <a:rPr lang="en-US" dirty="0">
                <a:latin typeface="Comic Sans MS" panose="030F0702030302020204" pitchFamily="66" charset="0"/>
              </a:rPr>
              <a:t>How do we take care of our ears? Draw or write your ideas below.</a:t>
            </a:r>
          </a:p>
        </p:txBody>
      </p:sp>
      <p:sp>
        <p:nvSpPr>
          <p:cNvPr id="6" name="Rectangle 5">
            <a:extLst>
              <a:ext uri="{FF2B5EF4-FFF2-40B4-BE49-F238E27FC236}">
                <a16:creationId xmlns:a16="http://schemas.microsoft.com/office/drawing/2014/main" id="{BE201ED2-0820-49E5-8ED2-6890EB52DB1A}"/>
              </a:ext>
            </a:extLst>
          </p:cNvPr>
          <p:cNvSpPr/>
          <p:nvPr/>
        </p:nvSpPr>
        <p:spPr>
          <a:xfrm>
            <a:off x="387458" y="4377482"/>
            <a:ext cx="5935850" cy="436356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ACBD75D7-BF08-4F32-A30A-6FED43C25F2D}"/>
              </a:ext>
            </a:extLst>
          </p:cNvPr>
          <p:cNvSpPr>
            <a:spLocks noGrp="1"/>
          </p:cNvSpPr>
          <p:nvPr>
            <p:ph type="sldNum" sz="quarter" idx="12"/>
          </p:nvPr>
        </p:nvSpPr>
        <p:spPr/>
        <p:txBody>
          <a:bodyPr/>
          <a:lstStyle/>
          <a:p>
            <a:fld id="{9B7DA921-BC42-473B-8A08-A018F07626C1}" type="slidenum">
              <a:rPr lang="en-US" smtClean="0"/>
              <a:t>8</a:t>
            </a:fld>
            <a:endParaRPr lang="en-US"/>
          </a:p>
        </p:txBody>
      </p:sp>
    </p:spTree>
    <p:extLst>
      <p:ext uri="{BB962C8B-B14F-4D97-AF65-F5344CB8AC3E}">
        <p14:creationId xmlns:p14="http://schemas.microsoft.com/office/powerpoint/2010/main" val="3672001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7DD6D2-0529-4C22-9AA8-A954AE856177}"/>
              </a:ext>
            </a:extLst>
          </p:cNvPr>
          <p:cNvSpPr/>
          <p:nvPr/>
        </p:nvSpPr>
        <p:spPr>
          <a:xfrm>
            <a:off x="0" y="0"/>
            <a:ext cx="6858000" cy="2107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3B03B9-F676-461E-9B5D-07AF57ED27CE}"/>
              </a:ext>
            </a:extLst>
          </p:cNvPr>
          <p:cNvSpPr txBox="1"/>
          <p:nvPr/>
        </p:nvSpPr>
        <p:spPr>
          <a:xfrm>
            <a:off x="216976" y="402956"/>
            <a:ext cx="6431797" cy="923330"/>
          </a:xfrm>
          <a:prstGeom prst="rect">
            <a:avLst/>
          </a:prstGeom>
          <a:noFill/>
        </p:spPr>
        <p:txBody>
          <a:bodyPr wrap="square" rtlCol="0">
            <a:spAutoFit/>
          </a:bodyPr>
          <a:lstStyle/>
          <a:p>
            <a:pPr algn="ctr"/>
            <a:r>
              <a:rPr lang="en-US" sz="5400" dirty="0">
                <a:solidFill>
                  <a:schemeClr val="bg1"/>
                </a:solidFill>
                <a:latin typeface="Comic Sans MS" panose="030F0702030302020204" pitchFamily="66" charset="0"/>
              </a:rPr>
              <a:t>“Mood Ring” Ears:</a:t>
            </a:r>
            <a:endParaRPr lang="en-US" sz="1600" dirty="0">
              <a:solidFill>
                <a:schemeClr val="bg1"/>
              </a:solidFill>
              <a:latin typeface="Comic Sans MS" panose="030F0702030302020204" pitchFamily="66" charset="0"/>
            </a:endParaRPr>
          </a:p>
        </p:txBody>
      </p:sp>
      <p:sp>
        <p:nvSpPr>
          <p:cNvPr id="4" name="TextBox 3">
            <a:extLst>
              <a:ext uri="{FF2B5EF4-FFF2-40B4-BE49-F238E27FC236}">
                <a16:creationId xmlns:a16="http://schemas.microsoft.com/office/drawing/2014/main" id="{86CEFC34-290A-46C9-A869-F08AA59F6612}"/>
              </a:ext>
            </a:extLst>
          </p:cNvPr>
          <p:cNvSpPr txBox="1"/>
          <p:nvPr/>
        </p:nvSpPr>
        <p:spPr>
          <a:xfrm>
            <a:off x="131733" y="2112976"/>
            <a:ext cx="6517040" cy="2031325"/>
          </a:xfrm>
          <a:prstGeom prst="rect">
            <a:avLst/>
          </a:prstGeom>
          <a:solidFill>
            <a:schemeClr val="bg2"/>
          </a:solidFill>
          <a:ln w="38100"/>
        </p:spPr>
        <p:style>
          <a:lnRef idx="2">
            <a:schemeClr val="accent2"/>
          </a:lnRef>
          <a:fillRef idx="1">
            <a:schemeClr val="lt1"/>
          </a:fillRef>
          <a:effectRef idx="0">
            <a:schemeClr val="accent2"/>
          </a:effectRef>
          <a:fontRef idx="minor">
            <a:schemeClr val="dk1"/>
          </a:fontRef>
        </p:style>
        <p:txBody>
          <a:bodyPr wrap="square">
            <a:spAutoFit/>
          </a:bodyPr>
          <a:lstStyle/>
          <a:p>
            <a:pPr rtl="0">
              <a:spcBef>
                <a:spcPts val="0"/>
              </a:spcBef>
              <a:spcAft>
                <a:spcPts val="0"/>
              </a:spcAft>
            </a:pPr>
            <a:r>
              <a:rPr lang="en-US" dirty="0">
                <a:solidFill>
                  <a:srgbClr val="000000"/>
                </a:solidFill>
                <a:latin typeface="Comic Sans MS" panose="030F0702030302020204" pitchFamily="66" charset="0"/>
              </a:rPr>
              <a:t>In the book </a:t>
            </a:r>
            <a:r>
              <a:rPr lang="en-US" i="1" dirty="0">
                <a:solidFill>
                  <a:srgbClr val="000000"/>
                </a:solidFill>
                <a:latin typeface="Comic Sans MS" panose="030F0702030302020204" pitchFamily="66" charset="0"/>
              </a:rPr>
              <a:t>What if you had Animal ears?, </a:t>
            </a:r>
            <a:r>
              <a:rPr lang="en-US" dirty="0">
                <a:solidFill>
                  <a:srgbClr val="000000"/>
                </a:solidFill>
                <a:latin typeface="Comic Sans MS" panose="030F0702030302020204" pitchFamily="66" charset="0"/>
              </a:rPr>
              <a:t>we </a:t>
            </a:r>
            <a:r>
              <a:rPr lang="en-US" dirty="0" smtClean="0">
                <a:solidFill>
                  <a:srgbClr val="000000"/>
                </a:solidFill>
                <a:latin typeface="Comic Sans MS" panose="030F0702030302020204" pitchFamily="66" charset="0"/>
              </a:rPr>
              <a:t>learned </a:t>
            </a:r>
            <a:r>
              <a:rPr lang="en-US" dirty="0">
                <a:solidFill>
                  <a:srgbClr val="000000"/>
                </a:solidFill>
                <a:latin typeface="Comic Sans MS" panose="030F0702030302020204" pitchFamily="66" charset="0"/>
              </a:rPr>
              <a:t>about how the Tasmanian’s ears turn red when it is excited or upset. What if we had ears that changed colors like a mood ring to match our feelings as we listened to music. Choose three songs that express different feelings. What color would your ears change for each. Record your thinking below.</a:t>
            </a:r>
            <a:endParaRPr lang="en-US" b="0" dirty="0">
              <a:effectLst/>
              <a:latin typeface="Comic Sans MS" panose="030F0702030302020204" pitchFamily="66" charset="0"/>
            </a:endParaRPr>
          </a:p>
        </p:txBody>
      </p:sp>
      <p:sp>
        <p:nvSpPr>
          <p:cNvPr id="5" name="Rectangle: Rounded Corners 4">
            <a:extLst>
              <a:ext uri="{FF2B5EF4-FFF2-40B4-BE49-F238E27FC236}">
                <a16:creationId xmlns:a16="http://schemas.microsoft.com/office/drawing/2014/main" id="{42522DCF-1259-492D-969A-436BA4FA9DF0}"/>
              </a:ext>
            </a:extLst>
          </p:cNvPr>
          <p:cNvSpPr/>
          <p:nvPr/>
        </p:nvSpPr>
        <p:spPr>
          <a:xfrm>
            <a:off x="131733" y="4237289"/>
            <a:ext cx="6517040" cy="4767224"/>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B8AD68DA-D33B-4493-97B4-A73FC7320341}"/>
              </a:ext>
            </a:extLst>
          </p:cNvPr>
          <p:cNvSpPr>
            <a:spLocks noGrp="1"/>
          </p:cNvSpPr>
          <p:nvPr>
            <p:ph type="sldNum" sz="quarter" idx="12"/>
          </p:nvPr>
        </p:nvSpPr>
        <p:spPr/>
        <p:txBody>
          <a:bodyPr/>
          <a:lstStyle/>
          <a:p>
            <a:fld id="{9B7DA921-BC42-473B-8A08-A018F07626C1}" type="slidenum">
              <a:rPr lang="en-US" smtClean="0"/>
              <a:t>9</a:t>
            </a:fld>
            <a:endParaRPr lang="en-US"/>
          </a:p>
        </p:txBody>
      </p:sp>
    </p:spTree>
    <p:extLst>
      <p:ext uri="{BB962C8B-B14F-4D97-AF65-F5344CB8AC3E}">
        <p14:creationId xmlns:p14="http://schemas.microsoft.com/office/powerpoint/2010/main" val="14257170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289</TotalTime>
  <Words>831</Words>
  <Application>Microsoft Office PowerPoint</Application>
  <PresentationFormat>On-screen Show (4:3)</PresentationFormat>
  <Paragraphs>96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Smith</dc:creator>
  <cp:lastModifiedBy>Knight, Jackie (MET)</cp:lastModifiedBy>
  <cp:revision>21</cp:revision>
  <cp:lastPrinted>2020-12-16T17:38:51Z</cp:lastPrinted>
  <dcterms:created xsi:type="dcterms:W3CDTF">2020-12-16T15:46:38Z</dcterms:created>
  <dcterms:modified xsi:type="dcterms:W3CDTF">2020-12-20T16:29:09Z</dcterms:modified>
</cp:coreProperties>
</file>