
<file path=[Content_Types].xml><?xml version="1.0" encoding="utf-8"?>
<Types xmlns="http://schemas.openxmlformats.org/package/2006/content-types">
  <Default Extension="png" ContentType="image/png"/>
  <Default Extension="svg" ContentType="image/svg+xml"/>
  <Default Extension="jpeg" ContentType="image/jpeg"/>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7"/>
  </p:notesMasterIdLst>
  <p:sldIdLst>
    <p:sldId id="298" r:id="rId2"/>
    <p:sldId id="299" r:id="rId3"/>
    <p:sldId id="300" r:id="rId4"/>
    <p:sldId id="378" r:id="rId5"/>
    <p:sldId id="301" r:id="rId6"/>
    <p:sldId id="534" r:id="rId7"/>
    <p:sldId id="297" r:id="rId8"/>
    <p:sldId id="418" r:id="rId9"/>
    <p:sldId id="419" r:id="rId10"/>
    <p:sldId id="428" r:id="rId11"/>
    <p:sldId id="420" r:id="rId12"/>
    <p:sldId id="421" r:id="rId13"/>
    <p:sldId id="427" r:id="rId14"/>
    <p:sldId id="429" r:id="rId15"/>
    <p:sldId id="540" r:id="rId16"/>
    <p:sldId id="431" r:id="rId17"/>
    <p:sldId id="430" r:id="rId18"/>
    <p:sldId id="432" r:id="rId19"/>
    <p:sldId id="480" r:id="rId20"/>
    <p:sldId id="424" r:id="rId21"/>
    <p:sldId id="425" r:id="rId22"/>
    <p:sldId id="426" r:id="rId23"/>
    <p:sldId id="302" r:id="rId24"/>
    <p:sldId id="305" r:id="rId25"/>
    <p:sldId id="541" r:id="rId26"/>
    <p:sldId id="361" r:id="rId27"/>
    <p:sldId id="306" r:id="rId28"/>
    <p:sldId id="383" r:id="rId29"/>
    <p:sldId id="384" r:id="rId30"/>
    <p:sldId id="415" r:id="rId31"/>
    <p:sldId id="557" r:id="rId32"/>
    <p:sldId id="388" r:id="rId33"/>
    <p:sldId id="390" r:id="rId34"/>
    <p:sldId id="389" r:id="rId35"/>
    <p:sldId id="362" r:id="rId36"/>
    <p:sldId id="307" r:id="rId37"/>
    <p:sldId id="391" r:id="rId38"/>
    <p:sldId id="363" r:id="rId39"/>
    <p:sldId id="434" r:id="rId40"/>
    <p:sldId id="435" r:id="rId41"/>
    <p:sldId id="436" r:id="rId42"/>
    <p:sldId id="437" r:id="rId43"/>
    <p:sldId id="438" r:id="rId44"/>
    <p:sldId id="450" r:id="rId45"/>
    <p:sldId id="452" r:id="rId46"/>
    <p:sldId id="453" r:id="rId47"/>
    <p:sldId id="454" r:id="rId48"/>
    <p:sldId id="542" r:id="rId49"/>
    <p:sldId id="444" r:id="rId50"/>
    <p:sldId id="445" r:id="rId51"/>
    <p:sldId id="446" r:id="rId52"/>
    <p:sldId id="313" r:id="rId53"/>
    <p:sldId id="395" r:id="rId54"/>
    <p:sldId id="543" r:id="rId55"/>
    <p:sldId id="358" r:id="rId56"/>
    <p:sldId id="315" r:id="rId57"/>
    <p:sldId id="394" r:id="rId58"/>
    <p:sldId id="397" r:id="rId59"/>
    <p:sldId id="403" r:id="rId60"/>
    <p:sldId id="405" r:id="rId61"/>
    <p:sldId id="404" r:id="rId62"/>
    <p:sldId id="407" r:id="rId63"/>
    <p:sldId id="413" r:id="rId64"/>
    <p:sldId id="412" r:id="rId65"/>
    <p:sldId id="414" r:id="rId66"/>
    <p:sldId id="409" r:id="rId67"/>
    <p:sldId id="359" r:id="rId68"/>
    <p:sldId id="316" r:id="rId69"/>
    <p:sldId id="360" r:id="rId70"/>
    <p:sldId id="522" r:id="rId71"/>
    <p:sldId id="468" r:id="rId72"/>
    <p:sldId id="469" r:id="rId73"/>
    <p:sldId id="479" r:id="rId74"/>
    <p:sldId id="472" r:id="rId75"/>
    <p:sldId id="473" r:id="rId76"/>
    <p:sldId id="474" r:id="rId77"/>
    <p:sldId id="483" r:id="rId78"/>
    <p:sldId id="484" r:id="rId79"/>
    <p:sldId id="475" r:id="rId80"/>
    <p:sldId id="476" r:id="rId81"/>
    <p:sldId id="477" r:id="rId82"/>
    <p:sldId id="455" r:id="rId83"/>
    <p:sldId id="467" r:id="rId84"/>
    <p:sldId id="478" r:id="rId85"/>
    <p:sldId id="458" r:id="rId86"/>
    <p:sldId id="492" r:id="rId87"/>
    <p:sldId id="489" r:id="rId88"/>
    <p:sldId id="553" r:id="rId89"/>
    <p:sldId id="459" r:id="rId90"/>
    <p:sldId id="491" r:id="rId91"/>
    <p:sldId id="493" r:id="rId92"/>
    <p:sldId id="490" r:id="rId93"/>
    <p:sldId id="487" r:id="rId94"/>
    <p:sldId id="460" r:id="rId95"/>
    <p:sldId id="464" r:id="rId96"/>
    <p:sldId id="465" r:id="rId97"/>
    <p:sldId id="466" r:id="rId98"/>
    <p:sldId id="309" r:id="rId99"/>
    <p:sldId id="310" r:id="rId100"/>
    <p:sldId id="550" r:id="rId101"/>
    <p:sldId id="355" r:id="rId102"/>
    <p:sldId id="396" r:id="rId103"/>
    <p:sldId id="401" r:id="rId104"/>
    <p:sldId id="400" r:id="rId105"/>
    <p:sldId id="402" r:id="rId106"/>
    <p:sldId id="416" r:id="rId107"/>
    <p:sldId id="356" r:id="rId108"/>
    <p:sldId id="312" r:id="rId109"/>
    <p:sldId id="357" r:id="rId110"/>
    <p:sldId id="515" r:id="rId111"/>
    <p:sldId id="317" r:id="rId112"/>
    <p:sldId id="318" r:id="rId113"/>
    <p:sldId id="551" r:id="rId114"/>
    <p:sldId id="352" r:id="rId115"/>
    <p:sldId id="319" r:id="rId116"/>
    <p:sldId id="261" r:id="rId117"/>
    <p:sldId id="353" r:id="rId118"/>
    <p:sldId id="320" r:id="rId119"/>
    <p:sldId id="354" r:id="rId120"/>
    <p:sldId id="321" r:id="rId121"/>
    <p:sldId id="322" r:id="rId122"/>
    <p:sldId id="552" r:id="rId123"/>
    <p:sldId id="349" r:id="rId124"/>
    <p:sldId id="502" r:id="rId125"/>
    <p:sldId id="482" r:id="rId126"/>
    <p:sldId id="505" r:id="rId127"/>
    <p:sldId id="506" r:id="rId128"/>
    <p:sldId id="486" r:id="rId129"/>
    <p:sldId id="496" r:id="rId130"/>
    <p:sldId id="498" r:id="rId131"/>
    <p:sldId id="507" r:id="rId132"/>
    <p:sldId id="350" r:id="rId133"/>
    <p:sldId id="508" r:id="rId134"/>
    <p:sldId id="510" r:id="rId135"/>
    <p:sldId id="520" r:id="rId136"/>
    <p:sldId id="512" r:id="rId137"/>
    <p:sldId id="511" r:id="rId138"/>
    <p:sldId id="524" r:id="rId139"/>
    <p:sldId id="545" r:id="rId140"/>
    <p:sldId id="519" r:id="rId141"/>
    <p:sldId id="521" r:id="rId142"/>
    <p:sldId id="503" r:id="rId143"/>
    <p:sldId id="501" r:id="rId144"/>
    <p:sldId id="525" r:id="rId145"/>
    <p:sldId id="546" r:id="rId146"/>
    <p:sldId id="324" r:id="rId147"/>
    <p:sldId id="351" r:id="rId148"/>
    <p:sldId id="523" r:id="rId149"/>
    <p:sldId id="325" r:id="rId150"/>
    <p:sldId id="370" r:id="rId151"/>
    <p:sldId id="369" r:id="rId152"/>
    <p:sldId id="449" r:id="rId153"/>
    <p:sldId id="447" r:id="rId154"/>
    <p:sldId id="364" r:id="rId155"/>
    <p:sldId id="348" r:id="rId156"/>
    <p:sldId id="327" r:id="rId157"/>
    <p:sldId id="365" r:id="rId158"/>
    <p:sldId id="328" r:id="rId159"/>
    <p:sldId id="366" r:id="rId160"/>
    <p:sldId id="526" r:id="rId161"/>
    <p:sldId id="527" r:id="rId162"/>
    <p:sldId id="544" r:id="rId163"/>
    <p:sldId id="529" r:id="rId164"/>
    <p:sldId id="547" r:id="rId165"/>
    <p:sldId id="259" r:id="rId166"/>
    <p:sldId id="548" r:id="rId167"/>
    <p:sldId id="532" r:id="rId168"/>
    <p:sldId id="535" r:id="rId169"/>
    <p:sldId id="536" r:id="rId170"/>
    <p:sldId id="537" r:id="rId171"/>
    <p:sldId id="538" r:id="rId172"/>
    <p:sldId id="539" r:id="rId173"/>
    <p:sldId id="549" r:id="rId174"/>
    <p:sldId id="443" r:id="rId175"/>
    <p:sldId id="303"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F22"/>
    <a:srgbClr val="FF0000"/>
    <a:srgbClr val="E7A87D"/>
    <a:srgbClr val="B90000"/>
    <a:srgbClr val="FFC001"/>
    <a:srgbClr val="C9CB04"/>
    <a:srgbClr val="920305"/>
    <a:srgbClr val="F0B803"/>
    <a:srgbClr val="A60205"/>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F6010-4166-0149-9E1B-31A1417361CC}" v="29364" dt="2021-02-24T15:52:56.904"/>
    <p1510:client id="{43B22461-C073-4F93-829E-3A4BC048CE9A}" v="475" dt="2021-02-24T15:45:57.480"/>
    <p1510:client id="{CE79C5FA-D65D-07B1-E368-FFCD8DE9AF71}" v="24" dt="2021-02-23T16:54:19.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5"/>
    <p:restoredTop sz="75743" autoAdjust="0"/>
  </p:normalViewPr>
  <p:slideViewPr>
    <p:cSldViewPr snapToGrid="0" snapToObjects="1">
      <p:cViewPr varScale="1">
        <p:scale>
          <a:sx n="38" d="100"/>
          <a:sy n="38" d="100"/>
        </p:scale>
        <p:origin x="1229"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3BA3F-84D8-AD4E-A891-022D80967216}" type="datetimeFigureOut">
              <a:rPr lang="en-US" smtClean="0"/>
              <a:t>2/27/2021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F4C1E-0650-3D47-B8B9-F7906B5CA43F}" type="slidenum">
              <a:rPr lang="en-US" smtClean="0"/>
              <a:t>‹#›</a:t>
            </a:fld>
            <a:endParaRPr lang="en-US"/>
          </a:p>
        </p:txBody>
      </p:sp>
    </p:spTree>
    <p:extLst>
      <p:ext uri="{BB962C8B-B14F-4D97-AF65-F5344CB8AC3E}">
        <p14:creationId xmlns:p14="http://schemas.microsoft.com/office/powerpoint/2010/main" val="237080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flickr.com/photos/84484862@N00/7501406" TargetMode="External"/><Relationship Id="rId2" Type="http://schemas.openxmlformats.org/officeDocument/2006/relationships/slide" Target="../slides/slide112.xml"/><Relationship Id="rId1" Type="http://schemas.openxmlformats.org/officeDocument/2006/relationships/notesMaster" Target="../notesMasters/notesMaster1.xml"/><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84484862@N00" TargetMode="Externa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www.flickr.com/photos/84484862@N00/7501406" TargetMode="External"/><Relationship Id="rId2" Type="http://schemas.openxmlformats.org/officeDocument/2006/relationships/slide" Target="../slides/slide113.xml"/><Relationship Id="rId1" Type="http://schemas.openxmlformats.org/officeDocument/2006/relationships/notesMaster" Target="../notesMasters/notesMaster1.xml"/><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84484862@N00" TargetMode="Externa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s://www.flickr.com/photos/44315708@N00/27749558" TargetMode="External"/><Relationship Id="rId2" Type="http://schemas.openxmlformats.org/officeDocument/2006/relationships/slide" Target="../slides/slide137.xml"/><Relationship Id="rId1" Type="http://schemas.openxmlformats.org/officeDocument/2006/relationships/notesMaster" Target="../notesMasters/notesMaster1.xml"/><Relationship Id="rId5" Type="http://schemas.openxmlformats.org/officeDocument/2006/relationships/hyperlink" Target="https://creativecommons.org/licenses/by-nc/2.0/?ref=ccsearch&amp;atype=rich" TargetMode="External"/><Relationship Id="rId4" Type="http://schemas.openxmlformats.org/officeDocument/2006/relationships/hyperlink" Target="https://www.flickr.com/photos/44315708@N00" TargetMode="Externa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s://commons.wikimedia.org/w/index.php?curid=34058518" TargetMode="External"/><Relationship Id="rId2" Type="http://schemas.openxmlformats.org/officeDocument/2006/relationships/slide" Target="../slides/slide146.xml"/><Relationship Id="rId1" Type="http://schemas.openxmlformats.org/officeDocument/2006/relationships/notesMaster" Target="../notesMasters/notesMaster1.xml"/><Relationship Id="rId5" Type="http://schemas.openxmlformats.org/officeDocument/2006/relationships/hyperlink" Target="https://creativecommons.org/licenses/by-sa/3.0?ref=ccsearch&amp;atype=rich" TargetMode="External"/><Relationship Id="rId4" Type="http://schemas.openxmlformats.org/officeDocument/2006/relationships/hyperlink" Target="https://commons.wikimedia.org/wiki/User:CRCHF" TargetMode="Externa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mathigon.org/tangra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mathigon.org/tangra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mathigon.org/tangra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mathigon.org/tangra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mathigon.org/tangra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mathigon.org/tangra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creativecommons.org/licenses/by-nc-sa/2.0/?ref=ccsearch&amp;atype=rich" TargetMode="External"/><Relationship Id="rId3" Type="http://schemas.openxmlformats.org/officeDocument/2006/relationships/hyperlink" Target="https://www.flickr.com/photos/33255628@N00/5498999904" TargetMode="External"/><Relationship Id="rId7" Type="http://schemas.openxmlformats.org/officeDocument/2006/relationships/hyperlink" Target="https://www.flickr.com/photos/8845484@N02"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www.flickr.com/photos/8845484@N02/44870669985" TargetMode="Externa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33255628@N00"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mathigon.org/tangram"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mathigon.org/tangram"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search.creativecommons.org</a:t>
            </a:r>
            <a:r>
              <a:rPr lang="en-US"/>
              <a:t>/photos/5cd63668-07e9-4b9c-b46e-e16126a19f87</a:t>
            </a:r>
          </a:p>
        </p:txBody>
      </p:sp>
      <p:sp>
        <p:nvSpPr>
          <p:cNvPr id="4" name="Slide Number Placeholder 3"/>
          <p:cNvSpPr>
            <a:spLocks noGrp="1"/>
          </p:cNvSpPr>
          <p:nvPr>
            <p:ph type="sldNum" sz="quarter" idx="5"/>
          </p:nvPr>
        </p:nvSpPr>
        <p:spPr/>
        <p:txBody>
          <a:bodyPr/>
          <a:lstStyle/>
          <a:p>
            <a:fld id="{D00F4C1E-0650-3D47-B8B9-F7906B5CA43F}" type="slidenum">
              <a:rPr lang="en-US" smtClean="0"/>
              <a:t>1</a:t>
            </a:fld>
            <a:endParaRPr lang="en-US"/>
          </a:p>
        </p:txBody>
      </p:sp>
    </p:spTree>
    <p:extLst>
      <p:ext uri="{BB962C8B-B14F-4D97-AF65-F5344CB8AC3E}">
        <p14:creationId xmlns:p14="http://schemas.microsoft.com/office/powerpoint/2010/main" val="79734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11</a:t>
            </a:fld>
            <a:endParaRPr lang="en-US"/>
          </a:p>
        </p:txBody>
      </p:sp>
    </p:spTree>
    <p:extLst>
      <p:ext uri="{BB962C8B-B14F-4D97-AF65-F5344CB8AC3E}">
        <p14:creationId xmlns:p14="http://schemas.microsoft.com/office/powerpoint/2010/main" val="31081853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101</a:t>
            </a:fld>
            <a:endParaRPr lang="en-US"/>
          </a:p>
        </p:txBody>
      </p:sp>
    </p:spTree>
    <p:extLst>
      <p:ext uri="{BB962C8B-B14F-4D97-AF65-F5344CB8AC3E}">
        <p14:creationId xmlns:p14="http://schemas.microsoft.com/office/powerpoint/2010/main" val="23357387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should remember from previous learning experiences and grades the formula for finding the area of any rectangle. We plan to use this understanding to explore area of triangles and the connection between the two shapes’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lvl="0" indent="0" algn="l" rtl="0">
              <a:spcBef>
                <a:spcPts val="0"/>
              </a:spcBef>
              <a:spcAft>
                <a:spcPts val="0"/>
              </a:spcAft>
              <a:buNone/>
            </a:pPr>
            <a:endParaRPr lang="en-US" b="1"/>
          </a:p>
          <a:p>
            <a:pPr marL="0" lvl="0" indent="0" algn="l" rtl="0">
              <a:spcBef>
                <a:spcPts val="0"/>
              </a:spcBef>
              <a:spcAft>
                <a:spcPts val="0"/>
              </a:spcAft>
              <a:buNone/>
            </a:pPr>
            <a:endParaRPr lang="en-US" b="1"/>
          </a:p>
        </p:txBody>
      </p:sp>
    </p:spTree>
    <p:extLst>
      <p:ext uri="{BB962C8B-B14F-4D97-AF65-F5344CB8AC3E}">
        <p14:creationId xmlns:p14="http://schemas.microsoft.com/office/powerpoint/2010/main" val="15324424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US" b="0"/>
          </a:p>
          <a:p>
            <a:pPr marL="0" lvl="0" indent="0" algn="l" rtl="0">
              <a:spcBef>
                <a:spcPts val="0"/>
              </a:spcBef>
              <a:spcAft>
                <a:spcPts val="0"/>
              </a:spcAft>
              <a:buNone/>
            </a:pPr>
            <a:endParaRPr lang="en-US" b="1"/>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Connecting area of rectangles to area of triangles. Students should notice that the areas have not changed with nothing being deleted by cutting the rectangle on the diagonal. Using the terms base and height over length and width will further help students connect the formulas for the two shapes. We can guide students to notice that the height of the rectangle and triangles are equivalent as well as the base of the shapes are equivalent. Next, students should see that the triangles are half the size of the rectangle, hence giving us a way of determining the area of the triangles.</a:t>
            </a:r>
          </a:p>
          <a:p>
            <a:pPr marL="0" lvl="0" indent="0" algn="l" rtl="0">
              <a:spcBef>
                <a:spcPts val="0"/>
              </a:spcBef>
              <a:spcAft>
                <a:spcPts val="0"/>
              </a:spcAft>
              <a:buNone/>
            </a:pPr>
            <a:endParaRPr lang="en-US" b="1"/>
          </a:p>
        </p:txBody>
      </p:sp>
    </p:spTree>
    <p:extLst>
      <p:ext uri="{BB962C8B-B14F-4D97-AF65-F5344CB8AC3E}">
        <p14:creationId xmlns:p14="http://schemas.microsoft.com/office/powerpoint/2010/main" val="5652847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US" b="0"/>
          </a:p>
          <a:p>
            <a:pPr marL="0" lvl="0" indent="0" algn="l" rtl="0">
              <a:spcBef>
                <a:spcPts val="0"/>
              </a:spcBef>
              <a:spcAft>
                <a:spcPts val="0"/>
              </a:spcAft>
              <a:buNone/>
            </a:pPr>
            <a:endParaRPr lang="en-US" b="1"/>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Students should be able to explain that the sum of the three triangles is exactly half of the large rectangle.</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should use their knowledge of the triangle being half of the rectangle to find the areas of the three triangles created. If students are not yet using the standard area formula, teachers can guide them to finding the triangles by creating smaller rectangles that would be double the size of their corresponding triangles. Students would then find the area of the three rectangles created, and then half them to determine the area of each triangle. </a:t>
            </a:r>
            <a:endParaRPr lang="en-US" b="1"/>
          </a:p>
        </p:txBody>
      </p:sp>
    </p:spTree>
    <p:extLst>
      <p:ext uri="{BB962C8B-B14F-4D97-AF65-F5344CB8AC3E}">
        <p14:creationId xmlns:p14="http://schemas.microsoft.com/office/powerpoint/2010/main" val="18869105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US" b="0"/>
          </a:p>
          <a:p>
            <a:pPr marL="0" lvl="0" indent="0" algn="l" rtl="0">
              <a:spcBef>
                <a:spcPts val="0"/>
              </a:spcBef>
              <a:spcAft>
                <a:spcPts val="0"/>
              </a:spcAft>
              <a:buNone/>
            </a:pPr>
            <a:endParaRPr lang="en-US" b="1"/>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should use their knowledge of the triangle being half of the rectangle to find the areas of the two triangles created. If students are not yet using the standard area formula, teachers can guide them to finding the triangles by creating smaller rectangles that would be double the size of their corresponding triangles. Students would then find the area of the rectangles and half them to determine the area of each triangle.</a:t>
            </a:r>
          </a:p>
          <a:p>
            <a:pPr marL="0" lvl="0" indent="0" algn="l" rtl="0">
              <a:spcBef>
                <a:spcPts val="0"/>
              </a:spcBef>
              <a:spcAft>
                <a:spcPts val="0"/>
              </a:spcAft>
              <a:buNone/>
            </a:pPr>
            <a:endParaRPr lang="en-US" b="1"/>
          </a:p>
        </p:txBody>
      </p:sp>
    </p:spTree>
    <p:extLst>
      <p:ext uri="{BB962C8B-B14F-4D97-AF65-F5344CB8AC3E}">
        <p14:creationId xmlns:p14="http://schemas.microsoft.com/office/powerpoint/2010/main" val="23872051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At this point, students should be able to generalize the formula for finding the area of any triangle. This slide can be used as a consolidation/discussion for how we can find the area of any triangle and how this generalization connects to rectangles. As a class, you can find the area of the triangles using the formula.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The text in the dashed box can be slid upwards to reveal the formula during class instruction/discussion once students have defined it.</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This also presents an opportunity to using proper organization for using a formula to find areas.</a:t>
            </a:r>
          </a:p>
        </p:txBody>
      </p:sp>
    </p:spTree>
    <p:extLst>
      <p:ext uri="{BB962C8B-B14F-4D97-AF65-F5344CB8AC3E}">
        <p14:creationId xmlns:p14="http://schemas.microsoft.com/office/powerpoint/2010/main" val="4971423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107</a:t>
            </a:fld>
            <a:endParaRPr lang="en-US"/>
          </a:p>
        </p:txBody>
      </p:sp>
    </p:spTree>
    <p:extLst>
      <p:ext uri="{BB962C8B-B14F-4D97-AF65-F5344CB8AC3E}">
        <p14:creationId xmlns:p14="http://schemas.microsoft.com/office/powerpoint/2010/main" val="8945935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Slide for Part III, this is where instructions for reflection, journal prompts, a consolidation question…go. Again, copy and paste as needed for your purpose.</a:t>
            </a:r>
          </a:p>
          <a:p>
            <a:pPr marL="0" lvl="0" indent="0" algn="l" rtl="0">
              <a:spcBef>
                <a:spcPts val="0"/>
              </a:spcBef>
              <a:spcAft>
                <a:spcPts val="0"/>
              </a:spcAft>
              <a:buNone/>
            </a:pPr>
            <a:endParaRPr/>
          </a:p>
        </p:txBody>
      </p:sp>
    </p:spTree>
    <p:extLst>
      <p:ext uri="{BB962C8B-B14F-4D97-AF65-F5344CB8AC3E}">
        <p14:creationId xmlns:p14="http://schemas.microsoft.com/office/powerpoint/2010/main" val="42932632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109</a:t>
            </a:fld>
            <a:endParaRPr lang="en-US"/>
          </a:p>
        </p:txBody>
      </p:sp>
    </p:spTree>
    <p:extLst>
      <p:ext uri="{BB962C8B-B14F-4D97-AF65-F5344CB8AC3E}">
        <p14:creationId xmlns:p14="http://schemas.microsoft.com/office/powerpoint/2010/main" val="34006185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2000" b="1">
                <a:solidFill>
                  <a:srgbClr val="FF0000"/>
                </a:solidFill>
              </a:rPr>
              <a:t>TEACHER SLIDE </a:t>
            </a:r>
            <a:r>
              <a:rPr lang="en-CA" b="1"/>
              <a:t>(move or delete before using slideshow with students).</a:t>
            </a:r>
          </a:p>
          <a:p>
            <a:pPr marL="0" lvl="0" indent="0" algn="l" rtl="0">
              <a:spcBef>
                <a:spcPts val="0"/>
              </a:spcBef>
              <a:spcAft>
                <a:spcPts val="0"/>
              </a:spcAft>
              <a:buNone/>
            </a:pPr>
            <a:r>
              <a:rPr lang="en-CA"/>
              <a:t>These resources can be integrated in your synchronous lessons (use an animation as a number talk for example), or they can be assigned to students to investigate asynchronously. </a:t>
            </a:r>
          </a:p>
          <a:p>
            <a:pPr marL="0" lvl="0" indent="0" algn="l" rtl="0">
              <a:spcBef>
                <a:spcPts val="0"/>
              </a:spcBef>
              <a:spcAft>
                <a:spcPts val="0"/>
              </a:spcAft>
              <a:buNone/>
            </a:pPr>
            <a:endParaRPr lang="en-CA"/>
          </a:p>
          <a:p>
            <a:pPr marL="0" lvl="0" indent="0" algn="l" rtl="0">
              <a:spcBef>
                <a:spcPts val="0"/>
              </a:spcBef>
              <a:spcAft>
                <a:spcPts val="0"/>
              </a:spcAft>
              <a:buNone/>
            </a:pPr>
            <a:r>
              <a:rPr lang="en-CA"/>
              <a:t>The </a:t>
            </a:r>
            <a:r>
              <a:rPr lang="en-CA" b="1"/>
              <a:t>lessons practice </a:t>
            </a:r>
            <a:r>
              <a:rPr lang="en-CA"/>
              <a:t>activities should be reviewed first by the teacher to ensure content is covered in a way that is appropriate to your students. These could be used effectively as asynchronous work or to help students solidify or check their understanding.</a:t>
            </a:r>
          </a:p>
        </p:txBody>
      </p:sp>
    </p:spTree>
    <p:extLst>
      <p:ext uri="{BB962C8B-B14F-4D97-AF65-F5344CB8AC3E}">
        <p14:creationId xmlns:p14="http://schemas.microsoft.com/office/powerpoint/2010/main" val="395667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CA" b="0" i="0" u="none" strike="noStrike">
                <a:solidFill>
                  <a:srgbClr val="E23600"/>
                </a:solidFill>
                <a:effectLst/>
                <a:latin typeface="Source Sans Pro" panose="020B0503030403020204" pitchFamily="34" charset="0"/>
              </a:rPr>
              <a:t>Screen shot of random arrangement of tangrams found at https://toytheater.com/tangram/</a:t>
            </a:r>
            <a:endParaRPr lang="en-CA"/>
          </a:p>
          <a:p>
            <a:pPr marL="0" lvl="0" indent="0" algn="l" rtl="0">
              <a:spcBef>
                <a:spcPts val="0"/>
              </a:spcBef>
              <a:spcAft>
                <a:spcPts val="0"/>
              </a:spcAft>
              <a:buNone/>
            </a:pPr>
            <a:endParaRPr/>
          </a:p>
        </p:txBody>
      </p:sp>
    </p:spTree>
    <p:extLst>
      <p:ext uri="{BB962C8B-B14F-4D97-AF65-F5344CB8AC3E}">
        <p14:creationId xmlns:p14="http://schemas.microsoft.com/office/powerpoint/2010/main" val="19966582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endParaRPr/>
          </a:p>
        </p:txBody>
      </p:sp>
    </p:spTree>
    <p:extLst>
      <p:ext uri="{BB962C8B-B14F-4D97-AF65-F5344CB8AC3E}">
        <p14:creationId xmlns:p14="http://schemas.microsoft.com/office/powerpoint/2010/main" val="38530797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Image Source: </a:t>
            </a:r>
            <a:r>
              <a:rPr lang="en-CA" sz="1200" b="0" i="0" u="none" strike="noStrike" kern="1200">
                <a:solidFill>
                  <a:schemeClr val="tx1"/>
                </a:solidFill>
                <a:effectLst/>
                <a:latin typeface="+mn-lt"/>
                <a:ea typeface="+mn-ea"/>
                <a:cs typeface="+mn-cs"/>
                <a:hlinkClick r:id="rId3"/>
              </a:rPr>
              <a:t>"Crop Circles 1995-1999"</a:t>
            </a:r>
            <a:r>
              <a:rPr lang="en-CA" sz="1200" b="0" i="0" kern="1200">
                <a:solidFill>
                  <a:schemeClr val="tx1"/>
                </a:solidFill>
                <a:effectLst/>
                <a:latin typeface="+mn-lt"/>
                <a:ea typeface="+mn-ea"/>
                <a:cs typeface="+mn-cs"/>
              </a:rPr>
              <a:t> by </a:t>
            </a:r>
            <a:r>
              <a:rPr lang="en-CA" sz="1200" b="0" i="0" u="none" strike="noStrike" kern="1200" err="1">
                <a:solidFill>
                  <a:schemeClr val="tx1"/>
                </a:solidFill>
                <a:effectLst/>
                <a:latin typeface="+mn-lt"/>
                <a:ea typeface="+mn-ea"/>
                <a:cs typeface="+mn-cs"/>
                <a:hlinkClick r:id="rId4"/>
              </a:rPr>
              <a:t>crystaleagle</a:t>
            </a:r>
            <a:r>
              <a:rPr lang="en-CA" sz="1200" b="0" i="0" kern="1200">
                <a:solidFill>
                  <a:schemeClr val="tx1"/>
                </a:solidFill>
                <a:effectLst/>
                <a:latin typeface="+mn-lt"/>
                <a:ea typeface="+mn-ea"/>
                <a:cs typeface="+mn-cs"/>
              </a:rPr>
              <a:t> is licensed under </a:t>
            </a:r>
            <a:r>
              <a:rPr lang="en-CA" sz="1200" b="0" i="0" u="none" strike="noStrike" kern="1200">
                <a:solidFill>
                  <a:schemeClr val="tx1"/>
                </a:solidFill>
                <a:effectLst/>
                <a:latin typeface="+mn-lt"/>
                <a:ea typeface="+mn-ea"/>
                <a:cs typeface="+mn-cs"/>
                <a:hlinkClick r:id="rId5"/>
              </a:rPr>
              <a:t>CC BY-NC-ND 2.0</a:t>
            </a:r>
            <a:endParaRPr/>
          </a:p>
        </p:txBody>
      </p:sp>
    </p:spTree>
    <p:extLst>
      <p:ext uri="{BB962C8B-B14F-4D97-AF65-F5344CB8AC3E}">
        <p14:creationId xmlns:p14="http://schemas.microsoft.com/office/powerpoint/2010/main" val="10396432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Teacher recording sheet. Could be copied for each student to record their own thinking.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lvl="0" indent="0" algn="l" rtl="0">
              <a:spcBef>
                <a:spcPts val="0"/>
              </a:spcBef>
              <a:spcAft>
                <a:spcPts val="0"/>
              </a:spcAft>
              <a:buNone/>
            </a:pPr>
            <a:r>
              <a:rPr lang="en-US"/>
              <a:t>Image Source: </a:t>
            </a:r>
            <a:r>
              <a:rPr lang="en-US" sz="1200" b="0" i="0" u="none" strike="noStrike" kern="1200">
                <a:solidFill>
                  <a:schemeClr val="tx1"/>
                </a:solidFill>
                <a:effectLst/>
                <a:latin typeface="+mn-lt"/>
                <a:ea typeface="+mn-ea"/>
                <a:cs typeface="+mn-cs"/>
                <a:hlinkClick r:id="rId3"/>
              </a:rPr>
              <a:t>"Crop Circles 1995-1999"</a:t>
            </a:r>
            <a:r>
              <a:rPr lang="en-US" sz="1200" b="0" i="0" kern="1200">
                <a:solidFill>
                  <a:schemeClr val="tx1"/>
                </a:solidFill>
                <a:effectLst/>
                <a:latin typeface="+mn-lt"/>
                <a:ea typeface="+mn-ea"/>
                <a:cs typeface="+mn-cs"/>
              </a:rPr>
              <a:t> by </a:t>
            </a:r>
            <a:r>
              <a:rPr lang="en-US" sz="1200" b="0" i="0" u="none" strike="noStrike" kern="1200" err="1">
                <a:solidFill>
                  <a:schemeClr val="tx1"/>
                </a:solidFill>
                <a:effectLst/>
                <a:latin typeface="+mn-lt"/>
                <a:ea typeface="+mn-ea"/>
                <a:cs typeface="+mn-cs"/>
                <a:hlinkClick r:id="rId4"/>
              </a:rPr>
              <a:t>crystaleagle</a:t>
            </a:r>
            <a:r>
              <a:rPr lang="en-US" sz="1200" b="0" i="0" kern="1200">
                <a:solidFill>
                  <a:schemeClr val="tx1"/>
                </a:solidFill>
                <a:effectLst/>
                <a:latin typeface="+mn-lt"/>
                <a:ea typeface="+mn-ea"/>
                <a:cs typeface="+mn-cs"/>
              </a:rPr>
              <a:t> is licensed under </a:t>
            </a:r>
            <a:r>
              <a:rPr lang="en-US" sz="1200" b="0" i="0" u="none" strike="noStrike" kern="1200">
                <a:solidFill>
                  <a:schemeClr val="tx1"/>
                </a:solidFill>
                <a:effectLst/>
                <a:latin typeface="+mn-lt"/>
                <a:ea typeface="+mn-ea"/>
                <a:cs typeface="+mn-cs"/>
                <a:hlinkClick r:id="rId5"/>
              </a:rPr>
              <a:t>CC BY-NC-ND 2.0</a:t>
            </a:r>
            <a:endParaRPr lang="en-US"/>
          </a:p>
        </p:txBody>
      </p:sp>
    </p:spTree>
    <p:extLst>
      <p:ext uri="{BB962C8B-B14F-4D97-AF65-F5344CB8AC3E}">
        <p14:creationId xmlns:p14="http://schemas.microsoft.com/office/powerpoint/2010/main" val="17056501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114</a:t>
            </a:fld>
            <a:endParaRPr lang="en-US"/>
          </a:p>
        </p:txBody>
      </p:sp>
    </p:spTree>
    <p:extLst>
      <p:ext uri="{BB962C8B-B14F-4D97-AF65-F5344CB8AC3E}">
        <p14:creationId xmlns:p14="http://schemas.microsoft.com/office/powerpoint/2010/main" val="20566594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Teacher Notes</a:t>
            </a:r>
          </a:p>
          <a:p>
            <a:pPr marL="0" lvl="0" indent="0" algn="l" rtl="0">
              <a:spcBef>
                <a:spcPts val="0"/>
              </a:spcBef>
              <a:spcAft>
                <a:spcPts val="0"/>
              </a:spcAft>
              <a:buNone/>
            </a:pPr>
            <a:endParaRPr lang="en-CA" b="1"/>
          </a:p>
          <a:p>
            <a:pPr marL="0" lvl="0" indent="0" algn="l" rtl="0">
              <a:spcBef>
                <a:spcPts val="0"/>
              </a:spcBef>
              <a:spcAft>
                <a:spcPts val="0"/>
              </a:spcAft>
              <a:buNone/>
            </a:pPr>
            <a:r>
              <a:rPr lang="en-CA" b="0"/>
              <a:t>This has been set up to introduce the problem using the 3-Read Protocol (http://</a:t>
            </a:r>
            <a:r>
              <a:rPr lang="en-CA" b="0" err="1"/>
              <a:t>www.sfusdmath.org</a:t>
            </a:r>
            <a:r>
              <a:rPr lang="en-CA" b="0"/>
              <a:t>/3-read-protocol.html). Once complete, students can work individually or in breakout rooms if available. </a:t>
            </a:r>
          </a:p>
          <a:p>
            <a:pPr marL="0" lvl="0" indent="0" algn="l" rtl="0">
              <a:spcBef>
                <a:spcPts val="0"/>
              </a:spcBef>
              <a:spcAft>
                <a:spcPts val="0"/>
              </a:spcAft>
              <a:buNone/>
            </a:pPr>
            <a:endParaRPr lang="en-CA"/>
          </a:p>
          <a:p>
            <a:pPr marL="0" lvl="0" indent="0" algn="l" rtl="0">
              <a:spcBef>
                <a:spcPts val="0"/>
              </a:spcBef>
              <a:spcAft>
                <a:spcPts val="0"/>
              </a:spcAft>
              <a:buNone/>
            </a:pPr>
            <a:r>
              <a:rPr lang="en-CA"/>
              <a:t>Slide for Part II, the main focus of the work for this part of the activity. Copy and paste as many as you need for your purpose.</a:t>
            </a:r>
          </a:p>
          <a:p>
            <a:pPr marL="0" lvl="0" indent="0" algn="l" rtl="0">
              <a:spcBef>
                <a:spcPts val="0"/>
              </a:spcBef>
              <a:spcAft>
                <a:spcPts val="0"/>
              </a:spcAft>
              <a:buNone/>
            </a:pPr>
            <a:endParaRPr lang="en-CA"/>
          </a:p>
          <a:p>
            <a:pPr marL="0" lvl="0" indent="0" algn="l" rtl="0">
              <a:spcBef>
                <a:spcPts val="0"/>
              </a:spcBef>
              <a:spcAft>
                <a:spcPts val="0"/>
              </a:spcAft>
              <a:buNone/>
            </a:pPr>
            <a:r>
              <a:rPr lang="en-CA"/>
              <a:t>Source: </a:t>
            </a:r>
            <a:r>
              <a:rPr lang="en-CA" err="1"/>
              <a:t>Boaler</a:t>
            </a:r>
            <a:r>
              <a:rPr lang="en-CA"/>
              <a:t>, J., The Elephant in the Classroom: Hearing Children Learn and Love Maths. UK: Souvenir Press, 2009.</a:t>
            </a:r>
          </a:p>
        </p:txBody>
      </p:sp>
    </p:spTree>
    <p:extLst>
      <p:ext uri="{BB962C8B-B14F-4D97-AF65-F5344CB8AC3E}">
        <p14:creationId xmlns:p14="http://schemas.microsoft.com/office/powerpoint/2010/main" val="3189704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93a638962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93a638962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b="0"/>
              <a:t>This is a template slide for breakout rooms. It is suggested that students work in small groups (4-5) to talk through and experiment with the problem. You would copy and paste a slide for each of the groups you will have. If using TEAMS, you would push them out into breakout rooms so they can discuss, however their work would take place on their slide here in the PowerPoint. You may have another method of delivery depending on the platform you are using.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 b="1">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b="0">
                <a:solidFill>
                  <a:schemeClr val="dk1"/>
                </a:solidFill>
              </a:rPr>
              <a:t>Copy this slide for the number of Breakout Rooms you intend to have (4-5 students per room is best). Conversely, you can modify this slide so that each individual student has a slide. </a:t>
            </a:r>
            <a:endParaRPr lang="en-CA" b="0">
              <a:solidFill>
                <a:schemeClr val="dk1"/>
              </a:solidFill>
            </a:endParaRPr>
          </a:p>
        </p:txBody>
      </p:sp>
    </p:spTree>
    <p:extLst>
      <p:ext uri="{BB962C8B-B14F-4D97-AF65-F5344CB8AC3E}">
        <p14:creationId xmlns:p14="http://schemas.microsoft.com/office/powerpoint/2010/main" val="33927913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117</a:t>
            </a:fld>
            <a:endParaRPr lang="en-US"/>
          </a:p>
        </p:txBody>
      </p:sp>
    </p:spTree>
    <p:extLst>
      <p:ext uri="{BB962C8B-B14F-4D97-AF65-F5344CB8AC3E}">
        <p14:creationId xmlns:p14="http://schemas.microsoft.com/office/powerpoint/2010/main" val="37999734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Consolidation / Reflection – Could be assigned as an Asynchronous follow-up activity. Watch for students making connections between the first 3 shapes and the circle.</a:t>
            </a:r>
            <a:endParaRPr/>
          </a:p>
        </p:txBody>
      </p:sp>
    </p:spTree>
    <p:extLst>
      <p:ext uri="{BB962C8B-B14F-4D97-AF65-F5344CB8AC3E}">
        <p14:creationId xmlns:p14="http://schemas.microsoft.com/office/powerpoint/2010/main" val="6200298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119</a:t>
            </a:fld>
            <a:endParaRPr lang="en-US"/>
          </a:p>
        </p:txBody>
      </p:sp>
    </p:spTree>
    <p:extLst>
      <p:ext uri="{BB962C8B-B14F-4D97-AF65-F5344CB8AC3E}">
        <p14:creationId xmlns:p14="http://schemas.microsoft.com/office/powerpoint/2010/main" val="121764566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endParaRPr/>
          </a:p>
        </p:txBody>
      </p:sp>
    </p:spTree>
    <p:extLst>
      <p:ext uri="{BB962C8B-B14F-4D97-AF65-F5344CB8AC3E}">
        <p14:creationId xmlns:p14="http://schemas.microsoft.com/office/powerpoint/2010/main" val="387319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US" b="0"/>
          </a:p>
          <a:p>
            <a:pPr marL="0" lvl="0" indent="0" algn="l" rtl="0">
              <a:spcBef>
                <a:spcPts val="0"/>
              </a:spcBef>
              <a:spcAft>
                <a:spcPts val="0"/>
              </a:spcAft>
              <a:buNone/>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a:t>
            </a:r>
            <a:r>
              <a:rPr lang="en-US" b="0" i="0" u="none" strike="noStrike">
                <a:solidFill>
                  <a:srgbClr val="E23600"/>
                </a:solidFill>
                <a:effectLst/>
                <a:latin typeface="Source Sans Pro" panose="020B0503030403020204" pitchFamily="34" charset="0"/>
              </a:rPr>
              <a:t>Screen shot of random arrangement of tangrams found at https://toytheater.com/tangram/</a:t>
            </a:r>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511957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Vocabulary – the intention if this slide is to pre-assess student knowledge of the terms we use to measure a circle. Hopefully students will make observations and comparisons between the different measurements that are labelled for various different shapes. On the following slide you will construct the definitions for circumference, diameter and radius.</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Image Sources:</a:t>
            </a:r>
          </a:p>
          <a:p>
            <a:pPr marL="0" lvl="0" indent="0" algn="l" rtl="0">
              <a:spcBef>
                <a:spcPts val="0"/>
              </a:spcBef>
              <a:spcAft>
                <a:spcPts val="0"/>
              </a:spcAft>
              <a:buNone/>
            </a:pPr>
            <a:r>
              <a:rPr lang="en-CA" dirty="0"/>
              <a:t>https://www.ck12.org/geometry/circumference/lesson/Circumference-BSC-GEOM/</a:t>
            </a:r>
          </a:p>
          <a:p>
            <a:pPr marL="0" lvl="0" indent="0" algn="l" rtl="0">
              <a:spcBef>
                <a:spcPts val="0"/>
              </a:spcBef>
              <a:spcAft>
                <a:spcPts val="0"/>
              </a:spcAft>
              <a:buNone/>
            </a:pPr>
            <a:r>
              <a:rPr lang="en-CA" dirty="0"/>
              <a:t>https://commons.wikimedia.org/wiki/File:Archimedes_circle_area_proof_-_inscribed_polygons.svg </a:t>
            </a:r>
          </a:p>
          <a:p>
            <a:pPr marL="0" lvl="0" indent="0" algn="l" rtl="0">
              <a:spcBef>
                <a:spcPts val="0"/>
              </a:spcBef>
              <a:spcAft>
                <a:spcPts val="0"/>
              </a:spcAft>
              <a:buNone/>
            </a:pPr>
            <a:r>
              <a:rPr lang="en-CA" dirty="0"/>
              <a:t>https://commons.wikimedia.org/wiki/File:Archimedes_circle_area_proof_-_inscribed_polygons.svg</a:t>
            </a:r>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p:txBody>
      </p:sp>
    </p:spTree>
    <p:extLst>
      <p:ext uri="{BB962C8B-B14F-4D97-AF65-F5344CB8AC3E}">
        <p14:creationId xmlns:p14="http://schemas.microsoft.com/office/powerpoint/2010/main" val="1428854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Teacher recording sheet. Could be copied for each student to record their own thinking.</a:t>
            </a:r>
          </a:p>
          <a:p>
            <a:pPr marL="0" lvl="0" indent="0" algn="l" rtl="0">
              <a:spcBef>
                <a:spcPts val="0"/>
              </a:spcBef>
              <a:spcAft>
                <a:spcPts val="0"/>
              </a:spcAft>
              <a:buNone/>
            </a:pPr>
            <a:endParaRPr lang="en-CA"/>
          </a:p>
        </p:txBody>
      </p:sp>
    </p:spTree>
    <p:extLst>
      <p:ext uri="{BB962C8B-B14F-4D97-AF65-F5344CB8AC3E}">
        <p14:creationId xmlns:p14="http://schemas.microsoft.com/office/powerpoint/2010/main" val="42022383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123</a:t>
            </a:fld>
            <a:endParaRPr lang="en-US"/>
          </a:p>
        </p:txBody>
      </p:sp>
    </p:spTree>
    <p:extLst>
      <p:ext uri="{BB962C8B-B14F-4D97-AF65-F5344CB8AC3E}">
        <p14:creationId xmlns:p14="http://schemas.microsoft.com/office/powerpoint/2010/main" val="40041806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Have students describe the properties of each measurement. Uncover definition by deleting the dotted grey box. </a:t>
            </a:r>
            <a:endParaRPr/>
          </a:p>
        </p:txBody>
      </p:sp>
    </p:spTree>
    <p:extLst>
      <p:ext uri="{BB962C8B-B14F-4D97-AF65-F5344CB8AC3E}">
        <p14:creationId xmlns:p14="http://schemas.microsoft.com/office/powerpoint/2010/main" val="3986056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Student work slide </a:t>
                </a:r>
                <a:r>
                  <a:rPr lang="en-CA" b="0" dirty="0"/>
                  <a:t>– students can make themselves an additional copy if they need more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Students will use basic counting to look for connections between the 4 measurements of the circle. The goal is for them to notice that the radius is exactly half of the diameter or that the diameter is double the radius. Also, they should notice a relationship between the diameter and circumference (that the circumference is about three times the diameter). Students will be at different points in their understanding of </a:t>
                </a:r>
                <a14:m>
                  <m:oMath xmlns:m="http://schemas.openxmlformats.org/officeDocument/2006/math">
                    <m:r>
                      <a:rPr lang="el-GR" sz="1200" i="1" smtClean="0">
                        <a:latin typeface="Cambria Math" panose="02040503050406030204" pitchFamily="18" charset="0"/>
                        <a:cs typeface="Cavolini" panose="03000502040302020204" pitchFamily="66" charset="0"/>
                      </a:rPr>
                      <m:t>𝜋</m:t>
                    </m:r>
                  </m:oMath>
                </a14:m>
                <a:r>
                  <a:rPr lang="en-US" b="0" dirty="0"/>
                  <a:t>. At this point, it does not need to be discussed</a:t>
                </a:r>
                <a:r>
                  <a:rPr lang="en-US" b="0" baseline="0" dirty="0"/>
                  <a:t> which will allow students to internalize the relationship as a multiplier of the diameter to find the circumference.</a:t>
                </a:r>
                <a:r>
                  <a:rPr lang="en-US" b="0" dirty="0"/>
                  <a:t> </a:t>
                </a:r>
              </a:p>
            </p:txBody>
          </p:sp>
        </mc:Choice>
        <mc:Fallback xmlns="">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will use basic counting to look for connections between the 4 measurements of the circle. The goal is for them to notice that the radius is exactly half of the diameter or that the diameter is double the radius. Also, they should notice a relationship between the diameter and circumference (that the circumference is about three times the diameter). Students will be at different points in their understanding of </a:t>
                </a:r>
                <a:r>
                  <a:rPr lang="el-GR" sz="1200" i="0">
                    <a:latin typeface="Cambria Math" panose="02040503050406030204" pitchFamily="18" charset="0"/>
                    <a:cs typeface="Cavolini" panose="03000502040302020204" pitchFamily="66" charset="0"/>
                  </a:rPr>
                  <a:t>𝜋</a:t>
                </a:r>
                <a:r>
                  <a:rPr lang="en-US" b="0"/>
                  <a:t>. At this point, it does not need to be discussed</a:t>
                </a:r>
                <a:r>
                  <a:rPr lang="en-US" b="0" baseline="0"/>
                  <a:t> which will allow students to internalize the relationship as a multiplier of the diameter to find the circumference.</a:t>
                </a:r>
                <a:r>
                  <a:rPr lang="en-US" b="0"/>
                  <a:t> </a:t>
                </a:r>
              </a:p>
            </p:txBody>
          </p:sp>
        </mc:Fallback>
      </mc:AlternateContent>
    </p:spTree>
    <p:extLst>
      <p:ext uri="{BB962C8B-B14F-4D97-AF65-F5344CB8AC3E}">
        <p14:creationId xmlns:p14="http://schemas.microsoft.com/office/powerpoint/2010/main" val="143617551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will use basic counting to look for connections between the 4 measurements of the circle. The goal is for them to notice that the radius is exactly half of the diameter or that the diameter is double the radius. Also, they should notice a relationship between the diameter and circumference (that the circumference is about three times the diameter). Students will be at different points in their understanding of </a:t>
                </a:r>
                <a14:m>
                  <m:oMath xmlns:m="http://schemas.openxmlformats.org/officeDocument/2006/math">
                    <m:r>
                      <a:rPr lang="el-GR" sz="1200" i="1" smtClean="0">
                        <a:latin typeface="Cambria Math" panose="02040503050406030204" pitchFamily="18" charset="0"/>
                        <a:cs typeface="Cavolini" panose="03000502040302020204" pitchFamily="66" charset="0"/>
                      </a:rPr>
                      <m:t>𝜋</m:t>
                    </m:r>
                  </m:oMath>
                </a14:m>
                <a:r>
                  <a:rPr lang="en-US" b="0"/>
                  <a:t>. At this point, it does not need to be discussed</a:t>
                </a:r>
                <a:r>
                  <a:rPr lang="en-US" b="0" baseline="0"/>
                  <a:t> which will allow students to internalize the relationship as a multiplier of the diameter to find the circumference.</a:t>
                </a:r>
                <a:r>
                  <a:rPr lang="en-US" b="0"/>
                  <a:t> </a:t>
                </a:r>
              </a:p>
            </p:txBody>
          </p:sp>
        </mc:Choice>
        <mc:Fallback xmlns="">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will use basic counting to look for connections between the 4 measurements of the circle. The goal is for them to notice that the radius is exactly half of the diameter or that the diameter is double the radius. Also, they should notice a relationship between the diameter and circumference (that the circumference is about three times the diameter). Students will be at different points in their understanding of </a:t>
                </a:r>
                <a:r>
                  <a:rPr lang="el-GR" sz="1200" i="0">
                    <a:latin typeface="Cambria Math" panose="02040503050406030204" pitchFamily="18" charset="0"/>
                    <a:cs typeface="Cavolini" panose="03000502040302020204" pitchFamily="66" charset="0"/>
                  </a:rPr>
                  <a:t>𝜋</a:t>
                </a:r>
                <a:r>
                  <a:rPr lang="en-US" b="0"/>
                  <a:t>. At this point, it does not need to be discussed</a:t>
                </a:r>
                <a:r>
                  <a:rPr lang="en-US" b="0" baseline="0"/>
                  <a:t> which will allow students to internalize the relationship as a multiplier of the diameter to find the circumference.</a:t>
                </a:r>
                <a:r>
                  <a:rPr lang="en-US" b="0"/>
                  <a:t> </a:t>
                </a:r>
              </a:p>
            </p:txBody>
          </p:sp>
        </mc:Fallback>
      </mc:AlternateContent>
    </p:spTree>
    <p:extLst>
      <p:ext uri="{BB962C8B-B14F-4D97-AF65-F5344CB8AC3E}">
        <p14:creationId xmlns:p14="http://schemas.microsoft.com/office/powerpoint/2010/main" val="512808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will use basic counting to look for connections between the 4 measurements of the circle. The goal is for them to notice that the radius is exactly half of the diameter or that the diameter is double the radius. Also, they should notice a relationship between the diameter and circumference (that the circumference is about three times the diameter). Students may begin to discuss</a:t>
                </a:r>
                <a:r>
                  <a:rPr lang="en-US" b="0" baseline="0"/>
                  <a:t> </a:t>
                </a:r>
                <a14:m>
                  <m:oMath xmlns:m="http://schemas.openxmlformats.org/officeDocument/2006/math">
                    <m:r>
                      <a:rPr lang="el-GR" sz="1200" i="1" smtClean="0">
                        <a:latin typeface="Cambria Math" panose="02040503050406030204" pitchFamily="18" charset="0"/>
                        <a:cs typeface="Cavolini" panose="03000502040302020204" pitchFamily="66" charset="0"/>
                      </a:rPr>
                      <m:t>𝜋</m:t>
                    </m:r>
                  </m:oMath>
                </a14:m>
                <a:r>
                  <a:rPr lang="en-US" b="0"/>
                  <a:t> and that it can be multiplied</a:t>
                </a:r>
                <a:r>
                  <a:rPr lang="en-US" b="0" baseline="0"/>
                  <a:t> by the diameter to find the circumference. Generalizations should begin to surface by this point. </a:t>
                </a:r>
                <a:endParaRPr lang="en-US" b="0"/>
              </a:p>
            </p:txBody>
          </p:sp>
        </mc:Choice>
        <mc:Fallback xmlns="">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will use basic counting to look for connections between the 4 measurements of the circle. The goal is for them to notice that the radius is exactly half of the diameter or that the diameter is double the radius. Also, they should notice a relationship between the diameter and circumference (that the circumference is about three times the diameter). Students may begin to discuss</a:t>
                </a:r>
                <a:r>
                  <a:rPr lang="en-US" b="0" baseline="0"/>
                  <a:t> </a:t>
                </a:r>
                <a:r>
                  <a:rPr lang="el-GR" sz="1200" i="0">
                    <a:latin typeface="Cambria Math" panose="02040503050406030204" pitchFamily="18" charset="0"/>
                    <a:cs typeface="Cavolini" panose="03000502040302020204" pitchFamily="66" charset="0"/>
                  </a:rPr>
                  <a:t>𝜋</a:t>
                </a:r>
                <a:r>
                  <a:rPr lang="en-US" b="0"/>
                  <a:t> and that it can be multiplied</a:t>
                </a:r>
                <a:r>
                  <a:rPr lang="en-US" b="0" baseline="0"/>
                  <a:t> by the diameter to find the circumference. Generalizations should begin to surface by this point. </a:t>
                </a:r>
                <a:endParaRPr lang="en-US" b="0"/>
              </a:p>
            </p:txBody>
          </p:sp>
        </mc:Fallback>
      </mc:AlternateContent>
    </p:spTree>
    <p:extLst>
      <p:ext uri="{BB962C8B-B14F-4D97-AF65-F5344CB8AC3E}">
        <p14:creationId xmlns:p14="http://schemas.microsoft.com/office/powerpoint/2010/main" val="31924923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should be able to explain the relationship between the radius and diameter without a standard formula. </a:t>
            </a:r>
          </a:p>
          <a:p>
            <a:pPr marL="0" lvl="0" indent="0" algn="l" rtl="0">
              <a:spcBef>
                <a:spcPts val="0"/>
              </a:spcBef>
              <a:spcAft>
                <a:spcPts val="0"/>
              </a:spcAft>
              <a:buNone/>
            </a:pPr>
            <a:endParaRPr lang="en-US" b="1"/>
          </a:p>
        </p:txBody>
      </p:sp>
    </p:spTree>
    <p:extLst>
      <p:ext uri="{BB962C8B-B14F-4D97-AF65-F5344CB8AC3E}">
        <p14:creationId xmlns:p14="http://schemas.microsoft.com/office/powerpoint/2010/main" val="349502385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1"/>
          </a:p>
          <a:p>
            <a:pPr marL="0" lvl="0" indent="0" algn="l" rtl="0">
              <a:spcBef>
                <a:spcPts val="0"/>
              </a:spcBef>
              <a:spcAft>
                <a:spcPts val="0"/>
              </a:spcAft>
              <a:buNone/>
            </a:pPr>
            <a:r>
              <a:rPr lang="en-US" b="0"/>
              <a:t>At this point, students should be able to generalize the formula for understanding the relationship between the radius and diameter. This slide can be used as a consolidation/discussion for how we can find the radius/diameter of any circle given that we know the other measurement. </a:t>
            </a:r>
          </a:p>
          <a:p>
            <a:pPr marL="0" lvl="0" indent="0" algn="l" rtl="0">
              <a:spcBef>
                <a:spcPts val="0"/>
              </a:spcBef>
              <a:spcAft>
                <a:spcPts val="0"/>
              </a:spcAft>
              <a:buNone/>
            </a:pPr>
            <a:endParaRPr lang="en-US" b="0"/>
          </a:p>
          <a:p>
            <a:pPr marL="0" lvl="0" indent="0" algn="l" rtl="0">
              <a:spcBef>
                <a:spcPts val="0"/>
              </a:spcBef>
              <a:spcAft>
                <a:spcPts val="0"/>
              </a:spcAft>
              <a:buNone/>
            </a:pPr>
            <a:r>
              <a:rPr lang="en-US" b="0"/>
              <a:t>The text in the dashed box can be slid upwards to reveal the formula during class instruction/discussion once students have defined it.</a:t>
            </a:r>
          </a:p>
          <a:p>
            <a:pPr marL="0" lvl="0" indent="0" algn="l" rtl="0">
              <a:spcBef>
                <a:spcPts val="0"/>
              </a:spcBef>
              <a:spcAft>
                <a:spcPts val="0"/>
              </a:spcAft>
              <a:buNone/>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also presents an opportunity to using proper organization for using a formula to find these measurements.</a:t>
            </a:r>
          </a:p>
          <a:p>
            <a:pPr marL="0" lvl="0" indent="0" algn="l" rtl="0">
              <a:spcBef>
                <a:spcPts val="0"/>
              </a:spcBef>
              <a:spcAft>
                <a:spcPts val="0"/>
              </a:spcAft>
              <a:buNone/>
            </a:pPr>
            <a:endParaRPr lang="en-US" b="0"/>
          </a:p>
          <a:p>
            <a:pPr marL="0" lvl="0" indent="0" algn="l" rtl="0">
              <a:spcBef>
                <a:spcPts val="0"/>
              </a:spcBef>
              <a:spcAft>
                <a:spcPts val="0"/>
              </a:spcAft>
              <a:buNone/>
            </a:pPr>
            <a:endParaRPr lang="en-US" b="1"/>
          </a:p>
        </p:txBody>
      </p:sp>
    </p:spTree>
    <p:extLst>
      <p:ext uri="{BB962C8B-B14F-4D97-AF65-F5344CB8AC3E}">
        <p14:creationId xmlns:p14="http://schemas.microsoft.com/office/powerpoint/2010/main" val="42882267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should be able to explain the relationship between the diameter and circumference without a standard formula. </a:t>
            </a:r>
          </a:p>
          <a:p>
            <a:pPr marL="0" lvl="0" indent="0" algn="l" rtl="0">
              <a:spcBef>
                <a:spcPts val="0"/>
              </a:spcBef>
              <a:spcAft>
                <a:spcPts val="0"/>
              </a:spcAft>
              <a:buNone/>
            </a:pPr>
            <a:endParaRPr lang="en-US" b="1"/>
          </a:p>
        </p:txBody>
      </p:sp>
    </p:spTree>
    <p:extLst>
      <p:ext uri="{BB962C8B-B14F-4D97-AF65-F5344CB8AC3E}">
        <p14:creationId xmlns:p14="http://schemas.microsoft.com/office/powerpoint/2010/main" val="1210451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US" b="0"/>
          </a:p>
          <a:p>
            <a:pPr marL="0" lvl="0" indent="0" algn="l" rtl="0">
              <a:spcBef>
                <a:spcPts val="0"/>
              </a:spcBef>
              <a:spcAft>
                <a:spcPts val="0"/>
              </a:spcAft>
              <a:buNone/>
            </a:pPr>
            <a:endParaRPr lang="en-CA"/>
          </a:p>
          <a:p>
            <a:pPr marL="0" lvl="0" indent="0" algn="l" rtl="0">
              <a:spcBef>
                <a:spcPts val="0"/>
              </a:spcBef>
              <a:spcAft>
                <a:spcPts val="0"/>
              </a:spcAft>
              <a:buNone/>
            </a:pPr>
            <a:r>
              <a:rPr lang="en-CA"/>
              <a:t>Source: Activities adapted from “Enhanced Points of Departure with Tangrams”, SI Manufacturing.</a:t>
            </a:r>
          </a:p>
          <a:p>
            <a:pPr marL="0" lvl="0" indent="0" algn="l" rtl="0">
              <a:spcBef>
                <a:spcPts val="0"/>
              </a:spcBef>
              <a:spcAft>
                <a:spcPts val="0"/>
              </a:spcAft>
              <a:buNone/>
            </a:pPr>
            <a:r>
              <a:rPr lang="en-CA"/>
              <a:t>Image Source: </a:t>
            </a:r>
            <a:r>
              <a:rPr lang="en-US" b="0" i="0" u="none" strike="noStrike">
                <a:solidFill>
                  <a:srgbClr val="E23600"/>
                </a:solidFill>
                <a:effectLst/>
                <a:latin typeface="Source Sans Pro" panose="020B0503030403020204" pitchFamily="34" charset="0"/>
              </a:rPr>
              <a:t>Screen shot of random arrangement of tangrams found at https://toytheater.com/tangram/</a:t>
            </a:r>
            <a:endParaRPr/>
          </a:p>
        </p:txBody>
      </p:sp>
    </p:spTree>
    <p:extLst>
      <p:ext uri="{BB962C8B-B14F-4D97-AF65-F5344CB8AC3E}">
        <p14:creationId xmlns:p14="http://schemas.microsoft.com/office/powerpoint/2010/main" val="146816421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mc:AlternateContent xmlns:mc="http://schemas.openxmlformats.org/markup-compatibility/2006" xmlns:a14="http://schemas.microsoft.com/office/drawing/2010/main">
        <mc:Choice Requires="a14">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1"/>
              </a:p>
              <a:p>
                <a:pPr marL="0" lvl="0" indent="0" algn="l" rtl="0">
                  <a:spcBef>
                    <a:spcPts val="0"/>
                  </a:spcBef>
                  <a:spcAft>
                    <a:spcPts val="0"/>
                  </a:spcAft>
                  <a:buNone/>
                </a:pPr>
                <a:r>
                  <a:rPr lang="en-US" b="0"/>
                  <a:t>At this point, students should be able to generalize the formula for understanding the relationship between diameter, circumference and </a:t>
                </a:r>
                <a14:m>
                  <m:oMath xmlns:m="http://schemas.openxmlformats.org/officeDocument/2006/math">
                    <m:r>
                      <a:rPr lang="el-GR" sz="2400" i="1" smtClean="0">
                        <a:latin typeface="Cambria Math" panose="02040503050406030204" pitchFamily="18" charset="0"/>
                        <a:cs typeface="Cavolini" panose="03000502040302020204" pitchFamily="66" charset="0"/>
                      </a:rPr>
                      <m:t>𝜋</m:t>
                    </m:r>
                  </m:oMath>
                </a14:m>
                <a:r>
                  <a:rPr lang="en-US" b="0"/>
                  <a:t>. This slide can be used as a consolidation/discussion for how we can find the circumference</a:t>
                </a:r>
                <a:r>
                  <a:rPr lang="en-US" b="0" baseline="0"/>
                  <a:t> </a:t>
                </a:r>
                <a:r>
                  <a:rPr lang="en-US" b="0"/>
                  <a:t>of any circle given that we know the diameter/radius. </a:t>
                </a:r>
              </a:p>
              <a:p>
                <a:pPr marL="0" lvl="0" indent="0" algn="l" rtl="0">
                  <a:spcBef>
                    <a:spcPts val="0"/>
                  </a:spcBef>
                  <a:spcAft>
                    <a:spcPts val="0"/>
                  </a:spcAft>
                  <a:buNone/>
                </a:pPr>
                <a:endParaRPr lang="en-US" b="0"/>
              </a:p>
              <a:p>
                <a:pPr marL="0" lvl="0" indent="0" algn="l" rtl="0">
                  <a:spcBef>
                    <a:spcPts val="0"/>
                  </a:spcBef>
                  <a:spcAft>
                    <a:spcPts val="0"/>
                  </a:spcAft>
                  <a:buNone/>
                </a:pPr>
                <a:r>
                  <a:rPr lang="en-US" b="0"/>
                  <a:t>The text in the dashed box can be slid upwards to reveal the formula during class instruction/discussion once students have defined it.</a:t>
                </a:r>
              </a:p>
              <a:p>
                <a:pPr marL="0" lvl="0" indent="0" algn="l" rtl="0">
                  <a:spcBef>
                    <a:spcPts val="0"/>
                  </a:spcBef>
                  <a:spcAft>
                    <a:spcPts val="0"/>
                  </a:spcAft>
                  <a:buNone/>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also presents an opportunity to using proper organization for using a formula to find circumference.</a:t>
                </a:r>
              </a:p>
            </p:txBody>
          </p:sp>
        </mc:Choice>
        <mc:Fallback xmlns="">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1"/>
              </a:p>
              <a:p>
                <a:pPr marL="0" lvl="0" indent="0" algn="l" rtl="0">
                  <a:spcBef>
                    <a:spcPts val="0"/>
                  </a:spcBef>
                  <a:spcAft>
                    <a:spcPts val="0"/>
                  </a:spcAft>
                  <a:buNone/>
                </a:pPr>
                <a:r>
                  <a:rPr lang="en-US" b="0"/>
                  <a:t>At this point, students should be able to generalize the formula for understanding the relationship between diameter, circumference and </a:t>
                </a:r>
                <a:r>
                  <a:rPr lang="el-GR" sz="2400" i="0">
                    <a:latin typeface="Cambria Math" panose="02040503050406030204" pitchFamily="18" charset="0"/>
                    <a:cs typeface="Cavolini" panose="03000502040302020204" pitchFamily="66" charset="0"/>
                  </a:rPr>
                  <a:t>𝜋</a:t>
                </a:r>
                <a:r>
                  <a:rPr lang="en-US" b="0"/>
                  <a:t>. This slide can be used as a consolidation/discussion for how we can find the circumference</a:t>
                </a:r>
                <a:r>
                  <a:rPr lang="en-US" b="0" baseline="0"/>
                  <a:t> </a:t>
                </a:r>
                <a:r>
                  <a:rPr lang="en-US" b="0"/>
                  <a:t>of any circle given that we know the diameter/radius. </a:t>
                </a:r>
              </a:p>
              <a:p>
                <a:pPr marL="0" lvl="0" indent="0" algn="l" rtl="0">
                  <a:spcBef>
                    <a:spcPts val="0"/>
                  </a:spcBef>
                  <a:spcAft>
                    <a:spcPts val="0"/>
                  </a:spcAft>
                  <a:buNone/>
                </a:pPr>
                <a:endParaRPr lang="en-US" b="0"/>
              </a:p>
              <a:p>
                <a:pPr marL="0" lvl="0" indent="0" algn="l" rtl="0">
                  <a:spcBef>
                    <a:spcPts val="0"/>
                  </a:spcBef>
                  <a:spcAft>
                    <a:spcPts val="0"/>
                  </a:spcAft>
                  <a:buNone/>
                </a:pPr>
                <a:r>
                  <a:rPr lang="en-US" b="0"/>
                  <a:t>The text in the dashed box can be slid upwards to reveal the formula during class instruction/discussion once students have defined it.</a:t>
                </a:r>
              </a:p>
              <a:p>
                <a:pPr marL="0" lvl="0" indent="0" algn="l" rtl="0">
                  <a:spcBef>
                    <a:spcPts val="0"/>
                  </a:spcBef>
                  <a:spcAft>
                    <a:spcPts val="0"/>
                  </a:spcAft>
                  <a:buNone/>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also presents an opportunity to using proper organization for using a formula to find circumference.</a:t>
                </a:r>
              </a:p>
            </p:txBody>
          </p:sp>
        </mc:Fallback>
      </mc:AlternateContent>
    </p:spTree>
    <p:extLst>
      <p:ext uri="{BB962C8B-B14F-4D97-AF65-F5344CB8AC3E}">
        <p14:creationId xmlns:p14="http://schemas.microsoft.com/office/powerpoint/2010/main" val="39877694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132</a:t>
            </a:fld>
            <a:endParaRPr lang="en-US"/>
          </a:p>
        </p:txBody>
      </p:sp>
    </p:spTree>
    <p:extLst>
      <p:ext uri="{BB962C8B-B14F-4D97-AF65-F5344CB8AC3E}">
        <p14:creationId xmlns:p14="http://schemas.microsoft.com/office/powerpoint/2010/main" val="6396668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Consolidation / Reflection – Could be assigned as an Asynchronous follow-up activity. Watch for students making connections.</a:t>
            </a:r>
          </a:p>
        </p:txBody>
      </p:sp>
    </p:spTree>
    <p:extLst>
      <p:ext uri="{BB962C8B-B14F-4D97-AF65-F5344CB8AC3E}">
        <p14:creationId xmlns:p14="http://schemas.microsoft.com/office/powerpoint/2010/main" val="408656736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134</a:t>
            </a:fld>
            <a:endParaRPr lang="en-US"/>
          </a:p>
        </p:txBody>
      </p:sp>
    </p:spTree>
    <p:extLst>
      <p:ext uri="{BB962C8B-B14F-4D97-AF65-F5344CB8AC3E}">
        <p14:creationId xmlns:p14="http://schemas.microsoft.com/office/powerpoint/2010/main" val="10425377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2000" b="1">
                <a:solidFill>
                  <a:srgbClr val="FF0000"/>
                </a:solidFill>
              </a:rPr>
              <a:t>TEACHER SLIDE </a:t>
            </a:r>
            <a:r>
              <a:rPr lang="en-CA" b="1"/>
              <a:t>(move or delete before using slideshow with students).</a:t>
            </a:r>
          </a:p>
          <a:p>
            <a:pPr marL="0" lvl="0" indent="0" algn="l" rtl="0">
              <a:spcBef>
                <a:spcPts val="0"/>
              </a:spcBef>
              <a:spcAft>
                <a:spcPts val="0"/>
              </a:spcAft>
              <a:buNone/>
            </a:pPr>
            <a:r>
              <a:rPr lang="en-CA"/>
              <a:t>These resources can be integrated in your synchronous lessons (use an animation as a number talk for example), or they can be assigned to students to investigate asynchronously. </a:t>
            </a:r>
          </a:p>
        </p:txBody>
      </p:sp>
    </p:spTree>
    <p:extLst>
      <p:ext uri="{BB962C8B-B14F-4D97-AF65-F5344CB8AC3E}">
        <p14:creationId xmlns:p14="http://schemas.microsoft.com/office/powerpoint/2010/main" val="275114024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endParaRPr/>
          </a:p>
        </p:txBody>
      </p:sp>
    </p:spTree>
    <p:extLst>
      <p:ext uri="{BB962C8B-B14F-4D97-AF65-F5344CB8AC3E}">
        <p14:creationId xmlns:p14="http://schemas.microsoft.com/office/powerpoint/2010/main" val="30127075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Image Sources:</a:t>
            </a:r>
          </a:p>
          <a:p>
            <a:pPr marL="0" lvl="0" indent="0" algn="l" rtl="0">
              <a:spcBef>
                <a:spcPts val="0"/>
              </a:spcBef>
              <a:spcAft>
                <a:spcPts val="0"/>
              </a:spcAft>
              <a:buNone/>
            </a:pPr>
            <a:r>
              <a:rPr lang="en-US" b="0" i="0" u="none" strike="noStrike">
                <a:solidFill>
                  <a:srgbClr val="E23600"/>
                </a:solidFill>
                <a:effectLst/>
                <a:latin typeface="Source Sans Pro" panose="020B0503030403020204" pitchFamily="34" charset="0"/>
                <a:hlinkClick r:id="rId3"/>
              </a:rPr>
              <a:t>"spiral circle"</a:t>
            </a:r>
            <a:r>
              <a:rPr lang="en-US" b="0" i="0">
                <a:solidFill>
                  <a:srgbClr val="333333"/>
                </a:solidFill>
                <a:effectLst/>
                <a:latin typeface="Source Sans Pro" panose="020B0503030403020204" pitchFamily="34" charset="0"/>
              </a:rPr>
              <a:t> by </a:t>
            </a:r>
            <a:r>
              <a:rPr lang="en-US" b="0" i="0" u="none" strike="noStrike" err="1">
                <a:solidFill>
                  <a:srgbClr val="E23600"/>
                </a:solidFill>
                <a:effectLst/>
                <a:latin typeface="Source Sans Pro" panose="020B0503030403020204" pitchFamily="34" charset="0"/>
                <a:hlinkClick r:id="rId4"/>
              </a:rPr>
              <a:t>EricGjerde</a:t>
            </a:r>
            <a:r>
              <a:rPr lang="en-US" b="0" i="0">
                <a:solidFill>
                  <a:srgbClr val="333333"/>
                </a:solidFill>
                <a:effectLst/>
                <a:latin typeface="Source Sans Pro" panose="020B0503030403020204" pitchFamily="34" charset="0"/>
              </a:rPr>
              <a:t> is licensed under </a:t>
            </a:r>
            <a:r>
              <a:rPr lang="en-US" b="0" i="0" u="none" strike="noStrike">
                <a:solidFill>
                  <a:srgbClr val="E23600"/>
                </a:solidFill>
                <a:effectLst/>
                <a:latin typeface="Source Sans Pro" panose="020B0503030403020204" pitchFamily="34" charset="0"/>
                <a:hlinkClick r:id="rId5"/>
              </a:rPr>
              <a:t>CC BY-NC 2.0</a:t>
            </a:r>
            <a:endParaRPr lang="en-US" b="0" i="0" u="none" strike="noStrike">
              <a:solidFill>
                <a:srgbClr val="E23600"/>
              </a:solidFill>
              <a:effectLst/>
              <a:latin typeface="Source Sans Pro" panose="020B0503030403020204" pitchFamily="34" charset="0"/>
            </a:endParaRPr>
          </a:p>
          <a:p>
            <a:pPr marL="0" lvl="0" indent="0" algn="l" rtl="0">
              <a:spcBef>
                <a:spcPts val="0"/>
              </a:spcBef>
              <a:spcAft>
                <a:spcPts val="0"/>
              </a:spcAft>
              <a:buNone/>
            </a:pPr>
            <a:endParaRPr lang="en-US" b="0" i="0" u="none" strike="noStrike">
              <a:solidFill>
                <a:srgbClr val="E23600"/>
              </a:solidFill>
              <a:effectLst/>
              <a:latin typeface="Source Sans Pro" panose="020B0503030403020204" pitchFamily="34" charset="0"/>
            </a:endParaRPr>
          </a:p>
          <a:p>
            <a:pPr marL="0" lvl="0" indent="0" algn="l" rtl="0">
              <a:spcBef>
                <a:spcPts val="0"/>
              </a:spcBef>
              <a:spcAft>
                <a:spcPts val="0"/>
              </a:spcAft>
              <a:buNone/>
            </a:pPr>
            <a:endParaRPr lang="en-CA"/>
          </a:p>
          <a:p>
            <a:pPr marL="0" lvl="0" indent="0" algn="l" rtl="0">
              <a:spcBef>
                <a:spcPts val="0"/>
              </a:spcBef>
              <a:spcAft>
                <a:spcPts val="0"/>
              </a:spcAft>
              <a:buNone/>
            </a:pPr>
            <a:endParaRPr lang="en-CA"/>
          </a:p>
          <a:p>
            <a:pPr marL="0" lvl="0" indent="0" algn="l" rtl="0">
              <a:spcBef>
                <a:spcPts val="0"/>
              </a:spcBef>
              <a:spcAft>
                <a:spcPts val="0"/>
              </a:spcAft>
              <a:buNone/>
            </a:pPr>
            <a:endParaRPr lang="en-CA"/>
          </a:p>
        </p:txBody>
      </p:sp>
    </p:spTree>
    <p:extLst>
      <p:ext uri="{BB962C8B-B14F-4D97-AF65-F5344CB8AC3E}">
        <p14:creationId xmlns:p14="http://schemas.microsoft.com/office/powerpoint/2010/main" val="1325118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CA" b="0" i="0" u="none" strike="noStrike">
                <a:solidFill>
                  <a:srgbClr val="E23600"/>
                </a:solidFill>
                <a:effectLst/>
                <a:latin typeface="Source Sans Pro" panose="020B0503030403020204" pitchFamily="34" charset="0"/>
              </a:rPr>
              <a:t>https://</a:t>
            </a:r>
            <a:r>
              <a:rPr lang="en-CA" b="0" i="0" u="none" strike="noStrike" err="1">
                <a:solidFill>
                  <a:srgbClr val="E23600"/>
                </a:solidFill>
                <a:effectLst/>
                <a:latin typeface="Source Sans Pro" panose="020B0503030403020204" pitchFamily="34" charset="0"/>
              </a:rPr>
              <a:t>pbs.twimg.com</a:t>
            </a:r>
            <a:r>
              <a:rPr lang="en-CA" b="0" i="0" u="none" strike="noStrike">
                <a:solidFill>
                  <a:srgbClr val="E23600"/>
                </a:solidFill>
                <a:effectLst/>
                <a:latin typeface="Source Sans Pro" panose="020B0503030403020204" pitchFamily="34" charset="0"/>
              </a:rPr>
              <a:t>/media/ErqMRInVoAAq2ht?format=</a:t>
            </a:r>
            <a:r>
              <a:rPr lang="en-CA" b="0" i="0" u="none" strike="noStrike" err="1">
                <a:solidFill>
                  <a:srgbClr val="E23600"/>
                </a:solidFill>
                <a:effectLst/>
                <a:latin typeface="Source Sans Pro" panose="020B0503030403020204" pitchFamily="34" charset="0"/>
              </a:rPr>
              <a:t>jpg&amp;name</a:t>
            </a:r>
            <a:r>
              <a:rPr lang="en-CA" b="0" i="0" u="none" strike="noStrike">
                <a:solidFill>
                  <a:srgbClr val="E23600"/>
                </a:solidFill>
                <a:effectLst/>
                <a:latin typeface="Source Sans Pro" panose="020B0503030403020204" pitchFamily="34" charset="0"/>
              </a:rPr>
              <a:t>=4096x4096</a:t>
            </a:r>
            <a:endParaRPr lang="en-CA"/>
          </a:p>
        </p:txBody>
      </p:sp>
    </p:spTree>
    <p:extLst>
      <p:ext uri="{BB962C8B-B14F-4D97-AF65-F5344CB8AC3E}">
        <p14:creationId xmlns:p14="http://schemas.microsoft.com/office/powerpoint/2010/main" val="183457736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139</a:t>
            </a:fld>
            <a:endParaRPr lang="en-US"/>
          </a:p>
        </p:txBody>
      </p:sp>
    </p:spTree>
    <p:extLst>
      <p:ext uri="{BB962C8B-B14F-4D97-AF65-F5344CB8AC3E}">
        <p14:creationId xmlns:p14="http://schemas.microsoft.com/office/powerpoint/2010/main" val="274760817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CA" b="0"/>
              <a:t>This is intended to be a physical activity to allows students to manipulate the objects/circles they find/create. Students will also work on their estimating skills as well as their understanding of metric system of measurement and square area.</a:t>
            </a:r>
            <a:endParaRPr lang="en-US" b="1"/>
          </a:p>
          <a:p>
            <a:pPr marL="0" lvl="0" indent="0" algn="l" rtl="0">
              <a:spcBef>
                <a:spcPts val="0"/>
              </a:spcBef>
              <a:spcAft>
                <a:spcPts val="0"/>
              </a:spcAft>
              <a:buNone/>
            </a:pPr>
            <a:endParaRPr lang="en-US" b="1"/>
          </a:p>
        </p:txBody>
      </p:sp>
    </p:spTree>
    <p:extLst>
      <p:ext uri="{BB962C8B-B14F-4D97-AF65-F5344CB8AC3E}">
        <p14:creationId xmlns:p14="http://schemas.microsoft.com/office/powerpoint/2010/main" val="4146505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CA" b="1"/>
          </a:p>
          <a:p>
            <a:pPr marL="0" lvl="0" indent="0" algn="l" rtl="0">
              <a:spcBef>
                <a:spcPts val="0"/>
              </a:spcBef>
              <a:spcAft>
                <a:spcPts val="0"/>
              </a:spcAft>
              <a:buNone/>
            </a:pPr>
            <a:endParaRPr lang="en-CA"/>
          </a:p>
          <a:p>
            <a:pPr marL="0" lvl="0" indent="0" algn="l" rtl="0">
              <a:spcBef>
                <a:spcPts val="0"/>
              </a:spcBef>
              <a:spcAft>
                <a:spcPts val="0"/>
              </a:spcAft>
              <a:buNone/>
            </a:pPr>
            <a:r>
              <a:rPr lang="en-CA"/>
              <a:t>Source: Activities adapted from “Enhanced Points of Departure with Tangrams”, SI Manufacturing.</a:t>
            </a:r>
          </a:p>
          <a:p>
            <a:pPr marL="0" lvl="0" indent="0" algn="l" rtl="0">
              <a:spcBef>
                <a:spcPts val="0"/>
              </a:spcBef>
              <a:spcAft>
                <a:spcPts val="0"/>
              </a:spcAft>
              <a:buNone/>
            </a:pPr>
            <a:r>
              <a:rPr lang="en-CA"/>
              <a:t>Image Source: </a:t>
            </a:r>
            <a:r>
              <a:rPr lang="en-US" b="0" i="0" u="none" strike="noStrike">
                <a:solidFill>
                  <a:srgbClr val="E23600"/>
                </a:solidFill>
                <a:effectLst/>
                <a:latin typeface="Source Sans Pro" panose="020B0503030403020204" pitchFamily="34" charset="0"/>
              </a:rPr>
              <a:t>Screen shot of random arrangement of tangrams found at https://toytheater.com/tangram/</a:t>
            </a:r>
            <a:endParaRPr/>
          </a:p>
        </p:txBody>
      </p:sp>
    </p:spTree>
    <p:extLst>
      <p:ext uri="{BB962C8B-B14F-4D97-AF65-F5344CB8AC3E}">
        <p14:creationId xmlns:p14="http://schemas.microsoft.com/office/powerpoint/2010/main" val="312479067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CA" b="0"/>
              <a:t>This is intended to be a physical activity to allows students to manipulate the circles. Students will </a:t>
            </a:r>
            <a:r>
              <a:rPr lang="en-US" b="0"/>
              <a:t>need to have a good understanding for finding the area of triangles to find the area of their circles. Since the base of the triangles area curved, finding a range for their areas will help them see their area of the larger cirlce as a more exact estimate rather than the exact area. </a:t>
            </a:r>
            <a:endParaRPr lang="en-US" b="1"/>
          </a:p>
          <a:p>
            <a:pPr marL="0" lvl="0" indent="0" algn="l" rtl="0">
              <a:spcBef>
                <a:spcPts val="0"/>
              </a:spcBef>
              <a:spcAft>
                <a:spcPts val="0"/>
              </a:spcAft>
              <a:buNone/>
            </a:pPr>
            <a:endParaRPr lang="en-US" b="1"/>
          </a:p>
        </p:txBody>
      </p:sp>
    </p:spTree>
    <p:extLst>
      <p:ext uri="{BB962C8B-B14F-4D97-AF65-F5344CB8AC3E}">
        <p14:creationId xmlns:p14="http://schemas.microsoft.com/office/powerpoint/2010/main" val="15878118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Watching the video will allow students to notice the connection between the area of the triangles (rearranged to a rectangle) and the area of a circle. It is important that after students watch the video, they try the activity with their physical circles to internalize the generalization. </a:t>
            </a:r>
          </a:p>
          <a:p>
            <a:pPr marL="0" lvl="0" indent="0" algn="l" rtl="0">
              <a:spcBef>
                <a:spcPts val="0"/>
              </a:spcBef>
              <a:spcAft>
                <a:spcPts val="0"/>
              </a:spcAft>
              <a:buNone/>
            </a:pPr>
            <a:endParaRPr lang="en-US" b="1" dirty="0"/>
          </a:p>
        </p:txBody>
      </p:sp>
    </p:spTree>
    <p:extLst>
      <p:ext uri="{BB962C8B-B14F-4D97-AF65-F5344CB8AC3E}">
        <p14:creationId xmlns:p14="http://schemas.microsoft.com/office/powerpoint/2010/main" val="246077215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At this point, students should be able to generalize the formula for finding</a:t>
            </a:r>
            <a:r>
              <a:rPr lang="en-US" b="0" baseline="0" dirty="0"/>
              <a:t> the area of any circle.</a:t>
            </a:r>
            <a:r>
              <a:rPr lang="en-US" b="0" dirty="0"/>
              <a:t> This slide can be used as a consolidation/discussion for how we can find the area of any circle given that we know the radius.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The text in the dashed box can be slid upwards to reveal the formula during class instruction/discussion once students have defined it.</a:t>
            </a:r>
          </a:p>
          <a:p>
            <a:pPr marL="0" lvl="0" indent="0" algn="l" rtl="0">
              <a:spcBef>
                <a:spcPts val="0"/>
              </a:spcBef>
              <a:spcAft>
                <a:spcPts val="0"/>
              </a:spcAft>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also presents an opportunity to using proper organization for using a formula to find area.</a:t>
            </a:r>
          </a:p>
          <a:p>
            <a:pPr marL="0" lvl="0" indent="0" algn="l" rtl="0">
              <a:spcBef>
                <a:spcPts val="0"/>
              </a:spcBef>
              <a:spcAft>
                <a:spcPts val="0"/>
              </a:spcAft>
              <a:buNone/>
            </a:pPr>
            <a:endParaRPr lang="en-US" b="1" dirty="0"/>
          </a:p>
        </p:txBody>
      </p:sp>
    </p:spTree>
    <p:extLst>
      <p:ext uri="{BB962C8B-B14F-4D97-AF65-F5344CB8AC3E}">
        <p14:creationId xmlns:p14="http://schemas.microsoft.com/office/powerpoint/2010/main" val="18832222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Watching the video will allow students further see connections.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can be used as a whole class consolidation/reflection where the teacher plays the video and stops it before getting student input into which option they prefer. </a:t>
            </a:r>
          </a:p>
          <a:p>
            <a:pPr marL="0" lvl="0" indent="0" algn="l" rtl="0">
              <a:spcBef>
                <a:spcPts val="0"/>
              </a:spcBef>
              <a:spcAft>
                <a:spcPts val="0"/>
              </a:spcAft>
              <a:buNone/>
            </a:pPr>
            <a:endParaRPr lang="en-US" b="1"/>
          </a:p>
        </p:txBody>
      </p:sp>
    </p:spTree>
    <p:extLst>
      <p:ext uri="{BB962C8B-B14F-4D97-AF65-F5344CB8AC3E}">
        <p14:creationId xmlns:p14="http://schemas.microsoft.com/office/powerpoint/2010/main" val="238546334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145</a:t>
            </a:fld>
            <a:endParaRPr lang="en-US"/>
          </a:p>
        </p:txBody>
      </p:sp>
    </p:spTree>
    <p:extLst>
      <p:ext uri="{BB962C8B-B14F-4D97-AF65-F5344CB8AC3E}">
        <p14:creationId xmlns:p14="http://schemas.microsoft.com/office/powerpoint/2010/main" val="28143887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Consolidation / Reflection – Could be assigned as an Asynchronous follow-up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US" b="0" i="0" u="none" strike="noStrike">
                <a:solidFill>
                  <a:srgbClr val="E23600"/>
                </a:solidFill>
                <a:effectLst/>
                <a:latin typeface="Source Sans Pro" panose="020B0503030403020204" pitchFamily="34" charset="0"/>
                <a:hlinkClick r:id="rId3"/>
              </a:rPr>
              <a:t>"File:Guangzhou Circle Building 1.jpg"</a:t>
            </a:r>
            <a:r>
              <a:rPr lang="en-US" b="0" i="0">
                <a:solidFill>
                  <a:srgbClr val="333333"/>
                </a:solidFill>
                <a:effectLst/>
                <a:latin typeface="Source Sans Pro" panose="020B0503030403020204" pitchFamily="34" charset="0"/>
              </a:rPr>
              <a:t> by </a:t>
            </a:r>
            <a:r>
              <a:rPr lang="en-US" b="0" i="0" u="none" strike="noStrike">
                <a:solidFill>
                  <a:srgbClr val="E23600"/>
                </a:solidFill>
                <a:effectLst/>
                <a:latin typeface="Source Sans Pro" panose="020B0503030403020204" pitchFamily="34" charset="0"/>
                <a:hlinkClick r:id="rId4"/>
              </a:rPr>
              <a:t>CRCHF</a:t>
            </a:r>
            <a:r>
              <a:rPr lang="en-US" b="0" i="0">
                <a:solidFill>
                  <a:srgbClr val="333333"/>
                </a:solidFill>
                <a:effectLst/>
                <a:latin typeface="Source Sans Pro" panose="020B0503030403020204" pitchFamily="34" charset="0"/>
              </a:rPr>
              <a:t> is licensed under </a:t>
            </a:r>
            <a:r>
              <a:rPr lang="en-US" b="0" i="0" u="none" strike="noStrike">
                <a:solidFill>
                  <a:srgbClr val="E23600"/>
                </a:solidFill>
                <a:effectLst/>
                <a:latin typeface="Source Sans Pro" panose="020B0503030403020204" pitchFamily="34" charset="0"/>
                <a:hlinkClick r:id="rId5"/>
              </a:rPr>
              <a:t>CC BY-SA 3.0</a:t>
            </a:r>
            <a:endParaRPr lang="en-CA"/>
          </a:p>
        </p:txBody>
      </p:sp>
    </p:spTree>
    <p:extLst>
      <p:ext uri="{BB962C8B-B14F-4D97-AF65-F5344CB8AC3E}">
        <p14:creationId xmlns:p14="http://schemas.microsoft.com/office/powerpoint/2010/main" val="14860914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147</a:t>
            </a:fld>
            <a:endParaRPr lang="en-US"/>
          </a:p>
        </p:txBody>
      </p:sp>
    </p:spTree>
    <p:extLst>
      <p:ext uri="{BB962C8B-B14F-4D97-AF65-F5344CB8AC3E}">
        <p14:creationId xmlns:p14="http://schemas.microsoft.com/office/powerpoint/2010/main" val="359727412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2000" b="1" dirty="0">
                <a:solidFill>
                  <a:srgbClr val="FF0000"/>
                </a:solidFill>
              </a:rPr>
              <a:t>TEACHER SLIDE </a:t>
            </a:r>
            <a:r>
              <a:rPr lang="en-CA" b="1" dirty="0"/>
              <a:t>(move or delete before using slideshow with students).</a:t>
            </a:r>
          </a:p>
          <a:p>
            <a:pPr marL="0" lvl="0" indent="0" algn="l" rtl="0">
              <a:spcBef>
                <a:spcPts val="0"/>
              </a:spcBef>
              <a:spcAft>
                <a:spcPts val="0"/>
              </a:spcAft>
              <a:buNone/>
            </a:pPr>
            <a:r>
              <a:rPr lang="en-CA" dirty="0"/>
              <a:t>These resources can be integrated in your synchronous lessons (use an animation as a number talk for example), or they can be assigned to students to investigate asynchronously.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Dan Meyer’s Carcaravan lesson has a full lesson plan at the link provided.</a:t>
            </a:r>
          </a:p>
        </p:txBody>
      </p:sp>
    </p:spTree>
    <p:extLst>
      <p:ext uri="{BB962C8B-B14F-4D97-AF65-F5344CB8AC3E}">
        <p14:creationId xmlns:p14="http://schemas.microsoft.com/office/powerpoint/2010/main" val="5764270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endParaRPr/>
          </a:p>
        </p:txBody>
      </p:sp>
    </p:spTree>
    <p:extLst>
      <p:ext uri="{BB962C8B-B14F-4D97-AF65-F5344CB8AC3E}">
        <p14:creationId xmlns:p14="http://schemas.microsoft.com/office/powerpoint/2010/main" val="345888656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200" b="1">
                <a:solidFill>
                  <a:srgbClr val="000000"/>
                </a:solidFill>
                <a:latin typeface="Comic Sans MS - 20"/>
              </a:rPr>
              <a:t>Teacher Notes</a:t>
            </a:r>
          </a:p>
          <a:p>
            <a:r>
              <a:rPr lang="en-CA" sz="1200" b="0">
                <a:solidFill>
                  <a:srgbClr val="000000"/>
                </a:solidFill>
                <a:latin typeface="Comic Sans MS - 20"/>
              </a:rPr>
              <a:t>M</a:t>
            </a:r>
            <a:r>
              <a:rPr lang="en-CA" sz="1200">
                <a:solidFill>
                  <a:srgbClr val="000000"/>
                </a:solidFill>
                <a:latin typeface="Comic Sans MS - 20"/>
              </a:rPr>
              <a:t>ultiplying Decimals</a:t>
            </a:r>
          </a:p>
          <a:p>
            <a:r>
              <a:rPr lang="en-US" sz="1200">
                <a:solidFill>
                  <a:srgbClr val="000000"/>
                </a:solidFill>
                <a:latin typeface="Comic Sans MS - 20"/>
              </a:rPr>
              <a:t>NOTE: You will be looking to see whether students see the relationship from the previous slide and this slide, allowing them to use the same strategies discussed, adjusting now for the decimal. </a:t>
            </a:r>
          </a:p>
          <a:p>
            <a:endParaRPr lang="en-CA" sz="1200">
              <a:solidFill>
                <a:srgbClr val="000000"/>
              </a:solidFill>
              <a:latin typeface="Comic Sans MS - 20"/>
            </a:endParaRPr>
          </a:p>
          <a:p>
            <a:r>
              <a:rPr lang="en-US" sz="1200">
                <a:solidFill>
                  <a:srgbClr val="000000"/>
                </a:solidFill>
                <a:latin typeface="Comic Sans MS - 20"/>
              </a:rPr>
              <a:t>Students understanding of rounding to the nearest whole number will be critical for them to be successful in solving these types of expressions.</a:t>
            </a:r>
          </a:p>
          <a:p>
            <a:endParaRPr lang="en-CA" sz="1200">
              <a:solidFill>
                <a:srgbClr val="000000"/>
              </a:solidFill>
              <a:latin typeface="Comic Sans MS - 20"/>
            </a:endParaRPr>
          </a:p>
          <a:p>
            <a:r>
              <a:rPr lang="en-US" sz="1200">
                <a:solidFill>
                  <a:srgbClr val="000000"/>
                </a:solidFill>
                <a:latin typeface="Comic Sans MS - 20"/>
              </a:rPr>
              <a:t>Source: Adapted from: </a:t>
            </a:r>
            <a:r>
              <a:rPr lang="en-US" b="0" i="0">
                <a:solidFill>
                  <a:srgbClr val="202F66"/>
                </a:solidFill>
                <a:effectLst/>
                <a:latin typeface="Circular"/>
              </a:rPr>
              <a:t>Humphreys, C., &amp; Parker, R. (2015). </a:t>
            </a:r>
            <a:r>
              <a:rPr lang="en-US" b="0" i="1">
                <a:solidFill>
                  <a:srgbClr val="202F66"/>
                </a:solidFill>
                <a:effectLst/>
                <a:latin typeface="Circular"/>
              </a:rPr>
              <a:t>Making Number Talks Matter: Developing Mathematical Practices and Deepening Understanding, Grades 3-10</a:t>
            </a:r>
            <a:r>
              <a:rPr lang="en-US" b="0" i="0">
                <a:solidFill>
                  <a:srgbClr val="202F66"/>
                </a:solidFill>
                <a:effectLst/>
                <a:latin typeface="Circular"/>
              </a:rPr>
              <a:t> (Illustrated ed.). Stenhouse Publishers.</a:t>
            </a:r>
            <a:endParaRPr lang="en-US" sz="1200">
              <a:solidFill>
                <a:srgbClr val="000000"/>
              </a:solidFill>
              <a:latin typeface="Comic Sans MS - 20"/>
            </a:endParaRPr>
          </a:p>
          <a:p>
            <a:endParaRPr lang="en-CA" sz="1200">
              <a:solidFill>
                <a:srgbClr val="000000"/>
              </a:solidFill>
              <a:latin typeface="Comic Sans MS - 20"/>
            </a:endParaRPr>
          </a:p>
          <a:p>
            <a:r>
              <a:rPr lang="en-US" sz="1200">
                <a:solidFill>
                  <a:srgbClr val="000000"/>
                </a:solidFill>
                <a:latin typeface="Comic Sans MS - 20"/>
              </a:rPr>
              <a:t>You may wish to skip the next slide depending on timing and your goals for the lesson. ​</a:t>
            </a:r>
          </a:p>
        </p:txBody>
      </p:sp>
    </p:spTree>
    <p:extLst>
      <p:ext uri="{BB962C8B-B14F-4D97-AF65-F5344CB8AC3E}">
        <p14:creationId xmlns:p14="http://schemas.microsoft.com/office/powerpoint/2010/main" val="2183595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CA" b="0" i="0" u="none" strike="noStrike">
                <a:solidFill>
                  <a:srgbClr val="E23600"/>
                </a:solidFill>
                <a:effectLst/>
                <a:latin typeface="Source Sans Pro" panose="020B0503030403020204" pitchFamily="34" charset="0"/>
              </a:rPr>
              <a:t>Screen shot of random arrangement of tangrams found at https://toytheater.com/tangram/</a:t>
            </a:r>
            <a:endParaRPr lang="en-CA"/>
          </a:p>
          <a:p>
            <a:pPr marL="0" lvl="0" indent="0" algn="l" rtl="0">
              <a:spcBef>
                <a:spcPts val="0"/>
              </a:spcBef>
              <a:spcAft>
                <a:spcPts val="0"/>
              </a:spcAft>
              <a:buNone/>
            </a:pPr>
            <a:endParaRPr/>
          </a:p>
        </p:txBody>
      </p:sp>
    </p:spTree>
    <p:extLst>
      <p:ext uri="{BB962C8B-B14F-4D97-AF65-F5344CB8AC3E}">
        <p14:creationId xmlns:p14="http://schemas.microsoft.com/office/powerpoint/2010/main" val="64154322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 slide (copy and paste as needed if working synchronously with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omic Sans MS - 20"/>
              </a:rPr>
              <a:t>Source: Adapted from: </a:t>
            </a:r>
            <a:r>
              <a:rPr lang="en-US" b="0" i="0">
                <a:solidFill>
                  <a:srgbClr val="202F66"/>
                </a:solidFill>
                <a:effectLst/>
                <a:latin typeface="Circular"/>
              </a:rPr>
              <a:t>Humphreys, C., &amp; Parker, R. (2015). </a:t>
            </a:r>
            <a:r>
              <a:rPr lang="en-US" b="0" i="1">
                <a:solidFill>
                  <a:srgbClr val="202F66"/>
                </a:solidFill>
                <a:effectLst/>
                <a:latin typeface="Circular"/>
              </a:rPr>
              <a:t>Making Number Talks Matter: Developing Mathematical Practices and Deepening Understanding, Grades 3-10</a:t>
            </a:r>
            <a:r>
              <a:rPr lang="en-US" b="0" i="0">
                <a:solidFill>
                  <a:srgbClr val="202F66"/>
                </a:solidFill>
                <a:effectLst/>
                <a:latin typeface="Circular"/>
              </a:rPr>
              <a:t> (Illustrated ed.). Stenhouse Publishers.</a:t>
            </a:r>
            <a:endParaRPr lang="en-US" sz="1200">
              <a:solidFill>
                <a:srgbClr val="000000"/>
              </a:solidFill>
              <a:latin typeface="Comic Sans MS - 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346096222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 slide (copy and paste as needed if working synchronously with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omic Sans MS - 20"/>
              </a:rPr>
              <a:t>Source: Adapted from: </a:t>
            </a:r>
            <a:r>
              <a:rPr lang="en-US" b="0" i="0">
                <a:solidFill>
                  <a:srgbClr val="202F66"/>
                </a:solidFill>
                <a:effectLst/>
                <a:latin typeface="Circular"/>
              </a:rPr>
              <a:t>Humphreys, C., &amp; Parker, R. (2015). </a:t>
            </a:r>
            <a:r>
              <a:rPr lang="en-US" b="0" i="1">
                <a:solidFill>
                  <a:srgbClr val="202F66"/>
                </a:solidFill>
                <a:effectLst/>
                <a:latin typeface="Circular"/>
              </a:rPr>
              <a:t>Making Number Talks Matter: Developing Mathematical Practices and Deepening Understanding, Grades 3-10</a:t>
            </a:r>
            <a:r>
              <a:rPr lang="en-US" b="0" i="0">
                <a:solidFill>
                  <a:srgbClr val="202F66"/>
                </a:solidFill>
                <a:effectLst/>
                <a:latin typeface="Circular"/>
              </a:rPr>
              <a:t> (Illustrated ed.). Stenhouse Publishers.</a:t>
            </a:r>
            <a:endParaRPr lang="en-US" sz="1200">
              <a:solidFill>
                <a:srgbClr val="000000"/>
              </a:solidFill>
              <a:latin typeface="Comic Sans MS - 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91932377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 slide (copy and paste as needed if working synchronously with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omic Sans MS - 20"/>
              </a:rPr>
              <a:t>Source: Adapted from: </a:t>
            </a:r>
            <a:r>
              <a:rPr lang="en-US" b="0" i="0">
                <a:solidFill>
                  <a:srgbClr val="202F66"/>
                </a:solidFill>
                <a:effectLst/>
                <a:latin typeface="Circular"/>
              </a:rPr>
              <a:t>Humphreys, C., &amp; Parker, R. (2015). </a:t>
            </a:r>
            <a:r>
              <a:rPr lang="en-US" b="0" i="1">
                <a:solidFill>
                  <a:srgbClr val="202F66"/>
                </a:solidFill>
                <a:effectLst/>
                <a:latin typeface="Circular"/>
              </a:rPr>
              <a:t>Making Number Talks Matter: Developing Mathematical Practices and Deepening Understanding, Grades 3-10</a:t>
            </a:r>
            <a:r>
              <a:rPr lang="en-US" b="0" i="0">
                <a:solidFill>
                  <a:srgbClr val="202F66"/>
                </a:solidFill>
                <a:effectLst/>
                <a:latin typeface="Circular"/>
              </a:rPr>
              <a:t> (Illustrated ed.). Stenhouse Publishers.</a:t>
            </a:r>
            <a:endParaRPr lang="en-US" sz="1200">
              <a:solidFill>
                <a:srgbClr val="000000"/>
              </a:solidFill>
              <a:latin typeface="Comic Sans MS - 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11950420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154</a:t>
            </a:fld>
            <a:endParaRPr lang="en-US"/>
          </a:p>
        </p:txBody>
      </p:sp>
    </p:spTree>
    <p:extLst>
      <p:ext uri="{BB962C8B-B14F-4D97-AF65-F5344CB8AC3E}">
        <p14:creationId xmlns:p14="http://schemas.microsoft.com/office/powerpoint/2010/main" val="378980841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Adapted from: https://www.openmiddle.com/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 page (copy and paste as needed if working synchronously with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a:solidFill>
                <a:srgbClr val="000000"/>
              </a:solidFill>
              <a:latin typeface="Arial - 14"/>
            </a:endParaRPr>
          </a:p>
        </p:txBody>
      </p:sp>
    </p:spTree>
    <p:extLst>
      <p:ext uri="{BB962C8B-B14F-4D97-AF65-F5344CB8AC3E}">
        <p14:creationId xmlns:p14="http://schemas.microsoft.com/office/powerpoint/2010/main" val="7995181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Adapted from: https://www.openmiddle.com/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 page (copy and paste as needed if working synchronously with students)</a:t>
            </a:r>
          </a:p>
        </p:txBody>
      </p:sp>
    </p:spTree>
    <p:extLst>
      <p:ext uri="{BB962C8B-B14F-4D97-AF65-F5344CB8AC3E}">
        <p14:creationId xmlns:p14="http://schemas.microsoft.com/office/powerpoint/2010/main" val="97005788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157</a:t>
            </a:fld>
            <a:endParaRPr lang="en-US"/>
          </a:p>
        </p:txBody>
      </p:sp>
    </p:spTree>
    <p:extLst>
      <p:ext uri="{BB962C8B-B14F-4D97-AF65-F5344CB8AC3E}">
        <p14:creationId xmlns:p14="http://schemas.microsoft.com/office/powerpoint/2010/main" val="373007203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Adapted from: https://www.openmiddle.com/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 page (copy and paste as needed if working synchronously with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a:t>Could be assigned as an Asynchronous follow-up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Tree>
    <p:extLst>
      <p:ext uri="{BB962C8B-B14F-4D97-AF65-F5344CB8AC3E}">
        <p14:creationId xmlns:p14="http://schemas.microsoft.com/office/powerpoint/2010/main" val="254316482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159</a:t>
            </a:fld>
            <a:endParaRPr lang="en-US"/>
          </a:p>
        </p:txBody>
      </p:sp>
    </p:spTree>
    <p:extLst>
      <p:ext uri="{BB962C8B-B14F-4D97-AF65-F5344CB8AC3E}">
        <p14:creationId xmlns:p14="http://schemas.microsoft.com/office/powerpoint/2010/main" val="405401005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endParaRPr/>
          </a:p>
        </p:txBody>
      </p:sp>
    </p:spTree>
    <p:extLst>
      <p:ext uri="{BB962C8B-B14F-4D97-AF65-F5344CB8AC3E}">
        <p14:creationId xmlns:p14="http://schemas.microsoft.com/office/powerpoint/2010/main" val="2388642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CA" b="0" i="0" u="none" strike="noStrike">
                <a:solidFill>
                  <a:srgbClr val="E23600"/>
                </a:solidFill>
                <a:effectLst/>
                <a:latin typeface="Source Sans Pro" panose="020B0503030403020204" pitchFamily="34" charset="0"/>
              </a:rPr>
              <a:t>Screen shot of random arrangement of tangrams found at https://toytheater.com/tangram/</a:t>
            </a:r>
            <a:endParaRPr lang="en-CA"/>
          </a:p>
          <a:p>
            <a:pPr marL="0" lvl="0" indent="0" algn="l" rtl="0">
              <a:spcBef>
                <a:spcPts val="0"/>
              </a:spcBef>
              <a:spcAft>
                <a:spcPts val="0"/>
              </a:spcAft>
              <a:buNone/>
            </a:pPr>
            <a:endParaRPr/>
          </a:p>
        </p:txBody>
      </p:sp>
    </p:spTree>
    <p:extLst>
      <p:ext uri="{BB962C8B-B14F-4D97-AF65-F5344CB8AC3E}">
        <p14:creationId xmlns:p14="http://schemas.microsoft.com/office/powerpoint/2010/main" val="341666540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This number talk is intended to recap what was learned throughout this set of learning experiences (vocabulary, area) and push student thinking into another area of grade 7 math, transformations.</a:t>
            </a:r>
            <a:endParaRPr/>
          </a:p>
        </p:txBody>
      </p:sp>
    </p:spTree>
    <p:extLst>
      <p:ext uri="{BB962C8B-B14F-4D97-AF65-F5344CB8AC3E}">
        <p14:creationId xmlns:p14="http://schemas.microsoft.com/office/powerpoint/2010/main" val="87079803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Student slide – to collect their thinking. You could make a slide for each student to use prior to your class discussion.</a:t>
            </a:r>
            <a:endParaRPr/>
          </a:p>
        </p:txBody>
      </p:sp>
    </p:spTree>
    <p:extLst>
      <p:ext uri="{BB962C8B-B14F-4D97-AF65-F5344CB8AC3E}">
        <p14:creationId xmlns:p14="http://schemas.microsoft.com/office/powerpoint/2010/main" val="18366369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p>
        </p:txBody>
      </p:sp>
    </p:spTree>
    <p:extLst>
      <p:ext uri="{BB962C8B-B14F-4D97-AF65-F5344CB8AC3E}">
        <p14:creationId xmlns:p14="http://schemas.microsoft.com/office/powerpoint/2010/main" val="236537699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164</a:t>
            </a:fld>
            <a:endParaRPr lang="en-US"/>
          </a:p>
        </p:txBody>
      </p:sp>
    </p:spTree>
    <p:extLst>
      <p:ext uri="{BB962C8B-B14F-4D97-AF65-F5344CB8AC3E}">
        <p14:creationId xmlns:p14="http://schemas.microsoft.com/office/powerpoint/2010/main" val="345795340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993a638962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993a63896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b="1" dirty="0"/>
              <a:t>TEACHER SLIDE FOR GIVING INSTRUCTIONS - </a:t>
            </a:r>
            <a:r>
              <a:rPr lang="en" dirty="0"/>
              <a:t>Share this screen with students to explain the task.</a:t>
            </a:r>
          </a:p>
          <a:p>
            <a:pPr marL="171450" lvl="0" indent="-171450" algn="l" rtl="0">
              <a:spcBef>
                <a:spcPts val="0"/>
              </a:spcBef>
              <a:spcAft>
                <a:spcPts val="0"/>
              </a:spcAft>
            </a:pPr>
            <a:endParaRPr lang="en" b="1" dirty="0"/>
          </a:p>
          <a:p>
            <a:pPr marL="171450" lvl="0" indent="-171450" algn="l" rtl="0">
              <a:spcBef>
                <a:spcPts val="0"/>
              </a:spcBef>
              <a:spcAft>
                <a:spcPts val="0"/>
              </a:spcAft>
            </a:pPr>
            <a:r>
              <a:rPr lang="en-CA" b="0" dirty="0"/>
              <a:t>S</a:t>
            </a:r>
            <a:r>
              <a:rPr lang="en" b="0" dirty="0"/>
              <a:t>tudents may only use a digit ONCE in the template (a repeat digit may occur in the product, that’s okay!</a:t>
            </a:r>
          </a:p>
          <a:p>
            <a:pPr marL="171450" lvl="0" indent="-171450" algn="l" rtl="0">
              <a:spcBef>
                <a:spcPts val="0"/>
              </a:spcBef>
              <a:spcAft>
                <a:spcPts val="0"/>
              </a:spcAft>
            </a:pPr>
            <a:r>
              <a:rPr lang="en" b="0" dirty="0"/>
              <a:t>Groups will update their “Group Score Board” as they go (only showing their ANSWER (not their entire equation).</a:t>
            </a:r>
          </a:p>
          <a:p>
            <a:pPr marL="171450" lvl="0" indent="-171450" algn="l" rtl="0">
              <a:spcBef>
                <a:spcPts val="0"/>
              </a:spcBef>
              <a:spcAft>
                <a:spcPts val="0"/>
              </a:spcAft>
            </a:pPr>
            <a:r>
              <a:rPr lang="en" b="0" dirty="0"/>
              <a:t>Groups will keep track of their work in the NOTES section of their slide (record the equations used to get their solutions so they can be verified).</a:t>
            </a:r>
            <a:br>
              <a:rPr lang="en" b="0" dirty="0"/>
            </a:br>
            <a:endParaRPr lang="en" b="0" dirty="0"/>
          </a:p>
          <a:p>
            <a:pPr marL="0" lvl="0" indent="0" algn="l" rtl="0">
              <a:spcBef>
                <a:spcPts val="0"/>
              </a:spcBef>
              <a:spcAft>
                <a:spcPts val="0"/>
              </a:spcAft>
              <a:buNone/>
            </a:pPr>
            <a:r>
              <a:rPr lang="en" b="0" dirty="0"/>
              <a:t>The teacher will be moving from group to group, groups should be on task when I arrive. I may chat with your group when I’m there or I may just listen in (if it’s clear you don’t need me I won’t inter</a:t>
            </a:r>
            <a:r>
              <a:rPr lang="en-CA" b="0" dirty="0"/>
              <a:t>r</a:t>
            </a:r>
            <a:r>
              <a:rPr lang="en" b="0" dirty="0"/>
              <a:t>upt).</a:t>
            </a:r>
          </a:p>
          <a:p>
            <a:pPr marL="0" lvl="0" indent="0" algn="l" rtl="0">
              <a:spcBef>
                <a:spcPts val="0"/>
              </a:spcBef>
              <a:spcAft>
                <a:spcPts val="0"/>
              </a:spcAft>
              <a:buNone/>
            </a:pPr>
            <a:endParaRPr lang="en" b="1" dirty="0"/>
          </a:p>
          <a:p>
            <a:pPr marL="0" lvl="0" indent="0" algn="l" rtl="0">
              <a:spcBef>
                <a:spcPts val="0"/>
              </a:spcBef>
              <a:spcAft>
                <a:spcPts val="0"/>
              </a:spcAft>
              <a:buNone/>
            </a:pPr>
            <a:r>
              <a:rPr lang="en" b="1" dirty="0"/>
              <a:t>Level 1 – Multiply &amp; add single digits</a:t>
            </a:r>
          </a:p>
          <a:p>
            <a:pPr marL="0" lvl="0" indent="0" algn="l" rtl="0">
              <a:spcBef>
                <a:spcPts val="0"/>
              </a:spcBef>
              <a:spcAft>
                <a:spcPts val="0"/>
              </a:spcAft>
              <a:buNone/>
            </a:pPr>
            <a:endParaRPr lang="en"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 sz="1100" b="0" i="0" u="none" strike="noStrike" cap="none" dirty="0">
                <a:solidFill>
                  <a:srgbClr val="000000"/>
                </a:solidFill>
                <a:effectLst/>
                <a:latin typeface="Arial"/>
                <a:ea typeface="Arial"/>
                <a:cs typeface="Arial"/>
                <a:sym typeface="Arial"/>
              </a:rPr>
              <a:t>Teacher Info:</a:t>
            </a:r>
          </a:p>
          <a:p>
            <a:pPr marL="0" lvl="0" indent="0" algn="l" rtl="0">
              <a:spcBef>
                <a:spcPts val="0"/>
              </a:spcBef>
              <a:spcAft>
                <a:spcPts val="0"/>
              </a:spcAft>
              <a:buNone/>
            </a:pPr>
            <a:r>
              <a:rPr lang="en-CA" sz="1100" b="1" i="0" u="none" strike="noStrike" cap="none" dirty="0">
                <a:solidFill>
                  <a:srgbClr val="000000"/>
                </a:solidFill>
                <a:effectLst/>
                <a:latin typeface="Arial"/>
                <a:ea typeface="Arial"/>
                <a:cs typeface="Arial"/>
                <a:sym typeface="Arial"/>
              </a:rPr>
              <a:t>Basic Facts: Multiplication &amp; Addition</a:t>
            </a: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1" i="0" u="none" strike="noStrike" cap="none" dirty="0">
                <a:solidFill>
                  <a:srgbClr val="000000"/>
                </a:solidFill>
                <a:effectLst/>
                <a:latin typeface="Arial"/>
                <a:ea typeface="Arial"/>
                <a:cs typeface="Arial"/>
                <a:sym typeface="Arial"/>
              </a:rPr>
              <a:t>*</a:t>
            </a:r>
            <a:r>
              <a:rPr lang="en-CA" sz="1100" b="0" i="0" u="none" strike="noStrike" cap="none" dirty="0">
                <a:solidFill>
                  <a:srgbClr val="000000"/>
                </a:solidFill>
                <a:effectLst/>
                <a:latin typeface="Arial"/>
                <a:ea typeface="Arial"/>
                <a:cs typeface="Arial"/>
                <a:sym typeface="Arial"/>
              </a:rPr>
              <a:t>Note: Digits in the product may be repeats of digits that were used in the multiplier/multiplicand (so there are no boxes for the solution).</a:t>
            </a:r>
            <a:endParaRPr lang="en-CA" b="0" dirty="0">
              <a:effectLst/>
            </a:endParaRPr>
          </a:p>
          <a:p>
            <a:pPr rtl="0"/>
            <a:r>
              <a:rPr lang="en-CA" sz="1100" b="0" i="0" u="none" strike="noStrike" cap="none" dirty="0">
                <a:solidFill>
                  <a:srgbClr val="000000"/>
                </a:solidFill>
                <a:effectLst/>
                <a:latin typeface="Arial"/>
                <a:ea typeface="Arial"/>
                <a:cs typeface="Arial"/>
                <a:sym typeface="Arial"/>
              </a:rPr>
              <a:t>The largest possible positive product (225)</a:t>
            </a:r>
          </a:p>
          <a:p>
            <a:pPr marL="457200" marR="0" lvl="0" indent="-2984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CA" sz="1100" b="0" i="0" u="none" strike="noStrike" cap="none" dirty="0">
                <a:solidFill>
                  <a:srgbClr val="000000"/>
                </a:solidFill>
                <a:effectLst/>
                <a:latin typeface="Arial"/>
                <a:ea typeface="Arial"/>
                <a:cs typeface="Arial"/>
                <a:sym typeface="Arial"/>
              </a:rPr>
              <a:t>The smallest possible positive product (20)</a:t>
            </a:r>
          </a:p>
          <a:p>
            <a:pPr rtl="0" fontAlgn="base"/>
            <a:r>
              <a:rPr lang="en-CA" sz="1100" b="0" i="0" u="none" strike="noStrike" cap="none" dirty="0">
                <a:solidFill>
                  <a:srgbClr val="000000"/>
                </a:solidFill>
                <a:effectLst/>
                <a:latin typeface="Arial"/>
                <a:ea typeface="Arial"/>
                <a:cs typeface="Arial"/>
                <a:sym typeface="Arial"/>
              </a:rPr>
              <a:t>A product equal to a decade number (other then 20), is there more than one? Which decade numbers can you make? Are there any you can’t make?</a:t>
            </a:r>
          </a:p>
          <a:p>
            <a:pPr rtl="0" fontAlgn="base"/>
            <a:r>
              <a:rPr lang="en-CA" sz="1100" b="0" i="0" u="none" strike="noStrike" cap="none" dirty="0">
                <a:solidFill>
                  <a:srgbClr val="000000"/>
                </a:solidFill>
                <a:effectLst/>
                <a:latin typeface="Arial"/>
                <a:ea typeface="Arial"/>
                <a:cs typeface="Arial"/>
                <a:sym typeface="Arial"/>
              </a:rPr>
              <a:t>A product as close as possible to 250</a:t>
            </a:r>
            <a:endParaRPr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27351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166</a:t>
            </a:fld>
            <a:endParaRPr lang="en-US"/>
          </a:p>
        </p:txBody>
      </p:sp>
    </p:spTree>
    <p:extLst>
      <p:ext uri="{BB962C8B-B14F-4D97-AF65-F5344CB8AC3E}">
        <p14:creationId xmlns:p14="http://schemas.microsoft.com/office/powerpoint/2010/main" val="90051253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Consolidation / Reflection – Could be assigned as an Asynchronous follow-up activity. Look for student understanding of the complexity (or lack thereof) for the various shapes.</a:t>
            </a:r>
            <a:endParaRPr/>
          </a:p>
        </p:txBody>
      </p:sp>
    </p:spTree>
    <p:extLst>
      <p:ext uri="{BB962C8B-B14F-4D97-AF65-F5344CB8AC3E}">
        <p14:creationId xmlns:p14="http://schemas.microsoft.com/office/powerpoint/2010/main" val="245636699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Consolidation / Reflection – Could be assigned as an Asynchronous follow-up activity. Watch for students making connections between the first 3 shapes and the circle.</a:t>
            </a:r>
            <a:endParaRPr/>
          </a:p>
        </p:txBody>
      </p:sp>
    </p:spTree>
    <p:extLst>
      <p:ext uri="{BB962C8B-B14F-4D97-AF65-F5344CB8AC3E}">
        <p14:creationId xmlns:p14="http://schemas.microsoft.com/office/powerpoint/2010/main" val="311032382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Consolidation / Reflection – Could be assigned as an Asynchronous follow-up activity. Watch for students making connections between the first 3 shapes and the circle.</a:t>
            </a:r>
            <a:endParaRPr/>
          </a:p>
        </p:txBody>
      </p:sp>
    </p:spTree>
    <p:extLst>
      <p:ext uri="{BB962C8B-B14F-4D97-AF65-F5344CB8AC3E}">
        <p14:creationId xmlns:p14="http://schemas.microsoft.com/office/powerpoint/2010/main" val="333190976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Consolidation / Reflection – Could be assigned as an Asynchronous follow-up activity. Watch for students making connections between the first 3 shapes and the circle.</a:t>
            </a:r>
            <a:endParaRPr/>
          </a:p>
        </p:txBody>
      </p:sp>
    </p:spTree>
    <p:extLst>
      <p:ext uri="{BB962C8B-B14F-4D97-AF65-F5344CB8AC3E}">
        <p14:creationId xmlns:p14="http://schemas.microsoft.com/office/powerpoint/2010/main" val="120793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CA" b="0" i="0" u="none" strike="noStrike">
                <a:solidFill>
                  <a:srgbClr val="E23600"/>
                </a:solidFill>
                <a:effectLst/>
                <a:latin typeface="Source Sans Pro" panose="020B0503030403020204" pitchFamily="34" charset="0"/>
              </a:rPr>
              <a:t>Screen shot of random arrangement of tangrams found at https://toytheater.com/tangram/</a:t>
            </a:r>
            <a:endParaRPr lang="en-CA"/>
          </a:p>
          <a:p>
            <a:pPr marL="0" lvl="0" indent="0" algn="l" rtl="0">
              <a:spcBef>
                <a:spcPts val="0"/>
              </a:spcBef>
              <a:spcAft>
                <a:spcPts val="0"/>
              </a:spcAft>
              <a:buNone/>
            </a:pPr>
            <a:endParaRPr/>
          </a:p>
        </p:txBody>
      </p:sp>
    </p:spTree>
    <p:extLst>
      <p:ext uri="{BB962C8B-B14F-4D97-AF65-F5344CB8AC3E}">
        <p14:creationId xmlns:p14="http://schemas.microsoft.com/office/powerpoint/2010/main" val="392629882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Consolidation / Reflection – Could be assigned as an Asynchronous follow-up activity. Watch for students making connections between the first 3 shapes and the circle.</a:t>
            </a:r>
            <a:endParaRPr/>
          </a:p>
        </p:txBody>
      </p:sp>
    </p:spTree>
    <p:extLst>
      <p:ext uri="{BB962C8B-B14F-4D97-AF65-F5344CB8AC3E}">
        <p14:creationId xmlns:p14="http://schemas.microsoft.com/office/powerpoint/2010/main" val="391442341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Consolidation / Reflection – Could be assigned as an Asynchronous follow-up activity. Watch for students making connections between the first 3 shapes and the circle.</a:t>
            </a:r>
            <a:endParaRPr/>
          </a:p>
        </p:txBody>
      </p:sp>
    </p:spTree>
    <p:extLst>
      <p:ext uri="{BB962C8B-B14F-4D97-AF65-F5344CB8AC3E}">
        <p14:creationId xmlns:p14="http://schemas.microsoft.com/office/powerpoint/2010/main" val="289137631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173</a:t>
            </a:fld>
            <a:endParaRPr lang="en-US"/>
          </a:p>
        </p:txBody>
      </p:sp>
    </p:spTree>
    <p:extLst>
      <p:ext uri="{BB962C8B-B14F-4D97-AF65-F5344CB8AC3E}">
        <p14:creationId xmlns:p14="http://schemas.microsoft.com/office/powerpoint/2010/main" val="246295388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copy and paste the table above into Microsoft Word or similar program.</a:t>
            </a:r>
          </a:p>
          <a:p>
            <a:endParaRPr lang="en-US" dirty="0"/>
          </a:p>
          <a:p>
            <a:pPr>
              <a:lnSpc>
                <a:spcPct val="115000"/>
              </a:lnSpc>
            </a:pPr>
            <a:r>
              <a:rPr lang="en-CA" sz="1800" dirty="0">
                <a:effectLst/>
                <a:latin typeface="Annie Use Your Telescope"/>
                <a:ea typeface="Annie Use Your Telescope"/>
                <a:cs typeface="Annie Use Your Telescope"/>
              </a:rPr>
              <a:t>Tracking student data throughout these learning experiences will allow the teacher to make an informed assessment about the students’ level of achievement on these outcomes.</a:t>
            </a:r>
            <a:endParaRPr lang="en-CA" sz="1800" dirty="0">
              <a:effectLst/>
              <a:latin typeface="Arial" panose="020B0604020202020204" pitchFamily="34" charset="0"/>
              <a:ea typeface="Arial" panose="020B0604020202020204" pitchFamily="34" charset="0"/>
            </a:endParaRPr>
          </a:p>
          <a:p>
            <a:pPr>
              <a:lnSpc>
                <a:spcPct val="115000"/>
              </a:lnSpc>
            </a:pPr>
            <a:r>
              <a:rPr lang="en-CA" sz="1800" dirty="0">
                <a:effectLst/>
                <a:latin typeface="Annie Use Your Telescope"/>
                <a:ea typeface="Annie Use Your Telescope"/>
                <a:cs typeface="Annie Use Your Telescope"/>
              </a:rPr>
              <a:t> </a:t>
            </a:r>
            <a:endParaRPr lang="en-CA" sz="1800" dirty="0">
              <a:effectLst/>
              <a:latin typeface="Arial" panose="020B0604020202020204" pitchFamily="34" charset="0"/>
              <a:ea typeface="Arial" panose="020B0604020202020204" pitchFamily="34" charset="0"/>
            </a:endParaRPr>
          </a:p>
          <a:p>
            <a:pPr>
              <a:lnSpc>
                <a:spcPct val="115000"/>
              </a:lnSpc>
            </a:pPr>
            <a:r>
              <a:rPr lang="en-CA" sz="1800" dirty="0">
                <a:effectLst/>
                <a:latin typeface="Annie Use Your Telescope"/>
                <a:ea typeface="Annie Use Your Telescope"/>
                <a:cs typeface="Annie Use Your Telescope"/>
              </a:rPr>
              <a:t>Adapted from: Liljedahl, P. (2021). Building thinking classrooms in mathematics, grades K-12: 14 teaching practices for enhancing learning. Thousand Oaks, CA: Corwin Press Inc.</a:t>
            </a:r>
            <a:endParaRPr lang="en-CA"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26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CA" b="0" i="0" u="none" strike="noStrike">
                <a:solidFill>
                  <a:srgbClr val="E23600"/>
                </a:solidFill>
                <a:effectLst/>
                <a:latin typeface="Source Sans Pro" panose="020B0503030403020204" pitchFamily="34" charset="0"/>
              </a:rPr>
              <a:t>Screen shot of random arrangement of tangrams found at https://</a:t>
            </a:r>
            <a:r>
              <a:rPr lang="en-CA" b="0" i="0" u="none" strike="noStrike" err="1">
                <a:solidFill>
                  <a:srgbClr val="E23600"/>
                </a:solidFill>
                <a:effectLst/>
                <a:latin typeface="Source Sans Pro" panose="020B0503030403020204" pitchFamily="34" charset="0"/>
              </a:rPr>
              <a:t>toytheater.com</a:t>
            </a:r>
            <a:r>
              <a:rPr lang="en-CA" b="0" i="0" u="none" strike="noStrike">
                <a:solidFill>
                  <a:srgbClr val="E23600"/>
                </a:solidFill>
                <a:effectLst/>
                <a:latin typeface="Source Sans Pro" panose="020B0503030403020204" pitchFamily="34" charset="0"/>
              </a:rPr>
              <a:t>/tangram/</a:t>
            </a:r>
            <a:endParaRPr lang="en-CA"/>
          </a:p>
          <a:p>
            <a:pPr marL="0" lvl="0" indent="0" algn="l" rtl="0">
              <a:spcBef>
                <a:spcPts val="0"/>
              </a:spcBef>
              <a:spcAft>
                <a:spcPts val="0"/>
              </a:spcAft>
              <a:buNone/>
            </a:pPr>
            <a:endParaRPr/>
          </a:p>
        </p:txBody>
      </p:sp>
    </p:spTree>
    <p:extLst>
      <p:ext uri="{BB962C8B-B14F-4D97-AF65-F5344CB8AC3E}">
        <p14:creationId xmlns:p14="http://schemas.microsoft.com/office/powerpoint/2010/main" val="3446807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20</a:t>
            </a:fld>
            <a:endParaRPr lang="en-US"/>
          </a:p>
        </p:txBody>
      </p:sp>
    </p:spTree>
    <p:extLst>
      <p:ext uri="{BB962C8B-B14F-4D97-AF65-F5344CB8AC3E}">
        <p14:creationId xmlns:p14="http://schemas.microsoft.com/office/powerpoint/2010/main" val="3056165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F4C1E-0650-3D47-B8B9-F7906B5CA43F}" type="slidenum">
              <a:rPr lang="en-US" smtClean="0"/>
              <a:t>3</a:t>
            </a:fld>
            <a:endParaRPr lang="en-US"/>
          </a:p>
        </p:txBody>
      </p:sp>
    </p:spTree>
    <p:extLst>
      <p:ext uri="{BB962C8B-B14F-4D97-AF65-F5344CB8AC3E}">
        <p14:creationId xmlns:p14="http://schemas.microsoft.com/office/powerpoint/2010/main" val="614399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Students could complete this activity asynchronously. They should continue to use the web application to ”play” with the tangrams and then record their work in a way that works for them. Look for evidence of student understanding regarding the composition of the shapes, which can be used to construct others, how the parts relate to the whole…</a:t>
            </a:r>
            <a:endParaRPr/>
          </a:p>
        </p:txBody>
      </p:sp>
    </p:spTree>
    <p:extLst>
      <p:ext uri="{BB962C8B-B14F-4D97-AF65-F5344CB8AC3E}">
        <p14:creationId xmlns:p14="http://schemas.microsoft.com/office/powerpoint/2010/main" val="2516155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22</a:t>
            </a:fld>
            <a:endParaRPr lang="en-US"/>
          </a:p>
        </p:txBody>
      </p:sp>
    </p:spTree>
    <p:extLst>
      <p:ext uri="{BB962C8B-B14F-4D97-AF65-F5344CB8AC3E}">
        <p14:creationId xmlns:p14="http://schemas.microsoft.com/office/powerpoint/2010/main" val="4274352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a:t>
            </a:r>
          </a:p>
          <a:p>
            <a:pPr marL="285750" lvl="0" indent="-285750" algn="l" rtl="0">
              <a:spcBef>
                <a:spcPts val="0"/>
              </a:spcBef>
              <a:spcAft>
                <a:spcPts val="0"/>
              </a:spcAft>
              <a:buAutoNum type="romanUcParenR"/>
            </a:pPr>
            <a:r>
              <a:rPr lang="en-CA"/>
              <a:t>Work it out – 3 stages of progression through the depth of knowledge related to the concept (can be used for differentiation)</a:t>
            </a:r>
          </a:p>
          <a:p>
            <a:pPr marL="285750" lvl="0" indent="-285750" algn="l" rtl="0">
              <a:spcBef>
                <a:spcPts val="0"/>
              </a:spcBef>
              <a:spcAft>
                <a:spcPts val="0"/>
              </a:spcAft>
              <a:buAutoNum type="romanUcParenR"/>
            </a:pPr>
            <a:r>
              <a:rPr lang="en-CA"/>
              <a:t>Looking Back – a place for reflection/self-assessment</a:t>
            </a:r>
          </a:p>
          <a:p>
            <a:pPr marL="0" lvl="0" indent="0" algn="l" rtl="0">
              <a:spcBef>
                <a:spcPts val="0"/>
              </a:spcBef>
              <a:spcAft>
                <a:spcPts val="0"/>
              </a:spcAft>
              <a:buNone/>
            </a:pPr>
            <a:endParaRPr lang="en-CA"/>
          </a:p>
          <a:p>
            <a:pPr marL="0" lvl="0" indent="0" algn="l" rtl="0">
              <a:spcBef>
                <a:spcPts val="0"/>
              </a:spcBef>
              <a:spcAft>
                <a:spcPts val="0"/>
              </a:spcAft>
              <a:buNone/>
            </a:pPr>
            <a:r>
              <a:rPr lang="en-CA"/>
              <a:t>Photo Sources: https://</a:t>
            </a:r>
            <a:r>
              <a:rPr lang="en-CA" err="1"/>
              <a:t>openclipart.org</a:t>
            </a:r>
            <a:r>
              <a:rPr lang="en-CA"/>
              <a:t>/detail/172707/edit-icon-</a:t>
            </a:r>
            <a:r>
              <a:rPr lang="en-CA" err="1"/>
              <a:t>icono</a:t>
            </a:r>
            <a:r>
              <a:rPr lang="en-CA"/>
              <a:t>-</a:t>
            </a:r>
            <a:r>
              <a:rPr lang="en-CA" err="1"/>
              <a:t>editar</a:t>
            </a:r>
            <a:r>
              <a:rPr lang="en-CA"/>
              <a:t>, https://</a:t>
            </a:r>
            <a:r>
              <a:rPr lang="en-CA" err="1"/>
              <a:t>openclipart.org</a:t>
            </a:r>
            <a:r>
              <a:rPr lang="en-CA"/>
              <a:t>/detail/212116/screencast</a:t>
            </a:r>
          </a:p>
        </p:txBody>
      </p:sp>
    </p:spTree>
    <p:extLst>
      <p:ext uri="{BB962C8B-B14F-4D97-AF65-F5344CB8AC3E}">
        <p14:creationId xmlns:p14="http://schemas.microsoft.com/office/powerpoint/2010/main" val="2479303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Number Talk – The goal of this provocation is to delve into student thinking and knowledge of terms and definitions of these 2D shapes. This could be used to pre-assess student understanding of the appropriate vocabulary (the following is a list of possible terms that may come up): rectangle, triangle, right triangle, parallelogram, circle, parallel lines, perpendicular lines, 90degree angle, acute angle, obtuse angle, sides, vertices, area, perimeter, circumference</a:t>
            </a:r>
            <a:endParaRPr/>
          </a:p>
        </p:txBody>
      </p:sp>
    </p:spTree>
    <p:extLst>
      <p:ext uri="{BB962C8B-B14F-4D97-AF65-F5344CB8AC3E}">
        <p14:creationId xmlns:p14="http://schemas.microsoft.com/office/powerpoint/2010/main" val="706235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Student page (duplicate for the number of students you have if working synchronously with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cs typeface="Calibri"/>
              </a:rPr>
              <a:t>This is a slide where the teacher can scribe/record student notice and wonderings. (If students have viewed this ahead of time, they may have some responses ready. The teacher can then collect the responses ahead of time.</a:t>
            </a:r>
            <a:endParaRPr lang="en-CA" dirty="0"/>
          </a:p>
        </p:txBody>
      </p:sp>
    </p:spTree>
    <p:extLst>
      <p:ext uri="{BB962C8B-B14F-4D97-AF65-F5344CB8AC3E}">
        <p14:creationId xmlns:p14="http://schemas.microsoft.com/office/powerpoint/2010/main" val="708522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26</a:t>
            </a:fld>
            <a:endParaRPr lang="en-US"/>
          </a:p>
        </p:txBody>
      </p:sp>
    </p:spTree>
    <p:extLst>
      <p:ext uri="{BB962C8B-B14F-4D97-AF65-F5344CB8AC3E}">
        <p14:creationId xmlns:p14="http://schemas.microsoft.com/office/powerpoint/2010/main" val="2025186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lvl="0" indent="0" algn="l" rtl="0">
              <a:spcBef>
                <a:spcPts val="0"/>
              </a:spcBef>
              <a:spcAft>
                <a:spcPts val="0"/>
              </a:spcAft>
              <a:buNone/>
            </a:pPr>
            <a:endParaRPr lang="en-CA"/>
          </a:p>
          <a:p>
            <a:r>
              <a:rPr lang="en-CA"/>
              <a:t>Goal of this section is to get students recognizing that rectangles have properties that are the same for all rectangles…two sets of parallel lines, four 90 degree angles, usually a long side and a shorter side (length vs width), and that also a square is just a special case of a rectangle where both sets of parallel lines happen to be the same length.</a:t>
            </a:r>
          </a:p>
        </p:txBody>
      </p:sp>
    </p:spTree>
    <p:extLst>
      <p:ext uri="{BB962C8B-B14F-4D97-AF65-F5344CB8AC3E}">
        <p14:creationId xmlns:p14="http://schemas.microsoft.com/office/powerpoint/2010/main" val="135814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Goal of this section is establish what we might call the different dimensions of a rectangle (length &amp; width), and that to calculate area we don’t need to count one-by-one, but rather multiply the length by the width. A=l x w </a:t>
            </a:r>
            <a:r>
              <a:rPr lang="en-CA" baseline="0" dirty="0" smtClean="0"/>
              <a:t> (</a:t>
            </a:r>
            <a:r>
              <a:rPr lang="en-CA" dirty="0" smtClean="0"/>
              <a:t>Students </a:t>
            </a:r>
            <a:r>
              <a:rPr lang="en-CA" dirty="0"/>
              <a:t>should have experiences with the area and perimeter of a rectangle/square from </a:t>
            </a:r>
            <a:r>
              <a:rPr lang="en-CA" dirty="0" smtClean="0"/>
              <a:t>prior grades.</a:t>
            </a:r>
            <a:r>
              <a:rPr lang="en-CA" baseline="0" dirty="0" smtClean="0"/>
              <a:t> </a:t>
            </a:r>
            <a:r>
              <a:rPr lang="en-CA" dirty="0" smtClean="0"/>
              <a:t>Depending</a:t>
            </a:r>
            <a:r>
              <a:rPr lang="en-CA" baseline="0" dirty="0" smtClean="0"/>
              <a:t> on students’ experiences, t</a:t>
            </a:r>
            <a:r>
              <a:rPr lang="en-CA" dirty="0" smtClean="0"/>
              <a:t>his may</a:t>
            </a:r>
            <a:r>
              <a:rPr lang="en-CA" baseline="0" dirty="0" smtClean="0"/>
              <a:t> need to reviewed.)</a:t>
            </a:r>
            <a:endParaRPr dirty="0"/>
          </a:p>
        </p:txBody>
      </p:sp>
    </p:spTree>
    <p:extLst>
      <p:ext uri="{BB962C8B-B14F-4D97-AF65-F5344CB8AC3E}">
        <p14:creationId xmlns:p14="http://schemas.microsoft.com/office/powerpoint/2010/main" val="2286123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lvl="0" indent="0" algn="l" rtl="0">
              <a:spcBef>
                <a:spcPts val="0"/>
              </a:spcBef>
              <a:spcAft>
                <a:spcPts val="0"/>
              </a:spcAft>
              <a:buNone/>
            </a:pPr>
            <a:endParaRPr lang="en-CA"/>
          </a:p>
          <a:p>
            <a:pPr marL="0" lvl="0" indent="0" algn="l" rtl="0">
              <a:spcBef>
                <a:spcPts val="0"/>
              </a:spcBef>
              <a:spcAft>
                <a:spcPts val="0"/>
              </a:spcAft>
              <a:buNone/>
            </a:pPr>
            <a:r>
              <a:rPr lang="en-CA"/>
              <a:t>Here students need to make some decisions about how the shape can be divided up into rectangles. (9x3) + (6x6) or (9x6) + (3x3) or (9x9) – (6x3)</a:t>
            </a:r>
          </a:p>
          <a:p>
            <a:pPr marL="0" lvl="0" indent="0" algn="l" rtl="0">
              <a:spcBef>
                <a:spcPts val="0"/>
              </a:spcBef>
              <a:spcAft>
                <a:spcPts val="0"/>
              </a:spcAft>
              <a:buNone/>
            </a:pPr>
            <a:endParaRPr lang="en-CA"/>
          </a:p>
          <a:p>
            <a:pPr marL="0" lvl="0" indent="0" algn="l" rtl="0">
              <a:spcBef>
                <a:spcPts val="0"/>
              </a:spcBef>
              <a:spcAft>
                <a:spcPts val="0"/>
              </a:spcAft>
              <a:buNone/>
            </a:pPr>
            <a:r>
              <a:rPr lang="en-CA"/>
              <a:t>These tasks show students how to use perimeter dimensions to calculate area.</a:t>
            </a:r>
          </a:p>
        </p:txBody>
      </p:sp>
    </p:spTree>
    <p:extLst>
      <p:ext uri="{BB962C8B-B14F-4D97-AF65-F5344CB8AC3E}">
        <p14:creationId xmlns:p14="http://schemas.microsoft.com/office/powerpoint/2010/main" val="1408159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TEMPLATE SLIDE – All objects are editable.</a:t>
            </a:r>
          </a:p>
        </p:txBody>
      </p:sp>
    </p:spTree>
    <p:extLst>
      <p:ext uri="{BB962C8B-B14F-4D97-AF65-F5344CB8AC3E}">
        <p14:creationId xmlns:p14="http://schemas.microsoft.com/office/powerpoint/2010/main" val="312986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More detailed instructions for each learning experience are included in the </a:t>
            </a:r>
            <a:r>
              <a:rPr lang="en-US" sz="1200" b="1"/>
              <a:t>NOTES</a:t>
            </a:r>
            <a:r>
              <a:rPr lang="en-US" sz="1200"/>
              <a:t> section under each slide.</a:t>
            </a:r>
            <a:r>
              <a:rPr lang="en-US" sz="1800">
                <a:solidFill>
                  <a:schemeClr val="tx2"/>
                </a:solidFil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F4C1E-0650-3D47-B8B9-F7906B5CA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636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smtClean="0"/>
              <a:t>Student work slide </a:t>
            </a:r>
            <a:r>
              <a:rPr lang="en-CA" b="0" dirty="0" smtClean="0"/>
              <a:t>– students can make themselves an additional copy if they need more space.</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These tasks ask students to focus on areas and how they are related to each other, without focussing on perimeter. </a:t>
            </a:r>
            <a:endParaRPr lang="en-US" dirty="0" smtClean="0"/>
          </a:p>
          <a:p>
            <a:endParaRPr lang="en-US" dirty="0" smtClean="0"/>
          </a:p>
          <a:p>
            <a:r>
              <a:rPr lang="en-US" dirty="0" smtClean="0"/>
              <a:t>Source: https://stevewyborney.com/2017/02/3-powerful-tile-strategies-and-40-new-downloadable-pages/</a:t>
            </a:r>
          </a:p>
          <a:p>
            <a:pPr marL="0" lvl="0" indent="0" algn="l" rtl="0">
              <a:spcBef>
                <a:spcPts val="0"/>
              </a:spcBef>
              <a:spcAft>
                <a:spcPts val="0"/>
              </a:spcAft>
              <a:buNone/>
            </a:pPr>
            <a:endParaRPr lang="en-US" b="1" dirty="0"/>
          </a:p>
        </p:txBody>
      </p:sp>
    </p:spTree>
    <p:extLst>
      <p:ext uri="{BB962C8B-B14F-4D97-AF65-F5344CB8AC3E}">
        <p14:creationId xmlns:p14="http://schemas.microsoft.com/office/powerpoint/2010/main" val="2411306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https://stevewyborney.com/2017/02/3-powerful-tile-strategies-and-40-new-downloadable-pages/</a:t>
            </a:r>
          </a:p>
          <a:p>
            <a:endParaRPr lang="en-US"/>
          </a:p>
        </p:txBody>
      </p:sp>
      <p:sp>
        <p:nvSpPr>
          <p:cNvPr id="4" name="Slide Number Placeholder 3"/>
          <p:cNvSpPr>
            <a:spLocks noGrp="1"/>
          </p:cNvSpPr>
          <p:nvPr>
            <p:ph type="sldNum" sz="quarter" idx="5"/>
          </p:nvPr>
        </p:nvSpPr>
        <p:spPr/>
        <p:txBody>
          <a:bodyPr/>
          <a:lstStyle/>
          <a:p>
            <a:fld id="{D00F4C1E-0650-3D47-B8B9-F7906B5CA43F}" type="slidenum">
              <a:rPr lang="en-US" smtClean="0"/>
              <a:t>32</a:t>
            </a:fld>
            <a:endParaRPr lang="en-US"/>
          </a:p>
        </p:txBody>
      </p:sp>
    </p:spTree>
    <p:extLst>
      <p:ext uri="{BB962C8B-B14F-4D97-AF65-F5344CB8AC3E}">
        <p14:creationId xmlns:p14="http://schemas.microsoft.com/office/powerpoint/2010/main" val="950315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https://stevewyborney.com/2017/02/3-powerful-tile-strategies-and-40-new-downloadable-pages/</a:t>
            </a:r>
          </a:p>
          <a:p>
            <a:endParaRPr lang="en-US"/>
          </a:p>
        </p:txBody>
      </p:sp>
      <p:sp>
        <p:nvSpPr>
          <p:cNvPr id="4" name="Slide Number Placeholder 3"/>
          <p:cNvSpPr>
            <a:spLocks noGrp="1"/>
          </p:cNvSpPr>
          <p:nvPr>
            <p:ph type="sldNum" sz="quarter" idx="5"/>
          </p:nvPr>
        </p:nvSpPr>
        <p:spPr/>
        <p:txBody>
          <a:bodyPr/>
          <a:lstStyle/>
          <a:p>
            <a:fld id="{D00F4C1E-0650-3D47-B8B9-F7906B5CA43F}" type="slidenum">
              <a:rPr lang="en-US" smtClean="0"/>
              <a:t>33</a:t>
            </a:fld>
            <a:endParaRPr lang="en-US"/>
          </a:p>
        </p:txBody>
      </p:sp>
    </p:spTree>
    <p:extLst>
      <p:ext uri="{BB962C8B-B14F-4D97-AF65-F5344CB8AC3E}">
        <p14:creationId xmlns:p14="http://schemas.microsoft.com/office/powerpoint/2010/main" val="1334337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Student work slide </a:t>
            </a:r>
            <a:r>
              <a:rPr lang="en-CA" b="0" dirty="0"/>
              <a:t>– students can make themselves an additional copy if they need more space.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https://stevewyborney.com/2017/02/3-powerful-tile-strategies-and-40-new-downloadable-pages/</a:t>
            </a:r>
          </a:p>
          <a:p>
            <a:endParaRPr lang="en-US" dirty="0"/>
          </a:p>
        </p:txBody>
      </p:sp>
      <p:sp>
        <p:nvSpPr>
          <p:cNvPr id="4" name="Slide Number Placeholder 3"/>
          <p:cNvSpPr>
            <a:spLocks noGrp="1"/>
          </p:cNvSpPr>
          <p:nvPr>
            <p:ph type="sldNum" sz="quarter" idx="5"/>
          </p:nvPr>
        </p:nvSpPr>
        <p:spPr/>
        <p:txBody>
          <a:bodyPr/>
          <a:lstStyle/>
          <a:p>
            <a:fld id="{D00F4C1E-0650-3D47-B8B9-F7906B5CA43F}" type="slidenum">
              <a:rPr lang="en-US" smtClean="0"/>
              <a:t>34</a:t>
            </a:fld>
            <a:endParaRPr lang="en-US"/>
          </a:p>
        </p:txBody>
      </p:sp>
    </p:spTree>
    <p:extLst>
      <p:ext uri="{BB962C8B-B14F-4D97-AF65-F5344CB8AC3E}">
        <p14:creationId xmlns:p14="http://schemas.microsoft.com/office/powerpoint/2010/main" val="993771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35</a:t>
            </a:fld>
            <a:endParaRPr lang="en-US"/>
          </a:p>
        </p:txBody>
      </p:sp>
    </p:spTree>
    <p:extLst>
      <p:ext uri="{BB962C8B-B14F-4D97-AF65-F5344CB8AC3E}">
        <p14:creationId xmlns:p14="http://schemas.microsoft.com/office/powerpoint/2010/main" val="2272222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Rectangles in the environment. Asynchronous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PowerPoint Stock 3D model</a:t>
            </a:r>
            <a:endParaRPr/>
          </a:p>
        </p:txBody>
      </p:sp>
    </p:spTree>
    <p:extLst>
      <p:ext uri="{BB962C8B-B14F-4D97-AF65-F5344CB8AC3E}">
        <p14:creationId xmlns:p14="http://schemas.microsoft.com/office/powerpoint/2010/main" val="874424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Rectangles in the environment. Asynchronous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Possible extension activity: Have students explore area using Google Earth. Could ask them to select a particular area (ex, 100m</a:t>
            </a:r>
            <a:r>
              <a:rPr lang="en-CA" baseline="30000" dirty="0"/>
              <a:t>2</a:t>
            </a:r>
            <a:r>
              <a:rPr lang="en-CA" dirty="0"/>
              <a:t> ) that appears to contain the greatest or fewest number of buildings…have students investigate the differences in density of the populations of different countries…potential here for connections to social studies (geography) and science (forces &amp; 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 source: PowerPoint Stock 3D model</a:t>
            </a:r>
            <a:endParaRPr dirty="0"/>
          </a:p>
        </p:txBody>
      </p:sp>
    </p:spTree>
    <p:extLst>
      <p:ext uri="{BB962C8B-B14F-4D97-AF65-F5344CB8AC3E}">
        <p14:creationId xmlns:p14="http://schemas.microsoft.com/office/powerpoint/2010/main" val="2472558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38</a:t>
            </a:fld>
            <a:endParaRPr lang="en-US"/>
          </a:p>
        </p:txBody>
      </p:sp>
    </p:spTree>
    <p:extLst>
      <p:ext uri="{BB962C8B-B14F-4D97-AF65-F5344CB8AC3E}">
        <p14:creationId xmlns:p14="http://schemas.microsoft.com/office/powerpoint/2010/main" val="1095770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This day will work best if each student has their own copy of the slides. It is recommended that the teacher copy and paste the slides for this lesson into a new PowerPoint that can be shared out to students so they have their own copy of it (do not share the link to give everyone access to the same file, they each need their own).</a:t>
            </a:r>
          </a:p>
          <a:p>
            <a:pPr marL="285750" lvl="0" indent="-285750" algn="l" rtl="0">
              <a:spcBef>
                <a:spcPts val="0"/>
              </a:spcBef>
              <a:spcAft>
                <a:spcPts val="0"/>
              </a:spcAft>
              <a:buAutoNum type="romanUcParenR"/>
            </a:pPr>
            <a:endParaRPr lang="en-CA" dirty="0"/>
          </a:p>
          <a:p>
            <a:pPr marL="285750" lvl="0" indent="-285750" algn="l" rtl="0">
              <a:spcBef>
                <a:spcPts val="0"/>
              </a:spcBef>
              <a:spcAft>
                <a:spcPts val="0"/>
              </a:spcAft>
              <a:buAutoNum type="romanUcParenR"/>
            </a:pPr>
            <a:r>
              <a:rPr lang="en-CA" dirty="0"/>
              <a:t>Activator – number talk, choral count… </a:t>
            </a:r>
          </a:p>
          <a:p>
            <a:pPr marL="285750" lvl="0" indent="-285750" algn="l" rtl="0">
              <a:spcBef>
                <a:spcPts val="0"/>
              </a:spcBef>
              <a:spcAft>
                <a:spcPts val="0"/>
              </a:spcAft>
              <a:buAutoNum type="romanUcParenR"/>
            </a:pPr>
            <a:r>
              <a:rPr lang="en-CA" dirty="0"/>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dirty="0"/>
              <a:t>Looking Back – a place for reflection/self-assessment</a:t>
            </a:r>
            <a:endParaRPr dirty="0"/>
          </a:p>
        </p:txBody>
      </p:sp>
    </p:spTree>
    <p:extLst>
      <p:ext uri="{BB962C8B-B14F-4D97-AF65-F5344CB8AC3E}">
        <p14:creationId xmlns:p14="http://schemas.microsoft.com/office/powerpoint/2010/main" val="2322882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b="0" i="0" kern="1200" dirty="0">
                <a:solidFill>
                  <a:schemeClr val="tx1"/>
                </a:solidFill>
                <a:effectLst/>
                <a:latin typeface="+mn-lt"/>
                <a:ea typeface="+mn-ea"/>
                <a:cs typeface="+mn-cs"/>
              </a:rPr>
              <a:t>These shapes should look familiar to students from the Tangram exploration activity. Hopefully students will make reference to the shapes themselves and the shapes contained within them, as well as relating the areas to each other.</a:t>
            </a:r>
          </a:p>
          <a:p>
            <a:pPr marL="0" lvl="0" indent="0" algn="l" rtl="0">
              <a:spcBef>
                <a:spcPts val="0"/>
              </a:spcBef>
              <a:spcAft>
                <a:spcPts val="0"/>
              </a:spcAft>
              <a:buNone/>
            </a:pPr>
            <a:endParaRPr lang="en-CA"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 Source: </a:t>
            </a:r>
            <a:r>
              <a:rPr lang="en-CA" b="0" i="0" u="none" strike="noStrike" dirty="0">
                <a:solidFill>
                  <a:srgbClr val="E23600"/>
                </a:solidFill>
                <a:effectLst/>
                <a:latin typeface="Source Sans Pro" panose="020B0503030403020204" pitchFamily="34" charset="0"/>
              </a:rPr>
              <a:t>Screen shot of random arrangement of tangrams found at https://toytheater.com/tangram/</a:t>
            </a:r>
            <a:endParaRPr lang="en-CA" dirty="0"/>
          </a:p>
          <a:p>
            <a:pPr marL="0" lvl="0" indent="0" algn="l" rtl="0">
              <a:spcBef>
                <a:spcPts val="0"/>
              </a:spcBef>
              <a:spcAft>
                <a:spcPts val="0"/>
              </a:spcAft>
              <a:buNone/>
            </a:pPr>
            <a:endParaRPr lang="en-CA" sz="1200" b="1"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7183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0F4C1E-0650-3D47-B8B9-F7906B5CA43F}" type="slidenum">
              <a:rPr lang="en-US" smtClean="0"/>
              <a:t>5</a:t>
            </a:fld>
            <a:endParaRPr lang="en-US"/>
          </a:p>
        </p:txBody>
      </p:sp>
    </p:spTree>
    <p:extLst>
      <p:ext uri="{BB962C8B-B14F-4D97-AF65-F5344CB8AC3E}">
        <p14:creationId xmlns:p14="http://schemas.microsoft.com/office/powerpoint/2010/main" val="2922698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Teacher recording sheet. Could be copied for each student to record their own thinking.</a:t>
            </a:r>
          </a:p>
          <a:p>
            <a:pPr marL="0" lvl="0" indent="0" algn="l" rtl="0">
              <a:spcBef>
                <a:spcPts val="0"/>
              </a:spcBef>
              <a:spcAft>
                <a:spcPts val="0"/>
              </a:spcAft>
              <a:buNone/>
            </a:pPr>
            <a:endParaRPr lang="en-CA"/>
          </a:p>
        </p:txBody>
      </p:sp>
    </p:spTree>
    <p:extLst>
      <p:ext uri="{BB962C8B-B14F-4D97-AF65-F5344CB8AC3E}">
        <p14:creationId xmlns:p14="http://schemas.microsoft.com/office/powerpoint/2010/main" val="2411894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42</a:t>
            </a:fld>
            <a:endParaRPr lang="en-US"/>
          </a:p>
        </p:txBody>
      </p:sp>
    </p:spTree>
    <p:extLst>
      <p:ext uri="{BB962C8B-B14F-4D97-AF65-F5344CB8AC3E}">
        <p14:creationId xmlns:p14="http://schemas.microsoft.com/office/powerpoint/2010/main" val="790419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This day is intended to have students work to develop their spatial sense. While not talking about area explicitly in this set of tasks students are developing their thinking and understanding of the shapes and how they “fit together” while exploring the puzzles.</a:t>
            </a:r>
          </a:p>
          <a:p>
            <a:pPr marL="0" lvl="0" indent="0" algn="l" rtl="0">
              <a:spcBef>
                <a:spcPts val="0"/>
              </a:spcBef>
              <a:spcAft>
                <a:spcPts val="0"/>
              </a:spcAft>
              <a:buNone/>
            </a:pPr>
            <a:endParaRPr lang="en-CA"/>
          </a:p>
          <a:p>
            <a:pPr marL="0" lvl="0" indent="0" algn="l" rtl="0">
              <a:spcBef>
                <a:spcPts val="0"/>
              </a:spcBef>
              <a:spcAft>
                <a:spcPts val="0"/>
              </a:spcAft>
              <a:buNone/>
            </a:pPr>
            <a:r>
              <a:rPr lang="en-CA"/>
              <a:t>Link to Tangram Manipulative: </a:t>
            </a:r>
            <a:r>
              <a:rPr lang="en-US">
                <a:latin typeface="Cavolini"/>
                <a:cs typeface="Cavolini"/>
              </a:rPr>
              <a:t> </a:t>
            </a:r>
            <a:r>
              <a:rPr lang="en-US">
                <a:latin typeface="Cavolini"/>
                <a:cs typeface="Cavolini"/>
                <a:hlinkClick r:id="rId3"/>
              </a:rPr>
              <a:t>https://mathigon.org/tangram</a:t>
            </a:r>
            <a:endParaRPr/>
          </a:p>
        </p:txBody>
      </p:sp>
    </p:spTree>
    <p:extLst>
      <p:ext uri="{BB962C8B-B14F-4D97-AF65-F5344CB8AC3E}">
        <p14:creationId xmlns:p14="http://schemas.microsoft.com/office/powerpoint/2010/main" val="804662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Student work slide </a:t>
            </a:r>
            <a:r>
              <a:rPr lang="en-CA" b="0" dirty="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a:t>This day is intended to have students work to develop their spatial sense. While not talking about area explicitly in this set of tasks students are developing their thinking and understanding of the shapes and how they “fit together” while exploring the puzzles.</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Link to Tangram Manipulative: </a:t>
            </a:r>
            <a:r>
              <a:rPr lang="en-US" dirty="0">
                <a:latin typeface="Cavolini"/>
                <a:cs typeface="Cavolini"/>
              </a:rPr>
              <a:t> </a:t>
            </a:r>
            <a:r>
              <a:rPr lang="en-US" dirty="0">
                <a:latin typeface="Cavolini"/>
                <a:cs typeface="Cavolini"/>
                <a:hlinkClick r:id="rId3"/>
              </a:rPr>
              <a:t>https://mathigon.org/tangram</a:t>
            </a:r>
            <a:endParaRPr dirty="0"/>
          </a:p>
        </p:txBody>
      </p:sp>
    </p:spTree>
    <p:extLst>
      <p:ext uri="{BB962C8B-B14F-4D97-AF65-F5344CB8AC3E}">
        <p14:creationId xmlns:p14="http://schemas.microsoft.com/office/powerpoint/2010/main" val="4212421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This day is intended to have students work to develop their spatial sense. While not talking about area explicitly in this set of tasks students are developing their thinking and understanding of the shapes and how they “fit together” while exploring the puzzles.</a:t>
            </a:r>
          </a:p>
          <a:p>
            <a:pPr marL="0" lvl="0" indent="0" algn="l" rtl="0">
              <a:spcBef>
                <a:spcPts val="0"/>
              </a:spcBef>
              <a:spcAft>
                <a:spcPts val="0"/>
              </a:spcAft>
              <a:buNone/>
            </a:pPr>
            <a:endParaRPr lang="en-CA"/>
          </a:p>
          <a:p>
            <a:pPr marL="0" lvl="0" indent="0" algn="l" rtl="0">
              <a:spcBef>
                <a:spcPts val="0"/>
              </a:spcBef>
              <a:spcAft>
                <a:spcPts val="0"/>
              </a:spcAft>
              <a:buNone/>
            </a:pPr>
            <a:r>
              <a:rPr lang="en-CA"/>
              <a:t>Link to Tangram Manipulative: </a:t>
            </a:r>
            <a:r>
              <a:rPr lang="en-US">
                <a:latin typeface="Cavolini"/>
                <a:cs typeface="Cavolini"/>
              </a:rPr>
              <a:t> </a:t>
            </a:r>
            <a:r>
              <a:rPr lang="en-US">
                <a:latin typeface="Cavolini"/>
                <a:cs typeface="Cavolini"/>
                <a:hlinkClick r:id="rId3"/>
              </a:rPr>
              <a:t>https://mathigon.org/tangram</a:t>
            </a:r>
            <a:endParaRPr/>
          </a:p>
        </p:txBody>
      </p:sp>
    </p:spTree>
    <p:extLst>
      <p:ext uri="{BB962C8B-B14F-4D97-AF65-F5344CB8AC3E}">
        <p14:creationId xmlns:p14="http://schemas.microsoft.com/office/powerpoint/2010/main" val="42714404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CA"/>
          </a:p>
          <a:p>
            <a:pPr marL="0" lvl="0" indent="0" algn="l" rtl="0">
              <a:spcBef>
                <a:spcPts val="0"/>
              </a:spcBef>
              <a:spcAft>
                <a:spcPts val="0"/>
              </a:spcAft>
              <a:buNone/>
            </a:pPr>
            <a:endParaRPr lang="en-CA"/>
          </a:p>
          <a:p>
            <a:pPr marL="0" lvl="0" indent="0" algn="l" rtl="0">
              <a:spcBef>
                <a:spcPts val="0"/>
              </a:spcBef>
              <a:spcAft>
                <a:spcPts val="0"/>
              </a:spcAft>
              <a:buNone/>
            </a:pPr>
            <a:r>
              <a:rPr lang="en-CA"/>
              <a:t>This day is intended to have students work to develop their spatial sense. While not talking about area explicitly in this set of tasks students are developing their thinking and understanding of the shapes and how they “fit together” while exploring the puzzles.</a:t>
            </a:r>
          </a:p>
          <a:p>
            <a:pPr marL="0" lvl="0" indent="0" algn="l" rtl="0">
              <a:spcBef>
                <a:spcPts val="0"/>
              </a:spcBef>
              <a:spcAft>
                <a:spcPts val="0"/>
              </a:spcAft>
              <a:buNone/>
            </a:pPr>
            <a:endParaRPr lang="en-CA"/>
          </a:p>
          <a:p>
            <a:pPr marL="0" lvl="0" indent="0" algn="l" rtl="0">
              <a:spcBef>
                <a:spcPts val="0"/>
              </a:spcBef>
              <a:spcAft>
                <a:spcPts val="0"/>
              </a:spcAft>
              <a:buNone/>
            </a:pPr>
            <a:r>
              <a:rPr lang="en-CA"/>
              <a:t>Link to Tangram Manipulative: </a:t>
            </a:r>
            <a:r>
              <a:rPr lang="en-US">
                <a:latin typeface="Cavolini"/>
                <a:cs typeface="Cavolini"/>
              </a:rPr>
              <a:t> </a:t>
            </a:r>
            <a:r>
              <a:rPr lang="en-US">
                <a:latin typeface="Cavolini"/>
                <a:cs typeface="Cavolini"/>
                <a:hlinkClick r:id="rId3"/>
              </a:rPr>
              <a:t>https://mathigon.org/tangram</a:t>
            </a:r>
            <a:endParaRPr/>
          </a:p>
        </p:txBody>
      </p:sp>
    </p:spTree>
    <p:extLst>
      <p:ext uri="{BB962C8B-B14F-4D97-AF65-F5344CB8AC3E}">
        <p14:creationId xmlns:p14="http://schemas.microsoft.com/office/powerpoint/2010/main" val="2696767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This day is intended to have students work to develop their spatial sense. While not talking about area explicitly in this set of tasks students are developing their thinking and understanding of the shapes and how they “fit together” while exploring the puzzles.</a:t>
            </a:r>
          </a:p>
          <a:p>
            <a:pPr marL="0" lvl="0" indent="0" algn="l" rtl="0">
              <a:spcBef>
                <a:spcPts val="0"/>
              </a:spcBef>
              <a:spcAft>
                <a:spcPts val="0"/>
              </a:spcAft>
              <a:buNone/>
            </a:pPr>
            <a:endParaRPr lang="en-CA"/>
          </a:p>
          <a:p>
            <a:pPr marL="0" lvl="0" indent="0" algn="l" rtl="0">
              <a:spcBef>
                <a:spcPts val="0"/>
              </a:spcBef>
              <a:spcAft>
                <a:spcPts val="0"/>
              </a:spcAft>
              <a:buNone/>
            </a:pPr>
            <a:r>
              <a:rPr lang="en-CA"/>
              <a:t>Link to Tangram Manipulative: </a:t>
            </a:r>
            <a:r>
              <a:rPr lang="en-US">
                <a:latin typeface="Cavolini"/>
                <a:cs typeface="Cavolini"/>
              </a:rPr>
              <a:t> </a:t>
            </a:r>
            <a:r>
              <a:rPr lang="en-US">
                <a:latin typeface="Cavolini"/>
                <a:cs typeface="Cavolini"/>
                <a:hlinkClick r:id="rId3"/>
              </a:rPr>
              <a:t>https://mathigon.org/tangram</a:t>
            </a:r>
            <a:endParaRPr/>
          </a:p>
        </p:txBody>
      </p:sp>
    </p:spTree>
    <p:extLst>
      <p:ext uri="{BB962C8B-B14F-4D97-AF65-F5344CB8AC3E}">
        <p14:creationId xmlns:p14="http://schemas.microsoft.com/office/powerpoint/2010/main" val="3342624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 This could also be a good exercise to have students sketch with paper and pencil and then submit a photo. They could also explain their thinking in words and use the web application to create their sketches (taking screen shots to include with their thinking).</a:t>
            </a:r>
            <a:endParaRPr lang="en-CA"/>
          </a:p>
          <a:p>
            <a:pPr marL="0" lvl="0" indent="0" algn="l" rtl="0">
              <a:spcBef>
                <a:spcPts val="0"/>
              </a:spcBef>
              <a:spcAft>
                <a:spcPts val="0"/>
              </a:spcAft>
              <a:buNone/>
            </a:pPr>
            <a:endParaRPr lang="en-CA"/>
          </a:p>
          <a:p>
            <a:pPr marL="0" lvl="0" indent="0" algn="l" rtl="0">
              <a:spcBef>
                <a:spcPts val="0"/>
              </a:spcBef>
              <a:spcAft>
                <a:spcPts val="0"/>
              </a:spcAft>
              <a:buNone/>
            </a:pPr>
            <a:r>
              <a:rPr lang="en-CA"/>
              <a:t>This day is intended to have students work to develop their spatial sense. While not talking about area explicitly in this set of tasks students are developing their thinking and understanding of the shapes and how they “fit together” while exploring the puzzles.</a:t>
            </a:r>
          </a:p>
          <a:p>
            <a:pPr marL="0" lvl="0" indent="0" algn="l" rtl="0">
              <a:spcBef>
                <a:spcPts val="0"/>
              </a:spcBef>
              <a:spcAft>
                <a:spcPts val="0"/>
              </a:spcAft>
              <a:buNone/>
            </a:pPr>
            <a:endParaRPr lang="en-CA"/>
          </a:p>
          <a:p>
            <a:pPr marL="0" lvl="0" indent="0" algn="l" rtl="0">
              <a:spcBef>
                <a:spcPts val="0"/>
              </a:spcBef>
              <a:spcAft>
                <a:spcPts val="0"/>
              </a:spcAft>
              <a:buNone/>
            </a:pPr>
            <a:r>
              <a:rPr lang="en-CA"/>
              <a:t>Link to Tangram Manipulative: </a:t>
            </a:r>
            <a:r>
              <a:rPr lang="en-US">
                <a:latin typeface="Cavolini"/>
                <a:cs typeface="Cavolini"/>
              </a:rPr>
              <a:t> </a:t>
            </a:r>
            <a:r>
              <a:rPr lang="en-US">
                <a:latin typeface="Cavolini"/>
                <a:cs typeface="Cavolini"/>
                <a:hlinkClick r:id="rId3"/>
              </a:rPr>
              <a:t>https://mathigon.org/tangram</a:t>
            </a:r>
            <a:endParaRPr/>
          </a:p>
        </p:txBody>
      </p:sp>
    </p:spTree>
    <p:extLst>
      <p:ext uri="{BB962C8B-B14F-4D97-AF65-F5344CB8AC3E}">
        <p14:creationId xmlns:p14="http://schemas.microsoft.com/office/powerpoint/2010/main" val="1413145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49</a:t>
            </a:fld>
            <a:endParaRPr lang="en-US"/>
          </a:p>
        </p:txBody>
      </p:sp>
    </p:spTree>
    <p:extLst>
      <p:ext uri="{BB962C8B-B14F-4D97-AF65-F5344CB8AC3E}">
        <p14:creationId xmlns:p14="http://schemas.microsoft.com/office/powerpoint/2010/main" val="3349095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Students could complete this activity asynchronously. They should continue to use the web application to ”play” with the tangrams and then record their work in a way that works for them. Look for evidence of student understanding regarding the composition of the shapes, which can be used to construct others, how the parts relate to the whole…</a:t>
            </a:r>
            <a:endParaRPr/>
          </a:p>
        </p:txBody>
      </p:sp>
    </p:spTree>
    <p:extLst>
      <p:ext uri="{BB962C8B-B14F-4D97-AF65-F5344CB8AC3E}">
        <p14:creationId xmlns:p14="http://schemas.microsoft.com/office/powerpoint/2010/main" val="2864754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0F4C1E-0650-3D47-B8B9-F7906B5CA43F}" type="slidenum">
              <a:rPr lang="en-US" smtClean="0"/>
              <a:t>6</a:t>
            </a:fld>
            <a:endParaRPr lang="en-US"/>
          </a:p>
        </p:txBody>
      </p:sp>
    </p:spTree>
    <p:extLst>
      <p:ext uri="{BB962C8B-B14F-4D97-AF65-F5344CB8AC3E}">
        <p14:creationId xmlns:p14="http://schemas.microsoft.com/office/powerpoint/2010/main" val="2002436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51</a:t>
            </a:fld>
            <a:endParaRPr lang="en-US"/>
          </a:p>
        </p:txBody>
      </p:sp>
    </p:spTree>
    <p:extLst>
      <p:ext uri="{BB962C8B-B14F-4D97-AF65-F5344CB8AC3E}">
        <p14:creationId xmlns:p14="http://schemas.microsoft.com/office/powerpoint/2010/main" val="2916985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endParaRPr/>
          </a:p>
        </p:txBody>
      </p:sp>
    </p:spTree>
    <p:extLst>
      <p:ext uri="{BB962C8B-B14F-4D97-AF65-F5344CB8AC3E}">
        <p14:creationId xmlns:p14="http://schemas.microsoft.com/office/powerpoint/2010/main" val="6064829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Number Talk – Today we want students to focus in on the composition of shapes, the isosceles triangle can be made of 2 right triangles, the two blue triangles would fit together to make a square, the right triangle can be halved into two smaller right triangles…are there triangles in parallelograms? What about the area? Students will hopefully notice that the green shape is the only one that does NOT fill half of it’s 4x4 square.</a:t>
            </a:r>
            <a:endParaRPr/>
          </a:p>
        </p:txBody>
      </p:sp>
    </p:spTree>
    <p:extLst>
      <p:ext uri="{BB962C8B-B14F-4D97-AF65-F5344CB8AC3E}">
        <p14:creationId xmlns:p14="http://schemas.microsoft.com/office/powerpoint/2010/main" val="662150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Teacher recording sheet. Could be copied for each student to record their own thinking.</a:t>
            </a:r>
          </a:p>
          <a:p>
            <a:pPr marL="0" lvl="0" indent="0" algn="l" rtl="0">
              <a:spcBef>
                <a:spcPts val="0"/>
              </a:spcBef>
              <a:spcAft>
                <a:spcPts val="0"/>
              </a:spcAft>
              <a:buNone/>
            </a:pPr>
            <a:endParaRPr lang="en-CA"/>
          </a:p>
        </p:txBody>
      </p:sp>
    </p:spTree>
    <p:extLst>
      <p:ext uri="{BB962C8B-B14F-4D97-AF65-F5344CB8AC3E}">
        <p14:creationId xmlns:p14="http://schemas.microsoft.com/office/powerpoint/2010/main" val="23584895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55</a:t>
            </a:fld>
            <a:endParaRPr lang="en-US"/>
          </a:p>
        </p:txBody>
      </p:sp>
    </p:spTree>
    <p:extLst>
      <p:ext uri="{BB962C8B-B14F-4D97-AF65-F5344CB8AC3E}">
        <p14:creationId xmlns:p14="http://schemas.microsoft.com/office/powerpoint/2010/main" val="2586322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Aiming for the defining factors that make a quadrilateral a parallelogram…4 sides, 4 angles, NO right angles, 2 pairs of congruent parallel lines.</a:t>
            </a:r>
            <a:endParaRPr/>
          </a:p>
        </p:txBody>
      </p:sp>
    </p:spTree>
    <p:extLst>
      <p:ext uri="{BB962C8B-B14F-4D97-AF65-F5344CB8AC3E}">
        <p14:creationId xmlns:p14="http://schemas.microsoft.com/office/powerpoint/2010/main" val="29736111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TEMPLATE SLIDE – All objects are editable.</a:t>
            </a:r>
          </a:p>
          <a:p>
            <a:pPr marL="0" lvl="0" indent="0" algn="l" rtl="0">
              <a:spcBef>
                <a:spcPts val="0"/>
              </a:spcBef>
              <a:spcAft>
                <a:spcPts val="0"/>
              </a:spcAft>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lvl="0" indent="0" algn="l" rtl="0">
              <a:spcBef>
                <a:spcPts val="0"/>
              </a:spcBef>
              <a:spcAft>
                <a:spcPts val="0"/>
              </a:spcAft>
              <a:buNone/>
            </a:pPr>
            <a:endParaRPr lang="en-US" b="1"/>
          </a:p>
        </p:txBody>
      </p:sp>
    </p:spTree>
    <p:extLst>
      <p:ext uri="{BB962C8B-B14F-4D97-AF65-F5344CB8AC3E}">
        <p14:creationId xmlns:p14="http://schemas.microsoft.com/office/powerpoint/2010/main" val="2285080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TEMPLATE SLIDE – All objects are editable.</a:t>
            </a:r>
          </a:p>
          <a:p>
            <a:pPr marL="0" lvl="0" indent="0" algn="l" rtl="0">
              <a:spcBef>
                <a:spcPts val="0"/>
              </a:spcBef>
              <a:spcAft>
                <a:spcPts val="0"/>
              </a:spcAft>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lvl="0" indent="0" algn="l" rtl="0">
              <a:spcBef>
                <a:spcPts val="0"/>
              </a:spcBef>
              <a:spcAft>
                <a:spcPts val="0"/>
              </a:spcAft>
              <a:buNone/>
            </a:pPr>
            <a:endParaRPr lang="en-US" b="1"/>
          </a:p>
        </p:txBody>
      </p:sp>
    </p:spTree>
    <p:extLst>
      <p:ext uri="{BB962C8B-B14F-4D97-AF65-F5344CB8AC3E}">
        <p14:creationId xmlns:p14="http://schemas.microsoft.com/office/powerpoint/2010/main" val="2650336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should notice that a parallelogram can be rearranged into a rectangle of equal area. We know they are the same area as no area was lost or gained in the shift, the triangle simply moved to the other side. This is where it will be necessary to solidify with students the fact that we use the terms BASE and HEIGHT to describe a parallelogram but they are similar and related to the LENGTH and WIDTH of a rectangle. Ensure students find their way to the formula A=</a:t>
            </a:r>
            <a:r>
              <a:rPr lang="en-US" b="0" err="1"/>
              <a:t>bh</a:t>
            </a:r>
            <a:r>
              <a:rPr lang="en-US" b="0"/>
              <a:t>. Students can try the </a:t>
            </a:r>
            <a:r>
              <a:rPr lang="en-US"/>
              <a:t>shift</a:t>
            </a:r>
            <a:r>
              <a:rPr lang="en-US" b="0"/>
              <a:t> themselves on the original parallelogram.</a:t>
            </a:r>
            <a:endParaRPr lang="en-US" b="0" dirty="0">
              <a:cs typeface="Calibri"/>
            </a:endParaRPr>
          </a:p>
        </p:txBody>
      </p:sp>
    </p:spTree>
    <p:extLst>
      <p:ext uri="{BB962C8B-B14F-4D97-AF65-F5344CB8AC3E}">
        <p14:creationId xmlns:p14="http://schemas.microsoft.com/office/powerpoint/2010/main" val="31015498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a:t>
            </a:r>
          </a:p>
          <a:p>
            <a:pPr marL="0" lvl="0" indent="0" algn="l" rtl="0">
              <a:spcBef>
                <a:spcPts val="0"/>
              </a:spcBef>
              <a:spcAft>
                <a:spcPts val="0"/>
              </a:spcAft>
              <a:buNone/>
            </a:pPr>
            <a:endParaRPr lang="en-US" b="0"/>
          </a:p>
          <a:p>
            <a:pPr marL="0" lvl="0" indent="0" algn="l" rtl="0">
              <a:spcBef>
                <a:spcPts val="0"/>
              </a:spcBef>
              <a:spcAft>
                <a:spcPts val="0"/>
              </a:spcAft>
              <a:buNone/>
            </a:pPr>
            <a:r>
              <a:rPr lang="en-US" b="0"/>
              <a:t>Students should notice that a parallelogram can be rearranged into a rectangle of equal area. We know they are the same area as no area was lost or gained in the shift, the triangle simply moved to the other side. This is where it will be necessary to solidify with students the fact that we use the terms BASE and HEIGHT to describe a parallelogram but they are similar and related to the LENGTH and WIDTH of a rectangle. Ensure students find their way to the formula A=</a:t>
            </a:r>
            <a:r>
              <a:rPr lang="en-US" b="0" err="1"/>
              <a:t>bh</a:t>
            </a:r>
            <a:r>
              <a:rPr lang="en-US" b="0"/>
              <a:t>. Students can try the </a:t>
            </a:r>
            <a:r>
              <a:rPr lang="en-US"/>
              <a:t>shift</a:t>
            </a:r>
            <a:r>
              <a:rPr lang="en-US" b="0"/>
              <a:t> themselves on the original parallelogram.</a:t>
            </a:r>
            <a:endParaRPr lang="en-US" b="0" dirty="0">
              <a:cs typeface="Calibri"/>
            </a:endParaRPr>
          </a:p>
        </p:txBody>
      </p:sp>
    </p:spTree>
    <p:extLst>
      <p:ext uri="{BB962C8B-B14F-4D97-AF65-F5344CB8AC3E}">
        <p14:creationId xmlns:p14="http://schemas.microsoft.com/office/powerpoint/2010/main" val="166620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“launch screen”.</a:t>
            </a:r>
          </a:p>
          <a:p>
            <a:r>
              <a:rPr lang="en-US"/>
              <a:t>Each piece represents an activity or a task that supports the theme and may take anywhere from a single day to multiple days to complete.</a:t>
            </a:r>
          </a:p>
          <a:p>
            <a:endParaRPr lang="en-US"/>
          </a:p>
        </p:txBody>
      </p:sp>
      <p:sp>
        <p:nvSpPr>
          <p:cNvPr id="4" name="Slide Number Placeholder 3"/>
          <p:cNvSpPr>
            <a:spLocks noGrp="1"/>
          </p:cNvSpPr>
          <p:nvPr>
            <p:ph type="sldNum" sz="quarter" idx="5"/>
          </p:nvPr>
        </p:nvSpPr>
        <p:spPr/>
        <p:txBody>
          <a:bodyPr/>
          <a:lstStyle/>
          <a:p>
            <a:fld id="{D00F4C1E-0650-3D47-B8B9-F7906B5CA43F}" type="slidenum">
              <a:rPr lang="en-US" smtClean="0"/>
              <a:t>7</a:t>
            </a:fld>
            <a:endParaRPr lang="en-US"/>
          </a:p>
        </p:txBody>
      </p:sp>
    </p:spTree>
    <p:extLst>
      <p:ext uri="{BB962C8B-B14F-4D97-AF65-F5344CB8AC3E}">
        <p14:creationId xmlns:p14="http://schemas.microsoft.com/office/powerpoint/2010/main" val="30339010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Students should notice that a parallelogram can be rearranged into a rectangle of equal area. We know they are the same area as no area was lost or gained in the shift, the triangle simply moved to the other side. This is where it will be necessary to solidify with students the fact that we use the terms BASE and HEIGHT to describe a parallelogram but they are similar and related to the LENGTH and WIDTH of a rectangle. Ensure students find their way to the formula A=</a:t>
            </a:r>
            <a:r>
              <a:rPr lang="en-US" b="0" err="1"/>
              <a:t>bh</a:t>
            </a:r>
            <a:r>
              <a:rPr lang="en-US" b="0"/>
              <a:t>. Students can try the </a:t>
            </a:r>
            <a:r>
              <a:rPr lang="en-US"/>
              <a:t>shift</a:t>
            </a:r>
            <a:r>
              <a:rPr lang="en-US" b="0"/>
              <a:t> themselves on the original parallelogram.</a:t>
            </a:r>
          </a:p>
        </p:txBody>
      </p:sp>
    </p:spTree>
    <p:extLst>
      <p:ext uri="{BB962C8B-B14F-4D97-AF65-F5344CB8AC3E}">
        <p14:creationId xmlns:p14="http://schemas.microsoft.com/office/powerpoint/2010/main" val="11720352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Students should notice that a parallelogram can be rearranged into a rectangle of equal area. We know they are the same area as no area was lost or gained in the shift, the triangle simply moved to the other side. This is where it will be necessary to solidify with students the fact that we use the terms BASE and HEIGHT to describe a parallelogram but they are similar and related to the LENGTH and WIDTH of a rectangle. Ensure students find their way to the formula A=</a:t>
            </a:r>
            <a:r>
              <a:rPr lang="en-US" b="0" err="1"/>
              <a:t>bh</a:t>
            </a:r>
            <a:r>
              <a:rPr lang="en-US" b="0"/>
              <a:t>. Students can try the </a:t>
            </a:r>
            <a:r>
              <a:rPr lang="en-US"/>
              <a:t>shift</a:t>
            </a:r>
            <a:r>
              <a:rPr lang="en-US" b="0"/>
              <a:t> themselves on the original parallelogram.</a:t>
            </a:r>
          </a:p>
        </p:txBody>
      </p:sp>
    </p:spTree>
    <p:extLst>
      <p:ext uri="{BB962C8B-B14F-4D97-AF65-F5344CB8AC3E}">
        <p14:creationId xmlns:p14="http://schemas.microsoft.com/office/powerpoint/2010/main" val="42480204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Students should notice that a parallelogram can be rearranged into a rectangle of equal area. We know they are the same area as no area was lost or gained in the shift, the triangle simply moved to the other side. This is where it will be necessary to solidify with students the fact that we use the terms BASE and HEIGHT to describe a parallelogram but they are similar and related to the LENGTH and WIDTH of a rectangle. Ensure students find their way to the formula A=</a:t>
            </a:r>
            <a:r>
              <a:rPr lang="en-US" b="0" err="1"/>
              <a:t>bh</a:t>
            </a:r>
            <a:r>
              <a:rPr lang="en-US" b="0"/>
              <a:t>. Students can try the </a:t>
            </a:r>
            <a:r>
              <a:rPr lang="en-US" b="0" err="1"/>
              <a:t>shoft</a:t>
            </a:r>
            <a:r>
              <a:rPr lang="en-US" b="0"/>
              <a:t> themselves on the original parallelogram.</a:t>
            </a:r>
          </a:p>
        </p:txBody>
      </p:sp>
    </p:spTree>
    <p:extLst>
      <p:ext uri="{BB962C8B-B14F-4D97-AF65-F5344CB8AC3E}">
        <p14:creationId xmlns:p14="http://schemas.microsoft.com/office/powerpoint/2010/main" val="13594244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Students should notice that a parallelogram can be rearranged into a rectangle of equal area. We know they are the same area as no area was lost or gained in the shift, the triangle simply moved to the other side. This is where it will be necessary to solidify with students the fact that we use the terms BASE and HEIGHT to describe a parallelogram but they are similar and related to the LENGTH and WIDTH of a rectangle. Ensure students find their way to the formula A=</a:t>
            </a:r>
            <a:r>
              <a:rPr lang="en-US" b="0" err="1"/>
              <a:t>bh</a:t>
            </a:r>
            <a:r>
              <a:rPr lang="en-US" b="0"/>
              <a:t>. Students can try the </a:t>
            </a:r>
            <a:r>
              <a:rPr lang="en-US" b="0" err="1"/>
              <a:t>shoft</a:t>
            </a:r>
            <a:r>
              <a:rPr lang="en-US" b="0"/>
              <a:t> themselves on the original parallelogram.</a:t>
            </a:r>
          </a:p>
        </p:txBody>
      </p:sp>
    </p:spTree>
    <p:extLst>
      <p:ext uri="{BB962C8B-B14F-4D97-AF65-F5344CB8AC3E}">
        <p14:creationId xmlns:p14="http://schemas.microsoft.com/office/powerpoint/2010/main" val="16452500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Students should notice that a parallelogram can be rearranged into a rectangle of equal area. We know they are the same area as no area was lost or gained in the shift, the triangle simply moved to the other side. This is where it will be necessary to solidify with students the fact that we use the terms BASE and HEIGHT to describe a parallelogram but they are similar and related to the LENGTH and WIDTH of a rectangle. Ensure students find their way to the formula A=</a:t>
            </a:r>
            <a:r>
              <a:rPr lang="en-US" b="0" err="1"/>
              <a:t>bh</a:t>
            </a:r>
            <a:r>
              <a:rPr lang="en-US" b="0"/>
              <a:t>. Students can try the </a:t>
            </a:r>
            <a:r>
              <a:rPr lang="en-US" b="0" err="1"/>
              <a:t>shoft</a:t>
            </a:r>
            <a:r>
              <a:rPr lang="en-US" b="0"/>
              <a:t> themselves on the original parallelogram.</a:t>
            </a:r>
          </a:p>
        </p:txBody>
      </p:sp>
    </p:spTree>
    <p:extLst>
      <p:ext uri="{BB962C8B-B14F-4D97-AF65-F5344CB8AC3E}">
        <p14:creationId xmlns:p14="http://schemas.microsoft.com/office/powerpoint/2010/main" val="21374534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At this point, students should be able to generalize the formula for finding the area of any parallelogram. This slide can be used as a consolidation/discussion for how we can find the area of any parallelogram and how this generalization connects to rectangles. As a class, you can find the area of the parallelogram using the formula.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The text in the dashed box can be slid upwards to reveal the formula during class instruction/discussion once students have defined it.</a:t>
            </a:r>
          </a:p>
          <a:p>
            <a:pPr marL="0" lvl="0" indent="0" algn="l" rtl="0">
              <a:spcBef>
                <a:spcPts val="0"/>
              </a:spcBef>
              <a:spcAft>
                <a:spcPts val="0"/>
              </a:spcAft>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also presents an opportunity to using proper organization for using a formula to find areas.</a:t>
            </a:r>
          </a:p>
          <a:p>
            <a:pPr marL="0" lvl="0" indent="0" algn="l" rtl="0">
              <a:spcBef>
                <a:spcPts val="0"/>
              </a:spcBef>
              <a:spcAft>
                <a:spcPts val="0"/>
              </a:spcAft>
              <a:buNone/>
            </a:pPr>
            <a:endParaRPr lang="en-US" b="0" dirty="0"/>
          </a:p>
        </p:txBody>
      </p:sp>
    </p:spTree>
    <p:extLst>
      <p:ext uri="{BB962C8B-B14F-4D97-AF65-F5344CB8AC3E}">
        <p14:creationId xmlns:p14="http://schemas.microsoft.com/office/powerpoint/2010/main" val="5205384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67</a:t>
            </a:fld>
            <a:endParaRPr lang="en-US"/>
          </a:p>
        </p:txBody>
      </p:sp>
    </p:spTree>
    <p:extLst>
      <p:ext uri="{BB962C8B-B14F-4D97-AF65-F5344CB8AC3E}">
        <p14:creationId xmlns:p14="http://schemas.microsoft.com/office/powerpoint/2010/main" val="5490513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Slide for Part III, this is where instructions for reflection, journal prompts, a consolidation question…go. Again, copy and paste as needed for your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US" b="0" i="0" u="none" strike="noStrike">
                <a:solidFill>
                  <a:srgbClr val="E23600"/>
                </a:solidFill>
                <a:effectLst/>
                <a:latin typeface="Source Sans Pro" panose="020B0503030403020204" pitchFamily="34" charset="0"/>
                <a:hlinkClick r:id="rId3"/>
              </a:rPr>
              <a:t>"[ L ] Sol </a:t>
            </a:r>
            <a:r>
              <a:rPr lang="en-US" b="0" i="0" u="none" strike="noStrike" err="1">
                <a:solidFill>
                  <a:srgbClr val="E23600"/>
                </a:solidFill>
                <a:effectLst/>
                <a:latin typeface="Source Sans Pro" panose="020B0503030403020204" pitchFamily="34" charset="0"/>
                <a:hlinkClick r:id="rId3"/>
              </a:rPr>
              <a:t>LeWitt</a:t>
            </a:r>
            <a:r>
              <a:rPr lang="en-US" b="0" i="0" u="none" strike="noStrike">
                <a:solidFill>
                  <a:srgbClr val="E23600"/>
                </a:solidFill>
                <a:effectLst/>
                <a:latin typeface="Source Sans Pro" panose="020B0503030403020204" pitchFamily="34" charset="0"/>
                <a:hlinkClick r:id="rId3"/>
              </a:rPr>
              <a:t> - Parallelogram (1979) - Detail"</a:t>
            </a:r>
            <a:r>
              <a:rPr lang="en-US" b="0" i="0">
                <a:solidFill>
                  <a:srgbClr val="333333"/>
                </a:solidFill>
                <a:effectLst/>
                <a:latin typeface="Source Sans Pro" panose="020B0503030403020204" pitchFamily="34" charset="0"/>
              </a:rPr>
              <a:t> by </a:t>
            </a:r>
            <a:r>
              <a:rPr lang="en-US" b="0" i="0" u="none" strike="noStrike" err="1">
                <a:solidFill>
                  <a:srgbClr val="E23600"/>
                </a:solidFill>
                <a:effectLst/>
                <a:latin typeface="Source Sans Pro" panose="020B0503030403020204" pitchFamily="34" charset="0"/>
                <a:hlinkClick r:id="rId4"/>
              </a:rPr>
              <a:t>Cea</a:t>
            </a:r>
            <a:r>
              <a:rPr lang="en-US" b="0" i="0" u="none" strike="noStrike">
                <a:solidFill>
                  <a:srgbClr val="E23600"/>
                </a:solidFill>
                <a:effectLst/>
                <a:latin typeface="Source Sans Pro" panose="020B0503030403020204" pitchFamily="34" charset="0"/>
                <a:hlinkClick r:id="rId4"/>
              </a:rPr>
              <a:t>.</a:t>
            </a:r>
            <a:r>
              <a:rPr lang="en-US" b="0" i="0">
                <a:solidFill>
                  <a:srgbClr val="333333"/>
                </a:solidFill>
                <a:effectLst/>
                <a:latin typeface="Source Sans Pro" panose="020B0503030403020204" pitchFamily="34" charset="0"/>
              </a:rPr>
              <a:t> is licensed under </a:t>
            </a:r>
            <a:r>
              <a:rPr lang="en-US" b="0" i="0" u="none" strike="noStrike">
                <a:solidFill>
                  <a:srgbClr val="E23600"/>
                </a:solidFill>
                <a:effectLst/>
                <a:latin typeface="Source Sans Pro" panose="020B0503030403020204" pitchFamily="34" charset="0"/>
                <a:hlinkClick r:id="rId5"/>
              </a:rPr>
              <a:t>CC BY 2.0</a:t>
            </a:r>
            <a:endParaRPr lang="en-US" b="0" i="0" u="none" strike="noStrike">
              <a:solidFill>
                <a:srgbClr val="E23600"/>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E23600"/>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E23600"/>
                </a:solidFill>
                <a:effectLst/>
                <a:latin typeface="Source Sans Pro" panose="020B0503030403020204" pitchFamily="34" charset="0"/>
                <a:hlinkClick r:id="rId6"/>
              </a:rPr>
              <a:t>"Views of Hamburg City - The </a:t>
            </a:r>
            <a:r>
              <a:rPr lang="en-US" b="0" i="0" u="none" strike="noStrike" err="1">
                <a:solidFill>
                  <a:srgbClr val="E23600"/>
                </a:solidFill>
                <a:effectLst/>
                <a:latin typeface="Source Sans Pro" panose="020B0503030403020204" pitchFamily="34" charset="0"/>
                <a:hlinkClick r:id="rId6"/>
              </a:rPr>
              <a:t>DockLand</a:t>
            </a:r>
            <a:r>
              <a:rPr lang="en-US" b="0" i="0" u="none" strike="noStrike">
                <a:solidFill>
                  <a:srgbClr val="E23600"/>
                </a:solidFill>
                <a:effectLst/>
                <a:latin typeface="Source Sans Pro" panose="020B0503030403020204" pitchFamily="34" charset="0"/>
                <a:hlinkClick r:id="rId6"/>
              </a:rPr>
              <a:t> Building"</a:t>
            </a:r>
            <a:r>
              <a:rPr lang="en-US" b="0" i="0">
                <a:solidFill>
                  <a:srgbClr val="333333"/>
                </a:solidFill>
                <a:effectLst/>
                <a:latin typeface="Source Sans Pro" panose="020B0503030403020204" pitchFamily="34" charset="0"/>
              </a:rPr>
              <a:t> by </a:t>
            </a:r>
            <a:r>
              <a:rPr lang="en-US" b="0" i="0" u="none" strike="noStrike" err="1">
                <a:solidFill>
                  <a:srgbClr val="E23600"/>
                </a:solidFill>
                <a:effectLst/>
                <a:latin typeface="Source Sans Pro" panose="020B0503030403020204" pitchFamily="34" charset="0"/>
                <a:hlinkClick r:id="rId7"/>
              </a:rPr>
              <a:t>ANBerlin</a:t>
            </a:r>
            <a:r>
              <a:rPr lang="en-US" b="0" i="0" u="none" strike="noStrike">
                <a:solidFill>
                  <a:srgbClr val="E23600"/>
                </a:solidFill>
                <a:effectLst/>
                <a:latin typeface="Source Sans Pro" panose="020B0503030403020204" pitchFamily="34" charset="0"/>
                <a:hlinkClick r:id="rId7"/>
              </a:rPr>
              <a:t> [</a:t>
            </a:r>
            <a:r>
              <a:rPr lang="en-US" b="0" i="0" u="none" strike="noStrike" err="1">
                <a:solidFill>
                  <a:srgbClr val="E23600"/>
                </a:solidFill>
                <a:effectLst/>
                <a:latin typeface="Source Sans Pro" panose="020B0503030403020204" pitchFamily="34" charset="0"/>
                <a:hlinkClick r:id="rId7"/>
              </a:rPr>
              <a:t>Ondré</a:t>
            </a:r>
            <a:r>
              <a:rPr lang="en-US" b="0" i="0" u="none" strike="noStrike">
                <a:solidFill>
                  <a:srgbClr val="E23600"/>
                </a:solidFill>
                <a:effectLst/>
                <a:latin typeface="Source Sans Pro" panose="020B0503030403020204" pitchFamily="34" charset="0"/>
                <a:hlinkClick r:id="rId7"/>
              </a:rPr>
              <a:t>]</a:t>
            </a:r>
            <a:r>
              <a:rPr lang="en-US" b="0" i="0">
                <a:solidFill>
                  <a:srgbClr val="333333"/>
                </a:solidFill>
                <a:effectLst/>
                <a:latin typeface="Source Sans Pro" panose="020B0503030403020204" pitchFamily="34" charset="0"/>
              </a:rPr>
              <a:t> is licensed under </a:t>
            </a:r>
            <a:r>
              <a:rPr lang="en-US" b="0" i="0" u="none" strike="noStrike">
                <a:solidFill>
                  <a:srgbClr val="E23600"/>
                </a:solidFill>
                <a:effectLst/>
                <a:latin typeface="Source Sans Pro" panose="020B0503030403020204" pitchFamily="34" charset="0"/>
                <a:hlinkClick r:id="rId8"/>
              </a:rPr>
              <a:t>CC BY-NC-SA 2.0</a:t>
            </a:r>
            <a:endParaRPr lang="en-US"/>
          </a:p>
        </p:txBody>
      </p:sp>
    </p:spTree>
    <p:extLst>
      <p:ext uri="{BB962C8B-B14F-4D97-AF65-F5344CB8AC3E}">
        <p14:creationId xmlns:p14="http://schemas.microsoft.com/office/powerpoint/2010/main" val="371846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69</a:t>
            </a:fld>
            <a:endParaRPr lang="en-US"/>
          </a:p>
        </p:txBody>
      </p:sp>
    </p:spTree>
    <p:extLst>
      <p:ext uri="{BB962C8B-B14F-4D97-AF65-F5344CB8AC3E}">
        <p14:creationId xmlns:p14="http://schemas.microsoft.com/office/powerpoint/2010/main" val="18341472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2000" b="1">
                <a:solidFill>
                  <a:srgbClr val="FF0000"/>
                </a:solidFill>
              </a:rPr>
              <a:t>TEACHER SLIDE </a:t>
            </a:r>
            <a:r>
              <a:rPr lang="en-CA" b="1"/>
              <a:t>(move or delete before using slideshow with students).</a:t>
            </a:r>
          </a:p>
          <a:p>
            <a:pPr marL="0" lvl="0" indent="0" algn="l" rtl="0">
              <a:spcBef>
                <a:spcPts val="0"/>
              </a:spcBef>
              <a:spcAft>
                <a:spcPts val="0"/>
              </a:spcAft>
              <a:buNone/>
            </a:pPr>
            <a:r>
              <a:rPr lang="en-CA"/>
              <a:t>These resources can be integrated in your synchronous lessons (use an animation as a number talk for example), or they can be assigned to students to investigate asynchronously. </a:t>
            </a:r>
          </a:p>
          <a:p>
            <a:pPr marL="0" lvl="0" indent="0" algn="l" rtl="0">
              <a:spcBef>
                <a:spcPts val="0"/>
              </a:spcBef>
              <a:spcAft>
                <a:spcPts val="0"/>
              </a:spcAft>
              <a:buNone/>
            </a:pPr>
            <a:r>
              <a:rPr lang="en-CA"/>
              <a:t>The </a:t>
            </a:r>
            <a:r>
              <a:rPr lang="en-CA" b="1"/>
              <a:t>lessons practice </a:t>
            </a:r>
            <a:r>
              <a:rPr lang="en-CA"/>
              <a:t>activities should be reviewed first by the teacher to ensure content is covered in a way that is appropriate to your students. These could be used effectively as asynchronous work or to help students solidify or check their understanding.</a:t>
            </a:r>
          </a:p>
        </p:txBody>
      </p:sp>
    </p:spTree>
    <p:extLst>
      <p:ext uri="{BB962C8B-B14F-4D97-AF65-F5344CB8AC3E}">
        <p14:creationId xmlns:p14="http://schemas.microsoft.com/office/powerpoint/2010/main" val="4048935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endParaRPr/>
          </a:p>
        </p:txBody>
      </p:sp>
    </p:spTree>
    <p:extLst>
      <p:ext uri="{BB962C8B-B14F-4D97-AF65-F5344CB8AC3E}">
        <p14:creationId xmlns:p14="http://schemas.microsoft.com/office/powerpoint/2010/main" val="1337151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This day will work best if each student has their own copy of the slides. It is recommended that the teacher copy and paste the slides for this lesson into a new PowerPoint that can be shared out to students so they have their own copy of it (do not share the link to give everyone access to the same file, they each need their own).</a:t>
            </a:r>
          </a:p>
          <a:p>
            <a:pPr marL="285750" lvl="0" indent="-285750" algn="l" rtl="0">
              <a:spcBef>
                <a:spcPts val="0"/>
              </a:spcBef>
              <a:spcAft>
                <a:spcPts val="0"/>
              </a:spcAft>
              <a:buAutoNum type="romanUcParenR"/>
            </a:pPr>
            <a:endParaRPr lang="en-CA"/>
          </a:p>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endParaRPr/>
          </a:p>
        </p:txBody>
      </p:sp>
    </p:spTree>
    <p:extLst>
      <p:ext uri="{BB962C8B-B14F-4D97-AF65-F5344CB8AC3E}">
        <p14:creationId xmlns:p14="http://schemas.microsoft.com/office/powerpoint/2010/main" val="6278461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For teacher reference: Please watch if you are unfamiliar with this “proof”, so you can facilitate appropriate group discussion. </a:t>
            </a:r>
          </a:p>
          <a:p>
            <a:pPr marL="0" lvl="0" indent="0" algn="l" rtl="0">
              <a:spcBef>
                <a:spcPts val="0"/>
              </a:spcBef>
              <a:spcAft>
                <a:spcPts val="0"/>
              </a:spcAft>
              <a:buNone/>
            </a:pPr>
            <a:endParaRPr lang="en-US"/>
          </a:p>
          <a:p>
            <a:pPr marL="0" lvl="0" indent="0" algn="l" rtl="0">
              <a:spcBef>
                <a:spcPts val="0"/>
              </a:spcBef>
              <a:spcAft>
                <a:spcPts val="0"/>
              </a:spcAft>
              <a:buNone/>
            </a:pPr>
            <a:r>
              <a:rPr lang="en-US"/>
              <a:t>Please </a:t>
            </a:r>
            <a:r>
              <a:rPr lang="en-US" b="1"/>
              <a:t>do NOT share video </a:t>
            </a:r>
            <a:r>
              <a:rPr lang="en-US"/>
              <a:t>with students at this point as it will be used in an upcoming lesson: </a:t>
            </a:r>
            <a:r>
              <a:rPr lang="en-CA"/>
              <a:t>https://youtu.be/YokKp3pwVFc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US"/>
              <a:t>by creator</a:t>
            </a:r>
            <a:endParaRPr lang="en-CA" sz="1200" b="1" i="0" kern="1200">
              <a:solidFill>
                <a:schemeClr val="tx1"/>
              </a:solidFill>
              <a:effectLst/>
              <a:latin typeface="+mn-lt"/>
              <a:ea typeface="+mn-ea"/>
              <a:cs typeface="+mn-cs"/>
            </a:endParaRPr>
          </a:p>
        </p:txBody>
      </p:sp>
    </p:spTree>
    <p:extLst>
      <p:ext uri="{BB962C8B-B14F-4D97-AF65-F5344CB8AC3E}">
        <p14:creationId xmlns:p14="http://schemas.microsoft.com/office/powerpoint/2010/main" val="39956180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Teacher recording sheet. Could be copied for each student to record their own thinking.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US"/>
              <a:t>by creator</a:t>
            </a:r>
            <a:endParaRPr lang="en-CA"/>
          </a:p>
        </p:txBody>
      </p:sp>
    </p:spTree>
    <p:extLst>
      <p:ext uri="{BB962C8B-B14F-4D97-AF65-F5344CB8AC3E}">
        <p14:creationId xmlns:p14="http://schemas.microsoft.com/office/powerpoint/2010/main" val="9709324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74</a:t>
            </a:fld>
            <a:endParaRPr lang="en-US"/>
          </a:p>
        </p:txBody>
      </p:sp>
    </p:spTree>
    <p:extLst>
      <p:ext uri="{BB962C8B-B14F-4D97-AF65-F5344CB8AC3E}">
        <p14:creationId xmlns:p14="http://schemas.microsoft.com/office/powerpoint/2010/main" val="22657057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CA"/>
          </a:p>
          <a:p>
            <a:pPr marL="0" lvl="0" indent="0" algn="l" rtl="0">
              <a:spcBef>
                <a:spcPts val="0"/>
              </a:spcBef>
              <a:spcAft>
                <a:spcPts val="0"/>
              </a:spcAft>
              <a:buNone/>
            </a:pPr>
            <a:endParaRPr lang="en-CA"/>
          </a:p>
          <a:p>
            <a:pPr marL="0" lvl="0" indent="0" algn="l" rtl="0">
              <a:spcBef>
                <a:spcPts val="0"/>
              </a:spcBef>
              <a:spcAft>
                <a:spcPts val="0"/>
              </a:spcAft>
              <a:buNone/>
            </a:pPr>
            <a:r>
              <a:rPr lang="en-CA"/>
              <a:t>This day is intended to have students work to develop their spatial sense and make connections to both the idea of area itself and how the areas of the shapes relate to each other. </a:t>
            </a:r>
          </a:p>
          <a:p>
            <a:pPr marL="0" lvl="0" indent="0" algn="l" rtl="0">
              <a:spcBef>
                <a:spcPts val="0"/>
              </a:spcBef>
              <a:spcAft>
                <a:spcPts val="0"/>
              </a:spcAft>
              <a:buNone/>
            </a:pPr>
            <a:endParaRPr lang="en-CA"/>
          </a:p>
          <a:p>
            <a:pPr marL="0" lvl="0" indent="0" algn="l" rtl="0">
              <a:spcBef>
                <a:spcPts val="0"/>
              </a:spcBef>
              <a:spcAft>
                <a:spcPts val="0"/>
              </a:spcAft>
              <a:buNone/>
            </a:pPr>
            <a:r>
              <a:rPr lang="en-CA"/>
              <a:t>Image source: https://webstockreview.net/explore/boys-clipart-student/</a:t>
            </a:r>
            <a:endParaRPr/>
          </a:p>
        </p:txBody>
      </p:sp>
    </p:spTree>
    <p:extLst>
      <p:ext uri="{BB962C8B-B14F-4D97-AF65-F5344CB8AC3E}">
        <p14:creationId xmlns:p14="http://schemas.microsoft.com/office/powerpoint/2010/main" val="15504121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lvl="0" indent="0" algn="l" rtl="0">
              <a:spcBef>
                <a:spcPts val="0"/>
              </a:spcBef>
              <a:spcAft>
                <a:spcPts val="0"/>
              </a:spcAft>
              <a:buNone/>
            </a:pPr>
            <a:endParaRPr lang="en-CA"/>
          </a:p>
          <a:p>
            <a:pPr marL="0" lvl="0" indent="0" algn="l" rtl="0">
              <a:spcBef>
                <a:spcPts val="0"/>
              </a:spcBef>
              <a:spcAft>
                <a:spcPts val="0"/>
              </a:spcAft>
              <a:buNone/>
            </a:pPr>
            <a:r>
              <a:rPr lang="en-CA"/>
              <a:t>Students should recognize that the length and width of the rectangle exactly match the base and height of the parallelogram.</a:t>
            </a:r>
            <a:endParaRPr/>
          </a:p>
        </p:txBody>
      </p:sp>
    </p:spTree>
    <p:extLst>
      <p:ext uri="{BB962C8B-B14F-4D97-AF65-F5344CB8AC3E}">
        <p14:creationId xmlns:p14="http://schemas.microsoft.com/office/powerpoint/2010/main" val="21843037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lvl="0" indent="0" algn="l" rtl="0">
              <a:spcBef>
                <a:spcPts val="0"/>
              </a:spcBef>
              <a:spcAft>
                <a:spcPts val="0"/>
              </a:spcAft>
              <a:buNone/>
            </a:pPr>
            <a:endParaRPr lang="en-CA"/>
          </a:p>
          <a:p>
            <a:pPr marL="0" lvl="0" indent="0" algn="l" rtl="0">
              <a:spcBef>
                <a:spcPts val="0"/>
              </a:spcBef>
              <a:spcAft>
                <a:spcPts val="0"/>
              </a:spcAft>
              <a:buNone/>
            </a:pPr>
            <a:r>
              <a:rPr lang="en-CA"/>
              <a:t>In this problem students need to recognize that a specific area can take multiple forms (shapes). Halving and doubling the areas to create other shapes will illustrate that the area changes…which is where we are headed next with the exploration of triangles.</a:t>
            </a:r>
            <a:endParaRPr/>
          </a:p>
        </p:txBody>
      </p:sp>
    </p:spTree>
    <p:extLst>
      <p:ext uri="{BB962C8B-B14F-4D97-AF65-F5344CB8AC3E}">
        <p14:creationId xmlns:p14="http://schemas.microsoft.com/office/powerpoint/2010/main" val="24680245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lvl="0" indent="0" algn="l" rtl="0">
              <a:spcBef>
                <a:spcPts val="0"/>
              </a:spcBef>
              <a:spcAft>
                <a:spcPts val="0"/>
              </a:spcAft>
              <a:buNone/>
            </a:pPr>
            <a:endParaRPr lang="en-CA"/>
          </a:p>
          <a:p>
            <a:pPr marL="0" lvl="0" indent="0" algn="l" rtl="0">
              <a:spcBef>
                <a:spcPts val="0"/>
              </a:spcBef>
              <a:spcAft>
                <a:spcPts val="0"/>
              </a:spcAft>
              <a:buNone/>
            </a:pPr>
            <a:r>
              <a:rPr lang="en-CA"/>
              <a:t>This time students are asked to deal with thirds as well for an added challenge.</a:t>
            </a:r>
            <a:endParaRPr/>
          </a:p>
        </p:txBody>
      </p:sp>
    </p:spTree>
    <p:extLst>
      <p:ext uri="{BB962C8B-B14F-4D97-AF65-F5344CB8AC3E}">
        <p14:creationId xmlns:p14="http://schemas.microsoft.com/office/powerpoint/2010/main" val="17125565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79</a:t>
            </a:fld>
            <a:endParaRPr lang="en-US"/>
          </a:p>
        </p:txBody>
      </p:sp>
    </p:spTree>
    <p:extLst>
      <p:ext uri="{BB962C8B-B14F-4D97-AF65-F5344CB8AC3E}">
        <p14:creationId xmlns:p14="http://schemas.microsoft.com/office/powerpoint/2010/main" val="29411157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Students could complete this activity asynchronously. They can use the shape tools to play with relationships and then record their work in a way that works for them. Look for evidence of student understanding regarding the composition of the shapes, which can be used to construct others, how the parts relate to the whole…</a:t>
            </a:r>
            <a:endParaRPr/>
          </a:p>
        </p:txBody>
      </p:sp>
    </p:spTree>
    <p:extLst>
      <p:ext uri="{BB962C8B-B14F-4D97-AF65-F5344CB8AC3E}">
        <p14:creationId xmlns:p14="http://schemas.microsoft.com/office/powerpoint/2010/main" val="2013749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1"/>
              <a:t>Teacher Notes</a:t>
            </a:r>
          </a:p>
          <a:p>
            <a:pPr marL="0" lvl="0" indent="0" algn="l" rtl="0">
              <a:spcBef>
                <a:spcPts val="0"/>
              </a:spcBef>
              <a:spcAft>
                <a:spcPts val="0"/>
              </a:spcAft>
              <a:buNone/>
            </a:pPr>
            <a:endParaRPr lang="en-CA"/>
          </a:p>
          <a:p>
            <a:pPr marL="0" lvl="0" indent="0" algn="l" rtl="0">
              <a:spcBef>
                <a:spcPts val="0"/>
              </a:spcBef>
              <a:spcAft>
                <a:spcPts val="0"/>
              </a:spcAft>
              <a:buNone/>
            </a:pPr>
            <a:r>
              <a:rPr lang="en-CA"/>
              <a:t>Hopefully students take note of the different shapes (vocabulary), and comparisons of the areas (speculation).</a:t>
            </a:r>
          </a:p>
          <a:p>
            <a:pPr marL="0" lvl="0" indent="0" algn="l" rtl="0">
              <a:spcBef>
                <a:spcPts val="0"/>
              </a:spcBef>
              <a:spcAft>
                <a:spcPts val="0"/>
              </a:spcAft>
              <a:buNone/>
            </a:pPr>
            <a:r>
              <a:rPr lang="en-CA" sz="1200" b="1" i="0" kern="1200">
                <a:solidFill>
                  <a:schemeClr val="tx1"/>
                </a:solidFill>
                <a:effectLst/>
                <a:latin typeface="+mn-lt"/>
                <a:ea typeface="+mn-ea"/>
                <a:cs typeface="+mn-cs"/>
              </a:rPr>
              <a:t>Tangram</a:t>
            </a:r>
            <a:r>
              <a:rPr lang="en-CA" sz="1200" b="0" i="0" kern="1200">
                <a:solidFill>
                  <a:schemeClr val="tx1"/>
                </a:solidFill>
                <a:effectLst/>
                <a:latin typeface="+mn-lt"/>
                <a:ea typeface="+mn-ea"/>
                <a:cs typeface="+mn-cs"/>
              </a:rPr>
              <a:t> puzzles were popular during World War 1 and have become the most popular dissection puzzle in the world. Many different shapes can be constructed using this precise set of 7 pieces. Your first challenge will be to arrange them into a square. You must use ALL 7 pieces and you mustn’t overlap any. </a:t>
            </a:r>
          </a:p>
          <a:p>
            <a:pPr marL="0" lvl="0" indent="0" algn="l" rtl="0">
              <a:spcBef>
                <a:spcPts val="0"/>
              </a:spcBef>
              <a:spcAft>
                <a:spcPts val="0"/>
              </a:spcAft>
              <a:buNone/>
            </a:pPr>
            <a:endParaRPr lang="en-CA"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a:t>
            </a:r>
            <a:r>
              <a:rPr lang="en-US" b="0" i="0" u="none" strike="noStrike">
                <a:solidFill>
                  <a:srgbClr val="E23600"/>
                </a:solidFill>
                <a:effectLst/>
                <a:latin typeface="Source Sans Pro" panose="020B0503030403020204" pitchFamily="34" charset="0"/>
              </a:rPr>
              <a:t>Screen shot of random arrangement of tangrams found at https://toytheater.com/tangram/</a:t>
            </a:r>
            <a:endParaRPr lang="en-CA"/>
          </a:p>
          <a:p>
            <a:pPr marL="0" lvl="0" indent="0" algn="l" rtl="0">
              <a:spcBef>
                <a:spcPts val="0"/>
              </a:spcBef>
              <a:spcAft>
                <a:spcPts val="0"/>
              </a:spcAft>
              <a:buNone/>
            </a:pPr>
            <a:endParaRPr/>
          </a:p>
        </p:txBody>
      </p:sp>
    </p:spTree>
    <p:extLst>
      <p:ext uri="{BB962C8B-B14F-4D97-AF65-F5344CB8AC3E}">
        <p14:creationId xmlns:p14="http://schemas.microsoft.com/office/powerpoint/2010/main" val="22399893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81</a:t>
            </a:fld>
            <a:endParaRPr lang="en-US"/>
          </a:p>
        </p:txBody>
      </p:sp>
    </p:spTree>
    <p:extLst>
      <p:ext uri="{BB962C8B-B14F-4D97-AF65-F5344CB8AC3E}">
        <p14:creationId xmlns:p14="http://schemas.microsoft.com/office/powerpoint/2010/main" val="29824597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This day will work best if each student has their own copy of the slides. It is recommended that the teacher copy and paste the slides for this lesson into a new PowerPoint that can be shared out to students so they have their own copy of it (do not share the link to give everyone access to the same file, they each need their own).</a:t>
            </a:r>
          </a:p>
          <a:p>
            <a:pPr marL="285750" lvl="0" indent="-285750" algn="l" rtl="0">
              <a:spcBef>
                <a:spcPts val="0"/>
              </a:spcBef>
              <a:spcAft>
                <a:spcPts val="0"/>
              </a:spcAft>
              <a:buAutoNum type="romanUcParenR"/>
            </a:pPr>
            <a:endParaRPr lang="en-CA"/>
          </a:p>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endParaRPr/>
          </a:p>
        </p:txBody>
      </p:sp>
    </p:spTree>
    <p:extLst>
      <p:ext uri="{BB962C8B-B14F-4D97-AF65-F5344CB8AC3E}">
        <p14:creationId xmlns:p14="http://schemas.microsoft.com/office/powerpoint/2010/main" val="38930864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teacher reference: Please watch if you are unfamiliar with this “proof”, so you can facilitate appropriate group discussion: https://youtu.be/Sx-5YJbszuI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by creator</a:t>
            </a:r>
            <a:endParaRPr lang="en-CA" sz="1200" b="1" i="0" kern="1200">
              <a:solidFill>
                <a:schemeClr val="tx1"/>
              </a:solidFill>
              <a:effectLst/>
              <a:latin typeface="+mn-lt"/>
              <a:ea typeface="+mn-ea"/>
              <a:cs typeface="+mn-cs"/>
            </a:endParaRPr>
          </a:p>
        </p:txBody>
      </p:sp>
    </p:spTree>
    <p:extLst>
      <p:ext uri="{BB962C8B-B14F-4D97-AF65-F5344CB8AC3E}">
        <p14:creationId xmlns:p14="http://schemas.microsoft.com/office/powerpoint/2010/main" val="4772408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Teacher recording sheet. Could be copied for each student to record their own thinking.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US"/>
              <a:t>by creator</a:t>
            </a:r>
            <a:endParaRPr lang="en-CA"/>
          </a:p>
          <a:p>
            <a:pPr marL="0" lvl="0" indent="0" algn="l" rtl="0">
              <a:spcBef>
                <a:spcPts val="0"/>
              </a:spcBef>
              <a:spcAft>
                <a:spcPts val="0"/>
              </a:spcAft>
              <a:buNone/>
            </a:pPr>
            <a:endParaRPr lang="en-CA" sz="1200" b="1" i="0" kern="1200">
              <a:solidFill>
                <a:schemeClr val="tx1"/>
              </a:solidFill>
              <a:effectLst/>
              <a:latin typeface="+mn-lt"/>
              <a:ea typeface="+mn-ea"/>
              <a:cs typeface="+mn-cs"/>
            </a:endParaRPr>
          </a:p>
        </p:txBody>
      </p:sp>
    </p:spTree>
    <p:extLst>
      <p:ext uri="{BB962C8B-B14F-4D97-AF65-F5344CB8AC3E}">
        <p14:creationId xmlns:p14="http://schemas.microsoft.com/office/powerpoint/2010/main" val="25988400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85</a:t>
            </a:fld>
            <a:endParaRPr lang="en-US"/>
          </a:p>
        </p:txBody>
      </p:sp>
    </p:spTree>
    <p:extLst>
      <p:ext uri="{BB962C8B-B14F-4D97-AF65-F5344CB8AC3E}">
        <p14:creationId xmlns:p14="http://schemas.microsoft.com/office/powerpoint/2010/main" val="22786398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86</a:t>
            </a:fld>
            <a:endParaRPr lang="en-US"/>
          </a:p>
        </p:txBody>
      </p:sp>
    </p:spTree>
    <p:extLst>
      <p:ext uri="{BB962C8B-B14F-4D97-AF65-F5344CB8AC3E}">
        <p14:creationId xmlns:p14="http://schemas.microsoft.com/office/powerpoint/2010/main" val="773005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Student work slide </a:t>
            </a:r>
            <a:r>
              <a:rPr lang="en-CA" b="0" dirty="0"/>
              <a:t>– students can make themselves an additional copy if they need more space.</a:t>
            </a:r>
            <a:endParaRPr lang="en-US" b="0"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a:t>This problem is intended to get students thinking about building shapes out of parallelograms. Do they notice that some amounts are more “flexible” than others?</a:t>
            </a:r>
          </a:p>
        </p:txBody>
      </p:sp>
    </p:spTree>
    <p:extLst>
      <p:ext uri="{BB962C8B-B14F-4D97-AF65-F5344CB8AC3E}">
        <p14:creationId xmlns:p14="http://schemas.microsoft.com/office/powerpoint/2010/main" val="16219534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Student work slide </a:t>
            </a:r>
            <a:r>
              <a:rPr lang="en-CA" b="0" dirty="0"/>
              <a:t>– students can make themselves an additional copy if they need more space.</a:t>
            </a:r>
            <a:endParaRPr lang="en-US" b="0"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a:t>Even amounts can be arranged in any shape “array” for the factors of the number.</a:t>
            </a:r>
          </a:p>
          <a:p>
            <a:pPr marL="0" lvl="0" indent="0" algn="l" rtl="0">
              <a:spcBef>
                <a:spcPts val="0"/>
              </a:spcBef>
              <a:spcAft>
                <a:spcPts val="0"/>
              </a:spcAft>
              <a:buNone/>
            </a:pPr>
            <a:r>
              <a:rPr lang="en-CA" dirty="0"/>
              <a:t>Odd amounts can be arranged in this manner as long as </a:t>
            </a:r>
            <a:r>
              <a:rPr lang="en-CA"/>
              <a:t>they are not prime. </a:t>
            </a:r>
          </a:p>
          <a:p>
            <a:pPr marL="0" lvl="0" indent="0" algn="l" rtl="0">
              <a:spcBef>
                <a:spcPts val="0"/>
              </a:spcBef>
              <a:spcAft>
                <a:spcPts val="0"/>
              </a:spcAft>
              <a:buNone/>
            </a:pPr>
            <a:endParaRPr lang="en-CA"/>
          </a:p>
          <a:p>
            <a:pPr marL="0" lvl="0" indent="0" algn="l" rtl="0">
              <a:spcBef>
                <a:spcPts val="0"/>
              </a:spcBef>
              <a:spcAft>
                <a:spcPts val="0"/>
              </a:spcAft>
              <a:buNone/>
            </a:pPr>
            <a:r>
              <a:rPr lang="en-CA"/>
              <a:t>Prime numbers are the only numbers that can’t be arranged as an array with side length greater than 1. This could present an interesting conversation for discovering prime numbers (connect with divisibility - 7.N.1)</a:t>
            </a:r>
            <a:endParaRPr lang="en-CA" dirty="0"/>
          </a:p>
        </p:txBody>
      </p:sp>
    </p:spTree>
    <p:extLst>
      <p:ext uri="{BB962C8B-B14F-4D97-AF65-F5344CB8AC3E}">
        <p14:creationId xmlns:p14="http://schemas.microsoft.com/office/powerpoint/2010/main" val="31991684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lvl="0" indent="0" algn="l" rtl="0">
              <a:spcBef>
                <a:spcPts val="0"/>
              </a:spcBef>
              <a:spcAft>
                <a:spcPts val="0"/>
              </a:spcAft>
              <a:buNone/>
            </a:pPr>
            <a:endParaRPr lang="en-CA"/>
          </a:p>
          <a:p>
            <a:pPr marL="0" lvl="0" indent="0" algn="l" rtl="0">
              <a:spcBef>
                <a:spcPts val="0"/>
              </a:spcBef>
              <a:spcAft>
                <a:spcPts val="0"/>
              </a:spcAft>
              <a:buNone/>
            </a:pPr>
            <a:r>
              <a:rPr lang="en-CA"/>
              <a:t>This problem is intended to get students thinking about building shapes out of triangles and what the number of triangles tells us about the rectangles compared to the triangles within it.</a:t>
            </a:r>
          </a:p>
        </p:txBody>
      </p:sp>
    </p:spTree>
    <p:extLst>
      <p:ext uri="{BB962C8B-B14F-4D97-AF65-F5344CB8AC3E}">
        <p14:creationId xmlns:p14="http://schemas.microsoft.com/office/powerpoint/2010/main" val="41456725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lvl="0" indent="0" algn="l" rtl="0">
              <a:spcBef>
                <a:spcPts val="0"/>
              </a:spcBef>
              <a:spcAft>
                <a:spcPts val="0"/>
              </a:spcAft>
              <a:buNone/>
            </a:pPr>
            <a:endParaRPr lang="en-CA"/>
          </a:p>
          <a:p>
            <a:pPr marL="0" lvl="0" indent="0" algn="l" rtl="0">
              <a:spcBef>
                <a:spcPts val="0"/>
              </a:spcBef>
              <a:spcAft>
                <a:spcPts val="0"/>
              </a:spcAft>
              <a:buNone/>
            </a:pPr>
            <a:r>
              <a:rPr lang="en-CA"/>
              <a:t>This problem is intended to get students thinking about building shapes out of triangles and what the number of triangles tells us about the rectangles compared to the triangles within it.</a:t>
            </a:r>
          </a:p>
        </p:txBody>
      </p:sp>
    </p:spTree>
    <p:extLst>
      <p:ext uri="{BB962C8B-B14F-4D97-AF65-F5344CB8AC3E}">
        <p14:creationId xmlns:p14="http://schemas.microsoft.com/office/powerpoint/2010/main" val="4222544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Teacher recording sheet. Could be copied for each student to record their own thinking.</a:t>
            </a:r>
          </a:p>
          <a:p>
            <a:pPr marL="0" lvl="0" indent="0" algn="l" rtl="0">
              <a:spcBef>
                <a:spcPts val="0"/>
              </a:spcBef>
              <a:spcAft>
                <a:spcPts val="0"/>
              </a:spcAft>
              <a:buNone/>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Image Source: </a:t>
            </a:r>
            <a:r>
              <a:rPr lang="en-CA" b="0" i="0" u="none" strike="noStrike">
                <a:solidFill>
                  <a:srgbClr val="E23600"/>
                </a:solidFill>
                <a:effectLst/>
                <a:latin typeface="Source Sans Pro" panose="020B0503030403020204" pitchFamily="34" charset="0"/>
              </a:rPr>
              <a:t>Screen shot of random arrangement of tangrams found at https://toytheater.com/tangram/</a:t>
            </a:r>
            <a:endParaRPr lang="en-CA"/>
          </a:p>
          <a:p>
            <a:pPr marL="0" lvl="0" indent="0" algn="l" rtl="0">
              <a:spcBef>
                <a:spcPts val="0"/>
              </a:spcBef>
              <a:spcAft>
                <a:spcPts val="0"/>
              </a:spcAft>
              <a:buNone/>
            </a:pPr>
            <a:endParaRPr lang="en-CA"/>
          </a:p>
          <a:p>
            <a:pPr marL="0" lvl="0" indent="0" algn="l" rtl="0">
              <a:spcBef>
                <a:spcPts val="0"/>
              </a:spcBef>
              <a:spcAft>
                <a:spcPts val="0"/>
              </a:spcAft>
              <a:buNone/>
            </a:pPr>
            <a:endParaRPr lang="en-CA"/>
          </a:p>
        </p:txBody>
      </p:sp>
    </p:spTree>
    <p:extLst>
      <p:ext uri="{BB962C8B-B14F-4D97-AF65-F5344CB8AC3E}">
        <p14:creationId xmlns:p14="http://schemas.microsoft.com/office/powerpoint/2010/main" val="1382121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91</a:t>
            </a:fld>
            <a:endParaRPr lang="en-US"/>
          </a:p>
        </p:txBody>
      </p:sp>
    </p:spTree>
    <p:extLst>
      <p:ext uri="{BB962C8B-B14F-4D97-AF65-F5344CB8AC3E}">
        <p14:creationId xmlns:p14="http://schemas.microsoft.com/office/powerpoint/2010/main" val="21158016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This problem is intended to get students thinking about building shapes out of triangles and what the number of triangles tells us about the rectangles compared to the triangles within it.</a:t>
            </a:r>
          </a:p>
        </p:txBody>
      </p:sp>
    </p:spTree>
    <p:extLst>
      <p:ext uri="{BB962C8B-B14F-4D97-AF65-F5344CB8AC3E}">
        <p14:creationId xmlns:p14="http://schemas.microsoft.com/office/powerpoint/2010/main" val="1592774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lvl="0" indent="0" algn="l" rtl="0">
              <a:spcBef>
                <a:spcPts val="0"/>
              </a:spcBef>
              <a:spcAft>
                <a:spcPts val="0"/>
              </a:spcAft>
              <a:buNone/>
            </a:pPr>
            <a:endParaRPr lang="en-CA"/>
          </a:p>
          <a:p>
            <a:pPr marL="0" lvl="0" indent="0" algn="l" rtl="0">
              <a:spcBef>
                <a:spcPts val="0"/>
              </a:spcBef>
              <a:spcAft>
                <a:spcPts val="0"/>
              </a:spcAft>
              <a:buNone/>
            </a:pPr>
            <a:r>
              <a:rPr lang="en-CA"/>
              <a:t>This day is intended to have students work to develop their spatial sense. While not talking about area explicitly in this set of tasks students are developing their thinking and understanding of the shapes and how they “fit together” while exploring the puzzles.</a:t>
            </a:r>
          </a:p>
          <a:p>
            <a:pPr marL="0" lvl="0" indent="0" algn="l" rtl="0">
              <a:spcBef>
                <a:spcPts val="0"/>
              </a:spcBef>
              <a:spcAft>
                <a:spcPts val="0"/>
              </a:spcAft>
              <a:buNone/>
            </a:pPr>
            <a:endParaRPr lang="en-CA"/>
          </a:p>
          <a:p>
            <a:pPr marL="0" lvl="0" indent="0" algn="l" rtl="0">
              <a:spcBef>
                <a:spcPts val="0"/>
              </a:spcBef>
              <a:spcAft>
                <a:spcPts val="0"/>
              </a:spcAft>
              <a:buNone/>
            </a:pPr>
            <a:r>
              <a:rPr lang="en-CA"/>
              <a:t>Link to Tangram Manipulative: </a:t>
            </a:r>
            <a:r>
              <a:rPr lang="en-US">
                <a:latin typeface="Cavolini"/>
                <a:cs typeface="Cavolini"/>
              </a:rPr>
              <a:t> </a:t>
            </a:r>
            <a:r>
              <a:rPr lang="en-US">
                <a:latin typeface="Cavolini"/>
                <a:cs typeface="Cavolini"/>
                <a:hlinkClick r:id="rId3"/>
              </a:rPr>
              <a:t>https://mathigon.org/tangram</a:t>
            </a:r>
            <a:endParaRPr/>
          </a:p>
        </p:txBody>
      </p:sp>
    </p:spTree>
    <p:extLst>
      <p:ext uri="{BB962C8B-B14F-4D97-AF65-F5344CB8AC3E}">
        <p14:creationId xmlns:p14="http://schemas.microsoft.com/office/powerpoint/2010/main" val="22371492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t>Student work slide </a:t>
            </a:r>
            <a:r>
              <a:rPr lang="en-CA" b="0"/>
              <a:t>– students can make themselves an additional copy if they need more space.</a:t>
            </a:r>
            <a:endParaRPr lang="en-US" b="0"/>
          </a:p>
          <a:p>
            <a:pPr marL="0" lvl="0" indent="0" algn="l" rtl="0">
              <a:spcBef>
                <a:spcPts val="0"/>
              </a:spcBef>
              <a:spcAft>
                <a:spcPts val="0"/>
              </a:spcAft>
              <a:buNone/>
            </a:pPr>
            <a:endParaRPr lang="en-CA"/>
          </a:p>
          <a:p>
            <a:pPr marL="0" lvl="0" indent="0" algn="l" rtl="0">
              <a:spcBef>
                <a:spcPts val="0"/>
              </a:spcBef>
              <a:spcAft>
                <a:spcPts val="0"/>
              </a:spcAft>
              <a:buNone/>
            </a:pPr>
            <a:r>
              <a:rPr lang="en-CA"/>
              <a:t>This day is intended to have students work to develop their spatial sense. While not talking about area explicitly in this set of tasks students are developing their thinking and understanding of the shapes and how they “fit together” while exploring the puzzles.</a:t>
            </a:r>
          </a:p>
          <a:p>
            <a:pPr marL="0" lvl="0" indent="0" algn="l" rtl="0">
              <a:spcBef>
                <a:spcPts val="0"/>
              </a:spcBef>
              <a:spcAft>
                <a:spcPts val="0"/>
              </a:spcAft>
              <a:buNone/>
            </a:pPr>
            <a:endParaRPr lang="en-CA"/>
          </a:p>
          <a:p>
            <a:pPr marL="0" lvl="0" indent="0" algn="l" rtl="0">
              <a:spcBef>
                <a:spcPts val="0"/>
              </a:spcBef>
              <a:spcAft>
                <a:spcPts val="0"/>
              </a:spcAft>
              <a:buNone/>
            </a:pPr>
            <a:r>
              <a:rPr lang="en-CA"/>
              <a:t>Link to Tangram Manipulative: </a:t>
            </a:r>
            <a:r>
              <a:rPr lang="en-US">
                <a:latin typeface="Cavolini"/>
                <a:cs typeface="Cavolini"/>
              </a:rPr>
              <a:t> </a:t>
            </a:r>
            <a:r>
              <a:rPr lang="en-US">
                <a:latin typeface="Cavolini"/>
                <a:cs typeface="Cavolini"/>
                <a:hlinkClick r:id="rId3"/>
              </a:rPr>
              <a:t>https://mathigon.org/tangram</a:t>
            </a:r>
            <a:endParaRPr/>
          </a:p>
        </p:txBody>
      </p:sp>
    </p:spTree>
    <p:extLst>
      <p:ext uri="{BB962C8B-B14F-4D97-AF65-F5344CB8AC3E}">
        <p14:creationId xmlns:p14="http://schemas.microsoft.com/office/powerpoint/2010/main" val="37208720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95</a:t>
            </a:fld>
            <a:endParaRPr lang="en-US"/>
          </a:p>
        </p:txBody>
      </p:sp>
    </p:spTree>
    <p:extLst>
      <p:ext uri="{BB962C8B-B14F-4D97-AF65-F5344CB8AC3E}">
        <p14:creationId xmlns:p14="http://schemas.microsoft.com/office/powerpoint/2010/main" val="4187086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Students could complete this activity asynchronously. This should provide some insight into student thinking about how ALL these shapes are related.</a:t>
            </a:r>
            <a:endParaRPr dirty="0"/>
          </a:p>
        </p:txBody>
      </p:sp>
    </p:spTree>
    <p:extLst>
      <p:ext uri="{BB962C8B-B14F-4D97-AF65-F5344CB8AC3E}">
        <p14:creationId xmlns:p14="http://schemas.microsoft.com/office/powerpoint/2010/main" val="5055622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7E8500-A212-E346-AF34-40C15B4B1588}" type="slidenum">
              <a:rPr lang="en-US" smtClean="0"/>
              <a:t>97</a:t>
            </a:fld>
            <a:endParaRPr lang="en-US"/>
          </a:p>
        </p:txBody>
      </p:sp>
    </p:spTree>
    <p:extLst>
      <p:ext uri="{BB962C8B-B14F-4D97-AF65-F5344CB8AC3E}">
        <p14:creationId xmlns:p14="http://schemas.microsoft.com/office/powerpoint/2010/main" val="34723631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AutoNum type="romanUcParenR"/>
            </a:pPr>
            <a:r>
              <a:rPr lang="en-CA"/>
              <a:t>Activator – number talk, choral count… </a:t>
            </a:r>
          </a:p>
          <a:p>
            <a:pPr marL="285750" lvl="0" indent="-285750" algn="l" rtl="0">
              <a:spcBef>
                <a:spcPts val="0"/>
              </a:spcBef>
              <a:spcAft>
                <a:spcPts val="0"/>
              </a:spcAft>
              <a:buAutoNum type="romanUcParenR"/>
            </a:pPr>
            <a:r>
              <a:rPr lang="en-CA"/>
              <a:t>Work it out - Challenges make up the focus of the day(s) lesson (you may only have one and all students are assigned the same task, you may have a choice of two or three, or you may have all students begin at challenge 1 and move on as greater challenge is needed / Consolidate &amp; Reflect on what you’ve learned during this part of the project.</a:t>
            </a:r>
          </a:p>
          <a:p>
            <a:pPr marL="285750" lvl="0" indent="-285750" algn="l" rtl="0">
              <a:spcBef>
                <a:spcPts val="0"/>
              </a:spcBef>
              <a:spcAft>
                <a:spcPts val="0"/>
              </a:spcAft>
              <a:buAutoNum type="romanUcParenR"/>
            </a:pPr>
            <a:r>
              <a:rPr lang="en-CA"/>
              <a:t>Looking Back – a place for reflection/self-assessment</a:t>
            </a:r>
          </a:p>
        </p:txBody>
      </p:sp>
    </p:spTree>
    <p:extLst>
      <p:ext uri="{BB962C8B-B14F-4D97-AF65-F5344CB8AC3E}">
        <p14:creationId xmlns:p14="http://schemas.microsoft.com/office/powerpoint/2010/main" val="37124727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Image Source: by creator using geoboard manipulative at: https://</a:t>
            </a:r>
            <a:r>
              <a:rPr lang="en-CA" err="1"/>
              <a:t>apps.mathlearningcenter.org</a:t>
            </a:r>
            <a:r>
              <a:rPr lang="en-CA"/>
              <a:t>/geoboard/</a:t>
            </a:r>
          </a:p>
          <a:p>
            <a:pPr marL="0" lvl="0" indent="0" algn="l" rtl="0">
              <a:spcBef>
                <a:spcPts val="0"/>
              </a:spcBef>
              <a:spcAft>
                <a:spcPts val="0"/>
              </a:spcAft>
              <a:buNone/>
            </a:pPr>
            <a:endParaRPr/>
          </a:p>
        </p:txBody>
      </p:sp>
    </p:spTree>
    <p:extLst>
      <p:ext uri="{BB962C8B-B14F-4D97-AF65-F5344CB8AC3E}">
        <p14:creationId xmlns:p14="http://schemas.microsoft.com/office/powerpoint/2010/main" val="27246854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Image Source: by creator using geoboard manipulative at: https://</a:t>
            </a:r>
            <a:r>
              <a:rPr lang="en-CA" err="1"/>
              <a:t>apps.mathlearningcenter.org</a:t>
            </a:r>
            <a:r>
              <a:rPr lang="en-CA"/>
              <a:t>/geoboard/</a:t>
            </a:r>
          </a:p>
          <a:p>
            <a:pPr marL="0" lvl="0" indent="0" algn="l" rtl="0">
              <a:spcBef>
                <a:spcPts val="0"/>
              </a:spcBef>
              <a:spcAft>
                <a:spcPts val="0"/>
              </a:spcAft>
              <a:buNone/>
            </a:pPr>
            <a:endParaRPr/>
          </a:p>
        </p:txBody>
      </p:sp>
    </p:spTree>
    <p:extLst>
      <p:ext uri="{BB962C8B-B14F-4D97-AF65-F5344CB8AC3E}">
        <p14:creationId xmlns:p14="http://schemas.microsoft.com/office/powerpoint/2010/main" val="2561936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09ABE-EDAF-C344-AE08-33568D38A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2ED365-E67C-9647-A6CA-48BC04E4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C40D7F-84E8-0341-A667-37F9646DB577}"/>
              </a:ext>
            </a:extLst>
          </p:cNvPr>
          <p:cNvSpPr>
            <a:spLocks noGrp="1"/>
          </p:cNvSpPr>
          <p:nvPr>
            <p:ph type="dt" sz="half" idx="10"/>
          </p:nvPr>
        </p:nvSpPr>
        <p:spPr/>
        <p:txBody>
          <a:bodyPr/>
          <a:lstStyle/>
          <a:p>
            <a:fld id="{B0DB1434-916A-8E41-BF8D-A7F1BE67FDB3}" type="datetimeFigureOut">
              <a:rPr lang="en-US" smtClean="0"/>
              <a:t>2/27/2021</a:t>
            </a:fld>
            <a:endParaRPr lang="en-US"/>
          </a:p>
        </p:txBody>
      </p:sp>
      <p:sp>
        <p:nvSpPr>
          <p:cNvPr id="5" name="Footer Placeholder 4">
            <a:extLst>
              <a:ext uri="{FF2B5EF4-FFF2-40B4-BE49-F238E27FC236}">
                <a16:creationId xmlns:a16="http://schemas.microsoft.com/office/drawing/2014/main" id="{B62B2DF8-23F0-7641-82BD-4569C5FCE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92FD4-4DAA-E34B-96A9-E26055FF0FAE}"/>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283502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AF80-9DE1-CA44-BD89-C6576D0EF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F2BA4-AF5A-4543-9050-09CE8AC8C0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D9B47-D671-1047-A0BF-FC73296EA0D6}"/>
              </a:ext>
            </a:extLst>
          </p:cNvPr>
          <p:cNvSpPr>
            <a:spLocks noGrp="1"/>
          </p:cNvSpPr>
          <p:nvPr>
            <p:ph type="dt" sz="half" idx="10"/>
          </p:nvPr>
        </p:nvSpPr>
        <p:spPr/>
        <p:txBody>
          <a:bodyPr/>
          <a:lstStyle/>
          <a:p>
            <a:fld id="{B0DB1434-916A-8E41-BF8D-A7F1BE67FDB3}" type="datetimeFigureOut">
              <a:rPr lang="en-US" smtClean="0"/>
              <a:t>2/27/2021</a:t>
            </a:fld>
            <a:endParaRPr lang="en-US"/>
          </a:p>
        </p:txBody>
      </p:sp>
      <p:sp>
        <p:nvSpPr>
          <p:cNvPr id="5" name="Footer Placeholder 4">
            <a:extLst>
              <a:ext uri="{FF2B5EF4-FFF2-40B4-BE49-F238E27FC236}">
                <a16:creationId xmlns:a16="http://schemas.microsoft.com/office/drawing/2014/main" id="{9FDEF46E-8246-7A45-984A-C5C61D1C0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F9405-C935-A34E-89C2-DC100F9D21D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73408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B2A44-077F-504A-9257-0637845E14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5A708A-099A-A34E-BAC5-25DC2C4845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A0A28-8375-3644-B34D-8170FA3E46F7}"/>
              </a:ext>
            </a:extLst>
          </p:cNvPr>
          <p:cNvSpPr>
            <a:spLocks noGrp="1"/>
          </p:cNvSpPr>
          <p:nvPr>
            <p:ph type="dt" sz="half" idx="10"/>
          </p:nvPr>
        </p:nvSpPr>
        <p:spPr/>
        <p:txBody>
          <a:bodyPr/>
          <a:lstStyle/>
          <a:p>
            <a:fld id="{B0DB1434-916A-8E41-BF8D-A7F1BE67FDB3}" type="datetimeFigureOut">
              <a:rPr lang="en-US" smtClean="0"/>
              <a:t>2/27/2021</a:t>
            </a:fld>
            <a:endParaRPr lang="en-US"/>
          </a:p>
        </p:txBody>
      </p:sp>
      <p:sp>
        <p:nvSpPr>
          <p:cNvPr id="5" name="Footer Placeholder 4">
            <a:extLst>
              <a:ext uri="{FF2B5EF4-FFF2-40B4-BE49-F238E27FC236}">
                <a16:creationId xmlns:a16="http://schemas.microsoft.com/office/drawing/2014/main" id="{F37BA247-9CD0-7444-87F6-45C86DF33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3E17-8441-224B-A6ED-71A58BAAEDEB}"/>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17911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3408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1BA4-F952-C24E-90C2-2A76BF3DA4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0BB73-FD32-5F4D-AFF2-2119DA0A23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BC1A6-8FAE-F245-A623-30044C4FF4B1}"/>
              </a:ext>
            </a:extLst>
          </p:cNvPr>
          <p:cNvSpPr>
            <a:spLocks noGrp="1"/>
          </p:cNvSpPr>
          <p:nvPr>
            <p:ph type="dt" sz="half" idx="10"/>
          </p:nvPr>
        </p:nvSpPr>
        <p:spPr/>
        <p:txBody>
          <a:bodyPr/>
          <a:lstStyle/>
          <a:p>
            <a:fld id="{B0DB1434-916A-8E41-BF8D-A7F1BE67FDB3}" type="datetimeFigureOut">
              <a:rPr lang="en-US" smtClean="0"/>
              <a:t>2/27/2021</a:t>
            </a:fld>
            <a:endParaRPr lang="en-US"/>
          </a:p>
        </p:txBody>
      </p:sp>
      <p:sp>
        <p:nvSpPr>
          <p:cNvPr id="5" name="Footer Placeholder 4">
            <a:extLst>
              <a:ext uri="{FF2B5EF4-FFF2-40B4-BE49-F238E27FC236}">
                <a16:creationId xmlns:a16="http://schemas.microsoft.com/office/drawing/2014/main" id="{3BEEA6D9-17C9-A344-B8FF-4E29E4D4B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E868C-78EC-F541-A998-66649AEF8861}"/>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277636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9D01-9F03-BC46-85AB-066C754F8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27C8B-9D9F-1545-8CC4-1BF05A653C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46E69B-6B75-AC4F-AF48-639ED84C016C}"/>
              </a:ext>
            </a:extLst>
          </p:cNvPr>
          <p:cNvSpPr>
            <a:spLocks noGrp="1"/>
          </p:cNvSpPr>
          <p:nvPr>
            <p:ph type="dt" sz="half" idx="10"/>
          </p:nvPr>
        </p:nvSpPr>
        <p:spPr/>
        <p:txBody>
          <a:bodyPr/>
          <a:lstStyle/>
          <a:p>
            <a:fld id="{B0DB1434-916A-8E41-BF8D-A7F1BE67FDB3}" type="datetimeFigureOut">
              <a:rPr lang="en-US" smtClean="0"/>
              <a:t>2/27/2021</a:t>
            </a:fld>
            <a:endParaRPr lang="en-US"/>
          </a:p>
        </p:txBody>
      </p:sp>
      <p:sp>
        <p:nvSpPr>
          <p:cNvPr id="5" name="Footer Placeholder 4">
            <a:extLst>
              <a:ext uri="{FF2B5EF4-FFF2-40B4-BE49-F238E27FC236}">
                <a16:creationId xmlns:a16="http://schemas.microsoft.com/office/drawing/2014/main" id="{EC255CCE-D45C-2E41-B80E-CC0FDCD59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46F4-5DE2-634F-ACD1-EC344952727D}"/>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424894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DCC1-5AAF-3D44-B034-C703CA84B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EB112-BAC0-F045-AD9D-2FE008B2A8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2CC9BA-C3D9-3A45-98CD-0820A60E1B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03A8FC-024A-6D41-82DA-31538457F417}"/>
              </a:ext>
            </a:extLst>
          </p:cNvPr>
          <p:cNvSpPr>
            <a:spLocks noGrp="1"/>
          </p:cNvSpPr>
          <p:nvPr>
            <p:ph type="dt" sz="half" idx="10"/>
          </p:nvPr>
        </p:nvSpPr>
        <p:spPr/>
        <p:txBody>
          <a:bodyPr/>
          <a:lstStyle/>
          <a:p>
            <a:fld id="{B0DB1434-916A-8E41-BF8D-A7F1BE67FDB3}" type="datetimeFigureOut">
              <a:rPr lang="en-US" smtClean="0"/>
              <a:t>2/27/2021</a:t>
            </a:fld>
            <a:endParaRPr lang="en-US"/>
          </a:p>
        </p:txBody>
      </p:sp>
      <p:sp>
        <p:nvSpPr>
          <p:cNvPr id="6" name="Footer Placeholder 5">
            <a:extLst>
              <a:ext uri="{FF2B5EF4-FFF2-40B4-BE49-F238E27FC236}">
                <a16:creationId xmlns:a16="http://schemas.microsoft.com/office/drawing/2014/main" id="{CB8C11E4-5C47-2E43-8AC7-4232743D3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A0B78-7E7E-1C48-9EC6-A45C239AC29D}"/>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83579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5B1A-6B1B-FF4F-AE90-9D8A90991A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F85811-362D-F144-A47D-AFB504EC2B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8D181-F4A5-2346-9AA5-3C01B61887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11B0B6-613B-C64A-9C93-928E24650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3B35E8-9E34-004C-8343-75F86A693B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DEB5E3-B0C4-144A-86B1-355F9862D058}"/>
              </a:ext>
            </a:extLst>
          </p:cNvPr>
          <p:cNvSpPr>
            <a:spLocks noGrp="1"/>
          </p:cNvSpPr>
          <p:nvPr>
            <p:ph type="dt" sz="half" idx="10"/>
          </p:nvPr>
        </p:nvSpPr>
        <p:spPr/>
        <p:txBody>
          <a:bodyPr/>
          <a:lstStyle/>
          <a:p>
            <a:fld id="{B0DB1434-916A-8E41-BF8D-A7F1BE67FDB3}" type="datetimeFigureOut">
              <a:rPr lang="en-US" smtClean="0"/>
              <a:t>2/27/2021</a:t>
            </a:fld>
            <a:endParaRPr lang="en-US"/>
          </a:p>
        </p:txBody>
      </p:sp>
      <p:sp>
        <p:nvSpPr>
          <p:cNvPr id="8" name="Footer Placeholder 7">
            <a:extLst>
              <a:ext uri="{FF2B5EF4-FFF2-40B4-BE49-F238E27FC236}">
                <a16:creationId xmlns:a16="http://schemas.microsoft.com/office/drawing/2014/main" id="{2C64F08B-0B0A-8F40-AD9C-C139664DB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F9CF8D-C322-B847-A7AE-FD9ACFB4FD3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169732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DB9A-5681-C542-96E8-3EFEEE1CC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6CEA47-1244-3F45-B1F3-D06C38302294}"/>
              </a:ext>
            </a:extLst>
          </p:cNvPr>
          <p:cNvSpPr>
            <a:spLocks noGrp="1"/>
          </p:cNvSpPr>
          <p:nvPr>
            <p:ph type="dt" sz="half" idx="10"/>
          </p:nvPr>
        </p:nvSpPr>
        <p:spPr/>
        <p:txBody>
          <a:bodyPr/>
          <a:lstStyle/>
          <a:p>
            <a:fld id="{B0DB1434-916A-8E41-BF8D-A7F1BE67FDB3}" type="datetimeFigureOut">
              <a:rPr lang="en-US" smtClean="0"/>
              <a:t>2/27/2021</a:t>
            </a:fld>
            <a:endParaRPr lang="en-US"/>
          </a:p>
        </p:txBody>
      </p:sp>
      <p:sp>
        <p:nvSpPr>
          <p:cNvPr id="4" name="Footer Placeholder 3">
            <a:extLst>
              <a:ext uri="{FF2B5EF4-FFF2-40B4-BE49-F238E27FC236}">
                <a16:creationId xmlns:a16="http://schemas.microsoft.com/office/drawing/2014/main" id="{8E66F7E7-0836-4347-A5D1-B45210D43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236C8A-2C0A-5A48-A9E2-3147D2D1A16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60547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964440-AB37-D04B-B765-678FFF67AC42}"/>
              </a:ext>
            </a:extLst>
          </p:cNvPr>
          <p:cNvSpPr>
            <a:spLocks noGrp="1"/>
          </p:cNvSpPr>
          <p:nvPr>
            <p:ph type="dt" sz="half" idx="10"/>
          </p:nvPr>
        </p:nvSpPr>
        <p:spPr/>
        <p:txBody>
          <a:bodyPr/>
          <a:lstStyle/>
          <a:p>
            <a:fld id="{B0DB1434-916A-8E41-BF8D-A7F1BE67FDB3}" type="datetimeFigureOut">
              <a:rPr lang="en-US" smtClean="0"/>
              <a:t>2/27/2021</a:t>
            </a:fld>
            <a:endParaRPr lang="en-US"/>
          </a:p>
        </p:txBody>
      </p:sp>
      <p:sp>
        <p:nvSpPr>
          <p:cNvPr id="3" name="Footer Placeholder 2">
            <a:extLst>
              <a:ext uri="{FF2B5EF4-FFF2-40B4-BE49-F238E27FC236}">
                <a16:creationId xmlns:a16="http://schemas.microsoft.com/office/drawing/2014/main" id="{69957E9D-FBEA-2A4D-9C44-31BA98C010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6EED5D-4CCF-AB46-92D1-6F64C63FE388}"/>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08817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4321-BFD6-1B45-BBDE-688CDBD7A4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AC5C22-22FA-B24E-8B73-8D3A077A6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5AC4CA-8492-EA41-B356-47E5EE5AD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F8ADE-09ED-A34A-8CA8-34E397F2FEBF}"/>
              </a:ext>
            </a:extLst>
          </p:cNvPr>
          <p:cNvSpPr>
            <a:spLocks noGrp="1"/>
          </p:cNvSpPr>
          <p:nvPr>
            <p:ph type="dt" sz="half" idx="10"/>
          </p:nvPr>
        </p:nvSpPr>
        <p:spPr/>
        <p:txBody>
          <a:bodyPr/>
          <a:lstStyle/>
          <a:p>
            <a:fld id="{B0DB1434-916A-8E41-BF8D-A7F1BE67FDB3}" type="datetimeFigureOut">
              <a:rPr lang="en-US" smtClean="0"/>
              <a:t>2/27/2021</a:t>
            </a:fld>
            <a:endParaRPr lang="en-US"/>
          </a:p>
        </p:txBody>
      </p:sp>
      <p:sp>
        <p:nvSpPr>
          <p:cNvPr id="6" name="Footer Placeholder 5">
            <a:extLst>
              <a:ext uri="{FF2B5EF4-FFF2-40B4-BE49-F238E27FC236}">
                <a16:creationId xmlns:a16="http://schemas.microsoft.com/office/drawing/2014/main" id="{383BF885-BCD4-0A4C-AEE8-D1CEFD1FF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5F1B3-1AB5-0649-B5DF-89D1EC334AAB}"/>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106678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55D9-FBB5-994E-96BE-6531301C0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ABA46-1596-1048-B9DC-6F3551EA1C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C0F5A7-730F-0A4F-9C68-C5548DB23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35388B-C9FF-AD4B-9A7F-602F000E7B9A}"/>
              </a:ext>
            </a:extLst>
          </p:cNvPr>
          <p:cNvSpPr>
            <a:spLocks noGrp="1"/>
          </p:cNvSpPr>
          <p:nvPr>
            <p:ph type="dt" sz="half" idx="10"/>
          </p:nvPr>
        </p:nvSpPr>
        <p:spPr/>
        <p:txBody>
          <a:bodyPr/>
          <a:lstStyle/>
          <a:p>
            <a:fld id="{B0DB1434-916A-8E41-BF8D-A7F1BE67FDB3}" type="datetimeFigureOut">
              <a:rPr lang="en-US" smtClean="0"/>
              <a:t>2/27/2021</a:t>
            </a:fld>
            <a:endParaRPr lang="en-US"/>
          </a:p>
        </p:txBody>
      </p:sp>
      <p:sp>
        <p:nvSpPr>
          <p:cNvPr id="6" name="Footer Placeholder 5">
            <a:extLst>
              <a:ext uri="{FF2B5EF4-FFF2-40B4-BE49-F238E27FC236}">
                <a16:creationId xmlns:a16="http://schemas.microsoft.com/office/drawing/2014/main" id="{94AA0F92-CC4F-804B-A0DA-FC411C5B0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82324-31FC-2244-B1FD-6F1E9092674F}"/>
              </a:ext>
            </a:extLst>
          </p:cNvPr>
          <p:cNvSpPr>
            <a:spLocks noGrp="1"/>
          </p:cNvSpPr>
          <p:nvPr>
            <p:ph type="sldNum" sz="quarter" idx="12"/>
          </p:nvPr>
        </p:nvSpPr>
        <p:spPr/>
        <p:txBody>
          <a:bodyPr/>
          <a:lstStyle/>
          <a:p>
            <a:fld id="{E8682B6A-6AF7-C64F-9DDD-77C91C9B9453}" type="slidenum">
              <a:rPr lang="en-US" smtClean="0"/>
              <a:t>‹#›</a:t>
            </a:fld>
            <a:endParaRPr lang="en-US"/>
          </a:p>
        </p:txBody>
      </p:sp>
    </p:spTree>
    <p:extLst>
      <p:ext uri="{BB962C8B-B14F-4D97-AF65-F5344CB8AC3E}">
        <p14:creationId xmlns:p14="http://schemas.microsoft.com/office/powerpoint/2010/main" val="503530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AF1734-E1F8-6F4F-9146-F1B9DBF3F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A9747D-B15A-0745-B821-B7C4A0DC3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8E048-81BC-E446-A1E7-964914867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DB1434-916A-8E41-BF8D-A7F1BE67FDB3}" type="datetimeFigureOut">
              <a:rPr lang="en-US" smtClean="0"/>
              <a:t>2/27/2021</a:t>
            </a:fld>
            <a:endParaRPr lang="en-US"/>
          </a:p>
        </p:txBody>
      </p:sp>
      <p:sp>
        <p:nvSpPr>
          <p:cNvPr id="5" name="Footer Placeholder 4">
            <a:extLst>
              <a:ext uri="{FF2B5EF4-FFF2-40B4-BE49-F238E27FC236}">
                <a16:creationId xmlns:a16="http://schemas.microsoft.com/office/drawing/2014/main" id="{B072A2BB-C7F0-A846-9920-C53F82995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22656-AB6A-C54F-9B57-7A5A796D2A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82B6A-6AF7-C64F-9DDD-77C91C9B9453}" type="slidenum">
              <a:rPr lang="en-US" smtClean="0"/>
              <a:t>‹#›</a:t>
            </a:fld>
            <a:endParaRPr lang="en-US"/>
          </a:p>
        </p:txBody>
      </p:sp>
    </p:spTree>
    <p:extLst>
      <p:ext uri="{BB962C8B-B14F-4D97-AF65-F5344CB8AC3E}">
        <p14:creationId xmlns:p14="http://schemas.microsoft.com/office/powerpoint/2010/main" val="70289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apps.mathlearningcenter.org/geoboard/" TargetMode="External"/><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s://apps.mathlearningcenter.org/geoboard/" TargetMode="External"/><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apps.mathlearningcenter.org/geoboard/" TargetMode="External"/><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apps.mathlearningcenter.org/geoboard/" TargetMode="External"/><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s://apps.mathlearningcenter.org/geoboard/" TargetMode="External"/><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hyperlink" Target="https://www.geogebra.org/m/gbcbbx29" TargetMode="External"/><Relationship Id="rId3" Type="http://schemas.openxmlformats.org/officeDocument/2006/relationships/hyperlink" Target="https://www.geogebra.org/m/MyVgfMAg" TargetMode="External"/><Relationship Id="rId7" Type="http://schemas.openxmlformats.org/officeDocument/2006/relationships/hyperlink" Target="https://www.geogebra.org/m/ph2kwusp" TargetMode="External"/><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hyperlink" Target="https://www.geogebra.org/m/qne53cg8" TargetMode="External"/><Relationship Id="rId5" Type="http://schemas.openxmlformats.org/officeDocument/2006/relationships/hyperlink" Target="https://www.geogebra.org/m/jNgM5wVS" TargetMode="External"/><Relationship Id="rId4" Type="http://schemas.openxmlformats.org/officeDocument/2006/relationships/hyperlink" Target="https://www.geogebra.org/m/wPHZ2VcU"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toytheater.com/tangram/"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1.sv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9.png"/></Relationships>
</file>

<file path=ppt/slides/_rels/slide1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ideo" Target="https://www.youtube.com/embed/9a5vHXsUvUw?feature=oembed"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4.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hyperlink" Target="https://www.geogebra.org/m/NbJkSyHW" TargetMode="External"/><Relationship Id="rId2" Type="http://schemas.openxmlformats.org/officeDocument/2006/relationships/notesSlide" Target="../notesSlides/notesSlide134.xml"/><Relationship Id="rId1" Type="http://schemas.openxmlformats.org/officeDocument/2006/relationships/slideLayout" Target="../slideLayouts/slideLayout7.xml"/><Relationship Id="rId6" Type="http://schemas.openxmlformats.org/officeDocument/2006/relationships/hyperlink" Target="https://www.geogebra.org/m/eZZrZs2E#material/FWYhSCfX" TargetMode="External"/><Relationship Id="rId5" Type="http://schemas.openxmlformats.org/officeDocument/2006/relationships/hyperlink" Target="https://www.geogebra.org/m/R8DqBBCV" TargetMode="External"/><Relationship Id="rId4" Type="http://schemas.openxmlformats.org/officeDocument/2006/relationships/hyperlink" Target="https://www.geogebra.org/m/EjfKyW8P"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video" Target="https://www.youtube.com/embed/YokKp3pwVFc?feature=oembed" TargetMode="External"/><Relationship Id="rId4" Type="http://schemas.openxmlformats.org/officeDocument/2006/relationships/image" Target="../media/image46.jpeg"/></Relationships>
</file>

<file path=ppt/slides/_rels/slide1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7.xml"/><Relationship Id="rId1" Type="http://schemas.openxmlformats.org/officeDocument/2006/relationships/video" Target="https://www.youtube.com/embed/hfcg_7gWvNA?feature=oembed" TargetMode="External"/><Relationship Id="rId4" Type="http://schemas.openxmlformats.org/officeDocument/2006/relationships/image" Target="../media/image48.jpe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hyperlink" Target="https://www.geogebra.org/m/fyqAUV22" TargetMode="External"/><Relationship Id="rId2" Type="http://schemas.openxmlformats.org/officeDocument/2006/relationships/notesSlide" Target="../notesSlides/notesSlide147.xml"/><Relationship Id="rId1" Type="http://schemas.openxmlformats.org/officeDocument/2006/relationships/slideLayout" Target="../slideLayouts/slideLayout7.xml"/><Relationship Id="rId6" Type="http://schemas.openxmlformats.org/officeDocument/2006/relationships/hyperlink" Target="http://threeacts.mrmeyer.com/carcaravan/" TargetMode="External"/><Relationship Id="rId5" Type="http://schemas.openxmlformats.org/officeDocument/2006/relationships/hyperlink" Target="https://www.geogebra.org/m/NbJkSyHW" TargetMode="External"/><Relationship Id="rId4" Type="http://schemas.openxmlformats.org/officeDocument/2006/relationships/hyperlink" Target="https://www.geogebra.org/m/BqPZzXwu"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154.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157.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62.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5.png"/><Relationship Id="rId12" Type="http://schemas.openxmlformats.org/officeDocument/2006/relationships/image" Target="../media/image65.png"/><Relationship Id="rId2" Type="http://schemas.openxmlformats.org/officeDocument/2006/relationships/notesSlide" Target="../notesSlides/notesSlide164.xml"/><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3.xml"/><Relationship Id="rId1" Type="http://schemas.openxmlformats.org/officeDocument/2006/relationships/slideLayout" Target="../slideLayouts/slideLayout7.xml"/><Relationship Id="rId6" Type="http://schemas.openxmlformats.org/officeDocument/2006/relationships/hyperlink" Target="https://www.edu.gov.mb.ca/k12/assess/report_cards/grading/docs/math_problem_solving.pdf" TargetMode="External"/><Relationship Id="rId5" Type="http://schemas.openxmlformats.org/officeDocument/2006/relationships/hyperlink" Target="https://www.edu.gov.mb.ca/k12/assess/report_cards/grading/docs/math_knowledge_understanding.pdf" TargetMode="External"/><Relationship Id="rId4" Type="http://schemas.openxmlformats.org/officeDocument/2006/relationships/hyperlink" Target="https://www.edu.gov.mb.ca/k12/assess/report_cards/grading/docs/mental_math.pdf" TargetMode="External"/></Relationships>
</file>

<file path=ppt/slides/_rels/slide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17/06/relationships/model3d" Target="../media/model3d1.glb"/><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mathigon.org/tangram"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mathlearningcenter.org/apps/geoboard" TargetMode="External"/><Relationship Id="rId4" Type="http://schemas.openxmlformats.org/officeDocument/2006/relationships/hyperlink" Target="https://toytheater.com/category/teacher-tools/virtual-manipulative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www.geogebra.org/m/D8rjsGzF" TargetMode="Externa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hyperlink" Target="https://www.geogebra.org/m/xdvumfag" TargetMode="External"/><Relationship Id="rId5" Type="http://schemas.openxmlformats.org/officeDocument/2006/relationships/hyperlink" Target="https://www.geogebra.org/m/mjkYXyRc" TargetMode="External"/><Relationship Id="rId4" Type="http://schemas.openxmlformats.org/officeDocument/2006/relationships/hyperlink" Target="https://www.geogebra.org/m/efkjmh4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building, tower&#10;&#10;Description automatically generated">
            <a:extLst>
              <a:ext uri="{FF2B5EF4-FFF2-40B4-BE49-F238E27FC236}">
                <a16:creationId xmlns:a16="http://schemas.microsoft.com/office/drawing/2014/main" id="{48698517-1F49-FF43-8EC7-2700433965CA}"/>
              </a:ext>
            </a:extLst>
          </p:cNvPr>
          <p:cNvPicPr>
            <a:picLocks noChangeAspect="1"/>
          </p:cNvPicPr>
          <p:nvPr/>
        </p:nvPicPr>
        <p:blipFill rotWithShape="1">
          <a:blip r:embed="rId3"/>
          <a:srcRect t="9091" r="13818"/>
          <a:stretch/>
        </p:blipFill>
        <p:spPr>
          <a:xfrm>
            <a:off x="3523488" y="10"/>
            <a:ext cx="8668512" cy="6857990"/>
          </a:xfrm>
          <a:prstGeom prst="rect">
            <a:avLst/>
          </a:prstGeom>
        </p:spPr>
      </p:pic>
      <p:sp>
        <p:nvSpPr>
          <p:cNvPr id="18" name="Rectangle 10">
            <a:extLst>
              <a:ext uri="{FF2B5EF4-FFF2-40B4-BE49-F238E27FC236}">
                <a16:creationId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76;p14">
            <a:extLst>
              <a:ext uri="{FF2B5EF4-FFF2-40B4-BE49-F238E27FC236}">
                <a16:creationId xmlns:a16="http://schemas.microsoft.com/office/drawing/2014/main" id="{94097BE9-47BC-B641-89B8-5AE467BBFA6C}"/>
              </a:ext>
            </a:extLst>
          </p:cNvPr>
          <p:cNvSpPr txBox="1">
            <a:spLocks/>
          </p:cNvSpPr>
          <p:nvPr/>
        </p:nvSpPr>
        <p:spPr>
          <a:xfrm>
            <a:off x="477981" y="1122363"/>
            <a:ext cx="4023360" cy="3204134"/>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a:t>Exploring </a:t>
            </a:r>
            <a:r>
              <a:rPr lang="en-US" sz="4800" b="1">
                <a:solidFill>
                  <a:srgbClr val="92D050"/>
                </a:solidFill>
              </a:rPr>
              <a:t>AREA</a:t>
            </a:r>
            <a:r>
              <a:rPr lang="en-US" sz="4800"/>
              <a:t> </a:t>
            </a:r>
          </a:p>
        </p:txBody>
      </p:sp>
      <p:sp>
        <p:nvSpPr>
          <p:cNvPr id="19" name="Rectangle 12">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4">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47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C50BDB67-DA03-1C42-AF44-BFEAB1C7518A}"/>
              </a:ext>
            </a:extLst>
          </p:cNvPr>
          <p:cNvPicPr>
            <a:picLocks noChangeAspect="1"/>
          </p:cNvPicPr>
          <p:nvPr/>
        </p:nvPicPr>
        <p:blipFill>
          <a:blip r:embed="rId3"/>
          <a:stretch>
            <a:fillRect/>
          </a:stretch>
        </p:blipFill>
        <p:spPr>
          <a:xfrm>
            <a:off x="3831815" y="549141"/>
            <a:ext cx="4051275" cy="2074395"/>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9" name="TextBox 8">
            <a:extLst>
              <a:ext uri="{FF2B5EF4-FFF2-40B4-BE49-F238E27FC236}">
                <a16:creationId xmlns:a16="http://schemas.microsoft.com/office/drawing/2014/main" id="{B80C10A8-E4D1-EE46-97CE-D0F049BCB5B9}"/>
              </a:ext>
            </a:extLst>
          </p:cNvPr>
          <p:cNvSpPr txBox="1"/>
          <p:nvPr/>
        </p:nvSpPr>
        <p:spPr>
          <a:xfrm>
            <a:off x="397833" y="1321550"/>
            <a:ext cx="2915605" cy="369332"/>
          </a:xfrm>
          <a:prstGeom prst="rect">
            <a:avLst/>
          </a:prstGeom>
          <a:noFill/>
        </p:spPr>
        <p:txBody>
          <a:bodyPr wrap="square" rtlCol="0" anchor="ctr">
            <a:spAutoFit/>
          </a:bodyPr>
          <a:lstStyle/>
          <a:p>
            <a:pPr algn="ctr"/>
            <a:r>
              <a:rPr lang="en-US" b="1">
                <a:latin typeface="Cavolini" panose="03000502040302020204" pitchFamily="66" charset="0"/>
                <a:cs typeface="Cavolini" panose="03000502040302020204" pitchFamily="66" charset="0"/>
              </a:rPr>
              <a:t>What do you notice?</a:t>
            </a:r>
          </a:p>
        </p:txBody>
      </p:sp>
      <p:sp>
        <p:nvSpPr>
          <p:cNvPr id="10" name="TextBox 9">
            <a:extLst>
              <a:ext uri="{FF2B5EF4-FFF2-40B4-BE49-F238E27FC236}">
                <a16:creationId xmlns:a16="http://schemas.microsoft.com/office/drawing/2014/main" id="{11DB55C1-FF5D-B249-8C7C-45B4B2FF4BB8}"/>
              </a:ext>
            </a:extLst>
          </p:cNvPr>
          <p:cNvSpPr txBox="1"/>
          <p:nvPr/>
        </p:nvSpPr>
        <p:spPr>
          <a:xfrm>
            <a:off x="8401468" y="1321550"/>
            <a:ext cx="2915605" cy="369332"/>
          </a:xfrm>
          <a:prstGeom prst="rect">
            <a:avLst/>
          </a:prstGeom>
          <a:noFill/>
        </p:spPr>
        <p:txBody>
          <a:bodyPr wrap="square" rtlCol="0" anchor="ctr">
            <a:spAutoFit/>
          </a:bodyPr>
          <a:lstStyle/>
          <a:p>
            <a:pPr algn="ctr"/>
            <a:r>
              <a:rPr lang="en-US" b="1">
                <a:latin typeface="Cavolini" panose="03000502040302020204" pitchFamily="66" charset="0"/>
                <a:cs typeface="Cavolini" panose="03000502040302020204" pitchFamily="66" charset="0"/>
              </a:rPr>
              <a:t>What do you wonder?</a:t>
            </a:r>
          </a:p>
        </p:txBody>
      </p:sp>
    </p:spTree>
    <p:extLst>
      <p:ext uri="{BB962C8B-B14F-4D97-AF65-F5344CB8AC3E}">
        <p14:creationId xmlns:p14="http://schemas.microsoft.com/office/powerpoint/2010/main" val="29310267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3" name="TextBox 12">
            <a:extLst>
              <a:ext uri="{FF2B5EF4-FFF2-40B4-BE49-F238E27FC236}">
                <a16:creationId xmlns:a16="http://schemas.microsoft.com/office/drawing/2014/main" id="{6C2EB8BE-1C98-D648-AAE2-DAC075163D32}"/>
              </a:ext>
            </a:extLst>
          </p:cNvPr>
          <p:cNvSpPr txBox="1"/>
          <p:nvPr/>
        </p:nvSpPr>
        <p:spPr>
          <a:xfrm>
            <a:off x="4297643" y="437422"/>
            <a:ext cx="6120382" cy="584775"/>
          </a:xfrm>
          <a:prstGeom prst="rect">
            <a:avLst/>
          </a:prstGeom>
          <a:noFill/>
        </p:spPr>
        <p:txBody>
          <a:bodyPr wrap="square" rtlCol="0" anchor="ctr">
            <a:spAutoFit/>
          </a:bodyPr>
          <a:lstStyle/>
          <a:p>
            <a:pPr algn="ctr"/>
            <a:r>
              <a:rPr lang="en-US" sz="3200" b="1">
                <a:latin typeface="Cavolini" panose="03000502040302020204" pitchFamily="66" charset="0"/>
                <a:cs typeface="Cavolini" panose="03000502040302020204" pitchFamily="66" charset="0"/>
              </a:rPr>
              <a:t>Which one doesn’t belong?</a:t>
            </a:r>
          </a:p>
        </p:txBody>
      </p:sp>
      <p:pic>
        <p:nvPicPr>
          <p:cNvPr id="17" name="Picture 16" descr="Chart&#10;&#10;Description automatically generated with medium confidence">
            <a:extLst>
              <a:ext uri="{FF2B5EF4-FFF2-40B4-BE49-F238E27FC236}">
                <a16:creationId xmlns:a16="http://schemas.microsoft.com/office/drawing/2014/main" id="{EF2E8D8F-4A0E-DD47-91F2-84956BB50745}"/>
              </a:ext>
            </a:extLst>
          </p:cNvPr>
          <p:cNvPicPr>
            <a:picLocks noChangeAspect="1"/>
          </p:cNvPicPr>
          <p:nvPr/>
        </p:nvPicPr>
        <p:blipFill>
          <a:blip r:embed="rId3"/>
          <a:stretch>
            <a:fillRect/>
          </a:stretch>
        </p:blipFill>
        <p:spPr>
          <a:xfrm>
            <a:off x="4718304" y="2874273"/>
            <a:ext cx="2755391" cy="1865079"/>
          </a:xfrm>
          <a:prstGeom prst="rect">
            <a:avLst/>
          </a:prstGeom>
        </p:spPr>
      </p:pic>
      <p:sp>
        <p:nvSpPr>
          <p:cNvPr id="2" name="TextBox 1">
            <a:extLst>
              <a:ext uri="{FF2B5EF4-FFF2-40B4-BE49-F238E27FC236}">
                <a16:creationId xmlns:a16="http://schemas.microsoft.com/office/drawing/2014/main" id="{BE0F3BF3-C807-6A4E-97D7-E52429019F55}"/>
              </a:ext>
            </a:extLst>
          </p:cNvPr>
          <p:cNvSpPr txBox="1"/>
          <p:nvPr/>
        </p:nvSpPr>
        <p:spPr>
          <a:xfrm>
            <a:off x="200526" y="1507569"/>
            <a:ext cx="4212978" cy="369332"/>
          </a:xfrm>
          <a:prstGeom prst="rect">
            <a:avLst/>
          </a:prstGeom>
          <a:noFill/>
        </p:spPr>
        <p:txBody>
          <a:bodyPr wrap="square" rtlCol="0">
            <a:spAutoFit/>
          </a:bodyPr>
          <a:lstStyle/>
          <a:p>
            <a:r>
              <a:rPr lang="en-US"/>
              <a:t>The WHITE triangle is the only one that…</a:t>
            </a:r>
          </a:p>
        </p:txBody>
      </p:sp>
      <p:sp>
        <p:nvSpPr>
          <p:cNvPr id="8" name="TextBox 7">
            <a:extLst>
              <a:ext uri="{FF2B5EF4-FFF2-40B4-BE49-F238E27FC236}">
                <a16:creationId xmlns:a16="http://schemas.microsoft.com/office/drawing/2014/main" id="{554829C8-FAB1-6040-AD98-EB8EB6145EC5}"/>
              </a:ext>
            </a:extLst>
          </p:cNvPr>
          <p:cNvSpPr txBox="1"/>
          <p:nvPr/>
        </p:nvSpPr>
        <p:spPr>
          <a:xfrm>
            <a:off x="291232" y="4006568"/>
            <a:ext cx="4212978" cy="369332"/>
          </a:xfrm>
          <a:prstGeom prst="rect">
            <a:avLst/>
          </a:prstGeom>
          <a:noFill/>
        </p:spPr>
        <p:txBody>
          <a:bodyPr wrap="square" rtlCol="0">
            <a:spAutoFit/>
          </a:bodyPr>
          <a:lstStyle/>
          <a:p>
            <a:r>
              <a:rPr lang="en-US"/>
              <a:t>The </a:t>
            </a:r>
            <a:r>
              <a:rPr lang="en-US">
                <a:solidFill>
                  <a:srgbClr val="FF0000"/>
                </a:solidFill>
              </a:rPr>
              <a:t>RED</a:t>
            </a:r>
            <a:r>
              <a:rPr lang="en-US"/>
              <a:t> triangle is the only one that…</a:t>
            </a:r>
          </a:p>
        </p:txBody>
      </p:sp>
      <p:sp>
        <p:nvSpPr>
          <p:cNvPr id="9" name="TextBox 8">
            <a:extLst>
              <a:ext uri="{FF2B5EF4-FFF2-40B4-BE49-F238E27FC236}">
                <a16:creationId xmlns:a16="http://schemas.microsoft.com/office/drawing/2014/main" id="{429FE31C-FA30-4E47-8E12-7A26D5071EFE}"/>
              </a:ext>
            </a:extLst>
          </p:cNvPr>
          <p:cNvSpPr txBox="1"/>
          <p:nvPr/>
        </p:nvSpPr>
        <p:spPr>
          <a:xfrm>
            <a:off x="7859480" y="4006568"/>
            <a:ext cx="4212978" cy="369332"/>
          </a:xfrm>
          <a:prstGeom prst="rect">
            <a:avLst/>
          </a:prstGeom>
          <a:noFill/>
        </p:spPr>
        <p:txBody>
          <a:bodyPr wrap="square" rtlCol="0">
            <a:spAutoFit/>
          </a:bodyPr>
          <a:lstStyle/>
          <a:p>
            <a:r>
              <a:rPr lang="en-US"/>
              <a:t>The </a:t>
            </a:r>
            <a:r>
              <a:rPr lang="en-US">
                <a:solidFill>
                  <a:srgbClr val="00B050"/>
                </a:solidFill>
              </a:rPr>
              <a:t>GREEN</a:t>
            </a:r>
            <a:r>
              <a:rPr lang="en-US"/>
              <a:t> triangle is the only one that…</a:t>
            </a:r>
          </a:p>
        </p:txBody>
      </p:sp>
      <p:sp>
        <p:nvSpPr>
          <p:cNvPr id="10" name="TextBox 9">
            <a:extLst>
              <a:ext uri="{FF2B5EF4-FFF2-40B4-BE49-F238E27FC236}">
                <a16:creationId xmlns:a16="http://schemas.microsoft.com/office/drawing/2014/main" id="{B80B0368-4F08-9449-9327-EA5A8B63F75C}"/>
              </a:ext>
            </a:extLst>
          </p:cNvPr>
          <p:cNvSpPr txBox="1"/>
          <p:nvPr/>
        </p:nvSpPr>
        <p:spPr>
          <a:xfrm>
            <a:off x="7644083" y="1507569"/>
            <a:ext cx="4212978" cy="369332"/>
          </a:xfrm>
          <a:prstGeom prst="rect">
            <a:avLst/>
          </a:prstGeom>
          <a:noFill/>
        </p:spPr>
        <p:txBody>
          <a:bodyPr wrap="square" rtlCol="0">
            <a:spAutoFit/>
          </a:bodyPr>
          <a:lstStyle/>
          <a:p>
            <a:r>
              <a:rPr lang="en-US"/>
              <a:t>The </a:t>
            </a:r>
            <a:r>
              <a:rPr lang="en-US">
                <a:solidFill>
                  <a:schemeClr val="accent4"/>
                </a:solidFill>
              </a:rPr>
              <a:t>YELLOW</a:t>
            </a:r>
            <a:r>
              <a:rPr lang="en-US"/>
              <a:t> triangle is the only one that…</a:t>
            </a:r>
          </a:p>
        </p:txBody>
      </p:sp>
    </p:spTree>
    <p:extLst>
      <p:ext uri="{BB962C8B-B14F-4D97-AF65-F5344CB8AC3E}">
        <p14:creationId xmlns:p14="http://schemas.microsoft.com/office/powerpoint/2010/main" val="24862034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7F22"/>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10FD4E9A-4E0F-DF4C-80D3-34C84FDE30A8}"/>
              </a:ext>
            </a:extLst>
          </p:cNvPr>
          <p:cNvSpPr/>
          <p:nvPr/>
        </p:nvSpPr>
        <p:spPr>
          <a:xfrm>
            <a:off x="664080" y="596599"/>
            <a:ext cx="10863839" cy="5664802"/>
          </a:xfrm>
          <a:prstGeom prst="round2DiagRect">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2"/>
          </a:solidFill>
          <a:ln w="28575">
            <a:solidFill>
              <a:srgbClr val="C55A1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50468231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TextBox 9">
            <a:extLst>
              <a:ext uri="{FF2B5EF4-FFF2-40B4-BE49-F238E27FC236}">
                <a16:creationId xmlns:a16="http://schemas.microsoft.com/office/drawing/2014/main" id="{A6E4CBA7-9616-4E01-AF39-F9D9EAE25F67}"/>
              </a:ext>
            </a:extLst>
          </p:cNvPr>
          <p:cNvSpPr txBox="1"/>
          <p:nvPr/>
        </p:nvSpPr>
        <p:spPr>
          <a:xfrm>
            <a:off x="200526" y="1476201"/>
            <a:ext cx="4618641" cy="1200329"/>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Using the geoboard web app (</a:t>
            </a:r>
            <a:r>
              <a:rPr lang="en-US">
                <a:latin typeface="Cavolini" panose="03000502040302020204" pitchFamily="66" charset="0"/>
                <a:cs typeface="Cavolini" panose="03000502040302020204" pitchFamily="66" charset="0"/>
                <a:hlinkClick r:id="rId3"/>
              </a:rPr>
              <a:t>click here</a:t>
            </a:r>
            <a:r>
              <a:rPr lang="en-US">
                <a:latin typeface="Cavolini" panose="03000502040302020204" pitchFamily="66" charset="0"/>
                <a:cs typeface="Cavolini" panose="03000502040302020204" pitchFamily="66" charset="0"/>
              </a:rPr>
              <a:t>), create a rectangle anywhere on the grid. Use the </a:t>
            </a:r>
            <a:r>
              <a:rPr lang="en-US" b="1">
                <a:latin typeface="Cavolini" panose="03000502040302020204" pitchFamily="66" charset="0"/>
                <a:cs typeface="Cavolini" panose="03000502040302020204" pitchFamily="66" charset="0"/>
              </a:rPr>
              <a:t>LARGER (9X14) GRID.</a:t>
            </a:r>
            <a:endParaRPr lang="en-US">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4CEF3E7A-D4CC-48E8-9C86-32E191B62021}"/>
              </a:ext>
            </a:extLst>
          </p:cNvPr>
          <p:cNvSpPr txBox="1"/>
          <p:nvPr/>
        </p:nvSpPr>
        <p:spPr>
          <a:xfrm>
            <a:off x="200525" y="3294745"/>
            <a:ext cx="4618641" cy="2585323"/>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What is the area of your rectangle? </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How do you know? </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Insert a picture of your rectangle to the right.</a:t>
            </a:r>
          </a:p>
        </p:txBody>
      </p:sp>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3643"/>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709564" y="130469"/>
            <a:ext cx="1405755" cy="276999"/>
          </a:xfrm>
          <a:prstGeom prst="rect">
            <a:avLst/>
          </a:prstGeom>
          <a:solidFill>
            <a:srgbClr val="F0B803">
              <a:alpha val="30588"/>
            </a:srgbClr>
          </a:solidFill>
          <a:ln w="38100">
            <a:solidFill>
              <a:schemeClr val="accent2"/>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9" name="TextBox 8">
            <a:extLst>
              <a:ext uri="{FF2B5EF4-FFF2-40B4-BE49-F238E27FC236}">
                <a16:creationId xmlns:a16="http://schemas.microsoft.com/office/drawing/2014/main" id="{C0CF923C-98B7-5644-9897-15F12CCECE88}"/>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Tree>
    <p:extLst>
      <p:ext uri="{BB962C8B-B14F-4D97-AF65-F5344CB8AC3E}">
        <p14:creationId xmlns:p14="http://schemas.microsoft.com/office/powerpoint/2010/main" val="32316528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TextBox 9">
            <a:extLst>
              <a:ext uri="{FF2B5EF4-FFF2-40B4-BE49-F238E27FC236}">
                <a16:creationId xmlns:a16="http://schemas.microsoft.com/office/drawing/2014/main" id="{A6E4CBA7-9616-4E01-AF39-F9D9EAE25F67}"/>
              </a:ext>
            </a:extLst>
          </p:cNvPr>
          <p:cNvSpPr txBox="1"/>
          <p:nvPr/>
        </p:nvSpPr>
        <p:spPr>
          <a:xfrm>
            <a:off x="200526" y="1167649"/>
            <a:ext cx="4618641" cy="2585323"/>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Using the geoboard web app (</a:t>
            </a:r>
            <a:r>
              <a:rPr lang="en-US">
                <a:latin typeface="Cavolini" panose="03000502040302020204" pitchFamily="66" charset="0"/>
                <a:cs typeface="Cavolini" panose="03000502040302020204" pitchFamily="66" charset="0"/>
                <a:hlinkClick r:id="rId3"/>
              </a:rPr>
              <a:t>click here</a:t>
            </a:r>
            <a:r>
              <a:rPr lang="en-US">
                <a:latin typeface="Cavolini" panose="03000502040302020204" pitchFamily="66" charset="0"/>
                <a:cs typeface="Cavolini" panose="03000502040302020204" pitchFamily="66" charset="0"/>
              </a:rPr>
              <a:t>), create a rectangle anywhere on the grid. Use the </a:t>
            </a:r>
            <a:r>
              <a:rPr lang="en-US" b="1">
                <a:latin typeface="Cavolini" panose="03000502040302020204" pitchFamily="66" charset="0"/>
                <a:cs typeface="Cavolini" panose="03000502040302020204" pitchFamily="66" charset="0"/>
              </a:rPr>
              <a:t>LARGER (9X14) GRID.</a:t>
            </a:r>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Now, draw a line from one of the upper corners of the rectangle to the diagonally opposite lower corner.</a:t>
            </a:r>
          </a:p>
        </p:txBody>
      </p:sp>
      <p:sp>
        <p:nvSpPr>
          <p:cNvPr id="12" name="TextBox 11">
            <a:extLst>
              <a:ext uri="{FF2B5EF4-FFF2-40B4-BE49-F238E27FC236}">
                <a16:creationId xmlns:a16="http://schemas.microsoft.com/office/drawing/2014/main" id="{4CEF3E7A-D4CC-48E8-9C86-32E191B62021}"/>
              </a:ext>
            </a:extLst>
          </p:cNvPr>
          <p:cNvSpPr txBox="1"/>
          <p:nvPr/>
        </p:nvSpPr>
        <p:spPr>
          <a:xfrm>
            <a:off x="200526" y="4073186"/>
            <a:ext cx="4618641" cy="2031325"/>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What is the area of each of the two triangles your line created? </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How do you know?</a:t>
            </a: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Insert a picture of your rectangle to the right.</a:t>
            </a:r>
          </a:p>
        </p:txBody>
      </p:sp>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3643"/>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709564" y="130469"/>
            <a:ext cx="1405755" cy="276999"/>
          </a:xfrm>
          <a:prstGeom prst="rect">
            <a:avLst/>
          </a:prstGeom>
          <a:solidFill>
            <a:srgbClr val="F0B803">
              <a:alpha val="30588"/>
            </a:srgbClr>
          </a:solidFill>
          <a:ln w="38100">
            <a:solidFill>
              <a:schemeClr val="accent2"/>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11" name="TextBox 10">
            <a:extLst>
              <a:ext uri="{FF2B5EF4-FFF2-40B4-BE49-F238E27FC236}">
                <a16:creationId xmlns:a16="http://schemas.microsoft.com/office/drawing/2014/main" id="{96B2EB3D-892B-6249-BE3C-A15F7BD7C18A}"/>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Tree>
    <p:extLst>
      <p:ext uri="{BB962C8B-B14F-4D97-AF65-F5344CB8AC3E}">
        <p14:creationId xmlns:p14="http://schemas.microsoft.com/office/powerpoint/2010/main" val="1216336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TextBox 9">
            <a:extLst>
              <a:ext uri="{FF2B5EF4-FFF2-40B4-BE49-F238E27FC236}">
                <a16:creationId xmlns:a16="http://schemas.microsoft.com/office/drawing/2014/main" id="{A6E4CBA7-9616-4E01-AF39-F9D9EAE25F67}"/>
              </a:ext>
            </a:extLst>
          </p:cNvPr>
          <p:cNvSpPr txBox="1"/>
          <p:nvPr/>
        </p:nvSpPr>
        <p:spPr>
          <a:xfrm>
            <a:off x="149219" y="1066106"/>
            <a:ext cx="4618641" cy="286232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Using the geoboard web app (</a:t>
            </a:r>
            <a:r>
              <a:rPr lang="en-US">
                <a:latin typeface="Cavolini" panose="03000502040302020204" pitchFamily="66" charset="0"/>
                <a:cs typeface="Cavolini" panose="03000502040302020204" pitchFamily="66" charset="0"/>
                <a:hlinkClick r:id="rId3"/>
              </a:rPr>
              <a:t>click here</a:t>
            </a:r>
            <a:r>
              <a:rPr lang="en-US">
                <a:latin typeface="Cavolini" panose="03000502040302020204" pitchFamily="66" charset="0"/>
                <a:cs typeface="Cavolini" panose="03000502040302020204" pitchFamily="66" charset="0"/>
              </a:rPr>
              <a:t>), create a rectangle anywhere on the grid. Use the </a:t>
            </a:r>
            <a:r>
              <a:rPr lang="en-US" b="1">
                <a:latin typeface="Cavolini" panose="03000502040302020204" pitchFamily="66" charset="0"/>
                <a:cs typeface="Cavolini" panose="03000502040302020204" pitchFamily="66" charset="0"/>
              </a:rPr>
              <a:t>LARGER (9X14) GRID.</a:t>
            </a:r>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Now draw two lines, one from each of the lower corners and connecting anywhere on the upper length of the rectangle. Make sure that your lines meet!</a:t>
            </a:r>
          </a:p>
        </p:txBody>
      </p:sp>
      <p:sp>
        <p:nvSpPr>
          <p:cNvPr id="12" name="TextBox 11">
            <a:extLst>
              <a:ext uri="{FF2B5EF4-FFF2-40B4-BE49-F238E27FC236}">
                <a16:creationId xmlns:a16="http://schemas.microsoft.com/office/drawing/2014/main" id="{4CEF3E7A-D4CC-48E8-9C86-32E191B62021}"/>
              </a:ext>
            </a:extLst>
          </p:cNvPr>
          <p:cNvSpPr txBox="1"/>
          <p:nvPr/>
        </p:nvSpPr>
        <p:spPr>
          <a:xfrm>
            <a:off x="200526" y="4198379"/>
            <a:ext cx="4618641" cy="2308324"/>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What is the area of each of the three triangles that your lines created? </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How do you know?</a:t>
            </a: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Insert a picture of your rectangle to the right.</a:t>
            </a:r>
          </a:p>
        </p:txBody>
      </p:sp>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3643"/>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709564" y="130469"/>
            <a:ext cx="1405755" cy="276999"/>
          </a:xfrm>
          <a:prstGeom prst="rect">
            <a:avLst/>
          </a:prstGeom>
          <a:solidFill>
            <a:srgbClr val="F0B803">
              <a:alpha val="30588"/>
            </a:srgbClr>
          </a:solidFill>
          <a:ln w="38100">
            <a:solidFill>
              <a:schemeClr val="accent2"/>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11" name="TextBox 10">
            <a:extLst>
              <a:ext uri="{FF2B5EF4-FFF2-40B4-BE49-F238E27FC236}">
                <a16:creationId xmlns:a16="http://schemas.microsoft.com/office/drawing/2014/main" id="{75A50DE8-EDA1-1F46-BE91-15748B352AD2}"/>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Tree>
    <p:extLst>
      <p:ext uri="{BB962C8B-B14F-4D97-AF65-F5344CB8AC3E}">
        <p14:creationId xmlns:p14="http://schemas.microsoft.com/office/powerpoint/2010/main" val="25870936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TextBox 9">
            <a:extLst>
              <a:ext uri="{FF2B5EF4-FFF2-40B4-BE49-F238E27FC236}">
                <a16:creationId xmlns:a16="http://schemas.microsoft.com/office/drawing/2014/main" id="{A6E4CBA7-9616-4E01-AF39-F9D9EAE25F67}"/>
              </a:ext>
            </a:extLst>
          </p:cNvPr>
          <p:cNvSpPr txBox="1"/>
          <p:nvPr/>
        </p:nvSpPr>
        <p:spPr>
          <a:xfrm>
            <a:off x="278785" y="1090853"/>
            <a:ext cx="4618641" cy="1200329"/>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Using the geoboard web app (</a:t>
            </a:r>
            <a:r>
              <a:rPr lang="en-US">
                <a:latin typeface="Cavolini" panose="03000502040302020204" pitchFamily="66" charset="0"/>
                <a:cs typeface="Cavolini" panose="03000502040302020204" pitchFamily="66" charset="0"/>
                <a:hlinkClick r:id="rId3"/>
              </a:rPr>
              <a:t>click here</a:t>
            </a:r>
            <a:r>
              <a:rPr lang="en-US">
                <a:latin typeface="Cavolini" panose="03000502040302020204" pitchFamily="66" charset="0"/>
                <a:cs typeface="Cavolini" panose="03000502040302020204" pitchFamily="66" charset="0"/>
              </a:rPr>
              <a:t>), create two identical triangles anywhere on the grid. Use the </a:t>
            </a:r>
            <a:r>
              <a:rPr lang="en-US" b="1">
                <a:latin typeface="Cavolini" panose="03000502040302020204" pitchFamily="66" charset="0"/>
                <a:cs typeface="Cavolini" panose="03000502040302020204" pitchFamily="66" charset="0"/>
              </a:rPr>
              <a:t>LARGER (9X14) GRID.</a:t>
            </a:r>
            <a:r>
              <a:rPr lang="en-US">
                <a:latin typeface="Cavolini" panose="03000502040302020204" pitchFamily="66" charset="0"/>
                <a:cs typeface="Cavolini" panose="03000502040302020204" pitchFamily="66" charset="0"/>
              </a:rPr>
              <a:t> </a:t>
            </a:r>
          </a:p>
        </p:txBody>
      </p:sp>
      <p:sp>
        <p:nvSpPr>
          <p:cNvPr id="12" name="TextBox 11">
            <a:extLst>
              <a:ext uri="{FF2B5EF4-FFF2-40B4-BE49-F238E27FC236}">
                <a16:creationId xmlns:a16="http://schemas.microsoft.com/office/drawing/2014/main" id="{4CEF3E7A-D4CC-48E8-9C86-32E191B62021}"/>
              </a:ext>
            </a:extLst>
          </p:cNvPr>
          <p:cNvSpPr txBox="1"/>
          <p:nvPr/>
        </p:nvSpPr>
        <p:spPr>
          <a:xfrm>
            <a:off x="278785" y="2512892"/>
            <a:ext cx="4618641" cy="4247317"/>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What is the total area of the two triangles that you created? </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How did you figure it out?</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Do you notice a pattern yet?</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Insert a picture of your geoboard to the right.</a:t>
            </a:r>
          </a:p>
        </p:txBody>
      </p:sp>
      <p:sp>
        <p:nvSpPr>
          <p:cNvPr id="13" name="Round Diagonal Corner Rectangle 12">
            <a:extLst>
              <a:ext uri="{FF2B5EF4-FFF2-40B4-BE49-F238E27FC236}">
                <a16:creationId xmlns:a16="http://schemas.microsoft.com/office/drawing/2014/main" id="{01CE6404-A258-CE46-8E1E-F0C5F3444072}"/>
              </a:ext>
            </a:extLst>
          </p:cNvPr>
          <p:cNvSpPr/>
          <p:nvPr/>
        </p:nvSpPr>
        <p:spPr>
          <a:xfrm>
            <a:off x="142808" y="94340"/>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709564" y="130469"/>
            <a:ext cx="1405755" cy="276999"/>
          </a:xfrm>
          <a:prstGeom prst="rect">
            <a:avLst/>
          </a:prstGeom>
          <a:solidFill>
            <a:srgbClr val="F0B803">
              <a:alpha val="30588"/>
            </a:srgbClr>
          </a:solidFill>
          <a:ln w="38100">
            <a:solidFill>
              <a:schemeClr val="accent2"/>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11" name="TextBox 10">
            <a:extLst>
              <a:ext uri="{FF2B5EF4-FFF2-40B4-BE49-F238E27FC236}">
                <a16:creationId xmlns:a16="http://schemas.microsoft.com/office/drawing/2014/main" id="{C0F2C810-041F-EF4C-82B2-FDB43729347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Tree>
    <p:extLst>
      <p:ext uri="{BB962C8B-B14F-4D97-AF65-F5344CB8AC3E}">
        <p14:creationId xmlns:p14="http://schemas.microsoft.com/office/powerpoint/2010/main" val="29618862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3" name="Round Diagonal Corner Rectangle 12">
            <a:extLst>
              <a:ext uri="{FF2B5EF4-FFF2-40B4-BE49-F238E27FC236}">
                <a16:creationId xmlns:a16="http://schemas.microsoft.com/office/drawing/2014/main" id="{01CE6404-A258-CE46-8E1E-F0C5F3444072}"/>
              </a:ext>
            </a:extLst>
          </p:cNvPr>
          <p:cNvSpPr/>
          <p:nvPr/>
        </p:nvSpPr>
        <p:spPr>
          <a:xfrm>
            <a:off x="140181" y="75263"/>
            <a:ext cx="11997911" cy="6607791"/>
          </a:xfrm>
          <a:prstGeom prst="round2Diag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722264" y="92369"/>
            <a:ext cx="1405755" cy="276999"/>
          </a:xfrm>
          <a:prstGeom prst="rect">
            <a:avLst/>
          </a:prstGeom>
          <a:solidFill>
            <a:srgbClr val="F0B803">
              <a:alpha val="30588"/>
            </a:srgbClr>
          </a:solidFill>
          <a:ln w="38100">
            <a:solidFill>
              <a:schemeClr val="accent2"/>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The Basics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43CB461-76B2-4308-8807-81163A82D50F}"/>
                  </a:ext>
                </a:extLst>
              </p:cNvPr>
              <p:cNvSpPr txBox="1"/>
              <p:nvPr/>
            </p:nvSpPr>
            <p:spPr>
              <a:xfrm>
                <a:off x="1036649" y="2882621"/>
                <a:ext cx="2028228" cy="883255"/>
              </a:xfrm>
              <a:prstGeom prst="rect">
                <a:avLst/>
              </a:prstGeom>
              <a:noFill/>
            </p:spPr>
            <p:txBody>
              <a:bodyPr wrap="square" lIns="0" tIns="0" rIns="0" bIns="0" rtlCol="0">
                <a:spAutoFit/>
              </a:bodyPr>
              <a:lstStyle/>
              <a:p>
                <a:r>
                  <a:rPr lang="en-CA" sz="4000">
                    <a:latin typeface="Cavolini" panose="03000502040302020204" pitchFamily="66" charset="0"/>
                    <a:cs typeface="Cavolini" panose="03000502040302020204" pitchFamily="66" charset="0"/>
                  </a:rPr>
                  <a:t>A = </a:t>
                </a:r>
                <a14:m>
                  <m:oMath xmlns:m="http://schemas.openxmlformats.org/officeDocument/2006/math">
                    <m:f>
                      <m:fPr>
                        <m:ctrlPr>
                          <a:rPr lang="en-CA" sz="4000" i="1" smtClean="0">
                            <a:latin typeface="Cambria Math" panose="02040503050406030204" pitchFamily="18" charset="0"/>
                          </a:rPr>
                        </m:ctrlPr>
                      </m:fPr>
                      <m:num>
                        <m:r>
                          <a:rPr lang="en-US" sz="4000" b="0" i="1" smtClean="0">
                            <a:latin typeface="Cambria Math" panose="02040503050406030204" pitchFamily="18" charset="0"/>
                          </a:rPr>
                          <m:t>𝑏</m:t>
                        </m:r>
                        <m:r>
                          <a:rPr lang="en-US" sz="4000" b="0" i="1" smtClean="0">
                            <a:latin typeface="Cambria Math" panose="02040503050406030204" pitchFamily="18" charset="0"/>
                          </a:rPr>
                          <m:t> </m:t>
                        </m:r>
                        <m:r>
                          <a:rPr lang="en-US" sz="4000" b="0" i="1" smtClean="0">
                            <a:latin typeface="Cambria Math" panose="02040503050406030204" pitchFamily="18" charset="0"/>
                          </a:rPr>
                          <m:t>𝑥</m:t>
                        </m:r>
                        <m:r>
                          <a:rPr lang="en-US" sz="4000" b="0" i="1" smtClean="0">
                            <a:latin typeface="Cambria Math" panose="02040503050406030204" pitchFamily="18" charset="0"/>
                          </a:rPr>
                          <m:t> </m:t>
                        </m:r>
                        <m:r>
                          <a:rPr lang="en-US" sz="4000" b="0" i="1" smtClean="0">
                            <a:latin typeface="Cambria Math" panose="02040503050406030204" pitchFamily="18" charset="0"/>
                          </a:rPr>
                          <m:t>h</m:t>
                        </m:r>
                      </m:num>
                      <m:den>
                        <m:r>
                          <a:rPr lang="en-US" sz="4000" b="0" i="1" smtClean="0">
                            <a:latin typeface="Cambria Math" panose="02040503050406030204" pitchFamily="18" charset="0"/>
                          </a:rPr>
                          <m:t>2</m:t>
                        </m:r>
                      </m:den>
                    </m:f>
                  </m:oMath>
                </a14:m>
                <a:endParaRPr lang="en-CA" sz="4000">
                  <a:latin typeface="Cavolini" panose="03000502040302020204" pitchFamily="66" charset="0"/>
                  <a:cs typeface="Cavolini" panose="03000502040302020204" pitchFamily="66" charset="0"/>
                </a:endParaRPr>
              </a:p>
            </p:txBody>
          </p:sp>
        </mc:Choice>
        <mc:Fallback xmlns="">
          <p:sp>
            <p:nvSpPr>
              <p:cNvPr id="3" name="TextBox 2">
                <a:extLst>
                  <a:ext uri="{FF2B5EF4-FFF2-40B4-BE49-F238E27FC236}">
                    <a16:creationId xmlns:a16="http://schemas.microsoft.com/office/drawing/2014/main" id="{C43CB461-76B2-4308-8807-81163A82D50F}"/>
                  </a:ext>
                </a:extLst>
              </p:cNvPr>
              <p:cNvSpPr txBox="1">
                <a:spLocks noRot="1" noChangeAspect="1" noMove="1" noResize="1" noEditPoints="1" noAdjustHandles="1" noChangeArrowheads="1" noChangeShapeType="1" noTextEdit="1"/>
              </p:cNvSpPr>
              <p:nvPr/>
            </p:nvSpPr>
            <p:spPr>
              <a:xfrm>
                <a:off x="1036649" y="2882621"/>
                <a:ext cx="2028228" cy="883255"/>
              </a:xfrm>
              <a:prstGeom prst="rect">
                <a:avLst/>
              </a:prstGeom>
              <a:blipFill>
                <a:blip r:embed="rId3"/>
                <a:stretch>
                  <a:fillRect l="-15015" t="-1379" b="-20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FE6F895-00CF-41EE-8176-3E9C9F516FCA}"/>
              </a:ext>
            </a:extLst>
          </p:cNvPr>
          <p:cNvSpPr txBox="1"/>
          <p:nvPr/>
        </p:nvSpPr>
        <p:spPr>
          <a:xfrm>
            <a:off x="783941" y="2274838"/>
            <a:ext cx="2433948" cy="2308324"/>
          </a:xfrm>
          <a:custGeom>
            <a:avLst/>
            <a:gdLst>
              <a:gd name="connsiteX0" fmla="*/ 0 w 2433948"/>
              <a:gd name="connsiteY0" fmla="*/ 0 h 2308324"/>
              <a:gd name="connsiteX1" fmla="*/ 438111 w 2433948"/>
              <a:gd name="connsiteY1" fmla="*/ 0 h 2308324"/>
              <a:gd name="connsiteX2" fmla="*/ 949240 w 2433948"/>
              <a:gd name="connsiteY2" fmla="*/ 0 h 2308324"/>
              <a:gd name="connsiteX3" fmla="*/ 1411690 w 2433948"/>
              <a:gd name="connsiteY3" fmla="*/ 0 h 2308324"/>
              <a:gd name="connsiteX4" fmla="*/ 1849800 w 2433948"/>
              <a:gd name="connsiteY4" fmla="*/ 0 h 2308324"/>
              <a:gd name="connsiteX5" fmla="*/ 2433948 w 2433948"/>
              <a:gd name="connsiteY5" fmla="*/ 0 h 2308324"/>
              <a:gd name="connsiteX6" fmla="*/ 2433948 w 2433948"/>
              <a:gd name="connsiteY6" fmla="*/ 577081 h 2308324"/>
              <a:gd name="connsiteX7" fmla="*/ 2433948 w 2433948"/>
              <a:gd name="connsiteY7" fmla="*/ 1154162 h 2308324"/>
              <a:gd name="connsiteX8" fmla="*/ 2433948 w 2433948"/>
              <a:gd name="connsiteY8" fmla="*/ 1685077 h 2308324"/>
              <a:gd name="connsiteX9" fmla="*/ 2433948 w 2433948"/>
              <a:gd name="connsiteY9" fmla="*/ 2308324 h 2308324"/>
              <a:gd name="connsiteX10" fmla="*/ 1995837 w 2433948"/>
              <a:gd name="connsiteY10" fmla="*/ 2308324 h 2308324"/>
              <a:gd name="connsiteX11" fmla="*/ 1582066 w 2433948"/>
              <a:gd name="connsiteY11" fmla="*/ 2308324 h 2308324"/>
              <a:gd name="connsiteX12" fmla="*/ 1070937 w 2433948"/>
              <a:gd name="connsiteY12" fmla="*/ 2308324 h 2308324"/>
              <a:gd name="connsiteX13" fmla="*/ 632826 w 2433948"/>
              <a:gd name="connsiteY13" fmla="*/ 2308324 h 2308324"/>
              <a:gd name="connsiteX14" fmla="*/ 0 w 2433948"/>
              <a:gd name="connsiteY14" fmla="*/ 2308324 h 2308324"/>
              <a:gd name="connsiteX15" fmla="*/ 0 w 2433948"/>
              <a:gd name="connsiteY15" fmla="*/ 1685077 h 2308324"/>
              <a:gd name="connsiteX16" fmla="*/ 0 w 2433948"/>
              <a:gd name="connsiteY16" fmla="*/ 1154162 h 2308324"/>
              <a:gd name="connsiteX17" fmla="*/ 0 w 2433948"/>
              <a:gd name="connsiteY17" fmla="*/ 553998 h 2308324"/>
              <a:gd name="connsiteX18" fmla="*/ 0 w 2433948"/>
              <a:gd name="connsiteY18"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33948" h="2308324" fill="none" extrusionOk="0">
                <a:moveTo>
                  <a:pt x="0" y="0"/>
                </a:moveTo>
                <a:cubicBezTo>
                  <a:pt x="191897" y="-42281"/>
                  <a:pt x="262141" y="43301"/>
                  <a:pt x="438111" y="0"/>
                </a:cubicBezTo>
                <a:cubicBezTo>
                  <a:pt x="614081" y="-43301"/>
                  <a:pt x="822747" y="27883"/>
                  <a:pt x="949240" y="0"/>
                </a:cubicBezTo>
                <a:cubicBezTo>
                  <a:pt x="1075733" y="-27883"/>
                  <a:pt x="1215564" y="28015"/>
                  <a:pt x="1411690" y="0"/>
                </a:cubicBezTo>
                <a:cubicBezTo>
                  <a:pt x="1607816" y="-28015"/>
                  <a:pt x="1698112" y="40606"/>
                  <a:pt x="1849800" y="0"/>
                </a:cubicBezTo>
                <a:cubicBezTo>
                  <a:pt x="2001488" y="-40606"/>
                  <a:pt x="2283620" y="35734"/>
                  <a:pt x="2433948" y="0"/>
                </a:cubicBezTo>
                <a:cubicBezTo>
                  <a:pt x="2489543" y="259998"/>
                  <a:pt x="2398045" y="341509"/>
                  <a:pt x="2433948" y="577081"/>
                </a:cubicBezTo>
                <a:cubicBezTo>
                  <a:pt x="2469851" y="812653"/>
                  <a:pt x="2405388" y="894817"/>
                  <a:pt x="2433948" y="1154162"/>
                </a:cubicBezTo>
                <a:cubicBezTo>
                  <a:pt x="2462508" y="1413507"/>
                  <a:pt x="2388099" y="1422909"/>
                  <a:pt x="2433948" y="1685077"/>
                </a:cubicBezTo>
                <a:cubicBezTo>
                  <a:pt x="2479797" y="1947245"/>
                  <a:pt x="2396902" y="2128746"/>
                  <a:pt x="2433948" y="2308324"/>
                </a:cubicBezTo>
                <a:cubicBezTo>
                  <a:pt x="2254299" y="2334990"/>
                  <a:pt x="2123166" y="2277923"/>
                  <a:pt x="1995837" y="2308324"/>
                </a:cubicBezTo>
                <a:cubicBezTo>
                  <a:pt x="1868508" y="2338725"/>
                  <a:pt x="1765598" y="2278347"/>
                  <a:pt x="1582066" y="2308324"/>
                </a:cubicBezTo>
                <a:cubicBezTo>
                  <a:pt x="1398534" y="2338301"/>
                  <a:pt x="1267555" y="2302560"/>
                  <a:pt x="1070937" y="2308324"/>
                </a:cubicBezTo>
                <a:cubicBezTo>
                  <a:pt x="874319" y="2314088"/>
                  <a:pt x="840534" y="2266457"/>
                  <a:pt x="632826" y="2308324"/>
                </a:cubicBezTo>
                <a:cubicBezTo>
                  <a:pt x="425118" y="2350191"/>
                  <a:pt x="261615" y="2288388"/>
                  <a:pt x="0" y="2308324"/>
                </a:cubicBezTo>
                <a:cubicBezTo>
                  <a:pt x="-3627" y="2053791"/>
                  <a:pt x="28284" y="1894267"/>
                  <a:pt x="0" y="1685077"/>
                </a:cubicBezTo>
                <a:cubicBezTo>
                  <a:pt x="-28284" y="1475887"/>
                  <a:pt x="51123" y="1297882"/>
                  <a:pt x="0" y="1154162"/>
                </a:cubicBezTo>
                <a:cubicBezTo>
                  <a:pt x="-51123" y="1010442"/>
                  <a:pt x="17479" y="716552"/>
                  <a:pt x="0" y="553998"/>
                </a:cubicBezTo>
                <a:cubicBezTo>
                  <a:pt x="-17479" y="391444"/>
                  <a:pt x="44246" y="261948"/>
                  <a:pt x="0" y="0"/>
                </a:cubicBezTo>
                <a:close/>
              </a:path>
              <a:path w="2433948" h="2308324" stroke="0" extrusionOk="0">
                <a:moveTo>
                  <a:pt x="0" y="0"/>
                </a:moveTo>
                <a:cubicBezTo>
                  <a:pt x="188287" y="-45913"/>
                  <a:pt x="360533" y="53843"/>
                  <a:pt x="462450" y="0"/>
                </a:cubicBezTo>
                <a:cubicBezTo>
                  <a:pt x="564367" y="-53843"/>
                  <a:pt x="781523" y="2358"/>
                  <a:pt x="876221" y="0"/>
                </a:cubicBezTo>
                <a:cubicBezTo>
                  <a:pt x="970919" y="-2358"/>
                  <a:pt x="1265238" y="44123"/>
                  <a:pt x="1411690" y="0"/>
                </a:cubicBezTo>
                <a:cubicBezTo>
                  <a:pt x="1558142" y="-44123"/>
                  <a:pt x="1685788" y="34965"/>
                  <a:pt x="1874140" y="0"/>
                </a:cubicBezTo>
                <a:cubicBezTo>
                  <a:pt x="2062492" y="-34965"/>
                  <a:pt x="2267749" y="18744"/>
                  <a:pt x="2433948" y="0"/>
                </a:cubicBezTo>
                <a:cubicBezTo>
                  <a:pt x="2444425" y="196642"/>
                  <a:pt x="2396647" y="376789"/>
                  <a:pt x="2433948" y="623247"/>
                </a:cubicBezTo>
                <a:cubicBezTo>
                  <a:pt x="2471249" y="869705"/>
                  <a:pt x="2380169" y="1043723"/>
                  <a:pt x="2433948" y="1200328"/>
                </a:cubicBezTo>
                <a:cubicBezTo>
                  <a:pt x="2487727" y="1356933"/>
                  <a:pt x="2425334" y="1522361"/>
                  <a:pt x="2433948" y="1777409"/>
                </a:cubicBezTo>
                <a:cubicBezTo>
                  <a:pt x="2442562" y="2032457"/>
                  <a:pt x="2427729" y="2066491"/>
                  <a:pt x="2433948" y="2308324"/>
                </a:cubicBezTo>
                <a:cubicBezTo>
                  <a:pt x="2263405" y="2357496"/>
                  <a:pt x="2204393" y="2279802"/>
                  <a:pt x="1995837" y="2308324"/>
                </a:cubicBezTo>
                <a:cubicBezTo>
                  <a:pt x="1787281" y="2336846"/>
                  <a:pt x="1630973" y="2252765"/>
                  <a:pt x="1509048" y="2308324"/>
                </a:cubicBezTo>
                <a:cubicBezTo>
                  <a:pt x="1387123" y="2363883"/>
                  <a:pt x="1256725" y="2276442"/>
                  <a:pt x="1046598" y="2308324"/>
                </a:cubicBezTo>
                <a:cubicBezTo>
                  <a:pt x="836471" y="2340206"/>
                  <a:pt x="761971" y="2288141"/>
                  <a:pt x="511129" y="2308324"/>
                </a:cubicBezTo>
                <a:cubicBezTo>
                  <a:pt x="260287" y="2328507"/>
                  <a:pt x="255133" y="2267160"/>
                  <a:pt x="0" y="2308324"/>
                </a:cubicBezTo>
                <a:cubicBezTo>
                  <a:pt x="-19134" y="2072260"/>
                  <a:pt x="20451" y="1967396"/>
                  <a:pt x="0" y="1777409"/>
                </a:cubicBezTo>
                <a:cubicBezTo>
                  <a:pt x="-20451" y="1587423"/>
                  <a:pt x="36992" y="1372729"/>
                  <a:pt x="0" y="1200328"/>
                </a:cubicBezTo>
                <a:cubicBezTo>
                  <a:pt x="-36992" y="1027927"/>
                  <a:pt x="50968" y="824903"/>
                  <a:pt x="0" y="646331"/>
                </a:cubicBezTo>
                <a:cubicBezTo>
                  <a:pt x="-50968" y="467759"/>
                  <a:pt x="54622" y="214000"/>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US" sz="2400">
                <a:latin typeface="Cavolini" panose="03000502040302020204" pitchFamily="66" charset="0"/>
                <a:cs typeface="Cavolini" panose="03000502040302020204" pitchFamily="66" charset="0"/>
              </a:rPr>
              <a:t>What formula can we use to find the area of any triangle?</a:t>
            </a:r>
          </a:p>
        </p:txBody>
      </p:sp>
      <p:sp>
        <p:nvSpPr>
          <p:cNvPr id="11" name="TextBox 10">
            <a:extLst>
              <a:ext uri="{FF2B5EF4-FFF2-40B4-BE49-F238E27FC236}">
                <a16:creationId xmlns:a16="http://schemas.microsoft.com/office/drawing/2014/main" id="{9CFAA33C-44A9-1B40-B2E9-FDE6E3F71541}"/>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pic>
        <p:nvPicPr>
          <p:cNvPr id="7" name="Picture 6">
            <a:extLst>
              <a:ext uri="{FF2B5EF4-FFF2-40B4-BE49-F238E27FC236}">
                <a16:creationId xmlns:a16="http://schemas.microsoft.com/office/drawing/2014/main" id="{301CB603-7FD9-4C8E-9F05-ACB353957DFC}"/>
              </a:ext>
            </a:extLst>
          </p:cNvPr>
          <p:cNvPicPr>
            <a:picLocks noChangeAspect="1"/>
          </p:cNvPicPr>
          <p:nvPr/>
        </p:nvPicPr>
        <p:blipFill>
          <a:blip r:embed="rId4"/>
          <a:stretch>
            <a:fillRect/>
          </a:stretch>
        </p:blipFill>
        <p:spPr>
          <a:xfrm>
            <a:off x="3961345" y="777902"/>
            <a:ext cx="7863044" cy="5302196"/>
          </a:xfrm>
          <a:prstGeom prst="rect">
            <a:avLst/>
          </a:prstGeom>
        </p:spPr>
      </p:pic>
    </p:spTree>
    <p:extLst>
      <p:ext uri="{BB962C8B-B14F-4D97-AF65-F5344CB8AC3E}">
        <p14:creationId xmlns:p14="http://schemas.microsoft.com/office/powerpoint/2010/main" val="35141091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7F22"/>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B9A1A0F9-5D67-B24A-B076-DF651E09CE36}"/>
              </a:ext>
            </a:extLst>
          </p:cNvPr>
          <p:cNvSpPr/>
          <p:nvPr/>
        </p:nvSpPr>
        <p:spPr>
          <a:xfrm>
            <a:off x="664080" y="596599"/>
            <a:ext cx="10863839" cy="5664802"/>
          </a:xfrm>
          <a:prstGeom prst="round2DiagRect">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2"/>
          </a:solidFill>
          <a:ln w="28575">
            <a:solidFill>
              <a:srgbClr val="C55A1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04460893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6" name="TextBox 5">
            <a:extLst>
              <a:ext uri="{FF2B5EF4-FFF2-40B4-BE49-F238E27FC236}">
                <a16:creationId xmlns:a16="http://schemas.microsoft.com/office/drawing/2014/main" id="{194F1BC2-3CFD-E148-9923-927B214B16AD}"/>
              </a:ext>
            </a:extLst>
          </p:cNvPr>
          <p:cNvSpPr txBox="1"/>
          <p:nvPr/>
        </p:nvSpPr>
        <p:spPr>
          <a:xfrm>
            <a:off x="200525" y="1268419"/>
            <a:ext cx="11871933" cy="1200329"/>
          </a:xfrm>
          <a:prstGeom prst="rect">
            <a:avLst/>
          </a:prstGeom>
          <a:noFill/>
        </p:spPr>
        <p:txBody>
          <a:bodyPr wrap="square" lIns="91440" tIns="45720" rIns="91440" bIns="45720" rtlCol="0" anchor="ctr">
            <a:spAutoFit/>
          </a:bodyPr>
          <a:lstStyle/>
          <a:p>
            <a:r>
              <a:rPr lang="en-US">
                <a:latin typeface="Cavolini"/>
                <a:cs typeface="Cavolini"/>
              </a:rPr>
              <a:t>Create 3 triangles that all have the </a:t>
            </a:r>
            <a:r>
              <a:rPr lang="en-US" b="1">
                <a:latin typeface="Cavolini"/>
                <a:cs typeface="Cavolini"/>
              </a:rPr>
              <a:t>same area </a:t>
            </a:r>
            <a:r>
              <a:rPr lang="en-US">
                <a:latin typeface="Cavolini"/>
                <a:cs typeface="Cavolini"/>
              </a:rPr>
              <a:t>but look quite different from each other (not just in colour)! Use the Geoboard app found at the </a:t>
            </a:r>
            <a:r>
              <a:rPr lang="en-US">
                <a:latin typeface="Cavolini"/>
                <a:cs typeface="Cavolini"/>
                <a:hlinkClick r:id="rId3"/>
              </a:rPr>
              <a:t>Math Learning Center</a:t>
            </a:r>
            <a:r>
              <a:rPr lang="en-US">
                <a:latin typeface="Cavolini"/>
                <a:cs typeface="Cavolini"/>
              </a:rPr>
              <a:t>.</a:t>
            </a:r>
          </a:p>
          <a:p>
            <a:endParaRPr lang="en-US">
              <a:latin typeface="Cavolini" panose="03000502040302020204" pitchFamily="66" charset="0"/>
              <a:cs typeface="Cavolini" panose="03000502040302020204" pitchFamily="66" charset="0"/>
            </a:endParaRPr>
          </a:p>
          <a:p>
            <a:r>
              <a:rPr lang="en-US">
                <a:latin typeface="Cavolini"/>
                <a:cs typeface="Cavolini"/>
              </a:rPr>
              <a:t>Paste an image of your geoboard here &amp; show how you know they all have the same area. </a:t>
            </a:r>
            <a:endParaRPr lang="en-US">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06092299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7F22"/>
        </a:solidFill>
        <a:effectLst/>
      </p:bgPr>
    </p:bg>
    <p:spTree>
      <p:nvGrpSpPr>
        <p:cNvPr id="1" name=""/>
        <p:cNvGrpSpPr/>
        <p:nvPr/>
      </p:nvGrpSpPr>
      <p:grpSpPr>
        <a:xfrm>
          <a:off x="0" y="0"/>
          <a:ext cx="0" cy="0"/>
          <a:chOff x="0" y="0"/>
          <a:chExt cx="0" cy="0"/>
        </a:xfrm>
      </p:grpSpPr>
      <p:sp>
        <p:nvSpPr>
          <p:cNvPr id="8" name="Round Diagonal Corner Rectangle 7">
            <a:extLst>
              <a:ext uri="{FF2B5EF4-FFF2-40B4-BE49-F238E27FC236}">
                <a16:creationId xmlns:a16="http://schemas.microsoft.com/office/drawing/2014/main" id="{2AE1103D-C17F-5C40-82A9-7322F1C1DEF3}"/>
              </a:ext>
            </a:extLst>
          </p:cNvPr>
          <p:cNvSpPr/>
          <p:nvPr/>
        </p:nvSpPr>
        <p:spPr>
          <a:xfrm>
            <a:off x="664080" y="596599"/>
            <a:ext cx="10863839" cy="5664802"/>
          </a:xfrm>
          <a:prstGeom prst="round2DiagRect">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2"/>
          </a:solidFill>
          <a:ln w="28575">
            <a:solidFill>
              <a:srgbClr val="C55A1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
        <p:nvSpPr>
          <p:cNvPr id="7" name="TextBox 6">
            <a:extLst>
              <a:ext uri="{FF2B5EF4-FFF2-40B4-BE49-F238E27FC236}">
                <a16:creationId xmlns:a16="http://schemas.microsoft.com/office/drawing/2014/main" id="{CFB410DD-23F2-CC42-9FD8-E68F2ADC6D1D}"/>
              </a:ext>
            </a:extLst>
          </p:cNvPr>
          <p:cNvSpPr txBox="1"/>
          <p:nvPr/>
        </p:nvSpPr>
        <p:spPr>
          <a:xfrm>
            <a:off x="979715" y="4160294"/>
            <a:ext cx="10384972" cy="1200329"/>
          </a:xfrm>
          <a:prstGeom prst="rect">
            <a:avLst/>
          </a:prstGeom>
          <a:noFill/>
        </p:spPr>
        <p:txBody>
          <a:bodyPr wrap="square" rtlCol="0">
            <a:spAutoFit/>
          </a:bodyPr>
          <a:lstStyle/>
          <a:p>
            <a:r>
              <a:rPr lang="en-US" sz="3600" b="1" dirty="0">
                <a:latin typeface="Abadi MT Condensed Light" panose="020B0306030101010103" pitchFamily="34" charset="77"/>
              </a:rPr>
              <a:t>*Additional resources for area of a rectangle on next slide.</a:t>
            </a:r>
          </a:p>
        </p:txBody>
      </p:sp>
    </p:spTree>
    <p:extLst>
      <p:ext uri="{BB962C8B-B14F-4D97-AF65-F5344CB8AC3E}">
        <p14:creationId xmlns:p14="http://schemas.microsoft.com/office/powerpoint/2010/main" val="8496095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33418957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7F22"/>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32359" y="1184316"/>
            <a:ext cx="11707091" cy="541552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F3857C70-6F07-3A4E-91D0-3B2F2CA78D55}"/>
              </a:ext>
            </a:extLst>
          </p:cNvPr>
          <p:cNvSpPr txBox="1"/>
          <p:nvPr/>
        </p:nvSpPr>
        <p:spPr>
          <a:xfrm>
            <a:off x="652097" y="1476916"/>
            <a:ext cx="11091411" cy="4985980"/>
          </a:xfrm>
          <a:prstGeom prst="rect">
            <a:avLst/>
          </a:prstGeom>
          <a:noFill/>
        </p:spPr>
        <p:txBody>
          <a:bodyPr wrap="square" rtlCol="0" anchor="ctr">
            <a:spAutoFit/>
          </a:bodyPr>
          <a:lstStyle/>
          <a:p>
            <a:r>
              <a:rPr lang="en-US" sz="2000">
                <a:latin typeface="Cavolini" panose="03000502040302020204" pitchFamily="66" charset="0"/>
                <a:cs typeface="Cavolini" panose="03000502040302020204" pitchFamily="66" charset="0"/>
              </a:rPr>
              <a:t>GeoGebra </a:t>
            </a:r>
            <a:r>
              <a:rPr lang="en-US" sz="2000" b="1">
                <a:latin typeface="Cavolini" panose="03000502040302020204" pitchFamily="66" charset="0"/>
                <a:cs typeface="Cavolini" panose="03000502040302020204" pitchFamily="66" charset="0"/>
              </a:rPr>
              <a:t>applets (animations)</a:t>
            </a:r>
            <a:r>
              <a:rPr lang="en-US" sz="2000">
                <a:latin typeface="Cavolini" panose="03000502040302020204" pitchFamily="66" charset="0"/>
                <a:cs typeface="Cavolini" panose="03000502040302020204" pitchFamily="66" charset="0"/>
              </a:rPr>
              <a:t> - area of a triangle</a:t>
            </a:r>
          </a:p>
          <a:p>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3"/>
              </a:rPr>
              <a:t>Area of a right triangle demo</a:t>
            </a:r>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4"/>
              </a:rPr>
              <a:t>Area of a triangle compared to area of a rectangle (shows formulas)</a:t>
            </a:r>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5"/>
              </a:rPr>
              <a:t>Area of a triangle demo (using perpendicular)</a:t>
            </a:r>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6"/>
              </a:rPr>
              <a:t>Create a triangle with a given area</a:t>
            </a:r>
            <a:endParaRPr lang="en-US" sz="2000">
              <a:latin typeface="Cavolini" panose="03000502040302020204" pitchFamily="66" charset="0"/>
              <a:cs typeface="Cavolini" panose="03000502040302020204" pitchFamily="66" charset="0"/>
            </a:endParaRPr>
          </a:p>
          <a:p>
            <a:endParaRPr lang="en-US" sz="2000">
              <a:latin typeface="Cavolini" panose="03000502040302020204" pitchFamily="66" charset="0"/>
              <a:cs typeface="Cavolini" panose="03000502040302020204" pitchFamily="66" charset="0"/>
            </a:endParaRPr>
          </a:p>
          <a:p>
            <a:r>
              <a:rPr lang="en-US" sz="2000">
                <a:latin typeface="Cavolini" panose="03000502040302020204" pitchFamily="66" charset="0"/>
                <a:cs typeface="Cavolini" panose="03000502040302020204" pitchFamily="66" charset="0"/>
              </a:rPr>
              <a:t>These applets can be used as demonstrations to support a lesson or you could have students explore the animation and respond to what they see.</a:t>
            </a:r>
          </a:p>
          <a:p>
            <a:endParaRPr lang="en-US" sz="2000">
              <a:latin typeface="Cavolini" panose="03000502040302020204" pitchFamily="66" charset="0"/>
              <a:cs typeface="Cavolini" panose="03000502040302020204" pitchFamily="66" charset="0"/>
            </a:endParaRPr>
          </a:p>
          <a:p>
            <a:r>
              <a:rPr lang="en-US" sz="2000" b="1">
                <a:latin typeface="Cavolini" panose="03000502040302020204" pitchFamily="66" charset="0"/>
                <a:cs typeface="Cavolini" panose="03000502040302020204" pitchFamily="66" charset="0"/>
              </a:rPr>
              <a:t>Lessons and Practice activities</a:t>
            </a:r>
            <a:r>
              <a:rPr lang="en-US" sz="2000">
                <a:latin typeface="Cavolini" panose="03000502040302020204" pitchFamily="66" charset="0"/>
                <a:cs typeface="Cavolini" panose="03000502040302020204" pitchFamily="66" charset="0"/>
              </a:rPr>
              <a:t> from </a:t>
            </a:r>
            <a:r>
              <a:rPr lang="en-US" sz="2000" i="1">
                <a:latin typeface="Cavolini" panose="03000502040302020204" pitchFamily="66" charset="0"/>
                <a:cs typeface="Cavolini" panose="03000502040302020204" pitchFamily="66" charset="0"/>
              </a:rPr>
              <a:t>Illustrative Mathematics </a:t>
            </a:r>
            <a:r>
              <a:rPr lang="en-US" sz="2000">
                <a:latin typeface="Cavolini" panose="03000502040302020204" pitchFamily="66" charset="0"/>
                <a:cs typeface="Cavolini" panose="03000502040302020204" pitchFamily="66" charset="0"/>
              </a:rPr>
              <a:t>designed through GeoGebra and include exploration and require student responses.</a:t>
            </a:r>
          </a:p>
          <a:p>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7"/>
              </a:rPr>
              <a:t>Finding Area by Decomposing and Rearranging</a:t>
            </a:r>
            <a:endParaRPr lang="en-US" sz="2000">
              <a:latin typeface="Cavolini" panose="03000502040302020204" pitchFamily="66" charset="0"/>
              <a:cs typeface="Cavolini" panose="03000502040302020204" pitchFamily="66" charset="0"/>
            </a:endParaRPr>
          </a:p>
          <a:p>
            <a:pPr marL="285750" indent="-285750">
              <a:buFont typeface="Arial" panose="020B0604020202020204" pitchFamily="34" charset="0"/>
              <a:buChar char="•"/>
            </a:pPr>
            <a:r>
              <a:rPr lang="en-CA">
                <a:latin typeface="Cavolini" panose="03000502040302020204" pitchFamily="66" charset="0"/>
                <a:cs typeface="Cavolini" panose="03000502040302020204" pitchFamily="66" charset="0"/>
                <a:hlinkClick r:id="rId8"/>
              </a:rPr>
              <a:t>Create a Triangle with Given Area: Quick Formative Assessment</a:t>
            </a:r>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endParaRPr lang="en-US" sz="2000">
              <a:latin typeface="Cavolini" panose="03000502040302020204" pitchFamily="66" charset="0"/>
              <a:cs typeface="Cavolini" panose="03000502040302020204" pitchFamily="66" charset="0"/>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3069771" y="241215"/>
            <a:ext cx="9035143" cy="707887"/>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7F22"/>
                </a:solidFill>
                <a:latin typeface="Cavolini"/>
                <a:cs typeface="Cavolini"/>
              </a:rPr>
              <a:t>TRIANGLES</a:t>
            </a:r>
            <a:r>
              <a:rPr lang="en-US" sz="2400" b="1">
                <a:solidFill>
                  <a:schemeClr val="bg1"/>
                </a:solidFill>
                <a:latin typeface="Cavolini"/>
                <a:cs typeface="Cavolini"/>
              </a:rPr>
              <a:t> – Playing With Animations - GEOGEBRA</a:t>
            </a:r>
          </a:p>
        </p:txBody>
      </p:sp>
      <p:sp>
        <p:nvSpPr>
          <p:cNvPr id="29" name="Round Diagonal Corner Rectangle 28">
            <a:extLst>
              <a:ext uri="{FF2B5EF4-FFF2-40B4-BE49-F238E27FC236}">
                <a16:creationId xmlns:a16="http://schemas.microsoft.com/office/drawing/2014/main" id="{861E6508-8EE1-C148-BF39-25B7DCA3D25D}"/>
              </a:ext>
            </a:extLst>
          </p:cNvPr>
          <p:cNvSpPr/>
          <p:nvPr/>
        </p:nvSpPr>
        <p:spPr>
          <a:xfrm>
            <a:off x="87086" y="233767"/>
            <a:ext cx="2891245" cy="707887"/>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Additional Teacher Resources:</a:t>
            </a:r>
          </a:p>
        </p:txBody>
      </p:sp>
    </p:spTree>
    <p:extLst>
      <p:ext uri="{BB962C8B-B14F-4D97-AF65-F5344CB8AC3E}">
        <p14:creationId xmlns:p14="http://schemas.microsoft.com/office/powerpoint/2010/main" val="174262298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40412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40412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3331824"/>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464090" y="2782891"/>
            <a:ext cx="2915605" cy="1938992"/>
          </a:xfrm>
          <a:prstGeom prst="rect">
            <a:avLst/>
          </a:prstGeom>
          <a:noFill/>
        </p:spPr>
        <p:txBody>
          <a:bodyPr wrap="square" rtlCol="0" anchor="ctr">
            <a:spAutoFit/>
          </a:bodyPr>
          <a:lstStyle/>
          <a:p>
            <a:pPr algn="ctr"/>
            <a:r>
              <a:rPr lang="en-US" sz="4000" b="1">
                <a:latin typeface="Cavolini" panose="03000502040302020204" pitchFamily="66" charset="0"/>
                <a:cs typeface="Cavolini" panose="03000502040302020204" pitchFamily="66" charset="0"/>
              </a:rPr>
              <a:t>Notice </a:t>
            </a:r>
          </a:p>
          <a:p>
            <a:pPr algn="ctr"/>
            <a:r>
              <a:rPr lang="en-US" sz="4000" b="1">
                <a:latin typeface="Cavolini" panose="03000502040302020204" pitchFamily="66" charset="0"/>
                <a:cs typeface="Cavolini" panose="03000502040302020204" pitchFamily="66" charset="0"/>
              </a:rPr>
              <a:t>&amp;</a:t>
            </a:r>
          </a:p>
          <a:p>
            <a:pPr algn="ctr"/>
            <a:r>
              <a:rPr lang="en-US" sz="4000" b="1">
                <a:latin typeface="Cavolini" panose="03000502040302020204" pitchFamily="66" charset="0"/>
                <a:cs typeface="Cavolini" panose="03000502040302020204" pitchFamily="66" charset="0"/>
              </a:rPr>
              <a:t>Wonder</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703633" y="3429222"/>
            <a:ext cx="2915605" cy="646331"/>
          </a:xfrm>
          <a:prstGeom prst="rect">
            <a:avLst/>
          </a:prstGeom>
          <a:noFill/>
        </p:spPr>
        <p:txBody>
          <a:bodyPr wrap="square" rtlCol="0" anchor="ctr">
            <a:spAutoFit/>
          </a:bodyPr>
          <a:lstStyle/>
          <a:p>
            <a:pPr algn="ctr"/>
            <a:r>
              <a:rPr lang="en-US" sz="3600">
                <a:latin typeface="Marker Felt Thin" panose="02000400000000000000" pitchFamily="2" charset="77"/>
              </a:rPr>
              <a:t>36 Fences</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Problem Solving</a:t>
            </a:r>
          </a:p>
        </p:txBody>
      </p:sp>
      <p:sp>
        <p:nvSpPr>
          <p:cNvPr id="26" name="Rectangle 25">
            <a:extLst>
              <a:ext uri="{FF2B5EF4-FFF2-40B4-BE49-F238E27FC236}">
                <a16:creationId xmlns:a16="http://schemas.microsoft.com/office/drawing/2014/main" id="{3F010251-4277-7B41-824D-7B87804BE27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EA92B38D-FE44-AB45-B6F7-040FAA28C63F}"/>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30713428-EF7C-4949-A169-FADE23BFF901}"/>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11026637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5" name="Picture 4" descr="Calendar&#10;&#10;Description automatically generated">
            <a:extLst>
              <a:ext uri="{FF2B5EF4-FFF2-40B4-BE49-F238E27FC236}">
                <a16:creationId xmlns:a16="http://schemas.microsoft.com/office/drawing/2014/main" id="{99CE1567-28B9-D747-9172-6577C48EB84A}"/>
              </a:ext>
            </a:extLst>
          </p:cNvPr>
          <p:cNvPicPr>
            <a:picLocks noChangeAspect="1"/>
          </p:cNvPicPr>
          <p:nvPr/>
        </p:nvPicPr>
        <p:blipFill>
          <a:blip r:embed="rId3"/>
          <a:stretch>
            <a:fillRect/>
          </a:stretch>
        </p:blipFill>
        <p:spPr>
          <a:xfrm>
            <a:off x="4594917" y="221032"/>
            <a:ext cx="6452108" cy="6297258"/>
          </a:xfrm>
          <a:prstGeom prst="rect">
            <a:avLst/>
          </a:prstGeom>
        </p:spPr>
      </p:pic>
      <p:sp>
        <p:nvSpPr>
          <p:cNvPr id="6" name="TextBox 5">
            <a:extLst>
              <a:ext uri="{FF2B5EF4-FFF2-40B4-BE49-F238E27FC236}">
                <a16:creationId xmlns:a16="http://schemas.microsoft.com/office/drawing/2014/main" id="{D5996DB5-162C-A047-BD2F-12C295D8CF06}"/>
              </a:ext>
            </a:extLst>
          </p:cNvPr>
          <p:cNvSpPr txBox="1"/>
          <p:nvPr/>
        </p:nvSpPr>
        <p:spPr>
          <a:xfrm>
            <a:off x="515261" y="1976872"/>
            <a:ext cx="3683937" cy="3416320"/>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What do you notice?</a:t>
            </a:r>
          </a:p>
          <a:p>
            <a:pPr algn="ctr"/>
            <a:endParaRPr lang="en-US" sz="3600" b="1">
              <a:latin typeface="Cavolini" panose="03000502040302020204" pitchFamily="66" charset="0"/>
              <a:cs typeface="Cavolini" panose="03000502040302020204" pitchFamily="66" charset="0"/>
            </a:endParaRPr>
          </a:p>
          <a:p>
            <a:pPr algn="ctr"/>
            <a:endParaRPr lang="en-US" sz="3600" b="1">
              <a:latin typeface="Cavolini" panose="03000502040302020204" pitchFamily="66" charset="0"/>
              <a:cs typeface="Cavolini" panose="03000502040302020204" pitchFamily="66" charset="0"/>
            </a:endParaRPr>
          </a:p>
          <a:p>
            <a:pPr algn="ctr"/>
            <a:r>
              <a:rPr lang="en-US" sz="3600" b="1">
                <a:latin typeface="Cavolini" panose="03000502040302020204" pitchFamily="66" charset="0"/>
                <a:cs typeface="Cavolini" panose="03000502040302020204" pitchFamily="66" charset="0"/>
              </a:rPr>
              <a:t>What do you wonder?</a:t>
            </a:r>
          </a:p>
        </p:txBody>
      </p:sp>
    </p:spTree>
    <p:extLst>
      <p:ext uri="{BB962C8B-B14F-4D97-AF65-F5344CB8AC3E}">
        <p14:creationId xmlns:p14="http://schemas.microsoft.com/office/powerpoint/2010/main" val="420485228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0" name="TextBox 9">
            <a:extLst>
              <a:ext uri="{FF2B5EF4-FFF2-40B4-BE49-F238E27FC236}">
                <a16:creationId xmlns:a16="http://schemas.microsoft.com/office/drawing/2014/main" id="{35E81B52-6C3F-7340-BE85-72C437662B55}"/>
              </a:ext>
            </a:extLst>
          </p:cNvPr>
          <p:cNvSpPr txBox="1"/>
          <p:nvPr/>
        </p:nvSpPr>
        <p:spPr>
          <a:xfrm>
            <a:off x="264971" y="1610368"/>
            <a:ext cx="3326917" cy="400110"/>
          </a:xfrm>
          <a:prstGeom prst="rect">
            <a:avLst/>
          </a:prstGeom>
          <a:noFill/>
        </p:spPr>
        <p:txBody>
          <a:bodyPr wrap="square" rtlCol="0" anchor="ctr">
            <a:spAutoFit/>
          </a:bodyPr>
          <a:lstStyle/>
          <a:p>
            <a:pPr algn="ctr"/>
            <a:r>
              <a:rPr lang="en-US" sz="2000" b="1">
                <a:latin typeface="Cavolini" panose="03000502040302020204" pitchFamily="66" charset="0"/>
                <a:cs typeface="Cavolini" panose="03000502040302020204" pitchFamily="66" charset="0"/>
              </a:rPr>
              <a:t>What do you notice?</a:t>
            </a:r>
          </a:p>
        </p:txBody>
      </p:sp>
      <p:sp>
        <p:nvSpPr>
          <p:cNvPr id="12" name="TextBox 11">
            <a:extLst>
              <a:ext uri="{FF2B5EF4-FFF2-40B4-BE49-F238E27FC236}">
                <a16:creationId xmlns:a16="http://schemas.microsoft.com/office/drawing/2014/main" id="{7B60BC7C-25AF-6349-8854-D6D1E23813DC}"/>
              </a:ext>
            </a:extLst>
          </p:cNvPr>
          <p:cNvSpPr txBox="1"/>
          <p:nvPr/>
        </p:nvSpPr>
        <p:spPr>
          <a:xfrm>
            <a:off x="8600111" y="1610368"/>
            <a:ext cx="3326917" cy="400110"/>
          </a:xfrm>
          <a:prstGeom prst="rect">
            <a:avLst/>
          </a:prstGeom>
          <a:noFill/>
        </p:spPr>
        <p:txBody>
          <a:bodyPr wrap="square" rtlCol="0" anchor="ctr">
            <a:spAutoFit/>
          </a:bodyPr>
          <a:lstStyle/>
          <a:p>
            <a:pPr algn="ctr"/>
            <a:r>
              <a:rPr lang="en-US" sz="2000" b="1">
                <a:latin typeface="Cavolini" panose="03000502040302020204" pitchFamily="66" charset="0"/>
                <a:cs typeface="Cavolini" panose="03000502040302020204" pitchFamily="66" charset="0"/>
              </a:rPr>
              <a:t>What do you wonder?</a:t>
            </a:r>
          </a:p>
        </p:txBody>
      </p:sp>
      <p:pic>
        <p:nvPicPr>
          <p:cNvPr id="8" name="Picture 7" descr="Calendar&#10;&#10;Description automatically generated">
            <a:extLst>
              <a:ext uri="{FF2B5EF4-FFF2-40B4-BE49-F238E27FC236}">
                <a16:creationId xmlns:a16="http://schemas.microsoft.com/office/drawing/2014/main" id="{87237BE1-48DB-4C91-A843-4F1AFA87D8AD}"/>
              </a:ext>
            </a:extLst>
          </p:cNvPr>
          <p:cNvPicPr>
            <a:picLocks noChangeAspect="1"/>
          </p:cNvPicPr>
          <p:nvPr/>
        </p:nvPicPr>
        <p:blipFill>
          <a:blip r:embed="rId3"/>
          <a:stretch>
            <a:fillRect/>
          </a:stretch>
        </p:blipFill>
        <p:spPr>
          <a:xfrm>
            <a:off x="4736298" y="437422"/>
            <a:ext cx="2888753" cy="2819423"/>
          </a:xfrm>
          <a:prstGeom prst="rect">
            <a:avLst/>
          </a:prstGeom>
        </p:spPr>
      </p:pic>
    </p:spTree>
    <p:extLst>
      <p:ext uri="{BB962C8B-B14F-4D97-AF65-F5344CB8AC3E}">
        <p14:creationId xmlns:p14="http://schemas.microsoft.com/office/powerpoint/2010/main" val="135477510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DE3B2159-F94C-2C4C-B373-C49E9B3359F9}"/>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40632048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88431"/>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278786" y="1750938"/>
            <a:ext cx="4618641" cy="646331"/>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A farmer has 36 individual lengths of fence. Each is 1 meter long.</a:t>
            </a:r>
          </a:p>
        </p:txBody>
      </p:sp>
      <p:sp>
        <p:nvSpPr>
          <p:cNvPr id="6" name="TextBox 5">
            <a:extLst>
              <a:ext uri="{FF2B5EF4-FFF2-40B4-BE49-F238E27FC236}">
                <a16:creationId xmlns:a16="http://schemas.microsoft.com/office/drawing/2014/main" id="{4CFD8388-5461-4F74-82ED-07AC2057C110}"/>
              </a:ext>
            </a:extLst>
          </p:cNvPr>
          <p:cNvSpPr txBox="1"/>
          <p:nvPr/>
        </p:nvSpPr>
        <p:spPr>
          <a:xfrm>
            <a:off x="278786" y="2946505"/>
            <a:ext cx="4618641" cy="923330"/>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What is the smallest area that can be enclosed using all 36 fences?</a:t>
            </a:r>
          </a:p>
        </p:txBody>
      </p:sp>
      <p:sp>
        <p:nvSpPr>
          <p:cNvPr id="7" name="TextBox 6">
            <a:extLst>
              <a:ext uri="{FF2B5EF4-FFF2-40B4-BE49-F238E27FC236}">
                <a16:creationId xmlns:a16="http://schemas.microsoft.com/office/drawing/2014/main" id="{C98CCB2A-7141-499E-9192-1734B5B7F975}"/>
              </a:ext>
            </a:extLst>
          </p:cNvPr>
          <p:cNvSpPr txBox="1"/>
          <p:nvPr/>
        </p:nvSpPr>
        <p:spPr>
          <a:xfrm>
            <a:off x="278786" y="4512265"/>
            <a:ext cx="4618641" cy="646331"/>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What is the largest area that can be enclosed using all 36 fences?</a:t>
            </a:r>
          </a:p>
        </p:txBody>
      </p:sp>
      <p:sp>
        <p:nvSpPr>
          <p:cNvPr id="9" name="TextBox 8">
            <a:extLst>
              <a:ext uri="{FF2B5EF4-FFF2-40B4-BE49-F238E27FC236}">
                <a16:creationId xmlns:a16="http://schemas.microsoft.com/office/drawing/2014/main" id="{3C90BB43-71F5-4BB7-ADBB-CF7A18C923D3}"/>
              </a:ext>
            </a:extLst>
          </p:cNvPr>
          <p:cNvSpPr txBox="1"/>
          <p:nvPr/>
        </p:nvSpPr>
        <p:spPr>
          <a:xfrm>
            <a:off x="278637" y="2993094"/>
            <a:ext cx="4532671" cy="1200329"/>
          </a:xfrm>
          <a:custGeom>
            <a:avLst/>
            <a:gdLst>
              <a:gd name="connsiteX0" fmla="*/ 0 w 4532671"/>
              <a:gd name="connsiteY0" fmla="*/ 0 h 1200329"/>
              <a:gd name="connsiteX1" fmla="*/ 657237 w 4532671"/>
              <a:gd name="connsiteY1" fmla="*/ 0 h 1200329"/>
              <a:gd name="connsiteX2" fmla="*/ 1269148 w 4532671"/>
              <a:gd name="connsiteY2" fmla="*/ 0 h 1200329"/>
              <a:gd name="connsiteX3" fmla="*/ 1835732 w 4532671"/>
              <a:gd name="connsiteY3" fmla="*/ 0 h 1200329"/>
              <a:gd name="connsiteX4" fmla="*/ 2402316 w 4532671"/>
              <a:gd name="connsiteY4" fmla="*/ 0 h 1200329"/>
              <a:gd name="connsiteX5" fmla="*/ 3059553 w 4532671"/>
              <a:gd name="connsiteY5" fmla="*/ 0 h 1200329"/>
              <a:gd name="connsiteX6" fmla="*/ 3671464 w 4532671"/>
              <a:gd name="connsiteY6" fmla="*/ 0 h 1200329"/>
              <a:gd name="connsiteX7" fmla="*/ 4532671 w 4532671"/>
              <a:gd name="connsiteY7" fmla="*/ 0 h 1200329"/>
              <a:gd name="connsiteX8" fmla="*/ 4532671 w 4532671"/>
              <a:gd name="connsiteY8" fmla="*/ 388106 h 1200329"/>
              <a:gd name="connsiteX9" fmla="*/ 4532671 w 4532671"/>
              <a:gd name="connsiteY9" fmla="*/ 752206 h 1200329"/>
              <a:gd name="connsiteX10" fmla="*/ 4532671 w 4532671"/>
              <a:gd name="connsiteY10" fmla="*/ 1200329 h 1200329"/>
              <a:gd name="connsiteX11" fmla="*/ 4056741 w 4532671"/>
              <a:gd name="connsiteY11" fmla="*/ 1200329 h 1200329"/>
              <a:gd name="connsiteX12" fmla="*/ 3399503 w 4532671"/>
              <a:gd name="connsiteY12" fmla="*/ 1200329 h 1200329"/>
              <a:gd name="connsiteX13" fmla="*/ 2878246 w 4532671"/>
              <a:gd name="connsiteY13" fmla="*/ 1200329 h 1200329"/>
              <a:gd name="connsiteX14" fmla="*/ 2221009 w 4532671"/>
              <a:gd name="connsiteY14" fmla="*/ 1200329 h 1200329"/>
              <a:gd name="connsiteX15" fmla="*/ 1745078 w 4532671"/>
              <a:gd name="connsiteY15" fmla="*/ 1200329 h 1200329"/>
              <a:gd name="connsiteX16" fmla="*/ 1314475 w 4532671"/>
              <a:gd name="connsiteY16" fmla="*/ 1200329 h 1200329"/>
              <a:gd name="connsiteX17" fmla="*/ 883871 w 4532671"/>
              <a:gd name="connsiteY17" fmla="*/ 1200329 h 1200329"/>
              <a:gd name="connsiteX18" fmla="*/ 0 w 4532671"/>
              <a:gd name="connsiteY18" fmla="*/ 1200329 h 1200329"/>
              <a:gd name="connsiteX19" fmla="*/ 0 w 4532671"/>
              <a:gd name="connsiteY19" fmla="*/ 836229 h 1200329"/>
              <a:gd name="connsiteX20" fmla="*/ 0 w 4532671"/>
              <a:gd name="connsiteY20" fmla="*/ 412113 h 1200329"/>
              <a:gd name="connsiteX21" fmla="*/ 0 w 4532671"/>
              <a:gd name="connsiteY21"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32671" h="1200329" fill="none" extrusionOk="0">
                <a:moveTo>
                  <a:pt x="0" y="0"/>
                </a:moveTo>
                <a:cubicBezTo>
                  <a:pt x="246184" y="-77534"/>
                  <a:pt x="508372" y="8749"/>
                  <a:pt x="657237" y="0"/>
                </a:cubicBezTo>
                <a:cubicBezTo>
                  <a:pt x="806102" y="-8749"/>
                  <a:pt x="1106746" y="43321"/>
                  <a:pt x="1269148" y="0"/>
                </a:cubicBezTo>
                <a:cubicBezTo>
                  <a:pt x="1431550" y="-43321"/>
                  <a:pt x="1577289" y="31577"/>
                  <a:pt x="1835732" y="0"/>
                </a:cubicBezTo>
                <a:cubicBezTo>
                  <a:pt x="2094175" y="-31577"/>
                  <a:pt x="2259228" y="42827"/>
                  <a:pt x="2402316" y="0"/>
                </a:cubicBezTo>
                <a:cubicBezTo>
                  <a:pt x="2545404" y="-42827"/>
                  <a:pt x="2821873" y="27028"/>
                  <a:pt x="3059553" y="0"/>
                </a:cubicBezTo>
                <a:cubicBezTo>
                  <a:pt x="3297233" y="-27028"/>
                  <a:pt x="3403666" y="63115"/>
                  <a:pt x="3671464" y="0"/>
                </a:cubicBezTo>
                <a:cubicBezTo>
                  <a:pt x="3939262" y="-63115"/>
                  <a:pt x="4342808" y="77023"/>
                  <a:pt x="4532671" y="0"/>
                </a:cubicBezTo>
                <a:cubicBezTo>
                  <a:pt x="4567440" y="193092"/>
                  <a:pt x="4489741" y="252198"/>
                  <a:pt x="4532671" y="388106"/>
                </a:cubicBezTo>
                <a:cubicBezTo>
                  <a:pt x="4575601" y="524014"/>
                  <a:pt x="4494201" y="599242"/>
                  <a:pt x="4532671" y="752206"/>
                </a:cubicBezTo>
                <a:cubicBezTo>
                  <a:pt x="4571141" y="905170"/>
                  <a:pt x="4525263" y="1010884"/>
                  <a:pt x="4532671" y="1200329"/>
                </a:cubicBezTo>
                <a:cubicBezTo>
                  <a:pt x="4358441" y="1235016"/>
                  <a:pt x="4164266" y="1189652"/>
                  <a:pt x="4056741" y="1200329"/>
                </a:cubicBezTo>
                <a:cubicBezTo>
                  <a:pt x="3949216" y="1211006"/>
                  <a:pt x="3672052" y="1191508"/>
                  <a:pt x="3399503" y="1200329"/>
                </a:cubicBezTo>
                <a:cubicBezTo>
                  <a:pt x="3126954" y="1209150"/>
                  <a:pt x="3058165" y="1174892"/>
                  <a:pt x="2878246" y="1200329"/>
                </a:cubicBezTo>
                <a:cubicBezTo>
                  <a:pt x="2698327" y="1225766"/>
                  <a:pt x="2366905" y="1192119"/>
                  <a:pt x="2221009" y="1200329"/>
                </a:cubicBezTo>
                <a:cubicBezTo>
                  <a:pt x="2075113" y="1208539"/>
                  <a:pt x="1892286" y="1188981"/>
                  <a:pt x="1745078" y="1200329"/>
                </a:cubicBezTo>
                <a:cubicBezTo>
                  <a:pt x="1597870" y="1211677"/>
                  <a:pt x="1401914" y="1156711"/>
                  <a:pt x="1314475" y="1200329"/>
                </a:cubicBezTo>
                <a:cubicBezTo>
                  <a:pt x="1227036" y="1243947"/>
                  <a:pt x="1097345" y="1191783"/>
                  <a:pt x="883871" y="1200329"/>
                </a:cubicBezTo>
                <a:cubicBezTo>
                  <a:pt x="670397" y="1208875"/>
                  <a:pt x="412437" y="1160036"/>
                  <a:pt x="0" y="1200329"/>
                </a:cubicBezTo>
                <a:cubicBezTo>
                  <a:pt x="-8604" y="1096212"/>
                  <a:pt x="28265" y="910175"/>
                  <a:pt x="0" y="836229"/>
                </a:cubicBezTo>
                <a:cubicBezTo>
                  <a:pt x="-28265" y="762283"/>
                  <a:pt x="34468" y="569599"/>
                  <a:pt x="0" y="412113"/>
                </a:cubicBezTo>
                <a:cubicBezTo>
                  <a:pt x="-34468" y="254627"/>
                  <a:pt x="15641" y="130210"/>
                  <a:pt x="0" y="0"/>
                </a:cubicBezTo>
                <a:close/>
              </a:path>
              <a:path w="4532671" h="1200329" stroke="0" extrusionOk="0">
                <a:moveTo>
                  <a:pt x="0" y="0"/>
                </a:moveTo>
                <a:cubicBezTo>
                  <a:pt x="112037" y="-20323"/>
                  <a:pt x="406062" y="18444"/>
                  <a:pt x="521257" y="0"/>
                </a:cubicBezTo>
                <a:cubicBezTo>
                  <a:pt x="636452" y="-18444"/>
                  <a:pt x="852733" y="4774"/>
                  <a:pt x="951861" y="0"/>
                </a:cubicBezTo>
                <a:cubicBezTo>
                  <a:pt x="1050989" y="-4774"/>
                  <a:pt x="1348867" y="68421"/>
                  <a:pt x="1609098" y="0"/>
                </a:cubicBezTo>
                <a:cubicBezTo>
                  <a:pt x="1869329" y="-68421"/>
                  <a:pt x="2001770" y="56170"/>
                  <a:pt x="2130355" y="0"/>
                </a:cubicBezTo>
                <a:cubicBezTo>
                  <a:pt x="2258940" y="-56170"/>
                  <a:pt x="2461174" y="57920"/>
                  <a:pt x="2651613" y="0"/>
                </a:cubicBezTo>
                <a:cubicBezTo>
                  <a:pt x="2842052" y="-57920"/>
                  <a:pt x="3103588" y="37567"/>
                  <a:pt x="3308850" y="0"/>
                </a:cubicBezTo>
                <a:cubicBezTo>
                  <a:pt x="3514112" y="-37567"/>
                  <a:pt x="3647776" y="2422"/>
                  <a:pt x="3784780" y="0"/>
                </a:cubicBezTo>
                <a:cubicBezTo>
                  <a:pt x="3921784" y="-2422"/>
                  <a:pt x="4313929" y="33259"/>
                  <a:pt x="4532671" y="0"/>
                </a:cubicBezTo>
                <a:cubicBezTo>
                  <a:pt x="4576296" y="139432"/>
                  <a:pt x="4491719" y="324368"/>
                  <a:pt x="4532671" y="424116"/>
                </a:cubicBezTo>
                <a:cubicBezTo>
                  <a:pt x="4573623" y="523864"/>
                  <a:pt x="4512079" y="627513"/>
                  <a:pt x="4532671" y="800219"/>
                </a:cubicBezTo>
                <a:cubicBezTo>
                  <a:pt x="4553263" y="972925"/>
                  <a:pt x="4490966" y="1039944"/>
                  <a:pt x="4532671" y="1200329"/>
                </a:cubicBezTo>
                <a:cubicBezTo>
                  <a:pt x="4383812" y="1215526"/>
                  <a:pt x="4166733" y="1136256"/>
                  <a:pt x="3920760" y="1200329"/>
                </a:cubicBezTo>
                <a:cubicBezTo>
                  <a:pt x="3674787" y="1264402"/>
                  <a:pt x="3414024" y="1191095"/>
                  <a:pt x="3263523" y="1200329"/>
                </a:cubicBezTo>
                <a:cubicBezTo>
                  <a:pt x="3113022" y="1209563"/>
                  <a:pt x="2931568" y="1178110"/>
                  <a:pt x="2606286" y="1200329"/>
                </a:cubicBezTo>
                <a:cubicBezTo>
                  <a:pt x="2281004" y="1222548"/>
                  <a:pt x="2230540" y="1158798"/>
                  <a:pt x="2130355" y="1200329"/>
                </a:cubicBezTo>
                <a:cubicBezTo>
                  <a:pt x="2030170" y="1241860"/>
                  <a:pt x="1818134" y="1161229"/>
                  <a:pt x="1563771" y="1200329"/>
                </a:cubicBezTo>
                <a:cubicBezTo>
                  <a:pt x="1309408" y="1239429"/>
                  <a:pt x="1177126" y="1184342"/>
                  <a:pt x="906534" y="1200329"/>
                </a:cubicBezTo>
                <a:cubicBezTo>
                  <a:pt x="635942" y="1216316"/>
                  <a:pt x="187490" y="1133002"/>
                  <a:pt x="0" y="1200329"/>
                </a:cubicBezTo>
                <a:cubicBezTo>
                  <a:pt x="-24197" y="1036806"/>
                  <a:pt x="30541" y="985070"/>
                  <a:pt x="0" y="836229"/>
                </a:cubicBezTo>
                <a:cubicBezTo>
                  <a:pt x="-30541" y="687388"/>
                  <a:pt x="27653" y="622722"/>
                  <a:pt x="0" y="460126"/>
                </a:cubicBezTo>
                <a:cubicBezTo>
                  <a:pt x="-27653" y="297530"/>
                  <a:pt x="31170" y="128967"/>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p:txBody>
      </p:sp>
      <p:sp>
        <p:nvSpPr>
          <p:cNvPr id="10" name="TextBox 9">
            <a:extLst>
              <a:ext uri="{FF2B5EF4-FFF2-40B4-BE49-F238E27FC236}">
                <a16:creationId xmlns:a16="http://schemas.microsoft.com/office/drawing/2014/main" id="{38E5ACFD-9A03-4A0E-A757-6B72829D3408}"/>
              </a:ext>
            </a:extLst>
          </p:cNvPr>
          <p:cNvSpPr txBox="1"/>
          <p:nvPr/>
        </p:nvSpPr>
        <p:spPr>
          <a:xfrm>
            <a:off x="321768" y="4415436"/>
            <a:ext cx="4532671" cy="1200329"/>
          </a:xfrm>
          <a:custGeom>
            <a:avLst/>
            <a:gdLst>
              <a:gd name="connsiteX0" fmla="*/ 0 w 4532671"/>
              <a:gd name="connsiteY0" fmla="*/ 0 h 1200329"/>
              <a:gd name="connsiteX1" fmla="*/ 657237 w 4532671"/>
              <a:gd name="connsiteY1" fmla="*/ 0 h 1200329"/>
              <a:gd name="connsiteX2" fmla="*/ 1269148 w 4532671"/>
              <a:gd name="connsiteY2" fmla="*/ 0 h 1200329"/>
              <a:gd name="connsiteX3" fmla="*/ 1835732 w 4532671"/>
              <a:gd name="connsiteY3" fmla="*/ 0 h 1200329"/>
              <a:gd name="connsiteX4" fmla="*/ 2402316 w 4532671"/>
              <a:gd name="connsiteY4" fmla="*/ 0 h 1200329"/>
              <a:gd name="connsiteX5" fmla="*/ 3059553 w 4532671"/>
              <a:gd name="connsiteY5" fmla="*/ 0 h 1200329"/>
              <a:gd name="connsiteX6" fmla="*/ 3671464 w 4532671"/>
              <a:gd name="connsiteY6" fmla="*/ 0 h 1200329"/>
              <a:gd name="connsiteX7" fmla="*/ 4532671 w 4532671"/>
              <a:gd name="connsiteY7" fmla="*/ 0 h 1200329"/>
              <a:gd name="connsiteX8" fmla="*/ 4532671 w 4532671"/>
              <a:gd name="connsiteY8" fmla="*/ 388106 h 1200329"/>
              <a:gd name="connsiteX9" fmla="*/ 4532671 w 4532671"/>
              <a:gd name="connsiteY9" fmla="*/ 752206 h 1200329"/>
              <a:gd name="connsiteX10" fmla="*/ 4532671 w 4532671"/>
              <a:gd name="connsiteY10" fmla="*/ 1200329 h 1200329"/>
              <a:gd name="connsiteX11" fmla="*/ 4056741 w 4532671"/>
              <a:gd name="connsiteY11" fmla="*/ 1200329 h 1200329"/>
              <a:gd name="connsiteX12" fmla="*/ 3399503 w 4532671"/>
              <a:gd name="connsiteY12" fmla="*/ 1200329 h 1200329"/>
              <a:gd name="connsiteX13" fmla="*/ 2878246 w 4532671"/>
              <a:gd name="connsiteY13" fmla="*/ 1200329 h 1200329"/>
              <a:gd name="connsiteX14" fmla="*/ 2221009 w 4532671"/>
              <a:gd name="connsiteY14" fmla="*/ 1200329 h 1200329"/>
              <a:gd name="connsiteX15" fmla="*/ 1745078 w 4532671"/>
              <a:gd name="connsiteY15" fmla="*/ 1200329 h 1200329"/>
              <a:gd name="connsiteX16" fmla="*/ 1314475 w 4532671"/>
              <a:gd name="connsiteY16" fmla="*/ 1200329 h 1200329"/>
              <a:gd name="connsiteX17" fmla="*/ 883871 w 4532671"/>
              <a:gd name="connsiteY17" fmla="*/ 1200329 h 1200329"/>
              <a:gd name="connsiteX18" fmla="*/ 0 w 4532671"/>
              <a:gd name="connsiteY18" fmla="*/ 1200329 h 1200329"/>
              <a:gd name="connsiteX19" fmla="*/ 0 w 4532671"/>
              <a:gd name="connsiteY19" fmla="*/ 836229 h 1200329"/>
              <a:gd name="connsiteX20" fmla="*/ 0 w 4532671"/>
              <a:gd name="connsiteY20" fmla="*/ 412113 h 1200329"/>
              <a:gd name="connsiteX21" fmla="*/ 0 w 4532671"/>
              <a:gd name="connsiteY21"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32671" h="1200329" fill="none" extrusionOk="0">
                <a:moveTo>
                  <a:pt x="0" y="0"/>
                </a:moveTo>
                <a:cubicBezTo>
                  <a:pt x="246184" y="-77534"/>
                  <a:pt x="508372" y="8749"/>
                  <a:pt x="657237" y="0"/>
                </a:cubicBezTo>
                <a:cubicBezTo>
                  <a:pt x="806102" y="-8749"/>
                  <a:pt x="1106746" y="43321"/>
                  <a:pt x="1269148" y="0"/>
                </a:cubicBezTo>
                <a:cubicBezTo>
                  <a:pt x="1431550" y="-43321"/>
                  <a:pt x="1577289" y="31577"/>
                  <a:pt x="1835732" y="0"/>
                </a:cubicBezTo>
                <a:cubicBezTo>
                  <a:pt x="2094175" y="-31577"/>
                  <a:pt x="2259228" y="42827"/>
                  <a:pt x="2402316" y="0"/>
                </a:cubicBezTo>
                <a:cubicBezTo>
                  <a:pt x="2545404" y="-42827"/>
                  <a:pt x="2821873" y="27028"/>
                  <a:pt x="3059553" y="0"/>
                </a:cubicBezTo>
                <a:cubicBezTo>
                  <a:pt x="3297233" y="-27028"/>
                  <a:pt x="3403666" y="63115"/>
                  <a:pt x="3671464" y="0"/>
                </a:cubicBezTo>
                <a:cubicBezTo>
                  <a:pt x="3939262" y="-63115"/>
                  <a:pt x="4342808" y="77023"/>
                  <a:pt x="4532671" y="0"/>
                </a:cubicBezTo>
                <a:cubicBezTo>
                  <a:pt x="4567440" y="193092"/>
                  <a:pt x="4489741" y="252198"/>
                  <a:pt x="4532671" y="388106"/>
                </a:cubicBezTo>
                <a:cubicBezTo>
                  <a:pt x="4575601" y="524014"/>
                  <a:pt x="4494201" y="599242"/>
                  <a:pt x="4532671" y="752206"/>
                </a:cubicBezTo>
                <a:cubicBezTo>
                  <a:pt x="4571141" y="905170"/>
                  <a:pt x="4525263" y="1010884"/>
                  <a:pt x="4532671" y="1200329"/>
                </a:cubicBezTo>
                <a:cubicBezTo>
                  <a:pt x="4358441" y="1235016"/>
                  <a:pt x="4164266" y="1189652"/>
                  <a:pt x="4056741" y="1200329"/>
                </a:cubicBezTo>
                <a:cubicBezTo>
                  <a:pt x="3949216" y="1211006"/>
                  <a:pt x="3672052" y="1191508"/>
                  <a:pt x="3399503" y="1200329"/>
                </a:cubicBezTo>
                <a:cubicBezTo>
                  <a:pt x="3126954" y="1209150"/>
                  <a:pt x="3058165" y="1174892"/>
                  <a:pt x="2878246" y="1200329"/>
                </a:cubicBezTo>
                <a:cubicBezTo>
                  <a:pt x="2698327" y="1225766"/>
                  <a:pt x="2366905" y="1192119"/>
                  <a:pt x="2221009" y="1200329"/>
                </a:cubicBezTo>
                <a:cubicBezTo>
                  <a:pt x="2075113" y="1208539"/>
                  <a:pt x="1892286" y="1188981"/>
                  <a:pt x="1745078" y="1200329"/>
                </a:cubicBezTo>
                <a:cubicBezTo>
                  <a:pt x="1597870" y="1211677"/>
                  <a:pt x="1401914" y="1156711"/>
                  <a:pt x="1314475" y="1200329"/>
                </a:cubicBezTo>
                <a:cubicBezTo>
                  <a:pt x="1227036" y="1243947"/>
                  <a:pt x="1097345" y="1191783"/>
                  <a:pt x="883871" y="1200329"/>
                </a:cubicBezTo>
                <a:cubicBezTo>
                  <a:pt x="670397" y="1208875"/>
                  <a:pt x="412437" y="1160036"/>
                  <a:pt x="0" y="1200329"/>
                </a:cubicBezTo>
                <a:cubicBezTo>
                  <a:pt x="-8604" y="1096212"/>
                  <a:pt x="28265" y="910175"/>
                  <a:pt x="0" y="836229"/>
                </a:cubicBezTo>
                <a:cubicBezTo>
                  <a:pt x="-28265" y="762283"/>
                  <a:pt x="34468" y="569599"/>
                  <a:pt x="0" y="412113"/>
                </a:cubicBezTo>
                <a:cubicBezTo>
                  <a:pt x="-34468" y="254627"/>
                  <a:pt x="15641" y="130210"/>
                  <a:pt x="0" y="0"/>
                </a:cubicBezTo>
                <a:close/>
              </a:path>
              <a:path w="4532671" h="1200329" stroke="0" extrusionOk="0">
                <a:moveTo>
                  <a:pt x="0" y="0"/>
                </a:moveTo>
                <a:cubicBezTo>
                  <a:pt x="112037" y="-20323"/>
                  <a:pt x="406062" y="18444"/>
                  <a:pt x="521257" y="0"/>
                </a:cubicBezTo>
                <a:cubicBezTo>
                  <a:pt x="636452" y="-18444"/>
                  <a:pt x="852733" y="4774"/>
                  <a:pt x="951861" y="0"/>
                </a:cubicBezTo>
                <a:cubicBezTo>
                  <a:pt x="1050989" y="-4774"/>
                  <a:pt x="1348867" y="68421"/>
                  <a:pt x="1609098" y="0"/>
                </a:cubicBezTo>
                <a:cubicBezTo>
                  <a:pt x="1869329" y="-68421"/>
                  <a:pt x="2001770" y="56170"/>
                  <a:pt x="2130355" y="0"/>
                </a:cubicBezTo>
                <a:cubicBezTo>
                  <a:pt x="2258940" y="-56170"/>
                  <a:pt x="2461174" y="57920"/>
                  <a:pt x="2651613" y="0"/>
                </a:cubicBezTo>
                <a:cubicBezTo>
                  <a:pt x="2842052" y="-57920"/>
                  <a:pt x="3103588" y="37567"/>
                  <a:pt x="3308850" y="0"/>
                </a:cubicBezTo>
                <a:cubicBezTo>
                  <a:pt x="3514112" y="-37567"/>
                  <a:pt x="3647776" y="2422"/>
                  <a:pt x="3784780" y="0"/>
                </a:cubicBezTo>
                <a:cubicBezTo>
                  <a:pt x="3921784" y="-2422"/>
                  <a:pt x="4313929" y="33259"/>
                  <a:pt x="4532671" y="0"/>
                </a:cubicBezTo>
                <a:cubicBezTo>
                  <a:pt x="4576296" y="139432"/>
                  <a:pt x="4491719" y="324368"/>
                  <a:pt x="4532671" y="424116"/>
                </a:cubicBezTo>
                <a:cubicBezTo>
                  <a:pt x="4573623" y="523864"/>
                  <a:pt x="4512079" y="627513"/>
                  <a:pt x="4532671" y="800219"/>
                </a:cubicBezTo>
                <a:cubicBezTo>
                  <a:pt x="4553263" y="972925"/>
                  <a:pt x="4490966" y="1039944"/>
                  <a:pt x="4532671" y="1200329"/>
                </a:cubicBezTo>
                <a:cubicBezTo>
                  <a:pt x="4383812" y="1215526"/>
                  <a:pt x="4166733" y="1136256"/>
                  <a:pt x="3920760" y="1200329"/>
                </a:cubicBezTo>
                <a:cubicBezTo>
                  <a:pt x="3674787" y="1264402"/>
                  <a:pt x="3414024" y="1191095"/>
                  <a:pt x="3263523" y="1200329"/>
                </a:cubicBezTo>
                <a:cubicBezTo>
                  <a:pt x="3113022" y="1209563"/>
                  <a:pt x="2931568" y="1178110"/>
                  <a:pt x="2606286" y="1200329"/>
                </a:cubicBezTo>
                <a:cubicBezTo>
                  <a:pt x="2281004" y="1222548"/>
                  <a:pt x="2230540" y="1158798"/>
                  <a:pt x="2130355" y="1200329"/>
                </a:cubicBezTo>
                <a:cubicBezTo>
                  <a:pt x="2030170" y="1241860"/>
                  <a:pt x="1818134" y="1161229"/>
                  <a:pt x="1563771" y="1200329"/>
                </a:cubicBezTo>
                <a:cubicBezTo>
                  <a:pt x="1309408" y="1239429"/>
                  <a:pt x="1177126" y="1184342"/>
                  <a:pt x="906534" y="1200329"/>
                </a:cubicBezTo>
                <a:cubicBezTo>
                  <a:pt x="635942" y="1216316"/>
                  <a:pt x="187490" y="1133002"/>
                  <a:pt x="0" y="1200329"/>
                </a:cubicBezTo>
                <a:cubicBezTo>
                  <a:pt x="-24197" y="1036806"/>
                  <a:pt x="30541" y="985070"/>
                  <a:pt x="0" y="836229"/>
                </a:cubicBezTo>
                <a:cubicBezTo>
                  <a:pt x="-30541" y="687388"/>
                  <a:pt x="27653" y="622722"/>
                  <a:pt x="0" y="460126"/>
                </a:cubicBezTo>
                <a:cubicBezTo>
                  <a:pt x="-27653" y="297530"/>
                  <a:pt x="31170" y="128967"/>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p:txBody>
      </p:sp>
      <p:pic>
        <p:nvPicPr>
          <p:cNvPr id="4" name="Picture 3" descr="A picture containing building, outdoor&#10;&#10;Description automatically generated">
            <a:extLst>
              <a:ext uri="{FF2B5EF4-FFF2-40B4-BE49-F238E27FC236}">
                <a16:creationId xmlns:a16="http://schemas.microsoft.com/office/drawing/2014/main" id="{DA716B9F-A132-8845-A6AE-F01B8AA73A9F}"/>
              </a:ext>
            </a:extLst>
          </p:cNvPr>
          <p:cNvPicPr>
            <a:picLocks noChangeAspect="1"/>
          </p:cNvPicPr>
          <p:nvPr/>
        </p:nvPicPr>
        <p:blipFill>
          <a:blip r:embed="rId3"/>
          <a:stretch>
            <a:fillRect/>
          </a:stretch>
        </p:blipFill>
        <p:spPr>
          <a:xfrm>
            <a:off x="5247661" y="2262387"/>
            <a:ext cx="6562544" cy="3369092"/>
          </a:xfrm>
          <a:prstGeom prst="rect">
            <a:avLst/>
          </a:prstGeom>
        </p:spPr>
      </p:pic>
    </p:spTree>
    <p:extLst>
      <p:ext uri="{BB962C8B-B14F-4D97-AF65-F5344CB8AC3E}">
        <p14:creationId xmlns:p14="http://schemas.microsoft.com/office/powerpoint/2010/main" val="73380698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2" name="Google Shape;81;p16">
            <a:extLst>
              <a:ext uri="{FF2B5EF4-FFF2-40B4-BE49-F238E27FC236}">
                <a16:creationId xmlns:a16="http://schemas.microsoft.com/office/drawing/2014/main" id="{F1F48E66-53E7-E040-8ED9-AC43725D1322}"/>
              </a:ext>
            </a:extLst>
          </p:cNvPr>
          <p:cNvSpPr txBox="1">
            <a:spLocks noGrp="1"/>
          </p:cNvSpPr>
          <p:nvPr>
            <p:ph type="title"/>
          </p:nvPr>
        </p:nvSpPr>
        <p:spPr>
          <a:xfrm>
            <a:off x="44605" y="65547"/>
            <a:ext cx="5663199" cy="677600"/>
          </a:xfrm>
          <a:prstGeom prst="rect">
            <a:avLst/>
          </a:prstGeom>
          <a:solidFill>
            <a:srgbClr val="000000"/>
          </a:solidFill>
          <a:ln w="28575">
            <a:solidFill>
              <a:schemeClr val="bg1"/>
            </a:solidFill>
          </a:ln>
        </p:spPr>
        <p:txBody>
          <a:bodyPr spcFirstLastPara="1" vert="horz" wrap="square" lIns="121900" tIns="121900" rIns="121900" bIns="121900" rtlCol="0" anchor="t" anchorCtr="0">
            <a:noAutofit/>
          </a:bodyPr>
          <a:lstStyle/>
          <a:p>
            <a:r>
              <a:rPr lang="en-US" sz="2667">
                <a:solidFill>
                  <a:srgbClr val="FF9900"/>
                </a:solidFill>
                <a:latin typeface="Cavolini" panose="03000502040302020204" pitchFamily="66" charset="0"/>
                <a:ea typeface="Bree Serif"/>
                <a:cs typeface="Cavolini" panose="03000502040302020204" pitchFamily="66" charset="0"/>
                <a:sym typeface="Bree Serif"/>
              </a:rPr>
              <a:t>36 Fences</a:t>
            </a:r>
            <a:endParaRPr lang="en-US" sz="2000">
              <a:solidFill>
                <a:schemeClr val="accent6"/>
              </a:solidFill>
              <a:latin typeface="Cavolini" panose="03000502040302020204" pitchFamily="66" charset="0"/>
              <a:ea typeface="Archivo Narrow"/>
              <a:cs typeface="Cavolini" panose="03000502040302020204" pitchFamily="66" charset="0"/>
              <a:sym typeface="Archivo Narrow"/>
            </a:endParaRPr>
          </a:p>
        </p:txBody>
      </p:sp>
      <p:sp>
        <p:nvSpPr>
          <p:cNvPr id="23" name="Google Shape;99;p17">
            <a:extLst>
              <a:ext uri="{FF2B5EF4-FFF2-40B4-BE49-F238E27FC236}">
                <a16:creationId xmlns:a16="http://schemas.microsoft.com/office/drawing/2014/main" id="{1BB413E7-116A-DC47-BFF7-524AD739A411}"/>
              </a:ext>
            </a:extLst>
          </p:cNvPr>
          <p:cNvSpPr txBox="1">
            <a:spLocks/>
          </p:cNvSpPr>
          <p:nvPr/>
        </p:nvSpPr>
        <p:spPr>
          <a:xfrm>
            <a:off x="44605" y="743147"/>
            <a:ext cx="5663199" cy="1053599"/>
          </a:xfrm>
          <a:prstGeom prst="rect">
            <a:avLst/>
          </a:prstGeom>
          <a:solidFill>
            <a:srgbClr val="92D050"/>
          </a:solidFill>
          <a:ln w="28575">
            <a:solidFill>
              <a:schemeClr val="bg1"/>
            </a:solidFill>
          </a:ln>
        </p:spPr>
        <p:txBody>
          <a:bodyPr spcFirstLastPara="1" wrap="square" lIns="1200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2133"/>
              </a:spcAft>
              <a:buNone/>
            </a:pPr>
            <a:r>
              <a:rPr lang="en-CA" sz="4000">
                <a:solidFill>
                  <a:srgbClr val="FFFFFF"/>
                </a:solidFill>
                <a:latin typeface="Cavolini" panose="03000502040302020204" pitchFamily="66" charset="0"/>
                <a:ea typeface="Acme"/>
                <a:cs typeface="Cavolini" panose="03000502040302020204" pitchFamily="66" charset="0"/>
                <a:sym typeface="Acme"/>
              </a:rPr>
              <a:t>BREAKOUT ROOM #</a:t>
            </a:r>
            <a:endParaRPr lang="en-CA" sz="1050">
              <a:solidFill>
                <a:schemeClr val="bg1"/>
              </a:solidFill>
              <a:latin typeface="Cavolini" panose="03000502040302020204" pitchFamily="66" charset="0"/>
              <a:ea typeface="Archivo Narrow"/>
              <a:cs typeface="Cavolini" panose="03000502040302020204" pitchFamily="66" charset="0"/>
              <a:sym typeface="Archivo Narrow"/>
            </a:endParaRPr>
          </a:p>
        </p:txBody>
      </p:sp>
      <p:sp>
        <p:nvSpPr>
          <p:cNvPr id="24" name="Google Shape;81;p16">
            <a:extLst>
              <a:ext uri="{FF2B5EF4-FFF2-40B4-BE49-F238E27FC236}">
                <a16:creationId xmlns:a16="http://schemas.microsoft.com/office/drawing/2014/main" id="{5ACCEEDE-A486-714E-8B47-B5D8EC718AC1}"/>
              </a:ext>
            </a:extLst>
          </p:cNvPr>
          <p:cNvSpPr txBox="1">
            <a:spLocks/>
          </p:cNvSpPr>
          <p:nvPr/>
        </p:nvSpPr>
        <p:spPr>
          <a:xfrm>
            <a:off x="5707803" y="65547"/>
            <a:ext cx="6424723" cy="1731199"/>
          </a:xfrm>
          <a:prstGeom prst="rect">
            <a:avLst/>
          </a:prstGeom>
          <a:solidFill>
            <a:srgbClr val="000000"/>
          </a:solidFill>
          <a:ln w="28575">
            <a:solidFill>
              <a:schemeClr val="bg1"/>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2667">
                <a:solidFill>
                  <a:schemeClr val="bg1"/>
                </a:solidFill>
                <a:latin typeface="Cavolini" panose="03000502040302020204" pitchFamily="66" charset="0"/>
                <a:ea typeface="Bree Serif"/>
                <a:cs typeface="Cavolini" panose="03000502040302020204" pitchFamily="66" charset="0"/>
                <a:sym typeface="Bree Serif"/>
              </a:rPr>
              <a:t>GROUP SCORE BOARD:</a:t>
            </a:r>
          </a:p>
          <a:p>
            <a:r>
              <a:rPr lang="en" sz="2667">
                <a:solidFill>
                  <a:srgbClr val="FF9900"/>
                </a:solidFill>
                <a:latin typeface="Cavolini" panose="03000502040302020204" pitchFamily="66" charset="0"/>
                <a:ea typeface="Bree Serif"/>
                <a:cs typeface="Cavolini" panose="03000502040302020204" pitchFamily="66" charset="0"/>
                <a:sym typeface="Bree Serif"/>
              </a:rPr>
              <a:t>Largest Area found so far… </a:t>
            </a:r>
            <a:r>
              <a:rPr lang="en-US" sz="2667">
                <a:solidFill>
                  <a:schemeClr val="accent6"/>
                </a:solidFill>
                <a:latin typeface="Cavolini" panose="03000502040302020204" pitchFamily="66" charset="0"/>
                <a:ea typeface="Bree Serif"/>
                <a:cs typeface="Cavolini" panose="03000502040302020204" pitchFamily="66" charset="0"/>
                <a:sym typeface="Bree Serif"/>
              </a:rPr>
              <a:t>##</a:t>
            </a:r>
          </a:p>
          <a:p>
            <a:endParaRPr lang="en-US" sz="2667">
              <a:solidFill>
                <a:schemeClr val="accent6"/>
              </a:solidFill>
              <a:latin typeface="Cavolini" panose="03000502040302020204" pitchFamily="66" charset="0"/>
              <a:ea typeface="Bree Serif"/>
              <a:cs typeface="Cavolini" panose="03000502040302020204" pitchFamily="66" charset="0"/>
              <a:sym typeface="Bree Serif"/>
            </a:endParaRPr>
          </a:p>
          <a:p>
            <a:r>
              <a:rPr lang="en" sz="2667">
                <a:solidFill>
                  <a:srgbClr val="FF9900"/>
                </a:solidFill>
                <a:latin typeface="Cavolini" panose="03000502040302020204" pitchFamily="66" charset="0"/>
                <a:ea typeface="Bree Serif"/>
                <a:cs typeface="Cavolini" panose="03000502040302020204" pitchFamily="66" charset="0"/>
                <a:sym typeface="Bree Serif"/>
              </a:rPr>
              <a:t>Smallest Area found so far… </a:t>
            </a:r>
            <a:r>
              <a:rPr lang="en-US" sz="2667">
                <a:solidFill>
                  <a:schemeClr val="accent6"/>
                </a:solidFill>
                <a:latin typeface="Cavolini" panose="03000502040302020204" pitchFamily="66" charset="0"/>
                <a:ea typeface="Bree Serif"/>
                <a:cs typeface="Cavolini" panose="03000502040302020204" pitchFamily="66" charset="0"/>
                <a:sym typeface="Bree Serif"/>
              </a:rPr>
              <a:t>##</a:t>
            </a:r>
          </a:p>
          <a:p>
            <a:endParaRPr lang="en-US" sz="2667">
              <a:solidFill>
                <a:schemeClr val="accent6"/>
              </a:solidFill>
              <a:latin typeface="Cavolini" panose="03000502040302020204" pitchFamily="66" charset="0"/>
              <a:ea typeface="Bree Serif"/>
              <a:cs typeface="Cavolini" panose="03000502040302020204" pitchFamily="66" charset="0"/>
              <a:sym typeface="Bree Serif"/>
            </a:endParaRPr>
          </a:p>
        </p:txBody>
      </p:sp>
      <p:sp>
        <p:nvSpPr>
          <p:cNvPr id="25" name="Google Shape;99;p17">
            <a:extLst>
              <a:ext uri="{FF2B5EF4-FFF2-40B4-BE49-F238E27FC236}">
                <a16:creationId xmlns:a16="http://schemas.microsoft.com/office/drawing/2014/main" id="{7D9D1518-C2C7-4344-8910-542B2ABAD689}"/>
              </a:ext>
            </a:extLst>
          </p:cNvPr>
          <p:cNvSpPr txBox="1">
            <a:spLocks/>
          </p:cNvSpPr>
          <p:nvPr/>
        </p:nvSpPr>
        <p:spPr>
          <a:xfrm>
            <a:off x="73725" y="1826561"/>
            <a:ext cx="12058801" cy="647785"/>
          </a:xfrm>
          <a:prstGeom prst="rect">
            <a:avLst/>
          </a:prstGeom>
          <a:solidFill>
            <a:srgbClr val="92D050"/>
          </a:solidFill>
          <a:ln>
            <a:noFill/>
          </a:ln>
        </p:spPr>
        <p:txBody>
          <a:bodyPr spcFirstLastPara="1" wrap="square" lIns="1200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2133"/>
              </a:spcAft>
              <a:buNone/>
            </a:pPr>
            <a:r>
              <a:rPr lang="en-CA" sz="2000">
                <a:solidFill>
                  <a:schemeClr val="bg1"/>
                </a:solidFill>
                <a:latin typeface="Cavolini" panose="03000502040302020204" pitchFamily="66" charset="0"/>
                <a:ea typeface="Acme"/>
                <a:cs typeface="Cavolini" panose="03000502040302020204" pitchFamily="66" charset="0"/>
                <a:sym typeface="Acme"/>
              </a:rPr>
              <a:t>Instructions: What is the largest/smallest possible area with 36 – 1m fences?</a:t>
            </a:r>
          </a:p>
        </p:txBody>
      </p:sp>
      <p:sp>
        <p:nvSpPr>
          <p:cNvPr id="6" name="Rectangle 5">
            <a:extLst>
              <a:ext uri="{FF2B5EF4-FFF2-40B4-BE49-F238E27FC236}">
                <a16:creationId xmlns:a16="http://schemas.microsoft.com/office/drawing/2014/main" id="{47F1220D-2701-4A3A-AB27-560D1A7BAB47}"/>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Rectangle 56">
            <a:extLst>
              <a:ext uri="{FF2B5EF4-FFF2-40B4-BE49-F238E27FC236}">
                <a16:creationId xmlns:a16="http://schemas.microsoft.com/office/drawing/2014/main" id="{5A99F181-7D1B-4ABE-84D5-BE9AD65E196E}"/>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ectangle 57">
            <a:extLst>
              <a:ext uri="{FF2B5EF4-FFF2-40B4-BE49-F238E27FC236}">
                <a16:creationId xmlns:a16="http://schemas.microsoft.com/office/drawing/2014/main" id="{9B91A19E-156F-4E21-A9D8-06FA1120436B}"/>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Rectangle 58">
            <a:extLst>
              <a:ext uri="{FF2B5EF4-FFF2-40B4-BE49-F238E27FC236}">
                <a16:creationId xmlns:a16="http://schemas.microsoft.com/office/drawing/2014/main" id="{685F142E-47EC-4313-BEC0-36F976F7865E}"/>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ectangle 59">
            <a:extLst>
              <a:ext uri="{FF2B5EF4-FFF2-40B4-BE49-F238E27FC236}">
                <a16:creationId xmlns:a16="http://schemas.microsoft.com/office/drawing/2014/main" id="{D0368AB7-4D0A-49C0-AD1C-1B8F2A75DD77}"/>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Rectangle 60">
            <a:extLst>
              <a:ext uri="{FF2B5EF4-FFF2-40B4-BE49-F238E27FC236}">
                <a16:creationId xmlns:a16="http://schemas.microsoft.com/office/drawing/2014/main" id="{DE41ECD7-14E2-4D3F-856F-6B23CCDC96BA}"/>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Rectangle 61">
            <a:extLst>
              <a:ext uri="{FF2B5EF4-FFF2-40B4-BE49-F238E27FC236}">
                <a16:creationId xmlns:a16="http://schemas.microsoft.com/office/drawing/2014/main" id="{E037145E-6DD8-48AB-9D9A-B48494362AD1}"/>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Rectangle 62">
            <a:extLst>
              <a:ext uri="{FF2B5EF4-FFF2-40B4-BE49-F238E27FC236}">
                <a16:creationId xmlns:a16="http://schemas.microsoft.com/office/drawing/2014/main" id="{F71E0B23-EEA6-4B12-8832-8C532079BC32}"/>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Rectangle 63">
            <a:extLst>
              <a:ext uri="{FF2B5EF4-FFF2-40B4-BE49-F238E27FC236}">
                <a16:creationId xmlns:a16="http://schemas.microsoft.com/office/drawing/2014/main" id="{AD32465D-17C5-4426-9B2D-25CD203E497F}"/>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Rectangle 64">
            <a:extLst>
              <a:ext uri="{FF2B5EF4-FFF2-40B4-BE49-F238E27FC236}">
                <a16:creationId xmlns:a16="http://schemas.microsoft.com/office/drawing/2014/main" id="{9C3A3EF9-3589-4A02-86D4-A1B541CB4F2D}"/>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Rectangle 65">
            <a:extLst>
              <a:ext uri="{FF2B5EF4-FFF2-40B4-BE49-F238E27FC236}">
                <a16:creationId xmlns:a16="http://schemas.microsoft.com/office/drawing/2014/main" id="{C533237D-9C6E-4222-9E3E-68DC970382EB}"/>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Rectangle 66">
            <a:extLst>
              <a:ext uri="{FF2B5EF4-FFF2-40B4-BE49-F238E27FC236}">
                <a16:creationId xmlns:a16="http://schemas.microsoft.com/office/drawing/2014/main" id="{8279E0F0-52FE-43B3-91C5-62E0DB9B3AB9}"/>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Rectangle 67">
            <a:extLst>
              <a:ext uri="{FF2B5EF4-FFF2-40B4-BE49-F238E27FC236}">
                <a16:creationId xmlns:a16="http://schemas.microsoft.com/office/drawing/2014/main" id="{423A05B5-32D3-455F-A445-B5920A0B808B}"/>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9" name="Rectangle 68">
            <a:extLst>
              <a:ext uri="{FF2B5EF4-FFF2-40B4-BE49-F238E27FC236}">
                <a16:creationId xmlns:a16="http://schemas.microsoft.com/office/drawing/2014/main" id="{6A7C66D4-1407-4B42-8165-662B9D1C9436}"/>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Rectangle 69">
            <a:extLst>
              <a:ext uri="{FF2B5EF4-FFF2-40B4-BE49-F238E27FC236}">
                <a16:creationId xmlns:a16="http://schemas.microsoft.com/office/drawing/2014/main" id="{047C6F73-5E80-401B-8126-59A8FC93EFFC}"/>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Rectangle 70">
            <a:extLst>
              <a:ext uri="{FF2B5EF4-FFF2-40B4-BE49-F238E27FC236}">
                <a16:creationId xmlns:a16="http://schemas.microsoft.com/office/drawing/2014/main" id="{25772B77-A425-4B94-96CC-04BE1B9DE67C}"/>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Rectangle 71">
            <a:extLst>
              <a:ext uri="{FF2B5EF4-FFF2-40B4-BE49-F238E27FC236}">
                <a16:creationId xmlns:a16="http://schemas.microsoft.com/office/drawing/2014/main" id="{65825F5F-4D7C-4EF3-A9DE-3F2CB4640E61}"/>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Rectangle 72">
            <a:extLst>
              <a:ext uri="{FF2B5EF4-FFF2-40B4-BE49-F238E27FC236}">
                <a16:creationId xmlns:a16="http://schemas.microsoft.com/office/drawing/2014/main" id="{7FEF5B79-BEF5-4759-A525-1ACBB7C3258A}"/>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Rectangle 73">
            <a:extLst>
              <a:ext uri="{FF2B5EF4-FFF2-40B4-BE49-F238E27FC236}">
                <a16:creationId xmlns:a16="http://schemas.microsoft.com/office/drawing/2014/main" id="{49ABD9A8-233D-406D-A0A6-98AE422C4EC2}"/>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Rectangle 74">
            <a:extLst>
              <a:ext uri="{FF2B5EF4-FFF2-40B4-BE49-F238E27FC236}">
                <a16:creationId xmlns:a16="http://schemas.microsoft.com/office/drawing/2014/main" id="{4FB57C83-1C64-4817-8A67-6945B3CFDB8E}"/>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Rectangle 75">
            <a:extLst>
              <a:ext uri="{FF2B5EF4-FFF2-40B4-BE49-F238E27FC236}">
                <a16:creationId xmlns:a16="http://schemas.microsoft.com/office/drawing/2014/main" id="{012B1E7D-6076-4C2B-A3DE-C45EAD3EF006}"/>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7" name="Rectangle 76">
            <a:extLst>
              <a:ext uri="{FF2B5EF4-FFF2-40B4-BE49-F238E27FC236}">
                <a16:creationId xmlns:a16="http://schemas.microsoft.com/office/drawing/2014/main" id="{D1429162-AEC9-464E-9D74-E1FA21DCE52E}"/>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8" name="Rectangle 77">
            <a:extLst>
              <a:ext uri="{FF2B5EF4-FFF2-40B4-BE49-F238E27FC236}">
                <a16:creationId xmlns:a16="http://schemas.microsoft.com/office/drawing/2014/main" id="{0A2510FB-31F0-48CA-9DA2-8E4130730BBA}"/>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Rectangle 78">
            <a:extLst>
              <a:ext uri="{FF2B5EF4-FFF2-40B4-BE49-F238E27FC236}">
                <a16:creationId xmlns:a16="http://schemas.microsoft.com/office/drawing/2014/main" id="{AD43C99B-40EE-4D23-9220-FD02B3A32F12}"/>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0" name="Rectangle 79">
            <a:extLst>
              <a:ext uri="{FF2B5EF4-FFF2-40B4-BE49-F238E27FC236}">
                <a16:creationId xmlns:a16="http://schemas.microsoft.com/office/drawing/2014/main" id="{DF15CA02-9288-4E63-B0F2-94B10660CE08}"/>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Rectangle 80">
            <a:extLst>
              <a:ext uri="{FF2B5EF4-FFF2-40B4-BE49-F238E27FC236}">
                <a16:creationId xmlns:a16="http://schemas.microsoft.com/office/drawing/2014/main" id="{6D6B82ED-DB71-4886-AB9F-EBB2EF7EBD39}"/>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 name="Rectangle 81">
            <a:extLst>
              <a:ext uri="{FF2B5EF4-FFF2-40B4-BE49-F238E27FC236}">
                <a16:creationId xmlns:a16="http://schemas.microsoft.com/office/drawing/2014/main" id="{4372BBC6-32E6-4D8D-BC33-138BC6399FCF}"/>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3" name="Rectangle 82">
            <a:extLst>
              <a:ext uri="{FF2B5EF4-FFF2-40B4-BE49-F238E27FC236}">
                <a16:creationId xmlns:a16="http://schemas.microsoft.com/office/drawing/2014/main" id="{C85A674E-5EE3-4BAA-8002-617DE9F295FF}"/>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4" name="Rectangle 83">
            <a:extLst>
              <a:ext uri="{FF2B5EF4-FFF2-40B4-BE49-F238E27FC236}">
                <a16:creationId xmlns:a16="http://schemas.microsoft.com/office/drawing/2014/main" id="{48155466-B180-4D3F-AC6B-CF6C06E8A6CC}"/>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5" name="Rectangle 84">
            <a:extLst>
              <a:ext uri="{FF2B5EF4-FFF2-40B4-BE49-F238E27FC236}">
                <a16:creationId xmlns:a16="http://schemas.microsoft.com/office/drawing/2014/main" id="{EC0806C6-F252-4260-8FBA-A0CC4DAFD2E3}"/>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Rectangle 85">
            <a:extLst>
              <a:ext uri="{FF2B5EF4-FFF2-40B4-BE49-F238E27FC236}">
                <a16:creationId xmlns:a16="http://schemas.microsoft.com/office/drawing/2014/main" id="{15692C01-F5C7-4011-BCE6-856819ABFAAF}"/>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7" name="Rectangle 86">
            <a:extLst>
              <a:ext uri="{FF2B5EF4-FFF2-40B4-BE49-F238E27FC236}">
                <a16:creationId xmlns:a16="http://schemas.microsoft.com/office/drawing/2014/main" id="{3429D90B-D3C9-46E1-93DD-140CC691125B}"/>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8" name="Rectangle 87">
            <a:extLst>
              <a:ext uri="{FF2B5EF4-FFF2-40B4-BE49-F238E27FC236}">
                <a16:creationId xmlns:a16="http://schemas.microsoft.com/office/drawing/2014/main" id="{FBE864DF-D032-4C32-84B5-19D7A6220989}"/>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9" name="Rectangle 88">
            <a:extLst>
              <a:ext uri="{FF2B5EF4-FFF2-40B4-BE49-F238E27FC236}">
                <a16:creationId xmlns:a16="http://schemas.microsoft.com/office/drawing/2014/main" id="{6B000F06-81E3-4906-8061-98C6C9A74E91}"/>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0" name="Rectangle 89">
            <a:extLst>
              <a:ext uri="{FF2B5EF4-FFF2-40B4-BE49-F238E27FC236}">
                <a16:creationId xmlns:a16="http://schemas.microsoft.com/office/drawing/2014/main" id="{8D8257B7-9A10-426E-8677-7033472D90FF}"/>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1" name="Rectangle 90">
            <a:extLst>
              <a:ext uri="{FF2B5EF4-FFF2-40B4-BE49-F238E27FC236}">
                <a16:creationId xmlns:a16="http://schemas.microsoft.com/office/drawing/2014/main" id="{01A07C99-37A7-469D-87E5-5B7BBBD437B9}"/>
              </a:ext>
            </a:extLst>
          </p:cNvPr>
          <p:cNvSpPr/>
          <p:nvPr/>
        </p:nvSpPr>
        <p:spPr>
          <a:xfrm>
            <a:off x="1764671" y="6114853"/>
            <a:ext cx="114300" cy="6477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5ECA878F-04C0-884C-AAB8-187789EBADC6}"/>
              </a:ext>
            </a:extLst>
          </p:cNvPr>
          <p:cNvSpPr txBox="1"/>
          <p:nvPr/>
        </p:nvSpPr>
        <p:spPr>
          <a:xfrm>
            <a:off x="0" y="6133706"/>
            <a:ext cx="1588131" cy="584775"/>
          </a:xfrm>
          <a:prstGeom prst="rect">
            <a:avLst/>
          </a:prstGeom>
          <a:noFill/>
        </p:spPr>
        <p:txBody>
          <a:bodyPr wrap="square" rtlCol="0">
            <a:spAutoFit/>
          </a:bodyPr>
          <a:lstStyle/>
          <a:p>
            <a:pPr algn="ctr"/>
            <a:r>
              <a:rPr lang="en-US" sz="1600">
                <a:latin typeface="Shadows Into Light" panose="02000506000000020004" pitchFamily="2" charset="77"/>
              </a:rPr>
              <a:t>These are your </a:t>
            </a:r>
          </a:p>
          <a:p>
            <a:pPr algn="ctr"/>
            <a:r>
              <a:rPr lang="en-US" sz="1600">
                <a:latin typeface="Shadows Into Light" panose="02000506000000020004" pitchFamily="2" charset="77"/>
              </a:rPr>
              <a:t>36 fences.</a:t>
            </a:r>
          </a:p>
        </p:txBody>
      </p:sp>
      <p:cxnSp>
        <p:nvCxnSpPr>
          <p:cNvPr id="4" name="Straight Arrow Connector 3">
            <a:extLst>
              <a:ext uri="{FF2B5EF4-FFF2-40B4-BE49-F238E27FC236}">
                <a16:creationId xmlns:a16="http://schemas.microsoft.com/office/drawing/2014/main" id="{7299D11D-84B0-2445-B7BA-4834307B3209}"/>
              </a:ext>
            </a:extLst>
          </p:cNvPr>
          <p:cNvCxnSpPr/>
          <p:nvPr/>
        </p:nvCxnSpPr>
        <p:spPr>
          <a:xfrm>
            <a:off x="1230323" y="6506818"/>
            <a:ext cx="35780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70960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DA9AAFC8-B249-AB46-927A-A0A08D2C3F82}"/>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1876616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5" name="TextBox 4">
            <a:extLst>
              <a:ext uri="{FF2B5EF4-FFF2-40B4-BE49-F238E27FC236}">
                <a16:creationId xmlns:a16="http://schemas.microsoft.com/office/drawing/2014/main" id="{3334E0CB-62A8-A347-B3EF-095683A65FC1}"/>
              </a:ext>
            </a:extLst>
          </p:cNvPr>
          <p:cNvSpPr txBox="1"/>
          <p:nvPr/>
        </p:nvSpPr>
        <p:spPr>
          <a:xfrm>
            <a:off x="287784" y="1384059"/>
            <a:ext cx="11661423" cy="923330"/>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In the real world, there are times where we want or need larger or smaller areas or perimeters. Describe a situation where either </a:t>
            </a:r>
            <a:r>
              <a:rPr lang="en-US" b="1">
                <a:latin typeface="Cavolini" panose="03000502040302020204" pitchFamily="66" charset="0"/>
                <a:cs typeface="Cavolini" panose="03000502040302020204" pitchFamily="66" charset="0"/>
              </a:rPr>
              <a:t>a large area with a small perimeter</a:t>
            </a:r>
            <a:r>
              <a:rPr lang="en-US">
                <a:latin typeface="Cavolini" panose="03000502040302020204" pitchFamily="66" charset="0"/>
                <a:cs typeface="Cavolini" panose="03000502040302020204" pitchFamily="66" charset="0"/>
              </a:rPr>
              <a:t> </a:t>
            </a:r>
            <a:r>
              <a:rPr lang="en-US" u="sng">
                <a:latin typeface="Cavolini" panose="03000502040302020204" pitchFamily="66" charset="0"/>
                <a:cs typeface="Cavolini" panose="03000502040302020204" pitchFamily="66" charset="0"/>
              </a:rPr>
              <a:t>or</a:t>
            </a:r>
            <a:r>
              <a:rPr lang="en-US">
                <a:latin typeface="Cavolini" panose="03000502040302020204" pitchFamily="66" charset="0"/>
                <a:cs typeface="Cavolini" panose="03000502040302020204" pitchFamily="66" charset="0"/>
              </a:rPr>
              <a:t> </a:t>
            </a:r>
            <a:r>
              <a:rPr lang="en-US" b="1">
                <a:latin typeface="Cavolini" panose="03000502040302020204" pitchFamily="66" charset="0"/>
                <a:cs typeface="Cavolini" panose="03000502040302020204" pitchFamily="66" charset="0"/>
              </a:rPr>
              <a:t>a small area with a large perimeter</a:t>
            </a:r>
            <a:r>
              <a:rPr lang="en-US">
                <a:latin typeface="Cavolini" panose="03000502040302020204" pitchFamily="66" charset="0"/>
                <a:cs typeface="Cavolini" panose="03000502040302020204" pitchFamily="66" charset="0"/>
              </a:rPr>
              <a:t> is important. </a:t>
            </a:r>
          </a:p>
        </p:txBody>
      </p:sp>
      <p:sp>
        <p:nvSpPr>
          <p:cNvPr id="6" name="TextBox 5">
            <a:extLst>
              <a:ext uri="{FF2B5EF4-FFF2-40B4-BE49-F238E27FC236}">
                <a16:creationId xmlns:a16="http://schemas.microsoft.com/office/drawing/2014/main" id="{7AB417DB-751D-4943-A4C5-129C5954C931}"/>
              </a:ext>
            </a:extLst>
          </p:cNvPr>
          <p:cNvSpPr txBox="1"/>
          <p:nvPr/>
        </p:nvSpPr>
        <p:spPr>
          <a:xfrm>
            <a:off x="411036" y="3996616"/>
            <a:ext cx="11661423" cy="2031325"/>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Pick two of the 2 dimensional shapes form the following list and explain how they are related to each other. Repeat, at least one of your shapes must change.</a:t>
            </a:r>
          </a:p>
          <a:p>
            <a:endParaRPr lang="en-US">
              <a:latin typeface="Cavolini" panose="03000502040302020204" pitchFamily="66" charset="0"/>
              <a:cs typeface="Cavolini" panose="03000502040302020204" pitchFamily="66" charset="0"/>
            </a:endParaRPr>
          </a:p>
          <a:p>
            <a:pPr marL="285750" indent="-285750">
              <a:buFont typeface="Arial" panose="020B0604020202020204" pitchFamily="34" charset="0"/>
              <a:buChar char="•"/>
            </a:pPr>
            <a:r>
              <a:rPr lang="en-US">
                <a:latin typeface="Cavolini" panose="03000502040302020204" pitchFamily="66" charset="0"/>
                <a:cs typeface="Cavolini" panose="03000502040302020204" pitchFamily="66" charset="0"/>
              </a:rPr>
              <a:t>Rectangle</a:t>
            </a:r>
          </a:p>
          <a:p>
            <a:pPr marL="285750" indent="-285750">
              <a:buFont typeface="Arial" panose="020B0604020202020204" pitchFamily="34" charset="0"/>
              <a:buChar char="•"/>
            </a:pPr>
            <a:r>
              <a:rPr lang="en-US">
                <a:latin typeface="Cavolini" panose="03000502040302020204" pitchFamily="66" charset="0"/>
                <a:cs typeface="Cavolini" panose="03000502040302020204" pitchFamily="66" charset="0"/>
              </a:rPr>
              <a:t>Triangle</a:t>
            </a:r>
          </a:p>
          <a:p>
            <a:pPr marL="285750" indent="-285750">
              <a:buFont typeface="Arial" panose="020B0604020202020204" pitchFamily="34" charset="0"/>
              <a:buChar char="•"/>
            </a:pPr>
            <a:r>
              <a:rPr lang="en-US">
                <a:latin typeface="Cavolini" panose="03000502040302020204" pitchFamily="66" charset="0"/>
                <a:cs typeface="Cavolini" panose="03000502040302020204" pitchFamily="66" charset="0"/>
              </a:rPr>
              <a:t>Parallelogram</a:t>
            </a:r>
          </a:p>
          <a:p>
            <a:pPr marL="285750" indent="-285750">
              <a:buFont typeface="Arial" panose="020B0604020202020204" pitchFamily="34" charset="0"/>
              <a:buChar char="•"/>
            </a:pPr>
            <a:r>
              <a:rPr lang="en-US">
                <a:latin typeface="Cavolini" panose="03000502040302020204" pitchFamily="66" charset="0"/>
                <a:cs typeface="Cavolini" panose="03000502040302020204" pitchFamily="66" charset="0"/>
              </a:rPr>
              <a:t>Circle</a:t>
            </a:r>
          </a:p>
        </p:txBody>
      </p:sp>
    </p:spTree>
    <p:extLst>
      <p:ext uri="{BB962C8B-B14F-4D97-AF65-F5344CB8AC3E}">
        <p14:creationId xmlns:p14="http://schemas.microsoft.com/office/powerpoint/2010/main" val="328164842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175CC84A-918C-4040-9BF5-B3F169E54857}"/>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321093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318541" y="1719065"/>
            <a:ext cx="11365003" cy="2585323"/>
          </a:xfrm>
          <a:prstGeom prst="rect">
            <a:avLst/>
          </a:prstGeom>
          <a:noFill/>
        </p:spPr>
        <p:txBody>
          <a:bodyPr wrap="square" lIns="91440" tIns="45720" rIns="91440" bIns="45720" rtlCol="0" anchor="ctr">
            <a:spAutoFit/>
          </a:bodyPr>
          <a:lstStyle/>
          <a:p>
            <a:r>
              <a:rPr lang="en-US" dirty="0">
                <a:latin typeface="Cavolini"/>
                <a:cs typeface="Cavolini"/>
              </a:rPr>
              <a:t>Follow the link to explore the set of Tangram pieces:  </a:t>
            </a:r>
            <a:r>
              <a:rPr lang="en-US" dirty="0">
                <a:latin typeface="Cavolini"/>
                <a:cs typeface="Cavolini"/>
                <a:hlinkClick r:id="rId3"/>
              </a:rPr>
              <a:t>https://toytheater.com/tangram/</a:t>
            </a:r>
            <a:endParaRPr lang="en-US" dirty="0">
              <a:latin typeface="Cavolini"/>
              <a:cs typeface="Cavolini"/>
            </a:endParaRPr>
          </a:p>
          <a:p>
            <a:endParaRPr lang="en-US" dirty="0">
              <a:latin typeface="Cavolini" panose="03000502040302020204" pitchFamily="66" charset="0"/>
              <a:cs typeface="Cavolini" panose="03000502040302020204" pitchFamily="66" charset="0"/>
            </a:endParaRPr>
          </a:p>
          <a:p>
            <a:endParaRPr lang="en-US" dirty="0">
              <a:latin typeface="Cavolini" panose="03000502040302020204" pitchFamily="66" charset="0"/>
              <a:cs typeface="Cavolini" panose="03000502040302020204" pitchFamily="66" charset="0"/>
            </a:endParaRPr>
          </a:p>
          <a:p>
            <a:r>
              <a:rPr lang="en-US" dirty="0">
                <a:latin typeface="Cavolini"/>
                <a:cs typeface="Cavolini"/>
              </a:rPr>
              <a:t>Take some time to move them around, turn them, compare them to each other. </a:t>
            </a:r>
          </a:p>
          <a:p>
            <a:r>
              <a:rPr lang="en-US" dirty="0">
                <a:latin typeface="Cavolini"/>
                <a:cs typeface="Cavolini"/>
              </a:rPr>
              <a:t>Look for relationships between the pieces.</a:t>
            </a:r>
          </a:p>
          <a:p>
            <a:endParaRPr lang="en-US" dirty="0">
              <a:latin typeface="Cavolini" panose="03000502040302020204" pitchFamily="66" charset="0"/>
              <a:cs typeface="Cavolini" panose="03000502040302020204" pitchFamily="66" charset="0"/>
            </a:endParaRPr>
          </a:p>
          <a:p>
            <a:r>
              <a:rPr lang="en-US" dirty="0">
                <a:latin typeface="Cavolini"/>
                <a:cs typeface="Cavolini"/>
              </a:rPr>
              <a:t>After you have spent some time exploring the pieces, collect your findings on the following slide. </a:t>
            </a:r>
          </a:p>
          <a:p>
            <a:endParaRPr lang="en-US" dirty="0">
              <a:latin typeface="Cavolini"/>
              <a:cs typeface="Cavolini"/>
            </a:endParaRPr>
          </a:p>
        </p:txBody>
      </p:sp>
      <p:sp>
        <p:nvSpPr>
          <p:cNvPr id="2" name="Rectangle 1">
            <a:extLst>
              <a:ext uri="{FF2B5EF4-FFF2-40B4-BE49-F238E27FC236}">
                <a16:creationId xmlns:a16="http://schemas.microsoft.com/office/drawing/2014/main" id="{C8720544-E7C2-C247-B8FB-AD35B7751FE0}"/>
              </a:ext>
            </a:extLst>
          </p:cNvPr>
          <p:cNvSpPr/>
          <p:nvPr/>
        </p:nvSpPr>
        <p:spPr>
          <a:xfrm>
            <a:off x="4192392" y="353395"/>
            <a:ext cx="7491152"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Exploration – A Closer Look</a:t>
            </a:r>
          </a:p>
        </p:txBody>
      </p:sp>
      <p:pic>
        <p:nvPicPr>
          <p:cNvPr id="13" name="Picture 12" descr="Shape&#10;&#10;Description automatically generated">
            <a:extLst>
              <a:ext uri="{FF2B5EF4-FFF2-40B4-BE49-F238E27FC236}">
                <a16:creationId xmlns:a16="http://schemas.microsoft.com/office/drawing/2014/main" id="{39C01990-E849-DB4F-88FC-8AA269C35D7A}"/>
              </a:ext>
            </a:extLst>
          </p:cNvPr>
          <p:cNvPicPr>
            <a:picLocks noChangeAspect="1"/>
          </p:cNvPicPr>
          <p:nvPr/>
        </p:nvPicPr>
        <p:blipFill>
          <a:blip r:embed="rId4"/>
          <a:stretch>
            <a:fillRect/>
          </a:stretch>
        </p:blipFill>
        <p:spPr>
          <a:xfrm>
            <a:off x="3758485" y="3831296"/>
            <a:ext cx="5138480" cy="2631082"/>
          </a:xfrm>
          <a:prstGeom prst="rect">
            <a:avLst/>
          </a:prstGeom>
        </p:spPr>
      </p:pic>
    </p:spTree>
    <p:extLst>
      <p:ext uri="{BB962C8B-B14F-4D97-AF65-F5344CB8AC3E}">
        <p14:creationId xmlns:p14="http://schemas.microsoft.com/office/powerpoint/2010/main" val="321841026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1"/>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1"/>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1"/>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40412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40412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3331824"/>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7" name="Rectangle 26">
            <a:extLst>
              <a:ext uri="{FF2B5EF4-FFF2-40B4-BE49-F238E27FC236}">
                <a16:creationId xmlns:a16="http://schemas.microsoft.com/office/drawing/2014/main" id="{2FFE1002-E844-3642-A0B9-10BEEFD39A80}"/>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0" name="Rectangle 59">
            <a:extLst>
              <a:ext uri="{FF2B5EF4-FFF2-40B4-BE49-F238E27FC236}">
                <a16:creationId xmlns:a16="http://schemas.microsoft.com/office/drawing/2014/main" id="{D673F850-A07C-AD41-968E-4A6924CE0B21}"/>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1" name="Rectangle 60">
            <a:extLst>
              <a:ext uri="{FF2B5EF4-FFF2-40B4-BE49-F238E27FC236}">
                <a16:creationId xmlns:a16="http://schemas.microsoft.com/office/drawing/2014/main" id="{330048A6-6241-3A48-B5FC-1B542DC3453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4" name="TextBox 3">
            <a:extLst>
              <a:ext uri="{FF2B5EF4-FFF2-40B4-BE49-F238E27FC236}">
                <a16:creationId xmlns:a16="http://schemas.microsoft.com/office/drawing/2014/main" id="{F3857C70-6F07-3A4E-91D0-3B2F2CA78D55}"/>
              </a:ext>
            </a:extLst>
          </p:cNvPr>
          <p:cNvSpPr txBox="1"/>
          <p:nvPr/>
        </p:nvSpPr>
        <p:spPr>
          <a:xfrm>
            <a:off x="566595" y="2864249"/>
            <a:ext cx="2753076" cy="2123658"/>
          </a:xfrm>
          <a:prstGeom prst="rect">
            <a:avLst/>
          </a:prstGeom>
          <a:noFill/>
        </p:spPr>
        <p:txBody>
          <a:bodyPr wrap="square" rtlCol="0" anchor="ctr">
            <a:spAutoFit/>
          </a:bodyPr>
          <a:lstStyle/>
          <a:p>
            <a:pPr algn="ctr"/>
            <a:r>
              <a:rPr lang="en-US" sz="4400">
                <a:latin typeface="Bradley Hand" pitchFamily="2" charset="77"/>
              </a:rPr>
              <a:t>Which One Doesn’t Belong?</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6" y="293292"/>
            <a:ext cx="3665509" cy="707887"/>
          </a:xfrm>
          <a:prstGeom prst="round2DiagRect">
            <a:avLst/>
          </a:prstGeom>
          <a:solidFill>
            <a:schemeClr val="accent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Circles - Circumference</a:t>
            </a:r>
          </a:p>
        </p:txBody>
      </p:sp>
      <p:sp>
        <p:nvSpPr>
          <p:cNvPr id="26" name="TextBox 25">
            <a:extLst>
              <a:ext uri="{FF2B5EF4-FFF2-40B4-BE49-F238E27FC236}">
                <a16:creationId xmlns:a16="http://schemas.microsoft.com/office/drawing/2014/main" id="{BB955517-41ED-1E49-A0CC-0752A168149D}"/>
              </a:ext>
            </a:extLst>
          </p:cNvPr>
          <p:cNvSpPr txBox="1"/>
          <p:nvPr/>
        </p:nvSpPr>
        <p:spPr>
          <a:xfrm>
            <a:off x="4683344" y="2666702"/>
            <a:ext cx="2915605" cy="523220"/>
          </a:xfrm>
          <a:prstGeom prst="rect">
            <a:avLst/>
          </a:prstGeom>
          <a:solidFill>
            <a:schemeClr val="accent5">
              <a:lumMod val="20000"/>
              <a:lumOff val="80000"/>
              <a:alpha val="30588"/>
            </a:schemeClr>
          </a:solidFill>
          <a:ln w="38100">
            <a:solidFill>
              <a:schemeClr val="accent1">
                <a:lumMod val="75000"/>
              </a:schemeClr>
            </a:solidFill>
          </a:ln>
        </p:spPr>
        <p:txBody>
          <a:bodyPr wrap="square" rtlCol="0" anchor="ctr">
            <a:spAutoFit/>
          </a:bodyPr>
          <a:lstStyle/>
          <a:p>
            <a:pPr algn="ctr"/>
            <a:r>
              <a:rPr lang="en-US" sz="28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28" name="TextBox 27">
            <a:extLst>
              <a:ext uri="{FF2B5EF4-FFF2-40B4-BE49-F238E27FC236}">
                <a16:creationId xmlns:a16="http://schemas.microsoft.com/office/drawing/2014/main" id="{89152C28-623E-F046-9783-EAB4D154BC5A}"/>
              </a:ext>
            </a:extLst>
          </p:cNvPr>
          <p:cNvSpPr txBox="1"/>
          <p:nvPr/>
        </p:nvSpPr>
        <p:spPr>
          <a:xfrm>
            <a:off x="4702744" y="3522341"/>
            <a:ext cx="2915605" cy="954107"/>
          </a:xfrm>
          <a:prstGeom prst="rect">
            <a:avLst/>
          </a:prstGeom>
          <a:solidFill>
            <a:schemeClr val="accent5">
              <a:lumMod val="60000"/>
              <a:lumOff val="40000"/>
              <a:alpha val="50196"/>
            </a:schemeClr>
          </a:solidFill>
          <a:ln w="38100">
            <a:solidFill>
              <a:schemeClr val="accent1">
                <a:lumMod val="75000"/>
              </a:schemeClr>
            </a:solidFill>
          </a:ln>
        </p:spPr>
        <p:txBody>
          <a:bodyPr wrap="square" rtlCol="0" anchor="ctr">
            <a:spAutoFit/>
          </a:bodyPr>
          <a:lstStyle/>
          <a:p>
            <a:pPr algn="ctr"/>
            <a:r>
              <a:rPr lang="en-US" sz="28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31" name="TextBox 30">
            <a:extLst>
              <a:ext uri="{FF2B5EF4-FFF2-40B4-BE49-F238E27FC236}">
                <a16:creationId xmlns:a16="http://schemas.microsoft.com/office/drawing/2014/main" id="{EB1AA99A-6F6A-CB46-8E71-9D5A2E81EFEE}"/>
              </a:ext>
            </a:extLst>
          </p:cNvPr>
          <p:cNvSpPr txBox="1"/>
          <p:nvPr/>
        </p:nvSpPr>
        <p:spPr>
          <a:xfrm>
            <a:off x="4703633" y="4825363"/>
            <a:ext cx="2915605" cy="954107"/>
          </a:xfrm>
          <a:prstGeom prst="rect">
            <a:avLst/>
          </a:prstGeom>
          <a:solidFill>
            <a:schemeClr val="accent5">
              <a:lumMod val="75000"/>
              <a:alpha val="69804"/>
            </a:schemeClr>
          </a:solidFill>
          <a:ln w="38100">
            <a:solidFill>
              <a:schemeClr val="accent1">
                <a:lumMod val="75000"/>
              </a:schemeClr>
            </a:solidFill>
          </a:ln>
        </p:spPr>
        <p:txBody>
          <a:bodyPr wrap="square" rtlCol="0" anchor="ctr">
            <a:spAutoFit/>
          </a:bodyPr>
          <a:lstStyle/>
          <a:p>
            <a:pPr algn="ctr"/>
            <a:r>
              <a:rPr lang="en-US" sz="2800">
                <a:solidFill>
                  <a:schemeClr val="bg1"/>
                </a:solidFill>
                <a:latin typeface="Cavolini" panose="03000502040302020204" pitchFamily="66" charset="0"/>
                <a:cs typeface="Cavolini" panose="03000502040302020204" pitchFamily="66" charset="0"/>
              </a:rPr>
              <a:t>Extend Your Thinking</a:t>
            </a:r>
          </a:p>
        </p:txBody>
      </p:sp>
    </p:spTree>
    <p:extLst>
      <p:ext uri="{BB962C8B-B14F-4D97-AF65-F5344CB8AC3E}">
        <p14:creationId xmlns:p14="http://schemas.microsoft.com/office/powerpoint/2010/main" val="394241380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4" name="TextBox 13">
            <a:extLst>
              <a:ext uri="{FF2B5EF4-FFF2-40B4-BE49-F238E27FC236}">
                <a16:creationId xmlns:a16="http://schemas.microsoft.com/office/drawing/2014/main" id="{5B4C30B3-ABAE-5D47-BF72-0E0DD0762BF7}"/>
              </a:ext>
            </a:extLst>
          </p:cNvPr>
          <p:cNvSpPr txBox="1"/>
          <p:nvPr/>
        </p:nvSpPr>
        <p:spPr>
          <a:xfrm>
            <a:off x="395280" y="1720840"/>
            <a:ext cx="3202790" cy="3416320"/>
          </a:xfrm>
          <a:prstGeom prst="rect">
            <a:avLst/>
          </a:prstGeom>
          <a:noFill/>
        </p:spPr>
        <p:txBody>
          <a:bodyPr wrap="square" rtlCol="0" anchor="ctr">
            <a:spAutoFit/>
          </a:bodyPr>
          <a:lstStyle/>
          <a:p>
            <a:pPr algn="ctr"/>
            <a:r>
              <a:rPr lang="en-US" sz="5400" b="1">
                <a:latin typeface="Cavolini" panose="03000502040302020204" pitchFamily="66" charset="0"/>
                <a:cs typeface="Cavolini" panose="03000502040302020204" pitchFamily="66" charset="0"/>
              </a:rPr>
              <a:t>Which one doesn’t belong?</a:t>
            </a:r>
          </a:p>
        </p:txBody>
      </p:sp>
      <p:pic>
        <p:nvPicPr>
          <p:cNvPr id="11" name="Picture 10" descr="A picture containing icon&#10;&#10;Description automatically generated">
            <a:extLst>
              <a:ext uri="{FF2B5EF4-FFF2-40B4-BE49-F238E27FC236}">
                <a16:creationId xmlns:a16="http://schemas.microsoft.com/office/drawing/2014/main" id="{8D34DAED-B1C8-1E4D-BEC6-CA6CF48631B7}"/>
              </a:ext>
            </a:extLst>
          </p:cNvPr>
          <p:cNvPicPr>
            <a:picLocks noChangeAspect="1"/>
          </p:cNvPicPr>
          <p:nvPr/>
        </p:nvPicPr>
        <p:blipFill>
          <a:blip r:embed="rId3"/>
          <a:stretch>
            <a:fillRect/>
          </a:stretch>
        </p:blipFill>
        <p:spPr>
          <a:xfrm>
            <a:off x="4305889" y="288628"/>
            <a:ext cx="3383769" cy="3016965"/>
          </a:xfrm>
          <a:prstGeom prst="rect">
            <a:avLst/>
          </a:prstGeom>
        </p:spPr>
      </p:pic>
      <p:pic>
        <p:nvPicPr>
          <p:cNvPr id="13" name="Graphic 12">
            <a:extLst>
              <a:ext uri="{FF2B5EF4-FFF2-40B4-BE49-F238E27FC236}">
                <a16:creationId xmlns:a16="http://schemas.microsoft.com/office/drawing/2014/main" id="{3CB55CEE-F7C5-C245-9799-A0FDA2DC28B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521337" y="3552065"/>
            <a:ext cx="2829306" cy="2829306"/>
          </a:xfrm>
          <a:prstGeom prst="rect">
            <a:avLst/>
          </a:prstGeom>
        </p:spPr>
      </p:pic>
      <p:pic>
        <p:nvPicPr>
          <p:cNvPr id="15" name="Graphic 14">
            <a:extLst>
              <a:ext uri="{FF2B5EF4-FFF2-40B4-BE49-F238E27FC236}">
                <a16:creationId xmlns:a16="http://schemas.microsoft.com/office/drawing/2014/main" id="{0935636F-2257-6B42-8805-47F1B25C57B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134921" y="288629"/>
            <a:ext cx="3016965" cy="3016965"/>
          </a:xfrm>
          <a:prstGeom prst="rect">
            <a:avLst/>
          </a:prstGeom>
        </p:spPr>
      </p:pic>
      <p:pic>
        <p:nvPicPr>
          <p:cNvPr id="6" name="Picture 5" descr="Diagram&#10;&#10;Description automatically generated">
            <a:extLst>
              <a:ext uri="{FF2B5EF4-FFF2-40B4-BE49-F238E27FC236}">
                <a16:creationId xmlns:a16="http://schemas.microsoft.com/office/drawing/2014/main" id="{E5F5412E-C6AB-254B-9C34-33046C2A945F}"/>
              </a:ext>
            </a:extLst>
          </p:cNvPr>
          <p:cNvPicPr>
            <a:picLocks noChangeAspect="1"/>
          </p:cNvPicPr>
          <p:nvPr/>
        </p:nvPicPr>
        <p:blipFill>
          <a:blip r:embed="rId8"/>
          <a:stretch>
            <a:fillRect/>
          </a:stretch>
        </p:blipFill>
        <p:spPr>
          <a:xfrm>
            <a:off x="8040794" y="4093608"/>
            <a:ext cx="3628007" cy="1939246"/>
          </a:xfrm>
          <a:prstGeom prst="rect">
            <a:avLst/>
          </a:prstGeom>
        </p:spPr>
      </p:pic>
      <p:cxnSp>
        <p:nvCxnSpPr>
          <p:cNvPr id="25" name="Straight Connector 24">
            <a:extLst>
              <a:ext uri="{FF2B5EF4-FFF2-40B4-BE49-F238E27FC236}">
                <a16:creationId xmlns:a16="http://schemas.microsoft.com/office/drawing/2014/main" id="{7AC4B45C-6958-A54E-87D6-5AD11AB69565}"/>
              </a:ext>
            </a:extLst>
          </p:cNvPr>
          <p:cNvCxnSpPr>
            <a:cxnSpLocks/>
          </p:cNvCxnSpPr>
          <p:nvPr/>
        </p:nvCxnSpPr>
        <p:spPr>
          <a:xfrm>
            <a:off x="4305889" y="3402105"/>
            <a:ext cx="7136212"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8368E0-9BA4-D646-9AE0-DEB1633FE372}"/>
              </a:ext>
            </a:extLst>
          </p:cNvPr>
          <p:cNvCxnSpPr>
            <a:cxnSpLocks/>
          </p:cNvCxnSpPr>
          <p:nvPr/>
        </p:nvCxnSpPr>
        <p:spPr>
          <a:xfrm>
            <a:off x="7799294" y="303941"/>
            <a:ext cx="0" cy="6250117"/>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7072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5" name="Picture 4">
            <a:extLst>
              <a:ext uri="{FF2B5EF4-FFF2-40B4-BE49-F238E27FC236}">
                <a16:creationId xmlns:a16="http://schemas.microsoft.com/office/drawing/2014/main" id="{B87EBFE8-B358-4B72-8C42-44E7EAC25630}"/>
              </a:ext>
            </a:extLst>
          </p:cNvPr>
          <p:cNvPicPr>
            <a:picLocks noChangeAspect="1"/>
          </p:cNvPicPr>
          <p:nvPr/>
        </p:nvPicPr>
        <p:blipFill>
          <a:blip r:embed="rId3"/>
          <a:stretch>
            <a:fillRect/>
          </a:stretch>
        </p:blipFill>
        <p:spPr>
          <a:xfrm>
            <a:off x="4543458" y="2163410"/>
            <a:ext cx="3105084" cy="2558074"/>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0" name="TextBox 9">
            <a:extLst>
              <a:ext uri="{FF2B5EF4-FFF2-40B4-BE49-F238E27FC236}">
                <a16:creationId xmlns:a16="http://schemas.microsoft.com/office/drawing/2014/main" id="{11DB55C1-FF5D-B249-8C7C-45B4B2FF4BB8}"/>
              </a:ext>
            </a:extLst>
          </p:cNvPr>
          <p:cNvSpPr txBox="1"/>
          <p:nvPr/>
        </p:nvSpPr>
        <p:spPr>
          <a:xfrm>
            <a:off x="6260159" y="1035591"/>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cxnSp>
        <p:nvCxnSpPr>
          <p:cNvPr id="11" name="Straight Connector 10">
            <a:extLst>
              <a:ext uri="{FF2B5EF4-FFF2-40B4-BE49-F238E27FC236}">
                <a16:creationId xmlns:a16="http://schemas.microsoft.com/office/drawing/2014/main" id="{80FA9FAE-C0F1-4D43-B4A1-9817D7256B64}"/>
              </a:ext>
            </a:extLst>
          </p:cNvPr>
          <p:cNvCxnSpPr>
            <a:cxnSpLocks/>
          </p:cNvCxnSpPr>
          <p:nvPr/>
        </p:nvCxnSpPr>
        <p:spPr>
          <a:xfrm>
            <a:off x="6096000" y="722671"/>
            <a:ext cx="0" cy="5855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5676EE-43D2-744E-9304-C60660EA4BAA}"/>
              </a:ext>
            </a:extLst>
          </p:cNvPr>
          <p:cNvCxnSpPr/>
          <p:nvPr/>
        </p:nvCxnSpPr>
        <p:spPr>
          <a:xfrm>
            <a:off x="3092212" y="3429000"/>
            <a:ext cx="637130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599A30B-94E2-B842-BD1D-CF21244DA6BC}"/>
              </a:ext>
            </a:extLst>
          </p:cNvPr>
          <p:cNvSpPr txBox="1"/>
          <p:nvPr/>
        </p:nvSpPr>
        <p:spPr>
          <a:xfrm>
            <a:off x="7708651" y="3514521"/>
            <a:ext cx="3728682"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sp>
        <p:nvSpPr>
          <p:cNvPr id="16" name="TextBox 15">
            <a:extLst>
              <a:ext uri="{FF2B5EF4-FFF2-40B4-BE49-F238E27FC236}">
                <a16:creationId xmlns:a16="http://schemas.microsoft.com/office/drawing/2014/main" id="{43735340-D01F-2A43-BDAF-B82F95AE2E3F}"/>
              </a:ext>
            </a:extLst>
          </p:cNvPr>
          <p:cNvSpPr txBox="1"/>
          <p:nvPr/>
        </p:nvSpPr>
        <p:spPr>
          <a:xfrm>
            <a:off x="283402" y="3514521"/>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sp>
        <p:nvSpPr>
          <p:cNvPr id="17" name="TextBox 16">
            <a:extLst>
              <a:ext uri="{FF2B5EF4-FFF2-40B4-BE49-F238E27FC236}">
                <a16:creationId xmlns:a16="http://schemas.microsoft.com/office/drawing/2014/main" id="{82E7CD62-EF8E-8949-A336-7CA5AFF97E15}"/>
              </a:ext>
            </a:extLst>
          </p:cNvPr>
          <p:cNvSpPr txBox="1"/>
          <p:nvPr/>
        </p:nvSpPr>
        <p:spPr>
          <a:xfrm>
            <a:off x="283402" y="1035591"/>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spTree>
    <p:extLst>
      <p:ext uri="{BB962C8B-B14F-4D97-AF65-F5344CB8AC3E}">
        <p14:creationId xmlns:p14="http://schemas.microsoft.com/office/powerpoint/2010/main" val="4724430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BA109CAA-379B-C04C-BE4B-5B0845C2DB53}"/>
              </a:ext>
            </a:extLst>
          </p:cNvPr>
          <p:cNvSpPr/>
          <p:nvPr/>
        </p:nvSpPr>
        <p:spPr>
          <a:xfrm>
            <a:off x="664080" y="596599"/>
            <a:ext cx="10863839" cy="5664802"/>
          </a:xfrm>
          <a:prstGeom prst="round2Diag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0070C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449262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11" name="TextBox 10">
            <a:extLst>
              <a:ext uri="{FF2B5EF4-FFF2-40B4-BE49-F238E27FC236}">
                <a16:creationId xmlns:a16="http://schemas.microsoft.com/office/drawing/2014/main" id="{0711BD0F-848B-4D82-8F23-86333384CC26}"/>
              </a:ext>
            </a:extLst>
          </p:cNvPr>
          <p:cNvSpPr txBox="1"/>
          <p:nvPr/>
        </p:nvSpPr>
        <p:spPr>
          <a:xfrm>
            <a:off x="353568" y="1361275"/>
            <a:ext cx="6059424" cy="5632311"/>
          </a:xfrm>
          <a:prstGeom prst="rect">
            <a:avLst/>
          </a:prstGeom>
          <a:noFill/>
        </p:spPr>
        <p:txBody>
          <a:bodyPr wrap="square" rtlCol="0" anchor="ctr">
            <a:spAutoFit/>
          </a:bodyPr>
          <a:lstStyle/>
          <a:p>
            <a:r>
              <a:rPr lang="en-US" sz="2400" b="1">
                <a:solidFill>
                  <a:srgbClr val="92D050"/>
                </a:solidFill>
                <a:latin typeface="Cavolini" panose="03000502040302020204" pitchFamily="66" charset="0"/>
                <a:cs typeface="Cavolini" panose="03000502040302020204" pitchFamily="66" charset="0"/>
              </a:rPr>
              <a:t>Circumference: </a:t>
            </a:r>
          </a:p>
          <a:p>
            <a:r>
              <a:rPr lang="en-US" sz="2400">
                <a:latin typeface="Cavolini" panose="03000502040302020204" pitchFamily="66" charset="0"/>
                <a:cs typeface="Cavolini" panose="03000502040302020204" pitchFamily="66" charset="0"/>
              </a:rPr>
              <a:t>The distance around a circle.</a:t>
            </a:r>
          </a:p>
          <a:p>
            <a:endParaRPr lang="en-US" sz="2400">
              <a:latin typeface="Cavolini" panose="03000502040302020204" pitchFamily="66" charset="0"/>
              <a:cs typeface="Cavolini" panose="03000502040302020204" pitchFamily="66" charset="0"/>
            </a:endParaRPr>
          </a:p>
          <a:p>
            <a:r>
              <a:rPr lang="en-US" sz="2400" b="1">
                <a:solidFill>
                  <a:srgbClr val="C00000"/>
                </a:solidFill>
                <a:latin typeface="Cavolini" panose="03000502040302020204" pitchFamily="66" charset="0"/>
                <a:cs typeface="Cavolini" panose="03000502040302020204" pitchFamily="66" charset="0"/>
              </a:rPr>
              <a:t>Diameter:</a:t>
            </a:r>
          </a:p>
          <a:p>
            <a:r>
              <a:rPr lang="en-US" sz="2400">
                <a:latin typeface="Cavolini" panose="03000502040302020204" pitchFamily="66" charset="0"/>
                <a:cs typeface="Cavolini" panose="03000502040302020204" pitchFamily="66" charset="0"/>
              </a:rPr>
              <a:t>The distance across a circle, from one point on the circumference to another that passes through the middle.</a:t>
            </a:r>
          </a:p>
          <a:p>
            <a:endParaRPr lang="en-US" sz="2400">
              <a:latin typeface="Cavolini" panose="03000502040302020204" pitchFamily="66" charset="0"/>
              <a:cs typeface="Cavolini" panose="03000502040302020204" pitchFamily="66" charset="0"/>
            </a:endParaRPr>
          </a:p>
          <a:p>
            <a:r>
              <a:rPr lang="en-US" sz="2400" b="1">
                <a:solidFill>
                  <a:schemeClr val="accent1"/>
                </a:solidFill>
                <a:latin typeface="Cavolini" panose="03000502040302020204" pitchFamily="66" charset="0"/>
                <a:cs typeface="Cavolini" panose="03000502040302020204" pitchFamily="66" charset="0"/>
              </a:rPr>
              <a:t>Radius:</a:t>
            </a:r>
          </a:p>
          <a:p>
            <a:r>
              <a:rPr lang="en-US" sz="2400">
                <a:latin typeface="Cavolini" panose="03000502040302020204" pitchFamily="66" charset="0"/>
                <a:cs typeface="Cavolini" panose="03000502040302020204" pitchFamily="66" charset="0"/>
              </a:rPr>
              <a:t>The distance from the center of a circle to any point on its circumference. </a:t>
            </a:r>
          </a:p>
          <a:p>
            <a:endParaRPr lang="en-US" sz="2400">
              <a:latin typeface="Cavolini" panose="03000502040302020204" pitchFamily="66" charset="0"/>
              <a:cs typeface="Cavolini" panose="03000502040302020204" pitchFamily="66" charset="0"/>
            </a:endParaRPr>
          </a:p>
          <a:p>
            <a:endParaRPr lang="en-US" sz="2400">
              <a:latin typeface="Cavolini" panose="03000502040302020204" pitchFamily="66" charset="0"/>
              <a:cs typeface="Cavolini" panose="03000502040302020204" pitchFamily="66" charset="0"/>
            </a:endParaRPr>
          </a:p>
        </p:txBody>
      </p:sp>
      <p:sp>
        <p:nvSpPr>
          <p:cNvPr id="10" name="TextBox 9">
            <a:extLst>
              <a:ext uri="{FF2B5EF4-FFF2-40B4-BE49-F238E27FC236}">
                <a16:creationId xmlns:a16="http://schemas.microsoft.com/office/drawing/2014/main" id="{B0ADB2E6-155A-9E4A-839E-B5853B034AF1}"/>
              </a:ext>
            </a:extLst>
          </p:cNvPr>
          <p:cNvSpPr txBox="1"/>
          <p:nvPr/>
        </p:nvSpPr>
        <p:spPr>
          <a:xfrm>
            <a:off x="10703622" y="165282"/>
            <a:ext cx="1368837" cy="307777"/>
          </a:xfrm>
          <a:prstGeom prst="rect">
            <a:avLst/>
          </a:prstGeom>
          <a:solidFill>
            <a:schemeClr val="accent5">
              <a:lumMod val="20000"/>
              <a:lumOff val="80000"/>
              <a:alpha val="30588"/>
            </a:schemeClr>
          </a:solidFill>
          <a:ln w="38100">
            <a:solidFill>
              <a:schemeClr val="accent1">
                <a:lumMod val="75000"/>
              </a:schemeClr>
            </a:solidFill>
          </a:ln>
        </p:spPr>
        <p:txBody>
          <a:bodyPr wrap="square" rtlCol="0" anchor="ctr">
            <a:spAutoFit/>
          </a:bodyPr>
          <a:lstStyle/>
          <a:p>
            <a:pPr algn="ctr"/>
            <a:r>
              <a:rPr lang="en-US" sz="1400">
                <a:solidFill>
                  <a:schemeClr val="tx1">
                    <a:lumMod val="75000"/>
                    <a:lumOff val="25000"/>
                  </a:schemeClr>
                </a:solidFill>
                <a:latin typeface="Cavolini" panose="03000502040302020204" pitchFamily="66" charset="0"/>
                <a:cs typeface="Cavolini" panose="03000502040302020204" pitchFamily="66" charset="0"/>
              </a:rPr>
              <a:t>The Basics</a:t>
            </a:r>
          </a:p>
        </p:txBody>
      </p:sp>
      <p:pic>
        <p:nvPicPr>
          <p:cNvPr id="12" name="Picture 11" descr="A picture containing icon&#10;&#10;Description automatically generated">
            <a:extLst>
              <a:ext uri="{FF2B5EF4-FFF2-40B4-BE49-F238E27FC236}">
                <a16:creationId xmlns:a16="http://schemas.microsoft.com/office/drawing/2014/main" id="{E095DC97-0B9E-D24F-B073-F8B230351BC6}"/>
              </a:ext>
            </a:extLst>
          </p:cNvPr>
          <p:cNvPicPr>
            <a:picLocks noChangeAspect="1"/>
          </p:cNvPicPr>
          <p:nvPr/>
        </p:nvPicPr>
        <p:blipFill>
          <a:blip r:embed="rId3"/>
          <a:stretch>
            <a:fillRect/>
          </a:stretch>
        </p:blipFill>
        <p:spPr>
          <a:xfrm>
            <a:off x="6241666" y="857986"/>
            <a:ext cx="5875786" cy="5238845"/>
          </a:xfrm>
          <a:prstGeom prst="rect">
            <a:avLst/>
          </a:prstGeom>
          <a:noFill/>
          <a:scene3d>
            <a:camera prst="perspectiveBelow"/>
            <a:lightRig rig="threePt" dir="t"/>
          </a:scene3d>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8" name="TextBox 7">
            <a:extLst>
              <a:ext uri="{FF2B5EF4-FFF2-40B4-BE49-F238E27FC236}">
                <a16:creationId xmlns:a16="http://schemas.microsoft.com/office/drawing/2014/main" id="{ED212E30-4120-CF47-A330-0A2869F985D2}"/>
              </a:ext>
            </a:extLst>
          </p:cNvPr>
          <p:cNvSpPr txBox="1"/>
          <p:nvPr/>
        </p:nvSpPr>
        <p:spPr>
          <a:xfrm>
            <a:off x="396700" y="1913734"/>
            <a:ext cx="5875786" cy="461665"/>
          </a:xfrm>
          <a:custGeom>
            <a:avLst/>
            <a:gdLst>
              <a:gd name="connsiteX0" fmla="*/ 0 w 5875786"/>
              <a:gd name="connsiteY0" fmla="*/ 0 h 461665"/>
              <a:gd name="connsiteX1" fmla="*/ 587579 w 5875786"/>
              <a:gd name="connsiteY1" fmla="*/ 0 h 461665"/>
              <a:gd name="connsiteX2" fmla="*/ 1175157 w 5875786"/>
              <a:gd name="connsiteY2" fmla="*/ 0 h 461665"/>
              <a:gd name="connsiteX3" fmla="*/ 1762736 w 5875786"/>
              <a:gd name="connsiteY3" fmla="*/ 0 h 461665"/>
              <a:gd name="connsiteX4" fmla="*/ 2467830 w 5875786"/>
              <a:gd name="connsiteY4" fmla="*/ 0 h 461665"/>
              <a:gd name="connsiteX5" fmla="*/ 3114167 w 5875786"/>
              <a:gd name="connsiteY5" fmla="*/ 0 h 461665"/>
              <a:gd name="connsiteX6" fmla="*/ 3525472 w 5875786"/>
              <a:gd name="connsiteY6" fmla="*/ 0 h 461665"/>
              <a:gd name="connsiteX7" fmla="*/ 4054292 w 5875786"/>
              <a:gd name="connsiteY7" fmla="*/ 0 h 461665"/>
              <a:gd name="connsiteX8" fmla="*/ 4759387 w 5875786"/>
              <a:gd name="connsiteY8" fmla="*/ 0 h 461665"/>
              <a:gd name="connsiteX9" fmla="*/ 5346965 w 5875786"/>
              <a:gd name="connsiteY9" fmla="*/ 0 h 461665"/>
              <a:gd name="connsiteX10" fmla="*/ 5875786 w 5875786"/>
              <a:gd name="connsiteY10" fmla="*/ 0 h 461665"/>
              <a:gd name="connsiteX11" fmla="*/ 5875786 w 5875786"/>
              <a:gd name="connsiteY11" fmla="*/ 461665 h 461665"/>
              <a:gd name="connsiteX12" fmla="*/ 5405723 w 5875786"/>
              <a:gd name="connsiteY12" fmla="*/ 461665 h 461665"/>
              <a:gd name="connsiteX13" fmla="*/ 4700629 w 5875786"/>
              <a:gd name="connsiteY13" fmla="*/ 461665 h 461665"/>
              <a:gd name="connsiteX14" fmla="*/ 4230566 w 5875786"/>
              <a:gd name="connsiteY14" fmla="*/ 461665 h 461665"/>
              <a:gd name="connsiteX15" fmla="*/ 3819261 w 5875786"/>
              <a:gd name="connsiteY15" fmla="*/ 461665 h 461665"/>
              <a:gd name="connsiteX16" fmla="*/ 3407956 w 5875786"/>
              <a:gd name="connsiteY16" fmla="*/ 461665 h 461665"/>
              <a:gd name="connsiteX17" fmla="*/ 2761619 w 5875786"/>
              <a:gd name="connsiteY17" fmla="*/ 461665 h 461665"/>
              <a:gd name="connsiteX18" fmla="*/ 2350314 w 5875786"/>
              <a:gd name="connsiteY18" fmla="*/ 461665 h 461665"/>
              <a:gd name="connsiteX19" fmla="*/ 1762736 w 5875786"/>
              <a:gd name="connsiteY19" fmla="*/ 461665 h 461665"/>
              <a:gd name="connsiteX20" fmla="*/ 1292673 w 5875786"/>
              <a:gd name="connsiteY20" fmla="*/ 461665 h 461665"/>
              <a:gd name="connsiteX21" fmla="*/ 705094 w 5875786"/>
              <a:gd name="connsiteY21" fmla="*/ 461665 h 461665"/>
              <a:gd name="connsiteX22" fmla="*/ 0 w 5875786"/>
              <a:gd name="connsiteY22" fmla="*/ 461665 h 461665"/>
              <a:gd name="connsiteX23" fmla="*/ 0 w 5875786"/>
              <a:gd name="connsiteY23"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5786" h="461665" fill="none" extrusionOk="0">
                <a:moveTo>
                  <a:pt x="0" y="0"/>
                </a:moveTo>
                <a:cubicBezTo>
                  <a:pt x="155672" y="-7797"/>
                  <a:pt x="343918" y="9727"/>
                  <a:pt x="587579" y="0"/>
                </a:cubicBezTo>
                <a:cubicBezTo>
                  <a:pt x="831240" y="-9727"/>
                  <a:pt x="1045964" y="66882"/>
                  <a:pt x="1175157" y="0"/>
                </a:cubicBezTo>
                <a:cubicBezTo>
                  <a:pt x="1304350" y="-66882"/>
                  <a:pt x="1556384" y="48469"/>
                  <a:pt x="1762736" y="0"/>
                </a:cubicBezTo>
                <a:cubicBezTo>
                  <a:pt x="1969088" y="-48469"/>
                  <a:pt x="2116969" y="34959"/>
                  <a:pt x="2467830" y="0"/>
                </a:cubicBezTo>
                <a:cubicBezTo>
                  <a:pt x="2818691" y="-34959"/>
                  <a:pt x="2905543" y="30787"/>
                  <a:pt x="3114167" y="0"/>
                </a:cubicBezTo>
                <a:cubicBezTo>
                  <a:pt x="3322791" y="-30787"/>
                  <a:pt x="3330210" y="35810"/>
                  <a:pt x="3525472" y="0"/>
                </a:cubicBezTo>
                <a:cubicBezTo>
                  <a:pt x="3720734" y="-35810"/>
                  <a:pt x="3859277" y="56856"/>
                  <a:pt x="4054292" y="0"/>
                </a:cubicBezTo>
                <a:cubicBezTo>
                  <a:pt x="4249307" y="-56856"/>
                  <a:pt x="4549033" y="43392"/>
                  <a:pt x="4759387" y="0"/>
                </a:cubicBezTo>
                <a:cubicBezTo>
                  <a:pt x="4969741" y="-43392"/>
                  <a:pt x="5142626" y="35410"/>
                  <a:pt x="5346965" y="0"/>
                </a:cubicBezTo>
                <a:cubicBezTo>
                  <a:pt x="5551304" y="-35410"/>
                  <a:pt x="5697358" y="32876"/>
                  <a:pt x="5875786" y="0"/>
                </a:cubicBezTo>
                <a:cubicBezTo>
                  <a:pt x="5911056" y="160103"/>
                  <a:pt x="5875213" y="322925"/>
                  <a:pt x="5875786" y="461665"/>
                </a:cubicBezTo>
                <a:cubicBezTo>
                  <a:pt x="5659815" y="498271"/>
                  <a:pt x="5626863" y="426088"/>
                  <a:pt x="5405723" y="461665"/>
                </a:cubicBezTo>
                <a:cubicBezTo>
                  <a:pt x="5184583" y="497242"/>
                  <a:pt x="4922894" y="421105"/>
                  <a:pt x="4700629" y="461665"/>
                </a:cubicBezTo>
                <a:cubicBezTo>
                  <a:pt x="4478364" y="502225"/>
                  <a:pt x="4444512" y="418363"/>
                  <a:pt x="4230566" y="461665"/>
                </a:cubicBezTo>
                <a:cubicBezTo>
                  <a:pt x="4016620" y="504967"/>
                  <a:pt x="4008900" y="436341"/>
                  <a:pt x="3819261" y="461665"/>
                </a:cubicBezTo>
                <a:cubicBezTo>
                  <a:pt x="3629623" y="486989"/>
                  <a:pt x="3572267" y="443776"/>
                  <a:pt x="3407956" y="461665"/>
                </a:cubicBezTo>
                <a:cubicBezTo>
                  <a:pt x="3243646" y="479554"/>
                  <a:pt x="3004300" y="415612"/>
                  <a:pt x="2761619" y="461665"/>
                </a:cubicBezTo>
                <a:cubicBezTo>
                  <a:pt x="2518938" y="507718"/>
                  <a:pt x="2489306" y="423129"/>
                  <a:pt x="2350314" y="461665"/>
                </a:cubicBezTo>
                <a:cubicBezTo>
                  <a:pt x="2211322" y="500201"/>
                  <a:pt x="1947357" y="407102"/>
                  <a:pt x="1762736" y="461665"/>
                </a:cubicBezTo>
                <a:cubicBezTo>
                  <a:pt x="1578115" y="516228"/>
                  <a:pt x="1402871" y="416432"/>
                  <a:pt x="1292673" y="461665"/>
                </a:cubicBezTo>
                <a:cubicBezTo>
                  <a:pt x="1182475" y="506898"/>
                  <a:pt x="863594" y="400135"/>
                  <a:pt x="705094" y="461665"/>
                </a:cubicBezTo>
                <a:cubicBezTo>
                  <a:pt x="546594" y="523195"/>
                  <a:pt x="177164" y="448569"/>
                  <a:pt x="0" y="461665"/>
                </a:cubicBezTo>
                <a:cubicBezTo>
                  <a:pt x="-13755" y="303688"/>
                  <a:pt x="15316" y="147160"/>
                  <a:pt x="0" y="0"/>
                </a:cubicBezTo>
                <a:close/>
              </a:path>
              <a:path w="5875786" h="461665" stroke="0" extrusionOk="0">
                <a:moveTo>
                  <a:pt x="0" y="0"/>
                </a:moveTo>
                <a:cubicBezTo>
                  <a:pt x="252042" y="-31622"/>
                  <a:pt x="407963" y="29204"/>
                  <a:pt x="528821" y="0"/>
                </a:cubicBezTo>
                <a:cubicBezTo>
                  <a:pt x="649679" y="-29204"/>
                  <a:pt x="796567" y="47154"/>
                  <a:pt x="940126" y="0"/>
                </a:cubicBezTo>
                <a:cubicBezTo>
                  <a:pt x="1083686" y="-47154"/>
                  <a:pt x="1382782" y="17422"/>
                  <a:pt x="1645220" y="0"/>
                </a:cubicBezTo>
                <a:cubicBezTo>
                  <a:pt x="1907658" y="-17422"/>
                  <a:pt x="1993214" y="28782"/>
                  <a:pt x="2174041" y="0"/>
                </a:cubicBezTo>
                <a:cubicBezTo>
                  <a:pt x="2354868" y="-28782"/>
                  <a:pt x="2444654" y="62281"/>
                  <a:pt x="2702862" y="0"/>
                </a:cubicBezTo>
                <a:cubicBezTo>
                  <a:pt x="2961070" y="-62281"/>
                  <a:pt x="3251988" y="4903"/>
                  <a:pt x="3407956" y="0"/>
                </a:cubicBezTo>
                <a:cubicBezTo>
                  <a:pt x="3563924" y="-4903"/>
                  <a:pt x="3732095" y="202"/>
                  <a:pt x="3878019" y="0"/>
                </a:cubicBezTo>
                <a:cubicBezTo>
                  <a:pt x="4023943" y="-202"/>
                  <a:pt x="4326384" y="49268"/>
                  <a:pt x="4583113" y="0"/>
                </a:cubicBezTo>
                <a:cubicBezTo>
                  <a:pt x="4839842" y="-49268"/>
                  <a:pt x="4981110" y="50459"/>
                  <a:pt x="5288207" y="0"/>
                </a:cubicBezTo>
                <a:cubicBezTo>
                  <a:pt x="5595304" y="-50459"/>
                  <a:pt x="5624062" y="6275"/>
                  <a:pt x="5875786" y="0"/>
                </a:cubicBezTo>
                <a:cubicBezTo>
                  <a:pt x="5914471" y="106864"/>
                  <a:pt x="5855156" y="285488"/>
                  <a:pt x="5875786" y="461665"/>
                </a:cubicBezTo>
                <a:cubicBezTo>
                  <a:pt x="5581799" y="530674"/>
                  <a:pt x="5420185" y="408619"/>
                  <a:pt x="5229450" y="461665"/>
                </a:cubicBezTo>
                <a:cubicBezTo>
                  <a:pt x="5038715" y="514711"/>
                  <a:pt x="4683110" y="418061"/>
                  <a:pt x="4524355" y="461665"/>
                </a:cubicBezTo>
                <a:cubicBezTo>
                  <a:pt x="4365601" y="505269"/>
                  <a:pt x="4125547" y="434035"/>
                  <a:pt x="3819261" y="461665"/>
                </a:cubicBezTo>
                <a:cubicBezTo>
                  <a:pt x="3512975" y="489295"/>
                  <a:pt x="3496253" y="454879"/>
                  <a:pt x="3349198" y="461665"/>
                </a:cubicBezTo>
                <a:cubicBezTo>
                  <a:pt x="3202143" y="468451"/>
                  <a:pt x="2996893" y="421047"/>
                  <a:pt x="2761619" y="461665"/>
                </a:cubicBezTo>
                <a:cubicBezTo>
                  <a:pt x="2526345" y="502283"/>
                  <a:pt x="2225148" y="422967"/>
                  <a:pt x="2056525" y="461665"/>
                </a:cubicBezTo>
                <a:cubicBezTo>
                  <a:pt x="1887902" y="500363"/>
                  <a:pt x="1666394" y="442516"/>
                  <a:pt x="1468947" y="461665"/>
                </a:cubicBezTo>
                <a:cubicBezTo>
                  <a:pt x="1271500" y="480814"/>
                  <a:pt x="1152752" y="438346"/>
                  <a:pt x="1057641" y="461665"/>
                </a:cubicBezTo>
                <a:cubicBezTo>
                  <a:pt x="962530" y="484984"/>
                  <a:pt x="713442" y="428379"/>
                  <a:pt x="587579" y="461665"/>
                </a:cubicBezTo>
                <a:cubicBezTo>
                  <a:pt x="461716" y="494951"/>
                  <a:pt x="120247" y="452591"/>
                  <a:pt x="0" y="461665"/>
                </a:cubicBezTo>
                <a:cubicBezTo>
                  <a:pt x="-33836" y="241310"/>
                  <a:pt x="52169" y="163548"/>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sz="2400">
              <a:latin typeface="Cavolini" panose="03000502040302020204" pitchFamily="66" charset="0"/>
              <a:cs typeface="Cavolini" panose="03000502040302020204" pitchFamily="66" charset="0"/>
            </a:endParaRPr>
          </a:p>
        </p:txBody>
      </p:sp>
      <p:sp>
        <p:nvSpPr>
          <p:cNvPr id="9" name="TextBox 8">
            <a:extLst>
              <a:ext uri="{FF2B5EF4-FFF2-40B4-BE49-F238E27FC236}">
                <a16:creationId xmlns:a16="http://schemas.microsoft.com/office/drawing/2014/main" id="{B0B83C83-7268-5F42-9386-244DD0BB6315}"/>
              </a:ext>
            </a:extLst>
          </p:cNvPr>
          <p:cNvSpPr txBox="1"/>
          <p:nvPr/>
        </p:nvSpPr>
        <p:spPr>
          <a:xfrm>
            <a:off x="402961" y="2915664"/>
            <a:ext cx="5875786" cy="1569660"/>
          </a:xfrm>
          <a:custGeom>
            <a:avLst/>
            <a:gdLst>
              <a:gd name="connsiteX0" fmla="*/ 0 w 5875786"/>
              <a:gd name="connsiteY0" fmla="*/ 0 h 1569660"/>
              <a:gd name="connsiteX1" fmla="*/ 646336 w 5875786"/>
              <a:gd name="connsiteY1" fmla="*/ 0 h 1569660"/>
              <a:gd name="connsiteX2" fmla="*/ 1057641 w 5875786"/>
              <a:gd name="connsiteY2" fmla="*/ 0 h 1569660"/>
              <a:gd name="connsiteX3" fmla="*/ 1586462 w 5875786"/>
              <a:gd name="connsiteY3" fmla="*/ 0 h 1569660"/>
              <a:gd name="connsiteX4" fmla="*/ 2291557 w 5875786"/>
              <a:gd name="connsiteY4" fmla="*/ 0 h 1569660"/>
              <a:gd name="connsiteX5" fmla="*/ 2879135 w 5875786"/>
              <a:gd name="connsiteY5" fmla="*/ 0 h 1569660"/>
              <a:gd name="connsiteX6" fmla="*/ 3525472 w 5875786"/>
              <a:gd name="connsiteY6" fmla="*/ 0 h 1569660"/>
              <a:gd name="connsiteX7" fmla="*/ 4054292 w 5875786"/>
              <a:gd name="connsiteY7" fmla="*/ 0 h 1569660"/>
              <a:gd name="connsiteX8" fmla="*/ 4641871 w 5875786"/>
              <a:gd name="connsiteY8" fmla="*/ 0 h 1569660"/>
              <a:gd name="connsiteX9" fmla="*/ 5346965 w 5875786"/>
              <a:gd name="connsiteY9" fmla="*/ 0 h 1569660"/>
              <a:gd name="connsiteX10" fmla="*/ 5875786 w 5875786"/>
              <a:gd name="connsiteY10" fmla="*/ 0 h 1569660"/>
              <a:gd name="connsiteX11" fmla="*/ 5875786 w 5875786"/>
              <a:gd name="connsiteY11" fmla="*/ 538917 h 1569660"/>
              <a:gd name="connsiteX12" fmla="*/ 5875786 w 5875786"/>
              <a:gd name="connsiteY12" fmla="*/ 1030743 h 1569660"/>
              <a:gd name="connsiteX13" fmla="*/ 5875786 w 5875786"/>
              <a:gd name="connsiteY13" fmla="*/ 1569660 h 1569660"/>
              <a:gd name="connsiteX14" fmla="*/ 5288207 w 5875786"/>
              <a:gd name="connsiteY14" fmla="*/ 1569660 h 1569660"/>
              <a:gd name="connsiteX15" fmla="*/ 4700629 w 5875786"/>
              <a:gd name="connsiteY15" fmla="*/ 1569660 h 1569660"/>
              <a:gd name="connsiteX16" fmla="*/ 4230566 w 5875786"/>
              <a:gd name="connsiteY16" fmla="*/ 1569660 h 1569660"/>
              <a:gd name="connsiteX17" fmla="*/ 3642987 w 5875786"/>
              <a:gd name="connsiteY17" fmla="*/ 1569660 h 1569660"/>
              <a:gd name="connsiteX18" fmla="*/ 3055409 w 5875786"/>
              <a:gd name="connsiteY18" fmla="*/ 1569660 h 1569660"/>
              <a:gd name="connsiteX19" fmla="*/ 2467830 w 5875786"/>
              <a:gd name="connsiteY19" fmla="*/ 1569660 h 1569660"/>
              <a:gd name="connsiteX20" fmla="*/ 1880252 w 5875786"/>
              <a:gd name="connsiteY20" fmla="*/ 1569660 h 1569660"/>
              <a:gd name="connsiteX21" fmla="*/ 1351431 w 5875786"/>
              <a:gd name="connsiteY21" fmla="*/ 1569660 h 1569660"/>
              <a:gd name="connsiteX22" fmla="*/ 705094 w 5875786"/>
              <a:gd name="connsiteY22" fmla="*/ 1569660 h 1569660"/>
              <a:gd name="connsiteX23" fmla="*/ 0 w 5875786"/>
              <a:gd name="connsiteY23" fmla="*/ 1569660 h 1569660"/>
              <a:gd name="connsiteX24" fmla="*/ 0 w 5875786"/>
              <a:gd name="connsiteY24" fmla="*/ 1015047 h 1569660"/>
              <a:gd name="connsiteX25" fmla="*/ 0 w 5875786"/>
              <a:gd name="connsiteY25" fmla="*/ 476130 h 1569660"/>
              <a:gd name="connsiteX26" fmla="*/ 0 w 5875786"/>
              <a:gd name="connsiteY2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75786" h="1569660" fill="none" extrusionOk="0">
                <a:moveTo>
                  <a:pt x="0" y="0"/>
                </a:moveTo>
                <a:cubicBezTo>
                  <a:pt x="198582" y="-8558"/>
                  <a:pt x="438387" y="32273"/>
                  <a:pt x="646336" y="0"/>
                </a:cubicBezTo>
                <a:cubicBezTo>
                  <a:pt x="854285" y="-32273"/>
                  <a:pt x="862379" y="35810"/>
                  <a:pt x="1057641" y="0"/>
                </a:cubicBezTo>
                <a:cubicBezTo>
                  <a:pt x="1252903" y="-35810"/>
                  <a:pt x="1386629" y="53405"/>
                  <a:pt x="1586462" y="0"/>
                </a:cubicBezTo>
                <a:cubicBezTo>
                  <a:pt x="1786295" y="-53405"/>
                  <a:pt x="2081203" y="43392"/>
                  <a:pt x="2291557" y="0"/>
                </a:cubicBezTo>
                <a:cubicBezTo>
                  <a:pt x="2501911" y="-43392"/>
                  <a:pt x="2674796" y="35410"/>
                  <a:pt x="2879135" y="0"/>
                </a:cubicBezTo>
                <a:cubicBezTo>
                  <a:pt x="3083474" y="-35410"/>
                  <a:pt x="3325659" y="31418"/>
                  <a:pt x="3525472" y="0"/>
                </a:cubicBezTo>
                <a:cubicBezTo>
                  <a:pt x="3725285" y="-31418"/>
                  <a:pt x="3836209" y="62834"/>
                  <a:pt x="4054292" y="0"/>
                </a:cubicBezTo>
                <a:cubicBezTo>
                  <a:pt x="4272375" y="-62834"/>
                  <a:pt x="4406159" y="17224"/>
                  <a:pt x="4641871" y="0"/>
                </a:cubicBezTo>
                <a:cubicBezTo>
                  <a:pt x="4877583" y="-17224"/>
                  <a:pt x="5074042" y="10436"/>
                  <a:pt x="5346965" y="0"/>
                </a:cubicBezTo>
                <a:cubicBezTo>
                  <a:pt x="5619888" y="-10436"/>
                  <a:pt x="5644974" y="47431"/>
                  <a:pt x="5875786" y="0"/>
                </a:cubicBezTo>
                <a:cubicBezTo>
                  <a:pt x="5899864" y="118260"/>
                  <a:pt x="5870361" y="278148"/>
                  <a:pt x="5875786" y="538917"/>
                </a:cubicBezTo>
                <a:cubicBezTo>
                  <a:pt x="5881211" y="799686"/>
                  <a:pt x="5829428" y="860580"/>
                  <a:pt x="5875786" y="1030743"/>
                </a:cubicBezTo>
                <a:cubicBezTo>
                  <a:pt x="5922144" y="1200906"/>
                  <a:pt x="5854381" y="1421627"/>
                  <a:pt x="5875786" y="1569660"/>
                </a:cubicBezTo>
                <a:cubicBezTo>
                  <a:pt x="5628469" y="1601026"/>
                  <a:pt x="5562590" y="1547059"/>
                  <a:pt x="5288207" y="1569660"/>
                </a:cubicBezTo>
                <a:cubicBezTo>
                  <a:pt x="5013824" y="1592261"/>
                  <a:pt x="4885250" y="1515097"/>
                  <a:pt x="4700629" y="1569660"/>
                </a:cubicBezTo>
                <a:cubicBezTo>
                  <a:pt x="4516008" y="1624223"/>
                  <a:pt x="4340764" y="1524427"/>
                  <a:pt x="4230566" y="1569660"/>
                </a:cubicBezTo>
                <a:cubicBezTo>
                  <a:pt x="4120368" y="1614893"/>
                  <a:pt x="3801487" y="1508130"/>
                  <a:pt x="3642987" y="1569660"/>
                </a:cubicBezTo>
                <a:cubicBezTo>
                  <a:pt x="3484487" y="1631190"/>
                  <a:pt x="3315728" y="1541996"/>
                  <a:pt x="3055409" y="1569660"/>
                </a:cubicBezTo>
                <a:cubicBezTo>
                  <a:pt x="2795090" y="1597324"/>
                  <a:pt x="2760195" y="1511113"/>
                  <a:pt x="2467830" y="1569660"/>
                </a:cubicBezTo>
                <a:cubicBezTo>
                  <a:pt x="2175465" y="1628207"/>
                  <a:pt x="2135626" y="1534812"/>
                  <a:pt x="1880252" y="1569660"/>
                </a:cubicBezTo>
                <a:cubicBezTo>
                  <a:pt x="1624878" y="1604508"/>
                  <a:pt x="1514058" y="1532282"/>
                  <a:pt x="1351431" y="1569660"/>
                </a:cubicBezTo>
                <a:cubicBezTo>
                  <a:pt x="1188804" y="1607038"/>
                  <a:pt x="974037" y="1499862"/>
                  <a:pt x="705094" y="1569660"/>
                </a:cubicBezTo>
                <a:cubicBezTo>
                  <a:pt x="436151" y="1639458"/>
                  <a:pt x="170619" y="1520819"/>
                  <a:pt x="0" y="1569660"/>
                </a:cubicBezTo>
                <a:cubicBezTo>
                  <a:pt x="-18263" y="1418473"/>
                  <a:pt x="8090" y="1174739"/>
                  <a:pt x="0" y="1015047"/>
                </a:cubicBezTo>
                <a:cubicBezTo>
                  <a:pt x="-8090" y="855355"/>
                  <a:pt x="54053" y="646741"/>
                  <a:pt x="0" y="476130"/>
                </a:cubicBezTo>
                <a:cubicBezTo>
                  <a:pt x="-54053" y="305519"/>
                  <a:pt x="32456" y="157793"/>
                  <a:pt x="0" y="0"/>
                </a:cubicBezTo>
                <a:close/>
              </a:path>
              <a:path w="5875786" h="1569660" stroke="0" extrusionOk="0">
                <a:moveTo>
                  <a:pt x="0" y="0"/>
                </a:moveTo>
                <a:cubicBezTo>
                  <a:pt x="252042" y="-31622"/>
                  <a:pt x="407963" y="29204"/>
                  <a:pt x="528821" y="0"/>
                </a:cubicBezTo>
                <a:cubicBezTo>
                  <a:pt x="649679" y="-29204"/>
                  <a:pt x="796567" y="47154"/>
                  <a:pt x="940126" y="0"/>
                </a:cubicBezTo>
                <a:cubicBezTo>
                  <a:pt x="1083686" y="-47154"/>
                  <a:pt x="1382782" y="17422"/>
                  <a:pt x="1645220" y="0"/>
                </a:cubicBezTo>
                <a:cubicBezTo>
                  <a:pt x="1907658" y="-17422"/>
                  <a:pt x="1993214" y="28782"/>
                  <a:pt x="2174041" y="0"/>
                </a:cubicBezTo>
                <a:cubicBezTo>
                  <a:pt x="2354868" y="-28782"/>
                  <a:pt x="2444654" y="62281"/>
                  <a:pt x="2702862" y="0"/>
                </a:cubicBezTo>
                <a:cubicBezTo>
                  <a:pt x="2961070" y="-62281"/>
                  <a:pt x="3251988" y="4903"/>
                  <a:pt x="3407956" y="0"/>
                </a:cubicBezTo>
                <a:cubicBezTo>
                  <a:pt x="3563924" y="-4903"/>
                  <a:pt x="3732095" y="202"/>
                  <a:pt x="3878019" y="0"/>
                </a:cubicBezTo>
                <a:cubicBezTo>
                  <a:pt x="4023943" y="-202"/>
                  <a:pt x="4326384" y="49268"/>
                  <a:pt x="4583113" y="0"/>
                </a:cubicBezTo>
                <a:cubicBezTo>
                  <a:pt x="4839842" y="-49268"/>
                  <a:pt x="4981110" y="50459"/>
                  <a:pt x="5288207" y="0"/>
                </a:cubicBezTo>
                <a:cubicBezTo>
                  <a:pt x="5595304" y="-50459"/>
                  <a:pt x="5624062" y="6275"/>
                  <a:pt x="5875786" y="0"/>
                </a:cubicBezTo>
                <a:cubicBezTo>
                  <a:pt x="5911897" y="161409"/>
                  <a:pt x="5813674" y="406083"/>
                  <a:pt x="5875786" y="554613"/>
                </a:cubicBezTo>
                <a:cubicBezTo>
                  <a:pt x="5937898" y="703143"/>
                  <a:pt x="5855890" y="916001"/>
                  <a:pt x="5875786" y="1093530"/>
                </a:cubicBezTo>
                <a:cubicBezTo>
                  <a:pt x="5895682" y="1271059"/>
                  <a:pt x="5864704" y="1459333"/>
                  <a:pt x="5875786" y="1569660"/>
                </a:cubicBezTo>
                <a:cubicBezTo>
                  <a:pt x="5721233" y="1618521"/>
                  <a:pt x="5544212" y="1514484"/>
                  <a:pt x="5288207" y="1569660"/>
                </a:cubicBezTo>
                <a:cubicBezTo>
                  <a:pt x="5032202" y="1624836"/>
                  <a:pt x="4961267" y="1562024"/>
                  <a:pt x="4818145" y="1569660"/>
                </a:cubicBezTo>
                <a:cubicBezTo>
                  <a:pt x="4675023" y="1577296"/>
                  <a:pt x="4465840" y="1529042"/>
                  <a:pt x="4230566" y="1569660"/>
                </a:cubicBezTo>
                <a:cubicBezTo>
                  <a:pt x="3995292" y="1610278"/>
                  <a:pt x="3694095" y="1530962"/>
                  <a:pt x="3525472" y="1569660"/>
                </a:cubicBezTo>
                <a:cubicBezTo>
                  <a:pt x="3356849" y="1608358"/>
                  <a:pt x="3139820" y="1552369"/>
                  <a:pt x="2937893" y="1569660"/>
                </a:cubicBezTo>
                <a:cubicBezTo>
                  <a:pt x="2735966" y="1586951"/>
                  <a:pt x="2618920" y="1540954"/>
                  <a:pt x="2526588" y="1569660"/>
                </a:cubicBezTo>
                <a:cubicBezTo>
                  <a:pt x="2434257" y="1598366"/>
                  <a:pt x="2184203" y="1545320"/>
                  <a:pt x="2056525" y="1569660"/>
                </a:cubicBezTo>
                <a:cubicBezTo>
                  <a:pt x="1928847" y="1594000"/>
                  <a:pt x="1630050" y="1532264"/>
                  <a:pt x="1351431" y="1569660"/>
                </a:cubicBezTo>
                <a:cubicBezTo>
                  <a:pt x="1072812" y="1607056"/>
                  <a:pt x="981769" y="1516626"/>
                  <a:pt x="763852" y="1569660"/>
                </a:cubicBezTo>
                <a:cubicBezTo>
                  <a:pt x="545935" y="1622694"/>
                  <a:pt x="222457" y="1526923"/>
                  <a:pt x="0" y="1569660"/>
                </a:cubicBezTo>
                <a:cubicBezTo>
                  <a:pt x="-16344" y="1336693"/>
                  <a:pt x="11204" y="1205158"/>
                  <a:pt x="0" y="1046440"/>
                </a:cubicBezTo>
                <a:cubicBezTo>
                  <a:pt x="-11204" y="887722"/>
                  <a:pt x="42333" y="713731"/>
                  <a:pt x="0" y="570310"/>
                </a:cubicBezTo>
                <a:cubicBezTo>
                  <a:pt x="-42333" y="426889"/>
                  <a:pt x="50295" y="279872"/>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p:txBody>
      </p:sp>
      <p:sp>
        <p:nvSpPr>
          <p:cNvPr id="13" name="TextBox 12">
            <a:extLst>
              <a:ext uri="{FF2B5EF4-FFF2-40B4-BE49-F238E27FC236}">
                <a16:creationId xmlns:a16="http://schemas.microsoft.com/office/drawing/2014/main" id="{EBACCC1E-18D9-6A41-8F93-A2905C352499}"/>
              </a:ext>
            </a:extLst>
          </p:cNvPr>
          <p:cNvSpPr txBox="1"/>
          <p:nvPr/>
        </p:nvSpPr>
        <p:spPr>
          <a:xfrm>
            <a:off x="382323" y="5182453"/>
            <a:ext cx="5910802" cy="1200329"/>
          </a:xfrm>
          <a:custGeom>
            <a:avLst/>
            <a:gdLst>
              <a:gd name="connsiteX0" fmla="*/ 0 w 5910802"/>
              <a:gd name="connsiteY0" fmla="*/ 0 h 1200329"/>
              <a:gd name="connsiteX1" fmla="*/ 650188 w 5910802"/>
              <a:gd name="connsiteY1" fmla="*/ 0 h 1200329"/>
              <a:gd name="connsiteX2" fmla="*/ 1063944 w 5910802"/>
              <a:gd name="connsiteY2" fmla="*/ 0 h 1200329"/>
              <a:gd name="connsiteX3" fmla="*/ 1595917 w 5910802"/>
              <a:gd name="connsiteY3" fmla="*/ 0 h 1200329"/>
              <a:gd name="connsiteX4" fmla="*/ 2305213 w 5910802"/>
              <a:gd name="connsiteY4" fmla="*/ 0 h 1200329"/>
              <a:gd name="connsiteX5" fmla="*/ 2896293 w 5910802"/>
              <a:gd name="connsiteY5" fmla="*/ 0 h 1200329"/>
              <a:gd name="connsiteX6" fmla="*/ 3546481 w 5910802"/>
              <a:gd name="connsiteY6" fmla="*/ 0 h 1200329"/>
              <a:gd name="connsiteX7" fmla="*/ 4078453 w 5910802"/>
              <a:gd name="connsiteY7" fmla="*/ 0 h 1200329"/>
              <a:gd name="connsiteX8" fmla="*/ 4669534 w 5910802"/>
              <a:gd name="connsiteY8" fmla="*/ 0 h 1200329"/>
              <a:gd name="connsiteX9" fmla="*/ 5378830 w 5910802"/>
              <a:gd name="connsiteY9" fmla="*/ 0 h 1200329"/>
              <a:gd name="connsiteX10" fmla="*/ 5910802 w 5910802"/>
              <a:gd name="connsiteY10" fmla="*/ 0 h 1200329"/>
              <a:gd name="connsiteX11" fmla="*/ 5910802 w 5910802"/>
              <a:gd name="connsiteY11" fmla="*/ 412113 h 1200329"/>
              <a:gd name="connsiteX12" fmla="*/ 5910802 w 5910802"/>
              <a:gd name="connsiteY12" fmla="*/ 788216 h 1200329"/>
              <a:gd name="connsiteX13" fmla="*/ 5910802 w 5910802"/>
              <a:gd name="connsiteY13" fmla="*/ 1200329 h 1200329"/>
              <a:gd name="connsiteX14" fmla="*/ 5319722 w 5910802"/>
              <a:gd name="connsiteY14" fmla="*/ 1200329 h 1200329"/>
              <a:gd name="connsiteX15" fmla="*/ 4728642 w 5910802"/>
              <a:gd name="connsiteY15" fmla="*/ 1200329 h 1200329"/>
              <a:gd name="connsiteX16" fmla="*/ 4255777 w 5910802"/>
              <a:gd name="connsiteY16" fmla="*/ 1200329 h 1200329"/>
              <a:gd name="connsiteX17" fmla="*/ 3664697 w 5910802"/>
              <a:gd name="connsiteY17" fmla="*/ 1200329 h 1200329"/>
              <a:gd name="connsiteX18" fmla="*/ 3073617 w 5910802"/>
              <a:gd name="connsiteY18" fmla="*/ 1200329 h 1200329"/>
              <a:gd name="connsiteX19" fmla="*/ 2482537 w 5910802"/>
              <a:gd name="connsiteY19" fmla="*/ 1200329 h 1200329"/>
              <a:gd name="connsiteX20" fmla="*/ 1891457 w 5910802"/>
              <a:gd name="connsiteY20" fmla="*/ 1200329 h 1200329"/>
              <a:gd name="connsiteX21" fmla="*/ 1359484 w 5910802"/>
              <a:gd name="connsiteY21" fmla="*/ 1200329 h 1200329"/>
              <a:gd name="connsiteX22" fmla="*/ 709296 w 5910802"/>
              <a:gd name="connsiteY22" fmla="*/ 1200329 h 1200329"/>
              <a:gd name="connsiteX23" fmla="*/ 0 w 5910802"/>
              <a:gd name="connsiteY23" fmla="*/ 1200329 h 1200329"/>
              <a:gd name="connsiteX24" fmla="*/ 0 w 5910802"/>
              <a:gd name="connsiteY24" fmla="*/ 776213 h 1200329"/>
              <a:gd name="connsiteX25" fmla="*/ 0 w 5910802"/>
              <a:gd name="connsiteY25" fmla="*/ 364100 h 1200329"/>
              <a:gd name="connsiteX26" fmla="*/ 0 w 5910802"/>
              <a:gd name="connsiteY2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10802" h="1200329" fill="none" extrusionOk="0">
                <a:moveTo>
                  <a:pt x="0" y="0"/>
                </a:moveTo>
                <a:cubicBezTo>
                  <a:pt x="287824" y="-60549"/>
                  <a:pt x="375959" y="5851"/>
                  <a:pt x="650188" y="0"/>
                </a:cubicBezTo>
                <a:cubicBezTo>
                  <a:pt x="924417" y="-5851"/>
                  <a:pt x="899851" y="4539"/>
                  <a:pt x="1063944" y="0"/>
                </a:cubicBezTo>
                <a:cubicBezTo>
                  <a:pt x="1228037" y="-4539"/>
                  <a:pt x="1370443" y="27850"/>
                  <a:pt x="1595917" y="0"/>
                </a:cubicBezTo>
                <a:cubicBezTo>
                  <a:pt x="1821391" y="-27850"/>
                  <a:pt x="1999698" y="8996"/>
                  <a:pt x="2305213" y="0"/>
                </a:cubicBezTo>
                <a:cubicBezTo>
                  <a:pt x="2610728" y="-8996"/>
                  <a:pt x="2732456" y="1900"/>
                  <a:pt x="2896293" y="0"/>
                </a:cubicBezTo>
                <a:cubicBezTo>
                  <a:pt x="3060130" y="-1900"/>
                  <a:pt x="3413827" y="48475"/>
                  <a:pt x="3546481" y="0"/>
                </a:cubicBezTo>
                <a:cubicBezTo>
                  <a:pt x="3679135" y="-48475"/>
                  <a:pt x="3866349" y="22188"/>
                  <a:pt x="4078453" y="0"/>
                </a:cubicBezTo>
                <a:cubicBezTo>
                  <a:pt x="4290557" y="-22188"/>
                  <a:pt x="4528071" y="19784"/>
                  <a:pt x="4669534" y="0"/>
                </a:cubicBezTo>
                <a:cubicBezTo>
                  <a:pt x="4810997" y="-19784"/>
                  <a:pt x="5213518" y="83710"/>
                  <a:pt x="5378830" y="0"/>
                </a:cubicBezTo>
                <a:cubicBezTo>
                  <a:pt x="5544142" y="-83710"/>
                  <a:pt x="5795655" y="17762"/>
                  <a:pt x="5910802" y="0"/>
                </a:cubicBezTo>
                <a:cubicBezTo>
                  <a:pt x="5934880" y="129261"/>
                  <a:pt x="5874944" y="231333"/>
                  <a:pt x="5910802" y="412113"/>
                </a:cubicBezTo>
                <a:cubicBezTo>
                  <a:pt x="5946660" y="592893"/>
                  <a:pt x="5903359" y="616685"/>
                  <a:pt x="5910802" y="788216"/>
                </a:cubicBezTo>
                <a:cubicBezTo>
                  <a:pt x="5918245" y="959747"/>
                  <a:pt x="5862768" y="1025729"/>
                  <a:pt x="5910802" y="1200329"/>
                </a:cubicBezTo>
                <a:cubicBezTo>
                  <a:pt x="5707776" y="1205417"/>
                  <a:pt x="5440134" y="1184659"/>
                  <a:pt x="5319722" y="1200329"/>
                </a:cubicBezTo>
                <a:cubicBezTo>
                  <a:pt x="5199310" y="1215999"/>
                  <a:pt x="4940742" y="1142245"/>
                  <a:pt x="4728642" y="1200329"/>
                </a:cubicBezTo>
                <a:cubicBezTo>
                  <a:pt x="4516542" y="1258413"/>
                  <a:pt x="4434720" y="1185588"/>
                  <a:pt x="4255777" y="1200329"/>
                </a:cubicBezTo>
                <a:cubicBezTo>
                  <a:pt x="4076835" y="1215070"/>
                  <a:pt x="3840901" y="1171455"/>
                  <a:pt x="3664697" y="1200329"/>
                </a:cubicBezTo>
                <a:cubicBezTo>
                  <a:pt x="3488493" y="1229203"/>
                  <a:pt x="3227727" y="1183143"/>
                  <a:pt x="3073617" y="1200329"/>
                </a:cubicBezTo>
                <a:cubicBezTo>
                  <a:pt x="2919507" y="1217515"/>
                  <a:pt x="2637739" y="1182496"/>
                  <a:pt x="2482537" y="1200329"/>
                </a:cubicBezTo>
                <a:cubicBezTo>
                  <a:pt x="2327335" y="1218162"/>
                  <a:pt x="2071985" y="1184775"/>
                  <a:pt x="1891457" y="1200329"/>
                </a:cubicBezTo>
                <a:cubicBezTo>
                  <a:pt x="1710929" y="1215883"/>
                  <a:pt x="1610345" y="1173503"/>
                  <a:pt x="1359484" y="1200329"/>
                </a:cubicBezTo>
                <a:cubicBezTo>
                  <a:pt x="1108623" y="1227155"/>
                  <a:pt x="989625" y="1193843"/>
                  <a:pt x="709296" y="1200329"/>
                </a:cubicBezTo>
                <a:cubicBezTo>
                  <a:pt x="428967" y="1206815"/>
                  <a:pt x="189094" y="1199325"/>
                  <a:pt x="0" y="1200329"/>
                </a:cubicBezTo>
                <a:cubicBezTo>
                  <a:pt x="-2879" y="1031484"/>
                  <a:pt x="39306" y="912717"/>
                  <a:pt x="0" y="776213"/>
                </a:cubicBezTo>
                <a:cubicBezTo>
                  <a:pt x="-39306" y="639709"/>
                  <a:pt x="27424" y="568426"/>
                  <a:pt x="0" y="364100"/>
                </a:cubicBezTo>
                <a:cubicBezTo>
                  <a:pt x="-27424" y="159774"/>
                  <a:pt x="15278" y="159888"/>
                  <a:pt x="0" y="0"/>
                </a:cubicBezTo>
                <a:close/>
              </a:path>
              <a:path w="5910802" h="1200329" stroke="0" extrusionOk="0">
                <a:moveTo>
                  <a:pt x="0" y="0"/>
                </a:moveTo>
                <a:cubicBezTo>
                  <a:pt x="160093" y="-34252"/>
                  <a:pt x="343034" y="34034"/>
                  <a:pt x="531972" y="0"/>
                </a:cubicBezTo>
                <a:cubicBezTo>
                  <a:pt x="720910" y="-34034"/>
                  <a:pt x="842942" y="8407"/>
                  <a:pt x="945728" y="0"/>
                </a:cubicBezTo>
                <a:cubicBezTo>
                  <a:pt x="1048514" y="-8407"/>
                  <a:pt x="1416587" y="38004"/>
                  <a:pt x="1655025" y="0"/>
                </a:cubicBezTo>
                <a:cubicBezTo>
                  <a:pt x="1893463" y="-38004"/>
                  <a:pt x="2068575" y="29094"/>
                  <a:pt x="2186997" y="0"/>
                </a:cubicBezTo>
                <a:cubicBezTo>
                  <a:pt x="2305419" y="-29094"/>
                  <a:pt x="2597456" y="38883"/>
                  <a:pt x="2718969" y="0"/>
                </a:cubicBezTo>
                <a:cubicBezTo>
                  <a:pt x="2840482" y="-38883"/>
                  <a:pt x="3117207" y="6881"/>
                  <a:pt x="3428265" y="0"/>
                </a:cubicBezTo>
                <a:cubicBezTo>
                  <a:pt x="3739323" y="-6881"/>
                  <a:pt x="3789098" y="5063"/>
                  <a:pt x="3901129" y="0"/>
                </a:cubicBezTo>
                <a:cubicBezTo>
                  <a:pt x="4013160" y="-5063"/>
                  <a:pt x="4267214" y="82696"/>
                  <a:pt x="4610426" y="0"/>
                </a:cubicBezTo>
                <a:cubicBezTo>
                  <a:pt x="4953638" y="-82696"/>
                  <a:pt x="5044075" y="80904"/>
                  <a:pt x="5319722" y="0"/>
                </a:cubicBezTo>
                <a:cubicBezTo>
                  <a:pt x="5595369" y="-80904"/>
                  <a:pt x="5617362" y="58741"/>
                  <a:pt x="5910802" y="0"/>
                </a:cubicBezTo>
                <a:cubicBezTo>
                  <a:pt x="5923789" y="198003"/>
                  <a:pt x="5888381" y="334131"/>
                  <a:pt x="5910802" y="424116"/>
                </a:cubicBezTo>
                <a:cubicBezTo>
                  <a:pt x="5933223" y="514101"/>
                  <a:pt x="5868082" y="738045"/>
                  <a:pt x="5910802" y="836229"/>
                </a:cubicBezTo>
                <a:cubicBezTo>
                  <a:pt x="5953522" y="934413"/>
                  <a:pt x="5875517" y="1076920"/>
                  <a:pt x="5910802" y="1200329"/>
                </a:cubicBezTo>
                <a:cubicBezTo>
                  <a:pt x="5744897" y="1217749"/>
                  <a:pt x="5564788" y="1194758"/>
                  <a:pt x="5319722" y="1200329"/>
                </a:cubicBezTo>
                <a:cubicBezTo>
                  <a:pt x="5074656" y="1205900"/>
                  <a:pt x="4947392" y="1192727"/>
                  <a:pt x="4846858" y="1200329"/>
                </a:cubicBezTo>
                <a:cubicBezTo>
                  <a:pt x="4746324" y="1207931"/>
                  <a:pt x="4408650" y="1180170"/>
                  <a:pt x="4255777" y="1200329"/>
                </a:cubicBezTo>
                <a:cubicBezTo>
                  <a:pt x="4102904" y="1220488"/>
                  <a:pt x="3712902" y="1118386"/>
                  <a:pt x="3546481" y="1200329"/>
                </a:cubicBezTo>
                <a:cubicBezTo>
                  <a:pt x="3380060" y="1282272"/>
                  <a:pt x="3239659" y="1162233"/>
                  <a:pt x="2955401" y="1200329"/>
                </a:cubicBezTo>
                <a:cubicBezTo>
                  <a:pt x="2671143" y="1238425"/>
                  <a:pt x="2742649" y="1167285"/>
                  <a:pt x="2541645" y="1200329"/>
                </a:cubicBezTo>
                <a:cubicBezTo>
                  <a:pt x="2340641" y="1233373"/>
                  <a:pt x="2172186" y="1155046"/>
                  <a:pt x="2068781" y="1200329"/>
                </a:cubicBezTo>
                <a:cubicBezTo>
                  <a:pt x="1965376" y="1245612"/>
                  <a:pt x="1603486" y="1186477"/>
                  <a:pt x="1359484" y="1200329"/>
                </a:cubicBezTo>
                <a:cubicBezTo>
                  <a:pt x="1115482" y="1214181"/>
                  <a:pt x="972672" y="1134644"/>
                  <a:pt x="768404" y="1200329"/>
                </a:cubicBezTo>
                <a:cubicBezTo>
                  <a:pt x="564136" y="1266014"/>
                  <a:pt x="296221" y="1124572"/>
                  <a:pt x="0" y="1200329"/>
                </a:cubicBezTo>
                <a:cubicBezTo>
                  <a:pt x="-21605" y="1087001"/>
                  <a:pt x="33197" y="934404"/>
                  <a:pt x="0" y="800219"/>
                </a:cubicBezTo>
                <a:cubicBezTo>
                  <a:pt x="-33197" y="666034"/>
                  <a:pt x="24171" y="601396"/>
                  <a:pt x="0" y="436120"/>
                </a:cubicBezTo>
                <a:cubicBezTo>
                  <a:pt x="-24171" y="270844"/>
                  <a:pt x="44855" y="163469"/>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49047416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 name="TextBox 5">
            <a:extLst>
              <a:ext uri="{FF2B5EF4-FFF2-40B4-BE49-F238E27FC236}">
                <a16:creationId xmlns:a16="http://schemas.microsoft.com/office/drawing/2014/main" id="{A588A083-A7B0-4075-BE3D-C2A7CE011143}"/>
              </a:ext>
            </a:extLst>
          </p:cNvPr>
          <p:cNvSpPr txBox="1"/>
          <p:nvPr/>
        </p:nvSpPr>
        <p:spPr>
          <a:xfrm>
            <a:off x="149219" y="1912493"/>
            <a:ext cx="5068957" cy="1169551"/>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Resize the circle to the right to have a radius of </a:t>
            </a:r>
            <a:r>
              <a:rPr lang="en-US" b="1">
                <a:latin typeface="Cavolini" panose="03000502040302020204" pitchFamily="66" charset="0"/>
                <a:cs typeface="Cavolini" panose="03000502040302020204" pitchFamily="66" charset="0"/>
              </a:rPr>
              <a:t>2</a:t>
            </a:r>
            <a:r>
              <a:rPr lang="en-US">
                <a:latin typeface="Cavolini" panose="03000502040302020204" pitchFamily="66" charset="0"/>
                <a:cs typeface="Cavolini" panose="03000502040302020204" pitchFamily="66" charset="0"/>
              </a:rPr>
              <a:t>.</a:t>
            </a:r>
          </a:p>
          <a:p>
            <a:endParaRPr lang="en-US">
              <a:latin typeface="Cavolini" panose="03000502040302020204" pitchFamily="66" charset="0"/>
              <a:cs typeface="Cavolini" panose="03000502040302020204" pitchFamily="66" charset="0"/>
            </a:endParaRPr>
          </a:p>
          <a:p>
            <a:r>
              <a:rPr lang="en-US" sz="1600" b="1">
                <a:latin typeface="Cavolini" panose="03000502040302020204" pitchFamily="66" charset="0"/>
                <a:cs typeface="Cavolini" panose="03000502040302020204" pitchFamily="66" charset="0"/>
              </a:rPr>
              <a:t>Tip: Hold “SHIFT” while resizing the circle.</a:t>
            </a:r>
          </a:p>
        </p:txBody>
      </p:sp>
      <p:sp>
        <p:nvSpPr>
          <p:cNvPr id="8" name="TextBox 7">
            <a:extLst>
              <a:ext uri="{FF2B5EF4-FFF2-40B4-BE49-F238E27FC236}">
                <a16:creationId xmlns:a16="http://schemas.microsoft.com/office/drawing/2014/main" id="{187B8A9C-5190-4D1E-9C38-F25D0770F5B5}"/>
              </a:ext>
            </a:extLst>
          </p:cNvPr>
          <p:cNvSpPr txBox="1"/>
          <p:nvPr/>
        </p:nvSpPr>
        <p:spPr>
          <a:xfrm>
            <a:off x="200526" y="4274961"/>
            <a:ext cx="4618641" cy="2031325"/>
          </a:xfrm>
          <a:prstGeom prst="rect">
            <a:avLst/>
          </a:prstGeom>
          <a:noFill/>
        </p:spPr>
        <p:txBody>
          <a:bodyPr wrap="square" rtlCol="0" anchor="ctr">
            <a:spAutoFit/>
          </a:bodyPr>
          <a:lstStyle/>
          <a:p>
            <a:r>
              <a:rPr lang="en-US" b="1">
                <a:latin typeface="Cavolini" panose="03000502040302020204" pitchFamily="66" charset="0"/>
                <a:cs typeface="Cavolini" panose="03000502040302020204" pitchFamily="66" charset="0"/>
              </a:rPr>
              <a:t>Radius = </a:t>
            </a:r>
            <a:r>
              <a:rPr lang="en-US">
                <a:latin typeface="Cavolini" panose="03000502040302020204" pitchFamily="66" charset="0"/>
                <a:cs typeface="Cavolini" panose="03000502040302020204" pitchFamily="66" charset="0"/>
              </a:rPr>
              <a:t>2 units</a:t>
            </a: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Diameter =</a:t>
            </a: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Area = </a:t>
            </a:r>
          </a:p>
          <a:p>
            <a:endParaRPr lang="en-US" b="1">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Circumference =</a:t>
            </a:r>
          </a:p>
        </p:txBody>
      </p:sp>
      <p:sp>
        <p:nvSpPr>
          <p:cNvPr id="11" name="TextBox 10">
            <a:extLst>
              <a:ext uri="{FF2B5EF4-FFF2-40B4-BE49-F238E27FC236}">
                <a16:creationId xmlns:a16="http://schemas.microsoft.com/office/drawing/2014/main" id="{0711BD0F-848B-4D82-8F23-86333384CC26}"/>
              </a:ext>
            </a:extLst>
          </p:cNvPr>
          <p:cNvSpPr txBox="1"/>
          <p:nvPr/>
        </p:nvSpPr>
        <p:spPr>
          <a:xfrm>
            <a:off x="149219" y="3452791"/>
            <a:ext cx="4618641" cy="646331"/>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Use the image to estimate the missing measurements:</a:t>
            </a:r>
          </a:p>
        </p:txBody>
      </p:sp>
      <p:pic>
        <p:nvPicPr>
          <p:cNvPr id="7" name="Picture 6" descr="A picture containing text, shoji&#10;&#10;Description automatically generated">
            <a:extLst>
              <a:ext uri="{FF2B5EF4-FFF2-40B4-BE49-F238E27FC236}">
                <a16:creationId xmlns:a16="http://schemas.microsoft.com/office/drawing/2014/main" id="{B28F53A5-32B8-A44B-B56D-2EEB8D9EAD57}"/>
              </a:ext>
            </a:extLst>
          </p:cNvPr>
          <p:cNvPicPr>
            <a:picLocks noChangeAspect="1"/>
          </p:cNvPicPr>
          <p:nvPr/>
        </p:nvPicPr>
        <p:blipFill>
          <a:blip r:embed="rId3"/>
          <a:stretch>
            <a:fillRect/>
          </a:stretch>
        </p:blipFill>
        <p:spPr>
          <a:xfrm>
            <a:off x="5438852" y="857986"/>
            <a:ext cx="5956300" cy="5448300"/>
          </a:xfrm>
          <a:prstGeom prst="rect">
            <a:avLst/>
          </a:prstGeom>
        </p:spPr>
      </p:pic>
      <p:sp>
        <p:nvSpPr>
          <p:cNvPr id="13" name="Flowchart: Connector 3">
            <a:extLst>
              <a:ext uri="{FF2B5EF4-FFF2-40B4-BE49-F238E27FC236}">
                <a16:creationId xmlns:a16="http://schemas.microsoft.com/office/drawing/2014/main" id="{87F68D5A-A3A4-8342-94CE-C3DADC64D230}"/>
              </a:ext>
            </a:extLst>
          </p:cNvPr>
          <p:cNvSpPr/>
          <p:nvPr/>
        </p:nvSpPr>
        <p:spPr>
          <a:xfrm>
            <a:off x="4261317" y="867728"/>
            <a:ext cx="457198" cy="442821"/>
          </a:xfrm>
          <a:prstGeom prst="flowChartConnector">
            <a:avLst/>
          </a:prstGeom>
          <a:solidFill>
            <a:schemeClr val="accent1">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4CDB0781-4745-0441-82E0-96AB16AA39B4}"/>
              </a:ext>
            </a:extLst>
          </p:cNvPr>
          <p:cNvSpPr txBox="1"/>
          <p:nvPr/>
        </p:nvSpPr>
        <p:spPr>
          <a:xfrm>
            <a:off x="9698412" y="135659"/>
            <a:ext cx="2400173" cy="338554"/>
          </a:xfrm>
          <a:prstGeom prst="rect">
            <a:avLst/>
          </a:prstGeom>
          <a:solidFill>
            <a:schemeClr val="accent5">
              <a:lumMod val="60000"/>
              <a:lumOff val="40000"/>
              <a:alpha val="50196"/>
            </a:schemeClr>
          </a:solidFill>
          <a:ln w="38100">
            <a:solidFill>
              <a:schemeClr val="accent1">
                <a:lumMod val="75000"/>
              </a:schemeClr>
            </a:solidFill>
          </a:ln>
        </p:spPr>
        <p:txBody>
          <a:bodyPr wrap="square" rtlCol="0" anchor="ctr">
            <a:spAutoFit/>
          </a:bodyPr>
          <a:lstStyle/>
          <a:p>
            <a:pPr algn="ctr"/>
            <a:r>
              <a:rPr lang="en-US" sz="16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Tree>
    <p:extLst>
      <p:ext uri="{BB962C8B-B14F-4D97-AF65-F5344CB8AC3E}">
        <p14:creationId xmlns:p14="http://schemas.microsoft.com/office/powerpoint/2010/main" val="58313281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 name="TextBox 5">
            <a:extLst>
              <a:ext uri="{FF2B5EF4-FFF2-40B4-BE49-F238E27FC236}">
                <a16:creationId xmlns:a16="http://schemas.microsoft.com/office/drawing/2014/main" id="{A588A083-A7B0-4075-BE3D-C2A7CE011143}"/>
              </a:ext>
            </a:extLst>
          </p:cNvPr>
          <p:cNvSpPr txBox="1"/>
          <p:nvPr/>
        </p:nvSpPr>
        <p:spPr>
          <a:xfrm>
            <a:off x="149219" y="1912493"/>
            <a:ext cx="5068957" cy="1169551"/>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Resize the circle to the right to have a radius of </a:t>
            </a:r>
            <a:r>
              <a:rPr lang="en-US" b="1">
                <a:latin typeface="Cavolini" panose="03000502040302020204" pitchFamily="66" charset="0"/>
                <a:cs typeface="Cavolini" panose="03000502040302020204" pitchFamily="66" charset="0"/>
              </a:rPr>
              <a:t>5</a:t>
            </a:r>
            <a:r>
              <a:rPr lang="en-US">
                <a:latin typeface="Cavolini" panose="03000502040302020204" pitchFamily="66" charset="0"/>
                <a:cs typeface="Cavolini" panose="03000502040302020204" pitchFamily="66" charset="0"/>
              </a:rPr>
              <a:t>.</a:t>
            </a:r>
          </a:p>
          <a:p>
            <a:endParaRPr lang="en-US">
              <a:latin typeface="Cavolini" panose="03000502040302020204" pitchFamily="66" charset="0"/>
              <a:cs typeface="Cavolini" panose="03000502040302020204" pitchFamily="66" charset="0"/>
            </a:endParaRPr>
          </a:p>
          <a:p>
            <a:r>
              <a:rPr lang="en-US" sz="1600" b="1">
                <a:latin typeface="Cavolini" panose="03000502040302020204" pitchFamily="66" charset="0"/>
                <a:cs typeface="Cavolini" panose="03000502040302020204" pitchFamily="66" charset="0"/>
              </a:rPr>
              <a:t>Tip: Hold “SHIFT” while resizing the circle.</a:t>
            </a:r>
          </a:p>
        </p:txBody>
      </p:sp>
      <p:sp>
        <p:nvSpPr>
          <p:cNvPr id="8" name="TextBox 7">
            <a:extLst>
              <a:ext uri="{FF2B5EF4-FFF2-40B4-BE49-F238E27FC236}">
                <a16:creationId xmlns:a16="http://schemas.microsoft.com/office/drawing/2014/main" id="{187B8A9C-5190-4D1E-9C38-F25D0770F5B5}"/>
              </a:ext>
            </a:extLst>
          </p:cNvPr>
          <p:cNvSpPr txBox="1"/>
          <p:nvPr/>
        </p:nvSpPr>
        <p:spPr>
          <a:xfrm>
            <a:off x="200526" y="4274961"/>
            <a:ext cx="4618641" cy="2031325"/>
          </a:xfrm>
          <a:prstGeom prst="rect">
            <a:avLst/>
          </a:prstGeom>
          <a:noFill/>
        </p:spPr>
        <p:txBody>
          <a:bodyPr wrap="square" rtlCol="0" anchor="ctr">
            <a:spAutoFit/>
          </a:bodyPr>
          <a:lstStyle/>
          <a:p>
            <a:r>
              <a:rPr lang="en-US" b="1">
                <a:latin typeface="Cavolini" panose="03000502040302020204" pitchFamily="66" charset="0"/>
                <a:cs typeface="Cavolini" panose="03000502040302020204" pitchFamily="66" charset="0"/>
              </a:rPr>
              <a:t>Radius = </a:t>
            </a:r>
            <a:r>
              <a:rPr lang="en-US">
                <a:latin typeface="Cavolini" panose="03000502040302020204" pitchFamily="66" charset="0"/>
                <a:cs typeface="Cavolini" panose="03000502040302020204" pitchFamily="66" charset="0"/>
              </a:rPr>
              <a:t>2 units</a:t>
            </a: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Diameter =</a:t>
            </a: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Area = </a:t>
            </a:r>
          </a:p>
          <a:p>
            <a:endParaRPr lang="en-US" b="1">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Circumference =</a:t>
            </a:r>
          </a:p>
        </p:txBody>
      </p:sp>
      <p:sp>
        <p:nvSpPr>
          <p:cNvPr id="11" name="TextBox 10">
            <a:extLst>
              <a:ext uri="{FF2B5EF4-FFF2-40B4-BE49-F238E27FC236}">
                <a16:creationId xmlns:a16="http://schemas.microsoft.com/office/drawing/2014/main" id="{0711BD0F-848B-4D82-8F23-86333384CC26}"/>
              </a:ext>
            </a:extLst>
          </p:cNvPr>
          <p:cNvSpPr txBox="1"/>
          <p:nvPr/>
        </p:nvSpPr>
        <p:spPr>
          <a:xfrm>
            <a:off x="149219" y="3452791"/>
            <a:ext cx="4618641" cy="646331"/>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Use the image to estimate the missing measurements:</a:t>
            </a:r>
          </a:p>
        </p:txBody>
      </p:sp>
      <p:pic>
        <p:nvPicPr>
          <p:cNvPr id="7" name="Picture 6" descr="A picture containing text, shoji&#10;&#10;Description automatically generated">
            <a:extLst>
              <a:ext uri="{FF2B5EF4-FFF2-40B4-BE49-F238E27FC236}">
                <a16:creationId xmlns:a16="http://schemas.microsoft.com/office/drawing/2014/main" id="{B28F53A5-32B8-A44B-B56D-2EEB8D9EAD57}"/>
              </a:ext>
            </a:extLst>
          </p:cNvPr>
          <p:cNvPicPr>
            <a:picLocks noChangeAspect="1"/>
          </p:cNvPicPr>
          <p:nvPr/>
        </p:nvPicPr>
        <p:blipFill>
          <a:blip r:embed="rId3"/>
          <a:stretch>
            <a:fillRect/>
          </a:stretch>
        </p:blipFill>
        <p:spPr>
          <a:xfrm>
            <a:off x="5438852" y="857986"/>
            <a:ext cx="5956300" cy="5448300"/>
          </a:xfrm>
          <a:prstGeom prst="rect">
            <a:avLst/>
          </a:prstGeom>
        </p:spPr>
      </p:pic>
      <p:sp>
        <p:nvSpPr>
          <p:cNvPr id="13" name="Flowchart: Connector 3">
            <a:extLst>
              <a:ext uri="{FF2B5EF4-FFF2-40B4-BE49-F238E27FC236}">
                <a16:creationId xmlns:a16="http://schemas.microsoft.com/office/drawing/2014/main" id="{87F68D5A-A3A4-8342-94CE-C3DADC64D230}"/>
              </a:ext>
            </a:extLst>
          </p:cNvPr>
          <p:cNvSpPr/>
          <p:nvPr/>
        </p:nvSpPr>
        <p:spPr>
          <a:xfrm>
            <a:off x="4361957" y="723953"/>
            <a:ext cx="457200" cy="457200"/>
          </a:xfrm>
          <a:prstGeom prst="flowChartConnector">
            <a:avLst/>
          </a:prstGeom>
          <a:solidFill>
            <a:schemeClr val="accent1">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E546635C-82A5-4344-8BE3-FA17F337EBF0}"/>
              </a:ext>
            </a:extLst>
          </p:cNvPr>
          <p:cNvSpPr txBox="1"/>
          <p:nvPr/>
        </p:nvSpPr>
        <p:spPr>
          <a:xfrm>
            <a:off x="9698412" y="135659"/>
            <a:ext cx="2400173" cy="338554"/>
          </a:xfrm>
          <a:prstGeom prst="rect">
            <a:avLst/>
          </a:prstGeom>
          <a:solidFill>
            <a:schemeClr val="accent5">
              <a:lumMod val="60000"/>
              <a:lumOff val="40000"/>
              <a:alpha val="50196"/>
            </a:schemeClr>
          </a:solidFill>
          <a:ln w="38100">
            <a:solidFill>
              <a:schemeClr val="accent1">
                <a:lumMod val="75000"/>
              </a:schemeClr>
            </a:solidFill>
          </a:ln>
        </p:spPr>
        <p:txBody>
          <a:bodyPr wrap="square" rtlCol="0" anchor="ctr">
            <a:spAutoFit/>
          </a:bodyPr>
          <a:lstStyle/>
          <a:p>
            <a:pPr algn="ctr"/>
            <a:r>
              <a:rPr lang="en-US" sz="16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Tree>
    <p:extLst>
      <p:ext uri="{BB962C8B-B14F-4D97-AF65-F5344CB8AC3E}">
        <p14:creationId xmlns:p14="http://schemas.microsoft.com/office/powerpoint/2010/main" val="357647028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 name="TextBox 5">
            <a:extLst>
              <a:ext uri="{FF2B5EF4-FFF2-40B4-BE49-F238E27FC236}">
                <a16:creationId xmlns:a16="http://schemas.microsoft.com/office/drawing/2014/main" id="{A588A083-A7B0-4075-BE3D-C2A7CE011143}"/>
              </a:ext>
            </a:extLst>
          </p:cNvPr>
          <p:cNvSpPr txBox="1"/>
          <p:nvPr/>
        </p:nvSpPr>
        <p:spPr>
          <a:xfrm>
            <a:off x="149219" y="1912493"/>
            <a:ext cx="5068957" cy="1169551"/>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Resize the circle to the right to have a </a:t>
            </a:r>
            <a:r>
              <a:rPr lang="en-US" b="1">
                <a:latin typeface="Cavolini" panose="03000502040302020204" pitchFamily="66" charset="0"/>
                <a:cs typeface="Cavolini" panose="03000502040302020204" pitchFamily="66" charset="0"/>
              </a:rPr>
              <a:t>radius of your choosing</a:t>
            </a:r>
            <a:r>
              <a:rPr lang="en-US">
                <a:latin typeface="Cavolini" panose="03000502040302020204" pitchFamily="66" charset="0"/>
                <a:cs typeface="Cavolini" panose="03000502040302020204" pitchFamily="66" charset="0"/>
              </a:rPr>
              <a:t>.</a:t>
            </a:r>
          </a:p>
          <a:p>
            <a:endParaRPr lang="en-US">
              <a:latin typeface="Cavolini" panose="03000502040302020204" pitchFamily="66" charset="0"/>
              <a:cs typeface="Cavolini" panose="03000502040302020204" pitchFamily="66" charset="0"/>
            </a:endParaRPr>
          </a:p>
          <a:p>
            <a:r>
              <a:rPr lang="en-US" sz="1600" b="1">
                <a:latin typeface="Cavolini" panose="03000502040302020204" pitchFamily="66" charset="0"/>
                <a:cs typeface="Cavolini" panose="03000502040302020204" pitchFamily="66" charset="0"/>
              </a:rPr>
              <a:t>Tip: Hold “SHIFT” while resizing the circle.</a:t>
            </a:r>
          </a:p>
        </p:txBody>
      </p:sp>
      <p:sp>
        <p:nvSpPr>
          <p:cNvPr id="8" name="TextBox 7">
            <a:extLst>
              <a:ext uri="{FF2B5EF4-FFF2-40B4-BE49-F238E27FC236}">
                <a16:creationId xmlns:a16="http://schemas.microsoft.com/office/drawing/2014/main" id="{187B8A9C-5190-4D1E-9C38-F25D0770F5B5}"/>
              </a:ext>
            </a:extLst>
          </p:cNvPr>
          <p:cNvSpPr txBox="1"/>
          <p:nvPr/>
        </p:nvSpPr>
        <p:spPr>
          <a:xfrm>
            <a:off x="200526" y="4274961"/>
            <a:ext cx="4618641" cy="2031325"/>
          </a:xfrm>
          <a:prstGeom prst="rect">
            <a:avLst/>
          </a:prstGeom>
          <a:noFill/>
        </p:spPr>
        <p:txBody>
          <a:bodyPr wrap="square" rtlCol="0" anchor="ctr">
            <a:spAutoFit/>
          </a:bodyPr>
          <a:lstStyle/>
          <a:p>
            <a:r>
              <a:rPr lang="en-US" b="1">
                <a:latin typeface="Cavolini" panose="03000502040302020204" pitchFamily="66" charset="0"/>
                <a:cs typeface="Cavolini" panose="03000502040302020204" pitchFamily="66" charset="0"/>
              </a:rPr>
              <a:t>Radius = </a:t>
            </a:r>
            <a:r>
              <a:rPr lang="en-US">
                <a:latin typeface="Cavolini" panose="03000502040302020204" pitchFamily="66" charset="0"/>
                <a:cs typeface="Cavolini" panose="03000502040302020204" pitchFamily="66" charset="0"/>
              </a:rPr>
              <a:t>2 units</a:t>
            </a: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Diameter =</a:t>
            </a:r>
          </a:p>
          <a:p>
            <a:endParaRPr lang="en-US">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Area = </a:t>
            </a:r>
          </a:p>
          <a:p>
            <a:endParaRPr lang="en-US" b="1">
              <a:latin typeface="Cavolini" panose="03000502040302020204" pitchFamily="66" charset="0"/>
              <a:cs typeface="Cavolini" panose="03000502040302020204" pitchFamily="66" charset="0"/>
            </a:endParaRPr>
          </a:p>
          <a:p>
            <a:r>
              <a:rPr lang="en-US" b="1">
                <a:latin typeface="Cavolini" panose="03000502040302020204" pitchFamily="66" charset="0"/>
                <a:cs typeface="Cavolini" panose="03000502040302020204" pitchFamily="66" charset="0"/>
              </a:rPr>
              <a:t>Circumference =</a:t>
            </a:r>
          </a:p>
        </p:txBody>
      </p:sp>
      <p:sp>
        <p:nvSpPr>
          <p:cNvPr id="11" name="TextBox 10">
            <a:extLst>
              <a:ext uri="{FF2B5EF4-FFF2-40B4-BE49-F238E27FC236}">
                <a16:creationId xmlns:a16="http://schemas.microsoft.com/office/drawing/2014/main" id="{0711BD0F-848B-4D82-8F23-86333384CC26}"/>
              </a:ext>
            </a:extLst>
          </p:cNvPr>
          <p:cNvSpPr txBox="1"/>
          <p:nvPr/>
        </p:nvSpPr>
        <p:spPr>
          <a:xfrm>
            <a:off x="149219" y="3452791"/>
            <a:ext cx="4618641" cy="646331"/>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Use the image to estimate the missing measurements:</a:t>
            </a:r>
          </a:p>
        </p:txBody>
      </p:sp>
      <p:pic>
        <p:nvPicPr>
          <p:cNvPr id="7" name="Picture 6" descr="A picture containing text, shoji&#10;&#10;Description automatically generated">
            <a:extLst>
              <a:ext uri="{FF2B5EF4-FFF2-40B4-BE49-F238E27FC236}">
                <a16:creationId xmlns:a16="http://schemas.microsoft.com/office/drawing/2014/main" id="{B28F53A5-32B8-A44B-B56D-2EEB8D9EAD57}"/>
              </a:ext>
            </a:extLst>
          </p:cNvPr>
          <p:cNvPicPr>
            <a:picLocks noChangeAspect="1"/>
          </p:cNvPicPr>
          <p:nvPr/>
        </p:nvPicPr>
        <p:blipFill>
          <a:blip r:embed="rId3"/>
          <a:stretch>
            <a:fillRect/>
          </a:stretch>
        </p:blipFill>
        <p:spPr>
          <a:xfrm>
            <a:off x="5438852" y="857986"/>
            <a:ext cx="5956300" cy="5448300"/>
          </a:xfrm>
          <a:prstGeom prst="rect">
            <a:avLst/>
          </a:prstGeom>
        </p:spPr>
      </p:pic>
      <p:sp>
        <p:nvSpPr>
          <p:cNvPr id="13" name="Flowchart: Connector 3">
            <a:extLst>
              <a:ext uri="{FF2B5EF4-FFF2-40B4-BE49-F238E27FC236}">
                <a16:creationId xmlns:a16="http://schemas.microsoft.com/office/drawing/2014/main" id="{87F68D5A-A3A4-8342-94CE-C3DADC64D230}"/>
              </a:ext>
            </a:extLst>
          </p:cNvPr>
          <p:cNvSpPr/>
          <p:nvPr/>
        </p:nvSpPr>
        <p:spPr>
          <a:xfrm>
            <a:off x="4361957" y="723953"/>
            <a:ext cx="457200" cy="457200"/>
          </a:xfrm>
          <a:prstGeom prst="flowChartConnector">
            <a:avLst/>
          </a:prstGeom>
          <a:solidFill>
            <a:schemeClr val="accent1">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67E54508-52F1-814E-B091-895CBB1C9DCF}"/>
              </a:ext>
            </a:extLst>
          </p:cNvPr>
          <p:cNvSpPr txBox="1"/>
          <p:nvPr/>
        </p:nvSpPr>
        <p:spPr>
          <a:xfrm>
            <a:off x="9698412" y="135659"/>
            <a:ext cx="2400173" cy="338554"/>
          </a:xfrm>
          <a:prstGeom prst="rect">
            <a:avLst/>
          </a:prstGeom>
          <a:solidFill>
            <a:schemeClr val="accent5">
              <a:lumMod val="60000"/>
              <a:lumOff val="40000"/>
              <a:alpha val="50196"/>
            </a:schemeClr>
          </a:solidFill>
          <a:ln w="38100">
            <a:solidFill>
              <a:schemeClr val="accent1">
                <a:lumMod val="75000"/>
              </a:schemeClr>
            </a:solidFill>
          </a:ln>
        </p:spPr>
        <p:txBody>
          <a:bodyPr wrap="square" rtlCol="0" anchor="ctr">
            <a:spAutoFit/>
          </a:bodyPr>
          <a:lstStyle/>
          <a:p>
            <a:pPr algn="ctr"/>
            <a:r>
              <a:rPr lang="en-US" sz="16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Tree>
    <p:extLst>
      <p:ext uri="{BB962C8B-B14F-4D97-AF65-F5344CB8AC3E}">
        <p14:creationId xmlns:p14="http://schemas.microsoft.com/office/powerpoint/2010/main" val="103463580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00849"/>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7" name="TextBox 16">
            <a:extLst>
              <a:ext uri="{FF2B5EF4-FFF2-40B4-BE49-F238E27FC236}">
                <a16:creationId xmlns:a16="http://schemas.microsoft.com/office/drawing/2014/main" id="{85ADBE2B-C400-4143-92B4-1DE18B227A90}"/>
              </a:ext>
            </a:extLst>
          </p:cNvPr>
          <p:cNvSpPr txBox="1"/>
          <p:nvPr/>
        </p:nvSpPr>
        <p:spPr>
          <a:xfrm>
            <a:off x="361502" y="1623304"/>
            <a:ext cx="5021231" cy="3416320"/>
          </a:xfrm>
          <a:prstGeom prst="rect">
            <a:avLst/>
          </a:prstGeom>
          <a:noFill/>
        </p:spPr>
        <p:txBody>
          <a:bodyPr wrap="square" rtlCol="0" anchor="ctr">
            <a:spAutoFit/>
          </a:bodyPr>
          <a:lstStyle/>
          <a:p>
            <a:r>
              <a:rPr lang="en-US" sz="2400">
                <a:latin typeface="Cavolini" panose="03000502040302020204" pitchFamily="66" charset="0"/>
                <a:cs typeface="Cavolini" panose="03000502040302020204" pitchFamily="66" charset="0"/>
              </a:rPr>
              <a:t>On the circle, draw a green line to indicate the radius.</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Next, draw a red line to indicate the diameter.</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What do you notice? </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What do you wonder?</a:t>
            </a:r>
          </a:p>
        </p:txBody>
      </p:sp>
      <p:sp>
        <p:nvSpPr>
          <p:cNvPr id="19" name="TextBox 18">
            <a:extLst>
              <a:ext uri="{FF2B5EF4-FFF2-40B4-BE49-F238E27FC236}">
                <a16:creationId xmlns:a16="http://schemas.microsoft.com/office/drawing/2014/main" id="{910453CC-8A9C-7640-BC75-76459DFC8B8A}"/>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grpSp>
        <p:nvGrpSpPr>
          <p:cNvPr id="4" name="Group 3">
            <a:extLst>
              <a:ext uri="{FF2B5EF4-FFF2-40B4-BE49-F238E27FC236}">
                <a16:creationId xmlns:a16="http://schemas.microsoft.com/office/drawing/2014/main" id="{54C7ED0E-7F9C-416C-A5AD-10631C1FA62E}"/>
              </a:ext>
            </a:extLst>
          </p:cNvPr>
          <p:cNvGrpSpPr/>
          <p:nvPr/>
        </p:nvGrpSpPr>
        <p:grpSpPr>
          <a:xfrm>
            <a:off x="6104151" y="833748"/>
            <a:ext cx="5105885" cy="5105885"/>
            <a:chOff x="6104151" y="833748"/>
            <a:chExt cx="5105885" cy="5105885"/>
          </a:xfrm>
        </p:grpSpPr>
        <p:sp>
          <p:nvSpPr>
            <p:cNvPr id="20" name="Oval 19">
              <a:extLst>
                <a:ext uri="{FF2B5EF4-FFF2-40B4-BE49-F238E27FC236}">
                  <a16:creationId xmlns:a16="http://schemas.microsoft.com/office/drawing/2014/main" id="{6869E56F-3379-5544-B35A-D9964F79B1C8}"/>
                </a:ext>
              </a:extLst>
            </p:cNvPr>
            <p:cNvSpPr/>
            <p:nvPr/>
          </p:nvSpPr>
          <p:spPr>
            <a:xfrm>
              <a:off x="6104151" y="833748"/>
              <a:ext cx="5105885" cy="5105885"/>
            </a:xfrm>
            <a:prstGeom prst="ellipse">
              <a:avLst/>
            </a:prstGeom>
            <a:solidFill>
              <a:schemeClr val="accent1">
                <a:lumMod val="60000"/>
                <a:lumOff val="40000"/>
                <a:alpha val="62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92D050"/>
                </a:solidFill>
              </a:endParaRPr>
            </a:p>
          </p:txBody>
        </p:sp>
        <p:sp>
          <p:nvSpPr>
            <p:cNvPr id="10" name="Oval 9">
              <a:extLst>
                <a:ext uri="{FF2B5EF4-FFF2-40B4-BE49-F238E27FC236}">
                  <a16:creationId xmlns:a16="http://schemas.microsoft.com/office/drawing/2014/main" id="{F7E6B6E4-53F7-468A-AF6A-27D243081C7A}"/>
                </a:ext>
              </a:extLst>
            </p:cNvPr>
            <p:cNvSpPr/>
            <p:nvPr/>
          </p:nvSpPr>
          <p:spPr>
            <a:xfrm flipH="1">
              <a:off x="8622667" y="3352264"/>
              <a:ext cx="68851" cy="6885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 name="TextBox 10">
            <a:extLst>
              <a:ext uri="{FF2B5EF4-FFF2-40B4-BE49-F238E27FC236}">
                <a16:creationId xmlns:a16="http://schemas.microsoft.com/office/drawing/2014/main" id="{5C91A975-8F43-BF46-8AA8-53980146D36F}"/>
              </a:ext>
            </a:extLst>
          </p:cNvPr>
          <p:cNvSpPr txBox="1"/>
          <p:nvPr/>
        </p:nvSpPr>
        <p:spPr>
          <a:xfrm>
            <a:off x="9694949" y="113483"/>
            <a:ext cx="2420370" cy="311747"/>
          </a:xfrm>
          <a:prstGeom prst="rect">
            <a:avLst/>
          </a:prstGeom>
          <a:solidFill>
            <a:schemeClr val="accent5">
              <a:lumMod val="75000"/>
              <a:alpha val="69804"/>
            </a:schemeClr>
          </a:solidFill>
          <a:ln w="38100">
            <a:solidFill>
              <a:schemeClr val="accent1">
                <a:lumMod val="75000"/>
              </a:schemeClr>
            </a:solidFill>
          </a:ln>
        </p:spPr>
        <p:txBody>
          <a:bodyPr wrap="square" rtlCol="0" anchor="ctr">
            <a:spAutoFit/>
          </a:bodyPr>
          <a:lstStyle/>
          <a:p>
            <a:pPr algn="ctr"/>
            <a:r>
              <a:rPr lang="en-US" sz="1400">
                <a:solidFill>
                  <a:schemeClr val="bg1"/>
                </a:solidFill>
                <a:latin typeface="Cavolini" panose="03000502040302020204" pitchFamily="66" charset="0"/>
                <a:cs typeface="Cavolini" panose="03000502040302020204" pitchFamily="66" charset="0"/>
              </a:rPr>
              <a:t>Extend Your Thinking</a:t>
            </a:r>
          </a:p>
        </p:txBody>
      </p:sp>
    </p:spTree>
    <p:extLst>
      <p:ext uri="{BB962C8B-B14F-4D97-AF65-F5344CB8AC3E}">
        <p14:creationId xmlns:p14="http://schemas.microsoft.com/office/powerpoint/2010/main" val="213727142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0FF200E-68A1-4776-BC99-81B3AFE01F1A}"/>
                  </a:ext>
                </a:extLst>
              </p:cNvPr>
              <p:cNvSpPr txBox="1"/>
              <p:nvPr/>
            </p:nvSpPr>
            <p:spPr>
              <a:xfrm>
                <a:off x="524256" y="2593653"/>
                <a:ext cx="4345192" cy="2431435"/>
              </a:xfrm>
              <a:prstGeom prst="rect">
                <a:avLst/>
              </a:prstGeom>
              <a:noFill/>
            </p:spPr>
            <p:txBody>
              <a:bodyPr wrap="square" lIns="0" tIns="0" rIns="0" bIns="0" rtlCol="0">
                <a:spAutoFit/>
              </a:bodyPr>
              <a:lstStyle/>
              <a:p>
                <a:pPr algn="ctr"/>
                <a:r>
                  <a:rPr lang="en-US">
                    <a:latin typeface="Cavolini" panose="03000502040302020204" pitchFamily="66" charset="0"/>
                    <a:cs typeface="Cavolini" panose="03000502040302020204" pitchFamily="66" charset="0"/>
                  </a:rPr>
                  <a:t>The radius is half the diameter, or the diameter is twice the radius.</a:t>
                </a:r>
              </a:p>
              <a:p>
                <a:pPr algn="ctr"/>
                <a:endParaRPr lang="en-US">
                  <a:latin typeface="Cavolini" panose="03000502040302020204" pitchFamily="66" charset="0"/>
                  <a:cs typeface="Cavolini" panose="03000502040302020204" pitchFamily="66" charset="0"/>
                </a:endParaRPr>
              </a:p>
              <a:p>
                <a:pPr algn="ctr"/>
                <a14:m>
                  <m:oMath xmlns:m="http://schemas.openxmlformats.org/officeDocument/2006/math">
                    <m:r>
                      <a:rPr lang="en-US" sz="4400" b="0" i="1" smtClean="0">
                        <a:latin typeface="Cambria Math" panose="02040503050406030204" pitchFamily="18" charset="0"/>
                        <a:cs typeface="Cavolini" panose="03000502040302020204" pitchFamily="66" charset="0"/>
                      </a:rPr>
                      <m:t>𝑑</m:t>
                    </m:r>
                    <m:r>
                      <a:rPr lang="en-CA" sz="4400" i="1" smtClean="0">
                        <a:latin typeface="Cambria Math" panose="02040503050406030204" pitchFamily="18" charset="0"/>
                        <a:cs typeface="Cavolini" panose="03000502040302020204" pitchFamily="66" charset="0"/>
                      </a:rPr>
                      <m:t>=</m:t>
                    </m:r>
                    <m:r>
                      <a:rPr lang="en-US" sz="4400" b="0" i="1" smtClean="0">
                        <a:latin typeface="Cambria Math" panose="02040503050406030204" pitchFamily="18" charset="0"/>
                        <a:cs typeface="Cavolini" panose="03000502040302020204" pitchFamily="66" charset="0"/>
                      </a:rPr>
                      <m:t>2</m:t>
                    </m:r>
                  </m:oMath>
                </a14:m>
                <a:r>
                  <a:rPr lang="en-CA" sz="4400">
                    <a:latin typeface="Cambria Math" panose="02040503050406030204" pitchFamily="18" charset="0"/>
                    <a:ea typeface="Cambria Math" panose="02040503050406030204" pitchFamily="18" charset="0"/>
                    <a:cs typeface="Cavolini" panose="03000502040302020204" pitchFamily="66" charset="0"/>
                  </a:rPr>
                  <a:t>r</a:t>
                </a:r>
              </a:p>
              <a:p>
                <a:pPr algn="ctr"/>
                <a:r>
                  <a:rPr lang="en-CA" sz="1600">
                    <a:latin typeface="Cambria Math" panose="02040503050406030204" pitchFamily="18" charset="0"/>
                    <a:ea typeface="Cambria Math" panose="02040503050406030204" pitchFamily="18" charset="0"/>
                    <a:cs typeface="Cavolini" panose="03000502040302020204" pitchFamily="66" charset="0"/>
                  </a:rPr>
                  <a:t>or</a:t>
                </a:r>
                <a:endParaRPr lang="en-CA" sz="4400">
                  <a:latin typeface="Cambria Math" panose="02040503050406030204" pitchFamily="18" charset="0"/>
                  <a:ea typeface="Cambria Math" panose="02040503050406030204" pitchFamily="18" charset="0"/>
                  <a:cs typeface="Cavolini" panose="03000502040302020204" pitchFamily="66" charset="0"/>
                </a:endParaRPr>
              </a:p>
              <a:p>
                <a:pPr algn="ctr"/>
                <a:r>
                  <a:rPr lang="en-CA" sz="4400">
                    <a:latin typeface="Cambria Math" panose="02040503050406030204" pitchFamily="18" charset="0"/>
                    <a:ea typeface="Cambria Math" panose="02040503050406030204" pitchFamily="18" charset="0"/>
                    <a:cs typeface="Cavolini" panose="03000502040302020204" pitchFamily="66" charset="0"/>
                  </a:rPr>
                  <a:t>r = ½(d)</a:t>
                </a:r>
              </a:p>
            </p:txBody>
          </p:sp>
        </mc:Choice>
        <mc:Fallback xmlns="">
          <p:sp>
            <p:nvSpPr>
              <p:cNvPr id="12" name="TextBox 11">
                <a:extLst>
                  <a:ext uri="{FF2B5EF4-FFF2-40B4-BE49-F238E27FC236}">
                    <a16:creationId xmlns:a16="http://schemas.microsoft.com/office/drawing/2014/main" id="{F0FF200E-68A1-4776-BC99-81B3AFE01F1A}"/>
                  </a:ext>
                </a:extLst>
              </p:cNvPr>
              <p:cNvSpPr txBox="1">
                <a:spLocks noRot="1" noChangeAspect="1" noMove="1" noResize="1" noEditPoints="1" noAdjustHandles="1" noChangeArrowheads="1" noChangeShapeType="1" noTextEdit="1"/>
              </p:cNvSpPr>
              <p:nvPr/>
            </p:nvSpPr>
            <p:spPr>
              <a:xfrm>
                <a:off x="524256" y="2593653"/>
                <a:ext cx="4345192" cy="2431435"/>
              </a:xfrm>
              <a:prstGeom prst="rect">
                <a:avLst/>
              </a:prstGeom>
              <a:blipFill>
                <a:blip r:embed="rId3"/>
                <a:stretch>
                  <a:fillRect t="-3258" b="-13033"/>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FE6F895-00CF-41EE-8176-3E9C9F516FCA}"/>
              </a:ext>
            </a:extLst>
          </p:cNvPr>
          <p:cNvSpPr txBox="1"/>
          <p:nvPr/>
        </p:nvSpPr>
        <p:spPr>
          <a:xfrm>
            <a:off x="437309" y="2542429"/>
            <a:ext cx="4645152" cy="2677656"/>
          </a:xfrm>
          <a:custGeom>
            <a:avLst/>
            <a:gdLst>
              <a:gd name="connsiteX0" fmla="*/ 0 w 4645152"/>
              <a:gd name="connsiteY0" fmla="*/ 0 h 2677656"/>
              <a:gd name="connsiteX1" fmla="*/ 627096 w 4645152"/>
              <a:gd name="connsiteY1" fmla="*/ 0 h 2677656"/>
              <a:gd name="connsiteX2" fmla="*/ 1068385 w 4645152"/>
              <a:gd name="connsiteY2" fmla="*/ 0 h 2677656"/>
              <a:gd name="connsiteX3" fmla="*/ 1602577 w 4645152"/>
              <a:gd name="connsiteY3" fmla="*/ 0 h 2677656"/>
              <a:gd name="connsiteX4" fmla="*/ 2276124 w 4645152"/>
              <a:gd name="connsiteY4" fmla="*/ 0 h 2677656"/>
              <a:gd name="connsiteX5" fmla="*/ 2856768 w 4645152"/>
              <a:gd name="connsiteY5" fmla="*/ 0 h 2677656"/>
              <a:gd name="connsiteX6" fmla="*/ 3483864 w 4645152"/>
              <a:gd name="connsiteY6" fmla="*/ 0 h 2677656"/>
              <a:gd name="connsiteX7" fmla="*/ 4018056 w 4645152"/>
              <a:gd name="connsiteY7" fmla="*/ 0 h 2677656"/>
              <a:gd name="connsiteX8" fmla="*/ 4645152 w 4645152"/>
              <a:gd name="connsiteY8" fmla="*/ 0 h 2677656"/>
              <a:gd name="connsiteX9" fmla="*/ 4645152 w 4645152"/>
              <a:gd name="connsiteY9" fmla="*/ 589084 h 2677656"/>
              <a:gd name="connsiteX10" fmla="*/ 4645152 w 4645152"/>
              <a:gd name="connsiteY10" fmla="*/ 1071062 h 2677656"/>
              <a:gd name="connsiteX11" fmla="*/ 4645152 w 4645152"/>
              <a:gd name="connsiteY11" fmla="*/ 1526264 h 2677656"/>
              <a:gd name="connsiteX12" fmla="*/ 4645152 w 4645152"/>
              <a:gd name="connsiteY12" fmla="*/ 2008242 h 2677656"/>
              <a:gd name="connsiteX13" fmla="*/ 4645152 w 4645152"/>
              <a:gd name="connsiteY13" fmla="*/ 2677656 h 2677656"/>
              <a:gd name="connsiteX14" fmla="*/ 4064508 w 4645152"/>
              <a:gd name="connsiteY14" fmla="*/ 2677656 h 2677656"/>
              <a:gd name="connsiteX15" fmla="*/ 3483864 w 4645152"/>
              <a:gd name="connsiteY15" fmla="*/ 2677656 h 2677656"/>
              <a:gd name="connsiteX16" fmla="*/ 2996123 w 4645152"/>
              <a:gd name="connsiteY16" fmla="*/ 2677656 h 2677656"/>
              <a:gd name="connsiteX17" fmla="*/ 2415479 w 4645152"/>
              <a:gd name="connsiteY17" fmla="*/ 2677656 h 2677656"/>
              <a:gd name="connsiteX18" fmla="*/ 1834835 w 4645152"/>
              <a:gd name="connsiteY18" fmla="*/ 2677656 h 2677656"/>
              <a:gd name="connsiteX19" fmla="*/ 1254191 w 4645152"/>
              <a:gd name="connsiteY19" fmla="*/ 2677656 h 2677656"/>
              <a:gd name="connsiteX20" fmla="*/ 673547 w 4645152"/>
              <a:gd name="connsiteY20" fmla="*/ 2677656 h 2677656"/>
              <a:gd name="connsiteX21" fmla="*/ 0 w 4645152"/>
              <a:gd name="connsiteY21" fmla="*/ 2677656 h 2677656"/>
              <a:gd name="connsiteX22" fmla="*/ 0 w 4645152"/>
              <a:gd name="connsiteY22" fmla="*/ 2115348 h 2677656"/>
              <a:gd name="connsiteX23" fmla="*/ 0 w 4645152"/>
              <a:gd name="connsiteY23" fmla="*/ 1553040 h 2677656"/>
              <a:gd name="connsiteX24" fmla="*/ 0 w 4645152"/>
              <a:gd name="connsiteY24" fmla="*/ 990733 h 2677656"/>
              <a:gd name="connsiteX25" fmla="*/ 0 w 4645152"/>
              <a:gd name="connsiteY25"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5152" h="2677656" fill="none" extrusionOk="0">
                <a:moveTo>
                  <a:pt x="0" y="0"/>
                </a:moveTo>
                <a:cubicBezTo>
                  <a:pt x="279791" y="-74710"/>
                  <a:pt x="434811" y="17330"/>
                  <a:pt x="627096" y="0"/>
                </a:cubicBezTo>
                <a:cubicBezTo>
                  <a:pt x="819381" y="-17330"/>
                  <a:pt x="851070" y="11627"/>
                  <a:pt x="1068385" y="0"/>
                </a:cubicBezTo>
                <a:cubicBezTo>
                  <a:pt x="1285700" y="-11627"/>
                  <a:pt x="1486085" y="43433"/>
                  <a:pt x="1602577" y="0"/>
                </a:cubicBezTo>
                <a:cubicBezTo>
                  <a:pt x="1719069" y="-43433"/>
                  <a:pt x="2125467" y="34314"/>
                  <a:pt x="2276124" y="0"/>
                </a:cubicBezTo>
                <a:cubicBezTo>
                  <a:pt x="2426781" y="-34314"/>
                  <a:pt x="2710510" y="11314"/>
                  <a:pt x="2856768" y="0"/>
                </a:cubicBezTo>
                <a:cubicBezTo>
                  <a:pt x="3003026" y="-11314"/>
                  <a:pt x="3251052" y="54040"/>
                  <a:pt x="3483864" y="0"/>
                </a:cubicBezTo>
                <a:cubicBezTo>
                  <a:pt x="3716676" y="-54040"/>
                  <a:pt x="3842877" y="9197"/>
                  <a:pt x="4018056" y="0"/>
                </a:cubicBezTo>
                <a:cubicBezTo>
                  <a:pt x="4193235" y="-9197"/>
                  <a:pt x="4420099" y="9168"/>
                  <a:pt x="4645152" y="0"/>
                </a:cubicBezTo>
                <a:cubicBezTo>
                  <a:pt x="4677721" y="201489"/>
                  <a:pt x="4608704" y="415068"/>
                  <a:pt x="4645152" y="589084"/>
                </a:cubicBezTo>
                <a:cubicBezTo>
                  <a:pt x="4681600" y="763100"/>
                  <a:pt x="4608793" y="844597"/>
                  <a:pt x="4645152" y="1071062"/>
                </a:cubicBezTo>
                <a:cubicBezTo>
                  <a:pt x="4681511" y="1297527"/>
                  <a:pt x="4594187" y="1427596"/>
                  <a:pt x="4645152" y="1526264"/>
                </a:cubicBezTo>
                <a:cubicBezTo>
                  <a:pt x="4696117" y="1624932"/>
                  <a:pt x="4609286" y="1892720"/>
                  <a:pt x="4645152" y="2008242"/>
                </a:cubicBezTo>
                <a:cubicBezTo>
                  <a:pt x="4681018" y="2123764"/>
                  <a:pt x="4607783" y="2535005"/>
                  <a:pt x="4645152" y="2677656"/>
                </a:cubicBezTo>
                <a:cubicBezTo>
                  <a:pt x="4469955" y="2692781"/>
                  <a:pt x="4322664" y="2608291"/>
                  <a:pt x="4064508" y="2677656"/>
                </a:cubicBezTo>
                <a:cubicBezTo>
                  <a:pt x="3806352" y="2747021"/>
                  <a:pt x="3666297" y="2663379"/>
                  <a:pt x="3483864" y="2677656"/>
                </a:cubicBezTo>
                <a:cubicBezTo>
                  <a:pt x="3301431" y="2691933"/>
                  <a:pt x="3203019" y="2621524"/>
                  <a:pt x="2996123" y="2677656"/>
                </a:cubicBezTo>
                <a:cubicBezTo>
                  <a:pt x="2789227" y="2733788"/>
                  <a:pt x="2606985" y="2644905"/>
                  <a:pt x="2415479" y="2677656"/>
                </a:cubicBezTo>
                <a:cubicBezTo>
                  <a:pt x="2223973" y="2710407"/>
                  <a:pt x="2088079" y="2623928"/>
                  <a:pt x="1834835" y="2677656"/>
                </a:cubicBezTo>
                <a:cubicBezTo>
                  <a:pt x="1581591" y="2731384"/>
                  <a:pt x="1479824" y="2657096"/>
                  <a:pt x="1254191" y="2677656"/>
                </a:cubicBezTo>
                <a:cubicBezTo>
                  <a:pt x="1028558" y="2698216"/>
                  <a:pt x="884500" y="2671613"/>
                  <a:pt x="673547" y="2677656"/>
                </a:cubicBezTo>
                <a:cubicBezTo>
                  <a:pt x="462594" y="2683699"/>
                  <a:pt x="176293" y="2613589"/>
                  <a:pt x="0" y="2677656"/>
                </a:cubicBezTo>
                <a:cubicBezTo>
                  <a:pt x="-50646" y="2486589"/>
                  <a:pt x="30819" y="2297162"/>
                  <a:pt x="0" y="2115348"/>
                </a:cubicBezTo>
                <a:cubicBezTo>
                  <a:pt x="-30819" y="1933534"/>
                  <a:pt x="17954" y="1812650"/>
                  <a:pt x="0" y="1553040"/>
                </a:cubicBezTo>
                <a:cubicBezTo>
                  <a:pt x="-17954" y="1293430"/>
                  <a:pt x="14807" y="1263109"/>
                  <a:pt x="0" y="990733"/>
                </a:cubicBezTo>
                <a:cubicBezTo>
                  <a:pt x="-14807" y="718357"/>
                  <a:pt x="112243" y="358980"/>
                  <a:pt x="0" y="0"/>
                </a:cubicBezTo>
                <a:close/>
              </a:path>
              <a:path w="4645152" h="2677656" stroke="0" extrusionOk="0">
                <a:moveTo>
                  <a:pt x="0" y="0"/>
                </a:moveTo>
                <a:cubicBezTo>
                  <a:pt x="242282" y="-52049"/>
                  <a:pt x="321765" y="58837"/>
                  <a:pt x="534192" y="0"/>
                </a:cubicBezTo>
                <a:cubicBezTo>
                  <a:pt x="746619" y="-58837"/>
                  <a:pt x="873704" y="11535"/>
                  <a:pt x="975482" y="0"/>
                </a:cubicBezTo>
                <a:cubicBezTo>
                  <a:pt x="1077260" y="-11535"/>
                  <a:pt x="1384523" y="41064"/>
                  <a:pt x="1649029" y="0"/>
                </a:cubicBezTo>
                <a:cubicBezTo>
                  <a:pt x="1913535" y="-41064"/>
                  <a:pt x="2002587" y="48708"/>
                  <a:pt x="2183221" y="0"/>
                </a:cubicBezTo>
                <a:cubicBezTo>
                  <a:pt x="2363855" y="-48708"/>
                  <a:pt x="2497868" y="49"/>
                  <a:pt x="2717414" y="0"/>
                </a:cubicBezTo>
                <a:cubicBezTo>
                  <a:pt x="2936960" y="-49"/>
                  <a:pt x="3057612" y="50510"/>
                  <a:pt x="3390961" y="0"/>
                </a:cubicBezTo>
                <a:cubicBezTo>
                  <a:pt x="3724310" y="-50510"/>
                  <a:pt x="3659831" y="39586"/>
                  <a:pt x="3878702" y="0"/>
                </a:cubicBezTo>
                <a:cubicBezTo>
                  <a:pt x="4097573" y="-39586"/>
                  <a:pt x="4446360" y="28761"/>
                  <a:pt x="4645152" y="0"/>
                </a:cubicBezTo>
                <a:cubicBezTo>
                  <a:pt x="4654301" y="290255"/>
                  <a:pt x="4576399" y="329590"/>
                  <a:pt x="4645152" y="589084"/>
                </a:cubicBezTo>
                <a:cubicBezTo>
                  <a:pt x="4713905" y="848578"/>
                  <a:pt x="4603157" y="944398"/>
                  <a:pt x="4645152" y="1071062"/>
                </a:cubicBezTo>
                <a:cubicBezTo>
                  <a:pt x="4687147" y="1197726"/>
                  <a:pt x="4597173" y="1409735"/>
                  <a:pt x="4645152" y="1606594"/>
                </a:cubicBezTo>
                <a:cubicBezTo>
                  <a:pt x="4693131" y="1803453"/>
                  <a:pt x="4600759" y="1957939"/>
                  <a:pt x="4645152" y="2168901"/>
                </a:cubicBezTo>
                <a:cubicBezTo>
                  <a:pt x="4689545" y="2379863"/>
                  <a:pt x="4634646" y="2504127"/>
                  <a:pt x="4645152" y="2677656"/>
                </a:cubicBezTo>
                <a:cubicBezTo>
                  <a:pt x="4395494" y="2688381"/>
                  <a:pt x="4297646" y="2608505"/>
                  <a:pt x="4064508" y="2677656"/>
                </a:cubicBezTo>
                <a:cubicBezTo>
                  <a:pt x="3831370" y="2746807"/>
                  <a:pt x="3761971" y="2665138"/>
                  <a:pt x="3576767" y="2677656"/>
                </a:cubicBezTo>
                <a:cubicBezTo>
                  <a:pt x="3391563" y="2690174"/>
                  <a:pt x="3222725" y="2652482"/>
                  <a:pt x="2996123" y="2677656"/>
                </a:cubicBezTo>
                <a:cubicBezTo>
                  <a:pt x="2769521" y="2702830"/>
                  <a:pt x="2527772" y="2641585"/>
                  <a:pt x="2322576" y="2677656"/>
                </a:cubicBezTo>
                <a:cubicBezTo>
                  <a:pt x="2117380" y="2713727"/>
                  <a:pt x="1876772" y="2665709"/>
                  <a:pt x="1741932" y="2677656"/>
                </a:cubicBezTo>
                <a:cubicBezTo>
                  <a:pt x="1607092" y="2689603"/>
                  <a:pt x="1449646" y="2651390"/>
                  <a:pt x="1300643" y="2677656"/>
                </a:cubicBezTo>
                <a:cubicBezTo>
                  <a:pt x="1151640" y="2703922"/>
                  <a:pt x="974276" y="2668291"/>
                  <a:pt x="812902" y="2677656"/>
                </a:cubicBezTo>
                <a:cubicBezTo>
                  <a:pt x="651528" y="2687021"/>
                  <a:pt x="276643" y="2626484"/>
                  <a:pt x="0" y="2677656"/>
                </a:cubicBezTo>
                <a:cubicBezTo>
                  <a:pt x="-51254" y="2519678"/>
                  <a:pt x="16499" y="2275685"/>
                  <a:pt x="0" y="2142125"/>
                </a:cubicBezTo>
                <a:cubicBezTo>
                  <a:pt x="-16499" y="2008565"/>
                  <a:pt x="12620" y="1850674"/>
                  <a:pt x="0" y="1606594"/>
                </a:cubicBezTo>
                <a:cubicBezTo>
                  <a:pt x="-12620" y="1362514"/>
                  <a:pt x="1046" y="1216631"/>
                  <a:pt x="0" y="1097839"/>
                </a:cubicBezTo>
                <a:cubicBezTo>
                  <a:pt x="-1046" y="979048"/>
                  <a:pt x="25440" y="817796"/>
                  <a:pt x="0" y="642637"/>
                </a:cubicBezTo>
                <a:cubicBezTo>
                  <a:pt x="-25440" y="467478"/>
                  <a:pt x="59118" y="226241"/>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a:p>
            <a:pPr algn="ctr"/>
            <a:r>
              <a:rPr lang="en-US" sz="2400">
                <a:latin typeface="Cavolini" panose="03000502040302020204" pitchFamily="66" charset="0"/>
                <a:cs typeface="Cavolini" panose="03000502040302020204" pitchFamily="66" charset="0"/>
              </a:rPr>
              <a:t>What is the relationship between the radius and the diameter?</a:t>
            </a:r>
          </a:p>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p:txBody>
      </p:sp>
      <p:sp>
        <p:nvSpPr>
          <p:cNvPr id="9" name="Round Diagonal Corner Rectangle 8">
            <a:extLst>
              <a:ext uri="{FF2B5EF4-FFF2-40B4-BE49-F238E27FC236}">
                <a16:creationId xmlns:a16="http://schemas.microsoft.com/office/drawing/2014/main" id="{F92ADAB2-AA29-D04E-B8C2-A6EAA64CC983}"/>
              </a:ext>
            </a:extLst>
          </p:cNvPr>
          <p:cNvSpPr/>
          <p:nvPr/>
        </p:nvSpPr>
        <p:spPr>
          <a:xfrm>
            <a:off x="117408" y="100849"/>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1" name="TextBox 10">
            <a:extLst>
              <a:ext uri="{FF2B5EF4-FFF2-40B4-BE49-F238E27FC236}">
                <a16:creationId xmlns:a16="http://schemas.microsoft.com/office/drawing/2014/main" id="{5A62AEC3-A94A-B842-A8C8-A99872263068}"/>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grpSp>
        <p:nvGrpSpPr>
          <p:cNvPr id="3" name="Group 2">
            <a:extLst>
              <a:ext uri="{FF2B5EF4-FFF2-40B4-BE49-F238E27FC236}">
                <a16:creationId xmlns:a16="http://schemas.microsoft.com/office/drawing/2014/main" id="{B263A671-A81A-477E-BA74-FF3CA4D45E6D}"/>
              </a:ext>
            </a:extLst>
          </p:cNvPr>
          <p:cNvGrpSpPr/>
          <p:nvPr/>
        </p:nvGrpSpPr>
        <p:grpSpPr>
          <a:xfrm>
            <a:off x="6104151" y="833748"/>
            <a:ext cx="5105885" cy="5105885"/>
            <a:chOff x="6104151" y="833748"/>
            <a:chExt cx="5105885" cy="5105885"/>
          </a:xfrm>
        </p:grpSpPr>
        <p:sp>
          <p:nvSpPr>
            <p:cNvPr id="17" name="Oval 16">
              <a:extLst>
                <a:ext uri="{FF2B5EF4-FFF2-40B4-BE49-F238E27FC236}">
                  <a16:creationId xmlns:a16="http://schemas.microsoft.com/office/drawing/2014/main" id="{88AB04DF-683B-46FD-94F4-29CBCCCD9BD8}"/>
                </a:ext>
              </a:extLst>
            </p:cNvPr>
            <p:cNvSpPr/>
            <p:nvPr/>
          </p:nvSpPr>
          <p:spPr>
            <a:xfrm>
              <a:off x="6104151" y="833748"/>
              <a:ext cx="5105885" cy="5105885"/>
            </a:xfrm>
            <a:prstGeom prst="ellipse">
              <a:avLst/>
            </a:prstGeom>
            <a:solidFill>
              <a:schemeClr val="accent1">
                <a:lumMod val="60000"/>
                <a:lumOff val="40000"/>
                <a:alpha val="62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92D050"/>
                </a:solidFill>
              </a:endParaRPr>
            </a:p>
          </p:txBody>
        </p:sp>
        <p:sp>
          <p:nvSpPr>
            <p:cNvPr id="18" name="Oval 17">
              <a:extLst>
                <a:ext uri="{FF2B5EF4-FFF2-40B4-BE49-F238E27FC236}">
                  <a16:creationId xmlns:a16="http://schemas.microsoft.com/office/drawing/2014/main" id="{7AAEFE80-C11F-4C8A-8345-16990BB7144D}"/>
                </a:ext>
              </a:extLst>
            </p:cNvPr>
            <p:cNvSpPr/>
            <p:nvPr/>
          </p:nvSpPr>
          <p:spPr>
            <a:xfrm flipH="1">
              <a:off x="8622667" y="3352264"/>
              <a:ext cx="68851" cy="68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3" name="TextBox 12">
            <a:extLst>
              <a:ext uri="{FF2B5EF4-FFF2-40B4-BE49-F238E27FC236}">
                <a16:creationId xmlns:a16="http://schemas.microsoft.com/office/drawing/2014/main" id="{2247C95A-487F-FC4F-8F46-3F62CA0FA19E}"/>
              </a:ext>
            </a:extLst>
          </p:cNvPr>
          <p:cNvSpPr txBox="1"/>
          <p:nvPr/>
        </p:nvSpPr>
        <p:spPr>
          <a:xfrm>
            <a:off x="9694949" y="113483"/>
            <a:ext cx="2420370" cy="311747"/>
          </a:xfrm>
          <a:prstGeom prst="rect">
            <a:avLst/>
          </a:prstGeom>
          <a:solidFill>
            <a:schemeClr val="accent5">
              <a:lumMod val="75000"/>
              <a:alpha val="69804"/>
            </a:schemeClr>
          </a:solidFill>
          <a:ln w="38100">
            <a:solidFill>
              <a:schemeClr val="accent1">
                <a:lumMod val="75000"/>
              </a:schemeClr>
            </a:solidFill>
          </a:ln>
        </p:spPr>
        <p:txBody>
          <a:bodyPr wrap="square" rtlCol="0" anchor="ctr">
            <a:spAutoFit/>
          </a:bodyPr>
          <a:lstStyle/>
          <a:p>
            <a:pPr algn="ctr"/>
            <a:r>
              <a:rPr lang="en-US" sz="1400">
                <a:solidFill>
                  <a:schemeClr val="bg1"/>
                </a:solidFill>
                <a:latin typeface="Cavolini" panose="03000502040302020204" pitchFamily="66" charset="0"/>
                <a:cs typeface="Cavolini" panose="03000502040302020204" pitchFamily="66" charset="0"/>
              </a:rPr>
              <a:t>Extend Your Thinking</a:t>
            </a:r>
          </a:p>
        </p:txBody>
      </p:sp>
    </p:spTree>
    <p:extLst>
      <p:ext uri="{BB962C8B-B14F-4D97-AF65-F5344CB8AC3E}">
        <p14:creationId xmlns:p14="http://schemas.microsoft.com/office/powerpoint/2010/main" val="538389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291793" y="1228464"/>
            <a:ext cx="8368113" cy="1200329"/>
          </a:xfrm>
          <a:prstGeom prst="rect">
            <a:avLst/>
          </a:prstGeom>
          <a:noFill/>
        </p:spPr>
        <p:txBody>
          <a:bodyPr wrap="square" lIns="91440" tIns="45720" rIns="91440" bIns="45720" rtlCol="0" anchor="ctr">
            <a:spAutoFit/>
          </a:bodyPr>
          <a:lstStyle/>
          <a:p>
            <a:r>
              <a:rPr lang="en-US">
                <a:latin typeface="Cavolini"/>
                <a:cs typeface="Cavolini"/>
              </a:rPr>
              <a:t>List all the relationships you have found between the pieces. </a:t>
            </a:r>
          </a:p>
          <a:p>
            <a:endParaRPr lang="en-US">
              <a:latin typeface="Cavolini"/>
              <a:cs typeface="Cavolini"/>
            </a:endParaRPr>
          </a:p>
          <a:p>
            <a:r>
              <a:rPr lang="en-US">
                <a:latin typeface="Cavolini"/>
                <a:cs typeface="Cavolini"/>
              </a:rPr>
              <a:t>Draw sketches or paste in screen shots to help show what you have discovered.</a:t>
            </a:r>
          </a:p>
        </p:txBody>
      </p:sp>
      <p:sp>
        <p:nvSpPr>
          <p:cNvPr id="2" name="Rectangle 1">
            <a:extLst>
              <a:ext uri="{FF2B5EF4-FFF2-40B4-BE49-F238E27FC236}">
                <a16:creationId xmlns:a16="http://schemas.microsoft.com/office/drawing/2014/main" id="{C8720544-E7C2-C247-B8FB-AD35B7751FE0}"/>
              </a:ext>
            </a:extLst>
          </p:cNvPr>
          <p:cNvSpPr/>
          <p:nvPr/>
        </p:nvSpPr>
        <p:spPr>
          <a:xfrm>
            <a:off x="4192392" y="353395"/>
            <a:ext cx="7491152"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Exploration – A Closer Look</a:t>
            </a:r>
          </a:p>
        </p:txBody>
      </p:sp>
      <p:pic>
        <p:nvPicPr>
          <p:cNvPr id="7" name="Picture 6" descr="Shape&#10;&#10;Description automatically generated">
            <a:extLst>
              <a:ext uri="{FF2B5EF4-FFF2-40B4-BE49-F238E27FC236}">
                <a16:creationId xmlns:a16="http://schemas.microsoft.com/office/drawing/2014/main" id="{A9BACBDF-5ADC-5A46-A8A4-A47E7BEDBD64}"/>
              </a:ext>
            </a:extLst>
          </p:cNvPr>
          <p:cNvPicPr>
            <a:picLocks noChangeAspect="1"/>
          </p:cNvPicPr>
          <p:nvPr/>
        </p:nvPicPr>
        <p:blipFill>
          <a:blip r:embed="rId3"/>
          <a:stretch>
            <a:fillRect/>
          </a:stretch>
        </p:blipFill>
        <p:spPr>
          <a:xfrm>
            <a:off x="8832158" y="1130528"/>
            <a:ext cx="2726764" cy="1396199"/>
          </a:xfrm>
          <a:prstGeom prst="rect">
            <a:avLst/>
          </a:prstGeom>
        </p:spPr>
      </p:pic>
    </p:spTree>
    <p:extLst>
      <p:ext uri="{BB962C8B-B14F-4D97-AF65-F5344CB8AC3E}">
        <p14:creationId xmlns:p14="http://schemas.microsoft.com/office/powerpoint/2010/main" val="344977601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1564"/>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7" name="TextBox 16">
            <a:extLst>
              <a:ext uri="{FF2B5EF4-FFF2-40B4-BE49-F238E27FC236}">
                <a16:creationId xmlns:a16="http://schemas.microsoft.com/office/drawing/2014/main" id="{85ADBE2B-C400-4143-92B4-1DE18B227A90}"/>
              </a:ext>
            </a:extLst>
          </p:cNvPr>
          <p:cNvSpPr txBox="1"/>
          <p:nvPr/>
        </p:nvSpPr>
        <p:spPr>
          <a:xfrm>
            <a:off x="466392" y="1630230"/>
            <a:ext cx="4725854" cy="4339650"/>
          </a:xfrm>
          <a:prstGeom prst="rect">
            <a:avLst/>
          </a:prstGeom>
          <a:noFill/>
        </p:spPr>
        <p:txBody>
          <a:bodyPr wrap="square" rtlCol="0" anchor="ctr">
            <a:spAutoFit/>
          </a:bodyPr>
          <a:lstStyle/>
          <a:p>
            <a:r>
              <a:rPr lang="en-US" sz="2400">
                <a:latin typeface="Cavolini" panose="03000502040302020204" pitchFamily="66" charset="0"/>
                <a:cs typeface="Cavolini" panose="03000502040302020204" pitchFamily="66" charset="0"/>
              </a:rPr>
              <a:t>On the circle, draw a blue line to indicate the circumference.</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Next, draw a red line to indicate the diameter.</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What do you notice? </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What do you wonder?</a:t>
            </a:r>
          </a:p>
          <a:p>
            <a:endParaRPr lang="en-US">
              <a:latin typeface="Cavolini" panose="03000502040302020204" pitchFamily="66" charset="0"/>
              <a:cs typeface="Cavolini" panose="03000502040302020204" pitchFamily="66" charset="0"/>
            </a:endParaRPr>
          </a:p>
          <a:p>
            <a:r>
              <a:rPr lang="en-US" sz="1600">
                <a:latin typeface="Cavolini" panose="03000502040302020204" pitchFamily="66" charset="0"/>
                <a:cs typeface="Cavolini" panose="03000502040302020204" pitchFamily="66" charset="0"/>
              </a:rPr>
              <a:t>Tip: Look back to slides 114 – 116</a:t>
            </a:r>
          </a:p>
        </p:txBody>
      </p:sp>
      <p:sp>
        <p:nvSpPr>
          <p:cNvPr id="8" name="TextBox 7">
            <a:extLst>
              <a:ext uri="{FF2B5EF4-FFF2-40B4-BE49-F238E27FC236}">
                <a16:creationId xmlns:a16="http://schemas.microsoft.com/office/drawing/2014/main" id="{C471379D-5426-F341-8782-5553121E87DF}"/>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grpSp>
        <p:nvGrpSpPr>
          <p:cNvPr id="3" name="Group 2">
            <a:extLst>
              <a:ext uri="{FF2B5EF4-FFF2-40B4-BE49-F238E27FC236}">
                <a16:creationId xmlns:a16="http://schemas.microsoft.com/office/drawing/2014/main" id="{27CB8C9A-EC36-4664-BD88-E46393BC2FF9}"/>
              </a:ext>
            </a:extLst>
          </p:cNvPr>
          <p:cNvGrpSpPr/>
          <p:nvPr/>
        </p:nvGrpSpPr>
        <p:grpSpPr>
          <a:xfrm>
            <a:off x="6104151" y="833748"/>
            <a:ext cx="5105885" cy="5105885"/>
            <a:chOff x="6104151" y="833748"/>
            <a:chExt cx="5105885" cy="5105885"/>
          </a:xfrm>
        </p:grpSpPr>
        <p:sp>
          <p:nvSpPr>
            <p:cNvPr id="9" name="Oval 8">
              <a:extLst>
                <a:ext uri="{FF2B5EF4-FFF2-40B4-BE49-F238E27FC236}">
                  <a16:creationId xmlns:a16="http://schemas.microsoft.com/office/drawing/2014/main" id="{FF3D91A7-64E2-B649-B90B-94E87177C79C}"/>
                </a:ext>
              </a:extLst>
            </p:cNvPr>
            <p:cNvSpPr/>
            <p:nvPr/>
          </p:nvSpPr>
          <p:spPr>
            <a:xfrm>
              <a:off x="6104151" y="833748"/>
              <a:ext cx="5105885" cy="5105885"/>
            </a:xfrm>
            <a:prstGeom prst="ellipse">
              <a:avLst/>
            </a:prstGeom>
            <a:solidFill>
              <a:srgbClr val="FFFF00">
                <a:alpha val="6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92D050"/>
                </a:solidFill>
              </a:endParaRPr>
            </a:p>
          </p:txBody>
        </p:sp>
        <p:sp>
          <p:nvSpPr>
            <p:cNvPr id="10" name="Oval 9">
              <a:extLst>
                <a:ext uri="{FF2B5EF4-FFF2-40B4-BE49-F238E27FC236}">
                  <a16:creationId xmlns:a16="http://schemas.microsoft.com/office/drawing/2014/main" id="{1F028C4A-3DBF-4376-9A2B-5B9CBDAF50F2}"/>
                </a:ext>
              </a:extLst>
            </p:cNvPr>
            <p:cNvSpPr/>
            <p:nvPr/>
          </p:nvSpPr>
          <p:spPr>
            <a:xfrm flipH="1">
              <a:off x="8622667" y="3352264"/>
              <a:ext cx="68851" cy="68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 name="TextBox 10">
            <a:extLst>
              <a:ext uri="{FF2B5EF4-FFF2-40B4-BE49-F238E27FC236}">
                <a16:creationId xmlns:a16="http://schemas.microsoft.com/office/drawing/2014/main" id="{211CFB61-1B88-C445-9EB4-2AB462B56A88}"/>
              </a:ext>
            </a:extLst>
          </p:cNvPr>
          <p:cNvSpPr txBox="1"/>
          <p:nvPr/>
        </p:nvSpPr>
        <p:spPr>
          <a:xfrm>
            <a:off x="9694949" y="113483"/>
            <a:ext cx="2420370" cy="311747"/>
          </a:xfrm>
          <a:prstGeom prst="rect">
            <a:avLst/>
          </a:prstGeom>
          <a:solidFill>
            <a:schemeClr val="accent5">
              <a:lumMod val="75000"/>
              <a:alpha val="69804"/>
            </a:schemeClr>
          </a:solidFill>
          <a:ln w="38100">
            <a:solidFill>
              <a:schemeClr val="accent1">
                <a:lumMod val="75000"/>
              </a:schemeClr>
            </a:solidFill>
          </a:ln>
        </p:spPr>
        <p:txBody>
          <a:bodyPr wrap="square" rtlCol="0" anchor="ctr">
            <a:spAutoFit/>
          </a:bodyPr>
          <a:lstStyle/>
          <a:p>
            <a:pPr algn="ctr"/>
            <a:r>
              <a:rPr lang="en-US" sz="1400">
                <a:solidFill>
                  <a:schemeClr val="bg1"/>
                </a:solidFill>
                <a:latin typeface="Cavolini" panose="03000502040302020204" pitchFamily="66" charset="0"/>
                <a:cs typeface="Cavolini" panose="03000502040302020204" pitchFamily="66" charset="0"/>
              </a:rPr>
              <a:t>Extend Your Thinking</a:t>
            </a:r>
          </a:p>
        </p:txBody>
      </p:sp>
    </p:spTree>
    <p:extLst>
      <p:ext uri="{BB962C8B-B14F-4D97-AF65-F5344CB8AC3E}">
        <p14:creationId xmlns:p14="http://schemas.microsoft.com/office/powerpoint/2010/main" val="403775167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8279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853B54D-97D1-F240-B9DE-94AE4FFD8DE7}"/>
              </a:ext>
            </a:extLst>
          </p:cNvPr>
          <p:cNvSpPr txBox="1"/>
          <p:nvPr/>
        </p:nvSpPr>
        <p:spPr>
          <a:xfrm>
            <a:off x="1036958" y="447442"/>
            <a:ext cx="2721527" cy="420564"/>
          </a:xfrm>
          <a:prstGeom prst="rect">
            <a:avLst/>
          </a:prstGeom>
          <a:solidFill>
            <a:schemeClr val="accent1"/>
          </a:solidFill>
          <a:ln w="28575">
            <a:solidFill>
              <a:schemeClr val="tx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EA9664B-79E6-4210-A344-E5E160707A9B}"/>
                  </a:ext>
                </a:extLst>
              </p:cNvPr>
              <p:cNvSpPr txBox="1"/>
              <p:nvPr/>
            </p:nvSpPr>
            <p:spPr>
              <a:xfrm>
                <a:off x="353568" y="2648597"/>
                <a:ext cx="4876800" cy="2246769"/>
              </a:xfrm>
              <a:prstGeom prst="rect">
                <a:avLst/>
              </a:prstGeom>
              <a:noFill/>
            </p:spPr>
            <p:txBody>
              <a:bodyPr wrap="square" lIns="0" tIns="0" rIns="0" bIns="0" rtlCol="0">
                <a:spAutoFit/>
              </a:bodyPr>
              <a:lstStyle/>
              <a:p>
                <a:pPr algn="ctr"/>
                <a:r>
                  <a:rPr lang="en-CA" sz="2000">
                    <a:latin typeface="Cavolini" panose="03000502040302020204" pitchFamily="66" charset="0"/>
                    <a:cs typeface="Cavolini" panose="03000502040302020204" pitchFamily="66" charset="0"/>
                  </a:rPr>
                  <a:t>The circumference is a little more than 3 times the diameter.</a:t>
                </a:r>
              </a:p>
              <a:p>
                <a:pPr algn="ctr"/>
                <a:r>
                  <a:rPr lang="en-CA" sz="4400">
                    <a:cs typeface="Cavolini" panose="03000502040302020204" pitchFamily="66" charset="0"/>
                  </a:rPr>
                  <a:t>C </a:t>
                </a:r>
                <a14:m>
                  <m:oMath xmlns:m="http://schemas.openxmlformats.org/officeDocument/2006/math">
                    <m:r>
                      <a:rPr lang="en-CA" sz="4400" i="1" smtClean="0">
                        <a:latin typeface="Cambria Math" panose="02040503050406030204" pitchFamily="18" charset="0"/>
                        <a:cs typeface="Cavolini" panose="03000502040302020204" pitchFamily="66" charset="0"/>
                      </a:rPr>
                      <m:t>=</m:t>
                    </m:r>
                    <m:r>
                      <a:rPr lang="el-GR" sz="4400" i="1" smtClean="0">
                        <a:latin typeface="Cambria Math" panose="02040503050406030204" pitchFamily="18" charset="0"/>
                        <a:cs typeface="Cavolini" panose="03000502040302020204" pitchFamily="66" charset="0"/>
                      </a:rPr>
                      <m:t>𝜋</m:t>
                    </m:r>
                    <m:r>
                      <a:rPr lang="en-US" sz="4400" b="0" i="1" smtClean="0">
                        <a:latin typeface="Cambria Math" panose="02040503050406030204" pitchFamily="18" charset="0"/>
                        <a:cs typeface="Cavolini" panose="03000502040302020204" pitchFamily="66" charset="0"/>
                      </a:rPr>
                      <m:t>𝑑</m:t>
                    </m:r>
                  </m:oMath>
                </a14:m>
                <a:endParaRPr lang="en-US" sz="4400" b="0">
                  <a:cs typeface="Cavolini" panose="03000502040302020204" pitchFamily="66" charset="0"/>
                </a:endParaRPr>
              </a:p>
              <a:p>
                <a:pPr algn="ctr"/>
                <a:r>
                  <a:rPr lang="en-CA">
                    <a:latin typeface="Cavolini" panose="03000502040302020204" pitchFamily="66" charset="0"/>
                    <a:cs typeface="Cavolini" panose="03000502040302020204" pitchFamily="66" charset="0"/>
                  </a:rPr>
                  <a:t>or</a:t>
                </a:r>
              </a:p>
              <a:p>
                <a:pPr algn="ctr"/>
                <a:r>
                  <a:rPr lang="en-CA" sz="4400">
                    <a:latin typeface="Cavolini" panose="03000502040302020204" pitchFamily="66" charset="0"/>
                    <a:cs typeface="Cavolini" panose="03000502040302020204" pitchFamily="66" charset="0"/>
                  </a:rPr>
                  <a:t>C/d = </a:t>
                </a:r>
                <a14:m>
                  <m:oMath xmlns:m="http://schemas.openxmlformats.org/officeDocument/2006/math">
                    <m:r>
                      <a:rPr lang="el-GR" sz="4400" i="1" smtClean="0">
                        <a:latin typeface="Cambria Math" panose="02040503050406030204" pitchFamily="18" charset="0"/>
                        <a:cs typeface="Cavolini" panose="03000502040302020204" pitchFamily="66" charset="0"/>
                      </a:rPr>
                      <m:t>𝜋</m:t>
                    </m:r>
                  </m:oMath>
                </a14:m>
                <a:r>
                  <a:rPr lang="en-CA" sz="4400">
                    <a:latin typeface="Cavolini" panose="03000502040302020204" pitchFamily="66" charset="0"/>
                    <a:cs typeface="Cavolini" panose="03000502040302020204" pitchFamily="66" charset="0"/>
                  </a:rPr>
                  <a:t> </a:t>
                </a:r>
              </a:p>
            </p:txBody>
          </p:sp>
        </mc:Choice>
        <mc:Fallback xmlns="">
          <p:sp>
            <p:nvSpPr>
              <p:cNvPr id="18" name="TextBox 17">
                <a:extLst>
                  <a:ext uri="{FF2B5EF4-FFF2-40B4-BE49-F238E27FC236}">
                    <a16:creationId xmlns:a16="http://schemas.microsoft.com/office/drawing/2014/main" id="{2EA9664B-79E6-4210-A344-E5E160707A9B}"/>
                  </a:ext>
                </a:extLst>
              </p:cNvPr>
              <p:cNvSpPr txBox="1">
                <a:spLocks noRot="1" noChangeAspect="1" noMove="1" noResize="1" noEditPoints="1" noAdjustHandles="1" noChangeArrowheads="1" noChangeShapeType="1" noTextEdit="1"/>
              </p:cNvSpPr>
              <p:nvPr/>
            </p:nvSpPr>
            <p:spPr>
              <a:xfrm>
                <a:off x="353568" y="2648597"/>
                <a:ext cx="4876800" cy="2246769"/>
              </a:xfrm>
              <a:prstGeom prst="rect">
                <a:avLst/>
              </a:prstGeom>
              <a:blipFill>
                <a:blip r:embed="rId3"/>
                <a:stretch>
                  <a:fillRect l="-2375" t="-3523" r="-3500" b="-1409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3D0406A-73FB-4E8C-9A8D-7467A5F42DFC}"/>
              </a:ext>
            </a:extLst>
          </p:cNvPr>
          <p:cNvSpPr txBox="1"/>
          <p:nvPr/>
        </p:nvSpPr>
        <p:spPr>
          <a:xfrm>
            <a:off x="353568" y="2090172"/>
            <a:ext cx="4876800" cy="2677656"/>
          </a:xfrm>
          <a:custGeom>
            <a:avLst/>
            <a:gdLst>
              <a:gd name="connsiteX0" fmla="*/ 0 w 4876800"/>
              <a:gd name="connsiteY0" fmla="*/ 0 h 2677656"/>
              <a:gd name="connsiteX1" fmla="*/ 639403 w 4876800"/>
              <a:gd name="connsiteY1" fmla="*/ 0 h 2677656"/>
              <a:gd name="connsiteX2" fmla="*/ 1278805 w 4876800"/>
              <a:gd name="connsiteY2" fmla="*/ 0 h 2677656"/>
              <a:gd name="connsiteX3" fmla="*/ 1820672 w 4876800"/>
              <a:gd name="connsiteY3" fmla="*/ 0 h 2677656"/>
              <a:gd name="connsiteX4" fmla="*/ 2411307 w 4876800"/>
              <a:gd name="connsiteY4" fmla="*/ 0 h 2677656"/>
              <a:gd name="connsiteX5" fmla="*/ 2904405 w 4876800"/>
              <a:gd name="connsiteY5" fmla="*/ 0 h 2677656"/>
              <a:gd name="connsiteX6" fmla="*/ 3446272 w 4876800"/>
              <a:gd name="connsiteY6" fmla="*/ 0 h 2677656"/>
              <a:gd name="connsiteX7" fmla="*/ 4085675 w 4876800"/>
              <a:gd name="connsiteY7" fmla="*/ 0 h 2677656"/>
              <a:gd name="connsiteX8" fmla="*/ 4876800 w 4876800"/>
              <a:gd name="connsiteY8" fmla="*/ 0 h 2677656"/>
              <a:gd name="connsiteX9" fmla="*/ 4876800 w 4876800"/>
              <a:gd name="connsiteY9" fmla="*/ 562308 h 2677656"/>
              <a:gd name="connsiteX10" fmla="*/ 4876800 w 4876800"/>
              <a:gd name="connsiteY10" fmla="*/ 1044286 h 2677656"/>
              <a:gd name="connsiteX11" fmla="*/ 4876800 w 4876800"/>
              <a:gd name="connsiteY11" fmla="*/ 1553040 h 2677656"/>
              <a:gd name="connsiteX12" fmla="*/ 4876800 w 4876800"/>
              <a:gd name="connsiteY12" fmla="*/ 2088572 h 2677656"/>
              <a:gd name="connsiteX13" fmla="*/ 4876800 w 4876800"/>
              <a:gd name="connsiteY13" fmla="*/ 2677656 h 2677656"/>
              <a:gd name="connsiteX14" fmla="*/ 4237397 w 4876800"/>
              <a:gd name="connsiteY14" fmla="*/ 2677656 h 2677656"/>
              <a:gd name="connsiteX15" fmla="*/ 3695531 w 4876800"/>
              <a:gd name="connsiteY15" fmla="*/ 2677656 h 2677656"/>
              <a:gd name="connsiteX16" fmla="*/ 3153664 w 4876800"/>
              <a:gd name="connsiteY16" fmla="*/ 2677656 h 2677656"/>
              <a:gd name="connsiteX17" fmla="*/ 2611797 w 4876800"/>
              <a:gd name="connsiteY17" fmla="*/ 2677656 h 2677656"/>
              <a:gd name="connsiteX18" fmla="*/ 2069931 w 4876800"/>
              <a:gd name="connsiteY18" fmla="*/ 2677656 h 2677656"/>
              <a:gd name="connsiteX19" fmla="*/ 1576832 w 4876800"/>
              <a:gd name="connsiteY19" fmla="*/ 2677656 h 2677656"/>
              <a:gd name="connsiteX20" fmla="*/ 986197 w 4876800"/>
              <a:gd name="connsiteY20" fmla="*/ 2677656 h 2677656"/>
              <a:gd name="connsiteX21" fmla="*/ 0 w 4876800"/>
              <a:gd name="connsiteY21" fmla="*/ 2677656 h 2677656"/>
              <a:gd name="connsiteX22" fmla="*/ 0 w 4876800"/>
              <a:gd name="connsiteY22" fmla="*/ 2088572 h 2677656"/>
              <a:gd name="connsiteX23" fmla="*/ 0 w 4876800"/>
              <a:gd name="connsiteY23" fmla="*/ 1526264 h 2677656"/>
              <a:gd name="connsiteX24" fmla="*/ 0 w 4876800"/>
              <a:gd name="connsiteY24" fmla="*/ 937180 h 2677656"/>
              <a:gd name="connsiteX25" fmla="*/ 0 w 4876800"/>
              <a:gd name="connsiteY25"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76800" h="2677656" fill="none" extrusionOk="0">
                <a:moveTo>
                  <a:pt x="0" y="0"/>
                </a:moveTo>
                <a:cubicBezTo>
                  <a:pt x="288734" y="-15964"/>
                  <a:pt x="322794" y="72939"/>
                  <a:pt x="639403" y="0"/>
                </a:cubicBezTo>
                <a:cubicBezTo>
                  <a:pt x="956012" y="-72939"/>
                  <a:pt x="1133843" y="66349"/>
                  <a:pt x="1278805" y="0"/>
                </a:cubicBezTo>
                <a:cubicBezTo>
                  <a:pt x="1423767" y="-66349"/>
                  <a:pt x="1640972" y="64687"/>
                  <a:pt x="1820672" y="0"/>
                </a:cubicBezTo>
                <a:cubicBezTo>
                  <a:pt x="2000372" y="-64687"/>
                  <a:pt x="2256989" y="65271"/>
                  <a:pt x="2411307" y="0"/>
                </a:cubicBezTo>
                <a:cubicBezTo>
                  <a:pt x="2565626" y="-65271"/>
                  <a:pt x="2778357" y="6597"/>
                  <a:pt x="2904405" y="0"/>
                </a:cubicBezTo>
                <a:cubicBezTo>
                  <a:pt x="3030453" y="-6597"/>
                  <a:pt x="3238136" y="45874"/>
                  <a:pt x="3446272" y="0"/>
                </a:cubicBezTo>
                <a:cubicBezTo>
                  <a:pt x="3654408" y="-45874"/>
                  <a:pt x="3791586" y="38644"/>
                  <a:pt x="4085675" y="0"/>
                </a:cubicBezTo>
                <a:cubicBezTo>
                  <a:pt x="4379764" y="-38644"/>
                  <a:pt x="4532266" y="49876"/>
                  <a:pt x="4876800" y="0"/>
                </a:cubicBezTo>
                <a:cubicBezTo>
                  <a:pt x="4925550" y="263558"/>
                  <a:pt x="4821617" y="444806"/>
                  <a:pt x="4876800" y="562308"/>
                </a:cubicBezTo>
                <a:cubicBezTo>
                  <a:pt x="4931983" y="679810"/>
                  <a:pt x="4840934" y="928764"/>
                  <a:pt x="4876800" y="1044286"/>
                </a:cubicBezTo>
                <a:cubicBezTo>
                  <a:pt x="4912666" y="1159808"/>
                  <a:pt x="4870967" y="1305237"/>
                  <a:pt x="4876800" y="1553040"/>
                </a:cubicBezTo>
                <a:cubicBezTo>
                  <a:pt x="4882633" y="1800843"/>
                  <a:pt x="4854887" y="1822842"/>
                  <a:pt x="4876800" y="2088572"/>
                </a:cubicBezTo>
                <a:cubicBezTo>
                  <a:pt x="4898713" y="2354302"/>
                  <a:pt x="4833668" y="2493744"/>
                  <a:pt x="4876800" y="2677656"/>
                </a:cubicBezTo>
                <a:cubicBezTo>
                  <a:pt x="4611782" y="2688163"/>
                  <a:pt x="4380952" y="2625896"/>
                  <a:pt x="4237397" y="2677656"/>
                </a:cubicBezTo>
                <a:cubicBezTo>
                  <a:pt x="4093842" y="2729416"/>
                  <a:pt x="3949396" y="2663067"/>
                  <a:pt x="3695531" y="2677656"/>
                </a:cubicBezTo>
                <a:cubicBezTo>
                  <a:pt x="3441666" y="2692245"/>
                  <a:pt x="3326950" y="2614477"/>
                  <a:pt x="3153664" y="2677656"/>
                </a:cubicBezTo>
                <a:cubicBezTo>
                  <a:pt x="2980378" y="2740835"/>
                  <a:pt x="2803637" y="2650681"/>
                  <a:pt x="2611797" y="2677656"/>
                </a:cubicBezTo>
                <a:cubicBezTo>
                  <a:pt x="2419957" y="2704631"/>
                  <a:pt x="2291945" y="2645849"/>
                  <a:pt x="2069931" y="2677656"/>
                </a:cubicBezTo>
                <a:cubicBezTo>
                  <a:pt x="1847917" y="2709463"/>
                  <a:pt x="1817613" y="2650217"/>
                  <a:pt x="1576832" y="2677656"/>
                </a:cubicBezTo>
                <a:cubicBezTo>
                  <a:pt x="1336051" y="2705095"/>
                  <a:pt x="1276242" y="2661688"/>
                  <a:pt x="986197" y="2677656"/>
                </a:cubicBezTo>
                <a:cubicBezTo>
                  <a:pt x="696153" y="2693624"/>
                  <a:pt x="476589" y="2635235"/>
                  <a:pt x="0" y="2677656"/>
                </a:cubicBezTo>
                <a:cubicBezTo>
                  <a:pt x="-35380" y="2510831"/>
                  <a:pt x="30673" y="2230435"/>
                  <a:pt x="0" y="2088572"/>
                </a:cubicBezTo>
                <a:cubicBezTo>
                  <a:pt x="-30673" y="1946709"/>
                  <a:pt x="12293" y="1738159"/>
                  <a:pt x="0" y="1526264"/>
                </a:cubicBezTo>
                <a:cubicBezTo>
                  <a:pt x="-12293" y="1314369"/>
                  <a:pt x="60086" y="1223232"/>
                  <a:pt x="0" y="937180"/>
                </a:cubicBezTo>
                <a:cubicBezTo>
                  <a:pt x="-60086" y="651128"/>
                  <a:pt x="51779" y="417111"/>
                  <a:pt x="0" y="0"/>
                </a:cubicBezTo>
                <a:close/>
              </a:path>
              <a:path w="4876800" h="2677656" stroke="0" extrusionOk="0">
                <a:moveTo>
                  <a:pt x="0" y="0"/>
                </a:moveTo>
                <a:cubicBezTo>
                  <a:pt x="199741" y="-13610"/>
                  <a:pt x="378634" y="56047"/>
                  <a:pt x="493099" y="0"/>
                </a:cubicBezTo>
                <a:cubicBezTo>
                  <a:pt x="607564" y="-56047"/>
                  <a:pt x="797972" y="13437"/>
                  <a:pt x="888661" y="0"/>
                </a:cubicBezTo>
                <a:cubicBezTo>
                  <a:pt x="979350" y="-13437"/>
                  <a:pt x="1376822" y="37404"/>
                  <a:pt x="1528064" y="0"/>
                </a:cubicBezTo>
                <a:cubicBezTo>
                  <a:pt x="1679306" y="-37404"/>
                  <a:pt x="1790171" y="38875"/>
                  <a:pt x="2021163" y="0"/>
                </a:cubicBezTo>
                <a:cubicBezTo>
                  <a:pt x="2252155" y="-38875"/>
                  <a:pt x="2333750" y="32206"/>
                  <a:pt x="2514261" y="0"/>
                </a:cubicBezTo>
                <a:cubicBezTo>
                  <a:pt x="2694772" y="-32206"/>
                  <a:pt x="3019878" y="61344"/>
                  <a:pt x="3153664" y="0"/>
                </a:cubicBezTo>
                <a:cubicBezTo>
                  <a:pt x="3287450" y="-61344"/>
                  <a:pt x="3412014" y="13194"/>
                  <a:pt x="3597995" y="0"/>
                </a:cubicBezTo>
                <a:cubicBezTo>
                  <a:pt x="3783976" y="-13194"/>
                  <a:pt x="3937303" y="65035"/>
                  <a:pt x="4237397" y="0"/>
                </a:cubicBezTo>
                <a:cubicBezTo>
                  <a:pt x="4537491" y="-65035"/>
                  <a:pt x="4588053" y="22910"/>
                  <a:pt x="4876800" y="0"/>
                </a:cubicBezTo>
                <a:cubicBezTo>
                  <a:pt x="4886951" y="153406"/>
                  <a:pt x="4872831" y="399040"/>
                  <a:pt x="4876800" y="535531"/>
                </a:cubicBezTo>
                <a:cubicBezTo>
                  <a:pt x="4880769" y="672022"/>
                  <a:pt x="4826390" y="879729"/>
                  <a:pt x="4876800" y="1071062"/>
                </a:cubicBezTo>
                <a:cubicBezTo>
                  <a:pt x="4927210" y="1262395"/>
                  <a:pt x="4838123" y="1419531"/>
                  <a:pt x="4876800" y="1633370"/>
                </a:cubicBezTo>
                <a:cubicBezTo>
                  <a:pt x="4915477" y="1847209"/>
                  <a:pt x="4860444" y="1954837"/>
                  <a:pt x="4876800" y="2088572"/>
                </a:cubicBezTo>
                <a:cubicBezTo>
                  <a:pt x="4893156" y="2222307"/>
                  <a:pt x="4851971" y="2480455"/>
                  <a:pt x="4876800" y="2677656"/>
                </a:cubicBezTo>
                <a:cubicBezTo>
                  <a:pt x="4677188" y="2687679"/>
                  <a:pt x="4575933" y="2621883"/>
                  <a:pt x="4334933" y="2677656"/>
                </a:cubicBezTo>
                <a:cubicBezTo>
                  <a:pt x="4093933" y="2733429"/>
                  <a:pt x="3987033" y="2620685"/>
                  <a:pt x="3793067" y="2677656"/>
                </a:cubicBezTo>
                <a:cubicBezTo>
                  <a:pt x="3599101" y="2734627"/>
                  <a:pt x="3301030" y="2636335"/>
                  <a:pt x="3153664" y="2677656"/>
                </a:cubicBezTo>
                <a:cubicBezTo>
                  <a:pt x="3006298" y="2718977"/>
                  <a:pt x="2818952" y="2650694"/>
                  <a:pt x="2611797" y="2677656"/>
                </a:cubicBezTo>
                <a:cubicBezTo>
                  <a:pt x="2404642" y="2704618"/>
                  <a:pt x="2346278" y="2670762"/>
                  <a:pt x="2216235" y="2677656"/>
                </a:cubicBezTo>
                <a:cubicBezTo>
                  <a:pt x="2086192" y="2684550"/>
                  <a:pt x="1861400" y="2670868"/>
                  <a:pt x="1771904" y="2677656"/>
                </a:cubicBezTo>
                <a:cubicBezTo>
                  <a:pt x="1682408" y="2684444"/>
                  <a:pt x="1365883" y="2627807"/>
                  <a:pt x="1132501" y="2677656"/>
                </a:cubicBezTo>
                <a:cubicBezTo>
                  <a:pt x="899119" y="2727505"/>
                  <a:pt x="833295" y="2626879"/>
                  <a:pt x="590635" y="2677656"/>
                </a:cubicBezTo>
                <a:cubicBezTo>
                  <a:pt x="347975" y="2728433"/>
                  <a:pt x="265407" y="2649363"/>
                  <a:pt x="0" y="2677656"/>
                </a:cubicBezTo>
                <a:cubicBezTo>
                  <a:pt x="-39865" y="2530666"/>
                  <a:pt x="61721" y="2302609"/>
                  <a:pt x="0" y="2142125"/>
                </a:cubicBezTo>
                <a:cubicBezTo>
                  <a:pt x="-61721" y="1981641"/>
                  <a:pt x="25440" y="1862082"/>
                  <a:pt x="0" y="1686923"/>
                </a:cubicBezTo>
                <a:cubicBezTo>
                  <a:pt x="-25440" y="1511764"/>
                  <a:pt x="11400" y="1370152"/>
                  <a:pt x="0" y="1231722"/>
                </a:cubicBezTo>
                <a:cubicBezTo>
                  <a:pt x="-11400" y="1093292"/>
                  <a:pt x="50862" y="788348"/>
                  <a:pt x="0" y="669414"/>
                </a:cubicBezTo>
                <a:cubicBezTo>
                  <a:pt x="-50862" y="550480"/>
                  <a:pt x="16546" y="328514"/>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a:p>
            <a:pPr algn="ctr"/>
            <a:r>
              <a:rPr lang="en-US" sz="2400">
                <a:latin typeface="Cavolini" panose="03000502040302020204" pitchFamily="66" charset="0"/>
                <a:cs typeface="Cavolini" panose="03000502040302020204" pitchFamily="66" charset="0"/>
              </a:rPr>
              <a:t>What is the relationship between the circumference and the diameter?</a:t>
            </a:r>
          </a:p>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p:txBody>
      </p:sp>
      <p:sp>
        <p:nvSpPr>
          <p:cNvPr id="17" name="TextBox 16">
            <a:extLst>
              <a:ext uri="{FF2B5EF4-FFF2-40B4-BE49-F238E27FC236}">
                <a16:creationId xmlns:a16="http://schemas.microsoft.com/office/drawing/2014/main" id="{1768C846-F709-CF4E-BA61-610681AFFA37}"/>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grpSp>
        <p:nvGrpSpPr>
          <p:cNvPr id="3" name="Group 2">
            <a:extLst>
              <a:ext uri="{FF2B5EF4-FFF2-40B4-BE49-F238E27FC236}">
                <a16:creationId xmlns:a16="http://schemas.microsoft.com/office/drawing/2014/main" id="{B9F06AE9-F68E-4FC5-9624-E6BD18C6F21B}"/>
              </a:ext>
            </a:extLst>
          </p:cNvPr>
          <p:cNvGrpSpPr/>
          <p:nvPr/>
        </p:nvGrpSpPr>
        <p:grpSpPr>
          <a:xfrm>
            <a:off x="6104151" y="833748"/>
            <a:ext cx="5105885" cy="5105885"/>
            <a:chOff x="6104151" y="833748"/>
            <a:chExt cx="5105885" cy="5105885"/>
          </a:xfrm>
        </p:grpSpPr>
        <p:sp>
          <p:nvSpPr>
            <p:cNvPr id="19" name="Oval 18">
              <a:extLst>
                <a:ext uri="{FF2B5EF4-FFF2-40B4-BE49-F238E27FC236}">
                  <a16:creationId xmlns:a16="http://schemas.microsoft.com/office/drawing/2014/main" id="{22BFAAD9-E0AC-2748-BD20-154048D1D32F}"/>
                </a:ext>
              </a:extLst>
            </p:cNvPr>
            <p:cNvSpPr/>
            <p:nvPr/>
          </p:nvSpPr>
          <p:spPr>
            <a:xfrm>
              <a:off x="6104151" y="833748"/>
              <a:ext cx="5105885" cy="5105885"/>
            </a:xfrm>
            <a:prstGeom prst="ellipse">
              <a:avLst/>
            </a:prstGeom>
            <a:solidFill>
              <a:srgbClr val="FFFF00">
                <a:alpha val="6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92D050"/>
                </a:solidFill>
              </a:endParaRPr>
            </a:p>
          </p:txBody>
        </p:sp>
        <p:sp>
          <p:nvSpPr>
            <p:cNvPr id="2" name="Oval 1">
              <a:extLst>
                <a:ext uri="{FF2B5EF4-FFF2-40B4-BE49-F238E27FC236}">
                  <a16:creationId xmlns:a16="http://schemas.microsoft.com/office/drawing/2014/main" id="{04B900D9-883F-4CFD-8974-CF475A6C3A73}"/>
                </a:ext>
              </a:extLst>
            </p:cNvPr>
            <p:cNvSpPr/>
            <p:nvPr/>
          </p:nvSpPr>
          <p:spPr>
            <a:xfrm flipH="1">
              <a:off x="8622667" y="3352264"/>
              <a:ext cx="68851" cy="68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TextBox 11">
            <a:extLst>
              <a:ext uri="{FF2B5EF4-FFF2-40B4-BE49-F238E27FC236}">
                <a16:creationId xmlns:a16="http://schemas.microsoft.com/office/drawing/2014/main" id="{38AF9C04-158E-9847-BFA8-E7F492CCCEF3}"/>
              </a:ext>
            </a:extLst>
          </p:cNvPr>
          <p:cNvSpPr txBox="1"/>
          <p:nvPr/>
        </p:nvSpPr>
        <p:spPr>
          <a:xfrm>
            <a:off x="9694949" y="113483"/>
            <a:ext cx="2420370" cy="311747"/>
          </a:xfrm>
          <a:prstGeom prst="rect">
            <a:avLst/>
          </a:prstGeom>
          <a:solidFill>
            <a:schemeClr val="accent5">
              <a:lumMod val="75000"/>
              <a:alpha val="69804"/>
            </a:schemeClr>
          </a:solidFill>
          <a:ln w="38100">
            <a:solidFill>
              <a:schemeClr val="accent1">
                <a:lumMod val="75000"/>
              </a:schemeClr>
            </a:solidFill>
          </a:ln>
        </p:spPr>
        <p:txBody>
          <a:bodyPr wrap="square" rtlCol="0" anchor="ctr">
            <a:spAutoFit/>
          </a:bodyPr>
          <a:lstStyle/>
          <a:p>
            <a:pPr algn="ctr"/>
            <a:r>
              <a:rPr lang="en-US" sz="1400">
                <a:solidFill>
                  <a:schemeClr val="bg1"/>
                </a:solidFill>
                <a:latin typeface="Cavolini" panose="03000502040302020204" pitchFamily="66" charset="0"/>
                <a:cs typeface="Cavolini" panose="03000502040302020204" pitchFamily="66" charset="0"/>
              </a:rPr>
              <a:t>Extend Your Thinking</a:t>
            </a:r>
          </a:p>
        </p:txBody>
      </p:sp>
    </p:spTree>
    <p:extLst>
      <p:ext uri="{BB962C8B-B14F-4D97-AF65-F5344CB8AC3E}">
        <p14:creationId xmlns:p14="http://schemas.microsoft.com/office/powerpoint/2010/main" val="338011443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C9013957-441A-F349-A21D-8BC3FA109282}"/>
              </a:ext>
            </a:extLst>
          </p:cNvPr>
          <p:cNvSpPr/>
          <p:nvPr/>
        </p:nvSpPr>
        <p:spPr>
          <a:xfrm>
            <a:off x="664080" y="596599"/>
            <a:ext cx="10863839" cy="5664802"/>
          </a:xfrm>
          <a:prstGeom prst="round2Diag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0070C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16944107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8279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853B54D-97D1-F240-B9DE-94AE4FFD8DE7}"/>
              </a:ext>
            </a:extLst>
          </p:cNvPr>
          <p:cNvSpPr txBox="1"/>
          <p:nvPr/>
        </p:nvSpPr>
        <p:spPr>
          <a:xfrm>
            <a:off x="1036958" y="447442"/>
            <a:ext cx="2721527" cy="420564"/>
          </a:xfrm>
          <a:prstGeom prst="rect">
            <a:avLst/>
          </a:prstGeom>
          <a:solidFill>
            <a:schemeClr val="accent1"/>
          </a:solidFill>
          <a:ln w="28575">
            <a:solidFill>
              <a:schemeClr val="tx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2" name="Online Media 1" title="The infinite life of pi - Reynaldo Lopes">
            <a:hlinkClick r:id="" action="ppaction://media"/>
            <a:extLst>
              <a:ext uri="{FF2B5EF4-FFF2-40B4-BE49-F238E27FC236}">
                <a16:creationId xmlns:a16="http://schemas.microsoft.com/office/drawing/2014/main" id="{62F77162-1D5B-4B5C-B92C-D59212629ECF}"/>
              </a:ext>
            </a:extLst>
          </p:cNvPr>
          <p:cNvPicPr>
            <a:picLocks noRot="1" noChangeAspect="1"/>
          </p:cNvPicPr>
          <p:nvPr>
            <a:videoFile r:link="rId1"/>
          </p:nvPr>
        </p:nvPicPr>
        <p:blipFill>
          <a:blip r:embed="rId4"/>
          <a:stretch>
            <a:fillRect/>
          </a:stretch>
        </p:blipFill>
        <p:spPr>
          <a:xfrm>
            <a:off x="2622012" y="1704982"/>
            <a:ext cx="6988702" cy="3948617"/>
          </a:xfrm>
          <a:prstGeom prst="rect">
            <a:avLst/>
          </a:prstGeom>
        </p:spPr>
      </p:pic>
      <p:sp>
        <p:nvSpPr>
          <p:cNvPr id="3" name="Rectangle 2">
            <a:extLst>
              <a:ext uri="{FF2B5EF4-FFF2-40B4-BE49-F238E27FC236}">
                <a16:creationId xmlns:a16="http://schemas.microsoft.com/office/drawing/2014/main" id="{E6899944-B98D-EF4D-AE21-7507D185369B}"/>
              </a:ext>
            </a:extLst>
          </p:cNvPr>
          <p:cNvSpPr/>
          <p:nvPr/>
        </p:nvSpPr>
        <p:spPr>
          <a:xfrm>
            <a:off x="1142642" y="1112960"/>
            <a:ext cx="6551381" cy="369332"/>
          </a:xfrm>
          <a:prstGeom prst="rect">
            <a:avLst/>
          </a:prstGeom>
        </p:spPr>
        <p:txBody>
          <a:bodyPr wrap="square">
            <a:spAutoFit/>
          </a:bodyPr>
          <a:lstStyle/>
          <a:p>
            <a:r>
              <a:rPr lang="en-US">
                <a:latin typeface="Cavolini" panose="03000502040302020204" pitchFamily="66" charset="0"/>
                <a:cs typeface="Cavolini" panose="03000502040302020204" pitchFamily="66" charset="0"/>
              </a:rPr>
              <a:t>Watch the video (more than once if you like)!</a:t>
            </a:r>
          </a:p>
        </p:txBody>
      </p:sp>
      <p:pic>
        <p:nvPicPr>
          <p:cNvPr id="8" name="Picture 14">
            <a:extLst>
              <a:ext uri="{FF2B5EF4-FFF2-40B4-BE49-F238E27FC236}">
                <a16:creationId xmlns:a16="http://schemas.microsoft.com/office/drawing/2014/main" id="{6268C4E4-BF3C-A24C-B720-00A3333935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9149" y="237159"/>
            <a:ext cx="415893" cy="4205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a:extLst>
              <a:ext uri="{FF2B5EF4-FFF2-40B4-BE49-F238E27FC236}">
                <a16:creationId xmlns:a16="http://schemas.microsoft.com/office/drawing/2014/main" id="{6716A0FA-3F3E-5C42-A32B-44EF861F6F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02297" y="232207"/>
            <a:ext cx="584903" cy="43148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EB5FB22-0C6A-A14A-9AD3-26C0474B5B8F}"/>
                  </a:ext>
                </a:extLst>
              </p:cNvPr>
              <p:cNvSpPr/>
              <p:nvPr/>
            </p:nvSpPr>
            <p:spPr>
              <a:xfrm>
                <a:off x="1036958" y="5589796"/>
                <a:ext cx="9961968" cy="1067280"/>
              </a:xfrm>
              <a:prstGeom prst="rect">
                <a:avLst/>
              </a:prstGeom>
            </p:spPr>
            <p:txBody>
              <a:bodyPr wrap="square">
                <a:spAutoFit/>
              </a:bodyPr>
              <a:lstStyle/>
              <a:p>
                <a:r>
                  <a:rPr lang="en-US">
                    <a:latin typeface="Cavolini" panose="03000502040302020204" pitchFamily="66" charset="0"/>
                    <a:cs typeface="Cavolini" panose="03000502040302020204" pitchFamily="66" charset="0"/>
                  </a:rPr>
                  <a:t>In your own words, explain what </a:t>
                </a:r>
                <a14:m>
                  <m:oMath xmlns:m="http://schemas.openxmlformats.org/officeDocument/2006/math">
                    <m:r>
                      <a:rPr lang="el-GR" sz="2800" i="1">
                        <a:latin typeface="Cambria Math" panose="02040503050406030204" pitchFamily="18" charset="0"/>
                        <a:cs typeface="Cavolini" panose="03000502040302020204" pitchFamily="66" charset="0"/>
                      </a:rPr>
                      <m:t>𝜋</m:t>
                    </m:r>
                  </m:oMath>
                </a14:m>
                <a:r>
                  <a:rPr lang="en-US">
                    <a:latin typeface="Cavolini" panose="03000502040302020204" pitchFamily="66" charset="0"/>
                    <a:cs typeface="Cavolini" panose="03000502040302020204" pitchFamily="66" charset="0"/>
                  </a:rPr>
                  <a:t> is.</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Give more than just its numerical value, explain what it </a:t>
                </a:r>
                <a:r>
                  <a:rPr lang="en-US" b="1">
                    <a:latin typeface="Cavolini" panose="03000502040302020204" pitchFamily="66" charset="0"/>
                    <a:cs typeface="Cavolini" panose="03000502040302020204" pitchFamily="66" charset="0"/>
                  </a:rPr>
                  <a:t>is</a:t>
                </a:r>
                <a:r>
                  <a:rPr lang="en-US">
                    <a:latin typeface="Cavolini" panose="03000502040302020204" pitchFamily="66" charset="0"/>
                    <a:cs typeface="Cavolini" panose="03000502040302020204" pitchFamily="66" charset="0"/>
                  </a:rPr>
                  <a:t>. </a:t>
                </a:r>
              </a:p>
            </p:txBody>
          </p:sp>
        </mc:Choice>
        <mc:Fallback xmlns="">
          <p:sp>
            <p:nvSpPr>
              <p:cNvPr id="4" name="Rectangle 3">
                <a:extLst>
                  <a:ext uri="{FF2B5EF4-FFF2-40B4-BE49-F238E27FC236}">
                    <a16:creationId xmlns:a16="http://schemas.microsoft.com/office/drawing/2014/main" id="{EEB5FB22-0C6A-A14A-9AD3-26C0474B5B8F}"/>
                  </a:ext>
                </a:extLst>
              </p:cNvPr>
              <p:cNvSpPr>
                <a:spLocks noRot="1" noChangeAspect="1" noMove="1" noResize="1" noEditPoints="1" noAdjustHandles="1" noChangeArrowheads="1" noChangeShapeType="1" noTextEdit="1"/>
              </p:cNvSpPr>
              <p:nvPr/>
            </p:nvSpPr>
            <p:spPr>
              <a:xfrm>
                <a:off x="1036958" y="5589796"/>
                <a:ext cx="9961968" cy="1067280"/>
              </a:xfrm>
              <a:prstGeom prst="rect">
                <a:avLst/>
              </a:prstGeom>
              <a:blipFill>
                <a:blip r:embed="rId7"/>
                <a:stretch>
                  <a:fillRect l="-490" b="-8000"/>
                </a:stretch>
              </a:blipFill>
            </p:spPr>
            <p:txBody>
              <a:bodyPr/>
              <a:lstStyle/>
              <a:p>
                <a:r>
                  <a:rPr lang="en-US">
                    <a:noFill/>
                  </a:rPr>
                  <a:t> </a:t>
                </a:r>
              </a:p>
            </p:txBody>
          </p:sp>
        </mc:Fallback>
      </mc:AlternateContent>
    </p:spTree>
    <p:extLst>
      <p:ext uri="{BB962C8B-B14F-4D97-AF65-F5344CB8AC3E}">
        <p14:creationId xmlns:p14="http://schemas.microsoft.com/office/powerpoint/2010/main" val="420697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ound Diagonal Corner Rectangle 7">
            <a:extLst>
              <a:ext uri="{FF2B5EF4-FFF2-40B4-BE49-F238E27FC236}">
                <a16:creationId xmlns:a16="http://schemas.microsoft.com/office/drawing/2014/main" id="{5BDFA432-2057-784C-9D7E-349D4B34B018}"/>
              </a:ext>
            </a:extLst>
          </p:cNvPr>
          <p:cNvSpPr/>
          <p:nvPr/>
        </p:nvSpPr>
        <p:spPr>
          <a:xfrm>
            <a:off x="664080" y="596599"/>
            <a:ext cx="10863839" cy="5664802"/>
          </a:xfrm>
          <a:prstGeom prst="round2Diag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0070C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
        <p:nvSpPr>
          <p:cNvPr id="7" name="TextBox 6">
            <a:extLst>
              <a:ext uri="{FF2B5EF4-FFF2-40B4-BE49-F238E27FC236}">
                <a16:creationId xmlns:a16="http://schemas.microsoft.com/office/drawing/2014/main" id="{49735BB0-205A-7C46-A859-C51C1CEE6F6F}"/>
              </a:ext>
            </a:extLst>
          </p:cNvPr>
          <p:cNvSpPr txBox="1"/>
          <p:nvPr/>
        </p:nvSpPr>
        <p:spPr>
          <a:xfrm>
            <a:off x="1920241" y="3830159"/>
            <a:ext cx="9444445" cy="1200329"/>
          </a:xfrm>
          <a:prstGeom prst="rect">
            <a:avLst/>
          </a:prstGeom>
          <a:noFill/>
        </p:spPr>
        <p:txBody>
          <a:bodyPr wrap="square" rtlCol="0">
            <a:spAutoFit/>
          </a:bodyPr>
          <a:lstStyle/>
          <a:p>
            <a:r>
              <a:rPr lang="en-US" sz="3600" b="1">
                <a:latin typeface="Abadi MT Condensed Light" panose="020B0306030101010103" pitchFamily="34" charset="77"/>
              </a:rPr>
              <a:t>*Additional resources for area of a rectangle on next slide.</a:t>
            </a:r>
          </a:p>
        </p:txBody>
      </p:sp>
    </p:spTree>
    <p:extLst>
      <p:ext uri="{BB962C8B-B14F-4D97-AF65-F5344CB8AC3E}">
        <p14:creationId xmlns:p14="http://schemas.microsoft.com/office/powerpoint/2010/main" val="21533239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32359" y="1184316"/>
            <a:ext cx="11707091" cy="541552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F3857C70-6F07-3A4E-91D0-3B2F2CA78D55}"/>
              </a:ext>
            </a:extLst>
          </p:cNvPr>
          <p:cNvSpPr txBox="1"/>
          <p:nvPr/>
        </p:nvSpPr>
        <p:spPr>
          <a:xfrm>
            <a:off x="550294" y="1640273"/>
            <a:ext cx="11091411" cy="3170099"/>
          </a:xfrm>
          <a:prstGeom prst="rect">
            <a:avLst/>
          </a:prstGeom>
          <a:noFill/>
        </p:spPr>
        <p:txBody>
          <a:bodyPr wrap="square" rtlCol="0" anchor="ctr">
            <a:spAutoFit/>
          </a:bodyPr>
          <a:lstStyle/>
          <a:p>
            <a:r>
              <a:rPr lang="en-US" sz="2000">
                <a:latin typeface="Cavolini" panose="03000502040302020204" pitchFamily="66" charset="0"/>
                <a:cs typeface="Cavolini" panose="03000502040302020204" pitchFamily="66" charset="0"/>
              </a:rPr>
              <a:t>GeoGebra </a:t>
            </a:r>
            <a:r>
              <a:rPr lang="en-US" sz="2000" b="1">
                <a:latin typeface="Cavolini" panose="03000502040302020204" pitchFamily="66" charset="0"/>
                <a:cs typeface="Cavolini" panose="03000502040302020204" pitchFamily="66" charset="0"/>
              </a:rPr>
              <a:t>applets (animations)</a:t>
            </a:r>
            <a:r>
              <a:rPr lang="en-US" sz="2000">
                <a:latin typeface="Cavolini" panose="03000502040302020204" pitchFamily="66" charset="0"/>
                <a:cs typeface="Cavolini" panose="03000502040302020204" pitchFamily="66" charset="0"/>
              </a:rPr>
              <a:t> – Circumference</a:t>
            </a:r>
          </a:p>
          <a:p>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3"/>
              </a:rPr>
              <a:t>Rolling a Circle to Find Pi</a:t>
            </a:r>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4"/>
              </a:rPr>
              <a:t>Circumference = ?</a:t>
            </a:r>
            <a:r>
              <a:rPr lang="en-US" sz="2000">
                <a:latin typeface="Cavolini" panose="03000502040302020204" pitchFamily="66" charset="0"/>
                <a:cs typeface="Cavolini" panose="03000502040302020204" pitchFamily="66" charset="0"/>
              </a:rPr>
              <a:t> (Animation I)</a:t>
            </a: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5"/>
              </a:rPr>
              <a:t>Circumference = ? </a:t>
            </a:r>
            <a:r>
              <a:rPr lang="en-US" sz="2000">
                <a:latin typeface="Cavolini" panose="03000502040302020204" pitchFamily="66" charset="0"/>
                <a:cs typeface="Cavolini" panose="03000502040302020204" pitchFamily="66" charset="0"/>
              </a:rPr>
              <a:t>(Animation II)</a:t>
            </a: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6"/>
              </a:rPr>
              <a:t>Circumference of Circles</a:t>
            </a:r>
            <a:endParaRPr lang="en-US" sz="2000">
              <a:latin typeface="Cavolini" panose="03000502040302020204" pitchFamily="66" charset="0"/>
              <a:cs typeface="Cavolini" panose="03000502040302020204" pitchFamily="66" charset="0"/>
            </a:endParaRPr>
          </a:p>
          <a:p>
            <a:endParaRPr lang="en-US" sz="2000">
              <a:latin typeface="Cavolini" panose="03000502040302020204" pitchFamily="66" charset="0"/>
              <a:cs typeface="Cavolini" panose="03000502040302020204" pitchFamily="66" charset="0"/>
            </a:endParaRPr>
          </a:p>
          <a:p>
            <a:r>
              <a:rPr lang="en-US" sz="2000">
                <a:latin typeface="Cavolini" panose="03000502040302020204" pitchFamily="66" charset="0"/>
                <a:cs typeface="Cavolini" panose="03000502040302020204" pitchFamily="66" charset="0"/>
              </a:rPr>
              <a:t>These applets can be used as demonstrations to support a lesson or you could have students explore the animation and respond to what they see.</a:t>
            </a:r>
          </a:p>
          <a:p>
            <a:endParaRPr lang="en-US" sz="2000">
              <a:latin typeface="Cavolini" panose="03000502040302020204" pitchFamily="66" charset="0"/>
              <a:cs typeface="Cavolini" panose="03000502040302020204" pitchFamily="66" charset="0"/>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3069771" y="241215"/>
            <a:ext cx="9035143" cy="707887"/>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F0"/>
                </a:solidFill>
                <a:latin typeface="Cavolini"/>
                <a:cs typeface="Cavolini"/>
              </a:rPr>
              <a:t>CIRCLES</a:t>
            </a:r>
            <a:r>
              <a:rPr lang="en-US" sz="2400" b="1">
                <a:solidFill>
                  <a:schemeClr val="bg1"/>
                </a:solidFill>
                <a:latin typeface="Cavolini"/>
                <a:cs typeface="Cavolini"/>
              </a:rPr>
              <a:t> – Playing With Animations - GEOGEBRA</a:t>
            </a:r>
          </a:p>
        </p:txBody>
      </p:sp>
      <p:sp>
        <p:nvSpPr>
          <p:cNvPr id="29" name="Round Diagonal Corner Rectangle 28">
            <a:extLst>
              <a:ext uri="{FF2B5EF4-FFF2-40B4-BE49-F238E27FC236}">
                <a16:creationId xmlns:a16="http://schemas.microsoft.com/office/drawing/2014/main" id="{861E6508-8EE1-C148-BF39-25B7DCA3D25D}"/>
              </a:ext>
            </a:extLst>
          </p:cNvPr>
          <p:cNvSpPr/>
          <p:nvPr/>
        </p:nvSpPr>
        <p:spPr>
          <a:xfrm>
            <a:off x="87086" y="233767"/>
            <a:ext cx="2891245" cy="707887"/>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Additional Teacher Resources:</a:t>
            </a:r>
          </a:p>
        </p:txBody>
      </p:sp>
    </p:spTree>
    <p:extLst>
      <p:ext uri="{BB962C8B-B14F-4D97-AF65-F5344CB8AC3E}">
        <p14:creationId xmlns:p14="http://schemas.microsoft.com/office/powerpoint/2010/main" val="6452261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1"/>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1"/>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1"/>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40412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40412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3331824"/>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7" name="Rectangle 26">
            <a:extLst>
              <a:ext uri="{FF2B5EF4-FFF2-40B4-BE49-F238E27FC236}">
                <a16:creationId xmlns:a16="http://schemas.microsoft.com/office/drawing/2014/main" id="{2FFE1002-E844-3642-A0B9-10BEEFD39A80}"/>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0" name="Rectangle 59">
            <a:extLst>
              <a:ext uri="{FF2B5EF4-FFF2-40B4-BE49-F238E27FC236}">
                <a16:creationId xmlns:a16="http://schemas.microsoft.com/office/drawing/2014/main" id="{D673F850-A07C-AD41-968E-4A6924CE0B21}"/>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1" name="Rectangle 60">
            <a:extLst>
              <a:ext uri="{FF2B5EF4-FFF2-40B4-BE49-F238E27FC236}">
                <a16:creationId xmlns:a16="http://schemas.microsoft.com/office/drawing/2014/main" id="{330048A6-6241-3A48-B5FC-1B542DC3453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4" name="TextBox 3">
            <a:extLst>
              <a:ext uri="{FF2B5EF4-FFF2-40B4-BE49-F238E27FC236}">
                <a16:creationId xmlns:a16="http://schemas.microsoft.com/office/drawing/2014/main" id="{F3857C70-6F07-3A4E-91D0-3B2F2CA78D55}"/>
              </a:ext>
            </a:extLst>
          </p:cNvPr>
          <p:cNvSpPr txBox="1"/>
          <p:nvPr/>
        </p:nvSpPr>
        <p:spPr>
          <a:xfrm>
            <a:off x="566595" y="2864249"/>
            <a:ext cx="2753076" cy="2123658"/>
          </a:xfrm>
          <a:prstGeom prst="rect">
            <a:avLst/>
          </a:prstGeom>
          <a:noFill/>
        </p:spPr>
        <p:txBody>
          <a:bodyPr wrap="square" rtlCol="0" anchor="ctr">
            <a:spAutoFit/>
          </a:bodyPr>
          <a:lstStyle/>
          <a:p>
            <a:pPr algn="ctr"/>
            <a:r>
              <a:rPr lang="en-US" sz="4400">
                <a:latin typeface="Bradley Hand" pitchFamily="2" charset="77"/>
              </a:rPr>
              <a:t>Notice</a:t>
            </a:r>
          </a:p>
          <a:p>
            <a:pPr algn="ctr"/>
            <a:r>
              <a:rPr lang="en-US" sz="4400">
                <a:latin typeface="Bradley Hand" pitchFamily="2" charset="77"/>
              </a:rPr>
              <a:t>&amp;</a:t>
            </a:r>
          </a:p>
          <a:p>
            <a:pPr algn="ctr"/>
            <a:r>
              <a:rPr lang="en-US" sz="4400">
                <a:latin typeface="Bradley Hand" pitchFamily="2" charset="77"/>
              </a:rPr>
              <a:t>Wonder</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accent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Circles - Area</a:t>
            </a:r>
          </a:p>
        </p:txBody>
      </p:sp>
      <p:sp>
        <p:nvSpPr>
          <p:cNvPr id="26" name="TextBox 25">
            <a:extLst>
              <a:ext uri="{FF2B5EF4-FFF2-40B4-BE49-F238E27FC236}">
                <a16:creationId xmlns:a16="http://schemas.microsoft.com/office/drawing/2014/main" id="{BB955517-41ED-1E49-A0CC-0752A168149D}"/>
              </a:ext>
            </a:extLst>
          </p:cNvPr>
          <p:cNvSpPr txBox="1"/>
          <p:nvPr/>
        </p:nvSpPr>
        <p:spPr>
          <a:xfrm>
            <a:off x="4683344" y="2666702"/>
            <a:ext cx="2915605" cy="523220"/>
          </a:xfrm>
          <a:prstGeom prst="rect">
            <a:avLst/>
          </a:prstGeom>
          <a:solidFill>
            <a:schemeClr val="accent5">
              <a:lumMod val="20000"/>
              <a:lumOff val="80000"/>
              <a:alpha val="30588"/>
            </a:schemeClr>
          </a:solidFill>
          <a:ln w="38100">
            <a:solidFill>
              <a:schemeClr val="accent1">
                <a:lumMod val="75000"/>
              </a:schemeClr>
            </a:solidFill>
          </a:ln>
        </p:spPr>
        <p:txBody>
          <a:bodyPr wrap="square" rtlCol="0" anchor="ctr">
            <a:spAutoFit/>
          </a:bodyPr>
          <a:lstStyle/>
          <a:p>
            <a:pPr algn="ctr"/>
            <a:r>
              <a:rPr lang="en-US" sz="28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28" name="TextBox 27">
            <a:extLst>
              <a:ext uri="{FF2B5EF4-FFF2-40B4-BE49-F238E27FC236}">
                <a16:creationId xmlns:a16="http://schemas.microsoft.com/office/drawing/2014/main" id="{89152C28-623E-F046-9783-EAB4D154BC5A}"/>
              </a:ext>
            </a:extLst>
          </p:cNvPr>
          <p:cNvSpPr txBox="1"/>
          <p:nvPr/>
        </p:nvSpPr>
        <p:spPr>
          <a:xfrm>
            <a:off x="4702744" y="3522341"/>
            <a:ext cx="2915605" cy="954107"/>
          </a:xfrm>
          <a:prstGeom prst="rect">
            <a:avLst/>
          </a:prstGeom>
          <a:solidFill>
            <a:schemeClr val="accent5">
              <a:lumMod val="60000"/>
              <a:lumOff val="40000"/>
              <a:alpha val="50196"/>
            </a:schemeClr>
          </a:solidFill>
          <a:ln w="38100">
            <a:solidFill>
              <a:schemeClr val="accent1">
                <a:lumMod val="75000"/>
              </a:schemeClr>
            </a:solidFill>
          </a:ln>
        </p:spPr>
        <p:txBody>
          <a:bodyPr wrap="square" rtlCol="0" anchor="ctr">
            <a:spAutoFit/>
          </a:bodyPr>
          <a:lstStyle/>
          <a:p>
            <a:pPr algn="ctr"/>
            <a:r>
              <a:rPr lang="en-US" sz="28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31" name="TextBox 30">
            <a:extLst>
              <a:ext uri="{FF2B5EF4-FFF2-40B4-BE49-F238E27FC236}">
                <a16:creationId xmlns:a16="http://schemas.microsoft.com/office/drawing/2014/main" id="{EB1AA99A-6F6A-CB46-8E71-9D5A2E81EFEE}"/>
              </a:ext>
            </a:extLst>
          </p:cNvPr>
          <p:cNvSpPr txBox="1"/>
          <p:nvPr/>
        </p:nvSpPr>
        <p:spPr>
          <a:xfrm>
            <a:off x="4703633" y="4825363"/>
            <a:ext cx="2915605" cy="954107"/>
          </a:xfrm>
          <a:prstGeom prst="rect">
            <a:avLst/>
          </a:prstGeom>
          <a:solidFill>
            <a:schemeClr val="accent5">
              <a:lumMod val="75000"/>
              <a:alpha val="69804"/>
            </a:schemeClr>
          </a:solidFill>
          <a:ln w="38100">
            <a:solidFill>
              <a:schemeClr val="accent1">
                <a:lumMod val="75000"/>
              </a:schemeClr>
            </a:solidFill>
          </a:ln>
        </p:spPr>
        <p:txBody>
          <a:bodyPr wrap="square" rtlCol="0" anchor="ctr">
            <a:spAutoFit/>
          </a:bodyPr>
          <a:lstStyle/>
          <a:p>
            <a:pPr algn="ctr"/>
            <a:r>
              <a:rPr lang="en-US" sz="2800">
                <a:solidFill>
                  <a:schemeClr val="bg1"/>
                </a:solidFill>
                <a:latin typeface="Cavolini" panose="03000502040302020204" pitchFamily="66" charset="0"/>
                <a:cs typeface="Cavolini" panose="03000502040302020204" pitchFamily="66" charset="0"/>
              </a:rPr>
              <a:t>Extend Your Thinking</a:t>
            </a:r>
          </a:p>
        </p:txBody>
      </p:sp>
    </p:spTree>
    <p:extLst>
      <p:ext uri="{BB962C8B-B14F-4D97-AF65-F5344CB8AC3E}">
        <p14:creationId xmlns:p14="http://schemas.microsoft.com/office/powerpoint/2010/main" val="301868841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pic>
        <p:nvPicPr>
          <p:cNvPr id="2050" name="Picture 2" descr="spiral circle">
            <a:extLst>
              <a:ext uri="{FF2B5EF4-FFF2-40B4-BE49-F238E27FC236}">
                <a16:creationId xmlns:a16="http://schemas.microsoft.com/office/drawing/2014/main" id="{C581983E-B4FB-43F2-8400-D15331E7F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689" y="647704"/>
            <a:ext cx="5843778" cy="58320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BB8CAE9-8D2E-496B-81FD-894B844EF32A}"/>
              </a:ext>
            </a:extLst>
          </p:cNvPr>
          <p:cNvSpPr txBox="1"/>
          <p:nvPr/>
        </p:nvSpPr>
        <p:spPr>
          <a:xfrm>
            <a:off x="1013533" y="1055733"/>
            <a:ext cx="3202790" cy="5262979"/>
          </a:xfrm>
          <a:prstGeom prst="rect">
            <a:avLst/>
          </a:prstGeom>
          <a:noFill/>
        </p:spPr>
        <p:txBody>
          <a:bodyPr wrap="square" rtlCol="0" anchor="ctr">
            <a:spAutoFit/>
          </a:bodyPr>
          <a:lstStyle/>
          <a:p>
            <a:pPr algn="ctr"/>
            <a:r>
              <a:rPr lang="en-US" sz="4800" b="1">
                <a:latin typeface="Cavolini" panose="03000502040302020204" pitchFamily="66" charset="0"/>
                <a:cs typeface="Cavolini" panose="03000502040302020204" pitchFamily="66" charset="0"/>
              </a:rPr>
              <a:t>What do you notice?</a:t>
            </a:r>
          </a:p>
          <a:p>
            <a:pPr algn="ctr"/>
            <a:endParaRPr lang="en-US" sz="4800" b="1">
              <a:latin typeface="Cavolini" panose="03000502040302020204" pitchFamily="66" charset="0"/>
              <a:cs typeface="Cavolini" panose="03000502040302020204" pitchFamily="66" charset="0"/>
            </a:endParaRPr>
          </a:p>
          <a:p>
            <a:pPr algn="ctr"/>
            <a:r>
              <a:rPr lang="en-US" sz="4800" b="1">
                <a:latin typeface="Cavolini" panose="03000502040302020204" pitchFamily="66" charset="0"/>
                <a:cs typeface="Cavolini" panose="03000502040302020204" pitchFamily="66" charset="0"/>
              </a:rPr>
              <a:t>What do you wonder?</a:t>
            </a:r>
          </a:p>
        </p:txBody>
      </p:sp>
    </p:spTree>
    <p:extLst>
      <p:ext uri="{BB962C8B-B14F-4D97-AF65-F5344CB8AC3E}">
        <p14:creationId xmlns:p14="http://schemas.microsoft.com/office/powerpoint/2010/main" val="139327204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chemeClr val="tx1">
                <a:lumMod val="75000"/>
                <a:lumOff val="2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0" name="TextBox 9">
            <a:extLst>
              <a:ext uri="{FF2B5EF4-FFF2-40B4-BE49-F238E27FC236}">
                <a16:creationId xmlns:a16="http://schemas.microsoft.com/office/drawing/2014/main" id="{35E81B52-6C3F-7340-BE85-72C437662B55}"/>
              </a:ext>
            </a:extLst>
          </p:cNvPr>
          <p:cNvSpPr txBox="1"/>
          <p:nvPr/>
        </p:nvSpPr>
        <p:spPr>
          <a:xfrm>
            <a:off x="309964" y="1263457"/>
            <a:ext cx="3326917" cy="400110"/>
          </a:xfrm>
          <a:prstGeom prst="rect">
            <a:avLst/>
          </a:prstGeom>
          <a:noFill/>
        </p:spPr>
        <p:txBody>
          <a:bodyPr wrap="square" rtlCol="0" anchor="ctr">
            <a:spAutoFit/>
          </a:bodyPr>
          <a:lstStyle/>
          <a:p>
            <a:pPr algn="ctr"/>
            <a:r>
              <a:rPr lang="en-US" sz="2000" b="1">
                <a:latin typeface="Cavolini" panose="03000502040302020204" pitchFamily="66" charset="0"/>
                <a:cs typeface="Cavolini" panose="03000502040302020204" pitchFamily="66" charset="0"/>
              </a:rPr>
              <a:t>What do you notice?</a:t>
            </a:r>
          </a:p>
        </p:txBody>
      </p:sp>
      <p:sp>
        <p:nvSpPr>
          <p:cNvPr id="12" name="TextBox 11">
            <a:extLst>
              <a:ext uri="{FF2B5EF4-FFF2-40B4-BE49-F238E27FC236}">
                <a16:creationId xmlns:a16="http://schemas.microsoft.com/office/drawing/2014/main" id="{7B60BC7C-25AF-6349-8854-D6D1E23813DC}"/>
              </a:ext>
            </a:extLst>
          </p:cNvPr>
          <p:cNvSpPr txBox="1"/>
          <p:nvPr/>
        </p:nvSpPr>
        <p:spPr>
          <a:xfrm>
            <a:off x="8600111" y="1263457"/>
            <a:ext cx="3326917" cy="400110"/>
          </a:xfrm>
          <a:prstGeom prst="rect">
            <a:avLst/>
          </a:prstGeom>
          <a:noFill/>
        </p:spPr>
        <p:txBody>
          <a:bodyPr wrap="square" rtlCol="0" anchor="ctr">
            <a:spAutoFit/>
          </a:bodyPr>
          <a:lstStyle/>
          <a:p>
            <a:pPr algn="ctr"/>
            <a:r>
              <a:rPr lang="en-US" sz="2000" b="1">
                <a:latin typeface="Cavolini" panose="03000502040302020204" pitchFamily="66" charset="0"/>
                <a:cs typeface="Cavolini" panose="03000502040302020204" pitchFamily="66" charset="0"/>
              </a:rPr>
              <a:t>What do you wonder?</a:t>
            </a:r>
          </a:p>
        </p:txBody>
      </p:sp>
      <p:pic>
        <p:nvPicPr>
          <p:cNvPr id="8" name="Picture 2" descr="spiral circle">
            <a:extLst>
              <a:ext uri="{FF2B5EF4-FFF2-40B4-BE49-F238E27FC236}">
                <a16:creationId xmlns:a16="http://schemas.microsoft.com/office/drawing/2014/main" id="{70C4E97A-5600-4A2C-910D-8F4D10686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675" y="437422"/>
            <a:ext cx="2291642" cy="228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72334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BA109CAA-379B-C04C-BE4B-5B0845C2DB53}"/>
              </a:ext>
            </a:extLst>
          </p:cNvPr>
          <p:cNvSpPr/>
          <p:nvPr/>
        </p:nvSpPr>
        <p:spPr>
          <a:xfrm>
            <a:off x="664080" y="596599"/>
            <a:ext cx="10863839" cy="5664802"/>
          </a:xfrm>
          <a:prstGeom prst="round2Diag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0070C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64587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88431"/>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1268367" y="845156"/>
            <a:ext cx="9573038"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Exploration – Build it #1 - Rectangles</a:t>
            </a:r>
          </a:p>
        </p:txBody>
      </p:sp>
      <p:sp>
        <p:nvSpPr>
          <p:cNvPr id="5" name="TextBox 4">
            <a:extLst>
              <a:ext uri="{FF2B5EF4-FFF2-40B4-BE49-F238E27FC236}">
                <a16:creationId xmlns:a16="http://schemas.microsoft.com/office/drawing/2014/main" id="{B709FEDE-B3B1-4C7D-84BA-A5AB17E8E8BC}"/>
              </a:ext>
            </a:extLst>
          </p:cNvPr>
          <p:cNvSpPr txBox="1"/>
          <p:nvPr/>
        </p:nvSpPr>
        <p:spPr>
          <a:xfrm>
            <a:off x="435994" y="1720840"/>
            <a:ext cx="11365003" cy="3416320"/>
          </a:xfrm>
          <a:prstGeom prst="rect">
            <a:avLst/>
          </a:prstGeom>
          <a:noFill/>
        </p:spPr>
        <p:txBody>
          <a:bodyPr wrap="square" lIns="91440" tIns="45720" rIns="91440" bIns="45720" rtlCol="0" anchor="ctr">
            <a:spAutoFit/>
          </a:bodyPr>
          <a:lstStyle/>
          <a:p>
            <a:r>
              <a:rPr lang="en-US" dirty="0">
                <a:latin typeface="Cavolini"/>
                <a:cs typeface="Cavolini"/>
              </a:rPr>
              <a:t>Can you build it? If so, tell which pieces you used and make a sketch to show it.</a:t>
            </a:r>
          </a:p>
          <a:p>
            <a:endParaRPr lang="en-US" dirty="0">
              <a:latin typeface="Cavolini"/>
              <a:cs typeface="Cavolini"/>
            </a:endParaRPr>
          </a:p>
          <a:p>
            <a:pPr marL="742950" lvl="1" indent="-285750">
              <a:buFont typeface="Arial" panose="020B0604020202020204" pitchFamily="34" charset="0"/>
              <a:buChar char="•"/>
            </a:pPr>
            <a:r>
              <a:rPr lang="en-US" dirty="0">
                <a:latin typeface="Cavolini"/>
                <a:cs typeface="Cavolini"/>
              </a:rPr>
              <a:t>a </a:t>
            </a:r>
            <a:r>
              <a:rPr lang="en-US" b="1" dirty="0">
                <a:latin typeface="Cavolini"/>
                <a:cs typeface="Cavolini"/>
              </a:rPr>
              <a:t>rectangle</a:t>
            </a:r>
            <a:r>
              <a:rPr lang="en-US" dirty="0">
                <a:latin typeface="Cavolini"/>
                <a:cs typeface="Cavolini"/>
              </a:rPr>
              <a:t> using only 1 tangram piece?</a:t>
            </a:r>
          </a:p>
          <a:p>
            <a:pPr lvl="1"/>
            <a:endParaRPr lang="en-US" dirty="0">
              <a:latin typeface="Cavolini"/>
              <a:cs typeface="Cavolini"/>
            </a:endParaRPr>
          </a:p>
          <a:p>
            <a:pPr lvl="1"/>
            <a:endParaRPr lang="en-US" dirty="0">
              <a:latin typeface="Cavolini"/>
              <a:cs typeface="Cavolini"/>
            </a:endParaRPr>
          </a:p>
          <a:p>
            <a:pPr lvl="1"/>
            <a:endParaRPr lang="en-US" dirty="0">
              <a:latin typeface="Cavolini"/>
              <a:cs typeface="Cavolini"/>
            </a:endParaRPr>
          </a:p>
          <a:p>
            <a:pPr lvl="1"/>
            <a:endParaRPr lang="en-US" dirty="0">
              <a:latin typeface="Cavolini"/>
              <a:cs typeface="Cavolini"/>
            </a:endParaRPr>
          </a:p>
          <a:p>
            <a:pPr lvl="1"/>
            <a:endParaRPr lang="en-US" dirty="0">
              <a:latin typeface="Cavolini"/>
              <a:cs typeface="Cavolini"/>
            </a:endParaRPr>
          </a:p>
          <a:p>
            <a:pPr lvl="1"/>
            <a:endParaRPr lang="en-US" dirty="0">
              <a:latin typeface="Cavolini"/>
              <a:cs typeface="Cavolini"/>
            </a:endParaRPr>
          </a:p>
          <a:p>
            <a:pPr marL="742950" lvl="1" indent="-285750">
              <a:buFont typeface="Arial" panose="020B0604020202020204" pitchFamily="34" charset="0"/>
              <a:buChar char="•"/>
            </a:pPr>
            <a:r>
              <a:rPr lang="en-US" dirty="0">
                <a:latin typeface="Cavolini"/>
                <a:cs typeface="Cavolini"/>
              </a:rPr>
              <a:t>How many </a:t>
            </a:r>
            <a:r>
              <a:rPr lang="en-US" b="1" dirty="0">
                <a:latin typeface="Cavolini"/>
                <a:cs typeface="Cavolini"/>
              </a:rPr>
              <a:t>rectangles</a:t>
            </a:r>
            <a:r>
              <a:rPr lang="en-US" dirty="0">
                <a:latin typeface="Cavolini"/>
                <a:cs typeface="Cavolini"/>
              </a:rPr>
              <a:t> can you make using any 2 tangram pieces? </a:t>
            </a:r>
          </a:p>
          <a:p>
            <a:pPr lvl="1"/>
            <a:endParaRPr lang="en-US" dirty="0">
              <a:latin typeface="Cavolini"/>
              <a:cs typeface="Cavolini"/>
            </a:endParaRPr>
          </a:p>
          <a:p>
            <a:pPr lvl="1"/>
            <a:endParaRPr lang="en-US" dirty="0">
              <a:latin typeface="Cavolini"/>
              <a:cs typeface="Cavolini"/>
            </a:endParaRPr>
          </a:p>
        </p:txBody>
      </p:sp>
      <p:pic>
        <p:nvPicPr>
          <p:cNvPr id="8" name="Picture 7" descr="Shape&#10;&#10;Description automatically generated">
            <a:extLst>
              <a:ext uri="{FF2B5EF4-FFF2-40B4-BE49-F238E27FC236}">
                <a16:creationId xmlns:a16="http://schemas.microsoft.com/office/drawing/2014/main" id="{8FFCC96E-B031-5F4E-8540-76475B029D01}"/>
              </a:ext>
            </a:extLst>
          </p:cNvPr>
          <p:cNvPicPr>
            <a:picLocks noChangeAspect="1"/>
          </p:cNvPicPr>
          <p:nvPr/>
        </p:nvPicPr>
        <p:blipFill>
          <a:blip r:embed="rId3"/>
          <a:stretch>
            <a:fillRect/>
          </a:stretch>
        </p:blipFill>
        <p:spPr>
          <a:xfrm rot="16200000">
            <a:off x="10508666" y="777383"/>
            <a:ext cx="1903806" cy="974816"/>
          </a:xfrm>
          <a:prstGeom prst="rect">
            <a:avLst/>
          </a:prstGeom>
        </p:spPr>
      </p:pic>
    </p:spTree>
    <p:extLst>
      <p:ext uri="{BB962C8B-B14F-4D97-AF65-F5344CB8AC3E}">
        <p14:creationId xmlns:p14="http://schemas.microsoft.com/office/powerpoint/2010/main" val="160552816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1564"/>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709564" y="143756"/>
            <a:ext cx="1405755" cy="276999"/>
          </a:xfrm>
          <a:prstGeom prst="rect">
            <a:avLst/>
          </a:prstGeom>
          <a:solidFill>
            <a:schemeClr val="accent1">
              <a:alpha val="30588"/>
            </a:schemeClr>
          </a:solidFill>
          <a:ln w="38100">
            <a:solidFill>
              <a:schemeClr val="accent1"/>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17" name="TextBox 16">
            <a:extLst>
              <a:ext uri="{FF2B5EF4-FFF2-40B4-BE49-F238E27FC236}">
                <a16:creationId xmlns:a16="http://schemas.microsoft.com/office/drawing/2014/main" id="{85ADBE2B-C400-4143-92B4-1DE18B227A90}"/>
              </a:ext>
            </a:extLst>
          </p:cNvPr>
          <p:cNvSpPr txBox="1"/>
          <p:nvPr/>
        </p:nvSpPr>
        <p:spPr>
          <a:xfrm>
            <a:off x="466392" y="1537898"/>
            <a:ext cx="4725854" cy="4524315"/>
          </a:xfrm>
          <a:prstGeom prst="rect">
            <a:avLst/>
          </a:prstGeom>
          <a:noFill/>
        </p:spPr>
        <p:txBody>
          <a:bodyPr wrap="square" rtlCol="0" anchor="ctr">
            <a:spAutoFit/>
          </a:bodyPr>
          <a:lstStyle/>
          <a:p>
            <a:r>
              <a:rPr lang="en-US" sz="2400">
                <a:latin typeface="Cavolini" panose="03000502040302020204" pitchFamily="66" charset="0"/>
                <a:cs typeface="Cavolini" panose="03000502040302020204" pitchFamily="66" charset="0"/>
              </a:rPr>
              <a:t>Find 3 different sized circular objects in your house that can be traced onto a piece of paper (ex: coffee cup, canned food)</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Trace each object and measure the diameter of each circle.</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Next, estimate the area of the circle.</a:t>
            </a:r>
          </a:p>
        </p:txBody>
      </p:sp>
      <p:sp>
        <p:nvSpPr>
          <p:cNvPr id="8" name="TextBox 7">
            <a:extLst>
              <a:ext uri="{FF2B5EF4-FFF2-40B4-BE49-F238E27FC236}">
                <a16:creationId xmlns:a16="http://schemas.microsoft.com/office/drawing/2014/main" id="{C471379D-5426-F341-8782-5553121E87DF}"/>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grpSp>
        <p:nvGrpSpPr>
          <p:cNvPr id="3" name="Group 2">
            <a:extLst>
              <a:ext uri="{FF2B5EF4-FFF2-40B4-BE49-F238E27FC236}">
                <a16:creationId xmlns:a16="http://schemas.microsoft.com/office/drawing/2014/main" id="{27CB8C9A-EC36-4664-BD88-E46393BC2FF9}"/>
              </a:ext>
            </a:extLst>
          </p:cNvPr>
          <p:cNvGrpSpPr/>
          <p:nvPr/>
        </p:nvGrpSpPr>
        <p:grpSpPr>
          <a:xfrm>
            <a:off x="6104151" y="833748"/>
            <a:ext cx="5105885" cy="5105885"/>
            <a:chOff x="6104151" y="833748"/>
            <a:chExt cx="5105885" cy="5105885"/>
          </a:xfrm>
        </p:grpSpPr>
        <p:sp>
          <p:nvSpPr>
            <p:cNvPr id="9" name="Oval 8">
              <a:extLst>
                <a:ext uri="{FF2B5EF4-FFF2-40B4-BE49-F238E27FC236}">
                  <a16:creationId xmlns:a16="http://schemas.microsoft.com/office/drawing/2014/main" id="{FF3D91A7-64E2-B649-B90B-94E87177C79C}"/>
                </a:ext>
              </a:extLst>
            </p:cNvPr>
            <p:cNvSpPr/>
            <p:nvPr/>
          </p:nvSpPr>
          <p:spPr>
            <a:xfrm>
              <a:off x="6104151" y="833748"/>
              <a:ext cx="5105885" cy="5105885"/>
            </a:xfrm>
            <a:prstGeom prst="ellipse">
              <a:avLst/>
            </a:prstGeom>
            <a:solidFill>
              <a:srgbClr val="FFFF00">
                <a:alpha val="6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92D050"/>
                </a:solidFill>
              </a:endParaRPr>
            </a:p>
          </p:txBody>
        </p:sp>
        <p:sp>
          <p:nvSpPr>
            <p:cNvPr id="10" name="Oval 9">
              <a:extLst>
                <a:ext uri="{FF2B5EF4-FFF2-40B4-BE49-F238E27FC236}">
                  <a16:creationId xmlns:a16="http://schemas.microsoft.com/office/drawing/2014/main" id="{1F028C4A-3DBF-4376-9A2B-5B9CBDAF50F2}"/>
                </a:ext>
              </a:extLst>
            </p:cNvPr>
            <p:cNvSpPr/>
            <p:nvPr/>
          </p:nvSpPr>
          <p:spPr>
            <a:xfrm flipH="1">
              <a:off x="8622667" y="3352264"/>
              <a:ext cx="68851" cy="68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02103733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1564"/>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709564" y="143756"/>
            <a:ext cx="1405755" cy="276999"/>
          </a:xfrm>
          <a:prstGeom prst="rect">
            <a:avLst/>
          </a:prstGeom>
          <a:solidFill>
            <a:schemeClr val="accent1">
              <a:alpha val="30588"/>
            </a:schemeClr>
          </a:solidFill>
          <a:ln w="38100">
            <a:solidFill>
              <a:schemeClr val="accent1"/>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17" name="TextBox 16">
            <a:extLst>
              <a:ext uri="{FF2B5EF4-FFF2-40B4-BE49-F238E27FC236}">
                <a16:creationId xmlns:a16="http://schemas.microsoft.com/office/drawing/2014/main" id="{85ADBE2B-C400-4143-92B4-1DE18B227A90}"/>
              </a:ext>
            </a:extLst>
          </p:cNvPr>
          <p:cNvSpPr txBox="1"/>
          <p:nvPr/>
        </p:nvSpPr>
        <p:spPr>
          <a:xfrm>
            <a:off x="473014" y="1620424"/>
            <a:ext cx="4725854" cy="4278094"/>
          </a:xfrm>
          <a:prstGeom prst="rect">
            <a:avLst/>
          </a:prstGeom>
          <a:noFill/>
        </p:spPr>
        <p:txBody>
          <a:bodyPr wrap="square" rtlCol="0" anchor="ctr">
            <a:spAutoFit/>
          </a:bodyPr>
          <a:lstStyle/>
          <a:p>
            <a:r>
              <a:rPr lang="en-US" sz="2400">
                <a:latin typeface="Cavolini" panose="03000502040302020204" pitchFamily="66" charset="0"/>
                <a:cs typeface="Cavolini" panose="03000502040302020204" pitchFamily="66" charset="0"/>
              </a:rPr>
              <a:t>Cut up each circle into equal-sized “triangles”. </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Use the “triangles” to find the area of each circle.</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What do you notice? </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What do you wonder?</a:t>
            </a:r>
          </a:p>
          <a:p>
            <a:endParaRPr lang="en-US" sz="2400">
              <a:latin typeface="Cavolini" panose="03000502040302020204" pitchFamily="66" charset="0"/>
              <a:cs typeface="Cavolini" panose="03000502040302020204" pitchFamily="66" charset="0"/>
            </a:endParaRPr>
          </a:p>
          <a:p>
            <a:r>
              <a:rPr lang="en-US" sz="1600">
                <a:latin typeface="Cavolini" panose="03000502040302020204" pitchFamily="66" charset="0"/>
                <a:cs typeface="Cavolini" panose="03000502040302020204" pitchFamily="66" charset="0"/>
              </a:rPr>
              <a:t>Note: The “triangles” may not have straight edges along their base.</a:t>
            </a:r>
          </a:p>
        </p:txBody>
      </p:sp>
      <p:sp>
        <p:nvSpPr>
          <p:cNvPr id="8" name="TextBox 7">
            <a:extLst>
              <a:ext uri="{FF2B5EF4-FFF2-40B4-BE49-F238E27FC236}">
                <a16:creationId xmlns:a16="http://schemas.microsoft.com/office/drawing/2014/main" id="{C471379D-5426-F341-8782-5553121E87DF}"/>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grpSp>
        <p:nvGrpSpPr>
          <p:cNvPr id="3" name="Group 2">
            <a:extLst>
              <a:ext uri="{FF2B5EF4-FFF2-40B4-BE49-F238E27FC236}">
                <a16:creationId xmlns:a16="http://schemas.microsoft.com/office/drawing/2014/main" id="{27CB8C9A-EC36-4664-BD88-E46393BC2FF9}"/>
              </a:ext>
            </a:extLst>
          </p:cNvPr>
          <p:cNvGrpSpPr/>
          <p:nvPr/>
        </p:nvGrpSpPr>
        <p:grpSpPr>
          <a:xfrm>
            <a:off x="6104151" y="833748"/>
            <a:ext cx="5105885" cy="5105885"/>
            <a:chOff x="6104151" y="833748"/>
            <a:chExt cx="5105885" cy="5105885"/>
          </a:xfrm>
        </p:grpSpPr>
        <p:sp>
          <p:nvSpPr>
            <p:cNvPr id="9" name="Oval 8">
              <a:extLst>
                <a:ext uri="{FF2B5EF4-FFF2-40B4-BE49-F238E27FC236}">
                  <a16:creationId xmlns:a16="http://schemas.microsoft.com/office/drawing/2014/main" id="{FF3D91A7-64E2-B649-B90B-94E87177C79C}"/>
                </a:ext>
              </a:extLst>
            </p:cNvPr>
            <p:cNvSpPr/>
            <p:nvPr/>
          </p:nvSpPr>
          <p:spPr>
            <a:xfrm>
              <a:off x="6104151" y="833748"/>
              <a:ext cx="5105885" cy="5105885"/>
            </a:xfrm>
            <a:prstGeom prst="ellipse">
              <a:avLst/>
            </a:prstGeom>
            <a:solidFill>
              <a:srgbClr val="FFFF00">
                <a:alpha val="62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92D050"/>
                </a:solidFill>
              </a:endParaRPr>
            </a:p>
          </p:txBody>
        </p:sp>
        <p:sp>
          <p:nvSpPr>
            <p:cNvPr id="10" name="Oval 9">
              <a:extLst>
                <a:ext uri="{FF2B5EF4-FFF2-40B4-BE49-F238E27FC236}">
                  <a16:creationId xmlns:a16="http://schemas.microsoft.com/office/drawing/2014/main" id="{1F028C4A-3DBF-4376-9A2B-5B9CBDAF50F2}"/>
                </a:ext>
              </a:extLst>
            </p:cNvPr>
            <p:cNvSpPr/>
            <p:nvPr/>
          </p:nvSpPr>
          <p:spPr>
            <a:xfrm flipH="1">
              <a:off x="8622667" y="3352264"/>
              <a:ext cx="68851" cy="68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4" name="Straight Connector 3">
            <a:extLst>
              <a:ext uri="{FF2B5EF4-FFF2-40B4-BE49-F238E27FC236}">
                <a16:creationId xmlns:a16="http://schemas.microsoft.com/office/drawing/2014/main" id="{881947B4-CF8E-43A6-8150-A2D477716654}"/>
              </a:ext>
            </a:extLst>
          </p:cNvPr>
          <p:cNvCxnSpPr/>
          <p:nvPr/>
        </p:nvCxnSpPr>
        <p:spPr>
          <a:xfrm>
            <a:off x="8622667" y="420755"/>
            <a:ext cx="68851" cy="59702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83DE51-85FA-4BF1-91BD-DD415CDFA509}"/>
              </a:ext>
            </a:extLst>
          </p:cNvPr>
          <p:cNvCxnSpPr>
            <a:cxnSpLocks/>
          </p:cNvCxnSpPr>
          <p:nvPr/>
        </p:nvCxnSpPr>
        <p:spPr>
          <a:xfrm flipH="1">
            <a:off x="5784011" y="3352264"/>
            <a:ext cx="58150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F75790-2F40-401C-A453-083517F3910C}"/>
              </a:ext>
            </a:extLst>
          </p:cNvPr>
          <p:cNvCxnSpPr>
            <a:cxnSpLocks/>
          </p:cNvCxnSpPr>
          <p:nvPr/>
        </p:nvCxnSpPr>
        <p:spPr>
          <a:xfrm>
            <a:off x="6427219" y="918367"/>
            <a:ext cx="4782817" cy="5268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25E7642-F340-40AB-ADED-FC40A57AFB7E}"/>
              </a:ext>
            </a:extLst>
          </p:cNvPr>
          <p:cNvCxnSpPr>
            <a:cxnSpLocks/>
          </p:cNvCxnSpPr>
          <p:nvPr/>
        </p:nvCxnSpPr>
        <p:spPr>
          <a:xfrm flipH="1">
            <a:off x="6272213" y="918367"/>
            <a:ext cx="4695205" cy="51058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7737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8279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358438" y="86213"/>
            <a:ext cx="1756881" cy="276999"/>
          </a:xfrm>
          <a:prstGeom prst="rect">
            <a:avLst/>
          </a:prstGeom>
          <a:solidFill>
            <a:schemeClr val="accent1">
              <a:alpha val="30588"/>
            </a:schemeClr>
          </a:solidFill>
          <a:ln w="38100">
            <a:solidFill>
              <a:schemeClr val="accent1"/>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Make Connections</a:t>
            </a:r>
          </a:p>
        </p:txBody>
      </p:sp>
      <p:pic>
        <p:nvPicPr>
          <p:cNvPr id="15" name="Online Media 3" title="Area of a circle, how to get the formula.">
            <a:hlinkClick r:id="" action="ppaction://media"/>
            <a:extLst>
              <a:ext uri="{FF2B5EF4-FFF2-40B4-BE49-F238E27FC236}">
                <a16:creationId xmlns:a16="http://schemas.microsoft.com/office/drawing/2014/main" id="{EDF832C5-CB8B-394D-8A58-0230E6335CB3}"/>
              </a:ext>
            </a:extLst>
          </p:cNvPr>
          <p:cNvPicPr>
            <a:picLocks noRot="1" noChangeAspect="1"/>
          </p:cNvPicPr>
          <p:nvPr>
            <a:videoFile r:link="rId1"/>
          </p:nvPr>
        </p:nvPicPr>
        <p:blipFill>
          <a:blip r:embed="rId4"/>
          <a:stretch>
            <a:fillRect/>
          </a:stretch>
        </p:blipFill>
        <p:spPr>
          <a:xfrm>
            <a:off x="2764835" y="2456638"/>
            <a:ext cx="7136810" cy="4032298"/>
          </a:xfrm>
          <a:prstGeom prst="rect">
            <a:avLst/>
          </a:prstGeom>
        </p:spPr>
      </p:pic>
      <p:sp>
        <p:nvSpPr>
          <p:cNvPr id="7" name="TextBox 6">
            <a:extLst>
              <a:ext uri="{FF2B5EF4-FFF2-40B4-BE49-F238E27FC236}">
                <a16:creationId xmlns:a16="http://schemas.microsoft.com/office/drawing/2014/main" id="{5F15B872-684E-4042-9A71-CCC64D14E92E}"/>
              </a:ext>
            </a:extLst>
          </p:cNvPr>
          <p:cNvSpPr txBox="1"/>
          <p:nvPr/>
        </p:nvSpPr>
        <p:spPr>
          <a:xfrm>
            <a:off x="492034" y="1248624"/>
            <a:ext cx="11207931" cy="830997"/>
          </a:xfrm>
          <a:prstGeom prst="rect">
            <a:avLst/>
          </a:prstGeom>
          <a:noFill/>
        </p:spPr>
        <p:txBody>
          <a:bodyPr wrap="square" rtlCol="0" anchor="ctr">
            <a:spAutoFit/>
          </a:bodyPr>
          <a:lstStyle/>
          <a:p>
            <a:r>
              <a:rPr lang="en-US" sz="2400">
                <a:latin typeface="Cavolini" panose="03000502040302020204" pitchFamily="66" charset="0"/>
                <a:cs typeface="Cavolini" panose="03000502040302020204" pitchFamily="66" charset="0"/>
              </a:rPr>
              <a:t>After watching this video, go back to your circles and see if you can be more exact in determining their areas.</a:t>
            </a:r>
            <a:endParaRPr lang="en-US" sz="1600">
              <a:latin typeface="Cavolini" panose="03000502040302020204" pitchFamily="66" charset="0"/>
              <a:cs typeface="Cavolini" panose="03000502040302020204" pitchFamily="66" charset="0"/>
            </a:endParaRPr>
          </a:p>
        </p:txBody>
      </p:sp>
      <p:sp>
        <p:nvSpPr>
          <p:cNvPr id="8" name="TextBox 7">
            <a:extLst>
              <a:ext uri="{FF2B5EF4-FFF2-40B4-BE49-F238E27FC236}">
                <a16:creationId xmlns:a16="http://schemas.microsoft.com/office/drawing/2014/main" id="{0D0D5A51-6969-2948-BB37-4CD30DB9882D}"/>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Tree>
    <p:extLst>
      <p:ext uri="{BB962C8B-B14F-4D97-AF65-F5344CB8AC3E}">
        <p14:creationId xmlns:p14="http://schemas.microsoft.com/office/powerpoint/2010/main" val="251720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p:cNvGrpSpPr/>
        <p:nvPr/>
      </p:nvGrpSpPr>
      <p:grpSpPr>
        <a:xfrm>
          <a:off x="0" y="0"/>
          <a:ext cx="0" cy="0"/>
          <a:chOff x="0" y="0"/>
          <a:chExt cx="0" cy="0"/>
        </a:xfrm>
      </p:grpSpPr>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8279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244138" y="86213"/>
            <a:ext cx="1871181" cy="276999"/>
          </a:xfrm>
          <a:prstGeom prst="rect">
            <a:avLst/>
          </a:prstGeom>
          <a:solidFill>
            <a:schemeClr val="accent1">
              <a:alpha val="30588"/>
            </a:schemeClr>
          </a:solidFill>
          <a:ln w="38100">
            <a:solidFill>
              <a:schemeClr val="accent1"/>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Make Connections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C9C9E71-F5D2-4854-AA18-9C9A753398C2}"/>
                  </a:ext>
                </a:extLst>
              </p:cNvPr>
              <p:cNvSpPr txBox="1"/>
              <p:nvPr/>
            </p:nvSpPr>
            <p:spPr>
              <a:xfrm>
                <a:off x="951447" y="3451897"/>
                <a:ext cx="3127293"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4400" i="1" smtClean="0">
                          <a:latin typeface="Cambria Math" panose="02040503050406030204" pitchFamily="18" charset="0"/>
                          <a:cs typeface="Cavolini" panose="03000502040302020204" pitchFamily="66" charset="0"/>
                        </a:rPr>
                        <m:t>𝐴</m:t>
                      </m:r>
                      <m:r>
                        <a:rPr lang="en-CA" sz="4400" i="1" smtClean="0">
                          <a:latin typeface="Cambria Math" panose="02040503050406030204" pitchFamily="18" charset="0"/>
                          <a:cs typeface="Cavolini" panose="03000502040302020204" pitchFamily="66" charset="0"/>
                        </a:rPr>
                        <m:t>=</m:t>
                      </m:r>
                      <m:r>
                        <a:rPr lang="el-GR" sz="4400" i="1" smtClean="0">
                          <a:latin typeface="Cambria Math" panose="02040503050406030204" pitchFamily="18" charset="0"/>
                          <a:cs typeface="Cavolini" panose="03000502040302020204" pitchFamily="66" charset="0"/>
                        </a:rPr>
                        <m:t>𝜋</m:t>
                      </m:r>
                      <m:sSup>
                        <m:sSupPr>
                          <m:ctrlPr>
                            <a:rPr lang="en-CA" sz="4400" i="1" smtClean="0">
                              <a:latin typeface="Cambria Math" panose="02040503050406030204" pitchFamily="18" charset="0"/>
                              <a:cs typeface="Cavolini" panose="03000502040302020204" pitchFamily="66" charset="0"/>
                            </a:rPr>
                          </m:ctrlPr>
                        </m:sSupPr>
                        <m:e>
                          <m:r>
                            <a:rPr lang="en-CA" sz="4400" i="1" smtClean="0">
                              <a:latin typeface="Cambria Math" panose="02040503050406030204" pitchFamily="18" charset="0"/>
                              <a:cs typeface="Cavolini" panose="03000502040302020204" pitchFamily="66" charset="0"/>
                            </a:rPr>
                            <m:t>𝑟</m:t>
                          </m:r>
                        </m:e>
                        <m:sup>
                          <m:r>
                            <a:rPr lang="en-CA" sz="4400" i="1" smtClean="0">
                              <a:latin typeface="Cambria Math" panose="02040503050406030204" pitchFamily="18" charset="0"/>
                              <a:cs typeface="Cavolini" panose="03000502040302020204" pitchFamily="66" charset="0"/>
                            </a:rPr>
                            <m:t>2</m:t>
                          </m:r>
                        </m:sup>
                      </m:sSup>
                    </m:oMath>
                  </m:oMathPara>
                </a14:m>
                <a:endParaRPr lang="en-CA" sz="5400">
                  <a:latin typeface="Cavolini" panose="03000502040302020204" pitchFamily="66" charset="0"/>
                  <a:cs typeface="Cavolini" panose="03000502040302020204" pitchFamily="66" charset="0"/>
                </a:endParaRPr>
              </a:p>
            </p:txBody>
          </p:sp>
        </mc:Choice>
        <mc:Fallback xmlns="">
          <p:sp>
            <p:nvSpPr>
              <p:cNvPr id="17" name="TextBox 16">
                <a:extLst>
                  <a:ext uri="{FF2B5EF4-FFF2-40B4-BE49-F238E27FC236}">
                    <a16:creationId xmlns:a16="http://schemas.microsoft.com/office/drawing/2014/main" id="{AC9C9E71-F5D2-4854-AA18-9C9A753398C2}"/>
                  </a:ext>
                </a:extLst>
              </p:cNvPr>
              <p:cNvSpPr txBox="1">
                <a:spLocks noRot="1" noChangeAspect="1" noMove="1" noResize="1" noEditPoints="1" noAdjustHandles="1" noChangeArrowheads="1" noChangeShapeType="1" noTextEdit="1"/>
              </p:cNvSpPr>
              <p:nvPr/>
            </p:nvSpPr>
            <p:spPr>
              <a:xfrm>
                <a:off x="951447" y="3451897"/>
                <a:ext cx="3127293" cy="677108"/>
              </a:xfrm>
              <a:prstGeom prst="rect">
                <a:avLst/>
              </a:prstGeom>
              <a:blipFill>
                <a:blip r:embed="rId3"/>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6CEB1351-9495-4A7B-8437-94D29BF052FC}"/>
              </a:ext>
            </a:extLst>
          </p:cNvPr>
          <p:cNvSpPr txBox="1"/>
          <p:nvPr/>
        </p:nvSpPr>
        <p:spPr>
          <a:xfrm>
            <a:off x="340726" y="3017758"/>
            <a:ext cx="4532671" cy="1200329"/>
          </a:xfrm>
          <a:custGeom>
            <a:avLst/>
            <a:gdLst>
              <a:gd name="connsiteX0" fmla="*/ 0 w 4532671"/>
              <a:gd name="connsiteY0" fmla="*/ 0 h 1200329"/>
              <a:gd name="connsiteX1" fmla="*/ 657237 w 4532671"/>
              <a:gd name="connsiteY1" fmla="*/ 0 h 1200329"/>
              <a:gd name="connsiteX2" fmla="*/ 1269148 w 4532671"/>
              <a:gd name="connsiteY2" fmla="*/ 0 h 1200329"/>
              <a:gd name="connsiteX3" fmla="*/ 1835732 w 4532671"/>
              <a:gd name="connsiteY3" fmla="*/ 0 h 1200329"/>
              <a:gd name="connsiteX4" fmla="*/ 2402316 w 4532671"/>
              <a:gd name="connsiteY4" fmla="*/ 0 h 1200329"/>
              <a:gd name="connsiteX5" fmla="*/ 3059553 w 4532671"/>
              <a:gd name="connsiteY5" fmla="*/ 0 h 1200329"/>
              <a:gd name="connsiteX6" fmla="*/ 3671464 w 4532671"/>
              <a:gd name="connsiteY6" fmla="*/ 0 h 1200329"/>
              <a:gd name="connsiteX7" fmla="*/ 4532671 w 4532671"/>
              <a:gd name="connsiteY7" fmla="*/ 0 h 1200329"/>
              <a:gd name="connsiteX8" fmla="*/ 4532671 w 4532671"/>
              <a:gd name="connsiteY8" fmla="*/ 388106 h 1200329"/>
              <a:gd name="connsiteX9" fmla="*/ 4532671 w 4532671"/>
              <a:gd name="connsiteY9" fmla="*/ 752206 h 1200329"/>
              <a:gd name="connsiteX10" fmla="*/ 4532671 w 4532671"/>
              <a:gd name="connsiteY10" fmla="*/ 1200329 h 1200329"/>
              <a:gd name="connsiteX11" fmla="*/ 4056741 w 4532671"/>
              <a:gd name="connsiteY11" fmla="*/ 1200329 h 1200329"/>
              <a:gd name="connsiteX12" fmla="*/ 3399503 w 4532671"/>
              <a:gd name="connsiteY12" fmla="*/ 1200329 h 1200329"/>
              <a:gd name="connsiteX13" fmla="*/ 2878246 w 4532671"/>
              <a:gd name="connsiteY13" fmla="*/ 1200329 h 1200329"/>
              <a:gd name="connsiteX14" fmla="*/ 2221009 w 4532671"/>
              <a:gd name="connsiteY14" fmla="*/ 1200329 h 1200329"/>
              <a:gd name="connsiteX15" fmla="*/ 1745078 w 4532671"/>
              <a:gd name="connsiteY15" fmla="*/ 1200329 h 1200329"/>
              <a:gd name="connsiteX16" fmla="*/ 1314475 w 4532671"/>
              <a:gd name="connsiteY16" fmla="*/ 1200329 h 1200329"/>
              <a:gd name="connsiteX17" fmla="*/ 883871 w 4532671"/>
              <a:gd name="connsiteY17" fmla="*/ 1200329 h 1200329"/>
              <a:gd name="connsiteX18" fmla="*/ 0 w 4532671"/>
              <a:gd name="connsiteY18" fmla="*/ 1200329 h 1200329"/>
              <a:gd name="connsiteX19" fmla="*/ 0 w 4532671"/>
              <a:gd name="connsiteY19" fmla="*/ 836229 h 1200329"/>
              <a:gd name="connsiteX20" fmla="*/ 0 w 4532671"/>
              <a:gd name="connsiteY20" fmla="*/ 412113 h 1200329"/>
              <a:gd name="connsiteX21" fmla="*/ 0 w 4532671"/>
              <a:gd name="connsiteY21"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32671" h="1200329" fill="none" extrusionOk="0">
                <a:moveTo>
                  <a:pt x="0" y="0"/>
                </a:moveTo>
                <a:cubicBezTo>
                  <a:pt x="246184" y="-77534"/>
                  <a:pt x="508372" y="8749"/>
                  <a:pt x="657237" y="0"/>
                </a:cubicBezTo>
                <a:cubicBezTo>
                  <a:pt x="806102" y="-8749"/>
                  <a:pt x="1106746" y="43321"/>
                  <a:pt x="1269148" y="0"/>
                </a:cubicBezTo>
                <a:cubicBezTo>
                  <a:pt x="1431550" y="-43321"/>
                  <a:pt x="1577289" y="31577"/>
                  <a:pt x="1835732" y="0"/>
                </a:cubicBezTo>
                <a:cubicBezTo>
                  <a:pt x="2094175" y="-31577"/>
                  <a:pt x="2259228" y="42827"/>
                  <a:pt x="2402316" y="0"/>
                </a:cubicBezTo>
                <a:cubicBezTo>
                  <a:pt x="2545404" y="-42827"/>
                  <a:pt x="2821873" y="27028"/>
                  <a:pt x="3059553" y="0"/>
                </a:cubicBezTo>
                <a:cubicBezTo>
                  <a:pt x="3297233" y="-27028"/>
                  <a:pt x="3403666" y="63115"/>
                  <a:pt x="3671464" y="0"/>
                </a:cubicBezTo>
                <a:cubicBezTo>
                  <a:pt x="3939262" y="-63115"/>
                  <a:pt x="4342808" y="77023"/>
                  <a:pt x="4532671" y="0"/>
                </a:cubicBezTo>
                <a:cubicBezTo>
                  <a:pt x="4567440" y="193092"/>
                  <a:pt x="4489741" y="252198"/>
                  <a:pt x="4532671" y="388106"/>
                </a:cubicBezTo>
                <a:cubicBezTo>
                  <a:pt x="4575601" y="524014"/>
                  <a:pt x="4494201" y="599242"/>
                  <a:pt x="4532671" y="752206"/>
                </a:cubicBezTo>
                <a:cubicBezTo>
                  <a:pt x="4571141" y="905170"/>
                  <a:pt x="4525263" y="1010884"/>
                  <a:pt x="4532671" y="1200329"/>
                </a:cubicBezTo>
                <a:cubicBezTo>
                  <a:pt x="4358441" y="1235016"/>
                  <a:pt x="4164266" y="1189652"/>
                  <a:pt x="4056741" y="1200329"/>
                </a:cubicBezTo>
                <a:cubicBezTo>
                  <a:pt x="3949216" y="1211006"/>
                  <a:pt x="3672052" y="1191508"/>
                  <a:pt x="3399503" y="1200329"/>
                </a:cubicBezTo>
                <a:cubicBezTo>
                  <a:pt x="3126954" y="1209150"/>
                  <a:pt x="3058165" y="1174892"/>
                  <a:pt x="2878246" y="1200329"/>
                </a:cubicBezTo>
                <a:cubicBezTo>
                  <a:pt x="2698327" y="1225766"/>
                  <a:pt x="2366905" y="1192119"/>
                  <a:pt x="2221009" y="1200329"/>
                </a:cubicBezTo>
                <a:cubicBezTo>
                  <a:pt x="2075113" y="1208539"/>
                  <a:pt x="1892286" y="1188981"/>
                  <a:pt x="1745078" y="1200329"/>
                </a:cubicBezTo>
                <a:cubicBezTo>
                  <a:pt x="1597870" y="1211677"/>
                  <a:pt x="1401914" y="1156711"/>
                  <a:pt x="1314475" y="1200329"/>
                </a:cubicBezTo>
                <a:cubicBezTo>
                  <a:pt x="1227036" y="1243947"/>
                  <a:pt x="1097345" y="1191783"/>
                  <a:pt x="883871" y="1200329"/>
                </a:cubicBezTo>
                <a:cubicBezTo>
                  <a:pt x="670397" y="1208875"/>
                  <a:pt x="412437" y="1160036"/>
                  <a:pt x="0" y="1200329"/>
                </a:cubicBezTo>
                <a:cubicBezTo>
                  <a:pt x="-8604" y="1096212"/>
                  <a:pt x="28265" y="910175"/>
                  <a:pt x="0" y="836229"/>
                </a:cubicBezTo>
                <a:cubicBezTo>
                  <a:pt x="-28265" y="762283"/>
                  <a:pt x="34468" y="569599"/>
                  <a:pt x="0" y="412113"/>
                </a:cubicBezTo>
                <a:cubicBezTo>
                  <a:pt x="-34468" y="254627"/>
                  <a:pt x="15641" y="130210"/>
                  <a:pt x="0" y="0"/>
                </a:cubicBezTo>
                <a:close/>
              </a:path>
              <a:path w="4532671" h="1200329" stroke="0" extrusionOk="0">
                <a:moveTo>
                  <a:pt x="0" y="0"/>
                </a:moveTo>
                <a:cubicBezTo>
                  <a:pt x="112037" y="-20323"/>
                  <a:pt x="406062" y="18444"/>
                  <a:pt x="521257" y="0"/>
                </a:cubicBezTo>
                <a:cubicBezTo>
                  <a:pt x="636452" y="-18444"/>
                  <a:pt x="852733" y="4774"/>
                  <a:pt x="951861" y="0"/>
                </a:cubicBezTo>
                <a:cubicBezTo>
                  <a:pt x="1050989" y="-4774"/>
                  <a:pt x="1348867" y="68421"/>
                  <a:pt x="1609098" y="0"/>
                </a:cubicBezTo>
                <a:cubicBezTo>
                  <a:pt x="1869329" y="-68421"/>
                  <a:pt x="2001770" y="56170"/>
                  <a:pt x="2130355" y="0"/>
                </a:cubicBezTo>
                <a:cubicBezTo>
                  <a:pt x="2258940" y="-56170"/>
                  <a:pt x="2461174" y="57920"/>
                  <a:pt x="2651613" y="0"/>
                </a:cubicBezTo>
                <a:cubicBezTo>
                  <a:pt x="2842052" y="-57920"/>
                  <a:pt x="3103588" y="37567"/>
                  <a:pt x="3308850" y="0"/>
                </a:cubicBezTo>
                <a:cubicBezTo>
                  <a:pt x="3514112" y="-37567"/>
                  <a:pt x="3647776" y="2422"/>
                  <a:pt x="3784780" y="0"/>
                </a:cubicBezTo>
                <a:cubicBezTo>
                  <a:pt x="3921784" y="-2422"/>
                  <a:pt x="4313929" y="33259"/>
                  <a:pt x="4532671" y="0"/>
                </a:cubicBezTo>
                <a:cubicBezTo>
                  <a:pt x="4576296" y="139432"/>
                  <a:pt x="4491719" y="324368"/>
                  <a:pt x="4532671" y="424116"/>
                </a:cubicBezTo>
                <a:cubicBezTo>
                  <a:pt x="4573623" y="523864"/>
                  <a:pt x="4512079" y="627513"/>
                  <a:pt x="4532671" y="800219"/>
                </a:cubicBezTo>
                <a:cubicBezTo>
                  <a:pt x="4553263" y="972925"/>
                  <a:pt x="4490966" y="1039944"/>
                  <a:pt x="4532671" y="1200329"/>
                </a:cubicBezTo>
                <a:cubicBezTo>
                  <a:pt x="4383812" y="1215526"/>
                  <a:pt x="4166733" y="1136256"/>
                  <a:pt x="3920760" y="1200329"/>
                </a:cubicBezTo>
                <a:cubicBezTo>
                  <a:pt x="3674787" y="1264402"/>
                  <a:pt x="3414024" y="1191095"/>
                  <a:pt x="3263523" y="1200329"/>
                </a:cubicBezTo>
                <a:cubicBezTo>
                  <a:pt x="3113022" y="1209563"/>
                  <a:pt x="2931568" y="1178110"/>
                  <a:pt x="2606286" y="1200329"/>
                </a:cubicBezTo>
                <a:cubicBezTo>
                  <a:pt x="2281004" y="1222548"/>
                  <a:pt x="2230540" y="1158798"/>
                  <a:pt x="2130355" y="1200329"/>
                </a:cubicBezTo>
                <a:cubicBezTo>
                  <a:pt x="2030170" y="1241860"/>
                  <a:pt x="1818134" y="1161229"/>
                  <a:pt x="1563771" y="1200329"/>
                </a:cubicBezTo>
                <a:cubicBezTo>
                  <a:pt x="1309408" y="1239429"/>
                  <a:pt x="1177126" y="1184342"/>
                  <a:pt x="906534" y="1200329"/>
                </a:cubicBezTo>
                <a:cubicBezTo>
                  <a:pt x="635942" y="1216316"/>
                  <a:pt x="187490" y="1133002"/>
                  <a:pt x="0" y="1200329"/>
                </a:cubicBezTo>
                <a:cubicBezTo>
                  <a:pt x="-24197" y="1036806"/>
                  <a:pt x="30541" y="985070"/>
                  <a:pt x="0" y="836229"/>
                </a:cubicBezTo>
                <a:cubicBezTo>
                  <a:pt x="-30541" y="687388"/>
                  <a:pt x="27653" y="622722"/>
                  <a:pt x="0" y="460126"/>
                </a:cubicBezTo>
                <a:cubicBezTo>
                  <a:pt x="-27653" y="297530"/>
                  <a:pt x="31170" y="128967"/>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US" sz="2400">
                <a:latin typeface="Cavolini" panose="03000502040302020204" pitchFamily="66" charset="0"/>
                <a:cs typeface="Cavolini" panose="03000502040302020204" pitchFamily="66" charset="0"/>
              </a:rPr>
              <a:t>What formula can we use to find the area of any circle?</a:t>
            </a:r>
          </a:p>
        </p:txBody>
      </p:sp>
      <p:sp>
        <p:nvSpPr>
          <p:cNvPr id="3" name="Flowchart: Connector 2">
            <a:extLst>
              <a:ext uri="{FF2B5EF4-FFF2-40B4-BE49-F238E27FC236}">
                <a16:creationId xmlns:a16="http://schemas.microsoft.com/office/drawing/2014/main" id="{2CB6D3FA-9146-4190-8873-DFCEA79930FF}"/>
              </a:ext>
            </a:extLst>
          </p:cNvPr>
          <p:cNvSpPr/>
          <p:nvPr/>
        </p:nvSpPr>
        <p:spPr>
          <a:xfrm>
            <a:off x="6414094" y="1306935"/>
            <a:ext cx="4289924" cy="4289924"/>
          </a:xfrm>
          <a:prstGeom prst="flowChartConnector">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09AA8698-23CE-9948-95E4-23D09A14A364}"/>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Tree>
    <p:extLst>
      <p:ext uri="{BB962C8B-B14F-4D97-AF65-F5344CB8AC3E}">
        <p14:creationId xmlns:p14="http://schemas.microsoft.com/office/powerpoint/2010/main" val="185384519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82796"/>
            <a:ext cx="11997911" cy="6607791"/>
          </a:xfrm>
          <a:prstGeom prst="round2Diag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015538" y="86213"/>
            <a:ext cx="2099781" cy="276999"/>
          </a:xfrm>
          <a:prstGeom prst="rect">
            <a:avLst/>
          </a:prstGeom>
          <a:solidFill>
            <a:schemeClr val="accent1">
              <a:alpha val="30588"/>
            </a:schemeClr>
          </a:solidFill>
          <a:ln w="38100">
            <a:solidFill>
              <a:schemeClr val="accent1"/>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Extend Your Thinking</a:t>
            </a:r>
          </a:p>
        </p:txBody>
      </p:sp>
      <p:sp>
        <p:nvSpPr>
          <p:cNvPr id="8" name="TextBox 7">
            <a:extLst>
              <a:ext uri="{FF2B5EF4-FFF2-40B4-BE49-F238E27FC236}">
                <a16:creationId xmlns:a16="http://schemas.microsoft.com/office/drawing/2014/main" id="{0D0D5A51-6969-2948-BB37-4CD30DB9882D}"/>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pic>
        <p:nvPicPr>
          <p:cNvPr id="6" name="Online Media 5" descr="Visualizing Circumference and Area of a Circle - Would You Rather 2 Medium Pizzas Or 1 Large?">
            <a:hlinkClick r:id="" action="ppaction://media"/>
            <a:extLst>
              <a:ext uri="{FF2B5EF4-FFF2-40B4-BE49-F238E27FC236}">
                <a16:creationId xmlns:a16="http://schemas.microsoft.com/office/drawing/2014/main" id="{471BC01B-C95C-D047-A235-EF13919F54E7}"/>
              </a:ext>
            </a:extLst>
          </p:cNvPr>
          <p:cNvPicPr>
            <a:picLocks noRot="1" noChangeAspect="1"/>
          </p:cNvPicPr>
          <p:nvPr>
            <a:videoFile r:link="rId1"/>
          </p:nvPr>
        </p:nvPicPr>
        <p:blipFill>
          <a:blip r:embed="rId4"/>
          <a:stretch>
            <a:fillRect/>
          </a:stretch>
        </p:blipFill>
        <p:spPr>
          <a:xfrm>
            <a:off x="2327728" y="1624553"/>
            <a:ext cx="7536544" cy="4258147"/>
          </a:xfrm>
          <a:prstGeom prst="rect">
            <a:avLst/>
          </a:prstGeom>
        </p:spPr>
      </p:pic>
    </p:spTree>
    <p:extLst>
      <p:ext uri="{BB962C8B-B14F-4D97-AF65-F5344CB8AC3E}">
        <p14:creationId xmlns:p14="http://schemas.microsoft.com/office/powerpoint/2010/main" val="54856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C9013957-441A-F349-A21D-8BC3FA109282}"/>
              </a:ext>
            </a:extLst>
          </p:cNvPr>
          <p:cNvSpPr/>
          <p:nvPr/>
        </p:nvSpPr>
        <p:spPr>
          <a:xfrm>
            <a:off x="664080" y="596599"/>
            <a:ext cx="10863839" cy="5664802"/>
          </a:xfrm>
          <a:prstGeom prst="round2Diag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0070C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94610066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1"/>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14" name="TextBox 13">
            <a:extLst>
              <a:ext uri="{FF2B5EF4-FFF2-40B4-BE49-F238E27FC236}">
                <a16:creationId xmlns:a16="http://schemas.microsoft.com/office/drawing/2014/main" id="{838F0B4B-E8BB-4EF1-87A2-D53232C85150}"/>
              </a:ext>
            </a:extLst>
          </p:cNvPr>
          <p:cNvSpPr txBox="1"/>
          <p:nvPr/>
        </p:nvSpPr>
        <p:spPr>
          <a:xfrm>
            <a:off x="415343" y="1585456"/>
            <a:ext cx="5946268" cy="2308324"/>
          </a:xfrm>
          <a:prstGeom prst="rect">
            <a:avLst/>
          </a:prstGeom>
          <a:noFill/>
        </p:spPr>
        <p:txBody>
          <a:bodyPr wrap="square" rtlCol="0" anchor="ctr">
            <a:spAutoFit/>
          </a:bodyPr>
          <a:lstStyle/>
          <a:p>
            <a:r>
              <a:rPr lang="en-US" sz="2400">
                <a:latin typeface="Cavolini" panose="03000502040302020204" pitchFamily="66" charset="0"/>
                <a:cs typeface="Cavolini" panose="03000502040302020204" pitchFamily="66" charset="0"/>
              </a:rPr>
              <a:t>How much glass do you think was needed to cover the face of this building if the building is 138 meters tall?</a:t>
            </a:r>
          </a:p>
          <a:p>
            <a:endParaRPr lang="en-US" sz="2400">
              <a:latin typeface="Cavolini" panose="03000502040302020204" pitchFamily="66" charset="0"/>
              <a:cs typeface="Cavolini" panose="03000502040302020204" pitchFamily="66" charset="0"/>
            </a:endParaRPr>
          </a:p>
          <a:p>
            <a:r>
              <a:rPr lang="en-US" sz="2400">
                <a:latin typeface="Cavolini" panose="03000502040302020204" pitchFamily="66" charset="0"/>
                <a:cs typeface="Cavolini" panose="03000502040302020204" pitchFamily="66" charset="0"/>
              </a:rPr>
              <a:t>Can you defend your estimate?</a:t>
            </a:r>
            <a:endParaRPr lang="en-US" sz="1600">
              <a:latin typeface="Cavolini" panose="03000502040302020204" pitchFamily="66" charset="0"/>
              <a:cs typeface="Cavolini" panose="03000502040302020204" pitchFamily="66" charset="0"/>
            </a:endParaRPr>
          </a:p>
        </p:txBody>
      </p:sp>
      <p:pic>
        <p:nvPicPr>
          <p:cNvPr id="1026" name="Picture 2">
            <a:extLst>
              <a:ext uri="{FF2B5EF4-FFF2-40B4-BE49-F238E27FC236}">
                <a16:creationId xmlns:a16="http://schemas.microsoft.com/office/drawing/2014/main" id="{B2348DA1-E0C7-47A1-A86C-2EF899AD5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3288" y="325568"/>
            <a:ext cx="3481754" cy="618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00824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ABFE3C73-21C1-A549-B87B-1915A9ECDA3A}"/>
              </a:ext>
            </a:extLst>
          </p:cNvPr>
          <p:cNvSpPr/>
          <p:nvPr/>
        </p:nvSpPr>
        <p:spPr>
          <a:xfrm>
            <a:off x="664080" y="596599"/>
            <a:ext cx="10863839" cy="5664802"/>
          </a:xfrm>
          <a:prstGeom prst="round2DiagRect">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0070C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425820064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32359" y="1184316"/>
            <a:ext cx="11707091" cy="541552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3069771" y="241215"/>
            <a:ext cx="9035143" cy="707887"/>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F0"/>
                </a:solidFill>
                <a:latin typeface="Cavolini"/>
                <a:cs typeface="Cavolini"/>
              </a:rPr>
              <a:t>CIRCLES</a:t>
            </a:r>
            <a:r>
              <a:rPr lang="en-US" sz="2400" b="1">
                <a:solidFill>
                  <a:schemeClr val="bg1"/>
                </a:solidFill>
                <a:latin typeface="Cavolini"/>
                <a:cs typeface="Cavolini"/>
              </a:rPr>
              <a:t> – Playing With Animations - GEOGEBRA</a:t>
            </a:r>
          </a:p>
        </p:txBody>
      </p:sp>
      <p:sp>
        <p:nvSpPr>
          <p:cNvPr id="29" name="Round Diagonal Corner Rectangle 28">
            <a:extLst>
              <a:ext uri="{FF2B5EF4-FFF2-40B4-BE49-F238E27FC236}">
                <a16:creationId xmlns:a16="http://schemas.microsoft.com/office/drawing/2014/main" id="{861E6508-8EE1-C148-BF39-25B7DCA3D25D}"/>
              </a:ext>
            </a:extLst>
          </p:cNvPr>
          <p:cNvSpPr/>
          <p:nvPr/>
        </p:nvSpPr>
        <p:spPr>
          <a:xfrm>
            <a:off x="87086" y="233767"/>
            <a:ext cx="2891245" cy="707887"/>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Additional Teacher Resources:</a:t>
            </a:r>
          </a:p>
        </p:txBody>
      </p:sp>
      <p:sp>
        <p:nvSpPr>
          <p:cNvPr id="6" name="TextBox 5">
            <a:extLst>
              <a:ext uri="{FF2B5EF4-FFF2-40B4-BE49-F238E27FC236}">
                <a16:creationId xmlns:a16="http://schemas.microsoft.com/office/drawing/2014/main" id="{A9BEC79B-11DD-DD4D-B11F-ED83592C08C2}"/>
              </a:ext>
            </a:extLst>
          </p:cNvPr>
          <p:cNvSpPr txBox="1"/>
          <p:nvPr/>
        </p:nvSpPr>
        <p:spPr>
          <a:xfrm>
            <a:off x="855167" y="1989136"/>
            <a:ext cx="11091411" cy="3477875"/>
          </a:xfrm>
          <a:prstGeom prst="rect">
            <a:avLst/>
          </a:prstGeom>
          <a:noFill/>
        </p:spPr>
        <p:txBody>
          <a:bodyPr wrap="square" rtlCol="0" anchor="ctr">
            <a:spAutoFit/>
          </a:bodyPr>
          <a:lstStyle/>
          <a:p>
            <a:r>
              <a:rPr lang="en-US" sz="2000">
                <a:latin typeface="Cavolini" panose="03000502040302020204" pitchFamily="66" charset="0"/>
                <a:cs typeface="Cavolini" panose="03000502040302020204" pitchFamily="66" charset="0"/>
              </a:rPr>
              <a:t>GeoGebra applets to demonstrate circle relationships.</a:t>
            </a:r>
          </a:p>
          <a:p>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3"/>
              </a:rPr>
              <a:t>Area of a circle by dissecting into parts (connected to area of a rectangle)</a:t>
            </a:r>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4"/>
              </a:rPr>
              <a:t>Area of a circle by dissecting into parts (connected to area of a triangle</a:t>
            </a:r>
            <a:r>
              <a:rPr lang="en-US" sz="2000">
                <a:latin typeface="Cavolini" panose="03000502040302020204" pitchFamily="66" charset="0"/>
                <a:cs typeface="Cavolini" panose="03000502040302020204" pitchFamily="66" charset="0"/>
              </a:rPr>
              <a:t>)</a:t>
            </a: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5"/>
              </a:rPr>
              <a:t>Roll the circumference to make connection to diameter</a:t>
            </a:r>
            <a:endParaRPr lang="en-US" sz="2000">
              <a:latin typeface="Cavolini" panose="03000502040302020204" pitchFamily="66" charset="0"/>
              <a:cs typeface="Cavolini" panose="03000502040302020204" pitchFamily="66" charset="0"/>
            </a:endParaRPr>
          </a:p>
          <a:p>
            <a:endParaRPr lang="en-US" sz="2000">
              <a:latin typeface="Cavolini" panose="03000502040302020204" pitchFamily="66" charset="0"/>
              <a:cs typeface="Cavolini" panose="03000502040302020204" pitchFamily="66" charset="0"/>
            </a:endParaRPr>
          </a:p>
          <a:p>
            <a:r>
              <a:rPr lang="en-US" sz="2000">
                <a:latin typeface="Cavolini" panose="03000502040302020204" pitchFamily="66" charset="0"/>
                <a:cs typeface="Cavolini" panose="03000502040302020204" pitchFamily="66" charset="0"/>
              </a:rPr>
              <a:t>These applets can be used as demonstrations to support a lesson or you could have students explore the animation and respond to what they see.</a:t>
            </a:r>
          </a:p>
          <a:p>
            <a:endParaRPr lang="en-US" sz="2000">
              <a:latin typeface="Cavolini" panose="03000502040302020204" pitchFamily="66" charset="0"/>
              <a:cs typeface="Cavolini" panose="03000502040302020204" pitchFamily="66" charset="0"/>
            </a:endParaRPr>
          </a:p>
          <a:p>
            <a:endParaRPr lang="en-US" sz="2000">
              <a:latin typeface="Cavolini" panose="03000502040302020204" pitchFamily="66" charset="0"/>
              <a:cs typeface="Cavolini" panose="03000502040302020204" pitchFamily="66" charset="0"/>
            </a:endParaRPr>
          </a:p>
          <a:p>
            <a:r>
              <a:rPr lang="en-US" sz="2000">
                <a:latin typeface="Cavolini" panose="03000502040302020204" pitchFamily="66" charset="0"/>
                <a:cs typeface="Cavolini" panose="03000502040302020204" pitchFamily="66" charset="0"/>
              </a:rPr>
              <a:t>Dan Meyer 3-Act Task: </a:t>
            </a:r>
            <a:r>
              <a:rPr lang="en-US" sz="2000">
                <a:latin typeface="Cavolini" panose="03000502040302020204" pitchFamily="66" charset="0"/>
                <a:cs typeface="Cavolini" panose="03000502040302020204" pitchFamily="66" charset="0"/>
                <a:hlinkClick r:id="rId6"/>
              </a:rPr>
              <a:t>Carcaravan</a:t>
            </a:r>
            <a:endParaRPr lang="en-US" sz="200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55470786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rgbClr val="7030A0"/>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7030A0"/>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7030A0"/>
          </a:solidFill>
          <a:ln w="28575">
            <a:solidFill>
              <a:srgbClr val="002060"/>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306" y="2707759"/>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0232" y="4235085"/>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858534" y="2823070"/>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914360" y="4235085"/>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157375" y="3525673"/>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365760" y="3387469"/>
            <a:ext cx="3116439" cy="1077218"/>
          </a:xfrm>
          <a:prstGeom prst="rect">
            <a:avLst/>
          </a:prstGeom>
          <a:noFill/>
        </p:spPr>
        <p:txBody>
          <a:bodyPr wrap="square" rtlCol="0" anchor="ctr">
            <a:spAutoFit/>
          </a:bodyPr>
          <a:lstStyle/>
          <a:p>
            <a:pPr algn="ctr"/>
            <a:r>
              <a:rPr lang="en-US" sz="3200">
                <a:latin typeface="Cavolini" panose="03000502040302020204" pitchFamily="66" charset="0"/>
                <a:cs typeface="Cavolini" panose="03000502040302020204" pitchFamily="66" charset="0"/>
              </a:rPr>
              <a:t>Number Talk - Equation</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572308" y="2850457"/>
            <a:ext cx="3209524" cy="646331"/>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Open Middle</a:t>
            </a:r>
          </a:p>
        </p:txBody>
      </p:sp>
      <p:sp>
        <p:nvSpPr>
          <p:cNvPr id="30" name="TextBox 29">
            <a:extLst>
              <a:ext uri="{FF2B5EF4-FFF2-40B4-BE49-F238E27FC236}">
                <a16:creationId xmlns:a16="http://schemas.microsoft.com/office/drawing/2014/main" id="{294FD586-2A6D-1F49-BBA2-0AEBB048D81F}"/>
              </a:ext>
            </a:extLst>
          </p:cNvPr>
          <p:cNvSpPr txBox="1"/>
          <p:nvPr/>
        </p:nvSpPr>
        <p:spPr>
          <a:xfrm>
            <a:off x="4631092" y="4114374"/>
            <a:ext cx="3209524" cy="1200329"/>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Open Middle Visual</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Number Play</a:t>
            </a:r>
          </a:p>
        </p:txBody>
      </p:sp>
      <p:sp>
        <p:nvSpPr>
          <p:cNvPr id="26" name="Rectangle 25">
            <a:extLst>
              <a:ext uri="{FF2B5EF4-FFF2-40B4-BE49-F238E27FC236}">
                <a16:creationId xmlns:a16="http://schemas.microsoft.com/office/drawing/2014/main" id="{A10794A2-4D01-AF40-BEBF-FCFD10DF370A}"/>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2D1426F0-BA06-974F-A1CE-183260A0977E}"/>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C5C0FB8C-0908-354F-B4E2-403F307ADC96}"/>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827069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1268367" y="845156"/>
            <a:ext cx="9573038"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Build it #1 – Rectangles - Continued</a:t>
            </a:r>
          </a:p>
        </p:txBody>
      </p:sp>
      <p:sp>
        <p:nvSpPr>
          <p:cNvPr id="5" name="TextBox 4">
            <a:extLst>
              <a:ext uri="{FF2B5EF4-FFF2-40B4-BE49-F238E27FC236}">
                <a16:creationId xmlns:a16="http://schemas.microsoft.com/office/drawing/2014/main" id="{B709FEDE-B3B1-4C7D-84BA-A5AB17E8E8BC}"/>
              </a:ext>
            </a:extLst>
          </p:cNvPr>
          <p:cNvSpPr txBox="1"/>
          <p:nvPr/>
        </p:nvSpPr>
        <p:spPr>
          <a:xfrm>
            <a:off x="413498" y="1560762"/>
            <a:ext cx="11365003" cy="3139321"/>
          </a:xfrm>
          <a:prstGeom prst="rect">
            <a:avLst/>
          </a:prstGeom>
          <a:noFill/>
        </p:spPr>
        <p:txBody>
          <a:bodyPr wrap="square" lIns="91440" tIns="45720" rIns="91440" bIns="45720" rtlCol="0" anchor="ctr">
            <a:spAutoFit/>
          </a:bodyPr>
          <a:lstStyle/>
          <a:p>
            <a:r>
              <a:rPr lang="en-US" dirty="0">
                <a:latin typeface="Cavolini"/>
                <a:cs typeface="Cavolini"/>
              </a:rPr>
              <a:t>Can you build it? If so, tell which pieces you used and make a sketch to show it.</a:t>
            </a:r>
          </a:p>
          <a:p>
            <a:pPr lvl="1"/>
            <a:endParaRPr lang="en-US" dirty="0">
              <a:latin typeface="Cavolini"/>
              <a:cs typeface="Cavolini"/>
            </a:endParaRPr>
          </a:p>
          <a:p>
            <a:pPr marL="742950" lvl="1" indent="-285750">
              <a:buFont typeface="Arial" panose="020B0604020202020204" pitchFamily="34" charset="0"/>
              <a:buChar char="•"/>
            </a:pPr>
            <a:r>
              <a:rPr lang="en-US" dirty="0">
                <a:latin typeface="Cavolini"/>
                <a:cs typeface="Cavolini"/>
              </a:rPr>
              <a:t>How many </a:t>
            </a:r>
            <a:r>
              <a:rPr lang="en-US" b="1" dirty="0">
                <a:latin typeface="Cavolini"/>
                <a:cs typeface="Cavolini"/>
              </a:rPr>
              <a:t>rectangles</a:t>
            </a:r>
            <a:r>
              <a:rPr lang="en-US" dirty="0">
                <a:latin typeface="Cavolini"/>
                <a:cs typeface="Cavolini"/>
              </a:rPr>
              <a:t> can you make using any 3 tangram pieces?</a:t>
            </a:r>
          </a:p>
          <a:p>
            <a:pPr marL="742950" lvl="1" indent="-285750">
              <a:buFont typeface="Arial" panose="020B0604020202020204" pitchFamily="34" charset="0"/>
              <a:buChar char="•"/>
            </a:pPr>
            <a:endParaRPr lang="en-US" dirty="0">
              <a:latin typeface="Cavolini"/>
              <a:cs typeface="Cavolini"/>
            </a:endParaRPr>
          </a:p>
          <a:p>
            <a:pPr marL="742950" lvl="1" indent="-285750">
              <a:buFont typeface="Arial" panose="020B0604020202020204" pitchFamily="34" charset="0"/>
              <a:buChar char="•"/>
            </a:pPr>
            <a:endParaRPr lang="en-US" dirty="0">
              <a:latin typeface="Cavolini"/>
              <a:cs typeface="Cavolini"/>
            </a:endParaRPr>
          </a:p>
          <a:p>
            <a:pPr marL="742950" lvl="1" indent="-285750">
              <a:buFont typeface="Arial" panose="020B0604020202020204" pitchFamily="34" charset="0"/>
              <a:buChar char="•"/>
            </a:pPr>
            <a:endParaRPr lang="en-US" dirty="0">
              <a:latin typeface="Cavolini"/>
              <a:cs typeface="Cavolini"/>
            </a:endParaRPr>
          </a:p>
          <a:p>
            <a:pPr marL="742950" lvl="1" indent="-285750">
              <a:buFont typeface="Arial" panose="020B0604020202020204" pitchFamily="34" charset="0"/>
              <a:buChar char="•"/>
            </a:pPr>
            <a:endParaRPr lang="en-US" dirty="0">
              <a:latin typeface="Cavolini"/>
              <a:cs typeface="Cavolini"/>
            </a:endParaRPr>
          </a:p>
          <a:p>
            <a:pPr marL="742950" lvl="1" indent="-285750">
              <a:buFont typeface="Arial" panose="020B0604020202020204" pitchFamily="34" charset="0"/>
              <a:buChar char="•"/>
            </a:pPr>
            <a:endParaRPr lang="en-US" dirty="0">
              <a:latin typeface="Cavolini"/>
              <a:cs typeface="Cavolini"/>
            </a:endParaRPr>
          </a:p>
          <a:p>
            <a:pPr lvl="1"/>
            <a:endParaRPr lang="en-US" dirty="0">
              <a:latin typeface="Cavolini"/>
              <a:cs typeface="Cavolini"/>
            </a:endParaRPr>
          </a:p>
          <a:p>
            <a:pPr marL="742950" lvl="1" indent="-285750">
              <a:buFont typeface="Arial" panose="020B0604020202020204" pitchFamily="34" charset="0"/>
              <a:buChar char="•"/>
            </a:pPr>
            <a:endParaRPr lang="en-US" dirty="0">
              <a:latin typeface="Cavolini"/>
              <a:cs typeface="Cavolini"/>
            </a:endParaRPr>
          </a:p>
          <a:p>
            <a:pPr marL="742950" lvl="1" indent="-285750">
              <a:buFont typeface="Arial" panose="020B0604020202020204" pitchFamily="34" charset="0"/>
              <a:buChar char="•"/>
            </a:pPr>
            <a:r>
              <a:rPr lang="en-US" dirty="0">
                <a:latin typeface="Cavolini"/>
                <a:cs typeface="Cavolini"/>
              </a:rPr>
              <a:t>How many </a:t>
            </a:r>
            <a:r>
              <a:rPr lang="en-US" b="1" dirty="0">
                <a:latin typeface="Cavolini"/>
                <a:cs typeface="Cavolini"/>
              </a:rPr>
              <a:t>rectangles</a:t>
            </a:r>
            <a:r>
              <a:rPr lang="en-US" dirty="0">
                <a:latin typeface="Cavolini"/>
                <a:cs typeface="Cavolini"/>
              </a:rPr>
              <a:t> can you make using any 4 tangram pieces?</a:t>
            </a:r>
          </a:p>
        </p:txBody>
      </p:sp>
      <p:pic>
        <p:nvPicPr>
          <p:cNvPr id="8" name="Picture 7" descr="Shape&#10;&#10;Description automatically generated">
            <a:extLst>
              <a:ext uri="{FF2B5EF4-FFF2-40B4-BE49-F238E27FC236}">
                <a16:creationId xmlns:a16="http://schemas.microsoft.com/office/drawing/2014/main" id="{8FFCC96E-B031-5F4E-8540-76475B029D01}"/>
              </a:ext>
            </a:extLst>
          </p:cNvPr>
          <p:cNvPicPr>
            <a:picLocks noChangeAspect="1"/>
          </p:cNvPicPr>
          <p:nvPr/>
        </p:nvPicPr>
        <p:blipFill>
          <a:blip r:embed="rId3"/>
          <a:stretch>
            <a:fillRect/>
          </a:stretch>
        </p:blipFill>
        <p:spPr>
          <a:xfrm rot="16200000">
            <a:off x="10508666" y="777383"/>
            <a:ext cx="1903806" cy="974816"/>
          </a:xfrm>
          <a:prstGeom prst="rect">
            <a:avLst/>
          </a:prstGeom>
        </p:spPr>
      </p:pic>
    </p:spTree>
    <p:extLst>
      <p:ext uri="{BB962C8B-B14F-4D97-AF65-F5344CB8AC3E}">
        <p14:creationId xmlns:p14="http://schemas.microsoft.com/office/powerpoint/2010/main" val="169093705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chemeClr val="tx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E6B94F75-5F96-464F-9D51-B54333A838D1}"/>
              </a:ext>
            </a:extLst>
          </p:cNvPr>
          <p:cNvSpPr txBox="1"/>
          <p:nvPr/>
        </p:nvSpPr>
        <p:spPr>
          <a:xfrm>
            <a:off x="309716" y="1369814"/>
            <a:ext cx="3448769" cy="1077218"/>
          </a:xfrm>
          <a:prstGeom prst="rect">
            <a:avLst/>
          </a:prstGeom>
          <a:noFill/>
        </p:spPr>
        <p:txBody>
          <a:bodyPr wrap="square" rtlCol="0">
            <a:spAutoFit/>
          </a:bodyPr>
          <a:lstStyle/>
          <a:p>
            <a:pPr algn="ctr"/>
            <a:r>
              <a:rPr lang="en-US" sz="3200" b="1">
                <a:latin typeface="Cavolini" panose="03000502040302020204" pitchFamily="66" charset="0"/>
                <a:cs typeface="Cavolini" panose="03000502040302020204" pitchFamily="66" charset="0"/>
              </a:rPr>
              <a:t>How would you solve this?</a:t>
            </a:r>
          </a:p>
        </p:txBody>
      </p:sp>
      <p:sp>
        <p:nvSpPr>
          <p:cNvPr id="5" name="TextBox 4">
            <a:extLst>
              <a:ext uri="{FF2B5EF4-FFF2-40B4-BE49-F238E27FC236}">
                <a16:creationId xmlns:a16="http://schemas.microsoft.com/office/drawing/2014/main" id="{3AFDB5A4-8BC0-4B8D-B60B-77A04BD4F457}"/>
              </a:ext>
            </a:extLst>
          </p:cNvPr>
          <p:cNvSpPr txBox="1"/>
          <p:nvPr/>
        </p:nvSpPr>
        <p:spPr>
          <a:xfrm>
            <a:off x="4035373" y="2635631"/>
            <a:ext cx="4121254" cy="1200329"/>
          </a:xfrm>
          <a:prstGeom prst="rect">
            <a:avLst/>
          </a:prstGeom>
          <a:solidFill>
            <a:srgbClr val="7030A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7200">
                <a:latin typeface="Cavolini" panose="03000502040302020204" pitchFamily="66" charset="0"/>
                <a:cs typeface="Cavolini" panose="03000502040302020204" pitchFamily="66" charset="0"/>
              </a:rPr>
              <a:t>2.4 x 31</a:t>
            </a:r>
            <a:endParaRPr lang="en-CA" sz="7200">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873C115A-F8FA-4D32-B5D4-A68A8E5C2E13}"/>
              </a:ext>
            </a:extLst>
          </p:cNvPr>
          <p:cNvSpPr txBox="1"/>
          <p:nvPr/>
        </p:nvSpPr>
        <p:spPr>
          <a:xfrm>
            <a:off x="8156627" y="4684263"/>
            <a:ext cx="3880285" cy="1077218"/>
          </a:xfrm>
          <a:prstGeom prst="rect">
            <a:avLst/>
          </a:prstGeom>
          <a:noFill/>
        </p:spPr>
        <p:txBody>
          <a:bodyPr wrap="square" rtlCol="0">
            <a:spAutoFit/>
          </a:bodyPr>
          <a:lstStyle/>
          <a:p>
            <a:pPr algn="ctr"/>
            <a:r>
              <a:rPr lang="en-US" sz="3200" b="1">
                <a:latin typeface="Cavolini" panose="03000502040302020204" pitchFamily="66" charset="0"/>
                <a:cs typeface="Cavolini" panose="03000502040302020204" pitchFamily="66" charset="0"/>
              </a:rPr>
              <a:t>Can you solve it another way?</a:t>
            </a:r>
          </a:p>
        </p:txBody>
      </p:sp>
    </p:spTree>
    <p:extLst>
      <p:ext uri="{BB962C8B-B14F-4D97-AF65-F5344CB8AC3E}">
        <p14:creationId xmlns:p14="http://schemas.microsoft.com/office/powerpoint/2010/main" val="381614424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chemeClr val="tx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E6B94F75-5F96-464F-9D51-B54333A838D1}"/>
              </a:ext>
            </a:extLst>
          </p:cNvPr>
          <p:cNvSpPr txBox="1"/>
          <p:nvPr/>
        </p:nvSpPr>
        <p:spPr>
          <a:xfrm>
            <a:off x="325484" y="1401757"/>
            <a:ext cx="4001622" cy="400110"/>
          </a:xfrm>
          <a:prstGeom prst="rect">
            <a:avLst/>
          </a:prstGeom>
          <a:noFill/>
        </p:spPr>
        <p:txBody>
          <a:bodyPr wrap="square" lIns="91440" tIns="45720" rIns="91440" bIns="45720" rtlCol="0" anchor="t">
            <a:spAutoFit/>
          </a:bodyPr>
          <a:lstStyle/>
          <a:p>
            <a:pPr algn="ctr"/>
            <a:r>
              <a:rPr lang="en-US" sz="2000" b="1">
                <a:latin typeface="Cavolini" panose="03000502040302020204" pitchFamily="66" charset="0"/>
                <a:cs typeface="Cavolini" panose="03000502040302020204" pitchFamily="66" charset="0"/>
              </a:rPr>
              <a:t>How would you solve this?</a:t>
            </a:r>
          </a:p>
        </p:txBody>
      </p:sp>
      <p:sp>
        <p:nvSpPr>
          <p:cNvPr id="12" name="TextBox 11">
            <a:extLst>
              <a:ext uri="{FF2B5EF4-FFF2-40B4-BE49-F238E27FC236}">
                <a16:creationId xmlns:a16="http://schemas.microsoft.com/office/drawing/2014/main" id="{873C115A-F8FA-4D32-B5D4-A68A8E5C2E13}"/>
              </a:ext>
            </a:extLst>
          </p:cNvPr>
          <p:cNvSpPr txBox="1"/>
          <p:nvPr/>
        </p:nvSpPr>
        <p:spPr>
          <a:xfrm>
            <a:off x="7642803" y="1401757"/>
            <a:ext cx="4379055" cy="400110"/>
          </a:xfrm>
          <a:prstGeom prst="rect">
            <a:avLst/>
          </a:prstGeom>
          <a:noFill/>
        </p:spPr>
        <p:txBody>
          <a:bodyPr wrap="square" lIns="91440" tIns="45720" rIns="91440" bIns="45720" rtlCol="0" anchor="t">
            <a:spAutoFit/>
          </a:bodyPr>
          <a:lstStyle/>
          <a:p>
            <a:pPr algn="ctr"/>
            <a:r>
              <a:rPr lang="en-US" sz="2000" b="1">
                <a:latin typeface="Cavolini" panose="03000502040302020204" pitchFamily="66" charset="0"/>
                <a:cs typeface="Cavolini" panose="03000502040302020204" pitchFamily="66" charset="0"/>
              </a:rPr>
              <a:t>Can you solve it another way?</a:t>
            </a:r>
          </a:p>
        </p:txBody>
      </p:sp>
      <p:sp>
        <p:nvSpPr>
          <p:cNvPr id="11" name="TextBox 10">
            <a:extLst>
              <a:ext uri="{FF2B5EF4-FFF2-40B4-BE49-F238E27FC236}">
                <a16:creationId xmlns:a16="http://schemas.microsoft.com/office/drawing/2014/main" id="{AE9AD073-6D4F-49D4-929A-78368C0F3E29}"/>
              </a:ext>
            </a:extLst>
          </p:cNvPr>
          <p:cNvSpPr txBox="1"/>
          <p:nvPr/>
        </p:nvSpPr>
        <p:spPr>
          <a:xfrm>
            <a:off x="5060546" y="1095119"/>
            <a:ext cx="1848817" cy="523220"/>
          </a:xfrm>
          <a:prstGeom prst="rect">
            <a:avLst/>
          </a:prstGeom>
          <a:solidFill>
            <a:srgbClr val="7030A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a:latin typeface="Cavolini" panose="03000502040302020204" pitchFamily="66" charset="0"/>
                <a:cs typeface="Cavolini" panose="03000502040302020204" pitchFamily="66" charset="0"/>
              </a:rPr>
              <a:t>2.4 x 31</a:t>
            </a:r>
            <a:endParaRPr lang="en-CA" sz="280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03841786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chemeClr val="tx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E6B94F75-5F96-464F-9D51-B54333A838D1}"/>
              </a:ext>
            </a:extLst>
          </p:cNvPr>
          <p:cNvSpPr txBox="1"/>
          <p:nvPr/>
        </p:nvSpPr>
        <p:spPr>
          <a:xfrm>
            <a:off x="263800" y="1249007"/>
            <a:ext cx="4735062" cy="369332"/>
          </a:xfrm>
          <a:prstGeom prst="rect">
            <a:avLst/>
          </a:prstGeom>
          <a:noFill/>
        </p:spPr>
        <p:txBody>
          <a:bodyPr wrap="square" lIns="91440" tIns="45720" rIns="91440" bIns="45720" rtlCol="0" anchor="t">
            <a:spAutoFit/>
          </a:bodyPr>
          <a:lstStyle/>
          <a:p>
            <a:pPr algn="ctr"/>
            <a:r>
              <a:rPr lang="en-US" b="1">
                <a:latin typeface="Cavolini" panose="03000502040302020204" pitchFamily="66" charset="0"/>
                <a:cs typeface="Cavolini" panose="03000502040302020204" pitchFamily="66" charset="0"/>
              </a:rPr>
              <a:t>How can we visualize our solutions?</a:t>
            </a:r>
          </a:p>
        </p:txBody>
      </p:sp>
      <p:sp>
        <p:nvSpPr>
          <p:cNvPr id="11" name="TextBox 10">
            <a:extLst>
              <a:ext uri="{FF2B5EF4-FFF2-40B4-BE49-F238E27FC236}">
                <a16:creationId xmlns:a16="http://schemas.microsoft.com/office/drawing/2014/main" id="{AE9AD073-6D4F-49D4-929A-78368C0F3E29}"/>
              </a:ext>
            </a:extLst>
          </p:cNvPr>
          <p:cNvSpPr txBox="1"/>
          <p:nvPr/>
        </p:nvSpPr>
        <p:spPr>
          <a:xfrm>
            <a:off x="10142657" y="175812"/>
            <a:ext cx="1848817" cy="523220"/>
          </a:xfrm>
          <a:prstGeom prst="rect">
            <a:avLst/>
          </a:prstGeom>
          <a:solidFill>
            <a:srgbClr val="7030A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a:latin typeface="Cavolini" panose="03000502040302020204" pitchFamily="66" charset="0"/>
                <a:cs typeface="Cavolini" panose="03000502040302020204" pitchFamily="66" charset="0"/>
              </a:rPr>
              <a:t>2.4 x 31</a:t>
            </a:r>
            <a:endParaRPr lang="en-CA" sz="280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21159466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Rounded Rectangle 8">
            <a:extLst>
              <a:ext uri="{FF2B5EF4-FFF2-40B4-BE49-F238E27FC236}">
                <a16:creationId xmlns:a16="http://schemas.microsoft.com/office/drawing/2014/main" id="{9DF28E3C-8545-A94E-813D-08FF93090141}"/>
              </a:ext>
            </a:extLst>
          </p:cNvPr>
          <p:cNvSpPr/>
          <p:nvPr/>
        </p:nvSpPr>
        <p:spPr>
          <a:xfrm>
            <a:off x="5240783" y="430891"/>
            <a:ext cx="2651484" cy="219729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volini" panose="03000502040302020204" pitchFamily="66" charset="0"/>
              <a:cs typeface="Cavolini" panose="03000502040302020204" pitchFamily="66" charset="0"/>
            </a:endParaRPr>
          </a:p>
        </p:txBody>
      </p:sp>
      <p:sp>
        <p:nvSpPr>
          <p:cNvPr id="10" name="Rectangle 9">
            <a:extLst>
              <a:ext uri="{FF2B5EF4-FFF2-40B4-BE49-F238E27FC236}">
                <a16:creationId xmlns:a16="http://schemas.microsoft.com/office/drawing/2014/main" id="{9BA287EF-6D05-6648-B81F-3CC788A37A92}"/>
              </a:ext>
            </a:extLst>
          </p:cNvPr>
          <p:cNvSpPr/>
          <p:nvPr/>
        </p:nvSpPr>
        <p:spPr>
          <a:xfrm>
            <a:off x="5335589" y="550097"/>
            <a:ext cx="2460930" cy="369332"/>
          </a:xfrm>
          <a:prstGeom prst="rect">
            <a:avLst/>
          </a:prstGeom>
          <a:noFill/>
        </p:spPr>
        <p:txBody>
          <a:bodyPr wrap="square">
            <a:spAutoFit/>
          </a:bodyPr>
          <a:lstStyle/>
          <a:p>
            <a:r>
              <a:rPr lang="en-US" b="1">
                <a:latin typeface="Cavolini" panose="03000502040302020204" pitchFamily="66" charset="0"/>
                <a:cs typeface="Cavolini" panose="03000502040302020204" pitchFamily="66" charset="0"/>
              </a:rPr>
              <a:t>Pick ONE of these:</a:t>
            </a:r>
            <a:endParaRPr lang="en-US">
              <a:latin typeface="Cavolini" panose="03000502040302020204" pitchFamily="66" charset="0"/>
              <a:cs typeface="Cavolini" panose="03000502040302020204" pitchFamily="66" charset="0"/>
            </a:endParaRPr>
          </a:p>
        </p:txBody>
      </p:sp>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70072"/>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chemeClr val="tx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Cavolini" panose="03000502040302020204" pitchFamily="66" charset="0"/>
                <a:cs typeface="Cavolini" panose="03000502040302020204" pitchFamily="66" charset="0"/>
              </a:rPr>
              <a:t>1</a:t>
            </a:r>
            <a:endParaRPr lang="en-US" sz="4800">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3AFDB5A4-8BC0-4B8D-B60B-77A04BD4F457}"/>
              </a:ext>
            </a:extLst>
          </p:cNvPr>
          <p:cNvSpPr txBox="1"/>
          <p:nvPr/>
        </p:nvSpPr>
        <p:spPr>
          <a:xfrm>
            <a:off x="5985157" y="1063203"/>
            <a:ext cx="1148358" cy="1323439"/>
          </a:xfrm>
          <a:prstGeom prst="rect">
            <a:avLst/>
          </a:prstGeom>
          <a:solidFill>
            <a:srgbClr val="7030A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CA" sz="1600">
                <a:solidFill>
                  <a:schemeClr val="bg1"/>
                </a:solidFill>
                <a:latin typeface="Cavolini" panose="03000502040302020204" pitchFamily="66" charset="0"/>
                <a:cs typeface="Cavolini" panose="03000502040302020204" pitchFamily="66" charset="0"/>
              </a:rPr>
              <a:t>0.3 x 3.8</a:t>
            </a:r>
          </a:p>
          <a:p>
            <a:pPr algn="ctr"/>
            <a:endParaRPr lang="en-CA" sz="1600">
              <a:solidFill>
                <a:schemeClr val="bg1"/>
              </a:solidFill>
              <a:latin typeface="Cavolini" panose="03000502040302020204" pitchFamily="66" charset="0"/>
              <a:cs typeface="Cavolini" panose="03000502040302020204" pitchFamily="66" charset="0"/>
            </a:endParaRPr>
          </a:p>
          <a:p>
            <a:pPr algn="ctr"/>
            <a:r>
              <a:rPr lang="en-CA" sz="1600">
                <a:solidFill>
                  <a:schemeClr val="bg1"/>
                </a:solidFill>
                <a:latin typeface="Cavolini" panose="03000502040302020204" pitchFamily="66" charset="0"/>
                <a:cs typeface="Cavolini" panose="03000502040302020204" pitchFamily="66" charset="0"/>
              </a:rPr>
              <a:t>7.2 x 0.8 </a:t>
            </a:r>
          </a:p>
          <a:p>
            <a:pPr algn="ctr"/>
            <a:endParaRPr lang="en-CA" sz="1600">
              <a:solidFill>
                <a:schemeClr val="bg1"/>
              </a:solidFill>
              <a:latin typeface="Cavolini" panose="03000502040302020204" pitchFamily="66" charset="0"/>
              <a:cs typeface="Cavolini" panose="03000502040302020204" pitchFamily="66" charset="0"/>
            </a:endParaRPr>
          </a:p>
          <a:p>
            <a:pPr algn="ctr"/>
            <a:r>
              <a:rPr lang="en-CA" sz="1600">
                <a:solidFill>
                  <a:schemeClr val="bg1"/>
                </a:solidFill>
                <a:latin typeface="Cavolini" panose="03000502040302020204" pitchFamily="66" charset="0"/>
                <a:cs typeface="Cavolini" panose="03000502040302020204" pitchFamily="66" charset="0"/>
              </a:rPr>
              <a:t>7.1 x 1.2</a:t>
            </a:r>
          </a:p>
        </p:txBody>
      </p:sp>
      <p:sp>
        <p:nvSpPr>
          <p:cNvPr id="11" name="TextBox 10">
            <a:extLst>
              <a:ext uri="{FF2B5EF4-FFF2-40B4-BE49-F238E27FC236}">
                <a16:creationId xmlns:a16="http://schemas.microsoft.com/office/drawing/2014/main" id="{50C7A1C7-FC54-4EA8-99B9-B585301870F9}"/>
              </a:ext>
            </a:extLst>
          </p:cNvPr>
          <p:cNvSpPr txBox="1"/>
          <p:nvPr/>
        </p:nvSpPr>
        <p:spPr>
          <a:xfrm>
            <a:off x="200526" y="1249007"/>
            <a:ext cx="4798336" cy="369332"/>
          </a:xfrm>
          <a:prstGeom prst="rect">
            <a:avLst/>
          </a:prstGeom>
          <a:noFill/>
        </p:spPr>
        <p:txBody>
          <a:bodyPr wrap="square" lIns="91440" tIns="45720" rIns="91440" bIns="45720" rtlCol="0" anchor="t">
            <a:spAutoFit/>
          </a:bodyPr>
          <a:lstStyle/>
          <a:p>
            <a:pPr algn="ctr"/>
            <a:r>
              <a:rPr lang="en-US" b="1">
                <a:latin typeface="Cavolini" panose="03000502040302020204" pitchFamily="66" charset="0"/>
                <a:cs typeface="Cavolini" panose="03000502040302020204" pitchFamily="66" charset="0"/>
              </a:rPr>
              <a:t>Show how you visualize the solution?</a:t>
            </a:r>
          </a:p>
        </p:txBody>
      </p:sp>
      <p:sp>
        <p:nvSpPr>
          <p:cNvPr id="13" name="TextBox 12">
            <a:extLst>
              <a:ext uri="{FF2B5EF4-FFF2-40B4-BE49-F238E27FC236}">
                <a16:creationId xmlns:a16="http://schemas.microsoft.com/office/drawing/2014/main" id="{570355E9-7190-4A2D-8E06-C4152436689E}"/>
              </a:ext>
            </a:extLst>
          </p:cNvPr>
          <p:cNvSpPr txBox="1"/>
          <p:nvPr/>
        </p:nvSpPr>
        <p:spPr>
          <a:xfrm>
            <a:off x="206573" y="6235912"/>
            <a:ext cx="6509999" cy="369332"/>
          </a:xfrm>
          <a:prstGeom prst="rect">
            <a:avLst/>
          </a:prstGeom>
          <a:noFill/>
        </p:spPr>
        <p:txBody>
          <a:bodyPr wrap="square" lIns="91440" tIns="45720" rIns="91440" bIns="45720" rtlCol="0" anchor="t">
            <a:spAutoFit/>
          </a:bodyPr>
          <a:lstStyle/>
          <a:p>
            <a:pPr algn="ctr"/>
            <a:r>
              <a:rPr lang="en-US" b="1">
                <a:latin typeface="Cavolini" panose="03000502040302020204" pitchFamily="66" charset="0"/>
                <a:cs typeface="Cavolini" panose="03000502040302020204" pitchFamily="66" charset="0"/>
              </a:rPr>
              <a:t>How does this help you understand the question?</a:t>
            </a:r>
          </a:p>
        </p:txBody>
      </p:sp>
    </p:spTree>
    <p:extLst>
      <p:ext uri="{BB962C8B-B14F-4D97-AF65-F5344CB8AC3E}">
        <p14:creationId xmlns:p14="http://schemas.microsoft.com/office/powerpoint/2010/main" val="211466454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150E46AE-117C-FB41-8EE9-9B72B0AEAA8E}"/>
              </a:ext>
            </a:extLst>
          </p:cNvPr>
          <p:cNvSpPr/>
          <p:nvPr/>
        </p:nvSpPr>
        <p:spPr>
          <a:xfrm>
            <a:off x="664080" y="596599"/>
            <a:ext cx="10863839" cy="566480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02515590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2556"/>
            <a:ext cx="11997911" cy="6607791"/>
          </a:xfrm>
          <a:prstGeom prst="round2Diag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3412"/>
            <a:ext cx="2721527" cy="420564"/>
          </a:xfrm>
          <a:prstGeom prst="rect">
            <a:avLst/>
          </a:prstGeom>
          <a:solidFill>
            <a:srgbClr val="7030A0"/>
          </a:solidFill>
          <a:ln w="28575">
            <a:solidFill>
              <a:schemeClr val="tx1"/>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2819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lIns="91440" tIns="45720" rIns="91440" bIns="45720" anchor="t">
            <a:spAutoFit/>
          </a:bodyPr>
          <a:lstStyle/>
          <a:p>
            <a:pPr algn="ctr"/>
            <a:r>
              <a:rPr lang="en" sz="4800">
                <a:latin typeface="Cavolini" panose="03000502040302020204" pitchFamily="66" charset="0"/>
                <a:cs typeface="Cavolini" panose="03000502040302020204" pitchFamily="66" charset="0"/>
              </a:rPr>
              <a:t>2</a:t>
            </a:r>
            <a:endParaRPr lang="en-US" sz="4800">
              <a:latin typeface="Cavolini" panose="03000502040302020204" pitchFamily="66" charset="0"/>
              <a:cs typeface="Cavolini" panose="03000502040302020204" pitchFamily="66" charset="0"/>
            </a:endParaRPr>
          </a:p>
        </p:txBody>
      </p:sp>
      <p:sp>
        <p:nvSpPr>
          <p:cNvPr id="262" name="TextBox 261">
            <a:extLst>
              <a:ext uri="{FF2B5EF4-FFF2-40B4-BE49-F238E27FC236}">
                <a16:creationId xmlns:a16="http://schemas.microsoft.com/office/drawing/2014/main" id="{7C3245A6-8767-994F-B938-AFB13CFD84A2}"/>
              </a:ext>
            </a:extLst>
          </p:cNvPr>
          <p:cNvSpPr txBox="1"/>
          <p:nvPr/>
        </p:nvSpPr>
        <p:spPr>
          <a:xfrm>
            <a:off x="3930314" y="322942"/>
            <a:ext cx="7588395" cy="1200329"/>
          </a:xfrm>
          <a:prstGeom prst="rect">
            <a:avLst/>
          </a:prstGeom>
          <a:noFill/>
        </p:spPr>
        <p:txBody>
          <a:bodyPr wrap="square" lIns="91440" tIns="45720" rIns="91440" bIns="45720" anchor="t">
            <a:spAutoFit/>
          </a:bodyPr>
          <a:lstStyle/>
          <a:p>
            <a:r>
              <a:rPr lang="en-US" sz="2400">
                <a:latin typeface="Cavolini" panose="03000502040302020204" pitchFamily="66" charset="0"/>
                <a:cs typeface="Cavolini" panose="03000502040302020204" pitchFamily="66" charset="0"/>
              </a:rPr>
              <a:t>Using the digits 1-9, create two numbers that have </a:t>
            </a:r>
            <a:r>
              <a:rPr lang="en-US" sz="2400" b="1">
                <a:latin typeface="Cavolini" panose="03000502040302020204" pitchFamily="66" charset="0"/>
                <a:cs typeface="Cavolini" panose="03000502040302020204" pitchFamily="66" charset="0"/>
              </a:rPr>
              <a:t>a product as close as possible to 99.99</a:t>
            </a:r>
            <a:r>
              <a:rPr lang="en-US" sz="2400">
                <a:latin typeface="Cavolini" panose="03000502040302020204" pitchFamily="66" charset="0"/>
                <a:cs typeface="Cavolini" panose="03000502040302020204" pitchFamily="66" charset="0"/>
              </a:rPr>
              <a:t> You may use each digit only once.</a:t>
            </a:r>
            <a:endParaRPr lang="en-US" sz="2400" b="1">
              <a:latin typeface="Cavolini" panose="03000502040302020204" pitchFamily="66" charset="0"/>
              <a:cs typeface="Cavolini" panose="03000502040302020204" pitchFamily="66" charset="0"/>
            </a:endParaRPr>
          </a:p>
        </p:txBody>
      </p:sp>
      <p:sp>
        <p:nvSpPr>
          <p:cNvPr id="264" name="TextBox 263">
            <a:extLst>
              <a:ext uri="{FF2B5EF4-FFF2-40B4-BE49-F238E27FC236}">
                <a16:creationId xmlns:a16="http://schemas.microsoft.com/office/drawing/2014/main" id="{26F5E89E-B3F9-4B9C-8871-0D818D7F4E55}"/>
              </a:ext>
            </a:extLst>
          </p:cNvPr>
          <p:cNvSpPr txBox="1"/>
          <p:nvPr/>
        </p:nvSpPr>
        <p:spPr>
          <a:xfrm>
            <a:off x="9550251" y="6381169"/>
            <a:ext cx="1137831" cy="307777"/>
          </a:xfrm>
          <a:prstGeom prst="rect">
            <a:avLst/>
          </a:prstGeom>
          <a:noFill/>
        </p:spPr>
        <p:txBody>
          <a:bodyPr wrap="square">
            <a:spAutoFit/>
          </a:bodyPr>
          <a:lstStyle/>
          <a:p>
            <a:r>
              <a:rPr lang="en-US" sz="1400" dirty="0">
                <a:solidFill>
                  <a:srgbClr val="000000"/>
                </a:solidFill>
                <a:latin typeface="Cavolini" panose="03000502040302020204" pitchFamily="66" charset="0"/>
                <a:cs typeface="Cavolini" panose="03000502040302020204" pitchFamily="66" charset="0"/>
              </a:rPr>
              <a:t>Use Me!</a:t>
            </a:r>
            <a:endParaRPr lang="en-CA" sz="1400" dirty="0">
              <a:solidFill>
                <a:srgbClr val="000000"/>
              </a:solidFill>
              <a:latin typeface="Cavolini" panose="03000502040302020204" pitchFamily="66" charset="0"/>
              <a:cs typeface="Cavolini" panose="03000502040302020204" pitchFamily="66" charset="0"/>
            </a:endParaRPr>
          </a:p>
        </p:txBody>
      </p:sp>
      <p:cxnSp>
        <p:nvCxnSpPr>
          <p:cNvPr id="265" name="Straight Arrow Connector 264">
            <a:extLst>
              <a:ext uri="{FF2B5EF4-FFF2-40B4-BE49-F238E27FC236}">
                <a16:creationId xmlns:a16="http://schemas.microsoft.com/office/drawing/2014/main" id="{13DFF105-76A1-4129-89E4-66837D06B404}"/>
              </a:ext>
            </a:extLst>
          </p:cNvPr>
          <p:cNvCxnSpPr>
            <a:cxnSpLocks/>
          </p:cNvCxnSpPr>
          <p:nvPr/>
        </p:nvCxnSpPr>
        <p:spPr>
          <a:xfrm flipH="1" flipV="1">
            <a:off x="9164212" y="6192122"/>
            <a:ext cx="386039" cy="2373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6" name="Freeform: Shape 265">
            <a:extLst>
              <a:ext uri="{FF2B5EF4-FFF2-40B4-BE49-F238E27FC236}">
                <a16:creationId xmlns:a16="http://schemas.microsoft.com/office/drawing/2014/main" id="{64C3CBF3-9E85-4836-A4E3-970DE77A17A9}"/>
              </a:ext>
            </a:extLst>
          </p:cNvPr>
          <p:cNvSpPr/>
          <p:nvPr/>
        </p:nvSpPr>
        <p:spPr>
          <a:xfrm>
            <a:off x="5220370" y="2919075"/>
            <a:ext cx="704673" cy="704674"/>
          </a:xfrm>
          <a:custGeom>
            <a:avLst/>
            <a:gdLst/>
            <a:ahLst/>
            <a:cxnLst/>
            <a:rect l="0" t="0" r="0" b="0"/>
            <a:pathLst>
              <a:path w="704673" h="704674">
                <a:moveTo>
                  <a:pt x="0" y="0"/>
                </a:moveTo>
                <a:lnTo>
                  <a:pt x="704672" y="0"/>
                </a:lnTo>
                <a:lnTo>
                  <a:pt x="704672"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
        <p:nvSpPr>
          <p:cNvPr id="268" name="Freeform: Shape 267">
            <a:extLst>
              <a:ext uri="{FF2B5EF4-FFF2-40B4-BE49-F238E27FC236}">
                <a16:creationId xmlns:a16="http://schemas.microsoft.com/office/drawing/2014/main" id="{DE449C40-63E6-456D-A324-FD522D68C660}"/>
              </a:ext>
            </a:extLst>
          </p:cNvPr>
          <p:cNvSpPr/>
          <p:nvPr/>
        </p:nvSpPr>
        <p:spPr>
          <a:xfrm>
            <a:off x="3887016" y="2919075"/>
            <a:ext cx="704661" cy="704674"/>
          </a:xfrm>
          <a:custGeom>
            <a:avLst/>
            <a:gdLst/>
            <a:ahLst/>
            <a:cxnLst/>
            <a:rect l="0" t="0" r="0" b="0"/>
            <a:pathLst>
              <a:path w="704661" h="704674">
                <a:moveTo>
                  <a:pt x="0" y="0"/>
                </a:moveTo>
                <a:lnTo>
                  <a:pt x="704660" y="0"/>
                </a:lnTo>
                <a:lnTo>
                  <a:pt x="704660"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
        <p:nvSpPr>
          <p:cNvPr id="269" name="Freeform: Shape 268">
            <a:extLst>
              <a:ext uri="{FF2B5EF4-FFF2-40B4-BE49-F238E27FC236}">
                <a16:creationId xmlns:a16="http://schemas.microsoft.com/office/drawing/2014/main" id="{505DB845-3639-4899-B927-59EDA28BA083}"/>
              </a:ext>
            </a:extLst>
          </p:cNvPr>
          <p:cNvSpPr/>
          <p:nvPr/>
        </p:nvSpPr>
        <p:spPr>
          <a:xfrm>
            <a:off x="2980382" y="2919075"/>
            <a:ext cx="704673" cy="704674"/>
          </a:xfrm>
          <a:custGeom>
            <a:avLst/>
            <a:gdLst/>
            <a:ahLst/>
            <a:cxnLst/>
            <a:rect l="0" t="0" r="0" b="0"/>
            <a:pathLst>
              <a:path w="704673" h="704674">
                <a:moveTo>
                  <a:pt x="0" y="0"/>
                </a:moveTo>
                <a:lnTo>
                  <a:pt x="704672" y="0"/>
                </a:lnTo>
                <a:lnTo>
                  <a:pt x="704672"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
        <p:nvSpPr>
          <p:cNvPr id="270" name="TextBox 269">
            <a:extLst>
              <a:ext uri="{FF2B5EF4-FFF2-40B4-BE49-F238E27FC236}">
                <a16:creationId xmlns:a16="http://schemas.microsoft.com/office/drawing/2014/main" id="{784147FC-7E23-486D-92CB-CF680DED7C01}"/>
              </a:ext>
            </a:extLst>
          </p:cNvPr>
          <p:cNvSpPr txBox="1"/>
          <p:nvPr/>
        </p:nvSpPr>
        <p:spPr>
          <a:xfrm>
            <a:off x="4683343" y="2691249"/>
            <a:ext cx="3769417" cy="1200329"/>
          </a:xfrm>
          <a:prstGeom prst="rect">
            <a:avLst/>
          </a:prstGeom>
          <a:noFill/>
        </p:spPr>
        <p:txBody>
          <a:bodyPr wrap="square">
            <a:spAutoFit/>
          </a:bodyPr>
          <a:lstStyle/>
          <a:p>
            <a:r>
              <a:rPr lang="en-CA" sz="7200">
                <a:solidFill>
                  <a:srgbClr val="000000"/>
                </a:solidFill>
                <a:latin typeface="Cavolini" panose="03000502040302020204" pitchFamily="66" charset="0"/>
                <a:cs typeface="Cavolini" panose="03000502040302020204" pitchFamily="66" charset="0"/>
              </a:rPr>
              <a:t>.    x</a:t>
            </a:r>
          </a:p>
        </p:txBody>
      </p:sp>
      <p:sp>
        <p:nvSpPr>
          <p:cNvPr id="331" name="TextBox 330">
            <a:extLst>
              <a:ext uri="{FF2B5EF4-FFF2-40B4-BE49-F238E27FC236}">
                <a16:creationId xmlns:a16="http://schemas.microsoft.com/office/drawing/2014/main" id="{B99ED83F-E4FE-4A22-A1A6-DD7D15C15F5E}"/>
              </a:ext>
            </a:extLst>
          </p:cNvPr>
          <p:cNvSpPr txBox="1"/>
          <p:nvPr/>
        </p:nvSpPr>
        <p:spPr>
          <a:xfrm>
            <a:off x="5700704" y="2699693"/>
            <a:ext cx="3119726" cy="1200329"/>
          </a:xfrm>
          <a:prstGeom prst="rect">
            <a:avLst/>
          </a:prstGeom>
          <a:noFill/>
        </p:spPr>
        <p:txBody>
          <a:bodyPr wrap="square">
            <a:spAutoFit/>
          </a:bodyPr>
          <a:lstStyle/>
          <a:p>
            <a:r>
              <a:rPr lang="en-CA" sz="7200">
                <a:solidFill>
                  <a:srgbClr val="000000"/>
                </a:solidFill>
                <a:latin typeface="Cavolini" panose="03000502040302020204" pitchFamily="66" charset="0"/>
                <a:cs typeface="Cavolini" panose="03000502040302020204" pitchFamily="66" charset="0"/>
              </a:rPr>
              <a:t>     0.</a:t>
            </a:r>
          </a:p>
        </p:txBody>
      </p:sp>
      <p:sp>
        <p:nvSpPr>
          <p:cNvPr id="332" name="Freeform: Shape 331">
            <a:extLst>
              <a:ext uri="{FF2B5EF4-FFF2-40B4-BE49-F238E27FC236}">
                <a16:creationId xmlns:a16="http://schemas.microsoft.com/office/drawing/2014/main" id="{C557391E-6A8D-4A95-8FD1-ACC420B8B8CB}"/>
              </a:ext>
            </a:extLst>
          </p:cNvPr>
          <p:cNvSpPr/>
          <p:nvPr/>
        </p:nvSpPr>
        <p:spPr>
          <a:xfrm>
            <a:off x="8589503" y="2924994"/>
            <a:ext cx="704673" cy="704674"/>
          </a:xfrm>
          <a:custGeom>
            <a:avLst/>
            <a:gdLst/>
            <a:ahLst/>
            <a:cxnLst/>
            <a:rect l="0" t="0" r="0" b="0"/>
            <a:pathLst>
              <a:path w="704673" h="704674">
                <a:moveTo>
                  <a:pt x="0" y="0"/>
                </a:moveTo>
                <a:lnTo>
                  <a:pt x="704672" y="0"/>
                </a:lnTo>
                <a:lnTo>
                  <a:pt x="704672"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pic>
        <p:nvPicPr>
          <p:cNvPr id="284" name="Google Shape;84;p16">
            <a:extLst>
              <a:ext uri="{FF2B5EF4-FFF2-40B4-BE49-F238E27FC236}">
                <a16:creationId xmlns:a16="http://schemas.microsoft.com/office/drawing/2014/main" id="{69BD711D-6947-FB45-8F7D-A500A0A08078}"/>
              </a:ext>
            </a:extLst>
          </p:cNvPr>
          <p:cNvPicPr preferRelativeResize="0"/>
          <p:nvPr/>
        </p:nvPicPr>
        <p:blipFill>
          <a:blip r:embed="rId3">
            <a:alphaModFix/>
          </a:blip>
          <a:stretch>
            <a:fillRect/>
          </a:stretch>
        </p:blipFill>
        <p:spPr>
          <a:xfrm>
            <a:off x="2876204" y="5965371"/>
            <a:ext cx="498628" cy="498628"/>
          </a:xfrm>
          <a:prstGeom prst="rect">
            <a:avLst/>
          </a:prstGeom>
          <a:noFill/>
          <a:ln>
            <a:noFill/>
          </a:ln>
          <a:effectLst>
            <a:outerShdw blurRad="57150" dist="19050" dir="5400000" algn="bl" rotWithShape="0">
              <a:srgbClr val="000000">
                <a:alpha val="50000"/>
              </a:srgbClr>
            </a:outerShdw>
          </a:effectLst>
        </p:spPr>
      </p:pic>
      <p:pic>
        <p:nvPicPr>
          <p:cNvPr id="285" name="Google Shape;85;p16">
            <a:extLst>
              <a:ext uri="{FF2B5EF4-FFF2-40B4-BE49-F238E27FC236}">
                <a16:creationId xmlns:a16="http://schemas.microsoft.com/office/drawing/2014/main" id="{A0F5740A-07B5-CC49-921D-F2EC81160F31}"/>
              </a:ext>
            </a:extLst>
          </p:cNvPr>
          <p:cNvPicPr preferRelativeResize="0"/>
          <p:nvPr/>
        </p:nvPicPr>
        <p:blipFill>
          <a:blip r:embed="rId4">
            <a:alphaModFix/>
          </a:blip>
          <a:stretch>
            <a:fillRect/>
          </a:stretch>
        </p:blipFill>
        <p:spPr>
          <a:xfrm>
            <a:off x="3572707" y="5965371"/>
            <a:ext cx="498628" cy="498628"/>
          </a:xfrm>
          <a:prstGeom prst="rect">
            <a:avLst/>
          </a:prstGeom>
          <a:noFill/>
          <a:ln>
            <a:noFill/>
          </a:ln>
          <a:effectLst>
            <a:outerShdw blurRad="57150" dist="19050" dir="5400000" algn="bl" rotWithShape="0">
              <a:srgbClr val="000000">
                <a:alpha val="50000"/>
              </a:srgbClr>
            </a:outerShdw>
          </a:effectLst>
        </p:spPr>
      </p:pic>
      <p:pic>
        <p:nvPicPr>
          <p:cNvPr id="286" name="Google Shape;86;p16">
            <a:extLst>
              <a:ext uri="{FF2B5EF4-FFF2-40B4-BE49-F238E27FC236}">
                <a16:creationId xmlns:a16="http://schemas.microsoft.com/office/drawing/2014/main" id="{D08B8AB3-4EDC-FD4C-8941-931AECF22711}"/>
              </a:ext>
            </a:extLst>
          </p:cNvPr>
          <p:cNvPicPr preferRelativeResize="0"/>
          <p:nvPr/>
        </p:nvPicPr>
        <p:blipFill>
          <a:blip r:embed="rId5">
            <a:alphaModFix/>
          </a:blip>
          <a:stretch>
            <a:fillRect/>
          </a:stretch>
        </p:blipFill>
        <p:spPr>
          <a:xfrm>
            <a:off x="4271993" y="5965371"/>
            <a:ext cx="498628" cy="498628"/>
          </a:xfrm>
          <a:prstGeom prst="rect">
            <a:avLst/>
          </a:prstGeom>
          <a:noFill/>
          <a:ln>
            <a:noFill/>
          </a:ln>
          <a:effectLst>
            <a:outerShdw blurRad="57150" dist="19050" dir="5400000" algn="bl" rotWithShape="0">
              <a:srgbClr val="000000">
                <a:alpha val="50000"/>
              </a:srgbClr>
            </a:outerShdw>
          </a:effectLst>
        </p:spPr>
      </p:pic>
      <p:pic>
        <p:nvPicPr>
          <p:cNvPr id="287" name="Google Shape;87;p16">
            <a:extLst>
              <a:ext uri="{FF2B5EF4-FFF2-40B4-BE49-F238E27FC236}">
                <a16:creationId xmlns:a16="http://schemas.microsoft.com/office/drawing/2014/main" id="{8823173A-6F17-654E-9DBD-E7032CBCECEA}"/>
              </a:ext>
            </a:extLst>
          </p:cNvPr>
          <p:cNvPicPr preferRelativeResize="0"/>
          <p:nvPr/>
        </p:nvPicPr>
        <p:blipFill>
          <a:blip r:embed="rId6">
            <a:alphaModFix/>
          </a:blip>
          <a:stretch>
            <a:fillRect/>
          </a:stretch>
        </p:blipFill>
        <p:spPr>
          <a:xfrm>
            <a:off x="4971279" y="5965371"/>
            <a:ext cx="498628" cy="498628"/>
          </a:xfrm>
          <a:prstGeom prst="rect">
            <a:avLst/>
          </a:prstGeom>
          <a:noFill/>
          <a:ln>
            <a:noFill/>
          </a:ln>
          <a:effectLst>
            <a:outerShdw blurRad="57150" dist="19050" dir="5400000" algn="bl" rotWithShape="0">
              <a:srgbClr val="000000">
                <a:alpha val="50000"/>
              </a:srgbClr>
            </a:outerShdw>
          </a:effectLst>
        </p:spPr>
      </p:pic>
      <p:pic>
        <p:nvPicPr>
          <p:cNvPr id="288" name="Google Shape;88;p16">
            <a:extLst>
              <a:ext uri="{FF2B5EF4-FFF2-40B4-BE49-F238E27FC236}">
                <a16:creationId xmlns:a16="http://schemas.microsoft.com/office/drawing/2014/main" id="{3669036B-BD01-1C46-9F3A-48E35DEE4C8B}"/>
              </a:ext>
            </a:extLst>
          </p:cNvPr>
          <p:cNvPicPr preferRelativeResize="0"/>
          <p:nvPr/>
        </p:nvPicPr>
        <p:blipFill>
          <a:blip r:embed="rId7">
            <a:alphaModFix/>
          </a:blip>
          <a:stretch>
            <a:fillRect/>
          </a:stretch>
        </p:blipFill>
        <p:spPr>
          <a:xfrm>
            <a:off x="5670565" y="5965371"/>
            <a:ext cx="498628" cy="498628"/>
          </a:xfrm>
          <a:prstGeom prst="rect">
            <a:avLst/>
          </a:prstGeom>
          <a:noFill/>
          <a:ln>
            <a:noFill/>
          </a:ln>
          <a:effectLst>
            <a:outerShdw blurRad="57150" dist="19050" dir="5400000" algn="bl" rotWithShape="0">
              <a:srgbClr val="000000">
                <a:alpha val="50000"/>
              </a:srgbClr>
            </a:outerShdw>
          </a:effectLst>
        </p:spPr>
      </p:pic>
      <p:pic>
        <p:nvPicPr>
          <p:cNvPr id="289" name="Google Shape;89;p16">
            <a:extLst>
              <a:ext uri="{FF2B5EF4-FFF2-40B4-BE49-F238E27FC236}">
                <a16:creationId xmlns:a16="http://schemas.microsoft.com/office/drawing/2014/main" id="{64293B7E-C771-DE4E-A50E-55DAA045D9C7}"/>
              </a:ext>
            </a:extLst>
          </p:cNvPr>
          <p:cNvPicPr preferRelativeResize="0"/>
          <p:nvPr/>
        </p:nvPicPr>
        <p:blipFill>
          <a:blip r:embed="rId8">
            <a:alphaModFix/>
          </a:blip>
          <a:stretch>
            <a:fillRect/>
          </a:stretch>
        </p:blipFill>
        <p:spPr>
          <a:xfrm>
            <a:off x="6369851" y="5965371"/>
            <a:ext cx="498628" cy="498628"/>
          </a:xfrm>
          <a:prstGeom prst="rect">
            <a:avLst/>
          </a:prstGeom>
          <a:noFill/>
          <a:ln>
            <a:noFill/>
          </a:ln>
          <a:effectLst>
            <a:outerShdw blurRad="57150" dist="19050" dir="5400000" algn="bl" rotWithShape="0">
              <a:srgbClr val="000000">
                <a:alpha val="50000"/>
              </a:srgbClr>
            </a:outerShdw>
          </a:effectLst>
        </p:spPr>
      </p:pic>
      <p:pic>
        <p:nvPicPr>
          <p:cNvPr id="290" name="Google Shape;90;p16">
            <a:extLst>
              <a:ext uri="{FF2B5EF4-FFF2-40B4-BE49-F238E27FC236}">
                <a16:creationId xmlns:a16="http://schemas.microsoft.com/office/drawing/2014/main" id="{264CC2A0-C66A-8448-A42E-556E0B3527BD}"/>
              </a:ext>
            </a:extLst>
          </p:cNvPr>
          <p:cNvPicPr preferRelativeResize="0"/>
          <p:nvPr/>
        </p:nvPicPr>
        <p:blipFill>
          <a:blip r:embed="rId9">
            <a:alphaModFix/>
          </a:blip>
          <a:stretch>
            <a:fillRect/>
          </a:stretch>
        </p:blipFill>
        <p:spPr>
          <a:xfrm>
            <a:off x="7069137" y="5965371"/>
            <a:ext cx="498628" cy="498628"/>
          </a:xfrm>
          <a:prstGeom prst="rect">
            <a:avLst/>
          </a:prstGeom>
          <a:noFill/>
          <a:ln>
            <a:noFill/>
          </a:ln>
          <a:effectLst>
            <a:outerShdw blurRad="57150" dist="19050" dir="5400000" algn="bl" rotWithShape="0">
              <a:srgbClr val="000000">
                <a:alpha val="50000"/>
              </a:srgbClr>
            </a:outerShdw>
          </a:effectLst>
        </p:spPr>
      </p:pic>
      <p:pic>
        <p:nvPicPr>
          <p:cNvPr id="291" name="Google Shape;91;p16">
            <a:extLst>
              <a:ext uri="{FF2B5EF4-FFF2-40B4-BE49-F238E27FC236}">
                <a16:creationId xmlns:a16="http://schemas.microsoft.com/office/drawing/2014/main" id="{888FD241-7431-6B4A-9B50-CF1F93DEF258}"/>
              </a:ext>
            </a:extLst>
          </p:cNvPr>
          <p:cNvPicPr preferRelativeResize="0"/>
          <p:nvPr/>
        </p:nvPicPr>
        <p:blipFill>
          <a:blip r:embed="rId10">
            <a:alphaModFix/>
          </a:blip>
          <a:stretch>
            <a:fillRect/>
          </a:stretch>
        </p:blipFill>
        <p:spPr>
          <a:xfrm>
            <a:off x="7768423" y="5965371"/>
            <a:ext cx="498628" cy="498628"/>
          </a:xfrm>
          <a:prstGeom prst="rect">
            <a:avLst/>
          </a:prstGeom>
          <a:noFill/>
          <a:ln>
            <a:noFill/>
          </a:ln>
          <a:effectLst>
            <a:outerShdw blurRad="57150" dist="19050" dir="5400000" algn="bl" rotWithShape="0">
              <a:srgbClr val="000000">
                <a:alpha val="50000"/>
              </a:srgbClr>
            </a:outerShdw>
          </a:effectLst>
        </p:spPr>
      </p:pic>
      <p:pic>
        <p:nvPicPr>
          <p:cNvPr id="292" name="Google Shape;92;p16">
            <a:extLst>
              <a:ext uri="{FF2B5EF4-FFF2-40B4-BE49-F238E27FC236}">
                <a16:creationId xmlns:a16="http://schemas.microsoft.com/office/drawing/2014/main" id="{B4F9FFCA-5191-5E4B-9DC6-FADF5141B480}"/>
              </a:ext>
            </a:extLst>
          </p:cNvPr>
          <p:cNvPicPr preferRelativeResize="0"/>
          <p:nvPr/>
        </p:nvPicPr>
        <p:blipFill>
          <a:blip r:embed="rId11">
            <a:alphaModFix/>
          </a:blip>
          <a:stretch>
            <a:fillRect/>
          </a:stretch>
        </p:blipFill>
        <p:spPr>
          <a:xfrm>
            <a:off x="8467709" y="5958447"/>
            <a:ext cx="498628" cy="498628"/>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44487158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 name="TextBox 5">
            <a:extLst>
              <a:ext uri="{FF2B5EF4-FFF2-40B4-BE49-F238E27FC236}">
                <a16:creationId xmlns:a16="http://schemas.microsoft.com/office/drawing/2014/main" id="{5456B36F-199D-4D48-BE2A-AAA0964F3A8E}"/>
              </a:ext>
            </a:extLst>
          </p:cNvPr>
          <p:cNvSpPr txBox="1"/>
          <p:nvPr/>
        </p:nvSpPr>
        <p:spPr>
          <a:xfrm>
            <a:off x="798442" y="2305615"/>
            <a:ext cx="3581464" cy="2554545"/>
          </a:xfrm>
          <a:prstGeom prst="rect">
            <a:avLst/>
          </a:prstGeom>
          <a:noFill/>
        </p:spPr>
        <p:txBody>
          <a:bodyPr wrap="square" lIns="91440" tIns="45720" rIns="91440" bIns="45720" rtlCol="0" anchor="t">
            <a:spAutoFit/>
          </a:bodyPr>
          <a:lstStyle/>
          <a:p>
            <a:pPr algn="ctr"/>
            <a:r>
              <a:rPr lang="en-US" sz="2000">
                <a:latin typeface="Cavolini" panose="03000502040302020204" pitchFamily="66" charset="0"/>
                <a:cs typeface="Cavolini" panose="03000502040302020204" pitchFamily="66" charset="0"/>
              </a:rPr>
              <a:t>Copy over the digits from problem you created on the previous slide. </a:t>
            </a:r>
          </a:p>
          <a:p>
            <a:pPr algn="ctr"/>
            <a:endParaRPr lang="en-US" sz="2000">
              <a:latin typeface="Cavolini" panose="03000502040302020204" pitchFamily="66" charset="0"/>
              <a:cs typeface="Cavolini" panose="03000502040302020204" pitchFamily="66" charset="0"/>
            </a:endParaRPr>
          </a:p>
          <a:p>
            <a:pPr algn="ctr"/>
            <a:r>
              <a:rPr lang="en-US" sz="2000">
                <a:latin typeface="Cavolini" panose="03000502040302020204" pitchFamily="66" charset="0"/>
                <a:cs typeface="Cavolini" panose="03000502040302020204" pitchFamily="66" charset="0"/>
              </a:rPr>
              <a:t>Show your visual representation in the space to the right.</a:t>
            </a:r>
          </a:p>
        </p:txBody>
      </p:sp>
      <p:sp>
        <p:nvSpPr>
          <p:cNvPr id="17" name="Freeform: Shape 16">
            <a:extLst>
              <a:ext uri="{FF2B5EF4-FFF2-40B4-BE49-F238E27FC236}">
                <a16:creationId xmlns:a16="http://schemas.microsoft.com/office/drawing/2014/main" id="{9C2EB0F5-D673-4109-9B82-3FF8E41CA0CF}"/>
              </a:ext>
            </a:extLst>
          </p:cNvPr>
          <p:cNvSpPr/>
          <p:nvPr/>
        </p:nvSpPr>
        <p:spPr>
          <a:xfrm>
            <a:off x="7401874" y="682420"/>
            <a:ext cx="704673" cy="704674"/>
          </a:xfrm>
          <a:custGeom>
            <a:avLst/>
            <a:gdLst/>
            <a:ahLst/>
            <a:cxnLst/>
            <a:rect l="0" t="0" r="0" b="0"/>
            <a:pathLst>
              <a:path w="704673" h="704674">
                <a:moveTo>
                  <a:pt x="0" y="0"/>
                </a:moveTo>
                <a:lnTo>
                  <a:pt x="704672" y="0"/>
                </a:lnTo>
                <a:lnTo>
                  <a:pt x="704672"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
        <p:nvSpPr>
          <p:cNvPr id="18" name="Freeform: Shape 17">
            <a:extLst>
              <a:ext uri="{FF2B5EF4-FFF2-40B4-BE49-F238E27FC236}">
                <a16:creationId xmlns:a16="http://schemas.microsoft.com/office/drawing/2014/main" id="{0B29EB4F-2BCB-44BA-8BCB-8EC0A57B3CD2}"/>
              </a:ext>
            </a:extLst>
          </p:cNvPr>
          <p:cNvSpPr/>
          <p:nvPr/>
        </p:nvSpPr>
        <p:spPr>
          <a:xfrm>
            <a:off x="6068520" y="682420"/>
            <a:ext cx="704661" cy="704674"/>
          </a:xfrm>
          <a:custGeom>
            <a:avLst/>
            <a:gdLst/>
            <a:ahLst/>
            <a:cxnLst/>
            <a:rect l="0" t="0" r="0" b="0"/>
            <a:pathLst>
              <a:path w="704661" h="704674">
                <a:moveTo>
                  <a:pt x="0" y="0"/>
                </a:moveTo>
                <a:lnTo>
                  <a:pt x="704660" y="0"/>
                </a:lnTo>
                <a:lnTo>
                  <a:pt x="704660"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
        <p:nvSpPr>
          <p:cNvPr id="19" name="Freeform: Shape 18">
            <a:extLst>
              <a:ext uri="{FF2B5EF4-FFF2-40B4-BE49-F238E27FC236}">
                <a16:creationId xmlns:a16="http://schemas.microsoft.com/office/drawing/2014/main" id="{A6D95BC2-EC89-494B-B520-013F42311F0B}"/>
              </a:ext>
            </a:extLst>
          </p:cNvPr>
          <p:cNvSpPr/>
          <p:nvPr/>
        </p:nvSpPr>
        <p:spPr>
          <a:xfrm>
            <a:off x="5161886" y="682420"/>
            <a:ext cx="704673" cy="704674"/>
          </a:xfrm>
          <a:custGeom>
            <a:avLst/>
            <a:gdLst/>
            <a:ahLst/>
            <a:cxnLst/>
            <a:rect l="0" t="0" r="0" b="0"/>
            <a:pathLst>
              <a:path w="704673" h="704674">
                <a:moveTo>
                  <a:pt x="0" y="0"/>
                </a:moveTo>
                <a:lnTo>
                  <a:pt x="704672" y="0"/>
                </a:lnTo>
                <a:lnTo>
                  <a:pt x="704672"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
        <p:nvSpPr>
          <p:cNvPr id="20" name="TextBox 19">
            <a:extLst>
              <a:ext uri="{FF2B5EF4-FFF2-40B4-BE49-F238E27FC236}">
                <a16:creationId xmlns:a16="http://schemas.microsoft.com/office/drawing/2014/main" id="{B956DAD6-1627-4FC4-82D6-4A5FA71F1749}"/>
              </a:ext>
            </a:extLst>
          </p:cNvPr>
          <p:cNvSpPr txBox="1"/>
          <p:nvPr/>
        </p:nvSpPr>
        <p:spPr>
          <a:xfrm>
            <a:off x="6864847" y="454594"/>
            <a:ext cx="3769417" cy="1200329"/>
          </a:xfrm>
          <a:prstGeom prst="rect">
            <a:avLst/>
          </a:prstGeom>
          <a:noFill/>
        </p:spPr>
        <p:txBody>
          <a:bodyPr wrap="square">
            <a:spAutoFit/>
          </a:bodyPr>
          <a:lstStyle/>
          <a:p>
            <a:r>
              <a:rPr lang="en-CA" sz="7200">
                <a:solidFill>
                  <a:srgbClr val="000000"/>
                </a:solidFill>
                <a:latin typeface="Cavolini" panose="03000502040302020204" pitchFamily="66" charset="0"/>
                <a:cs typeface="Cavolini" panose="03000502040302020204" pitchFamily="66" charset="0"/>
              </a:rPr>
              <a:t>.    x</a:t>
            </a:r>
          </a:p>
        </p:txBody>
      </p:sp>
      <p:sp>
        <p:nvSpPr>
          <p:cNvPr id="21" name="TextBox 20">
            <a:extLst>
              <a:ext uri="{FF2B5EF4-FFF2-40B4-BE49-F238E27FC236}">
                <a16:creationId xmlns:a16="http://schemas.microsoft.com/office/drawing/2014/main" id="{B21C459D-BA27-4E7D-BA3E-727DFBFCB77E}"/>
              </a:ext>
            </a:extLst>
          </p:cNvPr>
          <p:cNvSpPr txBox="1"/>
          <p:nvPr/>
        </p:nvSpPr>
        <p:spPr>
          <a:xfrm>
            <a:off x="7882208" y="463038"/>
            <a:ext cx="3119726" cy="1200329"/>
          </a:xfrm>
          <a:prstGeom prst="rect">
            <a:avLst/>
          </a:prstGeom>
          <a:noFill/>
        </p:spPr>
        <p:txBody>
          <a:bodyPr wrap="square">
            <a:spAutoFit/>
          </a:bodyPr>
          <a:lstStyle/>
          <a:p>
            <a:r>
              <a:rPr lang="en-CA" sz="7200">
                <a:solidFill>
                  <a:srgbClr val="000000"/>
                </a:solidFill>
                <a:latin typeface="Cavolini" panose="03000502040302020204" pitchFamily="66" charset="0"/>
                <a:cs typeface="Cavolini" panose="03000502040302020204" pitchFamily="66" charset="0"/>
              </a:rPr>
              <a:t>     0.</a:t>
            </a:r>
          </a:p>
        </p:txBody>
      </p:sp>
      <p:sp>
        <p:nvSpPr>
          <p:cNvPr id="23" name="Freeform: Shape 22">
            <a:extLst>
              <a:ext uri="{FF2B5EF4-FFF2-40B4-BE49-F238E27FC236}">
                <a16:creationId xmlns:a16="http://schemas.microsoft.com/office/drawing/2014/main" id="{A763251F-A6B1-4582-AA80-21CB8C1982D8}"/>
              </a:ext>
            </a:extLst>
          </p:cNvPr>
          <p:cNvSpPr/>
          <p:nvPr/>
        </p:nvSpPr>
        <p:spPr>
          <a:xfrm>
            <a:off x="10771007" y="688339"/>
            <a:ext cx="704673" cy="704674"/>
          </a:xfrm>
          <a:custGeom>
            <a:avLst/>
            <a:gdLst/>
            <a:ahLst/>
            <a:cxnLst/>
            <a:rect l="0" t="0" r="0" b="0"/>
            <a:pathLst>
              <a:path w="704673" h="704674">
                <a:moveTo>
                  <a:pt x="0" y="0"/>
                </a:moveTo>
                <a:lnTo>
                  <a:pt x="704672" y="0"/>
                </a:lnTo>
                <a:lnTo>
                  <a:pt x="704672"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79402074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D99F4283-397F-CF46-BBC6-60BDEABE16E5}"/>
              </a:ext>
            </a:extLst>
          </p:cNvPr>
          <p:cNvSpPr/>
          <p:nvPr/>
        </p:nvSpPr>
        <p:spPr>
          <a:xfrm>
            <a:off x="664080" y="596599"/>
            <a:ext cx="10863839" cy="566480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76414609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5" name="Freeform: Shape 4">
            <a:extLst>
              <a:ext uri="{FF2B5EF4-FFF2-40B4-BE49-F238E27FC236}">
                <a16:creationId xmlns:a16="http://schemas.microsoft.com/office/drawing/2014/main" id="{F0AAF85B-AE3A-46E9-9EAD-AFFFCB2FA55E}"/>
              </a:ext>
            </a:extLst>
          </p:cNvPr>
          <p:cNvSpPr/>
          <p:nvPr/>
        </p:nvSpPr>
        <p:spPr>
          <a:xfrm>
            <a:off x="4055803" y="1854302"/>
            <a:ext cx="704673" cy="704674"/>
          </a:xfrm>
          <a:custGeom>
            <a:avLst/>
            <a:gdLst/>
            <a:ahLst/>
            <a:cxnLst/>
            <a:rect l="0" t="0" r="0" b="0"/>
            <a:pathLst>
              <a:path w="704673" h="704674">
                <a:moveTo>
                  <a:pt x="0" y="0"/>
                </a:moveTo>
                <a:lnTo>
                  <a:pt x="704672" y="0"/>
                </a:lnTo>
                <a:lnTo>
                  <a:pt x="704672"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
        <p:nvSpPr>
          <p:cNvPr id="6" name="Freeform: Shape 5">
            <a:extLst>
              <a:ext uri="{FF2B5EF4-FFF2-40B4-BE49-F238E27FC236}">
                <a16:creationId xmlns:a16="http://schemas.microsoft.com/office/drawing/2014/main" id="{2C30662F-E48A-46B2-A45A-E463B5CA2CBE}"/>
              </a:ext>
            </a:extLst>
          </p:cNvPr>
          <p:cNvSpPr/>
          <p:nvPr/>
        </p:nvSpPr>
        <p:spPr>
          <a:xfrm>
            <a:off x="2722449" y="1854302"/>
            <a:ext cx="704661" cy="704674"/>
          </a:xfrm>
          <a:custGeom>
            <a:avLst/>
            <a:gdLst/>
            <a:ahLst/>
            <a:cxnLst/>
            <a:rect l="0" t="0" r="0" b="0"/>
            <a:pathLst>
              <a:path w="704661" h="704674">
                <a:moveTo>
                  <a:pt x="0" y="0"/>
                </a:moveTo>
                <a:lnTo>
                  <a:pt x="704660" y="0"/>
                </a:lnTo>
                <a:lnTo>
                  <a:pt x="704660"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
        <p:nvSpPr>
          <p:cNvPr id="7" name="Freeform: Shape 6">
            <a:extLst>
              <a:ext uri="{FF2B5EF4-FFF2-40B4-BE49-F238E27FC236}">
                <a16:creationId xmlns:a16="http://schemas.microsoft.com/office/drawing/2014/main" id="{25AF2395-AF42-4081-A11A-6BC06C7E130E}"/>
              </a:ext>
            </a:extLst>
          </p:cNvPr>
          <p:cNvSpPr/>
          <p:nvPr/>
        </p:nvSpPr>
        <p:spPr>
          <a:xfrm>
            <a:off x="1815815" y="1854302"/>
            <a:ext cx="704673" cy="704674"/>
          </a:xfrm>
          <a:custGeom>
            <a:avLst/>
            <a:gdLst/>
            <a:ahLst/>
            <a:cxnLst/>
            <a:rect l="0" t="0" r="0" b="0"/>
            <a:pathLst>
              <a:path w="704673" h="704674">
                <a:moveTo>
                  <a:pt x="0" y="0"/>
                </a:moveTo>
                <a:lnTo>
                  <a:pt x="704672" y="0"/>
                </a:lnTo>
                <a:lnTo>
                  <a:pt x="704672"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
        <p:nvSpPr>
          <p:cNvPr id="8" name="TextBox 7">
            <a:extLst>
              <a:ext uri="{FF2B5EF4-FFF2-40B4-BE49-F238E27FC236}">
                <a16:creationId xmlns:a16="http://schemas.microsoft.com/office/drawing/2014/main" id="{EF11E4C3-D188-4525-9854-CE551C88A781}"/>
              </a:ext>
            </a:extLst>
          </p:cNvPr>
          <p:cNvSpPr txBox="1"/>
          <p:nvPr/>
        </p:nvSpPr>
        <p:spPr>
          <a:xfrm>
            <a:off x="3518776" y="1626476"/>
            <a:ext cx="3769417" cy="1200329"/>
          </a:xfrm>
          <a:prstGeom prst="rect">
            <a:avLst/>
          </a:prstGeom>
          <a:noFill/>
        </p:spPr>
        <p:txBody>
          <a:bodyPr wrap="square">
            <a:spAutoFit/>
          </a:bodyPr>
          <a:lstStyle/>
          <a:p>
            <a:r>
              <a:rPr lang="en-CA" sz="7200">
                <a:solidFill>
                  <a:srgbClr val="000000"/>
                </a:solidFill>
                <a:latin typeface="Cavolini" panose="03000502040302020204" pitchFamily="66" charset="0"/>
                <a:cs typeface="Cavolini" panose="03000502040302020204" pitchFamily="66" charset="0"/>
              </a:rPr>
              <a:t>.    x</a:t>
            </a:r>
          </a:p>
        </p:txBody>
      </p:sp>
      <p:sp>
        <p:nvSpPr>
          <p:cNvPr id="9" name="TextBox 8">
            <a:extLst>
              <a:ext uri="{FF2B5EF4-FFF2-40B4-BE49-F238E27FC236}">
                <a16:creationId xmlns:a16="http://schemas.microsoft.com/office/drawing/2014/main" id="{B64DC367-B098-4379-9260-C3E0B970B3AB}"/>
              </a:ext>
            </a:extLst>
          </p:cNvPr>
          <p:cNvSpPr txBox="1"/>
          <p:nvPr/>
        </p:nvSpPr>
        <p:spPr>
          <a:xfrm>
            <a:off x="4536137" y="1634920"/>
            <a:ext cx="3119726" cy="1200329"/>
          </a:xfrm>
          <a:prstGeom prst="rect">
            <a:avLst/>
          </a:prstGeom>
          <a:noFill/>
        </p:spPr>
        <p:txBody>
          <a:bodyPr wrap="square">
            <a:spAutoFit/>
          </a:bodyPr>
          <a:lstStyle/>
          <a:p>
            <a:r>
              <a:rPr lang="en-CA" sz="7200">
                <a:solidFill>
                  <a:srgbClr val="000000"/>
                </a:solidFill>
                <a:latin typeface="Cavolini" panose="03000502040302020204" pitchFamily="66" charset="0"/>
                <a:cs typeface="Cavolini" panose="03000502040302020204" pitchFamily="66" charset="0"/>
              </a:rPr>
              <a:t>     0.</a:t>
            </a:r>
          </a:p>
        </p:txBody>
      </p:sp>
      <p:sp>
        <p:nvSpPr>
          <p:cNvPr id="10" name="Freeform: Shape 9">
            <a:extLst>
              <a:ext uri="{FF2B5EF4-FFF2-40B4-BE49-F238E27FC236}">
                <a16:creationId xmlns:a16="http://schemas.microsoft.com/office/drawing/2014/main" id="{042F6A61-6028-4BAA-9CF4-9BDC87D3ABE1}"/>
              </a:ext>
            </a:extLst>
          </p:cNvPr>
          <p:cNvSpPr/>
          <p:nvPr/>
        </p:nvSpPr>
        <p:spPr>
          <a:xfrm>
            <a:off x="7424936" y="1860221"/>
            <a:ext cx="704673" cy="704674"/>
          </a:xfrm>
          <a:custGeom>
            <a:avLst/>
            <a:gdLst/>
            <a:ahLst/>
            <a:cxnLst/>
            <a:rect l="0" t="0" r="0" b="0"/>
            <a:pathLst>
              <a:path w="704673" h="704674">
                <a:moveTo>
                  <a:pt x="0" y="0"/>
                </a:moveTo>
                <a:lnTo>
                  <a:pt x="704672" y="0"/>
                </a:lnTo>
                <a:lnTo>
                  <a:pt x="704672"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
        <p:nvSpPr>
          <p:cNvPr id="13" name="TextBox 12">
            <a:extLst>
              <a:ext uri="{FF2B5EF4-FFF2-40B4-BE49-F238E27FC236}">
                <a16:creationId xmlns:a16="http://schemas.microsoft.com/office/drawing/2014/main" id="{813A475A-8799-4701-8592-EF127F40B41C}"/>
              </a:ext>
            </a:extLst>
          </p:cNvPr>
          <p:cNvSpPr txBox="1"/>
          <p:nvPr/>
        </p:nvSpPr>
        <p:spPr>
          <a:xfrm>
            <a:off x="7067690" y="1579954"/>
            <a:ext cx="3769417" cy="1200329"/>
          </a:xfrm>
          <a:prstGeom prst="rect">
            <a:avLst/>
          </a:prstGeom>
          <a:noFill/>
        </p:spPr>
        <p:txBody>
          <a:bodyPr wrap="square">
            <a:spAutoFit/>
          </a:bodyPr>
          <a:lstStyle/>
          <a:p>
            <a:r>
              <a:rPr lang="en-CA" sz="7200">
                <a:solidFill>
                  <a:srgbClr val="000000"/>
                </a:solidFill>
                <a:latin typeface="Cavolini" panose="03000502040302020204" pitchFamily="66" charset="0"/>
                <a:cs typeface="Cavolini" panose="03000502040302020204" pitchFamily="66" charset="0"/>
              </a:rPr>
              <a:t>    x</a:t>
            </a:r>
          </a:p>
        </p:txBody>
      </p:sp>
      <p:sp>
        <p:nvSpPr>
          <p:cNvPr id="14" name="Freeform: Shape 13">
            <a:extLst>
              <a:ext uri="{FF2B5EF4-FFF2-40B4-BE49-F238E27FC236}">
                <a16:creationId xmlns:a16="http://schemas.microsoft.com/office/drawing/2014/main" id="{53351C82-90B0-4A67-B505-ACC88C2E16D7}"/>
              </a:ext>
            </a:extLst>
          </p:cNvPr>
          <p:cNvSpPr/>
          <p:nvPr/>
        </p:nvSpPr>
        <p:spPr>
          <a:xfrm>
            <a:off x="9493151" y="1854301"/>
            <a:ext cx="704673" cy="704674"/>
          </a:xfrm>
          <a:custGeom>
            <a:avLst/>
            <a:gdLst/>
            <a:ahLst/>
            <a:cxnLst/>
            <a:rect l="0" t="0" r="0" b="0"/>
            <a:pathLst>
              <a:path w="704673" h="704674">
                <a:moveTo>
                  <a:pt x="0" y="0"/>
                </a:moveTo>
                <a:lnTo>
                  <a:pt x="704672" y="0"/>
                </a:lnTo>
                <a:lnTo>
                  <a:pt x="704672" y="704673"/>
                </a:lnTo>
                <a:lnTo>
                  <a:pt x="0" y="704673"/>
                </a:lnTo>
                <a:close/>
              </a:path>
            </a:pathLst>
          </a:custGeom>
          <a:solidFill>
            <a:srgbClr val="FFFFFF"/>
          </a:solidFill>
          <a:ln w="38100" cap="flat" cmpd="sng" algn="ctr">
            <a:solidFill>
              <a:srgbClr val="434343"/>
            </a:solidFill>
            <a:prstDash val="dash"/>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Cavolini" panose="03000502040302020204" pitchFamily="66" charset="0"/>
              <a:cs typeface="Cavolini" panose="03000502040302020204" pitchFamily="66" charset="0"/>
            </a:endParaRPr>
          </a:p>
        </p:txBody>
      </p:sp>
      <p:sp>
        <p:nvSpPr>
          <p:cNvPr id="15" name="TextBox 14">
            <a:extLst>
              <a:ext uri="{FF2B5EF4-FFF2-40B4-BE49-F238E27FC236}">
                <a16:creationId xmlns:a16="http://schemas.microsoft.com/office/drawing/2014/main" id="{ED5D394A-93F7-48D1-A6CC-D77A11EA1D40}"/>
              </a:ext>
            </a:extLst>
          </p:cNvPr>
          <p:cNvSpPr txBox="1"/>
          <p:nvPr/>
        </p:nvSpPr>
        <p:spPr>
          <a:xfrm>
            <a:off x="1069202" y="896463"/>
            <a:ext cx="10840785" cy="707886"/>
          </a:xfrm>
          <a:prstGeom prst="rect">
            <a:avLst/>
          </a:prstGeom>
          <a:noFill/>
        </p:spPr>
        <p:txBody>
          <a:bodyPr wrap="square" lIns="91440" tIns="45720" rIns="91440" bIns="45720" rtlCol="0" anchor="t">
            <a:spAutoFit/>
          </a:bodyPr>
          <a:lstStyle/>
          <a:p>
            <a:pPr algn="ctr"/>
            <a:r>
              <a:rPr lang="en-US" sz="2000">
                <a:latin typeface="Cavolini" panose="03000502040302020204" pitchFamily="66" charset="0"/>
                <a:cs typeface="Cavolini" panose="03000502040302020204" pitchFamily="66" charset="0"/>
              </a:rPr>
              <a:t>Given what you have learned about visually creating expressions, what do you think this expression visual solution would look like?</a:t>
            </a:r>
          </a:p>
        </p:txBody>
      </p:sp>
      <p:sp>
        <p:nvSpPr>
          <p:cNvPr id="16" name="TextBox 15">
            <a:extLst>
              <a:ext uri="{FF2B5EF4-FFF2-40B4-BE49-F238E27FC236}">
                <a16:creationId xmlns:a16="http://schemas.microsoft.com/office/drawing/2014/main" id="{B9B430AE-11AB-4C99-97F5-E8CE54FF1AA1}"/>
              </a:ext>
            </a:extLst>
          </p:cNvPr>
          <p:cNvSpPr txBox="1"/>
          <p:nvPr/>
        </p:nvSpPr>
        <p:spPr>
          <a:xfrm>
            <a:off x="1036958" y="2873327"/>
            <a:ext cx="10840785" cy="707886"/>
          </a:xfrm>
          <a:prstGeom prst="rect">
            <a:avLst/>
          </a:prstGeom>
          <a:noFill/>
        </p:spPr>
        <p:txBody>
          <a:bodyPr wrap="square" lIns="91440" tIns="45720" rIns="91440" bIns="45720" rtlCol="0" anchor="t">
            <a:spAutoFit/>
          </a:bodyPr>
          <a:lstStyle/>
          <a:p>
            <a:pPr algn="ctr"/>
            <a:r>
              <a:rPr lang="en-US" sz="2000">
                <a:latin typeface="Cavolini" panose="03000502040302020204" pitchFamily="66" charset="0"/>
                <a:cs typeface="Cavolini" panose="03000502040302020204" pitchFamily="66" charset="0"/>
              </a:rPr>
              <a:t>Create the expression with the </a:t>
            </a:r>
            <a:r>
              <a:rPr lang="en-US" sz="2000" b="1">
                <a:latin typeface="Cavolini" panose="03000502040302020204" pitchFamily="66" charset="0"/>
                <a:cs typeface="Cavolini" panose="03000502040302020204" pitchFamily="66" charset="0"/>
              </a:rPr>
              <a:t>smallest possible product </a:t>
            </a:r>
            <a:r>
              <a:rPr lang="en-US" sz="2000">
                <a:latin typeface="Cavolini" panose="03000502040302020204" pitchFamily="66" charset="0"/>
                <a:cs typeface="Cavolini" panose="03000502040302020204" pitchFamily="66" charset="0"/>
              </a:rPr>
              <a:t>and then use the draw tool to show what the product would look like visually.</a:t>
            </a:r>
          </a:p>
        </p:txBody>
      </p:sp>
      <p:sp>
        <p:nvSpPr>
          <p:cNvPr id="291" name="TextBox 290">
            <a:extLst>
              <a:ext uri="{FF2B5EF4-FFF2-40B4-BE49-F238E27FC236}">
                <a16:creationId xmlns:a16="http://schemas.microsoft.com/office/drawing/2014/main" id="{5A50FB86-EF24-5542-B726-4EC5A3A463F1}"/>
              </a:ext>
            </a:extLst>
          </p:cNvPr>
          <p:cNvSpPr txBox="1"/>
          <p:nvPr/>
        </p:nvSpPr>
        <p:spPr>
          <a:xfrm>
            <a:off x="9550251" y="6381169"/>
            <a:ext cx="1137831" cy="307777"/>
          </a:xfrm>
          <a:prstGeom prst="rect">
            <a:avLst/>
          </a:prstGeom>
          <a:noFill/>
        </p:spPr>
        <p:txBody>
          <a:bodyPr wrap="square">
            <a:spAutoFit/>
          </a:bodyPr>
          <a:lstStyle/>
          <a:p>
            <a:r>
              <a:rPr lang="en-US" sz="1400" dirty="0">
                <a:solidFill>
                  <a:srgbClr val="000000"/>
                </a:solidFill>
                <a:latin typeface="Cavolini" panose="03000502040302020204" pitchFamily="66" charset="0"/>
                <a:cs typeface="Cavolini" panose="03000502040302020204" pitchFamily="66" charset="0"/>
              </a:rPr>
              <a:t>Use Me!</a:t>
            </a:r>
            <a:endParaRPr lang="en-CA" sz="1400" dirty="0">
              <a:solidFill>
                <a:srgbClr val="000000"/>
              </a:solidFill>
              <a:latin typeface="Cavolini" panose="03000502040302020204" pitchFamily="66" charset="0"/>
              <a:cs typeface="Cavolini" panose="03000502040302020204" pitchFamily="66" charset="0"/>
            </a:endParaRPr>
          </a:p>
        </p:txBody>
      </p:sp>
      <p:cxnSp>
        <p:nvCxnSpPr>
          <p:cNvPr id="292" name="Straight Arrow Connector 291">
            <a:extLst>
              <a:ext uri="{FF2B5EF4-FFF2-40B4-BE49-F238E27FC236}">
                <a16:creationId xmlns:a16="http://schemas.microsoft.com/office/drawing/2014/main" id="{75ABF86E-5712-5147-9099-B435C2D86C18}"/>
              </a:ext>
            </a:extLst>
          </p:cNvPr>
          <p:cNvCxnSpPr>
            <a:cxnSpLocks/>
          </p:cNvCxnSpPr>
          <p:nvPr/>
        </p:nvCxnSpPr>
        <p:spPr>
          <a:xfrm flipH="1" flipV="1">
            <a:off x="9164212" y="6192122"/>
            <a:ext cx="386039" cy="2373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93" name="Google Shape;84;p16">
            <a:extLst>
              <a:ext uri="{FF2B5EF4-FFF2-40B4-BE49-F238E27FC236}">
                <a16:creationId xmlns:a16="http://schemas.microsoft.com/office/drawing/2014/main" id="{27B7A492-8F9E-CB48-8C31-3647A8467A47}"/>
              </a:ext>
            </a:extLst>
          </p:cNvPr>
          <p:cNvPicPr preferRelativeResize="0"/>
          <p:nvPr/>
        </p:nvPicPr>
        <p:blipFill>
          <a:blip r:embed="rId3">
            <a:alphaModFix/>
          </a:blip>
          <a:stretch>
            <a:fillRect/>
          </a:stretch>
        </p:blipFill>
        <p:spPr>
          <a:xfrm>
            <a:off x="2876204" y="5965371"/>
            <a:ext cx="498628" cy="498628"/>
          </a:xfrm>
          <a:prstGeom prst="rect">
            <a:avLst/>
          </a:prstGeom>
          <a:noFill/>
          <a:ln>
            <a:noFill/>
          </a:ln>
          <a:effectLst>
            <a:outerShdw blurRad="57150" dist="19050" dir="5400000" algn="bl" rotWithShape="0">
              <a:srgbClr val="000000">
                <a:alpha val="50000"/>
              </a:srgbClr>
            </a:outerShdw>
          </a:effectLst>
        </p:spPr>
      </p:pic>
      <p:pic>
        <p:nvPicPr>
          <p:cNvPr id="294" name="Google Shape;85;p16">
            <a:extLst>
              <a:ext uri="{FF2B5EF4-FFF2-40B4-BE49-F238E27FC236}">
                <a16:creationId xmlns:a16="http://schemas.microsoft.com/office/drawing/2014/main" id="{5E9CF983-9B44-2A47-AFFB-B610666B10F1}"/>
              </a:ext>
            </a:extLst>
          </p:cNvPr>
          <p:cNvPicPr preferRelativeResize="0"/>
          <p:nvPr/>
        </p:nvPicPr>
        <p:blipFill>
          <a:blip r:embed="rId4">
            <a:alphaModFix/>
          </a:blip>
          <a:stretch>
            <a:fillRect/>
          </a:stretch>
        </p:blipFill>
        <p:spPr>
          <a:xfrm>
            <a:off x="3572707" y="5965371"/>
            <a:ext cx="498628" cy="498628"/>
          </a:xfrm>
          <a:prstGeom prst="rect">
            <a:avLst/>
          </a:prstGeom>
          <a:noFill/>
          <a:ln>
            <a:noFill/>
          </a:ln>
          <a:effectLst>
            <a:outerShdw blurRad="57150" dist="19050" dir="5400000" algn="bl" rotWithShape="0">
              <a:srgbClr val="000000">
                <a:alpha val="50000"/>
              </a:srgbClr>
            </a:outerShdw>
          </a:effectLst>
        </p:spPr>
      </p:pic>
      <p:pic>
        <p:nvPicPr>
          <p:cNvPr id="295" name="Google Shape;86;p16">
            <a:extLst>
              <a:ext uri="{FF2B5EF4-FFF2-40B4-BE49-F238E27FC236}">
                <a16:creationId xmlns:a16="http://schemas.microsoft.com/office/drawing/2014/main" id="{4FDFA397-66EB-EB42-94E3-7A919A1AE63C}"/>
              </a:ext>
            </a:extLst>
          </p:cNvPr>
          <p:cNvPicPr preferRelativeResize="0"/>
          <p:nvPr/>
        </p:nvPicPr>
        <p:blipFill>
          <a:blip r:embed="rId5">
            <a:alphaModFix/>
          </a:blip>
          <a:stretch>
            <a:fillRect/>
          </a:stretch>
        </p:blipFill>
        <p:spPr>
          <a:xfrm>
            <a:off x="4271993" y="5965371"/>
            <a:ext cx="498628" cy="498628"/>
          </a:xfrm>
          <a:prstGeom prst="rect">
            <a:avLst/>
          </a:prstGeom>
          <a:noFill/>
          <a:ln>
            <a:noFill/>
          </a:ln>
          <a:effectLst>
            <a:outerShdw blurRad="57150" dist="19050" dir="5400000" algn="bl" rotWithShape="0">
              <a:srgbClr val="000000">
                <a:alpha val="50000"/>
              </a:srgbClr>
            </a:outerShdw>
          </a:effectLst>
        </p:spPr>
      </p:pic>
      <p:pic>
        <p:nvPicPr>
          <p:cNvPr id="296" name="Google Shape;87;p16">
            <a:extLst>
              <a:ext uri="{FF2B5EF4-FFF2-40B4-BE49-F238E27FC236}">
                <a16:creationId xmlns:a16="http://schemas.microsoft.com/office/drawing/2014/main" id="{BC8E42F4-0F60-A24F-9ED9-E29C53BF4D8C}"/>
              </a:ext>
            </a:extLst>
          </p:cNvPr>
          <p:cNvPicPr preferRelativeResize="0"/>
          <p:nvPr/>
        </p:nvPicPr>
        <p:blipFill>
          <a:blip r:embed="rId6">
            <a:alphaModFix/>
          </a:blip>
          <a:stretch>
            <a:fillRect/>
          </a:stretch>
        </p:blipFill>
        <p:spPr>
          <a:xfrm>
            <a:off x="4971279" y="5965371"/>
            <a:ext cx="498628" cy="498628"/>
          </a:xfrm>
          <a:prstGeom prst="rect">
            <a:avLst/>
          </a:prstGeom>
          <a:noFill/>
          <a:ln>
            <a:noFill/>
          </a:ln>
          <a:effectLst>
            <a:outerShdw blurRad="57150" dist="19050" dir="5400000" algn="bl" rotWithShape="0">
              <a:srgbClr val="000000">
                <a:alpha val="50000"/>
              </a:srgbClr>
            </a:outerShdw>
          </a:effectLst>
        </p:spPr>
      </p:pic>
      <p:pic>
        <p:nvPicPr>
          <p:cNvPr id="297" name="Google Shape;88;p16">
            <a:extLst>
              <a:ext uri="{FF2B5EF4-FFF2-40B4-BE49-F238E27FC236}">
                <a16:creationId xmlns:a16="http://schemas.microsoft.com/office/drawing/2014/main" id="{61C54E84-7DEB-B04C-8577-F872A4EF8332}"/>
              </a:ext>
            </a:extLst>
          </p:cNvPr>
          <p:cNvPicPr preferRelativeResize="0"/>
          <p:nvPr/>
        </p:nvPicPr>
        <p:blipFill>
          <a:blip r:embed="rId7">
            <a:alphaModFix/>
          </a:blip>
          <a:stretch>
            <a:fillRect/>
          </a:stretch>
        </p:blipFill>
        <p:spPr>
          <a:xfrm>
            <a:off x="5670565" y="5965371"/>
            <a:ext cx="498628" cy="498628"/>
          </a:xfrm>
          <a:prstGeom prst="rect">
            <a:avLst/>
          </a:prstGeom>
          <a:noFill/>
          <a:ln>
            <a:noFill/>
          </a:ln>
          <a:effectLst>
            <a:outerShdw blurRad="57150" dist="19050" dir="5400000" algn="bl" rotWithShape="0">
              <a:srgbClr val="000000">
                <a:alpha val="50000"/>
              </a:srgbClr>
            </a:outerShdw>
          </a:effectLst>
        </p:spPr>
      </p:pic>
      <p:pic>
        <p:nvPicPr>
          <p:cNvPr id="298" name="Google Shape;89;p16">
            <a:extLst>
              <a:ext uri="{FF2B5EF4-FFF2-40B4-BE49-F238E27FC236}">
                <a16:creationId xmlns:a16="http://schemas.microsoft.com/office/drawing/2014/main" id="{58B8B3DC-D133-9247-BB6F-EAFEE007A770}"/>
              </a:ext>
            </a:extLst>
          </p:cNvPr>
          <p:cNvPicPr preferRelativeResize="0"/>
          <p:nvPr/>
        </p:nvPicPr>
        <p:blipFill>
          <a:blip r:embed="rId8">
            <a:alphaModFix/>
          </a:blip>
          <a:stretch>
            <a:fillRect/>
          </a:stretch>
        </p:blipFill>
        <p:spPr>
          <a:xfrm>
            <a:off x="6369851" y="5965371"/>
            <a:ext cx="498628" cy="498628"/>
          </a:xfrm>
          <a:prstGeom prst="rect">
            <a:avLst/>
          </a:prstGeom>
          <a:noFill/>
          <a:ln>
            <a:noFill/>
          </a:ln>
          <a:effectLst>
            <a:outerShdw blurRad="57150" dist="19050" dir="5400000" algn="bl" rotWithShape="0">
              <a:srgbClr val="000000">
                <a:alpha val="50000"/>
              </a:srgbClr>
            </a:outerShdw>
          </a:effectLst>
        </p:spPr>
      </p:pic>
      <p:pic>
        <p:nvPicPr>
          <p:cNvPr id="299" name="Google Shape;90;p16">
            <a:extLst>
              <a:ext uri="{FF2B5EF4-FFF2-40B4-BE49-F238E27FC236}">
                <a16:creationId xmlns:a16="http://schemas.microsoft.com/office/drawing/2014/main" id="{AD73AED6-916C-E54E-A06C-7998AB00EFCD}"/>
              </a:ext>
            </a:extLst>
          </p:cNvPr>
          <p:cNvPicPr preferRelativeResize="0"/>
          <p:nvPr/>
        </p:nvPicPr>
        <p:blipFill>
          <a:blip r:embed="rId9">
            <a:alphaModFix/>
          </a:blip>
          <a:stretch>
            <a:fillRect/>
          </a:stretch>
        </p:blipFill>
        <p:spPr>
          <a:xfrm>
            <a:off x="7069137" y="5965371"/>
            <a:ext cx="498628" cy="498628"/>
          </a:xfrm>
          <a:prstGeom prst="rect">
            <a:avLst/>
          </a:prstGeom>
          <a:noFill/>
          <a:ln>
            <a:noFill/>
          </a:ln>
          <a:effectLst>
            <a:outerShdw blurRad="57150" dist="19050" dir="5400000" algn="bl" rotWithShape="0">
              <a:srgbClr val="000000">
                <a:alpha val="50000"/>
              </a:srgbClr>
            </a:outerShdw>
          </a:effectLst>
        </p:spPr>
      </p:pic>
      <p:pic>
        <p:nvPicPr>
          <p:cNvPr id="300" name="Google Shape;91;p16">
            <a:extLst>
              <a:ext uri="{FF2B5EF4-FFF2-40B4-BE49-F238E27FC236}">
                <a16:creationId xmlns:a16="http://schemas.microsoft.com/office/drawing/2014/main" id="{EA7EA707-B97F-2A48-B4BD-42ED9D79F379}"/>
              </a:ext>
            </a:extLst>
          </p:cNvPr>
          <p:cNvPicPr preferRelativeResize="0"/>
          <p:nvPr/>
        </p:nvPicPr>
        <p:blipFill>
          <a:blip r:embed="rId10">
            <a:alphaModFix/>
          </a:blip>
          <a:stretch>
            <a:fillRect/>
          </a:stretch>
        </p:blipFill>
        <p:spPr>
          <a:xfrm>
            <a:off x="7768423" y="5965371"/>
            <a:ext cx="498628" cy="498628"/>
          </a:xfrm>
          <a:prstGeom prst="rect">
            <a:avLst/>
          </a:prstGeom>
          <a:noFill/>
          <a:ln>
            <a:noFill/>
          </a:ln>
          <a:effectLst>
            <a:outerShdw blurRad="57150" dist="19050" dir="5400000" algn="bl" rotWithShape="0">
              <a:srgbClr val="000000">
                <a:alpha val="50000"/>
              </a:srgbClr>
            </a:outerShdw>
          </a:effectLst>
        </p:spPr>
      </p:pic>
      <p:pic>
        <p:nvPicPr>
          <p:cNvPr id="301" name="Google Shape;92;p16">
            <a:extLst>
              <a:ext uri="{FF2B5EF4-FFF2-40B4-BE49-F238E27FC236}">
                <a16:creationId xmlns:a16="http://schemas.microsoft.com/office/drawing/2014/main" id="{F9D740D1-96EB-4242-9446-8EF2565A8059}"/>
              </a:ext>
            </a:extLst>
          </p:cNvPr>
          <p:cNvPicPr preferRelativeResize="0"/>
          <p:nvPr/>
        </p:nvPicPr>
        <p:blipFill>
          <a:blip r:embed="rId11">
            <a:alphaModFix/>
          </a:blip>
          <a:stretch>
            <a:fillRect/>
          </a:stretch>
        </p:blipFill>
        <p:spPr>
          <a:xfrm>
            <a:off x="8467709" y="5958447"/>
            <a:ext cx="498628" cy="498628"/>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46651459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3BBF9B0E-E0C9-7A4A-A432-C93C9825C6EE}"/>
              </a:ext>
            </a:extLst>
          </p:cNvPr>
          <p:cNvSpPr/>
          <p:nvPr/>
        </p:nvSpPr>
        <p:spPr>
          <a:xfrm>
            <a:off x="664080" y="596599"/>
            <a:ext cx="10863839" cy="566480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7030A0"/>
          </a:solidFill>
          <a:ln w="28575">
            <a:solidFill>
              <a:srgbClr val="002060"/>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924334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435994" y="1612000"/>
            <a:ext cx="11365003" cy="923330"/>
          </a:xfrm>
          <a:prstGeom prst="rect">
            <a:avLst/>
          </a:prstGeom>
          <a:noFill/>
        </p:spPr>
        <p:txBody>
          <a:bodyPr wrap="square" lIns="91440" tIns="45720" rIns="91440" bIns="45720" rtlCol="0" anchor="ctr">
            <a:spAutoFit/>
          </a:bodyPr>
          <a:lstStyle/>
          <a:p>
            <a:r>
              <a:rPr lang="en-US">
                <a:latin typeface="Cavolini"/>
                <a:cs typeface="Cavolini"/>
              </a:rPr>
              <a:t>Can you build a rectangle using </a:t>
            </a:r>
            <a:r>
              <a:rPr lang="en-US" b="1">
                <a:latin typeface="Cavolini"/>
                <a:cs typeface="Cavolini"/>
              </a:rPr>
              <a:t>ALL 7 </a:t>
            </a:r>
            <a:r>
              <a:rPr lang="en-US">
                <a:latin typeface="Cavolini"/>
                <a:cs typeface="Cavolini"/>
              </a:rPr>
              <a:t>tangram pieces?</a:t>
            </a:r>
          </a:p>
          <a:p>
            <a:endParaRPr lang="en-US">
              <a:latin typeface="Cavolini"/>
              <a:cs typeface="Cavolini"/>
            </a:endParaRPr>
          </a:p>
          <a:p>
            <a:r>
              <a:rPr lang="en-US">
                <a:latin typeface="Cavolini"/>
                <a:cs typeface="Cavolini"/>
              </a:rPr>
              <a:t>Use the online manipulatives and paste a screen shot of your final solution below.  </a:t>
            </a:r>
          </a:p>
        </p:txBody>
      </p:sp>
      <p:pic>
        <p:nvPicPr>
          <p:cNvPr id="8" name="Picture 7" descr="Shape&#10;&#10;Description automatically generated">
            <a:extLst>
              <a:ext uri="{FF2B5EF4-FFF2-40B4-BE49-F238E27FC236}">
                <a16:creationId xmlns:a16="http://schemas.microsoft.com/office/drawing/2014/main" id="{8FFCC96E-B031-5F4E-8540-76475B029D01}"/>
              </a:ext>
            </a:extLst>
          </p:cNvPr>
          <p:cNvPicPr>
            <a:picLocks noChangeAspect="1"/>
          </p:cNvPicPr>
          <p:nvPr/>
        </p:nvPicPr>
        <p:blipFill>
          <a:blip r:embed="rId3"/>
          <a:stretch>
            <a:fillRect/>
          </a:stretch>
        </p:blipFill>
        <p:spPr>
          <a:xfrm rot="16200000">
            <a:off x="10508666" y="777383"/>
            <a:ext cx="1903806" cy="974816"/>
          </a:xfrm>
          <a:prstGeom prst="rect">
            <a:avLst/>
          </a:prstGeom>
        </p:spPr>
      </p:pic>
      <p:sp>
        <p:nvSpPr>
          <p:cNvPr id="4" name="Rectangle 3">
            <a:extLst>
              <a:ext uri="{FF2B5EF4-FFF2-40B4-BE49-F238E27FC236}">
                <a16:creationId xmlns:a16="http://schemas.microsoft.com/office/drawing/2014/main" id="{795CBC72-B980-554E-A1EE-EFC4D84A9CF2}"/>
              </a:ext>
            </a:extLst>
          </p:cNvPr>
          <p:cNvSpPr/>
          <p:nvPr/>
        </p:nvSpPr>
        <p:spPr>
          <a:xfrm>
            <a:off x="435993" y="5838341"/>
            <a:ext cx="11365003" cy="646331"/>
          </a:xfrm>
          <a:prstGeom prst="rect">
            <a:avLst/>
          </a:prstGeom>
        </p:spPr>
        <p:txBody>
          <a:bodyPr wrap="square">
            <a:spAutoFit/>
          </a:bodyPr>
          <a:lstStyle/>
          <a:p>
            <a:r>
              <a:rPr lang="en-US" dirty="0">
                <a:latin typeface="Cavolini"/>
                <a:cs typeface="Cavolini"/>
              </a:rPr>
              <a:t>Do you think you have found </a:t>
            </a:r>
            <a:r>
              <a:rPr lang="en-US" b="1" dirty="0">
                <a:latin typeface="Cavolini"/>
                <a:cs typeface="Cavolini"/>
              </a:rPr>
              <a:t>ALL</a:t>
            </a:r>
            <a:r>
              <a:rPr lang="en-US" dirty="0">
                <a:latin typeface="Cavolini"/>
                <a:cs typeface="Cavolini"/>
              </a:rPr>
              <a:t> possible rectangles (made of any number of tangram pieces)? Why or why not?</a:t>
            </a:r>
            <a:endParaRPr lang="en-US" dirty="0"/>
          </a:p>
        </p:txBody>
      </p:sp>
      <p:sp>
        <p:nvSpPr>
          <p:cNvPr id="9" name="Rectangle 8">
            <a:extLst>
              <a:ext uri="{FF2B5EF4-FFF2-40B4-BE49-F238E27FC236}">
                <a16:creationId xmlns:a16="http://schemas.microsoft.com/office/drawing/2014/main" id="{B896A4D0-C287-494C-8756-60BDEDD1F86D}"/>
              </a:ext>
            </a:extLst>
          </p:cNvPr>
          <p:cNvSpPr/>
          <p:nvPr/>
        </p:nvSpPr>
        <p:spPr>
          <a:xfrm>
            <a:off x="1268367" y="845156"/>
            <a:ext cx="9573038"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Build it #1 – Rectangles - Continued</a:t>
            </a:r>
          </a:p>
        </p:txBody>
      </p:sp>
    </p:spTree>
    <p:extLst>
      <p:ext uri="{BB962C8B-B14F-4D97-AF65-F5344CB8AC3E}">
        <p14:creationId xmlns:p14="http://schemas.microsoft.com/office/powerpoint/2010/main" val="272032949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710" y="2946354"/>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7636" y="4473680"/>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745938" y="3061665"/>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801764" y="4473680"/>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044779" y="3764268"/>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464090" y="2629221"/>
            <a:ext cx="2915605" cy="2554545"/>
          </a:xfrm>
          <a:prstGeom prst="rect">
            <a:avLst/>
          </a:prstGeom>
          <a:noFill/>
        </p:spPr>
        <p:txBody>
          <a:bodyPr wrap="square" rtlCol="0" anchor="ctr">
            <a:spAutoFit/>
          </a:bodyPr>
          <a:lstStyle/>
          <a:p>
            <a:pPr algn="ctr"/>
            <a:r>
              <a:rPr lang="en-US" sz="4000" b="1">
                <a:latin typeface="Cavolini" panose="03000502040302020204" pitchFamily="66" charset="0"/>
                <a:cs typeface="Cavolini" panose="03000502040302020204" pitchFamily="66" charset="0"/>
              </a:rPr>
              <a:t>Which One Doesn’t Belong?</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706515" y="2850882"/>
            <a:ext cx="2915605" cy="2308324"/>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Open Middle Area Challenges</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Problem Solving – Culminating Activity</a:t>
            </a:r>
          </a:p>
        </p:txBody>
      </p:sp>
      <p:sp>
        <p:nvSpPr>
          <p:cNvPr id="26" name="Rectangle 25">
            <a:extLst>
              <a:ext uri="{FF2B5EF4-FFF2-40B4-BE49-F238E27FC236}">
                <a16:creationId xmlns:a16="http://schemas.microsoft.com/office/drawing/2014/main" id="{3F010251-4277-7B41-824D-7B87804BE27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EA92B38D-FE44-AB45-B6F7-040FAA28C63F}"/>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30713428-EF7C-4949-A169-FADE23BFF901}"/>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219838373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 name="TextBox 5">
            <a:extLst>
              <a:ext uri="{FF2B5EF4-FFF2-40B4-BE49-F238E27FC236}">
                <a16:creationId xmlns:a16="http://schemas.microsoft.com/office/drawing/2014/main" id="{D5996DB5-162C-A047-BD2F-12C295D8CF06}"/>
              </a:ext>
            </a:extLst>
          </p:cNvPr>
          <p:cNvSpPr txBox="1"/>
          <p:nvPr/>
        </p:nvSpPr>
        <p:spPr>
          <a:xfrm>
            <a:off x="515261" y="2161538"/>
            <a:ext cx="3683937" cy="3046988"/>
          </a:xfrm>
          <a:prstGeom prst="rect">
            <a:avLst/>
          </a:prstGeom>
          <a:noFill/>
        </p:spPr>
        <p:txBody>
          <a:bodyPr wrap="square" rtlCol="0" anchor="ctr">
            <a:spAutoFit/>
          </a:bodyPr>
          <a:lstStyle/>
          <a:p>
            <a:pPr algn="ctr"/>
            <a:r>
              <a:rPr lang="en-US" sz="4800" b="1">
                <a:latin typeface="Cavolini" panose="03000502040302020204" pitchFamily="66" charset="0"/>
                <a:cs typeface="Cavolini" panose="03000502040302020204" pitchFamily="66" charset="0"/>
              </a:rPr>
              <a:t>Which One Doesn’t Belong?</a:t>
            </a:r>
          </a:p>
        </p:txBody>
      </p:sp>
      <p:pic>
        <p:nvPicPr>
          <p:cNvPr id="8" name="Picture 7" descr="A picture containing text, electronics&#10;&#10;Description automatically generated">
            <a:extLst>
              <a:ext uri="{FF2B5EF4-FFF2-40B4-BE49-F238E27FC236}">
                <a16:creationId xmlns:a16="http://schemas.microsoft.com/office/drawing/2014/main" id="{050127A0-557F-634B-BF9D-3ED999F5787B}"/>
              </a:ext>
            </a:extLst>
          </p:cNvPr>
          <p:cNvPicPr>
            <a:picLocks noChangeAspect="1"/>
          </p:cNvPicPr>
          <p:nvPr/>
        </p:nvPicPr>
        <p:blipFill>
          <a:blip r:embed="rId3"/>
          <a:stretch>
            <a:fillRect/>
          </a:stretch>
        </p:blipFill>
        <p:spPr>
          <a:xfrm>
            <a:off x="8673008" y="3449075"/>
            <a:ext cx="2842274" cy="285978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20724E8-AA2A-5B4A-8A3D-7CC9BC95DB74}"/>
              </a:ext>
            </a:extLst>
          </p:cNvPr>
          <p:cNvPicPr>
            <a:picLocks noChangeAspect="1"/>
          </p:cNvPicPr>
          <p:nvPr/>
        </p:nvPicPr>
        <p:blipFill>
          <a:blip r:embed="rId4"/>
          <a:stretch>
            <a:fillRect/>
          </a:stretch>
        </p:blipFill>
        <p:spPr>
          <a:xfrm>
            <a:off x="8673008" y="410375"/>
            <a:ext cx="2842274" cy="2819398"/>
          </a:xfrm>
          <a:prstGeom prst="rect">
            <a:avLst/>
          </a:prstGeom>
        </p:spPr>
      </p:pic>
      <p:pic>
        <p:nvPicPr>
          <p:cNvPr id="12" name="Picture 11" descr="A picture containing text, electronics&#10;&#10;Description automatically generated">
            <a:extLst>
              <a:ext uri="{FF2B5EF4-FFF2-40B4-BE49-F238E27FC236}">
                <a16:creationId xmlns:a16="http://schemas.microsoft.com/office/drawing/2014/main" id="{3BAA8A67-09AC-964C-A8F6-E729772B5EDC}"/>
              </a:ext>
            </a:extLst>
          </p:cNvPr>
          <p:cNvPicPr>
            <a:picLocks noChangeAspect="1"/>
          </p:cNvPicPr>
          <p:nvPr/>
        </p:nvPicPr>
        <p:blipFill>
          <a:blip r:embed="rId5"/>
          <a:stretch>
            <a:fillRect/>
          </a:stretch>
        </p:blipFill>
        <p:spPr>
          <a:xfrm>
            <a:off x="5010120" y="437422"/>
            <a:ext cx="3397306" cy="2653806"/>
          </a:xfrm>
          <a:prstGeom prst="rect">
            <a:avLst/>
          </a:prstGeom>
        </p:spPr>
      </p:pic>
      <p:pic>
        <p:nvPicPr>
          <p:cNvPr id="14" name="Picture 13" descr="Chart, shape&#10;&#10;Description automatically generated">
            <a:extLst>
              <a:ext uri="{FF2B5EF4-FFF2-40B4-BE49-F238E27FC236}">
                <a16:creationId xmlns:a16="http://schemas.microsoft.com/office/drawing/2014/main" id="{04EB5A2D-F1B6-DA4D-BD15-D6F954D96C1F}"/>
              </a:ext>
            </a:extLst>
          </p:cNvPr>
          <p:cNvPicPr>
            <a:picLocks noChangeAspect="1"/>
          </p:cNvPicPr>
          <p:nvPr/>
        </p:nvPicPr>
        <p:blipFill>
          <a:blip r:embed="rId6"/>
          <a:stretch>
            <a:fillRect/>
          </a:stretch>
        </p:blipFill>
        <p:spPr>
          <a:xfrm>
            <a:off x="5044393" y="3449075"/>
            <a:ext cx="3397306" cy="2995538"/>
          </a:xfrm>
          <a:prstGeom prst="rect">
            <a:avLst/>
          </a:prstGeom>
        </p:spPr>
      </p:pic>
      <p:sp>
        <p:nvSpPr>
          <p:cNvPr id="15" name="TextBox 14">
            <a:extLst>
              <a:ext uri="{FF2B5EF4-FFF2-40B4-BE49-F238E27FC236}">
                <a16:creationId xmlns:a16="http://schemas.microsoft.com/office/drawing/2014/main" id="{F320C80D-814F-324F-92D3-B189786E6812}"/>
              </a:ext>
            </a:extLst>
          </p:cNvPr>
          <p:cNvSpPr txBox="1"/>
          <p:nvPr/>
        </p:nvSpPr>
        <p:spPr>
          <a:xfrm>
            <a:off x="5678205" y="4643856"/>
            <a:ext cx="880582" cy="276999"/>
          </a:xfrm>
          <a:prstGeom prst="rect">
            <a:avLst/>
          </a:prstGeom>
          <a:noFill/>
        </p:spPr>
        <p:txBody>
          <a:bodyPr wrap="square" rtlCol="0">
            <a:spAutoFit/>
          </a:bodyPr>
          <a:lstStyle/>
          <a:p>
            <a:pPr algn="ctr"/>
            <a:r>
              <a:rPr lang="en-US" sz="1200">
                <a:solidFill>
                  <a:schemeClr val="bg1"/>
                </a:solidFill>
              </a:rPr>
              <a:t>2.76units</a:t>
            </a:r>
          </a:p>
        </p:txBody>
      </p:sp>
    </p:spTree>
    <p:extLst>
      <p:ext uri="{BB962C8B-B14F-4D97-AF65-F5344CB8AC3E}">
        <p14:creationId xmlns:p14="http://schemas.microsoft.com/office/powerpoint/2010/main" val="179555118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5" name="TextBox 14">
            <a:extLst>
              <a:ext uri="{FF2B5EF4-FFF2-40B4-BE49-F238E27FC236}">
                <a16:creationId xmlns:a16="http://schemas.microsoft.com/office/drawing/2014/main" id="{F320C80D-814F-324F-92D3-B189786E6812}"/>
              </a:ext>
            </a:extLst>
          </p:cNvPr>
          <p:cNvSpPr txBox="1"/>
          <p:nvPr/>
        </p:nvSpPr>
        <p:spPr>
          <a:xfrm>
            <a:off x="5678205" y="4643856"/>
            <a:ext cx="880582" cy="276999"/>
          </a:xfrm>
          <a:prstGeom prst="rect">
            <a:avLst/>
          </a:prstGeom>
          <a:noFill/>
        </p:spPr>
        <p:txBody>
          <a:bodyPr wrap="square" rtlCol="0">
            <a:spAutoFit/>
          </a:bodyPr>
          <a:lstStyle/>
          <a:p>
            <a:pPr algn="ctr"/>
            <a:r>
              <a:rPr lang="en-US" sz="1200">
                <a:solidFill>
                  <a:schemeClr val="bg1"/>
                </a:solidFill>
              </a:rPr>
              <a:t>2.76units</a:t>
            </a:r>
          </a:p>
        </p:txBody>
      </p:sp>
      <p:pic>
        <p:nvPicPr>
          <p:cNvPr id="4" name="Picture 3" descr="Shape&#10;&#10;Description automatically generated">
            <a:extLst>
              <a:ext uri="{FF2B5EF4-FFF2-40B4-BE49-F238E27FC236}">
                <a16:creationId xmlns:a16="http://schemas.microsoft.com/office/drawing/2014/main" id="{71530F37-B2C5-7C49-87D5-8450E1DBB479}"/>
              </a:ext>
            </a:extLst>
          </p:cNvPr>
          <p:cNvPicPr>
            <a:picLocks noChangeAspect="1"/>
          </p:cNvPicPr>
          <p:nvPr/>
        </p:nvPicPr>
        <p:blipFill>
          <a:blip r:embed="rId3"/>
          <a:stretch>
            <a:fillRect/>
          </a:stretch>
        </p:blipFill>
        <p:spPr>
          <a:xfrm>
            <a:off x="4886189" y="2333727"/>
            <a:ext cx="2419622" cy="2190546"/>
          </a:xfrm>
          <a:prstGeom prst="rect">
            <a:avLst/>
          </a:prstGeom>
        </p:spPr>
      </p:pic>
      <p:sp>
        <p:nvSpPr>
          <p:cNvPr id="13" name="TextBox 12">
            <a:extLst>
              <a:ext uri="{FF2B5EF4-FFF2-40B4-BE49-F238E27FC236}">
                <a16:creationId xmlns:a16="http://schemas.microsoft.com/office/drawing/2014/main" id="{98C922CB-4EE2-ED4D-9C08-D29DA16E4419}"/>
              </a:ext>
            </a:extLst>
          </p:cNvPr>
          <p:cNvSpPr txBox="1"/>
          <p:nvPr/>
        </p:nvSpPr>
        <p:spPr>
          <a:xfrm>
            <a:off x="3657599" y="355316"/>
            <a:ext cx="6918435" cy="584775"/>
          </a:xfrm>
          <a:prstGeom prst="rect">
            <a:avLst/>
          </a:prstGeom>
          <a:noFill/>
        </p:spPr>
        <p:txBody>
          <a:bodyPr wrap="square" rtlCol="0" anchor="ctr">
            <a:spAutoFit/>
          </a:bodyPr>
          <a:lstStyle/>
          <a:p>
            <a:pPr algn="ctr"/>
            <a:r>
              <a:rPr lang="en-US" sz="3200" b="1">
                <a:latin typeface="Cavolini" panose="03000502040302020204" pitchFamily="66" charset="0"/>
                <a:cs typeface="Cavolini" panose="03000502040302020204" pitchFamily="66" charset="0"/>
              </a:rPr>
              <a:t>Which One Doesn’t Belong?</a:t>
            </a:r>
          </a:p>
        </p:txBody>
      </p:sp>
      <p:cxnSp>
        <p:nvCxnSpPr>
          <p:cNvPr id="7" name="Straight Connector 6">
            <a:extLst>
              <a:ext uri="{FF2B5EF4-FFF2-40B4-BE49-F238E27FC236}">
                <a16:creationId xmlns:a16="http://schemas.microsoft.com/office/drawing/2014/main" id="{ED5367A1-72B5-6140-92DA-5E8ED780F382}"/>
              </a:ext>
            </a:extLst>
          </p:cNvPr>
          <p:cNvCxnSpPr/>
          <p:nvPr/>
        </p:nvCxnSpPr>
        <p:spPr>
          <a:xfrm>
            <a:off x="357282" y="3389811"/>
            <a:ext cx="1152992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B45F0B-DD2A-D04B-8BDC-24ACED47D42B}"/>
              </a:ext>
            </a:extLst>
          </p:cNvPr>
          <p:cNvCxnSpPr>
            <a:cxnSpLocks/>
          </p:cNvCxnSpPr>
          <p:nvPr/>
        </p:nvCxnSpPr>
        <p:spPr>
          <a:xfrm>
            <a:off x="6204857" y="964640"/>
            <a:ext cx="0" cy="557097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4468480-3546-BC43-A700-0F4C9DC0A36E}"/>
              </a:ext>
            </a:extLst>
          </p:cNvPr>
          <p:cNvSpPr txBox="1"/>
          <p:nvPr/>
        </p:nvSpPr>
        <p:spPr>
          <a:xfrm>
            <a:off x="357282" y="1162594"/>
            <a:ext cx="4645792" cy="523220"/>
          </a:xfrm>
          <a:prstGeom prst="rect">
            <a:avLst/>
          </a:prstGeom>
          <a:noFill/>
        </p:spPr>
        <p:txBody>
          <a:bodyPr wrap="square" rtlCol="0">
            <a:spAutoFit/>
          </a:bodyPr>
          <a:lstStyle/>
          <a:p>
            <a:r>
              <a:rPr lang="en-US" sz="1400">
                <a:latin typeface="Cavolini" panose="03000502040302020204" pitchFamily="66" charset="0"/>
                <a:cs typeface="Cavolini" panose="03000502040302020204" pitchFamily="66" charset="0"/>
              </a:rPr>
              <a:t>This one doesn’t belong because it’s the only one that…</a:t>
            </a:r>
          </a:p>
        </p:txBody>
      </p:sp>
      <p:sp>
        <p:nvSpPr>
          <p:cNvPr id="20" name="TextBox 19">
            <a:extLst>
              <a:ext uri="{FF2B5EF4-FFF2-40B4-BE49-F238E27FC236}">
                <a16:creationId xmlns:a16="http://schemas.microsoft.com/office/drawing/2014/main" id="{2CDCA506-A923-DD45-9A8F-C9C4F329EEE4}"/>
              </a:ext>
            </a:extLst>
          </p:cNvPr>
          <p:cNvSpPr txBox="1"/>
          <p:nvPr/>
        </p:nvSpPr>
        <p:spPr>
          <a:xfrm>
            <a:off x="240397" y="3514505"/>
            <a:ext cx="4645792" cy="523220"/>
          </a:xfrm>
          <a:prstGeom prst="rect">
            <a:avLst/>
          </a:prstGeom>
          <a:noFill/>
        </p:spPr>
        <p:txBody>
          <a:bodyPr wrap="square" rtlCol="0">
            <a:spAutoFit/>
          </a:bodyPr>
          <a:lstStyle/>
          <a:p>
            <a:r>
              <a:rPr lang="en-US" sz="1400">
                <a:latin typeface="Cavolini" panose="03000502040302020204" pitchFamily="66" charset="0"/>
                <a:cs typeface="Cavolini" panose="03000502040302020204" pitchFamily="66" charset="0"/>
              </a:rPr>
              <a:t>This one doesn’t belong because it’s the only one that…</a:t>
            </a:r>
          </a:p>
        </p:txBody>
      </p:sp>
      <p:sp>
        <p:nvSpPr>
          <p:cNvPr id="21" name="TextBox 20">
            <a:extLst>
              <a:ext uri="{FF2B5EF4-FFF2-40B4-BE49-F238E27FC236}">
                <a16:creationId xmlns:a16="http://schemas.microsoft.com/office/drawing/2014/main" id="{970A4B35-17A0-A54A-B62F-CCFC3396CE3A}"/>
              </a:ext>
            </a:extLst>
          </p:cNvPr>
          <p:cNvSpPr txBox="1"/>
          <p:nvPr/>
        </p:nvSpPr>
        <p:spPr>
          <a:xfrm>
            <a:off x="7132025" y="945407"/>
            <a:ext cx="4645792" cy="523220"/>
          </a:xfrm>
          <a:prstGeom prst="rect">
            <a:avLst/>
          </a:prstGeom>
          <a:noFill/>
        </p:spPr>
        <p:txBody>
          <a:bodyPr wrap="square" rtlCol="0">
            <a:spAutoFit/>
          </a:bodyPr>
          <a:lstStyle/>
          <a:p>
            <a:r>
              <a:rPr lang="en-US" sz="1400">
                <a:latin typeface="Cavolini" panose="03000502040302020204" pitchFamily="66" charset="0"/>
                <a:cs typeface="Cavolini" panose="03000502040302020204" pitchFamily="66" charset="0"/>
              </a:rPr>
              <a:t>This one doesn’t belong because it’s the only one that…</a:t>
            </a:r>
          </a:p>
        </p:txBody>
      </p:sp>
      <p:sp>
        <p:nvSpPr>
          <p:cNvPr id="23" name="TextBox 22">
            <a:extLst>
              <a:ext uri="{FF2B5EF4-FFF2-40B4-BE49-F238E27FC236}">
                <a16:creationId xmlns:a16="http://schemas.microsoft.com/office/drawing/2014/main" id="{277C0B8B-60A4-1F4A-A57D-13B1984B3B99}"/>
              </a:ext>
            </a:extLst>
          </p:cNvPr>
          <p:cNvSpPr txBox="1"/>
          <p:nvPr/>
        </p:nvSpPr>
        <p:spPr>
          <a:xfrm>
            <a:off x="7388735" y="3586915"/>
            <a:ext cx="4645792" cy="523220"/>
          </a:xfrm>
          <a:prstGeom prst="rect">
            <a:avLst/>
          </a:prstGeom>
          <a:noFill/>
        </p:spPr>
        <p:txBody>
          <a:bodyPr wrap="square" rtlCol="0">
            <a:spAutoFit/>
          </a:bodyPr>
          <a:lstStyle/>
          <a:p>
            <a:r>
              <a:rPr lang="en-US" sz="1400">
                <a:latin typeface="Cavolini" panose="03000502040302020204" pitchFamily="66" charset="0"/>
                <a:cs typeface="Cavolini" panose="03000502040302020204" pitchFamily="66" charset="0"/>
              </a:rPr>
              <a:t>This one doesn’t belong because it’s the only one that…</a:t>
            </a:r>
          </a:p>
        </p:txBody>
      </p:sp>
    </p:spTree>
    <p:extLst>
      <p:ext uri="{BB962C8B-B14F-4D97-AF65-F5344CB8AC3E}">
        <p14:creationId xmlns:p14="http://schemas.microsoft.com/office/powerpoint/2010/main" val="237526760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88431"/>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618742" y="1162521"/>
            <a:ext cx="11217351" cy="2246769"/>
          </a:xfrm>
          <a:prstGeom prst="rect">
            <a:avLst/>
          </a:prstGeom>
          <a:noFill/>
        </p:spPr>
        <p:txBody>
          <a:bodyPr wrap="square" rtlCol="0" anchor="ctr">
            <a:spAutoFit/>
          </a:bodyPr>
          <a:lstStyle/>
          <a:p>
            <a:r>
              <a:rPr lang="en-US" sz="2000">
                <a:latin typeface="Cavolini" panose="03000502040302020204" pitchFamily="66" charset="0"/>
                <a:cs typeface="Cavolini" panose="03000502040302020204" pitchFamily="66" charset="0"/>
              </a:rPr>
              <a:t>Using the digits 1-9 at most one time each, fill in the dimensions for the shapes to create…</a:t>
            </a:r>
          </a:p>
          <a:p>
            <a:pPr marL="1257300" lvl="2" indent="-342900">
              <a:buFont typeface="Arial" panose="020B0604020202020204" pitchFamily="34" charset="0"/>
              <a:buChar char="•"/>
            </a:pPr>
            <a:r>
              <a:rPr lang="en-US" sz="2000">
                <a:solidFill>
                  <a:schemeClr val="tx2"/>
                </a:solidFill>
                <a:latin typeface="Cavolini" panose="03000502040302020204" pitchFamily="66" charset="0"/>
                <a:cs typeface="Cavolini" panose="03000502040302020204" pitchFamily="66" charset="0"/>
              </a:rPr>
              <a:t>The largest possible area of all 3 shapes combined.</a:t>
            </a:r>
          </a:p>
          <a:p>
            <a:pPr marL="1257300" lvl="2" indent="-342900">
              <a:buFont typeface="Arial" panose="020B0604020202020204" pitchFamily="34" charset="0"/>
              <a:buChar char="•"/>
            </a:pPr>
            <a:r>
              <a:rPr lang="en-US" sz="2000">
                <a:solidFill>
                  <a:schemeClr val="tx2"/>
                </a:solidFill>
                <a:latin typeface="Cavolini" panose="03000502040302020204" pitchFamily="66" charset="0"/>
                <a:cs typeface="Cavolini" panose="03000502040302020204" pitchFamily="66" charset="0"/>
              </a:rPr>
              <a:t>The smallest possible area of all 3 shapes combined.</a:t>
            </a:r>
          </a:p>
          <a:p>
            <a:pPr marL="1257300" lvl="2" indent="-342900">
              <a:buFont typeface="Arial" panose="020B0604020202020204" pitchFamily="34" charset="0"/>
              <a:buChar char="•"/>
            </a:pPr>
            <a:r>
              <a:rPr lang="en-US" sz="2000">
                <a:solidFill>
                  <a:schemeClr val="tx2"/>
                </a:solidFill>
                <a:latin typeface="Cavolini" panose="03000502040302020204" pitchFamily="66" charset="0"/>
                <a:cs typeface="Cavolini" panose="03000502040302020204" pitchFamily="66" charset="0"/>
              </a:rPr>
              <a:t>Areas for the shapes in ascending order…with the smallest possible area for the circle.</a:t>
            </a:r>
          </a:p>
          <a:p>
            <a:pPr marL="1257300" lvl="2" indent="-342900">
              <a:buFont typeface="Arial" panose="020B0604020202020204" pitchFamily="34" charset="0"/>
              <a:buChar char="•"/>
            </a:pPr>
            <a:endParaRPr lang="en-US" sz="2000">
              <a:solidFill>
                <a:srgbClr val="00B050"/>
              </a:solidFill>
              <a:latin typeface="Cavolini" panose="03000502040302020204" pitchFamily="66" charset="0"/>
              <a:cs typeface="Cavolini" panose="03000502040302020204" pitchFamily="66" charset="0"/>
            </a:endParaRPr>
          </a:p>
        </p:txBody>
      </p:sp>
      <p:sp>
        <p:nvSpPr>
          <p:cNvPr id="10" name="TextBox 9">
            <a:extLst>
              <a:ext uri="{FF2B5EF4-FFF2-40B4-BE49-F238E27FC236}">
                <a16:creationId xmlns:a16="http://schemas.microsoft.com/office/drawing/2014/main" id="{38E5ACFD-9A03-4A0E-A757-6B72829D3408}"/>
              </a:ext>
            </a:extLst>
          </p:cNvPr>
          <p:cNvSpPr txBox="1"/>
          <p:nvPr/>
        </p:nvSpPr>
        <p:spPr>
          <a:xfrm>
            <a:off x="1875503" y="2188912"/>
            <a:ext cx="9736199" cy="830997"/>
          </a:xfrm>
          <a:custGeom>
            <a:avLst/>
            <a:gdLst>
              <a:gd name="connsiteX0" fmla="*/ 0 w 9736199"/>
              <a:gd name="connsiteY0" fmla="*/ 0 h 830997"/>
              <a:gd name="connsiteX1" fmla="*/ 670080 w 9736199"/>
              <a:gd name="connsiteY1" fmla="*/ 0 h 830997"/>
              <a:gd name="connsiteX2" fmla="*/ 950711 w 9736199"/>
              <a:gd name="connsiteY2" fmla="*/ 0 h 830997"/>
              <a:gd name="connsiteX3" fmla="*/ 1718153 w 9736199"/>
              <a:gd name="connsiteY3" fmla="*/ 0 h 830997"/>
              <a:gd name="connsiteX4" fmla="*/ 2290870 w 9736199"/>
              <a:gd name="connsiteY4" fmla="*/ 0 h 830997"/>
              <a:gd name="connsiteX5" fmla="*/ 2571502 w 9736199"/>
              <a:gd name="connsiteY5" fmla="*/ 0 h 830997"/>
              <a:gd name="connsiteX6" fmla="*/ 3144220 w 9736199"/>
              <a:gd name="connsiteY6" fmla="*/ 0 h 830997"/>
              <a:gd name="connsiteX7" fmla="*/ 3911661 w 9736199"/>
              <a:gd name="connsiteY7" fmla="*/ 0 h 830997"/>
              <a:gd name="connsiteX8" fmla="*/ 4387017 w 9736199"/>
              <a:gd name="connsiteY8" fmla="*/ 0 h 830997"/>
              <a:gd name="connsiteX9" fmla="*/ 4862372 w 9736199"/>
              <a:gd name="connsiteY9" fmla="*/ 0 h 830997"/>
              <a:gd name="connsiteX10" fmla="*/ 5435090 w 9736199"/>
              <a:gd name="connsiteY10" fmla="*/ 0 h 830997"/>
              <a:gd name="connsiteX11" fmla="*/ 6105169 w 9736199"/>
              <a:gd name="connsiteY11" fmla="*/ 0 h 830997"/>
              <a:gd name="connsiteX12" fmla="*/ 6775249 w 9736199"/>
              <a:gd name="connsiteY12" fmla="*/ 0 h 830997"/>
              <a:gd name="connsiteX13" fmla="*/ 7445329 w 9736199"/>
              <a:gd name="connsiteY13" fmla="*/ 0 h 830997"/>
              <a:gd name="connsiteX14" fmla="*/ 8212770 w 9736199"/>
              <a:gd name="connsiteY14" fmla="*/ 0 h 830997"/>
              <a:gd name="connsiteX15" fmla="*/ 8785488 w 9736199"/>
              <a:gd name="connsiteY15" fmla="*/ 0 h 830997"/>
              <a:gd name="connsiteX16" fmla="*/ 9736199 w 9736199"/>
              <a:gd name="connsiteY16" fmla="*/ 0 h 830997"/>
              <a:gd name="connsiteX17" fmla="*/ 9736199 w 9736199"/>
              <a:gd name="connsiteY17" fmla="*/ 415499 h 830997"/>
              <a:gd name="connsiteX18" fmla="*/ 9736199 w 9736199"/>
              <a:gd name="connsiteY18" fmla="*/ 830997 h 830997"/>
              <a:gd name="connsiteX19" fmla="*/ 9066119 w 9736199"/>
              <a:gd name="connsiteY19" fmla="*/ 830997 h 830997"/>
              <a:gd name="connsiteX20" fmla="*/ 8590764 w 9736199"/>
              <a:gd name="connsiteY20" fmla="*/ 830997 h 830997"/>
              <a:gd name="connsiteX21" fmla="*/ 8115408 w 9736199"/>
              <a:gd name="connsiteY21" fmla="*/ 830997 h 830997"/>
              <a:gd name="connsiteX22" fmla="*/ 7640053 w 9736199"/>
              <a:gd name="connsiteY22" fmla="*/ 830997 h 830997"/>
              <a:gd name="connsiteX23" fmla="*/ 7164697 w 9736199"/>
              <a:gd name="connsiteY23" fmla="*/ 830997 h 830997"/>
              <a:gd name="connsiteX24" fmla="*/ 6494617 w 9736199"/>
              <a:gd name="connsiteY24" fmla="*/ 830997 h 830997"/>
              <a:gd name="connsiteX25" fmla="*/ 5921900 w 9736199"/>
              <a:gd name="connsiteY25" fmla="*/ 830997 h 830997"/>
              <a:gd name="connsiteX26" fmla="*/ 5641268 w 9736199"/>
              <a:gd name="connsiteY26" fmla="*/ 830997 h 830997"/>
              <a:gd name="connsiteX27" fmla="*/ 5165913 w 9736199"/>
              <a:gd name="connsiteY27" fmla="*/ 830997 h 830997"/>
              <a:gd name="connsiteX28" fmla="*/ 4495833 w 9736199"/>
              <a:gd name="connsiteY28" fmla="*/ 830997 h 830997"/>
              <a:gd name="connsiteX29" fmla="*/ 4117839 w 9736199"/>
              <a:gd name="connsiteY29" fmla="*/ 830997 h 830997"/>
              <a:gd name="connsiteX30" fmla="*/ 3350398 w 9736199"/>
              <a:gd name="connsiteY30" fmla="*/ 830997 h 830997"/>
              <a:gd name="connsiteX31" fmla="*/ 2582956 w 9736199"/>
              <a:gd name="connsiteY31" fmla="*/ 830997 h 830997"/>
              <a:gd name="connsiteX32" fmla="*/ 2010239 w 9736199"/>
              <a:gd name="connsiteY32" fmla="*/ 830997 h 830997"/>
              <a:gd name="connsiteX33" fmla="*/ 1242797 w 9736199"/>
              <a:gd name="connsiteY33" fmla="*/ 830997 h 830997"/>
              <a:gd name="connsiteX34" fmla="*/ 670080 w 9736199"/>
              <a:gd name="connsiteY34" fmla="*/ 830997 h 830997"/>
              <a:gd name="connsiteX35" fmla="*/ 0 w 9736199"/>
              <a:gd name="connsiteY35" fmla="*/ 830997 h 830997"/>
              <a:gd name="connsiteX36" fmla="*/ 0 w 9736199"/>
              <a:gd name="connsiteY36" fmla="*/ 440428 h 830997"/>
              <a:gd name="connsiteX37" fmla="*/ 0 w 9736199"/>
              <a:gd name="connsiteY3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36199" h="830997" fill="none" extrusionOk="0">
                <a:moveTo>
                  <a:pt x="0" y="0"/>
                </a:moveTo>
                <a:cubicBezTo>
                  <a:pt x="218669" y="-72031"/>
                  <a:pt x="397376" y="23024"/>
                  <a:pt x="670080" y="0"/>
                </a:cubicBezTo>
                <a:cubicBezTo>
                  <a:pt x="942784" y="-23024"/>
                  <a:pt x="823205" y="19134"/>
                  <a:pt x="950711" y="0"/>
                </a:cubicBezTo>
                <a:cubicBezTo>
                  <a:pt x="1078217" y="-19134"/>
                  <a:pt x="1503255" y="84660"/>
                  <a:pt x="1718153" y="0"/>
                </a:cubicBezTo>
                <a:cubicBezTo>
                  <a:pt x="1933051" y="-84660"/>
                  <a:pt x="2027141" y="21080"/>
                  <a:pt x="2290870" y="0"/>
                </a:cubicBezTo>
                <a:cubicBezTo>
                  <a:pt x="2554599" y="-21080"/>
                  <a:pt x="2489790" y="19661"/>
                  <a:pt x="2571502" y="0"/>
                </a:cubicBezTo>
                <a:cubicBezTo>
                  <a:pt x="2653214" y="-19661"/>
                  <a:pt x="2906356" y="6583"/>
                  <a:pt x="3144220" y="0"/>
                </a:cubicBezTo>
                <a:cubicBezTo>
                  <a:pt x="3382084" y="-6583"/>
                  <a:pt x="3529588" y="19165"/>
                  <a:pt x="3911661" y="0"/>
                </a:cubicBezTo>
                <a:cubicBezTo>
                  <a:pt x="4293734" y="-19165"/>
                  <a:pt x="4167623" y="2105"/>
                  <a:pt x="4387017" y="0"/>
                </a:cubicBezTo>
                <a:cubicBezTo>
                  <a:pt x="4606411" y="-2105"/>
                  <a:pt x="4749234" y="17056"/>
                  <a:pt x="4862372" y="0"/>
                </a:cubicBezTo>
                <a:cubicBezTo>
                  <a:pt x="4975510" y="-17056"/>
                  <a:pt x="5242504" y="14441"/>
                  <a:pt x="5435090" y="0"/>
                </a:cubicBezTo>
                <a:cubicBezTo>
                  <a:pt x="5627676" y="-14441"/>
                  <a:pt x="5813183" y="41298"/>
                  <a:pt x="6105169" y="0"/>
                </a:cubicBezTo>
                <a:cubicBezTo>
                  <a:pt x="6397155" y="-41298"/>
                  <a:pt x="6464861" y="6175"/>
                  <a:pt x="6775249" y="0"/>
                </a:cubicBezTo>
                <a:cubicBezTo>
                  <a:pt x="7085637" y="-6175"/>
                  <a:pt x="7262309" y="73722"/>
                  <a:pt x="7445329" y="0"/>
                </a:cubicBezTo>
                <a:cubicBezTo>
                  <a:pt x="7628349" y="-73722"/>
                  <a:pt x="7899930" y="84822"/>
                  <a:pt x="8212770" y="0"/>
                </a:cubicBezTo>
                <a:cubicBezTo>
                  <a:pt x="8525610" y="-84822"/>
                  <a:pt x="8515733" y="37106"/>
                  <a:pt x="8785488" y="0"/>
                </a:cubicBezTo>
                <a:cubicBezTo>
                  <a:pt x="9055243" y="-37106"/>
                  <a:pt x="9460455" y="57249"/>
                  <a:pt x="9736199" y="0"/>
                </a:cubicBezTo>
                <a:cubicBezTo>
                  <a:pt x="9756617" y="114234"/>
                  <a:pt x="9707151" y="330999"/>
                  <a:pt x="9736199" y="415499"/>
                </a:cubicBezTo>
                <a:cubicBezTo>
                  <a:pt x="9765247" y="499999"/>
                  <a:pt x="9725746" y="654219"/>
                  <a:pt x="9736199" y="830997"/>
                </a:cubicBezTo>
                <a:cubicBezTo>
                  <a:pt x="9420501" y="906749"/>
                  <a:pt x="9204676" y="770448"/>
                  <a:pt x="9066119" y="830997"/>
                </a:cubicBezTo>
                <a:cubicBezTo>
                  <a:pt x="8927562" y="891546"/>
                  <a:pt x="8746538" y="791053"/>
                  <a:pt x="8590764" y="830997"/>
                </a:cubicBezTo>
                <a:cubicBezTo>
                  <a:pt x="8434991" y="870941"/>
                  <a:pt x="8302775" y="778915"/>
                  <a:pt x="8115408" y="830997"/>
                </a:cubicBezTo>
                <a:cubicBezTo>
                  <a:pt x="7928041" y="883079"/>
                  <a:pt x="7813376" y="824451"/>
                  <a:pt x="7640053" y="830997"/>
                </a:cubicBezTo>
                <a:cubicBezTo>
                  <a:pt x="7466730" y="837543"/>
                  <a:pt x="7297109" y="787837"/>
                  <a:pt x="7164697" y="830997"/>
                </a:cubicBezTo>
                <a:cubicBezTo>
                  <a:pt x="7032285" y="874157"/>
                  <a:pt x="6733908" y="761339"/>
                  <a:pt x="6494617" y="830997"/>
                </a:cubicBezTo>
                <a:cubicBezTo>
                  <a:pt x="6255326" y="900655"/>
                  <a:pt x="6115823" y="826889"/>
                  <a:pt x="5921900" y="830997"/>
                </a:cubicBezTo>
                <a:cubicBezTo>
                  <a:pt x="5727977" y="835105"/>
                  <a:pt x="5719234" y="811180"/>
                  <a:pt x="5641268" y="830997"/>
                </a:cubicBezTo>
                <a:cubicBezTo>
                  <a:pt x="5563302" y="850814"/>
                  <a:pt x="5267567" y="811727"/>
                  <a:pt x="5165913" y="830997"/>
                </a:cubicBezTo>
                <a:cubicBezTo>
                  <a:pt x="5064260" y="850267"/>
                  <a:pt x="4798472" y="803943"/>
                  <a:pt x="4495833" y="830997"/>
                </a:cubicBezTo>
                <a:cubicBezTo>
                  <a:pt x="4193194" y="858051"/>
                  <a:pt x="4266212" y="801002"/>
                  <a:pt x="4117839" y="830997"/>
                </a:cubicBezTo>
                <a:cubicBezTo>
                  <a:pt x="3969466" y="860992"/>
                  <a:pt x="3722216" y="747920"/>
                  <a:pt x="3350398" y="830997"/>
                </a:cubicBezTo>
                <a:cubicBezTo>
                  <a:pt x="2978580" y="914074"/>
                  <a:pt x="2925061" y="795095"/>
                  <a:pt x="2582956" y="830997"/>
                </a:cubicBezTo>
                <a:cubicBezTo>
                  <a:pt x="2240851" y="866899"/>
                  <a:pt x="2215906" y="813597"/>
                  <a:pt x="2010239" y="830997"/>
                </a:cubicBezTo>
                <a:cubicBezTo>
                  <a:pt x="1804572" y="848397"/>
                  <a:pt x="1538445" y="747302"/>
                  <a:pt x="1242797" y="830997"/>
                </a:cubicBezTo>
                <a:cubicBezTo>
                  <a:pt x="947149" y="914692"/>
                  <a:pt x="831444" y="821644"/>
                  <a:pt x="670080" y="830997"/>
                </a:cubicBezTo>
                <a:cubicBezTo>
                  <a:pt x="508716" y="840350"/>
                  <a:pt x="219314" y="821498"/>
                  <a:pt x="0" y="830997"/>
                </a:cubicBezTo>
                <a:cubicBezTo>
                  <a:pt x="-16172" y="692855"/>
                  <a:pt x="5142" y="612230"/>
                  <a:pt x="0" y="440428"/>
                </a:cubicBezTo>
                <a:cubicBezTo>
                  <a:pt x="-5142" y="268626"/>
                  <a:pt x="47110" y="216323"/>
                  <a:pt x="0" y="0"/>
                </a:cubicBezTo>
                <a:close/>
              </a:path>
              <a:path w="9736199" h="830997" stroke="0" extrusionOk="0">
                <a:moveTo>
                  <a:pt x="0" y="0"/>
                </a:moveTo>
                <a:cubicBezTo>
                  <a:pt x="168074" y="-20372"/>
                  <a:pt x="270376" y="12262"/>
                  <a:pt x="475356" y="0"/>
                </a:cubicBezTo>
                <a:cubicBezTo>
                  <a:pt x="680336" y="-12262"/>
                  <a:pt x="648199" y="18792"/>
                  <a:pt x="755987" y="0"/>
                </a:cubicBezTo>
                <a:cubicBezTo>
                  <a:pt x="863775" y="-18792"/>
                  <a:pt x="1262135" y="42594"/>
                  <a:pt x="1523429" y="0"/>
                </a:cubicBezTo>
                <a:cubicBezTo>
                  <a:pt x="1784723" y="-42594"/>
                  <a:pt x="1814405" y="22847"/>
                  <a:pt x="1998784" y="0"/>
                </a:cubicBezTo>
                <a:cubicBezTo>
                  <a:pt x="2183163" y="-22847"/>
                  <a:pt x="2256918" y="12222"/>
                  <a:pt x="2474140" y="0"/>
                </a:cubicBezTo>
                <a:cubicBezTo>
                  <a:pt x="2691362" y="-12222"/>
                  <a:pt x="2938781" y="9542"/>
                  <a:pt x="3241582" y="0"/>
                </a:cubicBezTo>
                <a:cubicBezTo>
                  <a:pt x="3544383" y="-9542"/>
                  <a:pt x="3500755" y="24215"/>
                  <a:pt x="3619575" y="0"/>
                </a:cubicBezTo>
                <a:cubicBezTo>
                  <a:pt x="3738395" y="-24215"/>
                  <a:pt x="4203249" y="72643"/>
                  <a:pt x="4387017" y="0"/>
                </a:cubicBezTo>
                <a:cubicBezTo>
                  <a:pt x="4570785" y="-72643"/>
                  <a:pt x="4993440" y="7508"/>
                  <a:pt x="5154458" y="0"/>
                </a:cubicBezTo>
                <a:cubicBezTo>
                  <a:pt x="5315476" y="-7508"/>
                  <a:pt x="5479657" y="53775"/>
                  <a:pt x="5727176" y="0"/>
                </a:cubicBezTo>
                <a:cubicBezTo>
                  <a:pt x="5974695" y="-53775"/>
                  <a:pt x="6226238" y="31365"/>
                  <a:pt x="6494617" y="0"/>
                </a:cubicBezTo>
                <a:cubicBezTo>
                  <a:pt x="6762996" y="-31365"/>
                  <a:pt x="6734435" y="41838"/>
                  <a:pt x="6969973" y="0"/>
                </a:cubicBezTo>
                <a:cubicBezTo>
                  <a:pt x="7205511" y="-41838"/>
                  <a:pt x="7258805" y="20568"/>
                  <a:pt x="7445329" y="0"/>
                </a:cubicBezTo>
                <a:cubicBezTo>
                  <a:pt x="7631853" y="-20568"/>
                  <a:pt x="7795935" y="45385"/>
                  <a:pt x="8115408" y="0"/>
                </a:cubicBezTo>
                <a:cubicBezTo>
                  <a:pt x="8434881" y="-45385"/>
                  <a:pt x="8354335" y="24382"/>
                  <a:pt x="8590764" y="0"/>
                </a:cubicBezTo>
                <a:cubicBezTo>
                  <a:pt x="8827193" y="-24382"/>
                  <a:pt x="9334314" y="130343"/>
                  <a:pt x="9736199" y="0"/>
                </a:cubicBezTo>
                <a:cubicBezTo>
                  <a:pt x="9767625" y="125479"/>
                  <a:pt x="9735539" y="345224"/>
                  <a:pt x="9736199" y="432118"/>
                </a:cubicBezTo>
                <a:cubicBezTo>
                  <a:pt x="9736859" y="519012"/>
                  <a:pt x="9696951" y="700892"/>
                  <a:pt x="9736199" y="830997"/>
                </a:cubicBezTo>
                <a:cubicBezTo>
                  <a:pt x="9452363" y="843235"/>
                  <a:pt x="9253628" y="759583"/>
                  <a:pt x="9066119" y="830997"/>
                </a:cubicBezTo>
                <a:cubicBezTo>
                  <a:pt x="8878610" y="902411"/>
                  <a:pt x="8782161" y="804493"/>
                  <a:pt x="8688126" y="830997"/>
                </a:cubicBezTo>
                <a:cubicBezTo>
                  <a:pt x="8594091" y="857501"/>
                  <a:pt x="8135210" y="771898"/>
                  <a:pt x="7920684" y="830997"/>
                </a:cubicBezTo>
                <a:cubicBezTo>
                  <a:pt x="7706158" y="890096"/>
                  <a:pt x="7615327" y="808203"/>
                  <a:pt x="7347967" y="830997"/>
                </a:cubicBezTo>
                <a:cubicBezTo>
                  <a:pt x="7080607" y="853791"/>
                  <a:pt x="7077966" y="800730"/>
                  <a:pt x="6969973" y="830997"/>
                </a:cubicBezTo>
                <a:cubicBezTo>
                  <a:pt x="6861980" y="861264"/>
                  <a:pt x="6668799" y="820403"/>
                  <a:pt x="6397255" y="830997"/>
                </a:cubicBezTo>
                <a:cubicBezTo>
                  <a:pt x="6125711" y="841591"/>
                  <a:pt x="6179927" y="811397"/>
                  <a:pt x="6116624" y="830997"/>
                </a:cubicBezTo>
                <a:cubicBezTo>
                  <a:pt x="6053321" y="850597"/>
                  <a:pt x="5950196" y="801807"/>
                  <a:pt x="5835992" y="830997"/>
                </a:cubicBezTo>
                <a:cubicBezTo>
                  <a:pt x="5721788" y="860187"/>
                  <a:pt x="5496773" y="825645"/>
                  <a:pt x="5263275" y="830997"/>
                </a:cubicBezTo>
                <a:cubicBezTo>
                  <a:pt x="5029777" y="836349"/>
                  <a:pt x="5069921" y="793002"/>
                  <a:pt x="4885281" y="830997"/>
                </a:cubicBezTo>
                <a:cubicBezTo>
                  <a:pt x="4700641" y="868992"/>
                  <a:pt x="4422982" y="820622"/>
                  <a:pt x="4215201" y="830997"/>
                </a:cubicBezTo>
                <a:cubicBezTo>
                  <a:pt x="4007420" y="841372"/>
                  <a:pt x="3934724" y="828087"/>
                  <a:pt x="3837208" y="830997"/>
                </a:cubicBezTo>
                <a:cubicBezTo>
                  <a:pt x="3739692" y="833907"/>
                  <a:pt x="3332685" y="756452"/>
                  <a:pt x="3167128" y="830997"/>
                </a:cubicBezTo>
                <a:cubicBezTo>
                  <a:pt x="3001571" y="905542"/>
                  <a:pt x="3018905" y="822373"/>
                  <a:pt x="2886497" y="830997"/>
                </a:cubicBezTo>
                <a:cubicBezTo>
                  <a:pt x="2754089" y="839621"/>
                  <a:pt x="2374231" y="785864"/>
                  <a:pt x="2216417" y="830997"/>
                </a:cubicBezTo>
                <a:cubicBezTo>
                  <a:pt x="2058603" y="876130"/>
                  <a:pt x="1930038" y="807247"/>
                  <a:pt x="1838423" y="830997"/>
                </a:cubicBezTo>
                <a:cubicBezTo>
                  <a:pt x="1746808" y="854747"/>
                  <a:pt x="1628194" y="801612"/>
                  <a:pt x="1557792" y="830997"/>
                </a:cubicBezTo>
                <a:cubicBezTo>
                  <a:pt x="1487390" y="860382"/>
                  <a:pt x="1291121" y="790765"/>
                  <a:pt x="1179798" y="830997"/>
                </a:cubicBezTo>
                <a:cubicBezTo>
                  <a:pt x="1068475" y="871229"/>
                  <a:pt x="779984" y="795693"/>
                  <a:pt x="509719" y="830997"/>
                </a:cubicBezTo>
                <a:cubicBezTo>
                  <a:pt x="239454" y="866301"/>
                  <a:pt x="176115" y="781424"/>
                  <a:pt x="0" y="830997"/>
                </a:cubicBezTo>
                <a:cubicBezTo>
                  <a:pt x="-35163" y="653672"/>
                  <a:pt x="35255" y="557504"/>
                  <a:pt x="0" y="440428"/>
                </a:cubicBezTo>
                <a:cubicBezTo>
                  <a:pt x="-35255" y="323352"/>
                  <a:pt x="25071" y="217876"/>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endParaRPr lang="en-US" sz="2400">
              <a:latin typeface="Cavolini" panose="03000502040302020204" pitchFamily="66" charset="0"/>
              <a:cs typeface="Cavolini" panose="03000502040302020204" pitchFamily="66" charset="0"/>
            </a:endParaRPr>
          </a:p>
          <a:p>
            <a:pPr algn="ctr"/>
            <a:endParaRPr lang="en-US" sz="2400">
              <a:latin typeface="Cavolini" panose="03000502040302020204" pitchFamily="66" charset="0"/>
              <a:cs typeface="Cavolini" panose="03000502040302020204" pitchFamily="66" charset="0"/>
            </a:endParaRPr>
          </a:p>
        </p:txBody>
      </p:sp>
      <p:pic>
        <p:nvPicPr>
          <p:cNvPr id="8" name="Picture 7" descr="Shape, rectangle, square&#10;&#10;Description automatically generated">
            <a:extLst>
              <a:ext uri="{FF2B5EF4-FFF2-40B4-BE49-F238E27FC236}">
                <a16:creationId xmlns:a16="http://schemas.microsoft.com/office/drawing/2014/main" id="{F679778B-A627-DC4C-8250-8D569F3190B4}"/>
              </a:ext>
            </a:extLst>
          </p:cNvPr>
          <p:cNvPicPr>
            <a:picLocks noChangeAspect="1"/>
          </p:cNvPicPr>
          <p:nvPr/>
        </p:nvPicPr>
        <p:blipFill>
          <a:blip r:embed="rId3"/>
          <a:stretch>
            <a:fillRect/>
          </a:stretch>
        </p:blipFill>
        <p:spPr>
          <a:xfrm>
            <a:off x="1625052" y="3114162"/>
            <a:ext cx="8551179" cy="2648397"/>
          </a:xfrm>
          <a:prstGeom prst="rect">
            <a:avLst/>
          </a:prstGeom>
        </p:spPr>
      </p:pic>
      <p:sp>
        <p:nvSpPr>
          <p:cNvPr id="13" name="TextBox 12">
            <a:extLst>
              <a:ext uri="{FF2B5EF4-FFF2-40B4-BE49-F238E27FC236}">
                <a16:creationId xmlns:a16="http://schemas.microsoft.com/office/drawing/2014/main" id="{6DBF6CFE-8120-C845-A65A-88DA7FAD857E}"/>
              </a:ext>
            </a:extLst>
          </p:cNvPr>
          <p:cNvSpPr txBox="1"/>
          <p:nvPr/>
        </p:nvSpPr>
        <p:spPr>
          <a:xfrm>
            <a:off x="9043373" y="6480923"/>
            <a:ext cx="890444" cy="253916"/>
          </a:xfrm>
          <a:prstGeom prst="rect">
            <a:avLst/>
          </a:prstGeom>
          <a:noFill/>
        </p:spPr>
        <p:txBody>
          <a:bodyPr wrap="square">
            <a:spAutoFit/>
          </a:bodyPr>
          <a:lstStyle/>
          <a:p>
            <a:r>
              <a:rPr lang="en-US" sz="1050">
                <a:latin typeface="Abadi MT Condensed Light" panose="020B0604020202020204" charset="0"/>
                <a:cs typeface="Cavolini" panose="03000502040302020204" pitchFamily="66" charset="0"/>
              </a:rPr>
              <a:t>Use Me!</a:t>
            </a:r>
            <a:endParaRPr lang="en-CA" sz="1050">
              <a:latin typeface="Abadi MT Condensed Light" panose="020B0604020202020204" charset="0"/>
              <a:cs typeface="Cavolini" panose="03000502040302020204" pitchFamily="66" charset="0"/>
            </a:endParaRPr>
          </a:p>
        </p:txBody>
      </p:sp>
      <p:cxnSp>
        <p:nvCxnSpPr>
          <p:cNvPr id="14" name="Straight Arrow Connector 13">
            <a:extLst>
              <a:ext uri="{FF2B5EF4-FFF2-40B4-BE49-F238E27FC236}">
                <a16:creationId xmlns:a16="http://schemas.microsoft.com/office/drawing/2014/main" id="{B119F1DE-8F3D-8547-9A8A-F4921736B62D}"/>
              </a:ext>
            </a:extLst>
          </p:cNvPr>
          <p:cNvCxnSpPr>
            <a:cxnSpLocks/>
          </p:cNvCxnSpPr>
          <p:nvPr/>
        </p:nvCxnSpPr>
        <p:spPr>
          <a:xfrm flipH="1" flipV="1">
            <a:off x="8753844" y="6391899"/>
            <a:ext cx="289529" cy="1780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5" name="Picture 2">
            <a:extLst>
              <a:ext uri="{FF2B5EF4-FFF2-40B4-BE49-F238E27FC236}">
                <a16:creationId xmlns:a16="http://schemas.microsoft.com/office/drawing/2014/main" id="{4BF36BD4-5D32-044C-AD9E-E472A2FE3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294" y="6073884"/>
            <a:ext cx="496067" cy="4960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2844E184-9BB3-2948-9EB6-F7B297247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485" y="6073884"/>
            <a:ext cx="496067" cy="4960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31700852-6E32-954B-9952-F16ECDC397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4676" y="6073884"/>
            <a:ext cx="496067" cy="4960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86CEE582-4472-A646-A19B-A215CCA5C2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0867" y="6073883"/>
            <a:ext cx="496067" cy="4960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983F362E-C782-624D-B9EB-587D6F85D5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6390" y="6073882"/>
            <a:ext cx="496067" cy="4960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a:extLst>
              <a:ext uri="{FF2B5EF4-FFF2-40B4-BE49-F238E27FC236}">
                <a16:creationId xmlns:a16="http://schemas.microsoft.com/office/drawing/2014/main" id="{C7DACFEA-89C6-CB4E-9BE5-EE10F3561E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913" y="6073882"/>
            <a:ext cx="496067" cy="4960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4CBD3DEE-7D96-C54E-91B3-7ED63EE26F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7436" y="6073882"/>
            <a:ext cx="496067" cy="4960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a:extLst>
              <a:ext uri="{FF2B5EF4-FFF2-40B4-BE49-F238E27FC236}">
                <a16:creationId xmlns:a16="http://schemas.microsoft.com/office/drawing/2014/main" id="{73BE1583-A2F4-D346-810D-4DE1A92D94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2959" y="6073881"/>
            <a:ext cx="496067" cy="4960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DBA76FA8-093F-3045-9079-C93B9506E3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38482" y="6073881"/>
            <a:ext cx="496067" cy="49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79531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DE3B2159-F94C-2C4C-B373-C49E9B3359F9}"/>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400967162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4" name="Google Shape;84;p16"/>
          <p:cNvPicPr preferRelativeResize="0"/>
          <p:nvPr/>
        </p:nvPicPr>
        <p:blipFill>
          <a:blip r:embed="rId3">
            <a:alphaModFix/>
          </a:blip>
          <a:stretch>
            <a:fillRect/>
          </a:stretch>
        </p:blipFill>
        <p:spPr>
          <a:xfrm>
            <a:off x="2876204" y="5965371"/>
            <a:ext cx="498628" cy="498628"/>
          </a:xfrm>
          <a:prstGeom prst="rect">
            <a:avLst/>
          </a:prstGeom>
          <a:noFill/>
          <a:ln>
            <a:noFill/>
          </a:ln>
          <a:effectLst>
            <a:outerShdw blurRad="57150" dist="19050" dir="5400000" algn="bl" rotWithShape="0">
              <a:srgbClr val="000000">
                <a:alpha val="50000"/>
              </a:srgbClr>
            </a:outerShdw>
          </a:effectLst>
        </p:spPr>
      </p:pic>
      <p:pic>
        <p:nvPicPr>
          <p:cNvPr id="85" name="Google Shape;85;p16"/>
          <p:cNvPicPr preferRelativeResize="0"/>
          <p:nvPr/>
        </p:nvPicPr>
        <p:blipFill>
          <a:blip r:embed="rId4">
            <a:alphaModFix/>
          </a:blip>
          <a:stretch>
            <a:fillRect/>
          </a:stretch>
        </p:blipFill>
        <p:spPr>
          <a:xfrm>
            <a:off x="3572707" y="5965371"/>
            <a:ext cx="498628" cy="498628"/>
          </a:xfrm>
          <a:prstGeom prst="rect">
            <a:avLst/>
          </a:prstGeom>
          <a:noFill/>
          <a:ln>
            <a:noFill/>
          </a:ln>
          <a:effectLst>
            <a:outerShdw blurRad="57150" dist="19050" dir="5400000" algn="bl" rotWithShape="0">
              <a:srgbClr val="000000">
                <a:alpha val="50000"/>
              </a:srgbClr>
            </a:outerShdw>
          </a:effectLst>
        </p:spPr>
      </p:pic>
      <p:pic>
        <p:nvPicPr>
          <p:cNvPr id="86" name="Google Shape;86;p16"/>
          <p:cNvPicPr preferRelativeResize="0"/>
          <p:nvPr/>
        </p:nvPicPr>
        <p:blipFill>
          <a:blip r:embed="rId5">
            <a:alphaModFix/>
          </a:blip>
          <a:stretch>
            <a:fillRect/>
          </a:stretch>
        </p:blipFill>
        <p:spPr>
          <a:xfrm>
            <a:off x="4271993" y="5965371"/>
            <a:ext cx="498628" cy="498628"/>
          </a:xfrm>
          <a:prstGeom prst="rect">
            <a:avLst/>
          </a:prstGeom>
          <a:noFill/>
          <a:ln>
            <a:noFill/>
          </a:ln>
          <a:effectLst>
            <a:outerShdw blurRad="57150" dist="19050" dir="5400000" algn="bl" rotWithShape="0">
              <a:srgbClr val="000000">
                <a:alpha val="50000"/>
              </a:srgbClr>
            </a:outerShdw>
          </a:effectLst>
        </p:spPr>
      </p:pic>
      <p:pic>
        <p:nvPicPr>
          <p:cNvPr id="87" name="Google Shape;87;p16"/>
          <p:cNvPicPr preferRelativeResize="0"/>
          <p:nvPr/>
        </p:nvPicPr>
        <p:blipFill>
          <a:blip r:embed="rId6">
            <a:alphaModFix/>
          </a:blip>
          <a:stretch>
            <a:fillRect/>
          </a:stretch>
        </p:blipFill>
        <p:spPr>
          <a:xfrm>
            <a:off x="4971279" y="5965371"/>
            <a:ext cx="498628" cy="498628"/>
          </a:xfrm>
          <a:prstGeom prst="rect">
            <a:avLst/>
          </a:prstGeom>
          <a:noFill/>
          <a:ln>
            <a:noFill/>
          </a:ln>
          <a:effectLst>
            <a:outerShdw blurRad="57150" dist="19050" dir="5400000" algn="bl" rotWithShape="0">
              <a:srgbClr val="000000">
                <a:alpha val="50000"/>
              </a:srgbClr>
            </a:outerShdw>
          </a:effectLst>
        </p:spPr>
      </p:pic>
      <p:pic>
        <p:nvPicPr>
          <p:cNvPr id="88" name="Google Shape;88;p16"/>
          <p:cNvPicPr preferRelativeResize="0"/>
          <p:nvPr/>
        </p:nvPicPr>
        <p:blipFill>
          <a:blip r:embed="rId7">
            <a:alphaModFix/>
          </a:blip>
          <a:stretch>
            <a:fillRect/>
          </a:stretch>
        </p:blipFill>
        <p:spPr>
          <a:xfrm>
            <a:off x="5670565" y="5965371"/>
            <a:ext cx="498628" cy="498628"/>
          </a:xfrm>
          <a:prstGeom prst="rect">
            <a:avLst/>
          </a:prstGeom>
          <a:noFill/>
          <a:ln>
            <a:noFill/>
          </a:ln>
          <a:effectLst>
            <a:outerShdw blurRad="57150" dist="19050" dir="5400000" algn="bl" rotWithShape="0">
              <a:srgbClr val="000000">
                <a:alpha val="50000"/>
              </a:srgbClr>
            </a:outerShdw>
          </a:effectLst>
        </p:spPr>
      </p:pic>
      <p:pic>
        <p:nvPicPr>
          <p:cNvPr id="89" name="Google Shape;89;p16"/>
          <p:cNvPicPr preferRelativeResize="0"/>
          <p:nvPr/>
        </p:nvPicPr>
        <p:blipFill>
          <a:blip r:embed="rId8">
            <a:alphaModFix/>
          </a:blip>
          <a:stretch>
            <a:fillRect/>
          </a:stretch>
        </p:blipFill>
        <p:spPr>
          <a:xfrm>
            <a:off x="6369851" y="5965371"/>
            <a:ext cx="498628" cy="498628"/>
          </a:xfrm>
          <a:prstGeom prst="rect">
            <a:avLst/>
          </a:prstGeom>
          <a:noFill/>
          <a:ln>
            <a:noFill/>
          </a:ln>
          <a:effectLst>
            <a:outerShdw blurRad="57150" dist="19050" dir="5400000" algn="bl" rotWithShape="0">
              <a:srgbClr val="000000">
                <a:alpha val="50000"/>
              </a:srgbClr>
            </a:outerShdw>
          </a:effectLst>
        </p:spPr>
      </p:pic>
      <p:pic>
        <p:nvPicPr>
          <p:cNvPr id="90" name="Google Shape;90;p16"/>
          <p:cNvPicPr preferRelativeResize="0"/>
          <p:nvPr/>
        </p:nvPicPr>
        <p:blipFill>
          <a:blip r:embed="rId9">
            <a:alphaModFix/>
          </a:blip>
          <a:stretch>
            <a:fillRect/>
          </a:stretch>
        </p:blipFill>
        <p:spPr>
          <a:xfrm>
            <a:off x="7069137" y="5965371"/>
            <a:ext cx="498628" cy="498628"/>
          </a:xfrm>
          <a:prstGeom prst="rect">
            <a:avLst/>
          </a:prstGeom>
          <a:noFill/>
          <a:ln>
            <a:noFill/>
          </a:ln>
          <a:effectLst>
            <a:outerShdw blurRad="57150" dist="19050" dir="5400000" algn="bl" rotWithShape="0">
              <a:srgbClr val="000000">
                <a:alpha val="50000"/>
              </a:srgbClr>
            </a:outerShdw>
          </a:effectLst>
        </p:spPr>
      </p:pic>
      <p:pic>
        <p:nvPicPr>
          <p:cNvPr id="91" name="Google Shape;91;p16"/>
          <p:cNvPicPr preferRelativeResize="0"/>
          <p:nvPr/>
        </p:nvPicPr>
        <p:blipFill>
          <a:blip r:embed="rId10">
            <a:alphaModFix/>
          </a:blip>
          <a:stretch>
            <a:fillRect/>
          </a:stretch>
        </p:blipFill>
        <p:spPr>
          <a:xfrm>
            <a:off x="7768423" y="5965371"/>
            <a:ext cx="498628" cy="498628"/>
          </a:xfrm>
          <a:prstGeom prst="rect">
            <a:avLst/>
          </a:prstGeom>
          <a:noFill/>
          <a:ln>
            <a:noFill/>
          </a:ln>
          <a:effectLst>
            <a:outerShdw blurRad="57150" dist="19050" dir="5400000" algn="bl" rotWithShape="0">
              <a:srgbClr val="000000">
                <a:alpha val="50000"/>
              </a:srgbClr>
            </a:outerShdw>
          </a:effectLst>
        </p:spPr>
      </p:pic>
      <p:pic>
        <p:nvPicPr>
          <p:cNvPr id="92" name="Google Shape;92;p16"/>
          <p:cNvPicPr preferRelativeResize="0"/>
          <p:nvPr/>
        </p:nvPicPr>
        <p:blipFill>
          <a:blip r:embed="rId11">
            <a:alphaModFix/>
          </a:blip>
          <a:stretch>
            <a:fillRect/>
          </a:stretch>
        </p:blipFill>
        <p:spPr>
          <a:xfrm>
            <a:off x="8467709" y="5958447"/>
            <a:ext cx="498628" cy="498628"/>
          </a:xfrm>
          <a:prstGeom prst="rect">
            <a:avLst/>
          </a:prstGeom>
          <a:noFill/>
          <a:ln>
            <a:noFill/>
          </a:ln>
          <a:effectLst>
            <a:outerShdw blurRad="57150" dist="19050" dir="5400000" algn="bl" rotWithShape="0">
              <a:srgbClr val="000000">
                <a:alpha val="50000"/>
              </a:srgbClr>
            </a:outerShdw>
          </a:effectLst>
        </p:spPr>
      </p:pic>
      <p:sp>
        <p:nvSpPr>
          <p:cNvPr id="22" name="Google Shape;99;p17">
            <a:extLst>
              <a:ext uri="{FF2B5EF4-FFF2-40B4-BE49-F238E27FC236}">
                <a16:creationId xmlns:a16="http://schemas.microsoft.com/office/drawing/2014/main" id="{10E13FB1-56AA-AB4B-84CD-641E80EE810E}"/>
              </a:ext>
            </a:extLst>
          </p:cNvPr>
          <p:cNvSpPr txBox="1">
            <a:spLocks/>
          </p:cNvSpPr>
          <p:nvPr/>
        </p:nvSpPr>
        <p:spPr>
          <a:xfrm>
            <a:off x="73725" y="1826561"/>
            <a:ext cx="12058801" cy="498628"/>
          </a:xfrm>
          <a:prstGeom prst="rect">
            <a:avLst/>
          </a:prstGeom>
          <a:solidFill>
            <a:srgbClr val="FF9900"/>
          </a:solidFill>
          <a:ln>
            <a:noFill/>
          </a:ln>
        </p:spPr>
        <p:txBody>
          <a:bodyPr spcFirstLastPara="1" vert="horz" wrap="square" lIns="1200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2133"/>
              </a:spcAft>
              <a:buNone/>
            </a:pPr>
            <a:r>
              <a:rPr lang="en-CA" sz="2000">
                <a:solidFill>
                  <a:schemeClr val="bg1"/>
                </a:solidFill>
                <a:latin typeface="Acme"/>
                <a:ea typeface="Acme"/>
                <a:cs typeface="Acme"/>
                <a:sym typeface="Acme"/>
              </a:rPr>
              <a:t>Instructions: Use the digits 1 to 9, at most one time each, to find the largest possible area of 3 shapes combined.</a:t>
            </a:r>
          </a:p>
        </p:txBody>
      </p:sp>
      <p:sp>
        <p:nvSpPr>
          <p:cNvPr id="25" name="Google Shape;81;p16">
            <a:extLst>
              <a:ext uri="{FF2B5EF4-FFF2-40B4-BE49-F238E27FC236}">
                <a16:creationId xmlns:a16="http://schemas.microsoft.com/office/drawing/2014/main" id="{C92B73CC-D4D5-9949-87C8-97FCB3A512BB}"/>
              </a:ext>
            </a:extLst>
          </p:cNvPr>
          <p:cNvSpPr txBox="1">
            <a:spLocks noGrp="1"/>
          </p:cNvSpPr>
          <p:nvPr>
            <p:ph type="title"/>
          </p:nvPr>
        </p:nvSpPr>
        <p:spPr>
          <a:xfrm>
            <a:off x="44605" y="65547"/>
            <a:ext cx="5663199" cy="677600"/>
          </a:xfrm>
          <a:prstGeom prst="rect">
            <a:avLst/>
          </a:prstGeom>
          <a:solidFill>
            <a:srgbClr val="000000"/>
          </a:solidFill>
          <a:ln w="28575">
            <a:solidFill>
              <a:schemeClr val="bg1"/>
            </a:solidFill>
          </a:ln>
        </p:spPr>
        <p:txBody>
          <a:bodyPr spcFirstLastPara="1" vert="horz" wrap="square" lIns="121900" tIns="121900" rIns="121900" bIns="121900" rtlCol="0" anchor="t" anchorCtr="0">
            <a:noAutofit/>
          </a:bodyPr>
          <a:lstStyle/>
          <a:p>
            <a:r>
              <a:rPr lang="en" sz="2667">
                <a:solidFill>
                  <a:srgbClr val="FF9900"/>
                </a:solidFill>
                <a:latin typeface="Bree Serif"/>
                <a:ea typeface="Bree Serif"/>
                <a:cs typeface="Bree Serif"/>
                <a:sym typeface="Bree Serif"/>
              </a:rPr>
              <a:t>Open Middle Task – </a:t>
            </a:r>
            <a:r>
              <a:rPr lang="en-US" sz="2667">
                <a:solidFill>
                  <a:schemeClr val="accent6"/>
                </a:solidFill>
                <a:latin typeface="Bree Serif"/>
                <a:ea typeface="Bree Serif"/>
                <a:cs typeface="Bree Serif"/>
                <a:sym typeface="Bree Serif"/>
              </a:rPr>
              <a:t>Challenge #1</a:t>
            </a:r>
            <a:endParaRPr lang="en-US" sz="2000">
              <a:solidFill>
                <a:schemeClr val="accent6"/>
              </a:solidFill>
              <a:latin typeface="Archivo Narrow"/>
              <a:ea typeface="Archivo Narrow"/>
              <a:cs typeface="Archivo Narrow"/>
              <a:sym typeface="Archivo Narrow"/>
            </a:endParaRPr>
          </a:p>
        </p:txBody>
      </p:sp>
      <p:sp>
        <p:nvSpPr>
          <p:cNvPr id="26" name="Google Shape;99;p17">
            <a:extLst>
              <a:ext uri="{FF2B5EF4-FFF2-40B4-BE49-F238E27FC236}">
                <a16:creationId xmlns:a16="http://schemas.microsoft.com/office/drawing/2014/main" id="{399BEA95-3FDE-B847-A7F0-87A5FB483AED}"/>
              </a:ext>
            </a:extLst>
          </p:cNvPr>
          <p:cNvSpPr txBox="1">
            <a:spLocks/>
          </p:cNvSpPr>
          <p:nvPr/>
        </p:nvSpPr>
        <p:spPr>
          <a:xfrm>
            <a:off x="44605" y="743147"/>
            <a:ext cx="5663199" cy="1053599"/>
          </a:xfrm>
          <a:prstGeom prst="rect">
            <a:avLst/>
          </a:prstGeom>
          <a:solidFill>
            <a:srgbClr val="FE9900"/>
          </a:solidFill>
          <a:ln w="28575">
            <a:solidFill>
              <a:schemeClr val="bg1"/>
            </a:solidFill>
          </a:ln>
        </p:spPr>
        <p:txBody>
          <a:bodyPr spcFirstLastPara="1" wrap="square" lIns="1200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2133"/>
              </a:spcAft>
              <a:buNone/>
            </a:pPr>
            <a:r>
              <a:rPr lang="en-CA" sz="4000">
                <a:solidFill>
                  <a:srgbClr val="FFFFFF"/>
                </a:solidFill>
                <a:latin typeface="Acme"/>
                <a:ea typeface="Acme"/>
                <a:cs typeface="Acme"/>
                <a:sym typeface="Acme"/>
              </a:rPr>
              <a:t>BREAKOUT ROOM #</a:t>
            </a:r>
            <a:endParaRPr lang="en-CA" sz="1050">
              <a:solidFill>
                <a:schemeClr val="bg1"/>
              </a:solidFill>
              <a:latin typeface="Archivo Narrow"/>
              <a:ea typeface="Archivo Narrow"/>
              <a:cs typeface="Archivo Narrow"/>
              <a:sym typeface="Archivo Narrow"/>
            </a:endParaRPr>
          </a:p>
        </p:txBody>
      </p:sp>
      <p:sp>
        <p:nvSpPr>
          <p:cNvPr id="27" name="Google Shape;81;p16">
            <a:extLst>
              <a:ext uri="{FF2B5EF4-FFF2-40B4-BE49-F238E27FC236}">
                <a16:creationId xmlns:a16="http://schemas.microsoft.com/office/drawing/2014/main" id="{EA246A89-2309-2241-91F4-EC6ACFCD1B00}"/>
              </a:ext>
            </a:extLst>
          </p:cNvPr>
          <p:cNvSpPr txBox="1">
            <a:spLocks/>
          </p:cNvSpPr>
          <p:nvPr/>
        </p:nvSpPr>
        <p:spPr>
          <a:xfrm>
            <a:off x="5707803" y="65547"/>
            <a:ext cx="6424723" cy="1731199"/>
          </a:xfrm>
          <a:prstGeom prst="rect">
            <a:avLst/>
          </a:prstGeom>
          <a:solidFill>
            <a:srgbClr val="000000"/>
          </a:solidFill>
          <a:ln w="28575">
            <a:solidFill>
              <a:schemeClr val="bg1"/>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2667">
                <a:solidFill>
                  <a:schemeClr val="bg1"/>
                </a:solidFill>
                <a:latin typeface="Bree Serif"/>
                <a:ea typeface="Bree Serif"/>
                <a:cs typeface="Bree Serif"/>
                <a:sym typeface="Bree Serif"/>
              </a:rPr>
              <a:t>GROUP SCORE BOARD:</a:t>
            </a:r>
          </a:p>
          <a:p>
            <a:r>
              <a:rPr lang="en" sz="2667">
                <a:solidFill>
                  <a:srgbClr val="FF9900"/>
                </a:solidFill>
                <a:latin typeface="Bree Serif"/>
                <a:ea typeface="Bree Serif"/>
                <a:cs typeface="Bree Serif"/>
                <a:sym typeface="Bree Serif"/>
              </a:rPr>
              <a:t>Largest combined area found so far… </a:t>
            </a:r>
            <a:r>
              <a:rPr lang="en-US" sz="2667">
                <a:solidFill>
                  <a:schemeClr val="accent6"/>
                </a:solidFill>
                <a:latin typeface="Bree Serif"/>
                <a:ea typeface="Bree Serif"/>
                <a:cs typeface="Bree Serif"/>
                <a:sym typeface="Bree Serif"/>
              </a:rPr>
              <a:t>##</a:t>
            </a:r>
          </a:p>
        </p:txBody>
      </p:sp>
      <p:pic>
        <p:nvPicPr>
          <p:cNvPr id="16" name="Picture 15" descr="Shape, rectangle, square&#10;&#10;Description automatically generated">
            <a:extLst>
              <a:ext uri="{FF2B5EF4-FFF2-40B4-BE49-F238E27FC236}">
                <a16:creationId xmlns:a16="http://schemas.microsoft.com/office/drawing/2014/main" id="{132A6663-FB31-264D-BF37-F78EA4C1ECBF}"/>
              </a:ext>
            </a:extLst>
          </p:cNvPr>
          <p:cNvPicPr>
            <a:picLocks noChangeAspect="1"/>
          </p:cNvPicPr>
          <p:nvPr/>
        </p:nvPicPr>
        <p:blipFill>
          <a:blip r:embed="rId12"/>
          <a:stretch>
            <a:fillRect/>
          </a:stretch>
        </p:blipFill>
        <p:spPr>
          <a:xfrm>
            <a:off x="1063788" y="2700052"/>
            <a:ext cx="9288030" cy="2876608"/>
          </a:xfrm>
          <a:prstGeom prst="rect">
            <a:avLst/>
          </a:prstGeom>
        </p:spPr>
      </p:pic>
    </p:spTree>
    <p:extLst>
      <p:ext uri="{BB962C8B-B14F-4D97-AF65-F5344CB8AC3E}">
        <p14:creationId xmlns:p14="http://schemas.microsoft.com/office/powerpoint/2010/main" val="123878017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DA9AAFC8-B249-AB46-927A-A0A08D2C3F82}"/>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67092462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5" name="TextBox 4">
            <a:extLst>
              <a:ext uri="{FF2B5EF4-FFF2-40B4-BE49-F238E27FC236}">
                <a16:creationId xmlns:a16="http://schemas.microsoft.com/office/drawing/2014/main" id="{3334E0CB-62A8-A347-B3EF-095683A65FC1}"/>
              </a:ext>
            </a:extLst>
          </p:cNvPr>
          <p:cNvSpPr txBox="1"/>
          <p:nvPr/>
        </p:nvSpPr>
        <p:spPr>
          <a:xfrm>
            <a:off x="367351" y="1252073"/>
            <a:ext cx="11502290" cy="1200329"/>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Construct the following shapes, each with an area of about 80 units</a:t>
            </a:r>
            <a:r>
              <a:rPr lang="en-US" baseline="30000">
                <a:latin typeface="Cavolini" panose="03000502040302020204" pitchFamily="66" charset="0"/>
                <a:cs typeface="Cavolini" panose="03000502040302020204" pitchFamily="66" charset="0"/>
              </a:rPr>
              <a:t>2</a:t>
            </a:r>
            <a:r>
              <a:rPr lang="en-US">
                <a:latin typeface="Cavolini" panose="03000502040302020204" pitchFamily="66" charset="0"/>
                <a:cs typeface="Cavolini" panose="03000502040302020204" pitchFamily="66" charset="0"/>
              </a:rPr>
              <a:t>. </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Rearrange the tiles below to show what you think will be the easiest to the most difficult to create. </a:t>
            </a:r>
          </a:p>
        </p:txBody>
      </p:sp>
      <p:sp>
        <p:nvSpPr>
          <p:cNvPr id="2" name="Rectangle 1">
            <a:extLst>
              <a:ext uri="{FF2B5EF4-FFF2-40B4-BE49-F238E27FC236}">
                <a16:creationId xmlns:a16="http://schemas.microsoft.com/office/drawing/2014/main" id="{D8605205-C439-DF44-A368-4CC74FEFD62B}"/>
              </a:ext>
            </a:extLst>
          </p:cNvPr>
          <p:cNvSpPr/>
          <p:nvPr/>
        </p:nvSpPr>
        <p:spPr>
          <a:xfrm>
            <a:off x="9088819" y="2818359"/>
            <a:ext cx="1050288" cy="369332"/>
          </a:xfrm>
          <a:prstGeom prst="rect">
            <a:avLst/>
          </a:prstGeom>
          <a:ln>
            <a:solidFill>
              <a:schemeClr val="tx1">
                <a:lumMod val="50000"/>
                <a:lumOff val="50000"/>
              </a:schemeClr>
            </a:solidFill>
          </a:ln>
        </p:spPr>
        <p:txBody>
          <a:bodyPr wrap="none">
            <a:spAutoFit/>
          </a:bodyPr>
          <a:lstStyle/>
          <a:p>
            <a:r>
              <a:rPr lang="en-US">
                <a:latin typeface="Cavolini" panose="03000502040302020204" pitchFamily="66" charset="0"/>
                <a:cs typeface="Cavolini" panose="03000502040302020204" pitchFamily="66" charset="0"/>
              </a:rPr>
              <a:t>Square</a:t>
            </a:r>
          </a:p>
        </p:txBody>
      </p:sp>
      <p:sp>
        <p:nvSpPr>
          <p:cNvPr id="4" name="Rectangle 3">
            <a:extLst>
              <a:ext uri="{FF2B5EF4-FFF2-40B4-BE49-F238E27FC236}">
                <a16:creationId xmlns:a16="http://schemas.microsoft.com/office/drawing/2014/main" id="{E8DB002D-E84F-6E48-9F39-7496814C7774}"/>
              </a:ext>
            </a:extLst>
          </p:cNvPr>
          <p:cNvSpPr/>
          <p:nvPr/>
        </p:nvSpPr>
        <p:spPr>
          <a:xfrm>
            <a:off x="5552558" y="2869514"/>
            <a:ext cx="1438214" cy="369332"/>
          </a:xfrm>
          <a:prstGeom prst="rect">
            <a:avLst/>
          </a:prstGeom>
          <a:ln>
            <a:solidFill>
              <a:schemeClr val="tx1">
                <a:lumMod val="50000"/>
                <a:lumOff val="50000"/>
              </a:schemeClr>
            </a:solidFill>
          </a:ln>
        </p:spPr>
        <p:txBody>
          <a:bodyPr wrap="none">
            <a:spAutoFit/>
          </a:bodyPr>
          <a:lstStyle/>
          <a:p>
            <a:r>
              <a:rPr lang="en-US">
                <a:latin typeface="Cavolini" panose="03000502040302020204" pitchFamily="66" charset="0"/>
                <a:cs typeface="Cavolini" panose="03000502040302020204" pitchFamily="66" charset="0"/>
              </a:rPr>
              <a:t>Rectangle</a:t>
            </a:r>
            <a:endParaRPr lang="en-US"/>
          </a:p>
        </p:txBody>
      </p:sp>
      <p:sp>
        <p:nvSpPr>
          <p:cNvPr id="7" name="Rectangle 6">
            <a:extLst>
              <a:ext uri="{FF2B5EF4-FFF2-40B4-BE49-F238E27FC236}">
                <a16:creationId xmlns:a16="http://schemas.microsoft.com/office/drawing/2014/main" id="{3D9FA7B4-4FF3-B04A-83C8-054EBA73CD71}"/>
              </a:ext>
            </a:extLst>
          </p:cNvPr>
          <p:cNvSpPr/>
          <p:nvPr/>
        </p:nvSpPr>
        <p:spPr>
          <a:xfrm>
            <a:off x="1258822" y="2894573"/>
            <a:ext cx="1205779" cy="369332"/>
          </a:xfrm>
          <a:prstGeom prst="rect">
            <a:avLst/>
          </a:prstGeom>
          <a:ln>
            <a:solidFill>
              <a:schemeClr val="tx1">
                <a:lumMod val="50000"/>
                <a:lumOff val="50000"/>
              </a:schemeClr>
            </a:solidFill>
          </a:ln>
        </p:spPr>
        <p:txBody>
          <a:bodyPr wrap="none">
            <a:spAutoFit/>
          </a:bodyPr>
          <a:lstStyle/>
          <a:p>
            <a:r>
              <a:rPr lang="en-US">
                <a:latin typeface="Cavolini" panose="03000502040302020204" pitchFamily="66" charset="0"/>
                <a:cs typeface="Cavolini" panose="03000502040302020204" pitchFamily="66" charset="0"/>
              </a:rPr>
              <a:t>Triangle</a:t>
            </a:r>
            <a:endParaRPr lang="en-US"/>
          </a:p>
        </p:txBody>
      </p:sp>
      <p:sp>
        <p:nvSpPr>
          <p:cNvPr id="8" name="Rectangle 7">
            <a:extLst>
              <a:ext uri="{FF2B5EF4-FFF2-40B4-BE49-F238E27FC236}">
                <a16:creationId xmlns:a16="http://schemas.microsoft.com/office/drawing/2014/main" id="{43C892E6-579D-7346-9CAF-15C58FB95D59}"/>
              </a:ext>
            </a:extLst>
          </p:cNvPr>
          <p:cNvSpPr/>
          <p:nvPr/>
        </p:nvSpPr>
        <p:spPr>
          <a:xfrm>
            <a:off x="3037801" y="2885363"/>
            <a:ext cx="1941557" cy="369332"/>
          </a:xfrm>
          <a:prstGeom prst="rect">
            <a:avLst/>
          </a:prstGeom>
          <a:ln>
            <a:solidFill>
              <a:schemeClr val="tx1">
                <a:lumMod val="50000"/>
                <a:lumOff val="50000"/>
              </a:schemeClr>
            </a:solidFill>
          </a:ln>
        </p:spPr>
        <p:txBody>
          <a:bodyPr wrap="none">
            <a:spAutoFit/>
          </a:bodyPr>
          <a:lstStyle/>
          <a:p>
            <a:r>
              <a:rPr lang="en-US">
                <a:latin typeface="Cavolini" panose="03000502040302020204" pitchFamily="66" charset="0"/>
                <a:cs typeface="Cavolini" panose="03000502040302020204" pitchFamily="66" charset="0"/>
              </a:rPr>
              <a:t>Parallelogram</a:t>
            </a:r>
            <a:endParaRPr lang="en-US"/>
          </a:p>
        </p:txBody>
      </p:sp>
      <p:sp>
        <p:nvSpPr>
          <p:cNvPr id="9" name="Rectangle 8">
            <a:extLst>
              <a:ext uri="{FF2B5EF4-FFF2-40B4-BE49-F238E27FC236}">
                <a16:creationId xmlns:a16="http://schemas.microsoft.com/office/drawing/2014/main" id="{8390F501-F8F7-664D-B248-B325B09E14F9}"/>
              </a:ext>
            </a:extLst>
          </p:cNvPr>
          <p:cNvSpPr/>
          <p:nvPr/>
        </p:nvSpPr>
        <p:spPr>
          <a:xfrm>
            <a:off x="7586787" y="2854067"/>
            <a:ext cx="906017" cy="369332"/>
          </a:xfrm>
          <a:prstGeom prst="rect">
            <a:avLst/>
          </a:prstGeom>
          <a:ln>
            <a:solidFill>
              <a:schemeClr val="tx1">
                <a:lumMod val="50000"/>
                <a:lumOff val="50000"/>
              </a:schemeClr>
            </a:solidFill>
          </a:ln>
        </p:spPr>
        <p:txBody>
          <a:bodyPr wrap="none">
            <a:spAutoFit/>
          </a:bodyPr>
          <a:lstStyle/>
          <a:p>
            <a:r>
              <a:rPr lang="en-US">
                <a:latin typeface="Cavolini" panose="03000502040302020204" pitchFamily="66" charset="0"/>
                <a:cs typeface="Cavolini" panose="03000502040302020204" pitchFamily="66" charset="0"/>
              </a:rPr>
              <a:t>Circle</a:t>
            </a:r>
            <a:endParaRPr lang="en-US"/>
          </a:p>
        </p:txBody>
      </p:sp>
      <p:sp>
        <p:nvSpPr>
          <p:cNvPr id="12" name="TextBox 11">
            <a:extLst>
              <a:ext uri="{FF2B5EF4-FFF2-40B4-BE49-F238E27FC236}">
                <a16:creationId xmlns:a16="http://schemas.microsoft.com/office/drawing/2014/main" id="{D5521FE3-1179-3847-A1E5-E9E6BE517918}"/>
              </a:ext>
            </a:extLst>
          </p:cNvPr>
          <p:cNvSpPr txBox="1"/>
          <p:nvPr/>
        </p:nvSpPr>
        <p:spPr>
          <a:xfrm>
            <a:off x="344855" y="3621888"/>
            <a:ext cx="1150229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Use either a text box or the Insert–Audio feature to explain why you selected this order.</a:t>
            </a:r>
          </a:p>
        </p:txBody>
      </p:sp>
      <p:sp>
        <p:nvSpPr>
          <p:cNvPr id="11" name="Rectangle 10">
            <a:extLst>
              <a:ext uri="{FF2B5EF4-FFF2-40B4-BE49-F238E27FC236}">
                <a16:creationId xmlns:a16="http://schemas.microsoft.com/office/drawing/2014/main" id="{89F8A89D-C330-1F47-A8BC-2D6FD185FF37}"/>
              </a:ext>
            </a:extLst>
          </p:cNvPr>
          <p:cNvSpPr/>
          <p:nvPr/>
        </p:nvSpPr>
        <p:spPr>
          <a:xfrm>
            <a:off x="344855" y="5931042"/>
            <a:ext cx="11479794" cy="646331"/>
          </a:xfrm>
          <a:prstGeom prst="rect">
            <a:avLst/>
          </a:prstGeom>
        </p:spPr>
        <p:txBody>
          <a:bodyPr wrap="square">
            <a:spAutoFit/>
          </a:bodyPr>
          <a:lstStyle/>
          <a:p>
            <a:r>
              <a:rPr lang="en-US">
                <a:latin typeface="Cavolini" panose="03000502040302020204" pitchFamily="66" charset="0"/>
                <a:cs typeface="Cavolini" panose="03000502040302020204" pitchFamily="66" charset="0"/>
              </a:rPr>
              <a:t>On the following slides you will create a sketch of each shape and label their dimensions. You will also use the formula to show how you calculated the area of each.</a:t>
            </a:r>
          </a:p>
        </p:txBody>
      </p:sp>
      <p:pic>
        <p:nvPicPr>
          <p:cNvPr id="15" name="Picture 14">
            <a:extLst>
              <a:ext uri="{FF2B5EF4-FFF2-40B4-BE49-F238E27FC236}">
                <a16:creationId xmlns:a16="http://schemas.microsoft.com/office/drawing/2014/main" id="{763390B1-FF85-9344-84FC-17CA75B71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5497" y="300977"/>
            <a:ext cx="550821" cy="5570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57B920EA-ADB0-8D47-A2AE-FD8CF70F3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2297" y="319294"/>
            <a:ext cx="689177" cy="50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85578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7" name="Rectangle 6">
            <a:extLst>
              <a:ext uri="{FF2B5EF4-FFF2-40B4-BE49-F238E27FC236}">
                <a16:creationId xmlns:a16="http://schemas.microsoft.com/office/drawing/2014/main" id="{3D9FA7B4-4FF3-B04A-83C8-054EBA73CD71}"/>
              </a:ext>
            </a:extLst>
          </p:cNvPr>
          <p:cNvSpPr/>
          <p:nvPr/>
        </p:nvSpPr>
        <p:spPr>
          <a:xfrm>
            <a:off x="10785695" y="252756"/>
            <a:ext cx="1205779" cy="369332"/>
          </a:xfrm>
          <a:prstGeom prst="rect">
            <a:avLst/>
          </a:prstGeom>
          <a:ln>
            <a:solidFill>
              <a:schemeClr val="tx1">
                <a:lumMod val="50000"/>
                <a:lumOff val="50000"/>
              </a:schemeClr>
            </a:solidFill>
          </a:ln>
        </p:spPr>
        <p:txBody>
          <a:bodyPr wrap="none">
            <a:spAutoFit/>
          </a:bodyPr>
          <a:lstStyle/>
          <a:p>
            <a:r>
              <a:rPr lang="en-US">
                <a:latin typeface="Cavolini" panose="03000502040302020204" pitchFamily="66" charset="0"/>
                <a:cs typeface="Cavolini" panose="03000502040302020204" pitchFamily="66" charset="0"/>
              </a:rPr>
              <a:t>Triangle</a:t>
            </a:r>
            <a:endParaRPr lang="en-US"/>
          </a:p>
        </p:txBody>
      </p:sp>
      <p:sp>
        <p:nvSpPr>
          <p:cNvPr id="6" name="Rectangle 5">
            <a:extLst>
              <a:ext uri="{FF2B5EF4-FFF2-40B4-BE49-F238E27FC236}">
                <a16:creationId xmlns:a16="http://schemas.microsoft.com/office/drawing/2014/main" id="{7D9AA14E-F8CF-FC4F-9B26-B5815FC3BFC3}"/>
              </a:ext>
            </a:extLst>
          </p:cNvPr>
          <p:cNvSpPr/>
          <p:nvPr/>
        </p:nvSpPr>
        <p:spPr>
          <a:xfrm>
            <a:off x="299874" y="1559227"/>
            <a:ext cx="3919663"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Sketch (include dimensions): </a:t>
            </a:r>
            <a:endParaRPr lang="en-US"/>
          </a:p>
        </p:txBody>
      </p:sp>
      <p:sp>
        <p:nvSpPr>
          <p:cNvPr id="14" name="Rectangle 13">
            <a:extLst>
              <a:ext uri="{FF2B5EF4-FFF2-40B4-BE49-F238E27FC236}">
                <a16:creationId xmlns:a16="http://schemas.microsoft.com/office/drawing/2014/main" id="{FAC184B4-D168-524E-996F-4E79B3983F54}"/>
              </a:ext>
            </a:extLst>
          </p:cNvPr>
          <p:cNvSpPr/>
          <p:nvPr/>
        </p:nvSpPr>
        <p:spPr>
          <a:xfrm>
            <a:off x="6988144" y="1559227"/>
            <a:ext cx="4482939" cy="646331"/>
          </a:xfrm>
          <a:prstGeom prst="rect">
            <a:avLst/>
          </a:prstGeom>
        </p:spPr>
        <p:txBody>
          <a:bodyPr wrap="square">
            <a:spAutoFit/>
          </a:bodyPr>
          <a:lstStyle/>
          <a:p>
            <a:r>
              <a:rPr lang="en-US">
                <a:latin typeface="Cavolini" panose="03000502040302020204" pitchFamily="66" charset="0"/>
                <a:cs typeface="Cavolini" panose="03000502040302020204" pitchFamily="66" charset="0"/>
              </a:rPr>
              <a:t>Show how to use the formula to calculate the area of this shape:</a:t>
            </a: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7C70C17-BA62-4293-8C74-ADF827D91D89}"/>
                  </a:ext>
                </a:extLst>
              </p:cNvPr>
              <p:cNvSpPr txBox="1"/>
              <p:nvPr/>
            </p:nvSpPr>
            <p:spPr>
              <a:xfrm>
                <a:off x="8059563" y="2448848"/>
                <a:ext cx="2547477" cy="971613"/>
              </a:xfrm>
              <a:prstGeom prst="rect">
                <a:avLst/>
              </a:prstGeom>
              <a:noFill/>
            </p:spPr>
            <p:txBody>
              <a:bodyPr wrap="square" lIns="0" tIns="0" rIns="0" bIns="0" rtlCol="0">
                <a:spAutoFit/>
              </a:bodyPr>
              <a:lstStyle/>
              <a:p>
                <a:r>
                  <a:rPr lang="en-CA" sz="4400">
                    <a:latin typeface="Cavolini" panose="03000502040302020204" pitchFamily="66" charset="0"/>
                    <a:cs typeface="Cavolini" panose="03000502040302020204" pitchFamily="66" charset="0"/>
                  </a:rPr>
                  <a:t>A = </a:t>
                </a:r>
                <a14:m>
                  <m:oMath xmlns:m="http://schemas.openxmlformats.org/officeDocument/2006/math">
                    <m:f>
                      <m:fPr>
                        <m:ctrlPr>
                          <a:rPr lang="en-CA" sz="4400" i="1" smtClean="0">
                            <a:latin typeface="Cambria Math" panose="02040503050406030204" pitchFamily="18" charset="0"/>
                          </a:rPr>
                        </m:ctrlPr>
                      </m:fPr>
                      <m:num>
                        <m:r>
                          <a:rPr lang="en-US" sz="4400" b="0" i="1" smtClean="0">
                            <a:latin typeface="Cambria Math" panose="02040503050406030204" pitchFamily="18" charset="0"/>
                          </a:rPr>
                          <m:t>𝑏</m:t>
                        </m:r>
                        <m:r>
                          <a:rPr lang="en-US" sz="4400" b="0" i="1" smtClean="0">
                            <a:latin typeface="Cambria Math" panose="02040503050406030204" pitchFamily="18" charset="0"/>
                          </a:rPr>
                          <m:t> </m:t>
                        </m:r>
                        <m:r>
                          <a:rPr lang="en-US" sz="4400" b="0" i="1" smtClean="0">
                            <a:latin typeface="Cambria Math" panose="02040503050406030204" pitchFamily="18" charset="0"/>
                          </a:rPr>
                          <m:t>𝑥</m:t>
                        </m:r>
                        <m:r>
                          <a:rPr lang="en-US" sz="4400" b="0" i="1" smtClean="0">
                            <a:latin typeface="Cambria Math" panose="02040503050406030204" pitchFamily="18" charset="0"/>
                          </a:rPr>
                          <m:t> </m:t>
                        </m:r>
                        <m:r>
                          <a:rPr lang="en-US" sz="4400" b="0" i="1" smtClean="0">
                            <a:latin typeface="Cambria Math" panose="02040503050406030204" pitchFamily="18" charset="0"/>
                          </a:rPr>
                          <m:t>h</m:t>
                        </m:r>
                      </m:num>
                      <m:den>
                        <m:r>
                          <a:rPr lang="en-US" sz="4400" b="0" i="1" smtClean="0">
                            <a:latin typeface="Cambria Math" panose="02040503050406030204" pitchFamily="18" charset="0"/>
                          </a:rPr>
                          <m:t>2</m:t>
                        </m:r>
                      </m:den>
                    </m:f>
                  </m:oMath>
                </a14:m>
                <a:endParaRPr lang="en-CA" sz="4400">
                  <a:latin typeface="Cavolini" panose="03000502040302020204" pitchFamily="66" charset="0"/>
                  <a:cs typeface="Cavolini" panose="03000502040302020204" pitchFamily="66" charset="0"/>
                </a:endParaRPr>
              </a:p>
            </p:txBody>
          </p:sp>
        </mc:Choice>
        <mc:Fallback xmlns="">
          <p:sp>
            <p:nvSpPr>
              <p:cNvPr id="15" name="TextBox 14">
                <a:extLst>
                  <a:ext uri="{FF2B5EF4-FFF2-40B4-BE49-F238E27FC236}">
                    <a16:creationId xmlns:a16="http://schemas.microsoft.com/office/drawing/2014/main" id="{D7C70C17-BA62-4293-8C74-ADF827D91D89}"/>
                  </a:ext>
                </a:extLst>
              </p:cNvPr>
              <p:cNvSpPr txBox="1">
                <a:spLocks noRot="1" noChangeAspect="1" noMove="1" noResize="1" noEditPoints="1" noAdjustHandles="1" noChangeArrowheads="1" noChangeShapeType="1" noTextEdit="1"/>
              </p:cNvSpPr>
              <p:nvPr/>
            </p:nvSpPr>
            <p:spPr>
              <a:xfrm>
                <a:off x="8059563" y="2448848"/>
                <a:ext cx="2547477" cy="971613"/>
              </a:xfrm>
              <a:prstGeom prst="rect">
                <a:avLst/>
              </a:prstGeom>
              <a:blipFill>
                <a:blip r:embed="rId3"/>
                <a:stretch>
                  <a:fillRect l="-13158" t="-1258" b="-20126"/>
                </a:stretch>
              </a:blipFill>
            </p:spPr>
            <p:txBody>
              <a:bodyPr/>
              <a:lstStyle/>
              <a:p>
                <a:r>
                  <a:rPr lang="en-US">
                    <a:noFill/>
                  </a:rPr>
                  <a:t> </a:t>
                </a:r>
              </a:p>
            </p:txBody>
          </p:sp>
        </mc:Fallback>
      </mc:AlternateContent>
    </p:spTree>
    <p:extLst>
      <p:ext uri="{BB962C8B-B14F-4D97-AF65-F5344CB8AC3E}">
        <p14:creationId xmlns:p14="http://schemas.microsoft.com/office/powerpoint/2010/main" val="93734297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8" name="Rectangle 7">
            <a:extLst>
              <a:ext uri="{FF2B5EF4-FFF2-40B4-BE49-F238E27FC236}">
                <a16:creationId xmlns:a16="http://schemas.microsoft.com/office/drawing/2014/main" id="{43C892E6-579D-7346-9CAF-15C58FB95D59}"/>
              </a:ext>
            </a:extLst>
          </p:cNvPr>
          <p:cNvSpPr/>
          <p:nvPr/>
        </p:nvSpPr>
        <p:spPr>
          <a:xfrm>
            <a:off x="10060730" y="225936"/>
            <a:ext cx="1941557" cy="369332"/>
          </a:xfrm>
          <a:prstGeom prst="rect">
            <a:avLst/>
          </a:prstGeom>
          <a:ln>
            <a:solidFill>
              <a:schemeClr val="tx1">
                <a:lumMod val="50000"/>
                <a:lumOff val="50000"/>
              </a:schemeClr>
            </a:solidFill>
          </a:ln>
        </p:spPr>
        <p:txBody>
          <a:bodyPr wrap="none">
            <a:spAutoFit/>
          </a:bodyPr>
          <a:lstStyle/>
          <a:p>
            <a:r>
              <a:rPr lang="en-US">
                <a:latin typeface="Cavolini" panose="03000502040302020204" pitchFamily="66" charset="0"/>
                <a:cs typeface="Cavolini" panose="03000502040302020204" pitchFamily="66" charset="0"/>
              </a:rPr>
              <a:t>Parallelogram</a:t>
            </a:r>
            <a:endParaRPr lang="en-US"/>
          </a:p>
        </p:txBody>
      </p:sp>
      <p:sp>
        <p:nvSpPr>
          <p:cNvPr id="11" name="TextBox 10">
            <a:extLst>
              <a:ext uri="{FF2B5EF4-FFF2-40B4-BE49-F238E27FC236}">
                <a16:creationId xmlns:a16="http://schemas.microsoft.com/office/drawing/2014/main" id="{6718FB19-FAD1-CD4E-9543-AD9EC4FF5696}"/>
              </a:ext>
            </a:extLst>
          </p:cNvPr>
          <p:cNvSpPr txBox="1"/>
          <p:nvPr/>
        </p:nvSpPr>
        <p:spPr>
          <a:xfrm>
            <a:off x="7926451" y="2531502"/>
            <a:ext cx="2954910" cy="646331"/>
          </a:xfrm>
          <a:prstGeom prst="rect">
            <a:avLst/>
          </a:prstGeom>
          <a:noFill/>
        </p:spPr>
        <p:txBody>
          <a:bodyPr wrap="square">
            <a:spAutoFit/>
          </a:bodyPr>
          <a:lstStyle/>
          <a:p>
            <a:r>
              <a:rPr lang="en-US" sz="3600">
                <a:latin typeface="Cavolini" panose="03000502040302020204" pitchFamily="66" charset="0"/>
                <a:cs typeface="Cavolini" panose="03000502040302020204" pitchFamily="66" charset="0"/>
              </a:rPr>
              <a:t>A = b x h</a:t>
            </a:r>
          </a:p>
        </p:txBody>
      </p:sp>
      <p:sp>
        <p:nvSpPr>
          <p:cNvPr id="13" name="Rectangle 12">
            <a:extLst>
              <a:ext uri="{FF2B5EF4-FFF2-40B4-BE49-F238E27FC236}">
                <a16:creationId xmlns:a16="http://schemas.microsoft.com/office/drawing/2014/main" id="{476568AC-6375-F540-9D4C-1C6816ECA257}"/>
              </a:ext>
            </a:extLst>
          </p:cNvPr>
          <p:cNvSpPr/>
          <p:nvPr/>
        </p:nvSpPr>
        <p:spPr>
          <a:xfrm>
            <a:off x="299874" y="1559227"/>
            <a:ext cx="3919663"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Sketch (include dimensions): </a:t>
            </a:r>
            <a:endParaRPr lang="en-US"/>
          </a:p>
        </p:txBody>
      </p:sp>
      <p:sp>
        <p:nvSpPr>
          <p:cNvPr id="14" name="Rectangle 13">
            <a:extLst>
              <a:ext uri="{FF2B5EF4-FFF2-40B4-BE49-F238E27FC236}">
                <a16:creationId xmlns:a16="http://schemas.microsoft.com/office/drawing/2014/main" id="{6620E952-1D9E-6D4F-AE0B-59C3436658B4}"/>
              </a:ext>
            </a:extLst>
          </p:cNvPr>
          <p:cNvSpPr/>
          <p:nvPr/>
        </p:nvSpPr>
        <p:spPr>
          <a:xfrm>
            <a:off x="6988144" y="1559227"/>
            <a:ext cx="4482939" cy="646331"/>
          </a:xfrm>
          <a:prstGeom prst="rect">
            <a:avLst/>
          </a:prstGeom>
        </p:spPr>
        <p:txBody>
          <a:bodyPr wrap="square">
            <a:spAutoFit/>
          </a:bodyPr>
          <a:lstStyle/>
          <a:p>
            <a:r>
              <a:rPr lang="en-US">
                <a:latin typeface="Cavolini" panose="03000502040302020204" pitchFamily="66" charset="0"/>
                <a:cs typeface="Cavolini" panose="03000502040302020204" pitchFamily="66" charset="0"/>
              </a:rPr>
              <a:t>Show how to use the formula to calculate the area of this shape:</a:t>
            </a:r>
            <a:endParaRPr lang="en-US"/>
          </a:p>
        </p:txBody>
      </p:sp>
    </p:spTree>
    <p:extLst>
      <p:ext uri="{BB962C8B-B14F-4D97-AF65-F5344CB8AC3E}">
        <p14:creationId xmlns:p14="http://schemas.microsoft.com/office/powerpoint/2010/main" val="4241677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2091785" y="845156"/>
            <a:ext cx="8970840"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Exploration – Build it #2 - Triangles</a:t>
            </a:r>
          </a:p>
        </p:txBody>
      </p:sp>
      <p:sp>
        <p:nvSpPr>
          <p:cNvPr id="5" name="TextBox 4">
            <a:extLst>
              <a:ext uri="{FF2B5EF4-FFF2-40B4-BE49-F238E27FC236}">
                <a16:creationId xmlns:a16="http://schemas.microsoft.com/office/drawing/2014/main" id="{B709FEDE-B3B1-4C7D-84BA-A5AB17E8E8BC}"/>
              </a:ext>
            </a:extLst>
          </p:cNvPr>
          <p:cNvSpPr txBox="1"/>
          <p:nvPr/>
        </p:nvSpPr>
        <p:spPr>
          <a:xfrm>
            <a:off x="413498" y="1636687"/>
            <a:ext cx="11365003" cy="3693319"/>
          </a:xfrm>
          <a:prstGeom prst="rect">
            <a:avLst/>
          </a:prstGeom>
          <a:noFill/>
        </p:spPr>
        <p:txBody>
          <a:bodyPr wrap="square" lIns="91440" tIns="45720" rIns="91440" bIns="45720" rtlCol="0" anchor="ctr">
            <a:spAutoFit/>
          </a:bodyPr>
          <a:lstStyle/>
          <a:p>
            <a:r>
              <a:rPr lang="en-US" dirty="0">
                <a:latin typeface="Cavolini"/>
                <a:cs typeface="Cavolini"/>
              </a:rPr>
              <a:t>If you can build it, tell which pieces you used and make a sketch to show it.</a:t>
            </a:r>
          </a:p>
          <a:p>
            <a:pPr lvl="1"/>
            <a:endParaRPr lang="en-US" dirty="0">
              <a:latin typeface="Cavolini"/>
              <a:cs typeface="Cavolini"/>
            </a:endParaRPr>
          </a:p>
          <a:p>
            <a:pPr marL="742950" lvl="1" indent="-285750">
              <a:buFont typeface="Arial" panose="020B0604020202020204" pitchFamily="34" charset="0"/>
              <a:buChar char="•"/>
            </a:pPr>
            <a:r>
              <a:rPr lang="en-US" dirty="0">
                <a:latin typeface="Cavolini"/>
                <a:cs typeface="Cavolini"/>
              </a:rPr>
              <a:t>How many </a:t>
            </a:r>
            <a:r>
              <a:rPr lang="en-US" b="1" dirty="0">
                <a:latin typeface="Cavolini"/>
                <a:cs typeface="Cavolini"/>
              </a:rPr>
              <a:t>triangles</a:t>
            </a:r>
            <a:r>
              <a:rPr lang="en-US" dirty="0">
                <a:latin typeface="Cavolini"/>
                <a:cs typeface="Cavolini"/>
              </a:rPr>
              <a:t> can you make using any 3 tangram pieces? </a:t>
            </a:r>
          </a:p>
          <a:p>
            <a:pPr marL="742950" lvl="1" indent="-285750">
              <a:buFont typeface="Arial" panose="020B0604020202020204" pitchFamily="34" charset="0"/>
              <a:buChar char="•"/>
            </a:pPr>
            <a:endParaRPr lang="en-US" dirty="0">
              <a:latin typeface="Cavolini"/>
              <a:cs typeface="Cavolini"/>
            </a:endParaRPr>
          </a:p>
          <a:p>
            <a:pPr marL="742950" lvl="1" indent="-285750">
              <a:buFont typeface="Arial" panose="020B0604020202020204" pitchFamily="34" charset="0"/>
              <a:buChar char="•"/>
            </a:pPr>
            <a:endParaRPr lang="en-US" dirty="0">
              <a:latin typeface="Cavolini"/>
              <a:cs typeface="Cavolini"/>
            </a:endParaRPr>
          </a:p>
          <a:p>
            <a:pPr marL="742950" lvl="1" indent="-285750">
              <a:buFont typeface="Arial" panose="020B0604020202020204" pitchFamily="34" charset="0"/>
              <a:buChar char="•"/>
            </a:pPr>
            <a:endParaRPr lang="en-US" dirty="0">
              <a:latin typeface="Cavolini"/>
              <a:cs typeface="Cavolini"/>
            </a:endParaRPr>
          </a:p>
          <a:p>
            <a:pPr marL="742950" lvl="1" indent="-285750">
              <a:buFont typeface="Arial" panose="020B0604020202020204" pitchFamily="34" charset="0"/>
              <a:buChar char="•"/>
            </a:pPr>
            <a:endParaRPr lang="en-US" dirty="0">
              <a:latin typeface="Cavolini"/>
              <a:cs typeface="Cavolini"/>
            </a:endParaRPr>
          </a:p>
          <a:p>
            <a:pPr marL="742950" lvl="1" indent="-285750">
              <a:buFont typeface="Arial" panose="020B0604020202020204" pitchFamily="34" charset="0"/>
              <a:buChar char="•"/>
            </a:pPr>
            <a:endParaRPr lang="en-US" dirty="0">
              <a:latin typeface="Cavolini"/>
              <a:cs typeface="Cavolini"/>
            </a:endParaRPr>
          </a:p>
          <a:p>
            <a:pPr marL="742950" lvl="1" indent="-285750">
              <a:buFont typeface="Arial" panose="020B0604020202020204" pitchFamily="34" charset="0"/>
              <a:buChar char="•"/>
            </a:pPr>
            <a:r>
              <a:rPr lang="en-US" dirty="0">
                <a:latin typeface="Cavolini"/>
                <a:cs typeface="Cavolini"/>
              </a:rPr>
              <a:t>How many </a:t>
            </a:r>
            <a:r>
              <a:rPr lang="en-US" b="1" dirty="0">
                <a:latin typeface="Cavolini"/>
                <a:cs typeface="Cavolini"/>
              </a:rPr>
              <a:t>triangles</a:t>
            </a:r>
            <a:r>
              <a:rPr lang="en-US" dirty="0">
                <a:latin typeface="Cavolini"/>
                <a:cs typeface="Cavolini"/>
              </a:rPr>
              <a:t> can you make using any 4 tangram pieces?</a:t>
            </a:r>
          </a:p>
          <a:p>
            <a:pPr lvl="1"/>
            <a:endParaRPr lang="en-US" dirty="0">
              <a:latin typeface="Cavolini"/>
              <a:cs typeface="Cavolini"/>
            </a:endParaRPr>
          </a:p>
          <a:p>
            <a:pPr lvl="1"/>
            <a:endParaRPr lang="en-US" dirty="0">
              <a:latin typeface="Cavolini"/>
              <a:cs typeface="Cavolini"/>
            </a:endParaRPr>
          </a:p>
          <a:p>
            <a:pPr marL="742950" lvl="1" indent="-285750">
              <a:buFont typeface="Arial" panose="020B0604020202020204" pitchFamily="34" charset="0"/>
              <a:buChar char="•"/>
            </a:pPr>
            <a:endParaRPr lang="en-US" dirty="0">
              <a:latin typeface="Cavolini"/>
              <a:cs typeface="Cavolini"/>
            </a:endParaRPr>
          </a:p>
          <a:p>
            <a:endParaRPr lang="en-US" dirty="0">
              <a:latin typeface="Cavolini"/>
              <a:cs typeface="Cavolini"/>
            </a:endParaRPr>
          </a:p>
        </p:txBody>
      </p:sp>
      <p:pic>
        <p:nvPicPr>
          <p:cNvPr id="8" name="Picture 7" descr="Shape&#10;&#10;Description automatically generated">
            <a:extLst>
              <a:ext uri="{FF2B5EF4-FFF2-40B4-BE49-F238E27FC236}">
                <a16:creationId xmlns:a16="http://schemas.microsoft.com/office/drawing/2014/main" id="{6565971C-5E3E-2642-BC3D-F5C83EBDC266}"/>
              </a:ext>
            </a:extLst>
          </p:cNvPr>
          <p:cNvPicPr>
            <a:picLocks noChangeAspect="1"/>
          </p:cNvPicPr>
          <p:nvPr/>
        </p:nvPicPr>
        <p:blipFill>
          <a:blip r:embed="rId3"/>
          <a:stretch>
            <a:fillRect/>
          </a:stretch>
        </p:blipFill>
        <p:spPr>
          <a:xfrm rot="16200000">
            <a:off x="10508666" y="777383"/>
            <a:ext cx="1903806" cy="974816"/>
          </a:xfrm>
          <a:prstGeom prst="rect">
            <a:avLst/>
          </a:prstGeom>
        </p:spPr>
      </p:pic>
    </p:spTree>
    <p:extLst>
      <p:ext uri="{BB962C8B-B14F-4D97-AF65-F5344CB8AC3E}">
        <p14:creationId xmlns:p14="http://schemas.microsoft.com/office/powerpoint/2010/main" val="395430761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4" name="Rectangle 3">
            <a:extLst>
              <a:ext uri="{FF2B5EF4-FFF2-40B4-BE49-F238E27FC236}">
                <a16:creationId xmlns:a16="http://schemas.microsoft.com/office/drawing/2014/main" id="{E8DB002D-E84F-6E48-9F39-7496814C7774}"/>
              </a:ext>
            </a:extLst>
          </p:cNvPr>
          <p:cNvSpPr/>
          <p:nvPr/>
        </p:nvSpPr>
        <p:spPr>
          <a:xfrm>
            <a:off x="10467425" y="252756"/>
            <a:ext cx="1438214" cy="369332"/>
          </a:xfrm>
          <a:prstGeom prst="rect">
            <a:avLst/>
          </a:prstGeom>
          <a:ln>
            <a:solidFill>
              <a:schemeClr val="tx1">
                <a:lumMod val="50000"/>
                <a:lumOff val="50000"/>
              </a:schemeClr>
            </a:solidFill>
          </a:ln>
        </p:spPr>
        <p:txBody>
          <a:bodyPr wrap="none">
            <a:spAutoFit/>
          </a:bodyPr>
          <a:lstStyle/>
          <a:p>
            <a:r>
              <a:rPr lang="en-US">
                <a:latin typeface="Cavolini" panose="03000502040302020204" pitchFamily="66" charset="0"/>
                <a:cs typeface="Cavolini" panose="03000502040302020204" pitchFamily="66" charset="0"/>
              </a:rPr>
              <a:t>Rectangle</a:t>
            </a:r>
            <a:endParaRPr lang="en-US"/>
          </a:p>
        </p:txBody>
      </p:sp>
      <p:sp>
        <p:nvSpPr>
          <p:cNvPr id="11" name="TextBox 10">
            <a:extLst>
              <a:ext uri="{FF2B5EF4-FFF2-40B4-BE49-F238E27FC236}">
                <a16:creationId xmlns:a16="http://schemas.microsoft.com/office/drawing/2014/main" id="{03A81549-AFE8-4FF7-9819-007264FD6476}"/>
              </a:ext>
            </a:extLst>
          </p:cNvPr>
          <p:cNvSpPr txBox="1"/>
          <p:nvPr/>
        </p:nvSpPr>
        <p:spPr>
          <a:xfrm>
            <a:off x="8294690" y="2515777"/>
            <a:ext cx="2459307" cy="646331"/>
          </a:xfrm>
          <a:prstGeom prst="rect">
            <a:avLst/>
          </a:prstGeom>
          <a:noFill/>
        </p:spPr>
        <p:txBody>
          <a:bodyPr wrap="square">
            <a:spAutoFit/>
          </a:bodyPr>
          <a:lstStyle/>
          <a:p>
            <a:r>
              <a:rPr lang="en-US" sz="3600">
                <a:latin typeface="Cavolini" panose="03000502040302020204" pitchFamily="66" charset="0"/>
                <a:cs typeface="Cavolini" panose="03000502040302020204" pitchFamily="66" charset="0"/>
              </a:rPr>
              <a:t>A = l x w</a:t>
            </a:r>
          </a:p>
        </p:txBody>
      </p:sp>
      <p:sp>
        <p:nvSpPr>
          <p:cNvPr id="13" name="Rectangle 12">
            <a:extLst>
              <a:ext uri="{FF2B5EF4-FFF2-40B4-BE49-F238E27FC236}">
                <a16:creationId xmlns:a16="http://schemas.microsoft.com/office/drawing/2014/main" id="{460983DA-67A0-F047-ACA4-B36C642B6EBB}"/>
              </a:ext>
            </a:extLst>
          </p:cNvPr>
          <p:cNvSpPr/>
          <p:nvPr/>
        </p:nvSpPr>
        <p:spPr>
          <a:xfrm>
            <a:off x="299874" y="1559227"/>
            <a:ext cx="3919663"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Sketch (include dimensions): </a:t>
            </a:r>
            <a:endParaRPr lang="en-US"/>
          </a:p>
        </p:txBody>
      </p:sp>
      <p:sp>
        <p:nvSpPr>
          <p:cNvPr id="14" name="Rectangle 13">
            <a:extLst>
              <a:ext uri="{FF2B5EF4-FFF2-40B4-BE49-F238E27FC236}">
                <a16:creationId xmlns:a16="http://schemas.microsoft.com/office/drawing/2014/main" id="{9DD43FA6-DB0E-9B40-8933-2F54CFE9910E}"/>
              </a:ext>
            </a:extLst>
          </p:cNvPr>
          <p:cNvSpPr/>
          <p:nvPr/>
        </p:nvSpPr>
        <p:spPr>
          <a:xfrm>
            <a:off x="6988144" y="1559227"/>
            <a:ext cx="4482939" cy="646331"/>
          </a:xfrm>
          <a:prstGeom prst="rect">
            <a:avLst/>
          </a:prstGeom>
        </p:spPr>
        <p:txBody>
          <a:bodyPr wrap="square">
            <a:spAutoFit/>
          </a:bodyPr>
          <a:lstStyle/>
          <a:p>
            <a:r>
              <a:rPr lang="en-US">
                <a:latin typeface="Cavolini" panose="03000502040302020204" pitchFamily="66" charset="0"/>
                <a:cs typeface="Cavolini" panose="03000502040302020204" pitchFamily="66" charset="0"/>
              </a:rPr>
              <a:t>Show how to use the formula to calculate the area of this shape:</a:t>
            </a:r>
            <a:endParaRPr lang="en-US"/>
          </a:p>
        </p:txBody>
      </p:sp>
    </p:spTree>
    <p:extLst>
      <p:ext uri="{BB962C8B-B14F-4D97-AF65-F5344CB8AC3E}">
        <p14:creationId xmlns:p14="http://schemas.microsoft.com/office/powerpoint/2010/main" val="292598474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9" name="Rectangle 8">
            <a:extLst>
              <a:ext uri="{FF2B5EF4-FFF2-40B4-BE49-F238E27FC236}">
                <a16:creationId xmlns:a16="http://schemas.microsoft.com/office/drawing/2014/main" id="{8390F501-F8F7-664D-B248-B325B09E14F9}"/>
              </a:ext>
            </a:extLst>
          </p:cNvPr>
          <p:cNvSpPr/>
          <p:nvPr/>
        </p:nvSpPr>
        <p:spPr>
          <a:xfrm>
            <a:off x="10963624" y="273463"/>
            <a:ext cx="906017" cy="369332"/>
          </a:xfrm>
          <a:prstGeom prst="rect">
            <a:avLst/>
          </a:prstGeom>
          <a:ln>
            <a:solidFill>
              <a:schemeClr val="tx1">
                <a:lumMod val="50000"/>
                <a:lumOff val="50000"/>
              </a:schemeClr>
            </a:solidFill>
          </a:ln>
        </p:spPr>
        <p:txBody>
          <a:bodyPr wrap="none">
            <a:spAutoFit/>
          </a:bodyPr>
          <a:lstStyle/>
          <a:p>
            <a:r>
              <a:rPr lang="en-US">
                <a:latin typeface="Cavolini" panose="03000502040302020204" pitchFamily="66" charset="0"/>
                <a:cs typeface="Cavolini" panose="03000502040302020204" pitchFamily="66" charset="0"/>
              </a:rPr>
              <a:t>Circle</a:t>
            </a:r>
            <a:endParaRPr lang="en-US"/>
          </a:p>
        </p:txBody>
      </p:sp>
      <p:sp>
        <p:nvSpPr>
          <p:cNvPr id="10" name="Rectangle 9">
            <a:extLst>
              <a:ext uri="{FF2B5EF4-FFF2-40B4-BE49-F238E27FC236}">
                <a16:creationId xmlns:a16="http://schemas.microsoft.com/office/drawing/2014/main" id="{B362074D-CC35-3D4F-B160-9C0A3BF22F24}"/>
              </a:ext>
            </a:extLst>
          </p:cNvPr>
          <p:cNvSpPr/>
          <p:nvPr/>
        </p:nvSpPr>
        <p:spPr>
          <a:xfrm>
            <a:off x="299874" y="1559227"/>
            <a:ext cx="3919663"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Sketch (include dimensions): </a:t>
            </a:r>
            <a:endParaRPr lang="en-US"/>
          </a:p>
        </p:txBody>
      </p:sp>
      <p:sp>
        <p:nvSpPr>
          <p:cNvPr id="11" name="Rectangle 10">
            <a:extLst>
              <a:ext uri="{FF2B5EF4-FFF2-40B4-BE49-F238E27FC236}">
                <a16:creationId xmlns:a16="http://schemas.microsoft.com/office/drawing/2014/main" id="{9F0DF4AC-2BAF-2E45-BB56-0A93C62B3749}"/>
              </a:ext>
            </a:extLst>
          </p:cNvPr>
          <p:cNvSpPr/>
          <p:nvPr/>
        </p:nvSpPr>
        <p:spPr>
          <a:xfrm>
            <a:off x="6988144" y="1559227"/>
            <a:ext cx="4482939" cy="646331"/>
          </a:xfrm>
          <a:prstGeom prst="rect">
            <a:avLst/>
          </a:prstGeom>
        </p:spPr>
        <p:txBody>
          <a:bodyPr wrap="square">
            <a:spAutoFit/>
          </a:bodyPr>
          <a:lstStyle/>
          <a:p>
            <a:r>
              <a:rPr lang="en-US">
                <a:latin typeface="Cavolini" panose="03000502040302020204" pitchFamily="66" charset="0"/>
                <a:cs typeface="Cavolini" panose="03000502040302020204" pitchFamily="66" charset="0"/>
              </a:rPr>
              <a:t>Show how to use the formula to calculate the area of this shape:</a:t>
            </a: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B33BBE7-FED4-49FC-8F02-5AFB79CE465F}"/>
                  </a:ext>
                </a:extLst>
              </p:cNvPr>
              <p:cNvSpPr txBox="1"/>
              <p:nvPr/>
            </p:nvSpPr>
            <p:spPr>
              <a:xfrm>
                <a:off x="7942217" y="2417829"/>
                <a:ext cx="2289408" cy="7386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4800" i="1" smtClean="0">
                          <a:latin typeface="Cambria Math" panose="02040503050406030204" pitchFamily="18" charset="0"/>
                          <a:cs typeface="Cavolini" panose="03000502040302020204" pitchFamily="66" charset="0"/>
                        </a:rPr>
                        <m:t>𝐴</m:t>
                      </m:r>
                      <m:r>
                        <a:rPr lang="en-CA" sz="4800" i="1" smtClean="0">
                          <a:latin typeface="Cambria Math" panose="02040503050406030204" pitchFamily="18" charset="0"/>
                          <a:cs typeface="Cavolini" panose="03000502040302020204" pitchFamily="66" charset="0"/>
                        </a:rPr>
                        <m:t>=</m:t>
                      </m:r>
                      <m:r>
                        <a:rPr lang="el-GR" sz="4800" i="1" smtClean="0">
                          <a:latin typeface="Cambria Math" panose="02040503050406030204" pitchFamily="18" charset="0"/>
                          <a:cs typeface="Cavolini" panose="03000502040302020204" pitchFamily="66" charset="0"/>
                        </a:rPr>
                        <m:t>𝜋</m:t>
                      </m:r>
                      <m:sSup>
                        <m:sSupPr>
                          <m:ctrlPr>
                            <a:rPr lang="en-CA" sz="4800" i="1" smtClean="0">
                              <a:latin typeface="Cambria Math" panose="02040503050406030204" pitchFamily="18" charset="0"/>
                              <a:cs typeface="Cavolini" panose="03000502040302020204" pitchFamily="66" charset="0"/>
                            </a:rPr>
                          </m:ctrlPr>
                        </m:sSupPr>
                        <m:e>
                          <m:r>
                            <a:rPr lang="en-CA" sz="4800" i="1" smtClean="0">
                              <a:latin typeface="Cambria Math" panose="02040503050406030204" pitchFamily="18" charset="0"/>
                              <a:cs typeface="Cavolini" panose="03000502040302020204" pitchFamily="66" charset="0"/>
                            </a:rPr>
                            <m:t>𝑟</m:t>
                          </m:r>
                        </m:e>
                        <m:sup>
                          <m:r>
                            <a:rPr lang="en-CA" sz="4800" i="1" smtClean="0">
                              <a:latin typeface="Cambria Math" panose="02040503050406030204" pitchFamily="18" charset="0"/>
                              <a:cs typeface="Cavolini" panose="03000502040302020204" pitchFamily="66" charset="0"/>
                            </a:rPr>
                            <m:t>2</m:t>
                          </m:r>
                        </m:sup>
                      </m:sSup>
                    </m:oMath>
                  </m:oMathPara>
                </a14:m>
                <a:endParaRPr lang="en-CA" sz="6000">
                  <a:latin typeface="Cavolini" panose="03000502040302020204" pitchFamily="66" charset="0"/>
                  <a:cs typeface="Cavolini" panose="03000502040302020204" pitchFamily="66" charset="0"/>
                </a:endParaRPr>
              </a:p>
            </p:txBody>
          </p:sp>
        </mc:Choice>
        <mc:Fallback xmlns="">
          <p:sp>
            <p:nvSpPr>
              <p:cNvPr id="13" name="TextBox 12">
                <a:extLst>
                  <a:ext uri="{FF2B5EF4-FFF2-40B4-BE49-F238E27FC236}">
                    <a16:creationId xmlns:a16="http://schemas.microsoft.com/office/drawing/2014/main" id="{4B33BBE7-FED4-49FC-8F02-5AFB79CE465F}"/>
                  </a:ext>
                </a:extLst>
              </p:cNvPr>
              <p:cNvSpPr txBox="1">
                <a:spLocks noRot="1" noChangeAspect="1" noMove="1" noResize="1" noEditPoints="1" noAdjustHandles="1" noChangeArrowheads="1" noChangeShapeType="1" noTextEdit="1"/>
              </p:cNvSpPr>
              <p:nvPr/>
            </p:nvSpPr>
            <p:spPr>
              <a:xfrm>
                <a:off x="7942217" y="2417829"/>
                <a:ext cx="2289408" cy="73866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3407068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 name="Rectangle 1">
            <a:extLst>
              <a:ext uri="{FF2B5EF4-FFF2-40B4-BE49-F238E27FC236}">
                <a16:creationId xmlns:a16="http://schemas.microsoft.com/office/drawing/2014/main" id="{D8605205-C439-DF44-A368-4CC74FEFD62B}"/>
              </a:ext>
            </a:extLst>
          </p:cNvPr>
          <p:cNvSpPr/>
          <p:nvPr/>
        </p:nvSpPr>
        <p:spPr>
          <a:xfrm>
            <a:off x="10819353" y="232206"/>
            <a:ext cx="1050288" cy="369332"/>
          </a:xfrm>
          <a:prstGeom prst="rect">
            <a:avLst/>
          </a:prstGeom>
          <a:ln>
            <a:solidFill>
              <a:schemeClr val="tx1">
                <a:lumMod val="50000"/>
                <a:lumOff val="50000"/>
              </a:schemeClr>
            </a:solidFill>
          </a:ln>
        </p:spPr>
        <p:txBody>
          <a:bodyPr wrap="none">
            <a:spAutoFit/>
          </a:bodyPr>
          <a:lstStyle/>
          <a:p>
            <a:r>
              <a:rPr lang="en-US">
                <a:latin typeface="Cavolini" panose="03000502040302020204" pitchFamily="66" charset="0"/>
                <a:cs typeface="Cavolini" panose="03000502040302020204" pitchFamily="66" charset="0"/>
              </a:rPr>
              <a:t>Square</a:t>
            </a:r>
          </a:p>
        </p:txBody>
      </p:sp>
      <p:sp>
        <p:nvSpPr>
          <p:cNvPr id="9" name="Rectangle 8">
            <a:extLst>
              <a:ext uri="{FF2B5EF4-FFF2-40B4-BE49-F238E27FC236}">
                <a16:creationId xmlns:a16="http://schemas.microsoft.com/office/drawing/2014/main" id="{B1CBCE48-A29C-5F4C-8946-D024782D1398}"/>
              </a:ext>
            </a:extLst>
          </p:cNvPr>
          <p:cNvSpPr/>
          <p:nvPr/>
        </p:nvSpPr>
        <p:spPr>
          <a:xfrm>
            <a:off x="299874" y="1559227"/>
            <a:ext cx="3919663" cy="369332"/>
          </a:xfrm>
          <a:prstGeom prst="rect">
            <a:avLst/>
          </a:prstGeom>
        </p:spPr>
        <p:txBody>
          <a:bodyPr wrap="none">
            <a:spAutoFit/>
          </a:bodyPr>
          <a:lstStyle/>
          <a:p>
            <a:r>
              <a:rPr lang="en-US">
                <a:latin typeface="Cavolini" panose="03000502040302020204" pitchFamily="66" charset="0"/>
                <a:cs typeface="Cavolini" panose="03000502040302020204" pitchFamily="66" charset="0"/>
              </a:rPr>
              <a:t>Sketch (include dimensions): </a:t>
            </a:r>
            <a:endParaRPr lang="en-US"/>
          </a:p>
        </p:txBody>
      </p:sp>
      <p:sp>
        <p:nvSpPr>
          <p:cNvPr id="11" name="Rectangle 10">
            <a:extLst>
              <a:ext uri="{FF2B5EF4-FFF2-40B4-BE49-F238E27FC236}">
                <a16:creationId xmlns:a16="http://schemas.microsoft.com/office/drawing/2014/main" id="{E65F63BE-CF06-EA45-BCB0-587388DA066C}"/>
              </a:ext>
            </a:extLst>
          </p:cNvPr>
          <p:cNvSpPr/>
          <p:nvPr/>
        </p:nvSpPr>
        <p:spPr>
          <a:xfrm>
            <a:off x="6988144" y="1559227"/>
            <a:ext cx="4482939" cy="646331"/>
          </a:xfrm>
          <a:prstGeom prst="rect">
            <a:avLst/>
          </a:prstGeom>
        </p:spPr>
        <p:txBody>
          <a:bodyPr wrap="square">
            <a:spAutoFit/>
          </a:bodyPr>
          <a:lstStyle/>
          <a:p>
            <a:r>
              <a:rPr lang="en-US">
                <a:latin typeface="Cavolini" panose="03000502040302020204" pitchFamily="66" charset="0"/>
                <a:cs typeface="Cavolini" panose="03000502040302020204" pitchFamily="66" charset="0"/>
              </a:rPr>
              <a:t>Show how to use the formula to calculate the area of this shape:</a:t>
            </a:r>
            <a:endParaRPr lang="en-US"/>
          </a:p>
        </p:txBody>
      </p:sp>
      <p:sp>
        <p:nvSpPr>
          <p:cNvPr id="13" name="TextBox 12">
            <a:extLst>
              <a:ext uri="{FF2B5EF4-FFF2-40B4-BE49-F238E27FC236}">
                <a16:creationId xmlns:a16="http://schemas.microsoft.com/office/drawing/2014/main" id="{D0ABD298-8A7F-8542-A655-E919B956F15F}"/>
              </a:ext>
            </a:extLst>
          </p:cNvPr>
          <p:cNvSpPr txBox="1"/>
          <p:nvPr/>
        </p:nvSpPr>
        <p:spPr>
          <a:xfrm>
            <a:off x="8294690" y="2515777"/>
            <a:ext cx="2459307" cy="646331"/>
          </a:xfrm>
          <a:prstGeom prst="rect">
            <a:avLst/>
          </a:prstGeom>
          <a:noFill/>
        </p:spPr>
        <p:txBody>
          <a:bodyPr wrap="square">
            <a:spAutoFit/>
          </a:bodyPr>
          <a:lstStyle/>
          <a:p>
            <a:r>
              <a:rPr lang="en-US" sz="3600">
                <a:latin typeface="Cavolini" panose="03000502040302020204" pitchFamily="66" charset="0"/>
                <a:cs typeface="Cavolini" panose="03000502040302020204" pitchFamily="66" charset="0"/>
              </a:rPr>
              <a:t>A = l x w</a:t>
            </a:r>
          </a:p>
        </p:txBody>
      </p:sp>
    </p:spTree>
    <p:extLst>
      <p:ext uri="{BB962C8B-B14F-4D97-AF65-F5344CB8AC3E}">
        <p14:creationId xmlns:p14="http://schemas.microsoft.com/office/powerpoint/2010/main" val="39576353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175CC84A-918C-4040-9BF5-B3F169E54857}"/>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72672207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05815" y="792554"/>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1" i="0" u="none" strike="noStrike" kern="1200" cap="none" spc="0" normalizeH="0" baseline="0" noProof="0">
                <a:ln>
                  <a:noFill/>
                </a:ln>
                <a:solidFill>
                  <a:srgbClr val="70AD47"/>
                </a:solidFill>
                <a:effectLst/>
                <a:uLnTx/>
                <a:uFillTx/>
                <a:latin typeface="Montserrat" panose="020B0604020202020204" charset="0"/>
                <a:cs typeface="Arial"/>
                <a:sym typeface="Arial"/>
              </a:rPr>
              <a:t>Assessment Rubrics</a:t>
            </a:r>
          </a:p>
        </p:txBody>
      </p:sp>
      <p:sp>
        <p:nvSpPr>
          <p:cNvPr id="12" name="TextBox 11">
            <a:extLst>
              <a:ext uri="{FF2B5EF4-FFF2-40B4-BE49-F238E27FC236}">
                <a16:creationId xmlns:a16="http://schemas.microsoft.com/office/drawing/2014/main" id="{E206A5E7-F4C5-41C7-A789-718CA9137BCF}"/>
              </a:ext>
            </a:extLst>
          </p:cNvPr>
          <p:cNvSpPr txBox="1"/>
          <p:nvPr/>
        </p:nvSpPr>
        <p:spPr>
          <a:xfrm>
            <a:off x="505815" y="1640132"/>
            <a:ext cx="4055012" cy="442531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CA" sz="2400" b="1" i="0" u="none" strike="noStrike" kern="1200" cap="none" spc="0" normalizeH="0" baseline="0" noProof="0">
                <a:ln>
                  <a:noFill/>
                </a:ln>
                <a:solidFill>
                  <a:prstClr val="black"/>
                </a:solidFill>
                <a:effectLst/>
                <a:uLnTx/>
                <a:uFillTx/>
                <a:latin typeface="Calibri" panose="020F0502020204030204"/>
                <a:ea typeface="Annie Use Your Telescope"/>
                <a:cs typeface="Annie Use Your Telescope"/>
              </a:rPr>
              <a:t>Suggested Codes for daily record keeping purposes:</a:t>
            </a:r>
            <a:endParaRPr kumimoji="0" lang="en-CA" sz="1800" b="0" i="0" u="none" strike="noStrike" kern="1200" cap="none" spc="0" normalizeH="0" baseline="0" noProof="0">
              <a:ln>
                <a:noFill/>
              </a:ln>
              <a:solidFill>
                <a:prstClr val="black"/>
              </a:solidFill>
              <a:effectLst/>
              <a:uLnTx/>
              <a:uFillTx/>
              <a:latin typeface="Calibri" panose="020F0502020204030204"/>
              <a:ea typeface="Arial" panose="020B0604020202020204" pitchFamily="34"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panose="020F0502020204030204"/>
                <a:ea typeface="Annie Use Your Telescope"/>
                <a:cs typeface="Annie Use Your Telescope"/>
              </a:rPr>
              <a:t>I - Knowledge has been demonstrated individually</a:t>
            </a:r>
            <a:endParaRPr kumimoji="0" lang="en-CA" sz="1800" b="0" i="0" u="none" strike="noStrike" kern="1200" cap="none" spc="0" normalizeH="0" baseline="0" noProof="0">
              <a:ln>
                <a:noFill/>
              </a:ln>
              <a:solidFill>
                <a:prstClr val="black"/>
              </a:solidFill>
              <a:effectLst/>
              <a:uLnTx/>
              <a:uFillTx/>
              <a:latin typeface="Calibri" panose="020F0502020204030204"/>
              <a:ea typeface="Arial" panose="020B0604020202020204" pitchFamily="34"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panose="020F0502020204030204"/>
                <a:ea typeface="Annie Use Your Telescope"/>
                <a:cs typeface="Annie Use Your Telescope"/>
              </a:rPr>
              <a:t>H - is used when knowledge has been demonstrated individually, but with help from the teacher or a peer</a:t>
            </a:r>
            <a:endParaRPr kumimoji="0" lang="en-CA" sz="1800" b="0" i="0" u="none" strike="noStrike" kern="1200" cap="none" spc="0" normalizeH="0" baseline="0" noProof="0">
              <a:ln>
                <a:noFill/>
              </a:ln>
              <a:solidFill>
                <a:prstClr val="black"/>
              </a:solidFill>
              <a:effectLst/>
              <a:uLnTx/>
              <a:uFillTx/>
              <a:latin typeface="Calibri" panose="020F0502020204030204"/>
              <a:ea typeface="Arial" panose="020B0604020202020204" pitchFamily="34"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panose="020F0502020204030204"/>
                <a:ea typeface="Annie Use Your Telescope"/>
                <a:cs typeface="Annie Use Your Telescope"/>
              </a:rPr>
              <a:t>G - is used when knowledge has been demonstrated within a group</a:t>
            </a:r>
            <a:endParaRPr kumimoji="0" lang="en-CA" sz="1800" b="0" i="0" u="none" strike="noStrike" kern="1200" cap="none" spc="0" normalizeH="0" baseline="0" noProof="0">
              <a:ln>
                <a:noFill/>
              </a:ln>
              <a:solidFill>
                <a:prstClr val="black"/>
              </a:solidFill>
              <a:effectLst/>
              <a:uLnTx/>
              <a:uFillTx/>
              <a:latin typeface="Calibri" panose="020F0502020204030204"/>
              <a:ea typeface="Arial" panose="020B0604020202020204" pitchFamily="34"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panose="020F0502020204030204"/>
                <a:ea typeface="Annie Use Your Telescope"/>
                <a:cs typeface="Annie Use Your Telescope"/>
              </a:rPr>
              <a:t>X - is used when a question has been attempted but answered incorrectly</a:t>
            </a:r>
            <a:endParaRPr kumimoji="0" lang="en-CA" sz="1800" b="0" i="0" u="none" strike="noStrike" kern="1200" cap="none" spc="0" normalizeH="0" baseline="0" noProof="0">
              <a:ln>
                <a:noFill/>
              </a:ln>
              <a:solidFill>
                <a:prstClr val="black"/>
              </a:solidFill>
              <a:effectLst/>
              <a:uLnTx/>
              <a:uFillTx/>
              <a:latin typeface="Calibri" panose="020F0502020204030204"/>
              <a:ea typeface="Arial" panose="020B0604020202020204" pitchFamily="34" charset="0"/>
              <a:cs typeface="+mn-cs"/>
            </a:endParaRP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Calibri" panose="020F0502020204030204"/>
                <a:ea typeface="Annie Use Your Telescope"/>
                <a:cs typeface="Annie Use Your Telescope"/>
              </a:rPr>
              <a:t>N - is used when a question has not been attempted.</a:t>
            </a:r>
            <a:endParaRPr kumimoji="0" lang="en-CA" sz="1800" b="0" i="0" u="none" strike="noStrike" kern="1200" cap="none" spc="0" normalizeH="0" baseline="0" noProof="0">
              <a:ln>
                <a:noFill/>
              </a:ln>
              <a:solidFill>
                <a:prstClr val="black"/>
              </a:solidFill>
              <a:effectLst/>
              <a:uLnTx/>
              <a:uFillTx/>
              <a:latin typeface="Calibri" panose="020F0502020204030204"/>
              <a:ea typeface="Arial" panose="020B0604020202020204" pitchFamily="34" charset="0"/>
              <a:cs typeface="+mn-cs"/>
            </a:endParaRPr>
          </a:p>
        </p:txBody>
      </p:sp>
      <p:graphicFrame>
        <p:nvGraphicFramePr>
          <p:cNvPr id="7" name="Table 6">
            <a:extLst>
              <a:ext uri="{FF2B5EF4-FFF2-40B4-BE49-F238E27FC236}">
                <a16:creationId xmlns:a16="http://schemas.microsoft.com/office/drawing/2014/main" id="{2414C75A-D3E0-474A-ACD0-4A2AD0F6F670}"/>
              </a:ext>
            </a:extLst>
          </p:cNvPr>
          <p:cNvGraphicFramePr>
            <a:graphicFrameLocks noGrp="1"/>
          </p:cNvGraphicFramePr>
          <p:nvPr>
            <p:extLst>
              <p:ext uri="{D42A27DB-BD31-4B8C-83A1-F6EECF244321}">
                <p14:modId xmlns:p14="http://schemas.microsoft.com/office/powerpoint/2010/main" val="3629965531"/>
              </p:ext>
            </p:extLst>
          </p:nvPr>
        </p:nvGraphicFramePr>
        <p:xfrm>
          <a:off x="5409045" y="295202"/>
          <a:ext cx="5815669" cy="6389515"/>
        </p:xfrm>
        <a:graphic>
          <a:graphicData uri="http://schemas.openxmlformats.org/drawingml/2006/table">
            <a:tbl>
              <a:tblPr/>
              <a:tblGrid>
                <a:gridCol w="1941134">
                  <a:extLst>
                    <a:ext uri="{9D8B030D-6E8A-4147-A177-3AD203B41FA5}">
                      <a16:colId xmlns:a16="http://schemas.microsoft.com/office/drawing/2014/main" val="1917550909"/>
                    </a:ext>
                  </a:extLst>
                </a:gridCol>
                <a:gridCol w="951233">
                  <a:extLst>
                    <a:ext uri="{9D8B030D-6E8A-4147-A177-3AD203B41FA5}">
                      <a16:colId xmlns:a16="http://schemas.microsoft.com/office/drawing/2014/main" val="3417863636"/>
                    </a:ext>
                  </a:extLst>
                </a:gridCol>
                <a:gridCol w="974433">
                  <a:extLst>
                    <a:ext uri="{9D8B030D-6E8A-4147-A177-3AD203B41FA5}">
                      <a16:colId xmlns:a16="http://schemas.microsoft.com/office/drawing/2014/main" val="2233160459"/>
                    </a:ext>
                  </a:extLst>
                </a:gridCol>
                <a:gridCol w="935766">
                  <a:extLst>
                    <a:ext uri="{9D8B030D-6E8A-4147-A177-3AD203B41FA5}">
                      <a16:colId xmlns:a16="http://schemas.microsoft.com/office/drawing/2014/main" val="1519855022"/>
                    </a:ext>
                  </a:extLst>
                </a:gridCol>
                <a:gridCol w="1013103">
                  <a:extLst>
                    <a:ext uri="{9D8B030D-6E8A-4147-A177-3AD203B41FA5}">
                      <a16:colId xmlns:a16="http://schemas.microsoft.com/office/drawing/2014/main" val="2258969459"/>
                    </a:ext>
                  </a:extLst>
                </a:gridCol>
              </a:tblGrid>
              <a:tr h="1130077">
                <a:tc>
                  <a:txBody>
                    <a:bodyPr/>
                    <a:lstStyle/>
                    <a:p>
                      <a:pPr rtl="0" fontAlgn="t">
                        <a:spcBef>
                          <a:spcPts val="0"/>
                        </a:spcBef>
                        <a:spcAft>
                          <a:spcPts val="0"/>
                        </a:spcAft>
                      </a:pPr>
                      <a:r>
                        <a:rPr lang="en-US" sz="800" b="1" i="0" u="none" strike="noStrike" dirty="0">
                          <a:solidFill>
                            <a:srgbClr val="434343"/>
                          </a:solidFill>
                          <a:effectLst/>
                          <a:latin typeface="Annie Use Your Telescope"/>
                        </a:rPr>
                        <a:t>Basic descriptors to help guide your formative assessments. Full details of the student achievement profiles can be found here:</a:t>
                      </a:r>
                      <a:endParaRPr lang="en-US" sz="1100" dirty="0">
                        <a:effectLst/>
                      </a:endParaRPr>
                    </a:p>
                    <a:p>
                      <a:pPr rtl="0" fontAlgn="t">
                        <a:spcBef>
                          <a:spcPts val="0"/>
                        </a:spcBef>
                        <a:spcAft>
                          <a:spcPts val="0"/>
                        </a:spcAft>
                      </a:pPr>
                      <a:r>
                        <a:rPr lang="en-US" sz="800" b="1" i="0" u="sng" strike="noStrike" dirty="0">
                          <a:solidFill>
                            <a:srgbClr val="1155CC"/>
                          </a:solidFill>
                          <a:effectLst/>
                          <a:latin typeface="Annie Use Your Telescope"/>
                          <a:hlinkClick r:id="rId4"/>
                        </a:rPr>
                        <a:t>Mental Math &amp; Estimation</a:t>
                      </a:r>
                      <a:endParaRPr lang="en-US" sz="1100" dirty="0">
                        <a:effectLst/>
                      </a:endParaRPr>
                    </a:p>
                    <a:p>
                      <a:pPr rtl="0" fontAlgn="t">
                        <a:spcBef>
                          <a:spcPts val="0"/>
                        </a:spcBef>
                        <a:spcAft>
                          <a:spcPts val="0"/>
                        </a:spcAft>
                      </a:pPr>
                      <a:r>
                        <a:rPr lang="en-US" sz="800" b="1" i="0" u="sng" strike="noStrike" dirty="0" smtClean="0">
                          <a:solidFill>
                            <a:srgbClr val="1155CC"/>
                          </a:solidFill>
                          <a:effectLst/>
                          <a:latin typeface="Annie Use Your Telescope"/>
                          <a:hlinkClick r:id="rId5"/>
                        </a:rPr>
                        <a:t>Knowledge</a:t>
                      </a:r>
                      <a:r>
                        <a:rPr lang="en-US" sz="800" b="1" i="0" u="sng" strike="noStrike" baseline="0" dirty="0" smtClean="0">
                          <a:solidFill>
                            <a:srgbClr val="1155CC"/>
                          </a:solidFill>
                          <a:effectLst/>
                          <a:latin typeface="Annie Use Your Telescope"/>
                          <a:hlinkClick r:id="rId5"/>
                        </a:rPr>
                        <a:t> and Understanding</a:t>
                      </a:r>
                      <a:endParaRPr lang="en-US" sz="1100" dirty="0">
                        <a:effectLst/>
                      </a:endParaRPr>
                    </a:p>
                    <a:p>
                      <a:pPr rtl="0" fontAlgn="t">
                        <a:spcBef>
                          <a:spcPts val="0"/>
                        </a:spcBef>
                        <a:spcAft>
                          <a:spcPts val="0"/>
                        </a:spcAft>
                      </a:pPr>
                      <a:r>
                        <a:rPr lang="en-US" sz="800" b="1" i="0" u="sng" strike="noStrike" dirty="0">
                          <a:solidFill>
                            <a:srgbClr val="1155CC"/>
                          </a:solidFill>
                          <a:effectLst/>
                          <a:latin typeface="Annie Use Your Telescope"/>
                          <a:hlinkClick r:id="rId6"/>
                        </a:rPr>
                        <a:t>Problem Solving </a:t>
                      </a:r>
                      <a:endParaRPr lang="en-US" sz="1100" dirty="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800" b="1" i="0" u="none" strike="noStrike">
                          <a:solidFill>
                            <a:srgbClr val="666666"/>
                          </a:solidFill>
                          <a:effectLst/>
                          <a:latin typeface="Annie Use Your Telescope"/>
                        </a:rPr>
                        <a:t>Requires considerable,  on-going teacher support.</a:t>
                      </a:r>
                      <a:endParaRPr lang="en-US"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800" b="1" i="0" u="none" strike="noStrike">
                          <a:solidFill>
                            <a:srgbClr val="666666"/>
                          </a:solidFill>
                          <a:effectLst/>
                          <a:latin typeface="Annie Use Your Telescope"/>
                        </a:rPr>
                        <a:t>Requires occasional,  teacher or peer support.</a:t>
                      </a:r>
                      <a:endParaRPr lang="en-US"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CA" sz="800" b="1" i="0" u="none" strike="noStrike">
                          <a:solidFill>
                            <a:srgbClr val="666666"/>
                          </a:solidFill>
                          <a:effectLst/>
                          <a:latin typeface="Annie Use Your Telescope"/>
                        </a:rPr>
                        <a:t>Accurate, clear, uses appropriate strategies &amp; procedures. Requires occasional prompting for clarification.</a:t>
                      </a: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800" b="1" i="0" u="none" strike="noStrike">
                          <a:solidFill>
                            <a:srgbClr val="666666"/>
                          </a:solidFill>
                          <a:effectLst/>
                          <a:latin typeface="Annie Use Your Telescope"/>
                        </a:rPr>
                        <a:t>Accurate, clear, flexible, consistent &amp; efficient. Justifies and explains reasoning clearly and completely using accurate mathematical vocabulary.</a:t>
                      </a:r>
                      <a:endParaRPr lang="en-US"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9882691"/>
                  </a:ext>
                </a:extLst>
              </a:tr>
              <a:tr h="619882">
                <a:tc>
                  <a:txBody>
                    <a:bodyPr/>
                    <a:lstStyle/>
                    <a:p>
                      <a:pPr algn="ctr" rtl="0" fontAlgn="t">
                        <a:spcBef>
                          <a:spcPts val="0"/>
                        </a:spcBef>
                        <a:spcAft>
                          <a:spcPts val="0"/>
                        </a:spcAft>
                      </a:pPr>
                      <a:r>
                        <a:rPr lang="en-CA" sz="1800" b="1" i="0" u="none" strike="noStrike">
                          <a:solidFill>
                            <a:srgbClr val="000000"/>
                          </a:solidFill>
                          <a:effectLst/>
                          <a:latin typeface="Annie Use Your Telescope"/>
                        </a:rPr>
                        <a:t>Area of 2D Shapes</a:t>
                      </a:r>
                      <a:endParaRPr lang="en-CA" sz="1100">
                        <a:effectLst/>
                      </a:endParaRPr>
                    </a:p>
                  </a:txBody>
                  <a:tcPr marL="31278" marR="31278" marT="31278" marB="31278">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2E9"/>
                    </a:solidFill>
                  </a:tcPr>
                </a:tc>
                <a:tc>
                  <a:txBody>
                    <a:bodyPr/>
                    <a:lstStyle/>
                    <a:p>
                      <a:pPr algn="ctr" rtl="0" fontAlgn="t">
                        <a:spcBef>
                          <a:spcPts val="0"/>
                        </a:spcBef>
                        <a:spcAft>
                          <a:spcPts val="0"/>
                        </a:spcAft>
                      </a:pPr>
                      <a:r>
                        <a:rPr lang="en-CA" sz="1100" b="1" i="0" u="none" strike="noStrike">
                          <a:solidFill>
                            <a:srgbClr val="000000"/>
                          </a:solidFill>
                          <a:effectLst/>
                          <a:latin typeface="Annie Use Your Telescope"/>
                        </a:rPr>
                        <a:t>Limited</a:t>
                      </a:r>
                      <a:endParaRPr lang="en-CA" sz="1100">
                        <a:effectLst/>
                      </a:endParaRPr>
                    </a:p>
                  </a:txBody>
                  <a:tcPr marL="31278" marR="31278" marT="31278" marB="31278">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2E9"/>
                    </a:solidFill>
                  </a:tcPr>
                </a:tc>
                <a:tc>
                  <a:txBody>
                    <a:bodyPr/>
                    <a:lstStyle/>
                    <a:p>
                      <a:pPr algn="ctr" rtl="0" fontAlgn="t">
                        <a:spcBef>
                          <a:spcPts val="0"/>
                        </a:spcBef>
                        <a:spcAft>
                          <a:spcPts val="0"/>
                        </a:spcAft>
                      </a:pPr>
                      <a:r>
                        <a:rPr lang="en-CA" sz="1100" b="1" i="0" u="none" strike="noStrike">
                          <a:solidFill>
                            <a:srgbClr val="000000"/>
                          </a:solidFill>
                          <a:effectLst/>
                          <a:latin typeface="Annie Use Your Telescope"/>
                        </a:rPr>
                        <a:t>Basic</a:t>
                      </a:r>
                      <a:endParaRPr lang="en-CA" sz="1100">
                        <a:effectLst/>
                      </a:endParaRPr>
                    </a:p>
                  </a:txBody>
                  <a:tcPr marL="31278" marR="31278" marT="31278" marB="31278">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2E9"/>
                    </a:solidFill>
                  </a:tcPr>
                </a:tc>
                <a:tc>
                  <a:txBody>
                    <a:bodyPr/>
                    <a:lstStyle/>
                    <a:p>
                      <a:pPr algn="ctr" rtl="0" fontAlgn="t">
                        <a:spcBef>
                          <a:spcPts val="0"/>
                        </a:spcBef>
                        <a:spcAft>
                          <a:spcPts val="0"/>
                        </a:spcAft>
                      </a:pPr>
                      <a:r>
                        <a:rPr lang="en-CA" sz="1100" b="1" i="0" u="none" strike="noStrike">
                          <a:solidFill>
                            <a:srgbClr val="000000"/>
                          </a:solidFill>
                          <a:effectLst/>
                          <a:latin typeface="Annie Use Your Telescope"/>
                        </a:rPr>
                        <a:t>Good</a:t>
                      </a:r>
                      <a:endParaRPr lang="en-CA" sz="1100">
                        <a:effectLst/>
                      </a:endParaRPr>
                    </a:p>
                  </a:txBody>
                  <a:tcPr marL="31278" marR="31278" marT="31278" marB="31278">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2E9"/>
                    </a:solidFill>
                  </a:tcPr>
                </a:tc>
                <a:tc>
                  <a:txBody>
                    <a:bodyPr/>
                    <a:lstStyle/>
                    <a:p>
                      <a:pPr algn="ctr" rtl="0" fontAlgn="t">
                        <a:spcBef>
                          <a:spcPts val="0"/>
                        </a:spcBef>
                        <a:spcAft>
                          <a:spcPts val="0"/>
                        </a:spcAft>
                      </a:pPr>
                      <a:r>
                        <a:rPr lang="en-CA" sz="1050" b="1" i="0" u="none" strike="noStrike">
                          <a:solidFill>
                            <a:srgbClr val="000000"/>
                          </a:solidFill>
                          <a:effectLst/>
                          <a:latin typeface="Annie Use Your Telescope"/>
                        </a:rPr>
                        <a:t>Very Good/ Excellent</a:t>
                      </a:r>
                      <a:endParaRPr lang="en-CA" sz="1100">
                        <a:effectLst/>
                      </a:endParaRPr>
                    </a:p>
                  </a:txBody>
                  <a:tcPr marL="31278" marR="31278" marT="31278" marB="31278">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2E9"/>
                    </a:solidFill>
                  </a:tcPr>
                </a:tc>
                <a:extLst>
                  <a:ext uri="{0D108BD9-81ED-4DB2-BD59-A6C34878D82A}">
                    <a16:rowId xmlns:a16="http://schemas.microsoft.com/office/drawing/2014/main" val="449892351"/>
                  </a:ext>
                </a:extLst>
              </a:tr>
              <a:tr h="536118">
                <a:tc>
                  <a:txBody>
                    <a:bodyPr/>
                    <a:lstStyle/>
                    <a:p>
                      <a:pPr rtl="0" fontAlgn="t">
                        <a:spcBef>
                          <a:spcPts val="0"/>
                        </a:spcBef>
                        <a:spcAft>
                          <a:spcPts val="0"/>
                        </a:spcAft>
                      </a:pPr>
                      <a:r>
                        <a:rPr lang="en-US" sz="800" b="0" i="0" u="none" strike="noStrike">
                          <a:solidFill>
                            <a:srgbClr val="000000"/>
                          </a:solidFill>
                          <a:effectLst/>
                          <a:latin typeface="Annie Use Your Telescope"/>
                        </a:rPr>
                        <a:t>Demonstrate an understanding of how shapes can be rearranged to construct other shapes (rectangles, parallelograms, triangles, circles).</a:t>
                      </a:r>
                      <a:endParaRPr lang="en-US"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dirty="0">
                          <a:effectLst/>
                        </a:rPr>
                        <a:t/>
                      </a:r>
                      <a:br>
                        <a:rPr lang="en-CA" sz="1100" dirty="0">
                          <a:effectLst/>
                        </a:rPr>
                      </a:br>
                      <a:endParaRPr lang="en-CA" sz="1100" dirty="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2828492"/>
                  </a:ext>
                </a:extLst>
              </a:tr>
              <a:tr h="536118">
                <a:tc>
                  <a:txBody>
                    <a:bodyPr/>
                    <a:lstStyle/>
                    <a:p>
                      <a:pPr rtl="0" fontAlgn="t">
                        <a:spcBef>
                          <a:spcPts val="0"/>
                        </a:spcBef>
                        <a:spcAft>
                          <a:spcPts val="0"/>
                        </a:spcAft>
                      </a:pPr>
                      <a:r>
                        <a:rPr lang="en-US" sz="800" b="0" i="0" u="none" strike="noStrike">
                          <a:solidFill>
                            <a:srgbClr val="000000"/>
                          </a:solidFill>
                          <a:effectLst/>
                          <a:latin typeface="Annie Use Your Telescope"/>
                        </a:rPr>
                        <a:t>Demonstrate understanding of the formula for the area of a </a:t>
                      </a:r>
                      <a:r>
                        <a:rPr lang="en-US" sz="800" b="1" i="0" u="none" strike="noStrike">
                          <a:solidFill>
                            <a:srgbClr val="000000"/>
                          </a:solidFill>
                          <a:effectLst/>
                          <a:latin typeface="Annie Use Your Telescope"/>
                        </a:rPr>
                        <a:t>triangle</a:t>
                      </a:r>
                      <a:r>
                        <a:rPr lang="en-US" sz="800" b="0" i="0" u="none" strike="noStrike">
                          <a:solidFill>
                            <a:srgbClr val="000000"/>
                          </a:solidFill>
                          <a:effectLst/>
                          <a:latin typeface="Annie Use Your Telescope"/>
                        </a:rPr>
                        <a:t> and why it works (including appropriate terminology such as base &amp; height).</a:t>
                      </a:r>
                      <a:endParaRPr lang="en-US"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108331"/>
                  </a:ext>
                </a:extLst>
              </a:tr>
              <a:tr h="536118">
                <a:tc>
                  <a:txBody>
                    <a:bodyPr/>
                    <a:lstStyle/>
                    <a:p>
                      <a:pPr rtl="0" fontAlgn="t">
                        <a:spcBef>
                          <a:spcPts val="0"/>
                        </a:spcBef>
                        <a:spcAft>
                          <a:spcPts val="0"/>
                        </a:spcAft>
                      </a:pPr>
                      <a:r>
                        <a:rPr lang="en-US" sz="800" b="0" i="0" u="none" strike="noStrike" dirty="0">
                          <a:solidFill>
                            <a:srgbClr val="000000"/>
                          </a:solidFill>
                          <a:effectLst/>
                          <a:latin typeface="Annie Use Your Telescope"/>
                        </a:rPr>
                        <a:t>Demonstrate understanding of the formula for the area of a </a:t>
                      </a:r>
                      <a:r>
                        <a:rPr lang="en-US" sz="800" b="1" i="0" u="none" strike="noStrike" dirty="0">
                          <a:solidFill>
                            <a:srgbClr val="000000"/>
                          </a:solidFill>
                          <a:effectLst/>
                          <a:latin typeface="Annie Use Your Telescope"/>
                        </a:rPr>
                        <a:t>parallelogram</a:t>
                      </a:r>
                      <a:r>
                        <a:rPr lang="en-US" sz="800" b="0" i="0" u="none" strike="noStrike" dirty="0">
                          <a:solidFill>
                            <a:srgbClr val="000000"/>
                          </a:solidFill>
                          <a:effectLst/>
                          <a:latin typeface="Annie Use Your Telescope"/>
                        </a:rPr>
                        <a:t> and why it works (including appropriate terminology such as base &amp; height).</a:t>
                      </a:r>
                      <a:endParaRPr lang="en-US" sz="1100" dirty="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615549"/>
                  </a:ext>
                </a:extLst>
              </a:tr>
              <a:tr h="446287">
                <a:tc>
                  <a:txBody>
                    <a:bodyPr/>
                    <a:lstStyle/>
                    <a:p>
                      <a:pPr rtl="0" fontAlgn="t">
                        <a:spcBef>
                          <a:spcPts val="0"/>
                        </a:spcBef>
                        <a:spcAft>
                          <a:spcPts val="0"/>
                        </a:spcAft>
                      </a:pPr>
                      <a:r>
                        <a:rPr lang="en-US" sz="800" b="0" i="0" u="none" strike="noStrike">
                          <a:solidFill>
                            <a:srgbClr val="000000"/>
                          </a:solidFill>
                          <a:effectLst/>
                          <a:latin typeface="Annie Use Your Telescope"/>
                        </a:rPr>
                        <a:t>Demonstrate an understanding of circles by describing the relationships among </a:t>
                      </a:r>
                      <a:r>
                        <a:rPr lang="en-US" sz="800" b="1" i="0" u="none" strike="noStrike">
                          <a:solidFill>
                            <a:srgbClr val="000000"/>
                          </a:solidFill>
                          <a:effectLst/>
                          <a:latin typeface="Annie Use Your Telescope"/>
                        </a:rPr>
                        <a:t>radius</a:t>
                      </a:r>
                      <a:r>
                        <a:rPr lang="en-US" sz="800" b="0" i="0" u="none" strike="noStrike">
                          <a:solidFill>
                            <a:srgbClr val="000000"/>
                          </a:solidFill>
                          <a:effectLst/>
                          <a:latin typeface="Annie Use Your Telescope"/>
                        </a:rPr>
                        <a:t>, </a:t>
                      </a:r>
                      <a:r>
                        <a:rPr lang="en-US" sz="800" b="1" i="0" u="none" strike="noStrike">
                          <a:solidFill>
                            <a:srgbClr val="000000"/>
                          </a:solidFill>
                          <a:effectLst/>
                          <a:latin typeface="Annie Use Your Telescope"/>
                        </a:rPr>
                        <a:t>diameter</a:t>
                      </a:r>
                      <a:r>
                        <a:rPr lang="en-US" sz="800" b="0" i="0" u="none" strike="noStrike">
                          <a:solidFill>
                            <a:srgbClr val="000000"/>
                          </a:solidFill>
                          <a:effectLst/>
                          <a:latin typeface="Annie Use Your Telescope"/>
                        </a:rPr>
                        <a:t> and </a:t>
                      </a:r>
                      <a:r>
                        <a:rPr lang="en-US" sz="800" b="1" i="0" u="none" strike="noStrike">
                          <a:solidFill>
                            <a:srgbClr val="000000"/>
                          </a:solidFill>
                          <a:effectLst/>
                          <a:latin typeface="Annie Use Your Telescope"/>
                        </a:rPr>
                        <a:t>circumference</a:t>
                      </a:r>
                      <a:r>
                        <a:rPr lang="en-US" sz="800" b="0" i="0" u="none" strike="noStrike">
                          <a:solidFill>
                            <a:srgbClr val="000000"/>
                          </a:solidFill>
                          <a:effectLst/>
                          <a:latin typeface="Annie Use Your Telescope"/>
                        </a:rPr>
                        <a:t>. </a:t>
                      </a:r>
                      <a:endParaRPr lang="en-US"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8631293"/>
                  </a:ext>
                </a:extLst>
              </a:tr>
              <a:tr h="536118">
                <a:tc>
                  <a:txBody>
                    <a:bodyPr/>
                    <a:lstStyle/>
                    <a:p>
                      <a:pPr rtl="0" fontAlgn="t">
                        <a:spcBef>
                          <a:spcPts val="0"/>
                        </a:spcBef>
                        <a:spcAft>
                          <a:spcPts val="0"/>
                        </a:spcAft>
                      </a:pPr>
                      <a:r>
                        <a:rPr lang="en-US" sz="800" b="0" i="0" u="none" strike="noStrike">
                          <a:solidFill>
                            <a:srgbClr val="000000"/>
                          </a:solidFill>
                          <a:effectLst/>
                          <a:latin typeface="Annie Use Your Telescope"/>
                        </a:rPr>
                        <a:t>Demonstrate understanding of the formula for the </a:t>
                      </a:r>
                      <a:r>
                        <a:rPr lang="en-US" sz="800" b="1" i="0" u="none" strike="noStrike">
                          <a:solidFill>
                            <a:srgbClr val="000000"/>
                          </a:solidFill>
                          <a:effectLst/>
                          <a:latin typeface="Annie Use Your Telescope"/>
                        </a:rPr>
                        <a:t>circumference of a circle</a:t>
                      </a:r>
                      <a:r>
                        <a:rPr lang="en-US" sz="800" b="0" i="0" u="none" strike="noStrike">
                          <a:solidFill>
                            <a:srgbClr val="000000"/>
                          </a:solidFill>
                          <a:effectLst/>
                          <a:latin typeface="Annie Use Your Telescope"/>
                        </a:rPr>
                        <a:t> and the relationship between circumference and diameter (π). </a:t>
                      </a:r>
                      <a:endParaRPr lang="en-US"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7085822"/>
                  </a:ext>
                </a:extLst>
              </a:tr>
              <a:tr h="446287">
                <a:tc>
                  <a:txBody>
                    <a:bodyPr/>
                    <a:lstStyle/>
                    <a:p>
                      <a:pPr rtl="0" fontAlgn="t">
                        <a:spcBef>
                          <a:spcPts val="0"/>
                        </a:spcBef>
                        <a:spcAft>
                          <a:spcPts val="0"/>
                        </a:spcAft>
                      </a:pPr>
                      <a:r>
                        <a:rPr lang="en-US" sz="800" b="0" i="0" u="none" strike="noStrike">
                          <a:solidFill>
                            <a:srgbClr val="000000"/>
                          </a:solidFill>
                          <a:effectLst/>
                          <a:latin typeface="Annie Use Your Telescope"/>
                        </a:rPr>
                        <a:t>Constructs circles with a given radius or diameter.</a:t>
                      </a:r>
                      <a:endParaRPr lang="en-US"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1755677"/>
                  </a:ext>
                </a:extLst>
              </a:tr>
              <a:tr h="536118">
                <a:tc>
                  <a:txBody>
                    <a:bodyPr/>
                    <a:lstStyle/>
                    <a:p>
                      <a:pPr rtl="0" fontAlgn="t">
                        <a:spcBef>
                          <a:spcPts val="0"/>
                        </a:spcBef>
                        <a:spcAft>
                          <a:spcPts val="0"/>
                        </a:spcAft>
                      </a:pPr>
                      <a:r>
                        <a:rPr lang="en-US" sz="800" b="0" i="0" u="none" strike="noStrike">
                          <a:solidFill>
                            <a:srgbClr val="000000"/>
                          </a:solidFill>
                          <a:effectLst/>
                          <a:latin typeface="Annie Use Your Telescope"/>
                        </a:rPr>
                        <a:t>Demonstrate understanding of the formula for the area of a </a:t>
                      </a:r>
                      <a:r>
                        <a:rPr lang="en-US" sz="800" b="1" i="0" u="none" strike="noStrike">
                          <a:solidFill>
                            <a:srgbClr val="000000"/>
                          </a:solidFill>
                          <a:effectLst/>
                          <a:latin typeface="Annie Use Your Telescope"/>
                        </a:rPr>
                        <a:t>circle</a:t>
                      </a:r>
                      <a:r>
                        <a:rPr lang="en-US" sz="800" b="0" i="0" u="none" strike="noStrike">
                          <a:solidFill>
                            <a:srgbClr val="000000"/>
                          </a:solidFill>
                          <a:effectLst/>
                          <a:latin typeface="Annie Use Your Telescope"/>
                        </a:rPr>
                        <a:t> and why it works (including appropriate terminology such as radius, pi).</a:t>
                      </a:r>
                      <a:endParaRPr lang="en-US"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8452568"/>
                  </a:ext>
                </a:extLst>
              </a:tr>
              <a:tr h="387628">
                <a:tc>
                  <a:txBody>
                    <a:bodyPr/>
                    <a:lstStyle/>
                    <a:p>
                      <a:pPr rtl="0" fontAlgn="t">
                        <a:spcBef>
                          <a:spcPts val="0"/>
                        </a:spcBef>
                        <a:spcAft>
                          <a:spcPts val="0"/>
                        </a:spcAft>
                      </a:pPr>
                      <a:r>
                        <a:rPr lang="en-US" sz="800" b="0" i="0" u="none" strike="noStrike">
                          <a:solidFill>
                            <a:srgbClr val="000000"/>
                          </a:solidFill>
                          <a:effectLst/>
                          <a:latin typeface="Annie Use Your Telescope"/>
                        </a:rPr>
                        <a:t>Solves problems involving the radius, diameter and circumference of a circle.</a:t>
                      </a:r>
                      <a:endParaRPr lang="en-US"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0249957"/>
                  </a:ext>
                </a:extLst>
              </a:tr>
              <a:tr h="446287">
                <a:tc>
                  <a:txBody>
                    <a:bodyPr/>
                    <a:lstStyle/>
                    <a:p>
                      <a:pPr rtl="0" fontAlgn="t">
                        <a:spcBef>
                          <a:spcPts val="0"/>
                        </a:spcBef>
                        <a:spcAft>
                          <a:spcPts val="0"/>
                        </a:spcAft>
                      </a:pPr>
                      <a:r>
                        <a:rPr lang="en-US" sz="800" b="0" i="0" u="none" strike="noStrike">
                          <a:solidFill>
                            <a:srgbClr val="000000"/>
                          </a:solidFill>
                          <a:effectLst/>
                          <a:latin typeface="Annie Use Your Telescope"/>
                        </a:rPr>
                        <a:t>Solve problems involving areas of parallelograms and triangles.</a:t>
                      </a:r>
                      <a:endParaRPr lang="en-US"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a:effectLst/>
                        </a:rPr>
                        <a:t/>
                      </a:r>
                      <a:br>
                        <a:rPr lang="en-CA" sz="1100">
                          <a:effectLst/>
                        </a:rPr>
                      </a:br>
                      <a:endParaRPr lang="en-CA" sz="110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CA" sz="1100" dirty="0">
                          <a:effectLst/>
                        </a:rPr>
                        <a:t/>
                      </a:r>
                      <a:br>
                        <a:rPr lang="en-CA" sz="1100" dirty="0">
                          <a:effectLst/>
                        </a:rPr>
                      </a:br>
                      <a:endParaRPr lang="en-CA" sz="1100" dirty="0">
                        <a:effectLst/>
                      </a:endParaRPr>
                    </a:p>
                  </a:txBody>
                  <a:tcPr marL="31278" marR="31278" marT="31278" marB="3127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745249"/>
                  </a:ext>
                </a:extLst>
              </a:tr>
            </a:tbl>
          </a:graphicData>
        </a:graphic>
      </p:graphicFrame>
    </p:spTree>
    <p:extLst>
      <p:ext uri="{BB962C8B-B14F-4D97-AF65-F5344CB8AC3E}">
        <p14:creationId xmlns:p14="http://schemas.microsoft.com/office/powerpoint/2010/main" val="407690322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175</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1081669" y="1564131"/>
            <a:ext cx="8292600" cy="502766"/>
          </a:xfrm>
          <a:prstGeom prst="rect">
            <a:avLst/>
          </a:prstGeom>
          <a:noFill/>
        </p:spPr>
        <p:txBody>
          <a:bodyPr wrap="square">
            <a:spAutoFit/>
          </a:bodyPr>
          <a:lstStyle/>
          <a:p>
            <a:pPr marL="457200" indent="-457200">
              <a:buFont typeface="Arial" panose="020B0604020202020204" pitchFamily="34" charset="0"/>
              <a:buChar char="•"/>
            </a:pPr>
            <a:r>
              <a:rPr lang="en-US" sz="2667">
                <a:solidFill>
                  <a:schemeClr val="tx2"/>
                </a:solidFill>
              </a:rPr>
              <a:t> </a:t>
            </a: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05815" y="567471"/>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Credits</a:t>
            </a:r>
          </a:p>
        </p:txBody>
      </p:sp>
      <p:sp>
        <p:nvSpPr>
          <p:cNvPr id="5" name="Google Shape;89;p15">
            <a:extLst>
              <a:ext uri="{FF2B5EF4-FFF2-40B4-BE49-F238E27FC236}">
                <a16:creationId xmlns:a16="http://schemas.microsoft.com/office/drawing/2014/main" id="{B47DD1DC-96B1-7E40-AD29-6A0DA5011F35}"/>
              </a:ext>
            </a:extLst>
          </p:cNvPr>
          <p:cNvSpPr txBox="1">
            <a:spLocks/>
          </p:cNvSpPr>
          <p:nvPr/>
        </p:nvSpPr>
        <p:spPr>
          <a:xfrm>
            <a:off x="505815" y="2867362"/>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Reviewers</a:t>
            </a:r>
          </a:p>
        </p:txBody>
      </p:sp>
      <p:sp>
        <p:nvSpPr>
          <p:cNvPr id="7" name="TextBox 6">
            <a:extLst>
              <a:ext uri="{FF2B5EF4-FFF2-40B4-BE49-F238E27FC236}">
                <a16:creationId xmlns:a16="http://schemas.microsoft.com/office/drawing/2014/main" id="{4239045D-FA87-524F-9933-6878618A0BD2}"/>
              </a:ext>
            </a:extLst>
          </p:cNvPr>
          <p:cNvSpPr txBox="1"/>
          <p:nvPr/>
        </p:nvSpPr>
        <p:spPr>
          <a:xfrm>
            <a:off x="1081668" y="1146048"/>
            <a:ext cx="9830977" cy="931024"/>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800">
                <a:solidFill>
                  <a:schemeClr val="tx1">
                    <a:lumMod val="65000"/>
                    <a:lumOff val="35000"/>
                  </a:schemeClr>
                </a:solidFill>
              </a:rPr>
              <a:t>Scott Dempster - St. James-Assiniboia School Division </a:t>
            </a:r>
            <a:endParaRPr lang="en-US" sz="2650">
              <a:solidFill>
                <a:schemeClr val="tx2"/>
              </a:solidFill>
            </a:endParaRPr>
          </a:p>
          <a:p>
            <a:pPr marL="457200" indent="-457200">
              <a:buFont typeface="Arial" panose="020B0604020202020204" pitchFamily="34" charset="0"/>
              <a:buChar char="•"/>
            </a:pPr>
            <a:r>
              <a:rPr lang="en-US" sz="2650">
                <a:solidFill>
                  <a:schemeClr val="tx2"/>
                </a:solidFill>
              </a:rPr>
              <a:t>Heather Jones - St. James-Assiniboia School Division</a:t>
            </a:r>
          </a:p>
        </p:txBody>
      </p:sp>
      <p:sp>
        <p:nvSpPr>
          <p:cNvPr id="8" name="TextBox 7">
            <a:extLst>
              <a:ext uri="{FF2B5EF4-FFF2-40B4-BE49-F238E27FC236}">
                <a16:creationId xmlns:a16="http://schemas.microsoft.com/office/drawing/2014/main" id="{04650B2A-0ADB-AA4A-B615-CD7D88F6525F}"/>
              </a:ext>
            </a:extLst>
          </p:cNvPr>
          <p:cNvSpPr txBox="1"/>
          <p:nvPr/>
        </p:nvSpPr>
        <p:spPr>
          <a:xfrm>
            <a:off x="1106432" y="3404857"/>
            <a:ext cx="10476919" cy="1292662"/>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600">
                <a:solidFill>
                  <a:schemeClr val="tx1">
                    <a:lumMod val="65000"/>
                    <a:lumOff val="35000"/>
                  </a:schemeClr>
                </a:solidFill>
              </a:rPr>
              <a:t>Charmaine </a:t>
            </a:r>
            <a:r>
              <a:rPr lang="en-US" sz="2600" err="1">
                <a:solidFill>
                  <a:schemeClr val="tx1">
                    <a:lumMod val="65000"/>
                    <a:lumOff val="35000"/>
                  </a:schemeClr>
                </a:solidFill>
              </a:rPr>
              <a:t>Mackid</a:t>
            </a:r>
            <a:r>
              <a:rPr lang="en-US" sz="2600">
                <a:solidFill>
                  <a:schemeClr val="tx1">
                    <a:lumMod val="65000"/>
                    <a:lumOff val="35000"/>
                  </a:schemeClr>
                </a:solidFill>
              </a:rPr>
              <a:t> - Hanover School Division</a:t>
            </a:r>
          </a:p>
          <a:p>
            <a:pPr marL="457200" indent="-457200">
              <a:buFont typeface="Arial" panose="020B0604020202020204" pitchFamily="34" charset="0"/>
              <a:buChar char="•"/>
            </a:pPr>
            <a:r>
              <a:rPr lang="en-US" sz="2600">
                <a:solidFill>
                  <a:schemeClr val="tx1">
                    <a:lumMod val="65000"/>
                    <a:lumOff val="35000"/>
                  </a:schemeClr>
                </a:solidFill>
                <a:cs typeface="Calibri"/>
              </a:rPr>
              <a:t>Lisa Page - St. James - Assiniboia School Division</a:t>
            </a:r>
          </a:p>
          <a:p>
            <a:pPr marL="457200" indent="-457200">
              <a:buFont typeface="Arial" panose="020B0604020202020204" pitchFamily="34" charset="0"/>
              <a:buChar char="•"/>
            </a:pPr>
            <a:r>
              <a:rPr lang="en-US" sz="2600">
                <a:solidFill>
                  <a:schemeClr val="tx1">
                    <a:lumMod val="65000"/>
                    <a:lumOff val="35000"/>
                  </a:schemeClr>
                </a:solidFill>
                <a:ea typeface="+mn-lt"/>
                <a:cs typeface="+mn-lt"/>
              </a:rPr>
              <a:t>Dayna Quinn-</a:t>
            </a:r>
            <a:r>
              <a:rPr lang="en-US" sz="2600" err="1">
                <a:solidFill>
                  <a:schemeClr val="tx1">
                    <a:lumMod val="65000"/>
                    <a:lumOff val="35000"/>
                  </a:schemeClr>
                </a:solidFill>
                <a:ea typeface="+mn-lt"/>
                <a:cs typeface="+mn-lt"/>
              </a:rPr>
              <a:t>LaFleche</a:t>
            </a:r>
            <a:r>
              <a:rPr lang="en-US" sz="2600">
                <a:solidFill>
                  <a:schemeClr val="tx1">
                    <a:lumMod val="65000"/>
                    <a:lumOff val="35000"/>
                  </a:schemeClr>
                </a:solidFill>
                <a:ea typeface="+mn-lt"/>
                <a:cs typeface="+mn-lt"/>
              </a:rPr>
              <a:t> - St. James-Assiniboia School Division</a:t>
            </a:r>
          </a:p>
        </p:txBody>
      </p:sp>
    </p:spTree>
    <p:extLst>
      <p:ext uri="{BB962C8B-B14F-4D97-AF65-F5344CB8AC3E}">
        <p14:creationId xmlns:p14="http://schemas.microsoft.com/office/powerpoint/2010/main" val="1481913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2091785" y="845156"/>
            <a:ext cx="8970840"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Exploration – Build it #2 - Triangles</a:t>
            </a:r>
          </a:p>
        </p:txBody>
      </p:sp>
      <p:sp>
        <p:nvSpPr>
          <p:cNvPr id="5" name="TextBox 4">
            <a:extLst>
              <a:ext uri="{FF2B5EF4-FFF2-40B4-BE49-F238E27FC236}">
                <a16:creationId xmlns:a16="http://schemas.microsoft.com/office/drawing/2014/main" id="{B709FEDE-B3B1-4C7D-84BA-A5AB17E8E8BC}"/>
              </a:ext>
            </a:extLst>
          </p:cNvPr>
          <p:cNvSpPr txBox="1"/>
          <p:nvPr/>
        </p:nvSpPr>
        <p:spPr>
          <a:xfrm>
            <a:off x="435994" y="1612000"/>
            <a:ext cx="11365003" cy="923330"/>
          </a:xfrm>
          <a:prstGeom prst="rect">
            <a:avLst/>
          </a:prstGeom>
          <a:noFill/>
        </p:spPr>
        <p:txBody>
          <a:bodyPr wrap="square" lIns="91440" tIns="45720" rIns="91440" bIns="45720" rtlCol="0" anchor="ctr">
            <a:spAutoFit/>
          </a:bodyPr>
          <a:lstStyle/>
          <a:p>
            <a:r>
              <a:rPr lang="en-US">
                <a:latin typeface="Cavolini"/>
                <a:cs typeface="Cavolini"/>
              </a:rPr>
              <a:t>Can you build a right triangle using </a:t>
            </a:r>
            <a:r>
              <a:rPr lang="en-US" b="1">
                <a:latin typeface="Cavolini"/>
                <a:cs typeface="Cavolini"/>
              </a:rPr>
              <a:t>ALL 7 </a:t>
            </a:r>
            <a:r>
              <a:rPr lang="en-US">
                <a:latin typeface="Cavolini"/>
                <a:cs typeface="Cavolini"/>
              </a:rPr>
              <a:t>tangram pieces?</a:t>
            </a:r>
          </a:p>
          <a:p>
            <a:endParaRPr lang="en-US">
              <a:latin typeface="Cavolini"/>
              <a:cs typeface="Cavolini"/>
            </a:endParaRPr>
          </a:p>
          <a:p>
            <a:r>
              <a:rPr lang="en-US">
                <a:latin typeface="Cavolini"/>
                <a:cs typeface="Cavolini"/>
              </a:rPr>
              <a:t>Use the online manipulatives and paste a screen shot of your final solution below.  </a:t>
            </a:r>
          </a:p>
        </p:txBody>
      </p:sp>
      <p:pic>
        <p:nvPicPr>
          <p:cNvPr id="8" name="Picture 7" descr="Shape&#10;&#10;Description automatically generated">
            <a:extLst>
              <a:ext uri="{FF2B5EF4-FFF2-40B4-BE49-F238E27FC236}">
                <a16:creationId xmlns:a16="http://schemas.microsoft.com/office/drawing/2014/main" id="{8FFCC96E-B031-5F4E-8540-76475B029D01}"/>
              </a:ext>
            </a:extLst>
          </p:cNvPr>
          <p:cNvPicPr>
            <a:picLocks noChangeAspect="1"/>
          </p:cNvPicPr>
          <p:nvPr/>
        </p:nvPicPr>
        <p:blipFill>
          <a:blip r:embed="rId3"/>
          <a:stretch>
            <a:fillRect/>
          </a:stretch>
        </p:blipFill>
        <p:spPr>
          <a:xfrm rot="16200000">
            <a:off x="10508666" y="777383"/>
            <a:ext cx="1903806" cy="974816"/>
          </a:xfrm>
          <a:prstGeom prst="rect">
            <a:avLst/>
          </a:prstGeom>
        </p:spPr>
      </p:pic>
      <p:sp>
        <p:nvSpPr>
          <p:cNvPr id="4" name="Rectangle 3">
            <a:extLst>
              <a:ext uri="{FF2B5EF4-FFF2-40B4-BE49-F238E27FC236}">
                <a16:creationId xmlns:a16="http://schemas.microsoft.com/office/drawing/2014/main" id="{795CBC72-B980-554E-A1EE-EFC4D84A9CF2}"/>
              </a:ext>
            </a:extLst>
          </p:cNvPr>
          <p:cNvSpPr/>
          <p:nvPr/>
        </p:nvSpPr>
        <p:spPr>
          <a:xfrm>
            <a:off x="435994" y="5838341"/>
            <a:ext cx="11175435" cy="646331"/>
          </a:xfrm>
          <a:prstGeom prst="rect">
            <a:avLst/>
          </a:prstGeom>
        </p:spPr>
        <p:txBody>
          <a:bodyPr wrap="square">
            <a:spAutoFit/>
          </a:bodyPr>
          <a:lstStyle/>
          <a:p>
            <a:r>
              <a:rPr lang="en-US" dirty="0">
                <a:latin typeface="Cavolini"/>
                <a:cs typeface="Cavolini"/>
              </a:rPr>
              <a:t>Do you think there are other ways the pieces could be arranged into a right triangle? Can you prove it?</a:t>
            </a:r>
            <a:endParaRPr lang="en-US" dirty="0"/>
          </a:p>
        </p:txBody>
      </p:sp>
    </p:spTree>
    <p:extLst>
      <p:ext uri="{BB962C8B-B14F-4D97-AF65-F5344CB8AC3E}">
        <p14:creationId xmlns:p14="http://schemas.microsoft.com/office/powerpoint/2010/main" val="1262668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1460090" y="845156"/>
            <a:ext cx="9602535"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Exploration – Extension: Shape Shifter</a:t>
            </a:r>
          </a:p>
        </p:txBody>
      </p:sp>
      <p:sp>
        <p:nvSpPr>
          <p:cNvPr id="5" name="TextBox 4">
            <a:extLst>
              <a:ext uri="{FF2B5EF4-FFF2-40B4-BE49-F238E27FC236}">
                <a16:creationId xmlns:a16="http://schemas.microsoft.com/office/drawing/2014/main" id="{B709FEDE-B3B1-4C7D-84BA-A5AB17E8E8BC}"/>
              </a:ext>
            </a:extLst>
          </p:cNvPr>
          <p:cNvSpPr txBox="1"/>
          <p:nvPr/>
        </p:nvSpPr>
        <p:spPr>
          <a:xfrm>
            <a:off x="435994" y="1747374"/>
            <a:ext cx="11365003" cy="3139321"/>
          </a:xfrm>
          <a:prstGeom prst="rect">
            <a:avLst/>
          </a:prstGeom>
          <a:noFill/>
        </p:spPr>
        <p:txBody>
          <a:bodyPr wrap="square" lIns="91440" tIns="45720" rIns="91440" bIns="45720" rtlCol="0" anchor="ctr">
            <a:spAutoFit/>
          </a:bodyPr>
          <a:lstStyle/>
          <a:p>
            <a:r>
              <a:rPr lang="en-US">
                <a:latin typeface="Cavolini"/>
                <a:cs typeface="Cavolini"/>
              </a:rPr>
              <a:t>Looking for an extra challenge?</a:t>
            </a:r>
          </a:p>
          <a:p>
            <a:pPr lvl="1"/>
            <a:endParaRPr lang="en-US">
              <a:latin typeface="Cavolini"/>
              <a:cs typeface="Cavolini"/>
            </a:endParaRPr>
          </a:p>
          <a:p>
            <a:pPr marL="742950" lvl="1" indent="-285750">
              <a:buFont typeface="Arial" panose="020B0604020202020204" pitchFamily="34" charset="0"/>
              <a:buChar char="•"/>
            </a:pPr>
            <a:r>
              <a:rPr lang="en-US">
                <a:latin typeface="Cavolini"/>
                <a:cs typeface="Cavolini"/>
              </a:rPr>
              <a:t>Start by constructing an isosceles triangle using all 7 pieces.</a:t>
            </a:r>
          </a:p>
          <a:p>
            <a:pPr marL="742950" lvl="1" indent="-285750">
              <a:buFont typeface="Arial" panose="020B0604020202020204" pitchFamily="34" charset="0"/>
              <a:buChar char="•"/>
            </a:pPr>
            <a:endParaRPr lang="en-US">
              <a:latin typeface="Cavolini"/>
              <a:cs typeface="Cavolini"/>
            </a:endParaRPr>
          </a:p>
          <a:p>
            <a:pPr marL="742950" lvl="1" indent="-285750">
              <a:buFont typeface="Arial" panose="020B0604020202020204" pitchFamily="34" charset="0"/>
              <a:buChar char="•"/>
            </a:pPr>
            <a:endParaRPr lang="en-US">
              <a:latin typeface="Cavolini"/>
              <a:cs typeface="Cavolini"/>
            </a:endParaRPr>
          </a:p>
          <a:p>
            <a:pPr marL="742950" lvl="1" indent="-285750">
              <a:buFont typeface="Arial" panose="020B0604020202020204" pitchFamily="34" charset="0"/>
              <a:buChar char="•"/>
            </a:pPr>
            <a:endParaRPr lang="en-US">
              <a:latin typeface="Cavolini"/>
              <a:cs typeface="Cavolini"/>
            </a:endParaRPr>
          </a:p>
          <a:p>
            <a:pPr marL="742950" lvl="1" indent="-285750">
              <a:buFont typeface="Arial" panose="020B0604020202020204" pitchFamily="34" charset="0"/>
              <a:buChar char="•"/>
            </a:pPr>
            <a:endParaRPr lang="en-US">
              <a:latin typeface="Cavolini"/>
              <a:cs typeface="Cavolini"/>
            </a:endParaRPr>
          </a:p>
          <a:p>
            <a:pPr marL="742950" lvl="1" indent="-285750">
              <a:buFont typeface="Arial" panose="020B0604020202020204" pitchFamily="34" charset="0"/>
              <a:buChar char="•"/>
            </a:pPr>
            <a:endParaRPr lang="en-US">
              <a:latin typeface="Cavolini"/>
              <a:cs typeface="Cavolini"/>
            </a:endParaRPr>
          </a:p>
          <a:p>
            <a:pPr marL="742950" lvl="1" indent="-285750">
              <a:buFont typeface="Arial" panose="020B0604020202020204" pitchFamily="34" charset="0"/>
              <a:buChar char="•"/>
            </a:pPr>
            <a:endParaRPr lang="en-US">
              <a:latin typeface="Cavolini"/>
              <a:cs typeface="Cavolini"/>
            </a:endParaRPr>
          </a:p>
          <a:p>
            <a:pPr marL="742950" lvl="1" indent="-285750">
              <a:buFont typeface="Arial" panose="020B0604020202020204" pitchFamily="34" charset="0"/>
              <a:buChar char="•"/>
            </a:pPr>
            <a:endParaRPr lang="en-US">
              <a:latin typeface="Cavolini"/>
              <a:cs typeface="Cavolini"/>
            </a:endParaRPr>
          </a:p>
          <a:p>
            <a:pPr marL="742950" lvl="1" indent="-285750">
              <a:buFont typeface="Arial" panose="020B0604020202020204" pitchFamily="34" charset="0"/>
              <a:buChar char="•"/>
            </a:pPr>
            <a:r>
              <a:rPr lang="en-US">
                <a:latin typeface="Cavolini"/>
                <a:cs typeface="Cavolini"/>
              </a:rPr>
              <a:t>Now shift </a:t>
            </a:r>
            <a:r>
              <a:rPr lang="en-US" b="1">
                <a:latin typeface="Cavolini"/>
                <a:cs typeface="Cavolini"/>
              </a:rPr>
              <a:t>only ONE piece </a:t>
            </a:r>
            <a:r>
              <a:rPr lang="en-US">
                <a:latin typeface="Cavolini"/>
                <a:cs typeface="Cavolini"/>
              </a:rPr>
              <a:t>to create a parallelogram.</a:t>
            </a:r>
          </a:p>
        </p:txBody>
      </p:sp>
      <p:pic>
        <p:nvPicPr>
          <p:cNvPr id="8" name="Picture 7" descr="Shape&#10;&#10;Description automatically generated">
            <a:extLst>
              <a:ext uri="{FF2B5EF4-FFF2-40B4-BE49-F238E27FC236}">
                <a16:creationId xmlns:a16="http://schemas.microsoft.com/office/drawing/2014/main" id="{6565971C-5E3E-2642-BC3D-F5C83EBDC266}"/>
              </a:ext>
            </a:extLst>
          </p:cNvPr>
          <p:cNvPicPr>
            <a:picLocks noChangeAspect="1"/>
          </p:cNvPicPr>
          <p:nvPr/>
        </p:nvPicPr>
        <p:blipFill>
          <a:blip r:embed="rId3"/>
          <a:stretch>
            <a:fillRect/>
          </a:stretch>
        </p:blipFill>
        <p:spPr>
          <a:xfrm rot="16200000">
            <a:off x="10508666" y="777383"/>
            <a:ext cx="1903806" cy="974816"/>
          </a:xfrm>
          <a:prstGeom prst="rect">
            <a:avLst/>
          </a:prstGeom>
        </p:spPr>
      </p:pic>
      <p:sp>
        <p:nvSpPr>
          <p:cNvPr id="4" name="Triangle 3">
            <a:extLst>
              <a:ext uri="{FF2B5EF4-FFF2-40B4-BE49-F238E27FC236}">
                <a16:creationId xmlns:a16="http://schemas.microsoft.com/office/drawing/2014/main" id="{99303393-FCC0-6E42-8618-535E4463BB08}"/>
              </a:ext>
            </a:extLst>
          </p:cNvPr>
          <p:cNvSpPr/>
          <p:nvPr/>
        </p:nvSpPr>
        <p:spPr>
          <a:xfrm>
            <a:off x="3223189" y="2802862"/>
            <a:ext cx="3038168" cy="1401096"/>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3892C275-3F11-EB46-938D-C9C6F12B9CD9}"/>
              </a:ext>
            </a:extLst>
          </p:cNvPr>
          <p:cNvSpPr/>
          <p:nvPr/>
        </p:nvSpPr>
        <p:spPr>
          <a:xfrm flipH="1">
            <a:off x="3094808" y="5259446"/>
            <a:ext cx="4341342" cy="888739"/>
          </a:xfrm>
          <a:prstGeom prst="parallelogram">
            <a:avLst>
              <a:gd name="adj" fmla="val 1545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317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2</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1143001" y="1564131"/>
            <a:ext cx="10472738" cy="2965364"/>
          </a:xfrm>
          <a:prstGeom prst="rect">
            <a:avLst/>
          </a:prstGeom>
          <a:noFill/>
        </p:spPr>
        <p:txBody>
          <a:bodyPr wrap="square">
            <a:spAutoFit/>
          </a:bodyPr>
          <a:lstStyle/>
          <a:p>
            <a:pPr marL="457200" indent="-457200">
              <a:buFont typeface="Arial" panose="020B0604020202020204" pitchFamily="34" charset="0"/>
              <a:buChar char="•"/>
            </a:pPr>
            <a:r>
              <a:rPr lang="en-US" sz="2667" dirty="0">
                <a:solidFill>
                  <a:schemeClr val="tx2"/>
                </a:solidFill>
              </a:rPr>
              <a:t>Anchored in inquiry</a:t>
            </a:r>
          </a:p>
          <a:p>
            <a:pPr marL="457200" indent="-457200">
              <a:buFont typeface="Arial" panose="020B0604020202020204" pitchFamily="34" charset="0"/>
              <a:buChar char="•"/>
            </a:pPr>
            <a:endParaRPr lang="en-US" sz="2667" dirty="0">
              <a:solidFill>
                <a:schemeClr val="tx2"/>
              </a:solidFill>
            </a:endParaRPr>
          </a:p>
          <a:p>
            <a:pPr marL="457200" indent="-457200">
              <a:buFont typeface="Arial" panose="020B0604020202020204" pitchFamily="34" charset="0"/>
              <a:buChar char="•"/>
            </a:pPr>
            <a:r>
              <a:rPr lang="en-US" sz="2667" dirty="0">
                <a:solidFill>
                  <a:schemeClr val="tx2"/>
                </a:solidFill>
              </a:rPr>
              <a:t>Open ended questions, student centered, student choice</a:t>
            </a:r>
          </a:p>
          <a:p>
            <a:pPr marL="457200" indent="-457200">
              <a:buFont typeface="Arial" panose="020B0604020202020204" pitchFamily="34" charset="0"/>
              <a:buChar char="•"/>
            </a:pPr>
            <a:endParaRPr lang="en-US" sz="2667" dirty="0">
              <a:solidFill>
                <a:schemeClr val="tx2"/>
              </a:solidFill>
            </a:endParaRPr>
          </a:p>
          <a:p>
            <a:pPr marL="457200" indent="-457200">
              <a:buFont typeface="Arial" panose="020B0604020202020204" pitchFamily="34" charset="0"/>
              <a:buChar char="•"/>
            </a:pPr>
            <a:r>
              <a:rPr lang="en-US" sz="2667" dirty="0">
                <a:solidFill>
                  <a:schemeClr val="tx2"/>
                </a:solidFill>
              </a:rPr>
              <a:t>Low floor, high </a:t>
            </a:r>
            <a:r>
              <a:rPr lang="en-US" sz="2667" dirty="0" smtClean="0">
                <a:solidFill>
                  <a:schemeClr val="tx2"/>
                </a:solidFill>
              </a:rPr>
              <a:t>ceiling tasks</a:t>
            </a:r>
            <a:endParaRPr lang="en-US" sz="2667" dirty="0">
              <a:solidFill>
                <a:schemeClr val="tx2"/>
              </a:solidFill>
            </a:endParaRPr>
          </a:p>
          <a:p>
            <a:pPr marL="457200" indent="-457200">
              <a:buFont typeface="Arial" panose="020B0604020202020204" pitchFamily="34" charset="0"/>
              <a:buChar char="•"/>
            </a:pPr>
            <a:endParaRPr lang="en-US" sz="2667" dirty="0">
              <a:solidFill>
                <a:schemeClr val="tx2"/>
              </a:solidFill>
            </a:endParaRPr>
          </a:p>
          <a:p>
            <a:pPr marL="457200" indent="-457200">
              <a:buFont typeface="Arial" panose="020B0604020202020204" pitchFamily="34" charset="0"/>
              <a:buChar char="•"/>
            </a:pPr>
            <a:r>
              <a:rPr lang="en-US" sz="2667" dirty="0">
                <a:solidFill>
                  <a:schemeClr val="tx2"/>
                </a:solidFill>
              </a:rPr>
              <a:t>Multiple ways to show understanding</a:t>
            </a: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548019" y="862899"/>
            <a:ext cx="6402000" cy="5460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Guiding Concepts</a:t>
            </a:r>
          </a:p>
        </p:txBody>
      </p:sp>
    </p:spTree>
    <p:extLst>
      <p:ext uri="{BB962C8B-B14F-4D97-AF65-F5344CB8AC3E}">
        <p14:creationId xmlns:p14="http://schemas.microsoft.com/office/powerpoint/2010/main" val="956418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726913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5" name="Rectangle 4">
            <a:extLst>
              <a:ext uri="{FF2B5EF4-FFF2-40B4-BE49-F238E27FC236}">
                <a16:creationId xmlns:a16="http://schemas.microsoft.com/office/drawing/2014/main" id="{95389057-E73A-2C42-87D6-4C09B959D0C3}"/>
              </a:ext>
            </a:extLst>
          </p:cNvPr>
          <p:cNvSpPr/>
          <p:nvPr/>
        </p:nvSpPr>
        <p:spPr>
          <a:xfrm>
            <a:off x="3758485" y="462892"/>
            <a:ext cx="6315813"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Write about it and record it!</a:t>
            </a:r>
          </a:p>
        </p:txBody>
      </p:sp>
      <p:sp>
        <p:nvSpPr>
          <p:cNvPr id="6" name="TextBox 5">
            <a:extLst>
              <a:ext uri="{FF2B5EF4-FFF2-40B4-BE49-F238E27FC236}">
                <a16:creationId xmlns:a16="http://schemas.microsoft.com/office/drawing/2014/main" id="{9C3F6B67-253B-554B-940F-EC870C55EF9F}"/>
              </a:ext>
            </a:extLst>
          </p:cNvPr>
          <p:cNvSpPr txBox="1"/>
          <p:nvPr/>
        </p:nvSpPr>
        <p:spPr>
          <a:xfrm>
            <a:off x="319369" y="1193939"/>
            <a:ext cx="11753090" cy="1477328"/>
          </a:xfrm>
          <a:prstGeom prst="rect">
            <a:avLst/>
          </a:prstGeom>
          <a:noFill/>
        </p:spPr>
        <p:txBody>
          <a:bodyPr wrap="square" lIns="91440" tIns="45720" rIns="91440" bIns="45720" rtlCol="0" anchor="ctr">
            <a:spAutoFit/>
          </a:bodyPr>
          <a:lstStyle/>
          <a:p>
            <a:r>
              <a:rPr lang="en-US">
                <a:latin typeface="Cavolini"/>
                <a:cs typeface="Cavolini"/>
              </a:rPr>
              <a:t>Using any, or all, of the </a:t>
            </a:r>
            <a:r>
              <a:rPr lang="en-US" b="1">
                <a:latin typeface="Cavolini"/>
                <a:cs typeface="Cavolini"/>
              </a:rPr>
              <a:t>7 </a:t>
            </a:r>
            <a:r>
              <a:rPr lang="en-US">
                <a:latin typeface="Cavolini"/>
                <a:cs typeface="Cavolini"/>
              </a:rPr>
              <a:t>tangram pieces that make up a single set, construct one or more of each of the following shapes. Sketch them here (or drop an image of your work from the app or that you completed on paper). </a:t>
            </a:r>
          </a:p>
          <a:p>
            <a:endParaRPr lang="en-US">
              <a:latin typeface="Cavolini"/>
              <a:cs typeface="Cavolini"/>
            </a:endParaRPr>
          </a:p>
          <a:p>
            <a:r>
              <a:rPr lang="en-US">
                <a:latin typeface="Cavolini"/>
                <a:cs typeface="Cavolini"/>
              </a:rPr>
              <a:t>Use the insert audio tool to describe your thinking about how you constructed each one.</a:t>
            </a:r>
          </a:p>
        </p:txBody>
      </p:sp>
      <p:sp>
        <p:nvSpPr>
          <p:cNvPr id="2" name="Rectangle 1">
            <a:extLst>
              <a:ext uri="{FF2B5EF4-FFF2-40B4-BE49-F238E27FC236}">
                <a16:creationId xmlns:a16="http://schemas.microsoft.com/office/drawing/2014/main" id="{642E86CC-5B91-9841-84BC-200B5B53BD93}"/>
              </a:ext>
            </a:extLst>
          </p:cNvPr>
          <p:cNvSpPr/>
          <p:nvPr/>
        </p:nvSpPr>
        <p:spPr>
          <a:xfrm>
            <a:off x="5915155" y="4642374"/>
            <a:ext cx="2230098" cy="369332"/>
          </a:xfrm>
          <a:prstGeom prst="rect">
            <a:avLst/>
          </a:prstGeom>
        </p:spPr>
        <p:txBody>
          <a:bodyPr wrap="none">
            <a:spAutoFit/>
          </a:bodyPr>
          <a:lstStyle/>
          <a:p>
            <a:pPr marL="285750" indent="-285750">
              <a:buFont typeface="Arial" panose="020B0604020202020204" pitchFamily="34" charset="0"/>
              <a:buChar char="•"/>
            </a:pPr>
            <a:r>
              <a:rPr lang="en-US">
                <a:latin typeface="Cavolini"/>
                <a:cs typeface="Cavolini"/>
              </a:rPr>
              <a:t>Parallelogram</a:t>
            </a:r>
            <a:endParaRPr lang="en-US"/>
          </a:p>
        </p:txBody>
      </p:sp>
      <p:sp>
        <p:nvSpPr>
          <p:cNvPr id="4" name="Rectangle 3">
            <a:extLst>
              <a:ext uri="{FF2B5EF4-FFF2-40B4-BE49-F238E27FC236}">
                <a16:creationId xmlns:a16="http://schemas.microsoft.com/office/drawing/2014/main" id="{ADF7F901-09B3-BC4F-B069-DD8164D2ADF3}"/>
              </a:ext>
            </a:extLst>
          </p:cNvPr>
          <p:cNvSpPr/>
          <p:nvPr/>
        </p:nvSpPr>
        <p:spPr>
          <a:xfrm>
            <a:off x="5915155" y="2933678"/>
            <a:ext cx="2260555" cy="369332"/>
          </a:xfrm>
          <a:prstGeom prst="rect">
            <a:avLst/>
          </a:prstGeom>
        </p:spPr>
        <p:txBody>
          <a:bodyPr wrap="none">
            <a:spAutoFit/>
          </a:bodyPr>
          <a:lstStyle/>
          <a:p>
            <a:pPr marL="285750" indent="-285750">
              <a:buFont typeface="Arial" panose="020B0604020202020204" pitchFamily="34" charset="0"/>
              <a:buChar char="•"/>
            </a:pPr>
            <a:r>
              <a:rPr lang="en-US">
                <a:latin typeface="Cavolini"/>
                <a:cs typeface="Cavolini"/>
              </a:rPr>
              <a:t>Right Triangle</a:t>
            </a:r>
          </a:p>
        </p:txBody>
      </p:sp>
      <p:sp>
        <p:nvSpPr>
          <p:cNvPr id="7" name="Rectangle 6">
            <a:extLst>
              <a:ext uri="{FF2B5EF4-FFF2-40B4-BE49-F238E27FC236}">
                <a16:creationId xmlns:a16="http://schemas.microsoft.com/office/drawing/2014/main" id="{B9ABBDE5-58C7-7542-891C-B7F1F2590BD6}"/>
              </a:ext>
            </a:extLst>
          </p:cNvPr>
          <p:cNvSpPr/>
          <p:nvPr/>
        </p:nvSpPr>
        <p:spPr>
          <a:xfrm>
            <a:off x="484797" y="4827040"/>
            <a:ext cx="1726755" cy="369332"/>
          </a:xfrm>
          <a:prstGeom prst="rect">
            <a:avLst/>
          </a:prstGeom>
        </p:spPr>
        <p:txBody>
          <a:bodyPr wrap="none">
            <a:spAutoFit/>
          </a:bodyPr>
          <a:lstStyle/>
          <a:p>
            <a:pPr marL="285750" indent="-285750">
              <a:buFont typeface="Arial" panose="020B0604020202020204" pitchFamily="34" charset="0"/>
              <a:buChar char="•"/>
            </a:pPr>
            <a:r>
              <a:rPr lang="en-US">
                <a:latin typeface="Cavolini"/>
                <a:cs typeface="Cavolini"/>
              </a:rPr>
              <a:t>Rectangle</a:t>
            </a:r>
          </a:p>
        </p:txBody>
      </p:sp>
      <p:sp>
        <p:nvSpPr>
          <p:cNvPr id="8" name="Rectangle 7">
            <a:extLst>
              <a:ext uri="{FF2B5EF4-FFF2-40B4-BE49-F238E27FC236}">
                <a16:creationId xmlns:a16="http://schemas.microsoft.com/office/drawing/2014/main" id="{BBB3E76C-07AB-6147-925B-B6A0E13A13ED}"/>
              </a:ext>
            </a:extLst>
          </p:cNvPr>
          <p:cNvSpPr/>
          <p:nvPr/>
        </p:nvSpPr>
        <p:spPr>
          <a:xfrm>
            <a:off x="484797" y="2911750"/>
            <a:ext cx="1338828" cy="369332"/>
          </a:xfrm>
          <a:prstGeom prst="rect">
            <a:avLst/>
          </a:prstGeom>
        </p:spPr>
        <p:txBody>
          <a:bodyPr wrap="none">
            <a:spAutoFit/>
          </a:bodyPr>
          <a:lstStyle/>
          <a:p>
            <a:pPr marL="285750" indent="-285750">
              <a:buFont typeface="Arial" panose="020B0604020202020204" pitchFamily="34" charset="0"/>
              <a:buChar char="•"/>
            </a:pPr>
            <a:r>
              <a:rPr lang="en-US">
                <a:latin typeface="Cavolini"/>
                <a:cs typeface="Cavolini"/>
              </a:rPr>
              <a:t>Square</a:t>
            </a:r>
          </a:p>
        </p:txBody>
      </p:sp>
      <p:pic>
        <p:nvPicPr>
          <p:cNvPr id="11" name="Picture 14">
            <a:extLst>
              <a:ext uri="{FF2B5EF4-FFF2-40B4-BE49-F238E27FC236}">
                <a16:creationId xmlns:a16="http://schemas.microsoft.com/office/drawing/2014/main" id="{EA25D4B9-AB6E-5746-A082-1CBC6F500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0427" y="252610"/>
            <a:ext cx="415892" cy="4205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a:extLst>
              <a:ext uri="{FF2B5EF4-FFF2-40B4-BE49-F238E27FC236}">
                <a16:creationId xmlns:a16="http://schemas.microsoft.com/office/drawing/2014/main" id="{A466AC9D-D464-794D-8DE5-DC7C35EF6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2297" y="246955"/>
            <a:ext cx="597757" cy="4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8100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9143999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FFC001"/>
          </a:solidFill>
          <a:ln w="28575">
            <a:solidFill>
              <a:schemeClr val="accent4">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813001"/>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0536" y="4571159"/>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928312"/>
            <a:ext cx="1851391" cy="830997"/>
          </a:xfrm>
          <a:prstGeom prst="rect">
            <a:avLst/>
          </a:prstGeom>
          <a:noFill/>
        </p:spPr>
        <p:txBody>
          <a:bodyPr wrap="square" rtlCol="0">
            <a:spAutoFit/>
          </a:bodyPr>
          <a:lstStyle/>
          <a:p>
            <a:r>
              <a:rPr lang="en-US" sz="2400">
                <a:solidFill>
                  <a:schemeClr val="bg2">
                    <a:lumMod val="50000"/>
                  </a:schemeClr>
                </a:solidFill>
                <a:latin typeface="Cavolini" panose="03000502040302020204" pitchFamily="66" charset="0"/>
                <a:cs typeface="Cavolini" panose="03000502040302020204" pitchFamily="66" charset="0"/>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4571159"/>
            <a:ext cx="1952473" cy="461665"/>
          </a:xfrm>
          <a:prstGeom prst="rect">
            <a:avLst/>
          </a:prstGeom>
          <a:noFill/>
        </p:spPr>
        <p:txBody>
          <a:bodyPr wrap="square" rtlCol="0">
            <a:spAutoFit/>
          </a:bodyPr>
          <a:lstStyle/>
          <a:p>
            <a:r>
              <a:rPr lang="en-US" sz="2400">
                <a:solidFill>
                  <a:schemeClr val="bg2">
                    <a:lumMod val="50000"/>
                  </a:schemeClr>
                </a:solidFill>
                <a:latin typeface="Cavolini" panose="03000502040302020204" pitchFamily="66" charset="0"/>
                <a:cs typeface="Cavolini" panose="03000502040302020204" pitchFamily="66" charset="0"/>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10020408" y="3928631"/>
            <a:ext cx="1034052" cy="420564"/>
          </a:xfrm>
          <a:prstGeom prst="rect">
            <a:avLst/>
          </a:prstGeom>
          <a:noFill/>
        </p:spPr>
        <p:txBody>
          <a:bodyPr wrap="square" rtlCol="0">
            <a:spAutoFit/>
          </a:bodyPr>
          <a:lstStyle/>
          <a:p>
            <a:r>
              <a:rPr lang="en-US" sz="2133">
                <a:solidFill>
                  <a:schemeClr val="bg2">
                    <a:lumMod val="50000"/>
                  </a:schemeClr>
                </a:solidFill>
                <a:latin typeface="Cavolini" panose="03000502040302020204" pitchFamily="66" charset="0"/>
                <a:cs typeface="Cavolini" panose="03000502040302020204" pitchFamily="66" charset="0"/>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867488" y="2829428"/>
            <a:ext cx="2494658" cy="2554545"/>
          </a:xfrm>
          <a:prstGeom prst="rect">
            <a:avLst/>
          </a:prstGeom>
          <a:noFill/>
        </p:spPr>
        <p:txBody>
          <a:bodyPr wrap="square" rtlCol="0" anchor="ctr">
            <a:spAutoFit/>
          </a:bodyPr>
          <a:lstStyle/>
          <a:p>
            <a:pPr algn="ctr"/>
            <a:r>
              <a:rPr lang="en-US" sz="4000">
                <a:solidFill>
                  <a:schemeClr val="tx1">
                    <a:lumMod val="65000"/>
                    <a:lumOff val="35000"/>
                  </a:schemeClr>
                </a:solidFill>
                <a:latin typeface="Cavolini" panose="03000502040302020204" pitchFamily="66" charset="0"/>
                <a:cs typeface="Cavolini" panose="03000502040302020204" pitchFamily="66" charset="0"/>
              </a:rPr>
              <a:t>Which One Doesn’t Belong?</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683344" y="2666702"/>
            <a:ext cx="2915605" cy="523220"/>
          </a:xfrm>
          <a:prstGeom prst="rect">
            <a:avLst/>
          </a:prstGeom>
          <a:solidFill>
            <a:schemeClr val="accent4">
              <a:lumMod val="40000"/>
              <a:lumOff val="60000"/>
            </a:schemeClr>
          </a:solidFill>
          <a:ln w="38100">
            <a:solidFill>
              <a:schemeClr val="accent4">
                <a:lumMod val="75000"/>
              </a:schemeClr>
            </a:solidFill>
          </a:ln>
        </p:spPr>
        <p:txBody>
          <a:bodyPr wrap="square" rtlCol="0" anchor="ctr">
            <a:spAutoFit/>
          </a:bodyPr>
          <a:lstStyle/>
          <a:p>
            <a:pPr algn="ctr"/>
            <a:r>
              <a:rPr lang="en-US" sz="28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accent4"/>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Rectangles</a:t>
            </a:r>
          </a:p>
        </p:txBody>
      </p:sp>
      <p:sp>
        <p:nvSpPr>
          <p:cNvPr id="26" name="Rectangle 25">
            <a:extLst>
              <a:ext uri="{FF2B5EF4-FFF2-40B4-BE49-F238E27FC236}">
                <a16:creationId xmlns:a16="http://schemas.microsoft.com/office/drawing/2014/main" id="{77BA51E2-DA19-324F-BB06-C46B2EDAD1AE}"/>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0354740C-DF74-BF49-A809-1BD1DE505E78}"/>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CF0E8B17-55E4-2D47-8917-A35747999AF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7" name="TextBox 26">
            <a:extLst>
              <a:ext uri="{FF2B5EF4-FFF2-40B4-BE49-F238E27FC236}">
                <a16:creationId xmlns:a16="http://schemas.microsoft.com/office/drawing/2014/main" id="{E4C2DF83-2841-714A-8D89-C9417CB601EE}"/>
              </a:ext>
            </a:extLst>
          </p:cNvPr>
          <p:cNvSpPr txBox="1"/>
          <p:nvPr/>
        </p:nvSpPr>
        <p:spPr>
          <a:xfrm>
            <a:off x="4702744" y="3522341"/>
            <a:ext cx="2915605" cy="954107"/>
          </a:xfrm>
          <a:prstGeom prst="rect">
            <a:avLst/>
          </a:prstGeom>
          <a:solidFill>
            <a:schemeClr val="accent4">
              <a:lumMod val="60000"/>
              <a:lumOff val="40000"/>
            </a:schemeClr>
          </a:solidFill>
          <a:ln w="38100">
            <a:solidFill>
              <a:schemeClr val="accent4">
                <a:lumMod val="75000"/>
              </a:schemeClr>
            </a:solidFill>
          </a:ln>
        </p:spPr>
        <p:txBody>
          <a:bodyPr wrap="square" rtlCol="0" anchor="ctr">
            <a:spAutoFit/>
          </a:bodyPr>
          <a:lstStyle/>
          <a:p>
            <a:pPr algn="ctr"/>
            <a:r>
              <a:rPr lang="en-US" sz="28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33" name="TextBox 32">
            <a:extLst>
              <a:ext uri="{FF2B5EF4-FFF2-40B4-BE49-F238E27FC236}">
                <a16:creationId xmlns:a16="http://schemas.microsoft.com/office/drawing/2014/main" id="{3CB2AE56-E3BE-3948-9E0B-566EA2CF708B}"/>
              </a:ext>
            </a:extLst>
          </p:cNvPr>
          <p:cNvSpPr txBox="1"/>
          <p:nvPr/>
        </p:nvSpPr>
        <p:spPr>
          <a:xfrm>
            <a:off x="4703633" y="4825363"/>
            <a:ext cx="2915605" cy="954107"/>
          </a:xfrm>
          <a:prstGeom prst="rect">
            <a:avLst/>
          </a:prstGeom>
          <a:solidFill>
            <a:schemeClr val="accent4"/>
          </a:solidFill>
          <a:ln w="38100">
            <a:solidFill>
              <a:schemeClr val="accent4">
                <a:lumMod val="75000"/>
              </a:schemeClr>
            </a:solidFill>
          </a:ln>
        </p:spPr>
        <p:txBody>
          <a:bodyPr wrap="square" rtlCol="0" anchor="ctr">
            <a:spAutoFit/>
          </a:bodyPr>
          <a:lstStyle/>
          <a:p>
            <a:pPr algn="ctr"/>
            <a:r>
              <a:rPr lang="en-US" sz="2800">
                <a:solidFill>
                  <a:schemeClr val="tx1">
                    <a:lumMod val="65000"/>
                    <a:lumOff val="35000"/>
                  </a:schemeClr>
                </a:solidFill>
                <a:latin typeface="Cavolini" panose="03000502040302020204" pitchFamily="66" charset="0"/>
                <a:cs typeface="Cavolini" panose="03000502040302020204" pitchFamily="66" charset="0"/>
              </a:rPr>
              <a:t>Extend Your Thinking</a:t>
            </a:r>
          </a:p>
        </p:txBody>
      </p:sp>
    </p:spTree>
    <p:extLst>
      <p:ext uri="{BB962C8B-B14F-4D97-AF65-F5344CB8AC3E}">
        <p14:creationId xmlns:p14="http://schemas.microsoft.com/office/powerpoint/2010/main" val="1463206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11" name="Table 12">
            <a:extLst>
              <a:ext uri="{FF2B5EF4-FFF2-40B4-BE49-F238E27FC236}">
                <a16:creationId xmlns:a16="http://schemas.microsoft.com/office/drawing/2014/main" id="{7B4A0833-07B7-2348-9BD8-2A7DF55911E5}"/>
              </a:ext>
            </a:extLst>
          </p:cNvPr>
          <p:cNvGraphicFramePr>
            <a:graphicFrameLocks noGrp="1"/>
          </p:cNvGraphicFramePr>
          <p:nvPr>
            <p:extLst>
              <p:ext uri="{D42A27DB-BD31-4B8C-83A1-F6EECF244321}">
                <p14:modId xmlns:p14="http://schemas.microsoft.com/office/powerpoint/2010/main" val="3696072049"/>
              </p:ext>
            </p:extLst>
          </p:nvPr>
        </p:nvGraphicFramePr>
        <p:xfrm>
          <a:off x="5337897" y="282038"/>
          <a:ext cx="6212760" cy="6212760"/>
        </p:xfrm>
        <a:graphic>
          <a:graphicData uri="http://schemas.openxmlformats.org/drawingml/2006/table">
            <a:tbl>
              <a:tblPr firstRow="1" bandRow="1">
                <a:tableStyleId>{5940675A-B579-460E-94D1-54222C63F5DA}</a:tableStyleId>
              </a:tblPr>
              <a:tblGrid>
                <a:gridCol w="776595">
                  <a:extLst>
                    <a:ext uri="{9D8B030D-6E8A-4147-A177-3AD203B41FA5}">
                      <a16:colId xmlns:a16="http://schemas.microsoft.com/office/drawing/2014/main" val="1295481950"/>
                    </a:ext>
                  </a:extLst>
                </a:gridCol>
                <a:gridCol w="776595">
                  <a:extLst>
                    <a:ext uri="{9D8B030D-6E8A-4147-A177-3AD203B41FA5}">
                      <a16:colId xmlns:a16="http://schemas.microsoft.com/office/drawing/2014/main" val="1324426247"/>
                    </a:ext>
                  </a:extLst>
                </a:gridCol>
                <a:gridCol w="776595">
                  <a:extLst>
                    <a:ext uri="{9D8B030D-6E8A-4147-A177-3AD203B41FA5}">
                      <a16:colId xmlns:a16="http://schemas.microsoft.com/office/drawing/2014/main" val="1412046425"/>
                    </a:ext>
                  </a:extLst>
                </a:gridCol>
                <a:gridCol w="776595">
                  <a:extLst>
                    <a:ext uri="{9D8B030D-6E8A-4147-A177-3AD203B41FA5}">
                      <a16:colId xmlns:a16="http://schemas.microsoft.com/office/drawing/2014/main" val="3164620185"/>
                    </a:ext>
                  </a:extLst>
                </a:gridCol>
                <a:gridCol w="776595">
                  <a:extLst>
                    <a:ext uri="{9D8B030D-6E8A-4147-A177-3AD203B41FA5}">
                      <a16:colId xmlns:a16="http://schemas.microsoft.com/office/drawing/2014/main" val="762742076"/>
                    </a:ext>
                  </a:extLst>
                </a:gridCol>
                <a:gridCol w="776595">
                  <a:extLst>
                    <a:ext uri="{9D8B030D-6E8A-4147-A177-3AD203B41FA5}">
                      <a16:colId xmlns:a16="http://schemas.microsoft.com/office/drawing/2014/main" val="929396388"/>
                    </a:ext>
                  </a:extLst>
                </a:gridCol>
                <a:gridCol w="776595">
                  <a:extLst>
                    <a:ext uri="{9D8B030D-6E8A-4147-A177-3AD203B41FA5}">
                      <a16:colId xmlns:a16="http://schemas.microsoft.com/office/drawing/2014/main" val="3741459218"/>
                    </a:ext>
                  </a:extLst>
                </a:gridCol>
                <a:gridCol w="776595">
                  <a:extLst>
                    <a:ext uri="{9D8B030D-6E8A-4147-A177-3AD203B41FA5}">
                      <a16:colId xmlns:a16="http://schemas.microsoft.com/office/drawing/2014/main" val="4180714483"/>
                    </a:ext>
                  </a:extLst>
                </a:gridCol>
              </a:tblGrid>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bl>
          </a:graphicData>
        </a:graphic>
      </p:graphicFrame>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48832"/>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 name="Rectangle 1">
            <a:extLst>
              <a:ext uri="{FF2B5EF4-FFF2-40B4-BE49-F238E27FC236}">
                <a16:creationId xmlns:a16="http://schemas.microsoft.com/office/drawing/2014/main" id="{078FA8F7-FED7-43F9-BF28-3D5CFDDBD7DE}"/>
              </a:ext>
            </a:extLst>
          </p:cNvPr>
          <p:cNvSpPr/>
          <p:nvPr/>
        </p:nvSpPr>
        <p:spPr>
          <a:xfrm>
            <a:off x="5333785" y="298871"/>
            <a:ext cx="6212757" cy="621275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EAC426F1-C1D2-4F47-A262-F161DF779D68}"/>
              </a:ext>
            </a:extLst>
          </p:cNvPr>
          <p:cNvCxnSpPr>
            <a:cxnSpLocks/>
            <a:endCxn id="11" idx="3"/>
          </p:cNvCxnSpPr>
          <p:nvPr/>
        </p:nvCxnSpPr>
        <p:spPr>
          <a:xfrm flipV="1">
            <a:off x="5326022" y="3388418"/>
            <a:ext cx="6224635" cy="1866"/>
          </a:xfrm>
          <a:prstGeom prst="straightConnector1">
            <a:avLst/>
          </a:prstGeom>
          <a:ln w="57150">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8" name="Straight Arrow Connector 7">
            <a:extLst>
              <a:ext uri="{FF2B5EF4-FFF2-40B4-BE49-F238E27FC236}">
                <a16:creationId xmlns:a16="http://schemas.microsoft.com/office/drawing/2014/main" id="{0A5B6231-7D95-4EC1-94A7-77E7338190DC}"/>
              </a:ext>
            </a:extLst>
          </p:cNvPr>
          <p:cNvCxnSpPr>
            <a:cxnSpLocks/>
            <a:endCxn id="2" idx="2"/>
          </p:cNvCxnSpPr>
          <p:nvPr/>
        </p:nvCxnSpPr>
        <p:spPr>
          <a:xfrm>
            <a:off x="8440164" y="289653"/>
            <a:ext cx="0" cy="6221975"/>
          </a:xfrm>
          <a:prstGeom prst="straightConnector1">
            <a:avLst/>
          </a:prstGeom>
          <a:ln w="57150">
            <a:solidFill>
              <a:schemeClr val="accent1"/>
            </a:solidFill>
          </a:ln>
        </p:spPr>
        <p:style>
          <a:lnRef idx="1">
            <a:schemeClr val="accent3"/>
          </a:lnRef>
          <a:fillRef idx="0">
            <a:schemeClr val="accent3"/>
          </a:fillRef>
          <a:effectRef idx="0">
            <a:schemeClr val="accent3"/>
          </a:effectRef>
          <a:fontRef idx="minor">
            <a:schemeClr val="tx1"/>
          </a:fontRef>
        </p:style>
      </p:cxnSp>
      <p:sp>
        <p:nvSpPr>
          <p:cNvPr id="6" name="Rectangle 5">
            <a:extLst>
              <a:ext uri="{FF2B5EF4-FFF2-40B4-BE49-F238E27FC236}">
                <a16:creationId xmlns:a16="http://schemas.microsoft.com/office/drawing/2014/main" id="{AEC50055-A57E-4AC4-A460-D8C8B4B305D9}"/>
              </a:ext>
            </a:extLst>
          </p:cNvPr>
          <p:cNvSpPr/>
          <p:nvPr/>
        </p:nvSpPr>
        <p:spPr>
          <a:xfrm rot="5400000">
            <a:off x="5763478" y="1111340"/>
            <a:ext cx="2231732" cy="1542938"/>
          </a:xfrm>
          <a:prstGeom prst="rect">
            <a:avLst/>
          </a:prstGeom>
          <a:solidFill>
            <a:srgbClr val="C00000"/>
          </a:solidFill>
          <a:ln w="5715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A9BA5A2-97C1-406B-ADB3-6AAB3AC32B29}"/>
              </a:ext>
            </a:extLst>
          </p:cNvPr>
          <p:cNvSpPr/>
          <p:nvPr/>
        </p:nvSpPr>
        <p:spPr>
          <a:xfrm flipH="1">
            <a:off x="5469696" y="4155782"/>
            <a:ext cx="2169243" cy="1537756"/>
          </a:xfrm>
          <a:prstGeom prst="rtTriangle">
            <a:avLst/>
          </a:prstGeom>
          <a:solidFill>
            <a:srgbClr val="92D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37571DAD-567E-48CF-ADBC-671C778652B9}"/>
              </a:ext>
            </a:extLst>
          </p:cNvPr>
          <p:cNvSpPr/>
          <p:nvPr/>
        </p:nvSpPr>
        <p:spPr>
          <a:xfrm flipH="1">
            <a:off x="9211195" y="1088120"/>
            <a:ext cx="1533218" cy="1512084"/>
          </a:xfrm>
          <a:prstGeom prst="parallelogram">
            <a:avLst>
              <a:gd name="adj" fmla="val 64547"/>
            </a:avLst>
          </a:prstGeom>
          <a:solidFill>
            <a:srgbClr val="FFFF00"/>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FD9A41-B421-463E-ACEE-3AE3FDC8D6BA}"/>
              </a:ext>
            </a:extLst>
          </p:cNvPr>
          <p:cNvSpPr/>
          <p:nvPr/>
        </p:nvSpPr>
        <p:spPr>
          <a:xfrm>
            <a:off x="8549471" y="3557335"/>
            <a:ext cx="2887153" cy="2789901"/>
          </a:xfrm>
          <a:prstGeom prst="ellipse">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9DA66E-465B-BE48-9797-B7944305B4B4}"/>
              </a:ext>
            </a:extLst>
          </p:cNvPr>
          <p:cNvSpPr txBox="1"/>
          <p:nvPr/>
        </p:nvSpPr>
        <p:spPr>
          <a:xfrm>
            <a:off x="1013533" y="1979061"/>
            <a:ext cx="3202790" cy="3416320"/>
          </a:xfrm>
          <a:prstGeom prst="rect">
            <a:avLst/>
          </a:prstGeom>
          <a:noFill/>
        </p:spPr>
        <p:txBody>
          <a:bodyPr wrap="square" rtlCol="0" anchor="ctr">
            <a:spAutoFit/>
          </a:bodyPr>
          <a:lstStyle/>
          <a:p>
            <a:pPr algn="ctr"/>
            <a:r>
              <a:rPr lang="en-US" sz="5400" b="1">
                <a:latin typeface="Cavolini" panose="03000502040302020204" pitchFamily="66" charset="0"/>
                <a:cs typeface="Cavolini" panose="03000502040302020204" pitchFamily="66" charset="0"/>
              </a:rPr>
              <a:t>Which one doesn’t belong?</a:t>
            </a:r>
          </a:p>
        </p:txBody>
      </p:sp>
    </p:spTree>
    <p:extLst>
      <p:ext uri="{BB962C8B-B14F-4D97-AF65-F5344CB8AC3E}">
        <p14:creationId xmlns:p14="http://schemas.microsoft.com/office/powerpoint/2010/main" val="38689045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4"/>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0" name="TextBox 9">
            <a:extLst>
              <a:ext uri="{FF2B5EF4-FFF2-40B4-BE49-F238E27FC236}">
                <a16:creationId xmlns:a16="http://schemas.microsoft.com/office/drawing/2014/main" id="{11DB55C1-FF5D-B249-8C7C-45B4B2FF4BB8}"/>
              </a:ext>
            </a:extLst>
          </p:cNvPr>
          <p:cNvSpPr txBox="1"/>
          <p:nvPr/>
        </p:nvSpPr>
        <p:spPr>
          <a:xfrm>
            <a:off x="6326141" y="1108172"/>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cxnSp>
        <p:nvCxnSpPr>
          <p:cNvPr id="11" name="Straight Connector 10">
            <a:extLst>
              <a:ext uri="{FF2B5EF4-FFF2-40B4-BE49-F238E27FC236}">
                <a16:creationId xmlns:a16="http://schemas.microsoft.com/office/drawing/2014/main" id="{80FA9FAE-C0F1-4D43-B4A1-9817D7256B64}"/>
              </a:ext>
            </a:extLst>
          </p:cNvPr>
          <p:cNvCxnSpPr>
            <a:cxnSpLocks/>
          </p:cNvCxnSpPr>
          <p:nvPr/>
        </p:nvCxnSpPr>
        <p:spPr>
          <a:xfrm>
            <a:off x="6096000" y="722671"/>
            <a:ext cx="0" cy="5855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5676EE-43D2-744E-9304-C60660EA4BAA}"/>
              </a:ext>
            </a:extLst>
          </p:cNvPr>
          <p:cNvCxnSpPr/>
          <p:nvPr/>
        </p:nvCxnSpPr>
        <p:spPr>
          <a:xfrm>
            <a:off x="3140489" y="3420461"/>
            <a:ext cx="637130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599A30B-94E2-B842-BD1D-CF21244DA6BC}"/>
              </a:ext>
            </a:extLst>
          </p:cNvPr>
          <p:cNvSpPr txBox="1"/>
          <p:nvPr/>
        </p:nvSpPr>
        <p:spPr>
          <a:xfrm>
            <a:off x="7164605" y="3650226"/>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sp>
        <p:nvSpPr>
          <p:cNvPr id="16" name="TextBox 15">
            <a:extLst>
              <a:ext uri="{FF2B5EF4-FFF2-40B4-BE49-F238E27FC236}">
                <a16:creationId xmlns:a16="http://schemas.microsoft.com/office/drawing/2014/main" id="{43735340-D01F-2A43-BDAF-B82F95AE2E3F}"/>
              </a:ext>
            </a:extLst>
          </p:cNvPr>
          <p:cNvSpPr txBox="1"/>
          <p:nvPr/>
        </p:nvSpPr>
        <p:spPr>
          <a:xfrm>
            <a:off x="431596" y="3606636"/>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sp>
        <p:nvSpPr>
          <p:cNvPr id="17" name="TextBox 16">
            <a:extLst>
              <a:ext uri="{FF2B5EF4-FFF2-40B4-BE49-F238E27FC236}">
                <a16:creationId xmlns:a16="http://schemas.microsoft.com/office/drawing/2014/main" id="{82E7CD62-EF8E-8949-A336-7CA5AFF97E15}"/>
              </a:ext>
            </a:extLst>
          </p:cNvPr>
          <p:cNvSpPr txBox="1"/>
          <p:nvPr/>
        </p:nvSpPr>
        <p:spPr>
          <a:xfrm>
            <a:off x="260808" y="1166720"/>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pic>
        <p:nvPicPr>
          <p:cNvPr id="5" name="Picture 4">
            <a:extLst>
              <a:ext uri="{FF2B5EF4-FFF2-40B4-BE49-F238E27FC236}">
                <a16:creationId xmlns:a16="http://schemas.microsoft.com/office/drawing/2014/main" id="{2177AC00-0163-46A3-A380-65ABC7CA7E27}"/>
              </a:ext>
            </a:extLst>
          </p:cNvPr>
          <p:cNvPicPr>
            <a:picLocks noChangeAspect="1"/>
          </p:cNvPicPr>
          <p:nvPr/>
        </p:nvPicPr>
        <p:blipFill>
          <a:blip r:embed="rId3"/>
          <a:stretch>
            <a:fillRect/>
          </a:stretch>
        </p:blipFill>
        <p:spPr>
          <a:xfrm>
            <a:off x="4838172" y="2171172"/>
            <a:ext cx="2515656" cy="2515656"/>
          </a:xfrm>
          <a:prstGeom prst="rect">
            <a:avLst/>
          </a:prstGeom>
        </p:spPr>
      </p:pic>
    </p:spTree>
    <p:extLst>
      <p:ext uri="{BB962C8B-B14F-4D97-AF65-F5344CB8AC3E}">
        <p14:creationId xmlns:p14="http://schemas.microsoft.com/office/powerpoint/2010/main" val="583787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A16270CC-1D60-3C4A-8425-5BEB4CBEFBFA}"/>
              </a:ext>
            </a:extLst>
          </p:cNvPr>
          <p:cNvSpPr/>
          <p:nvPr/>
        </p:nvSpPr>
        <p:spPr>
          <a:xfrm>
            <a:off x="664080" y="596599"/>
            <a:ext cx="10863839" cy="5664802"/>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792881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graphicFrame>
        <p:nvGraphicFramePr>
          <p:cNvPr id="5" name="Table 12">
            <a:extLst>
              <a:ext uri="{FF2B5EF4-FFF2-40B4-BE49-F238E27FC236}">
                <a16:creationId xmlns:a16="http://schemas.microsoft.com/office/drawing/2014/main" id="{8732252A-1A23-C74E-B5A9-EBC3D6B084EF}"/>
              </a:ext>
            </a:extLst>
          </p:cNvPr>
          <p:cNvGraphicFramePr>
            <a:graphicFrameLocks noGrp="1"/>
          </p:cNvGraphicFramePr>
          <p:nvPr>
            <p:extLst>
              <p:ext uri="{D42A27DB-BD31-4B8C-83A1-F6EECF244321}">
                <p14:modId xmlns:p14="http://schemas.microsoft.com/office/powerpoint/2010/main" val="2705984471"/>
              </p:ext>
            </p:extLst>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sp>
        <p:nvSpPr>
          <p:cNvPr id="6" name="TextBox 5">
            <a:extLst>
              <a:ext uri="{FF2B5EF4-FFF2-40B4-BE49-F238E27FC236}">
                <a16:creationId xmlns:a16="http://schemas.microsoft.com/office/drawing/2014/main" id="{70415ED9-44DB-5249-BCA3-9340AB9DEA0C}"/>
              </a:ext>
            </a:extLst>
          </p:cNvPr>
          <p:cNvSpPr txBox="1"/>
          <p:nvPr/>
        </p:nvSpPr>
        <p:spPr>
          <a:xfrm>
            <a:off x="10581943" y="130724"/>
            <a:ext cx="1535509" cy="276999"/>
          </a:xfrm>
          <a:prstGeom prst="rect">
            <a:avLst/>
          </a:prstGeom>
          <a:solidFill>
            <a:schemeClr val="accent4">
              <a:lumMod val="40000"/>
              <a:lumOff val="60000"/>
            </a:schemeClr>
          </a:solidFill>
          <a:ln w="38100">
            <a:solidFill>
              <a:schemeClr val="accent4">
                <a:lumMod val="75000"/>
              </a:schemeClr>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7" name="TextBox 6">
            <a:extLst>
              <a:ext uri="{FF2B5EF4-FFF2-40B4-BE49-F238E27FC236}">
                <a16:creationId xmlns:a16="http://schemas.microsoft.com/office/drawing/2014/main" id="{A5F08FB1-5517-DF4A-98DB-1F0D4A61B04D}"/>
              </a:ext>
            </a:extLst>
          </p:cNvPr>
          <p:cNvSpPr txBox="1"/>
          <p:nvPr/>
        </p:nvSpPr>
        <p:spPr>
          <a:xfrm>
            <a:off x="258745" y="1264831"/>
            <a:ext cx="4618641" cy="923330"/>
          </a:xfrm>
          <a:prstGeom prst="rect">
            <a:avLst/>
          </a:prstGeom>
          <a:noFill/>
        </p:spPr>
        <p:txBody>
          <a:bodyPr wrap="square" lIns="91440" tIns="45720" rIns="91440" bIns="45720" rtlCol="0" anchor="ctr">
            <a:spAutoFit/>
          </a:bodyPr>
          <a:lstStyle/>
          <a:p>
            <a:r>
              <a:rPr lang="en-US">
                <a:latin typeface="Cavolini"/>
                <a:cs typeface="Cavolini"/>
              </a:rPr>
              <a:t>On the grid, draw 3 rectangles that look different, but all have the same </a:t>
            </a:r>
            <a:r>
              <a:rPr lang="en-US" b="1">
                <a:latin typeface="Cavolini"/>
                <a:cs typeface="Cavolini"/>
              </a:rPr>
              <a:t>area</a:t>
            </a:r>
            <a:r>
              <a:rPr lang="en-US">
                <a:latin typeface="Cavolini"/>
                <a:cs typeface="Cavolini"/>
              </a:rPr>
              <a:t>.</a:t>
            </a:r>
          </a:p>
        </p:txBody>
      </p:sp>
      <p:sp>
        <p:nvSpPr>
          <p:cNvPr id="8" name="TextBox 7">
            <a:extLst>
              <a:ext uri="{FF2B5EF4-FFF2-40B4-BE49-F238E27FC236}">
                <a16:creationId xmlns:a16="http://schemas.microsoft.com/office/drawing/2014/main" id="{1D947360-CDA3-204A-9A11-B7B191B297BD}"/>
              </a:ext>
            </a:extLst>
          </p:cNvPr>
          <p:cNvSpPr txBox="1"/>
          <p:nvPr/>
        </p:nvSpPr>
        <p:spPr>
          <a:xfrm>
            <a:off x="258744" y="2425227"/>
            <a:ext cx="4618641" cy="923330"/>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What characteristics are THE SAME about all your rectangles? List as many as you can!</a:t>
            </a:r>
          </a:p>
        </p:txBody>
      </p:sp>
      <p:sp>
        <p:nvSpPr>
          <p:cNvPr id="4" name="Rectangle 3">
            <a:extLst>
              <a:ext uri="{FF2B5EF4-FFF2-40B4-BE49-F238E27FC236}">
                <a16:creationId xmlns:a16="http://schemas.microsoft.com/office/drawing/2014/main" id="{DED3883F-1375-354A-B21A-1D13567DBD28}"/>
              </a:ext>
            </a:extLst>
          </p:cNvPr>
          <p:cNvSpPr/>
          <p:nvPr/>
        </p:nvSpPr>
        <p:spPr>
          <a:xfrm>
            <a:off x="138924" y="5031426"/>
            <a:ext cx="4858280" cy="646331"/>
          </a:xfrm>
          <a:prstGeom prst="rect">
            <a:avLst/>
          </a:prstGeom>
        </p:spPr>
        <p:txBody>
          <a:bodyPr wrap="square">
            <a:spAutoFit/>
          </a:bodyPr>
          <a:lstStyle/>
          <a:p>
            <a:r>
              <a:rPr lang="en-US">
                <a:latin typeface="Cavolini" panose="03000502040302020204" pitchFamily="66" charset="0"/>
                <a:cs typeface="Cavolini" panose="03000502040302020204" pitchFamily="66" charset="0"/>
              </a:rPr>
              <a:t>How do you know all your rectangles have the </a:t>
            </a:r>
            <a:r>
              <a:rPr lang="en-US" b="1">
                <a:latin typeface="Cavolini" panose="03000502040302020204" pitchFamily="66" charset="0"/>
                <a:cs typeface="Cavolini" panose="03000502040302020204" pitchFamily="66" charset="0"/>
              </a:rPr>
              <a:t>same area</a:t>
            </a:r>
            <a:r>
              <a:rPr lang="en-US">
                <a:latin typeface="Cavolini" panose="03000502040302020204" pitchFamily="66" charset="0"/>
                <a:cs typeface="Cavolini" panose="03000502040302020204" pitchFamily="66" charset="0"/>
              </a:rPr>
              <a:t>?</a:t>
            </a:r>
          </a:p>
        </p:txBody>
      </p:sp>
    </p:spTree>
    <p:extLst>
      <p:ext uri="{BB962C8B-B14F-4D97-AF65-F5344CB8AC3E}">
        <p14:creationId xmlns:p14="http://schemas.microsoft.com/office/powerpoint/2010/main" val="2310009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sp>
        <p:nvSpPr>
          <p:cNvPr id="11" name="Rectangle 10">
            <a:extLst>
              <a:ext uri="{FF2B5EF4-FFF2-40B4-BE49-F238E27FC236}">
                <a16:creationId xmlns:a16="http://schemas.microsoft.com/office/drawing/2014/main" id="{3A7CE377-31F3-BE41-8940-864F8C82F35C}"/>
              </a:ext>
            </a:extLst>
          </p:cNvPr>
          <p:cNvSpPr/>
          <p:nvPr/>
        </p:nvSpPr>
        <p:spPr>
          <a:xfrm>
            <a:off x="245762" y="3870410"/>
            <a:ext cx="4697716" cy="369332"/>
          </a:xfrm>
          <a:prstGeom prst="rect">
            <a:avLst/>
          </a:prstGeom>
        </p:spPr>
        <p:txBody>
          <a:bodyPr wrap="square">
            <a:spAutoFit/>
          </a:bodyPr>
          <a:lstStyle/>
          <a:p>
            <a:endParaRPr lang="en-US">
              <a:latin typeface="Cavolini" panose="03000502040302020204" pitchFamily="66" charset="0"/>
              <a:cs typeface="Cavolini" panose="03000502040302020204" pitchFamily="66" charset="0"/>
            </a:endParaRPr>
          </a:p>
        </p:txBody>
      </p:sp>
      <p:sp>
        <p:nvSpPr>
          <p:cNvPr id="12" name="Rectangle 11">
            <a:extLst>
              <a:ext uri="{FF2B5EF4-FFF2-40B4-BE49-F238E27FC236}">
                <a16:creationId xmlns:a16="http://schemas.microsoft.com/office/drawing/2014/main" id="{DD290367-BAEE-A845-81F2-1D7FD0BB1FD3}"/>
              </a:ext>
            </a:extLst>
          </p:cNvPr>
          <p:cNvSpPr/>
          <p:nvPr/>
        </p:nvSpPr>
        <p:spPr>
          <a:xfrm>
            <a:off x="245762" y="5765883"/>
            <a:ext cx="4697716" cy="369332"/>
          </a:xfrm>
          <a:prstGeom prst="rect">
            <a:avLst/>
          </a:prstGeom>
        </p:spPr>
        <p:txBody>
          <a:bodyPr wrap="square">
            <a:spAutoFit/>
          </a:bodyPr>
          <a:lstStyle/>
          <a:p>
            <a:endParaRPr lang="en-US">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2445856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sp>
        <p:nvSpPr>
          <p:cNvPr id="13" name="TextBox 12">
            <a:extLst>
              <a:ext uri="{FF2B5EF4-FFF2-40B4-BE49-F238E27FC236}">
                <a16:creationId xmlns:a16="http://schemas.microsoft.com/office/drawing/2014/main" id="{B428FF71-3DD9-CF4D-BFA7-6E3A99CA8D2F}"/>
              </a:ext>
            </a:extLst>
          </p:cNvPr>
          <p:cNvSpPr txBox="1"/>
          <p:nvPr/>
        </p:nvSpPr>
        <p:spPr>
          <a:xfrm>
            <a:off x="310064" y="4903041"/>
            <a:ext cx="4618641" cy="369332"/>
          </a:xfrm>
          <a:prstGeom prst="rect">
            <a:avLst/>
          </a:prstGeom>
          <a:noFill/>
        </p:spPr>
        <p:txBody>
          <a:bodyPr wrap="square" rtlCol="0" anchor="ctr">
            <a:spAutoFit/>
          </a:bodyPr>
          <a:lstStyle/>
          <a:p>
            <a:endParaRPr lang="en-US">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256429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328;p33">
            <a:extLst>
              <a:ext uri="{FF2B5EF4-FFF2-40B4-BE49-F238E27FC236}">
                <a16:creationId xmlns:a16="http://schemas.microsoft.com/office/drawing/2014/main" id="{D7BC0217-1993-2440-B15D-C4EF0BBA4373}"/>
              </a:ext>
            </a:extLst>
          </p:cNvPr>
          <p:cNvSpPr txBox="1">
            <a:spLocks noGrp="1"/>
          </p:cNvSpPr>
          <p:nvPr>
            <p:ph type="sldNum" idx="12"/>
          </p:nvPr>
        </p:nvSpPr>
        <p:spPr>
          <a:xfrm>
            <a:off x="11390969"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
              <a:pPr/>
              <a:t>3</a:t>
            </a:fld>
            <a:endParaRPr/>
          </a:p>
        </p:txBody>
      </p:sp>
      <p:sp>
        <p:nvSpPr>
          <p:cNvPr id="3" name="TextBox 2">
            <a:extLst>
              <a:ext uri="{FF2B5EF4-FFF2-40B4-BE49-F238E27FC236}">
                <a16:creationId xmlns:a16="http://schemas.microsoft.com/office/drawing/2014/main" id="{3A36C79E-0E23-1843-AFFF-B429BE732A08}"/>
              </a:ext>
            </a:extLst>
          </p:cNvPr>
          <p:cNvSpPr txBox="1"/>
          <p:nvPr/>
        </p:nvSpPr>
        <p:spPr>
          <a:xfrm>
            <a:off x="397404" y="1827206"/>
            <a:ext cx="11725165" cy="4647426"/>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400" dirty="0">
                <a:solidFill>
                  <a:schemeClr val="bg2">
                    <a:lumMod val="25000"/>
                  </a:schemeClr>
                </a:solidFill>
                <a:ea typeface="+mn-lt"/>
                <a:cs typeface="+mn-lt"/>
              </a:rPr>
              <a:t>7.SS.1. Demonstrate an understanding of circles by </a:t>
            </a:r>
            <a:endParaRPr lang="en-US" sz="2400" dirty="0" smtClean="0">
              <a:solidFill>
                <a:schemeClr val="bg2">
                  <a:lumMod val="25000"/>
                </a:schemeClr>
              </a:solidFill>
              <a:ea typeface="+mn-lt"/>
              <a:cs typeface="+mn-lt"/>
            </a:endParaRPr>
          </a:p>
          <a:p>
            <a:pPr marL="914400" lvl="1" indent="-457200">
              <a:buFont typeface="Arial" panose="020B0604020202020204" pitchFamily="34" charset="0"/>
              <a:buChar char="•"/>
            </a:pPr>
            <a:r>
              <a:rPr lang="en-US" sz="2400" dirty="0" smtClean="0">
                <a:solidFill>
                  <a:schemeClr val="bg2">
                    <a:lumMod val="25000"/>
                  </a:schemeClr>
                </a:solidFill>
                <a:ea typeface="+mn-lt"/>
                <a:cs typeface="+mn-lt"/>
              </a:rPr>
              <a:t>describing </a:t>
            </a:r>
            <a:r>
              <a:rPr lang="en-US" sz="2400" dirty="0">
                <a:solidFill>
                  <a:schemeClr val="bg2">
                    <a:lumMod val="25000"/>
                  </a:schemeClr>
                </a:solidFill>
                <a:ea typeface="+mn-lt"/>
                <a:cs typeface="+mn-lt"/>
              </a:rPr>
              <a:t>the relationships among radius, diameter, and circumference of circles; </a:t>
            </a:r>
            <a:endParaRPr lang="en-US" sz="2400" dirty="0" smtClean="0">
              <a:solidFill>
                <a:schemeClr val="bg2">
                  <a:lumMod val="25000"/>
                </a:schemeClr>
              </a:solidFill>
              <a:ea typeface="+mn-lt"/>
              <a:cs typeface="+mn-lt"/>
            </a:endParaRPr>
          </a:p>
          <a:p>
            <a:pPr marL="914400" lvl="1" indent="-457200">
              <a:buFont typeface="Arial" panose="020B0604020202020204" pitchFamily="34" charset="0"/>
              <a:buChar char="•"/>
            </a:pPr>
            <a:r>
              <a:rPr lang="en-US" sz="2400" dirty="0" smtClean="0">
                <a:solidFill>
                  <a:schemeClr val="bg2">
                    <a:lumMod val="25000"/>
                  </a:schemeClr>
                </a:solidFill>
                <a:ea typeface="+mn-lt"/>
                <a:cs typeface="+mn-lt"/>
              </a:rPr>
              <a:t>relating </a:t>
            </a:r>
            <a:r>
              <a:rPr lang="en-US" sz="2400" dirty="0">
                <a:solidFill>
                  <a:schemeClr val="bg2">
                    <a:lumMod val="25000"/>
                  </a:schemeClr>
                </a:solidFill>
                <a:ea typeface="+mn-lt"/>
                <a:cs typeface="+mn-lt"/>
              </a:rPr>
              <a:t>circumference to pi (p</a:t>
            </a:r>
            <a:r>
              <a:rPr lang="en-US" sz="2400" dirty="0" smtClean="0">
                <a:solidFill>
                  <a:schemeClr val="bg2">
                    <a:lumMod val="25000"/>
                  </a:schemeClr>
                </a:solidFill>
                <a:ea typeface="+mn-lt"/>
                <a:cs typeface="+mn-lt"/>
              </a:rPr>
              <a:t>);</a:t>
            </a:r>
          </a:p>
          <a:p>
            <a:pPr marL="914400" lvl="1" indent="-457200">
              <a:buFont typeface="Arial" panose="020B0604020202020204" pitchFamily="34" charset="0"/>
              <a:buChar char="•"/>
            </a:pPr>
            <a:r>
              <a:rPr lang="en-US" sz="2400" dirty="0">
                <a:solidFill>
                  <a:schemeClr val="bg2">
                    <a:lumMod val="25000"/>
                  </a:schemeClr>
                </a:solidFill>
                <a:ea typeface="+mn-lt"/>
                <a:cs typeface="+mn-lt"/>
              </a:rPr>
              <a:t>d</a:t>
            </a:r>
            <a:r>
              <a:rPr lang="en-US" sz="2400" dirty="0" smtClean="0">
                <a:solidFill>
                  <a:schemeClr val="bg2">
                    <a:lumMod val="25000"/>
                  </a:schemeClr>
                </a:solidFill>
                <a:ea typeface="+mn-lt"/>
                <a:cs typeface="+mn-lt"/>
              </a:rPr>
              <a:t>etermining the sum</a:t>
            </a:r>
            <a:r>
              <a:rPr lang="en-US" sz="2400" dirty="0">
                <a:solidFill>
                  <a:schemeClr val="bg2">
                    <a:lumMod val="25000"/>
                  </a:schemeClr>
                </a:solidFill>
                <a:ea typeface="+mn-lt"/>
                <a:cs typeface="+mn-lt"/>
              </a:rPr>
              <a:t> of the central angles </a:t>
            </a:r>
            <a:r>
              <a:rPr lang="en-US" sz="2400" dirty="0" smtClean="0">
                <a:solidFill>
                  <a:schemeClr val="bg2">
                    <a:lumMod val="25000"/>
                  </a:schemeClr>
                </a:solidFill>
                <a:ea typeface="+mn-lt"/>
                <a:cs typeface="+mn-lt"/>
              </a:rPr>
              <a:t>(*This concept is not </a:t>
            </a:r>
            <a:r>
              <a:rPr lang="en-CA" sz="2400" dirty="0" smtClean="0">
                <a:solidFill>
                  <a:schemeClr val="bg2">
                    <a:lumMod val="25000"/>
                  </a:schemeClr>
                </a:solidFill>
                <a:ea typeface="+mn-lt"/>
                <a:cs typeface="+mn-lt"/>
              </a:rPr>
              <a:t>explicitly taught within the learning experiences.)</a:t>
            </a:r>
            <a:endParaRPr lang="en-US" sz="2400" dirty="0">
              <a:solidFill>
                <a:schemeClr val="bg2">
                  <a:lumMod val="25000"/>
                </a:schemeClr>
              </a:solidFill>
              <a:ea typeface="+mn-lt"/>
              <a:cs typeface="+mn-lt"/>
            </a:endParaRPr>
          </a:p>
          <a:p>
            <a:pPr marL="914400" lvl="1" indent="-457200">
              <a:buFont typeface="Arial" panose="020B0604020202020204" pitchFamily="34" charset="0"/>
              <a:buChar char="•"/>
            </a:pPr>
            <a:r>
              <a:rPr lang="en-US" sz="2400" dirty="0" smtClean="0">
                <a:solidFill>
                  <a:schemeClr val="bg2">
                    <a:lumMod val="25000"/>
                  </a:schemeClr>
                </a:solidFill>
                <a:ea typeface="+mn-lt"/>
                <a:cs typeface="+mn-lt"/>
              </a:rPr>
              <a:t>constructing </a:t>
            </a:r>
            <a:r>
              <a:rPr lang="en-US" sz="2400" dirty="0">
                <a:solidFill>
                  <a:schemeClr val="bg2">
                    <a:lumMod val="25000"/>
                  </a:schemeClr>
                </a:solidFill>
                <a:ea typeface="+mn-lt"/>
                <a:cs typeface="+mn-lt"/>
              </a:rPr>
              <a:t>circles with a given radius or diameter; </a:t>
            </a:r>
            <a:endParaRPr lang="en-US" sz="2400" dirty="0" smtClean="0">
              <a:solidFill>
                <a:schemeClr val="bg2">
                  <a:lumMod val="25000"/>
                </a:schemeClr>
              </a:solidFill>
              <a:ea typeface="+mn-lt"/>
              <a:cs typeface="+mn-lt"/>
            </a:endParaRPr>
          </a:p>
          <a:p>
            <a:pPr marL="914400" lvl="1" indent="-457200">
              <a:buFont typeface="Arial" panose="020B0604020202020204" pitchFamily="34" charset="0"/>
              <a:buChar char="•"/>
            </a:pPr>
            <a:r>
              <a:rPr lang="en-US" sz="2400" dirty="0" smtClean="0">
                <a:solidFill>
                  <a:schemeClr val="bg2">
                    <a:lumMod val="25000"/>
                  </a:schemeClr>
                </a:solidFill>
                <a:ea typeface="+mn-lt"/>
                <a:cs typeface="+mn-lt"/>
              </a:rPr>
              <a:t>solving </a:t>
            </a:r>
            <a:r>
              <a:rPr lang="en-US" sz="2400" dirty="0">
                <a:solidFill>
                  <a:schemeClr val="bg2">
                    <a:lumMod val="25000"/>
                  </a:schemeClr>
                </a:solidFill>
                <a:ea typeface="+mn-lt"/>
                <a:cs typeface="+mn-lt"/>
              </a:rPr>
              <a:t>problems involving the radii, diameters, and circumferences of circle</a:t>
            </a:r>
          </a:p>
          <a:p>
            <a:pPr marL="457200" indent="-457200">
              <a:buFont typeface="Arial" panose="020B0604020202020204" pitchFamily="34" charset="0"/>
              <a:buChar char="•"/>
            </a:pPr>
            <a:r>
              <a:rPr lang="en-US" sz="2400" dirty="0" smtClean="0">
                <a:solidFill>
                  <a:schemeClr val="bg2">
                    <a:lumMod val="25000"/>
                  </a:schemeClr>
                </a:solidFill>
                <a:ea typeface="+mn-lt"/>
                <a:cs typeface="+mn-lt"/>
              </a:rPr>
              <a:t>7.SS.2</a:t>
            </a:r>
            <a:r>
              <a:rPr lang="en-US" sz="2400" dirty="0">
                <a:solidFill>
                  <a:schemeClr val="bg2">
                    <a:lumMod val="25000"/>
                  </a:schemeClr>
                </a:solidFill>
                <a:ea typeface="+mn-lt"/>
                <a:cs typeface="+mn-lt"/>
              </a:rPr>
              <a:t>. Develop and apply a formula for determining the area of </a:t>
            </a:r>
            <a:endParaRPr lang="en-US" sz="2400" dirty="0" smtClean="0">
              <a:solidFill>
                <a:schemeClr val="bg2">
                  <a:lumMod val="25000"/>
                </a:schemeClr>
              </a:solidFill>
              <a:ea typeface="+mn-lt"/>
              <a:cs typeface="+mn-lt"/>
            </a:endParaRPr>
          </a:p>
          <a:p>
            <a:pPr marL="914400" lvl="1" indent="-457200">
              <a:buFont typeface="Arial" panose="020B0604020202020204" pitchFamily="34" charset="0"/>
              <a:buChar char="•"/>
            </a:pPr>
            <a:r>
              <a:rPr lang="en-US" sz="2400" dirty="0" smtClean="0">
                <a:solidFill>
                  <a:schemeClr val="bg2">
                    <a:lumMod val="25000"/>
                  </a:schemeClr>
                </a:solidFill>
                <a:ea typeface="+mn-lt"/>
                <a:cs typeface="+mn-lt"/>
              </a:rPr>
              <a:t>Triangles</a:t>
            </a:r>
          </a:p>
          <a:p>
            <a:pPr marL="914400" lvl="1" indent="-457200">
              <a:buFont typeface="Arial" panose="020B0604020202020204" pitchFamily="34" charset="0"/>
              <a:buChar char="•"/>
            </a:pPr>
            <a:r>
              <a:rPr lang="en-US" sz="2400" dirty="0" smtClean="0">
                <a:solidFill>
                  <a:schemeClr val="bg2">
                    <a:lumMod val="25000"/>
                  </a:schemeClr>
                </a:solidFill>
                <a:ea typeface="+mn-lt"/>
                <a:cs typeface="+mn-lt"/>
              </a:rPr>
              <a:t>Parallelograms</a:t>
            </a:r>
          </a:p>
          <a:p>
            <a:pPr marL="914400" lvl="1" indent="-457200">
              <a:buFont typeface="Arial" panose="020B0604020202020204" pitchFamily="34" charset="0"/>
              <a:buChar char="•"/>
            </a:pPr>
            <a:r>
              <a:rPr lang="en-US" sz="2400" dirty="0" smtClean="0">
                <a:solidFill>
                  <a:schemeClr val="bg2">
                    <a:lumMod val="25000"/>
                  </a:schemeClr>
                </a:solidFill>
                <a:ea typeface="+mn-lt"/>
                <a:cs typeface="+mn-lt"/>
              </a:rPr>
              <a:t>circles</a:t>
            </a:r>
            <a:endParaRPr lang="en-US" sz="2400" dirty="0">
              <a:solidFill>
                <a:schemeClr val="bg2">
                  <a:lumMod val="25000"/>
                </a:schemeClr>
              </a:solidFill>
              <a:ea typeface="+mn-lt"/>
              <a:cs typeface="+mn-lt"/>
            </a:endParaRPr>
          </a:p>
          <a:p>
            <a:r>
              <a:rPr lang="en-US" sz="1600" dirty="0">
                <a:solidFill>
                  <a:schemeClr val="bg2">
                    <a:lumMod val="25000"/>
                  </a:schemeClr>
                </a:solidFill>
                <a:ea typeface="+mn-lt"/>
                <a:cs typeface="+mn-lt"/>
              </a:rPr>
              <a:t>Note: These learning experiences compliment the curricular outcomes outlined above. Teachers should look to enhance each experience with their own lessons/activities to allow students to internalize their learning.</a:t>
            </a:r>
            <a:endParaRPr lang="en-US" sz="1600" dirty="0">
              <a:solidFill>
                <a:schemeClr val="bg2">
                  <a:lumMod val="25000"/>
                </a:schemeClr>
              </a:solidFill>
              <a:cs typeface="Calibri"/>
            </a:endParaRPr>
          </a:p>
        </p:txBody>
      </p:sp>
      <p:sp>
        <p:nvSpPr>
          <p:cNvPr id="4" name="Google Shape;89;p15">
            <a:extLst>
              <a:ext uri="{FF2B5EF4-FFF2-40B4-BE49-F238E27FC236}">
                <a16:creationId xmlns:a16="http://schemas.microsoft.com/office/drawing/2014/main" id="{D48C0C84-2128-FF44-B693-8626BA6E5766}"/>
              </a:ext>
            </a:extLst>
          </p:cNvPr>
          <p:cNvSpPr txBox="1">
            <a:spLocks/>
          </p:cNvSpPr>
          <p:nvPr/>
        </p:nvSpPr>
        <p:spPr>
          <a:xfrm>
            <a:off x="953881" y="1332083"/>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dirty="0">
                <a:solidFill>
                  <a:schemeClr val="accent6"/>
                </a:solidFill>
                <a:latin typeface="Montserrat" panose="020B0604020202020204" charset="0"/>
              </a:rPr>
              <a:t>Curricular Outcomes</a:t>
            </a:r>
          </a:p>
        </p:txBody>
      </p:sp>
      <p:sp>
        <p:nvSpPr>
          <p:cNvPr id="5" name="Google Shape;89;p15">
            <a:extLst>
              <a:ext uri="{FF2B5EF4-FFF2-40B4-BE49-F238E27FC236}">
                <a16:creationId xmlns:a16="http://schemas.microsoft.com/office/drawing/2014/main" id="{C338F60B-6735-498A-BDBA-578C1FE61A23}"/>
              </a:ext>
            </a:extLst>
          </p:cNvPr>
          <p:cNvSpPr txBox="1">
            <a:spLocks/>
          </p:cNvSpPr>
          <p:nvPr/>
        </p:nvSpPr>
        <p:spPr>
          <a:xfrm>
            <a:off x="953881" y="155336"/>
            <a:ext cx="6402000" cy="656418"/>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dirty="0">
                <a:solidFill>
                  <a:schemeClr val="accent6"/>
                </a:solidFill>
                <a:latin typeface="Montserrat"/>
              </a:rPr>
              <a:t>Enduring Understandings</a:t>
            </a:r>
            <a:endParaRPr lang="en-CA" sz="3200" b="1" dirty="0">
              <a:solidFill>
                <a:schemeClr val="accent6"/>
              </a:solidFill>
              <a:latin typeface="Montserrat" panose="020B0604020202020204" charset="0"/>
            </a:endParaRPr>
          </a:p>
        </p:txBody>
      </p:sp>
      <p:sp>
        <p:nvSpPr>
          <p:cNvPr id="6" name="TextBox 5">
            <a:extLst>
              <a:ext uri="{FF2B5EF4-FFF2-40B4-BE49-F238E27FC236}">
                <a16:creationId xmlns:a16="http://schemas.microsoft.com/office/drawing/2014/main" id="{D52ED4FB-C342-4954-8AFE-7DCA5119DE5A}"/>
              </a:ext>
            </a:extLst>
          </p:cNvPr>
          <p:cNvSpPr txBox="1"/>
          <p:nvPr/>
        </p:nvSpPr>
        <p:spPr>
          <a:xfrm>
            <a:off x="403717" y="674229"/>
            <a:ext cx="117852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dirty="0">
                <a:solidFill>
                  <a:schemeClr val="bg2">
                    <a:lumMod val="25000"/>
                  </a:schemeClr>
                </a:solidFill>
                <a:ea typeface="+mn-lt"/>
                <a:cs typeface="+mn-lt"/>
              </a:rPr>
              <a:t>Many geometric properties and attributes of shapes are related to measurement</a:t>
            </a:r>
            <a:r>
              <a:rPr lang="en-US" sz="2400" dirty="0" smtClean="0">
                <a:solidFill>
                  <a:schemeClr val="bg2">
                    <a:lumMod val="25000"/>
                  </a:schemeClr>
                </a:solidFill>
                <a:ea typeface="+mn-lt"/>
                <a:cs typeface="+mn-lt"/>
              </a:rPr>
              <a:t>.</a:t>
            </a:r>
            <a:endParaRPr lang="en-US" sz="2400" dirty="0">
              <a:solidFill>
                <a:schemeClr val="bg2">
                  <a:lumMod val="25000"/>
                </a:schemeClr>
              </a:solidFill>
              <a:ea typeface="+mn-lt"/>
              <a:cs typeface="+mn-lt"/>
            </a:endParaRPr>
          </a:p>
          <a:p>
            <a:pPr marL="457200" indent="-457200">
              <a:buFont typeface="Arial"/>
              <a:buChar char="•"/>
            </a:pPr>
            <a:r>
              <a:rPr lang="en-US" sz="2400" dirty="0">
                <a:solidFill>
                  <a:schemeClr val="bg2">
                    <a:lumMod val="25000"/>
                  </a:schemeClr>
                </a:solidFill>
                <a:ea typeface="+mn-lt"/>
                <a:cs typeface="+mn-lt"/>
              </a:rPr>
              <a:t> The area of a rectangle can be used to develop the formula for the area of other shapes.</a:t>
            </a:r>
            <a:endParaRPr lang="en-US" dirty="0">
              <a:solidFill>
                <a:schemeClr val="bg2">
                  <a:lumMod val="25000"/>
                </a:schemeClr>
              </a:solidFill>
            </a:endParaRPr>
          </a:p>
        </p:txBody>
      </p:sp>
    </p:spTree>
    <p:extLst>
      <p:ext uri="{BB962C8B-B14F-4D97-AF65-F5344CB8AC3E}">
        <p14:creationId xmlns:p14="http://schemas.microsoft.com/office/powerpoint/2010/main" val="3334847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graphicFrame>
        <p:nvGraphicFramePr>
          <p:cNvPr id="5" name="Table 12">
            <a:extLst>
              <a:ext uri="{FF2B5EF4-FFF2-40B4-BE49-F238E27FC236}">
                <a16:creationId xmlns:a16="http://schemas.microsoft.com/office/drawing/2014/main" id="{8732252A-1A23-C74E-B5A9-EBC3D6B084EF}"/>
              </a:ext>
            </a:extLst>
          </p:cNvPr>
          <p:cNvGraphicFramePr>
            <a:graphicFrameLocks noGrp="1"/>
          </p:cNvGraphicFramePr>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sp>
        <p:nvSpPr>
          <p:cNvPr id="11" name="TextBox 10">
            <a:extLst>
              <a:ext uri="{FF2B5EF4-FFF2-40B4-BE49-F238E27FC236}">
                <a16:creationId xmlns:a16="http://schemas.microsoft.com/office/drawing/2014/main" id="{D5F56B24-7B6C-314E-9B38-D77A3B0F9882}"/>
              </a:ext>
            </a:extLst>
          </p:cNvPr>
          <p:cNvSpPr txBox="1"/>
          <p:nvPr/>
        </p:nvSpPr>
        <p:spPr>
          <a:xfrm>
            <a:off x="10090631" y="133643"/>
            <a:ext cx="2026821" cy="276999"/>
          </a:xfrm>
          <a:prstGeom prst="rect">
            <a:avLst/>
          </a:prstGeom>
          <a:solidFill>
            <a:schemeClr val="accent4"/>
          </a:solidFill>
          <a:ln w="38100">
            <a:solidFill>
              <a:schemeClr val="accent4">
                <a:lumMod val="75000"/>
              </a:schemeClr>
            </a:solidFill>
          </a:ln>
        </p:spPr>
        <p:txBody>
          <a:bodyPr wrap="square" rtlCol="0" anchor="ctr">
            <a:spAutoFit/>
          </a:bodyPr>
          <a:lstStyle/>
          <a:p>
            <a:pPr algn="ctr"/>
            <a:r>
              <a:rPr lang="en-US" sz="1200">
                <a:solidFill>
                  <a:schemeClr val="tx1">
                    <a:lumMod val="65000"/>
                    <a:lumOff val="35000"/>
                  </a:schemeClr>
                </a:solidFill>
                <a:latin typeface="Cavolini" panose="03000502040302020204" pitchFamily="66" charset="0"/>
                <a:cs typeface="Cavolini" panose="03000502040302020204" pitchFamily="66" charset="0"/>
              </a:rPr>
              <a:t>Extend Your Thinking</a:t>
            </a:r>
          </a:p>
        </p:txBody>
      </p:sp>
      <p:graphicFrame>
        <p:nvGraphicFramePr>
          <p:cNvPr id="7" name="Table 12">
            <a:extLst>
              <a:ext uri="{FF2B5EF4-FFF2-40B4-BE49-F238E27FC236}">
                <a16:creationId xmlns:a16="http://schemas.microsoft.com/office/drawing/2014/main" id="{4A363FD0-3586-184F-B4BC-48B3CF5FB355}"/>
              </a:ext>
            </a:extLst>
          </p:cNvPr>
          <p:cNvGraphicFramePr>
            <a:graphicFrameLocks noGrp="1"/>
          </p:cNvGraphicFramePr>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cxnSp>
        <p:nvCxnSpPr>
          <p:cNvPr id="17" name="Straight Connector 16">
            <a:extLst>
              <a:ext uri="{FF2B5EF4-FFF2-40B4-BE49-F238E27FC236}">
                <a16:creationId xmlns:a16="http://schemas.microsoft.com/office/drawing/2014/main" id="{62860966-B7B6-E449-9957-366D9AA1CEBA}"/>
              </a:ext>
            </a:extLst>
          </p:cNvPr>
          <p:cNvCxnSpPr>
            <a:cxnSpLocks/>
          </p:cNvCxnSpPr>
          <p:nvPr/>
        </p:nvCxnSpPr>
        <p:spPr>
          <a:xfrm flipV="1">
            <a:off x="10493247" y="978481"/>
            <a:ext cx="7063" cy="539177"/>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B0583FCD-3F6C-1942-B1C0-07F3D210B091}"/>
              </a:ext>
            </a:extLst>
          </p:cNvPr>
          <p:cNvCxnSpPr>
            <a:cxnSpLocks/>
          </p:cNvCxnSpPr>
          <p:nvPr/>
        </p:nvCxnSpPr>
        <p:spPr>
          <a:xfrm flipH="1">
            <a:off x="6252094" y="1562343"/>
            <a:ext cx="4241153" cy="0"/>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5C1F5B2C-7B9D-8848-8CCD-F8B3B49F4CB4}"/>
              </a:ext>
            </a:extLst>
          </p:cNvPr>
          <p:cNvCxnSpPr>
            <a:cxnSpLocks/>
          </p:cNvCxnSpPr>
          <p:nvPr/>
        </p:nvCxnSpPr>
        <p:spPr>
          <a:xfrm>
            <a:off x="6252094" y="1728445"/>
            <a:ext cx="418128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A2289A8-625A-9B4D-83AB-74329D89AF3A}"/>
              </a:ext>
            </a:extLst>
          </p:cNvPr>
          <p:cNvSpPr txBox="1"/>
          <p:nvPr/>
        </p:nvSpPr>
        <p:spPr>
          <a:xfrm>
            <a:off x="7898342" y="1623483"/>
            <a:ext cx="948655"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length</a:t>
            </a:r>
          </a:p>
        </p:txBody>
      </p:sp>
      <p:cxnSp>
        <p:nvCxnSpPr>
          <p:cNvPr id="29" name="Straight Arrow Connector 28">
            <a:extLst>
              <a:ext uri="{FF2B5EF4-FFF2-40B4-BE49-F238E27FC236}">
                <a16:creationId xmlns:a16="http://schemas.microsoft.com/office/drawing/2014/main" id="{84162218-9F1F-A244-9F16-C5F5E2BE9F93}"/>
              </a:ext>
            </a:extLst>
          </p:cNvPr>
          <p:cNvCxnSpPr>
            <a:cxnSpLocks/>
          </p:cNvCxnSpPr>
          <p:nvPr/>
        </p:nvCxnSpPr>
        <p:spPr>
          <a:xfrm flipH="1" flipV="1">
            <a:off x="10592631" y="978481"/>
            <a:ext cx="7064" cy="5391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D7FC0E7-810A-B244-8075-D7DAD3A4DDD2}"/>
              </a:ext>
            </a:extLst>
          </p:cNvPr>
          <p:cNvSpPr txBox="1"/>
          <p:nvPr/>
        </p:nvSpPr>
        <p:spPr>
          <a:xfrm>
            <a:off x="10619167" y="1094180"/>
            <a:ext cx="824493"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width</a:t>
            </a:r>
          </a:p>
        </p:txBody>
      </p:sp>
      <p:sp>
        <p:nvSpPr>
          <p:cNvPr id="31" name="TextBox 30">
            <a:extLst>
              <a:ext uri="{FF2B5EF4-FFF2-40B4-BE49-F238E27FC236}">
                <a16:creationId xmlns:a16="http://schemas.microsoft.com/office/drawing/2014/main" id="{117770EE-D9ED-934E-88F1-BD7DD084D3CA}"/>
              </a:ext>
            </a:extLst>
          </p:cNvPr>
          <p:cNvSpPr txBox="1"/>
          <p:nvPr/>
        </p:nvSpPr>
        <p:spPr>
          <a:xfrm>
            <a:off x="558998" y="3120128"/>
            <a:ext cx="3940557" cy="1015663"/>
          </a:xfrm>
          <a:prstGeom prst="rect">
            <a:avLst/>
          </a:prstGeom>
          <a:noFill/>
        </p:spPr>
        <p:txBody>
          <a:bodyPr wrap="square">
            <a:spAutoFit/>
          </a:bodyPr>
          <a:lstStyle/>
          <a:p>
            <a:r>
              <a:rPr lang="en-US" sz="6000">
                <a:latin typeface="Cavolini" panose="03000502040302020204" pitchFamily="66" charset="0"/>
                <a:cs typeface="Cavolini" panose="03000502040302020204" pitchFamily="66" charset="0"/>
              </a:rPr>
              <a:t>A = l x w</a:t>
            </a:r>
          </a:p>
        </p:txBody>
      </p:sp>
      <p:sp>
        <p:nvSpPr>
          <p:cNvPr id="2" name="Rectangle 1">
            <a:extLst>
              <a:ext uri="{FF2B5EF4-FFF2-40B4-BE49-F238E27FC236}">
                <a16:creationId xmlns:a16="http://schemas.microsoft.com/office/drawing/2014/main" id="{62F4CB19-8648-1846-A46D-9C5713FF2DEB}"/>
              </a:ext>
            </a:extLst>
          </p:cNvPr>
          <p:cNvSpPr/>
          <p:nvPr/>
        </p:nvSpPr>
        <p:spPr>
          <a:xfrm>
            <a:off x="6252094" y="968648"/>
            <a:ext cx="4181288" cy="53917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1DA6EEB2-6384-314D-83C0-C82ECBF20308}"/>
              </a:ext>
            </a:extLst>
          </p:cNvPr>
          <p:cNvCxnSpPr>
            <a:cxnSpLocks/>
          </p:cNvCxnSpPr>
          <p:nvPr/>
        </p:nvCxnSpPr>
        <p:spPr>
          <a:xfrm flipH="1" flipV="1">
            <a:off x="7487108" y="2673060"/>
            <a:ext cx="24497" cy="3384240"/>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89CD9F38-203B-964A-87CB-D99C900F462D}"/>
              </a:ext>
            </a:extLst>
          </p:cNvPr>
          <p:cNvCxnSpPr>
            <a:cxnSpLocks/>
          </p:cNvCxnSpPr>
          <p:nvPr/>
        </p:nvCxnSpPr>
        <p:spPr>
          <a:xfrm flipH="1">
            <a:off x="5662160" y="6079131"/>
            <a:ext cx="1795452" cy="0"/>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6E6A6E1B-0C25-5E43-BC39-B92B8173D8AD}"/>
              </a:ext>
            </a:extLst>
          </p:cNvPr>
          <p:cNvCxnSpPr>
            <a:cxnSpLocks/>
          </p:cNvCxnSpPr>
          <p:nvPr/>
        </p:nvCxnSpPr>
        <p:spPr>
          <a:xfrm>
            <a:off x="5662159" y="6245233"/>
            <a:ext cx="179545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A5C1A09-E57A-204A-A06A-BCD7A5AE2732}"/>
              </a:ext>
            </a:extLst>
          </p:cNvPr>
          <p:cNvSpPr txBox="1"/>
          <p:nvPr/>
        </p:nvSpPr>
        <p:spPr>
          <a:xfrm>
            <a:off x="6252094" y="6142796"/>
            <a:ext cx="832703" cy="307777"/>
          </a:xfrm>
          <a:prstGeom prst="rect">
            <a:avLst/>
          </a:prstGeom>
          <a:solidFill>
            <a:schemeClr val="bg1"/>
          </a:solidFill>
        </p:spPr>
        <p:txBody>
          <a:bodyPr wrap="square" rtlCol="0">
            <a:spAutoFit/>
          </a:bodyPr>
          <a:lstStyle/>
          <a:p>
            <a:pPr algn="ctr"/>
            <a:r>
              <a:rPr lang="en-US" sz="1400">
                <a:latin typeface="Cavolini" panose="03000502040302020204" pitchFamily="66" charset="0"/>
                <a:cs typeface="Cavolini" panose="03000502040302020204" pitchFamily="66" charset="0"/>
              </a:rPr>
              <a:t>width</a:t>
            </a:r>
          </a:p>
        </p:txBody>
      </p:sp>
      <p:cxnSp>
        <p:nvCxnSpPr>
          <p:cNvPr id="39" name="Straight Arrow Connector 38">
            <a:extLst>
              <a:ext uri="{FF2B5EF4-FFF2-40B4-BE49-F238E27FC236}">
                <a16:creationId xmlns:a16="http://schemas.microsoft.com/office/drawing/2014/main" id="{8199395A-9C9E-874A-8256-410FC86458A0}"/>
              </a:ext>
            </a:extLst>
          </p:cNvPr>
          <p:cNvCxnSpPr>
            <a:cxnSpLocks/>
          </p:cNvCxnSpPr>
          <p:nvPr/>
        </p:nvCxnSpPr>
        <p:spPr>
          <a:xfrm flipH="1" flipV="1">
            <a:off x="7643133" y="2673060"/>
            <a:ext cx="45073" cy="33613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673EB3D-6B29-9242-BE8E-5756D1495DFE}"/>
              </a:ext>
            </a:extLst>
          </p:cNvPr>
          <p:cNvSpPr txBox="1"/>
          <p:nvPr/>
        </p:nvSpPr>
        <p:spPr>
          <a:xfrm>
            <a:off x="7575086" y="4263624"/>
            <a:ext cx="824493"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length</a:t>
            </a:r>
          </a:p>
        </p:txBody>
      </p:sp>
      <p:sp>
        <p:nvSpPr>
          <p:cNvPr id="41" name="Rectangle 40">
            <a:extLst>
              <a:ext uri="{FF2B5EF4-FFF2-40B4-BE49-F238E27FC236}">
                <a16:creationId xmlns:a16="http://schemas.microsoft.com/office/drawing/2014/main" id="{87779BCB-95C2-4645-8DBB-A7AB61D023EF}"/>
              </a:ext>
            </a:extLst>
          </p:cNvPr>
          <p:cNvSpPr/>
          <p:nvPr/>
        </p:nvSpPr>
        <p:spPr>
          <a:xfrm>
            <a:off x="5662159" y="2673060"/>
            <a:ext cx="1795453" cy="336138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43513D7-E728-2042-AB4A-2119E5D715E7}"/>
              </a:ext>
            </a:extLst>
          </p:cNvPr>
          <p:cNvSpPr txBox="1"/>
          <p:nvPr/>
        </p:nvSpPr>
        <p:spPr>
          <a:xfrm>
            <a:off x="255516" y="3027794"/>
            <a:ext cx="4532671" cy="1200329"/>
          </a:xfrm>
          <a:custGeom>
            <a:avLst/>
            <a:gdLst>
              <a:gd name="connsiteX0" fmla="*/ 0 w 4532671"/>
              <a:gd name="connsiteY0" fmla="*/ 0 h 1200329"/>
              <a:gd name="connsiteX1" fmla="*/ 657237 w 4532671"/>
              <a:gd name="connsiteY1" fmla="*/ 0 h 1200329"/>
              <a:gd name="connsiteX2" fmla="*/ 1269148 w 4532671"/>
              <a:gd name="connsiteY2" fmla="*/ 0 h 1200329"/>
              <a:gd name="connsiteX3" fmla="*/ 1835732 w 4532671"/>
              <a:gd name="connsiteY3" fmla="*/ 0 h 1200329"/>
              <a:gd name="connsiteX4" fmla="*/ 2402316 w 4532671"/>
              <a:gd name="connsiteY4" fmla="*/ 0 h 1200329"/>
              <a:gd name="connsiteX5" fmla="*/ 3059553 w 4532671"/>
              <a:gd name="connsiteY5" fmla="*/ 0 h 1200329"/>
              <a:gd name="connsiteX6" fmla="*/ 3671464 w 4532671"/>
              <a:gd name="connsiteY6" fmla="*/ 0 h 1200329"/>
              <a:gd name="connsiteX7" fmla="*/ 4532671 w 4532671"/>
              <a:gd name="connsiteY7" fmla="*/ 0 h 1200329"/>
              <a:gd name="connsiteX8" fmla="*/ 4532671 w 4532671"/>
              <a:gd name="connsiteY8" fmla="*/ 388106 h 1200329"/>
              <a:gd name="connsiteX9" fmla="*/ 4532671 w 4532671"/>
              <a:gd name="connsiteY9" fmla="*/ 752206 h 1200329"/>
              <a:gd name="connsiteX10" fmla="*/ 4532671 w 4532671"/>
              <a:gd name="connsiteY10" fmla="*/ 1200329 h 1200329"/>
              <a:gd name="connsiteX11" fmla="*/ 4056741 w 4532671"/>
              <a:gd name="connsiteY11" fmla="*/ 1200329 h 1200329"/>
              <a:gd name="connsiteX12" fmla="*/ 3399503 w 4532671"/>
              <a:gd name="connsiteY12" fmla="*/ 1200329 h 1200329"/>
              <a:gd name="connsiteX13" fmla="*/ 2878246 w 4532671"/>
              <a:gd name="connsiteY13" fmla="*/ 1200329 h 1200329"/>
              <a:gd name="connsiteX14" fmla="*/ 2221009 w 4532671"/>
              <a:gd name="connsiteY14" fmla="*/ 1200329 h 1200329"/>
              <a:gd name="connsiteX15" fmla="*/ 1745078 w 4532671"/>
              <a:gd name="connsiteY15" fmla="*/ 1200329 h 1200329"/>
              <a:gd name="connsiteX16" fmla="*/ 1314475 w 4532671"/>
              <a:gd name="connsiteY16" fmla="*/ 1200329 h 1200329"/>
              <a:gd name="connsiteX17" fmla="*/ 883871 w 4532671"/>
              <a:gd name="connsiteY17" fmla="*/ 1200329 h 1200329"/>
              <a:gd name="connsiteX18" fmla="*/ 0 w 4532671"/>
              <a:gd name="connsiteY18" fmla="*/ 1200329 h 1200329"/>
              <a:gd name="connsiteX19" fmla="*/ 0 w 4532671"/>
              <a:gd name="connsiteY19" fmla="*/ 836229 h 1200329"/>
              <a:gd name="connsiteX20" fmla="*/ 0 w 4532671"/>
              <a:gd name="connsiteY20" fmla="*/ 412113 h 1200329"/>
              <a:gd name="connsiteX21" fmla="*/ 0 w 4532671"/>
              <a:gd name="connsiteY21"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32671" h="1200329" fill="none" extrusionOk="0">
                <a:moveTo>
                  <a:pt x="0" y="0"/>
                </a:moveTo>
                <a:cubicBezTo>
                  <a:pt x="246184" y="-77534"/>
                  <a:pt x="508372" y="8749"/>
                  <a:pt x="657237" y="0"/>
                </a:cubicBezTo>
                <a:cubicBezTo>
                  <a:pt x="806102" y="-8749"/>
                  <a:pt x="1106746" y="43321"/>
                  <a:pt x="1269148" y="0"/>
                </a:cubicBezTo>
                <a:cubicBezTo>
                  <a:pt x="1431550" y="-43321"/>
                  <a:pt x="1577289" y="31577"/>
                  <a:pt x="1835732" y="0"/>
                </a:cubicBezTo>
                <a:cubicBezTo>
                  <a:pt x="2094175" y="-31577"/>
                  <a:pt x="2259228" y="42827"/>
                  <a:pt x="2402316" y="0"/>
                </a:cubicBezTo>
                <a:cubicBezTo>
                  <a:pt x="2545404" y="-42827"/>
                  <a:pt x="2821873" y="27028"/>
                  <a:pt x="3059553" y="0"/>
                </a:cubicBezTo>
                <a:cubicBezTo>
                  <a:pt x="3297233" y="-27028"/>
                  <a:pt x="3403666" y="63115"/>
                  <a:pt x="3671464" y="0"/>
                </a:cubicBezTo>
                <a:cubicBezTo>
                  <a:pt x="3939262" y="-63115"/>
                  <a:pt x="4342808" y="77023"/>
                  <a:pt x="4532671" y="0"/>
                </a:cubicBezTo>
                <a:cubicBezTo>
                  <a:pt x="4567440" y="193092"/>
                  <a:pt x="4489741" y="252198"/>
                  <a:pt x="4532671" y="388106"/>
                </a:cubicBezTo>
                <a:cubicBezTo>
                  <a:pt x="4575601" y="524014"/>
                  <a:pt x="4494201" y="599242"/>
                  <a:pt x="4532671" y="752206"/>
                </a:cubicBezTo>
                <a:cubicBezTo>
                  <a:pt x="4571141" y="905170"/>
                  <a:pt x="4525263" y="1010884"/>
                  <a:pt x="4532671" y="1200329"/>
                </a:cubicBezTo>
                <a:cubicBezTo>
                  <a:pt x="4358441" y="1235016"/>
                  <a:pt x="4164266" y="1189652"/>
                  <a:pt x="4056741" y="1200329"/>
                </a:cubicBezTo>
                <a:cubicBezTo>
                  <a:pt x="3949216" y="1211006"/>
                  <a:pt x="3672052" y="1191508"/>
                  <a:pt x="3399503" y="1200329"/>
                </a:cubicBezTo>
                <a:cubicBezTo>
                  <a:pt x="3126954" y="1209150"/>
                  <a:pt x="3058165" y="1174892"/>
                  <a:pt x="2878246" y="1200329"/>
                </a:cubicBezTo>
                <a:cubicBezTo>
                  <a:pt x="2698327" y="1225766"/>
                  <a:pt x="2366905" y="1192119"/>
                  <a:pt x="2221009" y="1200329"/>
                </a:cubicBezTo>
                <a:cubicBezTo>
                  <a:pt x="2075113" y="1208539"/>
                  <a:pt x="1892286" y="1188981"/>
                  <a:pt x="1745078" y="1200329"/>
                </a:cubicBezTo>
                <a:cubicBezTo>
                  <a:pt x="1597870" y="1211677"/>
                  <a:pt x="1401914" y="1156711"/>
                  <a:pt x="1314475" y="1200329"/>
                </a:cubicBezTo>
                <a:cubicBezTo>
                  <a:pt x="1227036" y="1243947"/>
                  <a:pt x="1097345" y="1191783"/>
                  <a:pt x="883871" y="1200329"/>
                </a:cubicBezTo>
                <a:cubicBezTo>
                  <a:pt x="670397" y="1208875"/>
                  <a:pt x="412437" y="1160036"/>
                  <a:pt x="0" y="1200329"/>
                </a:cubicBezTo>
                <a:cubicBezTo>
                  <a:pt x="-8604" y="1096212"/>
                  <a:pt x="28265" y="910175"/>
                  <a:pt x="0" y="836229"/>
                </a:cubicBezTo>
                <a:cubicBezTo>
                  <a:pt x="-28265" y="762283"/>
                  <a:pt x="34468" y="569599"/>
                  <a:pt x="0" y="412113"/>
                </a:cubicBezTo>
                <a:cubicBezTo>
                  <a:pt x="-34468" y="254627"/>
                  <a:pt x="15641" y="130210"/>
                  <a:pt x="0" y="0"/>
                </a:cubicBezTo>
                <a:close/>
              </a:path>
              <a:path w="4532671" h="1200329" stroke="0" extrusionOk="0">
                <a:moveTo>
                  <a:pt x="0" y="0"/>
                </a:moveTo>
                <a:cubicBezTo>
                  <a:pt x="112037" y="-20323"/>
                  <a:pt x="406062" y="18444"/>
                  <a:pt x="521257" y="0"/>
                </a:cubicBezTo>
                <a:cubicBezTo>
                  <a:pt x="636452" y="-18444"/>
                  <a:pt x="852733" y="4774"/>
                  <a:pt x="951861" y="0"/>
                </a:cubicBezTo>
                <a:cubicBezTo>
                  <a:pt x="1050989" y="-4774"/>
                  <a:pt x="1348867" y="68421"/>
                  <a:pt x="1609098" y="0"/>
                </a:cubicBezTo>
                <a:cubicBezTo>
                  <a:pt x="1869329" y="-68421"/>
                  <a:pt x="2001770" y="56170"/>
                  <a:pt x="2130355" y="0"/>
                </a:cubicBezTo>
                <a:cubicBezTo>
                  <a:pt x="2258940" y="-56170"/>
                  <a:pt x="2461174" y="57920"/>
                  <a:pt x="2651613" y="0"/>
                </a:cubicBezTo>
                <a:cubicBezTo>
                  <a:pt x="2842052" y="-57920"/>
                  <a:pt x="3103588" y="37567"/>
                  <a:pt x="3308850" y="0"/>
                </a:cubicBezTo>
                <a:cubicBezTo>
                  <a:pt x="3514112" y="-37567"/>
                  <a:pt x="3647776" y="2422"/>
                  <a:pt x="3784780" y="0"/>
                </a:cubicBezTo>
                <a:cubicBezTo>
                  <a:pt x="3921784" y="-2422"/>
                  <a:pt x="4313929" y="33259"/>
                  <a:pt x="4532671" y="0"/>
                </a:cubicBezTo>
                <a:cubicBezTo>
                  <a:pt x="4576296" y="139432"/>
                  <a:pt x="4491719" y="324368"/>
                  <a:pt x="4532671" y="424116"/>
                </a:cubicBezTo>
                <a:cubicBezTo>
                  <a:pt x="4573623" y="523864"/>
                  <a:pt x="4512079" y="627513"/>
                  <a:pt x="4532671" y="800219"/>
                </a:cubicBezTo>
                <a:cubicBezTo>
                  <a:pt x="4553263" y="972925"/>
                  <a:pt x="4490966" y="1039944"/>
                  <a:pt x="4532671" y="1200329"/>
                </a:cubicBezTo>
                <a:cubicBezTo>
                  <a:pt x="4383812" y="1215526"/>
                  <a:pt x="4166733" y="1136256"/>
                  <a:pt x="3920760" y="1200329"/>
                </a:cubicBezTo>
                <a:cubicBezTo>
                  <a:pt x="3674787" y="1264402"/>
                  <a:pt x="3414024" y="1191095"/>
                  <a:pt x="3263523" y="1200329"/>
                </a:cubicBezTo>
                <a:cubicBezTo>
                  <a:pt x="3113022" y="1209563"/>
                  <a:pt x="2931568" y="1178110"/>
                  <a:pt x="2606286" y="1200329"/>
                </a:cubicBezTo>
                <a:cubicBezTo>
                  <a:pt x="2281004" y="1222548"/>
                  <a:pt x="2230540" y="1158798"/>
                  <a:pt x="2130355" y="1200329"/>
                </a:cubicBezTo>
                <a:cubicBezTo>
                  <a:pt x="2030170" y="1241860"/>
                  <a:pt x="1818134" y="1161229"/>
                  <a:pt x="1563771" y="1200329"/>
                </a:cubicBezTo>
                <a:cubicBezTo>
                  <a:pt x="1309408" y="1239429"/>
                  <a:pt x="1177126" y="1184342"/>
                  <a:pt x="906534" y="1200329"/>
                </a:cubicBezTo>
                <a:cubicBezTo>
                  <a:pt x="635942" y="1216316"/>
                  <a:pt x="187490" y="1133002"/>
                  <a:pt x="0" y="1200329"/>
                </a:cubicBezTo>
                <a:cubicBezTo>
                  <a:pt x="-24197" y="1036806"/>
                  <a:pt x="30541" y="985070"/>
                  <a:pt x="0" y="836229"/>
                </a:cubicBezTo>
                <a:cubicBezTo>
                  <a:pt x="-30541" y="687388"/>
                  <a:pt x="27653" y="622722"/>
                  <a:pt x="0" y="460126"/>
                </a:cubicBezTo>
                <a:cubicBezTo>
                  <a:pt x="-27653" y="297530"/>
                  <a:pt x="31170" y="128967"/>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US" sz="2400" dirty="0">
                <a:latin typeface="Cavolini" panose="03000502040302020204" pitchFamily="66" charset="0"/>
                <a:cs typeface="Cavolini" panose="03000502040302020204" pitchFamily="66" charset="0"/>
              </a:rPr>
              <a:t>What formula can we use to find the area of any rectangle?</a:t>
            </a:r>
          </a:p>
        </p:txBody>
      </p:sp>
    </p:spTree>
    <p:extLst>
      <p:ext uri="{BB962C8B-B14F-4D97-AF65-F5344CB8AC3E}">
        <p14:creationId xmlns:p14="http://schemas.microsoft.com/office/powerpoint/2010/main" val="8280568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1" name="TextBox 10">
            <a:extLst>
              <a:ext uri="{FF2B5EF4-FFF2-40B4-BE49-F238E27FC236}">
                <a16:creationId xmlns:a16="http://schemas.microsoft.com/office/drawing/2014/main" id="{D5F56B24-7B6C-314E-9B38-D77A3B0F9882}"/>
              </a:ext>
            </a:extLst>
          </p:cNvPr>
          <p:cNvSpPr txBox="1"/>
          <p:nvPr/>
        </p:nvSpPr>
        <p:spPr>
          <a:xfrm>
            <a:off x="10090631" y="93706"/>
            <a:ext cx="2026821" cy="276999"/>
          </a:xfrm>
          <a:prstGeom prst="rect">
            <a:avLst/>
          </a:prstGeom>
          <a:solidFill>
            <a:schemeClr val="accent4"/>
          </a:solidFill>
          <a:ln w="38100">
            <a:solidFill>
              <a:schemeClr val="accent4">
                <a:lumMod val="75000"/>
              </a:schemeClr>
            </a:solidFill>
          </a:ln>
        </p:spPr>
        <p:txBody>
          <a:bodyPr wrap="square" rtlCol="0" anchor="ctr">
            <a:spAutoFit/>
          </a:bodyPr>
          <a:lstStyle/>
          <a:p>
            <a:pPr algn="ctr"/>
            <a:r>
              <a:rPr lang="en-US" sz="1200" dirty="0" smtClean="0">
                <a:solidFill>
                  <a:schemeClr val="tx1">
                    <a:lumMod val="65000"/>
                    <a:lumOff val="35000"/>
                  </a:schemeClr>
                </a:solidFill>
                <a:latin typeface="Cavolini" panose="03000502040302020204" pitchFamily="66" charset="0"/>
                <a:cs typeface="Cavolini" panose="03000502040302020204" pitchFamily="66" charset="0"/>
              </a:rPr>
              <a:t>Make Connections</a:t>
            </a:r>
            <a:endParaRPr lang="en-US" sz="1200" dirty="0">
              <a:solidFill>
                <a:schemeClr val="tx1">
                  <a:lumMod val="65000"/>
                  <a:lumOff val="35000"/>
                </a:schemeClr>
              </a:solidFill>
              <a:latin typeface="Cavolini" panose="03000502040302020204" pitchFamily="66" charset="0"/>
              <a:cs typeface="Cavolini" panose="03000502040302020204" pitchFamily="66" charset="0"/>
            </a:endParaRPr>
          </a:p>
        </p:txBody>
      </p:sp>
      <p:pic>
        <p:nvPicPr>
          <p:cNvPr id="26" name="Picture 25"/>
          <p:cNvPicPr>
            <a:picLocks noChangeAspect="1"/>
          </p:cNvPicPr>
          <p:nvPr/>
        </p:nvPicPr>
        <p:blipFill>
          <a:blip r:embed="rId3"/>
          <a:stretch>
            <a:fillRect/>
          </a:stretch>
        </p:blipFill>
        <p:spPr>
          <a:xfrm>
            <a:off x="5929991" y="700458"/>
            <a:ext cx="5415342" cy="5878046"/>
          </a:xfrm>
          <a:prstGeom prst="rect">
            <a:avLst/>
          </a:prstGeom>
        </p:spPr>
      </p:pic>
      <p:sp>
        <p:nvSpPr>
          <p:cNvPr id="28" name="TextBox 27">
            <a:extLst>
              <a:ext uri="{FF2B5EF4-FFF2-40B4-BE49-F238E27FC236}">
                <a16:creationId xmlns:a16="http://schemas.microsoft.com/office/drawing/2014/main" id="{B3EC141E-D0D9-0645-A224-C76E52285307}"/>
              </a:ext>
            </a:extLst>
          </p:cNvPr>
          <p:cNvSpPr txBox="1"/>
          <p:nvPr/>
        </p:nvSpPr>
        <p:spPr>
          <a:xfrm>
            <a:off x="354740" y="1137777"/>
            <a:ext cx="5284059" cy="5268150"/>
          </a:xfrm>
          <a:prstGeom prst="rect">
            <a:avLst/>
          </a:prstGeom>
          <a:noFill/>
        </p:spPr>
        <p:txBody>
          <a:bodyPr wrap="square" rtlCol="0">
            <a:spAutoFit/>
          </a:bodyPr>
          <a:lstStyle/>
          <a:p>
            <a:r>
              <a:rPr lang="en-US" dirty="0" smtClean="0">
                <a:latin typeface="Cavolini" panose="03000502040302020204" pitchFamily="66" charset="0"/>
                <a:cs typeface="Cavolini" panose="03000502040302020204" pitchFamily="66" charset="0"/>
              </a:rPr>
              <a:t>IF the LARGE </a:t>
            </a:r>
            <a:r>
              <a:rPr lang="en-US" dirty="0" smtClean="0">
                <a:solidFill>
                  <a:schemeClr val="accent1"/>
                </a:solidFill>
                <a:latin typeface="Cavolini" panose="03000502040302020204" pitchFamily="66" charset="0"/>
                <a:cs typeface="Cavolini" panose="03000502040302020204" pitchFamily="66" charset="0"/>
              </a:rPr>
              <a:t>blue</a:t>
            </a:r>
            <a:r>
              <a:rPr lang="en-US" dirty="0" smtClean="0">
                <a:latin typeface="Cavolini" panose="03000502040302020204" pitchFamily="66" charset="0"/>
                <a:cs typeface="Cavolini" panose="03000502040302020204" pitchFamily="66" charset="0"/>
              </a:rPr>
              <a:t> square has a value of 1, what is the value of each of the colours?</a:t>
            </a:r>
          </a:p>
          <a:p>
            <a:endParaRPr lang="en-US" dirty="0" smtClean="0">
              <a:latin typeface="Cavolini" panose="03000502040302020204" pitchFamily="66" charset="0"/>
              <a:cs typeface="Cavolini" panose="03000502040302020204" pitchFamily="66" charset="0"/>
            </a:endParaRPr>
          </a:p>
          <a:p>
            <a:r>
              <a:rPr lang="en-US" dirty="0" smtClean="0">
                <a:latin typeface="Cavolini" panose="03000502040302020204" pitchFamily="66" charset="0"/>
                <a:cs typeface="Cavolini" panose="03000502040302020204" pitchFamily="66" charset="0"/>
              </a:rPr>
              <a:t>Draw on the image to show your thinking</a:t>
            </a:r>
            <a:endParaRPr lang="en-US" dirty="0">
              <a:latin typeface="Cavolini" panose="03000502040302020204" pitchFamily="66" charset="0"/>
              <a:cs typeface="Cavolini" panose="03000502040302020204" pitchFamily="66" charset="0"/>
            </a:endParaRPr>
          </a:p>
          <a:p>
            <a:endParaRPr lang="en-US" dirty="0" smtClean="0">
              <a:latin typeface="Cavolini" panose="03000502040302020204" pitchFamily="66" charset="0"/>
              <a:cs typeface="Cavolini" panose="03000502040302020204" pitchFamily="66" charset="0"/>
            </a:endParaRPr>
          </a:p>
          <a:p>
            <a:endParaRPr lang="en-US" dirty="0">
              <a:latin typeface="Cavolini" panose="03000502040302020204" pitchFamily="66" charset="0"/>
              <a:cs typeface="Cavolini" panose="03000502040302020204" pitchFamily="66" charset="0"/>
            </a:endParaRPr>
          </a:p>
          <a:p>
            <a:r>
              <a:rPr lang="en-US" dirty="0" smtClean="0">
                <a:latin typeface="Cavolini" panose="03000502040302020204" pitchFamily="66" charset="0"/>
                <a:cs typeface="Cavolini" panose="03000502040302020204" pitchFamily="66" charset="0"/>
              </a:rPr>
              <a:t>Blue:</a:t>
            </a:r>
          </a:p>
          <a:p>
            <a:endParaRPr lang="en-US" dirty="0" smtClean="0">
              <a:latin typeface="Cavolini" panose="03000502040302020204" pitchFamily="66" charset="0"/>
              <a:cs typeface="Cavolini" panose="03000502040302020204" pitchFamily="66" charset="0"/>
            </a:endParaRPr>
          </a:p>
          <a:p>
            <a:r>
              <a:rPr lang="en-US" dirty="0" smtClean="0">
                <a:latin typeface="Cavolini" panose="03000502040302020204" pitchFamily="66" charset="0"/>
                <a:cs typeface="Cavolini" panose="03000502040302020204" pitchFamily="66" charset="0"/>
              </a:rPr>
              <a:t>Red:</a:t>
            </a:r>
          </a:p>
          <a:p>
            <a:endParaRPr lang="en-US" dirty="0" smtClean="0">
              <a:latin typeface="Cavolini" panose="03000502040302020204" pitchFamily="66" charset="0"/>
              <a:cs typeface="Cavolini" panose="03000502040302020204" pitchFamily="66" charset="0"/>
            </a:endParaRPr>
          </a:p>
          <a:p>
            <a:r>
              <a:rPr lang="en-US" dirty="0" smtClean="0">
                <a:latin typeface="Cavolini" panose="03000502040302020204" pitchFamily="66" charset="0"/>
                <a:cs typeface="Cavolini" panose="03000502040302020204" pitchFamily="66" charset="0"/>
              </a:rPr>
              <a:t>Yellow:</a:t>
            </a:r>
          </a:p>
          <a:p>
            <a:endParaRPr lang="en-US" dirty="0" smtClean="0">
              <a:latin typeface="Cavolini" panose="03000502040302020204" pitchFamily="66" charset="0"/>
              <a:cs typeface="Cavolini" panose="03000502040302020204" pitchFamily="66" charset="0"/>
            </a:endParaRPr>
          </a:p>
          <a:p>
            <a:r>
              <a:rPr lang="en-US" dirty="0" smtClean="0">
                <a:latin typeface="Cavolini" panose="03000502040302020204" pitchFamily="66" charset="0"/>
                <a:cs typeface="Cavolini" panose="03000502040302020204" pitchFamily="66" charset="0"/>
              </a:rPr>
              <a:t>Green:</a:t>
            </a:r>
          </a:p>
          <a:p>
            <a:endParaRPr lang="en-US" dirty="0">
              <a:latin typeface="Cavolini" panose="03000502040302020204" pitchFamily="66" charset="0"/>
              <a:cs typeface="Cavolini" panose="03000502040302020204" pitchFamily="66" charset="0"/>
            </a:endParaRPr>
          </a:p>
          <a:p>
            <a:endParaRPr lang="en-US" dirty="0" smtClean="0">
              <a:latin typeface="Cavolini" panose="03000502040302020204" pitchFamily="66" charset="0"/>
              <a:cs typeface="Cavolini" panose="03000502040302020204" pitchFamily="66" charset="0"/>
            </a:endParaRPr>
          </a:p>
          <a:p>
            <a:endParaRPr lang="en-US" dirty="0">
              <a:latin typeface="Cavolini" panose="03000502040302020204" pitchFamily="66" charset="0"/>
              <a:cs typeface="Cavolini" panose="03000502040302020204" pitchFamily="66" charset="0"/>
            </a:endParaRPr>
          </a:p>
          <a:p>
            <a:endParaRPr lang="en-US" dirty="0">
              <a:latin typeface="Cavolini" panose="03000502040302020204" pitchFamily="66" charset="0"/>
              <a:cs typeface="Cavolini" panose="03000502040302020204" pitchFamily="66" charset="0"/>
            </a:endParaRPr>
          </a:p>
          <a:p>
            <a:r>
              <a:rPr lang="en-US" dirty="0" smtClean="0">
                <a:latin typeface="Cavolini" panose="03000502040302020204" pitchFamily="66" charset="0"/>
                <a:cs typeface="Cavolini" panose="03000502040302020204" pitchFamily="66" charset="0"/>
              </a:rPr>
              <a:t>What is the value of the entire shape?</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984188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EC141E-D0D9-0645-A224-C76E52285307}"/>
              </a:ext>
            </a:extLst>
          </p:cNvPr>
          <p:cNvSpPr txBox="1"/>
          <p:nvPr/>
        </p:nvSpPr>
        <p:spPr>
          <a:xfrm>
            <a:off x="569843" y="1153065"/>
            <a:ext cx="4823792" cy="646331"/>
          </a:xfrm>
          <a:prstGeom prst="rect">
            <a:avLst/>
          </a:prstGeom>
          <a:noFill/>
        </p:spPr>
        <p:txBody>
          <a:bodyPr wrap="square" rtlCol="0">
            <a:spAutoFit/>
          </a:bodyPr>
          <a:lstStyle/>
          <a:p>
            <a:pPr algn="ctr"/>
            <a:r>
              <a:rPr lang="en-US">
                <a:latin typeface="Cavolini" panose="03000502040302020204" pitchFamily="66" charset="0"/>
                <a:cs typeface="Cavolini" panose="03000502040302020204" pitchFamily="66" charset="0"/>
              </a:rPr>
              <a:t>Find the area of each color if the blue square is worth ½ .</a:t>
            </a:r>
          </a:p>
        </p:txBody>
      </p:sp>
      <p:sp>
        <p:nvSpPr>
          <p:cNvPr id="6" name="TextBox 5">
            <a:extLst>
              <a:ext uri="{FF2B5EF4-FFF2-40B4-BE49-F238E27FC236}">
                <a16:creationId xmlns:a16="http://schemas.microsoft.com/office/drawing/2014/main" id="{94F03535-B1E2-D64A-AD27-3ADAF88F706B}"/>
              </a:ext>
            </a:extLst>
          </p:cNvPr>
          <p:cNvSpPr txBox="1"/>
          <p:nvPr/>
        </p:nvSpPr>
        <p:spPr>
          <a:xfrm>
            <a:off x="694119" y="4868516"/>
            <a:ext cx="3583585" cy="1754326"/>
          </a:xfrm>
          <a:prstGeom prst="rect">
            <a:avLst/>
          </a:prstGeom>
          <a:noFill/>
        </p:spPr>
        <p:txBody>
          <a:bodyPr wrap="square" rtlCol="0">
            <a:spAutoFit/>
          </a:bodyPr>
          <a:lstStyle/>
          <a:p>
            <a:r>
              <a:rPr lang="en-US" dirty="0">
                <a:latin typeface="Cavolini" panose="03000502040302020204" pitchFamily="66" charset="0"/>
                <a:cs typeface="Cavolini" panose="03000502040302020204" pitchFamily="66" charset="0"/>
              </a:rPr>
              <a:t>Blue:</a:t>
            </a:r>
          </a:p>
          <a:p>
            <a:r>
              <a:rPr lang="en-US" dirty="0">
                <a:latin typeface="Cavolini" panose="03000502040302020204" pitchFamily="66" charset="0"/>
                <a:cs typeface="Cavolini" panose="03000502040302020204" pitchFamily="66" charset="0"/>
              </a:rPr>
              <a:t>Red:</a:t>
            </a:r>
          </a:p>
          <a:p>
            <a:r>
              <a:rPr lang="en-US" dirty="0">
                <a:latin typeface="Cavolini" panose="03000502040302020204" pitchFamily="66" charset="0"/>
                <a:cs typeface="Cavolini" panose="03000502040302020204" pitchFamily="66" charset="0"/>
              </a:rPr>
              <a:t>Yellow:</a:t>
            </a:r>
          </a:p>
          <a:p>
            <a:r>
              <a:rPr lang="en-US" dirty="0">
                <a:latin typeface="Cavolini" panose="03000502040302020204" pitchFamily="66" charset="0"/>
                <a:cs typeface="Cavolini" panose="03000502040302020204" pitchFamily="66" charset="0"/>
              </a:rPr>
              <a:t>Green:</a:t>
            </a:r>
          </a:p>
          <a:p>
            <a:endParaRPr lang="en-US" dirty="0">
              <a:latin typeface="Cavolini" panose="03000502040302020204" pitchFamily="66" charset="0"/>
              <a:cs typeface="Cavolini" panose="03000502040302020204" pitchFamily="66" charset="0"/>
            </a:endParaRPr>
          </a:p>
          <a:p>
            <a:r>
              <a:rPr lang="en-US" dirty="0">
                <a:latin typeface="Cavolini" panose="03000502040302020204" pitchFamily="66" charset="0"/>
                <a:cs typeface="Cavolini" panose="03000502040302020204" pitchFamily="66" charset="0"/>
              </a:rPr>
              <a:t>Total area of this shape:</a:t>
            </a:r>
          </a:p>
        </p:txBody>
      </p:sp>
      <p:sp>
        <p:nvSpPr>
          <p:cNvPr id="7" name="TextBox 6">
            <a:extLst>
              <a:ext uri="{FF2B5EF4-FFF2-40B4-BE49-F238E27FC236}">
                <a16:creationId xmlns:a16="http://schemas.microsoft.com/office/drawing/2014/main" id="{EC7A3C6A-FA5C-AF4C-838A-05C83F203BA7}"/>
              </a:ext>
            </a:extLst>
          </p:cNvPr>
          <p:cNvSpPr txBox="1"/>
          <p:nvPr/>
        </p:nvSpPr>
        <p:spPr>
          <a:xfrm>
            <a:off x="6042992" y="1153065"/>
            <a:ext cx="6149008" cy="369332"/>
          </a:xfrm>
          <a:prstGeom prst="rect">
            <a:avLst/>
          </a:prstGeom>
          <a:noFill/>
        </p:spPr>
        <p:txBody>
          <a:bodyPr wrap="square" rtlCol="0">
            <a:spAutoFit/>
          </a:bodyPr>
          <a:lstStyle/>
          <a:p>
            <a:pPr algn="ctr"/>
            <a:r>
              <a:rPr lang="en-US">
                <a:latin typeface="Cavolini" panose="03000502040302020204" pitchFamily="66" charset="0"/>
                <a:cs typeface="Cavolini" panose="03000502040302020204" pitchFamily="66" charset="0"/>
              </a:rPr>
              <a:t>Verify your areas using a different method:</a:t>
            </a:r>
          </a:p>
        </p:txBody>
      </p:sp>
      <p:cxnSp>
        <p:nvCxnSpPr>
          <p:cNvPr id="10" name="Straight Connector 9">
            <a:extLst>
              <a:ext uri="{FF2B5EF4-FFF2-40B4-BE49-F238E27FC236}">
                <a16:creationId xmlns:a16="http://schemas.microsoft.com/office/drawing/2014/main" id="{5233BA92-C4D3-6C45-879B-0F729A963AA2}"/>
              </a:ext>
            </a:extLst>
          </p:cNvPr>
          <p:cNvCxnSpPr>
            <a:cxnSpLocks/>
          </p:cNvCxnSpPr>
          <p:nvPr/>
        </p:nvCxnSpPr>
        <p:spPr>
          <a:xfrm>
            <a:off x="6096000" y="1007165"/>
            <a:ext cx="0" cy="5459895"/>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23613514-BFC2-A14A-8D11-59BB24C2680D}"/>
              </a:ext>
            </a:extLst>
          </p:cNvPr>
          <p:cNvSpPr txBox="1"/>
          <p:nvPr/>
        </p:nvSpPr>
        <p:spPr>
          <a:xfrm>
            <a:off x="6559550" y="4772243"/>
            <a:ext cx="3583585" cy="1754326"/>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Blue:</a:t>
            </a:r>
          </a:p>
          <a:p>
            <a:r>
              <a:rPr lang="en-US">
                <a:latin typeface="Cavolini" panose="03000502040302020204" pitchFamily="66" charset="0"/>
                <a:cs typeface="Cavolini" panose="03000502040302020204" pitchFamily="66" charset="0"/>
              </a:rPr>
              <a:t>Red:</a:t>
            </a:r>
          </a:p>
          <a:p>
            <a:r>
              <a:rPr lang="en-US">
                <a:latin typeface="Cavolini" panose="03000502040302020204" pitchFamily="66" charset="0"/>
                <a:cs typeface="Cavolini" panose="03000502040302020204" pitchFamily="66" charset="0"/>
              </a:rPr>
              <a:t>Yellow:</a:t>
            </a:r>
          </a:p>
          <a:p>
            <a:r>
              <a:rPr lang="en-US">
                <a:latin typeface="Cavolini" panose="03000502040302020204" pitchFamily="66" charset="0"/>
                <a:cs typeface="Cavolini" panose="03000502040302020204" pitchFamily="66" charset="0"/>
              </a:rPr>
              <a:t>Green:</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Total area of this shape:</a:t>
            </a:r>
          </a:p>
        </p:txBody>
      </p:sp>
      <p:pic>
        <p:nvPicPr>
          <p:cNvPr id="14" name="Picture 13" descr="Shape&#10;&#10;Description automatically generated">
            <a:extLst>
              <a:ext uri="{FF2B5EF4-FFF2-40B4-BE49-F238E27FC236}">
                <a16:creationId xmlns:a16="http://schemas.microsoft.com/office/drawing/2014/main" id="{E52391EB-51C8-964F-8611-ADACBAE49213}"/>
              </a:ext>
            </a:extLst>
          </p:cNvPr>
          <p:cNvPicPr>
            <a:picLocks noChangeAspect="1"/>
          </p:cNvPicPr>
          <p:nvPr/>
        </p:nvPicPr>
        <p:blipFill>
          <a:blip r:embed="rId4"/>
          <a:stretch>
            <a:fillRect/>
          </a:stretch>
        </p:blipFill>
        <p:spPr>
          <a:xfrm>
            <a:off x="1924597" y="2216368"/>
            <a:ext cx="2114283" cy="2202046"/>
          </a:xfrm>
          <a:prstGeom prst="rect">
            <a:avLst/>
          </a:prstGeom>
        </p:spPr>
      </p:pic>
      <p:pic>
        <p:nvPicPr>
          <p:cNvPr id="17" name="Picture 16" descr="Shape&#10;&#10;Description automatically generated">
            <a:extLst>
              <a:ext uri="{FF2B5EF4-FFF2-40B4-BE49-F238E27FC236}">
                <a16:creationId xmlns:a16="http://schemas.microsoft.com/office/drawing/2014/main" id="{AA5D49BC-8AA8-A247-BE20-A2EBD95B682D}"/>
              </a:ext>
            </a:extLst>
          </p:cNvPr>
          <p:cNvPicPr>
            <a:picLocks noChangeAspect="1"/>
          </p:cNvPicPr>
          <p:nvPr/>
        </p:nvPicPr>
        <p:blipFill>
          <a:blip r:embed="rId4"/>
          <a:stretch>
            <a:fillRect/>
          </a:stretch>
        </p:blipFill>
        <p:spPr>
          <a:xfrm>
            <a:off x="8007061" y="2085757"/>
            <a:ext cx="2114283" cy="2202046"/>
          </a:xfrm>
          <a:prstGeom prst="rect">
            <a:avLst/>
          </a:prstGeom>
        </p:spPr>
      </p:pic>
      <mc:AlternateContent xmlns:mc="http://schemas.openxmlformats.org/markup-compatibility/2006">
        <mc:Choice xmlns="" xmlns:am3d="http://schemas.microsoft.com/office/drawing/2017/model3d" Requires="am3d">
          <p:graphicFrame>
            <p:nvGraphicFramePr>
              <p:cNvPr id="18" name="3D Model 17" descr="Links">
                <a:extLst>
                  <a:ext uri="{FF2B5EF4-FFF2-40B4-BE49-F238E27FC236}">
                    <a16:creationId xmlns:a16="http://schemas.microsoft.com/office/drawing/2014/main" id="{01242627-BE3D-4A4D-A272-673B2E609D58}"/>
                  </a:ext>
                </a:extLst>
              </p:cNvPr>
              <p:cNvGraphicFramePr>
                <a:graphicFrameLocks noChangeAspect="1"/>
              </p:cNvGraphicFramePr>
              <p:nvPr>
                <p:extLst>
                  <p:ext uri="{D42A27DB-BD31-4B8C-83A1-F6EECF244321}">
                    <p14:modId xmlns:p14="http://schemas.microsoft.com/office/powerpoint/2010/main" val="658176760"/>
                  </p:ext>
                </p:extLst>
              </p:nvPr>
            </p:nvGraphicFramePr>
            <p:xfrm>
              <a:off x="9822425" y="4772243"/>
              <a:ext cx="3002947" cy="2365348"/>
            </p:xfrm>
            <a:graphic>
              <a:graphicData uri="http://schemas.microsoft.com/office/drawing/2017/model3d">
                <am3d:model3d r:embed="rId5">
                  <am3d:spPr>
                    <a:xfrm>
                      <a:off x="0" y="0"/>
                      <a:ext cx="3002947" cy="2365348"/>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6"/>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45554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Links">
                <a:extLst>
                  <a:ext uri="{FF2B5EF4-FFF2-40B4-BE49-F238E27FC236}">
                    <a16:creationId xmlns:a16="http://schemas.microsoft.com/office/drawing/2014/main" id="{01242627-BE3D-4A4D-A272-673B2E609D58}"/>
                  </a:ext>
                </a:extLst>
              </p:cNvPr>
              <p:cNvPicPr>
                <a:picLocks noGrp="1" noRot="1" noChangeAspect="1" noMove="1" noResize="1" noEditPoints="1" noAdjustHandles="1" noChangeArrowheads="1" noChangeShapeType="1" noCrop="1"/>
              </p:cNvPicPr>
              <p:nvPr/>
            </p:nvPicPr>
            <p:blipFill>
              <a:blip r:embed="rId7"/>
              <a:stretch>
                <a:fillRect/>
              </a:stretch>
            </p:blipFill>
            <p:spPr>
              <a:xfrm>
                <a:off x="9822425" y="4772243"/>
                <a:ext cx="3002947" cy="2365348"/>
              </a:xfrm>
              <a:prstGeom prst="rect">
                <a:avLst/>
              </a:prstGeom>
            </p:spPr>
          </p:pic>
        </mc:Fallback>
      </mc:AlternateContent>
    </p:spTree>
    <p:extLst>
      <p:ext uri="{BB962C8B-B14F-4D97-AF65-F5344CB8AC3E}">
        <p14:creationId xmlns:p14="http://schemas.microsoft.com/office/powerpoint/2010/main" val="291528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18"/>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EC141E-D0D9-0645-A224-C76E52285307}"/>
              </a:ext>
            </a:extLst>
          </p:cNvPr>
          <p:cNvSpPr txBox="1"/>
          <p:nvPr/>
        </p:nvSpPr>
        <p:spPr>
          <a:xfrm>
            <a:off x="569843" y="1153065"/>
            <a:ext cx="4823792" cy="646331"/>
          </a:xfrm>
          <a:prstGeom prst="rect">
            <a:avLst/>
          </a:prstGeom>
          <a:noFill/>
        </p:spPr>
        <p:txBody>
          <a:bodyPr wrap="square" rtlCol="0">
            <a:spAutoFit/>
          </a:bodyPr>
          <a:lstStyle/>
          <a:p>
            <a:pPr algn="ctr"/>
            <a:r>
              <a:rPr lang="en-US">
                <a:latin typeface="Cavolini" panose="03000502040302020204" pitchFamily="66" charset="0"/>
                <a:cs typeface="Cavolini" panose="03000502040302020204" pitchFamily="66" charset="0"/>
              </a:rPr>
              <a:t>Find the area of each color if the blue square is worth 1.</a:t>
            </a:r>
          </a:p>
        </p:txBody>
      </p:sp>
      <p:sp>
        <p:nvSpPr>
          <p:cNvPr id="6" name="TextBox 5">
            <a:extLst>
              <a:ext uri="{FF2B5EF4-FFF2-40B4-BE49-F238E27FC236}">
                <a16:creationId xmlns:a16="http://schemas.microsoft.com/office/drawing/2014/main" id="{94F03535-B1E2-D64A-AD27-3ADAF88F706B}"/>
              </a:ext>
            </a:extLst>
          </p:cNvPr>
          <p:cNvSpPr txBox="1"/>
          <p:nvPr/>
        </p:nvSpPr>
        <p:spPr>
          <a:xfrm>
            <a:off x="694119" y="4868516"/>
            <a:ext cx="3583585" cy="1754326"/>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Blue:</a:t>
            </a:r>
          </a:p>
          <a:p>
            <a:r>
              <a:rPr lang="en-US">
                <a:latin typeface="Cavolini" panose="03000502040302020204" pitchFamily="66" charset="0"/>
                <a:cs typeface="Cavolini" panose="03000502040302020204" pitchFamily="66" charset="0"/>
              </a:rPr>
              <a:t>Red:</a:t>
            </a:r>
          </a:p>
          <a:p>
            <a:r>
              <a:rPr lang="en-US">
                <a:latin typeface="Cavolini" panose="03000502040302020204" pitchFamily="66" charset="0"/>
                <a:cs typeface="Cavolini" panose="03000502040302020204" pitchFamily="66" charset="0"/>
              </a:rPr>
              <a:t>Yellow:</a:t>
            </a:r>
          </a:p>
          <a:p>
            <a:r>
              <a:rPr lang="en-US">
                <a:latin typeface="Cavolini" panose="03000502040302020204" pitchFamily="66" charset="0"/>
                <a:cs typeface="Cavolini" panose="03000502040302020204" pitchFamily="66" charset="0"/>
              </a:rPr>
              <a:t>Green:</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Total area of this shape:</a:t>
            </a:r>
          </a:p>
        </p:txBody>
      </p:sp>
      <p:sp>
        <p:nvSpPr>
          <p:cNvPr id="7" name="TextBox 6">
            <a:extLst>
              <a:ext uri="{FF2B5EF4-FFF2-40B4-BE49-F238E27FC236}">
                <a16:creationId xmlns:a16="http://schemas.microsoft.com/office/drawing/2014/main" id="{EC7A3C6A-FA5C-AF4C-838A-05C83F203BA7}"/>
              </a:ext>
            </a:extLst>
          </p:cNvPr>
          <p:cNvSpPr txBox="1"/>
          <p:nvPr/>
        </p:nvSpPr>
        <p:spPr>
          <a:xfrm>
            <a:off x="6042992" y="1153065"/>
            <a:ext cx="6149008" cy="369332"/>
          </a:xfrm>
          <a:prstGeom prst="rect">
            <a:avLst/>
          </a:prstGeom>
          <a:noFill/>
        </p:spPr>
        <p:txBody>
          <a:bodyPr wrap="square" rtlCol="0">
            <a:spAutoFit/>
          </a:bodyPr>
          <a:lstStyle/>
          <a:p>
            <a:pPr algn="ctr"/>
            <a:r>
              <a:rPr lang="en-US">
                <a:latin typeface="Cavolini" panose="03000502040302020204" pitchFamily="66" charset="0"/>
                <a:cs typeface="Cavolini" panose="03000502040302020204" pitchFamily="66" charset="0"/>
              </a:rPr>
              <a:t>Verify your areas using a different method:</a:t>
            </a:r>
          </a:p>
        </p:txBody>
      </p:sp>
      <p:cxnSp>
        <p:nvCxnSpPr>
          <p:cNvPr id="10" name="Straight Connector 9">
            <a:extLst>
              <a:ext uri="{FF2B5EF4-FFF2-40B4-BE49-F238E27FC236}">
                <a16:creationId xmlns:a16="http://schemas.microsoft.com/office/drawing/2014/main" id="{5233BA92-C4D3-6C45-879B-0F729A963AA2}"/>
              </a:ext>
            </a:extLst>
          </p:cNvPr>
          <p:cNvCxnSpPr>
            <a:cxnSpLocks/>
          </p:cNvCxnSpPr>
          <p:nvPr/>
        </p:nvCxnSpPr>
        <p:spPr>
          <a:xfrm>
            <a:off x="6096000" y="1007165"/>
            <a:ext cx="0" cy="5459895"/>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23613514-BFC2-A14A-8D11-59BB24C2680D}"/>
              </a:ext>
            </a:extLst>
          </p:cNvPr>
          <p:cNvSpPr txBox="1"/>
          <p:nvPr/>
        </p:nvSpPr>
        <p:spPr>
          <a:xfrm>
            <a:off x="6559550" y="4772243"/>
            <a:ext cx="3583585" cy="1754326"/>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Blue:</a:t>
            </a:r>
          </a:p>
          <a:p>
            <a:r>
              <a:rPr lang="en-US">
                <a:latin typeface="Cavolini" panose="03000502040302020204" pitchFamily="66" charset="0"/>
                <a:cs typeface="Cavolini" panose="03000502040302020204" pitchFamily="66" charset="0"/>
              </a:rPr>
              <a:t>Red:</a:t>
            </a:r>
          </a:p>
          <a:p>
            <a:r>
              <a:rPr lang="en-US">
                <a:latin typeface="Cavolini" panose="03000502040302020204" pitchFamily="66" charset="0"/>
                <a:cs typeface="Cavolini" panose="03000502040302020204" pitchFamily="66" charset="0"/>
              </a:rPr>
              <a:t>Yellow:</a:t>
            </a:r>
          </a:p>
          <a:p>
            <a:r>
              <a:rPr lang="en-US">
                <a:latin typeface="Cavolini" panose="03000502040302020204" pitchFamily="66" charset="0"/>
                <a:cs typeface="Cavolini" panose="03000502040302020204" pitchFamily="66" charset="0"/>
              </a:rPr>
              <a:t>Green:</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Total area of this shape:</a:t>
            </a:r>
          </a:p>
        </p:txBody>
      </p:sp>
      <p:pic>
        <p:nvPicPr>
          <p:cNvPr id="16" name="Picture 15" descr="Shape&#10;&#10;Description automatically generated">
            <a:extLst>
              <a:ext uri="{FF2B5EF4-FFF2-40B4-BE49-F238E27FC236}">
                <a16:creationId xmlns:a16="http://schemas.microsoft.com/office/drawing/2014/main" id="{89F47DA3-1878-7449-9388-08F853BF7FD4}"/>
              </a:ext>
            </a:extLst>
          </p:cNvPr>
          <p:cNvPicPr>
            <a:picLocks noChangeAspect="1"/>
          </p:cNvPicPr>
          <p:nvPr/>
        </p:nvPicPr>
        <p:blipFill>
          <a:blip r:embed="rId4"/>
          <a:stretch>
            <a:fillRect/>
          </a:stretch>
        </p:blipFill>
        <p:spPr>
          <a:xfrm>
            <a:off x="7118317" y="1799396"/>
            <a:ext cx="3583576" cy="2698124"/>
          </a:xfrm>
          <a:prstGeom prst="rect">
            <a:avLst/>
          </a:prstGeom>
        </p:spPr>
      </p:pic>
      <p:pic>
        <p:nvPicPr>
          <p:cNvPr id="9" name="Picture 8" descr="Shape&#10;&#10;Description automatically generated">
            <a:extLst>
              <a:ext uri="{FF2B5EF4-FFF2-40B4-BE49-F238E27FC236}">
                <a16:creationId xmlns:a16="http://schemas.microsoft.com/office/drawing/2014/main" id="{CBB1A9AB-14BE-BB4A-9C6A-3C1FB0F75A6A}"/>
              </a:ext>
            </a:extLst>
          </p:cNvPr>
          <p:cNvPicPr>
            <a:picLocks noChangeAspect="1"/>
          </p:cNvPicPr>
          <p:nvPr/>
        </p:nvPicPr>
        <p:blipFill>
          <a:blip r:embed="rId4"/>
          <a:stretch>
            <a:fillRect/>
          </a:stretch>
        </p:blipFill>
        <p:spPr>
          <a:xfrm>
            <a:off x="1189951" y="1799396"/>
            <a:ext cx="3583576" cy="2698124"/>
          </a:xfrm>
          <a:prstGeom prst="rect">
            <a:avLst/>
          </a:prstGeom>
        </p:spPr>
      </p:pic>
    </p:spTree>
    <p:extLst>
      <p:ext uri="{BB962C8B-B14F-4D97-AF65-F5344CB8AC3E}">
        <p14:creationId xmlns:p14="http://schemas.microsoft.com/office/powerpoint/2010/main" val="18607633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EC141E-D0D9-0645-A224-C76E52285307}"/>
              </a:ext>
            </a:extLst>
          </p:cNvPr>
          <p:cNvSpPr txBox="1"/>
          <p:nvPr/>
        </p:nvSpPr>
        <p:spPr>
          <a:xfrm>
            <a:off x="569843" y="1153065"/>
            <a:ext cx="4823792" cy="646331"/>
          </a:xfrm>
          <a:prstGeom prst="rect">
            <a:avLst/>
          </a:prstGeom>
          <a:noFill/>
        </p:spPr>
        <p:txBody>
          <a:bodyPr wrap="square" rtlCol="0">
            <a:spAutoFit/>
          </a:bodyPr>
          <a:lstStyle/>
          <a:p>
            <a:pPr algn="ctr"/>
            <a:r>
              <a:rPr lang="en-US">
                <a:latin typeface="Cavolini" panose="03000502040302020204" pitchFamily="66" charset="0"/>
                <a:cs typeface="Cavolini" panose="03000502040302020204" pitchFamily="66" charset="0"/>
              </a:rPr>
              <a:t>Find the area of each color if the blue square is worth 1.</a:t>
            </a:r>
          </a:p>
        </p:txBody>
      </p:sp>
      <p:sp>
        <p:nvSpPr>
          <p:cNvPr id="6" name="TextBox 5">
            <a:extLst>
              <a:ext uri="{FF2B5EF4-FFF2-40B4-BE49-F238E27FC236}">
                <a16:creationId xmlns:a16="http://schemas.microsoft.com/office/drawing/2014/main" id="{94F03535-B1E2-D64A-AD27-3ADAF88F706B}"/>
              </a:ext>
            </a:extLst>
          </p:cNvPr>
          <p:cNvSpPr txBox="1"/>
          <p:nvPr/>
        </p:nvSpPr>
        <p:spPr>
          <a:xfrm>
            <a:off x="694119" y="4868516"/>
            <a:ext cx="3583585" cy="1754326"/>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Blue:</a:t>
            </a:r>
          </a:p>
          <a:p>
            <a:r>
              <a:rPr lang="en-US">
                <a:latin typeface="Cavolini" panose="03000502040302020204" pitchFamily="66" charset="0"/>
                <a:cs typeface="Cavolini" panose="03000502040302020204" pitchFamily="66" charset="0"/>
              </a:rPr>
              <a:t>Red:</a:t>
            </a:r>
          </a:p>
          <a:p>
            <a:r>
              <a:rPr lang="en-US">
                <a:latin typeface="Cavolini" panose="03000502040302020204" pitchFamily="66" charset="0"/>
                <a:cs typeface="Cavolini" panose="03000502040302020204" pitchFamily="66" charset="0"/>
              </a:rPr>
              <a:t>Yellow:</a:t>
            </a:r>
          </a:p>
          <a:p>
            <a:r>
              <a:rPr lang="en-US">
                <a:latin typeface="Cavolini" panose="03000502040302020204" pitchFamily="66" charset="0"/>
                <a:cs typeface="Cavolini" panose="03000502040302020204" pitchFamily="66" charset="0"/>
              </a:rPr>
              <a:t>Green:</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Total area of this shape:</a:t>
            </a:r>
          </a:p>
        </p:txBody>
      </p:sp>
      <p:sp>
        <p:nvSpPr>
          <p:cNvPr id="7" name="TextBox 6">
            <a:extLst>
              <a:ext uri="{FF2B5EF4-FFF2-40B4-BE49-F238E27FC236}">
                <a16:creationId xmlns:a16="http://schemas.microsoft.com/office/drawing/2014/main" id="{EC7A3C6A-FA5C-AF4C-838A-05C83F203BA7}"/>
              </a:ext>
            </a:extLst>
          </p:cNvPr>
          <p:cNvSpPr txBox="1"/>
          <p:nvPr/>
        </p:nvSpPr>
        <p:spPr>
          <a:xfrm>
            <a:off x="6042992" y="1153065"/>
            <a:ext cx="6149008" cy="369332"/>
          </a:xfrm>
          <a:prstGeom prst="rect">
            <a:avLst/>
          </a:prstGeom>
          <a:noFill/>
        </p:spPr>
        <p:txBody>
          <a:bodyPr wrap="square" rtlCol="0">
            <a:spAutoFit/>
          </a:bodyPr>
          <a:lstStyle/>
          <a:p>
            <a:pPr algn="ctr"/>
            <a:r>
              <a:rPr lang="en-US">
                <a:latin typeface="Cavolini" panose="03000502040302020204" pitchFamily="66" charset="0"/>
                <a:cs typeface="Cavolini" panose="03000502040302020204" pitchFamily="66" charset="0"/>
              </a:rPr>
              <a:t>Verify your areas using a different method:</a:t>
            </a:r>
          </a:p>
        </p:txBody>
      </p:sp>
      <p:cxnSp>
        <p:nvCxnSpPr>
          <p:cNvPr id="10" name="Straight Connector 9">
            <a:extLst>
              <a:ext uri="{FF2B5EF4-FFF2-40B4-BE49-F238E27FC236}">
                <a16:creationId xmlns:a16="http://schemas.microsoft.com/office/drawing/2014/main" id="{5233BA92-C4D3-6C45-879B-0F729A963AA2}"/>
              </a:ext>
            </a:extLst>
          </p:cNvPr>
          <p:cNvCxnSpPr>
            <a:cxnSpLocks/>
          </p:cNvCxnSpPr>
          <p:nvPr/>
        </p:nvCxnSpPr>
        <p:spPr>
          <a:xfrm>
            <a:off x="6096000" y="1007165"/>
            <a:ext cx="0" cy="5459895"/>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23613514-BFC2-A14A-8D11-59BB24C2680D}"/>
              </a:ext>
            </a:extLst>
          </p:cNvPr>
          <p:cNvSpPr txBox="1"/>
          <p:nvPr/>
        </p:nvSpPr>
        <p:spPr>
          <a:xfrm>
            <a:off x="6559550" y="4772243"/>
            <a:ext cx="3583585" cy="1754326"/>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Blue:</a:t>
            </a:r>
          </a:p>
          <a:p>
            <a:r>
              <a:rPr lang="en-US">
                <a:latin typeface="Cavolini" panose="03000502040302020204" pitchFamily="66" charset="0"/>
                <a:cs typeface="Cavolini" panose="03000502040302020204" pitchFamily="66" charset="0"/>
              </a:rPr>
              <a:t>Red:</a:t>
            </a:r>
          </a:p>
          <a:p>
            <a:r>
              <a:rPr lang="en-US">
                <a:latin typeface="Cavolini" panose="03000502040302020204" pitchFamily="66" charset="0"/>
                <a:cs typeface="Cavolini" panose="03000502040302020204" pitchFamily="66" charset="0"/>
              </a:rPr>
              <a:t>Yellow:</a:t>
            </a:r>
          </a:p>
          <a:p>
            <a:r>
              <a:rPr lang="en-US">
                <a:latin typeface="Cavolini" panose="03000502040302020204" pitchFamily="66" charset="0"/>
                <a:cs typeface="Cavolini" panose="03000502040302020204" pitchFamily="66" charset="0"/>
              </a:rPr>
              <a:t>Green:</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Total area of this shape:</a:t>
            </a:r>
          </a:p>
        </p:txBody>
      </p:sp>
      <p:pic>
        <p:nvPicPr>
          <p:cNvPr id="3" name="Picture 2" descr="Shape&#10;&#10;Description automatically generated">
            <a:extLst>
              <a:ext uri="{FF2B5EF4-FFF2-40B4-BE49-F238E27FC236}">
                <a16:creationId xmlns:a16="http://schemas.microsoft.com/office/drawing/2014/main" id="{52015E78-6D31-9B4A-9A5B-F7328BFBA0BC}"/>
              </a:ext>
            </a:extLst>
          </p:cNvPr>
          <p:cNvPicPr>
            <a:picLocks noChangeAspect="1"/>
          </p:cNvPicPr>
          <p:nvPr/>
        </p:nvPicPr>
        <p:blipFill>
          <a:blip r:embed="rId4"/>
          <a:stretch>
            <a:fillRect/>
          </a:stretch>
        </p:blipFill>
        <p:spPr>
          <a:xfrm>
            <a:off x="1306272" y="1989484"/>
            <a:ext cx="2470577" cy="2740318"/>
          </a:xfrm>
          <a:prstGeom prst="rect">
            <a:avLst/>
          </a:prstGeom>
        </p:spPr>
      </p:pic>
      <p:pic>
        <p:nvPicPr>
          <p:cNvPr id="11" name="Picture 10" descr="Shape&#10;&#10;Description automatically generated">
            <a:extLst>
              <a:ext uri="{FF2B5EF4-FFF2-40B4-BE49-F238E27FC236}">
                <a16:creationId xmlns:a16="http://schemas.microsoft.com/office/drawing/2014/main" id="{4B9F8941-ADEB-6249-8772-53F0AF0EDEBC}"/>
              </a:ext>
            </a:extLst>
          </p:cNvPr>
          <p:cNvPicPr>
            <a:picLocks noChangeAspect="1"/>
          </p:cNvPicPr>
          <p:nvPr/>
        </p:nvPicPr>
        <p:blipFill>
          <a:blip r:embed="rId4"/>
          <a:stretch>
            <a:fillRect/>
          </a:stretch>
        </p:blipFill>
        <p:spPr>
          <a:xfrm>
            <a:off x="7672558" y="1989484"/>
            <a:ext cx="2470577" cy="2740318"/>
          </a:xfrm>
          <a:prstGeom prst="rect">
            <a:avLst/>
          </a:prstGeom>
        </p:spPr>
      </p:pic>
    </p:spTree>
    <p:extLst>
      <p:ext uri="{BB962C8B-B14F-4D97-AF65-F5344CB8AC3E}">
        <p14:creationId xmlns:p14="http://schemas.microsoft.com/office/powerpoint/2010/main" val="36619770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664080" y="596599"/>
            <a:ext cx="10863839" cy="5664802"/>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6686056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mc:AlternateContent xmlns:mc="http://schemas.openxmlformats.org/markup-compatibility/2006">
        <mc:Choice xmlns="" xmlns:am3d="http://schemas.microsoft.com/office/drawing/2017/model3d" Requires="am3d">
          <p:graphicFrame>
            <p:nvGraphicFramePr>
              <p:cNvPr id="28" name="3D Model 27" descr="Small City Building 2">
                <a:extLst>
                  <a:ext uri="{FF2B5EF4-FFF2-40B4-BE49-F238E27FC236}">
                    <a16:creationId xmlns:a16="http://schemas.microsoft.com/office/drawing/2014/main" id="{26BAE0BA-FFD3-A24C-BFAA-3F2B2626C65D}"/>
                  </a:ext>
                </a:extLst>
              </p:cNvPr>
              <p:cNvGraphicFramePr>
                <a:graphicFrameLocks noChangeAspect="1"/>
              </p:cNvGraphicFramePr>
              <p:nvPr>
                <p:extLst>
                  <p:ext uri="{D42A27DB-BD31-4B8C-83A1-F6EECF244321}">
                    <p14:modId xmlns:p14="http://schemas.microsoft.com/office/powerpoint/2010/main" val="1853897124"/>
                  </p:ext>
                </p:extLst>
              </p:nvPr>
            </p:nvGraphicFramePr>
            <p:xfrm>
              <a:off x="200526" y="1031057"/>
              <a:ext cx="2542575" cy="5682585"/>
            </p:xfrm>
            <a:graphic>
              <a:graphicData uri="http://schemas.microsoft.com/office/drawing/2017/model3d">
                <am3d:model3d r:embed="rId3">
                  <am3d:spPr>
                    <a:xfrm>
                      <a:off x="0" y="0"/>
                      <a:ext cx="2542575" cy="5682585"/>
                    </a:xfrm>
                    <a:prstGeom prst="rect">
                      <a:avLst/>
                    </a:prstGeom>
                  </am3d:spPr>
                  <am3d:camera>
                    <am3d:pos x="0" y="0" z="54210207"/>
                    <am3d:up dx="0" dy="36000000" dz="0"/>
                    <am3d:lookAt x="0" y="0" z="0"/>
                    <am3d:perspective fov="2700000"/>
                  </am3d:camera>
                  <am3d:trans>
                    <am3d:meterPerModelUnit n="6102999" d="1000000"/>
                    <am3d:preTrans dx="0" dy="-17988299" dz="-690156"/>
                    <am3d:scale>
                      <am3d:sx n="1000000" d="1000000"/>
                      <am3d:sy n="1000000" d="1000000"/>
                      <am3d:sz n="1000000" d="1000000"/>
                    </am3d:scale>
                    <am3d:rot ax="552323" ay="1890769" az="290507"/>
                    <am3d:postTrans dx="0" dy="0" dz="0"/>
                  </am3d:trans>
                  <am3d:raster rName="Office3DRenderer" rVer="16.0.8326">
                    <am3d:blip r:embed="rId4"/>
                  </am3d:raster>
                  <am3d:objViewport viewportSz="59326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Small City Building 2">
                <a:extLst>
                  <a:ext uri="{FF2B5EF4-FFF2-40B4-BE49-F238E27FC236}">
                    <a16:creationId xmlns:a16="http://schemas.microsoft.com/office/drawing/2014/main" id="{26BAE0BA-FFD3-A24C-BFAA-3F2B2626C65D}"/>
                  </a:ext>
                </a:extLst>
              </p:cNvPr>
              <p:cNvPicPr>
                <a:picLocks noGrp="1" noRot="1" noChangeAspect="1" noMove="1" noResize="1" noEditPoints="1" noAdjustHandles="1" noChangeArrowheads="1" noChangeShapeType="1" noCrop="1"/>
              </p:cNvPicPr>
              <p:nvPr/>
            </p:nvPicPr>
            <p:blipFill>
              <a:blip r:embed="rId5"/>
              <a:stretch>
                <a:fillRect/>
              </a:stretch>
            </p:blipFill>
            <p:spPr>
              <a:xfrm>
                <a:off x="200526" y="1031057"/>
                <a:ext cx="2542575" cy="5682585"/>
              </a:xfrm>
              <a:prstGeom prst="rect">
                <a:avLst/>
              </a:prstGeom>
            </p:spPr>
          </p:pic>
        </mc:Fallback>
      </mc:AlternateContent>
      <p:sp>
        <p:nvSpPr>
          <p:cNvPr id="29" name="TextBox 28">
            <a:extLst>
              <a:ext uri="{FF2B5EF4-FFF2-40B4-BE49-F238E27FC236}">
                <a16:creationId xmlns:a16="http://schemas.microsoft.com/office/drawing/2014/main" id="{5F129E96-BF10-6241-AB72-3D95C1DF72FC}"/>
              </a:ext>
            </a:extLst>
          </p:cNvPr>
          <p:cNvSpPr txBox="1"/>
          <p:nvPr/>
        </p:nvSpPr>
        <p:spPr>
          <a:xfrm>
            <a:off x="2902792" y="1031057"/>
            <a:ext cx="8714509" cy="646331"/>
          </a:xfrm>
          <a:prstGeom prst="rect">
            <a:avLst/>
          </a:prstGeom>
          <a:noFill/>
        </p:spPr>
        <p:txBody>
          <a:bodyPr wrap="square" rtlCol="0">
            <a:spAutoFit/>
          </a:bodyPr>
          <a:lstStyle/>
          <a:p>
            <a:r>
              <a:rPr lang="en-US">
                <a:latin typeface="Cavolini" panose="03000502040302020204" pitchFamily="66" charset="0"/>
                <a:cs typeface="Cavolini" panose="03000502040302020204" pitchFamily="66" charset="0"/>
              </a:rPr>
              <a:t>Look around your home and notice all the things that are rather rectangular in shape. Name some of those objects here:</a:t>
            </a:r>
          </a:p>
        </p:txBody>
      </p:sp>
      <p:sp>
        <p:nvSpPr>
          <p:cNvPr id="30" name="TextBox 29">
            <a:extLst>
              <a:ext uri="{FF2B5EF4-FFF2-40B4-BE49-F238E27FC236}">
                <a16:creationId xmlns:a16="http://schemas.microsoft.com/office/drawing/2014/main" id="{5A9599A5-256F-0040-BC43-7B1D88AF1CF7}"/>
              </a:ext>
            </a:extLst>
          </p:cNvPr>
          <p:cNvSpPr txBox="1"/>
          <p:nvPr/>
        </p:nvSpPr>
        <p:spPr>
          <a:xfrm>
            <a:off x="2902792" y="2173261"/>
            <a:ext cx="5114750" cy="4247317"/>
          </a:xfrm>
          <a:prstGeom prst="rect">
            <a:avLst/>
          </a:prstGeom>
          <a:noFill/>
        </p:spPr>
        <p:txBody>
          <a:bodyPr wrap="square" lIns="91440" tIns="45720" rIns="91440" bIns="45720" rtlCol="0" anchor="t">
            <a:spAutoFit/>
          </a:bodyPr>
          <a:lstStyle/>
          <a:p>
            <a:r>
              <a:rPr lang="en-US">
                <a:latin typeface="Cavolini"/>
                <a:cs typeface="Cavolini"/>
              </a:rPr>
              <a:t>Select one of the objects you listed above. Draw a basic sketch of it: </a:t>
            </a:r>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a:cs typeface="Cavolini"/>
              </a:rPr>
              <a:t>Make an </a:t>
            </a:r>
            <a:r>
              <a:rPr lang="en-US" b="1">
                <a:latin typeface="Cavolini"/>
                <a:cs typeface="Cavolini"/>
              </a:rPr>
              <a:t>ESTIMATE</a:t>
            </a:r>
            <a:r>
              <a:rPr lang="en-US">
                <a:latin typeface="Cavolini"/>
                <a:cs typeface="Cavolini"/>
              </a:rPr>
              <a:t> of the area of one of its rectangular faces:</a:t>
            </a:r>
          </a:p>
          <a:p>
            <a:endParaRPr lang="en-US">
              <a:latin typeface="Cavolini" panose="03000502040302020204" pitchFamily="66" charset="0"/>
              <a:cs typeface="Cavolini" panose="03000502040302020204" pitchFamily="66" charset="0"/>
            </a:endParaRPr>
          </a:p>
          <a:p>
            <a:r>
              <a:rPr lang="en-US">
                <a:latin typeface="Cavolini"/>
                <a:cs typeface="Cavolini"/>
              </a:rPr>
              <a:t>Next, find a ruler, meter stick or measuring tape (metric). </a:t>
            </a:r>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a:cs typeface="Cavolini"/>
              </a:rPr>
              <a:t>Measure the dimensions (length and width) of the rectangular face. Record them on your sketch.  </a:t>
            </a:r>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a:cs typeface="Cavolini"/>
              </a:rPr>
              <a:t>Calculate the actual area of the rectangle using the formula A = l x w.</a:t>
            </a:r>
          </a:p>
        </p:txBody>
      </p:sp>
    </p:spTree>
    <p:extLst>
      <p:ext uri="{BB962C8B-B14F-4D97-AF65-F5344CB8AC3E}">
        <p14:creationId xmlns:p14="http://schemas.microsoft.com/office/powerpoint/2010/main" val="1208366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FF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30" name="TextBox 29">
            <a:extLst>
              <a:ext uri="{FF2B5EF4-FFF2-40B4-BE49-F238E27FC236}">
                <a16:creationId xmlns:a16="http://schemas.microsoft.com/office/drawing/2014/main" id="{5A9599A5-256F-0040-BC43-7B1D88AF1CF7}"/>
              </a:ext>
            </a:extLst>
          </p:cNvPr>
          <p:cNvSpPr txBox="1"/>
          <p:nvPr/>
        </p:nvSpPr>
        <p:spPr>
          <a:xfrm>
            <a:off x="383642" y="1582340"/>
            <a:ext cx="5869674" cy="3970318"/>
          </a:xfrm>
          <a:prstGeom prst="rect">
            <a:avLst/>
          </a:prstGeom>
          <a:noFill/>
        </p:spPr>
        <p:txBody>
          <a:bodyPr wrap="square" lIns="91440" tIns="45720" rIns="91440" bIns="45720" rtlCol="0" anchor="t">
            <a:spAutoFit/>
          </a:bodyPr>
          <a:lstStyle/>
          <a:p>
            <a:r>
              <a:rPr lang="en-US">
                <a:latin typeface="Cavolini"/>
                <a:cs typeface="Cavolini"/>
              </a:rPr>
              <a:t>Select a different object from your list that is quite different in size than your first object. Draw a basic sketch of it: </a:t>
            </a:r>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a:cs typeface="Cavolini"/>
              </a:rPr>
              <a:t>Make an </a:t>
            </a:r>
            <a:r>
              <a:rPr lang="en-US" b="1">
                <a:latin typeface="Cavolini"/>
                <a:cs typeface="Cavolini"/>
              </a:rPr>
              <a:t>ESTIMATE</a:t>
            </a:r>
            <a:r>
              <a:rPr lang="en-US">
                <a:latin typeface="Cavolini"/>
                <a:cs typeface="Cavolini"/>
              </a:rPr>
              <a:t> of the area of one of its rectangular faces:</a:t>
            </a:r>
          </a:p>
          <a:p>
            <a:endParaRPr lang="en-US">
              <a:latin typeface="Cavolini" panose="03000502040302020204" pitchFamily="66" charset="0"/>
              <a:cs typeface="Cavolini" panose="03000502040302020204" pitchFamily="66" charset="0"/>
            </a:endParaRPr>
          </a:p>
          <a:p>
            <a:r>
              <a:rPr lang="en-US">
                <a:latin typeface="Cavolini"/>
                <a:cs typeface="Cavolini"/>
              </a:rPr>
              <a:t>Next, find a ruler, meter stick or measuring tape (metric). Measure the dimensions (length and width) of the rectangular face and record them on your sketch.  </a:t>
            </a:r>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a:cs typeface="Cavolini"/>
              </a:rPr>
              <a:t>Calculate the actual area of the rectangle using the formula A = l x w.</a:t>
            </a:r>
          </a:p>
        </p:txBody>
      </p:sp>
    </p:spTree>
    <p:extLst>
      <p:ext uri="{BB962C8B-B14F-4D97-AF65-F5344CB8AC3E}">
        <p14:creationId xmlns:p14="http://schemas.microsoft.com/office/powerpoint/2010/main" val="30887328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7006E522-46D7-BE45-8842-60A77E7BEB79}"/>
              </a:ext>
            </a:extLst>
          </p:cNvPr>
          <p:cNvSpPr/>
          <p:nvPr/>
        </p:nvSpPr>
        <p:spPr>
          <a:xfrm>
            <a:off x="664080" y="596599"/>
            <a:ext cx="10863839" cy="5664802"/>
          </a:xfrm>
          <a:prstGeom prst="round2Diag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4"/>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9488284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40412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40412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3331824"/>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and</a:t>
            </a: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2648807"/>
            <a:ext cx="2915605" cy="2554545"/>
          </a:xfrm>
          <a:prstGeom prst="rect">
            <a:avLst/>
          </a:prstGeom>
          <a:noFill/>
        </p:spPr>
        <p:txBody>
          <a:bodyPr wrap="square" rtlCol="0" anchor="ctr">
            <a:spAutoFit/>
          </a:bodyPr>
          <a:lstStyle/>
          <a:p>
            <a:pPr algn="ctr"/>
            <a:r>
              <a:rPr lang="en-US" sz="4000">
                <a:latin typeface="Cavolini" panose="03000502040302020204" pitchFamily="66" charset="0"/>
                <a:cs typeface="Cavolini" panose="03000502040302020204" pitchFamily="66" charset="0"/>
              </a:rPr>
              <a:t>Which One Doesn’t Belong?</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429598" y="2500387"/>
            <a:ext cx="3566249" cy="3293209"/>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Tangram Challenges</a:t>
            </a:r>
          </a:p>
          <a:p>
            <a:pPr algn="ctr"/>
            <a:endParaRPr lang="en-US" sz="36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rPr>
              <a:t>Basic Constructions</a:t>
            </a:r>
          </a:p>
          <a:p>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rPr>
              <a:t>Animals / Geometry</a:t>
            </a:r>
          </a:p>
          <a:p>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rPr>
              <a:t>Advanced</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Problem Solving</a:t>
            </a:r>
          </a:p>
        </p:txBody>
      </p:sp>
      <p:sp>
        <p:nvSpPr>
          <p:cNvPr id="26" name="Rectangle 25">
            <a:extLst>
              <a:ext uri="{FF2B5EF4-FFF2-40B4-BE49-F238E27FC236}">
                <a16:creationId xmlns:a16="http://schemas.microsoft.com/office/drawing/2014/main" id="{3F010251-4277-7B41-824D-7B87804BE27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EA92B38D-FE44-AB45-B6F7-040FAA28C63F}"/>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30713428-EF7C-4949-A169-FADE23BFF901}"/>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3845060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89;p15">
            <a:extLst>
              <a:ext uri="{FF2B5EF4-FFF2-40B4-BE49-F238E27FC236}">
                <a16:creationId xmlns:a16="http://schemas.microsoft.com/office/drawing/2014/main" id="{1B5B6CB9-22C5-2C47-B4F5-A01CBAD87CC5}"/>
              </a:ext>
            </a:extLst>
          </p:cNvPr>
          <p:cNvSpPr txBox="1">
            <a:spLocks/>
          </p:cNvSpPr>
          <p:nvPr/>
        </p:nvSpPr>
        <p:spPr>
          <a:xfrm>
            <a:off x="642676" y="235364"/>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3200" b="1" i="0" u="none" strike="noStrike" kern="1200" cap="none" spc="0" normalizeH="0" baseline="0" noProof="0">
                <a:ln>
                  <a:noFill/>
                </a:ln>
                <a:solidFill>
                  <a:srgbClr val="70AD47"/>
                </a:solidFill>
                <a:effectLst/>
                <a:uLnTx/>
                <a:uFillTx/>
                <a:latin typeface="Montserrat" panose="020B0604020202020204" charset="0"/>
                <a:cs typeface="Arial"/>
                <a:sym typeface="Arial"/>
              </a:rPr>
              <a:t>Instructions</a:t>
            </a:r>
          </a:p>
        </p:txBody>
      </p:sp>
      <p:sp>
        <p:nvSpPr>
          <p:cNvPr id="14" name="TextBox 13">
            <a:extLst>
              <a:ext uri="{FF2B5EF4-FFF2-40B4-BE49-F238E27FC236}">
                <a16:creationId xmlns:a16="http://schemas.microsoft.com/office/drawing/2014/main" id="{BE0C4CDD-A1DD-6D40-AF04-86EE44576377}"/>
              </a:ext>
            </a:extLst>
          </p:cNvPr>
          <p:cNvSpPr txBox="1"/>
          <p:nvPr/>
        </p:nvSpPr>
        <p:spPr>
          <a:xfrm>
            <a:off x="700084" y="822266"/>
            <a:ext cx="11045338" cy="6463308"/>
          </a:xfrm>
          <a:prstGeom prst="rect">
            <a:avLst/>
          </a:prstGeom>
          <a:noFill/>
        </p:spPr>
        <p:txBody>
          <a:bodyPr wrap="square" lIns="91440" tIns="45720" rIns="91440" bIns="45720" anchor="t">
            <a:spAutoFit/>
          </a:bodyPr>
          <a:lstStyle/>
          <a:p>
            <a:pPr>
              <a:defRPr/>
            </a:pPr>
            <a:r>
              <a:rPr kumimoji="0" lang="en-US" sz="1800" b="0" i="0" u="none" strike="noStrike" kern="1200" cap="none" spc="0" normalizeH="0" baseline="0" noProof="0">
                <a:ln>
                  <a:noFill/>
                </a:ln>
                <a:effectLst/>
                <a:uLnTx/>
                <a:uFillTx/>
                <a:latin typeface="Calibri" panose="020F0502020204030204"/>
                <a:ea typeface="+mn-ea"/>
                <a:cs typeface="+mn-cs"/>
              </a:rPr>
              <a:t>This collection of tasks is designed around the concept of </a:t>
            </a:r>
            <a:r>
              <a:rPr lang="en-US">
                <a:latin typeface="Calibri" panose="020F0502020204030204"/>
              </a:rPr>
              <a:t>Space and Shape, specifically using direct or indirect measurement to solve problems.</a:t>
            </a:r>
            <a:r>
              <a:rPr kumimoji="0" lang="en-US" sz="1800" b="0" i="0" u="none" strike="noStrike" kern="1200" cap="none" spc="0" normalizeH="0" baseline="0" noProof="0">
                <a:ln>
                  <a:noFill/>
                </a:ln>
                <a:effectLst/>
                <a:uLnTx/>
                <a:uFillTx/>
                <a:latin typeface="Calibri" panose="020F0502020204030204"/>
                <a:ea typeface="+mn-ea"/>
                <a:cs typeface="+mn-cs"/>
              </a:rPr>
              <a:t> The sections (colored blocks on slide </a:t>
            </a:r>
            <a:r>
              <a:rPr lang="en-US">
                <a:latin typeface="Calibri" panose="020F0502020204030204"/>
              </a:rPr>
              <a:t>6</a:t>
            </a:r>
            <a:r>
              <a:rPr kumimoji="0" lang="en-US" sz="1800" b="0" i="0" u="none" strike="noStrike" kern="1200" cap="none" spc="0" normalizeH="0" baseline="0" noProof="0">
                <a:ln>
                  <a:noFill/>
                </a:ln>
                <a:effectLst/>
                <a:uLnTx/>
                <a:uFillTx/>
                <a:latin typeface="Calibri" panose="020F0502020204030204"/>
                <a:ea typeface="+mn-ea"/>
                <a:cs typeface="+mn-cs"/>
              </a:rPr>
              <a:t> of the PowerPoint) represent independent sets of learning experiences that could function effectively as 45min-1hour session with a combination of synchronous and asynchronous parts, some of which are easily adaptable either way depending on your situation and access to technology and connectivity. </a:t>
            </a: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FOR SYNCHRONOUS LEARNING, THE SLIDEDECK MUST BE IN EDIT MODE.</a:t>
            </a:r>
            <a:endParaRPr kumimoji="0" lang="en-CA" sz="1800" b="1"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Each section provides a different way of engaging with the concept and is divided into 3 main parts:</a:t>
            </a:r>
            <a:endParaRPr lang="en-US" sz="18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effectLst/>
                <a:uLnTx/>
                <a:uFillTx/>
                <a:latin typeface="Calibri" panose="020F0502020204030204"/>
                <a:ea typeface="+mn-ea"/>
                <a:cs typeface="+mn-cs"/>
              </a:rPr>
              <a:t>Get Ready:</a:t>
            </a:r>
            <a:r>
              <a:rPr kumimoji="0" lang="en-US" sz="1800" b="0" i="0" u="none" strike="noStrike" kern="1200" cap="none" spc="0" normalizeH="0" baseline="0" noProof="0">
                <a:ln>
                  <a:noFill/>
                </a:ln>
                <a:effectLst/>
                <a:uLnTx/>
                <a:uFillTx/>
                <a:latin typeface="Calibri" panose="020F0502020204030204"/>
                <a:ea typeface="+mn-ea"/>
                <a:cs typeface="+mn-cs"/>
              </a:rPr>
              <a:t> begins the experience with an activity meant to activate student thinking and promote rich student discourse. This activity can be delivered prior to the lesson as an asynchronous task so students have time to prepare their thinking. It can also be delivered at the beginning of the synchronous session to help the teacher pre-assess prior knowledge and prime thinking for the upcoming learning experience.</a:t>
            </a:r>
            <a:endParaRPr kumimoji="0" lang="en-CA" sz="1800"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effectLst/>
                <a:uLnTx/>
                <a:uFillTx/>
                <a:latin typeface="Calibri" panose="020F0502020204030204"/>
                <a:ea typeface="+mn-ea"/>
                <a:cs typeface="+mn-cs"/>
              </a:rPr>
              <a:t>Work it out:</a:t>
            </a:r>
            <a:r>
              <a:rPr kumimoji="0" lang="en-US" sz="1800" b="0" i="0" u="none" strike="noStrike" kern="1200" cap="none" spc="0" normalizeH="0" baseline="0" noProof="0">
                <a:ln>
                  <a:noFill/>
                </a:ln>
                <a:effectLst/>
                <a:uLnTx/>
                <a:uFillTx/>
                <a:latin typeface="Calibri" panose="020F0502020204030204"/>
                <a:ea typeface="+mn-ea"/>
                <a:cs typeface="+mn-cs"/>
              </a:rPr>
              <a:t> comprises the main learning experience for the day. This is where new content is presented and individual or small group responses are required. These activities are best completed with students working in pairs or small groups. If your platform allows for breakout rooms, this feature is a good tool that will facilitate student collaboration and discourse.</a:t>
            </a:r>
            <a:endParaRPr kumimoji="0" lang="en-CA" sz="1800"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effectLst/>
                <a:uLnTx/>
                <a:uFillTx/>
                <a:latin typeface="Calibri" panose="020F0502020204030204"/>
                <a:ea typeface="+mn-ea"/>
                <a:cs typeface="+mn-cs"/>
              </a:rPr>
              <a:t>Look Back:</a:t>
            </a:r>
            <a:r>
              <a:rPr kumimoji="0" lang="en-US" sz="1800" b="0" i="0" u="none" strike="noStrike" kern="1200" cap="none" spc="0" normalizeH="0" baseline="0" noProof="0">
                <a:ln>
                  <a:noFill/>
                </a:ln>
                <a:effectLst/>
                <a:uLnTx/>
                <a:uFillTx/>
                <a:latin typeface="Calibri" panose="020F0502020204030204"/>
                <a:ea typeface="+mn-ea"/>
                <a:cs typeface="+mn-cs"/>
              </a:rPr>
              <a:t> is a final culminating task that provides opportunities to check for student understanding of the concepts, consolidate different solutions and solve problems. It allows for students to reflect on their learning and make connections.</a:t>
            </a:r>
            <a:endParaRPr kumimoji="0" lang="en-CA" sz="1800"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361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11" name="Picture 10" descr="A picture containing text, envelope, businesscard, vector graphics&#10;&#10;Description automatically generated">
            <a:extLst>
              <a:ext uri="{FF2B5EF4-FFF2-40B4-BE49-F238E27FC236}">
                <a16:creationId xmlns:a16="http://schemas.microsoft.com/office/drawing/2014/main" id="{815DF2EB-A534-354B-B6E9-8E954964C500}"/>
              </a:ext>
            </a:extLst>
          </p:cNvPr>
          <p:cNvPicPr>
            <a:picLocks noChangeAspect="1"/>
          </p:cNvPicPr>
          <p:nvPr/>
        </p:nvPicPr>
        <p:blipFill>
          <a:blip r:embed="rId3"/>
          <a:stretch>
            <a:fillRect/>
          </a:stretch>
        </p:blipFill>
        <p:spPr>
          <a:xfrm>
            <a:off x="5016276" y="1074442"/>
            <a:ext cx="6406388" cy="5620419"/>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9" name="TextBox 8">
            <a:extLst>
              <a:ext uri="{FF2B5EF4-FFF2-40B4-BE49-F238E27FC236}">
                <a16:creationId xmlns:a16="http://schemas.microsoft.com/office/drawing/2014/main" id="{B80C10A8-E4D1-EE46-97CE-D0F049BCB5B9}"/>
              </a:ext>
            </a:extLst>
          </p:cNvPr>
          <p:cNvSpPr txBox="1"/>
          <p:nvPr/>
        </p:nvSpPr>
        <p:spPr>
          <a:xfrm>
            <a:off x="444457" y="2019386"/>
            <a:ext cx="3906527" cy="3416320"/>
          </a:xfrm>
          <a:prstGeom prst="rect">
            <a:avLst/>
          </a:prstGeom>
          <a:noFill/>
        </p:spPr>
        <p:txBody>
          <a:bodyPr wrap="square" rtlCol="0" anchor="ctr">
            <a:spAutoFit/>
          </a:bodyPr>
          <a:lstStyle/>
          <a:p>
            <a:pPr algn="ctr"/>
            <a:r>
              <a:rPr lang="en-US" sz="5400" b="1">
                <a:latin typeface="Cavolini" panose="03000502040302020204" pitchFamily="66" charset="0"/>
                <a:cs typeface="Cavolini" panose="03000502040302020204" pitchFamily="66" charset="0"/>
              </a:rPr>
              <a:t>Which One Doesn’t Belong?</a:t>
            </a:r>
          </a:p>
        </p:txBody>
      </p:sp>
      <p:cxnSp>
        <p:nvCxnSpPr>
          <p:cNvPr id="13" name="Straight Connector 12">
            <a:extLst>
              <a:ext uri="{FF2B5EF4-FFF2-40B4-BE49-F238E27FC236}">
                <a16:creationId xmlns:a16="http://schemas.microsoft.com/office/drawing/2014/main" id="{E3F52B1C-BB5D-1A41-9351-B4A7CEA9DD10}"/>
              </a:ext>
            </a:extLst>
          </p:cNvPr>
          <p:cNvCxnSpPr/>
          <p:nvPr/>
        </p:nvCxnSpPr>
        <p:spPr>
          <a:xfrm>
            <a:off x="5213592" y="3420461"/>
            <a:ext cx="63713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7B8C1E9-EB1C-C04E-A0FB-1FBB8948A32A}"/>
              </a:ext>
            </a:extLst>
          </p:cNvPr>
          <p:cNvCxnSpPr>
            <a:cxnSpLocks/>
            <a:endCxn id="11" idx="2"/>
          </p:cNvCxnSpPr>
          <p:nvPr/>
        </p:nvCxnSpPr>
        <p:spPr>
          <a:xfrm>
            <a:off x="8219470" y="133643"/>
            <a:ext cx="0" cy="656121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6298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0" name="TextBox 9">
            <a:extLst>
              <a:ext uri="{FF2B5EF4-FFF2-40B4-BE49-F238E27FC236}">
                <a16:creationId xmlns:a16="http://schemas.microsoft.com/office/drawing/2014/main" id="{11DB55C1-FF5D-B249-8C7C-45B4B2FF4BB8}"/>
              </a:ext>
            </a:extLst>
          </p:cNvPr>
          <p:cNvSpPr txBox="1"/>
          <p:nvPr/>
        </p:nvSpPr>
        <p:spPr>
          <a:xfrm>
            <a:off x="6326141" y="1108172"/>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pic>
        <p:nvPicPr>
          <p:cNvPr id="4" name="Picture 3" descr="Shape, polygon&#10;&#10;Description automatically generated">
            <a:extLst>
              <a:ext uri="{FF2B5EF4-FFF2-40B4-BE49-F238E27FC236}">
                <a16:creationId xmlns:a16="http://schemas.microsoft.com/office/drawing/2014/main" id="{C2C332A9-729A-9946-8254-2703049CE9B8}"/>
              </a:ext>
            </a:extLst>
          </p:cNvPr>
          <p:cNvPicPr>
            <a:picLocks noChangeAspect="1"/>
          </p:cNvPicPr>
          <p:nvPr/>
        </p:nvPicPr>
        <p:blipFill>
          <a:blip r:embed="rId3"/>
          <a:stretch>
            <a:fillRect/>
          </a:stretch>
        </p:blipFill>
        <p:spPr>
          <a:xfrm>
            <a:off x="4879354" y="2262129"/>
            <a:ext cx="2433292" cy="2316663"/>
          </a:xfrm>
          <a:prstGeom prst="rect">
            <a:avLst/>
          </a:prstGeom>
        </p:spPr>
      </p:pic>
      <p:cxnSp>
        <p:nvCxnSpPr>
          <p:cNvPr id="11" name="Straight Connector 10">
            <a:extLst>
              <a:ext uri="{FF2B5EF4-FFF2-40B4-BE49-F238E27FC236}">
                <a16:creationId xmlns:a16="http://schemas.microsoft.com/office/drawing/2014/main" id="{80FA9FAE-C0F1-4D43-B4A1-9817D7256B64}"/>
              </a:ext>
            </a:extLst>
          </p:cNvPr>
          <p:cNvCxnSpPr>
            <a:cxnSpLocks/>
          </p:cNvCxnSpPr>
          <p:nvPr/>
        </p:nvCxnSpPr>
        <p:spPr>
          <a:xfrm>
            <a:off x="6096000" y="722671"/>
            <a:ext cx="0" cy="5855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5676EE-43D2-744E-9304-C60660EA4BAA}"/>
              </a:ext>
            </a:extLst>
          </p:cNvPr>
          <p:cNvCxnSpPr/>
          <p:nvPr/>
        </p:nvCxnSpPr>
        <p:spPr>
          <a:xfrm>
            <a:off x="3092212" y="3429000"/>
            <a:ext cx="637130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599A30B-94E2-B842-BD1D-CF21244DA6BC}"/>
              </a:ext>
            </a:extLst>
          </p:cNvPr>
          <p:cNvSpPr txBox="1"/>
          <p:nvPr/>
        </p:nvSpPr>
        <p:spPr>
          <a:xfrm>
            <a:off x="7164605" y="3650226"/>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sp>
        <p:nvSpPr>
          <p:cNvPr id="16" name="TextBox 15">
            <a:extLst>
              <a:ext uri="{FF2B5EF4-FFF2-40B4-BE49-F238E27FC236}">
                <a16:creationId xmlns:a16="http://schemas.microsoft.com/office/drawing/2014/main" id="{43735340-D01F-2A43-BDAF-B82F95AE2E3F}"/>
              </a:ext>
            </a:extLst>
          </p:cNvPr>
          <p:cNvSpPr txBox="1"/>
          <p:nvPr/>
        </p:nvSpPr>
        <p:spPr>
          <a:xfrm>
            <a:off x="431596" y="3606636"/>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sp>
        <p:nvSpPr>
          <p:cNvPr id="17" name="TextBox 16">
            <a:extLst>
              <a:ext uri="{FF2B5EF4-FFF2-40B4-BE49-F238E27FC236}">
                <a16:creationId xmlns:a16="http://schemas.microsoft.com/office/drawing/2014/main" id="{82E7CD62-EF8E-8949-A336-7CA5AFF97E15}"/>
              </a:ext>
            </a:extLst>
          </p:cNvPr>
          <p:cNvSpPr txBox="1"/>
          <p:nvPr/>
        </p:nvSpPr>
        <p:spPr>
          <a:xfrm>
            <a:off x="260808" y="1166720"/>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spTree>
    <p:extLst>
      <p:ext uri="{BB962C8B-B14F-4D97-AF65-F5344CB8AC3E}">
        <p14:creationId xmlns:p14="http://schemas.microsoft.com/office/powerpoint/2010/main" val="41861600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4635DFFC-8007-1948-9488-8E9A3491C581}"/>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1182731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413498" y="2570647"/>
            <a:ext cx="11365003" cy="2308324"/>
          </a:xfrm>
          <a:prstGeom prst="rect">
            <a:avLst/>
          </a:prstGeom>
          <a:noFill/>
        </p:spPr>
        <p:txBody>
          <a:bodyPr wrap="square" lIns="91440" tIns="45720" rIns="91440" bIns="45720" rtlCol="0" anchor="ctr">
            <a:spAutoFit/>
          </a:bodyPr>
          <a:lstStyle/>
          <a:p>
            <a:r>
              <a:rPr lang="en-US" dirty="0">
                <a:latin typeface="Cavolini"/>
                <a:cs typeface="Cavolini"/>
              </a:rPr>
              <a:t>Today we are going to use a set of Tangram pieces from: </a:t>
            </a:r>
            <a:r>
              <a:rPr lang="en-US" dirty="0">
                <a:latin typeface="Cavolini"/>
                <a:cs typeface="Cavolini"/>
                <a:hlinkClick r:id="rId3"/>
              </a:rPr>
              <a:t>https://mathigon.org/tangram</a:t>
            </a:r>
            <a:endParaRPr lang="en-US" dirty="0">
              <a:latin typeface="Cavolini" panose="03000502040302020204" pitchFamily="66" charset="0"/>
              <a:cs typeface="Cavolini" panose="03000502040302020204" pitchFamily="66" charset="0"/>
            </a:endParaRPr>
          </a:p>
          <a:p>
            <a:endParaRPr lang="en-US" dirty="0">
              <a:latin typeface="Cavolini" panose="03000502040302020204" pitchFamily="66" charset="0"/>
              <a:cs typeface="Cavolini" panose="03000502040302020204" pitchFamily="66" charset="0"/>
            </a:endParaRPr>
          </a:p>
          <a:p>
            <a:r>
              <a:rPr lang="en-US" dirty="0">
                <a:latin typeface="Cavolini"/>
                <a:cs typeface="Cavolini"/>
              </a:rPr>
              <a:t>When you arrive at Mathigon’s Tangram on-line web tool you will notice that the challenge set selected is </a:t>
            </a:r>
            <a:r>
              <a:rPr lang="en-US" i="1" dirty="0">
                <a:latin typeface="Cavolini"/>
                <a:cs typeface="Cavolini"/>
              </a:rPr>
              <a:t>Basic.</a:t>
            </a:r>
            <a:r>
              <a:rPr lang="en-US" dirty="0">
                <a:latin typeface="Cavolini"/>
                <a:cs typeface="Cavolini"/>
              </a:rPr>
              <a:t> Spend about 10 minutes on this set of challenges. </a:t>
            </a:r>
          </a:p>
          <a:p>
            <a:endParaRPr lang="en-US" dirty="0">
              <a:latin typeface="Cavolini"/>
              <a:cs typeface="Cavolini"/>
            </a:endParaRPr>
          </a:p>
          <a:p>
            <a:r>
              <a:rPr lang="en-US" dirty="0">
                <a:latin typeface="Cavolini"/>
                <a:cs typeface="Cavolini"/>
              </a:rPr>
              <a:t>Snap images of your completed shapes and paste them here (friend, house, tree, boat…):</a:t>
            </a:r>
          </a:p>
          <a:p>
            <a:endParaRPr lang="en-US" dirty="0">
              <a:latin typeface="Cavolini"/>
              <a:cs typeface="Cavolini"/>
            </a:endParaRPr>
          </a:p>
        </p:txBody>
      </p:sp>
      <p:sp>
        <p:nvSpPr>
          <p:cNvPr id="2" name="Rectangle 1">
            <a:extLst>
              <a:ext uri="{FF2B5EF4-FFF2-40B4-BE49-F238E27FC236}">
                <a16:creationId xmlns:a16="http://schemas.microsoft.com/office/drawing/2014/main" id="{C8720544-E7C2-C247-B8FB-AD35B7751FE0}"/>
              </a:ext>
            </a:extLst>
          </p:cNvPr>
          <p:cNvSpPr/>
          <p:nvPr/>
        </p:nvSpPr>
        <p:spPr>
          <a:xfrm>
            <a:off x="1911024" y="1865896"/>
            <a:ext cx="8724575"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Challenges – Basic Constructions</a:t>
            </a:r>
          </a:p>
        </p:txBody>
      </p:sp>
      <p:pic>
        <p:nvPicPr>
          <p:cNvPr id="6" name="Picture 5" descr="Icon&#10;&#10;Description automatically generated with low confidence">
            <a:extLst>
              <a:ext uri="{FF2B5EF4-FFF2-40B4-BE49-F238E27FC236}">
                <a16:creationId xmlns:a16="http://schemas.microsoft.com/office/drawing/2014/main" id="{C2CCF4E4-6A6E-9E4B-8827-11B088254433}"/>
              </a:ext>
            </a:extLst>
          </p:cNvPr>
          <p:cNvPicPr>
            <a:picLocks noChangeAspect="1"/>
          </p:cNvPicPr>
          <p:nvPr/>
        </p:nvPicPr>
        <p:blipFill>
          <a:blip r:embed="rId4"/>
          <a:stretch>
            <a:fillRect/>
          </a:stretch>
        </p:blipFill>
        <p:spPr>
          <a:xfrm>
            <a:off x="4350745" y="262468"/>
            <a:ext cx="7640730" cy="949646"/>
          </a:xfrm>
          <a:prstGeom prst="rect">
            <a:avLst/>
          </a:prstGeom>
        </p:spPr>
      </p:pic>
    </p:spTree>
    <p:extLst>
      <p:ext uri="{BB962C8B-B14F-4D97-AF65-F5344CB8AC3E}">
        <p14:creationId xmlns:p14="http://schemas.microsoft.com/office/powerpoint/2010/main" val="32806570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1756208" y="1322271"/>
            <a:ext cx="8724575"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Challenges – Basic Constructions</a:t>
            </a:r>
          </a:p>
        </p:txBody>
      </p:sp>
      <p:pic>
        <p:nvPicPr>
          <p:cNvPr id="8" name="Picture 7" descr="Icon&#10;&#10;Description automatically generated with low confidence">
            <a:extLst>
              <a:ext uri="{FF2B5EF4-FFF2-40B4-BE49-F238E27FC236}">
                <a16:creationId xmlns:a16="http://schemas.microsoft.com/office/drawing/2014/main" id="{6CAC138E-BC4D-8141-8B00-49553689158F}"/>
              </a:ext>
            </a:extLst>
          </p:cNvPr>
          <p:cNvPicPr>
            <a:picLocks noChangeAspect="1"/>
          </p:cNvPicPr>
          <p:nvPr/>
        </p:nvPicPr>
        <p:blipFill>
          <a:blip r:embed="rId3"/>
          <a:stretch>
            <a:fillRect/>
          </a:stretch>
        </p:blipFill>
        <p:spPr>
          <a:xfrm>
            <a:off x="4350745" y="262468"/>
            <a:ext cx="7640730" cy="949646"/>
          </a:xfrm>
          <a:prstGeom prst="rect">
            <a:avLst/>
          </a:prstGeom>
        </p:spPr>
      </p:pic>
      <p:sp>
        <p:nvSpPr>
          <p:cNvPr id="7" name="Rectangle 6">
            <a:extLst>
              <a:ext uri="{FF2B5EF4-FFF2-40B4-BE49-F238E27FC236}">
                <a16:creationId xmlns:a16="http://schemas.microsoft.com/office/drawing/2014/main" id="{72B0F8A9-D904-4F21-849A-A696EA48978B}"/>
              </a:ext>
            </a:extLst>
          </p:cNvPr>
          <p:cNvSpPr/>
          <p:nvPr/>
        </p:nvSpPr>
        <p:spPr>
          <a:xfrm>
            <a:off x="221484" y="1955648"/>
            <a:ext cx="11264899" cy="369332"/>
          </a:xfrm>
          <a:prstGeom prst="rect">
            <a:avLst/>
          </a:prstGeom>
        </p:spPr>
        <p:txBody>
          <a:bodyPr wrap="square">
            <a:spAutoFit/>
          </a:bodyPr>
          <a:lstStyle/>
          <a:p>
            <a:r>
              <a:rPr lang="en-US">
                <a:latin typeface="Cavolini"/>
                <a:cs typeface="Cavolini"/>
              </a:rPr>
              <a:t>Snap images of your completed figure(s) and paste them here:</a:t>
            </a:r>
            <a:endParaRPr lang="en-US"/>
          </a:p>
        </p:txBody>
      </p:sp>
    </p:spTree>
    <p:extLst>
      <p:ext uri="{BB962C8B-B14F-4D97-AF65-F5344CB8AC3E}">
        <p14:creationId xmlns:p14="http://schemas.microsoft.com/office/powerpoint/2010/main" val="6495837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1733712" y="959498"/>
            <a:ext cx="8724575"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Challenges – Animals / Geometry</a:t>
            </a:r>
          </a:p>
        </p:txBody>
      </p:sp>
      <p:pic>
        <p:nvPicPr>
          <p:cNvPr id="5" name="Picture 4">
            <a:extLst>
              <a:ext uri="{FF2B5EF4-FFF2-40B4-BE49-F238E27FC236}">
                <a16:creationId xmlns:a16="http://schemas.microsoft.com/office/drawing/2014/main" id="{60277687-4F6E-4740-99A8-E0B8BF2F4DE3}"/>
              </a:ext>
            </a:extLst>
          </p:cNvPr>
          <p:cNvPicPr>
            <a:picLocks noChangeAspect="1"/>
          </p:cNvPicPr>
          <p:nvPr/>
        </p:nvPicPr>
        <p:blipFill>
          <a:blip r:embed="rId3"/>
          <a:stretch>
            <a:fillRect/>
          </a:stretch>
        </p:blipFill>
        <p:spPr>
          <a:xfrm>
            <a:off x="960075" y="3313412"/>
            <a:ext cx="10700980" cy="1271044"/>
          </a:xfrm>
          <a:prstGeom prst="rect">
            <a:avLst/>
          </a:prstGeom>
        </p:spPr>
      </p:pic>
      <p:pic>
        <p:nvPicPr>
          <p:cNvPr id="7" name="Picture 6">
            <a:extLst>
              <a:ext uri="{FF2B5EF4-FFF2-40B4-BE49-F238E27FC236}">
                <a16:creationId xmlns:a16="http://schemas.microsoft.com/office/drawing/2014/main" id="{229E48F4-E732-FA49-B3EA-4BFCD3244F20}"/>
              </a:ext>
            </a:extLst>
          </p:cNvPr>
          <p:cNvPicPr>
            <a:picLocks noChangeAspect="1"/>
          </p:cNvPicPr>
          <p:nvPr/>
        </p:nvPicPr>
        <p:blipFill>
          <a:blip r:embed="rId4"/>
          <a:stretch>
            <a:fillRect/>
          </a:stretch>
        </p:blipFill>
        <p:spPr>
          <a:xfrm>
            <a:off x="960075" y="5231752"/>
            <a:ext cx="10768374" cy="1274723"/>
          </a:xfrm>
          <a:prstGeom prst="rect">
            <a:avLst/>
          </a:prstGeom>
        </p:spPr>
      </p:pic>
      <p:sp>
        <p:nvSpPr>
          <p:cNvPr id="9" name="Rectangle 8">
            <a:extLst>
              <a:ext uri="{FF2B5EF4-FFF2-40B4-BE49-F238E27FC236}">
                <a16:creationId xmlns:a16="http://schemas.microsoft.com/office/drawing/2014/main" id="{7B83F77A-569B-DD46-84B5-B832989E1E4E}"/>
              </a:ext>
            </a:extLst>
          </p:cNvPr>
          <p:cNvSpPr/>
          <p:nvPr/>
        </p:nvSpPr>
        <p:spPr>
          <a:xfrm>
            <a:off x="396156" y="1647780"/>
            <a:ext cx="11264899" cy="923330"/>
          </a:xfrm>
          <a:prstGeom prst="rect">
            <a:avLst/>
          </a:prstGeom>
        </p:spPr>
        <p:txBody>
          <a:bodyPr wrap="square">
            <a:spAutoFit/>
          </a:bodyPr>
          <a:lstStyle/>
          <a:p>
            <a:r>
              <a:rPr lang="en-US">
                <a:latin typeface="Cavolini"/>
                <a:cs typeface="Cavolini"/>
              </a:rPr>
              <a:t>For your next level of challenges today, select a figure from the Animals or Geometry sets to construct. Complete as many of these as you can. Snap images of your completed figure(s) and paste them on the following slide.</a:t>
            </a:r>
            <a:endParaRPr lang="en-US"/>
          </a:p>
        </p:txBody>
      </p:sp>
      <p:sp>
        <p:nvSpPr>
          <p:cNvPr id="10" name="Rectangle 9">
            <a:extLst>
              <a:ext uri="{FF2B5EF4-FFF2-40B4-BE49-F238E27FC236}">
                <a16:creationId xmlns:a16="http://schemas.microsoft.com/office/drawing/2014/main" id="{698CC222-9C1D-394C-BCDE-81983812E37F}"/>
              </a:ext>
            </a:extLst>
          </p:cNvPr>
          <p:cNvSpPr/>
          <p:nvPr/>
        </p:nvSpPr>
        <p:spPr>
          <a:xfrm>
            <a:off x="375620" y="2849074"/>
            <a:ext cx="1249060" cy="369332"/>
          </a:xfrm>
          <a:prstGeom prst="rect">
            <a:avLst/>
          </a:prstGeom>
        </p:spPr>
        <p:txBody>
          <a:bodyPr wrap="none">
            <a:spAutoFit/>
          </a:bodyPr>
          <a:lstStyle/>
          <a:p>
            <a:r>
              <a:rPr lang="en-US" b="1">
                <a:latin typeface="Cavolini" panose="03000502040302020204" pitchFamily="66" charset="0"/>
                <a:cs typeface="Cavolini" panose="03000502040302020204" pitchFamily="66" charset="0"/>
              </a:rPr>
              <a:t>Animals:</a:t>
            </a:r>
            <a:endParaRPr lang="en-US"/>
          </a:p>
        </p:txBody>
      </p:sp>
      <p:sp>
        <p:nvSpPr>
          <p:cNvPr id="11" name="Rectangle 10">
            <a:extLst>
              <a:ext uri="{FF2B5EF4-FFF2-40B4-BE49-F238E27FC236}">
                <a16:creationId xmlns:a16="http://schemas.microsoft.com/office/drawing/2014/main" id="{619597AF-39AE-884B-BF64-4050B648D9FD}"/>
              </a:ext>
            </a:extLst>
          </p:cNvPr>
          <p:cNvSpPr/>
          <p:nvPr/>
        </p:nvSpPr>
        <p:spPr>
          <a:xfrm>
            <a:off x="359618" y="4819611"/>
            <a:ext cx="1454244" cy="369332"/>
          </a:xfrm>
          <a:prstGeom prst="rect">
            <a:avLst/>
          </a:prstGeom>
        </p:spPr>
        <p:txBody>
          <a:bodyPr wrap="none">
            <a:spAutoFit/>
          </a:bodyPr>
          <a:lstStyle/>
          <a:p>
            <a:r>
              <a:rPr lang="en-US" b="1">
                <a:latin typeface="Cavolini" panose="03000502040302020204" pitchFamily="66" charset="0"/>
                <a:cs typeface="Cavolini" panose="03000502040302020204" pitchFamily="66" charset="0"/>
              </a:rPr>
              <a:t>Geometry:</a:t>
            </a:r>
            <a:endParaRPr lang="en-US"/>
          </a:p>
        </p:txBody>
      </p:sp>
    </p:spTree>
    <p:extLst>
      <p:ext uri="{BB962C8B-B14F-4D97-AF65-F5344CB8AC3E}">
        <p14:creationId xmlns:p14="http://schemas.microsoft.com/office/powerpoint/2010/main" val="12561317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1733712" y="959498"/>
            <a:ext cx="8724575"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Challenges – Animals / Geometry</a:t>
            </a:r>
          </a:p>
        </p:txBody>
      </p:sp>
      <p:sp>
        <p:nvSpPr>
          <p:cNvPr id="9" name="Rectangle 8">
            <a:extLst>
              <a:ext uri="{FF2B5EF4-FFF2-40B4-BE49-F238E27FC236}">
                <a16:creationId xmlns:a16="http://schemas.microsoft.com/office/drawing/2014/main" id="{7B83F77A-569B-DD46-84B5-B832989E1E4E}"/>
              </a:ext>
            </a:extLst>
          </p:cNvPr>
          <p:cNvSpPr/>
          <p:nvPr/>
        </p:nvSpPr>
        <p:spPr>
          <a:xfrm>
            <a:off x="396156" y="1647780"/>
            <a:ext cx="11264899" cy="369332"/>
          </a:xfrm>
          <a:prstGeom prst="rect">
            <a:avLst/>
          </a:prstGeom>
        </p:spPr>
        <p:txBody>
          <a:bodyPr wrap="square">
            <a:spAutoFit/>
          </a:bodyPr>
          <a:lstStyle/>
          <a:p>
            <a:r>
              <a:rPr lang="en-US">
                <a:latin typeface="Cavolini"/>
                <a:cs typeface="Cavolini"/>
              </a:rPr>
              <a:t>Snap images of your completed figure(s) and paste them here:</a:t>
            </a:r>
            <a:endParaRPr lang="en-US"/>
          </a:p>
        </p:txBody>
      </p:sp>
    </p:spTree>
    <p:extLst>
      <p:ext uri="{BB962C8B-B14F-4D97-AF65-F5344CB8AC3E}">
        <p14:creationId xmlns:p14="http://schemas.microsoft.com/office/powerpoint/2010/main" val="10699920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1733712" y="959498"/>
            <a:ext cx="8724575"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Challenges – Advanced</a:t>
            </a:r>
          </a:p>
        </p:txBody>
      </p:sp>
      <p:sp>
        <p:nvSpPr>
          <p:cNvPr id="9" name="Rectangle 8">
            <a:extLst>
              <a:ext uri="{FF2B5EF4-FFF2-40B4-BE49-F238E27FC236}">
                <a16:creationId xmlns:a16="http://schemas.microsoft.com/office/drawing/2014/main" id="{7B83F77A-569B-DD46-84B5-B832989E1E4E}"/>
              </a:ext>
            </a:extLst>
          </p:cNvPr>
          <p:cNvSpPr/>
          <p:nvPr/>
        </p:nvSpPr>
        <p:spPr>
          <a:xfrm>
            <a:off x="396156" y="1647780"/>
            <a:ext cx="11550038" cy="923330"/>
          </a:xfrm>
          <a:prstGeom prst="rect">
            <a:avLst/>
          </a:prstGeom>
        </p:spPr>
        <p:txBody>
          <a:bodyPr wrap="square">
            <a:spAutoFit/>
          </a:bodyPr>
          <a:lstStyle/>
          <a:p>
            <a:r>
              <a:rPr lang="en-US">
                <a:latin typeface="Cavolini"/>
                <a:cs typeface="Cavolini"/>
              </a:rPr>
              <a:t>Select a figure from the Advanced set of challenges. Complete more than one if you can!</a:t>
            </a:r>
          </a:p>
          <a:p>
            <a:endParaRPr lang="en-US">
              <a:latin typeface="Cavolini"/>
              <a:cs typeface="Cavolini"/>
            </a:endParaRPr>
          </a:p>
          <a:p>
            <a:r>
              <a:rPr lang="en-US">
                <a:latin typeface="Cavolini"/>
                <a:cs typeface="Cavolini"/>
              </a:rPr>
              <a:t>Snap images of your completed shape(s) and paste them here:</a:t>
            </a:r>
            <a:endParaRPr lang="en-US"/>
          </a:p>
        </p:txBody>
      </p:sp>
      <p:pic>
        <p:nvPicPr>
          <p:cNvPr id="6" name="Picture 5" descr="A picture containing icon&#10;&#10;Description automatically generated">
            <a:extLst>
              <a:ext uri="{FF2B5EF4-FFF2-40B4-BE49-F238E27FC236}">
                <a16:creationId xmlns:a16="http://schemas.microsoft.com/office/drawing/2014/main" id="{5FEA7747-1D04-4F4D-99DA-545EEF7A1FC9}"/>
              </a:ext>
            </a:extLst>
          </p:cNvPr>
          <p:cNvPicPr>
            <a:picLocks noChangeAspect="1"/>
          </p:cNvPicPr>
          <p:nvPr/>
        </p:nvPicPr>
        <p:blipFill>
          <a:blip r:embed="rId3"/>
          <a:stretch>
            <a:fillRect/>
          </a:stretch>
        </p:blipFill>
        <p:spPr>
          <a:xfrm>
            <a:off x="1733712" y="5530645"/>
            <a:ext cx="8604746" cy="1095149"/>
          </a:xfrm>
          <a:prstGeom prst="rect">
            <a:avLst/>
          </a:prstGeom>
        </p:spPr>
      </p:pic>
    </p:spTree>
    <p:extLst>
      <p:ext uri="{BB962C8B-B14F-4D97-AF65-F5344CB8AC3E}">
        <p14:creationId xmlns:p14="http://schemas.microsoft.com/office/powerpoint/2010/main" val="41920032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1733712" y="959498"/>
            <a:ext cx="8724575"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Tangram Challenges – Advanced</a:t>
            </a:r>
          </a:p>
        </p:txBody>
      </p:sp>
      <p:sp>
        <p:nvSpPr>
          <p:cNvPr id="9" name="Rectangle 8">
            <a:extLst>
              <a:ext uri="{FF2B5EF4-FFF2-40B4-BE49-F238E27FC236}">
                <a16:creationId xmlns:a16="http://schemas.microsoft.com/office/drawing/2014/main" id="{7B83F77A-569B-DD46-84B5-B832989E1E4E}"/>
              </a:ext>
            </a:extLst>
          </p:cNvPr>
          <p:cNvSpPr/>
          <p:nvPr/>
        </p:nvSpPr>
        <p:spPr>
          <a:xfrm>
            <a:off x="396156" y="1647780"/>
            <a:ext cx="11264899" cy="369332"/>
          </a:xfrm>
          <a:prstGeom prst="rect">
            <a:avLst/>
          </a:prstGeom>
        </p:spPr>
        <p:txBody>
          <a:bodyPr wrap="square">
            <a:spAutoFit/>
          </a:bodyPr>
          <a:lstStyle/>
          <a:p>
            <a:r>
              <a:rPr lang="en-US">
                <a:latin typeface="Cavolini"/>
                <a:cs typeface="Cavolini"/>
              </a:rPr>
              <a:t>Snap images of your completed figure(s) and paste them here:</a:t>
            </a:r>
            <a:endParaRPr lang="en-US"/>
          </a:p>
        </p:txBody>
      </p:sp>
    </p:spTree>
    <p:extLst>
      <p:ext uri="{BB962C8B-B14F-4D97-AF65-F5344CB8AC3E}">
        <p14:creationId xmlns:p14="http://schemas.microsoft.com/office/powerpoint/2010/main" val="41655112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BDA798E4-CA44-3C4A-9E45-14FF73F89A5E}"/>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31175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Google Shape;89;p15">
            <a:extLst>
              <a:ext uri="{FF2B5EF4-FFF2-40B4-BE49-F238E27FC236}">
                <a16:creationId xmlns:a16="http://schemas.microsoft.com/office/drawing/2014/main" id="{A5020CB6-A501-A941-9CD3-CC1BB6A84065}"/>
              </a:ext>
            </a:extLst>
          </p:cNvPr>
          <p:cNvSpPr txBox="1">
            <a:spLocks/>
          </p:cNvSpPr>
          <p:nvPr/>
        </p:nvSpPr>
        <p:spPr>
          <a:xfrm>
            <a:off x="519202" y="721513"/>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Materials</a:t>
            </a:r>
          </a:p>
        </p:txBody>
      </p:sp>
      <p:sp>
        <p:nvSpPr>
          <p:cNvPr id="6" name="TextBox 1">
            <a:extLst>
              <a:ext uri="{FF2B5EF4-FFF2-40B4-BE49-F238E27FC236}">
                <a16:creationId xmlns:a16="http://schemas.microsoft.com/office/drawing/2014/main" id="{17DF261E-E68F-4EA5-B337-79F1646D4C53}"/>
              </a:ext>
            </a:extLst>
          </p:cNvPr>
          <p:cNvSpPr txBox="1"/>
          <p:nvPr/>
        </p:nvSpPr>
        <p:spPr>
          <a:xfrm>
            <a:off x="526080" y="1448972"/>
            <a:ext cx="10473334" cy="584775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panose="020B0604020202020204" pitchFamily="34" charset="0"/>
              <a:buChar char="•"/>
              <a:defRPr/>
            </a:pPr>
            <a:r>
              <a:rPr lang="en-US" sz="2200">
                <a:latin typeface="Calibri" panose="020F0502020204030204"/>
                <a:cs typeface="Calibri" panose="020F0502020204030204"/>
              </a:rPr>
              <a:t>If</a:t>
            </a:r>
            <a:r>
              <a:rPr kumimoji="0" lang="en-US" sz="2200" b="0" i="0" u="none" strike="noStrike" kern="1200" cap="none" spc="0" normalizeH="0" baseline="0" noProof="0">
                <a:ln>
                  <a:noFill/>
                </a:ln>
                <a:effectLst/>
                <a:uLnTx/>
                <a:uFillTx/>
                <a:latin typeface="Calibri" panose="020F0502020204030204"/>
                <a:ea typeface="+mn-ea"/>
                <a:cs typeface="Calibri" panose="020F0502020204030204"/>
              </a:rPr>
              <a:t> this is the </a:t>
            </a:r>
            <a:r>
              <a:rPr lang="en-US" sz="2200">
                <a:latin typeface="Calibri" panose="020F0502020204030204"/>
                <a:cs typeface="Calibri" panose="020F0502020204030204"/>
              </a:rPr>
              <a:t>first-time</a:t>
            </a:r>
            <a:r>
              <a:rPr kumimoji="0" lang="en-US" sz="2200" b="0" i="0" u="none" strike="noStrike" kern="1200" cap="none" spc="0" normalizeH="0" baseline="0" noProof="0">
                <a:ln>
                  <a:noFill/>
                </a:ln>
                <a:effectLst/>
                <a:uLnTx/>
                <a:uFillTx/>
                <a:latin typeface="Calibri" panose="020F0502020204030204"/>
                <a:ea typeface="+mn-ea"/>
                <a:cs typeface="Calibri" panose="020F0502020204030204"/>
              </a:rPr>
              <a:t> students are experiencing virtual manipulatives,</a:t>
            </a:r>
            <a:r>
              <a:rPr lang="en-US" sz="2200">
                <a:latin typeface="Calibri" panose="020F0502020204030204"/>
                <a:cs typeface="Calibri" panose="020F0502020204030204"/>
              </a:rPr>
              <a:t> it is highly recommended to allow</a:t>
            </a:r>
            <a:r>
              <a:rPr kumimoji="0" lang="en-US" sz="2200" b="0" i="0" u="none" strike="noStrike" kern="1200" cap="none" spc="0" normalizeH="0" baseline="0" noProof="0">
                <a:ln>
                  <a:noFill/>
                </a:ln>
                <a:effectLst/>
                <a:uLnTx/>
                <a:uFillTx/>
                <a:latin typeface="Calibri" panose="020F0502020204030204"/>
                <a:ea typeface="+mn-ea"/>
                <a:cs typeface="Calibri" panose="020F0502020204030204"/>
              </a:rPr>
              <a:t> them time to "play". This </a:t>
            </a:r>
            <a:r>
              <a:rPr lang="en-US" sz="2200">
                <a:latin typeface="Calibri" panose="020F0502020204030204"/>
                <a:cs typeface="Calibri" panose="020F0502020204030204"/>
              </a:rPr>
              <a:t>gives the opportunity</a:t>
            </a:r>
            <a:r>
              <a:rPr kumimoji="0" lang="en-US" sz="2200" b="0" i="0" u="none" strike="noStrike" kern="1200" cap="none" spc="0" normalizeH="0" baseline="0" noProof="0">
                <a:ln>
                  <a:noFill/>
                </a:ln>
                <a:effectLst/>
                <a:uLnTx/>
                <a:uFillTx/>
                <a:latin typeface="Calibri" panose="020F0502020204030204"/>
                <a:ea typeface="+mn-ea"/>
                <a:cs typeface="Calibri" panose="020F0502020204030204"/>
              </a:rPr>
              <a:t> to explore and have fun with the tools BEFORE</a:t>
            </a:r>
            <a:r>
              <a:rPr lang="en-US" sz="2200">
                <a:latin typeface="Calibri" panose="020F0502020204030204"/>
                <a:cs typeface="Calibri" panose="020F0502020204030204"/>
              </a:rPr>
              <a:t> student are </a:t>
            </a:r>
            <a:r>
              <a:rPr kumimoji="0" lang="en-US" sz="2200" b="0" i="0" u="none" strike="noStrike" kern="1200" cap="none" spc="0" normalizeH="0" baseline="0" noProof="0">
                <a:ln>
                  <a:noFill/>
                </a:ln>
                <a:effectLst/>
                <a:uLnTx/>
                <a:uFillTx/>
                <a:latin typeface="Calibri" panose="020F0502020204030204"/>
                <a:ea typeface="+mn-ea"/>
                <a:cs typeface="Calibri" panose="020F0502020204030204"/>
              </a:rPr>
              <a:t>required to use them purposefully. </a:t>
            </a:r>
            <a:endParaRPr lang="en-US" sz="2200" b="0" i="0" u="none" strike="noStrike" kern="1200" cap="none" spc="0" normalizeH="0" baseline="0" noProof="0">
              <a:ln>
                <a:noFill/>
              </a:ln>
              <a:effectLst/>
              <a:uLnTx/>
              <a:uFillTx/>
              <a:latin typeface="Calibri" panose="020F0502020204030204"/>
              <a:cs typeface="Calibri" panose="020F0502020204030204"/>
            </a:endParaRPr>
          </a:p>
          <a:p>
            <a:pPr marL="457200" indent="-457200">
              <a:buFont typeface="Arial" panose="020B0604020202020204" pitchFamily="34" charset="0"/>
              <a:buChar char="•"/>
              <a:defRPr/>
            </a:pPr>
            <a:endParaRPr lang="en-US" sz="2200" b="0" i="0" u="none" strike="noStrike" kern="1200" cap="none" spc="0" normalizeH="0" baseline="0" noProof="0">
              <a:ln>
                <a:noFill/>
              </a:ln>
              <a:effectLst/>
              <a:uLnTx/>
              <a:uFillTx/>
              <a:latin typeface="Calibri" panose="020F0502020204030204"/>
              <a:cs typeface="Calibri" panose="020F0502020204030204"/>
            </a:endParaRPr>
          </a:p>
          <a:p>
            <a:pPr marL="457200" indent="-457200">
              <a:buFont typeface="Arial" panose="020B0604020202020204" pitchFamily="34" charset="0"/>
              <a:buChar char="•"/>
              <a:defRPr/>
            </a:pPr>
            <a:r>
              <a:rPr lang="en-US" sz="2200">
                <a:latin typeface="Calibri" panose="020F0502020204030204"/>
                <a:cs typeface="Calibri" panose="020F0502020204030204"/>
              </a:rPr>
              <a:t>Hands-on manipulatives are ideal as significant</a:t>
            </a:r>
            <a:r>
              <a:rPr kumimoji="0" lang="en-US" sz="2200" b="0" i="0" u="none" strike="noStrike" kern="1200" cap="none" spc="0" normalizeH="0" baseline="0" noProof="0">
                <a:ln>
                  <a:noFill/>
                </a:ln>
                <a:effectLst/>
                <a:uLnTx/>
                <a:uFillTx/>
                <a:latin typeface="Calibri" panose="020F0502020204030204"/>
                <a:ea typeface="+mn-ea"/>
                <a:cs typeface="Calibri" panose="020F0502020204030204"/>
              </a:rPr>
              <a:t> learning occurs when students can build and visualize different representations of mathematics.</a:t>
            </a:r>
            <a:r>
              <a:rPr lang="en-US" sz="2200">
                <a:latin typeface="Calibri" panose="020F0502020204030204"/>
                <a:cs typeface="Calibri" panose="020F0502020204030204"/>
              </a:rPr>
              <a:t> Websites containing virtual manipulatives are suggested.</a:t>
            </a:r>
            <a:endParaRPr lang="en-US" sz="2200" b="0" i="0" u="none" strike="noStrike" kern="1200" cap="none" spc="0" normalizeH="0" baseline="0" noProof="0">
              <a:ln>
                <a:noFill/>
              </a:ln>
              <a:effectLst/>
              <a:uLnTx/>
              <a:uFillTx/>
              <a:latin typeface="Calibri" panose="020F0502020204030204"/>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b="0" i="0" u="none" strike="noStrike" kern="1200" cap="none" spc="0" normalizeH="0" baseline="0" noProof="0">
              <a:ln>
                <a:noFill/>
              </a:ln>
              <a:effectLst/>
              <a:uLnTx/>
              <a:uFillTx/>
              <a:latin typeface="Calibri" panose="020F0502020204030204"/>
              <a:cs typeface="Calibri" panose="020F0502020204030204"/>
            </a:endParaRPr>
          </a:p>
          <a:p>
            <a:pPr marL="457200" indent="-457200">
              <a:buFont typeface="Arial" panose="020B0604020202020204" pitchFamily="34" charset="0"/>
              <a:buChar char="•"/>
              <a:defRPr/>
            </a:pPr>
            <a:r>
              <a:rPr kumimoji="0" lang="en-US" sz="2200" b="0" i="0" u="none" strike="noStrike" kern="1200" cap="none" spc="0" normalizeH="0" baseline="0" noProof="0">
                <a:ln>
                  <a:noFill/>
                </a:ln>
                <a:effectLst/>
                <a:uLnTx/>
                <a:uFillTx/>
                <a:ea typeface="+mn-lt"/>
                <a:cs typeface="+mn-lt"/>
              </a:rPr>
              <a:t>If</a:t>
            </a:r>
            <a:r>
              <a:rPr lang="en-US" sz="2200">
                <a:ea typeface="+mn-lt"/>
                <a:cs typeface="+mn-lt"/>
              </a:rPr>
              <a:t> a specific </a:t>
            </a:r>
            <a:r>
              <a:rPr kumimoji="0" lang="en-US" sz="2200" b="0" i="0" u="none" strike="noStrike" kern="1200" cap="none" spc="0" normalizeH="0" baseline="0" noProof="0">
                <a:ln>
                  <a:noFill/>
                </a:ln>
                <a:effectLst/>
                <a:uLnTx/>
                <a:uFillTx/>
                <a:ea typeface="+mn-lt"/>
                <a:cs typeface="+mn-lt"/>
              </a:rPr>
              <a:t>platform </a:t>
            </a:r>
            <a:r>
              <a:rPr lang="en-US" sz="2200">
                <a:ea typeface="+mn-lt"/>
                <a:cs typeface="+mn-lt"/>
              </a:rPr>
              <a:t>is used </a:t>
            </a:r>
            <a:r>
              <a:rPr kumimoji="0" lang="en-US" sz="2200" b="0" i="0" u="none" strike="noStrike" kern="1200" cap="none" spc="0" normalizeH="0" baseline="0" noProof="0">
                <a:ln>
                  <a:noFill/>
                </a:ln>
                <a:effectLst/>
                <a:uLnTx/>
                <a:uFillTx/>
                <a:ea typeface="+mn-lt"/>
                <a:cs typeface="+mn-lt"/>
              </a:rPr>
              <a:t>for delivering online instruction (</a:t>
            </a:r>
            <a:r>
              <a:rPr kumimoji="0" lang="en-US" sz="2200" b="0" i="0" u="none" strike="noStrike" kern="1200" cap="none" spc="0" normalizeH="0" baseline="0" noProof="0" err="1">
                <a:ln>
                  <a:noFill/>
                </a:ln>
                <a:effectLst/>
                <a:uLnTx/>
                <a:uFillTx/>
                <a:ea typeface="+mn-lt"/>
                <a:cs typeface="+mn-lt"/>
              </a:rPr>
              <a:t>i.e</a:t>
            </a:r>
            <a:r>
              <a:rPr lang="en-US" sz="2200">
                <a:ea typeface="+mn-lt"/>
                <a:cs typeface="+mn-lt"/>
              </a:rPr>
              <a:t>.,</a:t>
            </a:r>
            <a:r>
              <a:rPr kumimoji="0" lang="en-US" sz="2200" b="0" i="0" u="none" strike="noStrike" kern="1200" cap="none" spc="0" normalizeH="0" baseline="0" noProof="0">
                <a:ln>
                  <a:noFill/>
                </a:ln>
                <a:effectLst/>
                <a:uLnTx/>
                <a:uFillTx/>
                <a:ea typeface="+mn-lt"/>
                <a:cs typeface="+mn-lt"/>
              </a:rPr>
              <a:t> </a:t>
            </a:r>
            <a:r>
              <a:rPr lang="en-US" sz="2200">
                <a:ea typeface="+mn-lt"/>
                <a:cs typeface="+mn-lt"/>
              </a:rPr>
              <a:t>Seesaw</a:t>
            </a:r>
            <a:r>
              <a:rPr kumimoji="0" lang="en-US" sz="2200" b="0" i="0" u="none" strike="noStrike" kern="1200" cap="none" spc="0" normalizeH="0" baseline="0" noProof="0">
                <a:ln>
                  <a:noFill/>
                </a:ln>
                <a:effectLst/>
                <a:uLnTx/>
                <a:uFillTx/>
                <a:ea typeface="+mn-lt"/>
                <a:cs typeface="+mn-lt"/>
              </a:rPr>
              <a:t>, Google </a:t>
            </a:r>
            <a:r>
              <a:rPr lang="en-US" sz="2200">
                <a:ea typeface="+mn-lt"/>
                <a:cs typeface="+mn-lt"/>
              </a:rPr>
              <a:t>Classroom</a:t>
            </a:r>
            <a:r>
              <a:rPr kumimoji="0" lang="en-US" sz="2200" b="0" i="0" u="none" strike="noStrike" kern="1200" cap="none" spc="0" normalizeH="0" baseline="0" noProof="0">
                <a:ln>
                  <a:noFill/>
                </a:ln>
                <a:effectLst/>
                <a:uLnTx/>
                <a:uFillTx/>
                <a:ea typeface="+mn-lt"/>
                <a:cs typeface="+mn-lt"/>
              </a:rPr>
              <a:t>), asynchronous tasks can be uploaded there.</a:t>
            </a:r>
            <a:endParaRPr lang="en-US" sz="2200">
              <a:ea typeface="+mn-lt"/>
              <a:cs typeface="+mn-lt"/>
            </a:endParaRPr>
          </a:p>
          <a:p>
            <a:pPr marL="457200" marR="0" lvl="0" indent="-457200" algn="l" defTabSz="914400">
              <a:lnSpc>
                <a:spcPct val="100000"/>
              </a:lnSpc>
              <a:spcBef>
                <a:spcPts val="0"/>
              </a:spcBef>
              <a:spcAft>
                <a:spcPts val="0"/>
              </a:spcAft>
              <a:buClrTx/>
              <a:buSzTx/>
              <a:buFont typeface="Arial" panose="020B0604020202020204" pitchFamily="34" charset="0"/>
              <a:buChar char="•"/>
              <a:tabLst/>
              <a:defRPr/>
            </a:pPr>
            <a:endParaRPr lang="en-US" sz="2200" b="0" i="0" u="none" strike="noStrike" kern="1200" cap="none" spc="0" normalizeH="0" baseline="0" noProof="0">
              <a:ln>
                <a:noFill/>
              </a:ln>
              <a:effectLst/>
              <a:uLnTx/>
              <a:uFillTx/>
              <a:latin typeface="Calibri" panose="020F0502020204030204"/>
              <a:cs typeface="Calibri" panose="020F0502020204030204"/>
            </a:endParaRPr>
          </a:p>
          <a:p>
            <a:pPr marL="457200" indent="-457200">
              <a:buFont typeface="Arial" panose="020B0604020202020204" pitchFamily="34" charset="0"/>
              <a:buChar char="•"/>
              <a:defRPr/>
            </a:pPr>
            <a:r>
              <a:rPr kumimoji="0" lang="en-US" sz="2200" b="0" i="0" u="none" strike="noStrike" kern="1200" cap="none" spc="0" normalizeH="0" baseline="0" noProof="0">
                <a:ln>
                  <a:noFill/>
                </a:ln>
                <a:effectLst/>
                <a:uLnTx/>
                <a:uFillTx/>
                <a:latin typeface="Calibri" panose="020F0502020204030204"/>
                <a:ea typeface="+mn-ea"/>
                <a:cs typeface="Calibri" panose="020F0502020204030204"/>
              </a:rPr>
              <a:t>For virtual manipulatives visit</a:t>
            </a:r>
            <a:r>
              <a:rPr lang="en-US" sz="2200">
                <a:latin typeface="Calibri" panose="020F0502020204030204"/>
                <a:cs typeface="Calibri" panose="020F0502020204030204"/>
              </a:rPr>
              <a:t>:</a:t>
            </a:r>
          </a:p>
          <a:p>
            <a:pPr>
              <a:defRPr/>
            </a:pPr>
            <a:r>
              <a:rPr kumimoji="0" lang="en-US" sz="2200" b="0" i="0" u="none" strike="noStrike" kern="1200" cap="none" spc="0" normalizeH="0" baseline="0" noProof="0">
                <a:ln>
                  <a:noFill/>
                </a:ln>
                <a:effectLst/>
                <a:uLnTx/>
                <a:uFillTx/>
                <a:latin typeface="Calibri" panose="020F0502020204030204"/>
                <a:ea typeface="+mn-ea"/>
                <a:cs typeface="Calibri" panose="020F0502020204030204"/>
              </a:rPr>
              <a:t> </a:t>
            </a:r>
            <a:r>
              <a:rPr lang="en-US" sz="2200">
                <a:latin typeface="Calibri" panose="020F0502020204030204"/>
                <a:ea typeface="+mn-lt"/>
                <a:cs typeface="Calibri" panose="020F0502020204030204"/>
              </a:rPr>
              <a:t>                    </a:t>
            </a:r>
            <a:r>
              <a:rPr kumimoji="0" lang="en-US" sz="2200" b="0" i="0" u="none" strike="noStrike" kern="1200" cap="none" spc="0" normalizeH="0" baseline="0" noProof="0">
                <a:ln>
                  <a:noFill/>
                </a:ln>
                <a:effectLst/>
                <a:uLnTx/>
                <a:uFillTx/>
                <a:latin typeface="Calibri" panose="020F0502020204030204"/>
                <a:ea typeface="+mn-lt"/>
                <a:cs typeface="Calibri" panose="020F0502020204030204"/>
                <a:hlinkClick r:id="rId4"/>
              </a:rPr>
              <a:t>https://toytheater.com/category/teacher-tools/virtual-manipulatives/</a:t>
            </a:r>
            <a:r>
              <a:rPr lang="en-US" sz="2200">
                <a:latin typeface="Calibri" panose="020F0502020204030204"/>
                <a:ea typeface="+mn-lt"/>
                <a:cs typeface="Calibri" panose="020F0502020204030204"/>
              </a:rPr>
              <a:t>               </a:t>
            </a:r>
            <a:endParaRPr lang="en-US" sz="2200" b="0" i="0" u="none" strike="noStrike" kern="1200" cap="none" spc="0" normalizeH="0" baseline="0" noProof="0">
              <a:ln>
                <a:noFill/>
              </a:ln>
              <a:effectLst/>
              <a:uLnTx/>
              <a:uFillTx/>
              <a:latin typeface="Calibri" panose="020F0502020204030204"/>
              <a:cs typeface="Calibri" panose="020F0502020204030204"/>
            </a:endParaRPr>
          </a:p>
          <a:p>
            <a:pPr>
              <a:defRPr/>
            </a:pPr>
            <a:r>
              <a:rPr lang="en-US" sz="2200">
                <a:latin typeface="Calibri" panose="020F0502020204030204"/>
                <a:cs typeface="Calibri" panose="020F0502020204030204"/>
              </a:rPr>
              <a:t>                     </a:t>
            </a:r>
            <a:r>
              <a:rPr lang="en-US" sz="2200">
                <a:latin typeface="Calibri" panose="020F0502020204030204"/>
                <a:cs typeface="Calibri" panose="020F0502020204030204"/>
                <a:hlinkClick r:id="" action="ppaction://noaction"/>
              </a:rPr>
              <a:t>https://mathigon.org/tangram</a:t>
            </a:r>
            <a:endParaRPr lang="en-US" sz="2200">
              <a:latin typeface="Calibri" panose="020F0502020204030204"/>
              <a:cs typeface="Calibri" panose="020F0502020204030204"/>
            </a:endParaRPr>
          </a:p>
          <a:p>
            <a:pPr>
              <a:defRPr/>
            </a:pPr>
            <a:r>
              <a:rPr lang="en-US" sz="2200">
                <a:ea typeface="+mn-lt"/>
                <a:cs typeface="+mn-lt"/>
              </a:rPr>
              <a:t>	       </a:t>
            </a:r>
            <a:r>
              <a:rPr lang="en-US" sz="2200">
                <a:ea typeface="+mn-lt"/>
                <a:cs typeface="+mn-lt"/>
                <a:hlinkClick r:id="rId5"/>
              </a:rPr>
              <a:t>https://www.mathlearningcenter.org/apps/geoboard</a:t>
            </a:r>
            <a:r>
              <a:rPr lang="en-US" sz="2200">
                <a:ea typeface="+mn-lt"/>
                <a:cs typeface="+mn-lt"/>
              </a:rPr>
              <a:t> </a:t>
            </a:r>
          </a:p>
          <a:p>
            <a:pPr>
              <a:defRPr/>
            </a:pPr>
            <a:endParaRPr lang="en-US" sz="2200" b="0" i="0" u="none" strike="noStrike" kern="1200" cap="none" spc="0" normalizeH="0" baseline="0" noProof="0">
              <a:ln>
                <a:noFill/>
              </a:ln>
              <a:effectLst/>
              <a:uLnTx/>
              <a:uFillTx/>
              <a:latin typeface="Calibri" panose="020F0502020204030204"/>
              <a:cs typeface="Calibri" panose="020F0502020204030204"/>
            </a:endParaRPr>
          </a:p>
          <a:p>
            <a:pPr marL="457200" indent="-457200">
              <a:buFont typeface="Arial" panose="020B0604020202020204" pitchFamily="34" charset="0"/>
              <a:buChar char="•"/>
              <a:defRPr/>
            </a:pPr>
            <a:endParaRPr lang="en-US" sz="2200">
              <a:latin typeface="Calibri" panose="020F0502020204030204"/>
              <a:cs typeface="Calibri" panose="020F0502020204030204"/>
            </a:endParaRPr>
          </a:p>
        </p:txBody>
      </p:sp>
    </p:spTree>
    <p:extLst>
      <p:ext uri="{BB962C8B-B14F-4D97-AF65-F5344CB8AC3E}">
        <p14:creationId xmlns:p14="http://schemas.microsoft.com/office/powerpoint/2010/main" val="9796600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5" name="Rectangle 4">
            <a:extLst>
              <a:ext uri="{FF2B5EF4-FFF2-40B4-BE49-F238E27FC236}">
                <a16:creationId xmlns:a16="http://schemas.microsoft.com/office/drawing/2014/main" id="{95389057-E73A-2C42-87D6-4C09B959D0C3}"/>
              </a:ext>
            </a:extLst>
          </p:cNvPr>
          <p:cNvSpPr/>
          <p:nvPr/>
        </p:nvSpPr>
        <p:spPr>
          <a:xfrm>
            <a:off x="3758485" y="462892"/>
            <a:ext cx="6315813"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Write about it and record it!</a:t>
            </a:r>
          </a:p>
        </p:txBody>
      </p:sp>
      <p:sp>
        <p:nvSpPr>
          <p:cNvPr id="6" name="TextBox 5">
            <a:extLst>
              <a:ext uri="{FF2B5EF4-FFF2-40B4-BE49-F238E27FC236}">
                <a16:creationId xmlns:a16="http://schemas.microsoft.com/office/drawing/2014/main" id="{9C3F6B67-253B-554B-940F-EC870C55EF9F}"/>
              </a:ext>
            </a:extLst>
          </p:cNvPr>
          <p:cNvSpPr txBox="1"/>
          <p:nvPr/>
        </p:nvSpPr>
        <p:spPr>
          <a:xfrm>
            <a:off x="407949" y="1548028"/>
            <a:ext cx="11376102" cy="4524315"/>
          </a:xfrm>
          <a:prstGeom prst="rect">
            <a:avLst/>
          </a:prstGeom>
          <a:noFill/>
        </p:spPr>
        <p:txBody>
          <a:bodyPr wrap="square" lIns="91440" tIns="45720" rIns="91440" bIns="45720" rtlCol="0" anchor="ctr">
            <a:spAutoFit/>
          </a:bodyPr>
          <a:lstStyle/>
          <a:p>
            <a:r>
              <a:rPr lang="en-US">
                <a:latin typeface="Cavolini"/>
                <a:cs typeface="Cavolini"/>
              </a:rPr>
              <a:t>Using all </a:t>
            </a:r>
            <a:r>
              <a:rPr lang="en-US" b="1">
                <a:latin typeface="Cavolini"/>
                <a:cs typeface="Cavolini"/>
              </a:rPr>
              <a:t>7 </a:t>
            </a:r>
            <a:r>
              <a:rPr lang="en-US">
                <a:latin typeface="Cavolini"/>
                <a:cs typeface="Cavolini"/>
              </a:rPr>
              <a:t>of the tangram pieces that make up a single set, construct a “figure” of your own. It could be a figure that is easily recognizable, a letter or number, a symmetrical shape…the possibilities are endless! </a:t>
            </a:r>
          </a:p>
          <a:p>
            <a:endParaRPr lang="en-US">
              <a:latin typeface="Cavolini"/>
              <a:cs typeface="Cavolini"/>
            </a:endParaRPr>
          </a:p>
          <a:p>
            <a:r>
              <a:rPr lang="en-US">
                <a:latin typeface="Cavolini"/>
                <a:cs typeface="Cavolini"/>
              </a:rPr>
              <a:t>Insert an image of your figure here:</a:t>
            </a:r>
          </a:p>
          <a:p>
            <a:endParaRPr lang="en-US">
              <a:latin typeface="Cavolini"/>
              <a:cs typeface="Cavolini"/>
            </a:endParaRPr>
          </a:p>
          <a:p>
            <a:endParaRPr lang="en-US">
              <a:latin typeface="Cavolini"/>
              <a:cs typeface="Cavolini"/>
            </a:endParaRPr>
          </a:p>
          <a:p>
            <a:endParaRPr lang="en-US">
              <a:latin typeface="Cavolini"/>
              <a:cs typeface="Cavolini"/>
            </a:endParaRPr>
          </a:p>
          <a:p>
            <a:endParaRPr lang="en-US">
              <a:latin typeface="Cavolini"/>
              <a:cs typeface="Cavolini"/>
            </a:endParaRPr>
          </a:p>
          <a:p>
            <a:endParaRPr lang="en-US">
              <a:latin typeface="Cavolini"/>
              <a:cs typeface="Cavolini"/>
            </a:endParaRPr>
          </a:p>
          <a:p>
            <a:endParaRPr lang="en-US">
              <a:latin typeface="Cavolini"/>
              <a:cs typeface="Cavolini"/>
            </a:endParaRPr>
          </a:p>
          <a:p>
            <a:endParaRPr lang="en-US">
              <a:latin typeface="Cavolini"/>
              <a:cs typeface="Cavolini"/>
            </a:endParaRPr>
          </a:p>
          <a:p>
            <a:endParaRPr lang="en-US">
              <a:latin typeface="Cavolini"/>
              <a:cs typeface="Cavolini"/>
            </a:endParaRPr>
          </a:p>
          <a:p>
            <a:endParaRPr lang="en-US">
              <a:latin typeface="Cavolini"/>
              <a:cs typeface="Cavolini"/>
            </a:endParaRPr>
          </a:p>
          <a:p>
            <a:endParaRPr lang="en-US">
              <a:latin typeface="Cavolini"/>
              <a:cs typeface="Cavolini"/>
            </a:endParaRPr>
          </a:p>
          <a:p>
            <a:r>
              <a:rPr lang="en-US">
                <a:latin typeface="Cavolini"/>
                <a:cs typeface="Cavolini"/>
              </a:rPr>
              <a:t>Use the insert audio tool to describe your image.</a:t>
            </a:r>
          </a:p>
        </p:txBody>
      </p:sp>
      <p:pic>
        <p:nvPicPr>
          <p:cNvPr id="11" name="Picture 14">
            <a:extLst>
              <a:ext uri="{FF2B5EF4-FFF2-40B4-BE49-F238E27FC236}">
                <a16:creationId xmlns:a16="http://schemas.microsoft.com/office/drawing/2014/main" id="{EA25D4B9-AB6E-5746-A082-1CBC6F500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0427" y="252610"/>
            <a:ext cx="415892" cy="4205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a:extLst>
              <a:ext uri="{FF2B5EF4-FFF2-40B4-BE49-F238E27FC236}">
                <a16:creationId xmlns:a16="http://schemas.microsoft.com/office/drawing/2014/main" id="{A466AC9D-D464-794D-8DE5-DC7C35EF6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2297" y="246955"/>
            <a:ext cx="597757" cy="4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2555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1DDF3CC3-8778-1F4E-AA86-DEB5B80C8B8D}"/>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393514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rgbClr val="C00000"/>
          </a:solidFill>
          <a:ln w="28575">
            <a:solidFill>
              <a:srgbClr val="920305"/>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rgbClr val="C00000"/>
          </a:solidFill>
          <a:ln w="28575">
            <a:solidFill>
              <a:srgbClr val="920305"/>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rgbClr val="C00000"/>
          </a:solidFill>
          <a:ln w="28575">
            <a:solidFill>
              <a:srgbClr val="920305"/>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40412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40412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3331824"/>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3572134"/>
            <a:ext cx="2915605" cy="707886"/>
          </a:xfrm>
          <a:prstGeom prst="rect">
            <a:avLst/>
          </a:prstGeom>
          <a:noFill/>
        </p:spPr>
        <p:txBody>
          <a:bodyPr wrap="square" rtlCol="0" anchor="ctr">
            <a:spAutoFit/>
          </a:bodyPr>
          <a:lstStyle/>
          <a:p>
            <a:pPr algn="ctr"/>
            <a:r>
              <a:rPr lang="en-US" sz="4000">
                <a:latin typeface="Bradley Hand" pitchFamily="2" charset="77"/>
              </a:rPr>
              <a:t>Activator</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rgbClr val="C00000"/>
          </a:solid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Parallelograms</a:t>
            </a:r>
          </a:p>
        </p:txBody>
      </p:sp>
      <p:sp>
        <p:nvSpPr>
          <p:cNvPr id="26" name="Rectangle 25">
            <a:extLst>
              <a:ext uri="{FF2B5EF4-FFF2-40B4-BE49-F238E27FC236}">
                <a16:creationId xmlns:a16="http://schemas.microsoft.com/office/drawing/2014/main" id="{794313EA-89CC-8343-B3B7-FC7040274402}"/>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B19DC386-C007-C544-8F95-5EF531BE0F49}"/>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FB6B43EF-134B-3847-896E-75DCF21D2348}"/>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27" name="TextBox 26">
            <a:extLst>
              <a:ext uri="{FF2B5EF4-FFF2-40B4-BE49-F238E27FC236}">
                <a16:creationId xmlns:a16="http://schemas.microsoft.com/office/drawing/2014/main" id="{54050C00-873E-D54F-ADEF-CDC78F1A9F5C}"/>
              </a:ext>
            </a:extLst>
          </p:cNvPr>
          <p:cNvSpPr txBox="1"/>
          <p:nvPr/>
        </p:nvSpPr>
        <p:spPr>
          <a:xfrm>
            <a:off x="4683344" y="2666702"/>
            <a:ext cx="2915605" cy="523220"/>
          </a:xfrm>
          <a:prstGeom prst="rect">
            <a:avLst/>
          </a:prstGeom>
          <a:solidFill>
            <a:srgbClr val="FF0000">
              <a:alpha val="30588"/>
            </a:srgbClr>
          </a:solidFill>
          <a:ln w="38100">
            <a:solidFill>
              <a:srgbClr val="C00000"/>
            </a:solidFill>
          </a:ln>
        </p:spPr>
        <p:txBody>
          <a:bodyPr wrap="square" rtlCol="0" anchor="ctr">
            <a:spAutoFit/>
          </a:bodyPr>
          <a:lstStyle/>
          <a:p>
            <a:pPr algn="ctr"/>
            <a:r>
              <a:rPr lang="en-US" sz="28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34" name="TextBox 33">
            <a:extLst>
              <a:ext uri="{FF2B5EF4-FFF2-40B4-BE49-F238E27FC236}">
                <a16:creationId xmlns:a16="http://schemas.microsoft.com/office/drawing/2014/main" id="{D8E8CCBA-12E3-C149-834C-2884D81151B4}"/>
              </a:ext>
            </a:extLst>
          </p:cNvPr>
          <p:cNvSpPr txBox="1"/>
          <p:nvPr/>
        </p:nvSpPr>
        <p:spPr>
          <a:xfrm>
            <a:off x="4702744" y="3522341"/>
            <a:ext cx="2915605" cy="954107"/>
          </a:xfrm>
          <a:prstGeom prst="rect">
            <a:avLst/>
          </a:prstGeom>
          <a:solidFill>
            <a:srgbClr val="FF0000">
              <a:alpha val="49020"/>
            </a:srgbClr>
          </a:solidFill>
          <a:ln w="38100">
            <a:solidFill>
              <a:srgbClr val="C00000"/>
            </a:solidFill>
          </a:ln>
        </p:spPr>
        <p:txBody>
          <a:bodyPr wrap="square" rtlCol="0" anchor="ctr">
            <a:spAutoFit/>
          </a:bodyPr>
          <a:lstStyle/>
          <a:p>
            <a:pPr algn="ctr"/>
            <a:r>
              <a:rPr lang="en-US" sz="28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35" name="TextBox 34">
            <a:extLst>
              <a:ext uri="{FF2B5EF4-FFF2-40B4-BE49-F238E27FC236}">
                <a16:creationId xmlns:a16="http://schemas.microsoft.com/office/drawing/2014/main" id="{5419F1B1-18DE-5344-8BD5-ED44F33DEFE2}"/>
              </a:ext>
            </a:extLst>
          </p:cNvPr>
          <p:cNvSpPr txBox="1"/>
          <p:nvPr/>
        </p:nvSpPr>
        <p:spPr>
          <a:xfrm>
            <a:off x="4703633" y="4825363"/>
            <a:ext cx="2915605" cy="954107"/>
          </a:xfrm>
          <a:prstGeom prst="rect">
            <a:avLst/>
          </a:prstGeom>
          <a:solidFill>
            <a:srgbClr val="FF0000">
              <a:alpha val="69804"/>
            </a:srgbClr>
          </a:solidFill>
          <a:ln w="38100">
            <a:solidFill>
              <a:srgbClr val="C00000"/>
            </a:solidFill>
          </a:ln>
        </p:spPr>
        <p:txBody>
          <a:bodyPr wrap="square" rtlCol="0" anchor="ctr">
            <a:spAutoFit/>
          </a:bodyPr>
          <a:lstStyle/>
          <a:p>
            <a:pPr algn="ctr"/>
            <a:r>
              <a:rPr lang="en-US" sz="2800">
                <a:solidFill>
                  <a:schemeClr val="bg1"/>
                </a:solidFill>
                <a:latin typeface="Cavolini" panose="03000502040302020204" pitchFamily="66" charset="0"/>
                <a:cs typeface="Cavolini" panose="03000502040302020204" pitchFamily="66" charset="0"/>
              </a:rPr>
              <a:t>Extend Your Thinking</a:t>
            </a:r>
          </a:p>
        </p:txBody>
      </p:sp>
    </p:spTree>
    <p:extLst>
      <p:ext uri="{BB962C8B-B14F-4D97-AF65-F5344CB8AC3E}">
        <p14:creationId xmlns:p14="http://schemas.microsoft.com/office/powerpoint/2010/main" val="21624265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FFC001"/>
          </a:solidFill>
          <a:ln w="28575">
            <a:solidFill>
              <a:schemeClr val="accent4">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graphicFrame>
        <p:nvGraphicFramePr>
          <p:cNvPr id="11" name="Table 12">
            <a:extLst>
              <a:ext uri="{FF2B5EF4-FFF2-40B4-BE49-F238E27FC236}">
                <a16:creationId xmlns:a16="http://schemas.microsoft.com/office/drawing/2014/main" id="{7B4A0833-07B7-2348-9BD8-2A7DF55911E5}"/>
              </a:ext>
            </a:extLst>
          </p:cNvPr>
          <p:cNvGraphicFramePr>
            <a:graphicFrameLocks noGrp="1"/>
          </p:cNvGraphicFramePr>
          <p:nvPr>
            <p:extLst>
              <p:ext uri="{D42A27DB-BD31-4B8C-83A1-F6EECF244321}">
                <p14:modId xmlns:p14="http://schemas.microsoft.com/office/powerpoint/2010/main" val="3504448141"/>
              </p:ext>
            </p:extLst>
          </p:nvPr>
        </p:nvGraphicFramePr>
        <p:xfrm>
          <a:off x="5337897" y="282038"/>
          <a:ext cx="6212760" cy="6212760"/>
        </p:xfrm>
        <a:graphic>
          <a:graphicData uri="http://schemas.openxmlformats.org/drawingml/2006/table">
            <a:tbl>
              <a:tblPr firstRow="1" bandRow="1">
                <a:tableStyleId>{5940675A-B579-460E-94D1-54222C63F5DA}</a:tableStyleId>
              </a:tblPr>
              <a:tblGrid>
                <a:gridCol w="776595">
                  <a:extLst>
                    <a:ext uri="{9D8B030D-6E8A-4147-A177-3AD203B41FA5}">
                      <a16:colId xmlns:a16="http://schemas.microsoft.com/office/drawing/2014/main" val="1295481950"/>
                    </a:ext>
                  </a:extLst>
                </a:gridCol>
                <a:gridCol w="776595">
                  <a:extLst>
                    <a:ext uri="{9D8B030D-6E8A-4147-A177-3AD203B41FA5}">
                      <a16:colId xmlns:a16="http://schemas.microsoft.com/office/drawing/2014/main" val="1324426247"/>
                    </a:ext>
                  </a:extLst>
                </a:gridCol>
                <a:gridCol w="776595">
                  <a:extLst>
                    <a:ext uri="{9D8B030D-6E8A-4147-A177-3AD203B41FA5}">
                      <a16:colId xmlns:a16="http://schemas.microsoft.com/office/drawing/2014/main" val="1412046425"/>
                    </a:ext>
                  </a:extLst>
                </a:gridCol>
                <a:gridCol w="776595">
                  <a:extLst>
                    <a:ext uri="{9D8B030D-6E8A-4147-A177-3AD203B41FA5}">
                      <a16:colId xmlns:a16="http://schemas.microsoft.com/office/drawing/2014/main" val="3164620185"/>
                    </a:ext>
                  </a:extLst>
                </a:gridCol>
                <a:gridCol w="776595">
                  <a:extLst>
                    <a:ext uri="{9D8B030D-6E8A-4147-A177-3AD203B41FA5}">
                      <a16:colId xmlns:a16="http://schemas.microsoft.com/office/drawing/2014/main" val="762742076"/>
                    </a:ext>
                  </a:extLst>
                </a:gridCol>
                <a:gridCol w="776595">
                  <a:extLst>
                    <a:ext uri="{9D8B030D-6E8A-4147-A177-3AD203B41FA5}">
                      <a16:colId xmlns:a16="http://schemas.microsoft.com/office/drawing/2014/main" val="929396388"/>
                    </a:ext>
                  </a:extLst>
                </a:gridCol>
                <a:gridCol w="776595">
                  <a:extLst>
                    <a:ext uri="{9D8B030D-6E8A-4147-A177-3AD203B41FA5}">
                      <a16:colId xmlns:a16="http://schemas.microsoft.com/office/drawing/2014/main" val="3741459218"/>
                    </a:ext>
                  </a:extLst>
                </a:gridCol>
                <a:gridCol w="776595">
                  <a:extLst>
                    <a:ext uri="{9D8B030D-6E8A-4147-A177-3AD203B41FA5}">
                      <a16:colId xmlns:a16="http://schemas.microsoft.com/office/drawing/2014/main" val="4180714483"/>
                    </a:ext>
                  </a:extLst>
                </a:gridCol>
              </a:tblGrid>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776595">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bl>
          </a:graphicData>
        </a:graphic>
      </p:graphicFrame>
      <p:sp>
        <p:nvSpPr>
          <p:cNvPr id="15" name="Round Diagonal Corner Rectangle 14">
            <a:extLst>
              <a:ext uri="{FF2B5EF4-FFF2-40B4-BE49-F238E27FC236}">
                <a16:creationId xmlns:a16="http://schemas.microsoft.com/office/drawing/2014/main" id="{2BC7BE83-AA5A-2140-929E-179C3BD478ED}"/>
              </a:ext>
            </a:extLst>
          </p:cNvPr>
          <p:cNvSpPr/>
          <p:nvPr/>
        </p:nvSpPr>
        <p:spPr>
          <a:xfrm>
            <a:off x="97044" y="125104"/>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9" name="Right Triangle 8">
            <a:extLst>
              <a:ext uri="{FF2B5EF4-FFF2-40B4-BE49-F238E27FC236}">
                <a16:creationId xmlns:a16="http://schemas.microsoft.com/office/drawing/2014/main" id="{FA9BA5A2-97C1-406B-ADB3-6AAB3AC32B29}"/>
              </a:ext>
            </a:extLst>
          </p:cNvPr>
          <p:cNvSpPr/>
          <p:nvPr/>
        </p:nvSpPr>
        <p:spPr>
          <a:xfrm rot="16200000" flipH="1">
            <a:off x="5388915" y="3406328"/>
            <a:ext cx="2259634" cy="2304980"/>
          </a:xfrm>
          <a:prstGeom prst="rtTriangle">
            <a:avLst/>
          </a:prstGeom>
          <a:solidFill>
            <a:srgbClr val="92D050"/>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37571DAD-567E-48CF-ADBC-671C778652B9}"/>
              </a:ext>
            </a:extLst>
          </p:cNvPr>
          <p:cNvSpPr/>
          <p:nvPr/>
        </p:nvSpPr>
        <p:spPr>
          <a:xfrm>
            <a:off x="8462210" y="349348"/>
            <a:ext cx="3070783" cy="2982562"/>
          </a:xfrm>
          <a:prstGeom prst="parallelogram">
            <a:avLst>
              <a:gd name="adj" fmla="val 50752"/>
            </a:avLst>
          </a:prstGeom>
          <a:solidFill>
            <a:srgbClr val="FFFF00"/>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9DA66E-465B-BE48-9797-B7944305B4B4}"/>
              </a:ext>
            </a:extLst>
          </p:cNvPr>
          <p:cNvSpPr txBox="1"/>
          <p:nvPr/>
        </p:nvSpPr>
        <p:spPr>
          <a:xfrm>
            <a:off x="1013533" y="1979060"/>
            <a:ext cx="3202790" cy="3416320"/>
          </a:xfrm>
          <a:prstGeom prst="rect">
            <a:avLst/>
          </a:prstGeom>
          <a:noFill/>
        </p:spPr>
        <p:txBody>
          <a:bodyPr wrap="square" rtlCol="0" anchor="ctr">
            <a:spAutoFit/>
          </a:bodyPr>
          <a:lstStyle/>
          <a:p>
            <a:pPr algn="ctr"/>
            <a:r>
              <a:rPr lang="en-US" sz="5400" b="1">
                <a:latin typeface="Cavolini" panose="03000502040302020204" pitchFamily="66" charset="0"/>
                <a:cs typeface="Cavolini" panose="03000502040302020204" pitchFamily="66" charset="0"/>
              </a:rPr>
              <a:t>Which one doesn’t belong?</a:t>
            </a:r>
          </a:p>
        </p:txBody>
      </p:sp>
      <p:sp>
        <p:nvSpPr>
          <p:cNvPr id="14" name="TextBox 13">
            <a:extLst>
              <a:ext uri="{FF2B5EF4-FFF2-40B4-BE49-F238E27FC236}">
                <a16:creationId xmlns:a16="http://schemas.microsoft.com/office/drawing/2014/main" id="{0B0DA39D-B827-494A-BDF9-C025727EE402}"/>
              </a:ext>
            </a:extLst>
          </p:cNvPr>
          <p:cNvSpPr txBox="1"/>
          <p:nvPr/>
        </p:nvSpPr>
        <p:spPr>
          <a:xfrm>
            <a:off x="1064663" y="437417"/>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13" name="Triangle 12">
            <a:extLst>
              <a:ext uri="{FF2B5EF4-FFF2-40B4-BE49-F238E27FC236}">
                <a16:creationId xmlns:a16="http://schemas.microsoft.com/office/drawing/2014/main" id="{73C613D3-DCF1-4246-ABFB-B02F40E801C0}"/>
              </a:ext>
            </a:extLst>
          </p:cNvPr>
          <p:cNvSpPr/>
          <p:nvPr/>
        </p:nvSpPr>
        <p:spPr>
          <a:xfrm rot="5400000">
            <a:off x="5347635" y="340432"/>
            <a:ext cx="3047570" cy="3010358"/>
          </a:xfrm>
          <a:prstGeom prst="triangle">
            <a:avLst>
              <a:gd name="adj" fmla="val 50000"/>
            </a:avLst>
          </a:prstGeom>
          <a:solidFill>
            <a:srgbClr val="FF0000"/>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892237AA-3DA4-874A-926C-0263B01F32E1}"/>
              </a:ext>
            </a:extLst>
          </p:cNvPr>
          <p:cNvSpPr/>
          <p:nvPr/>
        </p:nvSpPr>
        <p:spPr>
          <a:xfrm rot="2700000">
            <a:off x="9622066" y="3184554"/>
            <a:ext cx="2798854" cy="1444231"/>
          </a:xfrm>
          <a:prstGeom prst="triangle">
            <a:avLst/>
          </a:prstGeom>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EAC426F1-C1D2-4F47-A262-F161DF779D68}"/>
              </a:ext>
            </a:extLst>
          </p:cNvPr>
          <p:cNvCxnSpPr>
            <a:cxnSpLocks/>
          </p:cNvCxnSpPr>
          <p:nvPr/>
        </p:nvCxnSpPr>
        <p:spPr>
          <a:xfrm flipV="1">
            <a:off x="5326022" y="3374563"/>
            <a:ext cx="6224635" cy="1866"/>
          </a:xfrm>
          <a:prstGeom prst="straightConnector1">
            <a:avLst/>
          </a:prstGeom>
          <a:ln w="762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C20D8D73-AB05-4D5C-8946-CCCEB54FFE63}"/>
              </a:ext>
            </a:extLst>
          </p:cNvPr>
          <p:cNvCxnSpPr>
            <a:cxnSpLocks/>
          </p:cNvCxnSpPr>
          <p:nvPr/>
        </p:nvCxnSpPr>
        <p:spPr>
          <a:xfrm>
            <a:off x="5333790" y="1829947"/>
            <a:ext cx="3078283" cy="15664"/>
          </a:xfrm>
          <a:prstGeom prst="line">
            <a:avLst/>
          </a:prstGeom>
          <a:ln w="38100">
            <a:solidFill>
              <a:srgbClr val="A60205"/>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A5B6231-7D95-4EC1-94A7-77E7338190DC}"/>
              </a:ext>
            </a:extLst>
          </p:cNvPr>
          <p:cNvCxnSpPr>
            <a:cxnSpLocks/>
            <a:endCxn id="2" idx="2"/>
          </p:cNvCxnSpPr>
          <p:nvPr/>
        </p:nvCxnSpPr>
        <p:spPr>
          <a:xfrm>
            <a:off x="8440164" y="289653"/>
            <a:ext cx="0" cy="6221975"/>
          </a:xfrm>
          <a:prstGeom prst="straightConnector1">
            <a:avLst/>
          </a:prstGeom>
          <a:ln w="76200">
            <a:solidFill>
              <a:schemeClr val="tx1"/>
            </a:solidFill>
          </a:ln>
        </p:spPr>
        <p:style>
          <a:lnRef idx="1">
            <a:schemeClr val="accent3"/>
          </a:lnRef>
          <a:fillRef idx="0">
            <a:schemeClr val="accent3"/>
          </a:fillRef>
          <a:effectRef idx="0">
            <a:schemeClr val="accent3"/>
          </a:effectRef>
          <a:fontRef idx="minor">
            <a:schemeClr val="tx1"/>
          </a:fontRef>
        </p:style>
      </p:cxnSp>
      <p:sp>
        <p:nvSpPr>
          <p:cNvPr id="2" name="Rectangle 1">
            <a:extLst>
              <a:ext uri="{FF2B5EF4-FFF2-40B4-BE49-F238E27FC236}">
                <a16:creationId xmlns:a16="http://schemas.microsoft.com/office/drawing/2014/main" id="{078FA8F7-FED7-43F9-BF28-3D5CFDDBD7DE}"/>
              </a:ext>
            </a:extLst>
          </p:cNvPr>
          <p:cNvSpPr/>
          <p:nvPr/>
        </p:nvSpPr>
        <p:spPr>
          <a:xfrm>
            <a:off x="5333785" y="298871"/>
            <a:ext cx="6212757" cy="621275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FE7721B4-CC3C-A942-80F0-4CAF56206443}"/>
              </a:ext>
            </a:extLst>
          </p:cNvPr>
          <p:cNvSpPr/>
          <p:nvPr/>
        </p:nvSpPr>
        <p:spPr>
          <a:xfrm rot="13500000">
            <a:off x="7576948" y="5268947"/>
            <a:ext cx="2798854" cy="1444231"/>
          </a:xfrm>
          <a:prstGeom prst="triangle">
            <a:avLst/>
          </a:prstGeom>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9260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82700"/>
            <a:ext cx="11997911" cy="6607791"/>
          </a:xfrm>
          <a:prstGeom prst="round2Diag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0" name="TextBox 9">
            <a:extLst>
              <a:ext uri="{FF2B5EF4-FFF2-40B4-BE49-F238E27FC236}">
                <a16:creationId xmlns:a16="http://schemas.microsoft.com/office/drawing/2014/main" id="{11DB55C1-FF5D-B249-8C7C-45B4B2FF4BB8}"/>
              </a:ext>
            </a:extLst>
          </p:cNvPr>
          <p:cNvSpPr txBox="1"/>
          <p:nvPr/>
        </p:nvSpPr>
        <p:spPr>
          <a:xfrm>
            <a:off x="6326141" y="1108172"/>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cxnSp>
        <p:nvCxnSpPr>
          <p:cNvPr id="11" name="Straight Connector 10">
            <a:extLst>
              <a:ext uri="{FF2B5EF4-FFF2-40B4-BE49-F238E27FC236}">
                <a16:creationId xmlns:a16="http://schemas.microsoft.com/office/drawing/2014/main" id="{80FA9FAE-C0F1-4D43-B4A1-9817D7256B64}"/>
              </a:ext>
            </a:extLst>
          </p:cNvPr>
          <p:cNvCxnSpPr>
            <a:cxnSpLocks/>
          </p:cNvCxnSpPr>
          <p:nvPr/>
        </p:nvCxnSpPr>
        <p:spPr>
          <a:xfrm>
            <a:off x="6096000" y="722671"/>
            <a:ext cx="0" cy="58551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5676EE-43D2-744E-9304-C60660EA4BAA}"/>
              </a:ext>
            </a:extLst>
          </p:cNvPr>
          <p:cNvCxnSpPr/>
          <p:nvPr/>
        </p:nvCxnSpPr>
        <p:spPr>
          <a:xfrm>
            <a:off x="3092212" y="3429000"/>
            <a:ext cx="63713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599A30B-94E2-B842-BD1D-CF21244DA6BC}"/>
              </a:ext>
            </a:extLst>
          </p:cNvPr>
          <p:cNvSpPr txBox="1"/>
          <p:nvPr/>
        </p:nvSpPr>
        <p:spPr>
          <a:xfrm>
            <a:off x="7164605" y="3650226"/>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sp>
        <p:nvSpPr>
          <p:cNvPr id="16" name="TextBox 15">
            <a:extLst>
              <a:ext uri="{FF2B5EF4-FFF2-40B4-BE49-F238E27FC236}">
                <a16:creationId xmlns:a16="http://schemas.microsoft.com/office/drawing/2014/main" id="{43735340-D01F-2A43-BDAF-B82F95AE2E3F}"/>
              </a:ext>
            </a:extLst>
          </p:cNvPr>
          <p:cNvSpPr txBox="1"/>
          <p:nvPr/>
        </p:nvSpPr>
        <p:spPr>
          <a:xfrm>
            <a:off x="431596" y="3606636"/>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sp>
        <p:nvSpPr>
          <p:cNvPr id="17" name="TextBox 16">
            <a:extLst>
              <a:ext uri="{FF2B5EF4-FFF2-40B4-BE49-F238E27FC236}">
                <a16:creationId xmlns:a16="http://schemas.microsoft.com/office/drawing/2014/main" id="{82E7CD62-EF8E-8949-A336-7CA5AFF97E15}"/>
              </a:ext>
            </a:extLst>
          </p:cNvPr>
          <p:cNvSpPr txBox="1"/>
          <p:nvPr/>
        </p:nvSpPr>
        <p:spPr>
          <a:xfrm>
            <a:off x="260808" y="1166720"/>
            <a:ext cx="5561170" cy="369332"/>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This is the only one that…</a:t>
            </a:r>
          </a:p>
        </p:txBody>
      </p:sp>
      <p:pic>
        <p:nvPicPr>
          <p:cNvPr id="5" name="Picture 4">
            <a:extLst>
              <a:ext uri="{FF2B5EF4-FFF2-40B4-BE49-F238E27FC236}">
                <a16:creationId xmlns:a16="http://schemas.microsoft.com/office/drawing/2014/main" id="{4B14AB6E-A75F-4C6F-A476-81558D3EE74F}"/>
              </a:ext>
            </a:extLst>
          </p:cNvPr>
          <p:cNvPicPr>
            <a:picLocks noChangeAspect="1"/>
          </p:cNvPicPr>
          <p:nvPr/>
        </p:nvPicPr>
        <p:blipFill>
          <a:blip r:embed="rId3"/>
          <a:stretch>
            <a:fillRect/>
          </a:stretch>
        </p:blipFill>
        <p:spPr>
          <a:xfrm>
            <a:off x="5075060" y="2408060"/>
            <a:ext cx="2041879" cy="2041879"/>
          </a:xfrm>
          <a:prstGeom prst="rect">
            <a:avLst/>
          </a:prstGeom>
        </p:spPr>
      </p:pic>
    </p:spTree>
    <p:extLst>
      <p:ext uri="{BB962C8B-B14F-4D97-AF65-F5344CB8AC3E}">
        <p14:creationId xmlns:p14="http://schemas.microsoft.com/office/powerpoint/2010/main" val="16348764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B90000"/>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24218691-4A58-C74B-ADD9-499828FC5553}"/>
              </a:ext>
            </a:extLst>
          </p:cNvPr>
          <p:cNvSpPr/>
          <p:nvPr/>
        </p:nvSpPr>
        <p:spPr>
          <a:xfrm>
            <a:off x="664080" y="596599"/>
            <a:ext cx="10863839" cy="5664802"/>
          </a:xfrm>
          <a:prstGeom prst="round2DiagRect">
            <a:avLst/>
          </a:prstGeom>
          <a:solidFill>
            <a:schemeClr val="bg1"/>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2603830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75DA920F-D17F-264E-884E-22BC4CE617DB}"/>
              </a:ext>
            </a:extLst>
          </p:cNvPr>
          <p:cNvSpPr txBox="1"/>
          <p:nvPr/>
        </p:nvSpPr>
        <p:spPr>
          <a:xfrm>
            <a:off x="10709564" y="130469"/>
            <a:ext cx="1405755" cy="276999"/>
          </a:xfrm>
          <a:prstGeom prst="rect">
            <a:avLst/>
          </a:prstGeom>
          <a:solidFill>
            <a:srgbClr val="FF0000">
              <a:alpha val="30588"/>
            </a:srgbClr>
          </a:solidFill>
          <a:ln w="38100">
            <a:solidFill>
              <a:srgbClr val="C00000"/>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2" name="Parallelogram 1">
            <a:extLst>
              <a:ext uri="{FF2B5EF4-FFF2-40B4-BE49-F238E27FC236}">
                <a16:creationId xmlns:a16="http://schemas.microsoft.com/office/drawing/2014/main" id="{67A57031-835C-9348-9403-C9DA10517CF2}"/>
              </a:ext>
            </a:extLst>
          </p:cNvPr>
          <p:cNvSpPr/>
          <p:nvPr/>
        </p:nvSpPr>
        <p:spPr>
          <a:xfrm rot="5400000">
            <a:off x="8379131" y="2097768"/>
            <a:ext cx="4946072" cy="1288472"/>
          </a:xfrm>
          <a:prstGeom prst="parallelogram">
            <a:avLst>
              <a:gd name="adj" fmla="val 197222"/>
            </a:avLst>
          </a:prstGeom>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CC2A1C24-816D-4040-9989-8BB774CFBA4F}"/>
              </a:ext>
            </a:extLst>
          </p:cNvPr>
          <p:cNvSpPr/>
          <p:nvPr/>
        </p:nvSpPr>
        <p:spPr>
          <a:xfrm>
            <a:off x="3950006" y="1424951"/>
            <a:ext cx="2618982" cy="1502214"/>
          </a:xfrm>
          <a:prstGeom prst="parallelogram">
            <a:avLst>
              <a:gd name="adj" fmla="val 57662"/>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F7B5D174-3883-A846-8242-E5BA27FF60D2}"/>
              </a:ext>
            </a:extLst>
          </p:cNvPr>
          <p:cNvSpPr/>
          <p:nvPr/>
        </p:nvSpPr>
        <p:spPr>
          <a:xfrm rot="10800000" flipH="1">
            <a:off x="797663" y="1670547"/>
            <a:ext cx="2546602" cy="886690"/>
          </a:xfrm>
          <a:prstGeom prst="parallelogram">
            <a:avLst>
              <a:gd name="adj" fmla="val 54688"/>
            </a:avLst>
          </a:prstGeom>
          <a:solidFill>
            <a:srgbClr val="FFFF00"/>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FFEA1070-7211-B74E-8346-952FF8C4DBF4}"/>
              </a:ext>
            </a:extLst>
          </p:cNvPr>
          <p:cNvSpPr/>
          <p:nvPr/>
        </p:nvSpPr>
        <p:spPr>
          <a:xfrm rot="21163065" flipH="1">
            <a:off x="6557868" y="627091"/>
            <a:ext cx="3120787" cy="2013965"/>
          </a:xfrm>
          <a:prstGeom prst="parallelogram">
            <a:avLst>
              <a:gd name="adj" fmla="val 101035"/>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7F4B9A7-94D7-C84F-B5A9-88723FA2FA53}"/>
              </a:ext>
            </a:extLst>
          </p:cNvPr>
          <p:cNvSpPr/>
          <p:nvPr/>
        </p:nvSpPr>
        <p:spPr>
          <a:xfrm>
            <a:off x="200526" y="3288913"/>
            <a:ext cx="9885583" cy="646331"/>
          </a:xfrm>
          <a:prstGeom prst="rect">
            <a:avLst/>
          </a:prstGeom>
        </p:spPr>
        <p:txBody>
          <a:bodyPr wrap="square">
            <a:spAutoFit/>
          </a:bodyPr>
          <a:lstStyle/>
          <a:p>
            <a:r>
              <a:rPr lang="en-US">
                <a:latin typeface="Cavolini" panose="03000502040302020204" pitchFamily="66" charset="0"/>
                <a:cs typeface="Cavolini" panose="03000502040302020204" pitchFamily="66" charset="0"/>
              </a:rPr>
              <a:t>Examine the parallelograms above. Look carefully at their sides and angles. What properties do we see in all parallelograms? </a:t>
            </a:r>
            <a:endParaRPr lang="en-US"/>
          </a:p>
        </p:txBody>
      </p:sp>
      <p:sp>
        <p:nvSpPr>
          <p:cNvPr id="11" name="Rectangle 10">
            <a:extLst>
              <a:ext uri="{FF2B5EF4-FFF2-40B4-BE49-F238E27FC236}">
                <a16:creationId xmlns:a16="http://schemas.microsoft.com/office/drawing/2014/main" id="{4DB1D09C-FA53-BE4B-8172-3A7CBB1C6DC4}"/>
              </a:ext>
            </a:extLst>
          </p:cNvPr>
          <p:cNvSpPr/>
          <p:nvPr/>
        </p:nvSpPr>
        <p:spPr>
          <a:xfrm>
            <a:off x="200526" y="5634495"/>
            <a:ext cx="8971183" cy="646331"/>
          </a:xfrm>
          <a:prstGeom prst="rect">
            <a:avLst/>
          </a:prstGeom>
        </p:spPr>
        <p:txBody>
          <a:bodyPr wrap="square">
            <a:spAutoFit/>
          </a:bodyPr>
          <a:lstStyle/>
          <a:p>
            <a:r>
              <a:rPr lang="en-US">
                <a:latin typeface="Cavolini" panose="03000502040302020204" pitchFamily="66" charset="0"/>
                <a:cs typeface="Cavolini" panose="03000502040302020204" pitchFamily="66" charset="0"/>
              </a:rPr>
              <a:t>Do the terms ”length” and “width” work effectively for this shape? Why or why not?</a:t>
            </a:r>
            <a:endParaRPr lang="en-US"/>
          </a:p>
        </p:txBody>
      </p:sp>
    </p:spTree>
    <p:extLst>
      <p:ext uri="{BB962C8B-B14F-4D97-AF65-F5344CB8AC3E}">
        <p14:creationId xmlns:p14="http://schemas.microsoft.com/office/powerpoint/2010/main" val="22777413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8732252A-1A23-C74E-B5A9-EBC3D6B084EF}"/>
              </a:ext>
            </a:extLst>
          </p:cNvPr>
          <p:cNvGraphicFramePr>
            <a:graphicFrameLocks noGrp="1"/>
          </p:cNvGraphicFramePr>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sp>
        <p:nvSpPr>
          <p:cNvPr id="10" name="TextBox 9">
            <a:extLst>
              <a:ext uri="{FF2B5EF4-FFF2-40B4-BE49-F238E27FC236}">
                <a16:creationId xmlns:a16="http://schemas.microsoft.com/office/drawing/2014/main" id="{A6E4CBA7-9616-4E01-AF39-F9D9EAE25F67}"/>
              </a:ext>
            </a:extLst>
          </p:cNvPr>
          <p:cNvSpPr txBox="1"/>
          <p:nvPr/>
        </p:nvSpPr>
        <p:spPr>
          <a:xfrm>
            <a:off x="200526" y="1377002"/>
            <a:ext cx="4618641" cy="2585323"/>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Using the “Insert” – “Shapes” tool, create a parallelogram using any combination of shapes you like; but you may </a:t>
            </a:r>
            <a:r>
              <a:rPr lang="en-US" b="1">
                <a:latin typeface="Cavolini" panose="03000502040302020204" pitchFamily="66" charset="0"/>
                <a:cs typeface="Cavolini" panose="03000502040302020204" pitchFamily="66" charset="0"/>
              </a:rPr>
              <a:t>NOT</a:t>
            </a:r>
            <a:r>
              <a:rPr lang="en-US">
                <a:latin typeface="Cavolini" panose="03000502040302020204" pitchFamily="66" charset="0"/>
                <a:cs typeface="Cavolini" panose="03000502040302020204" pitchFamily="66" charset="0"/>
              </a:rPr>
              <a:t> use the parallelogram tool itself!</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How do you know that you have created a parallelogram?</a:t>
            </a:r>
          </a:p>
        </p:txBody>
      </p:sp>
      <p:sp>
        <p:nvSpPr>
          <p:cNvPr id="12" name="TextBox 11">
            <a:extLst>
              <a:ext uri="{FF2B5EF4-FFF2-40B4-BE49-F238E27FC236}">
                <a16:creationId xmlns:a16="http://schemas.microsoft.com/office/drawing/2014/main" id="{4CEF3E7A-D4CC-48E8-9C86-32E191B62021}"/>
              </a:ext>
            </a:extLst>
          </p:cNvPr>
          <p:cNvSpPr txBox="1"/>
          <p:nvPr/>
        </p:nvSpPr>
        <p:spPr>
          <a:xfrm>
            <a:off x="157273" y="5131384"/>
            <a:ext cx="4618641" cy="646331"/>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What is the area of your parallelogram?</a:t>
            </a:r>
          </a:p>
        </p:txBody>
      </p:sp>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3643"/>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853B54D-97D1-F240-B9DE-94AE4FFD8DE7}"/>
              </a:ext>
            </a:extLst>
          </p:cNvPr>
          <p:cNvSpPr txBox="1"/>
          <p:nvPr/>
        </p:nvSpPr>
        <p:spPr>
          <a:xfrm>
            <a:off x="1036958" y="44744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709564" y="130469"/>
            <a:ext cx="1405755" cy="276999"/>
          </a:xfrm>
          <a:prstGeom prst="rect">
            <a:avLst/>
          </a:prstGeom>
          <a:solidFill>
            <a:srgbClr val="FF0000">
              <a:alpha val="30588"/>
            </a:srgbClr>
          </a:solidFill>
          <a:ln w="38100">
            <a:solidFill>
              <a:srgbClr val="C00000"/>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The Basics</a:t>
            </a:r>
          </a:p>
        </p:txBody>
      </p:sp>
    </p:spTree>
    <p:extLst>
      <p:ext uri="{BB962C8B-B14F-4D97-AF65-F5344CB8AC3E}">
        <p14:creationId xmlns:p14="http://schemas.microsoft.com/office/powerpoint/2010/main" val="8578461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8732252A-1A23-C74E-B5A9-EBC3D6B084EF}"/>
              </a:ext>
            </a:extLst>
          </p:cNvPr>
          <p:cNvGraphicFramePr>
            <a:graphicFrameLocks noGrp="1"/>
          </p:cNvGraphicFramePr>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sp>
        <p:nvSpPr>
          <p:cNvPr id="10" name="TextBox 9">
            <a:extLst>
              <a:ext uri="{FF2B5EF4-FFF2-40B4-BE49-F238E27FC236}">
                <a16:creationId xmlns:a16="http://schemas.microsoft.com/office/drawing/2014/main" id="{A6E4CBA7-9616-4E01-AF39-F9D9EAE25F67}"/>
              </a:ext>
            </a:extLst>
          </p:cNvPr>
          <p:cNvSpPr txBox="1"/>
          <p:nvPr/>
        </p:nvSpPr>
        <p:spPr>
          <a:xfrm>
            <a:off x="200527" y="1293686"/>
            <a:ext cx="4392164" cy="1477328"/>
          </a:xfrm>
          <a:prstGeom prst="rect">
            <a:avLst/>
          </a:prstGeom>
          <a:noFill/>
        </p:spPr>
        <p:txBody>
          <a:bodyPr wrap="square" lIns="91440" tIns="45720" rIns="91440" bIns="45720" rtlCol="0" anchor="ctr">
            <a:spAutoFit/>
          </a:bodyPr>
          <a:lstStyle/>
          <a:p>
            <a:r>
              <a:rPr lang="en-US">
                <a:latin typeface="Cavolini"/>
                <a:cs typeface="Cavolini"/>
              </a:rPr>
              <a:t>Using the shapes you made on the previous slide (copy &amp; paste them here), can you rearrange them to make a different regular polygon?</a:t>
            </a:r>
          </a:p>
        </p:txBody>
      </p:sp>
      <p:sp>
        <p:nvSpPr>
          <p:cNvPr id="12" name="TextBox 11">
            <a:extLst>
              <a:ext uri="{FF2B5EF4-FFF2-40B4-BE49-F238E27FC236}">
                <a16:creationId xmlns:a16="http://schemas.microsoft.com/office/drawing/2014/main" id="{4CEF3E7A-D4CC-48E8-9C86-32E191B62021}"/>
              </a:ext>
            </a:extLst>
          </p:cNvPr>
          <p:cNvSpPr txBox="1"/>
          <p:nvPr/>
        </p:nvSpPr>
        <p:spPr>
          <a:xfrm>
            <a:off x="200526" y="3196694"/>
            <a:ext cx="4974493" cy="2031325"/>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What is the area of your new shape?</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How do you know?</a:t>
            </a:r>
          </a:p>
        </p:txBody>
      </p:sp>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3643"/>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853B54D-97D1-F240-B9DE-94AE4FFD8DE7}"/>
              </a:ext>
            </a:extLst>
          </p:cNvPr>
          <p:cNvSpPr txBox="1"/>
          <p:nvPr/>
        </p:nvSpPr>
        <p:spPr>
          <a:xfrm>
            <a:off x="1036958" y="44744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16" name="TextBox 15">
            <a:extLst>
              <a:ext uri="{FF2B5EF4-FFF2-40B4-BE49-F238E27FC236}">
                <a16:creationId xmlns:a16="http://schemas.microsoft.com/office/drawing/2014/main" id="{5C01870C-3B1B-054A-8DDB-5EDF9C272EDB}"/>
              </a:ext>
            </a:extLst>
          </p:cNvPr>
          <p:cNvSpPr txBox="1"/>
          <p:nvPr/>
        </p:nvSpPr>
        <p:spPr>
          <a:xfrm>
            <a:off x="10709564" y="130469"/>
            <a:ext cx="1405755" cy="276999"/>
          </a:xfrm>
          <a:prstGeom prst="rect">
            <a:avLst/>
          </a:prstGeom>
          <a:solidFill>
            <a:srgbClr val="FF0000">
              <a:alpha val="30588"/>
            </a:srgbClr>
          </a:solidFill>
          <a:ln w="38100">
            <a:solidFill>
              <a:srgbClr val="C00000"/>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The Basics</a:t>
            </a:r>
          </a:p>
        </p:txBody>
      </p:sp>
    </p:spTree>
    <p:extLst>
      <p:ext uri="{BB962C8B-B14F-4D97-AF65-F5344CB8AC3E}">
        <p14:creationId xmlns:p14="http://schemas.microsoft.com/office/powerpoint/2010/main" val="27364628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8732252A-1A23-C74E-B5A9-EBC3D6B084EF}"/>
              </a:ext>
            </a:extLst>
          </p:cNvPr>
          <p:cNvGraphicFramePr>
            <a:graphicFrameLocks noGrp="1"/>
          </p:cNvGraphicFramePr>
          <p:nvPr>
            <p:extLst>
              <p:ext uri="{D42A27DB-BD31-4B8C-83A1-F6EECF244321}">
                <p14:modId xmlns:p14="http://schemas.microsoft.com/office/powerpoint/2010/main" val="2352368128"/>
              </p:ext>
            </p:extLst>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sp>
        <p:nvSpPr>
          <p:cNvPr id="10" name="TextBox 9">
            <a:extLst>
              <a:ext uri="{FF2B5EF4-FFF2-40B4-BE49-F238E27FC236}">
                <a16:creationId xmlns:a16="http://schemas.microsoft.com/office/drawing/2014/main" id="{A6E4CBA7-9616-4E01-AF39-F9D9EAE25F67}"/>
              </a:ext>
            </a:extLst>
          </p:cNvPr>
          <p:cNvSpPr txBox="1"/>
          <p:nvPr/>
        </p:nvSpPr>
        <p:spPr>
          <a:xfrm>
            <a:off x="201164" y="1452299"/>
            <a:ext cx="4392164" cy="2308324"/>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Examine the diagrams.</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Use words to explain what do you notice?</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How does that help us?</a:t>
            </a:r>
          </a:p>
        </p:txBody>
      </p:sp>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3643"/>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853B54D-97D1-F240-B9DE-94AE4FFD8DE7}"/>
              </a:ext>
            </a:extLst>
          </p:cNvPr>
          <p:cNvSpPr txBox="1"/>
          <p:nvPr/>
        </p:nvSpPr>
        <p:spPr>
          <a:xfrm>
            <a:off x="1036958" y="44744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9" name="TextBox 8">
            <a:extLst>
              <a:ext uri="{FF2B5EF4-FFF2-40B4-BE49-F238E27FC236}">
                <a16:creationId xmlns:a16="http://schemas.microsoft.com/office/drawing/2014/main" id="{42D65FAC-7832-7241-9C6B-5C56245A61C6}"/>
              </a:ext>
            </a:extLst>
          </p:cNvPr>
          <p:cNvSpPr txBox="1"/>
          <p:nvPr/>
        </p:nvSpPr>
        <p:spPr>
          <a:xfrm>
            <a:off x="10300870" y="146343"/>
            <a:ext cx="1814449" cy="276999"/>
          </a:xfrm>
          <a:prstGeom prst="rect">
            <a:avLst/>
          </a:prstGeom>
          <a:solidFill>
            <a:srgbClr val="FF0000">
              <a:alpha val="49020"/>
            </a:srgbClr>
          </a:solidFill>
          <a:ln w="38100">
            <a:solidFill>
              <a:srgbClr val="C00000"/>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15" name="Right Triangle 14">
            <a:extLst>
              <a:ext uri="{FF2B5EF4-FFF2-40B4-BE49-F238E27FC236}">
                <a16:creationId xmlns:a16="http://schemas.microsoft.com/office/drawing/2014/main" id="{EC529F72-25BE-2342-BED8-7A9267986B2F}"/>
              </a:ext>
            </a:extLst>
          </p:cNvPr>
          <p:cNvSpPr/>
          <p:nvPr/>
        </p:nvSpPr>
        <p:spPr>
          <a:xfrm>
            <a:off x="9830563" y="1006913"/>
            <a:ext cx="1818640" cy="1089693"/>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C57AF29-0FD8-D543-905B-DFA92C0EF408}"/>
              </a:ext>
            </a:extLst>
          </p:cNvPr>
          <p:cNvGrpSpPr/>
          <p:nvPr/>
        </p:nvGrpSpPr>
        <p:grpSpPr>
          <a:xfrm>
            <a:off x="5681161" y="1006913"/>
            <a:ext cx="4149402" cy="1089693"/>
            <a:chOff x="5681161" y="1564640"/>
            <a:chExt cx="4149402" cy="1666240"/>
          </a:xfrm>
        </p:grpSpPr>
        <p:sp>
          <p:nvSpPr>
            <p:cNvPr id="3" name="Right Triangle 2">
              <a:extLst>
                <a:ext uri="{FF2B5EF4-FFF2-40B4-BE49-F238E27FC236}">
                  <a16:creationId xmlns:a16="http://schemas.microsoft.com/office/drawing/2014/main" id="{7423609F-999B-584E-9A70-9A69A149F313}"/>
                </a:ext>
              </a:extLst>
            </p:cNvPr>
            <p:cNvSpPr/>
            <p:nvPr/>
          </p:nvSpPr>
          <p:spPr>
            <a:xfrm flipH="1" flipV="1">
              <a:off x="5681161" y="1564640"/>
              <a:ext cx="1763523" cy="166624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6CAAFB-872C-AF4E-8ECF-919AA36CD78A}"/>
                </a:ext>
              </a:extLst>
            </p:cNvPr>
            <p:cNvSpPr/>
            <p:nvPr/>
          </p:nvSpPr>
          <p:spPr>
            <a:xfrm>
              <a:off x="7447280" y="1564640"/>
              <a:ext cx="2383283" cy="1666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ight Triangle 20">
            <a:extLst>
              <a:ext uri="{FF2B5EF4-FFF2-40B4-BE49-F238E27FC236}">
                <a16:creationId xmlns:a16="http://schemas.microsoft.com/office/drawing/2014/main" id="{BB6E0974-33ED-C542-BFD3-0EF94C42D488}"/>
              </a:ext>
            </a:extLst>
          </p:cNvPr>
          <p:cNvSpPr/>
          <p:nvPr/>
        </p:nvSpPr>
        <p:spPr>
          <a:xfrm>
            <a:off x="9850884" y="2658162"/>
            <a:ext cx="1818640" cy="118231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DFFAB17-DB39-274F-889C-33920F3D27B9}"/>
              </a:ext>
            </a:extLst>
          </p:cNvPr>
          <p:cNvGrpSpPr/>
          <p:nvPr/>
        </p:nvGrpSpPr>
        <p:grpSpPr>
          <a:xfrm>
            <a:off x="5660841" y="2658163"/>
            <a:ext cx="4149402" cy="1182317"/>
            <a:chOff x="5681161" y="1564640"/>
            <a:chExt cx="4149402" cy="1666240"/>
          </a:xfrm>
        </p:grpSpPr>
        <p:sp>
          <p:nvSpPr>
            <p:cNvPr id="23" name="Right Triangle 22">
              <a:extLst>
                <a:ext uri="{FF2B5EF4-FFF2-40B4-BE49-F238E27FC236}">
                  <a16:creationId xmlns:a16="http://schemas.microsoft.com/office/drawing/2014/main" id="{B2141CA5-FE43-FA41-A50A-EB049DEC8980}"/>
                </a:ext>
              </a:extLst>
            </p:cNvPr>
            <p:cNvSpPr/>
            <p:nvPr/>
          </p:nvSpPr>
          <p:spPr>
            <a:xfrm flipH="1" flipV="1">
              <a:off x="5681161" y="1564640"/>
              <a:ext cx="1763523" cy="166624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15EA9D7-81FE-6C48-8A30-FAF9DAF0B7FC}"/>
                </a:ext>
              </a:extLst>
            </p:cNvPr>
            <p:cNvSpPr/>
            <p:nvPr/>
          </p:nvSpPr>
          <p:spPr>
            <a:xfrm>
              <a:off x="7447280" y="1564640"/>
              <a:ext cx="2383283" cy="1666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AA7155A4-1991-7642-BBB7-2858B8021FC5}"/>
              </a:ext>
            </a:extLst>
          </p:cNvPr>
          <p:cNvCxnSpPr>
            <a:cxnSpLocks/>
          </p:cNvCxnSpPr>
          <p:nvPr/>
        </p:nvCxnSpPr>
        <p:spPr>
          <a:xfrm>
            <a:off x="9830563" y="2275840"/>
            <a:ext cx="0" cy="212344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Curved Down Arrow 24">
            <a:extLst>
              <a:ext uri="{FF2B5EF4-FFF2-40B4-BE49-F238E27FC236}">
                <a16:creationId xmlns:a16="http://schemas.microsoft.com/office/drawing/2014/main" id="{453B0D2C-09F5-554F-A1D5-F96BB3DFDFAB}"/>
              </a:ext>
            </a:extLst>
          </p:cNvPr>
          <p:cNvSpPr/>
          <p:nvPr/>
        </p:nvSpPr>
        <p:spPr>
          <a:xfrm flipH="1">
            <a:off x="5781039" y="2545196"/>
            <a:ext cx="4826231" cy="731520"/>
          </a:xfrm>
          <a:prstGeom prst="curvedDownArrow">
            <a:avLst/>
          </a:prstGeom>
          <a:solidFill>
            <a:srgbClr val="FF0000"/>
          </a:solidFill>
          <a:ln>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TextBox 25">
            <a:extLst>
              <a:ext uri="{FF2B5EF4-FFF2-40B4-BE49-F238E27FC236}">
                <a16:creationId xmlns:a16="http://schemas.microsoft.com/office/drawing/2014/main" id="{08E61125-2D5E-2C4B-A08B-86DA54A6CB31}"/>
              </a:ext>
            </a:extLst>
          </p:cNvPr>
          <p:cNvSpPr txBox="1"/>
          <p:nvPr/>
        </p:nvSpPr>
        <p:spPr>
          <a:xfrm>
            <a:off x="10255402" y="2359591"/>
            <a:ext cx="1149531" cy="307777"/>
          </a:xfrm>
          <a:prstGeom prst="rect">
            <a:avLst/>
          </a:prstGeom>
          <a:noFill/>
        </p:spPr>
        <p:txBody>
          <a:bodyPr wrap="square" rtlCol="0">
            <a:spAutoFit/>
          </a:bodyPr>
          <a:lstStyle/>
          <a:p>
            <a:r>
              <a:rPr lang="en-US" sz="1400">
                <a:latin typeface="Cavolini" panose="03000502040302020204" pitchFamily="66" charset="0"/>
                <a:cs typeface="Cavolini" panose="03000502040302020204" pitchFamily="66" charset="0"/>
              </a:rPr>
              <a:t>Cut here!</a:t>
            </a:r>
          </a:p>
        </p:txBody>
      </p:sp>
      <p:cxnSp>
        <p:nvCxnSpPr>
          <p:cNvPr id="29" name="Straight Arrow Connector 28">
            <a:extLst>
              <a:ext uri="{FF2B5EF4-FFF2-40B4-BE49-F238E27FC236}">
                <a16:creationId xmlns:a16="http://schemas.microsoft.com/office/drawing/2014/main" id="{EF5565FA-EAFC-4E42-87B4-496DE334CCDD}"/>
              </a:ext>
            </a:extLst>
          </p:cNvPr>
          <p:cNvCxnSpPr/>
          <p:nvPr/>
        </p:nvCxnSpPr>
        <p:spPr>
          <a:xfrm flipH="1">
            <a:off x="9936480" y="3122438"/>
            <a:ext cx="3189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ight Triangle 29">
            <a:extLst>
              <a:ext uri="{FF2B5EF4-FFF2-40B4-BE49-F238E27FC236}">
                <a16:creationId xmlns:a16="http://schemas.microsoft.com/office/drawing/2014/main" id="{31324321-CFD3-B640-AC12-C0D17264684E}"/>
              </a:ext>
            </a:extLst>
          </p:cNvPr>
          <p:cNvSpPr/>
          <p:nvPr/>
        </p:nvSpPr>
        <p:spPr>
          <a:xfrm>
            <a:off x="5671001" y="4356401"/>
            <a:ext cx="1849120" cy="113293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B6B21FC4-B810-0A4F-94C3-7A318283C457}"/>
              </a:ext>
            </a:extLst>
          </p:cNvPr>
          <p:cNvGrpSpPr/>
          <p:nvPr/>
        </p:nvGrpSpPr>
        <p:grpSpPr>
          <a:xfrm>
            <a:off x="5681162" y="4364006"/>
            <a:ext cx="4159564" cy="1135493"/>
            <a:chOff x="5681161" y="1564640"/>
            <a:chExt cx="4118922" cy="1666240"/>
          </a:xfrm>
        </p:grpSpPr>
        <p:sp>
          <p:nvSpPr>
            <p:cNvPr id="32" name="Right Triangle 31">
              <a:extLst>
                <a:ext uri="{FF2B5EF4-FFF2-40B4-BE49-F238E27FC236}">
                  <a16:creationId xmlns:a16="http://schemas.microsoft.com/office/drawing/2014/main" id="{FD910795-E872-4A47-B7F2-924779F74E8D}"/>
                </a:ext>
              </a:extLst>
            </p:cNvPr>
            <p:cNvSpPr/>
            <p:nvPr/>
          </p:nvSpPr>
          <p:spPr>
            <a:xfrm flipH="1" flipV="1">
              <a:off x="5681161" y="1564640"/>
              <a:ext cx="1763523" cy="166624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CF2EB61-CDB4-2E4B-A76F-62BDF3F9A215}"/>
                </a:ext>
              </a:extLst>
            </p:cNvPr>
            <p:cNvSpPr/>
            <p:nvPr/>
          </p:nvSpPr>
          <p:spPr>
            <a:xfrm>
              <a:off x="7416800" y="1564640"/>
              <a:ext cx="2383283" cy="1666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5576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Google Shape;89;p15">
            <a:extLst>
              <a:ext uri="{FF2B5EF4-FFF2-40B4-BE49-F238E27FC236}">
                <a16:creationId xmlns:a16="http://schemas.microsoft.com/office/drawing/2014/main" id="{A5020CB6-A501-A941-9CD3-CC1BB6A84065}"/>
              </a:ext>
            </a:extLst>
          </p:cNvPr>
          <p:cNvSpPr txBox="1">
            <a:spLocks/>
          </p:cNvSpPr>
          <p:nvPr/>
        </p:nvSpPr>
        <p:spPr>
          <a:xfrm>
            <a:off x="519202" y="721513"/>
            <a:ext cx="11153886" cy="72631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200" b="1">
                <a:solidFill>
                  <a:schemeClr val="accent6"/>
                </a:solidFill>
                <a:latin typeface="Montserrat" panose="020B0604020202020204" charset="0"/>
              </a:rPr>
              <a:t>Additional Lessons</a:t>
            </a:r>
          </a:p>
        </p:txBody>
      </p:sp>
      <p:sp>
        <p:nvSpPr>
          <p:cNvPr id="6" name="TextBox 1">
            <a:extLst>
              <a:ext uri="{FF2B5EF4-FFF2-40B4-BE49-F238E27FC236}">
                <a16:creationId xmlns:a16="http://schemas.microsoft.com/office/drawing/2014/main" id="{17DF261E-E68F-4EA5-B337-79F1646D4C53}"/>
              </a:ext>
            </a:extLst>
          </p:cNvPr>
          <p:cNvSpPr txBox="1"/>
          <p:nvPr/>
        </p:nvSpPr>
        <p:spPr>
          <a:xfrm>
            <a:off x="526080" y="1448972"/>
            <a:ext cx="10473334" cy="517064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200">
                <a:latin typeface="Calibri" panose="020F0502020204030204"/>
                <a:cs typeface="Calibri" panose="020F0502020204030204"/>
              </a:rPr>
              <a:t>Each shape’s learning experience concludes with links for additional lessons/activities to further assist teachers in guiding their students in their learning. Many of these resources are interactive through web apps, thus require an internet connection with a connected device to fully benefit. </a:t>
            </a:r>
          </a:p>
          <a:p>
            <a:pPr>
              <a:defRPr/>
            </a:pPr>
            <a:endParaRPr lang="en-US" sz="2200" b="1">
              <a:latin typeface="Calibri" panose="020F0502020204030204"/>
              <a:cs typeface="Calibri" panose="020F0502020204030204"/>
            </a:endParaRPr>
          </a:p>
          <a:p>
            <a:pPr>
              <a:defRPr/>
            </a:pPr>
            <a:r>
              <a:rPr lang="en-US" sz="2200" b="1">
                <a:latin typeface="Calibri" panose="020F0502020204030204"/>
                <a:cs typeface="Calibri" panose="020F0502020204030204"/>
              </a:rPr>
              <a:t>GeoGebra applets (animations)</a:t>
            </a:r>
          </a:p>
          <a:p>
            <a:pPr>
              <a:defRPr/>
            </a:pPr>
            <a:endParaRPr lang="en-US" sz="2200" b="1">
              <a:latin typeface="Calibri" panose="020F0502020204030204"/>
              <a:cs typeface="Calibri" panose="020F0502020204030204"/>
            </a:endParaRPr>
          </a:p>
          <a:p>
            <a:pPr marL="457200" indent="-457200">
              <a:buFont typeface="Arial" panose="020B0604020202020204" pitchFamily="34" charset="0"/>
              <a:buChar char="•"/>
              <a:defRPr/>
            </a:pPr>
            <a:r>
              <a:rPr lang="en-US" sz="2200">
                <a:latin typeface="Calibri" panose="020F0502020204030204"/>
                <a:cs typeface="Calibri" panose="020F0502020204030204"/>
              </a:rPr>
              <a:t>These applets can be used as demonstrations to support a lesson or you could have students explore the animation and respond to what they see.</a:t>
            </a:r>
          </a:p>
          <a:p>
            <a:pPr marL="457200" indent="-457200">
              <a:buFont typeface="Arial" panose="020B0604020202020204" pitchFamily="34" charset="0"/>
              <a:buChar char="•"/>
              <a:defRPr/>
            </a:pPr>
            <a:endParaRPr lang="en-US" sz="2200">
              <a:latin typeface="Calibri" panose="020F0502020204030204"/>
              <a:cs typeface="Calibri" panose="020F0502020204030204"/>
            </a:endParaRPr>
          </a:p>
          <a:p>
            <a:pPr>
              <a:defRPr/>
            </a:pPr>
            <a:r>
              <a:rPr lang="en-US" sz="2200" b="1">
                <a:latin typeface="Calibri" panose="020F0502020204030204"/>
                <a:cs typeface="Calibri" panose="020F0502020204030204"/>
              </a:rPr>
              <a:t>Lessons and Practice activities </a:t>
            </a:r>
          </a:p>
          <a:p>
            <a:pPr>
              <a:defRPr/>
            </a:pPr>
            <a:endParaRPr lang="en-US" sz="2200">
              <a:latin typeface="Calibri" panose="020F0502020204030204"/>
              <a:cs typeface="Calibri" panose="020F0502020204030204"/>
            </a:endParaRPr>
          </a:p>
          <a:p>
            <a:pPr marL="457200" indent="-457200">
              <a:buFont typeface="Arial" panose="020B0604020202020204" pitchFamily="34" charset="0"/>
              <a:buChar char="•"/>
              <a:defRPr/>
            </a:pPr>
            <a:r>
              <a:rPr lang="en-US" sz="2200">
                <a:latin typeface="Calibri" panose="020F0502020204030204"/>
                <a:cs typeface="Calibri" panose="020F0502020204030204"/>
              </a:rPr>
              <a:t>Lessons and Practice activities from Illustrative Mathematics designed through GeoGebra and include exploration and require student responses.</a:t>
            </a:r>
          </a:p>
          <a:p>
            <a:pPr>
              <a:defRPr/>
            </a:pPr>
            <a:endParaRPr lang="en-US" sz="2200">
              <a:latin typeface="Calibri" panose="020F0502020204030204"/>
              <a:cs typeface="Calibri" panose="020F0502020204030204"/>
            </a:endParaRPr>
          </a:p>
        </p:txBody>
      </p:sp>
    </p:spTree>
    <p:extLst>
      <p:ext uri="{BB962C8B-B14F-4D97-AF65-F5344CB8AC3E}">
        <p14:creationId xmlns:p14="http://schemas.microsoft.com/office/powerpoint/2010/main" val="21761598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sp>
        <p:nvSpPr>
          <p:cNvPr id="10" name="TextBox 9">
            <a:extLst>
              <a:ext uri="{FF2B5EF4-FFF2-40B4-BE49-F238E27FC236}">
                <a16:creationId xmlns:a16="http://schemas.microsoft.com/office/drawing/2014/main" id="{A6E4CBA7-9616-4E01-AF39-F9D9EAE25F67}"/>
              </a:ext>
            </a:extLst>
          </p:cNvPr>
          <p:cNvSpPr txBox="1"/>
          <p:nvPr/>
        </p:nvSpPr>
        <p:spPr>
          <a:xfrm>
            <a:off x="200526" y="1357897"/>
            <a:ext cx="4392164" cy="2585323"/>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Rearrange the parts of the parallelograms to transform each one into an equivalently sized rectangle. </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Then, use the formula A= l x w to calculate the area of each rectangle.</a:t>
            </a:r>
          </a:p>
        </p:txBody>
      </p:sp>
      <p:sp>
        <p:nvSpPr>
          <p:cNvPr id="28" name="Right Triangle 27">
            <a:extLst>
              <a:ext uri="{FF2B5EF4-FFF2-40B4-BE49-F238E27FC236}">
                <a16:creationId xmlns:a16="http://schemas.microsoft.com/office/drawing/2014/main" id="{D55C9F45-EA8B-D64E-8536-B5328CB7D7EA}"/>
              </a:ext>
            </a:extLst>
          </p:cNvPr>
          <p:cNvSpPr/>
          <p:nvPr/>
        </p:nvSpPr>
        <p:spPr>
          <a:xfrm rot="5400000" flipH="1" flipV="1">
            <a:off x="5085580" y="378562"/>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6213BDC-1B81-8740-9DAD-4056B9227C7E}"/>
              </a:ext>
            </a:extLst>
          </p:cNvPr>
          <p:cNvGrpSpPr/>
          <p:nvPr/>
        </p:nvGrpSpPr>
        <p:grpSpPr>
          <a:xfrm>
            <a:off x="6252661" y="413182"/>
            <a:ext cx="2435804" cy="1148662"/>
            <a:chOff x="7470196" y="984942"/>
            <a:chExt cx="2435804" cy="1148662"/>
          </a:xfrm>
          <a:solidFill>
            <a:srgbClr val="7030A0"/>
          </a:solidFill>
        </p:grpSpPr>
        <p:sp>
          <p:nvSpPr>
            <p:cNvPr id="15" name="Right Triangle 14">
              <a:extLst>
                <a:ext uri="{FF2B5EF4-FFF2-40B4-BE49-F238E27FC236}">
                  <a16:creationId xmlns:a16="http://schemas.microsoft.com/office/drawing/2014/main" id="{EC529F72-25BE-2342-BED8-7A9267986B2F}"/>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7CD630-1AAF-5649-8FE1-5B3AE06045EF}"/>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ight Triangle 25">
            <a:extLst>
              <a:ext uri="{FF2B5EF4-FFF2-40B4-BE49-F238E27FC236}">
                <a16:creationId xmlns:a16="http://schemas.microsoft.com/office/drawing/2014/main" id="{D417E51B-8955-384E-BECC-67DE5FC427F6}"/>
              </a:ext>
            </a:extLst>
          </p:cNvPr>
          <p:cNvSpPr/>
          <p:nvPr/>
        </p:nvSpPr>
        <p:spPr>
          <a:xfrm rot="10800000" flipH="1" flipV="1">
            <a:off x="9252759" y="1017150"/>
            <a:ext cx="2396441" cy="1109885"/>
          </a:xfrm>
          <a:prstGeom prst="rtTriangle">
            <a:avLst/>
          </a:prstGeom>
          <a:solidFill>
            <a:srgbClr val="FF7F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258C26F5-5348-9941-B056-EB89416ED8DE}"/>
              </a:ext>
            </a:extLst>
          </p:cNvPr>
          <p:cNvGrpSpPr/>
          <p:nvPr/>
        </p:nvGrpSpPr>
        <p:grpSpPr>
          <a:xfrm rot="5400000">
            <a:off x="9315207" y="2051719"/>
            <a:ext cx="2271548" cy="2396442"/>
            <a:chOff x="7470196" y="984942"/>
            <a:chExt cx="2435804" cy="1148662"/>
          </a:xfrm>
          <a:solidFill>
            <a:srgbClr val="FF7F22"/>
          </a:solidFill>
        </p:grpSpPr>
        <p:sp>
          <p:nvSpPr>
            <p:cNvPr id="30" name="Right Triangle 29">
              <a:extLst>
                <a:ext uri="{FF2B5EF4-FFF2-40B4-BE49-F238E27FC236}">
                  <a16:creationId xmlns:a16="http://schemas.microsoft.com/office/drawing/2014/main" id="{85C8B9D2-035A-B84B-AE14-A3ECA0910133}"/>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AA42197-A147-474D-8EBF-5A1D83EFF98C}"/>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ight Triangle 10">
            <a:extLst>
              <a:ext uri="{FF2B5EF4-FFF2-40B4-BE49-F238E27FC236}">
                <a16:creationId xmlns:a16="http://schemas.microsoft.com/office/drawing/2014/main" id="{46A2E11C-CB5F-B245-B756-62BB788A85B4}"/>
              </a:ext>
            </a:extLst>
          </p:cNvPr>
          <p:cNvSpPr/>
          <p:nvPr/>
        </p:nvSpPr>
        <p:spPr>
          <a:xfrm>
            <a:off x="5638575" y="2672080"/>
            <a:ext cx="608951" cy="1126821"/>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E9EFC88-070A-7A4E-86AF-7A966E81854B}"/>
              </a:ext>
            </a:extLst>
          </p:cNvPr>
          <p:cNvGrpSpPr/>
          <p:nvPr/>
        </p:nvGrpSpPr>
        <p:grpSpPr>
          <a:xfrm>
            <a:off x="5637401" y="3798901"/>
            <a:ext cx="610125" cy="2813400"/>
            <a:chOff x="5637401" y="3798901"/>
            <a:chExt cx="610125" cy="2813400"/>
          </a:xfrm>
          <a:solidFill>
            <a:srgbClr val="00B0F0"/>
          </a:solidFill>
        </p:grpSpPr>
        <p:sp>
          <p:nvSpPr>
            <p:cNvPr id="8" name="Rectangle 7">
              <a:extLst>
                <a:ext uri="{FF2B5EF4-FFF2-40B4-BE49-F238E27FC236}">
                  <a16:creationId xmlns:a16="http://schemas.microsoft.com/office/drawing/2014/main" id="{1CAF03C8-8B95-D549-B873-156FBEEE526C}"/>
                </a:ext>
              </a:extLst>
            </p:cNvPr>
            <p:cNvSpPr/>
            <p:nvPr/>
          </p:nvSpPr>
          <p:spPr>
            <a:xfrm>
              <a:off x="5638575" y="3798901"/>
              <a:ext cx="608951" cy="1704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B892CDAC-D3CB-CD48-8C58-7A8DE7B344A7}"/>
                </a:ext>
              </a:extLst>
            </p:cNvPr>
            <p:cNvSpPr/>
            <p:nvPr/>
          </p:nvSpPr>
          <p:spPr>
            <a:xfrm rot="10800000">
              <a:off x="5637401" y="5485480"/>
              <a:ext cx="608951" cy="112682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ight Triangle 22">
            <a:extLst>
              <a:ext uri="{FF2B5EF4-FFF2-40B4-BE49-F238E27FC236}">
                <a16:creationId xmlns:a16="http://schemas.microsoft.com/office/drawing/2014/main" id="{36C7B1E7-7BE9-C64E-906B-91614E87669E}"/>
              </a:ext>
            </a:extLst>
          </p:cNvPr>
          <p:cNvSpPr/>
          <p:nvPr/>
        </p:nvSpPr>
        <p:spPr>
          <a:xfrm>
            <a:off x="8664417" y="3261978"/>
            <a:ext cx="633883" cy="3350324"/>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1ED617F-C260-A54B-9B6E-39811854ED0F}"/>
              </a:ext>
            </a:extLst>
          </p:cNvPr>
          <p:cNvGrpSpPr/>
          <p:nvPr/>
        </p:nvGrpSpPr>
        <p:grpSpPr>
          <a:xfrm>
            <a:off x="6861611" y="3239778"/>
            <a:ext cx="1826854" cy="3362364"/>
            <a:chOff x="6861611" y="3249938"/>
            <a:chExt cx="1826854" cy="3362364"/>
          </a:xfrm>
        </p:grpSpPr>
        <p:sp>
          <p:nvSpPr>
            <p:cNvPr id="36" name="Right Triangle 35">
              <a:extLst>
                <a:ext uri="{FF2B5EF4-FFF2-40B4-BE49-F238E27FC236}">
                  <a16:creationId xmlns:a16="http://schemas.microsoft.com/office/drawing/2014/main" id="{84002091-613C-0341-8857-F914370A4F86}"/>
                </a:ext>
              </a:extLst>
            </p:cNvPr>
            <p:cNvSpPr/>
            <p:nvPr/>
          </p:nvSpPr>
          <p:spPr>
            <a:xfrm rot="10800000">
              <a:off x="6861611" y="3249938"/>
              <a:ext cx="608950" cy="3362363"/>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B64BD58-FD53-BB45-995B-B3486E8DFC27}"/>
                </a:ext>
              </a:extLst>
            </p:cNvPr>
            <p:cNvSpPr/>
            <p:nvPr/>
          </p:nvSpPr>
          <p:spPr>
            <a:xfrm>
              <a:off x="7470561" y="3249938"/>
              <a:ext cx="1217904" cy="33623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228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8732252A-1A23-C74E-B5A9-EBC3D6B084EF}"/>
              </a:ext>
            </a:extLst>
          </p:cNvPr>
          <p:cNvGraphicFramePr>
            <a:graphicFrameLocks noGrp="1"/>
          </p:cNvGraphicFramePr>
          <p:nvPr>
            <p:extLst>
              <p:ext uri="{D42A27DB-BD31-4B8C-83A1-F6EECF244321}">
                <p14:modId xmlns:p14="http://schemas.microsoft.com/office/powerpoint/2010/main" val="4241434151"/>
              </p:ext>
            </p:extLst>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3643"/>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853B54D-97D1-F240-B9DE-94AE4FFD8DE7}"/>
              </a:ext>
            </a:extLst>
          </p:cNvPr>
          <p:cNvSpPr txBox="1"/>
          <p:nvPr/>
        </p:nvSpPr>
        <p:spPr>
          <a:xfrm>
            <a:off x="1036958" y="44744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9" name="TextBox 8">
            <a:extLst>
              <a:ext uri="{FF2B5EF4-FFF2-40B4-BE49-F238E27FC236}">
                <a16:creationId xmlns:a16="http://schemas.microsoft.com/office/drawing/2014/main" id="{42D65FAC-7832-7241-9C6B-5C56245A61C6}"/>
              </a:ext>
            </a:extLst>
          </p:cNvPr>
          <p:cNvSpPr txBox="1"/>
          <p:nvPr/>
        </p:nvSpPr>
        <p:spPr>
          <a:xfrm>
            <a:off x="10300870" y="146343"/>
            <a:ext cx="1814449" cy="276999"/>
          </a:xfrm>
          <a:prstGeom prst="rect">
            <a:avLst/>
          </a:prstGeom>
          <a:solidFill>
            <a:srgbClr val="FF0000">
              <a:alpha val="49020"/>
            </a:srgbClr>
          </a:solidFill>
          <a:ln w="38100">
            <a:solidFill>
              <a:srgbClr val="C00000"/>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28" name="Right Triangle 27">
            <a:extLst>
              <a:ext uri="{FF2B5EF4-FFF2-40B4-BE49-F238E27FC236}">
                <a16:creationId xmlns:a16="http://schemas.microsoft.com/office/drawing/2014/main" id="{D55C9F45-EA8B-D64E-8536-B5328CB7D7EA}"/>
              </a:ext>
            </a:extLst>
          </p:cNvPr>
          <p:cNvSpPr/>
          <p:nvPr/>
        </p:nvSpPr>
        <p:spPr>
          <a:xfrm rot="5400000" flipH="1" flipV="1">
            <a:off x="6860156" y="2074873"/>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6213BDC-1B81-8740-9DAD-4056B9227C7E}"/>
              </a:ext>
            </a:extLst>
          </p:cNvPr>
          <p:cNvGrpSpPr/>
          <p:nvPr/>
        </p:nvGrpSpPr>
        <p:grpSpPr>
          <a:xfrm>
            <a:off x="8027237" y="2109493"/>
            <a:ext cx="2435804" cy="1148662"/>
            <a:chOff x="7470196" y="984942"/>
            <a:chExt cx="2435804" cy="1148662"/>
          </a:xfrm>
          <a:solidFill>
            <a:srgbClr val="7030A0"/>
          </a:solidFill>
        </p:grpSpPr>
        <p:sp>
          <p:nvSpPr>
            <p:cNvPr id="15" name="Right Triangle 14">
              <a:extLst>
                <a:ext uri="{FF2B5EF4-FFF2-40B4-BE49-F238E27FC236}">
                  <a16:creationId xmlns:a16="http://schemas.microsoft.com/office/drawing/2014/main" id="{EC529F72-25BE-2342-BED8-7A9267986B2F}"/>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7CD630-1AAF-5649-8FE1-5B3AE06045EF}"/>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ight Triangle 15">
            <a:extLst>
              <a:ext uri="{FF2B5EF4-FFF2-40B4-BE49-F238E27FC236}">
                <a16:creationId xmlns:a16="http://schemas.microsoft.com/office/drawing/2014/main" id="{97311CF7-5191-4BD1-90CF-7FC9A69345FF}"/>
              </a:ext>
            </a:extLst>
          </p:cNvPr>
          <p:cNvSpPr/>
          <p:nvPr/>
        </p:nvSpPr>
        <p:spPr>
          <a:xfrm rot="5400000" flipH="1" flipV="1">
            <a:off x="8649158" y="4308865"/>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B831357-52C0-4E2D-AD53-FBABE35F7D67}"/>
              </a:ext>
            </a:extLst>
          </p:cNvPr>
          <p:cNvGrpSpPr/>
          <p:nvPr/>
        </p:nvGrpSpPr>
        <p:grpSpPr>
          <a:xfrm>
            <a:off x="7434487" y="4343485"/>
            <a:ext cx="2435804" cy="1148662"/>
            <a:chOff x="7470196" y="984942"/>
            <a:chExt cx="2435804" cy="1148662"/>
          </a:xfrm>
          <a:solidFill>
            <a:srgbClr val="7030A0"/>
          </a:solidFill>
        </p:grpSpPr>
        <p:sp>
          <p:nvSpPr>
            <p:cNvPr id="18" name="Right Triangle 17">
              <a:extLst>
                <a:ext uri="{FF2B5EF4-FFF2-40B4-BE49-F238E27FC236}">
                  <a16:creationId xmlns:a16="http://schemas.microsoft.com/office/drawing/2014/main" id="{10A95911-9BAF-4BE3-AE86-A2949564D0E2}"/>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4CC2AE-FF09-47D6-846D-28E169199AB6}"/>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A505C58F-E115-4F2B-903D-360BC0929E28}"/>
              </a:ext>
            </a:extLst>
          </p:cNvPr>
          <p:cNvSpPr txBox="1"/>
          <p:nvPr/>
        </p:nvSpPr>
        <p:spPr>
          <a:xfrm>
            <a:off x="200526" y="1278439"/>
            <a:ext cx="4392164" cy="4801314"/>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Are these shapes the same size?</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Do they have equal areas?</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How do you know?</a:t>
            </a: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How did we find the area of the rectangles on the previous slide?</a:t>
            </a:r>
          </a:p>
        </p:txBody>
      </p:sp>
    </p:spTree>
    <p:extLst>
      <p:ext uri="{BB962C8B-B14F-4D97-AF65-F5344CB8AC3E}">
        <p14:creationId xmlns:p14="http://schemas.microsoft.com/office/powerpoint/2010/main" val="14944207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8732252A-1A23-C74E-B5A9-EBC3D6B084EF}"/>
              </a:ext>
            </a:extLst>
          </p:cNvPr>
          <p:cNvGraphicFramePr>
            <a:graphicFrameLocks noGrp="1"/>
          </p:cNvGraphicFramePr>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3643"/>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853B54D-97D1-F240-B9DE-94AE4FFD8DE7}"/>
              </a:ext>
            </a:extLst>
          </p:cNvPr>
          <p:cNvSpPr txBox="1"/>
          <p:nvPr/>
        </p:nvSpPr>
        <p:spPr>
          <a:xfrm>
            <a:off x="1036958" y="44744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9" name="TextBox 8">
            <a:extLst>
              <a:ext uri="{FF2B5EF4-FFF2-40B4-BE49-F238E27FC236}">
                <a16:creationId xmlns:a16="http://schemas.microsoft.com/office/drawing/2014/main" id="{42D65FAC-7832-7241-9C6B-5C56245A61C6}"/>
              </a:ext>
            </a:extLst>
          </p:cNvPr>
          <p:cNvSpPr txBox="1"/>
          <p:nvPr/>
        </p:nvSpPr>
        <p:spPr>
          <a:xfrm>
            <a:off x="10300870" y="146343"/>
            <a:ext cx="1814449" cy="276999"/>
          </a:xfrm>
          <a:prstGeom prst="rect">
            <a:avLst/>
          </a:prstGeom>
          <a:solidFill>
            <a:srgbClr val="FF0000">
              <a:alpha val="49020"/>
            </a:srgbClr>
          </a:solidFill>
          <a:ln w="38100">
            <a:solidFill>
              <a:srgbClr val="C00000"/>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28" name="Right Triangle 27">
            <a:extLst>
              <a:ext uri="{FF2B5EF4-FFF2-40B4-BE49-F238E27FC236}">
                <a16:creationId xmlns:a16="http://schemas.microsoft.com/office/drawing/2014/main" id="{D55C9F45-EA8B-D64E-8536-B5328CB7D7EA}"/>
              </a:ext>
            </a:extLst>
          </p:cNvPr>
          <p:cNvSpPr/>
          <p:nvPr/>
        </p:nvSpPr>
        <p:spPr>
          <a:xfrm rot="5400000" flipH="1" flipV="1">
            <a:off x="6860156" y="2066081"/>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6213BDC-1B81-8740-9DAD-4056B9227C7E}"/>
              </a:ext>
            </a:extLst>
          </p:cNvPr>
          <p:cNvGrpSpPr/>
          <p:nvPr/>
        </p:nvGrpSpPr>
        <p:grpSpPr>
          <a:xfrm>
            <a:off x="8027237" y="2100701"/>
            <a:ext cx="2435804" cy="1148662"/>
            <a:chOff x="7470196" y="984942"/>
            <a:chExt cx="2435804" cy="1148662"/>
          </a:xfrm>
          <a:solidFill>
            <a:srgbClr val="7030A0"/>
          </a:solidFill>
        </p:grpSpPr>
        <p:sp>
          <p:nvSpPr>
            <p:cNvPr id="15" name="Right Triangle 14">
              <a:extLst>
                <a:ext uri="{FF2B5EF4-FFF2-40B4-BE49-F238E27FC236}">
                  <a16:creationId xmlns:a16="http://schemas.microsoft.com/office/drawing/2014/main" id="{EC529F72-25BE-2342-BED8-7A9267986B2F}"/>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7CD630-1AAF-5649-8FE1-5B3AE06045EF}"/>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ight Triangle 15">
            <a:extLst>
              <a:ext uri="{FF2B5EF4-FFF2-40B4-BE49-F238E27FC236}">
                <a16:creationId xmlns:a16="http://schemas.microsoft.com/office/drawing/2014/main" id="{97311CF7-5191-4BD1-90CF-7FC9A69345FF}"/>
              </a:ext>
            </a:extLst>
          </p:cNvPr>
          <p:cNvSpPr/>
          <p:nvPr/>
        </p:nvSpPr>
        <p:spPr>
          <a:xfrm rot="5400000" flipH="1" flipV="1">
            <a:off x="8670808" y="4300073"/>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B831357-52C0-4E2D-AD53-FBABE35F7D67}"/>
              </a:ext>
            </a:extLst>
          </p:cNvPr>
          <p:cNvGrpSpPr/>
          <p:nvPr/>
        </p:nvGrpSpPr>
        <p:grpSpPr>
          <a:xfrm>
            <a:off x="7434487" y="4334693"/>
            <a:ext cx="2435804" cy="1148662"/>
            <a:chOff x="7470196" y="984942"/>
            <a:chExt cx="2435804" cy="1148662"/>
          </a:xfrm>
          <a:solidFill>
            <a:srgbClr val="7030A0"/>
          </a:solidFill>
        </p:grpSpPr>
        <p:sp>
          <p:nvSpPr>
            <p:cNvPr id="18" name="Right Triangle 17">
              <a:extLst>
                <a:ext uri="{FF2B5EF4-FFF2-40B4-BE49-F238E27FC236}">
                  <a16:creationId xmlns:a16="http://schemas.microsoft.com/office/drawing/2014/main" id="{10A95911-9BAF-4BE3-AE86-A2949564D0E2}"/>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4CC2AE-FF09-47D6-846D-28E169199AB6}"/>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8EEEFB20-E80F-7948-9AB5-7DA34F5A1E19}"/>
              </a:ext>
            </a:extLst>
          </p:cNvPr>
          <p:cNvCxnSpPr/>
          <p:nvPr/>
        </p:nvCxnSpPr>
        <p:spPr>
          <a:xfrm flipV="1">
            <a:off x="9497841" y="2162242"/>
            <a:ext cx="1140090" cy="10871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19C2B69-127C-FA4D-9910-F474AA31A8B3}"/>
              </a:ext>
            </a:extLst>
          </p:cNvPr>
          <p:cNvSpPr txBox="1"/>
          <p:nvPr/>
        </p:nvSpPr>
        <p:spPr>
          <a:xfrm>
            <a:off x="9992378" y="2551913"/>
            <a:ext cx="917825" cy="307777"/>
          </a:xfrm>
          <a:prstGeom prst="rect">
            <a:avLst/>
          </a:prstGeom>
          <a:solidFill>
            <a:schemeClr val="bg1"/>
          </a:solidFill>
        </p:spPr>
        <p:txBody>
          <a:bodyPr wrap="square" rtlCol="0">
            <a:spAutoFit/>
          </a:bodyPr>
          <a:lstStyle/>
          <a:p>
            <a:r>
              <a:rPr lang="en-US" sz="1400">
                <a:solidFill>
                  <a:schemeClr val="tx1">
                    <a:lumMod val="75000"/>
                    <a:lumOff val="25000"/>
                  </a:schemeClr>
                </a:solidFill>
                <a:latin typeface="Cavolini" panose="03000502040302020204" pitchFamily="66" charset="0"/>
                <a:cs typeface="Cavolini" panose="03000502040302020204" pitchFamily="66" charset="0"/>
              </a:rPr>
              <a:t>Width?</a:t>
            </a:r>
          </a:p>
        </p:txBody>
      </p:sp>
      <p:cxnSp>
        <p:nvCxnSpPr>
          <p:cNvPr id="8" name="Straight Connector 7">
            <a:extLst>
              <a:ext uri="{FF2B5EF4-FFF2-40B4-BE49-F238E27FC236}">
                <a16:creationId xmlns:a16="http://schemas.microsoft.com/office/drawing/2014/main" id="{079A98D5-0238-4A59-A896-384C060538E1}"/>
              </a:ext>
            </a:extLst>
          </p:cNvPr>
          <p:cNvCxnSpPr>
            <a:cxnSpLocks/>
          </p:cNvCxnSpPr>
          <p:nvPr/>
        </p:nvCxnSpPr>
        <p:spPr>
          <a:xfrm flipV="1">
            <a:off x="9245139" y="2100701"/>
            <a:ext cx="1217902" cy="1148662"/>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0FF2167A-4175-4BAD-8D57-F7CBF4D66BBA}"/>
              </a:ext>
            </a:extLst>
          </p:cNvPr>
          <p:cNvCxnSpPr>
            <a:cxnSpLocks/>
          </p:cNvCxnSpPr>
          <p:nvPr/>
        </p:nvCxnSpPr>
        <p:spPr>
          <a:xfrm flipV="1">
            <a:off x="7454208" y="4076209"/>
            <a:ext cx="14964" cy="1407146"/>
          </a:xfrm>
          <a:prstGeom prst="line">
            <a:avLst/>
          </a:prstGeom>
          <a:ln w="76200"/>
        </p:spPr>
        <p:style>
          <a:lnRef idx="3">
            <a:schemeClr val="accent2"/>
          </a:lnRef>
          <a:fillRef idx="0">
            <a:schemeClr val="accent2"/>
          </a:fillRef>
          <a:effectRef idx="2">
            <a:schemeClr val="accent2"/>
          </a:effectRef>
          <a:fontRef idx="minor">
            <a:schemeClr val="tx1"/>
          </a:fontRef>
        </p:style>
      </p:cxnSp>
      <p:sp>
        <p:nvSpPr>
          <p:cNvPr id="32" name="TextBox 31">
            <a:extLst>
              <a:ext uri="{FF2B5EF4-FFF2-40B4-BE49-F238E27FC236}">
                <a16:creationId xmlns:a16="http://schemas.microsoft.com/office/drawing/2014/main" id="{9E6E835A-E31A-4F53-A287-421935CB5382}"/>
              </a:ext>
            </a:extLst>
          </p:cNvPr>
          <p:cNvSpPr txBox="1"/>
          <p:nvPr/>
        </p:nvSpPr>
        <p:spPr>
          <a:xfrm>
            <a:off x="6358560" y="4706952"/>
            <a:ext cx="917825" cy="307777"/>
          </a:xfrm>
          <a:prstGeom prst="rect">
            <a:avLst/>
          </a:prstGeom>
          <a:solidFill>
            <a:schemeClr val="bg1"/>
          </a:solidFill>
        </p:spPr>
        <p:txBody>
          <a:bodyPr wrap="square" rtlCol="0">
            <a:spAutoFit/>
          </a:bodyPr>
          <a:lstStyle/>
          <a:p>
            <a:r>
              <a:rPr lang="en-US" sz="1400">
                <a:solidFill>
                  <a:schemeClr val="tx1">
                    <a:lumMod val="75000"/>
                    <a:lumOff val="25000"/>
                  </a:schemeClr>
                </a:solidFill>
                <a:latin typeface="Cavolini" panose="03000502040302020204" pitchFamily="66" charset="0"/>
                <a:cs typeface="Cavolini" panose="03000502040302020204" pitchFamily="66" charset="0"/>
              </a:rPr>
              <a:t>Width?</a:t>
            </a:r>
          </a:p>
        </p:txBody>
      </p:sp>
      <p:cxnSp>
        <p:nvCxnSpPr>
          <p:cNvPr id="36" name="Straight Connector 35">
            <a:extLst>
              <a:ext uri="{FF2B5EF4-FFF2-40B4-BE49-F238E27FC236}">
                <a16:creationId xmlns:a16="http://schemas.microsoft.com/office/drawing/2014/main" id="{2806C52E-7595-3749-BE6C-2571D7E9C168}"/>
              </a:ext>
            </a:extLst>
          </p:cNvPr>
          <p:cNvCxnSpPr>
            <a:cxnSpLocks/>
          </p:cNvCxnSpPr>
          <p:nvPr/>
        </p:nvCxnSpPr>
        <p:spPr>
          <a:xfrm flipH="1" flipV="1">
            <a:off x="7303324" y="2819050"/>
            <a:ext cx="3141" cy="420442"/>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CED60DAC-755B-4547-91D5-DC3BE3B14A55}"/>
              </a:ext>
            </a:extLst>
          </p:cNvPr>
          <p:cNvCxnSpPr>
            <a:cxnSpLocks/>
          </p:cNvCxnSpPr>
          <p:nvPr/>
        </p:nvCxnSpPr>
        <p:spPr>
          <a:xfrm flipV="1">
            <a:off x="9027234" y="2100702"/>
            <a:ext cx="1" cy="1138790"/>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sp>
        <p:nvSpPr>
          <p:cNvPr id="42" name="TextBox 41">
            <a:extLst>
              <a:ext uri="{FF2B5EF4-FFF2-40B4-BE49-F238E27FC236}">
                <a16:creationId xmlns:a16="http://schemas.microsoft.com/office/drawing/2014/main" id="{197DC258-4589-3348-9EA5-11924C282183}"/>
              </a:ext>
            </a:extLst>
          </p:cNvPr>
          <p:cNvSpPr txBox="1"/>
          <p:nvPr/>
        </p:nvSpPr>
        <p:spPr>
          <a:xfrm>
            <a:off x="8164294" y="2325709"/>
            <a:ext cx="917825" cy="307777"/>
          </a:xfrm>
          <a:prstGeom prst="rect">
            <a:avLst/>
          </a:prstGeom>
          <a:noFill/>
        </p:spPr>
        <p:txBody>
          <a:bodyPr wrap="square" rtlCol="0">
            <a:spAutoFit/>
          </a:bodyPr>
          <a:lstStyle/>
          <a:p>
            <a:r>
              <a:rPr lang="en-US" sz="1400">
                <a:solidFill>
                  <a:schemeClr val="bg1"/>
                </a:solidFill>
                <a:latin typeface="Cavolini" panose="03000502040302020204" pitchFamily="66" charset="0"/>
                <a:cs typeface="Cavolini" panose="03000502040302020204" pitchFamily="66" charset="0"/>
              </a:rPr>
              <a:t>Width?</a:t>
            </a:r>
          </a:p>
        </p:txBody>
      </p:sp>
      <p:cxnSp>
        <p:nvCxnSpPr>
          <p:cNvPr id="44" name="Straight Connector 43">
            <a:extLst>
              <a:ext uri="{FF2B5EF4-FFF2-40B4-BE49-F238E27FC236}">
                <a16:creationId xmlns:a16="http://schemas.microsoft.com/office/drawing/2014/main" id="{44759576-D9F3-D04A-95F5-5F47EC624E4F}"/>
              </a:ext>
            </a:extLst>
          </p:cNvPr>
          <p:cNvCxnSpPr>
            <a:cxnSpLocks/>
          </p:cNvCxnSpPr>
          <p:nvPr/>
        </p:nvCxnSpPr>
        <p:spPr>
          <a:xfrm flipH="1" flipV="1">
            <a:off x="7760853" y="5047968"/>
            <a:ext cx="3141" cy="420442"/>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
        <p:nvSpPr>
          <p:cNvPr id="37" name="TextBox 36">
            <a:extLst>
              <a:ext uri="{FF2B5EF4-FFF2-40B4-BE49-F238E27FC236}">
                <a16:creationId xmlns:a16="http://schemas.microsoft.com/office/drawing/2014/main" id="{4C76E3A1-083B-EC4D-BA73-8D21ECA23F73}"/>
              </a:ext>
            </a:extLst>
          </p:cNvPr>
          <p:cNvSpPr txBox="1"/>
          <p:nvPr/>
        </p:nvSpPr>
        <p:spPr>
          <a:xfrm>
            <a:off x="6433778" y="2875382"/>
            <a:ext cx="917825" cy="307777"/>
          </a:xfrm>
          <a:prstGeom prst="rect">
            <a:avLst/>
          </a:prstGeom>
          <a:noFill/>
        </p:spPr>
        <p:txBody>
          <a:bodyPr wrap="square" rtlCol="0">
            <a:spAutoFit/>
          </a:bodyPr>
          <a:lstStyle/>
          <a:p>
            <a:r>
              <a:rPr lang="en-US" sz="1400">
                <a:latin typeface="Cavolini" panose="03000502040302020204" pitchFamily="66" charset="0"/>
                <a:cs typeface="Cavolini" panose="03000502040302020204" pitchFamily="66" charset="0"/>
              </a:rPr>
              <a:t>Width?</a:t>
            </a:r>
          </a:p>
        </p:txBody>
      </p:sp>
      <p:sp>
        <p:nvSpPr>
          <p:cNvPr id="47" name="TextBox 46">
            <a:extLst>
              <a:ext uri="{FF2B5EF4-FFF2-40B4-BE49-F238E27FC236}">
                <a16:creationId xmlns:a16="http://schemas.microsoft.com/office/drawing/2014/main" id="{A8D05E26-371B-1047-8CC8-C7A964E16B7B}"/>
              </a:ext>
            </a:extLst>
          </p:cNvPr>
          <p:cNvSpPr txBox="1"/>
          <p:nvPr/>
        </p:nvSpPr>
        <p:spPr>
          <a:xfrm>
            <a:off x="7895727" y="2819050"/>
            <a:ext cx="917825" cy="307777"/>
          </a:xfrm>
          <a:prstGeom prst="rect">
            <a:avLst/>
          </a:prstGeom>
          <a:noFill/>
        </p:spPr>
        <p:txBody>
          <a:bodyPr wrap="square" rtlCol="0">
            <a:spAutoFit/>
          </a:bodyPr>
          <a:lstStyle/>
          <a:p>
            <a:r>
              <a:rPr lang="en-US" sz="1400">
                <a:solidFill>
                  <a:schemeClr val="bg1"/>
                </a:solidFill>
                <a:latin typeface="Cavolini" panose="03000502040302020204" pitchFamily="66" charset="0"/>
                <a:cs typeface="Cavolini" panose="03000502040302020204" pitchFamily="66" charset="0"/>
              </a:rPr>
              <a:t>Width?</a:t>
            </a:r>
          </a:p>
        </p:txBody>
      </p:sp>
      <p:cxnSp>
        <p:nvCxnSpPr>
          <p:cNvPr id="51" name="Straight Connector 50">
            <a:extLst>
              <a:ext uri="{FF2B5EF4-FFF2-40B4-BE49-F238E27FC236}">
                <a16:creationId xmlns:a16="http://schemas.microsoft.com/office/drawing/2014/main" id="{EE09BD93-65BA-F243-8356-E75ED589306E}"/>
              </a:ext>
            </a:extLst>
          </p:cNvPr>
          <p:cNvCxnSpPr>
            <a:cxnSpLocks/>
          </p:cNvCxnSpPr>
          <p:nvPr/>
        </p:nvCxnSpPr>
        <p:spPr>
          <a:xfrm flipV="1">
            <a:off x="7552454" y="4346101"/>
            <a:ext cx="1" cy="1138790"/>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54" name="Straight Connector 53">
            <a:extLst>
              <a:ext uri="{FF2B5EF4-FFF2-40B4-BE49-F238E27FC236}">
                <a16:creationId xmlns:a16="http://schemas.microsoft.com/office/drawing/2014/main" id="{45882521-4AEE-2440-AA68-5E3B8187426A}"/>
              </a:ext>
            </a:extLst>
          </p:cNvPr>
          <p:cNvCxnSpPr>
            <a:cxnSpLocks/>
          </p:cNvCxnSpPr>
          <p:nvPr/>
        </p:nvCxnSpPr>
        <p:spPr>
          <a:xfrm flipV="1">
            <a:off x="7850571" y="2325709"/>
            <a:ext cx="0" cy="923075"/>
          </a:xfrm>
          <a:prstGeom prst="line">
            <a:avLst/>
          </a:prstGeom>
          <a:ln w="76200">
            <a:solidFill>
              <a:srgbClr val="00B0F0"/>
            </a:solidFill>
          </a:ln>
        </p:spPr>
        <p:style>
          <a:lnRef idx="3">
            <a:schemeClr val="accent2"/>
          </a:lnRef>
          <a:fillRef idx="0">
            <a:schemeClr val="accent2"/>
          </a:fillRef>
          <a:effectRef idx="2">
            <a:schemeClr val="accent2"/>
          </a:effectRef>
          <a:fontRef idx="minor">
            <a:schemeClr val="tx1"/>
          </a:fontRef>
        </p:style>
      </p:cxnSp>
      <p:cxnSp>
        <p:nvCxnSpPr>
          <p:cNvPr id="56" name="Straight Connector 55">
            <a:extLst>
              <a:ext uri="{FF2B5EF4-FFF2-40B4-BE49-F238E27FC236}">
                <a16:creationId xmlns:a16="http://schemas.microsoft.com/office/drawing/2014/main" id="{04ACF141-C4AA-3847-AAAF-D5ABB513FE7C}"/>
              </a:ext>
            </a:extLst>
          </p:cNvPr>
          <p:cNvCxnSpPr>
            <a:cxnSpLocks/>
          </p:cNvCxnSpPr>
          <p:nvPr/>
        </p:nvCxnSpPr>
        <p:spPr>
          <a:xfrm flipV="1">
            <a:off x="7646026" y="4563351"/>
            <a:ext cx="0" cy="923075"/>
          </a:xfrm>
          <a:prstGeom prst="line">
            <a:avLst/>
          </a:prstGeom>
          <a:ln w="76200">
            <a:solidFill>
              <a:srgbClr val="00B0F0"/>
            </a:solidFill>
          </a:ln>
        </p:spPr>
        <p:style>
          <a:lnRef idx="3">
            <a:schemeClr val="accent2"/>
          </a:lnRef>
          <a:fillRef idx="0">
            <a:schemeClr val="accent2"/>
          </a:fillRef>
          <a:effectRef idx="2">
            <a:schemeClr val="accent2"/>
          </a:effectRef>
          <a:fontRef idx="minor">
            <a:schemeClr val="tx1"/>
          </a:fontRef>
        </p:style>
      </p:cxnSp>
      <p:sp>
        <p:nvSpPr>
          <p:cNvPr id="57" name="TextBox 56">
            <a:extLst>
              <a:ext uri="{FF2B5EF4-FFF2-40B4-BE49-F238E27FC236}">
                <a16:creationId xmlns:a16="http://schemas.microsoft.com/office/drawing/2014/main" id="{12DF2266-B2A7-754C-82A6-6C8D35367BCA}"/>
              </a:ext>
            </a:extLst>
          </p:cNvPr>
          <p:cNvSpPr txBox="1"/>
          <p:nvPr/>
        </p:nvSpPr>
        <p:spPr>
          <a:xfrm>
            <a:off x="284355" y="2977170"/>
            <a:ext cx="4392164" cy="646331"/>
          </a:xfrm>
          <a:prstGeom prst="rect">
            <a:avLst/>
          </a:prstGeom>
          <a:noFill/>
        </p:spPr>
        <p:txBody>
          <a:bodyPr wrap="square" rtlCol="0" anchor="ctr">
            <a:spAutoFit/>
          </a:bodyPr>
          <a:lstStyle/>
          <a:p>
            <a:r>
              <a:rPr lang="en-US" dirty="0">
                <a:latin typeface="Cavolini" panose="03000502040302020204" pitchFamily="66" charset="0"/>
                <a:cs typeface="Cavolini" panose="03000502040302020204" pitchFamily="66" charset="0"/>
              </a:rPr>
              <a:t>Which coloured line represents the width of the parallelogram?</a:t>
            </a:r>
          </a:p>
        </p:txBody>
      </p:sp>
    </p:spTree>
    <p:extLst>
      <p:ext uri="{BB962C8B-B14F-4D97-AF65-F5344CB8AC3E}">
        <p14:creationId xmlns:p14="http://schemas.microsoft.com/office/powerpoint/2010/main" val="38371500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8732252A-1A23-C74E-B5A9-EBC3D6B084EF}"/>
              </a:ext>
            </a:extLst>
          </p:cNvPr>
          <p:cNvGraphicFramePr>
            <a:graphicFrameLocks noGrp="1"/>
          </p:cNvGraphicFramePr>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dirty="0"/>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3643"/>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853B54D-97D1-F240-B9DE-94AE4FFD8DE7}"/>
              </a:ext>
            </a:extLst>
          </p:cNvPr>
          <p:cNvSpPr txBox="1"/>
          <p:nvPr/>
        </p:nvSpPr>
        <p:spPr>
          <a:xfrm>
            <a:off x="1036958" y="44744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9" name="TextBox 8">
            <a:extLst>
              <a:ext uri="{FF2B5EF4-FFF2-40B4-BE49-F238E27FC236}">
                <a16:creationId xmlns:a16="http://schemas.microsoft.com/office/drawing/2014/main" id="{42D65FAC-7832-7241-9C6B-5C56245A61C6}"/>
              </a:ext>
            </a:extLst>
          </p:cNvPr>
          <p:cNvSpPr txBox="1"/>
          <p:nvPr/>
        </p:nvSpPr>
        <p:spPr>
          <a:xfrm>
            <a:off x="10300870" y="146343"/>
            <a:ext cx="1814449" cy="276999"/>
          </a:xfrm>
          <a:prstGeom prst="rect">
            <a:avLst/>
          </a:prstGeom>
          <a:solidFill>
            <a:srgbClr val="FF0000">
              <a:alpha val="49020"/>
            </a:srgbClr>
          </a:solidFill>
          <a:ln w="38100">
            <a:solidFill>
              <a:srgbClr val="C00000"/>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28" name="Right Triangle 27">
            <a:extLst>
              <a:ext uri="{FF2B5EF4-FFF2-40B4-BE49-F238E27FC236}">
                <a16:creationId xmlns:a16="http://schemas.microsoft.com/office/drawing/2014/main" id="{D55C9F45-EA8B-D64E-8536-B5328CB7D7EA}"/>
              </a:ext>
            </a:extLst>
          </p:cNvPr>
          <p:cNvSpPr/>
          <p:nvPr/>
        </p:nvSpPr>
        <p:spPr>
          <a:xfrm rot="5400000" flipH="1" flipV="1">
            <a:off x="6868949" y="2083502"/>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6213BDC-1B81-8740-9DAD-4056B9227C7E}"/>
              </a:ext>
            </a:extLst>
          </p:cNvPr>
          <p:cNvGrpSpPr/>
          <p:nvPr/>
        </p:nvGrpSpPr>
        <p:grpSpPr>
          <a:xfrm>
            <a:off x="8036030" y="2118122"/>
            <a:ext cx="2435804" cy="1148662"/>
            <a:chOff x="7470196" y="984942"/>
            <a:chExt cx="2435804" cy="1148662"/>
          </a:xfrm>
          <a:solidFill>
            <a:srgbClr val="7030A0"/>
          </a:solidFill>
        </p:grpSpPr>
        <p:sp>
          <p:nvSpPr>
            <p:cNvPr id="15" name="Right Triangle 14">
              <a:extLst>
                <a:ext uri="{FF2B5EF4-FFF2-40B4-BE49-F238E27FC236}">
                  <a16:creationId xmlns:a16="http://schemas.microsoft.com/office/drawing/2014/main" id="{EC529F72-25BE-2342-BED8-7A9267986B2F}"/>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7CD630-1AAF-5649-8FE1-5B3AE06045EF}"/>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ight Triangle 15">
            <a:extLst>
              <a:ext uri="{FF2B5EF4-FFF2-40B4-BE49-F238E27FC236}">
                <a16:creationId xmlns:a16="http://schemas.microsoft.com/office/drawing/2014/main" id="{97311CF7-5191-4BD1-90CF-7FC9A69345FF}"/>
              </a:ext>
            </a:extLst>
          </p:cNvPr>
          <p:cNvSpPr/>
          <p:nvPr/>
        </p:nvSpPr>
        <p:spPr>
          <a:xfrm rot="5400000" flipH="1" flipV="1">
            <a:off x="8679601" y="4317494"/>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B831357-52C0-4E2D-AD53-FBABE35F7D67}"/>
              </a:ext>
            </a:extLst>
          </p:cNvPr>
          <p:cNvGrpSpPr/>
          <p:nvPr/>
        </p:nvGrpSpPr>
        <p:grpSpPr>
          <a:xfrm>
            <a:off x="7443280" y="4352114"/>
            <a:ext cx="2435804" cy="1148662"/>
            <a:chOff x="7470196" y="984942"/>
            <a:chExt cx="2435804" cy="1148662"/>
          </a:xfrm>
          <a:solidFill>
            <a:srgbClr val="7030A0"/>
          </a:solidFill>
        </p:grpSpPr>
        <p:sp>
          <p:nvSpPr>
            <p:cNvPr id="18" name="Right Triangle 17">
              <a:extLst>
                <a:ext uri="{FF2B5EF4-FFF2-40B4-BE49-F238E27FC236}">
                  <a16:creationId xmlns:a16="http://schemas.microsoft.com/office/drawing/2014/main" id="{10A95911-9BAF-4BE3-AE86-A2949564D0E2}"/>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4CC2AE-FF09-47D6-846D-28E169199AB6}"/>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Arrow Connector 11">
            <a:extLst>
              <a:ext uri="{FF2B5EF4-FFF2-40B4-BE49-F238E27FC236}">
                <a16:creationId xmlns:a16="http://schemas.microsoft.com/office/drawing/2014/main" id="{8D427AB1-EC47-3B46-8E16-36A2CC2FA023}"/>
              </a:ext>
            </a:extLst>
          </p:cNvPr>
          <p:cNvCxnSpPr>
            <a:cxnSpLocks/>
          </p:cNvCxnSpPr>
          <p:nvPr/>
        </p:nvCxnSpPr>
        <p:spPr>
          <a:xfrm>
            <a:off x="6834329" y="1984466"/>
            <a:ext cx="363750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DCA3C8A-A8EA-404E-B2ED-E1C31D2609EC}"/>
              </a:ext>
            </a:extLst>
          </p:cNvPr>
          <p:cNvSpPr txBox="1"/>
          <p:nvPr/>
        </p:nvSpPr>
        <p:spPr>
          <a:xfrm>
            <a:off x="8295851" y="1797893"/>
            <a:ext cx="974282"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Length?</a:t>
            </a:r>
          </a:p>
        </p:txBody>
      </p:sp>
      <p:cxnSp>
        <p:nvCxnSpPr>
          <p:cNvPr id="29" name="Straight Connector 28">
            <a:extLst>
              <a:ext uri="{FF2B5EF4-FFF2-40B4-BE49-F238E27FC236}">
                <a16:creationId xmlns:a16="http://schemas.microsoft.com/office/drawing/2014/main" id="{B266C752-0D28-4860-A332-BFDB7A9D331D}"/>
              </a:ext>
            </a:extLst>
          </p:cNvPr>
          <p:cNvCxnSpPr>
            <a:cxnSpLocks/>
          </p:cNvCxnSpPr>
          <p:nvPr/>
        </p:nvCxnSpPr>
        <p:spPr>
          <a:xfrm flipH="1" flipV="1">
            <a:off x="6826229" y="2118122"/>
            <a:ext cx="3637504" cy="1970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C68DD239-DB38-44AF-81FA-0AC395AF1FA9}"/>
              </a:ext>
            </a:extLst>
          </p:cNvPr>
          <p:cNvCxnSpPr>
            <a:cxnSpLocks/>
            <a:stCxn id="16" idx="2"/>
          </p:cNvCxnSpPr>
          <p:nvPr/>
        </p:nvCxnSpPr>
        <p:spPr>
          <a:xfrm flipH="1" flipV="1">
            <a:off x="7435181" y="5490926"/>
            <a:ext cx="2427702" cy="9850"/>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F14375E0-DAB3-43C5-B2F2-F9E8C1A536FB}"/>
              </a:ext>
            </a:extLst>
          </p:cNvPr>
          <p:cNvCxnSpPr>
            <a:cxnSpLocks/>
          </p:cNvCxnSpPr>
          <p:nvPr/>
        </p:nvCxnSpPr>
        <p:spPr>
          <a:xfrm flipH="1" flipV="1">
            <a:off x="6826229" y="3256851"/>
            <a:ext cx="2427702" cy="985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31" name="Straight Arrow Connector 30">
            <a:extLst>
              <a:ext uri="{FF2B5EF4-FFF2-40B4-BE49-F238E27FC236}">
                <a16:creationId xmlns:a16="http://schemas.microsoft.com/office/drawing/2014/main" id="{DCD83248-7CEE-4734-AA78-910A2484F234}"/>
              </a:ext>
            </a:extLst>
          </p:cNvPr>
          <p:cNvCxnSpPr>
            <a:cxnSpLocks/>
          </p:cNvCxnSpPr>
          <p:nvPr/>
        </p:nvCxnSpPr>
        <p:spPr>
          <a:xfrm>
            <a:off x="6225378" y="4169710"/>
            <a:ext cx="363750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E9CA13B-5294-4A8F-97CE-B9318193E421}"/>
              </a:ext>
            </a:extLst>
          </p:cNvPr>
          <p:cNvSpPr txBox="1"/>
          <p:nvPr/>
        </p:nvSpPr>
        <p:spPr>
          <a:xfrm>
            <a:off x="7686900" y="3983137"/>
            <a:ext cx="974282"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Length?</a:t>
            </a:r>
          </a:p>
        </p:txBody>
      </p:sp>
      <p:cxnSp>
        <p:nvCxnSpPr>
          <p:cNvPr id="33" name="Straight Connector 32">
            <a:extLst>
              <a:ext uri="{FF2B5EF4-FFF2-40B4-BE49-F238E27FC236}">
                <a16:creationId xmlns:a16="http://schemas.microsoft.com/office/drawing/2014/main" id="{B3BE8482-2E0A-4AB3-9D45-60DE58C07C77}"/>
              </a:ext>
            </a:extLst>
          </p:cNvPr>
          <p:cNvCxnSpPr>
            <a:cxnSpLocks/>
          </p:cNvCxnSpPr>
          <p:nvPr/>
        </p:nvCxnSpPr>
        <p:spPr>
          <a:xfrm flipH="1" flipV="1">
            <a:off x="6201749" y="5203069"/>
            <a:ext cx="3637504" cy="19700"/>
          </a:xfrm>
          <a:prstGeom prst="line">
            <a:avLst/>
          </a:prstGeom>
          <a:ln w="76200"/>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69DF7234-88E9-42E3-9EC8-55DDC191AD8B}"/>
              </a:ext>
            </a:extLst>
          </p:cNvPr>
          <p:cNvCxnSpPr>
            <a:cxnSpLocks/>
          </p:cNvCxnSpPr>
          <p:nvPr/>
        </p:nvCxnSpPr>
        <p:spPr>
          <a:xfrm flipH="1">
            <a:off x="6834329" y="2631701"/>
            <a:ext cx="3057735" cy="6784"/>
          </a:xfrm>
          <a:prstGeom prst="line">
            <a:avLst/>
          </a:prstGeom>
          <a:ln w="76200">
            <a:solidFill>
              <a:schemeClr val="accent1"/>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1D831FD2-C4E2-4105-90D6-5EA0A1DB3EE9}"/>
              </a:ext>
            </a:extLst>
          </p:cNvPr>
          <p:cNvCxnSpPr>
            <a:cxnSpLocks/>
          </p:cNvCxnSpPr>
          <p:nvPr/>
        </p:nvCxnSpPr>
        <p:spPr>
          <a:xfrm flipH="1" flipV="1">
            <a:off x="6826229" y="3256851"/>
            <a:ext cx="2427702" cy="9850"/>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sp>
        <p:nvSpPr>
          <p:cNvPr id="38" name="TextBox 37">
            <a:extLst>
              <a:ext uri="{FF2B5EF4-FFF2-40B4-BE49-F238E27FC236}">
                <a16:creationId xmlns:a16="http://schemas.microsoft.com/office/drawing/2014/main" id="{2611DC28-33B3-4942-91D8-C42456E153A7}"/>
              </a:ext>
            </a:extLst>
          </p:cNvPr>
          <p:cNvSpPr txBox="1"/>
          <p:nvPr/>
        </p:nvSpPr>
        <p:spPr>
          <a:xfrm>
            <a:off x="8264510" y="2257096"/>
            <a:ext cx="974282" cy="307777"/>
          </a:xfrm>
          <a:prstGeom prst="rect">
            <a:avLst/>
          </a:prstGeom>
          <a:solidFill>
            <a:srgbClr val="7030A0"/>
          </a:solidFill>
        </p:spPr>
        <p:txBody>
          <a:bodyPr wrap="square" rtlCol="0">
            <a:spAutoFit/>
          </a:bodyPr>
          <a:lstStyle/>
          <a:p>
            <a:r>
              <a:rPr lang="en-US" sz="1400">
                <a:solidFill>
                  <a:schemeClr val="bg1"/>
                </a:solidFill>
                <a:latin typeface="Cavolini" panose="03000502040302020204" pitchFamily="66" charset="0"/>
                <a:cs typeface="Cavolini" panose="03000502040302020204" pitchFamily="66" charset="0"/>
              </a:rPr>
              <a:t>Length?</a:t>
            </a:r>
          </a:p>
        </p:txBody>
      </p:sp>
      <p:sp>
        <p:nvSpPr>
          <p:cNvPr id="39" name="TextBox 38">
            <a:extLst>
              <a:ext uri="{FF2B5EF4-FFF2-40B4-BE49-F238E27FC236}">
                <a16:creationId xmlns:a16="http://schemas.microsoft.com/office/drawing/2014/main" id="{7898B5BD-9034-46E9-A3DB-B8616D1DEA49}"/>
              </a:ext>
            </a:extLst>
          </p:cNvPr>
          <p:cNvSpPr txBox="1"/>
          <p:nvPr/>
        </p:nvSpPr>
        <p:spPr>
          <a:xfrm>
            <a:off x="8004011" y="2881284"/>
            <a:ext cx="974282" cy="307777"/>
          </a:xfrm>
          <a:prstGeom prst="rect">
            <a:avLst/>
          </a:prstGeom>
          <a:solidFill>
            <a:srgbClr val="7030A0"/>
          </a:solidFill>
        </p:spPr>
        <p:txBody>
          <a:bodyPr wrap="square" rtlCol="0">
            <a:spAutoFit/>
          </a:bodyPr>
          <a:lstStyle/>
          <a:p>
            <a:r>
              <a:rPr lang="en-US" sz="1400">
                <a:solidFill>
                  <a:schemeClr val="bg1"/>
                </a:solidFill>
                <a:latin typeface="Cavolini" panose="03000502040302020204" pitchFamily="66" charset="0"/>
                <a:cs typeface="Cavolini" panose="03000502040302020204" pitchFamily="66" charset="0"/>
              </a:rPr>
              <a:t>Length?</a:t>
            </a:r>
          </a:p>
        </p:txBody>
      </p:sp>
      <p:cxnSp>
        <p:nvCxnSpPr>
          <p:cNvPr id="40" name="Straight Connector 39">
            <a:extLst>
              <a:ext uri="{FF2B5EF4-FFF2-40B4-BE49-F238E27FC236}">
                <a16:creationId xmlns:a16="http://schemas.microsoft.com/office/drawing/2014/main" id="{CD013E8C-3E2B-4A2A-8616-2531766AA661}"/>
              </a:ext>
            </a:extLst>
          </p:cNvPr>
          <p:cNvCxnSpPr>
            <a:cxnSpLocks/>
          </p:cNvCxnSpPr>
          <p:nvPr/>
        </p:nvCxnSpPr>
        <p:spPr>
          <a:xfrm flipH="1">
            <a:off x="6840786" y="2881284"/>
            <a:ext cx="2770886" cy="0"/>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859CB966-BF4F-4D80-AC40-5FD10E646B2F}"/>
              </a:ext>
            </a:extLst>
          </p:cNvPr>
          <p:cNvCxnSpPr>
            <a:cxnSpLocks/>
          </p:cNvCxnSpPr>
          <p:nvPr/>
        </p:nvCxnSpPr>
        <p:spPr>
          <a:xfrm flipH="1">
            <a:off x="6775418" y="5332438"/>
            <a:ext cx="3057735" cy="6784"/>
          </a:xfrm>
          <a:prstGeom prst="line">
            <a:avLst/>
          </a:prstGeom>
          <a:ln w="76200">
            <a:solidFill>
              <a:schemeClr val="accent1"/>
            </a:solidFill>
          </a:ln>
        </p:spPr>
        <p:style>
          <a:lnRef idx="3">
            <a:schemeClr val="accent2"/>
          </a:lnRef>
          <a:fillRef idx="0">
            <a:schemeClr val="accent2"/>
          </a:fillRef>
          <a:effectRef idx="2">
            <a:schemeClr val="accent2"/>
          </a:effectRef>
          <a:fontRef idx="minor">
            <a:schemeClr val="tx1"/>
          </a:fontRef>
        </p:style>
      </p:cxnSp>
      <p:cxnSp>
        <p:nvCxnSpPr>
          <p:cNvPr id="42" name="Straight Connector 41">
            <a:extLst>
              <a:ext uri="{FF2B5EF4-FFF2-40B4-BE49-F238E27FC236}">
                <a16:creationId xmlns:a16="http://schemas.microsoft.com/office/drawing/2014/main" id="{A0CF77CF-839F-4DDF-9A90-3AB25D0CC29B}"/>
              </a:ext>
            </a:extLst>
          </p:cNvPr>
          <p:cNvCxnSpPr>
            <a:cxnSpLocks/>
          </p:cNvCxnSpPr>
          <p:nvPr/>
        </p:nvCxnSpPr>
        <p:spPr>
          <a:xfrm flipH="1">
            <a:off x="7088765" y="5420421"/>
            <a:ext cx="2770886" cy="0"/>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
        <p:nvSpPr>
          <p:cNvPr id="43" name="TextBox 42">
            <a:extLst>
              <a:ext uri="{FF2B5EF4-FFF2-40B4-BE49-F238E27FC236}">
                <a16:creationId xmlns:a16="http://schemas.microsoft.com/office/drawing/2014/main" id="{72AEAC40-4E80-4B2D-95E0-6E66AD06276C}"/>
              </a:ext>
            </a:extLst>
          </p:cNvPr>
          <p:cNvSpPr txBox="1"/>
          <p:nvPr/>
        </p:nvSpPr>
        <p:spPr>
          <a:xfrm>
            <a:off x="200526" y="3231616"/>
            <a:ext cx="4392164" cy="646331"/>
          </a:xfrm>
          <a:prstGeom prst="rect">
            <a:avLst/>
          </a:prstGeom>
          <a:noFill/>
        </p:spPr>
        <p:txBody>
          <a:bodyPr wrap="square" rtlCol="0" anchor="ctr">
            <a:spAutoFit/>
          </a:bodyPr>
          <a:lstStyle/>
          <a:p>
            <a:r>
              <a:rPr lang="en-US">
                <a:latin typeface="Cavolini" panose="03000502040302020204" pitchFamily="66" charset="0"/>
                <a:cs typeface="Cavolini" panose="03000502040302020204" pitchFamily="66" charset="0"/>
              </a:rPr>
              <a:t>Which </a:t>
            </a:r>
            <a:r>
              <a:rPr lang="en-US" err="1">
                <a:latin typeface="Cavolini" panose="03000502040302020204" pitchFamily="66" charset="0"/>
                <a:cs typeface="Cavolini" panose="03000502040302020204" pitchFamily="66" charset="0"/>
              </a:rPr>
              <a:t>coloured</a:t>
            </a:r>
            <a:r>
              <a:rPr lang="en-US">
                <a:latin typeface="Cavolini" panose="03000502040302020204" pitchFamily="66" charset="0"/>
                <a:cs typeface="Cavolini" panose="03000502040302020204" pitchFamily="66" charset="0"/>
              </a:rPr>
              <a:t> line represents the length of the parallelogram?</a:t>
            </a:r>
          </a:p>
        </p:txBody>
      </p:sp>
    </p:spTree>
    <p:extLst>
      <p:ext uri="{BB962C8B-B14F-4D97-AF65-F5344CB8AC3E}">
        <p14:creationId xmlns:p14="http://schemas.microsoft.com/office/powerpoint/2010/main" val="30786128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8732252A-1A23-C74E-B5A9-EBC3D6B084EF}"/>
              </a:ext>
            </a:extLst>
          </p:cNvPr>
          <p:cNvGraphicFramePr>
            <a:graphicFrameLocks noGrp="1"/>
          </p:cNvGraphicFramePr>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sp>
        <p:nvSpPr>
          <p:cNvPr id="13" name="Round Diagonal Corner Rectangle 12">
            <a:extLst>
              <a:ext uri="{FF2B5EF4-FFF2-40B4-BE49-F238E27FC236}">
                <a16:creationId xmlns:a16="http://schemas.microsoft.com/office/drawing/2014/main" id="{01CE6404-A258-CE46-8E1E-F0C5F3444072}"/>
              </a:ext>
            </a:extLst>
          </p:cNvPr>
          <p:cNvSpPr/>
          <p:nvPr/>
        </p:nvSpPr>
        <p:spPr>
          <a:xfrm>
            <a:off x="130108" y="1292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853B54D-97D1-F240-B9DE-94AE4FFD8DE7}"/>
              </a:ext>
            </a:extLst>
          </p:cNvPr>
          <p:cNvSpPr txBox="1"/>
          <p:nvPr/>
        </p:nvSpPr>
        <p:spPr>
          <a:xfrm>
            <a:off x="1036958" y="44744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9" name="TextBox 8">
            <a:extLst>
              <a:ext uri="{FF2B5EF4-FFF2-40B4-BE49-F238E27FC236}">
                <a16:creationId xmlns:a16="http://schemas.microsoft.com/office/drawing/2014/main" id="{42D65FAC-7832-7241-9C6B-5C56245A61C6}"/>
              </a:ext>
            </a:extLst>
          </p:cNvPr>
          <p:cNvSpPr txBox="1"/>
          <p:nvPr/>
        </p:nvSpPr>
        <p:spPr>
          <a:xfrm>
            <a:off x="10300870" y="146343"/>
            <a:ext cx="1814449" cy="276999"/>
          </a:xfrm>
          <a:prstGeom prst="rect">
            <a:avLst/>
          </a:prstGeom>
          <a:solidFill>
            <a:srgbClr val="FF0000">
              <a:alpha val="49020"/>
            </a:srgbClr>
          </a:solidFill>
          <a:ln w="38100">
            <a:solidFill>
              <a:srgbClr val="C00000"/>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28" name="Right Triangle 27">
            <a:extLst>
              <a:ext uri="{FF2B5EF4-FFF2-40B4-BE49-F238E27FC236}">
                <a16:creationId xmlns:a16="http://schemas.microsoft.com/office/drawing/2014/main" id="{D55C9F45-EA8B-D64E-8536-B5328CB7D7EA}"/>
              </a:ext>
            </a:extLst>
          </p:cNvPr>
          <p:cNvSpPr/>
          <p:nvPr/>
        </p:nvSpPr>
        <p:spPr>
          <a:xfrm rot="5400000" flipH="1" flipV="1">
            <a:off x="6868949" y="2080428"/>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6213BDC-1B81-8740-9DAD-4056B9227C7E}"/>
              </a:ext>
            </a:extLst>
          </p:cNvPr>
          <p:cNvGrpSpPr/>
          <p:nvPr/>
        </p:nvGrpSpPr>
        <p:grpSpPr>
          <a:xfrm>
            <a:off x="8036030" y="2115048"/>
            <a:ext cx="2435804" cy="1148662"/>
            <a:chOff x="7470196" y="984942"/>
            <a:chExt cx="2435804" cy="1148662"/>
          </a:xfrm>
          <a:solidFill>
            <a:srgbClr val="7030A0"/>
          </a:solidFill>
        </p:grpSpPr>
        <p:sp>
          <p:nvSpPr>
            <p:cNvPr id="15" name="Right Triangle 14">
              <a:extLst>
                <a:ext uri="{FF2B5EF4-FFF2-40B4-BE49-F238E27FC236}">
                  <a16:creationId xmlns:a16="http://schemas.microsoft.com/office/drawing/2014/main" id="{EC529F72-25BE-2342-BED8-7A9267986B2F}"/>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7CD630-1AAF-5649-8FE1-5B3AE06045EF}"/>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ight Triangle 15">
            <a:extLst>
              <a:ext uri="{FF2B5EF4-FFF2-40B4-BE49-F238E27FC236}">
                <a16:creationId xmlns:a16="http://schemas.microsoft.com/office/drawing/2014/main" id="{97311CF7-5191-4BD1-90CF-7FC9A69345FF}"/>
              </a:ext>
            </a:extLst>
          </p:cNvPr>
          <p:cNvSpPr/>
          <p:nvPr/>
        </p:nvSpPr>
        <p:spPr>
          <a:xfrm rot="5400000" flipH="1" flipV="1">
            <a:off x="8679601" y="4314420"/>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B831357-52C0-4E2D-AD53-FBABE35F7D67}"/>
              </a:ext>
            </a:extLst>
          </p:cNvPr>
          <p:cNvGrpSpPr/>
          <p:nvPr/>
        </p:nvGrpSpPr>
        <p:grpSpPr>
          <a:xfrm>
            <a:off x="7443280" y="4349040"/>
            <a:ext cx="2435804" cy="1148662"/>
            <a:chOff x="7470196" y="984942"/>
            <a:chExt cx="2435804" cy="1148662"/>
          </a:xfrm>
          <a:solidFill>
            <a:srgbClr val="7030A0"/>
          </a:solidFill>
        </p:grpSpPr>
        <p:sp>
          <p:nvSpPr>
            <p:cNvPr id="18" name="Right Triangle 17">
              <a:extLst>
                <a:ext uri="{FF2B5EF4-FFF2-40B4-BE49-F238E27FC236}">
                  <a16:creationId xmlns:a16="http://schemas.microsoft.com/office/drawing/2014/main" id="{10A95911-9BAF-4BE3-AE86-A2949564D0E2}"/>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4CC2AE-FF09-47D6-846D-28E169199AB6}"/>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a:extLst>
              <a:ext uri="{FF2B5EF4-FFF2-40B4-BE49-F238E27FC236}">
                <a16:creationId xmlns:a16="http://schemas.microsoft.com/office/drawing/2014/main" id="{B266C752-0D28-4860-A332-BFDB7A9D331D}"/>
              </a:ext>
            </a:extLst>
          </p:cNvPr>
          <p:cNvCxnSpPr>
            <a:cxnSpLocks/>
            <a:endCxn id="15" idx="2"/>
          </p:cNvCxnSpPr>
          <p:nvPr/>
        </p:nvCxnSpPr>
        <p:spPr>
          <a:xfrm flipV="1">
            <a:off x="9250206" y="2115048"/>
            <a:ext cx="3726" cy="1148662"/>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3BD16404-CAB4-E84B-AFED-7C673F9BC1DE}"/>
              </a:ext>
            </a:extLst>
          </p:cNvPr>
          <p:cNvCxnSpPr>
            <a:cxnSpLocks/>
          </p:cNvCxnSpPr>
          <p:nvPr/>
        </p:nvCxnSpPr>
        <p:spPr>
          <a:xfrm flipH="1" flipV="1">
            <a:off x="10292221" y="4343426"/>
            <a:ext cx="7063" cy="11235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71F8234-D2CC-4B62-A2A1-A0CF87B1A82E}"/>
              </a:ext>
            </a:extLst>
          </p:cNvPr>
          <p:cNvSpPr txBox="1"/>
          <p:nvPr/>
        </p:nvSpPr>
        <p:spPr>
          <a:xfrm>
            <a:off x="9879457" y="4741346"/>
            <a:ext cx="1595978"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Height/width</a:t>
            </a:r>
          </a:p>
        </p:txBody>
      </p:sp>
      <p:cxnSp>
        <p:nvCxnSpPr>
          <p:cNvPr id="25" name="Straight Arrow Connector 24">
            <a:extLst>
              <a:ext uri="{FF2B5EF4-FFF2-40B4-BE49-F238E27FC236}">
                <a16:creationId xmlns:a16="http://schemas.microsoft.com/office/drawing/2014/main" id="{95A56019-E41D-47F0-9985-24F186A91F1F}"/>
              </a:ext>
            </a:extLst>
          </p:cNvPr>
          <p:cNvCxnSpPr>
            <a:cxnSpLocks/>
          </p:cNvCxnSpPr>
          <p:nvPr/>
        </p:nvCxnSpPr>
        <p:spPr>
          <a:xfrm flipH="1" flipV="1">
            <a:off x="6757911" y="2115048"/>
            <a:ext cx="7063" cy="11235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9765A66-38D9-4A6B-8AA4-5263423D6345}"/>
              </a:ext>
            </a:extLst>
          </p:cNvPr>
          <p:cNvSpPr txBox="1"/>
          <p:nvPr/>
        </p:nvSpPr>
        <p:spPr>
          <a:xfrm>
            <a:off x="6341990" y="2522912"/>
            <a:ext cx="824493"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height</a:t>
            </a:r>
          </a:p>
        </p:txBody>
      </p:sp>
      <p:cxnSp>
        <p:nvCxnSpPr>
          <p:cNvPr id="30" name="Straight Connector 29">
            <a:extLst>
              <a:ext uri="{FF2B5EF4-FFF2-40B4-BE49-F238E27FC236}">
                <a16:creationId xmlns:a16="http://schemas.microsoft.com/office/drawing/2014/main" id="{ADFC251B-FCE1-4900-978C-CD2D91626DBD}"/>
              </a:ext>
            </a:extLst>
          </p:cNvPr>
          <p:cNvCxnSpPr>
            <a:cxnSpLocks/>
          </p:cNvCxnSpPr>
          <p:nvPr/>
        </p:nvCxnSpPr>
        <p:spPr>
          <a:xfrm flipV="1">
            <a:off x="9822379" y="4349040"/>
            <a:ext cx="3726" cy="1148662"/>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sp>
        <p:nvSpPr>
          <p:cNvPr id="31" name="TextBox 30">
            <a:extLst>
              <a:ext uri="{FF2B5EF4-FFF2-40B4-BE49-F238E27FC236}">
                <a16:creationId xmlns:a16="http://schemas.microsoft.com/office/drawing/2014/main" id="{09A6A592-2F15-4DA6-91EA-3685B700682D}"/>
              </a:ext>
            </a:extLst>
          </p:cNvPr>
          <p:cNvSpPr txBox="1"/>
          <p:nvPr/>
        </p:nvSpPr>
        <p:spPr>
          <a:xfrm>
            <a:off x="617829" y="3166295"/>
            <a:ext cx="3940557" cy="1200329"/>
          </a:xfrm>
          <a:prstGeom prst="rect">
            <a:avLst/>
          </a:prstGeom>
          <a:noFill/>
        </p:spPr>
        <p:txBody>
          <a:bodyPr wrap="square">
            <a:spAutoFit/>
          </a:bodyPr>
          <a:lstStyle/>
          <a:p>
            <a:r>
              <a:rPr lang="en-US">
                <a:latin typeface="Cavolini" panose="03000502040302020204" pitchFamily="66" charset="0"/>
                <a:cs typeface="Cavolini" panose="03000502040302020204" pitchFamily="66" charset="0"/>
              </a:rPr>
              <a:t>We need to use the height of the parallelogram for the two measurements to be equal.</a:t>
            </a:r>
          </a:p>
        </p:txBody>
      </p:sp>
    </p:spTree>
    <p:extLst>
      <p:ext uri="{BB962C8B-B14F-4D97-AF65-F5344CB8AC3E}">
        <p14:creationId xmlns:p14="http://schemas.microsoft.com/office/powerpoint/2010/main" val="36143225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8732252A-1A23-C74E-B5A9-EBC3D6B084EF}"/>
              </a:ext>
            </a:extLst>
          </p:cNvPr>
          <p:cNvGraphicFramePr>
            <a:graphicFrameLocks noGrp="1"/>
          </p:cNvGraphicFramePr>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3643"/>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853B54D-97D1-F240-B9DE-94AE4FFD8DE7}"/>
              </a:ext>
            </a:extLst>
          </p:cNvPr>
          <p:cNvSpPr txBox="1"/>
          <p:nvPr/>
        </p:nvSpPr>
        <p:spPr>
          <a:xfrm>
            <a:off x="1036958" y="44744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9" name="TextBox 8">
            <a:extLst>
              <a:ext uri="{FF2B5EF4-FFF2-40B4-BE49-F238E27FC236}">
                <a16:creationId xmlns:a16="http://schemas.microsoft.com/office/drawing/2014/main" id="{42D65FAC-7832-7241-9C6B-5C56245A61C6}"/>
              </a:ext>
            </a:extLst>
          </p:cNvPr>
          <p:cNvSpPr txBox="1"/>
          <p:nvPr/>
        </p:nvSpPr>
        <p:spPr>
          <a:xfrm>
            <a:off x="10300870" y="146343"/>
            <a:ext cx="1814449" cy="276999"/>
          </a:xfrm>
          <a:prstGeom prst="rect">
            <a:avLst/>
          </a:prstGeom>
          <a:solidFill>
            <a:srgbClr val="FF0000">
              <a:alpha val="49020"/>
            </a:srgbClr>
          </a:solidFill>
          <a:ln w="38100">
            <a:solidFill>
              <a:srgbClr val="C00000"/>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28" name="Right Triangle 27">
            <a:extLst>
              <a:ext uri="{FF2B5EF4-FFF2-40B4-BE49-F238E27FC236}">
                <a16:creationId xmlns:a16="http://schemas.microsoft.com/office/drawing/2014/main" id="{D55C9F45-EA8B-D64E-8536-B5328CB7D7EA}"/>
              </a:ext>
            </a:extLst>
          </p:cNvPr>
          <p:cNvSpPr/>
          <p:nvPr/>
        </p:nvSpPr>
        <p:spPr>
          <a:xfrm rot="5400000" flipH="1" flipV="1">
            <a:off x="6862898" y="2090720"/>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6213BDC-1B81-8740-9DAD-4056B9227C7E}"/>
              </a:ext>
            </a:extLst>
          </p:cNvPr>
          <p:cNvGrpSpPr/>
          <p:nvPr/>
        </p:nvGrpSpPr>
        <p:grpSpPr>
          <a:xfrm>
            <a:off x="8029979" y="2125340"/>
            <a:ext cx="2435804" cy="1148662"/>
            <a:chOff x="7470196" y="984942"/>
            <a:chExt cx="2435804" cy="1148662"/>
          </a:xfrm>
          <a:solidFill>
            <a:srgbClr val="7030A0"/>
          </a:solidFill>
        </p:grpSpPr>
        <p:sp>
          <p:nvSpPr>
            <p:cNvPr id="15" name="Right Triangle 14">
              <a:extLst>
                <a:ext uri="{FF2B5EF4-FFF2-40B4-BE49-F238E27FC236}">
                  <a16:creationId xmlns:a16="http://schemas.microsoft.com/office/drawing/2014/main" id="{EC529F72-25BE-2342-BED8-7A9267986B2F}"/>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7CD630-1AAF-5649-8FE1-5B3AE06045EF}"/>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ight Triangle 15">
            <a:extLst>
              <a:ext uri="{FF2B5EF4-FFF2-40B4-BE49-F238E27FC236}">
                <a16:creationId xmlns:a16="http://schemas.microsoft.com/office/drawing/2014/main" id="{97311CF7-5191-4BD1-90CF-7FC9A69345FF}"/>
              </a:ext>
            </a:extLst>
          </p:cNvPr>
          <p:cNvSpPr/>
          <p:nvPr/>
        </p:nvSpPr>
        <p:spPr>
          <a:xfrm rot="5400000" flipH="1" flipV="1">
            <a:off x="8673550" y="4324712"/>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B831357-52C0-4E2D-AD53-FBABE35F7D67}"/>
              </a:ext>
            </a:extLst>
          </p:cNvPr>
          <p:cNvGrpSpPr/>
          <p:nvPr/>
        </p:nvGrpSpPr>
        <p:grpSpPr>
          <a:xfrm>
            <a:off x="7437229" y="4359332"/>
            <a:ext cx="2435804" cy="1148662"/>
            <a:chOff x="7470196" y="984942"/>
            <a:chExt cx="2435804" cy="1148662"/>
          </a:xfrm>
          <a:solidFill>
            <a:srgbClr val="7030A0"/>
          </a:solidFill>
        </p:grpSpPr>
        <p:sp>
          <p:nvSpPr>
            <p:cNvPr id="18" name="Right Triangle 17">
              <a:extLst>
                <a:ext uri="{FF2B5EF4-FFF2-40B4-BE49-F238E27FC236}">
                  <a16:creationId xmlns:a16="http://schemas.microsoft.com/office/drawing/2014/main" id="{10A95911-9BAF-4BE3-AE86-A2949564D0E2}"/>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4CC2AE-FF09-47D6-846D-28E169199AB6}"/>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Connector 21">
            <a:extLst>
              <a:ext uri="{FF2B5EF4-FFF2-40B4-BE49-F238E27FC236}">
                <a16:creationId xmlns:a16="http://schemas.microsoft.com/office/drawing/2014/main" id="{C68DD239-DB38-44AF-81FA-0AC395AF1FA9}"/>
              </a:ext>
            </a:extLst>
          </p:cNvPr>
          <p:cNvCxnSpPr>
            <a:cxnSpLocks/>
            <a:stCxn id="16" idx="2"/>
          </p:cNvCxnSpPr>
          <p:nvPr/>
        </p:nvCxnSpPr>
        <p:spPr>
          <a:xfrm flipH="1" flipV="1">
            <a:off x="7429130" y="5498144"/>
            <a:ext cx="2427702" cy="9850"/>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F14375E0-DAB3-43C5-B2F2-F9E8C1A536FB}"/>
              </a:ext>
            </a:extLst>
          </p:cNvPr>
          <p:cNvCxnSpPr>
            <a:cxnSpLocks/>
          </p:cNvCxnSpPr>
          <p:nvPr/>
        </p:nvCxnSpPr>
        <p:spPr>
          <a:xfrm flipH="1" flipV="1">
            <a:off x="6820178" y="3264069"/>
            <a:ext cx="2427702" cy="9850"/>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827278C7-601A-43B2-9A86-6DF082857D90}"/>
              </a:ext>
            </a:extLst>
          </p:cNvPr>
          <p:cNvCxnSpPr>
            <a:cxnSpLocks/>
          </p:cNvCxnSpPr>
          <p:nvPr/>
        </p:nvCxnSpPr>
        <p:spPr>
          <a:xfrm>
            <a:off x="6828278" y="3474856"/>
            <a:ext cx="241960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F5903E1-A2E9-4857-9B2A-12712644806F}"/>
              </a:ext>
            </a:extLst>
          </p:cNvPr>
          <p:cNvSpPr txBox="1"/>
          <p:nvPr/>
        </p:nvSpPr>
        <p:spPr>
          <a:xfrm>
            <a:off x="7706477" y="3320968"/>
            <a:ext cx="647004"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base</a:t>
            </a:r>
          </a:p>
        </p:txBody>
      </p:sp>
      <p:cxnSp>
        <p:nvCxnSpPr>
          <p:cNvPr id="26" name="Straight Arrow Connector 25">
            <a:extLst>
              <a:ext uri="{FF2B5EF4-FFF2-40B4-BE49-F238E27FC236}">
                <a16:creationId xmlns:a16="http://schemas.microsoft.com/office/drawing/2014/main" id="{9E267D65-2545-43CD-A47B-33F3CE53588C}"/>
              </a:ext>
            </a:extLst>
          </p:cNvPr>
          <p:cNvCxnSpPr>
            <a:cxnSpLocks/>
          </p:cNvCxnSpPr>
          <p:nvPr/>
        </p:nvCxnSpPr>
        <p:spPr>
          <a:xfrm>
            <a:off x="7378712" y="5769112"/>
            <a:ext cx="241960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01D9492-9BDD-4E45-9F58-5B6B9DC4A00B}"/>
              </a:ext>
            </a:extLst>
          </p:cNvPr>
          <p:cNvSpPr txBox="1"/>
          <p:nvPr/>
        </p:nvSpPr>
        <p:spPr>
          <a:xfrm>
            <a:off x="8256911" y="5615224"/>
            <a:ext cx="647004"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base</a:t>
            </a:r>
          </a:p>
        </p:txBody>
      </p:sp>
    </p:spTree>
    <p:extLst>
      <p:ext uri="{BB962C8B-B14F-4D97-AF65-F5344CB8AC3E}">
        <p14:creationId xmlns:p14="http://schemas.microsoft.com/office/powerpoint/2010/main" val="4185872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8732252A-1A23-C74E-B5A9-EBC3D6B084EF}"/>
              </a:ext>
            </a:extLst>
          </p:cNvPr>
          <p:cNvGraphicFramePr>
            <a:graphicFrameLocks noGrp="1"/>
          </p:cNvGraphicFramePr>
          <p:nvPr/>
        </p:nvGraphicFramePr>
        <p:xfrm>
          <a:off x="5058806" y="425220"/>
          <a:ext cx="6590397" cy="6193088"/>
        </p:xfrm>
        <a:graphic>
          <a:graphicData uri="http://schemas.openxmlformats.org/drawingml/2006/table">
            <a:tbl>
              <a:tblPr firstRow="1" bandRow="1">
                <a:tableStyleId>{5940675A-B579-460E-94D1-54222C63F5DA}</a:tableStyleId>
              </a:tblPr>
              <a:tblGrid>
                <a:gridCol w="599127">
                  <a:extLst>
                    <a:ext uri="{9D8B030D-6E8A-4147-A177-3AD203B41FA5}">
                      <a16:colId xmlns:a16="http://schemas.microsoft.com/office/drawing/2014/main" val="2616708022"/>
                    </a:ext>
                  </a:extLst>
                </a:gridCol>
                <a:gridCol w="599127">
                  <a:extLst>
                    <a:ext uri="{9D8B030D-6E8A-4147-A177-3AD203B41FA5}">
                      <a16:colId xmlns:a16="http://schemas.microsoft.com/office/drawing/2014/main" val="3937916678"/>
                    </a:ext>
                  </a:extLst>
                </a:gridCol>
                <a:gridCol w="599127">
                  <a:extLst>
                    <a:ext uri="{9D8B030D-6E8A-4147-A177-3AD203B41FA5}">
                      <a16:colId xmlns:a16="http://schemas.microsoft.com/office/drawing/2014/main" val="211289949"/>
                    </a:ext>
                  </a:extLst>
                </a:gridCol>
                <a:gridCol w="599127">
                  <a:extLst>
                    <a:ext uri="{9D8B030D-6E8A-4147-A177-3AD203B41FA5}">
                      <a16:colId xmlns:a16="http://schemas.microsoft.com/office/drawing/2014/main" val="1295481950"/>
                    </a:ext>
                  </a:extLst>
                </a:gridCol>
                <a:gridCol w="599127">
                  <a:extLst>
                    <a:ext uri="{9D8B030D-6E8A-4147-A177-3AD203B41FA5}">
                      <a16:colId xmlns:a16="http://schemas.microsoft.com/office/drawing/2014/main" val="1324426247"/>
                    </a:ext>
                  </a:extLst>
                </a:gridCol>
                <a:gridCol w="599127">
                  <a:extLst>
                    <a:ext uri="{9D8B030D-6E8A-4147-A177-3AD203B41FA5}">
                      <a16:colId xmlns:a16="http://schemas.microsoft.com/office/drawing/2014/main" val="1412046425"/>
                    </a:ext>
                  </a:extLst>
                </a:gridCol>
                <a:gridCol w="599127">
                  <a:extLst>
                    <a:ext uri="{9D8B030D-6E8A-4147-A177-3AD203B41FA5}">
                      <a16:colId xmlns:a16="http://schemas.microsoft.com/office/drawing/2014/main" val="3164620185"/>
                    </a:ext>
                  </a:extLst>
                </a:gridCol>
                <a:gridCol w="599127">
                  <a:extLst>
                    <a:ext uri="{9D8B030D-6E8A-4147-A177-3AD203B41FA5}">
                      <a16:colId xmlns:a16="http://schemas.microsoft.com/office/drawing/2014/main" val="762742076"/>
                    </a:ext>
                  </a:extLst>
                </a:gridCol>
                <a:gridCol w="599127">
                  <a:extLst>
                    <a:ext uri="{9D8B030D-6E8A-4147-A177-3AD203B41FA5}">
                      <a16:colId xmlns:a16="http://schemas.microsoft.com/office/drawing/2014/main" val="929396388"/>
                    </a:ext>
                  </a:extLst>
                </a:gridCol>
                <a:gridCol w="599127">
                  <a:extLst>
                    <a:ext uri="{9D8B030D-6E8A-4147-A177-3AD203B41FA5}">
                      <a16:colId xmlns:a16="http://schemas.microsoft.com/office/drawing/2014/main" val="3741459218"/>
                    </a:ext>
                  </a:extLst>
                </a:gridCol>
                <a:gridCol w="599127">
                  <a:extLst>
                    <a:ext uri="{9D8B030D-6E8A-4147-A177-3AD203B41FA5}">
                      <a16:colId xmlns:a16="http://schemas.microsoft.com/office/drawing/2014/main" val="4180714483"/>
                    </a:ext>
                  </a:extLst>
                </a:gridCol>
              </a:tblGrid>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6475463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414428018"/>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1625449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922685794"/>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54895724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74870009"/>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01292457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3242545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669938981"/>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118761825"/>
                  </a:ext>
                </a:extLst>
              </a:tr>
              <a:tr h="563008">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endParaRPr lang="en-US"/>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833173482"/>
                  </a:ext>
                </a:extLst>
              </a:tr>
            </a:tbl>
          </a:graphicData>
        </a:graphic>
      </p:graphicFrame>
      <p:sp>
        <p:nvSpPr>
          <p:cNvPr id="13" name="Round Diagonal Corner Rectangle 12">
            <a:extLst>
              <a:ext uri="{FF2B5EF4-FFF2-40B4-BE49-F238E27FC236}">
                <a16:creationId xmlns:a16="http://schemas.microsoft.com/office/drawing/2014/main" id="{01CE6404-A258-CE46-8E1E-F0C5F3444072}"/>
              </a:ext>
            </a:extLst>
          </p:cNvPr>
          <p:cNvSpPr/>
          <p:nvPr/>
        </p:nvSpPr>
        <p:spPr>
          <a:xfrm>
            <a:off x="117408" y="133643"/>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B853B54D-97D1-F240-B9DE-94AE4FFD8DE7}"/>
              </a:ext>
            </a:extLst>
          </p:cNvPr>
          <p:cNvSpPr txBox="1"/>
          <p:nvPr/>
        </p:nvSpPr>
        <p:spPr>
          <a:xfrm>
            <a:off x="1036958" y="44744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9" name="TextBox 8">
            <a:extLst>
              <a:ext uri="{FF2B5EF4-FFF2-40B4-BE49-F238E27FC236}">
                <a16:creationId xmlns:a16="http://schemas.microsoft.com/office/drawing/2014/main" id="{42D65FAC-7832-7241-9C6B-5C56245A61C6}"/>
              </a:ext>
            </a:extLst>
          </p:cNvPr>
          <p:cNvSpPr txBox="1"/>
          <p:nvPr/>
        </p:nvSpPr>
        <p:spPr>
          <a:xfrm>
            <a:off x="10300870" y="146343"/>
            <a:ext cx="1814449" cy="276999"/>
          </a:xfrm>
          <a:prstGeom prst="rect">
            <a:avLst/>
          </a:prstGeom>
          <a:solidFill>
            <a:srgbClr val="FF0000">
              <a:alpha val="49020"/>
            </a:srgbClr>
          </a:solidFill>
          <a:ln w="38100">
            <a:solidFill>
              <a:srgbClr val="C00000"/>
            </a:solidFill>
          </a:ln>
        </p:spPr>
        <p:txBody>
          <a:bodyPr wrap="square" rtlCol="0" anchor="ctr">
            <a:spAutoFit/>
          </a:bodyPr>
          <a:lstStyle/>
          <a:p>
            <a:pPr algn="ctr"/>
            <a:r>
              <a:rPr lang="en-US" sz="12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28" name="Right Triangle 27">
            <a:extLst>
              <a:ext uri="{FF2B5EF4-FFF2-40B4-BE49-F238E27FC236}">
                <a16:creationId xmlns:a16="http://schemas.microsoft.com/office/drawing/2014/main" id="{D55C9F45-EA8B-D64E-8536-B5328CB7D7EA}"/>
              </a:ext>
            </a:extLst>
          </p:cNvPr>
          <p:cNvSpPr/>
          <p:nvPr/>
        </p:nvSpPr>
        <p:spPr>
          <a:xfrm rot="5400000" flipH="1" flipV="1">
            <a:off x="6882563" y="2078087"/>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6213BDC-1B81-8740-9DAD-4056B9227C7E}"/>
              </a:ext>
            </a:extLst>
          </p:cNvPr>
          <p:cNvGrpSpPr/>
          <p:nvPr/>
        </p:nvGrpSpPr>
        <p:grpSpPr>
          <a:xfrm>
            <a:off x="8049644" y="2112707"/>
            <a:ext cx="2435804" cy="1148662"/>
            <a:chOff x="7470196" y="984942"/>
            <a:chExt cx="2435804" cy="1148662"/>
          </a:xfrm>
          <a:solidFill>
            <a:srgbClr val="7030A0"/>
          </a:solidFill>
        </p:grpSpPr>
        <p:sp>
          <p:nvSpPr>
            <p:cNvPr id="15" name="Right Triangle 14">
              <a:extLst>
                <a:ext uri="{FF2B5EF4-FFF2-40B4-BE49-F238E27FC236}">
                  <a16:creationId xmlns:a16="http://schemas.microsoft.com/office/drawing/2014/main" id="{EC529F72-25BE-2342-BED8-7A9267986B2F}"/>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17CD630-1AAF-5649-8FE1-5B3AE06045EF}"/>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ight Triangle 15">
            <a:extLst>
              <a:ext uri="{FF2B5EF4-FFF2-40B4-BE49-F238E27FC236}">
                <a16:creationId xmlns:a16="http://schemas.microsoft.com/office/drawing/2014/main" id="{97311CF7-5191-4BD1-90CF-7FC9A69345FF}"/>
              </a:ext>
            </a:extLst>
          </p:cNvPr>
          <p:cNvSpPr/>
          <p:nvPr/>
        </p:nvSpPr>
        <p:spPr>
          <a:xfrm rot="5400000" flipH="1" flipV="1">
            <a:off x="8693215" y="4312079"/>
            <a:ext cx="1148662" cy="1217902"/>
          </a:xfrm>
          <a:prstGeom prst="r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B831357-52C0-4E2D-AD53-FBABE35F7D67}"/>
              </a:ext>
            </a:extLst>
          </p:cNvPr>
          <p:cNvGrpSpPr/>
          <p:nvPr/>
        </p:nvGrpSpPr>
        <p:grpSpPr>
          <a:xfrm>
            <a:off x="7456894" y="4346699"/>
            <a:ext cx="2435804" cy="1148662"/>
            <a:chOff x="7470196" y="984942"/>
            <a:chExt cx="2435804" cy="1148662"/>
          </a:xfrm>
          <a:solidFill>
            <a:srgbClr val="7030A0"/>
          </a:solidFill>
        </p:grpSpPr>
        <p:sp>
          <p:nvSpPr>
            <p:cNvPr id="18" name="Right Triangle 17">
              <a:extLst>
                <a:ext uri="{FF2B5EF4-FFF2-40B4-BE49-F238E27FC236}">
                  <a16:creationId xmlns:a16="http://schemas.microsoft.com/office/drawing/2014/main" id="{10A95911-9BAF-4BE3-AE86-A2949564D0E2}"/>
                </a:ext>
              </a:extLst>
            </p:cNvPr>
            <p:cNvSpPr/>
            <p:nvPr/>
          </p:nvSpPr>
          <p:spPr>
            <a:xfrm rot="5400000">
              <a:off x="8722718" y="950322"/>
              <a:ext cx="1148662" cy="121790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44CC2AE-FF09-47D6-846D-28E169199AB6}"/>
                </a:ext>
              </a:extLst>
            </p:cNvPr>
            <p:cNvSpPr/>
            <p:nvPr/>
          </p:nvSpPr>
          <p:spPr>
            <a:xfrm>
              <a:off x="7470196" y="984942"/>
              <a:ext cx="1217902" cy="1148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a:extLst>
              <a:ext uri="{FF2B5EF4-FFF2-40B4-BE49-F238E27FC236}">
                <a16:creationId xmlns:a16="http://schemas.microsoft.com/office/drawing/2014/main" id="{B266C752-0D28-4860-A332-BFDB7A9D331D}"/>
              </a:ext>
            </a:extLst>
          </p:cNvPr>
          <p:cNvCxnSpPr>
            <a:cxnSpLocks/>
            <a:endCxn id="15" idx="2"/>
          </p:cNvCxnSpPr>
          <p:nvPr/>
        </p:nvCxnSpPr>
        <p:spPr>
          <a:xfrm flipV="1">
            <a:off x="9263820" y="2112707"/>
            <a:ext cx="3726" cy="1148662"/>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3BD16404-CAB4-E84B-AFED-7C673F9BC1DE}"/>
              </a:ext>
            </a:extLst>
          </p:cNvPr>
          <p:cNvCxnSpPr>
            <a:cxnSpLocks/>
          </p:cNvCxnSpPr>
          <p:nvPr/>
        </p:nvCxnSpPr>
        <p:spPr>
          <a:xfrm flipH="1" flipV="1">
            <a:off x="10305835" y="4341085"/>
            <a:ext cx="7063" cy="11235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71F8234-D2CC-4B62-A2A1-A0CF87B1A82E}"/>
              </a:ext>
            </a:extLst>
          </p:cNvPr>
          <p:cNvSpPr txBox="1"/>
          <p:nvPr/>
        </p:nvSpPr>
        <p:spPr>
          <a:xfrm>
            <a:off x="9893071" y="4739005"/>
            <a:ext cx="824493"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height</a:t>
            </a:r>
          </a:p>
        </p:txBody>
      </p:sp>
      <p:cxnSp>
        <p:nvCxnSpPr>
          <p:cNvPr id="31" name="Straight Connector 30">
            <a:extLst>
              <a:ext uri="{FF2B5EF4-FFF2-40B4-BE49-F238E27FC236}">
                <a16:creationId xmlns:a16="http://schemas.microsoft.com/office/drawing/2014/main" id="{BF343A35-9F6F-4134-B047-42C661C9E1CF}"/>
              </a:ext>
            </a:extLst>
          </p:cNvPr>
          <p:cNvCxnSpPr>
            <a:cxnSpLocks/>
          </p:cNvCxnSpPr>
          <p:nvPr/>
        </p:nvCxnSpPr>
        <p:spPr>
          <a:xfrm flipV="1">
            <a:off x="9835993" y="4346699"/>
            <a:ext cx="3726" cy="1148662"/>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2F247383-7B2D-4BA1-847F-53308A9704B2}"/>
              </a:ext>
            </a:extLst>
          </p:cNvPr>
          <p:cNvCxnSpPr>
            <a:cxnSpLocks/>
          </p:cNvCxnSpPr>
          <p:nvPr/>
        </p:nvCxnSpPr>
        <p:spPr>
          <a:xfrm flipH="1" flipV="1">
            <a:off x="7448795" y="5485511"/>
            <a:ext cx="2427702" cy="9850"/>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C94F3D48-9EE1-4EE2-9447-81B065FA1B79}"/>
              </a:ext>
            </a:extLst>
          </p:cNvPr>
          <p:cNvCxnSpPr>
            <a:cxnSpLocks/>
          </p:cNvCxnSpPr>
          <p:nvPr/>
        </p:nvCxnSpPr>
        <p:spPr>
          <a:xfrm flipH="1" flipV="1">
            <a:off x="6839843" y="3251436"/>
            <a:ext cx="2427702" cy="9850"/>
          </a:xfrm>
          <a:prstGeom prst="line">
            <a:avLst/>
          </a:prstGeom>
          <a:ln w="76200">
            <a:solidFill>
              <a:srgbClr val="92D050"/>
            </a:solidFill>
          </a:ln>
        </p:spPr>
        <p:style>
          <a:lnRef idx="3">
            <a:schemeClr val="accent2"/>
          </a:lnRef>
          <a:fillRef idx="0">
            <a:schemeClr val="accent2"/>
          </a:fillRef>
          <a:effectRef idx="2">
            <a:schemeClr val="accent2"/>
          </a:effectRef>
          <a:fontRef idx="minor">
            <a:schemeClr val="tx1"/>
          </a:fontRef>
        </p:style>
      </p:cxnSp>
      <p:cxnSp>
        <p:nvCxnSpPr>
          <p:cNvPr id="36" name="Straight Arrow Connector 35">
            <a:extLst>
              <a:ext uri="{FF2B5EF4-FFF2-40B4-BE49-F238E27FC236}">
                <a16:creationId xmlns:a16="http://schemas.microsoft.com/office/drawing/2014/main" id="{4226FBB1-832B-4404-9FDD-80F90E58512C}"/>
              </a:ext>
            </a:extLst>
          </p:cNvPr>
          <p:cNvCxnSpPr>
            <a:cxnSpLocks/>
          </p:cNvCxnSpPr>
          <p:nvPr/>
        </p:nvCxnSpPr>
        <p:spPr>
          <a:xfrm>
            <a:off x="6847943" y="3462223"/>
            <a:ext cx="241960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E1B9C60-EC4E-4E8D-A25D-D48E3CDA9D3B}"/>
              </a:ext>
            </a:extLst>
          </p:cNvPr>
          <p:cNvSpPr txBox="1"/>
          <p:nvPr/>
        </p:nvSpPr>
        <p:spPr>
          <a:xfrm>
            <a:off x="7726142" y="3308335"/>
            <a:ext cx="647004"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base</a:t>
            </a:r>
          </a:p>
        </p:txBody>
      </p:sp>
      <p:cxnSp>
        <p:nvCxnSpPr>
          <p:cNvPr id="40" name="Straight Arrow Connector 39">
            <a:extLst>
              <a:ext uri="{FF2B5EF4-FFF2-40B4-BE49-F238E27FC236}">
                <a16:creationId xmlns:a16="http://schemas.microsoft.com/office/drawing/2014/main" id="{AEC3FB8D-6ADD-469A-A25E-63A0ED8D2965}"/>
              </a:ext>
            </a:extLst>
          </p:cNvPr>
          <p:cNvCxnSpPr>
            <a:cxnSpLocks/>
          </p:cNvCxnSpPr>
          <p:nvPr/>
        </p:nvCxnSpPr>
        <p:spPr>
          <a:xfrm>
            <a:off x="7398377" y="5756479"/>
            <a:ext cx="241960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DB13944-2FC1-4B23-B49A-A41584AA4DC6}"/>
              </a:ext>
            </a:extLst>
          </p:cNvPr>
          <p:cNvSpPr txBox="1"/>
          <p:nvPr/>
        </p:nvSpPr>
        <p:spPr>
          <a:xfrm>
            <a:off x="8276576" y="5602591"/>
            <a:ext cx="647004"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base</a:t>
            </a:r>
          </a:p>
        </p:txBody>
      </p:sp>
      <p:cxnSp>
        <p:nvCxnSpPr>
          <p:cNvPr id="43" name="Straight Arrow Connector 42">
            <a:extLst>
              <a:ext uri="{FF2B5EF4-FFF2-40B4-BE49-F238E27FC236}">
                <a16:creationId xmlns:a16="http://schemas.microsoft.com/office/drawing/2014/main" id="{7354F34C-78D5-48AC-839B-FBD4489F3F97}"/>
              </a:ext>
            </a:extLst>
          </p:cNvPr>
          <p:cNvCxnSpPr>
            <a:cxnSpLocks/>
          </p:cNvCxnSpPr>
          <p:nvPr/>
        </p:nvCxnSpPr>
        <p:spPr>
          <a:xfrm flipH="1" flipV="1">
            <a:off x="10454624" y="2127930"/>
            <a:ext cx="7063" cy="11235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5C0ECC6-A55B-44F7-A1CE-2365349FE47B}"/>
              </a:ext>
            </a:extLst>
          </p:cNvPr>
          <p:cNvSpPr txBox="1"/>
          <p:nvPr/>
        </p:nvSpPr>
        <p:spPr>
          <a:xfrm>
            <a:off x="10041860" y="2525850"/>
            <a:ext cx="824493" cy="307777"/>
          </a:xfrm>
          <a:prstGeom prst="rect">
            <a:avLst/>
          </a:prstGeom>
          <a:solidFill>
            <a:schemeClr val="bg1"/>
          </a:solidFill>
        </p:spPr>
        <p:txBody>
          <a:bodyPr wrap="square" rtlCol="0">
            <a:spAutoFit/>
          </a:bodyPr>
          <a:lstStyle/>
          <a:p>
            <a:r>
              <a:rPr lang="en-US" sz="1400">
                <a:latin typeface="Cavolini" panose="03000502040302020204" pitchFamily="66" charset="0"/>
                <a:cs typeface="Cavolini" panose="03000502040302020204" pitchFamily="66" charset="0"/>
              </a:rPr>
              <a:t>height</a:t>
            </a:r>
          </a:p>
        </p:txBody>
      </p:sp>
      <p:sp>
        <p:nvSpPr>
          <p:cNvPr id="45" name="TextBox 44">
            <a:extLst>
              <a:ext uri="{FF2B5EF4-FFF2-40B4-BE49-F238E27FC236}">
                <a16:creationId xmlns:a16="http://schemas.microsoft.com/office/drawing/2014/main" id="{932CA2E0-4928-4F1D-81B4-7F881611B51B}"/>
              </a:ext>
            </a:extLst>
          </p:cNvPr>
          <p:cNvSpPr txBox="1"/>
          <p:nvPr/>
        </p:nvSpPr>
        <p:spPr>
          <a:xfrm>
            <a:off x="558998" y="3120128"/>
            <a:ext cx="3940557" cy="1015663"/>
          </a:xfrm>
          <a:prstGeom prst="rect">
            <a:avLst/>
          </a:prstGeom>
          <a:noFill/>
        </p:spPr>
        <p:txBody>
          <a:bodyPr wrap="square">
            <a:spAutoFit/>
          </a:bodyPr>
          <a:lstStyle/>
          <a:p>
            <a:r>
              <a:rPr lang="en-US" sz="6000">
                <a:latin typeface="Cavolini" panose="03000502040302020204" pitchFamily="66" charset="0"/>
                <a:cs typeface="Cavolini" panose="03000502040302020204" pitchFamily="66" charset="0"/>
              </a:rPr>
              <a:t>A = b x h</a:t>
            </a:r>
          </a:p>
        </p:txBody>
      </p:sp>
      <p:sp>
        <p:nvSpPr>
          <p:cNvPr id="3" name="TextBox 2">
            <a:extLst>
              <a:ext uri="{FF2B5EF4-FFF2-40B4-BE49-F238E27FC236}">
                <a16:creationId xmlns:a16="http://schemas.microsoft.com/office/drawing/2014/main" id="{E0A140C9-7694-6244-8573-27E552C58BE6}"/>
              </a:ext>
            </a:extLst>
          </p:cNvPr>
          <p:cNvSpPr txBox="1"/>
          <p:nvPr/>
        </p:nvSpPr>
        <p:spPr>
          <a:xfrm>
            <a:off x="321772" y="3015947"/>
            <a:ext cx="4532671" cy="1200329"/>
          </a:xfrm>
          <a:custGeom>
            <a:avLst/>
            <a:gdLst>
              <a:gd name="connsiteX0" fmla="*/ 0 w 4532671"/>
              <a:gd name="connsiteY0" fmla="*/ 0 h 1200329"/>
              <a:gd name="connsiteX1" fmla="*/ 657237 w 4532671"/>
              <a:gd name="connsiteY1" fmla="*/ 0 h 1200329"/>
              <a:gd name="connsiteX2" fmla="*/ 1269148 w 4532671"/>
              <a:gd name="connsiteY2" fmla="*/ 0 h 1200329"/>
              <a:gd name="connsiteX3" fmla="*/ 1835732 w 4532671"/>
              <a:gd name="connsiteY3" fmla="*/ 0 h 1200329"/>
              <a:gd name="connsiteX4" fmla="*/ 2402316 w 4532671"/>
              <a:gd name="connsiteY4" fmla="*/ 0 h 1200329"/>
              <a:gd name="connsiteX5" fmla="*/ 3059553 w 4532671"/>
              <a:gd name="connsiteY5" fmla="*/ 0 h 1200329"/>
              <a:gd name="connsiteX6" fmla="*/ 3671464 w 4532671"/>
              <a:gd name="connsiteY6" fmla="*/ 0 h 1200329"/>
              <a:gd name="connsiteX7" fmla="*/ 4532671 w 4532671"/>
              <a:gd name="connsiteY7" fmla="*/ 0 h 1200329"/>
              <a:gd name="connsiteX8" fmla="*/ 4532671 w 4532671"/>
              <a:gd name="connsiteY8" fmla="*/ 388106 h 1200329"/>
              <a:gd name="connsiteX9" fmla="*/ 4532671 w 4532671"/>
              <a:gd name="connsiteY9" fmla="*/ 752206 h 1200329"/>
              <a:gd name="connsiteX10" fmla="*/ 4532671 w 4532671"/>
              <a:gd name="connsiteY10" fmla="*/ 1200329 h 1200329"/>
              <a:gd name="connsiteX11" fmla="*/ 4056741 w 4532671"/>
              <a:gd name="connsiteY11" fmla="*/ 1200329 h 1200329"/>
              <a:gd name="connsiteX12" fmla="*/ 3399503 w 4532671"/>
              <a:gd name="connsiteY12" fmla="*/ 1200329 h 1200329"/>
              <a:gd name="connsiteX13" fmla="*/ 2878246 w 4532671"/>
              <a:gd name="connsiteY13" fmla="*/ 1200329 h 1200329"/>
              <a:gd name="connsiteX14" fmla="*/ 2221009 w 4532671"/>
              <a:gd name="connsiteY14" fmla="*/ 1200329 h 1200329"/>
              <a:gd name="connsiteX15" fmla="*/ 1745078 w 4532671"/>
              <a:gd name="connsiteY15" fmla="*/ 1200329 h 1200329"/>
              <a:gd name="connsiteX16" fmla="*/ 1314475 w 4532671"/>
              <a:gd name="connsiteY16" fmla="*/ 1200329 h 1200329"/>
              <a:gd name="connsiteX17" fmla="*/ 883871 w 4532671"/>
              <a:gd name="connsiteY17" fmla="*/ 1200329 h 1200329"/>
              <a:gd name="connsiteX18" fmla="*/ 0 w 4532671"/>
              <a:gd name="connsiteY18" fmla="*/ 1200329 h 1200329"/>
              <a:gd name="connsiteX19" fmla="*/ 0 w 4532671"/>
              <a:gd name="connsiteY19" fmla="*/ 836229 h 1200329"/>
              <a:gd name="connsiteX20" fmla="*/ 0 w 4532671"/>
              <a:gd name="connsiteY20" fmla="*/ 412113 h 1200329"/>
              <a:gd name="connsiteX21" fmla="*/ 0 w 4532671"/>
              <a:gd name="connsiteY21"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32671" h="1200329" fill="none" extrusionOk="0">
                <a:moveTo>
                  <a:pt x="0" y="0"/>
                </a:moveTo>
                <a:cubicBezTo>
                  <a:pt x="246184" y="-77534"/>
                  <a:pt x="508372" y="8749"/>
                  <a:pt x="657237" y="0"/>
                </a:cubicBezTo>
                <a:cubicBezTo>
                  <a:pt x="806102" y="-8749"/>
                  <a:pt x="1106746" y="43321"/>
                  <a:pt x="1269148" y="0"/>
                </a:cubicBezTo>
                <a:cubicBezTo>
                  <a:pt x="1431550" y="-43321"/>
                  <a:pt x="1577289" y="31577"/>
                  <a:pt x="1835732" y="0"/>
                </a:cubicBezTo>
                <a:cubicBezTo>
                  <a:pt x="2094175" y="-31577"/>
                  <a:pt x="2259228" y="42827"/>
                  <a:pt x="2402316" y="0"/>
                </a:cubicBezTo>
                <a:cubicBezTo>
                  <a:pt x="2545404" y="-42827"/>
                  <a:pt x="2821873" y="27028"/>
                  <a:pt x="3059553" y="0"/>
                </a:cubicBezTo>
                <a:cubicBezTo>
                  <a:pt x="3297233" y="-27028"/>
                  <a:pt x="3403666" y="63115"/>
                  <a:pt x="3671464" y="0"/>
                </a:cubicBezTo>
                <a:cubicBezTo>
                  <a:pt x="3939262" y="-63115"/>
                  <a:pt x="4342808" y="77023"/>
                  <a:pt x="4532671" y="0"/>
                </a:cubicBezTo>
                <a:cubicBezTo>
                  <a:pt x="4567440" y="193092"/>
                  <a:pt x="4489741" y="252198"/>
                  <a:pt x="4532671" y="388106"/>
                </a:cubicBezTo>
                <a:cubicBezTo>
                  <a:pt x="4575601" y="524014"/>
                  <a:pt x="4494201" y="599242"/>
                  <a:pt x="4532671" y="752206"/>
                </a:cubicBezTo>
                <a:cubicBezTo>
                  <a:pt x="4571141" y="905170"/>
                  <a:pt x="4525263" y="1010884"/>
                  <a:pt x="4532671" y="1200329"/>
                </a:cubicBezTo>
                <a:cubicBezTo>
                  <a:pt x="4358441" y="1235016"/>
                  <a:pt x="4164266" y="1189652"/>
                  <a:pt x="4056741" y="1200329"/>
                </a:cubicBezTo>
                <a:cubicBezTo>
                  <a:pt x="3949216" y="1211006"/>
                  <a:pt x="3672052" y="1191508"/>
                  <a:pt x="3399503" y="1200329"/>
                </a:cubicBezTo>
                <a:cubicBezTo>
                  <a:pt x="3126954" y="1209150"/>
                  <a:pt x="3058165" y="1174892"/>
                  <a:pt x="2878246" y="1200329"/>
                </a:cubicBezTo>
                <a:cubicBezTo>
                  <a:pt x="2698327" y="1225766"/>
                  <a:pt x="2366905" y="1192119"/>
                  <a:pt x="2221009" y="1200329"/>
                </a:cubicBezTo>
                <a:cubicBezTo>
                  <a:pt x="2075113" y="1208539"/>
                  <a:pt x="1892286" y="1188981"/>
                  <a:pt x="1745078" y="1200329"/>
                </a:cubicBezTo>
                <a:cubicBezTo>
                  <a:pt x="1597870" y="1211677"/>
                  <a:pt x="1401914" y="1156711"/>
                  <a:pt x="1314475" y="1200329"/>
                </a:cubicBezTo>
                <a:cubicBezTo>
                  <a:pt x="1227036" y="1243947"/>
                  <a:pt x="1097345" y="1191783"/>
                  <a:pt x="883871" y="1200329"/>
                </a:cubicBezTo>
                <a:cubicBezTo>
                  <a:pt x="670397" y="1208875"/>
                  <a:pt x="412437" y="1160036"/>
                  <a:pt x="0" y="1200329"/>
                </a:cubicBezTo>
                <a:cubicBezTo>
                  <a:pt x="-8604" y="1096212"/>
                  <a:pt x="28265" y="910175"/>
                  <a:pt x="0" y="836229"/>
                </a:cubicBezTo>
                <a:cubicBezTo>
                  <a:pt x="-28265" y="762283"/>
                  <a:pt x="34468" y="569599"/>
                  <a:pt x="0" y="412113"/>
                </a:cubicBezTo>
                <a:cubicBezTo>
                  <a:pt x="-34468" y="254627"/>
                  <a:pt x="15641" y="130210"/>
                  <a:pt x="0" y="0"/>
                </a:cubicBezTo>
                <a:close/>
              </a:path>
              <a:path w="4532671" h="1200329" stroke="0" extrusionOk="0">
                <a:moveTo>
                  <a:pt x="0" y="0"/>
                </a:moveTo>
                <a:cubicBezTo>
                  <a:pt x="112037" y="-20323"/>
                  <a:pt x="406062" y="18444"/>
                  <a:pt x="521257" y="0"/>
                </a:cubicBezTo>
                <a:cubicBezTo>
                  <a:pt x="636452" y="-18444"/>
                  <a:pt x="852733" y="4774"/>
                  <a:pt x="951861" y="0"/>
                </a:cubicBezTo>
                <a:cubicBezTo>
                  <a:pt x="1050989" y="-4774"/>
                  <a:pt x="1348867" y="68421"/>
                  <a:pt x="1609098" y="0"/>
                </a:cubicBezTo>
                <a:cubicBezTo>
                  <a:pt x="1869329" y="-68421"/>
                  <a:pt x="2001770" y="56170"/>
                  <a:pt x="2130355" y="0"/>
                </a:cubicBezTo>
                <a:cubicBezTo>
                  <a:pt x="2258940" y="-56170"/>
                  <a:pt x="2461174" y="57920"/>
                  <a:pt x="2651613" y="0"/>
                </a:cubicBezTo>
                <a:cubicBezTo>
                  <a:pt x="2842052" y="-57920"/>
                  <a:pt x="3103588" y="37567"/>
                  <a:pt x="3308850" y="0"/>
                </a:cubicBezTo>
                <a:cubicBezTo>
                  <a:pt x="3514112" y="-37567"/>
                  <a:pt x="3647776" y="2422"/>
                  <a:pt x="3784780" y="0"/>
                </a:cubicBezTo>
                <a:cubicBezTo>
                  <a:pt x="3921784" y="-2422"/>
                  <a:pt x="4313929" y="33259"/>
                  <a:pt x="4532671" y="0"/>
                </a:cubicBezTo>
                <a:cubicBezTo>
                  <a:pt x="4576296" y="139432"/>
                  <a:pt x="4491719" y="324368"/>
                  <a:pt x="4532671" y="424116"/>
                </a:cubicBezTo>
                <a:cubicBezTo>
                  <a:pt x="4573623" y="523864"/>
                  <a:pt x="4512079" y="627513"/>
                  <a:pt x="4532671" y="800219"/>
                </a:cubicBezTo>
                <a:cubicBezTo>
                  <a:pt x="4553263" y="972925"/>
                  <a:pt x="4490966" y="1039944"/>
                  <a:pt x="4532671" y="1200329"/>
                </a:cubicBezTo>
                <a:cubicBezTo>
                  <a:pt x="4383812" y="1215526"/>
                  <a:pt x="4166733" y="1136256"/>
                  <a:pt x="3920760" y="1200329"/>
                </a:cubicBezTo>
                <a:cubicBezTo>
                  <a:pt x="3674787" y="1264402"/>
                  <a:pt x="3414024" y="1191095"/>
                  <a:pt x="3263523" y="1200329"/>
                </a:cubicBezTo>
                <a:cubicBezTo>
                  <a:pt x="3113022" y="1209563"/>
                  <a:pt x="2931568" y="1178110"/>
                  <a:pt x="2606286" y="1200329"/>
                </a:cubicBezTo>
                <a:cubicBezTo>
                  <a:pt x="2281004" y="1222548"/>
                  <a:pt x="2230540" y="1158798"/>
                  <a:pt x="2130355" y="1200329"/>
                </a:cubicBezTo>
                <a:cubicBezTo>
                  <a:pt x="2030170" y="1241860"/>
                  <a:pt x="1818134" y="1161229"/>
                  <a:pt x="1563771" y="1200329"/>
                </a:cubicBezTo>
                <a:cubicBezTo>
                  <a:pt x="1309408" y="1239429"/>
                  <a:pt x="1177126" y="1184342"/>
                  <a:pt x="906534" y="1200329"/>
                </a:cubicBezTo>
                <a:cubicBezTo>
                  <a:pt x="635942" y="1216316"/>
                  <a:pt x="187490" y="1133002"/>
                  <a:pt x="0" y="1200329"/>
                </a:cubicBezTo>
                <a:cubicBezTo>
                  <a:pt x="-24197" y="1036806"/>
                  <a:pt x="30541" y="985070"/>
                  <a:pt x="0" y="836229"/>
                </a:cubicBezTo>
                <a:cubicBezTo>
                  <a:pt x="-30541" y="687388"/>
                  <a:pt x="27653" y="622722"/>
                  <a:pt x="0" y="460126"/>
                </a:cubicBezTo>
                <a:cubicBezTo>
                  <a:pt x="-27653" y="297530"/>
                  <a:pt x="31170" y="128967"/>
                  <a:pt x="0" y="0"/>
                </a:cubicBezTo>
                <a:close/>
              </a:path>
            </a:pathLst>
          </a:custGeom>
          <a:solidFill>
            <a:schemeClr val="bg1"/>
          </a:solidFill>
          <a:ln w="38100">
            <a:solidFill>
              <a:schemeClr val="bg1">
                <a:lumMod val="75000"/>
              </a:schemeClr>
            </a:solidFill>
            <a:prstDash val="sysDash"/>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US" sz="2400">
                <a:latin typeface="Cavolini" panose="03000502040302020204" pitchFamily="66" charset="0"/>
                <a:cs typeface="Cavolini" panose="03000502040302020204" pitchFamily="66" charset="0"/>
              </a:rPr>
              <a:t>What formula can we use to find the area of any parallelogram?</a:t>
            </a:r>
          </a:p>
        </p:txBody>
      </p:sp>
    </p:spTree>
    <p:extLst>
      <p:ext uri="{BB962C8B-B14F-4D97-AF65-F5344CB8AC3E}">
        <p14:creationId xmlns:p14="http://schemas.microsoft.com/office/powerpoint/2010/main" val="9643155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B90000"/>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798161DF-37D7-A54D-9485-4A28949C53BB}"/>
              </a:ext>
            </a:extLst>
          </p:cNvPr>
          <p:cNvSpPr/>
          <p:nvPr/>
        </p:nvSpPr>
        <p:spPr>
          <a:xfrm>
            <a:off x="664080" y="596599"/>
            <a:ext cx="10863839" cy="5664802"/>
          </a:xfrm>
          <a:prstGeom prst="round2DiagRect">
            <a:avLst/>
          </a:prstGeom>
          <a:solidFill>
            <a:schemeClr val="bg1"/>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1089856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rgbClr val="92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pic>
        <p:nvPicPr>
          <p:cNvPr id="1026" name="Picture 2" descr="[ L ] Sol LeWitt - Parallelogram (1979) - Detail">
            <a:extLst>
              <a:ext uri="{FF2B5EF4-FFF2-40B4-BE49-F238E27FC236}">
                <a16:creationId xmlns:a16="http://schemas.microsoft.com/office/drawing/2014/main" id="{74077B33-E388-4860-93E7-4BA7AD26E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059" y="437422"/>
            <a:ext cx="4364905" cy="29915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17801B-C39C-4C81-8BFA-A54D40437D1C}"/>
              </a:ext>
            </a:extLst>
          </p:cNvPr>
          <p:cNvSpPr txBox="1"/>
          <p:nvPr/>
        </p:nvSpPr>
        <p:spPr>
          <a:xfrm>
            <a:off x="618742" y="1903196"/>
            <a:ext cx="3940557" cy="3693319"/>
          </a:xfrm>
          <a:prstGeom prst="rect">
            <a:avLst/>
          </a:prstGeom>
          <a:noFill/>
        </p:spPr>
        <p:txBody>
          <a:bodyPr wrap="square">
            <a:spAutoFit/>
          </a:bodyPr>
          <a:lstStyle/>
          <a:p>
            <a:r>
              <a:rPr lang="en-US">
                <a:latin typeface="Cavolini" panose="03000502040302020204" pitchFamily="66" charset="0"/>
                <a:cs typeface="Cavolini" panose="03000502040302020204" pitchFamily="66" charset="0"/>
              </a:rPr>
              <a:t>Often, we find parallelograms in art. To the right is a piece by artist Sol </a:t>
            </a:r>
            <a:r>
              <a:rPr lang="en-US" err="1">
                <a:latin typeface="Cavolini" panose="03000502040302020204" pitchFamily="66" charset="0"/>
                <a:cs typeface="Cavolini" panose="03000502040302020204" pitchFamily="66" charset="0"/>
              </a:rPr>
              <a:t>LeWitt</a:t>
            </a:r>
            <a:r>
              <a:rPr lang="en-US">
                <a:latin typeface="Cavolini" panose="03000502040302020204" pitchFamily="66" charset="0"/>
                <a:cs typeface="Cavolini" panose="03000502040302020204" pitchFamily="66" charset="0"/>
              </a:rPr>
              <a:t> (1979) and the Dockland Building in Hamburg, Germany (2006).</a:t>
            </a:r>
          </a:p>
          <a:p>
            <a:endParaRPr lang="en-US">
              <a:latin typeface="Cavolini" panose="03000502040302020204" pitchFamily="66" charset="0"/>
              <a:cs typeface="Cavolini" panose="03000502040302020204" pitchFamily="66" charset="0"/>
            </a:endParaRPr>
          </a:p>
          <a:p>
            <a:r>
              <a:rPr lang="en-US">
                <a:latin typeface="Cavolini" panose="03000502040302020204" pitchFamily="66" charset="0"/>
                <a:cs typeface="Cavolini" panose="03000502040302020204" pitchFamily="66" charset="0"/>
              </a:rPr>
              <a:t>Create your own parallelogram art or structure and then find out the area of the piece by measuring the base and height of each parallelogram.</a:t>
            </a:r>
          </a:p>
        </p:txBody>
      </p:sp>
      <p:pic>
        <p:nvPicPr>
          <p:cNvPr id="1028" name="Picture 4" descr="Views of Hamburg City - The DockLand Building">
            <a:extLst>
              <a:ext uri="{FF2B5EF4-FFF2-40B4-BE49-F238E27FC236}">
                <a16:creationId xmlns:a16="http://schemas.microsoft.com/office/drawing/2014/main" id="{54662DB2-C244-44D3-8D7D-7B27BA6FB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6769" y="3749856"/>
            <a:ext cx="4374615" cy="252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5342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B90000"/>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5E5F7FE3-CA68-414B-8CFD-981F6D22DCF8}"/>
              </a:ext>
            </a:extLst>
          </p:cNvPr>
          <p:cNvSpPr/>
          <p:nvPr/>
        </p:nvSpPr>
        <p:spPr>
          <a:xfrm>
            <a:off x="664080" y="596599"/>
            <a:ext cx="10863839" cy="5664802"/>
          </a:xfrm>
          <a:prstGeom prst="round2DiagRect">
            <a:avLst/>
          </a:prstGeom>
          <a:solidFill>
            <a:schemeClr val="bg1"/>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rgbClr val="C00000"/>
          </a:solidFill>
          <a:ln w="28575">
            <a:solidFill>
              <a:srgbClr val="920305"/>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
        <p:nvSpPr>
          <p:cNvPr id="8" name="TextBox 7">
            <a:extLst>
              <a:ext uri="{FF2B5EF4-FFF2-40B4-BE49-F238E27FC236}">
                <a16:creationId xmlns:a16="http://schemas.microsoft.com/office/drawing/2014/main" id="{03A789AC-56FE-4E4B-81E2-F948A06AD95B}"/>
              </a:ext>
            </a:extLst>
          </p:cNvPr>
          <p:cNvSpPr txBox="1"/>
          <p:nvPr/>
        </p:nvSpPr>
        <p:spPr>
          <a:xfrm>
            <a:off x="1126671" y="4734842"/>
            <a:ext cx="9895115" cy="1200329"/>
          </a:xfrm>
          <a:prstGeom prst="rect">
            <a:avLst/>
          </a:prstGeom>
          <a:noFill/>
        </p:spPr>
        <p:txBody>
          <a:bodyPr wrap="square" rtlCol="0">
            <a:spAutoFit/>
          </a:bodyPr>
          <a:lstStyle/>
          <a:p>
            <a:r>
              <a:rPr lang="en-US" sz="3600" b="1" dirty="0">
                <a:latin typeface="Abadi MT Condensed Light" panose="020B0306030101010103" pitchFamily="34" charset="77"/>
              </a:rPr>
              <a:t>*Additional resources for area of a rectangle on next slide.</a:t>
            </a:r>
          </a:p>
        </p:txBody>
      </p:sp>
    </p:spTree>
    <p:extLst>
      <p:ext uri="{BB962C8B-B14F-4D97-AF65-F5344CB8AC3E}">
        <p14:creationId xmlns:p14="http://schemas.microsoft.com/office/powerpoint/2010/main" val="2572525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p15">
            <a:extLst>
              <a:ext uri="{FF2B5EF4-FFF2-40B4-BE49-F238E27FC236}">
                <a16:creationId xmlns:a16="http://schemas.microsoft.com/office/drawing/2014/main" id="{709DF470-4E2D-3E4D-8E2D-AAAA691EA0DA}"/>
              </a:ext>
            </a:extLst>
          </p:cNvPr>
          <p:cNvSpPr txBox="1">
            <a:spLocks/>
          </p:cNvSpPr>
          <p:nvPr/>
        </p:nvSpPr>
        <p:spPr>
          <a:xfrm>
            <a:off x="505814" y="567471"/>
            <a:ext cx="8013717" cy="5460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sz="3200" b="1">
                <a:solidFill>
                  <a:schemeClr val="tx1">
                    <a:lumMod val="75000"/>
                    <a:lumOff val="25000"/>
                  </a:schemeClr>
                </a:solidFill>
              </a:rPr>
              <a:t>THEME / BIG IDEA / FOCUS of INQUIRY</a:t>
            </a:r>
          </a:p>
        </p:txBody>
      </p:sp>
      <p:sp>
        <p:nvSpPr>
          <p:cNvPr id="9" name="Round Diagonal Corner Rectangle 8">
            <a:extLst>
              <a:ext uri="{FF2B5EF4-FFF2-40B4-BE49-F238E27FC236}">
                <a16:creationId xmlns:a16="http://schemas.microsoft.com/office/drawing/2014/main" id="{DDDBF25F-DFA0-A240-8402-D842232419A4}"/>
              </a:ext>
            </a:extLst>
          </p:cNvPr>
          <p:cNvSpPr/>
          <p:nvPr/>
        </p:nvSpPr>
        <p:spPr>
          <a:xfrm>
            <a:off x="7524232" y="4124620"/>
            <a:ext cx="2441718" cy="2489609"/>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Number Play / Playing with Animations</a:t>
            </a:r>
          </a:p>
        </p:txBody>
      </p:sp>
      <p:sp>
        <p:nvSpPr>
          <p:cNvPr id="10" name="Round Diagonal Corner Rectangle 9">
            <a:extLst>
              <a:ext uri="{FF2B5EF4-FFF2-40B4-BE49-F238E27FC236}">
                <a16:creationId xmlns:a16="http://schemas.microsoft.com/office/drawing/2014/main" id="{50EA33F9-349F-C94D-9CD3-1DF95BFE6CB4}"/>
              </a:ext>
            </a:extLst>
          </p:cNvPr>
          <p:cNvSpPr/>
          <p:nvPr/>
        </p:nvSpPr>
        <p:spPr>
          <a:xfrm>
            <a:off x="4830723" y="4133718"/>
            <a:ext cx="2441718" cy="2480511"/>
          </a:xfrm>
          <a:prstGeom prst="round2DiagRect">
            <a:avLst/>
          </a:prstGeom>
          <a:solidFill>
            <a:srgbClr val="0070C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avolini"/>
                <a:cs typeface="Cavolini"/>
              </a:rPr>
              <a:t>Circles</a:t>
            </a:r>
          </a:p>
        </p:txBody>
      </p:sp>
      <p:sp>
        <p:nvSpPr>
          <p:cNvPr id="11" name="Round Diagonal Corner Rectangle 10">
            <a:extLst>
              <a:ext uri="{FF2B5EF4-FFF2-40B4-BE49-F238E27FC236}">
                <a16:creationId xmlns:a16="http://schemas.microsoft.com/office/drawing/2014/main" id="{BFFADCC8-BE91-F841-BB46-15F21940DFEA}"/>
              </a:ext>
            </a:extLst>
          </p:cNvPr>
          <p:cNvSpPr/>
          <p:nvPr/>
        </p:nvSpPr>
        <p:spPr>
          <a:xfrm>
            <a:off x="2137214" y="4133718"/>
            <a:ext cx="2441718" cy="2480511"/>
          </a:xfrm>
          <a:prstGeom prst="round2DiagRect">
            <a:avLst/>
          </a:prstGeom>
          <a:solidFill>
            <a:srgbClr val="00B05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Problem Solving</a:t>
            </a:r>
          </a:p>
        </p:txBody>
      </p:sp>
      <p:sp>
        <p:nvSpPr>
          <p:cNvPr id="12" name="Round Diagonal Corner Rectangle 11">
            <a:extLst>
              <a:ext uri="{FF2B5EF4-FFF2-40B4-BE49-F238E27FC236}">
                <a16:creationId xmlns:a16="http://schemas.microsoft.com/office/drawing/2014/main" id="{35B11355-3310-064E-B513-48A85A488163}"/>
              </a:ext>
            </a:extLst>
          </p:cNvPr>
          <p:cNvSpPr/>
          <p:nvPr/>
        </p:nvSpPr>
        <p:spPr>
          <a:xfrm>
            <a:off x="7524232" y="1338306"/>
            <a:ext cx="2441718" cy="2489610"/>
          </a:xfrm>
          <a:prstGeom prst="round2Diag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Triangles</a:t>
            </a:r>
          </a:p>
        </p:txBody>
      </p:sp>
      <p:sp>
        <p:nvSpPr>
          <p:cNvPr id="13" name="Round Diagonal Corner Rectangle 12">
            <a:extLst>
              <a:ext uri="{FF2B5EF4-FFF2-40B4-BE49-F238E27FC236}">
                <a16:creationId xmlns:a16="http://schemas.microsoft.com/office/drawing/2014/main" id="{A4DB80F4-2DD3-A348-B95E-95438954A7BC}"/>
              </a:ext>
            </a:extLst>
          </p:cNvPr>
          <p:cNvSpPr/>
          <p:nvPr/>
        </p:nvSpPr>
        <p:spPr>
          <a:xfrm>
            <a:off x="4830723" y="1338306"/>
            <a:ext cx="2441718" cy="2489610"/>
          </a:xfrm>
          <a:prstGeom prst="round2DiagRect">
            <a:avLst/>
          </a:prstGeom>
          <a:solidFill>
            <a:srgbClr val="C00000"/>
          </a:solidFill>
          <a:ln w="38100">
            <a:solidFill>
              <a:srgbClr val="A60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Parallelograms</a:t>
            </a:r>
          </a:p>
        </p:txBody>
      </p:sp>
      <p:sp>
        <p:nvSpPr>
          <p:cNvPr id="14" name="Round Diagonal Corner Rectangle 13">
            <a:extLst>
              <a:ext uri="{FF2B5EF4-FFF2-40B4-BE49-F238E27FC236}">
                <a16:creationId xmlns:a16="http://schemas.microsoft.com/office/drawing/2014/main" id="{9B5A4583-D0D1-3E46-9450-21D1E2067C58}"/>
              </a:ext>
            </a:extLst>
          </p:cNvPr>
          <p:cNvSpPr/>
          <p:nvPr/>
        </p:nvSpPr>
        <p:spPr>
          <a:xfrm>
            <a:off x="2137214" y="1338306"/>
            <a:ext cx="2441718" cy="2489610"/>
          </a:xfrm>
          <a:prstGeom prst="round2DiagRect">
            <a:avLst/>
          </a:prstGeom>
          <a:solidFill>
            <a:schemeClr val="accent4"/>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Rectangles</a:t>
            </a:r>
          </a:p>
        </p:txBody>
      </p:sp>
    </p:spTree>
    <p:extLst>
      <p:ext uri="{BB962C8B-B14F-4D97-AF65-F5344CB8AC3E}">
        <p14:creationId xmlns:p14="http://schemas.microsoft.com/office/powerpoint/2010/main" val="30444095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32359" y="1184316"/>
            <a:ext cx="11707091" cy="5415521"/>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F3857C70-6F07-3A4E-91D0-3B2F2CA78D55}"/>
              </a:ext>
            </a:extLst>
          </p:cNvPr>
          <p:cNvSpPr txBox="1"/>
          <p:nvPr/>
        </p:nvSpPr>
        <p:spPr>
          <a:xfrm>
            <a:off x="652097" y="1615415"/>
            <a:ext cx="11091411" cy="4708981"/>
          </a:xfrm>
          <a:prstGeom prst="rect">
            <a:avLst/>
          </a:prstGeom>
          <a:noFill/>
        </p:spPr>
        <p:txBody>
          <a:bodyPr wrap="square" rtlCol="0" anchor="ctr">
            <a:spAutoFit/>
          </a:bodyPr>
          <a:lstStyle/>
          <a:p>
            <a:r>
              <a:rPr lang="en-US" sz="2000">
                <a:latin typeface="Cavolini" panose="03000502040302020204" pitchFamily="66" charset="0"/>
                <a:cs typeface="Cavolini" panose="03000502040302020204" pitchFamily="66" charset="0"/>
              </a:rPr>
              <a:t>GeoGebra </a:t>
            </a:r>
            <a:r>
              <a:rPr lang="en-US" sz="2000" b="1">
                <a:latin typeface="Cavolini" panose="03000502040302020204" pitchFamily="66" charset="0"/>
                <a:cs typeface="Cavolini" panose="03000502040302020204" pitchFamily="66" charset="0"/>
              </a:rPr>
              <a:t>applets (animations)</a:t>
            </a:r>
            <a:r>
              <a:rPr lang="en-US" sz="2000">
                <a:latin typeface="Cavolini" panose="03000502040302020204" pitchFamily="66" charset="0"/>
                <a:cs typeface="Cavolini" panose="03000502040302020204" pitchFamily="66" charset="0"/>
              </a:rPr>
              <a:t> - area of a parallelogram</a:t>
            </a:r>
          </a:p>
          <a:p>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3"/>
              </a:rPr>
              <a:t>Parallelogram Area</a:t>
            </a:r>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4"/>
              </a:rPr>
              <a:t>Area of Parallelograms</a:t>
            </a:r>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hlinkClick r:id="rId5"/>
              </a:rPr>
              <a:t>Area of a parallelogram</a:t>
            </a:r>
            <a:endParaRPr lang="en-US" sz="2000">
              <a:latin typeface="Cavolini" panose="03000502040302020204" pitchFamily="66" charset="0"/>
              <a:cs typeface="Cavolini" panose="03000502040302020204" pitchFamily="66" charset="0"/>
            </a:endParaRPr>
          </a:p>
          <a:p>
            <a:endParaRPr lang="en-US" sz="2000">
              <a:latin typeface="Cavolini" panose="03000502040302020204" pitchFamily="66" charset="0"/>
              <a:cs typeface="Cavolini" panose="03000502040302020204" pitchFamily="66" charset="0"/>
            </a:endParaRPr>
          </a:p>
          <a:p>
            <a:r>
              <a:rPr lang="en-US" sz="2000">
                <a:latin typeface="Cavolini" panose="03000502040302020204" pitchFamily="66" charset="0"/>
                <a:cs typeface="Cavolini" panose="03000502040302020204" pitchFamily="66" charset="0"/>
              </a:rPr>
              <a:t>These applets can be used as demonstrations to support a lesson or you could have students explore the animation and respond to what they see.</a:t>
            </a:r>
          </a:p>
          <a:p>
            <a:endParaRPr lang="en-US" sz="2000">
              <a:latin typeface="Cavolini" panose="03000502040302020204" pitchFamily="66" charset="0"/>
              <a:cs typeface="Cavolini" panose="03000502040302020204" pitchFamily="66" charset="0"/>
            </a:endParaRPr>
          </a:p>
          <a:p>
            <a:r>
              <a:rPr lang="en-US" sz="2000" b="1">
                <a:latin typeface="Cavolini" panose="03000502040302020204" pitchFamily="66" charset="0"/>
                <a:cs typeface="Cavolini" panose="03000502040302020204" pitchFamily="66" charset="0"/>
              </a:rPr>
              <a:t>Lessons and Practice activities</a:t>
            </a:r>
            <a:r>
              <a:rPr lang="en-US" sz="2000">
                <a:latin typeface="Cavolini" panose="03000502040302020204" pitchFamily="66" charset="0"/>
                <a:cs typeface="Cavolini" panose="03000502040302020204" pitchFamily="66" charset="0"/>
              </a:rPr>
              <a:t> from </a:t>
            </a:r>
            <a:r>
              <a:rPr lang="en-US" sz="2000" i="1">
                <a:latin typeface="Cavolini" panose="03000502040302020204" pitchFamily="66" charset="0"/>
                <a:cs typeface="Cavolini" panose="03000502040302020204" pitchFamily="66" charset="0"/>
              </a:rPr>
              <a:t>Illustrative Mathematics </a:t>
            </a:r>
            <a:r>
              <a:rPr lang="en-US" sz="2000">
                <a:latin typeface="Cavolini" panose="03000502040302020204" pitchFamily="66" charset="0"/>
                <a:cs typeface="Cavolini" panose="03000502040302020204" pitchFamily="66" charset="0"/>
              </a:rPr>
              <a:t>designed through GeoGebra and include exploration and require student responses.</a:t>
            </a:r>
          </a:p>
          <a:p>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CA" sz="2000">
                <a:latin typeface="Cavolini" panose="03000502040302020204" pitchFamily="66" charset="0"/>
                <a:cs typeface="Cavolini" panose="03000502040302020204" pitchFamily="66" charset="0"/>
                <a:hlinkClick r:id="rId6"/>
              </a:rPr>
              <a:t>Create a parallelogram with a given area</a:t>
            </a:r>
            <a:endParaRPr lang="en-CA"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CA" sz="2000">
                <a:latin typeface="Cavolini" panose="03000502040302020204" pitchFamily="66" charset="0"/>
                <a:cs typeface="Cavolini" panose="03000502040302020204" pitchFamily="66" charset="0"/>
                <a:hlinkClick r:id="rId3"/>
              </a:rPr>
              <a:t>Parallelogram: Area</a:t>
            </a:r>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endParaRPr lang="en-US" sz="2000">
              <a:latin typeface="Cavolini" panose="03000502040302020204" pitchFamily="66" charset="0"/>
              <a:cs typeface="Cavolini" panose="03000502040302020204" pitchFamily="66" charset="0"/>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3069771" y="241215"/>
            <a:ext cx="9035143" cy="707887"/>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Cavolini"/>
                <a:cs typeface="Cavolini"/>
              </a:rPr>
              <a:t>PARALLELOGRAM</a:t>
            </a:r>
            <a:r>
              <a:rPr lang="en-US" sz="2000" b="1">
                <a:solidFill>
                  <a:schemeClr val="bg1"/>
                </a:solidFill>
                <a:latin typeface="Cavolini"/>
                <a:cs typeface="Cavolini"/>
              </a:rPr>
              <a:t> – Playing With Animations - GEOGEBRA</a:t>
            </a:r>
          </a:p>
        </p:txBody>
      </p:sp>
      <p:sp>
        <p:nvSpPr>
          <p:cNvPr id="29" name="Round Diagonal Corner Rectangle 28">
            <a:extLst>
              <a:ext uri="{FF2B5EF4-FFF2-40B4-BE49-F238E27FC236}">
                <a16:creationId xmlns:a16="http://schemas.microsoft.com/office/drawing/2014/main" id="{861E6508-8EE1-C148-BF39-25B7DCA3D25D}"/>
              </a:ext>
            </a:extLst>
          </p:cNvPr>
          <p:cNvSpPr/>
          <p:nvPr/>
        </p:nvSpPr>
        <p:spPr>
          <a:xfrm>
            <a:off x="87086" y="233767"/>
            <a:ext cx="2891245" cy="707887"/>
          </a:xfrm>
          <a:prstGeom prst="round2DiagRect">
            <a:avLst/>
          </a:prstGeom>
          <a:solidFill>
            <a:srgbClr val="7030A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Cavolini"/>
                <a:cs typeface="Cavolini"/>
              </a:rPr>
              <a:t>Additional Teacher Resources:</a:t>
            </a:r>
          </a:p>
        </p:txBody>
      </p:sp>
      <p:sp>
        <p:nvSpPr>
          <p:cNvPr id="30" name="Round Diagonal Corner Rectangle 29">
            <a:extLst>
              <a:ext uri="{FF2B5EF4-FFF2-40B4-BE49-F238E27FC236}">
                <a16:creationId xmlns:a16="http://schemas.microsoft.com/office/drawing/2014/main" id="{FF1680F8-A33F-4041-8B4E-85B433475922}"/>
              </a:ext>
            </a:extLst>
          </p:cNvPr>
          <p:cNvSpPr/>
          <p:nvPr/>
        </p:nvSpPr>
        <p:spPr>
          <a:xfrm>
            <a:off x="68370" y="1027480"/>
            <a:ext cx="12036544" cy="5724757"/>
          </a:xfrm>
          <a:prstGeom prst="round2Diag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32877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40412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40412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3331824"/>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and</a:t>
            </a: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2956584"/>
            <a:ext cx="2915605" cy="1938992"/>
          </a:xfrm>
          <a:prstGeom prst="rect">
            <a:avLst/>
          </a:prstGeom>
          <a:noFill/>
        </p:spPr>
        <p:txBody>
          <a:bodyPr wrap="square" rtlCol="0" anchor="ctr">
            <a:spAutoFit/>
          </a:bodyPr>
          <a:lstStyle/>
          <a:p>
            <a:pPr algn="ctr"/>
            <a:r>
              <a:rPr lang="en-US" sz="4000" b="1">
                <a:latin typeface="Cavolini" panose="03000502040302020204" pitchFamily="66" charset="0"/>
                <a:cs typeface="Cavolini" panose="03000502040302020204" pitchFamily="66" charset="0"/>
              </a:rPr>
              <a:t>Notice </a:t>
            </a:r>
          </a:p>
          <a:p>
            <a:pPr algn="ctr"/>
            <a:r>
              <a:rPr lang="en-US" sz="4000" b="1">
                <a:latin typeface="Cavolini" panose="03000502040302020204" pitchFamily="66" charset="0"/>
                <a:cs typeface="Cavolini" panose="03000502040302020204" pitchFamily="66" charset="0"/>
              </a:rPr>
              <a:t>&amp;</a:t>
            </a:r>
          </a:p>
          <a:p>
            <a:pPr algn="ctr"/>
            <a:r>
              <a:rPr lang="en-US" sz="4000" b="1">
                <a:latin typeface="Cavolini" panose="03000502040302020204" pitchFamily="66" charset="0"/>
                <a:cs typeface="Cavolini" panose="03000502040302020204" pitchFamily="66" charset="0"/>
              </a:rPr>
              <a:t>Wonder</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471617" y="2438233"/>
            <a:ext cx="3566249" cy="3354765"/>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Area Challenges</a:t>
            </a:r>
          </a:p>
          <a:p>
            <a:pPr marL="571500" indent="-571500">
              <a:buFont typeface="Arial" panose="020B0604020202020204" pitchFamily="34" charset="0"/>
              <a:buChar char="•"/>
            </a:pPr>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rPr>
              <a:t>Partitioning Parallelograms</a:t>
            </a:r>
          </a:p>
          <a:p>
            <a:pPr marL="571500" indent="-571500">
              <a:buFont typeface="Arial" panose="020B0604020202020204" pitchFamily="34" charset="0"/>
              <a:buChar char="•"/>
            </a:pPr>
            <a:endParaRPr lang="en-US" sz="200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sz="2000">
                <a:latin typeface="Cavolini" panose="03000502040302020204" pitchFamily="66" charset="0"/>
                <a:cs typeface="Cavolini" panose="03000502040302020204" pitchFamily="66" charset="0"/>
              </a:rPr>
              <a:t>Build it to Spec! </a:t>
            </a:r>
          </a:p>
          <a:p>
            <a:pPr marL="571500" indent="-571500">
              <a:buFont typeface="Arial" panose="020B0604020202020204" pitchFamily="34" charset="0"/>
              <a:buChar char="•"/>
            </a:pPr>
            <a:endParaRPr lang="en-US" sz="2000">
              <a:latin typeface="Cavolini" panose="03000502040302020204" pitchFamily="66" charset="0"/>
              <a:cs typeface="Cavolini" panose="03000502040302020204" pitchFamily="66" charset="0"/>
            </a:endParaRPr>
          </a:p>
          <a:p>
            <a:pPr marL="571500" indent="-571500">
              <a:buFont typeface="Arial" panose="020B0604020202020204" pitchFamily="34" charset="0"/>
              <a:buChar char="•"/>
            </a:pPr>
            <a:endParaRPr lang="en-US" sz="2000">
              <a:latin typeface="Cavolini" panose="03000502040302020204" pitchFamily="66" charset="0"/>
              <a:cs typeface="Cavolini" panose="03000502040302020204" pitchFamily="66" charset="0"/>
            </a:endParaRP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Problem Solving</a:t>
            </a:r>
          </a:p>
        </p:txBody>
      </p:sp>
      <p:sp>
        <p:nvSpPr>
          <p:cNvPr id="26" name="Rectangle 25">
            <a:extLst>
              <a:ext uri="{FF2B5EF4-FFF2-40B4-BE49-F238E27FC236}">
                <a16:creationId xmlns:a16="http://schemas.microsoft.com/office/drawing/2014/main" id="{3F010251-4277-7B41-824D-7B87804BE27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EA92B38D-FE44-AB45-B6F7-040FAA28C63F}"/>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30713428-EF7C-4949-A169-FADE23BFF901}"/>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929000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0" name="TextBox 9">
            <a:extLst>
              <a:ext uri="{FF2B5EF4-FFF2-40B4-BE49-F238E27FC236}">
                <a16:creationId xmlns:a16="http://schemas.microsoft.com/office/drawing/2014/main" id="{35E81B52-6C3F-7340-BE85-72C437662B55}"/>
              </a:ext>
            </a:extLst>
          </p:cNvPr>
          <p:cNvSpPr txBox="1"/>
          <p:nvPr/>
        </p:nvSpPr>
        <p:spPr>
          <a:xfrm>
            <a:off x="74548" y="1161765"/>
            <a:ext cx="5735327" cy="646331"/>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What do you notice?</a:t>
            </a:r>
          </a:p>
        </p:txBody>
      </p:sp>
      <p:sp>
        <p:nvSpPr>
          <p:cNvPr id="12" name="TextBox 11">
            <a:extLst>
              <a:ext uri="{FF2B5EF4-FFF2-40B4-BE49-F238E27FC236}">
                <a16:creationId xmlns:a16="http://schemas.microsoft.com/office/drawing/2014/main" id="{7B60BC7C-25AF-6349-8854-D6D1E23813DC}"/>
              </a:ext>
            </a:extLst>
          </p:cNvPr>
          <p:cNvSpPr txBox="1"/>
          <p:nvPr/>
        </p:nvSpPr>
        <p:spPr>
          <a:xfrm>
            <a:off x="5545393" y="5887107"/>
            <a:ext cx="6143859" cy="646331"/>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What do you wonder?</a:t>
            </a:r>
          </a:p>
        </p:txBody>
      </p:sp>
      <p:pic>
        <p:nvPicPr>
          <p:cNvPr id="9" name="Picture 8" descr="A group of colorfully decorated easter eggs&#10;&#10;Description automatically generated with low confidence">
            <a:extLst>
              <a:ext uri="{FF2B5EF4-FFF2-40B4-BE49-F238E27FC236}">
                <a16:creationId xmlns:a16="http://schemas.microsoft.com/office/drawing/2014/main" id="{AB665583-EEE2-464A-B4FE-F88191D1F88A}"/>
              </a:ext>
            </a:extLst>
          </p:cNvPr>
          <p:cNvPicPr>
            <a:picLocks noChangeAspect="1"/>
          </p:cNvPicPr>
          <p:nvPr/>
        </p:nvPicPr>
        <p:blipFill>
          <a:blip r:embed="rId3"/>
          <a:stretch>
            <a:fillRect/>
          </a:stretch>
        </p:blipFill>
        <p:spPr>
          <a:xfrm>
            <a:off x="368300" y="2005221"/>
            <a:ext cx="11455400" cy="3492500"/>
          </a:xfrm>
          <a:prstGeom prst="rect">
            <a:avLst/>
          </a:prstGeom>
        </p:spPr>
      </p:pic>
    </p:spTree>
    <p:extLst>
      <p:ext uri="{BB962C8B-B14F-4D97-AF65-F5344CB8AC3E}">
        <p14:creationId xmlns:p14="http://schemas.microsoft.com/office/powerpoint/2010/main" val="13866424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0" name="TextBox 9">
            <a:extLst>
              <a:ext uri="{FF2B5EF4-FFF2-40B4-BE49-F238E27FC236}">
                <a16:creationId xmlns:a16="http://schemas.microsoft.com/office/drawing/2014/main" id="{35E81B52-6C3F-7340-BE85-72C437662B55}"/>
              </a:ext>
            </a:extLst>
          </p:cNvPr>
          <p:cNvSpPr txBox="1"/>
          <p:nvPr/>
        </p:nvSpPr>
        <p:spPr>
          <a:xfrm>
            <a:off x="264971" y="1610368"/>
            <a:ext cx="3326917" cy="400110"/>
          </a:xfrm>
          <a:prstGeom prst="rect">
            <a:avLst/>
          </a:prstGeom>
          <a:noFill/>
        </p:spPr>
        <p:txBody>
          <a:bodyPr wrap="square" rtlCol="0" anchor="ctr">
            <a:spAutoFit/>
          </a:bodyPr>
          <a:lstStyle/>
          <a:p>
            <a:pPr algn="ctr"/>
            <a:r>
              <a:rPr lang="en-US" sz="2000" b="1">
                <a:latin typeface="Cavolini" panose="03000502040302020204" pitchFamily="66" charset="0"/>
                <a:cs typeface="Cavolini" panose="03000502040302020204" pitchFamily="66" charset="0"/>
              </a:rPr>
              <a:t>What do you notice?</a:t>
            </a:r>
          </a:p>
        </p:txBody>
      </p:sp>
      <p:sp>
        <p:nvSpPr>
          <p:cNvPr id="12" name="TextBox 11">
            <a:extLst>
              <a:ext uri="{FF2B5EF4-FFF2-40B4-BE49-F238E27FC236}">
                <a16:creationId xmlns:a16="http://schemas.microsoft.com/office/drawing/2014/main" id="{7B60BC7C-25AF-6349-8854-D6D1E23813DC}"/>
              </a:ext>
            </a:extLst>
          </p:cNvPr>
          <p:cNvSpPr txBox="1"/>
          <p:nvPr/>
        </p:nvSpPr>
        <p:spPr>
          <a:xfrm>
            <a:off x="8600111" y="1610368"/>
            <a:ext cx="3326917" cy="400110"/>
          </a:xfrm>
          <a:prstGeom prst="rect">
            <a:avLst/>
          </a:prstGeom>
          <a:noFill/>
        </p:spPr>
        <p:txBody>
          <a:bodyPr wrap="square" rtlCol="0" anchor="ctr">
            <a:spAutoFit/>
          </a:bodyPr>
          <a:lstStyle/>
          <a:p>
            <a:pPr algn="ctr"/>
            <a:r>
              <a:rPr lang="en-US" sz="2000" b="1">
                <a:latin typeface="Cavolini" panose="03000502040302020204" pitchFamily="66" charset="0"/>
                <a:cs typeface="Cavolini" panose="03000502040302020204" pitchFamily="66" charset="0"/>
              </a:rPr>
              <a:t>What do you wonder?</a:t>
            </a:r>
          </a:p>
        </p:txBody>
      </p:sp>
      <p:pic>
        <p:nvPicPr>
          <p:cNvPr id="9" name="Picture 8" descr="A group of colorfully decorated easter eggs&#10;&#10;Description automatically generated with low confidence">
            <a:extLst>
              <a:ext uri="{FF2B5EF4-FFF2-40B4-BE49-F238E27FC236}">
                <a16:creationId xmlns:a16="http://schemas.microsoft.com/office/drawing/2014/main" id="{20FFB4EE-1664-D647-8EC5-9F127E13B454}"/>
              </a:ext>
            </a:extLst>
          </p:cNvPr>
          <p:cNvPicPr>
            <a:picLocks noChangeAspect="1"/>
          </p:cNvPicPr>
          <p:nvPr/>
        </p:nvPicPr>
        <p:blipFill>
          <a:blip r:embed="rId3"/>
          <a:stretch>
            <a:fillRect/>
          </a:stretch>
        </p:blipFill>
        <p:spPr>
          <a:xfrm>
            <a:off x="3579058" y="964640"/>
            <a:ext cx="5033883" cy="1534720"/>
          </a:xfrm>
          <a:prstGeom prst="rect">
            <a:avLst/>
          </a:prstGeom>
        </p:spPr>
      </p:pic>
    </p:spTree>
    <p:extLst>
      <p:ext uri="{BB962C8B-B14F-4D97-AF65-F5344CB8AC3E}">
        <p14:creationId xmlns:p14="http://schemas.microsoft.com/office/powerpoint/2010/main" val="10461405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2425CCE0-BAEE-1F4D-882A-0F5D977E09CC}"/>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20137652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200527" y="1771089"/>
            <a:ext cx="5561664" cy="923330"/>
          </a:xfrm>
          <a:prstGeom prst="rect">
            <a:avLst/>
          </a:prstGeom>
          <a:noFill/>
        </p:spPr>
        <p:txBody>
          <a:bodyPr wrap="square" lIns="91440" tIns="45720" rIns="91440" bIns="45720" rtlCol="0" anchor="ctr">
            <a:spAutoFit/>
          </a:bodyPr>
          <a:lstStyle/>
          <a:p>
            <a:r>
              <a:rPr lang="en-US">
                <a:latin typeface="Cavolini"/>
                <a:cs typeface="Cavolini"/>
              </a:rPr>
              <a:t>Timmy says a parallelogram can </a:t>
            </a:r>
            <a:r>
              <a:rPr lang="en-US" b="1">
                <a:latin typeface="Cavolini"/>
                <a:cs typeface="Cavolini"/>
              </a:rPr>
              <a:t>always</a:t>
            </a:r>
            <a:r>
              <a:rPr lang="en-US">
                <a:latin typeface="Cavolini"/>
                <a:cs typeface="Cavolini"/>
              </a:rPr>
              <a:t> be divided up into a rectangle and two matching triangles.</a:t>
            </a:r>
          </a:p>
        </p:txBody>
      </p:sp>
      <p:sp>
        <p:nvSpPr>
          <p:cNvPr id="2" name="Rectangle 1">
            <a:extLst>
              <a:ext uri="{FF2B5EF4-FFF2-40B4-BE49-F238E27FC236}">
                <a16:creationId xmlns:a16="http://schemas.microsoft.com/office/drawing/2014/main" id="{C8720544-E7C2-C247-B8FB-AD35B7751FE0}"/>
              </a:ext>
            </a:extLst>
          </p:cNvPr>
          <p:cNvSpPr/>
          <p:nvPr/>
        </p:nvSpPr>
        <p:spPr>
          <a:xfrm>
            <a:off x="2214917" y="925693"/>
            <a:ext cx="8724575"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Partitioning Parallelograms</a:t>
            </a:r>
          </a:p>
        </p:txBody>
      </p:sp>
      <p:sp>
        <p:nvSpPr>
          <p:cNvPr id="4" name="Rectangle 3">
            <a:extLst>
              <a:ext uri="{FF2B5EF4-FFF2-40B4-BE49-F238E27FC236}">
                <a16:creationId xmlns:a16="http://schemas.microsoft.com/office/drawing/2014/main" id="{BF870B5E-B007-7544-AB07-D8B3F40B6656}"/>
              </a:ext>
            </a:extLst>
          </p:cNvPr>
          <p:cNvSpPr/>
          <p:nvPr/>
        </p:nvSpPr>
        <p:spPr>
          <a:xfrm>
            <a:off x="205970" y="4741102"/>
            <a:ext cx="11274410" cy="369332"/>
          </a:xfrm>
          <a:prstGeom prst="rect">
            <a:avLst/>
          </a:prstGeom>
        </p:spPr>
        <p:txBody>
          <a:bodyPr wrap="square">
            <a:spAutoFit/>
          </a:bodyPr>
          <a:lstStyle/>
          <a:p>
            <a:r>
              <a:rPr lang="en-US">
                <a:latin typeface="Cavolini"/>
                <a:cs typeface="Cavolini"/>
              </a:rPr>
              <a:t>Who do you agree with? Use drawings to help you explain your thinking.</a:t>
            </a:r>
          </a:p>
        </p:txBody>
      </p:sp>
      <p:sp>
        <p:nvSpPr>
          <p:cNvPr id="6" name="Rectangle 5">
            <a:extLst>
              <a:ext uri="{FF2B5EF4-FFF2-40B4-BE49-F238E27FC236}">
                <a16:creationId xmlns:a16="http://schemas.microsoft.com/office/drawing/2014/main" id="{7BA9E402-C79A-A744-B7C6-B101524A607C}"/>
              </a:ext>
            </a:extLst>
          </p:cNvPr>
          <p:cNvSpPr/>
          <p:nvPr/>
        </p:nvSpPr>
        <p:spPr>
          <a:xfrm>
            <a:off x="6429811" y="1801535"/>
            <a:ext cx="5561663" cy="923330"/>
          </a:xfrm>
          <a:prstGeom prst="rect">
            <a:avLst/>
          </a:prstGeom>
        </p:spPr>
        <p:txBody>
          <a:bodyPr wrap="square">
            <a:spAutoFit/>
          </a:bodyPr>
          <a:lstStyle/>
          <a:p>
            <a:r>
              <a:rPr lang="en-US">
                <a:latin typeface="Cavolini"/>
                <a:cs typeface="Cavolini"/>
              </a:rPr>
              <a:t>Tommy says all parallelograms can be divided into </a:t>
            </a:r>
            <a:r>
              <a:rPr lang="en-US" b="1">
                <a:latin typeface="Cavolini"/>
                <a:cs typeface="Cavolini"/>
              </a:rPr>
              <a:t>exactly</a:t>
            </a:r>
            <a:r>
              <a:rPr lang="en-US">
                <a:latin typeface="Cavolini"/>
                <a:cs typeface="Cavolini"/>
              </a:rPr>
              <a:t> 2 matching triangles.</a:t>
            </a:r>
          </a:p>
          <a:p>
            <a:endParaRPr lang="en-US">
              <a:latin typeface="Cavolini"/>
              <a:cs typeface="Cavolini"/>
            </a:endParaRPr>
          </a:p>
        </p:txBody>
      </p:sp>
      <p:pic>
        <p:nvPicPr>
          <p:cNvPr id="1026" name="Picture 2" descr="Boys clipart student, Boys student Transparent FREE for download on  WebStockReview 2021">
            <a:extLst>
              <a:ext uri="{FF2B5EF4-FFF2-40B4-BE49-F238E27FC236}">
                <a16:creationId xmlns:a16="http://schemas.microsoft.com/office/drawing/2014/main" id="{497A6799-E101-1C42-8EF8-78F574E31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620" y="2476333"/>
            <a:ext cx="1717111" cy="1959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2525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871304" y="1035025"/>
            <a:ext cx="3803934"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Build it to Spec!</a:t>
            </a:r>
          </a:p>
        </p:txBody>
      </p:sp>
      <p:sp>
        <p:nvSpPr>
          <p:cNvPr id="6" name="TextBox 5">
            <a:extLst>
              <a:ext uri="{FF2B5EF4-FFF2-40B4-BE49-F238E27FC236}">
                <a16:creationId xmlns:a16="http://schemas.microsoft.com/office/drawing/2014/main" id="{E5E46CD9-15A4-A149-93CC-C6858E4007BB}"/>
              </a:ext>
            </a:extLst>
          </p:cNvPr>
          <p:cNvSpPr txBox="1"/>
          <p:nvPr/>
        </p:nvSpPr>
        <p:spPr>
          <a:xfrm>
            <a:off x="318513" y="1862454"/>
            <a:ext cx="4917164" cy="2031325"/>
          </a:xfrm>
          <a:prstGeom prst="rect">
            <a:avLst/>
          </a:prstGeom>
          <a:noFill/>
        </p:spPr>
        <p:txBody>
          <a:bodyPr wrap="square" lIns="91440" tIns="45720" rIns="91440" bIns="45720" rtlCol="0" anchor="ctr">
            <a:spAutoFit/>
          </a:bodyPr>
          <a:lstStyle/>
          <a:p>
            <a:r>
              <a:rPr lang="en-US">
                <a:latin typeface="Cavolini"/>
                <a:cs typeface="Cavolini"/>
              </a:rPr>
              <a:t>Construct a </a:t>
            </a:r>
            <a:r>
              <a:rPr lang="en-US" b="1">
                <a:latin typeface="Cavolini"/>
                <a:cs typeface="Cavolini"/>
              </a:rPr>
              <a:t>rectangle</a:t>
            </a:r>
            <a:r>
              <a:rPr lang="en-US">
                <a:latin typeface="Cavolini"/>
                <a:cs typeface="Cavolini"/>
              </a:rPr>
              <a:t> and a </a:t>
            </a:r>
            <a:r>
              <a:rPr lang="en-US" b="1">
                <a:latin typeface="Cavolini"/>
                <a:cs typeface="Cavolini"/>
              </a:rPr>
              <a:t>parallelogram</a:t>
            </a:r>
            <a:r>
              <a:rPr lang="en-US">
                <a:latin typeface="Cavolini"/>
                <a:cs typeface="Cavolini"/>
              </a:rPr>
              <a:t> such that the area of the rectangle is exactly half the area of the parallelogram.</a:t>
            </a:r>
          </a:p>
          <a:p>
            <a:endParaRPr lang="en-US">
              <a:latin typeface="Cavolini"/>
              <a:cs typeface="Cavolini"/>
            </a:endParaRPr>
          </a:p>
          <a:p>
            <a:r>
              <a:rPr lang="en-US">
                <a:latin typeface="Cavolini"/>
                <a:cs typeface="Cavolini"/>
              </a:rPr>
              <a:t>Explain how you know your shapes fit the specs!</a:t>
            </a:r>
          </a:p>
        </p:txBody>
      </p:sp>
      <p:pic>
        <p:nvPicPr>
          <p:cNvPr id="7" name="Picture 6" descr="A picture containing white, bath&#10;&#10;Description automatically generated">
            <a:extLst>
              <a:ext uri="{FF2B5EF4-FFF2-40B4-BE49-F238E27FC236}">
                <a16:creationId xmlns:a16="http://schemas.microsoft.com/office/drawing/2014/main" id="{D1652126-B24B-8D4E-B737-DA4D74AEE3E8}"/>
              </a:ext>
            </a:extLst>
          </p:cNvPr>
          <p:cNvPicPr>
            <a:picLocks noChangeAspect="1"/>
          </p:cNvPicPr>
          <p:nvPr/>
        </p:nvPicPr>
        <p:blipFill>
          <a:blip r:embed="rId3"/>
          <a:stretch>
            <a:fillRect/>
          </a:stretch>
        </p:blipFill>
        <p:spPr>
          <a:xfrm>
            <a:off x="5346016" y="423833"/>
            <a:ext cx="6403533" cy="6010334"/>
          </a:xfrm>
          <a:prstGeom prst="rect">
            <a:avLst/>
          </a:prstGeom>
        </p:spPr>
      </p:pic>
      <p:sp>
        <p:nvSpPr>
          <p:cNvPr id="4" name="5-Point Star 3">
            <a:extLst>
              <a:ext uri="{FF2B5EF4-FFF2-40B4-BE49-F238E27FC236}">
                <a16:creationId xmlns:a16="http://schemas.microsoft.com/office/drawing/2014/main" id="{C91EDB56-1A81-5A4A-94A1-BA5967FE1826}"/>
              </a:ext>
            </a:extLst>
          </p:cNvPr>
          <p:cNvSpPr/>
          <p:nvPr/>
        </p:nvSpPr>
        <p:spPr>
          <a:xfrm>
            <a:off x="4368555" y="1112939"/>
            <a:ext cx="367391" cy="367391"/>
          </a:xfrm>
          <a:prstGeom prst="star5">
            <a:avLst/>
          </a:prstGeom>
          <a:solidFill>
            <a:schemeClr val="accent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0854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871304" y="1035025"/>
            <a:ext cx="3803934"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Build it to Spec!</a:t>
            </a:r>
          </a:p>
        </p:txBody>
      </p:sp>
      <p:sp>
        <p:nvSpPr>
          <p:cNvPr id="6" name="TextBox 5">
            <a:extLst>
              <a:ext uri="{FF2B5EF4-FFF2-40B4-BE49-F238E27FC236}">
                <a16:creationId xmlns:a16="http://schemas.microsoft.com/office/drawing/2014/main" id="{E5E46CD9-15A4-A149-93CC-C6858E4007BB}"/>
              </a:ext>
            </a:extLst>
          </p:cNvPr>
          <p:cNvSpPr txBox="1"/>
          <p:nvPr/>
        </p:nvSpPr>
        <p:spPr>
          <a:xfrm>
            <a:off x="314689" y="1705489"/>
            <a:ext cx="4917164" cy="4247317"/>
          </a:xfrm>
          <a:prstGeom prst="rect">
            <a:avLst/>
          </a:prstGeom>
          <a:noFill/>
        </p:spPr>
        <p:txBody>
          <a:bodyPr wrap="square" lIns="91440" tIns="45720" rIns="91440" bIns="45720" rtlCol="0" anchor="ctr">
            <a:spAutoFit/>
          </a:bodyPr>
          <a:lstStyle/>
          <a:p>
            <a:r>
              <a:rPr lang="en-US">
                <a:latin typeface="Cavolini"/>
                <a:cs typeface="Cavolini"/>
              </a:rPr>
              <a:t>Sketch and show the dimensions of a </a:t>
            </a:r>
            <a:r>
              <a:rPr lang="en-US" b="1">
                <a:latin typeface="Cavolini"/>
                <a:cs typeface="Cavolini"/>
              </a:rPr>
              <a:t>square, a parallelogram</a:t>
            </a:r>
            <a:r>
              <a:rPr lang="en-US">
                <a:latin typeface="Cavolini"/>
                <a:cs typeface="Cavolini"/>
              </a:rPr>
              <a:t> </a:t>
            </a:r>
            <a:r>
              <a:rPr lang="en-US" b="1">
                <a:latin typeface="Cavolini"/>
                <a:cs typeface="Cavolini"/>
              </a:rPr>
              <a:t>and a rectangle that is not a square </a:t>
            </a:r>
            <a:r>
              <a:rPr lang="en-US">
                <a:latin typeface="Cavolini"/>
                <a:cs typeface="Cavolini"/>
              </a:rPr>
              <a:t>such that…</a:t>
            </a:r>
          </a:p>
          <a:p>
            <a:endParaRPr lang="en-US">
              <a:latin typeface="Cavolini"/>
              <a:cs typeface="Cavolini"/>
            </a:endParaRPr>
          </a:p>
          <a:p>
            <a:pPr marL="285750" indent="-285750">
              <a:buFont typeface="Arial" panose="020B0604020202020204" pitchFamily="34" charset="0"/>
              <a:buChar char="•"/>
            </a:pPr>
            <a:r>
              <a:rPr lang="en-US">
                <a:latin typeface="Cavolini"/>
                <a:cs typeface="Cavolini"/>
              </a:rPr>
              <a:t>the area of the square is exactly half the area of the parallelogram, and…</a:t>
            </a:r>
          </a:p>
          <a:p>
            <a:pPr marL="285750" indent="-285750">
              <a:buFont typeface="Arial" panose="020B0604020202020204" pitchFamily="34" charset="0"/>
              <a:buChar char="•"/>
            </a:pPr>
            <a:endParaRPr lang="en-US">
              <a:latin typeface="Cavolini"/>
              <a:cs typeface="Cavolini"/>
            </a:endParaRPr>
          </a:p>
          <a:p>
            <a:pPr marL="285750" indent="-285750">
              <a:buFont typeface="Arial" panose="020B0604020202020204" pitchFamily="34" charset="0"/>
              <a:buChar char="•"/>
            </a:pPr>
            <a:r>
              <a:rPr lang="en-US">
                <a:latin typeface="Cavolini"/>
                <a:cs typeface="Cavolini"/>
              </a:rPr>
              <a:t>the area of the rectangle is exactly double the area of the parallelogram.</a:t>
            </a:r>
          </a:p>
          <a:p>
            <a:endParaRPr lang="en-US">
              <a:latin typeface="Cavolini"/>
              <a:cs typeface="Cavolini"/>
            </a:endParaRPr>
          </a:p>
          <a:p>
            <a:r>
              <a:rPr lang="en-US">
                <a:latin typeface="Cavolini"/>
                <a:cs typeface="Cavolini"/>
              </a:rPr>
              <a:t>Explain how you know your shapes fit the specs!</a:t>
            </a:r>
          </a:p>
        </p:txBody>
      </p:sp>
      <p:pic>
        <p:nvPicPr>
          <p:cNvPr id="7" name="Picture 6" descr="A picture containing white, bath&#10;&#10;Description automatically generated">
            <a:extLst>
              <a:ext uri="{FF2B5EF4-FFF2-40B4-BE49-F238E27FC236}">
                <a16:creationId xmlns:a16="http://schemas.microsoft.com/office/drawing/2014/main" id="{D1652126-B24B-8D4E-B737-DA4D74AEE3E8}"/>
              </a:ext>
            </a:extLst>
          </p:cNvPr>
          <p:cNvPicPr>
            <a:picLocks noChangeAspect="1"/>
          </p:cNvPicPr>
          <p:nvPr/>
        </p:nvPicPr>
        <p:blipFill>
          <a:blip r:embed="rId3"/>
          <a:stretch>
            <a:fillRect/>
          </a:stretch>
        </p:blipFill>
        <p:spPr>
          <a:xfrm>
            <a:off x="5346016" y="423833"/>
            <a:ext cx="6403533" cy="6010334"/>
          </a:xfrm>
          <a:prstGeom prst="rect">
            <a:avLst/>
          </a:prstGeom>
        </p:spPr>
      </p:pic>
      <p:sp>
        <p:nvSpPr>
          <p:cNvPr id="8" name="5-Point Star 7">
            <a:extLst>
              <a:ext uri="{FF2B5EF4-FFF2-40B4-BE49-F238E27FC236}">
                <a16:creationId xmlns:a16="http://schemas.microsoft.com/office/drawing/2014/main" id="{3D43A8FC-45F1-9A4B-B153-2B10E7DAB2AC}"/>
              </a:ext>
            </a:extLst>
          </p:cNvPr>
          <p:cNvSpPr/>
          <p:nvPr/>
        </p:nvSpPr>
        <p:spPr>
          <a:xfrm>
            <a:off x="4368555" y="1112939"/>
            <a:ext cx="367391" cy="367391"/>
          </a:xfrm>
          <a:prstGeom prst="star5">
            <a:avLst/>
          </a:prstGeom>
          <a:solidFill>
            <a:schemeClr val="accent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ECDCE590-4689-0A47-890C-CDE3F9C6A527}"/>
              </a:ext>
            </a:extLst>
          </p:cNvPr>
          <p:cNvSpPr/>
          <p:nvPr/>
        </p:nvSpPr>
        <p:spPr>
          <a:xfrm>
            <a:off x="4810472" y="1111073"/>
            <a:ext cx="367391" cy="367391"/>
          </a:xfrm>
          <a:prstGeom prst="star5">
            <a:avLst/>
          </a:prstGeom>
          <a:solidFill>
            <a:schemeClr val="accent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3685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2" name="Rectangle 1">
            <a:extLst>
              <a:ext uri="{FF2B5EF4-FFF2-40B4-BE49-F238E27FC236}">
                <a16:creationId xmlns:a16="http://schemas.microsoft.com/office/drawing/2014/main" id="{C8720544-E7C2-C247-B8FB-AD35B7751FE0}"/>
              </a:ext>
            </a:extLst>
          </p:cNvPr>
          <p:cNvSpPr/>
          <p:nvPr/>
        </p:nvSpPr>
        <p:spPr>
          <a:xfrm>
            <a:off x="871304" y="1035025"/>
            <a:ext cx="3256474"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Build it to Spec!</a:t>
            </a:r>
          </a:p>
        </p:txBody>
      </p:sp>
      <p:sp>
        <p:nvSpPr>
          <p:cNvPr id="6" name="TextBox 5">
            <a:extLst>
              <a:ext uri="{FF2B5EF4-FFF2-40B4-BE49-F238E27FC236}">
                <a16:creationId xmlns:a16="http://schemas.microsoft.com/office/drawing/2014/main" id="{E5E46CD9-15A4-A149-93CC-C6858E4007BB}"/>
              </a:ext>
            </a:extLst>
          </p:cNvPr>
          <p:cNvSpPr txBox="1"/>
          <p:nvPr/>
        </p:nvSpPr>
        <p:spPr>
          <a:xfrm>
            <a:off x="314689" y="1661100"/>
            <a:ext cx="4917164" cy="3970318"/>
          </a:xfrm>
          <a:prstGeom prst="rect">
            <a:avLst/>
          </a:prstGeom>
          <a:noFill/>
        </p:spPr>
        <p:txBody>
          <a:bodyPr wrap="square" lIns="91440" tIns="45720" rIns="91440" bIns="45720" rtlCol="0" anchor="ctr">
            <a:spAutoFit/>
          </a:bodyPr>
          <a:lstStyle/>
          <a:p>
            <a:r>
              <a:rPr lang="en-US">
                <a:latin typeface="Cavolini"/>
                <a:cs typeface="Cavolini"/>
              </a:rPr>
              <a:t>Sketch and show the dimensions of a </a:t>
            </a:r>
            <a:r>
              <a:rPr lang="en-US" b="1">
                <a:latin typeface="Cavolini"/>
                <a:cs typeface="Cavolini"/>
              </a:rPr>
              <a:t>square, a parallelogram</a:t>
            </a:r>
            <a:r>
              <a:rPr lang="en-US">
                <a:latin typeface="Cavolini"/>
                <a:cs typeface="Cavolini"/>
              </a:rPr>
              <a:t> </a:t>
            </a:r>
            <a:r>
              <a:rPr lang="en-US" b="1">
                <a:latin typeface="Cavolini"/>
                <a:cs typeface="Cavolini"/>
              </a:rPr>
              <a:t>and a rectangle </a:t>
            </a:r>
            <a:r>
              <a:rPr lang="en-US">
                <a:latin typeface="Cavolini"/>
                <a:cs typeface="Cavolini"/>
              </a:rPr>
              <a:t>such that…</a:t>
            </a:r>
          </a:p>
          <a:p>
            <a:endParaRPr lang="en-US">
              <a:latin typeface="Cavolini"/>
              <a:cs typeface="Cavolini"/>
            </a:endParaRPr>
          </a:p>
          <a:p>
            <a:pPr marL="285750" indent="-285750">
              <a:buFont typeface="Arial" panose="020B0604020202020204" pitchFamily="34" charset="0"/>
              <a:buChar char="•"/>
            </a:pPr>
            <a:r>
              <a:rPr lang="en-US">
                <a:latin typeface="Cavolini"/>
                <a:cs typeface="Cavolini"/>
              </a:rPr>
              <a:t>the area of the square is three times the area of the parallelogram and,</a:t>
            </a:r>
          </a:p>
          <a:p>
            <a:pPr marL="285750" indent="-285750">
              <a:buFont typeface="Arial" panose="020B0604020202020204" pitchFamily="34" charset="0"/>
              <a:buChar char="•"/>
            </a:pPr>
            <a:endParaRPr lang="en-US">
              <a:latin typeface="Cavolini"/>
              <a:cs typeface="Cavolini"/>
            </a:endParaRPr>
          </a:p>
          <a:p>
            <a:pPr marL="285750" indent="-285750">
              <a:buFont typeface="Arial" panose="020B0604020202020204" pitchFamily="34" charset="0"/>
              <a:buChar char="•"/>
            </a:pPr>
            <a:r>
              <a:rPr lang="en-US">
                <a:latin typeface="Cavolini"/>
                <a:cs typeface="Cavolini"/>
              </a:rPr>
              <a:t>the area of the rectangle is exactly half the area of the parallelogram.</a:t>
            </a:r>
          </a:p>
          <a:p>
            <a:endParaRPr lang="en-US">
              <a:latin typeface="Cavolini"/>
              <a:cs typeface="Cavolini"/>
            </a:endParaRPr>
          </a:p>
          <a:p>
            <a:r>
              <a:rPr lang="en-US">
                <a:latin typeface="Cavolini"/>
                <a:cs typeface="Cavolini"/>
              </a:rPr>
              <a:t>Explain how you know your shapes fit the specs!</a:t>
            </a:r>
          </a:p>
        </p:txBody>
      </p:sp>
      <p:pic>
        <p:nvPicPr>
          <p:cNvPr id="7" name="Picture 6" descr="A picture containing white, bath&#10;&#10;Description automatically generated">
            <a:extLst>
              <a:ext uri="{FF2B5EF4-FFF2-40B4-BE49-F238E27FC236}">
                <a16:creationId xmlns:a16="http://schemas.microsoft.com/office/drawing/2014/main" id="{D1652126-B24B-8D4E-B737-DA4D74AEE3E8}"/>
              </a:ext>
            </a:extLst>
          </p:cNvPr>
          <p:cNvPicPr>
            <a:picLocks noChangeAspect="1"/>
          </p:cNvPicPr>
          <p:nvPr/>
        </p:nvPicPr>
        <p:blipFill>
          <a:blip r:embed="rId3"/>
          <a:stretch>
            <a:fillRect/>
          </a:stretch>
        </p:blipFill>
        <p:spPr>
          <a:xfrm>
            <a:off x="5346016" y="423833"/>
            <a:ext cx="6403533" cy="6010334"/>
          </a:xfrm>
          <a:prstGeom prst="rect">
            <a:avLst/>
          </a:prstGeom>
        </p:spPr>
      </p:pic>
      <p:sp>
        <p:nvSpPr>
          <p:cNvPr id="8" name="5-Point Star 7">
            <a:extLst>
              <a:ext uri="{FF2B5EF4-FFF2-40B4-BE49-F238E27FC236}">
                <a16:creationId xmlns:a16="http://schemas.microsoft.com/office/drawing/2014/main" id="{5D5DEE10-9BB8-9847-A989-A9CB44D6EDC9}"/>
              </a:ext>
            </a:extLst>
          </p:cNvPr>
          <p:cNvSpPr/>
          <p:nvPr/>
        </p:nvSpPr>
        <p:spPr>
          <a:xfrm>
            <a:off x="4184546" y="1063204"/>
            <a:ext cx="367391" cy="367391"/>
          </a:xfrm>
          <a:prstGeom prst="star5">
            <a:avLst/>
          </a:prstGeom>
          <a:solidFill>
            <a:schemeClr val="accent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F131989E-FF85-AD40-A7F0-C08DEE82265D}"/>
              </a:ext>
            </a:extLst>
          </p:cNvPr>
          <p:cNvSpPr/>
          <p:nvPr/>
        </p:nvSpPr>
        <p:spPr>
          <a:xfrm>
            <a:off x="4553839" y="1063203"/>
            <a:ext cx="367391" cy="367391"/>
          </a:xfrm>
          <a:prstGeom prst="star5">
            <a:avLst/>
          </a:prstGeom>
          <a:solidFill>
            <a:schemeClr val="accent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2DF6D5E9-4188-B448-876F-FE824D844E62}"/>
              </a:ext>
            </a:extLst>
          </p:cNvPr>
          <p:cNvSpPr/>
          <p:nvPr/>
        </p:nvSpPr>
        <p:spPr>
          <a:xfrm>
            <a:off x="4921856" y="1064108"/>
            <a:ext cx="367391" cy="367391"/>
          </a:xfrm>
          <a:prstGeom prst="star5">
            <a:avLst/>
          </a:prstGeom>
          <a:solidFill>
            <a:schemeClr val="accent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7314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125349A2-2496-F84D-BDC1-C19F7AA82A87}"/>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30006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40412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40412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3331824"/>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and</a:t>
            </a: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2956582"/>
            <a:ext cx="2915605" cy="1938992"/>
          </a:xfrm>
          <a:prstGeom prst="rect">
            <a:avLst/>
          </a:prstGeom>
          <a:noFill/>
        </p:spPr>
        <p:txBody>
          <a:bodyPr wrap="square" rtlCol="0" anchor="ctr">
            <a:spAutoFit/>
          </a:bodyPr>
          <a:lstStyle/>
          <a:p>
            <a:pPr algn="ctr"/>
            <a:r>
              <a:rPr lang="en-US" sz="4000" b="1">
                <a:latin typeface="Cavolini" panose="03000502040302020204" pitchFamily="66" charset="0"/>
                <a:cs typeface="Cavolini" panose="03000502040302020204" pitchFamily="66" charset="0"/>
              </a:rPr>
              <a:t>Notice </a:t>
            </a:r>
          </a:p>
          <a:p>
            <a:pPr algn="ctr"/>
            <a:r>
              <a:rPr lang="en-US" sz="4000" b="1">
                <a:latin typeface="Cavolini" panose="03000502040302020204" pitchFamily="66" charset="0"/>
                <a:cs typeface="Cavolini" panose="03000502040302020204" pitchFamily="66" charset="0"/>
              </a:rPr>
              <a:t>&amp;</a:t>
            </a:r>
          </a:p>
          <a:p>
            <a:pPr algn="ctr"/>
            <a:r>
              <a:rPr lang="en-US" sz="4000" b="1">
                <a:latin typeface="Cavolini" panose="03000502040302020204" pitchFamily="66" charset="0"/>
                <a:cs typeface="Cavolini" panose="03000502040302020204" pitchFamily="66" charset="0"/>
              </a:rPr>
              <a:t>Wonder</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429598" y="2500387"/>
            <a:ext cx="3398385" cy="3293209"/>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Tangram Exploration</a:t>
            </a:r>
          </a:p>
          <a:p>
            <a:pPr algn="ctr"/>
            <a:endParaRPr lang="en-US" sz="3600">
              <a:latin typeface="Cavolini" panose="03000502040302020204" pitchFamily="66" charset="0"/>
              <a:cs typeface="Cavolini" panose="03000502040302020204" pitchFamily="66" charset="0"/>
            </a:endParaRPr>
          </a:p>
          <a:p>
            <a:pPr marL="571500" indent="-571500">
              <a:buFont typeface="Arial" panose="020B0604020202020204" pitchFamily="34" charset="0"/>
              <a:buChar char="•"/>
            </a:pPr>
            <a:r>
              <a:rPr lang="en-US" sz="2000">
                <a:latin typeface="Cavolini" panose="03000502040302020204" pitchFamily="66" charset="0"/>
                <a:cs typeface="Cavolini" panose="03000502040302020204" pitchFamily="66" charset="0"/>
              </a:rPr>
              <a:t>a closer look</a:t>
            </a:r>
          </a:p>
          <a:p>
            <a:endParaRPr lang="en-US" sz="2000">
              <a:latin typeface="Cavolini" panose="03000502040302020204" pitchFamily="66" charset="0"/>
              <a:cs typeface="Cavolini" panose="03000502040302020204" pitchFamily="66" charset="0"/>
            </a:endParaRPr>
          </a:p>
          <a:p>
            <a:pPr marL="571500" indent="-571500">
              <a:buFont typeface="Arial" panose="020B0604020202020204" pitchFamily="34" charset="0"/>
              <a:buChar char="•"/>
            </a:pPr>
            <a:r>
              <a:rPr lang="en-US" sz="2000">
                <a:latin typeface="Cavolini" panose="03000502040302020204" pitchFamily="66" charset="0"/>
                <a:cs typeface="Cavolini" panose="03000502040302020204" pitchFamily="66" charset="0"/>
              </a:rPr>
              <a:t>build it – squares</a:t>
            </a:r>
          </a:p>
          <a:p>
            <a:endParaRPr lang="en-US" sz="2000">
              <a:latin typeface="Cavolini" panose="03000502040302020204" pitchFamily="66" charset="0"/>
              <a:cs typeface="Cavolini" panose="03000502040302020204" pitchFamily="66" charset="0"/>
            </a:endParaRPr>
          </a:p>
          <a:p>
            <a:pPr marL="571500" indent="-571500">
              <a:buFont typeface="Arial" panose="020B0604020202020204" pitchFamily="34" charset="0"/>
              <a:buChar char="•"/>
            </a:pPr>
            <a:r>
              <a:rPr lang="en-US" sz="2000">
                <a:latin typeface="Cavolini" panose="03000502040302020204" pitchFamily="66" charset="0"/>
                <a:cs typeface="Cavolini" panose="03000502040302020204" pitchFamily="66" charset="0"/>
              </a:rPr>
              <a:t>build it - triangles</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Problem Solving</a:t>
            </a:r>
          </a:p>
        </p:txBody>
      </p:sp>
      <p:sp>
        <p:nvSpPr>
          <p:cNvPr id="26" name="Rectangle 25">
            <a:extLst>
              <a:ext uri="{FF2B5EF4-FFF2-40B4-BE49-F238E27FC236}">
                <a16:creationId xmlns:a16="http://schemas.microsoft.com/office/drawing/2014/main" id="{3F010251-4277-7B41-824D-7B87804BE27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EA92B38D-FE44-AB45-B6F7-040FAA28C63F}"/>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30713428-EF7C-4949-A169-FADE23BFF901}"/>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Tree>
    <p:extLst>
      <p:ext uri="{BB962C8B-B14F-4D97-AF65-F5344CB8AC3E}">
        <p14:creationId xmlns:p14="http://schemas.microsoft.com/office/powerpoint/2010/main" val="29394075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5" name="Rectangle 4">
            <a:extLst>
              <a:ext uri="{FF2B5EF4-FFF2-40B4-BE49-F238E27FC236}">
                <a16:creationId xmlns:a16="http://schemas.microsoft.com/office/drawing/2014/main" id="{95389057-E73A-2C42-87D6-4C09B959D0C3}"/>
              </a:ext>
            </a:extLst>
          </p:cNvPr>
          <p:cNvSpPr/>
          <p:nvPr/>
        </p:nvSpPr>
        <p:spPr>
          <a:xfrm>
            <a:off x="3758485" y="462892"/>
            <a:ext cx="6315813"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Write about it and record it!</a:t>
            </a:r>
          </a:p>
        </p:txBody>
      </p:sp>
      <p:pic>
        <p:nvPicPr>
          <p:cNvPr id="11" name="Picture 14">
            <a:extLst>
              <a:ext uri="{FF2B5EF4-FFF2-40B4-BE49-F238E27FC236}">
                <a16:creationId xmlns:a16="http://schemas.microsoft.com/office/drawing/2014/main" id="{EA25D4B9-AB6E-5746-A082-1CBC6F500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0427" y="252610"/>
            <a:ext cx="415892" cy="4205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a:extLst>
              <a:ext uri="{FF2B5EF4-FFF2-40B4-BE49-F238E27FC236}">
                <a16:creationId xmlns:a16="http://schemas.microsoft.com/office/drawing/2014/main" id="{A466AC9D-D464-794D-8DE5-DC7C35EF6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2297" y="246955"/>
            <a:ext cx="597757" cy="4409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91536A1-6B77-4F44-AEAD-F70EC07E83E8}"/>
              </a:ext>
            </a:extLst>
          </p:cNvPr>
          <p:cNvSpPr txBox="1"/>
          <p:nvPr/>
        </p:nvSpPr>
        <p:spPr>
          <a:xfrm>
            <a:off x="322223" y="1384059"/>
            <a:ext cx="11997911" cy="923330"/>
          </a:xfrm>
          <a:prstGeom prst="rect">
            <a:avLst/>
          </a:prstGeom>
          <a:noFill/>
        </p:spPr>
        <p:txBody>
          <a:bodyPr wrap="square" lIns="91440" tIns="45720" rIns="91440" bIns="45720" rtlCol="0" anchor="ctr">
            <a:spAutoFit/>
          </a:bodyPr>
          <a:lstStyle/>
          <a:p>
            <a:r>
              <a:rPr lang="en-US">
                <a:latin typeface="Cavolini"/>
                <a:cs typeface="Cavolini"/>
              </a:rPr>
              <a:t>Write your own creative problem comparing a rectangle, a square, and a parallelogram.</a:t>
            </a:r>
          </a:p>
          <a:p>
            <a:endParaRPr lang="en-US">
              <a:latin typeface="Cavolini"/>
              <a:cs typeface="Cavolini"/>
            </a:endParaRPr>
          </a:p>
          <a:p>
            <a:r>
              <a:rPr lang="en-US">
                <a:latin typeface="Cavolini"/>
                <a:cs typeface="Cavolini"/>
              </a:rPr>
              <a:t>Make sure your problem is solvable! (on the next slide show the solution to your problem).  </a:t>
            </a:r>
          </a:p>
        </p:txBody>
      </p:sp>
    </p:spTree>
    <p:extLst>
      <p:ext uri="{BB962C8B-B14F-4D97-AF65-F5344CB8AC3E}">
        <p14:creationId xmlns:p14="http://schemas.microsoft.com/office/powerpoint/2010/main" val="16543470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8BC3A42B-20AC-C545-BFF2-1945DB274653}"/>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8174946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6"/>
          </a:solidFill>
          <a:ln w="28575">
            <a:solidFill>
              <a:schemeClr val="accent6">
                <a:lumMod val="50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40412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40412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3331824"/>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and</a:t>
            </a:r>
          </a:p>
        </p:txBody>
      </p:sp>
      <p:sp>
        <p:nvSpPr>
          <p:cNvPr id="29" name="TextBox 28">
            <a:extLst>
              <a:ext uri="{FF2B5EF4-FFF2-40B4-BE49-F238E27FC236}">
                <a16:creationId xmlns:a16="http://schemas.microsoft.com/office/drawing/2014/main" id="{B0360182-8A27-9B42-9822-69767BFDE599}"/>
              </a:ext>
            </a:extLst>
          </p:cNvPr>
          <p:cNvSpPr txBox="1"/>
          <p:nvPr/>
        </p:nvSpPr>
        <p:spPr>
          <a:xfrm>
            <a:off x="4416772" y="2576733"/>
            <a:ext cx="3566249" cy="1415772"/>
          </a:xfrm>
          <a:prstGeom prst="rect">
            <a:avLst/>
          </a:prstGeom>
          <a:noFill/>
        </p:spPr>
        <p:txBody>
          <a:bodyPr wrap="square" rtlCol="0" anchor="ctr">
            <a:spAutoFit/>
          </a:bodyPr>
          <a:lstStyle/>
          <a:p>
            <a:pPr algn="ctr"/>
            <a:r>
              <a:rPr lang="en-US" sz="2800" b="1">
                <a:latin typeface="Cavolini" panose="03000502040302020204" pitchFamily="66" charset="0"/>
                <a:cs typeface="Cavolini" panose="03000502040302020204" pitchFamily="66" charset="0"/>
              </a:rPr>
              <a:t>Growing Shapes</a:t>
            </a:r>
          </a:p>
          <a:p>
            <a:pPr algn="ctr"/>
            <a:r>
              <a:rPr lang="en-US" sz="1000" b="1">
                <a:latin typeface="Cavolini" panose="03000502040302020204" pitchFamily="66" charset="0"/>
                <a:cs typeface="Cavolini" panose="03000502040302020204" pitchFamily="66" charset="0"/>
              </a:rPr>
              <a:t> </a:t>
            </a:r>
          </a:p>
          <a:p>
            <a:pPr marL="342900" indent="-342900">
              <a:buFont typeface="Arial" panose="020B0604020202020204" pitchFamily="34" charset="0"/>
              <a:buChar char="•"/>
            </a:pPr>
            <a:r>
              <a:rPr lang="en-US" sz="2400">
                <a:latin typeface="Cavolini" panose="03000502040302020204" pitchFamily="66" charset="0"/>
                <a:cs typeface="Cavolini" panose="03000502040302020204" pitchFamily="66" charset="0"/>
              </a:rPr>
              <a:t>Parallelograms</a:t>
            </a:r>
          </a:p>
          <a:p>
            <a:pPr marL="342900" indent="-342900">
              <a:buFont typeface="Arial" panose="020B0604020202020204" pitchFamily="34" charset="0"/>
              <a:buChar char="•"/>
            </a:pPr>
            <a:r>
              <a:rPr lang="en-US" sz="2400">
                <a:latin typeface="Cavolini" panose="03000502040302020204" pitchFamily="66" charset="0"/>
                <a:cs typeface="Cavolini" panose="03000502040302020204" pitchFamily="66" charset="0"/>
              </a:rPr>
              <a:t>Triangles</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Problem Solving</a:t>
            </a:r>
          </a:p>
        </p:txBody>
      </p:sp>
      <p:sp>
        <p:nvSpPr>
          <p:cNvPr id="26" name="Rectangle 25">
            <a:extLst>
              <a:ext uri="{FF2B5EF4-FFF2-40B4-BE49-F238E27FC236}">
                <a16:creationId xmlns:a16="http://schemas.microsoft.com/office/drawing/2014/main" id="{3F010251-4277-7B41-824D-7B87804BE27B}"/>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28" name="Rectangle 27">
            <a:extLst>
              <a:ext uri="{FF2B5EF4-FFF2-40B4-BE49-F238E27FC236}">
                <a16:creationId xmlns:a16="http://schemas.microsoft.com/office/drawing/2014/main" id="{EA92B38D-FE44-AB45-B6F7-040FAA28C63F}"/>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31" name="Rectangle 30">
            <a:extLst>
              <a:ext uri="{FF2B5EF4-FFF2-40B4-BE49-F238E27FC236}">
                <a16:creationId xmlns:a16="http://schemas.microsoft.com/office/drawing/2014/main" id="{30713428-EF7C-4949-A169-FADE23BFF901}"/>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19" name="TextBox 18">
            <a:extLst>
              <a:ext uri="{FF2B5EF4-FFF2-40B4-BE49-F238E27FC236}">
                <a16:creationId xmlns:a16="http://schemas.microsoft.com/office/drawing/2014/main" id="{F14AF12D-AA67-CB46-B9A3-3D9E83514C00}"/>
              </a:ext>
            </a:extLst>
          </p:cNvPr>
          <p:cNvSpPr txBox="1"/>
          <p:nvPr/>
        </p:nvSpPr>
        <p:spPr>
          <a:xfrm>
            <a:off x="4484549" y="4513651"/>
            <a:ext cx="3566249" cy="1415772"/>
          </a:xfrm>
          <a:prstGeom prst="rect">
            <a:avLst/>
          </a:prstGeom>
          <a:noFill/>
        </p:spPr>
        <p:txBody>
          <a:bodyPr wrap="square" rtlCol="0" anchor="ctr">
            <a:spAutoFit/>
          </a:bodyPr>
          <a:lstStyle/>
          <a:p>
            <a:pPr algn="ctr"/>
            <a:r>
              <a:rPr lang="en-US" sz="2800" b="1">
                <a:latin typeface="Cavolini" panose="03000502040302020204" pitchFamily="66" charset="0"/>
                <a:cs typeface="Cavolini" panose="03000502040302020204" pitchFamily="66" charset="0"/>
              </a:rPr>
              <a:t>This From That</a:t>
            </a:r>
          </a:p>
          <a:p>
            <a:pPr algn="ctr"/>
            <a:r>
              <a:rPr lang="en-US" sz="1000" b="1">
                <a:latin typeface="Cavolini" panose="03000502040302020204" pitchFamily="66" charset="0"/>
                <a:cs typeface="Cavolini" panose="03000502040302020204" pitchFamily="66" charset="0"/>
              </a:rPr>
              <a:t> </a:t>
            </a:r>
          </a:p>
          <a:p>
            <a:pPr marL="342900" indent="-342900">
              <a:buFont typeface="Arial" panose="020B0604020202020204" pitchFamily="34" charset="0"/>
              <a:buChar char="•"/>
            </a:pPr>
            <a:r>
              <a:rPr lang="en-US" sz="2400">
                <a:latin typeface="Cavolini" panose="03000502040302020204" pitchFamily="66" charset="0"/>
                <a:cs typeface="Cavolini" panose="03000502040302020204" pitchFamily="66" charset="0"/>
              </a:rPr>
              <a:t>Rectangles</a:t>
            </a:r>
          </a:p>
          <a:p>
            <a:pPr marL="342900" indent="-342900">
              <a:buFont typeface="Arial" panose="020B0604020202020204" pitchFamily="34" charset="0"/>
              <a:buChar char="•"/>
            </a:pPr>
            <a:r>
              <a:rPr lang="en-US" sz="2400">
                <a:latin typeface="Cavolini" panose="03000502040302020204" pitchFamily="66" charset="0"/>
                <a:cs typeface="Cavolini" panose="03000502040302020204" pitchFamily="66" charset="0"/>
              </a:rPr>
              <a:t>Parallelograms</a:t>
            </a:r>
          </a:p>
        </p:txBody>
      </p:sp>
      <p:sp>
        <p:nvSpPr>
          <p:cNvPr id="25" name="TextBox 24">
            <a:extLst>
              <a:ext uri="{FF2B5EF4-FFF2-40B4-BE49-F238E27FC236}">
                <a16:creationId xmlns:a16="http://schemas.microsoft.com/office/drawing/2014/main" id="{186DFA19-E436-004D-A076-B86FD7C9DC83}"/>
              </a:ext>
            </a:extLst>
          </p:cNvPr>
          <p:cNvSpPr txBox="1"/>
          <p:nvPr/>
        </p:nvSpPr>
        <p:spPr>
          <a:xfrm>
            <a:off x="566594" y="2956584"/>
            <a:ext cx="2915605" cy="1938992"/>
          </a:xfrm>
          <a:prstGeom prst="rect">
            <a:avLst/>
          </a:prstGeom>
          <a:noFill/>
        </p:spPr>
        <p:txBody>
          <a:bodyPr wrap="square" rtlCol="0" anchor="ctr">
            <a:spAutoFit/>
          </a:bodyPr>
          <a:lstStyle/>
          <a:p>
            <a:pPr algn="ctr"/>
            <a:r>
              <a:rPr lang="en-US" sz="4000" b="1">
                <a:latin typeface="Cavolini" panose="03000502040302020204" pitchFamily="66" charset="0"/>
                <a:cs typeface="Cavolini" panose="03000502040302020204" pitchFamily="66" charset="0"/>
              </a:rPr>
              <a:t>Notice </a:t>
            </a:r>
          </a:p>
          <a:p>
            <a:pPr algn="ctr"/>
            <a:r>
              <a:rPr lang="en-US" sz="4000" b="1">
                <a:latin typeface="Cavolini" panose="03000502040302020204" pitchFamily="66" charset="0"/>
                <a:cs typeface="Cavolini" panose="03000502040302020204" pitchFamily="66" charset="0"/>
              </a:rPr>
              <a:t>&amp;</a:t>
            </a:r>
          </a:p>
          <a:p>
            <a:pPr algn="ctr"/>
            <a:r>
              <a:rPr lang="en-US" sz="4000" b="1">
                <a:latin typeface="Cavolini" panose="03000502040302020204" pitchFamily="66" charset="0"/>
                <a:cs typeface="Cavolini" panose="03000502040302020204" pitchFamily="66" charset="0"/>
              </a:rPr>
              <a:t>Wonder</a:t>
            </a:r>
          </a:p>
        </p:txBody>
      </p:sp>
    </p:spTree>
    <p:extLst>
      <p:ext uri="{BB962C8B-B14F-4D97-AF65-F5344CB8AC3E}">
        <p14:creationId xmlns:p14="http://schemas.microsoft.com/office/powerpoint/2010/main" val="10048498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0" name="TextBox 9">
            <a:extLst>
              <a:ext uri="{FF2B5EF4-FFF2-40B4-BE49-F238E27FC236}">
                <a16:creationId xmlns:a16="http://schemas.microsoft.com/office/drawing/2014/main" id="{35E81B52-6C3F-7340-BE85-72C437662B55}"/>
              </a:ext>
            </a:extLst>
          </p:cNvPr>
          <p:cNvSpPr txBox="1"/>
          <p:nvPr/>
        </p:nvSpPr>
        <p:spPr>
          <a:xfrm>
            <a:off x="74548" y="1161765"/>
            <a:ext cx="5735327" cy="646331"/>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What do you notice?</a:t>
            </a:r>
          </a:p>
        </p:txBody>
      </p:sp>
      <p:sp>
        <p:nvSpPr>
          <p:cNvPr id="12" name="TextBox 11">
            <a:extLst>
              <a:ext uri="{FF2B5EF4-FFF2-40B4-BE49-F238E27FC236}">
                <a16:creationId xmlns:a16="http://schemas.microsoft.com/office/drawing/2014/main" id="{7B60BC7C-25AF-6349-8854-D6D1E23813DC}"/>
              </a:ext>
            </a:extLst>
          </p:cNvPr>
          <p:cNvSpPr txBox="1"/>
          <p:nvPr/>
        </p:nvSpPr>
        <p:spPr>
          <a:xfrm>
            <a:off x="5545393" y="5887107"/>
            <a:ext cx="6143859" cy="646331"/>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What do you wonder?</a:t>
            </a:r>
          </a:p>
        </p:txBody>
      </p:sp>
      <p:pic>
        <p:nvPicPr>
          <p:cNvPr id="4" name="Picture 3">
            <a:extLst>
              <a:ext uri="{FF2B5EF4-FFF2-40B4-BE49-F238E27FC236}">
                <a16:creationId xmlns:a16="http://schemas.microsoft.com/office/drawing/2014/main" id="{1786C715-A97D-BC4F-B670-33BC9C248C6F}"/>
              </a:ext>
            </a:extLst>
          </p:cNvPr>
          <p:cNvPicPr>
            <a:picLocks noChangeAspect="1"/>
          </p:cNvPicPr>
          <p:nvPr/>
        </p:nvPicPr>
        <p:blipFill>
          <a:blip r:embed="rId3"/>
          <a:stretch>
            <a:fillRect/>
          </a:stretch>
        </p:blipFill>
        <p:spPr>
          <a:xfrm>
            <a:off x="618742" y="1925799"/>
            <a:ext cx="3904411" cy="3770436"/>
          </a:xfrm>
          <a:prstGeom prst="rect">
            <a:avLst/>
          </a:prstGeom>
        </p:spPr>
      </p:pic>
      <p:pic>
        <p:nvPicPr>
          <p:cNvPr id="7" name="Picture 6">
            <a:extLst>
              <a:ext uri="{FF2B5EF4-FFF2-40B4-BE49-F238E27FC236}">
                <a16:creationId xmlns:a16="http://schemas.microsoft.com/office/drawing/2014/main" id="{10E2DB8B-01C3-C342-820A-61B6B0A07C86}"/>
              </a:ext>
            </a:extLst>
          </p:cNvPr>
          <p:cNvPicPr>
            <a:picLocks noChangeAspect="1"/>
          </p:cNvPicPr>
          <p:nvPr/>
        </p:nvPicPr>
        <p:blipFill>
          <a:blip r:embed="rId4"/>
          <a:stretch>
            <a:fillRect/>
          </a:stretch>
        </p:blipFill>
        <p:spPr>
          <a:xfrm>
            <a:off x="4523153" y="1917035"/>
            <a:ext cx="7344037" cy="3770435"/>
          </a:xfrm>
          <a:prstGeom prst="rect">
            <a:avLst/>
          </a:prstGeom>
        </p:spPr>
      </p:pic>
    </p:spTree>
    <p:extLst>
      <p:ext uri="{BB962C8B-B14F-4D97-AF65-F5344CB8AC3E}">
        <p14:creationId xmlns:p14="http://schemas.microsoft.com/office/powerpoint/2010/main" val="19125620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0" name="TextBox 9">
            <a:extLst>
              <a:ext uri="{FF2B5EF4-FFF2-40B4-BE49-F238E27FC236}">
                <a16:creationId xmlns:a16="http://schemas.microsoft.com/office/drawing/2014/main" id="{35E81B52-6C3F-7340-BE85-72C437662B55}"/>
              </a:ext>
            </a:extLst>
          </p:cNvPr>
          <p:cNvSpPr txBox="1"/>
          <p:nvPr/>
        </p:nvSpPr>
        <p:spPr>
          <a:xfrm>
            <a:off x="419386" y="1754880"/>
            <a:ext cx="3022820" cy="400110"/>
          </a:xfrm>
          <a:prstGeom prst="rect">
            <a:avLst/>
          </a:prstGeom>
          <a:noFill/>
        </p:spPr>
        <p:txBody>
          <a:bodyPr wrap="square" rtlCol="0" anchor="ctr">
            <a:spAutoFit/>
          </a:bodyPr>
          <a:lstStyle/>
          <a:p>
            <a:pPr algn="ctr"/>
            <a:r>
              <a:rPr lang="en-US" sz="2000" b="1">
                <a:latin typeface="Cavolini" panose="03000502040302020204" pitchFamily="66" charset="0"/>
                <a:cs typeface="Cavolini" panose="03000502040302020204" pitchFamily="66" charset="0"/>
              </a:rPr>
              <a:t>What do you notice?</a:t>
            </a:r>
          </a:p>
        </p:txBody>
      </p:sp>
      <p:sp>
        <p:nvSpPr>
          <p:cNvPr id="12" name="TextBox 11">
            <a:extLst>
              <a:ext uri="{FF2B5EF4-FFF2-40B4-BE49-F238E27FC236}">
                <a16:creationId xmlns:a16="http://schemas.microsoft.com/office/drawing/2014/main" id="{7B60BC7C-25AF-6349-8854-D6D1E23813DC}"/>
              </a:ext>
            </a:extLst>
          </p:cNvPr>
          <p:cNvSpPr txBox="1"/>
          <p:nvPr/>
        </p:nvSpPr>
        <p:spPr>
          <a:xfrm>
            <a:off x="8617322" y="1728177"/>
            <a:ext cx="3326917" cy="400110"/>
          </a:xfrm>
          <a:prstGeom prst="rect">
            <a:avLst/>
          </a:prstGeom>
          <a:noFill/>
        </p:spPr>
        <p:txBody>
          <a:bodyPr wrap="square" rtlCol="0" anchor="ctr">
            <a:spAutoFit/>
          </a:bodyPr>
          <a:lstStyle/>
          <a:p>
            <a:pPr algn="ctr"/>
            <a:r>
              <a:rPr lang="en-US" sz="2000" b="1">
                <a:latin typeface="Cavolini" panose="03000502040302020204" pitchFamily="66" charset="0"/>
                <a:cs typeface="Cavolini" panose="03000502040302020204" pitchFamily="66" charset="0"/>
              </a:rPr>
              <a:t>What do you wonder?</a:t>
            </a:r>
          </a:p>
        </p:txBody>
      </p:sp>
      <p:pic>
        <p:nvPicPr>
          <p:cNvPr id="8" name="Picture 7">
            <a:extLst>
              <a:ext uri="{FF2B5EF4-FFF2-40B4-BE49-F238E27FC236}">
                <a16:creationId xmlns:a16="http://schemas.microsoft.com/office/drawing/2014/main" id="{25A7FE3B-4C4C-964B-AA0C-736BF36A1B0E}"/>
              </a:ext>
            </a:extLst>
          </p:cNvPr>
          <p:cNvPicPr>
            <a:picLocks noChangeAspect="1"/>
          </p:cNvPicPr>
          <p:nvPr/>
        </p:nvPicPr>
        <p:blipFill>
          <a:blip r:embed="rId3"/>
          <a:stretch>
            <a:fillRect/>
          </a:stretch>
        </p:blipFill>
        <p:spPr>
          <a:xfrm>
            <a:off x="3854802" y="647704"/>
            <a:ext cx="4762520" cy="1604706"/>
          </a:xfrm>
          <a:prstGeom prst="rect">
            <a:avLst/>
          </a:prstGeom>
        </p:spPr>
      </p:pic>
    </p:spTree>
    <p:extLst>
      <p:ext uri="{BB962C8B-B14F-4D97-AF65-F5344CB8AC3E}">
        <p14:creationId xmlns:p14="http://schemas.microsoft.com/office/powerpoint/2010/main" val="209231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1BA6CE63-67E7-854F-86F8-1556F5C2496A}"/>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37576478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3218133" y="1778282"/>
            <a:ext cx="5800725" cy="1015663"/>
          </a:xfrm>
          <a:prstGeom prst="rect">
            <a:avLst/>
          </a:prstGeom>
          <a:solidFill>
            <a:schemeClr val="accent6"/>
          </a:solidFill>
          <a:ln w="28575">
            <a:solidFill>
              <a:schemeClr val="accent6">
                <a:lumMod val="75000"/>
              </a:schemeClr>
            </a:solidFill>
          </a:ln>
        </p:spPr>
        <p:txBody>
          <a:bodyPr wrap="square" rtlCol="0">
            <a:spAutoFit/>
          </a:bodyPr>
          <a:lstStyle/>
          <a:p>
            <a:pPr algn="ctr"/>
            <a:r>
              <a:rPr lang="en-US" sz="6000">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4100000" y="2886277"/>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1</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Growing Shapes</a:t>
            </a:r>
          </a:p>
        </p:txBody>
      </p:sp>
    </p:spTree>
    <p:extLst>
      <p:ext uri="{BB962C8B-B14F-4D97-AF65-F5344CB8AC3E}">
        <p14:creationId xmlns:p14="http://schemas.microsoft.com/office/powerpoint/2010/main" val="1682330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329072" y="1232306"/>
            <a:ext cx="10687890" cy="646331"/>
          </a:xfrm>
          <a:prstGeom prst="rect">
            <a:avLst/>
          </a:prstGeom>
          <a:noFill/>
        </p:spPr>
        <p:txBody>
          <a:bodyPr wrap="square" lIns="91440" tIns="45720" rIns="91440" bIns="45720" rtlCol="0" anchor="ctr">
            <a:spAutoFit/>
          </a:bodyPr>
          <a:lstStyle/>
          <a:p>
            <a:r>
              <a:rPr lang="en-US" dirty="0">
                <a:latin typeface="Cavolini"/>
                <a:cs typeface="Cavolini"/>
              </a:rPr>
              <a:t>Can matching parallelogram tiles be used to create larger parallelograms?</a:t>
            </a:r>
          </a:p>
          <a:p>
            <a:endParaRPr lang="en-US" dirty="0">
              <a:latin typeface="Cavolini"/>
              <a:cs typeface="Cavolini"/>
            </a:endParaRPr>
          </a:p>
        </p:txBody>
      </p:sp>
      <p:sp>
        <p:nvSpPr>
          <p:cNvPr id="2" name="Rectangle 1">
            <a:extLst>
              <a:ext uri="{FF2B5EF4-FFF2-40B4-BE49-F238E27FC236}">
                <a16:creationId xmlns:a16="http://schemas.microsoft.com/office/drawing/2014/main" id="{C8720544-E7C2-C247-B8FB-AD35B7751FE0}"/>
              </a:ext>
            </a:extLst>
          </p:cNvPr>
          <p:cNvSpPr/>
          <p:nvPr/>
        </p:nvSpPr>
        <p:spPr>
          <a:xfrm>
            <a:off x="3872349" y="246678"/>
            <a:ext cx="6357501"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Growing Parallelograms</a:t>
            </a:r>
          </a:p>
        </p:txBody>
      </p:sp>
      <p:sp>
        <p:nvSpPr>
          <p:cNvPr id="6" name="Parallelogram 5">
            <a:extLst>
              <a:ext uri="{FF2B5EF4-FFF2-40B4-BE49-F238E27FC236}">
                <a16:creationId xmlns:a16="http://schemas.microsoft.com/office/drawing/2014/main" id="{5FD7A803-490B-FF4A-93BF-DAC2CAADDAEA}"/>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677403CC-C473-344A-B113-E52AA656A52E}"/>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a:extLst>
              <a:ext uri="{FF2B5EF4-FFF2-40B4-BE49-F238E27FC236}">
                <a16:creationId xmlns:a16="http://schemas.microsoft.com/office/drawing/2014/main" id="{B9821E39-09DA-B140-AC3C-638C1BA21D1E}"/>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2B8EE76F-ED6A-5844-9726-33215DAB288B}"/>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079F4B8A-8FC3-4544-BA8B-A796C4EE7723}"/>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72F362A6-F9A5-3440-8AB0-5858C465711F}"/>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arallelogram 28">
            <a:extLst>
              <a:ext uri="{FF2B5EF4-FFF2-40B4-BE49-F238E27FC236}">
                <a16:creationId xmlns:a16="http://schemas.microsoft.com/office/drawing/2014/main" id="{F004E278-3337-9C46-9662-86264079A1C6}"/>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3B482F67-5BA2-EF41-AB12-D2CE13B7DD4D}"/>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a:extLst>
              <a:ext uri="{FF2B5EF4-FFF2-40B4-BE49-F238E27FC236}">
                <a16:creationId xmlns:a16="http://schemas.microsoft.com/office/drawing/2014/main" id="{16575073-F32D-6049-A3B1-6CBE9303613E}"/>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a:extLst>
              <a:ext uri="{FF2B5EF4-FFF2-40B4-BE49-F238E27FC236}">
                <a16:creationId xmlns:a16="http://schemas.microsoft.com/office/drawing/2014/main" id="{8F22244E-0BEF-F645-9B59-49A8102EF222}"/>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D73A1B9F-CEBF-AE4D-BAB7-39C41D7DC791}"/>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a:extLst>
              <a:ext uri="{FF2B5EF4-FFF2-40B4-BE49-F238E27FC236}">
                <a16:creationId xmlns:a16="http://schemas.microsoft.com/office/drawing/2014/main" id="{DD37AB8E-5AB8-D940-99B6-B6F54BFD3B86}"/>
              </a:ext>
            </a:extLst>
          </p:cNvPr>
          <p:cNvSpPr/>
          <p:nvPr/>
        </p:nvSpPr>
        <p:spPr>
          <a:xfrm>
            <a:off x="5223195" y="196128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78CE23-B3A5-5148-8C97-8AE353C54E9A}"/>
              </a:ext>
            </a:extLst>
          </p:cNvPr>
          <p:cNvSpPr/>
          <p:nvPr/>
        </p:nvSpPr>
        <p:spPr>
          <a:xfrm>
            <a:off x="329073" y="2828836"/>
            <a:ext cx="11743386" cy="923330"/>
          </a:xfrm>
          <a:prstGeom prst="rect">
            <a:avLst/>
          </a:prstGeom>
        </p:spPr>
        <p:txBody>
          <a:bodyPr wrap="square">
            <a:spAutoFit/>
          </a:bodyPr>
          <a:lstStyle/>
          <a:p>
            <a:r>
              <a:rPr lang="en-US" dirty="0">
                <a:latin typeface="Cavolini"/>
                <a:cs typeface="Cavolini"/>
              </a:rPr>
              <a:t>Would any amount of parallelograms work? </a:t>
            </a:r>
          </a:p>
          <a:p>
            <a:endParaRPr lang="en-US" dirty="0">
              <a:latin typeface="Cavolini"/>
              <a:cs typeface="Cavolini"/>
            </a:endParaRPr>
          </a:p>
          <a:p>
            <a:r>
              <a:rPr lang="en-US" dirty="0">
                <a:latin typeface="Cavolini"/>
                <a:cs typeface="Cavolini"/>
              </a:rPr>
              <a:t>Show some examples to defend your answer:</a:t>
            </a:r>
          </a:p>
        </p:txBody>
      </p:sp>
    </p:spTree>
    <p:extLst>
      <p:ext uri="{BB962C8B-B14F-4D97-AF65-F5344CB8AC3E}">
        <p14:creationId xmlns:p14="http://schemas.microsoft.com/office/powerpoint/2010/main" val="15854806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334314" y="1309518"/>
            <a:ext cx="4126814" cy="5770811"/>
          </a:xfrm>
          <a:prstGeom prst="rect">
            <a:avLst/>
          </a:prstGeom>
          <a:noFill/>
        </p:spPr>
        <p:txBody>
          <a:bodyPr wrap="square" lIns="91440" tIns="45720" rIns="91440" bIns="45720" rtlCol="0" anchor="ctr">
            <a:spAutoFit/>
          </a:bodyPr>
          <a:lstStyle/>
          <a:p>
            <a:pPr>
              <a:lnSpc>
                <a:spcPct val="150000"/>
              </a:lnSpc>
            </a:pPr>
            <a:r>
              <a:rPr lang="en-US" dirty="0">
                <a:latin typeface="Cavolini"/>
                <a:cs typeface="Cavolini"/>
              </a:rPr>
              <a:t>Have a closer look at how different amounts of parallelogram tiles can be arranged to create larger parallelograms.</a:t>
            </a:r>
          </a:p>
          <a:p>
            <a:pPr>
              <a:lnSpc>
                <a:spcPct val="150000"/>
              </a:lnSpc>
            </a:pPr>
            <a:endParaRPr lang="en-US" dirty="0">
              <a:latin typeface="Cavolini"/>
              <a:cs typeface="Cavolini"/>
            </a:endParaRPr>
          </a:p>
          <a:p>
            <a:pPr>
              <a:lnSpc>
                <a:spcPct val="150000"/>
              </a:lnSpc>
            </a:pPr>
            <a:r>
              <a:rPr lang="en-US" dirty="0">
                <a:latin typeface="Cavolini"/>
                <a:cs typeface="Cavolini"/>
              </a:rPr>
              <a:t>Do you notice a difference in the arrangement of the tiles when using an odd vs an even number of parallelograms?</a:t>
            </a:r>
          </a:p>
          <a:p>
            <a:pPr>
              <a:lnSpc>
                <a:spcPct val="150000"/>
              </a:lnSpc>
            </a:pPr>
            <a:endParaRPr lang="en-US" dirty="0">
              <a:latin typeface="Cavolini"/>
              <a:cs typeface="Cavolini"/>
            </a:endParaRPr>
          </a:p>
          <a:p>
            <a:pPr>
              <a:lnSpc>
                <a:spcPct val="150000"/>
              </a:lnSpc>
            </a:pPr>
            <a:r>
              <a:rPr lang="en-US" dirty="0">
                <a:latin typeface="Cavolini"/>
                <a:cs typeface="Cavolini"/>
              </a:rPr>
              <a:t>Explain your findings.</a:t>
            </a:r>
          </a:p>
          <a:p>
            <a:pPr>
              <a:lnSpc>
                <a:spcPct val="150000"/>
              </a:lnSpc>
            </a:pPr>
            <a:endParaRPr lang="en-US" dirty="0">
              <a:latin typeface="Cavolini"/>
              <a:cs typeface="Cavolini"/>
            </a:endParaRPr>
          </a:p>
          <a:p>
            <a:endParaRPr lang="en-US" dirty="0">
              <a:latin typeface="Cavolini"/>
              <a:cs typeface="Cavolini"/>
            </a:endParaRPr>
          </a:p>
        </p:txBody>
      </p:sp>
      <p:sp>
        <p:nvSpPr>
          <p:cNvPr id="2" name="Rectangle 1">
            <a:extLst>
              <a:ext uri="{FF2B5EF4-FFF2-40B4-BE49-F238E27FC236}">
                <a16:creationId xmlns:a16="http://schemas.microsoft.com/office/drawing/2014/main" id="{C8720544-E7C2-C247-B8FB-AD35B7751FE0}"/>
              </a:ext>
            </a:extLst>
          </p:cNvPr>
          <p:cNvSpPr/>
          <p:nvPr/>
        </p:nvSpPr>
        <p:spPr>
          <a:xfrm>
            <a:off x="3872349" y="246678"/>
            <a:ext cx="6357501"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Growing Parallelograms</a:t>
            </a:r>
          </a:p>
        </p:txBody>
      </p:sp>
      <p:sp>
        <p:nvSpPr>
          <p:cNvPr id="20" name="Parallelogram 19">
            <a:extLst>
              <a:ext uri="{FF2B5EF4-FFF2-40B4-BE49-F238E27FC236}">
                <a16:creationId xmlns:a16="http://schemas.microsoft.com/office/drawing/2014/main" id="{FD5B0253-5DF7-7547-BF97-E9678BB85B5C}"/>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640C7336-C296-5F46-BF8B-ADC3C3C49F0C}"/>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arallelogram 34">
            <a:extLst>
              <a:ext uri="{FF2B5EF4-FFF2-40B4-BE49-F238E27FC236}">
                <a16:creationId xmlns:a16="http://schemas.microsoft.com/office/drawing/2014/main" id="{F014C85D-1233-9540-9A7E-78CAD247CAF8}"/>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6A9079F5-A5BB-214F-A565-1B3017D3EFA5}"/>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481203AD-133E-6942-8BB4-18BD84DCE274}"/>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C4669591-D6A6-E640-B35F-0047A34A89A7}"/>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a:extLst>
              <a:ext uri="{FF2B5EF4-FFF2-40B4-BE49-F238E27FC236}">
                <a16:creationId xmlns:a16="http://schemas.microsoft.com/office/drawing/2014/main" id="{2C80E305-3A3E-AE40-A680-F97BE94AF2F2}"/>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9">
            <a:extLst>
              <a:ext uri="{FF2B5EF4-FFF2-40B4-BE49-F238E27FC236}">
                <a16:creationId xmlns:a16="http://schemas.microsoft.com/office/drawing/2014/main" id="{CE5CEEB1-8045-794A-93C6-7657C87A9EC8}"/>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arallelogram 40">
            <a:extLst>
              <a:ext uri="{FF2B5EF4-FFF2-40B4-BE49-F238E27FC236}">
                <a16:creationId xmlns:a16="http://schemas.microsoft.com/office/drawing/2014/main" id="{94B90913-C0F6-E043-9EFE-11A2970CA194}"/>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arallelogram 41">
            <a:extLst>
              <a:ext uri="{FF2B5EF4-FFF2-40B4-BE49-F238E27FC236}">
                <a16:creationId xmlns:a16="http://schemas.microsoft.com/office/drawing/2014/main" id="{1960850F-19FF-D345-BA4E-3224F6440DC6}"/>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arallelogram 42">
            <a:extLst>
              <a:ext uri="{FF2B5EF4-FFF2-40B4-BE49-F238E27FC236}">
                <a16:creationId xmlns:a16="http://schemas.microsoft.com/office/drawing/2014/main" id="{57C82E26-83CE-E145-AC39-D4C98889FC4A}"/>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DE4F84F4-BC2D-114E-96B1-784B4051D90B}"/>
              </a:ext>
            </a:extLst>
          </p:cNvPr>
          <p:cNvSpPr/>
          <p:nvPr/>
        </p:nvSpPr>
        <p:spPr>
          <a:xfrm>
            <a:off x="10526392" y="360112"/>
            <a:ext cx="1257300" cy="379763"/>
          </a:xfrm>
          <a:prstGeom prst="parallelogram">
            <a:avLst>
              <a:gd name="adj" fmla="val 110671"/>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7056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200526" y="1311288"/>
            <a:ext cx="11586662" cy="2031325"/>
          </a:xfrm>
          <a:prstGeom prst="rect">
            <a:avLst/>
          </a:prstGeom>
          <a:noFill/>
        </p:spPr>
        <p:txBody>
          <a:bodyPr wrap="square" lIns="91440" tIns="45720" rIns="91440" bIns="45720" rtlCol="0" anchor="ctr">
            <a:spAutoFit/>
          </a:bodyPr>
          <a:lstStyle/>
          <a:p>
            <a:r>
              <a:rPr lang="en-US">
                <a:latin typeface="Cavolini"/>
                <a:cs typeface="Cavolini"/>
              </a:rPr>
              <a:t>Is it possible to construct a large triangle using only </a:t>
            </a:r>
            <a:r>
              <a:rPr lang="en-US" b="1">
                <a:latin typeface="Cavolini"/>
                <a:cs typeface="Cavolini"/>
              </a:rPr>
              <a:t>matching</a:t>
            </a:r>
            <a:r>
              <a:rPr lang="en-US">
                <a:latin typeface="Cavolini"/>
                <a:cs typeface="Cavolini"/>
              </a:rPr>
              <a:t> triangles?</a:t>
            </a:r>
          </a:p>
          <a:p>
            <a:endParaRPr lang="en-US">
              <a:latin typeface="Cavolini"/>
              <a:cs typeface="Cavolini"/>
            </a:endParaRPr>
          </a:p>
          <a:p>
            <a:endParaRPr lang="en-US">
              <a:latin typeface="Cavolini"/>
              <a:cs typeface="Cavolini"/>
            </a:endParaRPr>
          </a:p>
          <a:p>
            <a:r>
              <a:rPr lang="en-US">
                <a:latin typeface="Cavolini"/>
                <a:cs typeface="Cavolini"/>
              </a:rPr>
              <a:t>If so, how many matching triangles could be used to create a larger version of the same type of triangle?</a:t>
            </a:r>
          </a:p>
          <a:p>
            <a:endParaRPr lang="en-US">
              <a:latin typeface="Cavolini"/>
              <a:cs typeface="Cavolini"/>
            </a:endParaRPr>
          </a:p>
          <a:p>
            <a:r>
              <a:rPr lang="en-US">
                <a:latin typeface="Cavolini"/>
                <a:cs typeface="Cavolini"/>
              </a:rPr>
              <a:t>Show some examples to illustrate your answer:</a:t>
            </a:r>
          </a:p>
        </p:txBody>
      </p:sp>
      <p:sp>
        <p:nvSpPr>
          <p:cNvPr id="2" name="Rectangle 1">
            <a:extLst>
              <a:ext uri="{FF2B5EF4-FFF2-40B4-BE49-F238E27FC236}">
                <a16:creationId xmlns:a16="http://schemas.microsoft.com/office/drawing/2014/main" id="{C8720544-E7C2-C247-B8FB-AD35B7751FE0}"/>
              </a:ext>
            </a:extLst>
          </p:cNvPr>
          <p:cNvSpPr/>
          <p:nvPr/>
        </p:nvSpPr>
        <p:spPr>
          <a:xfrm>
            <a:off x="3872349" y="246678"/>
            <a:ext cx="6357501"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Growing Triangles</a:t>
            </a:r>
          </a:p>
        </p:txBody>
      </p:sp>
      <p:sp>
        <p:nvSpPr>
          <p:cNvPr id="17" name="Right Triangle 16">
            <a:extLst>
              <a:ext uri="{FF2B5EF4-FFF2-40B4-BE49-F238E27FC236}">
                <a16:creationId xmlns:a16="http://schemas.microsoft.com/office/drawing/2014/main" id="{0EA51EE8-E722-B346-87F9-FAAC8DF475B5}"/>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AD7BC351-F2A2-B548-A336-FEFDB0D856A0}"/>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BB2578D7-075D-574B-8DAA-0B9F0478EE74}"/>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E631A46E-B371-9E4E-950F-9E001D590941}"/>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6CD9EAC5-7D82-7D41-BA2D-D8C25C4A8945}"/>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8FA26DD0-2109-004F-97C7-8885567DDA04}"/>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45F8F0C1-F686-9B43-A1E4-1794BA4B15F6}"/>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B5D59125-B2BC-9B4F-BE99-D6573E33250A}"/>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F5F14F66-7B10-3543-AB54-B3577ED861F0}"/>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4FFD1C80-5D76-2E48-A49C-5D6EA7710A99}"/>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10E0AC56-B9D0-7348-9CC1-40228B47EC62}"/>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39C7C809-DF7C-2E49-891D-8A21CA70C2E4}"/>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F04A56A6-E3D8-3542-9C4D-6F919F7E02D9}"/>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5FFC2D17-5C13-AD4C-B4D5-841FF3C91BA0}"/>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0233D097-1A78-2C49-A729-D7E3AAE8BA19}"/>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0C02DD03-EA06-7F4C-B7AC-A240E290D7E1}"/>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563A1629-10FD-174B-995E-F1F0CF85F23A}"/>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D32DF54A-1296-D144-AB0C-C21FF23107FB}"/>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6964D80E-9279-B243-95F2-19E053B7E854}"/>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77246B1E-7024-9444-8D1A-815D2B90A1D4}"/>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5D307A93-7909-6943-8EED-8BCE139105FE}"/>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0BD772D2-BB1F-6F41-AB90-0F82D8D4C8F0}"/>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3971ACCA-2D62-AA4C-ACCC-277AD7DC908D}"/>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41">
            <a:extLst>
              <a:ext uri="{FF2B5EF4-FFF2-40B4-BE49-F238E27FC236}">
                <a16:creationId xmlns:a16="http://schemas.microsoft.com/office/drawing/2014/main" id="{C816594A-B714-7F4C-B4FE-80BDCE14F2E4}"/>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42">
            <a:extLst>
              <a:ext uri="{FF2B5EF4-FFF2-40B4-BE49-F238E27FC236}">
                <a16:creationId xmlns:a16="http://schemas.microsoft.com/office/drawing/2014/main" id="{13BE0517-7F24-A948-B194-E0802BAD5EFB}"/>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Triangle 43">
            <a:extLst>
              <a:ext uri="{FF2B5EF4-FFF2-40B4-BE49-F238E27FC236}">
                <a16:creationId xmlns:a16="http://schemas.microsoft.com/office/drawing/2014/main" id="{AE4984DD-6D02-AD4E-83DE-62078831DF40}"/>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Triangle 44">
            <a:extLst>
              <a:ext uri="{FF2B5EF4-FFF2-40B4-BE49-F238E27FC236}">
                <a16:creationId xmlns:a16="http://schemas.microsoft.com/office/drawing/2014/main" id="{B67394E7-63FF-8746-8068-E83B4EEBFEE3}"/>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Triangle 45">
            <a:extLst>
              <a:ext uri="{FF2B5EF4-FFF2-40B4-BE49-F238E27FC236}">
                <a16:creationId xmlns:a16="http://schemas.microsoft.com/office/drawing/2014/main" id="{FDB9F5AB-EF6B-1043-9D4C-8A4803052A6E}"/>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Triangle 46">
            <a:extLst>
              <a:ext uri="{FF2B5EF4-FFF2-40B4-BE49-F238E27FC236}">
                <a16:creationId xmlns:a16="http://schemas.microsoft.com/office/drawing/2014/main" id="{E667E05C-FD9F-3844-B465-BDA7E15E4722}"/>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D394BAAD-8421-7A48-9561-1476D8F184D4}"/>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Triangle 48">
            <a:extLst>
              <a:ext uri="{FF2B5EF4-FFF2-40B4-BE49-F238E27FC236}">
                <a16:creationId xmlns:a16="http://schemas.microsoft.com/office/drawing/2014/main" id="{17C84A7A-DF6F-7C4C-9215-1D37A320C9C4}"/>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Triangle 49">
            <a:extLst>
              <a:ext uri="{FF2B5EF4-FFF2-40B4-BE49-F238E27FC236}">
                <a16:creationId xmlns:a16="http://schemas.microsoft.com/office/drawing/2014/main" id="{FF9C95F1-F79C-794D-AE68-1E3A6D871164}"/>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Triangle 50">
            <a:extLst>
              <a:ext uri="{FF2B5EF4-FFF2-40B4-BE49-F238E27FC236}">
                <a16:creationId xmlns:a16="http://schemas.microsoft.com/office/drawing/2014/main" id="{345D01C4-0E09-4948-8882-6213E0412E6D}"/>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51">
            <a:extLst>
              <a:ext uri="{FF2B5EF4-FFF2-40B4-BE49-F238E27FC236}">
                <a16:creationId xmlns:a16="http://schemas.microsoft.com/office/drawing/2014/main" id="{3AFAFBE9-93FA-B946-90C7-9987E13CAE80}"/>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Triangle 52">
            <a:extLst>
              <a:ext uri="{FF2B5EF4-FFF2-40B4-BE49-F238E27FC236}">
                <a16:creationId xmlns:a16="http://schemas.microsoft.com/office/drawing/2014/main" id="{A481E090-0F1D-B94C-9148-4A9323B09638}"/>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Triangle 53">
            <a:extLst>
              <a:ext uri="{FF2B5EF4-FFF2-40B4-BE49-F238E27FC236}">
                <a16:creationId xmlns:a16="http://schemas.microsoft.com/office/drawing/2014/main" id="{C8472551-7EDE-6B4E-8687-B60CFF2E5DED}"/>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Triangle 54">
            <a:extLst>
              <a:ext uri="{FF2B5EF4-FFF2-40B4-BE49-F238E27FC236}">
                <a16:creationId xmlns:a16="http://schemas.microsoft.com/office/drawing/2014/main" id="{7F702E24-0656-5545-8A6A-B2B166BD1D7D}"/>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9955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C50BDB67-DA03-1C42-AF44-BFEAB1C7518A}"/>
              </a:ext>
            </a:extLst>
          </p:cNvPr>
          <p:cNvPicPr>
            <a:picLocks noChangeAspect="1"/>
          </p:cNvPicPr>
          <p:nvPr/>
        </p:nvPicPr>
        <p:blipFill>
          <a:blip r:embed="rId3"/>
          <a:stretch>
            <a:fillRect/>
          </a:stretch>
        </p:blipFill>
        <p:spPr>
          <a:xfrm>
            <a:off x="1581239" y="1774110"/>
            <a:ext cx="9074513" cy="4646468"/>
          </a:xfrm>
          <a:prstGeom prst="rect">
            <a:avLst/>
          </a:prstGeom>
        </p:spPr>
      </p:pic>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13364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9" name="TextBox 8">
            <a:extLst>
              <a:ext uri="{FF2B5EF4-FFF2-40B4-BE49-F238E27FC236}">
                <a16:creationId xmlns:a16="http://schemas.microsoft.com/office/drawing/2014/main" id="{B80C10A8-E4D1-EE46-97CE-D0F049BCB5B9}"/>
              </a:ext>
            </a:extLst>
          </p:cNvPr>
          <p:cNvSpPr txBox="1"/>
          <p:nvPr/>
        </p:nvSpPr>
        <p:spPr>
          <a:xfrm>
            <a:off x="223021" y="1249713"/>
            <a:ext cx="2915605" cy="1754326"/>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What do you notice?</a:t>
            </a:r>
          </a:p>
        </p:txBody>
      </p:sp>
      <p:sp>
        <p:nvSpPr>
          <p:cNvPr id="10" name="TextBox 9">
            <a:extLst>
              <a:ext uri="{FF2B5EF4-FFF2-40B4-BE49-F238E27FC236}">
                <a16:creationId xmlns:a16="http://schemas.microsoft.com/office/drawing/2014/main" id="{11DB55C1-FF5D-B249-8C7C-45B4B2FF4BB8}"/>
              </a:ext>
            </a:extLst>
          </p:cNvPr>
          <p:cNvSpPr txBox="1"/>
          <p:nvPr/>
        </p:nvSpPr>
        <p:spPr>
          <a:xfrm>
            <a:off x="8670409" y="1321550"/>
            <a:ext cx="2915605" cy="1754326"/>
          </a:xfrm>
          <a:prstGeom prst="rect">
            <a:avLst/>
          </a:prstGeom>
          <a:noFill/>
        </p:spPr>
        <p:txBody>
          <a:bodyPr wrap="square" rtlCol="0" anchor="ctr">
            <a:spAutoFit/>
          </a:bodyPr>
          <a:lstStyle/>
          <a:p>
            <a:pPr algn="ctr"/>
            <a:r>
              <a:rPr lang="en-US" sz="3600" b="1">
                <a:latin typeface="Cavolini" panose="03000502040302020204" pitchFamily="66" charset="0"/>
                <a:cs typeface="Cavolini" panose="03000502040302020204" pitchFamily="66" charset="0"/>
              </a:rPr>
              <a:t>What do you wonder?</a:t>
            </a:r>
          </a:p>
        </p:txBody>
      </p:sp>
    </p:spTree>
    <p:extLst>
      <p:ext uri="{BB962C8B-B14F-4D97-AF65-F5344CB8AC3E}">
        <p14:creationId xmlns:p14="http://schemas.microsoft.com/office/powerpoint/2010/main" val="29480402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233419" y="1329259"/>
            <a:ext cx="5862581" cy="923330"/>
          </a:xfrm>
          <a:prstGeom prst="rect">
            <a:avLst/>
          </a:prstGeom>
          <a:noFill/>
        </p:spPr>
        <p:txBody>
          <a:bodyPr wrap="square" lIns="91440" tIns="45720" rIns="91440" bIns="45720" rtlCol="0" anchor="ctr">
            <a:spAutoFit/>
          </a:bodyPr>
          <a:lstStyle/>
          <a:p>
            <a:r>
              <a:rPr lang="en-US">
                <a:latin typeface="Cavolini"/>
                <a:cs typeface="Cavolini"/>
              </a:rPr>
              <a:t>Do all types of triangles work the same? </a:t>
            </a:r>
          </a:p>
          <a:p>
            <a:endParaRPr lang="en-US">
              <a:latin typeface="Cavolini"/>
              <a:cs typeface="Cavolini"/>
            </a:endParaRPr>
          </a:p>
          <a:p>
            <a:r>
              <a:rPr lang="en-US">
                <a:latin typeface="Cavolini"/>
                <a:cs typeface="Cavolini"/>
              </a:rPr>
              <a:t>Show/explain your thinking.</a:t>
            </a:r>
          </a:p>
        </p:txBody>
      </p:sp>
      <p:sp>
        <p:nvSpPr>
          <p:cNvPr id="2" name="Rectangle 1">
            <a:extLst>
              <a:ext uri="{FF2B5EF4-FFF2-40B4-BE49-F238E27FC236}">
                <a16:creationId xmlns:a16="http://schemas.microsoft.com/office/drawing/2014/main" id="{C8720544-E7C2-C247-B8FB-AD35B7751FE0}"/>
              </a:ext>
            </a:extLst>
          </p:cNvPr>
          <p:cNvSpPr/>
          <p:nvPr/>
        </p:nvSpPr>
        <p:spPr>
          <a:xfrm>
            <a:off x="3872349" y="246678"/>
            <a:ext cx="6357501"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Growing Triangles</a:t>
            </a:r>
          </a:p>
        </p:txBody>
      </p:sp>
      <p:sp>
        <p:nvSpPr>
          <p:cNvPr id="49" name="Right Triangle 48">
            <a:extLst>
              <a:ext uri="{FF2B5EF4-FFF2-40B4-BE49-F238E27FC236}">
                <a16:creationId xmlns:a16="http://schemas.microsoft.com/office/drawing/2014/main" id="{59C2698C-1F72-AD47-B7AE-F4A8669048F3}"/>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49">
            <a:extLst>
              <a:ext uri="{FF2B5EF4-FFF2-40B4-BE49-F238E27FC236}">
                <a16:creationId xmlns:a16="http://schemas.microsoft.com/office/drawing/2014/main" id="{CCE03594-BE1E-734C-A6D8-AB0DBA3A0061}"/>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iangle 50">
            <a:extLst>
              <a:ext uri="{FF2B5EF4-FFF2-40B4-BE49-F238E27FC236}">
                <a16:creationId xmlns:a16="http://schemas.microsoft.com/office/drawing/2014/main" id="{9F020819-5F40-8C49-BDC9-2665C5D92B69}"/>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iangle 51">
            <a:extLst>
              <a:ext uri="{FF2B5EF4-FFF2-40B4-BE49-F238E27FC236}">
                <a16:creationId xmlns:a16="http://schemas.microsoft.com/office/drawing/2014/main" id="{7D540F8D-C6D1-A84E-A3D8-F3479FB4B643}"/>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iangle 52">
            <a:extLst>
              <a:ext uri="{FF2B5EF4-FFF2-40B4-BE49-F238E27FC236}">
                <a16:creationId xmlns:a16="http://schemas.microsoft.com/office/drawing/2014/main" id="{B9C61C59-609B-6D43-A6F5-185FAB4CD3AC}"/>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iangle 53">
            <a:extLst>
              <a:ext uri="{FF2B5EF4-FFF2-40B4-BE49-F238E27FC236}">
                <a16:creationId xmlns:a16="http://schemas.microsoft.com/office/drawing/2014/main" id="{D5B583E8-132D-7045-BF9A-553084594AC6}"/>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iangle 54">
            <a:extLst>
              <a:ext uri="{FF2B5EF4-FFF2-40B4-BE49-F238E27FC236}">
                <a16:creationId xmlns:a16="http://schemas.microsoft.com/office/drawing/2014/main" id="{EB716376-1976-3341-9185-EB91C4F6EE83}"/>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iangle 55">
            <a:extLst>
              <a:ext uri="{FF2B5EF4-FFF2-40B4-BE49-F238E27FC236}">
                <a16:creationId xmlns:a16="http://schemas.microsoft.com/office/drawing/2014/main" id="{2B80157C-A592-D84D-98B6-C63BFC558CA4}"/>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iangle 56">
            <a:extLst>
              <a:ext uri="{FF2B5EF4-FFF2-40B4-BE49-F238E27FC236}">
                <a16:creationId xmlns:a16="http://schemas.microsoft.com/office/drawing/2014/main" id="{E274358F-523A-AE49-AB5D-FBC6834C6DCB}"/>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iangle 57">
            <a:extLst>
              <a:ext uri="{FF2B5EF4-FFF2-40B4-BE49-F238E27FC236}">
                <a16:creationId xmlns:a16="http://schemas.microsoft.com/office/drawing/2014/main" id="{6583B09B-1CDF-234C-BB07-8A0A52D08742}"/>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iangle 58">
            <a:extLst>
              <a:ext uri="{FF2B5EF4-FFF2-40B4-BE49-F238E27FC236}">
                <a16:creationId xmlns:a16="http://schemas.microsoft.com/office/drawing/2014/main" id="{6AD2F32C-E5CD-D947-9637-F669A6597F24}"/>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iangle 59">
            <a:extLst>
              <a:ext uri="{FF2B5EF4-FFF2-40B4-BE49-F238E27FC236}">
                <a16:creationId xmlns:a16="http://schemas.microsoft.com/office/drawing/2014/main" id="{678F2F32-AE15-1447-BF5F-2DDF4F8D83C5}"/>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iangle 60">
            <a:extLst>
              <a:ext uri="{FF2B5EF4-FFF2-40B4-BE49-F238E27FC236}">
                <a16:creationId xmlns:a16="http://schemas.microsoft.com/office/drawing/2014/main" id="{AFF9780E-449A-6444-A0DE-B12A3145DC10}"/>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iangle 61">
            <a:extLst>
              <a:ext uri="{FF2B5EF4-FFF2-40B4-BE49-F238E27FC236}">
                <a16:creationId xmlns:a16="http://schemas.microsoft.com/office/drawing/2014/main" id="{B662DE36-BE4F-BB48-A10C-45EB3DD77F10}"/>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iangle 62">
            <a:extLst>
              <a:ext uri="{FF2B5EF4-FFF2-40B4-BE49-F238E27FC236}">
                <a16:creationId xmlns:a16="http://schemas.microsoft.com/office/drawing/2014/main" id="{2FE2DFF9-1B3A-F547-855D-FD1C4687FFFE}"/>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iangle 63">
            <a:extLst>
              <a:ext uri="{FF2B5EF4-FFF2-40B4-BE49-F238E27FC236}">
                <a16:creationId xmlns:a16="http://schemas.microsoft.com/office/drawing/2014/main" id="{2EAEBCC5-E525-9945-82BC-98851E82D7C8}"/>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iangle 64">
            <a:extLst>
              <a:ext uri="{FF2B5EF4-FFF2-40B4-BE49-F238E27FC236}">
                <a16:creationId xmlns:a16="http://schemas.microsoft.com/office/drawing/2014/main" id="{7284020C-5EC9-8941-B94A-218CA293FD44}"/>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iangle 65">
            <a:extLst>
              <a:ext uri="{FF2B5EF4-FFF2-40B4-BE49-F238E27FC236}">
                <a16:creationId xmlns:a16="http://schemas.microsoft.com/office/drawing/2014/main" id="{96D535D2-F3BD-2A46-BF3B-21D9E61B882E}"/>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iangle 66">
            <a:extLst>
              <a:ext uri="{FF2B5EF4-FFF2-40B4-BE49-F238E27FC236}">
                <a16:creationId xmlns:a16="http://schemas.microsoft.com/office/drawing/2014/main" id="{2C9F5650-E108-804A-886E-5E8B0E785CA9}"/>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iangle 67">
            <a:extLst>
              <a:ext uri="{FF2B5EF4-FFF2-40B4-BE49-F238E27FC236}">
                <a16:creationId xmlns:a16="http://schemas.microsoft.com/office/drawing/2014/main" id="{BA49CC3A-9333-574A-BC59-82FCB632F974}"/>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iangle 68">
            <a:extLst>
              <a:ext uri="{FF2B5EF4-FFF2-40B4-BE49-F238E27FC236}">
                <a16:creationId xmlns:a16="http://schemas.microsoft.com/office/drawing/2014/main" id="{6E27DF49-CD57-7F41-8878-5053409A8C20}"/>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iangle 69">
            <a:extLst>
              <a:ext uri="{FF2B5EF4-FFF2-40B4-BE49-F238E27FC236}">
                <a16:creationId xmlns:a16="http://schemas.microsoft.com/office/drawing/2014/main" id="{92763B93-DAE9-E746-B8AB-F3A46B5BCCE2}"/>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iangle 70">
            <a:extLst>
              <a:ext uri="{FF2B5EF4-FFF2-40B4-BE49-F238E27FC236}">
                <a16:creationId xmlns:a16="http://schemas.microsoft.com/office/drawing/2014/main" id="{2B8AD654-8158-134A-9595-C60B031B1323}"/>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iangle 71">
            <a:extLst>
              <a:ext uri="{FF2B5EF4-FFF2-40B4-BE49-F238E27FC236}">
                <a16:creationId xmlns:a16="http://schemas.microsoft.com/office/drawing/2014/main" id="{2D84D47E-3B55-8340-A788-D31C0848C7A3}"/>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iangle 72">
            <a:extLst>
              <a:ext uri="{FF2B5EF4-FFF2-40B4-BE49-F238E27FC236}">
                <a16:creationId xmlns:a16="http://schemas.microsoft.com/office/drawing/2014/main" id="{8E9A2420-B662-0B45-B414-47079791A0F9}"/>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B4FEEB95-68E5-9A42-BE04-C5E70D9406FB}"/>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BB6FECF0-F951-3846-BCAE-96905B24262E}"/>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Triangle 75">
            <a:extLst>
              <a:ext uri="{FF2B5EF4-FFF2-40B4-BE49-F238E27FC236}">
                <a16:creationId xmlns:a16="http://schemas.microsoft.com/office/drawing/2014/main" id="{56852AD4-693D-9248-B122-B8DCF81760FF}"/>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Triangle 76">
            <a:extLst>
              <a:ext uri="{FF2B5EF4-FFF2-40B4-BE49-F238E27FC236}">
                <a16:creationId xmlns:a16="http://schemas.microsoft.com/office/drawing/2014/main" id="{CB98760A-1228-EE4D-AB0F-9F3EDCECA3F2}"/>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Triangle 77">
            <a:extLst>
              <a:ext uri="{FF2B5EF4-FFF2-40B4-BE49-F238E27FC236}">
                <a16:creationId xmlns:a16="http://schemas.microsoft.com/office/drawing/2014/main" id="{71232BC1-9519-144F-AF72-83B6C0ADACA2}"/>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ight Triangle 78">
            <a:extLst>
              <a:ext uri="{FF2B5EF4-FFF2-40B4-BE49-F238E27FC236}">
                <a16:creationId xmlns:a16="http://schemas.microsoft.com/office/drawing/2014/main" id="{A237E94B-B542-6446-A47B-7AC38E4182AB}"/>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Triangle 79">
            <a:extLst>
              <a:ext uri="{FF2B5EF4-FFF2-40B4-BE49-F238E27FC236}">
                <a16:creationId xmlns:a16="http://schemas.microsoft.com/office/drawing/2014/main" id="{B5FCC023-5F30-7248-87E8-F73A01256EA0}"/>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ight Triangle 80">
            <a:extLst>
              <a:ext uri="{FF2B5EF4-FFF2-40B4-BE49-F238E27FC236}">
                <a16:creationId xmlns:a16="http://schemas.microsoft.com/office/drawing/2014/main" id="{B53BF5C9-67B3-D945-9057-3F9FA5C0B3C9}"/>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Triangle 81">
            <a:extLst>
              <a:ext uri="{FF2B5EF4-FFF2-40B4-BE49-F238E27FC236}">
                <a16:creationId xmlns:a16="http://schemas.microsoft.com/office/drawing/2014/main" id="{FB9CF420-897A-404A-9A30-0D2C58CB3398}"/>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ight Triangle 82">
            <a:extLst>
              <a:ext uri="{FF2B5EF4-FFF2-40B4-BE49-F238E27FC236}">
                <a16:creationId xmlns:a16="http://schemas.microsoft.com/office/drawing/2014/main" id="{F999B6BE-C87C-BF46-9DF4-C2DDE245F719}"/>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83">
            <a:extLst>
              <a:ext uri="{FF2B5EF4-FFF2-40B4-BE49-F238E27FC236}">
                <a16:creationId xmlns:a16="http://schemas.microsoft.com/office/drawing/2014/main" id="{B7DB40C7-272A-1140-B425-A17B8B7CA851}"/>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84">
            <a:extLst>
              <a:ext uri="{FF2B5EF4-FFF2-40B4-BE49-F238E27FC236}">
                <a16:creationId xmlns:a16="http://schemas.microsoft.com/office/drawing/2014/main" id="{395E79A4-7328-214A-8C4B-1BD79AF21C98}"/>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825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40662585-30E3-CF45-BEEB-48A495AB465F}"/>
              </a:ext>
            </a:extLst>
          </p:cNvPr>
          <p:cNvSpPr/>
          <p:nvPr/>
        </p:nvSpPr>
        <p:spPr>
          <a:xfrm>
            <a:off x="119541" y="116566"/>
            <a:ext cx="11997911" cy="6607791"/>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3218133" y="1778282"/>
            <a:ext cx="5800725" cy="1015663"/>
          </a:xfrm>
          <a:prstGeom prst="rect">
            <a:avLst/>
          </a:prstGeom>
          <a:solidFill>
            <a:schemeClr val="accent6"/>
          </a:solidFill>
          <a:ln w="28575">
            <a:solidFill>
              <a:schemeClr val="accent6">
                <a:lumMod val="75000"/>
              </a:schemeClr>
            </a:solidFill>
          </a:ln>
        </p:spPr>
        <p:txBody>
          <a:bodyPr wrap="square" rtlCol="0">
            <a:spAutoFit/>
          </a:bodyPr>
          <a:lstStyle/>
          <a:p>
            <a:pPr algn="ctr"/>
            <a:r>
              <a:rPr lang="en-US" sz="6000">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4100000" y="2886277"/>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1" y="2978611"/>
            <a:ext cx="4926026" cy="646331"/>
          </a:xfrm>
          <a:prstGeom prst="rect">
            <a:avLst/>
          </a:prstGeom>
          <a:noFill/>
        </p:spPr>
        <p:txBody>
          <a:bodyPr wrap="square" rtlCol="0">
            <a:spAutoFit/>
          </a:bodyPr>
          <a:lstStyle/>
          <a:p>
            <a:r>
              <a:rPr lang="en-US" sz="3600" b="1" dirty="0">
                <a:latin typeface="Abadi MT Condensed Light" panose="020B0306030101010103" pitchFamily="34" charset="77"/>
              </a:rPr>
              <a:t>Make This From That</a:t>
            </a:r>
          </a:p>
        </p:txBody>
      </p:sp>
    </p:spTree>
    <p:extLst>
      <p:ext uri="{BB962C8B-B14F-4D97-AF65-F5344CB8AC3E}">
        <p14:creationId xmlns:p14="http://schemas.microsoft.com/office/powerpoint/2010/main" val="18642271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200526" y="1449787"/>
            <a:ext cx="11586662" cy="1754326"/>
          </a:xfrm>
          <a:prstGeom prst="rect">
            <a:avLst/>
          </a:prstGeom>
          <a:noFill/>
        </p:spPr>
        <p:txBody>
          <a:bodyPr wrap="square" lIns="91440" tIns="45720" rIns="91440" bIns="45720" rtlCol="0" anchor="ctr">
            <a:spAutoFit/>
          </a:bodyPr>
          <a:lstStyle/>
          <a:p>
            <a:r>
              <a:rPr lang="en-US">
                <a:latin typeface="Cavolini"/>
                <a:cs typeface="Cavolini"/>
              </a:rPr>
              <a:t>Is it possible to construct a </a:t>
            </a:r>
            <a:r>
              <a:rPr lang="en-US" b="1">
                <a:latin typeface="Cavolini"/>
                <a:cs typeface="Cavolini"/>
              </a:rPr>
              <a:t>rectangle</a:t>
            </a:r>
            <a:r>
              <a:rPr lang="en-US">
                <a:latin typeface="Cavolini"/>
                <a:cs typeface="Cavolini"/>
              </a:rPr>
              <a:t> using only </a:t>
            </a:r>
            <a:r>
              <a:rPr lang="en-US" b="1">
                <a:latin typeface="Cavolini"/>
                <a:cs typeface="Cavolini"/>
              </a:rPr>
              <a:t>matching triangle </a:t>
            </a:r>
            <a:r>
              <a:rPr lang="en-US">
                <a:latin typeface="Cavolini"/>
                <a:cs typeface="Cavolini"/>
              </a:rPr>
              <a:t>tiles?</a:t>
            </a:r>
          </a:p>
          <a:p>
            <a:endParaRPr lang="en-US">
              <a:latin typeface="Cavolini"/>
              <a:cs typeface="Cavolini"/>
            </a:endParaRPr>
          </a:p>
          <a:p>
            <a:endParaRPr lang="en-US">
              <a:latin typeface="Cavolini"/>
              <a:cs typeface="Cavolini"/>
            </a:endParaRPr>
          </a:p>
          <a:p>
            <a:r>
              <a:rPr lang="en-US">
                <a:latin typeface="Cavolini"/>
                <a:cs typeface="Cavolini"/>
              </a:rPr>
              <a:t>If so, how many matching triangles could be used to create a rectangle?</a:t>
            </a:r>
          </a:p>
          <a:p>
            <a:endParaRPr lang="en-US">
              <a:latin typeface="Cavolini"/>
              <a:cs typeface="Cavolini"/>
            </a:endParaRPr>
          </a:p>
          <a:p>
            <a:r>
              <a:rPr lang="en-US">
                <a:latin typeface="Cavolini"/>
                <a:cs typeface="Cavolini"/>
              </a:rPr>
              <a:t>Show some examples to illustrate your answer:</a:t>
            </a:r>
          </a:p>
        </p:txBody>
      </p:sp>
      <p:sp>
        <p:nvSpPr>
          <p:cNvPr id="7" name="Right Triangle 6">
            <a:extLst>
              <a:ext uri="{FF2B5EF4-FFF2-40B4-BE49-F238E27FC236}">
                <a16:creationId xmlns:a16="http://schemas.microsoft.com/office/drawing/2014/main" id="{D446BA71-E1BD-5549-9A14-8399045E4BFD}"/>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50FA5483-DDA9-B043-9539-BAAD466E6004}"/>
              </a:ext>
            </a:extLst>
          </p:cNvPr>
          <p:cNvSpPr/>
          <p:nvPr/>
        </p:nvSpPr>
        <p:spPr>
          <a:xfrm>
            <a:off x="11057206" y="4537334"/>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F3FA8E-BA1B-8545-AABB-64F35867D510}"/>
              </a:ext>
            </a:extLst>
          </p:cNvPr>
          <p:cNvSpPr/>
          <p:nvPr/>
        </p:nvSpPr>
        <p:spPr>
          <a:xfrm>
            <a:off x="3966342" y="278795"/>
            <a:ext cx="7188700"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Make This From That - rectangles</a:t>
            </a:r>
          </a:p>
        </p:txBody>
      </p:sp>
      <p:sp>
        <p:nvSpPr>
          <p:cNvPr id="12" name="Triangle 11">
            <a:extLst>
              <a:ext uri="{FF2B5EF4-FFF2-40B4-BE49-F238E27FC236}">
                <a16:creationId xmlns:a16="http://schemas.microsoft.com/office/drawing/2014/main" id="{8C1668DB-DEA6-5146-902D-9AFB9500F950}"/>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058DF986-164D-F64E-9AD9-7161189924B8}"/>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A56DF7D6-0EA0-8D4A-8967-86B3809A3C30}"/>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72FA1EA2-0EEB-DB42-B5C5-79377F8D8E77}"/>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5110ED54-F03E-A143-9322-C45F5BEBD710}"/>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E017F83F-EF13-2949-953B-06986DDD732D}"/>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1AE789C4-4CE0-4748-9634-22C13AAC4FE6}"/>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5F8B6C88-29DF-F243-B744-B8F6BCAF7DCD}"/>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92A57F89-B10D-CD4C-AB05-109B802D91AE}"/>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834F40FA-40BF-C547-8C00-600BBA3CD6C1}"/>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5FCE57B5-A4C0-4442-8BC5-7ED0B302A0AD}"/>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63506E5D-372D-8749-8FC6-41586892CED0}"/>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2A19E45E-97A1-DC48-91EB-322FD523B31B}"/>
              </a:ext>
            </a:extLst>
          </p:cNvPr>
          <p:cNvSpPr/>
          <p:nvPr/>
        </p:nvSpPr>
        <p:spPr>
          <a:xfrm>
            <a:off x="11155042" y="3509565"/>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30FE0080-856D-2D4A-BC82-FAB7D8352331}"/>
              </a:ext>
            </a:extLst>
          </p:cNvPr>
          <p:cNvSpPr/>
          <p:nvPr/>
        </p:nvSpPr>
        <p:spPr>
          <a:xfrm>
            <a:off x="11057206" y="4537334"/>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DC2916E4-0E46-9145-B163-76C5C348A2C0}"/>
              </a:ext>
            </a:extLst>
          </p:cNvPr>
          <p:cNvSpPr/>
          <p:nvPr/>
        </p:nvSpPr>
        <p:spPr>
          <a:xfrm>
            <a:off x="11057206" y="4537334"/>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B578381D-FDFF-2E48-B534-A4CE9ED6A196}"/>
              </a:ext>
            </a:extLst>
          </p:cNvPr>
          <p:cNvSpPr/>
          <p:nvPr/>
        </p:nvSpPr>
        <p:spPr>
          <a:xfrm>
            <a:off x="11057206" y="4537334"/>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7BEFEC5B-AF9C-9B47-BCB1-3D250AE4C5BF}"/>
              </a:ext>
            </a:extLst>
          </p:cNvPr>
          <p:cNvSpPr/>
          <p:nvPr/>
        </p:nvSpPr>
        <p:spPr>
          <a:xfrm>
            <a:off x="11057206" y="4537334"/>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36B23259-011D-F848-934D-ACE23885B051}"/>
              </a:ext>
            </a:extLst>
          </p:cNvPr>
          <p:cNvSpPr/>
          <p:nvPr/>
        </p:nvSpPr>
        <p:spPr>
          <a:xfrm>
            <a:off x="11057206" y="4537334"/>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5423A6E2-1FA9-4B4D-AF70-82F3B311E5ED}"/>
              </a:ext>
            </a:extLst>
          </p:cNvPr>
          <p:cNvSpPr/>
          <p:nvPr/>
        </p:nvSpPr>
        <p:spPr>
          <a:xfrm>
            <a:off x="11057206" y="4537334"/>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9AE1AAC9-11F6-DF4C-B27A-6A398CBDA276}"/>
              </a:ext>
            </a:extLst>
          </p:cNvPr>
          <p:cNvSpPr/>
          <p:nvPr/>
        </p:nvSpPr>
        <p:spPr>
          <a:xfrm>
            <a:off x="11057206" y="4537334"/>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6B2C2780-2F04-1940-BDD5-A1700B6FE07F}"/>
              </a:ext>
            </a:extLst>
          </p:cNvPr>
          <p:cNvSpPr/>
          <p:nvPr/>
        </p:nvSpPr>
        <p:spPr>
          <a:xfrm>
            <a:off x="11057206" y="4537334"/>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7FCE1845-22AE-DC42-870B-A1CFE81649FC}"/>
              </a:ext>
            </a:extLst>
          </p:cNvPr>
          <p:cNvSpPr/>
          <p:nvPr/>
        </p:nvSpPr>
        <p:spPr>
          <a:xfrm>
            <a:off x="11057206" y="4537334"/>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51374FFC-B89D-C344-91B8-0E6B23477BCB}"/>
              </a:ext>
            </a:extLst>
          </p:cNvPr>
          <p:cNvSpPr/>
          <p:nvPr/>
        </p:nvSpPr>
        <p:spPr>
          <a:xfrm>
            <a:off x="11057206" y="4537334"/>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11E7FA44-8AE7-8045-8EEF-2F73E9F5E6FF}"/>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Triangle 37">
            <a:extLst>
              <a:ext uri="{FF2B5EF4-FFF2-40B4-BE49-F238E27FC236}">
                <a16:creationId xmlns:a16="http://schemas.microsoft.com/office/drawing/2014/main" id="{942D3EF4-DA1F-0045-AB72-1E299B4B99FD}"/>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8">
            <a:extLst>
              <a:ext uri="{FF2B5EF4-FFF2-40B4-BE49-F238E27FC236}">
                <a16:creationId xmlns:a16="http://schemas.microsoft.com/office/drawing/2014/main" id="{AEF07831-9E8D-2048-9F7A-3F776AD6EFE6}"/>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Triangle 39">
            <a:extLst>
              <a:ext uri="{FF2B5EF4-FFF2-40B4-BE49-F238E27FC236}">
                <a16:creationId xmlns:a16="http://schemas.microsoft.com/office/drawing/2014/main" id="{61F087F9-6AED-F84A-88C6-93B0464FD266}"/>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Triangle 40">
            <a:extLst>
              <a:ext uri="{FF2B5EF4-FFF2-40B4-BE49-F238E27FC236}">
                <a16:creationId xmlns:a16="http://schemas.microsoft.com/office/drawing/2014/main" id="{1360AEE0-CACB-DA4A-8BD1-AABF86741BB2}"/>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a:extLst>
              <a:ext uri="{FF2B5EF4-FFF2-40B4-BE49-F238E27FC236}">
                <a16:creationId xmlns:a16="http://schemas.microsoft.com/office/drawing/2014/main" id="{26235CA7-47B3-604D-B71D-49ABB63F0442}"/>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a:extLst>
              <a:ext uri="{FF2B5EF4-FFF2-40B4-BE49-F238E27FC236}">
                <a16:creationId xmlns:a16="http://schemas.microsoft.com/office/drawing/2014/main" id="{5C3E8BE4-5CC2-CE4B-A440-D7A5CB1AB609}"/>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Triangle 43">
            <a:extLst>
              <a:ext uri="{FF2B5EF4-FFF2-40B4-BE49-F238E27FC236}">
                <a16:creationId xmlns:a16="http://schemas.microsoft.com/office/drawing/2014/main" id="{406D9F00-047A-EA41-AA83-D049BBC8E2F0}"/>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Triangle 44">
            <a:extLst>
              <a:ext uri="{FF2B5EF4-FFF2-40B4-BE49-F238E27FC236}">
                <a16:creationId xmlns:a16="http://schemas.microsoft.com/office/drawing/2014/main" id="{70E4CCB6-2795-D04A-8268-8B4867EE1BEC}"/>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Triangle 45">
            <a:extLst>
              <a:ext uri="{FF2B5EF4-FFF2-40B4-BE49-F238E27FC236}">
                <a16:creationId xmlns:a16="http://schemas.microsoft.com/office/drawing/2014/main" id="{321B8015-9E86-FF4E-9C3B-508B78E667A7}"/>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Triangle 46">
            <a:extLst>
              <a:ext uri="{FF2B5EF4-FFF2-40B4-BE49-F238E27FC236}">
                <a16:creationId xmlns:a16="http://schemas.microsoft.com/office/drawing/2014/main" id="{7959482D-7281-8742-8A16-FB0E02CB7AFE}"/>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06937CB7-57C4-B748-BD7E-B18FB1318785}"/>
              </a:ext>
            </a:extLst>
          </p:cNvPr>
          <p:cNvSpPr/>
          <p:nvPr/>
        </p:nvSpPr>
        <p:spPr>
          <a:xfrm>
            <a:off x="11057267" y="5450269"/>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0969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5" name="TextBox 4">
            <a:extLst>
              <a:ext uri="{FF2B5EF4-FFF2-40B4-BE49-F238E27FC236}">
                <a16:creationId xmlns:a16="http://schemas.microsoft.com/office/drawing/2014/main" id="{B709FEDE-B3B1-4C7D-84BA-A5AB17E8E8BC}"/>
              </a:ext>
            </a:extLst>
          </p:cNvPr>
          <p:cNvSpPr txBox="1"/>
          <p:nvPr/>
        </p:nvSpPr>
        <p:spPr>
          <a:xfrm>
            <a:off x="200526" y="1467268"/>
            <a:ext cx="11365003" cy="646331"/>
          </a:xfrm>
          <a:prstGeom prst="rect">
            <a:avLst/>
          </a:prstGeom>
          <a:noFill/>
        </p:spPr>
        <p:txBody>
          <a:bodyPr wrap="square" lIns="91440" tIns="45720" rIns="91440" bIns="45720" rtlCol="0" anchor="ctr">
            <a:spAutoFit/>
          </a:bodyPr>
          <a:lstStyle/>
          <a:p>
            <a:r>
              <a:rPr lang="en-US">
                <a:latin typeface="Cavolini"/>
                <a:cs typeface="Cavolini"/>
              </a:rPr>
              <a:t>Are there some amounts of matching triangles that </a:t>
            </a:r>
            <a:r>
              <a:rPr lang="en-US" b="1">
                <a:latin typeface="Cavolini"/>
                <a:cs typeface="Cavolini"/>
              </a:rPr>
              <a:t>WILL</a:t>
            </a:r>
            <a:r>
              <a:rPr lang="en-US">
                <a:latin typeface="Cavolini"/>
                <a:cs typeface="Cavolini"/>
              </a:rPr>
              <a:t> work to create rectangles and some amounts that </a:t>
            </a:r>
            <a:r>
              <a:rPr lang="en-US" b="1">
                <a:solidFill>
                  <a:srgbClr val="FF0000"/>
                </a:solidFill>
                <a:latin typeface="Cavolini"/>
                <a:cs typeface="Cavolini"/>
              </a:rPr>
              <a:t>WON’T</a:t>
            </a:r>
            <a:r>
              <a:rPr lang="en-US">
                <a:latin typeface="Cavolini"/>
                <a:cs typeface="Cavolini"/>
              </a:rPr>
              <a:t> work? Justify your thinking.</a:t>
            </a:r>
          </a:p>
        </p:txBody>
      </p:sp>
      <p:sp>
        <p:nvSpPr>
          <p:cNvPr id="2" name="Rectangle 1">
            <a:extLst>
              <a:ext uri="{FF2B5EF4-FFF2-40B4-BE49-F238E27FC236}">
                <a16:creationId xmlns:a16="http://schemas.microsoft.com/office/drawing/2014/main" id="{C8720544-E7C2-C247-B8FB-AD35B7751FE0}"/>
              </a:ext>
            </a:extLst>
          </p:cNvPr>
          <p:cNvSpPr/>
          <p:nvPr/>
        </p:nvSpPr>
        <p:spPr>
          <a:xfrm>
            <a:off x="3966342" y="278795"/>
            <a:ext cx="7188700"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Make This From That - rectangles</a:t>
            </a:r>
          </a:p>
        </p:txBody>
      </p:sp>
      <p:sp>
        <p:nvSpPr>
          <p:cNvPr id="4" name="Rectangle 3">
            <a:extLst>
              <a:ext uri="{FF2B5EF4-FFF2-40B4-BE49-F238E27FC236}">
                <a16:creationId xmlns:a16="http://schemas.microsoft.com/office/drawing/2014/main" id="{D5B8B4BD-10CD-0F4D-A88A-D376F4F84706}"/>
              </a:ext>
            </a:extLst>
          </p:cNvPr>
          <p:cNvSpPr/>
          <p:nvPr/>
        </p:nvSpPr>
        <p:spPr>
          <a:xfrm>
            <a:off x="200526" y="4375070"/>
            <a:ext cx="9839325" cy="369332"/>
          </a:xfrm>
          <a:prstGeom prst="rect">
            <a:avLst/>
          </a:prstGeom>
        </p:spPr>
        <p:txBody>
          <a:bodyPr wrap="square">
            <a:spAutoFit/>
          </a:bodyPr>
          <a:lstStyle/>
          <a:p>
            <a:r>
              <a:rPr lang="en-US">
                <a:latin typeface="Cavolini"/>
                <a:cs typeface="Cavolini"/>
              </a:rPr>
              <a:t>Does the </a:t>
            </a:r>
            <a:r>
              <a:rPr lang="en-US" b="1">
                <a:latin typeface="Cavolini"/>
                <a:cs typeface="Cavolini"/>
              </a:rPr>
              <a:t>type</a:t>
            </a:r>
            <a:r>
              <a:rPr lang="en-US">
                <a:latin typeface="Cavolini"/>
                <a:cs typeface="Cavolini"/>
              </a:rPr>
              <a:t> of triangle matter (right/equilateral…acute/obtuse)?</a:t>
            </a:r>
          </a:p>
        </p:txBody>
      </p:sp>
    </p:spTree>
    <p:extLst>
      <p:ext uri="{BB962C8B-B14F-4D97-AF65-F5344CB8AC3E}">
        <p14:creationId xmlns:p14="http://schemas.microsoft.com/office/powerpoint/2010/main" val="128337676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232206"/>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7" name="Rectangle 6">
            <a:extLst>
              <a:ext uri="{FF2B5EF4-FFF2-40B4-BE49-F238E27FC236}">
                <a16:creationId xmlns:a16="http://schemas.microsoft.com/office/drawing/2014/main" id="{CB2D14B8-FE82-E34B-A3F5-2A5B0557020E}"/>
              </a:ext>
            </a:extLst>
          </p:cNvPr>
          <p:cNvSpPr/>
          <p:nvPr/>
        </p:nvSpPr>
        <p:spPr>
          <a:xfrm>
            <a:off x="3966342" y="278795"/>
            <a:ext cx="7820846"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Make This From That - parallelograms</a:t>
            </a:r>
          </a:p>
        </p:txBody>
      </p:sp>
      <p:sp>
        <p:nvSpPr>
          <p:cNvPr id="9" name="TextBox 8">
            <a:extLst>
              <a:ext uri="{FF2B5EF4-FFF2-40B4-BE49-F238E27FC236}">
                <a16:creationId xmlns:a16="http://schemas.microsoft.com/office/drawing/2014/main" id="{7ADC5EB9-20CA-FA4C-A589-83F40563ADAA}"/>
              </a:ext>
            </a:extLst>
          </p:cNvPr>
          <p:cNvSpPr txBox="1"/>
          <p:nvPr/>
        </p:nvSpPr>
        <p:spPr>
          <a:xfrm>
            <a:off x="200526" y="1588286"/>
            <a:ext cx="11586662" cy="1477328"/>
          </a:xfrm>
          <a:prstGeom prst="rect">
            <a:avLst/>
          </a:prstGeom>
          <a:noFill/>
        </p:spPr>
        <p:txBody>
          <a:bodyPr wrap="square" lIns="91440" tIns="45720" rIns="91440" bIns="45720" rtlCol="0" anchor="ctr">
            <a:spAutoFit/>
          </a:bodyPr>
          <a:lstStyle/>
          <a:p>
            <a:r>
              <a:rPr lang="en-US">
                <a:latin typeface="Cavolini"/>
                <a:cs typeface="Cavolini"/>
              </a:rPr>
              <a:t>Is it possible to construct a </a:t>
            </a:r>
            <a:r>
              <a:rPr lang="en-US" b="1">
                <a:latin typeface="Cavolini"/>
                <a:cs typeface="Cavolini"/>
              </a:rPr>
              <a:t>parallelogram</a:t>
            </a:r>
            <a:r>
              <a:rPr lang="en-US">
                <a:latin typeface="Cavolini"/>
                <a:cs typeface="Cavolini"/>
              </a:rPr>
              <a:t> using only </a:t>
            </a:r>
            <a:r>
              <a:rPr lang="en-US" b="1">
                <a:latin typeface="Cavolini"/>
                <a:cs typeface="Cavolini"/>
              </a:rPr>
              <a:t>matching triangles</a:t>
            </a:r>
            <a:r>
              <a:rPr lang="en-US">
                <a:latin typeface="Cavolini"/>
                <a:cs typeface="Cavolini"/>
              </a:rPr>
              <a:t>?</a:t>
            </a:r>
          </a:p>
          <a:p>
            <a:endParaRPr lang="en-US">
              <a:latin typeface="Cavolini"/>
              <a:cs typeface="Cavolini"/>
            </a:endParaRPr>
          </a:p>
          <a:p>
            <a:r>
              <a:rPr lang="en-US">
                <a:latin typeface="Cavolini"/>
                <a:cs typeface="Cavolini"/>
              </a:rPr>
              <a:t>If so, how many matching triangles can be used to create a parallelogram?</a:t>
            </a:r>
          </a:p>
          <a:p>
            <a:endParaRPr lang="en-US">
              <a:latin typeface="Cavolini"/>
              <a:cs typeface="Cavolini"/>
            </a:endParaRPr>
          </a:p>
          <a:p>
            <a:r>
              <a:rPr lang="en-US">
                <a:latin typeface="Cavolini"/>
                <a:cs typeface="Cavolini"/>
              </a:rPr>
              <a:t>Show some examples to illustrate your answer:</a:t>
            </a:r>
          </a:p>
        </p:txBody>
      </p:sp>
      <p:sp>
        <p:nvSpPr>
          <p:cNvPr id="10" name="Right Triangle 9">
            <a:extLst>
              <a:ext uri="{FF2B5EF4-FFF2-40B4-BE49-F238E27FC236}">
                <a16:creationId xmlns:a16="http://schemas.microsoft.com/office/drawing/2014/main" id="{226EA9A6-269E-5542-A98B-CD0EA812FFEA}"/>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6B91F92A-8A33-1744-B905-82CA4F643C06}"/>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E8E871E5-B3D1-7C4F-A1C7-F3547A913A14}"/>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0EA6EA4-EEA1-C94C-891B-CDD06BBA2C2B}"/>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A35501BC-8631-794B-B22E-E13982E89D76}"/>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151B9E9C-1BC8-8641-A75F-9AC148AAF517}"/>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70A4F4F2-3EFB-7F4E-BE33-ACEC72FC2B5B}"/>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E7101023-BDBF-B44E-9910-55C8C5083448}"/>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831CCA2C-3137-B143-B4AB-F92941347774}"/>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279D70B4-DE8B-CE40-88C2-208671D55EC7}"/>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47206E1C-5AE2-5B47-AFD4-AB120F6E0CA2}"/>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1AC76F1D-6816-334C-862C-FC7803CF6CAF}"/>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1340247A-08CB-2F44-A77C-B301CA102E5A}"/>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44AEEF3A-C22A-E240-A9B2-F02DFD939071}"/>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3F250EC0-2F8B-5D47-AB76-D96B37F4B613}"/>
              </a:ext>
            </a:extLst>
          </p:cNvPr>
          <p:cNvSpPr/>
          <p:nvPr/>
        </p:nvSpPr>
        <p:spPr>
          <a:xfrm>
            <a:off x="402331" y="4001131"/>
            <a:ext cx="481749" cy="83099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F9A362BB-CF26-3D48-9213-36DDE2F83DEF}"/>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9878107E-785B-2F42-B065-B10E41DA8106}"/>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E6D2723B-7AEC-0047-885B-68AE4CE17D75}"/>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9C47A1C0-A483-3045-A6F6-8F31C91BCD2B}"/>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9C155F5C-22C1-3E48-90A0-2B168290D375}"/>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F96E3110-1527-AB4B-A24A-3D191F7EA2A1}"/>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A33DD631-26C6-B344-B4FD-190C98098DD8}"/>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775C13A6-D02C-6A4E-BBA9-42B622C70E70}"/>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A734B6F5-0906-824D-8828-213F3963683F}"/>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6E1A6C06-C4C5-FB49-9819-6F8DC9104EEA}"/>
              </a:ext>
            </a:extLst>
          </p:cNvPr>
          <p:cNvSpPr/>
          <p:nvPr/>
        </p:nvSpPr>
        <p:spPr>
          <a:xfrm>
            <a:off x="304495" y="5028900"/>
            <a:ext cx="795528" cy="68580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32FC67B5-1407-4749-8116-06F53F8E3262}"/>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Triangle 37">
            <a:extLst>
              <a:ext uri="{FF2B5EF4-FFF2-40B4-BE49-F238E27FC236}">
                <a16:creationId xmlns:a16="http://schemas.microsoft.com/office/drawing/2014/main" id="{F0D479FF-AB0E-E942-BBBB-2441413A6ACF}"/>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8">
            <a:extLst>
              <a:ext uri="{FF2B5EF4-FFF2-40B4-BE49-F238E27FC236}">
                <a16:creationId xmlns:a16="http://schemas.microsoft.com/office/drawing/2014/main" id="{8CB20BB1-928E-094A-A519-DE2BDE742CC1}"/>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Triangle 39">
            <a:extLst>
              <a:ext uri="{FF2B5EF4-FFF2-40B4-BE49-F238E27FC236}">
                <a16:creationId xmlns:a16="http://schemas.microsoft.com/office/drawing/2014/main" id="{E7C8E2C1-F9F1-3749-9EB9-69BFC62E1A50}"/>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Triangle 40">
            <a:extLst>
              <a:ext uri="{FF2B5EF4-FFF2-40B4-BE49-F238E27FC236}">
                <a16:creationId xmlns:a16="http://schemas.microsoft.com/office/drawing/2014/main" id="{3CD12A4B-1BD4-4A49-88C8-E9AFB2532CD6}"/>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a:extLst>
              <a:ext uri="{FF2B5EF4-FFF2-40B4-BE49-F238E27FC236}">
                <a16:creationId xmlns:a16="http://schemas.microsoft.com/office/drawing/2014/main" id="{9FAC1307-253D-5C45-90A9-2F72F87655D1}"/>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a:extLst>
              <a:ext uri="{FF2B5EF4-FFF2-40B4-BE49-F238E27FC236}">
                <a16:creationId xmlns:a16="http://schemas.microsoft.com/office/drawing/2014/main" id="{6D0DCC0C-3EA9-194B-A19B-D4298FD95567}"/>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Triangle 43">
            <a:extLst>
              <a:ext uri="{FF2B5EF4-FFF2-40B4-BE49-F238E27FC236}">
                <a16:creationId xmlns:a16="http://schemas.microsoft.com/office/drawing/2014/main" id="{94B72C53-E490-A345-A2BD-14E5946344EC}"/>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Triangle 44">
            <a:extLst>
              <a:ext uri="{FF2B5EF4-FFF2-40B4-BE49-F238E27FC236}">
                <a16:creationId xmlns:a16="http://schemas.microsoft.com/office/drawing/2014/main" id="{48535B5F-0A80-284C-A000-844843439BD5}"/>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Triangle 45">
            <a:extLst>
              <a:ext uri="{FF2B5EF4-FFF2-40B4-BE49-F238E27FC236}">
                <a16:creationId xmlns:a16="http://schemas.microsoft.com/office/drawing/2014/main" id="{916B5E14-AD5F-B440-9856-61D8AB7CB86D}"/>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Triangle 46">
            <a:extLst>
              <a:ext uri="{FF2B5EF4-FFF2-40B4-BE49-F238E27FC236}">
                <a16:creationId xmlns:a16="http://schemas.microsoft.com/office/drawing/2014/main" id="{0ACCE52C-D2CE-2D41-BB55-F76060F98D21}"/>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568B9CED-FB38-504E-A12A-D6ABB65ACCF1}"/>
              </a:ext>
            </a:extLst>
          </p:cNvPr>
          <p:cNvSpPr/>
          <p:nvPr/>
        </p:nvSpPr>
        <p:spPr>
          <a:xfrm>
            <a:off x="304556" y="5941835"/>
            <a:ext cx="956803" cy="5232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1022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ound Diagonal Corner Rectangle 7">
            <a:extLst>
              <a:ext uri="{FF2B5EF4-FFF2-40B4-BE49-F238E27FC236}">
                <a16:creationId xmlns:a16="http://schemas.microsoft.com/office/drawing/2014/main" id="{0A7D8EE1-7A6B-8341-BBFD-9A4B45FB3DB2}"/>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Work it out</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2</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8426596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6"/>
          </a:solidFill>
          <a:ln w="28575">
            <a:solidFill>
              <a:schemeClr val="accent6">
                <a:lumMod val="50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5" name="Rectangle 4">
            <a:extLst>
              <a:ext uri="{FF2B5EF4-FFF2-40B4-BE49-F238E27FC236}">
                <a16:creationId xmlns:a16="http://schemas.microsoft.com/office/drawing/2014/main" id="{95389057-E73A-2C42-87D6-4C09B959D0C3}"/>
              </a:ext>
            </a:extLst>
          </p:cNvPr>
          <p:cNvSpPr/>
          <p:nvPr/>
        </p:nvSpPr>
        <p:spPr>
          <a:xfrm>
            <a:off x="3758485" y="462892"/>
            <a:ext cx="6315813" cy="523220"/>
          </a:xfrm>
          <a:prstGeom prst="rect">
            <a:avLst/>
          </a:prstGeom>
        </p:spPr>
        <p:txBody>
          <a:bodyPr wrap="square">
            <a:spAutoFit/>
          </a:bodyPr>
          <a:lstStyle/>
          <a:p>
            <a:pPr algn="ctr"/>
            <a:r>
              <a:rPr lang="en-US" sz="2800" b="1">
                <a:latin typeface="Cavolini" panose="03000502040302020204" pitchFamily="66" charset="0"/>
                <a:cs typeface="Cavolini" panose="03000502040302020204" pitchFamily="66" charset="0"/>
              </a:rPr>
              <a:t>Write about it and record it!</a:t>
            </a:r>
          </a:p>
        </p:txBody>
      </p:sp>
      <p:sp>
        <p:nvSpPr>
          <p:cNvPr id="6" name="TextBox 5">
            <a:extLst>
              <a:ext uri="{FF2B5EF4-FFF2-40B4-BE49-F238E27FC236}">
                <a16:creationId xmlns:a16="http://schemas.microsoft.com/office/drawing/2014/main" id="{9C3F6B67-253B-554B-940F-EC870C55EF9F}"/>
              </a:ext>
            </a:extLst>
          </p:cNvPr>
          <p:cNvSpPr txBox="1"/>
          <p:nvPr/>
        </p:nvSpPr>
        <p:spPr>
          <a:xfrm>
            <a:off x="407949" y="1249096"/>
            <a:ext cx="11376102" cy="2129494"/>
          </a:xfrm>
          <a:prstGeom prst="rect">
            <a:avLst/>
          </a:prstGeom>
          <a:noFill/>
        </p:spPr>
        <p:txBody>
          <a:bodyPr wrap="square" lIns="91440" tIns="45720" rIns="91440" bIns="45720" rtlCol="0" anchor="ctr">
            <a:spAutoFit/>
          </a:bodyPr>
          <a:lstStyle/>
          <a:p>
            <a:pPr>
              <a:lnSpc>
                <a:spcPct val="150000"/>
              </a:lnSpc>
            </a:pPr>
            <a:r>
              <a:rPr lang="en-US" dirty="0">
                <a:latin typeface="Cavolini"/>
                <a:cs typeface="Cavolini"/>
              </a:rPr>
              <a:t>In this set of tasks you explored how rectangles, parallelograms and triangles relate to each other. The number talk (roll of gum) had you thinking about the area of a circle. </a:t>
            </a:r>
          </a:p>
          <a:p>
            <a:pPr>
              <a:lnSpc>
                <a:spcPct val="150000"/>
              </a:lnSpc>
            </a:pPr>
            <a:endParaRPr lang="en-US" dirty="0">
              <a:latin typeface="Cavolini"/>
              <a:cs typeface="Cavolini"/>
            </a:endParaRPr>
          </a:p>
          <a:p>
            <a:pPr>
              <a:lnSpc>
                <a:spcPct val="150000"/>
              </a:lnSpc>
            </a:pPr>
            <a:r>
              <a:rPr lang="en-US" dirty="0">
                <a:latin typeface="Cavolini"/>
                <a:cs typeface="Cavolini"/>
              </a:rPr>
              <a:t>Could triangles be used to find the area of a circle? </a:t>
            </a:r>
          </a:p>
          <a:p>
            <a:pPr>
              <a:lnSpc>
                <a:spcPct val="150000"/>
              </a:lnSpc>
            </a:pPr>
            <a:r>
              <a:rPr lang="en-US" dirty="0">
                <a:latin typeface="Cavolini"/>
                <a:cs typeface="Cavolini"/>
              </a:rPr>
              <a:t>How could triangles and circles be related?</a:t>
            </a:r>
          </a:p>
        </p:txBody>
      </p:sp>
      <p:pic>
        <p:nvPicPr>
          <p:cNvPr id="11" name="Picture 14">
            <a:extLst>
              <a:ext uri="{FF2B5EF4-FFF2-40B4-BE49-F238E27FC236}">
                <a16:creationId xmlns:a16="http://schemas.microsoft.com/office/drawing/2014/main" id="{EA25D4B9-AB6E-5746-A082-1CBC6F500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0427" y="252610"/>
            <a:ext cx="415892" cy="4205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a:extLst>
              <a:ext uri="{FF2B5EF4-FFF2-40B4-BE49-F238E27FC236}">
                <a16:creationId xmlns:a16="http://schemas.microsoft.com/office/drawing/2014/main" id="{A466AC9D-D464-794D-8DE5-DC7C35EF6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2297" y="246955"/>
            <a:ext cx="597757" cy="4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5764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F5047CF7-CA5A-234E-8A0B-B2B800414266}"/>
              </a:ext>
            </a:extLst>
          </p:cNvPr>
          <p:cNvSpPr/>
          <p:nvPr/>
        </p:nvSpPr>
        <p:spPr>
          <a:xfrm>
            <a:off x="664080" y="596599"/>
            <a:ext cx="10863839" cy="5664802"/>
          </a:xfrm>
          <a:prstGeom prst="round2Diag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0E02E518-6ABD-FE4E-9ED0-7B8646CDF1AE}"/>
              </a:ext>
            </a:extLst>
          </p:cNvPr>
          <p:cNvSpPr txBox="1"/>
          <p:nvPr/>
        </p:nvSpPr>
        <p:spPr>
          <a:xfrm>
            <a:off x="4629243" y="2352830"/>
            <a:ext cx="2721527" cy="420564"/>
          </a:xfrm>
          <a:prstGeom prst="rect">
            <a:avLst/>
          </a:prstGeom>
          <a:solidFill>
            <a:schemeClr val="accent6"/>
          </a:solidFill>
          <a:ln w="28575">
            <a:solidFill>
              <a:schemeClr val="accent6">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Looking Back</a:t>
            </a:r>
          </a:p>
        </p:txBody>
      </p:sp>
      <p:sp>
        <p:nvSpPr>
          <p:cNvPr id="5" name="Rectangle 4">
            <a:extLst>
              <a:ext uri="{FF2B5EF4-FFF2-40B4-BE49-F238E27FC236}">
                <a16:creationId xmlns:a16="http://schemas.microsoft.com/office/drawing/2014/main" id="{977678FC-538E-294D-9395-EB59E4A339A6}"/>
              </a:ext>
            </a:extLst>
          </p:cNvPr>
          <p:cNvSpPr/>
          <p:nvPr/>
        </p:nvSpPr>
        <p:spPr>
          <a:xfrm>
            <a:off x="3792811" y="2147614"/>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tx1">
              <a:lumMod val="75000"/>
              <a:lumOff val="25000"/>
            </a:schemeClr>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solidFill>
                  <a:schemeClr val="accent4"/>
                </a:solidFill>
                <a:latin typeface="Bradley Hand" pitchFamily="2" charset="77"/>
              </a:rPr>
              <a:t>3</a:t>
            </a:r>
            <a:endParaRPr lang="en-US" sz="4800">
              <a:solidFill>
                <a:schemeClr val="accent4"/>
              </a:solidFill>
              <a:latin typeface="Bradley Hand" pitchFamily="2" charset="77"/>
            </a:endParaRPr>
          </a:p>
        </p:txBody>
      </p:sp>
      <p:sp>
        <p:nvSpPr>
          <p:cNvPr id="6" name="TextBox 5">
            <a:extLst>
              <a:ext uri="{FF2B5EF4-FFF2-40B4-BE49-F238E27FC236}">
                <a16:creationId xmlns:a16="http://schemas.microsoft.com/office/drawing/2014/main" id="{02E4B792-909F-2043-815D-43330F967DCC}"/>
              </a:ext>
            </a:extLst>
          </p:cNvPr>
          <p:cNvSpPr txBox="1"/>
          <p:nvPr/>
        </p:nvSpPr>
        <p:spPr>
          <a:xfrm>
            <a:off x="4936432" y="2978611"/>
            <a:ext cx="3207410" cy="646331"/>
          </a:xfrm>
          <a:prstGeom prst="rect">
            <a:avLst/>
          </a:prstGeom>
          <a:noFill/>
        </p:spPr>
        <p:txBody>
          <a:bodyPr wrap="square" rtlCol="0">
            <a:spAutoFit/>
          </a:bodyPr>
          <a:lstStyle/>
          <a:p>
            <a:r>
              <a:rPr lang="en-US" sz="3600" b="1">
                <a:latin typeface="Abadi MT Condensed Light" panose="020B0306030101010103" pitchFamily="34" charset="77"/>
              </a:rPr>
              <a:t>End of this section</a:t>
            </a:r>
          </a:p>
        </p:txBody>
      </p:sp>
    </p:spTree>
    <p:extLst>
      <p:ext uri="{BB962C8B-B14F-4D97-AF65-F5344CB8AC3E}">
        <p14:creationId xmlns:p14="http://schemas.microsoft.com/office/powerpoint/2010/main" val="16276050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245423" y="1132064"/>
            <a:ext cx="3642392" cy="541552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 Diagonal Corner Rectangle 14">
            <a:extLst>
              <a:ext uri="{FF2B5EF4-FFF2-40B4-BE49-F238E27FC236}">
                <a16:creationId xmlns:a16="http://schemas.microsoft.com/office/drawing/2014/main" id="{1E2A18AE-F6CC-6441-99BF-C85193C54F40}"/>
              </a:ext>
            </a:extLst>
          </p:cNvPr>
          <p:cNvSpPr/>
          <p:nvPr/>
        </p:nvSpPr>
        <p:spPr>
          <a:xfrm>
            <a:off x="4350240" y="1132062"/>
            <a:ext cx="3645607" cy="541552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ound Diagonal Corner Rectangle 31">
            <a:extLst>
              <a:ext uri="{FF2B5EF4-FFF2-40B4-BE49-F238E27FC236}">
                <a16:creationId xmlns:a16="http://schemas.microsoft.com/office/drawing/2014/main" id="{98FEC0BB-426D-5A4E-81A3-ACA41EDF3BA0}"/>
              </a:ext>
            </a:extLst>
          </p:cNvPr>
          <p:cNvSpPr/>
          <p:nvPr/>
        </p:nvSpPr>
        <p:spPr>
          <a:xfrm>
            <a:off x="8394480" y="1132062"/>
            <a:ext cx="3645606" cy="5415521"/>
          </a:xfrm>
          <a:prstGeom prst="round2Diag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lumMod val="50000"/>
                </a:schemeClr>
              </a:solidFill>
              <a:latin typeface="Abadi MT Condensed Light" panose="020B0306030101010103" pitchFamily="34" charset="77"/>
            </a:endParaRPr>
          </a:p>
        </p:txBody>
      </p:sp>
      <p:sp>
        <p:nvSpPr>
          <p:cNvPr id="20" name="TextBox 19">
            <a:extLst>
              <a:ext uri="{FF2B5EF4-FFF2-40B4-BE49-F238E27FC236}">
                <a16:creationId xmlns:a16="http://schemas.microsoft.com/office/drawing/2014/main" id="{92B0D904-8CEB-DB46-BC17-6E9536BB9648}"/>
              </a:ext>
            </a:extLst>
          </p:cNvPr>
          <p:cNvSpPr txBox="1"/>
          <p:nvPr/>
        </p:nvSpPr>
        <p:spPr>
          <a:xfrm>
            <a:off x="8898511" y="1455348"/>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Looking Back</a:t>
            </a:r>
          </a:p>
        </p:txBody>
      </p:sp>
      <p:sp>
        <p:nvSpPr>
          <p:cNvPr id="21" name="TextBox 20">
            <a:extLst>
              <a:ext uri="{FF2B5EF4-FFF2-40B4-BE49-F238E27FC236}">
                <a16:creationId xmlns:a16="http://schemas.microsoft.com/office/drawing/2014/main" id="{6A29DAF6-3D2E-0B46-938E-DF6463C6D40D}"/>
              </a:ext>
            </a:extLst>
          </p:cNvPr>
          <p:cNvSpPr txBox="1"/>
          <p:nvPr/>
        </p:nvSpPr>
        <p:spPr>
          <a:xfrm>
            <a:off x="4897711" y="1436665"/>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Work it out!</a:t>
            </a:r>
          </a:p>
        </p:txBody>
      </p:sp>
      <p:sp>
        <p:nvSpPr>
          <p:cNvPr id="22" name="TextBox 21">
            <a:extLst>
              <a:ext uri="{FF2B5EF4-FFF2-40B4-BE49-F238E27FC236}">
                <a16:creationId xmlns:a16="http://schemas.microsoft.com/office/drawing/2014/main" id="{5426E6A3-570D-9245-B1C4-C4CA4683A894}"/>
              </a:ext>
            </a:extLst>
          </p:cNvPr>
          <p:cNvSpPr txBox="1"/>
          <p:nvPr/>
        </p:nvSpPr>
        <p:spPr>
          <a:xfrm>
            <a:off x="754054" y="1474027"/>
            <a:ext cx="2721527" cy="420564"/>
          </a:xfrm>
          <a:prstGeom prst="rect">
            <a:avLst/>
          </a:prstGeom>
          <a:solidFill>
            <a:schemeClr val="accent2"/>
          </a:solidFill>
          <a:ln w="28575">
            <a:solidFill>
              <a:schemeClr val="accent2">
                <a:lumMod val="75000"/>
              </a:schemeClr>
            </a:solidFill>
          </a:ln>
        </p:spPr>
        <p:txBody>
          <a:bodyPr wrap="square" lIns="91440" tIns="45720" rIns="91440" bIns="45720" rtlCol="0" anchor="t">
            <a:spAutoFit/>
          </a:bodyPr>
          <a:lstStyle/>
          <a:p>
            <a:pPr algn="ctr"/>
            <a:r>
              <a:rPr lang="en-US" sz="2100">
                <a:solidFill>
                  <a:schemeClr val="bg1"/>
                </a:solidFill>
                <a:latin typeface="Cavolini"/>
                <a:cs typeface="Cavolini"/>
              </a:rPr>
              <a:t>Get Ready</a:t>
            </a:r>
          </a:p>
        </p:txBody>
      </p:sp>
      <p:pic>
        <p:nvPicPr>
          <p:cNvPr id="2062" name="Picture 14">
            <a:extLst>
              <a:ext uri="{FF2B5EF4-FFF2-40B4-BE49-F238E27FC236}">
                <a16:creationId xmlns:a16="http://schemas.microsoft.com/office/drawing/2014/main" id="{DDB65249-509E-6646-AA27-FA3766D21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511" y="2513910"/>
            <a:ext cx="713228" cy="7212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CAF6B15-1F54-AF4A-A3E0-B6A90DC4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7" y="4041236"/>
            <a:ext cx="689177" cy="5084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296A0A8-2A2F-0749-8E81-C82B57B52A86}"/>
              </a:ext>
            </a:extLst>
          </p:cNvPr>
          <p:cNvSpPr txBox="1"/>
          <p:nvPr/>
        </p:nvSpPr>
        <p:spPr>
          <a:xfrm>
            <a:off x="9611739" y="2629221"/>
            <a:ext cx="1761504"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Write About It</a:t>
            </a:r>
          </a:p>
        </p:txBody>
      </p:sp>
      <p:sp>
        <p:nvSpPr>
          <p:cNvPr id="53" name="TextBox 52">
            <a:extLst>
              <a:ext uri="{FF2B5EF4-FFF2-40B4-BE49-F238E27FC236}">
                <a16:creationId xmlns:a16="http://schemas.microsoft.com/office/drawing/2014/main" id="{B7FBFAB7-3D07-7344-A2BF-99FBE34723F8}"/>
              </a:ext>
            </a:extLst>
          </p:cNvPr>
          <p:cNvSpPr txBox="1"/>
          <p:nvPr/>
        </p:nvSpPr>
        <p:spPr>
          <a:xfrm>
            <a:off x="9667565" y="4041236"/>
            <a:ext cx="1520083" cy="461665"/>
          </a:xfrm>
          <a:prstGeom prst="rect">
            <a:avLst/>
          </a:prstGeom>
          <a:noFill/>
        </p:spPr>
        <p:txBody>
          <a:bodyPr wrap="square" rtlCol="0">
            <a:spAutoFit/>
          </a:bodyPr>
          <a:lstStyle/>
          <a:p>
            <a:r>
              <a:rPr lang="en-US" sz="2400">
                <a:solidFill>
                  <a:schemeClr val="bg2">
                    <a:lumMod val="50000"/>
                  </a:schemeClr>
                </a:solidFill>
                <a:latin typeface="Abadi MT Condensed Light" panose="020B0306030101010103" pitchFamily="34" charset="77"/>
              </a:rPr>
              <a:t>Record It</a:t>
            </a:r>
          </a:p>
        </p:txBody>
      </p:sp>
      <p:sp>
        <p:nvSpPr>
          <p:cNvPr id="54" name="TextBox 53">
            <a:extLst>
              <a:ext uri="{FF2B5EF4-FFF2-40B4-BE49-F238E27FC236}">
                <a16:creationId xmlns:a16="http://schemas.microsoft.com/office/drawing/2014/main" id="{D90B2E2B-98AA-DC48-8503-7701AA80BB42}"/>
              </a:ext>
            </a:extLst>
          </p:cNvPr>
          <p:cNvSpPr txBox="1"/>
          <p:nvPr/>
        </p:nvSpPr>
        <p:spPr>
          <a:xfrm>
            <a:off x="9910580" y="3331824"/>
            <a:ext cx="1034052" cy="420564"/>
          </a:xfrm>
          <a:prstGeom prst="rect">
            <a:avLst/>
          </a:prstGeom>
          <a:noFill/>
        </p:spPr>
        <p:txBody>
          <a:bodyPr wrap="square" rtlCol="0">
            <a:spAutoFit/>
          </a:bodyPr>
          <a:lstStyle/>
          <a:p>
            <a:r>
              <a:rPr lang="en-US" sz="2133">
                <a:solidFill>
                  <a:schemeClr val="bg2">
                    <a:lumMod val="50000"/>
                  </a:schemeClr>
                </a:solidFill>
                <a:latin typeface="Abadi MT Condensed Light" panose="020B0306030101010103" pitchFamily="34" charset="77"/>
              </a:rPr>
              <a:t>or,</a:t>
            </a:r>
          </a:p>
        </p:txBody>
      </p:sp>
      <p:sp>
        <p:nvSpPr>
          <p:cNvPr id="27" name="Rectangle 26">
            <a:extLst>
              <a:ext uri="{FF2B5EF4-FFF2-40B4-BE49-F238E27FC236}">
                <a16:creationId xmlns:a16="http://schemas.microsoft.com/office/drawing/2014/main" id="{2FFE1002-E844-3642-A0B9-10BEEFD39A80}"/>
              </a:ext>
            </a:extLst>
          </p:cNvPr>
          <p:cNvSpPr/>
          <p:nvPr/>
        </p:nvSpPr>
        <p:spPr>
          <a:xfrm>
            <a:off x="87799" y="1384771"/>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60" name="Rectangle 59">
            <a:extLst>
              <a:ext uri="{FF2B5EF4-FFF2-40B4-BE49-F238E27FC236}">
                <a16:creationId xmlns:a16="http://schemas.microsoft.com/office/drawing/2014/main" id="{D673F850-A07C-AD41-968E-4A6924CE0B21}"/>
              </a:ext>
            </a:extLst>
          </p:cNvPr>
          <p:cNvSpPr/>
          <p:nvPr/>
        </p:nvSpPr>
        <p:spPr>
          <a:xfrm>
            <a:off x="4044520" y="1369649"/>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2</a:t>
            </a:r>
            <a:endParaRPr lang="en-US" sz="4800">
              <a:latin typeface="Bradley Hand" pitchFamily="2" charset="77"/>
            </a:endParaRPr>
          </a:p>
        </p:txBody>
      </p:sp>
      <p:sp>
        <p:nvSpPr>
          <p:cNvPr id="61" name="Rectangle 60">
            <a:extLst>
              <a:ext uri="{FF2B5EF4-FFF2-40B4-BE49-F238E27FC236}">
                <a16:creationId xmlns:a16="http://schemas.microsoft.com/office/drawing/2014/main" id="{330048A6-6241-3A48-B5FC-1B542DC34537}"/>
              </a:ext>
            </a:extLst>
          </p:cNvPr>
          <p:cNvSpPr/>
          <p:nvPr/>
        </p:nvSpPr>
        <p:spPr>
          <a:xfrm>
            <a:off x="8196278" y="1369523"/>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3</a:t>
            </a:r>
            <a:endParaRPr lang="en-US" sz="4800">
              <a:latin typeface="Bradley Hand" pitchFamily="2" charset="77"/>
            </a:endParaRPr>
          </a:p>
        </p:txBody>
      </p:sp>
      <p:sp>
        <p:nvSpPr>
          <p:cNvPr id="4" name="TextBox 3">
            <a:extLst>
              <a:ext uri="{FF2B5EF4-FFF2-40B4-BE49-F238E27FC236}">
                <a16:creationId xmlns:a16="http://schemas.microsoft.com/office/drawing/2014/main" id="{F3857C70-6F07-3A4E-91D0-3B2F2CA78D55}"/>
              </a:ext>
            </a:extLst>
          </p:cNvPr>
          <p:cNvSpPr txBox="1"/>
          <p:nvPr/>
        </p:nvSpPr>
        <p:spPr>
          <a:xfrm>
            <a:off x="566594" y="2956582"/>
            <a:ext cx="2915605" cy="1938992"/>
          </a:xfrm>
          <a:prstGeom prst="rect">
            <a:avLst/>
          </a:prstGeom>
          <a:noFill/>
        </p:spPr>
        <p:txBody>
          <a:bodyPr wrap="square" rtlCol="0" anchor="ctr">
            <a:spAutoFit/>
          </a:bodyPr>
          <a:lstStyle/>
          <a:p>
            <a:pPr algn="ctr"/>
            <a:r>
              <a:rPr lang="en-US" sz="4000">
                <a:latin typeface="Bradley Hand" pitchFamily="2" charset="77"/>
              </a:rPr>
              <a:t>Which One Doesn’t Belong?</a:t>
            </a:r>
          </a:p>
        </p:txBody>
      </p:sp>
      <p:sp>
        <p:nvSpPr>
          <p:cNvPr id="24" name="Round Diagonal Corner Rectangle 23">
            <a:extLst>
              <a:ext uri="{FF2B5EF4-FFF2-40B4-BE49-F238E27FC236}">
                <a16:creationId xmlns:a16="http://schemas.microsoft.com/office/drawing/2014/main" id="{F50EAA7C-399D-824D-BF84-A8D7C4CA9023}"/>
              </a:ext>
            </a:extLst>
          </p:cNvPr>
          <p:cNvSpPr/>
          <p:nvPr/>
        </p:nvSpPr>
        <p:spPr>
          <a:xfrm>
            <a:off x="222305" y="241215"/>
            <a:ext cx="3665509" cy="707887"/>
          </a:xfrm>
          <a:prstGeom prst="round2Diag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avolini"/>
                <a:cs typeface="Cavolini"/>
              </a:rPr>
              <a:t>Triangles</a:t>
            </a:r>
          </a:p>
        </p:txBody>
      </p:sp>
      <p:sp>
        <p:nvSpPr>
          <p:cNvPr id="25" name="TextBox 24">
            <a:extLst>
              <a:ext uri="{FF2B5EF4-FFF2-40B4-BE49-F238E27FC236}">
                <a16:creationId xmlns:a16="http://schemas.microsoft.com/office/drawing/2014/main" id="{92991457-8F62-4F48-8F93-DA934B9A1EF0}"/>
              </a:ext>
            </a:extLst>
          </p:cNvPr>
          <p:cNvSpPr txBox="1"/>
          <p:nvPr/>
        </p:nvSpPr>
        <p:spPr>
          <a:xfrm>
            <a:off x="4683344" y="2666702"/>
            <a:ext cx="2915605" cy="523220"/>
          </a:xfrm>
          <a:prstGeom prst="rect">
            <a:avLst/>
          </a:prstGeom>
          <a:solidFill>
            <a:schemeClr val="accent2">
              <a:lumMod val="40000"/>
              <a:lumOff val="60000"/>
              <a:alpha val="30588"/>
            </a:schemeClr>
          </a:solidFill>
          <a:ln w="38100">
            <a:solidFill>
              <a:schemeClr val="accent2">
                <a:lumMod val="75000"/>
              </a:schemeClr>
            </a:solidFill>
          </a:ln>
        </p:spPr>
        <p:txBody>
          <a:bodyPr wrap="square" rtlCol="0" anchor="ctr">
            <a:spAutoFit/>
          </a:bodyPr>
          <a:lstStyle/>
          <a:p>
            <a:pPr algn="ctr"/>
            <a:r>
              <a:rPr lang="en-US" sz="2800">
                <a:solidFill>
                  <a:schemeClr val="tx1">
                    <a:lumMod val="75000"/>
                    <a:lumOff val="25000"/>
                  </a:schemeClr>
                </a:solidFill>
                <a:latin typeface="Cavolini" panose="03000502040302020204" pitchFamily="66" charset="0"/>
                <a:cs typeface="Cavolini" panose="03000502040302020204" pitchFamily="66" charset="0"/>
              </a:rPr>
              <a:t>The Basics</a:t>
            </a:r>
          </a:p>
        </p:txBody>
      </p:sp>
      <p:sp>
        <p:nvSpPr>
          <p:cNvPr id="26" name="TextBox 25">
            <a:extLst>
              <a:ext uri="{FF2B5EF4-FFF2-40B4-BE49-F238E27FC236}">
                <a16:creationId xmlns:a16="http://schemas.microsoft.com/office/drawing/2014/main" id="{212C0965-8DF6-054F-BE76-B3A37664C448}"/>
              </a:ext>
            </a:extLst>
          </p:cNvPr>
          <p:cNvSpPr txBox="1"/>
          <p:nvPr/>
        </p:nvSpPr>
        <p:spPr>
          <a:xfrm>
            <a:off x="4702744" y="3522341"/>
            <a:ext cx="2915605" cy="954107"/>
          </a:xfrm>
          <a:prstGeom prst="rect">
            <a:avLst/>
          </a:prstGeom>
          <a:solidFill>
            <a:srgbClr val="E7A87D">
              <a:alpha val="50196"/>
            </a:srgbClr>
          </a:solidFill>
          <a:ln w="38100">
            <a:solidFill>
              <a:schemeClr val="accent2">
                <a:lumMod val="75000"/>
              </a:schemeClr>
            </a:solidFill>
          </a:ln>
        </p:spPr>
        <p:txBody>
          <a:bodyPr wrap="square" rtlCol="0" anchor="ctr">
            <a:spAutoFit/>
          </a:bodyPr>
          <a:lstStyle/>
          <a:p>
            <a:pPr algn="ctr"/>
            <a:r>
              <a:rPr lang="en-US" sz="2800">
                <a:solidFill>
                  <a:schemeClr val="tx1">
                    <a:lumMod val="75000"/>
                    <a:lumOff val="25000"/>
                  </a:schemeClr>
                </a:solidFill>
                <a:latin typeface="Cavolini" panose="03000502040302020204" pitchFamily="66" charset="0"/>
                <a:cs typeface="Cavolini" panose="03000502040302020204" pitchFamily="66" charset="0"/>
              </a:rPr>
              <a:t>Make Connections</a:t>
            </a:r>
          </a:p>
        </p:txBody>
      </p:sp>
      <p:sp>
        <p:nvSpPr>
          <p:cNvPr id="28" name="TextBox 27">
            <a:extLst>
              <a:ext uri="{FF2B5EF4-FFF2-40B4-BE49-F238E27FC236}">
                <a16:creationId xmlns:a16="http://schemas.microsoft.com/office/drawing/2014/main" id="{0A32A171-B498-B94F-B6E5-D811D0B7C423}"/>
              </a:ext>
            </a:extLst>
          </p:cNvPr>
          <p:cNvSpPr txBox="1"/>
          <p:nvPr/>
        </p:nvSpPr>
        <p:spPr>
          <a:xfrm>
            <a:off x="4703633" y="4825363"/>
            <a:ext cx="2915605" cy="954107"/>
          </a:xfrm>
          <a:prstGeom prst="rect">
            <a:avLst/>
          </a:prstGeom>
          <a:solidFill>
            <a:schemeClr val="accent2">
              <a:lumMod val="75000"/>
              <a:alpha val="69804"/>
            </a:schemeClr>
          </a:solidFill>
          <a:ln w="38100">
            <a:solidFill>
              <a:schemeClr val="accent2">
                <a:lumMod val="75000"/>
              </a:schemeClr>
            </a:solidFill>
          </a:ln>
        </p:spPr>
        <p:txBody>
          <a:bodyPr wrap="square" rtlCol="0" anchor="ctr">
            <a:spAutoFit/>
          </a:bodyPr>
          <a:lstStyle/>
          <a:p>
            <a:pPr algn="ctr"/>
            <a:r>
              <a:rPr lang="en-US" sz="2800">
                <a:solidFill>
                  <a:schemeClr val="bg1"/>
                </a:solidFill>
                <a:latin typeface="Cavolini" panose="03000502040302020204" pitchFamily="66" charset="0"/>
                <a:cs typeface="Cavolini" panose="03000502040302020204" pitchFamily="66" charset="0"/>
              </a:rPr>
              <a:t>Extend Your Thinking</a:t>
            </a:r>
          </a:p>
        </p:txBody>
      </p:sp>
    </p:spTree>
    <p:extLst>
      <p:ext uri="{BB962C8B-B14F-4D97-AF65-F5344CB8AC3E}">
        <p14:creationId xmlns:p14="http://schemas.microsoft.com/office/powerpoint/2010/main" val="10508040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BFA02294-7002-6347-BD03-F6D435E893BC}"/>
              </a:ext>
            </a:extLst>
          </p:cNvPr>
          <p:cNvSpPr/>
          <p:nvPr/>
        </p:nvSpPr>
        <p:spPr>
          <a:xfrm>
            <a:off x="119541" y="116566"/>
            <a:ext cx="11997911" cy="6607791"/>
          </a:xfrm>
          <a:prstGeom prst="round2Diag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26E6A3-570D-9245-B1C4-C4CA4683A894}"/>
              </a:ext>
            </a:extLst>
          </p:cNvPr>
          <p:cNvSpPr txBox="1"/>
          <p:nvPr/>
        </p:nvSpPr>
        <p:spPr>
          <a:xfrm>
            <a:off x="1036958" y="437422"/>
            <a:ext cx="2721527" cy="420564"/>
          </a:xfrm>
          <a:prstGeom prst="rect">
            <a:avLst/>
          </a:prstGeom>
          <a:solidFill>
            <a:schemeClr val="accent2"/>
          </a:solidFill>
          <a:ln w="28575">
            <a:solidFill>
              <a:schemeClr val="accent2">
                <a:lumMod val="75000"/>
              </a:schemeClr>
            </a:solidFill>
          </a:ln>
        </p:spPr>
        <p:txBody>
          <a:bodyPr wrap="square" rtlCol="0">
            <a:spAutoFit/>
          </a:bodyPr>
          <a:lstStyle/>
          <a:p>
            <a:pPr algn="ctr"/>
            <a:r>
              <a:rPr lang="en-US" sz="2133">
                <a:solidFill>
                  <a:schemeClr val="bg1"/>
                </a:solidFill>
                <a:latin typeface="Cavolini" panose="03000502040302020204" pitchFamily="66" charset="0"/>
                <a:cs typeface="Cavolini" panose="03000502040302020204" pitchFamily="66" charset="0"/>
              </a:rPr>
              <a:t>Get Ready</a:t>
            </a:r>
          </a:p>
        </p:txBody>
      </p:sp>
      <p:sp>
        <p:nvSpPr>
          <p:cNvPr id="27" name="Rectangle 26">
            <a:extLst>
              <a:ext uri="{FF2B5EF4-FFF2-40B4-BE49-F238E27FC236}">
                <a16:creationId xmlns:a16="http://schemas.microsoft.com/office/drawing/2014/main" id="{2FFE1002-E844-3642-A0B9-10BEEFD39A80}"/>
              </a:ext>
            </a:extLst>
          </p:cNvPr>
          <p:cNvSpPr/>
          <p:nvPr/>
        </p:nvSpPr>
        <p:spPr>
          <a:xfrm>
            <a:off x="200526" y="232206"/>
            <a:ext cx="836432" cy="830997"/>
          </a:xfrm>
          <a:custGeom>
            <a:avLst/>
            <a:gdLst>
              <a:gd name="connsiteX0" fmla="*/ 0 w 836432"/>
              <a:gd name="connsiteY0" fmla="*/ 0 h 830997"/>
              <a:gd name="connsiteX1" fmla="*/ 434945 w 836432"/>
              <a:gd name="connsiteY1" fmla="*/ 0 h 830997"/>
              <a:gd name="connsiteX2" fmla="*/ 836432 w 836432"/>
              <a:gd name="connsiteY2" fmla="*/ 0 h 830997"/>
              <a:gd name="connsiteX3" fmla="*/ 836432 w 836432"/>
              <a:gd name="connsiteY3" fmla="*/ 390569 h 830997"/>
              <a:gd name="connsiteX4" fmla="*/ 836432 w 836432"/>
              <a:gd name="connsiteY4" fmla="*/ 830997 h 830997"/>
              <a:gd name="connsiteX5" fmla="*/ 434945 w 836432"/>
              <a:gd name="connsiteY5" fmla="*/ 830997 h 830997"/>
              <a:gd name="connsiteX6" fmla="*/ 0 w 836432"/>
              <a:gd name="connsiteY6" fmla="*/ 830997 h 830997"/>
              <a:gd name="connsiteX7" fmla="*/ 0 w 836432"/>
              <a:gd name="connsiteY7" fmla="*/ 423808 h 830997"/>
              <a:gd name="connsiteX8" fmla="*/ 0 w 836432"/>
              <a:gd name="connsiteY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32" h="830997" fill="none" extrusionOk="0">
                <a:moveTo>
                  <a:pt x="0" y="0"/>
                </a:moveTo>
                <a:cubicBezTo>
                  <a:pt x="128379" y="-13358"/>
                  <a:pt x="338304" y="36715"/>
                  <a:pt x="434945" y="0"/>
                </a:cubicBezTo>
                <a:cubicBezTo>
                  <a:pt x="531586" y="-36715"/>
                  <a:pt x="651217" y="11700"/>
                  <a:pt x="836432" y="0"/>
                </a:cubicBezTo>
                <a:cubicBezTo>
                  <a:pt x="865562" y="135814"/>
                  <a:pt x="823343" y="304776"/>
                  <a:pt x="836432" y="390569"/>
                </a:cubicBezTo>
                <a:cubicBezTo>
                  <a:pt x="849521" y="476362"/>
                  <a:pt x="831730" y="632127"/>
                  <a:pt x="836432" y="830997"/>
                </a:cubicBezTo>
                <a:cubicBezTo>
                  <a:pt x="739682" y="840300"/>
                  <a:pt x="622593" y="801051"/>
                  <a:pt x="434945" y="830997"/>
                </a:cubicBezTo>
                <a:cubicBezTo>
                  <a:pt x="247297" y="860943"/>
                  <a:pt x="214971" y="808088"/>
                  <a:pt x="0" y="830997"/>
                </a:cubicBezTo>
                <a:cubicBezTo>
                  <a:pt x="-45241" y="714334"/>
                  <a:pt x="6481" y="513040"/>
                  <a:pt x="0" y="423808"/>
                </a:cubicBezTo>
                <a:cubicBezTo>
                  <a:pt x="-6481" y="334576"/>
                  <a:pt x="14797" y="88526"/>
                  <a:pt x="0" y="0"/>
                </a:cubicBezTo>
                <a:close/>
              </a:path>
              <a:path w="836432" h="830997" stroke="0" extrusionOk="0">
                <a:moveTo>
                  <a:pt x="0" y="0"/>
                </a:moveTo>
                <a:cubicBezTo>
                  <a:pt x="189995" y="-40770"/>
                  <a:pt x="319125" y="15725"/>
                  <a:pt x="409852" y="0"/>
                </a:cubicBezTo>
                <a:cubicBezTo>
                  <a:pt x="500579" y="-15725"/>
                  <a:pt x="703960" y="31457"/>
                  <a:pt x="836432" y="0"/>
                </a:cubicBezTo>
                <a:cubicBezTo>
                  <a:pt x="871575" y="184849"/>
                  <a:pt x="787705" y="232977"/>
                  <a:pt x="836432" y="432118"/>
                </a:cubicBezTo>
                <a:cubicBezTo>
                  <a:pt x="885159" y="631259"/>
                  <a:pt x="812524" y="643043"/>
                  <a:pt x="836432" y="830997"/>
                </a:cubicBezTo>
                <a:cubicBezTo>
                  <a:pt x="686066" y="861484"/>
                  <a:pt x="547263" y="793217"/>
                  <a:pt x="434945" y="830997"/>
                </a:cubicBezTo>
                <a:cubicBezTo>
                  <a:pt x="322627" y="868777"/>
                  <a:pt x="191348" y="789404"/>
                  <a:pt x="0" y="830997"/>
                </a:cubicBezTo>
                <a:cubicBezTo>
                  <a:pt x="-13963" y="688712"/>
                  <a:pt x="31957" y="560060"/>
                  <a:pt x="0" y="432118"/>
                </a:cubicBezTo>
                <a:cubicBezTo>
                  <a:pt x="-31957" y="304176"/>
                  <a:pt x="39965" y="197189"/>
                  <a:pt x="0" y="0"/>
                </a:cubicBezTo>
                <a:close/>
              </a:path>
            </a:pathLst>
          </a:custGeom>
          <a:solidFill>
            <a:schemeClr val="bg1"/>
          </a:solidFill>
          <a:ln w="57150">
            <a:solidFill>
              <a:schemeClr val="tx1">
                <a:lumMod val="75000"/>
                <a:lumOff val="25000"/>
              </a:schemeClr>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en" sz="4800">
                <a:latin typeface="Bradley Hand" pitchFamily="2" charset="77"/>
              </a:rPr>
              <a:t>1</a:t>
            </a:r>
            <a:endParaRPr lang="en-US" sz="4800">
              <a:latin typeface="Bradley Hand" pitchFamily="2" charset="77"/>
            </a:endParaRPr>
          </a:p>
        </p:txBody>
      </p:sp>
      <p:sp>
        <p:nvSpPr>
          <p:cNvPr id="13" name="TextBox 12">
            <a:extLst>
              <a:ext uri="{FF2B5EF4-FFF2-40B4-BE49-F238E27FC236}">
                <a16:creationId xmlns:a16="http://schemas.microsoft.com/office/drawing/2014/main" id="{6C2EB8BE-1C98-D648-AAE2-DAC075163D32}"/>
              </a:ext>
            </a:extLst>
          </p:cNvPr>
          <p:cNvSpPr txBox="1"/>
          <p:nvPr/>
        </p:nvSpPr>
        <p:spPr>
          <a:xfrm>
            <a:off x="227905" y="1844948"/>
            <a:ext cx="3202790" cy="3416320"/>
          </a:xfrm>
          <a:prstGeom prst="rect">
            <a:avLst/>
          </a:prstGeom>
          <a:noFill/>
        </p:spPr>
        <p:txBody>
          <a:bodyPr wrap="square" rtlCol="0" anchor="ctr">
            <a:spAutoFit/>
          </a:bodyPr>
          <a:lstStyle/>
          <a:p>
            <a:pPr algn="ctr"/>
            <a:r>
              <a:rPr lang="en-US" sz="5400" b="1">
                <a:latin typeface="Cavolini" panose="03000502040302020204" pitchFamily="66" charset="0"/>
                <a:cs typeface="Cavolini" panose="03000502040302020204" pitchFamily="66" charset="0"/>
              </a:rPr>
              <a:t>Which one doesn’t belong?</a:t>
            </a:r>
          </a:p>
        </p:txBody>
      </p:sp>
      <p:pic>
        <p:nvPicPr>
          <p:cNvPr id="17" name="Picture 16" descr="Chart&#10;&#10;Description automatically generated with medium confidence">
            <a:extLst>
              <a:ext uri="{FF2B5EF4-FFF2-40B4-BE49-F238E27FC236}">
                <a16:creationId xmlns:a16="http://schemas.microsoft.com/office/drawing/2014/main" id="{EF2E8D8F-4A0E-DD47-91F2-84956BB50745}"/>
              </a:ext>
            </a:extLst>
          </p:cNvPr>
          <p:cNvPicPr>
            <a:picLocks noChangeAspect="1"/>
          </p:cNvPicPr>
          <p:nvPr/>
        </p:nvPicPr>
        <p:blipFill>
          <a:blip r:embed="rId3"/>
          <a:stretch>
            <a:fillRect/>
          </a:stretch>
        </p:blipFill>
        <p:spPr>
          <a:xfrm>
            <a:off x="3925824" y="1038543"/>
            <a:ext cx="7837169" cy="5304853"/>
          </a:xfrm>
          <a:prstGeom prst="rect">
            <a:avLst/>
          </a:prstGeom>
        </p:spPr>
      </p:pic>
    </p:spTree>
    <p:extLst>
      <p:ext uri="{BB962C8B-B14F-4D97-AF65-F5344CB8AC3E}">
        <p14:creationId xmlns:p14="http://schemas.microsoft.com/office/powerpoint/2010/main" val="28412282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15348</Words>
  <Application>Microsoft Office PowerPoint</Application>
  <PresentationFormat>Widescreen</PresentationFormat>
  <Paragraphs>1842</Paragraphs>
  <Slides>175</Slides>
  <Notes>173</Notes>
  <HiddenSlides>0</HiddenSlides>
  <MMClips>3</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175</vt:i4>
      </vt:variant>
    </vt:vector>
  </HeadingPairs>
  <TitlesOfParts>
    <vt:vector size="194" baseType="lpstr">
      <vt:lpstr>Abadi MT Condensed Light</vt:lpstr>
      <vt:lpstr>Acme</vt:lpstr>
      <vt:lpstr>Annie Use Your Telescope</vt:lpstr>
      <vt:lpstr>Archivo Narrow</vt:lpstr>
      <vt:lpstr>Arial</vt:lpstr>
      <vt:lpstr>Arial - 14</vt:lpstr>
      <vt:lpstr>Bradley Hand</vt:lpstr>
      <vt:lpstr>Bree Serif</vt:lpstr>
      <vt:lpstr>Calibri</vt:lpstr>
      <vt:lpstr>Calibri Light</vt:lpstr>
      <vt:lpstr>Cambria Math</vt:lpstr>
      <vt:lpstr>Cavolini</vt:lpstr>
      <vt:lpstr>Circular</vt:lpstr>
      <vt:lpstr>Comic Sans MS - 20</vt:lpstr>
      <vt:lpstr>Marker Felt Thin</vt:lpstr>
      <vt:lpstr>Montserrat</vt:lpstr>
      <vt:lpstr>Shadows Into Light</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36 Fences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Middle Task – Challenge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 you GROW a positive mindset?</dc:title>
  <dc:creator>Heather Jones</dc:creator>
  <cp:lastModifiedBy>Potter, Allison (MET)</cp:lastModifiedBy>
  <cp:revision>17</cp:revision>
  <dcterms:created xsi:type="dcterms:W3CDTF">2020-12-03T20:27:28Z</dcterms:created>
  <dcterms:modified xsi:type="dcterms:W3CDTF">2021-02-28T01:39:45Z</dcterms:modified>
</cp:coreProperties>
</file>