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140"/>
  </p:notesMasterIdLst>
  <p:sldIdLst>
    <p:sldId id="298" r:id="rId2"/>
    <p:sldId id="440" r:id="rId3"/>
    <p:sldId id="300" r:id="rId4"/>
    <p:sldId id="301" r:id="rId5"/>
    <p:sldId id="434" r:id="rId6"/>
    <p:sldId id="433" r:id="rId7"/>
    <p:sldId id="297" r:id="rId8"/>
    <p:sldId id="511" r:id="rId9"/>
    <p:sldId id="567" r:id="rId10"/>
    <p:sldId id="513" r:id="rId11"/>
    <p:sldId id="411" r:id="rId12"/>
    <p:sldId id="519" r:id="rId13"/>
    <p:sldId id="568" r:id="rId14"/>
    <p:sldId id="570" r:id="rId15"/>
    <p:sldId id="571" r:id="rId16"/>
    <p:sldId id="572" r:id="rId17"/>
    <p:sldId id="573" r:id="rId18"/>
    <p:sldId id="574" r:id="rId19"/>
    <p:sldId id="575" r:id="rId20"/>
    <p:sldId id="576" r:id="rId21"/>
    <p:sldId id="369" r:id="rId22"/>
    <p:sldId id="344" r:id="rId23"/>
    <p:sldId id="343" r:id="rId24"/>
    <p:sldId id="317" r:id="rId25"/>
    <p:sldId id="412" r:id="rId26"/>
    <p:sldId id="577" r:id="rId27"/>
    <p:sldId id="548" r:id="rId28"/>
    <p:sldId id="413" r:id="rId29"/>
    <p:sldId id="481" r:id="rId30"/>
    <p:sldId id="583" r:id="rId31"/>
    <p:sldId id="584" r:id="rId32"/>
    <p:sldId id="493" r:id="rId33"/>
    <p:sldId id="320" r:id="rId34"/>
    <p:sldId id="393" r:id="rId35"/>
    <p:sldId id="391" r:id="rId36"/>
    <p:sldId id="508" r:id="rId37"/>
    <p:sldId id="579" r:id="rId38"/>
    <p:sldId id="565" r:id="rId39"/>
    <p:sldId id="580" r:id="rId40"/>
    <p:sldId id="392" r:id="rId41"/>
    <p:sldId id="337" r:id="rId42"/>
    <p:sldId id="581" r:id="rId43"/>
    <p:sldId id="394" r:id="rId44"/>
    <p:sldId id="309" r:id="rId45"/>
    <p:sldId id="310" r:id="rId46"/>
    <p:sldId id="589" r:id="rId47"/>
    <p:sldId id="585" r:id="rId48"/>
    <p:sldId id="586" r:id="rId49"/>
    <p:sldId id="587" r:id="rId50"/>
    <p:sldId id="588" r:id="rId51"/>
    <p:sldId id="379" r:id="rId52"/>
    <p:sldId id="311" r:id="rId53"/>
    <p:sldId id="590" r:id="rId54"/>
    <p:sldId id="591" r:id="rId55"/>
    <p:sldId id="593" r:id="rId56"/>
    <p:sldId id="594" r:id="rId57"/>
    <p:sldId id="595" r:id="rId58"/>
    <p:sldId id="598" r:id="rId59"/>
    <p:sldId id="592" r:id="rId60"/>
    <p:sldId id="599" r:id="rId61"/>
    <p:sldId id="596" r:id="rId62"/>
    <p:sldId id="446" r:id="rId63"/>
    <p:sldId id="597" r:id="rId64"/>
    <p:sldId id="312" r:id="rId65"/>
    <p:sldId id="389" r:id="rId66"/>
    <p:sldId id="600" r:id="rId67"/>
    <p:sldId id="601" r:id="rId68"/>
    <p:sldId id="603" r:id="rId69"/>
    <p:sldId id="604" r:id="rId70"/>
    <p:sldId id="605" r:id="rId71"/>
    <p:sldId id="606" r:id="rId72"/>
    <p:sldId id="602" r:id="rId73"/>
    <p:sldId id="618" r:id="rId74"/>
    <p:sldId id="615" r:id="rId75"/>
    <p:sldId id="616" r:id="rId76"/>
    <p:sldId id="617" r:id="rId77"/>
    <p:sldId id="315" r:id="rId78"/>
    <p:sldId id="612" r:id="rId79"/>
    <p:sldId id="614" r:id="rId80"/>
    <p:sldId id="619" r:id="rId81"/>
    <p:sldId id="623" r:id="rId82"/>
    <p:sldId id="620" r:id="rId83"/>
    <p:sldId id="621" r:id="rId84"/>
    <p:sldId id="622" r:id="rId85"/>
    <p:sldId id="609" r:id="rId86"/>
    <p:sldId id="507" r:id="rId87"/>
    <p:sldId id="608" r:id="rId88"/>
    <p:sldId id="611" r:id="rId89"/>
    <p:sldId id="417" r:id="rId90"/>
    <p:sldId id="329" r:id="rId91"/>
    <p:sldId id="345" r:id="rId92"/>
    <p:sldId id="610" r:id="rId93"/>
    <p:sldId id="399" r:id="rId94"/>
    <p:sldId id="556" r:id="rId95"/>
    <p:sldId id="418" r:id="rId96"/>
    <p:sldId id="341" r:id="rId97"/>
    <p:sldId id="398" r:id="rId98"/>
    <p:sldId id="538" r:id="rId99"/>
    <p:sldId id="403" r:id="rId100"/>
    <p:sldId id="477" r:id="rId101"/>
    <p:sldId id="474" r:id="rId102"/>
    <p:sldId id="387" r:id="rId103"/>
    <p:sldId id="517" r:id="rId104"/>
    <p:sldId id="518" r:id="rId105"/>
    <p:sldId id="388" r:id="rId106"/>
    <p:sldId id="340" r:id="rId107"/>
    <p:sldId id="632" r:id="rId108"/>
    <p:sldId id="633" r:id="rId109"/>
    <p:sldId id="628" r:id="rId110"/>
    <p:sldId id="626" r:id="rId111"/>
    <p:sldId id="636" r:id="rId112"/>
    <p:sldId id="415" r:id="rId113"/>
    <p:sldId id="307" r:id="rId114"/>
    <p:sldId id="528" r:id="rId115"/>
    <p:sldId id="541" r:id="rId116"/>
    <p:sldId id="542" r:id="rId117"/>
    <p:sldId id="547" r:id="rId118"/>
    <p:sldId id="629" r:id="rId119"/>
    <p:sldId id="256" r:id="rId120"/>
    <p:sldId id="630" r:id="rId121"/>
    <p:sldId id="544" r:id="rId122"/>
    <p:sldId id="546" r:id="rId123"/>
    <p:sldId id="631" r:id="rId124"/>
    <p:sldId id="431" r:id="rId125"/>
    <p:sldId id="302" r:id="rId126"/>
    <p:sldId id="634" r:id="rId127"/>
    <p:sldId id="305" r:id="rId128"/>
    <p:sldId id="339" r:id="rId129"/>
    <p:sldId id="458" r:id="rId130"/>
    <p:sldId id="635" r:id="rId131"/>
    <p:sldId id="338" r:id="rId132"/>
    <p:sldId id="316" r:id="rId133"/>
    <p:sldId id="494" r:id="rId134"/>
    <p:sldId id="473" r:id="rId135"/>
    <p:sldId id="454" r:id="rId136"/>
    <p:sldId id="495" r:id="rId137"/>
    <p:sldId id="308" r:id="rId138"/>
    <p:sldId id="303" r:id="rId1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yna Quinn-Lafleche" initials="DQ" lastIdx="2" clrIdx="0">
    <p:extLst>
      <p:ext uri="{19B8F6BF-5375-455C-9EA6-DF929625EA0E}">
        <p15:presenceInfo xmlns:p15="http://schemas.microsoft.com/office/powerpoint/2012/main" userId="S::dayna.quinnlafleche@sjasd.ca::212bd078-9458-40d2-8c38-b61a2001c1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8905"/>
    <a:srgbClr val="FFC001"/>
    <a:srgbClr val="F5B905"/>
    <a:srgbClr val="A5139E"/>
    <a:srgbClr val="A60205"/>
    <a:srgbClr val="E83F1A"/>
    <a:srgbClr val="F7FA61"/>
    <a:srgbClr val="DBB4C0"/>
    <a:srgbClr val="920305"/>
    <a:srgbClr val="140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C9B799-E011-48FF-9FB5-EF7EB3B15545}" v="42" dt="2021-01-28T19:42:10.429"/>
    <p1510:client id="{A88BE1C8-6ED3-4D69-9DF9-DE8CF0071B67}" v="702" dt="2021-01-26T17:58:31.434"/>
    <p1510:client id="{EB7FF011-3CF7-D923-43E1-5E909A268114}" v="6" dt="2021-01-29T14:34:59.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54" autoAdjust="0"/>
  </p:normalViewPr>
  <p:slideViewPr>
    <p:cSldViewPr snapToGrid="0">
      <p:cViewPr varScale="1">
        <p:scale>
          <a:sx n="39" d="100"/>
          <a:sy n="39" d="100"/>
        </p:scale>
        <p:origin x="123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B3BA3F-84D8-AD4E-A891-022D80967216}" type="datetimeFigureOut">
              <a:rPr lang="en-US" smtClean="0"/>
              <a:t>2/8/2021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00F4C1E-0650-3D47-B8B9-F7906B5CA43F}" type="slidenum">
              <a:rPr lang="en-US" smtClean="0"/>
              <a:t>‹#›</a:t>
            </a:fld>
            <a:endParaRPr lang="en-US"/>
          </a:p>
        </p:txBody>
      </p:sp>
    </p:spTree>
    <p:extLst>
      <p:ext uri="{BB962C8B-B14F-4D97-AF65-F5344CB8AC3E}">
        <p14:creationId xmlns:p14="http://schemas.microsoft.com/office/powerpoint/2010/main" val="237080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solveme.edc.org/mobiles/" TargetMode="External"/><Relationship Id="rId2" Type="http://schemas.openxmlformats.org/officeDocument/2006/relationships/slide" Target="../slides/slide115.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fgYBfCT8IKI"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solveme.edc.org/Mobiles.html?toosmall=no" TargetMode="External"/><Relationship Id="rId7" Type="http://schemas.openxmlformats.org/officeDocument/2006/relationships/hyperlink" Target="https://openclipart.org/detail/212116/screencast" TargetMode="External"/><Relationship Id="rId2" Type="http://schemas.openxmlformats.org/officeDocument/2006/relationships/slide" Target="../slides/slide125.xml"/><Relationship Id="rId1" Type="http://schemas.openxmlformats.org/officeDocument/2006/relationships/notesMaster" Target="../notesMasters/notesMaster1.xml"/><Relationship Id="rId6" Type="http://schemas.openxmlformats.org/officeDocument/2006/relationships/hyperlink" Target="https://openclipart.org/detail/172707/edit-icon-icono-editar" TargetMode="External"/><Relationship Id="rId5" Type="http://schemas.openxmlformats.org/officeDocument/2006/relationships/hyperlink" Target="https://openclipart.org/download/300963/kamera.svg" TargetMode="External"/><Relationship Id="rId4" Type="http://schemas.openxmlformats.org/officeDocument/2006/relationships/hyperlink" Target="https://pixabay.com/illustrations/constructor-detail-part-brick-game-761618/" TargetMode="Externa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solveme.edc.org/Mobiles.html?toosmall=no"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solveme.edc.org/Mobiles.html?toosmall=no"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du.gov.mb.ca/k12/cur/math/glossary_k-8/document.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ixy.org/906437/"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odb.ca/shapes.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96WFbOHUhF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dewyvenerius.com/en/product/shaman-stone-button-hollow-knight/" TargetMode="External"/><Relationship Id="rId13" Type="http://schemas.openxmlformats.org/officeDocument/2006/relationships/hyperlink" Target="https://shop.buttons.com/770012836100361-p/770012836100361.htm" TargetMode="External"/><Relationship Id="rId18" Type="http://schemas.openxmlformats.org/officeDocument/2006/relationships/hyperlink" Target="https://buttontopia.com.au/reddish-brown-plain-wood-large-button-4-holes-40mm-1-5-8/" TargetMode="External"/><Relationship Id="rId3" Type="http://schemas.openxmlformats.org/officeDocument/2006/relationships/hyperlink" Target="https://thenounproject.com/term/clothes-button/730376/" TargetMode="External"/><Relationship Id="rId21" Type="http://schemas.openxmlformats.org/officeDocument/2006/relationships/hyperlink" Target="https://www.indiamart.com/proddetail/plastic-button-10119889348.html" TargetMode="External"/><Relationship Id="rId7" Type="http://schemas.openxmlformats.org/officeDocument/2006/relationships/hyperlink" Target="https://pixy.org/2782713/" TargetMode="External"/><Relationship Id="rId12" Type="http://schemas.openxmlformats.org/officeDocument/2006/relationships/hyperlink" Target="https://shop.buttons.com/770012836100141-p/770012836100141.htm" TargetMode="External"/><Relationship Id="rId17" Type="http://schemas.openxmlformats.org/officeDocument/2006/relationships/hyperlink" Target="https://www.myfabrics.co.uk/24-453037-040_mother-of-pearl-button-roots-sunshine-yellow.html" TargetMode="External"/><Relationship Id="rId2" Type="http://schemas.openxmlformats.org/officeDocument/2006/relationships/slide" Target="../slides/slide29.xml"/><Relationship Id="rId16" Type="http://schemas.openxmlformats.org/officeDocument/2006/relationships/hyperlink" Target="https://www.pinterest.ca/pin/482307441315092730/" TargetMode="External"/><Relationship Id="rId20" Type="http://schemas.openxmlformats.org/officeDocument/2006/relationships/hyperlink" Target="https://www.indiamart.com/proddetail/garment-plain-button-12193290548.html" TargetMode="External"/><Relationship Id="rId1" Type="http://schemas.openxmlformats.org/officeDocument/2006/relationships/notesMaster" Target="../notesMasters/notesMaster1.xml"/><Relationship Id="rId6" Type="http://schemas.openxmlformats.org/officeDocument/2006/relationships/hyperlink" Target="https://pixabay.com/vectors/search/record%20button/" TargetMode="External"/><Relationship Id="rId11" Type="http://schemas.openxmlformats.org/officeDocument/2006/relationships/hyperlink" Target="https://www.123rf.com/photo_29287257_blue-shirt-button.html" TargetMode="External"/><Relationship Id="rId24" Type="http://schemas.openxmlformats.org/officeDocument/2006/relationships/hyperlink" Target="https://webiconspng.com/icon/53736" TargetMode="External"/><Relationship Id="rId5" Type="http://schemas.openxmlformats.org/officeDocument/2006/relationships/hyperlink" Target="https://www.onlinewebfonts.com/icon/62337" TargetMode="External"/><Relationship Id="rId15" Type="http://schemas.openxmlformats.org/officeDocument/2006/relationships/hyperlink" Target="https://shop.buttons.com/770012836100331-p/770012836100331.htm" TargetMode="External"/><Relationship Id="rId23" Type="http://schemas.openxmlformats.org/officeDocument/2006/relationships/hyperlink" Target="https://webiconspng.com/icon/53760" TargetMode="External"/><Relationship Id="rId10" Type="http://schemas.openxmlformats.org/officeDocument/2006/relationships/hyperlink" Target="https://www.indiamart.com/proddetail/shirt-button-11877492897.html" TargetMode="External"/><Relationship Id="rId19" Type="http://schemas.openxmlformats.org/officeDocument/2006/relationships/hyperlink" Target="https://www.aliexpress.com/item/32849332625.html" TargetMode="External"/><Relationship Id="rId4" Type="http://schemas.openxmlformats.org/officeDocument/2006/relationships/hyperlink" Target="https://hobbii.com/plastikknap-18-mm-sort?store_id=10&amp;gclid=Cj0KCQiAw_H-BRD-ARIsALQE_2PVYjhVCx77Ae3X8jjsCD93w1t_067rbBmylQ7Cq2qCHdGXHK4m5pcaAvvOEALw_wcB" TargetMode="External"/><Relationship Id="rId9" Type="http://schemas.openxmlformats.org/officeDocument/2006/relationships/hyperlink" Target="https://www.dewyvenerius.com/en/product/gathering-swarm-button-hollow-knight/" TargetMode="External"/><Relationship Id="rId14" Type="http://schemas.openxmlformats.org/officeDocument/2006/relationships/hyperlink" Target="https://dolejsi.si/en/products/buttons_and_accessories_made_of_plastic/women/shirt_buttons/1379/button_g_5128/" TargetMode="External"/><Relationship Id="rId22" Type="http://schemas.openxmlformats.org/officeDocument/2006/relationships/hyperlink" Target="https://www.pixelscrapper.com/melo-vrijhof/designs/hello-hot-pink-button-asset-embellishment-4-hole-sewing"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dewyvenerius.com/en/product/shaman-stone-button-hollow-knight/" TargetMode="External"/><Relationship Id="rId13" Type="http://schemas.openxmlformats.org/officeDocument/2006/relationships/hyperlink" Target="https://shop.buttons.com/770012836100361-p/770012836100361.htm" TargetMode="External"/><Relationship Id="rId18" Type="http://schemas.openxmlformats.org/officeDocument/2006/relationships/hyperlink" Target="https://buttontopia.com.au/reddish-brown-plain-wood-large-button-4-holes-40mm-1-5-8/" TargetMode="External"/><Relationship Id="rId3" Type="http://schemas.openxmlformats.org/officeDocument/2006/relationships/hyperlink" Target="https://thenounproject.com/term/clothes-button/730376/" TargetMode="External"/><Relationship Id="rId21" Type="http://schemas.openxmlformats.org/officeDocument/2006/relationships/hyperlink" Target="https://www.indiamart.com/proddetail/plastic-button-10119889348.html" TargetMode="External"/><Relationship Id="rId7" Type="http://schemas.openxmlformats.org/officeDocument/2006/relationships/hyperlink" Target="https://pixy.org/2782713/" TargetMode="External"/><Relationship Id="rId12" Type="http://schemas.openxmlformats.org/officeDocument/2006/relationships/hyperlink" Target="https://shop.buttons.com/770012836100141-p/770012836100141.htm" TargetMode="External"/><Relationship Id="rId17" Type="http://schemas.openxmlformats.org/officeDocument/2006/relationships/hyperlink" Target="https://www.myfabrics.co.uk/24-453037-040_mother-of-pearl-button-roots-sunshine-yellow.html" TargetMode="External"/><Relationship Id="rId2" Type="http://schemas.openxmlformats.org/officeDocument/2006/relationships/slide" Target="../slides/slide30.xml"/><Relationship Id="rId16" Type="http://schemas.openxmlformats.org/officeDocument/2006/relationships/hyperlink" Target="https://www.pinterest.ca/pin/482307441315092730/" TargetMode="External"/><Relationship Id="rId20" Type="http://schemas.openxmlformats.org/officeDocument/2006/relationships/hyperlink" Target="https://www.indiamart.com/proddetail/garment-plain-button-12193290548.html" TargetMode="External"/><Relationship Id="rId1" Type="http://schemas.openxmlformats.org/officeDocument/2006/relationships/notesMaster" Target="../notesMasters/notesMaster1.xml"/><Relationship Id="rId6" Type="http://schemas.openxmlformats.org/officeDocument/2006/relationships/hyperlink" Target="https://pixabay.com/vectors/search/record%20button/" TargetMode="External"/><Relationship Id="rId11" Type="http://schemas.openxmlformats.org/officeDocument/2006/relationships/hyperlink" Target="https://www.123rf.com/photo_29287257_blue-shirt-button.html" TargetMode="External"/><Relationship Id="rId24" Type="http://schemas.openxmlformats.org/officeDocument/2006/relationships/hyperlink" Target="https://webiconspng.com/icon/53736" TargetMode="External"/><Relationship Id="rId5" Type="http://schemas.openxmlformats.org/officeDocument/2006/relationships/hyperlink" Target="https://www.onlinewebfonts.com/icon/62337" TargetMode="External"/><Relationship Id="rId15" Type="http://schemas.openxmlformats.org/officeDocument/2006/relationships/hyperlink" Target="https://shop.buttons.com/770012836100331-p/770012836100331.htm" TargetMode="External"/><Relationship Id="rId23" Type="http://schemas.openxmlformats.org/officeDocument/2006/relationships/hyperlink" Target="https://webiconspng.com/icon/53760" TargetMode="External"/><Relationship Id="rId10" Type="http://schemas.openxmlformats.org/officeDocument/2006/relationships/hyperlink" Target="https://www.indiamart.com/proddetail/shirt-button-11877492897.html" TargetMode="External"/><Relationship Id="rId19" Type="http://schemas.openxmlformats.org/officeDocument/2006/relationships/hyperlink" Target="https://www.aliexpress.com/item/32849332625.html" TargetMode="External"/><Relationship Id="rId4" Type="http://schemas.openxmlformats.org/officeDocument/2006/relationships/hyperlink" Target="https://hobbii.com/plastikknap-18-mm-sort?store_id=10&amp;gclid=Cj0KCQiAw_H-BRD-ARIsALQE_2PVYjhVCx77Ae3X8jjsCD93w1t_067rbBmylQ7Cq2qCHdGXHK4m5pcaAvvOEALw_wcB" TargetMode="External"/><Relationship Id="rId9" Type="http://schemas.openxmlformats.org/officeDocument/2006/relationships/hyperlink" Target="https://www.dewyvenerius.com/en/product/gathering-swarm-button-hollow-knight/" TargetMode="External"/><Relationship Id="rId14" Type="http://schemas.openxmlformats.org/officeDocument/2006/relationships/hyperlink" Target="https://dolejsi.si/en/products/buttons_and_accessories_made_of_plastic/women/shirt_buttons/1379/button_g_5128/" TargetMode="External"/><Relationship Id="rId22" Type="http://schemas.openxmlformats.org/officeDocument/2006/relationships/hyperlink" Target="https://www.pixelscrapper.com/melo-vrijhof/designs/hello-hot-pink-button-asset-embellishment-4-hole-sew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dewyvenerius.com/en/product/shaman-stone-button-hollow-knight/" TargetMode="External"/><Relationship Id="rId13" Type="http://schemas.openxmlformats.org/officeDocument/2006/relationships/hyperlink" Target="https://shop.buttons.com/770012836100361-p/770012836100361.htm" TargetMode="External"/><Relationship Id="rId18" Type="http://schemas.openxmlformats.org/officeDocument/2006/relationships/hyperlink" Target="https://buttontopia.com.au/reddish-brown-plain-wood-large-button-4-holes-40mm-1-5-8/" TargetMode="External"/><Relationship Id="rId3" Type="http://schemas.openxmlformats.org/officeDocument/2006/relationships/hyperlink" Target="https://thenounproject.com/term/clothes-button/730376/" TargetMode="External"/><Relationship Id="rId21" Type="http://schemas.openxmlformats.org/officeDocument/2006/relationships/hyperlink" Target="https://www.indiamart.com/proddetail/plastic-button-10119889348.html" TargetMode="External"/><Relationship Id="rId7" Type="http://schemas.openxmlformats.org/officeDocument/2006/relationships/hyperlink" Target="https://pixy.org/2782713/" TargetMode="External"/><Relationship Id="rId12" Type="http://schemas.openxmlformats.org/officeDocument/2006/relationships/hyperlink" Target="https://shop.buttons.com/770012836100141-p/770012836100141.htm" TargetMode="External"/><Relationship Id="rId17" Type="http://schemas.openxmlformats.org/officeDocument/2006/relationships/hyperlink" Target="https://www.myfabrics.co.uk/24-453037-040_mother-of-pearl-button-roots-sunshine-yellow.html" TargetMode="External"/><Relationship Id="rId2" Type="http://schemas.openxmlformats.org/officeDocument/2006/relationships/slide" Target="../slides/slide31.xml"/><Relationship Id="rId16" Type="http://schemas.openxmlformats.org/officeDocument/2006/relationships/hyperlink" Target="https://www.pinterest.ca/pin/482307441315092730/" TargetMode="External"/><Relationship Id="rId20" Type="http://schemas.openxmlformats.org/officeDocument/2006/relationships/hyperlink" Target="https://www.indiamart.com/proddetail/garment-plain-button-12193290548.html" TargetMode="External"/><Relationship Id="rId1" Type="http://schemas.openxmlformats.org/officeDocument/2006/relationships/notesMaster" Target="../notesMasters/notesMaster1.xml"/><Relationship Id="rId6" Type="http://schemas.openxmlformats.org/officeDocument/2006/relationships/hyperlink" Target="https://pixabay.com/vectors/search/record%20button/" TargetMode="External"/><Relationship Id="rId11" Type="http://schemas.openxmlformats.org/officeDocument/2006/relationships/hyperlink" Target="https://www.123rf.com/photo_29287257_blue-shirt-button.html" TargetMode="External"/><Relationship Id="rId24" Type="http://schemas.openxmlformats.org/officeDocument/2006/relationships/hyperlink" Target="https://webiconspng.com/icon/53736" TargetMode="External"/><Relationship Id="rId5" Type="http://schemas.openxmlformats.org/officeDocument/2006/relationships/hyperlink" Target="https://www.onlinewebfonts.com/icon/62337" TargetMode="External"/><Relationship Id="rId15" Type="http://schemas.openxmlformats.org/officeDocument/2006/relationships/hyperlink" Target="https://shop.buttons.com/770012836100331-p/770012836100331.htm" TargetMode="External"/><Relationship Id="rId23" Type="http://schemas.openxmlformats.org/officeDocument/2006/relationships/hyperlink" Target="https://webiconspng.com/icon/53760" TargetMode="External"/><Relationship Id="rId10" Type="http://schemas.openxmlformats.org/officeDocument/2006/relationships/hyperlink" Target="https://www.indiamart.com/proddetail/shirt-button-11877492897.html" TargetMode="External"/><Relationship Id="rId19" Type="http://schemas.openxmlformats.org/officeDocument/2006/relationships/hyperlink" Target="https://www.aliexpress.com/item/32849332625.html" TargetMode="External"/><Relationship Id="rId4" Type="http://schemas.openxmlformats.org/officeDocument/2006/relationships/hyperlink" Target="https://hobbii.com/plastikknap-18-mm-sort?store_id=10&amp;gclid=Cj0KCQiAw_H-BRD-ARIsALQE_2PVYjhVCx77Ae3X8jjsCD93w1t_067rbBmylQ7Cq2qCHdGXHK4m5pcaAvvOEALw_wcB" TargetMode="External"/><Relationship Id="rId9" Type="http://schemas.openxmlformats.org/officeDocument/2006/relationships/hyperlink" Target="https://www.dewyvenerius.com/en/product/gathering-swarm-button-hollow-knight/" TargetMode="External"/><Relationship Id="rId14" Type="http://schemas.openxmlformats.org/officeDocument/2006/relationships/hyperlink" Target="https://dolejsi.si/en/products/buttons_and_accessories_made_of_plastic/women/shirt_buttons/1379/button_g_5128/" TargetMode="External"/><Relationship Id="rId22" Type="http://schemas.openxmlformats.org/officeDocument/2006/relationships/hyperlink" Target="https://www.pixelscrapper.com/melo-vrijhof/designs/hello-hot-pink-button-asset-embellishment-4-hole-sewing"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openclipart.org/detail/172707/edit-icon-icono-editar"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openclipart.org/detail/212116/screencast"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openclipart.org/detail/212116/screencast" TargetMode="External"/><Relationship Id="rId5" Type="http://schemas.openxmlformats.org/officeDocument/2006/relationships/hyperlink" Target="https://openclipart.org/detail/172707/edit-icon-icono-editar" TargetMode="External"/><Relationship Id="rId4" Type="http://schemas.openxmlformats.org/officeDocument/2006/relationships/hyperlink" Target="https://openclipart.org/download/117355/Geometry-1-by-Merlin2525.svg"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openclipart.org/detail/172707/edit-icon-icono-editar"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openclipart.org/detail/212116/screencast"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openclipart.org/download/279990/1495284147.svg"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penclipart.org/download/117355/Geometry-1-by-Merlin2525.svg"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pikist.com/free-photo-swbtb" TargetMode="Externa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abcteach.com/documents/clip-art-3d-solids-triangular-prism-bw-i-abcteachcom-19419"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www.vectorstock.com/royalty-free-vector/geometric-solids-set-vector-22515925"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clipart-library.com/clipart/arts-and-crafts-clipart_9.htm"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childhood101.com/hands-on-activities-for-learning-about-2d-3d-shapes/"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compdecomp.weebly.com/3d-shapes.html"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nrich.maths.org/137"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odb.ca/shape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clker.com/cliparts/a/7/5/8/1498573684994052349community-neighborhood.hi.png" TargetMode="External"/><Relationship Id="rId2" Type="http://schemas.openxmlformats.org/officeDocument/2006/relationships/slide" Target="../slides/slide99.xml"/><Relationship Id="rId1" Type="http://schemas.openxmlformats.org/officeDocument/2006/relationships/notesMaster" Target="../notesMasters/notesMaster1.xml"/><Relationship Id="rId6" Type="http://schemas.openxmlformats.org/officeDocument/2006/relationships/hyperlink" Target="http://creativecommons.org/publicdomain/zero/1.0/deed.en?ref=ccsearch&amp;atype=rich" TargetMode="External"/><Relationship Id="rId5" Type="http://schemas.openxmlformats.org/officeDocument/2006/relationships/hyperlink" Target="https://commons.wikimedia.org/wiki/User:Mvolz" TargetMode="External"/><Relationship Id="rId4" Type="http://schemas.openxmlformats.org/officeDocument/2006/relationships/hyperlink" Target="https://commons.wikimedia.org/w/index.php?curid=84815584" TargetMode="Externa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clker.com/cliparts/a/7/5/8/1498573684994052349community-neighborhood.hi.png"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8" Type="http://schemas.openxmlformats.org/officeDocument/2006/relationships/hyperlink" Target="https://openclipart.org/detail/212116/screencast" TargetMode="External"/><Relationship Id="rId3" Type="http://schemas.openxmlformats.org/officeDocument/2006/relationships/hyperlink" Target="https://commons.wikimedia.org/w/index.php?curid=84815584" TargetMode="External"/><Relationship Id="rId7" Type="http://schemas.openxmlformats.org/officeDocument/2006/relationships/hyperlink" Target="https://openclipart.org/detail/172707/edit-icon-icono-editar" TargetMode="External"/><Relationship Id="rId2" Type="http://schemas.openxmlformats.org/officeDocument/2006/relationships/slide" Target="../slides/slide106.xml"/><Relationship Id="rId1" Type="http://schemas.openxmlformats.org/officeDocument/2006/relationships/notesMaster" Target="../notesMasters/notesMaster1.xml"/><Relationship Id="rId6" Type="http://schemas.openxmlformats.org/officeDocument/2006/relationships/hyperlink" Target="https://pixy.org/906437/" TargetMode="External"/><Relationship Id="rId5" Type="http://schemas.openxmlformats.org/officeDocument/2006/relationships/hyperlink" Target="http://creativecommons.org/publicdomain/zero/1.0/deed.en?ref=ccsearch&amp;atype=rich" TargetMode="External"/><Relationship Id="rId4" Type="http://schemas.openxmlformats.org/officeDocument/2006/relationships/hyperlink" Target="https://commons.wikimedia.org/wiki/User:Mvolz"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https://pxhere.com/en/photo/611056</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0F4C1E-0650-3D47-B8B9-F7906B5CA43F}" type="slidenum">
              <a:rPr lang="en-US" smtClean="0"/>
              <a:t>1</a:t>
            </a:fld>
            <a:endParaRPr lang="en-US"/>
          </a:p>
        </p:txBody>
      </p:sp>
    </p:spTree>
    <p:extLst>
      <p:ext uri="{BB962C8B-B14F-4D97-AF65-F5344CB8AC3E}">
        <p14:creationId xmlns:p14="http://schemas.microsoft.com/office/powerpoint/2010/main" val="198404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14798960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Image created</a:t>
            </a:r>
          </a:p>
        </p:txBody>
      </p:sp>
    </p:spTree>
    <p:extLst>
      <p:ext uri="{BB962C8B-B14F-4D97-AF65-F5344CB8AC3E}">
        <p14:creationId xmlns:p14="http://schemas.microsoft.com/office/powerpoint/2010/main" val="30869965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Images created.</a:t>
            </a:r>
          </a:p>
          <a:p>
            <a:r>
              <a:rPr lang="en-CA">
                <a:cs typeface="Calibri"/>
              </a:rPr>
              <a:t>Duplicate a slide for each student. </a:t>
            </a:r>
          </a:p>
          <a:p>
            <a:r>
              <a:rPr lang="en-CA">
                <a:cs typeface="Calibri"/>
              </a:rPr>
              <a:t>Students can use the DRAW feature and circle the structures that would fall if we tried to make them. The explanation on why certain structures will fall will be what you are looking for. For example, can they reason or justfy why a curved surface cannot be stacked?  </a:t>
            </a:r>
          </a:p>
        </p:txBody>
      </p:sp>
    </p:spTree>
    <p:extLst>
      <p:ext uri="{BB962C8B-B14F-4D97-AF65-F5344CB8AC3E}">
        <p14:creationId xmlns:p14="http://schemas.microsoft.com/office/powerpoint/2010/main" val="36897024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Images created.</a:t>
            </a:r>
            <a:endParaRPr lang="en-US"/>
          </a:p>
          <a:p>
            <a:r>
              <a:rPr lang="en-CA">
                <a:cs typeface="Calibri"/>
              </a:rPr>
              <a:t>Use the shapes on the side of the slide to create and build a structure that will fall and another one that will not. Why does the structure fall/ not fall? Write or record your findings.</a:t>
            </a:r>
            <a:endParaRPr lang="en-CA"/>
          </a:p>
        </p:txBody>
      </p:sp>
    </p:spTree>
    <p:extLst>
      <p:ext uri="{BB962C8B-B14F-4D97-AF65-F5344CB8AC3E}">
        <p14:creationId xmlns:p14="http://schemas.microsoft.com/office/powerpoint/2010/main" val="33835754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r>
              <a:rPr lang="en-CA"/>
              <a:t>…</a:t>
            </a:r>
          </a:p>
          <a:p>
            <a:endParaRPr/>
          </a:p>
        </p:txBody>
      </p:sp>
    </p:spTree>
    <p:extLst>
      <p:ext uri="{BB962C8B-B14F-4D97-AF65-F5344CB8AC3E}">
        <p14:creationId xmlns:p14="http://schemas.microsoft.com/office/powerpoint/2010/main" val="15884038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t>This could be an asynchronous activity. If  </a:t>
            </a:r>
            <a:r>
              <a:rPr lang="en-CA" dirty="0" smtClean="0"/>
              <a:t>Seesaw </a:t>
            </a:r>
            <a:r>
              <a:rPr lang="en-CA" dirty="0"/>
              <a:t>or Google Classroom are digital platforms,  copy this slide into that platform.</a:t>
            </a:r>
          </a:p>
          <a:p>
            <a:pPr>
              <a:defRPr/>
            </a:pPr>
            <a:endParaRPr lang="en-CA" dirty="0"/>
          </a:p>
          <a:p>
            <a:pPr>
              <a:defRPr/>
            </a:pPr>
            <a:r>
              <a:rPr lang="en-CA" dirty="0"/>
              <a:t>These could be assigned to students as asynchronous work, to be submitted for teacher feedback. Students may need to use objects found in their home. You might want them to keep track and make note of objects they will need for this task throughout the two week learning experience.</a:t>
            </a:r>
          </a:p>
          <a:p>
            <a:pPr>
              <a:defRPr/>
            </a:pPr>
            <a:endParaRPr lang="en-CA" dirty="0">
              <a:cs typeface="Calibri"/>
            </a:endParaRPr>
          </a:p>
          <a:p>
            <a:pPr>
              <a:defRPr/>
            </a:pPr>
            <a:endParaRPr lang="en-CA" dirty="0">
              <a:cs typeface="Calibri"/>
            </a:endParaRPr>
          </a:p>
        </p:txBody>
      </p:sp>
    </p:spTree>
    <p:extLst>
      <p:ext uri="{BB962C8B-B14F-4D97-AF65-F5344CB8AC3E}">
        <p14:creationId xmlns:p14="http://schemas.microsoft.com/office/powerpoint/2010/main" val="8744245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endParaRPr lang="en-CA" dirty="0">
              <a:cs typeface="Calibri"/>
            </a:endParaRPr>
          </a:p>
        </p:txBody>
      </p:sp>
    </p:spTree>
    <p:extLst>
      <p:ext uri="{BB962C8B-B14F-4D97-AF65-F5344CB8AC3E}">
        <p14:creationId xmlns:p14="http://schemas.microsoft.com/office/powerpoint/2010/main" val="31490367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Images source: </a:t>
            </a:r>
            <a:endParaRPr lang="en-CA" dirty="0">
              <a:cs typeface="Calibri" panose="020F0502020204030204"/>
            </a:endParaRPr>
          </a:p>
          <a:p>
            <a:r>
              <a:rPr lang="en-CA" dirty="0">
                <a:hlinkClick r:id="rId3"/>
              </a:rPr>
              <a:t>https://solveme.edc.org/mobiles</a:t>
            </a:r>
            <a:r>
              <a:rPr lang="en-CA" dirty="0" smtClean="0">
                <a:hlinkClick r:id="rId3"/>
              </a:rPr>
              <a:t>/</a:t>
            </a:r>
            <a:endParaRPr lang="en-CA" dirty="0"/>
          </a:p>
          <a:p>
            <a:r>
              <a:rPr lang="en-CA" dirty="0"/>
              <a:t> </a:t>
            </a:r>
            <a:r>
              <a:rPr lang="en-CA" dirty="0">
                <a:hlinkClick r:id="rId4"/>
              </a:rPr>
              <a:t>https://openclipart.org/detail/172707/edit-icon-icono-editar</a:t>
            </a:r>
            <a:r>
              <a:rPr lang="en-CA" dirty="0"/>
              <a:t>, (pencil)</a:t>
            </a:r>
            <a:endParaRPr lang="en-CA" dirty="0">
              <a:cs typeface="Calibri"/>
            </a:endParaRPr>
          </a:p>
          <a:p>
            <a:r>
              <a:rPr lang="en-CA" dirty="0">
                <a:hlinkClick r:id="rId5"/>
              </a:rPr>
              <a:t>https://openclipart.org/detail/212116/screencast</a:t>
            </a:r>
            <a:r>
              <a:rPr lang="en-CA" dirty="0"/>
              <a:t> (record)</a:t>
            </a:r>
            <a:endParaRPr lang="en-CA" dirty="0">
              <a:cs typeface="Calibri"/>
            </a:endParaRPr>
          </a:p>
          <a:p>
            <a:endParaRPr lang="en-CA" dirty="0">
              <a:cs typeface="Calibri"/>
            </a:endParaRPr>
          </a:p>
        </p:txBody>
      </p:sp>
    </p:spTree>
    <p:extLst>
      <p:ext uri="{BB962C8B-B14F-4D97-AF65-F5344CB8AC3E}">
        <p14:creationId xmlns:p14="http://schemas.microsoft.com/office/powerpoint/2010/main" val="7741128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smtClean="0"/>
              <a:t>Image Source:</a:t>
            </a:r>
            <a:r>
              <a:rPr lang="en-CA" baseline="0" dirty="0" smtClean="0"/>
              <a:t>  https://solveme.edc.org/mobiles/</a:t>
            </a:r>
          </a:p>
          <a:p>
            <a:endParaRPr lang="en-CA" baseline="0" dirty="0" smtClean="0"/>
          </a:p>
          <a:p>
            <a:r>
              <a:rPr lang="en-CA" dirty="0" smtClean="0"/>
              <a:t>Instructions </a:t>
            </a:r>
            <a:r>
              <a:rPr lang="en-CA" dirty="0"/>
              <a:t>to note:</a:t>
            </a:r>
            <a:endParaRPr lang="en-US" dirty="0">
              <a:cs typeface="Calibri"/>
            </a:endParaRPr>
          </a:p>
          <a:p>
            <a:r>
              <a:rPr lang="en-CA" dirty="0"/>
              <a:t>Present this  on the screen. **Note** To allow all students think time, teachers can push this slide out to students prior to the synchronous lesson. That allows for all students to collect their ideas ahead of time and have something to share.</a:t>
            </a:r>
            <a:endParaRPr lang="en-US" dirty="0"/>
          </a:p>
          <a:p>
            <a:endParaRPr lang="en-CA" dirty="0"/>
          </a:p>
          <a:p>
            <a:r>
              <a:rPr lang="en-CA" dirty="0"/>
              <a:t>The activator for today is a SolveMe Mobile. This is a closed mobile. Begin with asking does anyone know what a mobile is? (Sometimes over a baby's crib, or maybe they have one at home, or they built one at school). </a:t>
            </a:r>
            <a:endParaRPr lang="en-US" dirty="0"/>
          </a:p>
          <a:p>
            <a:r>
              <a:rPr lang="en-CA" dirty="0"/>
              <a:t>Next, ask  What do You notice in this image?  (shapes, 2 on one side and </a:t>
            </a:r>
            <a:r>
              <a:rPr lang="en-CA" dirty="0" smtClean="0"/>
              <a:t>2 </a:t>
            </a:r>
            <a:r>
              <a:rPr lang="en-CA" dirty="0"/>
              <a:t>on the other, there is a 12, there is a black line) There is a black line! Wow! What is that black line showing? </a:t>
            </a:r>
            <a:endParaRPr lang="en-US" dirty="0"/>
          </a:p>
          <a:p>
            <a:endParaRPr lang="en-CA" dirty="0"/>
          </a:p>
          <a:p>
            <a:r>
              <a:rPr lang="en-CA" dirty="0"/>
              <a:t>If instruction is occurring online,  model what that straight line would look like for students using body actions (arms straight out). Hopefully they will say balanced, or equal, or the same.  Then </a:t>
            </a:r>
            <a:r>
              <a:rPr lang="en-CA" dirty="0" smtClean="0"/>
              <a:t>tilt</a:t>
            </a:r>
            <a:r>
              <a:rPr lang="en-CA" dirty="0"/>
              <a:t>. Ask "What does this show?" Hopefully they will answer not balanced, not equal, not the same. Go back to balanced, not balanced. Then relate it to the image. This black line is straight across, what is it showing balanced or not balanced? What does being balanced mean?</a:t>
            </a:r>
            <a:endParaRPr lang="en-US" dirty="0"/>
          </a:p>
          <a:p>
            <a:r>
              <a:rPr lang="en-CA" dirty="0"/>
              <a:t>This is balanced so both sides need to be</a:t>
            </a:r>
            <a:r>
              <a:rPr lang="en-CA" b="1" dirty="0"/>
              <a:t> the same </a:t>
            </a:r>
            <a:r>
              <a:rPr lang="en-CA" dirty="0" smtClean="0"/>
              <a:t>value.</a:t>
            </a:r>
            <a:r>
              <a:rPr lang="en-CA" baseline="0" dirty="0" smtClean="0"/>
              <a:t>  </a:t>
            </a:r>
            <a:r>
              <a:rPr lang="en-CA" dirty="0" smtClean="0"/>
              <a:t>The </a:t>
            </a:r>
            <a:r>
              <a:rPr lang="en-CA" dirty="0"/>
              <a:t>hope is for students to connect that the 12 at the top is the total value for the mobile. (if they do not notice that, then show point that out). </a:t>
            </a:r>
            <a:endParaRPr lang="en-US" dirty="0"/>
          </a:p>
          <a:p>
            <a:r>
              <a:rPr lang="en-CA" dirty="0"/>
              <a:t>12 is the total value of the mobile. Each side has to have the same </a:t>
            </a:r>
            <a:r>
              <a:rPr lang="en-CA" dirty="0" smtClean="0"/>
              <a:t>value of 6.</a:t>
            </a:r>
            <a:r>
              <a:rPr lang="en-CA" dirty="0"/>
              <a:t>  What might the </a:t>
            </a:r>
            <a:r>
              <a:rPr lang="en-CA" dirty="0" smtClean="0"/>
              <a:t>value of each shapes </a:t>
            </a:r>
            <a:r>
              <a:rPr lang="en-CA" dirty="0"/>
              <a:t>be?</a:t>
            </a:r>
            <a:endParaRPr lang="en-US" dirty="0"/>
          </a:p>
          <a:p>
            <a:r>
              <a:rPr lang="en-CA" dirty="0" smtClean="0"/>
              <a:t>Think and explore!</a:t>
            </a:r>
            <a:endParaRPr lang="en-US" dirty="0"/>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4395455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13296686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b094f92e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b094f92e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61766">
              <a:buClr>
                <a:schemeClr val="dk1"/>
              </a:buClr>
              <a:buSzPts val="1100"/>
            </a:pPr>
            <a:r>
              <a:rPr lang="en">
                <a:cs typeface="Calibri"/>
              </a:rPr>
              <a:t>Video Source: </a:t>
            </a:r>
            <a:r>
              <a:rPr lang="en"/>
              <a:t>https://www.youtube.com/watch?v=CjPtA4jcDy0</a:t>
            </a:r>
            <a:endParaRPr lang="en">
              <a:cs typeface="Calibri"/>
            </a:endParaRPr>
          </a:p>
        </p:txBody>
      </p:sp>
    </p:spTree>
    <p:extLst>
      <p:ext uri="{BB962C8B-B14F-4D97-AF65-F5344CB8AC3E}">
        <p14:creationId xmlns:p14="http://schemas.microsoft.com/office/powerpoint/2010/main" val="144232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Image Source: </a:t>
            </a:r>
            <a:r>
              <a:rPr lang="en-CA" dirty="0">
                <a:hlinkClick r:id="rId3"/>
              </a:rPr>
              <a:t>https://www.youtube.com/watch?v=fgYBfCT8IKI</a:t>
            </a:r>
            <a:endParaRPr lang="en-US" dirty="0"/>
          </a:p>
          <a:p>
            <a:endParaRPr lang="en-CA" dirty="0">
              <a:cs typeface="Calibri"/>
            </a:endParaRPr>
          </a:p>
          <a:p>
            <a:r>
              <a:rPr lang="en-CA" dirty="0">
                <a:cs typeface="Calibri"/>
              </a:rPr>
              <a:t>Another excellent read is Sam Sorts, by </a:t>
            </a:r>
            <a:r>
              <a:rPr lang="en-CA" dirty="0" err="1">
                <a:cs typeface="Calibri"/>
              </a:rPr>
              <a:t>Marthe</a:t>
            </a:r>
            <a:r>
              <a:rPr lang="en-CA" dirty="0">
                <a:cs typeface="Calibri"/>
              </a:rPr>
              <a:t> Jocelyn. There is no </a:t>
            </a:r>
            <a:r>
              <a:rPr lang="en-CA" dirty="0" err="1">
                <a:cs typeface="Calibri"/>
              </a:rPr>
              <a:t>youtube</a:t>
            </a:r>
            <a:r>
              <a:rPr lang="en-CA" dirty="0">
                <a:cs typeface="Calibri"/>
              </a:rPr>
              <a:t> version of this story as a read aloud.</a:t>
            </a:r>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28787882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b094f92e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b094f92e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61766">
              <a:buClr>
                <a:schemeClr val="dk1"/>
              </a:buClr>
              <a:buSzPts val="1100"/>
            </a:pPr>
            <a:r>
              <a:rPr lang="en">
                <a:cs typeface="Calibri"/>
              </a:rPr>
              <a:t>Model a page or two with the class. Let them select a shape.</a:t>
            </a:r>
          </a:p>
          <a:p>
            <a:pPr marL="161766">
              <a:buSzPts val="1100"/>
            </a:pPr>
            <a:endParaRPr lang="en">
              <a:cs typeface="Calibri"/>
            </a:endParaRPr>
          </a:p>
          <a:p>
            <a:pPr marL="161766">
              <a:buSzPts val="1100"/>
            </a:pPr>
            <a:r>
              <a:rPr lang="en">
                <a:cs typeface="Calibri"/>
              </a:rPr>
              <a:t>For example:</a:t>
            </a:r>
          </a:p>
          <a:p>
            <a:pPr marL="161766">
              <a:buSzPts val="1100"/>
            </a:pPr>
            <a:r>
              <a:rPr lang="en">
                <a:cs typeface="Calibri"/>
              </a:rPr>
              <a:t>The important thing about a cube is that it has six square faces.</a:t>
            </a:r>
          </a:p>
          <a:p>
            <a:pPr marL="161766">
              <a:buSzPts val="1100"/>
            </a:pPr>
            <a:r>
              <a:rPr lang="en">
                <a:cs typeface="Calibri"/>
              </a:rPr>
              <a:t>It can roll when it is a die, and it can stack when it is a box.</a:t>
            </a:r>
          </a:p>
          <a:p>
            <a:pPr marL="161766">
              <a:buSzPts val="1100"/>
            </a:pPr>
            <a:r>
              <a:rPr lang="en">
                <a:cs typeface="Calibri"/>
              </a:rPr>
              <a:t>But the important thing about a cube is that is has six square faces.</a:t>
            </a:r>
          </a:p>
          <a:p>
            <a:pPr marL="161766"/>
            <a:endParaRPr lang="en"/>
          </a:p>
          <a:p>
            <a:pPr marL="161766"/>
            <a:endParaRPr lang="en"/>
          </a:p>
          <a:p>
            <a:pPr marL="161766"/>
            <a:r>
              <a:rPr lang="en"/>
              <a:t>The important thing about a cone is that it is both flat and round.</a:t>
            </a:r>
            <a:endParaRPr lang="en-US">
              <a:cs typeface="Calibri"/>
            </a:endParaRPr>
          </a:p>
          <a:p>
            <a:pPr marL="161766"/>
            <a:r>
              <a:rPr lang="en"/>
              <a:t>It can hold ice cream, and it can be a party hat.</a:t>
            </a:r>
            <a:endParaRPr lang="en-US"/>
          </a:p>
          <a:p>
            <a:pPr marL="161766"/>
            <a:r>
              <a:rPr lang="en"/>
              <a:t>But the important thing about a cone is that is both flat and round.</a:t>
            </a:r>
            <a:endParaRPr lang="en">
              <a:cs typeface="Calibri"/>
            </a:endParaRPr>
          </a:p>
          <a:p>
            <a:pPr marL="161766">
              <a:buSzPts val="1100"/>
            </a:pPr>
            <a:endParaRPr lang="en">
              <a:cs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b094f92e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b094f92e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61766"/>
            <a:r>
              <a:rPr lang="en">
                <a:cs typeface="Calibri"/>
              </a:rPr>
              <a:t>Have students create their own page for a class book. They can do this in a small group as breakout room challenge or work on this independently.</a:t>
            </a:r>
            <a:endParaRPr lang="en-US"/>
          </a:p>
          <a:p>
            <a:pPr marL="161766"/>
            <a:endParaRPr lang="en">
              <a:cs typeface="Calibri"/>
            </a:endParaRPr>
          </a:p>
          <a:p>
            <a:pPr marL="161766"/>
            <a:r>
              <a:rPr lang="en">
                <a:cs typeface="Calibri"/>
              </a:rPr>
              <a:t>They can also illustrate their page, or search a real life example of their 3-D object.</a:t>
            </a:r>
          </a:p>
          <a:p>
            <a:pPr marL="161766"/>
            <a:endParaRPr lang="en">
              <a:cs typeface="Calibri"/>
            </a:endParaRPr>
          </a:p>
          <a:p>
            <a:pPr marL="161766"/>
            <a:endParaRPr lang="en">
              <a:cs typeface="Calibri"/>
            </a:endParaRPr>
          </a:p>
          <a:p>
            <a:pPr marL="161766">
              <a:buSzPts val="1100"/>
            </a:pPr>
            <a:endParaRPr lang="en">
              <a:cs typeface="Calibri"/>
            </a:endParaRPr>
          </a:p>
        </p:txBody>
      </p:sp>
    </p:spTree>
    <p:extLst>
      <p:ext uri="{BB962C8B-B14F-4D97-AF65-F5344CB8AC3E}">
        <p14:creationId xmlns:p14="http://schemas.microsoft.com/office/powerpoint/2010/main" val="8567832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p:txBody>
      </p:sp>
    </p:spTree>
    <p:extLst>
      <p:ext uri="{BB962C8B-B14F-4D97-AF65-F5344CB8AC3E}">
        <p14:creationId xmlns:p14="http://schemas.microsoft.com/office/powerpoint/2010/main" val="7580423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9c13818ee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9c13818ee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61766"/>
            <a:r>
              <a:rPr lang="en"/>
              <a:t>Video Source:  https://www.youtube.com/watch?v=ak5q-DY-uyQ</a:t>
            </a:r>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9c13818ee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9c13818ee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61766">
              <a:buClr>
                <a:schemeClr val="dk1"/>
              </a:buClr>
              <a:buSzPts val="1100"/>
            </a:pPr>
            <a:r>
              <a:rPr lang="en"/>
              <a:t>Students can write a story and design illustrations. Once it has been edited for publication, they can record themselves reading the story, just like the other two stories they have heard. Teachers can share these stories for the class to hear during story time.</a:t>
            </a:r>
            <a:endParaRPr lang="en-US">
              <a:cs typeface="Calibri" panose="020F0502020204030204"/>
            </a:endParaRPr>
          </a:p>
        </p:txBody>
      </p:sp>
    </p:spTree>
    <p:extLst>
      <p:ext uri="{BB962C8B-B14F-4D97-AF65-F5344CB8AC3E}">
        <p14:creationId xmlns:p14="http://schemas.microsoft.com/office/powerpoint/2010/main" val="418604932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153025593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Image source: </a:t>
            </a:r>
            <a:endParaRPr lang="en-CA">
              <a:cs typeface="Calibri"/>
            </a:endParaRPr>
          </a:p>
          <a:p>
            <a:r>
              <a:rPr lang="en-CA"/>
              <a:t> </a:t>
            </a:r>
            <a:r>
              <a:rPr lang="en-CA">
                <a:hlinkClick r:id="rId3"/>
              </a:rPr>
              <a:t>https://solveme.edc.org/Mobiles.html?toosmall=no</a:t>
            </a:r>
            <a:endParaRPr lang="en-CA"/>
          </a:p>
          <a:p>
            <a:r>
              <a:rPr lang="en-CA">
                <a:hlinkClick r:id="rId4"/>
              </a:rPr>
              <a:t>https://pixabay.com/illustrations/constructor-detail-part-brick-game-761618/</a:t>
            </a:r>
            <a:endParaRPr lang="en-CA"/>
          </a:p>
          <a:p>
            <a:r>
              <a:rPr lang="en-CA">
                <a:hlinkClick r:id="rId5"/>
              </a:rPr>
              <a:t>https://openclipart.org/download/300963/kamera.svg</a:t>
            </a:r>
            <a:endParaRPr lang="en-CA">
              <a:cs typeface="Calibri"/>
              <a:hlinkClick r:id="rId5"/>
            </a:endParaRPr>
          </a:p>
          <a:p>
            <a:r>
              <a:rPr lang="en-CA"/>
              <a:t> </a:t>
            </a:r>
            <a:r>
              <a:rPr lang="en-CA">
                <a:hlinkClick r:id="rId6"/>
              </a:rPr>
              <a:t>https://openclipart.org/detail/172707/edit-icon-icono-editar</a:t>
            </a:r>
            <a:endParaRPr lang="en-CA"/>
          </a:p>
          <a:p>
            <a:r>
              <a:rPr lang="en-CA"/>
              <a:t> </a:t>
            </a:r>
            <a:r>
              <a:rPr lang="en-CA">
                <a:hlinkClick r:id="rId7"/>
              </a:rPr>
              <a:t>https://openclipart.org/detail/212116/screencast</a:t>
            </a:r>
            <a:endParaRPr lang="en-CA">
              <a:cs typeface="Calibri" panose="020F0502020204030204"/>
            </a:endParaRPr>
          </a:p>
          <a:p>
            <a:endParaRPr lang="en-CA">
              <a:cs typeface="Calibri" panose="020F0502020204030204"/>
            </a:endParaRPr>
          </a:p>
          <a:p>
            <a:endParaRPr lang="en-CA">
              <a:cs typeface="Calibri" panose="020F0502020204030204"/>
            </a:endParaRPr>
          </a:p>
          <a:p>
            <a:endParaRPr lang="en-CA"/>
          </a:p>
          <a:p>
            <a:endParaRPr lang="en-US">
              <a:cs typeface="Calibri"/>
            </a:endParaRPr>
          </a:p>
          <a:p>
            <a:endParaRPr lang="en-CA">
              <a:cs typeface="Calibri"/>
            </a:endParaRPr>
          </a:p>
        </p:txBody>
      </p:sp>
    </p:spTree>
    <p:extLst>
      <p:ext uri="{BB962C8B-B14F-4D97-AF65-F5344CB8AC3E}">
        <p14:creationId xmlns:p14="http://schemas.microsoft.com/office/powerpoint/2010/main" val="24793031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cs typeface="Calibri"/>
              </a:rPr>
              <a:t>Source: </a:t>
            </a:r>
            <a:r>
              <a:rPr lang="en-CA" dirty="0">
                <a:hlinkClick r:id="rId3"/>
              </a:rPr>
              <a:t>https://solveme.edc.org/Mobiles.html?toosmall=no</a:t>
            </a:r>
            <a:endParaRPr lang="en-CA" dirty="0">
              <a:cs typeface="Calibri"/>
            </a:endParaRPr>
          </a:p>
          <a:p>
            <a:r>
              <a:rPr lang="en-CA" dirty="0"/>
              <a:t>The activator for today is a SolveMe Mobile. This is a closed mobile. Next, ask  What do You notice in this image?  (shapes, 2 on one side and four on the other, the orange =4, there is a black line) </a:t>
            </a:r>
            <a:endParaRPr lang="en-US" dirty="0"/>
          </a:p>
          <a:p>
            <a:endParaRPr lang="en-CA" dirty="0">
              <a:cs typeface="Calibri"/>
            </a:endParaRPr>
          </a:p>
          <a:p>
            <a:r>
              <a:rPr lang="en-CA" dirty="0"/>
              <a:t>If instruction is occurring online,  model what that straight line would look like for students using body actions (arms straight out). Hopefully they will say balanced, or equal, or the same.  Then then tilt. Ask "What does this show?" Hopefully they will answer not balanced, not equal, not the same. Go back to balanced, not balanced. Then relate it to the image. This black line is straight across, what is it showing balanced or not balanced? What does being balanced mean?</a:t>
            </a:r>
            <a:endParaRPr lang="en-US" dirty="0"/>
          </a:p>
          <a:p>
            <a:r>
              <a:rPr lang="en-CA" dirty="0"/>
              <a:t>This is balanced so both sides need to be</a:t>
            </a:r>
            <a:r>
              <a:rPr lang="en-CA" b="1" dirty="0"/>
              <a:t> the same </a:t>
            </a:r>
            <a:r>
              <a:rPr lang="en-CA" dirty="0" smtClean="0"/>
              <a:t>value.</a:t>
            </a:r>
            <a:endParaRPr lang="en-US" dirty="0">
              <a:cs typeface="Calibri" panose="020F0502020204030204"/>
            </a:endParaRPr>
          </a:p>
          <a:p>
            <a:endParaRPr lang="en-CA" dirty="0"/>
          </a:p>
          <a:p>
            <a:endParaRPr lang="en-CA" dirty="0">
              <a:cs typeface="Calibri"/>
            </a:endParaRPr>
          </a:p>
        </p:txBody>
      </p:sp>
    </p:spTree>
    <p:extLst>
      <p:ext uri="{BB962C8B-B14F-4D97-AF65-F5344CB8AC3E}">
        <p14:creationId xmlns:p14="http://schemas.microsoft.com/office/powerpoint/2010/main" val="17596636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cs typeface="Calibri"/>
              </a:rPr>
              <a:t>Source: </a:t>
            </a:r>
            <a:r>
              <a:rPr lang="en-CA" dirty="0">
                <a:hlinkClick r:id="rId3"/>
              </a:rPr>
              <a:t>https://solveme.edc.org/Mobiles.html?toosmall=no</a:t>
            </a:r>
            <a:endParaRPr lang="en-CA" dirty="0">
              <a:cs typeface="Calibri"/>
            </a:endParaRPr>
          </a:p>
          <a:p>
            <a:endParaRPr lang="en-CA" dirty="0">
              <a:cs typeface="Calibri"/>
            </a:endParaRPr>
          </a:p>
          <a:p>
            <a:r>
              <a:rPr lang="en-CA" dirty="0">
                <a:cs typeface="Calibri"/>
              </a:rPr>
              <a:t>This is the same mobile, but now we are taking all of the values away. Students can make the shapes any value they want.</a:t>
            </a:r>
          </a:p>
          <a:p>
            <a:endParaRPr lang="en-CA" dirty="0">
              <a:cs typeface="Calibri"/>
            </a:endParaRPr>
          </a:p>
          <a:p>
            <a:r>
              <a:rPr lang="en-CA" sz="2000" b="0" dirty="0" smtClean="0">
                <a:solidFill>
                  <a:srgbClr val="FF0000"/>
                </a:solidFill>
                <a:cs typeface="Calibri"/>
              </a:rPr>
              <a:t>For this SolveMe</a:t>
            </a:r>
            <a:r>
              <a:rPr lang="en-CA" sz="2000" b="0" baseline="0" dirty="0" smtClean="0">
                <a:solidFill>
                  <a:srgbClr val="FF0000"/>
                </a:solidFill>
                <a:cs typeface="Calibri"/>
              </a:rPr>
              <a:t> Mobile tell the students the following criteria:  </a:t>
            </a:r>
            <a:r>
              <a:rPr lang="en-CA" sz="2000" b="0" dirty="0" smtClean="0">
                <a:solidFill>
                  <a:srgbClr val="FF0000"/>
                </a:solidFill>
                <a:cs typeface="Calibri"/>
              </a:rPr>
              <a:t> same shape, same colour must be the same value. </a:t>
            </a:r>
            <a:r>
              <a:rPr lang="en-CA" sz="2000" b="0" dirty="0">
                <a:solidFill>
                  <a:srgbClr val="FF0000"/>
                </a:solidFill>
                <a:cs typeface="Calibri"/>
              </a:rPr>
              <a:t>A different shape, different colour, </a:t>
            </a:r>
            <a:r>
              <a:rPr lang="en-CA" sz="2000" b="0" dirty="0" smtClean="0">
                <a:solidFill>
                  <a:srgbClr val="FF0000"/>
                </a:solidFill>
                <a:cs typeface="Calibri"/>
              </a:rPr>
              <a:t>must have a </a:t>
            </a:r>
            <a:r>
              <a:rPr lang="en-CA" sz="2000" b="0" dirty="0">
                <a:solidFill>
                  <a:srgbClr val="FF0000"/>
                </a:solidFill>
                <a:cs typeface="Calibri"/>
              </a:rPr>
              <a:t>different value.</a:t>
            </a:r>
          </a:p>
          <a:p>
            <a:r>
              <a:rPr lang="en-CA" dirty="0" smtClean="0">
                <a:cs typeface="Calibri"/>
              </a:rPr>
              <a:t>For </a:t>
            </a:r>
            <a:r>
              <a:rPr lang="en-CA" dirty="0">
                <a:cs typeface="Calibri"/>
              </a:rPr>
              <a:t>example if the orange trapezoid = 50 the total value for that side is 100. It makes sense that </a:t>
            </a:r>
            <a:r>
              <a:rPr lang="en-CA" dirty="0" smtClean="0">
                <a:cs typeface="Calibri"/>
              </a:rPr>
              <a:t>the </a:t>
            </a:r>
            <a:r>
              <a:rPr lang="en-CA" dirty="0">
                <a:cs typeface="Calibri"/>
              </a:rPr>
              <a:t>blue circles could be 25, but then the red heart would also have to be 25 for it to be balanced. This cannot </a:t>
            </a:r>
            <a:r>
              <a:rPr lang="en-CA" dirty="0" smtClean="0">
                <a:cs typeface="Calibri"/>
              </a:rPr>
              <a:t>work</a:t>
            </a:r>
            <a:r>
              <a:rPr lang="en-CA" baseline="0" dirty="0" smtClean="0">
                <a:cs typeface="Calibri"/>
              </a:rPr>
              <a:t> given the criteria.  </a:t>
            </a:r>
            <a:endParaRPr lang="en-CA" dirty="0">
              <a:cs typeface="Calibri"/>
            </a:endParaRPr>
          </a:p>
          <a:p>
            <a:r>
              <a:rPr lang="en-CA" dirty="0">
                <a:cs typeface="Calibri"/>
              </a:rPr>
              <a:t>But if the blue circles are 30 each, and the red heart is 10, then that side of the mobile is also equal to </a:t>
            </a:r>
            <a:r>
              <a:rPr lang="en-CA" dirty="0" smtClean="0">
                <a:cs typeface="Calibri"/>
              </a:rPr>
              <a:t>100 (answers</a:t>
            </a:r>
            <a:r>
              <a:rPr lang="en-CA" baseline="0" dirty="0" smtClean="0">
                <a:cs typeface="Calibri"/>
              </a:rPr>
              <a:t> may vary).</a:t>
            </a:r>
            <a:endParaRPr lang="en-CA" dirty="0" smtClean="0">
              <a:cs typeface="Calibri"/>
            </a:endParaRPr>
          </a:p>
          <a:p>
            <a:endParaRPr lang="en-CA" dirty="0" smtClean="0">
              <a:cs typeface="Calibri"/>
            </a:endParaRPr>
          </a:p>
          <a:p>
            <a:r>
              <a:rPr lang="en-CA" dirty="0" smtClean="0">
                <a:cs typeface="Calibri"/>
              </a:rPr>
              <a:t>*</a:t>
            </a:r>
            <a:r>
              <a:rPr lang="en-CA" baseline="0" dirty="0" smtClean="0">
                <a:cs typeface="Calibri"/>
              </a:rPr>
              <a:t> The criteria for the SolveMe mobile could vary. For example, </a:t>
            </a:r>
            <a:r>
              <a:rPr lang="en-CA" sz="2000" b="0" dirty="0" smtClean="0">
                <a:solidFill>
                  <a:srgbClr val="FF0000"/>
                </a:solidFill>
                <a:cs typeface="Calibri"/>
              </a:rPr>
              <a:t>same shape, same colour must be the same value. A different shape, different colour, may have the</a:t>
            </a:r>
            <a:r>
              <a:rPr lang="en-CA" sz="2000" b="0" baseline="0" dirty="0" smtClean="0">
                <a:solidFill>
                  <a:srgbClr val="FF0000"/>
                </a:solidFill>
                <a:cs typeface="Calibri"/>
              </a:rPr>
              <a:t> same </a:t>
            </a:r>
            <a:r>
              <a:rPr lang="en-CA" sz="2000" b="0" dirty="0" smtClean="0">
                <a:solidFill>
                  <a:srgbClr val="FF0000"/>
                </a:solidFill>
                <a:cs typeface="Calibri"/>
              </a:rPr>
              <a:t>value.</a:t>
            </a:r>
          </a:p>
          <a:p>
            <a:r>
              <a:rPr lang="en-CA" dirty="0" smtClean="0">
                <a:cs typeface="Calibri"/>
              </a:rPr>
              <a:t>For example if the orange trapezoid = 50 the total value for that side is 100. The</a:t>
            </a:r>
            <a:r>
              <a:rPr lang="en-CA" baseline="0" dirty="0" smtClean="0">
                <a:cs typeface="Calibri"/>
              </a:rPr>
              <a:t> </a:t>
            </a:r>
            <a:r>
              <a:rPr lang="en-CA" dirty="0" smtClean="0">
                <a:cs typeface="Calibri"/>
              </a:rPr>
              <a:t>blue circles and the heart</a:t>
            </a:r>
            <a:r>
              <a:rPr lang="en-CA" baseline="0" dirty="0" smtClean="0">
                <a:cs typeface="Calibri"/>
              </a:rPr>
              <a:t> could be worth</a:t>
            </a:r>
            <a:r>
              <a:rPr lang="en-CA" dirty="0" smtClean="0">
                <a:cs typeface="Calibri"/>
              </a:rPr>
              <a:t> 25 each.</a:t>
            </a:r>
            <a:endParaRPr lang="en-CA" dirty="0"/>
          </a:p>
        </p:txBody>
      </p:sp>
    </p:spTree>
    <p:extLst>
      <p:ext uri="{BB962C8B-B14F-4D97-AF65-F5344CB8AC3E}">
        <p14:creationId xmlns:p14="http://schemas.microsoft.com/office/powerpoint/2010/main" val="7062358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1829085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Source: Manitoba Support Document for Teachers Grade 2</a:t>
            </a:r>
            <a:endParaRPr lang="en-US" dirty="0"/>
          </a:p>
          <a:p>
            <a:endParaRPr lang="en-CA" dirty="0"/>
          </a:p>
          <a:p>
            <a:r>
              <a:rPr lang="en-CA" dirty="0"/>
              <a:t>Assessing Prior Knowledge:</a:t>
            </a:r>
            <a:endParaRPr lang="en-US" dirty="0">
              <a:cs typeface="Calibri"/>
            </a:endParaRPr>
          </a:p>
          <a:p>
            <a:r>
              <a:rPr lang="en-CA" dirty="0"/>
              <a:t>Give students a small group of 3-D objects. </a:t>
            </a:r>
            <a:r>
              <a:rPr lang="en-CA" dirty="0" smtClean="0"/>
              <a:t>Use</a:t>
            </a:r>
            <a:r>
              <a:rPr lang="en-CA" baseline="0" dirty="0" smtClean="0"/>
              <a:t> the objects on the page as a sample.  Have students collect objects around their home to sort. </a:t>
            </a:r>
            <a:endParaRPr lang="en-US" dirty="0"/>
          </a:p>
          <a:p>
            <a:r>
              <a:rPr lang="en-CA" dirty="0"/>
              <a:t>Have them sort them and then state their sorting rule. </a:t>
            </a:r>
            <a:endParaRPr lang="en-US" dirty="0"/>
          </a:p>
          <a:p>
            <a:endParaRPr lang="en-CA" dirty="0">
              <a:cs typeface="Calibri"/>
            </a:endParaRPr>
          </a:p>
          <a:p>
            <a:r>
              <a:rPr lang="en-CA" dirty="0"/>
              <a:t>Can the student:</a:t>
            </a:r>
            <a:endParaRPr lang="en-US" dirty="0"/>
          </a:p>
          <a:p>
            <a:pPr marL="174708" indent="-174708">
              <a:buFont typeface="Arial,Sans-Serif"/>
              <a:buChar char="•"/>
            </a:pPr>
            <a:r>
              <a:rPr lang="en-CA" dirty="0"/>
              <a:t>sort a collection of 3-D objects using self-selected attribute</a:t>
            </a:r>
          </a:p>
          <a:p>
            <a:pPr marL="174708" indent="-174708">
              <a:buFont typeface="Arial,Sans-Serif"/>
              <a:buChar char="•"/>
            </a:pPr>
            <a:r>
              <a:rPr lang="en-CA" dirty="0"/>
              <a:t>state the sorting rule 3-D </a:t>
            </a:r>
          </a:p>
          <a:p>
            <a:endParaRPr lang="en-CA" dirty="0">
              <a:cs typeface="Calibri"/>
            </a:endParaRPr>
          </a:p>
        </p:txBody>
      </p:sp>
    </p:spTree>
    <p:extLst>
      <p:ext uri="{BB962C8B-B14F-4D97-AF65-F5344CB8AC3E}">
        <p14:creationId xmlns:p14="http://schemas.microsoft.com/office/powerpoint/2010/main" val="40273117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Source: Grade Two Mathematics, Support Document For Teacher</a:t>
            </a:r>
          </a:p>
          <a:p>
            <a:endParaRPr lang="en-CA"/>
          </a:p>
          <a:p>
            <a:r>
              <a:rPr lang="en-CA"/>
              <a:t>Tell students that they are going to make a class riddle book for 3-D objects and 2-D shapes. Show students an example.</a:t>
            </a:r>
          </a:p>
          <a:p>
            <a:endParaRPr lang="en-CA">
              <a:cs typeface="Calibri"/>
            </a:endParaRPr>
          </a:p>
          <a:p>
            <a:r>
              <a:rPr lang="en-CA">
                <a:cs typeface="Calibri"/>
              </a:rPr>
              <a:t>Co-construct a criteria with the class on what their riddle will need to include. What are some important information the class has learned </a:t>
            </a:r>
          </a:p>
        </p:txBody>
      </p:sp>
    </p:spTree>
    <p:extLst>
      <p:ext uri="{BB962C8B-B14F-4D97-AF65-F5344CB8AC3E}">
        <p14:creationId xmlns:p14="http://schemas.microsoft.com/office/powerpoint/2010/main" val="19090657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Use this slide to co-construct criteria with your students:</a:t>
            </a:r>
            <a:endParaRPr lang="en-CA">
              <a:cs typeface="Calibri"/>
            </a:endParaRPr>
          </a:p>
          <a:p>
            <a:r>
              <a:rPr lang="en-CA">
                <a:cs typeface="Calibri"/>
              </a:rPr>
              <a:t>Refer back to the example and what are the important clues that you need to be able to have success in building a riddle.</a:t>
            </a:r>
          </a:p>
          <a:p>
            <a:endParaRPr lang="en-CA">
              <a:cs typeface="Calibri"/>
            </a:endParaRPr>
          </a:p>
          <a:p>
            <a:r>
              <a:rPr lang="en-CA">
                <a:cs typeface="Calibri"/>
              </a:rPr>
              <a:t>What to look for and include in the criteria:</a:t>
            </a:r>
            <a:endParaRPr lang="en-CA"/>
          </a:p>
          <a:p>
            <a:pPr marL="174708" indent="-174708">
              <a:buFont typeface="Arial"/>
              <a:buChar char="•"/>
            </a:pPr>
            <a:r>
              <a:rPr lang="en-CA"/>
              <a:t>select and correctly name a 3-D object or 2-D shape </a:t>
            </a:r>
            <a:endParaRPr lang="en-CA">
              <a:cs typeface="Calibri" panose="020F0502020204030204"/>
            </a:endParaRPr>
          </a:p>
          <a:p>
            <a:pPr marL="174708" indent="-174708">
              <a:buFont typeface="Arial"/>
              <a:buChar char="•"/>
            </a:pPr>
            <a:r>
              <a:rPr lang="en-CA"/>
              <a:t>identify examples in the environment </a:t>
            </a:r>
            <a:endParaRPr lang="en-CA">
              <a:cs typeface="Calibri"/>
            </a:endParaRPr>
          </a:p>
          <a:p>
            <a:pPr marL="174708" indent="-174708">
              <a:buFont typeface="Arial"/>
              <a:buChar char="•"/>
            </a:pPr>
            <a:r>
              <a:rPr lang="en-CA"/>
              <a:t>identify attributes of the object/shape </a:t>
            </a:r>
            <a:endParaRPr lang="en-CA">
              <a:cs typeface="Calibri" panose="020F0502020204030204"/>
            </a:endParaRPr>
          </a:p>
          <a:p>
            <a:pPr marL="174708" indent="-174708">
              <a:buFont typeface="Arial"/>
              <a:buChar char="•"/>
            </a:pPr>
            <a:r>
              <a:rPr lang="en-CA"/>
              <a:t>put the information together in the form of a riddle</a:t>
            </a:r>
            <a:endParaRPr lang="en-CA">
              <a:cs typeface="Calibri" panose="020F0502020204030204"/>
            </a:endParaRPr>
          </a:p>
        </p:txBody>
      </p:sp>
    </p:spTree>
    <p:extLst>
      <p:ext uri="{BB962C8B-B14F-4D97-AF65-F5344CB8AC3E}">
        <p14:creationId xmlns:p14="http://schemas.microsoft.com/office/powerpoint/2010/main" val="29437730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p:txBody>
      </p:sp>
    </p:spTree>
    <p:extLst>
      <p:ext uri="{BB962C8B-B14F-4D97-AF65-F5344CB8AC3E}">
        <p14:creationId xmlns:p14="http://schemas.microsoft.com/office/powerpoint/2010/main" val="38710694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t>Source: Grade Two Support Document for Teachers, Manitoba Education</a:t>
            </a:r>
            <a:endParaRPr lang="en-US" dirty="0"/>
          </a:p>
          <a:p>
            <a:pPr>
              <a:defRPr/>
            </a:pPr>
            <a:endParaRPr lang="en-CA" dirty="0"/>
          </a:p>
          <a:p>
            <a:pPr>
              <a:defRPr/>
            </a:pPr>
            <a:r>
              <a:rPr lang="en-CA" dirty="0"/>
              <a:t>This could be an asynchronous activity. If your school uses </a:t>
            </a:r>
            <a:r>
              <a:rPr lang="en-CA" dirty="0" smtClean="0"/>
              <a:t>Seesaw</a:t>
            </a:r>
            <a:r>
              <a:rPr lang="en-CA" dirty="0"/>
              <a:t>, you can copy this slide into that platform.</a:t>
            </a:r>
            <a:endParaRPr lang="en-US" dirty="0">
              <a:cs typeface="Calibri"/>
            </a:endParaRPr>
          </a:p>
          <a:p>
            <a:pPr>
              <a:defRPr/>
            </a:pPr>
            <a:endParaRPr lang="en-CA" dirty="0"/>
          </a:p>
          <a:p>
            <a:pPr>
              <a:defRPr/>
            </a:pPr>
            <a:r>
              <a:rPr lang="en-CA" dirty="0"/>
              <a:t>The student is able to:</a:t>
            </a:r>
            <a:endParaRPr lang="en-CA" dirty="0">
              <a:cs typeface="Calibri"/>
            </a:endParaRPr>
          </a:p>
          <a:p>
            <a:pPr marL="174708" indent="-174708">
              <a:buFont typeface="Arial"/>
              <a:buChar char="•"/>
              <a:defRPr/>
            </a:pPr>
            <a:r>
              <a:rPr lang="en-CA" dirty="0"/>
              <a:t> identify the object </a:t>
            </a:r>
            <a:endParaRPr lang="en-CA" dirty="0">
              <a:cs typeface="Calibri" panose="020F0502020204030204"/>
            </a:endParaRPr>
          </a:p>
          <a:p>
            <a:pPr marL="174708" indent="-174708">
              <a:buFont typeface="Arial"/>
              <a:buChar char="•"/>
              <a:defRPr/>
            </a:pPr>
            <a:r>
              <a:rPr lang="en-CA" dirty="0"/>
              <a:t> identify the attributes of the object </a:t>
            </a:r>
            <a:endParaRPr lang="en-CA" dirty="0">
              <a:cs typeface="Calibri" panose="020F0502020204030204"/>
            </a:endParaRPr>
          </a:p>
          <a:p>
            <a:pPr marL="174708" indent="-174708">
              <a:buFont typeface="Arial"/>
              <a:buChar char="•"/>
              <a:defRPr/>
            </a:pPr>
            <a:r>
              <a:rPr lang="en-CA" dirty="0"/>
              <a:t>identify examples of the objects in the environment</a:t>
            </a:r>
            <a:endParaRPr lang="en-CA" dirty="0">
              <a:cs typeface="Calibri"/>
            </a:endParaRPr>
          </a:p>
          <a:p>
            <a:pPr marL="174708" indent="-174708" defTabSz="931774">
              <a:buFont typeface="Arial"/>
              <a:buChar char="•"/>
              <a:defRPr/>
            </a:pPr>
            <a:endParaRPr lang="en-CA" dirty="0">
              <a:cs typeface="Calibri"/>
            </a:endParaRPr>
          </a:p>
        </p:txBody>
      </p:sp>
    </p:spTree>
    <p:extLst>
      <p:ext uri="{BB962C8B-B14F-4D97-AF65-F5344CB8AC3E}">
        <p14:creationId xmlns:p14="http://schemas.microsoft.com/office/powerpoint/2010/main" val="37184659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endParaRPr lang="en-CA">
              <a:cs typeface="Calibri"/>
            </a:endParaRPr>
          </a:p>
          <a:p>
            <a:endParaRPr/>
          </a:p>
        </p:txBody>
      </p:sp>
    </p:spTree>
    <p:extLst>
      <p:ext uri="{BB962C8B-B14F-4D97-AF65-F5344CB8AC3E}">
        <p14:creationId xmlns:p14="http://schemas.microsoft.com/office/powerpoint/2010/main" val="15593564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cs typeface="Calibri"/>
              </a:rPr>
              <a:t>This would be an opportunity to compare student solutions to look at similarities, differences, and make connections between </a:t>
            </a:r>
            <a:r>
              <a:rPr lang="en-CA" dirty="0" smtClean="0">
                <a:cs typeface="Calibri"/>
              </a:rPr>
              <a:t>them.</a:t>
            </a:r>
            <a:endParaRPr lang="en-CA" dirty="0">
              <a:cs typeface="Calibri"/>
            </a:endParaRPr>
          </a:p>
        </p:txBody>
      </p:sp>
    </p:spTree>
    <p:extLst>
      <p:ext uri="{BB962C8B-B14F-4D97-AF65-F5344CB8AC3E}">
        <p14:creationId xmlns:p14="http://schemas.microsoft.com/office/powerpoint/2010/main" val="20659228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Duplicate for each student to reflect upon their learning experience.</a:t>
            </a:r>
          </a:p>
        </p:txBody>
      </p:sp>
    </p:spTree>
    <p:extLst>
      <p:ext uri="{BB962C8B-B14F-4D97-AF65-F5344CB8AC3E}">
        <p14:creationId xmlns:p14="http://schemas.microsoft.com/office/powerpoint/2010/main" val="1959032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endParaRPr lang="en-CA">
              <a:cs typeface="Calibri"/>
            </a:endParaRPr>
          </a:p>
        </p:txBody>
      </p:sp>
    </p:spTree>
    <p:extLst>
      <p:ext uri="{BB962C8B-B14F-4D97-AF65-F5344CB8AC3E}">
        <p14:creationId xmlns:p14="http://schemas.microsoft.com/office/powerpoint/2010/main" val="262575180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Assessment rubrics to go here</a:t>
            </a:r>
          </a:p>
        </p:txBody>
      </p:sp>
      <p:sp>
        <p:nvSpPr>
          <p:cNvPr id="4" name="Slide Number Placeholder 3"/>
          <p:cNvSpPr>
            <a:spLocks noGrp="1"/>
          </p:cNvSpPr>
          <p:nvPr>
            <p:ph type="sldNum" sz="quarter" idx="5"/>
          </p:nvPr>
        </p:nvSpPr>
        <p:spPr/>
        <p:txBody>
          <a:bodyPr/>
          <a:lstStyle/>
          <a:p>
            <a:fld id="{D00F4C1E-0650-3D47-B8B9-F7906B5CA43F}" type="slidenum">
              <a:rPr lang="en-US" smtClean="0"/>
              <a:t>137</a:t>
            </a:fld>
            <a:endParaRPr lang="en-US"/>
          </a:p>
        </p:txBody>
      </p:sp>
    </p:spTree>
    <p:extLst>
      <p:ext uri="{BB962C8B-B14F-4D97-AF65-F5344CB8AC3E}">
        <p14:creationId xmlns:p14="http://schemas.microsoft.com/office/powerpoint/2010/main" val="328826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Source: Manitoba Support Document for Teachers Grade 2</a:t>
            </a:r>
            <a:endParaRPr lang="en-US" dirty="0"/>
          </a:p>
          <a:p>
            <a:endParaRPr lang="en-CA" dirty="0"/>
          </a:p>
          <a:p>
            <a:r>
              <a:rPr lang="en-CA" dirty="0"/>
              <a:t>Assessing Prior Knowledge:</a:t>
            </a:r>
            <a:endParaRPr lang="en-US" dirty="0">
              <a:cs typeface="Calibri"/>
            </a:endParaRPr>
          </a:p>
          <a:p>
            <a:r>
              <a:rPr lang="en-CA" dirty="0"/>
              <a:t>Give students a small group of 3-D objects. </a:t>
            </a:r>
            <a:endParaRPr lang="en-US" dirty="0"/>
          </a:p>
          <a:p>
            <a:r>
              <a:rPr lang="en-CA" dirty="0"/>
              <a:t>  Ask them to re-sort the set and then state their new sorting rule. </a:t>
            </a:r>
            <a:endParaRPr lang="en-US" dirty="0"/>
          </a:p>
          <a:p>
            <a:endParaRPr lang="en-CA" dirty="0">
              <a:cs typeface="Calibri"/>
            </a:endParaRPr>
          </a:p>
          <a:p>
            <a:r>
              <a:rPr lang="en-CA" dirty="0"/>
              <a:t>Can the students:</a:t>
            </a:r>
          </a:p>
          <a:p>
            <a:pPr marL="174708" indent="-174708">
              <a:buFont typeface="Arial"/>
              <a:buChar char="•"/>
            </a:pPr>
            <a:r>
              <a:rPr lang="en-CA" dirty="0"/>
              <a:t>sort a collection of 3-D objects using self-selected attribute</a:t>
            </a:r>
            <a:endParaRPr lang="en-CA" dirty="0">
              <a:cs typeface="Calibri"/>
            </a:endParaRPr>
          </a:p>
          <a:p>
            <a:pPr marL="174708" indent="-174708">
              <a:buFont typeface="Arial"/>
              <a:buChar char="•"/>
            </a:pPr>
            <a:r>
              <a:rPr lang="en-CA" dirty="0"/>
              <a:t>state the sorting rule 3-D </a:t>
            </a:r>
            <a:endParaRPr lang="en-CA" dirty="0">
              <a:cs typeface="Calibri"/>
            </a:endParaRPr>
          </a:p>
          <a:p>
            <a:pPr marL="174708" indent="-174708">
              <a:buFont typeface="Arial"/>
              <a:buChar char="•"/>
            </a:pPr>
            <a:r>
              <a:rPr lang="en-CA" dirty="0"/>
              <a:t>re-sort a set in another way 3-D </a:t>
            </a:r>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652239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Source: Manitoba Support Document for Teachers Grade 2</a:t>
            </a:r>
            <a:endParaRPr lang="en-US" dirty="0"/>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1314694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Source: Manitoba Support Document for Teachers Grade 2</a:t>
            </a:r>
            <a:endParaRPr lang="en-US" dirty="0"/>
          </a:p>
          <a:p>
            <a:endParaRPr lang="en-CA" dirty="0"/>
          </a:p>
          <a:p>
            <a:r>
              <a:rPr lang="en-CA" dirty="0"/>
              <a:t>Sort a set of objects into two groups. Have students identify the sorting rule. Hold up another one of the sorted objects and ask them to identify where it should go.</a:t>
            </a:r>
            <a:endParaRPr lang="en-US" dirty="0">
              <a:cs typeface="Calibri"/>
            </a:endParaRPr>
          </a:p>
          <a:p>
            <a:endParaRPr lang="en-CA" dirty="0"/>
          </a:p>
          <a:p>
            <a:r>
              <a:rPr lang="en-CA" dirty="0"/>
              <a:t>Can the student:</a:t>
            </a:r>
            <a:endParaRPr lang="en-US" dirty="0"/>
          </a:p>
          <a:p>
            <a:pPr marL="174708" indent="-174708">
              <a:buFont typeface="Arial,Sans-Serif"/>
              <a:buChar char="•"/>
            </a:pPr>
            <a:r>
              <a:rPr lang="en-CA" dirty="0"/>
              <a:t>sort a collection of 3-D objects using self-selected attribute</a:t>
            </a:r>
          </a:p>
          <a:p>
            <a:pPr marL="174708" indent="-174708">
              <a:buFont typeface="Arial,Sans-Serif"/>
              <a:buChar char="•"/>
            </a:pPr>
            <a:r>
              <a:rPr lang="en-CA" dirty="0"/>
              <a:t>state the sorting rule 3-D </a:t>
            </a:r>
          </a:p>
          <a:p>
            <a:pPr marL="174708" indent="-174708">
              <a:buFont typeface="Arial,Sans-Serif"/>
              <a:buChar char="•"/>
            </a:pPr>
            <a:r>
              <a:rPr lang="en-CA" dirty="0"/>
              <a:t>re-sort a set in another way 3-D </a:t>
            </a:r>
          </a:p>
          <a:p>
            <a:pPr marL="174708" indent="-174708">
              <a:buFont typeface="Arial,Sans-Serif"/>
              <a:buChar char="•"/>
            </a:pPr>
            <a:r>
              <a:rPr lang="en-CA" dirty="0"/>
              <a:t>identify the sorting rule of a pre-sorted set 3-D </a:t>
            </a:r>
          </a:p>
          <a:p>
            <a:pPr marL="174708" indent="-174708">
              <a:buFont typeface="Arial,Sans-Serif"/>
              <a:buChar char="•"/>
            </a:pPr>
            <a:r>
              <a:rPr lang="en-CA" dirty="0"/>
              <a:t>identify the placement of an additional object 3-D </a:t>
            </a:r>
          </a:p>
          <a:p>
            <a:endParaRPr lang="en-CA" dirty="0">
              <a:cs typeface="Calibri"/>
            </a:endParaRPr>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3808524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Source: Manitoba Support Document for Teachers Grade 2</a:t>
            </a:r>
            <a:endParaRPr lang="en-US" dirty="0"/>
          </a:p>
          <a:p>
            <a:endParaRPr lang="en-CA" dirty="0"/>
          </a:p>
          <a:p>
            <a:r>
              <a:rPr lang="en-CA" dirty="0"/>
              <a:t>Assessing Prior Knowledge:</a:t>
            </a:r>
          </a:p>
          <a:p>
            <a:endParaRPr lang="en-CA" dirty="0"/>
          </a:p>
          <a:p>
            <a:r>
              <a:rPr lang="en-CA" dirty="0"/>
              <a:t>Give students a small group of 2-D shapes.</a:t>
            </a:r>
          </a:p>
          <a:p>
            <a:r>
              <a:rPr lang="en-CA" dirty="0"/>
              <a:t>Have them sort them and then state their sorting rule. </a:t>
            </a:r>
            <a:endParaRPr lang="en-CA" dirty="0">
              <a:cs typeface="Calibri" panose="020F0502020204030204"/>
            </a:endParaRPr>
          </a:p>
          <a:p>
            <a:endParaRPr lang="en-CA" dirty="0">
              <a:cs typeface="Calibri" panose="020F0502020204030204"/>
            </a:endParaRPr>
          </a:p>
          <a:p>
            <a:r>
              <a:rPr lang="en-CA" dirty="0"/>
              <a:t>Can the student:</a:t>
            </a:r>
            <a:endParaRPr lang="en-US" dirty="0"/>
          </a:p>
          <a:p>
            <a:pPr marL="174708" indent="-174708">
              <a:buFont typeface="Arial"/>
              <a:buChar char="•"/>
            </a:pPr>
            <a:r>
              <a:rPr lang="en-CA" dirty="0"/>
              <a:t>sort a collection of 2-D shapes using self-selected attribute </a:t>
            </a:r>
            <a:endParaRPr lang="en-CA" dirty="0">
              <a:cs typeface="Calibri" panose="020F0502020204030204"/>
            </a:endParaRPr>
          </a:p>
          <a:p>
            <a:pPr marL="174708" indent="-174708">
              <a:buFont typeface="Arial"/>
              <a:buChar char="•"/>
            </a:pPr>
            <a:r>
              <a:rPr lang="en-CA" dirty="0"/>
              <a:t>state the sorting rule 2-D </a:t>
            </a:r>
            <a:endParaRPr lang="en-CA" dirty="0">
              <a:cs typeface="Calibri" panose="020F0502020204030204"/>
            </a:endParaRPr>
          </a:p>
        </p:txBody>
      </p:sp>
    </p:spTree>
    <p:extLst>
      <p:ext uri="{BB962C8B-B14F-4D97-AF65-F5344CB8AC3E}">
        <p14:creationId xmlns:p14="http://schemas.microsoft.com/office/powerpoint/2010/main" val="3665234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Source: Manitoba Support Document for Teachers Grade 2</a:t>
            </a:r>
            <a:endParaRPr lang="en-US"/>
          </a:p>
          <a:p>
            <a:endParaRPr lang="en-CA"/>
          </a:p>
          <a:p>
            <a:r>
              <a:rPr lang="en-CA"/>
              <a:t>Assessing Prior Knowledge:</a:t>
            </a:r>
          </a:p>
          <a:p>
            <a:endParaRPr lang="en-CA"/>
          </a:p>
          <a:p>
            <a:r>
              <a:rPr lang="en-CA"/>
              <a:t>Give students a small group of 2-D shapes.</a:t>
            </a:r>
          </a:p>
          <a:p>
            <a:r>
              <a:rPr lang="en-CA"/>
              <a:t>Have them sort them and then state their sorting rule. </a:t>
            </a:r>
            <a:endParaRPr lang="en-CA">
              <a:cs typeface="Calibri" panose="020F0502020204030204"/>
            </a:endParaRPr>
          </a:p>
          <a:p>
            <a:r>
              <a:rPr lang="en-CA"/>
              <a:t>Ask them to re-sort the set and then state their new sorting rule. </a:t>
            </a:r>
          </a:p>
          <a:p>
            <a:pPr marL="174708" indent="-174708">
              <a:buFont typeface="Arial"/>
              <a:buChar char="•"/>
            </a:pPr>
            <a:r>
              <a:rPr lang="en-CA"/>
              <a:t>sort a collection of 2-D shapes using self-selected attribute </a:t>
            </a:r>
            <a:endParaRPr lang="en-CA">
              <a:cs typeface="Calibri" panose="020F0502020204030204"/>
            </a:endParaRPr>
          </a:p>
          <a:p>
            <a:pPr marL="174708" indent="-174708">
              <a:buFont typeface="Arial"/>
              <a:buChar char="•"/>
            </a:pPr>
            <a:r>
              <a:rPr lang="en-CA"/>
              <a:t>state the sorting rule 2-D </a:t>
            </a:r>
            <a:endParaRPr lang="en-CA">
              <a:cs typeface="Calibri" panose="020F0502020204030204"/>
            </a:endParaRPr>
          </a:p>
          <a:p>
            <a:pPr marL="174708" indent="-174708">
              <a:buFont typeface="Arial"/>
              <a:buChar char="•"/>
            </a:pPr>
            <a:r>
              <a:rPr lang="en-CA"/>
              <a:t>re-sort a set in another way 2-D </a:t>
            </a:r>
            <a:endParaRPr lang="en-CA">
              <a:cs typeface="Calibri" panose="020F0502020204030204"/>
            </a:endParaRPr>
          </a:p>
          <a:p>
            <a:pPr marL="174708" indent="-174708">
              <a:buFont typeface="Arial"/>
              <a:buChar char="•"/>
            </a:pPr>
            <a:r>
              <a:rPr lang="en-CA"/>
              <a:t>identify the sorting rule of a pre-sorted set  2-D </a:t>
            </a:r>
            <a:endParaRPr lang="en-CA">
              <a:cs typeface="Calibri" panose="020F0502020204030204"/>
            </a:endParaRPr>
          </a:p>
          <a:p>
            <a:pPr marL="174708" indent="-174708">
              <a:buFont typeface="Arial"/>
              <a:buChar char="•"/>
            </a:pPr>
            <a:r>
              <a:rPr lang="en-CA"/>
              <a:t>identify the placement of an additional object 2-D</a:t>
            </a:r>
            <a:endParaRPr lang="en-CA">
              <a:cs typeface="Calibri" panose="020F0502020204030204"/>
            </a:endParaRPr>
          </a:p>
        </p:txBody>
      </p:sp>
    </p:spTree>
    <p:extLst>
      <p:ext uri="{BB962C8B-B14F-4D97-AF65-F5344CB8AC3E}">
        <p14:creationId xmlns:p14="http://schemas.microsoft.com/office/powerpoint/2010/main" val="1441047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Source: Manitoba Support Document for Teachers Grade 2</a:t>
            </a:r>
            <a:endParaRPr lang="en-US"/>
          </a:p>
          <a:p>
            <a:endParaRPr lang="en-CA"/>
          </a:p>
          <a:p>
            <a:r>
              <a:rPr lang="en-CA"/>
              <a:t>Assessing Prior Knowledge</a:t>
            </a:r>
          </a:p>
          <a:p>
            <a:endParaRPr lang="en-CA"/>
          </a:p>
          <a:p>
            <a:r>
              <a:rPr lang="en-CA"/>
              <a:t>Sort a set of objects into two groups. Have students identify the sorting rule. Hold up another one of the sorted objects and ask them to identify where it should go.</a:t>
            </a:r>
          </a:p>
          <a:p>
            <a:endParaRPr lang="en-CA">
              <a:cs typeface="Calibri"/>
            </a:endParaRPr>
          </a:p>
          <a:p>
            <a:r>
              <a:rPr lang="en-CA"/>
              <a:t>Can the student: </a:t>
            </a:r>
            <a:endParaRPr lang="en-CA">
              <a:cs typeface="Calibri" panose="020F0502020204030204"/>
            </a:endParaRPr>
          </a:p>
          <a:p>
            <a:pPr marL="174708" indent="-174708">
              <a:buFont typeface="Arial"/>
              <a:buChar char="•"/>
            </a:pPr>
            <a:r>
              <a:rPr lang="en-CA"/>
              <a:t>identify the sorting rule of a pre-sorted set  2-D </a:t>
            </a:r>
            <a:endParaRPr lang="en-CA">
              <a:cs typeface="Calibri" panose="020F0502020204030204"/>
            </a:endParaRPr>
          </a:p>
          <a:p>
            <a:pPr marL="174708" indent="-174708">
              <a:buFont typeface="Arial"/>
              <a:buChar char="•"/>
            </a:pPr>
            <a:r>
              <a:rPr lang="en-CA"/>
              <a:t>identify the placement of an additional object 2-D</a:t>
            </a:r>
            <a:endParaRPr lang="en-CA">
              <a:cs typeface="Calibri" panose="020F0502020204030204"/>
            </a:endParaRPr>
          </a:p>
        </p:txBody>
      </p:sp>
    </p:spTree>
    <p:extLst>
      <p:ext uri="{BB962C8B-B14F-4D97-AF65-F5344CB8AC3E}">
        <p14:creationId xmlns:p14="http://schemas.microsoft.com/office/powerpoint/2010/main" val="4272843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https://www.edu.gov.mb.ca/k12/cur/math/glossary_k-8/document.pdf</a:t>
            </a:r>
            <a:endParaRPr lang="en-US" dirty="0"/>
          </a:p>
          <a:p>
            <a:endParaRPr lang="en-US" dirty="0"/>
          </a:p>
          <a:p>
            <a:r>
              <a:rPr lang="en-US" dirty="0"/>
              <a:t>The characteristic(s) of a set of items that allow(s) them to be sorted, classified, and interpreted.</a:t>
            </a:r>
          </a:p>
          <a:p>
            <a:r>
              <a:rPr lang="en-US" dirty="0"/>
              <a:t>Mathematical attributes include size and shape, number of sides, and size of angles. </a:t>
            </a:r>
          </a:p>
          <a:p>
            <a:r>
              <a:rPr lang="en-US" dirty="0"/>
              <a:t>Non-mathematical attributes include colour and purpose. </a:t>
            </a:r>
          </a:p>
          <a:p>
            <a:r>
              <a:rPr lang="en-US" dirty="0"/>
              <a:t>Graphical attributes include title, axes, intervals, and legend. </a:t>
            </a:r>
          </a:p>
        </p:txBody>
      </p:sp>
      <p:sp>
        <p:nvSpPr>
          <p:cNvPr id="4" name="Slide Number Placeholder 3"/>
          <p:cNvSpPr>
            <a:spLocks noGrp="1"/>
          </p:cNvSpPr>
          <p:nvPr>
            <p:ph type="sldNum" sz="quarter" idx="5"/>
          </p:nvPr>
        </p:nvSpPr>
        <p:spPr/>
        <p:txBody>
          <a:bodyPr/>
          <a:lstStyle/>
          <a:p>
            <a:fld id="{D00F4C1E-0650-3D47-B8B9-F7906B5CA43F}" type="slidenum">
              <a:rPr lang="en-US" smtClean="0"/>
              <a:t>20</a:t>
            </a:fld>
            <a:endParaRPr lang="en-US"/>
          </a:p>
        </p:txBody>
      </p:sp>
    </p:spTree>
    <p:extLst>
      <p:ext uri="{BB962C8B-B14F-4D97-AF65-F5344CB8AC3E}">
        <p14:creationId xmlns:p14="http://schemas.microsoft.com/office/powerpoint/2010/main" val="412164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00F4C1E-0650-3D47-B8B9-F7906B5CA43F}" type="slidenum">
              <a:rPr lang="en-US" smtClean="0"/>
              <a:t>3</a:t>
            </a:fld>
            <a:endParaRPr lang="en-US"/>
          </a:p>
        </p:txBody>
      </p:sp>
    </p:spTree>
    <p:extLst>
      <p:ext uri="{BB962C8B-B14F-4D97-AF65-F5344CB8AC3E}">
        <p14:creationId xmlns:p14="http://schemas.microsoft.com/office/powerpoint/2010/main" val="61439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2699107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t>This could be an asynchronous activity. If </a:t>
            </a:r>
            <a:r>
              <a:rPr lang="en-CA" dirty="0" smtClean="0"/>
              <a:t>Seesaw </a:t>
            </a:r>
            <a:r>
              <a:rPr lang="en-CA" dirty="0"/>
              <a:t>or Google Classroom are digital platforms, </a:t>
            </a:r>
            <a:r>
              <a:rPr lang="en-CA" dirty="0" smtClean="0"/>
              <a:t>copy </a:t>
            </a:r>
            <a:r>
              <a:rPr lang="en-CA" dirty="0"/>
              <a:t>this slide into that platform.</a:t>
            </a:r>
            <a:endParaRPr lang="en-US" dirty="0"/>
          </a:p>
          <a:p>
            <a:pPr>
              <a:defRPr/>
            </a:pPr>
            <a:endParaRPr lang="en-CA" dirty="0"/>
          </a:p>
        </p:txBody>
      </p:sp>
    </p:spTree>
    <p:extLst>
      <p:ext uri="{BB962C8B-B14F-4D97-AF65-F5344CB8AC3E}">
        <p14:creationId xmlns:p14="http://schemas.microsoft.com/office/powerpoint/2010/main" val="231280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endParaRPr lang="en-CA">
              <a:cs typeface="Calibri"/>
            </a:endParaRPr>
          </a:p>
          <a:p>
            <a:pPr defTabSz="931774">
              <a:defRPr/>
            </a:pPr>
            <a:endParaRPr lang="en-CA">
              <a:cs typeface="Calibri"/>
            </a:endParaRPr>
          </a:p>
        </p:txBody>
      </p:sp>
    </p:spTree>
    <p:extLst>
      <p:ext uri="{BB962C8B-B14F-4D97-AF65-F5344CB8AC3E}">
        <p14:creationId xmlns:p14="http://schemas.microsoft.com/office/powerpoint/2010/main" val="2869867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Source: wodb.ca</a:t>
            </a:r>
            <a:endParaRPr lang="en-US">
              <a:cs typeface="Calibri"/>
            </a:endParaRPr>
          </a:p>
          <a:p>
            <a:r>
              <a:rPr lang="en-CA">
                <a:cs typeface="Calibri"/>
              </a:rPr>
              <a:t>Image Source: </a:t>
            </a:r>
            <a:r>
              <a:rPr lang="en-CA">
                <a:cs typeface="Calibri"/>
                <a:hlinkClick r:id="rId3"/>
              </a:rPr>
              <a:t>https://pixy.org/906437/</a:t>
            </a:r>
            <a:endParaRPr lang="en-US">
              <a:cs typeface="Calibri"/>
            </a:endParaRPr>
          </a:p>
          <a:p>
            <a:r>
              <a:rPr lang="en-CA">
                <a:hlinkClick r:id="rId4"/>
              </a:rPr>
              <a:t>https://openclipart.org/detail/172707/edit-icon-icono-editar</a:t>
            </a:r>
            <a:endParaRPr lang="en-CA">
              <a:cs typeface="Calibri" panose="020F0502020204030204"/>
            </a:endParaRPr>
          </a:p>
          <a:p>
            <a:r>
              <a:rPr lang="en-CA"/>
              <a:t> </a:t>
            </a:r>
            <a:r>
              <a:rPr lang="en-CA">
                <a:hlinkClick r:id="rId5"/>
              </a:rPr>
              <a:t>https://openclipart.org/detail/212116/screencast</a:t>
            </a:r>
            <a:endParaRPr lang="en-CA">
              <a:cs typeface="Calibri"/>
            </a:endParaRPr>
          </a:p>
          <a:p>
            <a:endParaRPr lang="en-CA">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3853079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https://wodb.ca/shapes.html</a:t>
            </a:r>
            <a:endParaRPr lang="en-US"/>
          </a:p>
          <a:p>
            <a:endParaRPr lang="en-CA">
              <a:cs typeface="Calibri"/>
            </a:endParaRPr>
          </a:p>
        </p:txBody>
      </p:sp>
    </p:spTree>
    <p:extLst>
      <p:ext uri="{BB962C8B-B14F-4D97-AF65-F5344CB8AC3E}">
        <p14:creationId xmlns:p14="http://schemas.microsoft.com/office/powerpoint/2010/main" val="2263631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Instructions to note:</a:t>
            </a:r>
            <a:endParaRPr lang="en-US">
              <a:cs typeface="Calibri"/>
            </a:endParaRPr>
          </a:p>
          <a:p>
            <a:r>
              <a:rPr lang="en-CA"/>
              <a:t>Present this phrase on the screen. **Note** To allow all students think time, teachers can push this slide out to students prior to the synchronous lesson. That allows for all students to collect their ideas ahead of time and have something to share.</a:t>
            </a:r>
            <a:endParaRPr lang="en-US"/>
          </a:p>
          <a:p>
            <a:r>
              <a:rPr lang="en-CA">
                <a:cs typeface="Calibri"/>
              </a:rPr>
              <a:t>Image Source: </a:t>
            </a:r>
            <a:r>
              <a:rPr lang="en-CA">
                <a:hlinkClick r:id="rId3"/>
              </a:rPr>
              <a:t>https://wodb.ca/shapes.html</a:t>
            </a:r>
            <a:r>
              <a:rPr lang="en-CA"/>
              <a:t> (Shape 5)</a:t>
            </a:r>
            <a:endParaRPr lang="en-CA">
              <a:cs typeface="Calibri"/>
            </a:endParaRPr>
          </a:p>
          <a:p>
            <a:endParaRPr lang="en-CA">
              <a:cs typeface="Calibri"/>
            </a:endParaRPr>
          </a:p>
        </p:txBody>
      </p:sp>
    </p:spTree>
    <p:extLst>
      <p:ext uri="{BB962C8B-B14F-4D97-AF65-F5344CB8AC3E}">
        <p14:creationId xmlns:p14="http://schemas.microsoft.com/office/powerpoint/2010/main" val="4118399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2333304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Book Source: </a:t>
            </a:r>
            <a:r>
              <a:rPr lang="en-CA">
                <a:hlinkClick r:id="rId3"/>
              </a:rPr>
              <a:t>https://www.youtube.com/watch?v=96WFbOHUhFg</a:t>
            </a:r>
            <a:endParaRPr lang="en-US"/>
          </a:p>
          <a:p>
            <a:endParaRPr lang="en-CA">
              <a:cs typeface="Calibri"/>
            </a:endParaRPr>
          </a:p>
          <a:p>
            <a:r>
              <a:rPr lang="en-CA">
                <a:cs typeface="Calibri"/>
              </a:rPr>
              <a:t>Listen to the story The Button Box by Margarette S Reid. Ask students if they or someone they know also have a button box. The questions on this slide are meant to build engagement and start a conversation about where we can find buttons (clothing, boots, shoes, some kitchen towels, etc.).</a:t>
            </a: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521152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Source: Support Document for Teachers: Grade Two</a:t>
            </a:r>
            <a:endParaRPr lang="en-US" dirty="0">
              <a:cs typeface="Calibri"/>
            </a:endParaRPr>
          </a:p>
          <a:p>
            <a:endParaRPr lang="en-CA" dirty="0">
              <a:cs typeface="Calibri"/>
            </a:endParaRPr>
          </a:p>
          <a:p>
            <a:r>
              <a:rPr lang="en-CA" dirty="0">
                <a:cs typeface="Calibri"/>
              </a:rPr>
              <a:t>Button Sort:</a:t>
            </a:r>
          </a:p>
          <a:p>
            <a:r>
              <a:rPr lang="en-CA" dirty="0"/>
              <a:t>Sort a set of buttons using two attributes. Have students guess the sorting rule.</a:t>
            </a:r>
            <a:endParaRPr lang="en-CA" dirty="0">
              <a:cs typeface="Calibri"/>
            </a:endParaRPr>
          </a:p>
          <a:p>
            <a:endParaRPr lang="en-CA" dirty="0">
              <a:cs typeface="Calibri"/>
            </a:endParaRPr>
          </a:p>
          <a:p>
            <a:r>
              <a:rPr lang="en-CA" dirty="0">
                <a:cs typeface="Calibri"/>
              </a:rPr>
              <a:t>This example uses yellow buttons for the purple set and two colours for the orange set.</a:t>
            </a:r>
          </a:p>
          <a:p>
            <a:r>
              <a:rPr lang="en-CA" dirty="0">
                <a:cs typeface="Calibri"/>
              </a:rPr>
              <a:t>The rules are under the blue rectangles.</a:t>
            </a:r>
          </a:p>
          <a:p>
            <a:endParaRPr lang="en-CA" dirty="0">
              <a:cs typeface="Calibri"/>
            </a:endParaRPr>
          </a:p>
          <a:p>
            <a:r>
              <a:rPr lang="en-CA" dirty="0">
                <a:cs typeface="Calibri"/>
              </a:rPr>
              <a:t>Image Sources:</a:t>
            </a:r>
          </a:p>
          <a:p>
            <a:r>
              <a:rPr lang="en-CA" dirty="0">
                <a:hlinkClick r:id="rId3"/>
              </a:rPr>
              <a:t>https://thenounproject.com/term/clothes-button/730376/</a:t>
            </a:r>
            <a:endParaRPr lang="en-US" dirty="0"/>
          </a:p>
          <a:p>
            <a:r>
              <a:rPr lang="en-CA" dirty="0">
                <a:hlinkClick r:id="rId4"/>
              </a:rPr>
              <a:t>https://hobbii.com/plastikknap-18-mm-sort?store_id=10&amp;gclid=Cj0KCQiAw_H-BRD-ARIsALQE_2PVYjhVCx77Ae3X8jjsCD93w1t_067rbBmylQ7Cq2qCHdGXHK4m5pcaAvvOEALw_wcB</a:t>
            </a:r>
            <a:endParaRPr lang="en-US" dirty="0"/>
          </a:p>
          <a:p>
            <a:r>
              <a:rPr lang="en-CA" dirty="0">
                <a:hlinkClick r:id="rId5"/>
              </a:rPr>
              <a:t>https://www.onlinewebfonts.com/icon/62337</a:t>
            </a:r>
            <a:endParaRPr lang="en-US" dirty="0"/>
          </a:p>
          <a:p>
            <a:r>
              <a:rPr lang="en-CA" dirty="0">
                <a:hlinkClick r:id="rId6"/>
              </a:rPr>
              <a:t>https://pixabay.com/vectors/search/record%20button/</a:t>
            </a:r>
            <a:endParaRPr lang="en-US" dirty="0"/>
          </a:p>
          <a:p>
            <a:r>
              <a:rPr lang="en-CA" dirty="0">
                <a:hlinkClick r:id="rId7"/>
              </a:rPr>
              <a:t>https://pixy.org/2782713/</a:t>
            </a:r>
            <a:endParaRPr lang="en-US" dirty="0"/>
          </a:p>
          <a:p>
            <a:r>
              <a:rPr lang="en-CA" dirty="0">
                <a:hlinkClick r:id="rId8"/>
              </a:rPr>
              <a:t>https://www.dewyvenerius.com/en/product/shaman-stone-button-hollow-knight/</a:t>
            </a:r>
            <a:endParaRPr lang="en-US" dirty="0"/>
          </a:p>
          <a:p>
            <a:r>
              <a:rPr lang="en-CA" dirty="0">
                <a:hlinkClick r:id="rId9"/>
              </a:rPr>
              <a:t>https://www.dewyvenerius.com/en/product/gathering-swarm-button-hollow-knight/</a:t>
            </a:r>
            <a:endParaRPr lang="en-US" dirty="0"/>
          </a:p>
          <a:p>
            <a:r>
              <a:rPr lang="en-CA" dirty="0">
                <a:hlinkClick r:id="rId10"/>
              </a:rPr>
              <a:t>https://www.indiamart.com/proddetail/shirt-button-11877492897.html</a:t>
            </a:r>
            <a:endParaRPr lang="en-US" dirty="0"/>
          </a:p>
          <a:p>
            <a:r>
              <a:rPr lang="en-CA" dirty="0">
                <a:hlinkClick r:id="rId11"/>
              </a:rPr>
              <a:t>https://www.123rf.com/photo_29287257_blue-shirt-button.html</a:t>
            </a:r>
            <a:endParaRPr lang="en-US" dirty="0"/>
          </a:p>
          <a:p>
            <a:r>
              <a:rPr lang="en-CA" dirty="0">
                <a:hlinkClick r:id="rId12"/>
              </a:rPr>
              <a:t>https://shop.buttons.com/770012836100141-p/770012836100141.htm</a:t>
            </a:r>
            <a:endParaRPr lang="en-US" dirty="0"/>
          </a:p>
          <a:p>
            <a:r>
              <a:rPr lang="en-CA" dirty="0">
                <a:hlinkClick r:id="rId13"/>
              </a:rPr>
              <a:t>https://shop.buttons.com/770012836100361-p/770012836100361.htm</a:t>
            </a:r>
            <a:endParaRPr lang="en-US" dirty="0"/>
          </a:p>
          <a:p>
            <a:r>
              <a:rPr lang="en-CA" dirty="0">
                <a:hlinkClick r:id="rId14"/>
              </a:rPr>
              <a:t>https://dolejsi.si/en/products/buttons_and_accessories_made_of_plastic/women/shirt_buttons/1379/button_g_5128/</a:t>
            </a:r>
            <a:endParaRPr lang="en-US" dirty="0"/>
          </a:p>
          <a:p>
            <a:r>
              <a:rPr lang="en-CA" dirty="0">
                <a:hlinkClick r:id="rId15"/>
              </a:rPr>
              <a:t>https://shop.buttons.com/770012836100331-p/770012836100331.htm</a:t>
            </a:r>
            <a:endParaRPr lang="en-US" dirty="0"/>
          </a:p>
          <a:p>
            <a:r>
              <a:rPr lang="en-CA" dirty="0">
                <a:hlinkClick r:id="rId16"/>
              </a:rPr>
              <a:t>https://www.pinterest.ca/pin/482307441315092730/</a:t>
            </a:r>
            <a:endParaRPr lang="en-US" dirty="0"/>
          </a:p>
          <a:p>
            <a:r>
              <a:rPr lang="en-CA" dirty="0">
                <a:hlinkClick r:id="rId17"/>
              </a:rPr>
              <a:t>https://www.myfabrics.co.uk/24-453037-040_mother-of-pearl-button-roots-sunshine-yellow.html</a:t>
            </a:r>
            <a:endParaRPr lang="en-US" dirty="0"/>
          </a:p>
          <a:p>
            <a:r>
              <a:rPr lang="en-CA" dirty="0">
                <a:hlinkClick r:id="rId18"/>
              </a:rPr>
              <a:t>https://buttontopia.com.au/reddish-brown-plain-wood-large-button-4-holes-40mm-1-5-8/</a:t>
            </a:r>
            <a:endParaRPr lang="en-US" dirty="0"/>
          </a:p>
          <a:p>
            <a:r>
              <a:rPr lang="en-CA" dirty="0">
                <a:hlinkClick r:id="rId19"/>
              </a:rPr>
              <a:t>https://www.aliexpress.com/item/32849332625.html</a:t>
            </a:r>
            <a:endParaRPr lang="en-US" dirty="0"/>
          </a:p>
          <a:p>
            <a:r>
              <a:rPr lang="en-CA" dirty="0">
                <a:hlinkClick r:id="rId20"/>
              </a:rPr>
              <a:t>https://www.indiamart.com/proddetail/garment-plain-button-12193290548.html</a:t>
            </a:r>
            <a:endParaRPr lang="en-US" dirty="0"/>
          </a:p>
          <a:p>
            <a:r>
              <a:rPr lang="en-CA" dirty="0">
                <a:hlinkClick r:id="rId21"/>
              </a:rPr>
              <a:t>https://www.indiamart.com/proddetail/plastic-button-10119889348.html</a:t>
            </a:r>
            <a:endParaRPr lang="en-US" dirty="0"/>
          </a:p>
          <a:p>
            <a:r>
              <a:rPr lang="en-CA" dirty="0">
                <a:hlinkClick r:id="rId22"/>
              </a:rPr>
              <a:t>https://www.pixelscrapper.com/melo-vrijhof/designs/hello-hot-pink-button-asset-embellishment-4-hole-sewing</a:t>
            </a:r>
            <a:endParaRPr lang="en-US" dirty="0"/>
          </a:p>
          <a:p>
            <a:r>
              <a:rPr lang="en-CA" dirty="0">
                <a:hlinkClick r:id="rId23"/>
              </a:rPr>
              <a:t>https://webiconspng.com/icon/53760</a:t>
            </a:r>
            <a:endParaRPr lang="en-US" dirty="0"/>
          </a:p>
          <a:p>
            <a:r>
              <a:rPr lang="en-CA" dirty="0">
                <a:hlinkClick r:id="rId24"/>
              </a:rPr>
              <a:t>https://webiconspng.com/icon/53736</a:t>
            </a:r>
            <a:endParaRPr lang="en-US" dirty="0"/>
          </a:p>
          <a:p>
            <a:endParaRPr lang="en-CA" dirty="0"/>
          </a:p>
          <a:p>
            <a:endParaRPr lang="en-CA" dirty="0"/>
          </a:p>
          <a:p>
            <a:endParaRPr lang="en-CA" dirty="0">
              <a:cs typeface="Calibri"/>
            </a:endParaRPr>
          </a:p>
        </p:txBody>
      </p:sp>
    </p:spTree>
    <p:extLst>
      <p:ext uri="{BB962C8B-B14F-4D97-AF65-F5344CB8AC3E}">
        <p14:creationId xmlns:p14="http://schemas.microsoft.com/office/powerpoint/2010/main" val="46545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Source: Support Document for Teachers: Grade Two</a:t>
            </a:r>
            <a:endParaRPr lang="en-US" dirty="0">
              <a:cs typeface="Calibri"/>
            </a:endParaRPr>
          </a:p>
          <a:p>
            <a:endParaRPr lang="en-CA" dirty="0">
              <a:cs typeface="Calibri"/>
            </a:endParaRPr>
          </a:p>
          <a:p>
            <a:r>
              <a:rPr lang="en-CA" dirty="0">
                <a:cs typeface="Calibri"/>
              </a:rPr>
              <a:t>Button Sort:</a:t>
            </a:r>
          </a:p>
          <a:p>
            <a:r>
              <a:rPr lang="en-CA" dirty="0"/>
              <a:t>Sort a set of buttons using two attributes. Have students guess the sorting rule. Do this synchronously.</a:t>
            </a:r>
            <a:endParaRPr lang="en-CA" dirty="0">
              <a:cs typeface="Calibri"/>
            </a:endParaRPr>
          </a:p>
          <a:p>
            <a:endParaRPr lang="en-CA" dirty="0">
              <a:cs typeface="Calibri"/>
            </a:endParaRPr>
          </a:p>
          <a:p>
            <a:r>
              <a:rPr lang="en-CA" dirty="0">
                <a:cs typeface="Calibri"/>
              </a:rPr>
              <a:t>Image Sources:</a:t>
            </a:r>
          </a:p>
          <a:p>
            <a:r>
              <a:rPr lang="en-CA" dirty="0">
                <a:hlinkClick r:id="rId3"/>
              </a:rPr>
              <a:t>https://thenounproject.com/term/clothes-button/730376/</a:t>
            </a:r>
            <a:endParaRPr lang="en-US" dirty="0"/>
          </a:p>
          <a:p>
            <a:r>
              <a:rPr lang="en-CA" dirty="0">
                <a:hlinkClick r:id="rId4"/>
              </a:rPr>
              <a:t>https://hobbii.com/plastikknap-18-mm-sort?store_id=10&amp;gclid=Cj0KCQiAw_H-BRD-ARIsALQE_2PVYjhVCx77Ae3X8jjsCD93w1t_067rbBmylQ7Cq2qCHdGXHK4m5pcaAvvOEALw_wcB</a:t>
            </a:r>
            <a:endParaRPr lang="en-US" dirty="0"/>
          </a:p>
          <a:p>
            <a:r>
              <a:rPr lang="en-CA" dirty="0">
                <a:hlinkClick r:id="rId5"/>
              </a:rPr>
              <a:t>https://www.onlinewebfonts.com/icon/62337</a:t>
            </a:r>
            <a:endParaRPr lang="en-US" dirty="0"/>
          </a:p>
          <a:p>
            <a:r>
              <a:rPr lang="en-CA" dirty="0">
                <a:hlinkClick r:id="rId6"/>
              </a:rPr>
              <a:t>https://pixabay.com/vectors/search/record%20button/</a:t>
            </a:r>
            <a:endParaRPr lang="en-US" dirty="0"/>
          </a:p>
          <a:p>
            <a:r>
              <a:rPr lang="en-CA" dirty="0">
                <a:hlinkClick r:id="rId7"/>
              </a:rPr>
              <a:t>https://pixy.org/2782713/</a:t>
            </a:r>
            <a:endParaRPr lang="en-US" dirty="0"/>
          </a:p>
          <a:p>
            <a:r>
              <a:rPr lang="en-CA" dirty="0">
                <a:hlinkClick r:id="rId8"/>
              </a:rPr>
              <a:t>https://www.dewyvenerius.com/en/product/shaman-stone-button-hollow-knight/</a:t>
            </a:r>
            <a:endParaRPr lang="en-US" dirty="0"/>
          </a:p>
          <a:p>
            <a:r>
              <a:rPr lang="en-CA" dirty="0">
                <a:hlinkClick r:id="rId9"/>
              </a:rPr>
              <a:t>https://www.dewyvenerius.com/en/product/gathering-swarm-button-hollow-knight/</a:t>
            </a:r>
            <a:endParaRPr lang="en-US" dirty="0"/>
          </a:p>
          <a:p>
            <a:r>
              <a:rPr lang="en-CA" dirty="0">
                <a:hlinkClick r:id="rId10"/>
              </a:rPr>
              <a:t>https://www.indiamart.com/proddetail/shirt-button-11877492897.html</a:t>
            </a:r>
            <a:endParaRPr lang="en-US" dirty="0"/>
          </a:p>
          <a:p>
            <a:r>
              <a:rPr lang="en-CA" dirty="0">
                <a:hlinkClick r:id="rId11"/>
              </a:rPr>
              <a:t>https://www.123rf.com/photo_29287257_blue-shirt-button.html</a:t>
            </a:r>
            <a:endParaRPr lang="en-US" dirty="0"/>
          </a:p>
          <a:p>
            <a:r>
              <a:rPr lang="en-CA" dirty="0">
                <a:hlinkClick r:id="rId12"/>
              </a:rPr>
              <a:t>https://shop.buttons.com/770012836100141-p/770012836100141.htm</a:t>
            </a:r>
            <a:endParaRPr lang="en-US" dirty="0"/>
          </a:p>
          <a:p>
            <a:r>
              <a:rPr lang="en-CA" dirty="0">
                <a:hlinkClick r:id="rId13"/>
              </a:rPr>
              <a:t>https://shop.buttons.com/770012836100361-p/770012836100361.htm</a:t>
            </a:r>
            <a:endParaRPr lang="en-US" dirty="0"/>
          </a:p>
          <a:p>
            <a:r>
              <a:rPr lang="en-CA" dirty="0">
                <a:hlinkClick r:id="rId14"/>
              </a:rPr>
              <a:t>https://dolejsi.si/en/products/buttons_and_accessories_made_of_plastic/women/shirt_buttons/1379/button_g_5128/</a:t>
            </a:r>
            <a:endParaRPr lang="en-US" dirty="0"/>
          </a:p>
          <a:p>
            <a:r>
              <a:rPr lang="en-CA" dirty="0">
                <a:hlinkClick r:id="rId15"/>
              </a:rPr>
              <a:t>https://shop.buttons.com/770012836100331-p/770012836100331.htm</a:t>
            </a:r>
            <a:endParaRPr lang="en-US" dirty="0"/>
          </a:p>
          <a:p>
            <a:r>
              <a:rPr lang="en-CA" dirty="0">
                <a:hlinkClick r:id="rId16"/>
              </a:rPr>
              <a:t>https://www.pinterest.ca/pin/482307441315092730/</a:t>
            </a:r>
            <a:endParaRPr lang="en-US" dirty="0"/>
          </a:p>
          <a:p>
            <a:r>
              <a:rPr lang="en-CA" dirty="0">
                <a:hlinkClick r:id="rId17"/>
              </a:rPr>
              <a:t>https://www.myfabrics.co.uk/24-453037-040_mother-of-pearl-button-roots-sunshine-yellow.html</a:t>
            </a:r>
            <a:endParaRPr lang="en-US" dirty="0"/>
          </a:p>
          <a:p>
            <a:r>
              <a:rPr lang="en-CA" dirty="0">
                <a:hlinkClick r:id="rId18"/>
              </a:rPr>
              <a:t>https://buttontopia.com.au/reddish-brown-plain-wood-large-button-4-holes-40mm-1-5-8/</a:t>
            </a:r>
            <a:endParaRPr lang="en-US" dirty="0"/>
          </a:p>
          <a:p>
            <a:r>
              <a:rPr lang="en-CA" dirty="0">
                <a:hlinkClick r:id="rId19"/>
              </a:rPr>
              <a:t>https://www.aliexpress.com/item/32849332625.html</a:t>
            </a:r>
            <a:endParaRPr lang="en-US" dirty="0"/>
          </a:p>
          <a:p>
            <a:r>
              <a:rPr lang="en-CA" dirty="0">
                <a:hlinkClick r:id="rId20"/>
              </a:rPr>
              <a:t>https://www.indiamart.com/proddetail/garment-plain-button-12193290548.html</a:t>
            </a:r>
            <a:endParaRPr lang="en-US" dirty="0"/>
          </a:p>
          <a:p>
            <a:r>
              <a:rPr lang="en-CA" dirty="0">
                <a:hlinkClick r:id="rId21"/>
              </a:rPr>
              <a:t>https://www.indiamart.com/proddetail/plastic-button-10119889348.html</a:t>
            </a:r>
            <a:endParaRPr lang="en-US" dirty="0"/>
          </a:p>
          <a:p>
            <a:r>
              <a:rPr lang="en-CA" dirty="0">
                <a:hlinkClick r:id="rId22"/>
              </a:rPr>
              <a:t>https://www.pixelscrapper.com/melo-vrijhof/designs/hello-hot-pink-button-asset-embellishment-4-hole-sewing</a:t>
            </a:r>
            <a:endParaRPr lang="en-US" dirty="0"/>
          </a:p>
          <a:p>
            <a:r>
              <a:rPr lang="en-CA" dirty="0">
                <a:hlinkClick r:id="rId23"/>
              </a:rPr>
              <a:t>https://webiconspng.com/icon/53760</a:t>
            </a:r>
            <a:endParaRPr lang="en-US" dirty="0"/>
          </a:p>
          <a:p>
            <a:r>
              <a:rPr lang="en-CA" dirty="0">
                <a:hlinkClick r:id="rId24"/>
              </a:rPr>
              <a:t>https://webiconspng.com/icon/53736</a:t>
            </a:r>
            <a:endParaRPr lang="en-US" dirty="0"/>
          </a:p>
          <a:p>
            <a:endParaRPr lang="en-CA" dirty="0"/>
          </a:p>
          <a:p>
            <a:endParaRPr lang="en-CA" dirty="0"/>
          </a:p>
          <a:p>
            <a:endParaRPr lang="en-CA" dirty="0">
              <a:cs typeface="Calibri"/>
            </a:endParaRPr>
          </a:p>
        </p:txBody>
      </p:sp>
    </p:spTree>
    <p:extLst>
      <p:ext uri="{BB962C8B-B14F-4D97-AF65-F5344CB8AC3E}">
        <p14:creationId xmlns:p14="http://schemas.microsoft.com/office/powerpoint/2010/main" val="2749783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00F4C1E-0650-3D47-B8B9-F7906B5CA43F}" type="slidenum">
              <a:rPr lang="en-US" smtClean="0"/>
              <a:t>4</a:t>
            </a:fld>
            <a:endParaRPr lang="en-US"/>
          </a:p>
        </p:txBody>
      </p:sp>
    </p:spTree>
    <p:extLst>
      <p:ext uri="{BB962C8B-B14F-4D97-AF65-F5344CB8AC3E}">
        <p14:creationId xmlns:p14="http://schemas.microsoft.com/office/powerpoint/2010/main" val="2922698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Source: Support Document for Teachers: Grade Two</a:t>
            </a:r>
            <a:endParaRPr lang="en-US" dirty="0">
              <a:cs typeface="Calibri"/>
            </a:endParaRPr>
          </a:p>
          <a:p>
            <a:endParaRPr lang="en-CA" dirty="0">
              <a:cs typeface="Calibri"/>
            </a:endParaRPr>
          </a:p>
          <a:p>
            <a:r>
              <a:rPr lang="en-CA" dirty="0">
                <a:cs typeface="Calibri"/>
              </a:rPr>
              <a:t>Button Sort:</a:t>
            </a:r>
          </a:p>
          <a:p>
            <a:r>
              <a:rPr lang="en-CA" dirty="0"/>
              <a:t>Sort a set of buttons using two attributes. Have students guess the sorting rule. Do this synchronously.</a:t>
            </a:r>
            <a:endParaRPr lang="en-CA" dirty="0">
              <a:cs typeface="Calibri"/>
            </a:endParaRPr>
          </a:p>
          <a:p>
            <a:r>
              <a:rPr lang="en-CA" dirty="0"/>
              <a:t>Have small groups of students in breakout rooms sort sets of buttons using two (or more) attributes, write the sorting rule on a slide. Then share the group slides with the class and see if they can guess the sorting rules.</a:t>
            </a:r>
            <a:endParaRPr lang="en-CA" dirty="0">
              <a:cs typeface="Calibri"/>
            </a:endParaRPr>
          </a:p>
          <a:p>
            <a:endParaRPr lang="en-CA" dirty="0">
              <a:cs typeface="Calibri"/>
            </a:endParaRPr>
          </a:p>
          <a:p>
            <a:r>
              <a:rPr lang="en-CA" dirty="0">
                <a:cs typeface="Calibri"/>
              </a:rPr>
              <a:t>Image Sources:</a:t>
            </a:r>
          </a:p>
          <a:p>
            <a:r>
              <a:rPr lang="en-CA" dirty="0">
                <a:hlinkClick r:id="rId3"/>
              </a:rPr>
              <a:t>https://thenounproject.com/term/clothes-button/730376/</a:t>
            </a:r>
            <a:endParaRPr lang="en-US" dirty="0"/>
          </a:p>
          <a:p>
            <a:r>
              <a:rPr lang="en-CA" dirty="0">
                <a:hlinkClick r:id="rId4"/>
              </a:rPr>
              <a:t>https://hobbii.com/plastikknap-18-mm-sort?store_id=10&amp;gclid=Cj0KCQiAw_H-BRD-ARIsALQE_2PVYjhVCx77Ae3X8jjsCD93w1t_067rbBmylQ7Cq2qCHdGXHK4m5pcaAvvOEALw_wcB</a:t>
            </a:r>
            <a:endParaRPr lang="en-US" dirty="0"/>
          </a:p>
          <a:p>
            <a:r>
              <a:rPr lang="en-CA" dirty="0">
                <a:hlinkClick r:id="rId5"/>
              </a:rPr>
              <a:t>https://www.onlinewebfonts.com/icon/62337</a:t>
            </a:r>
            <a:endParaRPr lang="en-US" dirty="0"/>
          </a:p>
          <a:p>
            <a:r>
              <a:rPr lang="en-CA" dirty="0">
                <a:hlinkClick r:id="rId6"/>
              </a:rPr>
              <a:t>https://pixabay.com/vectors/search/record%20button/</a:t>
            </a:r>
            <a:endParaRPr lang="en-US" dirty="0"/>
          </a:p>
          <a:p>
            <a:r>
              <a:rPr lang="en-CA" dirty="0">
                <a:hlinkClick r:id="rId7"/>
              </a:rPr>
              <a:t>https://pixy.org/2782713/</a:t>
            </a:r>
            <a:endParaRPr lang="en-US" dirty="0"/>
          </a:p>
          <a:p>
            <a:r>
              <a:rPr lang="en-CA" dirty="0">
                <a:hlinkClick r:id="rId8"/>
              </a:rPr>
              <a:t>https://www.dewyvenerius.com/en/product/shaman-stone-button-hollow-knight/</a:t>
            </a:r>
            <a:endParaRPr lang="en-US" dirty="0"/>
          </a:p>
          <a:p>
            <a:r>
              <a:rPr lang="en-CA" dirty="0">
                <a:hlinkClick r:id="rId9"/>
              </a:rPr>
              <a:t>https://www.dewyvenerius.com/en/product/gathering-swarm-button-hollow-knight/</a:t>
            </a:r>
            <a:endParaRPr lang="en-US" dirty="0"/>
          </a:p>
          <a:p>
            <a:r>
              <a:rPr lang="en-CA" dirty="0">
                <a:hlinkClick r:id="rId10"/>
              </a:rPr>
              <a:t>https://www.indiamart.com/proddetail/shirt-button-11877492897.html</a:t>
            </a:r>
            <a:endParaRPr lang="en-US" dirty="0"/>
          </a:p>
          <a:p>
            <a:r>
              <a:rPr lang="en-CA" dirty="0">
                <a:hlinkClick r:id="rId11"/>
              </a:rPr>
              <a:t>https://www.123rf.com/photo_29287257_blue-shirt-button.html</a:t>
            </a:r>
            <a:endParaRPr lang="en-US" dirty="0"/>
          </a:p>
          <a:p>
            <a:r>
              <a:rPr lang="en-CA" dirty="0">
                <a:hlinkClick r:id="rId12"/>
              </a:rPr>
              <a:t>https://shop.buttons.com/770012836100141-p/770012836100141.htm</a:t>
            </a:r>
            <a:endParaRPr lang="en-US" dirty="0"/>
          </a:p>
          <a:p>
            <a:r>
              <a:rPr lang="en-CA" dirty="0">
                <a:hlinkClick r:id="rId13"/>
              </a:rPr>
              <a:t>https://shop.buttons.com/770012836100361-p/770012836100361.htm</a:t>
            </a:r>
            <a:endParaRPr lang="en-US" dirty="0"/>
          </a:p>
          <a:p>
            <a:r>
              <a:rPr lang="en-CA" dirty="0">
                <a:hlinkClick r:id="rId14"/>
              </a:rPr>
              <a:t>https://dolejsi.si/en/products/buttons_and_accessories_made_of_plastic/women/shirt_buttons/1379/button_g_5128/</a:t>
            </a:r>
            <a:endParaRPr lang="en-US" dirty="0"/>
          </a:p>
          <a:p>
            <a:r>
              <a:rPr lang="en-CA" dirty="0">
                <a:hlinkClick r:id="rId15"/>
              </a:rPr>
              <a:t>https://shop.buttons.com/770012836100331-p/770012836100331.htm</a:t>
            </a:r>
            <a:endParaRPr lang="en-US" dirty="0"/>
          </a:p>
          <a:p>
            <a:r>
              <a:rPr lang="en-CA" dirty="0">
                <a:hlinkClick r:id="rId16"/>
              </a:rPr>
              <a:t>https://www.pinterest.ca/pin/482307441315092730/</a:t>
            </a:r>
            <a:endParaRPr lang="en-US" dirty="0"/>
          </a:p>
          <a:p>
            <a:r>
              <a:rPr lang="en-CA" dirty="0">
                <a:hlinkClick r:id="rId17"/>
              </a:rPr>
              <a:t>https://www.myfabrics.co.uk/24-453037-040_mother-of-pearl-button-roots-sunshine-yellow.html</a:t>
            </a:r>
            <a:endParaRPr lang="en-US" dirty="0"/>
          </a:p>
          <a:p>
            <a:r>
              <a:rPr lang="en-CA" dirty="0">
                <a:hlinkClick r:id="rId18"/>
              </a:rPr>
              <a:t>https://buttontopia.com.au/reddish-brown-plain-wood-large-button-4-holes-40mm-1-5-8/</a:t>
            </a:r>
            <a:endParaRPr lang="en-US" dirty="0"/>
          </a:p>
          <a:p>
            <a:r>
              <a:rPr lang="en-CA" dirty="0">
                <a:hlinkClick r:id="rId19"/>
              </a:rPr>
              <a:t>https://www.aliexpress.com/item/32849332625.html</a:t>
            </a:r>
            <a:endParaRPr lang="en-US" dirty="0"/>
          </a:p>
          <a:p>
            <a:r>
              <a:rPr lang="en-CA" dirty="0">
                <a:hlinkClick r:id="rId20"/>
              </a:rPr>
              <a:t>https://www.indiamart.com/proddetail/garment-plain-button-12193290548.html</a:t>
            </a:r>
            <a:endParaRPr lang="en-US" dirty="0"/>
          </a:p>
          <a:p>
            <a:r>
              <a:rPr lang="en-CA" dirty="0">
                <a:hlinkClick r:id="rId21"/>
              </a:rPr>
              <a:t>https://www.indiamart.com/proddetail/plastic-button-10119889348.html</a:t>
            </a:r>
            <a:endParaRPr lang="en-US" dirty="0"/>
          </a:p>
          <a:p>
            <a:r>
              <a:rPr lang="en-CA" dirty="0">
                <a:hlinkClick r:id="rId22"/>
              </a:rPr>
              <a:t>https://www.pixelscrapper.com/melo-vrijhof/designs/hello-hot-pink-button-asset-embellishment-4-hole-sewing</a:t>
            </a:r>
            <a:endParaRPr lang="en-US" dirty="0"/>
          </a:p>
          <a:p>
            <a:r>
              <a:rPr lang="en-CA" dirty="0">
                <a:hlinkClick r:id="rId23"/>
              </a:rPr>
              <a:t>https://webiconspng.com/icon/53760</a:t>
            </a:r>
            <a:endParaRPr lang="en-US" dirty="0"/>
          </a:p>
          <a:p>
            <a:r>
              <a:rPr lang="en-CA" dirty="0">
                <a:hlinkClick r:id="rId24"/>
              </a:rPr>
              <a:t>https://webiconspng.com/icon/53736</a:t>
            </a:r>
            <a:endParaRPr lang="en-US" dirty="0"/>
          </a:p>
          <a:p>
            <a:endParaRPr lang="en-CA" dirty="0"/>
          </a:p>
          <a:p>
            <a:endParaRPr lang="en-CA" dirty="0"/>
          </a:p>
          <a:p>
            <a:endParaRPr lang="en-CA" dirty="0">
              <a:cs typeface="Calibri"/>
            </a:endParaRPr>
          </a:p>
        </p:txBody>
      </p:sp>
    </p:spTree>
    <p:extLst>
      <p:ext uri="{BB962C8B-B14F-4D97-AF65-F5344CB8AC3E}">
        <p14:creationId xmlns:p14="http://schemas.microsoft.com/office/powerpoint/2010/main" val="3945035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endParaRPr lang="en-CA">
              <a:cs typeface="Calibri"/>
            </a:endParaRPr>
          </a:p>
          <a:p>
            <a:endParaRPr/>
          </a:p>
        </p:txBody>
      </p:sp>
    </p:spTree>
    <p:extLst>
      <p:ext uri="{BB962C8B-B14F-4D97-AF65-F5344CB8AC3E}">
        <p14:creationId xmlns:p14="http://schemas.microsoft.com/office/powerpoint/2010/main" val="556589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endParaRPr lang="en-US">
              <a:cs typeface="Calibri"/>
            </a:endParaRPr>
          </a:p>
          <a:p>
            <a:pPr>
              <a:defRPr/>
            </a:pPr>
            <a:endParaRPr lang="en-CA">
              <a:cs typeface="Calibri"/>
            </a:endParaRPr>
          </a:p>
          <a:p>
            <a:pPr>
              <a:defRPr/>
            </a:pPr>
            <a:endParaRPr lang="en-CA">
              <a:cs typeface="Calibri"/>
            </a:endParaRPr>
          </a:p>
          <a:p>
            <a:pPr>
              <a:defRPr/>
            </a:pPr>
            <a:endParaRPr lang="en-CA">
              <a:cs typeface="Calibri"/>
            </a:endParaRPr>
          </a:p>
        </p:txBody>
      </p:sp>
    </p:spTree>
    <p:extLst>
      <p:ext uri="{BB962C8B-B14F-4D97-AF65-F5344CB8AC3E}">
        <p14:creationId xmlns:p14="http://schemas.microsoft.com/office/powerpoint/2010/main" val="620029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a:t>
            </a:r>
          </a:p>
          <a:p>
            <a:pPr defTabSz="931774">
              <a:defRPr/>
            </a:pPr>
            <a:endParaRPr lang="en-CA">
              <a:cs typeface="Calibri"/>
            </a:endParaRPr>
          </a:p>
        </p:txBody>
      </p:sp>
    </p:spTree>
    <p:extLst>
      <p:ext uri="{BB962C8B-B14F-4D97-AF65-F5344CB8AC3E}">
        <p14:creationId xmlns:p14="http://schemas.microsoft.com/office/powerpoint/2010/main" val="4037062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Images source: </a:t>
            </a:r>
            <a:endParaRPr lang="en-CA">
              <a:cs typeface="Calibri" panose="020F0502020204030204"/>
            </a:endParaRPr>
          </a:p>
          <a:p>
            <a:r>
              <a:rPr lang="en-CA"/>
              <a:t> </a:t>
            </a:r>
            <a:r>
              <a:rPr lang="en-CA">
                <a:hlinkClick r:id="rId3"/>
              </a:rPr>
              <a:t>https://openclipart.org/detail/172707/edit-icon-icono-editar</a:t>
            </a:r>
            <a:r>
              <a:rPr lang="en-CA"/>
              <a:t>, (pencil)</a:t>
            </a:r>
            <a:endParaRPr lang="en-CA">
              <a:cs typeface="Calibri"/>
            </a:endParaRPr>
          </a:p>
          <a:p>
            <a:r>
              <a:rPr lang="en-CA">
                <a:hlinkClick r:id="rId4"/>
              </a:rPr>
              <a:t>https://openclipart.org/detail/212116/screencast</a:t>
            </a:r>
            <a:r>
              <a:rPr lang="en-CA"/>
              <a:t> (record)</a:t>
            </a:r>
            <a:endParaRPr lang="en-CA">
              <a:cs typeface="Calibri"/>
            </a:endParaRPr>
          </a:p>
        </p:txBody>
      </p:sp>
    </p:spTree>
    <p:extLst>
      <p:ext uri="{BB962C8B-B14F-4D97-AF65-F5344CB8AC3E}">
        <p14:creationId xmlns:p14="http://schemas.microsoft.com/office/powerpoint/2010/main" val="1172348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Source: Marian Small, </a:t>
            </a:r>
            <a:r>
              <a:rPr lang="en-CA" i="1"/>
              <a:t>Open Questions for Rich Math Lessons</a:t>
            </a:r>
            <a:endParaRPr lang="en-US"/>
          </a:p>
        </p:txBody>
      </p:sp>
    </p:spTree>
    <p:extLst>
      <p:ext uri="{BB962C8B-B14F-4D97-AF65-F5344CB8AC3E}">
        <p14:creationId xmlns:p14="http://schemas.microsoft.com/office/powerpoint/2010/main" val="4185154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Source: Marian Small, </a:t>
            </a:r>
            <a:r>
              <a:rPr lang="en-CA" i="1"/>
              <a:t>Open Questions for Rich Math Lessons</a:t>
            </a:r>
            <a:endParaRPr lang="en-US" i="1">
              <a:cs typeface="Calibri"/>
            </a:endParaRPr>
          </a:p>
        </p:txBody>
      </p:sp>
    </p:spTree>
    <p:extLst>
      <p:ext uri="{BB962C8B-B14F-4D97-AF65-F5344CB8AC3E}">
        <p14:creationId xmlns:p14="http://schemas.microsoft.com/office/powerpoint/2010/main" val="3721789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1588635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Source: https://nrich.maths.org/7192</a:t>
            </a:r>
          </a:p>
          <a:p>
            <a:endParaRPr lang="en-US" dirty="0"/>
          </a:p>
          <a:p>
            <a:r>
              <a:rPr lang="en-CA" dirty="0"/>
              <a:t>Printable sheet with shapes: https://nrich.maths.org/content/id/7192/LogicBlocks.pdf</a:t>
            </a:r>
            <a:endParaRPr lang="en-US" dirty="0">
              <a:cs typeface="Calibri"/>
            </a:endParaRPr>
          </a:p>
          <a:p>
            <a:endParaRPr lang="en-CA" dirty="0">
              <a:cs typeface="Calibri"/>
            </a:endParaRPr>
          </a:p>
        </p:txBody>
      </p:sp>
    </p:spTree>
    <p:extLst>
      <p:ext uri="{BB962C8B-B14F-4D97-AF65-F5344CB8AC3E}">
        <p14:creationId xmlns:p14="http://schemas.microsoft.com/office/powerpoint/2010/main" val="2510108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p:txBody>
      </p:sp>
    </p:spTree>
    <p:extLst>
      <p:ext uri="{BB962C8B-B14F-4D97-AF65-F5344CB8AC3E}">
        <p14:creationId xmlns:p14="http://schemas.microsoft.com/office/powerpoint/2010/main" val="132116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F4C1E-0650-3D47-B8B9-F7906B5CA43F}" type="slidenum">
              <a:rPr lang="en-US" smtClean="0"/>
              <a:t>5</a:t>
            </a:fld>
            <a:endParaRPr lang="en-US"/>
          </a:p>
        </p:txBody>
      </p:sp>
    </p:spTree>
    <p:extLst>
      <p:ext uri="{BB962C8B-B14F-4D97-AF65-F5344CB8AC3E}">
        <p14:creationId xmlns:p14="http://schemas.microsoft.com/office/powerpoint/2010/main" val="3428778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cs typeface="Calibri" panose="020F0502020204030204"/>
              </a:rPr>
              <a:t>Can students describe different attributes for various shapes? </a:t>
            </a:r>
          </a:p>
          <a:p>
            <a:pPr>
              <a:defRPr/>
            </a:pPr>
            <a:endParaRPr lang="en-CA">
              <a:cs typeface="Calibri" panose="020F0502020204030204"/>
            </a:endParaRPr>
          </a:p>
        </p:txBody>
      </p:sp>
    </p:spTree>
    <p:extLst>
      <p:ext uri="{BB962C8B-B14F-4D97-AF65-F5344CB8AC3E}">
        <p14:creationId xmlns:p14="http://schemas.microsoft.com/office/powerpoint/2010/main" val="30205495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cs typeface="Calibri" panose="020F0502020204030204"/>
              </a:rPr>
              <a:t>Can students describe different attributes for various shapes? </a:t>
            </a:r>
          </a:p>
          <a:p>
            <a:pPr>
              <a:defRPr/>
            </a:pPr>
            <a:endParaRPr lang="en-CA">
              <a:cs typeface="Calibri" panose="020F0502020204030204"/>
            </a:endParaRPr>
          </a:p>
        </p:txBody>
      </p:sp>
    </p:spTree>
    <p:extLst>
      <p:ext uri="{BB962C8B-B14F-4D97-AF65-F5344CB8AC3E}">
        <p14:creationId xmlns:p14="http://schemas.microsoft.com/office/powerpoint/2010/main" val="1331282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endParaRPr lang="en-CA">
              <a:cs typeface="Calibri"/>
            </a:endParaRPr>
          </a:p>
          <a:p>
            <a:pPr defTabSz="931774">
              <a:defRPr/>
            </a:pPr>
            <a:endParaRPr lang="en-CA">
              <a:cs typeface="Calibri"/>
            </a:endParaRPr>
          </a:p>
        </p:txBody>
      </p:sp>
    </p:spTree>
    <p:extLst>
      <p:ext uri="{BB962C8B-B14F-4D97-AF65-F5344CB8AC3E}">
        <p14:creationId xmlns:p14="http://schemas.microsoft.com/office/powerpoint/2010/main" val="2881027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Image source: </a:t>
            </a:r>
            <a:endParaRPr lang="en-CA"/>
          </a:p>
          <a:p>
            <a:r>
              <a:rPr lang="en-CA">
                <a:hlinkClick r:id="rId3"/>
              </a:rPr>
              <a:t>https://stevewyborney.com/2019/09/51-esti-mysteries/</a:t>
            </a:r>
            <a:endParaRPr lang="en-CA">
              <a:cs typeface="Calibri"/>
              <a:hlinkClick r:id="rId3"/>
            </a:endParaRPr>
          </a:p>
          <a:p>
            <a:r>
              <a:rPr lang="en-CA">
                <a:hlinkClick r:id="rId4"/>
              </a:rPr>
              <a:t>https://openclipart.org/download/117355/Geometry-1-by-Merlin2525.svg</a:t>
            </a:r>
            <a:r>
              <a:rPr lang="en-CA"/>
              <a:t> (3D objects)</a:t>
            </a:r>
          </a:p>
          <a:p>
            <a:r>
              <a:rPr lang="en-CA">
                <a:hlinkClick r:id="rId5"/>
              </a:rPr>
              <a:t>https://openclipart.org/detail/172707/edit-icon-icono-editar</a:t>
            </a:r>
            <a:endParaRPr lang="en-CA">
              <a:cs typeface="Calibri"/>
            </a:endParaRPr>
          </a:p>
          <a:p>
            <a:r>
              <a:rPr lang="en-CA"/>
              <a:t> </a:t>
            </a:r>
            <a:r>
              <a:rPr lang="en-CA">
                <a:hlinkClick r:id="rId6"/>
              </a:rPr>
              <a:t>https://openclipart.org/detail/212116/screencast</a:t>
            </a:r>
            <a:endParaRPr lang="en-CA"/>
          </a:p>
          <a:p>
            <a:endParaRPr lang="en-CA"/>
          </a:p>
          <a:p>
            <a:endParaRPr lang="en-CA">
              <a:cs typeface="Calibri"/>
            </a:endParaRPr>
          </a:p>
        </p:txBody>
      </p:sp>
    </p:spTree>
    <p:extLst>
      <p:ext uri="{BB962C8B-B14F-4D97-AF65-F5344CB8AC3E}">
        <p14:creationId xmlns:p14="http://schemas.microsoft.com/office/powerpoint/2010/main" val="28509807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cs typeface="Calibri"/>
              </a:rPr>
              <a:t>Source: </a:t>
            </a:r>
            <a:r>
              <a:rPr lang="en-CA">
                <a:hlinkClick r:id="rId3"/>
              </a:rPr>
              <a:t>https://stevewyborney.com/2019/09/51-esti-mysteries/</a:t>
            </a:r>
            <a:r>
              <a:rPr lang="en-CA"/>
              <a:t> (210)</a:t>
            </a:r>
            <a:endParaRPr lang="en-CA">
              <a:cs typeface="Calibri"/>
            </a:endParaRPr>
          </a:p>
          <a:p>
            <a:r>
              <a:rPr lang="en-CA"/>
              <a:t>Instructions to note:</a:t>
            </a:r>
            <a:endParaRPr lang="en-US"/>
          </a:p>
          <a:p>
            <a:r>
              <a:rPr lang="en-US" b="1" i="1"/>
              <a:t>TO USE THE FOLLOWING SLIDES YOU MUST BE IN SLIDE SHOW / PRESENT MODE. </a:t>
            </a:r>
            <a:endParaRPr lang="en-CA"/>
          </a:p>
          <a:p>
            <a:r>
              <a:rPr lang="en-US" b="1" i="1">
                <a:cs typeface="Calibri"/>
              </a:rPr>
              <a:t>Go to SLIDE SHOW FROM CURRENT SLIDE</a:t>
            </a:r>
          </a:p>
          <a:p>
            <a:endParaRPr lang="en-CA">
              <a:cs typeface="Calibri"/>
            </a:endParaRPr>
          </a:p>
          <a:p>
            <a:endParaRPr lang="en-CA">
              <a:cs typeface="Calibri"/>
            </a:endParaRPr>
          </a:p>
          <a:p>
            <a:endParaRPr lang="en-CA">
              <a:cs typeface="Calibri"/>
            </a:endParaRPr>
          </a:p>
          <a:p>
            <a:endParaRPr lang="en-GB">
              <a:cs typeface="Calibri" panose="020F0502020204030204"/>
            </a:endParaRPr>
          </a:p>
        </p:txBody>
      </p:sp>
    </p:spTree>
    <p:extLst>
      <p:ext uri="{BB962C8B-B14F-4D97-AF65-F5344CB8AC3E}">
        <p14:creationId xmlns:p14="http://schemas.microsoft.com/office/powerpoint/2010/main" val="110997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cs typeface="Calibri"/>
              </a:rPr>
              <a:t>Source: </a:t>
            </a:r>
            <a:r>
              <a:rPr lang="en-CA">
                <a:hlinkClick r:id="rId3"/>
              </a:rPr>
              <a:t>https://stevewyborney.com/2019/09/51-esti-mysteries/</a:t>
            </a:r>
            <a:r>
              <a:rPr lang="en-CA"/>
              <a:t> (210)</a:t>
            </a:r>
            <a:endParaRPr lang="en-CA">
              <a:cs typeface="Calibri"/>
            </a:endParaRPr>
          </a:p>
          <a:p>
            <a:r>
              <a:rPr lang="en-CA"/>
              <a:t>Instructions to note:</a:t>
            </a:r>
            <a:endParaRPr lang="en-US"/>
          </a:p>
          <a:p>
            <a:r>
              <a:rPr lang="en-US" b="1" i="1"/>
              <a:t>TO USE THE FOLLOWING SLIDES YOU MUST BE IN SLIDE SHOW / PRESENT MODE. </a:t>
            </a:r>
            <a:endParaRPr lang="en-CA"/>
          </a:p>
          <a:p>
            <a:r>
              <a:rPr lang="en-US" b="1" i="1">
                <a:cs typeface="Calibri"/>
              </a:rPr>
              <a:t>Go to SLIDE SHOW FROM CURRENT SLIDE</a:t>
            </a:r>
          </a:p>
          <a:p>
            <a:endParaRPr lang="en-CA">
              <a:cs typeface="Calibri"/>
            </a:endParaRPr>
          </a:p>
          <a:p>
            <a:endParaRPr lang="en-CA">
              <a:cs typeface="Calibri"/>
            </a:endParaRPr>
          </a:p>
          <a:p>
            <a:endParaRPr lang="en-CA">
              <a:cs typeface="Calibri"/>
            </a:endParaRPr>
          </a:p>
          <a:p>
            <a:endParaRPr lang="en-GB">
              <a:cs typeface="Calibri" panose="020F0502020204030204"/>
            </a:endParaRPr>
          </a:p>
        </p:txBody>
      </p:sp>
    </p:spTree>
    <p:extLst>
      <p:ext uri="{BB962C8B-B14F-4D97-AF65-F5344CB8AC3E}">
        <p14:creationId xmlns:p14="http://schemas.microsoft.com/office/powerpoint/2010/main" val="2318031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endParaRPr lang="en-CA">
              <a:cs typeface="Calibri"/>
            </a:endParaRPr>
          </a:p>
          <a:p>
            <a:endParaRPr/>
          </a:p>
        </p:txBody>
      </p:sp>
    </p:spTree>
    <p:extLst>
      <p:ext uri="{BB962C8B-B14F-4D97-AF65-F5344CB8AC3E}">
        <p14:creationId xmlns:p14="http://schemas.microsoft.com/office/powerpoint/2010/main" val="1875568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Source: Grade Two Mathematics Support Document for Teachers</a:t>
            </a:r>
          </a:p>
          <a:p>
            <a:pPr>
              <a:defRPr/>
            </a:pPr>
            <a:endParaRPr lang="en-CA">
              <a:cs typeface="Calibri"/>
            </a:endParaRPr>
          </a:p>
          <a:p>
            <a:pPr>
              <a:defRPr/>
            </a:pPr>
            <a:endParaRPr lang="en-CA">
              <a:cs typeface="Calibri"/>
            </a:endParaRPr>
          </a:p>
          <a:p>
            <a:pPr>
              <a:defRPr/>
            </a:pPr>
            <a:endParaRPr lang="en-CA">
              <a:cs typeface="Calibri"/>
            </a:endParaRPr>
          </a:p>
        </p:txBody>
      </p:sp>
    </p:spTree>
    <p:extLst>
      <p:ext uri="{BB962C8B-B14F-4D97-AF65-F5344CB8AC3E}">
        <p14:creationId xmlns:p14="http://schemas.microsoft.com/office/powerpoint/2010/main" val="12392875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Source: Grade Two Mathematics Support Document for Teachers</a:t>
            </a:r>
          </a:p>
          <a:p>
            <a:pPr>
              <a:defRPr/>
            </a:pPr>
            <a:endParaRPr lang="en-CA">
              <a:cs typeface="Calibri"/>
            </a:endParaRPr>
          </a:p>
          <a:p>
            <a:pPr>
              <a:defRPr/>
            </a:pPr>
            <a:endParaRPr lang="en-CA">
              <a:cs typeface="Calibri"/>
            </a:endParaRPr>
          </a:p>
          <a:p>
            <a:pPr>
              <a:defRPr/>
            </a:pPr>
            <a:endParaRPr lang="en-CA">
              <a:cs typeface="Calibri"/>
            </a:endParaRPr>
          </a:p>
        </p:txBody>
      </p:sp>
    </p:spTree>
    <p:extLst>
      <p:ext uri="{BB962C8B-B14F-4D97-AF65-F5344CB8AC3E}">
        <p14:creationId xmlns:p14="http://schemas.microsoft.com/office/powerpoint/2010/main" val="1032879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Source: Grade Two Mathematics Support Document for Teachers</a:t>
            </a:r>
            <a:endParaRPr lang="en-US"/>
          </a:p>
          <a:p>
            <a:pPr>
              <a:defRPr/>
            </a:pPr>
            <a:endParaRPr lang="en-CA"/>
          </a:p>
          <a:p>
            <a:pPr>
              <a:defRPr/>
            </a:pPr>
            <a:r>
              <a:rPr lang="en-CA"/>
              <a:t>Give students a small group of regular and irregular 2-D shapes. </a:t>
            </a:r>
            <a:endParaRPr lang="en-US">
              <a:cs typeface="Calibri"/>
            </a:endParaRPr>
          </a:p>
          <a:p>
            <a:pPr>
              <a:defRPr/>
            </a:pPr>
            <a:r>
              <a:rPr lang="en-CA"/>
              <a:t>1. Have them sort them according to two attributes and then state their sorting rule. </a:t>
            </a:r>
            <a:endParaRPr lang="en-US"/>
          </a:p>
          <a:p>
            <a:pPr>
              <a:defRPr/>
            </a:pPr>
            <a:r>
              <a:rPr lang="en-CA"/>
              <a:t>2. Sort a set of objects into two groups. Have students identify the sorting rule.</a:t>
            </a:r>
            <a:endParaRPr lang="en-US">
              <a:cs typeface="Calibri"/>
            </a:endParaRPr>
          </a:p>
          <a:p>
            <a:pPr>
              <a:defRPr/>
            </a:pPr>
            <a:endParaRPr lang="en-CA">
              <a:cs typeface="Calibri"/>
            </a:endParaRPr>
          </a:p>
          <a:p>
            <a:pPr>
              <a:defRPr/>
            </a:pPr>
            <a:r>
              <a:rPr lang="en-CA">
                <a:cs typeface="Calibri"/>
              </a:rPr>
              <a:t>Can students:</a:t>
            </a:r>
          </a:p>
          <a:p>
            <a:pPr>
              <a:defRPr/>
            </a:pPr>
            <a:r>
              <a:rPr lang="en-CA"/>
              <a:t>sort a collection of 2-D shapes according to two attributes </a:t>
            </a:r>
          </a:p>
          <a:p>
            <a:pPr>
              <a:defRPr/>
            </a:pPr>
            <a:r>
              <a:rPr lang="en-CA"/>
              <a:t>state the sorting rule 2-D</a:t>
            </a:r>
          </a:p>
          <a:p>
            <a:pPr>
              <a:defRPr/>
            </a:pPr>
            <a:r>
              <a:rPr lang="en-CA"/>
              <a:t>identify the sorting rule of a pre-sorted set 2-D</a:t>
            </a:r>
          </a:p>
          <a:p>
            <a:pPr>
              <a:defRPr/>
            </a:pPr>
            <a:endParaRPr lang="en-CA">
              <a:cs typeface="Calibri"/>
            </a:endParaRPr>
          </a:p>
        </p:txBody>
      </p:sp>
    </p:spTree>
    <p:extLst>
      <p:ext uri="{BB962C8B-B14F-4D97-AF65-F5344CB8AC3E}">
        <p14:creationId xmlns:p14="http://schemas.microsoft.com/office/powerpoint/2010/main" val="198223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0F4C1E-0650-3D47-B8B9-F7906B5CA43F}" type="slidenum">
              <a:rPr lang="en-US" smtClean="0"/>
              <a:t>6</a:t>
            </a:fld>
            <a:endParaRPr lang="en-US"/>
          </a:p>
        </p:txBody>
      </p:sp>
    </p:spTree>
    <p:extLst>
      <p:ext uri="{BB962C8B-B14F-4D97-AF65-F5344CB8AC3E}">
        <p14:creationId xmlns:p14="http://schemas.microsoft.com/office/powerpoint/2010/main" val="4914639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Source: Grade Two Mathematics Support Document for Teachers</a:t>
            </a:r>
          </a:p>
          <a:p>
            <a:pPr>
              <a:defRPr/>
            </a:pPr>
            <a:endParaRPr lang="en-CA"/>
          </a:p>
          <a:p>
            <a:pPr>
              <a:defRPr/>
            </a:pPr>
            <a:r>
              <a:rPr lang="en-CA"/>
              <a:t>Give students a small group of regular and irregular 2-D shapes. </a:t>
            </a:r>
            <a:endParaRPr lang="en-US">
              <a:cs typeface="Calibri"/>
            </a:endParaRPr>
          </a:p>
          <a:p>
            <a:pPr>
              <a:defRPr/>
            </a:pPr>
            <a:r>
              <a:rPr lang="en-CA"/>
              <a:t> Sort a set of objects into two groups. Have students identify the sorting rule. Delete the blue shades over the sorting rule to expose what the rules are.</a:t>
            </a:r>
            <a:endParaRPr lang="en-US">
              <a:cs typeface="Calibri" panose="020F0502020204030204"/>
            </a:endParaRPr>
          </a:p>
          <a:p>
            <a:pPr>
              <a:defRPr/>
            </a:pPr>
            <a:endParaRPr lang="en-CA">
              <a:cs typeface="Calibri"/>
            </a:endParaRPr>
          </a:p>
        </p:txBody>
      </p:sp>
    </p:spTree>
    <p:extLst>
      <p:ext uri="{BB962C8B-B14F-4D97-AF65-F5344CB8AC3E}">
        <p14:creationId xmlns:p14="http://schemas.microsoft.com/office/powerpoint/2010/main" val="770944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Source: Grade Two Mathematics Support Document for Teachers</a:t>
            </a:r>
          </a:p>
          <a:p>
            <a:pPr>
              <a:defRPr/>
            </a:pPr>
            <a:r>
              <a:rPr lang="en-CA"/>
              <a:t>Here is an opportunity for students to sort within a small group. You can dupicate this slide for each breakout room. Students can work together to decide how to sort the shapes provided.</a:t>
            </a:r>
            <a:endParaRPr lang="en-US">
              <a:cs typeface="Calibri"/>
            </a:endParaRPr>
          </a:p>
          <a:p>
            <a:pPr>
              <a:defRPr/>
            </a:pPr>
            <a:r>
              <a:rPr lang="en-CA"/>
              <a:t>1. Have them sort them according to two attributes and then state their sorting rule.</a:t>
            </a:r>
            <a:endParaRPr lang="en-US"/>
          </a:p>
          <a:p>
            <a:pPr>
              <a:defRPr/>
            </a:pPr>
            <a:r>
              <a:rPr lang="en-CA"/>
              <a:t>2. Sort a set of objects into two groups. Have students identify the sorting rule.</a:t>
            </a:r>
            <a:endParaRPr lang="en-US">
              <a:cs typeface="Calibri"/>
            </a:endParaRPr>
          </a:p>
          <a:p>
            <a:pPr>
              <a:defRPr/>
            </a:pPr>
            <a:endParaRPr lang="en-CA">
              <a:cs typeface="Calibri"/>
            </a:endParaRPr>
          </a:p>
        </p:txBody>
      </p:sp>
    </p:spTree>
    <p:extLst>
      <p:ext uri="{BB962C8B-B14F-4D97-AF65-F5344CB8AC3E}">
        <p14:creationId xmlns:p14="http://schemas.microsoft.com/office/powerpoint/2010/main" val="26135480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Source: Grade Two Mathematics Support Document for Teachers</a:t>
            </a:r>
          </a:p>
          <a:p>
            <a:pPr>
              <a:defRPr/>
            </a:pPr>
            <a:endParaRPr lang="en-CA"/>
          </a:p>
          <a:p>
            <a:pPr>
              <a:defRPr/>
            </a:pPr>
            <a:r>
              <a:rPr lang="en-CA"/>
              <a:t>Another option is for the students to select their own shapes and sort them.</a:t>
            </a:r>
            <a:endParaRPr lang="en-US">
              <a:cs typeface="Calibri"/>
            </a:endParaRPr>
          </a:p>
          <a:p>
            <a:pPr>
              <a:defRPr/>
            </a:pPr>
            <a:r>
              <a:rPr lang="en-CA">
                <a:cs typeface="Calibri"/>
              </a:rPr>
              <a:t>To do this students will have to understand how to use either the drawing tool, or insert shapes.</a:t>
            </a:r>
            <a:endParaRPr lang="en-CA"/>
          </a:p>
          <a:p>
            <a:pPr>
              <a:defRPr/>
            </a:pPr>
            <a:endParaRPr lang="en-CA">
              <a:cs typeface="Calibri"/>
            </a:endParaRPr>
          </a:p>
          <a:p>
            <a:pPr>
              <a:defRPr/>
            </a:pPr>
            <a:endParaRPr lang="en-CA">
              <a:cs typeface="Calibri"/>
            </a:endParaRPr>
          </a:p>
          <a:p>
            <a:pPr>
              <a:defRPr/>
            </a:pPr>
            <a:endParaRPr lang="en-CA">
              <a:cs typeface="Calibri"/>
            </a:endParaRPr>
          </a:p>
        </p:txBody>
      </p:sp>
    </p:spTree>
    <p:extLst>
      <p:ext uri="{BB962C8B-B14F-4D97-AF65-F5344CB8AC3E}">
        <p14:creationId xmlns:p14="http://schemas.microsoft.com/office/powerpoint/2010/main" val="1821608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t>Source: Grade Two Mathematics Support Document for Teachers</a:t>
            </a:r>
          </a:p>
          <a:p>
            <a:pPr>
              <a:defRPr/>
            </a:pPr>
            <a:endParaRPr lang="en-CA" dirty="0"/>
          </a:p>
          <a:p>
            <a:pPr>
              <a:defRPr/>
            </a:pPr>
            <a:r>
              <a:rPr lang="en-CA" dirty="0"/>
              <a:t>Give students a small group of regular and irregular 3-D objects. </a:t>
            </a:r>
            <a:endParaRPr lang="en-US" dirty="0">
              <a:cs typeface="Calibri"/>
            </a:endParaRPr>
          </a:p>
          <a:p>
            <a:pPr>
              <a:defRPr/>
            </a:pPr>
            <a:r>
              <a:rPr lang="en-CA" dirty="0"/>
              <a:t>1. Have them sort them according to two attributes and then state their sorting rule. </a:t>
            </a:r>
            <a:endParaRPr lang="en-US" dirty="0"/>
          </a:p>
          <a:p>
            <a:pPr>
              <a:defRPr/>
            </a:pPr>
            <a:r>
              <a:rPr lang="en-CA" dirty="0"/>
              <a:t>2. Sort a set of objects into two groups. Have students identify the sorting rule.</a:t>
            </a:r>
            <a:endParaRPr lang="en-US" dirty="0">
              <a:cs typeface="Calibri"/>
            </a:endParaRPr>
          </a:p>
          <a:p>
            <a:pPr>
              <a:defRPr/>
            </a:pPr>
            <a:endParaRPr lang="en-CA" dirty="0">
              <a:cs typeface="Calibri"/>
            </a:endParaRPr>
          </a:p>
          <a:p>
            <a:pPr>
              <a:defRPr/>
            </a:pPr>
            <a:r>
              <a:rPr lang="en-CA" dirty="0">
                <a:cs typeface="Calibri"/>
              </a:rPr>
              <a:t>Can students:</a:t>
            </a:r>
          </a:p>
          <a:p>
            <a:pPr marL="174708" indent="-174708">
              <a:buFont typeface="Arial"/>
              <a:buChar char="•"/>
              <a:defRPr/>
            </a:pPr>
            <a:r>
              <a:rPr lang="en-CA" dirty="0"/>
              <a:t>sort a collection of 3-D objects according to two attributes </a:t>
            </a:r>
            <a:endParaRPr lang="en-CA" dirty="0">
              <a:cs typeface="Calibri"/>
            </a:endParaRPr>
          </a:p>
          <a:p>
            <a:pPr marL="174708" indent="-174708">
              <a:buFont typeface="Arial"/>
              <a:buChar char="•"/>
              <a:defRPr/>
            </a:pPr>
            <a:r>
              <a:rPr lang="en-CA" dirty="0"/>
              <a:t>state the sorting rule 3-D </a:t>
            </a:r>
            <a:endParaRPr lang="en-CA" dirty="0">
              <a:cs typeface="Calibri" panose="020F0502020204030204"/>
            </a:endParaRPr>
          </a:p>
          <a:p>
            <a:pPr>
              <a:defRPr/>
            </a:pPr>
            <a:endParaRPr lang="en-CA" dirty="0">
              <a:cs typeface="Calibri" panose="020F0502020204030204"/>
            </a:endParaRPr>
          </a:p>
          <a:p>
            <a:pPr>
              <a:defRPr/>
            </a:pPr>
            <a:endParaRPr lang="en-CA" dirty="0">
              <a:cs typeface="Calibri" panose="020F0502020204030204"/>
            </a:endParaRPr>
          </a:p>
          <a:p>
            <a:pPr>
              <a:defRPr/>
            </a:pPr>
            <a:endParaRPr lang="en-CA" dirty="0">
              <a:cs typeface="Calibri" panose="020F0502020204030204"/>
            </a:endParaRPr>
          </a:p>
        </p:txBody>
      </p:sp>
    </p:spTree>
    <p:extLst>
      <p:ext uri="{BB962C8B-B14F-4D97-AF65-F5344CB8AC3E}">
        <p14:creationId xmlns:p14="http://schemas.microsoft.com/office/powerpoint/2010/main" val="1125254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Source: Grade Two Mathematics Support Document for Teachers</a:t>
            </a:r>
          </a:p>
          <a:p>
            <a:pPr>
              <a:defRPr/>
            </a:pPr>
            <a:endParaRPr lang="en-CA"/>
          </a:p>
          <a:p>
            <a:pPr>
              <a:defRPr/>
            </a:pPr>
            <a:r>
              <a:rPr lang="en-CA"/>
              <a:t>Give students a small group of regular and irregular 3-D objects. </a:t>
            </a:r>
            <a:endParaRPr lang="en-US">
              <a:cs typeface="Calibri"/>
            </a:endParaRPr>
          </a:p>
          <a:p>
            <a:pPr>
              <a:defRPr/>
            </a:pPr>
            <a:r>
              <a:rPr lang="en-CA"/>
              <a:t>Sort a set of objects into two groups. Have students identify the sorting rule.</a:t>
            </a:r>
            <a:endParaRPr lang="en-US">
              <a:cs typeface="Calibri"/>
            </a:endParaRPr>
          </a:p>
          <a:p>
            <a:pPr>
              <a:defRPr/>
            </a:pPr>
            <a:endParaRPr lang="en-CA"/>
          </a:p>
          <a:p>
            <a:pPr>
              <a:defRPr/>
            </a:pPr>
            <a:r>
              <a:rPr lang="en-CA">
                <a:cs typeface="Calibri"/>
              </a:rPr>
              <a:t>Can Students:</a:t>
            </a:r>
            <a:endParaRPr lang="en-CA"/>
          </a:p>
          <a:p>
            <a:pPr marL="174708" indent="-174708">
              <a:buFont typeface="Arial"/>
              <a:buChar char="•"/>
              <a:defRPr/>
            </a:pPr>
            <a:r>
              <a:rPr lang="en-CA"/>
              <a:t>identify the sorting rule of a pre-sorted set 3-D</a:t>
            </a:r>
            <a:endParaRPr lang="en-CA">
              <a:cs typeface="Calibri"/>
            </a:endParaRPr>
          </a:p>
          <a:p>
            <a:pPr>
              <a:defRPr/>
            </a:pPr>
            <a:endParaRPr lang="en-CA">
              <a:cs typeface="Calibri"/>
            </a:endParaRPr>
          </a:p>
          <a:p>
            <a:pPr>
              <a:defRPr/>
            </a:pPr>
            <a:endParaRPr lang="en-CA">
              <a:cs typeface="Calibri"/>
            </a:endParaRPr>
          </a:p>
        </p:txBody>
      </p:sp>
    </p:spTree>
    <p:extLst>
      <p:ext uri="{BB962C8B-B14F-4D97-AF65-F5344CB8AC3E}">
        <p14:creationId xmlns:p14="http://schemas.microsoft.com/office/powerpoint/2010/main" val="2684519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Source: Grade Two Mathematics Support Document for Teachers</a:t>
            </a:r>
          </a:p>
          <a:p>
            <a:pPr>
              <a:defRPr/>
            </a:pPr>
            <a:r>
              <a:rPr lang="en-CA"/>
              <a:t>Again, here is another opportunity for students to sort within a small group. You can dupicate this slide for each breakout room. Students can work together to decide how to sort the shapes provided.</a:t>
            </a:r>
          </a:p>
          <a:p>
            <a:pPr>
              <a:defRPr/>
            </a:pPr>
            <a:endParaRPr lang="en-CA">
              <a:cs typeface="Calibri"/>
            </a:endParaRPr>
          </a:p>
          <a:p>
            <a:pPr>
              <a:defRPr/>
            </a:pPr>
            <a:r>
              <a:rPr lang="en-CA"/>
              <a:t>Give students a small group of regular and irregular 3-D objects. </a:t>
            </a:r>
            <a:endParaRPr lang="en-US">
              <a:cs typeface="Calibri"/>
            </a:endParaRPr>
          </a:p>
          <a:p>
            <a:pPr>
              <a:defRPr/>
            </a:pPr>
            <a:r>
              <a:rPr lang="en-CA"/>
              <a:t>1. Have them sort them according to two attributes and then state their sorting rule. </a:t>
            </a:r>
            <a:endParaRPr lang="en-US"/>
          </a:p>
          <a:p>
            <a:pPr>
              <a:defRPr/>
            </a:pPr>
            <a:r>
              <a:rPr lang="en-CA"/>
              <a:t>2. Sort a set of objects into two groups. Have students identify the sorting rule.</a:t>
            </a:r>
            <a:endParaRPr lang="en-US">
              <a:cs typeface="Calibri"/>
            </a:endParaRPr>
          </a:p>
          <a:p>
            <a:pPr>
              <a:defRPr/>
            </a:pPr>
            <a:endParaRPr lang="en-CA">
              <a:cs typeface="Calibri"/>
            </a:endParaRPr>
          </a:p>
          <a:p>
            <a:pPr>
              <a:defRPr/>
            </a:pPr>
            <a:r>
              <a:rPr lang="en-CA">
                <a:cs typeface="Calibri"/>
              </a:rPr>
              <a:t>Can students:</a:t>
            </a:r>
          </a:p>
          <a:p>
            <a:pPr marL="174708" indent="-174708">
              <a:buFont typeface="Arial"/>
              <a:buChar char="•"/>
              <a:defRPr/>
            </a:pPr>
            <a:r>
              <a:rPr lang="en-CA"/>
              <a:t>sort a collection of 3-D objects according to two attributes </a:t>
            </a:r>
            <a:endParaRPr lang="en-CA">
              <a:cs typeface="Calibri" panose="020F0502020204030204"/>
            </a:endParaRPr>
          </a:p>
          <a:p>
            <a:pPr marL="174708" indent="-174708">
              <a:buFont typeface="Arial"/>
              <a:buChar char="•"/>
              <a:defRPr/>
            </a:pPr>
            <a:r>
              <a:rPr lang="en-CA"/>
              <a:t>state the sorting rule 3-D </a:t>
            </a:r>
            <a:endParaRPr lang="en-CA">
              <a:cs typeface="Calibri" panose="020F0502020204030204"/>
            </a:endParaRPr>
          </a:p>
          <a:p>
            <a:pPr marL="174708" indent="-174708">
              <a:buFont typeface="Arial"/>
              <a:buChar char="•"/>
              <a:defRPr/>
            </a:pPr>
            <a:r>
              <a:rPr lang="en-CA"/>
              <a:t>identify the sorting rule of a pre-sorted set 3-D</a:t>
            </a:r>
            <a:endParaRPr lang="en-CA">
              <a:cs typeface="Calibri"/>
            </a:endParaRPr>
          </a:p>
          <a:p>
            <a:pPr>
              <a:defRPr/>
            </a:pPr>
            <a:endParaRPr lang="en-CA">
              <a:cs typeface="Calibri"/>
            </a:endParaRPr>
          </a:p>
        </p:txBody>
      </p:sp>
    </p:spTree>
    <p:extLst>
      <p:ext uri="{BB962C8B-B14F-4D97-AF65-F5344CB8AC3E}">
        <p14:creationId xmlns:p14="http://schemas.microsoft.com/office/powerpoint/2010/main" val="27057579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Source: Grade Two Mathematics Support Document for Teachers</a:t>
            </a:r>
          </a:p>
          <a:p>
            <a:pPr>
              <a:defRPr/>
            </a:pPr>
            <a:endParaRPr lang="en-CA"/>
          </a:p>
          <a:p>
            <a:pPr>
              <a:defRPr/>
            </a:pPr>
            <a:r>
              <a:rPr lang="en-CA"/>
              <a:t>Another option is for the students to select their own shapes and sort them.</a:t>
            </a:r>
            <a:endParaRPr lang="en-US">
              <a:cs typeface="Calibri"/>
            </a:endParaRPr>
          </a:p>
          <a:p>
            <a:pPr>
              <a:defRPr/>
            </a:pPr>
            <a:r>
              <a:rPr lang="en-CA">
                <a:cs typeface="Calibri"/>
              </a:rPr>
              <a:t>To do this students will have to understand how to use either the drawing tool, or insert shapes.</a:t>
            </a:r>
            <a:endParaRPr lang="en-CA"/>
          </a:p>
          <a:p>
            <a:pPr>
              <a:defRPr/>
            </a:pPr>
            <a:endParaRPr lang="en-CA">
              <a:cs typeface="Calibri"/>
            </a:endParaRPr>
          </a:p>
          <a:p>
            <a:pPr>
              <a:defRPr/>
            </a:pPr>
            <a:endParaRPr lang="en-CA">
              <a:cs typeface="Calibri"/>
            </a:endParaRPr>
          </a:p>
          <a:p>
            <a:pPr>
              <a:defRPr/>
            </a:pPr>
            <a:endParaRPr lang="en-CA">
              <a:cs typeface="Calibri"/>
            </a:endParaRPr>
          </a:p>
        </p:txBody>
      </p:sp>
    </p:spTree>
    <p:extLst>
      <p:ext uri="{BB962C8B-B14F-4D97-AF65-F5344CB8AC3E}">
        <p14:creationId xmlns:p14="http://schemas.microsoft.com/office/powerpoint/2010/main" val="20309957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endParaRPr lang="en-CA">
              <a:cs typeface="Calibri"/>
            </a:endParaRPr>
          </a:p>
          <a:p>
            <a:endParaRPr/>
          </a:p>
        </p:txBody>
      </p:sp>
    </p:spTree>
    <p:extLst>
      <p:ext uri="{BB962C8B-B14F-4D97-AF65-F5344CB8AC3E}">
        <p14:creationId xmlns:p14="http://schemas.microsoft.com/office/powerpoint/2010/main" val="7494935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t>Source: Grade Two Mathematics Support Document for Teachers</a:t>
            </a:r>
          </a:p>
          <a:p>
            <a:pPr>
              <a:defRPr/>
            </a:pPr>
            <a:r>
              <a:rPr lang="en-CA">
                <a:cs typeface="Calibri"/>
              </a:rPr>
              <a:t>Find either 3-D objects or 2-D shapes in or around your house. Sort them in a Venn Diagram using two different attributes. Use pictures and words to describe your thinking.</a:t>
            </a:r>
            <a:endParaRPr lang="en-CA"/>
          </a:p>
          <a:p>
            <a:pPr>
              <a:defRPr/>
            </a:pPr>
            <a:endParaRPr lang="en-CA">
              <a:cs typeface="Calibri"/>
            </a:endParaRPr>
          </a:p>
        </p:txBody>
      </p:sp>
    </p:spTree>
    <p:extLst>
      <p:ext uri="{BB962C8B-B14F-4D97-AF65-F5344CB8AC3E}">
        <p14:creationId xmlns:p14="http://schemas.microsoft.com/office/powerpoint/2010/main" val="13820933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defRPr/>
            </a:pPr>
            <a:endParaRPr lang="en-CA">
              <a:cs typeface="Calibri"/>
            </a:endParaRPr>
          </a:p>
          <a:p>
            <a:endParaRPr/>
          </a:p>
        </p:txBody>
      </p:sp>
    </p:spTree>
    <p:extLst>
      <p:ext uri="{BB962C8B-B14F-4D97-AF65-F5344CB8AC3E}">
        <p14:creationId xmlns:p14="http://schemas.microsoft.com/office/powerpoint/2010/main" val="279782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“launch screen”. Each tile above represents different learning experiences.</a:t>
            </a:r>
          </a:p>
          <a:p>
            <a:r>
              <a:rPr lang="en-US" dirty="0"/>
              <a:t>The outer border of each slide is colour-coded and corresponds to the tiles above. </a:t>
            </a:r>
            <a:endParaRPr lang="en-US" dirty="0">
              <a:cs typeface="Calibri"/>
            </a:endParaRPr>
          </a:p>
        </p:txBody>
      </p:sp>
      <p:sp>
        <p:nvSpPr>
          <p:cNvPr id="4" name="Slide Number Placeholder 3"/>
          <p:cNvSpPr>
            <a:spLocks noGrp="1"/>
          </p:cNvSpPr>
          <p:nvPr>
            <p:ph type="sldNum" sz="quarter" idx="5"/>
          </p:nvPr>
        </p:nvSpPr>
        <p:spPr/>
        <p:txBody>
          <a:bodyPr/>
          <a:lstStyle/>
          <a:p>
            <a:pPr defTabSz="931774">
              <a:defRPr/>
            </a:pPr>
            <a:fld id="{D00F4C1E-0650-3D47-B8B9-F7906B5CA43F}"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0339010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Images sourced from </a:t>
            </a:r>
            <a:endParaRPr lang="en-CA">
              <a:cs typeface="Calibri" panose="020F0502020204030204"/>
            </a:endParaRPr>
          </a:p>
          <a:p>
            <a:r>
              <a:rPr lang="en-CA">
                <a:hlinkClick r:id="rId3"/>
              </a:rPr>
              <a:t>https://openclipart.org/detail/172707/edit-icon-icono-editar</a:t>
            </a:r>
            <a:endParaRPr lang="en-CA"/>
          </a:p>
          <a:p>
            <a:r>
              <a:rPr lang="en-CA"/>
              <a:t> </a:t>
            </a:r>
            <a:r>
              <a:rPr lang="en-CA">
                <a:hlinkClick r:id="rId4"/>
              </a:rPr>
              <a:t>https://openclipart.org/detail/212116/screencast</a:t>
            </a:r>
            <a:endParaRPr lang="en-CA"/>
          </a:p>
          <a:p>
            <a:endParaRPr lang="en-CA"/>
          </a:p>
          <a:p>
            <a:endParaRPr lang="en-CA"/>
          </a:p>
          <a:p>
            <a:endParaRPr lang="en-CA">
              <a:cs typeface="Calibri" panose="020F0502020204030204"/>
            </a:endParaRPr>
          </a:p>
          <a:p>
            <a:endParaRPr lang="en-CA">
              <a:cs typeface="Calibri" panose="020F0502020204030204"/>
            </a:endParaRPr>
          </a:p>
          <a:p>
            <a:endParaRPr lang="en-CA"/>
          </a:p>
          <a:p>
            <a:endParaRPr lang="en-CA">
              <a:cs typeface="Calibri"/>
            </a:endParaRPr>
          </a:p>
        </p:txBody>
      </p:sp>
    </p:spTree>
    <p:extLst>
      <p:ext uri="{BB962C8B-B14F-4D97-AF65-F5344CB8AC3E}">
        <p14:creationId xmlns:p14="http://schemas.microsoft.com/office/powerpoint/2010/main" val="463968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cs typeface="Calibri"/>
              </a:rPr>
              <a:t>Source: </a:t>
            </a:r>
            <a:r>
              <a:rPr lang="en-CA">
                <a:hlinkClick r:id="rId3"/>
              </a:rPr>
              <a:t>https://stevewyborney.com/2019/09/51-esti-mysteries/</a:t>
            </a:r>
            <a:r>
              <a:rPr lang="en-CA"/>
              <a:t> (207)</a:t>
            </a:r>
            <a:endParaRPr lang="en-CA">
              <a:cs typeface="Calibri"/>
            </a:endParaRPr>
          </a:p>
          <a:p>
            <a:r>
              <a:rPr lang="en-CA"/>
              <a:t>Instructions to note:</a:t>
            </a:r>
            <a:endParaRPr lang="en-US"/>
          </a:p>
          <a:p>
            <a:r>
              <a:rPr lang="en-US" b="1" i="1"/>
              <a:t>TO USE THE FOLLOWING SLIDES YOU MUST BE IN SLIDE SHOW / PRESENT MODE. </a:t>
            </a:r>
            <a:endParaRPr lang="en-CA"/>
          </a:p>
          <a:p>
            <a:r>
              <a:rPr lang="en-US" b="1" i="1">
                <a:cs typeface="Calibri"/>
              </a:rPr>
              <a:t>Go to SLIDE SHOW FROM CURRENT SLIDE</a:t>
            </a:r>
          </a:p>
          <a:p>
            <a:endParaRPr lang="en-CA">
              <a:cs typeface="Calibri"/>
            </a:endParaRPr>
          </a:p>
          <a:p>
            <a:endParaRPr lang="en-CA">
              <a:cs typeface="Calibri"/>
            </a:endParaRPr>
          </a:p>
          <a:p>
            <a:endParaRPr lang="en-CA">
              <a:cs typeface="Calibri"/>
            </a:endParaRPr>
          </a:p>
          <a:p>
            <a:endParaRPr lang="en-GB">
              <a:cs typeface="Calibri" panose="020F0502020204030204"/>
            </a:endParaRPr>
          </a:p>
        </p:txBody>
      </p:sp>
    </p:spTree>
    <p:extLst>
      <p:ext uri="{BB962C8B-B14F-4D97-AF65-F5344CB8AC3E}">
        <p14:creationId xmlns:p14="http://schemas.microsoft.com/office/powerpoint/2010/main" val="3570085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cs typeface="Calibri"/>
              </a:rPr>
              <a:t>Source: </a:t>
            </a:r>
            <a:r>
              <a:rPr lang="en-CA">
                <a:hlinkClick r:id="rId3"/>
              </a:rPr>
              <a:t>https://stevewyborney.com/2019/09/51-esti-mysteries/</a:t>
            </a:r>
            <a:r>
              <a:rPr lang="en-CA"/>
              <a:t> (207)</a:t>
            </a:r>
            <a:endParaRPr lang="en-CA">
              <a:cs typeface="Calibri"/>
            </a:endParaRPr>
          </a:p>
          <a:p>
            <a:r>
              <a:rPr lang="en-CA"/>
              <a:t>Instructions to note:</a:t>
            </a:r>
            <a:endParaRPr lang="en-US"/>
          </a:p>
          <a:p>
            <a:r>
              <a:rPr lang="en-US" b="1" i="1"/>
              <a:t>TO USE THE FOLLOWING SLIDES YOU MUST BE IN SLIDE SHOW / PRESENT MODE. </a:t>
            </a:r>
            <a:endParaRPr lang="en-CA"/>
          </a:p>
          <a:p>
            <a:r>
              <a:rPr lang="en-US" b="1" i="1">
                <a:cs typeface="Calibri"/>
              </a:rPr>
              <a:t>Go to SLIDE SHOW FROM CURRENT SLIDE</a:t>
            </a:r>
          </a:p>
          <a:p>
            <a:endParaRPr lang="en-CA">
              <a:cs typeface="Calibri"/>
            </a:endParaRPr>
          </a:p>
          <a:p>
            <a:endParaRPr lang="en-CA">
              <a:cs typeface="Calibri"/>
            </a:endParaRPr>
          </a:p>
          <a:p>
            <a:endParaRPr lang="en-CA">
              <a:cs typeface="Calibri"/>
            </a:endParaRPr>
          </a:p>
          <a:p>
            <a:endParaRPr lang="en-GB">
              <a:cs typeface="Calibri" panose="020F0502020204030204"/>
            </a:endParaRPr>
          </a:p>
        </p:txBody>
      </p:sp>
    </p:spTree>
    <p:extLst>
      <p:ext uri="{BB962C8B-B14F-4D97-AF65-F5344CB8AC3E}">
        <p14:creationId xmlns:p14="http://schemas.microsoft.com/office/powerpoint/2010/main" val="3671360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p:txBody>
      </p:sp>
    </p:spTree>
    <p:extLst>
      <p:ext uri="{BB962C8B-B14F-4D97-AF65-F5344CB8AC3E}">
        <p14:creationId xmlns:p14="http://schemas.microsoft.com/office/powerpoint/2010/main" val="27340388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Manitoba Education Grade Two Mathematics BLM</a:t>
            </a:r>
          </a:p>
          <a:p>
            <a:endParaRPr lang="en-CA"/>
          </a:p>
          <a:p>
            <a:r>
              <a:rPr lang="en-CA"/>
              <a:t>The shapes above are 3-D objects that can be manipulated to help students further understand the attributes.</a:t>
            </a:r>
          </a:p>
          <a:p>
            <a:endParaRPr lang="en-CA">
              <a:cs typeface="Calibri"/>
            </a:endParaRPr>
          </a:p>
        </p:txBody>
      </p:sp>
    </p:spTree>
    <p:extLst>
      <p:ext uri="{BB962C8B-B14F-4D97-AF65-F5344CB8AC3E}">
        <p14:creationId xmlns:p14="http://schemas.microsoft.com/office/powerpoint/2010/main" val="40821932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Manitoba Education Grade Two Mathematics BLM</a:t>
            </a:r>
          </a:p>
          <a:p>
            <a:endParaRPr lang="en-CA"/>
          </a:p>
          <a:p>
            <a:pPr defTabSz="931774">
              <a:defRPr/>
            </a:pPr>
            <a:r>
              <a:rPr lang="en-CA"/>
              <a:t>The shapes above are 3-D objects that can be manipulated to help students further understand the attributes.</a:t>
            </a:r>
          </a:p>
          <a:p>
            <a:endParaRPr lang="en-CA">
              <a:cs typeface="Calibri"/>
            </a:endParaRPr>
          </a:p>
        </p:txBody>
      </p:sp>
    </p:spTree>
    <p:extLst>
      <p:ext uri="{BB962C8B-B14F-4D97-AF65-F5344CB8AC3E}">
        <p14:creationId xmlns:p14="http://schemas.microsoft.com/office/powerpoint/2010/main" val="8046414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Manitoba Education Grade Two Mathematics BLM</a:t>
            </a:r>
          </a:p>
          <a:p>
            <a:endParaRPr lang="en-CA"/>
          </a:p>
          <a:p>
            <a:pPr defTabSz="931774">
              <a:defRPr/>
            </a:pPr>
            <a:r>
              <a:rPr lang="en-CA"/>
              <a:t>The shapes above are 3-D objects that can be manipulated to help students further understand the attributes.</a:t>
            </a:r>
          </a:p>
          <a:p>
            <a:endParaRPr lang="en-CA">
              <a:cs typeface="Calibri"/>
            </a:endParaRPr>
          </a:p>
        </p:txBody>
      </p:sp>
    </p:spTree>
    <p:extLst>
      <p:ext uri="{BB962C8B-B14F-4D97-AF65-F5344CB8AC3E}">
        <p14:creationId xmlns:p14="http://schemas.microsoft.com/office/powerpoint/2010/main" val="26644595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Manitoba Education Grade Two Mathematics BLM</a:t>
            </a:r>
          </a:p>
          <a:p>
            <a:r>
              <a:rPr lang="en-CA"/>
              <a:t>Image Source: </a:t>
            </a:r>
            <a:r>
              <a:rPr lang="en-CA">
                <a:hlinkClick r:id="rId3"/>
              </a:rPr>
              <a:t>https://openclipart.org/download/279990/1495284147.svg</a:t>
            </a:r>
            <a:endParaRPr lang="en-CA">
              <a:cs typeface="Calibri"/>
              <a:hlinkClick r:id="rId3"/>
            </a:endParaRPr>
          </a:p>
          <a:p>
            <a:endParaRPr lang="en-CA">
              <a:cs typeface="Calibri"/>
            </a:endParaRPr>
          </a:p>
          <a:p>
            <a:pPr defTabSz="931774">
              <a:defRPr/>
            </a:pPr>
            <a:r>
              <a:rPr lang="en-CA"/>
              <a:t>The shapes above are 3-D objects that can be manipulated to help students further understand the attributes.</a:t>
            </a: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30661039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Manitoba Education Grade Two Mathematics BLM</a:t>
            </a:r>
            <a:endParaRPr lang="en-CA"/>
          </a:p>
          <a:p>
            <a:endParaRPr lang="en-CA">
              <a:cs typeface="Calibri"/>
            </a:endParaRPr>
          </a:p>
          <a:p>
            <a:pPr defTabSz="931774">
              <a:defRPr/>
            </a:pPr>
            <a:r>
              <a:rPr lang="en-CA"/>
              <a:t>The shapes above are 3-D objects that can be manipulated to help students further understand the attributes.</a:t>
            </a:r>
          </a:p>
          <a:p>
            <a:endParaRPr lang="en-CA">
              <a:cs typeface="Calibri"/>
            </a:endParaRPr>
          </a:p>
        </p:txBody>
      </p:sp>
    </p:spTree>
    <p:extLst>
      <p:ext uri="{BB962C8B-B14F-4D97-AF65-F5344CB8AC3E}">
        <p14:creationId xmlns:p14="http://schemas.microsoft.com/office/powerpoint/2010/main" val="29736111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Manitoba Education Grade Two Mathematics BLM</a:t>
            </a:r>
            <a:endParaRPr lang="en-CA"/>
          </a:p>
          <a:p>
            <a:endParaRPr lang="en-CA">
              <a:cs typeface="Calibri"/>
            </a:endParaRPr>
          </a:p>
          <a:p>
            <a:pPr defTabSz="931774">
              <a:defRPr/>
            </a:pPr>
            <a:r>
              <a:rPr lang="en-CA"/>
              <a:t>The shapes above are 3-D objects that can be manipulated to help students further understand the attributes.</a:t>
            </a:r>
          </a:p>
          <a:p>
            <a:endParaRPr lang="en-CA">
              <a:cs typeface="Calibri"/>
            </a:endParaRPr>
          </a:p>
        </p:txBody>
      </p:sp>
    </p:spTree>
    <p:extLst>
      <p:ext uri="{BB962C8B-B14F-4D97-AF65-F5344CB8AC3E}">
        <p14:creationId xmlns:p14="http://schemas.microsoft.com/office/powerpoint/2010/main" val="2237852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Images source: </a:t>
            </a:r>
            <a:endParaRPr lang="en-CA">
              <a:cs typeface="Calibri"/>
            </a:endParaRPr>
          </a:p>
          <a:p>
            <a:r>
              <a:rPr lang="en-CA">
                <a:hlinkClick r:id="rId3"/>
              </a:rPr>
              <a:t>https://openclipart.org/download/117355/Geometry-1-by-Merlin2525.svg</a:t>
            </a:r>
            <a:r>
              <a:rPr lang="en-CA"/>
              <a:t> (3D Objects)</a:t>
            </a:r>
            <a:endParaRPr lang="en-CA">
              <a:cs typeface="Calibri"/>
              <a:hlinkClick r:id="rId3"/>
            </a:endParaRPr>
          </a:p>
          <a:p>
            <a:r>
              <a:rPr lang="en-CA"/>
              <a:t> </a:t>
            </a:r>
            <a:r>
              <a:rPr lang="en-CA">
                <a:hlinkClick r:id="rId4"/>
              </a:rPr>
              <a:t>https://openclipart.org/detail/172707/edit-icon-icono-editar</a:t>
            </a:r>
            <a:r>
              <a:rPr lang="en-CA"/>
              <a:t>, (pencil)</a:t>
            </a:r>
            <a:endParaRPr lang="en-CA">
              <a:cs typeface="Calibri"/>
            </a:endParaRPr>
          </a:p>
          <a:p>
            <a:r>
              <a:rPr lang="en-CA">
                <a:hlinkClick r:id="rId5"/>
              </a:rPr>
              <a:t>https://openclipart.org/detail/212116/screencast</a:t>
            </a:r>
            <a:r>
              <a:rPr lang="en-CA"/>
              <a:t> (record)</a:t>
            </a:r>
            <a:endParaRPr lang="en-CA">
              <a:cs typeface="Calibri"/>
            </a:endParaRPr>
          </a:p>
          <a:p>
            <a:r>
              <a:rPr lang="en-CA">
                <a:hlinkClick r:id="rId6"/>
              </a:rPr>
              <a:t>https://www.pikist.com/free-photo-swbtb</a:t>
            </a:r>
            <a:r>
              <a:rPr lang="en-CA"/>
              <a:t> (coloured pencils)</a:t>
            </a:r>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37841625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Manitoba Education Grade Two Mathematics BLM</a:t>
            </a:r>
            <a:endParaRPr lang="en-CA"/>
          </a:p>
          <a:p>
            <a:endParaRPr lang="en-CA">
              <a:cs typeface="Calibri"/>
            </a:endParaRPr>
          </a:p>
        </p:txBody>
      </p:sp>
    </p:spTree>
    <p:extLst>
      <p:ext uri="{BB962C8B-B14F-4D97-AF65-F5344CB8AC3E}">
        <p14:creationId xmlns:p14="http://schemas.microsoft.com/office/powerpoint/2010/main" val="5865204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cs typeface="Calibri"/>
              </a:rPr>
              <a:t>Manitoba Education Grade Two Mathematics BLM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Work through this chart with the class as you discover attributes of 2-D shapes on the following slides. Teachers may want to duplicate this slide for each student to ensure they have their own copy</a:t>
            </a:r>
            <a:r>
              <a:rPr lang="en-CA" dirty="0" smtClean="0"/>
              <a:t>.</a:t>
            </a:r>
            <a:r>
              <a:rPr lang="en-CA" dirty="0" smtClean="0">
                <a:cs typeface="Calibri"/>
              </a:rPr>
              <a:t> (Students in grade 2 do not have to know the number</a:t>
            </a:r>
            <a:r>
              <a:rPr lang="en-CA" baseline="0" dirty="0" smtClean="0">
                <a:cs typeface="Calibri"/>
              </a:rPr>
              <a:t> of edges and corners of a shape.  However, students are curious and would benefit knowing these attributes of the objects.)</a:t>
            </a:r>
            <a:endParaRPr lang="en-CA" dirty="0" smtClean="0">
              <a:cs typeface="Calibri"/>
            </a:endParaRPr>
          </a:p>
          <a:p>
            <a:r>
              <a:rPr lang="en-CA" dirty="0" smtClean="0"/>
              <a:t> </a:t>
            </a:r>
            <a:endParaRPr lang="en-US" dirty="0"/>
          </a:p>
          <a:p>
            <a:endParaRPr lang="en-CA" dirty="0"/>
          </a:p>
          <a:p>
            <a:endParaRPr lang="en-CA" dirty="0"/>
          </a:p>
          <a:p>
            <a:endParaRPr lang="en-CA" dirty="0">
              <a:cs typeface="Calibri"/>
            </a:endParaRPr>
          </a:p>
          <a:p>
            <a:endParaRPr lang="en-CA" dirty="0">
              <a:cs typeface="Calibri"/>
            </a:endParaRPr>
          </a:p>
        </p:txBody>
      </p:sp>
    </p:spTree>
    <p:extLst>
      <p:ext uri="{BB962C8B-B14F-4D97-AF65-F5344CB8AC3E}">
        <p14:creationId xmlns:p14="http://schemas.microsoft.com/office/powerpoint/2010/main" val="6808816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Manitoba Education Grade Two Mathematics BLM</a:t>
            </a:r>
          </a:p>
          <a:p>
            <a:endParaRPr lang="en-CA"/>
          </a:p>
          <a:p>
            <a:endParaRPr lang="en-CA">
              <a:cs typeface="Calibri"/>
            </a:endParaRPr>
          </a:p>
        </p:txBody>
      </p:sp>
    </p:spTree>
    <p:extLst>
      <p:ext uri="{BB962C8B-B14F-4D97-AF65-F5344CB8AC3E}">
        <p14:creationId xmlns:p14="http://schemas.microsoft.com/office/powerpoint/2010/main" val="29646288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Manitoba Education Grade Two Mathematics BLM</a:t>
            </a:r>
          </a:p>
          <a:p>
            <a:endParaRPr lang="en-CA"/>
          </a:p>
          <a:p>
            <a:endParaRPr lang="en-CA">
              <a:cs typeface="Calibri"/>
            </a:endParaRPr>
          </a:p>
        </p:txBody>
      </p:sp>
    </p:spTree>
    <p:extLst>
      <p:ext uri="{BB962C8B-B14F-4D97-AF65-F5344CB8AC3E}">
        <p14:creationId xmlns:p14="http://schemas.microsoft.com/office/powerpoint/2010/main" val="17174042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Manitoba Education Grade Two Mathematics BLM</a:t>
            </a:r>
          </a:p>
          <a:p>
            <a:endParaRPr lang="en-CA"/>
          </a:p>
          <a:p>
            <a:endParaRPr lang="en-CA">
              <a:cs typeface="Calibri"/>
            </a:endParaRPr>
          </a:p>
        </p:txBody>
      </p:sp>
    </p:spTree>
    <p:extLst>
      <p:ext uri="{BB962C8B-B14F-4D97-AF65-F5344CB8AC3E}">
        <p14:creationId xmlns:p14="http://schemas.microsoft.com/office/powerpoint/2010/main" val="3606649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Manitoba Education Grade Two Mathematics BLM</a:t>
            </a:r>
          </a:p>
          <a:p>
            <a:endParaRPr lang="en-CA"/>
          </a:p>
          <a:p>
            <a:endParaRPr lang="en-CA">
              <a:cs typeface="Calibri"/>
            </a:endParaRPr>
          </a:p>
        </p:txBody>
      </p:sp>
    </p:spTree>
    <p:extLst>
      <p:ext uri="{BB962C8B-B14F-4D97-AF65-F5344CB8AC3E}">
        <p14:creationId xmlns:p14="http://schemas.microsoft.com/office/powerpoint/2010/main" val="10178994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Manitoba Education Grade Two Mathematics BLM</a:t>
            </a:r>
            <a:endParaRPr lang="en-CA"/>
          </a:p>
          <a:p>
            <a:endParaRPr lang="en-CA">
              <a:cs typeface="Calibri"/>
            </a:endParaRPr>
          </a:p>
        </p:txBody>
      </p:sp>
    </p:spTree>
    <p:extLst>
      <p:ext uri="{BB962C8B-B14F-4D97-AF65-F5344CB8AC3E}">
        <p14:creationId xmlns:p14="http://schemas.microsoft.com/office/powerpoint/2010/main" val="27852161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p:txBody>
      </p:sp>
    </p:spTree>
    <p:extLst>
      <p:ext uri="{BB962C8B-B14F-4D97-AF65-F5344CB8AC3E}">
        <p14:creationId xmlns:p14="http://schemas.microsoft.com/office/powerpoint/2010/main" val="9745379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Image Source: Manitoba Education Grade Two Mathematics BLM</a:t>
            </a:r>
          </a:p>
          <a:p>
            <a:endParaRPr lang="en-CA">
              <a:cs typeface="Calibri"/>
            </a:endParaRPr>
          </a:p>
          <a:p>
            <a:endParaRPr lang="en-CA">
              <a:cs typeface="Calibri"/>
            </a:endParaRPr>
          </a:p>
        </p:txBody>
      </p:sp>
    </p:spTree>
    <p:extLst>
      <p:ext uri="{BB962C8B-B14F-4D97-AF65-F5344CB8AC3E}">
        <p14:creationId xmlns:p14="http://schemas.microsoft.com/office/powerpoint/2010/main" val="8613312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Image Source: Manitoba Education Grade Two Mathematics BLM</a:t>
            </a:r>
          </a:p>
          <a:p>
            <a:r>
              <a:rPr lang="en-CA">
                <a:hlinkClick r:id="rId3"/>
              </a:rPr>
              <a:t>https://www.abcteach.com/documents/clip-art-3d-solids-triangular-prism-bw-i-abcteachcom-19419</a:t>
            </a:r>
            <a:endParaRPr lang="en-US">
              <a:cs typeface="Calibri" panose="020F0502020204030204"/>
            </a:endParaRPr>
          </a:p>
          <a:p>
            <a:r>
              <a:rPr lang="en-CA">
                <a:hlinkClick r:id="rId4"/>
              </a:rPr>
              <a:t>https://www.vectorstock.com/royalty-free-vector/geometric-solids-set-vector-22515925</a:t>
            </a:r>
            <a:endParaRPr lang="en-CA">
              <a:cs typeface="Calibri"/>
              <a:hlinkClick r:id="rId4"/>
            </a:endParaRPr>
          </a:p>
          <a:p>
            <a:endParaRPr lang="en-CA">
              <a:cs typeface="Calibri"/>
            </a:endParaRPr>
          </a:p>
        </p:txBody>
      </p:sp>
    </p:spTree>
    <p:extLst>
      <p:ext uri="{BB962C8B-B14F-4D97-AF65-F5344CB8AC3E}">
        <p14:creationId xmlns:p14="http://schemas.microsoft.com/office/powerpoint/2010/main" val="3769404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Instructions to note:</a:t>
            </a:r>
            <a:endParaRPr lang="en-US">
              <a:cs typeface="Calibri"/>
            </a:endParaRPr>
          </a:p>
          <a:p>
            <a:r>
              <a:rPr lang="en-CA"/>
              <a:t>Present this phrase on the screen. **Note** To allow all students think time, teachers can push this slide out to students prior to the synchronous lesson. That allows for all students to collect their ideas ahead of time and have something to share.</a:t>
            </a:r>
            <a:endParaRPr lang="en-US"/>
          </a:p>
          <a:p>
            <a:r>
              <a:rPr lang="en-CA">
                <a:cs typeface="Calibri"/>
              </a:rPr>
              <a:t>Image Source:</a:t>
            </a:r>
            <a:r>
              <a:rPr lang="en-CA"/>
              <a:t> https://wodb.ca/shapes.html (Shape 5)</a:t>
            </a:r>
            <a:endParaRPr lang="en-CA">
              <a:cs typeface="Calibri"/>
            </a:endParaRPr>
          </a:p>
          <a:p>
            <a:endParaRPr lang="en-CA">
              <a:cs typeface="Calibri"/>
            </a:endParaRPr>
          </a:p>
        </p:txBody>
      </p:sp>
    </p:spTree>
    <p:extLst>
      <p:ext uri="{BB962C8B-B14F-4D97-AF65-F5344CB8AC3E}">
        <p14:creationId xmlns:p14="http://schemas.microsoft.com/office/powerpoint/2010/main" val="41783102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endParaRPr lang="en-CA">
              <a:cs typeface="Calibri"/>
            </a:endParaRPr>
          </a:p>
        </p:txBody>
      </p:sp>
    </p:spTree>
    <p:extLst>
      <p:ext uri="{BB962C8B-B14F-4D97-AF65-F5344CB8AC3E}">
        <p14:creationId xmlns:p14="http://schemas.microsoft.com/office/powerpoint/2010/main" val="17026250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cs typeface="Calibri"/>
              </a:rPr>
              <a:t>Image sourced:</a:t>
            </a:r>
          </a:p>
          <a:p>
            <a:r>
              <a:rPr lang="en-CA" dirty="0">
                <a:hlinkClick r:id="rId3"/>
              </a:rPr>
              <a:t>http://clipart-library.com/clipart/arts-and-crafts-clipart_9.htm</a:t>
            </a:r>
            <a:r>
              <a:rPr lang="en-CA" dirty="0"/>
              <a:t> (create)</a:t>
            </a:r>
            <a:endParaRPr lang="en-CA" dirty="0">
              <a:cs typeface="Calibri"/>
            </a:endParaRPr>
          </a:p>
          <a:p>
            <a:r>
              <a:rPr lang="en-CA" dirty="0">
                <a:hlinkClick r:id="rId4"/>
              </a:rPr>
              <a:t>https://openclipart.org/detail/172707/edit-icon-icono-editar</a:t>
            </a:r>
            <a:endParaRPr lang="en-CA" dirty="0"/>
          </a:p>
          <a:p>
            <a:r>
              <a:rPr lang="en-CA" dirty="0"/>
              <a:t> </a:t>
            </a:r>
            <a:r>
              <a:rPr lang="en-CA" dirty="0">
                <a:hlinkClick r:id="rId5"/>
              </a:rPr>
              <a:t>https://openclipart.org/detail/212116/screencast</a:t>
            </a:r>
            <a:endParaRPr lang="en-CA" dirty="0"/>
          </a:p>
          <a:p>
            <a:endParaRPr lang="en-CA" dirty="0"/>
          </a:p>
          <a:p>
            <a:endParaRPr lang="en-CA" dirty="0"/>
          </a:p>
          <a:p>
            <a:endParaRPr lang="en-CA" dirty="0">
              <a:cs typeface="Calibri"/>
            </a:endParaRPr>
          </a:p>
          <a:p>
            <a:endParaRPr lang="en-CA" dirty="0"/>
          </a:p>
          <a:p>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30465090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Picture Source:</a:t>
            </a:r>
            <a:r>
              <a:rPr lang="en-CA"/>
              <a:t> </a:t>
            </a:r>
            <a:r>
              <a:rPr lang="en-CA">
                <a:hlinkClick r:id="rId3"/>
              </a:rPr>
              <a:t>https://childhood101.com/hands-on-activities-for-learning-about-2d-3d-shapes/</a:t>
            </a:r>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21507040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Picture Source:</a:t>
            </a:r>
            <a:r>
              <a:rPr lang="en-CA"/>
              <a:t> </a:t>
            </a:r>
            <a:r>
              <a:rPr lang="en-CA">
                <a:hlinkClick r:id="rId3"/>
              </a:rPr>
              <a:t>https://compdecomp.weebly.com/3d-shapes.html</a:t>
            </a:r>
            <a:endParaRPr lang="en-CA">
              <a:cs typeface="Calibri"/>
            </a:endParaRPr>
          </a:p>
          <a:p>
            <a:endParaRPr lang="en-CA">
              <a:cs typeface="Calibri"/>
            </a:endParaRPr>
          </a:p>
        </p:txBody>
      </p:sp>
    </p:spTree>
    <p:extLst>
      <p:ext uri="{BB962C8B-B14F-4D97-AF65-F5344CB8AC3E}">
        <p14:creationId xmlns:p14="http://schemas.microsoft.com/office/powerpoint/2010/main" val="26231064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p:txBody>
      </p:sp>
    </p:spTree>
    <p:extLst>
      <p:ext uri="{BB962C8B-B14F-4D97-AF65-F5344CB8AC3E}">
        <p14:creationId xmlns:p14="http://schemas.microsoft.com/office/powerpoint/2010/main" val="28912842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Adapted from: https://nrich.maths.org/137</a:t>
            </a:r>
          </a:p>
          <a:p>
            <a:endParaRPr lang="en-US"/>
          </a:p>
          <a:p>
            <a:r>
              <a:rPr lang="en-US">
                <a:cs typeface="Calibri"/>
              </a:rPr>
              <a:t>How do you know if you have found all of the ways?</a:t>
            </a: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30869922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Adapted from: </a:t>
            </a:r>
            <a:r>
              <a:rPr lang="en-CA">
                <a:hlinkClick r:id="rId3"/>
              </a:rPr>
              <a:t>https://nrich.maths.org/137</a:t>
            </a:r>
            <a:endParaRPr lang="en-US"/>
          </a:p>
          <a:p>
            <a:endParaRPr lang="en-US"/>
          </a:p>
          <a:p>
            <a:r>
              <a:rPr lang="en-US">
                <a:cs typeface="Calibri"/>
              </a:rPr>
              <a:t>Extension questions:</a:t>
            </a:r>
            <a:endParaRPr lang="en-US"/>
          </a:p>
          <a:p>
            <a:pPr marL="174708" indent="-174708">
              <a:buFont typeface="Arial"/>
              <a:buChar char="•"/>
            </a:pPr>
            <a:r>
              <a:rPr lang="en-CA"/>
              <a:t>How do you know when you have found all the ways?</a:t>
            </a:r>
            <a:endParaRPr lang="en-CA">
              <a:cs typeface="Calibri"/>
            </a:endParaRPr>
          </a:p>
          <a:p>
            <a:pPr marL="174708" indent="-174708">
              <a:buFont typeface="Arial"/>
              <a:buChar char="•"/>
            </a:pPr>
            <a:r>
              <a:rPr lang="en-CA"/>
              <a:t>What  about a five block tower?</a:t>
            </a:r>
            <a:endParaRPr lang="en-CA">
              <a:cs typeface="Calibri"/>
            </a:endParaRPr>
          </a:p>
          <a:p>
            <a:pPr marL="174708" indent="-174708">
              <a:buFont typeface="Arial"/>
              <a:buChar char="•"/>
            </a:pPr>
            <a:r>
              <a:rPr lang="en-CA"/>
              <a:t>What patterns are you noticing?</a:t>
            </a:r>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13958919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11212852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cs typeface="Calibri"/>
              </a:rPr>
              <a:t>Grade Two Support Document for Teachers</a:t>
            </a:r>
          </a:p>
          <a:p>
            <a:pPr>
              <a:defRPr/>
            </a:pPr>
            <a:r>
              <a:rPr lang="en-CA">
                <a:cs typeface="Calibri"/>
              </a:rPr>
              <a:t>This could be an asynchronous activity</a:t>
            </a:r>
          </a:p>
        </p:txBody>
      </p:sp>
    </p:spTree>
    <p:extLst>
      <p:ext uri="{BB962C8B-B14F-4D97-AF65-F5344CB8AC3E}">
        <p14:creationId xmlns:p14="http://schemas.microsoft.com/office/powerpoint/2010/main" val="21346032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endParaRPr lang="en-CA">
              <a:cs typeface="Calibri"/>
            </a:endParaRPr>
          </a:p>
        </p:txBody>
      </p:sp>
    </p:spTree>
    <p:extLst>
      <p:ext uri="{BB962C8B-B14F-4D97-AF65-F5344CB8AC3E}">
        <p14:creationId xmlns:p14="http://schemas.microsoft.com/office/powerpoint/2010/main" val="3420404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Instructions to note:</a:t>
            </a:r>
            <a:endParaRPr lang="en-US">
              <a:cs typeface="Calibri"/>
            </a:endParaRPr>
          </a:p>
          <a:p>
            <a:r>
              <a:rPr lang="en-CA"/>
              <a:t>Present this phrase on the screen. **Note** To allow all students think time, teachers can push this slide out to students prior to the synchronous lesson. That allows for all students to collect their ideas ahead of time and have something to share.</a:t>
            </a:r>
            <a:endParaRPr lang="en-US"/>
          </a:p>
          <a:p>
            <a:r>
              <a:rPr lang="en-CA">
                <a:cs typeface="Calibri"/>
              </a:rPr>
              <a:t>Image Source: </a:t>
            </a:r>
            <a:r>
              <a:rPr lang="en-CA">
                <a:hlinkClick r:id="rId3"/>
              </a:rPr>
              <a:t>https://wodb.ca/shapes.html</a:t>
            </a:r>
            <a:r>
              <a:rPr lang="en-CA"/>
              <a:t> (Shape 5)</a:t>
            </a:r>
            <a:endParaRPr lang="en-CA">
              <a:cs typeface="Calibri"/>
            </a:endParaRPr>
          </a:p>
          <a:p>
            <a:endParaRPr lang="en-CA">
              <a:cs typeface="Calibri"/>
            </a:endParaRPr>
          </a:p>
        </p:txBody>
      </p:sp>
    </p:spTree>
    <p:extLst>
      <p:ext uri="{BB962C8B-B14F-4D97-AF65-F5344CB8AC3E}">
        <p14:creationId xmlns:p14="http://schemas.microsoft.com/office/powerpoint/2010/main" val="7710205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Images sourced </a:t>
            </a:r>
            <a:r>
              <a:rPr lang="en-CA">
                <a:hlinkClick r:id="rId3"/>
              </a:rPr>
              <a:t>https://www.clker.com/cliparts/a/7/5/8/1498573684994052349community-neighborhood.hi.png</a:t>
            </a:r>
            <a:endParaRPr lang="en-CA"/>
          </a:p>
          <a:p>
            <a:r>
              <a:rPr lang="en-CA">
                <a:hlinkClick r:id="rId4"/>
              </a:rPr>
              <a:t>"File:Kawaii magnifying glass black and white clipart.svg"</a:t>
            </a:r>
            <a:r>
              <a:rPr lang="en-CA"/>
              <a:t> by </a:t>
            </a:r>
            <a:r>
              <a:rPr lang="en-CA">
                <a:hlinkClick r:id="rId5"/>
              </a:rPr>
              <a:t>Mvolz</a:t>
            </a:r>
            <a:r>
              <a:rPr lang="en-CA"/>
              <a:t> is marked with </a:t>
            </a:r>
            <a:r>
              <a:rPr lang="en-CA">
                <a:hlinkClick r:id="rId6"/>
              </a:rPr>
              <a:t>CC0 1.0</a:t>
            </a:r>
            <a:endParaRPr lang="en-CA"/>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12355518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Source: Marian Small, </a:t>
            </a:r>
            <a:r>
              <a:rPr lang="en-CA" i="1">
                <a:cs typeface="Calibri"/>
              </a:rPr>
              <a:t>Open Questions for Rich Math Lessons</a:t>
            </a:r>
          </a:p>
        </p:txBody>
      </p:sp>
    </p:spTree>
    <p:extLst>
      <p:ext uri="{BB962C8B-B14F-4D97-AF65-F5344CB8AC3E}">
        <p14:creationId xmlns:p14="http://schemas.microsoft.com/office/powerpoint/2010/main" val="34995300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40353139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Adapted from: Marian Small Open Questions for Rich Math Lessons</a:t>
            </a:r>
          </a:p>
        </p:txBody>
      </p:sp>
    </p:spTree>
    <p:extLst>
      <p:ext uri="{BB962C8B-B14F-4D97-AF65-F5344CB8AC3E}">
        <p14:creationId xmlns:p14="http://schemas.microsoft.com/office/powerpoint/2010/main" val="26045083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p:txBody>
      </p:sp>
    </p:spTree>
    <p:extLst>
      <p:ext uri="{BB962C8B-B14F-4D97-AF65-F5344CB8AC3E}">
        <p14:creationId xmlns:p14="http://schemas.microsoft.com/office/powerpoint/2010/main" val="41052054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a:cs typeface="Calibri"/>
              </a:rPr>
              <a:t>Source: Grade Two Mathematics Support Document for Teachers</a:t>
            </a:r>
          </a:p>
          <a:p>
            <a:pPr>
              <a:defRPr/>
            </a:pPr>
            <a:r>
              <a:rPr lang="en-CA">
                <a:cs typeface="Calibri"/>
              </a:rPr>
              <a:t>Image Source: </a:t>
            </a:r>
            <a:r>
              <a:rPr lang="en-CA">
                <a:hlinkClick r:id="rId3"/>
              </a:rPr>
              <a:t>https://www.clker.com/cliparts/a/7/5/8/1498573684994052349community-neighborhood.hi.png</a:t>
            </a:r>
            <a:endParaRPr lang="en-CA">
              <a:cs typeface="Calibri"/>
            </a:endParaRPr>
          </a:p>
          <a:p>
            <a:pPr>
              <a:defRPr/>
            </a:pPr>
            <a:endParaRPr lang="en-CA">
              <a:cs typeface="Calibri"/>
            </a:endParaRPr>
          </a:p>
        </p:txBody>
      </p:sp>
    </p:spTree>
    <p:extLst>
      <p:ext uri="{BB962C8B-B14F-4D97-AF65-F5344CB8AC3E}">
        <p14:creationId xmlns:p14="http://schemas.microsoft.com/office/powerpoint/2010/main" val="41075108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en-CA" dirty="0"/>
              <a:t>This could be an asynchronous activity. If your school uses </a:t>
            </a:r>
            <a:r>
              <a:rPr lang="en-CA" dirty="0" smtClean="0"/>
              <a:t>Seesaw</a:t>
            </a:r>
            <a:r>
              <a:rPr lang="en-CA" dirty="0"/>
              <a:t>, you can copy this slide into that platform.</a:t>
            </a:r>
          </a:p>
          <a:p>
            <a:pPr defTabSz="931774">
              <a:defRPr/>
            </a:pPr>
            <a:endParaRPr lang="en-CA" dirty="0">
              <a:cs typeface="Calibri"/>
            </a:endParaRPr>
          </a:p>
        </p:txBody>
      </p:sp>
    </p:spTree>
    <p:extLst>
      <p:ext uri="{BB962C8B-B14F-4D97-AF65-F5344CB8AC3E}">
        <p14:creationId xmlns:p14="http://schemas.microsoft.com/office/powerpoint/2010/main" val="21530248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t>Images sourced from openclipart.org</a:t>
            </a:r>
          </a:p>
          <a:p>
            <a:r>
              <a:rPr lang="en-CA"/>
              <a:t>Image Source: </a:t>
            </a:r>
            <a:endParaRPr lang="en-CA">
              <a:cs typeface="Calibri"/>
            </a:endParaRPr>
          </a:p>
          <a:p>
            <a:r>
              <a:rPr lang="en-CA">
                <a:hlinkClick r:id="rId3"/>
              </a:rPr>
              <a:t>"File:Kawaii magnifying glass black and white clipart.svg"</a:t>
            </a:r>
            <a:r>
              <a:rPr lang="en-CA"/>
              <a:t> by </a:t>
            </a:r>
            <a:r>
              <a:rPr lang="en-CA">
                <a:hlinkClick r:id="rId4"/>
              </a:rPr>
              <a:t>Mvolz</a:t>
            </a:r>
            <a:r>
              <a:rPr lang="en-CA"/>
              <a:t> is marked with </a:t>
            </a:r>
            <a:r>
              <a:rPr lang="en-CA">
                <a:hlinkClick r:id="rId5"/>
              </a:rPr>
              <a:t>CC0 1.0</a:t>
            </a:r>
            <a:endParaRPr lang="en-CA"/>
          </a:p>
          <a:p>
            <a:r>
              <a:rPr lang="en-CA">
                <a:hlinkClick r:id="rId6"/>
              </a:rPr>
              <a:t>https://pixy.org/906437/</a:t>
            </a:r>
            <a:endParaRPr lang="en-CA">
              <a:cs typeface="Calibri"/>
            </a:endParaRPr>
          </a:p>
          <a:p>
            <a:r>
              <a:rPr lang="en-CA">
                <a:hlinkClick r:id="rId7"/>
              </a:rPr>
              <a:t>https://openclipart.org/detail/172707/edit-icon-icono-editar</a:t>
            </a:r>
            <a:endParaRPr lang="en-CA">
              <a:cs typeface="Calibri"/>
              <a:hlinkClick r:id="rId7"/>
            </a:endParaRPr>
          </a:p>
          <a:p>
            <a:r>
              <a:rPr lang="en-CA"/>
              <a:t> </a:t>
            </a:r>
            <a:r>
              <a:rPr lang="en-CA">
                <a:hlinkClick r:id="rId8"/>
              </a:rPr>
              <a:t>https://openclipart.org/detail/212116/screencast</a:t>
            </a:r>
            <a:endParaRPr lang="en-CA">
              <a:cs typeface="Calibri" panose="020F0502020204030204"/>
            </a:endParaRPr>
          </a:p>
          <a:p>
            <a:endParaRPr lang="en-CA">
              <a:cs typeface="Calibri" panose="020F0502020204030204"/>
            </a:endParaRPr>
          </a:p>
        </p:txBody>
      </p:sp>
    </p:spTree>
    <p:extLst>
      <p:ext uri="{BB962C8B-B14F-4D97-AF65-F5344CB8AC3E}">
        <p14:creationId xmlns:p14="http://schemas.microsoft.com/office/powerpoint/2010/main" val="31673458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a:cs typeface="Calibri"/>
              </a:rPr>
              <a:t>Source: Marian Small, </a:t>
            </a:r>
            <a:r>
              <a:rPr lang="en-CA" i="1">
                <a:cs typeface="Calibri"/>
              </a:rPr>
              <a:t>Open Questions for Rich Math Lessons</a:t>
            </a:r>
          </a:p>
        </p:txBody>
      </p:sp>
    </p:spTree>
    <p:extLst>
      <p:ext uri="{BB962C8B-B14F-4D97-AF65-F5344CB8AC3E}">
        <p14:creationId xmlns:p14="http://schemas.microsoft.com/office/powerpoint/2010/main" val="40845027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241616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3796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04478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52865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06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78127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6160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66789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9073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07291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06709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54488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3316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42202061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hyperlink" Target="https://pixabay.com/en/sphere-ball-plastic-round-3d-953962/"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36.png"/><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hyperlink" Target="https://pixabay.com/en/sphere-ball-plastic-round-3d-953962/"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6.xml"/><Relationship Id="rId1" Type="http://schemas.openxmlformats.org/officeDocument/2006/relationships/slideLayout" Target="../slideLayouts/slideLayout7.xml"/><Relationship Id="rId5" Type="http://schemas.openxmlformats.org/officeDocument/2006/relationships/image" Target="../media/image159.jpeg"/><Relationship Id="rId4" Type="http://schemas.openxmlformats.org/officeDocument/2006/relationships/image" Target="../media/image4.png"/></Relationships>
</file>

<file path=ppt/slides/_rels/slide11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2.xml"/><Relationship Id="rId1" Type="http://schemas.openxmlformats.org/officeDocument/2006/relationships/video" Target="https://www.youtube.com/embed/CjPtA4jcDy0?feature=oembed" TargetMode="External"/><Relationship Id="rId4" Type="http://schemas.openxmlformats.org/officeDocument/2006/relationships/image" Target="../media/image160.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fgYBfCT8IKI?feature=oembed" TargetMode="External"/><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2.xml"/><Relationship Id="rId1" Type="http://schemas.openxmlformats.org/officeDocument/2006/relationships/video" Target="https://www.youtube.com/embed/ak5q-DY-uyQ?feature=oembed" TargetMode="External"/><Relationship Id="rId4" Type="http://schemas.openxmlformats.org/officeDocument/2006/relationships/image" Target="../media/image161.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4.png"/><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4.png"/></Relationships>
</file>

<file path=ppt/slides/_rels/slide12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12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2.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https://www.edu.gov.mb.ca/k12/assess/report_cards/grading/docs/mental_math.pdf" TargetMode="External"/><Relationship Id="rId2" Type="http://schemas.openxmlformats.org/officeDocument/2006/relationships/notesSlide" Target="../notesSlides/notesSlide128.xml"/><Relationship Id="rId1" Type="http://schemas.openxmlformats.org/officeDocument/2006/relationships/slideLayout" Target="../slideLayouts/slideLayout7.xml"/><Relationship Id="rId5" Type="http://schemas.openxmlformats.org/officeDocument/2006/relationships/hyperlink" Target="https://www.edu.gov.mb.ca/k12/assess/report_cards/grading/docs/math_problem_solving.pdf" TargetMode="External"/><Relationship Id="rId4" Type="http://schemas.openxmlformats.org/officeDocument/2006/relationships/hyperlink" Target="https://www.edu.gov.mb.ca/k12/assess/report_cards/grading/docs/math_knowledge_understanding.pdf" TargetMode="External"/></Relationships>
</file>

<file path=ppt/slides/_rels/slide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3.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4.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22.pn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notesSlide" Target="../notesSlides/notesSlide15.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9.png"/><Relationship Id="rId5" Type="http://schemas.openxmlformats.org/officeDocument/2006/relationships/image" Target="../media/image28.png"/><Relationship Id="rId15" Type="http://schemas.openxmlformats.org/officeDocument/2006/relationships/image" Target="../media/image32.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96WFbOHUhFg?feature=oembed" TargetMode="Externa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8.jpeg"/><Relationship Id="rId3" Type="http://schemas.openxmlformats.org/officeDocument/2006/relationships/image" Target="../media/image43.jpeg"/><Relationship Id="rId21" Type="http://schemas.openxmlformats.org/officeDocument/2006/relationships/image" Target="../media/image61.jpeg"/><Relationship Id="rId7" Type="http://schemas.openxmlformats.org/officeDocument/2006/relationships/image" Target="../media/image47.jpe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notesSlide" Target="../notesSlides/notesSlide28.xml"/><Relationship Id="rId16" Type="http://schemas.openxmlformats.org/officeDocument/2006/relationships/image" Target="../media/image56.jpeg"/><Relationship Id="rId20"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jpeg"/><Relationship Id="rId10" Type="http://schemas.openxmlformats.org/officeDocument/2006/relationships/image" Target="../media/image50.jpeg"/><Relationship Id="rId19" Type="http://schemas.openxmlformats.org/officeDocument/2006/relationships/image" Target="../media/image59.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eg"/><Relationship Id="rId22"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8.jpeg"/><Relationship Id="rId3" Type="http://schemas.openxmlformats.org/officeDocument/2006/relationships/image" Target="../media/image43.jpeg"/><Relationship Id="rId21" Type="http://schemas.openxmlformats.org/officeDocument/2006/relationships/image" Target="../media/image61.jpeg"/><Relationship Id="rId7" Type="http://schemas.openxmlformats.org/officeDocument/2006/relationships/image" Target="../media/image47.jpe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notesSlide" Target="../notesSlides/notesSlide29.xml"/><Relationship Id="rId16" Type="http://schemas.openxmlformats.org/officeDocument/2006/relationships/image" Target="../media/image56.jpeg"/><Relationship Id="rId20"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jpeg"/><Relationship Id="rId10" Type="http://schemas.openxmlformats.org/officeDocument/2006/relationships/image" Target="../media/image50.jpeg"/><Relationship Id="rId19" Type="http://schemas.openxmlformats.org/officeDocument/2006/relationships/image" Target="../media/image59.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eg"/><Relationship Id="rId22" Type="http://schemas.openxmlformats.org/officeDocument/2006/relationships/image" Target="../media/image62.jpeg"/></Relationships>
</file>

<file path=ppt/slides/_rels/slide3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8.jpeg"/><Relationship Id="rId3" Type="http://schemas.openxmlformats.org/officeDocument/2006/relationships/image" Target="../media/image43.jpeg"/><Relationship Id="rId21" Type="http://schemas.openxmlformats.org/officeDocument/2006/relationships/image" Target="../media/image61.jpeg"/><Relationship Id="rId7" Type="http://schemas.openxmlformats.org/officeDocument/2006/relationships/image" Target="../media/image47.jpe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notesSlide" Target="../notesSlides/notesSlide30.xml"/><Relationship Id="rId16" Type="http://schemas.openxmlformats.org/officeDocument/2006/relationships/image" Target="../media/image56.jpeg"/><Relationship Id="rId20"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jpeg"/><Relationship Id="rId10" Type="http://schemas.openxmlformats.org/officeDocument/2006/relationships/image" Target="../media/image50.jpeg"/><Relationship Id="rId19" Type="http://schemas.openxmlformats.org/officeDocument/2006/relationships/image" Target="../media/image59.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eg"/><Relationship Id="rId22" Type="http://schemas.openxmlformats.org/officeDocument/2006/relationships/image" Target="../media/image6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s://nrich.maths.org/content/id/7192/LogicBlocks.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stevewyborney.co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stevewyborney.com/"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stevewyborney.com/"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toytheater.com/category/teacher-tools/virtual-manipulatives/"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stevewyborney.com/"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24.png"/><Relationship Id="rId18" Type="http://schemas.openxmlformats.org/officeDocument/2006/relationships/image" Target="../media/image79.png"/><Relationship Id="rId3" Type="http://schemas.openxmlformats.org/officeDocument/2006/relationships/image" Target="../media/image68.png"/><Relationship Id="rId21" Type="http://schemas.openxmlformats.org/officeDocument/2006/relationships/image" Target="../media/image21.png"/><Relationship Id="rId7" Type="http://schemas.openxmlformats.org/officeDocument/2006/relationships/image" Target="../media/image71.png"/><Relationship Id="rId12" Type="http://schemas.openxmlformats.org/officeDocument/2006/relationships/image" Target="../media/image75.png"/><Relationship Id="rId17" Type="http://schemas.openxmlformats.org/officeDocument/2006/relationships/image" Target="../media/image78.png"/><Relationship Id="rId2" Type="http://schemas.openxmlformats.org/officeDocument/2006/relationships/notesSlide" Target="../notesSlides/notesSlide53.xml"/><Relationship Id="rId16" Type="http://schemas.openxmlformats.org/officeDocument/2006/relationships/image" Target="../media/image77.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4.png"/><Relationship Id="rId24" Type="http://schemas.openxmlformats.org/officeDocument/2006/relationships/image" Target="../media/image15.png"/><Relationship Id="rId5" Type="http://schemas.microsoft.com/office/2007/relationships/hdphoto" Target="../media/hdphoto1.wdp"/><Relationship Id="rId15" Type="http://schemas.openxmlformats.org/officeDocument/2006/relationships/image" Target="../media/image76.png"/><Relationship Id="rId23" Type="http://schemas.openxmlformats.org/officeDocument/2006/relationships/image" Target="../media/image18.png"/><Relationship Id="rId10" Type="http://schemas.openxmlformats.org/officeDocument/2006/relationships/image" Target="../media/image28.png"/><Relationship Id="rId19" Type="http://schemas.openxmlformats.org/officeDocument/2006/relationships/image" Target="../media/image19.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16.png"/><Relationship Id="rId22" Type="http://schemas.openxmlformats.org/officeDocument/2006/relationships/image" Target="../media/image22.png"/></Relationships>
</file>

<file path=ppt/slides/_rels/slide5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73.png"/><Relationship Id="rId18" Type="http://schemas.openxmlformats.org/officeDocument/2006/relationships/image" Target="../media/image77.png"/><Relationship Id="rId3" Type="http://schemas.openxmlformats.org/officeDocument/2006/relationships/image" Target="../media/image80.png"/><Relationship Id="rId21" Type="http://schemas.openxmlformats.org/officeDocument/2006/relationships/image" Target="../media/image93.png"/><Relationship Id="rId7" Type="http://schemas.openxmlformats.org/officeDocument/2006/relationships/image" Target="../media/image84.png"/><Relationship Id="rId12" Type="http://schemas.openxmlformats.org/officeDocument/2006/relationships/image" Target="../media/image88.png"/><Relationship Id="rId17" Type="http://schemas.openxmlformats.org/officeDocument/2006/relationships/image" Target="../media/image90.png"/><Relationship Id="rId2" Type="http://schemas.openxmlformats.org/officeDocument/2006/relationships/notesSlide" Target="../notesSlides/notesSlide54.xml"/><Relationship Id="rId16" Type="http://schemas.openxmlformats.org/officeDocument/2006/relationships/image" Target="../media/image72.png"/><Relationship Id="rId20"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74.png"/><Relationship Id="rId5" Type="http://schemas.openxmlformats.org/officeDocument/2006/relationships/image" Target="../media/image82.png"/><Relationship Id="rId15" Type="http://schemas.openxmlformats.org/officeDocument/2006/relationships/image" Target="../media/image89.png"/><Relationship Id="rId23" Type="http://schemas.openxmlformats.org/officeDocument/2006/relationships/image" Target="../media/image95.png"/><Relationship Id="rId10" Type="http://schemas.openxmlformats.org/officeDocument/2006/relationships/image" Target="../media/image87.png"/><Relationship Id="rId19" Type="http://schemas.openxmlformats.org/officeDocument/2006/relationships/image" Target="../media/image91.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70.png"/><Relationship Id="rId22"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24.png"/><Relationship Id="rId18" Type="http://schemas.openxmlformats.org/officeDocument/2006/relationships/image" Target="../media/image19.png"/><Relationship Id="rId3" Type="http://schemas.openxmlformats.org/officeDocument/2006/relationships/image" Target="../media/image68.png"/><Relationship Id="rId21" Type="http://schemas.openxmlformats.org/officeDocument/2006/relationships/image" Target="../media/image18.png"/><Relationship Id="rId7" Type="http://schemas.openxmlformats.org/officeDocument/2006/relationships/image" Target="../media/image71.png"/><Relationship Id="rId12" Type="http://schemas.openxmlformats.org/officeDocument/2006/relationships/image" Target="../media/image75.png"/><Relationship Id="rId17" Type="http://schemas.openxmlformats.org/officeDocument/2006/relationships/image" Target="../media/image79.png"/><Relationship Id="rId2" Type="http://schemas.openxmlformats.org/officeDocument/2006/relationships/notesSlide" Target="../notesSlides/notesSlide55.xml"/><Relationship Id="rId16" Type="http://schemas.openxmlformats.org/officeDocument/2006/relationships/image" Target="../media/image7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4.png"/><Relationship Id="rId5" Type="http://schemas.microsoft.com/office/2007/relationships/hdphoto" Target="../media/hdphoto1.wdp"/><Relationship Id="rId15" Type="http://schemas.openxmlformats.org/officeDocument/2006/relationships/image" Target="../media/image76.png"/><Relationship Id="rId10" Type="http://schemas.openxmlformats.org/officeDocument/2006/relationships/image" Target="../media/image28.png"/><Relationship Id="rId19" Type="http://schemas.openxmlformats.org/officeDocument/2006/relationships/image" Target="../media/image21.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16.png"/><Relationship Id="rId22" Type="http://schemas.openxmlformats.org/officeDocument/2006/relationships/image" Target="../media/image1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www.stevewyborney.com/" TargetMode="External"/><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stevewyborney.com/" TargetMode="External"/><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www.stevewyborney.com/" TargetMode="External"/><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stevewyborney.com/" TargetMode="External"/><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4.png"/><Relationship Id="rId3" Type="http://schemas.microsoft.com/office/2017/06/relationships/model3d" Target="../media/model3d22.glb"/><Relationship Id="rId7" Type="http://schemas.openxmlformats.org/officeDocument/2006/relationships/image" Target="../media/image100.png"/><Relationship Id="rId12" Type="http://schemas.microsoft.com/office/2017/06/relationships/model3d" Target="../media/model3d2.glb"/><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microsoft.com/office/2017/06/relationships/model3d" Target="../media/model3d23.glb"/><Relationship Id="rId11" Type="http://schemas.openxmlformats.org/officeDocument/2006/relationships/image" Target="../media/image101.png"/><Relationship Id="rId5" Type="http://schemas.openxmlformats.org/officeDocument/2006/relationships/image" Target="../media/image97.png"/><Relationship Id="rId10" Type="http://schemas.openxmlformats.org/officeDocument/2006/relationships/image" Target="../media/image101.png"/><Relationship Id="rId4" Type="http://schemas.openxmlformats.org/officeDocument/2006/relationships/image" Target="../media/image97.png"/><Relationship Id="rId9" Type="http://schemas.microsoft.com/office/2017/06/relationships/model3d" Target="../media/model3d24.glb"/><Relationship Id="rId14" Type="http://schemas.openxmlformats.org/officeDocument/2006/relationships/image" Target="../media/image104.png"/></Relationships>
</file>

<file path=ppt/slides/_rels/slide7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8.png"/><Relationship Id="rId3" Type="http://schemas.microsoft.com/office/2017/06/relationships/model3d" Target="../media/model3d25.glb"/><Relationship Id="rId7" Type="http://schemas.openxmlformats.org/officeDocument/2006/relationships/image" Target="../media/image106.png"/><Relationship Id="rId12" Type="http://schemas.microsoft.com/office/2017/06/relationships/model3d" Target="../media/model3d27.glb"/><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microsoft.com/office/2017/06/relationships/model3d" Target="../media/model3d7.glb"/><Relationship Id="rId11" Type="http://schemas.openxmlformats.org/officeDocument/2006/relationships/image" Target="../media/image107.png"/><Relationship Id="rId5" Type="http://schemas.openxmlformats.org/officeDocument/2006/relationships/image" Target="../media/image105.png"/><Relationship Id="rId10" Type="http://schemas.openxmlformats.org/officeDocument/2006/relationships/image" Target="../media/image107.png"/><Relationship Id="rId4" Type="http://schemas.openxmlformats.org/officeDocument/2006/relationships/image" Target="../media/image105.png"/><Relationship Id="rId9" Type="http://schemas.microsoft.com/office/2017/06/relationships/model3d" Target="../media/model3d26.glb"/><Relationship Id="rId14" Type="http://schemas.openxmlformats.org/officeDocument/2006/relationships/image" Target="../media/image108.png"/></Relationships>
</file>

<file path=ppt/slides/_rels/slide7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2.png"/><Relationship Id="rId3" Type="http://schemas.microsoft.com/office/2017/06/relationships/model3d" Target="../media/model3d3.glb"/><Relationship Id="rId7" Type="http://schemas.openxmlformats.org/officeDocument/2006/relationships/image" Target="../media/image110.png"/><Relationship Id="rId12" Type="http://schemas.microsoft.com/office/2017/06/relationships/model3d" Target="../media/model3d30.glb"/><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microsoft.com/office/2017/06/relationships/model3d" Target="../media/model3d28.glb"/><Relationship Id="rId11" Type="http://schemas.openxmlformats.org/officeDocument/2006/relationships/image" Target="../media/image111.png"/><Relationship Id="rId5" Type="http://schemas.openxmlformats.org/officeDocument/2006/relationships/image" Target="../media/image109.png"/><Relationship Id="rId10" Type="http://schemas.openxmlformats.org/officeDocument/2006/relationships/image" Target="../media/image111.png"/><Relationship Id="rId4" Type="http://schemas.openxmlformats.org/officeDocument/2006/relationships/image" Target="../media/image109.png"/><Relationship Id="rId9" Type="http://schemas.microsoft.com/office/2017/06/relationships/model3d" Target="../media/model3d29.glb"/><Relationship Id="rId14" Type="http://schemas.openxmlformats.org/officeDocument/2006/relationships/image" Target="../media/image112.png"/></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0.png"/><Relationship Id="rId3" Type="http://schemas.microsoft.com/office/2017/06/relationships/model3d" Target="../media/model3d31.glb"/><Relationship Id="rId7" Type="http://schemas.openxmlformats.org/officeDocument/2006/relationships/image" Target="../media/image118.png"/><Relationship Id="rId12" Type="http://schemas.microsoft.com/office/2017/06/relationships/model3d" Target="../media/model3d11.glb"/><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microsoft.com/office/2017/06/relationships/model3d" Target="../media/model3d32.glb"/><Relationship Id="rId11" Type="http://schemas.openxmlformats.org/officeDocument/2006/relationships/image" Target="../media/image119.png"/><Relationship Id="rId5" Type="http://schemas.openxmlformats.org/officeDocument/2006/relationships/image" Target="../media/image117.png"/><Relationship Id="rId10" Type="http://schemas.openxmlformats.org/officeDocument/2006/relationships/image" Target="../media/image119.png"/><Relationship Id="rId4" Type="http://schemas.openxmlformats.org/officeDocument/2006/relationships/image" Target="../media/image117.png"/><Relationship Id="rId9" Type="http://schemas.microsoft.com/office/2017/06/relationships/model3d" Target="../media/model3d33.glb"/><Relationship Id="rId14" Type="http://schemas.openxmlformats.org/officeDocument/2006/relationships/image" Target="../media/image120.png"/></Relationships>
</file>

<file path=ppt/slides/_rels/slide7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4.png"/><Relationship Id="rId3" Type="http://schemas.microsoft.com/office/2017/06/relationships/model3d" Target="../media/model3d34.glb"/><Relationship Id="rId7" Type="http://schemas.openxmlformats.org/officeDocument/2006/relationships/image" Target="../media/image122.png"/><Relationship Id="rId12" Type="http://schemas.microsoft.com/office/2017/06/relationships/model3d" Target="../media/model3d13.glb"/><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microsoft.com/office/2017/06/relationships/model3d" Target="../media/model3d4.glb"/><Relationship Id="rId11" Type="http://schemas.openxmlformats.org/officeDocument/2006/relationships/image" Target="../media/image123.png"/><Relationship Id="rId5" Type="http://schemas.openxmlformats.org/officeDocument/2006/relationships/image" Target="../media/image121.png"/><Relationship Id="rId10" Type="http://schemas.openxmlformats.org/officeDocument/2006/relationships/image" Target="../media/image123.png"/><Relationship Id="rId4" Type="http://schemas.openxmlformats.org/officeDocument/2006/relationships/image" Target="../media/image121.png"/><Relationship Id="rId9" Type="http://schemas.microsoft.com/office/2017/06/relationships/model3d" Target="../media/model3d12.glb"/><Relationship Id="rId14" Type="http://schemas.openxmlformats.org/officeDocument/2006/relationships/image" Target="../media/image124.png"/></Relationships>
</file>

<file path=ppt/slides/_rels/slide79.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8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50.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5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13">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76;p14">
            <a:extLst>
              <a:ext uri="{FF2B5EF4-FFF2-40B4-BE49-F238E27FC236}">
                <a16:creationId xmlns:a16="http://schemas.microsoft.com/office/drawing/2014/main" id="{94097BE9-47BC-B641-89B8-5AE467BBFA6C}"/>
              </a:ext>
            </a:extLst>
          </p:cNvPr>
          <p:cNvSpPr txBox="1">
            <a:spLocks/>
          </p:cNvSpPr>
          <p:nvPr/>
        </p:nvSpPr>
        <p:spPr>
          <a:xfrm>
            <a:off x="4654296" y="640080"/>
            <a:ext cx="6894576" cy="3566160"/>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6600" spc="-100" dirty="0"/>
              <a:t>Investigating 2-D Shapes and 3-D Objects</a:t>
            </a:r>
          </a:p>
        </p:txBody>
      </p:sp>
      <p:pic>
        <p:nvPicPr>
          <p:cNvPr id="9" name="Picture 9" descr="A picture containing green, kite&#10;&#10;Description automatically generated">
            <a:extLst>
              <a:ext uri="{FF2B5EF4-FFF2-40B4-BE49-F238E27FC236}">
                <a16:creationId xmlns:a16="http://schemas.microsoft.com/office/drawing/2014/main" id="{7952A199-8BB4-430C-A777-A47969052C54}"/>
              </a:ext>
            </a:extLst>
          </p:cNvPr>
          <p:cNvPicPr>
            <a:picLocks noChangeAspect="1"/>
          </p:cNvPicPr>
          <p:nvPr/>
        </p:nvPicPr>
        <p:blipFill rotWithShape="1">
          <a:blip r:embed="rId3"/>
          <a:srcRect r="1" b="936"/>
          <a:stretch/>
        </p:blipFill>
        <p:spPr>
          <a:xfrm>
            <a:off x="20" y="10"/>
            <a:ext cx="4058930"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90"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47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TextBox 6">
            <a:extLst>
              <a:ext uri="{FF2B5EF4-FFF2-40B4-BE49-F238E27FC236}">
                <a16:creationId xmlns:a16="http://schemas.microsoft.com/office/drawing/2014/main" id="{0D0F9369-643F-4078-8D33-E6BA8D20EE0E}"/>
              </a:ext>
            </a:extLst>
          </p:cNvPr>
          <p:cNvSpPr txBox="1"/>
          <p:nvPr/>
        </p:nvSpPr>
        <p:spPr>
          <a:xfrm>
            <a:off x="411193" y="1130060"/>
            <a:ext cx="5690557" cy="258532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algn="ctr"/>
            <a:r>
              <a:rPr lang="en-US" sz="2100">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 name="TextBox 1">
            <a:extLst>
              <a:ext uri="{FF2B5EF4-FFF2-40B4-BE49-F238E27FC236}">
                <a16:creationId xmlns:a16="http://schemas.microsoft.com/office/drawing/2014/main" id="{7596A75D-D58A-4C91-8B51-0E909A14C937}"/>
              </a:ext>
            </a:extLst>
          </p:cNvPr>
          <p:cNvSpPr txBox="1"/>
          <p:nvPr/>
        </p:nvSpPr>
        <p:spPr>
          <a:xfrm>
            <a:off x="1087670" y="130811"/>
            <a:ext cx="287473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8" name="Heart 7">
            <a:extLst>
              <a:ext uri="{FF2B5EF4-FFF2-40B4-BE49-F238E27FC236}">
                <a16:creationId xmlns:a16="http://schemas.microsoft.com/office/drawing/2014/main" id="{4137589C-A2FD-4043-9C25-D8B1074AE992}"/>
              </a:ext>
            </a:extLst>
          </p:cNvPr>
          <p:cNvSpPr/>
          <p:nvPr/>
        </p:nvSpPr>
        <p:spPr>
          <a:xfrm flipH="1">
            <a:off x="1037147" y="1216863"/>
            <a:ext cx="373812" cy="287547"/>
          </a:xfrm>
          <a:prstGeom prst="heart">
            <a:avLst/>
          </a:prstGeom>
          <a:solidFill>
            <a:srgbClr val="DBB4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19A96D2-9281-47BE-B5AA-DA1FBC26826C}"/>
              </a:ext>
            </a:extLst>
          </p:cNvPr>
          <p:cNvSpPr txBox="1"/>
          <p:nvPr/>
        </p:nvSpPr>
        <p:spPr>
          <a:xfrm>
            <a:off x="411192" y="3717984"/>
            <a:ext cx="5690557" cy="258532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12" name="TextBox 11">
            <a:extLst>
              <a:ext uri="{FF2B5EF4-FFF2-40B4-BE49-F238E27FC236}">
                <a16:creationId xmlns:a16="http://schemas.microsoft.com/office/drawing/2014/main" id="{6ED5BEEE-B17F-4D3F-8073-BF9C3F795FDA}"/>
              </a:ext>
            </a:extLst>
          </p:cNvPr>
          <p:cNvSpPr txBox="1"/>
          <p:nvPr/>
        </p:nvSpPr>
        <p:spPr>
          <a:xfrm>
            <a:off x="6392174" y="1130060"/>
            <a:ext cx="5518029" cy="258532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The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13" name="TextBox 12">
            <a:extLst>
              <a:ext uri="{FF2B5EF4-FFF2-40B4-BE49-F238E27FC236}">
                <a16:creationId xmlns:a16="http://schemas.microsoft.com/office/drawing/2014/main" id="{BF09C696-C7AC-4A3F-8D8E-92C4DE95611C}"/>
              </a:ext>
            </a:extLst>
          </p:cNvPr>
          <p:cNvSpPr txBox="1"/>
          <p:nvPr/>
        </p:nvSpPr>
        <p:spPr>
          <a:xfrm>
            <a:off x="6392174" y="3717984"/>
            <a:ext cx="5518028" cy="258532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The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9" name="Star: 5 Points 8">
            <a:extLst>
              <a:ext uri="{FF2B5EF4-FFF2-40B4-BE49-F238E27FC236}">
                <a16:creationId xmlns:a16="http://schemas.microsoft.com/office/drawing/2014/main" id="{64C5A1A1-F6EE-4C9D-9EC8-13E2C572C4C0}"/>
              </a:ext>
            </a:extLst>
          </p:cNvPr>
          <p:cNvSpPr/>
          <p:nvPr/>
        </p:nvSpPr>
        <p:spPr>
          <a:xfrm>
            <a:off x="8972550" y="1129700"/>
            <a:ext cx="359434" cy="44569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3" descr="Shape&#10;&#10;Description automatically generated">
            <a:extLst>
              <a:ext uri="{FF2B5EF4-FFF2-40B4-BE49-F238E27FC236}">
                <a16:creationId xmlns:a16="http://schemas.microsoft.com/office/drawing/2014/main" id="{DA7D4C17-BDCA-4F97-81D8-FBAE871456A7}"/>
              </a:ext>
            </a:extLst>
          </p:cNvPr>
          <p:cNvPicPr>
            <a:picLocks noChangeAspect="1"/>
          </p:cNvPicPr>
          <p:nvPr/>
        </p:nvPicPr>
        <p:blipFill>
          <a:blip r:embed="rId3"/>
          <a:stretch>
            <a:fillRect/>
          </a:stretch>
        </p:blipFill>
        <p:spPr>
          <a:xfrm>
            <a:off x="885017" y="3777830"/>
            <a:ext cx="429704" cy="481283"/>
          </a:xfrm>
          <a:prstGeom prst="rect">
            <a:avLst/>
          </a:prstGeom>
        </p:spPr>
      </p:pic>
      <p:pic>
        <p:nvPicPr>
          <p:cNvPr id="14" name="Picture 14" descr="A picture containing bird&#10;&#10;Description automatically generated">
            <a:extLst>
              <a:ext uri="{FF2B5EF4-FFF2-40B4-BE49-F238E27FC236}">
                <a16:creationId xmlns:a16="http://schemas.microsoft.com/office/drawing/2014/main" id="{0F1EE5E3-C249-47F3-8932-09BB47116BE2}"/>
              </a:ext>
            </a:extLst>
          </p:cNvPr>
          <p:cNvPicPr>
            <a:picLocks noChangeAspect="1"/>
          </p:cNvPicPr>
          <p:nvPr/>
        </p:nvPicPr>
        <p:blipFill>
          <a:blip r:embed="rId4"/>
          <a:stretch>
            <a:fillRect/>
          </a:stretch>
        </p:blipFill>
        <p:spPr>
          <a:xfrm>
            <a:off x="8821678" y="3753658"/>
            <a:ext cx="515249" cy="515249"/>
          </a:xfrm>
          <a:prstGeom prst="rect">
            <a:avLst/>
          </a:prstGeom>
        </p:spPr>
      </p:pic>
      <p:pic>
        <p:nvPicPr>
          <p:cNvPr id="4" name="Picture 6" descr="Shape, polygon&#10;&#10;Description automatically generated">
            <a:extLst>
              <a:ext uri="{FF2B5EF4-FFF2-40B4-BE49-F238E27FC236}">
                <a16:creationId xmlns:a16="http://schemas.microsoft.com/office/drawing/2014/main" id="{FCCC3F7B-442E-4A48-A690-4591E71605F9}"/>
              </a:ext>
            </a:extLst>
          </p:cNvPr>
          <p:cNvPicPr>
            <a:picLocks noChangeAspect="1"/>
          </p:cNvPicPr>
          <p:nvPr/>
        </p:nvPicPr>
        <p:blipFill>
          <a:blip r:embed="rId5"/>
          <a:stretch>
            <a:fillRect/>
          </a:stretch>
        </p:blipFill>
        <p:spPr>
          <a:xfrm>
            <a:off x="4623759" y="1718316"/>
            <a:ext cx="3361426" cy="3335104"/>
          </a:xfrm>
          <a:prstGeom prst="rect">
            <a:avLst/>
          </a:prstGeom>
        </p:spPr>
      </p:pic>
    </p:spTree>
    <p:extLst>
      <p:ext uri="{BB962C8B-B14F-4D97-AF65-F5344CB8AC3E}">
        <p14:creationId xmlns:p14="http://schemas.microsoft.com/office/powerpoint/2010/main" val="3903359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ea typeface="+mn-ea"/>
                <a:cs typeface="Cavolini"/>
              </a:rPr>
              <a:t>Get Ready!</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2CF8D982-4A91-434A-A58B-9FEA28839436}"/>
              </a:ext>
            </a:extLst>
          </p:cNvPr>
          <p:cNvSpPr txBox="1"/>
          <p:nvPr/>
        </p:nvSpPr>
        <p:spPr>
          <a:xfrm>
            <a:off x="633046" y="1575582"/>
            <a:ext cx="10803988" cy="4414029"/>
          </a:xfrm>
          <a:prstGeom prst="rect">
            <a:avLst/>
          </a:prstGeom>
          <a:noFill/>
        </p:spPr>
        <p:txBody>
          <a:bodyPr wrap="square" rtlCol="0">
            <a:spAutoFit/>
          </a:bodyPr>
          <a:lstStyle/>
          <a:p>
            <a:pPr rtl="0">
              <a:spcBef>
                <a:spcPts val="0"/>
              </a:spcBef>
              <a:spcAft>
                <a:spcPts val="500"/>
              </a:spcAft>
            </a:pPr>
            <a:r>
              <a:rPr lang="en-US" sz="3200" b="0" i="0" u="none" strike="noStrike">
                <a:solidFill>
                  <a:srgbClr val="211600"/>
                </a:solidFill>
                <a:effectLst/>
              </a:rPr>
              <a:t>Choose one of the following 3-D objects:</a:t>
            </a:r>
            <a:endParaRPr lang="en-US" sz="3200" b="0">
              <a:effectLst/>
            </a:endParaRPr>
          </a:p>
          <a:p>
            <a:pPr rtl="0">
              <a:spcBef>
                <a:spcPts val="0"/>
              </a:spcBef>
              <a:spcAft>
                <a:spcPts val="500"/>
              </a:spcAft>
            </a:pPr>
            <a:r>
              <a:rPr lang="en-US" sz="3200" b="0" i="0" u="none" strike="noStrike">
                <a:solidFill>
                  <a:srgbClr val="241F00"/>
                </a:solidFill>
                <a:effectLst/>
              </a:rPr>
              <a:t>            cube     		          sphere      	          	cylinder </a:t>
            </a:r>
          </a:p>
          <a:p>
            <a:pPr rtl="0">
              <a:spcBef>
                <a:spcPts val="0"/>
              </a:spcBef>
              <a:spcAft>
                <a:spcPts val="500"/>
              </a:spcAft>
            </a:pPr>
            <a:endParaRPr lang="en-US" sz="3200">
              <a:solidFill>
                <a:srgbClr val="241F00"/>
              </a:solidFill>
            </a:endParaRPr>
          </a:p>
          <a:p>
            <a:pPr rtl="0">
              <a:spcBef>
                <a:spcPts val="0"/>
              </a:spcBef>
              <a:spcAft>
                <a:spcPts val="500"/>
              </a:spcAft>
            </a:pPr>
            <a:endParaRPr lang="en-US" sz="3200" b="0">
              <a:effectLst/>
            </a:endParaRPr>
          </a:p>
          <a:p>
            <a:pPr rtl="0">
              <a:spcBef>
                <a:spcPts val="0"/>
              </a:spcBef>
              <a:spcAft>
                <a:spcPts val="500"/>
              </a:spcAft>
            </a:pPr>
            <a:r>
              <a:rPr lang="en-US" sz="3200" b="0" i="0" u="none" strike="noStrike">
                <a:solidFill>
                  <a:srgbClr val="241F00"/>
                </a:solidFill>
                <a:effectLst/>
              </a:rPr>
              <a:t>Find three or more household objects that are similar to the 3-D object you chose. How are the objects similar to the 3-D object? How are they different?</a:t>
            </a:r>
            <a:endParaRPr lang="en-US" sz="3200" b="0">
              <a:effectLst/>
            </a:endParaRPr>
          </a:p>
          <a:p>
            <a:r>
              <a:rPr lang="en-US"/>
              <a:t/>
            </a:r>
            <a:br>
              <a:rPr lang="en-US"/>
            </a:br>
            <a:endParaRPr lang="en-CA"/>
          </a:p>
        </p:txBody>
      </p:sp>
      <p:sp>
        <p:nvSpPr>
          <p:cNvPr id="6" name="Cube 5">
            <a:extLst>
              <a:ext uri="{FF2B5EF4-FFF2-40B4-BE49-F238E27FC236}">
                <a16:creationId xmlns:a16="http://schemas.microsoft.com/office/drawing/2014/main" id="{C8488B4E-D2A8-4532-85E5-2A5F4D5E01F0}"/>
              </a:ext>
            </a:extLst>
          </p:cNvPr>
          <p:cNvSpPr/>
          <p:nvPr/>
        </p:nvSpPr>
        <p:spPr>
          <a:xfrm>
            <a:off x="2888908" y="2159639"/>
            <a:ext cx="654719" cy="63204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Flowchart: Direct Access Storage 6">
            <a:extLst>
              <a:ext uri="{FF2B5EF4-FFF2-40B4-BE49-F238E27FC236}">
                <a16:creationId xmlns:a16="http://schemas.microsoft.com/office/drawing/2014/main" id="{7FA9741D-C529-4666-8355-FE9386BC3B41}"/>
              </a:ext>
            </a:extLst>
          </p:cNvPr>
          <p:cNvSpPr/>
          <p:nvPr/>
        </p:nvSpPr>
        <p:spPr>
          <a:xfrm>
            <a:off x="10405643" y="2105882"/>
            <a:ext cx="914400" cy="685800"/>
          </a:xfrm>
          <a:prstGeom prst="flowChartMagneticDrum">
            <a:avLst/>
          </a:prstGeom>
          <a:solidFill>
            <a:srgbClr val="A51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descr="Shape&#10;&#10;Description automatically generated with medium confidence">
            <a:extLst>
              <a:ext uri="{FF2B5EF4-FFF2-40B4-BE49-F238E27FC236}">
                <a16:creationId xmlns:a16="http://schemas.microsoft.com/office/drawing/2014/main" id="{1B7C1033-D16D-4AB6-97DF-8EE950C00617}"/>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6454208" y="2024251"/>
            <a:ext cx="1337069" cy="1002802"/>
          </a:xfrm>
          <a:prstGeom prst="rect">
            <a:avLst/>
          </a:prstGeom>
        </p:spPr>
      </p:pic>
    </p:spTree>
    <p:extLst>
      <p:ext uri="{BB962C8B-B14F-4D97-AF65-F5344CB8AC3E}">
        <p14:creationId xmlns:p14="http://schemas.microsoft.com/office/powerpoint/2010/main" val="17624268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ea typeface="+mn-ea"/>
                <a:cs typeface="Cavolini"/>
              </a:rPr>
              <a:t>Get Ready!</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92665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0000"/>
          </a:solidFill>
          <a:ln w="28575">
            <a:solidFill>
              <a:srgbClr val="FF0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AD132F4E-903F-4F7E-8C5C-18A3BF1EBDA0}"/>
              </a:ext>
            </a:extLst>
          </p:cNvPr>
          <p:cNvSpPr txBox="1"/>
          <p:nvPr/>
        </p:nvSpPr>
        <p:spPr>
          <a:xfrm>
            <a:off x="4595004" y="511834"/>
            <a:ext cx="44109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Building with 3-D Objects</a:t>
            </a:r>
            <a:endParaRPr lang="en-US"/>
          </a:p>
        </p:txBody>
      </p:sp>
      <p:pic>
        <p:nvPicPr>
          <p:cNvPr id="15" name="Picture 27">
            <a:extLst>
              <a:ext uri="{FF2B5EF4-FFF2-40B4-BE49-F238E27FC236}">
                <a16:creationId xmlns:a16="http://schemas.microsoft.com/office/drawing/2014/main" id="{2B48CB64-1D79-0344-9333-14D6AB69F041}"/>
              </a:ext>
            </a:extLst>
          </p:cNvPr>
          <p:cNvPicPr>
            <a:picLocks noChangeAspect="1"/>
          </p:cNvPicPr>
          <p:nvPr/>
        </p:nvPicPr>
        <p:blipFill>
          <a:blip r:embed="rId3"/>
          <a:stretch>
            <a:fillRect/>
          </a:stretch>
        </p:blipFill>
        <p:spPr>
          <a:xfrm rot="10800000">
            <a:off x="9878044" y="409476"/>
            <a:ext cx="1776456" cy="1364691"/>
          </a:xfrm>
          <a:prstGeom prst="rect">
            <a:avLst/>
          </a:prstGeom>
        </p:spPr>
      </p:pic>
      <p:sp>
        <p:nvSpPr>
          <p:cNvPr id="2" name="TextBox 1">
            <a:extLst>
              <a:ext uri="{FF2B5EF4-FFF2-40B4-BE49-F238E27FC236}">
                <a16:creationId xmlns:a16="http://schemas.microsoft.com/office/drawing/2014/main" id="{E12582F4-3347-427E-B9C3-221BF59D76A6}"/>
              </a:ext>
            </a:extLst>
          </p:cNvPr>
          <p:cNvSpPr txBox="1"/>
          <p:nvPr/>
        </p:nvSpPr>
        <p:spPr>
          <a:xfrm>
            <a:off x="368060" y="1920816"/>
            <a:ext cx="1129772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434343"/>
                </a:solidFill>
                <a:latin typeface="Calibri"/>
                <a:cs typeface="Calibri"/>
              </a:rPr>
              <a:t>Build a structure using five or more 3-D objects found around your house.</a:t>
            </a:r>
          </a:p>
          <a:p>
            <a:r>
              <a:rPr lang="en-US" sz="2800">
                <a:solidFill>
                  <a:srgbClr val="434343"/>
                </a:solidFill>
                <a:latin typeface="Calibri"/>
                <a:cs typeface="Calibri"/>
              </a:rPr>
              <a:t>Take a photo or make a drawing of your design.</a:t>
            </a:r>
          </a:p>
          <a:p>
            <a:endParaRPr lang="en-US" sz="2800">
              <a:solidFill>
                <a:srgbClr val="434343"/>
              </a:solidFill>
              <a:latin typeface="Calibri"/>
              <a:cs typeface="Calibri"/>
            </a:endParaRPr>
          </a:p>
          <a:p>
            <a:r>
              <a:rPr lang="en-US" sz="2800">
                <a:solidFill>
                  <a:srgbClr val="434343"/>
                </a:solidFill>
                <a:latin typeface="Calibri"/>
                <a:cs typeface="Calibri"/>
              </a:rPr>
              <a:t>Describe your structure to a classmate but mention only 2-D shapes in your description. </a:t>
            </a:r>
          </a:p>
          <a:p>
            <a:endParaRPr lang="en-US" sz="2800">
              <a:solidFill>
                <a:srgbClr val="434343"/>
              </a:solidFill>
              <a:latin typeface="Calibri"/>
              <a:cs typeface="Calibri"/>
            </a:endParaRPr>
          </a:p>
          <a:p>
            <a:r>
              <a:rPr lang="en-US" sz="2800">
                <a:solidFill>
                  <a:srgbClr val="434343"/>
                </a:solidFill>
                <a:latin typeface="Calibri"/>
                <a:cs typeface="Calibri"/>
              </a:rPr>
              <a:t>Challenge your classmate to recreate your structure (either by building or drawing).  Compare the two structures and tell how they are similar and different.</a:t>
            </a:r>
            <a:endParaRPr lang="en-US" sz="2800">
              <a:latin typeface="Calibri"/>
              <a:cs typeface="Calibri"/>
            </a:endParaRPr>
          </a:p>
        </p:txBody>
      </p:sp>
    </p:spTree>
    <p:extLst>
      <p:ext uri="{BB962C8B-B14F-4D97-AF65-F5344CB8AC3E}">
        <p14:creationId xmlns:p14="http://schemas.microsoft.com/office/powerpoint/2010/main" val="191468283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rgbClr val="FF0000"/>
          </a:solidFill>
          <a:ln w="28575">
            <a:solidFill>
              <a:srgbClr val="FF0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35262286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EFFF3C10-894E-4E97-A8C0-B763FFA67EFE}"/>
              </a:ext>
            </a:extLst>
          </p:cNvPr>
          <p:cNvSpPr txBox="1"/>
          <p:nvPr/>
        </p:nvSpPr>
        <p:spPr>
          <a:xfrm>
            <a:off x="1264706" y="603933"/>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endParaRPr lang="en-US" sz="2133">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9BECA6FF-F6A5-49E2-9035-E34C68CE1C35}"/>
              </a:ext>
            </a:extLst>
          </p:cNvPr>
          <p:cNvSpPr txBox="1"/>
          <p:nvPr/>
        </p:nvSpPr>
        <p:spPr>
          <a:xfrm>
            <a:off x="5026324" y="296173"/>
            <a:ext cx="106219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latin typeface="Calibri"/>
              <a:cs typeface="Calibr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630647" y="44745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F510230-3DED-45FA-A578-6337D75D2F35}"/>
              </a:ext>
            </a:extLst>
          </p:cNvPr>
          <p:cNvSpPr txBox="1"/>
          <p:nvPr/>
        </p:nvSpPr>
        <p:spPr>
          <a:xfrm>
            <a:off x="588684" y="1609341"/>
            <a:ext cx="5507316"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Take a big person with you and go on a scavenger hunt around your community to find examples of  3-D objects in the environment. </a:t>
            </a:r>
          </a:p>
          <a:p>
            <a:endParaRPr lang="en-US" sz="2800"/>
          </a:p>
          <a:p>
            <a:r>
              <a:rPr lang="en-US" sz="2800"/>
              <a:t>Take photos to record your  findings. </a:t>
            </a:r>
          </a:p>
          <a:p>
            <a:endParaRPr lang="en-US" sz="2800"/>
          </a:p>
          <a:p>
            <a:r>
              <a:rPr lang="en-US" sz="2800"/>
              <a:t>Write or record about the characteristics of the shape and how they are used in real-life situations.</a:t>
            </a:r>
            <a:endParaRPr lang="en-US" sz="2800">
              <a:cs typeface="Calibri"/>
            </a:endParaRPr>
          </a:p>
        </p:txBody>
      </p:sp>
      <p:sp>
        <p:nvSpPr>
          <p:cNvPr id="6" name="TextBox 5">
            <a:extLst>
              <a:ext uri="{FF2B5EF4-FFF2-40B4-BE49-F238E27FC236}">
                <a16:creationId xmlns:a16="http://schemas.microsoft.com/office/drawing/2014/main" id="{136AB2C2-C192-4A4E-B783-B8D0C614026E}"/>
              </a:ext>
            </a:extLst>
          </p:cNvPr>
          <p:cNvSpPr txBox="1"/>
          <p:nvPr/>
        </p:nvSpPr>
        <p:spPr>
          <a:xfrm>
            <a:off x="4724400" y="598098"/>
            <a:ext cx="439659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Scavenger Hunt</a:t>
            </a:r>
            <a:endParaRPr lang="en-US" sz="3200">
              <a:cs typeface="Calibri"/>
            </a:endParaRPr>
          </a:p>
        </p:txBody>
      </p:sp>
      <p:pic>
        <p:nvPicPr>
          <p:cNvPr id="8" name="Picture 8" descr="Diagram, engineering drawing&#10;&#10;Description automatically generated">
            <a:extLst>
              <a:ext uri="{FF2B5EF4-FFF2-40B4-BE49-F238E27FC236}">
                <a16:creationId xmlns:a16="http://schemas.microsoft.com/office/drawing/2014/main" id="{6B98A5EE-29D3-4B5E-86E1-E3AC38F25AEB}"/>
              </a:ext>
            </a:extLst>
          </p:cNvPr>
          <p:cNvPicPr>
            <a:picLocks noChangeAspect="1"/>
          </p:cNvPicPr>
          <p:nvPr/>
        </p:nvPicPr>
        <p:blipFill>
          <a:blip r:embed="rId3"/>
          <a:stretch>
            <a:fillRect/>
          </a:stretch>
        </p:blipFill>
        <p:spPr>
          <a:xfrm>
            <a:off x="6504348" y="1590136"/>
            <a:ext cx="4626633" cy="4260062"/>
          </a:xfrm>
          <a:prstGeom prst="rect">
            <a:avLst/>
          </a:prstGeom>
        </p:spPr>
      </p:pic>
    </p:spTree>
    <p:extLst>
      <p:ext uri="{BB962C8B-B14F-4D97-AF65-F5344CB8AC3E}">
        <p14:creationId xmlns:p14="http://schemas.microsoft.com/office/powerpoint/2010/main" val="93426210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solidFill>
            <a:schemeClr val="bg1"/>
          </a:solidFill>
          <a:ln w="28575">
            <a:solidFill>
              <a:srgbClr val="140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End of this section.</a:t>
            </a:r>
            <a:endParaRPr lang="en-US"/>
          </a:p>
        </p:txBody>
      </p:sp>
    </p:spTree>
    <p:extLst>
      <p:ext uri="{BB962C8B-B14F-4D97-AF65-F5344CB8AC3E}">
        <p14:creationId xmlns:p14="http://schemas.microsoft.com/office/powerpoint/2010/main" val="30119961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8D12EEB7-66C1-4EB6-8F65-8FE9D2409436}"/>
              </a:ext>
            </a:extLst>
          </p:cNvPr>
          <p:cNvSpPr/>
          <p:nvPr/>
        </p:nvSpPr>
        <p:spPr>
          <a:xfrm rot="5400000">
            <a:off x="5466184" y="2123449"/>
            <a:ext cx="1250830" cy="3191772"/>
          </a:xfrm>
          <a:prstGeom prst="flowChartOffpage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9142926" y="1440971"/>
            <a:ext cx="2721527" cy="420564"/>
          </a:xfrm>
          <a:prstGeom prst="rect">
            <a:avLst/>
          </a:prstGeom>
          <a:no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algn="ctr"/>
            <a:r>
              <a:rPr lang="en-US" sz="2100">
                <a:solidFill>
                  <a:schemeClr val="bg2">
                    <a:lumMod val="25000"/>
                  </a:schemeClr>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379" y="433983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5637123"/>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69247" y="4412013"/>
            <a:ext cx="2113229" cy="461665"/>
          </a:xfrm>
          <a:prstGeom prst="rect">
            <a:avLst/>
          </a:prstGeom>
          <a:noFill/>
        </p:spPr>
        <p:txBody>
          <a:bodyPr wrap="square" lIns="91440" tIns="45720" rIns="91440" bIns="45720" rtlCol="0" anchor="t">
            <a:spAutoFit/>
          </a:bodyPr>
          <a:lstStyle/>
          <a:p>
            <a:r>
              <a:rPr lang="en-US" sz="2400">
                <a:solidFill>
                  <a:schemeClr val="bg2">
                    <a:lumMod val="50000"/>
                  </a:schemeClr>
                </a:solidFill>
                <a:latin typeface="Calibri"/>
                <a:cs typeface="Calibri"/>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782584" y="5637123"/>
            <a:ext cx="1520083" cy="461665"/>
          </a:xfrm>
          <a:prstGeom prst="rect">
            <a:avLst/>
          </a:prstGeom>
          <a:noFill/>
        </p:spPr>
        <p:txBody>
          <a:bodyPr wrap="square" lIns="91440" tIns="45720" rIns="91440" bIns="45720" rtlCol="0" anchor="t">
            <a:spAutoFit/>
          </a:bodyPr>
          <a:lstStyle/>
          <a:p>
            <a:r>
              <a:rPr lang="en-US" sz="2400">
                <a:solidFill>
                  <a:schemeClr val="bg2">
                    <a:lumMod val="50000"/>
                  </a:schemeClr>
                </a:solidFill>
                <a:latin typeface="Calibri"/>
                <a:cs typeface="Calibri"/>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126240" y="5042730"/>
            <a:ext cx="1034052" cy="461665"/>
          </a:xfrm>
          <a:prstGeom prst="rect">
            <a:avLst/>
          </a:prstGeom>
          <a:noFill/>
        </p:spPr>
        <p:txBody>
          <a:bodyPr wrap="square" lIns="91440" tIns="45720" rIns="91440" bIns="45720" rtlCol="0" anchor="t">
            <a:spAutoFit/>
          </a:bodyPr>
          <a:lstStyle/>
          <a:p>
            <a:r>
              <a:rPr lang="en-US" sz="2400">
                <a:solidFill>
                  <a:schemeClr val="bg2">
                    <a:lumMod val="50000"/>
                  </a:schemeClr>
                </a:solidFill>
                <a:latin typeface="Calibri"/>
                <a:cs typeface="Calibri"/>
              </a:rPr>
              <a:t>or,</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871241" y="3098461"/>
            <a:ext cx="2814964" cy="1200329"/>
          </a:xfrm>
          <a:prstGeom prst="rect">
            <a:avLst/>
          </a:prstGeom>
          <a:noFill/>
        </p:spPr>
        <p:txBody>
          <a:bodyPr wrap="square" lIns="91440" tIns="45720" rIns="91440" bIns="45720" rtlCol="0" anchor="ctr">
            <a:spAutoFit/>
          </a:bodyPr>
          <a:lstStyle/>
          <a:p>
            <a:pPr algn="ctr"/>
            <a:r>
              <a:rPr lang="en-US" sz="3600">
                <a:solidFill>
                  <a:schemeClr val="bg1"/>
                </a:solidFill>
                <a:latin typeface="Calibri"/>
                <a:cs typeface="Calibri"/>
              </a:rPr>
              <a:t>Structure</a:t>
            </a:r>
          </a:p>
          <a:p>
            <a:pPr algn="ctr"/>
            <a:r>
              <a:rPr lang="en-US" sz="3600">
                <a:solidFill>
                  <a:schemeClr val="bg1"/>
                </a:solidFill>
                <a:latin typeface="Calibri"/>
                <a:cs typeface="Calibri"/>
              </a:rPr>
              <a:t>Stability</a:t>
            </a:r>
          </a:p>
        </p:txBody>
      </p:sp>
      <p:sp>
        <p:nvSpPr>
          <p:cNvPr id="33" name="TextBox 32">
            <a:extLst>
              <a:ext uri="{FF2B5EF4-FFF2-40B4-BE49-F238E27FC236}">
                <a16:creationId xmlns:a16="http://schemas.microsoft.com/office/drawing/2014/main" id="{DB761D9B-3EA2-C844-AD60-A0B11CA4ADD8}"/>
              </a:ext>
            </a:extLst>
          </p:cNvPr>
          <p:cNvSpPr txBox="1"/>
          <p:nvPr/>
        </p:nvSpPr>
        <p:spPr>
          <a:xfrm>
            <a:off x="9515391" y="2494555"/>
            <a:ext cx="1853561" cy="1569660"/>
          </a:xfrm>
          <a:prstGeom prst="rect">
            <a:avLst/>
          </a:prstGeom>
          <a:noFill/>
        </p:spPr>
        <p:txBody>
          <a:bodyPr wrap="square" lIns="91440" tIns="45720" rIns="91440" bIns="45720" rtlCol="0" anchor="t">
            <a:spAutoFit/>
          </a:bodyPr>
          <a:lstStyle/>
          <a:p>
            <a:r>
              <a:rPr lang="en-US" sz="2400">
                <a:solidFill>
                  <a:schemeClr val="bg2">
                    <a:lumMod val="50000"/>
                  </a:schemeClr>
                </a:solidFill>
                <a:latin typeface="Calibri"/>
                <a:cs typeface="Calibri"/>
              </a:rPr>
              <a:t>Think About It</a:t>
            </a:r>
          </a:p>
          <a:p>
            <a:endParaRPr lang="en-US" sz="2400">
              <a:solidFill>
                <a:schemeClr val="bg2">
                  <a:lumMod val="50000"/>
                </a:schemeClr>
              </a:solidFill>
              <a:latin typeface="Calibri"/>
              <a:cs typeface="Calibri"/>
            </a:endParaRPr>
          </a:p>
          <a:p>
            <a:r>
              <a:rPr lang="en-US" sz="2400">
                <a:solidFill>
                  <a:schemeClr val="bg2">
                    <a:lumMod val="50000"/>
                  </a:schemeClr>
                </a:solidFill>
                <a:latin typeface="Calibri"/>
                <a:cs typeface="Calibri"/>
              </a:rPr>
              <a:t>       then,</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8</a:t>
            </a:r>
          </a:p>
        </p:txBody>
      </p:sp>
      <p:pic>
        <p:nvPicPr>
          <p:cNvPr id="2" name="Picture 4" descr="Diagram&#10;&#10;Description automatically generated">
            <a:extLst>
              <a:ext uri="{FF2B5EF4-FFF2-40B4-BE49-F238E27FC236}">
                <a16:creationId xmlns:a16="http://schemas.microsoft.com/office/drawing/2014/main" id="{82681FCA-964F-423B-9878-BDDDAEBFFC5B}"/>
              </a:ext>
            </a:extLst>
          </p:cNvPr>
          <p:cNvPicPr>
            <a:picLocks noChangeAspect="1"/>
          </p:cNvPicPr>
          <p:nvPr/>
        </p:nvPicPr>
        <p:blipFill>
          <a:blip r:embed="rId5"/>
          <a:stretch>
            <a:fillRect/>
          </a:stretch>
        </p:blipFill>
        <p:spPr>
          <a:xfrm>
            <a:off x="8678174" y="2291759"/>
            <a:ext cx="845389" cy="980520"/>
          </a:xfrm>
          <a:prstGeom prst="rect">
            <a:avLst/>
          </a:prstGeom>
        </p:spPr>
      </p:pic>
      <p:sp>
        <p:nvSpPr>
          <p:cNvPr id="25" name="Rectangle 24">
            <a:extLst>
              <a:ext uri="{FF2B5EF4-FFF2-40B4-BE49-F238E27FC236}">
                <a16:creationId xmlns:a16="http://schemas.microsoft.com/office/drawing/2014/main" id="{BE3557B5-C204-324B-A3C2-EE9FD8A65FF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6" name="Rectangle 25">
            <a:extLst>
              <a:ext uri="{FF2B5EF4-FFF2-40B4-BE49-F238E27FC236}">
                <a16:creationId xmlns:a16="http://schemas.microsoft.com/office/drawing/2014/main" id="{77364C14-5BC2-FD4A-8C4B-2DD0C8B39828}"/>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8" name="Rectangle 27">
            <a:extLst>
              <a:ext uri="{FF2B5EF4-FFF2-40B4-BE49-F238E27FC236}">
                <a16:creationId xmlns:a16="http://schemas.microsoft.com/office/drawing/2014/main" id="{04C6E6AC-71FA-AB44-9E03-6F609597BE86}"/>
              </a:ext>
            </a:extLst>
          </p:cNvPr>
          <p:cNvSpPr/>
          <p:nvPr/>
        </p:nvSpPr>
        <p:spPr>
          <a:xfrm>
            <a:off x="8268165" y="126888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6" name="Picture 8" descr="Shape, circle&#10;&#10;Description automatically generated">
            <a:extLst>
              <a:ext uri="{FF2B5EF4-FFF2-40B4-BE49-F238E27FC236}">
                <a16:creationId xmlns:a16="http://schemas.microsoft.com/office/drawing/2014/main" id="{7F98C8C7-127F-4438-B521-13275ABDEE71}"/>
              </a:ext>
            </a:extLst>
          </p:cNvPr>
          <p:cNvPicPr>
            <a:picLocks noChangeAspect="1"/>
          </p:cNvPicPr>
          <p:nvPr/>
        </p:nvPicPr>
        <p:blipFill>
          <a:blip r:embed="rId6"/>
          <a:stretch>
            <a:fillRect/>
          </a:stretch>
        </p:blipFill>
        <p:spPr>
          <a:xfrm rot="1860000">
            <a:off x="1288389" y="3815751"/>
            <a:ext cx="1305107" cy="2130725"/>
          </a:xfrm>
          <a:prstGeom prst="rect">
            <a:avLst/>
          </a:prstGeom>
        </p:spPr>
      </p:pic>
      <p:sp>
        <p:nvSpPr>
          <p:cNvPr id="7" name="TextBox 6">
            <a:extLst>
              <a:ext uri="{FF2B5EF4-FFF2-40B4-BE49-F238E27FC236}">
                <a16:creationId xmlns:a16="http://schemas.microsoft.com/office/drawing/2014/main" id="{DD32222C-3171-446B-B15B-6947A3DE1EBD}"/>
              </a:ext>
            </a:extLst>
          </p:cNvPr>
          <p:cNvSpPr txBox="1"/>
          <p:nvPr/>
        </p:nvSpPr>
        <p:spPr>
          <a:xfrm>
            <a:off x="350024" y="2353340"/>
            <a:ext cx="2915605" cy="1077218"/>
          </a:xfrm>
          <a:prstGeom prst="rect">
            <a:avLst/>
          </a:prstGeom>
          <a:noFill/>
        </p:spPr>
        <p:txBody>
          <a:bodyPr wrap="square" lIns="91440" tIns="45720" rIns="91440" bIns="45720" rtlCol="0" anchor="ctr">
            <a:spAutoFit/>
          </a:bodyPr>
          <a:lstStyle/>
          <a:p>
            <a:pPr algn="ctr"/>
            <a:r>
              <a:rPr lang="en-US" sz="3200">
                <a:latin typeface="Calibri"/>
                <a:cs typeface="Calibri"/>
              </a:rPr>
              <a:t>3-D Object Search</a:t>
            </a:r>
          </a:p>
        </p:txBody>
      </p:sp>
    </p:spTree>
    <p:extLst>
      <p:ext uri="{BB962C8B-B14F-4D97-AF65-F5344CB8AC3E}">
        <p14:creationId xmlns:p14="http://schemas.microsoft.com/office/powerpoint/2010/main" val="362050875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ea typeface="+mn-ea"/>
                <a:cs typeface="Cavolini"/>
              </a:rPr>
              <a:t>Get Ready</a:t>
            </a:r>
            <a:r>
              <a:rPr kumimoji="0" lang="en-US" sz="2100" b="0" i="0" u="none" strike="noStrike" kern="1200" cap="none" spc="0" normalizeH="0" baseline="0" noProof="0">
                <a:ln>
                  <a:noFill/>
                </a:ln>
                <a:effectLst/>
                <a:uLnTx/>
                <a:uFillTx/>
                <a:latin typeface="Cavolini"/>
                <a:ea typeface="+mn-ea"/>
                <a:cs typeface="Cavolini"/>
              </a:rPr>
              <a: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2CF8D982-4A91-434A-A58B-9FEA28839436}"/>
              </a:ext>
            </a:extLst>
          </p:cNvPr>
          <p:cNvSpPr txBox="1"/>
          <p:nvPr/>
        </p:nvSpPr>
        <p:spPr>
          <a:xfrm>
            <a:off x="633046" y="1575582"/>
            <a:ext cx="10803988" cy="4970591"/>
          </a:xfrm>
          <a:prstGeom prst="rect">
            <a:avLst/>
          </a:prstGeom>
          <a:noFill/>
        </p:spPr>
        <p:txBody>
          <a:bodyPr wrap="square" lIns="91440" tIns="45720" rIns="91440" bIns="45720" rtlCol="0" anchor="t">
            <a:spAutoFit/>
          </a:bodyPr>
          <a:lstStyle/>
          <a:p>
            <a:pPr>
              <a:spcAft>
                <a:spcPts val="500"/>
              </a:spcAft>
            </a:pPr>
            <a:r>
              <a:rPr lang="en-US" sz="3200" b="0" i="0" u="none" strike="noStrike">
                <a:solidFill>
                  <a:srgbClr val="211600"/>
                </a:solidFill>
                <a:effectLst/>
              </a:rPr>
              <a:t>Choose </a:t>
            </a:r>
            <a:r>
              <a:rPr lang="en-US" sz="3200">
                <a:solidFill>
                  <a:srgbClr val="211600"/>
                </a:solidFill>
              </a:rPr>
              <a:t>a different </a:t>
            </a:r>
            <a:r>
              <a:rPr lang="en-US" sz="3200" b="0" i="0" u="none" strike="noStrike">
                <a:solidFill>
                  <a:srgbClr val="211600"/>
                </a:solidFill>
                <a:effectLst/>
              </a:rPr>
              <a:t>3-D </a:t>
            </a:r>
            <a:r>
              <a:rPr lang="en-US" sz="3200">
                <a:solidFill>
                  <a:srgbClr val="211600"/>
                </a:solidFill>
              </a:rPr>
              <a:t>object than you did last time</a:t>
            </a:r>
            <a:r>
              <a:rPr lang="en-US" sz="3200" b="0" i="0" u="none" strike="noStrike">
                <a:solidFill>
                  <a:srgbClr val="211600"/>
                </a:solidFill>
                <a:effectLst/>
              </a:rPr>
              <a:t>:</a:t>
            </a:r>
            <a:endParaRPr lang="en-US" sz="3200" b="0">
              <a:effectLst/>
            </a:endParaRPr>
          </a:p>
          <a:p>
            <a:pPr>
              <a:spcAft>
                <a:spcPts val="500"/>
              </a:spcAft>
            </a:pPr>
            <a:endParaRPr lang="en-US" sz="3200">
              <a:solidFill>
                <a:srgbClr val="211600"/>
              </a:solidFill>
            </a:endParaRPr>
          </a:p>
          <a:p>
            <a:pPr>
              <a:spcAft>
                <a:spcPts val="500"/>
              </a:spcAft>
            </a:pPr>
            <a:r>
              <a:rPr lang="en-US" sz="3200" b="0" i="0" u="none" strike="noStrike">
                <a:solidFill>
                  <a:srgbClr val="241F00"/>
                </a:solidFill>
                <a:effectLst/>
              </a:rPr>
              <a:t>            cube     		</a:t>
            </a:r>
            <a:r>
              <a:rPr lang="en-US" sz="3200">
                <a:solidFill>
                  <a:srgbClr val="241F00"/>
                </a:solidFill>
              </a:rPr>
              <a:t>         </a:t>
            </a:r>
            <a:r>
              <a:rPr lang="en-US" sz="3200" b="0" i="0" u="none" strike="noStrike">
                <a:solidFill>
                  <a:srgbClr val="241F00"/>
                </a:solidFill>
                <a:effectLst/>
              </a:rPr>
              <a:t> sphere      	</a:t>
            </a:r>
            <a:r>
              <a:rPr lang="en-US" sz="3200">
                <a:solidFill>
                  <a:srgbClr val="241F00"/>
                </a:solidFill>
              </a:rPr>
              <a:t>         </a:t>
            </a:r>
            <a:r>
              <a:rPr lang="en-US" sz="3200" b="0" i="0" u="none" strike="noStrike">
                <a:solidFill>
                  <a:srgbClr val="241F00"/>
                </a:solidFill>
                <a:effectLst/>
              </a:rPr>
              <a:t> 	cylinder </a:t>
            </a:r>
            <a:endParaRPr lang="en-US" sz="3200" b="0" i="0" u="none" strike="noStrike">
              <a:solidFill>
                <a:srgbClr val="241F00"/>
              </a:solidFill>
              <a:effectLst/>
              <a:cs typeface="Calibri"/>
            </a:endParaRPr>
          </a:p>
          <a:p>
            <a:pPr rtl="0">
              <a:spcBef>
                <a:spcPts val="0"/>
              </a:spcBef>
              <a:spcAft>
                <a:spcPts val="500"/>
              </a:spcAft>
            </a:pPr>
            <a:endParaRPr lang="en-US" sz="3200">
              <a:solidFill>
                <a:srgbClr val="241F00"/>
              </a:solidFill>
            </a:endParaRPr>
          </a:p>
          <a:p>
            <a:pPr rtl="0">
              <a:spcBef>
                <a:spcPts val="0"/>
              </a:spcBef>
              <a:spcAft>
                <a:spcPts val="500"/>
              </a:spcAft>
            </a:pPr>
            <a:endParaRPr lang="en-US" sz="3200" b="0">
              <a:effectLst/>
            </a:endParaRPr>
          </a:p>
          <a:p>
            <a:pPr rtl="0">
              <a:spcBef>
                <a:spcPts val="0"/>
              </a:spcBef>
              <a:spcAft>
                <a:spcPts val="500"/>
              </a:spcAft>
            </a:pPr>
            <a:r>
              <a:rPr lang="en-US" sz="3200" b="0" i="0" u="none" strike="noStrike">
                <a:solidFill>
                  <a:srgbClr val="241F00"/>
                </a:solidFill>
                <a:effectLst/>
              </a:rPr>
              <a:t>Find three or more household objects that are similar to the 3-D object you chose. How are the objects similar to the 3-D object? How are they different?</a:t>
            </a:r>
            <a:endParaRPr lang="en-US" sz="3200" b="0">
              <a:effectLst/>
            </a:endParaRPr>
          </a:p>
          <a:p>
            <a:r>
              <a:rPr lang="en-US"/>
              <a:t/>
            </a:r>
            <a:br>
              <a:rPr lang="en-US"/>
            </a:br>
            <a:endParaRPr lang="en-CA"/>
          </a:p>
        </p:txBody>
      </p:sp>
      <p:sp>
        <p:nvSpPr>
          <p:cNvPr id="6" name="Cube 5">
            <a:extLst>
              <a:ext uri="{FF2B5EF4-FFF2-40B4-BE49-F238E27FC236}">
                <a16:creationId xmlns:a16="http://schemas.microsoft.com/office/drawing/2014/main" id="{C8488B4E-D2A8-4532-85E5-2A5F4D5E01F0}"/>
              </a:ext>
            </a:extLst>
          </p:cNvPr>
          <p:cNvSpPr/>
          <p:nvPr/>
        </p:nvSpPr>
        <p:spPr>
          <a:xfrm>
            <a:off x="2831399" y="2634092"/>
            <a:ext cx="654719" cy="63204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Flowchart: Direct Access Storage 6">
            <a:extLst>
              <a:ext uri="{FF2B5EF4-FFF2-40B4-BE49-F238E27FC236}">
                <a16:creationId xmlns:a16="http://schemas.microsoft.com/office/drawing/2014/main" id="{7FA9741D-C529-4666-8355-FE9386BC3B41}"/>
              </a:ext>
            </a:extLst>
          </p:cNvPr>
          <p:cNvSpPr/>
          <p:nvPr/>
        </p:nvSpPr>
        <p:spPr>
          <a:xfrm>
            <a:off x="10621303" y="2637844"/>
            <a:ext cx="914400" cy="685800"/>
          </a:xfrm>
          <a:prstGeom prst="flowChartMagneticDrum">
            <a:avLst/>
          </a:prstGeom>
          <a:solidFill>
            <a:srgbClr val="A51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descr="Shape&#10;&#10;Description automatically generated with medium confidence">
            <a:extLst>
              <a:ext uri="{FF2B5EF4-FFF2-40B4-BE49-F238E27FC236}">
                <a16:creationId xmlns:a16="http://schemas.microsoft.com/office/drawing/2014/main" id="{1B7C1033-D16D-4AB6-97DF-8EE950C00617}"/>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6526095" y="2527459"/>
            <a:ext cx="1337069" cy="1002802"/>
          </a:xfrm>
          <a:prstGeom prst="rect">
            <a:avLst/>
          </a:prstGeom>
        </p:spPr>
      </p:pic>
    </p:spTree>
    <p:extLst>
      <p:ext uri="{BB962C8B-B14F-4D97-AF65-F5344CB8AC3E}">
        <p14:creationId xmlns:p14="http://schemas.microsoft.com/office/powerpoint/2010/main" val="15874559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ea typeface="+mn-ea"/>
                <a:cs typeface="Cavolini"/>
              </a:rPr>
              <a:t>Get Ready!</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9989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AD132F4E-903F-4F7E-8C5C-18A3BF1EBDA0}"/>
              </a:ext>
            </a:extLst>
          </p:cNvPr>
          <p:cNvSpPr txBox="1"/>
          <p:nvPr/>
        </p:nvSpPr>
        <p:spPr>
          <a:xfrm>
            <a:off x="4595004" y="511834"/>
            <a:ext cx="44109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Structure Stability</a:t>
            </a:r>
            <a:endParaRPr lang="en-US"/>
          </a:p>
        </p:txBody>
      </p:sp>
      <p:sp>
        <p:nvSpPr>
          <p:cNvPr id="16" name="TextBox 15">
            <a:extLst>
              <a:ext uri="{FF2B5EF4-FFF2-40B4-BE49-F238E27FC236}">
                <a16:creationId xmlns:a16="http://schemas.microsoft.com/office/drawing/2014/main" id="{0CC33077-A65E-457B-A0C0-52B5471EDF18}"/>
              </a:ext>
            </a:extLst>
          </p:cNvPr>
          <p:cNvSpPr txBox="1"/>
          <p:nvPr/>
        </p:nvSpPr>
        <p:spPr>
          <a:xfrm>
            <a:off x="511834" y="1331343"/>
            <a:ext cx="1106769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In a box of solid shapes there are cubes, triangular prisms, cones, rectangular prisms, cylinders, and pyramids.</a:t>
            </a:r>
            <a:endParaRPr lang="en-US" sz="2800">
              <a:cs typeface="Calibri"/>
            </a:endParaRPr>
          </a:p>
        </p:txBody>
      </p:sp>
      <p:pic>
        <p:nvPicPr>
          <p:cNvPr id="15" name="Picture 27">
            <a:extLst>
              <a:ext uri="{FF2B5EF4-FFF2-40B4-BE49-F238E27FC236}">
                <a16:creationId xmlns:a16="http://schemas.microsoft.com/office/drawing/2014/main" id="{2B48CB64-1D79-0344-9333-14D6AB69F041}"/>
              </a:ext>
            </a:extLst>
          </p:cNvPr>
          <p:cNvPicPr>
            <a:picLocks noChangeAspect="1"/>
          </p:cNvPicPr>
          <p:nvPr/>
        </p:nvPicPr>
        <p:blipFill>
          <a:blip r:embed="rId3"/>
          <a:stretch>
            <a:fillRect/>
          </a:stretch>
        </p:blipFill>
        <p:spPr>
          <a:xfrm rot="10800000">
            <a:off x="3439357" y="2436683"/>
            <a:ext cx="5212644" cy="3909483"/>
          </a:xfrm>
          <a:prstGeom prst="rect">
            <a:avLst/>
          </a:prstGeom>
        </p:spPr>
      </p:pic>
    </p:spTree>
    <p:extLst>
      <p:ext uri="{BB962C8B-B14F-4D97-AF65-F5344CB8AC3E}">
        <p14:creationId xmlns:p14="http://schemas.microsoft.com/office/powerpoint/2010/main" val="3787268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7911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71319" y="23648"/>
            <a:ext cx="11997911" cy="660779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AD132F4E-903F-4F7E-8C5C-18A3BF1EBDA0}"/>
              </a:ext>
            </a:extLst>
          </p:cNvPr>
          <p:cNvSpPr txBox="1"/>
          <p:nvPr/>
        </p:nvSpPr>
        <p:spPr>
          <a:xfrm>
            <a:off x="4613604" y="416186"/>
            <a:ext cx="44109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Structure Stability</a:t>
            </a:r>
            <a:endParaRPr lang="en-US" dirty="0"/>
          </a:p>
        </p:txBody>
      </p:sp>
      <p:pic>
        <p:nvPicPr>
          <p:cNvPr id="15" name="Picture 27">
            <a:extLst>
              <a:ext uri="{FF2B5EF4-FFF2-40B4-BE49-F238E27FC236}">
                <a16:creationId xmlns:a16="http://schemas.microsoft.com/office/drawing/2014/main" id="{2B48CB64-1D79-0344-9333-14D6AB69F041}"/>
              </a:ext>
            </a:extLst>
          </p:cNvPr>
          <p:cNvPicPr>
            <a:picLocks noChangeAspect="1"/>
          </p:cNvPicPr>
          <p:nvPr/>
        </p:nvPicPr>
        <p:blipFill>
          <a:blip r:embed="rId3"/>
          <a:stretch>
            <a:fillRect/>
          </a:stretch>
        </p:blipFill>
        <p:spPr>
          <a:xfrm rot="10800000">
            <a:off x="10314025" y="172965"/>
            <a:ext cx="1186984" cy="890238"/>
          </a:xfrm>
          <a:prstGeom prst="rect">
            <a:avLst/>
          </a:prstGeom>
        </p:spPr>
      </p:pic>
      <p:sp>
        <p:nvSpPr>
          <p:cNvPr id="2" name="TextBox 1">
            <a:extLst>
              <a:ext uri="{FF2B5EF4-FFF2-40B4-BE49-F238E27FC236}">
                <a16:creationId xmlns:a16="http://schemas.microsoft.com/office/drawing/2014/main" id="{ED91BA2F-8C0E-47CE-B7FC-2A918B7ECAD5}"/>
              </a:ext>
            </a:extLst>
          </p:cNvPr>
          <p:cNvSpPr txBox="1"/>
          <p:nvPr/>
        </p:nvSpPr>
        <p:spPr>
          <a:xfrm>
            <a:off x="232330" y="6086348"/>
            <a:ext cx="1069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Which of the buildings below would fall if we tried to make them?</a:t>
            </a:r>
            <a:r>
              <a:rPr lang="en-US" sz="2800"/>
              <a:t> Why?</a:t>
            </a:r>
            <a:endParaRPr lang="en-US" sz="2800" dirty="0">
              <a:cs typeface="Calibri"/>
            </a:endParaRPr>
          </a:p>
        </p:txBody>
      </p:sp>
      <p:grpSp>
        <p:nvGrpSpPr>
          <p:cNvPr id="72" name="Group 71">
            <a:extLst>
              <a:ext uri="{FF2B5EF4-FFF2-40B4-BE49-F238E27FC236}">
                <a16:creationId xmlns:a16="http://schemas.microsoft.com/office/drawing/2014/main" id="{F2BCB137-4C40-484D-A84C-F206D177B5BD}"/>
              </a:ext>
            </a:extLst>
          </p:cNvPr>
          <p:cNvGrpSpPr/>
          <p:nvPr/>
        </p:nvGrpSpPr>
        <p:grpSpPr>
          <a:xfrm>
            <a:off x="2903193" y="1110669"/>
            <a:ext cx="1359115" cy="2130452"/>
            <a:chOff x="3346146" y="2027944"/>
            <a:chExt cx="1359115" cy="2130452"/>
          </a:xfrm>
        </p:grpSpPr>
        <p:grpSp>
          <p:nvGrpSpPr>
            <p:cNvPr id="51" name="Group 50">
              <a:extLst>
                <a:ext uri="{FF2B5EF4-FFF2-40B4-BE49-F238E27FC236}">
                  <a16:creationId xmlns:a16="http://schemas.microsoft.com/office/drawing/2014/main" id="{9275911B-0C62-43C7-9B43-059136CFC4A4}"/>
                </a:ext>
              </a:extLst>
            </p:cNvPr>
            <p:cNvGrpSpPr/>
            <p:nvPr/>
          </p:nvGrpSpPr>
          <p:grpSpPr>
            <a:xfrm rot="209903">
              <a:off x="3425335" y="2946436"/>
              <a:ext cx="1279926" cy="1211960"/>
              <a:chOff x="7665308" y="2911459"/>
              <a:chExt cx="1279926" cy="1211960"/>
            </a:xfrm>
          </p:grpSpPr>
          <p:sp>
            <p:nvSpPr>
              <p:cNvPr id="49" name="Parallelogram 48">
                <a:extLst>
                  <a:ext uri="{FF2B5EF4-FFF2-40B4-BE49-F238E27FC236}">
                    <a16:creationId xmlns:a16="http://schemas.microsoft.com/office/drawing/2014/main" id="{D2F6B88F-B920-4599-9518-8FCF975C02A6}"/>
                  </a:ext>
                </a:extLst>
              </p:cNvPr>
              <p:cNvSpPr/>
              <p:nvPr/>
            </p:nvSpPr>
            <p:spPr>
              <a:xfrm rot="13566941">
                <a:off x="7907862" y="3086047"/>
                <a:ext cx="1211960" cy="862784"/>
              </a:xfrm>
              <a:prstGeom prst="parallelogram">
                <a:avLst>
                  <a:gd name="adj" fmla="val 46516"/>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Isosceles Triangle 49">
                <a:extLst>
                  <a:ext uri="{FF2B5EF4-FFF2-40B4-BE49-F238E27FC236}">
                    <a16:creationId xmlns:a16="http://schemas.microsoft.com/office/drawing/2014/main" id="{CF0B368D-F68B-4DEC-9CC1-3B7D7E7444E7}"/>
                  </a:ext>
                </a:extLst>
              </p:cNvPr>
              <p:cNvSpPr/>
              <p:nvPr/>
            </p:nvSpPr>
            <p:spPr>
              <a:xfrm>
                <a:off x="7665308" y="3392326"/>
                <a:ext cx="678125" cy="571989"/>
              </a:xfrm>
              <a:prstGeom prst="triangle">
                <a:avLst>
                  <a:gd name="adj" fmla="val 17073"/>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52" name="Group 51">
              <a:extLst>
                <a:ext uri="{FF2B5EF4-FFF2-40B4-BE49-F238E27FC236}">
                  <a16:creationId xmlns:a16="http://schemas.microsoft.com/office/drawing/2014/main" id="{9BD193AF-6B29-4A11-AD17-0506D39E432E}"/>
                </a:ext>
              </a:extLst>
            </p:cNvPr>
            <p:cNvGrpSpPr/>
            <p:nvPr/>
          </p:nvGrpSpPr>
          <p:grpSpPr>
            <a:xfrm rot="209903">
              <a:off x="3381300" y="2511858"/>
              <a:ext cx="1279926" cy="1211960"/>
              <a:chOff x="7665308" y="2911459"/>
              <a:chExt cx="1279926" cy="1211960"/>
            </a:xfrm>
          </p:grpSpPr>
          <p:sp>
            <p:nvSpPr>
              <p:cNvPr id="53" name="Parallelogram 52">
                <a:extLst>
                  <a:ext uri="{FF2B5EF4-FFF2-40B4-BE49-F238E27FC236}">
                    <a16:creationId xmlns:a16="http://schemas.microsoft.com/office/drawing/2014/main" id="{0FB3EEFC-3CBE-45E5-A0C8-4B6D94856415}"/>
                  </a:ext>
                </a:extLst>
              </p:cNvPr>
              <p:cNvSpPr/>
              <p:nvPr/>
            </p:nvSpPr>
            <p:spPr>
              <a:xfrm rot="13566941">
                <a:off x="7907862" y="3086047"/>
                <a:ext cx="1211960" cy="862784"/>
              </a:xfrm>
              <a:prstGeom prst="parallelogram">
                <a:avLst>
                  <a:gd name="adj" fmla="val 46516"/>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Isosceles Triangle 53">
                <a:extLst>
                  <a:ext uri="{FF2B5EF4-FFF2-40B4-BE49-F238E27FC236}">
                    <a16:creationId xmlns:a16="http://schemas.microsoft.com/office/drawing/2014/main" id="{6399370B-A732-4893-970A-5FAF3AE7367A}"/>
                  </a:ext>
                </a:extLst>
              </p:cNvPr>
              <p:cNvSpPr/>
              <p:nvPr/>
            </p:nvSpPr>
            <p:spPr>
              <a:xfrm>
                <a:off x="7665308" y="3392326"/>
                <a:ext cx="678125" cy="571989"/>
              </a:xfrm>
              <a:prstGeom prst="triangle">
                <a:avLst>
                  <a:gd name="adj" fmla="val 17073"/>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55" name="Group 54">
              <a:extLst>
                <a:ext uri="{FF2B5EF4-FFF2-40B4-BE49-F238E27FC236}">
                  <a16:creationId xmlns:a16="http://schemas.microsoft.com/office/drawing/2014/main" id="{8F4F387D-DAC0-4C0A-8FEF-A3C748418C18}"/>
                </a:ext>
              </a:extLst>
            </p:cNvPr>
            <p:cNvGrpSpPr/>
            <p:nvPr/>
          </p:nvGrpSpPr>
          <p:grpSpPr>
            <a:xfrm rot="209903">
              <a:off x="3346146" y="2027944"/>
              <a:ext cx="1279926" cy="1211960"/>
              <a:chOff x="7665308" y="2911459"/>
              <a:chExt cx="1279926" cy="1211960"/>
            </a:xfrm>
          </p:grpSpPr>
          <p:sp>
            <p:nvSpPr>
              <p:cNvPr id="56" name="Parallelogram 55">
                <a:extLst>
                  <a:ext uri="{FF2B5EF4-FFF2-40B4-BE49-F238E27FC236}">
                    <a16:creationId xmlns:a16="http://schemas.microsoft.com/office/drawing/2014/main" id="{B33E32D8-0806-4FDE-86BA-5AFD7E2215DE}"/>
                  </a:ext>
                </a:extLst>
              </p:cNvPr>
              <p:cNvSpPr/>
              <p:nvPr/>
            </p:nvSpPr>
            <p:spPr>
              <a:xfrm rot="13566941">
                <a:off x="7907862" y="3086047"/>
                <a:ext cx="1211960" cy="862784"/>
              </a:xfrm>
              <a:prstGeom prst="parallelogram">
                <a:avLst>
                  <a:gd name="adj" fmla="val 46516"/>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Isosceles Triangle 56">
                <a:extLst>
                  <a:ext uri="{FF2B5EF4-FFF2-40B4-BE49-F238E27FC236}">
                    <a16:creationId xmlns:a16="http://schemas.microsoft.com/office/drawing/2014/main" id="{DBE6BEE0-F58C-4613-B787-1B840731392A}"/>
                  </a:ext>
                </a:extLst>
              </p:cNvPr>
              <p:cNvSpPr/>
              <p:nvPr/>
            </p:nvSpPr>
            <p:spPr>
              <a:xfrm>
                <a:off x="7665308" y="3392326"/>
                <a:ext cx="678125" cy="571989"/>
              </a:xfrm>
              <a:prstGeom prst="triangle">
                <a:avLst>
                  <a:gd name="adj" fmla="val 17073"/>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65" name="Group 64">
            <a:extLst>
              <a:ext uri="{FF2B5EF4-FFF2-40B4-BE49-F238E27FC236}">
                <a16:creationId xmlns:a16="http://schemas.microsoft.com/office/drawing/2014/main" id="{93E1B891-FD82-43E8-A983-A0978E8633A4}"/>
              </a:ext>
            </a:extLst>
          </p:cNvPr>
          <p:cNvGrpSpPr/>
          <p:nvPr/>
        </p:nvGrpSpPr>
        <p:grpSpPr>
          <a:xfrm>
            <a:off x="496196" y="1268419"/>
            <a:ext cx="1461980" cy="1638338"/>
            <a:chOff x="899858" y="2289672"/>
            <a:chExt cx="1461980" cy="1638338"/>
          </a:xfrm>
        </p:grpSpPr>
        <p:sp>
          <p:nvSpPr>
            <p:cNvPr id="60" name="Cube 59">
              <a:extLst>
                <a:ext uri="{FF2B5EF4-FFF2-40B4-BE49-F238E27FC236}">
                  <a16:creationId xmlns:a16="http://schemas.microsoft.com/office/drawing/2014/main" id="{D6AD8B58-AFB6-46DA-B85F-E4062E324BC7}"/>
                </a:ext>
              </a:extLst>
            </p:cNvPr>
            <p:cNvSpPr/>
            <p:nvPr/>
          </p:nvSpPr>
          <p:spPr>
            <a:xfrm>
              <a:off x="899858" y="3771069"/>
              <a:ext cx="1461980" cy="156941"/>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Cylinder 58">
              <a:extLst>
                <a:ext uri="{FF2B5EF4-FFF2-40B4-BE49-F238E27FC236}">
                  <a16:creationId xmlns:a16="http://schemas.microsoft.com/office/drawing/2014/main" id="{B2CED663-97BC-4822-8BB8-32D2E88B0D52}"/>
                </a:ext>
              </a:extLst>
            </p:cNvPr>
            <p:cNvSpPr/>
            <p:nvPr/>
          </p:nvSpPr>
          <p:spPr>
            <a:xfrm>
              <a:off x="1387873" y="2906378"/>
              <a:ext cx="485951" cy="943162"/>
            </a:xfrm>
            <a:prstGeom prst="ca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 name="Group 10">
              <a:extLst>
                <a:ext uri="{FF2B5EF4-FFF2-40B4-BE49-F238E27FC236}">
                  <a16:creationId xmlns:a16="http://schemas.microsoft.com/office/drawing/2014/main" id="{39011535-DF22-4AFF-A60D-093C18B9DAAC}"/>
                </a:ext>
              </a:extLst>
            </p:cNvPr>
            <p:cNvGrpSpPr/>
            <p:nvPr/>
          </p:nvGrpSpPr>
          <p:grpSpPr>
            <a:xfrm>
              <a:off x="1369237" y="2289672"/>
              <a:ext cx="523221" cy="711199"/>
              <a:chOff x="9523828" y="2721745"/>
              <a:chExt cx="851712" cy="1058025"/>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8900000" scaled="1"/>
              <a:tileRect/>
            </a:gradFill>
          </p:grpSpPr>
          <p:sp>
            <p:nvSpPr>
              <p:cNvPr id="9" name="Isosceles Triangle 8">
                <a:extLst>
                  <a:ext uri="{FF2B5EF4-FFF2-40B4-BE49-F238E27FC236}">
                    <a16:creationId xmlns:a16="http://schemas.microsoft.com/office/drawing/2014/main" id="{5ABAFE6B-71E0-42F4-9D96-A6083DB2CCC4}"/>
                  </a:ext>
                </a:extLst>
              </p:cNvPr>
              <p:cNvSpPr/>
              <p:nvPr/>
            </p:nvSpPr>
            <p:spPr>
              <a:xfrm>
                <a:off x="9523828" y="2721745"/>
                <a:ext cx="851711" cy="94121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3AE62E3F-7FEF-4E9C-8438-D43AB8FD5DAB}"/>
                  </a:ext>
                </a:extLst>
              </p:cNvPr>
              <p:cNvSpPr/>
              <p:nvPr/>
            </p:nvSpPr>
            <p:spPr>
              <a:xfrm>
                <a:off x="9523828" y="3546295"/>
                <a:ext cx="851712" cy="23347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76" name="Group 75">
            <a:extLst>
              <a:ext uri="{FF2B5EF4-FFF2-40B4-BE49-F238E27FC236}">
                <a16:creationId xmlns:a16="http://schemas.microsoft.com/office/drawing/2014/main" id="{92DC0AB0-4A92-470A-BDF4-BC054398A0E2}"/>
              </a:ext>
            </a:extLst>
          </p:cNvPr>
          <p:cNvGrpSpPr/>
          <p:nvPr/>
        </p:nvGrpSpPr>
        <p:grpSpPr>
          <a:xfrm>
            <a:off x="5274655" y="916802"/>
            <a:ext cx="1279926" cy="2161703"/>
            <a:chOff x="7353647" y="3233437"/>
            <a:chExt cx="1279926" cy="2161703"/>
          </a:xfrm>
        </p:grpSpPr>
        <p:sp>
          <p:nvSpPr>
            <p:cNvPr id="66" name="Cube 65">
              <a:extLst>
                <a:ext uri="{FF2B5EF4-FFF2-40B4-BE49-F238E27FC236}">
                  <a16:creationId xmlns:a16="http://schemas.microsoft.com/office/drawing/2014/main" id="{CCE78EC7-935A-4998-850D-5C1AC3D5134C}"/>
                </a:ext>
              </a:extLst>
            </p:cNvPr>
            <p:cNvSpPr/>
            <p:nvPr/>
          </p:nvSpPr>
          <p:spPr>
            <a:xfrm>
              <a:off x="7900380" y="4871920"/>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Cube 66">
              <a:extLst>
                <a:ext uri="{FF2B5EF4-FFF2-40B4-BE49-F238E27FC236}">
                  <a16:creationId xmlns:a16="http://schemas.microsoft.com/office/drawing/2014/main" id="{D5538E98-9942-4A55-8D53-66B2D40B169F}"/>
                </a:ext>
              </a:extLst>
            </p:cNvPr>
            <p:cNvSpPr/>
            <p:nvPr/>
          </p:nvSpPr>
          <p:spPr>
            <a:xfrm>
              <a:off x="8054605" y="4484933"/>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8" name="Cube 67">
              <a:extLst>
                <a:ext uri="{FF2B5EF4-FFF2-40B4-BE49-F238E27FC236}">
                  <a16:creationId xmlns:a16="http://schemas.microsoft.com/office/drawing/2014/main" id="{DD744A0C-EA92-4D4F-A073-6C5AD19D3820}"/>
                </a:ext>
              </a:extLst>
            </p:cNvPr>
            <p:cNvSpPr/>
            <p:nvPr/>
          </p:nvSpPr>
          <p:spPr>
            <a:xfrm>
              <a:off x="7902205" y="4094058"/>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3" name="Group 72">
              <a:extLst>
                <a:ext uri="{FF2B5EF4-FFF2-40B4-BE49-F238E27FC236}">
                  <a16:creationId xmlns:a16="http://schemas.microsoft.com/office/drawing/2014/main" id="{7BD974E6-677B-477B-B180-85C398544A47}"/>
                </a:ext>
              </a:extLst>
            </p:cNvPr>
            <p:cNvGrpSpPr/>
            <p:nvPr/>
          </p:nvGrpSpPr>
          <p:grpSpPr>
            <a:xfrm rot="209903">
              <a:off x="7353647" y="3233437"/>
              <a:ext cx="1279926" cy="1211960"/>
              <a:chOff x="7665308" y="2911459"/>
              <a:chExt cx="1279926" cy="1211960"/>
            </a:xfrm>
          </p:grpSpPr>
          <p:sp>
            <p:nvSpPr>
              <p:cNvPr id="74" name="Parallelogram 73">
                <a:extLst>
                  <a:ext uri="{FF2B5EF4-FFF2-40B4-BE49-F238E27FC236}">
                    <a16:creationId xmlns:a16="http://schemas.microsoft.com/office/drawing/2014/main" id="{C28BE9E0-CEA2-4C77-BF74-D61E333304A9}"/>
                  </a:ext>
                </a:extLst>
              </p:cNvPr>
              <p:cNvSpPr/>
              <p:nvPr/>
            </p:nvSpPr>
            <p:spPr>
              <a:xfrm rot="13566941">
                <a:off x="7907862" y="3086047"/>
                <a:ext cx="1211960" cy="862784"/>
              </a:xfrm>
              <a:prstGeom prst="parallelogram">
                <a:avLst>
                  <a:gd name="adj" fmla="val 46516"/>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Isosceles Triangle 74">
                <a:extLst>
                  <a:ext uri="{FF2B5EF4-FFF2-40B4-BE49-F238E27FC236}">
                    <a16:creationId xmlns:a16="http://schemas.microsoft.com/office/drawing/2014/main" id="{3CA07D2F-F7BE-4C17-9897-481CB282ED60}"/>
                  </a:ext>
                </a:extLst>
              </p:cNvPr>
              <p:cNvSpPr/>
              <p:nvPr/>
            </p:nvSpPr>
            <p:spPr>
              <a:xfrm>
                <a:off x="7665308" y="3392326"/>
                <a:ext cx="678125" cy="571989"/>
              </a:xfrm>
              <a:prstGeom prst="triangle">
                <a:avLst>
                  <a:gd name="adj" fmla="val 17073"/>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84" name="Group 83">
            <a:extLst>
              <a:ext uri="{FF2B5EF4-FFF2-40B4-BE49-F238E27FC236}">
                <a16:creationId xmlns:a16="http://schemas.microsoft.com/office/drawing/2014/main" id="{90B9912F-F295-4F77-8F9D-EF8B447FA3BD}"/>
              </a:ext>
            </a:extLst>
          </p:cNvPr>
          <p:cNvGrpSpPr/>
          <p:nvPr/>
        </p:nvGrpSpPr>
        <p:grpSpPr>
          <a:xfrm>
            <a:off x="423235" y="4316779"/>
            <a:ext cx="1681827" cy="1310050"/>
            <a:chOff x="3627734" y="4357144"/>
            <a:chExt cx="1681827" cy="1310050"/>
          </a:xfrm>
        </p:grpSpPr>
        <p:sp>
          <p:nvSpPr>
            <p:cNvPr id="77" name="Cylinder 76">
              <a:extLst>
                <a:ext uri="{FF2B5EF4-FFF2-40B4-BE49-F238E27FC236}">
                  <a16:creationId xmlns:a16="http://schemas.microsoft.com/office/drawing/2014/main" id="{AB16DCAC-C424-4669-96D6-54DAE09CE883}"/>
                </a:ext>
              </a:extLst>
            </p:cNvPr>
            <p:cNvSpPr/>
            <p:nvPr/>
          </p:nvSpPr>
          <p:spPr>
            <a:xfrm rot="5400000">
              <a:off x="4595004" y="4931431"/>
              <a:ext cx="485951" cy="943162"/>
            </a:xfrm>
            <a:prstGeom prst="can">
              <a:avLst>
                <a:gd name="adj" fmla="val 97043"/>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Cylinder 78">
              <a:extLst>
                <a:ext uri="{FF2B5EF4-FFF2-40B4-BE49-F238E27FC236}">
                  <a16:creationId xmlns:a16="http://schemas.microsoft.com/office/drawing/2014/main" id="{8C49CFF8-B8D1-445A-B641-CFD5BDA5CFC8}"/>
                </a:ext>
              </a:extLst>
            </p:cNvPr>
            <p:cNvSpPr/>
            <p:nvPr/>
          </p:nvSpPr>
          <p:spPr>
            <a:xfrm rot="5400000">
              <a:off x="3856339" y="4952638"/>
              <a:ext cx="485951" cy="943162"/>
            </a:xfrm>
            <a:prstGeom prst="can">
              <a:avLst>
                <a:gd name="adj" fmla="val 97043"/>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0" name="Cube 79">
              <a:extLst>
                <a:ext uri="{FF2B5EF4-FFF2-40B4-BE49-F238E27FC236}">
                  <a16:creationId xmlns:a16="http://schemas.microsoft.com/office/drawing/2014/main" id="{C001250D-34D4-46E9-BF36-37119F43F6AF}"/>
                </a:ext>
              </a:extLst>
            </p:cNvPr>
            <p:cNvSpPr/>
            <p:nvPr/>
          </p:nvSpPr>
          <p:spPr>
            <a:xfrm>
              <a:off x="3711106" y="5013698"/>
              <a:ext cx="1461980" cy="156941"/>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81" name="Group 80">
              <a:extLst>
                <a:ext uri="{FF2B5EF4-FFF2-40B4-BE49-F238E27FC236}">
                  <a16:creationId xmlns:a16="http://schemas.microsoft.com/office/drawing/2014/main" id="{FF900D00-FCD3-4EAB-BB32-0C22543EC5A2}"/>
                </a:ext>
              </a:extLst>
            </p:cNvPr>
            <p:cNvGrpSpPr/>
            <p:nvPr/>
          </p:nvGrpSpPr>
          <p:grpSpPr>
            <a:xfrm>
              <a:off x="3969218" y="4357144"/>
              <a:ext cx="925310" cy="669337"/>
              <a:chOff x="5447355" y="3604555"/>
              <a:chExt cx="1563485" cy="928656"/>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grpSpPr>
          <p:sp>
            <p:nvSpPr>
              <p:cNvPr id="82" name="Isosceles Triangle 81">
                <a:extLst>
                  <a:ext uri="{FF2B5EF4-FFF2-40B4-BE49-F238E27FC236}">
                    <a16:creationId xmlns:a16="http://schemas.microsoft.com/office/drawing/2014/main" id="{74BE309E-71B9-4D6C-BC07-461AA2AA500C}"/>
                  </a:ext>
                </a:extLst>
              </p:cNvPr>
              <p:cNvSpPr/>
              <p:nvPr/>
            </p:nvSpPr>
            <p:spPr>
              <a:xfrm>
                <a:off x="6026101" y="3604555"/>
                <a:ext cx="984739" cy="928656"/>
              </a:xfrm>
              <a:prstGeom prst="triangle">
                <a:avLst>
                  <a:gd name="adj" fmla="val 228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3" name="Isosceles Triangle 82">
                <a:extLst>
                  <a:ext uri="{FF2B5EF4-FFF2-40B4-BE49-F238E27FC236}">
                    <a16:creationId xmlns:a16="http://schemas.microsoft.com/office/drawing/2014/main" id="{9CC63D80-E352-452F-8CCE-18FBF80C2AA4}"/>
                  </a:ext>
                </a:extLst>
              </p:cNvPr>
              <p:cNvSpPr/>
              <p:nvPr/>
            </p:nvSpPr>
            <p:spPr>
              <a:xfrm>
                <a:off x="5447355" y="3604555"/>
                <a:ext cx="984739" cy="928656"/>
              </a:xfrm>
              <a:prstGeom prst="triangle">
                <a:avLst>
                  <a:gd name="adj" fmla="val 8142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95" name="Group 94">
            <a:extLst>
              <a:ext uri="{FF2B5EF4-FFF2-40B4-BE49-F238E27FC236}">
                <a16:creationId xmlns:a16="http://schemas.microsoft.com/office/drawing/2014/main" id="{A41A1FF5-F4DE-4BF7-B2DA-094C2DE0E928}"/>
              </a:ext>
            </a:extLst>
          </p:cNvPr>
          <p:cNvGrpSpPr/>
          <p:nvPr/>
        </p:nvGrpSpPr>
        <p:grpSpPr>
          <a:xfrm>
            <a:off x="3144332" y="3379053"/>
            <a:ext cx="925310" cy="2327646"/>
            <a:chOff x="3456271" y="4277750"/>
            <a:chExt cx="925310" cy="2327646"/>
          </a:xfrm>
        </p:grpSpPr>
        <p:sp>
          <p:nvSpPr>
            <p:cNvPr id="85" name="Cylinder 84">
              <a:extLst>
                <a:ext uri="{FF2B5EF4-FFF2-40B4-BE49-F238E27FC236}">
                  <a16:creationId xmlns:a16="http://schemas.microsoft.com/office/drawing/2014/main" id="{97A8AB1E-FE3E-4F90-BA24-C94ED8AF76A1}"/>
                </a:ext>
              </a:extLst>
            </p:cNvPr>
            <p:cNvSpPr/>
            <p:nvPr/>
          </p:nvSpPr>
          <p:spPr>
            <a:xfrm>
              <a:off x="3675952" y="5662234"/>
              <a:ext cx="485951" cy="943162"/>
            </a:xfrm>
            <a:prstGeom prst="ca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 name="Cylinder 85">
              <a:extLst>
                <a:ext uri="{FF2B5EF4-FFF2-40B4-BE49-F238E27FC236}">
                  <a16:creationId xmlns:a16="http://schemas.microsoft.com/office/drawing/2014/main" id="{846DCE9C-17FC-4A1E-8968-58F96A6C9AC5}"/>
                </a:ext>
              </a:extLst>
            </p:cNvPr>
            <p:cNvSpPr/>
            <p:nvPr/>
          </p:nvSpPr>
          <p:spPr>
            <a:xfrm>
              <a:off x="3675951" y="4842064"/>
              <a:ext cx="485951" cy="943162"/>
            </a:xfrm>
            <a:prstGeom prst="ca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87" name="Group 86">
              <a:extLst>
                <a:ext uri="{FF2B5EF4-FFF2-40B4-BE49-F238E27FC236}">
                  <a16:creationId xmlns:a16="http://schemas.microsoft.com/office/drawing/2014/main" id="{950F6463-71B0-476C-95A1-2C2AF1BF50ED}"/>
                </a:ext>
              </a:extLst>
            </p:cNvPr>
            <p:cNvGrpSpPr/>
            <p:nvPr/>
          </p:nvGrpSpPr>
          <p:grpSpPr>
            <a:xfrm>
              <a:off x="3456271" y="4277750"/>
              <a:ext cx="925310" cy="669337"/>
              <a:chOff x="5447355" y="3604555"/>
              <a:chExt cx="1563485" cy="928656"/>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grpSpPr>
          <p:sp>
            <p:nvSpPr>
              <p:cNvPr id="88" name="Isosceles Triangle 87">
                <a:extLst>
                  <a:ext uri="{FF2B5EF4-FFF2-40B4-BE49-F238E27FC236}">
                    <a16:creationId xmlns:a16="http://schemas.microsoft.com/office/drawing/2014/main" id="{2ACD746E-A558-4B46-82D9-088A78189F8E}"/>
                  </a:ext>
                </a:extLst>
              </p:cNvPr>
              <p:cNvSpPr/>
              <p:nvPr/>
            </p:nvSpPr>
            <p:spPr>
              <a:xfrm>
                <a:off x="6026101" y="3604555"/>
                <a:ext cx="984739" cy="928656"/>
              </a:xfrm>
              <a:prstGeom prst="triangle">
                <a:avLst>
                  <a:gd name="adj" fmla="val 228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9" name="Isosceles Triangle 88">
                <a:extLst>
                  <a:ext uri="{FF2B5EF4-FFF2-40B4-BE49-F238E27FC236}">
                    <a16:creationId xmlns:a16="http://schemas.microsoft.com/office/drawing/2014/main" id="{355D968C-0C1E-4079-AC3C-CE0BAF1F530E}"/>
                  </a:ext>
                </a:extLst>
              </p:cNvPr>
              <p:cNvSpPr/>
              <p:nvPr/>
            </p:nvSpPr>
            <p:spPr>
              <a:xfrm>
                <a:off x="5447355" y="3604555"/>
                <a:ext cx="984739" cy="928656"/>
              </a:xfrm>
              <a:prstGeom prst="triangle">
                <a:avLst>
                  <a:gd name="adj" fmla="val 8142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99" name="Group 98">
            <a:extLst>
              <a:ext uri="{FF2B5EF4-FFF2-40B4-BE49-F238E27FC236}">
                <a16:creationId xmlns:a16="http://schemas.microsoft.com/office/drawing/2014/main" id="{5B8ADAD5-3277-4AE6-82B3-AE331F0D3B1A}"/>
              </a:ext>
            </a:extLst>
          </p:cNvPr>
          <p:cNvGrpSpPr/>
          <p:nvPr/>
        </p:nvGrpSpPr>
        <p:grpSpPr>
          <a:xfrm>
            <a:off x="5571174" y="4050505"/>
            <a:ext cx="1034813" cy="1489069"/>
            <a:chOff x="6299455" y="4657927"/>
            <a:chExt cx="1034813" cy="1489069"/>
          </a:xfrm>
        </p:grpSpPr>
        <p:sp>
          <p:nvSpPr>
            <p:cNvPr id="96" name="Cylinder 95">
              <a:extLst>
                <a:ext uri="{FF2B5EF4-FFF2-40B4-BE49-F238E27FC236}">
                  <a16:creationId xmlns:a16="http://schemas.microsoft.com/office/drawing/2014/main" id="{24B052D3-3BFF-4351-9CF6-CB6F7CAB712D}"/>
                </a:ext>
              </a:extLst>
            </p:cNvPr>
            <p:cNvSpPr/>
            <p:nvPr/>
          </p:nvSpPr>
          <p:spPr>
            <a:xfrm rot="14810495">
              <a:off x="6528060" y="4429322"/>
              <a:ext cx="485951" cy="943162"/>
            </a:xfrm>
            <a:prstGeom prst="can">
              <a:avLst>
                <a:gd name="adj" fmla="val 97043"/>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Cylinder 96">
              <a:extLst>
                <a:ext uri="{FF2B5EF4-FFF2-40B4-BE49-F238E27FC236}">
                  <a16:creationId xmlns:a16="http://schemas.microsoft.com/office/drawing/2014/main" id="{D7D74BB8-D951-436F-ADA5-44092D4B4EDB}"/>
                </a:ext>
              </a:extLst>
            </p:cNvPr>
            <p:cNvSpPr/>
            <p:nvPr/>
          </p:nvSpPr>
          <p:spPr>
            <a:xfrm rot="14810495">
              <a:off x="6619711" y="5432440"/>
              <a:ext cx="485951" cy="943162"/>
            </a:xfrm>
            <a:prstGeom prst="can">
              <a:avLst>
                <a:gd name="adj" fmla="val 97043"/>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8" name="Cylinder 97">
              <a:extLst>
                <a:ext uri="{FF2B5EF4-FFF2-40B4-BE49-F238E27FC236}">
                  <a16:creationId xmlns:a16="http://schemas.microsoft.com/office/drawing/2014/main" id="{9555C297-1FBF-4F38-8E93-9EA02E6B33EC}"/>
                </a:ext>
              </a:extLst>
            </p:cNvPr>
            <p:cNvSpPr/>
            <p:nvPr/>
          </p:nvSpPr>
          <p:spPr>
            <a:xfrm rot="14810495">
              <a:off x="6570779" y="4931140"/>
              <a:ext cx="485951" cy="943162"/>
            </a:xfrm>
            <a:prstGeom prst="can">
              <a:avLst>
                <a:gd name="adj" fmla="val 97043"/>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15" name="Group 114">
            <a:extLst>
              <a:ext uri="{FF2B5EF4-FFF2-40B4-BE49-F238E27FC236}">
                <a16:creationId xmlns:a16="http://schemas.microsoft.com/office/drawing/2014/main" id="{CAD4DBE5-1113-44A4-9148-D41D9E959BEC}"/>
              </a:ext>
            </a:extLst>
          </p:cNvPr>
          <p:cNvGrpSpPr/>
          <p:nvPr/>
        </p:nvGrpSpPr>
        <p:grpSpPr>
          <a:xfrm>
            <a:off x="7866226" y="1516437"/>
            <a:ext cx="1482062" cy="1575169"/>
            <a:chOff x="8996847" y="1974396"/>
            <a:chExt cx="1482062" cy="1575169"/>
          </a:xfrm>
        </p:grpSpPr>
        <p:sp>
          <p:nvSpPr>
            <p:cNvPr id="107" name="Cube 106">
              <a:extLst>
                <a:ext uri="{FF2B5EF4-FFF2-40B4-BE49-F238E27FC236}">
                  <a16:creationId xmlns:a16="http://schemas.microsoft.com/office/drawing/2014/main" id="{E0D8EFA7-9862-46DC-895D-F60BF7985149}"/>
                </a:ext>
              </a:extLst>
            </p:cNvPr>
            <p:cNvSpPr/>
            <p:nvPr/>
          </p:nvSpPr>
          <p:spPr>
            <a:xfrm>
              <a:off x="9016929" y="3392624"/>
              <a:ext cx="1461980" cy="156941"/>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9" name="Cube 108">
              <a:extLst>
                <a:ext uri="{FF2B5EF4-FFF2-40B4-BE49-F238E27FC236}">
                  <a16:creationId xmlns:a16="http://schemas.microsoft.com/office/drawing/2014/main" id="{C711BC87-5107-470F-9DBA-31E4A22FFB2F}"/>
                </a:ext>
              </a:extLst>
            </p:cNvPr>
            <p:cNvSpPr/>
            <p:nvPr/>
          </p:nvSpPr>
          <p:spPr>
            <a:xfrm>
              <a:off x="9813555" y="2895788"/>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0" name="Cube 109">
              <a:extLst>
                <a:ext uri="{FF2B5EF4-FFF2-40B4-BE49-F238E27FC236}">
                  <a16:creationId xmlns:a16="http://schemas.microsoft.com/office/drawing/2014/main" id="{1992C3E3-2D92-42C4-868C-66576D38855B}"/>
                </a:ext>
              </a:extLst>
            </p:cNvPr>
            <p:cNvSpPr/>
            <p:nvPr/>
          </p:nvSpPr>
          <p:spPr>
            <a:xfrm>
              <a:off x="9201288" y="2902816"/>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8" name="Cube 107">
              <a:extLst>
                <a:ext uri="{FF2B5EF4-FFF2-40B4-BE49-F238E27FC236}">
                  <a16:creationId xmlns:a16="http://schemas.microsoft.com/office/drawing/2014/main" id="{83A0BB6C-8975-46A1-AA3D-3492566B64E3}"/>
                </a:ext>
              </a:extLst>
            </p:cNvPr>
            <p:cNvSpPr/>
            <p:nvPr/>
          </p:nvSpPr>
          <p:spPr>
            <a:xfrm>
              <a:off x="8996847" y="2869103"/>
              <a:ext cx="1461980" cy="156941"/>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1" name="Cylinder 110">
              <a:extLst>
                <a:ext uri="{FF2B5EF4-FFF2-40B4-BE49-F238E27FC236}">
                  <a16:creationId xmlns:a16="http://schemas.microsoft.com/office/drawing/2014/main" id="{BCD08DE4-7E7C-44F0-956F-3A2400463BFD}"/>
                </a:ext>
              </a:extLst>
            </p:cNvPr>
            <p:cNvSpPr/>
            <p:nvPr/>
          </p:nvSpPr>
          <p:spPr>
            <a:xfrm>
              <a:off x="9511057" y="2435024"/>
              <a:ext cx="485951" cy="512549"/>
            </a:xfrm>
            <a:prstGeom prst="ca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2" name="Group 111">
              <a:extLst>
                <a:ext uri="{FF2B5EF4-FFF2-40B4-BE49-F238E27FC236}">
                  <a16:creationId xmlns:a16="http://schemas.microsoft.com/office/drawing/2014/main" id="{C9C567A6-3481-490B-9BAC-F53D4C508606}"/>
                </a:ext>
              </a:extLst>
            </p:cNvPr>
            <p:cNvGrpSpPr/>
            <p:nvPr/>
          </p:nvGrpSpPr>
          <p:grpSpPr>
            <a:xfrm>
              <a:off x="9400890" y="1974396"/>
              <a:ext cx="647236" cy="585234"/>
              <a:chOff x="5447355" y="3604555"/>
              <a:chExt cx="1563485" cy="928656"/>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grpSpPr>
          <p:sp>
            <p:nvSpPr>
              <p:cNvPr id="113" name="Isosceles Triangle 112">
                <a:extLst>
                  <a:ext uri="{FF2B5EF4-FFF2-40B4-BE49-F238E27FC236}">
                    <a16:creationId xmlns:a16="http://schemas.microsoft.com/office/drawing/2014/main" id="{0F01428E-3D65-4175-9ACA-62DF87D151B5}"/>
                  </a:ext>
                </a:extLst>
              </p:cNvPr>
              <p:cNvSpPr/>
              <p:nvPr/>
            </p:nvSpPr>
            <p:spPr>
              <a:xfrm>
                <a:off x="6026101" y="3604555"/>
                <a:ext cx="984739" cy="928656"/>
              </a:xfrm>
              <a:prstGeom prst="triangle">
                <a:avLst>
                  <a:gd name="adj" fmla="val 228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4" name="Isosceles Triangle 113">
                <a:extLst>
                  <a:ext uri="{FF2B5EF4-FFF2-40B4-BE49-F238E27FC236}">
                    <a16:creationId xmlns:a16="http://schemas.microsoft.com/office/drawing/2014/main" id="{DE65C807-776F-4E29-A23E-0EC26B72531C}"/>
                  </a:ext>
                </a:extLst>
              </p:cNvPr>
              <p:cNvSpPr/>
              <p:nvPr/>
            </p:nvSpPr>
            <p:spPr>
              <a:xfrm>
                <a:off x="5447355" y="3604555"/>
                <a:ext cx="984739" cy="928656"/>
              </a:xfrm>
              <a:prstGeom prst="triangle">
                <a:avLst>
                  <a:gd name="adj" fmla="val 8142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35" name="Group 134">
            <a:extLst>
              <a:ext uri="{FF2B5EF4-FFF2-40B4-BE49-F238E27FC236}">
                <a16:creationId xmlns:a16="http://schemas.microsoft.com/office/drawing/2014/main" id="{36D4042C-ECBA-4B00-AD9D-DBE69CB1B9BB}"/>
              </a:ext>
            </a:extLst>
          </p:cNvPr>
          <p:cNvGrpSpPr/>
          <p:nvPr/>
        </p:nvGrpSpPr>
        <p:grpSpPr>
          <a:xfrm>
            <a:off x="10305178" y="1429076"/>
            <a:ext cx="1136444" cy="1945523"/>
            <a:chOff x="10412787" y="3668278"/>
            <a:chExt cx="1136444" cy="1945523"/>
          </a:xfrm>
        </p:grpSpPr>
        <p:sp>
          <p:nvSpPr>
            <p:cNvPr id="116" name="Cube 115">
              <a:extLst>
                <a:ext uri="{FF2B5EF4-FFF2-40B4-BE49-F238E27FC236}">
                  <a16:creationId xmlns:a16="http://schemas.microsoft.com/office/drawing/2014/main" id="{5569331C-70BF-409D-8B62-5E1D5A4AC503}"/>
                </a:ext>
              </a:extLst>
            </p:cNvPr>
            <p:cNvSpPr/>
            <p:nvPr/>
          </p:nvSpPr>
          <p:spPr>
            <a:xfrm rot="16200000">
              <a:off x="10616230" y="4931462"/>
              <a:ext cx="1136444" cy="228234"/>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7" name="Cube 116">
              <a:extLst>
                <a:ext uri="{FF2B5EF4-FFF2-40B4-BE49-F238E27FC236}">
                  <a16:creationId xmlns:a16="http://schemas.microsoft.com/office/drawing/2014/main" id="{A4E69AD6-6B76-4839-AFB2-B5D0692300EE}"/>
                </a:ext>
              </a:extLst>
            </p:cNvPr>
            <p:cNvSpPr/>
            <p:nvPr/>
          </p:nvSpPr>
          <p:spPr>
            <a:xfrm>
              <a:off x="10412787" y="4306230"/>
              <a:ext cx="1136444" cy="228234"/>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Cube 7">
              <a:extLst>
                <a:ext uri="{FF2B5EF4-FFF2-40B4-BE49-F238E27FC236}">
                  <a16:creationId xmlns:a16="http://schemas.microsoft.com/office/drawing/2014/main" id="{ADA78F8E-0B4B-435A-AE68-79EA993649BD}"/>
                </a:ext>
              </a:extLst>
            </p:cNvPr>
            <p:cNvSpPr/>
            <p:nvPr/>
          </p:nvSpPr>
          <p:spPr>
            <a:xfrm>
              <a:off x="10980390" y="3831189"/>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9" name="Group 118">
              <a:extLst>
                <a:ext uri="{FF2B5EF4-FFF2-40B4-BE49-F238E27FC236}">
                  <a16:creationId xmlns:a16="http://schemas.microsoft.com/office/drawing/2014/main" id="{5985DE50-2547-4974-8D94-AEA3861DAEBE}"/>
                </a:ext>
              </a:extLst>
            </p:cNvPr>
            <p:cNvGrpSpPr/>
            <p:nvPr/>
          </p:nvGrpSpPr>
          <p:grpSpPr>
            <a:xfrm>
              <a:off x="10465983" y="3668278"/>
              <a:ext cx="523221" cy="711199"/>
              <a:chOff x="9523828" y="2721745"/>
              <a:chExt cx="851712" cy="1058025"/>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8900000" scaled="1"/>
              <a:tileRect/>
            </a:gradFill>
          </p:grpSpPr>
          <p:sp>
            <p:nvSpPr>
              <p:cNvPr id="120" name="Isosceles Triangle 119">
                <a:extLst>
                  <a:ext uri="{FF2B5EF4-FFF2-40B4-BE49-F238E27FC236}">
                    <a16:creationId xmlns:a16="http://schemas.microsoft.com/office/drawing/2014/main" id="{D2F97C3A-0E89-42F6-A503-A3581F0426F8}"/>
                  </a:ext>
                </a:extLst>
              </p:cNvPr>
              <p:cNvSpPr/>
              <p:nvPr/>
            </p:nvSpPr>
            <p:spPr>
              <a:xfrm>
                <a:off x="9523828" y="2721745"/>
                <a:ext cx="851711" cy="94121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1" name="Oval 120">
                <a:extLst>
                  <a:ext uri="{FF2B5EF4-FFF2-40B4-BE49-F238E27FC236}">
                    <a16:creationId xmlns:a16="http://schemas.microsoft.com/office/drawing/2014/main" id="{F3A5BC7E-31EA-448C-96B5-2A7AA751DD27}"/>
                  </a:ext>
                </a:extLst>
              </p:cNvPr>
              <p:cNvSpPr/>
              <p:nvPr/>
            </p:nvSpPr>
            <p:spPr>
              <a:xfrm>
                <a:off x="9523828" y="3546295"/>
                <a:ext cx="851712" cy="23347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36" name="Group 135">
            <a:extLst>
              <a:ext uri="{FF2B5EF4-FFF2-40B4-BE49-F238E27FC236}">
                <a16:creationId xmlns:a16="http://schemas.microsoft.com/office/drawing/2014/main" id="{61FC07E5-3385-4D36-97A4-0DBFE8F94C43}"/>
              </a:ext>
            </a:extLst>
          </p:cNvPr>
          <p:cNvGrpSpPr/>
          <p:nvPr/>
        </p:nvGrpSpPr>
        <p:grpSpPr>
          <a:xfrm>
            <a:off x="8012104" y="3666785"/>
            <a:ext cx="1136444" cy="1963215"/>
            <a:chOff x="8014057" y="4351181"/>
            <a:chExt cx="1136444" cy="1963215"/>
          </a:xfrm>
        </p:grpSpPr>
        <p:sp>
          <p:nvSpPr>
            <p:cNvPr id="122" name="Cube 121">
              <a:extLst>
                <a:ext uri="{FF2B5EF4-FFF2-40B4-BE49-F238E27FC236}">
                  <a16:creationId xmlns:a16="http://schemas.microsoft.com/office/drawing/2014/main" id="{695EEE6D-5499-43CC-98AA-71024B0FD378}"/>
                </a:ext>
              </a:extLst>
            </p:cNvPr>
            <p:cNvSpPr/>
            <p:nvPr/>
          </p:nvSpPr>
          <p:spPr>
            <a:xfrm rot="16200000">
              <a:off x="8007480" y="5632057"/>
              <a:ext cx="1136444" cy="228234"/>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3" name="Cube 122">
              <a:extLst>
                <a:ext uri="{FF2B5EF4-FFF2-40B4-BE49-F238E27FC236}">
                  <a16:creationId xmlns:a16="http://schemas.microsoft.com/office/drawing/2014/main" id="{FC673537-5886-47C7-8E27-E856E96DA6AB}"/>
                </a:ext>
              </a:extLst>
            </p:cNvPr>
            <p:cNvSpPr/>
            <p:nvPr/>
          </p:nvSpPr>
          <p:spPr>
            <a:xfrm>
              <a:off x="8014057" y="4989133"/>
              <a:ext cx="1136444" cy="228234"/>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4" name="Cube 123">
              <a:extLst>
                <a:ext uri="{FF2B5EF4-FFF2-40B4-BE49-F238E27FC236}">
                  <a16:creationId xmlns:a16="http://schemas.microsoft.com/office/drawing/2014/main" id="{6E448A60-9CEB-4ED1-89D5-CBF0222A47E1}"/>
                </a:ext>
              </a:extLst>
            </p:cNvPr>
            <p:cNvSpPr/>
            <p:nvPr/>
          </p:nvSpPr>
          <p:spPr>
            <a:xfrm>
              <a:off x="8581660" y="4514092"/>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25" name="Group 124">
              <a:extLst>
                <a:ext uri="{FF2B5EF4-FFF2-40B4-BE49-F238E27FC236}">
                  <a16:creationId xmlns:a16="http://schemas.microsoft.com/office/drawing/2014/main" id="{DA298673-30FB-441D-8AC5-2CCFC13E75A5}"/>
                </a:ext>
              </a:extLst>
            </p:cNvPr>
            <p:cNvGrpSpPr/>
            <p:nvPr/>
          </p:nvGrpSpPr>
          <p:grpSpPr>
            <a:xfrm>
              <a:off x="8067253" y="4351181"/>
              <a:ext cx="523221" cy="711199"/>
              <a:chOff x="9523828" y="2721745"/>
              <a:chExt cx="851712" cy="1058025"/>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8900000" scaled="1"/>
              <a:tileRect/>
            </a:gradFill>
          </p:grpSpPr>
          <p:sp>
            <p:nvSpPr>
              <p:cNvPr id="126" name="Isosceles Triangle 125">
                <a:extLst>
                  <a:ext uri="{FF2B5EF4-FFF2-40B4-BE49-F238E27FC236}">
                    <a16:creationId xmlns:a16="http://schemas.microsoft.com/office/drawing/2014/main" id="{AA8A25E9-9856-4936-9AFA-EEE2B080007E}"/>
                  </a:ext>
                </a:extLst>
              </p:cNvPr>
              <p:cNvSpPr/>
              <p:nvPr/>
            </p:nvSpPr>
            <p:spPr>
              <a:xfrm>
                <a:off x="9523828" y="2721745"/>
                <a:ext cx="851711" cy="94121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7" name="Oval 126">
                <a:extLst>
                  <a:ext uri="{FF2B5EF4-FFF2-40B4-BE49-F238E27FC236}">
                    <a16:creationId xmlns:a16="http://schemas.microsoft.com/office/drawing/2014/main" id="{F922D7B6-13A8-4025-B161-8028E30BB693}"/>
                  </a:ext>
                </a:extLst>
              </p:cNvPr>
              <p:cNvSpPr/>
              <p:nvPr/>
            </p:nvSpPr>
            <p:spPr>
              <a:xfrm>
                <a:off x="9523828" y="3546295"/>
                <a:ext cx="851712" cy="23347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42" name="Group 141">
            <a:extLst>
              <a:ext uri="{FF2B5EF4-FFF2-40B4-BE49-F238E27FC236}">
                <a16:creationId xmlns:a16="http://schemas.microsoft.com/office/drawing/2014/main" id="{BAB11098-9A46-4DB2-8B58-93F9F6CECA35}"/>
              </a:ext>
            </a:extLst>
          </p:cNvPr>
          <p:cNvGrpSpPr/>
          <p:nvPr/>
        </p:nvGrpSpPr>
        <p:grpSpPr>
          <a:xfrm>
            <a:off x="10364565" y="4173304"/>
            <a:ext cx="1136444" cy="1386662"/>
            <a:chOff x="10364565" y="4240168"/>
            <a:chExt cx="1136444" cy="1386662"/>
          </a:xfrm>
        </p:grpSpPr>
        <p:grpSp>
          <p:nvGrpSpPr>
            <p:cNvPr id="137" name="Group 136">
              <a:extLst>
                <a:ext uri="{FF2B5EF4-FFF2-40B4-BE49-F238E27FC236}">
                  <a16:creationId xmlns:a16="http://schemas.microsoft.com/office/drawing/2014/main" id="{80FAE598-9BFC-412C-B7DC-04C3A592A972}"/>
                </a:ext>
              </a:extLst>
            </p:cNvPr>
            <p:cNvGrpSpPr/>
            <p:nvPr/>
          </p:nvGrpSpPr>
          <p:grpSpPr>
            <a:xfrm rot="10800000">
              <a:off x="10462663" y="4957493"/>
              <a:ext cx="925310" cy="669337"/>
              <a:chOff x="5447355" y="3604555"/>
              <a:chExt cx="1563485" cy="928656"/>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grpSpPr>
          <p:sp>
            <p:nvSpPr>
              <p:cNvPr id="138" name="Isosceles Triangle 137">
                <a:extLst>
                  <a:ext uri="{FF2B5EF4-FFF2-40B4-BE49-F238E27FC236}">
                    <a16:creationId xmlns:a16="http://schemas.microsoft.com/office/drawing/2014/main" id="{D2876E68-D6B3-4851-BBBC-0135C9D72C67}"/>
                  </a:ext>
                </a:extLst>
              </p:cNvPr>
              <p:cNvSpPr/>
              <p:nvPr/>
            </p:nvSpPr>
            <p:spPr>
              <a:xfrm>
                <a:off x="6026101" y="3604555"/>
                <a:ext cx="984739" cy="928656"/>
              </a:xfrm>
              <a:prstGeom prst="triangle">
                <a:avLst>
                  <a:gd name="adj" fmla="val 228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9" name="Isosceles Triangle 138">
                <a:extLst>
                  <a:ext uri="{FF2B5EF4-FFF2-40B4-BE49-F238E27FC236}">
                    <a16:creationId xmlns:a16="http://schemas.microsoft.com/office/drawing/2014/main" id="{E27D8E6D-5E65-4421-8033-FE8C9810949E}"/>
                  </a:ext>
                </a:extLst>
              </p:cNvPr>
              <p:cNvSpPr/>
              <p:nvPr/>
            </p:nvSpPr>
            <p:spPr>
              <a:xfrm>
                <a:off x="5447355" y="3604555"/>
                <a:ext cx="984739" cy="928656"/>
              </a:xfrm>
              <a:prstGeom prst="triangle">
                <a:avLst>
                  <a:gd name="adj" fmla="val 8142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40" name="Cube 139">
              <a:extLst>
                <a:ext uri="{FF2B5EF4-FFF2-40B4-BE49-F238E27FC236}">
                  <a16:creationId xmlns:a16="http://schemas.microsoft.com/office/drawing/2014/main" id="{9B6C6953-796E-4907-9AEF-3DDE03B8CB25}"/>
                </a:ext>
              </a:extLst>
            </p:cNvPr>
            <p:cNvSpPr/>
            <p:nvPr/>
          </p:nvSpPr>
          <p:spPr>
            <a:xfrm>
              <a:off x="10364565" y="4727173"/>
              <a:ext cx="1136444" cy="228234"/>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1" name="Cube 140">
              <a:extLst>
                <a:ext uri="{FF2B5EF4-FFF2-40B4-BE49-F238E27FC236}">
                  <a16:creationId xmlns:a16="http://schemas.microsoft.com/office/drawing/2014/main" id="{E017E184-5660-42A8-80F1-44BBC9E72AC8}"/>
                </a:ext>
              </a:extLst>
            </p:cNvPr>
            <p:cNvSpPr/>
            <p:nvPr/>
          </p:nvSpPr>
          <p:spPr>
            <a:xfrm>
              <a:off x="10692592" y="4240168"/>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43" name="TextBox 142">
            <a:extLst>
              <a:ext uri="{FF2B5EF4-FFF2-40B4-BE49-F238E27FC236}">
                <a16:creationId xmlns:a16="http://schemas.microsoft.com/office/drawing/2014/main" id="{D6E93370-B3DB-49D4-84CE-7DA32361F26A}"/>
              </a:ext>
            </a:extLst>
          </p:cNvPr>
          <p:cNvSpPr txBox="1"/>
          <p:nvPr/>
        </p:nvSpPr>
        <p:spPr>
          <a:xfrm>
            <a:off x="406860" y="1248626"/>
            <a:ext cx="4237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A</a:t>
            </a:r>
            <a:endParaRPr lang="en-US" dirty="0"/>
          </a:p>
        </p:txBody>
      </p:sp>
      <p:sp>
        <p:nvSpPr>
          <p:cNvPr id="144" name="TextBox 143">
            <a:extLst>
              <a:ext uri="{FF2B5EF4-FFF2-40B4-BE49-F238E27FC236}">
                <a16:creationId xmlns:a16="http://schemas.microsoft.com/office/drawing/2014/main" id="{A9BF5608-4762-4EDC-AE04-A5D6AD981915}"/>
              </a:ext>
            </a:extLst>
          </p:cNvPr>
          <p:cNvSpPr txBox="1"/>
          <p:nvPr/>
        </p:nvSpPr>
        <p:spPr>
          <a:xfrm>
            <a:off x="2338068" y="1251265"/>
            <a:ext cx="4541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B</a:t>
            </a:r>
            <a:endParaRPr lang="en-US" dirty="0"/>
          </a:p>
        </p:txBody>
      </p:sp>
      <p:sp>
        <p:nvSpPr>
          <p:cNvPr id="145" name="TextBox 144">
            <a:extLst>
              <a:ext uri="{FF2B5EF4-FFF2-40B4-BE49-F238E27FC236}">
                <a16:creationId xmlns:a16="http://schemas.microsoft.com/office/drawing/2014/main" id="{F1AAC18E-C054-454A-9E45-8DA9D6D79C1B}"/>
              </a:ext>
            </a:extLst>
          </p:cNvPr>
          <p:cNvSpPr txBox="1"/>
          <p:nvPr/>
        </p:nvSpPr>
        <p:spPr>
          <a:xfrm>
            <a:off x="4726218" y="1224049"/>
            <a:ext cx="4237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C</a:t>
            </a:r>
            <a:endParaRPr lang="en-US" dirty="0"/>
          </a:p>
        </p:txBody>
      </p:sp>
      <p:sp>
        <p:nvSpPr>
          <p:cNvPr id="146" name="TextBox 145">
            <a:extLst>
              <a:ext uri="{FF2B5EF4-FFF2-40B4-BE49-F238E27FC236}">
                <a16:creationId xmlns:a16="http://schemas.microsoft.com/office/drawing/2014/main" id="{F6B7A49E-8779-459F-9B71-A2EAC258D887}"/>
              </a:ext>
            </a:extLst>
          </p:cNvPr>
          <p:cNvSpPr txBox="1"/>
          <p:nvPr/>
        </p:nvSpPr>
        <p:spPr>
          <a:xfrm>
            <a:off x="7666612" y="1179815"/>
            <a:ext cx="4237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D</a:t>
            </a:r>
            <a:endParaRPr lang="en-US" dirty="0"/>
          </a:p>
        </p:txBody>
      </p:sp>
      <p:sp>
        <p:nvSpPr>
          <p:cNvPr id="147" name="TextBox 146">
            <a:extLst>
              <a:ext uri="{FF2B5EF4-FFF2-40B4-BE49-F238E27FC236}">
                <a16:creationId xmlns:a16="http://schemas.microsoft.com/office/drawing/2014/main" id="{AFFF55A8-8368-4C93-922E-900FD28862CB}"/>
              </a:ext>
            </a:extLst>
          </p:cNvPr>
          <p:cNvSpPr txBox="1"/>
          <p:nvPr/>
        </p:nvSpPr>
        <p:spPr>
          <a:xfrm>
            <a:off x="9934609" y="1185236"/>
            <a:ext cx="4237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E</a:t>
            </a:r>
            <a:endParaRPr lang="en-US" dirty="0"/>
          </a:p>
        </p:txBody>
      </p:sp>
      <p:sp>
        <p:nvSpPr>
          <p:cNvPr id="148" name="TextBox 147">
            <a:extLst>
              <a:ext uri="{FF2B5EF4-FFF2-40B4-BE49-F238E27FC236}">
                <a16:creationId xmlns:a16="http://schemas.microsoft.com/office/drawing/2014/main" id="{E8943F53-2CCE-46ED-93DB-77B1F9EEC71E}"/>
              </a:ext>
            </a:extLst>
          </p:cNvPr>
          <p:cNvSpPr txBox="1"/>
          <p:nvPr/>
        </p:nvSpPr>
        <p:spPr>
          <a:xfrm>
            <a:off x="349750" y="3474459"/>
            <a:ext cx="4237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F</a:t>
            </a:r>
            <a:endParaRPr lang="en-US" dirty="0"/>
          </a:p>
        </p:txBody>
      </p:sp>
      <p:sp>
        <p:nvSpPr>
          <p:cNvPr id="149" name="TextBox 148">
            <a:extLst>
              <a:ext uri="{FF2B5EF4-FFF2-40B4-BE49-F238E27FC236}">
                <a16:creationId xmlns:a16="http://schemas.microsoft.com/office/drawing/2014/main" id="{E9A3E653-A24A-4D3C-9964-C63F57249D77}"/>
              </a:ext>
            </a:extLst>
          </p:cNvPr>
          <p:cNvSpPr txBox="1"/>
          <p:nvPr/>
        </p:nvSpPr>
        <p:spPr>
          <a:xfrm>
            <a:off x="2437167" y="3461304"/>
            <a:ext cx="4237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G</a:t>
            </a:r>
            <a:endParaRPr lang="en-US" dirty="0"/>
          </a:p>
        </p:txBody>
      </p:sp>
      <p:sp>
        <p:nvSpPr>
          <p:cNvPr id="150" name="TextBox 149">
            <a:extLst>
              <a:ext uri="{FF2B5EF4-FFF2-40B4-BE49-F238E27FC236}">
                <a16:creationId xmlns:a16="http://schemas.microsoft.com/office/drawing/2014/main" id="{4371BC7B-6FFB-44B4-BD0F-A873DB86F425}"/>
              </a:ext>
            </a:extLst>
          </p:cNvPr>
          <p:cNvSpPr txBox="1"/>
          <p:nvPr/>
        </p:nvSpPr>
        <p:spPr>
          <a:xfrm>
            <a:off x="4737284" y="3482815"/>
            <a:ext cx="4237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H</a:t>
            </a:r>
            <a:endParaRPr lang="en-US" dirty="0"/>
          </a:p>
        </p:txBody>
      </p:sp>
      <p:sp>
        <p:nvSpPr>
          <p:cNvPr id="151" name="TextBox 150">
            <a:extLst>
              <a:ext uri="{FF2B5EF4-FFF2-40B4-BE49-F238E27FC236}">
                <a16:creationId xmlns:a16="http://schemas.microsoft.com/office/drawing/2014/main" id="{8696C860-1739-460C-B0B6-E248DEC7CFAF}"/>
              </a:ext>
            </a:extLst>
          </p:cNvPr>
          <p:cNvSpPr txBox="1"/>
          <p:nvPr/>
        </p:nvSpPr>
        <p:spPr>
          <a:xfrm>
            <a:off x="7657590" y="3471133"/>
            <a:ext cx="4237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I</a:t>
            </a:r>
            <a:endParaRPr lang="en-US" dirty="0"/>
          </a:p>
        </p:txBody>
      </p:sp>
      <p:sp>
        <p:nvSpPr>
          <p:cNvPr id="152" name="TextBox 151">
            <a:extLst>
              <a:ext uri="{FF2B5EF4-FFF2-40B4-BE49-F238E27FC236}">
                <a16:creationId xmlns:a16="http://schemas.microsoft.com/office/drawing/2014/main" id="{50C692B8-2E7E-49B7-B7EA-82A95A16B745}"/>
              </a:ext>
            </a:extLst>
          </p:cNvPr>
          <p:cNvSpPr txBox="1"/>
          <p:nvPr/>
        </p:nvSpPr>
        <p:spPr>
          <a:xfrm>
            <a:off x="9934609" y="3458770"/>
            <a:ext cx="4237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J</a:t>
            </a:r>
            <a:endParaRPr lang="en-US" dirty="0"/>
          </a:p>
        </p:txBody>
      </p:sp>
    </p:spTree>
    <p:extLst>
      <p:ext uri="{BB962C8B-B14F-4D97-AF65-F5344CB8AC3E}">
        <p14:creationId xmlns:p14="http://schemas.microsoft.com/office/powerpoint/2010/main" val="21460317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71319" y="23648"/>
            <a:ext cx="11997911" cy="660779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AD132F4E-903F-4F7E-8C5C-18A3BF1EBDA0}"/>
              </a:ext>
            </a:extLst>
          </p:cNvPr>
          <p:cNvSpPr txBox="1"/>
          <p:nvPr/>
        </p:nvSpPr>
        <p:spPr>
          <a:xfrm>
            <a:off x="4613604" y="416186"/>
            <a:ext cx="44109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Structure Stability</a:t>
            </a:r>
            <a:endParaRPr lang="en-US"/>
          </a:p>
        </p:txBody>
      </p:sp>
      <p:pic>
        <p:nvPicPr>
          <p:cNvPr id="15" name="Picture 27">
            <a:extLst>
              <a:ext uri="{FF2B5EF4-FFF2-40B4-BE49-F238E27FC236}">
                <a16:creationId xmlns:a16="http://schemas.microsoft.com/office/drawing/2014/main" id="{2B48CB64-1D79-0344-9333-14D6AB69F041}"/>
              </a:ext>
            </a:extLst>
          </p:cNvPr>
          <p:cNvPicPr>
            <a:picLocks noChangeAspect="1"/>
          </p:cNvPicPr>
          <p:nvPr/>
        </p:nvPicPr>
        <p:blipFill>
          <a:blip r:embed="rId3"/>
          <a:stretch>
            <a:fillRect/>
          </a:stretch>
        </p:blipFill>
        <p:spPr>
          <a:xfrm rot="10800000">
            <a:off x="10314025" y="172965"/>
            <a:ext cx="1186984" cy="890238"/>
          </a:xfrm>
          <a:prstGeom prst="rect">
            <a:avLst/>
          </a:prstGeom>
        </p:spPr>
      </p:pic>
      <p:sp>
        <p:nvSpPr>
          <p:cNvPr id="2" name="TextBox 1">
            <a:extLst>
              <a:ext uri="{FF2B5EF4-FFF2-40B4-BE49-F238E27FC236}">
                <a16:creationId xmlns:a16="http://schemas.microsoft.com/office/drawing/2014/main" id="{ED91BA2F-8C0E-47CE-B7FC-2A918B7ECAD5}"/>
              </a:ext>
            </a:extLst>
          </p:cNvPr>
          <p:cNvSpPr txBox="1"/>
          <p:nvPr/>
        </p:nvSpPr>
        <p:spPr>
          <a:xfrm>
            <a:off x="203575" y="1356197"/>
            <a:ext cx="514421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Build a structure using 3-D objects that will fall. </a:t>
            </a:r>
            <a:endParaRPr lang="en-US" sz="2800">
              <a:cs typeface="Calibri"/>
            </a:endParaRPr>
          </a:p>
        </p:txBody>
      </p:sp>
      <p:sp>
        <p:nvSpPr>
          <p:cNvPr id="5" name="Cylinder 4">
            <a:extLst>
              <a:ext uri="{FF2B5EF4-FFF2-40B4-BE49-F238E27FC236}">
                <a16:creationId xmlns:a16="http://schemas.microsoft.com/office/drawing/2014/main" id="{5C296C21-4CA4-4105-87FC-365EC4335979}"/>
              </a:ext>
            </a:extLst>
          </p:cNvPr>
          <p:cNvSpPr/>
          <p:nvPr/>
        </p:nvSpPr>
        <p:spPr>
          <a:xfrm>
            <a:off x="12938829" y="5917721"/>
            <a:ext cx="485951" cy="512549"/>
          </a:xfrm>
          <a:prstGeom prst="ca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Cube 6">
            <a:extLst>
              <a:ext uri="{FF2B5EF4-FFF2-40B4-BE49-F238E27FC236}">
                <a16:creationId xmlns:a16="http://schemas.microsoft.com/office/drawing/2014/main" id="{9F503202-773F-430B-B612-68C4B68F77EB}"/>
              </a:ext>
            </a:extLst>
          </p:cNvPr>
          <p:cNvSpPr/>
          <p:nvPr/>
        </p:nvSpPr>
        <p:spPr>
          <a:xfrm>
            <a:off x="12669125" y="4301203"/>
            <a:ext cx="1136444" cy="228234"/>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4" name="Group 43">
            <a:extLst>
              <a:ext uri="{FF2B5EF4-FFF2-40B4-BE49-F238E27FC236}">
                <a16:creationId xmlns:a16="http://schemas.microsoft.com/office/drawing/2014/main" id="{E2329D42-DCD2-43EB-A912-FD9A73DFE7E5}"/>
              </a:ext>
            </a:extLst>
          </p:cNvPr>
          <p:cNvGrpSpPr/>
          <p:nvPr/>
        </p:nvGrpSpPr>
        <p:grpSpPr>
          <a:xfrm>
            <a:off x="12689908" y="770658"/>
            <a:ext cx="925309" cy="669337"/>
            <a:chOff x="5447355" y="3604555"/>
            <a:chExt cx="1563485" cy="928656"/>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grpSpPr>
        <p:sp>
          <p:nvSpPr>
            <p:cNvPr id="42" name="Isosceles Triangle 41">
              <a:extLst>
                <a:ext uri="{FF2B5EF4-FFF2-40B4-BE49-F238E27FC236}">
                  <a16:creationId xmlns:a16="http://schemas.microsoft.com/office/drawing/2014/main" id="{3086AA04-860E-474A-B649-113A86A268F3}"/>
                </a:ext>
              </a:extLst>
            </p:cNvPr>
            <p:cNvSpPr/>
            <p:nvPr/>
          </p:nvSpPr>
          <p:spPr>
            <a:xfrm>
              <a:off x="6026101" y="3604555"/>
              <a:ext cx="984739" cy="928656"/>
            </a:xfrm>
            <a:prstGeom prst="triangle">
              <a:avLst>
                <a:gd name="adj" fmla="val 228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Isosceles Triangle 42">
              <a:extLst>
                <a:ext uri="{FF2B5EF4-FFF2-40B4-BE49-F238E27FC236}">
                  <a16:creationId xmlns:a16="http://schemas.microsoft.com/office/drawing/2014/main" id="{0E2F8D5A-3339-4C5D-8D99-38B283627E0C}"/>
                </a:ext>
              </a:extLst>
            </p:cNvPr>
            <p:cNvSpPr/>
            <p:nvPr/>
          </p:nvSpPr>
          <p:spPr>
            <a:xfrm>
              <a:off x="5447355" y="3604555"/>
              <a:ext cx="984739" cy="928656"/>
            </a:xfrm>
            <a:prstGeom prst="triangle">
              <a:avLst>
                <a:gd name="adj" fmla="val 8142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2" name="Group 61">
            <a:extLst>
              <a:ext uri="{FF2B5EF4-FFF2-40B4-BE49-F238E27FC236}">
                <a16:creationId xmlns:a16="http://schemas.microsoft.com/office/drawing/2014/main" id="{DAA82D20-19AF-4213-BE14-E8B6274F548F}"/>
              </a:ext>
            </a:extLst>
          </p:cNvPr>
          <p:cNvGrpSpPr/>
          <p:nvPr/>
        </p:nvGrpSpPr>
        <p:grpSpPr>
          <a:xfrm>
            <a:off x="12895955" y="4932535"/>
            <a:ext cx="523221" cy="711199"/>
            <a:chOff x="9523828" y="2721745"/>
            <a:chExt cx="851712" cy="1058025"/>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8900000" scaled="1"/>
            <a:tileRect/>
          </a:gradFill>
        </p:grpSpPr>
        <p:sp>
          <p:nvSpPr>
            <p:cNvPr id="63" name="Isosceles Triangle 62">
              <a:extLst>
                <a:ext uri="{FF2B5EF4-FFF2-40B4-BE49-F238E27FC236}">
                  <a16:creationId xmlns:a16="http://schemas.microsoft.com/office/drawing/2014/main" id="{E57AD590-3238-4170-9068-7614EEE42EE7}"/>
                </a:ext>
              </a:extLst>
            </p:cNvPr>
            <p:cNvSpPr/>
            <p:nvPr/>
          </p:nvSpPr>
          <p:spPr>
            <a:xfrm>
              <a:off x="9523828" y="2721745"/>
              <a:ext cx="851711" cy="94121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Oval 63">
              <a:extLst>
                <a:ext uri="{FF2B5EF4-FFF2-40B4-BE49-F238E27FC236}">
                  <a16:creationId xmlns:a16="http://schemas.microsoft.com/office/drawing/2014/main" id="{C3BC6F24-E931-45C8-94FB-6B8981F024EB}"/>
                </a:ext>
              </a:extLst>
            </p:cNvPr>
            <p:cNvSpPr/>
            <p:nvPr/>
          </p:nvSpPr>
          <p:spPr>
            <a:xfrm>
              <a:off x="9523828" y="3546295"/>
              <a:ext cx="851712" cy="23347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9" name="Group 68">
            <a:extLst>
              <a:ext uri="{FF2B5EF4-FFF2-40B4-BE49-F238E27FC236}">
                <a16:creationId xmlns:a16="http://schemas.microsoft.com/office/drawing/2014/main" id="{3496B21E-481A-4792-A7F7-D1ECC22ADB57}"/>
              </a:ext>
            </a:extLst>
          </p:cNvPr>
          <p:cNvGrpSpPr/>
          <p:nvPr/>
        </p:nvGrpSpPr>
        <p:grpSpPr>
          <a:xfrm rot="209903">
            <a:off x="12566149" y="1804626"/>
            <a:ext cx="1279926" cy="1211960"/>
            <a:chOff x="7665308" y="2911459"/>
            <a:chExt cx="1279926" cy="1211960"/>
          </a:xfrm>
        </p:grpSpPr>
        <p:sp>
          <p:nvSpPr>
            <p:cNvPr id="70" name="Parallelogram 69">
              <a:extLst>
                <a:ext uri="{FF2B5EF4-FFF2-40B4-BE49-F238E27FC236}">
                  <a16:creationId xmlns:a16="http://schemas.microsoft.com/office/drawing/2014/main" id="{8C6DCCBF-23FD-45AC-A6B5-011D7C59413B}"/>
                </a:ext>
              </a:extLst>
            </p:cNvPr>
            <p:cNvSpPr/>
            <p:nvPr/>
          </p:nvSpPr>
          <p:spPr>
            <a:xfrm rot="13566941">
              <a:off x="7907862" y="3086047"/>
              <a:ext cx="1211960" cy="862784"/>
            </a:xfrm>
            <a:prstGeom prst="parallelogram">
              <a:avLst>
                <a:gd name="adj" fmla="val 46516"/>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Isosceles Triangle 70">
              <a:extLst>
                <a:ext uri="{FF2B5EF4-FFF2-40B4-BE49-F238E27FC236}">
                  <a16:creationId xmlns:a16="http://schemas.microsoft.com/office/drawing/2014/main" id="{D2777915-6A45-4007-AE4E-B66B7EE680BF}"/>
                </a:ext>
              </a:extLst>
            </p:cNvPr>
            <p:cNvSpPr/>
            <p:nvPr/>
          </p:nvSpPr>
          <p:spPr>
            <a:xfrm>
              <a:off x="7665308" y="3392326"/>
              <a:ext cx="678125" cy="571989"/>
            </a:xfrm>
            <a:prstGeom prst="triangle">
              <a:avLst>
                <a:gd name="adj" fmla="val 17073"/>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18" name="Cube 117">
            <a:extLst>
              <a:ext uri="{FF2B5EF4-FFF2-40B4-BE49-F238E27FC236}">
                <a16:creationId xmlns:a16="http://schemas.microsoft.com/office/drawing/2014/main" id="{D8E0ADCA-A3CB-43FB-B296-1F8869EAE59C}"/>
              </a:ext>
            </a:extLst>
          </p:cNvPr>
          <p:cNvSpPr/>
          <p:nvPr/>
        </p:nvSpPr>
        <p:spPr>
          <a:xfrm>
            <a:off x="12752856" y="3434384"/>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0" name="TextBox 89">
            <a:extLst>
              <a:ext uri="{FF2B5EF4-FFF2-40B4-BE49-F238E27FC236}">
                <a16:creationId xmlns:a16="http://schemas.microsoft.com/office/drawing/2014/main" id="{DF88F490-8AFF-477F-8242-C22323039B75}"/>
              </a:ext>
            </a:extLst>
          </p:cNvPr>
          <p:cNvSpPr txBox="1"/>
          <p:nvPr/>
        </p:nvSpPr>
        <p:spPr>
          <a:xfrm>
            <a:off x="6069537" y="1356196"/>
            <a:ext cx="514421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Build a structure using 3-D objects that will not fall. </a:t>
            </a:r>
            <a:endParaRPr lang="en-US" sz="2800">
              <a:cs typeface="Calibri"/>
            </a:endParaRPr>
          </a:p>
        </p:txBody>
      </p:sp>
      <p:cxnSp>
        <p:nvCxnSpPr>
          <p:cNvPr id="6" name="Straight Arrow Connector 5">
            <a:extLst>
              <a:ext uri="{FF2B5EF4-FFF2-40B4-BE49-F238E27FC236}">
                <a16:creationId xmlns:a16="http://schemas.microsoft.com/office/drawing/2014/main" id="{41830484-5D63-487E-9781-E3452C04F9B5}"/>
              </a:ext>
            </a:extLst>
          </p:cNvPr>
          <p:cNvCxnSpPr>
            <a:cxnSpLocks/>
          </p:cNvCxnSpPr>
          <p:nvPr/>
        </p:nvCxnSpPr>
        <p:spPr>
          <a:xfrm>
            <a:off x="5940724" y="1505310"/>
            <a:ext cx="0" cy="4615271"/>
          </a:xfrm>
          <a:prstGeom prst="straightConnector1">
            <a:avLst/>
          </a:prstGeom>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76326065-65E4-4FA8-8C9B-B63F14A7A11A}"/>
              </a:ext>
            </a:extLst>
          </p:cNvPr>
          <p:cNvSpPr txBox="1"/>
          <p:nvPr/>
        </p:nvSpPr>
        <p:spPr>
          <a:xfrm>
            <a:off x="6449683" y="5917721"/>
            <a:ext cx="4756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Why does the structure not fall?</a:t>
            </a:r>
          </a:p>
        </p:txBody>
      </p:sp>
      <p:sp>
        <p:nvSpPr>
          <p:cNvPr id="92" name="TextBox 91">
            <a:extLst>
              <a:ext uri="{FF2B5EF4-FFF2-40B4-BE49-F238E27FC236}">
                <a16:creationId xmlns:a16="http://schemas.microsoft.com/office/drawing/2014/main" id="{00BF46D3-7AB0-4A07-AF5F-1D626F613178}"/>
              </a:ext>
            </a:extLst>
          </p:cNvPr>
          <p:cNvSpPr txBox="1"/>
          <p:nvPr/>
        </p:nvSpPr>
        <p:spPr>
          <a:xfrm>
            <a:off x="209909" y="6003985"/>
            <a:ext cx="4756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Why does the structure  fall?</a:t>
            </a:r>
          </a:p>
        </p:txBody>
      </p:sp>
      <p:grpSp>
        <p:nvGrpSpPr>
          <p:cNvPr id="128" name="Group 127">
            <a:extLst>
              <a:ext uri="{FF2B5EF4-FFF2-40B4-BE49-F238E27FC236}">
                <a16:creationId xmlns:a16="http://schemas.microsoft.com/office/drawing/2014/main" id="{14C0C03C-4E71-47E3-A5E8-093015C3B071}"/>
              </a:ext>
            </a:extLst>
          </p:cNvPr>
          <p:cNvGrpSpPr/>
          <p:nvPr/>
        </p:nvGrpSpPr>
        <p:grpSpPr>
          <a:xfrm rot="209903">
            <a:off x="12566149" y="1804626"/>
            <a:ext cx="1279926" cy="1211960"/>
            <a:chOff x="7665308" y="2911459"/>
            <a:chExt cx="1279926" cy="1211960"/>
          </a:xfrm>
        </p:grpSpPr>
        <p:sp>
          <p:nvSpPr>
            <p:cNvPr id="129" name="Parallelogram 128">
              <a:extLst>
                <a:ext uri="{FF2B5EF4-FFF2-40B4-BE49-F238E27FC236}">
                  <a16:creationId xmlns:a16="http://schemas.microsoft.com/office/drawing/2014/main" id="{A09FA412-0905-49BF-8C07-8294D9A15150}"/>
                </a:ext>
              </a:extLst>
            </p:cNvPr>
            <p:cNvSpPr/>
            <p:nvPr/>
          </p:nvSpPr>
          <p:spPr>
            <a:xfrm rot="13566941">
              <a:off x="7907862" y="3086047"/>
              <a:ext cx="1211960" cy="862784"/>
            </a:xfrm>
            <a:prstGeom prst="parallelogram">
              <a:avLst>
                <a:gd name="adj" fmla="val 46516"/>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0" name="Isosceles Triangle 129">
              <a:extLst>
                <a:ext uri="{FF2B5EF4-FFF2-40B4-BE49-F238E27FC236}">
                  <a16:creationId xmlns:a16="http://schemas.microsoft.com/office/drawing/2014/main" id="{1EBB990C-1D6A-4968-A5B0-A7590F16A010}"/>
                </a:ext>
              </a:extLst>
            </p:cNvPr>
            <p:cNvSpPr/>
            <p:nvPr/>
          </p:nvSpPr>
          <p:spPr>
            <a:xfrm>
              <a:off x="7665308" y="3392326"/>
              <a:ext cx="678125" cy="571989"/>
            </a:xfrm>
            <a:prstGeom prst="triangle">
              <a:avLst>
                <a:gd name="adj" fmla="val 17073"/>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31" name="Group 130">
            <a:extLst>
              <a:ext uri="{FF2B5EF4-FFF2-40B4-BE49-F238E27FC236}">
                <a16:creationId xmlns:a16="http://schemas.microsoft.com/office/drawing/2014/main" id="{F1B49076-5AB8-4ABD-91BF-DC58001DE164}"/>
              </a:ext>
            </a:extLst>
          </p:cNvPr>
          <p:cNvGrpSpPr/>
          <p:nvPr/>
        </p:nvGrpSpPr>
        <p:grpSpPr>
          <a:xfrm rot="209903">
            <a:off x="12566149" y="1804626"/>
            <a:ext cx="1279926" cy="1211960"/>
            <a:chOff x="7665308" y="2911459"/>
            <a:chExt cx="1279926" cy="1211960"/>
          </a:xfrm>
        </p:grpSpPr>
        <p:sp>
          <p:nvSpPr>
            <p:cNvPr id="132" name="Parallelogram 131">
              <a:extLst>
                <a:ext uri="{FF2B5EF4-FFF2-40B4-BE49-F238E27FC236}">
                  <a16:creationId xmlns:a16="http://schemas.microsoft.com/office/drawing/2014/main" id="{07AA740B-E218-43F3-B69A-6A5477E28174}"/>
                </a:ext>
              </a:extLst>
            </p:cNvPr>
            <p:cNvSpPr/>
            <p:nvPr/>
          </p:nvSpPr>
          <p:spPr>
            <a:xfrm rot="13566941">
              <a:off x="7907862" y="3086047"/>
              <a:ext cx="1211960" cy="862784"/>
            </a:xfrm>
            <a:prstGeom prst="parallelogram">
              <a:avLst>
                <a:gd name="adj" fmla="val 46516"/>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3" name="Isosceles Triangle 132">
              <a:extLst>
                <a:ext uri="{FF2B5EF4-FFF2-40B4-BE49-F238E27FC236}">
                  <a16:creationId xmlns:a16="http://schemas.microsoft.com/office/drawing/2014/main" id="{BEB594A4-3FCC-40C5-8ECE-58119C0CC5E2}"/>
                </a:ext>
              </a:extLst>
            </p:cNvPr>
            <p:cNvSpPr/>
            <p:nvPr/>
          </p:nvSpPr>
          <p:spPr>
            <a:xfrm>
              <a:off x="7665308" y="3392326"/>
              <a:ext cx="678125" cy="571989"/>
            </a:xfrm>
            <a:prstGeom prst="triangle">
              <a:avLst>
                <a:gd name="adj" fmla="val 17073"/>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34" name="Group 133">
            <a:extLst>
              <a:ext uri="{FF2B5EF4-FFF2-40B4-BE49-F238E27FC236}">
                <a16:creationId xmlns:a16="http://schemas.microsoft.com/office/drawing/2014/main" id="{DAD1E54E-60ED-4CB2-8C40-914B2D610861}"/>
              </a:ext>
            </a:extLst>
          </p:cNvPr>
          <p:cNvGrpSpPr/>
          <p:nvPr/>
        </p:nvGrpSpPr>
        <p:grpSpPr>
          <a:xfrm rot="209903">
            <a:off x="12566149" y="1804626"/>
            <a:ext cx="1279926" cy="1211960"/>
            <a:chOff x="7665308" y="2911459"/>
            <a:chExt cx="1279926" cy="1211960"/>
          </a:xfrm>
        </p:grpSpPr>
        <p:sp>
          <p:nvSpPr>
            <p:cNvPr id="143" name="Parallelogram 142">
              <a:extLst>
                <a:ext uri="{FF2B5EF4-FFF2-40B4-BE49-F238E27FC236}">
                  <a16:creationId xmlns:a16="http://schemas.microsoft.com/office/drawing/2014/main" id="{C11A2C75-67A9-4269-BBD3-A884EE250C23}"/>
                </a:ext>
              </a:extLst>
            </p:cNvPr>
            <p:cNvSpPr/>
            <p:nvPr/>
          </p:nvSpPr>
          <p:spPr>
            <a:xfrm rot="13566941">
              <a:off x="7907862" y="3086047"/>
              <a:ext cx="1211960" cy="862784"/>
            </a:xfrm>
            <a:prstGeom prst="parallelogram">
              <a:avLst>
                <a:gd name="adj" fmla="val 46516"/>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4" name="Isosceles Triangle 143">
              <a:extLst>
                <a:ext uri="{FF2B5EF4-FFF2-40B4-BE49-F238E27FC236}">
                  <a16:creationId xmlns:a16="http://schemas.microsoft.com/office/drawing/2014/main" id="{9E233252-DFAE-426C-9451-4795853C191C}"/>
                </a:ext>
              </a:extLst>
            </p:cNvPr>
            <p:cNvSpPr/>
            <p:nvPr/>
          </p:nvSpPr>
          <p:spPr>
            <a:xfrm>
              <a:off x="7665308" y="3392326"/>
              <a:ext cx="678125" cy="571989"/>
            </a:xfrm>
            <a:prstGeom prst="triangle">
              <a:avLst>
                <a:gd name="adj" fmla="val 17073"/>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45" name="Group 144">
            <a:extLst>
              <a:ext uri="{FF2B5EF4-FFF2-40B4-BE49-F238E27FC236}">
                <a16:creationId xmlns:a16="http://schemas.microsoft.com/office/drawing/2014/main" id="{E9DA9211-61FF-4223-8C61-6EF3F49729CA}"/>
              </a:ext>
            </a:extLst>
          </p:cNvPr>
          <p:cNvGrpSpPr/>
          <p:nvPr/>
        </p:nvGrpSpPr>
        <p:grpSpPr>
          <a:xfrm rot="209903">
            <a:off x="12566149" y="1804626"/>
            <a:ext cx="1279926" cy="1211960"/>
            <a:chOff x="7665308" y="2911459"/>
            <a:chExt cx="1279926" cy="1211960"/>
          </a:xfrm>
        </p:grpSpPr>
        <p:sp>
          <p:nvSpPr>
            <p:cNvPr id="146" name="Parallelogram 145">
              <a:extLst>
                <a:ext uri="{FF2B5EF4-FFF2-40B4-BE49-F238E27FC236}">
                  <a16:creationId xmlns:a16="http://schemas.microsoft.com/office/drawing/2014/main" id="{7DDF4163-7819-42E1-8501-76C3BB590E97}"/>
                </a:ext>
              </a:extLst>
            </p:cNvPr>
            <p:cNvSpPr/>
            <p:nvPr/>
          </p:nvSpPr>
          <p:spPr>
            <a:xfrm rot="13566941">
              <a:off x="7907862" y="3086047"/>
              <a:ext cx="1211960" cy="862784"/>
            </a:xfrm>
            <a:prstGeom prst="parallelogram">
              <a:avLst>
                <a:gd name="adj" fmla="val 46516"/>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7" name="Isosceles Triangle 146">
              <a:extLst>
                <a:ext uri="{FF2B5EF4-FFF2-40B4-BE49-F238E27FC236}">
                  <a16:creationId xmlns:a16="http://schemas.microsoft.com/office/drawing/2014/main" id="{C7618CA3-8FA9-4A48-9E84-71CEFBAABC8E}"/>
                </a:ext>
              </a:extLst>
            </p:cNvPr>
            <p:cNvSpPr/>
            <p:nvPr/>
          </p:nvSpPr>
          <p:spPr>
            <a:xfrm>
              <a:off x="7665308" y="3392326"/>
              <a:ext cx="678125" cy="571989"/>
            </a:xfrm>
            <a:prstGeom prst="triangle">
              <a:avLst>
                <a:gd name="adj" fmla="val 17073"/>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48" name="Group 147">
            <a:extLst>
              <a:ext uri="{FF2B5EF4-FFF2-40B4-BE49-F238E27FC236}">
                <a16:creationId xmlns:a16="http://schemas.microsoft.com/office/drawing/2014/main" id="{BBF19BBC-CF67-4F85-8547-7C99CA18CA8F}"/>
              </a:ext>
            </a:extLst>
          </p:cNvPr>
          <p:cNvGrpSpPr/>
          <p:nvPr/>
        </p:nvGrpSpPr>
        <p:grpSpPr>
          <a:xfrm>
            <a:off x="12689908" y="770658"/>
            <a:ext cx="925309" cy="669337"/>
            <a:chOff x="5447355" y="3604555"/>
            <a:chExt cx="1563485" cy="928656"/>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grpSpPr>
        <p:sp>
          <p:nvSpPr>
            <p:cNvPr id="149" name="Isosceles Triangle 148">
              <a:extLst>
                <a:ext uri="{FF2B5EF4-FFF2-40B4-BE49-F238E27FC236}">
                  <a16:creationId xmlns:a16="http://schemas.microsoft.com/office/drawing/2014/main" id="{CAACCEA9-8FA9-47F8-9AE7-6009E1D07F00}"/>
                </a:ext>
              </a:extLst>
            </p:cNvPr>
            <p:cNvSpPr/>
            <p:nvPr/>
          </p:nvSpPr>
          <p:spPr>
            <a:xfrm>
              <a:off x="6026101" y="3604555"/>
              <a:ext cx="984739" cy="928656"/>
            </a:xfrm>
            <a:prstGeom prst="triangle">
              <a:avLst>
                <a:gd name="adj" fmla="val 228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0" name="Isosceles Triangle 149">
              <a:extLst>
                <a:ext uri="{FF2B5EF4-FFF2-40B4-BE49-F238E27FC236}">
                  <a16:creationId xmlns:a16="http://schemas.microsoft.com/office/drawing/2014/main" id="{B3D6FC8F-F357-4022-A116-9BFF8EBFDDC4}"/>
                </a:ext>
              </a:extLst>
            </p:cNvPr>
            <p:cNvSpPr/>
            <p:nvPr/>
          </p:nvSpPr>
          <p:spPr>
            <a:xfrm>
              <a:off x="5447355" y="3604555"/>
              <a:ext cx="984739" cy="928656"/>
            </a:xfrm>
            <a:prstGeom prst="triangle">
              <a:avLst>
                <a:gd name="adj" fmla="val 8142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51" name="Group 150">
            <a:extLst>
              <a:ext uri="{FF2B5EF4-FFF2-40B4-BE49-F238E27FC236}">
                <a16:creationId xmlns:a16="http://schemas.microsoft.com/office/drawing/2014/main" id="{4162D22F-24BF-4BF2-B45C-D4103DCF819F}"/>
              </a:ext>
            </a:extLst>
          </p:cNvPr>
          <p:cNvGrpSpPr/>
          <p:nvPr/>
        </p:nvGrpSpPr>
        <p:grpSpPr>
          <a:xfrm>
            <a:off x="12689908" y="770658"/>
            <a:ext cx="925309" cy="669337"/>
            <a:chOff x="5447355" y="3604555"/>
            <a:chExt cx="1563485" cy="928656"/>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grpSpPr>
        <p:sp>
          <p:nvSpPr>
            <p:cNvPr id="152" name="Isosceles Triangle 151">
              <a:extLst>
                <a:ext uri="{FF2B5EF4-FFF2-40B4-BE49-F238E27FC236}">
                  <a16:creationId xmlns:a16="http://schemas.microsoft.com/office/drawing/2014/main" id="{2D1A8FAE-F7D9-4D62-B42C-D673D163D772}"/>
                </a:ext>
              </a:extLst>
            </p:cNvPr>
            <p:cNvSpPr/>
            <p:nvPr/>
          </p:nvSpPr>
          <p:spPr>
            <a:xfrm>
              <a:off x="6026101" y="3604555"/>
              <a:ext cx="984739" cy="928656"/>
            </a:xfrm>
            <a:prstGeom prst="triangle">
              <a:avLst>
                <a:gd name="adj" fmla="val 228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3" name="Isosceles Triangle 152">
              <a:extLst>
                <a:ext uri="{FF2B5EF4-FFF2-40B4-BE49-F238E27FC236}">
                  <a16:creationId xmlns:a16="http://schemas.microsoft.com/office/drawing/2014/main" id="{67627715-A7ED-44E0-8186-6208C701711B}"/>
                </a:ext>
              </a:extLst>
            </p:cNvPr>
            <p:cNvSpPr/>
            <p:nvPr/>
          </p:nvSpPr>
          <p:spPr>
            <a:xfrm>
              <a:off x="5447355" y="3604555"/>
              <a:ext cx="984739" cy="928656"/>
            </a:xfrm>
            <a:prstGeom prst="triangle">
              <a:avLst>
                <a:gd name="adj" fmla="val 8142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54" name="Group 153">
            <a:extLst>
              <a:ext uri="{FF2B5EF4-FFF2-40B4-BE49-F238E27FC236}">
                <a16:creationId xmlns:a16="http://schemas.microsoft.com/office/drawing/2014/main" id="{F573AA9A-F952-4493-B90D-0B908CF3768E}"/>
              </a:ext>
            </a:extLst>
          </p:cNvPr>
          <p:cNvGrpSpPr/>
          <p:nvPr/>
        </p:nvGrpSpPr>
        <p:grpSpPr>
          <a:xfrm>
            <a:off x="12689908" y="770658"/>
            <a:ext cx="925309" cy="669337"/>
            <a:chOff x="5447355" y="3604555"/>
            <a:chExt cx="1563485" cy="928656"/>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grpSpPr>
        <p:sp>
          <p:nvSpPr>
            <p:cNvPr id="155" name="Isosceles Triangle 154">
              <a:extLst>
                <a:ext uri="{FF2B5EF4-FFF2-40B4-BE49-F238E27FC236}">
                  <a16:creationId xmlns:a16="http://schemas.microsoft.com/office/drawing/2014/main" id="{B02FE7CA-E69F-418E-AC61-4857F967CF05}"/>
                </a:ext>
              </a:extLst>
            </p:cNvPr>
            <p:cNvSpPr/>
            <p:nvPr/>
          </p:nvSpPr>
          <p:spPr>
            <a:xfrm>
              <a:off x="6026101" y="3604555"/>
              <a:ext cx="984739" cy="928656"/>
            </a:xfrm>
            <a:prstGeom prst="triangle">
              <a:avLst>
                <a:gd name="adj" fmla="val 228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6" name="Isosceles Triangle 155">
              <a:extLst>
                <a:ext uri="{FF2B5EF4-FFF2-40B4-BE49-F238E27FC236}">
                  <a16:creationId xmlns:a16="http://schemas.microsoft.com/office/drawing/2014/main" id="{DB6FFC1B-7455-4D69-A4C7-B8F67EAE1019}"/>
                </a:ext>
              </a:extLst>
            </p:cNvPr>
            <p:cNvSpPr/>
            <p:nvPr/>
          </p:nvSpPr>
          <p:spPr>
            <a:xfrm>
              <a:off x="5447355" y="3604555"/>
              <a:ext cx="984739" cy="928656"/>
            </a:xfrm>
            <a:prstGeom prst="triangle">
              <a:avLst>
                <a:gd name="adj" fmla="val 8142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57" name="Group 156">
            <a:extLst>
              <a:ext uri="{FF2B5EF4-FFF2-40B4-BE49-F238E27FC236}">
                <a16:creationId xmlns:a16="http://schemas.microsoft.com/office/drawing/2014/main" id="{A72926C9-1327-492D-AA76-C1398E9D93F1}"/>
              </a:ext>
            </a:extLst>
          </p:cNvPr>
          <p:cNvGrpSpPr/>
          <p:nvPr/>
        </p:nvGrpSpPr>
        <p:grpSpPr>
          <a:xfrm>
            <a:off x="12689908" y="770658"/>
            <a:ext cx="925309" cy="669337"/>
            <a:chOff x="5447355" y="3604555"/>
            <a:chExt cx="1563485" cy="928656"/>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grpSpPr>
        <p:sp>
          <p:nvSpPr>
            <p:cNvPr id="158" name="Isosceles Triangle 157">
              <a:extLst>
                <a:ext uri="{FF2B5EF4-FFF2-40B4-BE49-F238E27FC236}">
                  <a16:creationId xmlns:a16="http://schemas.microsoft.com/office/drawing/2014/main" id="{2701AE3F-76A6-4C82-B05B-A94F7CB66C18}"/>
                </a:ext>
              </a:extLst>
            </p:cNvPr>
            <p:cNvSpPr/>
            <p:nvPr/>
          </p:nvSpPr>
          <p:spPr>
            <a:xfrm>
              <a:off x="6026101" y="3604555"/>
              <a:ext cx="984739" cy="928656"/>
            </a:xfrm>
            <a:prstGeom prst="triangle">
              <a:avLst>
                <a:gd name="adj" fmla="val 228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9" name="Isosceles Triangle 158">
              <a:extLst>
                <a:ext uri="{FF2B5EF4-FFF2-40B4-BE49-F238E27FC236}">
                  <a16:creationId xmlns:a16="http://schemas.microsoft.com/office/drawing/2014/main" id="{A43B05B0-597B-45BC-96EA-D94E5447F012}"/>
                </a:ext>
              </a:extLst>
            </p:cNvPr>
            <p:cNvSpPr/>
            <p:nvPr/>
          </p:nvSpPr>
          <p:spPr>
            <a:xfrm>
              <a:off x="5447355" y="3604555"/>
              <a:ext cx="984739" cy="928656"/>
            </a:xfrm>
            <a:prstGeom prst="triangle">
              <a:avLst>
                <a:gd name="adj" fmla="val 8142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60" name="Cube 159">
            <a:extLst>
              <a:ext uri="{FF2B5EF4-FFF2-40B4-BE49-F238E27FC236}">
                <a16:creationId xmlns:a16="http://schemas.microsoft.com/office/drawing/2014/main" id="{FD26E280-DCF9-45C3-B79F-03E1299F268E}"/>
              </a:ext>
            </a:extLst>
          </p:cNvPr>
          <p:cNvSpPr/>
          <p:nvPr/>
        </p:nvSpPr>
        <p:spPr>
          <a:xfrm>
            <a:off x="12752856" y="3434384"/>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1" name="Cube 160">
            <a:extLst>
              <a:ext uri="{FF2B5EF4-FFF2-40B4-BE49-F238E27FC236}">
                <a16:creationId xmlns:a16="http://schemas.microsoft.com/office/drawing/2014/main" id="{ADD12F22-FD90-410F-8108-006209D94D31}"/>
              </a:ext>
            </a:extLst>
          </p:cNvPr>
          <p:cNvSpPr/>
          <p:nvPr/>
        </p:nvSpPr>
        <p:spPr>
          <a:xfrm>
            <a:off x="12752856" y="3434384"/>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2" name="Cube 161">
            <a:extLst>
              <a:ext uri="{FF2B5EF4-FFF2-40B4-BE49-F238E27FC236}">
                <a16:creationId xmlns:a16="http://schemas.microsoft.com/office/drawing/2014/main" id="{2B1E2A75-59A9-475F-B3C8-C96A76DD8B40}"/>
              </a:ext>
            </a:extLst>
          </p:cNvPr>
          <p:cNvSpPr/>
          <p:nvPr/>
        </p:nvSpPr>
        <p:spPr>
          <a:xfrm>
            <a:off x="12752856" y="3434384"/>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3" name="Cube 162">
            <a:extLst>
              <a:ext uri="{FF2B5EF4-FFF2-40B4-BE49-F238E27FC236}">
                <a16:creationId xmlns:a16="http://schemas.microsoft.com/office/drawing/2014/main" id="{D13FF11D-72CD-4C89-8AA5-3EC5588742B6}"/>
              </a:ext>
            </a:extLst>
          </p:cNvPr>
          <p:cNvSpPr/>
          <p:nvPr/>
        </p:nvSpPr>
        <p:spPr>
          <a:xfrm>
            <a:off x="12752856" y="3434384"/>
            <a:ext cx="523220" cy="523220"/>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4" name="Cube 163">
            <a:extLst>
              <a:ext uri="{FF2B5EF4-FFF2-40B4-BE49-F238E27FC236}">
                <a16:creationId xmlns:a16="http://schemas.microsoft.com/office/drawing/2014/main" id="{7B1254D7-F7FC-439A-A943-D6A2E1E8994A}"/>
              </a:ext>
            </a:extLst>
          </p:cNvPr>
          <p:cNvSpPr/>
          <p:nvPr/>
        </p:nvSpPr>
        <p:spPr>
          <a:xfrm>
            <a:off x="12669125" y="4301203"/>
            <a:ext cx="1136444" cy="228234"/>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5" name="Cube 164">
            <a:extLst>
              <a:ext uri="{FF2B5EF4-FFF2-40B4-BE49-F238E27FC236}">
                <a16:creationId xmlns:a16="http://schemas.microsoft.com/office/drawing/2014/main" id="{BFD6CBFE-B160-43B3-A9B0-0A44F56C7ADF}"/>
              </a:ext>
            </a:extLst>
          </p:cNvPr>
          <p:cNvSpPr/>
          <p:nvPr/>
        </p:nvSpPr>
        <p:spPr>
          <a:xfrm>
            <a:off x="12669125" y="4301203"/>
            <a:ext cx="1136444" cy="228234"/>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6" name="Cube 165">
            <a:extLst>
              <a:ext uri="{FF2B5EF4-FFF2-40B4-BE49-F238E27FC236}">
                <a16:creationId xmlns:a16="http://schemas.microsoft.com/office/drawing/2014/main" id="{DAA21CA0-8125-4703-957F-9F9F5F011C88}"/>
              </a:ext>
            </a:extLst>
          </p:cNvPr>
          <p:cNvSpPr/>
          <p:nvPr/>
        </p:nvSpPr>
        <p:spPr>
          <a:xfrm>
            <a:off x="12669125" y="4301203"/>
            <a:ext cx="1136444" cy="228234"/>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7" name="Cube 166">
            <a:extLst>
              <a:ext uri="{FF2B5EF4-FFF2-40B4-BE49-F238E27FC236}">
                <a16:creationId xmlns:a16="http://schemas.microsoft.com/office/drawing/2014/main" id="{735BE9C4-8873-4DCF-BC7C-F540AA5DB56C}"/>
              </a:ext>
            </a:extLst>
          </p:cNvPr>
          <p:cNvSpPr/>
          <p:nvPr/>
        </p:nvSpPr>
        <p:spPr>
          <a:xfrm>
            <a:off x="12669125" y="4301203"/>
            <a:ext cx="1136444" cy="228234"/>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8" name="Cube 167">
            <a:extLst>
              <a:ext uri="{FF2B5EF4-FFF2-40B4-BE49-F238E27FC236}">
                <a16:creationId xmlns:a16="http://schemas.microsoft.com/office/drawing/2014/main" id="{0F9C9E1D-3C6E-4503-9EB9-9B7F50441C47}"/>
              </a:ext>
            </a:extLst>
          </p:cNvPr>
          <p:cNvSpPr/>
          <p:nvPr/>
        </p:nvSpPr>
        <p:spPr>
          <a:xfrm>
            <a:off x="12669125" y="4301203"/>
            <a:ext cx="1136444" cy="228234"/>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9" name="Cube 168">
            <a:extLst>
              <a:ext uri="{FF2B5EF4-FFF2-40B4-BE49-F238E27FC236}">
                <a16:creationId xmlns:a16="http://schemas.microsoft.com/office/drawing/2014/main" id="{5D85BCBD-1727-4526-B514-521D8942C9F2}"/>
              </a:ext>
            </a:extLst>
          </p:cNvPr>
          <p:cNvSpPr/>
          <p:nvPr/>
        </p:nvSpPr>
        <p:spPr>
          <a:xfrm>
            <a:off x="12669125" y="4301203"/>
            <a:ext cx="1136444" cy="228234"/>
          </a:xfrm>
          <a:prstGeom prst="cube">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70" name="Group 169">
            <a:extLst>
              <a:ext uri="{FF2B5EF4-FFF2-40B4-BE49-F238E27FC236}">
                <a16:creationId xmlns:a16="http://schemas.microsoft.com/office/drawing/2014/main" id="{4EF4B7CA-E8F7-4638-BEC8-4688EE9E3AB9}"/>
              </a:ext>
            </a:extLst>
          </p:cNvPr>
          <p:cNvGrpSpPr/>
          <p:nvPr/>
        </p:nvGrpSpPr>
        <p:grpSpPr>
          <a:xfrm>
            <a:off x="12895955" y="4932535"/>
            <a:ext cx="523221" cy="711199"/>
            <a:chOff x="9523828" y="2721745"/>
            <a:chExt cx="851712" cy="1058025"/>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8900000" scaled="1"/>
            <a:tileRect/>
          </a:gradFill>
        </p:grpSpPr>
        <p:sp>
          <p:nvSpPr>
            <p:cNvPr id="171" name="Isosceles Triangle 170">
              <a:extLst>
                <a:ext uri="{FF2B5EF4-FFF2-40B4-BE49-F238E27FC236}">
                  <a16:creationId xmlns:a16="http://schemas.microsoft.com/office/drawing/2014/main" id="{9933002F-D83F-4117-BFB2-84501C2197A4}"/>
                </a:ext>
              </a:extLst>
            </p:cNvPr>
            <p:cNvSpPr/>
            <p:nvPr/>
          </p:nvSpPr>
          <p:spPr>
            <a:xfrm>
              <a:off x="9523828" y="2721745"/>
              <a:ext cx="851711" cy="94121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2" name="Oval 171">
              <a:extLst>
                <a:ext uri="{FF2B5EF4-FFF2-40B4-BE49-F238E27FC236}">
                  <a16:creationId xmlns:a16="http://schemas.microsoft.com/office/drawing/2014/main" id="{D13A0AE0-918F-4AC4-8CDD-33B27E421FA3}"/>
                </a:ext>
              </a:extLst>
            </p:cNvPr>
            <p:cNvSpPr/>
            <p:nvPr/>
          </p:nvSpPr>
          <p:spPr>
            <a:xfrm>
              <a:off x="9523828" y="3546295"/>
              <a:ext cx="851712" cy="23347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73" name="Group 172">
            <a:extLst>
              <a:ext uri="{FF2B5EF4-FFF2-40B4-BE49-F238E27FC236}">
                <a16:creationId xmlns:a16="http://schemas.microsoft.com/office/drawing/2014/main" id="{097624AC-C0B5-4AF6-9CC9-DC0B0B67A3C1}"/>
              </a:ext>
            </a:extLst>
          </p:cNvPr>
          <p:cNvGrpSpPr/>
          <p:nvPr/>
        </p:nvGrpSpPr>
        <p:grpSpPr>
          <a:xfrm>
            <a:off x="12895955" y="4932535"/>
            <a:ext cx="523221" cy="711199"/>
            <a:chOff x="9523828" y="2721745"/>
            <a:chExt cx="851712" cy="1058025"/>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8900000" scaled="1"/>
            <a:tileRect/>
          </a:gradFill>
        </p:grpSpPr>
        <p:sp>
          <p:nvSpPr>
            <p:cNvPr id="174" name="Isosceles Triangle 173">
              <a:extLst>
                <a:ext uri="{FF2B5EF4-FFF2-40B4-BE49-F238E27FC236}">
                  <a16:creationId xmlns:a16="http://schemas.microsoft.com/office/drawing/2014/main" id="{11D52AC0-9ACA-418F-8FE6-136ADF12DB99}"/>
                </a:ext>
              </a:extLst>
            </p:cNvPr>
            <p:cNvSpPr/>
            <p:nvPr/>
          </p:nvSpPr>
          <p:spPr>
            <a:xfrm>
              <a:off x="9523828" y="2721745"/>
              <a:ext cx="851711" cy="94121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5" name="Oval 174">
              <a:extLst>
                <a:ext uri="{FF2B5EF4-FFF2-40B4-BE49-F238E27FC236}">
                  <a16:creationId xmlns:a16="http://schemas.microsoft.com/office/drawing/2014/main" id="{B9189866-D435-4628-A0A5-26D405CC1D65}"/>
                </a:ext>
              </a:extLst>
            </p:cNvPr>
            <p:cNvSpPr/>
            <p:nvPr/>
          </p:nvSpPr>
          <p:spPr>
            <a:xfrm>
              <a:off x="9523828" y="3546295"/>
              <a:ext cx="851712" cy="23347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76" name="Group 175">
            <a:extLst>
              <a:ext uri="{FF2B5EF4-FFF2-40B4-BE49-F238E27FC236}">
                <a16:creationId xmlns:a16="http://schemas.microsoft.com/office/drawing/2014/main" id="{1B272B75-7915-4B49-84EE-57A55A85D15B}"/>
              </a:ext>
            </a:extLst>
          </p:cNvPr>
          <p:cNvGrpSpPr/>
          <p:nvPr/>
        </p:nvGrpSpPr>
        <p:grpSpPr>
          <a:xfrm>
            <a:off x="12895955" y="4932535"/>
            <a:ext cx="523221" cy="711199"/>
            <a:chOff x="9523828" y="2721745"/>
            <a:chExt cx="851712" cy="1058025"/>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8900000" scaled="1"/>
            <a:tileRect/>
          </a:gradFill>
        </p:grpSpPr>
        <p:sp>
          <p:nvSpPr>
            <p:cNvPr id="177" name="Isosceles Triangle 176">
              <a:extLst>
                <a:ext uri="{FF2B5EF4-FFF2-40B4-BE49-F238E27FC236}">
                  <a16:creationId xmlns:a16="http://schemas.microsoft.com/office/drawing/2014/main" id="{E045BF2C-F330-4F6A-82C7-B31F61B2179C}"/>
                </a:ext>
              </a:extLst>
            </p:cNvPr>
            <p:cNvSpPr/>
            <p:nvPr/>
          </p:nvSpPr>
          <p:spPr>
            <a:xfrm>
              <a:off x="9523828" y="2721745"/>
              <a:ext cx="851711" cy="94121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8" name="Oval 177">
              <a:extLst>
                <a:ext uri="{FF2B5EF4-FFF2-40B4-BE49-F238E27FC236}">
                  <a16:creationId xmlns:a16="http://schemas.microsoft.com/office/drawing/2014/main" id="{22FCE826-1D52-4749-9286-7FCD8EB388AB}"/>
                </a:ext>
              </a:extLst>
            </p:cNvPr>
            <p:cNvSpPr/>
            <p:nvPr/>
          </p:nvSpPr>
          <p:spPr>
            <a:xfrm>
              <a:off x="9523828" y="3546295"/>
              <a:ext cx="851712" cy="23347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79" name="Group 178">
            <a:extLst>
              <a:ext uri="{FF2B5EF4-FFF2-40B4-BE49-F238E27FC236}">
                <a16:creationId xmlns:a16="http://schemas.microsoft.com/office/drawing/2014/main" id="{DFDD2611-62EB-4F71-B961-B1A5A7479288}"/>
              </a:ext>
            </a:extLst>
          </p:cNvPr>
          <p:cNvGrpSpPr/>
          <p:nvPr/>
        </p:nvGrpSpPr>
        <p:grpSpPr>
          <a:xfrm>
            <a:off x="12895955" y="4932535"/>
            <a:ext cx="523221" cy="711199"/>
            <a:chOff x="9523828" y="2721745"/>
            <a:chExt cx="851712" cy="1058025"/>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8900000" scaled="1"/>
            <a:tileRect/>
          </a:gradFill>
        </p:grpSpPr>
        <p:sp>
          <p:nvSpPr>
            <p:cNvPr id="180" name="Isosceles Triangle 179">
              <a:extLst>
                <a:ext uri="{FF2B5EF4-FFF2-40B4-BE49-F238E27FC236}">
                  <a16:creationId xmlns:a16="http://schemas.microsoft.com/office/drawing/2014/main" id="{5D60AD5A-3BEA-4958-BCA5-C749F0053D5C}"/>
                </a:ext>
              </a:extLst>
            </p:cNvPr>
            <p:cNvSpPr/>
            <p:nvPr/>
          </p:nvSpPr>
          <p:spPr>
            <a:xfrm>
              <a:off x="9523828" y="2721745"/>
              <a:ext cx="851711" cy="94121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1" name="Oval 180">
              <a:extLst>
                <a:ext uri="{FF2B5EF4-FFF2-40B4-BE49-F238E27FC236}">
                  <a16:creationId xmlns:a16="http://schemas.microsoft.com/office/drawing/2014/main" id="{CB5AF86C-9891-4EA1-8F00-036AA31D0C98}"/>
                </a:ext>
              </a:extLst>
            </p:cNvPr>
            <p:cNvSpPr/>
            <p:nvPr/>
          </p:nvSpPr>
          <p:spPr>
            <a:xfrm>
              <a:off x="9523828" y="3546295"/>
              <a:ext cx="851712" cy="23347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82" name="Cylinder 181">
            <a:extLst>
              <a:ext uri="{FF2B5EF4-FFF2-40B4-BE49-F238E27FC236}">
                <a16:creationId xmlns:a16="http://schemas.microsoft.com/office/drawing/2014/main" id="{B4331A70-BA30-4C5E-8E46-4A21CFAF6CB3}"/>
              </a:ext>
            </a:extLst>
          </p:cNvPr>
          <p:cNvSpPr/>
          <p:nvPr/>
        </p:nvSpPr>
        <p:spPr>
          <a:xfrm>
            <a:off x="12938829" y="5917721"/>
            <a:ext cx="485951" cy="512549"/>
          </a:xfrm>
          <a:prstGeom prst="ca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3" name="Cylinder 182">
            <a:extLst>
              <a:ext uri="{FF2B5EF4-FFF2-40B4-BE49-F238E27FC236}">
                <a16:creationId xmlns:a16="http://schemas.microsoft.com/office/drawing/2014/main" id="{CEF84A2A-1E92-4736-BEBE-9E3A20A16549}"/>
              </a:ext>
            </a:extLst>
          </p:cNvPr>
          <p:cNvSpPr/>
          <p:nvPr/>
        </p:nvSpPr>
        <p:spPr>
          <a:xfrm>
            <a:off x="12938829" y="5917721"/>
            <a:ext cx="485951" cy="512549"/>
          </a:xfrm>
          <a:prstGeom prst="ca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4" name="Cylinder 183">
            <a:extLst>
              <a:ext uri="{FF2B5EF4-FFF2-40B4-BE49-F238E27FC236}">
                <a16:creationId xmlns:a16="http://schemas.microsoft.com/office/drawing/2014/main" id="{1BAF3864-8C71-464F-AC79-F1D411C020FF}"/>
              </a:ext>
            </a:extLst>
          </p:cNvPr>
          <p:cNvSpPr/>
          <p:nvPr/>
        </p:nvSpPr>
        <p:spPr>
          <a:xfrm>
            <a:off x="12938829" y="5917721"/>
            <a:ext cx="485951" cy="512549"/>
          </a:xfrm>
          <a:prstGeom prst="ca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5" name="Cylinder 184">
            <a:extLst>
              <a:ext uri="{FF2B5EF4-FFF2-40B4-BE49-F238E27FC236}">
                <a16:creationId xmlns:a16="http://schemas.microsoft.com/office/drawing/2014/main" id="{47773A0E-C0D0-4C3E-BA1D-DC29BEFF77D3}"/>
              </a:ext>
            </a:extLst>
          </p:cNvPr>
          <p:cNvSpPr/>
          <p:nvPr/>
        </p:nvSpPr>
        <p:spPr>
          <a:xfrm>
            <a:off x="12938829" y="5917721"/>
            <a:ext cx="485951" cy="512549"/>
          </a:xfrm>
          <a:prstGeom prst="ca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1738298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25104"/>
            <a:ext cx="11997911" cy="660779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979482" y="2601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accent6">
              <a:lumMod val="75000"/>
            </a:schemeClr>
          </a:solidFill>
          <a:ln w="28575">
            <a:solidFill>
              <a:schemeClr val="accent6">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GB"/>
          </a:p>
        </p:txBody>
      </p:sp>
    </p:spTree>
    <p:extLst>
      <p:ext uri="{BB962C8B-B14F-4D97-AF65-F5344CB8AC3E}">
        <p14:creationId xmlns:p14="http://schemas.microsoft.com/office/powerpoint/2010/main" val="422925914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54200" y="432006"/>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6" name="TextBox 5">
            <a:extLst>
              <a:ext uri="{FF2B5EF4-FFF2-40B4-BE49-F238E27FC236}">
                <a16:creationId xmlns:a16="http://schemas.microsoft.com/office/drawing/2014/main" id="{DEB061EC-473F-4615-AEDD-6DAB1A46E9D7}"/>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TextBox 1">
            <a:extLst>
              <a:ext uri="{FF2B5EF4-FFF2-40B4-BE49-F238E27FC236}">
                <a16:creationId xmlns:a16="http://schemas.microsoft.com/office/drawing/2014/main" id="{EF57C34B-6F84-4634-8F1A-FCCA75A79778}"/>
              </a:ext>
            </a:extLst>
          </p:cNvPr>
          <p:cNvSpPr txBox="1"/>
          <p:nvPr/>
        </p:nvSpPr>
        <p:spPr>
          <a:xfrm>
            <a:off x="914400" y="1662023"/>
            <a:ext cx="9701841"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85000"/>
                    <a:lumOff val="15000"/>
                  </a:schemeClr>
                </a:solidFill>
                <a:latin typeface="Calibri"/>
                <a:cs typeface="Calibri"/>
              </a:rPr>
              <a:t>Imagine that you have just built a tower out of 3-D objects. What 3-D objects and 2-D shapes would you expect to see at the bottom of your tower? What objects and shapes would you expect to see at the top? </a:t>
            </a:r>
          </a:p>
          <a:p>
            <a:endParaRPr lang="en-US" sz="3200">
              <a:solidFill>
                <a:schemeClr val="tx1">
                  <a:lumMod val="85000"/>
                  <a:lumOff val="15000"/>
                </a:schemeClr>
              </a:solidFill>
              <a:latin typeface="Calibri"/>
              <a:cs typeface="Calibri"/>
            </a:endParaRPr>
          </a:p>
          <a:p>
            <a:r>
              <a:rPr lang="en-US" sz="3200">
                <a:solidFill>
                  <a:schemeClr val="tx1">
                    <a:lumMod val="85000"/>
                    <a:lumOff val="15000"/>
                  </a:schemeClr>
                </a:solidFill>
                <a:latin typeface="Calibri"/>
                <a:cs typeface="Calibri"/>
              </a:rPr>
              <a:t>Build a tower out of eight or more objects to help support your response. Take a photo of it. Describe the objects and shapes that you used in your tower.</a:t>
            </a:r>
          </a:p>
        </p:txBody>
      </p:sp>
      <p:sp>
        <p:nvSpPr>
          <p:cNvPr id="4" name="TextBox 3">
            <a:extLst>
              <a:ext uri="{FF2B5EF4-FFF2-40B4-BE49-F238E27FC236}">
                <a16:creationId xmlns:a16="http://schemas.microsoft.com/office/drawing/2014/main" id="{79C37E70-AB03-462E-8F85-6BC504E4E3C1}"/>
              </a:ext>
            </a:extLst>
          </p:cNvPr>
          <p:cNvSpPr txBox="1"/>
          <p:nvPr/>
        </p:nvSpPr>
        <p:spPr>
          <a:xfrm>
            <a:off x="4753155" y="439947"/>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Build A Tower</a:t>
            </a:r>
            <a:endParaRPr lang="en-US" sz="3200">
              <a:cs typeface="Calibri"/>
            </a:endParaRPr>
          </a:p>
        </p:txBody>
      </p:sp>
    </p:spTree>
    <p:extLst>
      <p:ext uri="{BB962C8B-B14F-4D97-AF65-F5344CB8AC3E}">
        <p14:creationId xmlns:p14="http://schemas.microsoft.com/office/powerpoint/2010/main" val="120836639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solidFill>
            <a:schemeClr val="bg1"/>
          </a:solidFill>
          <a:ln w="28575">
            <a:solidFill>
              <a:srgbClr val="140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End of this section.</a:t>
            </a:r>
            <a:endParaRPr lang="en-US"/>
          </a:p>
        </p:txBody>
      </p:sp>
    </p:spTree>
    <p:extLst>
      <p:ext uri="{BB962C8B-B14F-4D97-AF65-F5344CB8AC3E}">
        <p14:creationId xmlns:p14="http://schemas.microsoft.com/office/powerpoint/2010/main" val="7276341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5" name="Flowchart: Off-page Connector 24">
            <a:extLst>
              <a:ext uri="{FF2B5EF4-FFF2-40B4-BE49-F238E27FC236}">
                <a16:creationId xmlns:a16="http://schemas.microsoft.com/office/drawing/2014/main" id="{D7DCB530-229C-43EB-BF1D-9C915DA3E250}"/>
              </a:ext>
            </a:extLst>
          </p:cNvPr>
          <p:cNvSpPr/>
          <p:nvPr/>
        </p:nvSpPr>
        <p:spPr>
          <a:xfrm rot="5400000">
            <a:off x="5538070" y="2166581"/>
            <a:ext cx="1250830" cy="3191772"/>
          </a:xfrm>
          <a:prstGeom prst="flowChartOffpageConnector">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1"/>
          </a:solidFill>
          <a:ln w="28575">
            <a:solidFill>
              <a:srgbClr val="4472C4"/>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077" y="3980400"/>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94FD586-2A6D-1F49-BBA2-0AEBB048D81F}"/>
              </a:ext>
            </a:extLst>
          </p:cNvPr>
          <p:cNvSpPr txBox="1"/>
          <p:nvPr/>
        </p:nvSpPr>
        <p:spPr>
          <a:xfrm>
            <a:off x="4884628" y="3242917"/>
            <a:ext cx="2915605" cy="954107"/>
          </a:xfrm>
          <a:prstGeom prst="rect">
            <a:avLst/>
          </a:prstGeom>
          <a:noFill/>
        </p:spPr>
        <p:txBody>
          <a:bodyPr wrap="square" lIns="91440" tIns="45720" rIns="91440" bIns="45720" rtlCol="0" anchor="ctr">
            <a:spAutoFit/>
          </a:bodyPr>
          <a:lstStyle/>
          <a:p>
            <a:pPr algn="ctr"/>
            <a:r>
              <a:rPr lang="en-US" sz="2800">
                <a:solidFill>
                  <a:schemeClr val="bg1"/>
                </a:solidFill>
                <a:latin typeface="Calibri"/>
                <a:cs typeface="Calibri"/>
              </a:rPr>
              <a:t>The</a:t>
            </a:r>
            <a:r>
              <a:rPr lang="en-US" sz="2800">
                <a:solidFill>
                  <a:schemeClr val="bg1"/>
                </a:solidFill>
                <a:ea typeface="+mn-lt"/>
                <a:cs typeface="+mn-lt"/>
              </a:rPr>
              <a:t> Important Book</a:t>
            </a:r>
            <a:endParaRPr lang="en-US">
              <a:solidFill>
                <a:schemeClr val="bg1"/>
              </a:solidFill>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8466" y="169329"/>
            <a:ext cx="2846000" cy="779773"/>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9</a:t>
            </a:r>
          </a:p>
        </p:txBody>
      </p:sp>
      <p:sp>
        <p:nvSpPr>
          <p:cNvPr id="19" name="Rectangle 18">
            <a:extLst>
              <a:ext uri="{FF2B5EF4-FFF2-40B4-BE49-F238E27FC236}">
                <a16:creationId xmlns:a16="http://schemas.microsoft.com/office/drawing/2014/main" id="{9171311C-B1E6-8540-A0A5-92BE7AD0BFA4}"/>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3" name="Rectangle 22">
            <a:extLst>
              <a:ext uri="{FF2B5EF4-FFF2-40B4-BE49-F238E27FC236}">
                <a16:creationId xmlns:a16="http://schemas.microsoft.com/office/drawing/2014/main" id="{A6791C5D-A6F7-1849-A4DC-5A98ACA6B945}"/>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6" name="Rectangle 25">
            <a:extLst>
              <a:ext uri="{FF2B5EF4-FFF2-40B4-BE49-F238E27FC236}">
                <a16:creationId xmlns:a16="http://schemas.microsoft.com/office/drawing/2014/main" id="{EE66E293-EB61-F441-A847-23A16BAFAD93}"/>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6" name="TextBox 5">
            <a:extLst>
              <a:ext uri="{FF2B5EF4-FFF2-40B4-BE49-F238E27FC236}">
                <a16:creationId xmlns:a16="http://schemas.microsoft.com/office/drawing/2014/main" id="{CFC4DEFA-CBCF-44D7-B225-B7897EA2D1A7}"/>
              </a:ext>
            </a:extLst>
          </p:cNvPr>
          <p:cNvSpPr txBox="1"/>
          <p:nvPr/>
        </p:nvSpPr>
        <p:spPr>
          <a:xfrm>
            <a:off x="9467964" y="4081334"/>
            <a:ext cx="2453995" cy="2246769"/>
          </a:xfrm>
          <a:prstGeom prst="rect">
            <a:avLst/>
          </a:prstGeom>
          <a:noFill/>
        </p:spPr>
        <p:txBody>
          <a:bodyPr wrap="square" lIns="91440" tIns="45720" rIns="91440" bIns="45720" rtlCol="0" anchor="t">
            <a:spAutoFit/>
          </a:bodyPr>
          <a:lstStyle/>
          <a:p>
            <a:pPr>
              <a:defRPr/>
            </a:pPr>
            <a:r>
              <a:rPr lang="en-US" sz="2800">
                <a:solidFill>
                  <a:schemeClr val="bg2">
                    <a:lumMod val="50000"/>
                  </a:schemeClr>
                </a:solidFill>
                <a:latin typeface="Aldhabi"/>
                <a:cs typeface="Aldhabi"/>
              </a:rPr>
              <a:t>Write a story,</a:t>
            </a:r>
            <a:endParaRPr lang="en-US">
              <a:solidFill>
                <a:schemeClr val="bg2">
                  <a:lumMod val="50000"/>
                </a:schemeClr>
              </a:solidFill>
              <a:cs typeface="Calibri"/>
            </a:endParaRPr>
          </a:p>
          <a:p>
            <a:pPr>
              <a:defRPr/>
            </a:pPr>
            <a:endParaRPr lang="en-US" sz="2800">
              <a:solidFill>
                <a:schemeClr val="bg2">
                  <a:lumMod val="50000"/>
                </a:schemeClr>
              </a:solidFill>
              <a:latin typeface="Aldhabi"/>
              <a:cs typeface="Aldhabi"/>
            </a:endParaRPr>
          </a:p>
          <a:p>
            <a:pPr>
              <a:defRPr/>
            </a:pPr>
            <a:r>
              <a:rPr lang="en-US" sz="2800">
                <a:solidFill>
                  <a:schemeClr val="bg2">
                    <a:lumMod val="50000"/>
                  </a:schemeClr>
                </a:solidFill>
                <a:latin typeface="Aldhabi"/>
                <a:cs typeface="Aldhabi"/>
              </a:rPr>
              <a:t>edit and,</a:t>
            </a:r>
          </a:p>
          <a:p>
            <a:pPr>
              <a:defRPr/>
            </a:pPr>
            <a:endParaRPr lang="en-US" sz="2800">
              <a:solidFill>
                <a:schemeClr val="bg2">
                  <a:lumMod val="50000"/>
                </a:schemeClr>
              </a:solidFill>
              <a:latin typeface="Aldhabi"/>
              <a:cs typeface="Aldhabi"/>
            </a:endParaRPr>
          </a:p>
          <a:p>
            <a:pPr>
              <a:defRPr/>
            </a:pPr>
            <a:r>
              <a:rPr lang="en-US" sz="2800">
                <a:solidFill>
                  <a:schemeClr val="bg2">
                    <a:lumMod val="50000"/>
                  </a:schemeClr>
                </a:solidFill>
                <a:latin typeface="Aldhabi"/>
                <a:cs typeface="Aldhabi"/>
              </a:rPr>
              <a:t>Record it</a:t>
            </a:r>
          </a:p>
        </p:txBody>
      </p:sp>
      <p:pic>
        <p:nvPicPr>
          <p:cNvPr id="7" name="Picture 18">
            <a:extLst>
              <a:ext uri="{FF2B5EF4-FFF2-40B4-BE49-F238E27FC236}">
                <a16:creationId xmlns:a16="http://schemas.microsoft.com/office/drawing/2014/main" id="{DB246A13-9C03-4E46-82A8-332FB00E6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7135" y="5752142"/>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7" name="Flowchart: Off-page Connector 26">
            <a:extLst>
              <a:ext uri="{FF2B5EF4-FFF2-40B4-BE49-F238E27FC236}">
                <a16:creationId xmlns:a16="http://schemas.microsoft.com/office/drawing/2014/main" id="{79018F16-3187-458C-A720-83944B262C44}"/>
              </a:ext>
            </a:extLst>
          </p:cNvPr>
          <p:cNvSpPr/>
          <p:nvPr/>
        </p:nvSpPr>
        <p:spPr>
          <a:xfrm rot="5400000">
            <a:off x="9563730" y="1260807"/>
            <a:ext cx="1250830" cy="3191772"/>
          </a:xfrm>
          <a:prstGeom prst="flowChartOffpageConnector">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4D5143B-5071-4E51-B32C-9767DB07FDEA}"/>
              </a:ext>
            </a:extLst>
          </p:cNvPr>
          <p:cNvSpPr txBox="1"/>
          <p:nvPr/>
        </p:nvSpPr>
        <p:spPr>
          <a:xfrm>
            <a:off x="9023230" y="2380890"/>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 The Greedy Triangle</a:t>
            </a:r>
            <a:endParaRPr lang="en-US" sz="2800">
              <a:solidFill>
                <a:schemeClr val="bg1"/>
              </a:solidFill>
              <a:cs typeface="Calibri"/>
            </a:endParaRPr>
          </a:p>
        </p:txBody>
      </p:sp>
      <p:sp>
        <p:nvSpPr>
          <p:cNvPr id="28" name="TextBox 1">
            <a:extLst>
              <a:ext uri="{FF2B5EF4-FFF2-40B4-BE49-F238E27FC236}">
                <a16:creationId xmlns:a16="http://schemas.microsoft.com/office/drawing/2014/main" id="{A803D984-BF43-4327-94E6-AF30762C99C1}"/>
              </a:ext>
            </a:extLst>
          </p:cNvPr>
          <p:cNvSpPr txBox="1"/>
          <p:nvPr/>
        </p:nvSpPr>
        <p:spPr>
          <a:xfrm>
            <a:off x="666326" y="2057702"/>
            <a:ext cx="2915605" cy="1323439"/>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Bradley Hand"/>
                <a:ea typeface="+mn-ea"/>
                <a:cs typeface="+mn-cs"/>
              </a:rPr>
              <a:t>Solve Me Mobile</a:t>
            </a:r>
            <a:endParaRPr kumimoji="0" lang="en-US" sz="40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29" name="Picture 6" descr="Diagram&#10;&#10;Description automatically generated">
            <a:extLst>
              <a:ext uri="{FF2B5EF4-FFF2-40B4-BE49-F238E27FC236}">
                <a16:creationId xmlns:a16="http://schemas.microsoft.com/office/drawing/2014/main" id="{86BBC21E-4885-4A3B-8DB4-A0188F0CA58F}"/>
              </a:ext>
            </a:extLst>
          </p:cNvPr>
          <p:cNvPicPr>
            <a:picLocks noChangeAspect="1"/>
          </p:cNvPicPr>
          <p:nvPr/>
        </p:nvPicPr>
        <p:blipFill>
          <a:blip r:embed="rId5"/>
          <a:stretch>
            <a:fillRect/>
          </a:stretch>
        </p:blipFill>
        <p:spPr>
          <a:xfrm>
            <a:off x="1287204" y="3564103"/>
            <a:ext cx="1785976" cy="2469981"/>
          </a:xfrm>
          <a:prstGeom prst="rect">
            <a:avLst/>
          </a:prstGeom>
        </p:spPr>
      </p:pic>
    </p:spTree>
    <p:extLst>
      <p:ext uri="{BB962C8B-B14F-4D97-AF65-F5344CB8AC3E}">
        <p14:creationId xmlns:p14="http://schemas.microsoft.com/office/powerpoint/2010/main" val="205612678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 name="TextBox 1">
            <a:extLst>
              <a:ext uri="{FF2B5EF4-FFF2-40B4-BE49-F238E27FC236}">
                <a16:creationId xmlns:a16="http://schemas.microsoft.com/office/drawing/2014/main" id="{7596A75D-D58A-4C91-8B51-0E909A14C937}"/>
              </a:ext>
            </a:extLst>
          </p:cNvPr>
          <p:cNvSpPr txBox="1"/>
          <p:nvPr/>
        </p:nvSpPr>
        <p:spPr>
          <a:xfrm>
            <a:off x="1087670" y="130811"/>
            <a:ext cx="287473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4" name="Picture 6" descr="Diagram&#10;&#10;Description automatically generated">
            <a:extLst>
              <a:ext uri="{FF2B5EF4-FFF2-40B4-BE49-F238E27FC236}">
                <a16:creationId xmlns:a16="http://schemas.microsoft.com/office/drawing/2014/main" id="{86BBC21E-4885-4A3B-8DB4-A0188F0CA58F}"/>
              </a:ext>
            </a:extLst>
          </p:cNvPr>
          <p:cNvPicPr>
            <a:picLocks noChangeAspect="1"/>
          </p:cNvPicPr>
          <p:nvPr/>
        </p:nvPicPr>
        <p:blipFill>
          <a:blip r:embed="rId3"/>
          <a:stretch>
            <a:fillRect/>
          </a:stretch>
        </p:blipFill>
        <p:spPr>
          <a:xfrm>
            <a:off x="4178060" y="647118"/>
            <a:ext cx="3835879" cy="5304971"/>
          </a:xfrm>
          <a:prstGeom prst="rect">
            <a:avLst/>
          </a:prstGeom>
        </p:spPr>
      </p:pic>
    </p:spTree>
    <p:extLst>
      <p:ext uri="{BB962C8B-B14F-4D97-AF65-F5344CB8AC3E}">
        <p14:creationId xmlns:p14="http://schemas.microsoft.com/office/powerpoint/2010/main" val="41392839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82411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54A278D-2103-46D8-A258-194119BACD7A}"/>
              </a:ext>
            </a:extLst>
          </p:cNvPr>
          <p:cNvSpPr/>
          <p:nvPr/>
        </p:nvSpPr>
        <p:spPr>
          <a:xfrm>
            <a:off x="5408762" y="268857"/>
            <a:ext cx="5937848" cy="178279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57;p13"/>
          <p:cNvSpPr txBox="1"/>
          <p:nvPr/>
        </p:nvSpPr>
        <p:spPr>
          <a:xfrm>
            <a:off x="4883043" y="325836"/>
            <a:ext cx="6650000" cy="1470392"/>
          </a:xfrm>
          <a:prstGeom prst="rect">
            <a:avLst/>
          </a:prstGeom>
          <a:noFill/>
          <a:ln>
            <a:noFill/>
          </a:ln>
        </p:spPr>
        <p:txBody>
          <a:bodyPr spcFirstLastPara="1" wrap="square" lIns="121900" tIns="121900" rIns="121900" bIns="121900" anchor="t" anchorCtr="0">
            <a:noAutofit/>
          </a:bodyPr>
          <a:lstStyle/>
          <a:p>
            <a:pPr algn="ctr"/>
            <a:r>
              <a:rPr lang="en" sz="4000">
                <a:solidFill>
                  <a:schemeClr val="bg2">
                    <a:lumMod val="50000"/>
                  </a:schemeClr>
                </a:solidFill>
                <a:latin typeface="Calibri"/>
                <a:ea typeface="Acme"/>
                <a:cs typeface="Acme"/>
                <a:sym typeface="Acme"/>
              </a:rPr>
              <a:t>The Important Book</a:t>
            </a:r>
          </a:p>
          <a:p>
            <a:pPr algn="ctr"/>
            <a:r>
              <a:rPr lang="en" sz="4000">
                <a:solidFill>
                  <a:schemeClr val="bg2">
                    <a:lumMod val="50000"/>
                  </a:schemeClr>
                </a:solidFill>
                <a:latin typeface="Calibri"/>
                <a:ea typeface="Acme"/>
                <a:cs typeface="Acme"/>
              </a:rPr>
              <a:t>By Margaret Wise Brown</a:t>
            </a:r>
          </a:p>
        </p:txBody>
      </p:sp>
      <p:sp>
        <p:nvSpPr>
          <p:cNvPr id="4" name="Round Diagonal Corner Rectangle 2">
            <a:extLst>
              <a:ext uri="{FF2B5EF4-FFF2-40B4-BE49-F238E27FC236}">
                <a16:creationId xmlns:a16="http://schemas.microsoft.com/office/drawing/2014/main" id="{8F32A7B0-28B4-4B64-9B78-D6C65D2D454A}"/>
              </a:ext>
            </a:extLst>
          </p:cNvPr>
          <p:cNvSpPr/>
          <p:nvPr/>
        </p:nvSpPr>
        <p:spPr>
          <a:xfrm>
            <a:off x="119541" y="116566"/>
            <a:ext cx="11997911" cy="6607791"/>
          </a:xfrm>
          <a:prstGeom prst="round2DiagRect">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CF30951-B939-4BA8-82B7-647EF9A8A72F}"/>
              </a:ext>
            </a:extLst>
          </p:cNvPr>
          <p:cNvSpPr txBox="1"/>
          <p:nvPr/>
        </p:nvSpPr>
        <p:spPr>
          <a:xfrm>
            <a:off x="1036958" y="437422"/>
            <a:ext cx="2721527" cy="420564"/>
          </a:xfrm>
          <a:prstGeom prst="rect">
            <a:avLst/>
          </a:prstGeom>
          <a:solidFill>
            <a:schemeClr val="accent1"/>
          </a:solidFill>
          <a:ln w="285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6" name="Rectangle 5">
            <a:extLst>
              <a:ext uri="{FF2B5EF4-FFF2-40B4-BE49-F238E27FC236}">
                <a16:creationId xmlns:a16="http://schemas.microsoft.com/office/drawing/2014/main" id="{D6F52CA8-CDFC-47FD-890C-150E63DEB731}"/>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7" name="Rectangle 6">
            <a:extLst>
              <a:ext uri="{FF2B5EF4-FFF2-40B4-BE49-F238E27FC236}">
                <a16:creationId xmlns:a16="http://schemas.microsoft.com/office/drawing/2014/main" id="{6EC52E7A-1776-4CC9-AC5C-60BE99ECFDE1}"/>
              </a:ext>
            </a:extLst>
          </p:cNvPr>
          <p:cNvSpPr/>
          <p:nvPr/>
        </p:nvSpPr>
        <p:spPr>
          <a:xfrm>
            <a:off x="4661140" y="2339197"/>
            <a:ext cx="6973017" cy="3968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a:hlinkClick r:id="" action="ppaction://media"/>
            <a:extLst>
              <a:ext uri="{FF2B5EF4-FFF2-40B4-BE49-F238E27FC236}">
                <a16:creationId xmlns:a16="http://schemas.microsoft.com/office/drawing/2014/main" id="{04EE63AE-6646-4F7D-AAEB-C941B2F63843}"/>
              </a:ext>
            </a:extLst>
          </p:cNvPr>
          <p:cNvPicPr>
            <a:picLocks noRot="1" noChangeAspect="1"/>
          </p:cNvPicPr>
          <p:nvPr>
            <a:videoFile r:link="rId1"/>
          </p:nvPr>
        </p:nvPicPr>
        <p:blipFill>
          <a:blip r:embed="rId4"/>
          <a:stretch>
            <a:fillRect/>
          </a:stretch>
        </p:blipFill>
        <p:spPr>
          <a:xfrm>
            <a:off x="5175849" y="2761351"/>
            <a:ext cx="5909093" cy="3218730"/>
          </a:xfrm>
          <a:prstGeom prst="rect">
            <a:avLst/>
          </a:prstGeom>
        </p:spPr>
      </p:pic>
      <p:sp>
        <p:nvSpPr>
          <p:cNvPr id="3" name="Rectangle: Rounded Corners 2">
            <a:extLst>
              <a:ext uri="{FF2B5EF4-FFF2-40B4-BE49-F238E27FC236}">
                <a16:creationId xmlns:a16="http://schemas.microsoft.com/office/drawing/2014/main" id="{8BE85DD5-C04B-43AF-813F-42A3F3B46C3F}"/>
              </a:ext>
            </a:extLst>
          </p:cNvPr>
          <p:cNvSpPr/>
          <p:nvPr/>
        </p:nvSpPr>
        <p:spPr>
          <a:xfrm>
            <a:off x="620204" y="1590675"/>
            <a:ext cx="3594338" cy="46295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bg2">
                    <a:lumMod val="25000"/>
                  </a:schemeClr>
                </a:solidFill>
                <a:cs typeface="Calibri"/>
              </a:rPr>
              <a:t>Listen to the story.</a:t>
            </a:r>
          </a:p>
          <a:p>
            <a:pPr algn="ctr"/>
            <a:endParaRPr lang="en-US" sz="2800">
              <a:solidFill>
                <a:schemeClr val="bg2">
                  <a:lumMod val="25000"/>
                </a:schemeClr>
              </a:solidFill>
              <a:cs typeface="Calibri"/>
            </a:endParaRPr>
          </a:p>
          <a:p>
            <a:pPr algn="ctr"/>
            <a:r>
              <a:rPr lang="en-US" sz="2800">
                <a:solidFill>
                  <a:schemeClr val="bg2">
                    <a:lumMod val="25000"/>
                  </a:schemeClr>
                </a:solidFill>
                <a:cs typeface="Calibri"/>
              </a:rPr>
              <a:t>After, think about </a:t>
            </a:r>
          </a:p>
          <a:p>
            <a:pPr algn="ctr"/>
            <a:r>
              <a:rPr lang="en-US" sz="2800">
                <a:solidFill>
                  <a:schemeClr val="bg2">
                    <a:lumMod val="25000"/>
                  </a:schemeClr>
                </a:solidFill>
                <a:cs typeface="Calibri"/>
              </a:rPr>
              <a:t>3-D objects and why they are important to us</a:t>
            </a:r>
            <a:r>
              <a:rPr lang="en-US" sz="2800">
                <a:solidFill>
                  <a:schemeClr val="bg2">
                    <a:lumMod val="50000"/>
                  </a:schemeClr>
                </a:solidFill>
                <a:cs typeface="Calibri"/>
              </a:rPr>
              <a:t>.</a:t>
            </a:r>
          </a:p>
        </p:txBody>
      </p:sp>
    </p:spTree>
    <p:extLst>
      <p:ext uri="{BB962C8B-B14F-4D97-AF65-F5344CB8AC3E}">
        <p14:creationId xmlns:p14="http://schemas.microsoft.com/office/powerpoint/2010/main" val="308904149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7" name="Google Shape;57;p13"/>
          <p:cNvSpPr txBox="1"/>
          <p:nvPr/>
        </p:nvSpPr>
        <p:spPr>
          <a:xfrm>
            <a:off x="1144930" y="1059081"/>
            <a:ext cx="9971169" cy="880921"/>
          </a:xfrm>
          <a:prstGeom prst="rect">
            <a:avLst/>
          </a:prstGeom>
          <a:noFill/>
          <a:ln>
            <a:noFill/>
          </a:ln>
        </p:spPr>
        <p:txBody>
          <a:bodyPr spcFirstLastPara="1" wrap="square" lIns="121900" tIns="121900" rIns="121900" bIns="121900" anchor="t" anchorCtr="0">
            <a:noAutofit/>
          </a:bodyPr>
          <a:lstStyle/>
          <a:p>
            <a:pPr algn="ctr"/>
            <a:r>
              <a:rPr lang="en" sz="4000">
                <a:solidFill>
                  <a:schemeClr val="bg2">
                    <a:lumMod val="25000"/>
                  </a:schemeClr>
                </a:solidFill>
                <a:latin typeface="Calibri"/>
                <a:ea typeface="Acme"/>
                <a:cs typeface="Acme"/>
                <a:sym typeface="Acme"/>
              </a:rPr>
              <a:t>The Important Book About 3-D Objects</a:t>
            </a:r>
            <a:endParaRPr lang="en-US" sz="4000">
              <a:solidFill>
                <a:schemeClr val="bg2">
                  <a:lumMod val="25000"/>
                </a:schemeClr>
              </a:solidFill>
              <a:latin typeface="Calibri"/>
              <a:ea typeface="Acme"/>
              <a:cs typeface="Acme"/>
            </a:endParaRPr>
          </a:p>
        </p:txBody>
      </p:sp>
      <p:sp>
        <p:nvSpPr>
          <p:cNvPr id="4" name="Round Diagonal Corner Rectangle 2">
            <a:extLst>
              <a:ext uri="{FF2B5EF4-FFF2-40B4-BE49-F238E27FC236}">
                <a16:creationId xmlns:a16="http://schemas.microsoft.com/office/drawing/2014/main" id="{8F32A7B0-28B4-4B64-9B78-D6C65D2D454A}"/>
              </a:ext>
            </a:extLst>
          </p:cNvPr>
          <p:cNvSpPr/>
          <p:nvPr/>
        </p:nvSpPr>
        <p:spPr>
          <a:xfrm>
            <a:off x="119541" y="116566"/>
            <a:ext cx="11997911" cy="6607791"/>
          </a:xfrm>
          <a:prstGeom prst="round2DiagRect">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CF30951-B939-4BA8-82B7-647EF9A8A72F}"/>
              </a:ext>
            </a:extLst>
          </p:cNvPr>
          <p:cNvSpPr txBox="1"/>
          <p:nvPr/>
        </p:nvSpPr>
        <p:spPr>
          <a:xfrm>
            <a:off x="1036958" y="437422"/>
            <a:ext cx="2721527" cy="420564"/>
          </a:xfrm>
          <a:prstGeom prst="rect">
            <a:avLst/>
          </a:prstGeom>
          <a:solidFill>
            <a:schemeClr val="accent1"/>
          </a:solidFill>
          <a:ln w="285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6" name="Rectangle 5">
            <a:extLst>
              <a:ext uri="{FF2B5EF4-FFF2-40B4-BE49-F238E27FC236}">
                <a16:creationId xmlns:a16="http://schemas.microsoft.com/office/drawing/2014/main" id="{D6F52CA8-CDFC-47FD-890C-150E63DEB731}"/>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9" name="TextBox 8">
            <a:extLst>
              <a:ext uri="{FF2B5EF4-FFF2-40B4-BE49-F238E27FC236}">
                <a16:creationId xmlns:a16="http://schemas.microsoft.com/office/drawing/2014/main" id="{CB4E5C02-21C3-49A7-A5BD-13F818E73629}"/>
              </a:ext>
            </a:extLst>
          </p:cNvPr>
          <p:cNvSpPr txBox="1"/>
          <p:nvPr/>
        </p:nvSpPr>
        <p:spPr>
          <a:xfrm>
            <a:off x="396816" y="2050211"/>
            <a:ext cx="1157089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The important thing about a __________ is that it____________.</a:t>
            </a:r>
            <a:endParaRPr lang="en-US" sz="3200">
              <a:cs typeface="Calibri"/>
            </a:endParaRPr>
          </a:p>
          <a:p>
            <a:endParaRPr lang="en-US" sz="3200">
              <a:cs typeface="Calibri"/>
            </a:endParaRPr>
          </a:p>
          <a:p>
            <a:r>
              <a:rPr lang="en-US" sz="3200">
                <a:cs typeface="Calibri"/>
              </a:rPr>
              <a:t>It ___________________________________,  and it ____________.</a:t>
            </a:r>
            <a:endParaRPr lang="en-US">
              <a:cs typeface="Calibri"/>
            </a:endParaRPr>
          </a:p>
          <a:p>
            <a:endParaRPr lang="en-US" sz="3200">
              <a:ea typeface="+mn-lt"/>
              <a:cs typeface="+mn-lt"/>
            </a:endParaRPr>
          </a:p>
          <a:p>
            <a:r>
              <a:rPr lang="en-US" sz="3200">
                <a:ea typeface="+mn-lt"/>
                <a:cs typeface="+mn-lt"/>
              </a:rPr>
              <a:t>But the important thing about a __________ is that it ____________</a:t>
            </a:r>
            <a:endParaRPr lang="en-US"/>
          </a:p>
        </p:txBody>
      </p:sp>
      <p:sp>
        <p:nvSpPr>
          <p:cNvPr id="10" name="TextBox 9">
            <a:extLst>
              <a:ext uri="{FF2B5EF4-FFF2-40B4-BE49-F238E27FC236}">
                <a16:creationId xmlns:a16="http://schemas.microsoft.com/office/drawing/2014/main" id="{7BB7439B-13BD-4C5E-B4AB-D83CEE40D784}"/>
              </a:ext>
            </a:extLst>
          </p:cNvPr>
          <p:cNvSpPr txBox="1"/>
          <p:nvPr/>
        </p:nvSpPr>
        <p:spPr>
          <a:xfrm>
            <a:off x="1087670" y="130811"/>
            <a:ext cx="287473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2244048-8BD8-4A46-A04D-AF76153F1B59}"/>
              </a:ext>
            </a:extLst>
          </p:cNvPr>
          <p:cNvSpPr/>
          <p:nvPr/>
        </p:nvSpPr>
        <p:spPr>
          <a:xfrm>
            <a:off x="4660242" y="2208902"/>
            <a:ext cx="7303697" cy="4169433"/>
          </a:xfrm>
          <a:prstGeom prst="roundRect">
            <a:avLst/>
          </a:prstGeom>
          <a:solidFill>
            <a:srgbClr val="F7FA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cs typeface="Cavolini"/>
              </a:rPr>
              <a:t>Work it out</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7" name="Rectangle: Rounded Corners 6">
            <a:extLst>
              <a:ext uri="{FF2B5EF4-FFF2-40B4-BE49-F238E27FC236}">
                <a16:creationId xmlns:a16="http://schemas.microsoft.com/office/drawing/2014/main" id="{3E096D8A-C975-4868-B764-6FC332C69486}"/>
              </a:ext>
            </a:extLst>
          </p:cNvPr>
          <p:cNvSpPr/>
          <p:nvPr/>
        </p:nvSpPr>
        <p:spPr>
          <a:xfrm>
            <a:off x="4831871" y="338947"/>
            <a:ext cx="7044904" cy="1595885"/>
          </a:xfrm>
          <a:prstGeom prst="roundRect">
            <a:avLst/>
          </a:prstGeom>
          <a:solidFill>
            <a:srgbClr val="F7FA6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0" i="0" u="none" strike="noStrike" kern="1200" cap="none" spc="0" normalizeH="0" baseline="0" noProof="0">
              <a:ln>
                <a:noFill/>
              </a:ln>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BA2EFD86-9CAF-41AC-B32A-E790D484C684}"/>
              </a:ext>
            </a:extLst>
          </p:cNvPr>
          <p:cNvSpPr txBox="1"/>
          <p:nvPr/>
        </p:nvSpPr>
        <p:spPr>
          <a:xfrm>
            <a:off x="368062" y="1489493"/>
            <a:ext cx="3893386" cy="4893647"/>
          </a:xfrm>
          <a:prstGeom prst="rect">
            <a:avLst/>
          </a:prstGeom>
          <a:solidFill>
            <a:srgbClr val="F7FA6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a:solidFill>
                  <a:schemeClr val="bg2">
                    <a:lumMod val="25000"/>
                  </a:schemeClr>
                </a:solidFill>
              </a:rPr>
              <a:t>Listen</a:t>
            </a:r>
            <a:r>
              <a:rPr lang="en-US" sz="2600">
                <a:solidFill>
                  <a:schemeClr val="bg2">
                    <a:lumMod val="25000"/>
                  </a:schemeClr>
                </a:solidFill>
                <a:cs typeface="Calibri"/>
              </a:rPr>
              <a:t> to the story.</a:t>
            </a:r>
            <a:endParaRPr lang="en-US">
              <a:solidFill>
                <a:schemeClr val="bg2">
                  <a:lumMod val="25000"/>
                </a:schemeClr>
              </a:solidFill>
              <a:cs typeface="Calibri"/>
            </a:endParaRPr>
          </a:p>
          <a:p>
            <a:endParaRPr lang="en-US" sz="2600">
              <a:solidFill>
                <a:schemeClr val="bg2">
                  <a:lumMod val="25000"/>
                </a:schemeClr>
              </a:solidFill>
              <a:cs typeface="Calibri"/>
            </a:endParaRPr>
          </a:p>
          <a:p>
            <a:r>
              <a:rPr lang="en-US" sz="2600">
                <a:solidFill>
                  <a:schemeClr val="bg2">
                    <a:lumMod val="25000"/>
                  </a:schemeClr>
                </a:solidFill>
                <a:cs typeface="Calibri"/>
              </a:rPr>
              <a:t>How do the little mice fix the big problem they encounter?</a:t>
            </a:r>
          </a:p>
          <a:p>
            <a:endParaRPr lang="en-US" sz="2600">
              <a:solidFill>
                <a:schemeClr val="bg2">
                  <a:lumMod val="25000"/>
                </a:schemeClr>
              </a:solidFill>
              <a:cs typeface="Calibri"/>
            </a:endParaRPr>
          </a:p>
          <a:p>
            <a:r>
              <a:rPr lang="en-US" sz="2600">
                <a:solidFill>
                  <a:schemeClr val="bg2">
                    <a:lumMod val="25000"/>
                  </a:schemeClr>
                </a:solidFill>
                <a:cs typeface="Calibri"/>
              </a:rPr>
              <a:t>Do you have a place to keep things you play with?</a:t>
            </a:r>
          </a:p>
          <a:p>
            <a:endParaRPr lang="en-US" sz="2600">
              <a:solidFill>
                <a:schemeClr val="bg2">
                  <a:lumMod val="25000"/>
                </a:schemeClr>
              </a:solidFill>
              <a:cs typeface="Calibri"/>
            </a:endParaRPr>
          </a:p>
          <a:p>
            <a:r>
              <a:rPr lang="en-US" sz="2600">
                <a:solidFill>
                  <a:schemeClr val="bg2">
                    <a:lumMod val="25000"/>
                  </a:schemeClr>
                </a:solidFill>
                <a:cs typeface="Calibri"/>
              </a:rPr>
              <a:t>What can you sort? </a:t>
            </a:r>
          </a:p>
          <a:p>
            <a:r>
              <a:rPr lang="en-US" sz="2600">
                <a:solidFill>
                  <a:schemeClr val="bg2">
                    <a:lumMod val="25000"/>
                  </a:schemeClr>
                </a:solidFill>
                <a:cs typeface="Calibri"/>
              </a:rPr>
              <a:t>How would you sort them?</a:t>
            </a:r>
          </a:p>
          <a:p>
            <a:endParaRPr lang="en-US" sz="2600">
              <a:solidFill>
                <a:srgbClr val="757070"/>
              </a:solidFill>
              <a:cs typeface="Calibri"/>
            </a:endParaRPr>
          </a:p>
        </p:txBody>
      </p:sp>
      <p:sp>
        <p:nvSpPr>
          <p:cNvPr id="9" name="TextBox 8">
            <a:extLst>
              <a:ext uri="{FF2B5EF4-FFF2-40B4-BE49-F238E27FC236}">
                <a16:creationId xmlns:a16="http://schemas.microsoft.com/office/drawing/2014/main" id="{12682C29-CB1A-4242-9B39-6F0107627642}"/>
              </a:ext>
            </a:extLst>
          </p:cNvPr>
          <p:cNvSpPr txBox="1"/>
          <p:nvPr/>
        </p:nvSpPr>
        <p:spPr>
          <a:xfrm>
            <a:off x="5313872" y="526212"/>
            <a:ext cx="60787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i="1">
                <a:solidFill>
                  <a:schemeClr val="bg2">
                    <a:lumMod val="25000"/>
                  </a:schemeClr>
                </a:solidFill>
              </a:rPr>
              <a:t>A Mousy Mess,</a:t>
            </a:r>
            <a:r>
              <a:rPr lang="en-US" sz="3600">
                <a:solidFill>
                  <a:schemeClr val="bg2">
                    <a:lumMod val="25000"/>
                  </a:schemeClr>
                </a:solidFill>
              </a:rPr>
              <a:t> </a:t>
            </a:r>
            <a:endParaRPr lang="en-US"/>
          </a:p>
          <a:p>
            <a:pPr algn="ctr"/>
            <a:r>
              <a:rPr lang="en-US" sz="3600">
                <a:solidFill>
                  <a:schemeClr val="bg2">
                    <a:lumMod val="25000"/>
                  </a:schemeClr>
                </a:solidFill>
              </a:rPr>
              <a:t>by Laura Driscoll</a:t>
            </a:r>
            <a:endParaRPr lang="en-US" sz="3600">
              <a:solidFill>
                <a:schemeClr val="bg2">
                  <a:lumMod val="25000"/>
                </a:schemeClr>
              </a:solidFill>
              <a:cs typeface="Calibri"/>
            </a:endParaRPr>
          </a:p>
        </p:txBody>
      </p:sp>
      <p:pic>
        <p:nvPicPr>
          <p:cNvPr id="8" name="Picture 9">
            <a:hlinkClick r:id="" action="ppaction://media"/>
            <a:extLst>
              <a:ext uri="{FF2B5EF4-FFF2-40B4-BE49-F238E27FC236}">
                <a16:creationId xmlns:a16="http://schemas.microsoft.com/office/drawing/2014/main" id="{758AF594-0BAF-456E-ACA2-F5EAE5D84E1F}"/>
              </a:ext>
            </a:extLst>
          </p:cNvPr>
          <p:cNvPicPr>
            <a:picLocks noRot="1" noChangeAspect="1"/>
          </p:cNvPicPr>
          <p:nvPr>
            <a:videoFile r:link="rId1"/>
          </p:nvPr>
        </p:nvPicPr>
        <p:blipFill>
          <a:blip r:embed="rId4"/>
          <a:stretch>
            <a:fillRect/>
          </a:stretch>
        </p:blipFill>
        <p:spPr>
          <a:xfrm>
            <a:off x="5204604" y="2473805"/>
            <a:ext cx="6326037" cy="3578164"/>
          </a:xfrm>
          <a:prstGeom prst="rect">
            <a:avLst/>
          </a:prstGeom>
        </p:spPr>
      </p:pic>
    </p:spTree>
    <p:extLst>
      <p:ext uri="{BB962C8B-B14F-4D97-AF65-F5344CB8AC3E}">
        <p14:creationId xmlns:p14="http://schemas.microsoft.com/office/powerpoint/2010/main" val="2343005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7" name="Google Shape;57;p13"/>
          <p:cNvSpPr txBox="1"/>
          <p:nvPr/>
        </p:nvSpPr>
        <p:spPr>
          <a:xfrm>
            <a:off x="1144930" y="1059081"/>
            <a:ext cx="9971169" cy="880921"/>
          </a:xfrm>
          <a:prstGeom prst="rect">
            <a:avLst/>
          </a:prstGeom>
          <a:noFill/>
          <a:ln>
            <a:noFill/>
          </a:ln>
        </p:spPr>
        <p:txBody>
          <a:bodyPr spcFirstLastPara="1" wrap="square" lIns="121900" tIns="121900" rIns="121900" bIns="121900" anchor="t" anchorCtr="0">
            <a:noAutofit/>
          </a:bodyPr>
          <a:lstStyle/>
          <a:p>
            <a:pPr algn="ctr"/>
            <a:r>
              <a:rPr lang="en" sz="4000">
                <a:solidFill>
                  <a:schemeClr val="bg2">
                    <a:lumMod val="25000"/>
                  </a:schemeClr>
                </a:solidFill>
                <a:latin typeface="Calibri"/>
                <a:ea typeface="Acme"/>
                <a:cs typeface="Acme"/>
                <a:sym typeface="Acme"/>
              </a:rPr>
              <a:t>The Important Book About 3-D Objects</a:t>
            </a:r>
            <a:endParaRPr lang="en-US" sz="4000">
              <a:solidFill>
                <a:schemeClr val="bg2">
                  <a:lumMod val="25000"/>
                </a:schemeClr>
              </a:solidFill>
              <a:latin typeface="Calibri"/>
              <a:ea typeface="Acme"/>
              <a:cs typeface="Acme"/>
            </a:endParaRPr>
          </a:p>
        </p:txBody>
      </p:sp>
      <p:sp>
        <p:nvSpPr>
          <p:cNvPr id="4" name="Round Diagonal Corner Rectangle 2">
            <a:extLst>
              <a:ext uri="{FF2B5EF4-FFF2-40B4-BE49-F238E27FC236}">
                <a16:creationId xmlns:a16="http://schemas.microsoft.com/office/drawing/2014/main" id="{8F32A7B0-28B4-4B64-9B78-D6C65D2D454A}"/>
              </a:ext>
            </a:extLst>
          </p:cNvPr>
          <p:cNvSpPr/>
          <p:nvPr/>
        </p:nvSpPr>
        <p:spPr>
          <a:xfrm>
            <a:off x="119541" y="116566"/>
            <a:ext cx="11997911" cy="6607791"/>
          </a:xfrm>
          <a:prstGeom prst="round2DiagRect">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CF30951-B939-4BA8-82B7-647EF9A8A72F}"/>
              </a:ext>
            </a:extLst>
          </p:cNvPr>
          <p:cNvSpPr txBox="1"/>
          <p:nvPr/>
        </p:nvSpPr>
        <p:spPr>
          <a:xfrm>
            <a:off x="1036958" y="437422"/>
            <a:ext cx="2721527" cy="420564"/>
          </a:xfrm>
          <a:prstGeom prst="rect">
            <a:avLst/>
          </a:prstGeom>
          <a:solidFill>
            <a:schemeClr val="accent1"/>
          </a:solidFill>
          <a:ln w="285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6" name="Rectangle 5">
            <a:extLst>
              <a:ext uri="{FF2B5EF4-FFF2-40B4-BE49-F238E27FC236}">
                <a16:creationId xmlns:a16="http://schemas.microsoft.com/office/drawing/2014/main" id="{D6F52CA8-CDFC-47FD-890C-150E63DEB731}"/>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9" name="TextBox 8">
            <a:extLst>
              <a:ext uri="{FF2B5EF4-FFF2-40B4-BE49-F238E27FC236}">
                <a16:creationId xmlns:a16="http://schemas.microsoft.com/office/drawing/2014/main" id="{CB4E5C02-21C3-49A7-A5BD-13F818E73629}"/>
              </a:ext>
            </a:extLst>
          </p:cNvPr>
          <p:cNvSpPr txBox="1"/>
          <p:nvPr/>
        </p:nvSpPr>
        <p:spPr>
          <a:xfrm>
            <a:off x="396816" y="2050211"/>
            <a:ext cx="1157089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The important thing about a __________ is that it____________.</a:t>
            </a:r>
            <a:endParaRPr lang="en-US" sz="3200">
              <a:cs typeface="Calibri"/>
            </a:endParaRPr>
          </a:p>
          <a:p>
            <a:endParaRPr lang="en-US" sz="3200">
              <a:cs typeface="Calibri"/>
            </a:endParaRPr>
          </a:p>
          <a:p>
            <a:r>
              <a:rPr lang="en-US" sz="3200">
                <a:cs typeface="Calibri"/>
              </a:rPr>
              <a:t>It ___________________________________, and it _____________.</a:t>
            </a:r>
            <a:endParaRPr lang="en-US">
              <a:cs typeface="Calibri"/>
            </a:endParaRPr>
          </a:p>
          <a:p>
            <a:endParaRPr lang="en-US" sz="3200">
              <a:ea typeface="+mn-lt"/>
              <a:cs typeface="+mn-lt"/>
            </a:endParaRPr>
          </a:p>
          <a:p>
            <a:r>
              <a:rPr lang="en-US" sz="3200">
                <a:ea typeface="+mn-lt"/>
                <a:cs typeface="+mn-lt"/>
              </a:rPr>
              <a:t>But the important thing about a __________ is that it ___________.</a:t>
            </a:r>
            <a:endParaRPr lang="en-US"/>
          </a:p>
          <a:p>
            <a:endParaRPr lang="en-US" sz="3200">
              <a:cs typeface="Calibri"/>
            </a:endParaRPr>
          </a:p>
        </p:txBody>
      </p:sp>
      <p:sp>
        <p:nvSpPr>
          <p:cNvPr id="2" name="TextBox 1">
            <a:extLst>
              <a:ext uri="{FF2B5EF4-FFF2-40B4-BE49-F238E27FC236}">
                <a16:creationId xmlns:a16="http://schemas.microsoft.com/office/drawing/2014/main" id="{B9535719-63EF-48FB-A4E5-8927C5509F78}"/>
              </a:ext>
            </a:extLst>
          </p:cNvPr>
          <p:cNvSpPr txBox="1"/>
          <p:nvPr/>
        </p:nvSpPr>
        <p:spPr>
          <a:xfrm>
            <a:off x="1087670" y="130811"/>
            <a:ext cx="287473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21617212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chemeClr val="accent1"/>
          </a:solidFill>
          <a:ln w="28575">
            <a:solidFill>
              <a:srgbClr val="4472C4"/>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370802683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9" name="Rectangle 8">
            <a:extLst>
              <a:ext uri="{FF2B5EF4-FFF2-40B4-BE49-F238E27FC236}">
                <a16:creationId xmlns:a16="http://schemas.microsoft.com/office/drawing/2014/main" id="{BC914A64-DFF9-46ED-AD49-1360B92CDD9F}"/>
              </a:ext>
            </a:extLst>
          </p:cNvPr>
          <p:cNvSpPr/>
          <p:nvPr/>
        </p:nvSpPr>
        <p:spPr>
          <a:xfrm>
            <a:off x="4644966" y="453965"/>
            <a:ext cx="6599206" cy="9201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Diagonal Corner Rectangle 2">
            <a:extLst>
              <a:ext uri="{FF2B5EF4-FFF2-40B4-BE49-F238E27FC236}">
                <a16:creationId xmlns:a16="http://schemas.microsoft.com/office/drawing/2014/main" id="{4FF0A931-C088-4262-930E-38EEFE1D8DCE}"/>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AFF7880D-EA19-40BA-956E-28E0ECB22C5E}"/>
              </a:ext>
            </a:extLst>
          </p:cNvPr>
          <p:cNvSpPr txBox="1"/>
          <p:nvPr/>
        </p:nvSpPr>
        <p:spPr>
          <a:xfrm>
            <a:off x="1264706" y="603933"/>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endParaRPr lang="en-US" sz="2133">
              <a:latin typeface="Cavolini" panose="03000502040302020204" pitchFamily="66" charset="0"/>
              <a:cs typeface="Cavolini" panose="03000502040302020204" pitchFamily="66" charset="0"/>
            </a:endParaRPr>
          </a:p>
        </p:txBody>
      </p:sp>
      <p:sp>
        <p:nvSpPr>
          <p:cNvPr id="7" name="Rectangle 6">
            <a:extLst>
              <a:ext uri="{FF2B5EF4-FFF2-40B4-BE49-F238E27FC236}">
                <a16:creationId xmlns:a16="http://schemas.microsoft.com/office/drawing/2014/main" id="{1526CD33-C62B-4F69-90F9-BAB848D197E7}"/>
              </a:ext>
            </a:extLst>
          </p:cNvPr>
          <p:cNvSpPr/>
          <p:nvPr/>
        </p:nvSpPr>
        <p:spPr>
          <a:xfrm>
            <a:off x="630647" y="44745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3" name="Rectangle: Rounded Corners 2">
            <a:extLst>
              <a:ext uri="{FF2B5EF4-FFF2-40B4-BE49-F238E27FC236}">
                <a16:creationId xmlns:a16="http://schemas.microsoft.com/office/drawing/2014/main" id="{A3653DE9-A6A9-4B09-89AD-BE509CF542EE}"/>
              </a:ext>
            </a:extLst>
          </p:cNvPr>
          <p:cNvSpPr/>
          <p:nvPr/>
        </p:nvSpPr>
        <p:spPr>
          <a:xfrm>
            <a:off x="4287328" y="1720971"/>
            <a:ext cx="7246187" cy="45432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a:hlinkClick r:id="" action="ppaction://media"/>
            <a:extLst>
              <a:ext uri="{FF2B5EF4-FFF2-40B4-BE49-F238E27FC236}">
                <a16:creationId xmlns:a16="http://schemas.microsoft.com/office/drawing/2014/main" id="{65EC1D72-5237-4951-87CC-86E7F2C61796}"/>
              </a:ext>
            </a:extLst>
          </p:cNvPr>
          <p:cNvPicPr>
            <a:picLocks noRot="1" noChangeAspect="1"/>
          </p:cNvPicPr>
          <p:nvPr>
            <a:videoFile r:link="rId1"/>
          </p:nvPr>
        </p:nvPicPr>
        <p:blipFill>
          <a:blip r:embed="rId4"/>
          <a:stretch>
            <a:fillRect/>
          </a:stretch>
        </p:blipFill>
        <p:spPr>
          <a:xfrm>
            <a:off x="4687019" y="2171880"/>
            <a:ext cx="6570452" cy="3736315"/>
          </a:xfrm>
          <a:prstGeom prst="rect">
            <a:avLst/>
          </a:prstGeom>
        </p:spPr>
      </p:pic>
      <p:sp>
        <p:nvSpPr>
          <p:cNvPr id="8" name="TextBox 7">
            <a:extLst>
              <a:ext uri="{FF2B5EF4-FFF2-40B4-BE49-F238E27FC236}">
                <a16:creationId xmlns:a16="http://schemas.microsoft.com/office/drawing/2014/main" id="{EBA9EF5E-4BA1-43AD-9E55-DB2EAB1D6C26}"/>
              </a:ext>
            </a:extLst>
          </p:cNvPr>
          <p:cNvSpPr txBox="1"/>
          <p:nvPr/>
        </p:nvSpPr>
        <p:spPr>
          <a:xfrm>
            <a:off x="4723501" y="453427"/>
            <a:ext cx="58774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The Greedy Triangle </a:t>
            </a:r>
            <a:endParaRPr lang="en-US" sz="3200">
              <a:cs typeface="Calibri"/>
            </a:endParaRPr>
          </a:p>
          <a:p>
            <a:pPr algn="ctr"/>
            <a:r>
              <a:rPr lang="en-US" sz="3200">
                <a:cs typeface="Calibri"/>
              </a:rPr>
              <a:t>By Marilyn Burns</a:t>
            </a:r>
          </a:p>
        </p:txBody>
      </p:sp>
      <p:sp>
        <p:nvSpPr>
          <p:cNvPr id="10" name="Rectangle: Rounded Corners 9">
            <a:extLst>
              <a:ext uri="{FF2B5EF4-FFF2-40B4-BE49-F238E27FC236}">
                <a16:creationId xmlns:a16="http://schemas.microsoft.com/office/drawing/2014/main" id="{A1822761-0D3F-4770-8B30-2C6FCD6FC57E}"/>
              </a:ext>
            </a:extLst>
          </p:cNvPr>
          <p:cNvSpPr/>
          <p:nvPr/>
        </p:nvSpPr>
        <p:spPr>
          <a:xfrm>
            <a:off x="474633" y="1718274"/>
            <a:ext cx="3508074" cy="45432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bg2">
                    <a:lumMod val="25000"/>
                  </a:schemeClr>
                </a:solidFill>
                <a:cs typeface="Calibri"/>
              </a:rPr>
              <a:t>Listen to the story.</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4" name="Round Diagonal Corner Rectangle 2">
            <a:extLst>
              <a:ext uri="{FF2B5EF4-FFF2-40B4-BE49-F238E27FC236}">
                <a16:creationId xmlns:a16="http://schemas.microsoft.com/office/drawing/2014/main" id="{4FF0A931-C088-4262-930E-38EEFE1D8DCE}"/>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AFF7880D-EA19-40BA-956E-28E0ECB22C5E}"/>
              </a:ext>
            </a:extLst>
          </p:cNvPr>
          <p:cNvSpPr txBox="1"/>
          <p:nvPr/>
        </p:nvSpPr>
        <p:spPr>
          <a:xfrm>
            <a:off x="1264706" y="603933"/>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endParaRPr lang="en-US" sz="2133">
              <a:latin typeface="Cavolini" panose="03000502040302020204" pitchFamily="66" charset="0"/>
              <a:cs typeface="Cavolini" panose="03000502040302020204" pitchFamily="66" charset="0"/>
            </a:endParaRPr>
          </a:p>
        </p:txBody>
      </p:sp>
      <p:sp>
        <p:nvSpPr>
          <p:cNvPr id="7" name="Rectangle 6">
            <a:extLst>
              <a:ext uri="{FF2B5EF4-FFF2-40B4-BE49-F238E27FC236}">
                <a16:creationId xmlns:a16="http://schemas.microsoft.com/office/drawing/2014/main" id="{1526CD33-C62B-4F69-90F9-BAB848D197E7}"/>
              </a:ext>
            </a:extLst>
          </p:cNvPr>
          <p:cNvSpPr/>
          <p:nvPr/>
        </p:nvSpPr>
        <p:spPr>
          <a:xfrm>
            <a:off x="630647" y="44745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99DA80A8-A435-4834-A5FE-9712FD9E8B9F}"/>
              </a:ext>
            </a:extLst>
          </p:cNvPr>
          <p:cNvSpPr txBox="1"/>
          <p:nvPr/>
        </p:nvSpPr>
        <p:spPr>
          <a:xfrm>
            <a:off x="1043796" y="1978325"/>
            <a:ext cx="10463841"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Create a story about the important attributes of 2-D shapes.</a:t>
            </a:r>
            <a:endParaRPr lang="en-US" sz="3200">
              <a:cs typeface="Calibri"/>
            </a:endParaRPr>
          </a:p>
          <a:p>
            <a:r>
              <a:rPr lang="en-US" sz="3200">
                <a:cs typeface="Calibri"/>
              </a:rPr>
              <a:t>Your story must include the following 2-D shapes:</a:t>
            </a:r>
          </a:p>
          <a:p>
            <a:r>
              <a:rPr lang="en-US" sz="3200">
                <a:cs typeface="Calibri"/>
              </a:rPr>
              <a:t>Square, triangle, rectangle,  and circle.</a:t>
            </a:r>
          </a:p>
          <a:p>
            <a:endParaRPr lang="en-US" sz="3200">
              <a:cs typeface="Calibri"/>
            </a:endParaRPr>
          </a:p>
          <a:p>
            <a:r>
              <a:rPr lang="en-US" sz="3200">
                <a:cs typeface="Calibri"/>
              </a:rPr>
              <a:t>Draw illustrations for each shape.</a:t>
            </a:r>
          </a:p>
          <a:p>
            <a:endParaRPr lang="en-US" sz="3200">
              <a:cs typeface="Calibri"/>
            </a:endParaRPr>
          </a:p>
          <a:p>
            <a:endParaRPr lang="en-US" sz="2800">
              <a:cs typeface="Calibri"/>
            </a:endParaRPr>
          </a:p>
        </p:txBody>
      </p:sp>
      <p:sp>
        <p:nvSpPr>
          <p:cNvPr id="3" name="TextBox 2">
            <a:extLst>
              <a:ext uri="{FF2B5EF4-FFF2-40B4-BE49-F238E27FC236}">
                <a16:creationId xmlns:a16="http://schemas.microsoft.com/office/drawing/2014/main" id="{5CCCF27B-0DBA-4BCD-B6D5-29C722962796}"/>
              </a:ext>
            </a:extLst>
          </p:cNvPr>
          <p:cNvSpPr txBox="1"/>
          <p:nvPr/>
        </p:nvSpPr>
        <p:spPr>
          <a:xfrm>
            <a:off x="5126966" y="55496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Create A Story</a:t>
            </a:r>
            <a:endParaRPr lang="en-US" sz="3200">
              <a:cs typeface="Calibri"/>
            </a:endParaRPr>
          </a:p>
        </p:txBody>
      </p:sp>
    </p:spTree>
    <p:extLst>
      <p:ext uri="{BB962C8B-B14F-4D97-AF65-F5344CB8AC3E}">
        <p14:creationId xmlns:p14="http://schemas.microsoft.com/office/powerpoint/2010/main" val="2369686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3980572" y="260405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endPar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4976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33764AFC-44B0-4F26-BAC7-A8340A335D08}"/>
              </a:ext>
            </a:extLst>
          </p:cNvPr>
          <p:cNvSpPr/>
          <p:nvPr/>
        </p:nvSpPr>
        <p:spPr>
          <a:xfrm rot="5400000">
            <a:off x="5408675" y="2482883"/>
            <a:ext cx="1207698" cy="3119886"/>
          </a:xfrm>
          <a:prstGeom prst="flowChartOffpage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1"/>
          </a:solidFill>
          <a:ln w="28575">
            <a:solidFill>
              <a:schemeClr val="accent1"/>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411" y="42792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358" y="5327884"/>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37138" y="4331021"/>
            <a:ext cx="2196633" cy="461665"/>
          </a:xfrm>
          <a:prstGeom prst="rect">
            <a:avLst/>
          </a:prstGeom>
          <a:noFill/>
        </p:spPr>
        <p:txBody>
          <a:bodyPr wrap="square" lIns="91440" tIns="45720" rIns="91440" bIns="45720" rtlCol="0" anchor="t">
            <a:spAutoFit/>
          </a:bodyPr>
          <a:lstStyle/>
          <a:p>
            <a:r>
              <a:rPr lang="en-US" sz="2400">
                <a:solidFill>
                  <a:schemeClr val="bg2">
                    <a:lumMod val="25000"/>
                  </a:schemeClr>
                </a:solidFill>
                <a:latin typeface="Calibri"/>
                <a:cs typeface="Calibri"/>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814214" y="5364672"/>
            <a:ext cx="1520083" cy="461665"/>
          </a:xfrm>
          <a:prstGeom prst="rect">
            <a:avLst/>
          </a:prstGeom>
          <a:noFill/>
        </p:spPr>
        <p:txBody>
          <a:bodyPr wrap="square" lIns="91440" tIns="45720" rIns="91440" bIns="45720" rtlCol="0" anchor="t">
            <a:spAutoFit/>
          </a:bodyPr>
          <a:lstStyle/>
          <a:p>
            <a:r>
              <a:rPr lang="en-US" sz="2400">
                <a:solidFill>
                  <a:schemeClr val="bg2">
                    <a:lumMod val="25000"/>
                  </a:schemeClr>
                </a:solidFill>
                <a:latin typeface="Calibri"/>
                <a:cs typeface="Calibri"/>
              </a:rPr>
              <a:t>Record It</a:t>
            </a:r>
          </a:p>
        </p:txBody>
      </p:sp>
      <p:sp>
        <p:nvSpPr>
          <p:cNvPr id="27" name="Rectangle 26">
            <a:extLst>
              <a:ext uri="{FF2B5EF4-FFF2-40B4-BE49-F238E27FC236}">
                <a16:creationId xmlns:a16="http://schemas.microsoft.com/office/drawing/2014/main" id="{2FFE1002-E844-3642-A0B9-10BEEFD39A80}"/>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0" name="Rectangle 59">
            <a:extLst>
              <a:ext uri="{FF2B5EF4-FFF2-40B4-BE49-F238E27FC236}">
                <a16:creationId xmlns:a16="http://schemas.microsoft.com/office/drawing/2014/main" id="{D673F850-A07C-AD41-968E-4A6924CE0B21}"/>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1" name="Rectangle 60">
            <a:extLst>
              <a:ext uri="{FF2B5EF4-FFF2-40B4-BE49-F238E27FC236}">
                <a16:creationId xmlns:a16="http://schemas.microsoft.com/office/drawing/2014/main" id="{330048A6-6241-3A48-B5FC-1B542DC3453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33" name="TextBox 32">
            <a:extLst>
              <a:ext uri="{FF2B5EF4-FFF2-40B4-BE49-F238E27FC236}">
                <a16:creationId xmlns:a16="http://schemas.microsoft.com/office/drawing/2014/main" id="{DB761D9B-3EA2-C844-AD60-A0B11CA4ADD8}"/>
              </a:ext>
            </a:extLst>
          </p:cNvPr>
          <p:cNvSpPr txBox="1"/>
          <p:nvPr/>
        </p:nvSpPr>
        <p:spPr>
          <a:xfrm>
            <a:off x="10217283" y="4899895"/>
            <a:ext cx="713228" cy="461665"/>
          </a:xfrm>
          <a:prstGeom prst="rect">
            <a:avLst/>
          </a:prstGeom>
          <a:noFill/>
        </p:spPr>
        <p:txBody>
          <a:bodyPr wrap="square" lIns="91440" tIns="45720" rIns="91440" bIns="45720" rtlCol="0" anchor="t">
            <a:spAutoFit/>
          </a:bodyPr>
          <a:lstStyle/>
          <a:p>
            <a:r>
              <a:rPr lang="en-US" sz="2400">
                <a:solidFill>
                  <a:schemeClr val="bg2">
                    <a:lumMod val="25000"/>
                  </a:schemeClr>
                </a:solidFill>
                <a:latin typeface="Calibri"/>
                <a:cs typeface="Calibri"/>
              </a:rPr>
              <a:t>or…</a:t>
            </a:r>
          </a:p>
        </p:txBody>
      </p:sp>
      <p:sp>
        <p:nvSpPr>
          <p:cNvPr id="25" name="Round Diagonal Corner Rectangle 23">
            <a:extLst>
              <a:ext uri="{FF2B5EF4-FFF2-40B4-BE49-F238E27FC236}">
                <a16:creationId xmlns:a16="http://schemas.microsoft.com/office/drawing/2014/main" id="{CF1888E7-FA62-4C9F-B17D-CE4F36C59E6A}"/>
              </a:ext>
            </a:extLst>
          </p:cNvPr>
          <p:cNvSpPr/>
          <p:nvPr/>
        </p:nvSpPr>
        <p:spPr>
          <a:xfrm>
            <a:off x="0" y="171802"/>
            <a:ext cx="2940148" cy="707887"/>
          </a:xfrm>
          <a:prstGeom prst="round2DiagRect">
            <a:avLst/>
          </a:prstGeom>
          <a:solidFill>
            <a:schemeClr val="tx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10</a:t>
            </a:r>
          </a:p>
        </p:txBody>
      </p:sp>
      <p:sp>
        <p:nvSpPr>
          <p:cNvPr id="11" name="TextBox 10">
            <a:extLst>
              <a:ext uri="{FF2B5EF4-FFF2-40B4-BE49-F238E27FC236}">
                <a16:creationId xmlns:a16="http://schemas.microsoft.com/office/drawing/2014/main" id="{55D68C9D-46B6-4C92-BD62-C324C5F12399}"/>
              </a:ext>
            </a:extLst>
          </p:cNvPr>
          <p:cNvSpPr txBox="1"/>
          <p:nvPr/>
        </p:nvSpPr>
        <p:spPr>
          <a:xfrm>
            <a:off x="666326" y="2119257"/>
            <a:ext cx="2915605" cy="1200329"/>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Bradley Hand"/>
                <a:ea typeface="+mn-ea"/>
                <a:cs typeface="+mn-cs"/>
              </a:rPr>
              <a:t>Solve Me Mobile</a:t>
            </a:r>
            <a:endParaRPr lang="en-US" sz="3600" b="0" i="0" u="none" strike="noStrike" kern="1200" cap="none" spc="0" normalizeH="0" baseline="0" noProof="0">
              <a:ln>
                <a:noFill/>
              </a:ln>
              <a:effectLst/>
              <a:uLnTx/>
              <a:uFillTx/>
              <a:latin typeface="Bradley Hand" pitchFamily="2" charset="77"/>
            </a:endParaRPr>
          </a:p>
        </p:txBody>
      </p:sp>
      <p:sp>
        <p:nvSpPr>
          <p:cNvPr id="12" name="TextBox 11">
            <a:extLst>
              <a:ext uri="{FF2B5EF4-FFF2-40B4-BE49-F238E27FC236}">
                <a16:creationId xmlns:a16="http://schemas.microsoft.com/office/drawing/2014/main" id="{BCF4253B-5D3D-4FD1-B7C5-529882B006E8}"/>
              </a:ext>
            </a:extLst>
          </p:cNvPr>
          <p:cNvSpPr txBox="1"/>
          <p:nvPr/>
        </p:nvSpPr>
        <p:spPr>
          <a:xfrm>
            <a:off x="4896928" y="344481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rgbClr val="FFFFFF"/>
                </a:solidFill>
              </a:rPr>
              <a:t>Riddle Me This!</a:t>
            </a:r>
            <a:endParaRPr lang="en-US" sz="3600">
              <a:solidFill>
                <a:srgbClr val="FFFFFF"/>
              </a:solidFill>
              <a:cs typeface="Calibri"/>
            </a:endParaRPr>
          </a:p>
        </p:txBody>
      </p:sp>
      <p:pic>
        <p:nvPicPr>
          <p:cNvPr id="4" name="Picture 5" descr="A close up of a logo&#10;&#10;Description automatically generated">
            <a:extLst>
              <a:ext uri="{FF2B5EF4-FFF2-40B4-BE49-F238E27FC236}">
                <a16:creationId xmlns:a16="http://schemas.microsoft.com/office/drawing/2014/main" id="{99A3F1EB-74BE-44E9-8686-8ABF3F7D5087}"/>
              </a:ext>
            </a:extLst>
          </p:cNvPr>
          <p:cNvPicPr>
            <a:picLocks noChangeAspect="1"/>
          </p:cNvPicPr>
          <p:nvPr/>
        </p:nvPicPr>
        <p:blipFill>
          <a:blip r:embed="rId5"/>
          <a:stretch>
            <a:fillRect/>
          </a:stretch>
        </p:blipFill>
        <p:spPr>
          <a:xfrm>
            <a:off x="8863462" y="2343061"/>
            <a:ext cx="704850" cy="619125"/>
          </a:xfrm>
          <a:prstGeom prst="rect">
            <a:avLst/>
          </a:prstGeom>
        </p:spPr>
      </p:pic>
      <p:sp>
        <p:nvSpPr>
          <p:cNvPr id="7" name="TextBox 6">
            <a:extLst>
              <a:ext uri="{FF2B5EF4-FFF2-40B4-BE49-F238E27FC236}">
                <a16:creationId xmlns:a16="http://schemas.microsoft.com/office/drawing/2014/main" id="{17BB8EC7-C54F-4668-B5DB-F6EE1A89DA76}"/>
              </a:ext>
            </a:extLst>
          </p:cNvPr>
          <p:cNvSpPr txBox="1"/>
          <p:nvPr/>
        </p:nvSpPr>
        <p:spPr>
          <a:xfrm>
            <a:off x="9641456" y="2265872"/>
            <a:ext cx="185180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2">
                    <a:lumMod val="25000"/>
                  </a:schemeClr>
                </a:solidFill>
              </a:rPr>
              <a:t>Build It,</a:t>
            </a:r>
            <a:endParaRPr lang="en-US" sz="2400">
              <a:solidFill>
                <a:schemeClr val="bg2">
                  <a:lumMod val="25000"/>
                </a:schemeClr>
              </a:solidFill>
              <a:cs typeface="Calibri"/>
            </a:endParaRPr>
          </a:p>
          <a:p>
            <a:endParaRPr lang="en-US" sz="2400">
              <a:solidFill>
                <a:schemeClr val="bg2">
                  <a:lumMod val="25000"/>
                </a:schemeClr>
              </a:solidFill>
              <a:cs typeface="Calibri"/>
            </a:endParaRPr>
          </a:p>
          <a:p>
            <a:endParaRPr lang="en-US" sz="2400">
              <a:solidFill>
                <a:schemeClr val="bg2">
                  <a:lumMod val="25000"/>
                </a:schemeClr>
              </a:solidFill>
              <a:cs typeface="Calibri"/>
            </a:endParaRPr>
          </a:p>
          <a:p>
            <a:r>
              <a:rPr lang="en-US" sz="2400">
                <a:solidFill>
                  <a:schemeClr val="bg2">
                    <a:lumMod val="25000"/>
                  </a:schemeClr>
                </a:solidFill>
                <a:cs typeface="Calibri"/>
              </a:rPr>
              <a:t>Take a Photo</a:t>
            </a:r>
            <a:r>
              <a:rPr lang="en-US" sz="2400">
                <a:cs typeface="Calibri"/>
              </a:rPr>
              <a:t>.</a:t>
            </a:r>
          </a:p>
        </p:txBody>
      </p:sp>
      <p:pic>
        <p:nvPicPr>
          <p:cNvPr id="8" name="Picture 8" descr="A picture containing icon&#10;&#10;Description automatically generated">
            <a:extLst>
              <a:ext uri="{FF2B5EF4-FFF2-40B4-BE49-F238E27FC236}">
                <a16:creationId xmlns:a16="http://schemas.microsoft.com/office/drawing/2014/main" id="{73CC6216-E294-4614-9DD4-1261B5C16480}"/>
              </a:ext>
            </a:extLst>
          </p:cNvPr>
          <p:cNvPicPr>
            <a:picLocks noChangeAspect="1"/>
          </p:cNvPicPr>
          <p:nvPr/>
        </p:nvPicPr>
        <p:blipFill>
          <a:blip r:embed="rId6"/>
          <a:stretch>
            <a:fillRect/>
          </a:stretch>
        </p:blipFill>
        <p:spPr>
          <a:xfrm>
            <a:off x="8735683" y="3325381"/>
            <a:ext cx="859767" cy="609804"/>
          </a:xfrm>
          <a:prstGeom prst="rect">
            <a:avLst/>
          </a:prstGeom>
        </p:spPr>
      </p:pic>
      <p:pic>
        <p:nvPicPr>
          <p:cNvPr id="24" name="Picture 4" descr="Shape&#10;&#10;Description automatically generated">
            <a:extLst>
              <a:ext uri="{FF2B5EF4-FFF2-40B4-BE49-F238E27FC236}">
                <a16:creationId xmlns:a16="http://schemas.microsoft.com/office/drawing/2014/main" id="{CE9A9C48-51F5-49C1-B39B-5B08663732D6}"/>
              </a:ext>
            </a:extLst>
          </p:cNvPr>
          <p:cNvPicPr>
            <a:picLocks noChangeAspect="1"/>
          </p:cNvPicPr>
          <p:nvPr/>
        </p:nvPicPr>
        <p:blipFill>
          <a:blip r:embed="rId7"/>
          <a:stretch>
            <a:fillRect/>
          </a:stretch>
        </p:blipFill>
        <p:spPr>
          <a:xfrm>
            <a:off x="1228583" y="3438977"/>
            <a:ext cx="1711565" cy="2844162"/>
          </a:xfrm>
          <a:prstGeom prst="rect">
            <a:avLst/>
          </a:prstGeom>
        </p:spPr>
      </p:pic>
    </p:spTree>
    <p:extLst>
      <p:ext uri="{BB962C8B-B14F-4D97-AF65-F5344CB8AC3E}">
        <p14:creationId xmlns:p14="http://schemas.microsoft.com/office/powerpoint/2010/main" val="146320660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2" name="Picture 4" descr="Shape&#10;&#10;Description automatically generated">
            <a:extLst>
              <a:ext uri="{FF2B5EF4-FFF2-40B4-BE49-F238E27FC236}">
                <a16:creationId xmlns:a16="http://schemas.microsoft.com/office/drawing/2014/main" id="{CE9A9C48-51F5-49C1-B39B-5B08663732D6}"/>
              </a:ext>
            </a:extLst>
          </p:cNvPr>
          <p:cNvPicPr>
            <a:picLocks noChangeAspect="1"/>
          </p:cNvPicPr>
          <p:nvPr/>
        </p:nvPicPr>
        <p:blipFill>
          <a:blip r:embed="rId3"/>
          <a:stretch>
            <a:fillRect/>
          </a:stretch>
        </p:blipFill>
        <p:spPr>
          <a:xfrm>
            <a:off x="4638855" y="493952"/>
            <a:ext cx="3532517" cy="5870095"/>
          </a:xfrm>
          <a:prstGeom prst="rect">
            <a:avLst/>
          </a:prstGeom>
        </p:spPr>
      </p:pic>
      <p:pic>
        <p:nvPicPr>
          <p:cNvPr id="4" name="Picture 4" descr="A picture containing funnel chart&#10;&#10;Description automatically generated">
            <a:extLst>
              <a:ext uri="{FF2B5EF4-FFF2-40B4-BE49-F238E27FC236}">
                <a16:creationId xmlns:a16="http://schemas.microsoft.com/office/drawing/2014/main" id="{EB02AAE6-58F3-44D3-A67E-937E608EF078}"/>
              </a:ext>
            </a:extLst>
          </p:cNvPr>
          <p:cNvPicPr>
            <a:picLocks noChangeAspect="1"/>
          </p:cNvPicPr>
          <p:nvPr/>
        </p:nvPicPr>
        <p:blipFill>
          <a:blip r:embed="rId4"/>
          <a:stretch>
            <a:fillRect/>
          </a:stretch>
        </p:blipFill>
        <p:spPr>
          <a:xfrm>
            <a:off x="779793" y="1940404"/>
            <a:ext cx="1502793" cy="820587"/>
          </a:xfrm>
          <a:prstGeom prst="rect">
            <a:avLst/>
          </a:prstGeom>
        </p:spPr>
      </p:pic>
      <p:sp>
        <p:nvSpPr>
          <p:cNvPr id="5" name="TextBox 4">
            <a:extLst>
              <a:ext uri="{FF2B5EF4-FFF2-40B4-BE49-F238E27FC236}">
                <a16:creationId xmlns:a16="http://schemas.microsoft.com/office/drawing/2014/main" id="{2CF03FAD-A4B8-417E-B6C6-D34249DD683E}"/>
              </a:ext>
            </a:extLst>
          </p:cNvPr>
          <p:cNvSpPr txBox="1"/>
          <p:nvPr/>
        </p:nvSpPr>
        <p:spPr>
          <a:xfrm>
            <a:off x="296175" y="2064589"/>
            <a:ext cx="4180934"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If </a:t>
            </a:r>
          </a:p>
          <a:p>
            <a:endParaRPr lang="en-US" sz="3200"/>
          </a:p>
          <a:p>
            <a:r>
              <a:rPr lang="en-US" sz="3200"/>
              <a:t>What might the values of the other shapes be?</a:t>
            </a:r>
            <a:endParaRPr lang="en-US" sz="3200">
              <a:cs typeface="Calibri"/>
            </a:endParaRPr>
          </a:p>
          <a:p>
            <a:endParaRPr lang="en-US" sz="3200">
              <a:cs typeface="Calibri"/>
            </a:endParaRPr>
          </a:p>
          <a:p>
            <a:r>
              <a:rPr lang="en-US" sz="3200">
                <a:cs typeface="Calibri"/>
              </a:rPr>
              <a:t>What might the total number of the mobile be?</a:t>
            </a:r>
          </a:p>
        </p:txBody>
      </p:sp>
    </p:spTree>
    <p:extLst>
      <p:ext uri="{BB962C8B-B14F-4D97-AF65-F5344CB8AC3E}">
        <p14:creationId xmlns:p14="http://schemas.microsoft.com/office/powerpoint/2010/main" val="201417866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2" name="Picture 4" descr="Shape&#10;&#10;Description automatically generated">
            <a:extLst>
              <a:ext uri="{FF2B5EF4-FFF2-40B4-BE49-F238E27FC236}">
                <a16:creationId xmlns:a16="http://schemas.microsoft.com/office/drawing/2014/main" id="{CE9A9C48-51F5-49C1-B39B-5B08663732D6}"/>
              </a:ext>
            </a:extLst>
          </p:cNvPr>
          <p:cNvPicPr>
            <a:picLocks noChangeAspect="1"/>
          </p:cNvPicPr>
          <p:nvPr/>
        </p:nvPicPr>
        <p:blipFill>
          <a:blip r:embed="rId3"/>
          <a:stretch>
            <a:fillRect/>
          </a:stretch>
        </p:blipFill>
        <p:spPr>
          <a:xfrm>
            <a:off x="4638855" y="493952"/>
            <a:ext cx="3532517" cy="5870095"/>
          </a:xfrm>
          <a:prstGeom prst="rect">
            <a:avLst/>
          </a:prstGeom>
        </p:spPr>
      </p:pic>
      <p:sp>
        <p:nvSpPr>
          <p:cNvPr id="5" name="TextBox 4">
            <a:extLst>
              <a:ext uri="{FF2B5EF4-FFF2-40B4-BE49-F238E27FC236}">
                <a16:creationId xmlns:a16="http://schemas.microsoft.com/office/drawing/2014/main" id="{0A466F12-FAC9-4F82-ABE0-E5218ABCFBA1}"/>
              </a:ext>
            </a:extLst>
          </p:cNvPr>
          <p:cNvSpPr txBox="1"/>
          <p:nvPr/>
        </p:nvSpPr>
        <p:spPr>
          <a:xfrm>
            <a:off x="310552" y="1273834"/>
            <a:ext cx="4180934"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What if we do not know the value of the orange trapezoid? </a:t>
            </a:r>
          </a:p>
          <a:p>
            <a:endParaRPr lang="en-US" sz="3200"/>
          </a:p>
          <a:p>
            <a:r>
              <a:rPr lang="en-US" sz="3200"/>
              <a:t>How might the values of the shapes change?</a:t>
            </a:r>
            <a:endParaRPr lang="en-US" sz="3200">
              <a:cs typeface="Calibri"/>
            </a:endParaRPr>
          </a:p>
          <a:p>
            <a:endParaRPr lang="en-US" sz="3200">
              <a:cs typeface="Calibri"/>
            </a:endParaRPr>
          </a:p>
          <a:p>
            <a:r>
              <a:rPr lang="en-US" sz="3200">
                <a:cs typeface="Calibri"/>
              </a:rPr>
              <a:t>What might the total number of the mobile be?</a:t>
            </a:r>
          </a:p>
        </p:txBody>
      </p:sp>
    </p:spTree>
    <p:extLst>
      <p:ext uri="{BB962C8B-B14F-4D97-AF65-F5344CB8AC3E}">
        <p14:creationId xmlns:p14="http://schemas.microsoft.com/office/powerpoint/2010/main" val="386890456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296244259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211702"/>
            <a:ext cx="11997911" cy="6431626"/>
          </a:xfrm>
          <a:prstGeom prst="round2Diag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I am a 2-D shape. The white/chalk board has my shape. I am found on the covers of most books. I am a face on a cereal </a:t>
            </a:r>
            <a:endParaRPr lang="en-US">
              <a:cs typeface="Calibri"/>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7" name="TextBox 6">
            <a:extLst>
              <a:ext uri="{FF2B5EF4-FFF2-40B4-BE49-F238E27FC236}">
                <a16:creationId xmlns:a16="http://schemas.microsoft.com/office/drawing/2014/main" id="{2B7618F7-39D4-4DE2-AE6B-3E55C5AA36BC}"/>
              </a:ext>
            </a:extLst>
          </p:cNvPr>
          <p:cNvSpPr txBox="1"/>
          <p:nvPr/>
        </p:nvSpPr>
        <p:spPr>
          <a:xfrm>
            <a:off x="5026324" y="497457"/>
            <a:ext cx="32607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t>Riddle Me This!</a:t>
            </a:r>
            <a:endParaRPr lang="en-GB" sz="3600" b="1">
              <a:cs typeface="Calibri"/>
            </a:endParaRPr>
          </a:p>
        </p:txBody>
      </p:sp>
      <p:sp>
        <p:nvSpPr>
          <p:cNvPr id="2" name="TextBox 1">
            <a:extLst>
              <a:ext uri="{FF2B5EF4-FFF2-40B4-BE49-F238E27FC236}">
                <a16:creationId xmlns:a16="http://schemas.microsoft.com/office/drawing/2014/main" id="{3572B71E-5EE8-4656-B53E-17828600929D}"/>
              </a:ext>
            </a:extLst>
          </p:cNvPr>
          <p:cNvSpPr txBox="1"/>
          <p:nvPr/>
        </p:nvSpPr>
        <p:spPr>
          <a:xfrm>
            <a:off x="698739" y="1216325"/>
            <a:ext cx="997501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I am a 2-D shape. </a:t>
            </a:r>
            <a:endParaRPr lang="en-US"/>
          </a:p>
          <a:p>
            <a:r>
              <a:rPr lang="en-US" sz="3600"/>
              <a:t>The white board has my shape. </a:t>
            </a:r>
            <a:endParaRPr lang="en-US"/>
          </a:p>
          <a:p>
            <a:r>
              <a:rPr lang="en-US" sz="3600"/>
              <a:t>I am found on the covers of most books. </a:t>
            </a:r>
            <a:endParaRPr lang="en-US"/>
          </a:p>
          <a:p>
            <a:r>
              <a:rPr lang="en-US" sz="3600"/>
              <a:t>I am a face on a cereal box. </a:t>
            </a:r>
            <a:endParaRPr lang="en-US"/>
          </a:p>
          <a:p>
            <a:r>
              <a:rPr lang="en-US" sz="3600"/>
              <a:t>I have four sides, two long and two short. </a:t>
            </a:r>
            <a:endParaRPr lang="en-US"/>
          </a:p>
          <a:p>
            <a:r>
              <a:rPr lang="en-US" sz="3600"/>
              <a:t>What am I?</a:t>
            </a:r>
            <a:endParaRPr lang="en-US">
              <a:cs typeface="Calibri"/>
            </a:endParaRPr>
          </a:p>
        </p:txBody>
      </p:sp>
      <p:sp>
        <p:nvSpPr>
          <p:cNvPr id="4" name="TextBox 3">
            <a:extLst>
              <a:ext uri="{FF2B5EF4-FFF2-40B4-BE49-F238E27FC236}">
                <a16:creationId xmlns:a16="http://schemas.microsoft.com/office/drawing/2014/main" id="{598C32DD-3D7F-4BB3-86EC-E3DCB999266B}"/>
              </a:ext>
            </a:extLst>
          </p:cNvPr>
          <p:cNvSpPr txBox="1"/>
          <p:nvPr/>
        </p:nvSpPr>
        <p:spPr>
          <a:xfrm>
            <a:off x="3947124" y="5298595"/>
            <a:ext cx="39940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I am a rectangle!</a:t>
            </a:r>
          </a:p>
        </p:txBody>
      </p:sp>
      <p:sp>
        <p:nvSpPr>
          <p:cNvPr id="5" name="Rectangle: Rounded Corners 4">
            <a:extLst>
              <a:ext uri="{FF2B5EF4-FFF2-40B4-BE49-F238E27FC236}">
                <a16:creationId xmlns:a16="http://schemas.microsoft.com/office/drawing/2014/main" id="{C6D76F72-0878-4832-AF7F-CACC5C94A348}"/>
              </a:ext>
            </a:extLst>
          </p:cNvPr>
          <p:cNvSpPr/>
          <p:nvPr/>
        </p:nvSpPr>
        <p:spPr>
          <a:xfrm>
            <a:off x="3393056" y="5194149"/>
            <a:ext cx="4586376" cy="920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6728" y="5483261"/>
            <a:ext cx="2521731" cy="923330"/>
          </a:xfrm>
          <a:prstGeom prst="rect">
            <a:avLst/>
          </a:prstGeom>
        </p:spPr>
        <p:txBody>
          <a:bodyPr wrap="square">
            <a:spAutoFit/>
          </a:bodyPr>
          <a:lstStyle/>
          <a:p>
            <a:r>
              <a:rPr lang="en-US" dirty="0" smtClean="0">
                <a:solidFill>
                  <a:srgbClr val="000000"/>
                </a:solidFill>
                <a:latin typeface="Corbel"/>
                <a:cs typeface="Calibri"/>
              </a:rPr>
              <a:t>(Think what it could be then move the blue block to see the answer.)</a:t>
            </a:r>
            <a:endParaRPr lang="en-US" sz="3600" dirty="0">
              <a:solidFill>
                <a:srgbClr val="000000"/>
              </a:solidFill>
              <a:latin typeface="Corbel"/>
              <a:cs typeface="Calibri"/>
            </a:endParaRPr>
          </a:p>
        </p:txBody>
      </p:sp>
    </p:spTree>
    <p:extLst>
      <p:ext uri="{BB962C8B-B14F-4D97-AF65-F5344CB8AC3E}">
        <p14:creationId xmlns:p14="http://schemas.microsoft.com/office/powerpoint/2010/main" val="3927620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9" name="Oval 28">
            <a:extLst>
              <a:ext uri="{FF2B5EF4-FFF2-40B4-BE49-F238E27FC236}">
                <a16:creationId xmlns:a16="http://schemas.microsoft.com/office/drawing/2014/main" id="{6E74776A-E8E0-4692-951A-63EE2382B838}"/>
              </a:ext>
            </a:extLst>
          </p:cNvPr>
          <p:cNvSpPr/>
          <p:nvPr/>
        </p:nvSpPr>
        <p:spPr>
          <a:xfrm>
            <a:off x="7839699" y="1580360"/>
            <a:ext cx="4058653" cy="413036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1A603C06-DA1B-4C72-95B0-056B2296A736}"/>
              </a:ext>
            </a:extLst>
          </p:cNvPr>
          <p:cNvSpPr/>
          <p:nvPr/>
        </p:nvSpPr>
        <p:spPr>
          <a:xfrm>
            <a:off x="3448546" y="1413459"/>
            <a:ext cx="4058653" cy="413036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90786"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cs typeface="Cavolini"/>
              </a:rPr>
              <a:t>Work it out</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6016341F-AEC0-4DDF-8F5D-3FDB23FFE857}"/>
              </a:ext>
            </a:extLst>
          </p:cNvPr>
          <p:cNvSpPr txBox="1"/>
          <p:nvPr/>
        </p:nvSpPr>
        <p:spPr>
          <a:xfrm>
            <a:off x="6604534" y="379291"/>
            <a:ext cx="22718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Sort It Out</a:t>
            </a:r>
          </a:p>
        </p:txBody>
      </p:sp>
      <p:sp>
        <p:nvSpPr>
          <p:cNvPr id="30" name="TextBox 29">
            <a:extLst>
              <a:ext uri="{FF2B5EF4-FFF2-40B4-BE49-F238E27FC236}">
                <a16:creationId xmlns:a16="http://schemas.microsoft.com/office/drawing/2014/main" id="{F9EA66FB-D510-4DE9-86BF-CE05BB9F392E}"/>
              </a:ext>
            </a:extLst>
          </p:cNvPr>
          <p:cNvSpPr txBox="1"/>
          <p:nvPr/>
        </p:nvSpPr>
        <p:spPr>
          <a:xfrm>
            <a:off x="3496326" y="5841099"/>
            <a:ext cx="4011379" cy="369332"/>
          </a:xfrm>
          <a:prstGeom prst="rect">
            <a:avLst/>
          </a:prstGeom>
          <a:noFill/>
        </p:spPr>
        <p:txBody>
          <a:bodyPr wrap="square" rtlCol="0">
            <a:spAutoFit/>
          </a:bodyPr>
          <a:lstStyle/>
          <a:p>
            <a:r>
              <a:rPr lang="en-US"/>
              <a:t>Sorting Rule:</a:t>
            </a:r>
            <a:endParaRPr lang="en-CA"/>
          </a:p>
        </p:txBody>
      </p:sp>
      <p:sp>
        <p:nvSpPr>
          <p:cNvPr id="31" name="TextBox 30">
            <a:extLst>
              <a:ext uri="{FF2B5EF4-FFF2-40B4-BE49-F238E27FC236}">
                <a16:creationId xmlns:a16="http://schemas.microsoft.com/office/drawing/2014/main" id="{D444DE33-A286-4FD0-A4DE-29B466C46EE5}"/>
              </a:ext>
            </a:extLst>
          </p:cNvPr>
          <p:cNvSpPr txBox="1"/>
          <p:nvPr/>
        </p:nvSpPr>
        <p:spPr>
          <a:xfrm>
            <a:off x="7740482" y="5816989"/>
            <a:ext cx="4011379" cy="369332"/>
          </a:xfrm>
          <a:prstGeom prst="rect">
            <a:avLst/>
          </a:prstGeom>
          <a:noFill/>
        </p:spPr>
        <p:txBody>
          <a:bodyPr wrap="square" rtlCol="0">
            <a:spAutoFit/>
          </a:bodyPr>
          <a:lstStyle/>
          <a:p>
            <a:r>
              <a:rPr lang="en-US"/>
              <a:t>Sorting Rule:</a:t>
            </a:r>
            <a:endParaRPr lang="en-CA"/>
          </a:p>
        </p:txBody>
      </p:sp>
      <p:pic>
        <p:nvPicPr>
          <p:cNvPr id="10" name="Picture 9"/>
          <p:cNvPicPr>
            <a:picLocks noChangeAspect="1"/>
          </p:cNvPicPr>
          <p:nvPr/>
        </p:nvPicPr>
        <p:blipFill>
          <a:blip r:embed="rId3"/>
          <a:stretch>
            <a:fillRect/>
          </a:stretch>
        </p:blipFill>
        <p:spPr>
          <a:xfrm>
            <a:off x="2648752" y="1080674"/>
            <a:ext cx="859611" cy="859611"/>
          </a:xfrm>
          <a:prstGeom prst="rect">
            <a:avLst/>
          </a:prstGeom>
        </p:spPr>
      </p:pic>
      <p:pic>
        <p:nvPicPr>
          <p:cNvPr id="13" name="Picture 12"/>
          <p:cNvPicPr>
            <a:picLocks noChangeAspect="1"/>
          </p:cNvPicPr>
          <p:nvPr/>
        </p:nvPicPr>
        <p:blipFill>
          <a:blip r:embed="rId4"/>
          <a:stretch>
            <a:fillRect/>
          </a:stretch>
        </p:blipFill>
        <p:spPr>
          <a:xfrm>
            <a:off x="2658065" y="2048137"/>
            <a:ext cx="749873" cy="743776"/>
          </a:xfrm>
          <a:prstGeom prst="rect">
            <a:avLst/>
          </a:prstGeom>
        </p:spPr>
      </p:pic>
      <p:pic>
        <p:nvPicPr>
          <p:cNvPr id="14" name="Picture 13"/>
          <p:cNvPicPr>
            <a:picLocks noChangeAspect="1"/>
          </p:cNvPicPr>
          <p:nvPr/>
        </p:nvPicPr>
        <p:blipFill>
          <a:blip r:embed="rId5"/>
          <a:stretch>
            <a:fillRect/>
          </a:stretch>
        </p:blipFill>
        <p:spPr>
          <a:xfrm>
            <a:off x="1474303" y="761533"/>
            <a:ext cx="749873" cy="1140051"/>
          </a:xfrm>
          <a:prstGeom prst="rect">
            <a:avLst/>
          </a:prstGeom>
        </p:spPr>
      </p:pic>
      <p:pic>
        <p:nvPicPr>
          <p:cNvPr id="15" name="Picture 14"/>
          <p:cNvPicPr>
            <a:picLocks noChangeAspect="1"/>
          </p:cNvPicPr>
          <p:nvPr/>
        </p:nvPicPr>
        <p:blipFill>
          <a:blip r:embed="rId6"/>
          <a:stretch>
            <a:fillRect/>
          </a:stretch>
        </p:blipFill>
        <p:spPr>
          <a:xfrm>
            <a:off x="1650012" y="1938179"/>
            <a:ext cx="786452" cy="798645"/>
          </a:xfrm>
          <a:prstGeom prst="rect">
            <a:avLst/>
          </a:prstGeom>
        </p:spPr>
      </p:pic>
      <p:pic>
        <p:nvPicPr>
          <p:cNvPr id="19" name="Picture 18"/>
          <p:cNvPicPr>
            <a:picLocks noChangeAspect="1"/>
          </p:cNvPicPr>
          <p:nvPr/>
        </p:nvPicPr>
        <p:blipFill>
          <a:blip r:embed="rId7"/>
          <a:stretch>
            <a:fillRect/>
          </a:stretch>
        </p:blipFill>
        <p:spPr>
          <a:xfrm>
            <a:off x="1399325" y="2724488"/>
            <a:ext cx="1322947" cy="1231499"/>
          </a:xfrm>
          <a:prstGeom prst="rect">
            <a:avLst/>
          </a:prstGeom>
        </p:spPr>
      </p:pic>
      <p:pic>
        <p:nvPicPr>
          <p:cNvPr id="33" name="Picture 32"/>
          <p:cNvPicPr>
            <a:picLocks noChangeAspect="1"/>
          </p:cNvPicPr>
          <p:nvPr/>
        </p:nvPicPr>
        <p:blipFill>
          <a:blip r:embed="rId8"/>
          <a:stretch>
            <a:fillRect/>
          </a:stretch>
        </p:blipFill>
        <p:spPr>
          <a:xfrm>
            <a:off x="2624564" y="3502324"/>
            <a:ext cx="725487" cy="713294"/>
          </a:xfrm>
          <a:prstGeom prst="rect">
            <a:avLst/>
          </a:prstGeom>
        </p:spPr>
      </p:pic>
      <p:pic>
        <p:nvPicPr>
          <p:cNvPr id="34" name="Picture 33"/>
          <p:cNvPicPr>
            <a:picLocks noChangeAspect="1"/>
          </p:cNvPicPr>
          <p:nvPr/>
        </p:nvPicPr>
        <p:blipFill>
          <a:blip r:embed="rId9"/>
          <a:stretch>
            <a:fillRect/>
          </a:stretch>
        </p:blipFill>
        <p:spPr>
          <a:xfrm>
            <a:off x="2017979" y="4137454"/>
            <a:ext cx="847417" cy="859611"/>
          </a:xfrm>
          <a:prstGeom prst="rect">
            <a:avLst/>
          </a:prstGeom>
        </p:spPr>
      </p:pic>
      <p:pic>
        <p:nvPicPr>
          <p:cNvPr id="35" name="Picture 34"/>
          <p:cNvPicPr>
            <a:picLocks noChangeAspect="1"/>
          </p:cNvPicPr>
          <p:nvPr/>
        </p:nvPicPr>
        <p:blipFill>
          <a:blip r:embed="rId10"/>
          <a:stretch>
            <a:fillRect/>
          </a:stretch>
        </p:blipFill>
        <p:spPr>
          <a:xfrm>
            <a:off x="2599205" y="4638482"/>
            <a:ext cx="829128" cy="1304657"/>
          </a:xfrm>
          <a:prstGeom prst="rect">
            <a:avLst/>
          </a:prstGeom>
        </p:spPr>
      </p:pic>
      <p:pic>
        <p:nvPicPr>
          <p:cNvPr id="36" name="Picture 35"/>
          <p:cNvPicPr>
            <a:picLocks noChangeAspect="1"/>
          </p:cNvPicPr>
          <p:nvPr/>
        </p:nvPicPr>
        <p:blipFill>
          <a:blip r:embed="rId11"/>
          <a:stretch>
            <a:fillRect/>
          </a:stretch>
        </p:blipFill>
        <p:spPr>
          <a:xfrm>
            <a:off x="1555741" y="4650524"/>
            <a:ext cx="859611" cy="920576"/>
          </a:xfrm>
          <a:prstGeom prst="rect">
            <a:avLst/>
          </a:prstGeom>
        </p:spPr>
      </p:pic>
      <p:pic>
        <p:nvPicPr>
          <p:cNvPr id="37" name="Picture 36"/>
          <p:cNvPicPr>
            <a:picLocks noChangeAspect="1"/>
          </p:cNvPicPr>
          <p:nvPr/>
        </p:nvPicPr>
        <p:blipFill>
          <a:blip r:embed="rId12"/>
          <a:stretch>
            <a:fillRect/>
          </a:stretch>
        </p:blipFill>
        <p:spPr>
          <a:xfrm>
            <a:off x="499118" y="5321416"/>
            <a:ext cx="1036410" cy="1194920"/>
          </a:xfrm>
          <a:prstGeom prst="rect">
            <a:avLst/>
          </a:prstGeom>
        </p:spPr>
      </p:pic>
      <p:pic>
        <p:nvPicPr>
          <p:cNvPr id="38" name="Picture 37"/>
          <p:cNvPicPr>
            <a:picLocks noChangeAspect="1"/>
          </p:cNvPicPr>
          <p:nvPr/>
        </p:nvPicPr>
        <p:blipFill>
          <a:blip r:embed="rId13"/>
          <a:stretch>
            <a:fillRect/>
          </a:stretch>
        </p:blipFill>
        <p:spPr>
          <a:xfrm>
            <a:off x="191047" y="4371008"/>
            <a:ext cx="1268078" cy="1018120"/>
          </a:xfrm>
          <a:prstGeom prst="rect">
            <a:avLst/>
          </a:prstGeom>
        </p:spPr>
      </p:pic>
      <p:pic>
        <p:nvPicPr>
          <p:cNvPr id="39" name="Picture 38"/>
          <p:cNvPicPr>
            <a:picLocks noChangeAspect="1"/>
          </p:cNvPicPr>
          <p:nvPr/>
        </p:nvPicPr>
        <p:blipFill>
          <a:blip r:embed="rId14"/>
          <a:stretch>
            <a:fillRect/>
          </a:stretch>
        </p:blipFill>
        <p:spPr>
          <a:xfrm>
            <a:off x="198096" y="3033105"/>
            <a:ext cx="786452" cy="1304657"/>
          </a:xfrm>
          <a:prstGeom prst="rect">
            <a:avLst/>
          </a:prstGeom>
        </p:spPr>
      </p:pic>
      <p:pic>
        <p:nvPicPr>
          <p:cNvPr id="40" name="Picture 39"/>
          <p:cNvPicPr>
            <a:picLocks noChangeAspect="1"/>
          </p:cNvPicPr>
          <p:nvPr/>
        </p:nvPicPr>
        <p:blipFill>
          <a:blip r:embed="rId15"/>
          <a:stretch>
            <a:fillRect/>
          </a:stretch>
        </p:blipFill>
        <p:spPr>
          <a:xfrm>
            <a:off x="832922" y="3685061"/>
            <a:ext cx="877900" cy="749873"/>
          </a:xfrm>
          <a:prstGeom prst="rect">
            <a:avLst/>
          </a:prstGeom>
        </p:spPr>
      </p:pic>
      <p:pic>
        <p:nvPicPr>
          <p:cNvPr id="41" name="Picture 40"/>
          <p:cNvPicPr>
            <a:picLocks noChangeAspect="1"/>
          </p:cNvPicPr>
          <p:nvPr/>
        </p:nvPicPr>
        <p:blipFill>
          <a:blip r:embed="rId16"/>
          <a:stretch>
            <a:fillRect/>
          </a:stretch>
        </p:blipFill>
        <p:spPr>
          <a:xfrm>
            <a:off x="103312" y="2011440"/>
            <a:ext cx="1127858" cy="823031"/>
          </a:xfrm>
          <a:prstGeom prst="rect">
            <a:avLst/>
          </a:prstGeom>
        </p:spPr>
      </p:pic>
      <p:pic>
        <p:nvPicPr>
          <p:cNvPr id="42" name="Picture 41"/>
          <p:cNvPicPr>
            <a:picLocks noChangeAspect="1"/>
          </p:cNvPicPr>
          <p:nvPr/>
        </p:nvPicPr>
        <p:blipFill>
          <a:blip r:embed="rId17"/>
          <a:stretch>
            <a:fillRect/>
          </a:stretch>
        </p:blipFill>
        <p:spPr>
          <a:xfrm>
            <a:off x="221073" y="1069804"/>
            <a:ext cx="890093" cy="914479"/>
          </a:xfrm>
          <a:prstGeom prst="rect">
            <a:avLst/>
          </a:prstGeom>
        </p:spPr>
      </p:pic>
      <p:grpSp>
        <p:nvGrpSpPr>
          <p:cNvPr id="43" name="Group 42"/>
          <p:cNvGrpSpPr/>
          <p:nvPr/>
        </p:nvGrpSpPr>
        <p:grpSpPr>
          <a:xfrm>
            <a:off x="3101177" y="540423"/>
            <a:ext cx="5313453" cy="1145382"/>
            <a:chOff x="2485712" y="949399"/>
            <a:chExt cx="5313453" cy="1145382"/>
          </a:xfrm>
        </p:grpSpPr>
        <p:sp>
          <p:nvSpPr>
            <p:cNvPr id="44" name="TextBox 43"/>
            <p:cNvSpPr txBox="1"/>
            <p:nvPr/>
          </p:nvSpPr>
          <p:spPr>
            <a:xfrm>
              <a:off x="2485712" y="949399"/>
              <a:ext cx="5313453" cy="646331"/>
            </a:xfrm>
            <a:prstGeom prst="rect">
              <a:avLst/>
            </a:prstGeom>
            <a:noFill/>
          </p:spPr>
          <p:txBody>
            <a:bodyPr wrap="square" rtlCol="0">
              <a:spAutoFit/>
            </a:bodyPr>
            <a:lstStyle/>
            <a:p>
              <a:endParaRPr lang="en-CA" dirty="0"/>
            </a:p>
            <a:p>
              <a:r>
                <a:rPr lang="en-CA" dirty="0" smtClean="0"/>
                <a:t>Find objects around your home or click and drag me</a:t>
              </a:r>
              <a:endParaRPr lang="en-CA" dirty="0"/>
            </a:p>
          </p:txBody>
        </p:sp>
        <p:cxnSp>
          <p:nvCxnSpPr>
            <p:cNvPr id="45" name="Straight Arrow Connector 44"/>
            <p:cNvCxnSpPr/>
            <p:nvPr/>
          </p:nvCxnSpPr>
          <p:spPr>
            <a:xfrm flipH="1">
              <a:off x="3310094" y="1574500"/>
              <a:ext cx="567050" cy="52028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8891881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82306"/>
            <a:ext cx="11997911" cy="6431626"/>
          </a:xfrm>
          <a:prstGeom prst="round2Diag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cs typeface="Calibri"/>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7" name="TextBox 6">
            <a:extLst>
              <a:ext uri="{FF2B5EF4-FFF2-40B4-BE49-F238E27FC236}">
                <a16:creationId xmlns:a16="http://schemas.microsoft.com/office/drawing/2014/main" id="{2B7618F7-39D4-4DE2-AE6B-3E55C5AA36BC}"/>
              </a:ext>
            </a:extLst>
          </p:cNvPr>
          <p:cNvSpPr txBox="1"/>
          <p:nvPr/>
        </p:nvSpPr>
        <p:spPr>
          <a:xfrm>
            <a:off x="4077418" y="439947"/>
            <a:ext cx="73295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t>Riddle Me This! Success Criteria</a:t>
            </a:r>
            <a:endParaRPr lang="en-GB" sz="3600" b="1">
              <a:cs typeface="Calibri"/>
            </a:endParaRPr>
          </a:p>
        </p:txBody>
      </p:sp>
      <p:sp>
        <p:nvSpPr>
          <p:cNvPr id="2" name="TextBox 1">
            <a:extLst>
              <a:ext uri="{FF2B5EF4-FFF2-40B4-BE49-F238E27FC236}">
                <a16:creationId xmlns:a16="http://schemas.microsoft.com/office/drawing/2014/main" id="{67BC2C4F-EAD1-439B-B2F3-FA44A9841C16}"/>
              </a:ext>
            </a:extLst>
          </p:cNvPr>
          <p:cNvSpPr txBox="1"/>
          <p:nvPr/>
        </p:nvSpPr>
        <p:spPr>
          <a:xfrm>
            <a:off x="799381" y="1431985"/>
            <a:ext cx="1106769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Let's Build Our Criteria.</a:t>
            </a:r>
          </a:p>
          <a:p>
            <a:r>
              <a:rPr lang="en-US" sz="3200">
                <a:cs typeface="Calibri"/>
              </a:rPr>
              <a:t>Every riddle must have the following:</a:t>
            </a:r>
          </a:p>
          <a:p>
            <a:endParaRPr lang="en-US" sz="3200">
              <a:cs typeface="Calibri"/>
            </a:endParaRPr>
          </a:p>
          <a:p>
            <a:endParaRPr lang="en-US" sz="3200">
              <a:cs typeface="Calibri"/>
            </a:endParaRPr>
          </a:p>
          <a:p>
            <a:endParaRPr lang="en-US" sz="3200">
              <a:cs typeface="Calibri"/>
            </a:endParaRPr>
          </a:p>
          <a:p>
            <a:endParaRPr lang="en-US" sz="3200">
              <a:cs typeface="Calibri"/>
            </a:endParaRPr>
          </a:p>
          <a:p>
            <a:endParaRPr lang="en-US" sz="3200">
              <a:cs typeface="Calibri"/>
            </a:endParaRPr>
          </a:p>
          <a:p>
            <a:endParaRPr lang="en-US" sz="3200">
              <a:cs typeface="Calibri"/>
            </a:endParaRPr>
          </a:p>
          <a:p>
            <a:endParaRPr lang="en-US" sz="3200">
              <a:cs typeface="Calibri"/>
            </a:endParaRPr>
          </a:p>
        </p:txBody>
      </p:sp>
    </p:spTree>
    <p:extLst>
      <p:ext uri="{BB962C8B-B14F-4D97-AF65-F5344CB8AC3E}">
        <p14:creationId xmlns:p14="http://schemas.microsoft.com/office/powerpoint/2010/main" val="225753912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724400" y="2464630"/>
            <a:ext cx="2721527" cy="420564"/>
          </a:xfrm>
          <a:prstGeom prst="rect">
            <a:avLst/>
          </a:prstGeom>
          <a:solidFill>
            <a:schemeClr val="accent1"/>
          </a:solidFill>
          <a:ln w="28575">
            <a:solidFill>
              <a:schemeClr val="accent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253829749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6" name="TextBox 5">
            <a:extLst>
              <a:ext uri="{FF2B5EF4-FFF2-40B4-BE49-F238E27FC236}">
                <a16:creationId xmlns:a16="http://schemas.microsoft.com/office/drawing/2014/main" id="{FF24E503-7A26-456B-A761-DADA396BE66A}"/>
              </a:ext>
            </a:extLst>
          </p:cNvPr>
          <p:cNvSpPr txBox="1"/>
          <p:nvPr/>
        </p:nvSpPr>
        <p:spPr>
          <a:xfrm>
            <a:off x="4543760" y="358714"/>
            <a:ext cx="6051512" cy="584775"/>
          </a:xfrm>
          <a:prstGeom prst="rect">
            <a:avLst/>
          </a:prstGeom>
          <a:noFill/>
        </p:spPr>
        <p:txBody>
          <a:bodyPr wrap="square" lIns="91440" tIns="45720" rIns="91440" bIns="45720" rtlCol="0" anchor="t">
            <a:spAutoFit/>
          </a:bodyPr>
          <a:lstStyle/>
          <a:p>
            <a:endParaRPr lang="en-CA" sz="3200">
              <a:cs typeface="Calibri"/>
            </a:endParaRPr>
          </a:p>
        </p:txBody>
      </p:sp>
      <p:pic>
        <p:nvPicPr>
          <p:cNvPr id="7" name="Picture 7" descr="A picture containing game, sport, table, basketball&#10;&#10;Description automatically generated">
            <a:extLst>
              <a:ext uri="{FF2B5EF4-FFF2-40B4-BE49-F238E27FC236}">
                <a16:creationId xmlns:a16="http://schemas.microsoft.com/office/drawing/2014/main" id="{074C7042-6811-48F2-B75F-3E2AE4C916A5}"/>
              </a:ext>
            </a:extLst>
          </p:cNvPr>
          <p:cNvPicPr>
            <a:picLocks noChangeAspect="1"/>
          </p:cNvPicPr>
          <p:nvPr/>
        </p:nvPicPr>
        <p:blipFill>
          <a:blip r:embed="rId3"/>
          <a:stretch>
            <a:fillRect/>
          </a:stretch>
        </p:blipFill>
        <p:spPr>
          <a:xfrm>
            <a:off x="971281" y="2089121"/>
            <a:ext cx="8437891" cy="2147797"/>
          </a:xfrm>
          <a:prstGeom prst="rect">
            <a:avLst/>
          </a:prstGeom>
        </p:spPr>
      </p:pic>
      <p:sp>
        <p:nvSpPr>
          <p:cNvPr id="8" name="TextBox 7">
            <a:extLst>
              <a:ext uri="{FF2B5EF4-FFF2-40B4-BE49-F238E27FC236}">
                <a16:creationId xmlns:a16="http://schemas.microsoft.com/office/drawing/2014/main" id="{04D958B2-C13E-48ED-9AD7-5CF7570C9905}"/>
              </a:ext>
            </a:extLst>
          </p:cNvPr>
          <p:cNvSpPr txBox="1"/>
          <p:nvPr/>
        </p:nvSpPr>
        <p:spPr>
          <a:xfrm>
            <a:off x="756249" y="1460740"/>
            <a:ext cx="84510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Choose </a:t>
            </a:r>
            <a:r>
              <a:rPr lang="en-US" sz="2800" b="1">
                <a:cs typeface="Calibri"/>
              </a:rPr>
              <a:t>two</a:t>
            </a:r>
            <a:r>
              <a:rPr lang="en-US" sz="2800">
                <a:cs typeface="Calibri"/>
              </a:rPr>
              <a:t> of the following 3-D Objects:</a:t>
            </a:r>
          </a:p>
        </p:txBody>
      </p:sp>
      <p:sp>
        <p:nvSpPr>
          <p:cNvPr id="10" name="TextBox 9">
            <a:extLst>
              <a:ext uri="{FF2B5EF4-FFF2-40B4-BE49-F238E27FC236}">
                <a16:creationId xmlns:a16="http://schemas.microsoft.com/office/drawing/2014/main" id="{447F48DD-2423-47F6-A368-B65499463640}"/>
              </a:ext>
            </a:extLst>
          </p:cNvPr>
          <p:cNvSpPr txBox="1"/>
          <p:nvPr/>
        </p:nvSpPr>
        <p:spPr>
          <a:xfrm>
            <a:off x="683465" y="4939162"/>
            <a:ext cx="1098142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Describe each of them in as many ways possible.</a:t>
            </a:r>
            <a:endParaRPr lang="en-US" sz="2800">
              <a:cs typeface="Calibri"/>
            </a:endParaRPr>
          </a:p>
          <a:p>
            <a:r>
              <a:rPr lang="en-US" sz="2800">
                <a:cs typeface="Calibri"/>
              </a:rPr>
              <a:t>Tell where you can find these objects at home, at school, or in your community.</a:t>
            </a:r>
          </a:p>
        </p:txBody>
      </p:sp>
    </p:spTree>
    <p:extLst>
      <p:ext uri="{BB962C8B-B14F-4D97-AF65-F5344CB8AC3E}">
        <p14:creationId xmlns:p14="http://schemas.microsoft.com/office/powerpoint/2010/main" val="407653422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25104"/>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979482" y="2601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no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endParaRPr lang="en-US">
              <a:cs typeface="Calibri"/>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GB"/>
          </a:p>
        </p:txBody>
      </p:sp>
    </p:spTree>
    <p:extLst>
      <p:ext uri="{BB962C8B-B14F-4D97-AF65-F5344CB8AC3E}">
        <p14:creationId xmlns:p14="http://schemas.microsoft.com/office/powerpoint/2010/main" val="136551754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1264706" y="603933"/>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endParaRPr lang="en-US" sz="2133">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9BECA6FF-F6A5-49E2-9035-E34C68CE1C35}"/>
              </a:ext>
            </a:extLst>
          </p:cNvPr>
          <p:cNvSpPr txBox="1"/>
          <p:nvPr/>
        </p:nvSpPr>
        <p:spPr>
          <a:xfrm>
            <a:off x="641230" y="1345720"/>
            <a:ext cx="9946255"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alibri"/>
                <a:cs typeface="Arial"/>
              </a:rPr>
              <a:t>In thinking about this learning experience on space and shape. Tell what you know about 3-D objects and 2-D shapes. </a:t>
            </a:r>
            <a:endParaRPr lang="en-US">
              <a:latin typeface="Calibri"/>
              <a:cs typeface="Calibri" panose="020F0502020204030204"/>
            </a:endParaRPr>
          </a:p>
          <a:p>
            <a:endParaRPr lang="en-US" sz="3200">
              <a:latin typeface="Calibri"/>
              <a:cs typeface="Arial"/>
            </a:endParaRPr>
          </a:p>
          <a:p>
            <a:r>
              <a:rPr lang="en-US" sz="3200">
                <a:latin typeface="Calibri"/>
                <a:cs typeface="Arial"/>
              </a:rPr>
              <a:t>Think about:</a:t>
            </a:r>
            <a:endParaRPr lang="en-US"/>
          </a:p>
          <a:p>
            <a:pPr marL="457200" indent="-457200">
              <a:buFont typeface="Arial,Sans-Serif"/>
              <a:buChar char="•"/>
            </a:pPr>
            <a:r>
              <a:rPr lang="en-US" sz="3200">
                <a:solidFill>
                  <a:schemeClr val="bg2">
                    <a:lumMod val="10000"/>
                  </a:schemeClr>
                </a:solidFill>
                <a:ea typeface="+mn-lt"/>
                <a:cs typeface="+mn-lt"/>
              </a:rPr>
              <a:t>What are the attributes of a shape or object? </a:t>
            </a:r>
          </a:p>
          <a:p>
            <a:pPr marL="457200" indent="-457200">
              <a:buFont typeface="Arial,Sans-Serif"/>
              <a:buChar char="•"/>
            </a:pPr>
            <a:r>
              <a:rPr lang="en-US" sz="3200">
                <a:solidFill>
                  <a:schemeClr val="bg2">
                    <a:lumMod val="10000"/>
                  </a:schemeClr>
                </a:solidFill>
                <a:ea typeface="+mn-lt"/>
                <a:cs typeface="+mn-lt"/>
              </a:rPr>
              <a:t>What are ways shapes or objects can be sorted?</a:t>
            </a:r>
          </a:p>
          <a:p>
            <a:pPr marL="457200" indent="-457200">
              <a:buFont typeface="Arial,Sans-Serif"/>
              <a:buChar char="•"/>
            </a:pPr>
            <a:r>
              <a:rPr lang="en-US" sz="3200">
                <a:solidFill>
                  <a:schemeClr val="bg2">
                    <a:lumMod val="10000"/>
                  </a:schemeClr>
                </a:solidFill>
                <a:ea typeface="+mn-lt"/>
                <a:cs typeface="+mn-lt"/>
              </a:rPr>
              <a:t>How can 3-D objects and 2-D shapes be described? </a:t>
            </a:r>
          </a:p>
          <a:p>
            <a:pPr marL="457200" indent="-457200">
              <a:buFont typeface="Arial,Sans-Serif"/>
              <a:buChar char="•"/>
            </a:pPr>
            <a:r>
              <a:rPr lang="en-US" sz="3200">
                <a:solidFill>
                  <a:schemeClr val="bg2">
                    <a:lumMod val="10000"/>
                  </a:schemeClr>
                </a:solidFill>
                <a:ea typeface="+mn-lt"/>
                <a:cs typeface="+mn-lt"/>
              </a:rPr>
              <a:t>What are the attributes of 3-D objects and 2-D shapes?</a:t>
            </a:r>
            <a:endParaRPr lang="en-US">
              <a:solidFill>
                <a:schemeClr val="bg2">
                  <a:lumMod val="10000"/>
                </a:schemeClr>
              </a:solidFill>
              <a:cs typeface="Calibri"/>
            </a:endParaRPr>
          </a:p>
          <a:p>
            <a:pPr marL="457200" indent="-457200">
              <a:buFont typeface="Arial"/>
              <a:buChar char="•"/>
            </a:pPr>
            <a:endParaRPr lang="en-US" sz="3200">
              <a:solidFill>
                <a:schemeClr val="bg2">
                  <a:lumMod val="10000"/>
                </a:schemeClr>
              </a:solidFill>
              <a:latin typeface="Calibri"/>
              <a:cs typeface="Arial"/>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630647" y="44745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Tree>
    <p:extLst>
      <p:ext uri="{BB962C8B-B14F-4D97-AF65-F5344CB8AC3E}">
        <p14:creationId xmlns:p14="http://schemas.microsoft.com/office/powerpoint/2010/main" val="171961170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30404" y="298177"/>
            <a:ext cx="3642392" cy="3072012"/>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048316" y="226288"/>
            <a:ext cx="3789380" cy="3215785"/>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121311" y="226288"/>
            <a:ext cx="3803756" cy="6292539"/>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302976" y="362669"/>
            <a:ext cx="3529848" cy="738664"/>
          </a:xfrm>
          <a:prstGeom prst="rect">
            <a:avLst/>
          </a:prstGeom>
          <a:solidFill>
            <a:srgbClr val="002060"/>
          </a:solidFill>
          <a:ln w="28575">
            <a:solidFill>
              <a:srgbClr val="002060"/>
            </a:solidFill>
          </a:ln>
        </p:spPr>
        <p:txBody>
          <a:bodyPr wrap="square" lIns="91440" tIns="45720" rIns="91440" bIns="45720" rtlCol="0" anchor="t">
            <a:spAutoFit/>
          </a:bodyPr>
          <a:lstStyle/>
          <a:p>
            <a:pPr algn="ctr"/>
            <a:r>
              <a:rPr lang="en-US" sz="2100" dirty="0">
                <a:solidFill>
                  <a:schemeClr val="bg1"/>
                </a:solidFill>
                <a:latin typeface="Calibri"/>
                <a:cs typeface="Calibri"/>
              </a:rPr>
              <a:t>How can 3-D objects and 2-D shapes be  described?</a:t>
            </a:r>
            <a:endParaRPr lang="en-US" sz="2100" dirty="0">
              <a:solidFill>
                <a:schemeClr val="bg1"/>
              </a:solidFill>
              <a:ea typeface="+mn-lt"/>
              <a:cs typeface="+mn-lt"/>
            </a:endParaRPr>
          </a:p>
        </p:txBody>
      </p:sp>
      <p:sp>
        <p:nvSpPr>
          <p:cNvPr id="21" name="TextBox 20">
            <a:extLst>
              <a:ext uri="{FF2B5EF4-FFF2-40B4-BE49-F238E27FC236}">
                <a16:creationId xmlns:a16="http://schemas.microsoft.com/office/drawing/2014/main" id="{6A29DAF6-3D2E-0B46-938E-DF6463C6D40D}"/>
              </a:ext>
            </a:extLst>
          </p:cNvPr>
          <p:cNvSpPr txBox="1"/>
          <p:nvPr/>
        </p:nvSpPr>
        <p:spPr>
          <a:xfrm>
            <a:off x="4513595" y="388795"/>
            <a:ext cx="3254927" cy="738664"/>
          </a:xfrm>
          <a:prstGeom prst="rect">
            <a:avLst/>
          </a:prstGeom>
          <a:solidFill>
            <a:srgbClr val="002060"/>
          </a:solidFill>
          <a:ln w="28575">
            <a:solidFill>
              <a:srgbClr val="002060"/>
            </a:solidFill>
          </a:ln>
        </p:spPr>
        <p:txBody>
          <a:bodyPr wrap="square" lIns="91440" tIns="45720" rIns="91440" bIns="45720" rtlCol="0" anchor="t">
            <a:spAutoFit/>
          </a:bodyPr>
          <a:lstStyle/>
          <a:p>
            <a:pPr algn="ctr"/>
            <a:r>
              <a:rPr lang="en-US" sz="2100">
                <a:solidFill>
                  <a:schemeClr val="bg1"/>
                </a:solidFill>
                <a:ea typeface="+mn-lt"/>
                <a:cs typeface="+mn-lt"/>
              </a:rPr>
              <a:t>What are ways shapes or objects can be sorted?</a:t>
            </a:r>
            <a:endParaRPr lang="en-US" sz="2100">
              <a:solidFill>
                <a:schemeClr val="bg1"/>
              </a:solidFill>
              <a:cs typeface="Calibri"/>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380243" y="453234"/>
            <a:ext cx="3296621" cy="738664"/>
          </a:xfrm>
          <a:prstGeom prst="rect">
            <a:avLst/>
          </a:prstGeom>
          <a:solidFill>
            <a:srgbClr val="002060"/>
          </a:solidFill>
          <a:ln w="28575">
            <a:solidFill>
              <a:srgbClr val="002060"/>
            </a:solidFill>
          </a:ln>
        </p:spPr>
        <p:txBody>
          <a:bodyPr wrap="square" lIns="91440" tIns="45720" rIns="91440" bIns="45720" rtlCol="0" anchor="t">
            <a:spAutoFit/>
          </a:bodyPr>
          <a:lstStyle/>
          <a:p>
            <a:pPr algn="ctr"/>
            <a:r>
              <a:rPr lang="en-US" sz="2100">
                <a:solidFill>
                  <a:schemeClr val="bg1"/>
                </a:solidFill>
                <a:ea typeface="+mn-lt"/>
                <a:cs typeface="+mn-lt"/>
              </a:rPr>
              <a:t>What are the attributes of a shape or object?</a:t>
            </a:r>
          </a:p>
        </p:txBody>
      </p:sp>
      <p:sp>
        <p:nvSpPr>
          <p:cNvPr id="8" name="Round Diagonal Corner Rectangle 2">
            <a:extLst>
              <a:ext uri="{FF2B5EF4-FFF2-40B4-BE49-F238E27FC236}">
                <a16:creationId xmlns:a16="http://schemas.microsoft.com/office/drawing/2014/main" id="{B65D036D-D74D-4921-9FD9-65E9386DA7D7}"/>
              </a:ext>
            </a:extLst>
          </p:cNvPr>
          <p:cNvSpPr/>
          <p:nvPr/>
        </p:nvSpPr>
        <p:spPr>
          <a:xfrm>
            <a:off x="202291" y="3518705"/>
            <a:ext cx="7639297" cy="3072012"/>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DF8FF7D9-93BA-4DDF-8D4E-D30F5E243B6A}"/>
              </a:ext>
            </a:extLst>
          </p:cNvPr>
          <p:cNvSpPr txBox="1"/>
          <p:nvPr/>
        </p:nvSpPr>
        <p:spPr>
          <a:xfrm>
            <a:off x="380243" y="3846290"/>
            <a:ext cx="7207262" cy="415498"/>
          </a:xfrm>
          <a:prstGeom prst="rect">
            <a:avLst/>
          </a:prstGeom>
          <a:solidFill>
            <a:srgbClr val="002060"/>
          </a:solidFill>
          <a:ln w="28575">
            <a:solidFill>
              <a:srgbClr val="002060"/>
            </a:solidFill>
          </a:ln>
        </p:spPr>
        <p:txBody>
          <a:bodyPr wrap="square" lIns="91440" tIns="45720" rIns="91440" bIns="45720" rtlCol="0" anchor="t">
            <a:spAutoFit/>
          </a:bodyPr>
          <a:lstStyle/>
          <a:p>
            <a:pPr algn="ctr"/>
            <a:r>
              <a:rPr lang="en-US" sz="2100">
                <a:solidFill>
                  <a:schemeClr val="bg1"/>
                </a:solidFill>
                <a:ea typeface="+mn-lt"/>
                <a:cs typeface="+mn-lt"/>
              </a:rPr>
              <a:t>What are the attributes of a 2-D shapes or  3-D objects?</a:t>
            </a:r>
          </a:p>
        </p:txBody>
      </p:sp>
    </p:spTree>
    <p:extLst>
      <p:ext uri="{BB962C8B-B14F-4D97-AF65-F5344CB8AC3E}">
        <p14:creationId xmlns:p14="http://schemas.microsoft.com/office/powerpoint/2010/main" val="133853689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25104"/>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979482" y="2601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endParaRPr lang="en" sz="4800">
              <a:latin typeface="Bradley Hand"/>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no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endParaRPr lang="en-US">
              <a:cs typeface="Calibri"/>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130403" y="3510844"/>
            <a:ext cx="35770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investigative learning experience</a:t>
            </a:r>
            <a:endParaRPr lang="en-US">
              <a:latin typeface="Abadi MT Condensed Light"/>
            </a:endParaRPr>
          </a:p>
        </p:txBody>
      </p:sp>
    </p:spTree>
    <p:extLst>
      <p:ext uri="{BB962C8B-B14F-4D97-AF65-F5344CB8AC3E}">
        <p14:creationId xmlns:p14="http://schemas.microsoft.com/office/powerpoint/2010/main" val="142945017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648929" y="629266"/>
            <a:ext cx="3505495" cy="1622321"/>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Bef>
                <a:spcPct val="0"/>
              </a:spcBef>
              <a:spcAft>
                <a:spcPts val="600"/>
              </a:spcAft>
            </a:pPr>
            <a:r>
              <a:rPr lang="en-US" sz="4400" b="1" kern="1200">
                <a:solidFill>
                  <a:schemeClr val="tx1"/>
                </a:solidFill>
                <a:latin typeface="+mj-lt"/>
                <a:ea typeface="+mj-ea"/>
                <a:cs typeface="+mj-cs"/>
              </a:rPr>
              <a:t>Assessment Rubrics</a:t>
            </a:r>
          </a:p>
        </p:txBody>
      </p:sp>
      <p:sp>
        <p:nvSpPr>
          <p:cNvPr id="6" name="TextBox 5">
            <a:extLst>
              <a:ext uri="{FF2B5EF4-FFF2-40B4-BE49-F238E27FC236}">
                <a16:creationId xmlns:a16="http://schemas.microsoft.com/office/drawing/2014/main" id="{5C286D0D-A5DF-46B6-B58C-86AD6CE4E41A}"/>
              </a:ext>
            </a:extLst>
          </p:cNvPr>
          <p:cNvSpPr txBox="1"/>
          <p:nvPr/>
        </p:nvSpPr>
        <p:spPr>
          <a:xfrm>
            <a:off x="648931" y="2438400"/>
            <a:ext cx="3505494" cy="378541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700" b="1"/>
              <a:t>Suggested Codes for daily record keeping purposes:</a:t>
            </a:r>
          </a:p>
          <a:p>
            <a:pPr indent="-228600">
              <a:lnSpc>
                <a:spcPct val="90000"/>
              </a:lnSpc>
              <a:spcAft>
                <a:spcPts val="600"/>
              </a:spcAft>
              <a:buFont typeface="Arial" panose="020B0604020202020204" pitchFamily="34" charset="0"/>
              <a:buChar char="•"/>
            </a:pPr>
            <a:r>
              <a:rPr lang="en-US" sz="1700"/>
              <a:t>I - Knowledge has been demonstrated individually</a:t>
            </a:r>
          </a:p>
          <a:p>
            <a:pPr indent="-228600">
              <a:lnSpc>
                <a:spcPct val="90000"/>
              </a:lnSpc>
              <a:spcAft>
                <a:spcPts val="600"/>
              </a:spcAft>
              <a:buFont typeface="Arial" panose="020B0604020202020204" pitchFamily="34" charset="0"/>
              <a:buChar char="•"/>
            </a:pPr>
            <a:r>
              <a:rPr lang="en-US" sz="1700"/>
              <a:t>H - is used when knowledge has been demonstrated individually, but with help from the teacher or a peer</a:t>
            </a:r>
          </a:p>
          <a:p>
            <a:pPr indent="-228600">
              <a:lnSpc>
                <a:spcPct val="90000"/>
              </a:lnSpc>
              <a:spcAft>
                <a:spcPts val="600"/>
              </a:spcAft>
              <a:buFont typeface="Arial" panose="020B0604020202020204" pitchFamily="34" charset="0"/>
              <a:buChar char="•"/>
            </a:pPr>
            <a:r>
              <a:rPr lang="en-US" sz="1700"/>
              <a:t>G - is used when knowledge has been demonstrated within a group</a:t>
            </a:r>
          </a:p>
          <a:p>
            <a:pPr indent="-228600">
              <a:lnSpc>
                <a:spcPct val="90000"/>
              </a:lnSpc>
              <a:spcAft>
                <a:spcPts val="600"/>
              </a:spcAft>
              <a:buFont typeface="Arial" panose="020B0604020202020204" pitchFamily="34" charset="0"/>
              <a:buChar char="•"/>
            </a:pPr>
            <a:r>
              <a:rPr lang="en-US" sz="1700"/>
              <a:t>X - is used when a question has been attempted but answered incorrectly</a:t>
            </a:r>
          </a:p>
          <a:p>
            <a:pPr indent="-228600">
              <a:lnSpc>
                <a:spcPct val="90000"/>
              </a:lnSpc>
              <a:spcAft>
                <a:spcPts val="600"/>
              </a:spcAft>
              <a:buFont typeface="Arial" panose="020B0604020202020204" pitchFamily="34" charset="0"/>
              <a:buChar char="•"/>
            </a:pPr>
            <a:r>
              <a:rPr lang="en-US" sz="1700"/>
              <a:t>N - is used when a question has not been attempted.</a:t>
            </a:r>
          </a:p>
        </p:txBody>
      </p:sp>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sz="quarter" idx="12"/>
          </p:nvPr>
        </p:nvSpPr>
        <p:spPr>
          <a:prstGeom prst="rect">
            <a:avLst/>
          </a:prstGeom>
        </p:spPr>
        <p:txBody>
          <a:bodyPr spcFirstLastPara="1" vert="horz" lIns="91440" tIns="45720" rIns="91440" bIns="45720" rtlCol="0" anchor="ctr" anchorCtr="0">
            <a:normAutofit/>
          </a:bodyPr>
          <a:lstStyle/>
          <a:p>
            <a:pPr>
              <a:spcAft>
                <a:spcPts val="600"/>
              </a:spcAft>
            </a:pPr>
            <a:fld id="{00000000-1234-1234-1234-123412341234}" type="slidenum">
              <a:rPr lang="en-US">
                <a:solidFill>
                  <a:srgbClr val="303030"/>
                </a:solidFill>
              </a:rPr>
              <a:pPr>
                <a:spcAft>
                  <a:spcPts val="600"/>
                </a:spcAft>
              </a:pPr>
              <a:t>137</a:t>
            </a:fld>
            <a:endParaRPr lang="en-US">
              <a:solidFill>
                <a:srgbClr val="303030"/>
              </a:solidFill>
            </a:endParaRPr>
          </a:p>
        </p:txBody>
      </p:sp>
      <p:sp>
        <p:nvSpPr>
          <p:cNvPr id="5" name="TextBox 4">
            <a:extLst>
              <a:ext uri="{FF2B5EF4-FFF2-40B4-BE49-F238E27FC236}">
                <a16:creationId xmlns:a16="http://schemas.microsoft.com/office/drawing/2014/main" id="{3DB563E9-8543-4274-8581-25FDB77DE0E7}"/>
              </a:ext>
            </a:extLst>
          </p:cNvPr>
          <p:cNvSpPr txBox="1"/>
          <p:nvPr/>
        </p:nvSpPr>
        <p:spPr>
          <a:xfrm>
            <a:off x="5238750" y="6394449"/>
            <a:ext cx="5675140"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2400" dirty="0" smtClean="0"/>
              <a:t>See the rubric </a:t>
            </a:r>
            <a:r>
              <a:rPr lang="en-GB" sz="2400" dirty="0"/>
              <a:t>for detailed </a:t>
            </a:r>
            <a:r>
              <a:rPr lang="en-GB" sz="2400" dirty="0" smtClean="0"/>
              <a:t>information.</a:t>
            </a:r>
            <a:endParaRPr lang="en-GB" sz="2400" dirty="0"/>
          </a:p>
          <a:p>
            <a:pPr>
              <a:spcAft>
                <a:spcPts val="600"/>
              </a:spcAft>
            </a:pPr>
            <a:r>
              <a:rPr lang="en-GB" dirty="0">
                <a:cs typeface="Calibri"/>
              </a:rPr>
              <a:t> </a:t>
            </a:r>
          </a:p>
        </p:txBody>
      </p:sp>
      <p:graphicFrame>
        <p:nvGraphicFramePr>
          <p:cNvPr id="8" name="Table 7"/>
          <p:cNvGraphicFramePr>
            <a:graphicFrameLocks noGrp="1"/>
          </p:cNvGraphicFramePr>
          <p:nvPr>
            <p:extLst>
              <p:ext uri="{D42A27DB-BD31-4B8C-83A1-F6EECF244321}">
                <p14:modId xmlns:p14="http://schemas.microsoft.com/office/powerpoint/2010/main" val="2197343233"/>
              </p:ext>
            </p:extLst>
          </p:nvPr>
        </p:nvGraphicFramePr>
        <p:xfrm>
          <a:off x="5238750" y="228602"/>
          <a:ext cx="5675140" cy="6127749"/>
        </p:xfrm>
        <a:graphic>
          <a:graphicData uri="http://schemas.openxmlformats.org/drawingml/2006/table">
            <a:tbl>
              <a:tblPr/>
              <a:tblGrid>
                <a:gridCol w="2015983">
                  <a:extLst>
                    <a:ext uri="{9D8B030D-6E8A-4147-A177-3AD203B41FA5}">
                      <a16:colId xmlns:a16="http://schemas.microsoft.com/office/drawing/2014/main" val="2847425779"/>
                    </a:ext>
                  </a:extLst>
                </a:gridCol>
                <a:gridCol w="915168">
                  <a:extLst>
                    <a:ext uri="{9D8B030D-6E8A-4147-A177-3AD203B41FA5}">
                      <a16:colId xmlns:a16="http://schemas.microsoft.com/office/drawing/2014/main" val="4254025984"/>
                    </a:ext>
                  </a:extLst>
                </a:gridCol>
                <a:gridCol w="914663">
                  <a:extLst>
                    <a:ext uri="{9D8B030D-6E8A-4147-A177-3AD203B41FA5}">
                      <a16:colId xmlns:a16="http://schemas.microsoft.com/office/drawing/2014/main" val="1632960877"/>
                    </a:ext>
                  </a:extLst>
                </a:gridCol>
                <a:gridCol w="914663">
                  <a:extLst>
                    <a:ext uri="{9D8B030D-6E8A-4147-A177-3AD203B41FA5}">
                      <a16:colId xmlns:a16="http://schemas.microsoft.com/office/drawing/2014/main" val="1418405438"/>
                    </a:ext>
                  </a:extLst>
                </a:gridCol>
                <a:gridCol w="914663">
                  <a:extLst>
                    <a:ext uri="{9D8B030D-6E8A-4147-A177-3AD203B41FA5}">
                      <a16:colId xmlns:a16="http://schemas.microsoft.com/office/drawing/2014/main" val="2616604627"/>
                    </a:ext>
                  </a:extLst>
                </a:gridCol>
              </a:tblGrid>
              <a:tr h="1825688">
                <a:tc>
                  <a:txBody>
                    <a:bodyPr/>
                    <a:lstStyle/>
                    <a:p>
                      <a:pPr>
                        <a:lnSpc>
                          <a:spcPct val="115000"/>
                        </a:lnSpc>
                        <a:spcAft>
                          <a:spcPts val="0"/>
                        </a:spcAft>
                      </a:pPr>
                      <a:r>
                        <a:rPr lang="en-CA" sz="600" b="1">
                          <a:solidFill>
                            <a:srgbClr val="434343"/>
                          </a:solidFill>
                          <a:effectLst/>
                          <a:latin typeface="Annie Use Your Telescope"/>
                          <a:ea typeface="Annie Use Your Telescope"/>
                          <a:cs typeface="Annie Use Your Telescope"/>
                        </a:rPr>
                        <a:t>Basic descriptors to help guide your formative assessments. Full details of the student achievement profiles can be found here:</a:t>
                      </a:r>
                      <a:endParaRPr lang="en-CA" sz="600">
                        <a:effectLst/>
                        <a:latin typeface="Arial" panose="020B0604020202020204" pitchFamily="34" charset="0"/>
                        <a:ea typeface="Arial" panose="020B0604020202020204" pitchFamily="34" charset="0"/>
                      </a:endParaRPr>
                    </a:p>
                    <a:p>
                      <a:pPr>
                        <a:lnSpc>
                          <a:spcPct val="115000"/>
                        </a:lnSpc>
                        <a:spcAft>
                          <a:spcPts val="0"/>
                        </a:spcAft>
                      </a:pPr>
                      <a:r>
                        <a:rPr lang="en-CA" sz="600" b="1" u="sng">
                          <a:solidFill>
                            <a:srgbClr val="1155CC"/>
                          </a:solidFill>
                          <a:effectLst/>
                          <a:latin typeface="Annie Use Your Telescope"/>
                          <a:ea typeface="Annie Use Your Telescope"/>
                          <a:cs typeface="Annie Use Your Telescope"/>
                          <a:hlinkClick r:id="rId3"/>
                        </a:rPr>
                        <a:t>Mental Math &amp; Estimation</a:t>
                      </a:r>
                      <a:endParaRPr lang="en-CA" sz="600">
                        <a:effectLst/>
                        <a:latin typeface="Arial" panose="020B0604020202020204" pitchFamily="34" charset="0"/>
                        <a:ea typeface="Arial" panose="020B0604020202020204" pitchFamily="34" charset="0"/>
                      </a:endParaRPr>
                    </a:p>
                    <a:p>
                      <a:pPr>
                        <a:lnSpc>
                          <a:spcPct val="115000"/>
                        </a:lnSpc>
                        <a:spcAft>
                          <a:spcPts val="0"/>
                        </a:spcAft>
                      </a:pPr>
                      <a:r>
                        <a:rPr lang="en-CA" sz="600" b="1" u="sng">
                          <a:solidFill>
                            <a:srgbClr val="1155CC"/>
                          </a:solidFill>
                          <a:effectLst/>
                          <a:latin typeface="Annie Use Your Telescope"/>
                          <a:ea typeface="Annie Use Your Telescope"/>
                          <a:cs typeface="Annie Use Your Telescope"/>
                          <a:hlinkClick r:id="rId4"/>
                        </a:rPr>
                        <a:t>Knowledge and Understanding</a:t>
                      </a:r>
                      <a:endParaRPr lang="en-CA" sz="600">
                        <a:effectLst/>
                        <a:latin typeface="Arial" panose="020B0604020202020204" pitchFamily="34" charset="0"/>
                        <a:ea typeface="Arial" panose="020B0604020202020204" pitchFamily="34" charset="0"/>
                      </a:endParaRPr>
                    </a:p>
                    <a:p>
                      <a:pPr>
                        <a:lnSpc>
                          <a:spcPct val="115000"/>
                        </a:lnSpc>
                        <a:spcAft>
                          <a:spcPts val="0"/>
                        </a:spcAft>
                      </a:pPr>
                      <a:r>
                        <a:rPr lang="en-CA" sz="600" b="1" u="sng">
                          <a:solidFill>
                            <a:srgbClr val="1155CC"/>
                          </a:solidFill>
                          <a:effectLst/>
                          <a:latin typeface="Annie Use Your Telescope"/>
                          <a:ea typeface="Annie Use Your Telescope"/>
                          <a:cs typeface="Annie Use Your Telescope"/>
                          <a:hlinkClick r:id="rId5"/>
                        </a:rPr>
                        <a:t>Problem Solving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600" b="1">
                          <a:solidFill>
                            <a:srgbClr val="434343"/>
                          </a:solidFill>
                          <a:effectLst/>
                          <a:latin typeface="Annie Use Your Telescope"/>
                          <a:ea typeface="Annie Use Your Telescope"/>
                          <a:cs typeface="Annie Use Your Telescope"/>
                        </a:rPr>
                        <a:t>Requires considerable, on-going teacher support</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600" b="1">
                          <a:solidFill>
                            <a:srgbClr val="434343"/>
                          </a:solidFill>
                          <a:effectLst/>
                          <a:latin typeface="Annie Use Your Telescope"/>
                          <a:ea typeface="Annie Use Your Telescope"/>
                          <a:cs typeface="Annie Use Your Telescope"/>
                        </a:rPr>
                        <a:t>Requires occasional, teacher or peer support</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600" b="1">
                          <a:solidFill>
                            <a:srgbClr val="434343"/>
                          </a:solidFill>
                          <a:effectLst/>
                          <a:latin typeface="Annie Use Your Telescope"/>
                          <a:ea typeface="Annie Use Your Telescope"/>
                          <a:cs typeface="Annie Use Your Telescope"/>
                        </a:rPr>
                        <a:t>Accurate, clear, uses appropriate strategies &amp; procedures. Requires occasional prompting for clarification.</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600" b="1">
                          <a:solidFill>
                            <a:srgbClr val="434343"/>
                          </a:solidFill>
                          <a:effectLst/>
                          <a:latin typeface="Annie Use Your Telescope"/>
                          <a:ea typeface="Annie Use Your Telescope"/>
                          <a:cs typeface="Annie Use Your Telescope"/>
                        </a:rPr>
                        <a:t>Accurate, clear, flexible, consistent &amp; efficient. Justifies and explains reasoning clearly and completely using accurate mathematical vocabulary.</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412826"/>
                  </a:ext>
                </a:extLst>
              </a:tr>
              <a:tr h="432165">
                <a:tc>
                  <a:txBody>
                    <a:bodyPr/>
                    <a:lstStyle/>
                    <a:p>
                      <a:pPr algn="ctr">
                        <a:lnSpc>
                          <a:spcPct val="115000"/>
                        </a:lnSpc>
                        <a:spcAft>
                          <a:spcPts val="0"/>
                        </a:spcAft>
                      </a:pPr>
                      <a:r>
                        <a:rPr lang="en-CA" sz="700" b="1">
                          <a:effectLst/>
                          <a:latin typeface="Annie Use Your Telescope"/>
                          <a:ea typeface="Annie Use Your Telescope"/>
                          <a:cs typeface="Annie Use Your Telescope"/>
                        </a:rPr>
                        <a:t>Gr. 2 – SHAPE AND SPACE RUBRIC</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1DC"/>
                    </a:solidFill>
                  </a:tcPr>
                </a:tc>
                <a:tc>
                  <a:txBody>
                    <a:bodyPr/>
                    <a:lstStyle/>
                    <a:p>
                      <a:pPr algn="ctr">
                        <a:lnSpc>
                          <a:spcPct val="115000"/>
                        </a:lnSpc>
                        <a:spcAft>
                          <a:spcPts val="0"/>
                        </a:spcAft>
                      </a:pPr>
                      <a:r>
                        <a:rPr lang="en-CA" sz="700" b="1">
                          <a:effectLst/>
                          <a:latin typeface="Annie Use Your Telescope"/>
                          <a:ea typeface="Annie Use Your Telescope"/>
                          <a:cs typeface="Annie Use Your Telescope"/>
                        </a:rPr>
                        <a:t>Limited</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1DC"/>
                    </a:solidFill>
                  </a:tcPr>
                </a:tc>
                <a:tc>
                  <a:txBody>
                    <a:bodyPr/>
                    <a:lstStyle/>
                    <a:p>
                      <a:pPr algn="ctr">
                        <a:lnSpc>
                          <a:spcPct val="115000"/>
                        </a:lnSpc>
                        <a:spcAft>
                          <a:spcPts val="0"/>
                        </a:spcAft>
                      </a:pPr>
                      <a:r>
                        <a:rPr lang="en-CA" sz="700" b="1">
                          <a:effectLst/>
                          <a:latin typeface="Annie Use Your Telescope"/>
                          <a:ea typeface="Annie Use Your Telescope"/>
                          <a:cs typeface="Annie Use Your Telescope"/>
                        </a:rPr>
                        <a:t>Basic</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1DC"/>
                    </a:solidFill>
                  </a:tcPr>
                </a:tc>
                <a:tc>
                  <a:txBody>
                    <a:bodyPr/>
                    <a:lstStyle/>
                    <a:p>
                      <a:pPr algn="ctr">
                        <a:lnSpc>
                          <a:spcPct val="115000"/>
                        </a:lnSpc>
                        <a:spcAft>
                          <a:spcPts val="0"/>
                        </a:spcAft>
                      </a:pPr>
                      <a:r>
                        <a:rPr lang="en-CA" sz="700" b="1">
                          <a:effectLst/>
                          <a:latin typeface="Annie Use Your Telescope"/>
                          <a:ea typeface="Annie Use Your Telescope"/>
                          <a:cs typeface="Annie Use Your Telescope"/>
                        </a:rPr>
                        <a:t>Good</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1DC"/>
                    </a:solidFill>
                  </a:tcPr>
                </a:tc>
                <a:tc>
                  <a:txBody>
                    <a:bodyPr/>
                    <a:lstStyle/>
                    <a:p>
                      <a:pPr algn="ctr">
                        <a:lnSpc>
                          <a:spcPct val="115000"/>
                        </a:lnSpc>
                        <a:spcAft>
                          <a:spcPts val="0"/>
                        </a:spcAft>
                      </a:pPr>
                      <a:r>
                        <a:rPr lang="en-CA" sz="700" b="1">
                          <a:effectLst/>
                          <a:latin typeface="Annie Use Your Telescope"/>
                          <a:ea typeface="Annie Use Your Telescope"/>
                          <a:cs typeface="Annie Use Your Telescope"/>
                        </a:rPr>
                        <a:t>Very Good/ Excellent</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1DC"/>
                    </a:solidFill>
                  </a:tcPr>
                </a:tc>
                <a:extLst>
                  <a:ext uri="{0D108BD9-81ED-4DB2-BD59-A6C34878D82A}">
                    <a16:rowId xmlns:a16="http://schemas.microsoft.com/office/drawing/2014/main" val="2069510670"/>
                  </a:ext>
                </a:extLst>
              </a:tr>
              <a:tr h="677490">
                <a:tc>
                  <a:txBody>
                    <a:bodyPr/>
                    <a:lstStyle/>
                    <a:p>
                      <a:pPr>
                        <a:lnSpc>
                          <a:spcPct val="115000"/>
                        </a:lnSpc>
                        <a:spcAft>
                          <a:spcPts val="0"/>
                        </a:spcAft>
                      </a:pPr>
                      <a:r>
                        <a:rPr lang="en-CA" sz="600" b="1">
                          <a:effectLst/>
                          <a:latin typeface="Annie Use Your Telescope"/>
                          <a:ea typeface="Annie Use Your Telescope"/>
                          <a:cs typeface="Annie Use Your Telescope"/>
                        </a:rPr>
                        <a:t>Describe and apply Mental Math strategies:</a:t>
                      </a: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p>
                      <a:pPr>
                        <a:lnSpc>
                          <a:spcPct val="115000"/>
                        </a:lnSpc>
                        <a:spcAft>
                          <a:spcPts val="0"/>
                        </a:spcAft>
                      </a:pPr>
                      <a:r>
                        <a:rPr lang="en-CA" sz="600">
                          <a:effectLst/>
                          <a:latin typeface="Annie Use Your Telescope"/>
                          <a:ea typeface="Annie Use Your Telescope"/>
                          <a:cs typeface="Annie Use Your Telescope"/>
                        </a:rPr>
                        <a:t>Estimation of numbers to 100 based on place value</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950931"/>
                  </a:ext>
                </a:extLst>
              </a:tr>
              <a:tr h="677490">
                <a:tc>
                  <a:txBody>
                    <a:bodyPr/>
                    <a:lstStyle/>
                    <a:p>
                      <a:pPr>
                        <a:lnSpc>
                          <a:spcPct val="115000"/>
                        </a:lnSpc>
                        <a:spcAft>
                          <a:spcPts val="0"/>
                        </a:spcAft>
                      </a:pPr>
                      <a:r>
                        <a:rPr lang="en-CA" sz="600" b="1">
                          <a:effectLst/>
                          <a:latin typeface="Annie Use Your Telescope"/>
                          <a:ea typeface="Annie Use Your Telescope"/>
                          <a:cs typeface="Annie Use Your Telescope"/>
                        </a:rPr>
                        <a:t>Describe and apply Mental Math strategies:</a:t>
                      </a: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p>
                      <a:pPr>
                        <a:lnSpc>
                          <a:spcPct val="115000"/>
                        </a:lnSpc>
                        <a:spcAft>
                          <a:spcPts val="0"/>
                        </a:spcAft>
                      </a:pPr>
                      <a:r>
                        <a:rPr lang="en-CA" sz="600">
                          <a:effectLst/>
                          <a:latin typeface="Annie Use Your Telescope"/>
                          <a:ea typeface="Annie Use Your Telescope"/>
                          <a:cs typeface="Annie Use Your Telescope"/>
                        </a:rPr>
                        <a:t>Find sums to create a balanced equation</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851269"/>
                  </a:ext>
                </a:extLst>
              </a:tr>
              <a:tr h="532068">
                <a:tc>
                  <a:txBody>
                    <a:bodyPr/>
                    <a:lstStyle/>
                    <a:p>
                      <a:pPr>
                        <a:lnSpc>
                          <a:spcPct val="115000"/>
                        </a:lnSpc>
                        <a:spcAft>
                          <a:spcPts val="0"/>
                        </a:spcAft>
                      </a:pPr>
                      <a:r>
                        <a:rPr lang="en-CA" sz="600">
                          <a:effectLst/>
                          <a:latin typeface="Annie Use Your Telescope"/>
                          <a:ea typeface="Annie Use Your Telescope"/>
                          <a:cs typeface="Annie Use Your Telescope"/>
                        </a:rPr>
                        <a:t>Sort 2-D shapes and 3-D objects using two attributes and explain the sorting rule.</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7098339"/>
                  </a:ext>
                </a:extLst>
              </a:tr>
              <a:tr h="677490">
                <a:tc>
                  <a:txBody>
                    <a:bodyPr/>
                    <a:lstStyle/>
                    <a:p>
                      <a:pPr>
                        <a:lnSpc>
                          <a:spcPct val="115000"/>
                        </a:lnSpc>
                        <a:spcAft>
                          <a:spcPts val="0"/>
                        </a:spcAft>
                      </a:pPr>
                      <a:r>
                        <a:rPr lang="en-CA" sz="600">
                          <a:effectLst/>
                          <a:latin typeface="Annie Use Your Telescope"/>
                          <a:ea typeface="Annie Use Your Telescope"/>
                          <a:cs typeface="Annie Use Your Telescope"/>
                        </a:rPr>
                        <a:t>Describe, compare, and construct 3-D objects, including: cubes, spheres, cones, cylinders, prisms, and pyramids.</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0902324"/>
                  </a:ext>
                </a:extLst>
              </a:tr>
              <a:tr h="532068">
                <a:tc>
                  <a:txBody>
                    <a:bodyPr/>
                    <a:lstStyle/>
                    <a:p>
                      <a:pPr>
                        <a:lnSpc>
                          <a:spcPct val="115000"/>
                        </a:lnSpc>
                        <a:spcAft>
                          <a:spcPts val="0"/>
                        </a:spcAft>
                      </a:pPr>
                      <a:r>
                        <a:rPr lang="en-CA" sz="600">
                          <a:effectLst/>
                          <a:latin typeface="Annie Use Your Telescope"/>
                          <a:ea typeface="Annie Use Your Telescope"/>
                          <a:cs typeface="Annie Use Your Telescope"/>
                        </a:rPr>
                        <a:t>Describe, compare, and construct 2-D shapes, including: triangles, squares, rectangles, and circles.</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0488783"/>
                  </a:ext>
                </a:extLst>
              </a:tr>
              <a:tr h="386645">
                <a:tc>
                  <a:txBody>
                    <a:bodyPr/>
                    <a:lstStyle/>
                    <a:p>
                      <a:pPr>
                        <a:lnSpc>
                          <a:spcPct val="115000"/>
                        </a:lnSpc>
                        <a:spcAft>
                          <a:spcPts val="0"/>
                        </a:spcAft>
                      </a:pPr>
                      <a:r>
                        <a:rPr lang="en-CA" sz="600">
                          <a:effectLst/>
                          <a:latin typeface="Annie Use Your Telescope"/>
                          <a:ea typeface="Annie Use Your Telescope"/>
                          <a:cs typeface="Annie Use Your Telescope"/>
                        </a:rPr>
                        <a:t>Identify 2-D shapes as parts of 3-D objects in the environment.</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0344763"/>
                  </a:ext>
                </a:extLst>
              </a:tr>
              <a:tr h="386645">
                <a:tc>
                  <a:txBody>
                    <a:bodyPr/>
                    <a:lstStyle/>
                    <a:p>
                      <a:pPr>
                        <a:lnSpc>
                          <a:spcPct val="115000"/>
                        </a:lnSpc>
                        <a:spcAft>
                          <a:spcPts val="0"/>
                        </a:spcAft>
                      </a:pPr>
                      <a:r>
                        <a:rPr lang="en-CA" sz="600">
                          <a:effectLst/>
                          <a:latin typeface="Annie Use Your Telescope"/>
                          <a:ea typeface="Annie Use Your Telescope"/>
                          <a:cs typeface="Annie Use Your Telescope"/>
                        </a:rPr>
                        <a:t>Use knowledge of 2-D shapes and 3-D solids to create and solve problems.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a:effectLst/>
                          <a:latin typeface="Annie Use Your Telescope"/>
                          <a:ea typeface="Annie Use Your Telescope"/>
                          <a:cs typeface="Annie Use Your Telescope"/>
                        </a:rPr>
                        <a:t> </a:t>
                      </a:r>
                      <a:endParaRPr lang="en-CA" sz="60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600" dirty="0">
                          <a:effectLst/>
                          <a:latin typeface="Annie Use Your Telescope"/>
                          <a:ea typeface="Annie Use Your Telescope"/>
                          <a:cs typeface="Annie Use Your Telescope"/>
                        </a:rPr>
                        <a:t> </a:t>
                      </a:r>
                      <a:endParaRPr lang="en-CA" sz="600" dirty="0">
                        <a:effectLst/>
                        <a:latin typeface="Arial" panose="020B0604020202020204" pitchFamily="34" charset="0"/>
                        <a:ea typeface="Arial" panose="020B0604020202020204" pitchFamily="34" charset="0"/>
                      </a:endParaRPr>
                    </a:p>
                  </a:txBody>
                  <a:tcPr marL="34940" marR="34940" marT="34940" marB="349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7815315"/>
                  </a:ext>
                </a:extLst>
              </a:tr>
            </a:tbl>
          </a:graphicData>
        </a:graphic>
      </p:graphicFrame>
    </p:spTree>
    <p:extLst>
      <p:ext uri="{BB962C8B-B14F-4D97-AF65-F5344CB8AC3E}">
        <p14:creationId xmlns:p14="http://schemas.microsoft.com/office/powerpoint/2010/main" val="262305003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sz="quarter" idx="12"/>
          </p:nvPr>
        </p:nvSpPr>
        <p:spPr>
          <a:xfrm>
            <a:off x="11306302" y="7095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138</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997002" y="2326131"/>
            <a:ext cx="9830977" cy="907941"/>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650" dirty="0">
                <a:solidFill>
                  <a:schemeClr val="tx2"/>
                </a:solidFill>
                <a:ea typeface="+mn-lt"/>
                <a:cs typeface="+mn-lt"/>
              </a:rPr>
              <a:t>Lisa Page St. James-Assiniboia School Division</a:t>
            </a:r>
          </a:p>
          <a:p>
            <a:pPr marL="457200" indent="-457200">
              <a:buFont typeface="Arial" panose="020B0604020202020204" pitchFamily="34" charset="0"/>
              <a:buChar char="•"/>
            </a:pPr>
            <a:r>
              <a:rPr lang="en-US" sz="2650" dirty="0">
                <a:solidFill>
                  <a:schemeClr val="tx2"/>
                </a:solidFill>
              </a:rPr>
              <a:t>Dayna Quinn-LaFleche St. James-Assiniboia School Division</a:t>
            </a:r>
            <a:endParaRPr lang="en-US" sz="2650" dirty="0">
              <a:solidFill>
                <a:schemeClr val="tx2"/>
              </a:solidFill>
              <a:cs typeface="Calibri"/>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421148" y="1329471"/>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Credits</a:t>
            </a:r>
          </a:p>
        </p:txBody>
      </p:sp>
      <p:sp>
        <p:nvSpPr>
          <p:cNvPr id="5" name="Google Shape;89;p15">
            <a:extLst>
              <a:ext uri="{FF2B5EF4-FFF2-40B4-BE49-F238E27FC236}">
                <a16:creationId xmlns:a16="http://schemas.microsoft.com/office/drawing/2014/main" id="{B47DD1DC-96B1-7E40-AD29-6A0DA5011F35}"/>
              </a:ext>
            </a:extLst>
          </p:cNvPr>
          <p:cNvSpPr txBox="1">
            <a:spLocks/>
          </p:cNvSpPr>
          <p:nvPr/>
        </p:nvSpPr>
        <p:spPr>
          <a:xfrm>
            <a:off x="421148" y="3918000"/>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Reviewers</a:t>
            </a:r>
          </a:p>
        </p:txBody>
      </p:sp>
      <p:sp>
        <p:nvSpPr>
          <p:cNvPr id="6" name="TextBox 5">
            <a:extLst>
              <a:ext uri="{FF2B5EF4-FFF2-40B4-BE49-F238E27FC236}">
                <a16:creationId xmlns:a16="http://schemas.microsoft.com/office/drawing/2014/main" id="{8562D483-360A-9E42-BCE8-8308FD19E01F}"/>
              </a:ext>
            </a:extLst>
          </p:cNvPr>
          <p:cNvSpPr txBox="1"/>
          <p:nvPr/>
        </p:nvSpPr>
        <p:spPr>
          <a:xfrm>
            <a:off x="997002" y="4450714"/>
            <a:ext cx="8292600" cy="1723549"/>
          </a:xfrm>
          <a:prstGeom prst="rect">
            <a:avLst/>
          </a:prstGeom>
          <a:noFill/>
        </p:spPr>
        <p:txBody>
          <a:bodyPr wrap="square" lIns="91440" tIns="45720" rIns="91440" bIns="45720" anchor="t">
            <a:spAutoFit/>
          </a:bodyPr>
          <a:lstStyle/>
          <a:p>
            <a:pPr marL="457200" indent="-457200">
              <a:buFont typeface="Arial"/>
              <a:buChar char="•"/>
            </a:pPr>
            <a:r>
              <a:rPr lang="en-US" sz="2650">
                <a:solidFill>
                  <a:schemeClr val="tx2"/>
                </a:solidFill>
                <a:cs typeface="Calibri"/>
              </a:rPr>
              <a:t>T. Scott Dempster </a:t>
            </a:r>
            <a:r>
              <a:rPr lang="en-US" sz="2650">
                <a:solidFill>
                  <a:schemeClr val="tx2"/>
                </a:solidFill>
                <a:ea typeface="+mn-lt"/>
                <a:cs typeface="+mn-lt"/>
              </a:rPr>
              <a:t>St. James-Assiniboia School Division</a:t>
            </a:r>
            <a:endParaRPr lang="en-US">
              <a:solidFill>
                <a:schemeClr val="tx2"/>
              </a:solidFill>
            </a:endParaRPr>
          </a:p>
          <a:p>
            <a:pPr marL="457200" indent="-457200">
              <a:buFont typeface="Arial"/>
              <a:buChar char="•"/>
            </a:pPr>
            <a:r>
              <a:rPr lang="en-US" sz="2650">
                <a:solidFill>
                  <a:schemeClr val="tx2"/>
                </a:solidFill>
                <a:cs typeface="Calibri"/>
              </a:rPr>
              <a:t>Heather Jones </a:t>
            </a:r>
            <a:r>
              <a:rPr lang="en-US" sz="2650">
                <a:solidFill>
                  <a:schemeClr val="tx2"/>
                </a:solidFill>
                <a:ea typeface="+mn-lt"/>
                <a:cs typeface="+mn-lt"/>
              </a:rPr>
              <a:t>St. James-Assiniboia School Division</a:t>
            </a:r>
          </a:p>
          <a:p>
            <a:pPr marL="457200" indent="-457200">
              <a:buFont typeface="Arial"/>
              <a:buChar char="•"/>
            </a:pPr>
            <a:r>
              <a:rPr lang="en-US" sz="2650">
                <a:solidFill>
                  <a:schemeClr val="tx2"/>
                </a:solidFill>
                <a:ea typeface="+mn-lt"/>
                <a:cs typeface="+mn-lt"/>
              </a:rPr>
              <a:t>Charmaine Mackid Hanover School Division</a:t>
            </a:r>
            <a:endParaRPr lang="en-US" sz="2650">
              <a:solidFill>
                <a:schemeClr val="tx2"/>
              </a:solidFill>
              <a:cs typeface="Calibri"/>
            </a:endParaRPr>
          </a:p>
          <a:p>
            <a:pPr marL="457200" indent="-457200">
              <a:buFont typeface="Arial" panose="020B0604020202020204" pitchFamily="34" charset="0"/>
              <a:buChar char="•"/>
            </a:pPr>
            <a:endParaRPr lang="en-US" sz="2650">
              <a:solidFill>
                <a:schemeClr val="tx2"/>
              </a:solidFill>
              <a:cs typeface="Calibri"/>
            </a:endParaRPr>
          </a:p>
        </p:txBody>
      </p:sp>
    </p:spTree>
    <p:extLst>
      <p:ext uri="{BB962C8B-B14F-4D97-AF65-F5344CB8AC3E}">
        <p14:creationId xmlns:p14="http://schemas.microsoft.com/office/powerpoint/2010/main" val="1481913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8" name="Oval 27">
            <a:extLst>
              <a:ext uri="{FF2B5EF4-FFF2-40B4-BE49-F238E27FC236}">
                <a16:creationId xmlns:a16="http://schemas.microsoft.com/office/drawing/2014/main" id="{1A603C06-DA1B-4C72-95B0-056B2296A736}"/>
              </a:ext>
            </a:extLst>
          </p:cNvPr>
          <p:cNvSpPr/>
          <p:nvPr/>
        </p:nvSpPr>
        <p:spPr>
          <a:xfrm>
            <a:off x="3516570" y="1580360"/>
            <a:ext cx="4058653" cy="413036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4522"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cs typeface="Cavolini"/>
              </a:rPr>
              <a:t>Work it out</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6016341F-AEC0-4DDF-8F5D-3FDB23FFE857}"/>
              </a:ext>
            </a:extLst>
          </p:cNvPr>
          <p:cNvSpPr txBox="1"/>
          <p:nvPr/>
        </p:nvSpPr>
        <p:spPr>
          <a:xfrm>
            <a:off x="4134344" y="399400"/>
            <a:ext cx="79933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Sort It Out: Sort the objects a </a:t>
            </a:r>
            <a:r>
              <a:rPr lang="en-US" sz="3200" b="1" dirty="0"/>
              <a:t>different</a:t>
            </a:r>
            <a:r>
              <a:rPr lang="en-US" sz="3200" dirty="0"/>
              <a:t> way.</a:t>
            </a:r>
          </a:p>
        </p:txBody>
      </p:sp>
      <p:sp>
        <p:nvSpPr>
          <p:cNvPr id="29" name="Oval 28">
            <a:extLst>
              <a:ext uri="{FF2B5EF4-FFF2-40B4-BE49-F238E27FC236}">
                <a16:creationId xmlns:a16="http://schemas.microsoft.com/office/drawing/2014/main" id="{6E74776A-E8E0-4692-951A-63EE2382B838}"/>
              </a:ext>
            </a:extLst>
          </p:cNvPr>
          <p:cNvSpPr/>
          <p:nvPr/>
        </p:nvSpPr>
        <p:spPr>
          <a:xfrm>
            <a:off x="7839699" y="1580360"/>
            <a:ext cx="4058653" cy="413036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TextBox 29">
            <a:extLst>
              <a:ext uri="{FF2B5EF4-FFF2-40B4-BE49-F238E27FC236}">
                <a16:creationId xmlns:a16="http://schemas.microsoft.com/office/drawing/2014/main" id="{F9EA66FB-D510-4DE9-86BF-CE05BB9F392E}"/>
              </a:ext>
            </a:extLst>
          </p:cNvPr>
          <p:cNvSpPr txBox="1"/>
          <p:nvPr/>
        </p:nvSpPr>
        <p:spPr>
          <a:xfrm>
            <a:off x="3496326" y="5841099"/>
            <a:ext cx="4011379" cy="369332"/>
          </a:xfrm>
          <a:prstGeom prst="rect">
            <a:avLst/>
          </a:prstGeom>
          <a:noFill/>
        </p:spPr>
        <p:txBody>
          <a:bodyPr wrap="square" rtlCol="0">
            <a:spAutoFit/>
          </a:bodyPr>
          <a:lstStyle/>
          <a:p>
            <a:r>
              <a:rPr lang="en-US"/>
              <a:t>Sorting Rule:</a:t>
            </a:r>
            <a:endParaRPr lang="en-CA"/>
          </a:p>
        </p:txBody>
      </p:sp>
      <p:sp>
        <p:nvSpPr>
          <p:cNvPr id="31" name="TextBox 30">
            <a:extLst>
              <a:ext uri="{FF2B5EF4-FFF2-40B4-BE49-F238E27FC236}">
                <a16:creationId xmlns:a16="http://schemas.microsoft.com/office/drawing/2014/main" id="{D444DE33-A286-4FD0-A4DE-29B466C46EE5}"/>
              </a:ext>
            </a:extLst>
          </p:cNvPr>
          <p:cNvSpPr txBox="1"/>
          <p:nvPr/>
        </p:nvSpPr>
        <p:spPr>
          <a:xfrm>
            <a:off x="7740482" y="5816989"/>
            <a:ext cx="4011379" cy="369332"/>
          </a:xfrm>
          <a:prstGeom prst="rect">
            <a:avLst/>
          </a:prstGeom>
          <a:noFill/>
        </p:spPr>
        <p:txBody>
          <a:bodyPr wrap="square" rtlCol="0">
            <a:spAutoFit/>
          </a:bodyPr>
          <a:lstStyle/>
          <a:p>
            <a:r>
              <a:rPr lang="en-US"/>
              <a:t>Sorting Rule:</a:t>
            </a:r>
            <a:endParaRPr lang="en-CA"/>
          </a:p>
        </p:txBody>
      </p:sp>
      <p:pic>
        <p:nvPicPr>
          <p:cNvPr id="32" name="Picture 31"/>
          <p:cNvPicPr>
            <a:picLocks noChangeAspect="1"/>
          </p:cNvPicPr>
          <p:nvPr/>
        </p:nvPicPr>
        <p:blipFill>
          <a:blip r:embed="rId3"/>
          <a:stretch>
            <a:fillRect/>
          </a:stretch>
        </p:blipFill>
        <p:spPr>
          <a:xfrm>
            <a:off x="2648752" y="1080674"/>
            <a:ext cx="859611" cy="859611"/>
          </a:xfrm>
          <a:prstGeom prst="rect">
            <a:avLst/>
          </a:prstGeom>
        </p:spPr>
      </p:pic>
      <p:pic>
        <p:nvPicPr>
          <p:cNvPr id="33" name="Picture 32"/>
          <p:cNvPicPr>
            <a:picLocks noChangeAspect="1"/>
          </p:cNvPicPr>
          <p:nvPr/>
        </p:nvPicPr>
        <p:blipFill>
          <a:blip r:embed="rId4"/>
          <a:stretch>
            <a:fillRect/>
          </a:stretch>
        </p:blipFill>
        <p:spPr>
          <a:xfrm>
            <a:off x="2703620" y="2145324"/>
            <a:ext cx="749873" cy="743776"/>
          </a:xfrm>
          <a:prstGeom prst="rect">
            <a:avLst/>
          </a:prstGeom>
        </p:spPr>
      </p:pic>
      <p:pic>
        <p:nvPicPr>
          <p:cNvPr id="34" name="Picture 33"/>
          <p:cNvPicPr>
            <a:picLocks noChangeAspect="1"/>
          </p:cNvPicPr>
          <p:nvPr/>
        </p:nvPicPr>
        <p:blipFill>
          <a:blip r:embed="rId5"/>
          <a:stretch>
            <a:fillRect/>
          </a:stretch>
        </p:blipFill>
        <p:spPr>
          <a:xfrm>
            <a:off x="1474303" y="761533"/>
            <a:ext cx="749873" cy="1140051"/>
          </a:xfrm>
          <a:prstGeom prst="rect">
            <a:avLst/>
          </a:prstGeom>
        </p:spPr>
      </p:pic>
      <p:pic>
        <p:nvPicPr>
          <p:cNvPr id="35" name="Picture 34"/>
          <p:cNvPicPr>
            <a:picLocks noChangeAspect="1"/>
          </p:cNvPicPr>
          <p:nvPr/>
        </p:nvPicPr>
        <p:blipFill>
          <a:blip r:embed="rId6"/>
          <a:stretch>
            <a:fillRect/>
          </a:stretch>
        </p:blipFill>
        <p:spPr>
          <a:xfrm>
            <a:off x="1650012" y="1938179"/>
            <a:ext cx="786452" cy="798645"/>
          </a:xfrm>
          <a:prstGeom prst="rect">
            <a:avLst/>
          </a:prstGeom>
        </p:spPr>
      </p:pic>
      <p:pic>
        <p:nvPicPr>
          <p:cNvPr id="36" name="Picture 35"/>
          <p:cNvPicPr>
            <a:picLocks noChangeAspect="1"/>
          </p:cNvPicPr>
          <p:nvPr/>
        </p:nvPicPr>
        <p:blipFill>
          <a:blip r:embed="rId7"/>
          <a:stretch>
            <a:fillRect/>
          </a:stretch>
        </p:blipFill>
        <p:spPr>
          <a:xfrm>
            <a:off x="1399325" y="2724488"/>
            <a:ext cx="1322947" cy="1231499"/>
          </a:xfrm>
          <a:prstGeom prst="rect">
            <a:avLst/>
          </a:prstGeom>
        </p:spPr>
      </p:pic>
      <p:pic>
        <p:nvPicPr>
          <p:cNvPr id="37" name="Picture 36"/>
          <p:cNvPicPr>
            <a:picLocks noChangeAspect="1"/>
          </p:cNvPicPr>
          <p:nvPr/>
        </p:nvPicPr>
        <p:blipFill>
          <a:blip r:embed="rId8"/>
          <a:stretch>
            <a:fillRect/>
          </a:stretch>
        </p:blipFill>
        <p:spPr>
          <a:xfrm>
            <a:off x="2624564" y="3502324"/>
            <a:ext cx="725487" cy="713294"/>
          </a:xfrm>
          <a:prstGeom prst="rect">
            <a:avLst/>
          </a:prstGeom>
        </p:spPr>
      </p:pic>
      <p:pic>
        <p:nvPicPr>
          <p:cNvPr id="38" name="Picture 37"/>
          <p:cNvPicPr>
            <a:picLocks noChangeAspect="1"/>
          </p:cNvPicPr>
          <p:nvPr/>
        </p:nvPicPr>
        <p:blipFill>
          <a:blip r:embed="rId9"/>
          <a:stretch>
            <a:fillRect/>
          </a:stretch>
        </p:blipFill>
        <p:spPr>
          <a:xfrm>
            <a:off x="1854642" y="4020457"/>
            <a:ext cx="847417" cy="859611"/>
          </a:xfrm>
          <a:prstGeom prst="rect">
            <a:avLst/>
          </a:prstGeom>
        </p:spPr>
      </p:pic>
      <p:pic>
        <p:nvPicPr>
          <p:cNvPr id="39" name="Picture 38"/>
          <p:cNvPicPr>
            <a:picLocks noChangeAspect="1"/>
          </p:cNvPicPr>
          <p:nvPr/>
        </p:nvPicPr>
        <p:blipFill>
          <a:blip r:embed="rId10"/>
          <a:stretch>
            <a:fillRect/>
          </a:stretch>
        </p:blipFill>
        <p:spPr>
          <a:xfrm>
            <a:off x="2599205" y="4638482"/>
            <a:ext cx="829128" cy="1304657"/>
          </a:xfrm>
          <a:prstGeom prst="rect">
            <a:avLst/>
          </a:prstGeom>
        </p:spPr>
      </p:pic>
      <p:pic>
        <p:nvPicPr>
          <p:cNvPr id="40" name="Picture 39"/>
          <p:cNvPicPr>
            <a:picLocks noChangeAspect="1"/>
          </p:cNvPicPr>
          <p:nvPr/>
        </p:nvPicPr>
        <p:blipFill>
          <a:blip r:embed="rId11"/>
          <a:stretch>
            <a:fillRect/>
          </a:stretch>
        </p:blipFill>
        <p:spPr>
          <a:xfrm>
            <a:off x="1555741" y="4650524"/>
            <a:ext cx="859611" cy="920576"/>
          </a:xfrm>
          <a:prstGeom prst="rect">
            <a:avLst/>
          </a:prstGeom>
        </p:spPr>
      </p:pic>
      <p:pic>
        <p:nvPicPr>
          <p:cNvPr id="41" name="Picture 40"/>
          <p:cNvPicPr>
            <a:picLocks noChangeAspect="1"/>
          </p:cNvPicPr>
          <p:nvPr/>
        </p:nvPicPr>
        <p:blipFill>
          <a:blip r:embed="rId12"/>
          <a:stretch>
            <a:fillRect/>
          </a:stretch>
        </p:blipFill>
        <p:spPr>
          <a:xfrm>
            <a:off x="499118" y="5321416"/>
            <a:ext cx="1036410" cy="1194920"/>
          </a:xfrm>
          <a:prstGeom prst="rect">
            <a:avLst/>
          </a:prstGeom>
        </p:spPr>
      </p:pic>
      <p:pic>
        <p:nvPicPr>
          <p:cNvPr id="42" name="Picture 41"/>
          <p:cNvPicPr>
            <a:picLocks noChangeAspect="1"/>
          </p:cNvPicPr>
          <p:nvPr/>
        </p:nvPicPr>
        <p:blipFill>
          <a:blip r:embed="rId13"/>
          <a:stretch>
            <a:fillRect/>
          </a:stretch>
        </p:blipFill>
        <p:spPr>
          <a:xfrm>
            <a:off x="191047" y="4371008"/>
            <a:ext cx="1268078" cy="1018120"/>
          </a:xfrm>
          <a:prstGeom prst="rect">
            <a:avLst/>
          </a:prstGeom>
        </p:spPr>
      </p:pic>
      <p:pic>
        <p:nvPicPr>
          <p:cNvPr id="43" name="Picture 42"/>
          <p:cNvPicPr>
            <a:picLocks noChangeAspect="1"/>
          </p:cNvPicPr>
          <p:nvPr/>
        </p:nvPicPr>
        <p:blipFill>
          <a:blip r:embed="rId14"/>
          <a:stretch>
            <a:fillRect/>
          </a:stretch>
        </p:blipFill>
        <p:spPr>
          <a:xfrm>
            <a:off x="198096" y="3033105"/>
            <a:ext cx="786452" cy="1304657"/>
          </a:xfrm>
          <a:prstGeom prst="rect">
            <a:avLst/>
          </a:prstGeom>
        </p:spPr>
      </p:pic>
      <p:pic>
        <p:nvPicPr>
          <p:cNvPr id="44" name="Picture 43"/>
          <p:cNvPicPr>
            <a:picLocks noChangeAspect="1"/>
          </p:cNvPicPr>
          <p:nvPr/>
        </p:nvPicPr>
        <p:blipFill>
          <a:blip r:embed="rId15"/>
          <a:stretch>
            <a:fillRect/>
          </a:stretch>
        </p:blipFill>
        <p:spPr>
          <a:xfrm>
            <a:off x="832922" y="3685061"/>
            <a:ext cx="877900" cy="749873"/>
          </a:xfrm>
          <a:prstGeom prst="rect">
            <a:avLst/>
          </a:prstGeom>
        </p:spPr>
      </p:pic>
      <p:pic>
        <p:nvPicPr>
          <p:cNvPr id="45" name="Picture 44"/>
          <p:cNvPicPr>
            <a:picLocks noChangeAspect="1"/>
          </p:cNvPicPr>
          <p:nvPr/>
        </p:nvPicPr>
        <p:blipFill>
          <a:blip r:embed="rId16"/>
          <a:stretch>
            <a:fillRect/>
          </a:stretch>
        </p:blipFill>
        <p:spPr>
          <a:xfrm>
            <a:off x="103312" y="2011440"/>
            <a:ext cx="1127858" cy="823031"/>
          </a:xfrm>
          <a:prstGeom prst="rect">
            <a:avLst/>
          </a:prstGeom>
        </p:spPr>
      </p:pic>
      <p:pic>
        <p:nvPicPr>
          <p:cNvPr id="46" name="Picture 45"/>
          <p:cNvPicPr>
            <a:picLocks noChangeAspect="1"/>
          </p:cNvPicPr>
          <p:nvPr/>
        </p:nvPicPr>
        <p:blipFill>
          <a:blip r:embed="rId17"/>
          <a:stretch>
            <a:fillRect/>
          </a:stretch>
        </p:blipFill>
        <p:spPr>
          <a:xfrm>
            <a:off x="221073" y="1069804"/>
            <a:ext cx="890093" cy="914479"/>
          </a:xfrm>
          <a:prstGeom prst="rect">
            <a:avLst/>
          </a:prstGeom>
        </p:spPr>
      </p:pic>
      <p:sp>
        <p:nvSpPr>
          <p:cNvPr id="48" name="TextBox 47"/>
          <p:cNvSpPr txBox="1"/>
          <p:nvPr/>
        </p:nvSpPr>
        <p:spPr>
          <a:xfrm>
            <a:off x="3504273" y="736212"/>
            <a:ext cx="5863529" cy="646331"/>
          </a:xfrm>
          <a:prstGeom prst="rect">
            <a:avLst/>
          </a:prstGeom>
          <a:noFill/>
        </p:spPr>
        <p:txBody>
          <a:bodyPr wrap="square" rtlCol="0">
            <a:spAutoFit/>
          </a:bodyPr>
          <a:lstStyle/>
          <a:p>
            <a:endParaRPr lang="en-CA" dirty="0"/>
          </a:p>
          <a:p>
            <a:r>
              <a:rPr lang="en-CA" dirty="0" smtClean="0"/>
              <a:t>Sort the shapes you found or sort the shapes a different way.</a:t>
            </a:r>
            <a:endParaRPr lang="en-CA" dirty="0"/>
          </a:p>
        </p:txBody>
      </p:sp>
      <p:grpSp>
        <p:nvGrpSpPr>
          <p:cNvPr id="50" name="Group 49"/>
          <p:cNvGrpSpPr/>
          <p:nvPr/>
        </p:nvGrpSpPr>
        <p:grpSpPr>
          <a:xfrm>
            <a:off x="1532838" y="5918876"/>
            <a:ext cx="2124973" cy="594018"/>
            <a:chOff x="310551" y="962884"/>
            <a:chExt cx="2124973" cy="594018"/>
          </a:xfrm>
        </p:grpSpPr>
        <p:sp>
          <p:nvSpPr>
            <p:cNvPr id="51" name="TextBox 50">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52" name="Straight Arrow Connector 51">
              <a:extLst>
                <a:ext uri="{FF2B5EF4-FFF2-40B4-BE49-F238E27FC236}">
                  <a16:creationId xmlns:a16="http://schemas.microsoft.com/office/drawing/2014/main" id="{814166B6-424D-41BC-A29A-8F1442FF1E3E}"/>
                </a:ext>
              </a:extLst>
            </p:cNvPr>
            <p:cNvCxnSpPr/>
            <p:nvPr/>
          </p:nvCxnSpPr>
          <p:spPr>
            <a:xfrm flipH="1" flipV="1">
              <a:off x="2042625" y="962884"/>
              <a:ext cx="231414" cy="500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4277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8" name="Oval 27">
            <a:extLst>
              <a:ext uri="{FF2B5EF4-FFF2-40B4-BE49-F238E27FC236}">
                <a16:creationId xmlns:a16="http://schemas.microsoft.com/office/drawing/2014/main" id="{1A603C06-DA1B-4C72-95B0-056B2296A736}"/>
              </a:ext>
            </a:extLst>
          </p:cNvPr>
          <p:cNvSpPr/>
          <p:nvPr/>
        </p:nvSpPr>
        <p:spPr>
          <a:xfrm>
            <a:off x="3516570" y="1580360"/>
            <a:ext cx="4058653" cy="413036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a:extLst>
              <a:ext uri="{FF2B5EF4-FFF2-40B4-BE49-F238E27FC236}">
                <a16:creationId xmlns:a16="http://schemas.microsoft.com/office/drawing/2014/main" id="{6E74776A-E8E0-4692-951A-63EE2382B838}"/>
              </a:ext>
            </a:extLst>
          </p:cNvPr>
          <p:cNvSpPr/>
          <p:nvPr/>
        </p:nvSpPr>
        <p:spPr>
          <a:xfrm>
            <a:off x="7839699" y="1580360"/>
            <a:ext cx="4058653" cy="413036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4522"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cs typeface="Cavolini"/>
              </a:rPr>
              <a:t>Work it out</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30" name="TextBox 29">
            <a:extLst>
              <a:ext uri="{FF2B5EF4-FFF2-40B4-BE49-F238E27FC236}">
                <a16:creationId xmlns:a16="http://schemas.microsoft.com/office/drawing/2014/main" id="{F9EA66FB-D510-4DE9-86BF-CE05BB9F392E}"/>
              </a:ext>
            </a:extLst>
          </p:cNvPr>
          <p:cNvSpPr txBox="1"/>
          <p:nvPr/>
        </p:nvSpPr>
        <p:spPr>
          <a:xfrm>
            <a:off x="3496326" y="5841099"/>
            <a:ext cx="4011379" cy="369332"/>
          </a:xfrm>
          <a:prstGeom prst="rect">
            <a:avLst/>
          </a:prstGeom>
          <a:noFill/>
        </p:spPr>
        <p:txBody>
          <a:bodyPr wrap="square" rtlCol="0">
            <a:spAutoFit/>
          </a:bodyPr>
          <a:lstStyle/>
          <a:p>
            <a:r>
              <a:rPr lang="en-US"/>
              <a:t>Sorting Rule:</a:t>
            </a:r>
            <a:endParaRPr lang="en-CA"/>
          </a:p>
        </p:txBody>
      </p:sp>
      <p:sp>
        <p:nvSpPr>
          <p:cNvPr id="31" name="TextBox 30">
            <a:extLst>
              <a:ext uri="{FF2B5EF4-FFF2-40B4-BE49-F238E27FC236}">
                <a16:creationId xmlns:a16="http://schemas.microsoft.com/office/drawing/2014/main" id="{D444DE33-A286-4FD0-A4DE-29B466C46EE5}"/>
              </a:ext>
            </a:extLst>
          </p:cNvPr>
          <p:cNvSpPr txBox="1"/>
          <p:nvPr/>
        </p:nvSpPr>
        <p:spPr>
          <a:xfrm>
            <a:off x="7740482" y="5816989"/>
            <a:ext cx="4011379" cy="369332"/>
          </a:xfrm>
          <a:prstGeom prst="rect">
            <a:avLst/>
          </a:prstGeom>
          <a:noFill/>
        </p:spPr>
        <p:txBody>
          <a:bodyPr wrap="square" rtlCol="0">
            <a:spAutoFit/>
          </a:bodyPr>
          <a:lstStyle/>
          <a:p>
            <a:r>
              <a:rPr lang="en-US"/>
              <a:t>Sorting Rule:</a:t>
            </a:r>
            <a:endParaRPr lang="en-CA"/>
          </a:p>
        </p:txBody>
      </p:sp>
      <p:sp>
        <p:nvSpPr>
          <p:cNvPr id="32" name="TextBox 31">
            <a:extLst>
              <a:ext uri="{FF2B5EF4-FFF2-40B4-BE49-F238E27FC236}">
                <a16:creationId xmlns:a16="http://schemas.microsoft.com/office/drawing/2014/main" id="{D910196B-0875-644B-9A8F-FB388CFCFD1F}"/>
              </a:ext>
            </a:extLst>
          </p:cNvPr>
          <p:cNvSpPr txBox="1"/>
          <p:nvPr/>
        </p:nvSpPr>
        <p:spPr>
          <a:xfrm>
            <a:off x="4009058" y="379291"/>
            <a:ext cx="79933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Sort It Out: Sort the objects a </a:t>
            </a:r>
            <a:r>
              <a:rPr lang="en-US" sz="3200" b="1"/>
              <a:t>different</a:t>
            </a:r>
            <a:r>
              <a:rPr lang="en-US" sz="3200"/>
              <a:t> way.</a:t>
            </a:r>
          </a:p>
        </p:txBody>
      </p:sp>
      <p:sp>
        <p:nvSpPr>
          <p:cNvPr id="34" name="TextBox 33"/>
          <p:cNvSpPr txBox="1"/>
          <p:nvPr/>
        </p:nvSpPr>
        <p:spPr>
          <a:xfrm>
            <a:off x="2987307" y="575503"/>
            <a:ext cx="5863529" cy="646331"/>
          </a:xfrm>
          <a:prstGeom prst="rect">
            <a:avLst/>
          </a:prstGeom>
          <a:noFill/>
        </p:spPr>
        <p:txBody>
          <a:bodyPr wrap="square" rtlCol="0">
            <a:spAutoFit/>
          </a:bodyPr>
          <a:lstStyle/>
          <a:p>
            <a:endParaRPr lang="en-CA" dirty="0"/>
          </a:p>
          <a:p>
            <a:r>
              <a:rPr lang="en-CA" dirty="0" smtClean="0"/>
              <a:t>Sort the shapes you found or sort the shapes a different way.</a:t>
            </a:r>
            <a:endParaRPr lang="en-CA" dirty="0"/>
          </a:p>
        </p:txBody>
      </p:sp>
      <p:pic>
        <p:nvPicPr>
          <p:cNvPr id="36" name="Picture 35"/>
          <p:cNvPicPr>
            <a:picLocks noChangeAspect="1"/>
          </p:cNvPicPr>
          <p:nvPr/>
        </p:nvPicPr>
        <p:blipFill>
          <a:blip r:embed="rId3"/>
          <a:stretch>
            <a:fillRect/>
          </a:stretch>
        </p:blipFill>
        <p:spPr>
          <a:xfrm>
            <a:off x="2557501" y="1241487"/>
            <a:ext cx="859611" cy="859611"/>
          </a:xfrm>
          <a:prstGeom prst="rect">
            <a:avLst/>
          </a:prstGeom>
        </p:spPr>
      </p:pic>
      <p:pic>
        <p:nvPicPr>
          <p:cNvPr id="37" name="Picture 36"/>
          <p:cNvPicPr>
            <a:picLocks noChangeAspect="1"/>
          </p:cNvPicPr>
          <p:nvPr/>
        </p:nvPicPr>
        <p:blipFill>
          <a:blip r:embed="rId4"/>
          <a:stretch>
            <a:fillRect/>
          </a:stretch>
        </p:blipFill>
        <p:spPr>
          <a:xfrm>
            <a:off x="2703620" y="2145324"/>
            <a:ext cx="749873" cy="743776"/>
          </a:xfrm>
          <a:prstGeom prst="rect">
            <a:avLst/>
          </a:prstGeom>
        </p:spPr>
      </p:pic>
      <p:pic>
        <p:nvPicPr>
          <p:cNvPr id="38" name="Picture 37"/>
          <p:cNvPicPr>
            <a:picLocks noChangeAspect="1"/>
          </p:cNvPicPr>
          <p:nvPr/>
        </p:nvPicPr>
        <p:blipFill>
          <a:blip r:embed="rId5"/>
          <a:stretch>
            <a:fillRect/>
          </a:stretch>
        </p:blipFill>
        <p:spPr>
          <a:xfrm>
            <a:off x="1474303" y="761533"/>
            <a:ext cx="749873" cy="1140051"/>
          </a:xfrm>
          <a:prstGeom prst="rect">
            <a:avLst/>
          </a:prstGeom>
        </p:spPr>
      </p:pic>
      <p:pic>
        <p:nvPicPr>
          <p:cNvPr id="39" name="Picture 38"/>
          <p:cNvPicPr>
            <a:picLocks noChangeAspect="1"/>
          </p:cNvPicPr>
          <p:nvPr/>
        </p:nvPicPr>
        <p:blipFill>
          <a:blip r:embed="rId6"/>
          <a:stretch>
            <a:fillRect/>
          </a:stretch>
        </p:blipFill>
        <p:spPr>
          <a:xfrm>
            <a:off x="1650012" y="1938179"/>
            <a:ext cx="786452" cy="798645"/>
          </a:xfrm>
          <a:prstGeom prst="rect">
            <a:avLst/>
          </a:prstGeom>
        </p:spPr>
      </p:pic>
      <p:pic>
        <p:nvPicPr>
          <p:cNvPr id="40" name="Picture 39"/>
          <p:cNvPicPr>
            <a:picLocks noChangeAspect="1"/>
          </p:cNvPicPr>
          <p:nvPr/>
        </p:nvPicPr>
        <p:blipFill>
          <a:blip r:embed="rId7"/>
          <a:stretch>
            <a:fillRect/>
          </a:stretch>
        </p:blipFill>
        <p:spPr>
          <a:xfrm>
            <a:off x="1399325" y="2724488"/>
            <a:ext cx="1322947" cy="1231499"/>
          </a:xfrm>
          <a:prstGeom prst="rect">
            <a:avLst/>
          </a:prstGeom>
        </p:spPr>
      </p:pic>
      <p:pic>
        <p:nvPicPr>
          <p:cNvPr id="41" name="Picture 40"/>
          <p:cNvPicPr>
            <a:picLocks noChangeAspect="1"/>
          </p:cNvPicPr>
          <p:nvPr/>
        </p:nvPicPr>
        <p:blipFill>
          <a:blip r:embed="rId8"/>
          <a:stretch>
            <a:fillRect/>
          </a:stretch>
        </p:blipFill>
        <p:spPr>
          <a:xfrm>
            <a:off x="2624564" y="3502324"/>
            <a:ext cx="725487" cy="713294"/>
          </a:xfrm>
          <a:prstGeom prst="rect">
            <a:avLst/>
          </a:prstGeom>
        </p:spPr>
      </p:pic>
      <p:pic>
        <p:nvPicPr>
          <p:cNvPr id="42" name="Picture 41"/>
          <p:cNvPicPr>
            <a:picLocks noChangeAspect="1"/>
          </p:cNvPicPr>
          <p:nvPr/>
        </p:nvPicPr>
        <p:blipFill>
          <a:blip r:embed="rId9"/>
          <a:stretch>
            <a:fillRect/>
          </a:stretch>
        </p:blipFill>
        <p:spPr>
          <a:xfrm>
            <a:off x="1854642" y="4020457"/>
            <a:ext cx="847417" cy="859611"/>
          </a:xfrm>
          <a:prstGeom prst="rect">
            <a:avLst/>
          </a:prstGeom>
        </p:spPr>
      </p:pic>
      <p:pic>
        <p:nvPicPr>
          <p:cNvPr id="43" name="Picture 42"/>
          <p:cNvPicPr>
            <a:picLocks noChangeAspect="1"/>
          </p:cNvPicPr>
          <p:nvPr/>
        </p:nvPicPr>
        <p:blipFill>
          <a:blip r:embed="rId10"/>
          <a:stretch>
            <a:fillRect/>
          </a:stretch>
        </p:blipFill>
        <p:spPr>
          <a:xfrm>
            <a:off x="2599205" y="4638482"/>
            <a:ext cx="829128" cy="1304657"/>
          </a:xfrm>
          <a:prstGeom prst="rect">
            <a:avLst/>
          </a:prstGeom>
        </p:spPr>
      </p:pic>
      <p:pic>
        <p:nvPicPr>
          <p:cNvPr id="44" name="Picture 43"/>
          <p:cNvPicPr>
            <a:picLocks noChangeAspect="1"/>
          </p:cNvPicPr>
          <p:nvPr/>
        </p:nvPicPr>
        <p:blipFill>
          <a:blip r:embed="rId11"/>
          <a:stretch>
            <a:fillRect/>
          </a:stretch>
        </p:blipFill>
        <p:spPr>
          <a:xfrm>
            <a:off x="1555741" y="4650524"/>
            <a:ext cx="859611" cy="920576"/>
          </a:xfrm>
          <a:prstGeom prst="rect">
            <a:avLst/>
          </a:prstGeom>
        </p:spPr>
      </p:pic>
      <p:pic>
        <p:nvPicPr>
          <p:cNvPr id="45" name="Picture 44"/>
          <p:cNvPicPr>
            <a:picLocks noChangeAspect="1"/>
          </p:cNvPicPr>
          <p:nvPr/>
        </p:nvPicPr>
        <p:blipFill>
          <a:blip r:embed="rId12"/>
          <a:stretch>
            <a:fillRect/>
          </a:stretch>
        </p:blipFill>
        <p:spPr>
          <a:xfrm>
            <a:off x="499118" y="5321416"/>
            <a:ext cx="1036410" cy="1194920"/>
          </a:xfrm>
          <a:prstGeom prst="rect">
            <a:avLst/>
          </a:prstGeom>
        </p:spPr>
      </p:pic>
      <p:pic>
        <p:nvPicPr>
          <p:cNvPr id="46" name="Picture 45"/>
          <p:cNvPicPr>
            <a:picLocks noChangeAspect="1"/>
          </p:cNvPicPr>
          <p:nvPr/>
        </p:nvPicPr>
        <p:blipFill>
          <a:blip r:embed="rId13"/>
          <a:stretch>
            <a:fillRect/>
          </a:stretch>
        </p:blipFill>
        <p:spPr>
          <a:xfrm>
            <a:off x="191047" y="4371008"/>
            <a:ext cx="1268078" cy="1018120"/>
          </a:xfrm>
          <a:prstGeom prst="rect">
            <a:avLst/>
          </a:prstGeom>
        </p:spPr>
      </p:pic>
      <p:pic>
        <p:nvPicPr>
          <p:cNvPr id="47" name="Picture 46"/>
          <p:cNvPicPr>
            <a:picLocks noChangeAspect="1"/>
          </p:cNvPicPr>
          <p:nvPr/>
        </p:nvPicPr>
        <p:blipFill>
          <a:blip r:embed="rId14"/>
          <a:stretch>
            <a:fillRect/>
          </a:stretch>
        </p:blipFill>
        <p:spPr>
          <a:xfrm>
            <a:off x="198096" y="3033105"/>
            <a:ext cx="786452" cy="1304657"/>
          </a:xfrm>
          <a:prstGeom prst="rect">
            <a:avLst/>
          </a:prstGeom>
        </p:spPr>
      </p:pic>
      <p:pic>
        <p:nvPicPr>
          <p:cNvPr id="48" name="Picture 47"/>
          <p:cNvPicPr>
            <a:picLocks noChangeAspect="1"/>
          </p:cNvPicPr>
          <p:nvPr/>
        </p:nvPicPr>
        <p:blipFill>
          <a:blip r:embed="rId15"/>
          <a:stretch>
            <a:fillRect/>
          </a:stretch>
        </p:blipFill>
        <p:spPr>
          <a:xfrm>
            <a:off x="832922" y="3685061"/>
            <a:ext cx="877900" cy="749873"/>
          </a:xfrm>
          <a:prstGeom prst="rect">
            <a:avLst/>
          </a:prstGeom>
        </p:spPr>
      </p:pic>
      <p:pic>
        <p:nvPicPr>
          <p:cNvPr id="49" name="Picture 48"/>
          <p:cNvPicPr>
            <a:picLocks noChangeAspect="1"/>
          </p:cNvPicPr>
          <p:nvPr/>
        </p:nvPicPr>
        <p:blipFill>
          <a:blip r:embed="rId16"/>
          <a:stretch>
            <a:fillRect/>
          </a:stretch>
        </p:blipFill>
        <p:spPr>
          <a:xfrm>
            <a:off x="103312" y="2011440"/>
            <a:ext cx="1127858" cy="823031"/>
          </a:xfrm>
          <a:prstGeom prst="rect">
            <a:avLst/>
          </a:prstGeom>
        </p:spPr>
      </p:pic>
      <p:pic>
        <p:nvPicPr>
          <p:cNvPr id="50" name="Picture 49"/>
          <p:cNvPicPr>
            <a:picLocks noChangeAspect="1"/>
          </p:cNvPicPr>
          <p:nvPr/>
        </p:nvPicPr>
        <p:blipFill>
          <a:blip r:embed="rId17"/>
          <a:stretch>
            <a:fillRect/>
          </a:stretch>
        </p:blipFill>
        <p:spPr>
          <a:xfrm>
            <a:off x="221073" y="1069804"/>
            <a:ext cx="890093" cy="914479"/>
          </a:xfrm>
          <a:prstGeom prst="rect">
            <a:avLst/>
          </a:prstGeom>
        </p:spPr>
      </p:pic>
      <p:grpSp>
        <p:nvGrpSpPr>
          <p:cNvPr id="51" name="Group 50"/>
          <p:cNvGrpSpPr/>
          <p:nvPr/>
        </p:nvGrpSpPr>
        <p:grpSpPr>
          <a:xfrm>
            <a:off x="1474303" y="5965001"/>
            <a:ext cx="2124973" cy="530628"/>
            <a:chOff x="310551" y="1026274"/>
            <a:chExt cx="2124973" cy="530628"/>
          </a:xfrm>
        </p:grpSpPr>
        <p:sp>
          <p:nvSpPr>
            <p:cNvPr id="52" name="TextBox 51">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53" name="Straight Arrow Connector 52">
              <a:extLst>
                <a:ext uri="{FF2B5EF4-FFF2-40B4-BE49-F238E27FC236}">
                  <a16:creationId xmlns:a16="http://schemas.microsoft.com/office/drawing/2014/main" id="{814166B6-424D-41BC-A29A-8F1442FF1E3E}"/>
                </a:ext>
              </a:extLst>
            </p:cNvPr>
            <p:cNvCxnSpPr/>
            <p:nvPr/>
          </p:nvCxnSpPr>
          <p:spPr>
            <a:xfrm flipH="1" flipV="1">
              <a:off x="2148874" y="1026274"/>
              <a:ext cx="61409" cy="401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6065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TextBox 9">
            <a:extLst>
              <a:ext uri="{FF2B5EF4-FFF2-40B4-BE49-F238E27FC236}">
                <a16:creationId xmlns:a16="http://schemas.microsoft.com/office/drawing/2014/main" id="{F06446A4-AE88-4395-AFB6-99AA8ABBB40B}"/>
              </a:ext>
            </a:extLst>
          </p:cNvPr>
          <p:cNvSpPr txBox="1"/>
          <p:nvPr/>
        </p:nvSpPr>
        <p:spPr>
          <a:xfrm>
            <a:off x="123644" y="1259456"/>
            <a:ext cx="319297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Where would this shape go? </a:t>
            </a:r>
            <a:endParaRPr lang="en-US" sz="2000" dirty="0">
              <a:cs typeface="Calibri"/>
            </a:endParaRPr>
          </a:p>
          <a:p>
            <a:endParaRPr lang="en-US" sz="2000" dirty="0">
              <a:cs typeface="Calibri"/>
            </a:endParaRPr>
          </a:p>
          <a:p>
            <a:endParaRPr lang="en-US" sz="2000" dirty="0">
              <a:cs typeface="Calibri"/>
            </a:endParaRPr>
          </a:p>
          <a:p>
            <a:endParaRPr lang="en-US" sz="2000" dirty="0"/>
          </a:p>
          <a:p>
            <a:r>
              <a:rPr lang="en-US" sz="2000" dirty="0"/>
              <a:t>Why do you think that?</a:t>
            </a:r>
            <a:endParaRPr lang="en-US" sz="2000" dirty="0">
              <a:cs typeface="Calibri"/>
            </a:endParaRPr>
          </a:p>
        </p:txBody>
      </p:sp>
      <p:sp>
        <p:nvSpPr>
          <p:cNvPr id="29" name="Oval 28">
            <a:extLst>
              <a:ext uri="{FF2B5EF4-FFF2-40B4-BE49-F238E27FC236}">
                <a16:creationId xmlns:a16="http://schemas.microsoft.com/office/drawing/2014/main" id="{6E74776A-E8E0-4692-951A-63EE2382B838}"/>
              </a:ext>
            </a:extLst>
          </p:cNvPr>
          <p:cNvSpPr/>
          <p:nvPr/>
        </p:nvSpPr>
        <p:spPr>
          <a:xfrm>
            <a:off x="7839699" y="1580360"/>
            <a:ext cx="4058653" cy="413036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1A603C06-DA1B-4C72-95B0-056B2296A736}"/>
              </a:ext>
            </a:extLst>
          </p:cNvPr>
          <p:cNvSpPr/>
          <p:nvPr/>
        </p:nvSpPr>
        <p:spPr>
          <a:xfrm>
            <a:off x="3516570" y="1580360"/>
            <a:ext cx="4058653" cy="413036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4522"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cs typeface="Cavolini"/>
              </a:rPr>
              <a:t>Work it out</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6016341F-AEC0-4DDF-8F5D-3FDB23FFE857}"/>
              </a:ext>
            </a:extLst>
          </p:cNvPr>
          <p:cNvSpPr txBox="1"/>
          <p:nvPr/>
        </p:nvSpPr>
        <p:spPr>
          <a:xfrm>
            <a:off x="4209006" y="379291"/>
            <a:ext cx="79933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Sort It Out: What are the sorting rules?</a:t>
            </a:r>
          </a:p>
        </p:txBody>
      </p:sp>
      <p:sp>
        <p:nvSpPr>
          <p:cNvPr id="30" name="TextBox 29">
            <a:extLst>
              <a:ext uri="{FF2B5EF4-FFF2-40B4-BE49-F238E27FC236}">
                <a16:creationId xmlns:a16="http://schemas.microsoft.com/office/drawing/2014/main" id="{F9EA66FB-D510-4DE9-86BF-CE05BB9F392E}"/>
              </a:ext>
            </a:extLst>
          </p:cNvPr>
          <p:cNvSpPr txBox="1"/>
          <p:nvPr/>
        </p:nvSpPr>
        <p:spPr>
          <a:xfrm>
            <a:off x="3496326" y="5841099"/>
            <a:ext cx="4011379" cy="369332"/>
          </a:xfrm>
          <a:prstGeom prst="rect">
            <a:avLst/>
          </a:prstGeom>
          <a:noFill/>
        </p:spPr>
        <p:txBody>
          <a:bodyPr wrap="square" lIns="91440" tIns="45720" rIns="91440" bIns="45720" rtlCol="0" anchor="t">
            <a:spAutoFit/>
          </a:bodyPr>
          <a:lstStyle/>
          <a:p>
            <a:r>
              <a:rPr lang="en-US"/>
              <a:t>The Sorting Rule is:</a:t>
            </a:r>
            <a:endParaRPr lang="en-CA"/>
          </a:p>
        </p:txBody>
      </p:sp>
      <p:sp>
        <p:nvSpPr>
          <p:cNvPr id="31" name="TextBox 30">
            <a:extLst>
              <a:ext uri="{FF2B5EF4-FFF2-40B4-BE49-F238E27FC236}">
                <a16:creationId xmlns:a16="http://schemas.microsoft.com/office/drawing/2014/main" id="{D444DE33-A286-4FD0-A4DE-29B466C46EE5}"/>
              </a:ext>
            </a:extLst>
          </p:cNvPr>
          <p:cNvSpPr txBox="1"/>
          <p:nvPr/>
        </p:nvSpPr>
        <p:spPr>
          <a:xfrm>
            <a:off x="7740482" y="5816989"/>
            <a:ext cx="4011379" cy="369332"/>
          </a:xfrm>
          <a:prstGeom prst="rect">
            <a:avLst/>
          </a:prstGeom>
          <a:noFill/>
        </p:spPr>
        <p:txBody>
          <a:bodyPr wrap="square" lIns="91440" tIns="45720" rIns="91440" bIns="45720" rtlCol="0" anchor="t">
            <a:spAutoFit/>
          </a:bodyPr>
          <a:lstStyle/>
          <a:p>
            <a:r>
              <a:rPr lang="en-US"/>
              <a:t>The Sorting Rule is:</a:t>
            </a:r>
            <a:endParaRPr lang="en-CA"/>
          </a:p>
        </p:txBody>
      </p:sp>
      <p:pic>
        <p:nvPicPr>
          <p:cNvPr id="11" name="Picture 10"/>
          <p:cNvPicPr>
            <a:picLocks noChangeAspect="1"/>
          </p:cNvPicPr>
          <p:nvPr/>
        </p:nvPicPr>
        <p:blipFill>
          <a:blip r:embed="rId3"/>
          <a:stretch>
            <a:fillRect/>
          </a:stretch>
        </p:blipFill>
        <p:spPr>
          <a:xfrm>
            <a:off x="1092560" y="1713733"/>
            <a:ext cx="725487" cy="707197"/>
          </a:xfrm>
          <a:prstGeom prst="rect">
            <a:avLst/>
          </a:prstGeom>
        </p:spPr>
      </p:pic>
      <p:pic>
        <p:nvPicPr>
          <p:cNvPr id="12" name="Picture 11"/>
          <p:cNvPicPr>
            <a:picLocks noChangeAspect="1"/>
          </p:cNvPicPr>
          <p:nvPr/>
        </p:nvPicPr>
        <p:blipFill>
          <a:blip r:embed="rId4"/>
          <a:stretch>
            <a:fillRect/>
          </a:stretch>
        </p:blipFill>
        <p:spPr>
          <a:xfrm>
            <a:off x="1395917" y="2662035"/>
            <a:ext cx="749873" cy="1140051"/>
          </a:xfrm>
          <a:prstGeom prst="rect">
            <a:avLst/>
          </a:prstGeom>
        </p:spPr>
      </p:pic>
      <p:pic>
        <p:nvPicPr>
          <p:cNvPr id="13" name="Picture 12"/>
          <p:cNvPicPr>
            <a:picLocks noChangeAspect="1"/>
          </p:cNvPicPr>
          <p:nvPr/>
        </p:nvPicPr>
        <p:blipFill>
          <a:blip r:embed="rId5"/>
          <a:stretch>
            <a:fillRect/>
          </a:stretch>
        </p:blipFill>
        <p:spPr>
          <a:xfrm>
            <a:off x="310664" y="3340596"/>
            <a:ext cx="804742" cy="823031"/>
          </a:xfrm>
          <a:prstGeom prst="rect">
            <a:avLst/>
          </a:prstGeom>
        </p:spPr>
      </p:pic>
      <p:pic>
        <p:nvPicPr>
          <p:cNvPr id="14" name="Picture 13"/>
          <p:cNvPicPr>
            <a:picLocks noChangeAspect="1"/>
          </p:cNvPicPr>
          <p:nvPr/>
        </p:nvPicPr>
        <p:blipFill>
          <a:blip r:embed="rId6"/>
          <a:stretch>
            <a:fillRect/>
          </a:stretch>
        </p:blipFill>
        <p:spPr>
          <a:xfrm>
            <a:off x="1777422" y="3921489"/>
            <a:ext cx="1322947" cy="1231499"/>
          </a:xfrm>
          <a:prstGeom prst="rect">
            <a:avLst/>
          </a:prstGeom>
        </p:spPr>
      </p:pic>
      <p:pic>
        <p:nvPicPr>
          <p:cNvPr id="15" name="Picture 14"/>
          <p:cNvPicPr>
            <a:picLocks noChangeAspect="1"/>
          </p:cNvPicPr>
          <p:nvPr/>
        </p:nvPicPr>
        <p:blipFill>
          <a:blip r:embed="rId7"/>
          <a:stretch>
            <a:fillRect/>
          </a:stretch>
        </p:blipFill>
        <p:spPr>
          <a:xfrm>
            <a:off x="314435" y="4002604"/>
            <a:ext cx="1268078" cy="1018120"/>
          </a:xfrm>
          <a:prstGeom prst="rect">
            <a:avLst/>
          </a:prstGeom>
        </p:spPr>
      </p:pic>
      <p:pic>
        <p:nvPicPr>
          <p:cNvPr id="19" name="Picture 18"/>
          <p:cNvPicPr>
            <a:picLocks noChangeAspect="1"/>
          </p:cNvPicPr>
          <p:nvPr/>
        </p:nvPicPr>
        <p:blipFill>
          <a:blip r:embed="rId8"/>
          <a:stretch>
            <a:fillRect/>
          </a:stretch>
        </p:blipFill>
        <p:spPr>
          <a:xfrm>
            <a:off x="1236770" y="4430338"/>
            <a:ext cx="859611" cy="920576"/>
          </a:xfrm>
          <a:prstGeom prst="rect">
            <a:avLst/>
          </a:prstGeom>
        </p:spPr>
      </p:pic>
      <p:pic>
        <p:nvPicPr>
          <p:cNvPr id="33" name="Picture 32"/>
          <p:cNvPicPr>
            <a:picLocks noChangeAspect="1"/>
          </p:cNvPicPr>
          <p:nvPr/>
        </p:nvPicPr>
        <p:blipFill>
          <a:blip r:embed="rId9"/>
          <a:stretch>
            <a:fillRect/>
          </a:stretch>
        </p:blipFill>
        <p:spPr>
          <a:xfrm>
            <a:off x="2058863" y="4997163"/>
            <a:ext cx="829128" cy="1304657"/>
          </a:xfrm>
          <a:prstGeom prst="rect">
            <a:avLst/>
          </a:prstGeom>
        </p:spPr>
      </p:pic>
      <p:pic>
        <p:nvPicPr>
          <p:cNvPr id="34" name="Picture 33"/>
          <p:cNvPicPr>
            <a:picLocks noChangeAspect="1"/>
          </p:cNvPicPr>
          <p:nvPr/>
        </p:nvPicPr>
        <p:blipFill>
          <a:blip r:embed="rId10"/>
          <a:stretch>
            <a:fillRect/>
          </a:stretch>
        </p:blipFill>
        <p:spPr>
          <a:xfrm>
            <a:off x="414118" y="5269609"/>
            <a:ext cx="1036410" cy="1194920"/>
          </a:xfrm>
          <a:prstGeom prst="rect">
            <a:avLst/>
          </a:prstGeom>
        </p:spPr>
      </p:pic>
      <p:pic>
        <p:nvPicPr>
          <p:cNvPr id="35" name="Picture 34"/>
          <p:cNvPicPr>
            <a:picLocks noChangeAspect="1"/>
          </p:cNvPicPr>
          <p:nvPr/>
        </p:nvPicPr>
        <p:blipFill>
          <a:blip r:embed="rId11"/>
          <a:stretch>
            <a:fillRect/>
          </a:stretch>
        </p:blipFill>
        <p:spPr>
          <a:xfrm>
            <a:off x="4069499" y="2763648"/>
            <a:ext cx="786452" cy="1298561"/>
          </a:xfrm>
          <a:prstGeom prst="rect">
            <a:avLst/>
          </a:prstGeom>
        </p:spPr>
      </p:pic>
      <p:pic>
        <p:nvPicPr>
          <p:cNvPr id="37" name="Picture 36"/>
          <p:cNvPicPr>
            <a:picLocks noChangeAspect="1"/>
          </p:cNvPicPr>
          <p:nvPr/>
        </p:nvPicPr>
        <p:blipFill>
          <a:blip r:embed="rId12"/>
          <a:stretch>
            <a:fillRect/>
          </a:stretch>
        </p:blipFill>
        <p:spPr>
          <a:xfrm>
            <a:off x="5299654" y="2013775"/>
            <a:ext cx="749873" cy="749873"/>
          </a:xfrm>
          <a:prstGeom prst="rect">
            <a:avLst/>
          </a:prstGeom>
        </p:spPr>
      </p:pic>
      <p:pic>
        <p:nvPicPr>
          <p:cNvPr id="38" name="Picture 37"/>
          <p:cNvPicPr>
            <a:picLocks noChangeAspect="1"/>
          </p:cNvPicPr>
          <p:nvPr/>
        </p:nvPicPr>
        <p:blipFill>
          <a:blip r:embed="rId13"/>
          <a:stretch>
            <a:fillRect/>
          </a:stretch>
        </p:blipFill>
        <p:spPr>
          <a:xfrm>
            <a:off x="5702774" y="2779719"/>
            <a:ext cx="786452" cy="1298561"/>
          </a:xfrm>
          <a:prstGeom prst="rect">
            <a:avLst/>
          </a:prstGeom>
        </p:spPr>
      </p:pic>
      <p:pic>
        <p:nvPicPr>
          <p:cNvPr id="39" name="Picture 38"/>
          <p:cNvPicPr>
            <a:picLocks noChangeAspect="1"/>
          </p:cNvPicPr>
          <p:nvPr/>
        </p:nvPicPr>
        <p:blipFill>
          <a:blip r:embed="rId14"/>
          <a:stretch>
            <a:fillRect/>
          </a:stretch>
        </p:blipFill>
        <p:spPr>
          <a:xfrm>
            <a:off x="5122187" y="4293377"/>
            <a:ext cx="847417" cy="859611"/>
          </a:xfrm>
          <a:prstGeom prst="rect">
            <a:avLst/>
          </a:prstGeom>
        </p:spPr>
      </p:pic>
      <p:pic>
        <p:nvPicPr>
          <p:cNvPr id="40" name="Picture 39"/>
          <p:cNvPicPr>
            <a:picLocks noChangeAspect="1"/>
          </p:cNvPicPr>
          <p:nvPr/>
        </p:nvPicPr>
        <p:blipFill>
          <a:blip r:embed="rId15"/>
          <a:stretch>
            <a:fillRect/>
          </a:stretch>
        </p:blipFill>
        <p:spPr>
          <a:xfrm>
            <a:off x="9045143" y="1988076"/>
            <a:ext cx="859611" cy="865707"/>
          </a:xfrm>
          <a:prstGeom prst="rect">
            <a:avLst/>
          </a:prstGeom>
        </p:spPr>
      </p:pic>
      <p:pic>
        <p:nvPicPr>
          <p:cNvPr id="41" name="Picture 40"/>
          <p:cNvPicPr>
            <a:picLocks noChangeAspect="1"/>
          </p:cNvPicPr>
          <p:nvPr/>
        </p:nvPicPr>
        <p:blipFill>
          <a:blip r:embed="rId16"/>
          <a:stretch>
            <a:fillRect/>
          </a:stretch>
        </p:blipFill>
        <p:spPr>
          <a:xfrm>
            <a:off x="10414166" y="2771320"/>
            <a:ext cx="701101" cy="743776"/>
          </a:xfrm>
          <a:prstGeom prst="rect">
            <a:avLst/>
          </a:prstGeom>
        </p:spPr>
      </p:pic>
      <p:pic>
        <p:nvPicPr>
          <p:cNvPr id="42" name="Picture 41"/>
          <p:cNvPicPr>
            <a:picLocks noChangeAspect="1"/>
          </p:cNvPicPr>
          <p:nvPr/>
        </p:nvPicPr>
        <p:blipFill>
          <a:blip r:embed="rId17"/>
          <a:stretch>
            <a:fillRect/>
          </a:stretch>
        </p:blipFill>
        <p:spPr>
          <a:xfrm>
            <a:off x="8968878" y="3246217"/>
            <a:ext cx="792549" cy="798645"/>
          </a:xfrm>
          <a:prstGeom prst="rect">
            <a:avLst/>
          </a:prstGeom>
        </p:spPr>
      </p:pic>
      <p:pic>
        <p:nvPicPr>
          <p:cNvPr id="43" name="Picture 42"/>
          <p:cNvPicPr>
            <a:picLocks noChangeAspect="1"/>
          </p:cNvPicPr>
          <p:nvPr/>
        </p:nvPicPr>
        <p:blipFill>
          <a:blip r:embed="rId18"/>
          <a:stretch>
            <a:fillRect/>
          </a:stretch>
        </p:blipFill>
        <p:spPr>
          <a:xfrm>
            <a:off x="9746171" y="4002604"/>
            <a:ext cx="1066892" cy="816935"/>
          </a:xfrm>
          <a:prstGeom prst="rect">
            <a:avLst/>
          </a:prstGeom>
        </p:spPr>
      </p:pic>
    </p:spTree>
    <p:extLst>
      <p:ext uri="{BB962C8B-B14F-4D97-AF65-F5344CB8AC3E}">
        <p14:creationId xmlns:p14="http://schemas.microsoft.com/office/powerpoint/2010/main" val="496793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9" name="Oval 28">
            <a:extLst>
              <a:ext uri="{FF2B5EF4-FFF2-40B4-BE49-F238E27FC236}">
                <a16:creationId xmlns:a16="http://schemas.microsoft.com/office/drawing/2014/main" id="{6E74776A-E8E0-4692-951A-63EE2382B838}"/>
              </a:ext>
            </a:extLst>
          </p:cNvPr>
          <p:cNvSpPr/>
          <p:nvPr/>
        </p:nvSpPr>
        <p:spPr>
          <a:xfrm>
            <a:off x="7839699" y="1580360"/>
            <a:ext cx="4058653" cy="4130360"/>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1A603C06-DA1B-4C72-95B0-056B2296A736}"/>
              </a:ext>
            </a:extLst>
          </p:cNvPr>
          <p:cNvSpPr/>
          <p:nvPr/>
        </p:nvSpPr>
        <p:spPr>
          <a:xfrm>
            <a:off x="3516570" y="1580360"/>
            <a:ext cx="4058653" cy="4130360"/>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4522"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cs typeface="Cavolini"/>
              </a:rPr>
              <a:t>Work it out</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6016341F-AEC0-4DDF-8F5D-3FDB23FFE857}"/>
              </a:ext>
            </a:extLst>
          </p:cNvPr>
          <p:cNvSpPr txBox="1"/>
          <p:nvPr/>
        </p:nvSpPr>
        <p:spPr>
          <a:xfrm>
            <a:off x="5256362" y="439947"/>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Sort It Out</a:t>
            </a:r>
          </a:p>
        </p:txBody>
      </p:sp>
      <p:sp>
        <p:nvSpPr>
          <p:cNvPr id="30" name="TextBox 29">
            <a:extLst>
              <a:ext uri="{FF2B5EF4-FFF2-40B4-BE49-F238E27FC236}">
                <a16:creationId xmlns:a16="http://schemas.microsoft.com/office/drawing/2014/main" id="{F9EA66FB-D510-4DE9-86BF-CE05BB9F392E}"/>
              </a:ext>
            </a:extLst>
          </p:cNvPr>
          <p:cNvSpPr txBox="1"/>
          <p:nvPr/>
        </p:nvSpPr>
        <p:spPr>
          <a:xfrm>
            <a:off x="3496326" y="5841099"/>
            <a:ext cx="4011379" cy="369332"/>
          </a:xfrm>
          <a:prstGeom prst="rect">
            <a:avLst/>
          </a:prstGeom>
          <a:noFill/>
        </p:spPr>
        <p:txBody>
          <a:bodyPr wrap="square" rtlCol="0">
            <a:spAutoFit/>
          </a:bodyPr>
          <a:lstStyle/>
          <a:p>
            <a:r>
              <a:rPr lang="en-US"/>
              <a:t>Sorting Rule:</a:t>
            </a:r>
            <a:endParaRPr lang="en-CA"/>
          </a:p>
        </p:txBody>
      </p:sp>
      <p:sp>
        <p:nvSpPr>
          <p:cNvPr id="31" name="TextBox 30">
            <a:extLst>
              <a:ext uri="{FF2B5EF4-FFF2-40B4-BE49-F238E27FC236}">
                <a16:creationId xmlns:a16="http://schemas.microsoft.com/office/drawing/2014/main" id="{D444DE33-A286-4FD0-A4DE-29B466C46EE5}"/>
              </a:ext>
            </a:extLst>
          </p:cNvPr>
          <p:cNvSpPr txBox="1"/>
          <p:nvPr/>
        </p:nvSpPr>
        <p:spPr>
          <a:xfrm>
            <a:off x="7740482" y="5816989"/>
            <a:ext cx="4011379" cy="369332"/>
          </a:xfrm>
          <a:prstGeom prst="rect">
            <a:avLst/>
          </a:prstGeom>
          <a:noFill/>
        </p:spPr>
        <p:txBody>
          <a:bodyPr wrap="square" rtlCol="0">
            <a:spAutoFit/>
          </a:bodyPr>
          <a:lstStyle/>
          <a:p>
            <a:r>
              <a:rPr lang="en-US"/>
              <a:t>Sorting Rule:</a:t>
            </a:r>
            <a:endParaRPr lang="en-CA"/>
          </a:p>
        </p:txBody>
      </p:sp>
      <p:sp>
        <p:nvSpPr>
          <p:cNvPr id="2" name="Isosceles Triangle 1">
            <a:extLst>
              <a:ext uri="{FF2B5EF4-FFF2-40B4-BE49-F238E27FC236}">
                <a16:creationId xmlns:a16="http://schemas.microsoft.com/office/drawing/2014/main" id="{B8F97CA6-D63D-4EF6-BE3F-186B851C4AB0}"/>
              </a:ext>
            </a:extLst>
          </p:cNvPr>
          <p:cNvSpPr/>
          <p:nvPr/>
        </p:nvSpPr>
        <p:spPr>
          <a:xfrm>
            <a:off x="159761" y="2238554"/>
            <a:ext cx="661358" cy="646981"/>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AA4381F7-5B5A-4D91-A932-ADCF41C2A02B}"/>
              </a:ext>
            </a:extLst>
          </p:cNvPr>
          <p:cNvSpPr/>
          <p:nvPr/>
        </p:nvSpPr>
        <p:spPr>
          <a:xfrm>
            <a:off x="159761" y="3101195"/>
            <a:ext cx="661358" cy="646981"/>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F403BD6-4319-4497-BBB8-749FCDB9CF58}"/>
              </a:ext>
            </a:extLst>
          </p:cNvPr>
          <p:cNvSpPr/>
          <p:nvPr/>
        </p:nvSpPr>
        <p:spPr>
          <a:xfrm>
            <a:off x="159761" y="3935082"/>
            <a:ext cx="661358" cy="6469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15146DE5-6BCE-4F10-A72C-36C4C33FB3F8}"/>
              </a:ext>
            </a:extLst>
          </p:cNvPr>
          <p:cNvSpPr/>
          <p:nvPr/>
        </p:nvSpPr>
        <p:spPr>
          <a:xfrm>
            <a:off x="159760" y="4768968"/>
            <a:ext cx="661358" cy="64698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16A0B4A6-B249-4AC2-916D-EE238A7F2FC4}"/>
              </a:ext>
            </a:extLst>
          </p:cNvPr>
          <p:cNvSpPr/>
          <p:nvPr/>
        </p:nvSpPr>
        <p:spPr>
          <a:xfrm>
            <a:off x="159761" y="5674742"/>
            <a:ext cx="661358" cy="646981"/>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F2EEB2-E19E-4320-93B3-7C4A1C42C629}"/>
              </a:ext>
            </a:extLst>
          </p:cNvPr>
          <p:cNvSpPr/>
          <p:nvPr/>
        </p:nvSpPr>
        <p:spPr>
          <a:xfrm>
            <a:off x="2124998" y="3847920"/>
            <a:ext cx="388188" cy="1466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BACF1D-66AD-4BFA-8E5D-76A6860B4715}"/>
              </a:ext>
            </a:extLst>
          </p:cNvPr>
          <p:cNvSpPr/>
          <p:nvPr/>
        </p:nvSpPr>
        <p:spPr>
          <a:xfrm>
            <a:off x="1511599" y="3847920"/>
            <a:ext cx="388188" cy="14664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486234-B802-49A0-819A-6C427EBFC26F}"/>
              </a:ext>
            </a:extLst>
          </p:cNvPr>
          <p:cNvSpPr/>
          <p:nvPr/>
        </p:nvSpPr>
        <p:spPr>
          <a:xfrm rot="5400000">
            <a:off x="1559560" y="5125522"/>
            <a:ext cx="388188" cy="146648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E4D79F-92A4-46EF-AE4F-66D2A4173F83}"/>
              </a:ext>
            </a:extLst>
          </p:cNvPr>
          <p:cNvSpPr/>
          <p:nvPr/>
        </p:nvSpPr>
        <p:spPr>
          <a:xfrm rot="5400000">
            <a:off x="1511599" y="5645090"/>
            <a:ext cx="388188" cy="146648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8A190C7-3475-4746-8029-C4E40DC265CC}"/>
              </a:ext>
            </a:extLst>
          </p:cNvPr>
          <p:cNvSpPr/>
          <p:nvPr/>
        </p:nvSpPr>
        <p:spPr>
          <a:xfrm>
            <a:off x="979637" y="3847920"/>
            <a:ext cx="388188" cy="146648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E5F2C2-F890-44D3-BE00-FDF88F95BAA1}"/>
              </a:ext>
            </a:extLst>
          </p:cNvPr>
          <p:cNvSpPr/>
          <p:nvPr/>
        </p:nvSpPr>
        <p:spPr>
          <a:xfrm>
            <a:off x="2172059" y="3099399"/>
            <a:ext cx="431320" cy="43132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F262201-05C1-4C52-91C4-62370A7DCD28}"/>
              </a:ext>
            </a:extLst>
          </p:cNvPr>
          <p:cNvSpPr/>
          <p:nvPr/>
        </p:nvSpPr>
        <p:spPr>
          <a:xfrm>
            <a:off x="1568210" y="2452418"/>
            <a:ext cx="431320" cy="4313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2FA0A84-1586-4AB2-9579-DEDE8FBF573A}"/>
              </a:ext>
            </a:extLst>
          </p:cNvPr>
          <p:cNvSpPr/>
          <p:nvPr/>
        </p:nvSpPr>
        <p:spPr>
          <a:xfrm>
            <a:off x="993115" y="2452417"/>
            <a:ext cx="431320" cy="431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855B225-DAB8-4765-8379-5A66A985B02A}"/>
              </a:ext>
            </a:extLst>
          </p:cNvPr>
          <p:cNvSpPr/>
          <p:nvPr/>
        </p:nvSpPr>
        <p:spPr>
          <a:xfrm>
            <a:off x="1568210" y="3099399"/>
            <a:ext cx="431320" cy="431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AE77B8C-5239-4168-A936-AF9839B3D2D9}"/>
              </a:ext>
            </a:extLst>
          </p:cNvPr>
          <p:cNvSpPr/>
          <p:nvPr/>
        </p:nvSpPr>
        <p:spPr>
          <a:xfrm>
            <a:off x="993115" y="3099398"/>
            <a:ext cx="431320" cy="43132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16B5C5-DA39-4B2C-9765-6B8E1EE68909}"/>
              </a:ext>
            </a:extLst>
          </p:cNvPr>
          <p:cNvSpPr/>
          <p:nvPr/>
        </p:nvSpPr>
        <p:spPr>
          <a:xfrm>
            <a:off x="201462" y="1243821"/>
            <a:ext cx="618226" cy="6613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4B4C7-EAE1-4411-9BBD-C266E3671250}"/>
              </a:ext>
            </a:extLst>
          </p:cNvPr>
          <p:cNvSpPr/>
          <p:nvPr/>
        </p:nvSpPr>
        <p:spPr>
          <a:xfrm>
            <a:off x="2199914" y="1790160"/>
            <a:ext cx="618226" cy="66135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1CC3E0D-F6D1-465D-9E13-7A25058CC6EB}"/>
              </a:ext>
            </a:extLst>
          </p:cNvPr>
          <p:cNvSpPr/>
          <p:nvPr/>
        </p:nvSpPr>
        <p:spPr>
          <a:xfrm>
            <a:off x="1409160" y="1071292"/>
            <a:ext cx="618226" cy="6613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4C73EDD-4361-4539-A929-D5550327F294}"/>
              </a:ext>
            </a:extLst>
          </p:cNvPr>
          <p:cNvSpPr/>
          <p:nvPr/>
        </p:nvSpPr>
        <p:spPr>
          <a:xfrm>
            <a:off x="2171159" y="1056915"/>
            <a:ext cx="618226" cy="66135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38F2CD2-E836-4902-96B1-1AA200D8FCEE}"/>
              </a:ext>
            </a:extLst>
          </p:cNvPr>
          <p:cNvSpPr/>
          <p:nvPr/>
        </p:nvSpPr>
        <p:spPr>
          <a:xfrm>
            <a:off x="891575" y="1718273"/>
            <a:ext cx="618226" cy="66135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2986325" y="1091483"/>
            <a:ext cx="2124973" cy="546357"/>
            <a:chOff x="310551" y="1187570"/>
            <a:chExt cx="2124973" cy="546357"/>
          </a:xfrm>
        </p:grpSpPr>
        <p:sp>
          <p:nvSpPr>
            <p:cNvPr id="40" name="TextBox 39">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41" name="Straight Arrow Connector 40">
              <a:extLst>
                <a:ext uri="{FF2B5EF4-FFF2-40B4-BE49-F238E27FC236}">
                  <a16:creationId xmlns:a16="http://schemas.microsoft.com/office/drawing/2014/main" id="{814166B6-424D-41BC-A29A-8F1442FF1E3E}"/>
                </a:ext>
              </a:extLst>
            </p:cNvPr>
            <p:cNvCxnSpPr/>
            <p:nvPr/>
          </p:nvCxnSpPr>
          <p:spPr>
            <a:xfrm flipH="1">
              <a:off x="421328" y="1556902"/>
              <a:ext cx="455061" cy="177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3653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9" name="Oval 28">
            <a:extLst>
              <a:ext uri="{FF2B5EF4-FFF2-40B4-BE49-F238E27FC236}">
                <a16:creationId xmlns:a16="http://schemas.microsoft.com/office/drawing/2014/main" id="{6E74776A-E8E0-4692-951A-63EE2382B838}"/>
              </a:ext>
            </a:extLst>
          </p:cNvPr>
          <p:cNvSpPr/>
          <p:nvPr/>
        </p:nvSpPr>
        <p:spPr>
          <a:xfrm>
            <a:off x="7839699" y="1580360"/>
            <a:ext cx="4058653" cy="4130360"/>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1A603C06-DA1B-4C72-95B0-056B2296A736}"/>
              </a:ext>
            </a:extLst>
          </p:cNvPr>
          <p:cNvSpPr/>
          <p:nvPr/>
        </p:nvSpPr>
        <p:spPr>
          <a:xfrm>
            <a:off x="3516570" y="1580360"/>
            <a:ext cx="4058653" cy="4130360"/>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4522"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cs typeface="Cavolini"/>
              </a:rPr>
              <a:t>Work it out</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6016341F-AEC0-4DDF-8F5D-3FDB23FFE857}"/>
              </a:ext>
            </a:extLst>
          </p:cNvPr>
          <p:cNvSpPr txBox="1"/>
          <p:nvPr/>
        </p:nvSpPr>
        <p:spPr>
          <a:xfrm>
            <a:off x="4221193" y="439947"/>
            <a:ext cx="753085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Sort It Out: Sort the shapes a </a:t>
            </a:r>
            <a:r>
              <a:rPr lang="en-US" sz="3200" b="1"/>
              <a:t>different</a:t>
            </a:r>
            <a:r>
              <a:rPr lang="en-US" sz="3200"/>
              <a:t> way.</a:t>
            </a:r>
          </a:p>
        </p:txBody>
      </p:sp>
      <p:sp>
        <p:nvSpPr>
          <p:cNvPr id="30" name="TextBox 29">
            <a:extLst>
              <a:ext uri="{FF2B5EF4-FFF2-40B4-BE49-F238E27FC236}">
                <a16:creationId xmlns:a16="http://schemas.microsoft.com/office/drawing/2014/main" id="{F9EA66FB-D510-4DE9-86BF-CE05BB9F392E}"/>
              </a:ext>
            </a:extLst>
          </p:cNvPr>
          <p:cNvSpPr txBox="1"/>
          <p:nvPr/>
        </p:nvSpPr>
        <p:spPr>
          <a:xfrm>
            <a:off x="3496326" y="5841099"/>
            <a:ext cx="4011379" cy="369332"/>
          </a:xfrm>
          <a:prstGeom prst="rect">
            <a:avLst/>
          </a:prstGeom>
          <a:noFill/>
        </p:spPr>
        <p:txBody>
          <a:bodyPr wrap="square" rtlCol="0">
            <a:spAutoFit/>
          </a:bodyPr>
          <a:lstStyle/>
          <a:p>
            <a:r>
              <a:rPr lang="en-US"/>
              <a:t>Sorting Rule:</a:t>
            </a:r>
            <a:endParaRPr lang="en-CA"/>
          </a:p>
        </p:txBody>
      </p:sp>
      <p:sp>
        <p:nvSpPr>
          <p:cNvPr id="31" name="TextBox 30">
            <a:extLst>
              <a:ext uri="{FF2B5EF4-FFF2-40B4-BE49-F238E27FC236}">
                <a16:creationId xmlns:a16="http://schemas.microsoft.com/office/drawing/2014/main" id="{D444DE33-A286-4FD0-A4DE-29B466C46EE5}"/>
              </a:ext>
            </a:extLst>
          </p:cNvPr>
          <p:cNvSpPr txBox="1"/>
          <p:nvPr/>
        </p:nvSpPr>
        <p:spPr>
          <a:xfrm>
            <a:off x="7740482" y="5816989"/>
            <a:ext cx="4011379" cy="369332"/>
          </a:xfrm>
          <a:prstGeom prst="rect">
            <a:avLst/>
          </a:prstGeom>
          <a:noFill/>
        </p:spPr>
        <p:txBody>
          <a:bodyPr wrap="square" rtlCol="0">
            <a:spAutoFit/>
          </a:bodyPr>
          <a:lstStyle/>
          <a:p>
            <a:r>
              <a:rPr lang="en-US"/>
              <a:t>Sorting Rule:</a:t>
            </a:r>
            <a:endParaRPr lang="en-CA"/>
          </a:p>
        </p:txBody>
      </p:sp>
      <p:sp>
        <p:nvSpPr>
          <p:cNvPr id="2" name="Isosceles Triangle 1">
            <a:extLst>
              <a:ext uri="{FF2B5EF4-FFF2-40B4-BE49-F238E27FC236}">
                <a16:creationId xmlns:a16="http://schemas.microsoft.com/office/drawing/2014/main" id="{B8F97CA6-D63D-4EF6-BE3F-186B851C4AB0}"/>
              </a:ext>
            </a:extLst>
          </p:cNvPr>
          <p:cNvSpPr/>
          <p:nvPr/>
        </p:nvSpPr>
        <p:spPr>
          <a:xfrm>
            <a:off x="159761" y="2238554"/>
            <a:ext cx="661358" cy="646981"/>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AA4381F7-5B5A-4D91-A932-ADCF41C2A02B}"/>
              </a:ext>
            </a:extLst>
          </p:cNvPr>
          <p:cNvSpPr/>
          <p:nvPr/>
        </p:nvSpPr>
        <p:spPr>
          <a:xfrm>
            <a:off x="159761" y="3101195"/>
            <a:ext cx="661358" cy="646981"/>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F403BD6-4319-4497-BBB8-749FCDB9CF58}"/>
              </a:ext>
            </a:extLst>
          </p:cNvPr>
          <p:cNvSpPr/>
          <p:nvPr/>
        </p:nvSpPr>
        <p:spPr>
          <a:xfrm>
            <a:off x="159761" y="3935082"/>
            <a:ext cx="661358" cy="6469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15146DE5-6BCE-4F10-A72C-36C4C33FB3F8}"/>
              </a:ext>
            </a:extLst>
          </p:cNvPr>
          <p:cNvSpPr/>
          <p:nvPr/>
        </p:nvSpPr>
        <p:spPr>
          <a:xfrm>
            <a:off x="159760" y="4768968"/>
            <a:ext cx="661358" cy="64698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16A0B4A6-B249-4AC2-916D-EE238A7F2FC4}"/>
              </a:ext>
            </a:extLst>
          </p:cNvPr>
          <p:cNvSpPr/>
          <p:nvPr/>
        </p:nvSpPr>
        <p:spPr>
          <a:xfrm>
            <a:off x="159761" y="5674742"/>
            <a:ext cx="661358" cy="646981"/>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F2EEB2-E19E-4320-93B3-7C4A1C42C629}"/>
              </a:ext>
            </a:extLst>
          </p:cNvPr>
          <p:cNvSpPr/>
          <p:nvPr/>
        </p:nvSpPr>
        <p:spPr>
          <a:xfrm>
            <a:off x="2000430" y="3847921"/>
            <a:ext cx="388188" cy="1466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BACF1D-66AD-4BFA-8E5D-76A6860B4715}"/>
              </a:ext>
            </a:extLst>
          </p:cNvPr>
          <p:cNvSpPr/>
          <p:nvPr/>
        </p:nvSpPr>
        <p:spPr>
          <a:xfrm>
            <a:off x="1511599" y="3847920"/>
            <a:ext cx="388188" cy="14664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486234-B802-49A0-819A-6C427EBFC26F}"/>
              </a:ext>
            </a:extLst>
          </p:cNvPr>
          <p:cNvSpPr/>
          <p:nvPr/>
        </p:nvSpPr>
        <p:spPr>
          <a:xfrm rot="5400000">
            <a:off x="1454090" y="5069996"/>
            <a:ext cx="388188" cy="146648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E4D79F-92A4-46EF-AE4F-66D2A4173F83}"/>
              </a:ext>
            </a:extLst>
          </p:cNvPr>
          <p:cNvSpPr/>
          <p:nvPr/>
        </p:nvSpPr>
        <p:spPr>
          <a:xfrm rot="5400000">
            <a:off x="1511599" y="5645090"/>
            <a:ext cx="388188" cy="146648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8A190C7-3475-4746-8029-C4E40DC265CC}"/>
              </a:ext>
            </a:extLst>
          </p:cNvPr>
          <p:cNvSpPr/>
          <p:nvPr/>
        </p:nvSpPr>
        <p:spPr>
          <a:xfrm>
            <a:off x="979637" y="3847920"/>
            <a:ext cx="388188" cy="146648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E5F2C2-F890-44D3-BE00-FDF88F95BAA1}"/>
              </a:ext>
            </a:extLst>
          </p:cNvPr>
          <p:cNvSpPr/>
          <p:nvPr/>
        </p:nvSpPr>
        <p:spPr>
          <a:xfrm>
            <a:off x="2172059" y="3099399"/>
            <a:ext cx="431320" cy="43132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F262201-05C1-4C52-91C4-62370A7DCD28}"/>
              </a:ext>
            </a:extLst>
          </p:cNvPr>
          <p:cNvSpPr/>
          <p:nvPr/>
        </p:nvSpPr>
        <p:spPr>
          <a:xfrm>
            <a:off x="1568210" y="2452418"/>
            <a:ext cx="431320" cy="4313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2FA0A84-1586-4AB2-9579-DEDE8FBF573A}"/>
              </a:ext>
            </a:extLst>
          </p:cNvPr>
          <p:cNvSpPr/>
          <p:nvPr/>
        </p:nvSpPr>
        <p:spPr>
          <a:xfrm>
            <a:off x="993115" y="2452417"/>
            <a:ext cx="431320" cy="431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855B225-DAB8-4765-8379-5A66A985B02A}"/>
              </a:ext>
            </a:extLst>
          </p:cNvPr>
          <p:cNvSpPr/>
          <p:nvPr/>
        </p:nvSpPr>
        <p:spPr>
          <a:xfrm>
            <a:off x="1568210" y="3099399"/>
            <a:ext cx="431320" cy="431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AE77B8C-5239-4168-A936-AF9839B3D2D9}"/>
              </a:ext>
            </a:extLst>
          </p:cNvPr>
          <p:cNvSpPr/>
          <p:nvPr/>
        </p:nvSpPr>
        <p:spPr>
          <a:xfrm>
            <a:off x="993115" y="3099398"/>
            <a:ext cx="431320" cy="43132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16B5C5-DA39-4B2C-9765-6B8E1EE68909}"/>
              </a:ext>
            </a:extLst>
          </p:cNvPr>
          <p:cNvSpPr/>
          <p:nvPr/>
        </p:nvSpPr>
        <p:spPr>
          <a:xfrm>
            <a:off x="201462" y="1243821"/>
            <a:ext cx="618226" cy="6613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4B4C7-EAE1-4411-9BBD-C266E3671250}"/>
              </a:ext>
            </a:extLst>
          </p:cNvPr>
          <p:cNvSpPr/>
          <p:nvPr/>
        </p:nvSpPr>
        <p:spPr>
          <a:xfrm>
            <a:off x="2199914" y="1790160"/>
            <a:ext cx="618226" cy="66135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1CC3E0D-F6D1-465D-9E13-7A25058CC6EB}"/>
              </a:ext>
            </a:extLst>
          </p:cNvPr>
          <p:cNvSpPr/>
          <p:nvPr/>
        </p:nvSpPr>
        <p:spPr>
          <a:xfrm>
            <a:off x="1409160" y="1071292"/>
            <a:ext cx="618226" cy="6613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4C73EDD-4361-4539-A929-D5550327F294}"/>
              </a:ext>
            </a:extLst>
          </p:cNvPr>
          <p:cNvSpPr/>
          <p:nvPr/>
        </p:nvSpPr>
        <p:spPr>
          <a:xfrm>
            <a:off x="2171159" y="1056915"/>
            <a:ext cx="618226" cy="66135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38F2CD2-E836-4902-96B1-1AA200D8FCEE}"/>
              </a:ext>
            </a:extLst>
          </p:cNvPr>
          <p:cNvSpPr/>
          <p:nvPr/>
        </p:nvSpPr>
        <p:spPr>
          <a:xfrm>
            <a:off x="891575" y="1718273"/>
            <a:ext cx="618226" cy="66135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2986325" y="1091483"/>
            <a:ext cx="2124973" cy="546357"/>
            <a:chOff x="310551" y="1187570"/>
            <a:chExt cx="2124973" cy="546357"/>
          </a:xfrm>
        </p:grpSpPr>
        <p:sp>
          <p:nvSpPr>
            <p:cNvPr id="43" name="TextBox 42">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44" name="Straight Arrow Connector 43">
              <a:extLst>
                <a:ext uri="{FF2B5EF4-FFF2-40B4-BE49-F238E27FC236}">
                  <a16:creationId xmlns:a16="http://schemas.microsoft.com/office/drawing/2014/main" id="{814166B6-424D-41BC-A29A-8F1442FF1E3E}"/>
                </a:ext>
              </a:extLst>
            </p:cNvPr>
            <p:cNvCxnSpPr/>
            <p:nvPr/>
          </p:nvCxnSpPr>
          <p:spPr>
            <a:xfrm flipH="1">
              <a:off x="421328" y="1556902"/>
              <a:ext cx="455061" cy="177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55990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TextBox 5">
            <a:extLst>
              <a:ext uri="{FF2B5EF4-FFF2-40B4-BE49-F238E27FC236}">
                <a16:creationId xmlns:a16="http://schemas.microsoft.com/office/drawing/2014/main" id="{8015BCE3-CBE9-4739-B9E5-F7F4D6AD26DC}"/>
              </a:ext>
            </a:extLst>
          </p:cNvPr>
          <p:cNvSpPr txBox="1"/>
          <p:nvPr/>
        </p:nvSpPr>
        <p:spPr>
          <a:xfrm>
            <a:off x="195531" y="1302588"/>
            <a:ext cx="321695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Where would this shape go? </a:t>
            </a:r>
            <a:endParaRPr lang="en-US" sz="2000">
              <a:cs typeface="Calibri"/>
            </a:endParaRPr>
          </a:p>
          <a:p>
            <a:endParaRPr lang="en-US" sz="2000">
              <a:cs typeface="Calibri"/>
            </a:endParaRPr>
          </a:p>
          <a:p>
            <a:endParaRPr lang="en-US" sz="2000">
              <a:cs typeface="Calibri"/>
            </a:endParaRPr>
          </a:p>
          <a:p>
            <a:endParaRPr lang="en-US" sz="2000"/>
          </a:p>
          <a:p>
            <a:r>
              <a:rPr lang="en-US" sz="2000"/>
              <a:t>Why do you think that?</a:t>
            </a:r>
            <a:endParaRPr lang="en-US" sz="2000">
              <a:cs typeface="Calibri"/>
            </a:endParaRPr>
          </a:p>
        </p:txBody>
      </p:sp>
      <p:sp>
        <p:nvSpPr>
          <p:cNvPr id="29" name="Oval 28">
            <a:extLst>
              <a:ext uri="{FF2B5EF4-FFF2-40B4-BE49-F238E27FC236}">
                <a16:creationId xmlns:a16="http://schemas.microsoft.com/office/drawing/2014/main" id="{6E74776A-E8E0-4692-951A-63EE2382B838}"/>
              </a:ext>
            </a:extLst>
          </p:cNvPr>
          <p:cNvSpPr/>
          <p:nvPr/>
        </p:nvSpPr>
        <p:spPr>
          <a:xfrm>
            <a:off x="7839699" y="1580360"/>
            <a:ext cx="4058653" cy="4130360"/>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1A603C06-DA1B-4C72-95B0-056B2296A736}"/>
              </a:ext>
            </a:extLst>
          </p:cNvPr>
          <p:cNvSpPr/>
          <p:nvPr/>
        </p:nvSpPr>
        <p:spPr>
          <a:xfrm>
            <a:off x="3516570" y="1580360"/>
            <a:ext cx="4058653" cy="4130360"/>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4522"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cs typeface="Cavolini"/>
              </a:rPr>
              <a:t>Work it out</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6016341F-AEC0-4DDF-8F5D-3FDB23FFE857}"/>
              </a:ext>
            </a:extLst>
          </p:cNvPr>
          <p:cNvSpPr txBox="1"/>
          <p:nvPr/>
        </p:nvSpPr>
        <p:spPr>
          <a:xfrm>
            <a:off x="4537494" y="368060"/>
            <a:ext cx="74877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Sort It Out: What is the Sorting Rule?</a:t>
            </a:r>
          </a:p>
        </p:txBody>
      </p:sp>
      <p:sp>
        <p:nvSpPr>
          <p:cNvPr id="30" name="TextBox 29">
            <a:extLst>
              <a:ext uri="{FF2B5EF4-FFF2-40B4-BE49-F238E27FC236}">
                <a16:creationId xmlns:a16="http://schemas.microsoft.com/office/drawing/2014/main" id="{F9EA66FB-D510-4DE9-86BF-CE05BB9F392E}"/>
              </a:ext>
            </a:extLst>
          </p:cNvPr>
          <p:cNvSpPr txBox="1"/>
          <p:nvPr/>
        </p:nvSpPr>
        <p:spPr>
          <a:xfrm>
            <a:off x="3496326" y="5841099"/>
            <a:ext cx="4011379" cy="369332"/>
          </a:xfrm>
          <a:prstGeom prst="rect">
            <a:avLst/>
          </a:prstGeom>
          <a:noFill/>
        </p:spPr>
        <p:txBody>
          <a:bodyPr wrap="square" rtlCol="0">
            <a:spAutoFit/>
          </a:bodyPr>
          <a:lstStyle/>
          <a:p>
            <a:r>
              <a:rPr lang="en-US"/>
              <a:t>Sorting Rule:</a:t>
            </a:r>
            <a:endParaRPr lang="en-CA"/>
          </a:p>
        </p:txBody>
      </p:sp>
      <p:sp>
        <p:nvSpPr>
          <p:cNvPr id="31" name="TextBox 30">
            <a:extLst>
              <a:ext uri="{FF2B5EF4-FFF2-40B4-BE49-F238E27FC236}">
                <a16:creationId xmlns:a16="http://schemas.microsoft.com/office/drawing/2014/main" id="{D444DE33-A286-4FD0-A4DE-29B466C46EE5}"/>
              </a:ext>
            </a:extLst>
          </p:cNvPr>
          <p:cNvSpPr txBox="1"/>
          <p:nvPr/>
        </p:nvSpPr>
        <p:spPr>
          <a:xfrm>
            <a:off x="7740482" y="5816989"/>
            <a:ext cx="4011379" cy="369332"/>
          </a:xfrm>
          <a:prstGeom prst="rect">
            <a:avLst/>
          </a:prstGeom>
          <a:noFill/>
        </p:spPr>
        <p:txBody>
          <a:bodyPr wrap="square" rtlCol="0">
            <a:spAutoFit/>
          </a:bodyPr>
          <a:lstStyle/>
          <a:p>
            <a:r>
              <a:rPr lang="en-US"/>
              <a:t>Sorting Rule:</a:t>
            </a:r>
            <a:endParaRPr lang="en-CA"/>
          </a:p>
        </p:txBody>
      </p:sp>
      <p:sp>
        <p:nvSpPr>
          <p:cNvPr id="12" name="Isosceles Triangle 11">
            <a:extLst>
              <a:ext uri="{FF2B5EF4-FFF2-40B4-BE49-F238E27FC236}">
                <a16:creationId xmlns:a16="http://schemas.microsoft.com/office/drawing/2014/main" id="{AF403BD6-4319-4497-BBB8-749FCDB9CF58}"/>
              </a:ext>
            </a:extLst>
          </p:cNvPr>
          <p:cNvSpPr/>
          <p:nvPr/>
        </p:nvSpPr>
        <p:spPr>
          <a:xfrm>
            <a:off x="159761" y="3935082"/>
            <a:ext cx="661358" cy="6469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15146DE5-6BCE-4F10-A72C-36C4C33FB3F8}"/>
              </a:ext>
            </a:extLst>
          </p:cNvPr>
          <p:cNvSpPr/>
          <p:nvPr/>
        </p:nvSpPr>
        <p:spPr>
          <a:xfrm>
            <a:off x="159760" y="4768968"/>
            <a:ext cx="661358" cy="64698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16A0B4A6-B249-4AC2-916D-EE238A7F2FC4}"/>
              </a:ext>
            </a:extLst>
          </p:cNvPr>
          <p:cNvSpPr/>
          <p:nvPr/>
        </p:nvSpPr>
        <p:spPr>
          <a:xfrm>
            <a:off x="159761" y="5674742"/>
            <a:ext cx="661358" cy="646981"/>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F2EEB2-E19E-4320-93B3-7C4A1C42C629}"/>
              </a:ext>
            </a:extLst>
          </p:cNvPr>
          <p:cNvSpPr/>
          <p:nvPr/>
        </p:nvSpPr>
        <p:spPr>
          <a:xfrm>
            <a:off x="2000430" y="3847921"/>
            <a:ext cx="388188" cy="1466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BACF1D-66AD-4BFA-8E5D-76A6860B4715}"/>
              </a:ext>
            </a:extLst>
          </p:cNvPr>
          <p:cNvSpPr/>
          <p:nvPr/>
        </p:nvSpPr>
        <p:spPr>
          <a:xfrm>
            <a:off x="5350354" y="3545995"/>
            <a:ext cx="388188" cy="14664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486234-B802-49A0-819A-6C427EBFC26F}"/>
              </a:ext>
            </a:extLst>
          </p:cNvPr>
          <p:cNvSpPr/>
          <p:nvPr/>
        </p:nvSpPr>
        <p:spPr>
          <a:xfrm rot="5400000">
            <a:off x="1353449" y="1605052"/>
            <a:ext cx="546338" cy="9920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E4D79F-92A4-46EF-AE4F-66D2A4173F83}"/>
              </a:ext>
            </a:extLst>
          </p:cNvPr>
          <p:cNvSpPr/>
          <p:nvPr/>
        </p:nvSpPr>
        <p:spPr>
          <a:xfrm rot="5400000">
            <a:off x="1511599" y="5645090"/>
            <a:ext cx="388188" cy="146648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8A190C7-3475-4746-8029-C4E40DC265CC}"/>
              </a:ext>
            </a:extLst>
          </p:cNvPr>
          <p:cNvSpPr/>
          <p:nvPr/>
        </p:nvSpPr>
        <p:spPr>
          <a:xfrm>
            <a:off x="6241750" y="2568335"/>
            <a:ext cx="388188" cy="146648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E5F2C2-F890-44D3-BE00-FDF88F95BAA1}"/>
              </a:ext>
            </a:extLst>
          </p:cNvPr>
          <p:cNvSpPr/>
          <p:nvPr/>
        </p:nvSpPr>
        <p:spPr>
          <a:xfrm>
            <a:off x="1870134" y="5572305"/>
            <a:ext cx="431320" cy="43132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2FA0A84-1586-4AB2-9579-DEDE8FBF573A}"/>
              </a:ext>
            </a:extLst>
          </p:cNvPr>
          <p:cNvSpPr/>
          <p:nvPr/>
        </p:nvSpPr>
        <p:spPr>
          <a:xfrm>
            <a:off x="4443681" y="2811851"/>
            <a:ext cx="431320" cy="431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855B225-DAB8-4765-8379-5A66A985B02A}"/>
              </a:ext>
            </a:extLst>
          </p:cNvPr>
          <p:cNvSpPr/>
          <p:nvPr/>
        </p:nvSpPr>
        <p:spPr>
          <a:xfrm>
            <a:off x="4314286" y="3545097"/>
            <a:ext cx="460075" cy="4169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AE77B8C-5239-4168-A936-AF9839B3D2D9}"/>
              </a:ext>
            </a:extLst>
          </p:cNvPr>
          <p:cNvSpPr/>
          <p:nvPr/>
        </p:nvSpPr>
        <p:spPr>
          <a:xfrm>
            <a:off x="1180021" y="5572304"/>
            <a:ext cx="431320" cy="43132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16B5C5-DA39-4B2C-9765-6B8E1EE68909}"/>
              </a:ext>
            </a:extLst>
          </p:cNvPr>
          <p:cNvSpPr/>
          <p:nvPr/>
        </p:nvSpPr>
        <p:spPr>
          <a:xfrm>
            <a:off x="9431726" y="4435595"/>
            <a:ext cx="618226" cy="6613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4B4C7-EAE1-4411-9BBD-C266E3671250}"/>
              </a:ext>
            </a:extLst>
          </p:cNvPr>
          <p:cNvSpPr/>
          <p:nvPr/>
        </p:nvSpPr>
        <p:spPr>
          <a:xfrm>
            <a:off x="9129801" y="3271028"/>
            <a:ext cx="618226" cy="66135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1CC3E0D-F6D1-465D-9E13-7A25058CC6EB}"/>
              </a:ext>
            </a:extLst>
          </p:cNvPr>
          <p:cNvSpPr/>
          <p:nvPr/>
        </p:nvSpPr>
        <p:spPr>
          <a:xfrm>
            <a:off x="1092858" y="4680009"/>
            <a:ext cx="618226" cy="6613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4C73EDD-4361-4539-A929-D5550327F294}"/>
              </a:ext>
            </a:extLst>
          </p:cNvPr>
          <p:cNvSpPr/>
          <p:nvPr/>
        </p:nvSpPr>
        <p:spPr>
          <a:xfrm>
            <a:off x="1121612" y="3846123"/>
            <a:ext cx="618226" cy="66135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38F2CD2-E836-4902-96B1-1AA200D8FCEE}"/>
              </a:ext>
            </a:extLst>
          </p:cNvPr>
          <p:cNvSpPr/>
          <p:nvPr/>
        </p:nvSpPr>
        <p:spPr>
          <a:xfrm>
            <a:off x="10481273" y="2695933"/>
            <a:ext cx="618226" cy="66135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853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sz="quarter"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2</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1143001" y="1564131"/>
            <a:ext cx="10472738" cy="2965364"/>
          </a:xfrm>
          <a:prstGeom prst="rect">
            <a:avLst/>
          </a:prstGeom>
          <a:noFill/>
        </p:spPr>
        <p:txBody>
          <a:bodyPr wrap="square">
            <a:spAutoFit/>
          </a:bodyPr>
          <a:lstStyle/>
          <a:p>
            <a:pPr marL="457200" indent="-457200">
              <a:buFont typeface="Arial" panose="020B0604020202020204" pitchFamily="34" charset="0"/>
              <a:buChar char="•"/>
            </a:pPr>
            <a:r>
              <a:rPr lang="en-US" sz="2667" dirty="0">
                <a:solidFill>
                  <a:schemeClr val="tx2"/>
                </a:solidFill>
              </a:rPr>
              <a:t>Anchored in inquiry</a:t>
            </a:r>
          </a:p>
          <a:p>
            <a:pPr marL="457200" indent="-457200">
              <a:buFont typeface="Arial" panose="020B0604020202020204" pitchFamily="34" charset="0"/>
              <a:buChar char="•"/>
            </a:pPr>
            <a:endParaRPr lang="en-US" sz="2667" dirty="0">
              <a:solidFill>
                <a:schemeClr val="tx2"/>
              </a:solidFill>
            </a:endParaRPr>
          </a:p>
          <a:p>
            <a:pPr marL="457200" indent="-457200">
              <a:buFont typeface="Arial" panose="020B0604020202020204" pitchFamily="34" charset="0"/>
              <a:buChar char="•"/>
            </a:pPr>
            <a:r>
              <a:rPr lang="en-US" sz="2667" dirty="0">
                <a:solidFill>
                  <a:schemeClr val="tx2"/>
                </a:solidFill>
              </a:rPr>
              <a:t>Open ended questions, student centered, student choice</a:t>
            </a:r>
          </a:p>
          <a:p>
            <a:pPr marL="457200" indent="-457200">
              <a:buFont typeface="Arial" panose="020B0604020202020204" pitchFamily="34" charset="0"/>
              <a:buChar char="•"/>
            </a:pPr>
            <a:endParaRPr lang="en-US" sz="2667" dirty="0">
              <a:solidFill>
                <a:schemeClr val="tx2"/>
              </a:solidFill>
            </a:endParaRPr>
          </a:p>
          <a:p>
            <a:pPr marL="457200" indent="-457200">
              <a:buFont typeface="Arial" panose="020B0604020202020204" pitchFamily="34" charset="0"/>
              <a:buChar char="•"/>
            </a:pPr>
            <a:r>
              <a:rPr lang="en-US" sz="2667" dirty="0">
                <a:solidFill>
                  <a:schemeClr val="tx2"/>
                </a:solidFill>
              </a:rPr>
              <a:t>Low floor, high </a:t>
            </a:r>
            <a:r>
              <a:rPr lang="en-US" sz="2667" dirty="0" smtClean="0">
                <a:solidFill>
                  <a:schemeClr val="tx2"/>
                </a:solidFill>
              </a:rPr>
              <a:t>ceiling tasks</a:t>
            </a:r>
            <a:endParaRPr lang="en-US" sz="2667" dirty="0">
              <a:solidFill>
                <a:schemeClr val="tx2"/>
              </a:solidFill>
            </a:endParaRPr>
          </a:p>
          <a:p>
            <a:pPr marL="457200" indent="-457200">
              <a:buFont typeface="Arial" panose="020B0604020202020204" pitchFamily="34" charset="0"/>
              <a:buChar char="•"/>
            </a:pPr>
            <a:endParaRPr lang="en-US" sz="2667" dirty="0">
              <a:solidFill>
                <a:schemeClr val="tx2"/>
              </a:solidFill>
            </a:endParaRPr>
          </a:p>
          <a:p>
            <a:pPr marL="457200" indent="-457200">
              <a:buFont typeface="Arial" panose="020B0604020202020204" pitchFamily="34" charset="0"/>
              <a:buChar char="•"/>
            </a:pPr>
            <a:r>
              <a:rPr lang="en-US" sz="2667" dirty="0">
                <a:solidFill>
                  <a:schemeClr val="tx2"/>
                </a:solidFill>
              </a:rPr>
              <a:t>Multiple ways to show understanding</a:t>
            </a: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48019" y="862899"/>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Guiding Concepts</a:t>
            </a:r>
          </a:p>
        </p:txBody>
      </p:sp>
    </p:spTree>
    <p:extLst>
      <p:ext uri="{BB962C8B-B14F-4D97-AF65-F5344CB8AC3E}">
        <p14:creationId xmlns:p14="http://schemas.microsoft.com/office/powerpoint/2010/main" val="2779247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2418A95-5324-4173-85D7-6A198F989E31}"/>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cs typeface="Cavolini"/>
              </a:rPr>
              <a:t>Work it out</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3" name="Round Diagonal Corner Rectangle 2">
            <a:extLst>
              <a:ext uri="{FF2B5EF4-FFF2-40B4-BE49-F238E27FC236}">
                <a16:creationId xmlns:a16="http://schemas.microsoft.com/office/drawing/2014/main" id="{3A32BB11-6A2A-474F-AE2B-6185A204D568}"/>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E1A43E4-2335-4135-8FF6-4BF00D00BF6B}"/>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10" name="TextBox 9">
            <a:extLst>
              <a:ext uri="{FF2B5EF4-FFF2-40B4-BE49-F238E27FC236}">
                <a16:creationId xmlns:a16="http://schemas.microsoft.com/office/drawing/2014/main" id="{E6DC416D-8EA8-4EC0-94CB-A161A3EF3321}"/>
              </a:ext>
            </a:extLst>
          </p:cNvPr>
          <p:cNvSpPr txBox="1"/>
          <p:nvPr/>
        </p:nvSpPr>
        <p:spPr>
          <a:xfrm>
            <a:off x="310552" y="1173193"/>
            <a:ext cx="11657160"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000000"/>
                </a:solidFill>
                <a:latin typeface="Corbel"/>
              </a:rPr>
              <a:t>We sorted today using different </a:t>
            </a:r>
            <a:r>
              <a:rPr lang="en-US" sz="3600" b="1" dirty="0">
                <a:solidFill>
                  <a:srgbClr val="000000"/>
                </a:solidFill>
                <a:latin typeface="Corbel"/>
              </a:rPr>
              <a:t>attributes</a:t>
            </a:r>
            <a:r>
              <a:rPr lang="en-US" sz="3600" dirty="0">
                <a:solidFill>
                  <a:srgbClr val="000000"/>
                </a:solidFill>
                <a:latin typeface="Corbel"/>
              </a:rPr>
              <a:t>. </a:t>
            </a:r>
          </a:p>
          <a:p>
            <a:endParaRPr lang="en-US" sz="3600" dirty="0">
              <a:solidFill>
                <a:srgbClr val="000000"/>
              </a:solidFill>
              <a:latin typeface="Corbel"/>
            </a:endParaRPr>
          </a:p>
          <a:p>
            <a:r>
              <a:rPr lang="en-US" sz="3600" b="1" dirty="0">
                <a:solidFill>
                  <a:srgbClr val="000000"/>
                </a:solidFill>
                <a:latin typeface="Corbel"/>
              </a:rPr>
              <a:t>Attributes</a:t>
            </a:r>
            <a:r>
              <a:rPr lang="en-US" sz="3600" dirty="0">
                <a:solidFill>
                  <a:srgbClr val="000000"/>
                </a:solidFill>
                <a:latin typeface="Corbel"/>
              </a:rPr>
              <a:t> are how we describe what we know about characteristics of an object (for example, how it looks, how it feels, and how it moves).</a:t>
            </a:r>
          </a:p>
          <a:p>
            <a:endParaRPr lang="en-US" sz="3600" dirty="0">
              <a:solidFill>
                <a:srgbClr val="000000"/>
              </a:solidFill>
              <a:latin typeface="Corbel"/>
              <a:cs typeface="Calibri"/>
            </a:endParaRPr>
          </a:p>
          <a:p>
            <a:r>
              <a:rPr lang="en-US" sz="3600" dirty="0">
                <a:solidFill>
                  <a:srgbClr val="000000"/>
                </a:solidFill>
                <a:latin typeface="Corbel"/>
                <a:cs typeface="Calibri"/>
              </a:rPr>
              <a:t>What were some ways we sorted the 3-D objects and 2-D shapes today</a:t>
            </a:r>
            <a:r>
              <a:rPr lang="en-US" sz="3600" dirty="0" smtClean="0">
                <a:solidFill>
                  <a:srgbClr val="000000"/>
                </a:solidFill>
                <a:latin typeface="Corbel"/>
                <a:cs typeface="Calibri"/>
              </a:rPr>
              <a:t>? </a:t>
            </a:r>
            <a:r>
              <a:rPr lang="en-US" dirty="0" smtClean="0">
                <a:solidFill>
                  <a:srgbClr val="000000"/>
                </a:solidFill>
                <a:latin typeface="Corbel"/>
                <a:cs typeface="Calibri"/>
              </a:rPr>
              <a:t>(Think about ways to sort and then move the blue blocks and see some ways of sorting.)</a:t>
            </a:r>
            <a:endParaRPr lang="en-US" sz="3600" dirty="0">
              <a:solidFill>
                <a:srgbClr val="000000"/>
              </a:solidFill>
              <a:latin typeface="Corbel"/>
              <a:cs typeface="Calibri"/>
            </a:endParaRPr>
          </a:p>
          <a:p>
            <a:endParaRPr lang="en-US" sz="4000" dirty="0">
              <a:cs typeface="Calibri"/>
            </a:endParaRPr>
          </a:p>
          <a:p>
            <a:r>
              <a:rPr lang="en-US" sz="4000" dirty="0">
                <a:cs typeface="Calibri"/>
              </a:rPr>
              <a:t>   colour          size           shape              number of sides</a:t>
            </a:r>
          </a:p>
        </p:txBody>
      </p:sp>
      <p:sp>
        <p:nvSpPr>
          <p:cNvPr id="11" name="Rectangle 10">
            <a:extLst>
              <a:ext uri="{FF2B5EF4-FFF2-40B4-BE49-F238E27FC236}">
                <a16:creationId xmlns:a16="http://schemas.microsoft.com/office/drawing/2014/main" id="{461124A2-5E16-4AC9-A00A-F5F31D786D4A}"/>
              </a:ext>
            </a:extLst>
          </p:cNvPr>
          <p:cNvSpPr/>
          <p:nvPr/>
        </p:nvSpPr>
        <p:spPr>
          <a:xfrm>
            <a:off x="381041" y="5809755"/>
            <a:ext cx="1912188"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716DEC-73F3-4EE3-856F-94E268569E15}"/>
              </a:ext>
            </a:extLst>
          </p:cNvPr>
          <p:cNvSpPr/>
          <p:nvPr/>
        </p:nvSpPr>
        <p:spPr>
          <a:xfrm>
            <a:off x="4823126" y="5804207"/>
            <a:ext cx="1912188"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819688-5CC4-4C86-A0C4-31224F6ECDBE}"/>
              </a:ext>
            </a:extLst>
          </p:cNvPr>
          <p:cNvSpPr/>
          <p:nvPr/>
        </p:nvSpPr>
        <p:spPr>
          <a:xfrm>
            <a:off x="2566839" y="5804207"/>
            <a:ext cx="1912188"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C92DE8-EC47-4530-8034-43855154145C}"/>
              </a:ext>
            </a:extLst>
          </p:cNvPr>
          <p:cNvSpPr/>
          <p:nvPr/>
        </p:nvSpPr>
        <p:spPr>
          <a:xfrm>
            <a:off x="7948983" y="5804207"/>
            <a:ext cx="3522452"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9674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947600" y="2933901"/>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25000"/>
                  </a:schemeClr>
                </a:solidFill>
                <a:effectLst/>
                <a:uLnTx/>
                <a:uFillTx/>
                <a:latin typeface="Cavolini"/>
                <a:cs typeface="Cavolini"/>
              </a:rPr>
              <a:t>Work it out</a:t>
            </a:r>
            <a:endParaRPr lang="en-US" sz="2100" b="0"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111168" y="2791376"/>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5" name="TextBox 4">
            <a:extLst>
              <a:ext uri="{FF2B5EF4-FFF2-40B4-BE49-F238E27FC236}">
                <a16:creationId xmlns:a16="http://schemas.microsoft.com/office/drawing/2014/main" id="{6914FA7B-90DC-43A4-B8BB-858ED06077C8}"/>
              </a:ext>
            </a:extLst>
          </p:cNvPr>
          <p:cNvSpPr txBox="1"/>
          <p:nvPr/>
        </p:nvSpPr>
        <p:spPr>
          <a:xfrm>
            <a:off x="5082935" y="3630822"/>
            <a:ext cx="2254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Calibri"/>
              </a:rPr>
              <a:t>End of this section</a:t>
            </a:r>
          </a:p>
        </p:txBody>
      </p:sp>
    </p:spTree>
    <p:extLst>
      <p:ext uri="{BB962C8B-B14F-4D97-AF65-F5344CB8AC3E}">
        <p14:creationId xmlns:p14="http://schemas.microsoft.com/office/powerpoint/2010/main" val="721580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7" name="TextBox 6">
            <a:extLst>
              <a:ext uri="{FF2B5EF4-FFF2-40B4-BE49-F238E27FC236}">
                <a16:creationId xmlns:a16="http://schemas.microsoft.com/office/drawing/2014/main" id="{49725F40-EBB6-48D5-B4F0-CF6CA33CB71F}"/>
              </a:ext>
            </a:extLst>
          </p:cNvPr>
          <p:cNvSpPr txBox="1"/>
          <p:nvPr/>
        </p:nvSpPr>
        <p:spPr>
          <a:xfrm>
            <a:off x="4063042" y="382438"/>
            <a:ext cx="70420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Create Your Own: Sort It Out</a:t>
            </a:r>
          </a:p>
        </p:txBody>
      </p:sp>
      <p:sp>
        <p:nvSpPr>
          <p:cNvPr id="8" name="TextBox 7">
            <a:extLst>
              <a:ext uri="{FF2B5EF4-FFF2-40B4-BE49-F238E27FC236}">
                <a16:creationId xmlns:a16="http://schemas.microsoft.com/office/drawing/2014/main" id="{70E5ACF3-50A5-4198-BE4A-D43EF8BF8DF2}"/>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Oval 1">
            <a:extLst>
              <a:ext uri="{FF2B5EF4-FFF2-40B4-BE49-F238E27FC236}">
                <a16:creationId xmlns:a16="http://schemas.microsoft.com/office/drawing/2014/main" id="{EC1F74CE-7EAB-42F3-BCEA-890945A0AC28}"/>
              </a:ext>
            </a:extLst>
          </p:cNvPr>
          <p:cNvSpPr/>
          <p:nvPr/>
        </p:nvSpPr>
        <p:spPr>
          <a:xfrm>
            <a:off x="3430306" y="1522850"/>
            <a:ext cx="4058653" cy="4130360"/>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0257E2BA-ECA1-4C3E-9BDE-9146B6CDBFB5}"/>
              </a:ext>
            </a:extLst>
          </p:cNvPr>
          <p:cNvSpPr/>
          <p:nvPr/>
        </p:nvSpPr>
        <p:spPr>
          <a:xfrm>
            <a:off x="7911586" y="1508473"/>
            <a:ext cx="4058653" cy="4130360"/>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782AB130-5755-45C4-A31A-222712C87954}"/>
              </a:ext>
            </a:extLst>
          </p:cNvPr>
          <p:cNvSpPr txBox="1"/>
          <p:nvPr/>
        </p:nvSpPr>
        <p:spPr>
          <a:xfrm>
            <a:off x="296175" y="1360098"/>
            <a:ext cx="291572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Find some things in your house that you can sort into two different sets.</a:t>
            </a:r>
            <a:endParaRPr lang="en-US" sz="2400">
              <a:cs typeface="Calibri"/>
            </a:endParaRPr>
          </a:p>
          <a:p>
            <a:endParaRPr lang="en-US" sz="2400">
              <a:cs typeface="Calibri"/>
            </a:endParaRPr>
          </a:p>
          <a:p>
            <a:r>
              <a:rPr lang="en-US" sz="2400">
                <a:cs typeface="Calibri"/>
              </a:rPr>
              <a:t>Write your sorting rules below each set.</a:t>
            </a:r>
          </a:p>
          <a:p>
            <a:endParaRPr lang="en-US" sz="2400">
              <a:cs typeface="Calibri"/>
            </a:endParaRPr>
          </a:p>
          <a:p>
            <a:r>
              <a:rPr lang="en-US" sz="2400">
                <a:cs typeface="Calibri"/>
              </a:rPr>
              <a:t>Take a picture of your sets and explain why you sorted your collection in this way</a:t>
            </a:r>
            <a:r>
              <a:rPr lang="en-US">
                <a:cs typeface="Calibri"/>
              </a:rPr>
              <a:t>.</a:t>
            </a:r>
          </a:p>
          <a:p>
            <a:endParaRPr lang="en-US">
              <a:cs typeface="Calibri"/>
            </a:endParaRPr>
          </a:p>
        </p:txBody>
      </p:sp>
      <p:sp>
        <p:nvSpPr>
          <p:cNvPr id="11" name="TextBox 10">
            <a:extLst>
              <a:ext uri="{FF2B5EF4-FFF2-40B4-BE49-F238E27FC236}">
                <a16:creationId xmlns:a16="http://schemas.microsoft.com/office/drawing/2014/main" id="{25928059-6BC9-4C71-BA7B-00E9538D122E}"/>
              </a:ext>
            </a:extLst>
          </p:cNvPr>
          <p:cNvSpPr txBox="1"/>
          <p:nvPr/>
        </p:nvSpPr>
        <p:spPr>
          <a:xfrm>
            <a:off x="3616444" y="5916822"/>
            <a:ext cx="3476445" cy="400110"/>
          </a:xfrm>
          <a:prstGeom prst="rect">
            <a:avLst/>
          </a:prstGeom>
          <a:noFill/>
          <a:ln>
            <a:solidFill>
              <a:schemeClr val="bg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Sorting Rule:</a:t>
            </a:r>
          </a:p>
        </p:txBody>
      </p:sp>
      <p:sp>
        <p:nvSpPr>
          <p:cNvPr id="14" name="TextBox 13">
            <a:extLst>
              <a:ext uri="{FF2B5EF4-FFF2-40B4-BE49-F238E27FC236}">
                <a16:creationId xmlns:a16="http://schemas.microsoft.com/office/drawing/2014/main" id="{742B6B10-62BE-4B8C-B335-5ADC83C45CE4}"/>
              </a:ext>
            </a:extLst>
          </p:cNvPr>
          <p:cNvSpPr txBox="1"/>
          <p:nvPr/>
        </p:nvSpPr>
        <p:spPr>
          <a:xfrm>
            <a:off x="8102179" y="5916821"/>
            <a:ext cx="3476445" cy="400110"/>
          </a:xfrm>
          <a:prstGeom prst="rect">
            <a:avLst/>
          </a:prstGeom>
          <a:noFill/>
          <a:ln>
            <a:solidFill>
              <a:schemeClr val="bg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Sorting Rule:</a:t>
            </a:r>
          </a:p>
        </p:txBody>
      </p:sp>
    </p:spTree>
    <p:extLst>
      <p:ext uri="{BB962C8B-B14F-4D97-AF65-F5344CB8AC3E}">
        <p14:creationId xmlns:p14="http://schemas.microsoft.com/office/powerpoint/2010/main" val="3634525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757732" y="2577134"/>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day.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915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77B6CB34-FE95-46CF-A6FA-AE05B60A1C54}"/>
              </a:ext>
            </a:extLst>
          </p:cNvPr>
          <p:cNvSpPr/>
          <p:nvPr/>
        </p:nvSpPr>
        <p:spPr>
          <a:xfrm rot="5400000">
            <a:off x="5581203" y="2252845"/>
            <a:ext cx="1250830" cy="3191772"/>
          </a:xfrm>
          <a:prstGeom prst="flowChartOffpage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tx1"/>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1"/>
          </a:solidFill>
          <a:ln w="28575">
            <a:solidFill>
              <a:schemeClr val="accent1"/>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algn="ctr"/>
            <a:r>
              <a:rPr lang="en-US" sz="2100">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8473" y="4124174"/>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8418" y="5522104"/>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8" y="4253863"/>
            <a:ext cx="2008299" cy="954107"/>
          </a:xfrm>
          <a:prstGeom prst="rect">
            <a:avLst/>
          </a:prstGeom>
          <a:noFill/>
        </p:spPr>
        <p:txBody>
          <a:bodyPr wrap="square" lIns="91440" tIns="45720" rIns="91440" bIns="45720" rtlCol="0" anchor="t">
            <a:spAutoFit/>
          </a:bodyPr>
          <a:lstStyle/>
          <a:p>
            <a:r>
              <a:rPr lang="en-US" sz="2800">
                <a:solidFill>
                  <a:schemeClr val="bg2">
                    <a:lumMod val="50000"/>
                  </a:schemeClr>
                </a:solidFill>
                <a:latin typeface="Calibri"/>
                <a:cs typeface="Calibri"/>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854471" y="5522104"/>
            <a:ext cx="1520083" cy="523220"/>
          </a:xfrm>
          <a:prstGeom prst="rect">
            <a:avLst/>
          </a:prstGeom>
          <a:noFill/>
        </p:spPr>
        <p:txBody>
          <a:bodyPr wrap="square" lIns="91440" tIns="45720" rIns="91440" bIns="45720" rtlCol="0" anchor="t">
            <a:spAutoFit/>
          </a:bodyPr>
          <a:lstStyle/>
          <a:p>
            <a:r>
              <a:rPr lang="en-US" sz="2800">
                <a:solidFill>
                  <a:schemeClr val="bg2">
                    <a:lumMod val="50000"/>
                  </a:schemeClr>
                </a:solidFill>
                <a:latin typeface="Calibri"/>
                <a:cs typeface="Calibri"/>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097486" y="4970843"/>
            <a:ext cx="1034052" cy="523220"/>
          </a:xfrm>
          <a:prstGeom prst="rect">
            <a:avLst/>
          </a:prstGeom>
          <a:noFill/>
        </p:spPr>
        <p:txBody>
          <a:bodyPr wrap="square" lIns="91440" tIns="45720" rIns="91440" bIns="45720" rtlCol="0" anchor="t">
            <a:spAutoFit/>
          </a:bodyPr>
          <a:lstStyle/>
          <a:p>
            <a:r>
              <a:rPr lang="en-US" sz="2800">
                <a:solidFill>
                  <a:schemeClr val="bg2">
                    <a:lumMod val="50000"/>
                  </a:schemeClr>
                </a:solidFill>
                <a:latin typeface="Calibri"/>
                <a:cs typeface="Calibri"/>
              </a:rPr>
              <a:t>or,</a:t>
            </a:r>
          </a:p>
        </p:txBody>
      </p:sp>
      <p:sp>
        <p:nvSpPr>
          <p:cNvPr id="33" name="TextBox 32">
            <a:extLst>
              <a:ext uri="{FF2B5EF4-FFF2-40B4-BE49-F238E27FC236}">
                <a16:creationId xmlns:a16="http://schemas.microsoft.com/office/drawing/2014/main" id="{DB761D9B-3EA2-C844-AD60-A0B11CA4ADD8}"/>
              </a:ext>
            </a:extLst>
          </p:cNvPr>
          <p:cNvSpPr txBox="1"/>
          <p:nvPr/>
        </p:nvSpPr>
        <p:spPr>
          <a:xfrm>
            <a:off x="9616032" y="2552065"/>
            <a:ext cx="1896693" cy="1384995"/>
          </a:xfrm>
          <a:prstGeom prst="rect">
            <a:avLst/>
          </a:prstGeom>
          <a:noFill/>
        </p:spPr>
        <p:txBody>
          <a:bodyPr wrap="square" lIns="91440" tIns="45720" rIns="91440" bIns="45720" rtlCol="0" anchor="t">
            <a:spAutoFit/>
          </a:bodyPr>
          <a:lstStyle/>
          <a:p>
            <a:r>
              <a:rPr lang="en-US" sz="2800">
                <a:solidFill>
                  <a:schemeClr val="bg2">
                    <a:lumMod val="50000"/>
                  </a:schemeClr>
                </a:solidFill>
                <a:latin typeface="Calibri"/>
                <a:cs typeface="Calibri"/>
              </a:rPr>
              <a:t>Think About It</a:t>
            </a:r>
          </a:p>
          <a:p>
            <a:r>
              <a:rPr lang="en-US" sz="2800">
                <a:solidFill>
                  <a:schemeClr val="bg2">
                    <a:lumMod val="50000"/>
                  </a:schemeClr>
                </a:solidFill>
                <a:latin typeface="Calibri"/>
                <a:cs typeface="Calibri"/>
              </a:rPr>
              <a:t>       then...</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2</a:t>
            </a:r>
          </a:p>
        </p:txBody>
      </p:sp>
      <p:sp>
        <p:nvSpPr>
          <p:cNvPr id="25" name="TextBox 24">
            <a:extLst>
              <a:ext uri="{FF2B5EF4-FFF2-40B4-BE49-F238E27FC236}">
                <a16:creationId xmlns:a16="http://schemas.microsoft.com/office/drawing/2014/main" id="{9D0C7BC8-86E6-8B4F-9A6F-1B03356F2B25}"/>
              </a:ext>
            </a:extLst>
          </p:cNvPr>
          <p:cNvSpPr txBox="1"/>
          <p:nvPr/>
        </p:nvSpPr>
        <p:spPr>
          <a:xfrm>
            <a:off x="4973160" y="3278237"/>
            <a:ext cx="2915605" cy="1200329"/>
          </a:xfrm>
          <a:prstGeom prst="rect">
            <a:avLst/>
          </a:prstGeom>
          <a:noFill/>
        </p:spPr>
        <p:txBody>
          <a:bodyPr wrap="square" lIns="91440" tIns="45720" rIns="91440" bIns="45720" rtlCol="0" anchor="ctr">
            <a:spAutoFit/>
          </a:bodyPr>
          <a:lstStyle/>
          <a:p>
            <a:pPr algn="ctr"/>
            <a:r>
              <a:rPr lang="en-US" sz="3600">
                <a:solidFill>
                  <a:schemeClr val="bg1"/>
                </a:solidFill>
                <a:latin typeface="Marker Felt Thin"/>
                <a:cs typeface="Calibri"/>
              </a:rPr>
              <a:t>The Button Box</a:t>
            </a:r>
          </a:p>
        </p:txBody>
      </p:sp>
      <p:pic>
        <p:nvPicPr>
          <p:cNvPr id="4" name="Picture 4" descr="Diagram&#10;&#10;Description automatically generated">
            <a:extLst>
              <a:ext uri="{FF2B5EF4-FFF2-40B4-BE49-F238E27FC236}">
                <a16:creationId xmlns:a16="http://schemas.microsoft.com/office/drawing/2014/main" id="{18540345-DDF4-43A2-A0C3-DE0980665893}"/>
              </a:ext>
            </a:extLst>
          </p:cNvPr>
          <p:cNvPicPr>
            <a:picLocks noChangeAspect="1"/>
          </p:cNvPicPr>
          <p:nvPr/>
        </p:nvPicPr>
        <p:blipFill>
          <a:blip r:embed="rId5"/>
          <a:stretch>
            <a:fillRect/>
          </a:stretch>
        </p:blipFill>
        <p:spPr>
          <a:xfrm>
            <a:off x="8668473" y="2437981"/>
            <a:ext cx="874144" cy="980521"/>
          </a:xfrm>
          <a:prstGeom prst="rect">
            <a:avLst/>
          </a:prstGeom>
        </p:spPr>
      </p:pic>
      <p:sp>
        <p:nvSpPr>
          <p:cNvPr id="26" name="Rectangle 25">
            <a:extLst>
              <a:ext uri="{FF2B5EF4-FFF2-40B4-BE49-F238E27FC236}">
                <a16:creationId xmlns:a16="http://schemas.microsoft.com/office/drawing/2014/main" id="{6CC4C426-1946-0D4F-8E3E-8BB05DE1B2BA}"/>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D40BCA8F-E1CF-8447-B587-A153419D1BCB}"/>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9" name="Rectangle 28">
            <a:extLst>
              <a:ext uri="{FF2B5EF4-FFF2-40B4-BE49-F238E27FC236}">
                <a16:creationId xmlns:a16="http://schemas.microsoft.com/office/drawing/2014/main" id="{07E482E5-0940-F54A-A28A-84E712AF9E43}"/>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8" name="Picture 9" descr="A picture containing diagram&#10;&#10;Description automatically generated">
            <a:extLst>
              <a:ext uri="{FF2B5EF4-FFF2-40B4-BE49-F238E27FC236}">
                <a16:creationId xmlns:a16="http://schemas.microsoft.com/office/drawing/2014/main" id="{C0B5B2CA-8962-43D2-A9A6-A4FFB3C21DC5}"/>
              </a:ext>
            </a:extLst>
          </p:cNvPr>
          <p:cNvPicPr>
            <a:picLocks noChangeAspect="1"/>
          </p:cNvPicPr>
          <p:nvPr/>
        </p:nvPicPr>
        <p:blipFill>
          <a:blip r:embed="rId6"/>
          <a:stretch>
            <a:fillRect/>
          </a:stretch>
        </p:blipFill>
        <p:spPr>
          <a:xfrm>
            <a:off x="650486" y="2857410"/>
            <a:ext cx="2638425" cy="2638425"/>
          </a:xfrm>
          <a:prstGeom prst="rect">
            <a:avLst/>
          </a:prstGeom>
        </p:spPr>
      </p:pic>
    </p:spTree>
    <p:extLst>
      <p:ext uri="{BB962C8B-B14F-4D97-AF65-F5344CB8AC3E}">
        <p14:creationId xmlns:p14="http://schemas.microsoft.com/office/powerpoint/2010/main" val="1102663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algn="ctr"/>
            <a:r>
              <a:rPr lang="en-US" sz="2100">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5" name="Picture 5" descr="Shape, square&#10;&#10;Description automatically generated">
            <a:extLst>
              <a:ext uri="{FF2B5EF4-FFF2-40B4-BE49-F238E27FC236}">
                <a16:creationId xmlns:a16="http://schemas.microsoft.com/office/drawing/2014/main" id="{7C5C0FE2-2134-4B5E-8BC1-A9A93E099192}"/>
              </a:ext>
            </a:extLst>
          </p:cNvPr>
          <p:cNvPicPr>
            <a:picLocks noChangeAspect="1"/>
          </p:cNvPicPr>
          <p:nvPr/>
        </p:nvPicPr>
        <p:blipFill>
          <a:blip r:embed="rId3"/>
          <a:stretch>
            <a:fillRect/>
          </a:stretch>
        </p:blipFill>
        <p:spPr>
          <a:xfrm>
            <a:off x="5443268" y="533401"/>
            <a:ext cx="5748067" cy="5776822"/>
          </a:xfrm>
          <a:prstGeom prst="rect">
            <a:avLst/>
          </a:prstGeom>
        </p:spPr>
      </p:pic>
      <p:sp>
        <p:nvSpPr>
          <p:cNvPr id="6" name="TextBox 5">
            <a:extLst>
              <a:ext uri="{FF2B5EF4-FFF2-40B4-BE49-F238E27FC236}">
                <a16:creationId xmlns:a16="http://schemas.microsoft.com/office/drawing/2014/main" id="{AF2E1912-BC29-475E-A96C-FB7868A1D55C}"/>
              </a:ext>
            </a:extLst>
          </p:cNvPr>
          <p:cNvSpPr txBox="1"/>
          <p:nvPr/>
        </p:nvSpPr>
        <p:spPr>
          <a:xfrm>
            <a:off x="526211" y="1604513"/>
            <a:ext cx="433908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accent6"/>
                </a:solidFill>
                <a:cs typeface="Calibri"/>
              </a:rPr>
              <a:t>Which One Doesn't Belong?</a:t>
            </a:r>
            <a:endParaRPr lang="en-US" sz="4800">
              <a:solidFill>
                <a:schemeClr val="accent6"/>
              </a:solidFill>
              <a:cs typeface="Calibri"/>
            </a:endParaRPr>
          </a:p>
          <a:p>
            <a:pPr algn="ctr"/>
            <a:endParaRPr lang="en-US" sz="4800" b="1">
              <a:solidFill>
                <a:schemeClr val="accent6"/>
              </a:solidFill>
              <a:cs typeface="Calibri"/>
            </a:endParaRPr>
          </a:p>
          <a:p>
            <a:pPr algn="ctr"/>
            <a:r>
              <a:rPr lang="en-US" sz="4800" b="1">
                <a:solidFill>
                  <a:schemeClr val="accent6"/>
                </a:solidFill>
                <a:cs typeface="Calibri"/>
              </a:rPr>
              <a:t>Why?</a:t>
            </a:r>
          </a:p>
        </p:txBody>
      </p:sp>
    </p:spTree>
    <p:extLst>
      <p:ext uri="{BB962C8B-B14F-4D97-AF65-F5344CB8AC3E}">
        <p14:creationId xmlns:p14="http://schemas.microsoft.com/office/powerpoint/2010/main" val="3626137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TextBox 6">
            <a:extLst>
              <a:ext uri="{FF2B5EF4-FFF2-40B4-BE49-F238E27FC236}">
                <a16:creationId xmlns:a16="http://schemas.microsoft.com/office/drawing/2014/main" id="{0D0F9369-643F-4078-8D33-E6BA8D20EE0E}"/>
              </a:ext>
            </a:extLst>
          </p:cNvPr>
          <p:cNvSpPr txBox="1"/>
          <p:nvPr/>
        </p:nvSpPr>
        <p:spPr>
          <a:xfrm>
            <a:off x="411193" y="1130060"/>
            <a:ext cx="5690557" cy="258532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algn="ctr"/>
            <a:r>
              <a:rPr lang="en-US" sz="2100">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 name="TextBox 1">
            <a:extLst>
              <a:ext uri="{FF2B5EF4-FFF2-40B4-BE49-F238E27FC236}">
                <a16:creationId xmlns:a16="http://schemas.microsoft.com/office/drawing/2014/main" id="{7596A75D-D58A-4C91-8B51-0E909A14C937}"/>
              </a:ext>
            </a:extLst>
          </p:cNvPr>
          <p:cNvSpPr txBox="1"/>
          <p:nvPr/>
        </p:nvSpPr>
        <p:spPr>
          <a:xfrm>
            <a:off x="1087670" y="130811"/>
            <a:ext cx="287473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11" name="TextBox 10">
            <a:extLst>
              <a:ext uri="{FF2B5EF4-FFF2-40B4-BE49-F238E27FC236}">
                <a16:creationId xmlns:a16="http://schemas.microsoft.com/office/drawing/2014/main" id="{419A96D2-9281-47BE-B5AA-DA1FBC26826C}"/>
              </a:ext>
            </a:extLst>
          </p:cNvPr>
          <p:cNvSpPr txBox="1"/>
          <p:nvPr/>
        </p:nvSpPr>
        <p:spPr>
          <a:xfrm>
            <a:off x="411192" y="3717984"/>
            <a:ext cx="5690557" cy="258532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12" name="TextBox 11">
            <a:extLst>
              <a:ext uri="{FF2B5EF4-FFF2-40B4-BE49-F238E27FC236}">
                <a16:creationId xmlns:a16="http://schemas.microsoft.com/office/drawing/2014/main" id="{6ED5BEEE-B17F-4D3F-8073-BF9C3F795FDA}"/>
              </a:ext>
            </a:extLst>
          </p:cNvPr>
          <p:cNvSpPr txBox="1"/>
          <p:nvPr/>
        </p:nvSpPr>
        <p:spPr>
          <a:xfrm>
            <a:off x="6392174" y="1130060"/>
            <a:ext cx="5518029" cy="258532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The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13" name="TextBox 12">
            <a:extLst>
              <a:ext uri="{FF2B5EF4-FFF2-40B4-BE49-F238E27FC236}">
                <a16:creationId xmlns:a16="http://schemas.microsoft.com/office/drawing/2014/main" id="{BF09C696-C7AC-4A3F-8D8E-92C4DE95611C}"/>
              </a:ext>
            </a:extLst>
          </p:cNvPr>
          <p:cNvSpPr txBox="1"/>
          <p:nvPr/>
        </p:nvSpPr>
        <p:spPr>
          <a:xfrm>
            <a:off x="6392174" y="3717984"/>
            <a:ext cx="5518028" cy="258532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The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pic>
        <p:nvPicPr>
          <p:cNvPr id="2" name="Picture 5" descr="Shape, square&#10;&#10;Description automatically generated">
            <a:extLst>
              <a:ext uri="{FF2B5EF4-FFF2-40B4-BE49-F238E27FC236}">
                <a16:creationId xmlns:a16="http://schemas.microsoft.com/office/drawing/2014/main" id="{1F6E5C0A-ACF1-4B61-A379-C0C4A5CF49D1}"/>
              </a:ext>
            </a:extLst>
          </p:cNvPr>
          <p:cNvPicPr>
            <a:picLocks noChangeAspect="1"/>
          </p:cNvPicPr>
          <p:nvPr/>
        </p:nvPicPr>
        <p:blipFill>
          <a:blip r:embed="rId3"/>
          <a:stretch>
            <a:fillRect/>
          </a:stretch>
        </p:blipFill>
        <p:spPr>
          <a:xfrm>
            <a:off x="4221193" y="1381665"/>
            <a:ext cx="3634596" cy="3620219"/>
          </a:xfrm>
          <a:prstGeom prst="rect">
            <a:avLst/>
          </a:prstGeom>
        </p:spPr>
      </p:pic>
      <p:pic>
        <p:nvPicPr>
          <p:cNvPr id="5" name="Picture 15" descr="A close up of an object&#10;&#10;Description automatically generated">
            <a:extLst>
              <a:ext uri="{FF2B5EF4-FFF2-40B4-BE49-F238E27FC236}">
                <a16:creationId xmlns:a16="http://schemas.microsoft.com/office/drawing/2014/main" id="{16D70CD5-255E-4571-BC6B-A8BC76583E8F}"/>
              </a:ext>
            </a:extLst>
          </p:cNvPr>
          <p:cNvPicPr>
            <a:picLocks noChangeAspect="1"/>
          </p:cNvPicPr>
          <p:nvPr/>
        </p:nvPicPr>
        <p:blipFill>
          <a:blip r:embed="rId4"/>
          <a:stretch>
            <a:fillRect/>
          </a:stretch>
        </p:blipFill>
        <p:spPr>
          <a:xfrm>
            <a:off x="1033643" y="1136979"/>
            <a:ext cx="319358" cy="342721"/>
          </a:xfrm>
          <a:prstGeom prst="rect">
            <a:avLst/>
          </a:prstGeom>
        </p:spPr>
      </p:pic>
      <p:pic>
        <p:nvPicPr>
          <p:cNvPr id="16" name="Picture 16" descr="A picture containing cup, indoor, coffee, sitting&#10;&#10;Description automatically generated">
            <a:extLst>
              <a:ext uri="{FF2B5EF4-FFF2-40B4-BE49-F238E27FC236}">
                <a16:creationId xmlns:a16="http://schemas.microsoft.com/office/drawing/2014/main" id="{580728FA-C026-490C-9BDF-A1DD04B15A78}"/>
              </a:ext>
            </a:extLst>
          </p:cNvPr>
          <p:cNvPicPr>
            <a:picLocks noChangeAspect="1"/>
          </p:cNvPicPr>
          <p:nvPr/>
        </p:nvPicPr>
        <p:blipFill>
          <a:blip r:embed="rId5"/>
          <a:stretch>
            <a:fillRect/>
          </a:stretch>
        </p:blipFill>
        <p:spPr>
          <a:xfrm>
            <a:off x="971550" y="3772888"/>
            <a:ext cx="457920" cy="476790"/>
          </a:xfrm>
          <a:prstGeom prst="rect">
            <a:avLst/>
          </a:prstGeom>
        </p:spPr>
      </p:pic>
      <p:pic>
        <p:nvPicPr>
          <p:cNvPr id="17" name="Picture 17" descr="A close up of a device&#10;&#10;Description automatically generated">
            <a:extLst>
              <a:ext uri="{FF2B5EF4-FFF2-40B4-BE49-F238E27FC236}">
                <a16:creationId xmlns:a16="http://schemas.microsoft.com/office/drawing/2014/main" id="{6EC16831-6A19-4BE9-AD8B-9CD3038123C7}"/>
              </a:ext>
            </a:extLst>
          </p:cNvPr>
          <p:cNvPicPr>
            <a:picLocks noChangeAspect="1"/>
          </p:cNvPicPr>
          <p:nvPr/>
        </p:nvPicPr>
        <p:blipFill>
          <a:blip r:embed="rId6"/>
          <a:stretch>
            <a:fillRect/>
          </a:stretch>
        </p:blipFill>
        <p:spPr>
          <a:xfrm>
            <a:off x="8936247" y="1136710"/>
            <a:ext cx="444261" cy="443901"/>
          </a:xfrm>
          <a:prstGeom prst="rect">
            <a:avLst/>
          </a:prstGeom>
        </p:spPr>
      </p:pic>
      <p:pic>
        <p:nvPicPr>
          <p:cNvPr id="18" name="Picture 18" descr="A picture containing egg, sitting, food, large&#10;&#10;Description automatically generated">
            <a:extLst>
              <a:ext uri="{FF2B5EF4-FFF2-40B4-BE49-F238E27FC236}">
                <a16:creationId xmlns:a16="http://schemas.microsoft.com/office/drawing/2014/main" id="{E33C028F-50CB-478F-BEFE-46E8DF76D4D4}"/>
              </a:ext>
            </a:extLst>
          </p:cNvPr>
          <p:cNvPicPr>
            <a:picLocks noChangeAspect="1"/>
          </p:cNvPicPr>
          <p:nvPr/>
        </p:nvPicPr>
        <p:blipFill>
          <a:blip r:embed="rId7"/>
          <a:stretch>
            <a:fillRect/>
          </a:stretch>
        </p:blipFill>
        <p:spPr>
          <a:xfrm>
            <a:off x="8946042" y="3772618"/>
            <a:ext cx="395917" cy="419819"/>
          </a:xfrm>
          <a:prstGeom prst="rect">
            <a:avLst/>
          </a:prstGeom>
        </p:spPr>
      </p:pic>
    </p:spTree>
    <p:extLst>
      <p:ext uri="{BB962C8B-B14F-4D97-AF65-F5344CB8AC3E}">
        <p14:creationId xmlns:p14="http://schemas.microsoft.com/office/powerpoint/2010/main" val="18520040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2413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5120"/>
            <a:ext cx="2721527" cy="420564"/>
          </a:xfrm>
          <a:prstGeom prst="rect">
            <a:avLst/>
          </a:prstGeom>
          <a:solidFill>
            <a:schemeClr val="accent1"/>
          </a:solidFill>
          <a:ln w="28575">
            <a:solidFill>
              <a:schemeClr val="accent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336C7798-43FF-471C-9AC1-8A25A63C0801}"/>
              </a:ext>
            </a:extLst>
          </p:cNvPr>
          <p:cNvSpPr txBox="1"/>
          <p:nvPr/>
        </p:nvSpPr>
        <p:spPr>
          <a:xfrm>
            <a:off x="4177163" y="237765"/>
            <a:ext cx="4827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a:cs typeface="Calibri"/>
            </a:endParaRPr>
          </a:p>
        </p:txBody>
      </p:sp>
      <p:sp>
        <p:nvSpPr>
          <p:cNvPr id="2" name="TextBox 1">
            <a:extLst>
              <a:ext uri="{FF2B5EF4-FFF2-40B4-BE49-F238E27FC236}">
                <a16:creationId xmlns:a16="http://schemas.microsoft.com/office/drawing/2014/main" id="{D8276B39-6166-4BEC-A4E8-CE0B7B146114}"/>
              </a:ext>
            </a:extLst>
          </p:cNvPr>
          <p:cNvSpPr txBox="1"/>
          <p:nvPr/>
        </p:nvSpPr>
        <p:spPr>
          <a:xfrm>
            <a:off x="5658928" y="554966"/>
            <a:ext cx="5431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cs typeface="Calibri"/>
            </a:endParaRPr>
          </a:p>
        </p:txBody>
      </p:sp>
      <p:sp>
        <p:nvSpPr>
          <p:cNvPr id="6" name="Rectangle: Rounded Corners 5">
            <a:extLst>
              <a:ext uri="{FF2B5EF4-FFF2-40B4-BE49-F238E27FC236}">
                <a16:creationId xmlns:a16="http://schemas.microsoft.com/office/drawing/2014/main" id="{626D1EDC-6802-4B2D-B7EA-AEB85CBB0183}"/>
              </a:ext>
            </a:extLst>
          </p:cNvPr>
          <p:cNvSpPr/>
          <p:nvPr/>
        </p:nvSpPr>
        <p:spPr>
          <a:xfrm>
            <a:off x="4603630" y="1605952"/>
            <a:ext cx="7188678" cy="470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hlinkClick r:id="" action="ppaction://media"/>
            <a:extLst>
              <a:ext uri="{FF2B5EF4-FFF2-40B4-BE49-F238E27FC236}">
                <a16:creationId xmlns:a16="http://schemas.microsoft.com/office/drawing/2014/main" id="{759236A2-2F81-41CC-8DB3-F7BE9164B490}"/>
              </a:ext>
            </a:extLst>
          </p:cNvPr>
          <p:cNvPicPr>
            <a:picLocks noRot="1" noChangeAspect="1"/>
          </p:cNvPicPr>
          <p:nvPr>
            <a:videoFile r:link="rId1"/>
          </p:nvPr>
        </p:nvPicPr>
        <p:blipFill>
          <a:blip r:embed="rId4"/>
          <a:stretch>
            <a:fillRect/>
          </a:stretch>
        </p:blipFill>
        <p:spPr>
          <a:xfrm>
            <a:off x="4830792" y="2301276"/>
            <a:ext cx="6728603" cy="3434391"/>
          </a:xfrm>
          <a:prstGeom prst="rect">
            <a:avLst/>
          </a:prstGeom>
        </p:spPr>
      </p:pic>
      <p:sp>
        <p:nvSpPr>
          <p:cNvPr id="8" name="Rectangle: Rounded Corners 7">
            <a:extLst>
              <a:ext uri="{FF2B5EF4-FFF2-40B4-BE49-F238E27FC236}">
                <a16:creationId xmlns:a16="http://schemas.microsoft.com/office/drawing/2014/main" id="{22AC426C-C754-4600-8A83-D9D1CB23EEDF}"/>
              </a:ext>
            </a:extLst>
          </p:cNvPr>
          <p:cNvSpPr/>
          <p:nvPr/>
        </p:nvSpPr>
        <p:spPr>
          <a:xfrm>
            <a:off x="4602731" y="354222"/>
            <a:ext cx="7188678" cy="11501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2">
                    <a:lumMod val="25000"/>
                  </a:schemeClr>
                </a:solidFill>
                <a:cs typeface="Calibri"/>
              </a:rPr>
              <a:t>The Button Box </a:t>
            </a:r>
            <a:endParaRPr lang="en-US">
              <a:solidFill>
                <a:schemeClr val="bg2">
                  <a:lumMod val="25000"/>
                </a:schemeClr>
              </a:solidFill>
            </a:endParaRPr>
          </a:p>
          <a:p>
            <a:pPr algn="ctr"/>
            <a:r>
              <a:rPr lang="en-US" sz="4000">
                <a:solidFill>
                  <a:schemeClr val="bg2">
                    <a:lumMod val="25000"/>
                  </a:schemeClr>
                </a:solidFill>
                <a:cs typeface="Calibri"/>
              </a:rPr>
              <a:t>by Margarette S. Reid</a:t>
            </a:r>
            <a:endParaRPr lang="en-US">
              <a:solidFill>
                <a:schemeClr val="bg2">
                  <a:lumMod val="25000"/>
                </a:schemeClr>
              </a:solidFill>
            </a:endParaRPr>
          </a:p>
        </p:txBody>
      </p:sp>
      <p:sp>
        <p:nvSpPr>
          <p:cNvPr id="9" name="Rectangle: Rounded Corners 8">
            <a:extLst>
              <a:ext uri="{FF2B5EF4-FFF2-40B4-BE49-F238E27FC236}">
                <a16:creationId xmlns:a16="http://schemas.microsoft.com/office/drawing/2014/main" id="{3106DAA5-6430-42A0-947C-6796890055DE}"/>
              </a:ext>
            </a:extLst>
          </p:cNvPr>
          <p:cNvSpPr/>
          <p:nvPr/>
        </p:nvSpPr>
        <p:spPr>
          <a:xfrm>
            <a:off x="518663" y="1374117"/>
            <a:ext cx="3450565" cy="4643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2">
                    <a:lumMod val="25000"/>
                  </a:schemeClr>
                </a:solidFill>
                <a:cs typeface="Calibri"/>
              </a:rPr>
              <a:t>Listen to the story.</a:t>
            </a:r>
          </a:p>
          <a:p>
            <a:pPr algn="ctr"/>
            <a:endParaRPr lang="en-US" sz="2400">
              <a:solidFill>
                <a:schemeClr val="bg2">
                  <a:lumMod val="25000"/>
                </a:schemeClr>
              </a:solidFill>
              <a:cs typeface="Calibri"/>
            </a:endParaRPr>
          </a:p>
          <a:p>
            <a:pPr algn="ctr"/>
            <a:r>
              <a:rPr lang="en-US" sz="2400">
                <a:solidFill>
                  <a:schemeClr val="bg2">
                    <a:lumMod val="25000"/>
                  </a:schemeClr>
                </a:solidFill>
                <a:cs typeface="Calibri"/>
              </a:rPr>
              <a:t>Can you find objects in your house with buttons? </a:t>
            </a:r>
          </a:p>
          <a:p>
            <a:pPr algn="ctr"/>
            <a:r>
              <a:rPr lang="en-US" sz="2400">
                <a:solidFill>
                  <a:schemeClr val="bg2">
                    <a:lumMod val="25000"/>
                  </a:schemeClr>
                </a:solidFill>
                <a:cs typeface="Calibri"/>
              </a:rPr>
              <a:t>Where did you find the buttons?</a:t>
            </a:r>
          </a:p>
          <a:p>
            <a:pPr algn="ctr"/>
            <a:r>
              <a:rPr lang="en-US" sz="2400">
                <a:solidFill>
                  <a:schemeClr val="bg2">
                    <a:lumMod val="25000"/>
                  </a:schemeClr>
                </a:solidFill>
                <a:cs typeface="Calibri"/>
              </a:rPr>
              <a:t>How many kinds of buttons can you find?</a:t>
            </a:r>
            <a:endParaRPr lang="en-US">
              <a:solidFill>
                <a:schemeClr val="bg2">
                  <a:lumMod val="25000"/>
                </a:schemeClr>
              </a:solidFill>
            </a:endParaRPr>
          </a:p>
        </p:txBody>
      </p:sp>
    </p:spTree>
    <p:extLst>
      <p:ext uri="{BB962C8B-B14F-4D97-AF65-F5344CB8AC3E}">
        <p14:creationId xmlns:p14="http://schemas.microsoft.com/office/powerpoint/2010/main" val="3222526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5120"/>
            <a:ext cx="2721527" cy="420564"/>
          </a:xfrm>
          <a:prstGeom prst="rect">
            <a:avLst/>
          </a:prstGeom>
          <a:solidFill>
            <a:schemeClr val="accent1"/>
          </a:solidFill>
          <a:ln w="28575">
            <a:solidFill>
              <a:schemeClr val="accent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336C7798-43FF-471C-9AC1-8A25A63C0801}"/>
              </a:ext>
            </a:extLst>
          </p:cNvPr>
          <p:cNvSpPr txBox="1"/>
          <p:nvPr/>
        </p:nvSpPr>
        <p:spPr>
          <a:xfrm>
            <a:off x="5643654" y="654708"/>
            <a:ext cx="334704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Calibri"/>
              </a:rPr>
              <a:t>Button Sort</a:t>
            </a:r>
            <a:endParaRPr lang="en-US"/>
          </a:p>
          <a:p>
            <a:pPr algn="ctr"/>
            <a:r>
              <a:rPr lang="en-US" sz="3200">
                <a:cs typeface="Calibri"/>
              </a:rPr>
              <a:t>What might the sorting rule be?</a:t>
            </a:r>
          </a:p>
        </p:txBody>
      </p:sp>
      <p:sp>
        <p:nvSpPr>
          <p:cNvPr id="6" name="TextBox 5">
            <a:extLst>
              <a:ext uri="{FF2B5EF4-FFF2-40B4-BE49-F238E27FC236}">
                <a16:creationId xmlns:a16="http://schemas.microsoft.com/office/drawing/2014/main" id="{ED5F8FFA-DA24-46E7-A353-7E88D465771A}"/>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8" name="Oval 7">
            <a:extLst>
              <a:ext uri="{FF2B5EF4-FFF2-40B4-BE49-F238E27FC236}">
                <a16:creationId xmlns:a16="http://schemas.microsoft.com/office/drawing/2014/main" id="{3F16DBAC-5319-490A-B597-B802B7C07E9B}"/>
              </a:ext>
            </a:extLst>
          </p:cNvPr>
          <p:cNvSpPr/>
          <p:nvPr/>
        </p:nvSpPr>
        <p:spPr>
          <a:xfrm>
            <a:off x="3142758" y="2414245"/>
            <a:ext cx="3814239" cy="3167078"/>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C530E2DB-9C6F-4B19-B983-3698EF6C0D2C}"/>
              </a:ext>
            </a:extLst>
          </p:cNvPr>
          <p:cNvSpPr/>
          <p:nvPr/>
        </p:nvSpPr>
        <p:spPr>
          <a:xfrm>
            <a:off x="7595285" y="2414246"/>
            <a:ext cx="4001143" cy="310956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3" descr="A picture containing drawing&#10;&#10;Description automatically generated">
            <a:extLst>
              <a:ext uri="{FF2B5EF4-FFF2-40B4-BE49-F238E27FC236}">
                <a16:creationId xmlns:a16="http://schemas.microsoft.com/office/drawing/2014/main" id="{8D4AB020-E927-48CA-8CA7-38B555F0D878}"/>
              </a:ext>
            </a:extLst>
          </p:cNvPr>
          <p:cNvPicPr>
            <a:picLocks noChangeAspect="1"/>
          </p:cNvPicPr>
          <p:nvPr/>
        </p:nvPicPr>
        <p:blipFill>
          <a:blip r:embed="rId3"/>
          <a:stretch>
            <a:fillRect/>
          </a:stretch>
        </p:blipFill>
        <p:spPr>
          <a:xfrm>
            <a:off x="1435939" y="1205902"/>
            <a:ext cx="1571625" cy="15621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6351AE6F-5610-435F-8922-C4664FF6DEEE}"/>
              </a:ext>
            </a:extLst>
          </p:cNvPr>
          <p:cNvPicPr>
            <a:picLocks noChangeAspect="1"/>
          </p:cNvPicPr>
          <p:nvPr/>
        </p:nvPicPr>
        <p:blipFill>
          <a:blip r:embed="rId4"/>
          <a:stretch>
            <a:fillRect/>
          </a:stretch>
        </p:blipFill>
        <p:spPr>
          <a:xfrm>
            <a:off x="184211" y="5259418"/>
            <a:ext cx="1171575" cy="1171575"/>
          </a:xfrm>
          <a:prstGeom prst="rect">
            <a:avLst/>
          </a:prstGeom>
        </p:spPr>
      </p:pic>
      <p:pic>
        <p:nvPicPr>
          <p:cNvPr id="7" name="Picture 5" descr="A picture containing drawing&#10;&#10;Description automatically generated">
            <a:extLst>
              <a:ext uri="{FF2B5EF4-FFF2-40B4-BE49-F238E27FC236}">
                <a16:creationId xmlns:a16="http://schemas.microsoft.com/office/drawing/2014/main" id="{7FFA1853-E42D-43A4-AE4F-D9A31B37BB8B}"/>
              </a:ext>
            </a:extLst>
          </p:cNvPr>
          <p:cNvPicPr>
            <a:picLocks noChangeAspect="1"/>
          </p:cNvPicPr>
          <p:nvPr/>
        </p:nvPicPr>
        <p:blipFill>
          <a:blip r:embed="rId5"/>
          <a:stretch>
            <a:fillRect/>
          </a:stretch>
        </p:blipFill>
        <p:spPr>
          <a:xfrm>
            <a:off x="1851085" y="4295236"/>
            <a:ext cx="1028700" cy="1085850"/>
          </a:xfrm>
          <a:prstGeom prst="rect">
            <a:avLst/>
          </a:prstGeom>
        </p:spPr>
      </p:pic>
      <p:pic>
        <p:nvPicPr>
          <p:cNvPr id="12" name="Picture 6" descr="A picture containing drawing, window&#10;&#10;Description automatically generated">
            <a:extLst>
              <a:ext uri="{FF2B5EF4-FFF2-40B4-BE49-F238E27FC236}">
                <a16:creationId xmlns:a16="http://schemas.microsoft.com/office/drawing/2014/main" id="{5A753C75-8D03-4D8A-978C-10F93524027D}"/>
              </a:ext>
            </a:extLst>
          </p:cNvPr>
          <p:cNvPicPr>
            <a:picLocks noChangeAspect="1"/>
          </p:cNvPicPr>
          <p:nvPr/>
        </p:nvPicPr>
        <p:blipFill>
          <a:blip r:embed="rId6"/>
          <a:stretch>
            <a:fillRect/>
          </a:stretch>
        </p:blipFill>
        <p:spPr>
          <a:xfrm>
            <a:off x="-1470983" y="3259166"/>
            <a:ext cx="1152525" cy="1200150"/>
          </a:xfrm>
          <a:prstGeom prst="rect">
            <a:avLst/>
          </a:prstGeom>
        </p:spPr>
      </p:pic>
      <p:pic>
        <p:nvPicPr>
          <p:cNvPr id="14" name="Picture 7" descr="A picture containing ware&#10;&#10;Description automatically generated">
            <a:extLst>
              <a:ext uri="{FF2B5EF4-FFF2-40B4-BE49-F238E27FC236}">
                <a16:creationId xmlns:a16="http://schemas.microsoft.com/office/drawing/2014/main" id="{B48A382D-2F5B-483A-A201-24C98334A450}"/>
              </a:ext>
            </a:extLst>
          </p:cNvPr>
          <p:cNvPicPr>
            <a:picLocks noChangeAspect="1"/>
          </p:cNvPicPr>
          <p:nvPr/>
        </p:nvPicPr>
        <p:blipFill>
          <a:blip r:embed="rId7"/>
          <a:stretch>
            <a:fillRect/>
          </a:stretch>
        </p:blipFill>
        <p:spPr>
          <a:xfrm rot="240000">
            <a:off x="253401" y="1935551"/>
            <a:ext cx="1152525" cy="1152525"/>
          </a:xfrm>
          <a:prstGeom prst="rect">
            <a:avLst/>
          </a:prstGeom>
        </p:spPr>
      </p:pic>
      <p:pic>
        <p:nvPicPr>
          <p:cNvPr id="16" name="Picture 8" descr="A close up of a logo&#10;&#10;Description automatically generated">
            <a:extLst>
              <a:ext uri="{FF2B5EF4-FFF2-40B4-BE49-F238E27FC236}">
                <a16:creationId xmlns:a16="http://schemas.microsoft.com/office/drawing/2014/main" id="{7C3FDF74-116D-44C7-B877-F8BDD4BD355F}"/>
              </a:ext>
            </a:extLst>
          </p:cNvPr>
          <p:cNvPicPr>
            <a:picLocks noChangeAspect="1"/>
          </p:cNvPicPr>
          <p:nvPr/>
        </p:nvPicPr>
        <p:blipFill>
          <a:blip r:embed="rId8"/>
          <a:stretch>
            <a:fillRect/>
          </a:stretch>
        </p:blipFill>
        <p:spPr>
          <a:xfrm>
            <a:off x="3760578" y="3530540"/>
            <a:ext cx="1323975" cy="1314450"/>
          </a:xfrm>
          <a:prstGeom prst="rect">
            <a:avLst/>
          </a:prstGeom>
        </p:spPr>
      </p:pic>
      <p:pic>
        <p:nvPicPr>
          <p:cNvPr id="18" name="Picture 9" descr="A picture containing circle&#10;&#10;Description automatically generated">
            <a:extLst>
              <a:ext uri="{FF2B5EF4-FFF2-40B4-BE49-F238E27FC236}">
                <a16:creationId xmlns:a16="http://schemas.microsoft.com/office/drawing/2014/main" id="{4785D34C-ED09-4B19-A811-36006C780979}"/>
              </a:ext>
            </a:extLst>
          </p:cNvPr>
          <p:cNvPicPr>
            <a:picLocks noChangeAspect="1"/>
          </p:cNvPicPr>
          <p:nvPr/>
        </p:nvPicPr>
        <p:blipFill>
          <a:blip r:embed="rId9"/>
          <a:stretch>
            <a:fillRect/>
          </a:stretch>
        </p:blipFill>
        <p:spPr>
          <a:xfrm>
            <a:off x="5283679" y="3357113"/>
            <a:ext cx="828675" cy="838200"/>
          </a:xfrm>
          <a:prstGeom prst="rect">
            <a:avLst/>
          </a:prstGeom>
        </p:spPr>
      </p:pic>
      <p:pic>
        <p:nvPicPr>
          <p:cNvPr id="20" name="Picture 10" descr="A picture containing circle&#10;&#10;Description automatically generated">
            <a:extLst>
              <a:ext uri="{FF2B5EF4-FFF2-40B4-BE49-F238E27FC236}">
                <a16:creationId xmlns:a16="http://schemas.microsoft.com/office/drawing/2014/main" id="{6260C2F4-84FD-4ADD-A2F8-3C443345BF7C}"/>
              </a:ext>
            </a:extLst>
          </p:cNvPr>
          <p:cNvPicPr>
            <a:picLocks noChangeAspect="1"/>
          </p:cNvPicPr>
          <p:nvPr/>
        </p:nvPicPr>
        <p:blipFill>
          <a:blip r:embed="rId10"/>
          <a:stretch>
            <a:fillRect/>
          </a:stretch>
        </p:blipFill>
        <p:spPr>
          <a:xfrm>
            <a:off x="207574" y="1070215"/>
            <a:ext cx="866775" cy="809625"/>
          </a:xfrm>
          <a:prstGeom prst="rect">
            <a:avLst/>
          </a:prstGeom>
        </p:spPr>
      </p:pic>
      <p:pic>
        <p:nvPicPr>
          <p:cNvPr id="24" name="Picture 11" descr="A picture containing drawing&#10;&#10;Description automatically generated">
            <a:extLst>
              <a:ext uri="{FF2B5EF4-FFF2-40B4-BE49-F238E27FC236}">
                <a16:creationId xmlns:a16="http://schemas.microsoft.com/office/drawing/2014/main" id="{EC1DF997-3680-49D1-9111-C9D08DFA01AC}"/>
              </a:ext>
            </a:extLst>
          </p:cNvPr>
          <p:cNvPicPr>
            <a:picLocks noChangeAspect="1"/>
          </p:cNvPicPr>
          <p:nvPr/>
        </p:nvPicPr>
        <p:blipFill>
          <a:blip r:embed="rId11"/>
          <a:stretch>
            <a:fillRect/>
          </a:stretch>
        </p:blipFill>
        <p:spPr>
          <a:xfrm>
            <a:off x="1773806" y="5713203"/>
            <a:ext cx="895350" cy="895350"/>
          </a:xfrm>
          <a:prstGeom prst="rect">
            <a:avLst/>
          </a:prstGeom>
        </p:spPr>
      </p:pic>
      <p:pic>
        <p:nvPicPr>
          <p:cNvPr id="26" name="Picture 12" descr="A picture containing icon&#10;&#10;Description automatically generated">
            <a:extLst>
              <a:ext uri="{FF2B5EF4-FFF2-40B4-BE49-F238E27FC236}">
                <a16:creationId xmlns:a16="http://schemas.microsoft.com/office/drawing/2014/main" id="{1CA92453-6FC4-441E-94F2-C78D00EE2E00}"/>
              </a:ext>
            </a:extLst>
          </p:cNvPr>
          <p:cNvPicPr>
            <a:picLocks noChangeAspect="1"/>
          </p:cNvPicPr>
          <p:nvPr/>
        </p:nvPicPr>
        <p:blipFill>
          <a:blip r:embed="rId12"/>
          <a:stretch>
            <a:fillRect/>
          </a:stretch>
        </p:blipFill>
        <p:spPr>
          <a:xfrm>
            <a:off x="10528718" y="522078"/>
            <a:ext cx="866775" cy="866775"/>
          </a:xfrm>
          <a:prstGeom prst="rect">
            <a:avLst/>
          </a:prstGeom>
        </p:spPr>
      </p:pic>
      <p:pic>
        <p:nvPicPr>
          <p:cNvPr id="30" name="Picture 13" descr="A picture containing speaker&#10;&#10;Description automatically generated">
            <a:extLst>
              <a:ext uri="{FF2B5EF4-FFF2-40B4-BE49-F238E27FC236}">
                <a16:creationId xmlns:a16="http://schemas.microsoft.com/office/drawing/2014/main" id="{68D6C993-0B7D-4EDF-86DD-3DA327051437}"/>
              </a:ext>
            </a:extLst>
          </p:cNvPr>
          <p:cNvPicPr>
            <a:picLocks noChangeAspect="1"/>
          </p:cNvPicPr>
          <p:nvPr/>
        </p:nvPicPr>
        <p:blipFill>
          <a:blip r:embed="rId13"/>
          <a:stretch>
            <a:fillRect/>
          </a:stretch>
        </p:blipFill>
        <p:spPr>
          <a:xfrm>
            <a:off x="4513592" y="430422"/>
            <a:ext cx="771525" cy="752475"/>
          </a:xfrm>
          <a:prstGeom prst="rect">
            <a:avLst/>
          </a:prstGeom>
        </p:spPr>
      </p:pic>
      <p:pic>
        <p:nvPicPr>
          <p:cNvPr id="32" name="Picture 14" descr="Icon&#10;&#10;Description automatically generated">
            <a:extLst>
              <a:ext uri="{FF2B5EF4-FFF2-40B4-BE49-F238E27FC236}">
                <a16:creationId xmlns:a16="http://schemas.microsoft.com/office/drawing/2014/main" id="{673EC86E-9388-4E4D-BF4E-AAC137F783C5}"/>
              </a:ext>
            </a:extLst>
          </p:cNvPr>
          <p:cNvPicPr>
            <a:picLocks noChangeAspect="1"/>
          </p:cNvPicPr>
          <p:nvPr/>
        </p:nvPicPr>
        <p:blipFill>
          <a:blip r:embed="rId14"/>
          <a:stretch>
            <a:fillRect/>
          </a:stretch>
        </p:blipFill>
        <p:spPr>
          <a:xfrm>
            <a:off x="8984051" y="2773033"/>
            <a:ext cx="1914525" cy="1905000"/>
          </a:xfrm>
          <a:prstGeom prst="rect">
            <a:avLst/>
          </a:prstGeom>
        </p:spPr>
      </p:pic>
      <p:pic>
        <p:nvPicPr>
          <p:cNvPr id="34" name="Picture 15" descr="A picture containing room, building, scene, ball&#10;&#10;Description automatically generated">
            <a:extLst>
              <a:ext uri="{FF2B5EF4-FFF2-40B4-BE49-F238E27FC236}">
                <a16:creationId xmlns:a16="http://schemas.microsoft.com/office/drawing/2014/main" id="{6EA7DEA8-28D8-484F-891C-534ED30BEC10}"/>
              </a:ext>
            </a:extLst>
          </p:cNvPr>
          <p:cNvPicPr>
            <a:picLocks noChangeAspect="1"/>
          </p:cNvPicPr>
          <p:nvPr/>
        </p:nvPicPr>
        <p:blipFill>
          <a:blip r:embed="rId15"/>
          <a:stretch>
            <a:fillRect/>
          </a:stretch>
        </p:blipFill>
        <p:spPr>
          <a:xfrm>
            <a:off x="8796248" y="4382399"/>
            <a:ext cx="942975" cy="942975"/>
          </a:xfrm>
          <a:prstGeom prst="rect">
            <a:avLst/>
          </a:prstGeom>
        </p:spPr>
      </p:pic>
      <p:pic>
        <p:nvPicPr>
          <p:cNvPr id="36" name="Picture 16" descr="A picture containing drawing&#10;&#10;Description automatically generated">
            <a:extLst>
              <a:ext uri="{FF2B5EF4-FFF2-40B4-BE49-F238E27FC236}">
                <a16:creationId xmlns:a16="http://schemas.microsoft.com/office/drawing/2014/main" id="{F744A8BC-4518-4511-A9CD-D3B45BC34371}"/>
              </a:ext>
            </a:extLst>
          </p:cNvPr>
          <p:cNvPicPr>
            <a:picLocks noChangeAspect="1"/>
          </p:cNvPicPr>
          <p:nvPr/>
        </p:nvPicPr>
        <p:blipFill>
          <a:blip r:embed="rId16"/>
          <a:stretch>
            <a:fillRect/>
          </a:stretch>
        </p:blipFill>
        <p:spPr>
          <a:xfrm>
            <a:off x="8133990" y="3720142"/>
            <a:ext cx="771525" cy="752475"/>
          </a:xfrm>
          <a:prstGeom prst="rect">
            <a:avLst/>
          </a:prstGeom>
        </p:spPr>
      </p:pic>
      <p:pic>
        <p:nvPicPr>
          <p:cNvPr id="38" name="Picture 18" descr="Icon&#10;&#10;Description automatically generated">
            <a:extLst>
              <a:ext uri="{FF2B5EF4-FFF2-40B4-BE49-F238E27FC236}">
                <a16:creationId xmlns:a16="http://schemas.microsoft.com/office/drawing/2014/main" id="{71625D67-9E74-4F79-A372-12C78FF6FD22}"/>
              </a:ext>
            </a:extLst>
          </p:cNvPr>
          <p:cNvPicPr>
            <a:picLocks noChangeAspect="1"/>
          </p:cNvPicPr>
          <p:nvPr/>
        </p:nvPicPr>
        <p:blipFill>
          <a:blip r:embed="rId17"/>
          <a:stretch>
            <a:fillRect/>
          </a:stretch>
        </p:blipFill>
        <p:spPr>
          <a:xfrm>
            <a:off x="1604872" y="2970722"/>
            <a:ext cx="1114425" cy="1114425"/>
          </a:xfrm>
          <a:prstGeom prst="rect">
            <a:avLst/>
          </a:prstGeom>
        </p:spPr>
      </p:pic>
      <p:pic>
        <p:nvPicPr>
          <p:cNvPr id="40" name="Picture 19" descr="A close up of a logo&#10;&#10;Description automatically generated">
            <a:extLst>
              <a:ext uri="{FF2B5EF4-FFF2-40B4-BE49-F238E27FC236}">
                <a16:creationId xmlns:a16="http://schemas.microsoft.com/office/drawing/2014/main" id="{871ACCF4-1CBF-4CB2-B1CA-C3D55AAD0652}"/>
              </a:ext>
            </a:extLst>
          </p:cNvPr>
          <p:cNvPicPr>
            <a:picLocks noChangeAspect="1"/>
          </p:cNvPicPr>
          <p:nvPr/>
        </p:nvPicPr>
        <p:blipFill>
          <a:blip r:embed="rId18"/>
          <a:stretch>
            <a:fillRect/>
          </a:stretch>
        </p:blipFill>
        <p:spPr>
          <a:xfrm>
            <a:off x="-3341836" y="4738239"/>
            <a:ext cx="1562100" cy="1562100"/>
          </a:xfrm>
          <a:prstGeom prst="rect">
            <a:avLst/>
          </a:prstGeom>
        </p:spPr>
      </p:pic>
      <p:pic>
        <p:nvPicPr>
          <p:cNvPr id="42" name="Picture 20" descr="Icon&#10;&#10;Description automatically generated">
            <a:extLst>
              <a:ext uri="{FF2B5EF4-FFF2-40B4-BE49-F238E27FC236}">
                <a16:creationId xmlns:a16="http://schemas.microsoft.com/office/drawing/2014/main" id="{34EADAE9-DAC2-48AA-86D9-4039D227921F}"/>
              </a:ext>
            </a:extLst>
          </p:cNvPr>
          <p:cNvPicPr>
            <a:picLocks noChangeAspect="1"/>
          </p:cNvPicPr>
          <p:nvPr/>
        </p:nvPicPr>
        <p:blipFill>
          <a:blip r:embed="rId19"/>
          <a:stretch>
            <a:fillRect/>
          </a:stretch>
        </p:blipFill>
        <p:spPr>
          <a:xfrm>
            <a:off x="208471" y="3659039"/>
            <a:ext cx="1381125" cy="1381125"/>
          </a:xfrm>
          <a:prstGeom prst="rect">
            <a:avLst/>
          </a:prstGeom>
        </p:spPr>
      </p:pic>
      <p:pic>
        <p:nvPicPr>
          <p:cNvPr id="44" name="Picture 22" descr="A picture containing rug&#10;&#10;Description automatically generated">
            <a:extLst>
              <a:ext uri="{FF2B5EF4-FFF2-40B4-BE49-F238E27FC236}">
                <a16:creationId xmlns:a16="http://schemas.microsoft.com/office/drawing/2014/main" id="{EF70395A-AE6E-45CA-BFC3-F212D713EE75}"/>
              </a:ext>
            </a:extLst>
          </p:cNvPr>
          <p:cNvPicPr>
            <a:picLocks noChangeAspect="1"/>
          </p:cNvPicPr>
          <p:nvPr/>
        </p:nvPicPr>
        <p:blipFill>
          <a:blip r:embed="rId20"/>
          <a:stretch>
            <a:fillRect/>
          </a:stretch>
        </p:blipFill>
        <p:spPr>
          <a:xfrm>
            <a:off x="8789957" y="451089"/>
            <a:ext cx="1057275" cy="942975"/>
          </a:xfrm>
          <a:prstGeom prst="rect">
            <a:avLst/>
          </a:prstGeom>
        </p:spPr>
      </p:pic>
      <p:pic>
        <p:nvPicPr>
          <p:cNvPr id="46" name="Picture 23">
            <a:extLst>
              <a:ext uri="{FF2B5EF4-FFF2-40B4-BE49-F238E27FC236}">
                <a16:creationId xmlns:a16="http://schemas.microsoft.com/office/drawing/2014/main" id="{909E65F4-EDE0-43FA-8344-78DB180B4B86}"/>
              </a:ext>
            </a:extLst>
          </p:cNvPr>
          <p:cNvPicPr>
            <a:picLocks noChangeAspect="1"/>
          </p:cNvPicPr>
          <p:nvPr/>
        </p:nvPicPr>
        <p:blipFill>
          <a:blip r:embed="rId21"/>
          <a:stretch>
            <a:fillRect/>
          </a:stretch>
        </p:blipFill>
        <p:spPr>
          <a:xfrm>
            <a:off x="-1677659" y="1327210"/>
            <a:ext cx="1343025" cy="1343025"/>
          </a:xfrm>
          <a:prstGeom prst="rect">
            <a:avLst/>
          </a:prstGeom>
        </p:spPr>
      </p:pic>
      <p:pic>
        <p:nvPicPr>
          <p:cNvPr id="48" name="Picture 24" descr="A picture containing fruit&#10;&#10;Description automatically generated">
            <a:extLst>
              <a:ext uri="{FF2B5EF4-FFF2-40B4-BE49-F238E27FC236}">
                <a16:creationId xmlns:a16="http://schemas.microsoft.com/office/drawing/2014/main" id="{28B7EC7A-D009-45F1-AB98-7DEBBA772897}"/>
              </a:ext>
            </a:extLst>
          </p:cNvPr>
          <p:cNvPicPr>
            <a:picLocks noChangeAspect="1"/>
          </p:cNvPicPr>
          <p:nvPr/>
        </p:nvPicPr>
        <p:blipFill>
          <a:blip r:embed="rId22"/>
          <a:stretch>
            <a:fillRect/>
          </a:stretch>
        </p:blipFill>
        <p:spPr>
          <a:xfrm>
            <a:off x="3137859" y="966878"/>
            <a:ext cx="1381125" cy="1381125"/>
          </a:xfrm>
          <a:prstGeom prst="rect">
            <a:avLst/>
          </a:prstGeom>
        </p:spPr>
      </p:pic>
      <p:sp>
        <p:nvSpPr>
          <p:cNvPr id="49" name="TextBox 48">
            <a:extLst>
              <a:ext uri="{FF2B5EF4-FFF2-40B4-BE49-F238E27FC236}">
                <a16:creationId xmlns:a16="http://schemas.microsoft.com/office/drawing/2014/main" id="{588A6B1F-E132-49B2-AB72-2ED9BA3A46FE}"/>
              </a:ext>
            </a:extLst>
          </p:cNvPr>
          <p:cNvSpPr txBox="1"/>
          <p:nvPr/>
        </p:nvSpPr>
        <p:spPr>
          <a:xfrm>
            <a:off x="3459192" y="5788324"/>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Sorting Rule: </a:t>
            </a:r>
            <a:endParaRPr lang="en-US"/>
          </a:p>
          <a:p>
            <a:r>
              <a:rPr lang="en-US" sz="2000">
                <a:ea typeface="+mn-lt"/>
                <a:cs typeface="+mn-lt"/>
              </a:rPr>
              <a:t>Yellow Buttons</a:t>
            </a:r>
            <a:endParaRPr lang="en-US"/>
          </a:p>
          <a:p>
            <a:endParaRPr lang="en-US" sz="2000">
              <a:cs typeface="Calibri"/>
            </a:endParaRPr>
          </a:p>
        </p:txBody>
      </p:sp>
      <p:sp>
        <p:nvSpPr>
          <p:cNvPr id="50" name="TextBox 49">
            <a:extLst>
              <a:ext uri="{FF2B5EF4-FFF2-40B4-BE49-F238E27FC236}">
                <a16:creationId xmlns:a16="http://schemas.microsoft.com/office/drawing/2014/main" id="{5502E4DC-188F-421E-9659-7FE25C181392}"/>
              </a:ext>
            </a:extLst>
          </p:cNvPr>
          <p:cNvSpPr txBox="1"/>
          <p:nvPr/>
        </p:nvSpPr>
        <p:spPr>
          <a:xfrm>
            <a:off x="7959305" y="571643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Sorting Rule:</a:t>
            </a:r>
          </a:p>
          <a:p>
            <a:r>
              <a:rPr lang="en-US" sz="2000">
                <a:cs typeface="Calibri"/>
              </a:rPr>
              <a:t>Two </a:t>
            </a:r>
            <a:r>
              <a:rPr lang="en-US" sz="2000" err="1">
                <a:cs typeface="Calibri"/>
              </a:rPr>
              <a:t>colours</a:t>
            </a:r>
          </a:p>
          <a:p>
            <a:endParaRPr lang="en-US" sz="2000">
              <a:cs typeface="Calibri"/>
            </a:endParaRPr>
          </a:p>
        </p:txBody>
      </p:sp>
      <p:sp>
        <p:nvSpPr>
          <p:cNvPr id="51" name="Rectangle 50">
            <a:extLst>
              <a:ext uri="{FF2B5EF4-FFF2-40B4-BE49-F238E27FC236}">
                <a16:creationId xmlns:a16="http://schemas.microsoft.com/office/drawing/2014/main" id="{D6D5B4E5-27D1-45D1-8151-60B2790E36F6}"/>
              </a:ext>
            </a:extLst>
          </p:cNvPr>
          <p:cNvSpPr/>
          <p:nvPr/>
        </p:nvSpPr>
        <p:spPr>
          <a:xfrm>
            <a:off x="3180421" y="5656715"/>
            <a:ext cx="2285999" cy="891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044F7BF-2E4A-4DD9-BF1A-97402AF35341}"/>
              </a:ext>
            </a:extLst>
          </p:cNvPr>
          <p:cNvSpPr/>
          <p:nvPr/>
        </p:nvSpPr>
        <p:spPr>
          <a:xfrm>
            <a:off x="7996473" y="5648601"/>
            <a:ext cx="2285999" cy="891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12259" y="5455779"/>
            <a:ext cx="2521731" cy="1200329"/>
          </a:xfrm>
          <a:prstGeom prst="rect">
            <a:avLst/>
          </a:prstGeom>
        </p:spPr>
        <p:txBody>
          <a:bodyPr wrap="square">
            <a:spAutoFit/>
          </a:bodyPr>
          <a:lstStyle/>
          <a:p>
            <a:r>
              <a:rPr lang="en-US" dirty="0" smtClean="0">
                <a:solidFill>
                  <a:srgbClr val="000000"/>
                </a:solidFill>
                <a:latin typeface="Corbel"/>
                <a:cs typeface="Calibri"/>
              </a:rPr>
              <a:t>(Think about ways to sort and </a:t>
            </a:r>
            <a:r>
              <a:rPr lang="en-US" dirty="0">
                <a:solidFill>
                  <a:srgbClr val="000000"/>
                </a:solidFill>
                <a:latin typeface="Corbel"/>
                <a:cs typeface="Calibri"/>
              </a:rPr>
              <a:t>then move the blue blocks and see some ways of sorting.)</a:t>
            </a:r>
            <a:endParaRPr lang="en-US" sz="3600" dirty="0">
              <a:solidFill>
                <a:srgbClr val="000000"/>
              </a:solidFill>
              <a:latin typeface="Corbel"/>
              <a:cs typeface="Calibri"/>
            </a:endParaRPr>
          </a:p>
        </p:txBody>
      </p:sp>
    </p:spTree>
    <p:extLst>
      <p:ext uri="{BB962C8B-B14F-4D97-AF65-F5344CB8AC3E}">
        <p14:creationId xmlns:p14="http://schemas.microsoft.com/office/powerpoint/2010/main" val="3030180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sz="quarter"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3</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799250" y="3482037"/>
            <a:ext cx="10473334" cy="2462213"/>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200" dirty="0">
                <a:solidFill>
                  <a:schemeClr val="bg2">
                    <a:lumMod val="25000"/>
                  </a:schemeClr>
                </a:solidFill>
                <a:ea typeface="+mn-lt"/>
                <a:cs typeface="+mn-lt"/>
              </a:rPr>
              <a:t>2.SS.6 </a:t>
            </a:r>
            <a:r>
              <a:rPr lang="en-CA" sz="2200" dirty="0">
                <a:solidFill>
                  <a:schemeClr val="bg2">
                    <a:lumMod val="25000"/>
                  </a:schemeClr>
                </a:solidFill>
              </a:rPr>
              <a:t>Sort 2-D shapes and 3-D objects using two attributes and explain the sorting rule. </a:t>
            </a:r>
          </a:p>
          <a:p>
            <a:pPr marL="457200" indent="-457200">
              <a:buFont typeface="Arial" panose="020B0604020202020204" pitchFamily="34" charset="0"/>
              <a:buChar char="•"/>
            </a:pPr>
            <a:r>
              <a:rPr lang="en-CA" sz="2200" dirty="0">
                <a:solidFill>
                  <a:schemeClr val="bg2">
                    <a:lumMod val="25000"/>
                  </a:schemeClr>
                </a:solidFill>
              </a:rPr>
              <a:t>2.SS.7. </a:t>
            </a:r>
            <a:r>
              <a:rPr lang="en-CA" sz="2200" dirty="0">
                <a:solidFill>
                  <a:schemeClr val="tx1">
                    <a:lumMod val="75000"/>
                    <a:lumOff val="25000"/>
                  </a:schemeClr>
                </a:solidFill>
              </a:rPr>
              <a:t>Describe</a:t>
            </a:r>
            <a:r>
              <a:rPr lang="en-CA" sz="2200" dirty="0">
                <a:solidFill>
                  <a:schemeClr val="bg2">
                    <a:lumMod val="25000"/>
                  </a:schemeClr>
                </a:solidFill>
              </a:rPr>
              <a:t>, compare, and construct 3-D objects, including: cubes, spheres, cones, cylinders, prisms, and pyramids. </a:t>
            </a:r>
          </a:p>
          <a:p>
            <a:pPr marL="457200" indent="-457200">
              <a:buFont typeface="Arial" panose="020B0604020202020204" pitchFamily="34" charset="0"/>
              <a:buChar char="•"/>
            </a:pPr>
            <a:r>
              <a:rPr lang="en-CA" sz="2200" dirty="0">
                <a:solidFill>
                  <a:schemeClr val="bg2">
                    <a:lumMod val="25000"/>
                  </a:schemeClr>
                </a:solidFill>
              </a:rPr>
              <a:t>2.SS.8. Describe, compare, and construct 2-D shapes, including: triangles, squares, rectangles, and circles.</a:t>
            </a:r>
          </a:p>
          <a:p>
            <a:pPr marL="457200" indent="-457200">
              <a:buFont typeface="Arial" panose="020B0604020202020204" pitchFamily="34" charset="0"/>
              <a:buChar char="•"/>
            </a:pPr>
            <a:r>
              <a:rPr lang="en-CA" sz="2200" dirty="0">
                <a:solidFill>
                  <a:schemeClr val="bg2">
                    <a:lumMod val="25000"/>
                  </a:schemeClr>
                </a:solidFill>
              </a:rPr>
              <a:t>2.SS.9. Identify 2-D shapes as parts of 3-D objects in the </a:t>
            </a:r>
            <a:r>
              <a:rPr lang="en-CA" sz="2200" dirty="0" smtClean="0">
                <a:solidFill>
                  <a:schemeClr val="bg2">
                    <a:lumMod val="25000"/>
                  </a:schemeClr>
                </a:solidFill>
              </a:rPr>
              <a:t>environment.</a:t>
            </a:r>
            <a:endParaRPr lang="en-US" sz="2200" dirty="0">
              <a:solidFill>
                <a:schemeClr val="bg2">
                  <a:lumMod val="25000"/>
                </a:schemeClr>
              </a:solidFill>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360977" y="2697554"/>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Curricular Outcomes</a:t>
            </a:r>
          </a:p>
        </p:txBody>
      </p:sp>
      <p:sp>
        <p:nvSpPr>
          <p:cNvPr id="5" name="Google Shape;89;p15">
            <a:extLst>
              <a:ext uri="{FF2B5EF4-FFF2-40B4-BE49-F238E27FC236}">
                <a16:creationId xmlns:a16="http://schemas.microsoft.com/office/drawing/2014/main" id="{3D8C3BA5-3F2F-45EC-BEA5-8B1D5BFDCB6C}"/>
              </a:ext>
            </a:extLst>
          </p:cNvPr>
          <p:cNvSpPr txBox="1">
            <a:spLocks/>
          </p:cNvSpPr>
          <p:nvPr/>
        </p:nvSpPr>
        <p:spPr>
          <a:xfrm>
            <a:off x="352504" y="614930"/>
            <a:ext cx="6402000" cy="656418"/>
          </a:xfrm>
          <a:prstGeom prst="rect">
            <a:avLst/>
          </a:prstGeom>
        </p:spPr>
        <p:txBody>
          <a:bodyPr spcFirstLastPara="1" wrap="square" lIns="121900" tIns="121900" rIns="121900" bIns="12190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3200" b="1">
                <a:solidFill>
                  <a:schemeClr val="accent6"/>
                </a:solidFill>
                <a:latin typeface="Montserrat" panose="020B0604020202020204" charset="0"/>
              </a:rPr>
              <a:t>Big Ideas</a:t>
            </a:r>
          </a:p>
        </p:txBody>
      </p:sp>
      <p:sp>
        <p:nvSpPr>
          <p:cNvPr id="6" name="TextBox 5">
            <a:extLst>
              <a:ext uri="{FF2B5EF4-FFF2-40B4-BE49-F238E27FC236}">
                <a16:creationId xmlns:a16="http://schemas.microsoft.com/office/drawing/2014/main" id="{58C3C756-10F0-493B-A459-D8366374D26B}"/>
              </a:ext>
            </a:extLst>
          </p:cNvPr>
          <p:cNvSpPr txBox="1"/>
          <p:nvPr/>
        </p:nvSpPr>
        <p:spPr>
          <a:xfrm>
            <a:off x="799250" y="1369235"/>
            <a:ext cx="10473334" cy="830997"/>
          </a:xfrm>
          <a:prstGeom prst="rect">
            <a:avLst/>
          </a:prstGeom>
          <a:noFill/>
        </p:spPr>
        <p:txBody>
          <a:bodyPr wrap="square" lIns="91440" tIns="45720" rIns="91440" bIns="45720" anchor="t">
            <a:spAutoFit/>
          </a:bodyPr>
          <a:lstStyle/>
          <a:p>
            <a:pPr marL="457200" indent="-457200">
              <a:buFont typeface="Arial,Sans-Serif" panose="020B0604020202020204" pitchFamily="34" charset="0"/>
              <a:buChar char="•"/>
            </a:pPr>
            <a:r>
              <a:rPr lang="en-US" sz="2400">
                <a:solidFill>
                  <a:schemeClr val="tx1">
                    <a:lumMod val="65000"/>
                    <a:lumOff val="35000"/>
                  </a:schemeClr>
                </a:solidFill>
                <a:ea typeface="+mn-lt"/>
                <a:cs typeface="+mn-lt"/>
              </a:rPr>
              <a:t>Two- and three-dimensional objects can be described, classified, and analyzed by their attributes</a:t>
            </a:r>
          </a:p>
        </p:txBody>
      </p:sp>
    </p:spTree>
    <p:extLst>
      <p:ext uri="{BB962C8B-B14F-4D97-AF65-F5344CB8AC3E}">
        <p14:creationId xmlns:p14="http://schemas.microsoft.com/office/powerpoint/2010/main" val="3334847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5120"/>
            <a:ext cx="2721527" cy="420564"/>
          </a:xfrm>
          <a:prstGeom prst="rect">
            <a:avLst/>
          </a:prstGeom>
          <a:solidFill>
            <a:schemeClr val="accent1"/>
          </a:solidFill>
          <a:ln w="28575">
            <a:solidFill>
              <a:schemeClr val="accent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336C7798-43FF-471C-9AC1-8A25A63C0801}"/>
              </a:ext>
            </a:extLst>
          </p:cNvPr>
          <p:cNvSpPr txBox="1"/>
          <p:nvPr/>
        </p:nvSpPr>
        <p:spPr>
          <a:xfrm>
            <a:off x="6189993" y="654708"/>
            <a:ext cx="553240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Button Sort</a:t>
            </a:r>
          </a:p>
          <a:p>
            <a:r>
              <a:rPr lang="en-US" sz="3200">
                <a:cs typeface="Calibri"/>
              </a:rPr>
              <a:t>Let's try another way.</a:t>
            </a:r>
          </a:p>
        </p:txBody>
      </p:sp>
      <p:sp>
        <p:nvSpPr>
          <p:cNvPr id="8" name="Oval 7">
            <a:extLst>
              <a:ext uri="{FF2B5EF4-FFF2-40B4-BE49-F238E27FC236}">
                <a16:creationId xmlns:a16="http://schemas.microsoft.com/office/drawing/2014/main" id="{3F16DBAC-5319-490A-B597-B802B7C07E9B}"/>
              </a:ext>
            </a:extLst>
          </p:cNvPr>
          <p:cNvSpPr/>
          <p:nvPr/>
        </p:nvSpPr>
        <p:spPr>
          <a:xfrm>
            <a:off x="3142758" y="2601150"/>
            <a:ext cx="3814239" cy="2980173"/>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C530E2DB-9C6F-4B19-B983-3698EF6C0D2C}"/>
              </a:ext>
            </a:extLst>
          </p:cNvPr>
          <p:cNvSpPr/>
          <p:nvPr/>
        </p:nvSpPr>
        <p:spPr>
          <a:xfrm>
            <a:off x="7624039" y="2558019"/>
            <a:ext cx="3842993" cy="2980173"/>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3" descr="A picture containing drawing&#10;&#10;Description automatically generated">
            <a:extLst>
              <a:ext uri="{FF2B5EF4-FFF2-40B4-BE49-F238E27FC236}">
                <a16:creationId xmlns:a16="http://schemas.microsoft.com/office/drawing/2014/main" id="{8D4AB020-E927-48CA-8CA7-38B555F0D878}"/>
              </a:ext>
            </a:extLst>
          </p:cNvPr>
          <p:cNvPicPr>
            <a:picLocks noChangeAspect="1"/>
          </p:cNvPicPr>
          <p:nvPr/>
        </p:nvPicPr>
        <p:blipFill>
          <a:blip r:embed="rId3"/>
          <a:stretch>
            <a:fillRect/>
          </a:stretch>
        </p:blipFill>
        <p:spPr>
          <a:xfrm>
            <a:off x="-3351721" y="1694732"/>
            <a:ext cx="1571625" cy="15621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6351AE6F-5610-435F-8922-C4664FF6DEEE}"/>
              </a:ext>
            </a:extLst>
          </p:cNvPr>
          <p:cNvPicPr>
            <a:picLocks noChangeAspect="1"/>
          </p:cNvPicPr>
          <p:nvPr/>
        </p:nvPicPr>
        <p:blipFill>
          <a:blip r:embed="rId4"/>
          <a:stretch>
            <a:fillRect/>
          </a:stretch>
        </p:blipFill>
        <p:spPr>
          <a:xfrm>
            <a:off x="184211" y="5259418"/>
            <a:ext cx="1171575" cy="1171575"/>
          </a:xfrm>
          <a:prstGeom prst="rect">
            <a:avLst/>
          </a:prstGeom>
        </p:spPr>
      </p:pic>
      <p:pic>
        <p:nvPicPr>
          <p:cNvPr id="7" name="Picture 5" descr="A picture containing drawing&#10;&#10;Description automatically generated">
            <a:extLst>
              <a:ext uri="{FF2B5EF4-FFF2-40B4-BE49-F238E27FC236}">
                <a16:creationId xmlns:a16="http://schemas.microsoft.com/office/drawing/2014/main" id="{7FFA1853-E42D-43A4-AE4F-D9A31B37BB8B}"/>
              </a:ext>
            </a:extLst>
          </p:cNvPr>
          <p:cNvPicPr>
            <a:picLocks noChangeAspect="1"/>
          </p:cNvPicPr>
          <p:nvPr/>
        </p:nvPicPr>
        <p:blipFill>
          <a:blip r:embed="rId5"/>
          <a:stretch>
            <a:fillRect/>
          </a:stretch>
        </p:blipFill>
        <p:spPr>
          <a:xfrm>
            <a:off x="1851085" y="4295236"/>
            <a:ext cx="1028700" cy="1085850"/>
          </a:xfrm>
          <a:prstGeom prst="rect">
            <a:avLst/>
          </a:prstGeom>
        </p:spPr>
      </p:pic>
      <p:pic>
        <p:nvPicPr>
          <p:cNvPr id="12" name="Picture 6" descr="A picture containing drawing, window&#10;&#10;Description automatically generated">
            <a:extLst>
              <a:ext uri="{FF2B5EF4-FFF2-40B4-BE49-F238E27FC236}">
                <a16:creationId xmlns:a16="http://schemas.microsoft.com/office/drawing/2014/main" id="{5A753C75-8D03-4D8A-978C-10F93524027D}"/>
              </a:ext>
            </a:extLst>
          </p:cNvPr>
          <p:cNvPicPr>
            <a:picLocks noChangeAspect="1"/>
          </p:cNvPicPr>
          <p:nvPr/>
        </p:nvPicPr>
        <p:blipFill>
          <a:blip r:embed="rId6"/>
          <a:stretch>
            <a:fillRect/>
          </a:stretch>
        </p:blipFill>
        <p:spPr>
          <a:xfrm>
            <a:off x="-1470983" y="3259166"/>
            <a:ext cx="1152525" cy="1200150"/>
          </a:xfrm>
          <a:prstGeom prst="rect">
            <a:avLst/>
          </a:prstGeom>
        </p:spPr>
      </p:pic>
      <p:pic>
        <p:nvPicPr>
          <p:cNvPr id="14" name="Picture 7" descr="A picture containing ware&#10;&#10;Description automatically generated">
            <a:extLst>
              <a:ext uri="{FF2B5EF4-FFF2-40B4-BE49-F238E27FC236}">
                <a16:creationId xmlns:a16="http://schemas.microsoft.com/office/drawing/2014/main" id="{B48A382D-2F5B-483A-A201-24C98334A450}"/>
              </a:ext>
            </a:extLst>
          </p:cNvPr>
          <p:cNvPicPr>
            <a:picLocks noChangeAspect="1"/>
          </p:cNvPicPr>
          <p:nvPr/>
        </p:nvPicPr>
        <p:blipFill>
          <a:blip r:embed="rId7"/>
          <a:stretch>
            <a:fillRect/>
          </a:stretch>
        </p:blipFill>
        <p:spPr>
          <a:xfrm rot="240000">
            <a:off x="-3757882" y="3459551"/>
            <a:ext cx="1152525" cy="1152525"/>
          </a:xfrm>
          <a:prstGeom prst="rect">
            <a:avLst/>
          </a:prstGeom>
        </p:spPr>
      </p:pic>
      <p:pic>
        <p:nvPicPr>
          <p:cNvPr id="16" name="Picture 8" descr="A close up of a logo&#10;&#10;Description automatically generated">
            <a:extLst>
              <a:ext uri="{FF2B5EF4-FFF2-40B4-BE49-F238E27FC236}">
                <a16:creationId xmlns:a16="http://schemas.microsoft.com/office/drawing/2014/main" id="{7C3FDF74-116D-44C7-B877-F8BDD4BD355F}"/>
              </a:ext>
            </a:extLst>
          </p:cNvPr>
          <p:cNvPicPr>
            <a:picLocks noChangeAspect="1"/>
          </p:cNvPicPr>
          <p:nvPr/>
        </p:nvPicPr>
        <p:blipFill>
          <a:blip r:embed="rId8"/>
          <a:stretch>
            <a:fillRect/>
          </a:stretch>
        </p:blipFill>
        <p:spPr>
          <a:xfrm>
            <a:off x="1949031" y="1949031"/>
            <a:ext cx="1323975" cy="1314450"/>
          </a:xfrm>
          <a:prstGeom prst="rect">
            <a:avLst/>
          </a:prstGeom>
        </p:spPr>
      </p:pic>
      <p:pic>
        <p:nvPicPr>
          <p:cNvPr id="18" name="Picture 9" descr="A picture containing circle&#10;&#10;Description automatically generated">
            <a:extLst>
              <a:ext uri="{FF2B5EF4-FFF2-40B4-BE49-F238E27FC236}">
                <a16:creationId xmlns:a16="http://schemas.microsoft.com/office/drawing/2014/main" id="{4785D34C-ED09-4B19-A811-36006C780979}"/>
              </a:ext>
            </a:extLst>
          </p:cNvPr>
          <p:cNvPicPr>
            <a:picLocks noChangeAspect="1"/>
          </p:cNvPicPr>
          <p:nvPr/>
        </p:nvPicPr>
        <p:blipFill>
          <a:blip r:embed="rId9"/>
          <a:stretch>
            <a:fillRect/>
          </a:stretch>
        </p:blipFill>
        <p:spPr>
          <a:xfrm>
            <a:off x="4320396" y="424132"/>
            <a:ext cx="828675" cy="838200"/>
          </a:xfrm>
          <a:prstGeom prst="rect">
            <a:avLst/>
          </a:prstGeom>
        </p:spPr>
      </p:pic>
      <p:pic>
        <p:nvPicPr>
          <p:cNvPr id="20" name="Picture 10" descr="A picture containing circle&#10;&#10;Description automatically generated">
            <a:extLst>
              <a:ext uri="{FF2B5EF4-FFF2-40B4-BE49-F238E27FC236}">
                <a16:creationId xmlns:a16="http://schemas.microsoft.com/office/drawing/2014/main" id="{6260C2F4-84FD-4ADD-A2F8-3C443345BF7C}"/>
              </a:ext>
            </a:extLst>
          </p:cNvPr>
          <p:cNvPicPr>
            <a:picLocks noChangeAspect="1"/>
          </p:cNvPicPr>
          <p:nvPr/>
        </p:nvPicPr>
        <p:blipFill>
          <a:blip r:embed="rId10"/>
          <a:stretch>
            <a:fillRect/>
          </a:stretch>
        </p:blipFill>
        <p:spPr>
          <a:xfrm>
            <a:off x="207574" y="1070215"/>
            <a:ext cx="866775" cy="809625"/>
          </a:xfrm>
          <a:prstGeom prst="rect">
            <a:avLst/>
          </a:prstGeom>
        </p:spPr>
      </p:pic>
      <p:pic>
        <p:nvPicPr>
          <p:cNvPr id="24" name="Picture 11" descr="A picture containing drawing&#10;&#10;Description automatically generated">
            <a:extLst>
              <a:ext uri="{FF2B5EF4-FFF2-40B4-BE49-F238E27FC236}">
                <a16:creationId xmlns:a16="http://schemas.microsoft.com/office/drawing/2014/main" id="{EC1DF997-3680-49D1-9111-C9D08DFA01AC}"/>
              </a:ext>
            </a:extLst>
          </p:cNvPr>
          <p:cNvPicPr>
            <a:picLocks noChangeAspect="1"/>
          </p:cNvPicPr>
          <p:nvPr/>
        </p:nvPicPr>
        <p:blipFill>
          <a:blip r:embed="rId11"/>
          <a:stretch>
            <a:fillRect/>
          </a:stretch>
        </p:blipFill>
        <p:spPr>
          <a:xfrm>
            <a:off x="1487607" y="5375155"/>
            <a:ext cx="895350" cy="895350"/>
          </a:xfrm>
          <a:prstGeom prst="rect">
            <a:avLst/>
          </a:prstGeom>
        </p:spPr>
      </p:pic>
      <p:pic>
        <p:nvPicPr>
          <p:cNvPr id="26" name="Picture 12" descr="A picture containing icon&#10;&#10;Description automatically generated">
            <a:extLst>
              <a:ext uri="{FF2B5EF4-FFF2-40B4-BE49-F238E27FC236}">
                <a16:creationId xmlns:a16="http://schemas.microsoft.com/office/drawing/2014/main" id="{1CA92453-6FC4-441E-94F2-C78D00EE2E00}"/>
              </a:ext>
            </a:extLst>
          </p:cNvPr>
          <p:cNvPicPr>
            <a:picLocks noChangeAspect="1"/>
          </p:cNvPicPr>
          <p:nvPr/>
        </p:nvPicPr>
        <p:blipFill>
          <a:blip r:embed="rId12"/>
          <a:stretch>
            <a:fillRect/>
          </a:stretch>
        </p:blipFill>
        <p:spPr>
          <a:xfrm>
            <a:off x="-3187282" y="205776"/>
            <a:ext cx="866775" cy="866775"/>
          </a:xfrm>
          <a:prstGeom prst="rect">
            <a:avLst/>
          </a:prstGeom>
        </p:spPr>
      </p:pic>
      <p:pic>
        <p:nvPicPr>
          <p:cNvPr id="30" name="Picture 13" descr="A picture containing speaker&#10;&#10;Description automatically generated">
            <a:extLst>
              <a:ext uri="{FF2B5EF4-FFF2-40B4-BE49-F238E27FC236}">
                <a16:creationId xmlns:a16="http://schemas.microsoft.com/office/drawing/2014/main" id="{68D6C993-0B7D-4EDF-86DD-3DA327051437}"/>
              </a:ext>
            </a:extLst>
          </p:cNvPr>
          <p:cNvPicPr>
            <a:picLocks noChangeAspect="1"/>
          </p:cNvPicPr>
          <p:nvPr/>
        </p:nvPicPr>
        <p:blipFill>
          <a:blip r:embed="rId13"/>
          <a:stretch>
            <a:fillRect/>
          </a:stretch>
        </p:blipFill>
        <p:spPr>
          <a:xfrm>
            <a:off x="5246837" y="516686"/>
            <a:ext cx="771525" cy="752475"/>
          </a:xfrm>
          <a:prstGeom prst="rect">
            <a:avLst/>
          </a:prstGeom>
        </p:spPr>
      </p:pic>
      <p:pic>
        <p:nvPicPr>
          <p:cNvPr id="32" name="Picture 14" descr="Icon&#10;&#10;Description automatically generated">
            <a:extLst>
              <a:ext uri="{FF2B5EF4-FFF2-40B4-BE49-F238E27FC236}">
                <a16:creationId xmlns:a16="http://schemas.microsoft.com/office/drawing/2014/main" id="{673EC86E-9388-4E4D-BF4E-AAC137F783C5}"/>
              </a:ext>
            </a:extLst>
          </p:cNvPr>
          <p:cNvPicPr>
            <a:picLocks noChangeAspect="1"/>
          </p:cNvPicPr>
          <p:nvPr/>
        </p:nvPicPr>
        <p:blipFill>
          <a:blip r:embed="rId14"/>
          <a:stretch>
            <a:fillRect/>
          </a:stretch>
        </p:blipFill>
        <p:spPr>
          <a:xfrm>
            <a:off x="141976" y="1852882"/>
            <a:ext cx="1914525" cy="1905000"/>
          </a:xfrm>
          <a:prstGeom prst="rect">
            <a:avLst/>
          </a:prstGeom>
        </p:spPr>
      </p:pic>
      <p:pic>
        <p:nvPicPr>
          <p:cNvPr id="34" name="Picture 15" descr="A picture containing room, building, scene, ball&#10;&#10;Description automatically generated">
            <a:extLst>
              <a:ext uri="{FF2B5EF4-FFF2-40B4-BE49-F238E27FC236}">
                <a16:creationId xmlns:a16="http://schemas.microsoft.com/office/drawing/2014/main" id="{6EA7DEA8-28D8-484F-891C-534ED30BEC10}"/>
              </a:ext>
            </a:extLst>
          </p:cNvPr>
          <p:cNvPicPr>
            <a:picLocks noChangeAspect="1"/>
          </p:cNvPicPr>
          <p:nvPr/>
        </p:nvPicPr>
        <p:blipFill>
          <a:blip r:embed="rId15"/>
          <a:stretch>
            <a:fillRect/>
          </a:stretch>
        </p:blipFill>
        <p:spPr>
          <a:xfrm>
            <a:off x="1463795" y="960588"/>
            <a:ext cx="942975" cy="942975"/>
          </a:xfrm>
          <a:prstGeom prst="rect">
            <a:avLst/>
          </a:prstGeom>
        </p:spPr>
      </p:pic>
      <p:pic>
        <p:nvPicPr>
          <p:cNvPr id="36" name="Picture 16" descr="A picture containing drawing&#10;&#10;Description automatically generated">
            <a:extLst>
              <a:ext uri="{FF2B5EF4-FFF2-40B4-BE49-F238E27FC236}">
                <a16:creationId xmlns:a16="http://schemas.microsoft.com/office/drawing/2014/main" id="{F744A8BC-4518-4511-A9CD-D3B45BC34371}"/>
              </a:ext>
            </a:extLst>
          </p:cNvPr>
          <p:cNvPicPr>
            <a:picLocks noChangeAspect="1"/>
          </p:cNvPicPr>
          <p:nvPr/>
        </p:nvPicPr>
        <p:blipFill>
          <a:blip r:embed="rId16"/>
          <a:stretch>
            <a:fillRect/>
          </a:stretch>
        </p:blipFill>
        <p:spPr>
          <a:xfrm>
            <a:off x="1851084" y="3375085"/>
            <a:ext cx="771525" cy="752475"/>
          </a:xfrm>
          <a:prstGeom prst="rect">
            <a:avLst/>
          </a:prstGeom>
        </p:spPr>
      </p:pic>
      <p:pic>
        <p:nvPicPr>
          <p:cNvPr id="38" name="Picture 18" descr="Icon&#10;&#10;Description automatically generated">
            <a:extLst>
              <a:ext uri="{FF2B5EF4-FFF2-40B4-BE49-F238E27FC236}">
                <a16:creationId xmlns:a16="http://schemas.microsoft.com/office/drawing/2014/main" id="{71625D67-9E74-4F79-A372-12C78FF6FD22}"/>
              </a:ext>
            </a:extLst>
          </p:cNvPr>
          <p:cNvPicPr>
            <a:picLocks noChangeAspect="1"/>
          </p:cNvPicPr>
          <p:nvPr/>
        </p:nvPicPr>
        <p:blipFill>
          <a:blip r:embed="rId17"/>
          <a:stretch>
            <a:fillRect/>
          </a:stretch>
        </p:blipFill>
        <p:spPr>
          <a:xfrm>
            <a:off x="-1428751" y="5156080"/>
            <a:ext cx="1114425" cy="1114425"/>
          </a:xfrm>
          <a:prstGeom prst="rect">
            <a:avLst/>
          </a:prstGeom>
        </p:spPr>
      </p:pic>
      <p:pic>
        <p:nvPicPr>
          <p:cNvPr id="40" name="Picture 19" descr="A close up of a logo&#10;&#10;Description automatically generated">
            <a:extLst>
              <a:ext uri="{FF2B5EF4-FFF2-40B4-BE49-F238E27FC236}">
                <a16:creationId xmlns:a16="http://schemas.microsoft.com/office/drawing/2014/main" id="{871ACCF4-1CBF-4CB2-B1CA-C3D55AAD0652}"/>
              </a:ext>
            </a:extLst>
          </p:cNvPr>
          <p:cNvPicPr>
            <a:picLocks noChangeAspect="1"/>
          </p:cNvPicPr>
          <p:nvPr/>
        </p:nvPicPr>
        <p:blipFill>
          <a:blip r:embed="rId18"/>
          <a:stretch>
            <a:fillRect/>
          </a:stretch>
        </p:blipFill>
        <p:spPr>
          <a:xfrm>
            <a:off x="-3341836" y="4738239"/>
            <a:ext cx="1562100" cy="1562100"/>
          </a:xfrm>
          <a:prstGeom prst="rect">
            <a:avLst/>
          </a:prstGeom>
        </p:spPr>
      </p:pic>
      <p:pic>
        <p:nvPicPr>
          <p:cNvPr id="42" name="Picture 20" descr="Icon&#10;&#10;Description automatically generated">
            <a:extLst>
              <a:ext uri="{FF2B5EF4-FFF2-40B4-BE49-F238E27FC236}">
                <a16:creationId xmlns:a16="http://schemas.microsoft.com/office/drawing/2014/main" id="{34EADAE9-DAC2-48AA-86D9-4039D227921F}"/>
              </a:ext>
            </a:extLst>
          </p:cNvPr>
          <p:cNvPicPr>
            <a:picLocks noChangeAspect="1"/>
          </p:cNvPicPr>
          <p:nvPr/>
        </p:nvPicPr>
        <p:blipFill>
          <a:blip r:embed="rId19"/>
          <a:stretch>
            <a:fillRect/>
          </a:stretch>
        </p:blipFill>
        <p:spPr>
          <a:xfrm>
            <a:off x="208471" y="3659039"/>
            <a:ext cx="1381125" cy="1381125"/>
          </a:xfrm>
          <a:prstGeom prst="rect">
            <a:avLst/>
          </a:prstGeom>
        </p:spPr>
      </p:pic>
      <p:pic>
        <p:nvPicPr>
          <p:cNvPr id="44" name="Picture 22" descr="A picture containing rug&#10;&#10;Description automatically generated">
            <a:extLst>
              <a:ext uri="{FF2B5EF4-FFF2-40B4-BE49-F238E27FC236}">
                <a16:creationId xmlns:a16="http://schemas.microsoft.com/office/drawing/2014/main" id="{EF70395A-AE6E-45CA-BFC3-F212D713EE75}"/>
              </a:ext>
            </a:extLst>
          </p:cNvPr>
          <p:cNvPicPr>
            <a:picLocks noChangeAspect="1"/>
          </p:cNvPicPr>
          <p:nvPr/>
        </p:nvPicPr>
        <p:blipFill>
          <a:blip r:embed="rId20"/>
          <a:stretch>
            <a:fillRect/>
          </a:stretch>
        </p:blipFill>
        <p:spPr>
          <a:xfrm>
            <a:off x="-1389213" y="379202"/>
            <a:ext cx="1057275" cy="942975"/>
          </a:xfrm>
          <a:prstGeom prst="rect">
            <a:avLst/>
          </a:prstGeom>
        </p:spPr>
      </p:pic>
      <p:pic>
        <p:nvPicPr>
          <p:cNvPr id="46" name="Picture 23">
            <a:extLst>
              <a:ext uri="{FF2B5EF4-FFF2-40B4-BE49-F238E27FC236}">
                <a16:creationId xmlns:a16="http://schemas.microsoft.com/office/drawing/2014/main" id="{909E65F4-EDE0-43FA-8344-78DB180B4B86}"/>
              </a:ext>
            </a:extLst>
          </p:cNvPr>
          <p:cNvPicPr>
            <a:picLocks noChangeAspect="1"/>
          </p:cNvPicPr>
          <p:nvPr/>
        </p:nvPicPr>
        <p:blipFill>
          <a:blip r:embed="rId21"/>
          <a:stretch>
            <a:fillRect/>
          </a:stretch>
        </p:blipFill>
        <p:spPr>
          <a:xfrm>
            <a:off x="-1677659" y="1686644"/>
            <a:ext cx="1343025" cy="1343025"/>
          </a:xfrm>
          <a:prstGeom prst="rect">
            <a:avLst/>
          </a:prstGeom>
        </p:spPr>
      </p:pic>
      <p:pic>
        <p:nvPicPr>
          <p:cNvPr id="48" name="Picture 24" descr="A picture containing fruit&#10;&#10;Description automatically generated">
            <a:extLst>
              <a:ext uri="{FF2B5EF4-FFF2-40B4-BE49-F238E27FC236}">
                <a16:creationId xmlns:a16="http://schemas.microsoft.com/office/drawing/2014/main" id="{28B7EC7A-D009-45F1-AB98-7DEBBA772897}"/>
              </a:ext>
            </a:extLst>
          </p:cNvPr>
          <p:cNvPicPr>
            <a:picLocks noChangeAspect="1"/>
          </p:cNvPicPr>
          <p:nvPr/>
        </p:nvPicPr>
        <p:blipFill>
          <a:blip r:embed="rId22"/>
          <a:stretch>
            <a:fillRect/>
          </a:stretch>
        </p:blipFill>
        <p:spPr>
          <a:xfrm>
            <a:off x="3137859" y="966878"/>
            <a:ext cx="1381125" cy="1381125"/>
          </a:xfrm>
          <a:prstGeom prst="rect">
            <a:avLst/>
          </a:prstGeom>
        </p:spPr>
      </p:pic>
      <p:sp>
        <p:nvSpPr>
          <p:cNvPr id="49" name="TextBox 48">
            <a:extLst>
              <a:ext uri="{FF2B5EF4-FFF2-40B4-BE49-F238E27FC236}">
                <a16:creationId xmlns:a16="http://schemas.microsoft.com/office/drawing/2014/main" id="{588A6B1F-E132-49B2-AB72-2ED9BA3A46FE}"/>
              </a:ext>
            </a:extLst>
          </p:cNvPr>
          <p:cNvSpPr txBox="1"/>
          <p:nvPr/>
        </p:nvSpPr>
        <p:spPr>
          <a:xfrm>
            <a:off x="3375296" y="563367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Sorting Rule:</a:t>
            </a:r>
          </a:p>
          <a:p>
            <a:endParaRPr lang="en-US" sz="2000">
              <a:cs typeface="Calibri"/>
            </a:endParaRPr>
          </a:p>
        </p:txBody>
      </p:sp>
      <p:sp>
        <p:nvSpPr>
          <p:cNvPr id="50" name="TextBox 49">
            <a:extLst>
              <a:ext uri="{FF2B5EF4-FFF2-40B4-BE49-F238E27FC236}">
                <a16:creationId xmlns:a16="http://schemas.microsoft.com/office/drawing/2014/main" id="{5502E4DC-188F-421E-9659-7FE25C181392}"/>
              </a:ext>
            </a:extLst>
          </p:cNvPr>
          <p:cNvSpPr txBox="1"/>
          <p:nvPr/>
        </p:nvSpPr>
        <p:spPr>
          <a:xfrm>
            <a:off x="7959305" y="571643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Sorting Rule:</a:t>
            </a:r>
          </a:p>
          <a:p>
            <a:endParaRPr lang="en-US" sz="2000">
              <a:cs typeface="Calibri"/>
            </a:endParaRPr>
          </a:p>
        </p:txBody>
      </p:sp>
      <p:grpSp>
        <p:nvGrpSpPr>
          <p:cNvPr id="33" name="Group 32"/>
          <p:cNvGrpSpPr/>
          <p:nvPr/>
        </p:nvGrpSpPr>
        <p:grpSpPr>
          <a:xfrm>
            <a:off x="2611018" y="5990004"/>
            <a:ext cx="2140206" cy="542956"/>
            <a:chOff x="295318" y="1013946"/>
            <a:chExt cx="2140206" cy="542956"/>
          </a:xfrm>
        </p:grpSpPr>
        <p:sp>
          <p:nvSpPr>
            <p:cNvPr id="35" name="TextBox 34">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43" name="Straight Arrow Connector 42">
              <a:extLst>
                <a:ext uri="{FF2B5EF4-FFF2-40B4-BE49-F238E27FC236}">
                  <a16:creationId xmlns:a16="http://schemas.microsoft.com/office/drawing/2014/main" id="{814166B6-424D-41BC-A29A-8F1442FF1E3E}"/>
                </a:ext>
              </a:extLst>
            </p:cNvPr>
            <p:cNvCxnSpPr/>
            <p:nvPr/>
          </p:nvCxnSpPr>
          <p:spPr>
            <a:xfrm flipH="1" flipV="1">
              <a:off x="295318" y="1013946"/>
              <a:ext cx="455060" cy="173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725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5120"/>
            <a:ext cx="2721527" cy="420564"/>
          </a:xfrm>
          <a:prstGeom prst="rect">
            <a:avLst/>
          </a:prstGeom>
          <a:solidFill>
            <a:schemeClr val="accent1"/>
          </a:solidFill>
          <a:ln w="28575">
            <a:solidFill>
              <a:schemeClr val="accent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336C7798-43FF-471C-9AC1-8A25A63C0801}"/>
              </a:ext>
            </a:extLst>
          </p:cNvPr>
          <p:cNvSpPr txBox="1"/>
          <p:nvPr/>
        </p:nvSpPr>
        <p:spPr>
          <a:xfrm>
            <a:off x="4522221" y="654708"/>
            <a:ext cx="590621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Calibri"/>
              </a:rPr>
              <a:t>Button Sort</a:t>
            </a:r>
            <a:endParaRPr lang="en-US"/>
          </a:p>
          <a:p>
            <a:r>
              <a:rPr lang="en-US" sz="2800">
                <a:cs typeface="Calibri"/>
              </a:rPr>
              <a:t>Can these be sorted a different way?</a:t>
            </a:r>
          </a:p>
        </p:txBody>
      </p:sp>
      <p:sp>
        <p:nvSpPr>
          <p:cNvPr id="8" name="Oval 7">
            <a:extLst>
              <a:ext uri="{FF2B5EF4-FFF2-40B4-BE49-F238E27FC236}">
                <a16:creationId xmlns:a16="http://schemas.microsoft.com/office/drawing/2014/main" id="{3F16DBAC-5319-490A-B597-B802B7C07E9B}"/>
              </a:ext>
            </a:extLst>
          </p:cNvPr>
          <p:cNvSpPr/>
          <p:nvPr/>
        </p:nvSpPr>
        <p:spPr>
          <a:xfrm>
            <a:off x="3142758" y="2601150"/>
            <a:ext cx="3814239" cy="2980173"/>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C530E2DB-9C6F-4B19-B983-3698EF6C0D2C}"/>
              </a:ext>
            </a:extLst>
          </p:cNvPr>
          <p:cNvSpPr/>
          <p:nvPr/>
        </p:nvSpPr>
        <p:spPr>
          <a:xfrm>
            <a:off x="7624039" y="2558019"/>
            <a:ext cx="3842993" cy="2980173"/>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3" descr="A picture containing drawing&#10;&#10;Description automatically generated">
            <a:extLst>
              <a:ext uri="{FF2B5EF4-FFF2-40B4-BE49-F238E27FC236}">
                <a16:creationId xmlns:a16="http://schemas.microsoft.com/office/drawing/2014/main" id="{8D4AB020-E927-48CA-8CA7-38B555F0D878}"/>
              </a:ext>
            </a:extLst>
          </p:cNvPr>
          <p:cNvPicPr>
            <a:picLocks noChangeAspect="1"/>
          </p:cNvPicPr>
          <p:nvPr/>
        </p:nvPicPr>
        <p:blipFill>
          <a:blip r:embed="rId3"/>
          <a:stretch>
            <a:fillRect/>
          </a:stretch>
        </p:blipFill>
        <p:spPr>
          <a:xfrm>
            <a:off x="-3351721" y="1694732"/>
            <a:ext cx="1571625" cy="15621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6351AE6F-5610-435F-8922-C4664FF6DEEE}"/>
              </a:ext>
            </a:extLst>
          </p:cNvPr>
          <p:cNvPicPr>
            <a:picLocks noChangeAspect="1"/>
          </p:cNvPicPr>
          <p:nvPr/>
        </p:nvPicPr>
        <p:blipFill>
          <a:blip r:embed="rId4"/>
          <a:stretch>
            <a:fillRect/>
          </a:stretch>
        </p:blipFill>
        <p:spPr>
          <a:xfrm>
            <a:off x="23762" y="5289677"/>
            <a:ext cx="1171575" cy="1171575"/>
          </a:xfrm>
          <a:prstGeom prst="rect">
            <a:avLst/>
          </a:prstGeom>
        </p:spPr>
      </p:pic>
      <p:pic>
        <p:nvPicPr>
          <p:cNvPr id="7" name="Picture 5" descr="A picture containing drawing&#10;&#10;Description automatically generated">
            <a:extLst>
              <a:ext uri="{FF2B5EF4-FFF2-40B4-BE49-F238E27FC236}">
                <a16:creationId xmlns:a16="http://schemas.microsoft.com/office/drawing/2014/main" id="{7FFA1853-E42D-43A4-AE4F-D9A31B37BB8B}"/>
              </a:ext>
            </a:extLst>
          </p:cNvPr>
          <p:cNvPicPr>
            <a:picLocks noChangeAspect="1"/>
          </p:cNvPicPr>
          <p:nvPr/>
        </p:nvPicPr>
        <p:blipFill>
          <a:blip r:embed="rId5"/>
          <a:stretch>
            <a:fillRect/>
          </a:stretch>
        </p:blipFill>
        <p:spPr>
          <a:xfrm>
            <a:off x="1851084" y="4181512"/>
            <a:ext cx="1028700" cy="1085850"/>
          </a:xfrm>
          <a:prstGeom prst="rect">
            <a:avLst/>
          </a:prstGeom>
        </p:spPr>
      </p:pic>
      <p:pic>
        <p:nvPicPr>
          <p:cNvPr id="12" name="Picture 6" descr="A picture containing drawing, window&#10;&#10;Description automatically generated">
            <a:extLst>
              <a:ext uri="{FF2B5EF4-FFF2-40B4-BE49-F238E27FC236}">
                <a16:creationId xmlns:a16="http://schemas.microsoft.com/office/drawing/2014/main" id="{5A753C75-8D03-4D8A-978C-10F93524027D}"/>
              </a:ext>
            </a:extLst>
          </p:cNvPr>
          <p:cNvPicPr>
            <a:picLocks noChangeAspect="1"/>
          </p:cNvPicPr>
          <p:nvPr/>
        </p:nvPicPr>
        <p:blipFill>
          <a:blip r:embed="rId6"/>
          <a:stretch>
            <a:fillRect/>
          </a:stretch>
        </p:blipFill>
        <p:spPr>
          <a:xfrm>
            <a:off x="-1470983" y="3259166"/>
            <a:ext cx="1152525" cy="1200150"/>
          </a:xfrm>
          <a:prstGeom prst="rect">
            <a:avLst/>
          </a:prstGeom>
        </p:spPr>
      </p:pic>
      <p:pic>
        <p:nvPicPr>
          <p:cNvPr id="14" name="Picture 7" descr="A picture containing ware&#10;&#10;Description automatically generated">
            <a:extLst>
              <a:ext uri="{FF2B5EF4-FFF2-40B4-BE49-F238E27FC236}">
                <a16:creationId xmlns:a16="http://schemas.microsoft.com/office/drawing/2014/main" id="{B48A382D-2F5B-483A-A201-24C98334A450}"/>
              </a:ext>
            </a:extLst>
          </p:cNvPr>
          <p:cNvPicPr>
            <a:picLocks noChangeAspect="1"/>
          </p:cNvPicPr>
          <p:nvPr/>
        </p:nvPicPr>
        <p:blipFill>
          <a:blip r:embed="rId7"/>
          <a:stretch>
            <a:fillRect/>
          </a:stretch>
        </p:blipFill>
        <p:spPr>
          <a:xfrm rot="240000">
            <a:off x="-3757882" y="3459551"/>
            <a:ext cx="1152525" cy="1152525"/>
          </a:xfrm>
          <a:prstGeom prst="rect">
            <a:avLst/>
          </a:prstGeom>
        </p:spPr>
      </p:pic>
      <p:pic>
        <p:nvPicPr>
          <p:cNvPr id="16" name="Picture 8" descr="A close up of a logo&#10;&#10;Description automatically generated">
            <a:extLst>
              <a:ext uri="{FF2B5EF4-FFF2-40B4-BE49-F238E27FC236}">
                <a16:creationId xmlns:a16="http://schemas.microsoft.com/office/drawing/2014/main" id="{7C3FDF74-116D-44C7-B877-F8BDD4BD355F}"/>
              </a:ext>
            </a:extLst>
          </p:cNvPr>
          <p:cNvPicPr>
            <a:picLocks noChangeAspect="1"/>
          </p:cNvPicPr>
          <p:nvPr/>
        </p:nvPicPr>
        <p:blipFill>
          <a:blip r:embed="rId8"/>
          <a:stretch>
            <a:fillRect/>
          </a:stretch>
        </p:blipFill>
        <p:spPr>
          <a:xfrm>
            <a:off x="1949031" y="1949031"/>
            <a:ext cx="1323975" cy="1314450"/>
          </a:xfrm>
          <a:prstGeom prst="rect">
            <a:avLst/>
          </a:prstGeom>
        </p:spPr>
      </p:pic>
      <p:pic>
        <p:nvPicPr>
          <p:cNvPr id="18" name="Picture 9" descr="A picture containing circle&#10;&#10;Description automatically generated">
            <a:extLst>
              <a:ext uri="{FF2B5EF4-FFF2-40B4-BE49-F238E27FC236}">
                <a16:creationId xmlns:a16="http://schemas.microsoft.com/office/drawing/2014/main" id="{4785D34C-ED09-4B19-A811-36006C780979}"/>
              </a:ext>
            </a:extLst>
          </p:cNvPr>
          <p:cNvPicPr>
            <a:picLocks noChangeAspect="1"/>
          </p:cNvPicPr>
          <p:nvPr/>
        </p:nvPicPr>
        <p:blipFill>
          <a:blip r:embed="rId9"/>
          <a:stretch>
            <a:fillRect/>
          </a:stretch>
        </p:blipFill>
        <p:spPr>
          <a:xfrm>
            <a:off x="-3544019" y="524773"/>
            <a:ext cx="828675" cy="838200"/>
          </a:xfrm>
          <a:prstGeom prst="rect">
            <a:avLst/>
          </a:prstGeom>
        </p:spPr>
      </p:pic>
      <p:pic>
        <p:nvPicPr>
          <p:cNvPr id="20" name="Picture 10" descr="A picture containing circle&#10;&#10;Description automatically generated">
            <a:extLst>
              <a:ext uri="{FF2B5EF4-FFF2-40B4-BE49-F238E27FC236}">
                <a16:creationId xmlns:a16="http://schemas.microsoft.com/office/drawing/2014/main" id="{6260C2F4-84FD-4ADD-A2F8-3C443345BF7C}"/>
              </a:ext>
            </a:extLst>
          </p:cNvPr>
          <p:cNvPicPr>
            <a:picLocks noChangeAspect="1"/>
          </p:cNvPicPr>
          <p:nvPr/>
        </p:nvPicPr>
        <p:blipFill>
          <a:blip r:embed="rId10"/>
          <a:stretch>
            <a:fillRect/>
          </a:stretch>
        </p:blipFill>
        <p:spPr>
          <a:xfrm>
            <a:off x="207574" y="1070215"/>
            <a:ext cx="866775" cy="809625"/>
          </a:xfrm>
          <a:prstGeom prst="rect">
            <a:avLst/>
          </a:prstGeom>
        </p:spPr>
      </p:pic>
      <p:pic>
        <p:nvPicPr>
          <p:cNvPr id="24" name="Picture 11" descr="A picture containing drawing&#10;&#10;Description automatically generated">
            <a:extLst>
              <a:ext uri="{FF2B5EF4-FFF2-40B4-BE49-F238E27FC236}">
                <a16:creationId xmlns:a16="http://schemas.microsoft.com/office/drawing/2014/main" id="{EC1DF997-3680-49D1-9111-C9D08DFA01AC}"/>
              </a:ext>
            </a:extLst>
          </p:cNvPr>
          <p:cNvPicPr>
            <a:picLocks noChangeAspect="1"/>
          </p:cNvPicPr>
          <p:nvPr/>
        </p:nvPicPr>
        <p:blipFill>
          <a:blip r:embed="rId11"/>
          <a:stretch>
            <a:fillRect/>
          </a:stretch>
        </p:blipFill>
        <p:spPr>
          <a:xfrm>
            <a:off x="1218645" y="5156080"/>
            <a:ext cx="895350" cy="895350"/>
          </a:xfrm>
          <a:prstGeom prst="rect">
            <a:avLst/>
          </a:prstGeom>
        </p:spPr>
      </p:pic>
      <p:pic>
        <p:nvPicPr>
          <p:cNvPr id="26" name="Picture 12" descr="A picture containing icon&#10;&#10;Description automatically generated">
            <a:extLst>
              <a:ext uri="{FF2B5EF4-FFF2-40B4-BE49-F238E27FC236}">
                <a16:creationId xmlns:a16="http://schemas.microsoft.com/office/drawing/2014/main" id="{1CA92453-6FC4-441E-94F2-C78D00EE2E00}"/>
              </a:ext>
            </a:extLst>
          </p:cNvPr>
          <p:cNvPicPr>
            <a:picLocks noChangeAspect="1"/>
          </p:cNvPicPr>
          <p:nvPr/>
        </p:nvPicPr>
        <p:blipFill>
          <a:blip r:embed="rId12"/>
          <a:stretch>
            <a:fillRect/>
          </a:stretch>
        </p:blipFill>
        <p:spPr>
          <a:xfrm>
            <a:off x="10528718" y="522078"/>
            <a:ext cx="866775" cy="866775"/>
          </a:xfrm>
          <a:prstGeom prst="rect">
            <a:avLst/>
          </a:prstGeom>
        </p:spPr>
      </p:pic>
      <p:pic>
        <p:nvPicPr>
          <p:cNvPr id="30" name="Picture 13" descr="A picture containing speaker&#10;&#10;Description automatically generated">
            <a:extLst>
              <a:ext uri="{FF2B5EF4-FFF2-40B4-BE49-F238E27FC236}">
                <a16:creationId xmlns:a16="http://schemas.microsoft.com/office/drawing/2014/main" id="{68D6C993-0B7D-4EDF-86DD-3DA327051437}"/>
              </a:ext>
            </a:extLst>
          </p:cNvPr>
          <p:cNvPicPr>
            <a:picLocks noChangeAspect="1"/>
          </p:cNvPicPr>
          <p:nvPr/>
        </p:nvPicPr>
        <p:blipFill>
          <a:blip r:embed="rId13"/>
          <a:stretch>
            <a:fillRect/>
          </a:stretch>
        </p:blipFill>
        <p:spPr>
          <a:xfrm>
            <a:off x="-2171880" y="372912"/>
            <a:ext cx="771525" cy="752475"/>
          </a:xfrm>
          <a:prstGeom prst="rect">
            <a:avLst/>
          </a:prstGeom>
        </p:spPr>
      </p:pic>
      <p:pic>
        <p:nvPicPr>
          <p:cNvPr id="32" name="Picture 14" descr="Icon&#10;&#10;Description automatically generated">
            <a:extLst>
              <a:ext uri="{FF2B5EF4-FFF2-40B4-BE49-F238E27FC236}">
                <a16:creationId xmlns:a16="http://schemas.microsoft.com/office/drawing/2014/main" id="{673EC86E-9388-4E4D-BF4E-AAC137F783C5}"/>
              </a:ext>
            </a:extLst>
          </p:cNvPr>
          <p:cNvPicPr>
            <a:picLocks noChangeAspect="1"/>
          </p:cNvPicPr>
          <p:nvPr/>
        </p:nvPicPr>
        <p:blipFill>
          <a:blip r:embed="rId14"/>
          <a:stretch>
            <a:fillRect/>
          </a:stretch>
        </p:blipFill>
        <p:spPr>
          <a:xfrm>
            <a:off x="141976" y="1852882"/>
            <a:ext cx="1914525" cy="1905000"/>
          </a:xfrm>
          <a:prstGeom prst="rect">
            <a:avLst/>
          </a:prstGeom>
        </p:spPr>
      </p:pic>
      <p:pic>
        <p:nvPicPr>
          <p:cNvPr id="34" name="Picture 15" descr="A picture containing room, building, scene, ball&#10;&#10;Description automatically generated">
            <a:extLst>
              <a:ext uri="{FF2B5EF4-FFF2-40B4-BE49-F238E27FC236}">
                <a16:creationId xmlns:a16="http://schemas.microsoft.com/office/drawing/2014/main" id="{6EA7DEA8-28D8-484F-891C-534ED30BEC10}"/>
              </a:ext>
            </a:extLst>
          </p:cNvPr>
          <p:cNvPicPr>
            <a:picLocks noChangeAspect="1"/>
          </p:cNvPicPr>
          <p:nvPr/>
        </p:nvPicPr>
        <p:blipFill>
          <a:blip r:embed="rId15"/>
          <a:stretch>
            <a:fillRect/>
          </a:stretch>
        </p:blipFill>
        <p:spPr>
          <a:xfrm>
            <a:off x="1463795" y="960588"/>
            <a:ext cx="942975" cy="942975"/>
          </a:xfrm>
          <a:prstGeom prst="rect">
            <a:avLst/>
          </a:prstGeom>
        </p:spPr>
      </p:pic>
      <p:pic>
        <p:nvPicPr>
          <p:cNvPr id="36" name="Picture 16" descr="A picture containing drawing&#10;&#10;Description automatically generated">
            <a:extLst>
              <a:ext uri="{FF2B5EF4-FFF2-40B4-BE49-F238E27FC236}">
                <a16:creationId xmlns:a16="http://schemas.microsoft.com/office/drawing/2014/main" id="{F744A8BC-4518-4511-A9CD-D3B45BC34371}"/>
              </a:ext>
            </a:extLst>
          </p:cNvPr>
          <p:cNvPicPr>
            <a:picLocks noChangeAspect="1"/>
          </p:cNvPicPr>
          <p:nvPr/>
        </p:nvPicPr>
        <p:blipFill>
          <a:blip r:embed="rId16"/>
          <a:stretch>
            <a:fillRect/>
          </a:stretch>
        </p:blipFill>
        <p:spPr>
          <a:xfrm>
            <a:off x="1851084" y="3375085"/>
            <a:ext cx="771525" cy="752475"/>
          </a:xfrm>
          <a:prstGeom prst="rect">
            <a:avLst/>
          </a:prstGeom>
        </p:spPr>
      </p:pic>
      <p:pic>
        <p:nvPicPr>
          <p:cNvPr id="38" name="Picture 18" descr="Icon&#10;&#10;Description automatically generated">
            <a:extLst>
              <a:ext uri="{FF2B5EF4-FFF2-40B4-BE49-F238E27FC236}">
                <a16:creationId xmlns:a16="http://schemas.microsoft.com/office/drawing/2014/main" id="{71625D67-9E74-4F79-A372-12C78FF6FD22}"/>
              </a:ext>
            </a:extLst>
          </p:cNvPr>
          <p:cNvPicPr>
            <a:picLocks noChangeAspect="1"/>
          </p:cNvPicPr>
          <p:nvPr/>
        </p:nvPicPr>
        <p:blipFill>
          <a:blip r:embed="rId17"/>
          <a:stretch>
            <a:fillRect/>
          </a:stretch>
        </p:blipFill>
        <p:spPr>
          <a:xfrm>
            <a:off x="-1428751" y="5156080"/>
            <a:ext cx="1114425" cy="1114425"/>
          </a:xfrm>
          <a:prstGeom prst="rect">
            <a:avLst/>
          </a:prstGeom>
        </p:spPr>
      </p:pic>
      <p:pic>
        <p:nvPicPr>
          <p:cNvPr id="40" name="Picture 19" descr="A close up of a logo&#10;&#10;Description automatically generated">
            <a:extLst>
              <a:ext uri="{FF2B5EF4-FFF2-40B4-BE49-F238E27FC236}">
                <a16:creationId xmlns:a16="http://schemas.microsoft.com/office/drawing/2014/main" id="{871ACCF4-1CBF-4CB2-B1CA-C3D55AAD0652}"/>
              </a:ext>
            </a:extLst>
          </p:cNvPr>
          <p:cNvPicPr>
            <a:picLocks noChangeAspect="1"/>
          </p:cNvPicPr>
          <p:nvPr/>
        </p:nvPicPr>
        <p:blipFill>
          <a:blip r:embed="rId18"/>
          <a:stretch>
            <a:fillRect/>
          </a:stretch>
        </p:blipFill>
        <p:spPr>
          <a:xfrm>
            <a:off x="-3341836" y="4738239"/>
            <a:ext cx="1562100" cy="1562100"/>
          </a:xfrm>
          <a:prstGeom prst="rect">
            <a:avLst/>
          </a:prstGeom>
        </p:spPr>
      </p:pic>
      <p:pic>
        <p:nvPicPr>
          <p:cNvPr id="42" name="Picture 20" descr="Icon&#10;&#10;Description automatically generated">
            <a:extLst>
              <a:ext uri="{FF2B5EF4-FFF2-40B4-BE49-F238E27FC236}">
                <a16:creationId xmlns:a16="http://schemas.microsoft.com/office/drawing/2014/main" id="{34EADAE9-DAC2-48AA-86D9-4039D227921F}"/>
              </a:ext>
            </a:extLst>
          </p:cNvPr>
          <p:cNvPicPr>
            <a:picLocks noChangeAspect="1"/>
          </p:cNvPicPr>
          <p:nvPr/>
        </p:nvPicPr>
        <p:blipFill>
          <a:blip r:embed="rId19"/>
          <a:stretch>
            <a:fillRect/>
          </a:stretch>
        </p:blipFill>
        <p:spPr>
          <a:xfrm>
            <a:off x="208471" y="3659039"/>
            <a:ext cx="1381125" cy="1381125"/>
          </a:xfrm>
          <a:prstGeom prst="rect">
            <a:avLst/>
          </a:prstGeom>
        </p:spPr>
      </p:pic>
      <p:pic>
        <p:nvPicPr>
          <p:cNvPr id="44" name="Picture 22" descr="A picture containing rug&#10;&#10;Description automatically generated">
            <a:extLst>
              <a:ext uri="{FF2B5EF4-FFF2-40B4-BE49-F238E27FC236}">
                <a16:creationId xmlns:a16="http://schemas.microsoft.com/office/drawing/2014/main" id="{EF70395A-AE6E-45CA-BFC3-F212D713EE75}"/>
              </a:ext>
            </a:extLst>
          </p:cNvPr>
          <p:cNvPicPr>
            <a:picLocks noChangeAspect="1"/>
          </p:cNvPicPr>
          <p:nvPr/>
        </p:nvPicPr>
        <p:blipFill>
          <a:blip r:embed="rId20"/>
          <a:stretch>
            <a:fillRect/>
          </a:stretch>
        </p:blipFill>
        <p:spPr>
          <a:xfrm>
            <a:off x="-1130420" y="278561"/>
            <a:ext cx="1057275" cy="942975"/>
          </a:xfrm>
          <a:prstGeom prst="rect">
            <a:avLst/>
          </a:prstGeom>
        </p:spPr>
      </p:pic>
      <p:pic>
        <p:nvPicPr>
          <p:cNvPr id="46" name="Picture 23">
            <a:extLst>
              <a:ext uri="{FF2B5EF4-FFF2-40B4-BE49-F238E27FC236}">
                <a16:creationId xmlns:a16="http://schemas.microsoft.com/office/drawing/2014/main" id="{909E65F4-EDE0-43FA-8344-78DB180B4B86}"/>
              </a:ext>
            </a:extLst>
          </p:cNvPr>
          <p:cNvPicPr>
            <a:picLocks noChangeAspect="1"/>
          </p:cNvPicPr>
          <p:nvPr/>
        </p:nvPicPr>
        <p:blipFill>
          <a:blip r:embed="rId21"/>
          <a:stretch>
            <a:fillRect/>
          </a:stretch>
        </p:blipFill>
        <p:spPr>
          <a:xfrm>
            <a:off x="-1677659" y="1686644"/>
            <a:ext cx="1343025" cy="1343025"/>
          </a:xfrm>
          <a:prstGeom prst="rect">
            <a:avLst/>
          </a:prstGeom>
        </p:spPr>
      </p:pic>
      <p:pic>
        <p:nvPicPr>
          <p:cNvPr id="48" name="Picture 24" descr="A picture containing fruit&#10;&#10;Description automatically generated">
            <a:extLst>
              <a:ext uri="{FF2B5EF4-FFF2-40B4-BE49-F238E27FC236}">
                <a16:creationId xmlns:a16="http://schemas.microsoft.com/office/drawing/2014/main" id="{28B7EC7A-D009-45F1-AB98-7DEBBA772897}"/>
              </a:ext>
            </a:extLst>
          </p:cNvPr>
          <p:cNvPicPr>
            <a:picLocks noChangeAspect="1"/>
          </p:cNvPicPr>
          <p:nvPr/>
        </p:nvPicPr>
        <p:blipFill>
          <a:blip r:embed="rId22"/>
          <a:stretch>
            <a:fillRect/>
          </a:stretch>
        </p:blipFill>
        <p:spPr>
          <a:xfrm>
            <a:off x="3137859" y="966878"/>
            <a:ext cx="1381125" cy="1381125"/>
          </a:xfrm>
          <a:prstGeom prst="rect">
            <a:avLst/>
          </a:prstGeom>
        </p:spPr>
      </p:pic>
      <p:sp>
        <p:nvSpPr>
          <p:cNvPr id="49" name="TextBox 48">
            <a:extLst>
              <a:ext uri="{FF2B5EF4-FFF2-40B4-BE49-F238E27FC236}">
                <a16:creationId xmlns:a16="http://schemas.microsoft.com/office/drawing/2014/main" id="{588A6B1F-E132-49B2-AB72-2ED9BA3A46FE}"/>
              </a:ext>
            </a:extLst>
          </p:cNvPr>
          <p:cNvSpPr txBox="1"/>
          <p:nvPr/>
        </p:nvSpPr>
        <p:spPr>
          <a:xfrm>
            <a:off x="3459192" y="5932098"/>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Sorting Rule:</a:t>
            </a:r>
          </a:p>
          <a:p>
            <a:endParaRPr lang="en-US" sz="2000">
              <a:cs typeface="Calibri"/>
            </a:endParaRPr>
          </a:p>
        </p:txBody>
      </p:sp>
      <p:sp>
        <p:nvSpPr>
          <p:cNvPr id="50" name="TextBox 49">
            <a:extLst>
              <a:ext uri="{FF2B5EF4-FFF2-40B4-BE49-F238E27FC236}">
                <a16:creationId xmlns:a16="http://schemas.microsoft.com/office/drawing/2014/main" id="{5502E4DC-188F-421E-9659-7FE25C181392}"/>
              </a:ext>
            </a:extLst>
          </p:cNvPr>
          <p:cNvSpPr txBox="1"/>
          <p:nvPr/>
        </p:nvSpPr>
        <p:spPr>
          <a:xfrm>
            <a:off x="7959305" y="571643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Sorting Rule:</a:t>
            </a:r>
          </a:p>
          <a:p>
            <a:endParaRPr lang="en-US" sz="2000">
              <a:cs typeface="Calibri"/>
            </a:endParaRPr>
          </a:p>
        </p:txBody>
      </p:sp>
      <p:grpSp>
        <p:nvGrpSpPr>
          <p:cNvPr id="37" name="Group 36"/>
          <p:cNvGrpSpPr/>
          <p:nvPr/>
        </p:nvGrpSpPr>
        <p:grpSpPr>
          <a:xfrm>
            <a:off x="1649512" y="6152106"/>
            <a:ext cx="2140206" cy="542956"/>
            <a:chOff x="295318" y="1013946"/>
            <a:chExt cx="2140206" cy="542956"/>
          </a:xfrm>
        </p:grpSpPr>
        <p:sp>
          <p:nvSpPr>
            <p:cNvPr id="39" name="TextBox 38">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41" name="Straight Arrow Connector 40">
              <a:extLst>
                <a:ext uri="{FF2B5EF4-FFF2-40B4-BE49-F238E27FC236}">
                  <a16:creationId xmlns:a16="http://schemas.microsoft.com/office/drawing/2014/main" id="{814166B6-424D-41BC-A29A-8F1442FF1E3E}"/>
                </a:ext>
              </a:extLst>
            </p:cNvPr>
            <p:cNvCxnSpPr/>
            <p:nvPr/>
          </p:nvCxnSpPr>
          <p:spPr>
            <a:xfrm flipH="1" flipV="1">
              <a:off x="295318" y="1013946"/>
              <a:ext cx="455060" cy="173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253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25104"/>
            <a:ext cx="11997911" cy="6607791"/>
          </a:xfrm>
          <a:prstGeom prst="round2DiagRect">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accent1"/>
          </a:solidFill>
          <a:ln w="28575">
            <a:solidFill>
              <a:srgbClr val="4472C4"/>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GB"/>
          </a:p>
        </p:txBody>
      </p:sp>
      <p:sp>
        <p:nvSpPr>
          <p:cNvPr id="27" name="Rectangle 26">
            <a:extLst>
              <a:ext uri="{FF2B5EF4-FFF2-40B4-BE49-F238E27FC236}">
                <a16:creationId xmlns:a16="http://schemas.microsoft.com/office/drawing/2014/main" id="{2FFE1002-E844-3642-A0B9-10BEEFD39A80}"/>
              </a:ext>
            </a:extLst>
          </p:cNvPr>
          <p:cNvSpPr/>
          <p:nvPr/>
        </p:nvSpPr>
        <p:spPr>
          <a:xfrm>
            <a:off x="3979482" y="2601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Tree>
    <p:extLst>
      <p:ext uri="{BB962C8B-B14F-4D97-AF65-F5344CB8AC3E}">
        <p14:creationId xmlns:p14="http://schemas.microsoft.com/office/powerpoint/2010/main" val="1628649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accent6">
                <a:lumMod val="50000"/>
              </a:schemeClr>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5" name="TextBox 4">
            <a:extLst>
              <a:ext uri="{FF2B5EF4-FFF2-40B4-BE49-F238E27FC236}">
                <a16:creationId xmlns:a16="http://schemas.microsoft.com/office/drawing/2014/main" id="{B1743048-3B75-47D4-B657-5B735B23E798}"/>
              </a:ext>
            </a:extLst>
          </p:cNvPr>
          <p:cNvSpPr txBox="1"/>
          <p:nvPr/>
        </p:nvSpPr>
        <p:spPr>
          <a:xfrm>
            <a:off x="468702" y="1417608"/>
            <a:ext cx="1134086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a:cs typeface="Calibri"/>
              </a:rPr>
              <a:t>Attributes</a:t>
            </a:r>
            <a:r>
              <a:rPr lang="en-US" sz="3600">
                <a:latin typeface="Calibri"/>
                <a:cs typeface="Calibri"/>
              </a:rPr>
              <a:t> are how we describe what we know about characteristics of an object.</a:t>
            </a:r>
          </a:p>
          <a:p>
            <a:endParaRPr lang="en-US" sz="3600">
              <a:latin typeface="Calibri"/>
              <a:cs typeface="Calibri"/>
            </a:endParaRPr>
          </a:p>
          <a:p>
            <a:r>
              <a:rPr lang="en-US" sz="3600">
                <a:latin typeface="Calibri"/>
                <a:cs typeface="Calibri"/>
              </a:rPr>
              <a:t>What are some examples of attributes that we have used in sorting collections?</a:t>
            </a:r>
          </a:p>
          <a:p>
            <a:endParaRPr lang="en-US" sz="3600">
              <a:latin typeface="Calibri"/>
              <a:cs typeface="Calibri"/>
            </a:endParaRPr>
          </a:p>
          <a:p>
            <a:endParaRPr lang="en-US" sz="3600">
              <a:latin typeface="Calibri"/>
              <a:cs typeface="Calibri"/>
            </a:endParaRPr>
          </a:p>
          <a:p>
            <a:endParaRPr lang="en-US" sz="3600">
              <a:latin typeface="Calibri"/>
              <a:cs typeface="Calibri"/>
            </a:endParaRPr>
          </a:p>
          <a:p>
            <a:endParaRPr lang="en-US" sz="3600">
              <a:latin typeface="Calibri"/>
              <a:cs typeface="Calibri"/>
            </a:endParaRPr>
          </a:p>
        </p:txBody>
      </p:sp>
      <p:sp>
        <p:nvSpPr>
          <p:cNvPr id="6" name="TextBox 5">
            <a:extLst>
              <a:ext uri="{FF2B5EF4-FFF2-40B4-BE49-F238E27FC236}">
                <a16:creationId xmlns:a16="http://schemas.microsoft.com/office/drawing/2014/main" id="{E1E224D2-8906-4132-A29D-191441C09732}"/>
              </a:ext>
            </a:extLst>
          </p:cNvPr>
          <p:cNvSpPr txBox="1"/>
          <p:nvPr/>
        </p:nvSpPr>
        <p:spPr>
          <a:xfrm>
            <a:off x="4508740" y="439948"/>
            <a:ext cx="69557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mn-lt"/>
                <a:cs typeface="+mn-lt"/>
              </a:rPr>
              <a:t>Check for Understanding</a:t>
            </a:r>
          </a:p>
          <a:p>
            <a:pPr algn="l"/>
            <a:endParaRPr lang="en-US" sz="3600">
              <a:cs typeface="Calibri"/>
            </a:endParaRPr>
          </a:p>
        </p:txBody>
      </p:sp>
    </p:spTree>
    <p:extLst>
      <p:ext uri="{BB962C8B-B14F-4D97-AF65-F5344CB8AC3E}">
        <p14:creationId xmlns:p14="http://schemas.microsoft.com/office/powerpoint/2010/main" val="32816484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End of this day.</a:t>
            </a:r>
            <a:endParaRPr lang="en-US"/>
          </a:p>
        </p:txBody>
      </p:sp>
      <p:sp>
        <p:nvSpPr>
          <p:cNvPr id="6" name="TextBox 5">
            <a:extLst>
              <a:ext uri="{FF2B5EF4-FFF2-40B4-BE49-F238E27FC236}">
                <a16:creationId xmlns:a16="http://schemas.microsoft.com/office/drawing/2014/main" id="{4E2F3D2A-B0DE-42C7-A379-E17832ADEF2E}"/>
              </a:ext>
            </a:extLst>
          </p:cNvPr>
          <p:cNvSpPr txBox="1"/>
          <p:nvPr/>
        </p:nvSpPr>
        <p:spPr>
          <a:xfrm>
            <a:off x="4724400" y="2559098"/>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Tree>
    <p:extLst>
      <p:ext uri="{BB962C8B-B14F-4D97-AF65-F5344CB8AC3E}">
        <p14:creationId xmlns:p14="http://schemas.microsoft.com/office/powerpoint/2010/main" val="2477295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5" name="Flowchart: Off-page Connector 24">
            <a:extLst>
              <a:ext uri="{FF2B5EF4-FFF2-40B4-BE49-F238E27FC236}">
                <a16:creationId xmlns:a16="http://schemas.microsoft.com/office/drawing/2014/main" id="{D7DCB530-229C-43EB-BF1D-9C915DA3E250}"/>
              </a:ext>
            </a:extLst>
          </p:cNvPr>
          <p:cNvSpPr/>
          <p:nvPr/>
        </p:nvSpPr>
        <p:spPr>
          <a:xfrm rot="5400000">
            <a:off x="5379919" y="1605864"/>
            <a:ext cx="1250830" cy="3191772"/>
          </a:xfrm>
          <a:prstGeom prst="flowChartOffpage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F5B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1"/>
          </a:solidFill>
          <a:ln w="28575">
            <a:solidFill>
              <a:srgbClr val="F5B905"/>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94FD586-2A6D-1F49-BBA2-0AEBB048D81F}"/>
              </a:ext>
            </a:extLst>
          </p:cNvPr>
          <p:cNvSpPr txBox="1"/>
          <p:nvPr/>
        </p:nvSpPr>
        <p:spPr>
          <a:xfrm>
            <a:off x="4841496" y="2630976"/>
            <a:ext cx="2915605" cy="1200329"/>
          </a:xfrm>
          <a:prstGeom prst="rect">
            <a:avLst/>
          </a:prstGeom>
          <a:noFill/>
        </p:spPr>
        <p:txBody>
          <a:bodyPr wrap="square" lIns="91440" tIns="45720" rIns="91440" bIns="45720" rtlCol="0" anchor="ctr">
            <a:spAutoFit/>
          </a:bodyPr>
          <a:lstStyle/>
          <a:p>
            <a:pPr algn="ctr"/>
            <a:r>
              <a:rPr lang="en-US" sz="3600">
                <a:solidFill>
                  <a:schemeClr val="tx1">
                    <a:lumMod val="50000"/>
                    <a:lumOff val="50000"/>
                  </a:schemeClr>
                </a:solidFill>
                <a:latin typeface="Marker Felt Thin"/>
              </a:rPr>
              <a:t>Sorting Logic Blocks</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8466" y="169329"/>
            <a:ext cx="2846000" cy="779773"/>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3</a:t>
            </a:r>
          </a:p>
        </p:txBody>
      </p:sp>
      <p:sp>
        <p:nvSpPr>
          <p:cNvPr id="19" name="Rectangle 18">
            <a:extLst>
              <a:ext uri="{FF2B5EF4-FFF2-40B4-BE49-F238E27FC236}">
                <a16:creationId xmlns:a16="http://schemas.microsoft.com/office/drawing/2014/main" id="{9171311C-B1E6-8540-A0A5-92BE7AD0BFA4}"/>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3" name="Rectangle 22">
            <a:extLst>
              <a:ext uri="{FF2B5EF4-FFF2-40B4-BE49-F238E27FC236}">
                <a16:creationId xmlns:a16="http://schemas.microsoft.com/office/drawing/2014/main" id="{A6791C5D-A6F7-1849-A4DC-5A98ACA6B945}"/>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6" name="Rectangle 25">
            <a:extLst>
              <a:ext uri="{FF2B5EF4-FFF2-40B4-BE49-F238E27FC236}">
                <a16:creationId xmlns:a16="http://schemas.microsoft.com/office/drawing/2014/main" id="{EE66E293-EB61-F441-A847-23A16BAFAD93}"/>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 name="TextBox 1">
            <a:extLst>
              <a:ext uri="{FF2B5EF4-FFF2-40B4-BE49-F238E27FC236}">
                <a16:creationId xmlns:a16="http://schemas.microsoft.com/office/drawing/2014/main" id="{7312DEC1-A807-44F7-BA09-95933493EDF9}"/>
              </a:ext>
            </a:extLst>
          </p:cNvPr>
          <p:cNvSpPr txBox="1"/>
          <p:nvPr/>
        </p:nvSpPr>
        <p:spPr>
          <a:xfrm>
            <a:off x="504776" y="2481532"/>
            <a:ext cx="321425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What is the rule? </a:t>
            </a:r>
          </a:p>
        </p:txBody>
      </p:sp>
      <p:sp>
        <p:nvSpPr>
          <p:cNvPr id="8" name="TextBox 7">
            <a:extLst>
              <a:ext uri="{FF2B5EF4-FFF2-40B4-BE49-F238E27FC236}">
                <a16:creationId xmlns:a16="http://schemas.microsoft.com/office/drawing/2014/main" id="{781A0F6F-A5BB-4DCF-899F-D36D5245F072}"/>
              </a:ext>
            </a:extLst>
          </p:cNvPr>
          <p:cNvSpPr txBox="1"/>
          <p:nvPr/>
        </p:nvSpPr>
        <p:spPr>
          <a:xfrm>
            <a:off x="9634137" y="2466142"/>
            <a:ext cx="20530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bg2">
                    <a:lumMod val="25000"/>
                  </a:schemeClr>
                </a:solidFill>
                <a:cs typeface="Calibri"/>
              </a:rPr>
              <a:t>Guess my Shape</a:t>
            </a:r>
          </a:p>
        </p:txBody>
      </p:sp>
      <p:sp>
        <p:nvSpPr>
          <p:cNvPr id="7" name="Oval 6">
            <a:extLst>
              <a:ext uri="{FF2B5EF4-FFF2-40B4-BE49-F238E27FC236}">
                <a16:creationId xmlns:a16="http://schemas.microsoft.com/office/drawing/2014/main" id="{E001AD05-D402-4C83-BB77-F3E394711BE3}"/>
              </a:ext>
            </a:extLst>
          </p:cNvPr>
          <p:cNvSpPr/>
          <p:nvPr/>
        </p:nvSpPr>
        <p:spPr>
          <a:xfrm>
            <a:off x="981188" y="3381451"/>
            <a:ext cx="2354544" cy="2343124"/>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AAC28C30-C543-4EF0-9BB7-B857D018E83F}"/>
              </a:ext>
            </a:extLst>
          </p:cNvPr>
          <p:cNvSpPr/>
          <p:nvPr/>
        </p:nvSpPr>
        <p:spPr>
          <a:xfrm rot="5400000">
            <a:off x="1893776" y="4057307"/>
            <a:ext cx="546338" cy="9920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DCE93B-EF73-43FB-AB29-596F2885EF2A}"/>
              </a:ext>
            </a:extLst>
          </p:cNvPr>
          <p:cNvSpPr/>
          <p:nvPr/>
        </p:nvSpPr>
        <p:spPr>
          <a:xfrm>
            <a:off x="9059707" y="389470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Isosceles Triangle 4">
            <a:extLst>
              <a:ext uri="{FF2B5EF4-FFF2-40B4-BE49-F238E27FC236}">
                <a16:creationId xmlns:a16="http://schemas.microsoft.com/office/drawing/2014/main" id="{47542769-402B-4CEA-B683-E42D44752F38}"/>
              </a:ext>
            </a:extLst>
          </p:cNvPr>
          <p:cNvSpPr/>
          <p:nvPr/>
        </p:nvSpPr>
        <p:spPr>
          <a:xfrm>
            <a:off x="10660680" y="4865487"/>
            <a:ext cx="1060704" cy="914400"/>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Graphic 9" descr="Question Mark with solid fill">
            <a:extLst>
              <a:ext uri="{FF2B5EF4-FFF2-40B4-BE49-F238E27FC236}">
                <a16:creationId xmlns:a16="http://schemas.microsoft.com/office/drawing/2014/main" id="{7CC78D9C-AE3D-4A06-83B1-07DAACD2FAC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74107" y="4408287"/>
            <a:ext cx="914400" cy="914400"/>
          </a:xfrm>
          <a:prstGeom prst="rect">
            <a:avLst/>
          </a:prstGeom>
        </p:spPr>
      </p:pic>
    </p:spTree>
    <p:extLst>
      <p:ext uri="{BB962C8B-B14F-4D97-AF65-F5344CB8AC3E}">
        <p14:creationId xmlns:p14="http://schemas.microsoft.com/office/powerpoint/2010/main" val="38144696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5B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rgbClr val="F5B905"/>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6E71BCAE-82A3-4F95-BC40-341704E0C5CC}"/>
              </a:ext>
            </a:extLst>
          </p:cNvPr>
          <p:cNvSpPr txBox="1"/>
          <p:nvPr/>
        </p:nvSpPr>
        <p:spPr>
          <a:xfrm>
            <a:off x="776173" y="1307772"/>
            <a:ext cx="746838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Omari has a sorting hoop that looks like this:</a:t>
            </a:r>
            <a:endParaRPr lang="en-US"/>
          </a:p>
          <a:p>
            <a:r>
              <a:rPr lang="en-US"/>
              <a:t/>
            </a:r>
            <a:br>
              <a:rPr lang="en-US"/>
            </a:br>
            <a:endParaRPr lang="en-US"/>
          </a:p>
        </p:txBody>
      </p:sp>
      <p:sp>
        <p:nvSpPr>
          <p:cNvPr id="8" name="TextBox 7">
            <a:extLst>
              <a:ext uri="{FF2B5EF4-FFF2-40B4-BE49-F238E27FC236}">
                <a16:creationId xmlns:a16="http://schemas.microsoft.com/office/drawing/2014/main" id="{26BC9DF7-030E-404E-BE78-6BB7202107A8}"/>
              </a:ext>
            </a:extLst>
          </p:cNvPr>
          <p:cNvSpPr txBox="1"/>
          <p:nvPr/>
        </p:nvSpPr>
        <p:spPr>
          <a:xfrm>
            <a:off x="231573" y="5758776"/>
            <a:ext cx="11004148" cy="14516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800" b="0" i="0" u="none" strike="noStrike">
                <a:effectLst/>
                <a:latin typeface="Calibri"/>
                <a:cs typeface="Arial"/>
              </a:rPr>
              <a:t>What sorting rule might he be using? </a:t>
            </a:r>
          </a:p>
          <a:p>
            <a:pPr>
              <a:spcAft>
                <a:spcPts val="500"/>
              </a:spcAft>
            </a:pPr>
            <a:r>
              <a:rPr lang="en-US" sz="2800" b="0" i="0" u="none" strike="noStrike">
                <a:effectLst/>
                <a:latin typeface="Calibri"/>
                <a:cs typeface="Arial"/>
              </a:rPr>
              <a:t>Sort </a:t>
            </a:r>
            <a:r>
              <a:rPr lang="en-US" sz="2800">
                <a:latin typeface="Calibri"/>
                <a:cs typeface="Arial"/>
              </a:rPr>
              <a:t>the other</a:t>
            </a:r>
            <a:r>
              <a:rPr lang="en-US" sz="2800" b="0" i="0" u="none" strike="noStrike">
                <a:effectLst/>
                <a:latin typeface="Calibri"/>
                <a:cs typeface="Arial"/>
              </a:rPr>
              <a:t> shapes using this rule.</a:t>
            </a:r>
            <a:endParaRPr lang="en-US" sz="2800" b="0">
              <a:effectLst/>
              <a:latin typeface="Calibri"/>
              <a:cs typeface="Arial"/>
            </a:endParaRPr>
          </a:p>
          <a:p>
            <a:pPr rtl="0">
              <a:spcBef>
                <a:spcPts val="0"/>
              </a:spcBef>
              <a:spcAft>
                <a:spcPts val="500"/>
              </a:spcAft>
            </a:pPr>
            <a:endParaRPr lang="en-US" sz="2400">
              <a:solidFill>
                <a:srgbClr val="434343"/>
              </a:solidFill>
              <a:latin typeface="Arial"/>
              <a:cs typeface="Calibri"/>
            </a:endParaRPr>
          </a:p>
        </p:txBody>
      </p:sp>
      <p:sp>
        <p:nvSpPr>
          <p:cNvPr id="4" name="Oval 3">
            <a:extLst>
              <a:ext uri="{FF2B5EF4-FFF2-40B4-BE49-F238E27FC236}">
                <a16:creationId xmlns:a16="http://schemas.microsoft.com/office/drawing/2014/main" id="{8FFC1A69-D8A1-4996-9F31-ED0BD4D90F71}"/>
              </a:ext>
            </a:extLst>
          </p:cNvPr>
          <p:cNvSpPr/>
          <p:nvPr/>
        </p:nvSpPr>
        <p:spPr>
          <a:xfrm>
            <a:off x="1009248" y="1883266"/>
            <a:ext cx="4724399" cy="388755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2D68AED-2545-4449-A200-824135B9E39B}"/>
              </a:ext>
            </a:extLst>
          </p:cNvPr>
          <p:cNvSpPr/>
          <p:nvPr/>
        </p:nvSpPr>
        <p:spPr>
          <a:xfrm>
            <a:off x="10222341" y="373384"/>
            <a:ext cx="597983" cy="548640"/>
          </a:xfrm>
          <a:prstGeom prst="rect">
            <a:avLst/>
          </a:prstGeom>
          <a:solidFill>
            <a:srgbClr val="FFC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A6F0CAC3-9871-46A6-9016-756AF0B5BEC6}"/>
              </a:ext>
            </a:extLst>
          </p:cNvPr>
          <p:cNvSpPr/>
          <p:nvPr/>
        </p:nvSpPr>
        <p:spPr>
          <a:xfrm>
            <a:off x="9338982" y="2592807"/>
            <a:ext cx="597983" cy="54864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Isosceles Triangle 9">
            <a:extLst>
              <a:ext uri="{FF2B5EF4-FFF2-40B4-BE49-F238E27FC236}">
                <a16:creationId xmlns:a16="http://schemas.microsoft.com/office/drawing/2014/main" id="{FBADB39A-24C0-4B8F-BA56-B383BD37B8B4}"/>
              </a:ext>
            </a:extLst>
          </p:cNvPr>
          <p:cNvSpPr/>
          <p:nvPr/>
        </p:nvSpPr>
        <p:spPr>
          <a:xfrm>
            <a:off x="10276008" y="1606028"/>
            <a:ext cx="597983" cy="548640"/>
          </a:xfrm>
          <a:prstGeom prst="triangle">
            <a:avLst/>
          </a:prstGeom>
          <a:solidFill>
            <a:srgbClr val="F7FA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2DF07707-1B28-45D0-BAE9-BA2B58493861}"/>
              </a:ext>
            </a:extLst>
          </p:cNvPr>
          <p:cNvSpPr/>
          <p:nvPr/>
        </p:nvSpPr>
        <p:spPr>
          <a:xfrm>
            <a:off x="11498545" y="1606028"/>
            <a:ext cx="254480" cy="1438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AED7FF43-9784-4C52-8D92-DBE66DBB9EF3}"/>
              </a:ext>
            </a:extLst>
          </p:cNvPr>
          <p:cNvSpPr/>
          <p:nvPr/>
        </p:nvSpPr>
        <p:spPr>
          <a:xfrm>
            <a:off x="11155042" y="373384"/>
            <a:ext cx="597983" cy="548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93D90D13-B319-4C84-AE68-9CEC9CA1556F}"/>
              </a:ext>
            </a:extLst>
          </p:cNvPr>
          <p:cNvSpPr/>
          <p:nvPr/>
        </p:nvSpPr>
        <p:spPr>
          <a:xfrm>
            <a:off x="1514361" y="2873677"/>
            <a:ext cx="444502" cy="1299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448A8FA5-9BA7-4559-9DEF-FC79EE372D24}"/>
              </a:ext>
            </a:extLst>
          </p:cNvPr>
          <p:cNvSpPr/>
          <p:nvPr/>
        </p:nvSpPr>
        <p:spPr>
          <a:xfrm>
            <a:off x="8721969" y="373384"/>
            <a:ext cx="1178843" cy="548640"/>
          </a:xfrm>
          <a:prstGeom prst="rect">
            <a:avLst/>
          </a:prstGeom>
          <a:solidFill>
            <a:srgbClr val="A6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Isosceles Triangle 16">
            <a:extLst>
              <a:ext uri="{FF2B5EF4-FFF2-40B4-BE49-F238E27FC236}">
                <a16:creationId xmlns:a16="http://schemas.microsoft.com/office/drawing/2014/main" id="{0B0D3908-3168-4D53-94CA-A83AB88C73DF}"/>
              </a:ext>
            </a:extLst>
          </p:cNvPr>
          <p:cNvSpPr/>
          <p:nvPr/>
        </p:nvSpPr>
        <p:spPr>
          <a:xfrm rot="10800000">
            <a:off x="9242696" y="1508810"/>
            <a:ext cx="597983" cy="548640"/>
          </a:xfrm>
          <a:prstGeom prst="triangle">
            <a:avLst/>
          </a:prstGeom>
          <a:solidFill>
            <a:srgbClr val="A513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82A6F406-DB2D-4843-8606-C236DF3D90DF}"/>
              </a:ext>
            </a:extLst>
          </p:cNvPr>
          <p:cNvSpPr/>
          <p:nvPr/>
        </p:nvSpPr>
        <p:spPr>
          <a:xfrm>
            <a:off x="10291378" y="2592807"/>
            <a:ext cx="597983" cy="5486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rapezoid 11">
            <a:extLst>
              <a:ext uri="{FF2B5EF4-FFF2-40B4-BE49-F238E27FC236}">
                <a16:creationId xmlns:a16="http://schemas.microsoft.com/office/drawing/2014/main" id="{D0FD8F32-E3FE-4A07-BA35-577A5C082492}"/>
              </a:ext>
            </a:extLst>
          </p:cNvPr>
          <p:cNvSpPr/>
          <p:nvPr/>
        </p:nvSpPr>
        <p:spPr>
          <a:xfrm>
            <a:off x="9349914" y="3579586"/>
            <a:ext cx="1133761" cy="444391"/>
          </a:xfrm>
          <a:prstGeom prst="trapezoi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Diamond 18">
            <a:extLst>
              <a:ext uri="{FF2B5EF4-FFF2-40B4-BE49-F238E27FC236}">
                <a16:creationId xmlns:a16="http://schemas.microsoft.com/office/drawing/2014/main" id="{8F30B5DD-5FD8-475E-93A4-D97BAC98842A}"/>
              </a:ext>
            </a:extLst>
          </p:cNvPr>
          <p:cNvSpPr/>
          <p:nvPr/>
        </p:nvSpPr>
        <p:spPr>
          <a:xfrm>
            <a:off x="10944771" y="3506501"/>
            <a:ext cx="914400" cy="914400"/>
          </a:xfrm>
          <a:prstGeom prst="diamon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4" name="Group 23"/>
          <p:cNvGrpSpPr/>
          <p:nvPr/>
        </p:nvGrpSpPr>
        <p:grpSpPr>
          <a:xfrm>
            <a:off x="9458845" y="4298436"/>
            <a:ext cx="2124973" cy="686983"/>
            <a:chOff x="310551" y="869919"/>
            <a:chExt cx="2124973" cy="686983"/>
          </a:xfrm>
        </p:grpSpPr>
        <p:sp>
          <p:nvSpPr>
            <p:cNvPr id="25" name="TextBox 24">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26" name="Straight Arrow Connector 25">
              <a:extLst>
                <a:ext uri="{FF2B5EF4-FFF2-40B4-BE49-F238E27FC236}">
                  <a16:creationId xmlns:a16="http://schemas.microsoft.com/office/drawing/2014/main" id="{814166B6-424D-41BC-A29A-8F1442FF1E3E}"/>
                </a:ext>
              </a:extLst>
            </p:cNvPr>
            <p:cNvCxnSpPr/>
            <p:nvPr/>
          </p:nvCxnSpPr>
          <p:spPr>
            <a:xfrm flipH="1" flipV="1">
              <a:off x="722425" y="869919"/>
              <a:ext cx="27953" cy="317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0063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5B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rgbClr val="F5B905"/>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6E71BCAE-82A3-4F95-BC40-341704E0C5CC}"/>
              </a:ext>
            </a:extLst>
          </p:cNvPr>
          <p:cNvSpPr txBox="1"/>
          <p:nvPr/>
        </p:nvSpPr>
        <p:spPr>
          <a:xfrm>
            <a:off x="776173" y="1307772"/>
            <a:ext cx="746838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Anna has a sorting hoop that looks like this:</a:t>
            </a:r>
            <a:endParaRPr lang="en-US"/>
          </a:p>
          <a:p>
            <a:r>
              <a:rPr lang="en-US"/>
              <a:t/>
            </a:r>
            <a:br>
              <a:rPr lang="en-US"/>
            </a:br>
            <a:endParaRPr lang="en-US"/>
          </a:p>
        </p:txBody>
      </p:sp>
      <p:sp>
        <p:nvSpPr>
          <p:cNvPr id="8" name="TextBox 7">
            <a:extLst>
              <a:ext uri="{FF2B5EF4-FFF2-40B4-BE49-F238E27FC236}">
                <a16:creationId xmlns:a16="http://schemas.microsoft.com/office/drawing/2014/main" id="{26BC9DF7-030E-404E-BE78-6BB7202107A8}"/>
              </a:ext>
            </a:extLst>
          </p:cNvPr>
          <p:cNvSpPr txBox="1"/>
          <p:nvPr/>
        </p:nvSpPr>
        <p:spPr>
          <a:xfrm>
            <a:off x="360538" y="5804572"/>
            <a:ext cx="10641075" cy="14516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800" b="0" i="0" u="none" strike="noStrike">
                <a:effectLst/>
                <a:latin typeface="Calibri"/>
                <a:cs typeface="Arial"/>
              </a:rPr>
              <a:t>What sorting rule might she be using? </a:t>
            </a:r>
          </a:p>
          <a:p>
            <a:pPr>
              <a:spcAft>
                <a:spcPts val="500"/>
              </a:spcAft>
            </a:pPr>
            <a:r>
              <a:rPr lang="en-US" sz="2800" b="0" i="0" u="none" strike="noStrike">
                <a:effectLst/>
                <a:latin typeface="Calibri"/>
                <a:cs typeface="Arial"/>
              </a:rPr>
              <a:t>Sort </a:t>
            </a:r>
            <a:r>
              <a:rPr lang="en-US" sz="2800">
                <a:latin typeface="Calibri"/>
                <a:cs typeface="Arial"/>
              </a:rPr>
              <a:t>the other</a:t>
            </a:r>
            <a:r>
              <a:rPr lang="en-US" sz="2800" b="0" i="0" u="none" strike="noStrike">
                <a:effectLst/>
                <a:latin typeface="Calibri"/>
                <a:cs typeface="Arial"/>
              </a:rPr>
              <a:t> shapes using this rule.</a:t>
            </a:r>
            <a:endParaRPr lang="en-US" sz="2800" b="0">
              <a:effectLst/>
              <a:latin typeface="Calibri"/>
              <a:cs typeface="Arial"/>
            </a:endParaRPr>
          </a:p>
          <a:p>
            <a:pPr rtl="0">
              <a:spcBef>
                <a:spcPts val="0"/>
              </a:spcBef>
              <a:spcAft>
                <a:spcPts val="500"/>
              </a:spcAft>
            </a:pPr>
            <a:endParaRPr lang="en-US" sz="2400">
              <a:solidFill>
                <a:srgbClr val="434343"/>
              </a:solidFill>
              <a:latin typeface="Arial"/>
              <a:cs typeface="Calibri"/>
            </a:endParaRPr>
          </a:p>
        </p:txBody>
      </p:sp>
      <p:sp>
        <p:nvSpPr>
          <p:cNvPr id="4" name="Oval 3">
            <a:extLst>
              <a:ext uri="{FF2B5EF4-FFF2-40B4-BE49-F238E27FC236}">
                <a16:creationId xmlns:a16="http://schemas.microsoft.com/office/drawing/2014/main" id="{8FFC1A69-D8A1-4996-9F31-ED0BD4D90F71}"/>
              </a:ext>
            </a:extLst>
          </p:cNvPr>
          <p:cNvSpPr/>
          <p:nvPr/>
        </p:nvSpPr>
        <p:spPr>
          <a:xfrm>
            <a:off x="2592001" y="1917015"/>
            <a:ext cx="4724399" cy="388755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2D68AED-2545-4449-A200-824135B9E39B}"/>
              </a:ext>
            </a:extLst>
          </p:cNvPr>
          <p:cNvSpPr/>
          <p:nvPr/>
        </p:nvSpPr>
        <p:spPr>
          <a:xfrm>
            <a:off x="10222341" y="373384"/>
            <a:ext cx="597983" cy="548640"/>
          </a:xfrm>
          <a:prstGeom prst="rect">
            <a:avLst/>
          </a:prstGeom>
          <a:solidFill>
            <a:srgbClr val="FFC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A6F0CAC3-9871-46A6-9016-756AF0B5BEC6}"/>
              </a:ext>
            </a:extLst>
          </p:cNvPr>
          <p:cNvSpPr/>
          <p:nvPr/>
        </p:nvSpPr>
        <p:spPr>
          <a:xfrm>
            <a:off x="9338982" y="2592807"/>
            <a:ext cx="597983" cy="54864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Isosceles Triangle 9">
            <a:extLst>
              <a:ext uri="{FF2B5EF4-FFF2-40B4-BE49-F238E27FC236}">
                <a16:creationId xmlns:a16="http://schemas.microsoft.com/office/drawing/2014/main" id="{FBADB39A-24C0-4B8F-BA56-B383BD37B8B4}"/>
              </a:ext>
            </a:extLst>
          </p:cNvPr>
          <p:cNvSpPr/>
          <p:nvPr/>
        </p:nvSpPr>
        <p:spPr>
          <a:xfrm>
            <a:off x="10276008" y="1606028"/>
            <a:ext cx="597983" cy="548640"/>
          </a:xfrm>
          <a:prstGeom prst="triangle">
            <a:avLst/>
          </a:prstGeom>
          <a:solidFill>
            <a:srgbClr val="F7FA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2DF07707-1B28-45D0-BAE9-BA2B58493861}"/>
              </a:ext>
            </a:extLst>
          </p:cNvPr>
          <p:cNvSpPr/>
          <p:nvPr/>
        </p:nvSpPr>
        <p:spPr>
          <a:xfrm>
            <a:off x="11498545" y="1606028"/>
            <a:ext cx="254480" cy="1438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AED7FF43-9784-4C52-8D92-DBE66DBB9EF3}"/>
              </a:ext>
            </a:extLst>
          </p:cNvPr>
          <p:cNvSpPr/>
          <p:nvPr/>
        </p:nvSpPr>
        <p:spPr>
          <a:xfrm>
            <a:off x="11155042" y="373384"/>
            <a:ext cx="597983" cy="548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93D90D13-B319-4C84-AE68-9CEC9CA1556F}"/>
              </a:ext>
            </a:extLst>
          </p:cNvPr>
          <p:cNvSpPr/>
          <p:nvPr/>
        </p:nvSpPr>
        <p:spPr>
          <a:xfrm>
            <a:off x="1486074" y="3118815"/>
            <a:ext cx="444502" cy="1299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448A8FA5-9BA7-4559-9DEF-FC79EE372D24}"/>
              </a:ext>
            </a:extLst>
          </p:cNvPr>
          <p:cNvSpPr/>
          <p:nvPr/>
        </p:nvSpPr>
        <p:spPr>
          <a:xfrm>
            <a:off x="8721969" y="373384"/>
            <a:ext cx="1178843" cy="548640"/>
          </a:xfrm>
          <a:prstGeom prst="rect">
            <a:avLst/>
          </a:prstGeom>
          <a:solidFill>
            <a:srgbClr val="A6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Isosceles Triangle 16">
            <a:extLst>
              <a:ext uri="{FF2B5EF4-FFF2-40B4-BE49-F238E27FC236}">
                <a16:creationId xmlns:a16="http://schemas.microsoft.com/office/drawing/2014/main" id="{0B0D3908-3168-4D53-94CA-A83AB88C73DF}"/>
              </a:ext>
            </a:extLst>
          </p:cNvPr>
          <p:cNvSpPr/>
          <p:nvPr/>
        </p:nvSpPr>
        <p:spPr>
          <a:xfrm rot="10800000">
            <a:off x="9242696" y="1508810"/>
            <a:ext cx="597983" cy="548640"/>
          </a:xfrm>
          <a:prstGeom prst="triangle">
            <a:avLst/>
          </a:prstGeom>
          <a:solidFill>
            <a:srgbClr val="A513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82A6F406-DB2D-4843-8606-C236DF3D90DF}"/>
              </a:ext>
            </a:extLst>
          </p:cNvPr>
          <p:cNvSpPr/>
          <p:nvPr/>
        </p:nvSpPr>
        <p:spPr>
          <a:xfrm>
            <a:off x="10291378" y="2592807"/>
            <a:ext cx="597983" cy="5486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rapezoid 11">
            <a:extLst>
              <a:ext uri="{FF2B5EF4-FFF2-40B4-BE49-F238E27FC236}">
                <a16:creationId xmlns:a16="http://schemas.microsoft.com/office/drawing/2014/main" id="{D0FD8F32-E3FE-4A07-BA35-577A5C082492}"/>
              </a:ext>
            </a:extLst>
          </p:cNvPr>
          <p:cNvSpPr/>
          <p:nvPr/>
        </p:nvSpPr>
        <p:spPr>
          <a:xfrm>
            <a:off x="9349914" y="3579586"/>
            <a:ext cx="1133761" cy="444391"/>
          </a:xfrm>
          <a:prstGeom prst="trapezoi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Diamond 18">
            <a:extLst>
              <a:ext uri="{FF2B5EF4-FFF2-40B4-BE49-F238E27FC236}">
                <a16:creationId xmlns:a16="http://schemas.microsoft.com/office/drawing/2014/main" id="{8F30B5DD-5FD8-475E-93A4-D97BAC98842A}"/>
              </a:ext>
            </a:extLst>
          </p:cNvPr>
          <p:cNvSpPr/>
          <p:nvPr/>
        </p:nvSpPr>
        <p:spPr>
          <a:xfrm>
            <a:off x="10944771" y="3506501"/>
            <a:ext cx="914400" cy="914400"/>
          </a:xfrm>
          <a:prstGeom prst="diamon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0" name="Group 19"/>
          <p:cNvGrpSpPr/>
          <p:nvPr/>
        </p:nvGrpSpPr>
        <p:grpSpPr>
          <a:xfrm>
            <a:off x="9653334" y="4542674"/>
            <a:ext cx="1999901" cy="564368"/>
            <a:chOff x="2947511" y="1022269"/>
            <a:chExt cx="1999901" cy="564368"/>
          </a:xfrm>
        </p:grpSpPr>
        <p:sp>
          <p:nvSpPr>
            <p:cNvPr id="21" name="TextBox 20"/>
            <p:cNvSpPr txBox="1"/>
            <p:nvPr/>
          </p:nvSpPr>
          <p:spPr>
            <a:xfrm>
              <a:off x="2947511" y="1217305"/>
              <a:ext cx="1999901" cy="369332"/>
            </a:xfrm>
            <a:prstGeom prst="rect">
              <a:avLst/>
            </a:prstGeom>
            <a:noFill/>
          </p:spPr>
          <p:txBody>
            <a:bodyPr wrap="square" rtlCol="0">
              <a:spAutoFit/>
            </a:bodyPr>
            <a:lstStyle/>
            <a:p>
              <a:r>
                <a:rPr lang="en-CA" dirty="0" smtClean="0"/>
                <a:t>Move the shapes</a:t>
              </a:r>
              <a:endParaRPr lang="en-CA" dirty="0"/>
            </a:p>
          </p:txBody>
        </p:sp>
        <p:cxnSp>
          <p:nvCxnSpPr>
            <p:cNvPr id="23" name="Straight Arrow Connector 22"/>
            <p:cNvCxnSpPr/>
            <p:nvPr/>
          </p:nvCxnSpPr>
          <p:spPr>
            <a:xfrm flipV="1">
              <a:off x="3569265" y="1022269"/>
              <a:ext cx="0" cy="31277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23090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465868"/>
            <a:ext cx="2721527" cy="420564"/>
          </a:xfrm>
          <a:prstGeom prst="rect">
            <a:avLst/>
          </a:prstGeom>
          <a:solidFill>
            <a:schemeClr val="accent4"/>
          </a:solidFill>
          <a:ln w="28575">
            <a:solidFill>
              <a:schemeClr val="accent4"/>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727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390357"/>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latin typeface="Bradley Hand"/>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3BCF70EA-EF29-4404-B837-06C089426713}"/>
              </a:ext>
            </a:extLst>
          </p:cNvPr>
          <p:cNvSpPr txBox="1"/>
          <p:nvPr/>
        </p:nvSpPr>
        <p:spPr>
          <a:xfrm>
            <a:off x="1036958" y="595573"/>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pic>
        <p:nvPicPr>
          <p:cNvPr id="5" name="Picture 12" descr="A drawing of a cartoon character&#10;&#10;Description automatically generated">
            <a:extLst>
              <a:ext uri="{FF2B5EF4-FFF2-40B4-BE49-F238E27FC236}">
                <a16:creationId xmlns:a16="http://schemas.microsoft.com/office/drawing/2014/main" id="{B1FD2B3D-03DF-40DD-A89A-A79035E4B80E}"/>
              </a:ext>
            </a:extLst>
          </p:cNvPr>
          <p:cNvPicPr>
            <a:picLocks noChangeAspect="1"/>
          </p:cNvPicPr>
          <p:nvPr/>
        </p:nvPicPr>
        <p:blipFill>
          <a:blip r:embed="rId3"/>
          <a:stretch>
            <a:fillRect/>
          </a:stretch>
        </p:blipFill>
        <p:spPr>
          <a:xfrm>
            <a:off x="8659323" y="1684852"/>
            <a:ext cx="3120717" cy="3191109"/>
          </a:xfrm>
          <a:prstGeom prst="rect">
            <a:avLst/>
          </a:prstGeom>
        </p:spPr>
      </p:pic>
      <p:sp>
        <p:nvSpPr>
          <p:cNvPr id="7" name="TextBox 6">
            <a:extLst>
              <a:ext uri="{FF2B5EF4-FFF2-40B4-BE49-F238E27FC236}">
                <a16:creationId xmlns:a16="http://schemas.microsoft.com/office/drawing/2014/main" id="{30B8ACDF-21C4-4D48-B5AB-871BC3544BF5}"/>
              </a:ext>
            </a:extLst>
          </p:cNvPr>
          <p:cNvSpPr txBox="1"/>
          <p:nvPr/>
        </p:nvSpPr>
        <p:spPr>
          <a:xfrm>
            <a:off x="4077418" y="741871"/>
            <a:ext cx="40515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Sorting Logic Blocks</a:t>
            </a:r>
            <a:endParaRPr lang="en-US" sz="3200"/>
          </a:p>
        </p:txBody>
      </p:sp>
      <p:sp>
        <p:nvSpPr>
          <p:cNvPr id="9" name="TextBox 8">
            <a:extLst>
              <a:ext uri="{FF2B5EF4-FFF2-40B4-BE49-F238E27FC236}">
                <a16:creationId xmlns:a16="http://schemas.microsoft.com/office/drawing/2014/main" id="{AD61DFD4-0D56-47E9-BECC-806D293FC981}"/>
              </a:ext>
            </a:extLst>
          </p:cNvPr>
          <p:cNvSpPr txBox="1"/>
          <p:nvPr/>
        </p:nvSpPr>
        <p:spPr>
          <a:xfrm>
            <a:off x="411961" y="1534812"/>
            <a:ext cx="8247362" cy="5078313"/>
          </a:xfrm>
          <a:prstGeom prst="rect">
            <a:avLst/>
          </a:prstGeom>
          <a:noFill/>
        </p:spPr>
        <p:txBody>
          <a:bodyPr wrap="square">
            <a:spAutoFit/>
          </a:bodyPr>
          <a:lstStyle/>
          <a:p>
            <a:pPr algn="l"/>
            <a:r>
              <a:rPr lang="en-US" b="0" i="0" dirty="0">
                <a:solidFill>
                  <a:srgbClr val="000000"/>
                </a:solidFill>
                <a:effectLst/>
                <a:latin typeface="Verdana" panose="020B0604030504040204" pitchFamily="34" charset="0"/>
              </a:rPr>
              <a:t>You will need some blocks of different shapes and colours, or you could print off and cut out the shapes on </a:t>
            </a:r>
            <a:r>
              <a:rPr lang="en-US" b="0" i="0" u="sng" dirty="0">
                <a:solidFill>
                  <a:srgbClr val="337AB7"/>
                </a:solidFill>
                <a:effectLst/>
                <a:latin typeface="Verdana" panose="020B0604030504040204" pitchFamily="34" charset="0"/>
                <a:hlinkClick r:id="rId4"/>
              </a:rPr>
              <a:t>this sheet</a:t>
            </a:r>
            <a:r>
              <a:rPr lang="en-US" b="0" i="0" dirty="0">
                <a:solidFill>
                  <a:srgbClr val="000000"/>
                </a:solidFill>
                <a:effectLst/>
                <a:latin typeface="Verdana" panose="020B0604030504040204" pitchFamily="34" charset="0"/>
              </a:rPr>
              <a:t>.</a:t>
            </a:r>
          </a:p>
          <a:p>
            <a:pPr algn="l"/>
            <a:endParaRPr lang="en-US" b="0" i="0" dirty="0">
              <a:solidFill>
                <a:srgbClr val="000000"/>
              </a:solidFill>
              <a:effectLst/>
              <a:latin typeface="Verdana" panose="020B0604030504040204" pitchFamily="34" charset="0"/>
            </a:endParaRPr>
          </a:p>
          <a:p>
            <a:pPr algn="l"/>
            <a:r>
              <a:rPr lang="en-US" b="0" i="0" dirty="0">
                <a:solidFill>
                  <a:srgbClr val="000000"/>
                </a:solidFill>
                <a:effectLst/>
                <a:latin typeface="Verdana" panose="020B0604030504040204" pitchFamily="34" charset="0"/>
              </a:rPr>
              <a:t>Choose a rule, like “four-sided shapes”  or “red shapes”.</a:t>
            </a:r>
            <a:br>
              <a:rPr lang="en-US" b="0" i="0" dirty="0">
                <a:solidFill>
                  <a:srgbClr val="000000"/>
                </a:solidFill>
                <a:effectLst/>
                <a:latin typeface="Verdana" panose="020B0604030504040204" pitchFamily="34" charset="0"/>
              </a:rPr>
            </a:br>
            <a:endParaRPr lang="en-US" b="0" i="0" dirty="0">
              <a:solidFill>
                <a:srgbClr val="000000"/>
              </a:solidFill>
              <a:effectLst/>
              <a:latin typeface="Verdana" panose="020B0604030504040204" pitchFamily="34" charset="0"/>
            </a:endParaRPr>
          </a:p>
          <a:p>
            <a:pPr algn="l"/>
            <a:r>
              <a:rPr lang="en-US" b="0" i="0" dirty="0">
                <a:solidFill>
                  <a:srgbClr val="000000"/>
                </a:solidFill>
                <a:effectLst/>
                <a:latin typeface="Verdana" panose="020B0604030504040204" pitchFamily="34" charset="0"/>
              </a:rPr>
              <a:t>Challenge someone else to work out your rule.</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They can do this by choosing a shape for you to say either "Yes, that </a:t>
            </a:r>
            <a:r>
              <a:rPr lang="en-US" b="0" i="0" dirty="0" smtClean="0">
                <a:solidFill>
                  <a:srgbClr val="000000"/>
                </a:solidFill>
                <a:effectLst/>
                <a:latin typeface="Verdana" panose="020B0604030504040204" pitchFamily="34" charset="0"/>
              </a:rPr>
              <a:t>follows </a:t>
            </a:r>
            <a:r>
              <a:rPr lang="en-US" b="0" i="0" dirty="0">
                <a:solidFill>
                  <a:srgbClr val="000000"/>
                </a:solidFill>
                <a:effectLst/>
                <a:latin typeface="Verdana" panose="020B0604030504040204" pitchFamily="34" charset="0"/>
              </a:rPr>
              <a:t>my rule and is in my set" (you then put it over on the left) or "No, this does not </a:t>
            </a:r>
            <a:r>
              <a:rPr lang="en-US" b="0" i="0" dirty="0" smtClean="0">
                <a:solidFill>
                  <a:srgbClr val="000000"/>
                </a:solidFill>
                <a:effectLst/>
                <a:latin typeface="Verdana" panose="020B0604030504040204" pitchFamily="34" charset="0"/>
              </a:rPr>
              <a:t>follow my </a:t>
            </a:r>
            <a:r>
              <a:rPr lang="en-US" b="0" i="0" dirty="0">
                <a:solidFill>
                  <a:srgbClr val="000000"/>
                </a:solidFill>
                <a:effectLst/>
                <a:latin typeface="Verdana" panose="020B0604030504040204" pitchFamily="34" charset="0"/>
              </a:rPr>
              <a:t>rule and so is not in my set" (you then put it over on the right).</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How did they decide which shapes to choose?</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Did they get quicker at finding out the rule?</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What was the smallest number of shapes they needed to try?</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Could you make some more shapes to add to the set? What would you make and why?</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
            </a:r>
            <a:br>
              <a:rPr lang="en-US" b="0" i="0" dirty="0">
                <a:solidFill>
                  <a:srgbClr val="000000"/>
                </a:solidFill>
                <a:effectLst/>
                <a:latin typeface="Verdana" panose="020B0604030504040204" pitchFamily="34" charset="0"/>
              </a:rPr>
            </a:br>
            <a:endParaRPr lang="en-US" b="0" i="0" dirty="0">
              <a:solidFill>
                <a:srgbClr val="000000"/>
              </a:solidFill>
              <a:effectLst/>
              <a:latin typeface="Verdana" panose="020B0604030504040204" pitchFamily="34" charset="0"/>
            </a:endParaRPr>
          </a:p>
        </p:txBody>
      </p:sp>
    </p:spTree>
    <p:extLst>
      <p:ext uri="{BB962C8B-B14F-4D97-AF65-F5344CB8AC3E}">
        <p14:creationId xmlns:p14="http://schemas.microsoft.com/office/powerpoint/2010/main" val="9245705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E0C4CDD-A1DD-6D40-AF04-86EE44576377}"/>
              </a:ext>
            </a:extLst>
          </p:cNvPr>
          <p:cNvSpPr txBox="1"/>
          <p:nvPr/>
        </p:nvSpPr>
        <p:spPr>
          <a:xfrm>
            <a:off x="1072420" y="1448972"/>
            <a:ext cx="10473334" cy="500137"/>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2650">
              <a:solidFill>
                <a:schemeClr val="tx2"/>
              </a:solidFill>
              <a:cs typeface="Calibri" panose="020F0502020204030204"/>
            </a:endParaRPr>
          </a:p>
        </p:txBody>
      </p:sp>
      <p:sp>
        <p:nvSpPr>
          <p:cNvPr id="15" name="Google Shape;89;p15">
            <a:extLst>
              <a:ext uri="{FF2B5EF4-FFF2-40B4-BE49-F238E27FC236}">
                <a16:creationId xmlns:a16="http://schemas.microsoft.com/office/drawing/2014/main" id="{A5020CB6-A501-A941-9CD3-CC1BB6A84065}"/>
              </a:ext>
            </a:extLst>
          </p:cNvPr>
          <p:cNvSpPr txBox="1">
            <a:spLocks/>
          </p:cNvSpPr>
          <p:nvPr/>
        </p:nvSpPr>
        <p:spPr>
          <a:xfrm>
            <a:off x="519057" y="605269"/>
            <a:ext cx="11153886" cy="726317"/>
          </a:xfrm>
          <a:prstGeom prst="rect">
            <a:avLst/>
          </a:prstGeom>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a:rPr>
              <a:t>Enduring Understandings:</a:t>
            </a:r>
            <a:endParaRPr lang="en-CA" sz="3200" b="1">
              <a:solidFill>
                <a:schemeClr val="accent6"/>
              </a:solidFill>
              <a:latin typeface="Montserrat" panose="020B0604020202020204" charset="0"/>
            </a:endParaRPr>
          </a:p>
        </p:txBody>
      </p:sp>
      <p:sp>
        <p:nvSpPr>
          <p:cNvPr id="16" name="TextBox 15">
            <a:extLst>
              <a:ext uri="{FF2B5EF4-FFF2-40B4-BE49-F238E27FC236}">
                <a16:creationId xmlns:a16="http://schemas.microsoft.com/office/drawing/2014/main" id="{5882E2EC-4ACD-6A4B-AC44-6880A3AFC3DA}"/>
              </a:ext>
            </a:extLst>
          </p:cNvPr>
          <p:cNvSpPr txBox="1"/>
          <p:nvPr/>
        </p:nvSpPr>
        <p:spPr>
          <a:xfrm>
            <a:off x="1055690" y="4495829"/>
            <a:ext cx="10473334" cy="913199"/>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endParaRPr lang="en-US" sz="2667">
              <a:solidFill>
                <a:schemeClr val="tx2"/>
              </a:solidFill>
            </a:endParaRPr>
          </a:p>
        </p:txBody>
      </p:sp>
      <p:sp>
        <p:nvSpPr>
          <p:cNvPr id="2" name="TextBox 1">
            <a:extLst>
              <a:ext uri="{FF2B5EF4-FFF2-40B4-BE49-F238E27FC236}">
                <a16:creationId xmlns:a16="http://schemas.microsoft.com/office/drawing/2014/main" id="{E0D91BC3-293B-4634-9BDB-77DF6235DD9C}"/>
              </a:ext>
            </a:extLst>
          </p:cNvPr>
          <p:cNvSpPr txBox="1"/>
          <p:nvPr/>
        </p:nvSpPr>
        <p:spPr>
          <a:xfrm>
            <a:off x="957532" y="1505560"/>
            <a:ext cx="102769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Sans-Serif"/>
              <a:buChar char="•"/>
            </a:pPr>
            <a:r>
              <a:rPr lang="en-US" sz="2400">
                <a:solidFill>
                  <a:schemeClr val="bg2">
                    <a:lumMod val="50000"/>
                  </a:schemeClr>
                </a:solidFill>
              </a:rPr>
              <a:t>Geometric shapes and objects can be classified by attributes.</a:t>
            </a:r>
          </a:p>
          <a:p>
            <a:pPr marL="457200" indent="-457200">
              <a:buFont typeface="Arial,Sans-Serif"/>
              <a:buChar char="•"/>
            </a:pPr>
            <a:r>
              <a:rPr lang="en-US" sz="2400">
                <a:solidFill>
                  <a:schemeClr val="bg2">
                    <a:lumMod val="50000"/>
                  </a:schemeClr>
                </a:solidFill>
              </a:rPr>
              <a:t>A 3-D object can be analyzed in terms of its 2-D parts.</a:t>
            </a:r>
            <a:endParaRPr lang="en-US" sz="2400">
              <a:solidFill>
                <a:schemeClr val="bg2">
                  <a:lumMod val="50000"/>
                </a:schemeClr>
              </a:solidFill>
              <a:ea typeface="+mn-lt"/>
              <a:cs typeface="+mn-lt"/>
            </a:endParaRPr>
          </a:p>
        </p:txBody>
      </p:sp>
      <p:sp>
        <p:nvSpPr>
          <p:cNvPr id="8" name="Google Shape;89;p15">
            <a:extLst>
              <a:ext uri="{FF2B5EF4-FFF2-40B4-BE49-F238E27FC236}">
                <a16:creationId xmlns:a16="http://schemas.microsoft.com/office/drawing/2014/main" id="{6A878B6B-2202-471F-BC36-50CDD6D61770}"/>
              </a:ext>
            </a:extLst>
          </p:cNvPr>
          <p:cNvSpPr txBox="1">
            <a:spLocks/>
          </p:cNvSpPr>
          <p:nvPr/>
        </p:nvSpPr>
        <p:spPr>
          <a:xfrm>
            <a:off x="519057" y="2777809"/>
            <a:ext cx="1115388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a:rPr>
              <a:t>Essential Questions:</a:t>
            </a:r>
          </a:p>
        </p:txBody>
      </p:sp>
      <p:sp>
        <p:nvSpPr>
          <p:cNvPr id="3" name="TextBox 2">
            <a:extLst>
              <a:ext uri="{FF2B5EF4-FFF2-40B4-BE49-F238E27FC236}">
                <a16:creationId xmlns:a16="http://schemas.microsoft.com/office/drawing/2014/main" id="{E847D15C-B192-497A-9B34-5A7AB334AA38}"/>
              </a:ext>
            </a:extLst>
          </p:cNvPr>
          <p:cNvSpPr txBox="1"/>
          <p:nvPr/>
        </p:nvSpPr>
        <p:spPr>
          <a:xfrm>
            <a:off x="763159" y="3782780"/>
            <a:ext cx="1133511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400">
                <a:solidFill>
                  <a:schemeClr val="bg2">
                    <a:lumMod val="50000"/>
                  </a:schemeClr>
                </a:solidFill>
              </a:rPr>
              <a:t>What are the attributes of a shape or object? </a:t>
            </a:r>
          </a:p>
          <a:p>
            <a:pPr marL="457200" indent="-457200">
              <a:buFont typeface="Arial" panose="020B0604020202020204" pitchFamily="34" charset="0"/>
              <a:buChar char="•"/>
            </a:pPr>
            <a:r>
              <a:rPr lang="en-US" sz="2400">
                <a:solidFill>
                  <a:schemeClr val="bg2">
                    <a:lumMod val="50000"/>
                  </a:schemeClr>
                </a:solidFill>
              </a:rPr>
              <a:t>What are ways shapes or objects can be sorted?</a:t>
            </a:r>
          </a:p>
          <a:p>
            <a:pPr marL="457200" indent="-457200">
              <a:buFont typeface="Arial" panose="020B0604020202020204" pitchFamily="34" charset="0"/>
              <a:buChar char="•"/>
            </a:pPr>
            <a:r>
              <a:rPr lang="en-US" sz="2400">
                <a:solidFill>
                  <a:schemeClr val="bg2">
                    <a:lumMod val="50000"/>
                  </a:schemeClr>
                </a:solidFill>
              </a:rPr>
              <a:t>How can 3-D objects and 2-D shapes be described? </a:t>
            </a:r>
          </a:p>
          <a:p>
            <a:pPr marL="457200" indent="-457200">
              <a:buFont typeface="Arial" panose="020B0604020202020204" pitchFamily="34" charset="0"/>
              <a:buChar char="•"/>
            </a:pPr>
            <a:r>
              <a:rPr lang="en-US" sz="2400">
                <a:solidFill>
                  <a:schemeClr val="bg2">
                    <a:lumMod val="50000"/>
                  </a:schemeClr>
                </a:solidFill>
              </a:rPr>
              <a:t>What are the attributes of 3-D objects and 2-D shapes?</a:t>
            </a:r>
            <a:endParaRPr lang="en-US" sz="2400">
              <a:solidFill>
                <a:schemeClr val="bg2">
                  <a:lumMod val="50000"/>
                </a:schemeClr>
              </a:solidFill>
              <a:ea typeface="+mn-lt"/>
              <a:cs typeface="+mn-lt"/>
            </a:endParaRPr>
          </a:p>
        </p:txBody>
      </p:sp>
    </p:spTree>
    <p:extLst>
      <p:ext uri="{BB962C8B-B14F-4D97-AF65-F5344CB8AC3E}">
        <p14:creationId xmlns:p14="http://schemas.microsoft.com/office/powerpoint/2010/main" val="979660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12564259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840D015F-08DA-4E3E-912A-D86390B384C0}"/>
              </a:ext>
            </a:extLst>
          </p:cNvPr>
          <p:cNvSpPr txBox="1"/>
          <p:nvPr/>
        </p:nvSpPr>
        <p:spPr>
          <a:xfrm>
            <a:off x="4357091" y="761456"/>
            <a:ext cx="6890560" cy="1077218"/>
          </a:xfrm>
          <a:prstGeom prst="rect">
            <a:avLst/>
          </a:prstGeom>
          <a:noFill/>
        </p:spPr>
        <p:txBody>
          <a:bodyPr wrap="square" lIns="91440" tIns="45720" rIns="91440" bIns="45720" rtlCol="0" anchor="t">
            <a:spAutoFit/>
          </a:bodyPr>
          <a:lstStyle/>
          <a:p>
            <a:r>
              <a:rPr lang="en-CA" sz="3200"/>
              <a:t>Thinking about Shape Attributes</a:t>
            </a:r>
            <a:endParaRPr lang="en-CA" sz="3200">
              <a:cs typeface="Calibri"/>
            </a:endParaRPr>
          </a:p>
          <a:p>
            <a:endParaRPr lang="en-CA" sz="3200">
              <a:cs typeface="Calibri"/>
            </a:endParaRP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16" name="TextBox 15">
            <a:extLst>
              <a:ext uri="{FF2B5EF4-FFF2-40B4-BE49-F238E27FC236}">
                <a16:creationId xmlns:a16="http://schemas.microsoft.com/office/drawing/2014/main" id="{D2DAEA30-9CD2-4E74-994C-56170EC3A950}"/>
              </a:ext>
            </a:extLst>
          </p:cNvPr>
          <p:cNvSpPr txBox="1"/>
          <p:nvPr/>
        </p:nvSpPr>
        <p:spPr>
          <a:xfrm>
            <a:off x="554067" y="2063690"/>
            <a:ext cx="10665124"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Choose 4 shapes from the previous activity. Write 3 clues for each shape following the format below. Have someone try and name and draw the different shapes.</a:t>
            </a:r>
          </a:p>
          <a:p>
            <a:endParaRPr lang="en-US" sz="3200">
              <a:cs typeface="Calibri"/>
            </a:endParaRPr>
          </a:p>
          <a:p>
            <a:r>
              <a:rPr lang="en-US" sz="3200">
                <a:cs typeface="Calibri"/>
              </a:rPr>
              <a:t>Clues:</a:t>
            </a:r>
          </a:p>
          <a:p>
            <a:r>
              <a:rPr lang="en-US" sz="3200">
                <a:cs typeface="Calibri"/>
              </a:rPr>
              <a:t>The shape is ___________________________________ </a:t>
            </a:r>
          </a:p>
          <a:p>
            <a:r>
              <a:rPr lang="en-US" sz="3200">
                <a:cs typeface="Calibri"/>
              </a:rPr>
              <a:t>The shape has __________________________________</a:t>
            </a:r>
          </a:p>
          <a:p>
            <a:r>
              <a:rPr lang="en-US" sz="3200">
                <a:cs typeface="Calibri"/>
              </a:rPr>
              <a:t>The shape does not have _________________________ </a:t>
            </a:r>
          </a:p>
        </p:txBody>
      </p:sp>
    </p:spTree>
    <p:extLst>
      <p:ext uri="{BB962C8B-B14F-4D97-AF65-F5344CB8AC3E}">
        <p14:creationId xmlns:p14="http://schemas.microsoft.com/office/powerpoint/2010/main" val="7417069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840D015F-08DA-4E3E-912A-D86390B384C0}"/>
              </a:ext>
            </a:extLst>
          </p:cNvPr>
          <p:cNvSpPr txBox="1"/>
          <p:nvPr/>
        </p:nvSpPr>
        <p:spPr>
          <a:xfrm>
            <a:off x="4357091" y="761456"/>
            <a:ext cx="6890560" cy="1077218"/>
          </a:xfrm>
          <a:prstGeom prst="rect">
            <a:avLst/>
          </a:prstGeom>
          <a:noFill/>
        </p:spPr>
        <p:txBody>
          <a:bodyPr wrap="square" lIns="91440" tIns="45720" rIns="91440" bIns="45720" rtlCol="0" anchor="t">
            <a:spAutoFit/>
          </a:bodyPr>
          <a:lstStyle/>
          <a:p>
            <a:r>
              <a:rPr lang="en-CA" sz="3200"/>
              <a:t>Thinking about shape attributes</a:t>
            </a:r>
            <a:endParaRPr lang="en-CA" sz="3200">
              <a:cs typeface="Calibri"/>
            </a:endParaRPr>
          </a:p>
          <a:p>
            <a:endParaRPr lang="en-CA" sz="3200">
              <a:cs typeface="Calibri"/>
            </a:endParaRP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16" name="TextBox 15">
            <a:extLst>
              <a:ext uri="{FF2B5EF4-FFF2-40B4-BE49-F238E27FC236}">
                <a16:creationId xmlns:a16="http://schemas.microsoft.com/office/drawing/2014/main" id="{D2DAEA30-9CD2-4E74-994C-56170EC3A950}"/>
              </a:ext>
            </a:extLst>
          </p:cNvPr>
          <p:cNvSpPr txBox="1"/>
          <p:nvPr/>
        </p:nvSpPr>
        <p:spPr>
          <a:xfrm>
            <a:off x="467803" y="1589237"/>
            <a:ext cx="1066512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Here is an example:</a:t>
            </a:r>
            <a:endParaRPr lang="en-US"/>
          </a:p>
          <a:p>
            <a:endParaRPr lang="en-US" sz="3200">
              <a:cs typeface="Calibri"/>
            </a:endParaRPr>
          </a:p>
          <a:p>
            <a:r>
              <a:rPr lang="en-US" sz="3200">
                <a:cs typeface="Calibri"/>
              </a:rPr>
              <a:t>Clues:</a:t>
            </a:r>
          </a:p>
          <a:p>
            <a:r>
              <a:rPr lang="en-US" sz="3200">
                <a:cs typeface="Calibri"/>
              </a:rPr>
              <a:t>The shape is </a:t>
            </a:r>
            <a:r>
              <a:rPr lang="en-US" sz="3200" u="sng">
                <a:cs typeface="Calibri"/>
              </a:rPr>
              <a:t>red </a:t>
            </a:r>
          </a:p>
          <a:p>
            <a:r>
              <a:rPr lang="en-US" sz="3200">
                <a:cs typeface="Calibri"/>
              </a:rPr>
              <a:t>The shape has </a:t>
            </a:r>
            <a:r>
              <a:rPr lang="en-US" sz="3200" u="sng">
                <a:cs typeface="Calibri"/>
              </a:rPr>
              <a:t>3 sides</a:t>
            </a:r>
          </a:p>
          <a:p>
            <a:r>
              <a:rPr lang="en-US" sz="3200">
                <a:cs typeface="Calibri"/>
              </a:rPr>
              <a:t>The shape does not have </a:t>
            </a:r>
            <a:r>
              <a:rPr lang="en-US" sz="3200" u="sng">
                <a:cs typeface="Calibri"/>
              </a:rPr>
              <a:t>a point at the top.</a:t>
            </a:r>
            <a:r>
              <a:rPr lang="en-US" sz="3200">
                <a:cs typeface="Calibri"/>
              </a:rPr>
              <a:t> </a:t>
            </a:r>
          </a:p>
        </p:txBody>
      </p:sp>
      <p:sp>
        <p:nvSpPr>
          <p:cNvPr id="9" name="TextBox 8">
            <a:extLst>
              <a:ext uri="{FF2B5EF4-FFF2-40B4-BE49-F238E27FC236}">
                <a16:creationId xmlns:a16="http://schemas.microsoft.com/office/drawing/2014/main" id="{02105456-2014-4DBB-809C-CA1C7AA1BFAE}"/>
              </a:ext>
            </a:extLst>
          </p:cNvPr>
          <p:cNvSpPr txBox="1"/>
          <p:nvPr/>
        </p:nvSpPr>
        <p:spPr>
          <a:xfrm>
            <a:off x="597199" y="5456746"/>
            <a:ext cx="106651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Answer:                       A red triangle</a:t>
            </a:r>
            <a:endParaRPr lang="en-US"/>
          </a:p>
        </p:txBody>
      </p:sp>
      <p:sp>
        <p:nvSpPr>
          <p:cNvPr id="5" name="Isosceles Triangle 4">
            <a:extLst>
              <a:ext uri="{FF2B5EF4-FFF2-40B4-BE49-F238E27FC236}">
                <a16:creationId xmlns:a16="http://schemas.microsoft.com/office/drawing/2014/main" id="{217A5388-5929-48F3-81EC-34161B55FD08}"/>
              </a:ext>
            </a:extLst>
          </p:cNvPr>
          <p:cNvSpPr/>
          <p:nvPr/>
        </p:nvSpPr>
        <p:spPr>
          <a:xfrm rot="3540000">
            <a:off x="2762063" y="5114026"/>
            <a:ext cx="1063924" cy="92015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03187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solidFill>
            <a:schemeClr val="bg1"/>
          </a:solidFill>
          <a:ln w="28575">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End of this day.</a:t>
            </a:r>
            <a:endParaRPr lang="en-US"/>
          </a:p>
        </p:txBody>
      </p:sp>
    </p:spTree>
    <p:extLst>
      <p:ext uri="{BB962C8B-B14F-4D97-AF65-F5344CB8AC3E}">
        <p14:creationId xmlns:p14="http://schemas.microsoft.com/office/powerpoint/2010/main" val="28177932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Flowchart: Off-page Connector 5">
            <a:extLst>
              <a:ext uri="{FF2B5EF4-FFF2-40B4-BE49-F238E27FC236}">
                <a16:creationId xmlns:a16="http://schemas.microsoft.com/office/drawing/2014/main" id="{DF71041E-C0A0-4E01-BA3A-8DCDD794C5CF}"/>
              </a:ext>
            </a:extLst>
          </p:cNvPr>
          <p:cNvSpPr/>
          <p:nvPr/>
        </p:nvSpPr>
        <p:spPr>
          <a:xfrm rot="5400000">
            <a:off x="5474810" y="2362114"/>
            <a:ext cx="1250830" cy="3191772"/>
          </a:xfrm>
          <a:prstGeom prst="flowChartOffpage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206466" y="1074552"/>
            <a:ext cx="3645607" cy="5415521"/>
          </a:xfrm>
          <a:prstGeom prst="round2DiagRect">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1" y="1115215"/>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50000"/>
                  </a:schemeClr>
                </a:solidFill>
                <a:effectLst/>
                <a:uLnTx/>
                <a:uFillTx/>
                <a:latin typeface="Cavolini"/>
                <a:ea typeface="+mn-ea"/>
                <a:cs typeface="Cavolini"/>
              </a:rPr>
              <a:t>Work it out!</a:t>
            </a:r>
            <a:endParaRPr lang="en-US" sz="2100" b="0" i="0" u="none" strike="noStrike" kern="1200" cap="none" spc="0" normalizeH="0" baseline="0" noProof="0">
              <a:ln>
                <a:noFill/>
              </a:ln>
              <a:solidFill>
                <a:schemeClr val="bg2">
                  <a:lumMod val="50000"/>
                </a:schemeClr>
              </a:solidFill>
              <a:effectLst/>
              <a:uLnTx/>
              <a:uFillTx/>
              <a:latin typeface="Cavolini"/>
              <a:cs typeface="Cavolini"/>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4" name="TextBox 3">
            <a:extLst>
              <a:ext uri="{FF2B5EF4-FFF2-40B4-BE49-F238E27FC236}">
                <a16:creationId xmlns:a16="http://schemas.microsoft.com/office/drawing/2014/main" id="{F3857C70-6F07-3A4E-91D0-3B2F2CA78D55}"/>
              </a:ext>
            </a:extLst>
          </p:cNvPr>
          <p:cNvSpPr txBox="1"/>
          <p:nvPr/>
        </p:nvSpPr>
        <p:spPr>
          <a:xfrm>
            <a:off x="667236" y="2522587"/>
            <a:ext cx="2915605" cy="707886"/>
          </a:xfrm>
          <a:prstGeom prst="rect">
            <a:avLst/>
          </a:prstGeom>
          <a:noFill/>
        </p:spPr>
        <p:txBody>
          <a:bodyPr wrap="square" lIns="91440" tIns="45720" rIns="91440" bIns="45720" rtlCol="0" anchor="ctr">
            <a:spAutoFit/>
          </a:bodyPr>
          <a:lstStyle/>
          <a:p>
            <a:pPr algn="ctr">
              <a:defRPr/>
            </a:pPr>
            <a:r>
              <a:rPr lang="en-US" sz="4000">
                <a:latin typeface="Bradley Hand"/>
              </a:rPr>
              <a:t>Esti-Mystery</a:t>
            </a:r>
            <a:endParaRPr lang="en-US" sz="4000" b="0" i="0" u="none" strike="noStrike" kern="1200" cap="none" spc="0" normalizeH="0" baseline="0" noProof="0">
              <a:ln>
                <a:noFill/>
              </a:ln>
              <a:effectLst/>
              <a:uLnTx/>
              <a:uFillTx/>
              <a:latin typeface="Bradley Hand"/>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volini"/>
                <a:ea typeface="+mn-ea"/>
                <a:cs typeface="Cavolini"/>
              </a:rPr>
              <a:t>Day </a:t>
            </a:r>
            <a:r>
              <a:rPr lang="en-US" sz="2800" b="1">
                <a:latin typeface="Cavolini"/>
                <a:cs typeface="Cavolini"/>
              </a:rPr>
              <a:t>4</a:t>
            </a:r>
            <a:r>
              <a:rPr kumimoji="0" lang="en-US" sz="2800" b="1" i="0" u="none" strike="noStrike" kern="1200" cap="none" spc="0" normalizeH="0" baseline="0" noProof="0">
                <a:ln>
                  <a:noFill/>
                </a:ln>
                <a:effectLst/>
                <a:uLnTx/>
                <a:uFillTx/>
                <a:latin typeface="Cavolini"/>
                <a:ea typeface="+mn-ea"/>
                <a:cs typeface="Cavolini"/>
              </a:rPr>
              <a:t> </a:t>
            </a:r>
          </a:p>
        </p:txBody>
      </p:sp>
      <p:sp>
        <p:nvSpPr>
          <p:cNvPr id="8" name="TextBox 7">
            <a:extLst>
              <a:ext uri="{FF2B5EF4-FFF2-40B4-BE49-F238E27FC236}">
                <a16:creationId xmlns:a16="http://schemas.microsoft.com/office/drawing/2014/main" id="{96E86E2E-BAB6-40CB-8851-682977FC4614}"/>
              </a:ext>
            </a:extLst>
          </p:cNvPr>
          <p:cNvSpPr txBox="1"/>
          <p:nvPr/>
        </p:nvSpPr>
        <p:spPr>
          <a:xfrm>
            <a:off x="9032710" y="2207943"/>
            <a:ext cx="2587328" cy="954107"/>
          </a:xfrm>
          <a:prstGeom prst="rect">
            <a:avLst/>
          </a:prstGeom>
          <a:noFill/>
        </p:spPr>
        <p:txBody>
          <a:bodyPr wrap="square" lIns="91440" tIns="45720" rIns="91440" bIns="45720" rtlCol="0" anchor="t">
            <a:spAutoFit/>
          </a:bodyPr>
          <a:lstStyle/>
          <a:p>
            <a:pPr algn="ctr">
              <a:defRPr/>
            </a:pPr>
            <a:r>
              <a:rPr lang="en-CA" sz="2800">
                <a:cs typeface="Calibri"/>
              </a:rPr>
              <a:t>Shapes Around My House</a:t>
            </a:r>
          </a:p>
        </p:txBody>
      </p:sp>
      <p:sp>
        <p:nvSpPr>
          <p:cNvPr id="17" name="Rectangle 16">
            <a:extLst>
              <a:ext uri="{FF2B5EF4-FFF2-40B4-BE49-F238E27FC236}">
                <a16:creationId xmlns:a16="http://schemas.microsoft.com/office/drawing/2014/main" id="{285537CB-F92C-5143-B680-51B4E27001E4}"/>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8" name="Rectangle 17">
            <a:extLst>
              <a:ext uri="{FF2B5EF4-FFF2-40B4-BE49-F238E27FC236}">
                <a16:creationId xmlns:a16="http://schemas.microsoft.com/office/drawing/2014/main" id="{5232337E-BFBA-524D-820A-B06DBCF1BFD8}"/>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9" name="Rectangle 18">
            <a:extLst>
              <a:ext uri="{FF2B5EF4-FFF2-40B4-BE49-F238E27FC236}">
                <a16:creationId xmlns:a16="http://schemas.microsoft.com/office/drawing/2014/main" id="{AA3FD6B5-EA2E-0446-B884-51671B865625}"/>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7" name="Flowchart: Off-page Connector 6">
            <a:extLst>
              <a:ext uri="{FF2B5EF4-FFF2-40B4-BE49-F238E27FC236}">
                <a16:creationId xmlns:a16="http://schemas.microsoft.com/office/drawing/2014/main" id="{329F24C1-E2B5-4AAE-9E8F-7F32EF217D90}"/>
              </a:ext>
            </a:extLst>
          </p:cNvPr>
          <p:cNvSpPr/>
          <p:nvPr/>
        </p:nvSpPr>
        <p:spPr>
          <a:xfrm rot="5400000">
            <a:off x="5394297" y="1922166"/>
            <a:ext cx="1250830" cy="3191772"/>
          </a:xfrm>
          <a:prstGeom prst="flowChartOffpage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DD92BBAC-ACCC-4D50-AC94-B2E1A4424475}"/>
              </a:ext>
            </a:extLst>
          </p:cNvPr>
          <p:cNvSpPr txBox="1"/>
          <p:nvPr/>
        </p:nvSpPr>
        <p:spPr>
          <a:xfrm>
            <a:off x="4960295" y="2973556"/>
            <a:ext cx="2585050" cy="1077218"/>
          </a:xfrm>
          <a:prstGeom prst="rect">
            <a:avLst/>
          </a:prstGeom>
          <a:solidFill>
            <a:srgbClr val="FFFF00"/>
          </a:solidFill>
          <a:ln>
            <a:solidFill>
              <a:srgbClr val="FFFF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2">
                    <a:lumMod val="25000"/>
                  </a:schemeClr>
                </a:solidFill>
                <a:cs typeface="Calibri" panose="020F0502020204030204"/>
              </a:rPr>
              <a:t>Sort with a Venn Diagram</a:t>
            </a:r>
          </a:p>
        </p:txBody>
      </p:sp>
      <p:pic>
        <p:nvPicPr>
          <p:cNvPr id="2" name="Picture 9" descr="Shape&#10;&#10;Description automatically generated">
            <a:extLst>
              <a:ext uri="{FF2B5EF4-FFF2-40B4-BE49-F238E27FC236}">
                <a16:creationId xmlns:a16="http://schemas.microsoft.com/office/drawing/2014/main" id="{790D5968-F7B2-4A8B-9494-5BFF96E5481E}"/>
              </a:ext>
            </a:extLst>
          </p:cNvPr>
          <p:cNvPicPr>
            <a:picLocks noChangeAspect="1"/>
          </p:cNvPicPr>
          <p:nvPr/>
        </p:nvPicPr>
        <p:blipFill>
          <a:blip r:embed="rId3"/>
          <a:stretch>
            <a:fillRect/>
          </a:stretch>
        </p:blipFill>
        <p:spPr>
          <a:xfrm>
            <a:off x="4595004" y="4931549"/>
            <a:ext cx="2743200" cy="1308109"/>
          </a:xfrm>
          <a:prstGeom prst="rect">
            <a:avLst/>
          </a:prstGeom>
        </p:spPr>
      </p:pic>
      <p:pic>
        <p:nvPicPr>
          <p:cNvPr id="10" name="Picture 10" descr="A picture containing glass, food&#10;&#10;Description automatically generated">
            <a:extLst>
              <a:ext uri="{FF2B5EF4-FFF2-40B4-BE49-F238E27FC236}">
                <a16:creationId xmlns:a16="http://schemas.microsoft.com/office/drawing/2014/main" id="{2F2052B9-47CF-485B-BA6A-B0A113D6C932}"/>
              </a:ext>
            </a:extLst>
          </p:cNvPr>
          <p:cNvPicPr>
            <a:picLocks noChangeAspect="1"/>
          </p:cNvPicPr>
          <p:nvPr/>
        </p:nvPicPr>
        <p:blipFill>
          <a:blip r:embed="rId4"/>
          <a:stretch>
            <a:fillRect/>
          </a:stretch>
        </p:blipFill>
        <p:spPr>
          <a:xfrm>
            <a:off x="1270509" y="3771451"/>
            <a:ext cx="1685925" cy="2219325"/>
          </a:xfrm>
          <a:prstGeom prst="rect">
            <a:avLst/>
          </a:prstGeom>
        </p:spPr>
      </p:pic>
      <p:pic>
        <p:nvPicPr>
          <p:cNvPr id="11" name="Picture 14" descr="A close up of a device&#10;&#10;Description automatically generated">
            <a:extLst>
              <a:ext uri="{FF2B5EF4-FFF2-40B4-BE49-F238E27FC236}">
                <a16:creationId xmlns:a16="http://schemas.microsoft.com/office/drawing/2014/main" id="{0C9F72E8-0055-466D-9906-8C242AE8C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8473" y="3606589"/>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a:extLst>
              <a:ext uri="{FF2B5EF4-FFF2-40B4-BE49-F238E27FC236}">
                <a16:creationId xmlns:a16="http://schemas.microsoft.com/office/drawing/2014/main" id="{97BFBE7A-7427-4877-B352-0C01247179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3399" y="5421463"/>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C5527C0-EDFC-4AD9-8855-530919C3A7E7}"/>
              </a:ext>
            </a:extLst>
          </p:cNvPr>
          <p:cNvSpPr txBox="1"/>
          <p:nvPr/>
        </p:nvSpPr>
        <p:spPr>
          <a:xfrm>
            <a:off x="9497683" y="3674853"/>
            <a:ext cx="271444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Write About It </a:t>
            </a:r>
            <a:endParaRPr lang="en-US" sz="2800">
              <a:cs typeface="Calibri"/>
            </a:endParaRPr>
          </a:p>
          <a:p>
            <a:endParaRPr lang="en-US" sz="2800">
              <a:cs typeface="Calibri"/>
            </a:endParaRPr>
          </a:p>
          <a:p>
            <a:r>
              <a:rPr lang="en-US" sz="2800">
                <a:cs typeface="Calibri"/>
              </a:rPr>
              <a:t>or,</a:t>
            </a:r>
          </a:p>
          <a:p>
            <a:endParaRPr lang="en-US" sz="2800">
              <a:cs typeface="Calibri"/>
            </a:endParaRPr>
          </a:p>
          <a:p>
            <a:r>
              <a:rPr lang="en-US" sz="2800">
                <a:cs typeface="Calibri"/>
              </a:rPr>
              <a:t>Record It</a:t>
            </a:r>
          </a:p>
        </p:txBody>
      </p:sp>
    </p:spTree>
    <p:extLst>
      <p:ext uri="{BB962C8B-B14F-4D97-AF65-F5344CB8AC3E}">
        <p14:creationId xmlns:p14="http://schemas.microsoft.com/office/powerpoint/2010/main" val="20677500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Rectangle 5">
            <a:extLst>
              <a:ext uri="{FF2B5EF4-FFF2-40B4-BE49-F238E27FC236}">
                <a16:creationId xmlns:a16="http://schemas.microsoft.com/office/drawing/2014/main" id="{9576E7FF-B3E2-49DA-BE5D-9A0B7F36961A}"/>
              </a:ext>
            </a:extLst>
          </p:cNvPr>
          <p:cNvSpPr/>
          <p:nvPr/>
        </p:nvSpPr>
        <p:spPr>
          <a:xfrm rot="5400000">
            <a:off x="5423141" y="1160254"/>
            <a:ext cx="6469809" cy="4514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5" name="Picture 4" descr="C:\Users\Steve Wyborney\Desktop\11.3.2019 esti-mystery pics\Slide6.JPG">
            <a:extLst>
              <a:ext uri="{FF2B5EF4-FFF2-40B4-BE49-F238E27FC236}">
                <a16:creationId xmlns:a16="http://schemas.microsoft.com/office/drawing/2014/main" id="{1AADBB71-4F0F-4A65-8595-72300084A1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699849" y="431321"/>
            <a:ext cx="3896265" cy="58515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06654B-7C98-412A-AA98-8DD9040199CB}"/>
              </a:ext>
            </a:extLst>
          </p:cNvPr>
          <p:cNvSpPr txBox="1"/>
          <p:nvPr/>
        </p:nvSpPr>
        <p:spPr>
          <a:xfrm>
            <a:off x="798482" y="2135577"/>
            <a:ext cx="419531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chemeClr val="accent1">
                    <a:lumMod val="50000"/>
                  </a:schemeClr>
                </a:solidFill>
                <a:cs typeface="Calibri"/>
              </a:rPr>
              <a:t>Buttons Blue and Yellow, Too!</a:t>
            </a:r>
          </a:p>
        </p:txBody>
      </p:sp>
    </p:spTree>
    <p:extLst>
      <p:ext uri="{BB962C8B-B14F-4D97-AF65-F5344CB8AC3E}">
        <p14:creationId xmlns:p14="http://schemas.microsoft.com/office/powerpoint/2010/main" val="30284843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Rectangle 5">
            <a:extLst>
              <a:ext uri="{FF2B5EF4-FFF2-40B4-BE49-F238E27FC236}">
                <a16:creationId xmlns:a16="http://schemas.microsoft.com/office/drawing/2014/main" id="{9576E7FF-B3E2-49DA-BE5D-9A0B7F36961A}"/>
              </a:ext>
            </a:extLst>
          </p:cNvPr>
          <p:cNvSpPr/>
          <p:nvPr/>
        </p:nvSpPr>
        <p:spPr>
          <a:xfrm rot="5400000">
            <a:off x="8909651" y="894272"/>
            <a:ext cx="3335545" cy="2401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5" name="Picture 4" descr="C:\Users\Steve Wyborney\Desktop\11.3.2019 esti-mystery pics\Slide6.JPG">
            <a:extLst>
              <a:ext uri="{FF2B5EF4-FFF2-40B4-BE49-F238E27FC236}">
                <a16:creationId xmlns:a16="http://schemas.microsoft.com/office/drawing/2014/main" id="{1AADBB71-4F0F-4A65-8595-72300084A1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9100869" y="646981"/>
            <a:ext cx="2372265" cy="35368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06654B-7C98-412A-AA98-8DD9040199CB}"/>
              </a:ext>
            </a:extLst>
          </p:cNvPr>
          <p:cNvSpPr txBox="1"/>
          <p:nvPr/>
        </p:nvSpPr>
        <p:spPr>
          <a:xfrm>
            <a:off x="4033388" y="1201048"/>
            <a:ext cx="419531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chemeClr val="accent1">
                    <a:lumMod val="50000"/>
                  </a:schemeClr>
                </a:solidFill>
                <a:cs typeface="Calibri"/>
              </a:rPr>
              <a:t>Buttons Blue and Yellow, Too!</a:t>
            </a:r>
          </a:p>
        </p:txBody>
      </p:sp>
      <p:sp>
        <p:nvSpPr>
          <p:cNvPr id="2" name="TextBox 1">
            <a:extLst>
              <a:ext uri="{FF2B5EF4-FFF2-40B4-BE49-F238E27FC236}">
                <a16:creationId xmlns:a16="http://schemas.microsoft.com/office/drawing/2014/main" id="{6FBB09D8-206E-4B25-8A28-172F19267E09}"/>
              </a:ext>
            </a:extLst>
          </p:cNvPr>
          <p:cNvSpPr txBox="1"/>
          <p:nvPr/>
        </p:nvSpPr>
        <p:spPr>
          <a:xfrm>
            <a:off x="552894" y="4649973"/>
            <a:ext cx="1899684" cy="1846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First Estimate:</a:t>
            </a:r>
          </a:p>
          <a:p>
            <a:endParaRPr lang="en-US" dirty="0"/>
          </a:p>
          <a:p>
            <a:endParaRPr lang="en-US" dirty="0"/>
          </a:p>
          <a:p>
            <a:endParaRPr lang="en-US" dirty="0"/>
          </a:p>
          <a:p>
            <a:endParaRPr lang="en-US" dirty="0"/>
          </a:p>
          <a:p>
            <a:endParaRPr lang="en-CA" dirty="0"/>
          </a:p>
        </p:txBody>
      </p:sp>
      <p:sp>
        <p:nvSpPr>
          <p:cNvPr id="4" name="TextBox 3">
            <a:extLst>
              <a:ext uri="{FF2B5EF4-FFF2-40B4-BE49-F238E27FC236}">
                <a16:creationId xmlns:a16="http://schemas.microsoft.com/office/drawing/2014/main" id="{953C1413-07F7-4913-B009-85A3BAEFB575}"/>
              </a:ext>
            </a:extLst>
          </p:cNvPr>
          <p:cNvSpPr txBox="1"/>
          <p:nvPr/>
        </p:nvSpPr>
        <p:spPr>
          <a:xfrm>
            <a:off x="2732827" y="4649971"/>
            <a:ext cx="2179107" cy="1846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Second Estimate:</a:t>
            </a:r>
          </a:p>
          <a:p>
            <a:endParaRPr lang="en-US"/>
          </a:p>
          <a:p>
            <a:endParaRPr lang="en-US"/>
          </a:p>
          <a:p>
            <a:endParaRPr lang="en-US"/>
          </a:p>
          <a:p>
            <a:endParaRPr lang="en-US"/>
          </a:p>
          <a:p>
            <a:endParaRPr lang="en-CA"/>
          </a:p>
        </p:txBody>
      </p:sp>
      <p:sp>
        <p:nvSpPr>
          <p:cNvPr id="13" name="TextBox 12">
            <a:extLst>
              <a:ext uri="{FF2B5EF4-FFF2-40B4-BE49-F238E27FC236}">
                <a16:creationId xmlns:a16="http://schemas.microsoft.com/office/drawing/2014/main" id="{74ADFE76-A514-4777-A59C-F3CDF0C3C988}"/>
              </a:ext>
            </a:extLst>
          </p:cNvPr>
          <p:cNvSpPr txBox="1"/>
          <p:nvPr/>
        </p:nvSpPr>
        <p:spPr>
          <a:xfrm>
            <a:off x="5185099" y="4649970"/>
            <a:ext cx="2071032" cy="1846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Third Estimate:</a:t>
            </a:r>
          </a:p>
          <a:p>
            <a:endParaRPr lang="en-US"/>
          </a:p>
          <a:p>
            <a:endParaRPr lang="en-US"/>
          </a:p>
          <a:p>
            <a:endParaRPr lang="en-US"/>
          </a:p>
          <a:p>
            <a:endParaRPr lang="en-US"/>
          </a:p>
          <a:p>
            <a:endParaRPr lang="en-CA"/>
          </a:p>
        </p:txBody>
      </p:sp>
      <p:sp>
        <p:nvSpPr>
          <p:cNvPr id="15" name="TextBox 14">
            <a:extLst>
              <a:ext uri="{FF2B5EF4-FFF2-40B4-BE49-F238E27FC236}">
                <a16:creationId xmlns:a16="http://schemas.microsoft.com/office/drawing/2014/main" id="{F1FEFA38-A605-4CCC-B049-575C2772EBC4}"/>
              </a:ext>
            </a:extLst>
          </p:cNvPr>
          <p:cNvSpPr txBox="1"/>
          <p:nvPr/>
        </p:nvSpPr>
        <p:spPr>
          <a:xfrm>
            <a:off x="7529297" y="4649969"/>
            <a:ext cx="2071031" cy="1846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Fourth Estimate:</a:t>
            </a:r>
          </a:p>
          <a:p>
            <a:endParaRPr lang="en-US"/>
          </a:p>
          <a:p>
            <a:endParaRPr lang="en-US"/>
          </a:p>
          <a:p>
            <a:endParaRPr lang="en-US"/>
          </a:p>
          <a:p>
            <a:endParaRPr lang="en-US"/>
          </a:p>
          <a:p>
            <a:endParaRPr lang="en-CA"/>
          </a:p>
        </p:txBody>
      </p:sp>
      <p:sp>
        <p:nvSpPr>
          <p:cNvPr id="17" name="TextBox 16">
            <a:extLst>
              <a:ext uri="{FF2B5EF4-FFF2-40B4-BE49-F238E27FC236}">
                <a16:creationId xmlns:a16="http://schemas.microsoft.com/office/drawing/2014/main" id="{791ADD7A-E009-4DD1-9E0C-070908FE8F57}"/>
              </a:ext>
            </a:extLst>
          </p:cNvPr>
          <p:cNvSpPr txBox="1"/>
          <p:nvPr/>
        </p:nvSpPr>
        <p:spPr>
          <a:xfrm>
            <a:off x="9873493" y="4649969"/>
            <a:ext cx="1899684" cy="1846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Final Estimate:</a:t>
            </a:r>
          </a:p>
          <a:p>
            <a:endParaRPr lang="en-US"/>
          </a:p>
          <a:p>
            <a:endParaRPr lang="en-US"/>
          </a:p>
          <a:p>
            <a:endParaRPr lang="en-US"/>
          </a:p>
          <a:p>
            <a:endParaRPr lang="en-US"/>
          </a:p>
          <a:p>
            <a:endParaRPr lang="en-CA"/>
          </a:p>
        </p:txBody>
      </p:sp>
      <p:sp>
        <p:nvSpPr>
          <p:cNvPr id="19" name="TextBox 18">
            <a:extLst>
              <a:ext uri="{FF2B5EF4-FFF2-40B4-BE49-F238E27FC236}">
                <a16:creationId xmlns:a16="http://schemas.microsoft.com/office/drawing/2014/main" id="{23E985F0-0024-4082-A30C-688B020989DA}"/>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26805984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541294" y="1295400"/>
            <a:ext cx="3974306" cy="2209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As the clues appear, use the information to narrow the possibilities to a smaller set.  After each clue, use estimation again to determine which of the remaining answers is the most reasonable. </a:t>
            </a:r>
          </a:p>
        </p:txBody>
      </p:sp>
      <p:sp>
        <p:nvSpPr>
          <p:cNvPr id="12" name="Rectangle 11"/>
          <p:cNvSpPr/>
          <p:nvPr/>
        </p:nvSpPr>
        <p:spPr>
          <a:xfrm>
            <a:off x="6553200" y="76200"/>
            <a:ext cx="3974306"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How many buttons are in the glass?</a:t>
            </a:r>
          </a:p>
        </p:txBody>
      </p:sp>
      <p:sp>
        <p:nvSpPr>
          <p:cNvPr id="13" name="Rectangle 12"/>
          <p:cNvSpPr/>
          <p:nvPr/>
        </p:nvSpPr>
        <p:spPr>
          <a:xfrm>
            <a:off x="6553200" y="3810000"/>
            <a:ext cx="3974306" cy="2209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Write down your first estimate.  After each clue, you’ll see if your estimate is still a possibility.  After each clue, if it is no longer possible write down a new estimate – and be prepared to explain why you chose it. </a:t>
            </a:r>
          </a:p>
        </p:txBody>
      </p:sp>
      <p:sp>
        <p:nvSpPr>
          <p:cNvPr id="6" name="TextBox 5"/>
          <p:cNvSpPr txBox="1"/>
          <p:nvPr/>
        </p:nvSpPr>
        <p:spPr>
          <a:xfrm>
            <a:off x="8824226" y="6581002"/>
            <a:ext cx="1843774" cy="276999"/>
          </a:xfrm>
          <a:prstGeom prst="rect">
            <a:avLst/>
          </a:prstGeom>
          <a:noFill/>
        </p:spPr>
        <p:txBody>
          <a:bodyPr wrap="none" rtlCol="0">
            <a:spAutoFit/>
          </a:bodyPr>
          <a:lstStyle/>
          <a:p>
            <a:pPr algn="r"/>
            <a:r>
              <a:rPr lang="en-US" sz="1200" b="1">
                <a:solidFill>
                  <a:schemeClr val="tx1">
                    <a:lumMod val="75000"/>
                    <a:lumOff val="25000"/>
                  </a:schemeClr>
                </a:solidFill>
                <a:hlinkClick r:id="rId2"/>
              </a:rPr>
              <a:t>www.stevewyborney.com</a:t>
            </a:r>
            <a:endParaRPr lang="en-US" sz="1200" b="1">
              <a:solidFill>
                <a:schemeClr val="bg1"/>
              </a:solidFill>
            </a:endParaRPr>
          </a:p>
        </p:txBody>
      </p:sp>
      <p:sp>
        <p:nvSpPr>
          <p:cNvPr id="7" name="TextBox 6"/>
          <p:cNvSpPr txBox="1"/>
          <p:nvPr/>
        </p:nvSpPr>
        <p:spPr>
          <a:xfrm>
            <a:off x="1497477" y="6581002"/>
            <a:ext cx="1228093" cy="276999"/>
          </a:xfrm>
          <a:prstGeom prst="rect">
            <a:avLst/>
          </a:prstGeom>
          <a:noFill/>
        </p:spPr>
        <p:txBody>
          <a:bodyPr wrap="none" rtlCol="0">
            <a:spAutoFit/>
          </a:bodyPr>
          <a:lstStyle/>
          <a:p>
            <a:r>
              <a:rPr lang="en-US" sz="1200" b="1">
                <a:solidFill>
                  <a:schemeClr val="bg1"/>
                </a:solidFill>
              </a:rPr>
              <a:t>Steve </a:t>
            </a:r>
            <a:r>
              <a:rPr lang="en-US" sz="1200" b="1" err="1">
                <a:solidFill>
                  <a:schemeClr val="bg1"/>
                </a:solidFill>
              </a:rPr>
              <a:t>Wyborney</a:t>
            </a:r>
            <a:endParaRPr lang="en-US" sz="1200" b="1">
              <a:solidFill>
                <a:schemeClr val="bg1"/>
              </a:solidFill>
            </a:endParaRPr>
          </a:p>
        </p:txBody>
      </p:sp>
      <p:pic>
        <p:nvPicPr>
          <p:cNvPr id="9" name="Picture 8" descr="C:\Users\Steve Wyborney\Desktop\11.3.2019 esti-mystery pics\Slide6.JPG">
            <a:extLst>
              <a:ext uri="{FF2B5EF4-FFF2-40B4-BE49-F238E27FC236}">
                <a16:creationId xmlns:a16="http://schemas.microsoft.com/office/drawing/2014/main" id="{ED7AF4C3-36F4-4A86-8A50-814077DFBD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1524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82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Users\Steve Wyborney\Desktop\11.3.2019 esti-mystery pics\Slide6.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524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553200" y="152401"/>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Clue #1</a:t>
            </a:r>
          </a:p>
        </p:txBody>
      </p:sp>
      <p:sp>
        <p:nvSpPr>
          <p:cNvPr id="19" name="Rectangle 18"/>
          <p:cNvSpPr/>
          <p:nvPr/>
        </p:nvSpPr>
        <p:spPr>
          <a:xfrm>
            <a:off x="6553200" y="1447800"/>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Clue #2</a:t>
            </a:r>
          </a:p>
        </p:txBody>
      </p:sp>
      <p:sp>
        <p:nvSpPr>
          <p:cNvPr id="25" name="Rectangle 24"/>
          <p:cNvSpPr/>
          <p:nvPr/>
        </p:nvSpPr>
        <p:spPr>
          <a:xfrm>
            <a:off x="6553200" y="2743201"/>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Clue #3</a:t>
            </a:r>
          </a:p>
        </p:txBody>
      </p:sp>
      <p:sp>
        <p:nvSpPr>
          <p:cNvPr id="26" name="Rectangle 25"/>
          <p:cNvSpPr/>
          <p:nvPr/>
        </p:nvSpPr>
        <p:spPr>
          <a:xfrm>
            <a:off x="6553200" y="4038600"/>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Clue #4</a:t>
            </a:r>
          </a:p>
        </p:txBody>
      </p:sp>
      <p:sp>
        <p:nvSpPr>
          <p:cNvPr id="27" name="Rectangle 26"/>
          <p:cNvSpPr/>
          <p:nvPr/>
        </p:nvSpPr>
        <p:spPr>
          <a:xfrm>
            <a:off x="6553200" y="5334000"/>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Clue #5</a:t>
            </a:r>
          </a:p>
        </p:txBody>
      </p:sp>
      <p:sp>
        <p:nvSpPr>
          <p:cNvPr id="28" name="Rectangle 27"/>
          <p:cNvSpPr/>
          <p:nvPr/>
        </p:nvSpPr>
        <p:spPr>
          <a:xfrm>
            <a:off x="6553200" y="152401"/>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a:solidFill>
                  <a:schemeClr val="tx1"/>
                </a:solidFill>
              </a:rPr>
              <a:t>Clue #1</a:t>
            </a:r>
          </a:p>
          <a:p>
            <a:pPr algn="ctr"/>
            <a:r>
              <a:rPr lang="en-US" sz="2000" b="1">
                <a:solidFill>
                  <a:schemeClr val="tx1"/>
                </a:solidFill>
              </a:rPr>
              <a:t>The answer is between 40 and 100.</a:t>
            </a:r>
          </a:p>
        </p:txBody>
      </p:sp>
      <p:sp>
        <p:nvSpPr>
          <p:cNvPr id="29" name="Rectangle 28"/>
          <p:cNvSpPr/>
          <p:nvPr/>
        </p:nvSpPr>
        <p:spPr>
          <a:xfrm>
            <a:off x="6553200" y="1447800"/>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a:solidFill>
                  <a:schemeClr val="tx1"/>
                </a:solidFill>
              </a:rPr>
              <a:t>Clue #2</a:t>
            </a:r>
          </a:p>
          <a:p>
            <a:pPr algn="ctr"/>
            <a:r>
              <a:rPr lang="en-US" sz="2000" b="1">
                <a:solidFill>
                  <a:schemeClr val="tx1"/>
                </a:solidFill>
              </a:rPr>
              <a:t>The answer is an odd number.</a:t>
            </a:r>
          </a:p>
        </p:txBody>
      </p:sp>
      <p:sp>
        <p:nvSpPr>
          <p:cNvPr id="30" name="Rectangle 29"/>
          <p:cNvSpPr/>
          <p:nvPr/>
        </p:nvSpPr>
        <p:spPr>
          <a:xfrm>
            <a:off x="6553200" y="2743200"/>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a:solidFill>
                  <a:schemeClr val="tx1"/>
                </a:solidFill>
              </a:rPr>
              <a:t>Clue #3</a:t>
            </a:r>
          </a:p>
          <a:p>
            <a:pPr algn="ctr"/>
            <a:r>
              <a:rPr lang="en-US" sz="2000" b="1">
                <a:solidFill>
                  <a:schemeClr val="tx1"/>
                </a:solidFill>
              </a:rPr>
              <a:t>The answer does not include the digits 5 or 6.</a:t>
            </a:r>
          </a:p>
        </p:txBody>
      </p:sp>
      <p:sp>
        <p:nvSpPr>
          <p:cNvPr id="31" name="Rectangle 30"/>
          <p:cNvSpPr/>
          <p:nvPr/>
        </p:nvSpPr>
        <p:spPr>
          <a:xfrm>
            <a:off x="6553200" y="4038600"/>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a:solidFill>
                  <a:schemeClr val="tx1"/>
                </a:solidFill>
              </a:rPr>
              <a:t>Clue #4</a:t>
            </a:r>
          </a:p>
          <a:p>
            <a:pPr algn="ctr"/>
            <a:r>
              <a:rPr lang="en-US" sz="2000" b="1">
                <a:solidFill>
                  <a:schemeClr val="tx1"/>
                </a:solidFill>
              </a:rPr>
              <a:t>The answer does not include the digits 7 or 8.</a:t>
            </a:r>
          </a:p>
        </p:txBody>
      </p:sp>
      <p:sp>
        <p:nvSpPr>
          <p:cNvPr id="32" name="Rectangle 31"/>
          <p:cNvSpPr/>
          <p:nvPr/>
        </p:nvSpPr>
        <p:spPr>
          <a:xfrm>
            <a:off x="6553200" y="5333999"/>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a:solidFill>
                  <a:schemeClr val="tx1"/>
                </a:solidFill>
              </a:rPr>
              <a:t>Clue #5</a:t>
            </a:r>
          </a:p>
          <a:p>
            <a:pPr algn="ctr"/>
            <a:r>
              <a:rPr lang="en-US" sz="2000" b="1">
                <a:solidFill>
                  <a:schemeClr val="tx1"/>
                </a:solidFill>
              </a:rPr>
              <a:t>The digit in the ones place is a 9.</a:t>
            </a:r>
          </a:p>
        </p:txBody>
      </p:sp>
      <p:sp>
        <p:nvSpPr>
          <p:cNvPr id="14" name="TextBox 13"/>
          <p:cNvSpPr txBox="1"/>
          <p:nvPr/>
        </p:nvSpPr>
        <p:spPr>
          <a:xfrm>
            <a:off x="8824226" y="6581002"/>
            <a:ext cx="1843774" cy="276999"/>
          </a:xfrm>
          <a:prstGeom prst="rect">
            <a:avLst/>
          </a:prstGeom>
          <a:noFill/>
        </p:spPr>
        <p:txBody>
          <a:bodyPr wrap="none" rtlCol="0">
            <a:spAutoFit/>
          </a:bodyPr>
          <a:lstStyle/>
          <a:p>
            <a:pPr algn="r"/>
            <a:r>
              <a:rPr lang="en-US" sz="1200" b="1">
                <a:solidFill>
                  <a:schemeClr val="tx1">
                    <a:lumMod val="75000"/>
                    <a:lumOff val="25000"/>
                  </a:schemeClr>
                </a:solidFill>
                <a:hlinkClick r:id="rId3"/>
              </a:rPr>
              <a:t>www.stevewyborney.com</a:t>
            </a:r>
            <a:endParaRPr lang="en-US" sz="1200" b="1">
              <a:solidFill>
                <a:schemeClr val="bg1"/>
              </a:solidFill>
            </a:endParaRPr>
          </a:p>
        </p:txBody>
      </p:sp>
      <p:sp>
        <p:nvSpPr>
          <p:cNvPr id="15" name="TextBox 14"/>
          <p:cNvSpPr txBox="1"/>
          <p:nvPr/>
        </p:nvSpPr>
        <p:spPr>
          <a:xfrm>
            <a:off x="1497477" y="6581002"/>
            <a:ext cx="1228093" cy="276999"/>
          </a:xfrm>
          <a:prstGeom prst="rect">
            <a:avLst/>
          </a:prstGeom>
          <a:noFill/>
        </p:spPr>
        <p:txBody>
          <a:bodyPr wrap="none" rtlCol="0">
            <a:spAutoFit/>
          </a:bodyPr>
          <a:lstStyle/>
          <a:p>
            <a:r>
              <a:rPr lang="en-US" sz="1200" b="1">
                <a:solidFill>
                  <a:schemeClr val="bg1"/>
                </a:solidFill>
              </a:rPr>
              <a:t>Steve </a:t>
            </a:r>
            <a:r>
              <a:rPr lang="en-US" sz="1200" b="1" err="1">
                <a:solidFill>
                  <a:schemeClr val="bg1"/>
                </a:solidFill>
              </a:rPr>
              <a:t>Wyborney</a:t>
            </a:r>
            <a:endParaRPr lang="en-US" sz="1200" b="1">
              <a:solidFill>
                <a:schemeClr val="bg1"/>
              </a:solidFill>
            </a:endParaRPr>
          </a:p>
        </p:txBody>
      </p:sp>
    </p:spTree>
    <p:extLst>
      <p:ext uri="{BB962C8B-B14F-4D97-AF65-F5344CB8AC3E}">
        <p14:creationId xmlns:p14="http://schemas.microsoft.com/office/powerpoint/2010/main" val="5877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Steve Wyborney\Desktop\11.3.2019 esti-mystery pics\Slide6.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524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553200" y="2209800"/>
            <a:ext cx="3974306"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After seeing the clues, you have narrowed the possibilities to a small set of numbers.  Before you see the answer, select your final estimate.  Write it down, and explain to someone why you chose that number.</a:t>
            </a:r>
          </a:p>
        </p:txBody>
      </p:sp>
      <p:sp>
        <p:nvSpPr>
          <p:cNvPr id="3" name="TextBox 2"/>
          <p:cNvSpPr txBox="1"/>
          <p:nvPr/>
        </p:nvSpPr>
        <p:spPr>
          <a:xfrm>
            <a:off x="8824226" y="6581002"/>
            <a:ext cx="1843774" cy="276999"/>
          </a:xfrm>
          <a:prstGeom prst="rect">
            <a:avLst/>
          </a:prstGeom>
          <a:noFill/>
        </p:spPr>
        <p:txBody>
          <a:bodyPr wrap="none" rtlCol="0">
            <a:spAutoFit/>
          </a:bodyPr>
          <a:lstStyle/>
          <a:p>
            <a:pPr algn="r"/>
            <a:r>
              <a:rPr lang="en-US" sz="1200" b="1">
                <a:solidFill>
                  <a:schemeClr val="tx1">
                    <a:lumMod val="75000"/>
                    <a:lumOff val="25000"/>
                  </a:schemeClr>
                </a:solidFill>
                <a:hlinkClick r:id="rId3"/>
              </a:rPr>
              <a:t>www.stevewyborney.com</a:t>
            </a:r>
            <a:endParaRPr lang="en-US" sz="1200" b="1">
              <a:solidFill>
                <a:schemeClr val="bg1"/>
              </a:solidFill>
            </a:endParaRPr>
          </a:p>
        </p:txBody>
      </p:sp>
      <p:sp>
        <p:nvSpPr>
          <p:cNvPr id="4" name="TextBox 3"/>
          <p:cNvSpPr txBox="1"/>
          <p:nvPr/>
        </p:nvSpPr>
        <p:spPr>
          <a:xfrm>
            <a:off x="1497477" y="6581002"/>
            <a:ext cx="1228093" cy="276999"/>
          </a:xfrm>
          <a:prstGeom prst="rect">
            <a:avLst/>
          </a:prstGeom>
          <a:noFill/>
        </p:spPr>
        <p:txBody>
          <a:bodyPr wrap="none" rtlCol="0">
            <a:spAutoFit/>
          </a:bodyPr>
          <a:lstStyle/>
          <a:p>
            <a:r>
              <a:rPr lang="en-US" sz="1200" b="1">
                <a:solidFill>
                  <a:schemeClr val="bg1"/>
                </a:solidFill>
              </a:rPr>
              <a:t>Steve </a:t>
            </a:r>
            <a:r>
              <a:rPr lang="en-US" sz="1200" b="1" err="1">
                <a:solidFill>
                  <a:schemeClr val="bg1"/>
                </a:solidFill>
              </a:rPr>
              <a:t>Wyborney</a:t>
            </a:r>
            <a:endParaRPr lang="en-US" sz="1200" b="1">
              <a:solidFill>
                <a:schemeClr val="bg1"/>
              </a:solidFill>
            </a:endParaRPr>
          </a:p>
        </p:txBody>
      </p:sp>
    </p:spTree>
    <p:extLst>
      <p:ext uri="{BB962C8B-B14F-4D97-AF65-F5344CB8AC3E}">
        <p14:creationId xmlns:p14="http://schemas.microsoft.com/office/powerpoint/2010/main" val="78042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E0C4CDD-A1DD-6D40-AF04-86EE44576377}"/>
              </a:ext>
            </a:extLst>
          </p:cNvPr>
          <p:cNvSpPr txBox="1"/>
          <p:nvPr/>
        </p:nvSpPr>
        <p:spPr>
          <a:xfrm>
            <a:off x="1072420" y="1448972"/>
            <a:ext cx="10473334" cy="4524315"/>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dirty="0">
                <a:solidFill>
                  <a:schemeClr val="tx1">
                    <a:lumMod val="65000"/>
                    <a:lumOff val="35000"/>
                  </a:schemeClr>
                </a:solidFill>
                <a:cs typeface="Calibri" panose="020F0502020204030204"/>
              </a:rPr>
              <a:t>It is highly recommended that if this is the first-time students are experiencing virtual manipulatives, allow them time to "play". This allows for the opportunity to explore and have fun with the tools BEFORE they will be required to use them purposefully. </a:t>
            </a:r>
          </a:p>
          <a:p>
            <a:pPr marL="457200" indent="-457200">
              <a:buFont typeface="Arial" panose="020B0604020202020204" pitchFamily="34" charset="0"/>
              <a:buChar char="•"/>
            </a:pPr>
            <a:endParaRPr lang="en-US" dirty="0">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dirty="0">
                <a:solidFill>
                  <a:schemeClr val="tx1">
                    <a:lumMod val="65000"/>
                    <a:lumOff val="35000"/>
                  </a:schemeClr>
                </a:solidFill>
                <a:cs typeface="Calibri" panose="020F0502020204030204"/>
              </a:rPr>
              <a:t>Websites for virtual manipulatives are suggested. Hands-on materials are ideal. Significant learning occurs when students can build and visualize different representations of mathematics.</a:t>
            </a:r>
          </a:p>
          <a:p>
            <a:pPr marL="457200" indent="-457200">
              <a:buFont typeface="Arial" panose="020B0604020202020204" pitchFamily="34" charset="0"/>
              <a:buChar char="•"/>
            </a:pPr>
            <a:endParaRPr lang="en-US" dirty="0">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dirty="0">
                <a:solidFill>
                  <a:schemeClr val="tx1">
                    <a:lumMod val="65000"/>
                    <a:lumOff val="35000"/>
                  </a:schemeClr>
                </a:solidFill>
                <a:cs typeface="Calibri" panose="020F0502020204030204"/>
              </a:rPr>
              <a:t>If School Divisions have another platform for delivering online instruction </a:t>
            </a:r>
            <a:r>
              <a:rPr lang="en-US" dirty="0" smtClean="0">
                <a:solidFill>
                  <a:schemeClr val="tx1">
                    <a:lumMod val="65000"/>
                    <a:lumOff val="35000"/>
                  </a:schemeClr>
                </a:solidFill>
                <a:cs typeface="Calibri" panose="020F0502020204030204"/>
              </a:rPr>
              <a:t>(</a:t>
            </a:r>
            <a:r>
              <a:rPr lang="en-US" dirty="0" smtClean="0">
                <a:solidFill>
                  <a:schemeClr val="tx1">
                    <a:lumMod val="65000"/>
                    <a:lumOff val="35000"/>
                  </a:schemeClr>
                </a:solidFill>
                <a:cs typeface="Calibri" panose="020F0502020204030204"/>
              </a:rPr>
              <a:t>Seesaw</a:t>
            </a:r>
            <a:r>
              <a:rPr lang="en-US" dirty="0">
                <a:solidFill>
                  <a:schemeClr val="tx1">
                    <a:lumMod val="65000"/>
                    <a:lumOff val="35000"/>
                  </a:schemeClr>
                </a:solidFill>
                <a:cs typeface="Calibri" panose="020F0502020204030204"/>
              </a:rPr>
              <a:t>, Google Classrooms), asynchronous tasks can be uploaded there.</a:t>
            </a:r>
          </a:p>
          <a:p>
            <a:pPr marL="457200" indent="-457200">
              <a:buFont typeface="Arial" panose="020B0604020202020204" pitchFamily="34" charset="0"/>
              <a:buChar char="•"/>
            </a:pPr>
            <a:endParaRPr lang="en-US" dirty="0">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dirty="0">
                <a:solidFill>
                  <a:schemeClr val="tx1">
                    <a:lumMod val="65000"/>
                    <a:lumOff val="35000"/>
                  </a:schemeClr>
                </a:solidFill>
                <a:cs typeface="Calibri" panose="020F0502020204030204"/>
              </a:rPr>
              <a:t>For virtual manipulatives visit </a:t>
            </a:r>
            <a:r>
              <a:rPr lang="en-US" dirty="0">
                <a:ea typeface="+mn-lt"/>
                <a:cs typeface="+mn-lt"/>
                <a:hlinkClick r:id="rId4"/>
              </a:rPr>
              <a:t>https://toytheater.com/category/teacher-tools/virtual-manipulatives/</a:t>
            </a:r>
            <a:endParaRPr lang="en-US" dirty="0">
              <a:solidFill>
                <a:schemeClr val="tx1">
                  <a:lumMod val="65000"/>
                  <a:lumOff val="35000"/>
                </a:schemeClr>
              </a:solidFill>
              <a:cs typeface="Calibri" panose="020F0502020204030204"/>
            </a:endParaRPr>
          </a:p>
          <a:p>
            <a:endParaRPr lang="en-US" dirty="0">
              <a:solidFill>
                <a:srgbClr val="000000"/>
              </a:solidFill>
              <a:cs typeface="Calibri" panose="020F0502020204030204"/>
            </a:endParaRPr>
          </a:p>
          <a:p>
            <a:pPr marL="457200" indent="-457200">
              <a:buFont typeface="Arial" panose="020B0604020202020204" pitchFamily="34" charset="0"/>
              <a:buChar char="•"/>
            </a:pPr>
            <a:r>
              <a:rPr lang="en-US" dirty="0">
                <a:solidFill>
                  <a:schemeClr val="bg2">
                    <a:lumMod val="50000"/>
                  </a:schemeClr>
                </a:solidFill>
                <a:cs typeface="Calibri" panose="020F0502020204030204"/>
              </a:rPr>
              <a:t>To enhance their learning experiences students will need:</a:t>
            </a:r>
          </a:p>
          <a:p>
            <a:pPr marL="1371600" lvl="2" indent="-457200">
              <a:buFont typeface="Arial" panose="020B0604020202020204" pitchFamily="34" charset="0"/>
              <a:buChar char="•"/>
            </a:pPr>
            <a:r>
              <a:rPr lang="en-US" dirty="0">
                <a:solidFill>
                  <a:schemeClr val="bg2">
                    <a:lumMod val="50000"/>
                  </a:schemeClr>
                </a:solidFill>
                <a:cs typeface="Calibri" panose="020F0502020204030204"/>
              </a:rPr>
              <a:t>Some premade manipulatives have been provided on specific slides</a:t>
            </a:r>
          </a:p>
          <a:p>
            <a:endParaRPr lang="en-US" dirty="0">
              <a:solidFill>
                <a:srgbClr val="000000"/>
              </a:solidFill>
              <a:cs typeface="Calibri" panose="020F0502020204030204"/>
            </a:endParaRPr>
          </a:p>
          <a:p>
            <a:pPr marL="457200" indent="-457200">
              <a:buFont typeface="Arial" panose="020B0604020202020204" pitchFamily="34" charset="0"/>
              <a:buChar char="•"/>
            </a:pPr>
            <a:endParaRPr lang="en-US" dirty="0">
              <a:solidFill>
                <a:srgbClr val="595959"/>
              </a:solidFill>
              <a:cs typeface="Calibri" panose="020F0502020204030204"/>
            </a:endParaRPr>
          </a:p>
        </p:txBody>
      </p:sp>
      <p:sp>
        <p:nvSpPr>
          <p:cNvPr id="15" name="Google Shape;89;p15">
            <a:extLst>
              <a:ext uri="{FF2B5EF4-FFF2-40B4-BE49-F238E27FC236}">
                <a16:creationId xmlns:a16="http://schemas.microsoft.com/office/drawing/2014/main" id="{A5020CB6-A501-A941-9CD3-CC1BB6A84065}"/>
              </a:ext>
            </a:extLst>
          </p:cNvPr>
          <p:cNvSpPr txBox="1">
            <a:spLocks/>
          </p:cNvSpPr>
          <p:nvPr/>
        </p:nvSpPr>
        <p:spPr>
          <a:xfrm>
            <a:off x="792372" y="577739"/>
            <a:ext cx="1115388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Materials</a:t>
            </a:r>
          </a:p>
        </p:txBody>
      </p:sp>
    </p:spTree>
    <p:extLst>
      <p:ext uri="{BB962C8B-B14F-4D97-AF65-F5344CB8AC3E}">
        <p14:creationId xmlns:p14="http://schemas.microsoft.com/office/powerpoint/2010/main" val="16206291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Steve Wyborney\Desktop\11.3.2019 esti-mystery pics\Slide6.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524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6553200" y="152401"/>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rPr>
              <a:t>99 buttons</a:t>
            </a:r>
          </a:p>
        </p:txBody>
      </p:sp>
      <p:sp>
        <p:nvSpPr>
          <p:cNvPr id="17" name="Rectangle 16"/>
          <p:cNvSpPr/>
          <p:nvPr/>
        </p:nvSpPr>
        <p:spPr>
          <a:xfrm>
            <a:off x="6544519" y="174587"/>
            <a:ext cx="3974306" cy="114300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The Reveal</a:t>
            </a:r>
          </a:p>
          <a:p>
            <a:pPr algn="ctr"/>
            <a:r>
              <a:rPr lang="en-US" sz="2400" b="1">
                <a:solidFill>
                  <a:schemeClr val="tx1"/>
                </a:solidFill>
              </a:rPr>
              <a:t>Click to see the answer.</a:t>
            </a:r>
          </a:p>
        </p:txBody>
      </p:sp>
      <p:sp>
        <p:nvSpPr>
          <p:cNvPr id="5" name="TextBox 4"/>
          <p:cNvSpPr txBox="1"/>
          <p:nvPr/>
        </p:nvSpPr>
        <p:spPr>
          <a:xfrm>
            <a:off x="8824226" y="6581002"/>
            <a:ext cx="1843774" cy="276999"/>
          </a:xfrm>
          <a:prstGeom prst="rect">
            <a:avLst/>
          </a:prstGeom>
          <a:noFill/>
        </p:spPr>
        <p:txBody>
          <a:bodyPr wrap="none" rtlCol="0">
            <a:spAutoFit/>
          </a:bodyPr>
          <a:lstStyle/>
          <a:p>
            <a:pPr algn="r"/>
            <a:r>
              <a:rPr lang="en-US" sz="1200" b="1">
                <a:solidFill>
                  <a:schemeClr val="tx1">
                    <a:lumMod val="75000"/>
                    <a:lumOff val="25000"/>
                  </a:schemeClr>
                </a:solidFill>
                <a:hlinkClick r:id="rId3"/>
              </a:rPr>
              <a:t>www.stevewyborney.com</a:t>
            </a:r>
            <a:endParaRPr lang="en-US" sz="1200" b="1">
              <a:solidFill>
                <a:schemeClr val="bg1"/>
              </a:solidFill>
            </a:endParaRPr>
          </a:p>
        </p:txBody>
      </p:sp>
      <p:sp>
        <p:nvSpPr>
          <p:cNvPr id="6" name="TextBox 5"/>
          <p:cNvSpPr txBox="1"/>
          <p:nvPr/>
        </p:nvSpPr>
        <p:spPr>
          <a:xfrm>
            <a:off x="1497477" y="6581002"/>
            <a:ext cx="1228093" cy="276999"/>
          </a:xfrm>
          <a:prstGeom prst="rect">
            <a:avLst/>
          </a:prstGeom>
          <a:noFill/>
        </p:spPr>
        <p:txBody>
          <a:bodyPr wrap="none" rtlCol="0">
            <a:spAutoFit/>
          </a:bodyPr>
          <a:lstStyle/>
          <a:p>
            <a:r>
              <a:rPr lang="en-US" sz="1200" b="1">
                <a:solidFill>
                  <a:schemeClr val="bg1"/>
                </a:solidFill>
              </a:rPr>
              <a:t>Steve </a:t>
            </a:r>
            <a:r>
              <a:rPr lang="en-US" sz="1200" b="1" err="1">
                <a:solidFill>
                  <a:schemeClr val="bg1"/>
                </a:solidFill>
              </a:rPr>
              <a:t>Wyborney</a:t>
            </a:r>
            <a:endParaRPr lang="en-US" sz="1200" b="1">
              <a:solidFill>
                <a:schemeClr val="bg1"/>
              </a:solidFill>
            </a:endParaRPr>
          </a:p>
        </p:txBody>
      </p:sp>
      <p:sp>
        <p:nvSpPr>
          <p:cNvPr id="7" name="Rectangle 6"/>
          <p:cNvSpPr/>
          <p:nvPr/>
        </p:nvSpPr>
        <p:spPr>
          <a:xfrm>
            <a:off x="6837073" y="1503829"/>
            <a:ext cx="3974306" cy="34671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Important Note:</a:t>
            </a:r>
          </a:p>
          <a:p>
            <a:pPr algn="ctr"/>
            <a:r>
              <a:rPr lang="en-US" sz="1600" b="1">
                <a:solidFill>
                  <a:schemeClr val="tx1"/>
                </a:solidFill>
              </a:rPr>
              <a:t>If you can see this box, then the slide show is not playing and the reveal won’t work. </a:t>
            </a:r>
          </a:p>
          <a:p>
            <a:pPr algn="ctr"/>
            <a:endParaRPr lang="en-US" sz="1600" b="1">
              <a:solidFill>
                <a:schemeClr val="tx1"/>
              </a:solidFill>
            </a:endParaRPr>
          </a:p>
          <a:p>
            <a:pPr algn="ctr"/>
            <a:r>
              <a:rPr lang="en-US" sz="1600" b="1">
                <a:solidFill>
                  <a:schemeClr val="tx1"/>
                </a:solidFill>
              </a:rPr>
              <a:t>Here is the solution:</a:t>
            </a:r>
          </a:p>
          <a:p>
            <a:pPr algn="ctr"/>
            <a:endParaRPr lang="en-US" sz="1600" b="1">
              <a:solidFill>
                <a:schemeClr val="tx1"/>
              </a:solidFill>
            </a:endParaRPr>
          </a:p>
          <a:p>
            <a:pPr algn="ctr"/>
            <a:r>
              <a:rPr lang="en-US" sz="1600" b="1">
                <a:solidFill>
                  <a:schemeClr val="tx1"/>
                </a:solidFill>
              </a:rPr>
              <a:t>If you are using PowerPoint, click on Slide Show, then click on From Current Slide.</a:t>
            </a:r>
          </a:p>
          <a:p>
            <a:pPr algn="ctr"/>
            <a:endParaRPr lang="en-US" sz="1600" b="1">
              <a:solidFill>
                <a:schemeClr val="tx1"/>
              </a:solidFill>
            </a:endParaRPr>
          </a:p>
          <a:p>
            <a:pPr algn="ctr"/>
            <a:r>
              <a:rPr lang="en-US" sz="1600" b="1">
                <a:solidFill>
                  <a:schemeClr val="tx1"/>
                </a:solidFill>
              </a:rPr>
              <a:t>If you are using Google Slides, click on View then Present.</a:t>
            </a:r>
          </a:p>
        </p:txBody>
      </p:sp>
    </p:spTree>
    <p:extLst>
      <p:ext uri="{BB962C8B-B14F-4D97-AF65-F5344CB8AC3E}">
        <p14:creationId xmlns:p14="http://schemas.microsoft.com/office/powerpoint/2010/main" val="24337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010013" y="263109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solidFill>
                  <a:prstClr val="black"/>
                </a:solidFill>
                <a:latin typeface="Bradley Hand"/>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Tree>
    <p:extLst>
      <p:ext uri="{BB962C8B-B14F-4D97-AF65-F5344CB8AC3E}">
        <p14:creationId xmlns:p14="http://schemas.microsoft.com/office/powerpoint/2010/main" val="38983665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97607" y="437422"/>
            <a:ext cx="2721527" cy="420564"/>
          </a:xfrm>
          <a:prstGeom prst="rect">
            <a:avLst/>
          </a:prstGeom>
          <a:solidFill>
            <a:srgbClr val="FFFF00"/>
          </a:solidFill>
          <a:ln w="28575">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effectLst/>
                <a:uLnTx/>
                <a:uFillTx/>
                <a:latin typeface="Cavolini" panose="03000502040302020204" pitchFamily="66" charset="0"/>
                <a:ea typeface="+mn-ea"/>
                <a:cs typeface="Cavolini" panose="03000502040302020204" pitchFamily="66" charset="0"/>
              </a:rPr>
              <a:t>Work it out</a:t>
            </a:r>
          </a:p>
        </p:txBody>
      </p:sp>
      <p:sp>
        <p:nvSpPr>
          <p:cNvPr id="6" name="TextBox 5">
            <a:extLst>
              <a:ext uri="{FF2B5EF4-FFF2-40B4-BE49-F238E27FC236}">
                <a16:creationId xmlns:a16="http://schemas.microsoft.com/office/drawing/2014/main" id="{EE728860-1C7F-49BB-A2D3-7EF649234FC7}"/>
              </a:ext>
            </a:extLst>
          </p:cNvPr>
          <p:cNvSpPr txBox="1"/>
          <p:nvPr/>
        </p:nvSpPr>
        <p:spPr>
          <a:xfrm>
            <a:off x="4684196" y="379508"/>
            <a:ext cx="5391296"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Using a Venn Diagram for Sorting</a:t>
            </a:r>
          </a:p>
        </p:txBody>
      </p:sp>
      <p:pic>
        <p:nvPicPr>
          <p:cNvPr id="2" name="Picture 3" descr="Diagram&#10;&#10;Description automatically generated">
            <a:extLst>
              <a:ext uri="{FF2B5EF4-FFF2-40B4-BE49-F238E27FC236}">
                <a16:creationId xmlns:a16="http://schemas.microsoft.com/office/drawing/2014/main" id="{7F3B60AB-B1BA-4949-BD2D-B68DEE349424}"/>
              </a:ext>
            </a:extLst>
          </p:cNvPr>
          <p:cNvPicPr>
            <a:picLocks noChangeAspect="1"/>
          </p:cNvPicPr>
          <p:nvPr/>
        </p:nvPicPr>
        <p:blipFill>
          <a:blip r:embed="rId3"/>
          <a:stretch>
            <a:fillRect/>
          </a:stretch>
        </p:blipFill>
        <p:spPr>
          <a:xfrm>
            <a:off x="2240621" y="1013424"/>
            <a:ext cx="6618078" cy="4198548"/>
          </a:xfrm>
          <a:prstGeom prst="rect">
            <a:avLst/>
          </a:prstGeom>
        </p:spPr>
      </p:pic>
      <p:sp>
        <p:nvSpPr>
          <p:cNvPr id="4" name="TextBox 3">
            <a:extLst>
              <a:ext uri="{FF2B5EF4-FFF2-40B4-BE49-F238E27FC236}">
                <a16:creationId xmlns:a16="http://schemas.microsoft.com/office/drawing/2014/main" id="{5BFF69BB-018E-4FEA-9509-D2E1175ED207}"/>
              </a:ext>
            </a:extLst>
          </p:cNvPr>
          <p:cNvSpPr txBox="1"/>
          <p:nvPr/>
        </p:nvSpPr>
        <p:spPr>
          <a:xfrm>
            <a:off x="785004" y="5098211"/>
            <a:ext cx="1067950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This Venn diagram shows a sort by two attributes—four-sided and small. The intersection of the two circles contains figures that share both attributes.</a:t>
            </a:r>
            <a:endParaRPr lang="en-US" sz="2800">
              <a:cs typeface="Calibr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35139085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85732" y="437422"/>
            <a:ext cx="2721527" cy="420564"/>
          </a:xfrm>
          <a:prstGeom prst="rect">
            <a:avLst/>
          </a:prstGeom>
          <a:solidFill>
            <a:srgbClr val="FFFF00"/>
          </a:solidFill>
          <a:ln w="28575">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effectLst/>
                <a:uLnTx/>
                <a:uFillTx/>
                <a:latin typeface="Cavolini" panose="03000502040302020204" pitchFamily="66" charset="0"/>
                <a:ea typeface="+mn-ea"/>
                <a:cs typeface="Cavolini" panose="03000502040302020204" pitchFamily="66" charset="0"/>
              </a:rPr>
              <a:t>Work it out</a:t>
            </a:r>
          </a:p>
        </p:txBody>
      </p:sp>
      <p:sp>
        <p:nvSpPr>
          <p:cNvPr id="6" name="TextBox 5">
            <a:extLst>
              <a:ext uri="{FF2B5EF4-FFF2-40B4-BE49-F238E27FC236}">
                <a16:creationId xmlns:a16="http://schemas.microsoft.com/office/drawing/2014/main" id="{EE728860-1C7F-49BB-A2D3-7EF649234FC7}"/>
              </a:ext>
            </a:extLst>
          </p:cNvPr>
          <p:cNvSpPr txBox="1"/>
          <p:nvPr/>
        </p:nvSpPr>
        <p:spPr>
          <a:xfrm>
            <a:off x="4684196" y="379508"/>
            <a:ext cx="5391296"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Using a Venn Diagram for Sorting</a:t>
            </a:r>
          </a:p>
        </p:txBody>
      </p:sp>
      <p:pic>
        <p:nvPicPr>
          <p:cNvPr id="2" name="Picture 3" descr="Diagram&#10;&#10;Description automatically generated">
            <a:extLst>
              <a:ext uri="{FF2B5EF4-FFF2-40B4-BE49-F238E27FC236}">
                <a16:creationId xmlns:a16="http://schemas.microsoft.com/office/drawing/2014/main" id="{7F3B60AB-B1BA-4949-BD2D-B68DEE349424}"/>
              </a:ext>
            </a:extLst>
          </p:cNvPr>
          <p:cNvPicPr>
            <a:picLocks noChangeAspect="1"/>
          </p:cNvPicPr>
          <p:nvPr/>
        </p:nvPicPr>
        <p:blipFill>
          <a:blip r:embed="rId3"/>
          <a:stretch>
            <a:fillRect/>
          </a:stretch>
        </p:blipFill>
        <p:spPr>
          <a:xfrm>
            <a:off x="2240621" y="1013424"/>
            <a:ext cx="6618078" cy="4198548"/>
          </a:xfrm>
          <a:prstGeom prst="rect">
            <a:avLst/>
          </a:prstGeom>
        </p:spPr>
      </p:pic>
      <p:sp>
        <p:nvSpPr>
          <p:cNvPr id="4" name="TextBox 3">
            <a:extLst>
              <a:ext uri="{FF2B5EF4-FFF2-40B4-BE49-F238E27FC236}">
                <a16:creationId xmlns:a16="http://schemas.microsoft.com/office/drawing/2014/main" id="{5BFF69BB-018E-4FEA-9509-D2E1175ED207}"/>
              </a:ext>
            </a:extLst>
          </p:cNvPr>
          <p:cNvSpPr txBox="1"/>
          <p:nvPr/>
        </p:nvSpPr>
        <p:spPr>
          <a:xfrm>
            <a:off x="713117" y="5385758"/>
            <a:ext cx="1067950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The section between the two circles is called an</a:t>
            </a:r>
            <a:r>
              <a:rPr lang="en-US" sz="2800" b="1" i="1">
                <a:ea typeface="+mn-lt"/>
                <a:cs typeface="+mn-lt"/>
              </a:rPr>
              <a:t> intersection</a:t>
            </a:r>
            <a:r>
              <a:rPr lang="en-US" sz="2800">
                <a:ea typeface="+mn-lt"/>
                <a:cs typeface="+mn-lt"/>
              </a:rPr>
              <a:t>.</a:t>
            </a:r>
          </a:p>
          <a:p>
            <a:r>
              <a:rPr lang="en-US" sz="2800">
                <a:cs typeface="Calibri"/>
              </a:rPr>
              <a:t>The</a:t>
            </a:r>
            <a:r>
              <a:rPr lang="en-US" sz="2800" b="1" i="1">
                <a:cs typeface="Calibri"/>
              </a:rPr>
              <a:t> intersection</a:t>
            </a:r>
            <a:r>
              <a:rPr lang="en-US" sz="2800">
                <a:cs typeface="Calibri"/>
              </a:rPr>
              <a:t> contains objects that belong to both sets.</a:t>
            </a:r>
          </a:p>
        </p:txBody>
      </p:sp>
      <p:sp>
        <p:nvSpPr>
          <p:cNvPr id="5" name="Arrow: Up 4">
            <a:extLst>
              <a:ext uri="{FF2B5EF4-FFF2-40B4-BE49-F238E27FC236}">
                <a16:creationId xmlns:a16="http://schemas.microsoft.com/office/drawing/2014/main" id="{2DB0947F-1AED-4359-BDBF-847C557A3CF8}"/>
              </a:ext>
            </a:extLst>
          </p:cNvPr>
          <p:cNvSpPr/>
          <p:nvPr/>
        </p:nvSpPr>
        <p:spPr>
          <a:xfrm>
            <a:off x="5551759" y="4089985"/>
            <a:ext cx="488830" cy="9776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34114277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97607" y="437422"/>
            <a:ext cx="2721527" cy="420564"/>
          </a:xfrm>
          <a:prstGeom prst="rect">
            <a:avLst/>
          </a:prstGeom>
          <a:solidFill>
            <a:srgbClr val="FFFF00"/>
          </a:solidFill>
          <a:ln w="28575">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EE728860-1C7F-49BB-A2D3-7EF649234FC7}"/>
              </a:ext>
            </a:extLst>
          </p:cNvPr>
          <p:cNvSpPr txBox="1"/>
          <p:nvPr/>
        </p:nvSpPr>
        <p:spPr>
          <a:xfrm>
            <a:off x="4684196" y="379508"/>
            <a:ext cx="5391296"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Using a Venn Diagram for Sorting</a:t>
            </a:r>
          </a:p>
        </p:txBody>
      </p:sp>
      <p:sp>
        <p:nvSpPr>
          <p:cNvPr id="7" name="Oval 6">
            <a:extLst>
              <a:ext uri="{FF2B5EF4-FFF2-40B4-BE49-F238E27FC236}">
                <a16:creationId xmlns:a16="http://schemas.microsoft.com/office/drawing/2014/main" id="{4D8DC5A3-9D35-4837-B45B-902D719B5062}"/>
              </a:ext>
            </a:extLst>
          </p:cNvPr>
          <p:cNvSpPr/>
          <p:nvPr/>
        </p:nvSpPr>
        <p:spPr>
          <a:xfrm>
            <a:off x="4459857" y="1275273"/>
            <a:ext cx="4845168" cy="429882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6D706B-4586-41CD-B410-00669B9B0C1B}"/>
              </a:ext>
            </a:extLst>
          </p:cNvPr>
          <p:cNvSpPr/>
          <p:nvPr/>
        </p:nvSpPr>
        <p:spPr>
          <a:xfrm>
            <a:off x="7119668" y="1275272"/>
            <a:ext cx="4845168" cy="4298828"/>
          </a:xfrm>
          <a:prstGeom prst="ellipse">
            <a:avLst/>
          </a:prstGeom>
          <a:noFill/>
          <a:ln w="5715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Off-page Connector 7">
            <a:extLst>
              <a:ext uri="{FF2B5EF4-FFF2-40B4-BE49-F238E27FC236}">
                <a16:creationId xmlns:a16="http://schemas.microsoft.com/office/drawing/2014/main" id="{C7A0E152-ECE6-4700-AA2B-890E29B84E16}"/>
              </a:ext>
            </a:extLst>
          </p:cNvPr>
          <p:cNvSpPr/>
          <p:nvPr/>
        </p:nvSpPr>
        <p:spPr>
          <a:xfrm>
            <a:off x="556318" y="3496487"/>
            <a:ext cx="618226" cy="1380226"/>
          </a:xfrm>
          <a:prstGeom prst="flowChartOffpage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865C4E6-F0D4-44D1-A32E-236584946B93}"/>
              </a:ext>
            </a:extLst>
          </p:cNvPr>
          <p:cNvSpPr/>
          <p:nvPr/>
        </p:nvSpPr>
        <p:spPr>
          <a:xfrm>
            <a:off x="404543" y="1418147"/>
            <a:ext cx="920150" cy="1682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2E7FC56-7DBB-4338-943D-62D6BAE25565}"/>
              </a:ext>
            </a:extLst>
          </p:cNvPr>
          <p:cNvSpPr/>
          <p:nvPr/>
        </p:nvSpPr>
        <p:spPr>
          <a:xfrm>
            <a:off x="461154" y="5198493"/>
            <a:ext cx="920150" cy="920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4C68B574-23B6-4931-9587-B4DD751478E4}"/>
              </a:ext>
            </a:extLst>
          </p:cNvPr>
          <p:cNvSpPr/>
          <p:nvPr/>
        </p:nvSpPr>
        <p:spPr>
          <a:xfrm>
            <a:off x="1752952" y="5197595"/>
            <a:ext cx="1063924" cy="92015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33435CA4-AE27-47CA-B6FF-A693B9066740}"/>
              </a:ext>
            </a:extLst>
          </p:cNvPr>
          <p:cNvSpPr/>
          <p:nvPr/>
        </p:nvSpPr>
        <p:spPr>
          <a:xfrm>
            <a:off x="1753319" y="3960243"/>
            <a:ext cx="920150" cy="92015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198AFE3-5247-4D50-81A7-2ADFFF1981F6}"/>
              </a:ext>
            </a:extLst>
          </p:cNvPr>
          <p:cNvSpPr/>
          <p:nvPr/>
        </p:nvSpPr>
        <p:spPr>
          <a:xfrm>
            <a:off x="1464874" y="2794779"/>
            <a:ext cx="1754036" cy="92015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id="{1915633E-C688-4655-927F-6C54A25E8877}"/>
              </a:ext>
            </a:extLst>
          </p:cNvPr>
          <p:cNvSpPr/>
          <p:nvPr/>
        </p:nvSpPr>
        <p:spPr>
          <a:xfrm>
            <a:off x="1823408" y="1485541"/>
            <a:ext cx="920150" cy="920150"/>
          </a:xfrm>
          <a:prstGeom prst="diamond">
            <a:avLst/>
          </a:prstGeom>
          <a:solidFill>
            <a:srgbClr val="A5139E"/>
          </a:solidFill>
          <a:ln>
            <a:solidFill>
              <a:srgbClr val="A513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708F86-EC3F-44CB-967A-06BD83A6974F}"/>
              </a:ext>
            </a:extLst>
          </p:cNvPr>
          <p:cNvSpPr/>
          <p:nvPr/>
        </p:nvSpPr>
        <p:spPr>
          <a:xfrm>
            <a:off x="2863071" y="4020448"/>
            <a:ext cx="373811" cy="862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Off-page Connector 18">
            <a:extLst>
              <a:ext uri="{FF2B5EF4-FFF2-40B4-BE49-F238E27FC236}">
                <a16:creationId xmlns:a16="http://schemas.microsoft.com/office/drawing/2014/main" id="{323E7F7B-C5B9-4669-9DCC-66AEDA0B69B5}"/>
              </a:ext>
            </a:extLst>
          </p:cNvPr>
          <p:cNvSpPr/>
          <p:nvPr/>
        </p:nvSpPr>
        <p:spPr>
          <a:xfrm rot="10800000">
            <a:off x="3000468" y="1210486"/>
            <a:ext cx="1006414" cy="1581509"/>
          </a:xfrm>
          <a:prstGeom prst="flowChartOffpage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8F34014-DEF9-486F-847B-7FDA95E51416}"/>
              </a:ext>
            </a:extLst>
          </p:cNvPr>
          <p:cNvSpPr/>
          <p:nvPr/>
        </p:nvSpPr>
        <p:spPr>
          <a:xfrm>
            <a:off x="3264738" y="4510041"/>
            <a:ext cx="1667773" cy="176841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4AC667C-7AFA-44A0-91FA-CB6741E896F9}"/>
              </a:ext>
            </a:extLst>
          </p:cNvPr>
          <p:cNvSpPr/>
          <p:nvPr/>
        </p:nvSpPr>
        <p:spPr>
          <a:xfrm>
            <a:off x="3264738" y="3430077"/>
            <a:ext cx="474453" cy="4744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FA17FF6-8AFB-4D8A-AFA0-98C0EAAB0856}"/>
              </a:ext>
            </a:extLst>
          </p:cNvPr>
          <p:cNvSpPr txBox="1"/>
          <p:nvPr/>
        </p:nvSpPr>
        <p:spPr>
          <a:xfrm>
            <a:off x="4983192" y="58745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Sorting Rule:</a:t>
            </a:r>
          </a:p>
        </p:txBody>
      </p:sp>
      <p:sp>
        <p:nvSpPr>
          <p:cNvPr id="23" name="TextBox 22">
            <a:extLst>
              <a:ext uri="{FF2B5EF4-FFF2-40B4-BE49-F238E27FC236}">
                <a16:creationId xmlns:a16="http://schemas.microsoft.com/office/drawing/2014/main" id="{4FCB6C71-9D1C-45A5-9E89-0E8F707747A8}"/>
              </a:ext>
            </a:extLst>
          </p:cNvPr>
          <p:cNvSpPr txBox="1"/>
          <p:nvPr/>
        </p:nvSpPr>
        <p:spPr>
          <a:xfrm>
            <a:off x="8706928" y="58745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Sorting Rule:</a:t>
            </a:r>
          </a:p>
        </p:txBody>
      </p:sp>
      <p:sp>
        <p:nvSpPr>
          <p:cNvPr id="17" name="Star: 5 Points 16">
            <a:extLst>
              <a:ext uri="{FF2B5EF4-FFF2-40B4-BE49-F238E27FC236}">
                <a16:creationId xmlns:a16="http://schemas.microsoft.com/office/drawing/2014/main" id="{38889025-2519-4D23-848F-0A19D7822A49}"/>
              </a:ext>
            </a:extLst>
          </p:cNvPr>
          <p:cNvSpPr/>
          <p:nvPr/>
        </p:nvSpPr>
        <p:spPr>
          <a:xfrm>
            <a:off x="4154337" y="754092"/>
            <a:ext cx="920150" cy="9201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Off-page Connector 24">
            <a:extLst>
              <a:ext uri="{FF2B5EF4-FFF2-40B4-BE49-F238E27FC236}">
                <a16:creationId xmlns:a16="http://schemas.microsoft.com/office/drawing/2014/main" id="{82685194-589E-41CF-B2E5-9311752C17DC}"/>
              </a:ext>
            </a:extLst>
          </p:cNvPr>
          <p:cNvSpPr/>
          <p:nvPr/>
        </p:nvSpPr>
        <p:spPr>
          <a:xfrm rot="5880000">
            <a:off x="1476469" y="980448"/>
            <a:ext cx="402566" cy="531963"/>
          </a:xfrm>
          <a:prstGeom prst="flowChartOffpage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971011" y="6117745"/>
            <a:ext cx="2124973" cy="648911"/>
            <a:chOff x="310551" y="907991"/>
            <a:chExt cx="2124973" cy="648911"/>
          </a:xfrm>
        </p:grpSpPr>
        <p:sp>
          <p:nvSpPr>
            <p:cNvPr id="30" name="TextBox 29">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31" name="Straight Arrow Connector 30">
              <a:extLst>
                <a:ext uri="{FF2B5EF4-FFF2-40B4-BE49-F238E27FC236}">
                  <a16:creationId xmlns:a16="http://schemas.microsoft.com/office/drawing/2014/main" id="{814166B6-424D-41BC-A29A-8F1442FF1E3E}"/>
                </a:ext>
              </a:extLst>
            </p:cNvPr>
            <p:cNvCxnSpPr/>
            <p:nvPr/>
          </p:nvCxnSpPr>
          <p:spPr>
            <a:xfrm flipV="1">
              <a:off x="750378" y="907991"/>
              <a:ext cx="53772" cy="279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53789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97607" y="437422"/>
            <a:ext cx="2721527" cy="420564"/>
          </a:xfrm>
          <a:prstGeom prst="rect">
            <a:avLst/>
          </a:prstGeom>
          <a:solidFill>
            <a:srgbClr val="FFFF00"/>
          </a:solidFill>
          <a:ln w="28575">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EE728860-1C7F-49BB-A2D3-7EF649234FC7}"/>
              </a:ext>
            </a:extLst>
          </p:cNvPr>
          <p:cNvSpPr txBox="1"/>
          <p:nvPr/>
        </p:nvSpPr>
        <p:spPr>
          <a:xfrm>
            <a:off x="4684196" y="379508"/>
            <a:ext cx="5391296"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Using a Venn Diagram for Sorting</a:t>
            </a:r>
          </a:p>
        </p:txBody>
      </p:sp>
      <p:sp>
        <p:nvSpPr>
          <p:cNvPr id="7" name="Oval 6">
            <a:extLst>
              <a:ext uri="{FF2B5EF4-FFF2-40B4-BE49-F238E27FC236}">
                <a16:creationId xmlns:a16="http://schemas.microsoft.com/office/drawing/2014/main" id="{4D8DC5A3-9D35-4837-B45B-902D719B5062}"/>
              </a:ext>
            </a:extLst>
          </p:cNvPr>
          <p:cNvSpPr/>
          <p:nvPr/>
        </p:nvSpPr>
        <p:spPr>
          <a:xfrm>
            <a:off x="4459857" y="1275273"/>
            <a:ext cx="4845168" cy="429882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6D706B-4586-41CD-B410-00669B9B0C1B}"/>
              </a:ext>
            </a:extLst>
          </p:cNvPr>
          <p:cNvSpPr/>
          <p:nvPr/>
        </p:nvSpPr>
        <p:spPr>
          <a:xfrm>
            <a:off x="7119668" y="1275272"/>
            <a:ext cx="4845168" cy="4298828"/>
          </a:xfrm>
          <a:prstGeom prst="ellipse">
            <a:avLst/>
          </a:prstGeom>
          <a:noFill/>
          <a:ln w="5715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Off-page Connector 7">
            <a:extLst>
              <a:ext uri="{FF2B5EF4-FFF2-40B4-BE49-F238E27FC236}">
                <a16:creationId xmlns:a16="http://schemas.microsoft.com/office/drawing/2014/main" id="{C7A0E152-ECE6-4700-AA2B-890E29B84E16}"/>
              </a:ext>
            </a:extLst>
          </p:cNvPr>
          <p:cNvSpPr/>
          <p:nvPr/>
        </p:nvSpPr>
        <p:spPr>
          <a:xfrm>
            <a:off x="556318" y="3496487"/>
            <a:ext cx="618226" cy="1380226"/>
          </a:xfrm>
          <a:prstGeom prst="flowChartOffpage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865C4E6-F0D4-44D1-A32E-236584946B93}"/>
              </a:ext>
            </a:extLst>
          </p:cNvPr>
          <p:cNvSpPr/>
          <p:nvPr/>
        </p:nvSpPr>
        <p:spPr>
          <a:xfrm>
            <a:off x="5206581" y="1950109"/>
            <a:ext cx="920150" cy="1682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2E7FC56-7DBB-4338-943D-62D6BAE25565}"/>
              </a:ext>
            </a:extLst>
          </p:cNvPr>
          <p:cNvSpPr/>
          <p:nvPr/>
        </p:nvSpPr>
        <p:spPr>
          <a:xfrm>
            <a:off x="5263192" y="3962040"/>
            <a:ext cx="1164565" cy="1035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4C68B574-23B6-4931-9587-B4DD751478E4}"/>
              </a:ext>
            </a:extLst>
          </p:cNvPr>
          <p:cNvSpPr/>
          <p:nvPr/>
        </p:nvSpPr>
        <p:spPr>
          <a:xfrm>
            <a:off x="1036958" y="5216048"/>
            <a:ext cx="1063924" cy="92015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33435CA4-AE27-47CA-B6FF-A693B9066740}"/>
              </a:ext>
            </a:extLst>
          </p:cNvPr>
          <p:cNvSpPr/>
          <p:nvPr/>
        </p:nvSpPr>
        <p:spPr>
          <a:xfrm>
            <a:off x="1753319" y="3960243"/>
            <a:ext cx="920150" cy="92015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198AFE3-5247-4D50-81A7-2ADFFF1981F6}"/>
              </a:ext>
            </a:extLst>
          </p:cNvPr>
          <p:cNvSpPr/>
          <p:nvPr/>
        </p:nvSpPr>
        <p:spPr>
          <a:xfrm>
            <a:off x="1464874" y="2794779"/>
            <a:ext cx="1754036" cy="92015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id="{1915633E-C688-4655-927F-6C54A25E8877}"/>
              </a:ext>
            </a:extLst>
          </p:cNvPr>
          <p:cNvSpPr/>
          <p:nvPr/>
        </p:nvSpPr>
        <p:spPr>
          <a:xfrm>
            <a:off x="1823408" y="1485541"/>
            <a:ext cx="920150" cy="920150"/>
          </a:xfrm>
          <a:prstGeom prst="diamond">
            <a:avLst/>
          </a:prstGeom>
          <a:solidFill>
            <a:srgbClr val="A5139E"/>
          </a:solidFill>
          <a:ln>
            <a:solidFill>
              <a:srgbClr val="A513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708F86-EC3F-44CB-967A-06BD83A6974F}"/>
              </a:ext>
            </a:extLst>
          </p:cNvPr>
          <p:cNvSpPr/>
          <p:nvPr/>
        </p:nvSpPr>
        <p:spPr>
          <a:xfrm>
            <a:off x="3035599" y="3962939"/>
            <a:ext cx="373811" cy="862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Off-page Connector 18">
            <a:extLst>
              <a:ext uri="{FF2B5EF4-FFF2-40B4-BE49-F238E27FC236}">
                <a16:creationId xmlns:a16="http://schemas.microsoft.com/office/drawing/2014/main" id="{323E7F7B-C5B9-4669-9DCC-66AEDA0B69B5}"/>
              </a:ext>
            </a:extLst>
          </p:cNvPr>
          <p:cNvSpPr/>
          <p:nvPr/>
        </p:nvSpPr>
        <p:spPr>
          <a:xfrm rot="10800000">
            <a:off x="3043600" y="1066712"/>
            <a:ext cx="1006414" cy="1581509"/>
          </a:xfrm>
          <a:prstGeom prst="flowChartOffpage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8F34014-DEF9-486F-847B-7FDA95E51416}"/>
              </a:ext>
            </a:extLst>
          </p:cNvPr>
          <p:cNvSpPr/>
          <p:nvPr/>
        </p:nvSpPr>
        <p:spPr>
          <a:xfrm>
            <a:off x="7302612" y="2264614"/>
            <a:ext cx="1667773" cy="176841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4AC667C-7AFA-44A0-91FA-CB6741E896F9}"/>
              </a:ext>
            </a:extLst>
          </p:cNvPr>
          <p:cNvSpPr/>
          <p:nvPr/>
        </p:nvSpPr>
        <p:spPr>
          <a:xfrm>
            <a:off x="10280889" y="3559473"/>
            <a:ext cx="474453" cy="4744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FA17FF6-8AFB-4D8A-AFA0-98C0EAAB0856}"/>
              </a:ext>
            </a:extLst>
          </p:cNvPr>
          <p:cNvSpPr txBox="1"/>
          <p:nvPr/>
        </p:nvSpPr>
        <p:spPr>
          <a:xfrm>
            <a:off x="4983192" y="587458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Sorting Rule: Big </a:t>
            </a:r>
            <a:endParaRPr lang="en-US" sz="2800">
              <a:cs typeface="Calibri"/>
            </a:endParaRPr>
          </a:p>
        </p:txBody>
      </p:sp>
      <p:sp>
        <p:nvSpPr>
          <p:cNvPr id="23" name="TextBox 22">
            <a:extLst>
              <a:ext uri="{FF2B5EF4-FFF2-40B4-BE49-F238E27FC236}">
                <a16:creationId xmlns:a16="http://schemas.microsoft.com/office/drawing/2014/main" id="{4FCB6C71-9D1C-45A5-9E89-0E8F707747A8}"/>
              </a:ext>
            </a:extLst>
          </p:cNvPr>
          <p:cNvSpPr txBox="1"/>
          <p:nvPr/>
        </p:nvSpPr>
        <p:spPr>
          <a:xfrm>
            <a:off x="8706928" y="5874588"/>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Sorting Rule: Red </a:t>
            </a:r>
            <a:endParaRPr lang="en-US" sz="2800">
              <a:cs typeface="Calibri"/>
            </a:endParaRPr>
          </a:p>
        </p:txBody>
      </p:sp>
      <p:sp>
        <p:nvSpPr>
          <p:cNvPr id="24" name="Flowchart: Off-page Connector 23">
            <a:extLst>
              <a:ext uri="{FF2B5EF4-FFF2-40B4-BE49-F238E27FC236}">
                <a16:creationId xmlns:a16="http://schemas.microsoft.com/office/drawing/2014/main" id="{21F7C628-DDF6-4E6D-B172-A23FDF0025D6}"/>
              </a:ext>
            </a:extLst>
          </p:cNvPr>
          <p:cNvSpPr/>
          <p:nvPr/>
        </p:nvSpPr>
        <p:spPr>
          <a:xfrm rot="5880000">
            <a:off x="10318544" y="2001240"/>
            <a:ext cx="402566" cy="531963"/>
          </a:xfrm>
          <a:prstGeom prst="flowChartOffpage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1AF02FF6-7E0B-48B8-B534-FB45F3870752}"/>
              </a:ext>
            </a:extLst>
          </p:cNvPr>
          <p:cNvSpPr/>
          <p:nvPr/>
        </p:nvSpPr>
        <p:spPr>
          <a:xfrm>
            <a:off x="9358941" y="2407488"/>
            <a:ext cx="920150" cy="9201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9A3F56F-3C0B-45AA-BBC8-B79049277347}"/>
              </a:ext>
            </a:extLst>
          </p:cNvPr>
          <p:cNvSpPr/>
          <p:nvPr/>
        </p:nvSpPr>
        <p:spPr>
          <a:xfrm flipV="1">
            <a:off x="6832565" y="5840150"/>
            <a:ext cx="1581509" cy="646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42CCB67-16BA-4A59-9D7B-4FA7CF444530}"/>
              </a:ext>
            </a:extLst>
          </p:cNvPr>
          <p:cNvSpPr/>
          <p:nvPr/>
        </p:nvSpPr>
        <p:spPr>
          <a:xfrm flipV="1">
            <a:off x="10535943" y="5750827"/>
            <a:ext cx="1581509" cy="646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610565" y="5430742"/>
            <a:ext cx="2521731" cy="1200329"/>
          </a:xfrm>
          <a:prstGeom prst="rect">
            <a:avLst/>
          </a:prstGeom>
        </p:spPr>
        <p:txBody>
          <a:bodyPr wrap="square">
            <a:spAutoFit/>
          </a:bodyPr>
          <a:lstStyle/>
          <a:p>
            <a:r>
              <a:rPr lang="en-US" dirty="0" smtClean="0">
                <a:solidFill>
                  <a:srgbClr val="000000"/>
                </a:solidFill>
                <a:latin typeface="Corbel"/>
                <a:cs typeface="Calibri"/>
              </a:rPr>
              <a:t>(Think about ways to sort and </a:t>
            </a:r>
            <a:r>
              <a:rPr lang="en-US" dirty="0">
                <a:solidFill>
                  <a:srgbClr val="000000"/>
                </a:solidFill>
                <a:latin typeface="Corbel"/>
                <a:cs typeface="Calibri"/>
              </a:rPr>
              <a:t>then move the blue blocks and see some ways of sorting.)</a:t>
            </a:r>
            <a:endParaRPr lang="en-US" sz="3600" dirty="0">
              <a:solidFill>
                <a:srgbClr val="000000"/>
              </a:solidFill>
              <a:latin typeface="Corbel"/>
              <a:cs typeface="Calibri"/>
            </a:endParaRPr>
          </a:p>
        </p:txBody>
      </p:sp>
    </p:spTree>
    <p:extLst>
      <p:ext uri="{BB962C8B-B14F-4D97-AF65-F5344CB8AC3E}">
        <p14:creationId xmlns:p14="http://schemas.microsoft.com/office/powerpoint/2010/main" val="1423858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97607" y="437422"/>
            <a:ext cx="2721527" cy="420564"/>
          </a:xfrm>
          <a:prstGeom prst="rect">
            <a:avLst/>
          </a:prstGeom>
          <a:solidFill>
            <a:srgbClr val="FFFF00"/>
          </a:solidFill>
          <a:ln w="28575">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EE728860-1C7F-49BB-A2D3-7EF649234FC7}"/>
              </a:ext>
            </a:extLst>
          </p:cNvPr>
          <p:cNvSpPr txBox="1"/>
          <p:nvPr/>
        </p:nvSpPr>
        <p:spPr>
          <a:xfrm>
            <a:off x="4684196" y="379508"/>
            <a:ext cx="5391296"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Using a Venn Diagram for Sorting</a:t>
            </a:r>
          </a:p>
        </p:txBody>
      </p:sp>
      <p:sp>
        <p:nvSpPr>
          <p:cNvPr id="7" name="Oval 6">
            <a:extLst>
              <a:ext uri="{FF2B5EF4-FFF2-40B4-BE49-F238E27FC236}">
                <a16:creationId xmlns:a16="http://schemas.microsoft.com/office/drawing/2014/main" id="{4D8DC5A3-9D35-4837-B45B-902D719B5062}"/>
              </a:ext>
            </a:extLst>
          </p:cNvPr>
          <p:cNvSpPr/>
          <p:nvPr/>
        </p:nvSpPr>
        <p:spPr>
          <a:xfrm>
            <a:off x="4459857" y="1275273"/>
            <a:ext cx="4845168" cy="429882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6D706B-4586-41CD-B410-00669B9B0C1B}"/>
              </a:ext>
            </a:extLst>
          </p:cNvPr>
          <p:cNvSpPr/>
          <p:nvPr/>
        </p:nvSpPr>
        <p:spPr>
          <a:xfrm>
            <a:off x="7119668" y="1275272"/>
            <a:ext cx="4845168" cy="4298828"/>
          </a:xfrm>
          <a:prstGeom prst="ellipse">
            <a:avLst/>
          </a:prstGeom>
          <a:noFill/>
          <a:ln w="5715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Off-page Connector 7">
            <a:extLst>
              <a:ext uri="{FF2B5EF4-FFF2-40B4-BE49-F238E27FC236}">
                <a16:creationId xmlns:a16="http://schemas.microsoft.com/office/drawing/2014/main" id="{C7A0E152-ECE6-4700-AA2B-890E29B84E16}"/>
              </a:ext>
            </a:extLst>
          </p:cNvPr>
          <p:cNvSpPr/>
          <p:nvPr/>
        </p:nvSpPr>
        <p:spPr>
          <a:xfrm>
            <a:off x="556318" y="3496487"/>
            <a:ext cx="618226" cy="1380226"/>
          </a:xfrm>
          <a:prstGeom prst="flowChartOffpage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865C4E6-F0D4-44D1-A32E-236584946B93}"/>
              </a:ext>
            </a:extLst>
          </p:cNvPr>
          <p:cNvSpPr/>
          <p:nvPr/>
        </p:nvSpPr>
        <p:spPr>
          <a:xfrm>
            <a:off x="404543" y="1418147"/>
            <a:ext cx="920150" cy="1682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2E7FC56-7DBB-4338-943D-62D6BAE25565}"/>
              </a:ext>
            </a:extLst>
          </p:cNvPr>
          <p:cNvSpPr/>
          <p:nvPr/>
        </p:nvSpPr>
        <p:spPr>
          <a:xfrm>
            <a:off x="461154" y="5198493"/>
            <a:ext cx="920150" cy="920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4C68B574-23B6-4931-9587-B4DD751478E4}"/>
              </a:ext>
            </a:extLst>
          </p:cNvPr>
          <p:cNvSpPr/>
          <p:nvPr/>
        </p:nvSpPr>
        <p:spPr>
          <a:xfrm>
            <a:off x="1752952" y="5197595"/>
            <a:ext cx="1063924" cy="92015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33435CA4-AE27-47CA-B6FF-A693B9066740}"/>
              </a:ext>
            </a:extLst>
          </p:cNvPr>
          <p:cNvSpPr/>
          <p:nvPr/>
        </p:nvSpPr>
        <p:spPr>
          <a:xfrm>
            <a:off x="1753319" y="3960243"/>
            <a:ext cx="920150" cy="92015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198AFE3-5247-4D50-81A7-2ADFFF1981F6}"/>
              </a:ext>
            </a:extLst>
          </p:cNvPr>
          <p:cNvSpPr/>
          <p:nvPr/>
        </p:nvSpPr>
        <p:spPr>
          <a:xfrm>
            <a:off x="1464874" y="2794779"/>
            <a:ext cx="1754036" cy="92015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id="{1915633E-C688-4655-927F-6C54A25E8877}"/>
              </a:ext>
            </a:extLst>
          </p:cNvPr>
          <p:cNvSpPr/>
          <p:nvPr/>
        </p:nvSpPr>
        <p:spPr>
          <a:xfrm>
            <a:off x="1823408" y="1485541"/>
            <a:ext cx="920150" cy="920150"/>
          </a:xfrm>
          <a:prstGeom prst="diamond">
            <a:avLst/>
          </a:prstGeom>
          <a:solidFill>
            <a:srgbClr val="A5139E"/>
          </a:solidFill>
          <a:ln>
            <a:solidFill>
              <a:srgbClr val="A513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708F86-EC3F-44CB-967A-06BD83A6974F}"/>
              </a:ext>
            </a:extLst>
          </p:cNvPr>
          <p:cNvSpPr/>
          <p:nvPr/>
        </p:nvSpPr>
        <p:spPr>
          <a:xfrm>
            <a:off x="2863071" y="4020448"/>
            <a:ext cx="373811" cy="862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Off-page Connector 18">
            <a:extLst>
              <a:ext uri="{FF2B5EF4-FFF2-40B4-BE49-F238E27FC236}">
                <a16:creationId xmlns:a16="http://schemas.microsoft.com/office/drawing/2014/main" id="{323E7F7B-C5B9-4669-9DCC-66AEDA0B69B5}"/>
              </a:ext>
            </a:extLst>
          </p:cNvPr>
          <p:cNvSpPr/>
          <p:nvPr/>
        </p:nvSpPr>
        <p:spPr>
          <a:xfrm rot="10800000">
            <a:off x="3000468" y="1210486"/>
            <a:ext cx="1006414" cy="1581509"/>
          </a:xfrm>
          <a:prstGeom prst="flowChartOffpage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8F34014-DEF9-486F-847B-7FDA95E51416}"/>
              </a:ext>
            </a:extLst>
          </p:cNvPr>
          <p:cNvSpPr/>
          <p:nvPr/>
        </p:nvSpPr>
        <p:spPr>
          <a:xfrm>
            <a:off x="2946272" y="4723142"/>
            <a:ext cx="1667773" cy="176841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4AC667C-7AFA-44A0-91FA-CB6741E896F9}"/>
              </a:ext>
            </a:extLst>
          </p:cNvPr>
          <p:cNvSpPr/>
          <p:nvPr/>
        </p:nvSpPr>
        <p:spPr>
          <a:xfrm>
            <a:off x="3264738" y="3430077"/>
            <a:ext cx="474453" cy="4744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FA17FF6-8AFB-4D8A-AFA0-98C0EAAB0856}"/>
              </a:ext>
            </a:extLst>
          </p:cNvPr>
          <p:cNvSpPr txBox="1"/>
          <p:nvPr/>
        </p:nvSpPr>
        <p:spPr>
          <a:xfrm>
            <a:off x="4983192" y="58745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Sorting Rule:</a:t>
            </a:r>
          </a:p>
        </p:txBody>
      </p:sp>
      <p:sp>
        <p:nvSpPr>
          <p:cNvPr id="23" name="TextBox 22">
            <a:extLst>
              <a:ext uri="{FF2B5EF4-FFF2-40B4-BE49-F238E27FC236}">
                <a16:creationId xmlns:a16="http://schemas.microsoft.com/office/drawing/2014/main" id="{4FCB6C71-9D1C-45A5-9E89-0E8F707747A8}"/>
              </a:ext>
            </a:extLst>
          </p:cNvPr>
          <p:cNvSpPr txBox="1"/>
          <p:nvPr/>
        </p:nvSpPr>
        <p:spPr>
          <a:xfrm>
            <a:off x="8706928" y="58745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Sorting Rule:</a:t>
            </a:r>
          </a:p>
        </p:txBody>
      </p:sp>
      <p:sp>
        <p:nvSpPr>
          <p:cNvPr id="17" name="Star: 5 Points 16">
            <a:extLst>
              <a:ext uri="{FF2B5EF4-FFF2-40B4-BE49-F238E27FC236}">
                <a16:creationId xmlns:a16="http://schemas.microsoft.com/office/drawing/2014/main" id="{38889025-2519-4D23-848F-0A19D7822A49}"/>
              </a:ext>
            </a:extLst>
          </p:cNvPr>
          <p:cNvSpPr/>
          <p:nvPr/>
        </p:nvSpPr>
        <p:spPr>
          <a:xfrm>
            <a:off x="4068073" y="754092"/>
            <a:ext cx="920150" cy="9201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Off-page Connector 24">
            <a:extLst>
              <a:ext uri="{FF2B5EF4-FFF2-40B4-BE49-F238E27FC236}">
                <a16:creationId xmlns:a16="http://schemas.microsoft.com/office/drawing/2014/main" id="{82685194-589E-41CF-B2E5-9311752C17DC}"/>
              </a:ext>
            </a:extLst>
          </p:cNvPr>
          <p:cNvSpPr/>
          <p:nvPr/>
        </p:nvSpPr>
        <p:spPr>
          <a:xfrm rot="5880000">
            <a:off x="1476469" y="980448"/>
            <a:ext cx="402566" cy="531963"/>
          </a:xfrm>
          <a:prstGeom prst="flowChartOffpage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925003" y="6059254"/>
            <a:ext cx="2124973" cy="647171"/>
            <a:chOff x="310551" y="909731"/>
            <a:chExt cx="2124973" cy="647171"/>
          </a:xfrm>
        </p:grpSpPr>
        <p:sp>
          <p:nvSpPr>
            <p:cNvPr id="30" name="TextBox 29">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31" name="Straight Arrow Connector 30">
              <a:extLst>
                <a:ext uri="{FF2B5EF4-FFF2-40B4-BE49-F238E27FC236}">
                  <a16:creationId xmlns:a16="http://schemas.microsoft.com/office/drawing/2014/main" id="{814166B6-424D-41BC-A29A-8F1442FF1E3E}"/>
                </a:ext>
              </a:extLst>
            </p:cNvPr>
            <p:cNvCxnSpPr/>
            <p:nvPr/>
          </p:nvCxnSpPr>
          <p:spPr>
            <a:xfrm flipV="1">
              <a:off x="750378" y="909731"/>
              <a:ext cx="118055" cy="27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69966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97607" y="437422"/>
            <a:ext cx="2721527" cy="420564"/>
          </a:xfrm>
          <a:prstGeom prst="rect">
            <a:avLst/>
          </a:prstGeom>
          <a:solidFill>
            <a:srgbClr val="FFFF00"/>
          </a:solidFill>
          <a:ln w="28575">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EE728860-1C7F-49BB-A2D3-7EF649234FC7}"/>
              </a:ext>
            </a:extLst>
          </p:cNvPr>
          <p:cNvSpPr txBox="1"/>
          <p:nvPr/>
        </p:nvSpPr>
        <p:spPr>
          <a:xfrm>
            <a:off x="4684196" y="379508"/>
            <a:ext cx="5391296"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Using a Venn Diagram for Sorting</a:t>
            </a:r>
          </a:p>
        </p:txBody>
      </p:sp>
      <p:sp>
        <p:nvSpPr>
          <p:cNvPr id="7" name="Oval 6">
            <a:extLst>
              <a:ext uri="{FF2B5EF4-FFF2-40B4-BE49-F238E27FC236}">
                <a16:creationId xmlns:a16="http://schemas.microsoft.com/office/drawing/2014/main" id="{4D8DC5A3-9D35-4837-B45B-902D719B5062}"/>
              </a:ext>
            </a:extLst>
          </p:cNvPr>
          <p:cNvSpPr/>
          <p:nvPr/>
        </p:nvSpPr>
        <p:spPr>
          <a:xfrm>
            <a:off x="1325593" y="1361537"/>
            <a:ext cx="6052866" cy="511833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6D706B-4586-41CD-B410-00669B9B0C1B}"/>
              </a:ext>
            </a:extLst>
          </p:cNvPr>
          <p:cNvSpPr/>
          <p:nvPr/>
        </p:nvSpPr>
        <p:spPr>
          <a:xfrm>
            <a:off x="5106838" y="1361536"/>
            <a:ext cx="6340413" cy="5118337"/>
          </a:xfrm>
          <a:prstGeom prst="ellipse">
            <a:avLst/>
          </a:prstGeom>
          <a:noFill/>
          <a:ln w="5715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C18C9E-84C7-477E-BCEA-8627E48457F1}"/>
              </a:ext>
            </a:extLst>
          </p:cNvPr>
          <p:cNvSpPr txBox="1"/>
          <p:nvPr/>
        </p:nvSpPr>
        <p:spPr>
          <a:xfrm>
            <a:off x="540588" y="1475117"/>
            <a:ext cx="2743200" cy="923330"/>
          </a:xfrm>
          <a:prstGeom prst="rect">
            <a:avLst/>
          </a:prstGeom>
          <a:solidFill>
            <a:schemeClr val="bg1"/>
          </a:solidFill>
          <a:ln w="5715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a:p>
            <a:endParaRPr lang="en-US">
              <a:cs typeface="Calibri"/>
            </a:endParaRPr>
          </a:p>
        </p:txBody>
      </p:sp>
      <p:sp>
        <p:nvSpPr>
          <p:cNvPr id="9" name="TextBox 8">
            <a:extLst>
              <a:ext uri="{FF2B5EF4-FFF2-40B4-BE49-F238E27FC236}">
                <a16:creationId xmlns:a16="http://schemas.microsoft.com/office/drawing/2014/main" id="{5E1FF580-D746-4250-8691-2A9B7E6DDB03}"/>
              </a:ext>
            </a:extLst>
          </p:cNvPr>
          <p:cNvSpPr txBox="1"/>
          <p:nvPr/>
        </p:nvSpPr>
        <p:spPr>
          <a:xfrm>
            <a:off x="9210135" y="1475116"/>
            <a:ext cx="2743200" cy="923330"/>
          </a:xfrm>
          <a:prstGeom prst="rect">
            <a:avLst/>
          </a:prstGeom>
          <a:solidFill>
            <a:schemeClr val="bg1"/>
          </a:solidFill>
          <a:ln w="5715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30049172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97607" y="437422"/>
            <a:ext cx="2721527" cy="420564"/>
          </a:xfrm>
          <a:prstGeom prst="rect">
            <a:avLst/>
          </a:prstGeom>
          <a:solidFill>
            <a:srgbClr val="FFFF00"/>
          </a:solidFill>
          <a:ln w="28575">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EE728860-1C7F-49BB-A2D3-7EF649234FC7}"/>
              </a:ext>
            </a:extLst>
          </p:cNvPr>
          <p:cNvSpPr txBox="1"/>
          <p:nvPr/>
        </p:nvSpPr>
        <p:spPr>
          <a:xfrm>
            <a:off x="4684196" y="379508"/>
            <a:ext cx="5391296"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Using a Venn Diagram for Sorting</a:t>
            </a:r>
          </a:p>
        </p:txBody>
      </p:sp>
      <p:sp>
        <p:nvSpPr>
          <p:cNvPr id="7" name="Oval 6">
            <a:extLst>
              <a:ext uri="{FF2B5EF4-FFF2-40B4-BE49-F238E27FC236}">
                <a16:creationId xmlns:a16="http://schemas.microsoft.com/office/drawing/2014/main" id="{4D8DC5A3-9D35-4837-B45B-902D719B5062}"/>
              </a:ext>
            </a:extLst>
          </p:cNvPr>
          <p:cNvSpPr/>
          <p:nvPr/>
        </p:nvSpPr>
        <p:spPr>
          <a:xfrm>
            <a:off x="4057291" y="1361537"/>
            <a:ext cx="4845168" cy="429882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6D706B-4586-41CD-B410-00669B9B0C1B}"/>
              </a:ext>
            </a:extLst>
          </p:cNvPr>
          <p:cNvSpPr/>
          <p:nvPr/>
        </p:nvSpPr>
        <p:spPr>
          <a:xfrm>
            <a:off x="7134045" y="1361536"/>
            <a:ext cx="4845168" cy="4298828"/>
          </a:xfrm>
          <a:prstGeom prst="ellipse">
            <a:avLst/>
          </a:prstGeom>
          <a:noFill/>
          <a:ln w="5715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FC5716A-B51D-4AD9-9070-9C29EED85640}"/>
              </a:ext>
            </a:extLst>
          </p:cNvPr>
          <p:cNvSpPr txBox="1"/>
          <p:nvPr/>
        </p:nvSpPr>
        <p:spPr>
          <a:xfrm>
            <a:off x="4380033" y="5579645"/>
            <a:ext cx="3414851" cy="646331"/>
          </a:xfrm>
          <a:prstGeom prst="rect">
            <a:avLst/>
          </a:prstGeom>
          <a:noFill/>
          <a:ln w="38100">
            <a:solidFill>
              <a:schemeClr val="tx1"/>
            </a:solidFill>
          </a:ln>
        </p:spPr>
        <p:txBody>
          <a:bodyPr wrap="square" rtlCol="0">
            <a:spAutoFit/>
          </a:bodyPr>
          <a:lstStyle/>
          <a:p>
            <a:r>
              <a:rPr lang="en-US"/>
              <a:t>Sorting Rule:</a:t>
            </a:r>
          </a:p>
          <a:p>
            <a:endParaRPr lang="en-CA"/>
          </a:p>
        </p:txBody>
      </p:sp>
      <p:sp>
        <p:nvSpPr>
          <p:cNvPr id="32" name="TextBox 31">
            <a:extLst>
              <a:ext uri="{FF2B5EF4-FFF2-40B4-BE49-F238E27FC236}">
                <a16:creationId xmlns:a16="http://schemas.microsoft.com/office/drawing/2014/main" id="{D691C30F-3334-4D2F-98E1-A497384BA423}"/>
              </a:ext>
            </a:extLst>
          </p:cNvPr>
          <p:cNvSpPr txBox="1"/>
          <p:nvPr/>
        </p:nvSpPr>
        <p:spPr>
          <a:xfrm>
            <a:off x="8331346" y="5580836"/>
            <a:ext cx="3414851" cy="646331"/>
          </a:xfrm>
          <a:prstGeom prst="rect">
            <a:avLst/>
          </a:prstGeom>
          <a:noFill/>
          <a:ln w="38100">
            <a:solidFill>
              <a:schemeClr val="tx1"/>
            </a:solidFill>
          </a:ln>
        </p:spPr>
        <p:txBody>
          <a:bodyPr wrap="square" rtlCol="0">
            <a:spAutoFit/>
          </a:bodyPr>
          <a:lstStyle/>
          <a:p>
            <a:r>
              <a:rPr lang="en-US"/>
              <a:t>Sorting Rule:</a:t>
            </a:r>
          </a:p>
          <a:p>
            <a:endParaRPr lang="en-CA"/>
          </a:p>
        </p:txBody>
      </p:sp>
      <p:pic>
        <p:nvPicPr>
          <p:cNvPr id="20" name="Picture 19"/>
          <p:cNvPicPr>
            <a:picLocks noChangeAspect="1"/>
          </p:cNvPicPr>
          <p:nvPr/>
        </p:nvPicPr>
        <p:blipFill>
          <a:blip r:embed="rId3"/>
          <a:stretch>
            <a:fillRect/>
          </a:stretch>
        </p:blipFill>
        <p:spPr>
          <a:xfrm>
            <a:off x="3968831" y="745600"/>
            <a:ext cx="914479" cy="987638"/>
          </a:xfrm>
          <a:prstGeom prst="rect">
            <a:avLst/>
          </a:prstGeom>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Layer>
                </a14:imgProps>
              </a:ext>
            </a:extLst>
          </a:blip>
          <a:stretch>
            <a:fillRect/>
          </a:stretch>
        </p:blipFill>
        <p:spPr>
          <a:xfrm>
            <a:off x="3206373" y="970983"/>
            <a:ext cx="1079086" cy="1072989"/>
          </a:xfrm>
          <a:prstGeom prst="rect">
            <a:avLst/>
          </a:prstGeom>
        </p:spPr>
      </p:pic>
      <p:pic>
        <p:nvPicPr>
          <p:cNvPr id="24" name="Picture 23"/>
          <p:cNvPicPr>
            <a:picLocks noChangeAspect="1"/>
          </p:cNvPicPr>
          <p:nvPr/>
        </p:nvPicPr>
        <p:blipFill>
          <a:blip r:embed="rId6"/>
          <a:stretch>
            <a:fillRect/>
          </a:stretch>
        </p:blipFill>
        <p:spPr>
          <a:xfrm>
            <a:off x="2329559" y="938076"/>
            <a:ext cx="859611" cy="859611"/>
          </a:xfrm>
          <a:prstGeom prst="rect">
            <a:avLst/>
          </a:prstGeom>
        </p:spPr>
      </p:pic>
      <p:pic>
        <p:nvPicPr>
          <p:cNvPr id="25" name="Picture 24"/>
          <p:cNvPicPr>
            <a:picLocks noChangeAspect="1"/>
          </p:cNvPicPr>
          <p:nvPr/>
        </p:nvPicPr>
        <p:blipFill>
          <a:blip r:embed="rId7"/>
          <a:stretch>
            <a:fillRect/>
          </a:stretch>
        </p:blipFill>
        <p:spPr>
          <a:xfrm>
            <a:off x="3341196" y="1803065"/>
            <a:ext cx="993734" cy="1487553"/>
          </a:xfrm>
          <a:prstGeom prst="rect">
            <a:avLst/>
          </a:prstGeom>
        </p:spPr>
      </p:pic>
      <p:pic>
        <p:nvPicPr>
          <p:cNvPr id="26" name="Picture 25"/>
          <p:cNvPicPr>
            <a:picLocks noChangeAspect="1"/>
          </p:cNvPicPr>
          <p:nvPr/>
        </p:nvPicPr>
        <p:blipFill>
          <a:blip r:embed="rId8"/>
          <a:stretch>
            <a:fillRect/>
          </a:stretch>
        </p:blipFill>
        <p:spPr>
          <a:xfrm>
            <a:off x="2673173" y="2038135"/>
            <a:ext cx="749873" cy="743776"/>
          </a:xfrm>
          <a:prstGeom prst="rect">
            <a:avLst/>
          </a:prstGeom>
        </p:spPr>
      </p:pic>
      <p:pic>
        <p:nvPicPr>
          <p:cNvPr id="28" name="Picture 27"/>
          <p:cNvPicPr>
            <a:picLocks noChangeAspect="1"/>
          </p:cNvPicPr>
          <p:nvPr/>
        </p:nvPicPr>
        <p:blipFill>
          <a:blip r:embed="rId9"/>
          <a:stretch>
            <a:fillRect/>
          </a:stretch>
        </p:blipFill>
        <p:spPr>
          <a:xfrm>
            <a:off x="1508189" y="702460"/>
            <a:ext cx="749873" cy="1140051"/>
          </a:xfrm>
          <a:prstGeom prst="rect">
            <a:avLst/>
          </a:prstGeom>
        </p:spPr>
      </p:pic>
      <p:pic>
        <p:nvPicPr>
          <p:cNvPr id="29" name="Picture 28"/>
          <p:cNvPicPr>
            <a:picLocks noChangeAspect="1"/>
          </p:cNvPicPr>
          <p:nvPr/>
        </p:nvPicPr>
        <p:blipFill>
          <a:blip r:embed="rId10"/>
          <a:stretch>
            <a:fillRect/>
          </a:stretch>
        </p:blipFill>
        <p:spPr>
          <a:xfrm>
            <a:off x="419223" y="1115196"/>
            <a:ext cx="804742" cy="823031"/>
          </a:xfrm>
          <a:prstGeom prst="rect">
            <a:avLst/>
          </a:prstGeom>
        </p:spPr>
      </p:pic>
      <p:pic>
        <p:nvPicPr>
          <p:cNvPr id="30" name="Picture 29"/>
          <p:cNvPicPr>
            <a:picLocks noChangeAspect="1"/>
          </p:cNvPicPr>
          <p:nvPr/>
        </p:nvPicPr>
        <p:blipFill>
          <a:blip r:embed="rId11"/>
          <a:stretch>
            <a:fillRect/>
          </a:stretch>
        </p:blipFill>
        <p:spPr>
          <a:xfrm>
            <a:off x="266214" y="2030792"/>
            <a:ext cx="1066892" cy="823031"/>
          </a:xfrm>
          <a:prstGeom prst="rect">
            <a:avLst/>
          </a:prstGeom>
        </p:spPr>
      </p:pic>
      <p:pic>
        <p:nvPicPr>
          <p:cNvPr id="36" name="Picture 35"/>
          <p:cNvPicPr>
            <a:picLocks noChangeAspect="1"/>
          </p:cNvPicPr>
          <p:nvPr/>
        </p:nvPicPr>
        <p:blipFill>
          <a:blip r:embed="rId12"/>
          <a:stretch>
            <a:fillRect/>
          </a:stretch>
        </p:blipFill>
        <p:spPr>
          <a:xfrm>
            <a:off x="217330" y="2949007"/>
            <a:ext cx="786452" cy="1304657"/>
          </a:xfrm>
          <a:prstGeom prst="rect">
            <a:avLst/>
          </a:prstGeom>
        </p:spPr>
      </p:pic>
      <p:pic>
        <p:nvPicPr>
          <p:cNvPr id="38" name="Picture 37"/>
          <p:cNvPicPr>
            <a:picLocks noChangeAspect="1"/>
          </p:cNvPicPr>
          <p:nvPr/>
        </p:nvPicPr>
        <p:blipFill>
          <a:blip r:embed="rId13"/>
          <a:stretch>
            <a:fillRect/>
          </a:stretch>
        </p:blipFill>
        <p:spPr>
          <a:xfrm>
            <a:off x="815126" y="3555100"/>
            <a:ext cx="877900" cy="749873"/>
          </a:xfrm>
          <a:prstGeom prst="rect">
            <a:avLst/>
          </a:prstGeom>
        </p:spPr>
      </p:pic>
      <p:pic>
        <p:nvPicPr>
          <p:cNvPr id="39" name="Picture 38"/>
          <p:cNvPicPr>
            <a:picLocks noChangeAspect="1"/>
          </p:cNvPicPr>
          <p:nvPr/>
        </p:nvPicPr>
        <p:blipFill>
          <a:blip r:embed="rId14"/>
          <a:stretch>
            <a:fillRect/>
          </a:stretch>
        </p:blipFill>
        <p:spPr>
          <a:xfrm>
            <a:off x="1289175" y="2974585"/>
            <a:ext cx="1322947" cy="1231499"/>
          </a:xfrm>
          <a:prstGeom prst="rect">
            <a:avLst/>
          </a:prstGeom>
        </p:spPr>
      </p:pic>
      <p:pic>
        <p:nvPicPr>
          <p:cNvPr id="40" name="Picture 39"/>
          <p:cNvPicPr>
            <a:picLocks noChangeAspect="1"/>
          </p:cNvPicPr>
          <p:nvPr/>
        </p:nvPicPr>
        <p:blipFill>
          <a:blip r:embed="rId15"/>
          <a:stretch>
            <a:fillRect/>
          </a:stretch>
        </p:blipFill>
        <p:spPr>
          <a:xfrm>
            <a:off x="2586846" y="2824853"/>
            <a:ext cx="670618" cy="701101"/>
          </a:xfrm>
          <a:prstGeom prst="rect">
            <a:avLst/>
          </a:prstGeom>
        </p:spPr>
      </p:pic>
      <p:pic>
        <p:nvPicPr>
          <p:cNvPr id="41" name="Picture 40"/>
          <p:cNvPicPr>
            <a:picLocks noChangeAspect="1"/>
          </p:cNvPicPr>
          <p:nvPr/>
        </p:nvPicPr>
        <p:blipFill>
          <a:blip r:embed="rId16"/>
          <a:stretch>
            <a:fillRect/>
          </a:stretch>
        </p:blipFill>
        <p:spPr>
          <a:xfrm>
            <a:off x="2651938" y="3609411"/>
            <a:ext cx="725487" cy="713294"/>
          </a:xfrm>
          <a:prstGeom prst="rect">
            <a:avLst/>
          </a:prstGeom>
        </p:spPr>
      </p:pic>
      <p:pic>
        <p:nvPicPr>
          <p:cNvPr id="42" name="Picture 41"/>
          <p:cNvPicPr>
            <a:picLocks noChangeAspect="1"/>
          </p:cNvPicPr>
          <p:nvPr/>
        </p:nvPicPr>
        <p:blipFill>
          <a:blip r:embed="rId17"/>
          <a:stretch>
            <a:fillRect/>
          </a:stretch>
        </p:blipFill>
        <p:spPr>
          <a:xfrm>
            <a:off x="2810670" y="4295231"/>
            <a:ext cx="871804" cy="1310754"/>
          </a:xfrm>
          <a:prstGeom prst="rect">
            <a:avLst/>
          </a:prstGeom>
        </p:spPr>
      </p:pic>
      <p:pic>
        <p:nvPicPr>
          <p:cNvPr id="44" name="Picture 43"/>
          <p:cNvPicPr>
            <a:picLocks noChangeAspect="1"/>
          </p:cNvPicPr>
          <p:nvPr/>
        </p:nvPicPr>
        <p:blipFill>
          <a:blip r:embed="rId18"/>
          <a:stretch>
            <a:fillRect/>
          </a:stretch>
        </p:blipFill>
        <p:spPr>
          <a:xfrm>
            <a:off x="3008373" y="5271405"/>
            <a:ext cx="1230497" cy="1230497"/>
          </a:xfrm>
          <a:prstGeom prst="rect">
            <a:avLst/>
          </a:prstGeom>
        </p:spPr>
      </p:pic>
      <p:pic>
        <p:nvPicPr>
          <p:cNvPr id="45" name="Picture 44"/>
          <p:cNvPicPr>
            <a:picLocks noChangeAspect="1"/>
          </p:cNvPicPr>
          <p:nvPr/>
        </p:nvPicPr>
        <p:blipFill>
          <a:blip r:embed="rId19"/>
          <a:stretch>
            <a:fillRect/>
          </a:stretch>
        </p:blipFill>
        <p:spPr>
          <a:xfrm>
            <a:off x="2164814" y="5008035"/>
            <a:ext cx="829128" cy="1304657"/>
          </a:xfrm>
          <a:prstGeom prst="rect">
            <a:avLst/>
          </a:prstGeom>
        </p:spPr>
      </p:pic>
      <p:pic>
        <p:nvPicPr>
          <p:cNvPr id="46" name="Picture 45"/>
          <p:cNvPicPr>
            <a:picLocks noChangeAspect="1"/>
          </p:cNvPicPr>
          <p:nvPr/>
        </p:nvPicPr>
        <p:blipFill>
          <a:blip r:embed="rId20"/>
          <a:stretch>
            <a:fillRect/>
          </a:stretch>
        </p:blipFill>
        <p:spPr>
          <a:xfrm>
            <a:off x="1310775" y="4598581"/>
            <a:ext cx="859611" cy="920576"/>
          </a:xfrm>
          <a:prstGeom prst="rect">
            <a:avLst/>
          </a:prstGeom>
        </p:spPr>
      </p:pic>
      <p:pic>
        <p:nvPicPr>
          <p:cNvPr id="48" name="Picture 47"/>
          <p:cNvPicPr>
            <a:picLocks noChangeAspect="1"/>
          </p:cNvPicPr>
          <p:nvPr/>
        </p:nvPicPr>
        <p:blipFill>
          <a:blip r:embed="rId21"/>
          <a:stretch>
            <a:fillRect/>
          </a:stretch>
        </p:blipFill>
        <p:spPr>
          <a:xfrm>
            <a:off x="252765" y="5317269"/>
            <a:ext cx="1036410" cy="1194920"/>
          </a:xfrm>
          <a:prstGeom prst="rect">
            <a:avLst/>
          </a:prstGeom>
        </p:spPr>
      </p:pic>
      <p:pic>
        <p:nvPicPr>
          <p:cNvPr id="50" name="Picture 49"/>
          <p:cNvPicPr>
            <a:picLocks noChangeAspect="1"/>
          </p:cNvPicPr>
          <p:nvPr/>
        </p:nvPicPr>
        <p:blipFill>
          <a:blip r:embed="rId22"/>
          <a:stretch>
            <a:fillRect/>
          </a:stretch>
        </p:blipFill>
        <p:spPr>
          <a:xfrm>
            <a:off x="350775" y="4194021"/>
            <a:ext cx="1268078" cy="1018120"/>
          </a:xfrm>
          <a:prstGeom prst="rect">
            <a:avLst/>
          </a:prstGeom>
        </p:spPr>
      </p:pic>
      <p:pic>
        <p:nvPicPr>
          <p:cNvPr id="52" name="Picture 51"/>
          <p:cNvPicPr>
            <a:picLocks noChangeAspect="1"/>
          </p:cNvPicPr>
          <p:nvPr/>
        </p:nvPicPr>
        <p:blipFill>
          <a:blip r:embed="rId23"/>
          <a:stretch>
            <a:fillRect/>
          </a:stretch>
        </p:blipFill>
        <p:spPr>
          <a:xfrm>
            <a:off x="1870616" y="4290594"/>
            <a:ext cx="847417" cy="859611"/>
          </a:xfrm>
          <a:prstGeom prst="rect">
            <a:avLst/>
          </a:prstGeom>
        </p:spPr>
      </p:pic>
      <p:pic>
        <p:nvPicPr>
          <p:cNvPr id="54" name="Picture 53"/>
          <p:cNvPicPr>
            <a:picLocks noChangeAspect="1"/>
          </p:cNvPicPr>
          <p:nvPr/>
        </p:nvPicPr>
        <p:blipFill>
          <a:blip r:embed="rId24"/>
          <a:stretch>
            <a:fillRect/>
          </a:stretch>
        </p:blipFill>
        <p:spPr>
          <a:xfrm>
            <a:off x="1691805" y="2115559"/>
            <a:ext cx="786452" cy="798645"/>
          </a:xfrm>
          <a:prstGeom prst="rect">
            <a:avLst/>
          </a:prstGeom>
        </p:spPr>
      </p:pic>
      <p:grpSp>
        <p:nvGrpSpPr>
          <p:cNvPr id="37" name="Group 36"/>
          <p:cNvGrpSpPr/>
          <p:nvPr/>
        </p:nvGrpSpPr>
        <p:grpSpPr>
          <a:xfrm>
            <a:off x="1423387" y="6034945"/>
            <a:ext cx="2124973" cy="769502"/>
            <a:chOff x="310551" y="787400"/>
            <a:chExt cx="2124973" cy="769502"/>
          </a:xfrm>
        </p:grpSpPr>
        <p:sp>
          <p:nvSpPr>
            <p:cNvPr id="43" name="TextBox 42">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47" name="Straight Arrow Connector 46">
              <a:extLst>
                <a:ext uri="{FF2B5EF4-FFF2-40B4-BE49-F238E27FC236}">
                  <a16:creationId xmlns:a16="http://schemas.microsoft.com/office/drawing/2014/main" id="{814166B6-424D-41BC-A29A-8F1442FF1E3E}"/>
                </a:ext>
              </a:extLst>
            </p:cNvPr>
            <p:cNvCxnSpPr/>
            <p:nvPr/>
          </p:nvCxnSpPr>
          <p:spPr>
            <a:xfrm flipH="1" flipV="1">
              <a:off x="627744" y="787400"/>
              <a:ext cx="122634" cy="400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60628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180732" y="437422"/>
            <a:ext cx="2721527" cy="420564"/>
          </a:xfrm>
          <a:prstGeom prst="rect">
            <a:avLst/>
          </a:prstGeom>
          <a:solidFill>
            <a:srgbClr val="FFFF00"/>
          </a:solidFill>
          <a:ln w="28575">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EE728860-1C7F-49BB-A2D3-7EF649234FC7}"/>
              </a:ext>
            </a:extLst>
          </p:cNvPr>
          <p:cNvSpPr txBox="1"/>
          <p:nvPr/>
        </p:nvSpPr>
        <p:spPr>
          <a:xfrm>
            <a:off x="4684196" y="379508"/>
            <a:ext cx="5391296"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Using a Venn Diagram for Sorting</a:t>
            </a:r>
          </a:p>
        </p:txBody>
      </p:sp>
      <p:sp>
        <p:nvSpPr>
          <p:cNvPr id="7" name="Oval 6">
            <a:extLst>
              <a:ext uri="{FF2B5EF4-FFF2-40B4-BE49-F238E27FC236}">
                <a16:creationId xmlns:a16="http://schemas.microsoft.com/office/drawing/2014/main" id="{4D8DC5A3-9D35-4837-B45B-902D719B5062}"/>
              </a:ext>
            </a:extLst>
          </p:cNvPr>
          <p:cNvSpPr/>
          <p:nvPr/>
        </p:nvSpPr>
        <p:spPr>
          <a:xfrm>
            <a:off x="4057291" y="1361537"/>
            <a:ext cx="4845168" cy="429882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6D706B-4586-41CD-B410-00669B9B0C1B}"/>
              </a:ext>
            </a:extLst>
          </p:cNvPr>
          <p:cNvSpPr/>
          <p:nvPr/>
        </p:nvSpPr>
        <p:spPr>
          <a:xfrm>
            <a:off x="7134045" y="1361536"/>
            <a:ext cx="4845168" cy="4298828"/>
          </a:xfrm>
          <a:prstGeom prst="ellipse">
            <a:avLst/>
          </a:prstGeom>
          <a:noFill/>
          <a:ln w="5715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FC5716A-B51D-4AD9-9070-9C29EED85640}"/>
              </a:ext>
            </a:extLst>
          </p:cNvPr>
          <p:cNvSpPr txBox="1"/>
          <p:nvPr/>
        </p:nvSpPr>
        <p:spPr>
          <a:xfrm>
            <a:off x="4380033" y="5579645"/>
            <a:ext cx="3414851" cy="830997"/>
          </a:xfrm>
          <a:prstGeom prst="rect">
            <a:avLst/>
          </a:prstGeom>
          <a:noFill/>
          <a:ln w="38100">
            <a:solidFill>
              <a:schemeClr val="tx1"/>
            </a:solidFill>
          </a:ln>
        </p:spPr>
        <p:txBody>
          <a:bodyPr wrap="square" lIns="91440" tIns="45720" rIns="91440" bIns="45720" rtlCol="0" anchor="t">
            <a:spAutoFit/>
          </a:bodyPr>
          <a:lstStyle/>
          <a:p>
            <a:r>
              <a:rPr lang="en-US" sz="2400"/>
              <a:t>Sorting Rule:</a:t>
            </a:r>
          </a:p>
          <a:p>
            <a:r>
              <a:rPr lang="en-US" sz="2400"/>
              <a:t>Regular 3-D Object</a:t>
            </a:r>
            <a:endParaRPr lang="en-US" sz="2400">
              <a:cs typeface="Calibri"/>
            </a:endParaRPr>
          </a:p>
        </p:txBody>
      </p:sp>
      <p:sp>
        <p:nvSpPr>
          <p:cNvPr id="32" name="TextBox 31">
            <a:extLst>
              <a:ext uri="{FF2B5EF4-FFF2-40B4-BE49-F238E27FC236}">
                <a16:creationId xmlns:a16="http://schemas.microsoft.com/office/drawing/2014/main" id="{D691C30F-3334-4D2F-98E1-A497384BA423}"/>
              </a:ext>
            </a:extLst>
          </p:cNvPr>
          <p:cNvSpPr txBox="1"/>
          <p:nvPr/>
        </p:nvSpPr>
        <p:spPr>
          <a:xfrm>
            <a:off x="8331346" y="5580836"/>
            <a:ext cx="3414851" cy="830997"/>
          </a:xfrm>
          <a:prstGeom prst="rect">
            <a:avLst/>
          </a:prstGeom>
          <a:noFill/>
          <a:ln w="38100">
            <a:solidFill>
              <a:schemeClr val="tx1"/>
            </a:solidFill>
          </a:ln>
        </p:spPr>
        <p:txBody>
          <a:bodyPr wrap="square" lIns="91440" tIns="45720" rIns="91440" bIns="45720" rtlCol="0" anchor="t">
            <a:spAutoFit/>
          </a:bodyPr>
          <a:lstStyle/>
          <a:p>
            <a:r>
              <a:rPr lang="en-US" sz="2400"/>
              <a:t>Sorting Rule:</a:t>
            </a:r>
            <a:r>
              <a:rPr lang="en-US" sz="2400">
                <a:cs typeface="Calibri"/>
              </a:rPr>
              <a:t>  </a:t>
            </a:r>
          </a:p>
          <a:p>
            <a:r>
              <a:rPr lang="en-CA" sz="2400">
                <a:cs typeface="Calibri"/>
              </a:rPr>
              <a:t>Red</a:t>
            </a:r>
            <a:endParaRPr lang="en-US" sz="2400">
              <a:cs typeface="Calibri"/>
            </a:endParaRPr>
          </a:p>
        </p:txBody>
      </p:sp>
      <p:sp>
        <p:nvSpPr>
          <p:cNvPr id="20" name="Rectangle 19">
            <a:extLst>
              <a:ext uri="{FF2B5EF4-FFF2-40B4-BE49-F238E27FC236}">
                <a16:creationId xmlns:a16="http://schemas.microsoft.com/office/drawing/2014/main" id="{668A34FF-9A53-436F-8F2B-04CE73F98438}"/>
              </a:ext>
            </a:extLst>
          </p:cNvPr>
          <p:cNvSpPr/>
          <p:nvPr/>
        </p:nvSpPr>
        <p:spPr>
          <a:xfrm>
            <a:off x="4172099" y="5950567"/>
            <a:ext cx="3508074"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5516190-49BD-40BF-8ABD-BA6BE59B98D8}"/>
              </a:ext>
            </a:extLst>
          </p:cNvPr>
          <p:cNvSpPr/>
          <p:nvPr/>
        </p:nvSpPr>
        <p:spPr>
          <a:xfrm>
            <a:off x="8272658" y="5955020"/>
            <a:ext cx="3508074"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70147" y="5609791"/>
            <a:ext cx="2521731" cy="1200329"/>
          </a:xfrm>
          <a:prstGeom prst="rect">
            <a:avLst/>
          </a:prstGeom>
        </p:spPr>
        <p:txBody>
          <a:bodyPr wrap="square">
            <a:spAutoFit/>
          </a:bodyPr>
          <a:lstStyle/>
          <a:p>
            <a:r>
              <a:rPr lang="en-US" dirty="0" smtClean="0">
                <a:solidFill>
                  <a:srgbClr val="000000"/>
                </a:solidFill>
                <a:latin typeface="Corbel"/>
                <a:cs typeface="Calibri"/>
              </a:rPr>
              <a:t>(Think about ways to sort and </a:t>
            </a:r>
            <a:r>
              <a:rPr lang="en-US" dirty="0">
                <a:solidFill>
                  <a:srgbClr val="000000"/>
                </a:solidFill>
                <a:latin typeface="Corbel"/>
                <a:cs typeface="Calibri"/>
              </a:rPr>
              <a:t>then move the blue blocks and see some ways of sorting.)</a:t>
            </a:r>
            <a:endParaRPr lang="en-US" sz="3600" dirty="0">
              <a:solidFill>
                <a:srgbClr val="000000"/>
              </a:solidFill>
              <a:latin typeface="Corbel"/>
              <a:cs typeface="Calibri"/>
            </a:endParaRPr>
          </a:p>
        </p:txBody>
      </p:sp>
      <p:pic>
        <p:nvPicPr>
          <p:cNvPr id="23" name="Picture 22"/>
          <p:cNvPicPr>
            <a:picLocks noChangeAspect="1"/>
          </p:cNvPicPr>
          <p:nvPr/>
        </p:nvPicPr>
        <p:blipFill>
          <a:blip r:embed="rId3"/>
          <a:stretch>
            <a:fillRect/>
          </a:stretch>
        </p:blipFill>
        <p:spPr>
          <a:xfrm>
            <a:off x="374231" y="3862961"/>
            <a:ext cx="829128" cy="1304657"/>
          </a:xfrm>
          <a:prstGeom prst="rect">
            <a:avLst/>
          </a:prstGeom>
        </p:spPr>
      </p:pic>
      <p:pic>
        <p:nvPicPr>
          <p:cNvPr id="24" name="Picture 23"/>
          <p:cNvPicPr>
            <a:picLocks noChangeAspect="1"/>
          </p:cNvPicPr>
          <p:nvPr/>
        </p:nvPicPr>
        <p:blipFill>
          <a:blip r:embed="rId4"/>
          <a:stretch>
            <a:fillRect/>
          </a:stretch>
        </p:blipFill>
        <p:spPr>
          <a:xfrm>
            <a:off x="1399314" y="4119129"/>
            <a:ext cx="859611" cy="920576"/>
          </a:xfrm>
          <a:prstGeom prst="rect">
            <a:avLst/>
          </a:prstGeom>
        </p:spPr>
      </p:pic>
      <p:pic>
        <p:nvPicPr>
          <p:cNvPr id="25" name="Picture 24"/>
          <p:cNvPicPr>
            <a:picLocks noChangeAspect="1"/>
          </p:cNvPicPr>
          <p:nvPr/>
        </p:nvPicPr>
        <p:blipFill>
          <a:blip r:embed="rId5"/>
          <a:stretch>
            <a:fillRect/>
          </a:stretch>
        </p:blipFill>
        <p:spPr>
          <a:xfrm>
            <a:off x="2413957" y="3455434"/>
            <a:ext cx="871804" cy="1310754"/>
          </a:xfrm>
          <a:prstGeom prst="rect">
            <a:avLst/>
          </a:prstGeom>
        </p:spPr>
      </p:pic>
      <p:pic>
        <p:nvPicPr>
          <p:cNvPr id="26" name="Picture 25"/>
          <p:cNvPicPr>
            <a:picLocks noChangeAspect="1"/>
          </p:cNvPicPr>
          <p:nvPr/>
        </p:nvPicPr>
        <p:blipFill>
          <a:blip r:embed="rId6"/>
          <a:stretch>
            <a:fillRect/>
          </a:stretch>
        </p:blipFill>
        <p:spPr>
          <a:xfrm>
            <a:off x="2954234" y="4290758"/>
            <a:ext cx="1085182" cy="1085182"/>
          </a:xfrm>
          <a:prstGeom prst="rect">
            <a:avLst/>
          </a:prstGeom>
        </p:spPr>
      </p:pic>
      <p:pic>
        <p:nvPicPr>
          <p:cNvPr id="28" name="Picture 27"/>
          <p:cNvPicPr>
            <a:picLocks noChangeAspect="1"/>
          </p:cNvPicPr>
          <p:nvPr/>
        </p:nvPicPr>
        <p:blipFill>
          <a:blip r:embed="rId7"/>
          <a:stretch>
            <a:fillRect/>
          </a:stretch>
        </p:blipFill>
        <p:spPr>
          <a:xfrm>
            <a:off x="3105764" y="2413954"/>
            <a:ext cx="999831" cy="1493649"/>
          </a:xfrm>
          <a:prstGeom prst="rect">
            <a:avLst/>
          </a:prstGeom>
        </p:spPr>
      </p:pic>
      <p:pic>
        <p:nvPicPr>
          <p:cNvPr id="29" name="Picture 28"/>
          <p:cNvPicPr>
            <a:picLocks noChangeAspect="1"/>
          </p:cNvPicPr>
          <p:nvPr/>
        </p:nvPicPr>
        <p:blipFill>
          <a:blip r:embed="rId8"/>
          <a:stretch>
            <a:fillRect/>
          </a:stretch>
        </p:blipFill>
        <p:spPr>
          <a:xfrm>
            <a:off x="1029775" y="3103282"/>
            <a:ext cx="1322947" cy="1231499"/>
          </a:xfrm>
          <a:prstGeom prst="rect">
            <a:avLst/>
          </a:prstGeom>
        </p:spPr>
      </p:pic>
      <p:pic>
        <p:nvPicPr>
          <p:cNvPr id="30" name="Picture 29"/>
          <p:cNvPicPr>
            <a:picLocks noChangeAspect="1"/>
          </p:cNvPicPr>
          <p:nvPr/>
        </p:nvPicPr>
        <p:blipFill>
          <a:blip r:embed="rId9"/>
          <a:stretch>
            <a:fillRect/>
          </a:stretch>
        </p:blipFill>
        <p:spPr>
          <a:xfrm>
            <a:off x="296336" y="2835055"/>
            <a:ext cx="877900" cy="749873"/>
          </a:xfrm>
          <a:prstGeom prst="rect">
            <a:avLst/>
          </a:prstGeom>
        </p:spPr>
      </p:pic>
      <p:pic>
        <p:nvPicPr>
          <p:cNvPr id="35" name="Picture 34"/>
          <p:cNvPicPr>
            <a:picLocks noChangeAspect="1"/>
          </p:cNvPicPr>
          <p:nvPr/>
        </p:nvPicPr>
        <p:blipFill>
          <a:blip r:embed="rId10"/>
          <a:stretch>
            <a:fillRect/>
          </a:stretch>
        </p:blipFill>
        <p:spPr>
          <a:xfrm>
            <a:off x="1450612" y="2333127"/>
            <a:ext cx="786452" cy="798645"/>
          </a:xfrm>
          <a:prstGeom prst="rect">
            <a:avLst/>
          </a:prstGeom>
        </p:spPr>
      </p:pic>
      <p:pic>
        <p:nvPicPr>
          <p:cNvPr id="36" name="Picture 35"/>
          <p:cNvPicPr>
            <a:picLocks noChangeAspect="1"/>
          </p:cNvPicPr>
          <p:nvPr/>
        </p:nvPicPr>
        <p:blipFill>
          <a:blip r:embed="rId11"/>
          <a:stretch>
            <a:fillRect/>
          </a:stretch>
        </p:blipFill>
        <p:spPr>
          <a:xfrm>
            <a:off x="147604" y="2229288"/>
            <a:ext cx="1066892" cy="823031"/>
          </a:xfrm>
          <a:prstGeom prst="rect">
            <a:avLst/>
          </a:prstGeom>
        </p:spPr>
      </p:pic>
      <p:pic>
        <p:nvPicPr>
          <p:cNvPr id="39" name="Picture 38"/>
          <p:cNvPicPr>
            <a:picLocks noChangeAspect="1"/>
          </p:cNvPicPr>
          <p:nvPr/>
        </p:nvPicPr>
        <p:blipFill>
          <a:blip r:embed="rId12"/>
          <a:stretch>
            <a:fillRect/>
          </a:stretch>
        </p:blipFill>
        <p:spPr>
          <a:xfrm>
            <a:off x="270040" y="1234730"/>
            <a:ext cx="804742" cy="823031"/>
          </a:xfrm>
          <a:prstGeom prst="rect">
            <a:avLst/>
          </a:prstGeom>
        </p:spPr>
      </p:pic>
      <p:pic>
        <p:nvPicPr>
          <p:cNvPr id="40" name="Picture 39"/>
          <p:cNvPicPr>
            <a:picLocks noChangeAspect="1"/>
          </p:cNvPicPr>
          <p:nvPr/>
        </p:nvPicPr>
        <p:blipFill>
          <a:blip r:embed="rId13"/>
          <a:stretch>
            <a:fillRect/>
          </a:stretch>
        </p:blipFill>
        <p:spPr>
          <a:xfrm>
            <a:off x="1346046" y="973611"/>
            <a:ext cx="749873" cy="1140051"/>
          </a:xfrm>
          <a:prstGeom prst="rect">
            <a:avLst/>
          </a:prstGeom>
        </p:spPr>
      </p:pic>
      <p:pic>
        <p:nvPicPr>
          <p:cNvPr id="41" name="Picture 40"/>
          <p:cNvPicPr>
            <a:picLocks noChangeAspect="1"/>
          </p:cNvPicPr>
          <p:nvPr/>
        </p:nvPicPr>
        <p:blipFill>
          <a:blip r:embed="rId14"/>
          <a:stretch>
            <a:fillRect/>
          </a:stretch>
        </p:blipFill>
        <p:spPr>
          <a:xfrm>
            <a:off x="1957630" y="973469"/>
            <a:ext cx="859611" cy="859611"/>
          </a:xfrm>
          <a:prstGeom prst="rect">
            <a:avLst/>
          </a:prstGeom>
        </p:spPr>
      </p:pic>
      <p:pic>
        <p:nvPicPr>
          <p:cNvPr id="42" name="Picture 41"/>
          <p:cNvPicPr>
            <a:picLocks noChangeAspect="1"/>
          </p:cNvPicPr>
          <p:nvPr/>
        </p:nvPicPr>
        <p:blipFill>
          <a:blip r:embed="rId15"/>
          <a:stretch>
            <a:fillRect/>
          </a:stretch>
        </p:blipFill>
        <p:spPr>
          <a:xfrm>
            <a:off x="3190731" y="1041183"/>
            <a:ext cx="1079086" cy="1072989"/>
          </a:xfrm>
          <a:prstGeom prst="rect">
            <a:avLst/>
          </a:prstGeom>
        </p:spPr>
      </p:pic>
      <p:pic>
        <p:nvPicPr>
          <p:cNvPr id="44" name="Picture 43"/>
          <p:cNvPicPr>
            <a:picLocks noChangeAspect="1"/>
          </p:cNvPicPr>
          <p:nvPr/>
        </p:nvPicPr>
        <p:blipFill>
          <a:blip r:embed="rId16"/>
          <a:stretch>
            <a:fillRect/>
          </a:stretch>
        </p:blipFill>
        <p:spPr>
          <a:xfrm>
            <a:off x="2494676" y="2143651"/>
            <a:ext cx="749873" cy="743776"/>
          </a:xfrm>
          <a:prstGeom prst="rect">
            <a:avLst/>
          </a:prstGeom>
        </p:spPr>
      </p:pic>
      <p:pic>
        <p:nvPicPr>
          <p:cNvPr id="45" name="Picture 44"/>
          <p:cNvPicPr>
            <a:picLocks noChangeAspect="1"/>
          </p:cNvPicPr>
          <p:nvPr/>
        </p:nvPicPr>
        <p:blipFill>
          <a:blip r:embed="rId17"/>
          <a:stretch>
            <a:fillRect/>
          </a:stretch>
        </p:blipFill>
        <p:spPr>
          <a:xfrm>
            <a:off x="5880257" y="1775096"/>
            <a:ext cx="847417" cy="865707"/>
          </a:xfrm>
          <a:prstGeom prst="rect">
            <a:avLst/>
          </a:prstGeom>
        </p:spPr>
      </p:pic>
      <p:pic>
        <p:nvPicPr>
          <p:cNvPr id="46" name="Picture 45"/>
          <p:cNvPicPr>
            <a:picLocks noChangeAspect="1"/>
          </p:cNvPicPr>
          <p:nvPr/>
        </p:nvPicPr>
        <p:blipFill>
          <a:blip r:embed="rId18"/>
          <a:stretch>
            <a:fillRect/>
          </a:stretch>
        </p:blipFill>
        <p:spPr>
          <a:xfrm>
            <a:off x="4763577" y="2530780"/>
            <a:ext cx="725487" cy="713294"/>
          </a:xfrm>
          <a:prstGeom prst="rect">
            <a:avLst/>
          </a:prstGeom>
        </p:spPr>
      </p:pic>
      <p:pic>
        <p:nvPicPr>
          <p:cNvPr id="48" name="Picture 47"/>
          <p:cNvPicPr>
            <a:picLocks noChangeAspect="1"/>
          </p:cNvPicPr>
          <p:nvPr/>
        </p:nvPicPr>
        <p:blipFill>
          <a:blip r:embed="rId19"/>
          <a:stretch>
            <a:fillRect/>
          </a:stretch>
        </p:blipFill>
        <p:spPr>
          <a:xfrm>
            <a:off x="5085915" y="3533322"/>
            <a:ext cx="1274174" cy="1018120"/>
          </a:xfrm>
          <a:prstGeom prst="rect">
            <a:avLst/>
          </a:prstGeom>
        </p:spPr>
      </p:pic>
      <p:pic>
        <p:nvPicPr>
          <p:cNvPr id="50" name="Picture 49"/>
          <p:cNvPicPr>
            <a:picLocks noChangeAspect="1"/>
          </p:cNvPicPr>
          <p:nvPr/>
        </p:nvPicPr>
        <p:blipFill>
          <a:blip r:embed="rId20"/>
          <a:stretch>
            <a:fillRect/>
          </a:stretch>
        </p:blipFill>
        <p:spPr>
          <a:xfrm>
            <a:off x="7650119" y="3405248"/>
            <a:ext cx="786452" cy="1304657"/>
          </a:xfrm>
          <a:prstGeom prst="rect">
            <a:avLst/>
          </a:prstGeom>
        </p:spPr>
      </p:pic>
      <p:pic>
        <p:nvPicPr>
          <p:cNvPr id="52" name="Picture 51"/>
          <p:cNvPicPr>
            <a:picLocks noChangeAspect="1"/>
          </p:cNvPicPr>
          <p:nvPr/>
        </p:nvPicPr>
        <p:blipFill>
          <a:blip r:embed="rId21"/>
          <a:stretch>
            <a:fillRect/>
          </a:stretch>
        </p:blipFill>
        <p:spPr>
          <a:xfrm>
            <a:off x="7487201" y="2013731"/>
            <a:ext cx="1030313" cy="1194920"/>
          </a:xfrm>
          <a:prstGeom prst="rect">
            <a:avLst/>
          </a:prstGeom>
        </p:spPr>
      </p:pic>
      <p:pic>
        <p:nvPicPr>
          <p:cNvPr id="54" name="Picture 53"/>
          <p:cNvPicPr>
            <a:picLocks noChangeAspect="1"/>
          </p:cNvPicPr>
          <p:nvPr/>
        </p:nvPicPr>
        <p:blipFill>
          <a:blip r:embed="rId22"/>
          <a:stretch>
            <a:fillRect/>
          </a:stretch>
        </p:blipFill>
        <p:spPr>
          <a:xfrm>
            <a:off x="9409848" y="2040228"/>
            <a:ext cx="914479" cy="987638"/>
          </a:xfrm>
          <a:prstGeom prst="rect">
            <a:avLst/>
          </a:prstGeom>
        </p:spPr>
      </p:pic>
      <p:pic>
        <p:nvPicPr>
          <p:cNvPr id="55" name="Picture 54"/>
          <p:cNvPicPr>
            <a:picLocks noChangeAspect="1"/>
          </p:cNvPicPr>
          <p:nvPr/>
        </p:nvPicPr>
        <p:blipFill>
          <a:blip r:embed="rId23"/>
          <a:stretch>
            <a:fillRect/>
          </a:stretch>
        </p:blipFill>
        <p:spPr>
          <a:xfrm>
            <a:off x="9787308" y="3627157"/>
            <a:ext cx="670618" cy="701101"/>
          </a:xfrm>
          <a:prstGeom prst="rect">
            <a:avLst/>
          </a:prstGeom>
        </p:spPr>
      </p:pic>
    </p:spTree>
    <p:extLst>
      <p:ext uri="{BB962C8B-B14F-4D97-AF65-F5344CB8AC3E}">
        <p14:creationId xmlns:p14="http://schemas.microsoft.com/office/powerpoint/2010/main" val="1192015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Google Shape;89;p15">
            <a:extLst>
              <a:ext uri="{FF2B5EF4-FFF2-40B4-BE49-F238E27FC236}">
                <a16:creationId xmlns:a16="http://schemas.microsoft.com/office/drawing/2014/main" id="{1B5B6CB9-22C5-2C47-B4F5-A01CBAD87CC5}"/>
              </a:ext>
            </a:extLst>
          </p:cNvPr>
          <p:cNvSpPr txBox="1">
            <a:spLocks/>
          </p:cNvSpPr>
          <p:nvPr/>
        </p:nvSpPr>
        <p:spPr>
          <a:xfrm>
            <a:off x="888437" y="168216"/>
            <a:ext cx="399835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Instructions</a:t>
            </a:r>
          </a:p>
        </p:txBody>
      </p:sp>
      <p:sp>
        <p:nvSpPr>
          <p:cNvPr id="14" name="TextBox 13">
            <a:extLst>
              <a:ext uri="{FF2B5EF4-FFF2-40B4-BE49-F238E27FC236}">
                <a16:creationId xmlns:a16="http://schemas.microsoft.com/office/drawing/2014/main" id="{BE0C4CDD-A1DD-6D40-AF04-86EE44576377}"/>
              </a:ext>
            </a:extLst>
          </p:cNvPr>
          <p:cNvSpPr txBox="1"/>
          <p:nvPr/>
        </p:nvSpPr>
        <p:spPr>
          <a:xfrm>
            <a:off x="514277" y="681660"/>
            <a:ext cx="11249709" cy="6217087"/>
          </a:xfrm>
          <a:prstGeom prst="rect">
            <a:avLst/>
          </a:prstGeom>
          <a:noFill/>
        </p:spPr>
        <p:txBody>
          <a:bodyPr wrap="square" lIns="91440" tIns="45720" rIns="91440" bIns="45720" anchor="t">
            <a:spAutoFit/>
          </a:bodyPr>
          <a:lstStyle/>
          <a:p>
            <a:r>
              <a:rPr lang="en-US" dirty="0">
                <a:ea typeface="+mn-lt"/>
                <a:cs typeface="+mn-lt"/>
              </a:rPr>
              <a:t>This collection of tasks is designed around the concept of space and shape, more specifically identifying, sorting, comparing, and constructing 3-D objects and 2-D shapes. Each day represents independent sets of 3-part learning experiences that could function effectively as 45min-1hour session with a combination of synchronous and asynchronous parts, some of which are easily adaptable either way depending on your situation and access to technology and connectivity. </a:t>
            </a:r>
            <a:endParaRPr lang="en-US" dirty="0">
              <a:solidFill>
                <a:srgbClr val="000000"/>
              </a:solidFill>
              <a:ea typeface="+mn-lt"/>
              <a:cs typeface="+mn-lt"/>
            </a:endParaRPr>
          </a:p>
          <a:p>
            <a:r>
              <a:rPr lang="en-US" b="1" dirty="0">
                <a:solidFill>
                  <a:srgbClr val="FF0000"/>
                </a:solidFill>
                <a:ea typeface="+mn-lt"/>
                <a:cs typeface="+mn-lt"/>
              </a:rPr>
              <a:t>FOR SYNCHRONOUS LEARNING, THE SLIDEDECK SHOULD BE IN EDIT MODE.</a:t>
            </a:r>
            <a:endParaRPr lang="en-US" dirty="0">
              <a:ea typeface="+mn-lt"/>
              <a:cs typeface="+mn-lt"/>
            </a:endParaRPr>
          </a:p>
          <a:p>
            <a:endParaRPr lang="en-US" dirty="0">
              <a:ea typeface="+mn-lt"/>
              <a:cs typeface="+mn-lt"/>
            </a:endParaRPr>
          </a:p>
          <a:p>
            <a:r>
              <a:rPr lang="en-US" dirty="0">
                <a:ea typeface="+mn-lt"/>
                <a:cs typeface="+mn-lt"/>
              </a:rPr>
              <a:t>Each day has been divided into 3 main parts. Each part provides various ways of engaging with the concept and is correlated with the coloured blocks found on slide 7:</a:t>
            </a:r>
          </a:p>
          <a:p>
            <a:endParaRPr lang="en-US" dirty="0">
              <a:ea typeface="+mn-lt"/>
              <a:cs typeface="+mn-lt"/>
            </a:endParaRPr>
          </a:p>
          <a:p>
            <a:pPr marL="285750" indent="-285750">
              <a:buFont typeface="Arial"/>
              <a:buChar char="•"/>
            </a:pPr>
            <a:r>
              <a:rPr lang="en-US" b="1" dirty="0">
                <a:ea typeface="+mn-lt"/>
                <a:cs typeface="+mn-lt"/>
              </a:rPr>
              <a:t>Get Ready:</a:t>
            </a:r>
            <a:r>
              <a:rPr lang="en-US" dirty="0">
                <a:ea typeface="+mn-lt"/>
                <a:cs typeface="+mn-lt"/>
              </a:rPr>
              <a:t> begins the experience with an activity meant to activate student thinking and promote rich student discourse. This activity can be delivered prior to the lesson as an asynchronous task so students have time to prepare their thinking. It can also be delivered at the beginning of the synchronous session to help the teacher pre-assess prior knowledge and prime thinking for the upcoming learning experience.</a:t>
            </a:r>
          </a:p>
          <a:p>
            <a:pPr marL="285750" indent="-285750">
              <a:buFont typeface="Arial"/>
              <a:buChar char="•"/>
            </a:pPr>
            <a:r>
              <a:rPr lang="en-US" b="1" dirty="0">
                <a:ea typeface="+mn-lt"/>
                <a:cs typeface="+mn-lt"/>
              </a:rPr>
              <a:t>Work it out:</a:t>
            </a:r>
            <a:r>
              <a:rPr lang="en-US" dirty="0">
                <a:ea typeface="+mn-lt"/>
                <a:cs typeface="+mn-lt"/>
              </a:rPr>
              <a:t> comprises the main learning experience for the day. This is where new content is presented and individual or small group responses are required. These activities are best completed with students working in pairs or small groups. If your platform allows for breakout rooms, this feature is a good tool that will facilitate student collaboration and discourse.</a:t>
            </a:r>
          </a:p>
          <a:p>
            <a:pPr marL="285750" indent="-285750">
              <a:buFont typeface="Arial"/>
              <a:buChar char="•"/>
            </a:pPr>
            <a:r>
              <a:rPr lang="en-US" b="1" dirty="0">
                <a:ea typeface="+mn-lt"/>
                <a:cs typeface="+mn-lt"/>
              </a:rPr>
              <a:t>Look Back:</a:t>
            </a:r>
            <a:r>
              <a:rPr lang="en-US" dirty="0">
                <a:ea typeface="+mn-lt"/>
                <a:cs typeface="+mn-lt"/>
              </a:rPr>
              <a:t> is a final culminating task that provides opportunities to check for student understanding of the concepts, consolidate different solutions and solve problems. It allows for students to reflect on their learning and make connections.</a:t>
            </a:r>
          </a:p>
          <a:p>
            <a:endParaRPr lang="en-US" sz="2000" dirty="0">
              <a:solidFill>
                <a:schemeClr val="tx1">
                  <a:lumMod val="65000"/>
                  <a:lumOff val="35000"/>
                </a:schemeClr>
              </a:solidFill>
              <a:cs typeface="Calibri" panose="020F0502020204030204"/>
            </a:endParaRPr>
          </a:p>
        </p:txBody>
      </p:sp>
    </p:spTree>
    <p:extLst>
      <p:ext uri="{BB962C8B-B14F-4D97-AF65-F5344CB8AC3E}">
        <p14:creationId xmlns:p14="http://schemas.microsoft.com/office/powerpoint/2010/main" val="6734902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97607" y="437422"/>
            <a:ext cx="2721527" cy="420564"/>
          </a:xfrm>
          <a:prstGeom prst="rect">
            <a:avLst/>
          </a:prstGeom>
          <a:solidFill>
            <a:srgbClr val="FFFF00"/>
          </a:solidFill>
          <a:ln w="28575">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EE728860-1C7F-49BB-A2D3-7EF649234FC7}"/>
              </a:ext>
            </a:extLst>
          </p:cNvPr>
          <p:cNvSpPr txBox="1"/>
          <p:nvPr/>
        </p:nvSpPr>
        <p:spPr>
          <a:xfrm>
            <a:off x="4684196" y="379508"/>
            <a:ext cx="5391296"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Using a Venn Diagram for Sorting</a:t>
            </a:r>
          </a:p>
        </p:txBody>
      </p:sp>
      <p:sp>
        <p:nvSpPr>
          <p:cNvPr id="7" name="Oval 6">
            <a:extLst>
              <a:ext uri="{FF2B5EF4-FFF2-40B4-BE49-F238E27FC236}">
                <a16:creationId xmlns:a16="http://schemas.microsoft.com/office/drawing/2014/main" id="{4D8DC5A3-9D35-4837-B45B-902D719B5062}"/>
              </a:ext>
            </a:extLst>
          </p:cNvPr>
          <p:cNvSpPr/>
          <p:nvPr/>
        </p:nvSpPr>
        <p:spPr>
          <a:xfrm>
            <a:off x="4057291" y="1361537"/>
            <a:ext cx="4845168" cy="429882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6D706B-4586-41CD-B410-00669B9B0C1B}"/>
              </a:ext>
            </a:extLst>
          </p:cNvPr>
          <p:cNvSpPr/>
          <p:nvPr/>
        </p:nvSpPr>
        <p:spPr>
          <a:xfrm>
            <a:off x="7134045" y="1361536"/>
            <a:ext cx="4845168" cy="4298828"/>
          </a:xfrm>
          <a:prstGeom prst="ellipse">
            <a:avLst/>
          </a:prstGeom>
          <a:noFill/>
          <a:ln w="5715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FC5716A-B51D-4AD9-9070-9C29EED85640}"/>
              </a:ext>
            </a:extLst>
          </p:cNvPr>
          <p:cNvSpPr txBox="1"/>
          <p:nvPr/>
        </p:nvSpPr>
        <p:spPr>
          <a:xfrm>
            <a:off x="4380033" y="5579645"/>
            <a:ext cx="3414851" cy="646331"/>
          </a:xfrm>
          <a:prstGeom prst="rect">
            <a:avLst/>
          </a:prstGeom>
          <a:noFill/>
          <a:ln w="38100">
            <a:solidFill>
              <a:schemeClr val="tx1"/>
            </a:solidFill>
          </a:ln>
        </p:spPr>
        <p:txBody>
          <a:bodyPr wrap="square" rtlCol="0">
            <a:spAutoFit/>
          </a:bodyPr>
          <a:lstStyle/>
          <a:p>
            <a:r>
              <a:rPr lang="en-US"/>
              <a:t>Sorting Rule:</a:t>
            </a:r>
          </a:p>
          <a:p>
            <a:endParaRPr lang="en-CA"/>
          </a:p>
        </p:txBody>
      </p:sp>
      <p:sp>
        <p:nvSpPr>
          <p:cNvPr id="32" name="TextBox 31">
            <a:extLst>
              <a:ext uri="{FF2B5EF4-FFF2-40B4-BE49-F238E27FC236}">
                <a16:creationId xmlns:a16="http://schemas.microsoft.com/office/drawing/2014/main" id="{D691C30F-3334-4D2F-98E1-A497384BA423}"/>
              </a:ext>
            </a:extLst>
          </p:cNvPr>
          <p:cNvSpPr txBox="1"/>
          <p:nvPr/>
        </p:nvSpPr>
        <p:spPr>
          <a:xfrm>
            <a:off x="8331346" y="5580836"/>
            <a:ext cx="3414851" cy="646331"/>
          </a:xfrm>
          <a:prstGeom prst="rect">
            <a:avLst/>
          </a:prstGeom>
          <a:noFill/>
          <a:ln w="38100">
            <a:solidFill>
              <a:schemeClr val="tx1"/>
            </a:solidFill>
          </a:ln>
        </p:spPr>
        <p:txBody>
          <a:bodyPr wrap="square" rtlCol="0">
            <a:spAutoFit/>
          </a:bodyPr>
          <a:lstStyle/>
          <a:p>
            <a:r>
              <a:rPr lang="en-US"/>
              <a:t>Sorting Rule:</a:t>
            </a:r>
          </a:p>
          <a:p>
            <a:endParaRPr lang="en-CA"/>
          </a:p>
        </p:txBody>
      </p:sp>
      <p:pic>
        <p:nvPicPr>
          <p:cNvPr id="36" name="Picture 35"/>
          <p:cNvPicPr>
            <a:picLocks noChangeAspect="1"/>
          </p:cNvPicPr>
          <p:nvPr/>
        </p:nvPicPr>
        <p:blipFill>
          <a:blip r:embed="rId3"/>
          <a:stretch>
            <a:fillRect/>
          </a:stretch>
        </p:blipFill>
        <p:spPr>
          <a:xfrm>
            <a:off x="3968831" y="745600"/>
            <a:ext cx="914479" cy="987638"/>
          </a:xfrm>
          <a:prstGeom prst="rect">
            <a:avLst/>
          </a:prstGeom>
        </p:spPr>
      </p:pic>
      <p:pic>
        <p:nvPicPr>
          <p:cNvPr id="38" name="Picture 37"/>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Layer>
                </a14:imgProps>
              </a:ext>
            </a:extLst>
          </a:blip>
          <a:stretch>
            <a:fillRect/>
          </a:stretch>
        </p:blipFill>
        <p:spPr>
          <a:xfrm>
            <a:off x="3206373" y="970983"/>
            <a:ext cx="1079086" cy="1072989"/>
          </a:xfrm>
          <a:prstGeom prst="rect">
            <a:avLst/>
          </a:prstGeom>
        </p:spPr>
      </p:pic>
      <p:pic>
        <p:nvPicPr>
          <p:cNvPr id="39" name="Picture 38"/>
          <p:cNvPicPr>
            <a:picLocks noChangeAspect="1"/>
          </p:cNvPicPr>
          <p:nvPr/>
        </p:nvPicPr>
        <p:blipFill>
          <a:blip r:embed="rId6"/>
          <a:stretch>
            <a:fillRect/>
          </a:stretch>
        </p:blipFill>
        <p:spPr>
          <a:xfrm>
            <a:off x="2329559" y="938076"/>
            <a:ext cx="859611" cy="859611"/>
          </a:xfrm>
          <a:prstGeom prst="rect">
            <a:avLst/>
          </a:prstGeom>
        </p:spPr>
      </p:pic>
      <p:pic>
        <p:nvPicPr>
          <p:cNvPr id="40" name="Picture 39"/>
          <p:cNvPicPr>
            <a:picLocks noChangeAspect="1"/>
          </p:cNvPicPr>
          <p:nvPr/>
        </p:nvPicPr>
        <p:blipFill>
          <a:blip r:embed="rId7"/>
          <a:stretch>
            <a:fillRect/>
          </a:stretch>
        </p:blipFill>
        <p:spPr>
          <a:xfrm>
            <a:off x="3341196" y="1803065"/>
            <a:ext cx="993734" cy="1487553"/>
          </a:xfrm>
          <a:prstGeom prst="rect">
            <a:avLst/>
          </a:prstGeom>
        </p:spPr>
      </p:pic>
      <p:pic>
        <p:nvPicPr>
          <p:cNvPr id="41" name="Picture 40"/>
          <p:cNvPicPr>
            <a:picLocks noChangeAspect="1"/>
          </p:cNvPicPr>
          <p:nvPr/>
        </p:nvPicPr>
        <p:blipFill>
          <a:blip r:embed="rId8"/>
          <a:stretch>
            <a:fillRect/>
          </a:stretch>
        </p:blipFill>
        <p:spPr>
          <a:xfrm>
            <a:off x="2673173" y="2038135"/>
            <a:ext cx="749873" cy="743776"/>
          </a:xfrm>
          <a:prstGeom prst="rect">
            <a:avLst/>
          </a:prstGeom>
        </p:spPr>
      </p:pic>
      <p:pic>
        <p:nvPicPr>
          <p:cNvPr id="42" name="Picture 41"/>
          <p:cNvPicPr>
            <a:picLocks noChangeAspect="1"/>
          </p:cNvPicPr>
          <p:nvPr/>
        </p:nvPicPr>
        <p:blipFill>
          <a:blip r:embed="rId9"/>
          <a:stretch>
            <a:fillRect/>
          </a:stretch>
        </p:blipFill>
        <p:spPr>
          <a:xfrm>
            <a:off x="1508189" y="702460"/>
            <a:ext cx="749873" cy="1140051"/>
          </a:xfrm>
          <a:prstGeom prst="rect">
            <a:avLst/>
          </a:prstGeom>
        </p:spPr>
      </p:pic>
      <p:pic>
        <p:nvPicPr>
          <p:cNvPr id="44" name="Picture 43"/>
          <p:cNvPicPr>
            <a:picLocks noChangeAspect="1"/>
          </p:cNvPicPr>
          <p:nvPr/>
        </p:nvPicPr>
        <p:blipFill>
          <a:blip r:embed="rId10"/>
          <a:stretch>
            <a:fillRect/>
          </a:stretch>
        </p:blipFill>
        <p:spPr>
          <a:xfrm>
            <a:off x="419223" y="1115196"/>
            <a:ext cx="804742" cy="823031"/>
          </a:xfrm>
          <a:prstGeom prst="rect">
            <a:avLst/>
          </a:prstGeom>
        </p:spPr>
      </p:pic>
      <p:pic>
        <p:nvPicPr>
          <p:cNvPr id="45" name="Picture 44"/>
          <p:cNvPicPr>
            <a:picLocks noChangeAspect="1"/>
          </p:cNvPicPr>
          <p:nvPr/>
        </p:nvPicPr>
        <p:blipFill>
          <a:blip r:embed="rId11"/>
          <a:stretch>
            <a:fillRect/>
          </a:stretch>
        </p:blipFill>
        <p:spPr>
          <a:xfrm>
            <a:off x="266214" y="2030792"/>
            <a:ext cx="1066892" cy="823031"/>
          </a:xfrm>
          <a:prstGeom prst="rect">
            <a:avLst/>
          </a:prstGeom>
        </p:spPr>
      </p:pic>
      <p:pic>
        <p:nvPicPr>
          <p:cNvPr id="46" name="Picture 45"/>
          <p:cNvPicPr>
            <a:picLocks noChangeAspect="1"/>
          </p:cNvPicPr>
          <p:nvPr/>
        </p:nvPicPr>
        <p:blipFill>
          <a:blip r:embed="rId12"/>
          <a:stretch>
            <a:fillRect/>
          </a:stretch>
        </p:blipFill>
        <p:spPr>
          <a:xfrm>
            <a:off x="217330" y="2949007"/>
            <a:ext cx="786452" cy="1304657"/>
          </a:xfrm>
          <a:prstGeom prst="rect">
            <a:avLst/>
          </a:prstGeom>
        </p:spPr>
      </p:pic>
      <p:pic>
        <p:nvPicPr>
          <p:cNvPr id="48" name="Picture 47"/>
          <p:cNvPicPr>
            <a:picLocks noChangeAspect="1"/>
          </p:cNvPicPr>
          <p:nvPr/>
        </p:nvPicPr>
        <p:blipFill>
          <a:blip r:embed="rId13"/>
          <a:stretch>
            <a:fillRect/>
          </a:stretch>
        </p:blipFill>
        <p:spPr>
          <a:xfrm>
            <a:off x="815126" y="3555100"/>
            <a:ext cx="877900" cy="749873"/>
          </a:xfrm>
          <a:prstGeom prst="rect">
            <a:avLst/>
          </a:prstGeom>
        </p:spPr>
      </p:pic>
      <p:pic>
        <p:nvPicPr>
          <p:cNvPr id="50" name="Picture 49"/>
          <p:cNvPicPr>
            <a:picLocks noChangeAspect="1"/>
          </p:cNvPicPr>
          <p:nvPr/>
        </p:nvPicPr>
        <p:blipFill>
          <a:blip r:embed="rId14"/>
          <a:stretch>
            <a:fillRect/>
          </a:stretch>
        </p:blipFill>
        <p:spPr>
          <a:xfrm>
            <a:off x="1289175" y="2974585"/>
            <a:ext cx="1322947" cy="1231499"/>
          </a:xfrm>
          <a:prstGeom prst="rect">
            <a:avLst/>
          </a:prstGeom>
        </p:spPr>
      </p:pic>
      <p:pic>
        <p:nvPicPr>
          <p:cNvPr id="52" name="Picture 51"/>
          <p:cNvPicPr>
            <a:picLocks noChangeAspect="1"/>
          </p:cNvPicPr>
          <p:nvPr/>
        </p:nvPicPr>
        <p:blipFill>
          <a:blip r:embed="rId15"/>
          <a:stretch>
            <a:fillRect/>
          </a:stretch>
        </p:blipFill>
        <p:spPr>
          <a:xfrm>
            <a:off x="2586846" y="2824853"/>
            <a:ext cx="670618" cy="701101"/>
          </a:xfrm>
          <a:prstGeom prst="rect">
            <a:avLst/>
          </a:prstGeom>
        </p:spPr>
      </p:pic>
      <p:pic>
        <p:nvPicPr>
          <p:cNvPr id="54" name="Picture 53"/>
          <p:cNvPicPr>
            <a:picLocks noChangeAspect="1"/>
          </p:cNvPicPr>
          <p:nvPr/>
        </p:nvPicPr>
        <p:blipFill>
          <a:blip r:embed="rId16"/>
          <a:stretch>
            <a:fillRect/>
          </a:stretch>
        </p:blipFill>
        <p:spPr>
          <a:xfrm>
            <a:off x="2810670" y="4295231"/>
            <a:ext cx="871804" cy="1310754"/>
          </a:xfrm>
          <a:prstGeom prst="rect">
            <a:avLst/>
          </a:prstGeom>
        </p:spPr>
      </p:pic>
      <p:pic>
        <p:nvPicPr>
          <p:cNvPr id="55" name="Picture 54"/>
          <p:cNvPicPr>
            <a:picLocks noChangeAspect="1"/>
          </p:cNvPicPr>
          <p:nvPr/>
        </p:nvPicPr>
        <p:blipFill>
          <a:blip r:embed="rId17"/>
          <a:stretch>
            <a:fillRect/>
          </a:stretch>
        </p:blipFill>
        <p:spPr>
          <a:xfrm>
            <a:off x="3008373" y="5271405"/>
            <a:ext cx="1230497" cy="1230497"/>
          </a:xfrm>
          <a:prstGeom prst="rect">
            <a:avLst/>
          </a:prstGeom>
        </p:spPr>
      </p:pic>
      <p:pic>
        <p:nvPicPr>
          <p:cNvPr id="56" name="Picture 55"/>
          <p:cNvPicPr>
            <a:picLocks noChangeAspect="1"/>
          </p:cNvPicPr>
          <p:nvPr/>
        </p:nvPicPr>
        <p:blipFill>
          <a:blip r:embed="rId18"/>
          <a:stretch>
            <a:fillRect/>
          </a:stretch>
        </p:blipFill>
        <p:spPr>
          <a:xfrm>
            <a:off x="2041943" y="5107698"/>
            <a:ext cx="829128" cy="1304657"/>
          </a:xfrm>
          <a:prstGeom prst="rect">
            <a:avLst/>
          </a:prstGeom>
        </p:spPr>
      </p:pic>
      <p:pic>
        <p:nvPicPr>
          <p:cNvPr id="57" name="Picture 56"/>
          <p:cNvPicPr>
            <a:picLocks noChangeAspect="1"/>
          </p:cNvPicPr>
          <p:nvPr/>
        </p:nvPicPr>
        <p:blipFill>
          <a:blip r:embed="rId19"/>
          <a:stretch>
            <a:fillRect/>
          </a:stretch>
        </p:blipFill>
        <p:spPr>
          <a:xfrm>
            <a:off x="252765" y="5317269"/>
            <a:ext cx="1036410" cy="1194920"/>
          </a:xfrm>
          <a:prstGeom prst="rect">
            <a:avLst/>
          </a:prstGeom>
        </p:spPr>
      </p:pic>
      <p:pic>
        <p:nvPicPr>
          <p:cNvPr id="58" name="Picture 57"/>
          <p:cNvPicPr>
            <a:picLocks noChangeAspect="1"/>
          </p:cNvPicPr>
          <p:nvPr/>
        </p:nvPicPr>
        <p:blipFill>
          <a:blip r:embed="rId20"/>
          <a:stretch>
            <a:fillRect/>
          </a:stretch>
        </p:blipFill>
        <p:spPr>
          <a:xfrm>
            <a:off x="350775" y="4194021"/>
            <a:ext cx="1268078" cy="1018120"/>
          </a:xfrm>
          <a:prstGeom prst="rect">
            <a:avLst/>
          </a:prstGeom>
        </p:spPr>
      </p:pic>
      <p:pic>
        <p:nvPicPr>
          <p:cNvPr id="59" name="Picture 58"/>
          <p:cNvPicPr>
            <a:picLocks noChangeAspect="1"/>
          </p:cNvPicPr>
          <p:nvPr/>
        </p:nvPicPr>
        <p:blipFill>
          <a:blip r:embed="rId21"/>
          <a:stretch>
            <a:fillRect/>
          </a:stretch>
        </p:blipFill>
        <p:spPr>
          <a:xfrm>
            <a:off x="1870616" y="4290594"/>
            <a:ext cx="847417" cy="859611"/>
          </a:xfrm>
          <a:prstGeom prst="rect">
            <a:avLst/>
          </a:prstGeom>
        </p:spPr>
      </p:pic>
      <p:pic>
        <p:nvPicPr>
          <p:cNvPr id="60" name="Picture 59"/>
          <p:cNvPicPr>
            <a:picLocks noChangeAspect="1"/>
          </p:cNvPicPr>
          <p:nvPr/>
        </p:nvPicPr>
        <p:blipFill>
          <a:blip r:embed="rId22"/>
          <a:stretch>
            <a:fillRect/>
          </a:stretch>
        </p:blipFill>
        <p:spPr>
          <a:xfrm>
            <a:off x="1691805" y="2115559"/>
            <a:ext cx="786452" cy="798645"/>
          </a:xfrm>
          <a:prstGeom prst="rect">
            <a:avLst/>
          </a:prstGeom>
        </p:spPr>
      </p:pic>
      <p:grpSp>
        <p:nvGrpSpPr>
          <p:cNvPr id="37" name="Group 36"/>
          <p:cNvGrpSpPr/>
          <p:nvPr/>
        </p:nvGrpSpPr>
        <p:grpSpPr>
          <a:xfrm>
            <a:off x="1298073" y="6042212"/>
            <a:ext cx="2124973" cy="742526"/>
            <a:chOff x="310551" y="814376"/>
            <a:chExt cx="2124973" cy="742526"/>
          </a:xfrm>
        </p:grpSpPr>
        <p:sp>
          <p:nvSpPr>
            <p:cNvPr id="43" name="TextBox 42">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47" name="Straight Arrow Connector 46">
              <a:extLst>
                <a:ext uri="{FF2B5EF4-FFF2-40B4-BE49-F238E27FC236}">
                  <a16:creationId xmlns:a16="http://schemas.microsoft.com/office/drawing/2014/main" id="{814166B6-424D-41BC-A29A-8F1442FF1E3E}"/>
                </a:ext>
              </a:extLst>
            </p:cNvPr>
            <p:cNvCxnSpPr/>
            <p:nvPr/>
          </p:nvCxnSpPr>
          <p:spPr>
            <a:xfrm flipV="1">
              <a:off x="750378" y="814376"/>
              <a:ext cx="7862" cy="373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15774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97607" y="437422"/>
            <a:ext cx="2721527" cy="420564"/>
          </a:xfrm>
          <a:prstGeom prst="rect">
            <a:avLst/>
          </a:prstGeom>
          <a:solidFill>
            <a:srgbClr val="FFFF00"/>
          </a:solidFill>
          <a:ln w="28575">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EE728860-1C7F-49BB-A2D3-7EF649234FC7}"/>
              </a:ext>
            </a:extLst>
          </p:cNvPr>
          <p:cNvSpPr txBox="1"/>
          <p:nvPr/>
        </p:nvSpPr>
        <p:spPr>
          <a:xfrm>
            <a:off x="4684196" y="379508"/>
            <a:ext cx="5391296"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Using a Venn Diagram for Sorting</a:t>
            </a:r>
          </a:p>
        </p:txBody>
      </p:sp>
      <p:sp>
        <p:nvSpPr>
          <p:cNvPr id="7" name="Oval 6">
            <a:extLst>
              <a:ext uri="{FF2B5EF4-FFF2-40B4-BE49-F238E27FC236}">
                <a16:creationId xmlns:a16="http://schemas.microsoft.com/office/drawing/2014/main" id="{4D8DC5A3-9D35-4837-B45B-902D719B5062}"/>
              </a:ext>
            </a:extLst>
          </p:cNvPr>
          <p:cNvSpPr/>
          <p:nvPr/>
        </p:nvSpPr>
        <p:spPr>
          <a:xfrm>
            <a:off x="1325593" y="1361537"/>
            <a:ext cx="6052866" cy="511833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6D706B-4586-41CD-B410-00669B9B0C1B}"/>
              </a:ext>
            </a:extLst>
          </p:cNvPr>
          <p:cNvSpPr/>
          <p:nvPr/>
        </p:nvSpPr>
        <p:spPr>
          <a:xfrm>
            <a:off x="5106838" y="1361536"/>
            <a:ext cx="6340413" cy="5118337"/>
          </a:xfrm>
          <a:prstGeom prst="ellipse">
            <a:avLst/>
          </a:prstGeom>
          <a:noFill/>
          <a:ln w="5715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C18C9E-84C7-477E-BCEA-8627E48457F1}"/>
              </a:ext>
            </a:extLst>
          </p:cNvPr>
          <p:cNvSpPr txBox="1"/>
          <p:nvPr/>
        </p:nvSpPr>
        <p:spPr>
          <a:xfrm>
            <a:off x="540588" y="1475117"/>
            <a:ext cx="2743200" cy="923330"/>
          </a:xfrm>
          <a:prstGeom prst="rect">
            <a:avLst/>
          </a:prstGeom>
          <a:solidFill>
            <a:schemeClr val="bg1"/>
          </a:solidFill>
          <a:ln w="5715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a:p>
            <a:endParaRPr lang="en-US">
              <a:cs typeface="Calibri"/>
            </a:endParaRPr>
          </a:p>
        </p:txBody>
      </p:sp>
      <p:sp>
        <p:nvSpPr>
          <p:cNvPr id="9" name="TextBox 8">
            <a:extLst>
              <a:ext uri="{FF2B5EF4-FFF2-40B4-BE49-F238E27FC236}">
                <a16:creationId xmlns:a16="http://schemas.microsoft.com/office/drawing/2014/main" id="{5E1FF580-D746-4250-8691-2A9B7E6DDB03}"/>
              </a:ext>
            </a:extLst>
          </p:cNvPr>
          <p:cNvSpPr txBox="1"/>
          <p:nvPr/>
        </p:nvSpPr>
        <p:spPr>
          <a:xfrm>
            <a:off x="9210135" y="1475116"/>
            <a:ext cx="2743200" cy="923330"/>
          </a:xfrm>
          <a:prstGeom prst="rect">
            <a:avLst/>
          </a:prstGeom>
          <a:solidFill>
            <a:schemeClr val="bg1"/>
          </a:solidFill>
          <a:ln w="5715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219343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effectLst/>
                <a:uLnTx/>
                <a:uFillTx/>
                <a:latin typeface="Cavolini"/>
                <a:ea typeface="+mn-ea"/>
                <a:cs typeface="Cavolini"/>
              </a:rPr>
              <a:t>Get ready!</a:t>
            </a:r>
            <a:endParaRPr kumimoji="0" lang="en-US" sz="2133" b="0" i="0" u="none" strike="noStrike" kern="1200" cap="none" spc="0" normalizeH="0" baseline="0" noProof="0">
              <a:ln>
                <a:noFill/>
              </a:ln>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010013" y="263109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latin typeface="Bradley Hand"/>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Tree>
    <p:extLst>
      <p:ext uri="{BB962C8B-B14F-4D97-AF65-F5344CB8AC3E}">
        <p14:creationId xmlns:p14="http://schemas.microsoft.com/office/powerpoint/2010/main" val="20704164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893185" y="437422"/>
            <a:ext cx="2721527" cy="420564"/>
          </a:xfrm>
          <a:prstGeom prst="rect">
            <a:avLst/>
          </a:prstGeom>
          <a:noFill/>
          <a:ln w="28575">
            <a:solidFill>
              <a:schemeClr val="tx1">
                <a:lumMod val="95000"/>
                <a:lumOff val="5000"/>
              </a:schemeClr>
            </a:solidFill>
          </a:ln>
        </p:spPr>
        <p:txBody>
          <a:bodyPr wrap="square" lIns="91440" tIns="45720" rIns="91440" bIns="45720" rtlCol="0" anchor="t">
            <a:spAutoFit/>
          </a:bodyPr>
          <a:lstStyle/>
          <a:p>
            <a:pPr algn="ctr">
              <a:defRPr/>
            </a:pPr>
            <a:r>
              <a:rPr lang="en-US" sz="2100">
                <a:latin typeface="Cavolini"/>
                <a:cs typeface="Cavolini"/>
              </a:rPr>
              <a:t>Looking Back</a:t>
            </a:r>
            <a:endParaRPr lang="en-US" sz="2100" b="0" i="0" u="none" strike="noStrike" kern="1200" cap="none" spc="0" normalizeH="0" baseline="0" noProof="0">
              <a:ln>
                <a:noFill/>
              </a:ln>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EE728860-1C7F-49BB-A2D3-7EF649234FC7}"/>
              </a:ext>
            </a:extLst>
          </p:cNvPr>
          <p:cNvSpPr txBox="1"/>
          <p:nvPr/>
        </p:nvSpPr>
        <p:spPr>
          <a:xfrm>
            <a:off x="4684196" y="379508"/>
            <a:ext cx="5391296"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Using a Venn Diagram for Sorting</a:t>
            </a:r>
          </a:p>
        </p:txBody>
      </p:sp>
      <p:sp>
        <p:nvSpPr>
          <p:cNvPr id="7" name="Oval 6">
            <a:extLst>
              <a:ext uri="{FF2B5EF4-FFF2-40B4-BE49-F238E27FC236}">
                <a16:creationId xmlns:a16="http://schemas.microsoft.com/office/drawing/2014/main" id="{4D8DC5A3-9D35-4837-B45B-902D719B5062}"/>
              </a:ext>
            </a:extLst>
          </p:cNvPr>
          <p:cNvSpPr/>
          <p:nvPr/>
        </p:nvSpPr>
        <p:spPr>
          <a:xfrm>
            <a:off x="1325593" y="1361537"/>
            <a:ext cx="6052866" cy="511833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6D706B-4586-41CD-B410-00669B9B0C1B}"/>
              </a:ext>
            </a:extLst>
          </p:cNvPr>
          <p:cNvSpPr/>
          <p:nvPr/>
        </p:nvSpPr>
        <p:spPr>
          <a:xfrm>
            <a:off x="5106838" y="1361536"/>
            <a:ext cx="6340413" cy="5118337"/>
          </a:xfrm>
          <a:prstGeom prst="ellipse">
            <a:avLst/>
          </a:prstGeom>
          <a:noFill/>
          <a:ln w="5715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C18C9E-84C7-477E-BCEA-8627E48457F1}"/>
              </a:ext>
            </a:extLst>
          </p:cNvPr>
          <p:cNvSpPr txBox="1"/>
          <p:nvPr/>
        </p:nvSpPr>
        <p:spPr>
          <a:xfrm>
            <a:off x="540588" y="1475117"/>
            <a:ext cx="2743200" cy="923330"/>
          </a:xfrm>
          <a:prstGeom prst="rect">
            <a:avLst/>
          </a:prstGeom>
          <a:solidFill>
            <a:schemeClr val="bg1"/>
          </a:solidFill>
          <a:ln w="5715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a:p>
            <a:endParaRPr lang="en-US">
              <a:cs typeface="Calibri"/>
            </a:endParaRPr>
          </a:p>
        </p:txBody>
      </p:sp>
      <p:sp>
        <p:nvSpPr>
          <p:cNvPr id="9" name="TextBox 8">
            <a:extLst>
              <a:ext uri="{FF2B5EF4-FFF2-40B4-BE49-F238E27FC236}">
                <a16:creationId xmlns:a16="http://schemas.microsoft.com/office/drawing/2014/main" id="{5E1FF580-D746-4250-8691-2A9B7E6DDB03}"/>
              </a:ext>
            </a:extLst>
          </p:cNvPr>
          <p:cNvSpPr txBox="1"/>
          <p:nvPr/>
        </p:nvSpPr>
        <p:spPr>
          <a:xfrm>
            <a:off x="9210135" y="1475116"/>
            <a:ext cx="2743200" cy="923330"/>
          </a:xfrm>
          <a:prstGeom prst="rect">
            <a:avLst/>
          </a:prstGeom>
          <a:solidFill>
            <a:schemeClr val="bg1"/>
          </a:solidFill>
          <a:ln w="5715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a:p>
            <a:endParaRPr lang="en-US">
              <a:cs typeface="Calibri"/>
            </a:endParaRPr>
          </a:p>
        </p:txBody>
      </p:sp>
      <p:sp>
        <p:nvSpPr>
          <p:cNvPr id="4" name="TextBox 3">
            <a:extLst>
              <a:ext uri="{FF2B5EF4-FFF2-40B4-BE49-F238E27FC236}">
                <a16:creationId xmlns:a16="http://schemas.microsoft.com/office/drawing/2014/main" id="{D764EBD8-AC1B-408A-A381-EE93C4AE692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23750756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985962" y="2721375"/>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4127857" y="251615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TextBox 4">
            <a:extLst>
              <a:ext uri="{FF2B5EF4-FFF2-40B4-BE49-F238E27FC236}">
                <a16:creationId xmlns:a16="http://schemas.microsoft.com/office/drawing/2014/main" id="{E50384CC-1D1D-4662-ABEF-20948F8142F2}"/>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 End of this day</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0724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noFill/>
          <a:ln w="28575">
            <a:solidFill>
              <a:srgbClr val="140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2">
                    <a:lumMod val="50000"/>
                  </a:schemeClr>
                </a:solidFill>
                <a:effectLst/>
                <a:uLnTx/>
                <a:uFillTx/>
                <a:latin typeface="Cavolini"/>
                <a:ea typeface="+mn-ea"/>
                <a:cs typeface="Cavolini"/>
              </a:rPr>
              <a:t>Work it out!</a:t>
            </a:r>
            <a:endParaRPr lang="en-US" sz="2100" b="0" i="0" u="none" strike="noStrike" kern="1200" cap="none" spc="0" normalizeH="0" baseline="0" noProof="0">
              <a:ln>
                <a:noFill/>
              </a:ln>
              <a:solidFill>
                <a:schemeClr val="bg2">
                  <a:lumMod val="50000"/>
                </a:schemeClr>
              </a:solidFill>
              <a:effectLst/>
              <a:uLnTx/>
              <a:uFillTx/>
              <a:latin typeface="Cavolini"/>
              <a:cs typeface="Cavolini"/>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2053086"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lumMod val="25000"/>
                  </a:schemeClr>
                </a:solidFill>
                <a:effectLst/>
                <a:uLnTx/>
                <a:uFillTx/>
                <a:latin typeface="Calibri"/>
                <a:cs typeface="Calibri"/>
              </a:rPr>
              <a:t>Write About It</a:t>
            </a:r>
            <a:endParaRPr lang="en-US" sz="2800">
              <a:solidFill>
                <a:schemeClr val="bg2">
                  <a:lumMod val="25000"/>
                </a:schemeClr>
              </a:solidFill>
              <a:latin typeface="Calibri"/>
              <a:cs typeface="Calibri"/>
            </a:endParaRPr>
          </a:p>
        </p:txBody>
      </p:sp>
      <p:sp>
        <p:nvSpPr>
          <p:cNvPr id="4" name="TextBox 3">
            <a:extLst>
              <a:ext uri="{FF2B5EF4-FFF2-40B4-BE49-F238E27FC236}">
                <a16:creationId xmlns:a16="http://schemas.microsoft.com/office/drawing/2014/main" id="{F3857C70-6F07-3A4E-91D0-3B2F2CA78D55}"/>
              </a:ext>
            </a:extLst>
          </p:cNvPr>
          <p:cNvSpPr txBox="1"/>
          <p:nvPr/>
        </p:nvSpPr>
        <p:spPr>
          <a:xfrm>
            <a:off x="666326" y="2365478"/>
            <a:ext cx="2915605" cy="707886"/>
          </a:xfrm>
          <a:prstGeom prst="rect">
            <a:avLst/>
          </a:prstGeom>
          <a:noFill/>
        </p:spPr>
        <p:txBody>
          <a:bodyPr wrap="square" lIns="91440" tIns="45720" rIns="91440" bIns="45720" rtlCol="0" anchor="ctr">
            <a:spAutoFit/>
          </a:bodyPr>
          <a:lstStyle/>
          <a:p>
            <a:pPr algn="ctr">
              <a:defRPr/>
            </a:pPr>
            <a:r>
              <a:rPr lang="en-US" sz="4000">
                <a:latin typeface="Bradley Hand"/>
              </a:rPr>
              <a:t>Esti-Mystery</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5 </a:t>
            </a:r>
          </a:p>
        </p:txBody>
      </p:sp>
      <p:pic>
        <p:nvPicPr>
          <p:cNvPr id="9" name="Picture 18">
            <a:extLst>
              <a:ext uri="{FF2B5EF4-FFF2-40B4-BE49-F238E27FC236}">
                <a16:creationId xmlns:a16="http://schemas.microsoft.com/office/drawing/2014/main" id="{EC131504-C240-4269-921E-13012B0FF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4271274"/>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AFB9125-802D-40E1-916A-C142B2935C27}"/>
              </a:ext>
            </a:extLst>
          </p:cNvPr>
          <p:cNvSpPr txBox="1"/>
          <p:nvPr/>
        </p:nvSpPr>
        <p:spPr>
          <a:xfrm>
            <a:off x="9856218" y="4277804"/>
            <a:ext cx="17655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lumMod val="25000"/>
                  </a:schemeClr>
                </a:solidFill>
                <a:effectLst/>
                <a:uLnTx/>
                <a:uFillTx/>
                <a:latin typeface="Calibri"/>
                <a:cs typeface="Aldhabi"/>
              </a:rPr>
              <a:t>Record </a:t>
            </a:r>
            <a:r>
              <a:rPr lang="en-US" sz="2800">
                <a:solidFill>
                  <a:schemeClr val="bg2">
                    <a:lumMod val="25000"/>
                  </a:schemeClr>
                </a:solidFill>
                <a:latin typeface="Calibri"/>
                <a:cs typeface="Aldhabi"/>
              </a:rPr>
              <a:t>It</a:t>
            </a:r>
            <a:endParaRPr lang="en-US" sz="2800" b="0" i="0" u="none" strike="noStrike" kern="1200" cap="none" spc="0" normalizeH="0" baseline="0" noProof="0">
              <a:ln>
                <a:noFill/>
              </a:ln>
              <a:solidFill>
                <a:schemeClr val="bg2">
                  <a:lumMod val="25000"/>
                </a:schemeClr>
              </a:solidFill>
              <a:effectLst/>
              <a:uLnTx/>
              <a:uFillTx/>
              <a:latin typeface="Calibri"/>
              <a:cs typeface="Aldhabi"/>
            </a:endParaRPr>
          </a:p>
        </p:txBody>
      </p:sp>
      <p:sp>
        <p:nvSpPr>
          <p:cNvPr id="33" name="Flowchart: Off-page Connector 32">
            <a:extLst>
              <a:ext uri="{FF2B5EF4-FFF2-40B4-BE49-F238E27FC236}">
                <a16:creationId xmlns:a16="http://schemas.microsoft.com/office/drawing/2014/main" id="{EB168FE5-8D98-4783-9F5F-70E38FA06745}"/>
              </a:ext>
            </a:extLst>
          </p:cNvPr>
          <p:cNvSpPr/>
          <p:nvPr/>
        </p:nvSpPr>
        <p:spPr>
          <a:xfrm rot="5400000">
            <a:off x="5473981" y="3779285"/>
            <a:ext cx="1250830" cy="3191772"/>
          </a:xfrm>
          <a:prstGeom prst="flowChartOffpage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arker Felt Thin"/>
              <a:ea typeface="+mn-ea"/>
              <a:cs typeface="+mn-cs"/>
            </a:endParaRPr>
          </a:p>
        </p:txBody>
      </p:sp>
      <p:sp>
        <p:nvSpPr>
          <p:cNvPr id="13" name="TextBox 12">
            <a:extLst>
              <a:ext uri="{FF2B5EF4-FFF2-40B4-BE49-F238E27FC236}">
                <a16:creationId xmlns:a16="http://schemas.microsoft.com/office/drawing/2014/main" id="{26F8FAC3-9C16-438E-8099-65CBE71F8B40}"/>
              </a:ext>
            </a:extLst>
          </p:cNvPr>
          <p:cNvSpPr txBox="1"/>
          <p:nvPr/>
        </p:nvSpPr>
        <p:spPr>
          <a:xfrm>
            <a:off x="5226504" y="4800528"/>
            <a:ext cx="2398309" cy="1200329"/>
          </a:xfrm>
          <a:prstGeom prst="rect">
            <a:avLst/>
          </a:prstGeom>
          <a:noFill/>
        </p:spPr>
        <p:txBody>
          <a:bodyPr wrap="square" lIns="91440" tIns="45720" rIns="91440" bIns="45720" rtlCol="0" anchor="t">
            <a:spAutoFit/>
          </a:bodyPr>
          <a:lstStyle/>
          <a:p>
            <a:pPr algn="ctr">
              <a:defRPr/>
            </a:pPr>
            <a:r>
              <a:rPr lang="en-CA" sz="3600">
                <a:solidFill>
                  <a:schemeClr val="bg2">
                    <a:lumMod val="50000"/>
                  </a:schemeClr>
                </a:solidFill>
                <a:cs typeface="Calibri"/>
              </a:rPr>
              <a:t>3-D and 2-D Shape Sort</a:t>
            </a:r>
          </a:p>
        </p:txBody>
      </p:sp>
      <p:sp>
        <p:nvSpPr>
          <p:cNvPr id="34" name="Round Diagonal Corner Rectangle 14">
            <a:extLst>
              <a:ext uri="{FF2B5EF4-FFF2-40B4-BE49-F238E27FC236}">
                <a16:creationId xmlns:a16="http://schemas.microsoft.com/office/drawing/2014/main" id="{3CBFA6B5-A334-426D-8F31-3D3C960F740F}"/>
              </a:ext>
            </a:extLst>
          </p:cNvPr>
          <p:cNvSpPr/>
          <p:nvPr/>
        </p:nvSpPr>
        <p:spPr>
          <a:xfrm>
            <a:off x="8196278" y="1132061"/>
            <a:ext cx="3645607" cy="541552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8FAABE5-49FA-5F43-BCEA-170DA7093B1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6" name="Rectangle 25">
            <a:extLst>
              <a:ext uri="{FF2B5EF4-FFF2-40B4-BE49-F238E27FC236}">
                <a16:creationId xmlns:a16="http://schemas.microsoft.com/office/drawing/2014/main" id="{A343B32E-2F94-6E43-BE8C-74831E0FD742}"/>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8" name="Rectangle 27">
            <a:extLst>
              <a:ext uri="{FF2B5EF4-FFF2-40B4-BE49-F238E27FC236}">
                <a16:creationId xmlns:a16="http://schemas.microsoft.com/office/drawing/2014/main" id="{95A03C36-143C-984D-AD2A-2F6460A67132}"/>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8" name="Picture 10" descr="A picture containing glass, food&#10;&#10;Description automatically generated">
            <a:extLst>
              <a:ext uri="{FF2B5EF4-FFF2-40B4-BE49-F238E27FC236}">
                <a16:creationId xmlns:a16="http://schemas.microsoft.com/office/drawing/2014/main" id="{5A1ED483-64EC-4DFF-91D9-6A3876668642}"/>
              </a:ext>
            </a:extLst>
          </p:cNvPr>
          <p:cNvPicPr>
            <a:picLocks noChangeAspect="1"/>
          </p:cNvPicPr>
          <p:nvPr/>
        </p:nvPicPr>
        <p:blipFill>
          <a:blip r:embed="rId5"/>
          <a:stretch>
            <a:fillRect/>
          </a:stretch>
        </p:blipFill>
        <p:spPr>
          <a:xfrm>
            <a:off x="1270509" y="3771451"/>
            <a:ext cx="1685925" cy="2219325"/>
          </a:xfrm>
          <a:prstGeom prst="rect">
            <a:avLst/>
          </a:prstGeom>
        </p:spPr>
      </p:pic>
      <p:sp>
        <p:nvSpPr>
          <p:cNvPr id="27" name="Flowchart: Off-page Connector 26">
            <a:extLst>
              <a:ext uri="{FF2B5EF4-FFF2-40B4-BE49-F238E27FC236}">
                <a16:creationId xmlns:a16="http://schemas.microsoft.com/office/drawing/2014/main" id="{2F5702AB-FF0C-4D76-8F80-11412185A4F7}"/>
              </a:ext>
            </a:extLst>
          </p:cNvPr>
          <p:cNvSpPr/>
          <p:nvPr/>
        </p:nvSpPr>
        <p:spPr>
          <a:xfrm rot="5400000">
            <a:off x="5473981" y="1478907"/>
            <a:ext cx="1250830" cy="3191772"/>
          </a:xfrm>
          <a:prstGeom prst="flowChartOffpage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arker Felt Thin"/>
              <a:ea typeface="+mn-ea"/>
              <a:cs typeface="+mn-cs"/>
            </a:endParaRPr>
          </a:p>
        </p:txBody>
      </p:sp>
      <p:sp>
        <p:nvSpPr>
          <p:cNvPr id="5" name="TextBox 4">
            <a:extLst>
              <a:ext uri="{FF2B5EF4-FFF2-40B4-BE49-F238E27FC236}">
                <a16:creationId xmlns:a16="http://schemas.microsoft.com/office/drawing/2014/main" id="{BF162EDB-A6BB-4101-8929-4480DE302F1E}"/>
              </a:ext>
            </a:extLst>
          </p:cNvPr>
          <p:cNvSpPr txBox="1"/>
          <p:nvPr/>
        </p:nvSpPr>
        <p:spPr>
          <a:xfrm>
            <a:off x="5140445" y="2451879"/>
            <a:ext cx="2484408" cy="12434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2">
                    <a:lumMod val="50000"/>
                  </a:schemeClr>
                </a:solidFill>
              </a:rPr>
              <a:t>Looking at Attributes </a:t>
            </a:r>
            <a:endParaRPr lang="en-US" sz="3600">
              <a:solidFill>
                <a:schemeClr val="bg2">
                  <a:lumMod val="50000"/>
                </a:schemeClr>
              </a:solidFill>
              <a:cs typeface="Calibri"/>
            </a:endParaRPr>
          </a:p>
        </p:txBody>
      </p:sp>
    </p:spTree>
    <p:extLst>
      <p:ext uri="{BB962C8B-B14F-4D97-AF65-F5344CB8AC3E}">
        <p14:creationId xmlns:p14="http://schemas.microsoft.com/office/powerpoint/2010/main" val="20255402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Rectangle 5">
            <a:extLst>
              <a:ext uri="{FF2B5EF4-FFF2-40B4-BE49-F238E27FC236}">
                <a16:creationId xmlns:a16="http://schemas.microsoft.com/office/drawing/2014/main" id="{9576E7FF-B3E2-49DA-BE5D-9A0B7F36961A}"/>
              </a:ext>
            </a:extLst>
          </p:cNvPr>
          <p:cNvSpPr/>
          <p:nvPr/>
        </p:nvSpPr>
        <p:spPr>
          <a:xfrm rot="5400000">
            <a:off x="5423141" y="1160254"/>
            <a:ext cx="6469809" cy="4514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7" name="TextBox 6">
            <a:extLst>
              <a:ext uri="{FF2B5EF4-FFF2-40B4-BE49-F238E27FC236}">
                <a16:creationId xmlns:a16="http://schemas.microsoft.com/office/drawing/2014/main" id="{6B06654B-7C98-412A-AA98-8DD9040199CB}"/>
              </a:ext>
            </a:extLst>
          </p:cNvPr>
          <p:cNvSpPr txBox="1"/>
          <p:nvPr/>
        </p:nvSpPr>
        <p:spPr>
          <a:xfrm>
            <a:off x="798482" y="2135577"/>
            <a:ext cx="419531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chemeClr val="accent1">
                    <a:lumMod val="50000"/>
                  </a:schemeClr>
                </a:solidFill>
                <a:cs typeface="Calibri"/>
              </a:rPr>
              <a:t>Block Talk, Level 2</a:t>
            </a:r>
          </a:p>
        </p:txBody>
      </p:sp>
      <p:pic>
        <p:nvPicPr>
          <p:cNvPr id="8" name="Picture 2" descr="C:\Users\Steve Wyborney\Desktop\New esti-mystery pics LOW resolution\Slide4.JPG">
            <a:extLst>
              <a:ext uri="{FF2B5EF4-FFF2-40B4-BE49-F238E27FC236}">
                <a16:creationId xmlns:a16="http://schemas.microsoft.com/office/drawing/2014/main" id="{A79FE681-90CA-456B-BA59-79E1A3466C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710597" y="453407"/>
            <a:ext cx="3992380" cy="598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2801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Rectangle 5">
            <a:extLst>
              <a:ext uri="{FF2B5EF4-FFF2-40B4-BE49-F238E27FC236}">
                <a16:creationId xmlns:a16="http://schemas.microsoft.com/office/drawing/2014/main" id="{9576E7FF-B3E2-49DA-BE5D-9A0B7F36961A}"/>
              </a:ext>
            </a:extLst>
          </p:cNvPr>
          <p:cNvSpPr/>
          <p:nvPr/>
        </p:nvSpPr>
        <p:spPr>
          <a:xfrm rot="5400000">
            <a:off x="8909651" y="894272"/>
            <a:ext cx="3335545" cy="2401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7" name="TextBox 6">
            <a:extLst>
              <a:ext uri="{FF2B5EF4-FFF2-40B4-BE49-F238E27FC236}">
                <a16:creationId xmlns:a16="http://schemas.microsoft.com/office/drawing/2014/main" id="{6B06654B-7C98-412A-AA98-8DD9040199CB}"/>
              </a:ext>
            </a:extLst>
          </p:cNvPr>
          <p:cNvSpPr txBox="1"/>
          <p:nvPr/>
        </p:nvSpPr>
        <p:spPr>
          <a:xfrm>
            <a:off x="4033388" y="1201048"/>
            <a:ext cx="419531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chemeClr val="accent1">
                    <a:lumMod val="50000"/>
                  </a:schemeClr>
                </a:solidFill>
                <a:cs typeface="Calibri"/>
              </a:rPr>
              <a:t>Block Talk, Level 2</a:t>
            </a:r>
          </a:p>
        </p:txBody>
      </p:sp>
      <p:sp>
        <p:nvSpPr>
          <p:cNvPr id="2" name="TextBox 1">
            <a:extLst>
              <a:ext uri="{FF2B5EF4-FFF2-40B4-BE49-F238E27FC236}">
                <a16:creationId xmlns:a16="http://schemas.microsoft.com/office/drawing/2014/main" id="{6FBB09D8-206E-4B25-8A28-172F19267E09}"/>
              </a:ext>
            </a:extLst>
          </p:cNvPr>
          <p:cNvSpPr txBox="1"/>
          <p:nvPr/>
        </p:nvSpPr>
        <p:spPr>
          <a:xfrm>
            <a:off x="552894" y="4649973"/>
            <a:ext cx="1899684" cy="1846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First Estimate:</a:t>
            </a:r>
          </a:p>
          <a:p>
            <a:endParaRPr lang="en-US"/>
          </a:p>
          <a:p>
            <a:endParaRPr lang="en-US"/>
          </a:p>
          <a:p>
            <a:endParaRPr lang="en-US"/>
          </a:p>
          <a:p>
            <a:endParaRPr lang="en-US"/>
          </a:p>
          <a:p>
            <a:endParaRPr lang="en-CA"/>
          </a:p>
        </p:txBody>
      </p:sp>
      <p:sp>
        <p:nvSpPr>
          <p:cNvPr id="4" name="TextBox 3">
            <a:extLst>
              <a:ext uri="{FF2B5EF4-FFF2-40B4-BE49-F238E27FC236}">
                <a16:creationId xmlns:a16="http://schemas.microsoft.com/office/drawing/2014/main" id="{953C1413-07F7-4913-B009-85A3BAEFB575}"/>
              </a:ext>
            </a:extLst>
          </p:cNvPr>
          <p:cNvSpPr txBox="1"/>
          <p:nvPr/>
        </p:nvSpPr>
        <p:spPr>
          <a:xfrm>
            <a:off x="2732827" y="4649971"/>
            <a:ext cx="2179107" cy="1846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Second Estimate:</a:t>
            </a:r>
          </a:p>
          <a:p>
            <a:endParaRPr lang="en-US"/>
          </a:p>
          <a:p>
            <a:endParaRPr lang="en-US"/>
          </a:p>
          <a:p>
            <a:endParaRPr lang="en-US"/>
          </a:p>
          <a:p>
            <a:endParaRPr lang="en-US"/>
          </a:p>
          <a:p>
            <a:endParaRPr lang="en-CA"/>
          </a:p>
        </p:txBody>
      </p:sp>
      <p:sp>
        <p:nvSpPr>
          <p:cNvPr id="13" name="TextBox 12">
            <a:extLst>
              <a:ext uri="{FF2B5EF4-FFF2-40B4-BE49-F238E27FC236}">
                <a16:creationId xmlns:a16="http://schemas.microsoft.com/office/drawing/2014/main" id="{74ADFE76-A514-4777-A59C-F3CDF0C3C988}"/>
              </a:ext>
            </a:extLst>
          </p:cNvPr>
          <p:cNvSpPr txBox="1"/>
          <p:nvPr/>
        </p:nvSpPr>
        <p:spPr>
          <a:xfrm>
            <a:off x="5185099" y="4649970"/>
            <a:ext cx="2071032" cy="1846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Third Estimate:</a:t>
            </a:r>
          </a:p>
          <a:p>
            <a:endParaRPr lang="en-US"/>
          </a:p>
          <a:p>
            <a:endParaRPr lang="en-US"/>
          </a:p>
          <a:p>
            <a:endParaRPr lang="en-US"/>
          </a:p>
          <a:p>
            <a:endParaRPr lang="en-US"/>
          </a:p>
          <a:p>
            <a:endParaRPr lang="en-CA"/>
          </a:p>
        </p:txBody>
      </p:sp>
      <p:sp>
        <p:nvSpPr>
          <p:cNvPr id="15" name="TextBox 14">
            <a:extLst>
              <a:ext uri="{FF2B5EF4-FFF2-40B4-BE49-F238E27FC236}">
                <a16:creationId xmlns:a16="http://schemas.microsoft.com/office/drawing/2014/main" id="{F1FEFA38-A605-4CCC-B049-575C2772EBC4}"/>
              </a:ext>
            </a:extLst>
          </p:cNvPr>
          <p:cNvSpPr txBox="1"/>
          <p:nvPr/>
        </p:nvSpPr>
        <p:spPr>
          <a:xfrm>
            <a:off x="7529297" y="4649969"/>
            <a:ext cx="2071031" cy="1846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Fourth Estimate:</a:t>
            </a:r>
          </a:p>
          <a:p>
            <a:endParaRPr lang="en-US"/>
          </a:p>
          <a:p>
            <a:endParaRPr lang="en-US"/>
          </a:p>
          <a:p>
            <a:endParaRPr lang="en-US"/>
          </a:p>
          <a:p>
            <a:endParaRPr lang="en-US"/>
          </a:p>
          <a:p>
            <a:endParaRPr lang="en-CA"/>
          </a:p>
        </p:txBody>
      </p:sp>
      <p:sp>
        <p:nvSpPr>
          <p:cNvPr id="17" name="TextBox 16">
            <a:extLst>
              <a:ext uri="{FF2B5EF4-FFF2-40B4-BE49-F238E27FC236}">
                <a16:creationId xmlns:a16="http://schemas.microsoft.com/office/drawing/2014/main" id="{791ADD7A-E009-4DD1-9E0C-070908FE8F57}"/>
              </a:ext>
            </a:extLst>
          </p:cNvPr>
          <p:cNvSpPr txBox="1"/>
          <p:nvPr/>
        </p:nvSpPr>
        <p:spPr>
          <a:xfrm>
            <a:off x="9873493" y="4649969"/>
            <a:ext cx="1899684" cy="1846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Final Estimate:</a:t>
            </a:r>
          </a:p>
          <a:p>
            <a:endParaRPr lang="en-US"/>
          </a:p>
          <a:p>
            <a:endParaRPr lang="en-US"/>
          </a:p>
          <a:p>
            <a:endParaRPr lang="en-US"/>
          </a:p>
          <a:p>
            <a:endParaRPr lang="en-US"/>
          </a:p>
          <a:p>
            <a:endParaRPr lang="en-CA"/>
          </a:p>
        </p:txBody>
      </p:sp>
      <p:sp>
        <p:nvSpPr>
          <p:cNvPr id="19" name="TextBox 18">
            <a:extLst>
              <a:ext uri="{FF2B5EF4-FFF2-40B4-BE49-F238E27FC236}">
                <a16:creationId xmlns:a16="http://schemas.microsoft.com/office/drawing/2014/main" id="{23E985F0-0024-4082-A30C-688B020989DA}"/>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14" name="Picture 2" descr="C:\Users\Steve Wyborney\Desktop\New esti-mystery pics LOW resolution\Slide4.JPG">
            <a:extLst>
              <a:ext uri="{FF2B5EF4-FFF2-40B4-BE49-F238E27FC236}">
                <a16:creationId xmlns:a16="http://schemas.microsoft.com/office/drawing/2014/main" id="{EE7BD07C-CFF9-4931-9F25-5392617442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9208525" y="643995"/>
            <a:ext cx="228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9265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teve Wyborney\Desktop\New esti-mystery pics LOW resolution\Slide4.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524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541294" y="1295400"/>
            <a:ext cx="3974306" cy="2209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As the clues appear, use the information to narrow the possibilities to a smaller set.  After each clue, use estimation again to determine which of the remaining answers is the most reasonable. </a:t>
            </a:r>
          </a:p>
        </p:txBody>
      </p:sp>
      <p:sp>
        <p:nvSpPr>
          <p:cNvPr id="12" name="Rectangle 11"/>
          <p:cNvSpPr/>
          <p:nvPr/>
        </p:nvSpPr>
        <p:spPr>
          <a:xfrm>
            <a:off x="6553200" y="76200"/>
            <a:ext cx="3974306"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How many blocks are in the vase?</a:t>
            </a:r>
          </a:p>
        </p:txBody>
      </p:sp>
      <p:sp>
        <p:nvSpPr>
          <p:cNvPr id="13" name="Rectangle 12"/>
          <p:cNvSpPr/>
          <p:nvPr/>
        </p:nvSpPr>
        <p:spPr>
          <a:xfrm>
            <a:off x="6553200" y="3810000"/>
            <a:ext cx="3974306" cy="2209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Write down your first estimate.  After each clue, you’ll see if your estimate is still a possibility.  After each clue, if it is no longer possible write down a new estimate – and be prepared to explain why you chose it. </a:t>
            </a:r>
          </a:p>
        </p:txBody>
      </p:sp>
      <p:sp>
        <p:nvSpPr>
          <p:cNvPr id="6" name="TextBox 5"/>
          <p:cNvSpPr txBox="1"/>
          <p:nvPr/>
        </p:nvSpPr>
        <p:spPr>
          <a:xfrm>
            <a:off x="8824226" y="6581002"/>
            <a:ext cx="1843774" cy="276999"/>
          </a:xfrm>
          <a:prstGeom prst="rect">
            <a:avLst/>
          </a:prstGeom>
          <a:noFill/>
        </p:spPr>
        <p:txBody>
          <a:bodyPr wrap="none" rtlCol="0">
            <a:spAutoFit/>
          </a:bodyPr>
          <a:lstStyle/>
          <a:p>
            <a:pPr algn="r"/>
            <a:r>
              <a:rPr lang="en-US" sz="1200" b="1">
                <a:solidFill>
                  <a:schemeClr val="tx1">
                    <a:lumMod val="75000"/>
                    <a:lumOff val="25000"/>
                  </a:schemeClr>
                </a:solidFill>
                <a:hlinkClick r:id="rId3"/>
              </a:rPr>
              <a:t>www.stevewyborney.com</a:t>
            </a:r>
            <a:endParaRPr lang="en-US" sz="1200" b="1">
              <a:solidFill>
                <a:schemeClr val="bg1"/>
              </a:solidFill>
            </a:endParaRPr>
          </a:p>
        </p:txBody>
      </p:sp>
      <p:sp>
        <p:nvSpPr>
          <p:cNvPr id="7" name="TextBox 6"/>
          <p:cNvSpPr txBox="1"/>
          <p:nvPr/>
        </p:nvSpPr>
        <p:spPr>
          <a:xfrm>
            <a:off x="1497477" y="6581002"/>
            <a:ext cx="1228093" cy="276999"/>
          </a:xfrm>
          <a:prstGeom prst="rect">
            <a:avLst/>
          </a:prstGeom>
          <a:noFill/>
        </p:spPr>
        <p:txBody>
          <a:bodyPr wrap="none" rtlCol="0">
            <a:spAutoFit/>
          </a:bodyPr>
          <a:lstStyle/>
          <a:p>
            <a:r>
              <a:rPr lang="en-US" sz="1200" b="1">
                <a:solidFill>
                  <a:schemeClr val="bg1"/>
                </a:solidFill>
              </a:rPr>
              <a:t>Steve </a:t>
            </a:r>
            <a:r>
              <a:rPr lang="en-US" sz="1200" b="1" err="1">
                <a:solidFill>
                  <a:schemeClr val="bg1"/>
                </a:solidFill>
              </a:rPr>
              <a:t>Wyborney</a:t>
            </a:r>
            <a:endParaRPr lang="en-US" sz="1200" b="1">
              <a:solidFill>
                <a:schemeClr val="bg1"/>
              </a:solidFill>
            </a:endParaRPr>
          </a:p>
        </p:txBody>
      </p:sp>
    </p:spTree>
    <p:extLst>
      <p:ext uri="{BB962C8B-B14F-4D97-AF65-F5344CB8AC3E}">
        <p14:creationId xmlns:p14="http://schemas.microsoft.com/office/powerpoint/2010/main" val="189628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Steve Wyborney\Desktop\New esti-mystery pics LOW resolution\Slide4.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524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553200" y="152401"/>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Clue #1</a:t>
            </a:r>
          </a:p>
        </p:txBody>
      </p:sp>
      <p:sp>
        <p:nvSpPr>
          <p:cNvPr id="19" name="Rectangle 18"/>
          <p:cNvSpPr/>
          <p:nvPr/>
        </p:nvSpPr>
        <p:spPr>
          <a:xfrm>
            <a:off x="6553200" y="1447800"/>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Clue #2</a:t>
            </a:r>
          </a:p>
        </p:txBody>
      </p:sp>
      <p:sp>
        <p:nvSpPr>
          <p:cNvPr id="25" name="Rectangle 24"/>
          <p:cNvSpPr/>
          <p:nvPr/>
        </p:nvSpPr>
        <p:spPr>
          <a:xfrm>
            <a:off x="6553200" y="2743201"/>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Clue #3</a:t>
            </a:r>
          </a:p>
        </p:txBody>
      </p:sp>
      <p:sp>
        <p:nvSpPr>
          <p:cNvPr id="26" name="Rectangle 25"/>
          <p:cNvSpPr/>
          <p:nvPr/>
        </p:nvSpPr>
        <p:spPr>
          <a:xfrm>
            <a:off x="6553200" y="4038600"/>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Clue #4</a:t>
            </a:r>
          </a:p>
        </p:txBody>
      </p:sp>
      <p:sp>
        <p:nvSpPr>
          <p:cNvPr id="27" name="Rectangle 26"/>
          <p:cNvSpPr/>
          <p:nvPr/>
        </p:nvSpPr>
        <p:spPr>
          <a:xfrm>
            <a:off x="6553200" y="5334000"/>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Clue #5</a:t>
            </a:r>
          </a:p>
        </p:txBody>
      </p:sp>
      <p:sp>
        <p:nvSpPr>
          <p:cNvPr id="28" name="Rectangle 27"/>
          <p:cNvSpPr/>
          <p:nvPr/>
        </p:nvSpPr>
        <p:spPr>
          <a:xfrm>
            <a:off x="6553200" y="152401"/>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a:solidFill>
                  <a:schemeClr val="tx1"/>
                </a:solidFill>
              </a:rPr>
              <a:t>Clue #1</a:t>
            </a:r>
          </a:p>
          <a:p>
            <a:pPr algn="ctr"/>
            <a:r>
              <a:rPr lang="en-US" sz="2000" b="1">
                <a:solidFill>
                  <a:schemeClr val="tx1"/>
                </a:solidFill>
              </a:rPr>
              <a:t>The answer is an odd number that is less than 60.  </a:t>
            </a:r>
          </a:p>
          <a:p>
            <a:pPr algn="ctr"/>
            <a:r>
              <a:rPr lang="en-US" sz="2000" b="1">
                <a:solidFill>
                  <a:schemeClr val="tx1"/>
                </a:solidFill>
              </a:rPr>
              <a:t>You can cross off 2, 4, 6, 8, …</a:t>
            </a:r>
          </a:p>
        </p:txBody>
      </p:sp>
      <p:sp>
        <p:nvSpPr>
          <p:cNvPr id="29" name="Rectangle 28"/>
          <p:cNvSpPr/>
          <p:nvPr/>
        </p:nvSpPr>
        <p:spPr>
          <a:xfrm>
            <a:off x="6553200" y="1447800"/>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a:solidFill>
                  <a:schemeClr val="tx1"/>
                </a:solidFill>
              </a:rPr>
              <a:t>Clue #2</a:t>
            </a:r>
          </a:p>
          <a:p>
            <a:pPr algn="ctr"/>
            <a:r>
              <a:rPr lang="en-US" sz="2000" b="1">
                <a:solidFill>
                  <a:schemeClr val="tx1"/>
                </a:solidFill>
              </a:rPr>
              <a:t>If you look carefully you can see a yellow block with the number 3.  The answer includes the digit 3.</a:t>
            </a:r>
          </a:p>
        </p:txBody>
      </p:sp>
      <p:sp>
        <p:nvSpPr>
          <p:cNvPr id="30" name="Rectangle 29"/>
          <p:cNvSpPr/>
          <p:nvPr/>
        </p:nvSpPr>
        <p:spPr>
          <a:xfrm>
            <a:off x="6553200" y="2743200"/>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a:solidFill>
                  <a:schemeClr val="tx1"/>
                </a:solidFill>
              </a:rPr>
              <a:t>Clue #3</a:t>
            </a:r>
          </a:p>
          <a:p>
            <a:pPr algn="ctr"/>
            <a:r>
              <a:rPr lang="en-US" sz="2000" b="1">
                <a:solidFill>
                  <a:schemeClr val="tx1"/>
                </a:solidFill>
              </a:rPr>
              <a:t>The answer does NOT have the same digit in the ones and the tens place.</a:t>
            </a:r>
          </a:p>
        </p:txBody>
      </p:sp>
      <p:sp>
        <p:nvSpPr>
          <p:cNvPr id="31" name="Rectangle 30"/>
          <p:cNvSpPr/>
          <p:nvPr/>
        </p:nvSpPr>
        <p:spPr>
          <a:xfrm>
            <a:off x="6553200" y="4038600"/>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a:solidFill>
                  <a:schemeClr val="tx1"/>
                </a:solidFill>
              </a:rPr>
              <a:t>Clue #4</a:t>
            </a:r>
          </a:p>
          <a:p>
            <a:pPr algn="ctr"/>
            <a:r>
              <a:rPr lang="en-US" sz="2000" b="1">
                <a:solidFill>
                  <a:schemeClr val="tx1"/>
                </a:solidFill>
              </a:rPr>
              <a:t>Look carefully for the red block.  You might even see 2 of them.  The answer does not include the digit 4.</a:t>
            </a:r>
          </a:p>
        </p:txBody>
      </p:sp>
      <p:sp>
        <p:nvSpPr>
          <p:cNvPr id="32" name="Rectangle 31"/>
          <p:cNvSpPr/>
          <p:nvPr/>
        </p:nvSpPr>
        <p:spPr>
          <a:xfrm>
            <a:off x="6553200" y="5333999"/>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a:solidFill>
                  <a:schemeClr val="tx1"/>
                </a:solidFill>
              </a:rPr>
              <a:t>Clue #5</a:t>
            </a:r>
          </a:p>
          <a:p>
            <a:pPr algn="ctr"/>
            <a:r>
              <a:rPr lang="en-US" sz="2000" b="1">
                <a:solidFill>
                  <a:schemeClr val="tx1"/>
                </a:solidFill>
              </a:rPr>
              <a:t>The answer is not 35, 37, or 39.</a:t>
            </a:r>
          </a:p>
        </p:txBody>
      </p:sp>
      <p:sp>
        <p:nvSpPr>
          <p:cNvPr id="14" name="TextBox 13"/>
          <p:cNvSpPr txBox="1"/>
          <p:nvPr/>
        </p:nvSpPr>
        <p:spPr>
          <a:xfrm>
            <a:off x="8824226" y="6581002"/>
            <a:ext cx="1843774" cy="276999"/>
          </a:xfrm>
          <a:prstGeom prst="rect">
            <a:avLst/>
          </a:prstGeom>
          <a:noFill/>
        </p:spPr>
        <p:txBody>
          <a:bodyPr wrap="none" rtlCol="0">
            <a:spAutoFit/>
          </a:bodyPr>
          <a:lstStyle/>
          <a:p>
            <a:pPr algn="r"/>
            <a:r>
              <a:rPr lang="en-US" sz="1200" b="1">
                <a:solidFill>
                  <a:schemeClr val="tx1">
                    <a:lumMod val="75000"/>
                    <a:lumOff val="25000"/>
                  </a:schemeClr>
                </a:solidFill>
                <a:hlinkClick r:id="rId3"/>
              </a:rPr>
              <a:t>www.stevewyborney.com</a:t>
            </a:r>
            <a:endParaRPr lang="en-US" sz="1200" b="1">
              <a:solidFill>
                <a:schemeClr val="bg1"/>
              </a:solidFill>
            </a:endParaRPr>
          </a:p>
        </p:txBody>
      </p:sp>
      <p:sp>
        <p:nvSpPr>
          <p:cNvPr id="15" name="TextBox 14"/>
          <p:cNvSpPr txBox="1"/>
          <p:nvPr/>
        </p:nvSpPr>
        <p:spPr>
          <a:xfrm>
            <a:off x="1497477" y="6581002"/>
            <a:ext cx="1228093" cy="276999"/>
          </a:xfrm>
          <a:prstGeom prst="rect">
            <a:avLst/>
          </a:prstGeom>
          <a:noFill/>
        </p:spPr>
        <p:txBody>
          <a:bodyPr wrap="none" rtlCol="0">
            <a:spAutoFit/>
          </a:bodyPr>
          <a:lstStyle/>
          <a:p>
            <a:r>
              <a:rPr lang="en-US" sz="1200" b="1">
                <a:solidFill>
                  <a:schemeClr val="bg1"/>
                </a:solidFill>
              </a:rPr>
              <a:t>Steve </a:t>
            </a:r>
            <a:r>
              <a:rPr lang="en-US" sz="1200" b="1" err="1">
                <a:solidFill>
                  <a:schemeClr val="bg1"/>
                </a:solidFill>
              </a:rPr>
              <a:t>Wyborney</a:t>
            </a:r>
            <a:endParaRPr lang="en-US" sz="1200" b="1">
              <a:solidFill>
                <a:schemeClr val="bg1"/>
              </a:solidFill>
            </a:endParaRPr>
          </a:p>
        </p:txBody>
      </p:sp>
    </p:spTree>
    <p:extLst>
      <p:ext uri="{BB962C8B-B14F-4D97-AF65-F5344CB8AC3E}">
        <p14:creationId xmlns:p14="http://schemas.microsoft.com/office/powerpoint/2010/main" val="269807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p15">
            <a:extLst>
              <a:ext uri="{FF2B5EF4-FFF2-40B4-BE49-F238E27FC236}">
                <a16:creationId xmlns:a16="http://schemas.microsoft.com/office/drawing/2014/main" id="{709DF470-4E2D-3E4D-8E2D-AAAA691EA0DA}"/>
              </a:ext>
            </a:extLst>
          </p:cNvPr>
          <p:cNvSpPr txBox="1">
            <a:spLocks/>
          </p:cNvSpPr>
          <p:nvPr/>
        </p:nvSpPr>
        <p:spPr>
          <a:xfrm>
            <a:off x="505814" y="567471"/>
            <a:ext cx="8013717" cy="5460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 sz="3200" b="1" i="0" u="none" strike="noStrike" kern="1200" cap="none" spc="0" normalizeH="0" baseline="0" noProof="0">
                <a:ln>
                  <a:noFill/>
                </a:ln>
                <a:effectLst/>
                <a:uLnTx/>
                <a:uFillTx/>
                <a:latin typeface="Calibri Light" panose="020F0302020204030204"/>
                <a:ea typeface="+mj-ea"/>
                <a:cs typeface="+mj-cs"/>
              </a:rPr>
              <a:t>Investigating </a:t>
            </a:r>
            <a:r>
              <a:rPr lang="en" sz="3200" b="1">
                <a:latin typeface="Calibri Light" panose="020F0302020204030204"/>
              </a:rPr>
              <a:t>Addition and Subtraction</a:t>
            </a:r>
            <a:endParaRPr kumimoji="0" lang="en" sz="3200" b="1" i="0" u="none" strike="noStrike" kern="1200" cap="none" spc="0" normalizeH="0" baseline="0" noProof="0">
              <a:ln>
                <a:noFill/>
              </a:ln>
              <a:effectLst/>
              <a:uLnTx/>
              <a:uFillTx/>
              <a:latin typeface="Calibri Light" panose="020F0302020204030204"/>
              <a:ea typeface="+mj-ea"/>
              <a:cs typeface="+mj-cs"/>
            </a:endParaRPr>
          </a:p>
        </p:txBody>
      </p:sp>
      <p:sp>
        <p:nvSpPr>
          <p:cNvPr id="9" name="Round Diagonal Corner Rectangle 8">
            <a:extLst>
              <a:ext uri="{FF2B5EF4-FFF2-40B4-BE49-F238E27FC236}">
                <a16:creationId xmlns:a16="http://schemas.microsoft.com/office/drawing/2014/main" id="{DDDBF25F-DFA0-A240-8402-D842232419A4}"/>
              </a:ext>
            </a:extLst>
          </p:cNvPr>
          <p:cNvSpPr/>
          <p:nvPr/>
        </p:nvSpPr>
        <p:spPr>
          <a:xfrm>
            <a:off x="7524232" y="4124620"/>
            <a:ext cx="2441718" cy="2489609"/>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Number Play</a:t>
            </a:r>
          </a:p>
        </p:txBody>
      </p:sp>
      <p:sp>
        <p:nvSpPr>
          <p:cNvPr id="10" name="Round Diagonal Corner Rectangle 9">
            <a:extLst>
              <a:ext uri="{FF2B5EF4-FFF2-40B4-BE49-F238E27FC236}">
                <a16:creationId xmlns:a16="http://schemas.microsoft.com/office/drawing/2014/main" id="{50EA33F9-349F-C94D-9CD3-1DF95BFE6CB4}"/>
              </a:ext>
            </a:extLst>
          </p:cNvPr>
          <p:cNvSpPr/>
          <p:nvPr/>
        </p:nvSpPr>
        <p:spPr>
          <a:xfrm>
            <a:off x="4830723" y="4133718"/>
            <a:ext cx="2441718" cy="2480511"/>
          </a:xfrm>
          <a:prstGeom prst="round2DiagRect">
            <a:avLst/>
          </a:prstGeom>
          <a:solidFill>
            <a:srgbClr val="0070C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Interdisciplinary Connections</a:t>
            </a:r>
          </a:p>
        </p:txBody>
      </p:sp>
      <p:sp>
        <p:nvSpPr>
          <p:cNvPr id="11" name="Round Diagonal Corner Rectangle 10">
            <a:extLst>
              <a:ext uri="{FF2B5EF4-FFF2-40B4-BE49-F238E27FC236}">
                <a16:creationId xmlns:a16="http://schemas.microsoft.com/office/drawing/2014/main" id="{BFFADCC8-BE91-F841-BB46-15F21940DFEA}"/>
              </a:ext>
            </a:extLst>
          </p:cNvPr>
          <p:cNvSpPr/>
          <p:nvPr/>
        </p:nvSpPr>
        <p:spPr>
          <a:xfrm>
            <a:off x="2137214" y="4133718"/>
            <a:ext cx="2441718" cy="2480511"/>
          </a:xfrm>
          <a:prstGeom prst="round2DiagRect">
            <a:avLst/>
          </a:prstGeom>
          <a:solidFill>
            <a:srgbClr val="00B05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Problem Solving</a:t>
            </a:r>
          </a:p>
        </p:txBody>
      </p:sp>
      <p:sp>
        <p:nvSpPr>
          <p:cNvPr id="12" name="Round Diagonal Corner Rectangle 11">
            <a:extLst>
              <a:ext uri="{FF2B5EF4-FFF2-40B4-BE49-F238E27FC236}">
                <a16:creationId xmlns:a16="http://schemas.microsoft.com/office/drawing/2014/main" id="{35B11355-3310-064E-B513-48A85A488163}"/>
              </a:ext>
            </a:extLst>
          </p:cNvPr>
          <p:cNvSpPr/>
          <p:nvPr/>
        </p:nvSpPr>
        <p:spPr>
          <a:xfrm>
            <a:off x="7524232" y="1338306"/>
            <a:ext cx="2441718" cy="2489610"/>
          </a:xfrm>
          <a:prstGeom prst="round2Diag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Mental Math &amp; Estimation</a:t>
            </a:r>
          </a:p>
        </p:txBody>
      </p:sp>
      <p:sp>
        <p:nvSpPr>
          <p:cNvPr id="14" name="Round Diagonal Corner Rectangle 13">
            <a:extLst>
              <a:ext uri="{FF2B5EF4-FFF2-40B4-BE49-F238E27FC236}">
                <a16:creationId xmlns:a16="http://schemas.microsoft.com/office/drawing/2014/main" id="{9B5A4583-D0D1-3E46-9450-21D1E2067C58}"/>
              </a:ext>
            </a:extLst>
          </p:cNvPr>
          <p:cNvSpPr/>
          <p:nvPr/>
        </p:nvSpPr>
        <p:spPr>
          <a:xfrm>
            <a:off x="2137214" y="1338307"/>
            <a:ext cx="2441718" cy="2489610"/>
          </a:xfrm>
          <a:prstGeom prst="round2DiagRect">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2">
                    <a:lumMod val="25000"/>
                  </a:schemeClr>
                </a:solidFill>
                <a:effectLst/>
                <a:uLnTx/>
                <a:uFillTx/>
                <a:latin typeface="Cavolini"/>
                <a:ea typeface="+mn-ea"/>
                <a:cs typeface="Cavolini"/>
              </a:rPr>
              <a:t>Visual Connections</a:t>
            </a:r>
            <a:endParaRPr lang="en-US" sz="1800" b="1" i="0" u="none" strike="noStrike" kern="1200" cap="none" spc="0" normalizeH="0" baseline="0" noProof="0">
              <a:ln>
                <a:noFill/>
              </a:ln>
              <a:solidFill>
                <a:schemeClr val="bg2">
                  <a:lumMod val="25000"/>
                </a:schemeClr>
              </a:solidFill>
              <a:effectLst/>
              <a:uLnTx/>
              <a:uFillTx/>
              <a:latin typeface="Cavolini"/>
              <a:cs typeface="Cavolini"/>
            </a:endParaRPr>
          </a:p>
        </p:txBody>
      </p:sp>
      <p:sp>
        <p:nvSpPr>
          <p:cNvPr id="8" name="Round Diagonal Corner Rectangle 12">
            <a:extLst>
              <a:ext uri="{FF2B5EF4-FFF2-40B4-BE49-F238E27FC236}">
                <a16:creationId xmlns:a16="http://schemas.microsoft.com/office/drawing/2014/main" id="{E7A03C46-CCD4-40ED-B8F3-13C7B7926376}"/>
              </a:ext>
            </a:extLst>
          </p:cNvPr>
          <p:cNvSpPr/>
          <p:nvPr/>
        </p:nvSpPr>
        <p:spPr>
          <a:xfrm>
            <a:off x="4830723" y="1338306"/>
            <a:ext cx="2441718" cy="2489610"/>
          </a:xfrm>
          <a:prstGeom prst="round2DiagRect">
            <a:avLst/>
          </a:prstGeom>
          <a:solidFill>
            <a:srgbClr val="C00000"/>
          </a:solid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Real World Connections</a:t>
            </a:r>
          </a:p>
        </p:txBody>
      </p:sp>
    </p:spTree>
    <p:extLst>
      <p:ext uri="{BB962C8B-B14F-4D97-AF65-F5344CB8AC3E}">
        <p14:creationId xmlns:p14="http://schemas.microsoft.com/office/powerpoint/2010/main" val="30444095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teve Wyborney\Desktop\New esti-mystery pics LOW resolution\Slide4.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524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553200" y="2209800"/>
            <a:ext cx="3974306"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After seeing the clues, you have narrowed the possibilities to a small set of numbers.  Before you see the answer, select your final estimate.  Write it down, and explain to someone why you chose that number.</a:t>
            </a:r>
          </a:p>
        </p:txBody>
      </p:sp>
      <p:sp>
        <p:nvSpPr>
          <p:cNvPr id="3" name="TextBox 2"/>
          <p:cNvSpPr txBox="1"/>
          <p:nvPr/>
        </p:nvSpPr>
        <p:spPr>
          <a:xfrm>
            <a:off x="8824226" y="6581002"/>
            <a:ext cx="1843774" cy="276999"/>
          </a:xfrm>
          <a:prstGeom prst="rect">
            <a:avLst/>
          </a:prstGeom>
          <a:noFill/>
        </p:spPr>
        <p:txBody>
          <a:bodyPr wrap="none" rtlCol="0">
            <a:spAutoFit/>
          </a:bodyPr>
          <a:lstStyle/>
          <a:p>
            <a:pPr algn="r"/>
            <a:r>
              <a:rPr lang="en-US" sz="1200" b="1">
                <a:solidFill>
                  <a:schemeClr val="tx1">
                    <a:lumMod val="75000"/>
                    <a:lumOff val="25000"/>
                  </a:schemeClr>
                </a:solidFill>
                <a:hlinkClick r:id="rId3"/>
              </a:rPr>
              <a:t>www.stevewyborney.com</a:t>
            </a:r>
            <a:endParaRPr lang="en-US" sz="1200" b="1">
              <a:solidFill>
                <a:schemeClr val="bg1"/>
              </a:solidFill>
            </a:endParaRPr>
          </a:p>
        </p:txBody>
      </p:sp>
      <p:sp>
        <p:nvSpPr>
          <p:cNvPr id="4" name="TextBox 3"/>
          <p:cNvSpPr txBox="1"/>
          <p:nvPr/>
        </p:nvSpPr>
        <p:spPr>
          <a:xfrm>
            <a:off x="1497477" y="6581002"/>
            <a:ext cx="1228093" cy="276999"/>
          </a:xfrm>
          <a:prstGeom prst="rect">
            <a:avLst/>
          </a:prstGeom>
          <a:noFill/>
        </p:spPr>
        <p:txBody>
          <a:bodyPr wrap="none" rtlCol="0">
            <a:spAutoFit/>
          </a:bodyPr>
          <a:lstStyle/>
          <a:p>
            <a:r>
              <a:rPr lang="en-US" sz="1200" b="1">
                <a:solidFill>
                  <a:schemeClr val="bg1"/>
                </a:solidFill>
              </a:rPr>
              <a:t>Steve </a:t>
            </a:r>
            <a:r>
              <a:rPr lang="en-US" sz="1200" b="1" err="1">
                <a:solidFill>
                  <a:schemeClr val="bg1"/>
                </a:solidFill>
              </a:rPr>
              <a:t>Wyborney</a:t>
            </a:r>
            <a:endParaRPr lang="en-US" sz="1200" b="1">
              <a:solidFill>
                <a:schemeClr val="bg1"/>
              </a:solidFill>
            </a:endParaRPr>
          </a:p>
        </p:txBody>
      </p:sp>
    </p:spTree>
    <p:extLst>
      <p:ext uri="{BB962C8B-B14F-4D97-AF65-F5344CB8AC3E}">
        <p14:creationId xmlns:p14="http://schemas.microsoft.com/office/powerpoint/2010/main" val="29613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553200" y="152401"/>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rPr>
              <a:t>31 blocks</a:t>
            </a:r>
          </a:p>
        </p:txBody>
      </p:sp>
      <p:sp>
        <p:nvSpPr>
          <p:cNvPr id="17" name="Rectangle 16"/>
          <p:cNvSpPr/>
          <p:nvPr/>
        </p:nvSpPr>
        <p:spPr>
          <a:xfrm>
            <a:off x="6544519" y="174587"/>
            <a:ext cx="3974306" cy="114300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The Reveal</a:t>
            </a:r>
          </a:p>
          <a:p>
            <a:pPr algn="ctr"/>
            <a:r>
              <a:rPr lang="en-US" sz="2400" b="1">
                <a:solidFill>
                  <a:schemeClr val="tx1"/>
                </a:solidFill>
              </a:rPr>
              <a:t>Click to see the answer.</a:t>
            </a:r>
          </a:p>
        </p:txBody>
      </p:sp>
      <p:sp>
        <p:nvSpPr>
          <p:cNvPr id="7" name="Rectangle 6"/>
          <p:cNvSpPr/>
          <p:nvPr/>
        </p:nvSpPr>
        <p:spPr>
          <a:xfrm>
            <a:off x="6837073" y="1695450"/>
            <a:ext cx="3974306" cy="34671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Important Note:</a:t>
            </a:r>
          </a:p>
          <a:p>
            <a:pPr algn="ctr"/>
            <a:r>
              <a:rPr lang="en-US" sz="1600" b="1">
                <a:solidFill>
                  <a:schemeClr val="tx1"/>
                </a:solidFill>
              </a:rPr>
              <a:t>If you can see this box, then the slide show is not playing and the reveal won’t work. </a:t>
            </a:r>
          </a:p>
          <a:p>
            <a:pPr algn="ctr"/>
            <a:endParaRPr lang="en-US" sz="1600" b="1">
              <a:solidFill>
                <a:schemeClr val="tx1"/>
              </a:solidFill>
            </a:endParaRPr>
          </a:p>
          <a:p>
            <a:pPr algn="ctr"/>
            <a:r>
              <a:rPr lang="en-US" sz="1600" b="1">
                <a:solidFill>
                  <a:schemeClr val="tx1"/>
                </a:solidFill>
              </a:rPr>
              <a:t>Here is the solution:</a:t>
            </a:r>
          </a:p>
          <a:p>
            <a:pPr algn="ctr"/>
            <a:endParaRPr lang="en-US" sz="1600" b="1">
              <a:solidFill>
                <a:schemeClr val="tx1"/>
              </a:solidFill>
            </a:endParaRPr>
          </a:p>
          <a:p>
            <a:pPr algn="ctr"/>
            <a:r>
              <a:rPr lang="en-US" sz="1600" b="1">
                <a:solidFill>
                  <a:schemeClr val="tx1"/>
                </a:solidFill>
              </a:rPr>
              <a:t>If you are using PowerPoint, click on Slide Show, then click on From Current Slide.</a:t>
            </a:r>
          </a:p>
          <a:p>
            <a:pPr algn="ctr"/>
            <a:endParaRPr lang="en-US" sz="1600" b="1">
              <a:solidFill>
                <a:schemeClr val="tx1"/>
              </a:solidFill>
            </a:endParaRPr>
          </a:p>
          <a:p>
            <a:pPr algn="ctr"/>
            <a:r>
              <a:rPr lang="en-US" sz="1600" b="1">
                <a:solidFill>
                  <a:schemeClr val="tx1"/>
                </a:solidFill>
              </a:rPr>
              <a:t>If you are using Google Slides, click on View then Present.</a:t>
            </a:r>
          </a:p>
        </p:txBody>
      </p:sp>
      <p:pic>
        <p:nvPicPr>
          <p:cNvPr id="8" name="Picture 2" descr="C:\Users\Steve Wyborney\Desktop\New esti-mystery pics LOW resolution\Slide4.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524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24226" y="6581002"/>
            <a:ext cx="1843774" cy="276999"/>
          </a:xfrm>
          <a:prstGeom prst="rect">
            <a:avLst/>
          </a:prstGeom>
          <a:noFill/>
        </p:spPr>
        <p:txBody>
          <a:bodyPr wrap="none" rtlCol="0">
            <a:spAutoFit/>
          </a:bodyPr>
          <a:lstStyle/>
          <a:p>
            <a:pPr algn="r"/>
            <a:r>
              <a:rPr lang="en-US" sz="1200" b="1">
                <a:solidFill>
                  <a:schemeClr val="tx1">
                    <a:lumMod val="75000"/>
                    <a:lumOff val="25000"/>
                  </a:schemeClr>
                </a:solidFill>
                <a:hlinkClick r:id="rId3"/>
              </a:rPr>
              <a:t>www.stevewyborney.com</a:t>
            </a:r>
            <a:endParaRPr lang="en-US" sz="1200" b="1">
              <a:solidFill>
                <a:schemeClr val="bg1"/>
              </a:solidFill>
            </a:endParaRPr>
          </a:p>
        </p:txBody>
      </p:sp>
      <p:sp>
        <p:nvSpPr>
          <p:cNvPr id="6" name="TextBox 5"/>
          <p:cNvSpPr txBox="1"/>
          <p:nvPr/>
        </p:nvSpPr>
        <p:spPr>
          <a:xfrm>
            <a:off x="1497477" y="6581002"/>
            <a:ext cx="1228093" cy="276999"/>
          </a:xfrm>
          <a:prstGeom prst="rect">
            <a:avLst/>
          </a:prstGeom>
          <a:noFill/>
        </p:spPr>
        <p:txBody>
          <a:bodyPr wrap="none" rtlCol="0">
            <a:spAutoFit/>
          </a:bodyPr>
          <a:lstStyle/>
          <a:p>
            <a:r>
              <a:rPr lang="en-US" sz="1200" b="1">
                <a:solidFill>
                  <a:schemeClr val="bg1"/>
                </a:solidFill>
              </a:rPr>
              <a:t>Steve </a:t>
            </a:r>
            <a:r>
              <a:rPr lang="en-US" sz="1200" b="1" err="1">
                <a:solidFill>
                  <a:schemeClr val="bg1"/>
                </a:solidFill>
              </a:rPr>
              <a:t>Wyborney</a:t>
            </a:r>
            <a:endParaRPr lang="en-US" sz="1200" b="1">
              <a:solidFill>
                <a:schemeClr val="bg1"/>
              </a:solidFill>
            </a:endParaRPr>
          </a:p>
        </p:txBody>
      </p:sp>
    </p:spTree>
    <p:extLst>
      <p:ext uri="{BB962C8B-B14F-4D97-AF65-F5344CB8AC3E}">
        <p14:creationId xmlns:p14="http://schemas.microsoft.com/office/powerpoint/2010/main" val="298605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algn="ctr"/>
            <a:r>
              <a:rPr lang="en-US" sz="2100">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37435080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4263427" y="611577"/>
            <a:ext cx="7732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Looking at Attributes of 3-D Objects</a:t>
            </a:r>
          </a:p>
        </p:txBody>
      </p:sp>
      <mc:AlternateContent xmlns:mc="http://schemas.openxmlformats.org/markup-compatibility/2006">
        <mc:Choice xmlns:am3d="http://schemas.microsoft.com/office/drawing/2017/model3d" xmlns="" Requires="am3d">
          <p:graphicFrame>
            <p:nvGraphicFramePr>
              <p:cNvPr id="2" name="3D Model 1" descr="Cylinder">
                <a:extLst>
                  <a:ext uri="{FF2B5EF4-FFF2-40B4-BE49-F238E27FC236}">
                    <a16:creationId xmlns:a16="http://schemas.microsoft.com/office/drawing/2014/main" id="{70B44F56-668D-422D-A8EF-78354792BA6B}"/>
                  </a:ext>
                </a:extLst>
              </p:cNvPr>
              <p:cNvGraphicFramePr>
                <a:graphicFrameLocks noChangeAspect="1"/>
              </p:cNvGraphicFramePr>
              <p:nvPr>
                <p:extLst>
                  <p:ext uri="{D42A27DB-BD31-4B8C-83A1-F6EECF244321}">
                    <p14:modId xmlns:p14="http://schemas.microsoft.com/office/powerpoint/2010/main" val="3634129670"/>
                  </p:ext>
                </p:extLst>
              </p:nvPr>
            </p:nvGraphicFramePr>
            <p:xfrm>
              <a:off x="3630371" y="1423933"/>
              <a:ext cx="980357" cy="1464046"/>
            </p:xfrm>
            <a:graphic>
              <a:graphicData uri="http://schemas.microsoft.com/office/drawing/2017/model3d">
                <am3d:model3d r:embed="rId3">
                  <am3d:spPr>
                    <a:xfrm>
                      <a:off x="0" y="0"/>
                      <a:ext cx="980357" cy="1464046"/>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x="2622356" ay="285470" az="271919"/>
                    <am3d:postTrans dx="0" dy="0" dz="0"/>
                  </am3d:trans>
                  <am3d:raster rName="Office3DRenderer" rVer="16.0.8326">
                    <am3d:blip r:embed="rId4"/>
                  </am3d:raster>
                  <am3d:objViewport viewportSz="16656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Cylinder">
                <a:extLst>
                  <a:ext uri="{FF2B5EF4-FFF2-40B4-BE49-F238E27FC236}">
                    <a16:creationId xmlns:a16="http://schemas.microsoft.com/office/drawing/2014/main" id="{70B44F56-668D-422D-A8EF-78354792BA6B}"/>
                  </a:ext>
                </a:extLst>
              </p:cNvPr>
              <p:cNvPicPr>
                <a:picLocks noGrp="1" noRot="1" noChangeAspect="1" noMove="1" noResize="1" noEditPoints="1" noAdjustHandles="1" noChangeArrowheads="1" noChangeShapeType="1" noCrop="1"/>
              </p:cNvPicPr>
              <p:nvPr/>
            </p:nvPicPr>
            <p:blipFill>
              <a:blip r:embed="rId5"/>
              <a:stretch>
                <a:fillRect/>
              </a:stretch>
            </p:blipFill>
            <p:spPr>
              <a:xfrm>
                <a:off x="3630371" y="1423933"/>
                <a:ext cx="980357" cy="1464046"/>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5" name="3D Model 4" descr="Light Gray Tube">
                <a:extLst>
                  <a:ext uri="{FF2B5EF4-FFF2-40B4-BE49-F238E27FC236}">
                    <a16:creationId xmlns:a16="http://schemas.microsoft.com/office/drawing/2014/main" id="{FA74AB66-0A05-4970-9F8C-24578541FAAE}"/>
                  </a:ext>
                </a:extLst>
              </p:cNvPr>
              <p:cNvGraphicFramePr>
                <a:graphicFrameLocks noChangeAspect="1"/>
              </p:cNvGraphicFramePr>
              <p:nvPr>
                <p:extLst>
                  <p:ext uri="{D42A27DB-BD31-4B8C-83A1-F6EECF244321}">
                    <p14:modId xmlns:p14="http://schemas.microsoft.com/office/powerpoint/2010/main" val="3030438063"/>
                  </p:ext>
                </p:extLst>
              </p:nvPr>
            </p:nvGraphicFramePr>
            <p:xfrm rot="5400000">
              <a:off x="5901988" y="1214367"/>
              <a:ext cx="1549613" cy="2348187"/>
            </p:xfrm>
            <a:graphic>
              <a:graphicData uri="http://schemas.microsoft.com/office/drawing/2017/model3d">
                <am3d:model3d r:embed="rId6">
                  <am3d:spPr>
                    <a:xfrm rot="5400000">
                      <a:off x="0" y="0"/>
                      <a:ext cx="1549613" cy="2348187"/>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x="2650952" ay="-1344272" az="-1219521"/>
                    <am3d:postTrans dx="0" dy="0" dz="0"/>
                  </am3d:trans>
                  <am3d:raster rName="Office3DRenderer" rVer="16.0.8326">
                    <am3d:blip r:embed="rId7"/>
                  </am3d:raster>
                  <am3d:objViewport viewportSz="26904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Light Gray Tube">
                <a:extLst>
                  <a:ext uri="{FF2B5EF4-FFF2-40B4-BE49-F238E27FC236}">
                    <a16:creationId xmlns:a16="http://schemas.microsoft.com/office/drawing/2014/main" id="{FA74AB66-0A05-4970-9F8C-24578541FAAE}"/>
                  </a:ext>
                </a:extLst>
              </p:cNvPr>
              <p:cNvPicPr>
                <a:picLocks noGrp="1" noRot="1" noChangeAspect="1" noMove="1" noResize="1" noEditPoints="1" noAdjustHandles="1" noChangeArrowheads="1" noChangeShapeType="1" noCrop="1"/>
              </p:cNvPicPr>
              <p:nvPr/>
            </p:nvPicPr>
            <p:blipFill>
              <a:blip r:embed="rId8"/>
              <a:stretch>
                <a:fillRect/>
              </a:stretch>
            </p:blipFill>
            <p:spPr>
              <a:xfrm rot="5400000">
                <a:off x="5901988" y="1214367"/>
                <a:ext cx="1549613" cy="2348187"/>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6" name="3D Model 5" descr="Dark Gray Cylinder">
                <a:extLst>
                  <a:ext uri="{FF2B5EF4-FFF2-40B4-BE49-F238E27FC236}">
                    <a16:creationId xmlns:a16="http://schemas.microsoft.com/office/drawing/2014/main" id="{6346881F-4540-4101-ABF1-CFA1F7CF9657}"/>
                  </a:ext>
                </a:extLst>
              </p:cNvPr>
              <p:cNvGraphicFramePr>
                <a:graphicFrameLocks noChangeAspect="1"/>
              </p:cNvGraphicFramePr>
              <p:nvPr>
                <p:extLst>
                  <p:ext uri="{D42A27DB-BD31-4B8C-83A1-F6EECF244321}">
                    <p14:modId xmlns:p14="http://schemas.microsoft.com/office/powerpoint/2010/main" val="2851971272"/>
                  </p:ext>
                </p:extLst>
              </p:nvPr>
            </p:nvGraphicFramePr>
            <p:xfrm>
              <a:off x="9600766" y="1637539"/>
              <a:ext cx="1045866" cy="1521260"/>
            </p:xfrm>
            <a:graphic>
              <a:graphicData uri="http://schemas.microsoft.com/office/drawing/2017/model3d">
                <am3d:model3d r:embed="rId9">
                  <am3d:spPr>
                    <a:xfrm>
                      <a:off x="0" y="0"/>
                      <a:ext cx="1045866" cy="1521260"/>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x="-6645515" ay="1486364" az="-7927985"/>
                    <am3d:postTrans dx="0" dy="0" dz="0"/>
                  </am3d:trans>
                  <am3d:raster rName="Office3DRenderer" rVer="16.0.8326">
                    <am3d:blip r:embed="rId10"/>
                  </am3d:raster>
                  <am3d:objViewport viewportSz="16733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Dark Gray Cylinder">
                <a:extLst>
                  <a:ext uri="{FF2B5EF4-FFF2-40B4-BE49-F238E27FC236}">
                    <a16:creationId xmlns:a16="http://schemas.microsoft.com/office/drawing/2014/main" id="{6346881F-4540-4101-ABF1-CFA1F7CF9657}"/>
                  </a:ext>
                </a:extLst>
              </p:cNvPr>
              <p:cNvPicPr>
                <a:picLocks noGrp="1" noRot="1" noChangeAspect="1" noMove="1" noResize="1" noEditPoints="1" noAdjustHandles="1" noChangeArrowheads="1" noChangeShapeType="1" noCrop="1"/>
              </p:cNvPicPr>
              <p:nvPr/>
            </p:nvPicPr>
            <p:blipFill>
              <a:blip r:embed="rId11"/>
              <a:stretch>
                <a:fillRect/>
              </a:stretch>
            </p:blipFill>
            <p:spPr>
              <a:xfrm>
                <a:off x="9600766" y="1637539"/>
                <a:ext cx="1045866" cy="1521260"/>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7" name="3D Model 6" descr="Red Cylinder">
                <a:extLst>
                  <a:ext uri="{FF2B5EF4-FFF2-40B4-BE49-F238E27FC236}">
                    <a16:creationId xmlns:a16="http://schemas.microsoft.com/office/drawing/2014/main" id="{E8678CC4-61F0-44D0-9035-8EDC21BAAF1C}"/>
                  </a:ext>
                </a:extLst>
              </p:cNvPr>
              <p:cNvGraphicFramePr>
                <a:graphicFrameLocks noChangeAspect="1"/>
              </p:cNvGraphicFramePr>
              <p:nvPr>
                <p:extLst>
                  <p:ext uri="{D42A27DB-BD31-4B8C-83A1-F6EECF244321}">
                    <p14:modId xmlns:p14="http://schemas.microsoft.com/office/powerpoint/2010/main" val="3017683375"/>
                  </p:ext>
                </p:extLst>
              </p:nvPr>
            </p:nvGraphicFramePr>
            <p:xfrm rot="-1440000">
              <a:off x="1481351" y="1671718"/>
              <a:ext cx="1103446" cy="1619965"/>
            </p:xfrm>
            <a:graphic>
              <a:graphicData uri="http://schemas.microsoft.com/office/drawing/2017/model3d">
                <am3d:model3d r:embed="rId12">
                  <am3d:spPr>
                    <a:xfrm rot="20160000">
                      <a:off x="0" y="0"/>
                      <a:ext cx="1103446" cy="1619965"/>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x="-2006421" ay="208950" az="-137838"/>
                    <am3d:postTrans dx="0" dy="0" dz="0"/>
                  </am3d:trans>
                  <am3d:raster rName="Office3DRenderer" rVer="16.0.8326">
                    <am3d:blip r:embed="rId13"/>
                  </am3d:raster>
                  <am3d:objViewport viewportSz="19405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Red Cylinder">
                <a:extLst>
                  <a:ext uri="{FF2B5EF4-FFF2-40B4-BE49-F238E27FC236}">
                    <a16:creationId xmlns:a16="http://schemas.microsoft.com/office/drawing/2014/main" id="{E8678CC4-61F0-44D0-9035-8EDC21BAAF1C}"/>
                  </a:ext>
                </a:extLst>
              </p:cNvPr>
              <p:cNvPicPr>
                <a:picLocks noGrp="1" noRot="1" noChangeAspect="1" noMove="1" noResize="1" noEditPoints="1" noAdjustHandles="1" noChangeArrowheads="1" noChangeShapeType="1" noCrop="1"/>
              </p:cNvPicPr>
              <p:nvPr/>
            </p:nvPicPr>
            <p:blipFill>
              <a:blip r:embed="rId14"/>
              <a:stretch>
                <a:fillRect/>
              </a:stretch>
            </p:blipFill>
            <p:spPr>
              <a:xfrm rot="20160000">
                <a:off x="1481351" y="1671718"/>
                <a:ext cx="1103446" cy="1619965"/>
              </a:xfrm>
              <a:prstGeom prst="rect">
                <a:avLst/>
              </a:prstGeom>
            </p:spPr>
          </p:pic>
        </mc:Fallback>
      </mc:AlternateContent>
      <p:sp>
        <p:nvSpPr>
          <p:cNvPr id="11" name="TextBox 10">
            <a:extLst>
              <a:ext uri="{FF2B5EF4-FFF2-40B4-BE49-F238E27FC236}">
                <a16:creationId xmlns:a16="http://schemas.microsoft.com/office/drawing/2014/main" id="{8598D015-0A27-433A-8887-0C226939842C}"/>
              </a:ext>
            </a:extLst>
          </p:cNvPr>
          <p:cNvSpPr txBox="1"/>
          <p:nvPr/>
        </p:nvSpPr>
        <p:spPr>
          <a:xfrm>
            <a:off x="479685" y="3747541"/>
            <a:ext cx="11712315" cy="2246769"/>
          </a:xfrm>
          <a:prstGeom prst="rect">
            <a:avLst/>
          </a:prstGeom>
          <a:noFill/>
        </p:spPr>
        <p:txBody>
          <a:bodyPr wrap="square" rtlCol="0">
            <a:spAutoFit/>
          </a:bodyPr>
          <a:lstStyle/>
          <a:p>
            <a:r>
              <a:rPr lang="en-US" sz="2800"/>
              <a:t>Let’s look at the </a:t>
            </a:r>
            <a:r>
              <a:rPr lang="en-US" sz="2800" b="1" i="1"/>
              <a:t>Cylinder</a:t>
            </a:r>
            <a:r>
              <a:rPr lang="en-US" sz="2800"/>
              <a:t>.</a:t>
            </a:r>
          </a:p>
          <a:p>
            <a:endParaRPr lang="en-US" sz="2800"/>
          </a:p>
          <a:p>
            <a:r>
              <a:rPr lang="en-US" sz="2800"/>
              <a:t>What do you notice? </a:t>
            </a:r>
          </a:p>
          <a:p>
            <a:endParaRPr lang="en-US" sz="2800"/>
          </a:p>
          <a:p>
            <a:r>
              <a:rPr lang="en-US" sz="2800"/>
              <a:t>What 2-D shapes can be found on a </a:t>
            </a:r>
            <a:r>
              <a:rPr lang="en-US" sz="2800" b="1" i="1"/>
              <a:t>cylinder</a:t>
            </a:r>
            <a:r>
              <a:rPr lang="en-US" sz="2800"/>
              <a:t>?</a:t>
            </a:r>
            <a:endParaRPr lang="en-CA" sz="2800"/>
          </a:p>
        </p:txBody>
      </p:sp>
    </p:spTree>
    <p:extLst>
      <p:ext uri="{BB962C8B-B14F-4D97-AF65-F5344CB8AC3E}">
        <p14:creationId xmlns:p14="http://schemas.microsoft.com/office/powerpoint/2010/main" val="12392030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4263427" y="611577"/>
            <a:ext cx="7732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Looking at Attributes of 3-D Objects</a:t>
            </a:r>
          </a:p>
        </p:txBody>
      </p:sp>
      <p:sp>
        <p:nvSpPr>
          <p:cNvPr id="11" name="TextBox 10">
            <a:extLst>
              <a:ext uri="{FF2B5EF4-FFF2-40B4-BE49-F238E27FC236}">
                <a16:creationId xmlns:a16="http://schemas.microsoft.com/office/drawing/2014/main" id="{8598D015-0A27-433A-8887-0C226939842C}"/>
              </a:ext>
            </a:extLst>
          </p:cNvPr>
          <p:cNvSpPr txBox="1"/>
          <p:nvPr/>
        </p:nvSpPr>
        <p:spPr>
          <a:xfrm>
            <a:off x="479685" y="3747541"/>
            <a:ext cx="11712315" cy="2246769"/>
          </a:xfrm>
          <a:prstGeom prst="rect">
            <a:avLst/>
          </a:prstGeom>
          <a:noFill/>
        </p:spPr>
        <p:txBody>
          <a:bodyPr wrap="square" lIns="91440" tIns="45720" rIns="91440" bIns="45720" rtlCol="0" anchor="t">
            <a:spAutoFit/>
          </a:bodyPr>
          <a:lstStyle/>
          <a:p>
            <a:r>
              <a:rPr lang="en-US" sz="2800"/>
              <a:t>Let’s look at the </a:t>
            </a:r>
            <a:r>
              <a:rPr lang="en-US" sz="2800" b="1" i="1"/>
              <a:t>Cube</a:t>
            </a:r>
            <a:r>
              <a:rPr lang="en-US" sz="2800"/>
              <a:t>.</a:t>
            </a:r>
          </a:p>
          <a:p>
            <a:endParaRPr lang="en-US" sz="2800"/>
          </a:p>
          <a:p>
            <a:r>
              <a:rPr lang="en-US" sz="2800"/>
              <a:t>What do you notice? </a:t>
            </a:r>
            <a:endParaRPr lang="en-US" sz="2800">
              <a:cs typeface="Calibri"/>
            </a:endParaRPr>
          </a:p>
          <a:p>
            <a:endParaRPr lang="en-US" sz="2800"/>
          </a:p>
          <a:p>
            <a:r>
              <a:rPr lang="en-US" sz="2800"/>
              <a:t>What 2-D shapes can be found on a </a:t>
            </a:r>
            <a:r>
              <a:rPr lang="en-US" sz="2800" b="1" i="1"/>
              <a:t>cube</a:t>
            </a:r>
            <a:r>
              <a:rPr lang="en-US" sz="2800"/>
              <a:t>?</a:t>
            </a:r>
            <a:endParaRPr lang="en-CA" sz="2800"/>
          </a:p>
        </p:txBody>
      </p:sp>
      <mc:AlternateContent xmlns:mc="http://schemas.openxmlformats.org/markup-compatibility/2006">
        <mc:Choice xmlns:am3d="http://schemas.microsoft.com/office/drawing/2017/model3d" xmlns="" Requires="am3d">
          <p:graphicFrame>
            <p:nvGraphicFramePr>
              <p:cNvPr id="12" name="3D Model 11" descr="Rhombohedra 1 Red">
                <a:extLst>
                  <a:ext uri="{FF2B5EF4-FFF2-40B4-BE49-F238E27FC236}">
                    <a16:creationId xmlns:a16="http://schemas.microsoft.com/office/drawing/2014/main" id="{E7DC87BE-73A1-4029-BE89-18E8A6E58FFC}"/>
                  </a:ext>
                </a:extLst>
              </p:cNvPr>
              <p:cNvGraphicFramePr>
                <a:graphicFrameLocks noChangeAspect="1"/>
              </p:cNvGraphicFramePr>
              <p:nvPr>
                <p:extLst>
                  <p:ext uri="{D42A27DB-BD31-4B8C-83A1-F6EECF244321}">
                    <p14:modId xmlns:p14="http://schemas.microsoft.com/office/powerpoint/2010/main" val="3914106966"/>
                  </p:ext>
                </p:extLst>
              </p:nvPr>
            </p:nvGraphicFramePr>
            <p:xfrm rot="2988141">
              <a:off x="4019536" y="1875400"/>
              <a:ext cx="1233124" cy="1327978"/>
            </p:xfrm>
            <a:graphic>
              <a:graphicData uri="http://schemas.microsoft.com/office/drawing/2017/model3d">
                <am3d:model3d r:embed="rId3">
                  <am3d:spPr>
                    <a:xfrm rot="2988141">
                      <a:off x="0" y="0"/>
                      <a:ext cx="1233124" cy="1327978"/>
                    </a:xfrm>
                    <a:prstGeom prst="rect">
                      <a:avLst/>
                    </a:prstGeom>
                  </am3d:spPr>
                  <am3d:camera>
                    <am3d:pos x="0" y="0" z="75275796"/>
                    <am3d:up dx="0" dy="36000000" dz="0"/>
                    <am3d:lookAt x="0" y="0" z="0"/>
                    <am3d:perspective fov="2700000"/>
                  </am3d:camera>
                  <am3d:trans>
                    <am3d:meterPerModelUnit n="119438" d="1000000"/>
                    <am3d:preTrans dx="-4521" dy="-18000000" dz="-3"/>
                    <am3d:scale>
                      <am3d:sx n="1000000" d="1000000"/>
                      <am3d:sy n="1000000" d="1000000"/>
                      <am3d:sz n="1000000" d="1000000"/>
                    </am3d:scale>
                    <am3d:rot ax="-403612" ay="-2097873" az="232019"/>
                    <am3d:postTrans dx="0" dy="0" dz="0"/>
                  </am3d:trans>
                  <am3d:raster rName="Office3DRenderer" rVer="16.0.8326">
                    <am3d:blip r:embed="rId4"/>
                  </am3d:raster>
                  <am3d:objViewport viewportSz="21247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Rhombohedra 1 Red">
                <a:extLst>
                  <a:ext uri="{FF2B5EF4-FFF2-40B4-BE49-F238E27FC236}">
                    <a16:creationId xmlns:a16="http://schemas.microsoft.com/office/drawing/2014/main" id="{E7DC87BE-73A1-4029-BE89-18E8A6E58FFC}"/>
                  </a:ext>
                </a:extLst>
              </p:cNvPr>
              <p:cNvPicPr>
                <a:picLocks noGrp="1" noRot="1" noChangeAspect="1" noMove="1" noResize="1" noEditPoints="1" noAdjustHandles="1" noChangeArrowheads="1" noChangeShapeType="1" noCrop="1"/>
              </p:cNvPicPr>
              <p:nvPr/>
            </p:nvPicPr>
            <p:blipFill>
              <a:blip r:embed="rId5"/>
              <a:stretch>
                <a:fillRect/>
              </a:stretch>
            </p:blipFill>
            <p:spPr>
              <a:xfrm rot="2988141">
                <a:off x="4019536" y="1875400"/>
                <a:ext cx="1233124" cy="1327978"/>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4" name="3D Model 13" descr="Cube">
                <a:extLst>
                  <a:ext uri="{FF2B5EF4-FFF2-40B4-BE49-F238E27FC236}">
                    <a16:creationId xmlns:a16="http://schemas.microsoft.com/office/drawing/2014/main" id="{EF8A34D2-7A62-41D9-B25D-D01A3D843420}"/>
                  </a:ext>
                </a:extLst>
              </p:cNvPr>
              <p:cNvGraphicFramePr>
                <a:graphicFrameLocks noChangeAspect="1"/>
              </p:cNvGraphicFramePr>
              <p:nvPr>
                <p:extLst>
                  <p:ext uri="{D42A27DB-BD31-4B8C-83A1-F6EECF244321}">
                    <p14:modId xmlns:p14="http://schemas.microsoft.com/office/powerpoint/2010/main" val="1285611865"/>
                  </p:ext>
                </p:extLst>
              </p:nvPr>
            </p:nvGraphicFramePr>
            <p:xfrm rot="5775166">
              <a:off x="1275871" y="1635580"/>
              <a:ext cx="1414802" cy="1427455"/>
            </p:xfrm>
            <a:graphic>
              <a:graphicData uri="http://schemas.microsoft.com/office/drawing/2017/model3d">
                <am3d:model3d r:embed="rId6">
                  <am3d:spPr>
                    <a:xfrm rot="5775166">
                      <a:off x="0" y="0"/>
                      <a:ext cx="1414802" cy="1427455"/>
                    </a:xfrm>
                    <a:prstGeom prst="rect">
                      <a:avLst/>
                    </a:prstGeom>
                  </am3d:spPr>
                  <am3d:camera>
                    <am3d:pos x="0" y="0" z="81469193"/>
                    <am3d:up dx="0" dy="36000000" dz="0"/>
                    <am3d:lookAt x="0" y="0" z="0"/>
                    <am3d:perspective fov="2700000"/>
                  </am3d:camera>
                  <am3d:trans>
                    <am3d:meterPerModelUnit n="7140529" d="1000000"/>
                    <am3d:preTrans dx="0" dy="-17999995" dz="5866"/>
                    <am3d:scale>
                      <am3d:sx n="1000000" d="1000000"/>
                      <am3d:sy n="1000000" d="1000000"/>
                      <am3d:sz n="1000000" d="1000000"/>
                    </am3d:scale>
                    <am3d:rot ax="6607404" ay="511848" az="-1322442"/>
                    <am3d:postTrans dx="0" dy="0" dz="0"/>
                  </am3d:trans>
                  <am3d:raster rName="Office3DRenderer" rVer="16.0.8326">
                    <am3d:blip r:embed="rId7"/>
                  </am3d:raster>
                  <am3d:objViewport viewportSz="15161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Cube">
                <a:extLst>
                  <a:ext uri="{FF2B5EF4-FFF2-40B4-BE49-F238E27FC236}">
                    <a16:creationId xmlns:a16="http://schemas.microsoft.com/office/drawing/2014/main" id="{EF8A34D2-7A62-41D9-B25D-D01A3D843420}"/>
                  </a:ext>
                </a:extLst>
              </p:cNvPr>
              <p:cNvPicPr>
                <a:picLocks noGrp="1" noRot="1" noChangeAspect="1" noMove="1" noResize="1" noEditPoints="1" noAdjustHandles="1" noChangeArrowheads="1" noChangeShapeType="1" noCrop="1"/>
              </p:cNvPicPr>
              <p:nvPr/>
            </p:nvPicPr>
            <p:blipFill>
              <a:blip r:embed="rId8"/>
              <a:stretch>
                <a:fillRect/>
              </a:stretch>
            </p:blipFill>
            <p:spPr>
              <a:xfrm rot="5775166">
                <a:off x="1275871" y="1635580"/>
                <a:ext cx="1414802" cy="1427455"/>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5" name="3D Model 14" descr="Dark Gray Cube">
                <a:extLst>
                  <a:ext uri="{FF2B5EF4-FFF2-40B4-BE49-F238E27FC236}">
                    <a16:creationId xmlns:a16="http://schemas.microsoft.com/office/drawing/2014/main" id="{BEEB1FE7-6FBC-455F-A802-90BA702AC848}"/>
                  </a:ext>
                </a:extLst>
              </p:cNvPr>
              <p:cNvGraphicFramePr>
                <a:graphicFrameLocks noChangeAspect="1"/>
              </p:cNvGraphicFramePr>
              <p:nvPr>
                <p:extLst>
                  <p:ext uri="{D42A27DB-BD31-4B8C-83A1-F6EECF244321}">
                    <p14:modId xmlns:p14="http://schemas.microsoft.com/office/powerpoint/2010/main" val="1990549793"/>
                  </p:ext>
                </p:extLst>
              </p:nvPr>
            </p:nvGraphicFramePr>
            <p:xfrm rot="4742854">
              <a:off x="6704701" y="1498252"/>
              <a:ext cx="1905336" cy="1948349"/>
            </p:xfrm>
            <a:graphic>
              <a:graphicData uri="http://schemas.microsoft.com/office/drawing/2017/model3d">
                <am3d:model3d r:embed="rId9">
                  <am3d:spPr>
                    <a:xfrm rot="4742854">
                      <a:off x="0" y="0"/>
                      <a:ext cx="1905336" cy="1948349"/>
                    </a:xfrm>
                    <a:prstGeom prst="rect">
                      <a:avLst/>
                    </a:prstGeom>
                  </am3d:spPr>
                  <am3d:camera>
                    <am3d:pos x="0" y="0" z="81469193"/>
                    <am3d:up dx="0" dy="36000000" dz="0"/>
                    <am3d:lookAt x="0" y="0" z="0"/>
                    <am3d:perspective fov="2700000"/>
                  </am3d:camera>
                  <am3d:trans>
                    <am3d:meterPerModelUnit n="7140529" d="1000000"/>
                    <am3d:preTrans dx="0" dy="-17999995" dz="5866"/>
                    <am3d:scale>
                      <am3d:sx n="1000000" d="1000000"/>
                      <am3d:sy n="1000000" d="1000000"/>
                      <am3d:sz n="1000000" d="1000000"/>
                    </am3d:scale>
                    <am3d:rot ax="7391043" ay="-1436586" az="1909300"/>
                    <am3d:postTrans dx="0" dy="0" dz="0"/>
                  </am3d:trans>
                  <am3d:raster rName="Office3DRenderer" rVer="16.0.8326">
                    <am3d:blip r:embed="rId10"/>
                  </am3d:raster>
                  <am3d:objViewport viewportSz="20573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Dark Gray Cube">
                <a:extLst>
                  <a:ext uri="{FF2B5EF4-FFF2-40B4-BE49-F238E27FC236}">
                    <a16:creationId xmlns:a16="http://schemas.microsoft.com/office/drawing/2014/main" id="{BEEB1FE7-6FBC-455F-A802-90BA702AC848}"/>
                  </a:ext>
                </a:extLst>
              </p:cNvPr>
              <p:cNvPicPr>
                <a:picLocks noGrp="1" noRot="1" noChangeAspect="1" noMove="1" noResize="1" noEditPoints="1" noAdjustHandles="1" noChangeArrowheads="1" noChangeShapeType="1" noCrop="1"/>
              </p:cNvPicPr>
              <p:nvPr/>
            </p:nvPicPr>
            <p:blipFill>
              <a:blip r:embed="rId11"/>
              <a:stretch>
                <a:fillRect/>
              </a:stretch>
            </p:blipFill>
            <p:spPr>
              <a:xfrm rot="4742854">
                <a:off x="6704701" y="1498252"/>
                <a:ext cx="1905336" cy="194834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7" name="3D Model 16" descr="Light Gray Cube">
                <a:extLst>
                  <a:ext uri="{FF2B5EF4-FFF2-40B4-BE49-F238E27FC236}">
                    <a16:creationId xmlns:a16="http://schemas.microsoft.com/office/drawing/2014/main" id="{45672DFD-8B4A-4087-B673-C5DAF927F67F}"/>
                  </a:ext>
                </a:extLst>
              </p:cNvPr>
              <p:cNvGraphicFramePr>
                <a:graphicFrameLocks noChangeAspect="1"/>
              </p:cNvGraphicFramePr>
              <p:nvPr>
                <p:extLst>
                  <p:ext uri="{D42A27DB-BD31-4B8C-83A1-F6EECF244321}">
                    <p14:modId xmlns:p14="http://schemas.microsoft.com/office/powerpoint/2010/main" val="3920689421"/>
                  </p:ext>
                </p:extLst>
              </p:nvPr>
            </p:nvGraphicFramePr>
            <p:xfrm>
              <a:off x="9083745" y="1230803"/>
              <a:ext cx="2744763" cy="3077903"/>
            </p:xfrm>
            <a:graphic>
              <a:graphicData uri="http://schemas.microsoft.com/office/drawing/2017/model3d">
                <am3d:model3d r:embed="rId12">
                  <am3d:spPr>
                    <a:xfrm>
                      <a:off x="0" y="0"/>
                      <a:ext cx="2744763" cy="3077903"/>
                    </a:xfrm>
                    <a:prstGeom prst="rect">
                      <a:avLst/>
                    </a:prstGeom>
                  </am3d:spPr>
                  <am3d:camera>
                    <am3d:pos x="0" y="0" z="81469193"/>
                    <am3d:up dx="0" dy="36000000" dz="0"/>
                    <am3d:lookAt x="0" y="0" z="0"/>
                    <am3d:perspective fov="2700000"/>
                  </am3d:camera>
                  <am3d:trans>
                    <am3d:meterPerModelUnit n="7140529" d="1000000"/>
                    <am3d:preTrans dx="0" dy="-17999995" dz="5866"/>
                    <am3d:scale>
                      <am3d:sx n="1000000" d="1000000"/>
                      <am3d:sy n="1000000" d="1000000"/>
                      <am3d:sz n="1000000" d="1000000"/>
                    </am3d:scale>
                    <am3d:rot ax="2176428" ay="3053904" az="1779703"/>
                    <am3d:postTrans dx="0" dy="0" dz="0"/>
                  </am3d:trans>
                  <am3d:raster rName="Office3DRenderer" rVer="16.0.8326">
                    <am3d:blip r:embed="rId13"/>
                  </am3d:raster>
                  <am3d:objViewport viewportSz="31905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Light Gray Cube">
                <a:extLst>
                  <a:ext uri="{FF2B5EF4-FFF2-40B4-BE49-F238E27FC236}">
                    <a16:creationId xmlns:a16="http://schemas.microsoft.com/office/drawing/2014/main" id="{45672DFD-8B4A-4087-B673-C5DAF927F67F}"/>
                  </a:ext>
                </a:extLst>
              </p:cNvPr>
              <p:cNvPicPr>
                <a:picLocks noGrp="1" noRot="1" noChangeAspect="1" noMove="1" noResize="1" noEditPoints="1" noAdjustHandles="1" noChangeArrowheads="1" noChangeShapeType="1" noCrop="1"/>
              </p:cNvPicPr>
              <p:nvPr/>
            </p:nvPicPr>
            <p:blipFill>
              <a:blip r:embed="rId14"/>
              <a:stretch>
                <a:fillRect/>
              </a:stretch>
            </p:blipFill>
            <p:spPr>
              <a:xfrm>
                <a:off x="9083745" y="1230803"/>
                <a:ext cx="2744763" cy="3077903"/>
              </a:xfrm>
              <a:prstGeom prst="rect">
                <a:avLst/>
              </a:prstGeom>
            </p:spPr>
          </p:pic>
        </mc:Fallback>
      </mc:AlternateContent>
    </p:spTree>
    <p:extLst>
      <p:ext uri="{BB962C8B-B14F-4D97-AF65-F5344CB8AC3E}">
        <p14:creationId xmlns:p14="http://schemas.microsoft.com/office/powerpoint/2010/main" val="1968008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4263427" y="611577"/>
            <a:ext cx="7732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Looking at Attributes of 3-D Objects</a:t>
            </a:r>
          </a:p>
        </p:txBody>
      </p:sp>
      <p:sp>
        <p:nvSpPr>
          <p:cNvPr id="11" name="TextBox 10">
            <a:extLst>
              <a:ext uri="{FF2B5EF4-FFF2-40B4-BE49-F238E27FC236}">
                <a16:creationId xmlns:a16="http://schemas.microsoft.com/office/drawing/2014/main" id="{8598D015-0A27-433A-8887-0C226939842C}"/>
              </a:ext>
            </a:extLst>
          </p:cNvPr>
          <p:cNvSpPr txBox="1"/>
          <p:nvPr/>
        </p:nvSpPr>
        <p:spPr>
          <a:xfrm>
            <a:off x="479685" y="4012088"/>
            <a:ext cx="11712315" cy="2246769"/>
          </a:xfrm>
          <a:prstGeom prst="rect">
            <a:avLst/>
          </a:prstGeom>
          <a:noFill/>
        </p:spPr>
        <p:txBody>
          <a:bodyPr wrap="square" lIns="91440" tIns="45720" rIns="91440" bIns="45720" rtlCol="0" anchor="t">
            <a:spAutoFit/>
          </a:bodyPr>
          <a:lstStyle/>
          <a:p>
            <a:r>
              <a:rPr lang="en-US" sz="2800"/>
              <a:t>Let’s look at the </a:t>
            </a:r>
            <a:r>
              <a:rPr lang="en-US" sz="2800" b="1" i="1"/>
              <a:t>Rectangular Prism</a:t>
            </a:r>
            <a:r>
              <a:rPr lang="en-US" sz="2800"/>
              <a:t>.</a:t>
            </a:r>
          </a:p>
          <a:p>
            <a:endParaRPr lang="en-US" sz="2800"/>
          </a:p>
          <a:p>
            <a:r>
              <a:rPr lang="en-US" sz="2800"/>
              <a:t>What do you notice? </a:t>
            </a:r>
            <a:endParaRPr lang="en-US" sz="2800">
              <a:cs typeface="Calibri"/>
            </a:endParaRPr>
          </a:p>
          <a:p>
            <a:endParaRPr lang="en-US" sz="2800"/>
          </a:p>
          <a:p>
            <a:r>
              <a:rPr lang="en-US" sz="2800"/>
              <a:t>What 2-D shapes can be found on a </a:t>
            </a:r>
            <a:r>
              <a:rPr lang="en-US" sz="2800" b="1" i="1"/>
              <a:t>rectangular prism</a:t>
            </a:r>
            <a:r>
              <a:rPr lang="en-US" sz="2800"/>
              <a:t>?</a:t>
            </a:r>
            <a:endParaRPr lang="en-CA" sz="2800"/>
          </a:p>
        </p:txBody>
      </p:sp>
      <mc:AlternateContent xmlns:mc="http://schemas.openxmlformats.org/markup-compatibility/2006">
        <mc:Choice xmlns:am3d="http://schemas.microsoft.com/office/drawing/2017/model3d" xmlns="" Requires="am3d">
          <p:graphicFrame>
            <p:nvGraphicFramePr>
              <p:cNvPr id="5" name="3D Model 4" descr="Cuboid">
                <a:extLst>
                  <a:ext uri="{FF2B5EF4-FFF2-40B4-BE49-F238E27FC236}">
                    <a16:creationId xmlns:a16="http://schemas.microsoft.com/office/drawing/2014/main" id="{312F9DB7-B90B-4C09-B0FD-AF1EC12992CC}"/>
                  </a:ext>
                </a:extLst>
              </p:cNvPr>
              <p:cNvGraphicFramePr>
                <a:graphicFrameLocks noChangeAspect="1"/>
              </p:cNvGraphicFramePr>
              <p:nvPr>
                <p:extLst>
                  <p:ext uri="{D42A27DB-BD31-4B8C-83A1-F6EECF244321}">
                    <p14:modId xmlns:p14="http://schemas.microsoft.com/office/powerpoint/2010/main" val="1243089774"/>
                  </p:ext>
                </p:extLst>
              </p:nvPr>
            </p:nvGraphicFramePr>
            <p:xfrm rot="317833">
              <a:off x="523291" y="1100873"/>
              <a:ext cx="2070241" cy="2513507"/>
            </p:xfrm>
            <a:graphic>
              <a:graphicData uri="http://schemas.microsoft.com/office/drawing/2017/model3d">
                <am3d:model3d r:embed="rId3">
                  <am3d:spPr>
                    <a:xfrm rot="317833">
                      <a:off x="0" y="0"/>
                      <a:ext cx="2070241" cy="2513507"/>
                    </a:xfrm>
                    <a:prstGeom prst="rect">
                      <a:avLst/>
                    </a:prstGeom>
                  </am3d:spPr>
                  <am3d:camera>
                    <am3d:pos x="0" y="0" z="57664451"/>
                    <am3d:up dx="0" dy="36000000" dz="0"/>
                    <am3d:lookAt x="0" y="0" z="0"/>
                    <am3d:perspective fov="2700000"/>
                  </am3d:camera>
                  <am3d:trans>
                    <am3d:meterPerModelUnit n="4361393" d="1000000"/>
                    <am3d:preTrans dx="0" dy="-6493603" dz="0"/>
                    <am3d:scale>
                      <am3d:sx n="1000000" d="1000000"/>
                      <am3d:sy n="1000000" d="1000000"/>
                      <am3d:sz n="1000000" d="1000000"/>
                    </am3d:scale>
                    <am3d:rot ax="3202169" ay="263836" az="353261"/>
                    <am3d:postTrans dx="0" dy="0" dz="0"/>
                  </am3d:trans>
                  <am3d:raster rName="Office3DRenderer" rVer="16.0.8326">
                    <am3d:blip r:embed="rId4"/>
                  </am3d:raster>
                  <am3d:objViewport viewportSz="27673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Cuboid">
                <a:extLst>
                  <a:ext uri="{FF2B5EF4-FFF2-40B4-BE49-F238E27FC236}">
                    <a16:creationId xmlns:a16="http://schemas.microsoft.com/office/drawing/2014/main" id="{312F9DB7-B90B-4C09-B0FD-AF1EC12992CC}"/>
                  </a:ext>
                </a:extLst>
              </p:cNvPr>
              <p:cNvPicPr>
                <a:picLocks noGrp="1" noRot="1" noChangeAspect="1" noMove="1" noResize="1" noEditPoints="1" noAdjustHandles="1" noChangeArrowheads="1" noChangeShapeType="1" noCrop="1"/>
              </p:cNvPicPr>
              <p:nvPr/>
            </p:nvPicPr>
            <p:blipFill>
              <a:blip r:embed="rId5"/>
              <a:stretch>
                <a:fillRect/>
              </a:stretch>
            </p:blipFill>
            <p:spPr>
              <a:xfrm rot="317833">
                <a:off x="523291" y="1100873"/>
                <a:ext cx="2070241" cy="2513507"/>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6" name="3D Model 5" descr="Pinacoid Grey">
                <a:extLst>
                  <a:ext uri="{FF2B5EF4-FFF2-40B4-BE49-F238E27FC236}">
                    <a16:creationId xmlns:a16="http://schemas.microsoft.com/office/drawing/2014/main" id="{617FE7DD-53E3-41DF-B4E1-4C214E7A0843}"/>
                  </a:ext>
                </a:extLst>
              </p:cNvPr>
              <p:cNvGraphicFramePr>
                <a:graphicFrameLocks noChangeAspect="1"/>
              </p:cNvGraphicFramePr>
              <p:nvPr>
                <p:extLst>
                  <p:ext uri="{D42A27DB-BD31-4B8C-83A1-F6EECF244321}">
                    <p14:modId xmlns:p14="http://schemas.microsoft.com/office/powerpoint/2010/main" val="167730627"/>
                  </p:ext>
                </p:extLst>
              </p:nvPr>
            </p:nvGraphicFramePr>
            <p:xfrm rot="317833">
              <a:off x="8560637" y="1220353"/>
              <a:ext cx="3552298" cy="3197322"/>
            </p:xfrm>
            <a:graphic>
              <a:graphicData uri="http://schemas.microsoft.com/office/drawing/2017/model3d">
                <am3d:model3d r:embed="rId6">
                  <am3d:spPr>
                    <a:xfrm rot="317833">
                      <a:off x="0" y="0"/>
                      <a:ext cx="3552298" cy="3197322"/>
                    </a:xfrm>
                    <a:prstGeom prst="rect">
                      <a:avLst/>
                    </a:prstGeom>
                  </am3d:spPr>
                  <am3d:camera>
                    <am3d:pos x="0" y="0" z="62824008"/>
                    <am3d:up dx="0" dy="36000000" dz="0"/>
                    <am3d:lookAt x="0" y="0" z="0"/>
                    <am3d:perspective fov="2700000"/>
                  </am3d:camera>
                  <am3d:trans>
                    <am3d:meterPerModelUnit n="120914" d="1000000"/>
                    <am3d:preTrans dx="0" dy="-13241296" dz="0"/>
                    <am3d:scale>
                      <am3d:sx n="1000000" d="1000000"/>
                      <am3d:sy n="1000000" d="1000000"/>
                      <am3d:sz n="1000000" d="1000000"/>
                    </am3d:scale>
                    <am3d:rot ax="-7026735" ay="-1009116" az="9031574"/>
                    <am3d:postTrans dx="0" dy="0" dz="0"/>
                  </am3d:trans>
                  <am3d:raster rName="Office3DRenderer" rVer="16.0.8326">
                    <am3d:blip r:embed="rId7"/>
                  </am3d:raster>
                  <am3d:objViewport viewportSz="37000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Pinacoid Grey">
                <a:extLst>
                  <a:ext uri="{FF2B5EF4-FFF2-40B4-BE49-F238E27FC236}">
                    <a16:creationId xmlns:a16="http://schemas.microsoft.com/office/drawing/2014/main" id="{617FE7DD-53E3-41DF-B4E1-4C214E7A0843}"/>
                  </a:ext>
                </a:extLst>
              </p:cNvPr>
              <p:cNvPicPr>
                <a:picLocks noGrp="1" noRot="1" noChangeAspect="1" noMove="1" noResize="1" noEditPoints="1" noAdjustHandles="1" noChangeArrowheads="1" noChangeShapeType="1" noCrop="1"/>
              </p:cNvPicPr>
              <p:nvPr/>
            </p:nvPicPr>
            <p:blipFill>
              <a:blip r:embed="rId8"/>
              <a:stretch>
                <a:fillRect/>
              </a:stretch>
            </p:blipFill>
            <p:spPr>
              <a:xfrm rot="317833">
                <a:off x="8560637" y="1220353"/>
                <a:ext cx="3552298" cy="3197322"/>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7" name="3D Model 6" descr="Light Gray Cuboid">
                <a:extLst>
                  <a:ext uri="{FF2B5EF4-FFF2-40B4-BE49-F238E27FC236}">
                    <a16:creationId xmlns:a16="http://schemas.microsoft.com/office/drawing/2014/main" id="{69D66DB0-B3AA-4598-A577-39B6DD122C41}"/>
                  </a:ext>
                </a:extLst>
              </p:cNvPr>
              <p:cNvGraphicFramePr>
                <a:graphicFrameLocks noChangeAspect="1"/>
              </p:cNvGraphicFramePr>
              <p:nvPr>
                <p:extLst>
                  <p:ext uri="{D42A27DB-BD31-4B8C-83A1-F6EECF244321}">
                    <p14:modId xmlns:p14="http://schemas.microsoft.com/office/powerpoint/2010/main" val="3872883540"/>
                  </p:ext>
                </p:extLst>
              </p:nvPr>
            </p:nvGraphicFramePr>
            <p:xfrm rot="317833">
              <a:off x="2680390" y="1296378"/>
              <a:ext cx="3166075" cy="1933575"/>
            </p:xfrm>
            <a:graphic>
              <a:graphicData uri="http://schemas.microsoft.com/office/drawing/2017/model3d">
                <am3d:model3d r:embed="rId9">
                  <am3d:spPr>
                    <a:xfrm rot="317833">
                      <a:off x="0" y="0"/>
                      <a:ext cx="3166075" cy="1933575"/>
                    </a:xfrm>
                    <a:prstGeom prst="rect">
                      <a:avLst/>
                    </a:prstGeom>
                  </am3d:spPr>
                  <am3d:camera>
                    <am3d:pos x="0" y="0" z="57664451"/>
                    <am3d:up dx="0" dy="36000000" dz="0"/>
                    <am3d:lookAt x="0" y="0" z="0"/>
                    <am3d:perspective fov="2700000"/>
                  </am3d:camera>
                  <am3d:trans>
                    <am3d:meterPerModelUnit n="4361393" d="1000000"/>
                    <am3d:preTrans dx="0" dy="-6493603" dz="0"/>
                    <am3d:scale>
                      <am3d:sx n="1000000" d="1000000"/>
                      <am3d:sy n="1000000" d="1000000"/>
                      <am3d:sz n="1000000" d="1000000"/>
                    </am3d:scale>
                    <am3d:rot ax="9753266" ay="3538490" az="9895675"/>
                    <am3d:postTrans dx="0" dy="0" dz="0"/>
                  </am3d:trans>
                  <am3d:raster rName="Office3DRenderer" rVer="16.0.8326">
                    <am3d:blip r:embed="rId10"/>
                  </am3d:raster>
                  <am3d:objViewport viewportSz="34892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Light Gray Cuboid">
                <a:extLst>
                  <a:ext uri="{FF2B5EF4-FFF2-40B4-BE49-F238E27FC236}">
                    <a16:creationId xmlns:a16="http://schemas.microsoft.com/office/drawing/2014/main" id="{69D66DB0-B3AA-4598-A577-39B6DD122C41}"/>
                  </a:ext>
                </a:extLst>
              </p:cNvPr>
              <p:cNvPicPr>
                <a:picLocks noGrp="1" noRot="1" noChangeAspect="1" noMove="1" noResize="1" noEditPoints="1" noAdjustHandles="1" noChangeArrowheads="1" noChangeShapeType="1" noCrop="1"/>
              </p:cNvPicPr>
              <p:nvPr/>
            </p:nvPicPr>
            <p:blipFill>
              <a:blip r:embed="rId11"/>
              <a:stretch>
                <a:fillRect/>
              </a:stretch>
            </p:blipFill>
            <p:spPr>
              <a:xfrm rot="317833">
                <a:off x="2680390" y="1296378"/>
                <a:ext cx="3166075" cy="1933575"/>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9" name="3D Model 8" descr="Pinacoid Red">
                <a:extLst>
                  <a:ext uri="{FF2B5EF4-FFF2-40B4-BE49-F238E27FC236}">
                    <a16:creationId xmlns:a16="http://schemas.microsoft.com/office/drawing/2014/main" id="{B082147C-15B2-443D-8A84-EB0F38E1D1B7}"/>
                  </a:ext>
                </a:extLst>
              </p:cNvPr>
              <p:cNvGraphicFramePr>
                <a:graphicFrameLocks noChangeAspect="1"/>
              </p:cNvGraphicFramePr>
              <p:nvPr>
                <p:extLst>
                  <p:ext uri="{D42A27DB-BD31-4B8C-83A1-F6EECF244321}">
                    <p14:modId xmlns:p14="http://schemas.microsoft.com/office/powerpoint/2010/main" val="3986049470"/>
                  </p:ext>
                </p:extLst>
              </p:nvPr>
            </p:nvGraphicFramePr>
            <p:xfrm rot="317833">
              <a:off x="6512559" y="1543296"/>
              <a:ext cx="1921732" cy="1520057"/>
            </p:xfrm>
            <a:graphic>
              <a:graphicData uri="http://schemas.microsoft.com/office/drawing/2017/model3d">
                <am3d:model3d r:embed="rId12">
                  <am3d:spPr>
                    <a:xfrm rot="317833">
                      <a:off x="0" y="0"/>
                      <a:ext cx="1921732" cy="1520057"/>
                    </a:xfrm>
                    <a:prstGeom prst="rect">
                      <a:avLst/>
                    </a:prstGeom>
                  </am3d:spPr>
                  <am3d:camera>
                    <am3d:pos x="0" y="0" z="62824008"/>
                    <am3d:up dx="0" dy="36000000" dz="0"/>
                    <am3d:lookAt x="0" y="0" z="0"/>
                    <am3d:perspective fov="2700000"/>
                  </am3d:camera>
                  <am3d:trans>
                    <am3d:meterPerModelUnit n="120914" d="1000000"/>
                    <am3d:preTrans dx="0" dy="-13241296" dz="0"/>
                    <am3d:scale>
                      <am3d:sx n="1000000" d="1000000"/>
                      <am3d:sy n="1000000" d="1000000"/>
                      <am3d:sz n="1000000" d="1000000"/>
                    </am3d:scale>
                    <am3d:rot ax="-2803153" ay="712402" az="-739472"/>
                    <am3d:postTrans dx="0" dy="0" dz="0"/>
                  </am3d:trans>
                  <am3d:raster rName="Office3DRenderer" rVer="16.0.8326">
                    <am3d:blip r:embed="rId13"/>
                  </am3d:raster>
                  <am3d:objViewport viewportSz="20391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Pinacoid Red">
                <a:extLst>
                  <a:ext uri="{FF2B5EF4-FFF2-40B4-BE49-F238E27FC236}">
                    <a16:creationId xmlns:a16="http://schemas.microsoft.com/office/drawing/2014/main" id="{B082147C-15B2-443D-8A84-EB0F38E1D1B7}"/>
                  </a:ext>
                </a:extLst>
              </p:cNvPr>
              <p:cNvPicPr>
                <a:picLocks noGrp="1" noRot="1" noChangeAspect="1" noMove="1" noResize="1" noEditPoints="1" noAdjustHandles="1" noChangeArrowheads="1" noChangeShapeType="1" noCrop="1"/>
              </p:cNvPicPr>
              <p:nvPr/>
            </p:nvPicPr>
            <p:blipFill>
              <a:blip r:embed="rId14"/>
              <a:stretch>
                <a:fillRect/>
              </a:stretch>
            </p:blipFill>
            <p:spPr>
              <a:xfrm rot="317833">
                <a:off x="6512559" y="1543296"/>
                <a:ext cx="1921732" cy="1520057"/>
              </a:xfrm>
              <a:prstGeom prst="rect">
                <a:avLst/>
              </a:prstGeom>
            </p:spPr>
          </p:pic>
        </mc:Fallback>
      </mc:AlternateContent>
    </p:spTree>
    <p:extLst>
      <p:ext uri="{BB962C8B-B14F-4D97-AF65-F5344CB8AC3E}">
        <p14:creationId xmlns:p14="http://schemas.microsoft.com/office/powerpoint/2010/main" val="37759400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4263427" y="611577"/>
            <a:ext cx="7732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Looking at Attributes of 3-D Objects</a:t>
            </a:r>
          </a:p>
        </p:txBody>
      </p:sp>
      <p:sp>
        <p:nvSpPr>
          <p:cNvPr id="11" name="TextBox 10">
            <a:extLst>
              <a:ext uri="{FF2B5EF4-FFF2-40B4-BE49-F238E27FC236}">
                <a16:creationId xmlns:a16="http://schemas.microsoft.com/office/drawing/2014/main" id="{8598D015-0A27-433A-8887-0C226939842C}"/>
              </a:ext>
            </a:extLst>
          </p:cNvPr>
          <p:cNvSpPr txBox="1"/>
          <p:nvPr/>
        </p:nvSpPr>
        <p:spPr>
          <a:xfrm>
            <a:off x="479685" y="3747541"/>
            <a:ext cx="11712315" cy="2246769"/>
          </a:xfrm>
          <a:prstGeom prst="rect">
            <a:avLst/>
          </a:prstGeom>
          <a:noFill/>
        </p:spPr>
        <p:txBody>
          <a:bodyPr wrap="square" lIns="91440" tIns="45720" rIns="91440" bIns="45720" rtlCol="0" anchor="t">
            <a:spAutoFit/>
          </a:bodyPr>
          <a:lstStyle/>
          <a:p>
            <a:r>
              <a:rPr lang="en-US" sz="2800"/>
              <a:t>Let’s look at the </a:t>
            </a:r>
            <a:r>
              <a:rPr lang="en-US" sz="2800" b="1" i="1"/>
              <a:t>Triangular</a:t>
            </a:r>
            <a:r>
              <a:rPr lang="en-US" sz="2800"/>
              <a:t> </a:t>
            </a:r>
            <a:r>
              <a:rPr lang="en-US" sz="2800" b="1" i="1"/>
              <a:t>Prism</a:t>
            </a:r>
            <a:r>
              <a:rPr lang="en-US" sz="2800"/>
              <a:t>.</a:t>
            </a:r>
          </a:p>
          <a:p>
            <a:endParaRPr lang="en-US" sz="2800"/>
          </a:p>
          <a:p>
            <a:r>
              <a:rPr lang="en-US" sz="2800"/>
              <a:t>What do you notice? </a:t>
            </a:r>
            <a:endParaRPr lang="en-US" sz="2800">
              <a:cs typeface="Calibri"/>
            </a:endParaRPr>
          </a:p>
          <a:p>
            <a:endParaRPr lang="en-US" sz="2800"/>
          </a:p>
          <a:p>
            <a:r>
              <a:rPr lang="en-US" sz="2800"/>
              <a:t>What 2-D shapes can be found on a </a:t>
            </a:r>
            <a:r>
              <a:rPr lang="en-US" sz="2800" b="1" i="1"/>
              <a:t>triangular prism</a:t>
            </a:r>
            <a:r>
              <a:rPr lang="en-US" sz="2800"/>
              <a:t>?</a:t>
            </a:r>
            <a:endParaRPr lang="en-CA" sz="2800"/>
          </a:p>
        </p:txBody>
      </p:sp>
      <p:pic>
        <p:nvPicPr>
          <p:cNvPr id="8" name="Picture 8" descr="A picture containing pie chart&#10;&#10;Description automatically generated">
            <a:extLst>
              <a:ext uri="{FF2B5EF4-FFF2-40B4-BE49-F238E27FC236}">
                <a16:creationId xmlns:a16="http://schemas.microsoft.com/office/drawing/2014/main" id="{50E45890-FDFE-4955-A8BC-B1BD86B64F4A}"/>
              </a:ext>
            </a:extLst>
          </p:cNvPr>
          <p:cNvPicPr>
            <a:picLocks noChangeAspect="1"/>
          </p:cNvPicPr>
          <p:nvPr/>
        </p:nvPicPr>
        <p:blipFill>
          <a:blip r:embed="rId3"/>
          <a:stretch>
            <a:fillRect/>
          </a:stretch>
        </p:blipFill>
        <p:spPr>
          <a:xfrm>
            <a:off x="908739" y="1860790"/>
            <a:ext cx="942975" cy="1181100"/>
          </a:xfrm>
          <a:prstGeom prst="rect">
            <a:avLst/>
          </a:prstGeom>
        </p:spPr>
      </p:pic>
      <p:pic>
        <p:nvPicPr>
          <p:cNvPr id="9" name="Picture 9" descr="A picture containing card, drawing&#10;&#10;Description automatically generated">
            <a:extLst>
              <a:ext uri="{FF2B5EF4-FFF2-40B4-BE49-F238E27FC236}">
                <a16:creationId xmlns:a16="http://schemas.microsoft.com/office/drawing/2014/main" id="{BBDDF238-4303-4747-BD3D-3A7A74A3B100}"/>
              </a:ext>
            </a:extLst>
          </p:cNvPr>
          <p:cNvPicPr>
            <a:picLocks noChangeAspect="1"/>
          </p:cNvPicPr>
          <p:nvPr/>
        </p:nvPicPr>
        <p:blipFill>
          <a:blip r:embed="rId4"/>
          <a:stretch>
            <a:fillRect/>
          </a:stretch>
        </p:blipFill>
        <p:spPr>
          <a:xfrm rot="-1560000">
            <a:off x="2588393" y="1459320"/>
            <a:ext cx="2288156" cy="2002047"/>
          </a:xfrm>
          <a:prstGeom prst="rect">
            <a:avLst/>
          </a:prstGeom>
        </p:spPr>
      </p:pic>
      <p:pic>
        <p:nvPicPr>
          <p:cNvPr id="10" name="Picture 11" descr="A close up of a logo&#10;&#10;Description automatically generated">
            <a:extLst>
              <a:ext uri="{FF2B5EF4-FFF2-40B4-BE49-F238E27FC236}">
                <a16:creationId xmlns:a16="http://schemas.microsoft.com/office/drawing/2014/main" id="{C6457AEE-0837-4CD6-A67B-FFD6F75607FF}"/>
              </a:ext>
            </a:extLst>
          </p:cNvPr>
          <p:cNvPicPr>
            <a:picLocks noChangeAspect="1"/>
          </p:cNvPicPr>
          <p:nvPr/>
        </p:nvPicPr>
        <p:blipFill>
          <a:blip r:embed="rId5"/>
          <a:stretch>
            <a:fillRect/>
          </a:stretch>
        </p:blipFill>
        <p:spPr>
          <a:xfrm rot="1500000">
            <a:off x="5521125" y="1734988"/>
            <a:ext cx="3092929" cy="2453316"/>
          </a:xfrm>
          <a:prstGeom prst="rect">
            <a:avLst/>
          </a:prstGeom>
        </p:spPr>
      </p:pic>
      <p:pic>
        <p:nvPicPr>
          <p:cNvPr id="12" name="Picture 12" descr="Icon&#10;&#10;Description automatically generated">
            <a:extLst>
              <a:ext uri="{FF2B5EF4-FFF2-40B4-BE49-F238E27FC236}">
                <a16:creationId xmlns:a16="http://schemas.microsoft.com/office/drawing/2014/main" id="{B79C3B21-DC78-4EEF-978E-83ED4A2C2633}"/>
              </a:ext>
            </a:extLst>
          </p:cNvPr>
          <p:cNvPicPr>
            <a:picLocks noChangeAspect="1"/>
          </p:cNvPicPr>
          <p:nvPr/>
        </p:nvPicPr>
        <p:blipFill>
          <a:blip r:embed="rId6"/>
          <a:stretch>
            <a:fillRect/>
          </a:stretch>
        </p:blipFill>
        <p:spPr>
          <a:xfrm>
            <a:off x="9986603" y="2171970"/>
            <a:ext cx="1247775" cy="1076325"/>
          </a:xfrm>
          <a:prstGeom prst="rect">
            <a:avLst/>
          </a:prstGeom>
        </p:spPr>
      </p:pic>
    </p:spTree>
    <p:extLst>
      <p:ext uri="{BB962C8B-B14F-4D97-AF65-F5344CB8AC3E}">
        <p14:creationId xmlns:p14="http://schemas.microsoft.com/office/powerpoint/2010/main" val="34209712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3961502" y="539690"/>
            <a:ext cx="7732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t>Looking at Attributes of 3-D Objects</a:t>
            </a:r>
            <a:endParaRPr lang="en-US" b="1">
              <a:cs typeface="Calibri"/>
            </a:endParaRPr>
          </a:p>
        </p:txBody>
      </p:sp>
      <mc:AlternateContent xmlns:mc="http://schemas.openxmlformats.org/markup-compatibility/2006">
        <mc:Choice xmlns:am3d="http://schemas.microsoft.com/office/drawing/2017/model3d" xmlns="" Requires="am3d">
          <p:graphicFrame>
            <p:nvGraphicFramePr>
              <p:cNvPr id="20" name="3D Model 19" descr="Light Gray Pyramid">
                <a:extLst>
                  <a:ext uri="{FF2B5EF4-FFF2-40B4-BE49-F238E27FC236}">
                    <a16:creationId xmlns:a16="http://schemas.microsoft.com/office/drawing/2014/main" id="{1921CAD8-A917-4922-B58E-6C059976918C}"/>
                  </a:ext>
                </a:extLst>
              </p:cNvPr>
              <p:cNvGraphicFramePr>
                <a:graphicFrameLocks noChangeAspect="1"/>
              </p:cNvGraphicFramePr>
              <p:nvPr>
                <p:extLst>
                  <p:ext uri="{D42A27DB-BD31-4B8C-83A1-F6EECF244321}">
                    <p14:modId xmlns:p14="http://schemas.microsoft.com/office/powerpoint/2010/main" val="247782417"/>
                  </p:ext>
                </p:extLst>
              </p:nvPr>
            </p:nvGraphicFramePr>
            <p:xfrm>
              <a:off x="9318297" y="1155187"/>
              <a:ext cx="2123677" cy="2295095"/>
            </p:xfrm>
            <a:graphic>
              <a:graphicData uri="http://schemas.microsoft.com/office/drawing/2017/model3d">
                <am3d:model3d r:embed="rId3">
                  <am3d:spPr>
                    <a:xfrm>
                      <a:off x="0" y="0"/>
                      <a:ext cx="2123677" cy="2295095"/>
                    </a:xfrm>
                    <a:prstGeom prst="rect">
                      <a:avLst/>
                    </a:prstGeom>
                  </am3d:spPr>
                  <am3d:camera>
                    <am3d:pos x="0" y="0" z="70960676"/>
                    <am3d:up dx="0" dy="36000000" dz="0"/>
                    <am3d:lookAt x="0" y="0" z="0"/>
                    <am3d:perspective fov="2700000"/>
                  </am3d:camera>
                  <am3d:trans>
                    <am3d:meterPerModelUnit n="4134103" d="1000000"/>
                    <am3d:preTrans dx="0" dy="-10695087" dz="0"/>
                    <am3d:scale>
                      <am3d:sx n="1000000" d="1000000"/>
                      <am3d:sy n="1000000" d="1000000"/>
                      <am3d:sz n="1000000" d="1000000"/>
                    </am3d:scale>
                    <am3d:rot ax="4908695" ay="365392" az="2183886"/>
                    <am3d:postTrans dx="0" dy="0" dz="0"/>
                  </am3d:trans>
                  <am3d:raster rName="Office3DRenderer" rVer="16.0.8326">
                    <am3d:blip r:embed="rId4"/>
                  </am3d:raster>
                  <am3d:objViewport viewportSz="46758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Light Gray Pyramid">
                <a:extLst>
                  <a:ext uri="{FF2B5EF4-FFF2-40B4-BE49-F238E27FC236}">
                    <a16:creationId xmlns:a16="http://schemas.microsoft.com/office/drawing/2014/main" id="{1921CAD8-A917-4922-B58E-6C059976918C}"/>
                  </a:ext>
                </a:extLst>
              </p:cNvPr>
              <p:cNvPicPr>
                <a:picLocks noGrp="1" noRot="1" noChangeAspect="1" noMove="1" noResize="1" noEditPoints="1" noAdjustHandles="1" noChangeArrowheads="1" noChangeShapeType="1" noCrop="1"/>
              </p:cNvPicPr>
              <p:nvPr/>
            </p:nvPicPr>
            <p:blipFill>
              <a:blip r:embed="rId5"/>
              <a:stretch>
                <a:fillRect/>
              </a:stretch>
            </p:blipFill>
            <p:spPr>
              <a:xfrm>
                <a:off x="9318297" y="1155187"/>
                <a:ext cx="2123677" cy="2295095"/>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4" name="3D Model 23" descr="Dark Gray Tetrahedron">
                <a:extLst>
                  <a:ext uri="{FF2B5EF4-FFF2-40B4-BE49-F238E27FC236}">
                    <a16:creationId xmlns:a16="http://schemas.microsoft.com/office/drawing/2014/main" id="{D6E93377-9BB5-41E8-8D34-12AC3F1E7747}"/>
                  </a:ext>
                </a:extLst>
              </p:cNvPr>
              <p:cNvGraphicFramePr>
                <a:graphicFrameLocks noChangeAspect="1"/>
              </p:cNvGraphicFramePr>
              <p:nvPr>
                <p:extLst>
                  <p:ext uri="{D42A27DB-BD31-4B8C-83A1-F6EECF244321}">
                    <p14:modId xmlns:p14="http://schemas.microsoft.com/office/powerpoint/2010/main" val="2696698932"/>
                  </p:ext>
                </p:extLst>
              </p:nvPr>
            </p:nvGraphicFramePr>
            <p:xfrm rot="4155563">
              <a:off x="6102028" y="867787"/>
              <a:ext cx="2066405" cy="2225258"/>
            </p:xfrm>
            <a:graphic>
              <a:graphicData uri="http://schemas.microsoft.com/office/drawing/2017/model3d">
                <am3d:model3d r:embed="rId6">
                  <am3d:spPr>
                    <a:xfrm rot="4155563">
                      <a:off x="0" y="0"/>
                      <a:ext cx="2066405" cy="2225258"/>
                    </a:xfrm>
                    <a:prstGeom prst="rect">
                      <a:avLst/>
                    </a:prstGeom>
                  </am3d:spPr>
                  <am3d:camera>
                    <am3d:pos x="0" y="0" z="74271989"/>
                    <am3d:up dx="0" dy="36000000" dz="0"/>
                    <am3d:lookAt x="0" y="0" z="0"/>
                    <am3d:perspective fov="2700000"/>
                  </am3d:camera>
                  <am3d:trans>
                    <am3d:meterPerModelUnit n="6166890" d="1000000"/>
                    <am3d:preTrans dx="531" dy="-15492322" dz="-5131587"/>
                    <am3d:scale>
                      <am3d:sx n="1000000" d="1000000"/>
                      <am3d:sy n="1000000" d="1000000"/>
                      <am3d:sz n="1000000" d="1000000"/>
                    </am3d:scale>
                    <am3d:rot ax="-1543837" ay="94355" az="-45468"/>
                    <am3d:postTrans dx="0" dy="0" dz="0"/>
                  </am3d:trans>
                  <am3d:raster rName="Office3DRenderer" rVer="16.0.8326">
                    <am3d:blip r:embed="rId7"/>
                  </am3d:raster>
                  <am3d:objViewport viewportSz="36090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Dark Gray Tetrahedron">
                <a:extLst>
                  <a:ext uri="{FF2B5EF4-FFF2-40B4-BE49-F238E27FC236}">
                    <a16:creationId xmlns:a16="http://schemas.microsoft.com/office/drawing/2014/main" id="{D6E93377-9BB5-41E8-8D34-12AC3F1E7747}"/>
                  </a:ext>
                </a:extLst>
              </p:cNvPr>
              <p:cNvPicPr>
                <a:picLocks noGrp="1" noRot="1" noChangeAspect="1" noMove="1" noResize="1" noEditPoints="1" noAdjustHandles="1" noChangeArrowheads="1" noChangeShapeType="1" noCrop="1"/>
              </p:cNvPicPr>
              <p:nvPr/>
            </p:nvPicPr>
            <p:blipFill>
              <a:blip r:embed="rId8"/>
              <a:stretch>
                <a:fillRect/>
              </a:stretch>
            </p:blipFill>
            <p:spPr>
              <a:xfrm rot="4155563">
                <a:off x="6102028" y="867787"/>
                <a:ext cx="2066405" cy="2225258"/>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5" name="3D Model 24" descr="Pyramid">
                <a:extLst>
                  <a:ext uri="{FF2B5EF4-FFF2-40B4-BE49-F238E27FC236}">
                    <a16:creationId xmlns:a16="http://schemas.microsoft.com/office/drawing/2014/main" id="{1753AB39-63B3-4BAB-A2DE-473BD2E2D249}"/>
                  </a:ext>
                </a:extLst>
              </p:cNvPr>
              <p:cNvGraphicFramePr>
                <a:graphicFrameLocks noChangeAspect="1"/>
              </p:cNvGraphicFramePr>
              <p:nvPr>
                <p:extLst>
                  <p:ext uri="{D42A27DB-BD31-4B8C-83A1-F6EECF244321}">
                    <p14:modId xmlns:p14="http://schemas.microsoft.com/office/powerpoint/2010/main" val="3950784782"/>
                  </p:ext>
                </p:extLst>
              </p:nvPr>
            </p:nvGraphicFramePr>
            <p:xfrm>
              <a:off x="3079293" y="1552746"/>
              <a:ext cx="1923415" cy="1283622"/>
            </p:xfrm>
            <a:graphic>
              <a:graphicData uri="http://schemas.microsoft.com/office/drawing/2017/model3d">
                <am3d:model3d r:embed="rId9">
                  <am3d:spPr>
                    <a:xfrm>
                      <a:off x="0" y="0"/>
                      <a:ext cx="1923415" cy="1283622"/>
                    </a:xfrm>
                    <a:prstGeom prst="rect">
                      <a:avLst/>
                    </a:prstGeom>
                  </am3d:spPr>
                  <am3d:camera>
                    <am3d:pos x="0" y="0" z="70960676"/>
                    <am3d:up dx="0" dy="36000000" dz="0"/>
                    <am3d:lookAt x="0" y="0" z="0"/>
                    <am3d:perspective fov="2700000"/>
                  </am3d:camera>
                  <am3d:trans>
                    <am3d:meterPerModelUnit n="4134103" d="1000000"/>
                    <am3d:preTrans dx="0" dy="-10695087" dz="0"/>
                    <am3d:scale>
                      <am3d:sx n="1000000" d="1000000"/>
                      <am3d:sy n="1000000" d="1000000"/>
                      <am3d:sz n="1000000" d="1000000"/>
                    </am3d:scale>
                    <am3d:rot ax="-1089077" ay="325396" az="-106487"/>
                    <am3d:postTrans dx="0" dy="0" dz="0"/>
                  </am3d:trans>
                  <am3d:raster rName="Office3DRenderer" rVer="16.0.8326">
                    <am3d:blip r:embed="rId10"/>
                  </am3d:raster>
                  <am3d:objViewport viewportSz="28375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Pyramid">
                <a:extLst>
                  <a:ext uri="{FF2B5EF4-FFF2-40B4-BE49-F238E27FC236}">
                    <a16:creationId xmlns:a16="http://schemas.microsoft.com/office/drawing/2014/main" id="{1753AB39-63B3-4BAB-A2DE-473BD2E2D249}"/>
                  </a:ext>
                </a:extLst>
              </p:cNvPr>
              <p:cNvPicPr>
                <a:picLocks noGrp="1" noRot="1" noChangeAspect="1" noMove="1" noResize="1" noEditPoints="1" noAdjustHandles="1" noChangeArrowheads="1" noChangeShapeType="1" noCrop="1"/>
              </p:cNvPicPr>
              <p:nvPr/>
            </p:nvPicPr>
            <p:blipFill>
              <a:blip r:embed="rId11"/>
              <a:stretch>
                <a:fillRect/>
              </a:stretch>
            </p:blipFill>
            <p:spPr>
              <a:xfrm>
                <a:off x="3079293" y="1552746"/>
                <a:ext cx="1923415" cy="1283622"/>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6" name="3D Model 25" descr="Red Tetrahedron">
                <a:extLst>
                  <a:ext uri="{FF2B5EF4-FFF2-40B4-BE49-F238E27FC236}">
                    <a16:creationId xmlns:a16="http://schemas.microsoft.com/office/drawing/2014/main" id="{DE29361A-CFFA-47A1-8F49-422F316E8ADC}"/>
                  </a:ext>
                </a:extLst>
              </p:cNvPr>
              <p:cNvGraphicFramePr>
                <a:graphicFrameLocks noChangeAspect="1"/>
              </p:cNvGraphicFramePr>
              <p:nvPr>
                <p:extLst>
                  <p:ext uri="{D42A27DB-BD31-4B8C-83A1-F6EECF244321}">
                    <p14:modId xmlns:p14="http://schemas.microsoft.com/office/powerpoint/2010/main" val="1501634634"/>
                  </p:ext>
                </p:extLst>
              </p:nvPr>
            </p:nvGraphicFramePr>
            <p:xfrm>
              <a:off x="526407" y="1061886"/>
              <a:ext cx="1673546" cy="1748888"/>
            </p:xfrm>
            <a:graphic>
              <a:graphicData uri="http://schemas.microsoft.com/office/drawing/2017/model3d">
                <am3d:model3d r:embed="rId12">
                  <am3d:spPr>
                    <a:xfrm>
                      <a:off x="0" y="0"/>
                      <a:ext cx="1673546" cy="1748888"/>
                    </a:xfrm>
                    <a:prstGeom prst="rect">
                      <a:avLst/>
                    </a:prstGeom>
                  </am3d:spPr>
                  <am3d:camera>
                    <am3d:pos x="0" y="0" z="74271989"/>
                    <am3d:up dx="0" dy="36000000" dz="0"/>
                    <am3d:lookAt x="0" y="0" z="0"/>
                    <am3d:perspective fov="2700000"/>
                  </am3d:camera>
                  <am3d:trans>
                    <am3d:meterPerModelUnit n="6166890" d="1000000"/>
                    <am3d:preTrans dx="531" dy="-15492322" dz="-5131587"/>
                    <am3d:scale>
                      <am3d:sx n="1000000" d="1000000"/>
                      <am3d:sy n="1000000" d="1000000"/>
                      <am3d:sz n="1000000" d="1000000"/>
                    </am3d:scale>
                    <am3d:rot ax="-1828320" ay="323173" az="-189677"/>
                    <am3d:postTrans dx="0" dy="0" dz="0"/>
                  </am3d:trans>
                  <am3d:raster rName="Office3DRenderer" rVer="16.0.8326">
                    <am3d:blip r:embed="rId13"/>
                  </am3d:raster>
                  <am3d:objViewport viewportSz="26609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Red Tetrahedron">
                <a:extLst>
                  <a:ext uri="{FF2B5EF4-FFF2-40B4-BE49-F238E27FC236}">
                    <a16:creationId xmlns:a16="http://schemas.microsoft.com/office/drawing/2014/main" id="{DE29361A-CFFA-47A1-8F49-422F316E8ADC}"/>
                  </a:ext>
                </a:extLst>
              </p:cNvPr>
              <p:cNvPicPr>
                <a:picLocks noGrp="1" noRot="1" noChangeAspect="1" noMove="1" noResize="1" noEditPoints="1" noAdjustHandles="1" noChangeArrowheads="1" noChangeShapeType="1" noCrop="1"/>
              </p:cNvPicPr>
              <p:nvPr/>
            </p:nvPicPr>
            <p:blipFill>
              <a:blip r:embed="rId14"/>
              <a:stretch>
                <a:fillRect/>
              </a:stretch>
            </p:blipFill>
            <p:spPr>
              <a:xfrm>
                <a:off x="526407" y="1061886"/>
                <a:ext cx="1673546" cy="1748888"/>
              </a:xfrm>
              <a:prstGeom prst="rect">
                <a:avLst/>
              </a:prstGeom>
            </p:spPr>
          </p:pic>
        </mc:Fallback>
      </mc:AlternateContent>
      <p:sp>
        <p:nvSpPr>
          <p:cNvPr id="28" name="TextBox 27">
            <a:extLst>
              <a:ext uri="{FF2B5EF4-FFF2-40B4-BE49-F238E27FC236}">
                <a16:creationId xmlns:a16="http://schemas.microsoft.com/office/drawing/2014/main" id="{DCD4E469-D730-4556-B5A7-42CAA344CBEE}"/>
              </a:ext>
            </a:extLst>
          </p:cNvPr>
          <p:cNvSpPr txBox="1"/>
          <p:nvPr/>
        </p:nvSpPr>
        <p:spPr>
          <a:xfrm>
            <a:off x="479685" y="3747541"/>
            <a:ext cx="11712315" cy="2246769"/>
          </a:xfrm>
          <a:prstGeom prst="rect">
            <a:avLst/>
          </a:prstGeom>
          <a:noFill/>
        </p:spPr>
        <p:txBody>
          <a:bodyPr wrap="square" rtlCol="0">
            <a:spAutoFit/>
          </a:bodyPr>
          <a:lstStyle/>
          <a:p>
            <a:r>
              <a:rPr lang="en-US" sz="2800"/>
              <a:t>Let’s look at the </a:t>
            </a:r>
            <a:r>
              <a:rPr lang="en-US" sz="2800" b="1" i="1"/>
              <a:t>pyramid</a:t>
            </a:r>
            <a:r>
              <a:rPr lang="en-US" sz="2800"/>
              <a:t>.</a:t>
            </a:r>
          </a:p>
          <a:p>
            <a:endParaRPr lang="en-US" sz="2800"/>
          </a:p>
          <a:p>
            <a:r>
              <a:rPr lang="en-US" sz="2800"/>
              <a:t>What do you notice? </a:t>
            </a:r>
          </a:p>
          <a:p>
            <a:endParaRPr lang="en-US" sz="2800"/>
          </a:p>
          <a:p>
            <a:r>
              <a:rPr lang="en-US" sz="2800"/>
              <a:t>What 2-D shapes can be found on a </a:t>
            </a:r>
            <a:r>
              <a:rPr lang="en-US" sz="2800" b="1" i="1"/>
              <a:t>pyramid</a:t>
            </a:r>
            <a:r>
              <a:rPr lang="en-US" sz="2800"/>
              <a:t>?</a:t>
            </a:r>
            <a:endParaRPr lang="en-CA" sz="2800"/>
          </a:p>
        </p:txBody>
      </p:sp>
    </p:spTree>
    <p:extLst>
      <p:ext uri="{BB962C8B-B14F-4D97-AF65-F5344CB8AC3E}">
        <p14:creationId xmlns:p14="http://schemas.microsoft.com/office/powerpoint/2010/main" val="22777413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3961502" y="539690"/>
            <a:ext cx="77321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t>Looking at Attributes of 3-D Objects</a:t>
            </a:r>
            <a:endParaRPr lang="en-US" b="1">
              <a:cs typeface="Calibri"/>
            </a:endParaRPr>
          </a:p>
        </p:txBody>
      </p:sp>
      <mc:AlternateContent xmlns:mc="http://schemas.openxmlformats.org/markup-compatibility/2006">
        <mc:Choice xmlns:am3d="http://schemas.microsoft.com/office/drawing/2017/model3d" xmlns="" Requires="am3d">
          <p:graphicFrame>
            <p:nvGraphicFramePr>
              <p:cNvPr id="20" name="3D Model 19" descr="Cone">
                <a:extLst>
                  <a:ext uri="{FF2B5EF4-FFF2-40B4-BE49-F238E27FC236}">
                    <a16:creationId xmlns:a16="http://schemas.microsoft.com/office/drawing/2014/main" id="{595C2703-62A7-4F3A-A0BC-0D2620E1A04F}"/>
                  </a:ext>
                </a:extLst>
              </p:cNvPr>
              <p:cNvGraphicFramePr>
                <a:graphicFrameLocks noChangeAspect="1"/>
              </p:cNvGraphicFramePr>
              <p:nvPr>
                <p:extLst>
                  <p:ext uri="{D42A27DB-BD31-4B8C-83A1-F6EECF244321}">
                    <p14:modId xmlns:p14="http://schemas.microsoft.com/office/powerpoint/2010/main" val="109422199"/>
                  </p:ext>
                </p:extLst>
              </p:nvPr>
            </p:nvGraphicFramePr>
            <p:xfrm rot="10613512">
              <a:off x="267643" y="1433411"/>
              <a:ext cx="1740459" cy="1738749"/>
            </p:xfrm>
            <a:graphic>
              <a:graphicData uri="http://schemas.microsoft.com/office/drawing/2017/model3d">
                <am3d:model3d r:embed="rId3">
                  <am3d:spPr>
                    <a:xfrm rot="10613512">
                      <a:off x="0" y="0"/>
                      <a:ext cx="1740459" cy="1738749"/>
                    </a:xfrm>
                    <a:prstGeom prst="rect">
                      <a:avLst/>
                    </a:prstGeom>
                  </am3d:spPr>
                  <am3d:camera>
                    <am3d:pos x="0" y="0" z="79877068"/>
                    <am3d:up dx="0" dy="36000000" dz="0"/>
                    <am3d:lookAt x="0" y="0" z="0"/>
                    <am3d:perspective fov="2700000"/>
                  </am3d:camera>
                  <am3d:trans>
                    <am3d:meterPerModelUnit n="6704480" d="1000000"/>
                    <am3d:preTrans dx="2" dy="-16922770" dz="-2"/>
                    <am3d:scale>
                      <am3d:sx n="1000000" d="1000000"/>
                      <am3d:sy n="1000000" d="1000000"/>
                      <am3d:sz n="1000000" d="1000000"/>
                    </am3d:scale>
                    <am3d:rot ax="-1542266" ay="115281" az="-55474"/>
                    <am3d:postTrans dx="0" dy="0" dz="0"/>
                  </am3d:trans>
                  <am3d:raster rName="Office3DRenderer" rVer="16.0.8326">
                    <am3d:blip r:embed="rId4"/>
                  </am3d:raster>
                  <am3d:objViewport viewportSz="27575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Cone">
                <a:extLst>
                  <a:ext uri="{FF2B5EF4-FFF2-40B4-BE49-F238E27FC236}">
                    <a16:creationId xmlns:a16="http://schemas.microsoft.com/office/drawing/2014/main" id="{595C2703-62A7-4F3A-A0BC-0D2620E1A04F}"/>
                  </a:ext>
                </a:extLst>
              </p:cNvPr>
              <p:cNvPicPr>
                <a:picLocks noGrp="1" noRot="1" noChangeAspect="1" noMove="1" noResize="1" noEditPoints="1" noAdjustHandles="1" noChangeArrowheads="1" noChangeShapeType="1" noCrop="1"/>
              </p:cNvPicPr>
              <p:nvPr/>
            </p:nvPicPr>
            <p:blipFill>
              <a:blip r:embed="rId5"/>
              <a:stretch>
                <a:fillRect/>
              </a:stretch>
            </p:blipFill>
            <p:spPr>
              <a:xfrm rot="10613512">
                <a:off x="267643" y="1433411"/>
                <a:ext cx="1740459" cy="173874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1" name="3D Model 20" descr="Red Cone">
                <a:extLst>
                  <a:ext uri="{FF2B5EF4-FFF2-40B4-BE49-F238E27FC236}">
                    <a16:creationId xmlns:a16="http://schemas.microsoft.com/office/drawing/2014/main" id="{F1CEE73A-343E-4A2E-8172-207B853E5A73}"/>
                  </a:ext>
                </a:extLst>
              </p:cNvPr>
              <p:cNvGraphicFramePr>
                <a:graphicFrameLocks noChangeAspect="1"/>
              </p:cNvGraphicFramePr>
              <p:nvPr>
                <p:extLst>
                  <p:ext uri="{D42A27DB-BD31-4B8C-83A1-F6EECF244321}">
                    <p14:modId xmlns:p14="http://schemas.microsoft.com/office/powerpoint/2010/main" val="4010321048"/>
                  </p:ext>
                </p:extLst>
              </p:nvPr>
            </p:nvGraphicFramePr>
            <p:xfrm rot="18818765">
              <a:off x="2885063" y="1190698"/>
              <a:ext cx="1466349" cy="1388231"/>
            </p:xfrm>
            <a:graphic>
              <a:graphicData uri="http://schemas.microsoft.com/office/drawing/2017/model3d">
                <am3d:model3d r:embed="rId6">
                  <am3d:spPr>
                    <a:xfrm rot="18818765">
                      <a:off x="0" y="0"/>
                      <a:ext cx="1466349" cy="1388231"/>
                    </a:xfrm>
                    <a:prstGeom prst="rect">
                      <a:avLst/>
                    </a:prstGeom>
                  </am3d:spPr>
                  <am3d:camera>
                    <am3d:pos x="0" y="0" z="79877068"/>
                    <am3d:up dx="0" dy="36000000" dz="0"/>
                    <am3d:lookAt x="0" y="0" z="0"/>
                    <am3d:perspective fov="2700000"/>
                  </am3d:camera>
                  <am3d:trans>
                    <am3d:meterPerModelUnit n="6704480" d="1000000"/>
                    <am3d:preTrans dx="2" dy="-16922770" dz="-2"/>
                    <am3d:scale>
                      <am3d:sx n="1000000" d="1000000"/>
                      <am3d:sy n="1000000" d="1000000"/>
                      <am3d:sz n="1000000" d="1000000"/>
                    </am3d:scale>
                    <am3d:rot ax="-1377204" ay="-7578" az="3209"/>
                    <am3d:postTrans dx="0" dy="0" dz="0"/>
                  </am3d:trans>
                  <am3d:raster rName="Office3DRenderer" rVer="16.0.8326">
                    <am3d:blip r:embed="rId7"/>
                  </am3d:raster>
                  <am3d:objViewport viewportSz="22852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Red Cone">
                <a:extLst>
                  <a:ext uri="{FF2B5EF4-FFF2-40B4-BE49-F238E27FC236}">
                    <a16:creationId xmlns:a16="http://schemas.microsoft.com/office/drawing/2014/main" id="{F1CEE73A-343E-4A2E-8172-207B853E5A73}"/>
                  </a:ext>
                </a:extLst>
              </p:cNvPr>
              <p:cNvPicPr>
                <a:picLocks noGrp="1" noRot="1" noChangeAspect="1" noMove="1" noResize="1" noEditPoints="1" noAdjustHandles="1" noChangeArrowheads="1" noChangeShapeType="1" noCrop="1"/>
              </p:cNvPicPr>
              <p:nvPr/>
            </p:nvPicPr>
            <p:blipFill>
              <a:blip r:embed="rId8"/>
              <a:stretch>
                <a:fillRect/>
              </a:stretch>
            </p:blipFill>
            <p:spPr>
              <a:xfrm rot="18818765">
                <a:off x="2885063" y="1190698"/>
                <a:ext cx="1466349" cy="1388231"/>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3" name="3D Model 22" descr="Dark Gray Cone">
                <a:extLst>
                  <a:ext uri="{FF2B5EF4-FFF2-40B4-BE49-F238E27FC236}">
                    <a16:creationId xmlns:a16="http://schemas.microsoft.com/office/drawing/2014/main" id="{F6B0FD37-E452-4336-86B6-72C23A9E59F8}"/>
                  </a:ext>
                </a:extLst>
              </p:cNvPr>
              <p:cNvGraphicFramePr>
                <a:graphicFrameLocks noChangeAspect="1"/>
              </p:cNvGraphicFramePr>
              <p:nvPr>
                <p:extLst>
                  <p:ext uri="{D42A27DB-BD31-4B8C-83A1-F6EECF244321}">
                    <p14:modId xmlns:p14="http://schemas.microsoft.com/office/powerpoint/2010/main" val="3006338908"/>
                  </p:ext>
                </p:extLst>
              </p:nvPr>
            </p:nvGraphicFramePr>
            <p:xfrm rot="2336199">
              <a:off x="5700785" y="1218252"/>
              <a:ext cx="1727346" cy="1860218"/>
            </p:xfrm>
            <a:graphic>
              <a:graphicData uri="http://schemas.microsoft.com/office/drawing/2017/model3d">
                <am3d:model3d r:embed="rId9">
                  <am3d:spPr>
                    <a:xfrm rot="2336199">
                      <a:off x="0" y="0"/>
                      <a:ext cx="1727346" cy="1860218"/>
                    </a:xfrm>
                    <a:prstGeom prst="rect">
                      <a:avLst/>
                    </a:prstGeom>
                  </am3d:spPr>
                  <am3d:camera>
                    <am3d:pos x="0" y="0" z="79877068"/>
                    <am3d:up dx="0" dy="36000000" dz="0"/>
                    <am3d:lookAt x="0" y="0" z="0"/>
                    <am3d:perspective fov="2700000"/>
                  </am3d:camera>
                  <am3d:trans>
                    <am3d:meterPerModelUnit n="6704480" d="1000000"/>
                    <am3d:preTrans dx="2" dy="-16922770" dz="-2"/>
                    <am3d:scale>
                      <am3d:sx n="1000000" d="1000000"/>
                      <am3d:sy n="1000000" d="1000000"/>
                      <am3d:sz n="1000000" d="1000000"/>
                    </am3d:scale>
                    <am3d:rot ax="-5866487" ay="-219000" az="-1500258"/>
                    <am3d:postTrans dx="0" dy="0" dz="0"/>
                  </am3d:trans>
                  <am3d:raster rName="Office3DRenderer" rVer="16.0.8326">
                    <am3d:blip r:embed="rId10"/>
                  </am3d:raster>
                  <am3d:objViewport viewportSz="2391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Dark Gray Cone">
                <a:extLst>
                  <a:ext uri="{FF2B5EF4-FFF2-40B4-BE49-F238E27FC236}">
                    <a16:creationId xmlns:a16="http://schemas.microsoft.com/office/drawing/2014/main" id="{F6B0FD37-E452-4336-86B6-72C23A9E59F8}"/>
                  </a:ext>
                </a:extLst>
              </p:cNvPr>
              <p:cNvPicPr>
                <a:picLocks noGrp="1" noRot="1" noChangeAspect="1" noMove="1" noResize="1" noEditPoints="1" noAdjustHandles="1" noChangeArrowheads="1" noChangeShapeType="1" noCrop="1"/>
              </p:cNvPicPr>
              <p:nvPr/>
            </p:nvPicPr>
            <p:blipFill>
              <a:blip r:embed="rId11"/>
              <a:stretch>
                <a:fillRect/>
              </a:stretch>
            </p:blipFill>
            <p:spPr>
              <a:xfrm rot="2336199">
                <a:off x="5700785" y="1218252"/>
                <a:ext cx="1727346" cy="1860218"/>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4" name="3D Model 23" descr="Light Gray Cone">
                <a:extLst>
                  <a:ext uri="{FF2B5EF4-FFF2-40B4-BE49-F238E27FC236}">
                    <a16:creationId xmlns:a16="http://schemas.microsoft.com/office/drawing/2014/main" id="{67BE2FA0-164D-4AAB-949D-937159A67AC4}"/>
                  </a:ext>
                </a:extLst>
              </p:cNvPr>
              <p:cNvGraphicFramePr>
                <a:graphicFrameLocks noChangeAspect="1"/>
              </p:cNvGraphicFramePr>
              <p:nvPr>
                <p:extLst>
                  <p:ext uri="{D42A27DB-BD31-4B8C-83A1-F6EECF244321}">
                    <p14:modId xmlns:p14="http://schemas.microsoft.com/office/powerpoint/2010/main" val="1773524151"/>
                  </p:ext>
                </p:extLst>
              </p:nvPr>
            </p:nvGraphicFramePr>
            <p:xfrm rot="21360000">
              <a:off x="9120723" y="1284788"/>
              <a:ext cx="1592302" cy="1720181"/>
            </p:xfrm>
            <a:graphic>
              <a:graphicData uri="http://schemas.microsoft.com/office/drawing/2017/model3d">
                <am3d:model3d r:embed="rId12">
                  <am3d:spPr>
                    <a:xfrm rot="21360000">
                      <a:off x="0" y="0"/>
                      <a:ext cx="1592302" cy="1720181"/>
                    </a:xfrm>
                    <a:prstGeom prst="rect">
                      <a:avLst/>
                    </a:prstGeom>
                  </am3d:spPr>
                  <am3d:camera>
                    <am3d:pos x="0" y="0" z="79877068"/>
                    <am3d:up dx="0" dy="36000000" dz="0"/>
                    <am3d:lookAt x="0" y="0" z="0"/>
                    <am3d:perspective fov="2700000"/>
                  </am3d:camera>
                  <am3d:trans>
                    <am3d:meterPerModelUnit n="6704480" d="1000000"/>
                    <am3d:preTrans dx="2" dy="-16922770" dz="-2"/>
                    <am3d:scale>
                      <am3d:sx n="1000000" d="1000000"/>
                      <am3d:sy n="1000000" d="1000000"/>
                      <am3d:sz n="1000000" d="1000000"/>
                    </am3d:scale>
                    <am3d:rot ax="-2129436" ay="-554037" az="391641"/>
                    <am3d:postTrans dx="0" dy="0" dz="0"/>
                  </am3d:trans>
                  <am3d:raster rName="Office3DRenderer" rVer="16.0.8326">
                    <am3d:blip r:embed="rId13"/>
                  </am3d:raster>
                  <am3d:objViewport viewportSz="30686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Light Gray Cone">
                <a:extLst>
                  <a:ext uri="{FF2B5EF4-FFF2-40B4-BE49-F238E27FC236}">
                    <a16:creationId xmlns:a16="http://schemas.microsoft.com/office/drawing/2014/main" id="{67BE2FA0-164D-4AAB-949D-937159A67AC4}"/>
                  </a:ext>
                </a:extLst>
              </p:cNvPr>
              <p:cNvPicPr>
                <a:picLocks noGrp="1" noRot="1" noChangeAspect="1" noMove="1" noResize="1" noEditPoints="1" noAdjustHandles="1" noChangeArrowheads="1" noChangeShapeType="1" noCrop="1"/>
              </p:cNvPicPr>
              <p:nvPr/>
            </p:nvPicPr>
            <p:blipFill>
              <a:blip r:embed="rId14"/>
              <a:stretch>
                <a:fillRect/>
              </a:stretch>
            </p:blipFill>
            <p:spPr>
              <a:xfrm rot="21360000">
                <a:off x="9120723" y="1284788"/>
                <a:ext cx="1592302" cy="1720181"/>
              </a:xfrm>
              <a:prstGeom prst="rect">
                <a:avLst/>
              </a:prstGeom>
            </p:spPr>
          </p:pic>
        </mc:Fallback>
      </mc:AlternateContent>
      <p:sp>
        <p:nvSpPr>
          <p:cNvPr id="26" name="TextBox 25">
            <a:extLst>
              <a:ext uri="{FF2B5EF4-FFF2-40B4-BE49-F238E27FC236}">
                <a16:creationId xmlns:a16="http://schemas.microsoft.com/office/drawing/2014/main" id="{DA143FAB-689A-4DA2-96F5-59B4706C6BE7}"/>
              </a:ext>
            </a:extLst>
          </p:cNvPr>
          <p:cNvSpPr txBox="1"/>
          <p:nvPr/>
        </p:nvSpPr>
        <p:spPr>
          <a:xfrm>
            <a:off x="479685" y="3747541"/>
            <a:ext cx="11712315" cy="2246769"/>
          </a:xfrm>
          <a:prstGeom prst="rect">
            <a:avLst/>
          </a:prstGeom>
          <a:noFill/>
        </p:spPr>
        <p:txBody>
          <a:bodyPr wrap="square" rtlCol="0">
            <a:spAutoFit/>
          </a:bodyPr>
          <a:lstStyle/>
          <a:p>
            <a:r>
              <a:rPr lang="en-US" sz="2800"/>
              <a:t>Let’s look at the </a:t>
            </a:r>
            <a:r>
              <a:rPr lang="en-US" sz="2800" b="1" i="1"/>
              <a:t>cone</a:t>
            </a:r>
            <a:r>
              <a:rPr lang="en-US" sz="2800"/>
              <a:t>.</a:t>
            </a:r>
          </a:p>
          <a:p>
            <a:endParaRPr lang="en-US" sz="2800"/>
          </a:p>
          <a:p>
            <a:r>
              <a:rPr lang="en-US" sz="2800"/>
              <a:t>What do you notice? </a:t>
            </a:r>
          </a:p>
          <a:p>
            <a:endParaRPr lang="en-US" sz="2800"/>
          </a:p>
          <a:p>
            <a:r>
              <a:rPr lang="en-US" sz="2800"/>
              <a:t>What 2-D shapes can be found on a </a:t>
            </a:r>
            <a:r>
              <a:rPr lang="en-US" sz="2800" b="1" i="1"/>
              <a:t>cone</a:t>
            </a:r>
            <a:r>
              <a:rPr lang="en-US" sz="2800"/>
              <a:t>?</a:t>
            </a:r>
            <a:endParaRPr lang="en-CA" sz="2800"/>
          </a:p>
        </p:txBody>
      </p:sp>
    </p:spTree>
    <p:extLst>
      <p:ext uri="{BB962C8B-B14F-4D97-AF65-F5344CB8AC3E}">
        <p14:creationId xmlns:p14="http://schemas.microsoft.com/office/powerpoint/2010/main" val="18010251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3961502" y="539690"/>
            <a:ext cx="773214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t>Sorting 3-D Objects</a:t>
            </a:r>
            <a:endParaRPr lang="en-US" b="1">
              <a:cs typeface="Calibri"/>
            </a:endParaRPr>
          </a:p>
          <a:p>
            <a:r>
              <a:rPr lang="en-US" sz="2800">
                <a:cs typeface="Calibri"/>
              </a:rPr>
              <a:t>Place the 3D objects in the correct column.</a:t>
            </a:r>
          </a:p>
        </p:txBody>
      </p:sp>
      <p:pic>
        <p:nvPicPr>
          <p:cNvPr id="5" name="Picture 6" descr="Shape&#10;&#10;Description automatically generated">
            <a:extLst>
              <a:ext uri="{FF2B5EF4-FFF2-40B4-BE49-F238E27FC236}">
                <a16:creationId xmlns:a16="http://schemas.microsoft.com/office/drawing/2014/main" id="{BDD27F4A-05CB-428B-85EC-5D193E425173}"/>
              </a:ext>
            </a:extLst>
          </p:cNvPr>
          <p:cNvPicPr>
            <a:picLocks noChangeAspect="1"/>
          </p:cNvPicPr>
          <p:nvPr/>
        </p:nvPicPr>
        <p:blipFill>
          <a:blip r:embed="rId3"/>
          <a:stretch>
            <a:fillRect/>
          </a:stretch>
        </p:blipFill>
        <p:spPr>
          <a:xfrm>
            <a:off x="289615" y="1629134"/>
            <a:ext cx="887262" cy="882411"/>
          </a:xfrm>
          <a:prstGeom prst="rect">
            <a:avLst/>
          </a:prstGeom>
        </p:spPr>
      </p:pic>
      <p:pic>
        <p:nvPicPr>
          <p:cNvPr id="7" name="Picture 7" descr="Shape&#10;&#10;Description automatically generated">
            <a:extLst>
              <a:ext uri="{FF2B5EF4-FFF2-40B4-BE49-F238E27FC236}">
                <a16:creationId xmlns:a16="http://schemas.microsoft.com/office/drawing/2014/main" id="{7FB6B0B1-AA1A-4EB4-824D-97EED2F13C46}"/>
              </a:ext>
            </a:extLst>
          </p:cNvPr>
          <p:cNvPicPr>
            <a:picLocks noChangeAspect="1"/>
          </p:cNvPicPr>
          <p:nvPr/>
        </p:nvPicPr>
        <p:blipFill>
          <a:blip r:embed="rId4"/>
          <a:stretch>
            <a:fillRect/>
          </a:stretch>
        </p:blipFill>
        <p:spPr>
          <a:xfrm>
            <a:off x="285211" y="2688656"/>
            <a:ext cx="910446" cy="905594"/>
          </a:xfrm>
          <a:prstGeom prst="rect">
            <a:avLst/>
          </a:prstGeom>
        </p:spPr>
      </p:pic>
      <p:pic>
        <p:nvPicPr>
          <p:cNvPr id="8" name="Picture 8" descr="A close up of a glass&#10;&#10;Description automatically generated">
            <a:extLst>
              <a:ext uri="{FF2B5EF4-FFF2-40B4-BE49-F238E27FC236}">
                <a16:creationId xmlns:a16="http://schemas.microsoft.com/office/drawing/2014/main" id="{CD9A73CE-D7CF-45B3-BD5F-FA8E151305EC}"/>
              </a:ext>
            </a:extLst>
          </p:cNvPr>
          <p:cNvPicPr>
            <a:picLocks noChangeAspect="1"/>
          </p:cNvPicPr>
          <p:nvPr/>
        </p:nvPicPr>
        <p:blipFill>
          <a:blip r:embed="rId5"/>
          <a:stretch>
            <a:fillRect/>
          </a:stretch>
        </p:blipFill>
        <p:spPr>
          <a:xfrm>
            <a:off x="1569020" y="1715937"/>
            <a:ext cx="772604" cy="1039483"/>
          </a:xfrm>
          <a:prstGeom prst="rect">
            <a:avLst/>
          </a:prstGeom>
        </p:spPr>
      </p:pic>
      <p:pic>
        <p:nvPicPr>
          <p:cNvPr id="9" name="Picture 9" descr="Rectangle&#10;&#10;Description automatically generated">
            <a:extLst>
              <a:ext uri="{FF2B5EF4-FFF2-40B4-BE49-F238E27FC236}">
                <a16:creationId xmlns:a16="http://schemas.microsoft.com/office/drawing/2014/main" id="{3E3C58B2-BEAE-46FC-A1FC-5615026488B9}"/>
              </a:ext>
            </a:extLst>
          </p:cNvPr>
          <p:cNvPicPr>
            <a:picLocks noChangeAspect="1"/>
          </p:cNvPicPr>
          <p:nvPr/>
        </p:nvPicPr>
        <p:blipFill>
          <a:blip r:embed="rId6"/>
          <a:stretch>
            <a:fillRect/>
          </a:stretch>
        </p:blipFill>
        <p:spPr>
          <a:xfrm>
            <a:off x="298781" y="4030692"/>
            <a:ext cx="868931" cy="1327031"/>
          </a:xfrm>
          <a:prstGeom prst="rect">
            <a:avLst/>
          </a:prstGeom>
        </p:spPr>
      </p:pic>
      <p:pic>
        <p:nvPicPr>
          <p:cNvPr id="10" name="Picture 10" descr="Rectangle&#10;&#10;Description automatically generated">
            <a:extLst>
              <a:ext uri="{FF2B5EF4-FFF2-40B4-BE49-F238E27FC236}">
                <a16:creationId xmlns:a16="http://schemas.microsoft.com/office/drawing/2014/main" id="{820E7957-DBE2-4227-8DE2-EA38EB369F65}"/>
              </a:ext>
            </a:extLst>
          </p:cNvPr>
          <p:cNvPicPr>
            <a:picLocks noChangeAspect="1"/>
          </p:cNvPicPr>
          <p:nvPr/>
        </p:nvPicPr>
        <p:blipFill>
          <a:blip r:embed="rId7"/>
          <a:stretch>
            <a:fillRect/>
          </a:stretch>
        </p:blipFill>
        <p:spPr>
          <a:xfrm>
            <a:off x="1373667" y="3076843"/>
            <a:ext cx="1249573" cy="1020614"/>
          </a:xfrm>
          <a:prstGeom prst="rect">
            <a:avLst/>
          </a:prstGeom>
        </p:spPr>
      </p:pic>
      <p:sp>
        <p:nvSpPr>
          <p:cNvPr id="18" name="TextBox 17">
            <a:extLst>
              <a:ext uri="{FF2B5EF4-FFF2-40B4-BE49-F238E27FC236}">
                <a16:creationId xmlns:a16="http://schemas.microsoft.com/office/drawing/2014/main" id="{DE24488D-027F-48C1-BC06-4B8DC49BAFE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graphicFrame>
        <p:nvGraphicFramePr>
          <p:cNvPr id="2" name="Table 5">
            <a:extLst>
              <a:ext uri="{FF2B5EF4-FFF2-40B4-BE49-F238E27FC236}">
                <a16:creationId xmlns:a16="http://schemas.microsoft.com/office/drawing/2014/main" id="{51C0EADD-E2C4-41F6-970D-A8111F08C914}"/>
              </a:ext>
            </a:extLst>
          </p:cNvPr>
          <p:cNvGraphicFramePr>
            <a:graphicFrameLocks noGrp="1"/>
          </p:cNvGraphicFramePr>
          <p:nvPr/>
        </p:nvGraphicFramePr>
        <p:xfrm>
          <a:off x="3493698" y="1811547"/>
          <a:ext cx="8168640" cy="4998720"/>
        </p:xfrm>
        <a:graphic>
          <a:graphicData uri="http://schemas.openxmlformats.org/drawingml/2006/table">
            <a:tbl>
              <a:tblPr firstRow="1" bandRow="1">
                <a:tableStyleId>{5940675A-B579-460E-94D1-54222C63F5DA}</a:tableStyleId>
              </a:tblPr>
              <a:tblGrid>
                <a:gridCol w="2722880">
                  <a:extLst>
                    <a:ext uri="{9D8B030D-6E8A-4147-A177-3AD203B41FA5}">
                      <a16:colId xmlns:a16="http://schemas.microsoft.com/office/drawing/2014/main" val="3927652150"/>
                    </a:ext>
                  </a:extLst>
                </a:gridCol>
                <a:gridCol w="2722880">
                  <a:extLst>
                    <a:ext uri="{9D8B030D-6E8A-4147-A177-3AD203B41FA5}">
                      <a16:colId xmlns:a16="http://schemas.microsoft.com/office/drawing/2014/main" val="1606127028"/>
                    </a:ext>
                  </a:extLst>
                </a:gridCol>
                <a:gridCol w="2722880">
                  <a:extLst>
                    <a:ext uri="{9D8B030D-6E8A-4147-A177-3AD203B41FA5}">
                      <a16:colId xmlns:a16="http://schemas.microsoft.com/office/drawing/2014/main" val="3699565682"/>
                    </a:ext>
                  </a:extLst>
                </a:gridCol>
              </a:tblGrid>
              <a:tr h="354418">
                <a:tc>
                  <a:txBody>
                    <a:bodyPr/>
                    <a:lstStyle/>
                    <a:p>
                      <a:pPr algn="ctr"/>
                      <a:r>
                        <a:rPr lang="en-US" sz="2800" b="1"/>
                        <a:t>Cylinders</a:t>
                      </a:r>
                    </a:p>
                  </a:txBody>
                  <a:tcPr/>
                </a:tc>
                <a:tc>
                  <a:txBody>
                    <a:bodyPr/>
                    <a:lstStyle/>
                    <a:p>
                      <a:pPr algn="ctr"/>
                      <a:r>
                        <a:rPr lang="en-US" sz="2800" b="1"/>
                        <a:t>Cones</a:t>
                      </a:r>
                    </a:p>
                  </a:txBody>
                  <a:tcPr/>
                </a:tc>
                <a:tc>
                  <a:txBody>
                    <a:bodyPr/>
                    <a:lstStyle/>
                    <a:p>
                      <a:pPr algn="ctr"/>
                      <a:r>
                        <a:rPr lang="en-US" sz="2800" b="1"/>
                        <a:t>Pyramids</a:t>
                      </a:r>
                    </a:p>
                  </a:txBody>
                  <a:tcPr/>
                </a:tc>
                <a:extLst>
                  <a:ext uri="{0D108BD9-81ED-4DB2-BD59-A6C34878D82A}">
                    <a16:rowId xmlns:a16="http://schemas.microsoft.com/office/drawing/2014/main" val="1882469397"/>
                  </a:ext>
                </a:extLst>
              </a:tr>
              <a:tr h="370840">
                <a:tc>
                  <a:txBody>
                    <a:bodyPr/>
                    <a:lstStyle/>
                    <a:p>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61929064"/>
                  </a:ext>
                </a:extLst>
              </a:tr>
            </a:tbl>
          </a:graphicData>
        </a:graphic>
      </p:graphicFrame>
      <p:pic>
        <p:nvPicPr>
          <p:cNvPr id="6" name="Picture 10" descr="Shape&#10;&#10;Description automatically generated">
            <a:extLst>
              <a:ext uri="{FF2B5EF4-FFF2-40B4-BE49-F238E27FC236}">
                <a16:creationId xmlns:a16="http://schemas.microsoft.com/office/drawing/2014/main" id="{99C68BAE-29B0-4BFF-94DE-265EEBDDECFC}"/>
              </a:ext>
            </a:extLst>
          </p:cNvPr>
          <p:cNvPicPr>
            <a:picLocks noChangeAspect="1"/>
          </p:cNvPicPr>
          <p:nvPr/>
        </p:nvPicPr>
        <p:blipFill>
          <a:blip r:embed="rId8"/>
          <a:stretch>
            <a:fillRect/>
          </a:stretch>
        </p:blipFill>
        <p:spPr>
          <a:xfrm>
            <a:off x="1617004" y="4096828"/>
            <a:ext cx="619125" cy="533400"/>
          </a:xfrm>
          <a:prstGeom prst="rect">
            <a:avLst/>
          </a:prstGeom>
        </p:spPr>
      </p:pic>
      <p:pic>
        <p:nvPicPr>
          <p:cNvPr id="11" name="Picture 11" descr="A picture containing game, basketball&#10;&#10;Description automatically generated">
            <a:extLst>
              <a:ext uri="{FF2B5EF4-FFF2-40B4-BE49-F238E27FC236}">
                <a16:creationId xmlns:a16="http://schemas.microsoft.com/office/drawing/2014/main" id="{F98A5387-5F29-4A16-B57E-F9D0CC172BCC}"/>
              </a:ext>
            </a:extLst>
          </p:cNvPr>
          <p:cNvPicPr>
            <a:picLocks noChangeAspect="1"/>
          </p:cNvPicPr>
          <p:nvPr/>
        </p:nvPicPr>
        <p:blipFill>
          <a:blip r:embed="rId9"/>
          <a:stretch>
            <a:fillRect/>
          </a:stretch>
        </p:blipFill>
        <p:spPr>
          <a:xfrm>
            <a:off x="486224" y="5650212"/>
            <a:ext cx="695325" cy="733425"/>
          </a:xfrm>
          <a:prstGeom prst="rect">
            <a:avLst/>
          </a:prstGeom>
        </p:spPr>
      </p:pic>
      <p:pic>
        <p:nvPicPr>
          <p:cNvPr id="12" name="Picture 12" descr="A close up of a device&#10;&#10;Description automatically generated">
            <a:extLst>
              <a:ext uri="{FF2B5EF4-FFF2-40B4-BE49-F238E27FC236}">
                <a16:creationId xmlns:a16="http://schemas.microsoft.com/office/drawing/2014/main" id="{E1AFDE2A-41F5-4BF1-8700-F3C35CC10980}"/>
              </a:ext>
            </a:extLst>
          </p:cNvPr>
          <p:cNvPicPr>
            <a:picLocks noChangeAspect="1"/>
          </p:cNvPicPr>
          <p:nvPr/>
        </p:nvPicPr>
        <p:blipFill>
          <a:blip r:embed="rId10"/>
          <a:stretch>
            <a:fillRect/>
          </a:stretch>
        </p:blipFill>
        <p:spPr>
          <a:xfrm>
            <a:off x="1411587" y="4749021"/>
            <a:ext cx="828675" cy="666750"/>
          </a:xfrm>
          <a:prstGeom prst="rect">
            <a:avLst/>
          </a:prstGeom>
        </p:spPr>
      </p:pic>
      <p:pic>
        <p:nvPicPr>
          <p:cNvPr id="13" name="Picture 13">
            <a:extLst>
              <a:ext uri="{FF2B5EF4-FFF2-40B4-BE49-F238E27FC236}">
                <a16:creationId xmlns:a16="http://schemas.microsoft.com/office/drawing/2014/main" id="{0DC528CE-C9A0-4BB1-AF1E-470F26F0A7B4}"/>
              </a:ext>
            </a:extLst>
          </p:cNvPr>
          <p:cNvPicPr>
            <a:picLocks noChangeAspect="1"/>
          </p:cNvPicPr>
          <p:nvPr/>
        </p:nvPicPr>
        <p:blipFill>
          <a:blip r:embed="rId11"/>
          <a:stretch>
            <a:fillRect/>
          </a:stretch>
        </p:blipFill>
        <p:spPr>
          <a:xfrm>
            <a:off x="1502434" y="5567812"/>
            <a:ext cx="762000" cy="438150"/>
          </a:xfrm>
          <a:prstGeom prst="rect">
            <a:avLst/>
          </a:prstGeom>
        </p:spPr>
      </p:pic>
      <p:pic>
        <p:nvPicPr>
          <p:cNvPr id="14" name="Picture 14" descr="Shape&#10;&#10;Description automatically generated">
            <a:extLst>
              <a:ext uri="{FF2B5EF4-FFF2-40B4-BE49-F238E27FC236}">
                <a16:creationId xmlns:a16="http://schemas.microsoft.com/office/drawing/2014/main" id="{04477430-A96A-4071-8BFA-AF1ED536586F}"/>
              </a:ext>
            </a:extLst>
          </p:cNvPr>
          <p:cNvPicPr>
            <a:picLocks noChangeAspect="1"/>
          </p:cNvPicPr>
          <p:nvPr/>
        </p:nvPicPr>
        <p:blipFill>
          <a:blip r:embed="rId12"/>
          <a:stretch>
            <a:fillRect/>
          </a:stretch>
        </p:blipFill>
        <p:spPr>
          <a:xfrm>
            <a:off x="2522598" y="4174107"/>
            <a:ext cx="561975" cy="723900"/>
          </a:xfrm>
          <a:prstGeom prst="rect">
            <a:avLst/>
          </a:prstGeom>
        </p:spPr>
      </p:pic>
      <p:pic>
        <p:nvPicPr>
          <p:cNvPr id="15" name="Picture 15" descr="Shape&#10;&#10;Description automatically generated">
            <a:extLst>
              <a:ext uri="{FF2B5EF4-FFF2-40B4-BE49-F238E27FC236}">
                <a16:creationId xmlns:a16="http://schemas.microsoft.com/office/drawing/2014/main" id="{1B6AEAB8-9CE9-4927-B393-368820C44DBD}"/>
              </a:ext>
            </a:extLst>
          </p:cNvPr>
          <p:cNvPicPr>
            <a:picLocks noChangeAspect="1"/>
          </p:cNvPicPr>
          <p:nvPr/>
        </p:nvPicPr>
        <p:blipFill>
          <a:blip r:embed="rId13"/>
          <a:stretch>
            <a:fillRect/>
          </a:stretch>
        </p:blipFill>
        <p:spPr>
          <a:xfrm>
            <a:off x="2341533" y="2286091"/>
            <a:ext cx="895350" cy="790575"/>
          </a:xfrm>
          <a:prstGeom prst="rect">
            <a:avLst/>
          </a:prstGeom>
        </p:spPr>
      </p:pic>
      <p:pic>
        <p:nvPicPr>
          <p:cNvPr id="16" name="Picture 16" descr="A close up of a glass&#10;&#10;Description automatically generated">
            <a:extLst>
              <a:ext uri="{FF2B5EF4-FFF2-40B4-BE49-F238E27FC236}">
                <a16:creationId xmlns:a16="http://schemas.microsoft.com/office/drawing/2014/main" id="{D0C9B45A-6205-43E7-9DA8-5E82ABFB0468}"/>
              </a:ext>
            </a:extLst>
          </p:cNvPr>
          <p:cNvPicPr>
            <a:picLocks noChangeAspect="1"/>
          </p:cNvPicPr>
          <p:nvPr/>
        </p:nvPicPr>
        <p:blipFill>
          <a:blip r:embed="rId14"/>
          <a:stretch>
            <a:fillRect/>
          </a:stretch>
        </p:blipFill>
        <p:spPr>
          <a:xfrm>
            <a:off x="2470929" y="5424668"/>
            <a:ext cx="895350" cy="638175"/>
          </a:xfrm>
          <a:prstGeom prst="rect">
            <a:avLst/>
          </a:prstGeom>
        </p:spPr>
      </p:pic>
      <p:sp>
        <p:nvSpPr>
          <p:cNvPr id="17" name="TextBox 16">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Click and drag me!</a:t>
            </a:r>
          </a:p>
        </p:txBody>
      </p:sp>
      <p:cxnSp>
        <p:nvCxnSpPr>
          <p:cNvPr id="19" name="Straight Arrow Connector 18">
            <a:extLst>
              <a:ext uri="{FF2B5EF4-FFF2-40B4-BE49-F238E27FC236}">
                <a16:creationId xmlns:a16="http://schemas.microsoft.com/office/drawing/2014/main" id="{814166B6-424D-41BC-A29A-8F1442FF1E3E}"/>
              </a:ext>
            </a:extLst>
          </p:cNvPr>
          <p:cNvCxnSpPr/>
          <p:nvPr/>
        </p:nvCxnSpPr>
        <p:spPr>
          <a:xfrm flipH="1">
            <a:off x="2138452" y="1144977"/>
            <a:ext cx="221411" cy="454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5459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5" name="Flowchart: Off-page Connector 24">
            <a:extLst>
              <a:ext uri="{FF2B5EF4-FFF2-40B4-BE49-F238E27FC236}">
                <a16:creationId xmlns:a16="http://schemas.microsoft.com/office/drawing/2014/main" id="{D7DCB530-229C-43EB-BF1D-9C915DA3E250}"/>
              </a:ext>
            </a:extLst>
          </p:cNvPr>
          <p:cNvSpPr/>
          <p:nvPr/>
        </p:nvSpPr>
        <p:spPr>
          <a:xfrm rot="5400000">
            <a:off x="5538070" y="2166581"/>
            <a:ext cx="1250830" cy="3191772"/>
          </a:xfrm>
          <a:prstGeom prst="flowChartOffpageConnector">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algn="ctr"/>
            <a:r>
              <a:rPr lang="en-US" sz="2100">
                <a:solidFill>
                  <a:schemeClr val="bg2">
                    <a:lumMod val="25000"/>
                  </a:schemeClr>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algn="ctr"/>
            <a:r>
              <a:rPr lang="en-US" sz="2100">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342" y="4167306"/>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94FD586-2A6D-1F49-BBA2-0AEBB048D81F}"/>
              </a:ext>
            </a:extLst>
          </p:cNvPr>
          <p:cNvSpPr txBox="1"/>
          <p:nvPr/>
        </p:nvSpPr>
        <p:spPr>
          <a:xfrm>
            <a:off x="4884628" y="3396804"/>
            <a:ext cx="2915605" cy="646331"/>
          </a:xfrm>
          <a:prstGeom prst="rect">
            <a:avLst/>
          </a:prstGeom>
          <a:noFill/>
        </p:spPr>
        <p:txBody>
          <a:bodyPr wrap="square" lIns="91440" tIns="45720" rIns="91440" bIns="45720" rtlCol="0" anchor="ctr">
            <a:spAutoFit/>
          </a:bodyPr>
          <a:lstStyle/>
          <a:p>
            <a:pPr algn="ctr"/>
            <a:r>
              <a:rPr lang="en-US" sz="3600">
                <a:solidFill>
                  <a:schemeClr val="bg2">
                    <a:lumMod val="25000"/>
                  </a:schemeClr>
                </a:solidFill>
                <a:latin typeface="Calibri"/>
                <a:cs typeface="Calibri"/>
              </a:rPr>
              <a:t>Sort It Out!</a:t>
            </a:r>
            <a:endParaRPr lang="en-US" sz="3600">
              <a:solidFill>
                <a:schemeClr val="bg2">
                  <a:lumMod val="25000"/>
                </a:schemeClr>
              </a:solidFill>
              <a:cs typeface="Calibri"/>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8466" y="169329"/>
            <a:ext cx="2846000" cy="779773"/>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1</a:t>
            </a:r>
          </a:p>
        </p:txBody>
      </p:sp>
      <p:sp>
        <p:nvSpPr>
          <p:cNvPr id="19" name="Rectangle 18">
            <a:extLst>
              <a:ext uri="{FF2B5EF4-FFF2-40B4-BE49-F238E27FC236}">
                <a16:creationId xmlns:a16="http://schemas.microsoft.com/office/drawing/2014/main" id="{9171311C-B1E6-8540-A0A5-92BE7AD0BFA4}"/>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3" name="Rectangle 22">
            <a:extLst>
              <a:ext uri="{FF2B5EF4-FFF2-40B4-BE49-F238E27FC236}">
                <a16:creationId xmlns:a16="http://schemas.microsoft.com/office/drawing/2014/main" id="{A6791C5D-A6F7-1849-A4DC-5A98ACA6B945}"/>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6" name="Rectangle 25">
            <a:extLst>
              <a:ext uri="{FF2B5EF4-FFF2-40B4-BE49-F238E27FC236}">
                <a16:creationId xmlns:a16="http://schemas.microsoft.com/office/drawing/2014/main" id="{EE66E293-EB61-F441-A847-23A16BAFAD93}"/>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6" name="TextBox 5">
            <a:extLst>
              <a:ext uri="{FF2B5EF4-FFF2-40B4-BE49-F238E27FC236}">
                <a16:creationId xmlns:a16="http://schemas.microsoft.com/office/drawing/2014/main" id="{CFC4DEFA-CBCF-44D7-B225-B7897EA2D1A7}"/>
              </a:ext>
            </a:extLst>
          </p:cNvPr>
          <p:cNvSpPr txBox="1"/>
          <p:nvPr/>
        </p:nvSpPr>
        <p:spPr>
          <a:xfrm>
            <a:off x="9554228" y="2859258"/>
            <a:ext cx="2367731" cy="3539430"/>
          </a:xfrm>
          <a:prstGeom prst="rect">
            <a:avLst/>
          </a:prstGeom>
          <a:noFill/>
        </p:spPr>
        <p:txBody>
          <a:bodyPr wrap="square" lIns="91440" tIns="45720" rIns="91440" bIns="45720" rtlCol="0" anchor="t">
            <a:spAutoFit/>
          </a:bodyPr>
          <a:lstStyle/>
          <a:p>
            <a:pPr>
              <a:defRPr/>
            </a:pPr>
            <a:r>
              <a:rPr lang="en-US" sz="2800">
                <a:solidFill>
                  <a:schemeClr val="bg2">
                    <a:lumMod val="50000"/>
                  </a:schemeClr>
                </a:solidFill>
                <a:latin typeface="Aldhabi"/>
                <a:cs typeface="Aldhabi"/>
              </a:rPr>
              <a:t>Draw It,</a:t>
            </a:r>
            <a:endParaRPr lang="en-US">
              <a:solidFill>
                <a:schemeClr val="bg2">
                  <a:lumMod val="50000"/>
                </a:schemeClr>
              </a:solidFill>
            </a:endParaRPr>
          </a:p>
          <a:p>
            <a:pPr>
              <a:defRPr/>
            </a:pPr>
            <a:r>
              <a:rPr lang="en-US" sz="2800">
                <a:solidFill>
                  <a:schemeClr val="bg2">
                    <a:lumMod val="50000"/>
                  </a:schemeClr>
                </a:solidFill>
                <a:latin typeface="Aldhabi"/>
                <a:cs typeface="Aldhabi"/>
              </a:rPr>
              <a:t>             then,</a:t>
            </a:r>
          </a:p>
          <a:p>
            <a:pPr>
              <a:defRPr/>
            </a:pPr>
            <a:endParaRPr lang="en-US" sz="2800">
              <a:solidFill>
                <a:schemeClr val="bg2">
                  <a:lumMod val="50000"/>
                </a:schemeClr>
              </a:solidFill>
              <a:latin typeface="Aldhabi"/>
              <a:cs typeface="Aldhabi"/>
            </a:endParaRPr>
          </a:p>
          <a:p>
            <a:pPr>
              <a:defRPr/>
            </a:pPr>
            <a:r>
              <a:rPr lang="en-US" sz="2800">
                <a:solidFill>
                  <a:schemeClr val="bg2">
                    <a:lumMod val="50000"/>
                  </a:schemeClr>
                </a:solidFill>
                <a:latin typeface="Aldhabi"/>
                <a:cs typeface="Aldhabi"/>
              </a:rPr>
              <a:t>Write</a:t>
            </a:r>
            <a:r>
              <a:rPr kumimoji="0" lang="en-US" sz="2800" b="0" i="0" u="none" strike="noStrike" kern="1200" cap="none" spc="0" normalizeH="0" baseline="0" noProof="0">
                <a:ln>
                  <a:noFill/>
                </a:ln>
                <a:solidFill>
                  <a:schemeClr val="bg2">
                    <a:lumMod val="50000"/>
                  </a:schemeClr>
                </a:solidFill>
                <a:effectLst/>
                <a:uLnTx/>
                <a:uFillTx/>
                <a:latin typeface="Aldhabi"/>
                <a:cs typeface="Aldhabi"/>
              </a:rPr>
              <a:t> About It</a:t>
            </a:r>
            <a:endParaRPr lang="en-US">
              <a:solidFill>
                <a:schemeClr val="bg2">
                  <a:lumMod val="50000"/>
                </a:schemeClr>
              </a:solidFill>
              <a:cs typeface="Calibri"/>
            </a:endParaRPr>
          </a:p>
          <a:p>
            <a:pPr>
              <a:defRPr/>
            </a:pPr>
            <a:endParaRPr lang="en-US" sz="2800">
              <a:solidFill>
                <a:schemeClr val="bg2">
                  <a:lumMod val="50000"/>
                </a:schemeClr>
              </a:solidFill>
              <a:latin typeface="Aldhabi"/>
              <a:cs typeface="Aldhabi"/>
            </a:endParaRPr>
          </a:p>
          <a:p>
            <a:pPr>
              <a:defRPr/>
            </a:pPr>
            <a:r>
              <a:rPr lang="en-US" sz="2800">
                <a:solidFill>
                  <a:schemeClr val="bg2">
                    <a:lumMod val="50000"/>
                  </a:schemeClr>
                </a:solidFill>
                <a:latin typeface="Aldhabi"/>
                <a:cs typeface="Aldhabi"/>
              </a:rPr>
              <a:t>or,</a:t>
            </a:r>
          </a:p>
          <a:p>
            <a:pPr>
              <a:defRPr/>
            </a:pPr>
            <a:endParaRPr lang="en-US" sz="2800">
              <a:solidFill>
                <a:schemeClr val="bg2">
                  <a:lumMod val="50000"/>
                </a:schemeClr>
              </a:solidFill>
              <a:latin typeface="Aldhabi"/>
              <a:cs typeface="Aldhabi"/>
            </a:endParaRPr>
          </a:p>
          <a:p>
            <a:pPr>
              <a:defRPr/>
            </a:pPr>
            <a:r>
              <a:rPr lang="en-US" sz="2800">
                <a:solidFill>
                  <a:schemeClr val="bg2">
                    <a:lumMod val="50000"/>
                  </a:schemeClr>
                </a:solidFill>
                <a:latin typeface="Aldhabi"/>
                <a:cs typeface="Aldhabi"/>
              </a:rPr>
              <a:t>Record it</a:t>
            </a:r>
          </a:p>
        </p:txBody>
      </p:sp>
      <p:pic>
        <p:nvPicPr>
          <p:cNvPr id="7" name="Picture 18">
            <a:extLst>
              <a:ext uri="{FF2B5EF4-FFF2-40B4-BE49-F238E27FC236}">
                <a16:creationId xmlns:a16="http://schemas.microsoft.com/office/drawing/2014/main" id="{DB246A13-9C03-4E46-82A8-332FB00E6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5890" y="5895915"/>
            <a:ext cx="689177" cy="5084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A picture containing stationary, implement, indoor, table&#10;&#10;Description automatically generated">
            <a:extLst>
              <a:ext uri="{FF2B5EF4-FFF2-40B4-BE49-F238E27FC236}">
                <a16:creationId xmlns:a16="http://schemas.microsoft.com/office/drawing/2014/main" id="{020A933C-91B6-426C-8899-F5DB53B1DC29}"/>
              </a:ext>
            </a:extLst>
          </p:cNvPr>
          <p:cNvPicPr>
            <a:picLocks noChangeAspect="1"/>
          </p:cNvPicPr>
          <p:nvPr/>
        </p:nvPicPr>
        <p:blipFill>
          <a:blip r:embed="rId5"/>
          <a:stretch>
            <a:fillRect/>
          </a:stretch>
        </p:blipFill>
        <p:spPr>
          <a:xfrm>
            <a:off x="8606287" y="2852161"/>
            <a:ext cx="730371" cy="664847"/>
          </a:xfrm>
          <a:prstGeom prst="rect">
            <a:avLst/>
          </a:prstGeom>
        </p:spPr>
      </p:pic>
      <p:pic>
        <p:nvPicPr>
          <p:cNvPr id="9" name="Picture 9" descr="A picture containing diagram&#10;&#10;Description automatically generated">
            <a:extLst>
              <a:ext uri="{FF2B5EF4-FFF2-40B4-BE49-F238E27FC236}">
                <a16:creationId xmlns:a16="http://schemas.microsoft.com/office/drawing/2014/main" id="{65922406-B52C-4ACE-8D7A-AB38F313ACD9}"/>
              </a:ext>
            </a:extLst>
          </p:cNvPr>
          <p:cNvPicPr>
            <a:picLocks noChangeAspect="1"/>
          </p:cNvPicPr>
          <p:nvPr/>
        </p:nvPicPr>
        <p:blipFill>
          <a:blip r:embed="rId6"/>
          <a:stretch>
            <a:fillRect/>
          </a:stretch>
        </p:blipFill>
        <p:spPr>
          <a:xfrm>
            <a:off x="650486" y="2857410"/>
            <a:ext cx="2638425" cy="2638425"/>
          </a:xfrm>
          <a:prstGeom prst="rect">
            <a:avLst/>
          </a:prstGeom>
        </p:spPr>
      </p:pic>
      <p:pic>
        <p:nvPicPr>
          <p:cNvPr id="2" name="Picture 3" descr="Shape&#10;&#10;Description automatically generated">
            <a:extLst>
              <a:ext uri="{FF2B5EF4-FFF2-40B4-BE49-F238E27FC236}">
                <a16:creationId xmlns:a16="http://schemas.microsoft.com/office/drawing/2014/main" id="{7B01A071-96CD-441E-AEC0-DAFFFCA4C971}"/>
              </a:ext>
            </a:extLst>
          </p:cNvPr>
          <p:cNvPicPr>
            <a:picLocks noChangeAspect="1"/>
          </p:cNvPicPr>
          <p:nvPr/>
        </p:nvPicPr>
        <p:blipFill>
          <a:blip r:embed="rId7"/>
          <a:stretch>
            <a:fillRect/>
          </a:stretch>
        </p:blipFill>
        <p:spPr>
          <a:xfrm>
            <a:off x="4810664" y="4888417"/>
            <a:ext cx="2743200" cy="1308109"/>
          </a:xfrm>
          <a:prstGeom prst="rect">
            <a:avLst/>
          </a:prstGeom>
        </p:spPr>
      </p:pic>
    </p:spTree>
    <p:extLst>
      <p:ext uri="{BB962C8B-B14F-4D97-AF65-F5344CB8AC3E}">
        <p14:creationId xmlns:p14="http://schemas.microsoft.com/office/powerpoint/2010/main" val="40305023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4752256" y="367162"/>
            <a:ext cx="512984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Attributes of 2-D Shapes</a:t>
            </a:r>
          </a:p>
        </p:txBody>
      </p:sp>
      <p:graphicFrame>
        <p:nvGraphicFramePr>
          <p:cNvPr id="12" name="Table 13">
            <a:extLst>
              <a:ext uri="{FF2B5EF4-FFF2-40B4-BE49-F238E27FC236}">
                <a16:creationId xmlns:a16="http://schemas.microsoft.com/office/drawing/2014/main" id="{3BBD854E-FB1A-49E4-9CB2-2E1A894C1733}"/>
              </a:ext>
            </a:extLst>
          </p:cNvPr>
          <p:cNvGraphicFramePr>
            <a:graphicFrameLocks noGrp="1"/>
          </p:cNvGraphicFramePr>
          <p:nvPr>
            <p:extLst>
              <p:ext uri="{D42A27DB-BD31-4B8C-83A1-F6EECF244321}">
                <p14:modId xmlns:p14="http://schemas.microsoft.com/office/powerpoint/2010/main" val="1537774356"/>
              </p:ext>
            </p:extLst>
          </p:nvPr>
        </p:nvGraphicFramePr>
        <p:xfrm>
          <a:off x="2322760" y="1641032"/>
          <a:ext cx="7153938" cy="3880881"/>
        </p:xfrm>
        <a:graphic>
          <a:graphicData uri="http://schemas.openxmlformats.org/drawingml/2006/table">
            <a:tbl>
              <a:tblPr firstRow="1" bandRow="1">
                <a:tableStyleId>{5940675A-B579-460E-94D1-54222C63F5DA}</a:tableStyleId>
              </a:tblPr>
              <a:tblGrid>
                <a:gridCol w="3576969">
                  <a:extLst>
                    <a:ext uri="{9D8B030D-6E8A-4147-A177-3AD203B41FA5}">
                      <a16:colId xmlns:a16="http://schemas.microsoft.com/office/drawing/2014/main" val="167364682"/>
                    </a:ext>
                  </a:extLst>
                </a:gridCol>
                <a:gridCol w="3576969">
                  <a:extLst>
                    <a:ext uri="{9D8B030D-6E8A-4147-A177-3AD203B41FA5}">
                      <a16:colId xmlns:a16="http://schemas.microsoft.com/office/drawing/2014/main" val="3112987989"/>
                    </a:ext>
                  </a:extLst>
                </a:gridCol>
              </a:tblGrid>
              <a:tr h="898529">
                <a:tc>
                  <a:txBody>
                    <a:bodyPr/>
                    <a:lstStyle/>
                    <a:p>
                      <a:pPr algn="ctr"/>
                      <a:r>
                        <a:rPr lang="en-US" sz="2400" b="1" dirty="0"/>
                        <a:t>Name of</a:t>
                      </a:r>
                    </a:p>
                    <a:p>
                      <a:pPr lvl="0" algn="ctr">
                        <a:buNone/>
                      </a:pPr>
                      <a:r>
                        <a:rPr lang="en-US" sz="2400" b="1" dirty="0"/>
                        <a:t> 2-D Shape</a:t>
                      </a:r>
                    </a:p>
                  </a:txBody>
                  <a:tcPr>
                    <a:solidFill>
                      <a:schemeClr val="tx2">
                        <a:lumMod val="20000"/>
                        <a:lumOff val="80000"/>
                      </a:schemeClr>
                    </a:solidFill>
                  </a:tcPr>
                </a:tc>
                <a:tc>
                  <a:txBody>
                    <a:bodyPr/>
                    <a:lstStyle/>
                    <a:p>
                      <a:pPr algn="ctr"/>
                      <a:r>
                        <a:rPr lang="en-US" sz="2400" b="1"/>
                        <a:t>Number of Sides</a:t>
                      </a:r>
                    </a:p>
                  </a:txBody>
                  <a:tcPr>
                    <a:solidFill>
                      <a:schemeClr val="tx2">
                        <a:lumMod val="20000"/>
                        <a:lumOff val="80000"/>
                      </a:schemeClr>
                    </a:solidFill>
                  </a:tcPr>
                </a:tc>
                <a:extLst>
                  <a:ext uri="{0D108BD9-81ED-4DB2-BD59-A6C34878D82A}">
                    <a16:rowId xmlns:a16="http://schemas.microsoft.com/office/drawing/2014/main" val="3873161042"/>
                  </a:ext>
                </a:extLst>
              </a:tr>
              <a:tr h="745588">
                <a:tc>
                  <a:txBody>
                    <a:bodyPr/>
                    <a:lstStyle/>
                    <a:p>
                      <a:pPr algn="ctr"/>
                      <a:r>
                        <a:rPr lang="en-US" sz="2400" b="1"/>
                        <a:t>Circle</a:t>
                      </a:r>
                    </a:p>
                  </a:txBody>
                  <a:tcPr/>
                </a:tc>
                <a:tc>
                  <a:txBody>
                    <a:bodyPr/>
                    <a:lstStyle/>
                    <a:p>
                      <a:endParaRPr lang="en-US"/>
                    </a:p>
                  </a:txBody>
                  <a:tcPr/>
                </a:tc>
                <a:extLst>
                  <a:ext uri="{0D108BD9-81ED-4DB2-BD59-A6C34878D82A}">
                    <a16:rowId xmlns:a16="http://schemas.microsoft.com/office/drawing/2014/main" val="2091731004"/>
                  </a:ext>
                </a:extLst>
              </a:tr>
              <a:tr h="745588">
                <a:tc>
                  <a:txBody>
                    <a:bodyPr/>
                    <a:lstStyle/>
                    <a:p>
                      <a:pPr algn="ctr"/>
                      <a:r>
                        <a:rPr lang="en-US" sz="2400" b="1"/>
                        <a:t>Square</a:t>
                      </a:r>
                    </a:p>
                  </a:txBody>
                  <a:tcPr/>
                </a:tc>
                <a:tc>
                  <a:txBody>
                    <a:bodyPr/>
                    <a:lstStyle/>
                    <a:p>
                      <a:endParaRPr lang="en-US"/>
                    </a:p>
                  </a:txBody>
                  <a:tcPr/>
                </a:tc>
                <a:extLst>
                  <a:ext uri="{0D108BD9-81ED-4DB2-BD59-A6C34878D82A}">
                    <a16:rowId xmlns:a16="http://schemas.microsoft.com/office/drawing/2014/main" val="4074591660"/>
                  </a:ext>
                </a:extLst>
              </a:tr>
              <a:tr h="745588">
                <a:tc>
                  <a:txBody>
                    <a:bodyPr/>
                    <a:lstStyle/>
                    <a:p>
                      <a:pPr algn="ctr"/>
                      <a:r>
                        <a:rPr lang="en-US" sz="2400" b="1"/>
                        <a:t>Rectangle</a:t>
                      </a:r>
                    </a:p>
                  </a:txBody>
                  <a:tcPr/>
                </a:tc>
                <a:tc>
                  <a:txBody>
                    <a:bodyPr/>
                    <a:lstStyle/>
                    <a:p>
                      <a:endParaRPr lang="en-US"/>
                    </a:p>
                  </a:txBody>
                  <a:tcPr/>
                </a:tc>
                <a:extLst>
                  <a:ext uri="{0D108BD9-81ED-4DB2-BD59-A6C34878D82A}">
                    <a16:rowId xmlns:a16="http://schemas.microsoft.com/office/drawing/2014/main" val="182947647"/>
                  </a:ext>
                </a:extLst>
              </a:tr>
              <a:tr h="745588">
                <a:tc>
                  <a:txBody>
                    <a:bodyPr/>
                    <a:lstStyle/>
                    <a:p>
                      <a:pPr algn="ctr"/>
                      <a:r>
                        <a:rPr lang="en-US" sz="2400" b="1"/>
                        <a:t>Triangle</a:t>
                      </a:r>
                    </a:p>
                  </a:txBody>
                  <a:tcPr/>
                </a:tc>
                <a:tc>
                  <a:txBody>
                    <a:bodyPr/>
                    <a:lstStyle/>
                    <a:p>
                      <a:endParaRPr lang="en-US" dirty="0"/>
                    </a:p>
                  </a:txBody>
                  <a:tcPr/>
                </a:tc>
                <a:extLst>
                  <a:ext uri="{0D108BD9-81ED-4DB2-BD59-A6C34878D82A}">
                    <a16:rowId xmlns:a16="http://schemas.microsoft.com/office/drawing/2014/main" val="1451493112"/>
                  </a:ext>
                </a:extLst>
              </a:tr>
            </a:tbl>
          </a:graphicData>
        </a:graphic>
      </p:graphicFrame>
      <p:sp>
        <p:nvSpPr>
          <p:cNvPr id="2" name="TextBox 1">
            <a:extLst>
              <a:ext uri="{FF2B5EF4-FFF2-40B4-BE49-F238E27FC236}">
                <a16:creationId xmlns:a16="http://schemas.microsoft.com/office/drawing/2014/main" id="{5FBAB132-BCDE-4378-9A65-B4DF2DAA5EEE}"/>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26637424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4090897" y="367162"/>
            <a:ext cx="71570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Looking at Attributes of 2-D Shapes</a:t>
            </a:r>
          </a:p>
        </p:txBody>
      </p:sp>
      <p:sp>
        <p:nvSpPr>
          <p:cNvPr id="2" name="TextBox 1">
            <a:extLst>
              <a:ext uri="{FF2B5EF4-FFF2-40B4-BE49-F238E27FC236}">
                <a16:creationId xmlns:a16="http://schemas.microsoft.com/office/drawing/2014/main" id="{79BF7149-BD2D-4102-A9BA-EC979A9B0750}"/>
              </a:ext>
            </a:extLst>
          </p:cNvPr>
          <p:cNvSpPr txBox="1"/>
          <p:nvPr/>
        </p:nvSpPr>
        <p:spPr>
          <a:xfrm>
            <a:off x="479685" y="4063843"/>
            <a:ext cx="11712315" cy="2246769"/>
          </a:xfrm>
          <a:prstGeom prst="rect">
            <a:avLst/>
          </a:prstGeom>
          <a:noFill/>
        </p:spPr>
        <p:txBody>
          <a:bodyPr wrap="square" lIns="91440" tIns="45720" rIns="91440" bIns="45720" rtlCol="0" anchor="t">
            <a:spAutoFit/>
          </a:bodyPr>
          <a:lstStyle/>
          <a:p>
            <a:r>
              <a:rPr lang="en-US" sz="2800"/>
              <a:t>Let’s look at</a:t>
            </a:r>
            <a:r>
              <a:rPr lang="en-US" sz="2800" b="1" i="1"/>
              <a:t> circles</a:t>
            </a:r>
            <a:r>
              <a:rPr lang="en-US" sz="2800"/>
              <a:t>.</a:t>
            </a:r>
          </a:p>
          <a:p>
            <a:endParaRPr lang="en-US" sz="2800"/>
          </a:p>
          <a:p>
            <a:r>
              <a:rPr lang="en-US" sz="2800"/>
              <a:t>What do you notice? </a:t>
            </a:r>
            <a:endParaRPr lang="en-US" sz="2800">
              <a:cs typeface="Calibri"/>
            </a:endParaRPr>
          </a:p>
          <a:p>
            <a:endParaRPr lang="en-US" sz="2800"/>
          </a:p>
          <a:p>
            <a:endParaRPr lang="en-US" sz="2800">
              <a:cs typeface="Calibri"/>
            </a:endParaRPr>
          </a:p>
        </p:txBody>
      </p:sp>
      <p:sp>
        <p:nvSpPr>
          <p:cNvPr id="5" name="Oval 4">
            <a:extLst>
              <a:ext uri="{FF2B5EF4-FFF2-40B4-BE49-F238E27FC236}">
                <a16:creationId xmlns:a16="http://schemas.microsoft.com/office/drawing/2014/main" id="{CB770ED1-BB97-4BD5-9D3E-A34E8A760404}"/>
              </a:ext>
            </a:extLst>
          </p:cNvPr>
          <p:cNvSpPr/>
          <p:nvPr/>
        </p:nvSpPr>
        <p:spPr>
          <a:xfrm>
            <a:off x="836762" y="1720970"/>
            <a:ext cx="920150" cy="920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C74F4E-F368-472F-94E0-4FAD41263DBA}"/>
              </a:ext>
            </a:extLst>
          </p:cNvPr>
          <p:cNvSpPr/>
          <p:nvPr/>
        </p:nvSpPr>
        <p:spPr>
          <a:xfrm>
            <a:off x="3050875" y="944592"/>
            <a:ext cx="3148640" cy="28467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AB9C09F-C657-4983-AD84-3803715E419D}"/>
              </a:ext>
            </a:extLst>
          </p:cNvPr>
          <p:cNvSpPr/>
          <p:nvPr/>
        </p:nvSpPr>
        <p:spPr>
          <a:xfrm>
            <a:off x="7004649" y="1720970"/>
            <a:ext cx="1006413" cy="106392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B08C62-DE04-47E9-85F5-805D15333E06}"/>
              </a:ext>
            </a:extLst>
          </p:cNvPr>
          <p:cNvSpPr/>
          <p:nvPr/>
        </p:nvSpPr>
        <p:spPr>
          <a:xfrm>
            <a:off x="9348157" y="1289649"/>
            <a:ext cx="2070338" cy="1811546"/>
          </a:xfrm>
          <a:prstGeom prst="ellipse">
            <a:avLst/>
          </a:prstGeom>
          <a:solidFill>
            <a:srgbClr val="ED7D31"/>
          </a:solidFill>
          <a:ln>
            <a:solidFill>
              <a:srgbClr val="F58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98636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4090897" y="367162"/>
            <a:ext cx="71570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Looking at Attributes of 2-D Shapes</a:t>
            </a:r>
          </a:p>
        </p:txBody>
      </p:sp>
      <p:sp>
        <p:nvSpPr>
          <p:cNvPr id="2" name="TextBox 1">
            <a:extLst>
              <a:ext uri="{FF2B5EF4-FFF2-40B4-BE49-F238E27FC236}">
                <a16:creationId xmlns:a16="http://schemas.microsoft.com/office/drawing/2014/main" id="{79BF7149-BD2D-4102-A9BA-EC979A9B0750}"/>
              </a:ext>
            </a:extLst>
          </p:cNvPr>
          <p:cNvSpPr txBox="1"/>
          <p:nvPr/>
        </p:nvSpPr>
        <p:spPr>
          <a:xfrm>
            <a:off x="479685" y="3747541"/>
            <a:ext cx="11712315" cy="2246769"/>
          </a:xfrm>
          <a:prstGeom prst="rect">
            <a:avLst/>
          </a:prstGeom>
          <a:noFill/>
        </p:spPr>
        <p:txBody>
          <a:bodyPr wrap="square" lIns="91440" tIns="45720" rIns="91440" bIns="45720" rtlCol="0" anchor="t">
            <a:spAutoFit/>
          </a:bodyPr>
          <a:lstStyle/>
          <a:p>
            <a:r>
              <a:rPr lang="en-US" sz="2800"/>
              <a:t>Let’s look at  </a:t>
            </a:r>
            <a:r>
              <a:rPr lang="en-US" sz="2800" b="1" i="1"/>
              <a:t>squares</a:t>
            </a:r>
            <a:r>
              <a:rPr lang="en-US" sz="2800"/>
              <a:t>.</a:t>
            </a:r>
          </a:p>
          <a:p>
            <a:endParaRPr lang="en-US" sz="2800"/>
          </a:p>
          <a:p>
            <a:r>
              <a:rPr lang="en-US" sz="2800"/>
              <a:t>What do you notice? </a:t>
            </a:r>
            <a:endParaRPr lang="en-US" sz="2800">
              <a:cs typeface="Calibri"/>
            </a:endParaRPr>
          </a:p>
          <a:p>
            <a:endParaRPr lang="en-US" sz="2800"/>
          </a:p>
          <a:p>
            <a:endParaRPr lang="en-US" sz="2800">
              <a:cs typeface="Calibri"/>
            </a:endParaRPr>
          </a:p>
        </p:txBody>
      </p:sp>
      <p:sp>
        <p:nvSpPr>
          <p:cNvPr id="5" name="Rectangle 4">
            <a:extLst>
              <a:ext uri="{FF2B5EF4-FFF2-40B4-BE49-F238E27FC236}">
                <a16:creationId xmlns:a16="http://schemas.microsoft.com/office/drawing/2014/main" id="{3484AFA3-81D6-487A-B4A1-1B0DC1BA7B0D}"/>
              </a:ext>
            </a:extLst>
          </p:cNvPr>
          <p:cNvSpPr/>
          <p:nvPr/>
        </p:nvSpPr>
        <p:spPr>
          <a:xfrm>
            <a:off x="1239328" y="1605951"/>
            <a:ext cx="920150"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038613-3DCE-457B-A2DB-C570719935D9}"/>
              </a:ext>
            </a:extLst>
          </p:cNvPr>
          <p:cNvSpPr/>
          <p:nvPr/>
        </p:nvSpPr>
        <p:spPr>
          <a:xfrm rot="2220000">
            <a:off x="2978988" y="1764101"/>
            <a:ext cx="920150" cy="920150"/>
          </a:xfrm>
          <a:prstGeom prst="rect">
            <a:avLst/>
          </a:prstGeom>
          <a:solidFill>
            <a:srgbClr val="A5139E"/>
          </a:solidFill>
          <a:ln>
            <a:solidFill>
              <a:srgbClr val="A513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4938ED-2937-4A6E-AE9E-0ED5DB9F5C01}"/>
              </a:ext>
            </a:extLst>
          </p:cNvPr>
          <p:cNvSpPr/>
          <p:nvPr/>
        </p:nvSpPr>
        <p:spPr>
          <a:xfrm>
            <a:off x="5121215" y="2008516"/>
            <a:ext cx="531962" cy="51758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12252D-E49C-4ABF-B5DE-88A0E70097DF}"/>
              </a:ext>
            </a:extLst>
          </p:cNvPr>
          <p:cNvSpPr/>
          <p:nvPr/>
        </p:nvSpPr>
        <p:spPr>
          <a:xfrm rot="660000">
            <a:off x="6774611" y="1419044"/>
            <a:ext cx="1782791" cy="162464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E94C34-6663-409E-BBB8-9603BC92757D}"/>
              </a:ext>
            </a:extLst>
          </p:cNvPr>
          <p:cNvSpPr/>
          <p:nvPr/>
        </p:nvSpPr>
        <p:spPr>
          <a:xfrm>
            <a:off x="9348158" y="1189007"/>
            <a:ext cx="2214112" cy="20847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3494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4090897" y="367162"/>
            <a:ext cx="71570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Looking at Attributes of 2-D Shapes</a:t>
            </a:r>
          </a:p>
        </p:txBody>
      </p:sp>
      <p:sp>
        <p:nvSpPr>
          <p:cNvPr id="2" name="TextBox 1">
            <a:extLst>
              <a:ext uri="{FF2B5EF4-FFF2-40B4-BE49-F238E27FC236}">
                <a16:creationId xmlns:a16="http://schemas.microsoft.com/office/drawing/2014/main" id="{79BF7149-BD2D-4102-A9BA-EC979A9B0750}"/>
              </a:ext>
            </a:extLst>
          </p:cNvPr>
          <p:cNvSpPr txBox="1"/>
          <p:nvPr/>
        </p:nvSpPr>
        <p:spPr>
          <a:xfrm>
            <a:off x="479685" y="3747541"/>
            <a:ext cx="11712315" cy="2246769"/>
          </a:xfrm>
          <a:prstGeom prst="rect">
            <a:avLst/>
          </a:prstGeom>
          <a:noFill/>
        </p:spPr>
        <p:txBody>
          <a:bodyPr wrap="square" lIns="91440" tIns="45720" rIns="91440" bIns="45720" rtlCol="0" anchor="t">
            <a:spAutoFit/>
          </a:bodyPr>
          <a:lstStyle/>
          <a:p>
            <a:r>
              <a:rPr lang="en-US" sz="2800"/>
              <a:t>Let’s look at </a:t>
            </a:r>
            <a:r>
              <a:rPr lang="en-US" sz="2800" b="1" i="1"/>
              <a:t>rectangles</a:t>
            </a:r>
            <a:r>
              <a:rPr lang="en-US" sz="2800"/>
              <a:t>.</a:t>
            </a:r>
          </a:p>
          <a:p>
            <a:endParaRPr lang="en-US" sz="2800"/>
          </a:p>
          <a:p>
            <a:r>
              <a:rPr lang="en-US" sz="2800"/>
              <a:t>What do you notice? </a:t>
            </a:r>
            <a:endParaRPr lang="en-US" sz="2800">
              <a:cs typeface="Calibri"/>
            </a:endParaRPr>
          </a:p>
          <a:p>
            <a:endParaRPr lang="en-US" sz="2800"/>
          </a:p>
          <a:p>
            <a:endParaRPr lang="en-US" sz="2800">
              <a:cs typeface="Calibri"/>
            </a:endParaRPr>
          </a:p>
        </p:txBody>
      </p:sp>
      <p:sp>
        <p:nvSpPr>
          <p:cNvPr id="5" name="Rectangle 4">
            <a:extLst>
              <a:ext uri="{FF2B5EF4-FFF2-40B4-BE49-F238E27FC236}">
                <a16:creationId xmlns:a16="http://schemas.microsoft.com/office/drawing/2014/main" id="{51191E64-420E-4E06-9E5E-0CD3E5C1780D}"/>
              </a:ext>
            </a:extLst>
          </p:cNvPr>
          <p:cNvSpPr/>
          <p:nvPr/>
        </p:nvSpPr>
        <p:spPr>
          <a:xfrm>
            <a:off x="707367" y="1548442"/>
            <a:ext cx="2875470"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A7A862-42FD-4331-89D1-2394C816E497}"/>
              </a:ext>
            </a:extLst>
          </p:cNvPr>
          <p:cNvSpPr/>
          <p:nvPr/>
        </p:nvSpPr>
        <p:spPr>
          <a:xfrm rot="5400000">
            <a:off x="4502936" y="1689204"/>
            <a:ext cx="1250829" cy="109267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DF5304-0E8E-4A9B-B345-FA3660354146}"/>
              </a:ext>
            </a:extLst>
          </p:cNvPr>
          <p:cNvSpPr/>
          <p:nvPr/>
        </p:nvSpPr>
        <p:spPr>
          <a:xfrm rot="3480000">
            <a:off x="6213895" y="2439837"/>
            <a:ext cx="2573547" cy="35943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C714F3-B07D-4936-9F9B-E0C08107EE71}"/>
              </a:ext>
            </a:extLst>
          </p:cNvPr>
          <p:cNvSpPr/>
          <p:nvPr/>
        </p:nvSpPr>
        <p:spPr>
          <a:xfrm>
            <a:off x="7924800" y="1534063"/>
            <a:ext cx="1782791" cy="3019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330E71-9DA6-490E-9CA4-007D2A952D9D}"/>
              </a:ext>
            </a:extLst>
          </p:cNvPr>
          <p:cNvSpPr/>
          <p:nvPr/>
        </p:nvSpPr>
        <p:spPr>
          <a:xfrm rot="5400000">
            <a:off x="9297840" y="2015706"/>
            <a:ext cx="3163017" cy="1250829"/>
          </a:xfrm>
          <a:prstGeom prst="rect">
            <a:avLst/>
          </a:prstGeom>
          <a:solidFill>
            <a:srgbClr val="A5139E"/>
          </a:solidFill>
          <a:ln>
            <a:solidFill>
              <a:srgbClr val="A513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2245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4090897" y="367162"/>
            <a:ext cx="71570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Looking at Attributes of 2-D Shapes</a:t>
            </a:r>
          </a:p>
        </p:txBody>
      </p:sp>
      <p:sp>
        <p:nvSpPr>
          <p:cNvPr id="2" name="TextBox 1">
            <a:extLst>
              <a:ext uri="{FF2B5EF4-FFF2-40B4-BE49-F238E27FC236}">
                <a16:creationId xmlns:a16="http://schemas.microsoft.com/office/drawing/2014/main" id="{79BF7149-BD2D-4102-A9BA-EC979A9B0750}"/>
              </a:ext>
            </a:extLst>
          </p:cNvPr>
          <p:cNvSpPr txBox="1"/>
          <p:nvPr/>
        </p:nvSpPr>
        <p:spPr>
          <a:xfrm>
            <a:off x="479685" y="3747541"/>
            <a:ext cx="11712315" cy="2246769"/>
          </a:xfrm>
          <a:prstGeom prst="rect">
            <a:avLst/>
          </a:prstGeom>
          <a:noFill/>
        </p:spPr>
        <p:txBody>
          <a:bodyPr wrap="square" lIns="91440" tIns="45720" rIns="91440" bIns="45720" rtlCol="0" anchor="t">
            <a:spAutoFit/>
          </a:bodyPr>
          <a:lstStyle/>
          <a:p>
            <a:r>
              <a:rPr lang="en-US" sz="2800"/>
              <a:t>Let’s look at </a:t>
            </a:r>
            <a:r>
              <a:rPr lang="en-US" sz="2800" b="1" i="1"/>
              <a:t>triangles</a:t>
            </a:r>
            <a:r>
              <a:rPr lang="en-US" sz="2800"/>
              <a:t>.</a:t>
            </a:r>
          </a:p>
          <a:p>
            <a:endParaRPr lang="en-US" sz="2800"/>
          </a:p>
          <a:p>
            <a:r>
              <a:rPr lang="en-US" sz="2800"/>
              <a:t>What do you notice? </a:t>
            </a:r>
            <a:endParaRPr lang="en-US" sz="2800">
              <a:cs typeface="Calibri"/>
            </a:endParaRPr>
          </a:p>
          <a:p>
            <a:endParaRPr lang="en-US" sz="2800"/>
          </a:p>
          <a:p>
            <a:endParaRPr lang="en-US" sz="2800">
              <a:cs typeface="Calibri"/>
            </a:endParaRPr>
          </a:p>
        </p:txBody>
      </p:sp>
      <p:sp>
        <p:nvSpPr>
          <p:cNvPr id="5" name="Isosceles Triangle 4">
            <a:extLst>
              <a:ext uri="{FF2B5EF4-FFF2-40B4-BE49-F238E27FC236}">
                <a16:creationId xmlns:a16="http://schemas.microsoft.com/office/drawing/2014/main" id="{569705B2-7093-4B0D-9F1A-05FB69A62CCE}"/>
              </a:ext>
            </a:extLst>
          </p:cNvPr>
          <p:cNvSpPr/>
          <p:nvPr/>
        </p:nvSpPr>
        <p:spPr>
          <a:xfrm rot="6300000">
            <a:off x="3268170" y="824782"/>
            <a:ext cx="1092678" cy="2516036"/>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AA8E2A1E-630D-4B16-A1A9-C6C313E37BDB}"/>
              </a:ext>
            </a:extLst>
          </p:cNvPr>
          <p:cNvSpPr/>
          <p:nvPr/>
        </p:nvSpPr>
        <p:spPr>
          <a:xfrm rot="4260000">
            <a:off x="1036779" y="1620328"/>
            <a:ext cx="1063924" cy="9201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6B5ED551-1428-46C8-BA4F-744197304611}"/>
              </a:ext>
            </a:extLst>
          </p:cNvPr>
          <p:cNvSpPr/>
          <p:nvPr/>
        </p:nvSpPr>
        <p:spPr>
          <a:xfrm>
            <a:off x="5522515" y="1073989"/>
            <a:ext cx="690113" cy="1782791"/>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77747E3C-18D4-45B3-8F9B-E421E1123FE4}"/>
              </a:ext>
            </a:extLst>
          </p:cNvPr>
          <p:cNvSpPr/>
          <p:nvPr/>
        </p:nvSpPr>
        <p:spPr>
          <a:xfrm rot="10800000">
            <a:off x="7132779" y="1936630"/>
            <a:ext cx="1063924" cy="920150"/>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1E3B7B43-4A1D-49CF-9EDF-5F573227EB73}"/>
              </a:ext>
            </a:extLst>
          </p:cNvPr>
          <p:cNvSpPr/>
          <p:nvPr/>
        </p:nvSpPr>
        <p:spPr>
          <a:xfrm>
            <a:off x="8786176" y="1275271"/>
            <a:ext cx="2904225" cy="237226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0813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3969940" y="358142"/>
            <a:ext cx="773214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t>Sorting 2-D Shapes</a:t>
            </a:r>
            <a:endParaRPr lang="en-US" b="1">
              <a:cs typeface="Calibri"/>
            </a:endParaRPr>
          </a:p>
          <a:p>
            <a:r>
              <a:rPr lang="en-US" sz="2800">
                <a:cs typeface="Calibri"/>
              </a:rPr>
              <a:t>Place the 2D shapes in the correct column.</a:t>
            </a:r>
          </a:p>
        </p:txBody>
      </p:sp>
      <p:sp>
        <p:nvSpPr>
          <p:cNvPr id="18" name="TextBox 17">
            <a:extLst>
              <a:ext uri="{FF2B5EF4-FFF2-40B4-BE49-F238E27FC236}">
                <a16:creationId xmlns:a16="http://schemas.microsoft.com/office/drawing/2014/main" id="{DE24488D-027F-48C1-BC06-4B8DC49BAFE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graphicFrame>
        <p:nvGraphicFramePr>
          <p:cNvPr id="2" name="Table 5">
            <a:extLst>
              <a:ext uri="{FF2B5EF4-FFF2-40B4-BE49-F238E27FC236}">
                <a16:creationId xmlns:a16="http://schemas.microsoft.com/office/drawing/2014/main" id="{51C0EADD-E2C4-41F6-970D-A8111F08C914}"/>
              </a:ext>
            </a:extLst>
          </p:cNvPr>
          <p:cNvGraphicFramePr>
            <a:graphicFrameLocks noGrp="1"/>
          </p:cNvGraphicFramePr>
          <p:nvPr>
            <p:extLst>
              <p:ext uri="{D42A27DB-BD31-4B8C-83A1-F6EECF244321}">
                <p14:modId xmlns:p14="http://schemas.microsoft.com/office/powerpoint/2010/main" val="3106492388"/>
              </p:ext>
            </p:extLst>
          </p:nvPr>
        </p:nvGraphicFramePr>
        <p:xfrm>
          <a:off x="3532309" y="1461602"/>
          <a:ext cx="8044756" cy="4998720"/>
        </p:xfrm>
        <a:graphic>
          <a:graphicData uri="http://schemas.openxmlformats.org/drawingml/2006/table">
            <a:tbl>
              <a:tblPr firstRow="1" bandRow="1">
                <a:tableStyleId>{5940675A-B579-460E-94D1-54222C63F5DA}</a:tableStyleId>
              </a:tblPr>
              <a:tblGrid>
                <a:gridCol w="2011189">
                  <a:extLst>
                    <a:ext uri="{9D8B030D-6E8A-4147-A177-3AD203B41FA5}">
                      <a16:colId xmlns:a16="http://schemas.microsoft.com/office/drawing/2014/main" val="3927652150"/>
                    </a:ext>
                  </a:extLst>
                </a:gridCol>
                <a:gridCol w="2011189">
                  <a:extLst>
                    <a:ext uri="{9D8B030D-6E8A-4147-A177-3AD203B41FA5}">
                      <a16:colId xmlns:a16="http://schemas.microsoft.com/office/drawing/2014/main" val="858518016"/>
                    </a:ext>
                  </a:extLst>
                </a:gridCol>
                <a:gridCol w="2011189">
                  <a:extLst>
                    <a:ext uri="{9D8B030D-6E8A-4147-A177-3AD203B41FA5}">
                      <a16:colId xmlns:a16="http://schemas.microsoft.com/office/drawing/2014/main" val="1606127028"/>
                    </a:ext>
                  </a:extLst>
                </a:gridCol>
                <a:gridCol w="2011189">
                  <a:extLst>
                    <a:ext uri="{9D8B030D-6E8A-4147-A177-3AD203B41FA5}">
                      <a16:colId xmlns:a16="http://schemas.microsoft.com/office/drawing/2014/main" val="3699565682"/>
                    </a:ext>
                  </a:extLst>
                </a:gridCol>
              </a:tblGrid>
              <a:tr h="477765">
                <a:tc>
                  <a:txBody>
                    <a:bodyPr/>
                    <a:lstStyle/>
                    <a:p>
                      <a:pPr algn="ctr"/>
                      <a:r>
                        <a:rPr lang="en-US" sz="2800" b="1"/>
                        <a:t>Triangles</a:t>
                      </a:r>
                    </a:p>
                  </a:txBody>
                  <a:tcPr/>
                </a:tc>
                <a:tc>
                  <a:txBody>
                    <a:bodyPr/>
                    <a:lstStyle/>
                    <a:p>
                      <a:pPr lvl="0" algn="ctr">
                        <a:buNone/>
                      </a:pPr>
                      <a:r>
                        <a:rPr lang="en-US" sz="2800" b="1"/>
                        <a:t>Squares</a:t>
                      </a:r>
                    </a:p>
                  </a:txBody>
                  <a:tcPr/>
                </a:tc>
                <a:tc>
                  <a:txBody>
                    <a:bodyPr/>
                    <a:lstStyle/>
                    <a:p>
                      <a:pPr algn="ctr"/>
                      <a:r>
                        <a:rPr lang="en-US" sz="2800" b="1"/>
                        <a:t>Rectangles </a:t>
                      </a:r>
                    </a:p>
                  </a:txBody>
                  <a:tcPr/>
                </a:tc>
                <a:tc>
                  <a:txBody>
                    <a:bodyPr/>
                    <a:lstStyle/>
                    <a:p>
                      <a:pPr algn="ctr"/>
                      <a:r>
                        <a:rPr lang="en-US" sz="2800" b="1"/>
                        <a:t>Circles</a:t>
                      </a:r>
                    </a:p>
                  </a:txBody>
                  <a:tcPr/>
                </a:tc>
                <a:extLst>
                  <a:ext uri="{0D108BD9-81ED-4DB2-BD59-A6C34878D82A}">
                    <a16:rowId xmlns:a16="http://schemas.microsoft.com/office/drawing/2014/main" val="1882469397"/>
                  </a:ext>
                </a:extLst>
              </a:tr>
              <a:tr h="4131266">
                <a:tc>
                  <a:txBody>
                    <a:bodyPr/>
                    <a:lstStyle/>
                    <a:p>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txBody>
                  <a:tcPr/>
                </a:tc>
                <a:tc>
                  <a:txBody>
                    <a:bodyPr/>
                    <a:lstStyle/>
                    <a:p>
                      <a:pPr lvl="0">
                        <a:buNone/>
                      </a:pPr>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61929064"/>
                  </a:ext>
                </a:extLst>
              </a:tr>
            </a:tbl>
          </a:graphicData>
        </a:graphic>
      </p:graphicFrame>
      <p:grpSp>
        <p:nvGrpSpPr>
          <p:cNvPr id="5" name="Group 4"/>
          <p:cNvGrpSpPr/>
          <p:nvPr/>
        </p:nvGrpSpPr>
        <p:grpSpPr>
          <a:xfrm>
            <a:off x="310551" y="1144977"/>
            <a:ext cx="2124973" cy="454325"/>
            <a:chOff x="310551" y="1144977"/>
            <a:chExt cx="2124973" cy="454325"/>
          </a:xfrm>
        </p:grpSpPr>
        <p:sp>
          <p:nvSpPr>
            <p:cNvPr id="17" name="TextBox 16">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19" name="Straight Arrow Connector 18">
              <a:extLst>
                <a:ext uri="{FF2B5EF4-FFF2-40B4-BE49-F238E27FC236}">
                  <a16:creationId xmlns:a16="http://schemas.microsoft.com/office/drawing/2014/main" id="{814166B6-424D-41BC-A29A-8F1442FF1E3E}"/>
                </a:ext>
              </a:extLst>
            </p:cNvPr>
            <p:cNvCxnSpPr/>
            <p:nvPr/>
          </p:nvCxnSpPr>
          <p:spPr>
            <a:xfrm flipH="1">
              <a:off x="2138452" y="1144977"/>
              <a:ext cx="221411" cy="454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0" name="Picture 20" descr="Shape, square&#10;&#10;Description automatically generated">
            <a:extLst>
              <a:ext uri="{FF2B5EF4-FFF2-40B4-BE49-F238E27FC236}">
                <a16:creationId xmlns:a16="http://schemas.microsoft.com/office/drawing/2014/main" id="{4AE6429E-4096-4EF2-9716-01980090348D}"/>
              </a:ext>
            </a:extLst>
          </p:cNvPr>
          <p:cNvPicPr>
            <a:picLocks noChangeAspect="1"/>
          </p:cNvPicPr>
          <p:nvPr/>
        </p:nvPicPr>
        <p:blipFill>
          <a:blip r:embed="rId3"/>
          <a:stretch>
            <a:fillRect/>
          </a:stretch>
        </p:blipFill>
        <p:spPr>
          <a:xfrm>
            <a:off x="361681" y="1820623"/>
            <a:ext cx="714375" cy="600075"/>
          </a:xfrm>
          <a:prstGeom prst="rect">
            <a:avLst/>
          </a:prstGeom>
        </p:spPr>
      </p:pic>
      <p:pic>
        <p:nvPicPr>
          <p:cNvPr id="21" name="Picture 22">
            <a:extLst>
              <a:ext uri="{FF2B5EF4-FFF2-40B4-BE49-F238E27FC236}">
                <a16:creationId xmlns:a16="http://schemas.microsoft.com/office/drawing/2014/main" id="{BBD6B730-68B0-4256-A94A-3EE8A41B1D46}"/>
              </a:ext>
            </a:extLst>
          </p:cNvPr>
          <p:cNvPicPr>
            <a:picLocks noChangeAspect="1"/>
          </p:cNvPicPr>
          <p:nvPr/>
        </p:nvPicPr>
        <p:blipFill>
          <a:blip r:embed="rId4"/>
          <a:stretch>
            <a:fillRect/>
          </a:stretch>
        </p:blipFill>
        <p:spPr>
          <a:xfrm>
            <a:off x="384864" y="2688117"/>
            <a:ext cx="466725" cy="619125"/>
          </a:xfrm>
          <a:prstGeom prst="rect">
            <a:avLst/>
          </a:prstGeom>
        </p:spPr>
      </p:pic>
      <p:pic>
        <p:nvPicPr>
          <p:cNvPr id="23" name="Picture 23" descr="Shape, circle&#10;&#10;Description automatically generated">
            <a:extLst>
              <a:ext uri="{FF2B5EF4-FFF2-40B4-BE49-F238E27FC236}">
                <a16:creationId xmlns:a16="http://schemas.microsoft.com/office/drawing/2014/main" id="{917A83EF-5B88-4E5B-B6AD-66332EECFB5C}"/>
              </a:ext>
            </a:extLst>
          </p:cNvPr>
          <p:cNvPicPr>
            <a:picLocks noChangeAspect="1"/>
          </p:cNvPicPr>
          <p:nvPr/>
        </p:nvPicPr>
        <p:blipFill>
          <a:blip r:embed="rId5"/>
          <a:stretch>
            <a:fillRect/>
          </a:stretch>
        </p:blipFill>
        <p:spPr>
          <a:xfrm>
            <a:off x="442643" y="3651220"/>
            <a:ext cx="552450" cy="561975"/>
          </a:xfrm>
          <a:prstGeom prst="rect">
            <a:avLst/>
          </a:prstGeom>
        </p:spPr>
      </p:pic>
      <p:pic>
        <p:nvPicPr>
          <p:cNvPr id="24" name="Picture 24">
            <a:extLst>
              <a:ext uri="{FF2B5EF4-FFF2-40B4-BE49-F238E27FC236}">
                <a16:creationId xmlns:a16="http://schemas.microsoft.com/office/drawing/2014/main" id="{BEC5EF51-B6AF-4428-B6BF-4D999F5CA5FB}"/>
              </a:ext>
            </a:extLst>
          </p:cNvPr>
          <p:cNvPicPr>
            <a:picLocks noChangeAspect="1"/>
          </p:cNvPicPr>
          <p:nvPr/>
        </p:nvPicPr>
        <p:blipFill>
          <a:blip r:embed="rId6"/>
          <a:stretch>
            <a:fillRect/>
          </a:stretch>
        </p:blipFill>
        <p:spPr>
          <a:xfrm>
            <a:off x="547418" y="4322463"/>
            <a:ext cx="342900" cy="657225"/>
          </a:xfrm>
          <a:prstGeom prst="rect">
            <a:avLst/>
          </a:prstGeom>
        </p:spPr>
      </p:pic>
      <p:pic>
        <p:nvPicPr>
          <p:cNvPr id="25" name="Picture 25" descr="Shape, rectangle&#10;&#10;Description automatically generated">
            <a:extLst>
              <a:ext uri="{FF2B5EF4-FFF2-40B4-BE49-F238E27FC236}">
                <a16:creationId xmlns:a16="http://schemas.microsoft.com/office/drawing/2014/main" id="{20F536C5-7146-4664-A901-9BFC9F3826C7}"/>
              </a:ext>
            </a:extLst>
          </p:cNvPr>
          <p:cNvPicPr>
            <a:picLocks noChangeAspect="1"/>
          </p:cNvPicPr>
          <p:nvPr/>
        </p:nvPicPr>
        <p:blipFill>
          <a:blip r:embed="rId7"/>
          <a:stretch>
            <a:fillRect/>
          </a:stretch>
        </p:blipFill>
        <p:spPr>
          <a:xfrm>
            <a:off x="366982" y="5083924"/>
            <a:ext cx="876300" cy="485775"/>
          </a:xfrm>
          <a:prstGeom prst="rect">
            <a:avLst/>
          </a:prstGeom>
        </p:spPr>
      </p:pic>
      <p:pic>
        <p:nvPicPr>
          <p:cNvPr id="26" name="Picture 27" descr="Shape, square&#10;&#10;Description automatically generated">
            <a:extLst>
              <a:ext uri="{FF2B5EF4-FFF2-40B4-BE49-F238E27FC236}">
                <a16:creationId xmlns:a16="http://schemas.microsoft.com/office/drawing/2014/main" id="{9E7E2611-3D85-4028-BF97-133E4F9A2021}"/>
              </a:ext>
            </a:extLst>
          </p:cNvPr>
          <p:cNvPicPr>
            <a:picLocks noChangeAspect="1"/>
          </p:cNvPicPr>
          <p:nvPr/>
        </p:nvPicPr>
        <p:blipFill>
          <a:blip r:embed="rId8"/>
          <a:stretch>
            <a:fillRect/>
          </a:stretch>
        </p:blipFill>
        <p:spPr>
          <a:xfrm>
            <a:off x="476430" y="5826964"/>
            <a:ext cx="628650" cy="552450"/>
          </a:xfrm>
          <a:prstGeom prst="rect">
            <a:avLst/>
          </a:prstGeom>
        </p:spPr>
      </p:pic>
      <p:pic>
        <p:nvPicPr>
          <p:cNvPr id="28" name="Picture 28" descr="Shape&#10;&#10;Description automatically generated">
            <a:extLst>
              <a:ext uri="{FF2B5EF4-FFF2-40B4-BE49-F238E27FC236}">
                <a16:creationId xmlns:a16="http://schemas.microsoft.com/office/drawing/2014/main" id="{F40A178A-6BC6-4406-ABBD-42380F90B0D3}"/>
              </a:ext>
            </a:extLst>
          </p:cNvPr>
          <p:cNvPicPr>
            <a:picLocks noChangeAspect="1"/>
          </p:cNvPicPr>
          <p:nvPr/>
        </p:nvPicPr>
        <p:blipFill>
          <a:blip r:embed="rId9"/>
          <a:stretch>
            <a:fillRect/>
          </a:stretch>
        </p:blipFill>
        <p:spPr>
          <a:xfrm>
            <a:off x="1492100" y="1940315"/>
            <a:ext cx="523875" cy="561975"/>
          </a:xfrm>
          <a:prstGeom prst="rect">
            <a:avLst/>
          </a:prstGeom>
        </p:spPr>
      </p:pic>
      <p:pic>
        <p:nvPicPr>
          <p:cNvPr id="29" name="Picture 29">
            <a:extLst>
              <a:ext uri="{FF2B5EF4-FFF2-40B4-BE49-F238E27FC236}">
                <a16:creationId xmlns:a16="http://schemas.microsoft.com/office/drawing/2014/main" id="{BF0A723C-B4ED-459B-91ED-5EADE47FE1E7}"/>
              </a:ext>
            </a:extLst>
          </p:cNvPr>
          <p:cNvPicPr>
            <a:picLocks noChangeAspect="1"/>
          </p:cNvPicPr>
          <p:nvPr/>
        </p:nvPicPr>
        <p:blipFill>
          <a:blip r:embed="rId10"/>
          <a:stretch>
            <a:fillRect/>
          </a:stretch>
        </p:blipFill>
        <p:spPr>
          <a:xfrm>
            <a:off x="1596875" y="2907641"/>
            <a:ext cx="314325" cy="323850"/>
          </a:xfrm>
          <a:prstGeom prst="rect">
            <a:avLst/>
          </a:prstGeom>
        </p:spPr>
      </p:pic>
      <p:pic>
        <p:nvPicPr>
          <p:cNvPr id="30" name="Picture 30" descr="Shape, polygon&#10;&#10;Description automatically generated">
            <a:extLst>
              <a:ext uri="{FF2B5EF4-FFF2-40B4-BE49-F238E27FC236}">
                <a16:creationId xmlns:a16="http://schemas.microsoft.com/office/drawing/2014/main" id="{FDEFDF74-3D34-44B1-95EF-E35C365F742B}"/>
              </a:ext>
            </a:extLst>
          </p:cNvPr>
          <p:cNvPicPr>
            <a:picLocks noChangeAspect="1"/>
          </p:cNvPicPr>
          <p:nvPr/>
        </p:nvPicPr>
        <p:blipFill>
          <a:blip r:embed="rId11"/>
          <a:stretch>
            <a:fillRect/>
          </a:stretch>
        </p:blipFill>
        <p:spPr>
          <a:xfrm>
            <a:off x="1434951" y="3646637"/>
            <a:ext cx="638175" cy="628650"/>
          </a:xfrm>
          <a:prstGeom prst="rect">
            <a:avLst/>
          </a:prstGeom>
        </p:spPr>
      </p:pic>
      <p:pic>
        <p:nvPicPr>
          <p:cNvPr id="31" name="Picture 31" descr="Shape&#10;&#10;Description automatically generated">
            <a:extLst>
              <a:ext uri="{FF2B5EF4-FFF2-40B4-BE49-F238E27FC236}">
                <a16:creationId xmlns:a16="http://schemas.microsoft.com/office/drawing/2014/main" id="{9E384794-419C-4ECC-937C-C85CDAFBD0B9}"/>
              </a:ext>
            </a:extLst>
          </p:cNvPr>
          <p:cNvPicPr>
            <a:picLocks noChangeAspect="1"/>
          </p:cNvPicPr>
          <p:nvPr/>
        </p:nvPicPr>
        <p:blipFill>
          <a:blip r:embed="rId12"/>
          <a:stretch>
            <a:fillRect/>
          </a:stretch>
        </p:blipFill>
        <p:spPr>
          <a:xfrm>
            <a:off x="1444476" y="4432270"/>
            <a:ext cx="619125" cy="523875"/>
          </a:xfrm>
          <a:prstGeom prst="rect">
            <a:avLst/>
          </a:prstGeom>
        </p:spPr>
      </p:pic>
      <p:pic>
        <p:nvPicPr>
          <p:cNvPr id="32" name="Picture 32" descr="Shape&#10;&#10;Description automatically generated">
            <a:extLst>
              <a:ext uri="{FF2B5EF4-FFF2-40B4-BE49-F238E27FC236}">
                <a16:creationId xmlns:a16="http://schemas.microsoft.com/office/drawing/2014/main" id="{8233F70C-9C27-41D9-8EAD-2E6EAE938E76}"/>
              </a:ext>
            </a:extLst>
          </p:cNvPr>
          <p:cNvPicPr>
            <a:picLocks noChangeAspect="1"/>
          </p:cNvPicPr>
          <p:nvPr/>
        </p:nvPicPr>
        <p:blipFill>
          <a:blip r:embed="rId13"/>
          <a:stretch>
            <a:fillRect/>
          </a:stretch>
        </p:blipFill>
        <p:spPr>
          <a:xfrm>
            <a:off x="1406825" y="5080060"/>
            <a:ext cx="838200" cy="781050"/>
          </a:xfrm>
          <a:prstGeom prst="rect">
            <a:avLst/>
          </a:prstGeom>
        </p:spPr>
      </p:pic>
      <p:pic>
        <p:nvPicPr>
          <p:cNvPr id="33" name="Picture 33" descr="Shape, polygon&#10;&#10;Description automatically generated">
            <a:extLst>
              <a:ext uri="{FF2B5EF4-FFF2-40B4-BE49-F238E27FC236}">
                <a16:creationId xmlns:a16="http://schemas.microsoft.com/office/drawing/2014/main" id="{E2BF3D0A-DA6B-4FF6-B037-9448E09F2C74}"/>
              </a:ext>
            </a:extLst>
          </p:cNvPr>
          <p:cNvPicPr>
            <a:picLocks noChangeAspect="1"/>
          </p:cNvPicPr>
          <p:nvPr/>
        </p:nvPicPr>
        <p:blipFill>
          <a:blip r:embed="rId14"/>
          <a:stretch>
            <a:fillRect/>
          </a:stretch>
        </p:blipFill>
        <p:spPr>
          <a:xfrm>
            <a:off x="1560213" y="5966335"/>
            <a:ext cx="847725" cy="676275"/>
          </a:xfrm>
          <a:prstGeom prst="rect">
            <a:avLst/>
          </a:prstGeom>
        </p:spPr>
      </p:pic>
    </p:spTree>
    <p:extLst>
      <p:ext uri="{BB962C8B-B14F-4D97-AF65-F5344CB8AC3E}">
        <p14:creationId xmlns:p14="http://schemas.microsoft.com/office/powerpoint/2010/main" val="6122232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rgbClr val="FFFF00"/>
          </a:solidFill>
          <a:ln w="28575">
            <a:solidFill>
              <a:srgbClr val="FFF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36696923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lumMod val="95000"/>
                <a:lumOff val="5000"/>
              </a:schemeClr>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95000"/>
                <a:lumOff val="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4709123" y="539690"/>
            <a:ext cx="47560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Same and Different</a:t>
            </a:r>
            <a:endParaRPr lang="en-US"/>
          </a:p>
        </p:txBody>
      </p:sp>
      <p:pic>
        <p:nvPicPr>
          <p:cNvPr id="5" name="Picture 6" descr="Shape&#10;&#10;Description automatically generated">
            <a:extLst>
              <a:ext uri="{FF2B5EF4-FFF2-40B4-BE49-F238E27FC236}">
                <a16:creationId xmlns:a16="http://schemas.microsoft.com/office/drawing/2014/main" id="{BDD27F4A-05CB-428B-85EC-5D193E425173}"/>
              </a:ext>
            </a:extLst>
          </p:cNvPr>
          <p:cNvPicPr>
            <a:picLocks noChangeAspect="1"/>
          </p:cNvPicPr>
          <p:nvPr/>
        </p:nvPicPr>
        <p:blipFill>
          <a:blip r:embed="rId3"/>
          <a:stretch>
            <a:fillRect/>
          </a:stretch>
        </p:blipFill>
        <p:spPr>
          <a:xfrm rot="1920000">
            <a:off x="4703465" y="1355964"/>
            <a:ext cx="1088545" cy="1069316"/>
          </a:xfrm>
          <a:prstGeom prst="rect">
            <a:avLst/>
          </a:prstGeom>
        </p:spPr>
      </p:pic>
      <p:pic>
        <p:nvPicPr>
          <p:cNvPr id="7" name="Picture 7" descr="Shape&#10;&#10;Description automatically generated">
            <a:extLst>
              <a:ext uri="{FF2B5EF4-FFF2-40B4-BE49-F238E27FC236}">
                <a16:creationId xmlns:a16="http://schemas.microsoft.com/office/drawing/2014/main" id="{7FB6B0B1-AA1A-4EB4-824D-97EED2F13C46}"/>
              </a:ext>
            </a:extLst>
          </p:cNvPr>
          <p:cNvPicPr>
            <a:picLocks noChangeAspect="1"/>
          </p:cNvPicPr>
          <p:nvPr/>
        </p:nvPicPr>
        <p:blipFill>
          <a:blip r:embed="rId4"/>
          <a:stretch>
            <a:fillRect/>
          </a:stretch>
        </p:blipFill>
        <p:spPr>
          <a:xfrm rot="-1860000">
            <a:off x="357097" y="1308431"/>
            <a:ext cx="1097351" cy="1221894"/>
          </a:xfrm>
          <a:prstGeom prst="rect">
            <a:avLst/>
          </a:prstGeom>
        </p:spPr>
      </p:pic>
      <p:sp>
        <p:nvSpPr>
          <p:cNvPr id="6" name="TextBox 5">
            <a:extLst>
              <a:ext uri="{FF2B5EF4-FFF2-40B4-BE49-F238E27FC236}">
                <a16:creationId xmlns:a16="http://schemas.microsoft.com/office/drawing/2014/main" id="{3752F546-305E-4446-B7B8-A626F554A0EE}"/>
              </a:ext>
            </a:extLst>
          </p:cNvPr>
          <p:cNvSpPr txBox="1"/>
          <p:nvPr/>
        </p:nvSpPr>
        <p:spPr>
          <a:xfrm>
            <a:off x="1446363" y="1130061"/>
            <a:ext cx="320327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How is a pyramid like a cone? </a:t>
            </a:r>
            <a:endParaRPr lang="en-US" sz="2800">
              <a:cs typeface="Calibri"/>
            </a:endParaRPr>
          </a:p>
        </p:txBody>
      </p:sp>
      <p:pic>
        <p:nvPicPr>
          <p:cNvPr id="20" name="Picture 7" descr="Shape&#10;&#10;Description automatically generated">
            <a:extLst>
              <a:ext uri="{FF2B5EF4-FFF2-40B4-BE49-F238E27FC236}">
                <a16:creationId xmlns:a16="http://schemas.microsoft.com/office/drawing/2014/main" id="{C6E2144F-0278-4CE5-90C1-303026AABA49}"/>
              </a:ext>
            </a:extLst>
          </p:cNvPr>
          <p:cNvPicPr>
            <a:picLocks noChangeAspect="1"/>
          </p:cNvPicPr>
          <p:nvPr/>
        </p:nvPicPr>
        <p:blipFill>
          <a:blip r:embed="rId4"/>
          <a:stretch>
            <a:fillRect/>
          </a:stretch>
        </p:blipFill>
        <p:spPr>
          <a:xfrm rot="-1740000">
            <a:off x="6194304" y="1265297"/>
            <a:ext cx="1097351" cy="1106876"/>
          </a:xfrm>
          <a:prstGeom prst="rect">
            <a:avLst/>
          </a:prstGeom>
        </p:spPr>
      </p:pic>
      <p:pic>
        <p:nvPicPr>
          <p:cNvPr id="21" name="Picture 6" descr="Shape&#10;&#10;Description automatically generated">
            <a:extLst>
              <a:ext uri="{FF2B5EF4-FFF2-40B4-BE49-F238E27FC236}">
                <a16:creationId xmlns:a16="http://schemas.microsoft.com/office/drawing/2014/main" id="{784333D4-EDBD-4871-BF6C-F841FB83CEF9}"/>
              </a:ext>
            </a:extLst>
          </p:cNvPr>
          <p:cNvPicPr>
            <a:picLocks noChangeAspect="1"/>
          </p:cNvPicPr>
          <p:nvPr/>
        </p:nvPicPr>
        <p:blipFill>
          <a:blip r:embed="rId3"/>
          <a:stretch>
            <a:fillRect/>
          </a:stretch>
        </p:blipFill>
        <p:spPr>
          <a:xfrm rot="2100000">
            <a:off x="10828218" y="1341588"/>
            <a:ext cx="1088545" cy="1069316"/>
          </a:xfrm>
          <a:prstGeom prst="rect">
            <a:avLst/>
          </a:prstGeom>
        </p:spPr>
      </p:pic>
      <p:sp>
        <p:nvSpPr>
          <p:cNvPr id="12" name="TextBox 11">
            <a:extLst>
              <a:ext uri="{FF2B5EF4-FFF2-40B4-BE49-F238E27FC236}">
                <a16:creationId xmlns:a16="http://schemas.microsoft.com/office/drawing/2014/main" id="{9B101571-EB0A-480A-BCCC-FE9C87827D66}"/>
              </a:ext>
            </a:extLst>
          </p:cNvPr>
          <p:cNvSpPr txBox="1"/>
          <p:nvPr/>
        </p:nvSpPr>
        <p:spPr>
          <a:xfrm>
            <a:off x="7555842" y="1301690"/>
            <a:ext cx="29732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How is it different?</a:t>
            </a:r>
          </a:p>
        </p:txBody>
      </p:sp>
      <p:cxnSp>
        <p:nvCxnSpPr>
          <p:cNvPr id="19" name="Straight Arrow Connector 18">
            <a:extLst>
              <a:ext uri="{FF2B5EF4-FFF2-40B4-BE49-F238E27FC236}">
                <a16:creationId xmlns:a16="http://schemas.microsoft.com/office/drawing/2014/main" id="{86A037D1-2113-4E15-90B6-3248B47F0609}"/>
              </a:ext>
            </a:extLst>
          </p:cNvPr>
          <p:cNvCxnSpPr/>
          <p:nvPr/>
        </p:nvCxnSpPr>
        <p:spPr>
          <a:xfrm>
            <a:off x="6197719" y="1719173"/>
            <a:ext cx="43133" cy="4730149"/>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4ED0CA2-9E5D-4873-B614-0123E2F0A21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13588361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lumMod val="95000"/>
                <a:lumOff val="5000"/>
              </a:schemeClr>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95000"/>
                <a:lumOff val="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B463FF01-6CE2-4D40-8986-D534D236B711}"/>
              </a:ext>
            </a:extLst>
          </p:cNvPr>
          <p:cNvSpPr txBox="1"/>
          <p:nvPr/>
        </p:nvSpPr>
        <p:spPr>
          <a:xfrm>
            <a:off x="4680369" y="539690"/>
            <a:ext cx="31313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Sorting Solids</a:t>
            </a:r>
            <a:endParaRPr lang="en-US"/>
          </a:p>
        </p:txBody>
      </p:sp>
      <p:pic>
        <p:nvPicPr>
          <p:cNvPr id="5" name="Picture 6" descr="Shape&#10;&#10;Description automatically generated">
            <a:extLst>
              <a:ext uri="{FF2B5EF4-FFF2-40B4-BE49-F238E27FC236}">
                <a16:creationId xmlns:a16="http://schemas.microsoft.com/office/drawing/2014/main" id="{BDD27F4A-05CB-428B-85EC-5D193E425173}"/>
              </a:ext>
            </a:extLst>
          </p:cNvPr>
          <p:cNvPicPr>
            <a:picLocks noChangeAspect="1"/>
          </p:cNvPicPr>
          <p:nvPr/>
        </p:nvPicPr>
        <p:blipFill>
          <a:blip r:embed="rId3"/>
          <a:stretch>
            <a:fillRect/>
          </a:stretch>
        </p:blipFill>
        <p:spPr>
          <a:xfrm>
            <a:off x="302194" y="1544775"/>
            <a:ext cx="1088545" cy="1069316"/>
          </a:xfrm>
          <a:prstGeom prst="rect">
            <a:avLst/>
          </a:prstGeom>
        </p:spPr>
      </p:pic>
      <p:pic>
        <p:nvPicPr>
          <p:cNvPr id="7" name="Picture 7" descr="Shape&#10;&#10;Description automatically generated">
            <a:extLst>
              <a:ext uri="{FF2B5EF4-FFF2-40B4-BE49-F238E27FC236}">
                <a16:creationId xmlns:a16="http://schemas.microsoft.com/office/drawing/2014/main" id="{7FB6B0B1-AA1A-4EB4-824D-97EED2F13C46}"/>
              </a:ext>
            </a:extLst>
          </p:cNvPr>
          <p:cNvPicPr>
            <a:picLocks noChangeAspect="1"/>
          </p:cNvPicPr>
          <p:nvPr/>
        </p:nvPicPr>
        <p:blipFill>
          <a:blip r:embed="rId4"/>
          <a:stretch>
            <a:fillRect/>
          </a:stretch>
        </p:blipFill>
        <p:spPr>
          <a:xfrm>
            <a:off x="276698" y="2659987"/>
            <a:ext cx="1097351" cy="1106876"/>
          </a:xfrm>
          <a:prstGeom prst="rect">
            <a:avLst/>
          </a:prstGeom>
        </p:spPr>
      </p:pic>
      <p:pic>
        <p:nvPicPr>
          <p:cNvPr id="8" name="Picture 8" descr="A close up of a glass&#10;&#10;Description automatically generated">
            <a:extLst>
              <a:ext uri="{FF2B5EF4-FFF2-40B4-BE49-F238E27FC236}">
                <a16:creationId xmlns:a16="http://schemas.microsoft.com/office/drawing/2014/main" id="{CD9A73CE-D7CF-45B3-BD5F-FA8E151305EC}"/>
              </a:ext>
            </a:extLst>
          </p:cNvPr>
          <p:cNvPicPr>
            <a:picLocks noChangeAspect="1"/>
          </p:cNvPicPr>
          <p:nvPr/>
        </p:nvPicPr>
        <p:blipFill>
          <a:blip r:embed="rId5"/>
          <a:stretch>
            <a:fillRect/>
          </a:stretch>
        </p:blipFill>
        <p:spPr>
          <a:xfrm>
            <a:off x="1676374" y="1632723"/>
            <a:ext cx="1045773" cy="1427671"/>
          </a:xfrm>
          <a:prstGeom prst="rect">
            <a:avLst/>
          </a:prstGeom>
        </p:spPr>
      </p:pic>
      <p:pic>
        <p:nvPicPr>
          <p:cNvPr id="9" name="Picture 9" descr="Rectangle&#10;&#10;Description automatically generated">
            <a:extLst>
              <a:ext uri="{FF2B5EF4-FFF2-40B4-BE49-F238E27FC236}">
                <a16:creationId xmlns:a16="http://schemas.microsoft.com/office/drawing/2014/main" id="{3E3C58B2-BEAE-46FC-A1FC-5615026488B9}"/>
              </a:ext>
            </a:extLst>
          </p:cNvPr>
          <p:cNvPicPr>
            <a:picLocks noChangeAspect="1"/>
          </p:cNvPicPr>
          <p:nvPr/>
        </p:nvPicPr>
        <p:blipFill>
          <a:blip r:embed="rId6"/>
          <a:stretch>
            <a:fillRect/>
          </a:stretch>
        </p:blipFill>
        <p:spPr>
          <a:xfrm>
            <a:off x="327535" y="3714391"/>
            <a:ext cx="1012705" cy="1643332"/>
          </a:xfrm>
          <a:prstGeom prst="rect">
            <a:avLst/>
          </a:prstGeom>
        </p:spPr>
      </p:pic>
      <p:pic>
        <p:nvPicPr>
          <p:cNvPr id="10" name="Picture 10" descr="Rectangle&#10;&#10;Description automatically generated">
            <a:extLst>
              <a:ext uri="{FF2B5EF4-FFF2-40B4-BE49-F238E27FC236}">
                <a16:creationId xmlns:a16="http://schemas.microsoft.com/office/drawing/2014/main" id="{820E7957-DBE2-4227-8DE2-EA38EB369F65}"/>
              </a:ext>
            </a:extLst>
          </p:cNvPr>
          <p:cNvPicPr>
            <a:picLocks noChangeAspect="1"/>
          </p:cNvPicPr>
          <p:nvPr/>
        </p:nvPicPr>
        <p:blipFill>
          <a:blip r:embed="rId7"/>
          <a:stretch>
            <a:fillRect/>
          </a:stretch>
        </p:blipFill>
        <p:spPr>
          <a:xfrm>
            <a:off x="1424185" y="2974119"/>
            <a:ext cx="1652138" cy="1336915"/>
          </a:xfrm>
          <a:prstGeom prst="rect">
            <a:avLst/>
          </a:prstGeom>
        </p:spPr>
      </p:pic>
      <p:sp>
        <p:nvSpPr>
          <p:cNvPr id="11" name="Oval 10">
            <a:extLst>
              <a:ext uri="{FF2B5EF4-FFF2-40B4-BE49-F238E27FC236}">
                <a16:creationId xmlns:a16="http://schemas.microsoft.com/office/drawing/2014/main" id="{DE5E2BEF-7633-42BD-AAA3-DE3B00A397F2}"/>
              </a:ext>
            </a:extLst>
          </p:cNvPr>
          <p:cNvSpPr/>
          <p:nvPr/>
        </p:nvSpPr>
        <p:spPr>
          <a:xfrm>
            <a:off x="3453442" y="1634706"/>
            <a:ext cx="5276488" cy="4485734"/>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444D89-1874-4969-84FC-2CB203ADBCBE}"/>
              </a:ext>
            </a:extLst>
          </p:cNvPr>
          <p:cNvSpPr/>
          <p:nvPr/>
        </p:nvSpPr>
        <p:spPr>
          <a:xfrm>
            <a:off x="6501443" y="1577196"/>
            <a:ext cx="5463393" cy="4485734"/>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78F89E6-58ED-4178-A611-76C2E8B03647}"/>
              </a:ext>
            </a:extLst>
          </p:cNvPr>
          <p:cNvSpPr txBox="1"/>
          <p:nvPr/>
        </p:nvSpPr>
        <p:spPr>
          <a:xfrm>
            <a:off x="3170746" y="1143539"/>
            <a:ext cx="2743200" cy="461665"/>
          </a:xfrm>
          <a:prstGeom prst="rect">
            <a:avLst/>
          </a:prstGeom>
          <a:noFill/>
          <a:ln>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Rectangular Faces</a:t>
            </a:r>
            <a:endParaRPr lang="en-US" sz="2400">
              <a:cs typeface="Calibri"/>
            </a:endParaRPr>
          </a:p>
        </p:txBody>
      </p:sp>
      <p:sp>
        <p:nvSpPr>
          <p:cNvPr id="17" name="TextBox 16">
            <a:extLst>
              <a:ext uri="{FF2B5EF4-FFF2-40B4-BE49-F238E27FC236}">
                <a16:creationId xmlns:a16="http://schemas.microsoft.com/office/drawing/2014/main" id="{7D29C80C-2814-4B48-B865-3BBF1D02F075}"/>
              </a:ext>
            </a:extLst>
          </p:cNvPr>
          <p:cNvSpPr txBox="1"/>
          <p:nvPr/>
        </p:nvSpPr>
        <p:spPr>
          <a:xfrm>
            <a:off x="8763539" y="1114783"/>
            <a:ext cx="3217652" cy="461665"/>
          </a:xfrm>
          <a:prstGeom prst="rect">
            <a:avLst/>
          </a:prstGeom>
          <a:noFill/>
          <a:ln>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Odd Number of Faces</a:t>
            </a:r>
            <a:endParaRPr lang="en-US" sz="2400">
              <a:cs typeface="Calibri"/>
            </a:endParaRPr>
          </a:p>
        </p:txBody>
      </p:sp>
      <p:pic>
        <p:nvPicPr>
          <p:cNvPr id="14" name="Picture 15" descr="Shape&#10;&#10;Description automatically generated">
            <a:extLst>
              <a:ext uri="{FF2B5EF4-FFF2-40B4-BE49-F238E27FC236}">
                <a16:creationId xmlns:a16="http://schemas.microsoft.com/office/drawing/2014/main" id="{92184D87-0474-4059-9492-1E1E7FAC0832}"/>
              </a:ext>
            </a:extLst>
          </p:cNvPr>
          <p:cNvPicPr>
            <a:picLocks noChangeAspect="1"/>
          </p:cNvPicPr>
          <p:nvPr/>
        </p:nvPicPr>
        <p:blipFill>
          <a:blip r:embed="rId8"/>
          <a:stretch>
            <a:fillRect/>
          </a:stretch>
        </p:blipFill>
        <p:spPr>
          <a:xfrm>
            <a:off x="1500042" y="4266365"/>
            <a:ext cx="1660226" cy="1717556"/>
          </a:xfrm>
          <a:prstGeom prst="rect">
            <a:avLst/>
          </a:prstGeom>
        </p:spPr>
      </p:pic>
      <p:pic>
        <p:nvPicPr>
          <p:cNvPr id="16" name="Picture 17" descr="Shape, rectangle&#10;&#10;Description automatically generated">
            <a:extLst>
              <a:ext uri="{FF2B5EF4-FFF2-40B4-BE49-F238E27FC236}">
                <a16:creationId xmlns:a16="http://schemas.microsoft.com/office/drawing/2014/main" id="{0F2782AA-E594-4FA8-89AA-B81B1808F44E}"/>
              </a:ext>
            </a:extLst>
          </p:cNvPr>
          <p:cNvPicPr>
            <a:picLocks noChangeAspect="1"/>
          </p:cNvPicPr>
          <p:nvPr/>
        </p:nvPicPr>
        <p:blipFill>
          <a:blip r:embed="rId9"/>
          <a:stretch>
            <a:fillRect/>
          </a:stretch>
        </p:blipFill>
        <p:spPr>
          <a:xfrm>
            <a:off x="423650" y="5858689"/>
            <a:ext cx="1143000" cy="800100"/>
          </a:xfrm>
          <a:prstGeom prst="rect">
            <a:avLst/>
          </a:prstGeom>
        </p:spPr>
      </p:pic>
      <p:grpSp>
        <p:nvGrpSpPr>
          <p:cNvPr id="18" name="Group 17"/>
          <p:cNvGrpSpPr/>
          <p:nvPr/>
        </p:nvGrpSpPr>
        <p:grpSpPr>
          <a:xfrm>
            <a:off x="504163" y="1086977"/>
            <a:ext cx="2124973" cy="545746"/>
            <a:chOff x="310551" y="1144977"/>
            <a:chExt cx="2124973" cy="545746"/>
          </a:xfrm>
        </p:grpSpPr>
        <p:sp>
          <p:nvSpPr>
            <p:cNvPr id="19" name="TextBox 18">
              <a:extLst>
                <a:ext uri="{FF2B5EF4-FFF2-40B4-BE49-F238E27FC236}">
                  <a16:creationId xmlns:a16="http://schemas.microsoft.com/office/drawing/2014/main" id="{49D4BB89-CA4B-4613-A10A-39423896E3B3}"/>
                </a:ext>
              </a:extLst>
            </p:cNvPr>
            <p:cNvSpPr txBox="1"/>
            <p:nvPr/>
          </p:nvSpPr>
          <p:spPr>
            <a:xfrm>
              <a:off x="310551" y="1187570"/>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and drag me!</a:t>
              </a:r>
            </a:p>
          </p:txBody>
        </p:sp>
        <p:cxnSp>
          <p:nvCxnSpPr>
            <p:cNvPr id="20" name="Straight Arrow Connector 19">
              <a:extLst>
                <a:ext uri="{FF2B5EF4-FFF2-40B4-BE49-F238E27FC236}">
                  <a16:creationId xmlns:a16="http://schemas.microsoft.com/office/drawing/2014/main" id="{814166B6-424D-41BC-A29A-8F1442FF1E3E}"/>
                </a:ext>
              </a:extLst>
            </p:cNvPr>
            <p:cNvCxnSpPr/>
            <p:nvPr/>
          </p:nvCxnSpPr>
          <p:spPr>
            <a:xfrm flipH="1">
              <a:off x="2204109" y="1144977"/>
              <a:ext cx="155755" cy="545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83572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 End of this day.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849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algn="ctr"/>
            <a:r>
              <a:rPr lang="en-US" sz="2100">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 name="TextBox 1">
            <a:extLst>
              <a:ext uri="{FF2B5EF4-FFF2-40B4-BE49-F238E27FC236}">
                <a16:creationId xmlns:a16="http://schemas.microsoft.com/office/drawing/2014/main" id="{7596A75D-D58A-4C91-8B51-0E909A14C937}"/>
              </a:ext>
            </a:extLst>
          </p:cNvPr>
          <p:cNvSpPr txBox="1"/>
          <p:nvPr/>
        </p:nvSpPr>
        <p:spPr>
          <a:xfrm>
            <a:off x="1087670" y="130811"/>
            <a:ext cx="287473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4" name="Picture 6" descr="Shape, polygon&#10;&#10;Description automatically generated">
            <a:extLst>
              <a:ext uri="{FF2B5EF4-FFF2-40B4-BE49-F238E27FC236}">
                <a16:creationId xmlns:a16="http://schemas.microsoft.com/office/drawing/2014/main" id="{FCCC3F7B-442E-4A48-A690-4591E71605F9}"/>
              </a:ext>
            </a:extLst>
          </p:cNvPr>
          <p:cNvPicPr>
            <a:picLocks noChangeAspect="1"/>
          </p:cNvPicPr>
          <p:nvPr/>
        </p:nvPicPr>
        <p:blipFill>
          <a:blip r:embed="rId3"/>
          <a:stretch>
            <a:fillRect/>
          </a:stretch>
        </p:blipFill>
        <p:spPr>
          <a:xfrm>
            <a:off x="4983193" y="294959"/>
            <a:ext cx="6064368" cy="6023669"/>
          </a:xfrm>
          <a:prstGeom prst="rect">
            <a:avLst/>
          </a:prstGeom>
        </p:spPr>
      </p:pic>
      <p:sp>
        <p:nvSpPr>
          <p:cNvPr id="2" name="TextBox 1">
            <a:extLst>
              <a:ext uri="{FF2B5EF4-FFF2-40B4-BE49-F238E27FC236}">
                <a16:creationId xmlns:a16="http://schemas.microsoft.com/office/drawing/2014/main" id="{EE7B7566-ED6D-4755-A65E-E90667477890}"/>
              </a:ext>
            </a:extLst>
          </p:cNvPr>
          <p:cNvSpPr txBox="1"/>
          <p:nvPr/>
        </p:nvSpPr>
        <p:spPr>
          <a:xfrm>
            <a:off x="526211" y="1604513"/>
            <a:ext cx="433908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accent6"/>
                </a:solidFill>
                <a:cs typeface="Calibri"/>
              </a:rPr>
              <a:t>Which One Doesn't Belong?</a:t>
            </a:r>
            <a:endParaRPr lang="en-US" sz="4800">
              <a:solidFill>
                <a:schemeClr val="accent6"/>
              </a:solidFill>
              <a:cs typeface="Calibri"/>
            </a:endParaRPr>
          </a:p>
          <a:p>
            <a:pPr algn="ctr"/>
            <a:endParaRPr lang="en-US" sz="4800" b="1">
              <a:solidFill>
                <a:schemeClr val="accent6"/>
              </a:solidFill>
              <a:cs typeface="Calibri"/>
            </a:endParaRPr>
          </a:p>
          <a:p>
            <a:pPr algn="ctr"/>
            <a:r>
              <a:rPr lang="en-US" sz="4800" b="1">
                <a:solidFill>
                  <a:schemeClr val="accent6"/>
                </a:solidFill>
                <a:cs typeface="Calibri"/>
              </a:rPr>
              <a:t>Why?</a:t>
            </a:r>
          </a:p>
        </p:txBody>
      </p:sp>
    </p:spTree>
    <p:extLst>
      <p:ext uri="{BB962C8B-B14F-4D97-AF65-F5344CB8AC3E}">
        <p14:creationId xmlns:p14="http://schemas.microsoft.com/office/powerpoint/2010/main" val="30298829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5" name="Flowchart: Off-page Connector 24">
            <a:extLst>
              <a:ext uri="{FF2B5EF4-FFF2-40B4-BE49-F238E27FC236}">
                <a16:creationId xmlns:a16="http://schemas.microsoft.com/office/drawing/2014/main" id="{1CFA9573-3CE9-4BE9-A8CF-331648A389D4}"/>
              </a:ext>
            </a:extLst>
          </p:cNvPr>
          <p:cNvSpPr/>
          <p:nvPr/>
        </p:nvSpPr>
        <p:spPr>
          <a:xfrm rot="5400000">
            <a:off x="5432899" y="1930365"/>
            <a:ext cx="1250830" cy="3191772"/>
          </a:xfrm>
          <a:prstGeom prst="flowChartOffpage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rgbClr val="140F00"/>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0000"/>
          </a:solidFill>
          <a:ln w="28575">
            <a:solidFill>
              <a:srgbClr val="FF000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8285" y="3427591"/>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746167" y="2395109"/>
            <a:ext cx="2008299" cy="3539430"/>
          </a:xfrm>
          <a:prstGeom prst="rect">
            <a:avLst/>
          </a:prstGeom>
          <a:noFill/>
        </p:spPr>
        <p:txBody>
          <a:bodyPr wrap="square" lIns="91440" tIns="45720" rIns="91440" bIns="45720" rtlCol="0" anchor="t">
            <a:spAutoFit/>
          </a:bodyPr>
          <a:lstStyle/>
          <a:p>
            <a:r>
              <a:rPr lang="en-US" sz="3200">
                <a:solidFill>
                  <a:schemeClr val="tx1">
                    <a:lumMod val="65000"/>
                    <a:lumOff val="35000"/>
                  </a:schemeClr>
                </a:solidFill>
                <a:latin typeface="Abadi MT Condensed Light"/>
              </a:rPr>
              <a:t>Create It, </a:t>
            </a:r>
            <a:endParaRPr lang="en-US" sz="3200">
              <a:solidFill>
                <a:schemeClr val="tx1">
                  <a:lumMod val="65000"/>
                  <a:lumOff val="35000"/>
                </a:schemeClr>
              </a:solidFill>
              <a:latin typeface="Abadi MT Condensed Light" panose="020B0306030101010103" pitchFamily="34" charset="77"/>
            </a:endParaRPr>
          </a:p>
          <a:p>
            <a:endParaRPr lang="en-US" sz="3200">
              <a:solidFill>
                <a:schemeClr val="tx1">
                  <a:lumMod val="65000"/>
                  <a:lumOff val="35000"/>
                </a:schemeClr>
              </a:solidFill>
              <a:latin typeface="Abadi MT Condensed Light" panose="020B0306030101010103" pitchFamily="34" charset="77"/>
            </a:endParaRPr>
          </a:p>
          <a:p>
            <a:r>
              <a:rPr lang="en-US" sz="3200">
                <a:solidFill>
                  <a:schemeClr val="tx1">
                    <a:lumMod val="65000"/>
                    <a:lumOff val="35000"/>
                  </a:schemeClr>
                </a:solidFill>
                <a:latin typeface="Abadi MT Condensed Light"/>
              </a:rPr>
              <a:t>Write It </a:t>
            </a:r>
            <a:endParaRPr lang="en-US" sz="3200">
              <a:solidFill>
                <a:schemeClr val="tx1">
                  <a:lumMod val="65000"/>
                  <a:lumOff val="35000"/>
                </a:schemeClr>
              </a:solidFill>
              <a:latin typeface="Abadi MT Condensed Light" panose="020B0306030101010103" pitchFamily="34" charset="77"/>
            </a:endParaRPr>
          </a:p>
          <a:p>
            <a:endParaRPr lang="en-US" sz="3200">
              <a:solidFill>
                <a:schemeClr val="tx1">
                  <a:lumMod val="65000"/>
                  <a:lumOff val="35000"/>
                </a:schemeClr>
              </a:solidFill>
              <a:latin typeface="Abadi MT Condensed Light"/>
            </a:endParaRPr>
          </a:p>
          <a:p>
            <a:r>
              <a:rPr lang="en-US" sz="3200">
                <a:solidFill>
                  <a:schemeClr val="tx1">
                    <a:lumMod val="65000"/>
                    <a:lumOff val="35000"/>
                  </a:schemeClr>
                </a:solidFill>
                <a:latin typeface="Abadi MT Condensed Light"/>
              </a:rPr>
              <a:t>or </a:t>
            </a:r>
            <a:endParaRPr lang="en-US" sz="3200">
              <a:solidFill>
                <a:schemeClr val="tx1">
                  <a:lumMod val="65000"/>
                  <a:lumOff val="35000"/>
                </a:schemeClr>
              </a:solidFill>
              <a:latin typeface="Abadi MT Condensed Light" panose="020B0306030101010103" pitchFamily="34" charset="77"/>
            </a:endParaRPr>
          </a:p>
          <a:p>
            <a:endParaRPr lang="en-US" sz="3200">
              <a:solidFill>
                <a:schemeClr val="tx1">
                  <a:lumMod val="65000"/>
                  <a:lumOff val="35000"/>
                </a:schemeClr>
              </a:solidFill>
              <a:latin typeface="Abadi MT Condensed Light"/>
            </a:endParaRPr>
          </a:p>
          <a:p>
            <a:r>
              <a:rPr lang="en-US" sz="3200">
                <a:solidFill>
                  <a:schemeClr val="tx1">
                    <a:lumMod val="65000"/>
                    <a:lumOff val="35000"/>
                  </a:schemeClr>
                </a:solidFill>
                <a:latin typeface="Abadi MT Condensed Light"/>
              </a:rPr>
              <a:t>Record It</a:t>
            </a:r>
            <a:endParaRPr lang="en-US" sz="3200">
              <a:solidFill>
                <a:schemeClr val="tx1">
                  <a:lumMod val="65000"/>
                  <a:lumOff val="35000"/>
                </a:schemeClr>
              </a:solidFill>
              <a:latin typeface="Abadi MT Condensed Light" panose="020B0306030101010103" pitchFamily="34" charset="77"/>
            </a:endParaRPr>
          </a:p>
        </p:txBody>
      </p:sp>
      <p:sp>
        <p:nvSpPr>
          <p:cNvPr id="29" name="TextBox 28">
            <a:extLst>
              <a:ext uri="{FF2B5EF4-FFF2-40B4-BE49-F238E27FC236}">
                <a16:creationId xmlns:a16="http://schemas.microsoft.com/office/drawing/2014/main" id="{B0360182-8A27-9B42-9822-69767BFDE599}"/>
              </a:ext>
            </a:extLst>
          </p:cNvPr>
          <p:cNvSpPr txBox="1"/>
          <p:nvPr/>
        </p:nvSpPr>
        <p:spPr>
          <a:xfrm>
            <a:off x="4493137" y="3152080"/>
            <a:ext cx="2915605" cy="646331"/>
          </a:xfrm>
          <a:prstGeom prst="rect">
            <a:avLst/>
          </a:prstGeom>
          <a:noFill/>
        </p:spPr>
        <p:txBody>
          <a:bodyPr wrap="square" lIns="91440" tIns="45720" rIns="91440" bIns="45720" rtlCol="0" anchor="ctr">
            <a:spAutoFit/>
          </a:bodyPr>
          <a:lstStyle/>
          <a:p>
            <a:pPr algn="ctr"/>
            <a:endParaRPr lang="en-US" sz="3600">
              <a:latin typeface="Marker Felt Thin" panose="02000400000000000000" pitchFamily="2" charset="77"/>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179172" y="241215"/>
            <a:ext cx="3119170"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6</a:t>
            </a:r>
          </a:p>
        </p:txBody>
      </p:sp>
      <p:sp>
        <p:nvSpPr>
          <p:cNvPr id="2" name="TextBox 1">
            <a:extLst>
              <a:ext uri="{FF2B5EF4-FFF2-40B4-BE49-F238E27FC236}">
                <a16:creationId xmlns:a16="http://schemas.microsoft.com/office/drawing/2014/main" id="{1012302B-90ED-4895-A069-0C5C575C1744}"/>
              </a:ext>
            </a:extLst>
          </p:cNvPr>
          <p:cNvSpPr txBox="1"/>
          <p:nvPr/>
        </p:nvSpPr>
        <p:spPr>
          <a:xfrm>
            <a:off x="756249" y="262530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tx1">
                    <a:lumMod val="65000"/>
                    <a:lumOff val="35000"/>
                  </a:schemeClr>
                </a:solidFill>
                <a:cs typeface="Calibri"/>
              </a:rPr>
              <a:t>I Spy </a:t>
            </a:r>
          </a:p>
        </p:txBody>
      </p:sp>
      <p:sp>
        <p:nvSpPr>
          <p:cNvPr id="35" name="Rectangle 34">
            <a:extLst>
              <a:ext uri="{FF2B5EF4-FFF2-40B4-BE49-F238E27FC236}">
                <a16:creationId xmlns:a16="http://schemas.microsoft.com/office/drawing/2014/main" id="{4C11FCA6-4F55-9E4A-B726-EE4096996FE5}"/>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36" name="Rectangle 35">
            <a:extLst>
              <a:ext uri="{FF2B5EF4-FFF2-40B4-BE49-F238E27FC236}">
                <a16:creationId xmlns:a16="http://schemas.microsoft.com/office/drawing/2014/main" id="{662D4A02-74CD-D548-9250-C042DA8F01F0}"/>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7" name="Rectangle 36">
            <a:extLst>
              <a:ext uri="{FF2B5EF4-FFF2-40B4-BE49-F238E27FC236}">
                <a16:creationId xmlns:a16="http://schemas.microsoft.com/office/drawing/2014/main" id="{7533CA65-FC41-AC4D-B0BA-43CC9A86DE9D}"/>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6" name="TextBox 25">
            <a:extLst>
              <a:ext uri="{FF2B5EF4-FFF2-40B4-BE49-F238E27FC236}">
                <a16:creationId xmlns:a16="http://schemas.microsoft.com/office/drawing/2014/main" id="{B013A7E6-6DA3-44F1-9420-A7959D0884CF}"/>
              </a:ext>
            </a:extLst>
          </p:cNvPr>
          <p:cNvSpPr txBox="1"/>
          <p:nvPr/>
        </p:nvSpPr>
        <p:spPr>
          <a:xfrm>
            <a:off x="4724399" y="2970362"/>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bg2">
                    <a:lumMod val="90000"/>
                  </a:schemeClr>
                </a:solidFill>
                <a:cs typeface="Calibri"/>
              </a:rPr>
              <a:t>Three Block Towers</a:t>
            </a:r>
          </a:p>
        </p:txBody>
      </p:sp>
      <p:pic>
        <p:nvPicPr>
          <p:cNvPr id="4" name="Picture 18">
            <a:extLst>
              <a:ext uri="{FF2B5EF4-FFF2-40B4-BE49-F238E27FC236}">
                <a16:creationId xmlns:a16="http://schemas.microsoft.com/office/drawing/2014/main" id="{0E3E8DE7-1355-4F53-8B1D-46B51ADE0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4682" y="5435840"/>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5" name="Cube 4">
            <a:extLst>
              <a:ext uri="{FF2B5EF4-FFF2-40B4-BE49-F238E27FC236}">
                <a16:creationId xmlns:a16="http://schemas.microsoft.com/office/drawing/2014/main" id="{B9D20704-2586-47B4-8808-2A59E8F8718B}"/>
              </a:ext>
            </a:extLst>
          </p:cNvPr>
          <p:cNvSpPr/>
          <p:nvPr/>
        </p:nvSpPr>
        <p:spPr>
          <a:xfrm>
            <a:off x="5085357" y="5365715"/>
            <a:ext cx="632604" cy="690113"/>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094AC1BF-CBEA-4504-926F-23D5922DF436}"/>
              </a:ext>
            </a:extLst>
          </p:cNvPr>
          <p:cNvSpPr/>
          <p:nvPr/>
        </p:nvSpPr>
        <p:spPr>
          <a:xfrm>
            <a:off x="5947999" y="5365715"/>
            <a:ext cx="603849" cy="632604"/>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E901FF93-4B6B-40D5-9D22-D18BBD08449F}"/>
              </a:ext>
            </a:extLst>
          </p:cNvPr>
          <p:cNvSpPr/>
          <p:nvPr/>
        </p:nvSpPr>
        <p:spPr>
          <a:xfrm>
            <a:off x="6767508" y="5308205"/>
            <a:ext cx="690113" cy="747623"/>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Shape&#10;&#10;Description automatically generated">
            <a:extLst>
              <a:ext uri="{FF2B5EF4-FFF2-40B4-BE49-F238E27FC236}">
                <a16:creationId xmlns:a16="http://schemas.microsoft.com/office/drawing/2014/main" id="{BDD8F8B8-4D84-4FD1-9EE7-6EE31B7467C4}"/>
              </a:ext>
            </a:extLst>
          </p:cNvPr>
          <p:cNvPicPr>
            <a:picLocks noChangeAspect="1"/>
          </p:cNvPicPr>
          <p:nvPr/>
        </p:nvPicPr>
        <p:blipFill>
          <a:blip r:embed="rId5"/>
          <a:stretch>
            <a:fillRect/>
          </a:stretch>
        </p:blipFill>
        <p:spPr>
          <a:xfrm>
            <a:off x="8750060" y="2398345"/>
            <a:ext cx="773503" cy="695459"/>
          </a:xfrm>
          <a:prstGeom prst="rect">
            <a:avLst/>
          </a:prstGeom>
        </p:spPr>
      </p:pic>
      <p:pic>
        <p:nvPicPr>
          <p:cNvPr id="7" name="Picture 7">
            <a:extLst>
              <a:ext uri="{FF2B5EF4-FFF2-40B4-BE49-F238E27FC236}">
                <a16:creationId xmlns:a16="http://schemas.microsoft.com/office/drawing/2014/main" id="{DBBD949B-C3D7-E843-9273-6B64EF386381}"/>
              </a:ext>
            </a:extLst>
          </p:cNvPr>
          <p:cNvPicPr>
            <a:picLocks noChangeAspect="1"/>
          </p:cNvPicPr>
          <p:nvPr/>
        </p:nvPicPr>
        <p:blipFill>
          <a:blip r:embed="rId6"/>
          <a:stretch>
            <a:fillRect/>
          </a:stretch>
        </p:blipFill>
        <p:spPr>
          <a:xfrm>
            <a:off x="630679" y="3409609"/>
            <a:ext cx="2861093" cy="2861093"/>
          </a:xfrm>
          <a:prstGeom prst="rect">
            <a:avLst/>
          </a:prstGeom>
        </p:spPr>
      </p:pic>
    </p:spTree>
    <p:extLst>
      <p:ext uri="{BB962C8B-B14F-4D97-AF65-F5344CB8AC3E}">
        <p14:creationId xmlns:p14="http://schemas.microsoft.com/office/powerpoint/2010/main" val="42494526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0000"/>
          </a:solidFill>
          <a:ln w="28575">
            <a:solidFill>
              <a:srgbClr val="FF0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5" name="TextBox 14">
            <a:extLst>
              <a:ext uri="{FF2B5EF4-FFF2-40B4-BE49-F238E27FC236}">
                <a16:creationId xmlns:a16="http://schemas.microsoft.com/office/drawing/2014/main" id="{2794734D-D56B-459A-A1D2-01EC887B9FC6}"/>
              </a:ext>
            </a:extLst>
          </p:cNvPr>
          <p:cNvSpPr txBox="1"/>
          <p:nvPr/>
        </p:nvSpPr>
        <p:spPr>
          <a:xfrm>
            <a:off x="3960604" y="438151"/>
            <a:ext cx="704202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What are some 2-D shapes that you see in this picture?</a:t>
            </a:r>
            <a:endParaRPr lang="en-US" sz="3600">
              <a:cs typeface="Calibri"/>
            </a:endParaRPr>
          </a:p>
        </p:txBody>
      </p:sp>
      <p:pic>
        <p:nvPicPr>
          <p:cNvPr id="6" name="Picture 6" descr="A picture containing table, sitting, small, orange&#10;&#10;Description automatically generated">
            <a:extLst>
              <a:ext uri="{FF2B5EF4-FFF2-40B4-BE49-F238E27FC236}">
                <a16:creationId xmlns:a16="http://schemas.microsoft.com/office/drawing/2014/main" id="{212F5609-33AD-47D0-BECC-F4553AD3D7ED}"/>
              </a:ext>
            </a:extLst>
          </p:cNvPr>
          <p:cNvPicPr>
            <a:picLocks noChangeAspect="1"/>
          </p:cNvPicPr>
          <p:nvPr/>
        </p:nvPicPr>
        <p:blipFill>
          <a:blip r:embed="rId3"/>
          <a:stretch>
            <a:fillRect/>
          </a:stretch>
        </p:blipFill>
        <p:spPr>
          <a:xfrm>
            <a:off x="7759280" y="1399548"/>
            <a:ext cx="3473929" cy="5036568"/>
          </a:xfrm>
          <a:prstGeom prst="rect">
            <a:avLst/>
          </a:prstGeom>
        </p:spPr>
      </p:pic>
      <p:sp>
        <p:nvSpPr>
          <p:cNvPr id="7" name="TextBox 6">
            <a:extLst>
              <a:ext uri="{FF2B5EF4-FFF2-40B4-BE49-F238E27FC236}">
                <a16:creationId xmlns:a16="http://schemas.microsoft.com/office/drawing/2014/main" id="{671CE807-4CCB-4D5B-8A72-EA36385A4136}"/>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8" name="TextBox 7">
            <a:extLst>
              <a:ext uri="{FF2B5EF4-FFF2-40B4-BE49-F238E27FC236}">
                <a16:creationId xmlns:a16="http://schemas.microsoft.com/office/drawing/2014/main" id="{7FB741CC-B06D-47DC-B68D-52E94225DAF4}"/>
              </a:ext>
            </a:extLst>
          </p:cNvPr>
          <p:cNvSpPr txBox="1"/>
          <p:nvPr/>
        </p:nvSpPr>
        <p:spPr>
          <a:xfrm>
            <a:off x="612475" y="16476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Show your thinking here:</a:t>
            </a:r>
          </a:p>
        </p:txBody>
      </p:sp>
    </p:spTree>
    <p:extLst>
      <p:ext uri="{BB962C8B-B14F-4D97-AF65-F5344CB8AC3E}">
        <p14:creationId xmlns:p14="http://schemas.microsoft.com/office/powerpoint/2010/main" val="2732090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0000"/>
          </a:solidFill>
          <a:ln w="28575">
            <a:solidFill>
              <a:srgbClr val="FF0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5" name="TextBox 14">
            <a:extLst>
              <a:ext uri="{FF2B5EF4-FFF2-40B4-BE49-F238E27FC236}">
                <a16:creationId xmlns:a16="http://schemas.microsoft.com/office/drawing/2014/main" id="{2794734D-D56B-459A-A1D2-01EC887B9FC6}"/>
              </a:ext>
            </a:extLst>
          </p:cNvPr>
          <p:cNvSpPr txBox="1"/>
          <p:nvPr/>
        </p:nvSpPr>
        <p:spPr>
          <a:xfrm>
            <a:off x="3874340" y="337509"/>
            <a:ext cx="77896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What are some 3-D objects and  2-D shapes that you see in this picture?</a:t>
            </a:r>
            <a:endParaRPr lang="en-US" sz="3600">
              <a:cs typeface="Calibri"/>
            </a:endParaRPr>
          </a:p>
        </p:txBody>
      </p:sp>
      <p:sp>
        <p:nvSpPr>
          <p:cNvPr id="7" name="TextBox 6">
            <a:extLst>
              <a:ext uri="{FF2B5EF4-FFF2-40B4-BE49-F238E27FC236}">
                <a16:creationId xmlns:a16="http://schemas.microsoft.com/office/drawing/2014/main" id="{671CE807-4CCB-4D5B-8A72-EA36385A4136}"/>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2" name="Picture 3" descr="A picture containing toy, table, looking, cake&#10;&#10;Description automatically generated">
            <a:extLst>
              <a:ext uri="{FF2B5EF4-FFF2-40B4-BE49-F238E27FC236}">
                <a16:creationId xmlns:a16="http://schemas.microsoft.com/office/drawing/2014/main" id="{EFE1C05F-70A9-4024-B71D-554D24389999}"/>
              </a:ext>
            </a:extLst>
          </p:cNvPr>
          <p:cNvPicPr>
            <a:picLocks noChangeAspect="1"/>
          </p:cNvPicPr>
          <p:nvPr/>
        </p:nvPicPr>
        <p:blipFill>
          <a:blip r:embed="rId3"/>
          <a:stretch>
            <a:fillRect/>
          </a:stretch>
        </p:blipFill>
        <p:spPr>
          <a:xfrm>
            <a:off x="4997570" y="1768286"/>
            <a:ext cx="6308784" cy="4471614"/>
          </a:xfrm>
          <a:prstGeom prst="rect">
            <a:avLst/>
          </a:prstGeom>
        </p:spPr>
      </p:pic>
      <p:sp>
        <p:nvSpPr>
          <p:cNvPr id="4" name="TextBox 3">
            <a:extLst>
              <a:ext uri="{FF2B5EF4-FFF2-40B4-BE49-F238E27FC236}">
                <a16:creationId xmlns:a16="http://schemas.microsoft.com/office/drawing/2014/main" id="{476C2876-8206-4A7C-BF5C-0D5FF6C205CD}"/>
              </a:ext>
            </a:extLst>
          </p:cNvPr>
          <p:cNvSpPr txBox="1"/>
          <p:nvPr/>
        </p:nvSpPr>
        <p:spPr>
          <a:xfrm>
            <a:off x="612475" y="16476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Show your thinking here:</a:t>
            </a:r>
          </a:p>
        </p:txBody>
      </p:sp>
    </p:spTree>
    <p:extLst>
      <p:ext uri="{BB962C8B-B14F-4D97-AF65-F5344CB8AC3E}">
        <p14:creationId xmlns:p14="http://schemas.microsoft.com/office/powerpoint/2010/main" val="16999095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rgbClr val="FF0000"/>
          </a:solidFill>
          <a:ln w="28575">
            <a:solidFill>
              <a:srgbClr val="FF0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1414070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US" sz="4800">
                <a:latin typeface="Bradley Hand" pitchFamily="2" charset="77"/>
              </a:rPr>
              <a:t>2</a:t>
            </a:r>
          </a:p>
        </p:txBody>
      </p:sp>
      <p:sp>
        <p:nvSpPr>
          <p:cNvPr id="2" name="TextBox 1">
            <a:extLst>
              <a:ext uri="{FF2B5EF4-FFF2-40B4-BE49-F238E27FC236}">
                <a16:creationId xmlns:a16="http://schemas.microsoft.com/office/drawing/2014/main" id="{61147D77-68FB-4415-8249-1B2CC2D35269}"/>
              </a:ext>
            </a:extLst>
          </p:cNvPr>
          <p:cNvSpPr txBox="1"/>
          <p:nvPr/>
        </p:nvSpPr>
        <p:spPr>
          <a:xfrm>
            <a:off x="1415110" y="1273688"/>
            <a:ext cx="1065734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How many different towers can you make using one red, one green, and one yellow block? Show your thinking for all combinations you can find.</a:t>
            </a:r>
            <a:endParaRPr lang="en-US" sz="2800">
              <a:cs typeface="Calibri"/>
            </a:endParaRPr>
          </a:p>
        </p:txBody>
      </p:sp>
      <p:sp>
        <p:nvSpPr>
          <p:cNvPr id="4" name="Cube 3">
            <a:extLst>
              <a:ext uri="{FF2B5EF4-FFF2-40B4-BE49-F238E27FC236}">
                <a16:creationId xmlns:a16="http://schemas.microsoft.com/office/drawing/2014/main" id="{F26606FC-29BA-4CE5-8E52-CEDA49439C52}"/>
              </a:ext>
            </a:extLst>
          </p:cNvPr>
          <p:cNvSpPr/>
          <p:nvPr/>
        </p:nvSpPr>
        <p:spPr>
          <a:xfrm>
            <a:off x="434524" y="217410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Cube 51">
            <a:extLst>
              <a:ext uri="{FF2B5EF4-FFF2-40B4-BE49-F238E27FC236}">
                <a16:creationId xmlns:a16="http://schemas.microsoft.com/office/drawing/2014/main" id="{D3B32C4B-A5D5-4CBF-8F2F-7DC08E0BCA29}"/>
              </a:ext>
            </a:extLst>
          </p:cNvPr>
          <p:cNvSpPr/>
          <p:nvPr/>
        </p:nvSpPr>
        <p:spPr>
          <a:xfrm>
            <a:off x="434524" y="4049080"/>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Cube 52">
            <a:extLst>
              <a:ext uri="{FF2B5EF4-FFF2-40B4-BE49-F238E27FC236}">
                <a16:creationId xmlns:a16="http://schemas.microsoft.com/office/drawing/2014/main" id="{E7D2B3A5-A5AA-4AA9-A197-470668B1A58F}"/>
              </a:ext>
            </a:extLst>
          </p:cNvPr>
          <p:cNvSpPr/>
          <p:nvPr/>
        </p:nvSpPr>
        <p:spPr>
          <a:xfrm>
            <a:off x="434524" y="3111592"/>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D9009912-270F-478D-8472-DB6942E4A32D}"/>
              </a:ext>
            </a:extLst>
          </p:cNvPr>
          <p:cNvSpPr txBox="1"/>
          <p:nvPr/>
        </p:nvSpPr>
        <p:spPr>
          <a:xfrm>
            <a:off x="4497050" y="437422"/>
            <a:ext cx="3936468" cy="646331"/>
          </a:xfrm>
          <a:prstGeom prst="rect">
            <a:avLst/>
          </a:prstGeom>
          <a:noFill/>
        </p:spPr>
        <p:txBody>
          <a:bodyPr wrap="square" rtlCol="0">
            <a:spAutoFit/>
          </a:bodyPr>
          <a:lstStyle/>
          <a:p>
            <a:r>
              <a:rPr lang="en-US" sz="3600"/>
              <a:t>Three Block Towers</a:t>
            </a:r>
            <a:endParaRPr lang="en-CA" sz="3600"/>
          </a:p>
        </p:txBody>
      </p:sp>
      <p:sp>
        <p:nvSpPr>
          <p:cNvPr id="54" name="Cube 53">
            <a:extLst>
              <a:ext uri="{FF2B5EF4-FFF2-40B4-BE49-F238E27FC236}">
                <a16:creationId xmlns:a16="http://schemas.microsoft.com/office/drawing/2014/main" id="{0BF639C9-ECDC-4E81-ACDB-3A7BB86EA5F9}"/>
              </a:ext>
            </a:extLst>
          </p:cNvPr>
          <p:cNvSpPr/>
          <p:nvPr/>
        </p:nvSpPr>
        <p:spPr>
          <a:xfrm>
            <a:off x="434524" y="217410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Cube 54">
            <a:extLst>
              <a:ext uri="{FF2B5EF4-FFF2-40B4-BE49-F238E27FC236}">
                <a16:creationId xmlns:a16="http://schemas.microsoft.com/office/drawing/2014/main" id="{95D76314-4B29-49C7-BA39-CA48F4F7DA8F}"/>
              </a:ext>
            </a:extLst>
          </p:cNvPr>
          <p:cNvSpPr/>
          <p:nvPr/>
        </p:nvSpPr>
        <p:spPr>
          <a:xfrm>
            <a:off x="434524" y="217410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Cube 55">
            <a:extLst>
              <a:ext uri="{FF2B5EF4-FFF2-40B4-BE49-F238E27FC236}">
                <a16:creationId xmlns:a16="http://schemas.microsoft.com/office/drawing/2014/main" id="{E1970A39-3E9B-4FEB-B883-B85E91F1AA46}"/>
              </a:ext>
            </a:extLst>
          </p:cNvPr>
          <p:cNvSpPr/>
          <p:nvPr/>
        </p:nvSpPr>
        <p:spPr>
          <a:xfrm>
            <a:off x="434524" y="217410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Cube 56">
            <a:extLst>
              <a:ext uri="{FF2B5EF4-FFF2-40B4-BE49-F238E27FC236}">
                <a16:creationId xmlns:a16="http://schemas.microsoft.com/office/drawing/2014/main" id="{CA2F0081-9EC7-45D1-BA17-98994C6F97C5}"/>
              </a:ext>
            </a:extLst>
          </p:cNvPr>
          <p:cNvSpPr/>
          <p:nvPr/>
        </p:nvSpPr>
        <p:spPr>
          <a:xfrm>
            <a:off x="434524" y="217410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Cube 57">
            <a:extLst>
              <a:ext uri="{FF2B5EF4-FFF2-40B4-BE49-F238E27FC236}">
                <a16:creationId xmlns:a16="http://schemas.microsoft.com/office/drawing/2014/main" id="{6A4006E1-3E2D-4C5E-B9C3-7F2305AAA92F}"/>
              </a:ext>
            </a:extLst>
          </p:cNvPr>
          <p:cNvSpPr/>
          <p:nvPr/>
        </p:nvSpPr>
        <p:spPr>
          <a:xfrm>
            <a:off x="434524" y="217410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Cube 58">
            <a:extLst>
              <a:ext uri="{FF2B5EF4-FFF2-40B4-BE49-F238E27FC236}">
                <a16:creationId xmlns:a16="http://schemas.microsoft.com/office/drawing/2014/main" id="{C70A0932-BA3B-435C-9233-86072B95E5BC}"/>
              </a:ext>
            </a:extLst>
          </p:cNvPr>
          <p:cNvSpPr/>
          <p:nvPr/>
        </p:nvSpPr>
        <p:spPr>
          <a:xfrm>
            <a:off x="434524" y="217410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Cube 59">
            <a:extLst>
              <a:ext uri="{FF2B5EF4-FFF2-40B4-BE49-F238E27FC236}">
                <a16:creationId xmlns:a16="http://schemas.microsoft.com/office/drawing/2014/main" id="{81A15A1F-5591-4016-954A-06B1C00798EE}"/>
              </a:ext>
            </a:extLst>
          </p:cNvPr>
          <p:cNvSpPr/>
          <p:nvPr/>
        </p:nvSpPr>
        <p:spPr>
          <a:xfrm>
            <a:off x="434524" y="217410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Cube 60">
            <a:extLst>
              <a:ext uri="{FF2B5EF4-FFF2-40B4-BE49-F238E27FC236}">
                <a16:creationId xmlns:a16="http://schemas.microsoft.com/office/drawing/2014/main" id="{5DA120BC-EDDF-4CBB-B8B2-257EDED8C4CF}"/>
              </a:ext>
            </a:extLst>
          </p:cNvPr>
          <p:cNvSpPr/>
          <p:nvPr/>
        </p:nvSpPr>
        <p:spPr>
          <a:xfrm>
            <a:off x="434524" y="217410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Cube 61">
            <a:extLst>
              <a:ext uri="{FF2B5EF4-FFF2-40B4-BE49-F238E27FC236}">
                <a16:creationId xmlns:a16="http://schemas.microsoft.com/office/drawing/2014/main" id="{EDEAF0ED-33D0-4FC5-AA77-492C72B140B4}"/>
              </a:ext>
            </a:extLst>
          </p:cNvPr>
          <p:cNvSpPr/>
          <p:nvPr/>
        </p:nvSpPr>
        <p:spPr>
          <a:xfrm>
            <a:off x="434524" y="217410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Cube 62">
            <a:extLst>
              <a:ext uri="{FF2B5EF4-FFF2-40B4-BE49-F238E27FC236}">
                <a16:creationId xmlns:a16="http://schemas.microsoft.com/office/drawing/2014/main" id="{966FB060-CA79-4F9B-A8F3-845FCB0914CC}"/>
              </a:ext>
            </a:extLst>
          </p:cNvPr>
          <p:cNvSpPr/>
          <p:nvPr/>
        </p:nvSpPr>
        <p:spPr>
          <a:xfrm>
            <a:off x="434524" y="217410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Cube 63">
            <a:extLst>
              <a:ext uri="{FF2B5EF4-FFF2-40B4-BE49-F238E27FC236}">
                <a16:creationId xmlns:a16="http://schemas.microsoft.com/office/drawing/2014/main" id="{7849B32F-DB21-45EE-A54F-994501C59DFC}"/>
              </a:ext>
            </a:extLst>
          </p:cNvPr>
          <p:cNvSpPr/>
          <p:nvPr/>
        </p:nvSpPr>
        <p:spPr>
          <a:xfrm>
            <a:off x="434524" y="3111592"/>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Cube 64">
            <a:extLst>
              <a:ext uri="{FF2B5EF4-FFF2-40B4-BE49-F238E27FC236}">
                <a16:creationId xmlns:a16="http://schemas.microsoft.com/office/drawing/2014/main" id="{6E7B9E91-2A64-4643-8987-C5EE3F9CA0A8}"/>
              </a:ext>
            </a:extLst>
          </p:cNvPr>
          <p:cNvSpPr/>
          <p:nvPr/>
        </p:nvSpPr>
        <p:spPr>
          <a:xfrm>
            <a:off x="434524" y="3111592"/>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Cube 65">
            <a:extLst>
              <a:ext uri="{FF2B5EF4-FFF2-40B4-BE49-F238E27FC236}">
                <a16:creationId xmlns:a16="http://schemas.microsoft.com/office/drawing/2014/main" id="{9D2709EE-8FDC-4604-BCFC-535BD0A06EBA}"/>
              </a:ext>
            </a:extLst>
          </p:cNvPr>
          <p:cNvSpPr/>
          <p:nvPr/>
        </p:nvSpPr>
        <p:spPr>
          <a:xfrm>
            <a:off x="434524" y="3111592"/>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Cube 66">
            <a:extLst>
              <a:ext uri="{FF2B5EF4-FFF2-40B4-BE49-F238E27FC236}">
                <a16:creationId xmlns:a16="http://schemas.microsoft.com/office/drawing/2014/main" id="{D7597170-908E-486F-AB92-E4F18D561BE1}"/>
              </a:ext>
            </a:extLst>
          </p:cNvPr>
          <p:cNvSpPr/>
          <p:nvPr/>
        </p:nvSpPr>
        <p:spPr>
          <a:xfrm>
            <a:off x="434524" y="3111592"/>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8" name="Cube 67">
            <a:extLst>
              <a:ext uri="{FF2B5EF4-FFF2-40B4-BE49-F238E27FC236}">
                <a16:creationId xmlns:a16="http://schemas.microsoft.com/office/drawing/2014/main" id="{50425AA7-A2D7-4A76-BC3B-79A4D83076BD}"/>
              </a:ext>
            </a:extLst>
          </p:cNvPr>
          <p:cNvSpPr/>
          <p:nvPr/>
        </p:nvSpPr>
        <p:spPr>
          <a:xfrm>
            <a:off x="434524" y="3111592"/>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9" name="Cube 68">
            <a:extLst>
              <a:ext uri="{FF2B5EF4-FFF2-40B4-BE49-F238E27FC236}">
                <a16:creationId xmlns:a16="http://schemas.microsoft.com/office/drawing/2014/main" id="{A4C0A738-0F06-4F51-9BC5-616CBAACB850}"/>
              </a:ext>
            </a:extLst>
          </p:cNvPr>
          <p:cNvSpPr/>
          <p:nvPr/>
        </p:nvSpPr>
        <p:spPr>
          <a:xfrm>
            <a:off x="434524" y="3111592"/>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Cube 69">
            <a:extLst>
              <a:ext uri="{FF2B5EF4-FFF2-40B4-BE49-F238E27FC236}">
                <a16:creationId xmlns:a16="http://schemas.microsoft.com/office/drawing/2014/main" id="{EC480604-2F62-47BE-9F75-6761021A13B6}"/>
              </a:ext>
            </a:extLst>
          </p:cNvPr>
          <p:cNvSpPr/>
          <p:nvPr/>
        </p:nvSpPr>
        <p:spPr>
          <a:xfrm>
            <a:off x="434524" y="3111592"/>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Cube 70">
            <a:extLst>
              <a:ext uri="{FF2B5EF4-FFF2-40B4-BE49-F238E27FC236}">
                <a16:creationId xmlns:a16="http://schemas.microsoft.com/office/drawing/2014/main" id="{7582EB50-3379-4BDB-9CF8-73DA1D716B30}"/>
              </a:ext>
            </a:extLst>
          </p:cNvPr>
          <p:cNvSpPr/>
          <p:nvPr/>
        </p:nvSpPr>
        <p:spPr>
          <a:xfrm>
            <a:off x="434524" y="3111592"/>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Cube 71">
            <a:extLst>
              <a:ext uri="{FF2B5EF4-FFF2-40B4-BE49-F238E27FC236}">
                <a16:creationId xmlns:a16="http://schemas.microsoft.com/office/drawing/2014/main" id="{87DECD46-AB41-4495-8801-F6001FE692EF}"/>
              </a:ext>
            </a:extLst>
          </p:cNvPr>
          <p:cNvSpPr/>
          <p:nvPr/>
        </p:nvSpPr>
        <p:spPr>
          <a:xfrm>
            <a:off x="434524" y="3111592"/>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Cube 72">
            <a:extLst>
              <a:ext uri="{FF2B5EF4-FFF2-40B4-BE49-F238E27FC236}">
                <a16:creationId xmlns:a16="http://schemas.microsoft.com/office/drawing/2014/main" id="{5BC238CA-AE35-4A95-9E5A-81672A7ADC63}"/>
              </a:ext>
            </a:extLst>
          </p:cNvPr>
          <p:cNvSpPr/>
          <p:nvPr/>
        </p:nvSpPr>
        <p:spPr>
          <a:xfrm>
            <a:off x="434524" y="3111592"/>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Cube 73">
            <a:extLst>
              <a:ext uri="{FF2B5EF4-FFF2-40B4-BE49-F238E27FC236}">
                <a16:creationId xmlns:a16="http://schemas.microsoft.com/office/drawing/2014/main" id="{FC37740B-FE1A-4EB6-98BF-87692D1B2A2E}"/>
              </a:ext>
            </a:extLst>
          </p:cNvPr>
          <p:cNvSpPr/>
          <p:nvPr/>
        </p:nvSpPr>
        <p:spPr>
          <a:xfrm>
            <a:off x="434524" y="4049080"/>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Cube 74">
            <a:extLst>
              <a:ext uri="{FF2B5EF4-FFF2-40B4-BE49-F238E27FC236}">
                <a16:creationId xmlns:a16="http://schemas.microsoft.com/office/drawing/2014/main" id="{78D999ED-882C-4FC2-915A-E1C3F7817F43}"/>
              </a:ext>
            </a:extLst>
          </p:cNvPr>
          <p:cNvSpPr/>
          <p:nvPr/>
        </p:nvSpPr>
        <p:spPr>
          <a:xfrm>
            <a:off x="434524" y="4049080"/>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Cube 75">
            <a:extLst>
              <a:ext uri="{FF2B5EF4-FFF2-40B4-BE49-F238E27FC236}">
                <a16:creationId xmlns:a16="http://schemas.microsoft.com/office/drawing/2014/main" id="{EE358AEE-0B27-4EE9-ABB4-F0CF6478D012}"/>
              </a:ext>
            </a:extLst>
          </p:cNvPr>
          <p:cNvSpPr/>
          <p:nvPr/>
        </p:nvSpPr>
        <p:spPr>
          <a:xfrm>
            <a:off x="434524" y="4049080"/>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7" name="Cube 76">
            <a:extLst>
              <a:ext uri="{FF2B5EF4-FFF2-40B4-BE49-F238E27FC236}">
                <a16:creationId xmlns:a16="http://schemas.microsoft.com/office/drawing/2014/main" id="{AC655CF9-532E-444C-BE57-D5DE9DDDF20F}"/>
              </a:ext>
            </a:extLst>
          </p:cNvPr>
          <p:cNvSpPr/>
          <p:nvPr/>
        </p:nvSpPr>
        <p:spPr>
          <a:xfrm>
            <a:off x="434524" y="4049080"/>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8" name="Cube 77">
            <a:extLst>
              <a:ext uri="{FF2B5EF4-FFF2-40B4-BE49-F238E27FC236}">
                <a16:creationId xmlns:a16="http://schemas.microsoft.com/office/drawing/2014/main" id="{9A88F662-CC20-4C7D-BB7B-7417DAF52DF4}"/>
              </a:ext>
            </a:extLst>
          </p:cNvPr>
          <p:cNvSpPr/>
          <p:nvPr/>
        </p:nvSpPr>
        <p:spPr>
          <a:xfrm>
            <a:off x="434524" y="4049080"/>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Cube 78">
            <a:extLst>
              <a:ext uri="{FF2B5EF4-FFF2-40B4-BE49-F238E27FC236}">
                <a16:creationId xmlns:a16="http://schemas.microsoft.com/office/drawing/2014/main" id="{9D96483D-F48F-4A8D-AA63-9240233244EE}"/>
              </a:ext>
            </a:extLst>
          </p:cNvPr>
          <p:cNvSpPr/>
          <p:nvPr/>
        </p:nvSpPr>
        <p:spPr>
          <a:xfrm>
            <a:off x="434524" y="4049080"/>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0" name="Cube 79">
            <a:extLst>
              <a:ext uri="{FF2B5EF4-FFF2-40B4-BE49-F238E27FC236}">
                <a16:creationId xmlns:a16="http://schemas.microsoft.com/office/drawing/2014/main" id="{CBD1433D-D294-4C7E-A828-1B6BFEF40D84}"/>
              </a:ext>
            </a:extLst>
          </p:cNvPr>
          <p:cNvSpPr/>
          <p:nvPr/>
        </p:nvSpPr>
        <p:spPr>
          <a:xfrm>
            <a:off x="434524" y="4049080"/>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Cube 80">
            <a:extLst>
              <a:ext uri="{FF2B5EF4-FFF2-40B4-BE49-F238E27FC236}">
                <a16:creationId xmlns:a16="http://schemas.microsoft.com/office/drawing/2014/main" id="{ADA5E5E2-17D7-43F5-9EFD-48758C3D9A75}"/>
              </a:ext>
            </a:extLst>
          </p:cNvPr>
          <p:cNvSpPr/>
          <p:nvPr/>
        </p:nvSpPr>
        <p:spPr>
          <a:xfrm>
            <a:off x="434524" y="4049080"/>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 name="Cube 81">
            <a:extLst>
              <a:ext uri="{FF2B5EF4-FFF2-40B4-BE49-F238E27FC236}">
                <a16:creationId xmlns:a16="http://schemas.microsoft.com/office/drawing/2014/main" id="{2A626A70-E375-4DC6-842B-F39CF13CAFE7}"/>
              </a:ext>
            </a:extLst>
          </p:cNvPr>
          <p:cNvSpPr/>
          <p:nvPr/>
        </p:nvSpPr>
        <p:spPr>
          <a:xfrm>
            <a:off x="434524" y="4049080"/>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3" name="Cube 82">
            <a:extLst>
              <a:ext uri="{FF2B5EF4-FFF2-40B4-BE49-F238E27FC236}">
                <a16:creationId xmlns:a16="http://schemas.microsoft.com/office/drawing/2014/main" id="{D24DEEBD-A268-4447-A01E-48924DF654B6}"/>
              </a:ext>
            </a:extLst>
          </p:cNvPr>
          <p:cNvSpPr/>
          <p:nvPr/>
        </p:nvSpPr>
        <p:spPr>
          <a:xfrm>
            <a:off x="434524" y="4049080"/>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4" name="Cube 83">
            <a:extLst>
              <a:ext uri="{FF2B5EF4-FFF2-40B4-BE49-F238E27FC236}">
                <a16:creationId xmlns:a16="http://schemas.microsoft.com/office/drawing/2014/main" id="{DD5B1274-F679-4195-B4A3-9A2AD993A998}"/>
              </a:ext>
            </a:extLst>
          </p:cNvPr>
          <p:cNvSpPr/>
          <p:nvPr/>
        </p:nvSpPr>
        <p:spPr>
          <a:xfrm>
            <a:off x="434524" y="4049080"/>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6F494093-659C-4CFB-8B02-A2CBB1F0B485}"/>
              </a:ext>
            </a:extLst>
          </p:cNvPr>
          <p:cNvSpPr txBox="1"/>
          <p:nvPr/>
        </p:nvSpPr>
        <p:spPr>
          <a:xfrm>
            <a:off x="200526" y="1663908"/>
            <a:ext cx="1133599" cy="369332"/>
          </a:xfrm>
          <a:prstGeom prst="rect">
            <a:avLst/>
          </a:prstGeom>
          <a:noFill/>
        </p:spPr>
        <p:txBody>
          <a:bodyPr wrap="square" rtlCol="0">
            <a:spAutoFit/>
          </a:bodyPr>
          <a:lstStyle/>
          <a:p>
            <a:pPr algn="ctr"/>
            <a:r>
              <a:rPr lang="en-US"/>
              <a:t>Use me!</a:t>
            </a:r>
            <a:endParaRPr lang="en-CA"/>
          </a:p>
        </p:txBody>
      </p:sp>
    </p:spTree>
    <p:extLst>
      <p:ext uri="{BB962C8B-B14F-4D97-AF65-F5344CB8AC3E}">
        <p14:creationId xmlns:p14="http://schemas.microsoft.com/office/powerpoint/2010/main" val="24571046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US" sz="4800">
                <a:latin typeface="Bradley Hand" pitchFamily="2" charset="77"/>
              </a:rPr>
              <a:t>2</a:t>
            </a:r>
          </a:p>
        </p:txBody>
      </p:sp>
      <p:sp>
        <p:nvSpPr>
          <p:cNvPr id="2" name="TextBox 1">
            <a:extLst>
              <a:ext uri="{FF2B5EF4-FFF2-40B4-BE49-F238E27FC236}">
                <a16:creationId xmlns:a16="http://schemas.microsoft.com/office/drawing/2014/main" id="{B0A856E1-66E1-4F13-B18E-5661A6A3A113}"/>
              </a:ext>
            </a:extLst>
          </p:cNvPr>
          <p:cNvSpPr txBox="1"/>
          <p:nvPr/>
        </p:nvSpPr>
        <p:spPr>
          <a:xfrm>
            <a:off x="1340489" y="1126885"/>
            <a:ext cx="103488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r>
              <a:rPr lang="en-US" sz="2800"/>
              <a:t>How many can you make if you have a blue block as well?</a:t>
            </a:r>
            <a:r>
              <a:rPr lang="en-US" sz="2800">
                <a:cs typeface="Calibri"/>
              </a:rPr>
              <a:t>​</a:t>
            </a:r>
          </a:p>
        </p:txBody>
      </p:sp>
      <p:sp>
        <p:nvSpPr>
          <p:cNvPr id="53" name="TextBox 52">
            <a:extLst>
              <a:ext uri="{FF2B5EF4-FFF2-40B4-BE49-F238E27FC236}">
                <a16:creationId xmlns:a16="http://schemas.microsoft.com/office/drawing/2014/main" id="{8C230188-4044-4973-89F7-55CEAAE7CEE9}"/>
              </a:ext>
            </a:extLst>
          </p:cNvPr>
          <p:cNvSpPr txBox="1"/>
          <p:nvPr/>
        </p:nvSpPr>
        <p:spPr>
          <a:xfrm>
            <a:off x="4497050" y="437422"/>
            <a:ext cx="3936468" cy="646331"/>
          </a:xfrm>
          <a:prstGeom prst="rect">
            <a:avLst/>
          </a:prstGeom>
          <a:noFill/>
        </p:spPr>
        <p:txBody>
          <a:bodyPr wrap="square" rtlCol="0">
            <a:spAutoFit/>
          </a:bodyPr>
          <a:lstStyle/>
          <a:p>
            <a:r>
              <a:rPr lang="en-US" sz="3600"/>
              <a:t>Four Block Towers</a:t>
            </a:r>
            <a:endParaRPr lang="en-CA" sz="3600"/>
          </a:p>
        </p:txBody>
      </p:sp>
      <p:sp>
        <p:nvSpPr>
          <p:cNvPr id="77" name="Cube 76">
            <a:extLst>
              <a:ext uri="{FF2B5EF4-FFF2-40B4-BE49-F238E27FC236}">
                <a16:creationId xmlns:a16="http://schemas.microsoft.com/office/drawing/2014/main" id="{77B7FD29-A604-41B0-A92F-99A940C47978}"/>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Cube 96">
            <a:extLst>
              <a:ext uri="{FF2B5EF4-FFF2-40B4-BE49-F238E27FC236}">
                <a16:creationId xmlns:a16="http://schemas.microsoft.com/office/drawing/2014/main" id="{F6DD7410-FD37-422B-BC1C-0F64590C2FCA}"/>
              </a:ext>
            </a:extLst>
          </p:cNvPr>
          <p:cNvSpPr/>
          <p:nvPr/>
        </p:nvSpPr>
        <p:spPr>
          <a:xfrm>
            <a:off x="391392"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7" name="Cube 116">
            <a:extLst>
              <a:ext uri="{FF2B5EF4-FFF2-40B4-BE49-F238E27FC236}">
                <a16:creationId xmlns:a16="http://schemas.microsoft.com/office/drawing/2014/main" id="{7265B5EB-8804-45DA-BD64-61CB06D91523}"/>
              </a:ext>
            </a:extLst>
          </p:cNvPr>
          <p:cNvSpPr/>
          <p:nvPr/>
        </p:nvSpPr>
        <p:spPr>
          <a:xfrm>
            <a:off x="405770"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6ED315E-A5D9-4A4A-AFDF-5820A48F48CC}"/>
              </a:ext>
            </a:extLst>
          </p:cNvPr>
          <p:cNvSpPr txBox="1"/>
          <p:nvPr/>
        </p:nvSpPr>
        <p:spPr>
          <a:xfrm>
            <a:off x="200526" y="1663908"/>
            <a:ext cx="1133599" cy="369332"/>
          </a:xfrm>
          <a:prstGeom prst="rect">
            <a:avLst/>
          </a:prstGeom>
          <a:noFill/>
        </p:spPr>
        <p:txBody>
          <a:bodyPr wrap="square" rtlCol="0">
            <a:spAutoFit/>
          </a:bodyPr>
          <a:lstStyle/>
          <a:p>
            <a:pPr algn="ctr"/>
            <a:r>
              <a:rPr lang="en-US"/>
              <a:t>Use me!</a:t>
            </a:r>
            <a:endParaRPr lang="en-CA"/>
          </a:p>
        </p:txBody>
      </p:sp>
      <p:sp>
        <p:nvSpPr>
          <p:cNvPr id="140" name="Cube 139">
            <a:extLst>
              <a:ext uri="{FF2B5EF4-FFF2-40B4-BE49-F238E27FC236}">
                <a16:creationId xmlns:a16="http://schemas.microsoft.com/office/drawing/2014/main" id="{4A4508B0-8E69-479E-B81D-B8BAAB3E691E}"/>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0" name="Cube 149">
            <a:extLst>
              <a:ext uri="{FF2B5EF4-FFF2-40B4-BE49-F238E27FC236}">
                <a16:creationId xmlns:a16="http://schemas.microsoft.com/office/drawing/2014/main" id="{BF209346-20DF-47AD-8AEB-B09C16EDD1C4}"/>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1" name="Cube 150">
            <a:extLst>
              <a:ext uri="{FF2B5EF4-FFF2-40B4-BE49-F238E27FC236}">
                <a16:creationId xmlns:a16="http://schemas.microsoft.com/office/drawing/2014/main" id="{7EE965D9-D4CC-421D-995F-3605493C0B15}"/>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2" name="Cube 151">
            <a:extLst>
              <a:ext uri="{FF2B5EF4-FFF2-40B4-BE49-F238E27FC236}">
                <a16:creationId xmlns:a16="http://schemas.microsoft.com/office/drawing/2014/main" id="{3F718C2E-9D2A-4758-802B-0A67DEE73C4C}"/>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3" name="Cube 152">
            <a:extLst>
              <a:ext uri="{FF2B5EF4-FFF2-40B4-BE49-F238E27FC236}">
                <a16:creationId xmlns:a16="http://schemas.microsoft.com/office/drawing/2014/main" id="{CE7098F0-70AE-4BFD-A089-E03A0A07770F}"/>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4" name="Cube 153">
            <a:extLst>
              <a:ext uri="{FF2B5EF4-FFF2-40B4-BE49-F238E27FC236}">
                <a16:creationId xmlns:a16="http://schemas.microsoft.com/office/drawing/2014/main" id="{1397DCEA-2707-43F2-BDA9-FF57F0D621E3}"/>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5" name="Cube 154">
            <a:extLst>
              <a:ext uri="{FF2B5EF4-FFF2-40B4-BE49-F238E27FC236}">
                <a16:creationId xmlns:a16="http://schemas.microsoft.com/office/drawing/2014/main" id="{DA552EB2-78C2-4081-86DC-EA97384B77C0}"/>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6" name="Cube 155">
            <a:extLst>
              <a:ext uri="{FF2B5EF4-FFF2-40B4-BE49-F238E27FC236}">
                <a16:creationId xmlns:a16="http://schemas.microsoft.com/office/drawing/2014/main" id="{4A5790A2-2F35-4EDC-BD43-8C91A3E72027}"/>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7" name="Cube 156">
            <a:extLst>
              <a:ext uri="{FF2B5EF4-FFF2-40B4-BE49-F238E27FC236}">
                <a16:creationId xmlns:a16="http://schemas.microsoft.com/office/drawing/2014/main" id="{0D6E59BE-5EA0-4333-8CF9-8109A3721008}"/>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8" name="Cube 157">
            <a:extLst>
              <a:ext uri="{FF2B5EF4-FFF2-40B4-BE49-F238E27FC236}">
                <a16:creationId xmlns:a16="http://schemas.microsoft.com/office/drawing/2014/main" id="{3B0101D5-A43B-4CCF-AB7D-EA34E37B4414}"/>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9" name="Cube 158">
            <a:extLst>
              <a:ext uri="{FF2B5EF4-FFF2-40B4-BE49-F238E27FC236}">
                <a16:creationId xmlns:a16="http://schemas.microsoft.com/office/drawing/2014/main" id="{4ABE9498-08EA-4BDC-9AA7-A9DF1C65BBD6}"/>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0" name="Cube 159">
            <a:extLst>
              <a:ext uri="{FF2B5EF4-FFF2-40B4-BE49-F238E27FC236}">
                <a16:creationId xmlns:a16="http://schemas.microsoft.com/office/drawing/2014/main" id="{61C713C2-6364-437C-9FBF-D1B54AA89524}"/>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1" name="Cube 160">
            <a:extLst>
              <a:ext uri="{FF2B5EF4-FFF2-40B4-BE49-F238E27FC236}">
                <a16:creationId xmlns:a16="http://schemas.microsoft.com/office/drawing/2014/main" id="{6F788468-CA92-4F8B-8D3B-19DD72B6A281}"/>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2" name="Cube 161">
            <a:extLst>
              <a:ext uri="{FF2B5EF4-FFF2-40B4-BE49-F238E27FC236}">
                <a16:creationId xmlns:a16="http://schemas.microsoft.com/office/drawing/2014/main" id="{1D5E06EC-47D5-45FA-A2A3-78F88A679A6B}"/>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3" name="Cube 162">
            <a:extLst>
              <a:ext uri="{FF2B5EF4-FFF2-40B4-BE49-F238E27FC236}">
                <a16:creationId xmlns:a16="http://schemas.microsoft.com/office/drawing/2014/main" id="{91E3D298-AF0F-4CEA-BA67-F128750C72DD}"/>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4" name="Cube 163">
            <a:extLst>
              <a:ext uri="{FF2B5EF4-FFF2-40B4-BE49-F238E27FC236}">
                <a16:creationId xmlns:a16="http://schemas.microsoft.com/office/drawing/2014/main" id="{087D3C8F-E979-41F8-AFB5-54FC7F48720B}"/>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5" name="Cube 164">
            <a:extLst>
              <a:ext uri="{FF2B5EF4-FFF2-40B4-BE49-F238E27FC236}">
                <a16:creationId xmlns:a16="http://schemas.microsoft.com/office/drawing/2014/main" id="{B3CDC791-D4FF-490F-9AE4-11595BB32FDF}"/>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6" name="Cube 165">
            <a:extLst>
              <a:ext uri="{FF2B5EF4-FFF2-40B4-BE49-F238E27FC236}">
                <a16:creationId xmlns:a16="http://schemas.microsoft.com/office/drawing/2014/main" id="{AF2014EB-9F01-41EC-9A14-885654CC973A}"/>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7" name="Cube 166">
            <a:extLst>
              <a:ext uri="{FF2B5EF4-FFF2-40B4-BE49-F238E27FC236}">
                <a16:creationId xmlns:a16="http://schemas.microsoft.com/office/drawing/2014/main" id="{A177A8C7-62F6-4589-84AE-46F71563C9C5}"/>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8" name="Cube 167">
            <a:extLst>
              <a:ext uri="{FF2B5EF4-FFF2-40B4-BE49-F238E27FC236}">
                <a16:creationId xmlns:a16="http://schemas.microsoft.com/office/drawing/2014/main" id="{CF0994EE-72AB-41DB-B16D-5BF98A8292A1}"/>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9" name="Cube 168">
            <a:extLst>
              <a:ext uri="{FF2B5EF4-FFF2-40B4-BE49-F238E27FC236}">
                <a16:creationId xmlns:a16="http://schemas.microsoft.com/office/drawing/2014/main" id="{32389759-7B76-4C24-BE5F-76E07BB4CACC}"/>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0" name="Cube 169">
            <a:extLst>
              <a:ext uri="{FF2B5EF4-FFF2-40B4-BE49-F238E27FC236}">
                <a16:creationId xmlns:a16="http://schemas.microsoft.com/office/drawing/2014/main" id="{D6F37B56-622C-4C90-B347-3664B49A83CB}"/>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1" name="Cube 170">
            <a:extLst>
              <a:ext uri="{FF2B5EF4-FFF2-40B4-BE49-F238E27FC236}">
                <a16:creationId xmlns:a16="http://schemas.microsoft.com/office/drawing/2014/main" id="{A94BAA18-C40B-43BC-8BD6-80FD80B7F74A}"/>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2" name="Cube 171">
            <a:extLst>
              <a:ext uri="{FF2B5EF4-FFF2-40B4-BE49-F238E27FC236}">
                <a16:creationId xmlns:a16="http://schemas.microsoft.com/office/drawing/2014/main" id="{888472FB-487A-4897-88F5-AC9A2715D251}"/>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3" name="Cube 172">
            <a:extLst>
              <a:ext uri="{FF2B5EF4-FFF2-40B4-BE49-F238E27FC236}">
                <a16:creationId xmlns:a16="http://schemas.microsoft.com/office/drawing/2014/main" id="{71933EF8-2A96-4A8F-B023-02707233CAC2}"/>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4" name="Cube 173">
            <a:extLst>
              <a:ext uri="{FF2B5EF4-FFF2-40B4-BE49-F238E27FC236}">
                <a16:creationId xmlns:a16="http://schemas.microsoft.com/office/drawing/2014/main" id="{BDF27D06-CEC4-4D10-8D86-16A3C5E4FBE0}"/>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5" name="Cube 174">
            <a:extLst>
              <a:ext uri="{FF2B5EF4-FFF2-40B4-BE49-F238E27FC236}">
                <a16:creationId xmlns:a16="http://schemas.microsoft.com/office/drawing/2014/main" id="{6844D338-C0B8-43D5-83E1-D05633259FC0}"/>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6" name="Cube 175">
            <a:extLst>
              <a:ext uri="{FF2B5EF4-FFF2-40B4-BE49-F238E27FC236}">
                <a16:creationId xmlns:a16="http://schemas.microsoft.com/office/drawing/2014/main" id="{35608BCB-D569-4BFA-A65B-8A4283344130}"/>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7" name="Cube 176">
            <a:extLst>
              <a:ext uri="{FF2B5EF4-FFF2-40B4-BE49-F238E27FC236}">
                <a16:creationId xmlns:a16="http://schemas.microsoft.com/office/drawing/2014/main" id="{E2879735-E434-452E-AB97-B3D389FFFFFB}"/>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8" name="Cube 177">
            <a:extLst>
              <a:ext uri="{FF2B5EF4-FFF2-40B4-BE49-F238E27FC236}">
                <a16:creationId xmlns:a16="http://schemas.microsoft.com/office/drawing/2014/main" id="{1E16CFD7-9A1E-4647-B9EF-E6757DDDEE3E}"/>
              </a:ext>
            </a:extLst>
          </p:cNvPr>
          <p:cNvSpPr/>
          <p:nvPr/>
        </p:nvSpPr>
        <p:spPr>
          <a:xfrm>
            <a:off x="441711" y="2308384"/>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9" name="Cube 178">
            <a:extLst>
              <a:ext uri="{FF2B5EF4-FFF2-40B4-BE49-F238E27FC236}">
                <a16:creationId xmlns:a16="http://schemas.microsoft.com/office/drawing/2014/main" id="{05C84454-BDE9-4375-8821-DA1B2150A262}"/>
              </a:ext>
            </a:extLst>
          </p:cNvPr>
          <p:cNvSpPr/>
          <p:nvPr/>
        </p:nvSpPr>
        <p:spPr>
          <a:xfrm>
            <a:off x="434523" y="2308383"/>
            <a:ext cx="614597" cy="634815"/>
          </a:xfrm>
          <a:prstGeom prst="cub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0" name="Cube 179">
            <a:extLst>
              <a:ext uri="{FF2B5EF4-FFF2-40B4-BE49-F238E27FC236}">
                <a16:creationId xmlns:a16="http://schemas.microsoft.com/office/drawing/2014/main" id="{088DDB1A-D832-4305-8002-98A8D23D72C6}"/>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1" name="Cube 180">
            <a:extLst>
              <a:ext uri="{FF2B5EF4-FFF2-40B4-BE49-F238E27FC236}">
                <a16:creationId xmlns:a16="http://schemas.microsoft.com/office/drawing/2014/main" id="{8A5FF0BB-0AE0-40FD-ABBC-BAFDE8E87278}"/>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2" name="Cube 181">
            <a:extLst>
              <a:ext uri="{FF2B5EF4-FFF2-40B4-BE49-F238E27FC236}">
                <a16:creationId xmlns:a16="http://schemas.microsoft.com/office/drawing/2014/main" id="{C5BBD77E-07DF-45C2-B36F-DF9992F583BE}"/>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3" name="Cube 182">
            <a:extLst>
              <a:ext uri="{FF2B5EF4-FFF2-40B4-BE49-F238E27FC236}">
                <a16:creationId xmlns:a16="http://schemas.microsoft.com/office/drawing/2014/main" id="{DE20E344-BC26-4639-88E2-CCD1B8E093BC}"/>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4" name="Cube 183">
            <a:extLst>
              <a:ext uri="{FF2B5EF4-FFF2-40B4-BE49-F238E27FC236}">
                <a16:creationId xmlns:a16="http://schemas.microsoft.com/office/drawing/2014/main" id="{2F5CF72C-26AD-4C70-95D1-449CE2808026}"/>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5" name="Cube 184">
            <a:extLst>
              <a:ext uri="{FF2B5EF4-FFF2-40B4-BE49-F238E27FC236}">
                <a16:creationId xmlns:a16="http://schemas.microsoft.com/office/drawing/2014/main" id="{566FB5A7-93C3-47AA-BBDF-15427DBD28C4}"/>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6" name="Cube 185">
            <a:extLst>
              <a:ext uri="{FF2B5EF4-FFF2-40B4-BE49-F238E27FC236}">
                <a16:creationId xmlns:a16="http://schemas.microsoft.com/office/drawing/2014/main" id="{3744D183-1783-4625-869F-189427709A37}"/>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7" name="Cube 186">
            <a:extLst>
              <a:ext uri="{FF2B5EF4-FFF2-40B4-BE49-F238E27FC236}">
                <a16:creationId xmlns:a16="http://schemas.microsoft.com/office/drawing/2014/main" id="{5C370406-15C7-4171-A3D8-F759E38FBFDF}"/>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8" name="Cube 187">
            <a:extLst>
              <a:ext uri="{FF2B5EF4-FFF2-40B4-BE49-F238E27FC236}">
                <a16:creationId xmlns:a16="http://schemas.microsoft.com/office/drawing/2014/main" id="{E6B456E0-0D7C-4F8E-B4EC-F2389B2F2356}"/>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9" name="Cube 188">
            <a:extLst>
              <a:ext uri="{FF2B5EF4-FFF2-40B4-BE49-F238E27FC236}">
                <a16:creationId xmlns:a16="http://schemas.microsoft.com/office/drawing/2014/main" id="{A33F8F33-9794-4E00-8DE0-18B6C07A08F4}"/>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0" name="Cube 189">
            <a:extLst>
              <a:ext uri="{FF2B5EF4-FFF2-40B4-BE49-F238E27FC236}">
                <a16:creationId xmlns:a16="http://schemas.microsoft.com/office/drawing/2014/main" id="{374F8698-EB5F-4157-AEF4-D6D265723A75}"/>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1" name="Cube 190">
            <a:extLst>
              <a:ext uri="{FF2B5EF4-FFF2-40B4-BE49-F238E27FC236}">
                <a16:creationId xmlns:a16="http://schemas.microsoft.com/office/drawing/2014/main" id="{A168938F-EE46-4047-82B1-D06F4178BC3D}"/>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2" name="Cube 191">
            <a:extLst>
              <a:ext uri="{FF2B5EF4-FFF2-40B4-BE49-F238E27FC236}">
                <a16:creationId xmlns:a16="http://schemas.microsoft.com/office/drawing/2014/main" id="{5C1BAC43-9C79-4CA0-98F5-B2E115EA4B1D}"/>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3" name="Cube 192">
            <a:extLst>
              <a:ext uri="{FF2B5EF4-FFF2-40B4-BE49-F238E27FC236}">
                <a16:creationId xmlns:a16="http://schemas.microsoft.com/office/drawing/2014/main" id="{A7CAAD26-77E0-4AF0-B63F-0237598CA4B4}"/>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4" name="Cube 193">
            <a:extLst>
              <a:ext uri="{FF2B5EF4-FFF2-40B4-BE49-F238E27FC236}">
                <a16:creationId xmlns:a16="http://schemas.microsoft.com/office/drawing/2014/main" id="{F1715123-00D7-4FBD-912E-F7E2B4D31844}"/>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5" name="Cube 194">
            <a:extLst>
              <a:ext uri="{FF2B5EF4-FFF2-40B4-BE49-F238E27FC236}">
                <a16:creationId xmlns:a16="http://schemas.microsoft.com/office/drawing/2014/main" id="{2E027569-5918-4237-8751-B582E66E005D}"/>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6" name="Cube 195">
            <a:extLst>
              <a:ext uri="{FF2B5EF4-FFF2-40B4-BE49-F238E27FC236}">
                <a16:creationId xmlns:a16="http://schemas.microsoft.com/office/drawing/2014/main" id="{D5B94AC4-C22E-43C6-99B6-5E082458CCEE}"/>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7" name="Cube 196">
            <a:extLst>
              <a:ext uri="{FF2B5EF4-FFF2-40B4-BE49-F238E27FC236}">
                <a16:creationId xmlns:a16="http://schemas.microsoft.com/office/drawing/2014/main" id="{3772E061-D0C5-4ABC-B9F2-73CA4119C865}"/>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8" name="Cube 197">
            <a:extLst>
              <a:ext uri="{FF2B5EF4-FFF2-40B4-BE49-F238E27FC236}">
                <a16:creationId xmlns:a16="http://schemas.microsoft.com/office/drawing/2014/main" id="{2EBA4D27-9466-41DE-A5D1-EF6A2E3B39A5}"/>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9" name="Cube 198">
            <a:extLst>
              <a:ext uri="{FF2B5EF4-FFF2-40B4-BE49-F238E27FC236}">
                <a16:creationId xmlns:a16="http://schemas.microsoft.com/office/drawing/2014/main" id="{98634EBF-FE10-485A-84BF-DA74FABEEE1F}"/>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0" name="Cube 199">
            <a:extLst>
              <a:ext uri="{FF2B5EF4-FFF2-40B4-BE49-F238E27FC236}">
                <a16:creationId xmlns:a16="http://schemas.microsoft.com/office/drawing/2014/main" id="{B75425F6-BFDA-45A0-80D4-E76BB3605B73}"/>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1" name="Cube 200">
            <a:extLst>
              <a:ext uri="{FF2B5EF4-FFF2-40B4-BE49-F238E27FC236}">
                <a16:creationId xmlns:a16="http://schemas.microsoft.com/office/drawing/2014/main" id="{410FD8BD-AB85-414B-BD5F-2A8F4B77BBFF}"/>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2" name="Cube 201">
            <a:extLst>
              <a:ext uri="{FF2B5EF4-FFF2-40B4-BE49-F238E27FC236}">
                <a16:creationId xmlns:a16="http://schemas.microsoft.com/office/drawing/2014/main" id="{6EA444C3-30DE-47F0-8F5E-7453FAFAA258}"/>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3" name="Cube 202">
            <a:extLst>
              <a:ext uri="{FF2B5EF4-FFF2-40B4-BE49-F238E27FC236}">
                <a16:creationId xmlns:a16="http://schemas.microsoft.com/office/drawing/2014/main" id="{E7775F9E-0254-49FF-A662-4E04369D8909}"/>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4" name="Cube 203">
            <a:extLst>
              <a:ext uri="{FF2B5EF4-FFF2-40B4-BE49-F238E27FC236}">
                <a16:creationId xmlns:a16="http://schemas.microsoft.com/office/drawing/2014/main" id="{1E1E1991-29F2-47BD-9CCA-BAD80E7C754D}"/>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5" name="Cube 204">
            <a:extLst>
              <a:ext uri="{FF2B5EF4-FFF2-40B4-BE49-F238E27FC236}">
                <a16:creationId xmlns:a16="http://schemas.microsoft.com/office/drawing/2014/main" id="{517DE3C2-48DE-404F-9C52-B2B77B5ECEAD}"/>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6" name="Cube 205">
            <a:extLst>
              <a:ext uri="{FF2B5EF4-FFF2-40B4-BE49-F238E27FC236}">
                <a16:creationId xmlns:a16="http://schemas.microsoft.com/office/drawing/2014/main" id="{A391766E-CC2A-4E3C-A748-5DD15D92DF33}"/>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7" name="Cube 206">
            <a:extLst>
              <a:ext uri="{FF2B5EF4-FFF2-40B4-BE49-F238E27FC236}">
                <a16:creationId xmlns:a16="http://schemas.microsoft.com/office/drawing/2014/main" id="{79D3A8B5-6214-44B6-8BE1-7F2ECAF48687}"/>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8" name="Cube 207">
            <a:extLst>
              <a:ext uri="{FF2B5EF4-FFF2-40B4-BE49-F238E27FC236}">
                <a16:creationId xmlns:a16="http://schemas.microsoft.com/office/drawing/2014/main" id="{6AF49EDA-DE7A-4FFB-8CCC-6B97E2175E36}"/>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9" name="Cube 208">
            <a:extLst>
              <a:ext uri="{FF2B5EF4-FFF2-40B4-BE49-F238E27FC236}">
                <a16:creationId xmlns:a16="http://schemas.microsoft.com/office/drawing/2014/main" id="{0D281E96-9664-428B-8B02-B342418C9157}"/>
              </a:ext>
            </a:extLst>
          </p:cNvPr>
          <p:cNvSpPr/>
          <p:nvPr/>
        </p:nvSpPr>
        <p:spPr>
          <a:xfrm>
            <a:off x="405769" y="3284868"/>
            <a:ext cx="614597" cy="634815"/>
          </a:xfrm>
          <a:prstGeom prst="cub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0" name="Cube 209">
            <a:extLst>
              <a:ext uri="{FF2B5EF4-FFF2-40B4-BE49-F238E27FC236}">
                <a16:creationId xmlns:a16="http://schemas.microsoft.com/office/drawing/2014/main" id="{95364AE3-D4CC-43C3-8ECA-B985AFD4BCEE}"/>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1" name="Cube 210">
            <a:extLst>
              <a:ext uri="{FF2B5EF4-FFF2-40B4-BE49-F238E27FC236}">
                <a16:creationId xmlns:a16="http://schemas.microsoft.com/office/drawing/2014/main" id="{56AAC924-0FA8-4567-A119-0E4EFCF41556}"/>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2" name="Cube 211">
            <a:extLst>
              <a:ext uri="{FF2B5EF4-FFF2-40B4-BE49-F238E27FC236}">
                <a16:creationId xmlns:a16="http://schemas.microsoft.com/office/drawing/2014/main" id="{CF152AE2-A19A-4219-B309-FE6957223BDC}"/>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3" name="Cube 212">
            <a:extLst>
              <a:ext uri="{FF2B5EF4-FFF2-40B4-BE49-F238E27FC236}">
                <a16:creationId xmlns:a16="http://schemas.microsoft.com/office/drawing/2014/main" id="{61850692-C58E-4D7D-9044-424761F1F513}"/>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4" name="Cube 213">
            <a:extLst>
              <a:ext uri="{FF2B5EF4-FFF2-40B4-BE49-F238E27FC236}">
                <a16:creationId xmlns:a16="http://schemas.microsoft.com/office/drawing/2014/main" id="{4B02297D-7B28-4DBA-B02F-8EF65D30270A}"/>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5" name="Cube 214">
            <a:extLst>
              <a:ext uri="{FF2B5EF4-FFF2-40B4-BE49-F238E27FC236}">
                <a16:creationId xmlns:a16="http://schemas.microsoft.com/office/drawing/2014/main" id="{515523A3-C2A5-4364-894E-EFF09825A9DD}"/>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6" name="Cube 215">
            <a:extLst>
              <a:ext uri="{FF2B5EF4-FFF2-40B4-BE49-F238E27FC236}">
                <a16:creationId xmlns:a16="http://schemas.microsoft.com/office/drawing/2014/main" id="{8F71C184-FB52-4212-80B4-555E7C6E45DF}"/>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Cube 216">
            <a:extLst>
              <a:ext uri="{FF2B5EF4-FFF2-40B4-BE49-F238E27FC236}">
                <a16:creationId xmlns:a16="http://schemas.microsoft.com/office/drawing/2014/main" id="{C2DDA184-9271-431C-AAA4-7CAAEF55A2F9}"/>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8" name="Cube 217">
            <a:extLst>
              <a:ext uri="{FF2B5EF4-FFF2-40B4-BE49-F238E27FC236}">
                <a16:creationId xmlns:a16="http://schemas.microsoft.com/office/drawing/2014/main" id="{3B0ADEE4-9B49-4278-97BA-583F386291A2}"/>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Cube 218">
            <a:extLst>
              <a:ext uri="{FF2B5EF4-FFF2-40B4-BE49-F238E27FC236}">
                <a16:creationId xmlns:a16="http://schemas.microsoft.com/office/drawing/2014/main" id="{A0BC7C6C-224D-422F-ABDB-AB59736D0E5A}"/>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Cube 219">
            <a:extLst>
              <a:ext uri="{FF2B5EF4-FFF2-40B4-BE49-F238E27FC236}">
                <a16:creationId xmlns:a16="http://schemas.microsoft.com/office/drawing/2014/main" id="{81FA30A6-1730-4183-AEC3-6E2EDA89BC12}"/>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1" name="Cube 220">
            <a:extLst>
              <a:ext uri="{FF2B5EF4-FFF2-40B4-BE49-F238E27FC236}">
                <a16:creationId xmlns:a16="http://schemas.microsoft.com/office/drawing/2014/main" id="{B9F51E75-A59B-4003-9953-2FDC7DBC547F}"/>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2" name="Cube 221">
            <a:extLst>
              <a:ext uri="{FF2B5EF4-FFF2-40B4-BE49-F238E27FC236}">
                <a16:creationId xmlns:a16="http://schemas.microsoft.com/office/drawing/2014/main" id="{5CEA130F-E90B-40EC-BB62-6623ADB1A2F3}"/>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3" name="Cube 222">
            <a:extLst>
              <a:ext uri="{FF2B5EF4-FFF2-40B4-BE49-F238E27FC236}">
                <a16:creationId xmlns:a16="http://schemas.microsoft.com/office/drawing/2014/main" id="{381B2EB5-5E11-441E-9A7B-3CF7DEA6A942}"/>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4" name="Cube 223">
            <a:extLst>
              <a:ext uri="{FF2B5EF4-FFF2-40B4-BE49-F238E27FC236}">
                <a16:creationId xmlns:a16="http://schemas.microsoft.com/office/drawing/2014/main" id="{D406C470-FF3D-4EBA-8DAD-138416D1D091}"/>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5" name="Cube 224">
            <a:extLst>
              <a:ext uri="{FF2B5EF4-FFF2-40B4-BE49-F238E27FC236}">
                <a16:creationId xmlns:a16="http://schemas.microsoft.com/office/drawing/2014/main" id="{26992F9E-90E6-4DDE-8716-FEE393AB170B}"/>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6" name="Cube 225">
            <a:extLst>
              <a:ext uri="{FF2B5EF4-FFF2-40B4-BE49-F238E27FC236}">
                <a16:creationId xmlns:a16="http://schemas.microsoft.com/office/drawing/2014/main" id="{9E0285B2-640B-4436-BA26-1F1A79AAC003}"/>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7" name="Cube 226">
            <a:extLst>
              <a:ext uri="{FF2B5EF4-FFF2-40B4-BE49-F238E27FC236}">
                <a16:creationId xmlns:a16="http://schemas.microsoft.com/office/drawing/2014/main" id="{D4128140-0935-4670-9CCE-BF91269B4962}"/>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8" name="Cube 227">
            <a:extLst>
              <a:ext uri="{FF2B5EF4-FFF2-40B4-BE49-F238E27FC236}">
                <a16:creationId xmlns:a16="http://schemas.microsoft.com/office/drawing/2014/main" id="{3CF7A6A3-F3E8-4C3E-B40A-0EA29A2664FA}"/>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9" name="Cube 228">
            <a:extLst>
              <a:ext uri="{FF2B5EF4-FFF2-40B4-BE49-F238E27FC236}">
                <a16:creationId xmlns:a16="http://schemas.microsoft.com/office/drawing/2014/main" id="{548E3F75-7C17-4B9C-B014-E287240618F6}"/>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0" name="Cube 229">
            <a:extLst>
              <a:ext uri="{FF2B5EF4-FFF2-40B4-BE49-F238E27FC236}">
                <a16:creationId xmlns:a16="http://schemas.microsoft.com/office/drawing/2014/main" id="{E487EF41-A166-4989-A306-54A82327FDE0}"/>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1" name="Cube 230">
            <a:extLst>
              <a:ext uri="{FF2B5EF4-FFF2-40B4-BE49-F238E27FC236}">
                <a16:creationId xmlns:a16="http://schemas.microsoft.com/office/drawing/2014/main" id="{2BBCC837-7903-4A2F-8C67-5DE1F03A1726}"/>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2" name="Cube 231">
            <a:extLst>
              <a:ext uri="{FF2B5EF4-FFF2-40B4-BE49-F238E27FC236}">
                <a16:creationId xmlns:a16="http://schemas.microsoft.com/office/drawing/2014/main" id="{EECACB95-69F9-4C86-B2EB-C1DCE759C044}"/>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3" name="Cube 232">
            <a:extLst>
              <a:ext uri="{FF2B5EF4-FFF2-40B4-BE49-F238E27FC236}">
                <a16:creationId xmlns:a16="http://schemas.microsoft.com/office/drawing/2014/main" id="{0EE543F5-1EE8-475D-B774-DFD291F99CAA}"/>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4" name="Cube 233">
            <a:extLst>
              <a:ext uri="{FF2B5EF4-FFF2-40B4-BE49-F238E27FC236}">
                <a16:creationId xmlns:a16="http://schemas.microsoft.com/office/drawing/2014/main" id="{5AA60F7D-2245-4F0B-9002-8702FC6547EE}"/>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5" name="Cube 234">
            <a:extLst>
              <a:ext uri="{FF2B5EF4-FFF2-40B4-BE49-F238E27FC236}">
                <a16:creationId xmlns:a16="http://schemas.microsoft.com/office/drawing/2014/main" id="{AA32D17E-3C3E-4D78-94C8-E2F29039E905}"/>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6" name="Cube 235">
            <a:extLst>
              <a:ext uri="{FF2B5EF4-FFF2-40B4-BE49-F238E27FC236}">
                <a16:creationId xmlns:a16="http://schemas.microsoft.com/office/drawing/2014/main" id="{55BA5F5C-69D4-4031-AECF-48D671F19567}"/>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7" name="Cube 236">
            <a:extLst>
              <a:ext uri="{FF2B5EF4-FFF2-40B4-BE49-F238E27FC236}">
                <a16:creationId xmlns:a16="http://schemas.microsoft.com/office/drawing/2014/main" id="{B76DB1E7-EC3C-49EB-A9F9-13132F4CC9CA}"/>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8" name="Cube 237">
            <a:extLst>
              <a:ext uri="{FF2B5EF4-FFF2-40B4-BE49-F238E27FC236}">
                <a16:creationId xmlns:a16="http://schemas.microsoft.com/office/drawing/2014/main" id="{AAEC9678-7FB1-40A3-B076-85E962B4F06F}"/>
              </a:ext>
            </a:extLst>
          </p:cNvPr>
          <p:cNvSpPr/>
          <p:nvPr/>
        </p:nvSpPr>
        <p:spPr>
          <a:xfrm>
            <a:off x="391391" y="4270712"/>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9" name="Cube 238">
            <a:extLst>
              <a:ext uri="{FF2B5EF4-FFF2-40B4-BE49-F238E27FC236}">
                <a16:creationId xmlns:a16="http://schemas.microsoft.com/office/drawing/2014/main" id="{823E616C-B64C-491E-B7E9-F32F3A39BF45}"/>
              </a:ext>
            </a:extLst>
          </p:cNvPr>
          <p:cNvSpPr/>
          <p:nvPr/>
        </p:nvSpPr>
        <p:spPr>
          <a:xfrm>
            <a:off x="463278" y="4270711"/>
            <a:ext cx="614597" cy="634816"/>
          </a:xfrm>
          <a:prstGeom prst="cub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0" name="Cube 239">
            <a:extLst>
              <a:ext uri="{FF2B5EF4-FFF2-40B4-BE49-F238E27FC236}">
                <a16:creationId xmlns:a16="http://schemas.microsoft.com/office/drawing/2014/main" id="{8941228F-A60E-4D41-B223-D09EA984D9D0}"/>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1" name="Cube 240">
            <a:extLst>
              <a:ext uri="{FF2B5EF4-FFF2-40B4-BE49-F238E27FC236}">
                <a16:creationId xmlns:a16="http://schemas.microsoft.com/office/drawing/2014/main" id="{4BEA31E8-01A4-4FF7-B74F-AA6D7FABA2B9}"/>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2" name="Cube 241">
            <a:extLst>
              <a:ext uri="{FF2B5EF4-FFF2-40B4-BE49-F238E27FC236}">
                <a16:creationId xmlns:a16="http://schemas.microsoft.com/office/drawing/2014/main" id="{664B4A1E-8591-4DC3-A537-3E10BB1A4534}"/>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3" name="Cube 242">
            <a:extLst>
              <a:ext uri="{FF2B5EF4-FFF2-40B4-BE49-F238E27FC236}">
                <a16:creationId xmlns:a16="http://schemas.microsoft.com/office/drawing/2014/main" id="{6A9282EC-2A76-43D5-B4EC-4220753DD73D}"/>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4" name="Cube 243">
            <a:extLst>
              <a:ext uri="{FF2B5EF4-FFF2-40B4-BE49-F238E27FC236}">
                <a16:creationId xmlns:a16="http://schemas.microsoft.com/office/drawing/2014/main" id="{3BD01AD7-ADD0-474D-90D2-4D4156F76103}"/>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5" name="Cube 244">
            <a:extLst>
              <a:ext uri="{FF2B5EF4-FFF2-40B4-BE49-F238E27FC236}">
                <a16:creationId xmlns:a16="http://schemas.microsoft.com/office/drawing/2014/main" id="{EDEAFFAE-E73A-4A52-A510-E358B636BF6D}"/>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6" name="Cube 245">
            <a:extLst>
              <a:ext uri="{FF2B5EF4-FFF2-40B4-BE49-F238E27FC236}">
                <a16:creationId xmlns:a16="http://schemas.microsoft.com/office/drawing/2014/main" id="{962AD646-8815-4029-91DA-CC5818C5FC64}"/>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7" name="Cube 246">
            <a:extLst>
              <a:ext uri="{FF2B5EF4-FFF2-40B4-BE49-F238E27FC236}">
                <a16:creationId xmlns:a16="http://schemas.microsoft.com/office/drawing/2014/main" id="{D552F825-9FFD-4B9D-A70D-7E31491BB002}"/>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8" name="Cube 247">
            <a:extLst>
              <a:ext uri="{FF2B5EF4-FFF2-40B4-BE49-F238E27FC236}">
                <a16:creationId xmlns:a16="http://schemas.microsoft.com/office/drawing/2014/main" id="{FDF77CA0-0EED-4CD2-9406-B699D67617FF}"/>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9" name="Cube 248">
            <a:extLst>
              <a:ext uri="{FF2B5EF4-FFF2-40B4-BE49-F238E27FC236}">
                <a16:creationId xmlns:a16="http://schemas.microsoft.com/office/drawing/2014/main" id="{EA102971-4ED9-4B6D-A458-DEED43CEEBDA}"/>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0" name="Cube 249">
            <a:extLst>
              <a:ext uri="{FF2B5EF4-FFF2-40B4-BE49-F238E27FC236}">
                <a16:creationId xmlns:a16="http://schemas.microsoft.com/office/drawing/2014/main" id="{F4F5D0E5-78A6-4583-B457-4BB494364B29}"/>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1" name="Cube 250">
            <a:extLst>
              <a:ext uri="{FF2B5EF4-FFF2-40B4-BE49-F238E27FC236}">
                <a16:creationId xmlns:a16="http://schemas.microsoft.com/office/drawing/2014/main" id="{5BBE2D6F-9465-42DD-98DF-C9D88AA9882E}"/>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2" name="Cube 251">
            <a:extLst>
              <a:ext uri="{FF2B5EF4-FFF2-40B4-BE49-F238E27FC236}">
                <a16:creationId xmlns:a16="http://schemas.microsoft.com/office/drawing/2014/main" id="{23F28F67-A958-481D-B8C7-6FA01D9C9D08}"/>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3" name="Cube 252">
            <a:extLst>
              <a:ext uri="{FF2B5EF4-FFF2-40B4-BE49-F238E27FC236}">
                <a16:creationId xmlns:a16="http://schemas.microsoft.com/office/drawing/2014/main" id="{B51DD0B5-0B09-4366-87CC-E9BBF6CFB06A}"/>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4" name="Cube 253">
            <a:extLst>
              <a:ext uri="{FF2B5EF4-FFF2-40B4-BE49-F238E27FC236}">
                <a16:creationId xmlns:a16="http://schemas.microsoft.com/office/drawing/2014/main" id="{0CCD89A0-366B-4A0A-B9FD-7FAACF7B8D17}"/>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5" name="Cube 254">
            <a:extLst>
              <a:ext uri="{FF2B5EF4-FFF2-40B4-BE49-F238E27FC236}">
                <a16:creationId xmlns:a16="http://schemas.microsoft.com/office/drawing/2014/main" id="{EEB5C579-7352-461A-96A6-4EE218731774}"/>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6" name="Cube 255">
            <a:extLst>
              <a:ext uri="{FF2B5EF4-FFF2-40B4-BE49-F238E27FC236}">
                <a16:creationId xmlns:a16="http://schemas.microsoft.com/office/drawing/2014/main" id="{0AA94861-56DD-41F5-A673-03D8912DAC76}"/>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7" name="Cube 256">
            <a:extLst>
              <a:ext uri="{FF2B5EF4-FFF2-40B4-BE49-F238E27FC236}">
                <a16:creationId xmlns:a16="http://schemas.microsoft.com/office/drawing/2014/main" id="{294AFFFC-F997-4250-8E06-D15E53D92312}"/>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8" name="Cube 257">
            <a:extLst>
              <a:ext uri="{FF2B5EF4-FFF2-40B4-BE49-F238E27FC236}">
                <a16:creationId xmlns:a16="http://schemas.microsoft.com/office/drawing/2014/main" id="{2AF0A2FA-E215-45C4-8685-1A67DA4F86C3}"/>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9" name="Cube 258">
            <a:extLst>
              <a:ext uri="{FF2B5EF4-FFF2-40B4-BE49-F238E27FC236}">
                <a16:creationId xmlns:a16="http://schemas.microsoft.com/office/drawing/2014/main" id="{3B2BEC50-F084-4388-AD4D-12604984F65A}"/>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0" name="Cube 259">
            <a:extLst>
              <a:ext uri="{FF2B5EF4-FFF2-40B4-BE49-F238E27FC236}">
                <a16:creationId xmlns:a16="http://schemas.microsoft.com/office/drawing/2014/main" id="{CC664360-8183-452E-8714-985D9B2FD56A}"/>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1" name="Cube 260">
            <a:extLst>
              <a:ext uri="{FF2B5EF4-FFF2-40B4-BE49-F238E27FC236}">
                <a16:creationId xmlns:a16="http://schemas.microsoft.com/office/drawing/2014/main" id="{A65F1864-4476-48DD-A5A1-D4B2D1176A87}"/>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2" name="Cube 261">
            <a:extLst>
              <a:ext uri="{FF2B5EF4-FFF2-40B4-BE49-F238E27FC236}">
                <a16:creationId xmlns:a16="http://schemas.microsoft.com/office/drawing/2014/main" id="{B352D28A-B65F-4DFE-9AD3-A82DB04F375C}"/>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3" name="Cube 262">
            <a:extLst>
              <a:ext uri="{FF2B5EF4-FFF2-40B4-BE49-F238E27FC236}">
                <a16:creationId xmlns:a16="http://schemas.microsoft.com/office/drawing/2014/main" id="{639D2708-43F3-4F17-B4F9-D070D4A3C347}"/>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4" name="Cube 263">
            <a:extLst>
              <a:ext uri="{FF2B5EF4-FFF2-40B4-BE49-F238E27FC236}">
                <a16:creationId xmlns:a16="http://schemas.microsoft.com/office/drawing/2014/main" id="{20FF75E0-8847-481D-A42B-10E0B4F6730F}"/>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5" name="Cube 264">
            <a:extLst>
              <a:ext uri="{FF2B5EF4-FFF2-40B4-BE49-F238E27FC236}">
                <a16:creationId xmlns:a16="http://schemas.microsoft.com/office/drawing/2014/main" id="{62B6997B-009C-4A2B-BA37-D51EEC23D78D}"/>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6" name="Cube 265">
            <a:extLst>
              <a:ext uri="{FF2B5EF4-FFF2-40B4-BE49-F238E27FC236}">
                <a16:creationId xmlns:a16="http://schemas.microsoft.com/office/drawing/2014/main" id="{F77BC98F-D5A0-4A02-8BBC-680761A006CF}"/>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7" name="Cube 266">
            <a:extLst>
              <a:ext uri="{FF2B5EF4-FFF2-40B4-BE49-F238E27FC236}">
                <a16:creationId xmlns:a16="http://schemas.microsoft.com/office/drawing/2014/main" id="{4B387D72-888F-4376-A793-F61F9CF7A40F}"/>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8" name="Cube 267">
            <a:extLst>
              <a:ext uri="{FF2B5EF4-FFF2-40B4-BE49-F238E27FC236}">
                <a16:creationId xmlns:a16="http://schemas.microsoft.com/office/drawing/2014/main" id="{81509F2F-648C-416D-898E-9F782620C780}"/>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9" name="Cube 268">
            <a:extLst>
              <a:ext uri="{FF2B5EF4-FFF2-40B4-BE49-F238E27FC236}">
                <a16:creationId xmlns:a16="http://schemas.microsoft.com/office/drawing/2014/main" id="{7D5FD253-8F6B-4F42-9C3A-1D340ADE1B7C}"/>
              </a:ext>
            </a:extLst>
          </p:cNvPr>
          <p:cNvSpPr/>
          <p:nvPr/>
        </p:nvSpPr>
        <p:spPr>
          <a:xfrm>
            <a:off x="407983" y="5408284"/>
            <a:ext cx="614597" cy="634815"/>
          </a:xfrm>
          <a:prstGeom prst="cub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373114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5354776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840D015F-08DA-4E3E-912A-D86390B384C0}"/>
              </a:ext>
            </a:extLst>
          </p:cNvPr>
          <p:cNvSpPr txBox="1"/>
          <p:nvPr/>
        </p:nvSpPr>
        <p:spPr>
          <a:xfrm>
            <a:off x="4253796" y="394435"/>
            <a:ext cx="4834598" cy="707886"/>
          </a:xfrm>
          <a:prstGeom prst="rect">
            <a:avLst/>
          </a:prstGeom>
          <a:noFill/>
        </p:spPr>
        <p:txBody>
          <a:bodyPr wrap="square" lIns="91440" tIns="45720" rIns="91440" bIns="45720" rtlCol="0" anchor="t">
            <a:spAutoFit/>
          </a:bodyPr>
          <a:lstStyle/>
          <a:p>
            <a:r>
              <a:rPr lang="en-US" sz="4000">
                <a:cs typeface="Calibri"/>
              </a:rPr>
              <a:t>Create a 2-D Picture</a:t>
            </a: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5" name="TextBox 4">
            <a:extLst>
              <a:ext uri="{FF2B5EF4-FFF2-40B4-BE49-F238E27FC236}">
                <a16:creationId xmlns:a16="http://schemas.microsoft.com/office/drawing/2014/main" id="{6F894009-9D94-4F69-A980-DFB39E30C643}"/>
              </a:ext>
            </a:extLst>
          </p:cNvPr>
          <p:cNvSpPr txBox="1"/>
          <p:nvPr/>
        </p:nvSpPr>
        <p:spPr>
          <a:xfrm>
            <a:off x="1919916" y="2725048"/>
            <a:ext cx="15930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solidFill>
                  <a:schemeClr val="bg1"/>
                </a:solidFill>
              </a:rPr>
              <a:t>odd</a:t>
            </a:r>
            <a:endParaRPr lang="en-US" sz="3200">
              <a:solidFill>
                <a:schemeClr val="bg1"/>
              </a:solidFill>
            </a:endParaRPr>
          </a:p>
        </p:txBody>
      </p:sp>
      <p:sp>
        <p:nvSpPr>
          <p:cNvPr id="14" name="TextBox 13">
            <a:extLst>
              <a:ext uri="{FF2B5EF4-FFF2-40B4-BE49-F238E27FC236}">
                <a16:creationId xmlns:a16="http://schemas.microsoft.com/office/drawing/2014/main" id="{3B9EBE3B-69B1-4E59-B244-9FFC1C802774}"/>
              </a:ext>
            </a:extLst>
          </p:cNvPr>
          <p:cNvSpPr txBox="1"/>
          <p:nvPr/>
        </p:nvSpPr>
        <p:spPr>
          <a:xfrm>
            <a:off x="9166103" y="2667538"/>
            <a:ext cx="15930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solidFill>
                  <a:schemeClr val="bg1"/>
                </a:solidFill>
              </a:rPr>
              <a:t>add</a:t>
            </a:r>
            <a:endParaRPr lang="en-US"/>
          </a:p>
        </p:txBody>
      </p:sp>
      <p:sp>
        <p:nvSpPr>
          <p:cNvPr id="15" name="TextBox 14">
            <a:extLst>
              <a:ext uri="{FF2B5EF4-FFF2-40B4-BE49-F238E27FC236}">
                <a16:creationId xmlns:a16="http://schemas.microsoft.com/office/drawing/2014/main" id="{36488015-5C32-414F-ACAB-12784370ED77}"/>
              </a:ext>
            </a:extLst>
          </p:cNvPr>
          <p:cNvSpPr txBox="1"/>
          <p:nvPr/>
        </p:nvSpPr>
        <p:spPr>
          <a:xfrm>
            <a:off x="5298592" y="4550971"/>
            <a:ext cx="15930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solidFill>
                  <a:schemeClr val="bg1"/>
                </a:solidFill>
              </a:rPr>
              <a:t>multiple</a:t>
            </a:r>
            <a:endParaRPr lang="en-US"/>
          </a:p>
        </p:txBody>
      </p:sp>
      <p:sp>
        <p:nvSpPr>
          <p:cNvPr id="16" name="TextBox 15">
            <a:extLst>
              <a:ext uri="{FF2B5EF4-FFF2-40B4-BE49-F238E27FC236}">
                <a16:creationId xmlns:a16="http://schemas.microsoft.com/office/drawing/2014/main" id="{AA1474F4-65F8-478F-A82B-9ABCB047A336}"/>
              </a:ext>
            </a:extLst>
          </p:cNvPr>
          <p:cNvSpPr txBox="1"/>
          <p:nvPr/>
        </p:nvSpPr>
        <p:spPr>
          <a:xfrm>
            <a:off x="1675499" y="4550972"/>
            <a:ext cx="15930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solidFill>
                  <a:schemeClr val="bg1"/>
                </a:solidFill>
              </a:rPr>
              <a:t>subtract</a:t>
            </a:r>
            <a:endParaRPr lang="en-US"/>
          </a:p>
        </p:txBody>
      </p:sp>
      <p:sp>
        <p:nvSpPr>
          <p:cNvPr id="17" name="TextBox 16">
            <a:extLst>
              <a:ext uri="{FF2B5EF4-FFF2-40B4-BE49-F238E27FC236}">
                <a16:creationId xmlns:a16="http://schemas.microsoft.com/office/drawing/2014/main" id="{C933013F-5056-43A3-8913-E79B518A1AF5}"/>
              </a:ext>
            </a:extLst>
          </p:cNvPr>
          <p:cNvSpPr txBox="1"/>
          <p:nvPr/>
        </p:nvSpPr>
        <p:spPr>
          <a:xfrm>
            <a:off x="9079838" y="4550971"/>
            <a:ext cx="15930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solidFill>
                  <a:schemeClr val="bg1"/>
                </a:solidFill>
              </a:rPr>
              <a:t>count</a:t>
            </a:r>
            <a:endParaRPr lang="en-US"/>
          </a:p>
        </p:txBody>
      </p:sp>
      <p:pic>
        <p:nvPicPr>
          <p:cNvPr id="6" name="Picture 6" descr="A picture containing table, sitting, small, orange&#10;&#10;Description automatically generated">
            <a:extLst>
              <a:ext uri="{FF2B5EF4-FFF2-40B4-BE49-F238E27FC236}">
                <a16:creationId xmlns:a16="http://schemas.microsoft.com/office/drawing/2014/main" id="{83757519-28DF-4DC2-BC48-BDBA78238995}"/>
              </a:ext>
            </a:extLst>
          </p:cNvPr>
          <p:cNvPicPr>
            <a:picLocks noChangeAspect="1"/>
          </p:cNvPicPr>
          <p:nvPr/>
        </p:nvPicPr>
        <p:blipFill>
          <a:blip r:embed="rId3"/>
          <a:stretch>
            <a:fillRect/>
          </a:stretch>
        </p:blipFill>
        <p:spPr>
          <a:xfrm>
            <a:off x="8449394" y="1270151"/>
            <a:ext cx="2596910" cy="3800115"/>
          </a:xfrm>
          <a:prstGeom prst="rect">
            <a:avLst/>
          </a:prstGeom>
        </p:spPr>
      </p:pic>
      <p:sp>
        <p:nvSpPr>
          <p:cNvPr id="7" name="TextBox 6">
            <a:extLst>
              <a:ext uri="{FF2B5EF4-FFF2-40B4-BE49-F238E27FC236}">
                <a16:creationId xmlns:a16="http://schemas.microsoft.com/office/drawing/2014/main" id="{5AD00178-55AF-4CBE-878A-A09AAA083680}"/>
              </a:ext>
            </a:extLst>
          </p:cNvPr>
          <p:cNvSpPr txBox="1"/>
          <p:nvPr/>
        </p:nvSpPr>
        <p:spPr>
          <a:xfrm>
            <a:off x="1058173" y="1863306"/>
            <a:ext cx="640942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Use craft materials to create an image that uses many different 2-D shapes. Take a photo of your picture and name the 2-D shapes in your image. Explain what part each shape plays in the whole creation.</a:t>
            </a:r>
            <a:endParaRPr lang="en-US" sz="3600">
              <a:cs typeface="Calibri"/>
            </a:endParaRPr>
          </a:p>
        </p:txBody>
      </p:sp>
    </p:spTree>
    <p:extLst>
      <p:ext uri="{BB962C8B-B14F-4D97-AF65-F5344CB8AC3E}">
        <p14:creationId xmlns:p14="http://schemas.microsoft.com/office/powerpoint/2010/main" val="385968916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 End of this day.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35676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2" name="Round Diagonal Corner Rectangle 31">
            <a:extLst>
              <a:ext uri="{FF2B5EF4-FFF2-40B4-BE49-F238E27FC236}">
                <a16:creationId xmlns:a16="http://schemas.microsoft.com/office/drawing/2014/main" id="{98FEC0BB-426D-5A4E-81A3-ACA41EDF3BA0}"/>
              </a:ext>
            </a:extLst>
          </p:cNvPr>
          <p:cNvSpPr/>
          <p:nvPr/>
        </p:nvSpPr>
        <p:spPr>
          <a:xfrm>
            <a:off x="8194261" y="1132861"/>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https://www.clker.com/cliparts/a/7/5/8/1498573684994052349community-neighborhood.hi.png</a:t>
            </a:r>
            <a:endParaRPr lang="en-US">
              <a:cs typeface="Calibri"/>
            </a:endParaRPr>
          </a:p>
        </p:txBody>
      </p:sp>
      <p:sp>
        <p:nvSpPr>
          <p:cNvPr id="8" name="Flowchart: Off-page Connector 7">
            <a:extLst>
              <a:ext uri="{FF2B5EF4-FFF2-40B4-BE49-F238E27FC236}">
                <a16:creationId xmlns:a16="http://schemas.microsoft.com/office/drawing/2014/main" id="{8D12EEB7-66C1-4EB6-8F65-8FE9D2409436}"/>
              </a:ext>
            </a:extLst>
          </p:cNvPr>
          <p:cNvSpPr/>
          <p:nvPr/>
        </p:nvSpPr>
        <p:spPr>
          <a:xfrm rot="5400000">
            <a:off x="5424228" y="1963967"/>
            <a:ext cx="1250830" cy="3191772"/>
          </a:xfrm>
          <a:prstGeom prst="flowChartOffpage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cs typeface="Calibri"/>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rgbClr val="140F00"/>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0000"/>
          </a:solidFill>
          <a:ln w="28575">
            <a:solidFill>
              <a:srgbClr val="FF0000"/>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FF00"/>
          </a:solidFill>
          <a:ln w="28575">
            <a:solidFill>
              <a:srgbClr val="FFFF00"/>
            </a:solidFill>
          </a:ln>
        </p:spPr>
        <p:txBody>
          <a:bodyPr wrap="square" lIns="91440" tIns="45720" rIns="91440" bIns="45720" rtlCol="0" anchor="t">
            <a:spAutoFit/>
          </a:bodyPr>
          <a:lstStyle/>
          <a:p>
            <a:pPr algn="ctr"/>
            <a:r>
              <a:rPr lang="en-US" sz="2100">
                <a:solidFill>
                  <a:schemeClr val="bg2">
                    <a:lumMod val="25000"/>
                  </a:schemeClr>
                </a:solidFill>
                <a:latin typeface="Cavolini"/>
                <a:cs typeface="Cavolini"/>
              </a:rPr>
              <a:t>Get Ready</a:t>
            </a:r>
          </a:p>
        </p:txBody>
      </p:sp>
      <p:sp>
        <p:nvSpPr>
          <p:cNvPr id="4" name="TextBox 3">
            <a:extLst>
              <a:ext uri="{FF2B5EF4-FFF2-40B4-BE49-F238E27FC236}">
                <a16:creationId xmlns:a16="http://schemas.microsoft.com/office/drawing/2014/main" id="{F3857C70-6F07-3A4E-91D0-3B2F2CA78D55}"/>
              </a:ext>
            </a:extLst>
          </p:cNvPr>
          <p:cNvSpPr txBox="1"/>
          <p:nvPr/>
        </p:nvSpPr>
        <p:spPr>
          <a:xfrm>
            <a:off x="350024" y="2353340"/>
            <a:ext cx="2915605" cy="1077218"/>
          </a:xfrm>
          <a:prstGeom prst="rect">
            <a:avLst/>
          </a:prstGeom>
          <a:noFill/>
        </p:spPr>
        <p:txBody>
          <a:bodyPr wrap="square" lIns="91440" tIns="45720" rIns="91440" bIns="45720" rtlCol="0" anchor="ctr">
            <a:spAutoFit/>
          </a:bodyPr>
          <a:lstStyle/>
          <a:p>
            <a:pPr algn="ctr"/>
            <a:r>
              <a:rPr lang="en-US" sz="3200">
                <a:latin typeface="Calibri"/>
                <a:cs typeface="Calibri"/>
              </a:rPr>
              <a:t>3-D Object Search</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7 </a:t>
            </a:r>
          </a:p>
        </p:txBody>
      </p:sp>
      <p:sp>
        <p:nvSpPr>
          <p:cNvPr id="26" name="Rectangle 25">
            <a:extLst>
              <a:ext uri="{FF2B5EF4-FFF2-40B4-BE49-F238E27FC236}">
                <a16:creationId xmlns:a16="http://schemas.microsoft.com/office/drawing/2014/main" id="{0AC0F87E-B908-7542-B4C5-8D2377D7F94C}"/>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7460371F-5769-4545-8214-813CDE15E37D}"/>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9" name="Rectangle 28">
            <a:extLst>
              <a:ext uri="{FF2B5EF4-FFF2-40B4-BE49-F238E27FC236}">
                <a16:creationId xmlns:a16="http://schemas.microsoft.com/office/drawing/2014/main" id="{1AF754E3-6E46-1B4E-B0E0-6E2AC851246E}"/>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7" name="Picture 8" descr="Diagram, engineering drawing&#10;&#10;Description automatically generated">
            <a:extLst>
              <a:ext uri="{FF2B5EF4-FFF2-40B4-BE49-F238E27FC236}">
                <a16:creationId xmlns:a16="http://schemas.microsoft.com/office/drawing/2014/main" id="{7D03B096-B22A-4D61-90EE-61598F52F71D}"/>
              </a:ext>
            </a:extLst>
          </p:cNvPr>
          <p:cNvPicPr>
            <a:picLocks noChangeAspect="1"/>
          </p:cNvPicPr>
          <p:nvPr/>
        </p:nvPicPr>
        <p:blipFill>
          <a:blip r:embed="rId3"/>
          <a:stretch>
            <a:fillRect/>
          </a:stretch>
        </p:blipFill>
        <p:spPr>
          <a:xfrm>
            <a:off x="9483306" y="4684837"/>
            <a:ext cx="1564256" cy="1456478"/>
          </a:xfrm>
          <a:prstGeom prst="rect">
            <a:avLst/>
          </a:prstGeom>
        </p:spPr>
      </p:pic>
      <p:sp>
        <p:nvSpPr>
          <p:cNvPr id="2" name="TextBox 1">
            <a:extLst>
              <a:ext uri="{FF2B5EF4-FFF2-40B4-BE49-F238E27FC236}">
                <a16:creationId xmlns:a16="http://schemas.microsoft.com/office/drawing/2014/main" id="{43ECF071-B441-4AE0-B70B-81340DEA3CBE}"/>
              </a:ext>
            </a:extLst>
          </p:cNvPr>
          <p:cNvSpPr txBox="1"/>
          <p:nvPr/>
        </p:nvSpPr>
        <p:spPr>
          <a:xfrm>
            <a:off x="8563154" y="2438400"/>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Scavenger Hunt</a:t>
            </a:r>
          </a:p>
        </p:txBody>
      </p:sp>
      <p:sp>
        <p:nvSpPr>
          <p:cNvPr id="5" name="TextBox 4">
            <a:extLst>
              <a:ext uri="{FF2B5EF4-FFF2-40B4-BE49-F238E27FC236}">
                <a16:creationId xmlns:a16="http://schemas.microsoft.com/office/drawing/2014/main" id="{60F9D0CE-0799-4E25-AE95-61DDEC35F98B}"/>
              </a:ext>
            </a:extLst>
          </p:cNvPr>
          <p:cNvSpPr txBox="1"/>
          <p:nvPr/>
        </p:nvSpPr>
        <p:spPr>
          <a:xfrm>
            <a:off x="5083834" y="3071004"/>
            <a:ext cx="245565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Building with </a:t>
            </a:r>
            <a:endParaRPr lang="en-US" sz="2800">
              <a:solidFill>
                <a:schemeClr val="bg1"/>
              </a:solidFill>
              <a:cs typeface="Calibri"/>
            </a:endParaRPr>
          </a:p>
          <a:p>
            <a:pPr algn="ctr"/>
            <a:r>
              <a:rPr lang="en-US" sz="2800">
                <a:solidFill>
                  <a:schemeClr val="bg1"/>
                </a:solidFill>
              </a:rPr>
              <a:t>3-D Objects</a:t>
            </a:r>
            <a:endParaRPr lang="en-US" sz="2800">
              <a:solidFill>
                <a:schemeClr val="bg1"/>
              </a:solidFill>
              <a:cs typeface="Calibri"/>
            </a:endParaRPr>
          </a:p>
        </p:txBody>
      </p:sp>
      <p:pic>
        <p:nvPicPr>
          <p:cNvPr id="6" name="Picture 8" descr="Shape, circle&#10;&#10;Description automatically generated">
            <a:extLst>
              <a:ext uri="{FF2B5EF4-FFF2-40B4-BE49-F238E27FC236}">
                <a16:creationId xmlns:a16="http://schemas.microsoft.com/office/drawing/2014/main" id="{4C1C4B9C-F7CB-47E8-9CCC-DBD24814EE08}"/>
              </a:ext>
            </a:extLst>
          </p:cNvPr>
          <p:cNvPicPr>
            <a:picLocks noChangeAspect="1"/>
          </p:cNvPicPr>
          <p:nvPr/>
        </p:nvPicPr>
        <p:blipFill>
          <a:blip r:embed="rId4"/>
          <a:stretch>
            <a:fillRect/>
          </a:stretch>
        </p:blipFill>
        <p:spPr>
          <a:xfrm rot="1860000">
            <a:off x="1288389" y="3815751"/>
            <a:ext cx="1305107" cy="2130725"/>
          </a:xfrm>
          <a:prstGeom prst="rect">
            <a:avLst/>
          </a:prstGeom>
        </p:spPr>
      </p:pic>
    </p:spTree>
    <p:extLst>
      <p:ext uri="{BB962C8B-B14F-4D97-AF65-F5344CB8AC3E}">
        <p14:creationId xmlns:p14="http://schemas.microsoft.com/office/powerpoint/2010/main" val="1128682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9649</Words>
  <Application>Microsoft Office PowerPoint</Application>
  <PresentationFormat>Widescreen</PresentationFormat>
  <Paragraphs>1610</Paragraphs>
  <Slides>138</Slides>
  <Notes>128</Notes>
  <HiddenSlides>0</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138</vt:i4>
      </vt:variant>
    </vt:vector>
  </HeadingPairs>
  <TitlesOfParts>
    <vt:vector size="154" baseType="lpstr">
      <vt:lpstr>Abadi MT Condensed Light</vt:lpstr>
      <vt:lpstr>Acme</vt:lpstr>
      <vt:lpstr>Aldhabi</vt:lpstr>
      <vt:lpstr>Annie Use Your Telescope</vt:lpstr>
      <vt:lpstr>Arial</vt:lpstr>
      <vt:lpstr>Arial,Sans-Serif</vt:lpstr>
      <vt:lpstr>Bradley Hand</vt:lpstr>
      <vt:lpstr>Calibri</vt:lpstr>
      <vt:lpstr>Calibri Light</vt:lpstr>
      <vt:lpstr>Cavolini</vt:lpstr>
      <vt:lpstr>Comic Sans MS - 18</vt:lpstr>
      <vt:lpstr>Corbel</vt:lpstr>
      <vt:lpstr>Marker Felt Thin</vt:lpstr>
      <vt:lpstr>Montserrat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Dempster</dc:creator>
  <cp:lastModifiedBy>Potter, Allison (MET)</cp:lastModifiedBy>
  <cp:revision>45</cp:revision>
  <cp:lastPrinted>2021-02-04T16:21:57Z</cp:lastPrinted>
  <dcterms:created xsi:type="dcterms:W3CDTF">2020-12-10T15:46:53Z</dcterms:created>
  <dcterms:modified xsi:type="dcterms:W3CDTF">2021-02-09T03:41:54Z</dcterms:modified>
</cp:coreProperties>
</file>