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snapToGrid="0">
      <p:cViewPr varScale="1">
        <p:scale>
          <a:sx n="43" d="100"/>
          <a:sy n="43" d="100"/>
        </p:scale>
        <p:origin x="148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906EA62-B0AD-4575-AE10-ABA2E03159DB}" type="datetimeFigureOut">
              <a:rPr lang="en-CA" smtClean="0"/>
              <a:t>2021-06-07</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4C4CA5-80FB-41BA-8A23-4D8C643E9E83}" type="slidenum">
              <a:rPr lang="en-CA" smtClean="0"/>
              <a:t>‹#›</a:t>
            </a:fld>
            <a:endParaRPr lang="en-CA"/>
          </a:p>
        </p:txBody>
      </p:sp>
    </p:spTree>
    <p:extLst>
      <p:ext uri="{BB962C8B-B14F-4D97-AF65-F5344CB8AC3E}">
        <p14:creationId xmlns:p14="http://schemas.microsoft.com/office/powerpoint/2010/main" val="640047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0.geograph.org.uk/geophotos/02/57/22/2572297_969450d4.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FfRASXusQ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reesvg.org/img/1533676498.p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es.freestockphotos.biz/pictures/15/15593-illustration-of-a-dancing-cartoon-blue-man-pv.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ngimg.com/uploads/dice/dice_PNG47.p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et.pxhere.com/photo/smartphone-man-person-people-camera-photographer-child-mobile-phone-taking-photo-samsung-interaction-1077817.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dfreephotos.com/albums/vector-images/cartoon-chemist-scientist-vector-clipart.p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06ffc8b57_1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06ffc8b57_1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a:t>
            </a:r>
            <a:r>
              <a:rPr lang="en-CA" dirty="0" smtClean="0">
                <a:hlinkClick r:id="rId3"/>
              </a:rPr>
              <a:t>2572297_969450d4.jpg (640×481) (geograph.org.uk)</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72c768b80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72c768b80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a:t>
            </a:r>
            <a:r>
              <a:rPr lang="en-CA" baseline="0" dirty="0" smtClean="0"/>
              <a:t>  https://www.goodfreephotos.com/albums/vector-images/wooden-chair-vector-art.png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72c768b80_0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72c768b80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72c768b80_0_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72c768b80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a:t>
            </a:r>
            <a:r>
              <a:rPr lang="en-CA" baseline="0" dirty="0" smtClean="0"/>
              <a:t> of Image:  https://upload.wikimedia.org/wikipedia/commons/thumb/c/c1/Pancakes_with_syrup.svg/512px-Pancakes_with_syrup.svg.png</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596eb8920_2_9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596eb8920_2_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596eb8920_2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596eb8920_2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596eb8920_2_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596eb8920_2_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a:t>
            </a:r>
            <a:r>
              <a:rPr lang="en-CA" baseline="0" dirty="0" smtClean="0"/>
              <a:t> of Video:  </a:t>
            </a:r>
            <a:r>
              <a:rPr lang="en-CA" dirty="0" smtClean="0">
                <a:hlinkClick r:id="rId3"/>
              </a:rPr>
              <a:t>Second Million Dollar Winner! | Wheel of Fortune - YouTube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96eb8920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96eb8920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http://1.bp.blogspot.com/_h6-aCoXJbLQ/R6SIfq5opeI/AAAAAAAAAjg/W_UT5bsJKls/s400/abecedario.gif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596eb8920_2_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596eb8920_2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a:t>
            </a:r>
          </a:p>
          <a:p>
            <a:pPr marL="0" indent="0">
              <a:buNone/>
            </a:pPr>
            <a:r>
              <a:rPr lang="en-CA" dirty="0" smtClean="0"/>
              <a:t>FoxTrot</a:t>
            </a:r>
            <a:r>
              <a:rPr lang="en-CA" baseline="0" dirty="0" smtClean="0"/>
              <a:t> by Bill Amend, May 10, 2020</a:t>
            </a:r>
          </a:p>
          <a:p>
            <a:pPr marL="0" indent="0">
              <a:buNone/>
            </a:pPr>
            <a:r>
              <a:rPr lang="en-CA" dirty="0" smtClean="0"/>
              <a:t>https://foxtrot.com/2020/05/10/weighty-matters/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596eb8920_2_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596eb8920_2_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a:t>
            </a:r>
            <a:r>
              <a:rPr lang="en-CA" dirty="0" smtClean="0">
                <a:hlinkClick r:id="rId3"/>
              </a:rPr>
              <a:t>1533676498.png (600×600) (freesvg.org)</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96eb8920_2_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96eb8920_2_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587e75dcb_1_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587e75dcb_1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a:t>
            </a:r>
            <a:r>
              <a:rPr lang="en-CA" dirty="0" smtClean="0">
                <a:hlinkClick r:id="rId3"/>
              </a:rPr>
              <a:t>15593-illustration-of-a-dancing-cartoon-blue-man-pv.png (958×958) (freestockphotos.biz)</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72d847dda_4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72d847dda_4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dice</a:t>
            </a:r>
            <a:r>
              <a:rPr lang="en-CA" baseline="0" dirty="0" smtClean="0"/>
              <a:t> image:  </a:t>
            </a:r>
            <a:r>
              <a:rPr lang="en-CA" dirty="0" smtClean="0">
                <a:hlinkClick r:id="rId3"/>
              </a:rPr>
              <a:t>dice_PNG47.png (300×300) (pngimg.com)</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72d847dda_5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72d847dda_5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a:t>
            </a:r>
            <a:r>
              <a:rPr lang="en-CA" dirty="0" smtClean="0">
                <a:hlinkClick r:id="rId3"/>
              </a:rPr>
              <a:t>smartphone-man-person-people-camera-photographer-child-mobile-phone-taking-photo-samsung-interaction-1077817.jpg (2000×1325) (pxhere.com)</a:t>
            </a:r>
            <a:r>
              <a:rPr lang="en-CA" dirty="0" smtClean="0"/>
              <a: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ef8b691f2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ef8b691f2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5b292b4ab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5b292b4ab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587e75dcb_1_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587e75dcb_1_4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https://upload.wikimedia.org/wikipedia/commons/1/12/Guy_crossing_a_street.jpg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587e75dcb_1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587e75dcb_1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https://www.freepik.com/premium-vector/man-is-leaning-against-big-question-mark-symbol-think-question_13267423.htm</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587e75dcb_1_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587e75dcb_1_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72d847dda_0_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72d847dda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587e75dcb_1_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587e75dcb_1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587e75dcb_1_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587e75dcb_1_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 of Image:  </a:t>
            </a:r>
            <a:r>
              <a:rPr lang="en-CA" dirty="0" smtClean="0">
                <a:hlinkClick r:id="rId3"/>
              </a:rPr>
              <a:t>cartoon-chemist-scientist-vector-clipart.png (1623×2389) (goodfreephotos.com)</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72c768b80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72c768b8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smtClean="0"/>
              <a:t>Source</a:t>
            </a:r>
            <a:r>
              <a:rPr lang="en-CA" baseline="0" dirty="0" smtClean="0"/>
              <a:t> of Image: https://upload.wikimedia.org/wikipedia/commons/b/bb/TableDiagram.png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37675" y="-24400"/>
            <a:ext cx="9240600" cy="2901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GVsptoMsK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youtube.com/watch?v=iGVsptoMsKE" TargetMode="Externa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toytheater.com/coin-fli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FfRASXusQo"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toytheater.com/dic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240868" y="808018"/>
            <a:ext cx="3208914" cy="21568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Probability</a:t>
            </a:r>
            <a:endParaRPr dirty="0"/>
          </a:p>
        </p:txBody>
      </p:sp>
      <p:pic>
        <p:nvPicPr>
          <p:cNvPr id="2" name="Picture 1" descr="Bournemouth: heavy rain in the Lower... © Chris Down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124" y="1418783"/>
            <a:ext cx="5449081" cy="4095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Activity 2b: Cup Drop from a Different Height</a:t>
            </a:r>
            <a:endParaRPr/>
          </a:p>
        </p:txBody>
      </p:sp>
      <p:sp>
        <p:nvSpPr>
          <p:cNvPr id="139" name="Google Shape;139;p22"/>
          <p:cNvSpPr txBox="1">
            <a:spLocks noGrp="1"/>
          </p:cNvSpPr>
          <p:nvPr>
            <p:ph type="body" idx="1"/>
          </p:nvPr>
        </p:nvSpPr>
        <p:spPr>
          <a:xfrm>
            <a:off x="311700" y="1356875"/>
            <a:ext cx="8520600" cy="5308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600" dirty="0">
                <a:solidFill>
                  <a:schemeClr val="dk1"/>
                </a:solidFill>
              </a:rPr>
              <a:t>Materials needed: paper or plastic cup</a:t>
            </a:r>
            <a:endParaRPr sz="16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PROBLEM</a:t>
            </a:r>
            <a:r>
              <a:rPr lang="en" sz="1600" dirty="0">
                <a:solidFill>
                  <a:schemeClr val="dk1"/>
                </a:solidFill>
              </a:rPr>
              <a:t>: Will you get the same results if you now drop the cup from the </a:t>
            </a:r>
            <a:br>
              <a:rPr lang="en" sz="1600" dirty="0">
                <a:solidFill>
                  <a:schemeClr val="dk1"/>
                </a:solidFill>
              </a:rPr>
            </a:br>
            <a:r>
              <a:rPr lang="en" sz="1600" dirty="0">
                <a:solidFill>
                  <a:schemeClr val="dk1"/>
                </a:solidFill>
              </a:rPr>
              <a:t>		    height of the seat of a chair?</a:t>
            </a:r>
            <a:endParaRPr sz="16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PREDICTION</a:t>
            </a:r>
            <a:r>
              <a:rPr lang="en" sz="1100" dirty="0">
                <a:solidFill>
                  <a:schemeClr val="dk1"/>
                </a:solidFill>
              </a:rPr>
              <a:t>:</a:t>
            </a:r>
            <a:endParaRPr sz="1100" dirty="0">
              <a:solidFill>
                <a:schemeClr val="dk1"/>
              </a:solidFill>
            </a:endParaRPr>
          </a:p>
          <a:p>
            <a:pPr marL="457200" marR="0" lvl="0" indent="-304800" algn="l" rtl="0">
              <a:lnSpc>
                <a:spcPct val="115000"/>
              </a:lnSpc>
              <a:spcBef>
                <a:spcPts val="1200"/>
              </a:spcBef>
              <a:spcAft>
                <a:spcPts val="0"/>
              </a:spcAft>
              <a:buClr>
                <a:schemeClr val="dk1"/>
              </a:buClr>
              <a:buSzPts val="1200"/>
              <a:buAutoNum type="arabicParenR"/>
            </a:pPr>
            <a:r>
              <a:rPr lang="en" sz="1200" dirty="0">
                <a:solidFill>
                  <a:schemeClr val="dk1"/>
                </a:solidFill>
              </a:rPr>
              <a:t>Record your prediction.</a:t>
            </a:r>
            <a:br>
              <a:rPr lang="en" sz="1200" dirty="0">
                <a:solidFill>
                  <a:schemeClr val="dk1"/>
                </a:solidFill>
              </a:rPr>
            </a:br>
            <a:r>
              <a:rPr lang="en" sz="1200" dirty="0">
                <a:solidFill>
                  <a:schemeClr val="dk1"/>
                </a:solidFill>
              </a:rPr>
              <a:t>I think the </a:t>
            </a:r>
            <a:r>
              <a:rPr lang="en" sz="1200" u="sng" dirty="0">
                <a:solidFill>
                  <a:schemeClr val="dk1"/>
                </a:solidFill>
              </a:rPr>
              <a:t>most likely</a:t>
            </a:r>
            <a:r>
              <a:rPr lang="en" sz="1200" dirty="0">
                <a:solidFill>
                  <a:schemeClr val="dk1"/>
                </a:solidFill>
              </a:rPr>
              <a:t> way the cup will land will be:       bottom down    top down        sideways</a:t>
            </a:r>
            <a:br>
              <a:rPr lang="en" sz="1200" dirty="0">
                <a:solidFill>
                  <a:schemeClr val="dk1"/>
                </a:solidFill>
              </a:rPr>
            </a:br>
            <a:r>
              <a:rPr lang="en" sz="1200" dirty="0">
                <a:solidFill>
                  <a:schemeClr val="dk1"/>
                </a:solidFill>
              </a:rPr>
              <a:t>I think the </a:t>
            </a:r>
            <a:r>
              <a:rPr lang="en" sz="1200" u="sng" dirty="0">
                <a:solidFill>
                  <a:schemeClr val="dk1"/>
                </a:solidFill>
              </a:rPr>
              <a:t>least likely</a:t>
            </a:r>
            <a:r>
              <a:rPr lang="en" sz="1200" dirty="0">
                <a:solidFill>
                  <a:schemeClr val="dk1"/>
                </a:solidFill>
              </a:rPr>
              <a:t> way the cup will land will be:       bottom down    top down        sideways</a:t>
            </a:r>
            <a:endParaRPr sz="1200" dirty="0">
              <a:solidFill>
                <a:srgbClr val="980000"/>
              </a:solidFill>
            </a:endParaRPr>
          </a:p>
          <a:p>
            <a:pPr marL="0" lvl="0" indent="0" algn="l" rtl="0">
              <a:spcBef>
                <a:spcPts val="1200"/>
              </a:spcBef>
              <a:spcAft>
                <a:spcPts val="0"/>
              </a:spcAft>
              <a:buNone/>
            </a:pPr>
            <a:r>
              <a:rPr lang="en" sz="1600" b="1" dirty="0">
                <a:solidFill>
                  <a:schemeClr val="dk1"/>
                </a:solidFill>
              </a:rPr>
              <a:t>EXPERIMENT: </a:t>
            </a:r>
            <a:endParaRPr sz="1100" dirty="0">
              <a:solidFill>
                <a:schemeClr val="dk1"/>
              </a:solidFill>
            </a:endParaRPr>
          </a:p>
          <a:p>
            <a:pPr marL="457200" lvl="0" indent="-304800" algn="l" rtl="0">
              <a:spcBef>
                <a:spcPts val="1200"/>
              </a:spcBef>
              <a:spcAft>
                <a:spcPts val="0"/>
              </a:spcAft>
              <a:buClr>
                <a:schemeClr val="dk1"/>
              </a:buClr>
              <a:buSzPts val="1200"/>
              <a:buAutoNum type="arabicParenR"/>
            </a:pPr>
            <a:r>
              <a:rPr lang="en" sz="1200" dirty="0">
                <a:solidFill>
                  <a:schemeClr val="dk1"/>
                </a:solidFill>
              </a:rPr>
              <a:t>Now drop your cup from the height of a seat of a chair. </a:t>
            </a:r>
            <a:br>
              <a:rPr lang="en" sz="1200" dirty="0">
                <a:solidFill>
                  <a:schemeClr val="dk1"/>
                </a:solidFill>
              </a:rPr>
            </a:br>
            <a:r>
              <a:rPr lang="en" sz="1200" dirty="0">
                <a:solidFill>
                  <a:schemeClr val="dk1"/>
                </a:solidFill>
              </a:rPr>
              <a:t>Do this 20 times and record on a chart using tally marks.</a:t>
            </a:r>
            <a:endParaRPr sz="1200" dirty="0">
              <a:solidFill>
                <a:schemeClr val="dk1"/>
              </a:solidFill>
            </a:endParaRPr>
          </a:p>
          <a:p>
            <a:pPr marL="457200" lvl="0" indent="-304800" algn="l" rtl="0">
              <a:spcBef>
                <a:spcPts val="0"/>
              </a:spcBef>
              <a:spcAft>
                <a:spcPts val="0"/>
              </a:spcAft>
              <a:buClr>
                <a:schemeClr val="dk1"/>
              </a:buClr>
              <a:buSzPts val="1200"/>
              <a:buAutoNum type="arabicParenR"/>
            </a:pPr>
            <a:r>
              <a:rPr lang="en" sz="1200" dirty="0">
                <a:solidFill>
                  <a:schemeClr val="dk1"/>
                </a:solidFill>
              </a:rPr>
              <a:t>Write your results as a fraction below each of the ways on the chart.  </a:t>
            </a:r>
            <a:br>
              <a:rPr lang="en" sz="1200" dirty="0">
                <a:solidFill>
                  <a:schemeClr val="dk1"/>
                </a:solidFill>
              </a:rPr>
            </a:br>
            <a:r>
              <a:rPr lang="en" sz="1200" dirty="0">
                <a:solidFill>
                  <a:schemeClr val="dk1"/>
                </a:solidFill>
              </a:rPr>
              <a:t>(HINT: You tossed it 20 times so 20 will be your denominator.)</a:t>
            </a:r>
            <a:endParaRPr sz="12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COMPARE RESULTS TO THE PREDICTION:</a:t>
            </a:r>
            <a:endParaRPr sz="1300" dirty="0">
              <a:solidFill>
                <a:schemeClr val="dk1"/>
              </a:solidFill>
            </a:endParaRPr>
          </a:p>
          <a:p>
            <a:pPr marL="457200" marR="0" lvl="0" indent="-311150" algn="l" rtl="0">
              <a:lnSpc>
                <a:spcPct val="115000"/>
              </a:lnSpc>
              <a:spcBef>
                <a:spcPts val="1200"/>
              </a:spcBef>
              <a:spcAft>
                <a:spcPts val="0"/>
              </a:spcAft>
              <a:buClr>
                <a:schemeClr val="dk1"/>
              </a:buClr>
              <a:buSzPts val="1300"/>
              <a:buAutoNum type="arabicParenR"/>
            </a:pPr>
            <a:r>
              <a:rPr lang="en" sz="1200" dirty="0">
                <a:solidFill>
                  <a:schemeClr val="dk1"/>
                </a:solidFill>
              </a:rPr>
              <a:t>Questions:</a:t>
            </a:r>
            <a:endParaRPr sz="1200" dirty="0">
              <a:solidFill>
                <a:schemeClr val="dk1"/>
              </a:solidFill>
            </a:endParaRPr>
          </a:p>
          <a:p>
            <a:pPr marL="914400" marR="0" lvl="1" indent="-311150" algn="l" rtl="0">
              <a:lnSpc>
                <a:spcPct val="115000"/>
              </a:lnSpc>
              <a:spcBef>
                <a:spcPts val="0"/>
              </a:spcBef>
              <a:spcAft>
                <a:spcPts val="0"/>
              </a:spcAft>
              <a:buClr>
                <a:schemeClr val="dk1"/>
              </a:buClr>
              <a:buSzPts val="1300"/>
              <a:buAutoNum type="alphaLcParenR"/>
            </a:pPr>
            <a:r>
              <a:rPr lang="en" sz="1200" dirty="0">
                <a:solidFill>
                  <a:schemeClr val="dk1"/>
                </a:solidFill>
              </a:rPr>
              <a:t>How do your results compare with your prediction? (Were your results close? Surprising?)</a:t>
            </a:r>
            <a:endParaRPr sz="1200" dirty="0">
              <a:solidFill>
                <a:schemeClr val="dk1"/>
              </a:solidFill>
            </a:endParaRPr>
          </a:p>
          <a:p>
            <a:pPr marL="914400" marR="0" lvl="1" indent="-311150" algn="l" rtl="0">
              <a:lnSpc>
                <a:spcPct val="115000"/>
              </a:lnSpc>
              <a:spcBef>
                <a:spcPts val="0"/>
              </a:spcBef>
              <a:spcAft>
                <a:spcPts val="0"/>
              </a:spcAft>
              <a:buClr>
                <a:schemeClr val="dk1"/>
              </a:buClr>
              <a:buSzPts val="1300"/>
              <a:buAutoNum type="alphaLcParenR"/>
            </a:pPr>
            <a:r>
              <a:rPr lang="en" sz="1200" dirty="0">
                <a:solidFill>
                  <a:schemeClr val="dk1"/>
                </a:solidFill>
              </a:rPr>
              <a:t>Based on your observations, what would you predict to be the most likely way for the cup to land if you dropped the cup one more time?</a:t>
            </a:r>
            <a:r>
              <a:rPr lang="en" sz="1300" dirty="0">
                <a:solidFill>
                  <a:schemeClr val="dk1"/>
                </a:solidFill>
              </a:rPr>
              <a:t/>
            </a:r>
            <a:br>
              <a:rPr lang="en" sz="1300" dirty="0">
                <a:solidFill>
                  <a:schemeClr val="dk1"/>
                </a:solidFill>
              </a:rPr>
            </a:br>
            <a:endParaRPr sz="1300" dirty="0">
              <a:solidFill>
                <a:schemeClr val="dk1"/>
              </a:solidFill>
            </a:endParaRPr>
          </a:p>
          <a:p>
            <a:pPr marL="457200" lvl="0" indent="0" algn="l" rtl="0">
              <a:spcBef>
                <a:spcPts val="1200"/>
              </a:spcBef>
              <a:spcAft>
                <a:spcPts val="0"/>
              </a:spcAft>
              <a:buNone/>
            </a:pPr>
            <a:endParaRPr sz="1100" dirty="0">
              <a:solidFill>
                <a:schemeClr val="dk1"/>
              </a:solidFill>
            </a:endParaRPr>
          </a:p>
          <a:p>
            <a:pPr marL="0" lvl="0" indent="0" algn="l" rtl="0">
              <a:spcBef>
                <a:spcPts val="1200"/>
              </a:spcBef>
              <a:spcAft>
                <a:spcPts val="1600"/>
              </a:spcAft>
              <a:buNone/>
            </a:pPr>
            <a:endParaRPr sz="1100" dirty="0"/>
          </a:p>
        </p:txBody>
      </p:sp>
      <p:pic>
        <p:nvPicPr>
          <p:cNvPr id="141" name="Google Shape;141;p22"/>
          <p:cNvPicPr preferRelativeResize="0"/>
          <p:nvPr/>
        </p:nvPicPr>
        <p:blipFill>
          <a:blip r:embed="rId3">
            <a:alphaModFix/>
          </a:blip>
          <a:stretch>
            <a:fillRect/>
          </a:stretch>
        </p:blipFill>
        <p:spPr>
          <a:xfrm>
            <a:off x="4587675" y="2774700"/>
            <a:ext cx="2661850" cy="607100"/>
          </a:xfrm>
          <a:prstGeom prst="rect">
            <a:avLst/>
          </a:prstGeom>
          <a:noFill/>
          <a:ln>
            <a:noFill/>
          </a:ln>
        </p:spPr>
      </p:pic>
      <p:pic>
        <p:nvPicPr>
          <p:cNvPr id="142" name="Google Shape;142;p22"/>
          <p:cNvPicPr preferRelativeResize="0"/>
          <p:nvPr/>
        </p:nvPicPr>
        <p:blipFill>
          <a:blip r:embed="rId4">
            <a:alphaModFix/>
          </a:blip>
          <a:stretch>
            <a:fillRect/>
          </a:stretch>
        </p:blipFill>
        <p:spPr>
          <a:xfrm rot="1103449">
            <a:off x="5252500" y="4464601"/>
            <a:ext cx="3541352" cy="816975"/>
          </a:xfrm>
          <a:prstGeom prst="rect">
            <a:avLst/>
          </a:prstGeom>
          <a:noFill/>
          <a:ln>
            <a:noFill/>
          </a:ln>
          <a:effectLst>
            <a:outerShdw blurRad="57150" dist="66675" dir="5400000" algn="bl" rotWithShape="0">
              <a:srgbClr val="000000">
                <a:alpha val="50000"/>
              </a:srgbClr>
            </a:outerShdw>
          </a:effectLst>
        </p:spPr>
      </p:pic>
      <p:pic>
        <p:nvPicPr>
          <p:cNvPr id="2" name="Picture 1" descr="Wooden Chair Vector Art. image - Free stock photo - Public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8892" y="378769"/>
            <a:ext cx="1053404" cy="14897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3: Predicting Weather</a:t>
            </a:r>
            <a:endParaRPr/>
          </a:p>
        </p:txBody>
      </p:sp>
      <p:sp>
        <p:nvSpPr>
          <p:cNvPr id="148" name="Google Shape;148;p23"/>
          <p:cNvSpPr txBox="1">
            <a:spLocks noGrp="1"/>
          </p:cNvSpPr>
          <p:nvPr>
            <p:ph type="body" idx="2"/>
          </p:nvPr>
        </p:nvSpPr>
        <p:spPr>
          <a:xfrm>
            <a:off x="311700" y="1356875"/>
            <a:ext cx="3968700" cy="469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1"/>
                </a:solidFill>
              </a:rPr>
              <a:t>This activity is based on the book </a:t>
            </a:r>
            <a:r>
              <a:rPr lang="en" sz="1800" i="1" dirty="0">
                <a:solidFill>
                  <a:schemeClr val="tx1"/>
                </a:solidFill>
              </a:rPr>
              <a:t>Cloudy with a Chance of Meatballs. </a:t>
            </a:r>
            <a:endParaRPr sz="1800" i="1" dirty="0">
              <a:solidFill>
                <a:schemeClr val="tx1"/>
              </a:solidFill>
            </a:endParaRPr>
          </a:p>
          <a:p>
            <a:pPr marL="0" lvl="0" indent="0" algn="l" rtl="0">
              <a:spcBef>
                <a:spcPts val="1600"/>
              </a:spcBef>
              <a:spcAft>
                <a:spcPts val="0"/>
              </a:spcAft>
              <a:buNone/>
            </a:pPr>
            <a:r>
              <a:rPr lang="en" sz="1800" dirty="0">
                <a:solidFill>
                  <a:schemeClr val="tx1"/>
                </a:solidFill>
              </a:rPr>
              <a:t>In the land of Chewandswallow, it never rained rain. </a:t>
            </a:r>
            <a:r>
              <a:rPr lang="en" sz="1800" dirty="0" smtClean="0">
                <a:solidFill>
                  <a:schemeClr val="tx1"/>
                </a:solidFill>
              </a:rPr>
              <a:t>It </a:t>
            </a:r>
            <a:r>
              <a:rPr lang="en" sz="1800" dirty="0">
                <a:solidFill>
                  <a:schemeClr val="tx1"/>
                </a:solidFill>
              </a:rPr>
              <a:t>never snowed snow. It rained things like soup and juice. </a:t>
            </a:r>
            <a:r>
              <a:rPr lang="en" sz="1800" dirty="0" smtClean="0">
                <a:solidFill>
                  <a:schemeClr val="tx1"/>
                </a:solidFill>
              </a:rPr>
              <a:t>It </a:t>
            </a:r>
            <a:r>
              <a:rPr lang="en" sz="1800" dirty="0">
                <a:solidFill>
                  <a:schemeClr val="tx1"/>
                </a:solidFill>
              </a:rPr>
              <a:t>snowed mashed potatoes and green peas. </a:t>
            </a:r>
            <a:r>
              <a:rPr lang="en" sz="1800" dirty="0" smtClean="0">
                <a:solidFill>
                  <a:schemeClr val="tx1"/>
                </a:solidFill>
              </a:rPr>
              <a:t>And </a:t>
            </a:r>
            <a:r>
              <a:rPr lang="en" sz="1800" dirty="0">
                <a:solidFill>
                  <a:schemeClr val="tx1"/>
                </a:solidFill>
              </a:rPr>
              <a:t>sometimes the wind blew in storms of hamburgers.</a:t>
            </a:r>
            <a:endParaRPr sz="1800" dirty="0">
              <a:solidFill>
                <a:schemeClr val="tx1"/>
              </a:solidFill>
            </a:endParaRPr>
          </a:p>
          <a:p>
            <a:pPr marL="0" lvl="0" indent="0" algn="l" rtl="0">
              <a:spcBef>
                <a:spcPts val="1600"/>
              </a:spcBef>
              <a:spcAft>
                <a:spcPts val="0"/>
              </a:spcAft>
              <a:buNone/>
            </a:pPr>
            <a:endParaRPr dirty="0">
              <a:solidFill>
                <a:schemeClr val="tx1"/>
              </a:solidFill>
            </a:endParaRPr>
          </a:p>
          <a:p>
            <a:pPr marL="457200" lvl="0" indent="-317500" algn="l" rtl="0">
              <a:spcBef>
                <a:spcPts val="1600"/>
              </a:spcBef>
              <a:spcAft>
                <a:spcPts val="0"/>
              </a:spcAft>
              <a:buSzPts val="1400"/>
              <a:buChar char="●"/>
            </a:pPr>
            <a:r>
              <a:rPr lang="en" dirty="0">
                <a:solidFill>
                  <a:schemeClr val="tx1"/>
                </a:solidFill>
              </a:rPr>
              <a:t>Watch this clip from the movie based on this book. </a:t>
            </a:r>
            <a:endParaRPr dirty="0">
              <a:solidFill>
                <a:schemeClr val="tx1"/>
              </a:solidFill>
            </a:endParaRPr>
          </a:p>
          <a:p>
            <a:pPr marL="457200" lvl="0" indent="-317500" algn="l" rtl="0">
              <a:spcBef>
                <a:spcPts val="0"/>
              </a:spcBef>
              <a:spcAft>
                <a:spcPts val="0"/>
              </a:spcAft>
              <a:buSzPts val="1400"/>
              <a:buChar char="●"/>
            </a:pPr>
            <a:r>
              <a:rPr lang="en" dirty="0">
                <a:solidFill>
                  <a:schemeClr val="tx1"/>
                </a:solidFill>
              </a:rPr>
              <a:t>Then do the activity on the following slide</a:t>
            </a:r>
            <a:r>
              <a:rPr lang="en" dirty="0"/>
              <a:t>.</a:t>
            </a:r>
            <a:endParaRPr dirty="0"/>
          </a:p>
          <a:p>
            <a:pPr marL="0" lvl="0" indent="0" algn="l" rtl="0">
              <a:spcBef>
                <a:spcPts val="1600"/>
              </a:spcBef>
              <a:spcAft>
                <a:spcPts val="1600"/>
              </a:spcAft>
              <a:buNone/>
            </a:pPr>
            <a:endParaRPr dirty="0"/>
          </a:p>
        </p:txBody>
      </p:sp>
      <p:pic>
        <p:nvPicPr>
          <p:cNvPr id="149" name="Google Shape;149;p23" descr="Cloudy with a Chance of Meatballs movie clips: http://j.mp/1CTljVt&#10;BUY THE MOVIE: http://bit.ly/2iG2Dsf&#10;Don't miss the HOTTEST NEW TRAILERS: http://bit.ly/1u2y6pr&#10;&#10;CLIP DESCRIPTION:&#10;To his surprise, Flint's (Bill Hader) machine begins to work and hamburgers fall from the sky.&#10;&#10;FILM DESCRIPTION:&#10;Inspired by Ron and Judi Barrett's beloved children's book of the same name, Cloudy with a Chance of Meatballs follows inventor Flint Lockwood (voice of Bill Hader) and a brainy weathergirl (voice of Anna Faris) as they attempt to discover why the rain in their small town has stopped, and food is falling in its place. Meanwhile, lifelong bully Brent (voice of Andy Samberg) relishes in tormenting Flint like he did when they were kids, and Mayor Shelbourne (voice of Bruce Campbell) schemes to use Flint's latest invention -- a device designed to improve everyone's lives -- for his own personal gain. Mr. T voices by-the-books cop Earl Devereaux, and James Caan voices Flint's technophobe father, Tim.&#10;&#10;CREDITS:&#10;TM &amp; © Sony (2009)&#10;Cast: Al Roker, Neil Patrick Harris, Bobb'e J. Thompson, Bruce Campbell, Andy Samberg, Mr. T, Anna Faris, Bill Hader&#10;Directors: Phil Lord, Chris Miller&#10;Producers: Lydia Bottegoni, Chris Juen, Yair Landau, Pam Marsden&#10;Screenwriters: Judi Barrett, Ron Barrett, Phil Lord, Chris Miller, Rob Greenberg&#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Cloudy with a Chance of Meatballs - It's Raining Burgers Scene (1/10) | Movieclips">
            <a:hlinkClick r:id="rId3"/>
          </p:cNvPr>
          <p:cNvPicPr preferRelativeResize="0"/>
          <p:nvPr/>
        </p:nvPicPr>
        <p:blipFill>
          <a:blip r:embed="rId4">
            <a:alphaModFix/>
          </a:blip>
          <a:stretch>
            <a:fillRect/>
          </a:stretch>
        </p:blipFill>
        <p:spPr>
          <a:xfrm>
            <a:off x="4572000" y="1356875"/>
            <a:ext cx="4260300" cy="3195225"/>
          </a:xfrm>
          <a:prstGeom prst="rect">
            <a:avLst/>
          </a:prstGeom>
          <a:noFill/>
          <a:ln>
            <a:noFill/>
          </a:ln>
          <a:effectLst>
            <a:outerShdw blurRad="57150" dist="19050" dir="5400000" algn="bl" rotWithShape="0">
              <a:srgbClr val="000000">
                <a:alpha val="50000"/>
              </a:srgbClr>
            </a:outerShdw>
          </a:effectLst>
        </p:spPr>
      </p:pic>
      <p:sp>
        <p:nvSpPr>
          <p:cNvPr id="2" name="Rectangle 1"/>
          <p:cNvSpPr/>
          <p:nvPr/>
        </p:nvSpPr>
        <p:spPr>
          <a:xfrm>
            <a:off x="4780845" y="4552100"/>
            <a:ext cx="4572000" cy="523220"/>
          </a:xfrm>
          <a:prstGeom prst="rect">
            <a:avLst/>
          </a:prstGeom>
        </p:spPr>
        <p:txBody>
          <a:bodyPr>
            <a:spAutoFit/>
          </a:bodyPr>
          <a:lstStyle/>
          <a:p>
            <a:r>
              <a:rPr lang="en-CA" dirty="0">
                <a:hlinkClick r:id="rId5"/>
              </a:rPr>
              <a:t>Cloudy with a Chance of Meatballs - It's Raining Burgers Scene (1/10) | </a:t>
            </a:r>
            <a:r>
              <a:rPr lang="en-CA" dirty="0" err="1">
                <a:hlinkClick r:id="rId5"/>
              </a:rPr>
              <a:t>Movieclips</a:t>
            </a:r>
            <a:r>
              <a:rPr lang="en-CA" dirty="0">
                <a:hlinkClick r:id="rId5"/>
              </a:rPr>
              <a:t> - YouTube</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4"/>
          <p:cNvSpPr txBox="1">
            <a:spLocks noGrp="1"/>
          </p:cNvSpPr>
          <p:nvPr>
            <p:ph type="body" idx="1"/>
          </p:nvPr>
        </p:nvSpPr>
        <p:spPr>
          <a:xfrm>
            <a:off x="311700" y="742156"/>
            <a:ext cx="6924600" cy="49917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 sz="1600" dirty="0">
                <a:solidFill>
                  <a:schemeClr val="dk1"/>
                </a:solidFill>
              </a:rPr>
              <a:t>Materials needed: a </a:t>
            </a:r>
            <a:r>
              <a:rPr lang="en" sz="1600" dirty="0" smtClean="0">
                <a:solidFill>
                  <a:schemeClr val="dk1"/>
                </a:solidFill>
              </a:rPr>
              <a:t>coin or use digital format </a:t>
            </a:r>
            <a:r>
              <a:rPr lang="en" sz="1600" dirty="0" smtClean="0">
                <a:solidFill>
                  <a:schemeClr val="dk1"/>
                </a:solidFill>
              </a:rPr>
              <a:t/>
            </a:r>
            <a:br>
              <a:rPr lang="en" sz="1600" dirty="0" smtClean="0">
                <a:solidFill>
                  <a:schemeClr val="dk1"/>
                </a:solidFill>
              </a:rPr>
            </a:br>
            <a:r>
              <a:rPr lang="en" sz="1600" dirty="0" smtClean="0">
                <a:solidFill>
                  <a:schemeClr val="dk1"/>
                </a:solidFill>
              </a:rPr>
              <a:t>(</a:t>
            </a:r>
            <a:r>
              <a:rPr lang="en-CA" sz="1600" dirty="0">
                <a:solidFill>
                  <a:schemeClr val="dk1"/>
                </a:solidFill>
                <a:hlinkClick r:id="rId3"/>
              </a:rPr>
              <a:t>https://toytheater.com/coin-flip</a:t>
            </a:r>
            <a:r>
              <a:rPr lang="en-CA" sz="1600" dirty="0" smtClean="0">
                <a:solidFill>
                  <a:schemeClr val="dk1"/>
                </a:solidFill>
                <a:hlinkClick r:id="rId3"/>
              </a:rPr>
              <a:t>/</a:t>
            </a:r>
            <a:r>
              <a:rPr lang="en-CA" sz="1600" dirty="0" smtClean="0">
                <a:solidFill>
                  <a:schemeClr val="dk1"/>
                </a:solidFill>
              </a:rPr>
              <a:t>)</a:t>
            </a:r>
            <a:endParaRPr sz="1600" b="1" dirty="0">
              <a:solidFill>
                <a:schemeClr val="dk1"/>
              </a:solidFill>
            </a:endParaRPr>
          </a:p>
          <a:p>
            <a:pPr marL="0" lvl="0" indent="0" algn="l" rtl="0">
              <a:spcBef>
                <a:spcPts val="1600"/>
              </a:spcBef>
              <a:spcAft>
                <a:spcPts val="0"/>
              </a:spcAft>
              <a:buNone/>
            </a:pPr>
            <a:r>
              <a:rPr lang="en" sz="1600" b="1" dirty="0">
                <a:solidFill>
                  <a:schemeClr val="dk1"/>
                </a:solidFill>
              </a:rPr>
              <a:t>PROBLEM:</a:t>
            </a:r>
            <a:r>
              <a:rPr lang="en" sz="1100" dirty="0"/>
              <a:t> </a:t>
            </a:r>
            <a:r>
              <a:rPr lang="en" sz="1600" dirty="0"/>
              <a:t> </a:t>
            </a:r>
            <a:r>
              <a:rPr lang="en" sz="1600" dirty="0">
                <a:solidFill>
                  <a:schemeClr val="tx1"/>
                </a:solidFill>
              </a:rPr>
              <a:t>What will the weather be like in Chewandswallow in June?</a:t>
            </a:r>
            <a:endParaRPr sz="1600" dirty="0">
              <a:solidFill>
                <a:schemeClr val="tx1"/>
              </a:solidFill>
            </a:endParaRPr>
          </a:p>
          <a:p>
            <a:pPr marL="1485900" lvl="0" indent="-1428750" algn="l" rtl="0">
              <a:spcBef>
                <a:spcPts val="1600"/>
              </a:spcBef>
              <a:spcAft>
                <a:spcPts val="0"/>
              </a:spcAft>
              <a:buNone/>
            </a:pPr>
            <a:r>
              <a:rPr lang="en" sz="1600" b="1" dirty="0">
                <a:solidFill>
                  <a:schemeClr val="dk1"/>
                </a:solidFill>
              </a:rPr>
              <a:t>PREDICTION:  </a:t>
            </a:r>
            <a:r>
              <a:rPr lang="en" sz="1200" dirty="0">
                <a:solidFill>
                  <a:schemeClr val="tx1"/>
                </a:solidFill>
              </a:rPr>
              <a:t>We can simulate the weather by tossing a coin. (Simulate means to imitate.) </a:t>
            </a:r>
            <a:br>
              <a:rPr lang="en" sz="1200" dirty="0">
                <a:solidFill>
                  <a:schemeClr val="tx1"/>
                </a:solidFill>
              </a:rPr>
            </a:br>
            <a:r>
              <a:rPr lang="en" sz="1200" dirty="0">
                <a:solidFill>
                  <a:schemeClr val="tx1"/>
                </a:solidFill>
              </a:rPr>
              <a:t>Toss a coin. If it lands:</a:t>
            </a:r>
            <a:br>
              <a:rPr lang="en" sz="1200" dirty="0">
                <a:solidFill>
                  <a:schemeClr val="tx1"/>
                </a:solidFill>
              </a:rPr>
            </a:br>
            <a:r>
              <a:rPr lang="en" sz="1200" dirty="0">
                <a:solidFill>
                  <a:schemeClr val="tx1"/>
                </a:solidFill>
              </a:rPr>
              <a:t>	</a:t>
            </a:r>
            <a:r>
              <a:rPr lang="en" sz="1200" dirty="0" smtClean="0">
                <a:solidFill>
                  <a:schemeClr val="tx1"/>
                </a:solidFill>
              </a:rPr>
              <a:t>- </a:t>
            </a:r>
            <a:r>
              <a:rPr lang="en" sz="1200" dirty="0">
                <a:solidFill>
                  <a:schemeClr val="tx1"/>
                </a:solidFill>
              </a:rPr>
              <a:t>“heads”, it will be snowing pancakes.</a:t>
            </a:r>
            <a:br>
              <a:rPr lang="en" sz="1200" dirty="0">
                <a:solidFill>
                  <a:schemeClr val="tx1"/>
                </a:solidFill>
              </a:rPr>
            </a:br>
            <a:r>
              <a:rPr lang="en" sz="1200" dirty="0">
                <a:solidFill>
                  <a:schemeClr val="tx1"/>
                </a:solidFill>
              </a:rPr>
              <a:t>	</a:t>
            </a:r>
            <a:r>
              <a:rPr lang="en" sz="1200" dirty="0" smtClean="0">
                <a:solidFill>
                  <a:schemeClr val="tx1"/>
                </a:solidFill>
              </a:rPr>
              <a:t>- </a:t>
            </a:r>
            <a:r>
              <a:rPr lang="en" sz="1200" dirty="0">
                <a:solidFill>
                  <a:schemeClr val="tx1"/>
                </a:solidFill>
              </a:rPr>
              <a:t>“tails”, it will be raining syrup.</a:t>
            </a:r>
            <a:br>
              <a:rPr lang="en" sz="1200" dirty="0">
                <a:solidFill>
                  <a:schemeClr val="tx1"/>
                </a:solidFill>
              </a:rPr>
            </a:br>
            <a:r>
              <a:rPr lang="en" sz="1200" dirty="0">
                <a:solidFill>
                  <a:schemeClr val="tx1"/>
                </a:solidFill>
              </a:rPr>
              <a:t>Will it snow pancakes or rain syrup more often? My prediction is:  </a:t>
            </a:r>
            <a:r>
              <a:rPr lang="en" sz="1200" dirty="0" smtClean="0">
                <a:solidFill>
                  <a:schemeClr val="tx1"/>
                </a:solidFill>
              </a:rPr>
              <a:t>____________________________________________________</a:t>
            </a:r>
            <a:endParaRPr sz="1200" dirty="0">
              <a:solidFill>
                <a:schemeClr val="tx1"/>
              </a:solidFill>
            </a:endParaRPr>
          </a:p>
          <a:p>
            <a:pPr marL="0" lvl="0" indent="0" algn="l" rtl="0">
              <a:spcBef>
                <a:spcPts val="1600"/>
              </a:spcBef>
              <a:spcAft>
                <a:spcPts val="0"/>
              </a:spcAft>
              <a:buNone/>
            </a:pPr>
            <a:r>
              <a:rPr lang="en" sz="1600" b="1" dirty="0">
                <a:solidFill>
                  <a:schemeClr val="dk1"/>
                </a:solidFill>
              </a:rPr>
              <a:t>EXPERIMENT: </a:t>
            </a:r>
            <a:endParaRPr sz="1100" dirty="0"/>
          </a:p>
          <a:p>
            <a:pPr marL="457200" lvl="0" indent="-298450" algn="l" rtl="0">
              <a:spcBef>
                <a:spcPts val="1200"/>
              </a:spcBef>
              <a:spcAft>
                <a:spcPts val="0"/>
              </a:spcAft>
              <a:buClr>
                <a:srgbClr val="000000"/>
              </a:buClr>
              <a:buSzPts val="1100"/>
              <a:buFont typeface="Arial"/>
              <a:buAutoNum type="arabicParenR"/>
            </a:pPr>
            <a:r>
              <a:rPr lang="en" sz="1200" dirty="0">
                <a:solidFill>
                  <a:schemeClr val="tx1"/>
                </a:solidFill>
              </a:rPr>
              <a:t>Toss a coin 30 times.  Each time you toss a coin, </a:t>
            </a:r>
            <a:br>
              <a:rPr lang="en" sz="1200" dirty="0">
                <a:solidFill>
                  <a:schemeClr val="tx1"/>
                </a:solidFill>
              </a:rPr>
            </a:br>
            <a:r>
              <a:rPr lang="en" sz="1200" dirty="0">
                <a:solidFill>
                  <a:schemeClr val="tx1"/>
                </a:solidFill>
              </a:rPr>
              <a:t>it represents the weather for that day in Chewandswallow.</a:t>
            </a:r>
            <a:endParaRPr sz="1200" dirty="0">
              <a:solidFill>
                <a:schemeClr val="tx1"/>
              </a:solidFill>
            </a:endParaRPr>
          </a:p>
          <a:p>
            <a:pPr marL="457200" lvl="0" indent="-298450" algn="l" rtl="0">
              <a:spcBef>
                <a:spcPts val="0"/>
              </a:spcBef>
              <a:spcAft>
                <a:spcPts val="0"/>
              </a:spcAft>
              <a:buClr>
                <a:srgbClr val="000000"/>
              </a:buClr>
              <a:buSzPts val="1100"/>
              <a:buAutoNum type="arabicParenR"/>
            </a:pPr>
            <a:r>
              <a:rPr lang="en" sz="1200" dirty="0">
                <a:solidFill>
                  <a:schemeClr val="tx1"/>
                </a:solidFill>
              </a:rPr>
              <a:t>Mark “P” for pancakes and “S” for syrup.</a:t>
            </a:r>
            <a:endParaRPr sz="1200" dirty="0">
              <a:solidFill>
                <a:schemeClr val="tx1"/>
              </a:solidFill>
            </a:endParaRPr>
          </a:p>
          <a:p>
            <a:pPr marL="457200" lvl="0" indent="-298450" algn="l" rtl="0">
              <a:spcBef>
                <a:spcPts val="0"/>
              </a:spcBef>
              <a:spcAft>
                <a:spcPts val="0"/>
              </a:spcAft>
              <a:buClr>
                <a:srgbClr val="000000"/>
              </a:buClr>
              <a:buSzPts val="1100"/>
              <a:buAutoNum type="arabicParenR"/>
            </a:pPr>
            <a:r>
              <a:rPr lang="en" sz="1200" dirty="0">
                <a:solidFill>
                  <a:schemeClr val="tx1"/>
                </a:solidFill>
              </a:rPr>
              <a:t>Write your results for each outcome (pancakes or syrup) as a fraction.</a:t>
            </a:r>
            <a:br>
              <a:rPr lang="en" sz="1200" dirty="0">
                <a:solidFill>
                  <a:schemeClr val="tx1"/>
                </a:solidFill>
              </a:rPr>
            </a:br>
            <a:r>
              <a:rPr lang="en" sz="1200" dirty="0">
                <a:solidFill>
                  <a:schemeClr val="tx1"/>
                </a:solidFill>
              </a:rPr>
              <a:t>(Hint: 30 will be your denominator.)</a:t>
            </a:r>
            <a:endParaRPr sz="1200" dirty="0">
              <a:solidFill>
                <a:schemeClr val="tx1"/>
              </a:solidFill>
            </a:endParaRPr>
          </a:p>
          <a:p>
            <a:pPr marL="0" lvl="0" indent="0" algn="l" rtl="0">
              <a:spcBef>
                <a:spcPts val="1600"/>
              </a:spcBef>
              <a:spcAft>
                <a:spcPts val="0"/>
              </a:spcAft>
              <a:buNone/>
            </a:pPr>
            <a:r>
              <a:rPr lang="en" sz="1600" b="1" dirty="0">
                <a:solidFill>
                  <a:schemeClr val="dk1"/>
                </a:solidFill>
              </a:rPr>
              <a:t>COMPARE RESULTS TO THE PREDICTION:</a:t>
            </a:r>
            <a:endParaRPr sz="1300" dirty="0">
              <a:solidFill>
                <a:schemeClr val="dk1"/>
              </a:solidFill>
            </a:endParaRPr>
          </a:p>
          <a:p>
            <a:pPr marL="457200" lvl="0" indent="-304800" algn="l" rtl="0">
              <a:spcBef>
                <a:spcPts val="1200"/>
              </a:spcBef>
              <a:spcAft>
                <a:spcPts val="0"/>
              </a:spcAft>
              <a:buClr>
                <a:srgbClr val="000000"/>
              </a:buClr>
              <a:buSzPts val="1200"/>
              <a:buAutoNum type="arabicParenR"/>
            </a:pPr>
            <a:r>
              <a:rPr lang="en" sz="1200" dirty="0">
                <a:solidFill>
                  <a:srgbClr val="000000"/>
                </a:solidFill>
              </a:rPr>
              <a:t>Questions:</a:t>
            </a:r>
            <a:endParaRPr sz="1200" dirty="0">
              <a:solidFill>
                <a:srgbClr val="000000"/>
              </a:solidFill>
            </a:endParaRPr>
          </a:p>
          <a:p>
            <a:pPr marL="914400" lvl="1" indent="-304800" algn="l" rtl="0">
              <a:spcBef>
                <a:spcPts val="0"/>
              </a:spcBef>
              <a:spcAft>
                <a:spcPts val="0"/>
              </a:spcAft>
              <a:buSzPts val="1200"/>
              <a:buAutoNum type="alphaLcParenR"/>
            </a:pPr>
            <a:r>
              <a:rPr lang="en" sz="1200" dirty="0">
                <a:solidFill>
                  <a:srgbClr val="000000"/>
                </a:solidFill>
              </a:rPr>
              <a:t>How do your results compare to your prediction? </a:t>
            </a:r>
            <a:endParaRPr sz="1200" dirty="0">
              <a:solidFill>
                <a:srgbClr val="000000"/>
              </a:solidFill>
            </a:endParaRPr>
          </a:p>
          <a:p>
            <a:pPr marL="914400" lvl="1" indent="-304800" algn="l" rtl="0">
              <a:spcBef>
                <a:spcPts val="0"/>
              </a:spcBef>
              <a:spcAft>
                <a:spcPts val="0"/>
              </a:spcAft>
              <a:buSzPts val="1200"/>
              <a:buAutoNum type="alphaLcParenR"/>
            </a:pPr>
            <a:r>
              <a:rPr lang="en" sz="1200" dirty="0">
                <a:solidFill>
                  <a:srgbClr val="000000"/>
                </a:solidFill>
              </a:rPr>
              <a:t>Based on your results, what do you think you will most likely be eating on July 1? Explain your </a:t>
            </a:r>
            <a:r>
              <a:rPr lang="en" dirty="0">
                <a:solidFill>
                  <a:srgbClr val="000000"/>
                </a:solidFill>
              </a:rPr>
              <a:t>thinking</a:t>
            </a:r>
            <a:r>
              <a:rPr lang="en" sz="1200" dirty="0">
                <a:solidFill>
                  <a:srgbClr val="000000"/>
                </a:solidFill>
              </a:rPr>
              <a:t>.</a:t>
            </a:r>
            <a:endParaRPr sz="1200" dirty="0">
              <a:solidFill>
                <a:srgbClr val="000000"/>
              </a:solidFill>
            </a:endParaRPr>
          </a:p>
        </p:txBody>
      </p:sp>
      <p:sp>
        <p:nvSpPr>
          <p:cNvPr id="156" name="Google Shape;156;p24"/>
          <p:cNvSpPr txBox="1">
            <a:spLocks noGrp="1"/>
          </p:cNvSpPr>
          <p:nvPr>
            <p:ph type="title"/>
          </p:nvPr>
        </p:nvSpPr>
        <p:spPr>
          <a:xfrm>
            <a:off x="311700" y="271365"/>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Activity 3: Simulate the Weather</a:t>
            </a:r>
            <a:endParaRPr dirty="0"/>
          </a:p>
        </p:txBody>
      </p:sp>
      <p:grpSp>
        <p:nvGrpSpPr>
          <p:cNvPr id="157" name="Google Shape;157;p24"/>
          <p:cNvGrpSpPr/>
          <p:nvPr/>
        </p:nvGrpSpPr>
        <p:grpSpPr>
          <a:xfrm rot="707317">
            <a:off x="6036840" y="3896062"/>
            <a:ext cx="2945721" cy="1884507"/>
            <a:chOff x="5601760" y="3674925"/>
            <a:chExt cx="3267377" cy="2298610"/>
          </a:xfrm>
        </p:grpSpPr>
        <p:grpSp>
          <p:nvGrpSpPr>
            <p:cNvPr id="158" name="Google Shape;158;p24"/>
            <p:cNvGrpSpPr/>
            <p:nvPr/>
          </p:nvGrpSpPr>
          <p:grpSpPr>
            <a:xfrm rot="-12510">
              <a:off x="5601760" y="3680882"/>
              <a:ext cx="3267377" cy="2292653"/>
              <a:chOff x="4388031" y="3050524"/>
              <a:chExt cx="4755976" cy="3661800"/>
            </a:xfrm>
          </p:grpSpPr>
          <p:pic>
            <p:nvPicPr>
              <p:cNvPr id="159" name="Google Shape;159;p24"/>
              <p:cNvPicPr preferRelativeResize="0"/>
              <p:nvPr/>
            </p:nvPicPr>
            <p:blipFill>
              <a:blip r:embed="rId4">
                <a:alphaModFix/>
              </a:blip>
              <a:stretch>
                <a:fillRect/>
              </a:stretch>
            </p:blipFill>
            <p:spPr>
              <a:xfrm>
                <a:off x="4388031" y="3050524"/>
                <a:ext cx="4755976" cy="3661800"/>
              </a:xfrm>
              <a:prstGeom prst="rect">
                <a:avLst/>
              </a:prstGeom>
              <a:noFill/>
              <a:ln>
                <a:noFill/>
              </a:ln>
            </p:spPr>
          </p:pic>
          <p:sp>
            <p:nvSpPr>
              <p:cNvPr id="160" name="Google Shape;160;p24"/>
              <p:cNvSpPr/>
              <p:nvPr/>
            </p:nvSpPr>
            <p:spPr>
              <a:xfrm>
                <a:off x="5524700" y="6601000"/>
                <a:ext cx="2532600" cy="10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4"/>
            <p:cNvSpPr txBox="1"/>
            <p:nvPr/>
          </p:nvSpPr>
          <p:spPr>
            <a:xfrm>
              <a:off x="5774150" y="3674925"/>
              <a:ext cx="2922600" cy="27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June</a:t>
              </a:r>
              <a:endParaRPr b="1"/>
            </a:p>
          </p:txBody>
        </p:sp>
      </p:grpSp>
      <p:pic>
        <p:nvPicPr>
          <p:cNvPr id="2" name="Picture 1" descr="File:Pancakes with syrup.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970" y="403469"/>
            <a:ext cx="2042891" cy="130762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11700" y="690138"/>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Activity 4a: Spinner A</a:t>
            </a:r>
            <a:endParaRPr/>
          </a:p>
        </p:txBody>
      </p:sp>
      <p:sp>
        <p:nvSpPr>
          <p:cNvPr id="168" name="Google Shape;168;p25"/>
          <p:cNvSpPr txBox="1">
            <a:spLocks noGrp="1"/>
          </p:cNvSpPr>
          <p:nvPr>
            <p:ph type="body" idx="1"/>
          </p:nvPr>
        </p:nvSpPr>
        <p:spPr>
          <a:xfrm>
            <a:off x="311700" y="1536625"/>
            <a:ext cx="5239800" cy="5001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dirty="0">
                <a:solidFill>
                  <a:schemeClr val="dk1"/>
                </a:solidFill>
              </a:rPr>
              <a:t>Materials needed: paper clip, paper to make spinner, recording sheet</a:t>
            </a:r>
            <a:endParaRPr sz="1100" dirty="0">
              <a:solidFill>
                <a:schemeClr val="dk1"/>
              </a:solidFill>
            </a:endParaRPr>
          </a:p>
          <a:p>
            <a:pPr marL="1200150" marR="0" lvl="0" indent="-1200150" algn="l" rtl="0">
              <a:lnSpc>
                <a:spcPct val="115000"/>
              </a:lnSpc>
              <a:spcBef>
                <a:spcPts val="1200"/>
              </a:spcBef>
              <a:spcAft>
                <a:spcPts val="0"/>
              </a:spcAft>
              <a:buNone/>
            </a:pPr>
            <a:r>
              <a:rPr lang="en" sz="1600" b="1" dirty="0">
                <a:solidFill>
                  <a:schemeClr val="dk1"/>
                </a:solidFill>
              </a:rPr>
              <a:t>PROBLEM:</a:t>
            </a:r>
            <a:r>
              <a:rPr lang="en" sz="1100" dirty="0">
                <a:solidFill>
                  <a:schemeClr val="dk1"/>
                </a:solidFill>
              </a:rPr>
              <a:t>	</a:t>
            </a:r>
            <a:r>
              <a:rPr lang="en" sz="1400" dirty="0">
                <a:solidFill>
                  <a:schemeClr val="dk1"/>
                </a:solidFill>
              </a:rPr>
              <a:t>When you spin this spinner, are some numbers more likely to come up?</a:t>
            </a:r>
            <a:endParaRPr sz="1400" dirty="0">
              <a:solidFill>
                <a:schemeClr val="dk1"/>
              </a:solidFill>
            </a:endParaRPr>
          </a:p>
          <a:p>
            <a:pPr marL="0" lvl="0" indent="0" algn="l" rtl="0">
              <a:spcBef>
                <a:spcPts val="1200"/>
              </a:spcBef>
              <a:spcAft>
                <a:spcPts val="0"/>
              </a:spcAft>
              <a:buNone/>
            </a:pPr>
            <a:r>
              <a:rPr lang="en" sz="1600" b="1" dirty="0">
                <a:solidFill>
                  <a:schemeClr val="dk1"/>
                </a:solidFill>
              </a:rPr>
              <a:t>PREDICTION:</a:t>
            </a:r>
            <a:r>
              <a:rPr lang="en" sz="1100" dirty="0"/>
              <a:t>	</a:t>
            </a:r>
            <a:endParaRPr sz="1100" dirty="0">
              <a:solidFill>
                <a:schemeClr val="dk1"/>
              </a:solidFill>
            </a:endParaRPr>
          </a:p>
          <a:p>
            <a:pPr marL="457200" lvl="0" indent="-304800" algn="l" rtl="0">
              <a:spcBef>
                <a:spcPts val="1600"/>
              </a:spcBef>
              <a:spcAft>
                <a:spcPts val="0"/>
              </a:spcAft>
              <a:buClr>
                <a:schemeClr val="dk1"/>
              </a:buClr>
              <a:buSzPts val="1200"/>
              <a:buAutoNum type="arabicParenR"/>
            </a:pPr>
            <a:r>
              <a:rPr lang="en" sz="1200" dirty="0">
                <a:solidFill>
                  <a:schemeClr val="dk1"/>
                </a:solidFill>
              </a:rPr>
              <a:t>Predict which number will occur the most often.   ____________</a:t>
            </a:r>
            <a:endParaRPr sz="1200" dirty="0">
              <a:solidFill>
                <a:schemeClr val="dk1"/>
              </a:solidFill>
            </a:endParaRPr>
          </a:p>
          <a:p>
            <a:pPr marL="0" lvl="0" indent="0" algn="l" rtl="0">
              <a:spcBef>
                <a:spcPts val="1200"/>
              </a:spcBef>
              <a:spcAft>
                <a:spcPts val="0"/>
              </a:spcAft>
              <a:buNone/>
            </a:pPr>
            <a:r>
              <a:rPr lang="en" sz="1600" b="1" dirty="0">
                <a:solidFill>
                  <a:schemeClr val="dk1"/>
                </a:solidFill>
              </a:rPr>
              <a:t>EXPERIMENT: </a:t>
            </a:r>
            <a:endParaRPr sz="1100" dirty="0">
              <a:solidFill>
                <a:schemeClr val="dk1"/>
              </a:solidFill>
            </a:endParaRPr>
          </a:p>
          <a:p>
            <a:pPr marL="457200" lvl="0" indent="-304800" algn="l" rtl="0">
              <a:spcBef>
                <a:spcPts val="1200"/>
              </a:spcBef>
              <a:spcAft>
                <a:spcPts val="0"/>
              </a:spcAft>
              <a:buClr>
                <a:schemeClr val="dk1"/>
              </a:buClr>
              <a:buSzPts val="1200"/>
              <a:buAutoNum type="arabicParenR"/>
            </a:pPr>
            <a:r>
              <a:rPr lang="en" sz="1200" dirty="0">
                <a:solidFill>
                  <a:schemeClr val="dk1"/>
                </a:solidFill>
              </a:rPr>
              <a:t>Now spin the spinner and record the number that comes up.</a:t>
            </a:r>
            <a:br>
              <a:rPr lang="en" sz="1200" dirty="0">
                <a:solidFill>
                  <a:schemeClr val="dk1"/>
                </a:solidFill>
              </a:rPr>
            </a:br>
            <a:r>
              <a:rPr lang="en" sz="1200" dirty="0">
                <a:solidFill>
                  <a:schemeClr val="dk1"/>
                </a:solidFill>
              </a:rPr>
              <a:t/>
            </a:r>
            <a:br>
              <a:rPr lang="en" sz="1200" dirty="0">
                <a:solidFill>
                  <a:schemeClr val="dk1"/>
                </a:solidFill>
              </a:rPr>
            </a:br>
            <a:r>
              <a:rPr lang="en" sz="1200" dirty="0">
                <a:solidFill>
                  <a:schemeClr val="dk1"/>
                </a:solidFill>
              </a:rPr>
              <a:t>Repeat until one column on the recording sheet is filled in.</a:t>
            </a:r>
            <a:endParaRPr sz="1200" dirty="0">
              <a:solidFill>
                <a:schemeClr val="dk1"/>
              </a:solidFill>
            </a:endParaRPr>
          </a:p>
          <a:p>
            <a:pPr marL="0" lvl="0" indent="0" algn="l" rtl="0">
              <a:spcBef>
                <a:spcPts val="1200"/>
              </a:spcBef>
              <a:spcAft>
                <a:spcPts val="0"/>
              </a:spcAft>
              <a:buNone/>
            </a:pPr>
            <a:r>
              <a:rPr lang="en" sz="1600" b="1" dirty="0">
                <a:solidFill>
                  <a:schemeClr val="dk1"/>
                </a:solidFill>
              </a:rPr>
              <a:t>COMPARE RESULTS TO THE PREDICTION:</a:t>
            </a:r>
            <a:endParaRPr sz="1100" dirty="0">
              <a:solidFill>
                <a:schemeClr val="dk1"/>
              </a:solidFill>
            </a:endParaRPr>
          </a:p>
          <a:p>
            <a:pPr marL="457200" lvl="0" indent="-298450" algn="l" rtl="0">
              <a:spcBef>
                <a:spcPts val="1200"/>
              </a:spcBef>
              <a:spcAft>
                <a:spcPts val="0"/>
              </a:spcAft>
              <a:buClr>
                <a:schemeClr val="dk1"/>
              </a:buClr>
              <a:buSzPts val="1100"/>
              <a:buAutoNum type="arabicParenR"/>
            </a:pPr>
            <a:r>
              <a:rPr lang="en" sz="1200" dirty="0">
                <a:solidFill>
                  <a:schemeClr val="dk1"/>
                </a:solidFill>
              </a:rPr>
              <a:t>Questions:</a:t>
            </a:r>
            <a:endParaRPr sz="1200" dirty="0">
              <a:solidFill>
                <a:schemeClr val="dk1"/>
              </a:solidFill>
            </a:endParaRPr>
          </a:p>
          <a:p>
            <a:pPr marL="742950" marR="0" lvl="1" indent="-190500" algn="l" rtl="0">
              <a:lnSpc>
                <a:spcPct val="115000"/>
              </a:lnSpc>
              <a:spcBef>
                <a:spcPts val="0"/>
              </a:spcBef>
              <a:spcAft>
                <a:spcPts val="0"/>
              </a:spcAft>
              <a:buClr>
                <a:schemeClr val="dk1"/>
              </a:buClr>
              <a:buSzPts val="1200"/>
              <a:buAutoNum type="alphaLcParenR"/>
            </a:pPr>
            <a:r>
              <a:rPr lang="en" sz="1200" dirty="0">
                <a:solidFill>
                  <a:schemeClr val="dk1"/>
                </a:solidFill>
              </a:rPr>
              <a:t>How do your results compare to your prediction?</a:t>
            </a:r>
            <a:endParaRPr sz="1200" dirty="0">
              <a:solidFill>
                <a:schemeClr val="dk1"/>
              </a:solidFill>
            </a:endParaRPr>
          </a:p>
          <a:p>
            <a:pPr marL="742950" marR="0" lvl="1" indent="-190500" algn="l" rtl="0">
              <a:lnSpc>
                <a:spcPct val="115000"/>
              </a:lnSpc>
              <a:spcBef>
                <a:spcPts val="0"/>
              </a:spcBef>
              <a:spcAft>
                <a:spcPts val="0"/>
              </a:spcAft>
              <a:buClr>
                <a:schemeClr val="dk1"/>
              </a:buClr>
              <a:buSzPts val="1200"/>
              <a:buAutoNum type="alphaLcParenR"/>
            </a:pPr>
            <a:r>
              <a:rPr lang="en" sz="1200" dirty="0">
                <a:solidFill>
                  <a:schemeClr val="dk1"/>
                </a:solidFill>
              </a:rPr>
              <a:t>With this spinner, would you say that any given number is more likely, less likely, or equally likely to come up? Explain why.</a:t>
            </a:r>
            <a:br>
              <a:rPr lang="en" sz="1200" dirty="0">
                <a:solidFill>
                  <a:schemeClr val="dk1"/>
                </a:solidFill>
              </a:rPr>
            </a:br>
            <a:endParaRPr sz="1200" dirty="0">
              <a:solidFill>
                <a:schemeClr val="dk1"/>
              </a:solidFill>
            </a:endParaRPr>
          </a:p>
          <a:p>
            <a:pPr marL="0" lvl="0" indent="0" algn="l" rtl="0">
              <a:spcBef>
                <a:spcPts val="1200"/>
              </a:spcBef>
              <a:spcAft>
                <a:spcPts val="1600"/>
              </a:spcAft>
              <a:buNone/>
            </a:pPr>
            <a:endParaRPr sz="1100" dirty="0">
              <a:solidFill>
                <a:schemeClr val="dk1"/>
              </a:solidFill>
            </a:endParaRPr>
          </a:p>
        </p:txBody>
      </p:sp>
      <p:pic>
        <p:nvPicPr>
          <p:cNvPr id="170" name="Google Shape;170;p25"/>
          <p:cNvPicPr preferRelativeResize="0"/>
          <p:nvPr/>
        </p:nvPicPr>
        <p:blipFill>
          <a:blip r:embed="rId3">
            <a:alphaModFix/>
          </a:blip>
          <a:stretch>
            <a:fillRect/>
          </a:stretch>
        </p:blipFill>
        <p:spPr>
          <a:xfrm>
            <a:off x="6260500" y="2080075"/>
            <a:ext cx="2005075" cy="4186050"/>
          </a:xfrm>
          <a:prstGeom prst="rect">
            <a:avLst/>
          </a:prstGeom>
          <a:noFill/>
          <a:ln>
            <a:noFill/>
          </a:ln>
        </p:spPr>
      </p:pic>
      <p:grpSp>
        <p:nvGrpSpPr>
          <p:cNvPr id="3" name="Group 2"/>
          <p:cNvGrpSpPr/>
          <p:nvPr/>
        </p:nvGrpSpPr>
        <p:grpSpPr>
          <a:xfrm>
            <a:off x="6470600" y="383675"/>
            <a:ext cx="1584875" cy="1530425"/>
            <a:chOff x="6470600" y="383675"/>
            <a:chExt cx="1584875" cy="1530425"/>
          </a:xfrm>
        </p:grpSpPr>
        <p:pic>
          <p:nvPicPr>
            <p:cNvPr id="169" name="Google Shape;169;p25"/>
            <p:cNvPicPr preferRelativeResize="0"/>
            <p:nvPr/>
          </p:nvPicPr>
          <p:blipFill rotWithShape="1">
            <a:blip r:embed="rId4">
              <a:alphaModFix/>
            </a:blip>
            <a:srcRect r="49700"/>
            <a:stretch/>
          </p:blipFill>
          <p:spPr>
            <a:xfrm>
              <a:off x="6470600" y="383675"/>
              <a:ext cx="1584875" cy="1530425"/>
            </a:xfrm>
            <a:prstGeom prst="rect">
              <a:avLst/>
            </a:prstGeom>
            <a:noFill/>
            <a:ln>
              <a:noFill/>
            </a:ln>
          </p:spPr>
        </p:pic>
        <p:grpSp>
          <p:nvGrpSpPr>
            <p:cNvPr id="2" name="Group 3"/>
            <p:cNvGrpSpPr>
              <a:grpSpLocks/>
            </p:cNvGrpSpPr>
            <p:nvPr/>
          </p:nvGrpSpPr>
          <p:grpSpPr bwMode="auto">
            <a:xfrm>
              <a:off x="6705602" y="510308"/>
              <a:ext cx="1000560" cy="723317"/>
              <a:chOff x="5475" y="3689"/>
              <a:chExt cx="1561" cy="1548"/>
            </a:xfrm>
          </p:grpSpPr>
          <p:pic>
            <p:nvPicPr>
              <p:cNvPr id="3076" name="Picture 4" descr="MCj043487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932690">
                <a:off x="5475" y="3689"/>
                <a:ext cx="130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MCj043477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96753">
                <a:off x="6238" y="4439"/>
                <a:ext cx="798"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3507825" y="542950"/>
            <a:ext cx="5324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Activity 4b: Spinner B</a:t>
            </a:r>
            <a:endParaRPr/>
          </a:p>
        </p:txBody>
      </p:sp>
      <p:sp>
        <p:nvSpPr>
          <p:cNvPr id="176" name="Google Shape;176;p26"/>
          <p:cNvSpPr txBox="1">
            <a:spLocks noGrp="1"/>
          </p:cNvSpPr>
          <p:nvPr>
            <p:ph type="body" idx="1"/>
          </p:nvPr>
        </p:nvSpPr>
        <p:spPr>
          <a:xfrm>
            <a:off x="3507825" y="1486226"/>
            <a:ext cx="5324400" cy="5043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a:solidFill>
                  <a:schemeClr val="dk1"/>
                </a:solidFill>
              </a:rPr>
              <a:t>Materials needed: paper clip, paper to make spinner, recording sheet</a:t>
            </a:r>
            <a:endParaRPr sz="1100">
              <a:solidFill>
                <a:schemeClr val="dk1"/>
              </a:solidFill>
            </a:endParaRPr>
          </a:p>
          <a:p>
            <a:pPr marL="1200150" lvl="0" indent="-1200150" algn="l" rtl="0">
              <a:spcBef>
                <a:spcPts val="1200"/>
              </a:spcBef>
              <a:spcAft>
                <a:spcPts val="0"/>
              </a:spcAft>
              <a:buNone/>
            </a:pPr>
            <a:r>
              <a:rPr lang="en" sz="1600" b="1">
                <a:solidFill>
                  <a:schemeClr val="dk1"/>
                </a:solidFill>
              </a:rPr>
              <a:t>PROBLEM:</a:t>
            </a:r>
            <a:r>
              <a:rPr lang="en" sz="1100">
                <a:solidFill>
                  <a:schemeClr val="dk1"/>
                </a:solidFill>
              </a:rPr>
              <a:t>  </a:t>
            </a:r>
            <a:r>
              <a:rPr lang="en" sz="1400">
                <a:solidFill>
                  <a:schemeClr val="dk1"/>
                </a:solidFill>
              </a:rPr>
              <a:t>When you spin this spinner, are some numbers more likely to come up?</a:t>
            </a:r>
            <a:endParaRPr sz="1400">
              <a:solidFill>
                <a:schemeClr val="dk1"/>
              </a:solidFill>
            </a:endParaRPr>
          </a:p>
          <a:p>
            <a:pPr marL="0" lvl="0" indent="0" algn="l" rtl="0">
              <a:spcBef>
                <a:spcPts val="1200"/>
              </a:spcBef>
              <a:spcAft>
                <a:spcPts val="0"/>
              </a:spcAft>
              <a:buNone/>
            </a:pPr>
            <a:r>
              <a:rPr lang="en" sz="1600" b="1">
                <a:solidFill>
                  <a:schemeClr val="dk1"/>
                </a:solidFill>
              </a:rPr>
              <a:t>PREDICTION:</a:t>
            </a:r>
            <a:r>
              <a:rPr lang="en" sz="1100"/>
              <a:t>	</a:t>
            </a:r>
            <a:endParaRPr sz="1100">
              <a:solidFill>
                <a:schemeClr val="dk1"/>
              </a:solidFill>
            </a:endParaRPr>
          </a:p>
          <a:p>
            <a:pPr marL="457200" lvl="0" indent="-304800" algn="l" rtl="0">
              <a:spcBef>
                <a:spcPts val="1600"/>
              </a:spcBef>
              <a:spcAft>
                <a:spcPts val="0"/>
              </a:spcAft>
              <a:buClr>
                <a:schemeClr val="dk1"/>
              </a:buClr>
              <a:buSzPts val="1200"/>
              <a:buAutoNum type="arabicParenR"/>
            </a:pPr>
            <a:r>
              <a:rPr lang="en" sz="1200">
                <a:solidFill>
                  <a:schemeClr val="dk1"/>
                </a:solidFill>
              </a:rPr>
              <a:t>Predict which number will occur the most often.   ____________</a:t>
            </a:r>
            <a:endParaRPr sz="1200">
              <a:solidFill>
                <a:schemeClr val="dk1"/>
              </a:solidFill>
            </a:endParaRPr>
          </a:p>
          <a:p>
            <a:pPr marL="0" lvl="0" indent="0" algn="l" rtl="0">
              <a:spcBef>
                <a:spcPts val="1200"/>
              </a:spcBef>
              <a:spcAft>
                <a:spcPts val="0"/>
              </a:spcAft>
              <a:buNone/>
            </a:pPr>
            <a:r>
              <a:rPr lang="en" sz="1600" b="1">
                <a:solidFill>
                  <a:schemeClr val="dk1"/>
                </a:solidFill>
              </a:rPr>
              <a:t>EXPERIMENT: </a:t>
            </a:r>
            <a:endParaRPr sz="1100">
              <a:solidFill>
                <a:schemeClr val="dk1"/>
              </a:solidFill>
            </a:endParaRPr>
          </a:p>
          <a:p>
            <a:pPr marL="457200" lvl="0" indent="-304800" algn="l" rtl="0">
              <a:spcBef>
                <a:spcPts val="1200"/>
              </a:spcBef>
              <a:spcAft>
                <a:spcPts val="0"/>
              </a:spcAft>
              <a:buClr>
                <a:schemeClr val="dk1"/>
              </a:buClr>
              <a:buSzPts val="1200"/>
              <a:buAutoNum type="arabicParenR"/>
            </a:pPr>
            <a:r>
              <a:rPr lang="en" sz="1200">
                <a:solidFill>
                  <a:schemeClr val="dk1"/>
                </a:solidFill>
              </a:rPr>
              <a:t>Now spin the spinner and record the number that comes up.</a:t>
            </a:r>
            <a:br>
              <a:rPr lang="en" sz="1200">
                <a:solidFill>
                  <a:schemeClr val="dk1"/>
                </a:solidFill>
              </a:rPr>
            </a:br>
            <a:r>
              <a:rPr lang="en" sz="1200">
                <a:solidFill>
                  <a:schemeClr val="dk1"/>
                </a:solidFill>
              </a:rPr>
              <a:t/>
            </a:r>
            <a:br>
              <a:rPr lang="en" sz="1200">
                <a:solidFill>
                  <a:schemeClr val="dk1"/>
                </a:solidFill>
              </a:rPr>
            </a:br>
            <a:r>
              <a:rPr lang="en" sz="1200">
                <a:solidFill>
                  <a:schemeClr val="dk1"/>
                </a:solidFill>
              </a:rPr>
              <a:t>Repeat until one column on the recording sheet is filled in.</a:t>
            </a:r>
            <a:endParaRPr sz="1200">
              <a:solidFill>
                <a:schemeClr val="dk1"/>
              </a:solidFill>
            </a:endParaRPr>
          </a:p>
          <a:p>
            <a:pPr marL="0" lvl="0" indent="0" algn="l" rtl="0">
              <a:spcBef>
                <a:spcPts val="1200"/>
              </a:spcBef>
              <a:spcAft>
                <a:spcPts val="0"/>
              </a:spcAft>
              <a:buNone/>
            </a:pPr>
            <a:r>
              <a:rPr lang="en" sz="1600" b="1">
                <a:solidFill>
                  <a:schemeClr val="dk1"/>
                </a:solidFill>
              </a:rPr>
              <a:t>COMPARE RESULTS TO THE PREDICTION:</a:t>
            </a:r>
            <a:endParaRPr sz="1100">
              <a:solidFill>
                <a:schemeClr val="dk1"/>
              </a:solidFill>
            </a:endParaRPr>
          </a:p>
          <a:p>
            <a:pPr marL="457200" lvl="0" indent="-304800" algn="l" rtl="0">
              <a:spcBef>
                <a:spcPts val="1200"/>
              </a:spcBef>
              <a:spcAft>
                <a:spcPts val="0"/>
              </a:spcAft>
              <a:buClr>
                <a:schemeClr val="dk1"/>
              </a:buClr>
              <a:buSzPts val="1200"/>
              <a:buAutoNum type="arabicParenR"/>
            </a:pPr>
            <a:r>
              <a:rPr lang="en" sz="1200">
                <a:solidFill>
                  <a:schemeClr val="dk1"/>
                </a:solidFill>
              </a:rPr>
              <a:t>Questions:</a:t>
            </a:r>
            <a:endParaRPr sz="1200">
              <a:solidFill>
                <a:schemeClr val="dk1"/>
              </a:solidFill>
            </a:endParaRPr>
          </a:p>
          <a:p>
            <a:pPr marL="742950" lvl="1" indent="-190500" algn="l" rtl="0">
              <a:spcBef>
                <a:spcPts val="0"/>
              </a:spcBef>
              <a:spcAft>
                <a:spcPts val="0"/>
              </a:spcAft>
              <a:buClr>
                <a:schemeClr val="dk1"/>
              </a:buClr>
              <a:buSzPts val="1200"/>
              <a:buAutoNum type="alphaLcParenR"/>
            </a:pPr>
            <a:r>
              <a:rPr lang="en" sz="1200">
                <a:solidFill>
                  <a:schemeClr val="dk1"/>
                </a:solidFill>
              </a:rPr>
              <a:t>How do your results compare to your prediction?</a:t>
            </a:r>
            <a:endParaRPr sz="1200">
              <a:solidFill>
                <a:schemeClr val="dk1"/>
              </a:solidFill>
            </a:endParaRPr>
          </a:p>
          <a:p>
            <a:pPr marL="742950" lvl="1" indent="-190500" algn="l" rtl="0">
              <a:spcBef>
                <a:spcPts val="0"/>
              </a:spcBef>
              <a:spcAft>
                <a:spcPts val="0"/>
              </a:spcAft>
              <a:buClr>
                <a:schemeClr val="dk1"/>
              </a:buClr>
              <a:buSzPts val="1200"/>
              <a:buAutoNum type="alphaLcParenR"/>
            </a:pPr>
            <a:r>
              <a:rPr lang="en" sz="1200">
                <a:solidFill>
                  <a:schemeClr val="dk1"/>
                </a:solidFill>
              </a:rPr>
              <a:t>Are the results the same or different as Activity 4a?</a:t>
            </a:r>
            <a:endParaRPr sz="1200">
              <a:solidFill>
                <a:schemeClr val="dk1"/>
              </a:solidFill>
            </a:endParaRPr>
          </a:p>
          <a:p>
            <a:pPr marL="742950" lvl="1" indent="-190500" algn="l" rtl="0">
              <a:spcBef>
                <a:spcPts val="0"/>
              </a:spcBef>
              <a:spcAft>
                <a:spcPts val="0"/>
              </a:spcAft>
              <a:buClr>
                <a:schemeClr val="dk1"/>
              </a:buClr>
              <a:buSzPts val="1200"/>
              <a:buAutoNum type="alphaLcParenR"/>
            </a:pPr>
            <a:r>
              <a:rPr lang="en" sz="1200">
                <a:solidFill>
                  <a:schemeClr val="dk1"/>
                </a:solidFill>
              </a:rPr>
              <a:t>With this spinner, would you say that any given number is more likely, less likely, or equally likely to come up? Explain why.</a:t>
            </a:r>
            <a:endParaRPr sz="1200">
              <a:solidFill>
                <a:schemeClr val="dk1"/>
              </a:solidFill>
            </a:endParaRPr>
          </a:p>
        </p:txBody>
      </p:sp>
      <p:pic>
        <p:nvPicPr>
          <p:cNvPr id="178" name="Google Shape;178;p26"/>
          <p:cNvPicPr preferRelativeResize="0"/>
          <p:nvPr/>
        </p:nvPicPr>
        <p:blipFill>
          <a:blip r:embed="rId3">
            <a:alphaModFix/>
          </a:blip>
          <a:stretch>
            <a:fillRect/>
          </a:stretch>
        </p:blipFill>
        <p:spPr>
          <a:xfrm>
            <a:off x="757150" y="2140825"/>
            <a:ext cx="2005075" cy="4186050"/>
          </a:xfrm>
          <a:prstGeom prst="rect">
            <a:avLst/>
          </a:prstGeom>
          <a:noFill/>
          <a:ln>
            <a:noFill/>
          </a:ln>
        </p:spPr>
      </p:pic>
      <p:grpSp>
        <p:nvGrpSpPr>
          <p:cNvPr id="2" name="Group 1"/>
          <p:cNvGrpSpPr/>
          <p:nvPr/>
        </p:nvGrpSpPr>
        <p:grpSpPr>
          <a:xfrm>
            <a:off x="956612" y="531125"/>
            <a:ext cx="1606150" cy="1563325"/>
            <a:chOff x="956612" y="531125"/>
            <a:chExt cx="1606150" cy="1563325"/>
          </a:xfrm>
        </p:grpSpPr>
        <p:pic>
          <p:nvPicPr>
            <p:cNvPr id="177" name="Google Shape;177;p26"/>
            <p:cNvPicPr preferRelativeResize="0"/>
            <p:nvPr/>
          </p:nvPicPr>
          <p:blipFill rotWithShape="1">
            <a:blip r:embed="rId4">
              <a:alphaModFix/>
            </a:blip>
            <a:srcRect r="49023"/>
            <a:stretch/>
          </p:blipFill>
          <p:spPr>
            <a:xfrm>
              <a:off x="956612" y="531125"/>
              <a:ext cx="1606150" cy="1563325"/>
            </a:xfrm>
            <a:prstGeom prst="rect">
              <a:avLst/>
            </a:prstGeom>
            <a:noFill/>
            <a:ln>
              <a:noFill/>
            </a:ln>
          </p:spPr>
        </p:pic>
        <p:grpSp>
          <p:nvGrpSpPr>
            <p:cNvPr id="6" name="Group 3"/>
            <p:cNvGrpSpPr>
              <a:grpSpLocks/>
            </p:cNvGrpSpPr>
            <p:nvPr/>
          </p:nvGrpSpPr>
          <p:grpSpPr bwMode="auto">
            <a:xfrm>
              <a:off x="1203987" y="679779"/>
              <a:ext cx="1000560" cy="723317"/>
              <a:chOff x="5475" y="3689"/>
              <a:chExt cx="1561" cy="1548"/>
            </a:xfrm>
          </p:grpSpPr>
          <p:pic>
            <p:nvPicPr>
              <p:cNvPr id="7" name="Picture 4" descr="MCj043487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932690">
                <a:off x="5475" y="3689"/>
                <a:ext cx="130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MCj043477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96753">
                <a:off x="6238" y="4439"/>
                <a:ext cx="798"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7" descr="On May 30th, Autumn Erhard became the second contestant to win the one million dollar grand prize on Wheel of Fortune. Relive her thrilling and historic Bonus Round solve!&#10;&#10;Subscribe to Wheel of Fortune for exclusive content: http://bit.ly/wofsubscribeyt &#10; &#10;Get our Newsletter: https://bit.ly/2j2KOC9&#10; &#10;The official home for video from Wheel of Fortune and wheeloffortune.com. Subscribe for best of Wheel moments, big wins, tricky solves, behind-the-scenes snippets, and all the Pat and Vanna you can handle. &#10;&#10;Connect with Wheel of Fortune: &#10;Twitter: http://bit.ly/WOF_TW &#10;Facebook: http://bit.ly/WOF_FB &#10;Instagram: http://bit.ly/WOF_IG &#10;Website: http://www.wheeloffortune.com&#10;&#10;#WheelOfFortune  #PatSajak #VannaWhite" title="Second Million Dollar Winner! | Wheel of Fortune">
            <a:hlinkClick r:id="rId3"/>
          </p:cNvPr>
          <p:cNvPicPr preferRelativeResize="0"/>
          <p:nvPr/>
        </p:nvPicPr>
        <p:blipFill>
          <a:blip r:embed="rId4">
            <a:alphaModFix/>
          </a:blip>
          <a:stretch>
            <a:fillRect/>
          </a:stretch>
        </p:blipFill>
        <p:spPr>
          <a:xfrm>
            <a:off x="1298850" y="1676007"/>
            <a:ext cx="6546300" cy="4909725"/>
          </a:xfrm>
          <a:prstGeom prst="rect">
            <a:avLst/>
          </a:prstGeom>
          <a:noFill/>
          <a:ln>
            <a:noFill/>
          </a:ln>
        </p:spPr>
      </p:pic>
      <p:sp>
        <p:nvSpPr>
          <p:cNvPr id="184" name="Google Shape;184;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Activity 5: Wheel of </a:t>
            </a:r>
            <a:r>
              <a:rPr lang="en" dirty="0" smtClean="0"/>
              <a:t>Fortune – What are the Chances?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5a: Wheel of Fortune </a:t>
            </a:r>
            <a:endParaRPr/>
          </a:p>
        </p:txBody>
      </p:sp>
      <p:sp>
        <p:nvSpPr>
          <p:cNvPr id="190" name="Google Shape;190;p28"/>
          <p:cNvSpPr txBox="1">
            <a:spLocks noGrp="1"/>
          </p:cNvSpPr>
          <p:nvPr>
            <p:ph type="body" idx="1"/>
          </p:nvPr>
        </p:nvSpPr>
        <p:spPr>
          <a:xfrm>
            <a:off x="311700" y="1356875"/>
            <a:ext cx="7920600" cy="5325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dirty="0">
                <a:solidFill>
                  <a:schemeClr val="dk1"/>
                </a:solidFill>
              </a:rPr>
              <a:t>Materials needed: cartoon strip (on next slide), piece of paper with all the letters of the alphabet written on it</a:t>
            </a:r>
            <a:endParaRPr sz="1100" dirty="0">
              <a:solidFill>
                <a:schemeClr val="dk1"/>
              </a:solidFill>
            </a:endParaRPr>
          </a:p>
          <a:p>
            <a:pPr marL="0" lvl="0" indent="0" algn="l" rtl="0">
              <a:spcBef>
                <a:spcPts val="1200"/>
              </a:spcBef>
              <a:spcAft>
                <a:spcPts val="0"/>
              </a:spcAft>
              <a:buNone/>
            </a:pPr>
            <a:r>
              <a:rPr lang="en" sz="1600" b="1" dirty="0">
                <a:solidFill>
                  <a:schemeClr val="dk1"/>
                </a:solidFill>
              </a:rPr>
              <a:t>PROBLEM:</a:t>
            </a:r>
            <a:r>
              <a:rPr lang="en" sz="1100" dirty="0">
                <a:solidFill>
                  <a:schemeClr val="dk1"/>
                </a:solidFill>
              </a:rPr>
              <a:t> 	You have been selected to be a contestant on the Wheel of Fortune game show on TV.  </a:t>
            </a:r>
            <a:br>
              <a:rPr lang="en" sz="1100" dirty="0">
                <a:solidFill>
                  <a:schemeClr val="dk1"/>
                </a:solidFill>
              </a:rPr>
            </a:br>
            <a:r>
              <a:rPr lang="en" sz="1100" dirty="0">
                <a:solidFill>
                  <a:schemeClr val="dk1"/>
                </a:solidFill>
              </a:rPr>
              <a:t>		</a:t>
            </a:r>
            <a:r>
              <a:rPr lang="en" sz="1100" dirty="0" smtClean="0">
                <a:solidFill>
                  <a:schemeClr val="dk1"/>
                </a:solidFill>
              </a:rPr>
              <a:t>To </a:t>
            </a:r>
            <a:r>
              <a:rPr lang="en" sz="1100" dirty="0">
                <a:solidFill>
                  <a:schemeClr val="dk1"/>
                </a:solidFill>
              </a:rPr>
              <a:t>win the game, it helps to know which letters of the alphabet are the most frequently used. </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PREDICTION:</a:t>
            </a:r>
            <a:endParaRPr sz="1100" dirty="0">
              <a:solidFill>
                <a:schemeClr val="dk1"/>
              </a:solidFill>
            </a:endParaRPr>
          </a:p>
          <a:p>
            <a:pPr marL="457200" lvl="0" indent="0" algn="l" rtl="0">
              <a:spcBef>
                <a:spcPts val="1200"/>
              </a:spcBef>
              <a:spcAft>
                <a:spcPts val="0"/>
              </a:spcAft>
              <a:buNone/>
            </a:pPr>
            <a:r>
              <a:rPr lang="en" sz="1100" dirty="0">
                <a:solidFill>
                  <a:schemeClr val="dk1"/>
                </a:solidFill>
              </a:rPr>
              <a:t>Predict the 5 letters that are the most commonly used in the English language.</a:t>
            </a:r>
            <a:br>
              <a:rPr lang="en" sz="1100" dirty="0">
                <a:solidFill>
                  <a:schemeClr val="dk1"/>
                </a:solidFill>
              </a:rPr>
            </a:br>
            <a:r>
              <a:rPr lang="en" sz="1100" dirty="0">
                <a:solidFill>
                  <a:schemeClr val="dk1"/>
                </a:solidFill>
              </a:rPr>
              <a:t>Start with the one you think is the most common.   ___   ___   ___   ___   ___</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EXPERIMENT: </a:t>
            </a:r>
            <a:endParaRPr sz="1100" dirty="0">
              <a:solidFill>
                <a:schemeClr val="dk1"/>
              </a:solidFill>
            </a:endParaRPr>
          </a:p>
          <a:p>
            <a:pPr marL="457200" lvl="0" indent="-298450" algn="l" rtl="0">
              <a:spcBef>
                <a:spcPts val="1200"/>
              </a:spcBef>
              <a:spcAft>
                <a:spcPts val="0"/>
              </a:spcAft>
              <a:buClr>
                <a:schemeClr val="dk1"/>
              </a:buClr>
              <a:buSzPts val="1100"/>
              <a:buAutoNum type="arabicParenR"/>
            </a:pPr>
            <a:r>
              <a:rPr lang="en" sz="1100" dirty="0">
                <a:solidFill>
                  <a:schemeClr val="dk1"/>
                </a:solidFill>
              </a:rPr>
              <a:t>Write down all the letters of the alphabet in a list so you can keep a tally.</a:t>
            </a:r>
            <a:endParaRPr sz="1100" dirty="0">
              <a:solidFill>
                <a:schemeClr val="dk1"/>
              </a:solidFill>
            </a:endParaRPr>
          </a:p>
          <a:p>
            <a:pPr marL="457200" lvl="0" indent="-298450" algn="l" rtl="0">
              <a:spcBef>
                <a:spcPts val="0"/>
              </a:spcBef>
              <a:spcAft>
                <a:spcPts val="0"/>
              </a:spcAft>
              <a:buClr>
                <a:schemeClr val="dk1"/>
              </a:buClr>
              <a:buSzPts val="1100"/>
              <a:buAutoNum type="arabicParenR"/>
            </a:pPr>
            <a:r>
              <a:rPr lang="en" sz="1100" dirty="0">
                <a:solidFill>
                  <a:schemeClr val="dk1"/>
                </a:solidFill>
              </a:rPr>
              <a:t>Choose </a:t>
            </a:r>
            <a:r>
              <a:rPr lang="en" sz="1100" u="sng" dirty="0">
                <a:solidFill>
                  <a:schemeClr val="dk1"/>
                </a:solidFill>
              </a:rPr>
              <a:t>one</a:t>
            </a:r>
            <a:r>
              <a:rPr lang="en" sz="1100" dirty="0">
                <a:solidFill>
                  <a:schemeClr val="dk1"/>
                </a:solidFill>
              </a:rPr>
              <a:t> of the boxes in the cartoon strip on the next page.</a:t>
            </a:r>
            <a:br>
              <a:rPr lang="en" sz="1100" dirty="0">
                <a:solidFill>
                  <a:schemeClr val="dk1"/>
                </a:solidFill>
              </a:rPr>
            </a:br>
            <a:r>
              <a:rPr lang="en" sz="1100" dirty="0">
                <a:solidFill>
                  <a:schemeClr val="dk1"/>
                </a:solidFill>
              </a:rPr>
              <a:t>Tally how many times each letter appears in those sentences.</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COMPARE RESULTS TO THE PREDICTION:</a:t>
            </a:r>
            <a:endParaRPr sz="1100" dirty="0">
              <a:solidFill>
                <a:schemeClr val="dk1"/>
              </a:solidFill>
            </a:endParaRPr>
          </a:p>
          <a:p>
            <a:pPr marL="457200" lvl="0" indent="-298450" algn="l" rtl="0">
              <a:spcBef>
                <a:spcPts val="1200"/>
              </a:spcBef>
              <a:spcAft>
                <a:spcPts val="0"/>
              </a:spcAft>
              <a:buClr>
                <a:schemeClr val="dk1"/>
              </a:buClr>
              <a:buSzPts val="1100"/>
              <a:buAutoNum type="arabicParenR" startAt="3"/>
            </a:pPr>
            <a:r>
              <a:rPr lang="en" sz="1100" dirty="0">
                <a:solidFill>
                  <a:schemeClr val="dk1"/>
                </a:solidFill>
              </a:rPr>
              <a:t>Questions:</a:t>
            </a:r>
            <a:endParaRPr sz="1100" dirty="0">
              <a:solidFill>
                <a:schemeClr val="dk1"/>
              </a:solidFill>
            </a:endParaRPr>
          </a:p>
          <a:p>
            <a:pPr marL="914400" lvl="1" indent="-298450" algn="l" rtl="0">
              <a:spcBef>
                <a:spcPts val="0"/>
              </a:spcBef>
              <a:spcAft>
                <a:spcPts val="0"/>
              </a:spcAft>
              <a:buClr>
                <a:schemeClr val="dk1"/>
              </a:buClr>
              <a:buSzPts val="1100"/>
              <a:buAutoNum type="alphaLcParenR"/>
            </a:pPr>
            <a:r>
              <a:rPr lang="en" sz="1100" dirty="0">
                <a:solidFill>
                  <a:schemeClr val="dk1"/>
                </a:solidFill>
              </a:rPr>
              <a:t>Which 5 letters occurred the most frequently in your sample?  ___   ___   ___   ___   ___</a:t>
            </a:r>
            <a:endParaRPr sz="1100" dirty="0">
              <a:solidFill>
                <a:schemeClr val="dk1"/>
              </a:solidFill>
            </a:endParaRPr>
          </a:p>
          <a:p>
            <a:pPr marL="914400" lvl="1" indent="-298450" algn="l" rtl="0">
              <a:spcBef>
                <a:spcPts val="0"/>
              </a:spcBef>
              <a:spcAft>
                <a:spcPts val="0"/>
              </a:spcAft>
              <a:buClr>
                <a:schemeClr val="dk1"/>
              </a:buClr>
              <a:buSzPts val="1100"/>
              <a:buAutoNum type="alphaLcParenR"/>
            </a:pPr>
            <a:r>
              <a:rPr lang="en" sz="1100" dirty="0">
                <a:solidFill>
                  <a:schemeClr val="dk1"/>
                </a:solidFill>
              </a:rPr>
              <a:t>Compare your results with your predictions.  How many were the same?</a:t>
            </a:r>
            <a:endParaRPr sz="1100" dirty="0">
              <a:solidFill>
                <a:schemeClr val="dk1"/>
              </a:solidFill>
            </a:endParaRPr>
          </a:p>
          <a:p>
            <a:pPr marL="914400" lvl="1" indent="-298450" algn="l" rtl="0">
              <a:spcBef>
                <a:spcPts val="0"/>
              </a:spcBef>
              <a:spcAft>
                <a:spcPts val="0"/>
              </a:spcAft>
              <a:buClr>
                <a:schemeClr val="dk1"/>
              </a:buClr>
              <a:buSzPts val="1100"/>
              <a:buAutoNum type="alphaLcParenR"/>
            </a:pPr>
            <a:r>
              <a:rPr lang="en" sz="1100" dirty="0">
                <a:solidFill>
                  <a:schemeClr val="dk1"/>
                </a:solidFill>
              </a:rPr>
              <a:t>Your teacher has the actual order of the frequency of letters in the English language.  </a:t>
            </a:r>
            <a:br>
              <a:rPr lang="en" sz="1100" dirty="0">
                <a:solidFill>
                  <a:schemeClr val="dk1"/>
                </a:solidFill>
              </a:rPr>
            </a:br>
            <a:r>
              <a:rPr lang="en" sz="1100" dirty="0">
                <a:solidFill>
                  <a:schemeClr val="dk1"/>
                </a:solidFill>
              </a:rPr>
              <a:t>Check with him or her about the answer.  (Note to Teacher: Answer is on Slide 22.)</a:t>
            </a:r>
            <a:endParaRPr sz="1100" dirty="0">
              <a:solidFill>
                <a:srgbClr val="000000"/>
              </a:solidFill>
            </a:endParaRPr>
          </a:p>
        </p:txBody>
      </p:sp>
      <p:pic>
        <p:nvPicPr>
          <p:cNvPr id="2" name="Picture 1" descr="El jardín de la clase: ORDEN ALFABÉT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528" y="393225"/>
            <a:ext cx="1092046" cy="137597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Comic for Activity 5a: Wheel of Fortune </a:t>
            </a:r>
            <a:endParaRPr/>
          </a:p>
        </p:txBody>
      </p:sp>
      <p:pic>
        <p:nvPicPr>
          <p:cNvPr id="197" name="Google Shape;197;p29"/>
          <p:cNvPicPr preferRelativeResize="0"/>
          <p:nvPr/>
        </p:nvPicPr>
        <p:blipFill>
          <a:blip r:embed="rId3">
            <a:alphaModFix/>
          </a:blip>
          <a:stretch>
            <a:fillRect/>
          </a:stretch>
        </p:blipFill>
        <p:spPr>
          <a:xfrm>
            <a:off x="348750" y="2300375"/>
            <a:ext cx="8446500" cy="3959300"/>
          </a:xfrm>
          <a:prstGeom prst="rect">
            <a:avLst/>
          </a:prstGeom>
          <a:noFill/>
          <a:ln>
            <a:noFill/>
          </a:ln>
        </p:spPr>
      </p:pic>
      <p:sp>
        <p:nvSpPr>
          <p:cNvPr id="198" name="Google Shape;198;p29"/>
          <p:cNvSpPr txBox="1"/>
          <p:nvPr/>
        </p:nvSpPr>
        <p:spPr>
          <a:xfrm>
            <a:off x="387250" y="1356875"/>
            <a:ext cx="8408100" cy="9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Choose only </a:t>
            </a:r>
            <a:r>
              <a:rPr lang="en" u="sng"/>
              <a:t>one</a:t>
            </a:r>
            <a:r>
              <a:rPr lang="en"/>
              <a:t> frame from the comic strip below. </a:t>
            </a:r>
            <a:endParaRPr/>
          </a:p>
          <a:p>
            <a:pPr marL="0" lvl="0" indent="0" algn="l" rtl="0">
              <a:spcBef>
                <a:spcPts val="0"/>
              </a:spcBef>
              <a:spcAft>
                <a:spcPts val="0"/>
              </a:spcAft>
              <a:buNone/>
            </a:pPr>
            <a:r>
              <a:rPr lang="en"/>
              <a:t>On a piece of paper write each letter of the alphabet.</a:t>
            </a:r>
            <a:endParaRPr/>
          </a:p>
          <a:p>
            <a:pPr marL="0" lvl="0" indent="0" algn="l" rtl="0">
              <a:spcBef>
                <a:spcPts val="0"/>
              </a:spcBef>
              <a:spcAft>
                <a:spcPts val="0"/>
              </a:spcAft>
              <a:buNone/>
            </a:pPr>
            <a:r>
              <a:rPr lang="en"/>
              <a:t>Tally the number of times each letter occurs.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5b: Wheel of Fortune in Italy</a:t>
            </a:r>
            <a:endParaRPr/>
          </a:p>
        </p:txBody>
      </p:sp>
      <p:sp>
        <p:nvSpPr>
          <p:cNvPr id="205" name="Google Shape;205;p30"/>
          <p:cNvSpPr txBox="1">
            <a:spLocks noGrp="1"/>
          </p:cNvSpPr>
          <p:nvPr>
            <p:ph type="body" idx="1"/>
          </p:nvPr>
        </p:nvSpPr>
        <p:spPr>
          <a:xfrm>
            <a:off x="162070" y="1503375"/>
            <a:ext cx="8300285" cy="4846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dirty="0">
                <a:solidFill>
                  <a:schemeClr val="dk1"/>
                </a:solidFill>
              </a:rPr>
              <a:t>Materials needed: cartoon strip (on next slide), piece of paper with all the letters of the alphabet written on it</a:t>
            </a:r>
            <a:endParaRPr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PROBLEM:</a:t>
            </a:r>
            <a:r>
              <a:rPr lang="en" sz="1100" dirty="0">
                <a:solidFill>
                  <a:schemeClr val="dk1"/>
                </a:solidFill>
              </a:rPr>
              <a:t> </a:t>
            </a:r>
            <a:r>
              <a:rPr lang="en" sz="1100" dirty="0" smtClean="0">
                <a:solidFill>
                  <a:schemeClr val="dk1"/>
                </a:solidFill>
              </a:rPr>
              <a:t>	</a:t>
            </a:r>
            <a:r>
              <a:rPr lang="en" sz="1200" dirty="0" smtClean="0">
                <a:solidFill>
                  <a:schemeClr val="dk1"/>
                </a:solidFill>
              </a:rPr>
              <a:t>You </a:t>
            </a:r>
            <a:r>
              <a:rPr lang="en" sz="1200" dirty="0">
                <a:solidFill>
                  <a:schemeClr val="dk1"/>
                </a:solidFill>
              </a:rPr>
              <a:t>have been selected to be a contestant on the Wheel of Fortune game show in Italy. </a:t>
            </a:r>
            <a:br>
              <a:rPr lang="en" sz="1200" dirty="0">
                <a:solidFill>
                  <a:schemeClr val="dk1"/>
                </a:solidFill>
              </a:rPr>
            </a:br>
            <a:r>
              <a:rPr lang="en" sz="1200" dirty="0">
                <a:solidFill>
                  <a:schemeClr val="dk1"/>
                </a:solidFill>
              </a:rPr>
              <a:t>		</a:t>
            </a:r>
            <a:r>
              <a:rPr lang="en" sz="1200" dirty="0" smtClean="0">
                <a:solidFill>
                  <a:schemeClr val="dk1"/>
                </a:solidFill>
              </a:rPr>
              <a:t>To </a:t>
            </a:r>
            <a:r>
              <a:rPr lang="en" sz="1200" dirty="0">
                <a:solidFill>
                  <a:schemeClr val="dk1"/>
                </a:solidFill>
              </a:rPr>
              <a:t>win the game, it helps to know which letters of the alphabet are the most frequently used</a:t>
            </a:r>
            <a:r>
              <a:rPr lang="en" sz="1100" dirty="0">
                <a:solidFill>
                  <a:schemeClr val="dk1"/>
                </a:solidFill>
              </a:rPr>
              <a:t>. </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PREDICTION:</a:t>
            </a:r>
            <a:endParaRPr sz="1100" dirty="0">
              <a:solidFill>
                <a:schemeClr val="dk1"/>
              </a:solidFill>
            </a:endParaRPr>
          </a:p>
          <a:p>
            <a:pPr marL="457200" lvl="0" indent="0" algn="l" rtl="0">
              <a:spcBef>
                <a:spcPts val="1200"/>
              </a:spcBef>
              <a:spcAft>
                <a:spcPts val="0"/>
              </a:spcAft>
              <a:buClr>
                <a:schemeClr val="dk1"/>
              </a:buClr>
              <a:buSzPts val="1100"/>
              <a:buFont typeface="Arial"/>
              <a:buNone/>
            </a:pPr>
            <a:r>
              <a:rPr lang="en" sz="1200" dirty="0">
                <a:solidFill>
                  <a:schemeClr val="dk1"/>
                </a:solidFill>
              </a:rPr>
              <a:t>Predict the 5 letters that are the most commonly used in the Italian language.</a:t>
            </a:r>
            <a:br>
              <a:rPr lang="en" sz="1200" dirty="0">
                <a:solidFill>
                  <a:schemeClr val="dk1"/>
                </a:solidFill>
              </a:rPr>
            </a:br>
            <a:r>
              <a:rPr lang="en" sz="1200" dirty="0">
                <a:solidFill>
                  <a:schemeClr val="dk1"/>
                </a:solidFill>
              </a:rPr>
              <a:t>Start with the one you think is the most common.   ___   ___   ___   ___   ___</a:t>
            </a:r>
            <a:endParaRPr sz="12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EXPERIMENT: </a:t>
            </a:r>
            <a:endParaRPr sz="1100" dirty="0">
              <a:solidFill>
                <a:schemeClr val="dk1"/>
              </a:solidFill>
            </a:endParaRPr>
          </a:p>
          <a:p>
            <a:pPr marL="457200" lvl="0" indent="-298450" algn="l" rtl="0">
              <a:spcBef>
                <a:spcPts val="1200"/>
              </a:spcBef>
              <a:spcAft>
                <a:spcPts val="0"/>
              </a:spcAft>
              <a:buClr>
                <a:schemeClr val="dk1"/>
              </a:buClr>
              <a:buSzPts val="1100"/>
              <a:buAutoNum type="arabicParenR"/>
            </a:pPr>
            <a:r>
              <a:rPr lang="en" sz="1200" dirty="0">
                <a:solidFill>
                  <a:schemeClr val="dk1"/>
                </a:solidFill>
              </a:rPr>
              <a:t>Write down all the letters of the alphabet in a list so you can keep a tally.</a:t>
            </a:r>
            <a:endParaRPr sz="1200" dirty="0">
              <a:solidFill>
                <a:schemeClr val="dk1"/>
              </a:solidFill>
            </a:endParaRPr>
          </a:p>
          <a:p>
            <a:pPr marL="457200" lvl="0" indent="-298450" algn="l" rtl="0">
              <a:spcBef>
                <a:spcPts val="0"/>
              </a:spcBef>
              <a:spcAft>
                <a:spcPts val="0"/>
              </a:spcAft>
              <a:buSzPts val="1100"/>
              <a:buAutoNum type="arabicParenR"/>
            </a:pPr>
            <a:r>
              <a:rPr lang="en" sz="1200" dirty="0">
                <a:solidFill>
                  <a:srgbClr val="000000"/>
                </a:solidFill>
              </a:rPr>
              <a:t>Look at the sentence from an Italian book on the next slide. 	</a:t>
            </a:r>
            <a:br>
              <a:rPr lang="en" sz="1200" dirty="0">
                <a:solidFill>
                  <a:srgbClr val="000000"/>
                </a:solidFill>
              </a:rPr>
            </a:br>
            <a:r>
              <a:rPr lang="en" sz="1200" dirty="0">
                <a:solidFill>
                  <a:schemeClr val="dk1"/>
                </a:solidFill>
              </a:rPr>
              <a:t>Tally how many times each letter appears in those sentences.</a:t>
            </a:r>
            <a:endParaRPr sz="1200" dirty="0">
              <a:solidFill>
                <a:schemeClr val="dk1"/>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COMPARE RESULTS TO THE PREDICTION:</a:t>
            </a:r>
            <a:endParaRPr sz="1100" dirty="0">
              <a:solidFill>
                <a:schemeClr val="dk1"/>
              </a:solidFill>
            </a:endParaRPr>
          </a:p>
          <a:p>
            <a:pPr marL="457200" lvl="0" indent="-298450" algn="l" rtl="0">
              <a:spcBef>
                <a:spcPts val="1200"/>
              </a:spcBef>
              <a:spcAft>
                <a:spcPts val="0"/>
              </a:spcAft>
              <a:buClr>
                <a:schemeClr val="dk1"/>
              </a:buClr>
              <a:buSzPts val="1100"/>
              <a:buAutoNum type="arabicParenR" startAt="3"/>
            </a:pPr>
            <a:r>
              <a:rPr lang="en" sz="1200" dirty="0">
                <a:solidFill>
                  <a:schemeClr val="dk1"/>
                </a:solidFill>
              </a:rPr>
              <a:t>Questions:</a:t>
            </a:r>
            <a:endParaRPr sz="1200" dirty="0">
              <a:solidFill>
                <a:schemeClr val="dk1"/>
              </a:solidFill>
            </a:endParaRPr>
          </a:p>
          <a:p>
            <a:pPr marL="914400" lvl="1" indent="-298450" algn="l" rtl="0">
              <a:spcBef>
                <a:spcPts val="0"/>
              </a:spcBef>
              <a:spcAft>
                <a:spcPts val="0"/>
              </a:spcAft>
              <a:buClr>
                <a:schemeClr val="dk1"/>
              </a:buClr>
              <a:buSzPts val="1100"/>
              <a:buAutoNum type="alphaLcParenR"/>
            </a:pPr>
            <a:r>
              <a:rPr lang="en" dirty="0">
                <a:solidFill>
                  <a:schemeClr val="dk1"/>
                </a:solidFill>
              </a:rPr>
              <a:t>Which 5 letters occurred the most frequently in your sample?   ___   ___   ___   ___   ___</a:t>
            </a:r>
            <a:endParaRPr dirty="0">
              <a:solidFill>
                <a:schemeClr val="dk1"/>
              </a:solidFill>
            </a:endParaRPr>
          </a:p>
          <a:p>
            <a:pPr marL="914400" lvl="1" indent="-298450" algn="l" rtl="0">
              <a:spcBef>
                <a:spcPts val="0"/>
              </a:spcBef>
              <a:spcAft>
                <a:spcPts val="0"/>
              </a:spcAft>
              <a:buClr>
                <a:schemeClr val="dk1"/>
              </a:buClr>
              <a:buSzPts val="1100"/>
              <a:buAutoNum type="alphaLcParenR"/>
            </a:pPr>
            <a:r>
              <a:rPr lang="en" dirty="0">
                <a:solidFill>
                  <a:schemeClr val="dk1"/>
                </a:solidFill>
              </a:rPr>
              <a:t>Compare your results with your predictions.  Describe how your results were different.</a:t>
            </a:r>
            <a:endParaRPr dirty="0">
              <a:solidFill>
                <a:schemeClr val="dk1"/>
              </a:solidFill>
            </a:endParaRPr>
          </a:p>
          <a:p>
            <a:pPr marL="914400" lvl="1" indent="-298450" algn="l" rtl="0">
              <a:spcBef>
                <a:spcPts val="0"/>
              </a:spcBef>
              <a:spcAft>
                <a:spcPts val="0"/>
              </a:spcAft>
              <a:buClr>
                <a:schemeClr val="dk1"/>
              </a:buClr>
              <a:buSzPts val="1100"/>
              <a:buAutoNum type="alphaLcParenR"/>
            </a:pPr>
            <a:r>
              <a:rPr lang="en" dirty="0">
                <a:solidFill>
                  <a:schemeClr val="dk1"/>
                </a:solidFill>
              </a:rPr>
              <a:t>Your teacher has the actual order of the frequency of letters in the Italian language.  </a:t>
            </a:r>
            <a:br>
              <a:rPr lang="en" dirty="0">
                <a:solidFill>
                  <a:schemeClr val="dk1"/>
                </a:solidFill>
              </a:rPr>
            </a:br>
            <a:r>
              <a:rPr lang="en" dirty="0">
                <a:solidFill>
                  <a:schemeClr val="dk1"/>
                </a:solidFill>
              </a:rPr>
              <a:t>Check with him or her about the answer. (Note to teacher: Answer is on Slide 23.)</a:t>
            </a:r>
            <a:endParaRPr dirty="0">
              <a:solidFill>
                <a:schemeClr val="dk1"/>
              </a:solidFill>
            </a:endParaRPr>
          </a:p>
          <a:p>
            <a:pPr marL="914400" lvl="0" indent="0" algn="l" rtl="0">
              <a:spcBef>
                <a:spcPts val="1200"/>
              </a:spcBef>
              <a:spcAft>
                <a:spcPts val="0"/>
              </a:spcAft>
              <a:buNone/>
            </a:pPr>
            <a:endParaRPr sz="1100" dirty="0">
              <a:solidFill>
                <a:schemeClr val="dk1"/>
              </a:solidFill>
            </a:endParaRPr>
          </a:p>
          <a:p>
            <a:pPr marL="0" lvl="0" indent="0" algn="l" rtl="0">
              <a:spcBef>
                <a:spcPts val="1200"/>
              </a:spcBef>
              <a:spcAft>
                <a:spcPts val="1200"/>
              </a:spcAft>
              <a:buClr>
                <a:schemeClr val="dk1"/>
              </a:buClr>
              <a:buSzPts val="1100"/>
              <a:buFont typeface="Arial"/>
              <a:buNone/>
            </a:pPr>
            <a:endParaRPr sz="1100" dirty="0">
              <a:solidFill>
                <a:schemeClr val="dk1"/>
              </a:solidFill>
            </a:endParaRPr>
          </a:p>
        </p:txBody>
      </p:sp>
      <p:pic>
        <p:nvPicPr>
          <p:cNvPr id="2" name="Picture 1" descr="Pizza Chef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825" y="2900"/>
            <a:ext cx="1500475" cy="15004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Test for Activity 5b: Wheel of Fortune in Italy</a:t>
            </a:r>
            <a:endParaRPr/>
          </a:p>
          <a:p>
            <a:pPr marL="0" lvl="0" indent="0" algn="l" rtl="0">
              <a:spcBef>
                <a:spcPts val="0"/>
              </a:spcBef>
              <a:spcAft>
                <a:spcPts val="0"/>
              </a:spcAft>
              <a:buNone/>
            </a:pPr>
            <a:endParaRPr/>
          </a:p>
        </p:txBody>
      </p:sp>
      <p:pic>
        <p:nvPicPr>
          <p:cNvPr id="211" name="Google Shape;211;p31"/>
          <p:cNvPicPr preferRelativeResize="0"/>
          <p:nvPr/>
        </p:nvPicPr>
        <p:blipFill rotWithShape="1">
          <a:blip r:embed="rId3">
            <a:alphaModFix/>
          </a:blip>
          <a:srcRect t="5114"/>
          <a:stretch/>
        </p:blipFill>
        <p:spPr>
          <a:xfrm>
            <a:off x="274750" y="3271550"/>
            <a:ext cx="8520600" cy="1662425"/>
          </a:xfrm>
          <a:prstGeom prst="rect">
            <a:avLst/>
          </a:prstGeom>
          <a:noFill/>
          <a:ln>
            <a:noFill/>
          </a:ln>
        </p:spPr>
      </p:pic>
      <p:sp>
        <p:nvSpPr>
          <p:cNvPr id="212" name="Google Shape;212;p31"/>
          <p:cNvSpPr txBox="1"/>
          <p:nvPr/>
        </p:nvSpPr>
        <p:spPr>
          <a:xfrm>
            <a:off x="367950" y="1739175"/>
            <a:ext cx="8408100" cy="11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Tally the number of times each letter occurs.</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what you will learn:</a:t>
            </a:r>
            <a:endParaRPr/>
          </a:p>
        </p:txBody>
      </p:sp>
      <p:sp>
        <p:nvSpPr>
          <p:cNvPr id="63" name="Google Shape;63;p14"/>
          <p:cNvSpPr txBox="1">
            <a:spLocks noGrp="1"/>
          </p:cNvSpPr>
          <p:nvPr>
            <p:ph type="body" idx="1"/>
          </p:nvPr>
        </p:nvSpPr>
        <p:spPr>
          <a:xfrm>
            <a:off x="580300" y="1536625"/>
            <a:ext cx="4576500" cy="4555200"/>
          </a:xfrm>
          <a:prstGeom prst="rect">
            <a:avLst/>
          </a:prstGeom>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SzPts val="1800"/>
              <a:buChar char="●"/>
            </a:pPr>
            <a:r>
              <a:rPr lang="en" sz="1800" dirty="0">
                <a:solidFill>
                  <a:schemeClr val="tx1"/>
                </a:solidFill>
              </a:rPr>
              <a:t>what probability is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why it’s important</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thinking of events on a probability line</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using the language of probability</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why probability activities are like a science experiment</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thinking about probability when you do experiments</a:t>
            </a:r>
            <a:endParaRPr sz="1800" dirty="0">
              <a:solidFill>
                <a:schemeClr val="tx1"/>
              </a:solidFill>
            </a:endParaRPr>
          </a:p>
          <a:p>
            <a:pPr marL="457200" lvl="0" indent="-342900" algn="l" rtl="0">
              <a:lnSpc>
                <a:spcPct val="150000"/>
              </a:lnSpc>
              <a:spcBef>
                <a:spcPts val="0"/>
              </a:spcBef>
              <a:spcAft>
                <a:spcPts val="0"/>
              </a:spcAft>
              <a:buSzPts val="1800"/>
              <a:buChar char="●"/>
            </a:pPr>
            <a:r>
              <a:rPr lang="en" sz="1800" dirty="0">
                <a:solidFill>
                  <a:schemeClr val="tx1"/>
                </a:solidFill>
              </a:rPr>
              <a:t>using fractions to record your results</a:t>
            </a:r>
            <a:endParaRPr sz="1800" dirty="0">
              <a:solidFill>
                <a:schemeClr val="tx1"/>
              </a:solidFill>
            </a:endParaRPr>
          </a:p>
        </p:txBody>
      </p:sp>
      <p:pic>
        <p:nvPicPr>
          <p:cNvPr id="1026" name="Picture 2" descr="Illustration of a dancing cartoon blue man : Fre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320" y="1836738"/>
            <a:ext cx="3018270" cy="3018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6: The Game of PIG</a:t>
            </a:r>
            <a:endParaRPr/>
          </a:p>
        </p:txBody>
      </p:sp>
      <p:sp>
        <p:nvSpPr>
          <p:cNvPr id="218" name="Google Shape;218;p32"/>
          <p:cNvSpPr txBox="1">
            <a:spLocks noGrp="1"/>
          </p:cNvSpPr>
          <p:nvPr>
            <p:ph type="body" idx="1"/>
          </p:nvPr>
        </p:nvSpPr>
        <p:spPr>
          <a:xfrm>
            <a:off x="205088" y="1356867"/>
            <a:ext cx="7485637" cy="4930677"/>
          </a:xfrm>
          <a:prstGeom prst="rect">
            <a:avLst/>
          </a:prstGeom>
        </p:spPr>
        <p:txBody>
          <a:bodyPr spcFirstLastPara="1" wrap="square" lIns="91425" tIns="91425" rIns="91425" bIns="91425" anchor="t" anchorCtr="0">
            <a:noAutofit/>
          </a:bodyPr>
          <a:lstStyle/>
          <a:p>
            <a:pPr marL="0" lvl="0" indent="0">
              <a:buNone/>
            </a:pPr>
            <a:r>
              <a:rPr lang="en" sz="1200" dirty="0">
                <a:solidFill>
                  <a:srgbClr val="000000"/>
                </a:solidFill>
              </a:rPr>
              <a:t>Materials needed: 2 dice (or 2 spinners with 1-6</a:t>
            </a:r>
            <a:r>
              <a:rPr lang="en" sz="1200" dirty="0" smtClean="0">
                <a:solidFill>
                  <a:srgbClr val="000000"/>
                </a:solidFill>
              </a:rPr>
              <a:t>) or use digital dice (</a:t>
            </a:r>
            <a:r>
              <a:rPr lang="en-CA" sz="1200" dirty="0">
                <a:solidFill>
                  <a:srgbClr val="000000"/>
                </a:solidFill>
                <a:hlinkClick r:id="rId3"/>
              </a:rPr>
              <a:t>https://toytheater.com/dice</a:t>
            </a:r>
            <a:r>
              <a:rPr lang="en-CA" sz="1200" dirty="0" smtClean="0">
                <a:solidFill>
                  <a:srgbClr val="000000"/>
                </a:solidFill>
                <a:hlinkClick r:id="rId3"/>
              </a:rPr>
              <a:t>/</a:t>
            </a:r>
            <a:r>
              <a:rPr lang="en-CA" sz="1200" dirty="0" smtClean="0">
                <a:solidFill>
                  <a:srgbClr val="000000"/>
                </a:solidFill>
              </a:rPr>
              <a:t>)</a:t>
            </a:r>
            <a:endParaRPr sz="1200" dirty="0">
              <a:solidFill>
                <a:srgbClr val="000000"/>
              </a:solidFill>
            </a:endParaRPr>
          </a:p>
          <a:p>
            <a:pPr marL="0" lvl="0" indent="0" algn="l" rtl="0">
              <a:spcBef>
                <a:spcPts val="1600"/>
              </a:spcBef>
              <a:spcAft>
                <a:spcPts val="0"/>
              </a:spcAft>
              <a:buNone/>
            </a:pPr>
            <a:r>
              <a:rPr lang="en" sz="1200" dirty="0">
                <a:solidFill>
                  <a:srgbClr val="000000"/>
                </a:solidFill>
              </a:rPr>
              <a:t>No. of players: 2</a:t>
            </a:r>
            <a:endParaRPr sz="1200" dirty="0">
              <a:solidFill>
                <a:srgbClr val="000000"/>
              </a:solidFill>
            </a:endParaRPr>
          </a:p>
          <a:p>
            <a:pPr marL="0" lvl="0" indent="0" algn="l" rtl="0">
              <a:spcBef>
                <a:spcPts val="1600"/>
              </a:spcBef>
              <a:spcAft>
                <a:spcPts val="0"/>
              </a:spcAft>
              <a:buNone/>
            </a:pPr>
            <a:r>
              <a:rPr lang="en" sz="1200" b="1" dirty="0">
                <a:solidFill>
                  <a:srgbClr val="000000"/>
                </a:solidFill>
              </a:rPr>
              <a:t>GOAL</a:t>
            </a:r>
            <a:r>
              <a:rPr lang="en" sz="1200" dirty="0">
                <a:solidFill>
                  <a:srgbClr val="000000"/>
                </a:solidFill>
              </a:rPr>
              <a:t>: To be the first person to get a score of 100 or more.</a:t>
            </a:r>
            <a:endParaRPr sz="1200" dirty="0">
              <a:solidFill>
                <a:srgbClr val="000000"/>
              </a:solidFill>
            </a:endParaRPr>
          </a:p>
          <a:p>
            <a:pPr marL="0" lvl="0" indent="0" algn="l" rtl="0">
              <a:spcBef>
                <a:spcPts val="1600"/>
              </a:spcBef>
              <a:spcAft>
                <a:spcPts val="0"/>
              </a:spcAft>
              <a:buNone/>
            </a:pPr>
            <a:r>
              <a:rPr lang="en" sz="1200" b="1" dirty="0">
                <a:solidFill>
                  <a:srgbClr val="000000"/>
                </a:solidFill>
              </a:rPr>
              <a:t>INSTRUCTIONS</a:t>
            </a:r>
            <a:r>
              <a:rPr lang="en" sz="1200" dirty="0">
                <a:solidFill>
                  <a:srgbClr val="000000"/>
                </a:solidFill>
              </a:rPr>
              <a:t>:</a:t>
            </a:r>
            <a:endParaRPr sz="1200" dirty="0">
              <a:solidFill>
                <a:srgbClr val="000000"/>
              </a:solidFill>
            </a:endParaRPr>
          </a:p>
          <a:p>
            <a:pPr marL="457200" lvl="0" indent="-298450" algn="l" rtl="0">
              <a:spcBef>
                <a:spcPts val="1600"/>
              </a:spcBef>
              <a:spcAft>
                <a:spcPts val="0"/>
              </a:spcAft>
              <a:buClr>
                <a:srgbClr val="000000"/>
              </a:buClr>
              <a:buSzPts val="1100"/>
              <a:buAutoNum type="arabicPeriod"/>
            </a:pPr>
            <a:r>
              <a:rPr lang="en" sz="1200" dirty="0">
                <a:solidFill>
                  <a:srgbClr val="000000"/>
                </a:solidFill>
              </a:rPr>
              <a:t>Draw 2 columns on a sheet of paper. Label one column with your name and one with your partner’s name.</a:t>
            </a:r>
            <a:br>
              <a:rPr lang="en" sz="1200" dirty="0">
                <a:solidFill>
                  <a:srgbClr val="000000"/>
                </a:solidFill>
              </a:rPr>
            </a:br>
            <a:endParaRPr sz="1200" dirty="0">
              <a:solidFill>
                <a:srgbClr val="000000"/>
              </a:solidFill>
            </a:endParaRPr>
          </a:p>
          <a:p>
            <a:pPr marL="457200" lvl="0" indent="-298450" algn="l" rtl="0">
              <a:spcBef>
                <a:spcPts val="0"/>
              </a:spcBef>
              <a:spcAft>
                <a:spcPts val="0"/>
              </a:spcAft>
              <a:buClr>
                <a:srgbClr val="000000"/>
              </a:buClr>
              <a:buSzPts val="1100"/>
              <a:buAutoNum type="arabicPeriod"/>
            </a:pPr>
            <a:r>
              <a:rPr lang="en" sz="1200" dirty="0">
                <a:solidFill>
                  <a:srgbClr val="000000"/>
                </a:solidFill>
              </a:rPr>
              <a:t>Players take turns. When it is your turn, roll the dice as many times as you like. Keep a running total of what you roll. Don’t write down the sums, but add them mentally and say them aloud so your partner can check.</a:t>
            </a:r>
            <a:br>
              <a:rPr lang="en" sz="1200" dirty="0">
                <a:solidFill>
                  <a:srgbClr val="000000"/>
                </a:solidFill>
              </a:rPr>
            </a:br>
            <a:endParaRPr sz="1200" dirty="0">
              <a:solidFill>
                <a:srgbClr val="000000"/>
              </a:solidFill>
            </a:endParaRPr>
          </a:p>
          <a:p>
            <a:pPr marL="457200" lvl="0" indent="-298450" algn="l" rtl="0">
              <a:spcBef>
                <a:spcPts val="0"/>
              </a:spcBef>
              <a:spcAft>
                <a:spcPts val="0"/>
              </a:spcAft>
              <a:buClr>
                <a:srgbClr val="000000"/>
              </a:buClr>
              <a:buSzPts val="1100"/>
              <a:buAutoNum type="arabicPeriod"/>
            </a:pPr>
            <a:r>
              <a:rPr lang="en" sz="1200" dirty="0">
                <a:solidFill>
                  <a:srgbClr val="000000"/>
                </a:solidFill>
              </a:rPr>
              <a:t>When you decide to stop rolling, record the total for that round in that column. Then add it to your total sum from the previous round.</a:t>
            </a:r>
            <a:endParaRPr sz="1200" dirty="0">
              <a:solidFill>
                <a:srgbClr val="000000"/>
              </a:solidFill>
            </a:endParaRPr>
          </a:p>
          <a:p>
            <a:pPr marL="0" lvl="0" indent="0" algn="l" rtl="0">
              <a:spcBef>
                <a:spcPts val="1600"/>
              </a:spcBef>
              <a:spcAft>
                <a:spcPts val="0"/>
              </a:spcAft>
              <a:buNone/>
            </a:pPr>
            <a:r>
              <a:rPr lang="en" sz="1200" b="1" dirty="0">
                <a:solidFill>
                  <a:srgbClr val="000000"/>
                </a:solidFill>
              </a:rPr>
              <a:t>IMPORTANT</a:t>
            </a:r>
            <a:r>
              <a:rPr lang="en" sz="1200" dirty="0">
                <a:solidFill>
                  <a:srgbClr val="000000"/>
                </a:solidFill>
              </a:rPr>
              <a:t>: </a:t>
            </a:r>
            <a:r>
              <a:rPr lang="en" sz="1100" dirty="0">
                <a:solidFill>
                  <a:srgbClr val="000000"/>
                </a:solidFill>
              </a:rPr>
              <a:t/>
            </a:r>
            <a:br>
              <a:rPr lang="en" sz="1100" dirty="0">
                <a:solidFill>
                  <a:srgbClr val="000000"/>
                </a:solidFill>
              </a:rPr>
            </a:br>
            <a:r>
              <a:rPr lang="en" sz="1100" dirty="0">
                <a:solidFill>
                  <a:srgbClr val="000000"/>
                </a:solidFill>
              </a:rPr>
              <a:t>	</a:t>
            </a:r>
            <a:r>
              <a:rPr lang="en" sz="1200" dirty="0">
                <a:solidFill>
                  <a:srgbClr val="000000"/>
                </a:solidFill>
              </a:rPr>
              <a:t>• If a 1 comes up on one of the dice --&gt;your turn ends and you score 0 for that round.</a:t>
            </a:r>
            <a:br>
              <a:rPr lang="en" sz="1200" dirty="0">
                <a:solidFill>
                  <a:srgbClr val="000000"/>
                </a:solidFill>
              </a:rPr>
            </a:br>
            <a:r>
              <a:rPr lang="en" sz="1200" dirty="0">
                <a:solidFill>
                  <a:srgbClr val="000000"/>
                </a:solidFill>
              </a:rPr>
              <a:t>	• If both dice show 1s --&gt;your turn ends and your total score so far goes to zero.</a:t>
            </a:r>
            <a:endParaRPr sz="1200" dirty="0">
              <a:solidFill>
                <a:srgbClr val="000000"/>
              </a:solidFill>
            </a:endParaRPr>
          </a:p>
          <a:p>
            <a:pPr marL="0" lvl="0" indent="0" algn="l" rtl="0">
              <a:spcBef>
                <a:spcPts val="1600"/>
              </a:spcBef>
              <a:spcAft>
                <a:spcPts val="0"/>
              </a:spcAft>
              <a:buNone/>
            </a:pPr>
            <a:r>
              <a:rPr lang="en" sz="1200" b="1" dirty="0">
                <a:solidFill>
                  <a:srgbClr val="000000"/>
                </a:solidFill>
              </a:rPr>
              <a:t>TASK</a:t>
            </a:r>
            <a:r>
              <a:rPr lang="en" sz="1200" b="1" dirty="0" smtClean="0">
                <a:solidFill>
                  <a:srgbClr val="000000"/>
                </a:solidFill>
              </a:rPr>
              <a:t>:	</a:t>
            </a:r>
            <a:r>
              <a:rPr lang="en" sz="1200" dirty="0" smtClean="0">
                <a:solidFill>
                  <a:srgbClr val="000000"/>
                </a:solidFill>
              </a:rPr>
              <a:t>After </a:t>
            </a:r>
            <a:r>
              <a:rPr lang="en" sz="1200" dirty="0">
                <a:solidFill>
                  <a:srgbClr val="000000"/>
                </a:solidFill>
              </a:rPr>
              <a:t>playing this game several times, write what you think is a strategy to win the game. </a:t>
            </a:r>
            <a:br>
              <a:rPr lang="en" sz="1200" dirty="0">
                <a:solidFill>
                  <a:srgbClr val="000000"/>
                </a:solidFill>
              </a:rPr>
            </a:br>
            <a:r>
              <a:rPr lang="en" sz="1200" dirty="0">
                <a:solidFill>
                  <a:srgbClr val="000000"/>
                </a:solidFill>
              </a:rPr>
              <a:t>	About how many times should you roll the dice before you should stop?</a:t>
            </a:r>
            <a:endParaRPr sz="1200" dirty="0">
              <a:solidFill>
                <a:srgbClr val="000000"/>
              </a:solidFill>
            </a:endParaRPr>
          </a:p>
          <a:p>
            <a:pPr marL="457200" lvl="0" indent="0" algn="l" rtl="0">
              <a:spcBef>
                <a:spcPts val="1600"/>
              </a:spcBef>
              <a:spcAft>
                <a:spcPts val="1600"/>
              </a:spcAft>
              <a:buNone/>
            </a:pPr>
            <a:endParaRPr sz="1100" dirty="0">
              <a:solidFill>
                <a:srgbClr val="000000"/>
              </a:solidFill>
            </a:endParaRPr>
          </a:p>
        </p:txBody>
      </p:sp>
      <p:pic>
        <p:nvPicPr>
          <p:cNvPr id="219" name="Google Shape;219;p32"/>
          <p:cNvPicPr preferRelativeResize="0"/>
          <p:nvPr/>
        </p:nvPicPr>
        <p:blipFill>
          <a:blip r:embed="rId4">
            <a:alphaModFix/>
          </a:blip>
          <a:stretch>
            <a:fillRect/>
          </a:stretch>
        </p:blipFill>
        <p:spPr>
          <a:xfrm>
            <a:off x="7115695" y="381979"/>
            <a:ext cx="1823217" cy="2577352"/>
          </a:xfrm>
          <a:prstGeom prst="rect">
            <a:avLst/>
          </a:prstGeom>
          <a:noFill/>
          <a:ln>
            <a:noFill/>
          </a:ln>
          <a:effectLst>
            <a:outerShdw blurRad="57150" dist="19050" dir="5400000" algn="bl" rotWithShape="0">
              <a:srgbClr val="000000">
                <a:alpha val="50000"/>
              </a:srgbClr>
            </a:outerShdw>
          </a:effectLst>
        </p:spPr>
      </p:pic>
      <p:pic>
        <p:nvPicPr>
          <p:cNvPr id="2" name="Picture 1" descr="Dice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561" y="1670655"/>
            <a:ext cx="1663484" cy="16634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7: Probability Photo Story</a:t>
            </a:r>
            <a:endParaRPr/>
          </a:p>
        </p:txBody>
      </p:sp>
      <p:sp>
        <p:nvSpPr>
          <p:cNvPr id="226" name="Google Shape;226;p33"/>
          <p:cNvSpPr txBox="1">
            <a:spLocks noGrp="1"/>
          </p:cNvSpPr>
          <p:nvPr>
            <p:ph type="body" idx="1"/>
          </p:nvPr>
        </p:nvSpPr>
        <p:spPr>
          <a:xfrm>
            <a:off x="311700" y="2077815"/>
            <a:ext cx="6524100" cy="48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0000"/>
                </a:solidFill>
              </a:rPr>
              <a:t>Materials needed: smart phone, computer</a:t>
            </a:r>
            <a:endParaRPr sz="1200" dirty="0">
              <a:solidFill>
                <a:srgbClr val="000000"/>
              </a:solidFill>
            </a:endParaRPr>
          </a:p>
          <a:p>
            <a:pPr marL="0" lvl="0" indent="0" algn="l" rtl="0">
              <a:spcBef>
                <a:spcPts val="1600"/>
              </a:spcBef>
              <a:spcAft>
                <a:spcPts val="0"/>
              </a:spcAft>
              <a:buNone/>
            </a:pPr>
            <a:r>
              <a:rPr lang="en" sz="1200" b="1" dirty="0">
                <a:solidFill>
                  <a:srgbClr val="000000"/>
                </a:solidFill>
              </a:rPr>
              <a:t>INSTRUCTIONS</a:t>
            </a:r>
            <a:r>
              <a:rPr lang="en" sz="1200" dirty="0">
                <a:solidFill>
                  <a:srgbClr val="000000"/>
                </a:solidFill>
              </a:rPr>
              <a:t>:</a:t>
            </a:r>
            <a:endParaRPr sz="1200" dirty="0">
              <a:solidFill>
                <a:srgbClr val="000000"/>
              </a:solidFill>
            </a:endParaRPr>
          </a:p>
          <a:p>
            <a:pPr marL="457200" lvl="0" indent="-298450" algn="l" rtl="0">
              <a:spcBef>
                <a:spcPts val="1600"/>
              </a:spcBef>
              <a:spcAft>
                <a:spcPts val="0"/>
              </a:spcAft>
              <a:buClr>
                <a:srgbClr val="000000"/>
              </a:buClr>
              <a:buSzPts val="1100"/>
              <a:buAutoNum type="arabicPeriod"/>
            </a:pPr>
            <a:r>
              <a:rPr lang="en" sz="1200" dirty="0">
                <a:solidFill>
                  <a:srgbClr val="000000"/>
                </a:solidFill>
              </a:rPr>
              <a:t>Use a camera to take 6 pictures. Each picture should illustrate an event whose likelihood of occurring can be described as:</a:t>
            </a:r>
            <a:endParaRPr sz="1200"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Impossible</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Possible</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Certain</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Equally likely</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More likely</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Less likely</a:t>
            </a:r>
            <a:endParaRPr dirty="0">
              <a:solidFill>
                <a:srgbClr val="000000"/>
              </a:solidFill>
            </a:endParaRPr>
          </a:p>
          <a:p>
            <a:pPr marL="457200" lvl="0" indent="0" algn="l" rtl="0">
              <a:spcBef>
                <a:spcPts val="1600"/>
              </a:spcBef>
              <a:spcAft>
                <a:spcPts val="0"/>
              </a:spcAft>
              <a:buNone/>
            </a:pPr>
            <a:r>
              <a:rPr lang="en" sz="1200" dirty="0">
                <a:solidFill>
                  <a:srgbClr val="000000"/>
                </a:solidFill>
              </a:rPr>
              <a:t>Use one picture for each word or phrase. The events can be ones you create or ones you actually see occurring.</a:t>
            </a:r>
            <a:endParaRPr sz="1200" dirty="0">
              <a:solidFill>
                <a:srgbClr val="000000"/>
              </a:solidFill>
            </a:endParaRPr>
          </a:p>
          <a:p>
            <a:pPr marL="457200" lvl="0" indent="-298450" algn="l" rtl="0">
              <a:spcBef>
                <a:spcPts val="1600"/>
              </a:spcBef>
              <a:spcAft>
                <a:spcPts val="0"/>
              </a:spcAft>
              <a:buClr>
                <a:srgbClr val="000000"/>
              </a:buClr>
              <a:buSzPts val="1100"/>
              <a:buAutoNum type="arabicPeriod"/>
            </a:pPr>
            <a:r>
              <a:rPr lang="en" sz="1200" dirty="0">
                <a:solidFill>
                  <a:srgbClr val="000000"/>
                </a:solidFill>
              </a:rPr>
              <a:t>Make a Google Slides or Powerpoint show with your images. </a:t>
            </a:r>
            <a:br>
              <a:rPr lang="en" sz="1200" dirty="0">
                <a:solidFill>
                  <a:srgbClr val="000000"/>
                </a:solidFill>
              </a:rPr>
            </a:br>
            <a:r>
              <a:rPr lang="en" sz="1200" dirty="0">
                <a:solidFill>
                  <a:srgbClr val="000000"/>
                </a:solidFill>
              </a:rPr>
              <a:t>On each slide:</a:t>
            </a:r>
            <a:endParaRPr sz="1200" dirty="0">
              <a:solidFill>
                <a:srgbClr val="000000"/>
              </a:solidFill>
            </a:endParaRPr>
          </a:p>
          <a:p>
            <a:pPr marL="914400" marR="0" lvl="1" indent="-298450" algn="l" rtl="0">
              <a:lnSpc>
                <a:spcPct val="115000"/>
              </a:lnSpc>
              <a:spcBef>
                <a:spcPts val="0"/>
              </a:spcBef>
              <a:spcAft>
                <a:spcPts val="0"/>
              </a:spcAft>
              <a:buClr>
                <a:srgbClr val="000000"/>
              </a:buClr>
              <a:buSzPts val="1100"/>
              <a:buChar char="○"/>
            </a:pPr>
            <a:r>
              <a:rPr lang="en" dirty="0">
                <a:solidFill>
                  <a:srgbClr val="000000"/>
                </a:solidFill>
              </a:rPr>
              <a:t>state which word or phrase it illustrates and</a:t>
            </a:r>
            <a:endParaRPr dirty="0">
              <a:solidFill>
                <a:srgbClr val="000000"/>
              </a:solidFill>
            </a:endParaRPr>
          </a:p>
          <a:p>
            <a:pPr marL="914400" marR="0" lvl="1" indent="-298450" algn="l" rtl="0">
              <a:lnSpc>
                <a:spcPct val="115000"/>
              </a:lnSpc>
              <a:spcBef>
                <a:spcPts val="0"/>
              </a:spcBef>
              <a:spcAft>
                <a:spcPts val="0"/>
              </a:spcAft>
              <a:buClr>
                <a:srgbClr val="000000"/>
              </a:buClr>
              <a:buSzPts val="1100"/>
              <a:buChar char="○"/>
            </a:pPr>
            <a:r>
              <a:rPr lang="en" dirty="0">
                <a:solidFill>
                  <a:srgbClr val="000000"/>
                </a:solidFill>
              </a:rPr>
              <a:t>describe why the event illustrated in each picture is included. </a:t>
            </a:r>
            <a:endParaRPr dirty="0">
              <a:solidFill>
                <a:srgbClr val="000000"/>
              </a:solidFill>
            </a:endParaRPr>
          </a:p>
          <a:p>
            <a:pPr marL="0" lvl="0" indent="0" algn="l" rtl="0">
              <a:spcBef>
                <a:spcPts val="1600"/>
              </a:spcBef>
              <a:spcAft>
                <a:spcPts val="1600"/>
              </a:spcAft>
              <a:buNone/>
            </a:pPr>
            <a:endParaRPr sz="1100" dirty="0">
              <a:solidFill>
                <a:srgbClr val="000000"/>
              </a:solidFill>
            </a:endParaRPr>
          </a:p>
        </p:txBody>
      </p:sp>
      <p:pic>
        <p:nvPicPr>
          <p:cNvPr id="4098" name="Picture 2" descr="https://get.pxhere.com/photo/smartphone-man-person-people-camera-photographer-child-mobile-phone-taking-photo-samsung-interaction-1077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95" y="593367"/>
            <a:ext cx="2868605" cy="1900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Wheel of Fortune Answers (Activity 5a - Slide 16) </a:t>
            </a:r>
            <a:endParaRPr/>
          </a:p>
        </p:txBody>
      </p:sp>
      <p:sp>
        <p:nvSpPr>
          <p:cNvPr id="233" name="Google Shape;233;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en" dirty="0">
                <a:solidFill>
                  <a:schemeClr val="tx1"/>
                </a:solidFill>
              </a:rPr>
              <a:t>The actual order of frequency of letters in the English language:</a:t>
            </a:r>
            <a:endParaRPr dirty="0">
              <a:solidFill>
                <a:schemeClr val="tx1"/>
              </a:solidFill>
            </a:endParaRPr>
          </a:p>
          <a:p>
            <a:pPr marL="0" lvl="0" indent="0" algn="l" rtl="0">
              <a:spcBef>
                <a:spcPts val="1600"/>
              </a:spcBef>
              <a:spcAft>
                <a:spcPts val="0"/>
              </a:spcAft>
              <a:buNone/>
            </a:pPr>
            <a:r>
              <a:rPr lang="en" dirty="0">
                <a:solidFill>
                  <a:schemeClr val="tx1"/>
                </a:solidFill>
              </a:rPr>
              <a:t>    E  T  A  O  (N I)  S  R  H  L  D  C  U  (P F)  M  W  Y  (B G)  V  K  (Q X)  (J Z)</a:t>
            </a:r>
            <a:endParaRPr dirty="0">
              <a:solidFill>
                <a:schemeClr val="tx1"/>
              </a:solidFill>
            </a:endParaRPr>
          </a:p>
          <a:p>
            <a:pPr marL="0" lvl="0" indent="0" algn="l" rtl="0">
              <a:spcBef>
                <a:spcPts val="1600"/>
              </a:spcBef>
              <a:spcAft>
                <a:spcPts val="0"/>
              </a:spcAft>
              <a:buNone/>
            </a:pPr>
            <a:endParaRPr dirty="0">
              <a:solidFill>
                <a:schemeClr val="tx1"/>
              </a:solidFill>
            </a:endParaRPr>
          </a:p>
          <a:p>
            <a:pPr marL="0" lvl="0" indent="0" algn="l" rtl="0">
              <a:spcBef>
                <a:spcPts val="1600"/>
              </a:spcBef>
              <a:spcAft>
                <a:spcPts val="1600"/>
              </a:spcAft>
              <a:buNone/>
            </a:pPr>
            <a:r>
              <a:rPr lang="en" b="1" dirty="0">
                <a:solidFill>
                  <a:schemeClr val="tx1"/>
                </a:solidFill>
              </a:rPr>
              <a:t>NOTE</a:t>
            </a:r>
            <a:r>
              <a:rPr lang="en" dirty="0">
                <a:solidFill>
                  <a:schemeClr val="tx1"/>
                </a:solidFill>
              </a:rPr>
              <a:t>: Those letters in brackets have the same frequency of occurrence.</a:t>
            </a:r>
            <a:endParaRPr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Wheel of Fortune Answers (Activity 5b - Slide 19) </a:t>
            </a:r>
            <a:endParaRPr dirty="0"/>
          </a:p>
          <a:p>
            <a:pPr marL="0" lvl="0" indent="0" algn="l" rtl="0">
              <a:spcBef>
                <a:spcPts val="0"/>
              </a:spcBef>
              <a:spcAft>
                <a:spcPts val="0"/>
              </a:spcAft>
              <a:buNone/>
            </a:pPr>
            <a:endParaRPr dirty="0"/>
          </a:p>
        </p:txBody>
      </p:sp>
      <p:sp>
        <p:nvSpPr>
          <p:cNvPr id="239" name="Google Shape;239;p3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highlight>
                <a:srgbClr val="FFFF00"/>
              </a:highlight>
              <a:latin typeface="Comic Sans MS"/>
              <a:ea typeface="Comic Sans MS"/>
              <a:cs typeface="Comic Sans MS"/>
              <a:sym typeface="Comic Sans MS"/>
            </a:endParaRPr>
          </a:p>
          <a:p>
            <a:pPr marL="0" lvl="0" indent="0" algn="l" rtl="0">
              <a:spcBef>
                <a:spcPts val="0"/>
              </a:spcBef>
              <a:spcAft>
                <a:spcPts val="0"/>
              </a:spcAft>
              <a:buNone/>
            </a:pPr>
            <a:endParaRPr sz="1200" dirty="0">
              <a:solidFill>
                <a:schemeClr val="dk1"/>
              </a:solidFill>
              <a:highlight>
                <a:srgbClr val="FFFF00"/>
              </a:highlight>
              <a:latin typeface="Comic Sans MS"/>
              <a:ea typeface="Comic Sans MS"/>
              <a:cs typeface="Comic Sans MS"/>
              <a:sym typeface="Comic Sans MS"/>
            </a:endParaRPr>
          </a:p>
          <a:p>
            <a:pPr marL="0" lvl="0" indent="0" algn="l" rtl="0">
              <a:lnSpc>
                <a:spcPct val="200000"/>
              </a:lnSpc>
              <a:spcBef>
                <a:spcPts val="0"/>
              </a:spcBef>
              <a:spcAft>
                <a:spcPts val="0"/>
              </a:spcAft>
              <a:buNone/>
            </a:pPr>
            <a:r>
              <a:rPr lang="en" dirty="0">
                <a:solidFill>
                  <a:schemeClr val="dk1"/>
                </a:solidFill>
                <a:latin typeface="Arial" panose="020B0604020202020204" pitchFamily="34" charset="0"/>
                <a:ea typeface="Comic Sans MS"/>
                <a:cs typeface="Arial" panose="020B0604020202020204" pitchFamily="34" charset="0"/>
                <a:sym typeface="Comic Sans MS"/>
              </a:rPr>
              <a:t>     </a:t>
            </a:r>
            <a:r>
              <a:rPr lang="en" dirty="0">
                <a:solidFill>
                  <a:schemeClr val="dk1"/>
                </a:solidFill>
                <a:highlight>
                  <a:srgbClr val="FFFF00"/>
                </a:highlight>
                <a:latin typeface="Arial" panose="020B0604020202020204" pitchFamily="34" charset="0"/>
                <a:ea typeface="Comic Sans MS"/>
                <a:cs typeface="Arial" panose="020B0604020202020204" pitchFamily="34" charset="0"/>
                <a:sym typeface="Comic Sans MS"/>
              </a:rPr>
              <a:t>In </a:t>
            </a:r>
            <a:r>
              <a:rPr lang="en" b="1" dirty="0">
                <a:solidFill>
                  <a:schemeClr val="dk1"/>
                </a:solidFill>
                <a:highlight>
                  <a:srgbClr val="FFFF00"/>
                </a:highlight>
                <a:latin typeface="Arial" panose="020B0604020202020204" pitchFamily="34" charset="0"/>
                <a:ea typeface="Comic Sans MS"/>
                <a:cs typeface="Arial" panose="020B0604020202020204" pitchFamily="34" charset="0"/>
                <a:sym typeface="Comic Sans MS"/>
              </a:rPr>
              <a:t>Italian</a:t>
            </a:r>
            <a:r>
              <a:rPr lang="en" dirty="0">
                <a:solidFill>
                  <a:schemeClr val="dk1"/>
                </a:solidFill>
                <a:latin typeface="Arial" panose="020B0604020202020204" pitchFamily="34" charset="0"/>
                <a:ea typeface="Comic Sans MS"/>
                <a:cs typeface="Arial" panose="020B0604020202020204" pitchFamily="34" charset="0"/>
                <a:sym typeface="Comic Sans MS"/>
              </a:rPr>
              <a:t>, these are the 5 most frequently occurring letters.  </a:t>
            </a:r>
            <a:endParaRPr dirty="0">
              <a:solidFill>
                <a:schemeClr val="dk1"/>
              </a:solidFill>
              <a:latin typeface="Arial" panose="020B0604020202020204" pitchFamily="34" charset="0"/>
              <a:ea typeface="Comic Sans MS"/>
              <a:cs typeface="Arial" panose="020B0604020202020204" pitchFamily="34" charset="0"/>
              <a:sym typeface="Comic Sans MS"/>
            </a:endParaRPr>
          </a:p>
          <a:p>
            <a:pPr marL="0" lvl="0" indent="0" algn="l" rtl="0">
              <a:lnSpc>
                <a:spcPct val="200000"/>
              </a:lnSpc>
              <a:spcBef>
                <a:spcPts val="0"/>
              </a:spcBef>
              <a:spcAft>
                <a:spcPts val="0"/>
              </a:spcAft>
              <a:buClr>
                <a:schemeClr val="dk1"/>
              </a:buClr>
              <a:buSzPts val="1100"/>
              <a:buFont typeface="Arial"/>
              <a:buNone/>
            </a:pPr>
            <a:r>
              <a:rPr lang="en" dirty="0">
                <a:solidFill>
                  <a:schemeClr val="dk1"/>
                </a:solidFill>
                <a:latin typeface="Arial" panose="020B0604020202020204" pitchFamily="34" charset="0"/>
                <a:ea typeface="Comic Sans MS"/>
                <a:cs typeface="Arial" panose="020B0604020202020204" pitchFamily="34" charset="0"/>
                <a:sym typeface="Comic Sans MS"/>
              </a:rPr>
              <a:t>     Starting with the most frequent, they are:</a:t>
            </a:r>
            <a:endParaRPr dirty="0">
              <a:solidFill>
                <a:schemeClr val="dk1"/>
              </a:solidFill>
              <a:latin typeface="Arial" panose="020B0604020202020204" pitchFamily="34" charset="0"/>
              <a:ea typeface="Comic Sans MS"/>
              <a:cs typeface="Arial" panose="020B0604020202020204" pitchFamily="34" charset="0"/>
              <a:sym typeface="Comic Sans MS"/>
            </a:endParaRPr>
          </a:p>
          <a:p>
            <a:pPr marL="0" lvl="0" indent="0" algn="ctr" rtl="0">
              <a:lnSpc>
                <a:spcPct val="200000"/>
              </a:lnSpc>
              <a:spcBef>
                <a:spcPts val="0"/>
              </a:spcBef>
              <a:spcAft>
                <a:spcPts val="0"/>
              </a:spcAft>
              <a:buClr>
                <a:schemeClr val="dk1"/>
              </a:buClr>
              <a:buSzPts val="1100"/>
              <a:buFont typeface="Arial"/>
              <a:buNone/>
            </a:pPr>
            <a:r>
              <a:rPr lang="en-CA" sz="2000" dirty="0" smtClean="0">
                <a:solidFill>
                  <a:schemeClr val="dk1"/>
                </a:solidFill>
                <a:latin typeface="Arial" panose="020B0604020202020204" pitchFamily="34" charset="0"/>
                <a:ea typeface="Comic Sans MS"/>
                <a:cs typeface="Arial" panose="020B0604020202020204" pitchFamily="34" charset="0"/>
                <a:sym typeface="Comic Sans MS"/>
              </a:rPr>
              <a:t>A   E   I   O   N</a:t>
            </a:r>
            <a:endParaRPr sz="2000" dirty="0">
              <a:solidFill>
                <a:schemeClr val="dk1"/>
              </a:solidFill>
              <a:latin typeface="Arial" panose="020B0604020202020204" pitchFamily="34" charset="0"/>
              <a:ea typeface="Comic Sans MS"/>
              <a:cs typeface="Arial" panose="020B0604020202020204" pitchFamily="34" charset="0"/>
              <a:sym typeface="Comic Sans MS"/>
            </a:endParaRPr>
          </a:p>
          <a:p>
            <a:pPr marL="0" lvl="0" indent="0" algn="l" rtl="0">
              <a:spcBef>
                <a:spcPts val="0"/>
              </a:spcBef>
              <a:spcAft>
                <a:spcPts val="0"/>
              </a:spcAft>
              <a:buClr>
                <a:schemeClr val="dk1"/>
              </a:buClr>
              <a:buSzPts val="1100"/>
              <a:buFont typeface="Arial"/>
              <a:buNone/>
            </a:pPr>
            <a:r>
              <a:rPr lang="en" dirty="0">
                <a:solidFill>
                  <a:schemeClr val="dk1"/>
                </a:solidFill>
                <a:latin typeface="Comic Sans MS"/>
                <a:ea typeface="Comic Sans MS"/>
                <a:cs typeface="Comic Sans MS"/>
                <a:sym typeface="Comic Sans MS"/>
              </a:rPr>
              <a:t> </a:t>
            </a:r>
            <a:endParaRPr dirty="0">
              <a:solidFill>
                <a:schemeClr val="dk1"/>
              </a:solidFill>
              <a:latin typeface="Comic Sans MS"/>
              <a:ea typeface="Comic Sans MS"/>
              <a:cs typeface="Comic Sans MS"/>
              <a:sym typeface="Comic Sans MS"/>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740800"/>
            <a:ext cx="8116800" cy="7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800"/>
              <a:t>What is probability?  </a:t>
            </a:r>
            <a:endParaRPr sz="2800"/>
          </a:p>
          <a:p>
            <a:pPr marL="0" lvl="0" indent="0" algn="l" rtl="0">
              <a:spcBef>
                <a:spcPts val="0"/>
              </a:spcBef>
              <a:spcAft>
                <a:spcPts val="0"/>
              </a:spcAft>
              <a:buNone/>
            </a:pPr>
            <a:endParaRPr/>
          </a:p>
        </p:txBody>
      </p:sp>
      <p:sp>
        <p:nvSpPr>
          <p:cNvPr id="70" name="Google Shape;70;p15"/>
          <p:cNvSpPr txBox="1">
            <a:spLocks noGrp="1"/>
          </p:cNvSpPr>
          <p:nvPr>
            <p:ph type="body" idx="1"/>
          </p:nvPr>
        </p:nvSpPr>
        <p:spPr>
          <a:xfrm>
            <a:off x="311700" y="4548150"/>
            <a:ext cx="7893900" cy="18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tx1"/>
                </a:solidFill>
              </a:rPr>
              <a:t>Probability is about how likely it is for something to happen.</a:t>
            </a:r>
            <a:endParaRPr sz="1800" dirty="0">
              <a:solidFill>
                <a:schemeClr val="tx1"/>
              </a:solidFill>
            </a:endParaRPr>
          </a:p>
          <a:p>
            <a:pPr marL="0" lvl="0" indent="0" algn="l" rtl="0">
              <a:spcBef>
                <a:spcPts val="1600"/>
              </a:spcBef>
              <a:spcAft>
                <a:spcPts val="0"/>
              </a:spcAft>
              <a:buNone/>
            </a:pPr>
            <a:r>
              <a:rPr lang="en" sz="1800" dirty="0">
                <a:solidFill>
                  <a:schemeClr val="tx1"/>
                </a:solidFill>
              </a:rPr>
              <a:t>We use it all the time in real life.</a:t>
            </a:r>
            <a:endParaRPr sz="1800" dirty="0">
              <a:solidFill>
                <a:schemeClr val="tx1"/>
              </a:solidFill>
            </a:endParaRPr>
          </a:p>
          <a:p>
            <a:pPr marL="0" lvl="0" indent="0" algn="l" rtl="0">
              <a:spcBef>
                <a:spcPts val="1600"/>
              </a:spcBef>
              <a:spcAft>
                <a:spcPts val="0"/>
              </a:spcAft>
              <a:buClr>
                <a:schemeClr val="dk1"/>
              </a:buClr>
              <a:buSzPts val="1100"/>
              <a:buFont typeface="Arial"/>
              <a:buNone/>
            </a:pPr>
            <a:r>
              <a:rPr lang="en" sz="1800" dirty="0">
                <a:solidFill>
                  <a:schemeClr val="tx1"/>
                </a:solidFill>
              </a:rPr>
              <a:t>This man is crossing in the middle of the street because he did not think he was likely to get hit.</a:t>
            </a:r>
            <a:endParaRPr sz="1800" dirty="0">
              <a:solidFill>
                <a:schemeClr val="tx1"/>
              </a:solidFill>
            </a:endParaRPr>
          </a:p>
          <a:p>
            <a:pPr marL="0" lvl="0" indent="0" algn="l" rtl="0">
              <a:spcBef>
                <a:spcPts val="1600"/>
              </a:spcBef>
              <a:spcAft>
                <a:spcPts val="1600"/>
              </a:spcAft>
              <a:buNone/>
            </a:pPr>
            <a:endParaRPr dirty="0"/>
          </a:p>
        </p:txBody>
      </p:sp>
      <p:pic>
        <p:nvPicPr>
          <p:cNvPr id="71" name="Google Shape;71;p15"/>
          <p:cNvPicPr preferRelativeResize="0"/>
          <p:nvPr/>
        </p:nvPicPr>
        <p:blipFill>
          <a:blip r:embed="rId3">
            <a:alphaModFix/>
          </a:blip>
          <a:stretch>
            <a:fillRect/>
          </a:stretch>
        </p:blipFill>
        <p:spPr>
          <a:xfrm>
            <a:off x="1157575" y="1290800"/>
            <a:ext cx="6828854" cy="303997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Why is it important?</a:t>
            </a:r>
            <a:endParaRPr/>
          </a:p>
          <a:p>
            <a:pPr marL="0" lvl="0" indent="0" algn="l" rtl="0">
              <a:spcBef>
                <a:spcPts val="0"/>
              </a:spcBef>
              <a:spcAft>
                <a:spcPts val="0"/>
              </a:spcAft>
              <a:buNone/>
            </a:pPr>
            <a:endParaRPr/>
          </a:p>
        </p:txBody>
      </p:sp>
      <p:sp>
        <p:nvSpPr>
          <p:cNvPr id="77" name="Google Shape;77;p16"/>
          <p:cNvSpPr txBox="1">
            <a:spLocks noGrp="1"/>
          </p:cNvSpPr>
          <p:nvPr>
            <p:ph type="body" idx="1"/>
          </p:nvPr>
        </p:nvSpPr>
        <p:spPr>
          <a:xfrm>
            <a:off x="311700" y="1536625"/>
            <a:ext cx="48054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1"/>
                </a:solidFill>
              </a:rPr>
              <a:t>We use probability all the time in real life.</a:t>
            </a:r>
            <a:endParaRPr sz="1800" dirty="0">
              <a:solidFill>
                <a:schemeClr val="tx1"/>
              </a:solidFill>
            </a:endParaRPr>
          </a:p>
          <a:p>
            <a:pPr marL="0" lvl="0" indent="0" algn="l" rtl="0">
              <a:spcBef>
                <a:spcPts val="1600"/>
              </a:spcBef>
              <a:spcAft>
                <a:spcPts val="0"/>
              </a:spcAft>
              <a:buNone/>
            </a:pPr>
            <a:r>
              <a:rPr lang="en" sz="1800" dirty="0">
                <a:solidFill>
                  <a:schemeClr val="tx1"/>
                </a:solidFill>
              </a:rPr>
              <a:t>It is used to make decisions for things like:</a:t>
            </a:r>
            <a:endParaRPr sz="1800" dirty="0">
              <a:solidFill>
                <a:schemeClr val="tx1"/>
              </a:solidFill>
            </a:endParaRPr>
          </a:p>
          <a:p>
            <a:pPr marL="457200" lvl="0" indent="-342900" algn="l" rtl="0">
              <a:spcBef>
                <a:spcPts val="1600"/>
              </a:spcBef>
              <a:spcAft>
                <a:spcPts val="0"/>
              </a:spcAft>
              <a:buSzPts val="1800"/>
              <a:buChar char="●"/>
            </a:pPr>
            <a:r>
              <a:rPr lang="en" sz="1800" dirty="0">
                <a:solidFill>
                  <a:schemeClr val="tx1"/>
                </a:solidFill>
              </a:rPr>
              <a:t>forecasting the weather </a:t>
            </a:r>
            <a:endParaRPr sz="1800" dirty="0">
              <a:solidFill>
                <a:schemeClr val="tx1"/>
              </a:solidFill>
            </a:endParaRPr>
          </a:p>
          <a:p>
            <a:pPr marL="457200" lvl="0" indent="-342900" algn="l" rtl="0">
              <a:spcBef>
                <a:spcPts val="0"/>
              </a:spcBef>
              <a:spcAft>
                <a:spcPts val="0"/>
              </a:spcAft>
              <a:buSzPts val="1800"/>
              <a:buChar char="●"/>
            </a:pPr>
            <a:r>
              <a:rPr lang="en" sz="1800" dirty="0">
                <a:solidFill>
                  <a:schemeClr val="tx1"/>
                </a:solidFill>
              </a:rPr>
              <a:t>politics </a:t>
            </a:r>
            <a:endParaRPr sz="1800" dirty="0">
              <a:solidFill>
                <a:schemeClr val="tx1"/>
              </a:solidFill>
            </a:endParaRPr>
          </a:p>
          <a:p>
            <a:pPr marL="457200" lvl="0" indent="-342900" algn="l" rtl="0">
              <a:spcBef>
                <a:spcPts val="0"/>
              </a:spcBef>
              <a:spcAft>
                <a:spcPts val="0"/>
              </a:spcAft>
              <a:buSzPts val="1800"/>
              <a:buChar char="●"/>
            </a:pPr>
            <a:r>
              <a:rPr lang="en" sz="1800" dirty="0">
                <a:solidFill>
                  <a:schemeClr val="tx1"/>
                </a:solidFill>
              </a:rPr>
              <a:t>sports </a:t>
            </a:r>
            <a:endParaRPr sz="1800" dirty="0">
              <a:solidFill>
                <a:schemeClr val="tx1"/>
              </a:solidFill>
            </a:endParaRPr>
          </a:p>
          <a:p>
            <a:pPr marL="457200" lvl="0" indent="-342900" algn="l" rtl="0">
              <a:spcBef>
                <a:spcPts val="0"/>
              </a:spcBef>
              <a:spcAft>
                <a:spcPts val="0"/>
              </a:spcAft>
              <a:buSzPts val="1800"/>
              <a:buChar char="●"/>
            </a:pPr>
            <a:r>
              <a:rPr lang="en" sz="1800" dirty="0">
                <a:solidFill>
                  <a:schemeClr val="tx1"/>
                </a:solidFill>
              </a:rPr>
              <a:t>games of chance</a:t>
            </a:r>
            <a:endParaRPr sz="1800" dirty="0">
              <a:solidFill>
                <a:schemeClr val="tx1"/>
              </a:solidFill>
            </a:endParaRPr>
          </a:p>
          <a:p>
            <a:pPr marL="457200" lvl="0" indent="0" algn="l" rtl="0">
              <a:spcBef>
                <a:spcPts val="1600"/>
              </a:spcBef>
              <a:spcAft>
                <a:spcPts val="1600"/>
              </a:spcAft>
              <a:buNone/>
            </a:pPr>
            <a:endParaRPr sz="1800" dirty="0"/>
          </a:p>
        </p:txBody>
      </p:sp>
      <p:grpSp>
        <p:nvGrpSpPr>
          <p:cNvPr id="2" name="Group 1"/>
          <p:cNvGrpSpPr/>
          <p:nvPr/>
        </p:nvGrpSpPr>
        <p:grpSpPr>
          <a:xfrm>
            <a:off x="3478306" y="1869493"/>
            <a:ext cx="5353994" cy="4988507"/>
            <a:chOff x="3659781" y="1356875"/>
            <a:chExt cx="5353994" cy="4988507"/>
          </a:xfrm>
        </p:grpSpPr>
        <p:sp>
          <p:nvSpPr>
            <p:cNvPr id="79" name="Google Shape;79;p16"/>
            <p:cNvSpPr/>
            <p:nvPr/>
          </p:nvSpPr>
          <p:spPr>
            <a:xfrm>
              <a:off x="6418025" y="1356875"/>
              <a:ext cx="1890900" cy="895200"/>
            </a:xfrm>
            <a:prstGeom prst="wedgeEllipseCallout">
              <a:avLst>
                <a:gd name="adj1" fmla="val -17391"/>
                <a:gd name="adj2" fmla="val 1843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Who will likely win the next election?</a:t>
              </a:r>
              <a:endParaRPr/>
            </a:p>
          </p:txBody>
        </p:sp>
        <p:sp>
          <p:nvSpPr>
            <p:cNvPr id="81" name="Google Shape;81;p16"/>
            <p:cNvSpPr/>
            <p:nvPr/>
          </p:nvSpPr>
          <p:spPr>
            <a:xfrm>
              <a:off x="7122875" y="2533800"/>
              <a:ext cx="1890900" cy="895200"/>
            </a:xfrm>
            <a:prstGeom prst="wedgeEllipseCallout">
              <a:avLst>
                <a:gd name="adj1" fmla="val -37999"/>
                <a:gd name="adj2" fmla="val 8529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What are the chances of rain today?</a:t>
              </a:r>
              <a:endParaRPr/>
            </a:p>
          </p:txBody>
        </p:sp>
        <p:sp>
          <p:nvSpPr>
            <p:cNvPr id="82" name="Google Shape;82;p16"/>
            <p:cNvSpPr/>
            <p:nvPr/>
          </p:nvSpPr>
          <p:spPr>
            <a:xfrm>
              <a:off x="4087906" y="2089175"/>
              <a:ext cx="2822844" cy="1038000"/>
            </a:xfrm>
            <a:prstGeom prst="wedgeEllipseCallout">
              <a:avLst>
                <a:gd name="adj1" fmla="val 42554"/>
                <a:gd name="adj2" fmla="val 1265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the probability of the </a:t>
              </a:r>
              <a:r>
                <a:rPr lang="en" dirty="0" smtClean="0"/>
                <a:t>Winnipeg Jets </a:t>
              </a:r>
              <a:r>
                <a:rPr lang="en" dirty="0"/>
                <a:t>winning the Stanley Cup?</a:t>
              </a:r>
              <a:endParaRPr dirty="0"/>
            </a:p>
          </p:txBody>
        </p:sp>
        <p:sp>
          <p:nvSpPr>
            <p:cNvPr id="83" name="Google Shape;83;p16"/>
            <p:cNvSpPr/>
            <p:nvPr/>
          </p:nvSpPr>
          <p:spPr>
            <a:xfrm>
              <a:off x="3659781" y="3295225"/>
              <a:ext cx="2357019" cy="1038000"/>
            </a:xfrm>
            <a:prstGeom prst="wedgeEllipseCallout">
              <a:avLst>
                <a:gd name="adj1" fmla="val 65037"/>
                <a:gd name="adj2" fmla="val 3098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Am I more likely to win if I buy more lottery tickets?</a:t>
              </a:r>
              <a:endParaRPr dirty="0"/>
            </a:p>
          </p:txBody>
        </p:sp>
        <p:pic>
          <p:nvPicPr>
            <p:cNvPr id="2050" name="Picture 2" descr="Man is leaning against a big question mark symbol and think a question.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45" y="3938074"/>
              <a:ext cx="1878646" cy="240730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1700" y="1536625"/>
            <a:ext cx="8172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700" dirty="0"/>
          </a:p>
          <a:p>
            <a:pPr marL="0" lvl="0" indent="0" algn="l" rtl="0">
              <a:spcBef>
                <a:spcPts val="1600"/>
              </a:spcBef>
              <a:spcAft>
                <a:spcPts val="0"/>
              </a:spcAft>
              <a:buNone/>
            </a:pPr>
            <a:r>
              <a:rPr lang="en" sz="1700" dirty="0">
                <a:solidFill>
                  <a:schemeClr val="tx1"/>
                </a:solidFill>
              </a:rPr>
              <a:t>We can think of probability as being on a continuum (like a number line). </a:t>
            </a:r>
            <a:endParaRPr sz="1700" dirty="0">
              <a:solidFill>
                <a:schemeClr val="tx1"/>
              </a:solidFill>
            </a:endParaRPr>
          </a:p>
          <a:p>
            <a:pPr marL="0" lvl="0" indent="0" algn="l" rtl="0">
              <a:spcBef>
                <a:spcPts val="1600"/>
              </a:spcBef>
              <a:spcAft>
                <a:spcPts val="1600"/>
              </a:spcAft>
              <a:buNone/>
            </a:pPr>
            <a:r>
              <a:rPr lang="en" sz="1700" dirty="0">
                <a:solidFill>
                  <a:schemeClr val="tx1"/>
                </a:solidFill>
              </a:rPr>
              <a:t>The likelihood of something happening ranges from </a:t>
            </a:r>
            <a:r>
              <a:rPr lang="en" sz="1700" i="1" dirty="0">
                <a:solidFill>
                  <a:schemeClr val="tx1"/>
                </a:solidFill>
              </a:rPr>
              <a:t>impossible </a:t>
            </a:r>
            <a:r>
              <a:rPr lang="en" sz="1700" dirty="0">
                <a:solidFill>
                  <a:schemeClr val="tx1"/>
                </a:solidFill>
              </a:rPr>
              <a:t>to </a:t>
            </a:r>
            <a:r>
              <a:rPr lang="en" sz="1700" i="1" dirty="0">
                <a:solidFill>
                  <a:schemeClr val="tx1"/>
                </a:solidFill>
              </a:rPr>
              <a:t>certain</a:t>
            </a:r>
            <a:r>
              <a:rPr lang="en" sz="1700" dirty="0">
                <a:solidFill>
                  <a:schemeClr val="tx1"/>
                </a:solidFill>
              </a:rPr>
              <a:t>. </a:t>
            </a:r>
            <a:endParaRPr sz="1700" dirty="0">
              <a:solidFill>
                <a:schemeClr val="tx1"/>
              </a:solidFill>
            </a:endParaRPr>
          </a:p>
        </p:txBody>
      </p:sp>
      <p:sp>
        <p:nvSpPr>
          <p:cNvPr id="89" name="Google Shape;89;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Probability Line</a:t>
            </a:r>
            <a:endParaRPr/>
          </a:p>
        </p:txBody>
      </p:sp>
      <p:grpSp>
        <p:nvGrpSpPr>
          <p:cNvPr id="90" name="Google Shape;90;p17"/>
          <p:cNvGrpSpPr/>
          <p:nvPr/>
        </p:nvGrpSpPr>
        <p:grpSpPr>
          <a:xfrm>
            <a:off x="1125463" y="3067358"/>
            <a:ext cx="6545075" cy="2267217"/>
            <a:chOff x="1221975" y="3079958"/>
            <a:chExt cx="6545075" cy="2267217"/>
          </a:xfrm>
        </p:grpSpPr>
        <p:grpSp>
          <p:nvGrpSpPr>
            <p:cNvPr id="91" name="Google Shape;91;p17"/>
            <p:cNvGrpSpPr/>
            <p:nvPr/>
          </p:nvGrpSpPr>
          <p:grpSpPr>
            <a:xfrm>
              <a:off x="1221975" y="3079958"/>
              <a:ext cx="6352050" cy="1938292"/>
              <a:chOff x="1713015" y="3138375"/>
              <a:chExt cx="5717964" cy="1977183"/>
            </a:xfrm>
          </p:grpSpPr>
          <p:pic>
            <p:nvPicPr>
              <p:cNvPr id="92" name="Google Shape;92;p17"/>
              <p:cNvPicPr preferRelativeResize="0"/>
              <p:nvPr/>
            </p:nvPicPr>
            <p:blipFill rotWithShape="1">
              <a:blip r:embed="rId3">
                <a:alphaModFix/>
              </a:blip>
              <a:srcRect t="36168" b="44805"/>
              <a:stretch/>
            </p:blipFill>
            <p:spPr>
              <a:xfrm>
                <a:off x="1713015" y="4434002"/>
                <a:ext cx="5717964" cy="681556"/>
              </a:xfrm>
              <a:prstGeom prst="rect">
                <a:avLst/>
              </a:prstGeom>
              <a:noFill/>
              <a:ln>
                <a:noFill/>
              </a:ln>
            </p:spPr>
          </p:pic>
          <p:sp>
            <p:nvSpPr>
              <p:cNvPr id="93" name="Google Shape;93;p17"/>
              <p:cNvSpPr/>
              <p:nvPr/>
            </p:nvSpPr>
            <p:spPr>
              <a:xfrm>
                <a:off x="2342225" y="3138375"/>
                <a:ext cx="4908300" cy="138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7"/>
            <p:cNvSpPr txBox="1"/>
            <p:nvPr/>
          </p:nvSpPr>
          <p:spPr>
            <a:xfrm>
              <a:off x="1387400" y="4868075"/>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Impossible</a:t>
              </a:r>
              <a:endParaRPr sz="1800">
                <a:latin typeface="Times New Roman"/>
                <a:ea typeface="Times New Roman"/>
                <a:cs typeface="Times New Roman"/>
                <a:sym typeface="Times New Roman"/>
              </a:endParaRPr>
            </a:p>
          </p:txBody>
        </p:sp>
        <p:sp>
          <p:nvSpPr>
            <p:cNvPr id="95" name="Google Shape;95;p17"/>
            <p:cNvSpPr txBox="1"/>
            <p:nvPr/>
          </p:nvSpPr>
          <p:spPr>
            <a:xfrm>
              <a:off x="6317150" y="4868075"/>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Certain</a:t>
              </a:r>
              <a:endParaRPr sz="1800">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on the Probability Line </a:t>
            </a:r>
            <a:endParaRPr/>
          </a:p>
        </p:txBody>
      </p:sp>
      <p:sp>
        <p:nvSpPr>
          <p:cNvPr id="101" name="Google Shape;101;p18"/>
          <p:cNvSpPr txBox="1">
            <a:spLocks noGrp="1"/>
          </p:cNvSpPr>
          <p:nvPr>
            <p:ph type="body" idx="1"/>
          </p:nvPr>
        </p:nvSpPr>
        <p:spPr>
          <a:xfrm>
            <a:off x="311700" y="1536625"/>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1"/>
                </a:solidFill>
              </a:rPr>
              <a:t>Most things are neither impossible nor certain so we use other words to describe probability. </a:t>
            </a:r>
            <a:endParaRPr sz="1800" dirty="0">
              <a:solidFill>
                <a:schemeClr val="tx1"/>
              </a:solidFill>
            </a:endParaRPr>
          </a:p>
          <a:p>
            <a:pPr marL="0" lvl="0" indent="0" algn="l" rtl="0">
              <a:spcBef>
                <a:spcPts val="1600"/>
              </a:spcBef>
              <a:spcAft>
                <a:spcPts val="1600"/>
              </a:spcAft>
              <a:buNone/>
            </a:pPr>
            <a:r>
              <a:rPr lang="en" sz="1800" dirty="0">
                <a:solidFill>
                  <a:schemeClr val="tx1"/>
                </a:solidFill>
              </a:rPr>
              <a:t>Words such as “unlikely”, “equally likely”, and “likely” can be used to describe probabilities between impossible and certain. </a:t>
            </a:r>
            <a:endParaRPr sz="1800" dirty="0">
              <a:solidFill>
                <a:schemeClr val="tx1"/>
              </a:solidFill>
            </a:endParaRPr>
          </a:p>
        </p:txBody>
      </p:sp>
      <p:grpSp>
        <p:nvGrpSpPr>
          <p:cNvPr id="102" name="Google Shape;102;p18"/>
          <p:cNvGrpSpPr/>
          <p:nvPr/>
        </p:nvGrpSpPr>
        <p:grpSpPr>
          <a:xfrm>
            <a:off x="1299461" y="3281563"/>
            <a:ext cx="6545064" cy="2267312"/>
            <a:chOff x="1299473" y="3584113"/>
            <a:chExt cx="6545064" cy="2267312"/>
          </a:xfrm>
        </p:grpSpPr>
        <p:grpSp>
          <p:nvGrpSpPr>
            <p:cNvPr id="103" name="Google Shape;103;p18"/>
            <p:cNvGrpSpPr/>
            <p:nvPr/>
          </p:nvGrpSpPr>
          <p:grpSpPr>
            <a:xfrm>
              <a:off x="1299473" y="3584113"/>
              <a:ext cx="6352087" cy="1938233"/>
              <a:chOff x="1713015" y="3138375"/>
              <a:chExt cx="5717964" cy="1977183"/>
            </a:xfrm>
          </p:grpSpPr>
          <p:pic>
            <p:nvPicPr>
              <p:cNvPr id="104" name="Google Shape;104;p18"/>
              <p:cNvPicPr preferRelativeResize="0"/>
              <p:nvPr/>
            </p:nvPicPr>
            <p:blipFill rotWithShape="1">
              <a:blip r:embed="rId3">
                <a:alphaModFix/>
              </a:blip>
              <a:srcRect t="36168" b="44805"/>
              <a:stretch/>
            </p:blipFill>
            <p:spPr>
              <a:xfrm>
                <a:off x="1713015" y="4434002"/>
                <a:ext cx="5717964" cy="681556"/>
              </a:xfrm>
              <a:prstGeom prst="rect">
                <a:avLst/>
              </a:prstGeom>
              <a:noFill/>
              <a:ln>
                <a:noFill/>
              </a:ln>
            </p:spPr>
          </p:pic>
          <p:sp>
            <p:nvSpPr>
              <p:cNvPr id="105" name="Google Shape;105;p18"/>
              <p:cNvSpPr/>
              <p:nvPr/>
            </p:nvSpPr>
            <p:spPr>
              <a:xfrm>
                <a:off x="2342225" y="3138375"/>
                <a:ext cx="4908300" cy="138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8"/>
            <p:cNvSpPr txBox="1"/>
            <p:nvPr/>
          </p:nvSpPr>
          <p:spPr>
            <a:xfrm>
              <a:off x="1464888" y="5372325"/>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Impossible</a:t>
              </a:r>
              <a:endParaRPr sz="1800">
                <a:latin typeface="Times New Roman"/>
                <a:ea typeface="Times New Roman"/>
                <a:cs typeface="Times New Roman"/>
                <a:sym typeface="Times New Roman"/>
              </a:endParaRPr>
            </a:p>
          </p:txBody>
        </p:sp>
        <p:sp>
          <p:nvSpPr>
            <p:cNvPr id="107" name="Google Shape;107;p18"/>
            <p:cNvSpPr txBox="1"/>
            <p:nvPr/>
          </p:nvSpPr>
          <p:spPr>
            <a:xfrm>
              <a:off x="6394638" y="5372325"/>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Certain</a:t>
              </a:r>
              <a:endParaRPr sz="1800">
                <a:latin typeface="Times New Roman"/>
                <a:ea typeface="Times New Roman"/>
                <a:cs typeface="Times New Roman"/>
                <a:sym typeface="Times New Roman"/>
              </a:endParaRPr>
            </a:p>
          </p:txBody>
        </p:sp>
        <p:sp>
          <p:nvSpPr>
            <p:cNvPr id="108" name="Google Shape;108;p18"/>
            <p:cNvSpPr txBox="1"/>
            <p:nvPr/>
          </p:nvSpPr>
          <p:spPr>
            <a:xfrm>
              <a:off x="3929763" y="5372325"/>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Equally Likely</a:t>
              </a:r>
              <a:endParaRPr sz="1800">
                <a:latin typeface="Times New Roman"/>
                <a:ea typeface="Times New Roman"/>
                <a:cs typeface="Times New Roman"/>
                <a:sym typeface="Times New Roman"/>
              </a:endParaRPr>
            </a:p>
          </p:txBody>
        </p:sp>
        <p:sp>
          <p:nvSpPr>
            <p:cNvPr id="109" name="Google Shape;109;p18"/>
            <p:cNvSpPr txBox="1"/>
            <p:nvPr/>
          </p:nvSpPr>
          <p:spPr>
            <a:xfrm>
              <a:off x="2682813" y="4528800"/>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Unlikely</a:t>
              </a:r>
              <a:endParaRPr sz="1800">
                <a:latin typeface="Times New Roman"/>
                <a:ea typeface="Times New Roman"/>
                <a:cs typeface="Times New Roman"/>
                <a:sym typeface="Times New Roman"/>
              </a:endParaRPr>
            </a:p>
          </p:txBody>
        </p:sp>
        <p:sp>
          <p:nvSpPr>
            <p:cNvPr id="110" name="Google Shape;110;p18"/>
            <p:cNvSpPr txBox="1"/>
            <p:nvPr/>
          </p:nvSpPr>
          <p:spPr>
            <a:xfrm>
              <a:off x="5154813" y="4528800"/>
              <a:ext cx="1449900" cy="4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imes New Roman"/>
                  <a:ea typeface="Times New Roman"/>
                  <a:cs typeface="Times New Roman"/>
                  <a:sym typeface="Times New Roman"/>
                </a:rPr>
                <a:t>Likely</a:t>
              </a:r>
              <a:endParaRPr sz="1800">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5821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a:t>
            </a:r>
            <a:endParaRPr/>
          </a:p>
        </p:txBody>
      </p:sp>
      <p:sp>
        <p:nvSpPr>
          <p:cNvPr id="116" name="Google Shape;116;p19"/>
          <p:cNvSpPr txBox="1">
            <a:spLocks noGrp="1"/>
          </p:cNvSpPr>
          <p:nvPr>
            <p:ph type="body" idx="1"/>
          </p:nvPr>
        </p:nvSpPr>
        <p:spPr>
          <a:xfrm>
            <a:off x="311700" y="1894526"/>
            <a:ext cx="8520600" cy="41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Draw your own probability line.  Place these events where you think they’d go.  Write only the </a:t>
            </a:r>
            <a:r>
              <a:rPr lang="en" u="sng" dirty="0">
                <a:solidFill>
                  <a:schemeClr val="tx1"/>
                </a:solidFill>
              </a:rPr>
              <a:t>underlined</a:t>
            </a:r>
            <a:r>
              <a:rPr lang="en" dirty="0">
                <a:solidFill>
                  <a:schemeClr val="tx1"/>
                </a:solidFill>
              </a:rPr>
              <a:t> word on the continuum.</a:t>
            </a:r>
            <a:endParaRPr dirty="0">
              <a:solidFill>
                <a:schemeClr val="tx1"/>
              </a:solidFill>
            </a:endParaRPr>
          </a:p>
          <a:p>
            <a:pPr marL="114300" lvl="0" indent="0" algn="l" rtl="0">
              <a:spcBef>
                <a:spcPts val="1600"/>
              </a:spcBef>
              <a:spcAft>
                <a:spcPts val="0"/>
              </a:spcAft>
              <a:buSzPts val="1800"/>
              <a:buNone/>
            </a:pPr>
            <a:r>
              <a:rPr lang="en" dirty="0" smtClean="0">
                <a:solidFill>
                  <a:schemeClr val="tx1"/>
                </a:solidFill>
              </a:rPr>
              <a:t>1)  You </a:t>
            </a:r>
            <a:r>
              <a:rPr lang="en" dirty="0">
                <a:solidFill>
                  <a:schemeClr val="tx1"/>
                </a:solidFill>
              </a:rPr>
              <a:t>will watch </a:t>
            </a:r>
            <a:r>
              <a:rPr lang="en" u="sng" dirty="0">
                <a:solidFill>
                  <a:schemeClr val="tx1"/>
                </a:solidFill>
              </a:rPr>
              <a:t>TV</a:t>
            </a:r>
            <a:r>
              <a:rPr lang="en" dirty="0">
                <a:solidFill>
                  <a:schemeClr val="tx1"/>
                </a:solidFill>
              </a:rPr>
              <a:t> at least once today.</a:t>
            </a:r>
            <a:endParaRPr dirty="0">
              <a:solidFill>
                <a:schemeClr val="tx1"/>
              </a:solidFill>
            </a:endParaRPr>
          </a:p>
          <a:p>
            <a:pPr marL="114300" lvl="0" indent="0" algn="l" rtl="0">
              <a:spcBef>
                <a:spcPts val="0"/>
              </a:spcBef>
              <a:spcAft>
                <a:spcPts val="0"/>
              </a:spcAft>
              <a:buSzPts val="1800"/>
              <a:buNone/>
            </a:pPr>
            <a:r>
              <a:rPr lang="en" dirty="0" smtClean="0">
                <a:solidFill>
                  <a:schemeClr val="tx1"/>
                </a:solidFill>
              </a:rPr>
              <a:t>2)  It </a:t>
            </a:r>
            <a:r>
              <a:rPr lang="en" dirty="0">
                <a:solidFill>
                  <a:schemeClr val="tx1"/>
                </a:solidFill>
              </a:rPr>
              <a:t>will </a:t>
            </a:r>
            <a:r>
              <a:rPr lang="en" u="sng" dirty="0">
                <a:solidFill>
                  <a:schemeClr val="tx1"/>
                </a:solidFill>
              </a:rPr>
              <a:t>snow</a:t>
            </a:r>
            <a:r>
              <a:rPr lang="en" dirty="0">
                <a:solidFill>
                  <a:schemeClr val="tx1"/>
                </a:solidFill>
              </a:rPr>
              <a:t> in January.</a:t>
            </a:r>
            <a:endParaRPr dirty="0">
              <a:solidFill>
                <a:schemeClr val="tx1"/>
              </a:solidFill>
            </a:endParaRPr>
          </a:p>
          <a:p>
            <a:pPr marL="114300" lvl="0" indent="0" algn="l" rtl="0">
              <a:spcBef>
                <a:spcPts val="0"/>
              </a:spcBef>
              <a:spcAft>
                <a:spcPts val="0"/>
              </a:spcAft>
              <a:buSzPts val="1800"/>
              <a:buNone/>
            </a:pPr>
            <a:r>
              <a:rPr lang="en" dirty="0" smtClean="0">
                <a:solidFill>
                  <a:schemeClr val="tx1"/>
                </a:solidFill>
              </a:rPr>
              <a:t>3)  You </a:t>
            </a:r>
            <a:r>
              <a:rPr lang="en" dirty="0">
                <a:solidFill>
                  <a:schemeClr val="tx1"/>
                </a:solidFill>
              </a:rPr>
              <a:t>will wash the </a:t>
            </a:r>
            <a:r>
              <a:rPr lang="en" u="sng" dirty="0">
                <a:solidFill>
                  <a:schemeClr val="tx1"/>
                </a:solidFill>
              </a:rPr>
              <a:t>dishes</a:t>
            </a:r>
            <a:r>
              <a:rPr lang="en" dirty="0">
                <a:solidFill>
                  <a:schemeClr val="tx1"/>
                </a:solidFill>
              </a:rPr>
              <a:t> tonight.</a:t>
            </a:r>
            <a:endParaRPr dirty="0">
              <a:solidFill>
                <a:schemeClr val="tx1"/>
              </a:solidFill>
            </a:endParaRPr>
          </a:p>
          <a:p>
            <a:pPr marL="114300" lvl="0" indent="0" algn="l" rtl="0">
              <a:spcBef>
                <a:spcPts val="0"/>
              </a:spcBef>
              <a:spcAft>
                <a:spcPts val="0"/>
              </a:spcAft>
              <a:buSzPts val="1800"/>
              <a:buNone/>
            </a:pPr>
            <a:r>
              <a:rPr lang="en" dirty="0" smtClean="0">
                <a:solidFill>
                  <a:schemeClr val="tx1"/>
                </a:solidFill>
              </a:rPr>
              <a:t>4)  If </a:t>
            </a:r>
            <a:r>
              <a:rPr lang="en" dirty="0">
                <a:solidFill>
                  <a:schemeClr val="tx1"/>
                </a:solidFill>
              </a:rPr>
              <a:t>you drop a piece of </a:t>
            </a:r>
            <a:r>
              <a:rPr lang="en" u="sng" dirty="0">
                <a:solidFill>
                  <a:schemeClr val="tx1"/>
                </a:solidFill>
              </a:rPr>
              <a:t>bread</a:t>
            </a:r>
            <a:r>
              <a:rPr lang="en" dirty="0">
                <a:solidFill>
                  <a:schemeClr val="tx1"/>
                </a:solidFill>
              </a:rPr>
              <a:t> on the floor, it will land butter-side up.</a:t>
            </a:r>
            <a:endParaRPr dirty="0">
              <a:solidFill>
                <a:schemeClr val="tx1"/>
              </a:solidFill>
            </a:endParaRPr>
          </a:p>
          <a:p>
            <a:pPr marL="114300" lvl="0" indent="0" algn="l" rtl="0">
              <a:spcBef>
                <a:spcPts val="0"/>
              </a:spcBef>
              <a:spcAft>
                <a:spcPts val="0"/>
              </a:spcAft>
              <a:buSzPts val="1800"/>
              <a:buNone/>
            </a:pPr>
            <a:r>
              <a:rPr lang="en" dirty="0" smtClean="0">
                <a:solidFill>
                  <a:schemeClr val="tx1"/>
                </a:solidFill>
              </a:rPr>
              <a:t>5)  Your </a:t>
            </a:r>
            <a:r>
              <a:rPr lang="en" u="sng" dirty="0">
                <a:solidFill>
                  <a:schemeClr val="tx1"/>
                </a:solidFill>
              </a:rPr>
              <a:t>principal</a:t>
            </a:r>
            <a:r>
              <a:rPr lang="en" dirty="0">
                <a:solidFill>
                  <a:schemeClr val="tx1"/>
                </a:solidFill>
              </a:rPr>
              <a:t> is younger than 20 years old.</a:t>
            </a:r>
            <a:endParaRPr dirty="0">
              <a:solidFill>
                <a:schemeClr val="tx1"/>
              </a:solidFill>
            </a:endParaRPr>
          </a:p>
          <a:p>
            <a:pPr marL="114300" lvl="0" indent="0" algn="l" rtl="0">
              <a:spcBef>
                <a:spcPts val="0"/>
              </a:spcBef>
              <a:spcAft>
                <a:spcPts val="0"/>
              </a:spcAft>
              <a:buSzPts val="1800"/>
              <a:buNone/>
            </a:pPr>
            <a:r>
              <a:rPr lang="en" dirty="0" smtClean="0">
                <a:solidFill>
                  <a:schemeClr val="tx1"/>
                </a:solidFill>
              </a:rPr>
              <a:t>6)  You </a:t>
            </a:r>
            <a:r>
              <a:rPr lang="en" dirty="0">
                <a:solidFill>
                  <a:schemeClr val="tx1"/>
                </a:solidFill>
              </a:rPr>
              <a:t>will find a </a:t>
            </a:r>
            <a:r>
              <a:rPr lang="en" u="sng" dirty="0">
                <a:solidFill>
                  <a:schemeClr val="tx1"/>
                </a:solidFill>
              </a:rPr>
              <a:t>loonie</a:t>
            </a:r>
            <a:r>
              <a:rPr lang="en" dirty="0">
                <a:solidFill>
                  <a:schemeClr val="tx1"/>
                </a:solidFill>
              </a:rPr>
              <a:t> outside today.</a:t>
            </a:r>
            <a:endParaRPr dirty="0">
              <a:solidFill>
                <a:schemeClr val="tx1"/>
              </a:solidFill>
            </a:endParaRPr>
          </a:p>
          <a:p>
            <a:pPr marL="114300" lvl="0" indent="0" algn="l" rtl="0">
              <a:spcBef>
                <a:spcPts val="0"/>
              </a:spcBef>
              <a:spcAft>
                <a:spcPts val="0"/>
              </a:spcAft>
              <a:buSzPts val="1800"/>
              <a:buNone/>
            </a:pPr>
            <a:r>
              <a:rPr lang="en" dirty="0" smtClean="0">
                <a:solidFill>
                  <a:schemeClr val="tx1"/>
                </a:solidFill>
              </a:rPr>
              <a:t>7)  Someone </a:t>
            </a:r>
            <a:r>
              <a:rPr lang="en" dirty="0">
                <a:solidFill>
                  <a:schemeClr val="tx1"/>
                </a:solidFill>
              </a:rPr>
              <a:t>in Manitoba will win the </a:t>
            </a:r>
            <a:r>
              <a:rPr lang="en" u="sng" dirty="0">
                <a:solidFill>
                  <a:schemeClr val="tx1"/>
                </a:solidFill>
              </a:rPr>
              <a:t>lottery</a:t>
            </a:r>
            <a:r>
              <a:rPr lang="en" dirty="0">
                <a:solidFill>
                  <a:schemeClr val="tx1"/>
                </a:solidFill>
              </a:rPr>
              <a:t> twice in one year.</a:t>
            </a:r>
            <a:endParaRPr dirty="0">
              <a:solidFill>
                <a:schemeClr val="tx1"/>
              </a:solidFill>
            </a:endParaRPr>
          </a:p>
          <a:p>
            <a:pPr marL="457200" lvl="0" indent="0" algn="l" rtl="0">
              <a:spcBef>
                <a:spcPts val="1600"/>
              </a:spcBef>
              <a:spcAft>
                <a:spcPts val="0"/>
              </a:spcAft>
              <a:buNone/>
            </a:pPr>
            <a:r>
              <a:rPr lang="en" b="1" dirty="0">
                <a:solidFill>
                  <a:schemeClr val="tx1"/>
                </a:solidFill>
              </a:rPr>
              <a:t>Choose 3 events and explain why you placed them where you did </a:t>
            </a:r>
            <a:r>
              <a:rPr lang="en" b="1" dirty="0" smtClean="0">
                <a:solidFill>
                  <a:schemeClr val="tx1"/>
                </a:solidFill>
              </a:rPr>
              <a:t/>
            </a:r>
            <a:br>
              <a:rPr lang="en" b="1" dirty="0" smtClean="0">
                <a:solidFill>
                  <a:schemeClr val="tx1"/>
                </a:solidFill>
              </a:rPr>
            </a:br>
            <a:r>
              <a:rPr lang="en" b="1" dirty="0" smtClean="0">
                <a:solidFill>
                  <a:schemeClr val="tx1"/>
                </a:solidFill>
              </a:rPr>
              <a:t>on </a:t>
            </a:r>
            <a:r>
              <a:rPr lang="en" b="1" dirty="0">
                <a:solidFill>
                  <a:schemeClr val="tx1"/>
                </a:solidFill>
              </a:rPr>
              <a:t>the Probability Line.</a:t>
            </a:r>
            <a:endParaRPr b="1" dirty="0">
              <a:solidFill>
                <a:schemeClr val="tx1"/>
              </a:solidFill>
            </a:endParaRPr>
          </a:p>
          <a:p>
            <a:pPr marL="457200" lvl="0" indent="0" algn="l" rtl="0">
              <a:spcBef>
                <a:spcPts val="1600"/>
              </a:spcBef>
              <a:spcAft>
                <a:spcPts val="1600"/>
              </a:spcAft>
              <a:buNone/>
            </a:pPr>
            <a:endParaRPr dirty="0"/>
          </a:p>
        </p:txBody>
      </p:sp>
      <p:pic>
        <p:nvPicPr>
          <p:cNvPr id="117" name="Google Shape;117;p19"/>
          <p:cNvPicPr preferRelativeResize="0"/>
          <p:nvPr/>
        </p:nvPicPr>
        <p:blipFill>
          <a:blip r:embed="rId3">
            <a:alphaModFix/>
          </a:blip>
          <a:stretch>
            <a:fillRect/>
          </a:stretch>
        </p:blipFill>
        <p:spPr>
          <a:xfrm>
            <a:off x="4117338" y="349550"/>
            <a:ext cx="4943475" cy="12287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29377"/>
            <a:ext cx="8520600" cy="92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is Doing Probability Activities Like  </a:t>
            </a:r>
            <a:endParaRPr/>
          </a:p>
          <a:p>
            <a:pPr marL="0" lvl="0" indent="0" algn="ctr" rtl="0">
              <a:spcBef>
                <a:spcPts val="0"/>
              </a:spcBef>
              <a:spcAft>
                <a:spcPts val="0"/>
              </a:spcAft>
              <a:buNone/>
            </a:pPr>
            <a:r>
              <a:rPr lang="en"/>
              <a:t> a Science Experiment?</a:t>
            </a:r>
            <a:endParaRPr/>
          </a:p>
        </p:txBody>
      </p:sp>
      <p:sp>
        <p:nvSpPr>
          <p:cNvPr id="123" name="Google Shape;123;p20"/>
          <p:cNvSpPr txBox="1">
            <a:spLocks noGrp="1"/>
          </p:cNvSpPr>
          <p:nvPr>
            <p:ph type="body" idx="1"/>
          </p:nvPr>
        </p:nvSpPr>
        <p:spPr>
          <a:xfrm>
            <a:off x="311700" y="1872125"/>
            <a:ext cx="5587076" cy="46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1"/>
                </a:solidFill>
              </a:rPr>
              <a:t>Well, you really are doing an experiment</a:t>
            </a:r>
            <a:r>
              <a:rPr lang="en" sz="1800" dirty="0" smtClean="0">
                <a:solidFill>
                  <a:schemeClr val="tx1"/>
                </a:solidFill>
              </a:rPr>
              <a:t>. You </a:t>
            </a:r>
            <a:r>
              <a:rPr lang="en" sz="1800" dirty="0">
                <a:solidFill>
                  <a:schemeClr val="tx1"/>
                </a:solidFill>
              </a:rPr>
              <a:t>have </a:t>
            </a:r>
            <a:r>
              <a:rPr lang="en" sz="1800" dirty="0" smtClean="0">
                <a:solidFill>
                  <a:schemeClr val="tx1"/>
                </a:solidFill>
              </a:rPr>
              <a:t/>
            </a:r>
            <a:br>
              <a:rPr lang="en" sz="1800" dirty="0" smtClean="0">
                <a:solidFill>
                  <a:schemeClr val="tx1"/>
                </a:solidFill>
              </a:rPr>
            </a:br>
            <a:r>
              <a:rPr lang="en" sz="1800" dirty="0" smtClean="0">
                <a:solidFill>
                  <a:schemeClr val="tx1"/>
                </a:solidFill>
              </a:rPr>
              <a:t>a </a:t>
            </a:r>
            <a:r>
              <a:rPr lang="en" sz="1800" dirty="0">
                <a:solidFill>
                  <a:schemeClr val="tx1"/>
                </a:solidFill>
              </a:rPr>
              <a:t>problem or situation you’d like to test out because are not sure how it will turn out.</a:t>
            </a:r>
            <a:endParaRPr sz="1800" dirty="0">
              <a:solidFill>
                <a:schemeClr val="tx1"/>
              </a:solidFill>
            </a:endParaRPr>
          </a:p>
          <a:p>
            <a:pPr marL="0" lvl="0" indent="0" algn="l" rtl="0">
              <a:spcBef>
                <a:spcPts val="1600"/>
              </a:spcBef>
              <a:spcAft>
                <a:spcPts val="0"/>
              </a:spcAft>
              <a:buNone/>
            </a:pPr>
            <a:r>
              <a:rPr lang="en" sz="1800" dirty="0">
                <a:solidFill>
                  <a:schemeClr val="tx1"/>
                </a:solidFill>
              </a:rPr>
              <a:t>Here are the steps you go through:</a:t>
            </a:r>
            <a:endParaRPr sz="1800" dirty="0">
              <a:solidFill>
                <a:schemeClr val="tx1"/>
              </a:solidFill>
            </a:endParaRPr>
          </a:p>
          <a:p>
            <a:pPr marL="114300" lvl="0" indent="0" algn="l" rtl="0">
              <a:spcBef>
                <a:spcPts val="1600"/>
              </a:spcBef>
              <a:spcAft>
                <a:spcPts val="0"/>
              </a:spcAft>
              <a:buSzPts val="1800"/>
              <a:buNone/>
            </a:pPr>
            <a:r>
              <a:rPr lang="en" sz="1800" b="1" dirty="0" smtClean="0">
                <a:solidFill>
                  <a:schemeClr val="tx1"/>
                </a:solidFill>
              </a:rPr>
              <a:t>1.  There </a:t>
            </a:r>
            <a:r>
              <a:rPr lang="en" sz="1800" b="1" dirty="0">
                <a:solidFill>
                  <a:schemeClr val="tx1"/>
                </a:solidFill>
              </a:rPr>
              <a:t>is a problem or question you’d like to </a:t>
            </a:r>
            <a:r>
              <a:rPr lang="en" sz="1800" b="1" dirty="0" smtClean="0">
                <a:solidFill>
                  <a:schemeClr val="tx1"/>
                </a:solidFill>
              </a:rPr>
              <a:t/>
            </a:r>
            <a:br>
              <a:rPr lang="en" sz="1800" b="1" dirty="0" smtClean="0">
                <a:solidFill>
                  <a:schemeClr val="tx1"/>
                </a:solidFill>
              </a:rPr>
            </a:br>
            <a:r>
              <a:rPr lang="en" sz="1800" b="1" dirty="0" smtClean="0">
                <a:solidFill>
                  <a:schemeClr val="tx1"/>
                </a:solidFill>
              </a:rPr>
              <a:t>     answer</a:t>
            </a:r>
            <a:r>
              <a:rPr lang="en" sz="1800" b="1" dirty="0">
                <a:solidFill>
                  <a:schemeClr val="tx1"/>
                </a:solidFill>
              </a:rPr>
              <a:t>.</a:t>
            </a:r>
            <a:r>
              <a:rPr lang="en" sz="1800" dirty="0">
                <a:solidFill>
                  <a:schemeClr val="tx1"/>
                </a:solidFill>
              </a:rPr>
              <a:t/>
            </a:r>
            <a:br>
              <a:rPr lang="en" sz="1800" dirty="0">
                <a:solidFill>
                  <a:schemeClr val="tx1"/>
                </a:solidFill>
              </a:rPr>
            </a:br>
            <a:endParaRPr i="1" dirty="0">
              <a:solidFill>
                <a:schemeClr val="tx1"/>
              </a:solidFill>
            </a:endParaRPr>
          </a:p>
          <a:p>
            <a:pPr marL="114300" lvl="0" indent="0" algn="l" rtl="0">
              <a:spcBef>
                <a:spcPts val="0"/>
              </a:spcBef>
              <a:spcAft>
                <a:spcPts val="0"/>
              </a:spcAft>
              <a:buSzPts val="1800"/>
              <a:buNone/>
            </a:pPr>
            <a:r>
              <a:rPr lang="en" sz="1800" b="1" dirty="0" smtClean="0">
                <a:solidFill>
                  <a:schemeClr val="tx1"/>
                </a:solidFill>
              </a:rPr>
              <a:t>2.  You </a:t>
            </a:r>
            <a:r>
              <a:rPr lang="en" sz="1800" b="1" dirty="0">
                <a:solidFill>
                  <a:schemeClr val="tx1"/>
                </a:solidFill>
              </a:rPr>
              <a:t>predict the </a:t>
            </a:r>
            <a:r>
              <a:rPr lang="en" sz="1800" b="1" dirty="0" smtClean="0">
                <a:solidFill>
                  <a:schemeClr val="tx1"/>
                </a:solidFill>
              </a:rPr>
              <a:t>outcome.</a:t>
            </a:r>
          </a:p>
          <a:p>
            <a:pPr marL="114300" lvl="0" indent="0" algn="l" rtl="0">
              <a:spcBef>
                <a:spcPts val="0"/>
              </a:spcBef>
              <a:spcAft>
                <a:spcPts val="0"/>
              </a:spcAft>
              <a:buSzPts val="1800"/>
              <a:buNone/>
            </a:pPr>
            <a:endParaRPr lang="en" sz="1800" dirty="0">
              <a:solidFill>
                <a:schemeClr val="tx1"/>
              </a:solidFill>
            </a:endParaRPr>
          </a:p>
          <a:p>
            <a:pPr marL="114300" lvl="0" indent="0" algn="l" rtl="0">
              <a:spcBef>
                <a:spcPts val="0"/>
              </a:spcBef>
              <a:spcAft>
                <a:spcPts val="0"/>
              </a:spcAft>
              <a:buSzPts val="1800"/>
              <a:buNone/>
            </a:pPr>
            <a:r>
              <a:rPr lang="en" sz="1800" b="1" dirty="0" smtClean="0">
                <a:solidFill>
                  <a:schemeClr val="tx1"/>
                </a:solidFill>
              </a:rPr>
              <a:t>3.  You </a:t>
            </a:r>
            <a:r>
              <a:rPr lang="en" sz="1800" b="1" dirty="0">
                <a:solidFill>
                  <a:schemeClr val="tx1"/>
                </a:solidFill>
              </a:rPr>
              <a:t>perform the experiment.</a:t>
            </a:r>
            <a:r>
              <a:rPr lang="en" sz="1800" dirty="0">
                <a:solidFill>
                  <a:schemeClr val="tx1"/>
                </a:solidFill>
              </a:rPr>
              <a:t/>
            </a:r>
            <a:br>
              <a:rPr lang="en" sz="1800" dirty="0">
                <a:solidFill>
                  <a:schemeClr val="tx1"/>
                </a:solidFill>
              </a:rPr>
            </a:br>
            <a:endParaRPr i="1" dirty="0">
              <a:solidFill>
                <a:schemeClr val="tx1"/>
              </a:solidFill>
            </a:endParaRPr>
          </a:p>
          <a:p>
            <a:pPr marL="114300" lvl="0" indent="0" algn="l" rtl="0">
              <a:spcBef>
                <a:spcPts val="0"/>
              </a:spcBef>
              <a:spcAft>
                <a:spcPts val="0"/>
              </a:spcAft>
              <a:buSzPts val="1800"/>
              <a:buNone/>
            </a:pPr>
            <a:r>
              <a:rPr lang="en" sz="1800" b="1" dirty="0" smtClean="0">
                <a:solidFill>
                  <a:schemeClr val="tx1"/>
                </a:solidFill>
              </a:rPr>
              <a:t>4.  You </a:t>
            </a:r>
            <a:r>
              <a:rPr lang="en" sz="1800" b="1" dirty="0">
                <a:solidFill>
                  <a:schemeClr val="tx1"/>
                </a:solidFill>
              </a:rPr>
              <a:t>compare your results to your prediction</a:t>
            </a:r>
            <a:r>
              <a:rPr lang="en" sz="1800" b="1" dirty="0"/>
              <a:t>. </a:t>
            </a:r>
            <a:endParaRPr i="1" dirty="0"/>
          </a:p>
          <a:p>
            <a:pPr marL="0" lvl="0" indent="0" algn="l" rtl="0">
              <a:spcBef>
                <a:spcPts val="1600"/>
              </a:spcBef>
              <a:spcAft>
                <a:spcPts val="0"/>
              </a:spcAft>
              <a:buNone/>
            </a:pPr>
            <a:endParaRPr sz="1800" dirty="0"/>
          </a:p>
          <a:p>
            <a:pPr marL="0" lvl="0" indent="0" algn="l" rtl="0">
              <a:spcBef>
                <a:spcPts val="1600"/>
              </a:spcBef>
              <a:spcAft>
                <a:spcPts val="1600"/>
              </a:spcAft>
              <a:buNone/>
            </a:pPr>
            <a:endParaRPr sz="1800" dirty="0"/>
          </a:p>
        </p:txBody>
      </p:sp>
      <p:pic>
        <p:nvPicPr>
          <p:cNvPr id="2" name="Picture 1" descr="Cartoon Chemist scientist Vector Clipart image -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593" y="2141066"/>
            <a:ext cx="2412665" cy="355135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2a: Cup Drop </a:t>
            </a:r>
            <a:endParaRPr/>
          </a:p>
        </p:txBody>
      </p:sp>
      <p:sp>
        <p:nvSpPr>
          <p:cNvPr id="130" name="Google Shape;130;p21"/>
          <p:cNvSpPr txBox="1">
            <a:spLocks noGrp="1"/>
          </p:cNvSpPr>
          <p:nvPr>
            <p:ph type="body" idx="1"/>
          </p:nvPr>
        </p:nvSpPr>
        <p:spPr>
          <a:xfrm>
            <a:off x="311700" y="1233375"/>
            <a:ext cx="8520600" cy="5624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dirty="0">
                <a:solidFill>
                  <a:srgbClr val="000000"/>
                </a:solidFill>
              </a:rPr>
              <a:t>Materials needed: paper or plastic cup</a:t>
            </a:r>
            <a:endParaRPr sz="1600" dirty="0">
              <a:solidFill>
                <a:srgbClr val="000000"/>
              </a:solidFill>
            </a:endParaRPr>
          </a:p>
          <a:p>
            <a:pPr marL="0" lvl="0" indent="0" algn="l" rtl="0">
              <a:spcBef>
                <a:spcPts val="1200"/>
              </a:spcBef>
              <a:spcAft>
                <a:spcPts val="0"/>
              </a:spcAft>
              <a:buNone/>
            </a:pPr>
            <a:r>
              <a:rPr lang="en" sz="1600" b="1" dirty="0">
                <a:solidFill>
                  <a:srgbClr val="000000"/>
                </a:solidFill>
              </a:rPr>
              <a:t>PROBLEM</a:t>
            </a:r>
            <a:r>
              <a:rPr lang="en" sz="1600" dirty="0">
                <a:solidFill>
                  <a:srgbClr val="000000"/>
                </a:solidFill>
              </a:rPr>
              <a:t>: Which way do you think a paper cup will land will land when you drop it?</a:t>
            </a:r>
            <a:endParaRPr sz="1600" dirty="0">
              <a:solidFill>
                <a:srgbClr val="000000"/>
              </a:solidFill>
            </a:endParaRPr>
          </a:p>
          <a:p>
            <a:pPr marL="0" lvl="0" indent="0" algn="l" rtl="0">
              <a:spcBef>
                <a:spcPts val="1200"/>
              </a:spcBef>
              <a:spcAft>
                <a:spcPts val="0"/>
              </a:spcAft>
              <a:buNone/>
            </a:pPr>
            <a:r>
              <a:rPr lang="en" sz="1600" b="1" dirty="0">
                <a:solidFill>
                  <a:schemeClr val="dk1"/>
                </a:solidFill>
              </a:rPr>
              <a:t>PREDICTION:</a:t>
            </a:r>
            <a:r>
              <a:rPr lang="en" sz="1000" dirty="0">
                <a:solidFill>
                  <a:srgbClr val="000000"/>
                </a:solidFill>
              </a:rPr>
              <a:t>:</a:t>
            </a:r>
            <a:endParaRPr sz="1000" dirty="0">
              <a:solidFill>
                <a:srgbClr val="000000"/>
              </a:solidFill>
            </a:endParaRPr>
          </a:p>
          <a:p>
            <a:pPr marL="0" lvl="0" indent="0" algn="l" rtl="0">
              <a:spcBef>
                <a:spcPts val="1200"/>
              </a:spcBef>
              <a:spcAft>
                <a:spcPts val="0"/>
              </a:spcAft>
              <a:buNone/>
            </a:pPr>
            <a:r>
              <a:rPr lang="en" sz="1200" dirty="0">
                <a:solidFill>
                  <a:srgbClr val="000000"/>
                </a:solidFill>
              </a:rPr>
              <a:t>1)    </a:t>
            </a:r>
            <a:r>
              <a:rPr lang="en" sz="1200" dirty="0" smtClean="0">
                <a:solidFill>
                  <a:srgbClr val="000000"/>
                </a:solidFill>
              </a:rPr>
              <a:t>	Record </a:t>
            </a:r>
            <a:r>
              <a:rPr lang="en" sz="1200" dirty="0">
                <a:solidFill>
                  <a:srgbClr val="000000"/>
                </a:solidFill>
              </a:rPr>
              <a:t>your prediction.</a:t>
            </a:r>
            <a:br>
              <a:rPr lang="en" sz="1200" dirty="0">
                <a:solidFill>
                  <a:srgbClr val="000000"/>
                </a:solidFill>
              </a:rPr>
            </a:br>
            <a:r>
              <a:rPr lang="en" sz="1200" dirty="0" smtClean="0">
                <a:solidFill>
                  <a:srgbClr val="000000"/>
                </a:solidFill>
              </a:rPr>
              <a:t>	I </a:t>
            </a:r>
            <a:r>
              <a:rPr lang="en" sz="1200" dirty="0">
                <a:solidFill>
                  <a:srgbClr val="000000"/>
                </a:solidFill>
              </a:rPr>
              <a:t>think the </a:t>
            </a:r>
            <a:r>
              <a:rPr lang="en" sz="1200" u="sng" dirty="0">
                <a:solidFill>
                  <a:srgbClr val="000000"/>
                </a:solidFill>
              </a:rPr>
              <a:t>most likely</a:t>
            </a:r>
            <a:r>
              <a:rPr lang="en" sz="1200" dirty="0">
                <a:solidFill>
                  <a:srgbClr val="000000"/>
                </a:solidFill>
              </a:rPr>
              <a:t> way the cup will land will be:       bottom down       top down            sideways</a:t>
            </a:r>
            <a:br>
              <a:rPr lang="en" sz="1200" dirty="0">
                <a:solidFill>
                  <a:srgbClr val="000000"/>
                </a:solidFill>
              </a:rPr>
            </a:br>
            <a:r>
              <a:rPr lang="en" sz="1200" dirty="0">
                <a:solidFill>
                  <a:schemeClr val="dk1"/>
                </a:solidFill>
              </a:rPr>
              <a:t>	I think the </a:t>
            </a:r>
            <a:r>
              <a:rPr lang="en" sz="1200" u="sng" dirty="0">
                <a:solidFill>
                  <a:schemeClr val="dk1"/>
                </a:solidFill>
              </a:rPr>
              <a:t>least likely</a:t>
            </a:r>
            <a:r>
              <a:rPr lang="en" sz="1200" dirty="0">
                <a:solidFill>
                  <a:schemeClr val="dk1"/>
                </a:solidFill>
              </a:rPr>
              <a:t> way the cup will land will be:       bottom down       top down            sideways</a:t>
            </a:r>
            <a:endParaRPr sz="1200" dirty="0">
              <a:solidFill>
                <a:srgbClr val="000000"/>
              </a:solidFill>
            </a:endParaRPr>
          </a:p>
          <a:p>
            <a:pPr marL="0" lvl="0" indent="0" algn="l" rtl="0">
              <a:spcBef>
                <a:spcPts val="1200"/>
              </a:spcBef>
              <a:spcAft>
                <a:spcPts val="0"/>
              </a:spcAft>
              <a:buNone/>
            </a:pPr>
            <a:r>
              <a:rPr lang="en" sz="1600" b="1" dirty="0">
                <a:solidFill>
                  <a:schemeClr val="dk1"/>
                </a:solidFill>
              </a:rPr>
              <a:t>EXPERIMENT: </a:t>
            </a:r>
            <a:endParaRPr sz="1100" dirty="0">
              <a:solidFill>
                <a:srgbClr val="000000"/>
              </a:solidFill>
            </a:endParaRPr>
          </a:p>
          <a:p>
            <a:pPr marL="0" lvl="0" indent="0" algn="l" rtl="0">
              <a:lnSpc>
                <a:spcPct val="115000"/>
              </a:lnSpc>
              <a:spcBef>
                <a:spcPts val="1200"/>
              </a:spcBef>
              <a:spcAft>
                <a:spcPts val="0"/>
              </a:spcAft>
              <a:buNone/>
            </a:pPr>
            <a:r>
              <a:rPr lang="en" sz="1200" dirty="0">
                <a:solidFill>
                  <a:srgbClr val="000000"/>
                </a:solidFill>
              </a:rPr>
              <a:t>2)   	Now drop your cup from the height of a table. </a:t>
            </a:r>
            <a:br>
              <a:rPr lang="en" sz="1200" dirty="0">
                <a:solidFill>
                  <a:srgbClr val="000000"/>
                </a:solidFill>
              </a:rPr>
            </a:br>
            <a:r>
              <a:rPr lang="en" sz="1200" dirty="0">
                <a:solidFill>
                  <a:srgbClr val="000000"/>
                </a:solidFill>
              </a:rPr>
              <a:t>	Do this 20 times and record on a chart using tally marks.</a:t>
            </a:r>
            <a:endParaRPr sz="1200" dirty="0">
              <a:solidFill>
                <a:srgbClr val="000000"/>
              </a:solidFill>
            </a:endParaRPr>
          </a:p>
          <a:p>
            <a:pPr marL="0" lvl="0" indent="0" algn="l" rtl="0">
              <a:spcBef>
                <a:spcPts val="1200"/>
              </a:spcBef>
              <a:spcAft>
                <a:spcPts val="0"/>
              </a:spcAft>
              <a:buNone/>
            </a:pPr>
            <a:r>
              <a:rPr lang="en" sz="1200" dirty="0">
                <a:solidFill>
                  <a:srgbClr val="000000"/>
                </a:solidFill>
              </a:rPr>
              <a:t>3) 	One of the ways probability results can be written is as a fraction.</a:t>
            </a:r>
            <a:br>
              <a:rPr lang="en" sz="1200" dirty="0">
                <a:solidFill>
                  <a:srgbClr val="000000"/>
                </a:solidFill>
              </a:rPr>
            </a:br>
            <a:r>
              <a:rPr lang="en" sz="1200" dirty="0">
                <a:solidFill>
                  <a:srgbClr val="000000"/>
                </a:solidFill>
              </a:rPr>
              <a:t>	Write your results as a fraction below each of the ways on the chart.</a:t>
            </a:r>
            <a:br>
              <a:rPr lang="en" sz="1200" dirty="0">
                <a:solidFill>
                  <a:srgbClr val="000000"/>
                </a:solidFill>
              </a:rPr>
            </a:br>
            <a:r>
              <a:rPr lang="en" sz="1200" dirty="0">
                <a:solidFill>
                  <a:srgbClr val="000000"/>
                </a:solidFill>
              </a:rPr>
              <a:t>	(HINT: You tossed it 20 times so 20 will be your denominator.)</a:t>
            </a:r>
            <a:endParaRPr sz="1200" dirty="0">
              <a:solidFill>
                <a:srgbClr val="000000"/>
              </a:solidFill>
            </a:endParaRPr>
          </a:p>
          <a:p>
            <a:pPr marL="0" lvl="0" indent="0" algn="l" rtl="0">
              <a:spcBef>
                <a:spcPts val="1200"/>
              </a:spcBef>
              <a:spcAft>
                <a:spcPts val="0"/>
              </a:spcAft>
              <a:buClr>
                <a:schemeClr val="dk1"/>
              </a:buClr>
              <a:buSzPts val="1100"/>
              <a:buFont typeface="Arial"/>
              <a:buNone/>
            </a:pPr>
            <a:r>
              <a:rPr lang="en" sz="1600" b="1" dirty="0">
                <a:solidFill>
                  <a:schemeClr val="dk1"/>
                </a:solidFill>
              </a:rPr>
              <a:t>COMPARE RESULTS TO THE PREDICTION:</a:t>
            </a:r>
            <a:endParaRPr sz="1300" dirty="0">
              <a:solidFill>
                <a:srgbClr val="000000"/>
              </a:solidFill>
            </a:endParaRPr>
          </a:p>
          <a:p>
            <a:pPr marL="0" marR="0" lvl="0" indent="0" algn="l" rtl="0">
              <a:lnSpc>
                <a:spcPct val="115000"/>
              </a:lnSpc>
              <a:spcBef>
                <a:spcPts val="1200"/>
              </a:spcBef>
              <a:spcAft>
                <a:spcPts val="0"/>
              </a:spcAft>
              <a:buNone/>
            </a:pPr>
            <a:r>
              <a:rPr lang="en" sz="1200" dirty="0">
                <a:solidFill>
                  <a:srgbClr val="000000"/>
                </a:solidFill>
              </a:rPr>
              <a:t>4)  </a:t>
            </a:r>
            <a:r>
              <a:rPr lang="en" sz="1200" dirty="0" smtClean="0">
                <a:solidFill>
                  <a:srgbClr val="000000"/>
                </a:solidFill>
              </a:rPr>
              <a:t>	Questions</a:t>
            </a:r>
            <a:r>
              <a:rPr lang="en" sz="1200" dirty="0">
                <a:solidFill>
                  <a:srgbClr val="000000"/>
                </a:solidFill>
              </a:rPr>
              <a:t>:</a:t>
            </a:r>
            <a:endParaRPr sz="1200" dirty="0">
              <a:solidFill>
                <a:srgbClr val="000000"/>
              </a:solidFill>
            </a:endParaRPr>
          </a:p>
          <a:p>
            <a:pPr marL="914400" marR="0" lvl="1" indent="-304800" algn="l" rtl="0">
              <a:lnSpc>
                <a:spcPct val="115000"/>
              </a:lnSpc>
              <a:spcBef>
                <a:spcPts val="1200"/>
              </a:spcBef>
              <a:spcAft>
                <a:spcPts val="0"/>
              </a:spcAft>
              <a:buClr>
                <a:srgbClr val="000000"/>
              </a:buClr>
              <a:buSzPts val="1200"/>
              <a:buAutoNum type="alphaLcParenR"/>
            </a:pPr>
            <a:r>
              <a:rPr lang="en" sz="1200" dirty="0">
                <a:solidFill>
                  <a:srgbClr val="000000"/>
                </a:solidFill>
              </a:rPr>
              <a:t>How do your results compare with your prediction? (Were your results close? Surprising?)</a:t>
            </a:r>
            <a:endParaRPr sz="1200" dirty="0">
              <a:solidFill>
                <a:srgbClr val="000000"/>
              </a:solidFill>
            </a:endParaRPr>
          </a:p>
          <a:p>
            <a:pPr marL="914400" marR="0" lvl="1" indent="-304800" algn="l" rtl="0">
              <a:lnSpc>
                <a:spcPct val="115000"/>
              </a:lnSpc>
              <a:spcBef>
                <a:spcPts val="0"/>
              </a:spcBef>
              <a:spcAft>
                <a:spcPts val="0"/>
              </a:spcAft>
              <a:buClr>
                <a:srgbClr val="000000"/>
              </a:buClr>
              <a:buSzPts val="1200"/>
              <a:buAutoNum type="alphaLcParenR"/>
            </a:pPr>
            <a:r>
              <a:rPr lang="en" sz="1200" dirty="0">
                <a:solidFill>
                  <a:srgbClr val="000000"/>
                </a:solidFill>
              </a:rPr>
              <a:t>Based on your observations, what would you predict to be the most likely way for the cup to land if you dropped the cup one more time?</a:t>
            </a:r>
            <a:endParaRPr sz="1200" dirty="0">
              <a:solidFill>
                <a:srgbClr val="000000"/>
              </a:solidFill>
            </a:endParaRPr>
          </a:p>
          <a:p>
            <a:pPr marL="0" lvl="0" indent="0" algn="l" rtl="0">
              <a:spcBef>
                <a:spcPts val="1200"/>
              </a:spcBef>
              <a:spcAft>
                <a:spcPts val="1600"/>
              </a:spcAft>
              <a:buNone/>
            </a:pPr>
            <a:endParaRPr dirty="0"/>
          </a:p>
        </p:txBody>
      </p:sp>
      <p:pic>
        <p:nvPicPr>
          <p:cNvPr id="131" name="Google Shape;131;p21"/>
          <p:cNvPicPr preferRelativeResize="0"/>
          <p:nvPr/>
        </p:nvPicPr>
        <p:blipFill>
          <a:blip r:embed="rId3">
            <a:alphaModFix/>
          </a:blip>
          <a:stretch>
            <a:fillRect/>
          </a:stretch>
        </p:blipFill>
        <p:spPr>
          <a:xfrm>
            <a:off x="5042069" y="2319050"/>
            <a:ext cx="3125675" cy="607100"/>
          </a:xfrm>
          <a:prstGeom prst="rect">
            <a:avLst/>
          </a:prstGeom>
          <a:noFill/>
          <a:ln>
            <a:noFill/>
          </a:ln>
        </p:spPr>
      </p:pic>
      <p:pic>
        <p:nvPicPr>
          <p:cNvPr id="133" name="Google Shape;133;p21"/>
          <p:cNvPicPr preferRelativeResize="0"/>
          <p:nvPr/>
        </p:nvPicPr>
        <p:blipFill>
          <a:blip r:embed="rId4">
            <a:alphaModFix/>
          </a:blip>
          <a:stretch>
            <a:fillRect/>
          </a:stretch>
        </p:blipFill>
        <p:spPr>
          <a:xfrm rot="969429">
            <a:off x="5249461" y="3935741"/>
            <a:ext cx="3533854" cy="853666"/>
          </a:xfrm>
          <a:prstGeom prst="rect">
            <a:avLst/>
          </a:prstGeom>
          <a:noFill/>
          <a:ln>
            <a:noFill/>
          </a:ln>
          <a:effectLst>
            <a:outerShdw blurRad="57150" dist="66675" dir="5400000" algn="bl" rotWithShape="0">
              <a:srgbClr val="000000">
                <a:alpha val="50000"/>
              </a:srgbClr>
            </a:outerShdw>
          </a:effectLst>
        </p:spPr>
      </p:pic>
      <p:pic>
        <p:nvPicPr>
          <p:cNvPr id="2" name="Picture 1" descr="File:TableDiagram.pn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9678" y="264796"/>
            <a:ext cx="1732622" cy="12971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2584</Words>
  <Application>Microsoft Office PowerPoint</Application>
  <PresentationFormat>On-screen Show (4:3)</PresentationFormat>
  <Paragraphs>212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Comic Sans MS</vt:lpstr>
      <vt:lpstr>Times New Roman</vt:lpstr>
      <vt:lpstr>Simple Light</vt:lpstr>
      <vt:lpstr>Probability</vt:lpstr>
      <vt:lpstr>This is what you will learn:</vt:lpstr>
      <vt:lpstr>What is probability?   </vt:lpstr>
      <vt:lpstr>Why is it important? </vt:lpstr>
      <vt:lpstr>A Probability Line</vt:lpstr>
      <vt:lpstr>More on the Probability Line </vt:lpstr>
      <vt:lpstr>Activity 1</vt:lpstr>
      <vt:lpstr>How is Doing Probability Activities Like    a Science Experiment?</vt:lpstr>
      <vt:lpstr>Activity 2a: Cup Drop </vt:lpstr>
      <vt:lpstr>Activity 2b: Cup Drop from a Different Height</vt:lpstr>
      <vt:lpstr>Activity 3: Predicting Weather</vt:lpstr>
      <vt:lpstr>Activity 3: Simulate the Weather</vt:lpstr>
      <vt:lpstr>Activity 4a: Spinner A</vt:lpstr>
      <vt:lpstr>Activity 4b: Spinner B</vt:lpstr>
      <vt:lpstr>Activity 5: Wheel of Fortune – What are the Chances?</vt:lpstr>
      <vt:lpstr>Activity 5a: Wheel of Fortune </vt:lpstr>
      <vt:lpstr>Comic for Activity 5a: Wheel of Fortune </vt:lpstr>
      <vt:lpstr>Activity 5b: Wheel of Fortune in Italy</vt:lpstr>
      <vt:lpstr>Test for Activity 5b: Wheel of Fortune in Italy </vt:lpstr>
      <vt:lpstr>Activity 6: The Game of PIG</vt:lpstr>
      <vt:lpstr>Activity 7: Probability Photo Story</vt:lpstr>
      <vt:lpstr>Wheel of Fortune Answers (Activity 5a - Slide 16) </vt:lpstr>
      <vt:lpstr>Wheel of Fortune Answers (Activity 5b - Slide 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dc:title>
  <dc:creator>Perih, Sherry (EDU)</dc:creator>
  <cp:lastModifiedBy>Potter, Allison (MET)</cp:lastModifiedBy>
  <cp:revision>28</cp:revision>
  <cp:lastPrinted>2021-05-27T19:54:31Z</cp:lastPrinted>
  <dcterms:modified xsi:type="dcterms:W3CDTF">2021-06-07T17:16:20Z</dcterms:modified>
</cp:coreProperties>
</file>