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49" autoAdjust="0"/>
  </p:normalViewPr>
  <p:slideViewPr>
    <p:cSldViewPr snapToGrid="0">
      <p:cViewPr varScale="1">
        <p:scale>
          <a:sx n="43" d="100"/>
          <a:sy n="43" d="100"/>
        </p:scale>
        <p:origin x="1483"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es.freestockphotos.biz/pictures/15/15593-illustration-of-a-dancing-cartoon-blue-man-pv.p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1.bp.blogspot.com/-84aiM1su_GU/UwlUTsHHlaI/AAAAAAAACik/RGgb0a48x9o/s1600/3dcartoonmodels.com.toonKid1_01pointing.p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1.staticflickr.com/9/8662/15635754159_d3c4d254ba_b.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Image:  https://upload.wikimedia.org/wikipedia/commons/a/ac/Ondrej_Pavelec_Jets_2012-02-11.JPG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5bab94d09_3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5bab94d09_3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a:t>
            </a:r>
            <a:r>
              <a:rPr lang="en-CA" baseline="0" dirty="0" smtClean="0"/>
              <a:t> of Image:  http://pngimg.com/uploads/spoon/spoon_PNG3050.png</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5bab94d09_3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5bab94d09_3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5bab94d09_3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5bab94d09_3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5bab94d09_3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5bab94d09_3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Image:</a:t>
            </a:r>
            <a:r>
              <a:rPr lang="en-CA" baseline="0" dirty="0" smtClean="0"/>
              <a:t>  https://static.vecteezy.com/system/resources/previews/000/445/768/non_2x/vector-girl-and-boy-doing-science-experiment.jpg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5bab94d0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5bab94d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Image:  https://tfwiki.net/mediawiki/images2/thumb/6/6a/Bumblebeeanimated.jpg/300px-Bumblebeeanimated.jpg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5cb6d4a91_4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5cb6d4a91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Video:  https://www.fairviewhs.org/system/photos/2965/original/board_games_clipart39.jpg?1374490092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5cb6d4a91_4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5cb6d4a91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5cb6d4a91_4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5cb6d4a91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5cb6d4a91_4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5cb6d4a91_4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748171cd1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748171cd1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5acfaceb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5acface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Source of Image:  </a:t>
            </a:r>
            <a:r>
              <a:rPr lang="en-CA" dirty="0" smtClean="0">
                <a:hlinkClick r:id="rId3"/>
              </a:rPr>
              <a:t>15593-illustration-of-a-dancing-cartoon-blue-man-pv.png (958×958) (freestockphotos.biz)</a:t>
            </a:r>
            <a:endParaRPr lang="en-CA" dirty="0" smtClean="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5cb6d4a9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5cb6d4a9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a:t>
            </a:r>
            <a:r>
              <a:rPr lang="en-CA" baseline="0" dirty="0" smtClean="0"/>
              <a:t> of Image (dice):  https://www.kindpng.com/imgv/ibohhxx_background-dice-transparent-dice-vector-free-hd-png/</a:t>
            </a:r>
          </a:p>
          <a:p>
            <a:pPr marL="0" lvl="0" indent="0" algn="l" rtl="0">
              <a:spcBef>
                <a:spcPts val="0"/>
              </a:spcBef>
              <a:spcAft>
                <a:spcPts val="0"/>
              </a:spcAft>
              <a:buNone/>
            </a:pPr>
            <a:r>
              <a:rPr lang="en-CA" baseline="0" dirty="0" smtClean="0"/>
              <a:t>Source of Image (boy):  </a:t>
            </a:r>
            <a:r>
              <a:rPr lang="en-CA" dirty="0" smtClean="0">
                <a:hlinkClick r:id="rId3"/>
              </a:rPr>
              <a:t>3dcartoonmodels.com.toonKid1_01pointing.png (600×600) (bp.blogspot.com)</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5cb6d4a91_2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5cb6d4a91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a:t>
            </a:r>
            <a:r>
              <a:rPr lang="en-CA" baseline="0" dirty="0" smtClean="0"/>
              <a:t> of Image:  https://upload.wikimedia.org/wikipedia/commons/thumb/3/36/Two_red_dice_01.svg/671px-Two_red_dice_01.svg.png</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5cb6d4a91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5cb6d4a9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Image:</a:t>
            </a:r>
            <a:r>
              <a:rPr lang="en-CA" baseline="0" dirty="0" smtClean="0"/>
              <a:t>  https://farm9.staticflickr.com/8078/8329703471_6be97ebba8_z.jpg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5cb6d4a91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5cb6d4a9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5cb6d4a91_4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5cb6d4a91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a:t>
            </a:r>
            <a:r>
              <a:rPr lang="en-CA" baseline="0" dirty="0" smtClean="0"/>
              <a:t> of image (hand):  https://www.wisc-online.com/assetrepository/getthumbnailfile?id=1539</a:t>
            </a:r>
          </a:p>
          <a:p>
            <a:pPr marL="0" lvl="0" indent="0" algn="l" rtl="0">
              <a:spcBef>
                <a:spcPts val="0"/>
              </a:spcBef>
              <a:spcAft>
                <a:spcPts val="0"/>
              </a:spcAft>
              <a:buNone/>
            </a:pPr>
            <a:r>
              <a:rPr lang="en-CA" baseline="0" dirty="0" smtClean="0"/>
              <a:t>Source of image (bag):  https://cdn.pixabay.com/photo/2014/04/02/16/16/bag-306740_960_720.png</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5cb6d4a91_4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5cb6d4a91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Source of image (bag):  https://cdn.pixabay.com/photo/2014/04/02/16/16/bag-306740_960_720.png</a:t>
            </a:r>
            <a:endParaRPr lang="en-CA" dirty="0" smtClean="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5cb6d4a91_4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5cb6d4a91_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Image:</a:t>
            </a:r>
            <a:r>
              <a:rPr lang="en-CA" baseline="0" dirty="0" smtClean="0"/>
              <a:t> https://www.edu.gov.mb.ca/k12/cur/math/support_gr6/blms/gr6_math_blms.pdf  - BLM 6.SP.4.1:  Spinner A</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5acfaceb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5acface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Image:</a:t>
            </a:r>
            <a:r>
              <a:rPr lang="en-CA" baseline="0" dirty="0" smtClean="0"/>
              <a:t>  https://farm9.staticflickr.com/8098/8382109029_45238844f0_z.jpg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acfaceb0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acfaceb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Source of Image:</a:t>
            </a:r>
            <a:r>
              <a:rPr lang="en-CA" baseline="0" dirty="0" smtClean="0"/>
              <a:t>  </a:t>
            </a:r>
            <a:r>
              <a:rPr lang="en-CA" dirty="0" smtClean="0"/>
              <a:t>https://www.freepik.com/premium-vector/man-is-leaning-against-big-question-mark-symbol-think-question_13267423.htm</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5c735e143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5c735e14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a:t>
            </a:r>
            <a:r>
              <a:rPr lang="en-CA" baseline="0" dirty="0" smtClean="0"/>
              <a:t> Image:  </a:t>
            </a:r>
            <a:r>
              <a:rPr lang="en-CA" dirty="0" smtClean="0">
                <a:hlinkClick r:id="rId3"/>
              </a:rPr>
              <a:t>15635754159_d3c4d254ba_b.jpg (802×1022) (staticflickr.com)</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bab94d09_3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bab94d09_3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748171cd1_2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748171cd1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5bab94d09_3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5bab94d09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a:t>
            </a:r>
            <a:r>
              <a:rPr lang="en-CA" baseline="0" dirty="0" smtClean="0"/>
              <a:t> of Image (calculator):  http://www.pngall.com/wp-content/uploads/2016/05/Calculator-Transparent.png</a:t>
            </a:r>
          </a:p>
          <a:p>
            <a:pPr marL="0" lvl="0" indent="0" algn="l" rtl="0">
              <a:spcBef>
                <a:spcPts val="0"/>
              </a:spcBef>
              <a:spcAft>
                <a:spcPts val="0"/>
              </a:spcAft>
              <a:buNone/>
            </a:pPr>
            <a:r>
              <a:rPr lang="en-CA" dirty="0" smtClean="0"/>
              <a:t>Source of Image (flipping</a:t>
            </a:r>
            <a:r>
              <a:rPr lang="en-CA" baseline="0" dirty="0" smtClean="0"/>
              <a:t> coin):  https://www.clipartmax.com/download/m2i8N4i8b1K9G6G6_flip-a-coin-flip-a-coin-cartoon/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5bab94d09_3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5bab94d09_3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Source of Image:  https://upload.wikimedia.org/wikipedia/en/thumb/b/bb/Canadian_Nickel_-_reverse.png/220px-Canadian_Nickel_-_reverse.png</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7"/>
          <p:cNvSpPr/>
          <p:nvPr/>
        </p:nvSpPr>
        <p:spPr>
          <a:xfrm>
            <a:off x="200" y="-11300"/>
            <a:ext cx="9144000" cy="3387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200" y="-11300"/>
            <a:ext cx="9144000" cy="3387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GMiAbQ5yUD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youtube.com/watch?v=GMiAbQ5yUDA"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3ERuhks3GN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hyperlink" Target="https://www.youtube.com/watch?v=3ERuhks3GNk" TargetMode="Externa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hyperlink" Target="https://toytheater.com/dic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u.gov.mb.ca/k12/cur/math/support_gr6/statistics.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KzfWUEJjG1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youtube.com/watch?v=KzfWUEJjG18"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a:solidFill>
                  <a:srgbClr val="000000"/>
                </a:solidFill>
              </a:rPr>
              <a:t>Probability</a:t>
            </a:r>
            <a:endParaRPr sz="4800">
              <a:solidFill>
                <a:srgbClr val="000000"/>
              </a:solidFill>
            </a:endParaRPr>
          </a:p>
        </p:txBody>
      </p:sp>
      <p:sp>
        <p:nvSpPr>
          <p:cNvPr id="57" name="Google Shape;57;p13"/>
          <p:cNvSpPr txBox="1"/>
          <p:nvPr/>
        </p:nvSpPr>
        <p:spPr>
          <a:xfrm>
            <a:off x="490250" y="3737425"/>
            <a:ext cx="3820500" cy="272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800" b="1" dirty="0" smtClean="0">
                <a:solidFill>
                  <a:schemeClr val="dk2"/>
                </a:solidFill>
              </a:rPr>
              <a:t>Grade 6</a:t>
            </a:r>
            <a:endParaRPr sz="1800" b="1" dirty="0">
              <a:solidFill>
                <a:schemeClr val="dk2"/>
              </a:solidFill>
            </a:endParaRPr>
          </a:p>
          <a:p>
            <a:pPr marL="0" lvl="0" indent="0" algn="l" rtl="0">
              <a:lnSpc>
                <a:spcPct val="115000"/>
              </a:lnSpc>
              <a:spcBef>
                <a:spcPts val="1600"/>
              </a:spcBef>
              <a:spcAft>
                <a:spcPts val="0"/>
              </a:spcAft>
              <a:buClr>
                <a:schemeClr val="dk1"/>
              </a:buClr>
              <a:buSzPts val="1100"/>
              <a:buFont typeface="Arial"/>
              <a:buNone/>
            </a:pPr>
            <a:endParaRPr sz="1800" dirty="0">
              <a:solidFill>
                <a:schemeClr val="dk2"/>
              </a:solidFill>
            </a:endParaRPr>
          </a:p>
          <a:p>
            <a:pPr marL="0" lvl="0" indent="0" algn="l" rtl="0">
              <a:spcBef>
                <a:spcPts val="0"/>
              </a:spcBef>
              <a:spcAft>
                <a:spcPts val="1600"/>
              </a:spcAft>
              <a:buClr>
                <a:schemeClr val="dk1"/>
              </a:buClr>
              <a:buSzPts val="1100"/>
              <a:buFont typeface="Arial"/>
              <a:buNone/>
            </a:pPr>
            <a:r>
              <a:rPr lang="en" sz="1200" dirty="0" smtClean="0">
                <a:solidFill>
                  <a:schemeClr val="dk2"/>
                </a:solidFill>
              </a:rPr>
              <a:t>                                                     </a:t>
            </a:r>
            <a:r>
              <a:rPr lang="en" sz="1500" dirty="0" smtClean="0">
                <a:solidFill>
                  <a:schemeClr val="dk2"/>
                </a:solidFill>
              </a:rPr>
              <a:t>                     </a:t>
            </a:r>
            <a:endParaRPr sz="1800" dirty="0">
              <a:solidFill>
                <a:srgbClr val="595959"/>
              </a:solidFill>
            </a:endParaRPr>
          </a:p>
        </p:txBody>
      </p:sp>
      <p:pic>
        <p:nvPicPr>
          <p:cNvPr id="2" name="Picture 1" descr="File:Ondrej Pavelec Jets 2012-02-11.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750" y="1478341"/>
            <a:ext cx="4238951" cy="41799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Experimental Probability with Spoons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28" name="Google Shape;128;p22"/>
          <p:cNvSpPr txBox="1">
            <a:spLocks noGrp="1"/>
          </p:cNvSpPr>
          <p:nvPr>
            <p:ph type="body" idx="1"/>
          </p:nvPr>
        </p:nvSpPr>
        <p:spPr>
          <a:xfrm>
            <a:off x="311699" y="1536624"/>
            <a:ext cx="8520601" cy="47051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Let’s do another example.  </a:t>
            </a:r>
            <a:endParaRPr sz="1800" dirty="0"/>
          </a:p>
          <a:p>
            <a:pPr marL="1028700" lvl="0" indent="-1028700" algn="l" rtl="0">
              <a:spcBef>
                <a:spcPts val="1600"/>
              </a:spcBef>
              <a:spcAft>
                <a:spcPts val="0"/>
              </a:spcAft>
              <a:buClr>
                <a:schemeClr val="dk1"/>
              </a:buClr>
              <a:buSzPts val="1100"/>
              <a:buFont typeface="Arial"/>
              <a:buNone/>
            </a:pPr>
            <a:r>
              <a:rPr lang="en" sz="1800" b="1" dirty="0"/>
              <a:t>Problem</a:t>
            </a:r>
            <a:r>
              <a:rPr lang="en" sz="1800" dirty="0"/>
              <a:t>: What is the probability of dropping a spoon and it landing upside down?</a:t>
            </a:r>
            <a:endParaRPr sz="1800" dirty="0"/>
          </a:p>
          <a:p>
            <a:pPr marL="0" lvl="0" indent="0" algn="l" rtl="0">
              <a:spcBef>
                <a:spcPts val="1600"/>
              </a:spcBef>
              <a:spcAft>
                <a:spcPts val="0"/>
              </a:spcAft>
              <a:buClr>
                <a:schemeClr val="dk1"/>
              </a:buClr>
              <a:buSzPts val="1100"/>
              <a:buFont typeface="Arial"/>
              <a:buNone/>
            </a:pPr>
            <a:r>
              <a:rPr lang="en" sz="1800" dirty="0"/>
              <a:t>Drop a spoon (metal or plastic) from waist </a:t>
            </a:r>
            <a:r>
              <a:rPr lang="en" sz="1800" dirty="0" smtClean="0"/>
              <a:t>height 20 </a:t>
            </a:r>
            <a:r>
              <a:rPr lang="en" sz="1800" dirty="0"/>
              <a:t>times.  </a:t>
            </a:r>
            <a:endParaRPr sz="1800" dirty="0"/>
          </a:p>
          <a:p>
            <a:pPr marL="0" lvl="0" indent="0" algn="l" rtl="0">
              <a:spcBef>
                <a:spcPts val="1600"/>
              </a:spcBef>
              <a:spcAft>
                <a:spcPts val="0"/>
              </a:spcAft>
              <a:buClr>
                <a:schemeClr val="dk1"/>
              </a:buClr>
              <a:buSzPts val="1100"/>
              <a:buFont typeface="Arial"/>
              <a:buNone/>
            </a:pPr>
            <a:r>
              <a:rPr lang="en" sz="1800" dirty="0"/>
              <a:t>The way we can write our results is:</a:t>
            </a:r>
            <a:br>
              <a:rPr lang="en" sz="1800" dirty="0"/>
            </a:br>
            <a:r>
              <a:rPr lang="en" sz="1800" dirty="0" smtClean="0"/>
              <a:t>P(spoon </a:t>
            </a:r>
            <a:r>
              <a:rPr lang="en" sz="1800" dirty="0"/>
              <a:t>landing upside down) =  __  .</a:t>
            </a:r>
            <a:br>
              <a:rPr lang="en" sz="1800" dirty="0"/>
            </a:br>
            <a:r>
              <a:rPr lang="en" sz="1800" dirty="0"/>
              <a:t>			 </a:t>
            </a:r>
            <a:r>
              <a:rPr lang="en" sz="1800" dirty="0" smtClean="0"/>
              <a:t>         </a:t>
            </a:r>
            <a:r>
              <a:rPr lang="en" sz="1800" dirty="0"/>
              <a:t>20</a:t>
            </a:r>
            <a:br>
              <a:rPr lang="en" sz="1800" dirty="0"/>
            </a:br>
            <a:r>
              <a:rPr lang="en" sz="1800" dirty="0"/>
              <a:t>We read it as: </a:t>
            </a:r>
            <a:br>
              <a:rPr lang="en" sz="1800" dirty="0"/>
            </a:br>
            <a:r>
              <a:rPr lang="en" sz="1800" dirty="0" smtClean="0"/>
              <a:t>“The </a:t>
            </a:r>
            <a:r>
              <a:rPr lang="en" sz="1800" dirty="0"/>
              <a:t>probability of a spoon landing upside down is  </a:t>
            </a:r>
            <a:r>
              <a:rPr lang="en" sz="1800" dirty="0" smtClean="0"/>
              <a:t>____” .   </a:t>
            </a:r>
            <a:endParaRPr sz="1800" dirty="0"/>
          </a:p>
          <a:p>
            <a:pPr marL="0" lvl="0" indent="0" algn="l" rtl="0">
              <a:spcBef>
                <a:spcPts val="1600"/>
              </a:spcBef>
              <a:spcAft>
                <a:spcPts val="0"/>
              </a:spcAft>
              <a:buClr>
                <a:schemeClr val="dk1"/>
              </a:buClr>
              <a:buSzPts val="1100"/>
              <a:buFont typeface="Arial"/>
              <a:buNone/>
            </a:pPr>
            <a:r>
              <a:rPr lang="en" sz="1800" dirty="0"/>
              <a:t>What was your experimental probability? ___________</a:t>
            </a:r>
            <a:endParaRPr sz="1800" dirty="0"/>
          </a:p>
          <a:p>
            <a:pPr marL="0" lvl="0" indent="0" algn="l" rtl="0">
              <a:spcBef>
                <a:spcPts val="1600"/>
              </a:spcBef>
              <a:spcAft>
                <a:spcPts val="0"/>
              </a:spcAft>
              <a:buClr>
                <a:schemeClr val="dk1"/>
              </a:buClr>
              <a:buSzPts val="1100"/>
              <a:buFont typeface="Arial"/>
              <a:buNone/>
            </a:pPr>
            <a:r>
              <a:rPr lang="en" sz="1800" dirty="0"/>
              <a:t/>
            </a:r>
            <a:br>
              <a:rPr lang="en" sz="1800" dirty="0"/>
            </a:br>
            <a:r>
              <a:rPr lang="en" sz="1800" dirty="0"/>
              <a:t> .</a:t>
            </a:r>
            <a:br>
              <a:rPr lang="en" sz="1800" dirty="0"/>
            </a:br>
            <a:endParaRPr sz="1800" dirty="0"/>
          </a:p>
          <a:p>
            <a:pPr marL="0" lvl="0" indent="0" algn="l" rtl="0">
              <a:spcBef>
                <a:spcPts val="1600"/>
              </a:spcBef>
              <a:spcAft>
                <a:spcPts val="0"/>
              </a:spcAft>
              <a:buNone/>
            </a:pPr>
            <a:endParaRPr sz="1800" dirty="0"/>
          </a:p>
          <a:p>
            <a:pPr marL="0" lvl="0" indent="0" algn="l" rtl="0">
              <a:spcBef>
                <a:spcPts val="1600"/>
              </a:spcBef>
              <a:spcAft>
                <a:spcPts val="1600"/>
              </a:spcAft>
              <a:buNone/>
            </a:pPr>
            <a:r>
              <a:rPr lang="en" sz="1800" dirty="0"/>
              <a:t>.</a:t>
            </a:r>
            <a:endParaRPr sz="1800" dirty="0"/>
          </a:p>
        </p:txBody>
      </p:sp>
      <p:pic>
        <p:nvPicPr>
          <p:cNvPr id="2" name="Picture 1" descr="Spoon P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466" y="2962766"/>
            <a:ext cx="2035834" cy="9264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Theoretical Probability</a:t>
            </a:r>
            <a:endParaRPr/>
          </a:p>
          <a:p>
            <a:pPr marL="0" lvl="0" indent="0" algn="ctr" rtl="0">
              <a:spcBef>
                <a:spcPts val="0"/>
              </a:spcBef>
              <a:spcAft>
                <a:spcPts val="0"/>
              </a:spcAft>
              <a:buNone/>
            </a:pPr>
            <a:endParaRPr/>
          </a:p>
        </p:txBody>
      </p:sp>
      <p:sp>
        <p:nvSpPr>
          <p:cNvPr id="135" name="Google Shape;135;p23"/>
          <p:cNvSpPr txBox="1">
            <a:spLocks noGrp="1"/>
          </p:cNvSpPr>
          <p:nvPr>
            <p:ph type="body" idx="1"/>
          </p:nvPr>
        </p:nvSpPr>
        <p:spPr>
          <a:xfrm>
            <a:off x="311700" y="1689525"/>
            <a:ext cx="8187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dirty="0"/>
              <a:t>2) </a:t>
            </a:r>
            <a:r>
              <a:rPr lang="en" sz="1700" dirty="0">
                <a:solidFill>
                  <a:srgbClr val="980000"/>
                </a:solidFill>
              </a:rPr>
              <a:t>Theoretical probability</a:t>
            </a:r>
            <a:r>
              <a:rPr lang="en" sz="1700" dirty="0"/>
              <a:t>: Another way of finding the probability of a specific</a:t>
            </a:r>
            <a:br>
              <a:rPr lang="en" sz="1700" dirty="0"/>
            </a:br>
            <a:r>
              <a:rPr lang="en" sz="1700" dirty="0" smtClean="0"/>
              <a:t> </a:t>
            </a:r>
            <a:r>
              <a:rPr lang="en" sz="1700" dirty="0"/>
              <a:t>outcome, or event, is a </a:t>
            </a:r>
            <a:r>
              <a:rPr lang="en" sz="1700" u="sng" dirty="0"/>
              <a:t>logical analysis </a:t>
            </a:r>
            <a:r>
              <a:rPr lang="en" sz="1700" dirty="0"/>
              <a:t>of the situation. </a:t>
            </a:r>
            <a:endParaRPr sz="1700" dirty="0"/>
          </a:p>
          <a:p>
            <a:pPr marL="0" lvl="0" indent="0" algn="l" rtl="0">
              <a:spcBef>
                <a:spcPts val="1600"/>
              </a:spcBef>
              <a:spcAft>
                <a:spcPts val="0"/>
              </a:spcAft>
              <a:buClr>
                <a:schemeClr val="dk1"/>
              </a:buClr>
              <a:buSzPts val="1100"/>
              <a:buFont typeface="Arial"/>
              <a:buNone/>
            </a:pPr>
            <a:r>
              <a:rPr lang="en" sz="1700" b="1" dirty="0"/>
              <a:t>Problem</a:t>
            </a:r>
            <a:r>
              <a:rPr lang="en" sz="1700" dirty="0"/>
              <a:t>: What’s the probability of getting a “tail” when you toss a </a:t>
            </a:r>
            <a:r>
              <a:rPr lang="en" sz="1700" dirty="0" smtClean="0"/>
              <a:t>coin?</a:t>
            </a:r>
            <a:endParaRPr lang="en" sz="1700" dirty="0"/>
          </a:p>
          <a:p>
            <a:pPr marL="0" lvl="0" indent="0" algn="l" rtl="0">
              <a:spcBef>
                <a:spcPts val="1600"/>
              </a:spcBef>
              <a:spcAft>
                <a:spcPts val="0"/>
              </a:spcAft>
              <a:buClr>
                <a:schemeClr val="dk1"/>
              </a:buClr>
              <a:buSzPts val="1100"/>
              <a:buFont typeface="Arial"/>
              <a:buNone/>
            </a:pPr>
            <a:r>
              <a:rPr lang="en" sz="1700" dirty="0" smtClean="0"/>
              <a:t>What </a:t>
            </a:r>
            <a:r>
              <a:rPr lang="en" sz="1700" dirty="0"/>
              <a:t>are the possible outcomes for a coin to land?  </a:t>
            </a:r>
            <a:r>
              <a:rPr lang="en" sz="1700" dirty="0">
                <a:solidFill>
                  <a:srgbClr val="980000"/>
                </a:solidFill>
              </a:rPr>
              <a:t>2</a:t>
            </a:r>
            <a:r>
              <a:rPr lang="en" sz="1700" dirty="0"/>
              <a:t> (heads or tails)</a:t>
            </a:r>
            <a:r>
              <a:rPr lang="en" sz="1700" u="sng" dirty="0"/>
              <a:t/>
            </a:r>
            <a:br>
              <a:rPr lang="en" sz="1700" u="sng" dirty="0"/>
            </a:br>
            <a:r>
              <a:rPr lang="en" sz="1700" dirty="0" smtClean="0"/>
              <a:t>What </a:t>
            </a:r>
            <a:r>
              <a:rPr lang="en" sz="1700" dirty="0"/>
              <a:t>are the number of ways that event (getting a tail) can occur?  </a:t>
            </a:r>
            <a:r>
              <a:rPr lang="en" sz="1700" dirty="0">
                <a:solidFill>
                  <a:srgbClr val="980000"/>
                </a:solidFill>
              </a:rPr>
              <a:t>1</a:t>
            </a:r>
            <a:endParaRPr sz="1700" dirty="0">
              <a:solidFill>
                <a:srgbClr val="980000"/>
              </a:solidFill>
            </a:endParaRPr>
          </a:p>
          <a:p>
            <a:pPr marL="0" lvl="0" indent="457200" algn="l" rtl="0">
              <a:spcBef>
                <a:spcPts val="1600"/>
              </a:spcBef>
              <a:spcAft>
                <a:spcPts val="0"/>
              </a:spcAft>
              <a:buNone/>
            </a:pPr>
            <a:r>
              <a:rPr lang="en" sz="1700" dirty="0">
                <a:solidFill>
                  <a:srgbClr val="434343"/>
                </a:solidFill>
              </a:rPr>
              <a:t>Theoretical probability </a:t>
            </a:r>
            <a:r>
              <a:rPr lang="en" sz="1700" dirty="0">
                <a:solidFill>
                  <a:srgbClr val="980000"/>
                </a:solidFill>
              </a:rPr>
              <a:t>= </a:t>
            </a:r>
            <a:r>
              <a:rPr lang="en" sz="1700" u="sng" dirty="0">
                <a:solidFill>
                  <a:srgbClr val="980000"/>
                </a:solidFill>
              </a:rPr>
              <a:t>number of favorable outcomes</a:t>
            </a:r>
            <a:r>
              <a:rPr lang="en" sz="1700" dirty="0">
                <a:solidFill>
                  <a:srgbClr val="980000"/>
                </a:solidFill>
              </a:rPr>
              <a:t>		</a:t>
            </a:r>
            <a:r>
              <a:rPr lang="en" sz="1700" u="sng" dirty="0">
                <a:solidFill>
                  <a:srgbClr val="980000"/>
                </a:solidFill>
              </a:rPr>
              <a:t/>
            </a:r>
            <a:br>
              <a:rPr lang="en" sz="1700" u="sng" dirty="0">
                <a:solidFill>
                  <a:srgbClr val="980000"/>
                </a:solidFill>
              </a:rPr>
            </a:br>
            <a:r>
              <a:rPr lang="en" sz="1700" dirty="0">
                <a:solidFill>
                  <a:srgbClr val="980000"/>
                </a:solidFill>
              </a:rPr>
              <a:t>		 </a:t>
            </a:r>
            <a:r>
              <a:rPr lang="en" sz="1700" dirty="0" smtClean="0">
                <a:solidFill>
                  <a:srgbClr val="980000"/>
                </a:solidFill>
              </a:rPr>
              <a:t>                </a:t>
            </a:r>
            <a:r>
              <a:rPr lang="en" sz="1700" dirty="0">
                <a:solidFill>
                  <a:srgbClr val="980000"/>
                </a:solidFill>
              </a:rPr>
              <a:t>number of possible outcomes</a:t>
            </a:r>
            <a:endParaRPr sz="1700" dirty="0">
              <a:solidFill>
                <a:srgbClr val="980000"/>
              </a:solidFill>
            </a:endParaRPr>
          </a:p>
          <a:p>
            <a:pPr marL="0" lvl="0" indent="0" algn="l" rtl="0">
              <a:spcBef>
                <a:spcPts val="1600"/>
              </a:spcBef>
              <a:spcAft>
                <a:spcPts val="0"/>
              </a:spcAft>
              <a:buNone/>
            </a:pPr>
            <a:r>
              <a:rPr lang="en" sz="1700" dirty="0"/>
              <a:t>So, P(tail) is      or 0.5 or 50%.</a:t>
            </a:r>
            <a:endParaRPr sz="1700" dirty="0"/>
          </a:p>
          <a:p>
            <a:pPr marL="0" lvl="0" indent="0" algn="l" rtl="0">
              <a:spcBef>
                <a:spcPts val="1600"/>
              </a:spcBef>
              <a:spcAft>
                <a:spcPts val="1600"/>
              </a:spcAft>
              <a:buNone/>
            </a:pPr>
            <a:endParaRPr sz="1700" dirty="0"/>
          </a:p>
        </p:txBody>
      </p:sp>
      <p:pic>
        <p:nvPicPr>
          <p:cNvPr id="136" name="Google Shape;136;p23" descr="\frac{1}{2}\"/>
          <p:cNvPicPr preferRelativeResize="0"/>
          <p:nvPr/>
        </p:nvPicPr>
        <p:blipFill>
          <a:blip r:embed="rId3">
            <a:alphaModFix/>
          </a:blip>
          <a:stretch>
            <a:fillRect/>
          </a:stretch>
        </p:blipFill>
        <p:spPr>
          <a:xfrm>
            <a:off x="1715702" y="4689800"/>
            <a:ext cx="135648" cy="444625"/>
          </a:xfrm>
          <a:prstGeom prst="rect">
            <a:avLst/>
          </a:prstGeom>
          <a:noFill/>
          <a:ln>
            <a:noFill/>
          </a:ln>
        </p:spPr>
      </p:pic>
      <p:pic>
        <p:nvPicPr>
          <p:cNvPr id="137" name="Google Shape;137;p23"/>
          <p:cNvPicPr preferRelativeResize="0"/>
          <p:nvPr/>
        </p:nvPicPr>
        <p:blipFill>
          <a:blip r:embed="rId4">
            <a:alphaModFix/>
          </a:blip>
          <a:stretch>
            <a:fillRect/>
          </a:stretch>
        </p:blipFill>
        <p:spPr>
          <a:xfrm>
            <a:off x="717174" y="415700"/>
            <a:ext cx="1134176" cy="111884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593366"/>
            <a:ext cx="8520600" cy="13730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Some More Examples of Theoretical Probability</a:t>
            </a:r>
            <a:br>
              <a:rPr lang="en" dirty="0" smtClean="0"/>
            </a:br>
            <a:endParaRPr dirty="0"/>
          </a:p>
        </p:txBody>
      </p:sp>
      <p:pic>
        <p:nvPicPr>
          <p:cNvPr id="143" name="Google Shape;143;p24" descr="This video is designed to help students gain a basic understanding of probability. This video is aligned with 7th grade CCSS standards. Please check out my Fun with Probability Teaching pack for more great materials at: http://www.teacherspayteachers.com/Product/Fun-with-Probability-Lesson-Pack-624274. &#10;&#10;Aligned with standards:&#10;CCSS.MATH.CONTENT.7.SP.C.5&#10;CCSS.MATH.CONTENT.7.SP.C.6&#10;CCSS.MATH.CONTENT.7.SP.C.7&#10;CCSS.MATH.CONTENT.7.SP.C.8" title="Probability: Determining Chance">
            <a:hlinkClick r:id="rId3"/>
          </p:cNvPr>
          <p:cNvPicPr preferRelativeResize="0"/>
          <p:nvPr/>
        </p:nvPicPr>
        <p:blipFill>
          <a:blip r:embed="rId4">
            <a:alphaModFix/>
          </a:blip>
          <a:stretch>
            <a:fillRect/>
          </a:stretch>
        </p:blipFill>
        <p:spPr>
          <a:xfrm>
            <a:off x="1034892" y="1279882"/>
            <a:ext cx="6522125" cy="4891600"/>
          </a:xfrm>
          <a:prstGeom prst="rect">
            <a:avLst/>
          </a:prstGeom>
          <a:noFill/>
          <a:ln>
            <a:noFill/>
          </a:ln>
        </p:spPr>
      </p:pic>
      <p:sp>
        <p:nvSpPr>
          <p:cNvPr id="2" name="Rectangle 1"/>
          <p:cNvSpPr/>
          <p:nvPr/>
        </p:nvSpPr>
        <p:spPr>
          <a:xfrm>
            <a:off x="1034892" y="6311610"/>
            <a:ext cx="6883616" cy="400110"/>
          </a:xfrm>
          <a:prstGeom prst="rect">
            <a:avLst/>
          </a:prstGeom>
        </p:spPr>
        <p:txBody>
          <a:bodyPr wrap="none">
            <a:spAutoFit/>
          </a:bodyPr>
          <a:lstStyle/>
          <a:p>
            <a:r>
              <a:rPr lang="en-CA" sz="2000" dirty="0" smtClean="0">
                <a:hlinkClick r:id="rId5"/>
              </a:rPr>
              <a:t>Video Source:  Probability</a:t>
            </a:r>
            <a:r>
              <a:rPr lang="en-CA" sz="2000" dirty="0">
                <a:hlinkClick r:id="rId5"/>
              </a:rPr>
              <a:t>: Determining Chance - YouTube</a:t>
            </a:r>
            <a:endParaRPr lang="en-CA"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429377"/>
            <a:ext cx="8520600" cy="92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is Doing Probability Activities Like  </a:t>
            </a:r>
            <a:endParaRPr/>
          </a:p>
          <a:p>
            <a:pPr marL="0" lvl="0" indent="0" algn="ctr" rtl="0">
              <a:spcBef>
                <a:spcPts val="0"/>
              </a:spcBef>
              <a:spcAft>
                <a:spcPts val="0"/>
              </a:spcAft>
              <a:buNone/>
            </a:pPr>
            <a:r>
              <a:rPr lang="en"/>
              <a:t> a Science Experiment?</a:t>
            </a:r>
            <a:endParaRPr/>
          </a:p>
        </p:txBody>
      </p:sp>
      <p:sp>
        <p:nvSpPr>
          <p:cNvPr id="149" name="Google Shape;149;p25"/>
          <p:cNvSpPr txBox="1">
            <a:spLocks noGrp="1"/>
          </p:cNvSpPr>
          <p:nvPr>
            <p:ph type="body" idx="1"/>
          </p:nvPr>
        </p:nvSpPr>
        <p:spPr>
          <a:xfrm>
            <a:off x="311700" y="1872125"/>
            <a:ext cx="5300206" cy="46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Well, you really are doing an experiment. </a:t>
            </a:r>
            <a:r>
              <a:rPr lang="en" sz="1800" dirty="0" smtClean="0"/>
              <a:t>You </a:t>
            </a:r>
            <a:r>
              <a:rPr lang="en" sz="1800" dirty="0"/>
              <a:t>have a problem or situation you’d like to test out because you are not sure how it will turn out.</a:t>
            </a:r>
            <a:endParaRPr sz="1800" dirty="0"/>
          </a:p>
          <a:p>
            <a:pPr marL="0" lvl="0" indent="0" algn="l" rtl="0">
              <a:spcBef>
                <a:spcPts val="1600"/>
              </a:spcBef>
              <a:spcAft>
                <a:spcPts val="0"/>
              </a:spcAft>
              <a:buNone/>
            </a:pPr>
            <a:r>
              <a:rPr lang="en" sz="1800" dirty="0"/>
              <a:t>Here are the steps you go through:</a:t>
            </a:r>
            <a:endParaRPr sz="1800" dirty="0"/>
          </a:p>
          <a:p>
            <a:pPr marL="457200" lvl="0" indent="-342900" algn="l" rtl="0">
              <a:spcBef>
                <a:spcPts val="1600"/>
              </a:spcBef>
              <a:spcAft>
                <a:spcPts val="0"/>
              </a:spcAft>
              <a:buSzPts val="1800"/>
              <a:buAutoNum type="arabicPeriod"/>
            </a:pPr>
            <a:r>
              <a:rPr lang="en" sz="1800" b="1" dirty="0"/>
              <a:t>There is a problem or question you’d like to answer.</a:t>
            </a:r>
            <a:r>
              <a:rPr lang="en" sz="1800" dirty="0"/>
              <a:t/>
            </a:r>
            <a:br>
              <a:rPr lang="en" sz="1800" dirty="0"/>
            </a:br>
            <a:endParaRPr i="1" dirty="0"/>
          </a:p>
          <a:p>
            <a:pPr marL="457200" lvl="0" indent="-342900" algn="l" rtl="0">
              <a:spcBef>
                <a:spcPts val="0"/>
              </a:spcBef>
              <a:spcAft>
                <a:spcPts val="0"/>
              </a:spcAft>
              <a:buSzPts val="1800"/>
              <a:buAutoNum type="arabicPeriod"/>
            </a:pPr>
            <a:r>
              <a:rPr lang="en" sz="1800" b="1" dirty="0"/>
              <a:t>You predict the outcome.</a:t>
            </a:r>
            <a:r>
              <a:rPr lang="en" sz="1800" dirty="0"/>
              <a:t/>
            </a:r>
            <a:br>
              <a:rPr lang="en" sz="1800" dirty="0"/>
            </a:br>
            <a:endParaRPr i="1" dirty="0"/>
          </a:p>
          <a:p>
            <a:pPr marL="457200" lvl="0" indent="-342900" algn="l" rtl="0">
              <a:spcBef>
                <a:spcPts val="0"/>
              </a:spcBef>
              <a:spcAft>
                <a:spcPts val="0"/>
              </a:spcAft>
              <a:buSzPts val="1800"/>
              <a:buAutoNum type="arabicPeriod"/>
            </a:pPr>
            <a:r>
              <a:rPr lang="en" sz="1800" b="1" dirty="0"/>
              <a:t>You perform the experiment.</a:t>
            </a:r>
            <a:r>
              <a:rPr lang="en" sz="1800" dirty="0"/>
              <a:t/>
            </a:r>
            <a:br>
              <a:rPr lang="en" sz="1800" dirty="0"/>
            </a:br>
            <a:endParaRPr i="1" dirty="0"/>
          </a:p>
          <a:p>
            <a:pPr marL="457200" lvl="0" indent="-342900" algn="l" rtl="0">
              <a:spcBef>
                <a:spcPts val="0"/>
              </a:spcBef>
              <a:spcAft>
                <a:spcPts val="0"/>
              </a:spcAft>
              <a:buSzPts val="1800"/>
              <a:buAutoNum type="arabicPeriod"/>
            </a:pPr>
            <a:r>
              <a:rPr lang="en" sz="1800" b="1" dirty="0"/>
              <a:t>You compare your results to your prediction. </a:t>
            </a:r>
            <a:endParaRPr i="1" dirty="0"/>
          </a:p>
          <a:p>
            <a:pPr marL="0" lvl="0" indent="0" algn="l" rtl="0">
              <a:spcBef>
                <a:spcPts val="1600"/>
              </a:spcBef>
              <a:spcAft>
                <a:spcPts val="0"/>
              </a:spcAft>
              <a:buNone/>
            </a:pPr>
            <a:endParaRPr sz="1800" dirty="0"/>
          </a:p>
          <a:p>
            <a:pPr marL="0" lvl="0" indent="0" algn="l" rtl="0">
              <a:spcBef>
                <a:spcPts val="1600"/>
              </a:spcBef>
              <a:spcAft>
                <a:spcPts val="1600"/>
              </a:spcAft>
              <a:buNone/>
            </a:pPr>
            <a:endParaRPr sz="1800" dirty="0"/>
          </a:p>
        </p:txBody>
      </p:sp>
      <p:pic>
        <p:nvPicPr>
          <p:cNvPr id="3" name="Picture 2" descr="INFOTHEKA DO 1º CICL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135" y="2475207"/>
            <a:ext cx="3706865" cy="28559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Toy Companies Testing Products</a:t>
            </a:r>
            <a:endParaRPr/>
          </a:p>
        </p:txBody>
      </p:sp>
      <p:sp>
        <p:nvSpPr>
          <p:cNvPr id="156" name="Google Shape;156;p26"/>
          <p:cNvSpPr txBox="1">
            <a:spLocks noGrp="1"/>
          </p:cNvSpPr>
          <p:nvPr>
            <p:ph type="body" idx="1"/>
          </p:nvPr>
        </p:nvSpPr>
        <p:spPr>
          <a:xfrm>
            <a:off x="311700" y="2198075"/>
            <a:ext cx="5593800" cy="4366800"/>
          </a:xfrm>
          <a:prstGeom prst="rect">
            <a:avLst/>
          </a:prstGeom>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sz="1800" dirty="0">
                <a:solidFill>
                  <a:srgbClr val="030303"/>
                </a:solidFill>
                <a:highlight>
                  <a:srgbClr val="F9F9F9"/>
                </a:highlight>
                <a:latin typeface="Roboto"/>
                <a:ea typeface="Roboto"/>
                <a:cs typeface="Roboto"/>
                <a:sym typeface="Roboto"/>
              </a:rPr>
              <a:t>Toy companies often use kids to test out their games and inventions to see how probable it is for children to want to play with them.</a:t>
            </a:r>
            <a:endParaRPr sz="1800" dirty="0"/>
          </a:p>
          <a:p>
            <a:pPr marL="0" lvl="0" indent="0" algn="l" rtl="0">
              <a:lnSpc>
                <a:spcPct val="150000"/>
              </a:lnSpc>
              <a:spcBef>
                <a:spcPts val="1600"/>
              </a:spcBef>
              <a:spcAft>
                <a:spcPts val="0"/>
              </a:spcAft>
              <a:buNone/>
            </a:pPr>
            <a:r>
              <a:rPr lang="en" sz="1800" dirty="0">
                <a:solidFill>
                  <a:srgbClr val="030303"/>
                </a:solidFill>
                <a:highlight>
                  <a:srgbClr val="F9F9F9"/>
                </a:highlight>
                <a:latin typeface="Roboto"/>
                <a:ea typeface="Roboto"/>
                <a:cs typeface="Roboto"/>
                <a:sym typeface="Roboto"/>
              </a:rPr>
              <a:t>In the movie </a:t>
            </a:r>
            <a:r>
              <a:rPr lang="en" sz="1800" i="1" dirty="0">
                <a:solidFill>
                  <a:srgbClr val="030303"/>
                </a:solidFill>
                <a:highlight>
                  <a:srgbClr val="F9F9F9"/>
                </a:highlight>
                <a:latin typeface="Roboto"/>
                <a:ea typeface="Roboto"/>
                <a:cs typeface="Roboto"/>
                <a:sym typeface="Roboto"/>
              </a:rPr>
              <a:t>Big</a:t>
            </a:r>
            <a:r>
              <a:rPr lang="en" sz="1800" dirty="0">
                <a:solidFill>
                  <a:srgbClr val="030303"/>
                </a:solidFill>
                <a:highlight>
                  <a:srgbClr val="F9F9F9"/>
                </a:highlight>
                <a:latin typeface="Roboto"/>
                <a:ea typeface="Roboto"/>
                <a:cs typeface="Roboto"/>
                <a:sym typeface="Roboto"/>
              </a:rPr>
              <a:t>, Josh is a 13-year-old boy who is transformed into a 35-year-old man by a fortune telling machine at a carnival.  He still thinks like he’s 13 years old and ends up getting a job at a toy company testing out the design of toys. </a:t>
            </a:r>
            <a:r>
              <a:rPr lang="en" sz="1800" dirty="0" smtClean="0">
                <a:solidFill>
                  <a:srgbClr val="030303"/>
                </a:solidFill>
                <a:highlight>
                  <a:srgbClr val="F9F9F9"/>
                </a:highlight>
                <a:latin typeface="Roboto"/>
                <a:ea typeface="Roboto"/>
                <a:cs typeface="Roboto"/>
                <a:sym typeface="Roboto"/>
              </a:rPr>
              <a:t>In </a:t>
            </a:r>
            <a:r>
              <a:rPr lang="en" sz="1800" dirty="0">
                <a:solidFill>
                  <a:srgbClr val="030303"/>
                </a:solidFill>
                <a:highlight>
                  <a:srgbClr val="F9F9F9"/>
                </a:highlight>
                <a:latin typeface="Roboto"/>
                <a:ea typeface="Roboto"/>
                <a:cs typeface="Roboto"/>
                <a:sym typeface="Roboto"/>
              </a:rPr>
              <a:t>this movie clip, he is giving his opinion about the company’s new toy and how likely kids are to like it.</a:t>
            </a:r>
            <a:endParaRPr sz="1800" dirty="0">
              <a:solidFill>
                <a:srgbClr val="030303"/>
              </a:solidFill>
              <a:highlight>
                <a:srgbClr val="F9F9F9"/>
              </a:highlight>
              <a:latin typeface="Roboto"/>
              <a:ea typeface="Roboto"/>
              <a:cs typeface="Roboto"/>
              <a:sym typeface="Roboto"/>
            </a:endParaRPr>
          </a:p>
          <a:p>
            <a:pPr marL="0" lvl="0" indent="0" algn="l" rtl="0">
              <a:spcBef>
                <a:spcPts val="1600"/>
              </a:spcBef>
              <a:spcAft>
                <a:spcPts val="0"/>
              </a:spcAft>
              <a:buNone/>
            </a:pPr>
            <a:endParaRPr sz="1800" dirty="0">
              <a:solidFill>
                <a:srgbClr val="030303"/>
              </a:solidFill>
              <a:highlight>
                <a:srgbClr val="F9F9F9"/>
              </a:highlight>
              <a:latin typeface="Roboto"/>
              <a:ea typeface="Roboto"/>
              <a:cs typeface="Roboto"/>
              <a:sym typeface="Roboto"/>
            </a:endParaRPr>
          </a:p>
          <a:p>
            <a:pPr marL="0" lvl="0" indent="0" algn="l" rtl="0">
              <a:spcBef>
                <a:spcPts val="1600"/>
              </a:spcBef>
              <a:spcAft>
                <a:spcPts val="0"/>
              </a:spcAft>
              <a:buNone/>
            </a:pPr>
            <a:endParaRPr sz="1800" dirty="0">
              <a:solidFill>
                <a:srgbClr val="030303"/>
              </a:solidFill>
              <a:highlight>
                <a:srgbClr val="F9F9F9"/>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endParaRPr sz="1800" dirty="0">
              <a:solidFill>
                <a:schemeClr val="dk1"/>
              </a:solidFill>
            </a:endParaRPr>
          </a:p>
          <a:p>
            <a:pPr marL="0" lvl="0" indent="0" algn="l" rtl="0">
              <a:spcBef>
                <a:spcPts val="1600"/>
              </a:spcBef>
              <a:spcAft>
                <a:spcPts val="0"/>
              </a:spcAft>
              <a:buClr>
                <a:schemeClr val="dk1"/>
              </a:buClr>
              <a:buSzPts val="1100"/>
              <a:buFont typeface="Arial"/>
              <a:buNone/>
            </a:pPr>
            <a:endParaRPr sz="1800" dirty="0">
              <a:solidFill>
                <a:srgbClr val="030303"/>
              </a:solidFill>
              <a:highlight>
                <a:srgbClr val="F9F9F9"/>
              </a:highlight>
              <a:latin typeface="Roboto"/>
              <a:ea typeface="Roboto"/>
              <a:cs typeface="Roboto"/>
              <a:sym typeface="Roboto"/>
            </a:endParaRPr>
          </a:p>
          <a:p>
            <a:pPr marL="0" lvl="0" indent="0" algn="l" rtl="0">
              <a:spcBef>
                <a:spcPts val="1600"/>
              </a:spcBef>
              <a:spcAft>
                <a:spcPts val="1600"/>
              </a:spcAft>
              <a:buNone/>
            </a:pPr>
            <a:endParaRPr sz="1800" dirty="0"/>
          </a:p>
        </p:txBody>
      </p:sp>
      <p:pic>
        <p:nvPicPr>
          <p:cNvPr id="157" name="Google Shape;157;p26" descr="Big movie clips: http://j.mp/1c1mEli&#10;BUY THE MOVIE:&#10;FandangoNOW - https://www.fandangonow.com/details/movie/big-1988/1MVafa6c728b69ba3f470e0a9cc4787a5ee?cmp=Movieclips_YT_Description&#10;iTunes - http://apple.co/1QPvS3M&#10;Google Play - http://bit.ly/1KaJSo4&#10;Amazon - http://amzn.to/1Hlbu9e&#10;Fox Movies - http://fox.co/2mBbkqW&#10;Don't miss the HOTTEST NEW TRAILERS: http://bit.ly/1u2y6pr&#10;&#10;CLIP DESCRIPTION:&#10;Josh (Tom Hanks) has a few opinions about the company's new toy.&#10;&#10;FILM DESCRIPTION:&#10;More than anything else, 13-year old New Jerseyite Josh (David Moscow) wants to be &quot;big&quot;. That's the wish he makes at an odd-looking amusement pier fortunetelling machine. The next morning, Josh wakes up-only to discover that he's grown to manhood overnight! (At this point, the part is taken over by Tom Hanks). Still a 13-year-old mentally and emotionally, Josh decides to hide out in New York City until he can figure out what to do next. He lucks into a job with a major toy company run by kid-at-heart McMillan (Robert Loggia). By cannily bringing a child's eye view to McMillan's business, Josh rises to the top-and in process, he falls in love with fellow employee Susan (Elizabeth Perkins). But he's still a kid, and he'd like to go back to his own world and own body. Written by Gary Ross and Anne Spielberg, Big proved a crucial success for budding director Penny Marshall, who'd work harmoniously with Hanks again on the radically different A League of Their Own. The cinematography was by Barry Sonenfeld, who went on to become a director himself with The Addams Family. That Big was heavily reliant upon the input of Tom Hanks and Penny Marshall was proven by the failed attempt to turn the property into a Broadway musical.&#10;&#10;CREDITS:&#10;TM &amp; © Fox (1988)&#10;Courtesy of Twentieth Century Fox Film Corporation&#10;Cast: Tom Hanks, John Heard, Robert Loggia, Elizabeth Perkins&#10;Director: Penny Marshall&#10;Producers: James L. Brooks, Gary Ross, Anne Spielberg, Robert Greenhut&#10;Screenwriters: Gary Ross, Anne Spielberg&#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Big (1988) - Josh Doesn't Get It Scene (3/5) | Movieclips">
            <a:hlinkClick r:id="rId3"/>
          </p:cNvPr>
          <p:cNvPicPr preferRelativeResize="0"/>
          <p:nvPr/>
        </p:nvPicPr>
        <p:blipFill>
          <a:blip r:embed="rId4">
            <a:alphaModFix/>
          </a:blip>
          <a:stretch>
            <a:fillRect/>
          </a:stretch>
        </p:blipFill>
        <p:spPr>
          <a:xfrm>
            <a:off x="5905500" y="1934250"/>
            <a:ext cx="3115424" cy="2637750"/>
          </a:xfrm>
          <a:prstGeom prst="rect">
            <a:avLst/>
          </a:prstGeom>
          <a:noFill/>
          <a:ln>
            <a:noFill/>
          </a:ln>
        </p:spPr>
      </p:pic>
      <p:sp>
        <p:nvSpPr>
          <p:cNvPr id="2" name="TextBox 1"/>
          <p:cNvSpPr txBox="1"/>
          <p:nvPr/>
        </p:nvSpPr>
        <p:spPr>
          <a:xfrm>
            <a:off x="6349042" y="4710023"/>
            <a:ext cx="2671882" cy="307777"/>
          </a:xfrm>
          <a:prstGeom prst="rect">
            <a:avLst/>
          </a:prstGeom>
          <a:noFill/>
        </p:spPr>
        <p:txBody>
          <a:bodyPr wrap="square" rtlCol="0">
            <a:spAutoFit/>
          </a:bodyPr>
          <a:lstStyle/>
          <a:p>
            <a:r>
              <a:rPr lang="en-CA" sz="700" dirty="0" smtClean="0"/>
              <a:t>Video Source</a:t>
            </a:r>
            <a:r>
              <a:rPr lang="en-CA" sz="700" dirty="0"/>
              <a:t>:   </a:t>
            </a:r>
            <a:r>
              <a:rPr lang="en-CA" sz="700" dirty="0">
                <a:hlinkClick r:id="rId5"/>
              </a:rPr>
              <a:t>https://</a:t>
            </a:r>
            <a:r>
              <a:rPr lang="en-CA" sz="700" dirty="0" smtClean="0">
                <a:hlinkClick r:id="rId5"/>
              </a:rPr>
              <a:t>www.youtube.com/watch?v=3ERuhks3GNk </a:t>
            </a:r>
            <a:endParaRPr lang="en-CA" sz="700" dirty="0"/>
          </a:p>
        </p:txBody>
      </p:sp>
      <p:pic>
        <p:nvPicPr>
          <p:cNvPr id="3" name="Picture 2" descr="Bumblebee (Animated) - Transformers Wik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036" y="579523"/>
            <a:ext cx="1714728" cy="15546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Fair/Unfair Games</a:t>
            </a:r>
            <a:endParaRPr/>
          </a:p>
        </p:txBody>
      </p:sp>
      <p:sp>
        <p:nvSpPr>
          <p:cNvPr id="164" name="Google Shape;164;p27"/>
          <p:cNvSpPr txBox="1">
            <a:spLocks noGrp="1"/>
          </p:cNvSpPr>
          <p:nvPr>
            <p:ph type="body" idx="2"/>
          </p:nvPr>
        </p:nvSpPr>
        <p:spPr>
          <a:xfrm>
            <a:off x="5026275" y="1536625"/>
            <a:ext cx="3179700" cy="39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A fair game is one where ALL the players are likely to win.</a:t>
            </a:r>
            <a:endParaRPr sz="1800"/>
          </a:p>
          <a:p>
            <a:pPr marL="0" lvl="0" indent="0" algn="l" rtl="0">
              <a:spcBef>
                <a:spcPts val="1600"/>
              </a:spcBef>
              <a:spcAft>
                <a:spcPts val="0"/>
              </a:spcAft>
              <a:buClr>
                <a:schemeClr val="dk1"/>
              </a:buClr>
              <a:buSzPts val="1100"/>
              <a:buFont typeface="Arial"/>
              <a:buNone/>
            </a:pPr>
            <a:r>
              <a:rPr lang="en" sz="1800"/>
              <a:t>Try out the games that follow to see if they are fair or not.</a:t>
            </a:r>
            <a:endParaRPr sz="1800"/>
          </a:p>
          <a:p>
            <a:pPr marL="0" lvl="0" indent="0" algn="l" rtl="0">
              <a:spcBef>
                <a:spcPts val="1600"/>
              </a:spcBef>
              <a:spcAft>
                <a:spcPts val="0"/>
              </a:spcAft>
              <a:buClr>
                <a:schemeClr val="dk1"/>
              </a:buClr>
              <a:buSzPts val="1100"/>
              <a:buFont typeface="Arial"/>
              <a:buNone/>
            </a:pPr>
            <a:r>
              <a:rPr lang="en" sz="1800"/>
              <a:t>You’ll be able to find both the experimental and theoretical probability of winning.</a:t>
            </a:r>
            <a:endParaRPr sz="1800"/>
          </a:p>
          <a:p>
            <a:pPr marL="0" lvl="0" indent="0" algn="l" rtl="0">
              <a:spcBef>
                <a:spcPts val="1600"/>
              </a:spcBef>
              <a:spcAft>
                <a:spcPts val="1600"/>
              </a:spcAft>
              <a:buNone/>
            </a:pPr>
            <a:endParaRPr sz="1800"/>
          </a:p>
        </p:txBody>
      </p:sp>
      <p:pic>
        <p:nvPicPr>
          <p:cNvPr id="2" name="Picture 1" descr="Fairview High School &gt; Gamers Gui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6" y="1780876"/>
            <a:ext cx="3807183" cy="29981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6" name="Group 5"/>
          <p:cNvGrpSpPr/>
          <p:nvPr/>
        </p:nvGrpSpPr>
        <p:grpSpPr>
          <a:xfrm>
            <a:off x="7125418" y="1235873"/>
            <a:ext cx="2018581" cy="1879128"/>
            <a:chOff x="0" y="0"/>
            <a:chExt cx="2590800" cy="247650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90800" cy="2476500"/>
            </a:xfrm>
            <a:prstGeom prst="rect">
              <a:avLst/>
            </a:prstGeom>
          </p:spPr>
        </p:pic>
        <p:sp>
          <p:nvSpPr>
            <p:cNvPr id="8" name="Text Box 2"/>
            <p:cNvSpPr txBox="1">
              <a:spLocks noChangeArrowheads="1"/>
            </p:cNvSpPr>
            <p:nvPr/>
          </p:nvSpPr>
          <p:spPr bwMode="auto">
            <a:xfrm>
              <a:off x="419100" y="1371600"/>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a:effectLst/>
                  <a:latin typeface="Calibri" panose="020F0502020204030204" pitchFamily="34" charset="0"/>
                  <a:ea typeface="Calibri" panose="020F0502020204030204" pitchFamily="34" charset="0"/>
                  <a:cs typeface="Times New Roman" panose="02020603050405020304" pitchFamily="18" charset="0"/>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19100" y="714375"/>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a:effectLst/>
                  <a:latin typeface="Calibri" panose="020F0502020204030204" pitchFamily="34" charset="0"/>
                  <a:ea typeface="Calibri" panose="020F0502020204030204" pitchFamily="34" charset="0"/>
                  <a:cs typeface="Times New Roman" panose="02020603050405020304" pitchFamily="18" charset="0"/>
                </a:rPr>
                <a:t>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
            <p:cNvSpPr txBox="1">
              <a:spLocks noChangeArrowheads="1"/>
            </p:cNvSpPr>
            <p:nvPr/>
          </p:nvSpPr>
          <p:spPr bwMode="auto">
            <a:xfrm>
              <a:off x="923925" y="314325"/>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a:effectLst/>
                  <a:latin typeface="Calibri" panose="020F0502020204030204" pitchFamily="34" charset="0"/>
                  <a:ea typeface="Calibri" panose="020F0502020204030204" pitchFamily="34" charset="0"/>
                  <a:cs typeface="Times New Roman" panose="02020603050405020304" pitchFamily="18" charset="0"/>
                </a:rPr>
                <a:t>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4"/>
            <p:cNvSpPr txBox="1">
              <a:spLocks noChangeArrowheads="1"/>
            </p:cNvSpPr>
            <p:nvPr/>
          </p:nvSpPr>
          <p:spPr bwMode="auto">
            <a:xfrm>
              <a:off x="1409700" y="314325"/>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5"/>
            <p:cNvSpPr txBox="1">
              <a:spLocks noChangeArrowheads="1"/>
            </p:cNvSpPr>
            <p:nvPr/>
          </p:nvSpPr>
          <p:spPr bwMode="auto">
            <a:xfrm>
              <a:off x="1933575" y="714375"/>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a:effectLst/>
                  <a:latin typeface="Calibri" panose="020F0502020204030204" pitchFamily="34" charset="0"/>
                  <a:ea typeface="Calibri" panose="020F0502020204030204" pitchFamily="34" charset="0"/>
                  <a:cs typeface="Times New Roman" panose="02020603050405020304" pitchFamily="18" charset="0"/>
                </a:rPr>
                <a:t>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6"/>
            <p:cNvSpPr txBox="1">
              <a:spLocks noChangeArrowheads="1"/>
            </p:cNvSpPr>
            <p:nvPr/>
          </p:nvSpPr>
          <p:spPr bwMode="auto">
            <a:xfrm>
              <a:off x="1943100" y="1371600"/>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a:effectLst/>
                  <a:latin typeface="Calibri" panose="020F0502020204030204" pitchFamily="34" charset="0"/>
                  <a:ea typeface="Calibri" panose="020F0502020204030204" pitchFamily="34" charset="0"/>
                  <a:cs typeface="Times New Roman" panose="02020603050405020304" pitchFamily="18" charset="0"/>
                </a:rPr>
                <a:t>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7"/>
            <p:cNvSpPr txBox="1">
              <a:spLocks noChangeArrowheads="1"/>
            </p:cNvSpPr>
            <p:nvPr/>
          </p:nvSpPr>
          <p:spPr bwMode="auto">
            <a:xfrm>
              <a:off x="923925" y="1704975"/>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dirty="0">
                  <a:effectLst/>
                  <a:latin typeface="Calibri" panose="020F0502020204030204" pitchFamily="34" charset="0"/>
                  <a:ea typeface="Calibri" panose="020F0502020204030204" pitchFamily="34" charset="0"/>
                  <a:cs typeface="Times New Roman" panose="02020603050405020304" pitchFamily="18" charset="0"/>
                </a:rPr>
                <a:t>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8"/>
            <p:cNvSpPr txBox="1">
              <a:spLocks noChangeArrowheads="1"/>
            </p:cNvSpPr>
            <p:nvPr/>
          </p:nvSpPr>
          <p:spPr bwMode="auto">
            <a:xfrm>
              <a:off x="1438275" y="1704975"/>
              <a:ext cx="276225"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CA" sz="2000">
                  <a:effectLst/>
                  <a:latin typeface="Calibri" panose="020F0502020204030204" pitchFamily="34" charset="0"/>
                  <a:ea typeface="Calibri" panose="020F0502020204030204" pitchFamily="34" charset="0"/>
                  <a:cs typeface="Times New Roman" panose="02020603050405020304" pitchFamily="18" charset="0"/>
                </a:rPr>
                <a:t>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0" name="Google Shape;170;p28"/>
          <p:cNvSpPr txBox="1">
            <a:spLocks noGrp="1"/>
          </p:cNvSpPr>
          <p:nvPr>
            <p:ph type="title"/>
          </p:nvPr>
        </p:nvSpPr>
        <p:spPr>
          <a:xfrm>
            <a:off x="-334851" y="258745"/>
            <a:ext cx="8520600" cy="5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Is This a Fair Game? Spinner Game 1</a:t>
            </a:r>
            <a:endParaRPr dirty="0"/>
          </a:p>
        </p:txBody>
      </p:sp>
      <p:sp>
        <p:nvSpPr>
          <p:cNvPr id="171" name="Google Shape;171;p28"/>
          <p:cNvSpPr txBox="1">
            <a:spLocks noGrp="1"/>
          </p:cNvSpPr>
          <p:nvPr>
            <p:ph type="body" idx="1"/>
          </p:nvPr>
        </p:nvSpPr>
        <p:spPr>
          <a:xfrm>
            <a:off x="40481" y="1165975"/>
            <a:ext cx="8520600" cy="49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chemeClr val="dk1"/>
                </a:solidFill>
              </a:rPr>
              <a:t>Materials needed: a spinner divided into 8 sections, a paper clip</a:t>
            </a:r>
            <a:endParaRPr sz="1600" b="1" dirty="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600" b="1" dirty="0">
                <a:solidFill>
                  <a:schemeClr val="dk1"/>
                </a:solidFill>
              </a:rPr>
              <a:t>PROBLEM:</a:t>
            </a:r>
            <a:r>
              <a:rPr lang="en" sz="1100" dirty="0"/>
              <a:t> </a:t>
            </a:r>
            <a:r>
              <a:rPr lang="en" sz="1600" dirty="0"/>
              <a:t> </a:t>
            </a:r>
            <a:r>
              <a:rPr lang="en" sz="1300" dirty="0"/>
              <a:t>Is this game fair?</a:t>
            </a:r>
            <a:br>
              <a:rPr lang="en" sz="1300" dirty="0"/>
            </a:br>
            <a:r>
              <a:rPr lang="en" sz="1300" i="1" dirty="0"/>
              <a:t>	</a:t>
            </a:r>
            <a:r>
              <a:rPr lang="en" sz="1300" i="1" dirty="0" smtClean="0"/>
              <a:t>      Spin </a:t>
            </a:r>
            <a:r>
              <a:rPr lang="en" sz="1300" i="1" dirty="0"/>
              <a:t>the spinner. If the pointer lands on an even number, Player A gets a point.</a:t>
            </a:r>
            <a:br>
              <a:rPr lang="en" sz="1300" i="1" dirty="0"/>
            </a:br>
            <a:r>
              <a:rPr lang="en" sz="1300" i="1" dirty="0"/>
              <a:t> </a:t>
            </a:r>
            <a:r>
              <a:rPr lang="en" sz="1300" i="1" dirty="0" smtClean="0"/>
              <a:t>                         If </a:t>
            </a:r>
            <a:r>
              <a:rPr lang="en" sz="1300" i="1" dirty="0"/>
              <a:t>the pointer lands on an odd number Player B gets a point.</a:t>
            </a:r>
            <a:br>
              <a:rPr lang="en" sz="1300" i="1" dirty="0"/>
            </a:br>
            <a:r>
              <a:rPr lang="en" sz="1300" i="1" dirty="0"/>
              <a:t>		</a:t>
            </a:r>
            <a:r>
              <a:rPr lang="en" sz="1300" dirty="0"/>
              <a:t/>
            </a:r>
            <a:br>
              <a:rPr lang="en" sz="1300" dirty="0"/>
            </a:br>
            <a:r>
              <a:rPr lang="en" sz="1600" b="1" dirty="0">
                <a:solidFill>
                  <a:schemeClr val="dk1"/>
                </a:solidFill>
              </a:rPr>
              <a:t>PREDICTION:</a:t>
            </a:r>
            <a:r>
              <a:rPr lang="en" sz="1400" dirty="0"/>
              <a:t>  Is this a fair game? </a:t>
            </a:r>
            <a:endParaRPr sz="1400" dirty="0"/>
          </a:p>
          <a:p>
            <a:pPr marL="0" lvl="0" indent="0" algn="l" rtl="0">
              <a:lnSpc>
                <a:spcPct val="100000"/>
              </a:lnSpc>
              <a:spcBef>
                <a:spcPts val="1600"/>
              </a:spcBef>
              <a:spcAft>
                <a:spcPts val="0"/>
              </a:spcAft>
              <a:buClr>
                <a:schemeClr val="dk1"/>
              </a:buClr>
              <a:buSzPts val="1100"/>
              <a:buFont typeface="Arial"/>
              <a:buNone/>
            </a:pPr>
            <a:r>
              <a:rPr lang="en" sz="1600" b="1" dirty="0">
                <a:solidFill>
                  <a:schemeClr val="dk1"/>
                </a:solidFill>
              </a:rPr>
              <a:t>EXPERIMENT: </a:t>
            </a:r>
            <a:r>
              <a:rPr lang="en" sz="1100" dirty="0"/>
              <a:t/>
            </a:r>
            <a:br>
              <a:rPr lang="en" sz="1100" dirty="0"/>
            </a:br>
            <a:r>
              <a:rPr lang="en" sz="1100" dirty="0"/>
              <a:t>1)  </a:t>
            </a:r>
            <a:r>
              <a:rPr lang="en" sz="1400" dirty="0"/>
              <a:t>Make a spinner with 8 sections. Put each of these numbers in a section:</a:t>
            </a:r>
            <a:br>
              <a:rPr lang="en" sz="1400" dirty="0"/>
            </a:br>
            <a:r>
              <a:rPr lang="en" sz="1400" dirty="0"/>
              <a:t>		1, 2, 3, 4, 4, 5, 6, 7</a:t>
            </a:r>
            <a:br>
              <a:rPr lang="en" sz="1400" dirty="0"/>
            </a:br>
            <a:r>
              <a:rPr lang="en" sz="1400" dirty="0"/>
              <a:t>2) Make a chart and label it: Player A (even no.) and Player B (odd no.). </a:t>
            </a:r>
            <a:br>
              <a:rPr lang="en" sz="1400" dirty="0"/>
            </a:br>
            <a:r>
              <a:rPr lang="en" sz="1400" dirty="0"/>
              <a:t>3)  Spin the spinner. Put a check in the box by each trial number as to which</a:t>
            </a:r>
            <a:br>
              <a:rPr lang="en" sz="1400" dirty="0"/>
            </a:br>
            <a:r>
              <a:rPr lang="en" sz="1400" dirty="0"/>
              <a:t>     player got an even or odd number.</a:t>
            </a:r>
            <a:br>
              <a:rPr lang="en" sz="1400" dirty="0"/>
            </a:br>
            <a:r>
              <a:rPr lang="en" sz="1400" dirty="0"/>
              <a:t>4)  Do 10 trials.</a:t>
            </a:r>
            <a:br>
              <a:rPr lang="en" sz="1400" dirty="0"/>
            </a:br>
            <a:r>
              <a:rPr lang="en" sz="1400" dirty="0"/>
              <a:t>5)  What is your experimental probability for getting an odd number?</a:t>
            </a:r>
            <a:br>
              <a:rPr lang="en" sz="1400" dirty="0"/>
            </a:br>
            <a:r>
              <a:rPr lang="en" sz="1400" dirty="0"/>
              <a:t>	P(odd number) = _____(fraction) </a:t>
            </a:r>
            <a:br>
              <a:rPr lang="en" sz="1400" dirty="0"/>
            </a:br>
            <a:r>
              <a:rPr lang="en" sz="1400" dirty="0"/>
              <a:t>		 </a:t>
            </a:r>
            <a:r>
              <a:rPr lang="en" sz="1400" dirty="0" smtClean="0"/>
              <a:t>         _____ </a:t>
            </a:r>
            <a:r>
              <a:rPr lang="en" sz="1400" dirty="0"/>
              <a:t>(percent)</a:t>
            </a:r>
            <a:br>
              <a:rPr lang="en" sz="1400" dirty="0"/>
            </a:br>
            <a:r>
              <a:rPr lang="en" sz="1400" dirty="0"/>
              <a:t>6) What is the theoretical probability of getting an odd number?</a:t>
            </a:r>
            <a:br>
              <a:rPr lang="en" sz="1400" dirty="0"/>
            </a:br>
            <a:r>
              <a:rPr lang="en" sz="1400" dirty="0"/>
              <a:t>	P(odd number) = _____(fraction) </a:t>
            </a:r>
            <a:br>
              <a:rPr lang="en" sz="1400" dirty="0"/>
            </a:br>
            <a:r>
              <a:rPr lang="en" sz="1400" dirty="0"/>
              <a:t>		 </a:t>
            </a:r>
            <a:r>
              <a:rPr lang="en" sz="1400" dirty="0" smtClean="0"/>
              <a:t>        ______ </a:t>
            </a:r>
            <a:r>
              <a:rPr lang="en" sz="1400" dirty="0"/>
              <a:t>(percent) (*Use a calculator if needed.)</a:t>
            </a:r>
            <a:endParaRPr sz="1400" dirty="0"/>
          </a:p>
          <a:p>
            <a:pPr marL="0" lvl="0" indent="0" algn="l" rtl="0">
              <a:lnSpc>
                <a:spcPct val="100000"/>
              </a:lnSpc>
              <a:spcBef>
                <a:spcPts val="1600"/>
              </a:spcBef>
              <a:spcAft>
                <a:spcPts val="0"/>
              </a:spcAft>
              <a:buClr>
                <a:schemeClr val="dk1"/>
              </a:buClr>
              <a:buSzPts val="1100"/>
              <a:buFont typeface="Arial"/>
              <a:buNone/>
            </a:pPr>
            <a:r>
              <a:rPr lang="en" sz="1600" b="1" dirty="0">
                <a:solidFill>
                  <a:schemeClr val="dk1"/>
                </a:solidFill>
              </a:rPr>
              <a:t>COMPARE RESULTS TO THE PREDICTION:</a:t>
            </a:r>
            <a:r>
              <a:rPr lang="en" sz="1300" dirty="0">
                <a:solidFill>
                  <a:schemeClr val="dk1"/>
                </a:solidFill>
              </a:rPr>
              <a:t/>
            </a:r>
            <a:br>
              <a:rPr lang="en" sz="1300" dirty="0">
                <a:solidFill>
                  <a:schemeClr val="dk1"/>
                </a:solidFill>
              </a:rPr>
            </a:br>
            <a:r>
              <a:rPr lang="en" sz="1400" dirty="0"/>
              <a:t>7) Is this a fair game? How do you know?</a:t>
            </a:r>
            <a:br>
              <a:rPr lang="en" sz="1400" dirty="0"/>
            </a:br>
            <a:r>
              <a:rPr lang="en" sz="1400" dirty="0"/>
              <a:t>8) </a:t>
            </a:r>
            <a:r>
              <a:rPr lang="en" sz="1200" dirty="0"/>
              <a:t>If you do another 10 trials will your experimental results be the same? Try it.</a:t>
            </a:r>
            <a:br>
              <a:rPr lang="en" sz="1200" dirty="0"/>
            </a:br>
            <a:endParaRPr sz="1400" dirty="0"/>
          </a:p>
          <a:p>
            <a:pPr marL="0" lvl="0" indent="0" algn="l" rtl="0">
              <a:lnSpc>
                <a:spcPct val="100000"/>
              </a:lnSpc>
              <a:spcBef>
                <a:spcPts val="1200"/>
              </a:spcBef>
              <a:spcAft>
                <a:spcPts val="1200"/>
              </a:spcAft>
              <a:buClr>
                <a:schemeClr val="dk1"/>
              </a:buClr>
              <a:buSzPts val="1100"/>
              <a:buFont typeface="Arial"/>
              <a:buNone/>
            </a:pPr>
            <a:r>
              <a:rPr lang="en" sz="1400" dirty="0"/>
              <a:t/>
            </a:r>
            <a:br>
              <a:rPr lang="en" sz="1400" dirty="0"/>
            </a:br>
            <a:r>
              <a:rPr lang="en" sz="1400" dirty="0"/>
              <a:t>	</a:t>
            </a:r>
            <a:endParaRPr dirty="0"/>
          </a:p>
        </p:txBody>
      </p:sp>
      <p:pic>
        <p:nvPicPr>
          <p:cNvPr id="173" name="Google Shape;173;p28"/>
          <p:cNvPicPr preferRelativeResize="0"/>
          <p:nvPr/>
        </p:nvPicPr>
        <p:blipFill rotWithShape="1">
          <a:blip r:embed="rId4">
            <a:alphaModFix/>
          </a:blip>
          <a:srcRect b="23884"/>
          <a:stretch/>
        </p:blipFill>
        <p:spPr>
          <a:xfrm>
            <a:off x="6301409" y="3428999"/>
            <a:ext cx="2704291" cy="3205031"/>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Is This a Fair Game? Spinner Game 2</a:t>
            </a:r>
            <a:endParaRPr/>
          </a:p>
          <a:p>
            <a:pPr marL="0" lvl="0" indent="0" algn="l" rtl="0">
              <a:spcBef>
                <a:spcPts val="0"/>
              </a:spcBef>
              <a:spcAft>
                <a:spcPts val="0"/>
              </a:spcAft>
              <a:buNone/>
            </a:pPr>
            <a:endParaRPr/>
          </a:p>
        </p:txBody>
      </p:sp>
      <p:sp>
        <p:nvSpPr>
          <p:cNvPr id="179" name="Google Shape;179;p29"/>
          <p:cNvSpPr txBox="1">
            <a:spLocks noGrp="1"/>
          </p:cNvSpPr>
          <p:nvPr>
            <p:ph type="body" idx="1"/>
          </p:nvPr>
        </p:nvSpPr>
        <p:spPr>
          <a:xfrm>
            <a:off x="311700" y="1356875"/>
            <a:ext cx="8520600" cy="47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chemeClr val="dk1"/>
                </a:solidFill>
              </a:rPr>
              <a:t>Materials needed: a spinner divided into 8 sections, a paper clip</a:t>
            </a:r>
            <a:endParaRPr sz="1600" b="1" dirty="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600" b="1" dirty="0">
                <a:solidFill>
                  <a:schemeClr val="dk1"/>
                </a:solidFill>
              </a:rPr>
              <a:t>PROBLEM:</a:t>
            </a:r>
            <a:r>
              <a:rPr lang="en" sz="1100" dirty="0"/>
              <a:t> </a:t>
            </a:r>
            <a:r>
              <a:rPr lang="en" sz="1600" dirty="0"/>
              <a:t> </a:t>
            </a:r>
            <a:r>
              <a:rPr lang="en" sz="1300" dirty="0"/>
              <a:t>Is this game fair?</a:t>
            </a:r>
            <a:br>
              <a:rPr lang="en" sz="1300" dirty="0"/>
            </a:br>
            <a:r>
              <a:rPr lang="en" sz="1300" i="1" dirty="0"/>
              <a:t>	</a:t>
            </a:r>
            <a:r>
              <a:rPr lang="en" sz="1300" i="1" dirty="0" smtClean="0"/>
              <a:t>      Spin </a:t>
            </a:r>
            <a:r>
              <a:rPr lang="en" sz="1300" i="1" dirty="0"/>
              <a:t>the spinner. </a:t>
            </a:r>
            <a:r>
              <a:rPr lang="en" sz="1300" i="1" dirty="0" smtClean="0"/>
              <a:t>If </a:t>
            </a:r>
            <a:r>
              <a:rPr lang="en" sz="1300" i="1" dirty="0"/>
              <a:t>the pointer lands on a multiple of 2, Player A gets a point.</a:t>
            </a:r>
            <a:br>
              <a:rPr lang="en" sz="1300" i="1" dirty="0"/>
            </a:br>
            <a:r>
              <a:rPr lang="en" sz="1300" i="1" dirty="0"/>
              <a:t>		If it lands on a multiple of 3, Player B gets a point.</a:t>
            </a:r>
            <a:br>
              <a:rPr lang="en" sz="1300" i="1" dirty="0"/>
            </a:br>
            <a:r>
              <a:rPr lang="en" sz="1300" i="1" dirty="0"/>
              <a:t>		</a:t>
            </a:r>
            <a:r>
              <a:rPr lang="en" sz="1300" dirty="0"/>
              <a:t/>
            </a:r>
            <a:br>
              <a:rPr lang="en" sz="1300" dirty="0"/>
            </a:br>
            <a:r>
              <a:rPr lang="en" sz="1600" b="1" dirty="0">
                <a:solidFill>
                  <a:schemeClr val="dk1"/>
                </a:solidFill>
              </a:rPr>
              <a:t>PREDICTION:</a:t>
            </a:r>
            <a:r>
              <a:rPr lang="en" sz="1400" dirty="0"/>
              <a:t>  Is this a fair game? How do you know?</a:t>
            </a:r>
            <a:endParaRPr sz="1100" dirty="0"/>
          </a:p>
          <a:p>
            <a:pPr marL="171450" lvl="0" indent="-171450" algn="l" rtl="0">
              <a:lnSpc>
                <a:spcPct val="100000"/>
              </a:lnSpc>
              <a:spcBef>
                <a:spcPts val="1600"/>
              </a:spcBef>
              <a:spcAft>
                <a:spcPts val="0"/>
              </a:spcAft>
              <a:buClr>
                <a:schemeClr val="dk1"/>
              </a:buClr>
              <a:buSzPts val="1100"/>
              <a:buFont typeface="Arial"/>
              <a:buNone/>
            </a:pPr>
            <a:r>
              <a:rPr lang="en" sz="1600" b="1" dirty="0">
                <a:solidFill>
                  <a:schemeClr val="dk1"/>
                </a:solidFill>
              </a:rPr>
              <a:t>EXPERIMENT: </a:t>
            </a:r>
            <a:r>
              <a:rPr lang="en" sz="1100" dirty="0"/>
              <a:t/>
            </a:r>
            <a:br>
              <a:rPr lang="en" sz="1100" dirty="0"/>
            </a:br>
            <a:r>
              <a:rPr lang="en" sz="1100" dirty="0"/>
              <a:t>1)  </a:t>
            </a:r>
            <a:r>
              <a:rPr lang="en" sz="1400" dirty="0"/>
              <a:t>Make a spinner with 8 sections. Put each of these numbers in a section:</a:t>
            </a:r>
            <a:br>
              <a:rPr lang="en" sz="1400" dirty="0"/>
            </a:br>
            <a:r>
              <a:rPr lang="en" sz="1400" dirty="0"/>
              <a:t>		6, 7, 9, 12, 15, 18, 24, 29</a:t>
            </a:r>
            <a:br>
              <a:rPr lang="en" sz="1400" dirty="0"/>
            </a:br>
            <a:r>
              <a:rPr lang="en" sz="1400" dirty="0"/>
              <a:t>2) Make a chart and label it: Player A (multiple of 2) and Player B (multiple 3). </a:t>
            </a:r>
            <a:br>
              <a:rPr lang="en" sz="1400" dirty="0"/>
            </a:br>
            <a:r>
              <a:rPr lang="en" sz="1400" dirty="0"/>
              <a:t>3)  Spin the spinner. Put a check in the box by each trial number as to which</a:t>
            </a:r>
            <a:br>
              <a:rPr lang="en" sz="1400" dirty="0"/>
            </a:br>
            <a:r>
              <a:rPr lang="en" sz="1400" dirty="0"/>
              <a:t>     player got a point.</a:t>
            </a:r>
            <a:br>
              <a:rPr lang="en" sz="1400" dirty="0"/>
            </a:br>
            <a:r>
              <a:rPr lang="en" sz="1400" dirty="0"/>
              <a:t>4)  Do 10 trials.</a:t>
            </a:r>
            <a:br>
              <a:rPr lang="en" sz="1400" dirty="0"/>
            </a:br>
            <a:r>
              <a:rPr lang="en" sz="1400" dirty="0"/>
              <a:t>5)  What is your experimental probability for getting a multiple of 2? multiple of 3?</a:t>
            </a:r>
            <a:br>
              <a:rPr lang="en" sz="1400" dirty="0"/>
            </a:br>
            <a:r>
              <a:rPr lang="en" sz="1400" dirty="0"/>
              <a:t>     Write it as a fraction and percent.</a:t>
            </a:r>
            <a:br>
              <a:rPr lang="en" sz="1400" dirty="0"/>
            </a:br>
            <a:r>
              <a:rPr lang="en" sz="1400" dirty="0"/>
              <a:t>6) What is the theoretical probability of getting a multiple of 2? multiple of 3?</a:t>
            </a:r>
            <a:br>
              <a:rPr lang="en" sz="1400" dirty="0"/>
            </a:br>
            <a:r>
              <a:rPr lang="en" sz="1400" dirty="0"/>
              <a:t>    Write it as a fraction and percent. (*Use a calculator if needed.)</a:t>
            </a:r>
            <a:endParaRPr sz="1400" dirty="0"/>
          </a:p>
          <a:p>
            <a:pPr marL="171450" lvl="0" indent="-171450" algn="l" rtl="0">
              <a:lnSpc>
                <a:spcPct val="100000"/>
              </a:lnSpc>
              <a:spcBef>
                <a:spcPts val="1200"/>
              </a:spcBef>
              <a:spcAft>
                <a:spcPts val="0"/>
              </a:spcAft>
              <a:buClr>
                <a:schemeClr val="dk1"/>
              </a:buClr>
              <a:buSzPts val="1100"/>
              <a:buFont typeface="Arial"/>
              <a:buNone/>
            </a:pPr>
            <a:r>
              <a:rPr lang="en" sz="1600" b="1" dirty="0">
                <a:solidFill>
                  <a:schemeClr val="dk1"/>
                </a:solidFill>
              </a:rPr>
              <a:t>COMPARE RESULTS TO THE PREDICTION:</a:t>
            </a:r>
            <a:r>
              <a:rPr lang="en" sz="1300" dirty="0">
                <a:solidFill>
                  <a:schemeClr val="dk1"/>
                </a:solidFill>
              </a:rPr>
              <a:t/>
            </a:r>
            <a:br>
              <a:rPr lang="en" sz="1300" dirty="0">
                <a:solidFill>
                  <a:schemeClr val="dk1"/>
                </a:solidFill>
              </a:rPr>
            </a:br>
            <a:r>
              <a:rPr lang="en" sz="1400" dirty="0"/>
              <a:t>7) Questions:</a:t>
            </a:r>
            <a:br>
              <a:rPr lang="en" sz="1400" dirty="0"/>
            </a:br>
            <a:r>
              <a:rPr lang="en" sz="1400" dirty="0"/>
              <a:t>	a) Is this a fair game? How do you know?</a:t>
            </a:r>
            <a:br>
              <a:rPr lang="en" sz="1400" dirty="0"/>
            </a:br>
            <a:r>
              <a:rPr lang="en" sz="1400" dirty="0"/>
              <a:t>	b) Would you have the same experimental results if you played this game again?</a:t>
            </a:r>
            <a:endParaRPr sz="1400" dirty="0"/>
          </a:p>
          <a:p>
            <a:pPr marL="0" lvl="0" indent="0" algn="l" rtl="0">
              <a:spcBef>
                <a:spcPts val="1200"/>
              </a:spcBef>
              <a:spcAft>
                <a:spcPts val="1600"/>
              </a:spcAft>
              <a:buNone/>
            </a:pPr>
            <a:endParaRPr dirty="0"/>
          </a:p>
        </p:txBody>
      </p:sp>
      <p:pic>
        <p:nvPicPr>
          <p:cNvPr id="180" name="Google Shape;180;p29"/>
          <p:cNvPicPr preferRelativeResize="0"/>
          <p:nvPr/>
        </p:nvPicPr>
        <p:blipFill>
          <a:blip r:embed="rId3">
            <a:alphaModFix/>
          </a:blip>
          <a:stretch>
            <a:fillRect/>
          </a:stretch>
        </p:blipFill>
        <p:spPr>
          <a:xfrm>
            <a:off x="7242325" y="1628763"/>
            <a:ext cx="1790700" cy="1800225"/>
          </a:xfrm>
          <a:prstGeom prst="rect">
            <a:avLst/>
          </a:prstGeom>
          <a:noFill/>
          <a:ln>
            <a:noFill/>
          </a:ln>
        </p:spPr>
      </p:pic>
      <p:pic>
        <p:nvPicPr>
          <p:cNvPr id="181" name="Google Shape;181;p29"/>
          <p:cNvPicPr preferRelativeResize="0"/>
          <p:nvPr/>
        </p:nvPicPr>
        <p:blipFill>
          <a:blip r:embed="rId4">
            <a:alphaModFix/>
          </a:blip>
          <a:stretch>
            <a:fillRect/>
          </a:stretch>
        </p:blipFill>
        <p:spPr>
          <a:xfrm>
            <a:off x="7070875" y="3509350"/>
            <a:ext cx="1962150" cy="23241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240390" y="439230"/>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Is This a Fair Game? Hamburgers!</a:t>
            </a:r>
            <a:endParaRPr dirty="0">
              <a:highlight>
                <a:srgbClr val="00FFFF"/>
              </a:highlight>
            </a:endParaRPr>
          </a:p>
        </p:txBody>
      </p:sp>
      <p:sp>
        <p:nvSpPr>
          <p:cNvPr id="187" name="Google Shape;187;p3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chemeClr val="dk1"/>
                </a:solidFill>
              </a:rPr>
              <a:t>Materials needed: 10 small pieces of paper, small plastic or paper bag</a:t>
            </a:r>
            <a:endParaRPr sz="1600" b="1" dirty="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600" b="1" dirty="0">
                <a:solidFill>
                  <a:schemeClr val="dk1"/>
                </a:solidFill>
              </a:rPr>
              <a:t>PROBLEM:</a:t>
            </a:r>
            <a:r>
              <a:rPr lang="en" sz="1100" dirty="0"/>
              <a:t> </a:t>
            </a:r>
            <a:r>
              <a:rPr lang="en" sz="1600" dirty="0"/>
              <a:t> </a:t>
            </a:r>
            <a:r>
              <a:rPr lang="en" sz="1300" dirty="0"/>
              <a:t>Is this game fair?</a:t>
            </a:r>
            <a:br>
              <a:rPr lang="en" sz="1300" dirty="0"/>
            </a:br>
            <a:r>
              <a:rPr lang="en" sz="1200" i="1" dirty="0"/>
              <a:t>	</a:t>
            </a:r>
            <a:r>
              <a:rPr lang="en" sz="1200" i="1" dirty="0" smtClean="0"/>
              <a:t>     Write </a:t>
            </a:r>
            <a:r>
              <a:rPr lang="en" sz="1200" i="1" dirty="0"/>
              <a:t>each of the letters from the word HAMBURGERS on a small piece of paper. </a:t>
            </a:r>
            <a:br>
              <a:rPr lang="en" sz="1200" i="1" dirty="0"/>
            </a:br>
            <a:r>
              <a:rPr lang="en" sz="1200" i="1" dirty="0"/>
              <a:t>	</a:t>
            </a:r>
            <a:r>
              <a:rPr lang="en" sz="1200" i="1" dirty="0" smtClean="0"/>
              <a:t>     Put </a:t>
            </a:r>
            <a:r>
              <a:rPr lang="en" sz="1200" i="1" dirty="0"/>
              <a:t>the letters in a bag. Take turns drawing letters from the bag.</a:t>
            </a:r>
            <a:br>
              <a:rPr lang="en" sz="1200" i="1" dirty="0"/>
            </a:br>
            <a:r>
              <a:rPr lang="en" sz="1200" i="1" dirty="0"/>
              <a:t>	 </a:t>
            </a:r>
            <a:r>
              <a:rPr lang="en" sz="1200" i="1" dirty="0" smtClean="0"/>
              <a:t>    If </a:t>
            </a:r>
            <a:r>
              <a:rPr lang="en" sz="1200" i="1" dirty="0"/>
              <a:t>a player draws a card with a </a:t>
            </a:r>
            <a:r>
              <a:rPr lang="en" sz="1200" b="1" i="1" dirty="0">
                <a:solidFill>
                  <a:srgbClr val="980000"/>
                </a:solidFill>
              </a:rPr>
              <a:t>consonant</a:t>
            </a:r>
            <a:r>
              <a:rPr lang="en" sz="1200" i="1" dirty="0"/>
              <a:t>, </a:t>
            </a:r>
            <a:r>
              <a:rPr lang="en" sz="1200" i="1" dirty="0">
                <a:solidFill>
                  <a:srgbClr val="980000"/>
                </a:solidFill>
              </a:rPr>
              <a:t>Player A </a:t>
            </a:r>
            <a:r>
              <a:rPr lang="en" sz="1200" i="1" dirty="0">
                <a:solidFill>
                  <a:srgbClr val="000000"/>
                </a:solidFill>
              </a:rPr>
              <a:t>gets</a:t>
            </a:r>
            <a:r>
              <a:rPr lang="en" sz="1200" i="1" dirty="0">
                <a:solidFill>
                  <a:srgbClr val="980000"/>
                </a:solidFill>
              </a:rPr>
              <a:t> 1 point.</a:t>
            </a:r>
            <a:r>
              <a:rPr lang="en" sz="1200" i="1" dirty="0"/>
              <a:t/>
            </a:r>
            <a:br>
              <a:rPr lang="en" sz="1200" i="1" dirty="0"/>
            </a:br>
            <a:r>
              <a:rPr lang="en" sz="1200" i="1" dirty="0"/>
              <a:t>	</a:t>
            </a:r>
            <a:r>
              <a:rPr lang="en" sz="1200" i="1" dirty="0" smtClean="0"/>
              <a:t>     Because </a:t>
            </a:r>
            <a:r>
              <a:rPr lang="en" sz="1200" i="1" dirty="0"/>
              <a:t>there are less vowels, if a player draws a </a:t>
            </a:r>
            <a:r>
              <a:rPr lang="en" sz="1200" b="1" i="1" dirty="0">
                <a:solidFill>
                  <a:srgbClr val="980000"/>
                </a:solidFill>
              </a:rPr>
              <a:t>vowel</a:t>
            </a:r>
            <a:r>
              <a:rPr lang="en" sz="1200" i="1" dirty="0"/>
              <a:t> </a:t>
            </a:r>
            <a:r>
              <a:rPr lang="en" sz="1200" i="1" dirty="0">
                <a:solidFill>
                  <a:srgbClr val="980000"/>
                </a:solidFill>
              </a:rPr>
              <a:t>Player B </a:t>
            </a:r>
            <a:r>
              <a:rPr lang="en" sz="1200" i="1" dirty="0">
                <a:solidFill>
                  <a:srgbClr val="000000"/>
                </a:solidFill>
              </a:rPr>
              <a:t>gets</a:t>
            </a:r>
            <a:r>
              <a:rPr lang="en" sz="1200" i="1" dirty="0">
                <a:solidFill>
                  <a:srgbClr val="980000"/>
                </a:solidFill>
              </a:rPr>
              <a:t> 2 points</a:t>
            </a:r>
            <a:r>
              <a:rPr lang="en" sz="1200" i="1" dirty="0"/>
              <a:t>. </a:t>
            </a:r>
            <a:br>
              <a:rPr lang="en" sz="1200" i="1" dirty="0"/>
            </a:br>
            <a:r>
              <a:rPr lang="en" sz="1200" i="1" dirty="0"/>
              <a:t>	</a:t>
            </a:r>
            <a:r>
              <a:rPr lang="en" sz="1200" i="1" dirty="0" smtClean="0"/>
              <a:t>     Record </a:t>
            </a:r>
            <a:r>
              <a:rPr lang="en" sz="1200" i="1" dirty="0"/>
              <a:t>the score and return the letter to the bag before the next player draws.</a:t>
            </a:r>
            <a:r>
              <a:rPr lang="en" sz="1300" i="1" dirty="0"/>
              <a:t/>
            </a:r>
            <a:br>
              <a:rPr lang="en" sz="1300" i="1" dirty="0"/>
            </a:br>
            <a:r>
              <a:rPr lang="en" sz="1300" i="1" dirty="0"/>
              <a:t>		</a:t>
            </a:r>
            <a:r>
              <a:rPr lang="en" sz="1300" dirty="0"/>
              <a:t/>
            </a:r>
            <a:br>
              <a:rPr lang="en" sz="1300" dirty="0"/>
            </a:br>
            <a:r>
              <a:rPr lang="en" sz="1600" b="1" dirty="0">
                <a:solidFill>
                  <a:schemeClr val="dk1"/>
                </a:solidFill>
              </a:rPr>
              <a:t>PREDICTION:</a:t>
            </a:r>
            <a:r>
              <a:rPr lang="en" sz="1400" dirty="0"/>
              <a:t>  </a:t>
            </a:r>
            <a:r>
              <a:rPr lang="en" sz="1200" dirty="0"/>
              <a:t>Which player do you think will win?</a:t>
            </a:r>
            <a:endParaRPr sz="900" dirty="0"/>
          </a:p>
          <a:p>
            <a:pPr marL="0" lvl="0" indent="0" algn="l" rtl="0">
              <a:lnSpc>
                <a:spcPct val="100000"/>
              </a:lnSpc>
              <a:spcBef>
                <a:spcPts val="1600"/>
              </a:spcBef>
              <a:spcAft>
                <a:spcPts val="1200"/>
              </a:spcAft>
              <a:buClr>
                <a:schemeClr val="dk1"/>
              </a:buClr>
              <a:buSzPts val="1100"/>
              <a:buFont typeface="Arial"/>
              <a:buNone/>
            </a:pPr>
            <a:r>
              <a:rPr lang="en" sz="1600" b="1" dirty="0">
                <a:solidFill>
                  <a:schemeClr val="dk1"/>
                </a:solidFill>
              </a:rPr>
              <a:t>EXPERIMENT: </a:t>
            </a:r>
            <a:r>
              <a:rPr lang="en" sz="1100" dirty="0"/>
              <a:t/>
            </a:r>
            <a:br>
              <a:rPr lang="en" sz="1100" dirty="0"/>
            </a:br>
            <a:r>
              <a:rPr lang="en" sz="1200" dirty="0"/>
              <a:t>1) Each of the pieces of paper has a letter from the word HAMBURGERS on it. </a:t>
            </a:r>
            <a:br>
              <a:rPr lang="en" sz="1200" dirty="0"/>
            </a:br>
            <a:r>
              <a:rPr lang="en" sz="1200" dirty="0"/>
              <a:t>    Put them in a small bag.</a:t>
            </a:r>
            <a:br>
              <a:rPr lang="en" sz="1200" dirty="0"/>
            </a:br>
            <a:r>
              <a:rPr lang="en" sz="1200" dirty="0"/>
              <a:t>2) Make a chart and label it: Player A (consonant - 1 point) and Player B (vowel - 2 points). </a:t>
            </a:r>
            <a:br>
              <a:rPr lang="en" sz="1200" dirty="0"/>
            </a:br>
            <a:r>
              <a:rPr lang="en" sz="1200" dirty="0"/>
              <a:t>3) Draw a card. Put a check in the box by each trial number as to which</a:t>
            </a:r>
            <a:br>
              <a:rPr lang="en" sz="1200" dirty="0"/>
            </a:br>
            <a:r>
              <a:rPr lang="en" sz="1200" dirty="0"/>
              <a:t>     player got a point. Put the paper back in the bag.</a:t>
            </a:r>
            <a:br>
              <a:rPr lang="en" sz="1200" dirty="0"/>
            </a:br>
            <a:r>
              <a:rPr lang="en" sz="1200" dirty="0"/>
              <a:t>4)  Do 20 trials. (Make another chart.)</a:t>
            </a:r>
            <a:br>
              <a:rPr lang="en" sz="1200" dirty="0"/>
            </a:br>
            <a:r>
              <a:rPr lang="en" sz="1200" dirty="0"/>
              <a:t>5)  What is your experimental probability for getting a vowel? consonant?</a:t>
            </a:r>
            <a:br>
              <a:rPr lang="en" sz="1200" dirty="0"/>
            </a:br>
            <a:r>
              <a:rPr lang="en" sz="1200" dirty="0"/>
              <a:t>     Write it as a fraction and percent.</a:t>
            </a:r>
            <a:br>
              <a:rPr lang="en" sz="1200" dirty="0"/>
            </a:br>
            <a:r>
              <a:rPr lang="en" sz="1200" dirty="0"/>
              <a:t>6) What is the theoretical probability of getting a a vowel? consonant?</a:t>
            </a:r>
            <a:br>
              <a:rPr lang="en" sz="1200" dirty="0"/>
            </a:br>
            <a:r>
              <a:rPr lang="en" sz="1200" dirty="0"/>
              <a:t>    Write it as a fraction and percent. </a:t>
            </a:r>
            <a:br>
              <a:rPr lang="en" sz="1200" dirty="0"/>
            </a:br>
            <a:r>
              <a:rPr lang="en" sz="1200" dirty="0"/>
              <a:t/>
            </a:r>
            <a:br>
              <a:rPr lang="en" sz="1200" dirty="0"/>
            </a:br>
            <a:r>
              <a:rPr lang="en" sz="1600" b="1" dirty="0">
                <a:solidFill>
                  <a:schemeClr val="dk1"/>
                </a:solidFill>
              </a:rPr>
              <a:t>COMPARE RESULTS TO THE PREDICTION:</a:t>
            </a:r>
            <a:r>
              <a:rPr lang="en" sz="1300" dirty="0">
                <a:solidFill>
                  <a:schemeClr val="dk1"/>
                </a:solidFill>
              </a:rPr>
              <a:t/>
            </a:r>
            <a:br>
              <a:rPr lang="en" sz="1300" dirty="0">
                <a:solidFill>
                  <a:schemeClr val="dk1"/>
                </a:solidFill>
              </a:rPr>
            </a:br>
            <a:r>
              <a:rPr lang="en" sz="1300" dirty="0">
                <a:solidFill>
                  <a:schemeClr val="dk1"/>
                </a:solidFill>
              </a:rPr>
              <a:t> </a:t>
            </a:r>
            <a:r>
              <a:rPr lang="en" sz="1200" dirty="0"/>
              <a:t>7) Is this a fair game? How do you know?</a:t>
            </a:r>
            <a:br>
              <a:rPr lang="en" sz="1200" dirty="0"/>
            </a:br>
            <a:r>
              <a:rPr lang="en" sz="1200" dirty="0"/>
              <a:t> 8) If you do another 20 trials will your experimental results be the same? Try it.</a:t>
            </a:r>
            <a:br>
              <a:rPr lang="en" sz="1200" dirty="0"/>
            </a:br>
            <a:r>
              <a:rPr lang="en" sz="1400" dirty="0"/>
              <a:t>	</a:t>
            </a:r>
            <a:endParaRPr dirty="0"/>
          </a:p>
        </p:txBody>
      </p:sp>
      <p:pic>
        <p:nvPicPr>
          <p:cNvPr id="188" name="Google Shape;188;p30"/>
          <p:cNvPicPr preferRelativeResize="0"/>
          <p:nvPr/>
        </p:nvPicPr>
        <p:blipFill>
          <a:blip r:embed="rId3">
            <a:alphaModFix/>
          </a:blip>
          <a:stretch>
            <a:fillRect/>
          </a:stretch>
        </p:blipFill>
        <p:spPr>
          <a:xfrm>
            <a:off x="6997576" y="3290422"/>
            <a:ext cx="1971675" cy="2543175"/>
          </a:xfrm>
          <a:prstGeom prst="rect">
            <a:avLst/>
          </a:prstGeom>
          <a:noFill/>
          <a:ln>
            <a:noFill/>
          </a:ln>
        </p:spPr>
      </p:pic>
      <p:pic>
        <p:nvPicPr>
          <p:cNvPr id="189" name="Google Shape;189;p30"/>
          <p:cNvPicPr preferRelativeResize="0"/>
          <p:nvPr/>
        </p:nvPicPr>
        <p:blipFill>
          <a:blip r:embed="rId4">
            <a:alphaModFix/>
          </a:blip>
          <a:stretch>
            <a:fillRect/>
          </a:stretch>
        </p:blipFill>
        <p:spPr>
          <a:xfrm>
            <a:off x="7195501" y="1098081"/>
            <a:ext cx="1773749" cy="1369073"/>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Sum of 2 Dice Game </a:t>
            </a:r>
            <a:endParaRPr/>
          </a:p>
        </p:txBody>
      </p:sp>
      <p:sp>
        <p:nvSpPr>
          <p:cNvPr id="195" name="Google Shape;195;p31"/>
          <p:cNvSpPr txBox="1">
            <a:spLocks noGrp="1"/>
          </p:cNvSpPr>
          <p:nvPr>
            <p:ph type="body" idx="1"/>
          </p:nvPr>
        </p:nvSpPr>
        <p:spPr>
          <a:xfrm>
            <a:off x="34506" y="1163699"/>
            <a:ext cx="8334000" cy="5281200"/>
          </a:xfrm>
          <a:prstGeom prst="rect">
            <a:avLst/>
          </a:prstGeom>
        </p:spPr>
        <p:txBody>
          <a:bodyPr spcFirstLastPara="1" wrap="square" lIns="91425" tIns="91425" rIns="91425" bIns="91425" anchor="t" anchorCtr="0">
            <a:noAutofit/>
          </a:bodyPr>
          <a:lstStyle/>
          <a:p>
            <a:pPr marL="0" indent="0">
              <a:lnSpc>
                <a:spcPct val="100000"/>
              </a:lnSpc>
              <a:buClr>
                <a:schemeClr val="dk1"/>
              </a:buClr>
              <a:buSzPts val="1100"/>
              <a:buNone/>
            </a:pPr>
            <a:r>
              <a:rPr lang="en" dirty="0">
                <a:solidFill>
                  <a:schemeClr val="dk1"/>
                </a:solidFill>
              </a:rPr>
              <a:t>Materials needed: 2 </a:t>
            </a:r>
            <a:r>
              <a:rPr lang="en" dirty="0" smtClean="0">
                <a:solidFill>
                  <a:schemeClr val="dk1"/>
                </a:solidFill>
              </a:rPr>
              <a:t>dice or</a:t>
            </a:r>
            <a:r>
              <a:rPr lang="en-CA" smtClean="0">
                <a:solidFill>
                  <a:srgbClr val="000000"/>
                </a:solidFill>
              </a:rPr>
              <a:t> </a:t>
            </a:r>
            <a:r>
              <a:rPr lang="en-CA" dirty="0">
                <a:solidFill>
                  <a:srgbClr val="000000"/>
                </a:solidFill>
              </a:rPr>
              <a:t>use digital dice (</a:t>
            </a:r>
            <a:r>
              <a:rPr lang="en-CA" dirty="0">
                <a:solidFill>
                  <a:srgbClr val="000000"/>
                </a:solidFill>
                <a:hlinkClick r:id="rId3"/>
              </a:rPr>
              <a:t>https://toytheater.com/dice</a:t>
            </a:r>
            <a:r>
              <a:rPr lang="en-CA" smtClean="0">
                <a:solidFill>
                  <a:srgbClr val="000000"/>
                </a:solidFill>
                <a:hlinkClick r:id="rId3"/>
              </a:rPr>
              <a:t>/</a:t>
            </a:r>
            <a:r>
              <a:rPr lang="en-CA" smtClean="0">
                <a:solidFill>
                  <a:srgbClr val="000000"/>
                </a:solidFill>
              </a:rPr>
              <a:t>), </a:t>
            </a:r>
            <a:r>
              <a:rPr lang="en" smtClean="0">
                <a:solidFill>
                  <a:schemeClr val="dk1"/>
                </a:solidFill>
              </a:rPr>
              <a:t>line </a:t>
            </a:r>
            <a:r>
              <a:rPr lang="en" dirty="0">
                <a:solidFill>
                  <a:schemeClr val="dk1"/>
                </a:solidFill>
              </a:rPr>
              <a:t>with numbers 2-12 spaced out, counters (bingo chips, beans, coins)</a:t>
            </a:r>
            <a:endParaRPr b="1" dirty="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600" b="1" dirty="0">
                <a:solidFill>
                  <a:schemeClr val="dk1"/>
                </a:solidFill>
              </a:rPr>
              <a:t>PROBLEM:</a:t>
            </a:r>
            <a:r>
              <a:rPr lang="en" sz="1100" dirty="0"/>
              <a:t> </a:t>
            </a:r>
            <a:r>
              <a:rPr lang="en" sz="1600" dirty="0"/>
              <a:t> </a:t>
            </a:r>
            <a:r>
              <a:rPr lang="en" sz="1300" dirty="0"/>
              <a:t>Toss 2 dice and add the numbers.</a:t>
            </a:r>
            <a:br>
              <a:rPr lang="en" sz="1300" dirty="0"/>
            </a:br>
            <a:r>
              <a:rPr lang="en" sz="1300" dirty="0"/>
              <a:t>	</a:t>
            </a:r>
            <a:r>
              <a:rPr lang="en" sz="1300" dirty="0" smtClean="0"/>
              <a:t>      There </a:t>
            </a:r>
            <a:r>
              <a:rPr lang="en" sz="1300" dirty="0"/>
              <a:t>are 11 possible outcomes: 2, 3, 4, 5, 6, 7, 8, 9, 10, 11, 12</a:t>
            </a:r>
            <a:br>
              <a:rPr lang="en" sz="1300" dirty="0"/>
            </a:br>
            <a:r>
              <a:rPr lang="en" sz="1300" dirty="0"/>
              <a:t> 	</a:t>
            </a:r>
            <a:r>
              <a:rPr lang="en" sz="1300" dirty="0" smtClean="0"/>
              <a:t>      Will </a:t>
            </a:r>
            <a:r>
              <a:rPr lang="en" sz="1300" dirty="0"/>
              <a:t>any one sum come up more often than any other?</a:t>
            </a:r>
            <a:endParaRPr sz="1300" dirty="0"/>
          </a:p>
          <a:p>
            <a:pPr marL="1485900" lvl="0" indent="-1485900" algn="l" rtl="0">
              <a:lnSpc>
                <a:spcPct val="100000"/>
              </a:lnSpc>
              <a:spcBef>
                <a:spcPts val="1600"/>
              </a:spcBef>
              <a:spcAft>
                <a:spcPts val="0"/>
              </a:spcAft>
              <a:buClr>
                <a:schemeClr val="dk1"/>
              </a:buClr>
              <a:buSzPts val="1100"/>
              <a:buFont typeface="Arial"/>
              <a:buNone/>
            </a:pPr>
            <a:r>
              <a:rPr lang="en" sz="1600" b="1" dirty="0">
                <a:solidFill>
                  <a:schemeClr val="dk1"/>
                </a:solidFill>
              </a:rPr>
              <a:t>PREDICTION: </a:t>
            </a:r>
            <a:r>
              <a:rPr lang="en" sz="1300" b="1" dirty="0">
                <a:solidFill>
                  <a:schemeClr val="dk1"/>
                </a:solidFill>
              </a:rPr>
              <a:t> </a:t>
            </a:r>
            <a:r>
              <a:rPr lang="en" sz="1300" dirty="0"/>
              <a:t>I think _________ is the most likely sum.</a:t>
            </a:r>
            <a:endParaRPr sz="1300" dirty="0"/>
          </a:p>
          <a:p>
            <a:pPr marL="0" lvl="0" indent="0" algn="l" rtl="0">
              <a:lnSpc>
                <a:spcPct val="100000"/>
              </a:lnSpc>
              <a:spcBef>
                <a:spcPts val="1600"/>
              </a:spcBef>
              <a:spcAft>
                <a:spcPts val="0"/>
              </a:spcAft>
              <a:buClr>
                <a:schemeClr val="dk1"/>
              </a:buClr>
              <a:buSzPts val="1100"/>
              <a:buFont typeface="Arial"/>
              <a:buNone/>
            </a:pPr>
            <a:r>
              <a:rPr lang="en" sz="1600" b="1" dirty="0">
                <a:solidFill>
                  <a:schemeClr val="dk1"/>
                </a:solidFill>
              </a:rPr>
              <a:t>EXPERIMENT: </a:t>
            </a:r>
            <a:r>
              <a:rPr lang="en" sz="1100" dirty="0"/>
              <a:t/>
            </a:r>
            <a:br>
              <a:rPr lang="en" sz="1100" dirty="0"/>
            </a:br>
            <a:r>
              <a:rPr lang="en" dirty="0"/>
              <a:t>1) Each player makes a number line with the numbers 2-12 spaced out </a:t>
            </a:r>
            <a:br>
              <a:rPr lang="en" dirty="0"/>
            </a:br>
            <a:r>
              <a:rPr lang="en" dirty="0"/>
              <a:t>    so you have room to put your counters above each sum. Numbers can have </a:t>
            </a:r>
            <a:br>
              <a:rPr lang="en" dirty="0"/>
            </a:br>
            <a:r>
              <a:rPr lang="en" dirty="0"/>
              <a:t>    more than 1 counter and some numbers may have none.</a:t>
            </a:r>
            <a:br>
              <a:rPr lang="en" dirty="0"/>
            </a:br>
            <a:r>
              <a:rPr lang="en" dirty="0"/>
              <a:t>2) Player A rolls the dice and adds both numbers. </a:t>
            </a:r>
            <a:br>
              <a:rPr lang="en" dirty="0"/>
            </a:br>
            <a:r>
              <a:rPr lang="en" dirty="0"/>
              <a:t>3) She removes one of the counters above that sum.  If there is more than one counter for that sum,</a:t>
            </a:r>
            <a:br>
              <a:rPr lang="en" dirty="0"/>
            </a:br>
            <a:r>
              <a:rPr lang="en" dirty="0"/>
              <a:t>    </a:t>
            </a:r>
            <a:r>
              <a:rPr lang="en" u="sng" dirty="0"/>
              <a:t>only one</a:t>
            </a:r>
            <a:r>
              <a:rPr lang="en" dirty="0"/>
              <a:t> can be removed.</a:t>
            </a:r>
            <a:br>
              <a:rPr lang="en" dirty="0"/>
            </a:br>
            <a:r>
              <a:rPr lang="en" dirty="0"/>
              <a:t>4) Now it’s Player B’s turn and he rolls the dice, adds the numbers and removes a counter (if possible).</a:t>
            </a:r>
            <a:br>
              <a:rPr lang="en" dirty="0"/>
            </a:br>
            <a:r>
              <a:rPr lang="en" dirty="0"/>
              <a:t>5) The player who removes all his/her counters first wins.</a:t>
            </a:r>
            <a:br>
              <a:rPr lang="en" dirty="0"/>
            </a:br>
            <a:r>
              <a:rPr lang="en" dirty="0"/>
              <a:t/>
            </a:r>
            <a:br>
              <a:rPr lang="en" dirty="0"/>
            </a:br>
            <a:r>
              <a:rPr lang="en" dirty="0"/>
              <a:t>Play the game </a:t>
            </a:r>
            <a:r>
              <a:rPr lang="en" u="sng" dirty="0"/>
              <a:t>several</a:t>
            </a:r>
            <a:r>
              <a:rPr lang="en" dirty="0"/>
              <a:t> times to develop a strategy.</a:t>
            </a:r>
            <a:endParaRPr sz="1300" dirty="0">
              <a:solidFill>
                <a:srgbClr val="FF0000"/>
              </a:solidFill>
            </a:endParaRPr>
          </a:p>
          <a:p>
            <a:pPr marL="0" lvl="0" indent="0" algn="l" rtl="0">
              <a:lnSpc>
                <a:spcPct val="100000"/>
              </a:lnSpc>
              <a:spcBef>
                <a:spcPts val="1200"/>
              </a:spcBef>
              <a:spcAft>
                <a:spcPts val="0"/>
              </a:spcAft>
              <a:buClr>
                <a:schemeClr val="dk1"/>
              </a:buClr>
              <a:buSzPts val="1100"/>
              <a:buFont typeface="Arial"/>
              <a:buNone/>
            </a:pPr>
            <a:r>
              <a:rPr lang="en" sz="1600" b="1" dirty="0">
                <a:solidFill>
                  <a:schemeClr val="dk1"/>
                </a:solidFill>
              </a:rPr>
              <a:t>COMPARE RESULTS TO THE PREDICTION:</a:t>
            </a:r>
            <a:br>
              <a:rPr lang="en" sz="1600" b="1" dirty="0">
                <a:solidFill>
                  <a:schemeClr val="dk1"/>
                </a:solidFill>
              </a:rPr>
            </a:br>
            <a:r>
              <a:rPr lang="en" dirty="0">
                <a:solidFill>
                  <a:srgbClr val="434343"/>
                </a:solidFill>
              </a:rPr>
              <a:t>6) I found these numbers _____________ came up the most often.</a:t>
            </a:r>
            <a:br>
              <a:rPr lang="en" dirty="0">
                <a:solidFill>
                  <a:srgbClr val="434343"/>
                </a:solidFill>
              </a:rPr>
            </a:br>
            <a:r>
              <a:rPr lang="en" dirty="0">
                <a:solidFill>
                  <a:srgbClr val="434343"/>
                </a:solidFill>
              </a:rPr>
              <a:t>7) What advice would you give someone for a strategy to use when they play this game?</a:t>
            </a:r>
            <a:endParaRPr dirty="0">
              <a:solidFill>
                <a:srgbClr val="434343"/>
              </a:solidFill>
            </a:endParaRPr>
          </a:p>
          <a:p>
            <a:pPr marL="0" lvl="0" indent="0" algn="l" rtl="0">
              <a:lnSpc>
                <a:spcPct val="100000"/>
              </a:lnSpc>
              <a:spcBef>
                <a:spcPts val="1200"/>
              </a:spcBef>
              <a:spcAft>
                <a:spcPts val="0"/>
              </a:spcAft>
              <a:buClr>
                <a:schemeClr val="dk1"/>
              </a:buClr>
              <a:buSzPts val="1100"/>
              <a:buFont typeface="Arial"/>
              <a:buNone/>
            </a:pPr>
            <a:endParaRPr sz="1600" b="1" dirty="0">
              <a:solidFill>
                <a:schemeClr val="dk1"/>
              </a:solidFill>
            </a:endParaRPr>
          </a:p>
          <a:p>
            <a:pPr marL="0" lvl="0" indent="0" algn="l" rtl="0">
              <a:lnSpc>
                <a:spcPct val="100000"/>
              </a:lnSpc>
              <a:spcBef>
                <a:spcPts val="1200"/>
              </a:spcBef>
              <a:spcAft>
                <a:spcPts val="0"/>
              </a:spcAft>
              <a:buClr>
                <a:schemeClr val="dk1"/>
              </a:buClr>
              <a:buSzPts val="1100"/>
              <a:buFont typeface="Arial"/>
              <a:buNone/>
            </a:pPr>
            <a:endParaRPr sz="1600" b="1" dirty="0">
              <a:solidFill>
                <a:schemeClr val="dk1"/>
              </a:solidFill>
            </a:endParaRPr>
          </a:p>
          <a:p>
            <a:pPr marL="0" lvl="0" indent="0" algn="l" rtl="0">
              <a:lnSpc>
                <a:spcPct val="100000"/>
              </a:lnSpc>
              <a:spcBef>
                <a:spcPts val="1200"/>
              </a:spcBef>
              <a:spcAft>
                <a:spcPts val="1600"/>
              </a:spcAft>
              <a:buNone/>
            </a:pPr>
            <a:endParaRPr dirty="0"/>
          </a:p>
        </p:txBody>
      </p:sp>
      <p:pic>
        <p:nvPicPr>
          <p:cNvPr id="196" name="Google Shape;196;p31"/>
          <p:cNvPicPr preferRelativeResize="0"/>
          <p:nvPr/>
        </p:nvPicPr>
        <p:blipFill rotWithShape="1">
          <a:blip r:embed="rId4">
            <a:alphaModFix/>
          </a:blip>
          <a:srcRect t="22436" b="6742"/>
          <a:stretch/>
        </p:blipFill>
        <p:spPr>
          <a:xfrm rot="-1">
            <a:off x="6278881" y="1874828"/>
            <a:ext cx="2553419" cy="135070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29630" y="76775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what you will learn:</a:t>
            </a:r>
            <a:endParaRPr dirty="0"/>
          </a:p>
        </p:txBody>
      </p:sp>
      <p:sp>
        <p:nvSpPr>
          <p:cNvPr id="64" name="Google Shape;64;p14"/>
          <p:cNvSpPr txBox="1">
            <a:spLocks noGrp="1"/>
          </p:cNvSpPr>
          <p:nvPr>
            <p:ph type="body" idx="1"/>
          </p:nvPr>
        </p:nvSpPr>
        <p:spPr>
          <a:xfrm>
            <a:off x="580300" y="1536625"/>
            <a:ext cx="4576500" cy="5145600"/>
          </a:xfrm>
          <a:prstGeom prst="rect">
            <a:avLst/>
          </a:prstGeom>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SzPts val="1800"/>
              <a:buChar char="●"/>
            </a:pPr>
            <a:r>
              <a:rPr lang="en" sz="1800"/>
              <a:t>what probability is</a:t>
            </a:r>
            <a:endParaRPr sz="1800"/>
          </a:p>
          <a:p>
            <a:pPr marL="457200" lvl="0" indent="-342900" algn="l" rtl="0">
              <a:lnSpc>
                <a:spcPct val="150000"/>
              </a:lnSpc>
              <a:spcBef>
                <a:spcPts val="0"/>
              </a:spcBef>
              <a:spcAft>
                <a:spcPts val="0"/>
              </a:spcAft>
              <a:buSzPts val="1800"/>
              <a:buChar char="●"/>
            </a:pPr>
            <a:r>
              <a:rPr lang="en" sz="1800"/>
              <a:t>why it’s important</a:t>
            </a:r>
            <a:endParaRPr sz="1800"/>
          </a:p>
          <a:p>
            <a:pPr marL="457200" lvl="0" indent="-342900" algn="l" rtl="0">
              <a:lnSpc>
                <a:spcPct val="150000"/>
              </a:lnSpc>
              <a:spcBef>
                <a:spcPts val="0"/>
              </a:spcBef>
              <a:spcAft>
                <a:spcPts val="0"/>
              </a:spcAft>
              <a:buSzPts val="1800"/>
              <a:buChar char="●"/>
            </a:pPr>
            <a:r>
              <a:rPr lang="en" sz="1800"/>
              <a:t>thinking of events on a probability line</a:t>
            </a:r>
            <a:endParaRPr sz="1800"/>
          </a:p>
          <a:p>
            <a:pPr marL="457200" lvl="0" indent="-342900" algn="l" rtl="0">
              <a:lnSpc>
                <a:spcPct val="150000"/>
              </a:lnSpc>
              <a:spcBef>
                <a:spcPts val="0"/>
              </a:spcBef>
              <a:spcAft>
                <a:spcPts val="0"/>
              </a:spcAft>
              <a:buSzPts val="1800"/>
              <a:buChar char="●"/>
            </a:pPr>
            <a:r>
              <a:rPr lang="en" sz="1800"/>
              <a:t>using the language of probability</a:t>
            </a:r>
            <a:endParaRPr sz="1800"/>
          </a:p>
          <a:p>
            <a:pPr marL="457200" lvl="0" indent="-342900" algn="l" rtl="0">
              <a:lnSpc>
                <a:spcPct val="150000"/>
              </a:lnSpc>
              <a:spcBef>
                <a:spcPts val="0"/>
              </a:spcBef>
              <a:spcAft>
                <a:spcPts val="0"/>
              </a:spcAft>
              <a:buSzPts val="1800"/>
              <a:buChar char="●"/>
            </a:pPr>
            <a:r>
              <a:rPr lang="en" sz="1800"/>
              <a:t>why probability activities are like a science experiment</a:t>
            </a:r>
            <a:endParaRPr sz="1800"/>
          </a:p>
          <a:p>
            <a:pPr marL="457200" lvl="0" indent="-342900" algn="l" rtl="0">
              <a:lnSpc>
                <a:spcPct val="150000"/>
              </a:lnSpc>
              <a:spcBef>
                <a:spcPts val="0"/>
              </a:spcBef>
              <a:spcAft>
                <a:spcPts val="0"/>
              </a:spcAft>
              <a:buSzPts val="1800"/>
              <a:buChar char="●"/>
            </a:pPr>
            <a:r>
              <a:rPr lang="en" sz="1800"/>
              <a:t>using fractions, decimals and percent to describe probability</a:t>
            </a:r>
            <a:endParaRPr sz="1800">
              <a:highlight>
                <a:srgbClr val="FFFF00"/>
              </a:highlight>
            </a:endParaRPr>
          </a:p>
          <a:p>
            <a:pPr marL="457200" lvl="0" indent="-342900" algn="l" rtl="0">
              <a:lnSpc>
                <a:spcPct val="150000"/>
              </a:lnSpc>
              <a:spcBef>
                <a:spcPts val="0"/>
              </a:spcBef>
              <a:spcAft>
                <a:spcPts val="0"/>
              </a:spcAft>
              <a:buSzPts val="1800"/>
              <a:buChar char="●"/>
            </a:pPr>
            <a:r>
              <a:rPr lang="en" sz="1800"/>
              <a:t>comparing experimental and theoretical results</a:t>
            </a:r>
            <a:endParaRPr sz="1800"/>
          </a:p>
          <a:p>
            <a:pPr marL="457200" lvl="0" indent="0" algn="l" rtl="0">
              <a:lnSpc>
                <a:spcPct val="150000"/>
              </a:lnSpc>
              <a:spcBef>
                <a:spcPts val="1600"/>
              </a:spcBef>
              <a:spcAft>
                <a:spcPts val="0"/>
              </a:spcAft>
              <a:buNone/>
            </a:pPr>
            <a:endParaRPr sz="1800"/>
          </a:p>
          <a:p>
            <a:pPr marL="457200" lvl="0" indent="0" algn="l" rtl="0">
              <a:lnSpc>
                <a:spcPct val="150000"/>
              </a:lnSpc>
              <a:spcBef>
                <a:spcPts val="1600"/>
              </a:spcBef>
              <a:spcAft>
                <a:spcPts val="1600"/>
              </a:spcAft>
              <a:buNone/>
            </a:pPr>
            <a:endParaRPr sz="1800"/>
          </a:p>
        </p:txBody>
      </p:sp>
      <p:pic>
        <p:nvPicPr>
          <p:cNvPr id="5" name="Picture 2" descr="Illustration of a dancing cartoon blue man : Fre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320" y="1836738"/>
            <a:ext cx="3018270" cy="3018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32"/>
          <p:cNvSpPr txBox="1">
            <a:spLocks noGrp="1"/>
          </p:cNvSpPr>
          <p:nvPr>
            <p:ph type="title"/>
          </p:nvPr>
        </p:nvSpPr>
        <p:spPr>
          <a:xfrm>
            <a:off x="0" y="452879"/>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Sum of 2 Dice Game  (Theoretical Probability)</a:t>
            </a:r>
            <a:endParaRPr dirty="0"/>
          </a:p>
          <a:p>
            <a:pPr marL="0" lvl="0" indent="0" algn="l" rtl="0">
              <a:spcBef>
                <a:spcPts val="0"/>
              </a:spcBef>
              <a:spcAft>
                <a:spcPts val="0"/>
              </a:spcAft>
              <a:buNone/>
            </a:pPr>
            <a:endParaRPr dirty="0"/>
          </a:p>
        </p:txBody>
      </p:sp>
      <p:pic>
        <p:nvPicPr>
          <p:cNvPr id="203" name="Google Shape;203;p32"/>
          <p:cNvPicPr preferRelativeResize="0"/>
          <p:nvPr/>
        </p:nvPicPr>
        <p:blipFill>
          <a:blip r:embed="rId3">
            <a:alphaModFix/>
          </a:blip>
          <a:stretch>
            <a:fillRect/>
          </a:stretch>
        </p:blipFill>
        <p:spPr>
          <a:xfrm>
            <a:off x="164500" y="1939150"/>
            <a:ext cx="8667800" cy="1898119"/>
          </a:xfrm>
          <a:prstGeom prst="rect">
            <a:avLst/>
          </a:prstGeom>
          <a:noFill/>
          <a:ln>
            <a:noFill/>
          </a:ln>
        </p:spPr>
      </p:pic>
      <p:sp>
        <p:nvSpPr>
          <p:cNvPr id="204" name="Google Shape;204;p32"/>
          <p:cNvSpPr txBox="1">
            <a:spLocks noGrp="1"/>
          </p:cNvSpPr>
          <p:nvPr>
            <p:ph type="body" idx="1"/>
          </p:nvPr>
        </p:nvSpPr>
        <p:spPr>
          <a:xfrm>
            <a:off x="435900" y="1524558"/>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Let’s analyze how this game works.</a:t>
            </a:r>
            <a:endParaRPr/>
          </a:p>
        </p:txBody>
      </p:sp>
      <p:sp>
        <p:nvSpPr>
          <p:cNvPr id="206" name="Google Shape;206;p32"/>
          <p:cNvSpPr/>
          <p:nvPr/>
        </p:nvSpPr>
        <p:spPr>
          <a:xfrm>
            <a:off x="3990363" y="4028500"/>
            <a:ext cx="4112400" cy="1741800"/>
          </a:xfrm>
          <a:prstGeom prst="wedgeEllipseCallout">
            <a:avLst>
              <a:gd name="adj1" fmla="val -72511"/>
              <a:gd name="adj2" fmla="val -704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Even though </a:t>
            </a:r>
            <a:r>
              <a:rPr lang="en" b="1" dirty="0">
                <a:solidFill>
                  <a:srgbClr val="6AA84F"/>
                </a:solidFill>
              </a:rPr>
              <a:t>1</a:t>
            </a:r>
            <a:r>
              <a:rPr lang="en" dirty="0"/>
              <a:t>+</a:t>
            </a:r>
            <a:r>
              <a:rPr lang="en" b="1" dirty="0">
                <a:solidFill>
                  <a:srgbClr val="CC0000"/>
                </a:solidFill>
              </a:rPr>
              <a:t>2</a:t>
            </a:r>
            <a:r>
              <a:rPr lang="en" dirty="0"/>
              <a:t> and </a:t>
            </a:r>
            <a:r>
              <a:rPr lang="en" b="1" dirty="0">
                <a:solidFill>
                  <a:srgbClr val="6AA84F"/>
                </a:solidFill>
              </a:rPr>
              <a:t>2</a:t>
            </a:r>
            <a:r>
              <a:rPr lang="en" dirty="0"/>
              <a:t>+</a:t>
            </a:r>
            <a:r>
              <a:rPr lang="en" b="1" dirty="0">
                <a:solidFill>
                  <a:srgbClr val="CC0000"/>
                </a:solidFill>
              </a:rPr>
              <a:t>1</a:t>
            </a:r>
            <a:r>
              <a:rPr lang="en" dirty="0"/>
              <a:t> are the same numbers and have the same sum, they can happen differently. So that’s counted as two ways.</a:t>
            </a:r>
            <a:endParaRPr dirty="0"/>
          </a:p>
        </p:txBody>
      </p:sp>
      <p:pic>
        <p:nvPicPr>
          <p:cNvPr id="208" name="Google Shape;208;p32"/>
          <p:cNvPicPr preferRelativeResize="0"/>
          <p:nvPr/>
        </p:nvPicPr>
        <p:blipFill>
          <a:blip r:embed="rId4">
            <a:alphaModFix/>
          </a:blip>
          <a:stretch>
            <a:fillRect/>
          </a:stretch>
        </p:blipFill>
        <p:spPr>
          <a:xfrm>
            <a:off x="7338452" y="5534791"/>
            <a:ext cx="481748" cy="473442"/>
          </a:xfrm>
          <a:prstGeom prst="rect">
            <a:avLst/>
          </a:prstGeom>
          <a:noFill/>
          <a:ln>
            <a:noFill/>
          </a:ln>
        </p:spPr>
      </p:pic>
      <p:pic>
        <p:nvPicPr>
          <p:cNvPr id="209" name="Google Shape;209;p32"/>
          <p:cNvPicPr preferRelativeResize="0"/>
          <p:nvPr/>
        </p:nvPicPr>
        <p:blipFill>
          <a:blip r:embed="rId5">
            <a:alphaModFix/>
          </a:blip>
          <a:stretch>
            <a:fillRect/>
          </a:stretch>
        </p:blipFill>
        <p:spPr>
          <a:xfrm>
            <a:off x="5145112" y="5606316"/>
            <a:ext cx="465136" cy="473442"/>
          </a:xfrm>
          <a:prstGeom prst="rect">
            <a:avLst/>
          </a:prstGeom>
          <a:noFill/>
          <a:ln>
            <a:noFill/>
          </a:ln>
        </p:spPr>
      </p:pic>
      <p:pic>
        <p:nvPicPr>
          <p:cNvPr id="210" name="Google Shape;210;p32"/>
          <p:cNvPicPr preferRelativeResize="0"/>
          <p:nvPr/>
        </p:nvPicPr>
        <p:blipFill>
          <a:blip r:embed="rId6">
            <a:alphaModFix/>
          </a:blip>
          <a:stretch>
            <a:fillRect/>
          </a:stretch>
        </p:blipFill>
        <p:spPr>
          <a:xfrm>
            <a:off x="4572000" y="5599004"/>
            <a:ext cx="481748" cy="473442"/>
          </a:xfrm>
          <a:prstGeom prst="rect">
            <a:avLst/>
          </a:prstGeom>
          <a:noFill/>
          <a:ln>
            <a:noFill/>
          </a:ln>
        </p:spPr>
      </p:pic>
      <p:pic>
        <p:nvPicPr>
          <p:cNvPr id="211" name="Google Shape;211;p32"/>
          <p:cNvPicPr preferRelativeResize="0"/>
          <p:nvPr/>
        </p:nvPicPr>
        <p:blipFill>
          <a:blip r:embed="rId7">
            <a:alphaModFix/>
          </a:blip>
          <a:stretch>
            <a:fillRect/>
          </a:stretch>
        </p:blipFill>
        <p:spPr>
          <a:xfrm>
            <a:off x="6754728" y="5534791"/>
            <a:ext cx="465136" cy="473442"/>
          </a:xfrm>
          <a:prstGeom prst="rect">
            <a:avLst/>
          </a:prstGeom>
          <a:noFill/>
          <a:ln>
            <a:noFill/>
          </a:ln>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7827" y="621102"/>
            <a:ext cx="1294536" cy="956662"/>
          </a:xfrm>
          <a:prstGeom prst="rect">
            <a:avLst/>
          </a:prstGeom>
        </p:spPr>
      </p:pic>
      <p:pic>
        <p:nvPicPr>
          <p:cNvPr id="4" name="Picture 3" descr="Cartoon Young Boy Pointing Out – Dedipic"/>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205" y="3802158"/>
            <a:ext cx="3100339" cy="310033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 of 2 Dice Game: Questions</a:t>
            </a:r>
            <a:endParaRPr/>
          </a:p>
        </p:txBody>
      </p:sp>
      <p:sp>
        <p:nvSpPr>
          <p:cNvPr id="217" name="Google Shape;217;p33"/>
          <p:cNvSpPr txBox="1">
            <a:spLocks noGrp="1"/>
          </p:cNvSpPr>
          <p:nvPr>
            <p:ph type="body" idx="1"/>
          </p:nvPr>
        </p:nvSpPr>
        <p:spPr>
          <a:xfrm>
            <a:off x="311700" y="1536624"/>
            <a:ext cx="8520600" cy="499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Questions:</a:t>
            </a:r>
            <a:endParaRPr b="1"/>
          </a:p>
          <a:p>
            <a:pPr marL="457200" lvl="0" indent="-342900" algn="l" rtl="0">
              <a:spcBef>
                <a:spcPts val="1600"/>
              </a:spcBef>
              <a:spcAft>
                <a:spcPts val="0"/>
              </a:spcAft>
              <a:buSzPts val="1800"/>
              <a:buAutoNum type="arabicParenR"/>
            </a:pPr>
            <a:r>
              <a:rPr lang="en"/>
              <a:t>How many sums are possible with the 2 Dice Game? _____</a:t>
            </a:r>
            <a:endParaRPr/>
          </a:p>
          <a:p>
            <a:pPr marL="457200" lvl="0" indent="-342900" algn="l" rtl="0">
              <a:spcBef>
                <a:spcPts val="0"/>
              </a:spcBef>
              <a:spcAft>
                <a:spcPts val="0"/>
              </a:spcAft>
              <a:buSzPts val="1800"/>
              <a:buAutoNum type="arabicParenR"/>
            </a:pPr>
            <a:r>
              <a:rPr lang="en"/>
              <a:t>Fill in the chart. Use a calculator.</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AutoNum type="arabicParenR"/>
            </a:pPr>
            <a:r>
              <a:rPr lang="en"/>
              <a:t>Kim’s prediction is that 12 would be the sum to come up the most often. Explain why this is very unlikely to happen.</a:t>
            </a:r>
            <a:endParaRPr/>
          </a:p>
          <a:p>
            <a:pPr marL="457200" lvl="0" indent="-342900" algn="l" rtl="0">
              <a:spcBef>
                <a:spcPts val="0"/>
              </a:spcBef>
              <a:spcAft>
                <a:spcPts val="0"/>
              </a:spcAft>
              <a:buSzPts val="1800"/>
              <a:buAutoNum type="arabicParenR"/>
            </a:pPr>
            <a:r>
              <a:rPr lang="en"/>
              <a:t>Mark saw the chart with all the possible combinations. He decided to place all his counters on 6, 7, and 8. Do you agree with this strategy? Why or why not?</a:t>
            </a:r>
            <a:endParaRPr/>
          </a:p>
        </p:txBody>
      </p:sp>
      <p:pic>
        <p:nvPicPr>
          <p:cNvPr id="218" name="Google Shape;218;p33"/>
          <p:cNvPicPr preferRelativeResize="0"/>
          <p:nvPr/>
        </p:nvPicPr>
        <p:blipFill>
          <a:blip r:embed="rId3">
            <a:alphaModFix/>
          </a:blip>
          <a:stretch>
            <a:fillRect/>
          </a:stretch>
        </p:blipFill>
        <p:spPr>
          <a:xfrm>
            <a:off x="4334000" y="2584801"/>
            <a:ext cx="3712850" cy="2253225"/>
          </a:xfrm>
          <a:prstGeom prst="rect">
            <a:avLst/>
          </a:prstGeom>
          <a:noFill/>
          <a:ln>
            <a:noFill/>
          </a:ln>
        </p:spPr>
      </p:pic>
      <p:pic>
        <p:nvPicPr>
          <p:cNvPr id="2" name="Picture 1" descr="File:Two red dice 01.svg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5318" y="588700"/>
            <a:ext cx="1983063" cy="12708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License Plates</a:t>
            </a:r>
            <a:endParaRPr/>
          </a:p>
        </p:txBody>
      </p:sp>
      <p:sp>
        <p:nvSpPr>
          <p:cNvPr id="225" name="Google Shape;225;p34"/>
          <p:cNvSpPr txBox="1">
            <a:spLocks noGrp="1"/>
          </p:cNvSpPr>
          <p:nvPr>
            <p:ph type="body" idx="1"/>
          </p:nvPr>
        </p:nvSpPr>
        <p:spPr>
          <a:xfrm>
            <a:off x="311700" y="1838500"/>
            <a:ext cx="8520600" cy="43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solidFill>
                  <a:srgbClr val="000000"/>
                </a:solidFill>
              </a:rPr>
              <a:t>Materials needed: paper and pencil</a:t>
            </a:r>
            <a:endParaRPr sz="1400" b="1" dirty="0">
              <a:solidFill>
                <a:srgbClr val="000000"/>
              </a:solidFill>
            </a:endParaRPr>
          </a:p>
          <a:p>
            <a:pPr marL="0" lvl="0" indent="0" algn="l" rtl="0">
              <a:spcBef>
                <a:spcPts val="1600"/>
              </a:spcBef>
              <a:spcAft>
                <a:spcPts val="0"/>
              </a:spcAft>
              <a:buClr>
                <a:schemeClr val="dk1"/>
              </a:buClr>
              <a:buSzPts val="1100"/>
              <a:buFont typeface="Arial"/>
              <a:buNone/>
            </a:pPr>
            <a:r>
              <a:rPr lang="en" sz="1600" b="1" dirty="0">
                <a:solidFill>
                  <a:srgbClr val="000000"/>
                </a:solidFill>
              </a:rPr>
              <a:t>PROBLEM:</a:t>
            </a:r>
            <a:r>
              <a:rPr lang="en" sz="1100" dirty="0">
                <a:solidFill>
                  <a:srgbClr val="000000"/>
                </a:solidFill>
              </a:rPr>
              <a:t> </a:t>
            </a:r>
            <a:r>
              <a:rPr lang="en" sz="1600" dirty="0">
                <a:solidFill>
                  <a:srgbClr val="000000"/>
                </a:solidFill>
              </a:rPr>
              <a:t> </a:t>
            </a:r>
            <a:r>
              <a:rPr lang="en" sz="1300" dirty="0">
                <a:solidFill>
                  <a:srgbClr val="000000"/>
                </a:solidFill>
              </a:rPr>
              <a:t>If you add the last 2 numbers on a license plate, will </a:t>
            </a:r>
            <a:r>
              <a:rPr lang="en" sz="1300" dirty="0" smtClean="0">
                <a:solidFill>
                  <a:srgbClr val="000000"/>
                </a:solidFill>
              </a:rPr>
              <a:t> </a:t>
            </a:r>
            <a:r>
              <a:rPr lang="en" sz="1300" dirty="0">
                <a:solidFill>
                  <a:srgbClr val="000000"/>
                </a:solidFill>
              </a:rPr>
              <a:t>any sum come up more often than any other?</a:t>
            </a:r>
            <a:br>
              <a:rPr lang="en" sz="1300" dirty="0">
                <a:solidFill>
                  <a:srgbClr val="000000"/>
                </a:solidFill>
              </a:rPr>
            </a:br>
            <a:r>
              <a:rPr lang="en" sz="1300" dirty="0">
                <a:solidFill>
                  <a:srgbClr val="000000"/>
                </a:solidFill>
              </a:rPr>
              <a:t/>
            </a:r>
            <a:br>
              <a:rPr lang="en" sz="1300" dirty="0">
                <a:solidFill>
                  <a:srgbClr val="000000"/>
                </a:solidFill>
              </a:rPr>
            </a:br>
            <a:r>
              <a:rPr lang="en" sz="1600" b="1" dirty="0">
                <a:solidFill>
                  <a:srgbClr val="000000"/>
                </a:solidFill>
              </a:rPr>
              <a:t>PREDICTION: </a:t>
            </a:r>
            <a:r>
              <a:rPr lang="en" sz="1300" b="1" dirty="0">
                <a:solidFill>
                  <a:srgbClr val="000000"/>
                </a:solidFill>
              </a:rPr>
              <a:t> </a:t>
            </a:r>
            <a:r>
              <a:rPr lang="en" sz="1300" dirty="0">
                <a:solidFill>
                  <a:srgbClr val="000000"/>
                </a:solidFill>
              </a:rPr>
              <a:t>I think _________ is the most likely sum.</a:t>
            </a:r>
            <a:endParaRPr sz="1300" dirty="0">
              <a:solidFill>
                <a:srgbClr val="000000"/>
              </a:solidFill>
            </a:endParaRPr>
          </a:p>
          <a:p>
            <a:pPr marL="0" lvl="0" indent="0" algn="l" rtl="0">
              <a:spcBef>
                <a:spcPts val="1600"/>
              </a:spcBef>
              <a:spcAft>
                <a:spcPts val="1200"/>
              </a:spcAft>
              <a:buClr>
                <a:schemeClr val="dk1"/>
              </a:buClr>
              <a:buSzPts val="1100"/>
              <a:buFont typeface="Arial"/>
              <a:buNone/>
            </a:pPr>
            <a:r>
              <a:rPr lang="en" sz="1600" b="1" dirty="0">
                <a:solidFill>
                  <a:srgbClr val="000000"/>
                </a:solidFill>
              </a:rPr>
              <a:t>EXPERIMENT: </a:t>
            </a:r>
            <a:r>
              <a:rPr lang="en" sz="1100" dirty="0">
                <a:solidFill>
                  <a:srgbClr val="000000"/>
                </a:solidFill>
              </a:rPr>
              <a:t/>
            </a:r>
            <a:br>
              <a:rPr lang="en" sz="1100" dirty="0">
                <a:solidFill>
                  <a:srgbClr val="000000"/>
                </a:solidFill>
              </a:rPr>
            </a:br>
            <a:r>
              <a:rPr lang="en" sz="1400" dirty="0">
                <a:solidFill>
                  <a:srgbClr val="000000"/>
                </a:solidFill>
              </a:rPr>
              <a:t>1) Write down the license plate numbers of 10 cars.</a:t>
            </a:r>
            <a:br>
              <a:rPr lang="en" sz="1400" dirty="0">
                <a:solidFill>
                  <a:srgbClr val="000000"/>
                </a:solidFill>
              </a:rPr>
            </a:br>
            <a:r>
              <a:rPr lang="en" sz="1400" dirty="0">
                <a:solidFill>
                  <a:srgbClr val="000000"/>
                </a:solidFill>
              </a:rPr>
              <a:t>2) </a:t>
            </a:r>
            <a:r>
              <a:rPr lang="en" sz="1400" dirty="0">
                <a:solidFill>
                  <a:schemeClr val="dk1"/>
                </a:solidFill>
              </a:rPr>
              <a:t>Add the last 2 numbers.</a:t>
            </a:r>
            <a:r>
              <a:rPr lang="en" sz="1400" dirty="0">
                <a:solidFill>
                  <a:srgbClr val="000000"/>
                </a:solidFill>
              </a:rPr>
              <a:t/>
            </a:r>
            <a:br>
              <a:rPr lang="en" sz="1400" dirty="0">
                <a:solidFill>
                  <a:srgbClr val="000000"/>
                </a:solidFill>
              </a:rPr>
            </a:br>
            <a:r>
              <a:rPr lang="en" sz="1400" dirty="0">
                <a:solidFill>
                  <a:srgbClr val="000000"/>
                </a:solidFill>
              </a:rPr>
              <a:t>3) Make a chart like the one on the right.</a:t>
            </a:r>
            <a:br>
              <a:rPr lang="en" sz="1400" dirty="0">
                <a:solidFill>
                  <a:srgbClr val="000000"/>
                </a:solidFill>
              </a:rPr>
            </a:br>
            <a:r>
              <a:rPr lang="en" sz="1400" dirty="0">
                <a:solidFill>
                  <a:srgbClr val="000000"/>
                </a:solidFill>
              </a:rPr>
              <a:t>4) Put a tally mark on the chart each time you get that sum.</a:t>
            </a:r>
            <a:br>
              <a:rPr lang="en" sz="1400" dirty="0">
                <a:solidFill>
                  <a:srgbClr val="000000"/>
                </a:solidFill>
              </a:rPr>
            </a:br>
            <a:r>
              <a:rPr lang="en" sz="1400" dirty="0">
                <a:solidFill>
                  <a:srgbClr val="000000"/>
                </a:solidFill>
              </a:rPr>
              <a:t/>
            </a:r>
            <a:br>
              <a:rPr lang="en" sz="1400" dirty="0">
                <a:solidFill>
                  <a:srgbClr val="000000"/>
                </a:solidFill>
              </a:rPr>
            </a:br>
            <a:r>
              <a:rPr lang="en" sz="1600" b="1" dirty="0">
                <a:solidFill>
                  <a:srgbClr val="000000"/>
                </a:solidFill>
              </a:rPr>
              <a:t>COMPARE RESULTS TO THE PREDICTION:</a:t>
            </a:r>
            <a:br>
              <a:rPr lang="en" sz="1600" b="1" dirty="0">
                <a:solidFill>
                  <a:srgbClr val="000000"/>
                </a:solidFill>
              </a:rPr>
            </a:br>
            <a:r>
              <a:rPr lang="en" sz="1400" dirty="0">
                <a:solidFill>
                  <a:srgbClr val="000000"/>
                </a:solidFill>
              </a:rPr>
              <a:t>5) I found this sum came up the most often. ________</a:t>
            </a:r>
            <a:br>
              <a:rPr lang="en" sz="1400" dirty="0">
                <a:solidFill>
                  <a:srgbClr val="000000"/>
                </a:solidFill>
              </a:rPr>
            </a:br>
            <a:r>
              <a:rPr lang="en" sz="1400" dirty="0">
                <a:solidFill>
                  <a:srgbClr val="000000"/>
                </a:solidFill>
              </a:rPr>
              <a:t>6) Was this result different or the same as your prediction?</a:t>
            </a:r>
            <a:br>
              <a:rPr lang="en" sz="1400" dirty="0">
                <a:solidFill>
                  <a:srgbClr val="000000"/>
                </a:solidFill>
              </a:rPr>
            </a:br>
            <a:r>
              <a:rPr lang="en" sz="1400" dirty="0">
                <a:solidFill>
                  <a:srgbClr val="000000"/>
                </a:solidFill>
              </a:rPr>
              <a:t>7) Which sum do you think would come up the most often if you looked at </a:t>
            </a:r>
            <a:br>
              <a:rPr lang="en" sz="1400" dirty="0">
                <a:solidFill>
                  <a:srgbClr val="000000"/>
                </a:solidFill>
              </a:rPr>
            </a:br>
            <a:r>
              <a:rPr lang="en" sz="1400" dirty="0">
                <a:solidFill>
                  <a:srgbClr val="000000"/>
                </a:solidFill>
              </a:rPr>
              <a:t>    thousands of license plates?</a:t>
            </a:r>
            <a:endParaRPr dirty="0">
              <a:solidFill>
                <a:srgbClr val="000000"/>
              </a:solidFill>
            </a:endParaRPr>
          </a:p>
        </p:txBody>
      </p:sp>
      <p:pic>
        <p:nvPicPr>
          <p:cNvPr id="227" name="Google Shape;227;p34"/>
          <p:cNvPicPr preferRelativeResize="0"/>
          <p:nvPr/>
        </p:nvPicPr>
        <p:blipFill>
          <a:blip r:embed="rId3">
            <a:alphaModFix/>
          </a:blip>
          <a:stretch>
            <a:fillRect/>
          </a:stretch>
        </p:blipFill>
        <p:spPr>
          <a:xfrm>
            <a:off x="7176052" y="2782957"/>
            <a:ext cx="1712164" cy="3880276"/>
          </a:xfrm>
          <a:prstGeom prst="rect">
            <a:avLst/>
          </a:prstGeom>
          <a:noFill/>
          <a:ln>
            <a:noFill/>
          </a:ln>
        </p:spPr>
      </p:pic>
      <p:pic>
        <p:nvPicPr>
          <p:cNvPr id="2" name="Picture 1" descr="MANITOBA CURRENT ISSUE ---LICENSE PLATE EYC575 | Flick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880" y="336777"/>
            <a:ext cx="1755913" cy="131693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License Plates  (Theoretical Probability)</a:t>
            </a:r>
            <a:endParaRPr/>
          </a:p>
          <a:p>
            <a:pPr marL="0" lvl="0" indent="0" algn="l" rtl="0">
              <a:spcBef>
                <a:spcPts val="0"/>
              </a:spcBef>
              <a:spcAft>
                <a:spcPts val="0"/>
              </a:spcAft>
              <a:buNone/>
            </a:pPr>
            <a:endParaRPr/>
          </a:p>
        </p:txBody>
      </p:sp>
      <p:sp>
        <p:nvSpPr>
          <p:cNvPr id="233" name="Google Shape;233;p35"/>
          <p:cNvSpPr txBox="1">
            <a:spLocks noGrp="1"/>
          </p:cNvSpPr>
          <p:nvPr>
            <p:ph type="body" idx="1"/>
          </p:nvPr>
        </p:nvSpPr>
        <p:spPr>
          <a:xfrm>
            <a:off x="311700" y="1536625"/>
            <a:ext cx="8520600" cy="49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find the theoretical probability, let’s make a chart like the one for the Sum of 2 Dice Game. </a:t>
            </a:r>
            <a:endParaRPr b="1"/>
          </a:p>
          <a:p>
            <a:pPr marL="0" lvl="0" indent="0" algn="l" rtl="0">
              <a:spcBef>
                <a:spcPts val="1600"/>
              </a:spcBef>
              <a:spcAft>
                <a:spcPts val="0"/>
              </a:spcAft>
              <a:buClr>
                <a:schemeClr val="dk1"/>
              </a:buClr>
              <a:buSzPts val="1100"/>
              <a:buFont typeface="Arial"/>
              <a:buNone/>
            </a:pPr>
            <a:r>
              <a:rPr lang="en" b="1"/>
              <a:t>Questions:</a:t>
            </a:r>
            <a:endParaRPr b="1"/>
          </a:p>
          <a:p>
            <a:pPr marL="457200" lvl="0" indent="-342900" algn="l" rtl="0">
              <a:spcBef>
                <a:spcPts val="1600"/>
              </a:spcBef>
              <a:spcAft>
                <a:spcPts val="0"/>
              </a:spcAft>
              <a:buSzPts val="1800"/>
              <a:buAutoNum type="arabicParenR"/>
            </a:pPr>
            <a:r>
              <a:rPr lang="en"/>
              <a:t>Fill in the rest </a:t>
            </a:r>
            <a:br>
              <a:rPr lang="en"/>
            </a:br>
            <a:r>
              <a:rPr lang="en"/>
              <a:t>of the chart.</a:t>
            </a:r>
            <a:endParaRPr/>
          </a:p>
          <a:p>
            <a:pPr marL="0" lvl="0" indent="0" algn="l" rtl="0">
              <a:spcBef>
                <a:spcPts val="1600"/>
              </a:spcBef>
              <a:spcAft>
                <a:spcPts val="0"/>
              </a:spcAft>
              <a:buNone/>
            </a:pPr>
            <a:endParaRPr/>
          </a:p>
          <a:p>
            <a:pPr marL="457200" lvl="0" indent="-342900" algn="l" rtl="0">
              <a:spcBef>
                <a:spcPts val="1600"/>
              </a:spcBef>
              <a:spcAft>
                <a:spcPts val="0"/>
              </a:spcAft>
              <a:buSzPts val="1800"/>
              <a:buAutoNum type="arabicParenR"/>
            </a:pPr>
            <a:r>
              <a:rPr lang="en"/>
              <a:t>What is the total number of sums? ________</a:t>
            </a:r>
            <a:endParaRPr/>
          </a:p>
          <a:p>
            <a:pPr marL="457200" lvl="0" indent="-342900" algn="l" rtl="0">
              <a:spcBef>
                <a:spcPts val="0"/>
              </a:spcBef>
              <a:spcAft>
                <a:spcPts val="0"/>
              </a:spcAft>
              <a:buSzPts val="1800"/>
              <a:buAutoNum type="arabicParenR"/>
            </a:pPr>
            <a:r>
              <a:rPr lang="en"/>
              <a:t>Which </a:t>
            </a:r>
            <a:r>
              <a:rPr lang="en" u="sng"/>
              <a:t>three</a:t>
            </a:r>
            <a:r>
              <a:rPr lang="en"/>
              <a:t> sums come up the most frequently? ________</a:t>
            </a:r>
            <a:endParaRPr/>
          </a:p>
          <a:p>
            <a:pPr marL="457200" lvl="0" indent="-342900" algn="l" rtl="0">
              <a:spcBef>
                <a:spcPts val="0"/>
              </a:spcBef>
              <a:spcAft>
                <a:spcPts val="0"/>
              </a:spcAft>
              <a:buSzPts val="1800"/>
              <a:buAutoNum type="arabicParenR"/>
            </a:pPr>
            <a:r>
              <a:rPr lang="en"/>
              <a:t>Twelve was an unlikely event in the Sum of 2 Dice game. Why is 12 more likely in the License Plates activity?</a:t>
            </a:r>
            <a:endParaRPr/>
          </a:p>
          <a:p>
            <a:pPr marL="457200" lvl="0" indent="-342900" algn="l" rtl="0">
              <a:spcBef>
                <a:spcPts val="0"/>
              </a:spcBef>
              <a:spcAft>
                <a:spcPts val="0"/>
              </a:spcAft>
              <a:buSzPts val="1800"/>
              <a:buAutoNum type="arabicParenR"/>
            </a:pPr>
            <a:r>
              <a:rPr lang="en"/>
              <a:t>Express the probability of the </a:t>
            </a:r>
            <a:r>
              <a:rPr lang="en" u="sng">
                <a:solidFill>
                  <a:srgbClr val="980000"/>
                </a:solidFill>
              </a:rPr>
              <a:t>most likely</a:t>
            </a:r>
            <a:r>
              <a:rPr lang="en">
                <a:solidFill>
                  <a:srgbClr val="980000"/>
                </a:solidFill>
              </a:rPr>
              <a:t> event </a:t>
            </a:r>
            <a:r>
              <a:rPr lang="en"/>
              <a:t>as a fraction, decimal, and a percent. (Use a calculator.)</a:t>
            </a:r>
            <a:endParaRPr/>
          </a:p>
        </p:txBody>
      </p:sp>
      <p:pic>
        <p:nvPicPr>
          <p:cNvPr id="234" name="Google Shape;234;p35"/>
          <p:cNvPicPr preferRelativeResize="0"/>
          <p:nvPr/>
        </p:nvPicPr>
        <p:blipFill>
          <a:blip r:embed="rId3">
            <a:alphaModFix/>
          </a:blip>
          <a:stretch>
            <a:fillRect/>
          </a:stretch>
        </p:blipFill>
        <p:spPr>
          <a:xfrm>
            <a:off x="2344900" y="2239825"/>
            <a:ext cx="6572052" cy="188162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6"/>
          <p:cNvSpPr txBox="1">
            <a:spLocks noGrp="1"/>
          </p:cNvSpPr>
          <p:nvPr>
            <p:ph type="title"/>
          </p:nvPr>
        </p:nvSpPr>
        <p:spPr>
          <a:xfrm>
            <a:off x="311700" y="339800"/>
            <a:ext cx="8520600" cy="59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Is This a Fair Game?  Drawing Objects from a Bag</a:t>
            </a:r>
            <a:endParaRPr dirty="0"/>
          </a:p>
        </p:txBody>
      </p:sp>
      <p:sp>
        <p:nvSpPr>
          <p:cNvPr id="241" name="Google Shape;241;p36"/>
          <p:cNvSpPr txBox="1">
            <a:spLocks noGrp="1"/>
          </p:cNvSpPr>
          <p:nvPr>
            <p:ph type="body" idx="1"/>
          </p:nvPr>
        </p:nvSpPr>
        <p:spPr>
          <a:xfrm>
            <a:off x="133494" y="932872"/>
            <a:ext cx="9010506" cy="54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dk1"/>
                </a:solidFill>
              </a:rPr>
              <a:t>Materials needed: small paper or plastic bag, 2 red and 2 blue small pieces of paper </a:t>
            </a:r>
            <a:br>
              <a:rPr lang="en" sz="1300" dirty="0">
                <a:solidFill>
                  <a:schemeClr val="dk1"/>
                </a:solidFill>
              </a:rPr>
            </a:br>
            <a:r>
              <a:rPr lang="en" sz="1300" dirty="0">
                <a:solidFill>
                  <a:schemeClr val="dk1"/>
                </a:solidFill>
              </a:rPr>
              <a:t> </a:t>
            </a:r>
            <a:r>
              <a:rPr lang="en" sz="1300" dirty="0" smtClean="0">
                <a:solidFill>
                  <a:schemeClr val="dk1"/>
                </a:solidFill>
              </a:rPr>
              <a:t>                         </a:t>
            </a:r>
          </a:p>
          <a:p>
            <a:pPr marL="0" lvl="0" indent="0" algn="l" rtl="0">
              <a:spcBef>
                <a:spcPts val="0"/>
              </a:spcBef>
              <a:spcAft>
                <a:spcPts val="0"/>
              </a:spcAft>
              <a:buNone/>
            </a:pPr>
            <a:r>
              <a:rPr lang="en" sz="1300" dirty="0" smtClean="0">
                <a:solidFill>
                  <a:schemeClr val="dk1"/>
                </a:solidFill>
              </a:rPr>
              <a:t>You </a:t>
            </a:r>
            <a:r>
              <a:rPr lang="en" sz="1300" dirty="0">
                <a:solidFill>
                  <a:schemeClr val="dk1"/>
                </a:solidFill>
              </a:rPr>
              <a:t>could also use 4 small objects - 2 are one colour and 2 are another colour. </a:t>
            </a:r>
            <a:br>
              <a:rPr lang="en" sz="1300" dirty="0">
                <a:solidFill>
                  <a:schemeClr val="dk1"/>
                </a:solidFill>
              </a:rPr>
            </a:br>
            <a:r>
              <a:rPr lang="en" sz="1300" dirty="0" smtClean="0">
                <a:solidFill>
                  <a:schemeClr val="dk1"/>
                </a:solidFill>
              </a:rPr>
              <a:t> </a:t>
            </a:r>
            <a:r>
              <a:rPr lang="en" sz="1300" dirty="0">
                <a:solidFill>
                  <a:schemeClr val="dk1"/>
                </a:solidFill>
              </a:rPr>
              <a:t>An example of objects could be 2 green and 2 gold buttons, or paperclips or </a:t>
            </a:r>
            <a:r>
              <a:rPr lang="en" sz="1300" dirty="0" smtClean="0">
                <a:solidFill>
                  <a:schemeClr val="dk1"/>
                </a:solidFill>
              </a:rPr>
              <a:t>bingo chips. </a:t>
            </a:r>
            <a:r>
              <a:rPr lang="en" sz="1300" dirty="0">
                <a:solidFill>
                  <a:schemeClr val="dk1"/>
                </a:solidFill>
              </a:rPr>
              <a:t>			</a:t>
            </a:r>
          </a:p>
          <a:p>
            <a:pPr marL="0" lvl="0" indent="0" algn="l" rtl="0">
              <a:spcBef>
                <a:spcPts val="0"/>
              </a:spcBef>
              <a:spcAft>
                <a:spcPts val="0"/>
              </a:spcAft>
              <a:buNone/>
            </a:pPr>
            <a:r>
              <a:rPr lang="en" sz="1300" dirty="0" smtClean="0">
                <a:solidFill>
                  <a:schemeClr val="dk1"/>
                </a:solidFill>
              </a:rPr>
              <a:t> (</a:t>
            </a:r>
            <a:r>
              <a:rPr lang="en" sz="1300" dirty="0">
                <a:solidFill>
                  <a:schemeClr val="dk1"/>
                </a:solidFill>
              </a:rPr>
              <a:t>They should be about the same size.)	</a:t>
            </a:r>
            <a:endParaRPr sz="1300" dirty="0">
              <a:solidFill>
                <a:schemeClr val="dk1"/>
              </a:solidFill>
            </a:endParaRPr>
          </a:p>
          <a:p>
            <a:pPr marL="0" lvl="0" indent="0" algn="l" rtl="0">
              <a:spcBef>
                <a:spcPts val="1600"/>
              </a:spcBef>
              <a:spcAft>
                <a:spcPts val="0"/>
              </a:spcAft>
              <a:buClr>
                <a:schemeClr val="dk1"/>
              </a:buClr>
              <a:buSzPts val="1100"/>
              <a:buFont typeface="Arial"/>
              <a:buNone/>
            </a:pPr>
            <a:r>
              <a:rPr lang="en" sz="1600" b="1" dirty="0">
                <a:solidFill>
                  <a:schemeClr val="dk1"/>
                </a:solidFill>
              </a:rPr>
              <a:t>PROBLEM:</a:t>
            </a:r>
            <a:r>
              <a:rPr lang="en" sz="1100" dirty="0"/>
              <a:t> </a:t>
            </a:r>
            <a:r>
              <a:rPr lang="en" sz="1300" dirty="0"/>
              <a:t> 	</a:t>
            </a:r>
            <a:r>
              <a:rPr lang="en" sz="1200" dirty="0"/>
              <a:t>Is this a fair game?</a:t>
            </a:r>
            <a:br>
              <a:rPr lang="en" sz="1200" dirty="0"/>
            </a:br>
            <a:r>
              <a:rPr lang="en" sz="1200" dirty="0"/>
              <a:t>		</a:t>
            </a:r>
            <a:r>
              <a:rPr lang="en" sz="1200" dirty="0" smtClean="0"/>
              <a:t>Draw </a:t>
            </a:r>
            <a:r>
              <a:rPr lang="en" sz="1200" dirty="0"/>
              <a:t>2 objects from the bag.</a:t>
            </a:r>
            <a:br>
              <a:rPr lang="en" sz="1200" dirty="0"/>
            </a:br>
            <a:r>
              <a:rPr lang="en" sz="1200" dirty="0"/>
              <a:t>		</a:t>
            </a:r>
            <a:r>
              <a:rPr lang="en" sz="1200" dirty="0" smtClean="0"/>
              <a:t>If </a:t>
            </a:r>
            <a:r>
              <a:rPr lang="en" sz="1200" dirty="0"/>
              <a:t>they are both the same colour, Player A gets a point.</a:t>
            </a:r>
            <a:br>
              <a:rPr lang="en" sz="1200" dirty="0"/>
            </a:br>
            <a:r>
              <a:rPr lang="en" sz="1200" dirty="0"/>
              <a:t>		</a:t>
            </a:r>
            <a:r>
              <a:rPr lang="en" sz="1200" dirty="0" smtClean="0"/>
              <a:t>If </a:t>
            </a:r>
            <a:r>
              <a:rPr lang="en" sz="1200" dirty="0"/>
              <a:t>they are different colours, player B gets a point.</a:t>
            </a:r>
            <a:r>
              <a:rPr lang="en" sz="1300" dirty="0"/>
              <a:t/>
            </a:r>
            <a:br>
              <a:rPr lang="en" sz="1300" dirty="0"/>
            </a:br>
            <a:r>
              <a:rPr lang="en" sz="1300" dirty="0"/>
              <a:t>			</a:t>
            </a:r>
            <a:br>
              <a:rPr lang="en" sz="1300" dirty="0"/>
            </a:br>
            <a:r>
              <a:rPr lang="en" sz="1600" b="1" dirty="0">
                <a:solidFill>
                  <a:schemeClr val="dk1"/>
                </a:solidFill>
              </a:rPr>
              <a:t>PREDICTION: </a:t>
            </a:r>
            <a:r>
              <a:rPr lang="en" sz="1300" b="1" dirty="0">
                <a:solidFill>
                  <a:schemeClr val="dk1"/>
                </a:solidFill>
              </a:rPr>
              <a:t> </a:t>
            </a:r>
            <a:r>
              <a:rPr lang="en" sz="1200" dirty="0"/>
              <a:t>I think this (is/isn’t) _______ a fair game.</a:t>
            </a:r>
            <a:endParaRPr sz="1200" dirty="0"/>
          </a:p>
          <a:p>
            <a:pPr marL="0" lvl="0" indent="0" algn="l" rtl="0">
              <a:spcBef>
                <a:spcPts val="1600"/>
              </a:spcBef>
              <a:spcAft>
                <a:spcPts val="0"/>
              </a:spcAft>
              <a:buNone/>
            </a:pPr>
            <a:r>
              <a:rPr lang="en" sz="1600" b="1" dirty="0">
                <a:solidFill>
                  <a:schemeClr val="dk1"/>
                </a:solidFill>
              </a:rPr>
              <a:t>EXPERIMENT: </a:t>
            </a:r>
            <a:r>
              <a:rPr lang="en" sz="1100" dirty="0"/>
              <a:t/>
            </a:r>
            <a:br>
              <a:rPr lang="en" sz="1100" dirty="0"/>
            </a:br>
            <a:r>
              <a:rPr lang="en" sz="1200" dirty="0"/>
              <a:t>1) Draw an object from the bag. Record on the chart (shade in that square) </a:t>
            </a:r>
            <a:br>
              <a:rPr lang="en" sz="1200" dirty="0"/>
            </a:br>
            <a:r>
              <a:rPr lang="en" sz="1200" dirty="0"/>
              <a:t>    which player got the point.</a:t>
            </a:r>
            <a:br>
              <a:rPr lang="en" sz="1200" dirty="0"/>
            </a:br>
            <a:r>
              <a:rPr lang="en" sz="1200" dirty="0"/>
              <a:t>2) Put the object back in the bag.</a:t>
            </a:r>
            <a:br>
              <a:rPr lang="en" sz="1200" dirty="0"/>
            </a:br>
            <a:r>
              <a:rPr lang="en" sz="1200" dirty="0"/>
              <a:t>3) Do 10 trials.</a:t>
            </a:r>
            <a:r>
              <a:rPr lang="en" sz="1400" dirty="0"/>
              <a:t/>
            </a:r>
            <a:br>
              <a:rPr lang="en" sz="1400" dirty="0"/>
            </a:br>
            <a:r>
              <a:rPr lang="en" sz="1400" dirty="0"/>
              <a:t/>
            </a:r>
            <a:br>
              <a:rPr lang="en" sz="1400" dirty="0"/>
            </a:br>
            <a:r>
              <a:rPr lang="en" sz="1600" b="1" dirty="0">
                <a:solidFill>
                  <a:schemeClr val="dk1"/>
                </a:solidFill>
              </a:rPr>
              <a:t>COMPARE RESULTS TO THE PREDICTION:</a:t>
            </a:r>
            <a:br>
              <a:rPr lang="en" sz="1600" b="1" dirty="0">
                <a:solidFill>
                  <a:schemeClr val="dk1"/>
                </a:solidFill>
              </a:rPr>
            </a:br>
            <a:r>
              <a:rPr lang="en" sz="1200" dirty="0">
                <a:solidFill>
                  <a:srgbClr val="434343"/>
                </a:solidFill>
              </a:rPr>
              <a:t>4) Write the experimental probability as a percent for:</a:t>
            </a:r>
            <a:br>
              <a:rPr lang="en" sz="1200" dirty="0">
                <a:solidFill>
                  <a:srgbClr val="434343"/>
                </a:solidFill>
              </a:rPr>
            </a:br>
            <a:r>
              <a:rPr lang="en" sz="1200" dirty="0" smtClean="0">
                <a:solidFill>
                  <a:srgbClr val="434343"/>
                </a:solidFill>
              </a:rPr>
              <a:t>	a</a:t>
            </a:r>
            <a:r>
              <a:rPr lang="en" sz="1200" dirty="0">
                <a:solidFill>
                  <a:srgbClr val="434343"/>
                </a:solidFill>
              </a:rPr>
              <a:t>) P(objects that match) ________	</a:t>
            </a:r>
            <a:r>
              <a:rPr lang="en" sz="1200" dirty="0" smtClean="0">
                <a:solidFill>
                  <a:srgbClr val="434343"/>
                </a:solidFill>
              </a:rPr>
              <a:t>b</a:t>
            </a:r>
            <a:r>
              <a:rPr lang="en" sz="1200" dirty="0">
                <a:solidFill>
                  <a:srgbClr val="434343"/>
                </a:solidFill>
              </a:rPr>
              <a:t>) P(objects that don’t match) ________</a:t>
            </a:r>
            <a:br>
              <a:rPr lang="en" sz="1200" dirty="0">
                <a:solidFill>
                  <a:srgbClr val="434343"/>
                </a:solidFill>
              </a:rPr>
            </a:br>
            <a:r>
              <a:rPr lang="en" sz="1200" dirty="0">
                <a:solidFill>
                  <a:srgbClr val="434343"/>
                </a:solidFill>
              </a:rPr>
              <a:t>5) How did your results compare with your prediction?  Any surprises?</a:t>
            </a:r>
            <a:br>
              <a:rPr lang="en" sz="1200" dirty="0">
                <a:solidFill>
                  <a:srgbClr val="434343"/>
                </a:solidFill>
              </a:rPr>
            </a:br>
            <a:r>
              <a:rPr lang="en" sz="1100" dirty="0">
                <a:solidFill>
                  <a:srgbClr val="434343"/>
                </a:solidFill>
              </a:rPr>
              <a:t>6) </a:t>
            </a:r>
            <a:r>
              <a:rPr lang="en" sz="1300" dirty="0"/>
              <a:t>Would you have the same results if you did this experiment again?</a:t>
            </a:r>
            <a:endParaRPr sz="1300" dirty="0"/>
          </a:p>
          <a:p>
            <a:pPr marL="0" lvl="0" indent="0" algn="l" rtl="0">
              <a:spcBef>
                <a:spcPts val="1200"/>
              </a:spcBef>
              <a:spcAft>
                <a:spcPts val="1200"/>
              </a:spcAft>
              <a:buNone/>
            </a:pPr>
            <a:r>
              <a:rPr lang="en" sz="1200" dirty="0">
                <a:solidFill>
                  <a:srgbClr val="434343"/>
                </a:solidFill>
              </a:rPr>
              <a:t/>
            </a:r>
            <a:br>
              <a:rPr lang="en" sz="1200" dirty="0">
                <a:solidFill>
                  <a:srgbClr val="434343"/>
                </a:solidFill>
              </a:rPr>
            </a:br>
            <a:endParaRPr sz="1600" dirty="0"/>
          </a:p>
        </p:txBody>
      </p:sp>
      <p:pic>
        <p:nvPicPr>
          <p:cNvPr id="242" name="Google Shape;242;p36"/>
          <p:cNvPicPr preferRelativeResize="0"/>
          <p:nvPr/>
        </p:nvPicPr>
        <p:blipFill>
          <a:blip r:embed="rId3">
            <a:alphaModFix/>
          </a:blip>
          <a:stretch>
            <a:fillRect/>
          </a:stretch>
        </p:blipFill>
        <p:spPr>
          <a:xfrm>
            <a:off x="6792150" y="3182803"/>
            <a:ext cx="2120675" cy="2704167"/>
          </a:xfrm>
          <a:prstGeom prst="rect">
            <a:avLst/>
          </a:prstGeom>
          <a:noFill/>
          <a:ln>
            <a:noFill/>
          </a:ln>
        </p:spPr>
      </p:pic>
      <p:pic>
        <p:nvPicPr>
          <p:cNvPr id="2" name="Picture 1" descr="TanOpenHand - Wisc-Online O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627492">
            <a:off x="7954350" y="1059709"/>
            <a:ext cx="664780" cy="746944"/>
          </a:xfrm>
          <a:prstGeom prst="rect">
            <a:avLst/>
          </a:prstGeom>
        </p:spPr>
      </p:pic>
      <p:pic>
        <p:nvPicPr>
          <p:cNvPr id="3" name="Picture 2" descr="Bag Shopping Orange · Free vector graphic on Pixab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2488" y="1608557"/>
            <a:ext cx="979812" cy="107704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body" idx="1"/>
          </p:nvPr>
        </p:nvSpPr>
        <p:spPr>
          <a:xfrm>
            <a:off x="311700" y="1216174"/>
            <a:ext cx="8520600" cy="564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make a list of what could happen when we draw the objects from the bag:</a:t>
            </a:r>
            <a:endParaRPr dirty="0"/>
          </a:p>
          <a:p>
            <a:pPr marL="457200" lvl="0" indent="457200" algn="l" rtl="0">
              <a:spcBef>
                <a:spcPts val="1600"/>
              </a:spcBef>
              <a:spcAft>
                <a:spcPts val="0"/>
              </a:spcAft>
              <a:buNone/>
            </a:pPr>
            <a:r>
              <a:rPr lang="en" dirty="0"/>
              <a:t>red-red</a:t>
            </a:r>
            <a:endParaRPr dirty="0"/>
          </a:p>
          <a:p>
            <a:pPr marL="457200" lvl="0" indent="457200" algn="l" rtl="0">
              <a:spcBef>
                <a:spcPts val="1600"/>
              </a:spcBef>
              <a:spcAft>
                <a:spcPts val="0"/>
              </a:spcAft>
              <a:buNone/>
            </a:pPr>
            <a:r>
              <a:rPr lang="en" dirty="0"/>
              <a:t>blue-blue</a:t>
            </a:r>
            <a:endParaRPr dirty="0"/>
          </a:p>
          <a:p>
            <a:pPr marL="457200" lvl="0" indent="457200" algn="l" rtl="0">
              <a:spcBef>
                <a:spcPts val="1600"/>
              </a:spcBef>
              <a:spcAft>
                <a:spcPts val="0"/>
              </a:spcAft>
              <a:buNone/>
            </a:pPr>
            <a:r>
              <a:rPr lang="en" dirty="0"/>
              <a:t>red-blue</a:t>
            </a:r>
            <a:endParaRPr dirty="0"/>
          </a:p>
          <a:p>
            <a:pPr marL="457200" lvl="0" indent="457200" algn="l" rtl="0">
              <a:spcBef>
                <a:spcPts val="1600"/>
              </a:spcBef>
              <a:spcAft>
                <a:spcPts val="0"/>
              </a:spcAft>
              <a:buNone/>
            </a:pPr>
            <a:r>
              <a:rPr lang="en" dirty="0"/>
              <a:t>blue-red</a:t>
            </a:r>
            <a:endParaRPr dirty="0"/>
          </a:p>
          <a:p>
            <a:pPr marL="25400" lvl="0" indent="0" algn="l" rtl="0">
              <a:spcBef>
                <a:spcPts val="1600"/>
              </a:spcBef>
              <a:spcAft>
                <a:spcPts val="0"/>
              </a:spcAft>
              <a:buSzPts val="1400"/>
              <a:buNone/>
            </a:pPr>
            <a:r>
              <a:rPr lang="en" sz="1400" dirty="0" smtClean="0"/>
              <a:t>1.  Total </a:t>
            </a:r>
            <a:r>
              <a:rPr lang="en" sz="1400" dirty="0"/>
              <a:t>possible outcomes = _______</a:t>
            </a:r>
            <a:endParaRPr sz="1400" dirty="0"/>
          </a:p>
          <a:p>
            <a:pPr marL="0" lvl="0" indent="0" algn="l" rtl="0">
              <a:spcBef>
                <a:spcPts val="1600"/>
              </a:spcBef>
              <a:spcAft>
                <a:spcPts val="0"/>
              </a:spcAft>
              <a:buClr>
                <a:schemeClr val="dk1"/>
              </a:buClr>
              <a:buSzPts val="1100"/>
              <a:buFont typeface="Arial"/>
              <a:buNone/>
            </a:pPr>
            <a:r>
              <a:rPr lang="en" sz="1400" dirty="0" smtClean="0"/>
              <a:t> 2</a:t>
            </a:r>
            <a:r>
              <a:rPr lang="en" sz="1400" dirty="0"/>
              <a:t>. Total number of outcomes for:</a:t>
            </a:r>
            <a:br>
              <a:rPr lang="en" sz="1400" dirty="0"/>
            </a:br>
            <a:r>
              <a:rPr lang="en" sz="1400" dirty="0"/>
              <a:t>	- objects that match ______</a:t>
            </a:r>
            <a:br>
              <a:rPr lang="en" sz="1400" dirty="0"/>
            </a:br>
            <a:r>
              <a:rPr lang="en" sz="1400" dirty="0"/>
              <a:t>	- objects that don’t match  ______</a:t>
            </a:r>
            <a:endParaRPr sz="1400" dirty="0"/>
          </a:p>
          <a:p>
            <a:pPr marL="0" lvl="0" indent="0" algn="l" rtl="0">
              <a:spcBef>
                <a:spcPts val="1600"/>
              </a:spcBef>
              <a:spcAft>
                <a:spcPts val="0"/>
              </a:spcAft>
              <a:buClr>
                <a:schemeClr val="dk1"/>
              </a:buClr>
              <a:buSzPts val="1100"/>
              <a:buFont typeface="Arial"/>
              <a:buNone/>
            </a:pPr>
            <a:r>
              <a:rPr lang="en" sz="1400" dirty="0" smtClean="0"/>
              <a:t> 3</a:t>
            </a:r>
            <a:r>
              <a:rPr lang="en" sz="1400" dirty="0"/>
              <a:t>. P(match) = 	_______ (fraction)</a:t>
            </a:r>
            <a:br>
              <a:rPr lang="en" sz="1400" dirty="0"/>
            </a:br>
            <a:r>
              <a:rPr lang="en" sz="1400" dirty="0"/>
              <a:t>		</a:t>
            </a:r>
            <a:r>
              <a:rPr lang="en" sz="1400" dirty="0" smtClean="0"/>
              <a:t>_______ </a:t>
            </a:r>
            <a:r>
              <a:rPr lang="en" sz="1400" dirty="0"/>
              <a:t>(decimal)</a:t>
            </a:r>
            <a:br>
              <a:rPr lang="en" sz="1400" dirty="0"/>
            </a:br>
            <a:r>
              <a:rPr lang="en" sz="1400" dirty="0"/>
              <a:t>		</a:t>
            </a:r>
            <a:r>
              <a:rPr lang="en" sz="1400" dirty="0" smtClean="0"/>
              <a:t>_______ </a:t>
            </a:r>
            <a:r>
              <a:rPr lang="en" sz="1400" dirty="0"/>
              <a:t>(percent)</a:t>
            </a:r>
            <a:endParaRPr sz="1400" dirty="0">
              <a:solidFill>
                <a:srgbClr val="980000"/>
              </a:solidFill>
            </a:endParaRPr>
          </a:p>
          <a:p>
            <a:pPr marL="0" lvl="0" indent="0" algn="l" rtl="0">
              <a:lnSpc>
                <a:spcPct val="100000"/>
              </a:lnSpc>
              <a:buClr>
                <a:schemeClr val="dk1"/>
              </a:buClr>
              <a:buSzPts val="1100"/>
              <a:buFont typeface="Arial"/>
              <a:buNone/>
            </a:pPr>
            <a:endParaRPr lang="en" sz="1400" dirty="0" smtClean="0"/>
          </a:p>
          <a:p>
            <a:pPr marL="0" lvl="0" indent="0" algn="l" rtl="0">
              <a:lnSpc>
                <a:spcPct val="100000"/>
              </a:lnSpc>
              <a:buClr>
                <a:schemeClr val="dk1"/>
              </a:buClr>
              <a:buSzPts val="1100"/>
              <a:buFont typeface="Arial"/>
              <a:buNone/>
            </a:pPr>
            <a:endParaRPr lang="en" sz="1400" dirty="0"/>
          </a:p>
          <a:p>
            <a:pPr marL="0" lvl="0" indent="0" algn="l" rtl="0">
              <a:lnSpc>
                <a:spcPct val="100000"/>
              </a:lnSpc>
              <a:buClr>
                <a:schemeClr val="dk1"/>
              </a:buClr>
              <a:buSzPts val="1100"/>
              <a:buFont typeface="Arial"/>
              <a:buNone/>
            </a:pPr>
            <a:r>
              <a:rPr lang="en" sz="1400" dirty="0" smtClean="0"/>
              <a:t> 5</a:t>
            </a:r>
            <a:r>
              <a:rPr lang="en" sz="1400" dirty="0"/>
              <a:t>. Is this a fair game? Explain your thinking.</a:t>
            </a:r>
            <a:endParaRPr sz="1400" dirty="0"/>
          </a:p>
        </p:txBody>
      </p:sp>
      <p:sp>
        <p:nvSpPr>
          <p:cNvPr id="248" name="Google Shape;248;p37"/>
          <p:cNvSpPr txBox="1">
            <a:spLocks noGrp="1"/>
          </p:cNvSpPr>
          <p:nvPr>
            <p:ph type="title"/>
          </p:nvPr>
        </p:nvSpPr>
        <p:spPr>
          <a:xfrm>
            <a:off x="311700" y="593375"/>
            <a:ext cx="8520600" cy="62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Drawing Objects from a Bag (Theoretical Probability)</a:t>
            </a:r>
            <a:endParaRPr/>
          </a:p>
          <a:p>
            <a:pPr marL="0" lvl="0" indent="0" algn="l" rtl="0">
              <a:spcBef>
                <a:spcPts val="0"/>
              </a:spcBef>
              <a:spcAft>
                <a:spcPts val="0"/>
              </a:spcAft>
              <a:buNone/>
            </a:pPr>
            <a:endParaRPr/>
          </a:p>
        </p:txBody>
      </p:sp>
      <p:sp>
        <p:nvSpPr>
          <p:cNvPr id="249" name="Google Shape;249;p37"/>
          <p:cNvSpPr txBox="1"/>
          <p:nvPr/>
        </p:nvSpPr>
        <p:spPr>
          <a:xfrm>
            <a:off x="4572000" y="5268556"/>
            <a:ext cx="4023000" cy="107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dirty="0">
                <a:solidFill>
                  <a:schemeClr val="dk2"/>
                </a:solidFill>
              </a:rPr>
              <a:t>4. P(don’t match) = 	_______ (fraction</a:t>
            </a:r>
            <a:r>
              <a:rPr lang="en" dirty="0" smtClean="0">
                <a:solidFill>
                  <a:schemeClr val="dk2"/>
                </a:solidFill>
              </a:rPr>
              <a:t>)</a:t>
            </a:r>
            <a:r>
              <a:rPr lang="en" dirty="0">
                <a:solidFill>
                  <a:schemeClr val="dk2"/>
                </a:solidFill>
              </a:rPr>
              <a:t>		</a:t>
            </a:r>
            <a:r>
              <a:rPr lang="en" dirty="0" smtClean="0">
                <a:solidFill>
                  <a:schemeClr val="dk2"/>
                </a:solidFill>
              </a:rPr>
              <a:t>	_______ </a:t>
            </a:r>
            <a:r>
              <a:rPr lang="en" dirty="0">
                <a:solidFill>
                  <a:schemeClr val="dk2"/>
                </a:solidFill>
              </a:rPr>
              <a:t>(decimal)</a:t>
            </a:r>
            <a:br>
              <a:rPr lang="en" dirty="0">
                <a:solidFill>
                  <a:schemeClr val="dk2"/>
                </a:solidFill>
              </a:rPr>
            </a:br>
            <a:r>
              <a:rPr lang="en" dirty="0">
                <a:solidFill>
                  <a:schemeClr val="dk2"/>
                </a:solidFill>
              </a:rPr>
              <a:t>	</a:t>
            </a:r>
            <a:r>
              <a:rPr lang="en" dirty="0" smtClean="0">
                <a:solidFill>
                  <a:schemeClr val="dk2"/>
                </a:solidFill>
              </a:rPr>
              <a:t>	_______ </a:t>
            </a:r>
            <a:r>
              <a:rPr lang="en" dirty="0">
                <a:solidFill>
                  <a:schemeClr val="dk2"/>
                </a:solidFill>
              </a:rPr>
              <a:t>(percent)</a:t>
            </a:r>
            <a:endParaRPr dirty="0"/>
          </a:p>
        </p:txBody>
      </p:sp>
      <p:sp>
        <p:nvSpPr>
          <p:cNvPr id="256" name="Google Shape;256;p37"/>
          <p:cNvSpPr/>
          <p:nvPr/>
        </p:nvSpPr>
        <p:spPr>
          <a:xfrm>
            <a:off x="591953" y="2973417"/>
            <a:ext cx="338700" cy="346200"/>
          </a:xfrm>
          <a:prstGeom prst="smileyFace">
            <a:avLst>
              <a:gd name="adj" fmla="val 4653"/>
            </a:avLst>
          </a:pr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7"/>
          <p:cNvSpPr/>
          <p:nvPr/>
        </p:nvSpPr>
        <p:spPr>
          <a:xfrm>
            <a:off x="930583" y="2973428"/>
            <a:ext cx="338700" cy="346200"/>
          </a:xfrm>
          <a:prstGeom prst="smileyFace">
            <a:avLst>
              <a:gd name="adj" fmla="val 4653"/>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7"/>
          <p:cNvSpPr/>
          <p:nvPr/>
        </p:nvSpPr>
        <p:spPr>
          <a:xfrm>
            <a:off x="930591" y="3493145"/>
            <a:ext cx="338700" cy="346200"/>
          </a:xfrm>
          <a:prstGeom prst="smileyFace">
            <a:avLst>
              <a:gd name="adj" fmla="val 4653"/>
            </a:avLst>
          </a:pr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7"/>
          <p:cNvSpPr/>
          <p:nvPr/>
        </p:nvSpPr>
        <p:spPr>
          <a:xfrm>
            <a:off x="591953" y="3493127"/>
            <a:ext cx="338700" cy="346200"/>
          </a:xfrm>
          <a:prstGeom prst="smileyFace">
            <a:avLst>
              <a:gd name="adj" fmla="val 4653"/>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p:cNvSpPr/>
          <p:nvPr/>
        </p:nvSpPr>
        <p:spPr>
          <a:xfrm>
            <a:off x="930583" y="2453712"/>
            <a:ext cx="338700" cy="346200"/>
          </a:xfrm>
          <a:prstGeom prst="smileyFace">
            <a:avLst>
              <a:gd name="adj" fmla="val 4653"/>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7"/>
          <p:cNvSpPr/>
          <p:nvPr/>
        </p:nvSpPr>
        <p:spPr>
          <a:xfrm>
            <a:off x="591953" y="2453707"/>
            <a:ext cx="338700" cy="346200"/>
          </a:xfrm>
          <a:prstGeom prst="smileyFace">
            <a:avLst>
              <a:gd name="adj" fmla="val 4653"/>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p:nvPr/>
        </p:nvSpPr>
        <p:spPr>
          <a:xfrm>
            <a:off x="591953" y="1933996"/>
            <a:ext cx="338700" cy="346200"/>
          </a:xfrm>
          <a:prstGeom prst="smileyFace">
            <a:avLst>
              <a:gd name="adj" fmla="val 4653"/>
            </a:avLst>
          </a:pr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7"/>
          <p:cNvSpPr/>
          <p:nvPr/>
        </p:nvSpPr>
        <p:spPr>
          <a:xfrm>
            <a:off x="930591" y="1933996"/>
            <a:ext cx="338700" cy="346200"/>
          </a:xfrm>
          <a:prstGeom prst="smileyFace">
            <a:avLst>
              <a:gd name="adj" fmla="val 4653"/>
            </a:avLst>
          </a:pr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5509853" y="1742006"/>
            <a:ext cx="2555430" cy="2809022"/>
            <a:chOff x="2627506" y="1570384"/>
            <a:chExt cx="2555430" cy="2809022"/>
          </a:xfrm>
        </p:grpSpPr>
        <p:pic>
          <p:nvPicPr>
            <p:cNvPr id="19" name="Picture 18" descr="Bag Shopping Orange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06" y="1570384"/>
              <a:ext cx="2555430" cy="2809022"/>
            </a:xfrm>
            <a:prstGeom prst="rect">
              <a:avLst/>
            </a:prstGeom>
          </p:spPr>
        </p:pic>
        <p:sp>
          <p:nvSpPr>
            <p:cNvPr id="255" name="Google Shape;255;p37"/>
            <p:cNvSpPr/>
            <p:nvPr/>
          </p:nvSpPr>
          <p:spPr>
            <a:xfrm>
              <a:off x="2966144" y="3660780"/>
              <a:ext cx="491700" cy="502800"/>
            </a:xfrm>
            <a:prstGeom prst="smileyFace">
              <a:avLst>
                <a:gd name="adj" fmla="val 4653"/>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7"/>
            <p:cNvSpPr/>
            <p:nvPr/>
          </p:nvSpPr>
          <p:spPr>
            <a:xfrm>
              <a:off x="3211994" y="2755511"/>
              <a:ext cx="491700" cy="502800"/>
            </a:xfrm>
            <a:prstGeom prst="smileyFace">
              <a:avLst>
                <a:gd name="adj" fmla="val 4653"/>
              </a:avLst>
            </a:pr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p:nvPr/>
          </p:nvSpPr>
          <p:spPr>
            <a:xfrm>
              <a:off x="3859694" y="3068217"/>
              <a:ext cx="491700" cy="502800"/>
            </a:xfrm>
            <a:prstGeom prst="smileyFace">
              <a:avLst>
                <a:gd name="adj" fmla="val 4653"/>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p:nvPr/>
          </p:nvSpPr>
          <p:spPr>
            <a:xfrm>
              <a:off x="3859694" y="3794894"/>
              <a:ext cx="491700" cy="502800"/>
            </a:xfrm>
            <a:prstGeom prst="smileyFace">
              <a:avLst>
                <a:gd name="adj" fmla="val 4653"/>
              </a:avLst>
            </a:pr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311700" y="593373"/>
            <a:ext cx="8520600" cy="5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to Teachers:</a:t>
            </a:r>
            <a:endParaRPr/>
          </a:p>
        </p:txBody>
      </p:sp>
      <p:sp>
        <p:nvSpPr>
          <p:cNvPr id="269" name="Google Shape;269;p38"/>
          <p:cNvSpPr txBox="1">
            <a:spLocks noGrp="1"/>
          </p:cNvSpPr>
          <p:nvPr>
            <p:ph type="body" idx="1"/>
          </p:nvPr>
        </p:nvSpPr>
        <p:spPr>
          <a:xfrm>
            <a:off x="311700" y="1260225"/>
            <a:ext cx="8520600" cy="53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Look in the document below for a great game. *Students need to have had probability experience tossing a coin, rolling a die and spinning different kinds of spinners. (There is a separate file for BLM that go along with the activities.)</a:t>
            </a:r>
            <a:endParaRPr sz="1300"/>
          </a:p>
          <a:p>
            <a:pPr marL="0" lvl="0" indent="0" algn="l" rtl="0">
              <a:spcBef>
                <a:spcPts val="1600"/>
              </a:spcBef>
              <a:spcAft>
                <a:spcPts val="1600"/>
              </a:spcAft>
              <a:buNone/>
            </a:pPr>
            <a:r>
              <a:rPr lang="en" u="sng">
                <a:solidFill>
                  <a:schemeClr val="hlink"/>
                </a:solidFill>
                <a:hlinkClick r:id="rId3"/>
              </a:rPr>
              <a:t>Gr. 6 Math Curriculum Support document</a:t>
            </a:r>
            <a:r>
              <a:rPr lang="en"/>
              <a:t> p. 35 for directions on playing </a:t>
            </a:r>
            <a:r>
              <a:rPr lang="en">
                <a:solidFill>
                  <a:srgbClr val="980000"/>
                </a:solidFill>
              </a:rPr>
              <a:t>probability bingo.</a:t>
            </a:r>
            <a:endParaRPr>
              <a:solidFill>
                <a:srgbClr val="980000"/>
              </a:solidFill>
            </a:endParaRPr>
          </a:p>
        </p:txBody>
      </p:sp>
      <p:pic>
        <p:nvPicPr>
          <p:cNvPr id="270" name="Google Shape;270;p38"/>
          <p:cNvPicPr preferRelativeResize="0"/>
          <p:nvPr/>
        </p:nvPicPr>
        <p:blipFill>
          <a:blip r:embed="rId4">
            <a:alphaModFix/>
          </a:blip>
          <a:stretch>
            <a:fillRect/>
          </a:stretch>
        </p:blipFill>
        <p:spPr>
          <a:xfrm>
            <a:off x="0" y="2927763"/>
            <a:ext cx="5758875" cy="3465544"/>
          </a:xfrm>
          <a:prstGeom prst="rect">
            <a:avLst/>
          </a:prstGeom>
          <a:noFill/>
          <a:ln>
            <a:noFill/>
          </a:ln>
        </p:spPr>
      </p:pic>
      <p:pic>
        <p:nvPicPr>
          <p:cNvPr id="271" name="Google Shape;271;p38"/>
          <p:cNvPicPr preferRelativeResize="0"/>
          <p:nvPr/>
        </p:nvPicPr>
        <p:blipFill>
          <a:blip r:embed="rId5">
            <a:alphaModFix/>
          </a:blip>
          <a:stretch>
            <a:fillRect/>
          </a:stretch>
        </p:blipFill>
        <p:spPr>
          <a:xfrm>
            <a:off x="6070575" y="2927762"/>
            <a:ext cx="2938950" cy="313510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740800"/>
            <a:ext cx="2808000" cy="170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800"/>
              <a:t>What is probability?  </a:t>
            </a:r>
            <a:endParaRPr sz="2800"/>
          </a:p>
          <a:p>
            <a:pPr marL="0" lvl="0" indent="0" algn="l" rtl="0">
              <a:spcBef>
                <a:spcPts val="0"/>
              </a:spcBef>
              <a:spcAft>
                <a:spcPts val="0"/>
              </a:spcAft>
              <a:buNone/>
            </a:pPr>
            <a:endParaRPr/>
          </a:p>
        </p:txBody>
      </p:sp>
      <p:sp>
        <p:nvSpPr>
          <p:cNvPr id="71" name="Google Shape;71;p15"/>
          <p:cNvSpPr txBox="1">
            <a:spLocks noGrp="1"/>
          </p:cNvSpPr>
          <p:nvPr>
            <p:ph type="body" idx="1"/>
          </p:nvPr>
        </p:nvSpPr>
        <p:spPr>
          <a:xfrm>
            <a:off x="732700" y="4586650"/>
            <a:ext cx="7561500" cy="18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Probability is about how likely something will happen.</a:t>
            </a:r>
            <a:endParaRPr sz="1800"/>
          </a:p>
          <a:p>
            <a:pPr marL="0" lvl="0" indent="0" algn="l" rtl="0">
              <a:spcBef>
                <a:spcPts val="1600"/>
              </a:spcBef>
              <a:spcAft>
                <a:spcPts val="0"/>
              </a:spcAft>
              <a:buNone/>
            </a:pPr>
            <a:r>
              <a:rPr lang="en" sz="1800"/>
              <a:t>We use it all the time in real life.</a:t>
            </a:r>
            <a:endParaRPr sz="1800"/>
          </a:p>
          <a:p>
            <a:pPr marL="0" lvl="0" indent="0" algn="l" rtl="0">
              <a:spcBef>
                <a:spcPts val="1600"/>
              </a:spcBef>
              <a:spcAft>
                <a:spcPts val="1600"/>
              </a:spcAft>
              <a:buClr>
                <a:schemeClr val="dk1"/>
              </a:buClr>
              <a:buSzPts val="1100"/>
              <a:buFont typeface="Arial"/>
              <a:buNone/>
            </a:pPr>
            <a:r>
              <a:rPr lang="en" sz="1800"/>
              <a:t>This man is going into the water because he thinks he is unlikely, or has little chance, of being attacked by a shark. </a:t>
            </a:r>
            <a:endParaRPr/>
          </a:p>
        </p:txBody>
      </p:sp>
      <p:pic>
        <p:nvPicPr>
          <p:cNvPr id="2" name="Picture 1" descr="Shark sighting sign, Manly Beach, Sydney, New South Wal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700" y="410218"/>
            <a:ext cx="5431952" cy="40739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Why is it important?</a:t>
            </a:r>
            <a:endParaRPr/>
          </a:p>
          <a:p>
            <a:pPr marL="0" lvl="0" indent="0" algn="l" rtl="0">
              <a:spcBef>
                <a:spcPts val="0"/>
              </a:spcBef>
              <a:spcAft>
                <a:spcPts val="0"/>
              </a:spcAft>
              <a:buNone/>
            </a:pPr>
            <a:endParaRPr/>
          </a:p>
        </p:txBody>
      </p:sp>
      <p:sp>
        <p:nvSpPr>
          <p:cNvPr id="79" name="Google Shape;79;p16"/>
          <p:cNvSpPr txBox="1">
            <a:spLocks noGrp="1"/>
          </p:cNvSpPr>
          <p:nvPr>
            <p:ph type="body" idx="1"/>
          </p:nvPr>
        </p:nvSpPr>
        <p:spPr>
          <a:xfrm>
            <a:off x="311700" y="2089175"/>
            <a:ext cx="48054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We use probability all the time in real life.</a:t>
            </a:r>
            <a:endParaRPr sz="1800"/>
          </a:p>
          <a:p>
            <a:pPr marL="0" lvl="0" indent="0" algn="l" rtl="0">
              <a:spcBef>
                <a:spcPts val="1600"/>
              </a:spcBef>
              <a:spcAft>
                <a:spcPts val="0"/>
              </a:spcAft>
              <a:buNone/>
            </a:pPr>
            <a:r>
              <a:rPr lang="en" sz="1800"/>
              <a:t>It is used to make decisions for things like:</a:t>
            </a:r>
            <a:endParaRPr sz="1800"/>
          </a:p>
          <a:p>
            <a:pPr marL="457200" lvl="0" indent="-342900" algn="l" rtl="0">
              <a:spcBef>
                <a:spcPts val="1600"/>
              </a:spcBef>
              <a:spcAft>
                <a:spcPts val="0"/>
              </a:spcAft>
              <a:buSzPts val="1800"/>
              <a:buChar char="●"/>
            </a:pPr>
            <a:r>
              <a:rPr lang="en" sz="1800"/>
              <a:t>forecasting the weather </a:t>
            </a:r>
            <a:endParaRPr sz="1800"/>
          </a:p>
          <a:p>
            <a:pPr marL="457200" lvl="0" indent="-342900" algn="l" rtl="0">
              <a:spcBef>
                <a:spcPts val="0"/>
              </a:spcBef>
              <a:spcAft>
                <a:spcPts val="0"/>
              </a:spcAft>
              <a:buSzPts val="1800"/>
              <a:buChar char="●"/>
            </a:pPr>
            <a:r>
              <a:rPr lang="en" sz="1800"/>
              <a:t>politics </a:t>
            </a:r>
            <a:endParaRPr sz="1800"/>
          </a:p>
          <a:p>
            <a:pPr marL="457200" lvl="0" indent="-342900" algn="l" rtl="0">
              <a:spcBef>
                <a:spcPts val="0"/>
              </a:spcBef>
              <a:spcAft>
                <a:spcPts val="0"/>
              </a:spcAft>
              <a:buSzPts val="1800"/>
              <a:buChar char="●"/>
            </a:pPr>
            <a:r>
              <a:rPr lang="en" sz="1800"/>
              <a:t>sports </a:t>
            </a:r>
            <a:endParaRPr sz="1800"/>
          </a:p>
          <a:p>
            <a:pPr marL="457200" lvl="0" indent="-342900" algn="l" rtl="0">
              <a:spcBef>
                <a:spcPts val="0"/>
              </a:spcBef>
              <a:spcAft>
                <a:spcPts val="0"/>
              </a:spcAft>
              <a:buSzPts val="1800"/>
              <a:buChar char="●"/>
            </a:pPr>
            <a:r>
              <a:rPr lang="en" sz="1800"/>
              <a:t>games of chance</a:t>
            </a:r>
            <a:endParaRPr sz="1800"/>
          </a:p>
          <a:p>
            <a:pPr marL="457200" lvl="0" indent="-342900" algn="l" rtl="0">
              <a:spcBef>
                <a:spcPts val="0"/>
              </a:spcBef>
              <a:spcAft>
                <a:spcPts val="0"/>
              </a:spcAft>
              <a:buSzPts val="1800"/>
              <a:buChar char="●"/>
            </a:pPr>
            <a:r>
              <a:rPr lang="en" sz="1800"/>
              <a:t>deciding the best location for a business</a:t>
            </a:r>
            <a:endParaRPr sz="1800"/>
          </a:p>
          <a:p>
            <a:pPr marL="457200" lvl="0" indent="-342900" algn="l" rtl="0">
              <a:spcBef>
                <a:spcPts val="0"/>
              </a:spcBef>
              <a:spcAft>
                <a:spcPts val="0"/>
              </a:spcAft>
              <a:buSzPts val="1800"/>
              <a:buChar char="●"/>
            </a:pPr>
            <a:r>
              <a:rPr lang="en" sz="1800"/>
              <a:t>creating consumer products</a:t>
            </a:r>
            <a:endParaRPr sz="1800"/>
          </a:p>
          <a:p>
            <a:pPr marL="457200" lvl="0" indent="0" algn="l" rtl="0">
              <a:spcBef>
                <a:spcPts val="1600"/>
              </a:spcBef>
              <a:spcAft>
                <a:spcPts val="1600"/>
              </a:spcAft>
              <a:buNone/>
            </a:pPr>
            <a:endParaRPr sz="1800"/>
          </a:p>
        </p:txBody>
      </p:sp>
      <p:sp>
        <p:nvSpPr>
          <p:cNvPr id="80" name="Google Shape;80;p16"/>
          <p:cNvSpPr/>
          <p:nvPr/>
        </p:nvSpPr>
        <p:spPr>
          <a:xfrm>
            <a:off x="6418025" y="1356875"/>
            <a:ext cx="1890900" cy="895200"/>
          </a:xfrm>
          <a:prstGeom prst="wedgeEllipseCallout">
            <a:avLst>
              <a:gd name="adj1" fmla="val -17391"/>
              <a:gd name="adj2" fmla="val 1843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Who will likely win the next election?</a:t>
            </a:r>
            <a:endParaRPr/>
          </a:p>
        </p:txBody>
      </p:sp>
      <p:sp>
        <p:nvSpPr>
          <p:cNvPr id="81" name="Google Shape;81;p16"/>
          <p:cNvSpPr/>
          <p:nvPr/>
        </p:nvSpPr>
        <p:spPr>
          <a:xfrm>
            <a:off x="7122875" y="2533800"/>
            <a:ext cx="1890900" cy="895200"/>
          </a:xfrm>
          <a:prstGeom prst="wedgeEllipseCallout">
            <a:avLst>
              <a:gd name="adj1" fmla="val -37999"/>
              <a:gd name="adj2" fmla="val 8529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What are the chances of rain today?</a:t>
            </a:r>
            <a:endParaRPr/>
          </a:p>
        </p:txBody>
      </p:sp>
      <p:sp>
        <p:nvSpPr>
          <p:cNvPr id="82" name="Google Shape;82;p16"/>
          <p:cNvSpPr/>
          <p:nvPr/>
        </p:nvSpPr>
        <p:spPr>
          <a:xfrm>
            <a:off x="4787152" y="2089175"/>
            <a:ext cx="2123597" cy="1038000"/>
          </a:xfrm>
          <a:prstGeom prst="wedgeEllipseCallout">
            <a:avLst>
              <a:gd name="adj1" fmla="val 42554"/>
              <a:gd name="adj2" fmla="val 1265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the probability of </a:t>
            </a:r>
            <a:r>
              <a:rPr lang="en" dirty="0" smtClean="0"/>
              <a:t>the Winnipeg </a:t>
            </a:r>
            <a:r>
              <a:rPr lang="en" dirty="0"/>
              <a:t>Jets winning the Stanley Cup?</a:t>
            </a:r>
            <a:endParaRPr dirty="0"/>
          </a:p>
        </p:txBody>
      </p:sp>
      <p:sp>
        <p:nvSpPr>
          <p:cNvPr id="83" name="Google Shape;83;p16"/>
          <p:cNvSpPr/>
          <p:nvPr/>
        </p:nvSpPr>
        <p:spPr>
          <a:xfrm>
            <a:off x="3532094" y="3295225"/>
            <a:ext cx="2484706" cy="1038000"/>
          </a:xfrm>
          <a:prstGeom prst="wedgeEllipseCallout">
            <a:avLst>
              <a:gd name="adj1" fmla="val 65037"/>
              <a:gd name="adj2" fmla="val 3098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Am I more likely to win if I buy more lottery tickets?</a:t>
            </a:r>
            <a:endParaRPr/>
          </a:p>
        </p:txBody>
      </p:sp>
      <p:pic>
        <p:nvPicPr>
          <p:cNvPr id="9" name="Picture 2" descr="Man is leaning against a big question mark symbol and think a question. Premium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025" y="3859475"/>
            <a:ext cx="1878646" cy="2407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How is Probability Different from Other Math Topics?</a:t>
            </a:r>
            <a:endParaRPr/>
          </a:p>
        </p:txBody>
      </p:sp>
      <p:sp>
        <p:nvSpPr>
          <p:cNvPr id="89" name="Google Shape;89;p17"/>
          <p:cNvSpPr txBox="1">
            <a:spLocks noGrp="1"/>
          </p:cNvSpPr>
          <p:nvPr>
            <p:ph type="body" idx="1"/>
          </p:nvPr>
        </p:nvSpPr>
        <p:spPr>
          <a:xfrm>
            <a:off x="3350750" y="1491800"/>
            <a:ext cx="579325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In math we are used to dealing with things that are completely certain.</a:t>
            </a:r>
            <a:endParaRPr dirty="0"/>
          </a:p>
          <a:p>
            <a:pPr marL="0" lvl="0" indent="0" algn="l" rtl="0">
              <a:spcBef>
                <a:spcPts val="1600"/>
              </a:spcBef>
              <a:spcAft>
                <a:spcPts val="0"/>
              </a:spcAft>
              <a:buClr>
                <a:schemeClr val="dk1"/>
              </a:buClr>
              <a:buSzPts val="1100"/>
              <a:buFont typeface="Arial"/>
              <a:buNone/>
            </a:pPr>
            <a:r>
              <a:rPr lang="en" dirty="0"/>
              <a:t>If you add 5 + 5, you’ll always get 10.</a:t>
            </a:r>
            <a:endParaRPr dirty="0"/>
          </a:p>
          <a:p>
            <a:pPr marL="0" lvl="0" indent="0" algn="l" rtl="0">
              <a:spcBef>
                <a:spcPts val="1600"/>
              </a:spcBef>
              <a:spcAft>
                <a:spcPts val="0"/>
              </a:spcAft>
              <a:buClr>
                <a:schemeClr val="dk1"/>
              </a:buClr>
              <a:buSzPts val="1100"/>
              <a:buFont typeface="Arial"/>
              <a:buNone/>
            </a:pPr>
            <a:r>
              <a:rPr lang="en" dirty="0"/>
              <a:t>If you multiply 2 x 3, you’ll always get 6.</a:t>
            </a:r>
            <a:endParaRPr dirty="0"/>
          </a:p>
          <a:p>
            <a:pPr marL="0" lvl="0" indent="0" algn="l" rtl="0">
              <a:spcBef>
                <a:spcPts val="1600"/>
              </a:spcBef>
              <a:spcAft>
                <a:spcPts val="0"/>
              </a:spcAft>
              <a:buClr>
                <a:schemeClr val="dk1"/>
              </a:buClr>
              <a:buSzPts val="1100"/>
              <a:buFont typeface="Arial"/>
              <a:buNone/>
            </a:pPr>
            <a:r>
              <a:rPr lang="en" dirty="0"/>
              <a:t>There is no uncertainty at all.</a:t>
            </a: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0"/>
              </a:spcAft>
              <a:buClr>
                <a:schemeClr val="dk1"/>
              </a:buClr>
              <a:buSzPts val="1100"/>
              <a:buFont typeface="Arial"/>
              <a:buNone/>
            </a:pPr>
            <a:r>
              <a:rPr lang="en" dirty="0"/>
              <a:t>In the real world, things aren’t always so predictable.  </a:t>
            </a:r>
            <a:endParaRPr dirty="0"/>
          </a:p>
          <a:p>
            <a:pPr marL="0" lvl="0" indent="0" algn="l" rtl="0">
              <a:spcBef>
                <a:spcPts val="1600"/>
              </a:spcBef>
              <a:spcAft>
                <a:spcPts val="1600"/>
              </a:spcAft>
              <a:buNone/>
            </a:pPr>
            <a:endParaRPr dirty="0"/>
          </a:p>
        </p:txBody>
      </p:sp>
      <p:pic>
        <p:nvPicPr>
          <p:cNvPr id="2" name="Picture 1" descr="The amazing Zoltar | a carnival fortune teller co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491800"/>
            <a:ext cx="2992556" cy="381345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593376"/>
            <a:ext cx="8520600" cy="7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Using a Probability Line </a:t>
            </a:r>
            <a:endParaRPr/>
          </a:p>
        </p:txBody>
      </p:sp>
      <p:sp>
        <p:nvSpPr>
          <p:cNvPr id="96" name="Google Shape;96;p18"/>
          <p:cNvSpPr txBox="1">
            <a:spLocks noGrp="1"/>
          </p:cNvSpPr>
          <p:nvPr>
            <p:ph type="body" idx="1"/>
          </p:nvPr>
        </p:nvSpPr>
        <p:spPr>
          <a:xfrm>
            <a:off x="311700" y="1890351"/>
            <a:ext cx="3999900" cy="420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p>
          <a:p>
            <a:pPr marL="0" lvl="0" indent="0" algn="l" rtl="0">
              <a:lnSpc>
                <a:spcPct val="150000"/>
              </a:lnSpc>
              <a:spcBef>
                <a:spcPts val="1600"/>
              </a:spcBef>
              <a:spcAft>
                <a:spcPts val="0"/>
              </a:spcAft>
              <a:buNone/>
            </a:pPr>
            <a:r>
              <a:rPr lang="en" sz="1800"/>
              <a:t>Most things in real life are neither impossible nor certain to happen. So a probability line can help visualize the likelihood of events happening.</a:t>
            </a:r>
            <a:endParaRPr/>
          </a:p>
          <a:p>
            <a:pPr marL="0" lvl="0" indent="0" algn="l" rtl="0">
              <a:spcBef>
                <a:spcPts val="1600"/>
              </a:spcBef>
              <a:spcAft>
                <a:spcPts val="1600"/>
              </a:spcAft>
              <a:buNone/>
            </a:pPr>
            <a:endParaRPr/>
          </a:p>
        </p:txBody>
      </p:sp>
      <p:pic>
        <p:nvPicPr>
          <p:cNvPr id="97" name="Google Shape;97;p18" descr="This is a re-upload to correct some terminology.&#10;In the previous version we suggested that the terms “odds” and “probability” could be used interchangeably.  While this may be okay in casual conversation (since both have to do with the likelihood of an event), the two terms mean something slightly different in math and are calculated differently.  We apologize for any confusion." title="Math Antics - Basic Probability">
            <a:hlinkClick r:id="rId3"/>
          </p:cNvPr>
          <p:cNvPicPr preferRelativeResize="0"/>
          <p:nvPr/>
        </p:nvPicPr>
        <p:blipFill>
          <a:blip r:embed="rId4">
            <a:alphaModFix/>
          </a:blip>
          <a:stretch>
            <a:fillRect/>
          </a:stretch>
        </p:blipFill>
        <p:spPr>
          <a:xfrm>
            <a:off x="4779350" y="1890350"/>
            <a:ext cx="4052950" cy="3395550"/>
          </a:xfrm>
          <a:prstGeom prst="rect">
            <a:avLst/>
          </a:prstGeom>
          <a:noFill/>
          <a:ln>
            <a:noFill/>
          </a:ln>
        </p:spPr>
      </p:pic>
      <p:sp>
        <p:nvSpPr>
          <p:cNvPr id="5" name="Rectangle 4"/>
          <p:cNvSpPr/>
          <p:nvPr/>
        </p:nvSpPr>
        <p:spPr>
          <a:xfrm>
            <a:off x="4448449" y="5534997"/>
            <a:ext cx="4714752" cy="307777"/>
          </a:xfrm>
          <a:prstGeom prst="rect">
            <a:avLst/>
          </a:prstGeom>
        </p:spPr>
        <p:txBody>
          <a:bodyPr wrap="none">
            <a:spAutoFit/>
          </a:bodyPr>
          <a:lstStyle/>
          <a:p>
            <a:r>
              <a:rPr lang="en-CA" dirty="0" smtClean="0">
                <a:hlinkClick r:id="rId5"/>
              </a:rPr>
              <a:t>Video Source:  Math </a:t>
            </a:r>
            <a:r>
              <a:rPr lang="en-CA" dirty="0">
                <a:hlinkClick r:id="rId5"/>
              </a:rPr>
              <a:t>Antics - Basic Probability - YouTube</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Some Vocabulary</a:t>
            </a:r>
            <a:endParaRPr/>
          </a:p>
          <a:p>
            <a:pPr marL="0" lvl="0" indent="0" algn="ctr" rtl="0">
              <a:spcBef>
                <a:spcPts val="0"/>
              </a:spcBef>
              <a:spcAft>
                <a:spcPts val="0"/>
              </a:spcAft>
              <a:buNone/>
            </a:pPr>
            <a:endParaRPr/>
          </a:p>
        </p:txBody>
      </p:sp>
      <p:sp>
        <p:nvSpPr>
          <p:cNvPr id="103" name="Google Shape;103;p19"/>
          <p:cNvSpPr txBox="1">
            <a:spLocks noGrp="1"/>
          </p:cNvSpPr>
          <p:nvPr>
            <p:ph type="body" idx="1"/>
          </p:nvPr>
        </p:nvSpPr>
        <p:spPr>
          <a:xfrm>
            <a:off x="311700" y="152198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An </a:t>
            </a:r>
            <a:r>
              <a:rPr lang="en" sz="1600" dirty="0">
                <a:solidFill>
                  <a:srgbClr val="CC0000"/>
                </a:solidFill>
              </a:rPr>
              <a:t>outcome</a:t>
            </a:r>
            <a:r>
              <a:rPr lang="en" sz="1600" b="1" dirty="0"/>
              <a:t> </a:t>
            </a:r>
            <a:r>
              <a:rPr lang="en" sz="1600" dirty="0"/>
              <a:t>is a possible result of an experiment </a:t>
            </a:r>
            <a:br>
              <a:rPr lang="en" sz="1600" dirty="0"/>
            </a:br>
            <a:r>
              <a:rPr lang="en" sz="1600" dirty="0"/>
              <a:t/>
            </a:r>
            <a:br>
              <a:rPr lang="en" sz="1600" dirty="0"/>
            </a:br>
            <a:r>
              <a:rPr lang="en" sz="1600" dirty="0"/>
              <a:t>	The outcomes for:</a:t>
            </a:r>
            <a:br>
              <a:rPr lang="en" sz="1600" dirty="0"/>
            </a:br>
            <a:r>
              <a:rPr lang="en" sz="1600" dirty="0"/>
              <a:t>		- rolling a dice are 1, 2, 3, 4, 5, 6.</a:t>
            </a:r>
            <a:br>
              <a:rPr lang="en" sz="1600" dirty="0"/>
            </a:br>
            <a:r>
              <a:rPr lang="en" sz="1600" dirty="0"/>
              <a:t>		- tossing a coin are heads or tails.</a:t>
            </a:r>
            <a:br>
              <a:rPr lang="en" sz="1600" dirty="0"/>
            </a:br>
            <a:r>
              <a:rPr lang="en" sz="1600" dirty="0"/>
              <a:t>		- the spinner shown is red, yellow, and green.</a:t>
            </a:r>
            <a:endParaRPr sz="1600" dirty="0"/>
          </a:p>
          <a:p>
            <a:pPr marL="0" lvl="0" indent="0" algn="l" rtl="0">
              <a:spcBef>
                <a:spcPts val="1600"/>
              </a:spcBef>
              <a:spcAft>
                <a:spcPts val="0"/>
              </a:spcAft>
              <a:buClr>
                <a:schemeClr val="dk1"/>
              </a:buClr>
              <a:buSzPts val="1100"/>
              <a:buFont typeface="Arial"/>
              <a:buNone/>
            </a:pPr>
            <a:r>
              <a:rPr lang="en" sz="1600" dirty="0"/>
              <a:t>A </a:t>
            </a:r>
            <a:r>
              <a:rPr lang="en" sz="1600" dirty="0">
                <a:solidFill>
                  <a:srgbClr val="980000"/>
                </a:solidFill>
              </a:rPr>
              <a:t>favourable outcome</a:t>
            </a:r>
            <a:r>
              <a:rPr lang="en" sz="1600" b="1" dirty="0">
                <a:solidFill>
                  <a:srgbClr val="CC0000"/>
                </a:solidFill>
              </a:rPr>
              <a:t> </a:t>
            </a:r>
            <a:r>
              <a:rPr lang="en" sz="1600" dirty="0"/>
              <a:t>is the outcome that the experimenter is looking for.  </a:t>
            </a:r>
            <a:br>
              <a:rPr lang="en" sz="1600" dirty="0"/>
            </a:br>
            <a:r>
              <a:rPr lang="en" sz="1600" dirty="0"/>
              <a:t>It is also called an </a:t>
            </a:r>
            <a:r>
              <a:rPr lang="en" sz="1600" dirty="0">
                <a:solidFill>
                  <a:srgbClr val="980000"/>
                </a:solidFill>
              </a:rPr>
              <a:t>event</a:t>
            </a:r>
            <a:r>
              <a:rPr lang="en" sz="1600" dirty="0"/>
              <a:t>.</a:t>
            </a:r>
            <a:endParaRPr sz="1600" dirty="0"/>
          </a:p>
          <a:p>
            <a:pPr marL="0" lvl="0" indent="457200" algn="l" rtl="0">
              <a:spcBef>
                <a:spcPts val="1600"/>
              </a:spcBef>
              <a:spcAft>
                <a:spcPts val="0"/>
              </a:spcAft>
              <a:buClr>
                <a:schemeClr val="dk1"/>
              </a:buClr>
              <a:buSzPts val="1100"/>
              <a:buFont typeface="Arial"/>
              <a:buNone/>
            </a:pPr>
            <a:r>
              <a:rPr lang="en" sz="1600" dirty="0"/>
              <a:t>Examples of favourable outcomes or events are:</a:t>
            </a:r>
            <a:r>
              <a:rPr lang="en" sz="1600" dirty="0">
                <a:highlight>
                  <a:srgbClr val="FF9900"/>
                </a:highlight>
              </a:rPr>
              <a:t/>
            </a:r>
            <a:br>
              <a:rPr lang="en" sz="1600" dirty="0">
                <a:highlight>
                  <a:srgbClr val="FF9900"/>
                </a:highlight>
              </a:rPr>
            </a:br>
            <a:r>
              <a:rPr lang="en" sz="1600" dirty="0"/>
              <a:t>		- getting an even number when you roll a die</a:t>
            </a:r>
            <a:br>
              <a:rPr lang="en" sz="1600" dirty="0"/>
            </a:br>
            <a:r>
              <a:rPr lang="en" sz="1600" dirty="0"/>
              <a:t>		- getting a tail when tossing a coin</a:t>
            </a:r>
            <a:br>
              <a:rPr lang="en" sz="1600" dirty="0"/>
            </a:br>
            <a:r>
              <a:rPr lang="en" sz="1600" dirty="0"/>
              <a:t>		- landing on a red section when you spin a spinner</a:t>
            </a:r>
            <a:br>
              <a:rPr lang="en" sz="1600" dirty="0"/>
            </a:br>
            <a:r>
              <a:rPr lang="en" sz="1600" dirty="0"/>
              <a:t>	</a:t>
            </a:r>
            <a:br>
              <a:rPr lang="en" sz="1600" dirty="0"/>
            </a:br>
            <a:endParaRPr sz="1600" dirty="0"/>
          </a:p>
          <a:p>
            <a:pPr marL="0" lvl="0" indent="0" algn="l" rtl="0">
              <a:spcBef>
                <a:spcPts val="1600"/>
              </a:spcBef>
              <a:spcAft>
                <a:spcPts val="16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027" y="1859914"/>
            <a:ext cx="1656273" cy="16562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But How Do You Measure Chance?</a:t>
            </a:r>
            <a:endParaRPr/>
          </a:p>
        </p:txBody>
      </p:sp>
      <p:sp>
        <p:nvSpPr>
          <p:cNvPr id="110" name="Google Shape;110;p20"/>
          <p:cNvSpPr txBox="1">
            <a:spLocks noGrp="1"/>
          </p:cNvSpPr>
          <p:nvPr>
            <p:ph type="body" idx="1"/>
          </p:nvPr>
        </p:nvSpPr>
        <p:spPr>
          <a:xfrm>
            <a:off x="62575" y="1536625"/>
            <a:ext cx="84213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Probability looks at the chance of something happening.  </a:t>
            </a:r>
            <a:endParaRPr sz="1800"/>
          </a:p>
          <a:p>
            <a:pPr marL="0" lvl="0" indent="0" algn="l" rtl="0">
              <a:spcBef>
                <a:spcPts val="1600"/>
              </a:spcBef>
              <a:spcAft>
                <a:spcPts val="0"/>
              </a:spcAft>
              <a:buNone/>
            </a:pPr>
            <a:r>
              <a:rPr lang="en" sz="1800"/>
              <a:t>There are </a:t>
            </a:r>
            <a:r>
              <a:rPr lang="en" sz="1800">
                <a:solidFill>
                  <a:srgbClr val="980000"/>
                </a:solidFill>
              </a:rPr>
              <a:t>two ways</a:t>
            </a:r>
            <a:r>
              <a:rPr lang="en" sz="1800"/>
              <a:t> to determine the probability of something happening:</a:t>
            </a:r>
            <a:endParaRPr sz="1800"/>
          </a:p>
          <a:p>
            <a:pPr marL="0" lvl="0" indent="0" algn="l" rtl="0">
              <a:spcBef>
                <a:spcPts val="1600"/>
              </a:spcBef>
              <a:spcAft>
                <a:spcPts val="0"/>
              </a:spcAft>
              <a:buNone/>
            </a:pPr>
            <a:endParaRPr sz="1800"/>
          </a:p>
          <a:p>
            <a:pPr marL="571500" lvl="0" indent="-228600" algn="l" rtl="0">
              <a:spcBef>
                <a:spcPts val="1600"/>
              </a:spcBef>
              <a:spcAft>
                <a:spcPts val="0"/>
              </a:spcAft>
              <a:buSzPts val="1800"/>
              <a:buAutoNum type="arabicParenR"/>
            </a:pPr>
            <a:r>
              <a:rPr lang="en" sz="1800" b="1"/>
              <a:t>Mathematically </a:t>
            </a:r>
            <a:r>
              <a:rPr lang="en" sz="1800"/>
              <a:t>with calculations (</a:t>
            </a:r>
            <a:r>
              <a:rPr lang="en" sz="1800">
                <a:solidFill>
                  <a:srgbClr val="980000"/>
                </a:solidFill>
              </a:rPr>
              <a:t>theoretical probability</a:t>
            </a:r>
            <a:r>
              <a:rPr lang="en" sz="1800"/>
              <a:t>)</a:t>
            </a:r>
            <a:endParaRPr sz="1800"/>
          </a:p>
          <a:p>
            <a:pPr marL="571500" lvl="0" indent="0" algn="l" rtl="0">
              <a:spcBef>
                <a:spcPts val="1600"/>
              </a:spcBef>
              <a:spcAft>
                <a:spcPts val="0"/>
              </a:spcAft>
              <a:buNone/>
            </a:pPr>
            <a:endParaRPr sz="1800"/>
          </a:p>
          <a:p>
            <a:pPr marL="457200" lvl="0" indent="0" algn="l" rtl="0">
              <a:spcBef>
                <a:spcPts val="1600"/>
              </a:spcBef>
              <a:spcAft>
                <a:spcPts val="0"/>
              </a:spcAft>
              <a:buNone/>
            </a:pPr>
            <a:endParaRPr sz="1800"/>
          </a:p>
          <a:p>
            <a:pPr marL="571500" lvl="0" indent="-228600" algn="l" rtl="0">
              <a:spcBef>
                <a:spcPts val="1600"/>
              </a:spcBef>
              <a:spcAft>
                <a:spcPts val="0"/>
              </a:spcAft>
              <a:buSzPts val="1800"/>
              <a:buAutoNum type="arabicParenR"/>
            </a:pPr>
            <a:r>
              <a:rPr lang="en" sz="1800" b="1"/>
              <a:t>Experimentally </a:t>
            </a:r>
            <a:r>
              <a:rPr lang="en" sz="1800"/>
              <a:t>with trials (</a:t>
            </a:r>
            <a:r>
              <a:rPr lang="en" sz="1800">
                <a:solidFill>
                  <a:srgbClr val="980000"/>
                </a:solidFill>
              </a:rPr>
              <a:t>experimental</a:t>
            </a:r>
            <a:r>
              <a:rPr lang="en" sz="1800"/>
              <a:t> </a:t>
            </a:r>
            <a:r>
              <a:rPr lang="en" sz="1800">
                <a:solidFill>
                  <a:srgbClr val="980000"/>
                </a:solidFill>
              </a:rPr>
              <a:t>probability</a:t>
            </a:r>
            <a:r>
              <a:rPr lang="en" sz="1800"/>
              <a:t>)</a:t>
            </a:r>
            <a:endParaRPr sz="1800"/>
          </a:p>
          <a:p>
            <a:pPr marL="571500" lvl="0" indent="0" algn="l" rtl="0">
              <a:spcBef>
                <a:spcPts val="1600"/>
              </a:spcBef>
              <a:spcAft>
                <a:spcPts val="1600"/>
              </a:spcAft>
              <a:buNone/>
            </a:pPr>
            <a:endParaRPr sz="1800"/>
          </a:p>
        </p:txBody>
      </p:sp>
      <p:pic>
        <p:nvPicPr>
          <p:cNvPr id="2" name="Picture 1" descr="Calculator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87" y="2616683"/>
            <a:ext cx="1183458" cy="11834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244" y="4166284"/>
            <a:ext cx="1667478" cy="19255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Experimental Probability</a:t>
            </a:r>
            <a:endParaRPr/>
          </a:p>
        </p:txBody>
      </p:sp>
      <p:sp>
        <p:nvSpPr>
          <p:cNvPr id="118" name="Google Shape;118;p21"/>
          <p:cNvSpPr txBox="1">
            <a:spLocks noGrp="1"/>
          </p:cNvSpPr>
          <p:nvPr>
            <p:ph type="body" idx="1"/>
          </p:nvPr>
        </p:nvSpPr>
        <p:spPr>
          <a:xfrm>
            <a:off x="381000" y="1356867"/>
            <a:ext cx="8451300" cy="506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sz="1800" dirty="0">
                <a:solidFill>
                  <a:srgbClr val="980000"/>
                </a:solidFill>
              </a:rPr>
              <a:t>Experimental probability</a:t>
            </a:r>
            <a:r>
              <a:rPr lang="en" sz="1800" dirty="0"/>
              <a:t> is the probability of an event calculated from experimental results.</a:t>
            </a:r>
            <a:endParaRPr sz="1800" dirty="0"/>
          </a:p>
          <a:p>
            <a:pPr marL="0" lvl="0" indent="0" algn="l" rtl="0">
              <a:spcBef>
                <a:spcPts val="1600"/>
              </a:spcBef>
              <a:spcAft>
                <a:spcPts val="0"/>
              </a:spcAft>
              <a:buClr>
                <a:schemeClr val="dk1"/>
              </a:buClr>
              <a:buSzPts val="1100"/>
              <a:buFont typeface="Arial"/>
              <a:buNone/>
            </a:pPr>
            <a:r>
              <a:rPr lang="en" sz="1800" b="1" dirty="0">
                <a:solidFill>
                  <a:srgbClr val="000000"/>
                </a:solidFill>
              </a:rPr>
              <a:t>Problem</a:t>
            </a:r>
            <a:r>
              <a:rPr lang="en" sz="1800" dirty="0"/>
              <a:t>: What is the probability of getting a “tail” when you toss a coin?</a:t>
            </a:r>
            <a:br>
              <a:rPr lang="en" sz="1800" dirty="0"/>
            </a:br>
            <a:r>
              <a:rPr lang="en" sz="1800" dirty="0"/>
              <a:t>		 </a:t>
            </a:r>
            <a:r>
              <a:rPr lang="en" sz="1800" dirty="0" smtClean="0"/>
              <a:t> You </a:t>
            </a:r>
            <a:r>
              <a:rPr lang="en" sz="1800" dirty="0"/>
              <a:t>toss a coin 10 times.  </a:t>
            </a:r>
            <a:br>
              <a:rPr lang="en" sz="1800" dirty="0"/>
            </a:br>
            <a:r>
              <a:rPr lang="en" sz="1800" dirty="0"/>
              <a:t>		  You get a tail 6 times.</a:t>
            </a:r>
            <a:endParaRPr sz="1800" dirty="0"/>
          </a:p>
          <a:p>
            <a:pPr marL="0" lvl="0" indent="0" algn="l" rtl="0">
              <a:spcBef>
                <a:spcPts val="1600"/>
              </a:spcBef>
              <a:spcAft>
                <a:spcPts val="0"/>
              </a:spcAft>
              <a:buClr>
                <a:schemeClr val="dk1"/>
              </a:buClr>
              <a:buSzPts val="1100"/>
              <a:buFont typeface="Arial"/>
              <a:buNone/>
            </a:pPr>
            <a:r>
              <a:rPr lang="en" sz="1800" dirty="0"/>
              <a:t>	Experimental probability =   </a:t>
            </a:r>
            <a:r>
              <a:rPr lang="en" sz="1800" u="sng" dirty="0">
                <a:solidFill>
                  <a:srgbClr val="980000"/>
                </a:solidFill>
              </a:rPr>
              <a:t>number of observed favorable outcomes*</a:t>
            </a:r>
            <a:br>
              <a:rPr lang="en" sz="1800" u="sng" dirty="0">
                <a:solidFill>
                  <a:srgbClr val="980000"/>
                </a:solidFill>
              </a:rPr>
            </a:br>
            <a:r>
              <a:rPr lang="en" sz="1800" dirty="0">
                <a:solidFill>
                  <a:srgbClr val="980000"/>
                </a:solidFill>
              </a:rPr>
              <a:t>	</a:t>
            </a:r>
            <a:r>
              <a:rPr lang="en" sz="1800" dirty="0" smtClean="0">
                <a:solidFill>
                  <a:srgbClr val="980000"/>
                </a:solidFill>
              </a:rPr>
              <a:t>			 total </a:t>
            </a:r>
            <a:r>
              <a:rPr lang="en" sz="1800" dirty="0">
                <a:solidFill>
                  <a:srgbClr val="980000"/>
                </a:solidFill>
              </a:rPr>
              <a:t>number of trials</a:t>
            </a:r>
            <a:endParaRPr sz="1800" dirty="0">
              <a:solidFill>
                <a:srgbClr val="980000"/>
              </a:solidFill>
            </a:endParaRPr>
          </a:p>
          <a:p>
            <a:pPr marL="457200" lvl="0" indent="0" algn="l" rtl="0">
              <a:spcBef>
                <a:spcPts val="1600"/>
              </a:spcBef>
              <a:spcAft>
                <a:spcPts val="0"/>
              </a:spcAft>
              <a:buClr>
                <a:schemeClr val="dk1"/>
              </a:buClr>
              <a:buSzPts val="1100"/>
              <a:buFont typeface="Arial"/>
              <a:buNone/>
            </a:pPr>
            <a:r>
              <a:rPr lang="en" sz="1800" dirty="0">
                <a:solidFill>
                  <a:srgbClr val="000000"/>
                </a:solidFill>
              </a:rPr>
              <a:t>*A favorable outcome is the outcome the experimenter is looking for. </a:t>
            </a:r>
            <a:endParaRPr sz="1800" dirty="0">
              <a:solidFill>
                <a:srgbClr val="000000"/>
              </a:solidFill>
            </a:endParaRPr>
          </a:p>
          <a:p>
            <a:pPr marL="0" lvl="0" indent="457200" algn="l" rtl="0">
              <a:spcBef>
                <a:spcPts val="1600"/>
              </a:spcBef>
              <a:spcAft>
                <a:spcPts val="1600"/>
              </a:spcAft>
              <a:buClr>
                <a:schemeClr val="dk1"/>
              </a:buClr>
              <a:buSzPts val="1100"/>
              <a:buFont typeface="Arial"/>
              <a:buNone/>
            </a:pPr>
            <a:r>
              <a:rPr lang="en" sz="1800" dirty="0"/>
              <a:t>Your experimental probability is </a:t>
            </a:r>
            <a:r>
              <a:rPr lang="en" sz="1800" dirty="0" smtClean="0"/>
              <a:t>   </a:t>
            </a:r>
            <a:r>
              <a:rPr lang="en" sz="1800" dirty="0"/>
              <a:t>.</a:t>
            </a:r>
            <a:br>
              <a:rPr lang="en" sz="1800" dirty="0"/>
            </a:br>
            <a:r>
              <a:rPr lang="en" sz="1800" dirty="0"/>
              <a:t>	The way we can write our results is P(tail) =     .</a:t>
            </a:r>
            <a:br>
              <a:rPr lang="en" sz="1800" dirty="0"/>
            </a:br>
            <a:r>
              <a:rPr lang="en" sz="1800" dirty="0"/>
              <a:t>	The outcome you are looking for is inside the brackets. </a:t>
            </a:r>
            <a:br>
              <a:rPr lang="en" sz="1800" dirty="0"/>
            </a:br>
            <a:r>
              <a:rPr lang="en" sz="1800" dirty="0"/>
              <a:t>	We read it as: “The probability of getting a tail is     “.</a:t>
            </a:r>
            <a:endParaRPr sz="1800" dirty="0"/>
          </a:p>
        </p:txBody>
      </p:sp>
      <p:pic>
        <p:nvPicPr>
          <p:cNvPr id="119" name="Google Shape;119;p21" descr="\frac{6}{10}\"/>
          <p:cNvPicPr preferRelativeResize="0"/>
          <p:nvPr/>
        </p:nvPicPr>
        <p:blipFill>
          <a:blip r:embed="rId3">
            <a:alphaModFix/>
          </a:blip>
          <a:stretch>
            <a:fillRect/>
          </a:stretch>
        </p:blipFill>
        <p:spPr>
          <a:xfrm>
            <a:off x="5865770" y="4981920"/>
            <a:ext cx="190500" cy="390525"/>
          </a:xfrm>
          <a:prstGeom prst="rect">
            <a:avLst/>
          </a:prstGeom>
          <a:noFill/>
          <a:ln>
            <a:noFill/>
          </a:ln>
        </p:spPr>
      </p:pic>
      <p:pic>
        <p:nvPicPr>
          <p:cNvPr id="120" name="Google Shape;120;p21" descr="\frac{6}{10}\"/>
          <p:cNvPicPr preferRelativeResize="0"/>
          <p:nvPr/>
        </p:nvPicPr>
        <p:blipFill>
          <a:blip r:embed="rId3">
            <a:alphaModFix/>
          </a:blip>
          <a:stretch>
            <a:fillRect/>
          </a:stretch>
        </p:blipFill>
        <p:spPr>
          <a:xfrm>
            <a:off x="6978953" y="5372445"/>
            <a:ext cx="190500" cy="390525"/>
          </a:xfrm>
          <a:prstGeom prst="rect">
            <a:avLst/>
          </a:prstGeom>
          <a:noFill/>
          <a:ln>
            <a:noFill/>
          </a:ln>
        </p:spPr>
      </p:pic>
      <p:pic>
        <p:nvPicPr>
          <p:cNvPr id="121" name="Google Shape;121;p21" descr="\frac{6}{10}\"/>
          <p:cNvPicPr preferRelativeResize="0"/>
          <p:nvPr/>
        </p:nvPicPr>
        <p:blipFill>
          <a:blip r:embed="rId3">
            <a:alphaModFix/>
          </a:blip>
          <a:stretch>
            <a:fillRect/>
          </a:stretch>
        </p:blipFill>
        <p:spPr>
          <a:xfrm>
            <a:off x="6271618" y="5762970"/>
            <a:ext cx="190500" cy="390525"/>
          </a:xfrm>
          <a:prstGeom prst="rect">
            <a:avLst/>
          </a:prstGeom>
          <a:noFill/>
          <a:ln>
            <a:noFill/>
          </a:ln>
        </p:spPr>
      </p:pic>
      <p:pic>
        <p:nvPicPr>
          <p:cNvPr id="2" name="Picture 1" descr="Nickel (Canadian coin)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475" y="84460"/>
            <a:ext cx="1361825" cy="13680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3320</Words>
  <Application>Microsoft Office PowerPoint</Application>
  <PresentationFormat>On-screen Show (4:3)</PresentationFormat>
  <Paragraphs>193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Times New Roman</vt:lpstr>
      <vt:lpstr>Roboto</vt:lpstr>
      <vt:lpstr>Simple Light</vt:lpstr>
      <vt:lpstr>PowerPoint Presentation</vt:lpstr>
      <vt:lpstr>This is what you will learn:</vt:lpstr>
      <vt:lpstr>What is probability?   </vt:lpstr>
      <vt:lpstr>Why is it important? </vt:lpstr>
      <vt:lpstr>How is Probability Different from Other Math Topics?</vt:lpstr>
      <vt:lpstr>Using a Probability Line </vt:lpstr>
      <vt:lpstr>Some Vocabulary </vt:lpstr>
      <vt:lpstr>But How Do You Measure Chance?</vt:lpstr>
      <vt:lpstr>Experimental Probability</vt:lpstr>
      <vt:lpstr>Experimental Probability with Spoons  </vt:lpstr>
      <vt:lpstr>Theoretical Probability </vt:lpstr>
      <vt:lpstr>Some More Examples of Theoretical Probability </vt:lpstr>
      <vt:lpstr>How is Doing Probability Activities Like    a Science Experiment?</vt:lpstr>
      <vt:lpstr>Toy Companies Testing Products</vt:lpstr>
      <vt:lpstr>Fair/Unfair Games</vt:lpstr>
      <vt:lpstr>Is This a Fair Game? Spinner Game 1</vt:lpstr>
      <vt:lpstr>Is This a Fair Game? Spinner Game 2 </vt:lpstr>
      <vt:lpstr>Is This a Fair Game? Hamburgers!</vt:lpstr>
      <vt:lpstr> Sum of 2 Dice Game </vt:lpstr>
      <vt:lpstr>Sum of 2 Dice Game  (Theoretical Probability) </vt:lpstr>
      <vt:lpstr>Sum of 2 Dice Game: Questions</vt:lpstr>
      <vt:lpstr>License Plates</vt:lpstr>
      <vt:lpstr>License Plates  (Theoretical Probability) </vt:lpstr>
      <vt:lpstr>Is This a Fair Game?  Drawing Objects from a Bag</vt:lpstr>
      <vt:lpstr>Drawing Objects from a Bag (Theoretical Probability) </vt:lpstr>
      <vt:lpstr>Note to Teachers: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Perih, Sherry (EDU)</dc:creator>
  <cp:lastModifiedBy>Potter, Allison (MET)</cp:lastModifiedBy>
  <cp:revision>39</cp:revision>
  <dcterms:modified xsi:type="dcterms:W3CDTF">2021-06-21T16:17:16Z</dcterms:modified>
</cp:coreProperties>
</file>