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9"/>
  </p:notesMasterIdLst>
  <p:sldIdLst>
    <p:sldId id="256" r:id="rId6"/>
    <p:sldId id="276" r:id="rId7"/>
    <p:sldId id="274" r:id="rId8"/>
    <p:sldId id="280" r:id="rId9"/>
    <p:sldId id="259" r:id="rId10"/>
    <p:sldId id="273" r:id="rId11"/>
    <p:sldId id="258" r:id="rId12"/>
    <p:sldId id="268" r:id="rId13"/>
    <p:sldId id="260" r:id="rId14"/>
    <p:sldId id="269" r:id="rId15"/>
    <p:sldId id="261" r:id="rId16"/>
    <p:sldId id="270" r:id="rId17"/>
    <p:sldId id="262" r:id="rId18"/>
    <p:sldId id="271" r:id="rId19"/>
    <p:sldId id="263" r:id="rId20"/>
    <p:sldId id="272" r:id="rId21"/>
    <p:sldId id="264" r:id="rId22"/>
    <p:sldId id="278" r:id="rId23"/>
    <p:sldId id="267" r:id="rId24"/>
    <p:sldId id="265" r:id="rId25"/>
    <p:sldId id="266" r:id="rId26"/>
    <p:sldId id="279"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74" autoAdjust="0"/>
  </p:normalViewPr>
  <p:slideViewPr>
    <p:cSldViewPr snapToGrid="0">
      <p:cViewPr varScale="1">
        <p:scale>
          <a:sx n="99" d="100"/>
          <a:sy n="99" d="100"/>
        </p:scale>
        <p:origin x="3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2F4C2-97EE-4D88-9B9C-884A9FDA27CB}" type="datetimeFigureOut">
              <a:rPr lang="en-US"/>
              <a:t>6/25/2021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8AFB4-D58F-4508-8D19-F271D5848E30}" type="slidenum">
              <a:rPr lang="en-US"/>
              <a:t>‹#›</a:t>
            </a:fld>
            <a:endParaRPr lang="en-US"/>
          </a:p>
        </p:txBody>
      </p:sp>
    </p:spTree>
    <p:extLst>
      <p:ext uri="{BB962C8B-B14F-4D97-AF65-F5344CB8AC3E}">
        <p14:creationId xmlns:p14="http://schemas.microsoft.com/office/powerpoint/2010/main" val="506526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ata2.archives.ca/ap/a/a042133-v6.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ata2.archives.ca/ap/a/a185532-v8.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ata2.archives.ca/ap/a/a185652-v8.jp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data2.archives.ca/ap/a/a185655-v8.jp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ata2.archives.ca/e/e101/e002504641.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ata2.archives.ca/ap/a/a182251.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ata2.archives.ca/e/e444/e011080273-v8.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ata2.archives.ca/e/e444/e011080274-v8.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ata2.archives.ca/ap/a/a213331-v8.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ata2.archives.ca/ap/a/a048574-v8.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inghistory.org/resource-library/image/thomas-moore?backlink=https://www.facinghistory.org/stolen-lives-indigenous-peoples-canada-and-indian-residential-schools/chapter-4/punishment-and-abuse" TargetMode="External"/><Relationship Id="rId7" Type="http://schemas.openxmlformats.org/officeDocument/2006/relationships/hyperlink" Target="https://search.saskarchives.com/thomas-moore-before-and-after-admission-to-regina-indian-industrial-school"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legacyofhope.ca/wherearethechildren/" TargetMode="External"/><Relationship Id="rId5" Type="http://schemas.openxmlformats.org/officeDocument/2006/relationships/hyperlink" Target="http://wherearethechildren.ca" TargetMode="External"/><Relationship Id="rId4" Type="http://schemas.openxmlformats.org/officeDocument/2006/relationships/hyperlink" Target="https://historicalthinking.ca/primary-source-evidence"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trc.ca/assets/pdf/2039_T&amp;R_map_nov2011_final.pdf"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arth.google.com/web/@43.127456,-80.240846,200.99398697a,4500000d,35y,0h,44.99993929t,0r/data=CkYSRBIgYTBlNWFkNDVhMjBiMTFlN2IzZmQzZjBhY2YwNDZiOWEiIGVmZWVkX3JjZ3NfcmVzaWRlbnRpYWxfc2Nob29sc18w" TargetMode="External"/><Relationship Id="rId5" Type="http://schemas.openxmlformats.org/officeDocument/2006/relationships/hyperlink" Target="https://winnipeg.ctvnews.ca/interactive-map-manitoba-s-former-residential-schools-1.5451637" TargetMode="External"/><Relationship Id="rId4" Type="http://schemas.openxmlformats.org/officeDocument/2006/relationships/hyperlink" Target="https://www.cbc.ca/news2/interactives/beyond-94-residential-school-ma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historicalthinking.ca/continuity-and-chang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historicalthinking.ca/cause-and-consequenc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rangeshirtday.org/phyllis-story.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youtube.com/watch?v=E3vUqr01kAk&amp;t=1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afn.ca/afntoolkit/wp-content/uploads/2018/05/Plaintalk-2-Pre-Contac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ata2.archives.ca/e/e439/e010962313-v8.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ata2.archives.ca/ap/a/a047850-v8.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ata2.archives.ca/e/e444/e011078116-v8.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ata2.archives.ca/ap/a/a043613-v8.jp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ata2.archives.ca/e/e444/e011080269-v8.jp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ata2.archives.ca/ap/a/a048571-v8.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Fort Resolution, NWT – Library and Archives Canada </a:t>
            </a:r>
            <a:r>
              <a:rPr lang="en-US" dirty="0">
                <a:hlinkClick r:id="rId3"/>
              </a:rPr>
              <a:t>https://data2.archives.ca/ap/a/a042133-v6.jpg</a:t>
            </a:r>
            <a:r>
              <a:rPr lang="en-US" dirty="0"/>
              <a:t> </a:t>
            </a:r>
          </a:p>
          <a:p>
            <a:endParaRPr lang="en-US" dirty="0"/>
          </a:p>
          <a:p>
            <a:r>
              <a:rPr lang="en-US" dirty="0"/>
              <a:t>To activate and assess prior knowledge, you may choose to ask student what they know about residential schools already and/or what they notice about the photograph. </a:t>
            </a:r>
          </a:p>
          <a:p>
            <a:r>
              <a:rPr lang="en-CA" sz="1200" b="1" i="1" kern="1200" dirty="0">
                <a:solidFill>
                  <a:schemeClr val="tx1"/>
                </a:solidFill>
                <a:effectLst/>
                <a:latin typeface="+mn-lt"/>
                <a:ea typeface="+mn-ea"/>
                <a:cs typeface="+mn-cs"/>
              </a:rPr>
              <a:t>The residential school experience can be a very sensitive subject for both adults and children. It is very important that this topic be approached with respect. The following general guidelines are intended to assist teachers in dealing with controversial issues in the classroom. </a:t>
            </a:r>
            <a:r>
              <a:rPr lang="en-CA" sz="1200" b="0" i="1" kern="1200" dirty="0">
                <a:solidFill>
                  <a:schemeClr val="tx1"/>
                </a:solidFill>
                <a:effectLst/>
                <a:latin typeface="+mn-lt"/>
                <a:ea typeface="+mn-ea"/>
                <a:cs typeface="+mn-cs"/>
              </a:rPr>
              <a:t>(</a:t>
            </a:r>
            <a:r>
              <a:rPr lang="en-CA" sz="1200" b="0" i="0" u="sng" kern="1200" dirty="0">
                <a:solidFill>
                  <a:schemeClr val="tx1"/>
                </a:solidFill>
                <a:effectLst/>
                <a:latin typeface="+mn-lt"/>
                <a:ea typeface="+mn-ea"/>
                <a:cs typeface="+mn-cs"/>
              </a:rPr>
              <a:t>Source</a:t>
            </a:r>
            <a:r>
              <a:rPr lang="en-CA" sz="1200" b="0" i="1" kern="1200" dirty="0">
                <a:solidFill>
                  <a:schemeClr val="tx1"/>
                </a:solidFill>
                <a:effectLst/>
                <a:latin typeface="+mn-lt"/>
                <a:ea typeface="+mn-ea"/>
                <a:cs typeface="+mn-cs"/>
              </a:rPr>
              <a:t>: From Apology to Reconciliation, </a:t>
            </a:r>
            <a:r>
              <a:rPr lang="en-CA" sz="1200" b="0" i="0" kern="1200" dirty="0">
                <a:solidFill>
                  <a:schemeClr val="tx1"/>
                </a:solidFill>
                <a:effectLst/>
                <a:latin typeface="+mn-lt"/>
                <a:ea typeface="+mn-ea"/>
                <a:cs typeface="+mn-cs"/>
              </a:rPr>
              <a:t>p. 4, </a:t>
            </a:r>
            <a:r>
              <a:rPr lang="en-CA" sz="1200" b="0" kern="1200" dirty="0">
                <a:solidFill>
                  <a:schemeClr val="tx1"/>
                </a:solidFill>
                <a:effectLst/>
                <a:latin typeface="+mn-lt"/>
                <a:ea typeface="+mn-ea"/>
                <a:cs typeface="+mn-cs"/>
              </a:rPr>
              <a:t>PDF p.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1FD8AFB4-D58F-4508-8D19-F271D5848E30}" type="slidenum">
              <a:rPr lang="en-US"/>
              <a:t>1</a:t>
            </a:fld>
            <a:endParaRPr lang="en-US"/>
          </a:p>
        </p:txBody>
      </p:sp>
    </p:spTree>
    <p:extLst>
      <p:ext uri="{BB962C8B-B14F-4D97-AF65-F5344CB8AC3E}">
        <p14:creationId xmlns:p14="http://schemas.microsoft.com/office/powerpoint/2010/main" val="1326843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Kamloops, BC, 1970 </a:t>
            </a:r>
            <a:r>
              <a:rPr lang="en-US"/>
              <a:t>– Library and Archives Canada </a:t>
            </a:r>
            <a:r>
              <a:rPr lang="en-US">
                <a:hlinkClick r:id="rId3"/>
              </a:rPr>
              <a:t>https://data2.archives.ca/ap/a/a185532-v8.jpg</a:t>
            </a:r>
            <a:r>
              <a:rPr lang="en-US"/>
              <a:t> </a:t>
            </a:r>
          </a:p>
        </p:txBody>
      </p:sp>
      <p:sp>
        <p:nvSpPr>
          <p:cNvPr id="4" name="Slide Number Placeholder 3"/>
          <p:cNvSpPr>
            <a:spLocks noGrp="1"/>
          </p:cNvSpPr>
          <p:nvPr>
            <p:ph type="sldNum" sz="quarter" idx="5"/>
          </p:nvPr>
        </p:nvSpPr>
        <p:spPr/>
        <p:txBody>
          <a:bodyPr/>
          <a:lstStyle/>
          <a:p>
            <a:fld id="{1FD8AFB4-D58F-4508-8D19-F271D5848E30}" type="slidenum">
              <a:rPr lang="en-US"/>
              <a:t>10</a:t>
            </a:fld>
            <a:endParaRPr lang="en-US"/>
          </a:p>
        </p:txBody>
      </p:sp>
    </p:spTree>
    <p:extLst>
      <p:ext uri="{BB962C8B-B14F-4D97-AF65-F5344CB8AC3E}">
        <p14:creationId xmlns:p14="http://schemas.microsoft.com/office/powerpoint/2010/main" val="832936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Kamloops, BC, 1958-59 </a:t>
            </a:r>
            <a:r>
              <a:rPr lang="en-US"/>
              <a:t>– Library and Archives Canada </a:t>
            </a:r>
            <a:r>
              <a:rPr lang="en-US">
                <a:hlinkClick r:id="rId3"/>
              </a:rPr>
              <a:t>https://data2.archives.ca/ap/a/a185652-v8.jpg</a:t>
            </a:r>
            <a:r>
              <a:rPr lang="en-US"/>
              <a:t> </a:t>
            </a:r>
          </a:p>
          <a:p>
            <a:r>
              <a:rPr lang="en-US"/>
              <a:t>Kamloops, BC, 1958-59 – Library and Archives Canada </a:t>
            </a:r>
            <a:r>
              <a:rPr lang="en-US">
                <a:hlinkClick r:id="rId4"/>
              </a:rPr>
              <a:t>https://data2.archives.ca/ap/a/a185655-v8.jpg</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1FD8AFB4-D58F-4508-8D19-F271D5848E30}" type="slidenum">
              <a:rPr lang="en-US"/>
              <a:t>11</a:t>
            </a:fld>
            <a:endParaRPr lang="en-US"/>
          </a:p>
        </p:txBody>
      </p:sp>
    </p:spTree>
    <p:extLst>
      <p:ext uri="{BB962C8B-B14F-4D97-AF65-F5344CB8AC3E}">
        <p14:creationId xmlns:p14="http://schemas.microsoft.com/office/powerpoint/2010/main" val="3888670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Frobisher Bay, Iqaluit, 1959 – Library and Archives Canada </a:t>
            </a:r>
            <a:r>
              <a:rPr lang="en-US">
                <a:hlinkClick r:id="rId3"/>
              </a:rPr>
              <a:t>https://data2.archives.ca/e/e101/e002504641.jpg</a:t>
            </a:r>
            <a:r>
              <a:rPr lang="en-US"/>
              <a:t> </a:t>
            </a:r>
          </a:p>
        </p:txBody>
      </p:sp>
      <p:sp>
        <p:nvSpPr>
          <p:cNvPr id="4" name="Slide Number Placeholder 3"/>
          <p:cNvSpPr>
            <a:spLocks noGrp="1"/>
          </p:cNvSpPr>
          <p:nvPr>
            <p:ph type="sldNum" sz="quarter" idx="5"/>
          </p:nvPr>
        </p:nvSpPr>
        <p:spPr/>
        <p:txBody>
          <a:bodyPr/>
          <a:lstStyle/>
          <a:p>
            <a:fld id="{1FD8AFB4-D58F-4508-8D19-F271D5848E30}" type="slidenum">
              <a:rPr lang="en-US"/>
              <a:t>12</a:t>
            </a:fld>
            <a:endParaRPr lang="en-US"/>
          </a:p>
        </p:txBody>
      </p:sp>
    </p:spTree>
    <p:extLst>
      <p:ext uri="{BB962C8B-B14F-4D97-AF65-F5344CB8AC3E}">
        <p14:creationId xmlns:p14="http://schemas.microsoft.com/office/powerpoint/2010/main" val="30620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 Paul's, MB, 1901 </a:t>
            </a:r>
            <a:r>
              <a:rPr lang="en-US"/>
              <a:t> – Library and Archives Canada </a:t>
            </a:r>
            <a:r>
              <a:rPr lang="en-US">
                <a:hlinkClick r:id="rId3"/>
              </a:rPr>
              <a:t>https://data2.archives.ca/ap/a/a182251.jpg</a:t>
            </a:r>
            <a:r>
              <a:rPr lang="en-US"/>
              <a:t> </a:t>
            </a:r>
          </a:p>
        </p:txBody>
      </p:sp>
      <p:sp>
        <p:nvSpPr>
          <p:cNvPr id="4" name="Slide Number Placeholder 3"/>
          <p:cNvSpPr>
            <a:spLocks noGrp="1"/>
          </p:cNvSpPr>
          <p:nvPr>
            <p:ph type="sldNum" sz="quarter" idx="5"/>
          </p:nvPr>
        </p:nvSpPr>
        <p:spPr/>
        <p:txBody>
          <a:bodyPr/>
          <a:lstStyle/>
          <a:p>
            <a:fld id="{1FD8AFB4-D58F-4508-8D19-F271D5848E30}" type="slidenum">
              <a:rPr lang="en-US"/>
              <a:t>13</a:t>
            </a:fld>
            <a:endParaRPr lang="en-US"/>
          </a:p>
        </p:txBody>
      </p:sp>
    </p:spTree>
    <p:extLst>
      <p:ext uri="{BB962C8B-B14F-4D97-AF65-F5344CB8AC3E}">
        <p14:creationId xmlns:p14="http://schemas.microsoft.com/office/powerpoint/2010/main" val="3828449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Cross Lake, MB, 1940 </a:t>
            </a:r>
            <a:r>
              <a:rPr lang="en-US"/>
              <a:t> – Library and Archives Canada </a:t>
            </a:r>
            <a:r>
              <a:rPr lang="en-US">
                <a:hlinkClick r:id="rId3"/>
              </a:rPr>
              <a:t>https://data2.archives.ca/e/e444/e011080273-v8.jpg</a:t>
            </a:r>
            <a:r>
              <a:rPr lang="en-US"/>
              <a:t> </a:t>
            </a:r>
          </a:p>
          <a:p>
            <a:endParaRPr lang="en-US"/>
          </a:p>
          <a:p>
            <a:r>
              <a:rPr lang="en-US"/>
              <a:t>You may wish to use the </a:t>
            </a:r>
            <a:r>
              <a:rPr lang="en-US" u="sng"/>
              <a:t>Who I Am BLMs#1a &amp;1b </a:t>
            </a:r>
            <a:r>
              <a:rPr lang="en-US"/>
              <a:t>to support this learning experience.</a:t>
            </a:r>
          </a:p>
        </p:txBody>
      </p:sp>
      <p:sp>
        <p:nvSpPr>
          <p:cNvPr id="4" name="Slide Number Placeholder 3"/>
          <p:cNvSpPr>
            <a:spLocks noGrp="1"/>
          </p:cNvSpPr>
          <p:nvPr>
            <p:ph type="sldNum" sz="quarter" idx="5"/>
          </p:nvPr>
        </p:nvSpPr>
        <p:spPr/>
        <p:txBody>
          <a:bodyPr/>
          <a:lstStyle/>
          <a:p>
            <a:fld id="{1FD8AFB4-D58F-4508-8D19-F271D5848E30}" type="slidenum">
              <a:rPr lang="en-US"/>
              <a:t>14</a:t>
            </a:fld>
            <a:endParaRPr lang="en-US"/>
          </a:p>
        </p:txBody>
      </p:sp>
    </p:spTree>
    <p:extLst>
      <p:ext uri="{BB962C8B-B14F-4D97-AF65-F5344CB8AC3E}">
        <p14:creationId xmlns:p14="http://schemas.microsoft.com/office/powerpoint/2010/main" val="1226110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Cross Lake, MB, 1940  – Library and Archives Canada </a:t>
            </a:r>
            <a:r>
              <a:rPr lang="en-US">
                <a:hlinkClick r:id="rId3"/>
              </a:rPr>
              <a:t>https://data2.archives.ca/e/e444/e011080274-v8.jpg</a:t>
            </a:r>
            <a:r>
              <a:rPr lang="en-US"/>
              <a:t> </a:t>
            </a:r>
          </a:p>
        </p:txBody>
      </p:sp>
      <p:sp>
        <p:nvSpPr>
          <p:cNvPr id="4" name="Slide Number Placeholder 3"/>
          <p:cNvSpPr>
            <a:spLocks noGrp="1"/>
          </p:cNvSpPr>
          <p:nvPr>
            <p:ph type="sldNum" sz="quarter" idx="5"/>
          </p:nvPr>
        </p:nvSpPr>
        <p:spPr/>
        <p:txBody>
          <a:bodyPr/>
          <a:lstStyle/>
          <a:p>
            <a:fld id="{1FD8AFB4-D58F-4508-8D19-F271D5848E30}" type="slidenum">
              <a:rPr lang="en-US"/>
              <a:t>15</a:t>
            </a:fld>
            <a:endParaRPr lang="en-US"/>
          </a:p>
        </p:txBody>
      </p:sp>
    </p:spTree>
    <p:extLst>
      <p:ext uri="{BB962C8B-B14F-4D97-AF65-F5344CB8AC3E}">
        <p14:creationId xmlns:p14="http://schemas.microsoft.com/office/powerpoint/2010/main" val="1836632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Pukatawagan</a:t>
            </a:r>
            <a:r>
              <a:rPr lang="en-US">
                <a:cs typeface="Calibri"/>
              </a:rPr>
              <a:t>, MB, 1960</a:t>
            </a:r>
            <a:r>
              <a:rPr lang="en-US"/>
              <a:t> – Library and Archives Canada </a:t>
            </a:r>
            <a:r>
              <a:rPr lang="en-US">
                <a:hlinkClick r:id="rId3"/>
              </a:rPr>
              <a:t>https://data2.archives.ca/ap/a/a213331-v8.jpg</a:t>
            </a:r>
            <a:r>
              <a:rPr lang="en-US"/>
              <a:t> </a:t>
            </a:r>
          </a:p>
        </p:txBody>
      </p:sp>
      <p:sp>
        <p:nvSpPr>
          <p:cNvPr id="4" name="Slide Number Placeholder 3"/>
          <p:cNvSpPr>
            <a:spLocks noGrp="1"/>
          </p:cNvSpPr>
          <p:nvPr>
            <p:ph type="sldNum" sz="quarter" idx="5"/>
          </p:nvPr>
        </p:nvSpPr>
        <p:spPr/>
        <p:txBody>
          <a:bodyPr/>
          <a:lstStyle/>
          <a:p>
            <a:fld id="{1FD8AFB4-D58F-4508-8D19-F271D5848E30}" type="slidenum">
              <a:rPr lang="en-US"/>
              <a:t>16</a:t>
            </a:fld>
            <a:endParaRPr lang="en-US"/>
          </a:p>
        </p:txBody>
      </p:sp>
    </p:spTree>
    <p:extLst>
      <p:ext uri="{BB962C8B-B14F-4D97-AF65-F5344CB8AC3E}">
        <p14:creationId xmlns:p14="http://schemas.microsoft.com/office/powerpoint/2010/main" val="96552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Brandon, MB, 1946 </a:t>
            </a:r>
            <a:r>
              <a:rPr lang="en-US"/>
              <a:t>– Library and Archives Canada </a:t>
            </a:r>
            <a:r>
              <a:rPr lang="en-US">
                <a:hlinkClick r:id="rId3"/>
              </a:rPr>
              <a:t>https://data2.archives.ca/ap/a/a048574-v8.jpg</a:t>
            </a:r>
            <a:r>
              <a:rPr lang="en-US"/>
              <a:t> </a:t>
            </a:r>
          </a:p>
          <a:p>
            <a:endParaRPr lang="en-US"/>
          </a:p>
          <a:p>
            <a:r>
              <a:rPr lang="en-US"/>
              <a:t>At this point in the learning experience, you may wish to use the </a:t>
            </a:r>
            <a:r>
              <a:rPr lang="en-US" u="sng"/>
              <a:t>Impactful Images BLM#2</a:t>
            </a:r>
            <a:r>
              <a:rPr lang="en-US" u="none"/>
              <a:t> and/or </a:t>
            </a:r>
            <a:r>
              <a:rPr lang="en-US"/>
              <a:t>the </a:t>
            </a:r>
            <a:r>
              <a:rPr lang="en-US" u="sng"/>
              <a:t>Residential School Word Splash BLM#3</a:t>
            </a:r>
            <a:r>
              <a:rPr lang="en-US" u="none"/>
              <a:t> to support student learning.</a:t>
            </a:r>
          </a:p>
        </p:txBody>
      </p:sp>
      <p:sp>
        <p:nvSpPr>
          <p:cNvPr id="4" name="Slide Number Placeholder 3"/>
          <p:cNvSpPr>
            <a:spLocks noGrp="1"/>
          </p:cNvSpPr>
          <p:nvPr>
            <p:ph type="sldNum" sz="quarter" idx="5"/>
          </p:nvPr>
        </p:nvSpPr>
        <p:spPr/>
        <p:txBody>
          <a:bodyPr/>
          <a:lstStyle/>
          <a:p>
            <a:fld id="{1FD8AFB4-D58F-4508-8D19-F271D5848E30}" type="slidenum">
              <a:rPr lang="en-US"/>
              <a:t>17</a:t>
            </a:fld>
            <a:endParaRPr lang="en-US"/>
          </a:p>
        </p:txBody>
      </p:sp>
    </p:spTree>
    <p:extLst>
      <p:ext uri="{BB962C8B-B14F-4D97-AF65-F5344CB8AC3E}">
        <p14:creationId xmlns:p14="http://schemas.microsoft.com/office/powerpoint/2010/main" val="3573243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Saskatchewan Archives Board, Item R-A8223 (1)-(2) - Thomas Moore before and after admission to Regina Indian Industrial School</a:t>
            </a:r>
          </a:p>
          <a:p>
            <a:r>
              <a:rPr lang="en-CA" dirty="0">
                <a:cs typeface="Calibri"/>
              </a:rPr>
              <a:t>Photo Source </a:t>
            </a:r>
            <a:r>
              <a:rPr lang="en-CA" dirty="0">
                <a:hlinkClick r:id="rId3"/>
              </a:rPr>
              <a:t>https://www.facinghistory.org/resource-library/image/thomas-moore?backlink=https://www.facinghistory.org/stolen-lives-indigenous-peoples-canada-and-indian-residential-schools/chapter-4/punishment-and-abuse</a:t>
            </a:r>
            <a:r>
              <a:rPr lang="en-CA" dirty="0"/>
              <a:t> </a:t>
            </a:r>
            <a:endParaRPr lang="en-CA" dirty="0">
              <a:cs typeface="Calibri"/>
            </a:endParaRPr>
          </a:p>
          <a:p>
            <a:r>
              <a:rPr lang="en-CA" dirty="0"/>
              <a:t>(Photographs are considered primary source evidence. For more information, see the link: </a:t>
            </a:r>
            <a:r>
              <a:rPr lang="fr-CA" dirty="0">
                <a:hlinkClick r:id="rId4"/>
              </a:rPr>
              <a:t>https://historicalthinking.ca/primary-source-evidence</a:t>
            </a:r>
            <a:r>
              <a:rPr lang="fr-CA" dirty="0"/>
              <a:t>)</a:t>
            </a:r>
            <a:r>
              <a:rPr lang="en-CA" dirty="0"/>
              <a:t>  </a:t>
            </a:r>
            <a:endParaRPr lang="en-CA" dirty="0">
              <a:cs typeface="Calibri"/>
            </a:endParaRPr>
          </a:p>
          <a:p>
            <a:pPr>
              <a:defRPr/>
            </a:pPr>
            <a:endParaRPr lang="en-US" b="1" dirty="0">
              <a:cs typeface="Calibri"/>
            </a:endParaRPr>
          </a:p>
          <a:p>
            <a:pPr>
              <a:defRPr/>
            </a:pPr>
            <a:r>
              <a:rPr lang="en-US" b="1" dirty="0">
                <a:cs typeface="Calibri"/>
              </a:rPr>
              <a:t>You may choose to use the </a:t>
            </a:r>
            <a:r>
              <a:rPr lang="en-US" b="1" u="sng" dirty="0">
                <a:cs typeface="Calibri"/>
              </a:rPr>
              <a:t>Thomas Moore Photograph BLM#4 </a:t>
            </a:r>
            <a:r>
              <a:rPr lang="en-US" b="1" dirty="0">
                <a:cs typeface="Calibri"/>
              </a:rPr>
              <a:t>to support this learning experience.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The following notes may help you truthfully and sensitively guide conversation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“These are staged “before and after” photos taken by government officials." </a:t>
            </a:r>
            <a:r>
              <a:rPr lang="en-CA" dirty="0">
                <a:hlinkClick r:id="rId3"/>
              </a:rPr>
              <a:t>FacingHistory.org</a:t>
            </a:r>
            <a:endParaRPr lang="en-CA" dirty="0">
              <a:cs typeface="Calibri"/>
              <a:hlinkClick r:id="rId3"/>
            </a:endParaRPr>
          </a:p>
          <a:p>
            <a:endParaRPr lang="en-CA" dirty="0">
              <a:cs typeface="Calibri"/>
            </a:endParaRPr>
          </a:p>
          <a:p>
            <a:r>
              <a:rPr lang="en-CA" dirty="0"/>
              <a:t>Photographs like these helped to convince Canadians that Indian Residential Schools were a "good thing." Thomas Moore, the boy in the picture, entered the Regina Residential School in 1874. In the first picture, he is wearing </a:t>
            </a:r>
            <a:r>
              <a:rPr lang="en-CA" b="1" dirty="0"/>
              <a:t>traditional clothing</a:t>
            </a:r>
            <a:r>
              <a:rPr lang="en-CA" dirty="0"/>
              <a:t>, he has </a:t>
            </a:r>
            <a:r>
              <a:rPr lang="en-CA" b="1" dirty="0"/>
              <a:t>long hair </a:t>
            </a:r>
            <a:r>
              <a:rPr lang="en-CA" dirty="0"/>
              <a:t>and he is holding a </a:t>
            </a:r>
            <a:r>
              <a:rPr lang="en-CA" b="1" dirty="0"/>
              <a:t>pistol</a:t>
            </a:r>
            <a:r>
              <a:rPr lang="en-CA" dirty="0"/>
              <a:t>. In the second picture, he looks slightly </a:t>
            </a:r>
            <a:r>
              <a:rPr lang="en-CA" b="1" dirty="0"/>
              <a:t>older</a:t>
            </a:r>
            <a:r>
              <a:rPr lang="en-CA" dirty="0"/>
              <a:t>. He is now wearing a </a:t>
            </a:r>
            <a:r>
              <a:rPr lang="en-CA" b="1" dirty="0"/>
              <a:t>military style uniform </a:t>
            </a:r>
            <a:r>
              <a:rPr lang="en-CA" dirty="0"/>
              <a:t>and has </a:t>
            </a:r>
            <a:r>
              <a:rPr lang="en-CA" b="1" dirty="0"/>
              <a:t>short hair </a:t>
            </a:r>
            <a:r>
              <a:rPr lang="en-CA" dirty="0"/>
              <a:t>and his </a:t>
            </a:r>
            <a:r>
              <a:rPr lang="en-CA" b="1" dirty="0"/>
              <a:t>left hand </a:t>
            </a:r>
            <a:r>
              <a:rPr lang="en-CA" dirty="0"/>
              <a:t>hangs </a:t>
            </a:r>
            <a:r>
              <a:rPr lang="en-CA" b="1" dirty="0"/>
              <a:t>relaxed and empty</a:t>
            </a:r>
            <a:r>
              <a:rPr lang="en-CA" dirty="0"/>
              <a:t>. The first picture represents an </a:t>
            </a:r>
            <a:r>
              <a:rPr lang="en-CA" b="1" dirty="0"/>
              <a:t>uncivilized</a:t>
            </a:r>
            <a:r>
              <a:rPr lang="en-CA" dirty="0"/>
              <a:t> and </a:t>
            </a:r>
            <a:r>
              <a:rPr lang="en-CA" b="1" dirty="0"/>
              <a:t>potentially dangerous person</a:t>
            </a:r>
            <a:r>
              <a:rPr lang="en-CA" dirty="0"/>
              <a:t>. The second represents a </a:t>
            </a:r>
            <a:r>
              <a:rPr lang="en-CA" b="1" dirty="0"/>
              <a:t>civilized</a:t>
            </a:r>
            <a:r>
              <a:rPr lang="en-CA" dirty="0"/>
              <a:t>, </a:t>
            </a:r>
            <a:r>
              <a:rPr lang="en-CA" b="1" dirty="0"/>
              <a:t>unarmed</a:t>
            </a:r>
            <a:r>
              <a:rPr lang="en-CA" dirty="0"/>
              <a:t>, and therefore </a:t>
            </a:r>
            <a:r>
              <a:rPr lang="en-CA" b="1" dirty="0"/>
              <a:t>unthreatening person</a:t>
            </a:r>
            <a:r>
              <a:rPr lang="en-CA" dirty="0"/>
              <a:t>. </a:t>
            </a:r>
            <a:endParaRPr lang="en-CA" dirty="0">
              <a:cs typeface="Calibri"/>
            </a:endParaRPr>
          </a:p>
          <a:p>
            <a:r>
              <a:rPr lang="en-CA" dirty="0">
                <a:hlinkClick r:id="rId5"/>
              </a:rPr>
              <a:t>http://wherearethechildren.ca</a:t>
            </a:r>
            <a:endParaRPr lang="en-CA" dirty="0">
              <a:cs typeface="Calibri" panose="020F0502020204030204"/>
            </a:endParaRPr>
          </a:p>
          <a:p>
            <a:endParaRPr lang="en-CA" dirty="0">
              <a:cs typeface="Calibri" panose="020F0502020204030204"/>
            </a:endParaRPr>
          </a:p>
          <a:p>
            <a:r>
              <a:rPr lang="en-CA" sz="1200" kern="1200" dirty="0">
                <a:solidFill>
                  <a:schemeClr val="tx1"/>
                </a:solidFill>
                <a:effectLst/>
                <a:latin typeface="+mn-lt"/>
                <a:ea typeface="+mn-ea"/>
                <a:cs typeface="+mn-cs"/>
              </a:rPr>
              <a:t>“Thomas Moore – Threat? Official opinions about Aboriginal education, the Davin Report, and the Carlisle boarding school model, all helped to convince many Canadians about the kind of Industrial School System they were willing to support. In this environment, the </a:t>
            </a:r>
            <a:r>
              <a:rPr lang="en-CA" sz="1200" kern="1200" dirty="0" err="1">
                <a:solidFill>
                  <a:schemeClr val="tx1"/>
                </a:solidFill>
                <a:effectLst/>
                <a:latin typeface="+mn-lt"/>
                <a:ea typeface="+mn-ea"/>
                <a:cs typeface="+mn-cs"/>
              </a:rPr>
              <a:t>Reginal</a:t>
            </a:r>
            <a:r>
              <a:rPr lang="en-CA" sz="1200" kern="1200" dirty="0">
                <a:solidFill>
                  <a:schemeClr val="tx1"/>
                </a:solidFill>
                <a:effectLst/>
                <a:latin typeface="+mn-lt"/>
                <a:ea typeface="+mn-ea"/>
                <a:cs typeface="+mn-cs"/>
              </a:rPr>
              <a:t> Industrial School first made its appearance, and Thomas Moore was promoted as its model student. In the first of the two photographs, Moore wears tribal style clothing: cloth leggings, a shirt decorated with metal tacks, a long necklace, a breechcloth with a beaded floral design, and moccasins. His long hair is wrapped in fur and hangs down over his chest, and he holds a pistol in his right hand. Moore looks directly into the camera with a blank expression on his face, and the diffused lighting in the background provides no hint of time or place.”</a:t>
            </a:r>
            <a:r>
              <a:rPr lang="en-CA" dirty="0"/>
              <a:t> </a:t>
            </a:r>
            <a:r>
              <a:rPr lang="en-CA" sz="1200" kern="1200" dirty="0">
                <a:solidFill>
                  <a:schemeClr val="tx1"/>
                </a:solidFill>
                <a:effectLst/>
                <a:latin typeface="+mn-lt"/>
                <a:ea typeface="+mn-ea"/>
                <a:cs typeface="+mn-cs"/>
              </a:rPr>
              <a:t>Legacy of Hope – Where are the Children – A History of the Residential School System in Canada – Timeline (part 33 of the timeline) </a:t>
            </a:r>
            <a:r>
              <a:rPr lang="en-CA" sz="1200" u="sng" kern="1200" dirty="0">
                <a:solidFill>
                  <a:schemeClr val="tx1"/>
                </a:solidFill>
                <a:effectLst/>
                <a:latin typeface="+mn-lt"/>
                <a:ea typeface="+mn-ea"/>
                <a:cs typeface="+mn-cs"/>
                <a:hlinkClick r:id="rId6"/>
              </a:rPr>
              <a:t>https://legacyofhope.ca/wherearethechildren/</a:t>
            </a:r>
            <a:r>
              <a:rPr lang="en-CA" dirty="0"/>
              <a:t> </a:t>
            </a:r>
            <a:endParaRPr lang="en-CA" sz="1200" kern="1200" dirty="0">
              <a:solidFill>
                <a:schemeClr val="tx1"/>
              </a:solidFill>
              <a:effectLst/>
              <a:latin typeface="+mn-lt"/>
              <a:cs typeface="Calibri"/>
            </a:endParaRPr>
          </a:p>
          <a:p>
            <a:endParaRPr lang="en-CA" dirty="0"/>
          </a:p>
          <a:p>
            <a:r>
              <a:rPr lang="en-CA" sz="1200" kern="1200" dirty="0">
                <a:solidFill>
                  <a:schemeClr val="tx1"/>
                </a:solidFill>
                <a:effectLst/>
                <a:latin typeface="+mn-lt"/>
                <a:ea typeface="+mn-ea"/>
                <a:cs typeface="+mn-cs"/>
              </a:rPr>
              <a:t>“Thomas Moore – Threat Neutralized. In the second photograph, Moore looks slightly older. He now wears a military style uniform, and has short hair. To the right of him is a potted plant, and to his left we can see his cap resting on an </a:t>
            </a:r>
            <a:r>
              <a:rPr lang="en-CA" sz="1200" kern="1200" dirty="0" err="1">
                <a:solidFill>
                  <a:schemeClr val="tx1"/>
                </a:solidFill>
                <a:effectLst/>
                <a:latin typeface="+mn-lt"/>
                <a:ea typeface="+mn-ea"/>
                <a:cs typeface="+mn-cs"/>
              </a:rPr>
              <a:t>arnate</a:t>
            </a:r>
            <a:r>
              <a:rPr lang="en-CA" sz="1200" kern="1200" dirty="0">
                <a:solidFill>
                  <a:schemeClr val="tx1"/>
                </a:solidFill>
                <a:effectLst/>
                <a:latin typeface="+mn-lt"/>
                <a:ea typeface="+mn-ea"/>
                <a:cs typeface="+mn-cs"/>
              </a:rPr>
              <a:t> railing. Once again, he looks directly into the camera, although this time he appears much more confident. A side-by-side comparison of the two photographs reveals a similar pose: in each portrait, Moore’s left arm and hand forms the same shape. However, in the first photo, one hand touches his braid, while the other hand touches the pistol; in the second, Moore leans </a:t>
            </a:r>
            <a:r>
              <a:rPr lang="en-CA" sz="1200" kern="1200" dirty="0" err="1">
                <a:solidFill>
                  <a:schemeClr val="tx1"/>
                </a:solidFill>
                <a:effectLst/>
                <a:latin typeface="+mn-lt"/>
                <a:ea typeface="+mn-ea"/>
                <a:cs typeface="+mn-cs"/>
              </a:rPr>
              <a:t>agains</a:t>
            </a:r>
            <a:r>
              <a:rPr lang="en-CA" sz="1200" kern="1200" dirty="0">
                <a:solidFill>
                  <a:schemeClr val="tx1"/>
                </a:solidFill>
                <a:effectLst/>
                <a:latin typeface="+mn-lt"/>
                <a:ea typeface="+mn-ea"/>
                <a:cs typeface="+mn-cs"/>
              </a:rPr>
              <a:t> a railing, which allows him to place his right arm on his hip while his left hand hangs relaxed, and empty. The two photographs offer two different readings of the Aboriginal body: the first represents an uncivilized and potentially dangerous Indian. The second represents a civilized, unarmed, and therefore unthreatening </a:t>
            </a:r>
            <a:r>
              <a:rPr lang="en-CA" sz="1200" kern="1200" dirty="0" err="1">
                <a:solidFill>
                  <a:schemeClr val="tx1"/>
                </a:solidFill>
                <a:effectLst/>
                <a:latin typeface="+mn-lt"/>
                <a:ea typeface="+mn-ea"/>
                <a:cs typeface="+mn-cs"/>
              </a:rPr>
              <a:t>Indain</a:t>
            </a:r>
            <a:r>
              <a:rPr lang="en-CA" sz="1200" kern="1200" dirty="0">
                <a:solidFill>
                  <a:schemeClr val="tx1"/>
                </a:solidFill>
                <a:effectLst/>
                <a:latin typeface="+mn-lt"/>
                <a:ea typeface="+mn-ea"/>
                <a:cs typeface="+mn-cs"/>
              </a:rPr>
              <a:t>. In fact, “Scott admitted frankly that the provision of education to Indian Communities was indispensable, for without it and “with neglect” they “would produce an undesirable and often dangerous element in society.” (Dominion of Canada Annual Report of the Department of Indian Affairs for the year ended March 31, 1910. p. 273)</a:t>
            </a:r>
            <a:r>
              <a:rPr lang="en-CA" dirty="0"/>
              <a:t> </a:t>
            </a:r>
            <a:r>
              <a:rPr lang="en-CA" sz="1200" kern="1200" dirty="0">
                <a:solidFill>
                  <a:schemeClr val="tx1"/>
                </a:solidFill>
                <a:effectLst/>
                <a:latin typeface="+mn-lt"/>
                <a:ea typeface="+mn-ea"/>
                <a:cs typeface="+mn-cs"/>
              </a:rPr>
              <a:t>Legacy of Hope – Where are the Children – A History of the Residential School System in Canada – Timeline (part 34 of the timeline) </a:t>
            </a:r>
            <a:r>
              <a:rPr lang="en-CA" sz="1200" u="sng" kern="1200" dirty="0">
                <a:solidFill>
                  <a:schemeClr val="tx1"/>
                </a:solidFill>
                <a:effectLst/>
                <a:latin typeface="+mn-lt"/>
                <a:ea typeface="+mn-ea"/>
                <a:cs typeface="+mn-cs"/>
                <a:hlinkClick r:id="rId6"/>
              </a:rPr>
              <a:t>https://legacyofhope.ca/wherearethechildren/</a:t>
            </a:r>
            <a:r>
              <a:rPr lang="en-CA" dirty="0"/>
              <a:t> </a:t>
            </a:r>
            <a:endParaRPr lang="en-CA" sz="1200" kern="1200" dirty="0">
              <a:solidFill>
                <a:schemeClr val="tx1"/>
              </a:solidFill>
              <a:effectLst/>
              <a:latin typeface="+mn-lt"/>
              <a:cs typeface="Calibri"/>
            </a:endParaRPr>
          </a:p>
          <a:p>
            <a:endParaRPr lang="en-CA" dirty="0"/>
          </a:p>
          <a:p>
            <a:r>
              <a:rPr lang="en-CA" sz="1200" kern="1200" dirty="0">
                <a:solidFill>
                  <a:schemeClr val="tx1"/>
                </a:solidFill>
                <a:effectLst/>
                <a:latin typeface="+mn-lt"/>
                <a:ea typeface="+mn-ea"/>
                <a:cs typeface="+mn-cs"/>
              </a:rPr>
              <a:t>“These are staged “before and after” photos taken by government officials. Thomas Moore, a young Indigenous boy who attended Regina Industrial School, is portrayed with short hair and Western-style clothing. </a:t>
            </a:r>
            <a:r>
              <a:rPr lang="en-CA" sz="1200" kern="1200" dirty="0" err="1">
                <a:solidFill>
                  <a:schemeClr val="tx1"/>
                </a:solidFill>
                <a:effectLst/>
                <a:latin typeface="+mn-lt"/>
                <a:ea typeface="+mn-ea"/>
                <a:cs typeface="+mn-cs"/>
              </a:rPr>
              <a:t>Otticials</a:t>
            </a:r>
            <a:r>
              <a:rPr lang="en-CA" sz="1200" kern="1200" dirty="0">
                <a:solidFill>
                  <a:schemeClr val="tx1"/>
                </a:solidFill>
                <a:effectLst/>
                <a:latin typeface="+mn-lt"/>
                <a:ea typeface="+mn-ea"/>
                <a:cs typeface="+mn-cs"/>
              </a:rPr>
              <a:t> and missionaries created such propaganda so that they could adopt it as evidence of the racial, “beneficial” changes the schools brought about in their students.”</a:t>
            </a:r>
            <a:endParaRPr lang="en-CA" dirty="0">
              <a:cs typeface="Calibri"/>
            </a:endParaRPr>
          </a:p>
          <a:p>
            <a:r>
              <a:rPr lang="en-CA" sz="1200" u="sng" kern="1200" dirty="0">
                <a:solidFill>
                  <a:schemeClr val="tx1"/>
                </a:solidFill>
                <a:effectLst/>
                <a:latin typeface="+mn-lt"/>
                <a:ea typeface="+mn-ea"/>
                <a:cs typeface="+mn-cs"/>
                <a:hlinkClick r:id="rId3"/>
              </a:rPr>
              <a:t>https://www.facinghistory.org/resource-library/image/thomas-moore?backlink=https://www.facinghistory.org/stolen-lives-indigenous-peoples-canada-and-indian-residential-schools/chapter-4/punishment-and-abuse</a:t>
            </a:r>
            <a:r>
              <a:rPr lang="en-CA" dirty="0"/>
              <a:t> </a:t>
            </a:r>
            <a:endParaRPr lang="en-CA" dirty="0">
              <a:cs typeface="Calibri"/>
            </a:endParaRPr>
          </a:p>
          <a:p>
            <a:r>
              <a:rPr lang="en-CA" sz="1200" kern="1200" dirty="0">
                <a:solidFill>
                  <a:schemeClr val="tx1"/>
                </a:solidFill>
                <a:effectLst/>
                <a:latin typeface="+mn-lt"/>
                <a:ea typeface="+mn-ea"/>
                <a:cs typeface="+mn-cs"/>
              </a:rPr>
              <a:t>Saskatchewan Archives Board, Item R-A8223 (1)-(2) - Thomas Moore before and after admission to Regina Indian Industrial School</a:t>
            </a:r>
            <a:endParaRPr lang="en-CA" sz="1200" kern="1200" dirty="0">
              <a:solidFill>
                <a:schemeClr val="tx1"/>
              </a:solidFill>
              <a:effectLst/>
              <a:latin typeface="+mn-lt"/>
              <a:cs typeface="Calibri"/>
            </a:endParaRPr>
          </a:p>
          <a:p>
            <a:r>
              <a:rPr lang="en-CA" sz="1200" u="sng" kern="1200" dirty="0">
                <a:solidFill>
                  <a:schemeClr val="tx1"/>
                </a:solidFill>
                <a:effectLst/>
                <a:latin typeface="+mn-lt"/>
                <a:ea typeface="+mn-ea"/>
                <a:cs typeface="+mn-cs"/>
                <a:hlinkClick r:id="rId7"/>
              </a:rPr>
              <a:t>https://search.saskarchives.com/thomas-moore-before-and-after-admission-to-regina-indian-industrial-school</a:t>
            </a:r>
            <a:r>
              <a:rPr lang="en-CA" dirty="0"/>
              <a:t> </a:t>
            </a:r>
            <a:endParaRPr lang="en-CA" sz="1200" kern="1200" dirty="0">
              <a:solidFill>
                <a:schemeClr val="tx1"/>
              </a:solidFill>
              <a:effectLst/>
              <a:latin typeface="+mn-lt"/>
              <a:cs typeface="Calibri"/>
            </a:endParaRPr>
          </a:p>
          <a:p>
            <a:endParaRPr lang="en-CA" dirty="0">
              <a:cs typeface="Calibri" panose="020F0502020204030204"/>
            </a:endParaRPr>
          </a:p>
        </p:txBody>
      </p:sp>
      <p:sp>
        <p:nvSpPr>
          <p:cNvPr id="4" name="Slide Number Placeholder 3"/>
          <p:cNvSpPr>
            <a:spLocks noGrp="1"/>
          </p:cNvSpPr>
          <p:nvPr>
            <p:ph type="sldNum" sz="quarter" idx="5"/>
          </p:nvPr>
        </p:nvSpPr>
        <p:spPr/>
        <p:txBody>
          <a:bodyPr/>
          <a:lstStyle/>
          <a:p>
            <a:fld id="{1FD8AFB4-D58F-4508-8D19-F271D5848E30}" type="slidenum">
              <a:rPr lang="en-US"/>
              <a:t>18</a:t>
            </a:fld>
            <a:endParaRPr lang="en-US"/>
          </a:p>
        </p:txBody>
      </p:sp>
    </p:spTree>
    <p:extLst>
      <p:ext uri="{BB962C8B-B14F-4D97-AF65-F5344CB8AC3E}">
        <p14:creationId xmlns:p14="http://schemas.microsoft.com/office/powerpoint/2010/main" val="4033828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Truth and Reconciliation Commission of Canada – Residential Schools of Canada Map </a:t>
            </a:r>
          </a:p>
          <a:p>
            <a:pPr>
              <a:lnSpc>
                <a:spcPct val="90000"/>
              </a:lnSpc>
              <a:spcBef>
                <a:spcPts val="1000"/>
              </a:spcBef>
            </a:pPr>
            <a:r>
              <a:rPr lang="en-US" dirty="0">
                <a:hlinkClick r:id="rId3"/>
              </a:rPr>
              <a:t>http://www.trc.ca/assets/pdf/2039_T&amp;R_map_nov2011_final.pdf</a:t>
            </a:r>
            <a:endParaRPr lang="en-US" dirty="0"/>
          </a:p>
          <a:p>
            <a:pPr>
              <a:lnSpc>
                <a:spcPct val="90000"/>
              </a:lnSpc>
              <a:spcBef>
                <a:spcPts val="1000"/>
              </a:spcBef>
            </a:pPr>
            <a:r>
              <a:rPr lang="en-US" dirty="0"/>
              <a:t>CBC – Did you live near a residential school? </a:t>
            </a:r>
            <a:r>
              <a:rPr lang="en-US" dirty="0">
                <a:cs typeface="+mn-lt"/>
              </a:rPr>
              <a:t/>
            </a:r>
            <a:br>
              <a:rPr lang="en-US" dirty="0">
                <a:cs typeface="+mn-lt"/>
              </a:rPr>
            </a:br>
            <a:r>
              <a:rPr lang="en-US" dirty="0">
                <a:hlinkClick r:id="rId4"/>
              </a:rPr>
              <a:t>https://www.cbc.ca/news2/interactives/beyond-94-residential-school-map/</a:t>
            </a:r>
            <a:r>
              <a:rPr lang="en-US" dirty="0"/>
              <a:t> </a:t>
            </a:r>
            <a:endParaRPr lang="en-US" dirty="0">
              <a:cs typeface="Calibri"/>
            </a:endParaRPr>
          </a:p>
          <a:p>
            <a:pPr>
              <a:lnSpc>
                <a:spcPct val="90000"/>
              </a:lnSpc>
              <a:spcBef>
                <a:spcPts val="1000"/>
              </a:spcBef>
            </a:pPr>
            <a:r>
              <a:rPr lang="en-US" dirty="0"/>
              <a:t>Interactive Map: Manitoba's former residential schools </a:t>
            </a:r>
            <a:r>
              <a:rPr lang="en-US" dirty="0">
                <a:cs typeface="+mn-lt"/>
              </a:rPr>
              <a:t/>
            </a:r>
            <a:br>
              <a:rPr lang="en-US" dirty="0">
                <a:cs typeface="+mn-lt"/>
              </a:rPr>
            </a:br>
            <a:r>
              <a:rPr lang="en-US" dirty="0">
                <a:hlinkClick r:id="rId5"/>
              </a:rPr>
              <a:t>https://winnipeg.ctvnews.ca/interactive-map-manitoba-s-former-residential-schools-1.5451637</a:t>
            </a:r>
            <a:r>
              <a:rPr lang="en-US" dirty="0"/>
              <a:t> </a:t>
            </a:r>
            <a:endParaRPr lang="en-US" dirty="0">
              <a:cs typeface="Calibri"/>
            </a:endParaRPr>
          </a:p>
          <a:p>
            <a:pPr>
              <a:lnSpc>
                <a:spcPct val="90000"/>
              </a:lnSpc>
              <a:spcBef>
                <a:spcPts val="1000"/>
              </a:spcBef>
            </a:pPr>
            <a:r>
              <a:rPr lang="en-US" dirty="0"/>
              <a:t>Google Earth – Canada's Residential  Schools </a:t>
            </a:r>
            <a:r>
              <a:rPr lang="en-US" dirty="0">
                <a:hlinkClick r:id="rId6"/>
              </a:rPr>
              <a:t>https://earth.google.com/web/@43.127456,-80.240846,200.99398697a,4500000d,35y,0h,44.99993929t,0r/data=CkYSRBIgYTBlNWFkNDVhMjBiMTFlN2IzZmQzZjBhY2YwNDZiOWEiIGVmZWVkX3JjZ3NfcmVzaWRlbnRpYWxfc2Nob29sc18w</a:t>
            </a:r>
            <a:r>
              <a:rPr lang="en-US" dirty="0"/>
              <a:t> </a:t>
            </a:r>
            <a:endParaRPr lang="en-US" dirty="0">
              <a:cs typeface="Calibri"/>
            </a:endParaRPr>
          </a:p>
          <a:p>
            <a:pPr>
              <a:lnSpc>
                <a:spcPct val="90000"/>
              </a:lnSpc>
              <a:spcBef>
                <a:spcPts val="1000"/>
              </a:spcBef>
            </a:pPr>
            <a:endParaRPr lang="en-US" dirty="0">
              <a:cs typeface="Calibri"/>
            </a:endParaRPr>
          </a:p>
          <a:p>
            <a:pPr>
              <a:lnSpc>
                <a:spcPct val="90000"/>
              </a:lnSpc>
              <a:spcBef>
                <a:spcPts val="1000"/>
              </a:spcBef>
            </a:pPr>
            <a:r>
              <a:rPr lang="en-US" dirty="0">
                <a:cs typeface="Calibri"/>
              </a:rPr>
              <a:t>You may choose to use the </a:t>
            </a:r>
            <a:r>
              <a:rPr lang="en-US" u="sng" dirty="0">
                <a:cs typeface="Calibri"/>
              </a:rPr>
              <a:t>Mapping Former Residential Schools in Manitoba BLM#5 </a:t>
            </a:r>
            <a:r>
              <a:rPr lang="en-US" dirty="0">
                <a:cs typeface="Calibri"/>
              </a:rPr>
              <a:t>to support this learning experience.</a:t>
            </a:r>
          </a:p>
        </p:txBody>
      </p:sp>
      <p:sp>
        <p:nvSpPr>
          <p:cNvPr id="4" name="Slide Number Placeholder 3"/>
          <p:cNvSpPr>
            <a:spLocks noGrp="1"/>
          </p:cNvSpPr>
          <p:nvPr>
            <p:ph type="sldNum" sz="quarter" idx="5"/>
          </p:nvPr>
        </p:nvSpPr>
        <p:spPr/>
        <p:txBody>
          <a:bodyPr/>
          <a:lstStyle/>
          <a:p>
            <a:fld id="{1FD8AFB4-D58F-4508-8D19-F271D5848E30}" type="slidenum">
              <a:rPr lang="en-US"/>
              <a:t>19</a:t>
            </a:fld>
            <a:endParaRPr lang="en-US"/>
          </a:p>
        </p:txBody>
      </p:sp>
    </p:spTree>
    <p:extLst>
      <p:ext uri="{BB962C8B-B14F-4D97-AF65-F5344CB8AC3E}">
        <p14:creationId xmlns:p14="http://schemas.microsoft.com/office/powerpoint/2010/main" val="850991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activate and assess prior knowledge, you may choose to ask student what they know already about how residential schools impacted the lives of Indigenous Peoples in Canada. </a:t>
            </a:r>
          </a:p>
          <a:p>
            <a:r>
              <a:rPr lang="en-CA" sz="1200" b="1" i="1" kern="1200" dirty="0">
                <a:solidFill>
                  <a:schemeClr val="tx1"/>
                </a:solidFill>
                <a:effectLst/>
                <a:latin typeface="+mn-lt"/>
                <a:ea typeface="+mn-ea"/>
                <a:cs typeface="+mn-cs"/>
              </a:rPr>
              <a:t>The residential school experience can be a very sensitive subject for both adults and children. It is very important that this topic be approached with respect. The following general guidelines are intended to assist teachers in dealing with controversial issues in the classroom. </a:t>
            </a:r>
            <a:r>
              <a:rPr lang="en-CA" sz="1200" b="0" i="0" kern="1200" dirty="0">
                <a:solidFill>
                  <a:schemeClr val="tx1"/>
                </a:solidFill>
                <a:effectLst/>
                <a:latin typeface="+mn-lt"/>
                <a:ea typeface="+mn-ea"/>
                <a:cs typeface="+mn-cs"/>
              </a:rPr>
              <a:t>(</a:t>
            </a:r>
            <a:r>
              <a:rPr lang="en-CA" sz="1200" b="0" i="0" u="sng" kern="1200" dirty="0">
                <a:solidFill>
                  <a:schemeClr val="tx1"/>
                </a:solidFill>
                <a:effectLst/>
                <a:latin typeface="+mn-lt"/>
                <a:ea typeface="+mn-ea"/>
                <a:cs typeface="+mn-cs"/>
              </a:rPr>
              <a:t>Source</a:t>
            </a:r>
            <a:r>
              <a:rPr lang="en-CA" sz="1200" b="0" i="0" kern="1200" dirty="0">
                <a:solidFill>
                  <a:schemeClr val="tx1"/>
                </a:solidFill>
                <a:effectLst/>
                <a:latin typeface="+mn-lt"/>
                <a:ea typeface="+mn-ea"/>
                <a:cs typeface="+mn-cs"/>
              </a:rPr>
              <a:t>:</a:t>
            </a:r>
            <a:r>
              <a:rPr lang="en-CA" sz="1200" b="0" i="1" kern="1200" dirty="0">
                <a:solidFill>
                  <a:schemeClr val="tx1"/>
                </a:solidFill>
                <a:effectLst/>
                <a:latin typeface="+mn-lt"/>
                <a:ea typeface="+mn-ea"/>
                <a:cs typeface="+mn-cs"/>
              </a:rPr>
              <a:t> From Apology to Reconciliation, </a:t>
            </a:r>
            <a:r>
              <a:rPr lang="en-CA" sz="1200" b="0" i="0" kern="1200" dirty="0">
                <a:solidFill>
                  <a:schemeClr val="tx1"/>
                </a:solidFill>
                <a:effectLst/>
                <a:latin typeface="+mn-lt"/>
                <a:ea typeface="+mn-ea"/>
                <a:cs typeface="+mn-cs"/>
              </a:rPr>
              <a:t>p. 4, </a:t>
            </a:r>
            <a:r>
              <a:rPr lang="en-CA" sz="1200" b="0" kern="1200" dirty="0">
                <a:solidFill>
                  <a:schemeClr val="tx1"/>
                </a:solidFill>
                <a:effectLst/>
                <a:latin typeface="+mn-lt"/>
                <a:ea typeface="+mn-ea"/>
                <a:cs typeface="+mn-cs"/>
              </a:rPr>
              <a:t>PDF p. 12)</a:t>
            </a:r>
          </a:p>
          <a:p>
            <a:endParaRPr lang="en-CA" dirty="0"/>
          </a:p>
        </p:txBody>
      </p:sp>
      <p:sp>
        <p:nvSpPr>
          <p:cNvPr id="4" name="Slide Number Placeholder 3"/>
          <p:cNvSpPr>
            <a:spLocks noGrp="1"/>
          </p:cNvSpPr>
          <p:nvPr>
            <p:ph type="sldNum" sz="quarter" idx="5"/>
          </p:nvPr>
        </p:nvSpPr>
        <p:spPr/>
        <p:txBody>
          <a:bodyPr/>
          <a:lstStyle/>
          <a:p>
            <a:fld id="{1FD8AFB4-D58F-4508-8D19-F271D5848E30}" type="slidenum">
              <a:rPr lang="en-US" smtClean="0"/>
              <a:t>2</a:t>
            </a:fld>
            <a:endParaRPr lang="en-US"/>
          </a:p>
        </p:txBody>
      </p:sp>
    </p:spTree>
    <p:extLst>
      <p:ext uri="{BB962C8B-B14F-4D97-AF65-F5344CB8AC3E}">
        <p14:creationId xmlns:p14="http://schemas.microsoft.com/office/powerpoint/2010/main" val="180912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wish to use the </a:t>
            </a:r>
            <a:r>
              <a:rPr lang="en-US" u="sng" dirty="0"/>
              <a:t>Write a Letter BLM#6 </a:t>
            </a:r>
            <a:r>
              <a:rPr lang="en-US" dirty="0"/>
              <a:t>and/or the </a:t>
            </a:r>
            <a:r>
              <a:rPr lang="en-US" u="sng" dirty="0"/>
              <a:t>Reconciliation Word Splash BLM#7 </a:t>
            </a:r>
            <a:r>
              <a:rPr lang="en-US" dirty="0"/>
              <a:t>at this point in the whole residential school learning experience. </a:t>
            </a:r>
            <a:endParaRPr lang="en-CA" dirty="0"/>
          </a:p>
          <a:p>
            <a:endParaRPr lang="en-US" dirty="0"/>
          </a:p>
          <a:p>
            <a:r>
              <a:rPr lang="en-CA" b="1" u="sng" dirty="0"/>
              <a:t>Note</a:t>
            </a:r>
            <a:r>
              <a:rPr lang="en-CA" b="1" dirty="0"/>
              <a:t>: </a:t>
            </a:r>
            <a:r>
              <a:rPr lang="en-CA" dirty="0"/>
              <a:t>Once students have completed both the </a:t>
            </a:r>
            <a:r>
              <a:rPr lang="en-CA" u="sng" dirty="0"/>
              <a:t>Residential School Word Splash BLM #3</a:t>
            </a:r>
            <a:r>
              <a:rPr lang="en-CA" dirty="0"/>
              <a:t> and </a:t>
            </a:r>
            <a:r>
              <a:rPr lang="en-CA" u="sng" dirty="0"/>
              <a:t>Reconciliation Word Splash BLM #7, y</a:t>
            </a:r>
            <a:r>
              <a:rPr lang="en-CA" dirty="0"/>
              <a:t>ou may want students to compare and contrast both word splashes. For more information about </a:t>
            </a:r>
            <a:r>
              <a:rPr lang="en-CA" u="sng" dirty="0"/>
              <a:t>Historical Thinking Concepts: Continuity and Change and Cause and Consequence, </a:t>
            </a:r>
            <a:r>
              <a:rPr lang="en-CA" dirty="0"/>
              <a:t>see </a:t>
            </a:r>
            <a:r>
              <a:rPr lang="en-CA" u="sng" dirty="0">
                <a:hlinkClick r:id="rId3"/>
              </a:rPr>
              <a:t>https://historicalthinking.ca/continuity-and-change</a:t>
            </a:r>
            <a:r>
              <a:rPr lang="en-CA" dirty="0"/>
              <a:t> &amp; </a:t>
            </a:r>
            <a:r>
              <a:rPr lang="en-CA" u="sng" dirty="0">
                <a:hlinkClick r:id="rId4"/>
              </a:rPr>
              <a:t>https://historicalthinking.ca/cause-and-consequence</a:t>
            </a:r>
            <a:r>
              <a:rPr lang="en-CA"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 may also choose to have students revisit slide 4 now and complete the </a:t>
            </a:r>
            <a:r>
              <a:rPr lang="en-US" sz="1200" b="0" u="sng" kern="1200" dirty="0">
                <a:solidFill>
                  <a:schemeClr val="tx1"/>
                </a:solidFill>
                <a:effectLst/>
                <a:latin typeface="+mn-lt"/>
                <a:ea typeface="+mn-ea"/>
                <a:cs typeface="+mn-cs"/>
              </a:rPr>
              <a:t>Indigenous Worldview and Education BLM#12.</a:t>
            </a:r>
            <a:endParaRPr lang="en-CA" sz="1200" b="0" u="sng"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1FD8AFB4-D58F-4508-8D19-F271D5848E30}" type="slidenum">
              <a:rPr lang="en-US" smtClean="0"/>
              <a:t>20</a:t>
            </a:fld>
            <a:endParaRPr lang="en-US"/>
          </a:p>
        </p:txBody>
      </p:sp>
    </p:spTree>
    <p:extLst>
      <p:ext uri="{BB962C8B-B14F-4D97-AF65-F5344CB8AC3E}">
        <p14:creationId xmlns:p14="http://schemas.microsoft.com/office/powerpoint/2010/main" val="592358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wish to use the </a:t>
            </a:r>
            <a:r>
              <a:rPr lang="en-US" u="sng" dirty="0"/>
              <a:t>Continue to Learn BLM#11 </a:t>
            </a:r>
            <a:r>
              <a:rPr lang="en-US" dirty="0"/>
              <a:t>and/or the </a:t>
            </a:r>
            <a:r>
              <a:rPr lang="en-US" u="sng" dirty="0"/>
              <a:t>Create an Art Piece BLM#13 </a:t>
            </a:r>
            <a:r>
              <a:rPr lang="en-US" dirty="0"/>
              <a:t>to support student learning.</a:t>
            </a:r>
            <a:endParaRPr lang="en-CA" dirty="0"/>
          </a:p>
        </p:txBody>
      </p:sp>
      <p:sp>
        <p:nvSpPr>
          <p:cNvPr id="4" name="Slide Number Placeholder 3"/>
          <p:cNvSpPr>
            <a:spLocks noGrp="1"/>
          </p:cNvSpPr>
          <p:nvPr>
            <p:ph type="sldNum" sz="quarter" idx="5"/>
          </p:nvPr>
        </p:nvSpPr>
        <p:spPr/>
        <p:txBody>
          <a:bodyPr/>
          <a:lstStyle/>
          <a:p>
            <a:fld id="{1FD8AFB4-D58F-4508-8D19-F271D5848E30}" type="slidenum">
              <a:rPr lang="en-US" smtClean="0"/>
              <a:t>21</a:t>
            </a:fld>
            <a:endParaRPr lang="en-US"/>
          </a:p>
        </p:txBody>
      </p:sp>
    </p:spTree>
    <p:extLst>
      <p:ext uri="{BB962C8B-B14F-4D97-AF65-F5344CB8AC3E}">
        <p14:creationId xmlns:p14="http://schemas.microsoft.com/office/powerpoint/2010/main" val="432317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Phyllis (Jack) </a:t>
            </a:r>
            <a:r>
              <a:rPr lang="en-US" err="1"/>
              <a:t>Webstad's</a:t>
            </a:r>
            <a:r>
              <a:rPr lang="en-US"/>
              <a:t> story in her own words... </a:t>
            </a:r>
            <a:r>
              <a:rPr lang="en-US">
                <a:hlinkClick r:id="rId3"/>
              </a:rPr>
              <a:t>https://www.orangeshirtday.org/phyllis-story.html</a:t>
            </a:r>
            <a:r>
              <a:rPr lang="en-US"/>
              <a:t> </a:t>
            </a:r>
          </a:p>
          <a:p>
            <a:r>
              <a:rPr lang="en-US">
                <a:cs typeface="Calibri"/>
              </a:rPr>
              <a:t>Phyllis Webstad Orange Shirt Day Presentation (1:55</a:t>
            </a:r>
            <a:r>
              <a:rPr lang="en-US"/>
              <a:t> min) </a:t>
            </a:r>
            <a:r>
              <a:rPr lang="en-US">
                <a:hlinkClick r:id="rId4"/>
              </a:rPr>
              <a:t>https://www.youtube.com/watch?v=E3vUqr01kAk&amp;t=1s</a:t>
            </a:r>
            <a:r>
              <a:rPr lang="en-US"/>
              <a:t> </a:t>
            </a:r>
          </a:p>
          <a:p>
            <a:endParaRPr lang="en-US"/>
          </a:p>
          <a:p>
            <a:r>
              <a:rPr lang="en-US"/>
              <a:t>You may wish to use </a:t>
            </a:r>
            <a:r>
              <a:rPr lang="en-US" u="sng"/>
              <a:t>Design an Orange Shirt BLM#8 </a:t>
            </a:r>
            <a:r>
              <a:rPr lang="en-US"/>
              <a:t>to support this learning experience.</a:t>
            </a:r>
          </a:p>
        </p:txBody>
      </p:sp>
      <p:sp>
        <p:nvSpPr>
          <p:cNvPr id="4" name="Slide Number Placeholder 3"/>
          <p:cNvSpPr>
            <a:spLocks noGrp="1"/>
          </p:cNvSpPr>
          <p:nvPr>
            <p:ph type="sldNum" sz="quarter" idx="5"/>
          </p:nvPr>
        </p:nvSpPr>
        <p:spPr/>
        <p:txBody>
          <a:bodyPr/>
          <a:lstStyle/>
          <a:p>
            <a:fld id="{4D9ECE51-0C63-4B75-83C5-7EB498C25FF7}" type="slidenum">
              <a:rPr lang="en-CA"/>
              <a:t>22</a:t>
            </a:fld>
            <a:endParaRPr lang="en-US"/>
          </a:p>
        </p:txBody>
      </p:sp>
    </p:spTree>
    <p:extLst>
      <p:ext uri="{BB962C8B-B14F-4D97-AF65-F5344CB8AC3E}">
        <p14:creationId xmlns:p14="http://schemas.microsoft.com/office/powerpoint/2010/main" val="50232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and/or the students may notice that the first column has been greyed-out and the arrow moved to the second column. It is expected that by this point in the learning experience that students know more about the impact of residential schools than they did at the beginning. Ask students to</a:t>
            </a:r>
            <a:r>
              <a:rPr lang="en-US" baseline="0" dirty="0">
                <a:cs typeface="Calibri"/>
              </a:rPr>
              <a:t> reflect on their learning and go back to slide 3 to see if they would change their answer. </a:t>
            </a:r>
            <a:endParaRPr lang="en-US" dirty="0">
              <a:cs typeface="Calibri"/>
            </a:endParaRPr>
          </a:p>
        </p:txBody>
      </p:sp>
      <p:sp>
        <p:nvSpPr>
          <p:cNvPr id="4" name="Slide Number Placeholder 3"/>
          <p:cNvSpPr>
            <a:spLocks noGrp="1"/>
          </p:cNvSpPr>
          <p:nvPr>
            <p:ph type="sldNum" sz="quarter" idx="5"/>
          </p:nvPr>
        </p:nvSpPr>
        <p:spPr/>
        <p:txBody>
          <a:bodyPr/>
          <a:lstStyle/>
          <a:p>
            <a:fld id="{1FD8AFB4-D58F-4508-8D19-F271D5848E30}" type="slidenum">
              <a:rPr lang="en-US"/>
              <a:t>23</a:t>
            </a:fld>
            <a:endParaRPr lang="en-US"/>
          </a:p>
        </p:txBody>
      </p:sp>
    </p:spTree>
    <p:extLst>
      <p:ext uri="{BB962C8B-B14F-4D97-AF65-F5344CB8AC3E}">
        <p14:creationId xmlns:p14="http://schemas.microsoft.com/office/powerpoint/2010/main" val="56529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wish to print this slide and have students draw the arrow, or duplicate the slide for as many students as you have in the class so that they each can mark their knowledge on the continuum.</a:t>
            </a:r>
            <a:endParaRPr lang="en-CA"/>
          </a:p>
        </p:txBody>
      </p:sp>
      <p:sp>
        <p:nvSpPr>
          <p:cNvPr id="4" name="Slide Number Placeholder 3"/>
          <p:cNvSpPr>
            <a:spLocks noGrp="1"/>
          </p:cNvSpPr>
          <p:nvPr>
            <p:ph type="sldNum" sz="quarter" idx="5"/>
          </p:nvPr>
        </p:nvSpPr>
        <p:spPr/>
        <p:txBody>
          <a:bodyPr/>
          <a:lstStyle/>
          <a:p>
            <a:fld id="{1FD8AFB4-D58F-4508-8D19-F271D5848E30}" type="slidenum">
              <a:rPr lang="en-US" smtClean="0"/>
              <a:t>3</a:t>
            </a:fld>
            <a:endParaRPr lang="en-US"/>
          </a:p>
        </p:txBody>
      </p:sp>
    </p:spTree>
    <p:extLst>
      <p:ext uri="{BB962C8B-B14F-4D97-AF65-F5344CB8AC3E}">
        <p14:creationId xmlns:p14="http://schemas.microsoft.com/office/powerpoint/2010/main" val="336332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AFN Tool Kit </a:t>
            </a:r>
            <a:r>
              <a:rPr lang="en-US" sz="1200" u="sng" dirty="0">
                <a:hlinkClick r:id="rId3"/>
              </a:rPr>
              <a:t>https://education.afn.ca/afntoolkit/wp-content/uploads/2018/05/Plaintalk-2-Pre-Contact.pdf</a:t>
            </a:r>
            <a:r>
              <a:rPr lang="en-US" sz="1200" u="sng" dirty="0"/>
              <a:t>, </a:t>
            </a:r>
            <a:r>
              <a:rPr lang="en-US" sz="1200" dirty="0"/>
              <a:t>p. 27&amp;28</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 may choose to have students revisit this slide at the end of the learning experience to complete the </a:t>
            </a:r>
            <a:r>
              <a:rPr lang="en-US" sz="1200" b="0" u="sng" kern="1200" dirty="0">
                <a:solidFill>
                  <a:schemeClr val="tx1"/>
                </a:solidFill>
                <a:effectLst/>
                <a:latin typeface="+mn-lt"/>
                <a:ea typeface="+mn-ea"/>
                <a:cs typeface="+mn-cs"/>
              </a:rPr>
              <a:t>Indigenous Worldview and Education BLM#12.</a:t>
            </a:r>
            <a:endParaRPr lang="en-CA" sz="1200" b="0" u="sng"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1FD8AFB4-D58F-4508-8D19-F271D5848E30}" type="slidenum">
              <a:rPr lang="en-US" smtClean="0"/>
              <a:t>4</a:t>
            </a:fld>
            <a:endParaRPr lang="en-US"/>
          </a:p>
        </p:txBody>
      </p:sp>
    </p:spTree>
    <p:extLst>
      <p:ext uri="{BB962C8B-B14F-4D97-AF65-F5344CB8AC3E}">
        <p14:creationId xmlns:p14="http://schemas.microsoft.com/office/powerpoint/2010/main" val="213361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Lac La Ronge, SK, 1945 </a:t>
            </a:r>
            <a:r>
              <a:rPr lang="en-US"/>
              <a:t>– Library and Archives Canada </a:t>
            </a:r>
            <a:r>
              <a:rPr lang="en-US">
                <a:hlinkClick r:id="rId3"/>
              </a:rPr>
              <a:t>https://data2.archives.ca/e/e439/e010962313-v8.jpg</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1FD8AFB4-D58F-4508-8D19-F271D5848E30}" type="slidenum">
              <a:rPr lang="en-US"/>
              <a:t>5</a:t>
            </a:fld>
            <a:endParaRPr lang="en-US"/>
          </a:p>
        </p:txBody>
      </p:sp>
    </p:spTree>
    <p:extLst>
      <p:ext uri="{BB962C8B-B14F-4D97-AF65-F5344CB8AC3E}">
        <p14:creationId xmlns:p14="http://schemas.microsoft.com/office/powerpoint/2010/main" val="287328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Portage la Prairie, MB, 1914-15 – Library and Archives Canada </a:t>
            </a:r>
            <a:r>
              <a:rPr lang="en-US">
                <a:hlinkClick r:id="rId3"/>
              </a:rPr>
              <a:t>https://data2.archives.ca/ap/a/a047850-v8.jpg</a:t>
            </a:r>
            <a:r>
              <a:rPr lang="en-US"/>
              <a:t> </a:t>
            </a:r>
          </a:p>
        </p:txBody>
      </p:sp>
      <p:sp>
        <p:nvSpPr>
          <p:cNvPr id="4" name="Slide Number Placeholder 3"/>
          <p:cNvSpPr>
            <a:spLocks noGrp="1"/>
          </p:cNvSpPr>
          <p:nvPr>
            <p:ph type="sldNum" sz="quarter" idx="5"/>
          </p:nvPr>
        </p:nvSpPr>
        <p:spPr/>
        <p:txBody>
          <a:bodyPr/>
          <a:lstStyle/>
          <a:p>
            <a:fld id="{1FD8AFB4-D58F-4508-8D19-F271D5848E30}" type="slidenum">
              <a:rPr lang="en-US"/>
              <a:t>6</a:t>
            </a:fld>
            <a:endParaRPr lang="en-US"/>
          </a:p>
        </p:txBody>
      </p:sp>
    </p:spTree>
    <p:extLst>
      <p:ext uri="{BB962C8B-B14F-4D97-AF65-F5344CB8AC3E}">
        <p14:creationId xmlns:p14="http://schemas.microsoft.com/office/powerpoint/2010/main" val="304371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Cross Lake, MB, 1940 – Library and Archives Canada </a:t>
            </a:r>
            <a:r>
              <a:rPr lang="en-US">
                <a:hlinkClick r:id="rId3"/>
              </a:rPr>
              <a:t>https://data2.archives.ca/e/e444/e011078116-v8.jpg</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1FD8AFB4-D58F-4508-8D19-F271D5848E30}" type="slidenum">
              <a:rPr lang="en-US"/>
              <a:t>7</a:t>
            </a:fld>
            <a:endParaRPr lang="en-US"/>
          </a:p>
        </p:txBody>
      </p:sp>
    </p:spTree>
    <p:extLst>
      <p:ext uri="{BB962C8B-B14F-4D97-AF65-F5344CB8AC3E}">
        <p14:creationId xmlns:p14="http://schemas.microsoft.com/office/powerpoint/2010/main" val="1517189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Mohawk, Brantford, ON – Library and Archives Canada </a:t>
            </a:r>
            <a:r>
              <a:rPr lang="en-US">
                <a:hlinkClick r:id="rId3"/>
              </a:rPr>
              <a:t>https://data2.archives.ca/ap/a/a043613-v8.jpg</a:t>
            </a:r>
            <a:r>
              <a:rPr lang="en-US"/>
              <a:t> </a:t>
            </a:r>
            <a:endParaRPr lang="en-US">
              <a:cs typeface="Calibri"/>
            </a:endParaRPr>
          </a:p>
          <a:p>
            <a:r>
              <a:rPr lang="en-US">
                <a:cs typeface="Calibri"/>
              </a:rPr>
              <a:t>Cross Lake, MB, 1940 – Library and Archives Canada </a:t>
            </a:r>
            <a:r>
              <a:rPr lang="en-US">
                <a:hlinkClick r:id="rId4"/>
              </a:rPr>
              <a:t>https://data2.archives.ca/e/e444/e011080269-v8.jpg</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1FD8AFB4-D58F-4508-8D19-F271D5848E30}" type="slidenum">
              <a:rPr lang="en-US"/>
              <a:t>8</a:t>
            </a:fld>
            <a:endParaRPr lang="en-US"/>
          </a:p>
        </p:txBody>
      </p:sp>
    </p:spTree>
    <p:extLst>
      <p:ext uri="{BB962C8B-B14F-4D97-AF65-F5344CB8AC3E}">
        <p14:creationId xmlns:p14="http://schemas.microsoft.com/office/powerpoint/2010/main" val="50078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Brandon, MB, 1946 </a:t>
            </a:r>
            <a:r>
              <a:rPr lang="en-US"/>
              <a:t>– Library and Archives Canada </a:t>
            </a:r>
            <a:r>
              <a:rPr lang="en-US">
                <a:hlinkClick r:id="rId3"/>
              </a:rPr>
              <a:t>https://data2.archives.ca/ap/a/a048571-v8.jpg</a:t>
            </a:r>
            <a:r>
              <a:rPr lang="en-US"/>
              <a:t> </a:t>
            </a:r>
          </a:p>
        </p:txBody>
      </p:sp>
      <p:sp>
        <p:nvSpPr>
          <p:cNvPr id="4" name="Slide Number Placeholder 3"/>
          <p:cNvSpPr>
            <a:spLocks noGrp="1"/>
          </p:cNvSpPr>
          <p:nvPr>
            <p:ph type="sldNum" sz="quarter" idx="5"/>
          </p:nvPr>
        </p:nvSpPr>
        <p:spPr/>
        <p:txBody>
          <a:bodyPr/>
          <a:lstStyle/>
          <a:p>
            <a:fld id="{1FD8AFB4-D58F-4508-8D19-F271D5848E30}" type="slidenum">
              <a:rPr lang="en-US"/>
              <a:t>9</a:t>
            </a:fld>
            <a:endParaRPr lang="en-US"/>
          </a:p>
        </p:txBody>
      </p:sp>
    </p:spTree>
    <p:extLst>
      <p:ext uri="{BB962C8B-B14F-4D97-AF65-F5344CB8AC3E}">
        <p14:creationId xmlns:p14="http://schemas.microsoft.com/office/powerpoint/2010/main" val="234429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F4E8-7D06-4E6B-972F-1DD261FD32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80A28EB-6112-4EB2-B2E3-EA5D2C49B3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990F8E0-74E1-47A4-AEF2-5237E42EEE86}"/>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5" name="Footer Placeholder 4">
            <a:extLst>
              <a:ext uri="{FF2B5EF4-FFF2-40B4-BE49-F238E27FC236}">
                <a16:creationId xmlns:a16="http://schemas.microsoft.com/office/drawing/2014/main" id="{0FD86870-CB65-424A-98EC-9B2E9FD3B7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4AC4336-4CA3-42E2-A5EA-B361ECFBF13D}"/>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106107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B352-4164-4E4D-A909-C8692B9CF8C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DFD7670-0279-4813-96B5-7EEBEF49D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67E379F-284E-42F4-8B56-16B75EE46D23}"/>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5" name="Footer Placeholder 4">
            <a:extLst>
              <a:ext uri="{FF2B5EF4-FFF2-40B4-BE49-F238E27FC236}">
                <a16:creationId xmlns:a16="http://schemas.microsoft.com/office/drawing/2014/main" id="{D580E939-457B-478E-AD98-87CAD4FA74E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A33710-E22C-411C-8723-FF44805A8663}"/>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285669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0DCE2-63A1-445D-9066-74939FC960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B0054A6-A6EC-495D-AB2D-9759BBC9C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CD70591-59A4-488A-970F-9ED33BFA8C63}"/>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5" name="Footer Placeholder 4">
            <a:extLst>
              <a:ext uri="{FF2B5EF4-FFF2-40B4-BE49-F238E27FC236}">
                <a16:creationId xmlns:a16="http://schemas.microsoft.com/office/drawing/2014/main" id="{0903A6C3-001E-4D26-957F-7C1474243C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041AC3B-177B-499F-BB1D-F5111D4F5DF9}"/>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2435936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A1B6-3116-4AB8-8AD7-6DA9AD55BE3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A1DA03E-B06C-44A9-8922-D996E9F3FB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162C362-9438-4839-8378-4F75641324A8}"/>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5" name="Footer Placeholder 4">
            <a:extLst>
              <a:ext uri="{FF2B5EF4-FFF2-40B4-BE49-F238E27FC236}">
                <a16:creationId xmlns:a16="http://schemas.microsoft.com/office/drawing/2014/main" id="{0CF61D2C-CF3E-4260-BB16-A1631C04795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1F7F1A-32DA-4E80-9E3D-3F184E53A18C}"/>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118687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9FF8-CD0F-4FDE-BD66-700D683EE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26229A0-4812-48DA-AF4D-FBA57307C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6CB880-1710-414B-BC87-84B7F7C6AF86}"/>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5" name="Footer Placeholder 4">
            <a:extLst>
              <a:ext uri="{FF2B5EF4-FFF2-40B4-BE49-F238E27FC236}">
                <a16:creationId xmlns:a16="http://schemas.microsoft.com/office/drawing/2014/main" id="{39B873FB-9ADA-4A13-AEDE-3FABBD5AF7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699FB9F-2C07-4734-8118-E9D150FFAEAA}"/>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374239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897F8-BEC7-4980-B80A-89855E6E196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F843F26-FA4A-4773-B363-E7AB91E2C9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419A15C-D1A7-4CC5-AAF7-62B8773391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6684C08-C9D5-4066-BDBB-970D1E864615}"/>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6" name="Footer Placeholder 5">
            <a:extLst>
              <a:ext uri="{FF2B5EF4-FFF2-40B4-BE49-F238E27FC236}">
                <a16:creationId xmlns:a16="http://schemas.microsoft.com/office/drawing/2014/main" id="{039F4039-861F-4F9A-A09D-D51B9BA4735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EE36128-1323-4024-BAA1-7D0C98CC23C0}"/>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265622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7FD1-5E52-4B86-9D5F-F8A69E6B963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2FD2CA2-1097-4237-AE7C-54041BB4B7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AC7758-4D32-458A-8924-55AD8E986E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DCECA83-B022-42BC-B4BB-850741D9B0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F073D-93E7-43EE-8644-0755ECF1B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8EFA160-5061-4DBD-AFD9-C0EB33A8F8C0}"/>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8" name="Footer Placeholder 7">
            <a:extLst>
              <a:ext uri="{FF2B5EF4-FFF2-40B4-BE49-F238E27FC236}">
                <a16:creationId xmlns:a16="http://schemas.microsoft.com/office/drawing/2014/main" id="{ECDD528D-B7E1-441A-95FF-780B1A3D979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211F802-E86A-4C31-8C6C-7C3CA0F27EEB}"/>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113824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4DF5-7031-4FD8-B97B-A1B7B5054C0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28E507D-9289-4953-9DEC-981C94C75862}"/>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4" name="Footer Placeholder 3">
            <a:extLst>
              <a:ext uri="{FF2B5EF4-FFF2-40B4-BE49-F238E27FC236}">
                <a16:creationId xmlns:a16="http://schemas.microsoft.com/office/drawing/2014/main" id="{F9638E9F-4508-47D4-AC26-2FDD97D10A6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1A558EE-A04A-409F-81AA-A1A15CC71DF8}"/>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49210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9DB5B-A2A8-4B19-9788-07B05AD18257}"/>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3" name="Footer Placeholder 2">
            <a:extLst>
              <a:ext uri="{FF2B5EF4-FFF2-40B4-BE49-F238E27FC236}">
                <a16:creationId xmlns:a16="http://schemas.microsoft.com/office/drawing/2014/main" id="{EED1E67F-6979-47FA-AECB-D8000874A01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C988B3A-B227-4110-90E8-2F7AC2EBCC71}"/>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199552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E92B-7B33-4B38-9153-B397DBC55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D6D8BC6-C56A-4AE2-8BD1-AC14B4ABCC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E8B17D-E9F1-495D-B220-B88A7AB84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5645BF-A5B6-405A-ABBF-B88D6B3A6D76}"/>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6" name="Footer Placeholder 5">
            <a:extLst>
              <a:ext uri="{FF2B5EF4-FFF2-40B4-BE49-F238E27FC236}">
                <a16:creationId xmlns:a16="http://schemas.microsoft.com/office/drawing/2014/main" id="{6CDDF0CC-42C8-4A24-AFF0-AFAB1AAB3D3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C102A34-E603-4E52-A8EF-23C1E71BF9A0}"/>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1247434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C8E7-9D58-420D-92CB-23AF550DBD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ABC5337-0BBC-4FDB-81FA-78759EF95E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FCE3D40-6569-45F3-824C-1A1D0FA4F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46B566-50A0-4796-833E-655984201A5B}"/>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6" name="Footer Placeholder 5">
            <a:extLst>
              <a:ext uri="{FF2B5EF4-FFF2-40B4-BE49-F238E27FC236}">
                <a16:creationId xmlns:a16="http://schemas.microsoft.com/office/drawing/2014/main" id="{BD5340E3-F1D5-4888-B28D-1F4D0024F76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098C8FD-FF24-460F-BF76-ED118C4CFE88}"/>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143701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22EB4-9A38-4274-9E80-F8B4D7552F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7AE2068-18FF-4EAE-B0D9-FDD35D7684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B20D7C-48D0-49C6-A6ED-BBED2C2954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A029E-CE81-4A88-9907-D5259C908615}" type="datetimeFigureOut">
              <a:rPr lang="en-CA" smtClean="0"/>
              <a:t>2021-06-25</a:t>
            </a:fld>
            <a:endParaRPr lang="en-CA"/>
          </a:p>
        </p:txBody>
      </p:sp>
      <p:sp>
        <p:nvSpPr>
          <p:cNvPr id="5" name="Footer Placeholder 4">
            <a:extLst>
              <a:ext uri="{FF2B5EF4-FFF2-40B4-BE49-F238E27FC236}">
                <a16:creationId xmlns:a16="http://schemas.microsoft.com/office/drawing/2014/main" id="{EBCA53BF-75EB-41FE-844D-3C31F5DFAA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373CC01-DFC9-412B-BC48-5F98AFA392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01C4D-D427-4140-934F-B01BF6F500AF}" type="slidenum">
              <a:rPr lang="en-CA" smtClean="0"/>
              <a:t>‹#›</a:t>
            </a:fld>
            <a:endParaRPr lang="en-CA"/>
          </a:p>
        </p:txBody>
      </p:sp>
    </p:spTree>
    <p:extLst>
      <p:ext uri="{BB962C8B-B14F-4D97-AF65-F5344CB8AC3E}">
        <p14:creationId xmlns:p14="http://schemas.microsoft.com/office/powerpoint/2010/main" val="3957414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data2.archives.ca/ap/a/a042133-v6.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data2.archives.ca/ap/a/a185532-v8.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ata2.archives.ca/ap/a/a185652-v8.jpg" TargetMode="External"/><Relationship Id="rId5" Type="http://schemas.openxmlformats.org/officeDocument/2006/relationships/hyperlink" Target="https://data2.archives.ca/ap/a/a185655-v8.jpg"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ata2.archives.ca/e/e101/e002504641.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ata2.archives.ca/ap/a/a182251.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data2.archives.ca/e/e444/e011080273-v8.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ata2.archives.ca/e/e444/e011080274-v8.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ata2.archives.ca/ap/a/a213331-v8.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ata2.archives.ca/ap/a/a048574-v8.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facinghistory.org/resource-library/image/thomas-moore?backlink=https://www.facinghistory.org/stolen-lives-indigenous-peoples-canada-and-indian-residential-schools/chapter-4/punishment-and-abuse"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innipeg.ctvnews.ca/interactive-map-manitoba-s-former-residential-schools-1.5451637" TargetMode="External"/><Relationship Id="rId3" Type="http://schemas.openxmlformats.org/officeDocument/2006/relationships/image" Target="../media/image20.jpeg"/><Relationship Id="rId7" Type="http://schemas.openxmlformats.org/officeDocument/2006/relationships/hyperlink" Target="https://www.cbc.ca/news2/interactives/beyond-94-residential-school-ma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cbc.ca/news/canada/manitoba/residential-schools-list-1.6053586" TargetMode="External"/><Relationship Id="rId5" Type="http://schemas.openxmlformats.org/officeDocument/2006/relationships/hyperlink" Target="http://www.trc.ca/assets/pdf/2039_T&amp;R_map_nov2011_final.pdf" TargetMode="External"/><Relationship Id="rId10" Type="http://schemas.openxmlformats.org/officeDocument/2006/relationships/hyperlink" Target="https://creativecommons.org/licenses/by-nc-nd/3.0/" TargetMode="External"/><Relationship Id="rId4" Type="http://schemas.openxmlformats.org/officeDocument/2006/relationships/hyperlink" Target="https://ecampusontario.pressbooks.pub/indigstudies/chapter/chapter-1/" TargetMode="External"/><Relationship Id="rId9" Type="http://schemas.openxmlformats.org/officeDocument/2006/relationships/hyperlink" Target="https://earth.google.com/web/@43.127456,-80.240846,200.99398697a,4500000d,35y,0h,44.99993929t,0r/data=CkYSRBIgYTBlNWFkNDVhMjBiMTFlN2IzZmQzZjBhY2YwNDZiOWEiIGVmZWVkX3JjZ3NfcmVzaWRlbnRpYWxfc2Nob29sc18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activehistory.ca/2017/09/implementing-trc-call-to-action-79-commemoration-of-indian-residential-school-sit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2.uregina.ca/education/saskindianresidentialschools/file-hills-indian-residential-schoo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bcgovphotos/4320812918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s://creativecommons.org/licenses/by-nc-nd/2.0/?ref=ccsearch&amp;atype=rich" TargetMode="External"/><Relationship Id="rId5" Type="http://schemas.openxmlformats.org/officeDocument/2006/relationships/hyperlink" Target="https://www.flickr.com/photos/45802067@N03" TargetMode="External"/><Relationship Id="rId4" Type="http://schemas.openxmlformats.org/officeDocument/2006/relationships/hyperlink" Target="https://www.flickr.com/photos/45802067@N03/36561672343"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education.afn.ca/afntoolkit/wp-content/uploads/2018/05/Plaintalk-2-Pre-Contact.pdf" TargetMode="External"/><Relationship Id="rId4" Type="http://schemas.openxmlformats.org/officeDocument/2006/relationships/hyperlink" Target="https://www.preschools.sa.gov.au/christie-downs-kindergart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ata2.archives.ca/e/e439/e010962313-v8.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ata2.archives.ca/ap/a/a047850-v8.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ata2.archives.ca/e/e444/e011078116-v8.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ata2.archives.ca/ap/a/a043613-v8.jpg" TargetMode="External"/><Relationship Id="rId5" Type="http://schemas.openxmlformats.org/officeDocument/2006/relationships/hyperlink" Target="https://data2.archives.ca/e/e444/e011080269-v8.jpg"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data2.archives.ca/ap/a/a048571-v8.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8582B2F-2201-4966-B8A4-F922DFACC87F}"/>
              </a:ext>
            </a:extLst>
          </p:cNvPr>
          <p:cNvPicPr>
            <a:picLocks noChangeAspect="1"/>
          </p:cNvPicPr>
          <p:nvPr/>
        </p:nvPicPr>
        <p:blipFill rotWithShape="1">
          <a:blip r:embed="rId3"/>
          <a:srcRect l="31591" t="9091" r="1" b="1"/>
          <a:stretch/>
        </p:blipFill>
        <p:spPr>
          <a:xfrm>
            <a:off x="20" y="584909"/>
            <a:ext cx="5718616"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9" name="Freeform: Shape 8">
            <a:extLst>
              <a:ext uri="{FF2B5EF4-FFF2-40B4-BE49-F238E27FC236}">
                <a16:creationId xmlns:a16="http://schemas.microsoft.com/office/drawing/2014/main" id="{17CDB40A-75BB-4498-A20B-59C3984A3A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2619"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3" name="Subtitle 2">
            <a:extLst>
              <a:ext uri="{FF2B5EF4-FFF2-40B4-BE49-F238E27FC236}">
                <a16:creationId xmlns:a16="http://schemas.microsoft.com/office/drawing/2014/main" id="{A0C0023C-65D2-472E-B53C-A3B77BD3AED6}"/>
              </a:ext>
            </a:extLst>
          </p:cNvPr>
          <p:cNvSpPr>
            <a:spLocks noGrp="1"/>
          </p:cNvSpPr>
          <p:nvPr>
            <p:ph type="subTitle" idx="1"/>
          </p:nvPr>
        </p:nvSpPr>
        <p:spPr>
          <a:xfrm>
            <a:off x="5986272" y="3651047"/>
            <a:ext cx="5370576" cy="911117"/>
          </a:xfrm>
        </p:spPr>
        <p:txBody>
          <a:bodyPr vert="horz" lIns="91440" tIns="45720" rIns="91440" bIns="45720" rtlCol="0" anchor="t">
            <a:normAutofit/>
          </a:bodyPr>
          <a:lstStyle/>
          <a:p>
            <a:pPr algn="r"/>
            <a:r>
              <a:rPr lang="en-CA" sz="2000">
                <a:solidFill>
                  <a:srgbClr val="FFFFFF"/>
                </a:solidFill>
                <a:cs typeface="Calibri"/>
              </a:rPr>
              <a:t>Grades 5-8</a:t>
            </a:r>
          </a:p>
        </p:txBody>
      </p:sp>
      <p:sp>
        <p:nvSpPr>
          <p:cNvPr id="2" name="Title 1">
            <a:extLst>
              <a:ext uri="{FF2B5EF4-FFF2-40B4-BE49-F238E27FC236}">
                <a16:creationId xmlns:a16="http://schemas.microsoft.com/office/drawing/2014/main" id="{1FB80567-8A6F-4E48-AB8F-D370E3E335A9}"/>
              </a:ext>
            </a:extLst>
          </p:cNvPr>
          <p:cNvSpPr>
            <a:spLocks noGrp="1"/>
          </p:cNvSpPr>
          <p:nvPr>
            <p:ph type="ctrTitle"/>
          </p:nvPr>
        </p:nvSpPr>
        <p:spPr>
          <a:xfrm>
            <a:off x="5673747" y="1408814"/>
            <a:ext cx="5683102" cy="2235277"/>
          </a:xfrm>
        </p:spPr>
        <p:txBody>
          <a:bodyPr>
            <a:normAutofit/>
          </a:bodyPr>
          <a:lstStyle/>
          <a:p>
            <a:pPr algn="r"/>
            <a:r>
              <a:rPr lang="en-CA" sz="5400">
                <a:solidFill>
                  <a:srgbClr val="FFFFFF"/>
                </a:solidFill>
                <a:cs typeface="Calibri Light"/>
              </a:rPr>
              <a:t>Residential Schools</a:t>
            </a:r>
          </a:p>
        </p:txBody>
      </p:sp>
      <p:sp>
        <p:nvSpPr>
          <p:cNvPr id="6" name="TextBox 1">
            <a:extLst>
              <a:ext uri="{FF2B5EF4-FFF2-40B4-BE49-F238E27FC236}">
                <a16:creationId xmlns:a16="http://schemas.microsoft.com/office/drawing/2014/main" id="{9F0AAA6A-26B3-42FE-BC32-891E09885157}"/>
              </a:ext>
            </a:extLst>
          </p:cNvPr>
          <p:cNvSpPr txBox="1"/>
          <p:nvPr/>
        </p:nvSpPr>
        <p:spPr>
          <a:xfrm>
            <a:off x="-5752" y="6090249"/>
            <a:ext cx="29157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cs typeface="Calibri"/>
                <a:hlinkClick r:id="rId4"/>
              </a:rPr>
              <a:t>Library and Archives Canada</a:t>
            </a:r>
            <a:endParaRPr lang="en-US" dirty="0">
              <a:cs typeface="Calibri"/>
            </a:endParaRPr>
          </a:p>
        </p:txBody>
      </p:sp>
      <p:sp>
        <p:nvSpPr>
          <p:cNvPr id="5" name="TextBox 4">
            <a:extLst>
              <a:ext uri="{FF2B5EF4-FFF2-40B4-BE49-F238E27FC236}">
                <a16:creationId xmlns:a16="http://schemas.microsoft.com/office/drawing/2014/main" id="{9BD5ACFC-AE23-470E-B0E1-D00982BAFCA5}"/>
              </a:ext>
            </a:extLst>
          </p:cNvPr>
          <p:cNvSpPr txBox="1"/>
          <p:nvPr/>
        </p:nvSpPr>
        <p:spPr>
          <a:xfrm>
            <a:off x="3042248" y="6090249"/>
            <a:ext cx="24700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Fort Resolution, NWT</a:t>
            </a:r>
            <a:endParaRPr lang="en-US">
              <a:cs typeface="Calibri"/>
            </a:endParaRPr>
          </a:p>
        </p:txBody>
      </p:sp>
    </p:spTree>
    <p:extLst>
      <p:ext uri="{BB962C8B-B14F-4D97-AF65-F5344CB8AC3E}">
        <p14:creationId xmlns:p14="http://schemas.microsoft.com/office/powerpoint/2010/main" val="1361002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90BA0A-E11C-4DBC-9E6A-6D322D7F0C30}"/>
              </a:ext>
            </a:extLst>
          </p:cNvPr>
          <p:cNvSpPr>
            <a:spLocks noGrp="1"/>
          </p:cNvSpPr>
          <p:nvPr>
            <p:ph type="title"/>
          </p:nvPr>
        </p:nvSpPr>
        <p:spPr>
          <a:xfrm>
            <a:off x="594360" y="640263"/>
            <a:ext cx="3822192" cy="1344975"/>
          </a:xfrm>
        </p:spPr>
        <p:txBody>
          <a:bodyPr>
            <a:normAutofit/>
          </a:bodyPr>
          <a:lstStyle/>
          <a:p>
            <a:r>
              <a:rPr lang="en-US" sz="3600">
                <a:solidFill>
                  <a:schemeClr val="bg1"/>
                </a:solidFill>
                <a:cs typeface="Calibri Light"/>
              </a:rPr>
              <a:t>Structure</a:t>
            </a:r>
          </a:p>
        </p:txBody>
      </p:sp>
      <p:cxnSp>
        <p:nvCxnSpPr>
          <p:cNvPr id="11" name="Straight Connector 10">
            <a:extLst>
              <a:ext uri="{FF2B5EF4-FFF2-40B4-BE49-F238E27FC236}">
                <a16:creationId xmlns:a16="http://schemas.microsoft.com/office/drawing/2014/main"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A7C95E-4CEE-428C-898C-8CCC31B03477}"/>
              </a:ext>
            </a:extLst>
          </p:cNvPr>
          <p:cNvSpPr>
            <a:spLocks noGrp="1"/>
          </p:cNvSpPr>
          <p:nvPr>
            <p:ph idx="1"/>
          </p:nvPr>
        </p:nvSpPr>
        <p:spPr>
          <a:xfrm>
            <a:off x="593610" y="2121763"/>
            <a:ext cx="3822192" cy="3773010"/>
          </a:xfrm>
        </p:spPr>
        <p:txBody>
          <a:bodyPr vert="horz" lIns="91440" tIns="45720" rIns="91440" bIns="45720" rtlCol="0" anchor="t">
            <a:noAutofit/>
          </a:bodyPr>
          <a:lstStyle/>
          <a:p>
            <a:r>
              <a:rPr lang="en-US" sz="2400" dirty="0">
                <a:solidFill>
                  <a:schemeClr val="bg1"/>
                </a:solidFill>
                <a:ea typeface="+mn-lt"/>
                <a:cs typeface="+mn-lt"/>
              </a:rPr>
              <a:t>They had to stand at attention, come when called upon, speak when spoken to, and do as they were told without hesitation.</a:t>
            </a:r>
          </a:p>
          <a:p>
            <a:r>
              <a:rPr lang="en-US" sz="2400" dirty="0">
                <a:solidFill>
                  <a:schemeClr val="bg1"/>
                </a:solidFill>
                <a:cs typeface="Calibri"/>
              </a:rPr>
              <a:t>There was play time, but even that was structured.</a:t>
            </a:r>
            <a:endParaRPr lang="en-US" sz="2400" dirty="0">
              <a:solidFill>
                <a:schemeClr val="bg1"/>
              </a:solidFill>
              <a:ea typeface="+mn-lt"/>
              <a:cs typeface="+mn-lt"/>
            </a:endParaRPr>
          </a:p>
          <a:p>
            <a:r>
              <a:rPr lang="en-US" sz="2400" dirty="0">
                <a:solidFill>
                  <a:schemeClr val="bg1"/>
                </a:solidFill>
                <a:cs typeface="Calibri"/>
              </a:rPr>
              <a:t>They had to do as they were told 24 hours a day, seven days a week.</a:t>
            </a:r>
            <a:endParaRPr lang="en-US" sz="2400" dirty="0">
              <a:solidFill>
                <a:schemeClr val="bg1"/>
              </a:solidFill>
            </a:endParaRPr>
          </a:p>
        </p:txBody>
      </p:sp>
      <p:pic>
        <p:nvPicPr>
          <p:cNvPr id="4" name="Picture 4" descr="A picture containing text, building, outdoor, black&#10;&#10;Description automatically generated">
            <a:extLst>
              <a:ext uri="{FF2B5EF4-FFF2-40B4-BE49-F238E27FC236}">
                <a16:creationId xmlns:a16="http://schemas.microsoft.com/office/drawing/2014/main" id="{9002F14A-D63B-48D3-BF27-1B4028703339}"/>
              </a:ext>
            </a:extLst>
          </p:cNvPr>
          <p:cNvPicPr>
            <a:picLocks noChangeAspect="1"/>
          </p:cNvPicPr>
          <p:nvPr/>
        </p:nvPicPr>
        <p:blipFill>
          <a:blip r:embed="rId3"/>
          <a:stretch>
            <a:fillRect/>
          </a:stretch>
        </p:blipFill>
        <p:spPr>
          <a:xfrm>
            <a:off x="5134968" y="1124905"/>
            <a:ext cx="6548147" cy="4452740"/>
          </a:xfrm>
          <a:prstGeom prst="rect">
            <a:avLst/>
          </a:prstGeom>
        </p:spPr>
      </p:pic>
      <p:sp>
        <p:nvSpPr>
          <p:cNvPr id="7" name="TextBox 1">
            <a:extLst>
              <a:ext uri="{FF2B5EF4-FFF2-40B4-BE49-F238E27FC236}">
                <a16:creationId xmlns:a16="http://schemas.microsoft.com/office/drawing/2014/main" id="{9F0AAA6A-26B3-42FE-BC32-891E09885157}"/>
              </a:ext>
            </a:extLst>
          </p:cNvPr>
          <p:cNvSpPr txBox="1"/>
          <p:nvPr/>
        </p:nvSpPr>
        <p:spPr>
          <a:xfrm>
            <a:off x="9440173" y="6420928"/>
            <a:ext cx="29157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hlinkClick r:id="rId4"/>
              </a:rPr>
              <a:t>Library and Archives Canada</a:t>
            </a:r>
          </a:p>
        </p:txBody>
      </p:sp>
      <p:sp>
        <p:nvSpPr>
          <p:cNvPr id="5" name="TextBox 4">
            <a:extLst>
              <a:ext uri="{FF2B5EF4-FFF2-40B4-BE49-F238E27FC236}">
                <a16:creationId xmlns:a16="http://schemas.microsoft.com/office/drawing/2014/main" id="{6B400708-36D5-427B-B797-6AA6ECA0134D}"/>
              </a:ext>
            </a:extLst>
          </p:cNvPr>
          <p:cNvSpPr txBox="1"/>
          <p:nvPr/>
        </p:nvSpPr>
        <p:spPr>
          <a:xfrm>
            <a:off x="7384210" y="5587042"/>
            <a:ext cx="20674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Kamloops, BC, 1970</a:t>
            </a:r>
          </a:p>
        </p:txBody>
      </p:sp>
    </p:spTree>
    <p:extLst>
      <p:ext uri="{BB962C8B-B14F-4D97-AF65-F5344CB8AC3E}">
        <p14:creationId xmlns:p14="http://schemas.microsoft.com/office/powerpoint/2010/main" val="752836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012F90B-5957-406B-BC7D-8EC3EF140866}"/>
              </a:ext>
            </a:extLst>
          </p:cNvPr>
          <p:cNvSpPr>
            <a:spLocks noGrp="1"/>
          </p:cNvSpPr>
          <p:nvPr>
            <p:ph type="title"/>
          </p:nvPr>
        </p:nvSpPr>
        <p:spPr>
          <a:xfrm>
            <a:off x="815501" y="600801"/>
            <a:ext cx="4800600" cy="1325563"/>
          </a:xfrm>
        </p:spPr>
        <p:txBody>
          <a:bodyPr anchor="b">
            <a:normAutofit/>
          </a:bodyPr>
          <a:lstStyle/>
          <a:p>
            <a:r>
              <a:rPr lang="en-US">
                <a:solidFill>
                  <a:schemeClr val="bg1"/>
                </a:solidFill>
                <a:cs typeface="Calibri Light"/>
              </a:rPr>
              <a:t>Living Conditions</a:t>
            </a:r>
            <a:endParaRPr lang="en-US">
              <a:solidFill>
                <a:schemeClr val="bg1"/>
              </a:solidFill>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833D96-1C04-4334-8DE3-57D8C200BF43}"/>
              </a:ext>
            </a:extLst>
          </p:cNvPr>
          <p:cNvSpPr>
            <a:spLocks noGrp="1"/>
          </p:cNvSpPr>
          <p:nvPr>
            <p:ph idx="1"/>
          </p:nvPr>
        </p:nvSpPr>
        <p:spPr>
          <a:xfrm>
            <a:off x="370116" y="2288832"/>
            <a:ext cx="5590050" cy="4225959"/>
          </a:xfrm>
        </p:spPr>
        <p:txBody>
          <a:bodyPr vert="horz" lIns="91440" tIns="45720" rIns="91440" bIns="45720" rtlCol="0" anchor="t">
            <a:noAutofit/>
          </a:bodyPr>
          <a:lstStyle/>
          <a:p>
            <a:r>
              <a:rPr lang="en-US" sz="2400">
                <a:solidFill>
                  <a:schemeClr val="bg1"/>
                </a:solidFill>
                <a:cs typeface="Calibri"/>
              </a:rPr>
              <a:t>The living conditions at residential schools made it hard too.</a:t>
            </a:r>
          </a:p>
          <a:p>
            <a:r>
              <a:rPr lang="en-US" sz="2400">
                <a:solidFill>
                  <a:schemeClr val="bg1"/>
                </a:solidFill>
                <a:cs typeface="Calibri"/>
              </a:rPr>
              <a:t>Most kids were underfed and the food they were given was bland and lacked nutrients. Porridge, soup, and stew were common.</a:t>
            </a:r>
          </a:p>
          <a:p>
            <a:r>
              <a:rPr lang="en-US" sz="2400">
                <a:solidFill>
                  <a:schemeClr val="bg1"/>
                </a:solidFill>
                <a:cs typeface="Calibri"/>
              </a:rPr>
              <a:t>The students had to work very hard; they worked beyond appropriate expectations for their age. They were given jobs like cleaning the school, doing laundry, washing dishes, sewing clothes, making their beds, and farm work.</a:t>
            </a:r>
          </a:p>
          <a:p>
            <a:endParaRPr lang="en-US" sz="2000">
              <a:solidFill>
                <a:schemeClr val="bg1"/>
              </a:solidFill>
              <a:cs typeface="Calibri"/>
            </a:endParaRPr>
          </a:p>
        </p:txBody>
      </p:sp>
      <p:pic>
        <p:nvPicPr>
          <p:cNvPr id="4" name="Picture 4">
            <a:extLst>
              <a:ext uri="{FF2B5EF4-FFF2-40B4-BE49-F238E27FC236}">
                <a16:creationId xmlns:a16="http://schemas.microsoft.com/office/drawing/2014/main" id="{5A804FA9-1418-47E7-9761-360DA7B3521F}"/>
              </a:ext>
            </a:extLst>
          </p:cNvPr>
          <p:cNvPicPr>
            <a:picLocks noChangeAspect="1"/>
          </p:cNvPicPr>
          <p:nvPr/>
        </p:nvPicPr>
        <p:blipFill>
          <a:blip r:embed="rId3"/>
          <a:stretch>
            <a:fillRect/>
          </a:stretch>
        </p:blipFill>
        <p:spPr>
          <a:xfrm>
            <a:off x="6715345" y="369913"/>
            <a:ext cx="3448336" cy="2784532"/>
          </a:xfrm>
          <a:prstGeom prst="rect">
            <a:avLst/>
          </a:prstGeom>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2247A430-2DB2-4FFB-8504-7BC451DDC11D}"/>
              </a:ext>
            </a:extLst>
          </p:cNvPr>
          <p:cNvPicPr>
            <a:picLocks noChangeAspect="1"/>
          </p:cNvPicPr>
          <p:nvPr/>
        </p:nvPicPr>
        <p:blipFill>
          <a:blip r:embed="rId4"/>
          <a:stretch>
            <a:fillRect/>
          </a:stretch>
        </p:blipFill>
        <p:spPr>
          <a:xfrm>
            <a:off x="8092648" y="3730267"/>
            <a:ext cx="3480665" cy="2784532"/>
          </a:xfrm>
          <a:prstGeom prst="rect">
            <a:avLst/>
          </a:prstGeom>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
            <a:extLst>
              <a:ext uri="{FF2B5EF4-FFF2-40B4-BE49-F238E27FC236}">
                <a16:creationId xmlns:a16="http://schemas.microsoft.com/office/drawing/2014/main" id="{9F0AAA6A-26B3-42FE-BC32-891E09885157}"/>
              </a:ext>
            </a:extLst>
          </p:cNvPr>
          <p:cNvSpPr txBox="1"/>
          <p:nvPr/>
        </p:nvSpPr>
        <p:spPr>
          <a:xfrm>
            <a:off x="8016815" y="6435305"/>
            <a:ext cx="29157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hlinkClick r:id="rId5"/>
              </a:rPr>
              <a:t>Library and Archives Canada</a:t>
            </a:r>
            <a:endParaRPr lang="en-US">
              <a:cs typeface="Calibri"/>
            </a:endParaRPr>
          </a:p>
        </p:txBody>
      </p:sp>
      <p:sp>
        <p:nvSpPr>
          <p:cNvPr id="13" name="TextBox 1">
            <a:extLst>
              <a:ext uri="{FF2B5EF4-FFF2-40B4-BE49-F238E27FC236}">
                <a16:creationId xmlns:a16="http://schemas.microsoft.com/office/drawing/2014/main" id="{9F0AAA6A-26B3-42FE-BC32-891E09885157}"/>
              </a:ext>
            </a:extLst>
          </p:cNvPr>
          <p:cNvSpPr txBox="1"/>
          <p:nvPr/>
        </p:nvSpPr>
        <p:spPr>
          <a:xfrm>
            <a:off x="6621312" y="3070105"/>
            <a:ext cx="29157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hlinkClick r:id="rId6"/>
              </a:rPr>
              <a:t>Library and Archives Canada</a:t>
            </a:r>
            <a:endParaRPr lang="en-US">
              <a:cs typeface="Calibri"/>
            </a:endParaRPr>
          </a:p>
        </p:txBody>
      </p:sp>
      <p:sp>
        <p:nvSpPr>
          <p:cNvPr id="6" name="TextBox 5">
            <a:extLst>
              <a:ext uri="{FF2B5EF4-FFF2-40B4-BE49-F238E27FC236}">
                <a16:creationId xmlns:a16="http://schemas.microsoft.com/office/drawing/2014/main" id="{0EFB42E1-F497-4A75-B510-A66DF66793C6}"/>
              </a:ext>
            </a:extLst>
          </p:cNvPr>
          <p:cNvSpPr txBox="1"/>
          <p:nvPr/>
        </p:nvSpPr>
        <p:spPr>
          <a:xfrm>
            <a:off x="7211682" y="368060"/>
            <a:ext cx="24700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Kamloops, BC, 1958-59</a:t>
            </a:r>
            <a:endParaRPr lang="en-US">
              <a:solidFill>
                <a:schemeClr val="bg1"/>
              </a:solidFill>
              <a:cs typeface="Calibri"/>
            </a:endParaRPr>
          </a:p>
        </p:txBody>
      </p:sp>
      <p:sp>
        <p:nvSpPr>
          <p:cNvPr id="19" name="TextBox 18">
            <a:extLst>
              <a:ext uri="{FF2B5EF4-FFF2-40B4-BE49-F238E27FC236}">
                <a16:creationId xmlns:a16="http://schemas.microsoft.com/office/drawing/2014/main" id="{78633094-817D-4D22-84B9-F234DE0AA736}"/>
              </a:ext>
            </a:extLst>
          </p:cNvPr>
          <p:cNvSpPr txBox="1"/>
          <p:nvPr/>
        </p:nvSpPr>
        <p:spPr>
          <a:xfrm>
            <a:off x="8591908" y="3732362"/>
            <a:ext cx="24700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Kamloops, BC, 1958-59</a:t>
            </a:r>
            <a:endParaRPr lang="en-US">
              <a:cs typeface="Calibri"/>
            </a:endParaRPr>
          </a:p>
        </p:txBody>
      </p:sp>
    </p:spTree>
    <p:extLst>
      <p:ext uri="{BB962C8B-B14F-4D97-AF65-F5344CB8AC3E}">
        <p14:creationId xmlns:p14="http://schemas.microsoft.com/office/powerpoint/2010/main" val="4304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40FA-8578-4E3B-B449-707C8F76219E}"/>
              </a:ext>
            </a:extLst>
          </p:cNvPr>
          <p:cNvSpPr>
            <a:spLocks noGrp="1"/>
          </p:cNvSpPr>
          <p:nvPr>
            <p:ph type="title"/>
          </p:nvPr>
        </p:nvSpPr>
        <p:spPr>
          <a:xfrm>
            <a:off x="648929" y="629266"/>
            <a:ext cx="3505495" cy="1622321"/>
          </a:xfrm>
        </p:spPr>
        <p:txBody>
          <a:bodyPr>
            <a:normAutofit/>
          </a:bodyPr>
          <a:lstStyle/>
          <a:p>
            <a:r>
              <a:rPr lang="en-US">
                <a:cs typeface="Calibri Light"/>
              </a:rPr>
              <a:t>Living Conditions</a:t>
            </a:r>
            <a:endParaRPr lang="en-US"/>
          </a:p>
        </p:txBody>
      </p:sp>
      <p:sp>
        <p:nvSpPr>
          <p:cNvPr id="3" name="Content Placeholder 2">
            <a:extLst>
              <a:ext uri="{FF2B5EF4-FFF2-40B4-BE49-F238E27FC236}">
                <a16:creationId xmlns:a16="http://schemas.microsoft.com/office/drawing/2014/main" id="{53F2992D-9A4D-4A9F-9A90-2F6F971243FE}"/>
              </a:ext>
            </a:extLst>
          </p:cNvPr>
          <p:cNvSpPr>
            <a:spLocks noGrp="1"/>
          </p:cNvSpPr>
          <p:nvPr>
            <p:ph idx="1"/>
          </p:nvPr>
        </p:nvSpPr>
        <p:spPr>
          <a:xfrm>
            <a:off x="648931" y="2438400"/>
            <a:ext cx="3505494" cy="3785419"/>
          </a:xfrm>
        </p:spPr>
        <p:txBody>
          <a:bodyPr vert="horz" lIns="91440" tIns="45720" rIns="91440" bIns="45720" rtlCol="0" anchor="t">
            <a:normAutofit/>
          </a:bodyPr>
          <a:lstStyle/>
          <a:p>
            <a:r>
              <a:rPr lang="en-US">
                <a:ea typeface="+mn-lt"/>
                <a:cs typeface="+mn-lt"/>
              </a:rPr>
              <a:t>The buildings were often cold and poorly ventilated.</a:t>
            </a:r>
          </a:p>
          <a:p>
            <a:r>
              <a:rPr lang="en-US">
                <a:ea typeface="+mn-lt"/>
                <a:cs typeface="+mn-lt"/>
              </a:rPr>
              <a:t>They lived close together and as a result were more likely to get sick from tuberculosis and influenza.</a:t>
            </a:r>
            <a:endParaRPr lang="en-US"/>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indoor&#10;&#10;Description automatically generated">
            <a:extLst>
              <a:ext uri="{FF2B5EF4-FFF2-40B4-BE49-F238E27FC236}">
                <a16:creationId xmlns:a16="http://schemas.microsoft.com/office/drawing/2014/main" id="{BFF5DD65-B55F-4EF5-A6C0-57A0161ABBD9}"/>
              </a:ext>
            </a:extLst>
          </p:cNvPr>
          <p:cNvPicPr>
            <a:picLocks noChangeAspect="1"/>
          </p:cNvPicPr>
          <p:nvPr/>
        </p:nvPicPr>
        <p:blipFill>
          <a:blip r:embed="rId3"/>
          <a:stretch>
            <a:fillRect/>
          </a:stretch>
        </p:blipFill>
        <p:spPr>
          <a:xfrm>
            <a:off x="5405862" y="1395853"/>
            <a:ext cx="6019331" cy="4063048"/>
          </a:xfrm>
          <a:prstGeom prst="rect">
            <a:avLst/>
          </a:prstGeom>
          <a:effectLst/>
        </p:spPr>
      </p:pic>
      <p:sp>
        <p:nvSpPr>
          <p:cNvPr id="7" name="TextBox 1">
            <a:extLst>
              <a:ext uri="{FF2B5EF4-FFF2-40B4-BE49-F238E27FC236}">
                <a16:creationId xmlns:a16="http://schemas.microsoft.com/office/drawing/2014/main" id="{9F0AAA6A-26B3-42FE-BC32-891E09885157}"/>
              </a:ext>
            </a:extLst>
          </p:cNvPr>
          <p:cNvSpPr txBox="1"/>
          <p:nvPr/>
        </p:nvSpPr>
        <p:spPr>
          <a:xfrm>
            <a:off x="9440173" y="6420928"/>
            <a:ext cx="29157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hlinkClick r:id="rId4"/>
              </a:rPr>
              <a:t>Library and Archives Canada</a:t>
            </a:r>
            <a:endParaRPr lang="en-US">
              <a:cs typeface="Calibri"/>
            </a:endParaRPr>
          </a:p>
        </p:txBody>
      </p:sp>
      <p:sp>
        <p:nvSpPr>
          <p:cNvPr id="6" name="TextBox 5">
            <a:extLst>
              <a:ext uri="{FF2B5EF4-FFF2-40B4-BE49-F238E27FC236}">
                <a16:creationId xmlns:a16="http://schemas.microsoft.com/office/drawing/2014/main" id="{8ADA1539-CAE0-4864-B617-0A16754719A8}"/>
              </a:ext>
            </a:extLst>
          </p:cNvPr>
          <p:cNvSpPr txBox="1"/>
          <p:nvPr/>
        </p:nvSpPr>
        <p:spPr>
          <a:xfrm>
            <a:off x="7024776" y="5587043"/>
            <a:ext cx="28007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Frobisher Bay, Iqaluit, 1959</a:t>
            </a:r>
          </a:p>
        </p:txBody>
      </p:sp>
    </p:spTree>
    <p:extLst>
      <p:ext uri="{BB962C8B-B14F-4D97-AF65-F5344CB8AC3E}">
        <p14:creationId xmlns:p14="http://schemas.microsoft.com/office/powerpoint/2010/main" val="239606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D8225-DF07-43E6-A41D-E67F82C03464}"/>
              </a:ext>
            </a:extLst>
          </p:cNvPr>
          <p:cNvSpPr>
            <a:spLocks noGrp="1"/>
          </p:cNvSpPr>
          <p:nvPr>
            <p:ph type="title"/>
          </p:nvPr>
        </p:nvSpPr>
        <p:spPr>
          <a:xfrm>
            <a:off x="594360" y="640263"/>
            <a:ext cx="3822192" cy="1344975"/>
          </a:xfrm>
        </p:spPr>
        <p:txBody>
          <a:bodyPr>
            <a:normAutofit/>
          </a:bodyPr>
          <a:lstStyle/>
          <a:p>
            <a:r>
              <a:rPr lang="en-US" sz="3600">
                <a:solidFill>
                  <a:schemeClr val="bg1"/>
                </a:solidFill>
                <a:cs typeface="Calibri Light"/>
              </a:rPr>
              <a:t>Treatment of Children</a:t>
            </a:r>
            <a:endParaRPr lang="en-US" sz="3600">
              <a:solidFill>
                <a:schemeClr val="bg1"/>
              </a:solidFill>
            </a:endParaRPr>
          </a:p>
        </p:txBody>
      </p:sp>
      <p:cxnSp>
        <p:nvCxnSpPr>
          <p:cNvPr id="14" name="Straight Connector 13">
            <a:extLst>
              <a:ext uri="{FF2B5EF4-FFF2-40B4-BE49-F238E27FC236}">
                <a16:creationId xmlns:a16="http://schemas.microsoft.com/office/drawing/2014/main"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F23BD2-6632-4D08-B69B-03CE83322C61}"/>
              </a:ext>
            </a:extLst>
          </p:cNvPr>
          <p:cNvSpPr>
            <a:spLocks noGrp="1"/>
          </p:cNvSpPr>
          <p:nvPr>
            <p:ph idx="1"/>
          </p:nvPr>
        </p:nvSpPr>
        <p:spPr>
          <a:xfrm>
            <a:off x="484632" y="2121762"/>
            <a:ext cx="4087368" cy="4144019"/>
          </a:xfrm>
        </p:spPr>
        <p:txBody>
          <a:bodyPr vert="horz" lIns="91440" tIns="45720" rIns="91440" bIns="45720" rtlCol="0" anchor="t">
            <a:noAutofit/>
          </a:bodyPr>
          <a:lstStyle/>
          <a:p>
            <a:r>
              <a:rPr lang="en-US" sz="2200">
                <a:solidFill>
                  <a:schemeClr val="bg1"/>
                </a:solidFill>
                <a:cs typeface="Calibri"/>
              </a:rPr>
              <a:t>The children were not treated very well, and the staff were very strict.</a:t>
            </a:r>
          </a:p>
          <a:p>
            <a:r>
              <a:rPr lang="en-US" sz="2200">
                <a:solidFill>
                  <a:schemeClr val="bg1"/>
                </a:solidFill>
                <a:cs typeface="Calibri"/>
              </a:rPr>
              <a:t>Children were usually punished if they disobeyed or broke a rule.</a:t>
            </a:r>
          </a:p>
          <a:p>
            <a:r>
              <a:rPr lang="en-US" sz="2200">
                <a:solidFill>
                  <a:schemeClr val="bg1"/>
                </a:solidFill>
                <a:cs typeface="Calibri"/>
              </a:rPr>
              <a:t>Usually they would get a strap, sometimes they would even lock kids up. </a:t>
            </a:r>
          </a:p>
          <a:p>
            <a:r>
              <a:rPr lang="en-US" sz="2200">
                <a:solidFill>
                  <a:schemeClr val="bg1"/>
                </a:solidFill>
                <a:cs typeface="Calibri"/>
              </a:rPr>
              <a:t>They were not allowed to speak their language, or they would be punished.</a:t>
            </a:r>
          </a:p>
          <a:p>
            <a:endParaRPr lang="en-US" sz="2000">
              <a:solidFill>
                <a:schemeClr val="bg1"/>
              </a:solidFill>
              <a:cs typeface="Calibri"/>
            </a:endParaRPr>
          </a:p>
        </p:txBody>
      </p:sp>
      <p:pic>
        <p:nvPicPr>
          <p:cNvPr id="4" name="Picture 4" descr="A group of people posing for a photo&#10;&#10;Description automatically generated">
            <a:extLst>
              <a:ext uri="{FF2B5EF4-FFF2-40B4-BE49-F238E27FC236}">
                <a16:creationId xmlns:a16="http://schemas.microsoft.com/office/drawing/2014/main" id="{53BD134F-B2E9-4387-8198-61356B2B1F6E}"/>
              </a:ext>
            </a:extLst>
          </p:cNvPr>
          <p:cNvPicPr>
            <a:picLocks noChangeAspect="1"/>
          </p:cNvPicPr>
          <p:nvPr/>
        </p:nvPicPr>
        <p:blipFill>
          <a:blip r:embed="rId3"/>
          <a:stretch>
            <a:fillRect/>
          </a:stretch>
        </p:blipFill>
        <p:spPr>
          <a:xfrm>
            <a:off x="5110716" y="778581"/>
            <a:ext cx="6596652" cy="5145388"/>
          </a:xfrm>
          <a:prstGeom prst="rect">
            <a:avLst/>
          </a:prstGeom>
        </p:spPr>
      </p:pic>
      <p:sp>
        <p:nvSpPr>
          <p:cNvPr id="7" name="TextBox 1">
            <a:extLst>
              <a:ext uri="{FF2B5EF4-FFF2-40B4-BE49-F238E27FC236}">
                <a16:creationId xmlns:a16="http://schemas.microsoft.com/office/drawing/2014/main" id="{9F0AAA6A-26B3-42FE-BC32-891E09885157}"/>
              </a:ext>
            </a:extLst>
          </p:cNvPr>
          <p:cNvSpPr txBox="1"/>
          <p:nvPr/>
        </p:nvSpPr>
        <p:spPr>
          <a:xfrm>
            <a:off x="9440173" y="6420928"/>
            <a:ext cx="29157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hlinkClick r:id="rId4"/>
              </a:rPr>
              <a:t>Library and Archives Canada</a:t>
            </a:r>
            <a:endParaRPr lang="en-US">
              <a:cs typeface="Calibri"/>
            </a:endParaRPr>
          </a:p>
        </p:txBody>
      </p:sp>
      <p:sp>
        <p:nvSpPr>
          <p:cNvPr id="5" name="TextBox 4">
            <a:extLst>
              <a:ext uri="{FF2B5EF4-FFF2-40B4-BE49-F238E27FC236}">
                <a16:creationId xmlns:a16="http://schemas.microsoft.com/office/drawing/2014/main" id="{0858F59B-9474-43F7-B2B3-98E8F15C110E}"/>
              </a:ext>
            </a:extLst>
          </p:cNvPr>
          <p:cNvSpPr txBox="1"/>
          <p:nvPr/>
        </p:nvSpPr>
        <p:spPr>
          <a:xfrm>
            <a:off x="7269192" y="6018362"/>
            <a:ext cx="22975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St. Paul's, MB, 1901</a:t>
            </a:r>
          </a:p>
        </p:txBody>
      </p:sp>
    </p:spTree>
    <p:extLst>
      <p:ext uri="{BB962C8B-B14F-4D97-AF65-F5344CB8AC3E}">
        <p14:creationId xmlns:p14="http://schemas.microsoft.com/office/powerpoint/2010/main" val="348497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02F2-B016-490F-8EC4-336F522DAC9A}"/>
              </a:ext>
            </a:extLst>
          </p:cNvPr>
          <p:cNvSpPr>
            <a:spLocks noGrp="1"/>
          </p:cNvSpPr>
          <p:nvPr>
            <p:ph type="title"/>
          </p:nvPr>
        </p:nvSpPr>
        <p:spPr>
          <a:xfrm>
            <a:off x="648929" y="629266"/>
            <a:ext cx="3505495" cy="1622321"/>
          </a:xfrm>
        </p:spPr>
        <p:txBody>
          <a:bodyPr>
            <a:normAutofit/>
          </a:bodyPr>
          <a:lstStyle/>
          <a:p>
            <a:r>
              <a:rPr lang="en-US">
                <a:cs typeface="Calibri Light"/>
              </a:rPr>
              <a:t>Treatment of Children</a:t>
            </a:r>
            <a:endParaRPr lang="en-US"/>
          </a:p>
        </p:txBody>
      </p:sp>
      <p:sp>
        <p:nvSpPr>
          <p:cNvPr id="3" name="Content Placeholder 2">
            <a:extLst>
              <a:ext uri="{FF2B5EF4-FFF2-40B4-BE49-F238E27FC236}">
                <a16:creationId xmlns:a16="http://schemas.microsoft.com/office/drawing/2014/main" id="{A08E4456-6AA7-4AA0-A530-2740F92BE58F}"/>
              </a:ext>
            </a:extLst>
          </p:cNvPr>
          <p:cNvSpPr>
            <a:spLocks noGrp="1"/>
          </p:cNvSpPr>
          <p:nvPr>
            <p:ph idx="1"/>
          </p:nvPr>
        </p:nvSpPr>
        <p:spPr>
          <a:xfrm>
            <a:off x="410308" y="2317448"/>
            <a:ext cx="3744117" cy="4351860"/>
          </a:xfrm>
        </p:spPr>
        <p:txBody>
          <a:bodyPr vert="horz" lIns="91440" tIns="45720" rIns="91440" bIns="45720" rtlCol="0" anchor="t">
            <a:noAutofit/>
          </a:bodyPr>
          <a:lstStyle/>
          <a:p>
            <a:r>
              <a:rPr lang="en-US" sz="2200" dirty="0">
                <a:ea typeface="+mn-lt"/>
                <a:cs typeface="+mn-lt"/>
              </a:rPr>
              <a:t>Some of the children were given a different name, some were only called upon by number.</a:t>
            </a:r>
          </a:p>
          <a:p>
            <a:r>
              <a:rPr lang="en-US" sz="2200" dirty="0">
                <a:ea typeface="+mn-lt"/>
                <a:cs typeface="+mn-lt"/>
              </a:rPr>
              <a:t>They were also made to feel bad about their culture.</a:t>
            </a:r>
          </a:p>
          <a:p>
            <a:r>
              <a:rPr lang="en-US" sz="2200" dirty="0">
                <a:ea typeface="+mn-lt"/>
                <a:cs typeface="+mn-lt"/>
              </a:rPr>
              <a:t>Many children did as they were told out of fear, but some resisted and stood up for themselves. Unfortunately, that would often result in more punishment.</a:t>
            </a:r>
            <a:endParaRPr lang="en-US" sz="2200" dirty="0"/>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34E1FEC3-EC15-495F-9DAB-08B744EBB093}"/>
              </a:ext>
            </a:extLst>
          </p:cNvPr>
          <p:cNvPicPr>
            <a:picLocks noChangeAspect="1"/>
          </p:cNvPicPr>
          <p:nvPr/>
        </p:nvPicPr>
        <p:blipFill>
          <a:blip r:embed="rId3"/>
          <a:stretch>
            <a:fillRect/>
          </a:stretch>
        </p:blipFill>
        <p:spPr>
          <a:xfrm>
            <a:off x="5405862" y="1573423"/>
            <a:ext cx="6019331" cy="3707907"/>
          </a:xfrm>
          <a:prstGeom prst="rect">
            <a:avLst/>
          </a:prstGeom>
          <a:effectLst/>
        </p:spPr>
      </p:pic>
      <p:sp>
        <p:nvSpPr>
          <p:cNvPr id="7" name="TextBox 1">
            <a:extLst>
              <a:ext uri="{FF2B5EF4-FFF2-40B4-BE49-F238E27FC236}">
                <a16:creationId xmlns:a16="http://schemas.microsoft.com/office/drawing/2014/main" id="{9F0AAA6A-26B3-42FE-BC32-891E09885157}"/>
              </a:ext>
            </a:extLst>
          </p:cNvPr>
          <p:cNvSpPr txBox="1"/>
          <p:nvPr/>
        </p:nvSpPr>
        <p:spPr>
          <a:xfrm>
            <a:off x="9440173" y="6420928"/>
            <a:ext cx="29157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hlinkClick r:id="rId4"/>
              </a:rPr>
              <a:t>Library and Archives Canada</a:t>
            </a:r>
          </a:p>
        </p:txBody>
      </p:sp>
      <p:sp>
        <p:nvSpPr>
          <p:cNvPr id="6" name="TextBox 5">
            <a:extLst>
              <a:ext uri="{FF2B5EF4-FFF2-40B4-BE49-F238E27FC236}">
                <a16:creationId xmlns:a16="http://schemas.microsoft.com/office/drawing/2014/main" id="{06AA5564-E623-4C04-83BE-1995D6128C70}"/>
              </a:ext>
            </a:extLst>
          </p:cNvPr>
          <p:cNvSpPr txBox="1"/>
          <p:nvPr/>
        </p:nvSpPr>
        <p:spPr>
          <a:xfrm>
            <a:off x="7269192" y="5400136"/>
            <a:ext cx="22975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Cross Lake, MB, 1940</a:t>
            </a:r>
          </a:p>
        </p:txBody>
      </p:sp>
    </p:spTree>
    <p:extLst>
      <p:ext uri="{BB962C8B-B14F-4D97-AF65-F5344CB8AC3E}">
        <p14:creationId xmlns:p14="http://schemas.microsoft.com/office/powerpoint/2010/main" val="286349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6B0405-A262-4FA1-8EF8-5FD723AA3005}"/>
              </a:ext>
            </a:extLst>
          </p:cNvPr>
          <p:cNvSpPr>
            <a:spLocks noGrp="1"/>
          </p:cNvSpPr>
          <p:nvPr>
            <p:ph type="title"/>
          </p:nvPr>
        </p:nvSpPr>
        <p:spPr>
          <a:xfrm>
            <a:off x="594360" y="640263"/>
            <a:ext cx="3822192" cy="1344975"/>
          </a:xfrm>
        </p:spPr>
        <p:txBody>
          <a:bodyPr>
            <a:normAutofit/>
          </a:bodyPr>
          <a:lstStyle/>
          <a:p>
            <a:r>
              <a:rPr lang="en-US">
                <a:solidFill>
                  <a:schemeClr val="bg1"/>
                </a:solidFill>
                <a:cs typeface="Calibri Light"/>
              </a:rPr>
              <a:t>Imagine</a:t>
            </a:r>
          </a:p>
        </p:txBody>
      </p:sp>
      <p:cxnSp>
        <p:nvCxnSpPr>
          <p:cNvPr id="18" name="Straight Connector 17">
            <a:extLst>
              <a:ext uri="{FF2B5EF4-FFF2-40B4-BE49-F238E27FC236}">
                <a16:creationId xmlns:a16="http://schemas.microsoft.com/office/drawing/2014/main"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5B77C9-EF29-4630-A8DD-224BE43106D5}"/>
              </a:ext>
            </a:extLst>
          </p:cNvPr>
          <p:cNvSpPr>
            <a:spLocks noGrp="1"/>
          </p:cNvSpPr>
          <p:nvPr>
            <p:ph idx="1"/>
          </p:nvPr>
        </p:nvSpPr>
        <p:spPr>
          <a:xfrm>
            <a:off x="593610" y="2121763"/>
            <a:ext cx="3822192" cy="3773010"/>
          </a:xfrm>
        </p:spPr>
        <p:txBody>
          <a:bodyPr vert="horz" lIns="91440" tIns="45720" rIns="91440" bIns="45720" rtlCol="0" anchor="t">
            <a:normAutofit/>
          </a:bodyPr>
          <a:lstStyle/>
          <a:p>
            <a:r>
              <a:rPr lang="en-US">
                <a:solidFill>
                  <a:schemeClr val="bg1"/>
                </a:solidFill>
                <a:cs typeface="Calibri"/>
              </a:rPr>
              <a:t>You can imagine how the children must have felt - stressed, lonely, afraid, angry, and sad.</a:t>
            </a:r>
          </a:p>
          <a:p>
            <a:r>
              <a:rPr lang="en-US">
                <a:solidFill>
                  <a:schemeClr val="bg1"/>
                </a:solidFill>
                <a:cs typeface="Calibri"/>
              </a:rPr>
              <a:t>You can imagine how hard it must have been for them to live their childhood that way.</a:t>
            </a:r>
          </a:p>
          <a:p>
            <a:endParaRPr lang="en-US" sz="2000">
              <a:solidFill>
                <a:schemeClr val="bg1"/>
              </a:solidFill>
              <a:cs typeface="Calibri"/>
            </a:endParaRPr>
          </a:p>
        </p:txBody>
      </p:sp>
      <p:pic>
        <p:nvPicPr>
          <p:cNvPr id="4" name="Picture 4" descr="A picture containing text, wall, indoor, computer&#10;&#10;Description automatically generated">
            <a:extLst>
              <a:ext uri="{FF2B5EF4-FFF2-40B4-BE49-F238E27FC236}">
                <a16:creationId xmlns:a16="http://schemas.microsoft.com/office/drawing/2014/main" id="{527A7D9B-1163-4E7B-A39C-3597FACA85B9}"/>
              </a:ext>
            </a:extLst>
          </p:cNvPr>
          <p:cNvPicPr>
            <a:picLocks noChangeAspect="1"/>
          </p:cNvPicPr>
          <p:nvPr/>
        </p:nvPicPr>
        <p:blipFill>
          <a:blip r:embed="rId3"/>
          <a:stretch>
            <a:fillRect/>
          </a:stretch>
        </p:blipFill>
        <p:spPr>
          <a:xfrm>
            <a:off x="5110716" y="1405263"/>
            <a:ext cx="6596652" cy="3892024"/>
          </a:xfrm>
          <a:prstGeom prst="rect">
            <a:avLst/>
          </a:prstGeom>
        </p:spPr>
      </p:pic>
      <p:sp>
        <p:nvSpPr>
          <p:cNvPr id="7" name="TextBox 1">
            <a:extLst>
              <a:ext uri="{FF2B5EF4-FFF2-40B4-BE49-F238E27FC236}">
                <a16:creationId xmlns:a16="http://schemas.microsoft.com/office/drawing/2014/main" id="{9F0AAA6A-26B3-42FE-BC32-891E09885157}"/>
              </a:ext>
            </a:extLst>
          </p:cNvPr>
          <p:cNvSpPr txBox="1"/>
          <p:nvPr/>
        </p:nvSpPr>
        <p:spPr>
          <a:xfrm>
            <a:off x="9440173" y="6420928"/>
            <a:ext cx="29157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hlinkClick r:id="rId4"/>
              </a:rPr>
              <a:t>Library and Archives Canada</a:t>
            </a:r>
            <a:endParaRPr lang="en-US">
              <a:cs typeface="Calibri"/>
            </a:endParaRPr>
          </a:p>
        </p:txBody>
      </p:sp>
      <p:sp>
        <p:nvSpPr>
          <p:cNvPr id="5" name="TextBox 4">
            <a:extLst>
              <a:ext uri="{FF2B5EF4-FFF2-40B4-BE49-F238E27FC236}">
                <a16:creationId xmlns:a16="http://schemas.microsoft.com/office/drawing/2014/main" id="{5A07E8B3-1185-4BE5-ABCB-D4886A1FE421}"/>
              </a:ext>
            </a:extLst>
          </p:cNvPr>
          <p:cNvSpPr txBox="1"/>
          <p:nvPr/>
        </p:nvSpPr>
        <p:spPr>
          <a:xfrm>
            <a:off x="7269192" y="5285117"/>
            <a:ext cx="22975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Cross Lake, MB, 1940</a:t>
            </a:r>
          </a:p>
        </p:txBody>
      </p:sp>
    </p:spTree>
    <p:extLst>
      <p:ext uri="{BB962C8B-B14F-4D97-AF65-F5344CB8AC3E}">
        <p14:creationId xmlns:p14="http://schemas.microsoft.com/office/powerpoint/2010/main" val="39236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BD04-CEAA-439A-848E-7CB949DAA159}"/>
              </a:ext>
            </a:extLst>
          </p:cNvPr>
          <p:cNvSpPr>
            <a:spLocks noGrp="1"/>
          </p:cNvSpPr>
          <p:nvPr>
            <p:ph type="title"/>
          </p:nvPr>
        </p:nvSpPr>
        <p:spPr>
          <a:xfrm>
            <a:off x="648929" y="629266"/>
            <a:ext cx="3505495" cy="1622321"/>
          </a:xfrm>
        </p:spPr>
        <p:txBody>
          <a:bodyPr>
            <a:normAutofit/>
          </a:bodyPr>
          <a:lstStyle/>
          <a:p>
            <a:r>
              <a:rPr lang="en-US">
                <a:cs typeface="Calibri Light"/>
              </a:rPr>
              <a:t> Run Away</a:t>
            </a:r>
            <a:endParaRPr lang="en-US"/>
          </a:p>
        </p:txBody>
      </p:sp>
      <p:sp>
        <p:nvSpPr>
          <p:cNvPr id="3" name="Content Placeholder 2">
            <a:extLst>
              <a:ext uri="{FF2B5EF4-FFF2-40B4-BE49-F238E27FC236}">
                <a16:creationId xmlns:a16="http://schemas.microsoft.com/office/drawing/2014/main" id="{76F02DDA-F983-4756-A4FE-FFD3738F1584}"/>
              </a:ext>
            </a:extLst>
          </p:cNvPr>
          <p:cNvSpPr>
            <a:spLocks noGrp="1"/>
          </p:cNvSpPr>
          <p:nvPr>
            <p:ph idx="1"/>
          </p:nvPr>
        </p:nvSpPr>
        <p:spPr>
          <a:xfrm>
            <a:off x="648931" y="2438400"/>
            <a:ext cx="3505494" cy="3785419"/>
          </a:xfrm>
        </p:spPr>
        <p:txBody>
          <a:bodyPr vert="horz" lIns="91440" tIns="45720" rIns="91440" bIns="45720" rtlCol="0" anchor="t">
            <a:noAutofit/>
          </a:bodyPr>
          <a:lstStyle/>
          <a:p>
            <a:r>
              <a:rPr lang="en-US">
                <a:ea typeface="+mn-lt"/>
                <a:cs typeface="+mn-lt"/>
              </a:rPr>
              <a:t>Some children tried to run away. </a:t>
            </a:r>
          </a:p>
          <a:p>
            <a:r>
              <a:rPr lang="en-US">
                <a:ea typeface="+mn-lt"/>
                <a:cs typeface="+mn-lt"/>
              </a:rPr>
              <a:t>Some made it home, but others were caught and punished when they were brought back.</a:t>
            </a:r>
            <a:endParaRPr lang="en-US">
              <a:cs typeface="Calibri" panose="020F0502020204030204"/>
            </a:endParaRP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D84C2BA-E854-47FF-B755-D5A83AF1C64B}"/>
              </a:ext>
            </a:extLst>
          </p:cNvPr>
          <p:cNvPicPr>
            <a:picLocks noChangeAspect="1"/>
          </p:cNvPicPr>
          <p:nvPr/>
        </p:nvPicPr>
        <p:blipFill>
          <a:blip r:embed="rId3"/>
          <a:stretch>
            <a:fillRect/>
          </a:stretch>
        </p:blipFill>
        <p:spPr>
          <a:xfrm>
            <a:off x="5821941" y="807593"/>
            <a:ext cx="5187172" cy="5239568"/>
          </a:xfrm>
          <a:prstGeom prst="rect">
            <a:avLst/>
          </a:prstGeom>
          <a:effectLst/>
        </p:spPr>
      </p:pic>
      <p:sp>
        <p:nvSpPr>
          <p:cNvPr id="7" name="TextBox 1">
            <a:extLst>
              <a:ext uri="{FF2B5EF4-FFF2-40B4-BE49-F238E27FC236}">
                <a16:creationId xmlns:a16="http://schemas.microsoft.com/office/drawing/2014/main" id="{9F0AAA6A-26B3-42FE-BC32-891E09885157}"/>
              </a:ext>
            </a:extLst>
          </p:cNvPr>
          <p:cNvSpPr txBox="1"/>
          <p:nvPr/>
        </p:nvSpPr>
        <p:spPr>
          <a:xfrm>
            <a:off x="9440173" y="6420928"/>
            <a:ext cx="29157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hlinkClick r:id="rId4"/>
              </a:rPr>
              <a:t>Library and Archives Canada</a:t>
            </a:r>
            <a:endParaRPr lang="en-US"/>
          </a:p>
        </p:txBody>
      </p:sp>
      <p:sp>
        <p:nvSpPr>
          <p:cNvPr id="5" name="TextBox 4">
            <a:extLst>
              <a:ext uri="{FF2B5EF4-FFF2-40B4-BE49-F238E27FC236}">
                <a16:creationId xmlns:a16="http://schemas.microsoft.com/office/drawing/2014/main" id="{7E5CA253-F48F-425C-B5FC-23640EF0BC92}"/>
              </a:ext>
            </a:extLst>
          </p:cNvPr>
          <p:cNvSpPr txBox="1"/>
          <p:nvPr/>
        </p:nvSpPr>
        <p:spPr>
          <a:xfrm>
            <a:off x="5975230" y="6420928"/>
            <a:ext cx="24556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Pukatawagan, MB, 1960</a:t>
            </a:r>
          </a:p>
        </p:txBody>
      </p:sp>
    </p:spTree>
    <p:extLst>
      <p:ext uri="{BB962C8B-B14F-4D97-AF65-F5344CB8AC3E}">
        <p14:creationId xmlns:p14="http://schemas.microsoft.com/office/powerpoint/2010/main" val="421725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BBCEC-9448-4046-B1EF-E3C339CDE8CD}"/>
              </a:ext>
            </a:extLst>
          </p:cNvPr>
          <p:cNvSpPr>
            <a:spLocks noGrp="1"/>
          </p:cNvSpPr>
          <p:nvPr>
            <p:ph type="title"/>
          </p:nvPr>
        </p:nvSpPr>
        <p:spPr>
          <a:xfrm>
            <a:off x="838200" y="585216"/>
            <a:ext cx="10515600" cy="1325563"/>
          </a:xfrm>
        </p:spPr>
        <p:txBody>
          <a:bodyPr>
            <a:normAutofit/>
          </a:bodyPr>
          <a:lstStyle/>
          <a:p>
            <a:r>
              <a:rPr lang="en-US">
                <a:solidFill>
                  <a:schemeClr val="bg1"/>
                </a:solidFill>
                <a:cs typeface="Calibri Light"/>
              </a:rPr>
              <a:t>Why were Residential Schools Created?</a:t>
            </a:r>
            <a:endParaRPr lang="en-US">
              <a:solidFill>
                <a:schemeClr val="bg1"/>
              </a:solidFill>
            </a:endParaRPr>
          </a:p>
        </p:txBody>
      </p:sp>
      <p:pic>
        <p:nvPicPr>
          <p:cNvPr id="4" name="Picture 4">
            <a:extLst>
              <a:ext uri="{FF2B5EF4-FFF2-40B4-BE49-F238E27FC236}">
                <a16:creationId xmlns:a16="http://schemas.microsoft.com/office/drawing/2014/main" id="{39DFC979-FD3E-4DA0-A80B-2BA733680AE4}"/>
              </a:ext>
            </a:extLst>
          </p:cNvPr>
          <p:cNvPicPr>
            <a:picLocks noChangeAspect="1"/>
          </p:cNvPicPr>
          <p:nvPr/>
        </p:nvPicPr>
        <p:blipFill rotWithShape="1">
          <a:blip r:embed="rId3"/>
          <a:srcRect t="12425" b="12425"/>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84DAB2FC-3814-4994-BBE0-028D40CEFA58}"/>
              </a:ext>
            </a:extLst>
          </p:cNvPr>
          <p:cNvSpPr>
            <a:spLocks noGrp="1"/>
          </p:cNvSpPr>
          <p:nvPr>
            <p:ph idx="1"/>
          </p:nvPr>
        </p:nvSpPr>
        <p:spPr>
          <a:xfrm>
            <a:off x="7546848" y="2516777"/>
            <a:ext cx="4102608" cy="3660185"/>
          </a:xfrm>
        </p:spPr>
        <p:txBody>
          <a:bodyPr vert="horz" lIns="91440" tIns="45720" rIns="91440" bIns="45720" rtlCol="0" anchor="ctr">
            <a:noAutofit/>
          </a:bodyPr>
          <a:lstStyle/>
          <a:p>
            <a:r>
              <a:rPr lang="en-US" sz="2400">
                <a:cs typeface="Calibri"/>
              </a:rPr>
              <a:t>Residential schools were designed to assimilate Indigenous children to adopt European culture. </a:t>
            </a:r>
          </a:p>
          <a:p>
            <a:r>
              <a:rPr lang="en-US" sz="2400">
                <a:cs typeface="Calibri"/>
              </a:rPr>
              <a:t>The Canadian Government provided the funding and various churches oversaw the </a:t>
            </a:r>
            <a:br>
              <a:rPr lang="en-US" sz="2400">
                <a:cs typeface="Calibri"/>
              </a:rPr>
            </a:br>
            <a:r>
              <a:rPr lang="en-US" sz="2400">
                <a:cs typeface="Calibri"/>
              </a:rPr>
              <a:t>day-to-day operations of </a:t>
            </a:r>
            <a:br>
              <a:rPr lang="en-US" sz="2400">
                <a:cs typeface="Calibri"/>
              </a:rPr>
            </a:br>
            <a:r>
              <a:rPr lang="en-US" sz="2400">
                <a:cs typeface="Calibri"/>
              </a:rPr>
              <a:t>the schools. </a:t>
            </a:r>
          </a:p>
        </p:txBody>
      </p:sp>
      <p:sp>
        <p:nvSpPr>
          <p:cNvPr id="7" name="TextBox 1">
            <a:extLst>
              <a:ext uri="{FF2B5EF4-FFF2-40B4-BE49-F238E27FC236}">
                <a16:creationId xmlns:a16="http://schemas.microsoft.com/office/drawing/2014/main" id="{9F0AAA6A-26B3-42FE-BC32-891E09885157}"/>
              </a:ext>
            </a:extLst>
          </p:cNvPr>
          <p:cNvSpPr txBox="1"/>
          <p:nvPr/>
        </p:nvSpPr>
        <p:spPr>
          <a:xfrm>
            <a:off x="-5752" y="6492815"/>
            <a:ext cx="29157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hlinkClick r:id="rId4"/>
              </a:rPr>
              <a:t>Library and Archives Canada</a:t>
            </a:r>
          </a:p>
        </p:txBody>
      </p:sp>
      <p:sp>
        <p:nvSpPr>
          <p:cNvPr id="5" name="TextBox 4">
            <a:extLst>
              <a:ext uri="{FF2B5EF4-FFF2-40B4-BE49-F238E27FC236}">
                <a16:creationId xmlns:a16="http://schemas.microsoft.com/office/drawing/2014/main" id="{6A7B55B5-C0B3-4D0B-81D2-A9B2B9F6507B}"/>
              </a:ext>
            </a:extLst>
          </p:cNvPr>
          <p:cNvSpPr txBox="1"/>
          <p:nvPr/>
        </p:nvSpPr>
        <p:spPr>
          <a:xfrm>
            <a:off x="3948022" y="6176513"/>
            <a:ext cx="24556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Brandon, MB, 1946</a:t>
            </a:r>
          </a:p>
        </p:txBody>
      </p:sp>
    </p:spTree>
    <p:extLst>
      <p:ext uri="{BB962C8B-B14F-4D97-AF65-F5344CB8AC3E}">
        <p14:creationId xmlns:p14="http://schemas.microsoft.com/office/powerpoint/2010/main" val="3617935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747DE-AC38-417D-8710-178AC1EEED7C}"/>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6000" kern="1200">
                <a:solidFill>
                  <a:srgbClr val="FFFFFF"/>
                </a:solidFill>
                <a:latin typeface="+mj-lt"/>
                <a:ea typeface="+mj-ea"/>
                <a:cs typeface="+mj-cs"/>
              </a:rPr>
              <a:t>Thomas Moore</a:t>
            </a:r>
          </a:p>
        </p:txBody>
      </p:sp>
      <p:sp>
        <p:nvSpPr>
          <p:cNvPr id="3" name="Content Placeholder 2">
            <a:extLst>
              <a:ext uri="{FF2B5EF4-FFF2-40B4-BE49-F238E27FC236}">
                <a16:creationId xmlns:a16="http://schemas.microsoft.com/office/drawing/2014/main" id="{09D855AF-F02A-4A70-BD2B-D611882F489B}"/>
              </a:ext>
            </a:extLst>
          </p:cNvPr>
          <p:cNvSpPr>
            <a:spLocks noGrp="1"/>
          </p:cNvSpPr>
          <p:nvPr>
            <p:ph idx="1"/>
          </p:nvPr>
        </p:nvSpPr>
        <p:spPr>
          <a:xfrm>
            <a:off x="674237" y="4170501"/>
            <a:ext cx="3657600" cy="1525597"/>
          </a:xfrm>
        </p:spPr>
        <p:txBody>
          <a:bodyPr vert="horz" lIns="91440" tIns="45720" rIns="91440" bIns="45720" rtlCol="0" anchor="t">
            <a:noAutofit/>
          </a:bodyPr>
          <a:lstStyle/>
          <a:p>
            <a:pPr marL="0" indent="0" algn="ctr">
              <a:buNone/>
            </a:pPr>
            <a:r>
              <a:rPr lang="en-US" kern="1200">
                <a:solidFill>
                  <a:srgbClr val="FFFFFF"/>
                </a:solidFill>
                <a:latin typeface="+mn-lt"/>
                <a:ea typeface="+mn-ea"/>
                <a:cs typeface="+mn-cs"/>
              </a:rPr>
              <a:t>Compare the two photographs</a:t>
            </a:r>
            <a:r>
              <a:rPr lang="en-US">
                <a:solidFill>
                  <a:srgbClr val="FFFFFF"/>
                </a:solidFill>
              </a:rPr>
              <a:t>.</a:t>
            </a:r>
            <a:endParaRPr lang="en-US" kern="1200">
              <a:solidFill>
                <a:srgbClr val="FFFFFF"/>
              </a:solidFill>
              <a:latin typeface="+mn-lt"/>
              <a:cs typeface="Calibri"/>
            </a:endParaRPr>
          </a:p>
          <a:p>
            <a:pPr marL="0" indent="0" algn="ctr">
              <a:buNone/>
            </a:pPr>
            <a:r>
              <a:rPr lang="en-US">
                <a:solidFill>
                  <a:srgbClr val="FFFFFF"/>
                </a:solidFill>
                <a:cs typeface="Calibri"/>
              </a:rPr>
              <a:t>What do you notice?</a:t>
            </a:r>
          </a:p>
          <a:p>
            <a:pPr marL="0" indent="0" algn="ctr">
              <a:buNone/>
            </a:pPr>
            <a:r>
              <a:rPr lang="en-US">
                <a:solidFill>
                  <a:srgbClr val="FFFFFF"/>
                </a:solidFill>
                <a:cs typeface="Calibri"/>
              </a:rPr>
              <a:t>What do you wonder?</a:t>
            </a:r>
            <a:endParaRPr lang="en-US" sz="2000">
              <a:solidFill>
                <a:srgbClr val="FFFFFF"/>
              </a:solidFill>
              <a:cs typeface="Calibri"/>
            </a:endParaRPr>
          </a:p>
        </p:txBody>
      </p:sp>
      <p:cxnSp>
        <p:nvCxnSpPr>
          <p:cNvPr id="13"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7" descr="A picture containing text, person, outdoor, young&#10;&#10;Description automatically generated">
            <a:extLst>
              <a:ext uri="{FF2B5EF4-FFF2-40B4-BE49-F238E27FC236}">
                <a16:creationId xmlns:a16="http://schemas.microsoft.com/office/drawing/2014/main" id="{4CBFD919-B0BB-4421-8FA4-794E75F360DE}"/>
              </a:ext>
            </a:extLst>
          </p:cNvPr>
          <p:cNvPicPr>
            <a:picLocks noChangeAspect="1"/>
          </p:cNvPicPr>
          <p:nvPr/>
        </p:nvPicPr>
        <p:blipFill>
          <a:blip r:embed="rId3"/>
          <a:stretch>
            <a:fillRect/>
          </a:stretch>
        </p:blipFill>
        <p:spPr>
          <a:xfrm>
            <a:off x="5153822" y="1131038"/>
            <a:ext cx="6553545" cy="4603866"/>
          </a:xfrm>
          <a:prstGeom prst="rect">
            <a:avLst/>
          </a:prstGeom>
        </p:spPr>
      </p:pic>
      <p:sp>
        <p:nvSpPr>
          <p:cNvPr id="15" name="TextBox 14">
            <a:extLst>
              <a:ext uri="{FF2B5EF4-FFF2-40B4-BE49-F238E27FC236}">
                <a16:creationId xmlns:a16="http://schemas.microsoft.com/office/drawing/2014/main" id="{BE81F9ED-DF47-4F77-A2BD-42B6AC38725E}"/>
              </a:ext>
            </a:extLst>
          </p:cNvPr>
          <p:cNvSpPr txBox="1"/>
          <p:nvPr/>
        </p:nvSpPr>
        <p:spPr>
          <a:xfrm>
            <a:off x="10374702" y="5730815"/>
            <a:ext cx="1549880" cy="383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Photo Source</a:t>
            </a:r>
            <a:endParaRPr lang="en-US"/>
          </a:p>
        </p:txBody>
      </p:sp>
    </p:spTree>
    <p:extLst>
      <p:ext uri="{BB962C8B-B14F-4D97-AF65-F5344CB8AC3E}">
        <p14:creationId xmlns:p14="http://schemas.microsoft.com/office/powerpoint/2010/main" val="3114282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8D27B7-01CA-4A88-AA44-0E815173CF01}"/>
              </a:ext>
            </a:extLst>
          </p:cNvPr>
          <p:cNvSpPr>
            <a:spLocks noGrp="1"/>
          </p:cNvSpPr>
          <p:nvPr>
            <p:ph type="title"/>
          </p:nvPr>
        </p:nvSpPr>
        <p:spPr>
          <a:xfrm>
            <a:off x="838200" y="585216"/>
            <a:ext cx="10515600" cy="1325563"/>
          </a:xfrm>
        </p:spPr>
        <p:txBody>
          <a:bodyPr>
            <a:normAutofit/>
          </a:bodyPr>
          <a:lstStyle/>
          <a:p>
            <a:r>
              <a:rPr lang="en-US">
                <a:solidFill>
                  <a:schemeClr val="bg1"/>
                </a:solidFill>
                <a:cs typeface="Calibri Light"/>
              </a:rPr>
              <a:t>Where were Residential Schools located?</a:t>
            </a:r>
            <a:endParaRPr lang="en-US">
              <a:solidFill>
                <a:schemeClr val="bg1"/>
              </a:solidFill>
            </a:endParaRPr>
          </a:p>
        </p:txBody>
      </p:sp>
      <p:pic>
        <p:nvPicPr>
          <p:cNvPr id="4" name="Picture 4" descr="Map&#10;&#10;Description automatically generated">
            <a:extLst>
              <a:ext uri="{FF2B5EF4-FFF2-40B4-BE49-F238E27FC236}">
                <a16:creationId xmlns:a16="http://schemas.microsoft.com/office/drawing/2014/main" id="{4419722E-68CF-41F0-ABCB-231CA124F2DF}"/>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t="7127" r="-2" b="2110"/>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C5722205-6769-435B-AA58-D4A87E92EC00}"/>
              </a:ext>
            </a:extLst>
          </p:cNvPr>
          <p:cNvSpPr>
            <a:spLocks noGrp="1"/>
          </p:cNvSpPr>
          <p:nvPr>
            <p:ph idx="1"/>
          </p:nvPr>
        </p:nvSpPr>
        <p:spPr>
          <a:xfrm>
            <a:off x="7546848" y="2516777"/>
            <a:ext cx="3818281" cy="3976486"/>
          </a:xfrm>
        </p:spPr>
        <p:txBody>
          <a:bodyPr vert="horz" lIns="91440" tIns="45720" rIns="91440" bIns="45720" rtlCol="0" anchor="ctr">
            <a:noAutofit/>
          </a:bodyPr>
          <a:lstStyle/>
          <a:p>
            <a:r>
              <a:rPr lang="en-US" sz="2400" dirty="0">
                <a:cs typeface="Calibri"/>
                <a:hlinkClick r:id="rId5"/>
              </a:rPr>
              <a:t>TRC Residential Schools of Canada Map</a:t>
            </a:r>
            <a:endParaRPr lang="en-US" sz="2400" dirty="0">
              <a:cs typeface="Calibri"/>
            </a:endParaRPr>
          </a:p>
          <a:p>
            <a:r>
              <a:rPr lang="en-US" sz="2400" dirty="0">
                <a:cs typeface="Calibri"/>
                <a:hlinkClick r:id="rId6"/>
              </a:rPr>
              <a:t>Where were Manitoba's residential schools CBC</a:t>
            </a:r>
            <a:endParaRPr lang="en-US" sz="2400" dirty="0">
              <a:cs typeface="Calibri"/>
            </a:endParaRPr>
          </a:p>
          <a:p>
            <a:r>
              <a:rPr lang="en-US" sz="2400" dirty="0">
                <a:cs typeface="Calibri"/>
                <a:hlinkClick r:id="rId7"/>
              </a:rPr>
              <a:t>CBC – Did you live near a residential school?</a:t>
            </a:r>
            <a:endParaRPr lang="en-US" sz="2400" dirty="0">
              <a:cs typeface="Calibri"/>
            </a:endParaRPr>
          </a:p>
          <a:p>
            <a:r>
              <a:rPr lang="en-US" sz="2400" dirty="0">
                <a:ea typeface="+mn-lt"/>
                <a:cs typeface="+mn-lt"/>
                <a:hlinkClick r:id="rId8"/>
              </a:rPr>
              <a:t>Interactive Map: Manitoba's former residential schools</a:t>
            </a:r>
            <a:endParaRPr lang="en-US" sz="2400" dirty="0">
              <a:ea typeface="+mn-lt"/>
              <a:cs typeface="+mn-lt"/>
            </a:endParaRPr>
          </a:p>
          <a:p>
            <a:r>
              <a:rPr lang="en-US" sz="2400" dirty="0">
                <a:ea typeface="+mn-lt"/>
                <a:cs typeface="+mn-lt"/>
                <a:hlinkClick r:id="rId9"/>
              </a:rPr>
              <a:t>Google Earth – Canada's Residential Schools</a:t>
            </a:r>
          </a:p>
        </p:txBody>
      </p:sp>
      <p:sp>
        <p:nvSpPr>
          <p:cNvPr id="5" name="TextBox 4">
            <a:extLst>
              <a:ext uri="{FF2B5EF4-FFF2-40B4-BE49-F238E27FC236}">
                <a16:creationId xmlns:a16="http://schemas.microsoft.com/office/drawing/2014/main" id="{31BFA558-B76C-46E1-863E-0E63071677D7}"/>
              </a:ext>
            </a:extLst>
          </p:cNvPr>
          <p:cNvSpPr txBox="1"/>
          <p:nvPr/>
        </p:nvSpPr>
        <p:spPr>
          <a:xfrm>
            <a:off x="4603702" y="5976907"/>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xmlns="" val="tx"/>
                    </a:ext>
                  </a:extLst>
                </a:hlinkClick>
              </a:rPr>
              <a:t>CC BY-NC-ND</a:t>
            </a:r>
            <a:r>
              <a:rPr lang="en-US" sz="700">
                <a:solidFill>
                  <a:srgbClr val="FFFFFF"/>
                </a:solidFill>
              </a:rPr>
              <a:t>.</a:t>
            </a:r>
          </a:p>
        </p:txBody>
      </p:sp>
    </p:spTree>
    <p:extLst>
      <p:ext uri="{BB962C8B-B14F-4D97-AF65-F5344CB8AC3E}">
        <p14:creationId xmlns:p14="http://schemas.microsoft.com/office/powerpoint/2010/main" val="306641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92BC41-5AE1-432E-87C7-12BF9E03D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5F5441">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7951B-0F30-410F-9E34-E1136CAD576F}"/>
              </a:ext>
            </a:extLst>
          </p:cNvPr>
          <p:cNvSpPr>
            <a:spLocks noGrp="1"/>
          </p:cNvSpPr>
          <p:nvPr>
            <p:ph type="title"/>
          </p:nvPr>
        </p:nvSpPr>
        <p:spPr>
          <a:xfrm>
            <a:off x="5141495" y="1179095"/>
            <a:ext cx="5956353" cy="3404488"/>
          </a:xfrm>
        </p:spPr>
        <p:txBody>
          <a:bodyPr vert="horz" lIns="91440" tIns="45720" rIns="91440" bIns="45720" rtlCol="0" anchor="b">
            <a:normAutofit/>
          </a:bodyPr>
          <a:lstStyle/>
          <a:p>
            <a:r>
              <a:rPr lang="en-US" sz="4800">
                <a:solidFill>
                  <a:srgbClr val="FFFFFF"/>
                </a:solidFill>
              </a:rPr>
              <a:t>How have residential schools impacted the lives of Indigenous Peoples?</a:t>
            </a:r>
          </a:p>
        </p:txBody>
      </p:sp>
      <p:cxnSp>
        <p:nvCxnSpPr>
          <p:cNvPr id="12" name="Straight Connector 11">
            <a:extLst>
              <a:ext uri="{FF2B5EF4-FFF2-40B4-BE49-F238E27FC236}">
                <a16:creationId xmlns:a16="http://schemas.microsoft.com/office/drawing/2014/main" id="{DC0E1208-0B30-4396-AE7C-AEBFFAEE66D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4" descr="A picture containing grass, tree, outdoor&#10;&#10;Description automatically generated">
            <a:extLst>
              <a:ext uri="{FF2B5EF4-FFF2-40B4-BE49-F238E27FC236}">
                <a16:creationId xmlns:a16="http://schemas.microsoft.com/office/drawing/2014/main" id="{CB197990-F131-4006-825E-6EE8AB790FD8}"/>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b="13819"/>
          <a:stretch/>
        </p:blipFill>
        <p:spPr>
          <a:xfrm>
            <a:off x="475488" y="476777"/>
            <a:ext cx="3864383" cy="5920653"/>
          </a:xfrm>
          <a:prstGeom prst="rect">
            <a:avLst/>
          </a:prstGeom>
        </p:spPr>
      </p:pic>
      <p:sp>
        <p:nvSpPr>
          <p:cNvPr id="5" name="TextBox 4">
            <a:extLst>
              <a:ext uri="{FF2B5EF4-FFF2-40B4-BE49-F238E27FC236}">
                <a16:creationId xmlns:a16="http://schemas.microsoft.com/office/drawing/2014/main" id="{CD9A1984-4ECA-48B1-9618-AD3CA7CEFFF2}"/>
              </a:ext>
            </a:extLst>
          </p:cNvPr>
          <p:cNvSpPr txBox="1"/>
          <p:nvPr/>
        </p:nvSpPr>
        <p:spPr>
          <a:xfrm>
            <a:off x="1999166" y="6197375"/>
            <a:ext cx="2340705" cy="200055"/>
          </a:xfrm>
          <a:prstGeom prst="rect">
            <a:avLst/>
          </a:prstGeom>
          <a:no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xmlns="" val="tx"/>
                    </a:ext>
                  </a:extLst>
                </a:hlinkClick>
              </a:rPr>
              <a:t>CC BY-ND</a:t>
            </a:r>
            <a:r>
              <a:rPr lang="en-US" sz="700">
                <a:solidFill>
                  <a:srgbClr val="FFFFFF"/>
                </a:solidFill>
              </a:rPr>
              <a:t>.</a:t>
            </a:r>
          </a:p>
        </p:txBody>
      </p:sp>
      <p:sp>
        <p:nvSpPr>
          <p:cNvPr id="6" name="TextBox 5">
            <a:extLst>
              <a:ext uri="{FF2B5EF4-FFF2-40B4-BE49-F238E27FC236}">
                <a16:creationId xmlns:a16="http://schemas.microsoft.com/office/drawing/2014/main" id="{B207213C-0D4D-4E6F-A71E-29B0893C1595}"/>
              </a:ext>
            </a:extLst>
          </p:cNvPr>
          <p:cNvSpPr txBox="1"/>
          <p:nvPr/>
        </p:nvSpPr>
        <p:spPr>
          <a:xfrm>
            <a:off x="5136629" y="4774367"/>
            <a:ext cx="535398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chemeClr val="bg1"/>
                </a:solidFill>
                <a:latin typeface="Calibri Light"/>
                <a:cs typeface="Calibri Light"/>
              </a:rPr>
              <a:t>Inquiry Question</a:t>
            </a:r>
          </a:p>
        </p:txBody>
      </p:sp>
    </p:spTree>
    <p:extLst>
      <p:ext uri="{BB962C8B-B14F-4D97-AF65-F5344CB8AC3E}">
        <p14:creationId xmlns:p14="http://schemas.microsoft.com/office/powerpoint/2010/main" val="354579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outdoor, orange&#10;&#10;Description automatically generated">
            <a:extLst>
              <a:ext uri="{FF2B5EF4-FFF2-40B4-BE49-F238E27FC236}">
                <a16:creationId xmlns:a16="http://schemas.microsoft.com/office/drawing/2014/main" id="{AAF80730-4DBF-4EED-8D39-174CA5BDF179}"/>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r="-1" b="33754"/>
          <a:stretch/>
        </p:blipFill>
        <p:spPr>
          <a:xfrm>
            <a:off x="320040" y="320040"/>
            <a:ext cx="11548872" cy="4303462"/>
          </a:xfrm>
          <a:prstGeom prst="rect">
            <a:avLst/>
          </a:prstGeom>
        </p:spPr>
      </p:pic>
      <p:sp>
        <p:nvSpPr>
          <p:cNvPr id="12" name="Rectangle 11">
            <a:extLst>
              <a:ext uri="{FF2B5EF4-FFF2-40B4-BE49-F238E27FC236}">
                <a16:creationId xmlns:a16="http://schemas.microsoft.com/office/drawing/2014/main" id="{A27B6159-7734-4564-9E0F-C4BC43C36E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710071-CA35-4692-8024-DECBC8FB8BFF}"/>
              </a:ext>
            </a:extLst>
          </p:cNvPr>
          <p:cNvSpPr>
            <a:spLocks noGrp="1"/>
          </p:cNvSpPr>
          <p:nvPr>
            <p:ph type="title"/>
          </p:nvPr>
        </p:nvSpPr>
        <p:spPr>
          <a:xfrm>
            <a:off x="841248" y="5009083"/>
            <a:ext cx="2889504" cy="1345997"/>
          </a:xfrm>
        </p:spPr>
        <p:txBody>
          <a:bodyPr anchor="ctr">
            <a:normAutofit/>
          </a:bodyPr>
          <a:lstStyle/>
          <a:p>
            <a:r>
              <a:rPr lang="en-US" sz="3600">
                <a:solidFill>
                  <a:schemeClr val="bg1"/>
                </a:solidFill>
                <a:cs typeface="Calibri Light"/>
              </a:rPr>
              <a:t>Impact Today</a:t>
            </a:r>
            <a:endParaRPr lang="en-US" sz="3600">
              <a:solidFill>
                <a:schemeClr val="bg1"/>
              </a:solidFill>
            </a:endParaRPr>
          </a:p>
        </p:txBody>
      </p:sp>
      <p:cxnSp>
        <p:nvCxnSpPr>
          <p:cNvPr id="14" name="Straight Connector 13">
            <a:extLst>
              <a:ext uri="{FF2B5EF4-FFF2-40B4-BE49-F238E27FC236}">
                <a16:creationId xmlns:a16="http://schemas.microsoft.com/office/drawing/2014/main" id="{E2FFB46B-05BC-4950-B18A-9593FDAE6E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B643A8-C924-44FE-81DB-0F8FF31682AB}"/>
              </a:ext>
            </a:extLst>
          </p:cNvPr>
          <p:cNvSpPr>
            <a:spLocks noGrp="1"/>
          </p:cNvSpPr>
          <p:nvPr>
            <p:ph idx="1"/>
          </p:nvPr>
        </p:nvSpPr>
        <p:spPr>
          <a:xfrm>
            <a:off x="4379976" y="5009083"/>
            <a:ext cx="6976872" cy="1345997"/>
          </a:xfrm>
        </p:spPr>
        <p:txBody>
          <a:bodyPr vert="horz" lIns="91440" tIns="45720" rIns="91440" bIns="45720" rtlCol="0" anchor="ctr">
            <a:noAutofit/>
          </a:bodyPr>
          <a:lstStyle/>
          <a:p>
            <a:r>
              <a:rPr lang="en-US" sz="2000">
                <a:solidFill>
                  <a:schemeClr val="bg1"/>
                </a:solidFill>
                <a:cs typeface="Calibri"/>
              </a:rPr>
              <a:t>Many survivors have a lot of painful memories. </a:t>
            </a:r>
          </a:p>
          <a:p>
            <a:r>
              <a:rPr lang="en-US" sz="2000">
                <a:solidFill>
                  <a:schemeClr val="bg1"/>
                </a:solidFill>
                <a:cs typeface="Calibri"/>
              </a:rPr>
              <a:t>Intergenerational trauma is passed down through generations.</a:t>
            </a:r>
          </a:p>
          <a:p>
            <a:r>
              <a:rPr lang="en-US" sz="2000">
                <a:solidFill>
                  <a:schemeClr val="bg1"/>
                </a:solidFill>
                <a:ea typeface="+mn-lt"/>
                <a:cs typeface="+mn-lt"/>
              </a:rPr>
              <a:t>Everyone is on their own healing journey, at their own pace. It takes time.</a:t>
            </a:r>
            <a:endParaRPr lang="en-US" sz="2000">
              <a:solidFill>
                <a:schemeClr val="bg1"/>
              </a:solidFill>
              <a:cs typeface="Calibri"/>
            </a:endParaRPr>
          </a:p>
        </p:txBody>
      </p:sp>
      <p:sp>
        <p:nvSpPr>
          <p:cNvPr id="5" name="TextBox 4">
            <a:extLst>
              <a:ext uri="{FF2B5EF4-FFF2-40B4-BE49-F238E27FC236}">
                <a16:creationId xmlns:a16="http://schemas.microsoft.com/office/drawing/2014/main" id="{75169362-8314-4475-8269-7C7B6DCB8CD2}"/>
              </a:ext>
            </a:extLst>
          </p:cNvPr>
          <p:cNvSpPr txBox="1"/>
          <p:nvPr/>
        </p:nvSpPr>
        <p:spPr>
          <a:xfrm>
            <a:off x="9534620" y="4423447"/>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xmlns="" val="tx"/>
                    </a:ext>
                  </a:extLst>
                </a:hlinkClick>
              </a:rPr>
              <a:t>CC BY-NC</a:t>
            </a:r>
            <a:r>
              <a:rPr lang="en-US" sz="700">
                <a:solidFill>
                  <a:srgbClr val="FFFFFF"/>
                </a:solidFill>
              </a:rPr>
              <a:t>.</a:t>
            </a:r>
          </a:p>
        </p:txBody>
      </p:sp>
    </p:spTree>
    <p:extLst>
      <p:ext uri="{BB962C8B-B14F-4D97-AF65-F5344CB8AC3E}">
        <p14:creationId xmlns:p14="http://schemas.microsoft.com/office/powerpoint/2010/main" val="244354332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58D8E4-34EA-44CB-B8F6-A97865CE9B14}"/>
              </a:ext>
            </a:extLst>
          </p:cNvPr>
          <p:cNvSpPr>
            <a:spLocks noGrp="1"/>
          </p:cNvSpPr>
          <p:nvPr>
            <p:ph type="title"/>
          </p:nvPr>
        </p:nvSpPr>
        <p:spPr>
          <a:xfrm>
            <a:off x="838200" y="585216"/>
            <a:ext cx="10515600" cy="1325563"/>
          </a:xfrm>
        </p:spPr>
        <p:txBody>
          <a:bodyPr>
            <a:normAutofit/>
          </a:bodyPr>
          <a:lstStyle/>
          <a:p>
            <a:r>
              <a:rPr lang="en-US">
                <a:solidFill>
                  <a:schemeClr val="bg1"/>
                </a:solidFill>
                <a:cs typeface="Calibri Light"/>
              </a:rPr>
              <a:t>What can you do?</a:t>
            </a:r>
            <a:endParaRPr lang="en-US">
              <a:solidFill>
                <a:schemeClr val="bg1"/>
              </a:solidFill>
            </a:endParaRPr>
          </a:p>
        </p:txBody>
      </p:sp>
      <p:pic>
        <p:nvPicPr>
          <p:cNvPr id="4" name="Picture 4" descr="A picture containing person, orange, hand, close&#10;&#10;Description automatically generated">
            <a:extLst>
              <a:ext uri="{FF2B5EF4-FFF2-40B4-BE49-F238E27FC236}">
                <a16:creationId xmlns:a16="http://schemas.microsoft.com/office/drawing/2014/main" id="{9E8E0275-7C3C-4C31-B610-960F15F5ACC8}"/>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t="8369" r="3" b="3705"/>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3EDA1AD8-26B4-406B-BF21-F9B60214B7D2}"/>
              </a:ext>
            </a:extLst>
          </p:cNvPr>
          <p:cNvSpPr>
            <a:spLocks noGrp="1"/>
          </p:cNvSpPr>
          <p:nvPr>
            <p:ph idx="1"/>
          </p:nvPr>
        </p:nvSpPr>
        <p:spPr>
          <a:xfrm>
            <a:off x="7546848" y="2516777"/>
            <a:ext cx="3803904" cy="3660185"/>
          </a:xfrm>
        </p:spPr>
        <p:txBody>
          <a:bodyPr vert="horz" lIns="91440" tIns="45720" rIns="91440" bIns="45720" rtlCol="0" anchor="ctr">
            <a:normAutofit/>
          </a:bodyPr>
          <a:lstStyle/>
          <a:p>
            <a:r>
              <a:rPr lang="en-US" sz="2200" dirty="0">
                <a:cs typeface="Calibri"/>
              </a:rPr>
              <a:t>Continue to learn and raise awareness about residential schools</a:t>
            </a:r>
          </a:p>
          <a:p>
            <a:r>
              <a:rPr lang="en-US" sz="2200" dirty="0">
                <a:cs typeface="Calibri"/>
              </a:rPr>
              <a:t>Show compassion and empathy</a:t>
            </a:r>
          </a:p>
          <a:p>
            <a:r>
              <a:rPr lang="en-US" sz="2200" dirty="0">
                <a:cs typeface="Calibri"/>
              </a:rPr>
              <a:t>Create an art piece</a:t>
            </a:r>
          </a:p>
          <a:p>
            <a:r>
              <a:rPr lang="en-US" sz="2200" dirty="0">
                <a:cs typeface="Calibri"/>
              </a:rPr>
              <a:t>Write a poem or song</a:t>
            </a:r>
          </a:p>
          <a:p>
            <a:r>
              <a:rPr lang="en-US" sz="2200" dirty="0">
                <a:cs typeface="Calibri"/>
              </a:rPr>
              <a:t>Participate in Orange Shirt Day (September 30th)</a:t>
            </a:r>
          </a:p>
          <a:p>
            <a:endParaRPr lang="en-US" sz="2200" dirty="0">
              <a:cs typeface="Calibri"/>
            </a:endParaRPr>
          </a:p>
        </p:txBody>
      </p:sp>
      <p:sp>
        <p:nvSpPr>
          <p:cNvPr id="5" name="TextBox 4">
            <a:extLst>
              <a:ext uri="{FF2B5EF4-FFF2-40B4-BE49-F238E27FC236}">
                <a16:creationId xmlns:a16="http://schemas.microsoft.com/office/drawing/2014/main" id="{91210EF2-F298-47AA-A3C7-DC0B77A9C0B0}"/>
              </a:ext>
            </a:extLst>
          </p:cNvPr>
          <p:cNvSpPr txBox="1"/>
          <p:nvPr/>
        </p:nvSpPr>
        <p:spPr>
          <a:xfrm>
            <a:off x="4603702" y="5976907"/>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xmlns="" val="tx"/>
                    </a:ext>
                  </a:extLst>
                </a:hlinkClick>
              </a:rPr>
              <a:t>CC BY-NC-ND</a:t>
            </a:r>
            <a:r>
              <a:rPr lang="en-US" sz="700">
                <a:solidFill>
                  <a:srgbClr val="FFFFFF"/>
                </a:solidFill>
              </a:rPr>
              <a:t>.</a:t>
            </a:r>
          </a:p>
        </p:txBody>
      </p:sp>
    </p:spTree>
    <p:extLst>
      <p:ext uri="{BB962C8B-B14F-4D97-AF65-F5344CB8AC3E}">
        <p14:creationId xmlns:p14="http://schemas.microsoft.com/office/powerpoint/2010/main" val="4280155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20A63A-34FC-4070-BE11-BBD91A2FF903}"/>
              </a:ext>
            </a:extLst>
          </p:cNvPr>
          <p:cNvSpPr>
            <a:spLocks noGrp="1"/>
          </p:cNvSpPr>
          <p:nvPr>
            <p:ph type="title"/>
          </p:nvPr>
        </p:nvSpPr>
        <p:spPr>
          <a:xfrm>
            <a:off x="4654296" y="329184"/>
            <a:ext cx="6894576" cy="1783080"/>
          </a:xfrm>
        </p:spPr>
        <p:txBody>
          <a:bodyPr anchor="b">
            <a:normAutofit/>
          </a:bodyPr>
          <a:lstStyle/>
          <a:p>
            <a:r>
              <a:rPr lang="en-US" sz="5400">
                <a:cs typeface="Calibri Light"/>
              </a:rPr>
              <a:t>Orange Shirt Day</a:t>
            </a:r>
            <a:endParaRPr lang="en-US" sz="5400"/>
          </a:p>
        </p:txBody>
      </p:sp>
      <p:pic>
        <p:nvPicPr>
          <p:cNvPr id="4" name="Picture 4" descr="A group of people posing for a photo&#10;&#10;Description automatically generated">
            <a:extLst>
              <a:ext uri="{FF2B5EF4-FFF2-40B4-BE49-F238E27FC236}">
                <a16:creationId xmlns:a16="http://schemas.microsoft.com/office/drawing/2014/main" id="{0C748886-52D0-4454-A782-1ECE5256EF86}"/>
              </a:ext>
            </a:extLst>
          </p:cNvPr>
          <p:cNvPicPr>
            <a:picLocks noChangeAspect="1"/>
          </p:cNvPicPr>
          <p:nvPr/>
        </p:nvPicPr>
        <p:blipFill rotWithShape="1">
          <a:blip r:embed="rId3"/>
          <a:srcRect l="22766" r="37790"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2430F1-5958-4E4B-96FC-CD303382D0E9}"/>
              </a:ext>
            </a:extLst>
          </p:cNvPr>
          <p:cNvSpPr>
            <a:spLocks noGrp="1"/>
          </p:cNvSpPr>
          <p:nvPr>
            <p:ph idx="1"/>
          </p:nvPr>
        </p:nvSpPr>
        <p:spPr>
          <a:xfrm>
            <a:off x="4438636" y="2922284"/>
            <a:ext cx="7325896" cy="3483864"/>
          </a:xfrm>
        </p:spPr>
        <p:txBody>
          <a:bodyPr vert="horz" lIns="91440" tIns="45720" rIns="91440" bIns="45720" rtlCol="0" anchor="t">
            <a:noAutofit/>
          </a:bodyPr>
          <a:lstStyle/>
          <a:p>
            <a:r>
              <a:rPr lang="en-US">
                <a:ea typeface="+mn-lt"/>
                <a:cs typeface="+mn-lt"/>
              </a:rPr>
              <a:t>When Phyllis was 6 years old, her granny bought her a shiny orange shirt. Phyllis was excited about her new shirt, and she wore it on her first day at residential school. But when she got there, they took her orange shirt and she never saw it again and it made her feel sad. </a:t>
            </a:r>
            <a:endParaRPr lang="en-US">
              <a:cs typeface="Calibri"/>
            </a:endParaRPr>
          </a:p>
          <a:p>
            <a:r>
              <a:rPr lang="en-US">
                <a:ea typeface="+mn-lt"/>
                <a:cs typeface="+mn-lt"/>
              </a:rPr>
              <a:t>We wear orange on September 30</a:t>
            </a:r>
            <a:r>
              <a:rPr lang="en-US" baseline="30000">
                <a:ea typeface="+mn-lt"/>
                <a:cs typeface="+mn-lt"/>
              </a:rPr>
              <a:t>th</a:t>
            </a:r>
            <a:r>
              <a:rPr lang="en-US">
                <a:ea typeface="+mn-lt"/>
                <a:cs typeface="+mn-lt"/>
              </a:rPr>
              <a:t> to show Phyllis that we care about her and all the children that went to residential schools. </a:t>
            </a:r>
            <a:endParaRPr lang="en-US">
              <a:cs typeface="Calibri"/>
            </a:endParaRPr>
          </a:p>
        </p:txBody>
      </p:sp>
      <p:sp>
        <p:nvSpPr>
          <p:cNvPr id="5" name="TextBox 4">
            <a:extLst>
              <a:ext uri="{FF2B5EF4-FFF2-40B4-BE49-F238E27FC236}">
                <a16:creationId xmlns:a16="http://schemas.microsoft.com/office/drawing/2014/main" id="{CA82EFFC-A7CA-4658-BB2E-EF3540719AA9}"/>
              </a:ext>
            </a:extLst>
          </p:cNvPr>
          <p:cNvSpPr txBox="1"/>
          <p:nvPr/>
        </p:nvSpPr>
        <p:spPr>
          <a:xfrm>
            <a:off x="-5751" y="6420929"/>
            <a:ext cx="40515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ea typeface="+mn-lt"/>
                <a:cs typeface="+mn-lt"/>
                <a:hlinkClick r:id="rId4"/>
              </a:rPr>
              <a:t>"Members of the Legislative Assembly and the Orange Shirt Society say ‘Every Child Matters’"</a:t>
            </a:r>
            <a:r>
              <a:rPr lang="en-US" sz="1000">
                <a:ea typeface="+mn-lt"/>
                <a:cs typeface="+mn-lt"/>
              </a:rPr>
              <a:t> by </a:t>
            </a:r>
            <a:r>
              <a:rPr lang="en-US" sz="1000">
                <a:ea typeface="+mn-lt"/>
                <a:cs typeface="+mn-lt"/>
                <a:hlinkClick r:id="rId5"/>
              </a:rPr>
              <a:t>BC Gov Photos</a:t>
            </a:r>
            <a:r>
              <a:rPr lang="en-US" sz="1000">
                <a:ea typeface="+mn-lt"/>
                <a:cs typeface="+mn-lt"/>
              </a:rPr>
              <a:t> is licensed under </a:t>
            </a:r>
            <a:r>
              <a:rPr lang="en-US" sz="1000">
                <a:ea typeface="+mn-lt"/>
                <a:cs typeface="+mn-lt"/>
                <a:hlinkClick r:id="rId6"/>
              </a:rPr>
              <a:t>CC BY-NC-ND 2.0</a:t>
            </a:r>
            <a:endParaRPr lang="en-US" sz="1000">
              <a:cs typeface="Calibri"/>
            </a:endParaRPr>
          </a:p>
        </p:txBody>
      </p:sp>
    </p:spTree>
    <p:extLst>
      <p:ext uri="{BB962C8B-B14F-4D97-AF65-F5344CB8AC3E}">
        <p14:creationId xmlns:p14="http://schemas.microsoft.com/office/powerpoint/2010/main" val="133027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67BB-9752-4FEF-9798-E6F36D71B0BA}"/>
              </a:ext>
            </a:extLst>
          </p:cNvPr>
          <p:cNvSpPr>
            <a:spLocks noGrp="1"/>
          </p:cNvSpPr>
          <p:nvPr>
            <p:ph type="title"/>
          </p:nvPr>
        </p:nvSpPr>
        <p:spPr/>
        <p:txBody>
          <a:bodyPr/>
          <a:lstStyle/>
          <a:p>
            <a:pPr algn="ctr"/>
            <a:r>
              <a:rPr lang="en-US">
                <a:cs typeface="Calibri Light"/>
              </a:rPr>
              <a:t>How much do you know about the </a:t>
            </a:r>
            <a:br>
              <a:rPr lang="en-US">
                <a:cs typeface="Calibri Light"/>
              </a:rPr>
            </a:br>
            <a:r>
              <a:rPr lang="en-US">
                <a:cs typeface="Calibri Light"/>
              </a:rPr>
              <a:t>impact of residential schools now?</a:t>
            </a:r>
          </a:p>
        </p:txBody>
      </p:sp>
      <p:graphicFrame>
        <p:nvGraphicFramePr>
          <p:cNvPr id="4" name="Table 4">
            <a:extLst>
              <a:ext uri="{FF2B5EF4-FFF2-40B4-BE49-F238E27FC236}">
                <a16:creationId xmlns:a16="http://schemas.microsoft.com/office/drawing/2014/main" id="{C42445D7-ED5C-4B7B-BC3C-6E5E9D5908D6}"/>
              </a:ext>
            </a:extLst>
          </p:cNvPr>
          <p:cNvGraphicFramePr>
            <a:graphicFrameLocks noGrp="1"/>
          </p:cNvGraphicFramePr>
          <p:nvPr>
            <p:ph idx="1"/>
            <p:extLst>
              <p:ext uri="{D42A27DB-BD31-4B8C-83A1-F6EECF244321}">
                <p14:modId xmlns:p14="http://schemas.microsoft.com/office/powerpoint/2010/main" val="3482361952"/>
              </p:ext>
            </p:extLst>
          </p:nvPr>
        </p:nvGraphicFramePr>
        <p:xfrm>
          <a:off x="839932" y="2303318"/>
          <a:ext cx="10515600" cy="2528454"/>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1295763368"/>
                    </a:ext>
                  </a:extLst>
                </a:gridCol>
                <a:gridCol w="2628900">
                  <a:extLst>
                    <a:ext uri="{9D8B030D-6E8A-4147-A177-3AD203B41FA5}">
                      <a16:colId xmlns:a16="http://schemas.microsoft.com/office/drawing/2014/main" val="2956277407"/>
                    </a:ext>
                  </a:extLst>
                </a:gridCol>
                <a:gridCol w="2628900">
                  <a:extLst>
                    <a:ext uri="{9D8B030D-6E8A-4147-A177-3AD203B41FA5}">
                      <a16:colId xmlns:a16="http://schemas.microsoft.com/office/drawing/2014/main" val="648841747"/>
                    </a:ext>
                  </a:extLst>
                </a:gridCol>
                <a:gridCol w="2628900">
                  <a:extLst>
                    <a:ext uri="{9D8B030D-6E8A-4147-A177-3AD203B41FA5}">
                      <a16:colId xmlns:a16="http://schemas.microsoft.com/office/drawing/2014/main" val="1797954717"/>
                    </a:ext>
                  </a:extLst>
                </a:gridCol>
              </a:tblGrid>
              <a:tr h="2528454">
                <a:tc>
                  <a:txBody>
                    <a:bodyPr/>
                    <a:lstStyle/>
                    <a:p>
                      <a:pPr algn="ctr"/>
                      <a:r>
                        <a:rPr lang="en-US" sz="2400">
                          <a:solidFill>
                            <a:schemeClr val="bg2">
                              <a:lumMod val="75000"/>
                            </a:schemeClr>
                          </a:solidFill>
                        </a:rPr>
                        <a:t>I know </a:t>
                      </a:r>
                      <a:r>
                        <a:rPr lang="en-US" sz="2400" u="sng">
                          <a:solidFill>
                            <a:schemeClr val="bg2">
                              <a:lumMod val="75000"/>
                            </a:schemeClr>
                          </a:solidFill>
                        </a:rPr>
                        <a:t>very little</a:t>
                      </a:r>
                      <a:r>
                        <a:rPr lang="en-US" sz="2400" b="0" u="none" dirty="0">
                          <a:solidFill>
                            <a:schemeClr val="bg2">
                              <a:lumMod val="75000"/>
                            </a:schemeClr>
                          </a:solidFill>
                        </a:rPr>
                        <a:t> </a:t>
                      </a:r>
                      <a:r>
                        <a:rPr lang="en-US" sz="2400">
                          <a:solidFill>
                            <a:schemeClr val="bg2">
                              <a:lumMod val="75000"/>
                            </a:schemeClr>
                          </a:solidFill>
                        </a:rPr>
                        <a:t>about the impact of residential schools.</a:t>
                      </a:r>
                    </a:p>
                  </a:txBody>
                  <a:tcPr>
                    <a:solidFill>
                      <a:schemeClr val="bg2"/>
                    </a:solidFill>
                  </a:tcPr>
                </a:tc>
                <a:tc>
                  <a:txBody>
                    <a:bodyPr/>
                    <a:lstStyle/>
                    <a:p>
                      <a:pPr algn="ctr"/>
                      <a:r>
                        <a:rPr lang="en-US" sz="2400" dirty="0">
                          <a:solidFill>
                            <a:schemeClr val="tx1"/>
                          </a:solidFill>
                        </a:rPr>
                        <a:t>I know </a:t>
                      </a:r>
                      <a:r>
                        <a:rPr lang="en-US" sz="2400" u="sng">
                          <a:solidFill>
                            <a:schemeClr val="tx1"/>
                          </a:solidFill>
                        </a:rPr>
                        <a:t>a little bit</a:t>
                      </a:r>
                      <a:r>
                        <a:rPr lang="en-US" sz="2400" dirty="0">
                          <a:solidFill>
                            <a:schemeClr val="tx1"/>
                          </a:solidFill>
                        </a:rPr>
                        <a:t> about the impact of residential schools.</a:t>
                      </a:r>
                    </a:p>
                  </a:txBody>
                  <a:tcPr>
                    <a:solidFill>
                      <a:schemeClr val="accent2">
                        <a:lumMod val="40000"/>
                        <a:lumOff val="60000"/>
                      </a:schemeClr>
                    </a:solidFill>
                  </a:tcPr>
                </a:tc>
                <a:tc>
                  <a:txBody>
                    <a:bodyPr/>
                    <a:lstStyle/>
                    <a:p>
                      <a:pPr algn="ctr"/>
                      <a:r>
                        <a:rPr lang="en-US" sz="2400" dirty="0">
                          <a:solidFill>
                            <a:schemeClr val="tx1"/>
                          </a:solidFill>
                        </a:rPr>
                        <a:t>I know </a:t>
                      </a:r>
                      <a:r>
                        <a:rPr lang="en-US" sz="2400" u="sng" dirty="0">
                          <a:solidFill>
                            <a:schemeClr val="tx1"/>
                          </a:solidFill>
                        </a:rPr>
                        <a:t>some</a:t>
                      </a:r>
                      <a:r>
                        <a:rPr lang="en-US" sz="2400" dirty="0">
                          <a:solidFill>
                            <a:schemeClr val="tx1"/>
                          </a:solidFill>
                        </a:rPr>
                        <a:t> things about the impact of residential schools.</a:t>
                      </a:r>
                    </a:p>
                  </a:txBody>
                  <a:tcPr>
                    <a:solidFill>
                      <a:schemeClr val="accent2">
                        <a:lumMod val="60000"/>
                        <a:lumOff val="40000"/>
                      </a:schemeClr>
                    </a:solidFill>
                  </a:tcPr>
                </a:tc>
                <a:tc>
                  <a:txBody>
                    <a:bodyPr/>
                    <a:lstStyle/>
                    <a:p>
                      <a:pPr algn="ctr"/>
                      <a:r>
                        <a:rPr lang="en-US" sz="2400" dirty="0">
                          <a:solidFill>
                            <a:schemeClr val="tx1"/>
                          </a:solidFill>
                        </a:rPr>
                        <a:t>I know </a:t>
                      </a:r>
                      <a:r>
                        <a:rPr lang="en-US" sz="2400" u="sng" dirty="0">
                          <a:solidFill>
                            <a:schemeClr val="tx1"/>
                          </a:solidFill>
                        </a:rPr>
                        <a:t>a lot</a:t>
                      </a:r>
                      <a:r>
                        <a:rPr lang="en-US" sz="2400" dirty="0">
                          <a:solidFill>
                            <a:schemeClr val="tx1"/>
                          </a:solidFill>
                        </a:rPr>
                        <a:t> about the impact of residential schools.</a:t>
                      </a:r>
                    </a:p>
                  </a:txBody>
                  <a:tcPr/>
                </a:tc>
                <a:extLst>
                  <a:ext uri="{0D108BD9-81ED-4DB2-BD59-A6C34878D82A}">
                    <a16:rowId xmlns:a16="http://schemas.microsoft.com/office/drawing/2014/main" val="3336672969"/>
                  </a:ext>
                </a:extLst>
              </a:tr>
            </a:tbl>
          </a:graphicData>
        </a:graphic>
      </p:graphicFrame>
      <p:sp>
        <p:nvSpPr>
          <p:cNvPr id="5" name="Arrow: Right 4">
            <a:extLst>
              <a:ext uri="{FF2B5EF4-FFF2-40B4-BE49-F238E27FC236}">
                <a16:creationId xmlns:a16="http://schemas.microsoft.com/office/drawing/2014/main" id="{A2AFEB23-97F6-4207-BF30-E1D213ECF74B}"/>
              </a:ext>
            </a:extLst>
          </p:cNvPr>
          <p:cNvSpPr/>
          <p:nvPr/>
        </p:nvSpPr>
        <p:spPr>
          <a:xfrm>
            <a:off x="3538903" y="4297932"/>
            <a:ext cx="363683" cy="210831"/>
          </a:xfrm>
          <a:prstGeom prst="rightArrow">
            <a:avLst/>
          </a:prstGeom>
          <a:solidFill>
            <a:schemeClr val="bg1">
              <a:lumMod val="5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9DADCC8-00C1-4D77-968A-577F9049344D}"/>
              </a:ext>
            </a:extLst>
          </p:cNvPr>
          <p:cNvSpPr txBox="1"/>
          <p:nvPr/>
        </p:nvSpPr>
        <p:spPr>
          <a:xfrm>
            <a:off x="832140" y="5153025"/>
            <a:ext cx="105104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Extend the arrow to the spot on the continuum that reflects </a:t>
            </a:r>
            <a:br>
              <a:rPr lang="en-US" sz="2000"/>
            </a:br>
            <a:r>
              <a:rPr lang="en-US" sz="2000"/>
              <a:t>how much you know about the impact of residential schools. </a:t>
            </a:r>
          </a:p>
        </p:txBody>
      </p:sp>
    </p:spTree>
    <p:extLst>
      <p:ext uri="{BB962C8B-B14F-4D97-AF65-F5344CB8AC3E}">
        <p14:creationId xmlns:p14="http://schemas.microsoft.com/office/powerpoint/2010/main" val="25441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67BB-9752-4FEF-9798-E6F36D71B0BA}"/>
              </a:ext>
            </a:extLst>
          </p:cNvPr>
          <p:cNvSpPr>
            <a:spLocks noGrp="1"/>
          </p:cNvSpPr>
          <p:nvPr>
            <p:ph type="title"/>
          </p:nvPr>
        </p:nvSpPr>
        <p:spPr/>
        <p:txBody>
          <a:bodyPr/>
          <a:lstStyle/>
          <a:p>
            <a:pPr algn="ctr"/>
            <a:r>
              <a:rPr lang="en-US">
                <a:cs typeface="Calibri Light"/>
              </a:rPr>
              <a:t>How much do you know about the </a:t>
            </a:r>
            <a:br>
              <a:rPr lang="en-US">
                <a:cs typeface="Calibri Light"/>
              </a:rPr>
            </a:br>
            <a:r>
              <a:rPr lang="en-US">
                <a:cs typeface="Calibri Light"/>
              </a:rPr>
              <a:t>impact of residential schools?</a:t>
            </a:r>
          </a:p>
        </p:txBody>
      </p:sp>
      <p:graphicFrame>
        <p:nvGraphicFramePr>
          <p:cNvPr id="4" name="Table 4">
            <a:extLst>
              <a:ext uri="{FF2B5EF4-FFF2-40B4-BE49-F238E27FC236}">
                <a16:creationId xmlns:a16="http://schemas.microsoft.com/office/drawing/2014/main" id="{C42445D7-ED5C-4B7B-BC3C-6E5E9D5908D6}"/>
              </a:ext>
            </a:extLst>
          </p:cNvPr>
          <p:cNvGraphicFramePr>
            <a:graphicFrameLocks noGrp="1"/>
          </p:cNvGraphicFramePr>
          <p:nvPr>
            <p:ph idx="1"/>
            <p:extLst>
              <p:ext uri="{D42A27DB-BD31-4B8C-83A1-F6EECF244321}">
                <p14:modId xmlns:p14="http://schemas.microsoft.com/office/powerpoint/2010/main" val="1363556526"/>
              </p:ext>
            </p:extLst>
          </p:nvPr>
        </p:nvGraphicFramePr>
        <p:xfrm>
          <a:off x="839932" y="2303318"/>
          <a:ext cx="10515600" cy="2528454"/>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1295763368"/>
                    </a:ext>
                  </a:extLst>
                </a:gridCol>
                <a:gridCol w="2628900">
                  <a:extLst>
                    <a:ext uri="{9D8B030D-6E8A-4147-A177-3AD203B41FA5}">
                      <a16:colId xmlns:a16="http://schemas.microsoft.com/office/drawing/2014/main" val="2956277407"/>
                    </a:ext>
                  </a:extLst>
                </a:gridCol>
                <a:gridCol w="2628900">
                  <a:extLst>
                    <a:ext uri="{9D8B030D-6E8A-4147-A177-3AD203B41FA5}">
                      <a16:colId xmlns:a16="http://schemas.microsoft.com/office/drawing/2014/main" val="648841747"/>
                    </a:ext>
                  </a:extLst>
                </a:gridCol>
                <a:gridCol w="2628900">
                  <a:extLst>
                    <a:ext uri="{9D8B030D-6E8A-4147-A177-3AD203B41FA5}">
                      <a16:colId xmlns:a16="http://schemas.microsoft.com/office/drawing/2014/main" val="1797954717"/>
                    </a:ext>
                  </a:extLst>
                </a:gridCol>
              </a:tblGrid>
              <a:tr h="2528454">
                <a:tc>
                  <a:txBody>
                    <a:bodyPr/>
                    <a:lstStyle/>
                    <a:p>
                      <a:pPr algn="ctr"/>
                      <a:r>
                        <a:rPr lang="en-US" sz="2400" dirty="0">
                          <a:solidFill>
                            <a:schemeClr val="tx1"/>
                          </a:solidFill>
                        </a:rPr>
                        <a:t>I know </a:t>
                      </a:r>
                      <a:r>
                        <a:rPr lang="en-US" sz="2400" u="sng" dirty="0">
                          <a:solidFill>
                            <a:schemeClr val="tx1"/>
                          </a:solidFill>
                        </a:rPr>
                        <a:t>very </a:t>
                      </a:r>
                      <a:r>
                        <a:rPr lang="en-US" sz="2400" u="sng">
                          <a:solidFill>
                            <a:schemeClr val="tx1"/>
                          </a:solidFill>
                        </a:rPr>
                        <a:t>little</a:t>
                      </a:r>
                      <a:r>
                        <a:rPr lang="en-US" sz="2400" b="0" u="none" dirty="0">
                          <a:solidFill>
                            <a:schemeClr val="tx1"/>
                          </a:solidFill>
                        </a:rPr>
                        <a:t> </a:t>
                      </a:r>
                      <a:r>
                        <a:rPr lang="en-US" sz="2400">
                          <a:solidFill>
                            <a:schemeClr val="tx1"/>
                          </a:solidFill>
                        </a:rPr>
                        <a:t>about the </a:t>
                      </a:r>
                      <a:r>
                        <a:rPr lang="en-US" sz="2400" dirty="0">
                          <a:solidFill>
                            <a:schemeClr val="tx1"/>
                          </a:solidFill>
                        </a:rPr>
                        <a:t>impact of residential schools.</a:t>
                      </a:r>
                    </a:p>
                  </a:txBody>
                  <a:tcPr>
                    <a:solidFill>
                      <a:schemeClr val="accent2">
                        <a:lumMod val="20000"/>
                        <a:lumOff val="80000"/>
                      </a:schemeClr>
                    </a:solidFill>
                  </a:tcPr>
                </a:tc>
                <a:tc>
                  <a:txBody>
                    <a:bodyPr/>
                    <a:lstStyle/>
                    <a:p>
                      <a:pPr algn="ctr"/>
                      <a:r>
                        <a:rPr lang="en-US" sz="2400" dirty="0">
                          <a:solidFill>
                            <a:schemeClr val="tx1"/>
                          </a:solidFill>
                        </a:rPr>
                        <a:t>I know </a:t>
                      </a:r>
                      <a:r>
                        <a:rPr lang="en-US" sz="2400" u="sng">
                          <a:solidFill>
                            <a:schemeClr val="tx1"/>
                          </a:solidFill>
                        </a:rPr>
                        <a:t>a little bit</a:t>
                      </a:r>
                      <a:r>
                        <a:rPr lang="en-US" sz="2400" dirty="0">
                          <a:solidFill>
                            <a:schemeClr val="tx1"/>
                          </a:solidFill>
                        </a:rPr>
                        <a:t> about the impact of residential schools.</a:t>
                      </a:r>
                    </a:p>
                  </a:txBody>
                  <a:tcPr>
                    <a:solidFill>
                      <a:schemeClr val="accent2">
                        <a:lumMod val="40000"/>
                        <a:lumOff val="60000"/>
                      </a:schemeClr>
                    </a:solidFill>
                  </a:tcPr>
                </a:tc>
                <a:tc>
                  <a:txBody>
                    <a:bodyPr/>
                    <a:lstStyle/>
                    <a:p>
                      <a:pPr algn="ctr"/>
                      <a:r>
                        <a:rPr lang="en-US" sz="2400" dirty="0">
                          <a:solidFill>
                            <a:schemeClr val="tx1"/>
                          </a:solidFill>
                        </a:rPr>
                        <a:t>I know </a:t>
                      </a:r>
                      <a:r>
                        <a:rPr lang="en-US" sz="2400" u="sng" dirty="0">
                          <a:solidFill>
                            <a:schemeClr val="tx1"/>
                          </a:solidFill>
                        </a:rPr>
                        <a:t>some</a:t>
                      </a:r>
                      <a:r>
                        <a:rPr lang="en-US" sz="2400" dirty="0">
                          <a:solidFill>
                            <a:schemeClr val="tx1"/>
                          </a:solidFill>
                        </a:rPr>
                        <a:t> things about the impact of residential schools.</a:t>
                      </a:r>
                    </a:p>
                  </a:txBody>
                  <a:tcPr>
                    <a:solidFill>
                      <a:schemeClr val="accent2">
                        <a:lumMod val="60000"/>
                        <a:lumOff val="40000"/>
                      </a:schemeClr>
                    </a:solidFill>
                  </a:tcPr>
                </a:tc>
                <a:tc>
                  <a:txBody>
                    <a:bodyPr/>
                    <a:lstStyle/>
                    <a:p>
                      <a:pPr algn="ctr"/>
                      <a:r>
                        <a:rPr lang="en-US" sz="2400" dirty="0">
                          <a:solidFill>
                            <a:schemeClr val="tx1"/>
                          </a:solidFill>
                        </a:rPr>
                        <a:t>I know </a:t>
                      </a:r>
                      <a:r>
                        <a:rPr lang="en-US" sz="2400" u="sng" dirty="0">
                          <a:solidFill>
                            <a:schemeClr val="tx1"/>
                          </a:solidFill>
                        </a:rPr>
                        <a:t>a lot</a:t>
                      </a:r>
                      <a:r>
                        <a:rPr lang="en-US" sz="2400" dirty="0">
                          <a:solidFill>
                            <a:schemeClr val="tx1"/>
                          </a:solidFill>
                        </a:rPr>
                        <a:t> about the impact of residential schools.</a:t>
                      </a:r>
                    </a:p>
                  </a:txBody>
                  <a:tcPr/>
                </a:tc>
                <a:extLst>
                  <a:ext uri="{0D108BD9-81ED-4DB2-BD59-A6C34878D82A}">
                    <a16:rowId xmlns:a16="http://schemas.microsoft.com/office/drawing/2014/main" val="3336672969"/>
                  </a:ext>
                </a:extLst>
              </a:tr>
            </a:tbl>
          </a:graphicData>
        </a:graphic>
      </p:graphicFrame>
      <p:sp>
        <p:nvSpPr>
          <p:cNvPr id="5" name="Arrow: Right 4">
            <a:extLst>
              <a:ext uri="{FF2B5EF4-FFF2-40B4-BE49-F238E27FC236}">
                <a16:creationId xmlns:a16="http://schemas.microsoft.com/office/drawing/2014/main" id="{A2AFEB23-97F6-4207-BF30-E1D213ECF74B}"/>
              </a:ext>
            </a:extLst>
          </p:cNvPr>
          <p:cNvSpPr/>
          <p:nvPr/>
        </p:nvSpPr>
        <p:spPr>
          <a:xfrm>
            <a:off x="844295" y="4043933"/>
            <a:ext cx="363683" cy="277091"/>
          </a:xfrm>
          <a:prstGeom prst="rightArrow">
            <a:avLst/>
          </a:prstGeom>
          <a:solidFill>
            <a:schemeClr val="bg1">
              <a:lumMod val="5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9DADCC8-00C1-4D77-968A-577F9049344D}"/>
              </a:ext>
            </a:extLst>
          </p:cNvPr>
          <p:cNvSpPr txBox="1"/>
          <p:nvPr/>
        </p:nvSpPr>
        <p:spPr>
          <a:xfrm>
            <a:off x="832140" y="5153025"/>
            <a:ext cx="105104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Extend the arrow to the spot on the continuum that reflects </a:t>
            </a:r>
            <a:br>
              <a:rPr lang="en-US" sz="2000"/>
            </a:br>
            <a:r>
              <a:rPr lang="en-US" sz="2000"/>
              <a:t>how much you know about the impact of residential schools. </a:t>
            </a:r>
          </a:p>
        </p:txBody>
      </p:sp>
    </p:spTree>
    <p:extLst>
      <p:ext uri="{BB962C8B-B14F-4D97-AF65-F5344CB8AC3E}">
        <p14:creationId xmlns:p14="http://schemas.microsoft.com/office/powerpoint/2010/main" val="256356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51B9-DF93-4630-AF31-2FCF7FBB7787}"/>
              </a:ext>
            </a:extLst>
          </p:cNvPr>
          <p:cNvSpPr>
            <a:spLocks noGrp="1"/>
          </p:cNvSpPr>
          <p:nvPr>
            <p:ph type="title"/>
          </p:nvPr>
        </p:nvSpPr>
        <p:spPr>
          <a:xfrm>
            <a:off x="192258" y="135552"/>
            <a:ext cx="2888317" cy="2966063"/>
          </a:xfrm>
          <a:solidFill>
            <a:schemeClr val="bg2">
              <a:lumMod val="25000"/>
            </a:schemeClr>
          </a:solidFill>
        </p:spPr>
        <p:txBody>
          <a:bodyPr anchor="ctr">
            <a:normAutofit/>
          </a:bodyPr>
          <a:lstStyle/>
          <a:p>
            <a:r>
              <a:rPr lang="en-US" sz="3600">
                <a:solidFill>
                  <a:schemeClr val="bg1"/>
                </a:solidFill>
                <a:cs typeface="Calibri Light"/>
              </a:rPr>
              <a:t>Indigenous Worldview and Education</a:t>
            </a:r>
          </a:p>
        </p:txBody>
      </p:sp>
      <p:pic>
        <p:nvPicPr>
          <p:cNvPr id="6" name="Picture 5">
            <a:extLst>
              <a:ext uri="{FF2B5EF4-FFF2-40B4-BE49-F238E27FC236}">
                <a16:creationId xmlns:a16="http://schemas.microsoft.com/office/drawing/2014/main" id="{204E55C1-AD66-4D4B-BBEA-7A503F5FD29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3382"/>
          <a:stretch/>
        </p:blipFill>
        <p:spPr>
          <a:xfrm>
            <a:off x="3286524" y="135553"/>
            <a:ext cx="8713218" cy="29660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9043246-55BF-4ACF-BB28-D7CD6B1F6BC4}"/>
              </a:ext>
            </a:extLst>
          </p:cNvPr>
          <p:cNvSpPr>
            <a:spLocks noGrp="1"/>
          </p:cNvSpPr>
          <p:nvPr>
            <p:ph idx="1"/>
          </p:nvPr>
        </p:nvSpPr>
        <p:spPr>
          <a:xfrm>
            <a:off x="398206" y="3303640"/>
            <a:ext cx="11601536" cy="3354084"/>
          </a:xfrm>
        </p:spPr>
        <p:txBody>
          <a:bodyPr vert="horz" lIns="91440" tIns="45720" rIns="91440" bIns="45720" rtlCol="0" anchor="ctr">
            <a:normAutofit lnSpcReduction="10000"/>
          </a:bodyPr>
          <a:lstStyle/>
          <a:p>
            <a:endParaRPr lang="en-US" sz="2000"/>
          </a:p>
          <a:p>
            <a:r>
              <a:rPr lang="en-US" sz="2000"/>
              <a:t>Children are taught by many different members of their family and community </a:t>
            </a:r>
            <a:endParaRPr lang="en-CA" sz="2000">
              <a:cs typeface="Calibri"/>
            </a:endParaRPr>
          </a:p>
          <a:p>
            <a:r>
              <a:rPr lang="en-US" sz="2000"/>
              <a:t>Learning is hands-on, experiential, and takes place out on the land</a:t>
            </a:r>
            <a:endParaRPr lang="en-US" sz="2000">
              <a:cs typeface="Calibri"/>
            </a:endParaRPr>
          </a:p>
          <a:p>
            <a:r>
              <a:rPr lang="en-US" sz="2000"/>
              <a:t>Learning is lifelong </a:t>
            </a:r>
            <a:endParaRPr lang="en-CA" sz="2000">
              <a:cs typeface="Calibri"/>
            </a:endParaRPr>
          </a:p>
          <a:p>
            <a:r>
              <a:rPr lang="en-US" sz="2000"/>
              <a:t>Children are the students and also the teachers; adults and Elders can also learn from the children </a:t>
            </a:r>
            <a:endParaRPr lang="en-CA" sz="2000">
              <a:cs typeface="Calibri"/>
            </a:endParaRPr>
          </a:p>
          <a:p>
            <a:pPr lvl="0"/>
            <a:r>
              <a:rPr lang="en-US" sz="2000"/>
              <a:t>Children learn by watching and doing</a:t>
            </a:r>
            <a:endParaRPr lang="en-US" sz="2000">
              <a:cs typeface="Calibri"/>
            </a:endParaRPr>
          </a:p>
          <a:p>
            <a:r>
              <a:rPr lang="en-US" sz="2000"/>
              <a:t>Knowledge is passed down through stories, songs, dances, and artistic representations </a:t>
            </a:r>
            <a:endParaRPr lang="en-CA" sz="2000">
              <a:cs typeface="Calibri"/>
            </a:endParaRPr>
          </a:p>
          <a:p>
            <a:r>
              <a:rPr lang="en-US" sz="2000"/>
              <a:t>Education is holistic and children learn how everything is interconnected</a:t>
            </a:r>
            <a:endParaRPr lang="en-CA" sz="2000">
              <a:cs typeface="Calibri"/>
            </a:endParaRPr>
          </a:p>
          <a:p>
            <a:r>
              <a:rPr lang="en-US" sz="2000"/>
              <a:t>At the core, is the value of respect</a:t>
            </a:r>
            <a:endParaRPr lang="en-US" sz="2000">
              <a:cs typeface="Calibri"/>
            </a:endParaRPr>
          </a:p>
          <a:p>
            <a:endParaRPr lang="en-CA" sz="1300"/>
          </a:p>
        </p:txBody>
      </p:sp>
      <p:sp>
        <p:nvSpPr>
          <p:cNvPr id="4" name="TextBox 3">
            <a:extLst>
              <a:ext uri="{FF2B5EF4-FFF2-40B4-BE49-F238E27FC236}">
                <a16:creationId xmlns:a16="http://schemas.microsoft.com/office/drawing/2014/main" id="{60D13B0E-EF56-40C3-AD00-86AB2E73BA70}"/>
              </a:ext>
            </a:extLst>
          </p:cNvPr>
          <p:cNvSpPr txBox="1"/>
          <p:nvPr/>
        </p:nvSpPr>
        <p:spPr>
          <a:xfrm>
            <a:off x="7643133" y="6414670"/>
            <a:ext cx="4365267" cy="307777"/>
          </a:xfrm>
          <a:prstGeom prst="rect">
            <a:avLst/>
          </a:prstGeom>
          <a:noFill/>
        </p:spPr>
        <p:txBody>
          <a:bodyPr wrap="square" rtlCol="0">
            <a:spAutoFit/>
          </a:bodyPr>
          <a:lstStyle/>
          <a:p>
            <a:pPr>
              <a:spcAft>
                <a:spcPts val="600"/>
              </a:spcAft>
            </a:pPr>
            <a:r>
              <a:rPr lang="en-US" sz="1400" u="sng"/>
              <a:t>Source</a:t>
            </a:r>
            <a:r>
              <a:rPr lang="en-US" sz="1400"/>
              <a:t>: </a:t>
            </a:r>
            <a:r>
              <a:rPr lang="en-US" sz="1400" u="sng">
                <a:hlinkClick r:id="rId5"/>
              </a:rPr>
              <a:t>AFN Tool Kit Plain Talk Pre-Contact.pdf</a:t>
            </a:r>
            <a:r>
              <a:rPr lang="en-US" sz="1400" u="sng"/>
              <a:t>, </a:t>
            </a:r>
            <a:r>
              <a:rPr lang="en-US" sz="1400"/>
              <a:t>p. 27&amp;28</a:t>
            </a:r>
            <a:endParaRPr lang="en-CA" sz="1400"/>
          </a:p>
        </p:txBody>
      </p:sp>
      <p:sp>
        <p:nvSpPr>
          <p:cNvPr id="9" name="TextBox 8">
            <a:extLst>
              <a:ext uri="{FF2B5EF4-FFF2-40B4-BE49-F238E27FC236}">
                <a16:creationId xmlns:a16="http://schemas.microsoft.com/office/drawing/2014/main" id="{4D0CF72B-1B80-4DCC-B3E9-81FF139492B3}"/>
              </a:ext>
            </a:extLst>
          </p:cNvPr>
          <p:cNvSpPr txBox="1"/>
          <p:nvPr/>
        </p:nvSpPr>
        <p:spPr>
          <a:xfrm>
            <a:off x="10005183" y="2982039"/>
            <a:ext cx="2186817" cy="200055"/>
          </a:xfrm>
          <a:prstGeom prst="rect">
            <a:avLst/>
          </a:prstGeom>
          <a:solidFill>
            <a:schemeClr val="bg1"/>
          </a:solidFill>
        </p:spPr>
        <p:txBody>
          <a:bodyPr wrap="none">
            <a:spAutoFit/>
          </a:bodyPr>
          <a:lstStyle/>
          <a:p>
            <a:pPr algn="r">
              <a:spcAft>
                <a:spcPts val="600"/>
              </a:spcAft>
            </a:pPr>
            <a:r>
              <a:rPr lang="en-CA" sz="700">
                <a:hlinkClick r:id="rId4" tooltip="https://www.preschools.sa.gov.au/christie-downs-kindergarten">
                  <a:extLst>
                    <a:ext uri="{A12FA001-AC4F-418D-AE19-62706E023703}">
                      <ahyp:hlinkClr xmlns:ahyp="http://schemas.microsoft.com/office/drawing/2018/hyperlinkcolor" xmlns="" val="tx"/>
                    </a:ext>
                  </a:extLst>
                </a:hlinkClick>
              </a:rPr>
              <a:t>This Photo</a:t>
            </a:r>
            <a:r>
              <a:rPr lang="en-CA" sz="700"/>
              <a:t> by Unknown Author is licensed under </a:t>
            </a:r>
            <a:r>
              <a:rPr lang="en-CA" sz="700">
                <a:hlinkClick r:id="rId6" tooltip="https://creativecommons.org/licenses/by/3.0/">
                  <a:extLst>
                    <a:ext uri="{A12FA001-AC4F-418D-AE19-62706E023703}">
                      <ahyp:hlinkClr xmlns:ahyp="http://schemas.microsoft.com/office/drawing/2018/hyperlinkcolor" xmlns="" val="tx"/>
                    </a:ext>
                  </a:extLst>
                </a:hlinkClick>
              </a:rPr>
              <a:t>CC BY</a:t>
            </a:r>
            <a:endParaRPr lang="en-CA" sz="700"/>
          </a:p>
        </p:txBody>
      </p:sp>
      <p:sp>
        <p:nvSpPr>
          <p:cNvPr id="11" name="Rectangle: Rounded Corners 10">
            <a:extLst>
              <a:ext uri="{FF2B5EF4-FFF2-40B4-BE49-F238E27FC236}">
                <a16:creationId xmlns:a16="http://schemas.microsoft.com/office/drawing/2014/main" id="{8AF9A422-5EE0-41C7-B8C3-BDE9A6C54F25}"/>
              </a:ext>
            </a:extLst>
          </p:cNvPr>
          <p:cNvSpPr/>
          <p:nvPr/>
        </p:nvSpPr>
        <p:spPr>
          <a:xfrm>
            <a:off x="9111427" y="2133600"/>
            <a:ext cx="2587753" cy="2062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600" b="1" dirty="0">
                <a:latin typeface="Avenir Next LT Pro" panose="020B0504020202020204" pitchFamily="34" charset="0"/>
              </a:rPr>
              <a:t>Consider, reflect, and discuss Indigenous Worldview and Education with a classmate or family member.</a:t>
            </a:r>
            <a:endParaRPr lang="en-CA" sz="1600" b="1" dirty="0">
              <a:latin typeface="Avenir Next LT Pro" panose="020B0504020202020204" pitchFamily="34" charset="0"/>
            </a:endParaRPr>
          </a:p>
          <a:p>
            <a:pPr algn="ctr"/>
            <a:endParaRPr lang="en-CA" dirty="0"/>
          </a:p>
        </p:txBody>
      </p:sp>
    </p:spTree>
    <p:extLst>
      <p:ext uri="{BB962C8B-B14F-4D97-AF65-F5344CB8AC3E}">
        <p14:creationId xmlns:p14="http://schemas.microsoft.com/office/powerpoint/2010/main" val="144093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BCC45-475C-46E2-851D-E3697EF47288}"/>
              </a:ext>
            </a:extLst>
          </p:cNvPr>
          <p:cNvSpPr>
            <a:spLocks noGrp="1"/>
          </p:cNvSpPr>
          <p:nvPr>
            <p:ph type="title"/>
          </p:nvPr>
        </p:nvSpPr>
        <p:spPr>
          <a:xfrm>
            <a:off x="594360" y="640263"/>
            <a:ext cx="3822192" cy="1344975"/>
          </a:xfrm>
        </p:spPr>
        <p:txBody>
          <a:bodyPr>
            <a:normAutofit/>
          </a:bodyPr>
          <a:lstStyle/>
          <a:p>
            <a:r>
              <a:rPr lang="en-US" sz="3600">
                <a:solidFill>
                  <a:schemeClr val="bg1"/>
                </a:solidFill>
                <a:cs typeface="Calibri Light"/>
              </a:rPr>
              <a:t>Residential Schools</a:t>
            </a:r>
            <a:endParaRPr lang="en-US" sz="3600">
              <a:solidFill>
                <a:schemeClr val="bg1"/>
              </a:solidFill>
            </a:endParaRPr>
          </a:p>
        </p:txBody>
      </p:sp>
      <p:cxnSp>
        <p:nvCxnSpPr>
          <p:cNvPr id="11" name="Straight Connector 10">
            <a:extLst>
              <a:ext uri="{FF2B5EF4-FFF2-40B4-BE49-F238E27FC236}">
                <a16:creationId xmlns:a16="http://schemas.microsoft.com/office/drawing/2014/main"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7C8AF8-547D-4428-BDF7-C02F9CE4BD57}"/>
              </a:ext>
            </a:extLst>
          </p:cNvPr>
          <p:cNvSpPr>
            <a:spLocks noGrp="1"/>
          </p:cNvSpPr>
          <p:nvPr>
            <p:ph idx="1"/>
          </p:nvPr>
        </p:nvSpPr>
        <p:spPr>
          <a:xfrm>
            <a:off x="593610" y="2121763"/>
            <a:ext cx="3822192" cy="3773010"/>
          </a:xfrm>
        </p:spPr>
        <p:txBody>
          <a:bodyPr vert="horz" lIns="91440" tIns="45720" rIns="91440" bIns="45720" rtlCol="0" anchor="t">
            <a:normAutofit/>
          </a:bodyPr>
          <a:lstStyle/>
          <a:p>
            <a:r>
              <a:rPr lang="en-US">
                <a:solidFill>
                  <a:schemeClr val="bg1"/>
                </a:solidFill>
                <a:ea typeface="+mn-lt"/>
                <a:cs typeface="+mn-lt"/>
              </a:rPr>
              <a:t>Residential schools </a:t>
            </a:r>
            <a:r>
              <a:rPr lang="en-US">
                <a:ea typeface="+mn-lt"/>
                <a:cs typeface="+mn-lt"/>
              </a:rPr>
              <a:t/>
            </a:r>
            <a:br>
              <a:rPr lang="en-US">
                <a:ea typeface="+mn-lt"/>
                <a:cs typeface="+mn-lt"/>
              </a:rPr>
            </a:br>
            <a:r>
              <a:rPr lang="en-US">
                <a:solidFill>
                  <a:schemeClr val="bg1"/>
                </a:solidFill>
                <a:ea typeface="+mn-lt"/>
                <a:cs typeface="+mn-lt"/>
              </a:rPr>
              <a:t>are schools that </a:t>
            </a:r>
            <a:r>
              <a:rPr lang="en-US">
                <a:ea typeface="+mn-lt"/>
                <a:cs typeface="+mn-lt"/>
              </a:rPr>
              <a:t/>
            </a:r>
            <a:br>
              <a:rPr lang="en-US">
                <a:ea typeface="+mn-lt"/>
                <a:cs typeface="+mn-lt"/>
              </a:rPr>
            </a:br>
            <a:r>
              <a:rPr lang="en-US">
                <a:solidFill>
                  <a:schemeClr val="bg1"/>
                </a:solidFill>
                <a:ea typeface="+mn-lt"/>
                <a:cs typeface="+mn-lt"/>
              </a:rPr>
              <a:t>First Nations, Inuit, </a:t>
            </a:r>
            <a:r>
              <a:rPr lang="en-US">
                <a:ea typeface="+mn-lt"/>
                <a:cs typeface="+mn-lt"/>
              </a:rPr>
              <a:t/>
            </a:r>
            <a:br>
              <a:rPr lang="en-US">
                <a:ea typeface="+mn-lt"/>
                <a:cs typeface="+mn-lt"/>
              </a:rPr>
            </a:br>
            <a:r>
              <a:rPr lang="en-US">
                <a:solidFill>
                  <a:schemeClr val="bg1"/>
                </a:solidFill>
                <a:ea typeface="+mn-lt"/>
                <a:cs typeface="+mn-lt"/>
              </a:rPr>
              <a:t>and some Metis children had to go to.</a:t>
            </a:r>
          </a:p>
          <a:p>
            <a:r>
              <a:rPr lang="en-US">
                <a:solidFill>
                  <a:schemeClr val="bg1"/>
                </a:solidFill>
                <a:ea typeface="+mn-lt"/>
                <a:cs typeface="+mn-lt"/>
              </a:rPr>
              <a:t>They were around for over 150 years in Canada, from 1831 </a:t>
            </a:r>
            <a:r>
              <a:rPr lang="en-US">
                <a:ea typeface="+mn-lt"/>
                <a:cs typeface="+mn-lt"/>
              </a:rPr>
              <a:t/>
            </a:r>
            <a:br>
              <a:rPr lang="en-US">
                <a:ea typeface="+mn-lt"/>
                <a:cs typeface="+mn-lt"/>
              </a:rPr>
            </a:br>
            <a:r>
              <a:rPr lang="en-US">
                <a:solidFill>
                  <a:schemeClr val="bg1"/>
                </a:solidFill>
                <a:ea typeface="+mn-lt"/>
                <a:cs typeface="+mn-lt"/>
              </a:rPr>
              <a:t>to 1996.</a:t>
            </a:r>
          </a:p>
          <a:p>
            <a:endParaRPr lang="en-US" sz="2000">
              <a:solidFill>
                <a:schemeClr val="bg1"/>
              </a:solidFill>
              <a:ea typeface="+mn-lt"/>
              <a:cs typeface="+mn-lt"/>
            </a:endParaRPr>
          </a:p>
        </p:txBody>
      </p:sp>
      <p:pic>
        <p:nvPicPr>
          <p:cNvPr id="4" name="Picture 4">
            <a:extLst>
              <a:ext uri="{FF2B5EF4-FFF2-40B4-BE49-F238E27FC236}">
                <a16:creationId xmlns:a16="http://schemas.microsoft.com/office/drawing/2014/main" id="{14749C8C-981D-40E6-B8CA-61446FDF3B8E}"/>
              </a:ext>
            </a:extLst>
          </p:cNvPr>
          <p:cNvPicPr>
            <a:picLocks noChangeAspect="1"/>
          </p:cNvPicPr>
          <p:nvPr/>
        </p:nvPicPr>
        <p:blipFill>
          <a:blip r:embed="rId3"/>
          <a:stretch>
            <a:fillRect/>
          </a:stretch>
        </p:blipFill>
        <p:spPr>
          <a:xfrm>
            <a:off x="5110716" y="836302"/>
            <a:ext cx="6596652" cy="5029947"/>
          </a:xfrm>
          <a:prstGeom prst="rect">
            <a:avLst/>
          </a:prstGeom>
        </p:spPr>
      </p:pic>
      <p:sp>
        <p:nvSpPr>
          <p:cNvPr id="7" name="TextBox 1">
            <a:extLst>
              <a:ext uri="{FF2B5EF4-FFF2-40B4-BE49-F238E27FC236}">
                <a16:creationId xmlns:a16="http://schemas.microsoft.com/office/drawing/2014/main" id="{9F0AAA6A-26B3-42FE-BC32-891E09885157}"/>
              </a:ext>
            </a:extLst>
          </p:cNvPr>
          <p:cNvSpPr txBox="1"/>
          <p:nvPr/>
        </p:nvSpPr>
        <p:spPr>
          <a:xfrm>
            <a:off x="9440173" y="6420928"/>
            <a:ext cx="29157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hlinkClick r:id="rId4"/>
              </a:rPr>
              <a:t>Library and Archives Canada</a:t>
            </a:r>
            <a:endParaRPr lang="en-US">
              <a:cs typeface="Calibri"/>
            </a:endParaRPr>
          </a:p>
        </p:txBody>
      </p:sp>
      <p:sp>
        <p:nvSpPr>
          <p:cNvPr id="5" name="TextBox 4">
            <a:extLst>
              <a:ext uri="{FF2B5EF4-FFF2-40B4-BE49-F238E27FC236}">
                <a16:creationId xmlns:a16="http://schemas.microsoft.com/office/drawing/2014/main" id="{D656D4DC-520B-4C2E-AFEF-44AB42B5699A}"/>
              </a:ext>
            </a:extLst>
          </p:cNvPr>
          <p:cNvSpPr txBox="1"/>
          <p:nvPr/>
        </p:nvSpPr>
        <p:spPr>
          <a:xfrm>
            <a:off x="7269192" y="5874589"/>
            <a:ext cx="22975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Lac La Ronge, SK, 1945</a:t>
            </a:r>
          </a:p>
        </p:txBody>
      </p:sp>
    </p:spTree>
    <p:extLst>
      <p:ext uri="{BB962C8B-B14F-4D97-AF65-F5344CB8AC3E}">
        <p14:creationId xmlns:p14="http://schemas.microsoft.com/office/powerpoint/2010/main" val="14002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9BC24-57F5-45F9-BFD1-53E94B38AA83}"/>
              </a:ext>
            </a:extLst>
          </p:cNvPr>
          <p:cNvSpPr>
            <a:spLocks noGrp="1"/>
          </p:cNvSpPr>
          <p:nvPr>
            <p:ph type="title"/>
          </p:nvPr>
        </p:nvSpPr>
        <p:spPr>
          <a:xfrm>
            <a:off x="648929" y="629266"/>
            <a:ext cx="3505495" cy="1622321"/>
          </a:xfrm>
        </p:spPr>
        <p:txBody>
          <a:bodyPr>
            <a:normAutofit/>
          </a:bodyPr>
          <a:lstStyle/>
          <a:p>
            <a:r>
              <a:rPr lang="en-US">
                <a:cs typeface="Calibri Light"/>
              </a:rPr>
              <a:t>Residential Schools</a:t>
            </a:r>
            <a:endParaRPr lang="en-US"/>
          </a:p>
        </p:txBody>
      </p:sp>
      <p:sp>
        <p:nvSpPr>
          <p:cNvPr id="3" name="Content Placeholder 2">
            <a:extLst>
              <a:ext uri="{FF2B5EF4-FFF2-40B4-BE49-F238E27FC236}">
                <a16:creationId xmlns:a16="http://schemas.microsoft.com/office/drawing/2014/main" id="{2546792B-9ACD-478C-981B-60AC346806AA}"/>
              </a:ext>
            </a:extLst>
          </p:cNvPr>
          <p:cNvSpPr>
            <a:spLocks noGrp="1"/>
          </p:cNvSpPr>
          <p:nvPr>
            <p:ph idx="1"/>
          </p:nvPr>
        </p:nvSpPr>
        <p:spPr>
          <a:xfrm>
            <a:off x="648931" y="2438400"/>
            <a:ext cx="3505494" cy="3785419"/>
          </a:xfrm>
        </p:spPr>
        <p:txBody>
          <a:bodyPr vert="horz" lIns="91440" tIns="45720" rIns="91440" bIns="45720" rtlCol="0" anchor="t">
            <a:noAutofit/>
          </a:bodyPr>
          <a:lstStyle/>
          <a:p>
            <a:r>
              <a:rPr lang="en-US" sz="2600">
                <a:cs typeface="Calibri"/>
              </a:rPr>
              <a:t>There were over 130 residential schools in Canada, and over 150,000 children attended.</a:t>
            </a:r>
            <a:endParaRPr lang="en-US" sz="2600">
              <a:ea typeface="+mn-lt"/>
              <a:cs typeface="+mn-lt"/>
            </a:endParaRPr>
          </a:p>
          <a:p>
            <a:r>
              <a:rPr lang="en-US" sz="2600">
                <a:cs typeface="Calibri"/>
              </a:rPr>
              <a:t>It is important to learn about residential schools because the impacts are still being felt today.</a:t>
            </a:r>
            <a:endParaRPr lang="en-US" sz="2600"/>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1CEB88E0-F388-4ED0-9413-BB743447487F}"/>
              </a:ext>
            </a:extLst>
          </p:cNvPr>
          <p:cNvPicPr>
            <a:picLocks noChangeAspect="1"/>
          </p:cNvPicPr>
          <p:nvPr/>
        </p:nvPicPr>
        <p:blipFill>
          <a:blip r:embed="rId3"/>
          <a:stretch>
            <a:fillRect/>
          </a:stretch>
        </p:blipFill>
        <p:spPr>
          <a:xfrm>
            <a:off x="5405862" y="1711868"/>
            <a:ext cx="6019331" cy="3431018"/>
          </a:xfrm>
          <a:prstGeom prst="rect">
            <a:avLst/>
          </a:prstGeom>
          <a:effectLst/>
        </p:spPr>
      </p:pic>
      <p:sp>
        <p:nvSpPr>
          <p:cNvPr id="7" name="TextBox 1">
            <a:extLst>
              <a:ext uri="{FF2B5EF4-FFF2-40B4-BE49-F238E27FC236}">
                <a16:creationId xmlns:a16="http://schemas.microsoft.com/office/drawing/2014/main" id="{9F0AAA6A-26B3-42FE-BC32-891E09885157}"/>
              </a:ext>
            </a:extLst>
          </p:cNvPr>
          <p:cNvSpPr txBox="1"/>
          <p:nvPr/>
        </p:nvSpPr>
        <p:spPr>
          <a:xfrm>
            <a:off x="9440173" y="6420928"/>
            <a:ext cx="29157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hlinkClick r:id="rId4"/>
              </a:rPr>
              <a:t>Library and Archives Canada</a:t>
            </a:r>
            <a:endParaRPr lang="en-US">
              <a:cs typeface="Calibri"/>
            </a:endParaRPr>
          </a:p>
        </p:txBody>
      </p:sp>
      <p:sp>
        <p:nvSpPr>
          <p:cNvPr id="6" name="TextBox 5">
            <a:extLst>
              <a:ext uri="{FF2B5EF4-FFF2-40B4-BE49-F238E27FC236}">
                <a16:creationId xmlns:a16="http://schemas.microsoft.com/office/drawing/2014/main" id="{096B38D2-AA2A-4D73-BF3A-A82FE6B8967B}"/>
              </a:ext>
            </a:extLst>
          </p:cNvPr>
          <p:cNvSpPr txBox="1"/>
          <p:nvPr/>
        </p:nvSpPr>
        <p:spPr>
          <a:xfrm>
            <a:off x="6866626" y="5141344"/>
            <a:ext cx="31026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Portage la Prairie, MB, 1914-15</a:t>
            </a:r>
          </a:p>
        </p:txBody>
      </p:sp>
    </p:spTree>
    <p:extLst>
      <p:ext uri="{BB962C8B-B14F-4D97-AF65-F5344CB8AC3E}">
        <p14:creationId xmlns:p14="http://schemas.microsoft.com/office/powerpoint/2010/main" val="163490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B9D852-26FC-4F3F-87E1-38A44B491FCA}"/>
              </a:ext>
            </a:extLst>
          </p:cNvPr>
          <p:cNvSpPr>
            <a:spLocks noGrp="1"/>
          </p:cNvSpPr>
          <p:nvPr>
            <p:ph type="title"/>
          </p:nvPr>
        </p:nvSpPr>
        <p:spPr>
          <a:xfrm>
            <a:off x="594360" y="640263"/>
            <a:ext cx="3822192" cy="1344975"/>
          </a:xfrm>
        </p:spPr>
        <p:txBody>
          <a:bodyPr>
            <a:normAutofit/>
          </a:bodyPr>
          <a:lstStyle/>
          <a:p>
            <a:r>
              <a:rPr lang="en-US" sz="3600">
                <a:solidFill>
                  <a:schemeClr val="bg1"/>
                </a:solidFill>
                <a:cs typeface="Calibri Light"/>
              </a:rPr>
              <a:t>Away From Home</a:t>
            </a:r>
          </a:p>
        </p:txBody>
      </p:sp>
      <p:cxnSp>
        <p:nvCxnSpPr>
          <p:cNvPr id="18" name="Straight Connector 17">
            <a:extLst>
              <a:ext uri="{FF2B5EF4-FFF2-40B4-BE49-F238E27FC236}">
                <a16:creationId xmlns:a16="http://schemas.microsoft.com/office/drawing/2014/main"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535B86-D351-423D-B2E1-656C5C26C3C2}"/>
              </a:ext>
            </a:extLst>
          </p:cNvPr>
          <p:cNvSpPr>
            <a:spLocks noGrp="1"/>
          </p:cNvSpPr>
          <p:nvPr>
            <p:ph idx="1"/>
          </p:nvPr>
        </p:nvSpPr>
        <p:spPr>
          <a:xfrm>
            <a:off x="593610" y="2121763"/>
            <a:ext cx="3822192" cy="3773010"/>
          </a:xfrm>
        </p:spPr>
        <p:txBody>
          <a:bodyPr vert="horz" lIns="91440" tIns="45720" rIns="91440" bIns="45720" rtlCol="0" anchor="t">
            <a:normAutofit/>
          </a:bodyPr>
          <a:lstStyle/>
          <a:p>
            <a:r>
              <a:rPr lang="en-US">
                <a:solidFill>
                  <a:schemeClr val="bg1"/>
                </a:solidFill>
                <a:ea typeface="+mn-lt"/>
                <a:cs typeface="+mn-lt"/>
              </a:rPr>
              <a:t>Many children were only 6 years old when they first went to residential school.</a:t>
            </a:r>
          </a:p>
          <a:p>
            <a:r>
              <a:rPr lang="en-US">
                <a:solidFill>
                  <a:schemeClr val="bg1"/>
                </a:solidFill>
                <a:ea typeface="+mn-lt"/>
                <a:cs typeface="+mn-lt"/>
              </a:rPr>
              <a:t>Many of the schools were far away and the children had to travel far distances to get there.</a:t>
            </a:r>
            <a:endParaRPr lang="en-US">
              <a:solidFill>
                <a:schemeClr val="bg1"/>
              </a:solidFill>
            </a:endParaRPr>
          </a:p>
          <a:p>
            <a:endParaRPr lang="en-US" sz="2000">
              <a:solidFill>
                <a:schemeClr val="bg1"/>
              </a:solidFill>
              <a:ea typeface="+mn-lt"/>
              <a:cs typeface="+mn-lt"/>
            </a:endParaRPr>
          </a:p>
        </p:txBody>
      </p:sp>
      <p:pic>
        <p:nvPicPr>
          <p:cNvPr id="4" name="Picture 4" descr="A group of people posing for a photo&#10;&#10;Description automatically generated">
            <a:extLst>
              <a:ext uri="{FF2B5EF4-FFF2-40B4-BE49-F238E27FC236}">
                <a16:creationId xmlns:a16="http://schemas.microsoft.com/office/drawing/2014/main" id="{D43FC68B-E4FD-4004-8D59-872BDCC8696B}"/>
              </a:ext>
            </a:extLst>
          </p:cNvPr>
          <p:cNvPicPr>
            <a:picLocks noChangeAspect="1"/>
          </p:cNvPicPr>
          <p:nvPr/>
        </p:nvPicPr>
        <p:blipFill>
          <a:blip r:embed="rId3"/>
          <a:stretch>
            <a:fillRect/>
          </a:stretch>
        </p:blipFill>
        <p:spPr>
          <a:xfrm>
            <a:off x="5138434" y="1405263"/>
            <a:ext cx="6541216" cy="3892024"/>
          </a:xfrm>
          <a:prstGeom prst="rect">
            <a:avLst/>
          </a:prstGeom>
        </p:spPr>
      </p:pic>
      <p:sp>
        <p:nvSpPr>
          <p:cNvPr id="7" name="TextBox 1">
            <a:extLst>
              <a:ext uri="{FF2B5EF4-FFF2-40B4-BE49-F238E27FC236}">
                <a16:creationId xmlns:a16="http://schemas.microsoft.com/office/drawing/2014/main" id="{9F0AAA6A-26B3-42FE-BC32-891E09885157}"/>
              </a:ext>
            </a:extLst>
          </p:cNvPr>
          <p:cNvSpPr txBox="1"/>
          <p:nvPr/>
        </p:nvSpPr>
        <p:spPr>
          <a:xfrm>
            <a:off x="9440173" y="6420928"/>
            <a:ext cx="29157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hlinkClick r:id="rId4"/>
              </a:rPr>
              <a:t>Library and Archives Canada</a:t>
            </a:r>
          </a:p>
        </p:txBody>
      </p:sp>
      <p:sp>
        <p:nvSpPr>
          <p:cNvPr id="5" name="TextBox 4">
            <a:extLst>
              <a:ext uri="{FF2B5EF4-FFF2-40B4-BE49-F238E27FC236}">
                <a16:creationId xmlns:a16="http://schemas.microsoft.com/office/drawing/2014/main" id="{8A738843-BEF2-420D-AEE8-684A22072BD1}"/>
              </a:ext>
            </a:extLst>
          </p:cNvPr>
          <p:cNvSpPr txBox="1"/>
          <p:nvPr/>
        </p:nvSpPr>
        <p:spPr>
          <a:xfrm>
            <a:off x="7269192" y="5285117"/>
            <a:ext cx="22975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Cross Lake, MB, 1940</a:t>
            </a:r>
          </a:p>
        </p:txBody>
      </p:sp>
    </p:spTree>
    <p:extLst>
      <p:ext uri="{BB962C8B-B14F-4D97-AF65-F5344CB8AC3E}">
        <p14:creationId xmlns:p14="http://schemas.microsoft.com/office/powerpoint/2010/main" val="1067958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9307F18-DF9D-45A6-8C85-10E2C564ACC0}"/>
              </a:ext>
            </a:extLst>
          </p:cNvPr>
          <p:cNvSpPr>
            <a:spLocks noGrp="1"/>
          </p:cNvSpPr>
          <p:nvPr>
            <p:ph type="title"/>
          </p:nvPr>
        </p:nvSpPr>
        <p:spPr>
          <a:xfrm>
            <a:off x="1295400" y="669925"/>
            <a:ext cx="4800600" cy="1325563"/>
          </a:xfrm>
        </p:spPr>
        <p:txBody>
          <a:bodyPr anchor="b">
            <a:normAutofit/>
          </a:bodyPr>
          <a:lstStyle/>
          <a:p>
            <a:r>
              <a:rPr lang="en-US">
                <a:solidFill>
                  <a:schemeClr val="bg1"/>
                </a:solidFill>
                <a:cs typeface="Calibri Light"/>
              </a:rPr>
              <a:t>About the Schools</a:t>
            </a:r>
            <a:endParaRPr lang="en-US"/>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21EA1F-9E0A-40B8-B01D-DF130E20005B}"/>
              </a:ext>
            </a:extLst>
          </p:cNvPr>
          <p:cNvSpPr>
            <a:spLocks noGrp="1"/>
          </p:cNvSpPr>
          <p:nvPr>
            <p:ph idx="1"/>
          </p:nvPr>
        </p:nvSpPr>
        <p:spPr>
          <a:xfrm>
            <a:off x="1160585" y="2288833"/>
            <a:ext cx="4935415" cy="4182302"/>
          </a:xfrm>
        </p:spPr>
        <p:txBody>
          <a:bodyPr vert="horz" lIns="91440" tIns="45720" rIns="91440" bIns="45720" rtlCol="0" anchor="t">
            <a:noAutofit/>
          </a:bodyPr>
          <a:lstStyle/>
          <a:p>
            <a:r>
              <a:rPr lang="en-US" sz="2400" dirty="0">
                <a:solidFill>
                  <a:schemeClr val="bg1"/>
                </a:solidFill>
                <a:cs typeface="Calibri"/>
              </a:rPr>
              <a:t>Most of the schools were tall 3 story buildings and the children had to live there. They had dorm rooms with rows of beds.</a:t>
            </a:r>
            <a:endParaRPr lang="en-US" sz="2400" dirty="0">
              <a:solidFill>
                <a:schemeClr val="bg1"/>
              </a:solidFill>
              <a:ea typeface="+mn-lt"/>
              <a:cs typeface="+mn-lt"/>
            </a:endParaRPr>
          </a:p>
          <a:p>
            <a:r>
              <a:rPr lang="en-US" sz="2400" dirty="0">
                <a:solidFill>
                  <a:schemeClr val="bg1"/>
                </a:solidFill>
                <a:cs typeface="Calibri"/>
              </a:rPr>
              <a:t>Most of the children had to stay there for 10 months of the year, from September until June.</a:t>
            </a:r>
            <a:endParaRPr lang="en-US" sz="2400" dirty="0">
              <a:solidFill>
                <a:schemeClr val="bg1"/>
              </a:solidFill>
              <a:ea typeface="+mn-lt"/>
              <a:cs typeface="+mn-lt"/>
            </a:endParaRPr>
          </a:p>
          <a:p>
            <a:r>
              <a:rPr lang="en-US" sz="2400" dirty="0">
                <a:solidFill>
                  <a:schemeClr val="bg1"/>
                </a:solidFill>
                <a:cs typeface="Calibri"/>
              </a:rPr>
              <a:t>Some got to go home for Christmas, some did not. Some got to go home for the summer, some did not.</a:t>
            </a:r>
            <a:endParaRPr lang="en-US" sz="2400" dirty="0">
              <a:solidFill>
                <a:schemeClr val="bg1"/>
              </a:solidFill>
            </a:endParaRPr>
          </a:p>
        </p:txBody>
      </p:sp>
      <p:pic>
        <p:nvPicPr>
          <p:cNvPr id="4" name="Picture 4" descr="A picture containing text, outdoor, house, road&#10;&#10;Description automatically generated">
            <a:extLst>
              <a:ext uri="{FF2B5EF4-FFF2-40B4-BE49-F238E27FC236}">
                <a16:creationId xmlns:a16="http://schemas.microsoft.com/office/drawing/2014/main" id="{FE9C7006-8BE9-4E9B-9873-0F84EED31F52}"/>
              </a:ext>
            </a:extLst>
          </p:cNvPr>
          <p:cNvPicPr>
            <a:picLocks noChangeAspect="1"/>
          </p:cNvPicPr>
          <p:nvPr/>
        </p:nvPicPr>
        <p:blipFill>
          <a:blip r:embed="rId3"/>
          <a:stretch>
            <a:fillRect/>
          </a:stretch>
        </p:blipFill>
        <p:spPr>
          <a:xfrm>
            <a:off x="6645193" y="506155"/>
            <a:ext cx="3588640" cy="2512048"/>
          </a:xfrm>
          <a:prstGeom prst="rect">
            <a:avLst/>
          </a:prstGeom>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FCA8767E-76B8-45BB-B676-50A9402570A3}"/>
              </a:ext>
            </a:extLst>
          </p:cNvPr>
          <p:cNvPicPr>
            <a:picLocks noChangeAspect="1"/>
          </p:cNvPicPr>
          <p:nvPr/>
        </p:nvPicPr>
        <p:blipFill>
          <a:blip r:embed="rId4"/>
          <a:stretch>
            <a:fillRect/>
          </a:stretch>
        </p:blipFill>
        <p:spPr>
          <a:xfrm>
            <a:off x="8038661" y="3996597"/>
            <a:ext cx="3588640" cy="2251871"/>
          </a:xfrm>
          <a:prstGeom prst="rect">
            <a:avLst/>
          </a:prstGeom>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
            <a:extLst>
              <a:ext uri="{FF2B5EF4-FFF2-40B4-BE49-F238E27FC236}">
                <a16:creationId xmlns:a16="http://schemas.microsoft.com/office/drawing/2014/main" id="{9F0AAA6A-26B3-42FE-BC32-891E09885157}"/>
              </a:ext>
            </a:extLst>
          </p:cNvPr>
          <p:cNvSpPr txBox="1"/>
          <p:nvPr/>
        </p:nvSpPr>
        <p:spPr>
          <a:xfrm>
            <a:off x="8045569" y="6248400"/>
            <a:ext cx="29157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hlinkClick r:id="rId5"/>
              </a:rPr>
              <a:t>Library and Archives Canada</a:t>
            </a:r>
            <a:endParaRPr lang="en-US">
              <a:cs typeface="Calibri"/>
            </a:endParaRPr>
          </a:p>
        </p:txBody>
      </p:sp>
      <p:sp>
        <p:nvSpPr>
          <p:cNvPr id="13" name="TextBox 1">
            <a:extLst>
              <a:ext uri="{FF2B5EF4-FFF2-40B4-BE49-F238E27FC236}">
                <a16:creationId xmlns:a16="http://schemas.microsoft.com/office/drawing/2014/main" id="{9F0AAA6A-26B3-42FE-BC32-891E09885157}"/>
              </a:ext>
            </a:extLst>
          </p:cNvPr>
          <p:cNvSpPr txBox="1"/>
          <p:nvPr/>
        </p:nvSpPr>
        <p:spPr>
          <a:xfrm>
            <a:off x="6650067" y="2998218"/>
            <a:ext cx="29157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hlinkClick r:id="rId6"/>
              </a:rPr>
              <a:t>Library and Archives Canada</a:t>
            </a:r>
            <a:endParaRPr lang="en-US">
              <a:cs typeface="Calibri"/>
            </a:endParaRPr>
          </a:p>
        </p:txBody>
      </p:sp>
      <p:sp>
        <p:nvSpPr>
          <p:cNvPr id="6" name="TextBox 5">
            <a:extLst>
              <a:ext uri="{FF2B5EF4-FFF2-40B4-BE49-F238E27FC236}">
                <a16:creationId xmlns:a16="http://schemas.microsoft.com/office/drawing/2014/main" id="{ACD657BF-1A24-48DC-BB65-EEC081AD0307}"/>
              </a:ext>
            </a:extLst>
          </p:cNvPr>
          <p:cNvSpPr txBox="1"/>
          <p:nvPr/>
        </p:nvSpPr>
        <p:spPr>
          <a:xfrm>
            <a:off x="7326701" y="15240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Mohawk, Brantford, ON</a:t>
            </a:r>
            <a:endParaRPr lang="en-US">
              <a:solidFill>
                <a:schemeClr val="bg1"/>
              </a:solidFill>
              <a:cs typeface="Calibri"/>
            </a:endParaRPr>
          </a:p>
        </p:txBody>
      </p:sp>
      <p:sp>
        <p:nvSpPr>
          <p:cNvPr id="17" name="TextBox 16">
            <a:extLst>
              <a:ext uri="{FF2B5EF4-FFF2-40B4-BE49-F238E27FC236}">
                <a16:creationId xmlns:a16="http://schemas.microsoft.com/office/drawing/2014/main" id="{4BB4B0A8-81B4-4CB5-9D56-82BC6939BC6F}"/>
              </a:ext>
            </a:extLst>
          </p:cNvPr>
          <p:cNvSpPr txBox="1"/>
          <p:nvPr/>
        </p:nvSpPr>
        <p:spPr>
          <a:xfrm>
            <a:off x="8692550" y="3631720"/>
            <a:ext cx="22975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ea typeface="+mn-lt"/>
                <a:cs typeface="+mn-lt"/>
              </a:rPr>
              <a:t>Cross Lake, MB, 1940</a:t>
            </a:r>
            <a:endParaRPr lang="en-US">
              <a:solidFill>
                <a:schemeClr val="bg1"/>
              </a:solidFill>
              <a:cs typeface="Calibri"/>
            </a:endParaRPr>
          </a:p>
        </p:txBody>
      </p:sp>
    </p:spTree>
    <p:extLst>
      <p:ext uri="{BB962C8B-B14F-4D97-AF65-F5344CB8AC3E}">
        <p14:creationId xmlns:p14="http://schemas.microsoft.com/office/powerpoint/2010/main" val="125546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02F2-426F-426B-8A79-16C4D65EBC85}"/>
              </a:ext>
            </a:extLst>
          </p:cNvPr>
          <p:cNvSpPr>
            <a:spLocks noGrp="1"/>
          </p:cNvSpPr>
          <p:nvPr>
            <p:ph type="title"/>
          </p:nvPr>
        </p:nvSpPr>
        <p:spPr>
          <a:xfrm>
            <a:off x="648929" y="629266"/>
            <a:ext cx="3505495" cy="1622321"/>
          </a:xfrm>
        </p:spPr>
        <p:txBody>
          <a:bodyPr>
            <a:normAutofit/>
          </a:bodyPr>
          <a:lstStyle/>
          <a:p>
            <a:r>
              <a:rPr lang="en-US">
                <a:cs typeface="Calibri Light"/>
              </a:rPr>
              <a:t>Regimented Routine</a:t>
            </a:r>
            <a:endParaRPr lang="en-US"/>
          </a:p>
        </p:txBody>
      </p:sp>
      <p:sp>
        <p:nvSpPr>
          <p:cNvPr id="3" name="Content Placeholder 2">
            <a:extLst>
              <a:ext uri="{FF2B5EF4-FFF2-40B4-BE49-F238E27FC236}">
                <a16:creationId xmlns:a16="http://schemas.microsoft.com/office/drawing/2014/main" id="{BEF86010-A0BC-4C5B-B131-AEF9D88E61C5}"/>
              </a:ext>
            </a:extLst>
          </p:cNvPr>
          <p:cNvSpPr>
            <a:spLocks noGrp="1"/>
          </p:cNvSpPr>
          <p:nvPr>
            <p:ph idx="1"/>
          </p:nvPr>
        </p:nvSpPr>
        <p:spPr>
          <a:xfrm>
            <a:off x="648931" y="2438400"/>
            <a:ext cx="3505494" cy="3785419"/>
          </a:xfrm>
        </p:spPr>
        <p:txBody>
          <a:bodyPr vert="horz" lIns="91440" tIns="45720" rIns="91440" bIns="45720" rtlCol="0" anchor="t">
            <a:noAutofit/>
          </a:bodyPr>
          <a:lstStyle/>
          <a:p>
            <a:r>
              <a:rPr lang="en-US" sz="2400">
                <a:cs typeface="Calibri"/>
              </a:rPr>
              <a:t>All the kids had to look the same. They all had the same haircut and they all had to wear the same uniforms.</a:t>
            </a:r>
          </a:p>
          <a:p>
            <a:r>
              <a:rPr lang="en-US" sz="2400">
                <a:cs typeface="Calibri"/>
              </a:rPr>
              <a:t>The children also had to follow a very strict routine.</a:t>
            </a:r>
          </a:p>
          <a:p>
            <a:r>
              <a:rPr lang="en-US" sz="2400">
                <a:cs typeface="Calibri"/>
              </a:rPr>
              <a:t>There was no sleeping in, they were told when to wake up, when to sleep, when to eat.</a:t>
            </a:r>
          </a:p>
          <a:p>
            <a:endParaRPr lang="en-US" sz="2000"/>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E9C1FA5F-4946-4A32-A116-377C526EFC3C}"/>
              </a:ext>
            </a:extLst>
          </p:cNvPr>
          <p:cNvPicPr>
            <a:picLocks noChangeAspect="1"/>
          </p:cNvPicPr>
          <p:nvPr/>
        </p:nvPicPr>
        <p:blipFill>
          <a:blip r:embed="rId3"/>
          <a:stretch>
            <a:fillRect/>
          </a:stretch>
        </p:blipFill>
        <p:spPr>
          <a:xfrm>
            <a:off x="5405862" y="1102410"/>
            <a:ext cx="6019331" cy="4649933"/>
          </a:xfrm>
          <a:prstGeom prst="rect">
            <a:avLst/>
          </a:prstGeom>
          <a:effectLst/>
        </p:spPr>
      </p:pic>
      <p:sp>
        <p:nvSpPr>
          <p:cNvPr id="7" name="TextBox 1">
            <a:extLst>
              <a:ext uri="{FF2B5EF4-FFF2-40B4-BE49-F238E27FC236}">
                <a16:creationId xmlns:a16="http://schemas.microsoft.com/office/drawing/2014/main" id="{9F0AAA6A-26B3-42FE-BC32-891E09885157}"/>
              </a:ext>
            </a:extLst>
          </p:cNvPr>
          <p:cNvSpPr txBox="1"/>
          <p:nvPr/>
        </p:nvSpPr>
        <p:spPr>
          <a:xfrm>
            <a:off x="9440173" y="6420928"/>
            <a:ext cx="29157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hlinkClick r:id="rId4"/>
              </a:rPr>
              <a:t>Library and Archives Canada</a:t>
            </a:r>
            <a:endParaRPr lang="en-US">
              <a:cs typeface="Calibri"/>
            </a:endParaRPr>
          </a:p>
        </p:txBody>
      </p:sp>
      <p:sp>
        <p:nvSpPr>
          <p:cNvPr id="5" name="TextBox 4">
            <a:extLst>
              <a:ext uri="{FF2B5EF4-FFF2-40B4-BE49-F238E27FC236}">
                <a16:creationId xmlns:a16="http://schemas.microsoft.com/office/drawing/2014/main" id="{62781E81-E6BD-4515-8732-F88EDDDB2913}"/>
              </a:ext>
            </a:extLst>
          </p:cNvPr>
          <p:cNvSpPr txBox="1"/>
          <p:nvPr/>
        </p:nvSpPr>
        <p:spPr>
          <a:xfrm>
            <a:off x="7398588" y="5745192"/>
            <a:ext cx="20387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Brandon, MB, 1946</a:t>
            </a:r>
          </a:p>
        </p:txBody>
      </p:sp>
    </p:spTree>
    <p:extLst>
      <p:ext uri="{BB962C8B-B14F-4D97-AF65-F5344CB8AC3E}">
        <p14:creationId xmlns:p14="http://schemas.microsoft.com/office/powerpoint/2010/main" val="867520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22D8539CD5974E9B682DA4AE0A1EA1" ma:contentTypeVersion="12" ma:contentTypeDescription="Create a new document." ma:contentTypeScope="" ma:versionID="34a8ac898f83f8a177f094e6ffd57e06">
  <xsd:schema xmlns:xsd="http://www.w3.org/2001/XMLSchema" xmlns:xs="http://www.w3.org/2001/XMLSchema" xmlns:p="http://schemas.microsoft.com/office/2006/metadata/properties" xmlns:ns3="3fbc4532-7338-4087-b185-3e93b3f50667" xmlns:ns4="051119ac-5e13-4757-8818-3d7ccd275f01" targetNamespace="http://schemas.microsoft.com/office/2006/metadata/properties" ma:root="true" ma:fieldsID="eacfb86d1a26c25f64eb6bcd998da471" ns3:_="" ns4:_="">
    <xsd:import namespace="3fbc4532-7338-4087-b185-3e93b3f50667"/>
    <xsd:import namespace="051119ac-5e13-4757-8818-3d7ccd275f0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c4532-7338-4087-b185-3e93b3f506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1119ac-5e13-4757-8818-3d7ccd275f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5E6B3B-AAF5-4AE8-82A4-60A9EC39939B}">
  <ds:schemaRefs>
    <ds:schemaRef ds:uri="051119ac-5e13-4757-8818-3d7ccd275f01"/>
    <ds:schemaRef ds:uri="3fbc4532-7338-4087-b185-3e93b3f506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62AE78-0E89-466B-8EAD-9D7E2B3C031D}">
  <ds:schemaRefs>
    <ds:schemaRef ds:uri="http://purl.org/dc/terms/"/>
    <ds:schemaRef ds:uri="http://schemas.openxmlformats.org/package/2006/metadata/core-properties"/>
    <ds:schemaRef ds:uri="http://schemas.microsoft.com/office/2006/documentManagement/types"/>
    <ds:schemaRef ds:uri="3fbc4532-7338-4087-b185-3e93b3f50667"/>
    <ds:schemaRef ds:uri="http://purl.org/dc/elements/1.1/"/>
    <ds:schemaRef ds:uri="http://schemas.microsoft.com/office/2006/metadata/properties"/>
    <ds:schemaRef ds:uri="http://schemas.microsoft.com/office/infopath/2007/PartnerControls"/>
    <ds:schemaRef ds:uri="051119ac-5e13-4757-8818-3d7ccd275f01"/>
    <ds:schemaRef ds:uri="http://www.w3.org/XML/1998/namespace"/>
    <ds:schemaRef ds:uri="http://purl.org/dc/dcmitype/"/>
  </ds:schemaRefs>
</ds:datastoreItem>
</file>

<file path=customXml/itemProps3.xml><?xml version="1.0" encoding="utf-8"?>
<ds:datastoreItem xmlns:ds="http://schemas.openxmlformats.org/officeDocument/2006/customXml" ds:itemID="{522F9B34-974A-4A6A-9CC2-29C04EFF2B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126</TotalTime>
  <Words>3168</Words>
  <Application>Microsoft Office PowerPoint</Application>
  <PresentationFormat>Widescreen</PresentationFormat>
  <Paragraphs>227</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Avenir Next LT Pro</vt:lpstr>
      <vt:lpstr>Calibri</vt:lpstr>
      <vt:lpstr>Calibri Light</vt:lpstr>
      <vt:lpstr>Office Theme</vt:lpstr>
      <vt:lpstr>office theme</vt:lpstr>
      <vt:lpstr>Residential Schools</vt:lpstr>
      <vt:lpstr>How have residential schools impacted the lives of Indigenous Peoples?</vt:lpstr>
      <vt:lpstr>How much do you know about the  impact of residential schools?</vt:lpstr>
      <vt:lpstr>Indigenous Worldview and Education</vt:lpstr>
      <vt:lpstr>Residential Schools</vt:lpstr>
      <vt:lpstr>Residential Schools</vt:lpstr>
      <vt:lpstr>Away From Home</vt:lpstr>
      <vt:lpstr>About the Schools</vt:lpstr>
      <vt:lpstr>Regimented Routine</vt:lpstr>
      <vt:lpstr>Structure</vt:lpstr>
      <vt:lpstr>Living Conditions</vt:lpstr>
      <vt:lpstr>Living Conditions</vt:lpstr>
      <vt:lpstr>Treatment of Children</vt:lpstr>
      <vt:lpstr>Treatment of Children</vt:lpstr>
      <vt:lpstr>Imagine</vt:lpstr>
      <vt:lpstr> Run Away</vt:lpstr>
      <vt:lpstr>Why were Residential Schools Created?</vt:lpstr>
      <vt:lpstr>Thomas Moore</vt:lpstr>
      <vt:lpstr>Where were Residential Schools located?</vt:lpstr>
      <vt:lpstr>Impact Today</vt:lpstr>
      <vt:lpstr>What can you do?</vt:lpstr>
      <vt:lpstr>Orange Shirt Day</vt:lpstr>
      <vt:lpstr>How much do you know about the  impact of residential schools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Berezka</dc:creator>
  <cp:lastModifiedBy>Harrison, Lynn (MET)</cp:lastModifiedBy>
  <cp:revision>33</cp:revision>
  <dcterms:created xsi:type="dcterms:W3CDTF">2021-06-08T14:55:53Z</dcterms:created>
  <dcterms:modified xsi:type="dcterms:W3CDTF">2021-06-25T17:26:37Z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0x010100F522D8539CD5974E9B682DA4AE0A1EA1</vt:lpwstr>
  </property>
</Properties>
</file>