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1"/>
  </p:notesMasterIdLst>
  <p:sldIdLst>
    <p:sldId id="256" r:id="rId2"/>
    <p:sldId id="257" r:id="rId3"/>
    <p:sldId id="258" r:id="rId4"/>
    <p:sldId id="259" r:id="rId5"/>
    <p:sldId id="263" r:id="rId6"/>
    <p:sldId id="264" r:id="rId7"/>
    <p:sldId id="265" r:id="rId8"/>
    <p:sldId id="261" r:id="rId9"/>
    <p:sldId id="266" r:id="rId10"/>
    <p:sldId id="267" r:id="rId11"/>
    <p:sldId id="268" r:id="rId12"/>
    <p:sldId id="270" r:id="rId13"/>
    <p:sldId id="269" r:id="rId14"/>
    <p:sldId id="271" r:id="rId15"/>
    <p:sldId id="272" r:id="rId16"/>
    <p:sldId id="274" r:id="rId17"/>
    <p:sldId id="273"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5664" autoAdjust="0"/>
  </p:normalViewPr>
  <p:slideViewPr>
    <p:cSldViewPr snapToGrid="0">
      <p:cViewPr varScale="1">
        <p:scale>
          <a:sx n="46" d="100"/>
          <a:sy n="46"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3D626-EB66-4A4E-8368-45C4FA9511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26D1C9D-7E5C-41BF-BEB6-27D761C7F2AE}">
      <dgm:prSet/>
      <dgm:spPr/>
      <dgm:t>
        <a:bodyPr/>
        <a:lstStyle/>
        <a:p>
          <a:r>
            <a:rPr lang="en-US"/>
            <a:t>What do you know about New York City?</a:t>
          </a:r>
        </a:p>
      </dgm:t>
    </dgm:pt>
    <dgm:pt modelId="{2A06B9B1-6CF9-4259-AA25-BAE1E2546238}" type="parTrans" cxnId="{2284A7A2-4DDD-44BF-A9ED-8012F248FCE9}">
      <dgm:prSet/>
      <dgm:spPr/>
      <dgm:t>
        <a:bodyPr/>
        <a:lstStyle/>
        <a:p>
          <a:endParaRPr lang="en-US"/>
        </a:p>
      </dgm:t>
    </dgm:pt>
    <dgm:pt modelId="{9F95486F-E0F9-41FB-8C34-DE60D8FAC75B}" type="sibTrans" cxnId="{2284A7A2-4DDD-44BF-A9ED-8012F248FCE9}">
      <dgm:prSet/>
      <dgm:spPr/>
      <dgm:t>
        <a:bodyPr/>
        <a:lstStyle/>
        <a:p>
          <a:endParaRPr lang="en-US"/>
        </a:p>
      </dgm:t>
    </dgm:pt>
    <dgm:pt modelId="{CBCF1B99-6ED9-4B94-924C-7EDD9E969C76}">
      <dgm:prSet/>
      <dgm:spPr/>
      <dgm:t>
        <a:bodyPr/>
        <a:lstStyle/>
        <a:p>
          <a:r>
            <a:rPr lang="en-US"/>
            <a:t>What do you think it would be like to live there?</a:t>
          </a:r>
        </a:p>
      </dgm:t>
    </dgm:pt>
    <dgm:pt modelId="{5E4894D9-D1D5-4A67-A9EB-6B53FFD7DA26}" type="parTrans" cxnId="{C33CBFEA-7401-44FF-AE72-13F842E3A33F}">
      <dgm:prSet/>
      <dgm:spPr/>
      <dgm:t>
        <a:bodyPr/>
        <a:lstStyle/>
        <a:p>
          <a:endParaRPr lang="en-US"/>
        </a:p>
      </dgm:t>
    </dgm:pt>
    <dgm:pt modelId="{B20DE8EB-1C07-40BE-B464-03C15AA3A93A}" type="sibTrans" cxnId="{C33CBFEA-7401-44FF-AE72-13F842E3A33F}">
      <dgm:prSet/>
      <dgm:spPr/>
      <dgm:t>
        <a:bodyPr/>
        <a:lstStyle/>
        <a:p>
          <a:endParaRPr lang="en-US"/>
        </a:p>
      </dgm:t>
    </dgm:pt>
    <dgm:pt modelId="{3EAE7FF3-AB18-4D70-B6D6-577FF1E0A0F9}">
      <dgm:prSet/>
      <dgm:spPr/>
      <dgm:t>
        <a:bodyPr/>
        <a:lstStyle/>
        <a:p>
          <a:r>
            <a:rPr lang="en-US" dirty="0"/>
            <a:t>Do you know any famous landmarks or features of the city?</a:t>
          </a:r>
        </a:p>
      </dgm:t>
    </dgm:pt>
    <dgm:pt modelId="{2FF09F5A-3FFD-4EC2-9409-932CAECFDF4A}" type="parTrans" cxnId="{9AF8D650-441E-4C8A-B5DE-206B957FF2B4}">
      <dgm:prSet/>
      <dgm:spPr/>
      <dgm:t>
        <a:bodyPr/>
        <a:lstStyle/>
        <a:p>
          <a:endParaRPr lang="en-US"/>
        </a:p>
      </dgm:t>
    </dgm:pt>
    <dgm:pt modelId="{CF103DFF-D9B3-47DC-BD52-AB93B68EBC39}" type="sibTrans" cxnId="{9AF8D650-441E-4C8A-B5DE-206B957FF2B4}">
      <dgm:prSet/>
      <dgm:spPr/>
      <dgm:t>
        <a:bodyPr/>
        <a:lstStyle/>
        <a:p>
          <a:endParaRPr lang="en-US"/>
        </a:p>
      </dgm:t>
    </dgm:pt>
    <dgm:pt modelId="{B3A08721-D94D-4304-9174-95D1E9BC39FC}" type="pres">
      <dgm:prSet presAssocID="{1D53D626-EB66-4A4E-8368-45C4FA951128}" presName="linear" presStyleCnt="0">
        <dgm:presLayoutVars>
          <dgm:animLvl val="lvl"/>
          <dgm:resizeHandles val="exact"/>
        </dgm:presLayoutVars>
      </dgm:prSet>
      <dgm:spPr/>
      <dgm:t>
        <a:bodyPr/>
        <a:lstStyle/>
        <a:p>
          <a:endParaRPr lang="en-US"/>
        </a:p>
      </dgm:t>
    </dgm:pt>
    <dgm:pt modelId="{B7C6316D-BB93-4E5A-A8E7-B79ACEAFDBC2}" type="pres">
      <dgm:prSet presAssocID="{A26D1C9D-7E5C-41BF-BEB6-27D761C7F2AE}" presName="parentText" presStyleLbl="node1" presStyleIdx="0" presStyleCnt="3">
        <dgm:presLayoutVars>
          <dgm:chMax val="0"/>
          <dgm:bulletEnabled val="1"/>
        </dgm:presLayoutVars>
      </dgm:prSet>
      <dgm:spPr/>
      <dgm:t>
        <a:bodyPr/>
        <a:lstStyle/>
        <a:p>
          <a:endParaRPr lang="en-US"/>
        </a:p>
      </dgm:t>
    </dgm:pt>
    <dgm:pt modelId="{A4D1E501-B49E-4666-9581-BD4EACBBD9A8}" type="pres">
      <dgm:prSet presAssocID="{9F95486F-E0F9-41FB-8C34-DE60D8FAC75B}" presName="spacer" presStyleCnt="0"/>
      <dgm:spPr/>
    </dgm:pt>
    <dgm:pt modelId="{65AF47C9-C7C2-4EFE-AADD-81A61B14A900}" type="pres">
      <dgm:prSet presAssocID="{CBCF1B99-6ED9-4B94-924C-7EDD9E969C76}" presName="parentText" presStyleLbl="node1" presStyleIdx="1" presStyleCnt="3">
        <dgm:presLayoutVars>
          <dgm:chMax val="0"/>
          <dgm:bulletEnabled val="1"/>
        </dgm:presLayoutVars>
      </dgm:prSet>
      <dgm:spPr/>
      <dgm:t>
        <a:bodyPr/>
        <a:lstStyle/>
        <a:p>
          <a:endParaRPr lang="en-US"/>
        </a:p>
      </dgm:t>
    </dgm:pt>
    <dgm:pt modelId="{18CB01B8-0A66-4480-9A0A-D7CF604D6251}" type="pres">
      <dgm:prSet presAssocID="{B20DE8EB-1C07-40BE-B464-03C15AA3A93A}" presName="spacer" presStyleCnt="0"/>
      <dgm:spPr/>
    </dgm:pt>
    <dgm:pt modelId="{0CA5B9F6-D3B1-4189-BB14-430B1655EE5F}" type="pres">
      <dgm:prSet presAssocID="{3EAE7FF3-AB18-4D70-B6D6-577FF1E0A0F9}" presName="parentText" presStyleLbl="node1" presStyleIdx="2" presStyleCnt="3">
        <dgm:presLayoutVars>
          <dgm:chMax val="0"/>
          <dgm:bulletEnabled val="1"/>
        </dgm:presLayoutVars>
      </dgm:prSet>
      <dgm:spPr/>
      <dgm:t>
        <a:bodyPr/>
        <a:lstStyle/>
        <a:p>
          <a:endParaRPr lang="en-US"/>
        </a:p>
      </dgm:t>
    </dgm:pt>
  </dgm:ptLst>
  <dgm:cxnLst>
    <dgm:cxn modelId="{2284A7A2-4DDD-44BF-A9ED-8012F248FCE9}" srcId="{1D53D626-EB66-4A4E-8368-45C4FA951128}" destId="{A26D1C9D-7E5C-41BF-BEB6-27D761C7F2AE}" srcOrd="0" destOrd="0" parTransId="{2A06B9B1-6CF9-4259-AA25-BAE1E2546238}" sibTransId="{9F95486F-E0F9-41FB-8C34-DE60D8FAC75B}"/>
    <dgm:cxn modelId="{A6C22BE1-FA6C-4982-983A-0491A7BD0BB9}" type="presOf" srcId="{3EAE7FF3-AB18-4D70-B6D6-577FF1E0A0F9}" destId="{0CA5B9F6-D3B1-4189-BB14-430B1655EE5F}" srcOrd="0" destOrd="0" presId="urn:microsoft.com/office/officeart/2005/8/layout/vList2"/>
    <dgm:cxn modelId="{9A67AC53-059F-4480-8211-B4F3D50AED4F}" type="presOf" srcId="{A26D1C9D-7E5C-41BF-BEB6-27D761C7F2AE}" destId="{B7C6316D-BB93-4E5A-A8E7-B79ACEAFDBC2}" srcOrd="0" destOrd="0" presId="urn:microsoft.com/office/officeart/2005/8/layout/vList2"/>
    <dgm:cxn modelId="{C33CBFEA-7401-44FF-AE72-13F842E3A33F}" srcId="{1D53D626-EB66-4A4E-8368-45C4FA951128}" destId="{CBCF1B99-6ED9-4B94-924C-7EDD9E969C76}" srcOrd="1" destOrd="0" parTransId="{5E4894D9-D1D5-4A67-A9EB-6B53FFD7DA26}" sibTransId="{B20DE8EB-1C07-40BE-B464-03C15AA3A93A}"/>
    <dgm:cxn modelId="{960071FE-6E6D-45EE-93B1-5F86473F04C4}" type="presOf" srcId="{1D53D626-EB66-4A4E-8368-45C4FA951128}" destId="{B3A08721-D94D-4304-9174-95D1E9BC39FC}" srcOrd="0" destOrd="0" presId="urn:microsoft.com/office/officeart/2005/8/layout/vList2"/>
    <dgm:cxn modelId="{9AF8D650-441E-4C8A-B5DE-206B957FF2B4}" srcId="{1D53D626-EB66-4A4E-8368-45C4FA951128}" destId="{3EAE7FF3-AB18-4D70-B6D6-577FF1E0A0F9}" srcOrd="2" destOrd="0" parTransId="{2FF09F5A-3FFD-4EC2-9409-932CAECFDF4A}" sibTransId="{CF103DFF-D9B3-47DC-BD52-AB93B68EBC39}"/>
    <dgm:cxn modelId="{4C815265-104B-4193-AF1A-0865FBFF362A}" type="presOf" srcId="{CBCF1B99-6ED9-4B94-924C-7EDD9E969C76}" destId="{65AF47C9-C7C2-4EFE-AADD-81A61B14A900}" srcOrd="0" destOrd="0" presId="urn:microsoft.com/office/officeart/2005/8/layout/vList2"/>
    <dgm:cxn modelId="{F27CCB52-0D34-41B4-A010-57C3EBB2F54B}" type="presParOf" srcId="{B3A08721-D94D-4304-9174-95D1E9BC39FC}" destId="{B7C6316D-BB93-4E5A-A8E7-B79ACEAFDBC2}" srcOrd="0" destOrd="0" presId="urn:microsoft.com/office/officeart/2005/8/layout/vList2"/>
    <dgm:cxn modelId="{B4B47D72-2D29-448B-AE58-FA73DF6EE0D8}" type="presParOf" srcId="{B3A08721-D94D-4304-9174-95D1E9BC39FC}" destId="{A4D1E501-B49E-4666-9581-BD4EACBBD9A8}" srcOrd="1" destOrd="0" presId="urn:microsoft.com/office/officeart/2005/8/layout/vList2"/>
    <dgm:cxn modelId="{46E943F4-3006-4EB5-9F4B-D80D837EB2FC}" type="presParOf" srcId="{B3A08721-D94D-4304-9174-95D1E9BC39FC}" destId="{65AF47C9-C7C2-4EFE-AADD-81A61B14A900}" srcOrd="2" destOrd="0" presId="urn:microsoft.com/office/officeart/2005/8/layout/vList2"/>
    <dgm:cxn modelId="{216BE1A7-C4F8-4413-B938-EDD05677686E}" type="presParOf" srcId="{B3A08721-D94D-4304-9174-95D1E9BC39FC}" destId="{18CB01B8-0A66-4480-9A0A-D7CF604D6251}" srcOrd="3" destOrd="0" presId="urn:microsoft.com/office/officeart/2005/8/layout/vList2"/>
    <dgm:cxn modelId="{5E652510-A308-487E-B38B-48FFF3335195}" type="presParOf" srcId="{B3A08721-D94D-4304-9174-95D1E9BC39FC}" destId="{0CA5B9F6-D3B1-4189-BB14-430B1655EE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3D626-EB66-4A4E-8368-45C4FA9511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26D1C9D-7E5C-41BF-BEB6-27D761C7F2AE}">
      <dgm:prSet/>
      <dgm:spPr/>
      <dgm:t>
        <a:bodyPr/>
        <a:lstStyle/>
        <a:p>
          <a:r>
            <a:rPr lang="en-US" dirty="0"/>
            <a:t>Now that we’ve looked at these images, should we add anything to our list?</a:t>
          </a:r>
        </a:p>
      </dgm:t>
    </dgm:pt>
    <dgm:pt modelId="{2A06B9B1-6CF9-4259-AA25-BAE1E2546238}" type="parTrans" cxnId="{2284A7A2-4DDD-44BF-A9ED-8012F248FCE9}">
      <dgm:prSet/>
      <dgm:spPr/>
      <dgm:t>
        <a:bodyPr/>
        <a:lstStyle/>
        <a:p>
          <a:endParaRPr lang="en-US"/>
        </a:p>
      </dgm:t>
    </dgm:pt>
    <dgm:pt modelId="{9F95486F-E0F9-41FB-8C34-DE60D8FAC75B}" type="sibTrans" cxnId="{2284A7A2-4DDD-44BF-A9ED-8012F248FCE9}">
      <dgm:prSet/>
      <dgm:spPr/>
      <dgm:t>
        <a:bodyPr/>
        <a:lstStyle/>
        <a:p>
          <a:endParaRPr lang="en-US"/>
        </a:p>
      </dgm:t>
    </dgm:pt>
    <dgm:pt modelId="{B3A08721-D94D-4304-9174-95D1E9BC39FC}" type="pres">
      <dgm:prSet presAssocID="{1D53D626-EB66-4A4E-8368-45C4FA951128}" presName="linear" presStyleCnt="0">
        <dgm:presLayoutVars>
          <dgm:animLvl val="lvl"/>
          <dgm:resizeHandles val="exact"/>
        </dgm:presLayoutVars>
      </dgm:prSet>
      <dgm:spPr/>
      <dgm:t>
        <a:bodyPr/>
        <a:lstStyle/>
        <a:p>
          <a:endParaRPr lang="en-US"/>
        </a:p>
      </dgm:t>
    </dgm:pt>
    <dgm:pt modelId="{B7C6316D-BB93-4E5A-A8E7-B79ACEAFDBC2}" type="pres">
      <dgm:prSet presAssocID="{A26D1C9D-7E5C-41BF-BEB6-27D761C7F2AE}" presName="parentText" presStyleLbl="node1" presStyleIdx="0" presStyleCnt="1">
        <dgm:presLayoutVars>
          <dgm:chMax val="0"/>
          <dgm:bulletEnabled val="1"/>
        </dgm:presLayoutVars>
      </dgm:prSet>
      <dgm:spPr/>
      <dgm:t>
        <a:bodyPr/>
        <a:lstStyle/>
        <a:p>
          <a:endParaRPr lang="en-US"/>
        </a:p>
      </dgm:t>
    </dgm:pt>
  </dgm:ptLst>
  <dgm:cxnLst>
    <dgm:cxn modelId="{2284A7A2-4DDD-44BF-A9ED-8012F248FCE9}" srcId="{1D53D626-EB66-4A4E-8368-45C4FA951128}" destId="{A26D1C9D-7E5C-41BF-BEB6-27D761C7F2AE}" srcOrd="0" destOrd="0" parTransId="{2A06B9B1-6CF9-4259-AA25-BAE1E2546238}" sibTransId="{9F95486F-E0F9-41FB-8C34-DE60D8FAC75B}"/>
    <dgm:cxn modelId="{960071FE-6E6D-45EE-93B1-5F86473F04C4}" type="presOf" srcId="{1D53D626-EB66-4A4E-8368-45C4FA951128}" destId="{B3A08721-D94D-4304-9174-95D1E9BC39FC}" srcOrd="0" destOrd="0" presId="urn:microsoft.com/office/officeart/2005/8/layout/vList2"/>
    <dgm:cxn modelId="{9A67AC53-059F-4480-8211-B4F3D50AED4F}" type="presOf" srcId="{A26D1C9D-7E5C-41BF-BEB6-27D761C7F2AE}" destId="{B7C6316D-BB93-4E5A-A8E7-B79ACEAFDBC2}" srcOrd="0" destOrd="0" presId="urn:microsoft.com/office/officeart/2005/8/layout/vList2"/>
    <dgm:cxn modelId="{F27CCB52-0D34-41B4-A010-57C3EBB2F54B}" type="presParOf" srcId="{B3A08721-D94D-4304-9174-95D1E9BC39FC}" destId="{B7C6316D-BB93-4E5A-A8E7-B79ACEAFDBC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3D626-EB66-4A4E-8368-45C4FA9511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26D1C9D-7E5C-41BF-BEB6-27D761C7F2AE}">
      <dgm:prSet/>
      <dgm:spPr/>
      <dgm:t>
        <a:bodyPr/>
        <a:lstStyle/>
        <a:p>
          <a:r>
            <a:rPr lang="en-US" dirty="0"/>
            <a:t>What are some examples of imagery Cohen uses?</a:t>
          </a:r>
        </a:p>
      </dgm:t>
    </dgm:pt>
    <dgm:pt modelId="{2A06B9B1-6CF9-4259-AA25-BAE1E2546238}" type="parTrans" cxnId="{2284A7A2-4DDD-44BF-A9ED-8012F248FCE9}">
      <dgm:prSet/>
      <dgm:spPr/>
      <dgm:t>
        <a:bodyPr/>
        <a:lstStyle/>
        <a:p>
          <a:endParaRPr lang="en-US"/>
        </a:p>
      </dgm:t>
    </dgm:pt>
    <dgm:pt modelId="{9F95486F-E0F9-41FB-8C34-DE60D8FAC75B}" type="sibTrans" cxnId="{2284A7A2-4DDD-44BF-A9ED-8012F248FCE9}">
      <dgm:prSet/>
      <dgm:spPr/>
      <dgm:t>
        <a:bodyPr/>
        <a:lstStyle/>
        <a:p>
          <a:endParaRPr lang="en-US"/>
        </a:p>
      </dgm:t>
    </dgm:pt>
    <dgm:pt modelId="{CC425916-25C7-4556-B0DE-3828F40257CD}">
      <dgm:prSet/>
      <dgm:spPr/>
      <dgm:t>
        <a:bodyPr/>
        <a:lstStyle/>
        <a:p>
          <a:r>
            <a:rPr lang="en-US" dirty="0"/>
            <a:t>What else did you notice about this piece?</a:t>
          </a:r>
        </a:p>
      </dgm:t>
    </dgm:pt>
    <dgm:pt modelId="{E112AF45-4636-4C0A-96AA-38F8DCC53FB8}" type="parTrans" cxnId="{BEC3FF34-8C36-43B7-A464-6FF0537E4841}">
      <dgm:prSet/>
      <dgm:spPr/>
      <dgm:t>
        <a:bodyPr/>
        <a:lstStyle/>
        <a:p>
          <a:endParaRPr lang="en-CA"/>
        </a:p>
      </dgm:t>
    </dgm:pt>
    <dgm:pt modelId="{22DEAA3B-447A-450F-893A-A16DF4CE38F7}" type="sibTrans" cxnId="{BEC3FF34-8C36-43B7-A464-6FF0537E4841}">
      <dgm:prSet/>
      <dgm:spPr/>
      <dgm:t>
        <a:bodyPr/>
        <a:lstStyle/>
        <a:p>
          <a:endParaRPr lang="en-CA"/>
        </a:p>
      </dgm:t>
    </dgm:pt>
    <dgm:pt modelId="{C0ED42FC-D337-4B72-9737-AB04DA79EB44}">
      <dgm:prSet/>
      <dgm:spPr/>
      <dgm:t>
        <a:bodyPr/>
        <a:lstStyle/>
        <a:p>
          <a:r>
            <a:rPr lang="en-US" dirty="0"/>
            <a:t>How does Cohen feel about New York City? How do you know?</a:t>
          </a:r>
        </a:p>
      </dgm:t>
    </dgm:pt>
    <dgm:pt modelId="{D3C86C56-D25E-424F-8E55-16F1341C1674}" type="parTrans" cxnId="{991ED333-BAF4-43D2-BB5D-A2F092093CDD}">
      <dgm:prSet/>
      <dgm:spPr/>
      <dgm:t>
        <a:bodyPr/>
        <a:lstStyle/>
        <a:p>
          <a:endParaRPr lang="en-CA"/>
        </a:p>
      </dgm:t>
    </dgm:pt>
    <dgm:pt modelId="{4A924B67-3295-43B2-BA56-A67F770A0DA5}" type="sibTrans" cxnId="{991ED333-BAF4-43D2-BB5D-A2F092093CDD}">
      <dgm:prSet/>
      <dgm:spPr/>
      <dgm:t>
        <a:bodyPr/>
        <a:lstStyle/>
        <a:p>
          <a:endParaRPr lang="en-CA"/>
        </a:p>
      </dgm:t>
    </dgm:pt>
    <dgm:pt modelId="{C40C1882-16F1-4F52-9778-5D0A9DFBA4E1}">
      <dgm:prSet/>
      <dgm:spPr/>
      <dgm:t>
        <a:bodyPr/>
        <a:lstStyle/>
        <a:p>
          <a:r>
            <a:rPr lang="en-US" dirty="0"/>
            <a:t>Is it possible to be confused?</a:t>
          </a:r>
        </a:p>
      </dgm:t>
    </dgm:pt>
    <dgm:pt modelId="{155FB581-8A63-4990-9432-A7227A8B4168}" type="parTrans" cxnId="{DDA56237-9F84-43DF-8D49-BA5046EE04A3}">
      <dgm:prSet/>
      <dgm:spPr/>
      <dgm:t>
        <a:bodyPr/>
        <a:lstStyle/>
        <a:p>
          <a:endParaRPr lang="en-CA"/>
        </a:p>
      </dgm:t>
    </dgm:pt>
    <dgm:pt modelId="{376FEA11-852A-411B-B487-164A8F5FBFE8}" type="sibTrans" cxnId="{DDA56237-9F84-43DF-8D49-BA5046EE04A3}">
      <dgm:prSet/>
      <dgm:spPr/>
      <dgm:t>
        <a:bodyPr/>
        <a:lstStyle/>
        <a:p>
          <a:endParaRPr lang="en-CA"/>
        </a:p>
      </dgm:t>
    </dgm:pt>
    <dgm:pt modelId="{62A0E593-C8C8-4A84-9FD8-AF8068C5B23E}">
      <dgm:prSet/>
      <dgm:spPr/>
      <dgm:t>
        <a:bodyPr/>
        <a:lstStyle/>
        <a:p>
          <a:r>
            <a:rPr lang="en-US" dirty="0"/>
            <a:t>Have you ever felt this way about a place?</a:t>
          </a:r>
        </a:p>
      </dgm:t>
    </dgm:pt>
    <dgm:pt modelId="{A0BB2FB7-9B62-42D0-A2FA-A0BC488B24A5}" type="parTrans" cxnId="{A67FAD3A-CF53-40EB-B420-3B97FD528ED0}">
      <dgm:prSet/>
      <dgm:spPr/>
    </dgm:pt>
    <dgm:pt modelId="{3FED7797-FF91-4BCE-9FA4-4B5030CF87C9}" type="sibTrans" cxnId="{A67FAD3A-CF53-40EB-B420-3B97FD528ED0}">
      <dgm:prSet/>
      <dgm:spPr/>
    </dgm:pt>
    <dgm:pt modelId="{B3A08721-D94D-4304-9174-95D1E9BC39FC}" type="pres">
      <dgm:prSet presAssocID="{1D53D626-EB66-4A4E-8368-45C4FA951128}" presName="linear" presStyleCnt="0">
        <dgm:presLayoutVars>
          <dgm:animLvl val="lvl"/>
          <dgm:resizeHandles val="exact"/>
        </dgm:presLayoutVars>
      </dgm:prSet>
      <dgm:spPr/>
      <dgm:t>
        <a:bodyPr/>
        <a:lstStyle/>
        <a:p>
          <a:endParaRPr lang="en-US"/>
        </a:p>
      </dgm:t>
    </dgm:pt>
    <dgm:pt modelId="{B7C6316D-BB93-4E5A-A8E7-B79ACEAFDBC2}" type="pres">
      <dgm:prSet presAssocID="{A26D1C9D-7E5C-41BF-BEB6-27D761C7F2AE}" presName="parentText" presStyleLbl="node1" presStyleIdx="0" presStyleCnt="5">
        <dgm:presLayoutVars>
          <dgm:chMax val="0"/>
          <dgm:bulletEnabled val="1"/>
        </dgm:presLayoutVars>
      </dgm:prSet>
      <dgm:spPr/>
      <dgm:t>
        <a:bodyPr/>
        <a:lstStyle/>
        <a:p>
          <a:endParaRPr lang="en-US"/>
        </a:p>
      </dgm:t>
    </dgm:pt>
    <dgm:pt modelId="{5D6F53A0-16E6-4A4B-B694-BAF90E4671B8}" type="pres">
      <dgm:prSet presAssocID="{9F95486F-E0F9-41FB-8C34-DE60D8FAC75B}" presName="spacer" presStyleCnt="0"/>
      <dgm:spPr/>
    </dgm:pt>
    <dgm:pt modelId="{D235453F-064C-4035-BFAF-320CBCE4B4F8}" type="pres">
      <dgm:prSet presAssocID="{CC425916-25C7-4556-B0DE-3828F40257CD}" presName="parentText" presStyleLbl="node1" presStyleIdx="1" presStyleCnt="5">
        <dgm:presLayoutVars>
          <dgm:chMax val="0"/>
          <dgm:bulletEnabled val="1"/>
        </dgm:presLayoutVars>
      </dgm:prSet>
      <dgm:spPr/>
      <dgm:t>
        <a:bodyPr/>
        <a:lstStyle/>
        <a:p>
          <a:endParaRPr lang="en-US"/>
        </a:p>
      </dgm:t>
    </dgm:pt>
    <dgm:pt modelId="{D7862343-B151-405F-A55A-2D0053152EAB}" type="pres">
      <dgm:prSet presAssocID="{22DEAA3B-447A-450F-893A-A16DF4CE38F7}" presName="spacer" presStyleCnt="0"/>
      <dgm:spPr/>
    </dgm:pt>
    <dgm:pt modelId="{CB594AEC-5789-4D27-A376-EB5C6A653432}" type="pres">
      <dgm:prSet presAssocID="{C0ED42FC-D337-4B72-9737-AB04DA79EB44}" presName="parentText" presStyleLbl="node1" presStyleIdx="2" presStyleCnt="5">
        <dgm:presLayoutVars>
          <dgm:chMax val="0"/>
          <dgm:bulletEnabled val="1"/>
        </dgm:presLayoutVars>
      </dgm:prSet>
      <dgm:spPr/>
      <dgm:t>
        <a:bodyPr/>
        <a:lstStyle/>
        <a:p>
          <a:endParaRPr lang="en-US"/>
        </a:p>
      </dgm:t>
    </dgm:pt>
    <dgm:pt modelId="{752571A4-09F7-4830-99B2-4A36676C6BB4}" type="pres">
      <dgm:prSet presAssocID="{4A924B67-3295-43B2-BA56-A67F770A0DA5}" presName="spacer" presStyleCnt="0"/>
      <dgm:spPr/>
    </dgm:pt>
    <dgm:pt modelId="{40F8119F-2E97-49E6-929A-ED4375A3F225}" type="pres">
      <dgm:prSet presAssocID="{C40C1882-16F1-4F52-9778-5D0A9DFBA4E1}" presName="parentText" presStyleLbl="node1" presStyleIdx="3" presStyleCnt="5">
        <dgm:presLayoutVars>
          <dgm:chMax val="0"/>
          <dgm:bulletEnabled val="1"/>
        </dgm:presLayoutVars>
      </dgm:prSet>
      <dgm:spPr/>
      <dgm:t>
        <a:bodyPr/>
        <a:lstStyle/>
        <a:p>
          <a:endParaRPr lang="en-US"/>
        </a:p>
      </dgm:t>
    </dgm:pt>
    <dgm:pt modelId="{63AAA9C1-7C5A-4922-B37C-6F86F5F3A135}" type="pres">
      <dgm:prSet presAssocID="{376FEA11-852A-411B-B487-164A8F5FBFE8}" presName="spacer" presStyleCnt="0"/>
      <dgm:spPr/>
    </dgm:pt>
    <dgm:pt modelId="{949CB651-F230-424B-9D96-18B5C556EC15}" type="pres">
      <dgm:prSet presAssocID="{62A0E593-C8C8-4A84-9FD8-AF8068C5B23E}" presName="parentText" presStyleLbl="node1" presStyleIdx="4" presStyleCnt="5">
        <dgm:presLayoutVars>
          <dgm:chMax val="0"/>
          <dgm:bulletEnabled val="1"/>
        </dgm:presLayoutVars>
      </dgm:prSet>
      <dgm:spPr/>
      <dgm:t>
        <a:bodyPr/>
        <a:lstStyle/>
        <a:p>
          <a:endParaRPr lang="en-US"/>
        </a:p>
      </dgm:t>
    </dgm:pt>
  </dgm:ptLst>
  <dgm:cxnLst>
    <dgm:cxn modelId="{CA92E51C-229B-4717-8288-1AA042A5FF08}" type="presOf" srcId="{C0ED42FC-D337-4B72-9737-AB04DA79EB44}" destId="{CB594AEC-5789-4D27-A376-EB5C6A653432}" srcOrd="0" destOrd="0" presId="urn:microsoft.com/office/officeart/2005/8/layout/vList2"/>
    <dgm:cxn modelId="{BEC3FF34-8C36-43B7-A464-6FF0537E4841}" srcId="{1D53D626-EB66-4A4E-8368-45C4FA951128}" destId="{CC425916-25C7-4556-B0DE-3828F40257CD}" srcOrd="1" destOrd="0" parTransId="{E112AF45-4636-4C0A-96AA-38F8DCC53FB8}" sibTransId="{22DEAA3B-447A-450F-893A-A16DF4CE38F7}"/>
    <dgm:cxn modelId="{F8F24501-8378-4E9C-9604-E60977D5CE4F}" type="presOf" srcId="{CC425916-25C7-4556-B0DE-3828F40257CD}" destId="{D235453F-064C-4035-BFAF-320CBCE4B4F8}" srcOrd="0" destOrd="0" presId="urn:microsoft.com/office/officeart/2005/8/layout/vList2"/>
    <dgm:cxn modelId="{A67FAD3A-CF53-40EB-B420-3B97FD528ED0}" srcId="{1D53D626-EB66-4A4E-8368-45C4FA951128}" destId="{62A0E593-C8C8-4A84-9FD8-AF8068C5B23E}" srcOrd="4" destOrd="0" parTransId="{A0BB2FB7-9B62-42D0-A2FA-A0BC488B24A5}" sibTransId="{3FED7797-FF91-4BCE-9FA4-4B5030CF87C9}"/>
    <dgm:cxn modelId="{5472FBD4-67D2-4419-8199-8B840A732D52}" type="presOf" srcId="{62A0E593-C8C8-4A84-9FD8-AF8068C5B23E}" destId="{949CB651-F230-424B-9D96-18B5C556EC15}" srcOrd="0" destOrd="0" presId="urn:microsoft.com/office/officeart/2005/8/layout/vList2"/>
    <dgm:cxn modelId="{991ED333-BAF4-43D2-BB5D-A2F092093CDD}" srcId="{1D53D626-EB66-4A4E-8368-45C4FA951128}" destId="{C0ED42FC-D337-4B72-9737-AB04DA79EB44}" srcOrd="2" destOrd="0" parTransId="{D3C86C56-D25E-424F-8E55-16F1341C1674}" sibTransId="{4A924B67-3295-43B2-BA56-A67F770A0DA5}"/>
    <dgm:cxn modelId="{960071FE-6E6D-45EE-93B1-5F86473F04C4}" type="presOf" srcId="{1D53D626-EB66-4A4E-8368-45C4FA951128}" destId="{B3A08721-D94D-4304-9174-95D1E9BC39FC}" srcOrd="0" destOrd="0" presId="urn:microsoft.com/office/officeart/2005/8/layout/vList2"/>
    <dgm:cxn modelId="{9A67AC53-059F-4480-8211-B4F3D50AED4F}" type="presOf" srcId="{A26D1C9D-7E5C-41BF-BEB6-27D761C7F2AE}" destId="{B7C6316D-BB93-4E5A-A8E7-B79ACEAFDBC2}" srcOrd="0" destOrd="0" presId="urn:microsoft.com/office/officeart/2005/8/layout/vList2"/>
    <dgm:cxn modelId="{2284A7A2-4DDD-44BF-A9ED-8012F248FCE9}" srcId="{1D53D626-EB66-4A4E-8368-45C4FA951128}" destId="{A26D1C9D-7E5C-41BF-BEB6-27D761C7F2AE}" srcOrd="0" destOrd="0" parTransId="{2A06B9B1-6CF9-4259-AA25-BAE1E2546238}" sibTransId="{9F95486F-E0F9-41FB-8C34-DE60D8FAC75B}"/>
    <dgm:cxn modelId="{DDA56237-9F84-43DF-8D49-BA5046EE04A3}" srcId="{1D53D626-EB66-4A4E-8368-45C4FA951128}" destId="{C40C1882-16F1-4F52-9778-5D0A9DFBA4E1}" srcOrd="3" destOrd="0" parTransId="{155FB581-8A63-4990-9432-A7227A8B4168}" sibTransId="{376FEA11-852A-411B-B487-164A8F5FBFE8}"/>
    <dgm:cxn modelId="{C9EDED3A-19D4-4229-8B58-12F42F33ABBF}" type="presOf" srcId="{C40C1882-16F1-4F52-9778-5D0A9DFBA4E1}" destId="{40F8119F-2E97-49E6-929A-ED4375A3F225}" srcOrd="0" destOrd="0" presId="urn:microsoft.com/office/officeart/2005/8/layout/vList2"/>
    <dgm:cxn modelId="{F27CCB52-0D34-41B4-A010-57C3EBB2F54B}" type="presParOf" srcId="{B3A08721-D94D-4304-9174-95D1E9BC39FC}" destId="{B7C6316D-BB93-4E5A-A8E7-B79ACEAFDBC2}" srcOrd="0" destOrd="0" presId="urn:microsoft.com/office/officeart/2005/8/layout/vList2"/>
    <dgm:cxn modelId="{D31793EE-DAD8-42FF-8B88-E75DE9B6CE88}" type="presParOf" srcId="{B3A08721-D94D-4304-9174-95D1E9BC39FC}" destId="{5D6F53A0-16E6-4A4B-B694-BAF90E4671B8}" srcOrd="1" destOrd="0" presId="urn:microsoft.com/office/officeart/2005/8/layout/vList2"/>
    <dgm:cxn modelId="{17200EAB-4A39-4B6D-8DA2-C5AF8F39CDAF}" type="presParOf" srcId="{B3A08721-D94D-4304-9174-95D1E9BC39FC}" destId="{D235453F-064C-4035-BFAF-320CBCE4B4F8}" srcOrd="2" destOrd="0" presId="urn:microsoft.com/office/officeart/2005/8/layout/vList2"/>
    <dgm:cxn modelId="{81BA6766-3D3D-4CB6-9D70-48333335E63F}" type="presParOf" srcId="{B3A08721-D94D-4304-9174-95D1E9BC39FC}" destId="{D7862343-B151-405F-A55A-2D0053152EAB}" srcOrd="3" destOrd="0" presId="urn:microsoft.com/office/officeart/2005/8/layout/vList2"/>
    <dgm:cxn modelId="{C9837F8B-1486-4760-AD7A-10C851878D80}" type="presParOf" srcId="{B3A08721-D94D-4304-9174-95D1E9BC39FC}" destId="{CB594AEC-5789-4D27-A376-EB5C6A653432}" srcOrd="4" destOrd="0" presId="urn:microsoft.com/office/officeart/2005/8/layout/vList2"/>
    <dgm:cxn modelId="{299A8299-475F-4676-A3E5-7B9B5C2882E3}" type="presParOf" srcId="{B3A08721-D94D-4304-9174-95D1E9BC39FC}" destId="{752571A4-09F7-4830-99B2-4A36676C6BB4}" srcOrd="5" destOrd="0" presId="urn:microsoft.com/office/officeart/2005/8/layout/vList2"/>
    <dgm:cxn modelId="{3E3DFED6-0851-44F5-9691-880A08A0FF52}" type="presParOf" srcId="{B3A08721-D94D-4304-9174-95D1E9BC39FC}" destId="{40F8119F-2E97-49E6-929A-ED4375A3F225}" srcOrd="6" destOrd="0" presId="urn:microsoft.com/office/officeart/2005/8/layout/vList2"/>
    <dgm:cxn modelId="{FE6F769E-7068-4E9A-8AC0-A16D96B8557C}" type="presParOf" srcId="{B3A08721-D94D-4304-9174-95D1E9BC39FC}" destId="{63AAA9C1-7C5A-4922-B37C-6F86F5F3A135}" srcOrd="7" destOrd="0" presId="urn:microsoft.com/office/officeart/2005/8/layout/vList2"/>
    <dgm:cxn modelId="{20DB7E95-68EF-4BA0-A1AA-1DAA743587E1}" type="presParOf" srcId="{B3A08721-D94D-4304-9174-95D1E9BC39FC}" destId="{949CB651-F230-424B-9D96-18B5C556EC1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53D626-EB66-4A4E-8368-45C4FA9511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26D1C9D-7E5C-41BF-BEB6-27D761C7F2AE}">
      <dgm:prSet/>
      <dgm:spPr/>
      <dgm:t>
        <a:bodyPr/>
        <a:lstStyle/>
        <a:p>
          <a:r>
            <a:rPr lang="en-US" dirty="0"/>
            <a:t>What are some examples of imagery in this song?</a:t>
          </a:r>
        </a:p>
      </dgm:t>
    </dgm:pt>
    <dgm:pt modelId="{2A06B9B1-6CF9-4259-AA25-BAE1E2546238}" type="parTrans" cxnId="{2284A7A2-4DDD-44BF-A9ED-8012F248FCE9}">
      <dgm:prSet/>
      <dgm:spPr/>
      <dgm:t>
        <a:bodyPr/>
        <a:lstStyle/>
        <a:p>
          <a:endParaRPr lang="en-US"/>
        </a:p>
      </dgm:t>
    </dgm:pt>
    <dgm:pt modelId="{9F95486F-E0F9-41FB-8C34-DE60D8FAC75B}" type="sibTrans" cxnId="{2284A7A2-4DDD-44BF-A9ED-8012F248FCE9}">
      <dgm:prSet/>
      <dgm:spPr/>
      <dgm:t>
        <a:bodyPr/>
        <a:lstStyle/>
        <a:p>
          <a:endParaRPr lang="en-US"/>
        </a:p>
      </dgm:t>
    </dgm:pt>
    <dgm:pt modelId="{C0ED42FC-D337-4B72-9737-AB04DA79EB44}">
      <dgm:prSet/>
      <dgm:spPr/>
      <dgm:t>
        <a:bodyPr/>
        <a:lstStyle/>
        <a:p>
          <a:r>
            <a:rPr lang="en-US" dirty="0"/>
            <a:t>How does the speaker feel about Winnipeg? How do you know?</a:t>
          </a:r>
        </a:p>
      </dgm:t>
    </dgm:pt>
    <dgm:pt modelId="{D3C86C56-D25E-424F-8E55-16F1341C1674}" type="parTrans" cxnId="{991ED333-BAF4-43D2-BB5D-A2F092093CDD}">
      <dgm:prSet/>
      <dgm:spPr/>
      <dgm:t>
        <a:bodyPr/>
        <a:lstStyle/>
        <a:p>
          <a:endParaRPr lang="en-CA"/>
        </a:p>
      </dgm:t>
    </dgm:pt>
    <dgm:pt modelId="{4A924B67-3295-43B2-BA56-A67F770A0DA5}" type="sibTrans" cxnId="{991ED333-BAF4-43D2-BB5D-A2F092093CDD}">
      <dgm:prSet/>
      <dgm:spPr/>
      <dgm:t>
        <a:bodyPr/>
        <a:lstStyle/>
        <a:p>
          <a:endParaRPr lang="en-CA"/>
        </a:p>
      </dgm:t>
    </dgm:pt>
    <dgm:pt modelId="{C40C1882-16F1-4F52-9778-5D0A9DFBA4E1}">
      <dgm:prSet/>
      <dgm:spPr/>
      <dgm:t>
        <a:bodyPr/>
        <a:lstStyle/>
        <a:p>
          <a:r>
            <a:rPr lang="en-US" dirty="0"/>
            <a:t>Is it possible to be confused?</a:t>
          </a:r>
        </a:p>
      </dgm:t>
    </dgm:pt>
    <dgm:pt modelId="{155FB581-8A63-4990-9432-A7227A8B4168}" type="parTrans" cxnId="{DDA56237-9F84-43DF-8D49-BA5046EE04A3}">
      <dgm:prSet/>
      <dgm:spPr/>
      <dgm:t>
        <a:bodyPr/>
        <a:lstStyle/>
        <a:p>
          <a:endParaRPr lang="en-CA"/>
        </a:p>
      </dgm:t>
    </dgm:pt>
    <dgm:pt modelId="{376FEA11-852A-411B-B487-164A8F5FBFE8}" type="sibTrans" cxnId="{DDA56237-9F84-43DF-8D49-BA5046EE04A3}">
      <dgm:prSet/>
      <dgm:spPr/>
      <dgm:t>
        <a:bodyPr/>
        <a:lstStyle/>
        <a:p>
          <a:endParaRPr lang="en-CA"/>
        </a:p>
      </dgm:t>
    </dgm:pt>
    <dgm:pt modelId="{62A0E593-C8C8-4A84-9FD8-AF8068C5B23E}">
      <dgm:prSet/>
      <dgm:spPr/>
      <dgm:t>
        <a:bodyPr/>
        <a:lstStyle/>
        <a:p>
          <a:r>
            <a:rPr lang="en-US" dirty="0"/>
            <a:t>How does this relate to Come Back, New York, All is Forgiven?</a:t>
          </a:r>
        </a:p>
      </dgm:t>
    </dgm:pt>
    <dgm:pt modelId="{A0BB2FB7-9B62-42D0-A2FA-A0BC488B24A5}" type="parTrans" cxnId="{A67FAD3A-CF53-40EB-B420-3B97FD528ED0}">
      <dgm:prSet/>
      <dgm:spPr/>
      <dgm:t>
        <a:bodyPr/>
        <a:lstStyle/>
        <a:p>
          <a:endParaRPr lang="en-CA"/>
        </a:p>
      </dgm:t>
    </dgm:pt>
    <dgm:pt modelId="{3FED7797-FF91-4BCE-9FA4-4B5030CF87C9}" type="sibTrans" cxnId="{A67FAD3A-CF53-40EB-B420-3B97FD528ED0}">
      <dgm:prSet/>
      <dgm:spPr/>
      <dgm:t>
        <a:bodyPr/>
        <a:lstStyle/>
        <a:p>
          <a:endParaRPr lang="en-CA"/>
        </a:p>
      </dgm:t>
    </dgm:pt>
    <dgm:pt modelId="{B3A08721-D94D-4304-9174-95D1E9BC39FC}" type="pres">
      <dgm:prSet presAssocID="{1D53D626-EB66-4A4E-8368-45C4FA951128}" presName="linear" presStyleCnt="0">
        <dgm:presLayoutVars>
          <dgm:animLvl val="lvl"/>
          <dgm:resizeHandles val="exact"/>
        </dgm:presLayoutVars>
      </dgm:prSet>
      <dgm:spPr/>
      <dgm:t>
        <a:bodyPr/>
        <a:lstStyle/>
        <a:p>
          <a:endParaRPr lang="en-US"/>
        </a:p>
      </dgm:t>
    </dgm:pt>
    <dgm:pt modelId="{B7C6316D-BB93-4E5A-A8E7-B79ACEAFDBC2}" type="pres">
      <dgm:prSet presAssocID="{A26D1C9D-7E5C-41BF-BEB6-27D761C7F2AE}" presName="parentText" presStyleLbl="node1" presStyleIdx="0" presStyleCnt="4">
        <dgm:presLayoutVars>
          <dgm:chMax val="0"/>
          <dgm:bulletEnabled val="1"/>
        </dgm:presLayoutVars>
      </dgm:prSet>
      <dgm:spPr/>
      <dgm:t>
        <a:bodyPr/>
        <a:lstStyle/>
        <a:p>
          <a:endParaRPr lang="en-US"/>
        </a:p>
      </dgm:t>
    </dgm:pt>
    <dgm:pt modelId="{5D6F53A0-16E6-4A4B-B694-BAF90E4671B8}" type="pres">
      <dgm:prSet presAssocID="{9F95486F-E0F9-41FB-8C34-DE60D8FAC75B}" presName="spacer" presStyleCnt="0"/>
      <dgm:spPr/>
    </dgm:pt>
    <dgm:pt modelId="{CB594AEC-5789-4D27-A376-EB5C6A653432}" type="pres">
      <dgm:prSet presAssocID="{C0ED42FC-D337-4B72-9737-AB04DA79EB44}" presName="parentText" presStyleLbl="node1" presStyleIdx="1" presStyleCnt="4">
        <dgm:presLayoutVars>
          <dgm:chMax val="0"/>
          <dgm:bulletEnabled val="1"/>
        </dgm:presLayoutVars>
      </dgm:prSet>
      <dgm:spPr/>
      <dgm:t>
        <a:bodyPr/>
        <a:lstStyle/>
        <a:p>
          <a:endParaRPr lang="en-US"/>
        </a:p>
      </dgm:t>
    </dgm:pt>
    <dgm:pt modelId="{752571A4-09F7-4830-99B2-4A36676C6BB4}" type="pres">
      <dgm:prSet presAssocID="{4A924B67-3295-43B2-BA56-A67F770A0DA5}" presName="spacer" presStyleCnt="0"/>
      <dgm:spPr/>
    </dgm:pt>
    <dgm:pt modelId="{40F8119F-2E97-49E6-929A-ED4375A3F225}" type="pres">
      <dgm:prSet presAssocID="{C40C1882-16F1-4F52-9778-5D0A9DFBA4E1}" presName="parentText" presStyleLbl="node1" presStyleIdx="2" presStyleCnt="4">
        <dgm:presLayoutVars>
          <dgm:chMax val="0"/>
          <dgm:bulletEnabled val="1"/>
        </dgm:presLayoutVars>
      </dgm:prSet>
      <dgm:spPr/>
      <dgm:t>
        <a:bodyPr/>
        <a:lstStyle/>
        <a:p>
          <a:endParaRPr lang="en-US"/>
        </a:p>
      </dgm:t>
    </dgm:pt>
    <dgm:pt modelId="{63AAA9C1-7C5A-4922-B37C-6F86F5F3A135}" type="pres">
      <dgm:prSet presAssocID="{376FEA11-852A-411B-B487-164A8F5FBFE8}" presName="spacer" presStyleCnt="0"/>
      <dgm:spPr/>
    </dgm:pt>
    <dgm:pt modelId="{949CB651-F230-424B-9D96-18B5C556EC15}" type="pres">
      <dgm:prSet presAssocID="{62A0E593-C8C8-4A84-9FD8-AF8068C5B23E}" presName="parentText" presStyleLbl="node1" presStyleIdx="3" presStyleCnt="4">
        <dgm:presLayoutVars>
          <dgm:chMax val="0"/>
          <dgm:bulletEnabled val="1"/>
        </dgm:presLayoutVars>
      </dgm:prSet>
      <dgm:spPr/>
      <dgm:t>
        <a:bodyPr/>
        <a:lstStyle/>
        <a:p>
          <a:endParaRPr lang="en-US"/>
        </a:p>
      </dgm:t>
    </dgm:pt>
  </dgm:ptLst>
  <dgm:cxnLst>
    <dgm:cxn modelId="{2284A7A2-4DDD-44BF-A9ED-8012F248FCE9}" srcId="{1D53D626-EB66-4A4E-8368-45C4FA951128}" destId="{A26D1C9D-7E5C-41BF-BEB6-27D761C7F2AE}" srcOrd="0" destOrd="0" parTransId="{2A06B9B1-6CF9-4259-AA25-BAE1E2546238}" sibTransId="{9F95486F-E0F9-41FB-8C34-DE60D8FAC75B}"/>
    <dgm:cxn modelId="{C9EDED3A-19D4-4229-8B58-12F42F33ABBF}" type="presOf" srcId="{C40C1882-16F1-4F52-9778-5D0A9DFBA4E1}" destId="{40F8119F-2E97-49E6-929A-ED4375A3F225}" srcOrd="0" destOrd="0" presId="urn:microsoft.com/office/officeart/2005/8/layout/vList2"/>
    <dgm:cxn modelId="{A67FAD3A-CF53-40EB-B420-3B97FD528ED0}" srcId="{1D53D626-EB66-4A4E-8368-45C4FA951128}" destId="{62A0E593-C8C8-4A84-9FD8-AF8068C5B23E}" srcOrd="3" destOrd="0" parTransId="{A0BB2FB7-9B62-42D0-A2FA-A0BC488B24A5}" sibTransId="{3FED7797-FF91-4BCE-9FA4-4B5030CF87C9}"/>
    <dgm:cxn modelId="{9A67AC53-059F-4480-8211-B4F3D50AED4F}" type="presOf" srcId="{A26D1C9D-7E5C-41BF-BEB6-27D761C7F2AE}" destId="{B7C6316D-BB93-4E5A-A8E7-B79ACEAFDBC2}" srcOrd="0" destOrd="0" presId="urn:microsoft.com/office/officeart/2005/8/layout/vList2"/>
    <dgm:cxn modelId="{5472FBD4-67D2-4419-8199-8B840A732D52}" type="presOf" srcId="{62A0E593-C8C8-4A84-9FD8-AF8068C5B23E}" destId="{949CB651-F230-424B-9D96-18B5C556EC15}" srcOrd="0" destOrd="0" presId="urn:microsoft.com/office/officeart/2005/8/layout/vList2"/>
    <dgm:cxn modelId="{CA92E51C-229B-4717-8288-1AA042A5FF08}" type="presOf" srcId="{C0ED42FC-D337-4B72-9737-AB04DA79EB44}" destId="{CB594AEC-5789-4D27-A376-EB5C6A653432}" srcOrd="0" destOrd="0" presId="urn:microsoft.com/office/officeart/2005/8/layout/vList2"/>
    <dgm:cxn modelId="{DDA56237-9F84-43DF-8D49-BA5046EE04A3}" srcId="{1D53D626-EB66-4A4E-8368-45C4FA951128}" destId="{C40C1882-16F1-4F52-9778-5D0A9DFBA4E1}" srcOrd="2" destOrd="0" parTransId="{155FB581-8A63-4990-9432-A7227A8B4168}" sibTransId="{376FEA11-852A-411B-B487-164A8F5FBFE8}"/>
    <dgm:cxn modelId="{960071FE-6E6D-45EE-93B1-5F86473F04C4}" type="presOf" srcId="{1D53D626-EB66-4A4E-8368-45C4FA951128}" destId="{B3A08721-D94D-4304-9174-95D1E9BC39FC}" srcOrd="0" destOrd="0" presId="urn:microsoft.com/office/officeart/2005/8/layout/vList2"/>
    <dgm:cxn modelId="{991ED333-BAF4-43D2-BB5D-A2F092093CDD}" srcId="{1D53D626-EB66-4A4E-8368-45C4FA951128}" destId="{C0ED42FC-D337-4B72-9737-AB04DA79EB44}" srcOrd="1" destOrd="0" parTransId="{D3C86C56-D25E-424F-8E55-16F1341C1674}" sibTransId="{4A924B67-3295-43B2-BA56-A67F770A0DA5}"/>
    <dgm:cxn modelId="{F27CCB52-0D34-41B4-A010-57C3EBB2F54B}" type="presParOf" srcId="{B3A08721-D94D-4304-9174-95D1E9BC39FC}" destId="{B7C6316D-BB93-4E5A-A8E7-B79ACEAFDBC2}" srcOrd="0" destOrd="0" presId="urn:microsoft.com/office/officeart/2005/8/layout/vList2"/>
    <dgm:cxn modelId="{D31793EE-DAD8-42FF-8B88-E75DE9B6CE88}" type="presParOf" srcId="{B3A08721-D94D-4304-9174-95D1E9BC39FC}" destId="{5D6F53A0-16E6-4A4B-B694-BAF90E4671B8}" srcOrd="1" destOrd="0" presId="urn:microsoft.com/office/officeart/2005/8/layout/vList2"/>
    <dgm:cxn modelId="{C9837F8B-1486-4760-AD7A-10C851878D80}" type="presParOf" srcId="{B3A08721-D94D-4304-9174-95D1E9BC39FC}" destId="{CB594AEC-5789-4D27-A376-EB5C6A653432}" srcOrd="2" destOrd="0" presId="urn:microsoft.com/office/officeart/2005/8/layout/vList2"/>
    <dgm:cxn modelId="{299A8299-475F-4676-A3E5-7B9B5C2882E3}" type="presParOf" srcId="{B3A08721-D94D-4304-9174-95D1E9BC39FC}" destId="{752571A4-09F7-4830-99B2-4A36676C6BB4}" srcOrd="3" destOrd="0" presId="urn:microsoft.com/office/officeart/2005/8/layout/vList2"/>
    <dgm:cxn modelId="{3E3DFED6-0851-44F5-9691-880A08A0FF52}" type="presParOf" srcId="{B3A08721-D94D-4304-9174-95D1E9BC39FC}" destId="{40F8119F-2E97-49E6-929A-ED4375A3F225}" srcOrd="4" destOrd="0" presId="urn:microsoft.com/office/officeart/2005/8/layout/vList2"/>
    <dgm:cxn modelId="{FE6F769E-7068-4E9A-8AC0-A16D96B8557C}" type="presParOf" srcId="{B3A08721-D94D-4304-9174-95D1E9BC39FC}" destId="{63AAA9C1-7C5A-4922-B37C-6F86F5F3A135}" srcOrd="5" destOrd="0" presId="urn:microsoft.com/office/officeart/2005/8/layout/vList2"/>
    <dgm:cxn modelId="{20DB7E95-68EF-4BA0-A1AA-1DAA743587E1}" type="presParOf" srcId="{B3A08721-D94D-4304-9174-95D1E9BC39FC}" destId="{949CB651-F230-424B-9D96-18B5C556EC1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6316D-BB93-4E5A-A8E7-B79ACEAFDBC2}">
      <dsp:nvSpPr>
        <dsp:cNvPr id="0" name=""/>
        <dsp:cNvSpPr/>
      </dsp:nvSpPr>
      <dsp:spPr>
        <a:xfrm>
          <a:off x="0" y="71740"/>
          <a:ext cx="6245265" cy="17519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What do you know about New York City?</a:t>
          </a:r>
        </a:p>
      </dsp:txBody>
      <dsp:txXfrm>
        <a:off x="85522" y="157262"/>
        <a:ext cx="6074221" cy="1580884"/>
      </dsp:txXfrm>
    </dsp:sp>
    <dsp:sp modelId="{65AF47C9-C7C2-4EFE-AADD-81A61B14A900}">
      <dsp:nvSpPr>
        <dsp:cNvPr id="0" name=""/>
        <dsp:cNvSpPr/>
      </dsp:nvSpPr>
      <dsp:spPr>
        <a:xfrm>
          <a:off x="0" y="1918709"/>
          <a:ext cx="6245265" cy="1751928"/>
        </a:xfrm>
        <a:prstGeom prst="roundRect">
          <a:avLst/>
        </a:prstGeom>
        <a:solidFill>
          <a:schemeClr val="accent2">
            <a:hueOff val="-441348"/>
            <a:satOff val="2109"/>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What do you think it would be like to live there?</a:t>
          </a:r>
        </a:p>
      </dsp:txBody>
      <dsp:txXfrm>
        <a:off x="85522" y="2004231"/>
        <a:ext cx="6074221" cy="1580884"/>
      </dsp:txXfrm>
    </dsp:sp>
    <dsp:sp modelId="{0CA5B9F6-D3B1-4189-BB14-430B1655EE5F}">
      <dsp:nvSpPr>
        <dsp:cNvPr id="0" name=""/>
        <dsp:cNvSpPr/>
      </dsp:nvSpPr>
      <dsp:spPr>
        <a:xfrm>
          <a:off x="0" y="3765677"/>
          <a:ext cx="6245265" cy="1751928"/>
        </a:xfrm>
        <a:prstGeom prst="roundRect">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t>Do you know any famous landmarks or features of the city?</a:t>
          </a:r>
        </a:p>
      </dsp:txBody>
      <dsp:txXfrm>
        <a:off x="85522" y="3851199"/>
        <a:ext cx="6074221" cy="1580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6316D-BB93-4E5A-A8E7-B79ACEAFDBC2}">
      <dsp:nvSpPr>
        <dsp:cNvPr id="0" name=""/>
        <dsp:cNvSpPr/>
      </dsp:nvSpPr>
      <dsp:spPr>
        <a:xfrm>
          <a:off x="0" y="12413"/>
          <a:ext cx="6245265" cy="5564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kern="1200" dirty="0"/>
            <a:t>Now that we’ve looked at these images, should we add anything to our list?</a:t>
          </a:r>
        </a:p>
      </dsp:txBody>
      <dsp:txXfrm>
        <a:off x="271637" y="284050"/>
        <a:ext cx="5701991" cy="5021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6316D-BB93-4E5A-A8E7-B79ACEAFDBC2}">
      <dsp:nvSpPr>
        <dsp:cNvPr id="0" name=""/>
        <dsp:cNvSpPr/>
      </dsp:nvSpPr>
      <dsp:spPr>
        <a:xfrm>
          <a:off x="0" y="32978"/>
          <a:ext cx="6245265" cy="1042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What are some examples of imagery Cohen uses?</a:t>
          </a:r>
        </a:p>
      </dsp:txBody>
      <dsp:txXfrm>
        <a:off x="50889" y="83867"/>
        <a:ext cx="6143487" cy="940692"/>
      </dsp:txXfrm>
    </dsp:sp>
    <dsp:sp modelId="{D235453F-064C-4035-BFAF-320CBCE4B4F8}">
      <dsp:nvSpPr>
        <dsp:cNvPr id="0" name=""/>
        <dsp:cNvSpPr/>
      </dsp:nvSpPr>
      <dsp:spPr>
        <a:xfrm>
          <a:off x="0" y="1153208"/>
          <a:ext cx="6245265" cy="1042470"/>
        </a:xfrm>
        <a:prstGeom prst="roundRect">
          <a:avLst/>
        </a:prstGeom>
        <a:solidFill>
          <a:schemeClr val="accent2">
            <a:hueOff val="-220674"/>
            <a:satOff val="105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What else did you notice about this piece?</a:t>
          </a:r>
        </a:p>
      </dsp:txBody>
      <dsp:txXfrm>
        <a:off x="50889" y="1204097"/>
        <a:ext cx="6143487" cy="940692"/>
      </dsp:txXfrm>
    </dsp:sp>
    <dsp:sp modelId="{CB594AEC-5789-4D27-A376-EB5C6A653432}">
      <dsp:nvSpPr>
        <dsp:cNvPr id="0" name=""/>
        <dsp:cNvSpPr/>
      </dsp:nvSpPr>
      <dsp:spPr>
        <a:xfrm>
          <a:off x="0" y="2273438"/>
          <a:ext cx="6245265" cy="1042470"/>
        </a:xfrm>
        <a:prstGeom prst="roundRect">
          <a:avLst/>
        </a:prstGeom>
        <a:solidFill>
          <a:schemeClr val="accent2">
            <a:hueOff val="-441348"/>
            <a:satOff val="2109"/>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How does Cohen feel about New York City? How do you know?</a:t>
          </a:r>
        </a:p>
      </dsp:txBody>
      <dsp:txXfrm>
        <a:off x="50889" y="2324327"/>
        <a:ext cx="6143487" cy="940692"/>
      </dsp:txXfrm>
    </dsp:sp>
    <dsp:sp modelId="{40F8119F-2E97-49E6-929A-ED4375A3F225}">
      <dsp:nvSpPr>
        <dsp:cNvPr id="0" name=""/>
        <dsp:cNvSpPr/>
      </dsp:nvSpPr>
      <dsp:spPr>
        <a:xfrm>
          <a:off x="0" y="3393668"/>
          <a:ext cx="6245265" cy="1042470"/>
        </a:xfrm>
        <a:prstGeom prst="roundRect">
          <a:avLst/>
        </a:prstGeom>
        <a:solidFill>
          <a:schemeClr val="accent2">
            <a:hueOff val="-662022"/>
            <a:satOff val="3164"/>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Is it possible to be confused?</a:t>
          </a:r>
        </a:p>
      </dsp:txBody>
      <dsp:txXfrm>
        <a:off x="50889" y="3444557"/>
        <a:ext cx="6143487" cy="940692"/>
      </dsp:txXfrm>
    </dsp:sp>
    <dsp:sp modelId="{949CB651-F230-424B-9D96-18B5C556EC15}">
      <dsp:nvSpPr>
        <dsp:cNvPr id="0" name=""/>
        <dsp:cNvSpPr/>
      </dsp:nvSpPr>
      <dsp:spPr>
        <a:xfrm>
          <a:off x="0" y="4513898"/>
          <a:ext cx="6245265" cy="1042470"/>
        </a:xfrm>
        <a:prstGeom prst="roundRect">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Have you ever felt this way about a place?</a:t>
          </a:r>
        </a:p>
      </dsp:txBody>
      <dsp:txXfrm>
        <a:off x="50889" y="4564787"/>
        <a:ext cx="6143487" cy="940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6316D-BB93-4E5A-A8E7-B79ACEAFDBC2}">
      <dsp:nvSpPr>
        <dsp:cNvPr id="0" name=""/>
        <dsp:cNvSpPr/>
      </dsp:nvSpPr>
      <dsp:spPr>
        <a:xfrm>
          <a:off x="0" y="266933"/>
          <a:ext cx="6245265" cy="11969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What are some examples of imagery in this song?</a:t>
          </a:r>
        </a:p>
      </dsp:txBody>
      <dsp:txXfrm>
        <a:off x="58428" y="325361"/>
        <a:ext cx="6128409" cy="1080053"/>
      </dsp:txXfrm>
    </dsp:sp>
    <dsp:sp modelId="{CB594AEC-5789-4D27-A376-EB5C6A653432}">
      <dsp:nvSpPr>
        <dsp:cNvPr id="0" name=""/>
        <dsp:cNvSpPr/>
      </dsp:nvSpPr>
      <dsp:spPr>
        <a:xfrm>
          <a:off x="0" y="1553123"/>
          <a:ext cx="6245265" cy="1196909"/>
        </a:xfrm>
        <a:prstGeom prst="roundRect">
          <a:avLst/>
        </a:prstGeom>
        <a:solidFill>
          <a:schemeClr val="accent2">
            <a:hueOff val="-294232"/>
            <a:satOff val="140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How does the speaker feel about Winnipeg? How do you know?</a:t>
          </a:r>
        </a:p>
      </dsp:txBody>
      <dsp:txXfrm>
        <a:off x="58428" y="1611551"/>
        <a:ext cx="6128409" cy="1080053"/>
      </dsp:txXfrm>
    </dsp:sp>
    <dsp:sp modelId="{40F8119F-2E97-49E6-929A-ED4375A3F225}">
      <dsp:nvSpPr>
        <dsp:cNvPr id="0" name=""/>
        <dsp:cNvSpPr/>
      </dsp:nvSpPr>
      <dsp:spPr>
        <a:xfrm>
          <a:off x="0" y="2839313"/>
          <a:ext cx="6245265" cy="1196909"/>
        </a:xfrm>
        <a:prstGeom prst="roundRect">
          <a:avLst/>
        </a:prstGeom>
        <a:solidFill>
          <a:schemeClr val="accent2">
            <a:hueOff val="-588464"/>
            <a:satOff val="2812"/>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Is it possible to be confused?</a:t>
          </a:r>
        </a:p>
      </dsp:txBody>
      <dsp:txXfrm>
        <a:off x="58428" y="2897741"/>
        <a:ext cx="6128409" cy="1080053"/>
      </dsp:txXfrm>
    </dsp:sp>
    <dsp:sp modelId="{949CB651-F230-424B-9D96-18B5C556EC15}">
      <dsp:nvSpPr>
        <dsp:cNvPr id="0" name=""/>
        <dsp:cNvSpPr/>
      </dsp:nvSpPr>
      <dsp:spPr>
        <a:xfrm>
          <a:off x="0" y="4125503"/>
          <a:ext cx="6245265" cy="1196909"/>
        </a:xfrm>
        <a:prstGeom prst="roundRect">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How does this relate to Come Back, New York, All is Forgiven?</a:t>
          </a:r>
        </a:p>
      </dsp:txBody>
      <dsp:txXfrm>
        <a:off x="58428" y="4183931"/>
        <a:ext cx="6128409" cy="10800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A2802-F81C-4733-A793-D8CB9620359B}" type="datetimeFigureOut">
              <a:rPr lang="en-CA" smtClean="0"/>
              <a:t>2021-08-04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0C086-78EA-4239-B5EE-58E75900386F}" type="slidenum">
              <a:rPr lang="en-CA" smtClean="0"/>
              <a:t>‹#›</a:t>
            </a:fld>
            <a:endParaRPr lang="en-CA"/>
          </a:p>
        </p:txBody>
      </p:sp>
    </p:spTree>
    <p:extLst>
      <p:ext uri="{BB962C8B-B14F-4D97-AF65-F5344CB8AC3E}">
        <p14:creationId xmlns:p14="http://schemas.microsoft.com/office/powerpoint/2010/main" val="414257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nlitguides.ca/bronwyn-malloy/listening-to-canada-the-weakerthans-one-great-c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1</a:t>
            </a:fld>
            <a:endParaRPr lang="en-CA"/>
          </a:p>
        </p:txBody>
      </p:sp>
    </p:spTree>
    <p:extLst>
      <p:ext uri="{BB962C8B-B14F-4D97-AF65-F5344CB8AC3E}">
        <p14:creationId xmlns:p14="http://schemas.microsoft.com/office/powerpoint/2010/main" val="201079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1. Begin by discussing student analysis of the poem that they worked on during asynchronous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2. Use the questions above to guide a 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 How does the author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really</a:t>
            </a:r>
            <a:r>
              <a:rPr lang="en-US" sz="1800" dirty="0">
                <a:effectLst/>
                <a:latin typeface="Calibri" panose="020F0502020204030204" pitchFamily="34" charset="0"/>
                <a:ea typeface="Calibri" panose="020F0502020204030204" pitchFamily="34" charset="0"/>
                <a:cs typeface="Times New Roman" panose="02020603050405020304" pitchFamily="18" charset="0"/>
              </a:rPr>
              <a:t> feel about New York? Is it possible to be confused when reading this poem?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3. Be sure that the students see the major shift in tone beginning with the paragraph “I know I did not thank you enough” – where he suddenly starts listing things he loves about New York instead of the things he hates about New York. </a:t>
            </a:r>
          </a:p>
        </p:txBody>
      </p:sp>
      <p:sp>
        <p:nvSpPr>
          <p:cNvPr id="4" name="Slide Number Placeholder 3"/>
          <p:cNvSpPr>
            <a:spLocks noGrp="1"/>
          </p:cNvSpPr>
          <p:nvPr>
            <p:ph type="sldNum" sz="quarter" idx="5"/>
          </p:nvPr>
        </p:nvSpPr>
        <p:spPr/>
        <p:txBody>
          <a:bodyPr/>
          <a:lstStyle/>
          <a:p>
            <a:fld id="{F580C086-78EA-4239-B5EE-58E75900386F}" type="slidenum">
              <a:rPr lang="en-CA" smtClean="0"/>
              <a:t>11</a:t>
            </a:fld>
            <a:endParaRPr lang="en-CA"/>
          </a:p>
        </p:txBody>
      </p:sp>
    </p:spTree>
    <p:extLst>
      <p:ext uri="{BB962C8B-B14F-4D97-AF65-F5344CB8AC3E}">
        <p14:creationId xmlns:p14="http://schemas.microsoft.com/office/powerpoint/2010/main" val="221268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another model text – “One Great City!” by the </a:t>
            </a:r>
            <a:r>
              <a:rPr lang="en-US" dirty="0" err="1"/>
              <a:t>Weakerthans</a:t>
            </a:r>
            <a:r>
              <a:rPr lang="en-US" dirty="0"/>
              <a:t>, a band from Winnipeg, Manitoba. </a:t>
            </a:r>
          </a:p>
          <a:p>
            <a:endParaRPr lang="en-US" dirty="0"/>
          </a:p>
          <a:p>
            <a:r>
              <a:rPr lang="en-US" dirty="0"/>
              <a:t>You can read the lyrics as a class or have the students analyze them individually. </a:t>
            </a:r>
          </a:p>
        </p:txBody>
      </p:sp>
      <p:sp>
        <p:nvSpPr>
          <p:cNvPr id="4" name="Slide Number Placeholder 3"/>
          <p:cNvSpPr>
            <a:spLocks noGrp="1"/>
          </p:cNvSpPr>
          <p:nvPr>
            <p:ph type="sldNum" sz="quarter" idx="5"/>
          </p:nvPr>
        </p:nvSpPr>
        <p:spPr/>
        <p:txBody>
          <a:bodyPr/>
          <a:lstStyle/>
          <a:p>
            <a:fld id="{F580C086-78EA-4239-B5EE-58E75900386F}" type="slidenum">
              <a:rPr lang="en-CA" smtClean="0"/>
              <a:t>12</a:t>
            </a:fld>
            <a:endParaRPr lang="en-CA"/>
          </a:p>
        </p:txBody>
      </p:sp>
    </p:spTree>
    <p:extLst>
      <p:ext uri="{BB962C8B-B14F-4D97-AF65-F5344CB8AC3E}">
        <p14:creationId xmlns:p14="http://schemas.microsoft.com/office/powerpoint/2010/main" val="3596094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Optional: Show another example of an author presenting contradictory ideas about a city by reading the lyrics to “One Great City!” by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Weakerthans</a:t>
            </a:r>
            <a:r>
              <a:rPr lang="en-US" sz="1800" dirty="0">
                <a:effectLst/>
                <a:latin typeface="Calibri" panose="020F0502020204030204" pitchFamily="34" charset="0"/>
                <a:ea typeface="Calibri" panose="020F0502020204030204" pitchFamily="34" charset="0"/>
                <a:cs typeface="Times New Roman" panose="02020603050405020304" pitchFamily="18" charset="0"/>
              </a:rPr>
              <a:t>. Begin to analyze as a class.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https://www.anti.com/releases/reconstruction-site/tracks/one-great-city/</a:t>
            </a:r>
          </a:p>
          <a:p>
            <a:pPr marL="0" lvl="0" indent="0">
              <a:lnSpc>
                <a:spcPct val="107000"/>
              </a:lnSpc>
              <a:buFont typeface="+mj-l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does the mood and voice change between the first and third stanzas? </a:t>
            </a:r>
          </a:p>
          <a:p>
            <a:pPr marL="0" lvl="0" indent="0">
              <a:lnSpc>
                <a:spcPct val="107000"/>
              </a:lnSpc>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does the lyricist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really</a:t>
            </a:r>
            <a:r>
              <a:rPr lang="en-US" sz="1800" dirty="0">
                <a:effectLst/>
                <a:latin typeface="Calibri" panose="020F0502020204030204" pitchFamily="34" charset="0"/>
                <a:ea typeface="Calibri" panose="020F0502020204030204" pitchFamily="34" charset="0"/>
                <a:cs typeface="Times New Roman" panose="02020603050405020304" pitchFamily="18" charset="0"/>
              </a:rPr>
              <a:t> feel about Winnipeg?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does the speaker feel about “the North End” being destroyed? Who/What does “the North End” symbolize? </a:t>
            </a:r>
          </a:p>
          <a:p>
            <a:pPr marL="0" lvl="0" indent="0">
              <a:lnSpc>
                <a:spcPct val="107000"/>
              </a:lnSpc>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the students recognize any other Winnipeg-specific references? (The “golden business boy” is referring to the Golden Boy on top of Manitoba’s Parliament: https://www.gov.mb.ca/finance/legtour/golden.html) / “The North End” / “The Guess Who”</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was this written? (2003 – Jets weren’t back yet, important to know). </a:t>
            </a:r>
          </a:p>
          <a:p>
            <a:pPr marL="0" lvl="0" indent="0">
              <a:lnSpc>
                <a:spcPct val="107000"/>
              </a:lnSpc>
              <a:buFont typeface="+mj-l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13</a:t>
            </a:fld>
            <a:endParaRPr lang="en-CA"/>
          </a:p>
        </p:txBody>
      </p:sp>
    </p:spTree>
    <p:extLst>
      <p:ext uri="{BB962C8B-B14F-4D97-AF65-F5344CB8AC3E}">
        <p14:creationId xmlns:p14="http://schemas.microsoft.com/office/powerpoint/2010/main" val="50475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Listen to a performance of “One Great City!” https://www.youtube.com/watch?v=xLlsjEP7L-k</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 Does it change your understanding of the meaning of the song? How? </a:t>
            </a:r>
          </a:p>
          <a:p>
            <a:pPr marL="0" lvl="0" indent="0">
              <a:lnSpc>
                <a:spcPct val="107000"/>
              </a:lnSpc>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does this song have in common with “Come Back, New York, All is Forgiven?” (repetition, complex feelings about a city etc.) </a:t>
            </a:r>
          </a:p>
          <a:p>
            <a:pPr marL="0" lvl="0" indent="0">
              <a:lnSpc>
                <a:spcPct val="107000"/>
              </a:lnSpc>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would the singer feel performing it in Winnipeg? Another city?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article below has a lot of background information that may be helpful to the teacher: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https://canlitguides.ca/bronwyn-malloy/listening-to-canada-the-weakerthans-one-great-city/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14</a:t>
            </a:fld>
            <a:endParaRPr lang="en-CA"/>
          </a:p>
        </p:txBody>
      </p:sp>
    </p:spTree>
    <p:extLst>
      <p:ext uri="{BB962C8B-B14F-4D97-AF65-F5344CB8AC3E}">
        <p14:creationId xmlns:p14="http://schemas.microsoft.com/office/powerpoint/2010/main" val="143383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point out the title – ‘One Great City!” and official motto of Winnipeg but also ironic considering how many of the characters feel and how “the North End” is being treated.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show the complex relationships people can have with a place.</a:t>
            </a:r>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15</a:t>
            </a:fld>
            <a:endParaRPr lang="en-CA"/>
          </a:p>
        </p:txBody>
      </p:sp>
    </p:spTree>
    <p:extLst>
      <p:ext uri="{BB962C8B-B14F-4D97-AF65-F5344CB8AC3E}">
        <p14:creationId xmlns:p14="http://schemas.microsoft.com/office/powerpoint/2010/main" val="209728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0C086-78EA-4239-B5EE-58E75900386F}" type="slidenum">
              <a:rPr lang="en-CA" smtClean="0"/>
              <a:t>16</a:t>
            </a:fld>
            <a:endParaRPr lang="en-CA"/>
          </a:p>
        </p:txBody>
      </p:sp>
    </p:spTree>
    <p:extLst>
      <p:ext uri="{BB962C8B-B14F-4D97-AF65-F5344CB8AC3E}">
        <p14:creationId xmlns:p14="http://schemas.microsoft.com/office/powerpoint/2010/main" val="337569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17</a:t>
            </a:fld>
            <a:endParaRPr lang="en-CA"/>
          </a:p>
        </p:txBody>
      </p:sp>
    </p:spTree>
    <p:extLst>
      <p:ext uri="{BB962C8B-B14F-4D97-AF65-F5344CB8AC3E}">
        <p14:creationId xmlns:p14="http://schemas.microsoft.com/office/powerpoint/2010/main" val="225928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18</a:t>
            </a:fld>
            <a:endParaRPr lang="en-CA"/>
          </a:p>
        </p:txBody>
      </p:sp>
    </p:spTree>
    <p:extLst>
      <p:ext uri="{BB962C8B-B14F-4D97-AF65-F5344CB8AC3E}">
        <p14:creationId xmlns:p14="http://schemas.microsoft.com/office/powerpoint/2010/main" val="321077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19</a:t>
            </a:fld>
            <a:endParaRPr lang="en-CA"/>
          </a:p>
        </p:txBody>
      </p:sp>
    </p:spTree>
    <p:extLst>
      <p:ext uri="{BB962C8B-B14F-4D97-AF65-F5344CB8AC3E}">
        <p14:creationId xmlns:p14="http://schemas.microsoft.com/office/powerpoint/2010/main" val="81306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you’ve gathered some ideas from the class - perhaps on a collaborative whiteboard or </a:t>
            </a:r>
            <a:r>
              <a:rPr lang="en-US" dirty="0" err="1"/>
              <a:t>jamboard</a:t>
            </a:r>
            <a:r>
              <a:rPr lang="en-US" dirty="0"/>
              <a:t>, show the next slides to generate even more ideas.</a:t>
            </a:r>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2</a:t>
            </a:fld>
            <a:endParaRPr lang="en-CA"/>
          </a:p>
        </p:txBody>
      </p:sp>
    </p:spTree>
    <p:extLst>
      <p:ext uri="{BB962C8B-B14F-4D97-AF65-F5344CB8AC3E}">
        <p14:creationId xmlns:p14="http://schemas.microsoft.com/office/powerpoint/2010/main" val="196270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3</a:t>
            </a:fld>
            <a:endParaRPr lang="en-CA"/>
          </a:p>
        </p:txBody>
      </p:sp>
    </p:spTree>
    <p:extLst>
      <p:ext uri="{BB962C8B-B14F-4D97-AF65-F5344CB8AC3E}">
        <p14:creationId xmlns:p14="http://schemas.microsoft.com/office/powerpoint/2010/main" val="70626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ideas: </a:t>
            </a:r>
          </a:p>
          <a:p>
            <a:pPr marL="91440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18 million people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Crowded, a lot of apartment buildings and huge skyscrapers, subway trains, taxis, stereotypes of rude people, rats, pigeons, </a:t>
            </a:r>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4</a:t>
            </a:fld>
            <a:endParaRPr lang="en-CA"/>
          </a:p>
        </p:txBody>
      </p:sp>
    </p:spTree>
    <p:extLst>
      <p:ext uri="{BB962C8B-B14F-4D97-AF65-F5344CB8AC3E}">
        <p14:creationId xmlns:p14="http://schemas.microsoft.com/office/powerpoint/2010/main" val="353597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5</a:t>
            </a:fld>
            <a:endParaRPr lang="en-CA"/>
          </a:p>
        </p:txBody>
      </p:sp>
    </p:spTree>
    <p:extLst>
      <p:ext uri="{BB962C8B-B14F-4D97-AF65-F5344CB8AC3E}">
        <p14:creationId xmlns:p14="http://schemas.microsoft.com/office/powerpoint/2010/main" val="214598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time for students to add to the list.</a:t>
            </a:r>
          </a:p>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7</a:t>
            </a:fld>
            <a:endParaRPr lang="en-CA"/>
          </a:p>
        </p:txBody>
      </p:sp>
    </p:spTree>
    <p:extLst>
      <p:ext uri="{BB962C8B-B14F-4D97-AF65-F5344CB8AC3E}">
        <p14:creationId xmlns:p14="http://schemas.microsoft.com/office/powerpoint/2010/main" val="12579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 Introduce model text “Come Back, New York, All is Forgiven” and begin to analyze as a class. </a:t>
            </a:r>
          </a:p>
          <a:p>
            <a:pPr marL="0" lvl="0" indent="0">
              <a:lnSpc>
                <a:spcPct val="107000"/>
              </a:lnSpc>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was this written? </a:t>
            </a:r>
          </a:p>
          <a:p>
            <a:pPr marL="0" lvl="0" indent="0">
              <a:lnSpc>
                <a:spcPct val="107000"/>
              </a:lnSpc>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is this significant? (direct links to how the lockdown is affecting the author’s experience in the city) </a:t>
            </a:r>
          </a:p>
          <a:p>
            <a:pPr marL="0" lvl="0" indent="0">
              <a:lnSpc>
                <a:spcPct val="107000"/>
              </a:lnSpc>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does this tell us about the author? (he is not originally from NYC) </a:t>
            </a:r>
          </a:p>
          <a:p>
            <a:pPr marL="0" lvl="0" indent="0">
              <a:lnSpc>
                <a:spcPct val="107000"/>
              </a:lnSpc>
              <a:buFont typeface="+mj-lt"/>
              <a:buNone/>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 Send a copy to students to mark up on their own during asynchronous time.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8</a:t>
            </a:fld>
            <a:endParaRPr lang="en-CA"/>
          </a:p>
        </p:txBody>
      </p:sp>
    </p:spTree>
    <p:extLst>
      <p:ext uri="{BB962C8B-B14F-4D97-AF65-F5344CB8AC3E}">
        <p14:creationId xmlns:p14="http://schemas.microsoft.com/office/powerpoint/2010/main" val="28304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9</a:t>
            </a:fld>
            <a:endParaRPr lang="en-CA"/>
          </a:p>
        </p:txBody>
      </p:sp>
    </p:spTree>
    <p:extLst>
      <p:ext uri="{BB962C8B-B14F-4D97-AF65-F5344CB8AC3E}">
        <p14:creationId xmlns:p14="http://schemas.microsoft.com/office/powerpoint/2010/main" val="137235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80C086-78EA-4239-B5EE-58E75900386F}" type="slidenum">
              <a:rPr lang="en-CA" smtClean="0"/>
              <a:t>10</a:t>
            </a:fld>
            <a:endParaRPr lang="en-CA"/>
          </a:p>
        </p:txBody>
      </p:sp>
    </p:spTree>
    <p:extLst>
      <p:ext uri="{BB962C8B-B14F-4D97-AF65-F5344CB8AC3E}">
        <p14:creationId xmlns:p14="http://schemas.microsoft.com/office/powerpoint/2010/main" val="376497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28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16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02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4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37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5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67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62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31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35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8/4/2021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6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8/4/2021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62727708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4"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en.wikipedia.org/wiki/Golden_Boy_(Manitoba)"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xLlsjEP7L-k?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ytimes.com/2020/04/10/opinion/coronavirus-new-york.html" TargetMode="External"/><Relationship Id="rId7" Type="http://schemas.openxmlformats.org/officeDocument/2006/relationships/hyperlink" Target="https://www.youtube.com/watch?v=xLlsjEP7L-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nti.com/releases/reconstruction-site/tracks/one-great-city/" TargetMode="External"/><Relationship Id="rId5" Type="http://schemas.openxmlformats.org/officeDocument/2006/relationships/hyperlink" Target="https://commons.wikimedia.org/wiki/File:GoldenBoyWinnipeg.JPG" TargetMode="External"/><Relationship Id="rId4" Type="http://schemas.openxmlformats.org/officeDocument/2006/relationships/hyperlink" Target="http://www.unsplash.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unsplash.com/@lucabravo?utm_source=unsplash&amp;utm_medium=referral&amp;utm_content=creditCopyText" TargetMode="External"/><Relationship Id="rId3" Type="http://schemas.openxmlformats.org/officeDocument/2006/relationships/image" Target="../media/image2.jpeg"/><Relationship Id="rId7" Type="http://schemas.openxmlformats.org/officeDocument/2006/relationships/hyperlink" Target="https://unsplash.com/s/photos/times-square?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unsplash.com/@trapnation?utm_source=unsplash&amp;utm_medium=referral&amp;utm_content=creditCopyTex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s://unsplash.com/s/photos/new-york-city-subway?utm_source=unsplash&amp;utm_medium=referral&amp;utm_content=creditCopyText" TargetMode="External"/><Relationship Id="rId13" Type="http://schemas.openxmlformats.org/officeDocument/2006/relationships/hyperlink" Target="https://unsplash.com/@joshgordon?utm_source=unsplash&amp;utm_medium=referral&amp;utm_content=creditCopyText" TargetMode="External"/><Relationship Id="rId3" Type="http://schemas.openxmlformats.org/officeDocument/2006/relationships/image" Target="../media/image5.jpeg"/><Relationship Id="rId7" Type="http://schemas.openxmlformats.org/officeDocument/2006/relationships/hyperlink" Target="https://unsplash.com/@soloeddi?utm_source=unsplash&amp;utm_medium=referral&amp;utm_content=creditCopyText" TargetMode="External"/><Relationship Id="rId12" Type="http://schemas.openxmlformats.org/officeDocument/2006/relationships/hyperlink" Target="https://unsplash.com/s/photos/new-york-people?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s://unsplash.com/@yoavaziz?utm_source=unsplash&amp;utm_medium=referral&amp;utm_content=creditCopyText" TargetMode="External"/><Relationship Id="rId5" Type="http://schemas.openxmlformats.org/officeDocument/2006/relationships/image" Target="../media/image7.jpeg"/><Relationship Id="rId10" Type="http://schemas.openxmlformats.org/officeDocument/2006/relationships/hyperlink" Target="https://unsplash.com/s/photos/central-park-new-york?utm_source=unsplash&amp;utm_medium=referral&amp;utm_content=creditCopyText" TargetMode="External"/><Relationship Id="rId4" Type="http://schemas.openxmlformats.org/officeDocument/2006/relationships/image" Target="../media/image6.jpeg"/><Relationship Id="rId9" Type="http://schemas.openxmlformats.org/officeDocument/2006/relationships/hyperlink" Target="https://unsplash.com/@eejermaine?utm_source=unsplash&amp;utm_medium=referral&amp;utm_content=creditCopyText" TargetMode="External"/><Relationship Id="rId14" Type="http://schemas.openxmlformats.org/officeDocument/2006/relationships/hyperlink" Target="https://unsplash.com/s/photos/new-york-subway-performer?utm_source=unsplash&amp;utm_medium=referral&amp;utm_content=creditCopyTex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unsplash.com/@alinnnaaaa?utm_source=unsplash&amp;utm_medium=referral&amp;utm_content=creditCopyText" TargetMode="External"/><Relationship Id="rId3" Type="http://schemas.openxmlformats.org/officeDocument/2006/relationships/image" Target="../media/image9.jpeg"/><Relationship Id="rId7" Type="http://schemas.openxmlformats.org/officeDocument/2006/relationships/hyperlink" Target="https://unsplash.com/s/photos/pigeons-new-york-city?utm_source=unsplash&amp;utm_medium=referral&amp;utm_content=creditCopyTex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unsplash.com/@themcny?utm_source=unsplash&amp;utm_medium=referral&amp;utm_content=creditCopyText" TargetMode="External"/><Relationship Id="rId11" Type="http://schemas.openxmlformats.org/officeDocument/2006/relationships/hyperlink" Target="https://unsplash.com/s/photos/new-york-city-street?utm_source=unsplash&amp;utm_medium=referral&amp;utm_content=creditCopyText" TargetMode="External"/><Relationship Id="rId5" Type="http://schemas.openxmlformats.org/officeDocument/2006/relationships/image" Target="../media/image11.jpeg"/><Relationship Id="rId10" Type="http://schemas.openxmlformats.org/officeDocument/2006/relationships/hyperlink" Target="https://unsplash.com/@fbazanegue?utm_source=unsplash&amp;utm_medium=referral&amp;utm_content=creditCopyText" TargetMode="External"/><Relationship Id="rId4" Type="http://schemas.openxmlformats.org/officeDocument/2006/relationships/image" Target="../media/image10.jpeg"/><Relationship Id="rId9" Type="http://schemas.openxmlformats.org/officeDocument/2006/relationships/hyperlink" Target="https://unsplash.com/s/photos/garbage-new-york-city?utm_source=unsplash&amp;utm_medium=referral&amp;utm_content=creditCopyTex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unsplash.com/s/photos/statue-of-liberty?utm_source=unsplash&amp;utm_medium=referral&amp;utm_content=creditCopyText" TargetMode="External"/><Relationship Id="rId3" Type="http://schemas.openxmlformats.org/officeDocument/2006/relationships/image" Target="../media/image13.jpeg"/><Relationship Id="rId7" Type="http://schemas.openxmlformats.org/officeDocument/2006/relationships/hyperlink" Target="https://unsplash.com/@priyankartistry?utm_source=unsplash&amp;utm_medium=referral&amp;utm_content=creditCopyText"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unsplash.com/s/photos/new-york-city-winter?utm_source=unsplash&amp;utm_medium=referral&amp;utm_content=creditCopyText" TargetMode="External"/><Relationship Id="rId5" Type="http://schemas.openxmlformats.org/officeDocument/2006/relationships/hyperlink" Target="https://unsplash.com/@trapnation?utm_source=unsplash&amp;utm_medium=referral&amp;utm_content=creditCopyText" TargetMode="External"/><Relationship Id="rId10" Type="http://schemas.openxmlformats.org/officeDocument/2006/relationships/hyperlink" Target="https://unsplash.com/s/photos/rooftop-new-york-city?utm_source=unsplash&amp;utm_medium=referral&amp;utm_content=creditCopyText" TargetMode="External"/><Relationship Id="rId4" Type="http://schemas.openxmlformats.org/officeDocument/2006/relationships/image" Target="../media/image14.jpeg"/><Relationship Id="rId9" Type="http://schemas.openxmlformats.org/officeDocument/2006/relationships/hyperlink" Target="https://unsplash.com/@odesad?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C60ED7-11F7-478C-AC8E-0865FABDA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2">
            <a:extLst>
              <a:ext uri="{FF2B5EF4-FFF2-40B4-BE49-F238E27FC236}">
                <a16:creationId xmlns:a16="http://schemas.microsoft.com/office/drawing/2014/main" id="{C63E3B55-B88E-48C4-8596-8B52D94A168B}"/>
              </a:ext>
            </a:extLst>
          </p:cNvPr>
          <p:cNvPicPr>
            <a:picLocks noChangeAspect="1"/>
          </p:cNvPicPr>
          <p:nvPr/>
        </p:nvPicPr>
        <p:blipFill rotWithShape="1">
          <a:blip r:embed="rId3">
            <a:duotone>
              <a:schemeClr val="accent1">
                <a:shade val="45000"/>
                <a:satMod val="135000"/>
              </a:schemeClr>
              <a:prstClr val="white"/>
            </a:duotone>
            <a:alphaModFix amt="35000"/>
          </a:blip>
          <a:srcRect t="43750"/>
          <a:stretch/>
        </p:blipFill>
        <p:spPr>
          <a:xfrm>
            <a:off x="20" y="-8877"/>
            <a:ext cx="12191980" cy="6858000"/>
          </a:xfrm>
          <a:prstGeom prst="rect">
            <a:avLst/>
          </a:prstGeom>
        </p:spPr>
      </p:pic>
      <p:sp>
        <p:nvSpPr>
          <p:cNvPr id="2" name="Title 1">
            <a:extLst>
              <a:ext uri="{FF2B5EF4-FFF2-40B4-BE49-F238E27FC236}">
                <a16:creationId xmlns:a16="http://schemas.microsoft.com/office/drawing/2014/main" id="{4FA11990-60E3-437C-84B7-6CF0F8A1A792}"/>
              </a:ext>
            </a:extLst>
          </p:cNvPr>
          <p:cNvSpPr>
            <a:spLocks noGrp="1"/>
          </p:cNvSpPr>
          <p:nvPr>
            <p:ph type="ctrTitle"/>
          </p:nvPr>
        </p:nvSpPr>
        <p:spPr>
          <a:xfrm>
            <a:off x="994873" y="2271449"/>
            <a:ext cx="6347918" cy="3670098"/>
          </a:xfrm>
        </p:spPr>
        <p:txBody>
          <a:bodyPr anchor="b">
            <a:normAutofit fontScale="90000"/>
          </a:bodyPr>
          <a:lstStyle/>
          <a:p>
            <a:r>
              <a:rPr lang="en-US" sz="6100" dirty="0">
                <a:solidFill>
                  <a:srgbClr val="FFFFFF"/>
                </a:solidFill>
              </a:rPr>
              <a:t>Come Back, New York, All is Forgiven: </a:t>
            </a:r>
            <a:r>
              <a:rPr lang="en-US" sz="3600" dirty="0">
                <a:solidFill>
                  <a:srgbClr val="FFFFFF"/>
                </a:solidFill>
              </a:rPr>
              <a:t>Using Images In The Creation of Detailed Descriptions</a:t>
            </a:r>
            <a:endParaRPr lang="en-CA" sz="3600" dirty="0">
              <a:solidFill>
                <a:srgbClr val="FFFFFF"/>
              </a:solidFill>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261737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7E18-05B8-47D0-BFE9-78792CDD7ABC}"/>
              </a:ext>
            </a:extLst>
          </p:cNvPr>
          <p:cNvSpPr>
            <a:spLocks noGrp="1"/>
          </p:cNvSpPr>
          <p:nvPr>
            <p:ph type="title"/>
          </p:nvPr>
        </p:nvSpPr>
        <p:spPr/>
        <p:txBody>
          <a:bodyPr>
            <a:normAutofit/>
          </a:bodyPr>
          <a:lstStyle/>
          <a:p>
            <a:r>
              <a:rPr lang="en-CA" sz="36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Come Back, New York, All Is Forgiven, cont.</a:t>
            </a:r>
            <a:endParaRPr lang="en-CA" sz="3600" dirty="0"/>
          </a:p>
        </p:txBody>
      </p:sp>
      <p:sp>
        <p:nvSpPr>
          <p:cNvPr id="3" name="Content Placeholder 2">
            <a:extLst>
              <a:ext uri="{FF2B5EF4-FFF2-40B4-BE49-F238E27FC236}">
                <a16:creationId xmlns:a16="http://schemas.microsoft.com/office/drawing/2014/main" id="{ACD1613D-C5EF-4AB5-8B8A-D7D8B8CF7EFF}"/>
              </a:ext>
            </a:extLst>
          </p:cNvPr>
          <p:cNvSpPr>
            <a:spLocks noGrp="1"/>
          </p:cNvSpPr>
          <p:nvPr>
            <p:ph idx="1"/>
          </p:nvPr>
        </p:nvSpPr>
        <p:spPr/>
        <p:txBody>
          <a:bodyPr>
            <a:normAutofit lnSpcReduction="10000"/>
          </a:bodyPr>
          <a:lstStyle/>
          <a:p>
            <a:pPr marL="0" indent="0">
              <a:lnSpc>
                <a:spcPct val="107000"/>
              </a:lnSpc>
              <a:spcAft>
                <a:spcPts val="800"/>
              </a:spcAft>
              <a:buNone/>
            </a:pP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Please, do not be proud. I know, we cursed you with irresponsible abandon. Forgive us, as I forgive you. We did not imagine the silence that could fall, the sirens that would fill the night, the sick and the dying, the doctors laboring on the 10th circle of the inferno, the ghostliness of shuttered stores, the empty skies, the canceled events, the post-apocalypse latex gloves scattered here and there. We took you too much for granted. Yes, forgive us for not giving daily praise for the miracle of New York.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 know I did not thank you enough for those clear winter mornings, for that dive I love on West 26th, for your tolerance, for your open arms, for the sun glinting on the Empire State Building, for your ampleness, for New York </a:t>
            </a:r>
            <a:r>
              <a:rPr lang="en-CA"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Noodletown</a:t>
            </a: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for your secrets slowly revealed, for your endlessness, for your boldness... for your wit, for Coney Island, for the water towers, for the Staten Island Ferry being free... and seeing you and thinking this is home, for taking me in as no other city ever could.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Being a New Yorker, I was in a hurry. I was forgetful. You get that. Please forgive me. Please forgive us all. I’ll throw in the pigeons. Forgive you for every one of those awful birds. Just come back, just return, please. I know we can make a deal.</a:t>
            </a:r>
            <a:endParaRPr lang="en-CA" dirty="0"/>
          </a:p>
        </p:txBody>
      </p:sp>
    </p:spTree>
    <p:extLst>
      <p:ext uri="{BB962C8B-B14F-4D97-AF65-F5344CB8AC3E}">
        <p14:creationId xmlns:p14="http://schemas.microsoft.com/office/powerpoint/2010/main" val="58714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3167FCA-A229-4F82-80EB-ACBF9F42387F}"/>
              </a:ext>
            </a:extLst>
          </p:cNvPr>
          <p:cNvSpPr>
            <a:spLocks noGrp="1"/>
          </p:cNvSpPr>
          <p:nvPr>
            <p:ph type="title"/>
          </p:nvPr>
        </p:nvSpPr>
        <p:spPr>
          <a:xfrm>
            <a:off x="460733" y="1070800"/>
            <a:ext cx="3939688" cy="5583126"/>
          </a:xfrm>
        </p:spPr>
        <p:txBody>
          <a:bodyPr>
            <a:normAutofit/>
          </a:bodyPr>
          <a:lstStyle/>
          <a:p>
            <a:pPr algn="r"/>
            <a:r>
              <a:rPr lang="en-US" sz="6100" b="1" dirty="0"/>
              <a:t>Analysis: Come Back, </a:t>
            </a:r>
            <a:br>
              <a:rPr lang="en-US" sz="6100" b="1" dirty="0"/>
            </a:br>
            <a:r>
              <a:rPr lang="en-US" sz="6100" b="1" dirty="0"/>
              <a:t>New York, All is Forgiven</a:t>
            </a:r>
            <a:endParaRPr lang="en-CA" sz="6100" b="1"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D040ACF-5C03-4D56-BDC1-E2B297406704}"/>
              </a:ext>
            </a:extLst>
          </p:cNvPr>
          <p:cNvGraphicFramePr>
            <a:graphicFrameLocks noGrp="1"/>
          </p:cNvGraphicFramePr>
          <p:nvPr>
            <p:ph idx="1"/>
            <p:extLst>
              <p:ext uri="{D42A27DB-BD31-4B8C-83A1-F6EECF244321}">
                <p14:modId xmlns:p14="http://schemas.microsoft.com/office/powerpoint/2010/main" val="229732896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60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C60ED7-11F7-478C-AC8E-0865FABDA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2">
            <a:extLst>
              <a:ext uri="{FF2B5EF4-FFF2-40B4-BE49-F238E27FC236}">
                <a16:creationId xmlns:a16="http://schemas.microsoft.com/office/drawing/2014/main" id="{C63E3B55-B88E-48C4-8596-8B52D94A168B}"/>
              </a:ext>
            </a:extLst>
          </p:cNvPr>
          <p:cNvPicPr>
            <a:picLocks noChangeAspect="1"/>
          </p:cNvPicPr>
          <p:nvPr/>
        </p:nvPicPr>
        <p:blipFill rotWithShape="1">
          <a:blip r:embed="rId3">
            <a:duotone>
              <a:schemeClr val="accent1">
                <a:shade val="45000"/>
                <a:satMod val="135000"/>
              </a:schemeClr>
              <a:prstClr val="white"/>
            </a:duotone>
            <a:alphaModFix amt="35000"/>
          </a:blip>
          <a:srcRect t="43750"/>
          <a:stretch/>
        </p:blipFill>
        <p:spPr>
          <a:xfrm>
            <a:off x="20" y="-8877"/>
            <a:ext cx="12191980" cy="6858000"/>
          </a:xfrm>
          <a:prstGeom prst="rect">
            <a:avLst/>
          </a:prstGeom>
        </p:spPr>
      </p:pic>
      <p:sp>
        <p:nvSpPr>
          <p:cNvPr id="2" name="Title 1">
            <a:extLst>
              <a:ext uri="{FF2B5EF4-FFF2-40B4-BE49-F238E27FC236}">
                <a16:creationId xmlns:a16="http://schemas.microsoft.com/office/drawing/2014/main" id="{4FA11990-60E3-437C-84B7-6CF0F8A1A792}"/>
              </a:ext>
            </a:extLst>
          </p:cNvPr>
          <p:cNvSpPr>
            <a:spLocks noGrp="1"/>
          </p:cNvSpPr>
          <p:nvPr>
            <p:ph type="ctrTitle"/>
          </p:nvPr>
        </p:nvSpPr>
        <p:spPr>
          <a:xfrm>
            <a:off x="994872" y="2271449"/>
            <a:ext cx="8453437" cy="3670098"/>
          </a:xfrm>
        </p:spPr>
        <p:txBody>
          <a:bodyPr anchor="b">
            <a:normAutofit/>
          </a:bodyPr>
          <a:lstStyle/>
          <a:p>
            <a:pPr>
              <a:lnSpc>
                <a:spcPct val="107000"/>
              </a:lnSpc>
              <a:spcAft>
                <a:spcPts val="800"/>
              </a:spcAft>
            </a:pPr>
            <a:r>
              <a:rPr lang="en-US" sz="6100" dirty="0">
                <a:solidFill>
                  <a:srgbClr val="FFFFFF"/>
                </a:solidFill>
              </a:rPr>
              <a:t>“ONE Great city!” </a:t>
            </a:r>
            <a:br>
              <a:rPr lang="en-US" sz="6100" dirty="0">
                <a:solidFill>
                  <a:srgbClr val="FFFFFF"/>
                </a:solidFill>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The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WeakerThans</a:t>
            </a:r>
            <a:r>
              <a:rPr lang="en-CA" sz="1800" dirty="0">
                <a:effectLst/>
                <a:latin typeface="Calibri" panose="020F0502020204030204" pitchFamily="34" charset="0"/>
                <a:ea typeface="Calibri" panose="020F0502020204030204" pitchFamily="34" charset="0"/>
                <a:cs typeface="Times New Roman" panose="02020603050405020304" pitchFamily="18" charset="0"/>
              </a:rPr>
              <a:t>, Reconstruction site, 2003</a:t>
            </a:r>
            <a:endParaRPr lang="en-CA" sz="6100" dirty="0">
              <a:solidFill>
                <a:srgbClr val="FFFFFF"/>
              </a:solidFill>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25429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BF376-BE35-4DF9-B8D2-DA453180B8FC}"/>
              </a:ext>
            </a:extLst>
          </p:cNvPr>
          <p:cNvSpPr>
            <a:spLocks noGrp="1"/>
          </p:cNvSpPr>
          <p:nvPr>
            <p:ph type="title"/>
          </p:nvPr>
        </p:nvSpPr>
        <p:spPr>
          <a:xfrm>
            <a:off x="6392583" y="501651"/>
            <a:ext cx="4414848" cy="562039"/>
          </a:xfrm>
        </p:spPr>
        <p:txBody>
          <a:bodyPr anchor="b">
            <a:normAutofit/>
          </a:bodyPr>
          <a:lstStyle/>
          <a:p>
            <a:r>
              <a:rPr lang="en-US" sz="2400">
                <a:latin typeface="Arial Black" panose="020B0A04020102020204" pitchFamily="34" charset="0"/>
              </a:rPr>
              <a:t>One Great City!</a:t>
            </a:r>
            <a:endParaRPr lang="en-CA" sz="2400" dirty="0">
              <a:latin typeface="Arial Black" panose="020B0A04020102020204" pitchFamily="34" charset="0"/>
            </a:endParaRPr>
          </a:p>
        </p:txBody>
      </p:sp>
      <p:sp>
        <p:nvSpPr>
          <p:cNvPr id="73" name="Rectangle 72">
            <a:extLst>
              <a:ext uri="{FF2B5EF4-FFF2-40B4-BE49-F238E27FC236}">
                <a16:creationId xmlns:a16="http://schemas.microsoft.com/office/drawing/2014/main"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18358C-91C2-4C43-A6EB-E047EACDEDC1}"/>
              </a:ext>
            </a:extLst>
          </p:cNvPr>
          <p:cNvSpPr>
            <a:spLocks noGrp="1"/>
          </p:cNvSpPr>
          <p:nvPr>
            <p:ph idx="1"/>
          </p:nvPr>
        </p:nvSpPr>
        <p:spPr>
          <a:xfrm>
            <a:off x="6392583" y="1063690"/>
            <a:ext cx="4434721" cy="5292659"/>
          </a:xfrm>
        </p:spPr>
        <p:txBody>
          <a:bodyPr anchor="t">
            <a:normAutofit fontScale="92500"/>
          </a:bodyPr>
          <a:lstStyle/>
          <a:p>
            <a:pPr marL="0" indent="0" fontAlgn="base">
              <a:buNone/>
            </a:pPr>
            <a:r>
              <a:rPr lang="en-US" sz="1600" b="0" i="0">
                <a:effectLst/>
                <a:latin typeface="chaparral-pro"/>
              </a:rPr>
              <a:t>Late afternoon another day is nearly done</a:t>
            </a:r>
            <a:br>
              <a:rPr lang="en-US" sz="1600" b="0" i="0">
                <a:effectLst/>
                <a:latin typeface="chaparral-pro"/>
              </a:rPr>
            </a:br>
            <a:r>
              <a:rPr lang="en-US" sz="1600" b="0" i="0">
                <a:effectLst/>
                <a:latin typeface="chaparral-pro"/>
              </a:rPr>
              <a:t>A darker grey is breaking through a lighter one</a:t>
            </a:r>
            <a:br>
              <a:rPr lang="en-US" sz="1600" b="0" i="0">
                <a:effectLst/>
                <a:latin typeface="chaparral-pro"/>
              </a:rPr>
            </a:br>
            <a:r>
              <a:rPr lang="en-US" sz="1600" b="0" i="0">
                <a:effectLst/>
                <a:latin typeface="chaparral-pro"/>
              </a:rPr>
              <a:t>A thousand sharpened elbows in the underground</a:t>
            </a:r>
            <a:br>
              <a:rPr lang="en-US" sz="1600" b="0" i="0">
                <a:effectLst/>
                <a:latin typeface="chaparral-pro"/>
              </a:rPr>
            </a:br>
            <a:r>
              <a:rPr lang="en-US" sz="1600" b="0" i="0">
                <a:effectLst/>
                <a:latin typeface="chaparral-pro"/>
              </a:rPr>
              <a:t>That hollow hurried sound of feet on polished floor</a:t>
            </a:r>
            <a:br>
              <a:rPr lang="en-US" sz="1600" b="0" i="0">
                <a:effectLst/>
                <a:latin typeface="chaparral-pro"/>
              </a:rPr>
            </a:br>
            <a:r>
              <a:rPr lang="en-US" sz="1600" b="0" i="0">
                <a:effectLst/>
                <a:latin typeface="chaparral-pro"/>
              </a:rPr>
              <a:t>And in the dollar store the clerk is closing up</a:t>
            </a:r>
            <a:br>
              <a:rPr lang="en-US" sz="1600" b="0" i="0">
                <a:effectLst/>
                <a:latin typeface="chaparral-pro"/>
              </a:rPr>
            </a:br>
            <a:r>
              <a:rPr lang="en-US" sz="1600" b="0" i="0">
                <a:effectLst/>
                <a:latin typeface="chaparral-pro"/>
              </a:rPr>
              <a:t>And counting loonies trying not to say</a:t>
            </a:r>
            <a:br>
              <a:rPr lang="en-US" sz="1600" b="0" i="0">
                <a:effectLst/>
                <a:latin typeface="chaparral-pro"/>
              </a:rPr>
            </a:br>
            <a:r>
              <a:rPr lang="en-US" sz="1600" b="0" i="0">
                <a:effectLst/>
                <a:latin typeface="chaparral-pro"/>
              </a:rPr>
              <a:t>I hate Winnipeg</a:t>
            </a:r>
          </a:p>
          <a:p>
            <a:pPr marL="0" indent="0" fontAlgn="base">
              <a:buNone/>
            </a:pPr>
            <a:r>
              <a:rPr lang="en-US" sz="1600" b="0" i="0">
                <a:effectLst/>
                <a:latin typeface="chaparral-pro"/>
              </a:rPr>
              <a:t>The driver checks the mirror seven minutes late</a:t>
            </a:r>
            <a:br>
              <a:rPr lang="en-US" sz="1600" b="0" i="0">
                <a:effectLst/>
                <a:latin typeface="chaparral-pro"/>
              </a:rPr>
            </a:br>
            <a:r>
              <a:rPr lang="en-US" sz="1600" b="0" i="0">
                <a:effectLst/>
                <a:latin typeface="chaparral-pro"/>
              </a:rPr>
              <a:t>The crowded riders' restlessness enunciates</a:t>
            </a:r>
            <a:br>
              <a:rPr lang="en-US" sz="1600" b="0" i="0">
                <a:effectLst/>
                <a:latin typeface="chaparral-pro"/>
              </a:rPr>
            </a:br>
            <a:r>
              <a:rPr lang="en-US" sz="1600" b="0" i="0">
                <a:effectLst/>
                <a:latin typeface="chaparral-pro"/>
              </a:rPr>
              <a:t>The Guess Who suck, the Jets were lousy anyway</a:t>
            </a:r>
            <a:br>
              <a:rPr lang="en-US" sz="1600" b="0" i="0">
                <a:effectLst/>
                <a:latin typeface="chaparral-pro"/>
              </a:rPr>
            </a:br>
            <a:r>
              <a:rPr lang="en-US" sz="1600" b="0" i="0">
                <a:effectLst/>
                <a:latin typeface="chaparral-pro"/>
              </a:rPr>
              <a:t>The same mood every day</a:t>
            </a:r>
            <a:br>
              <a:rPr lang="en-US" sz="1600" b="0" i="0">
                <a:effectLst/>
                <a:latin typeface="chaparral-pro"/>
              </a:rPr>
            </a:br>
            <a:r>
              <a:rPr lang="en-US" sz="1600" b="0" i="0">
                <a:effectLst/>
                <a:latin typeface="chaparral-pro"/>
              </a:rPr>
              <a:t>And in the turning lane</a:t>
            </a:r>
            <a:br>
              <a:rPr lang="en-US" sz="1600" b="0" i="0">
                <a:effectLst/>
                <a:latin typeface="chaparral-pro"/>
              </a:rPr>
            </a:br>
            <a:r>
              <a:rPr lang="en-US" sz="1600" b="0" i="0">
                <a:effectLst/>
                <a:latin typeface="chaparral-pro"/>
              </a:rPr>
              <a:t>Someone's stalled again</a:t>
            </a:r>
            <a:br>
              <a:rPr lang="en-US" sz="1600" b="0" i="0">
                <a:effectLst/>
                <a:latin typeface="chaparral-pro"/>
              </a:rPr>
            </a:br>
            <a:r>
              <a:rPr lang="en-US" sz="1600" b="0" i="0">
                <a:effectLst/>
                <a:latin typeface="chaparral-pro"/>
              </a:rPr>
              <a:t>He's talking to himself</a:t>
            </a:r>
            <a:br>
              <a:rPr lang="en-US" sz="1600" b="0" i="0">
                <a:effectLst/>
                <a:latin typeface="chaparral-pro"/>
              </a:rPr>
            </a:br>
            <a:r>
              <a:rPr lang="en-US" sz="1600" b="0" i="0">
                <a:effectLst/>
                <a:latin typeface="chaparral-pro"/>
              </a:rPr>
              <a:t>And hears the price of gas repeat his phrase</a:t>
            </a:r>
            <a:br>
              <a:rPr lang="en-US" sz="1600" b="0" i="0">
                <a:effectLst/>
                <a:latin typeface="chaparral-pro"/>
              </a:rPr>
            </a:br>
            <a:r>
              <a:rPr lang="en-US" sz="1600" b="0" i="0">
                <a:effectLst/>
                <a:latin typeface="chaparral-pro"/>
              </a:rPr>
              <a:t>I hate Winnipeg</a:t>
            </a:r>
          </a:p>
          <a:p>
            <a:pPr marL="0" indent="0" fontAlgn="base">
              <a:buNone/>
            </a:pPr>
            <a:r>
              <a:rPr lang="en-US" sz="1600" b="0" i="0">
                <a:effectLst/>
                <a:latin typeface="chaparral-pro"/>
              </a:rPr>
              <a:t>Up above us all,</a:t>
            </a:r>
            <a:br>
              <a:rPr lang="en-US" sz="1600" b="0" i="0">
                <a:effectLst/>
                <a:latin typeface="chaparral-pro"/>
              </a:rPr>
            </a:br>
            <a:r>
              <a:rPr lang="en-US" sz="1600" b="0" i="0">
                <a:effectLst/>
                <a:latin typeface="chaparral-pro"/>
              </a:rPr>
              <a:t>Leaning into sky</a:t>
            </a:r>
            <a:br>
              <a:rPr lang="en-US" sz="1600" b="0" i="0">
                <a:effectLst/>
                <a:latin typeface="chaparral-pro"/>
              </a:rPr>
            </a:br>
            <a:r>
              <a:rPr lang="en-US" sz="1600" b="0" i="0">
                <a:effectLst/>
                <a:latin typeface="chaparral-pro"/>
              </a:rPr>
              <a:t>Our golden business boy</a:t>
            </a:r>
            <a:br>
              <a:rPr lang="en-US" sz="1600" b="0" i="0">
                <a:effectLst/>
                <a:latin typeface="chaparral-pro"/>
              </a:rPr>
            </a:br>
            <a:r>
              <a:rPr lang="en-US" sz="1600" b="0" i="0">
                <a:effectLst/>
                <a:latin typeface="chaparral-pro"/>
              </a:rPr>
              <a:t>Will watch the north end die</a:t>
            </a:r>
            <a:br>
              <a:rPr lang="en-US" sz="1600" b="0" i="0">
                <a:effectLst/>
                <a:latin typeface="chaparral-pro"/>
              </a:rPr>
            </a:br>
            <a:r>
              <a:rPr lang="en-US" sz="1600" b="0" i="0">
                <a:effectLst/>
                <a:latin typeface="chaparral-pro"/>
              </a:rPr>
              <a:t>And sing 'I love this town'</a:t>
            </a:r>
            <a:br>
              <a:rPr lang="en-US" sz="1600" b="0" i="0">
                <a:effectLst/>
                <a:latin typeface="chaparral-pro"/>
              </a:rPr>
            </a:br>
            <a:r>
              <a:rPr lang="en-US" sz="1600" b="0" i="0">
                <a:effectLst/>
                <a:latin typeface="chaparral-pro"/>
              </a:rPr>
              <a:t>Then let his arching wrecking ball proclaim:</a:t>
            </a:r>
            <a:br>
              <a:rPr lang="en-US" sz="1600" b="0" i="0">
                <a:effectLst/>
                <a:latin typeface="chaparral-pro"/>
              </a:rPr>
            </a:br>
            <a:r>
              <a:rPr lang="en-US" sz="1600" b="0" i="0">
                <a:effectLst/>
                <a:latin typeface="chaparral-pro"/>
              </a:rPr>
              <a:t>"I...hate...Winnipeg"</a:t>
            </a:r>
          </a:p>
          <a:p>
            <a:endParaRPr lang="en-CA" sz="1000" dirty="0"/>
          </a:p>
        </p:txBody>
      </p:sp>
      <p:cxnSp>
        <p:nvCxnSpPr>
          <p:cNvPr id="7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6148" name="Picture 4">
            <a:extLst>
              <a:ext uri="{FF2B5EF4-FFF2-40B4-BE49-F238E27FC236}">
                <a16:creationId xmlns:a16="http://schemas.microsoft.com/office/drawing/2014/main" id="{8977E7B7-8830-445A-B5A0-C6C6AE857FE6}"/>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p:blipFill>
        <p:spPr bwMode="auto">
          <a:xfrm>
            <a:off x="507059" y="255416"/>
            <a:ext cx="4765791" cy="6347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2BF8A8-1A2B-42E3-821E-EB40785037AA}"/>
              </a:ext>
            </a:extLst>
          </p:cNvPr>
          <p:cNvSpPr txBox="1"/>
          <p:nvPr/>
        </p:nvSpPr>
        <p:spPr>
          <a:xfrm>
            <a:off x="507059" y="6602583"/>
            <a:ext cx="4765791" cy="230832"/>
          </a:xfrm>
          <a:prstGeom prst="rect">
            <a:avLst/>
          </a:prstGeom>
          <a:noFill/>
        </p:spPr>
        <p:txBody>
          <a:bodyPr wrap="square" rtlCol="0">
            <a:spAutoFit/>
          </a:bodyPr>
          <a:lstStyle/>
          <a:p>
            <a:r>
              <a:rPr lang="en-CA" sz="900" dirty="0">
                <a:solidFill>
                  <a:schemeClr val="bg1"/>
                </a:solidFill>
                <a:hlinkClick r:id="rId4" tooltip="http://en.wikipedia.org/wiki/Golden_Boy_(Manitoba)">
                  <a:extLst>
                    <a:ext uri="{A12FA001-AC4F-418D-AE19-62706E023703}">
                      <ahyp:hlinkClr xmlns:ahyp="http://schemas.microsoft.com/office/drawing/2018/hyperlinkcolor" xmlns="" val="tx"/>
                    </a:ext>
                  </a:extLst>
                </a:hlinkClick>
              </a:rPr>
              <a:t>This Photo</a:t>
            </a:r>
            <a:r>
              <a:rPr lang="en-CA" sz="900" dirty="0">
                <a:solidFill>
                  <a:schemeClr val="bg1"/>
                </a:solidFill>
              </a:rPr>
              <a:t> by Unknown Author is licensed under </a:t>
            </a:r>
            <a:r>
              <a:rPr lang="en-CA" sz="900" dirty="0">
                <a:solidFill>
                  <a:schemeClr val="bg1"/>
                </a:solidFill>
                <a:hlinkClick r:id="rId5" tooltip="https://creativecommons.org/licenses/by-sa/3.0/">
                  <a:extLst>
                    <a:ext uri="{A12FA001-AC4F-418D-AE19-62706E023703}">
                      <ahyp:hlinkClr xmlns:ahyp="http://schemas.microsoft.com/office/drawing/2018/hyperlinkcolor" xmlns="" val="tx"/>
                    </a:ext>
                  </a:extLst>
                </a:hlinkClick>
              </a:rPr>
              <a:t>CC BY-SA</a:t>
            </a:r>
            <a:endParaRPr lang="en-CA" sz="900" dirty="0">
              <a:solidFill>
                <a:schemeClr val="bg1"/>
              </a:solidFill>
            </a:endParaRPr>
          </a:p>
        </p:txBody>
      </p:sp>
    </p:spTree>
    <p:extLst>
      <p:ext uri="{BB962C8B-B14F-4D97-AF65-F5344CB8AC3E}">
        <p14:creationId xmlns:p14="http://schemas.microsoft.com/office/powerpoint/2010/main" val="237509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Weakerthans - One Great City!">
            <a:hlinkClick r:id="" action="ppaction://media"/>
            <a:extLst>
              <a:ext uri="{FF2B5EF4-FFF2-40B4-BE49-F238E27FC236}">
                <a16:creationId xmlns:a16="http://schemas.microsoft.com/office/drawing/2014/main" id="{F0041FAF-BC1F-4D89-961C-1B75C9391480}"/>
              </a:ext>
            </a:extLst>
          </p:cNvPr>
          <p:cNvPicPr>
            <a:picLocks noGrp="1" noRot="1" noChangeAspect="1"/>
          </p:cNvPicPr>
          <p:nvPr>
            <p:ph idx="1"/>
            <a:videoFile r:link="rId1"/>
          </p:nvPr>
        </p:nvPicPr>
        <p:blipFill>
          <a:blip r:embed="rId4"/>
          <a:stretch>
            <a:fillRect/>
          </a:stretch>
        </p:blipFill>
        <p:spPr>
          <a:xfrm>
            <a:off x="2374544" y="498835"/>
            <a:ext cx="7814484" cy="5860330"/>
          </a:xfrm>
          <a:prstGeom prst="rect">
            <a:avLst/>
          </a:prstGeom>
        </p:spPr>
      </p:pic>
    </p:spTree>
    <p:extLst>
      <p:ext uri="{BB962C8B-B14F-4D97-AF65-F5344CB8AC3E}">
        <p14:creationId xmlns:p14="http://schemas.microsoft.com/office/powerpoint/2010/main" val="239267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7FCA-A229-4F82-80EB-ACBF9F42387F}"/>
              </a:ext>
            </a:extLst>
          </p:cNvPr>
          <p:cNvSpPr>
            <a:spLocks noGrp="1"/>
          </p:cNvSpPr>
          <p:nvPr>
            <p:ph type="title"/>
          </p:nvPr>
        </p:nvSpPr>
        <p:spPr>
          <a:xfrm>
            <a:off x="845145" y="1070800"/>
            <a:ext cx="3939688" cy="5583126"/>
          </a:xfrm>
        </p:spPr>
        <p:txBody>
          <a:bodyPr>
            <a:normAutofit/>
          </a:bodyPr>
          <a:lstStyle/>
          <a:p>
            <a:pPr algn="r"/>
            <a:r>
              <a:rPr lang="en-US" sz="6100" b="1" dirty="0"/>
              <a:t>Analysis:</a:t>
            </a:r>
            <a:br>
              <a:rPr lang="en-US" sz="6100" b="1" dirty="0"/>
            </a:br>
            <a:r>
              <a:rPr lang="en-US" sz="6100" b="1" dirty="0"/>
              <a:t>One Great City!</a:t>
            </a:r>
            <a:endParaRPr lang="en-CA" sz="6100" b="1" dirty="0"/>
          </a:p>
        </p:txBody>
      </p:sp>
      <p:graphicFrame>
        <p:nvGraphicFramePr>
          <p:cNvPr id="5" name="Content Placeholder 2">
            <a:extLst>
              <a:ext uri="{FF2B5EF4-FFF2-40B4-BE49-F238E27FC236}">
                <a16:creationId xmlns:a16="http://schemas.microsoft.com/office/drawing/2014/main" id="{8D040ACF-5C03-4D56-BDC1-E2B297406704}"/>
              </a:ext>
            </a:extLst>
          </p:cNvPr>
          <p:cNvGraphicFramePr>
            <a:graphicFrameLocks noGrp="1"/>
          </p:cNvGraphicFramePr>
          <p:nvPr>
            <p:ph idx="1"/>
            <p:extLst>
              <p:ext uri="{D42A27DB-BD31-4B8C-83A1-F6EECF244321}">
                <p14:modId xmlns:p14="http://schemas.microsoft.com/office/powerpoint/2010/main" val="40239368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09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C60ED7-11F7-478C-AC8E-0865FABDA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2">
            <a:extLst>
              <a:ext uri="{FF2B5EF4-FFF2-40B4-BE49-F238E27FC236}">
                <a16:creationId xmlns:a16="http://schemas.microsoft.com/office/drawing/2014/main" id="{C63E3B55-B88E-48C4-8596-8B52D94A168B}"/>
              </a:ext>
            </a:extLst>
          </p:cNvPr>
          <p:cNvPicPr>
            <a:picLocks noChangeAspect="1"/>
          </p:cNvPicPr>
          <p:nvPr/>
        </p:nvPicPr>
        <p:blipFill rotWithShape="1">
          <a:blip r:embed="rId3">
            <a:duotone>
              <a:schemeClr val="accent1">
                <a:shade val="45000"/>
                <a:satMod val="135000"/>
              </a:schemeClr>
              <a:prstClr val="white"/>
            </a:duotone>
            <a:alphaModFix amt="35000"/>
          </a:blip>
          <a:srcRect t="43750"/>
          <a:stretch/>
        </p:blipFill>
        <p:spPr>
          <a:xfrm>
            <a:off x="20" y="-8877"/>
            <a:ext cx="12191980" cy="6858000"/>
          </a:xfrm>
          <a:prstGeom prst="rect">
            <a:avLst/>
          </a:prstGeom>
        </p:spPr>
      </p:pic>
      <p:sp>
        <p:nvSpPr>
          <p:cNvPr id="2" name="Title 1">
            <a:extLst>
              <a:ext uri="{FF2B5EF4-FFF2-40B4-BE49-F238E27FC236}">
                <a16:creationId xmlns:a16="http://schemas.microsoft.com/office/drawing/2014/main" id="{4FA11990-60E3-437C-84B7-6CF0F8A1A792}"/>
              </a:ext>
            </a:extLst>
          </p:cNvPr>
          <p:cNvSpPr>
            <a:spLocks noGrp="1"/>
          </p:cNvSpPr>
          <p:nvPr>
            <p:ph type="ctrTitle"/>
          </p:nvPr>
        </p:nvSpPr>
        <p:spPr>
          <a:xfrm>
            <a:off x="994872" y="2271449"/>
            <a:ext cx="8453437" cy="3670098"/>
          </a:xfrm>
        </p:spPr>
        <p:txBody>
          <a:bodyPr anchor="b">
            <a:normAutofit/>
          </a:bodyPr>
          <a:lstStyle/>
          <a:p>
            <a:pPr>
              <a:lnSpc>
                <a:spcPct val="107000"/>
              </a:lnSpc>
              <a:spcAft>
                <a:spcPts val="800"/>
              </a:spcAft>
            </a:pPr>
            <a:r>
              <a:rPr lang="en-US" sz="6100" dirty="0">
                <a:solidFill>
                  <a:srgbClr val="FFFFFF"/>
                </a:solidFill>
              </a:rPr>
              <a:t>Now it’s your turn! </a:t>
            </a:r>
            <a:endParaRPr lang="en-CA" sz="6100" dirty="0">
              <a:solidFill>
                <a:srgbClr val="FFFFFF"/>
              </a:solidFill>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10466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F53E9BE9-2287-4E5C-9332-26E93091A99E}"/>
              </a:ext>
            </a:extLst>
          </p:cNvPr>
          <p:cNvSpPr>
            <a:spLocks noGrp="1"/>
          </p:cNvSpPr>
          <p:nvPr>
            <p:ph type="title"/>
          </p:nvPr>
        </p:nvSpPr>
        <p:spPr>
          <a:xfrm>
            <a:off x="1245072" y="1289765"/>
            <a:ext cx="3651101" cy="4270963"/>
          </a:xfrm>
        </p:spPr>
        <p:txBody>
          <a:bodyPr anchor="ctr">
            <a:normAutofit fontScale="90000"/>
          </a:bodyPr>
          <a:lstStyle/>
          <a:p>
            <a:pPr algn="ctr"/>
            <a:r>
              <a:rPr lang="en-US" sz="5000">
                <a:solidFill>
                  <a:schemeClr val="bg1"/>
                </a:solidFill>
              </a:rPr>
              <a:t>Poetry Activity: </a:t>
            </a:r>
            <a:br>
              <a:rPr lang="en-US" sz="5000">
                <a:solidFill>
                  <a:schemeClr val="bg1"/>
                </a:solidFill>
              </a:rPr>
            </a:br>
            <a:r>
              <a:rPr lang="en-US" sz="5000">
                <a:solidFill>
                  <a:schemeClr val="bg1"/>
                </a:solidFill>
              </a:rPr>
              <a:t>Creating an Imagery-Rich Poem about a Place</a:t>
            </a:r>
            <a:endParaRPr lang="en-CA" sz="500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E03A021-0A52-4C58-8D39-E0E70ED3335C}"/>
              </a:ext>
            </a:extLst>
          </p:cNvPr>
          <p:cNvSpPr>
            <a:spLocks noGrp="1"/>
          </p:cNvSpPr>
          <p:nvPr>
            <p:ph idx="1"/>
          </p:nvPr>
        </p:nvSpPr>
        <p:spPr>
          <a:xfrm>
            <a:off x="5941716" y="381935"/>
            <a:ext cx="5644443" cy="5974415"/>
          </a:xfrm>
        </p:spPr>
        <p:txBody>
          <a:bodyPr anchor="ct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Brainstorm what place you will write about. It could be your school, your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neighbourhood</a:t>
            </a:r>
            <a:r>
              <a:rPr lang="en-US" sz="2000" dirty="0">
                <a:effectLst/>
                <a:latin typeface="Calibri" panose="020F0502020204030204" pitchFamily="34" charset="0"/>
                <a:ea typeface="Calibri" panose="020F0502020204030204" pitchFamily="34" charset="0"/>
                <a:cs typeface="Times New Roman" panose="02020603050405020304" pitchFamily="18" charset="0"/>
              </a:rPr>
              <a:t>, your city, or even an imagined place – perhaps a place from a novel you have read. Just be sure it is place you know well so you can use your knowledge </a:t>
            </a:r>
            <a:r>
              <a:rPr lang="en-US" sz="2000" dirty="0">
                <a:latin typeface="Calibri" panose="020F0502020204030204" pitchFamily="34" charset="0"/>
                <a:ea typeface="Calibri" panose="020F0502020204030204" pitchFamily="34" charset="0"/>
                <a:cs typeface="Times New Roman" panose="02020603050405020304" pitchFamily="18" charset="0"/>
              </a:rPr>
              <a:t>of it to create </a:t>
            </a:r>
            <a:r>
              <a:rPr lang="en-US" sz="2000" dirty="0">
                <a:effectLst/>
                <a:latin typeface="Calibri" panose="020F0502020204030204" pitchFamily="34" charset="0"/>
                <a:ea typeface="Calibri" panose="020F0502020204030204" pitchFamily="34" charset="0"/>
                <a:cs typeface="Times New Roman" panose="02020603050405020304" pitchFamily="18" charset="0"/>
              </a:rPr>
              <a:t>imagery to make your writing come to life. </a:t>
            </a:r>
          </a:p>
          <a:p>
            <a:r>
              <a:rPr lang="en-US" sz="2000" u="sng" dirty="0">
                <a:latin typeface="Calibri" panose="020F0502020204030204" pitchFamily="34" charset="0"/>
                <a:ea typeface="Calibri" panose="020F0502020204030204" pitchFamily="34" charset="0"/>
                <a:cs typeface="Times New Roman" panose="02020603050405020304" pitchFamily="18" charset="0"/>
              </a:rPr>
              <a:t>Now, imagine that you are separated from this place for whatever reason</a:t>
            </a:r>
            <a:r>
              <a:rPr lang="en-US" sz="2000" dirty="0">
                <a:latin typeface="Calibri" panose="020F0502020204030204" pitchFamily="34" charset="0"/>
                <a:ea typeface="Calibri" panose="020F0502020204030204" pitchFamily="34" charset="0"/>
                <a:cs typeface="Times New Roman" panose="02020603050405020304" pitchFamily="18" charset="0"/>
              </a:rPr>
              <a:t>. The model text was about the Coronavirus, but yours does not have to be.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Then, think of all the specific things that bother you about that place and list them. Remember to use adjectives to describe the features of your city. </a:t>
            </a:r>
          </a:p>
          <a:p>
            <a:r>
              <a:rPr lang="en-US" sz="2000" dirty="0">
                <a:latin typeface="Calibri" panose="020F0502020204030204" pitchFamily="34" charset="0"/>
                <a:ea typeface="Calibri" panose="020F0502020204030204" pitchFamily="34" charset="0"/>
                <a:cs typeface="Times New Roman" panose="02020603050405020304" pitchFamily="18" charset="0"/>
              </a:rPr>
              <a:t>Next, think of all the specific things that you love about that place. Are there specific times that this place is better? What specifically makes it better?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18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84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F53E9BE9-2287-4E5C-9332-26E93091A99E}"/>
              </a:ext>
            </a:extLst>
          </p:cNvPr>
          <p:cNvSpPr>
            <a:spLocks noGrp="1"/>
          </p:cNvSpPr>
          <p:nvPr>
            <p:ph type="title"/>
          </p:nvPr>
        </p:nvSpPr>
        <p:spPr>
          <a:xfrm>
            <a:off x="1245072" y="1289765"/>
            <a:ext cx="3651101" cy="4270963"/>
          </a:xfrm>
        </p:spPr>
        <p:txBody>
          <a:bodyPr anchor="ctr">
            <a:normAutofit fontScale="90000"/>
          </a:bodyPr>
          <a:lstStyle/>
          <a:p>
            <a:pPr algn="ctr"/>
            <a:r>
              <a:rPr lang="en-US" sz="5000">
                <a:solidFill>
                  <a:schemeClr val="bg1"/>
                </a:solidFill>
              </a:rPr>
              <a:t>Poetry Activity: </a:t>
            </a:r>
            <a:br>
              <a:rPr lang="en-US" sz="5000">
                <a:solidFill>
                  <a:schemeClr val="bg1"/>
                </a:solidFill>
              </a:rPr>
            </a:br>
            <a:r>
              <a:rPr lang="en-US" sz="5000">
                <a:solidFill>
                  <a:schemeClr val="bg1"/>
                </a:solidFill>
              </a:rPr>
              <a:t>Creating an Imagery-Rich Poem about a Place</a:t>
            </a:r>
            <a:endParaRPr lang="en-CA" sz="500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E03A021-0A52-4C58-8D39-E0E70ED3335C}"/>
              </a:ext>
            </a:extLst>
          </p:cNvPr>
          <p:cNvSpPr>
            <a:spLocks noGrp="1"/>
          </p:cNvSpPr>
          <p:nvPr>
            <p:ph idx="1"/>
          </p:nvPr>
        </p:nvSpPr>
        <p:spPr>
          <a:xfrm>
            <a:off x="6397039" y="381935"/>
            <a:ext cx="4685916" cy="5974415"/>
          </a:xfrm>
        </p:spPr>
        <p:txBody>
          <a:bodyPr anchor="ctr">
            <a:normAutofit lnSpcReduction="10000"/>
          </a:bodyPr>
          <a:lstStyle/>
          <a:p>
            <a:pPr marL="0" indent="0">
              <a:buNone/>
            </a:pPr>
            <a:r>
              <a:rPr lang="en-CA" sz="2400" dirty="0"/>
              <a:t>Finally, use the model text to create the structure of your poem. Consider these sentence starters:</a:t>
            </a:r>
          </a:p>
          <a:p>
            <a:pPr marL="0" indent="0">
              <a:buNone/>
            </a:pPr>
            <a:endParaRPr lang="en-CA" sz="2400" dirty="0"/>
          </a:p>
          <a:p>
            <a:r>
              <a:rPr lang="en-US" sz="2400" dirty="0">
                <a:effectLst/>
                <a:latin typeface="Calibri" panose="020F0502020204030204" pitchFamily="34" charset="0"/>
                <a:ea typeface="Calibri" panose="020F0502020204030204" pitchFamily="34" charset="0"/>
                <a:cs typeface="Times New Roman" panose="02020603050405020304" pitchFamily="18" charset="0"/>
              </a:rPr>
              <a:t>I forgive you the ___,____, ____and ___ (all negative things)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 did not imagine the ____, ____, and ____ (things that were even worse)</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 know I did not thank you enough for the ___, ___, ___ (all positive things). </a:t>
            </a:r>
          </a:p>
          <a:p>
            <a:r>
              <a:rPr lang="en-US" sz="2400" dirty="0">
                <a:latin typeface="Calibri" panose="020F0502020204030204" pitchFamily="34" charset="0"/>
                <a:ea typeface="Calibri" panose="020F0502020204030204" pitchFamily="34" charset="0"/>
                <a:cs typeface="Times New Roman" panose="02020603050405020304" pitchFamily="18" charset="0"/>
              </a:rPr>
              <a:t>I forgive you for every one of those ______ (negative thing), just please come back.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27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D965-0EB3-4EE4-8426-8F256403A448}"/>
              </a:ext>
            </a:extLst>
          </p:cNvPr>
          <p:cNvSpPr>
            <a:spLocks noGrp="1"/>
          </p:cNvSpPr>
          <p:nvPr>
            <p:ph type="title"/>
          </p:nvPr>
        </p:nvSpPr>
        <p:spPr/>
        <p:txBody>
          <a:bodyPr/>
          <a:lstStyle/>
          <a:p>
            <a:r>
              <a:rPr lang="en-US" dirty="0"/>
              <a:t>Sources</a:t>
            </a:r>
            <a:endParaRPr lang="en-CA" dirty="0"/>
          </a:p>
        </p:txBody>
      </p:sp>
      <p:sp>
        <p:nvSpPr>
          <p:cNvPr id="3" name="Content Placeholder 2">
            <a:extLst>
              <a:ext uri="{FF2B5EF4-FFF2-40B4-BE49-F238E27FC236}">
                <a16:creationId xmlns:a16="http://schemas.microsoft.com/office/drawing/2014/main" id="{D4049F07-0A8B-4C7F-AA61-E2A769429042}"/>
              </a:ext>
            </a:extLst>
          </p:cNvPr>
          <p:cNvSpPr>
            <a:spLocks noGrp="1"/>
          </p:cNvSpPr>
          <p:nvPr>
            <p:ph idx="1"/>
          </p:nvPr>
        </p:nvSpPr>
        <p:spPr>
          <a:xfrm>
            <a:off x="838200" y="1250302"/>
            <a:ext cx="10515600" cy="4926661"/>
          </a:xfrm>
        </p:spPr>
        <p:txBody>
          <a:bodyPr>
            <a:normAutofit fontScale="62500" lnSpcReduction="20000"/>
          </a:bodyPr>
          <a:lstStyle/>
          <a:p>
            <a:endParaRPr lang="en-US" dirty="0"/>
          </a:p>
          <a:p>
            <a:r>
              <a:rPr lang="en-US" dirty="0">
                <a:latin typeface="Times New Roman" panose="02020603050405020304" pitchFamily="18" charset="0"/>
                <a:cs typeface="Times New Roman" panose="02020603050405020304" pitchFamily="18" charset="0"/>
              </a:rPr>
              <a:t>The model text has been altered from a New York Times Opinion Piece by Roger Cohen: </a:t>
            </a:r>
            <a:r>
              <a:rPr lang="en-US" dirty="0">
                <a:latin typeface="Times New Roman" panose="02020603050405020304" pitchFamily="18" charset="0"/>
                <a:cs typeface="Times New Roman" panose="02020603050405020304" pitchFamily="18" charset="0"/>
                <a:hlinkClick r:id="rId3"/>
              </a:rPr>
              <a:t>https://www.nytimes.com/2020/04/10/opinion/coronavirus-new-york.html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images of New York City are from </a:t>
            </a:r>
            <a:r>
              <a:rPr lang="en-US" dirty="0">
                <a:latin typeface="Times New Roman" panose="02020603050405020304" pitchFamily="18" charset="0"/>
                <a:cs typeface="Times New Roman" panose="02020603050405020304" pitchFamily="18" charset="0"/>
                <a:hlinkClick r:id="rId4"/>
              </a:rPr>
              <a:t>Unsplash.com </a:t>
            </a:r>
            <a:r>
              <a:rPr lang="en-US" dirty="0">
                <a:latin typeface="Times New Roman" panose="02020603050405020304" pitchFamily="18" charset="0"/>
                <a:cs typeface="Times New Roman" panose="02020603050405020304" pitchFamily="18" charset="0"/>
              </a:rPr>
              <a:t> (under a “freely-useable image license”) and individual photographers are listed in the </a:t>
            </a:r>
            <a:r>
              <a:rPr lang="en-US" dirty="0" err="1">
                <a:latin typeface="Times New Roman" panose="02020603050405020304" pitchFamily="18" charset="0"/>
                <a:cs typeface="Times New Roman" panose="02020603050405020304" pitchFamily="18" charset="0"/>
              </a:rPr>
              <a:t>AltText</a:t>
            </a:r>
            <a:r>
              <a:rPr lang="en-US" dirty="0">
                <a:latin typeface="Times New Roman" panose="02020603050405020304" pitchFamily="18" charset="0"/>
                <a:cs typeface="Times New Roman" panose="02020603050405020304" pitchFamily="18" charset="0"/>
              </a:rPr>
              <a:t> of each image.</a:t>
            </a:r>
          </a:p>
          <a:p>
            <a:r>
              <a:rPr lang="en-US" dirty="0">
                <a:latin typeface="Times New Roman" panose="02020603050405020304" pitchFamily="18" charset="0"/>
                <a:cs typeface="Times New Roman" panose="02020603050405020304" pitchFamily="18" charset="0"/>
              </a:rPr>
              <a:t>The image of “Roof of Manitoba Legislative Building”  was taken by </a:t>
            </a:r>
            <a:r>
              <a:rPr lang="en-US" dirty="0" err="1">
                <a:latin typeface="Times New Roman" panose="02020603050405020304" pitchFamily="18" charset="0"/>
                <a:cs typeface="Times New Roman" panose="02020603050405020304" pitchFamily="18" charset="0"/>
              </a:rPr>
              <a:t>Zef</a:t>
            </a:r>
            <a:r>
              <a:rPr lang="en-US" dirty="0">
                <a:latin typeface="Times New Roman" panose="02020603050405020304" pitchFamily="18" charset="0"/>
                <a:cs typeface="Times New Roman" panose="02020603050405020304" pitchFamily="18" charset="0"/>
              </a:rPr>
              <a:t> and released to the Public </a:t>
            </a:r>
            <a:r>
              <a:rPr lang="en-US" dirty="0" err="1">
                <a:latin typeface="Times New Roman" panose="02020603050405020304" pitchFamily="18" charset="0"/>
                <a:cs typeface="Times New Roman" panose="02020603050405020304" pitchFamily="18" charset="0"/>
              </a:rPr>
              <a:t>Domand</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5"/>
              </a:rPr>
              <a:t>https://commons.wikimedia.org/wiki/File:GoldenBoyWinnipeg.JPG</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Slide 13: Lyrics to “One Great City!” by The </a:t>
            </a:r>
            <a:r>
              <a:rPr lang="en-US" dirty="0" err="1">
                <a:latin typeface="Times New Roman" panose="02020603050405020304" pitchFamily="18" charset="0"/>
                <a:cs typeface="Times New Roman" panose="02020603050405020304" pitchFamily="18" charset="0"/>
              </a:rPr>
              <a:t>Weakerthans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6"/>
              </a:rPr>
              <a:t>https://www.anti.com/releases/reconstruction-site/tracks/one-great-city/</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Slide 14: “One Great City!” by The </a:t>
            </a:r>
            <a:r>
              <a:rPr lang="en-US" dirty="0" err="1">
                <a:latin typeface="Times New Roman" panose="02020603050405020304" pitchFamily="18" charset="0"/>
                <a:cs typeface="Times New Roman" panose="02020603050405020304" pitchFamily="18" charset="0"/>
              </a:rPr>
              <a:t>Weakerthans</a:t>
            </a:r>
            <a:r>
              <a:rPr lang="en-US" dirty="0">
                <a:latin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hlinkClick r:id="rId7"/>
              </a:rPr>
              <a:t>https://www.youtube.com/watch?v=xLlsjEP7L-k</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en-CA" dirty="0">
                <a:latin typeface="Times New Roman" panose="02020603050405020304" pitchFamily="18" charset="0"/>
                <a:cs typeface="Times New Roman" panose="02020603050405020304" pitchFamily="18" charset="0"/>
              </a:rPr>
              <a:t>The Assessment Rubric was adapted from </a:t>
            </a:r>
            <a:r>
              <a:rPr lang="en-CA" i="1" u="sng" dirty="0">
                <a:effectLst/>
                <a:latin typeface="Times New Roman" panose="02020603050405020304" pitchFamily="18" charset="0"/>
                <a:ea typeface="Calibri" panose="020F0502020204030204" pitchFamily="34" charset="0"/>
                <a:cs typeface="Times New Roman" panose="02020603050405020304" pitchFamily="18" charset="0"/>
              </a:rPr>
              <a:t>The Write Genre</a:t>
            </a:r>
            <a:r>
              <a:rPr lang="en-CA" i="1" dirty="0">
                <a:effectLst/>
                <a:latin typeface="Times New Roman" panose="02020603050405020304" pitchFamily="18" charset="0"/>
                <a:ea typeface="Calibri" panose="020F0502020204030204" pitchFamily="34" charset="0"/>
                <a:cs typeface="Times New Roman" panose="02020603050405020304" pitchFamily="18" charset="0"/>
              </a:rPr>
              <a:t> by Lori Jamison Rog and Paul Kropp and from the PSDC Literacy Coach Team JUNE 2020 by way of Jennifer Stark</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90165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3167FCA-A229-4F82-80EB-ACBF9F42387F}"/>
              </a:ext>
            </a:extLst>
          </p:cNvPr>
          <p:cNvSpPr>
            <a:spLocks noGrp="1"/>
          </p:cNvSpPr>
          <p:nvPr>
            <p:ph type="title"/>
          </p:nvPr>
        </p:nvSpPr>
        <p:spPr>
          <a:xfrm>
            <a:off x="479394" y="1070800"/>
            <a:ext cx="3939688" cy="5583126"/>
          </a:xfrm>
        </p:spPr>
        <p:txBody>
          <a:bodyPr>
            <a:normAutofit/>
          </a:bodyPr>
          <a:lstStyle/>
          <a:p>
            <a:pPr algn="r"/>
            <a:r>
              <a:rPr lang="en-US" sz="6100" dirty="0"/>
              <a:t>Activate Prior Learning:</a:t>
            </a:r>
            <a:br>
              <a:rPr lang="en-US" sz="6100" dirty="0"/>
            </a:br>
            <a:r>
              <a:rPr lang="en-US" sz="6100" b="1" dirty="0"/>
              <a:t>What is New York City like?</a:t>
            </a:r>
            <a:endParaRPr lang="en-CA" sz="6100" b="1"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D040ACF-5C03-4D56-BDC1-E2B297406704}"/>
              </a:ext>
            </a:extLst>
          </p:cNvPr>
          <p:cNvGraphicFramePr>
            <a:graphicFrameLocks noGrp="1"/>
          </p:cNvGraphicFramePr>
          <p:nvPr>
            <p:ph idx="1"/>
            <p:extLst>
              <p:ext uri="{D42A27DB-BD31-4B8C-83A1-F6EECF244321}">
                <p14:modId xmlns:p14="http://schemas.microsoft.com/office/powerpoint/2010/main" val="78545372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21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ime Square, New York&#10;Unsplash.com Photo Credit @trapnation&#10;">
            <a:extLst>
              <a:ext uri="{FF2B5EF4-FFF2-40B4-BE49-F238E27FC236}">
                <a16:creationId xmlns:a16="http://schemas.microsoft.com/office/drawing/2014/main" id="{8E29FE7E-10F4-4447-90A3-179DE0762A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61" r="5208" b="-3"/>
          <a:stretch/>
        </p:blipFill>
        <p:spPr bwMode="auto">
          <a:xfrm>
            <a:off x="204961" y="198755"/>
            <a:ext cx="3793268" cy="6514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 Square, New York during daytime&#10;Unsplash.com @lucabravo&#10;">
            <a:extLst>
              <a:ext uri="{FF2B5EF4-FFF2-40B4-BE49-F238E27FC236}">
                <a16:creationId xmlns:a16="http://schemas.microsoft.com/office/drawing/2014/main" id="{ACE1A8B1-1D91-48EE-8C78-3579DFE254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486" r="26344"/>
          <a:stretch/>
        </p:blipFill>
        <p:spPr bwMode="auto">
          <a:xfrm>
            <a:off x="4184538" y="171716"/>
            <a:ext cx="3822924" cy="65145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pire State building&#10;Unsplash.com @kopidanny">
            <a:extLst>
              <a:ext uri="{FF2B5EF4-FFF2-40B4-BE49-F238E27FC236}">
                <a16:creationId xmlns:a16="http://schemas.microsoft.com/office/drawing/2014/main" id="{EECE1A19-EB46-4131-9369-5A7C3F6BD5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45" r="6189" b="-3"/>
          <a:stretch/>
        </p:blipFill>
        <p:spPr bwMode="auto">
          <a:xfrm>
            <a:off x="8188032" y="171716"/>
            <a:ext cx="3799007" cy="65145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9594BAE-6BD7-47A1-AF4D-D07C99617397}"/>
              </a:ext>
            </a:extLst>
          </p:cNvPr>
          <p:cNvSpPr/>
          <p:nvPr/>
        </p:nvSpPr>
        <p:spPr>
          <a:xfrm>
            <a:off x="2384189" y="6443801"/>
            <a:ext cx="1596912"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6">
                  <a:extLst>
                    <a:ext uri="{A12FA001-AC4F-418D-AE19-62706E023703}">
                      <ahyp:hlinkClr xmlns:ahyp="http://schemas.microsoft.com/office/drawing/2018/hyperlinkcolor" xmlns="" val="tx"/>
                    </a:ext>
                  </a:extLst>
                </a:hlinkClick>
              </a:rPr>
              <a:t>Andre Benz</a:t>
            </a:r>
            <a:r>
              <a:rPr lang="en-US" sz="800" dirty="0">
                <a:solidFill>
                  <a:schemeClr val="bg1"/>
                </a:solidFill>
                <a:latin typeface="-apple-system"/>
              </a:rPr>
              <a:t> on </a:t>
            </a:r>
            <a:r>
              <a:rPr lang="en-US" sz="800" dirty="0" err="1">
                <a:solidFill>
                  <a:schemeClr val="bg1"/>
                </a:solidFill>
                <a:latin typeface="-apple-system"/>
                <a:hlinkClick r:id="rId7">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3" name="Rectangle 2">
            <a:extLst>
              <a:ext uri="{FF2B5EF4-FFF2-40B4-BE49-F238E27FC236}">
                <a16:creationId xmlns:a16="http://schemas.microsoft.com/office/drawing/2014/main" id="{35E6AA78-1BD2-4B11-88A9-7987173E02C4}"/>
              </a:ext>
            </a:extLst>
          </p:cNvPr>
          <p:cNvSpPr/>
          <p:nvPr/>
        </p:nvSpPr>
        <p:spPr>
          <a:xfrm>
            <a:off x="6319287" y="6336079"/>
            <a:ext cx="1572866"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8">
                  <a:extLst>
                    <a:ext uri="{A12FA001-AC4F-418D-AE19-62706E023703}">
                      <ahyp:hlinkClr xmlns:ahyp="http://schemas.microsoft.com/office/drawing/2018/hyperlinkcolor" xmlns="" val="tx"/>
                    </a:ext>
                  </a:extLst>
                </a:hlinkClick>
              </a:rPr>
              <a:t>Luca Bravo</a:t>
            </a:r>
            <a:r>
              <a:rPr lang="en-US" sz="800" dirty="0">
                <a:solidFill>
                  <a:schemeClr val="bg1"/>
                </a:solidFill>
                <a:latin typeface="-apple-system"/>
              </a:rPr>
              <a:t> on </a:t>
            </a:r>
            <a:r>
              <a:rPr lang="en-US" sz="800" dirty="0" err="1">
                <a:solidFill>
                  <a:schemeClr val="bg1"/>
                </a:solidFill>
                <a:latin typeface="-apple-system"/>
                <a:hlinkClick r:id="rId7">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4" name="Rectangle 3">
            <a:extLst>
              <a:ext uri="{FF2B5EF4-FFF2-40B4-BE49-F238E27FC236}">
                <a16:creationId xmlns:a16="http://schemas.microsoft.com/office/drawing/2014/main" id="{DAB4E5C8-AA80-42FA-95FE-C4E69688C288}"/>
              </a:ext>
            </a:extLst>
          </p:cNvPr>
          <p:cNvSpPr/>
          <p:nvPr/>
        </p:nvSpPr>
        <p:spPr>
          <a:xfrm>
            <a:off x="10330848" y="6340993"/>
            <a:ext cx="1572866"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8">
                  <a:extLst>
                    <a:ext uri="{A12FA001-AC4F-418D-AE19-62706E023703}">
                      <ahyp:hlinkClr xmlns:ahyp="http://schemas.microsoft.com/office/drawing/2018/hyperlinkcolor" xmlns="" val="tx"/>
                    </a:ext>
                  </a:extLst>
                </a:hlinkClick>
              </a:rPr>
              <a:t>Luca Bravo</a:t>
            </a:r>
            <a:r>
              <a:rPr lang="en-US" sz="800" dirty="0">
                <a:solidFill>
                  <a:schemeClr val="bg1"/>
                </a:solidFill>
                <a:latin typeface="-apple-system"/>
              </a:rPr>
              <a:t> on </a:t>
            </a:r>
            <a:r>
              <a:rPr lang="en-US" sz="800" dirty="0" err="1">
                <a:solidFill>
                  <a:schemeClr val="bg1"/>
                </a:solidFill>
                <a:latin typeface="-apple-system"/>
                <a:hlinkClick r:id="rId7">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Tree>
    <p:extLst>
      <p:ext uri="{BB962C8B-B14F-4D97-AF65-F5344CB8AC3E}">
        <p14:creationId xmlns:p14="http://schemas.microsoft.com/office/powerpoint/2010/main" val="412105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group of people at subway&#10;Unsplash.com @soloeddi">
            <a:extLst>
              <a:ext uri="{FF2B5EF4-FFF2-40B4-BE49-F238E27FC236}">
                <a16:creationId xmlns:a16="http://schemas.microsoft.com/office/drawing/2014/main" id="{1CC2930B-FEAB-4161-8478-FF2C1212F9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67" r="-2" b="7521"/>
          <a:stretch/>
        </p:blipFill>
        <p:spPr bwMode="auto">
          <a:xfrm>
            <a:off x="321734" y="321733"/>
            <a:ext cx="5674894" cy="30308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ople near buildings&#10;Unsplash.com @yoavaziz">
            <a:extLst>
              <a:ext uri="{FF2B5EF4-FFF2-40B4-BE49-F238E27FC236}">
                <a16:creationId xmlns:a16="http://schemas.microsoft.com/office/drawing/2014/main" id="{55784DF4-16DA-4149-8C15-AA7F3C2F043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22199" r="1" b="1"/>
          <a:stretch/>
        </p:blipFill>
        <p:spPr bwMode="auto">
          <a:xfrm>
            <a:off x="321735" y="3524289"/>
            <a:ext cx="2676579" cy="27765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ople watching on man while performing acrobatic style&#10;&#10;Unsplash.com @justwavyj&#10;">
            <a:extLst>
              <a:ext uri="{FF2B5EF4-FFF2-40B4-BE49-F238E27FC236}">
                <a16:creationId xmlns:a16="http://schemas.microsoft.com/office/drawing/2014/main" id="{4778AF11-FD34-474A-B25E-174B5E9162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375" r="2" b="3068"/>
          <a:stretch/>
        </p:blipFill>
        <p:spPr bwMode="auto">
          <a:xfrm>
            <a:off x="3159553" y="3514855"/>
            <a:ext cx="2837076" cy="27859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ew York Central Park&#10;Unsplash,com @eejermaine">
            <a:extLst>
              <a:ext uri="{FF2B5EF4-FFF2-40B4-BE49-F238E27FC236}">
                <a16:creationId xmlns:a16="http://schemas.microsoft.com/office/drawing/2014/main" id="{1DDA843A-1484-4CDB-8B20-D8E8B77606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6647" b="2"/>
          <a:stretch/>
        </p:blipFill>
        <p:spPr bwMode="auto">
          <a:xfrm>
            <a:off x="6195373" y="321733"/>
            <a:ext cx="5674892" cy="59790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79F34F1-F620-424F-8047-4ED0569A9361}"/>
              </a:ext>
            </a:extLst>
          </p:cNvPr>
          <p:cNvSpPr/>
          <p:nvPr/>
        </p:nvSpPr>
        <p:spPr>
          <a:xfrm>
            <a:off x="4366053" y="2957661"/>
            <a:ext cx="1630575"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7">
                  <a:extLst>
                    <a:ext uri="{A12FA001-AC4F-418D-AE19-62706E023703}">
                      <ahyp:hlinkClr xmlns:ahyp="http://schemas.microsoft.com/office/drawing/2018/hyperlinkcolor" xmlns="" val="tx"/>
                    </a:ext>
                  </a:extLst>
                </a:hlinkClick>
              </a:rPr>
              <a:t>Eddi Aguirre</a:t>
            </a:r>
            <a:r>
              <a:rPr lang="en-US" sz="800" dirty="0">
                <a:solidFill>
                  <a:schemeClr val="bg1"/>
                </a:solidFill>
                <a:latin typeface="-apple-system"/>
              </a:rPr>
              <a:t> on </a:t>
            </a:r>
            <a:r>
              <a:rPr lang="en-US" sz="800" dirty="0" err="1">
                <a:solidFill>
                  <a:schemeClr val="bg1"/>
                </a:solidFill>
                <a:latin typeface="-apple-system"/>
                <a:hlinkClick r:id="rId8">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3" name="Rectangle 2">
            <a:extLst>
              <a:ext uri="{FF2B5EF4-FFF2-40B4-BE49-F238E27FC236}">
                <a16:creationId xmlns:a16="http://schemas.microsoft.com/office/drawing/2014/main" id="{DA8B2A80-D2AC-4FA0-885A-0F8B5442CE20}"/>
              </a:ext>
            </a:extLst>
          </p:cNvPr>
          <p:cNvSpPr/>
          <p:nvPr/>
        </p:nvSpPr>
        <p:spPr>
          <a:xfrm>
            <a:off x="10142692" y="5987534"/>
            <a:ext cx="1620957"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9">
                  <a:extLst>
                    <a:ext uri="{A12FA001-AC4F-418D-AE19-62706E023703}">
                      <ahyp:hlinkClr xmlns:ahyp="http://schemas.microsoft.com/office/drawing/2018/hyperlinkcolor" xmlns="" val="tx"/>
                    </a:ext>
                  </a:extLst>
                </a:hlinkClick>
              </a:rPr>
              <a:t>Jermaine </a:t>
            </a:r>
            <a:r>
              <a:rPr lang="en-US" sz="800" dirty="0" err="1">
                <a:solidFill>
                  <a:schemeClr val="bg1"/>
                </a:solidFill>
                <a:latin typeface="-apple-system"/>
                <a:hlinkClick r:id="rId9">
                  <a:extLst>
                    <a:ext uri="{A12FA001-AC4F-418D-AE19-62706E023703}">
                      <ahyp:hlinkClr xmlns:ahyp="http://schemas.microsoft.com/office/drawing/2018/hyperlinkcolor" xmlns="" val="tx"/>
                    </a:ext>
                  </a:extLst>
                </a:hlinkClick>
              </a:rPr>
              <a:t>Ee</a:t>
            </a:r>
            <a:r>
              <a:rPr lang="en-US" sz="800" dirty="0">
                <a:solidFill>
                  <a:schemeClr val="bg1"/>
                </a:solidFill>
                <a:latin typeface="-apple-system"/>
              </a:rPr>
              <a:t> on </a:t>
            </a:r>
            <a:r>
              <a:rPr lang="en-US" sz="800" dirty="0" err="1">
                <a:solidFill>
                  <a:schemeClr val="bg1"/>
                </a:solidFill>
                <a:latin typeface="-apple-system"/>
                <a:hlinkClick r:id="rId10">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4" name="Rectangle 3">
            <a:extLst>
              <a:ext uri="{FF2B5EF4-FFF2-40B4-BE49-F238E27FC236}">
                <a16:creationId xmlns:a16="http://schemas.microsoft.com/office/drawing/2014/main" id="{675052C3-EE11-4609-A980-03FC489ED0EF}"/>
              </a:ext>
            </a:extLst>
          </p:cNvPr>
          <p:cNvSpPr/>
          <p:nvPr/>
        </p:nvSpPr>
        <p:spPr>
          <a:xfrm>
            <a:off x="1456871" y="5987534"/>
            <a:ext cx="1503938"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11">
                  <a:extLst>
                    <a:ext uri="{A12FA001-AC4F-418D-AE19-62706E023703}">
                      <ahyp:hlinkClr xmlns:ahyp="http://schemas.microsoft.com/office/drawing/2018/hyperlinkcolor" xmlns="" val="tx"/>
                    </a:ext>
                  </a:extLst>
                </a:hlinkClick>
              </a:rPr>
              <a:t>Yoav Aziz</a:t>
            </a:r>
            <a:r>
              <a:rPr lang="en-US" sz="800" dirty="0">
                <a:solidFill>
                  <a:schemeClr val="bg1"/>
                </a:solidFill>
                <a:latin typeface="-apple-system"/>
              </a:rPr>
              <a:t> on </a:t>
            </a:r>
            <a:r>
              <a:rPr lang="en-US" sz="800" dirty="0" err="1">
                <a:solidFill>
                  <a:schemeClr val="bg1"/>
                </a:solidFill>
                <a:latin typeface="-apple-system"/>
                <a:hlinkClick r:id="rId12">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5" name="Rectangle 4">
            <a:extLst>
              <a:ext uri="{FF2B5EF4-FFF2-40B4-BE49-F238E27FC236}">
                <a16:creationId xmlns:a16="http://schemas.microsoft.com/office/drawing/2014/main" id="{979DCF52-4C6F-4CF4-8E02-05E7DCB02F8C}"/>
              </a:ext>
            </a:extLst>
          </p:cNvPr>
          <p:cNvSpPr/>
          <p:nvPr/>
        </p:nvSpPr>
        <p:spPr>
          <a:xfrm>
            <a:off x="4366053" y="6022173"/>
            <a:ext cx="1638590"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13">
                  <a:extLst>
                    <a:ext uri="{A12FA001-AC4F-418D-AE19-62706E023703}">
                      <ahyp:hlinkClr xmlns:ahyp="http://schemas.microsoft.com/office/drawing/2018/hyperlinkcolor" xmlns="" val="tx"/>
                    </a:ext>
                  </a:extLst>
                </a:hlinkClick>
              </a:rPr>
              <a:t>Josh Gordon</a:t>
            </a:r>
            <a:r>
              <a:rPr lang="en-US" sz="800" dirty="0">
                <a:solidFill>
                  <a:schemeClr val="bg1"/>
                </a:solidFill>
                <a:latin typeface="-apple-system"/>
              </a:rPr>
              <a:t> on </a:t>
            </a:r>
            <a:r>
              <a:rPr lang="en-US" sz="800" dirty="0" err="1">
                <a:solidFill>
                  <a:schemeClr val="bg1"/>
                </a:solidFill>
                <a:latin typeface="-apple-system"/>
                <a:hlinkClick r:id="rId14">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Tree>
    <p:extLst>
      <p:ext uri="{BB962C8B-B14F-4D97-AF65-F5344CB8AC3E}">
        <p14:creationId xmlns:p14="http://schemas.microsoft.com/office/powerpoint/2010/main" val="37332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a:extLst>
              <a:ext uri="{FF2B5EF4-FFF2-40B4-BE49-F238E27FC236}">
                <a16:creationId xmlns:a16="http://schemas.microsoft.com/office/drawing/2014/main" id="{B8F599B3-4EA1-4B83-BE17-F826FD1A4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55" r="12405" b="-3"/>
          <a:stretch/>
        </p:blipFill>
        <p:spPr bwMode="auto">
          <a:xfrm>
            <a:off x="192528" y="171716"/>
            <a:ext cx="3793268" cy="65145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arbage Piled High NYC Unsplash.com @alinnnaaaa">
            <a:extLst>
              <a:ext uri="{FF2B5EF4-FFF2-40B4-BE49-F238E27FC236}">
                <a16:creationId xmlns:a16="http://schemas.microsoft.com/office/drawing/2014/main" id="{E0747406-7882-42AA-B988-17BE610225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58" r="32671"/>
          <a:stretch/>
        </p:blipFill>
        <p:spPr bwMode="auto">
          <a:xfrm>
            <a:off x="4176800" y="171715"/>
            <a:ext cx="3822924" cy="65145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rson crossing pedestrian lane NYC&#10;Unsplash.com @fbazanegue">
            <a:extLst>
              <a:ext uri="{FF2B5EF4-FFF2-40B4-BE49-F238E27FC236}">
                <a16:creationId xmlns:a16="http://schemas.microsoft.com/office/drawing/2014/main" id="{38616866-69D2-4000-9969-5835DB1C22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46" r="8187" b="-3"/>
          <a:stretch/>
        </p:blipFill>
        <p:spPr bwMode="auto">
          <a:xfrm>
            <a:off x="8206204" y="171716"/>
            <a:ext cx="3799007" cy="65145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EFE452-303B-4204-A651-24C3304CE004}"/>
              </a:ext>
            </a:extLst>
          </p:cNvPr>
          <p:cNvSpPr/>
          <p:nvPr/>
        </p:nvSpPr>
        <p:spPr>
          <a:xfrm>
            <a:off x="2503016" y="6361160"/>
            <a:ext cx="1409360" cy="215444"/>
          </a:xfrm>
          <a:prstGeom prst="rect">
            <a:avLst/>
          </a:prstGeom>
        </p:spPr>
        <p:txBody>
          <a:bodyPr wrap="none">
            <a:spAutoFit/>
          </a:bodyPr>
          <a:lstStyle/>
          <a:p>
            <a:r>
              <a:rPr lang="en-CA" sz="800" dirty="0">
                <a:solidFill>
                  <a:schemeClr val="bg1"/>
                </a:solidFill>
                <a:latin typeface="-apple-system"/>
              </a:rPr>
              <a:t>Photo by </a:t>
            </a:r>
            <a:r>
              <a:rPr lang="en-CA" sz="800" dirty="0">
                <a:solidFill>
                  <a:schemeClr val="bg1"/>
                </a:solidFill>
                <a:latin typeface="-apple-system"/>
                <a:hlinkClick r:id="rId6">
                  <a:extLst>
                    <a:ext uri="{A12FA001-AC4F-418D-AE19-62706E023703}">
                      <ahyp:hlinkClr xmlns:ahyp="http://schemas.microsoft.com/office/drawing/2018/hyperlinkcolor" xmlns="" val="tx"/>
                    </a:ext>
                  </a:extLst>
                </a:hlinkClick>
              </a:rPr>
              <a:t>Nic Y-C</a:t>
            </a:r>
            <a:r>
              <a:rPr lang="en-CA" sz="800" dirty="0">
                <a:solidFill>
                  <a:schemeClr val="bg1"/>
                </a:solidFill>
                <a:latin typeface="-apple-system"/>
              </a:rPr>
              <a:t> on </a:t>
            </a:r>
            <a:r>
              <a:rPr lang="en-CA" sz="800" dirty="0" err="1">
                <a:solidFill>
                  <a:schemeClr val="bg1"/>
                </a:solidFill>
                <a:latin typeface="-apple-system"/>
                <a:hlinkClick r:id="rId7">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3" name="Rectangle 2">
            <a:extLst>
              <a:ext uri="{FF2B5EF4-FFF2-40B4-BE49-F238E27FC236}">
                <a16:creationId xmlns:a16="http://schemas.microsoft.com/office/drawing/2014/main" id="{8CA4C6F2-1005-4F14-A018-A4E030FF157A}"/>
              </a:ext>
            </a:extLst>
          </p:cNvPr>
          <p:cNvSpPr/>
          <p:nvPr/>
        </p:nvSpPr>
        <p:spPr>
          <a:xfrm>
            <a:off x="6222864" y="6361160"/>
            <a:ext cx="1757212"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8">
                  <a:extLst>
                    <a:ext uri="{A12FA001-AC4F-418D-AE19-62706E023703}">
                      <ahyp:hlinkClr xmlns:ahyp="http://schemas.microsoft.com/office/drawing/2018/hyperlinkcolor" xmlns="" val="tx"/>
                    </a:ext>
                  </a:extLst>
                </a:hlinkClick>
              </a:rPr>
              <a:t>Alina </a:t>
            </a:r>
            <a:r>
              <a:rPr lang="en-US" sz="800" dirty="0" err="1">
                <a:solidFill>
                  <a:schemeClr val="bg1"/>
                </a:solidFill>
                <a:latin typeface="-apple-system"/>
                <a:hlinkClick r:id="rId8">
                  <a:extLst>
                    <a:ext uri="{A12FA001-AC4F-418D-AE19-62706E023703}">
                      <ahyp:hlinkClr xmlns:ahyp="http://schemas.microsoft.com/office/drawing/2018/hyperlinkcolor" xmlns="" val="tx"/>
                    </a:ext>
                  </a:extLst>
                </a:hlinkClick>
              </a:rPr>
              <a:t>Grubnyak</a:t>
            </a:r>
            <a:r>
              <a:rPr lang="en-US" sz="800" dirty="0">
                <a:solidFill>
                  <a:schemeClr val="bg1"/>
                </a:solidFill>
                <a:latin typeface="-apple-system"/>
              </a:rPr>
              <a:t> on </a:t>
            </a:r>
            <a:r>
              <a:rPr lang="en-US" sz="800" dirty="0" err="1">
                <a:solidFill>
                  <a:schemeClr val="bg1"/>
                </a:solidFill>
                <a:latin typeface="-apple-system"/>
                <a:hlinkClick r:id="rId9">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4" name="Rectangle 3">
            <a:extLst>
              <a:ext uri="{FF2B5EF4-FFF2-40B4-BE49-F238E27FC236}">
                <a16:creationId xmlns:a16="http://schemas.microsoft.com/office/drawing/2014/main" id="{780FC0BC-8028-4765-B76B-060F701CEC4E}"/>
              </a:ext>
            </a:extLst>
          </p:cNvPr>
          <p:cNvSpPr/>
          <p:nvPr/>
        </p:nvSpPr>
        <p:spPr>
          <a:xfrm>
            <a:off x="10105707" y="6397356"/>
            <a:ext cx="1875835" cy="215444"/>
          </a:xfrm>
          <a:prstGeom prst="rect">
            <a:avLst/>
          </a:prstGeom>
        </p:spPr>
        <p:txBody>
          <a:bodyPr wrap="none">
            <a:spAutoFit/>
          </a:bodyPr>
          <a:lstStyle/>
          <a:p>
            <a:r>
              <a:rPr lang="en-US" sz="800" dirty="0">
                <a:solidFill>
                  <a:schemeClr val="bg1"/>
                </a:solidFill>
                <a:latin typeface="-apple-system"/>
              </a:rPr>
              <a:t>Photo by </a:t>
            </a:r>
            <a:r>
              <a:rPr lang="en-US" sz="800" dirty="0">
                <a:solidFill>
                  <a:schemeClr val="bg1"/>
                </a:solidFill>
                <a:latin typeface="-apple-system"/>
                <a:hlinkClick r:id="rId10">
                  <a:extLst>
                    <a:ext uri="{A12FA001-AC4F-418D-AE19-62706E023703}">
                      <ahyp:hlinkClr xmlns:ahyp="http://schemas.microsoft.com/office/drawing/2018/hyperlinkcolor" xmlns="" val="tx"/>
                    </a:ext>
                  </a:extLst>
                </a:hlinkClick>
              </a:rPr>
              <a:t>Fabien </a:t>
            </a:r>
            <a:r>
              <a:rPr lang="en-US" sz="800" dirty="0" err="1">
                <a:solidFill>
                  <a:schemeClr val="bg1"/>
                </a:solidFill>
                <a:latin typeface="-apple-system"/>
                <a:hlinkClick r:id="rId10">
                  <a:extLst>
                    <a:ext uri="{A12FA001-AC4F-418D-AE19-62706E023703}">
                      <ahyp:hlinkClr xmlns:ahyp="http://schemas.microsoft.com/office/drawing/2018/hyperlinkcolor" xmlns="" val="tx"/>
                    </a:ext>
                  </a:extLst>
                </a:hlinkClick>
              </a:rPr>
              <a:t>Bazanegue</a:t>
            </a:r>
            <a:r>
              <a:rPr lang="en-US" sz="800" dirty="0">
                <a:solidFill>
                  <a:schemeClr val="bg1"/>
                </a:solidFill>
                <a:latin typeface="-apple-system"/>
              </a:rPr>
              <a:t> on </a:t>
            </a:r>
            <a:r>
              <a:rPr lang="en-US" sz="800" dirty="0" err="1">
                <a:solidFill>
                  <a:schemeClr val="bg1"/>
                </a:solidFill>
                <a:latin typeface="-apple-system"/>
                <a:hlinkClick r:id="rId11">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Tree>
    <p:extLst>
      <p:ext uri="{BB962C8B-B14F-4D97-AF65-F5344CB8AC3E}">
        <p14:creationId xmlns:p14="http://schemas.microsoft.com/office/powerpoint/2010/main" val="276302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ABB624F-BF77-4AE1-B71D-2D681D473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6" name="Picture 6" descr="photo of gray concrete rooftop beside brown building NYC&#10;Unsplash.com @ski_khedonia">
            <a:extLst>
              <a:ext uri="{FF2B5EF4-FFF2-40B4-BE49-F238E27FC236}">
                <a16:creationId xmlns:a16="http://schemas.microsoft.com/office/drawing/2014/main" id="{C0D0A683-7290-456C-8628-DAD14A09F4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716" b="8405"/>
          <a:stretch/>
        </p:blipFill>
        <p:spPr bwMode="auto">
          <a:xfrm>
            <a:off x="1" y="10"/>
            <a:ext cx="736121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739ECE17-14B1-49C9-802B-D2F31AECE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52" r="-1" b="19460"/>
          <a:stretch/>
        </p:blipFill>
        <p:spPr bwMode="auto">
          <a:xfrm>
            <a:off x="7534656" y="1"/>
            <a:ext cx="4657344" cy="33467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tatue of Liberty&#10;Unsplash.com @pierre9x6">
            <a:extLst>
              <a:ext uri="{FF2B5EF4-FFF2-40B4-BE49-F238E27FC236}">
                <a16:creationId xmlns:a16="http://schemas.microsoft.com/office/drawing/2014/main" id="{9346079B-3F1F-495B-B88B-FBF5708BAA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720" b="-2"/>
          <a:stretch/>
        </p:blipFill>
        <p:spPr bwMode="auto">
          <a:xfrm>
            <a:off x="7534654" y="3511296"/>
            <a:ext cx="4657346" cy="33467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012435-267B-41E4-A479-581B5FE8F12B}"/>
              </a:ext>
            </a:extLst>
          </p:cNvPr>
          <p:cNvSpPr/>
          <p:nvPr/>
        </p:nvSpPr>
        <p:spPr>
          <a:xfrm>
            <a:off x="10517372" y="3044274"/>
            <a:ext cx="1674628" cy="215444"/>
          </a:xfrm>
          <a:prstGeom prst="rect">
            <a:avLst/>
          </a:prstGeom>
        </p:spPr>
        <p:txBody>
          <a:bodyPr wrap="square">
            <a:spAutoFit/>
          </a:bodyPr>
          <a:lstStyle/>
          <a:p>
            <a:r>
              <a:rPr lang="en-US" sz="800" dirty="0">
                <a:solidFill>
                  <a:schemeClr val="bg1"/>
                </a:solidFill>
              </a:rPr>
              <a:t>Photo by </a:t>
            </a:r>
            <a:r>
              <a:rPr lang="en-US" sz="800" dirty="0">
                <a:solidFill>
                  <a:schemeClr val="bg1"/>
                </a:solidFill>
                <a:hlinkClick r:id="rId5">
                  <a:extLst>
                    <a:ext uri="{A12FA001-AC4F-418D-AE19-62706E023703}">
                      <ahyp:hlinkClr xmlns:ahyp="http://schemas.microsoft.com/office/drawing/2018/hyperlinkcolor" xmlns="" val="tx"/>
                    </a:ext>
                  </a:extLst>
                </a:hlinkClick>
              </a:rPr>
              <a:t>Andre Benz</a:t>
            </a:r>
            <a:r>
              <a:rPr lang="en-US" sz="800" dirty="0">
                <a:solidFill>
                  <a:schemeClr val="bg1"/>
                </a:solidFill>
              </a:rPr>
              <a:t> on </a:t>
            </a:r>
            <a:r>
              <a:rPr lang="en-US" sz="800" dirty="0" err="1">
                <a:solidFill>
                  <a:schemeClr val="bg1"/>
                </a:solidFill>
                <a:hlinkClick r:id="rId6">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3" name="Rectangle 2">
            <a:extLst>
              <a:ext uri="{FF2B5EF4-FFF2-40B4-BE49-F238E27FC236}">
                <a16:creationId xmlns:a16="http://schemas.microsoft.com/office/drawing/2014/main" id="{9CBE09B5-BB8A-49D3-8EE7-671292140F02}"/>
              </a:ext>
            </a:extLst>
          </p:cNvPr>
          <p:cNvSpPr/>
          <p:nvPr/>
        </p:nvSpPr>
        <p:spPr>
          <a:xfrm>
            <a:off x="10233857" y="6577354"/>
            <a:ext cx="1956619" cy="216093"/>
          </a:xfrm>
          <a:prstGeom prst="rect">
            <a:avLst/>
          </a:prstGeom>
        </p:spPr>
        <p:txBody>
          <a:bodyPr wrap="square">
            <a:spAutoFit/>
          </a:bodyPr>
          <a:lstStyle/>
          <a:p>
            <a:r>
              <a:rPr lang="en-CA" sz="800" dirty="0">
                <a:solidFill>
                  <a:schemeClr val="bg1"/>
                </a:solidFill>
              </a:rPr>
              <a:t>Photo by </a:t>
            </a:r>
            <a:r>
              <a:rPr lang="en-CA" sz="800" dirty="0">
                <a:solidFill>
                  <a:schemeClr val="bg1"/>
                </a:solidFill>
                <a:hlinkClick r:id="rId7">
                  <a:extLst>
                    <a:ext uri="{A12FA001-AC4F-418D-AE19-62706E023703}">
                      <ahyp:hlinkClr xmlns:ahyp="http://schemas.microsoft.com/office/drawing/2018/hyperlinkcolor" xmlns="" val="tx"/>
                    </a:ext>
                  </a:extLst>
                </a:hlinkClick>
              </a:rPr>
              <a:t>Priyanka </a:t>
            </a:r>
            <a:r>
              <a:rPr lang="en-CA" sz="800" dirty="0" err="1">
                <a:solidFill>
                  <a:schemeClr val="bg1"/>
                </a:solidFill>
                <a:hlinkClick r:id="rId7">
                  <a:extLst>
                    <a:ext uri="{A12FA001-AC4F-418D-AE19-62706E023703}">
                      <ahyp:hlinkClr xmlns:ahyp="http://schemas.microsoft.com/office/drawing/2018/hyperlinkcolor" xmlns="" val="tx"/>
                    </a:ext>
                  </a:extLst>
                </a:hlinkClick>
              </a:rPr>
              <a:t>Puvvada</a:t>
            </a:r>
            <a:r>
              <a:rPr lang="en-CA" sz="800" dirty="0">
                <a:solidFill>
                  <a:schemeClr val="bg1"/>
                </a:solidFill>
              </a:rPr>
              <a:t> on </a:t>
            </a:r>
            <a:r>
              <a:rPr lang="en-CA" sz="800" dirty="0" err="1">
                <a:solidFill>
                  <a:schemeClr val="bg1"/>
                </a:solidFill>
                <a:hlinkClick r:id="rId8">
                  <a:extLst>
                    <a:ext uri="{A12FA001-AC4F-418D-AE19-62706E023703}">
                      <ahyp:hlinkClr xmlns:ahyp="http://schemas.microsoft.com/office/drawing/2018/hyperlinkcolor" xmlns="" val="tx"/>
                    </a:ext>
                  </a:extLst>
                </a:hlinkClick>
              </a:rPr>
              <a:t>Unsplash</a:t>
            </a:r>
            <a:endParaRPr lang="en-CA" sz="800" dirty="0">
              <a:solidFill>
                <a:schemeClr val="bg1"/>
              </a:solidFill>
            </a:endParaRPr>
          </a:p>
        </p:txBody>
      </p:sp>
      <p:sp>
        <p:nvSpPr>
          <p:cNvPr id="5" name="Rectangle 4">
            <a:extLst>
              <a:ext uri="{FF2B5EF4-FFF2-40B4-BE49-F238E27FC236}">
                <a16:creationId xmlns:a16="http://schemas.microsoft.com/office/drawing/2014/main" id="{78E3A144-B129-4A60-A0ED-5723ED056EDB}"/>
              </a:ext>
            </a:extLst>
          </p:cNvPr>
          <p:cNvSpPr/>
          <p:nvPr/>
        </p:nvSpPr>
        <p:spPr>
          <a:xfrm>
            <a:off x="5395616" y="6589236"/>
            <a:ext cx="1965603" cy="215444"/>
          </a:xfrm>
          <a:prstGeom prst="rect">
            <a:avLst/>
          </a:prstGeom>
        </p:spPr>
        <p:txBody>
          <a:bodyPr wrap="none">
            <a:spAutoFit/>
          </a:bodyPr>
          <a:lstStyle/>
          <a:p>
            <a:r>
              <a:rPr lang="en-CA" sz="800" dirty="0">
                <a:solidFill>
                  <a:schemeClr val="bg1"/>
                </a:solidFill>
              </a:rPr>
              <a:t>Photo by </a:t>
            </a:r>
            <a:r>
              <a:rPr lang="en-CA" sz="800" dirty="0">
                <a:solidFill>
                  <a:schemeClr val="bg1"/>
                </a:solidFill>
                <a:hlinkClick r:id="rId9">
                  <a:extLst>
                    <a:ext uri="{A12FA001-AC4F-418D-AE19-62706E023703}">
                      <ahyp:hlinkClr xmlns:ahyp="http://schemas.microsoft.com/office/drawing/2018/hyperlinkcolor" xmlns="" val="tx"/>
                    </a:ext>
                  </a:extLst>
                </a:hlinkClick>
              </a:rPr>
              <a:t>Olivier de </a:t>
            </a:r>
            <a:r>
              <a:rPr lang="en-CA" sz="800" dirty="0" err="1">
                <a:solidFill>
                  <a:schemeClr val="bg1"/>
                </a:solidFill>
                <a:hlinkClick r:id="rId9">
                  <a:extLst>
                    <a:ext uri="{A12FA001-AC4F-418D-AE19-62706E023703}">
                      <ahyp:hlinkClr xmlns:ahyp="http://schemas.microsoft.com/office/drawing/2018/hyperlinkcolor" xmlns="" val="tx"/>
                    </a:ext>
                  </a:extLst>
                </a:hlinkClick>
              </a:rPr>
              <a:t>Sadeleer</a:t>
            </a:r>
            <a:r>
              <a:rPr lang="en-CA" sz="800" dirty="0">
                <a:solidFill>
                  <a:schemeClr val="bg1"/>
                </a:solidFill>
              </a:rPr>
              <a:t> on </a:t>
            </a:r>
            <a:r>
              <a:rPr lang="en-CA" sz="800" dirty="0" err="1">
                <a:solidFill>
                  <a:schemeClr val="bg1"/>
                </a:solidFill>
                <a:hlinkClick r:id="rId10">
                  <a:extLst>
                    <a:ext uri="{A12FA001-AC4F-418D-AE19-62706E023703}">
                      <ahyp:hlinkClr xmlns:ahyp="http://schemas.microsoft.com/office/drawing/2018/hyperlinkcolor" xmlns="" val="tx"/>
                    </a:ext>
                  </a:extLst>
                </a:hlinkClick>
              </a:rPr>
              <a:t>Unsplash</a:t>
            </a:r>
            <a:r>
              <a:rPr lang="en-CA" sz="800" dirty="0">
                <a:solidFill>
                  <a:schemeClr val="bg1"/>
                </a:solidFill>
              </a:rPr>
              <a:t> </a:t>
            </a:r>
          </a:p>
        </p:txBody>
      </p:sp>
    </p:spTree>
    <p:extLst>
      <p:ext uri="{BB962C8B-B14F-4D97-AF65-F5344CB8AC3E}">
        <p14:creationId xmlns:p14="http://schemas.microsoft.com/office/powerpoint/2010/main" val="100996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3167FCA-A229-4F82-80EB-ACBF9F42387F}"/>
              </a:ext>
            </a:extLst>
          </p:cNvPr>
          <p:cNvSpPr>
            <a:spLocks noGrp="1"/>
          </p:cNvSpPr>
          <p:nvPr>
            <p:ph type="title"/>
          </p:nvPr>
        </p:nvSpPr>
        <p:spPr>
          <a:xfrm>
            <a:off x="479394" y="1070800"/>
            <a:ext cx="3939688" cy="5583126"/>
          </a:xfrm>
        </p:spPr>
        <p:txBody>
          <a:bodyPr>
            <a:normAutofit/>
          </a:bodyPr>
          <a:lstStyle/>
          <a:p>
            <a:pPr algn="r"/>
            <a:r>
              <a:rPr lang="en-US" sz="6100" dirty="0"/>
              <a:t>Activate Prior Learning:</a:t>
            </a:r>
            <a:br>
              <a:rPr lang="en-US" sz="6100" dirty="0"/>
            </a:br>
            <a:r>
              <a:rPr lang="en-US" sz="6100" b="1" dirty="0"/>
              <a:t>What is New York City like?</a:t>
            </a:r>
            <a:endParaRPr lang="en-CA" sz="6100" b="1"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D040ACF-5C03-4D56-BDC1-E2B297406704}"/>
              </a:ext>
            </a:extLst>
          </p:cNvPr>
          <p:cNvGraphicFramePr>
            <a:graphicFrameLocks noGrp="1"/>
          </p:cNvGraphicFramePr>
          <p:nvPr>
            <p:ph idx="1"/>
            <p:extLst>
              <p:ext uri="{D42A27DB-BD31-4B8C-83A1-F6EECF244321}">
                <p14:modId xmlns:p14="http://schemas.microsoft.com/office/powerpoint/2010/main" val="383550243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788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C60ED7-11F7-478C-AC8E-0865FABDA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2">
            <a:extLst>
              <a:ext uri="{FF2B5EF4-FFF2-40B4-BE49-F238E27FC236}">
                <a16:creationId xmlns:a16="http://schemas.microsoft.com/office/drawing/2014/main" id="{C63E3B55-B88E-48C4-8596-8B52D94A168B}"/>
              </a:ext>
            </a:extLst>
          </p:cNvPr>
          <p:cNvPicPr>
            <a:picLocks noChangeAspect="1"/>
          </p:cNvPicPr>
          <p:nvPr/>
        </p:nvPicPr>
        <p:blipFill rotWithShape="1">
          <a:blip r:embed="rId3">
            <a:duotone>
              <a:schemeClr val="accent1">
                <a:shade val="45000"/>
                <a:satMod val="135000"/>
              </a:schemeClr>
              <a:prstClr val="white"/>
            </a:duotone>
            <a:alphaModFix amt="35000"/>
          </a:blip>
          <a:srcRect t="43750"/>
          <a:stretch/>
        </p:blipFill>
        <p:spPr>
          <a:xfrm>
            <a:off x="20" y="-8877"/>
            <a:ext cx="12191980" cy="6858000"/>
          </a:xfrm>
          <a:prstGeom prst="rect">
            <a:avLst/>
          </a:prstGeom>
        </p:spPr>
      </p:pic>
      <p:sp>
        <p:nvSpPr>
          <p:cNvPr id="2" name="Title 1">
            <a:extLst>
              <a:ext uri="{FF2B5EF4-FFF2-40B4-BE49-F238E27FC236}">
                <a16:creationId xmlns:a16="http://schemas.microsoft.com/office/drawing/2014/main" id="{4FA11990-60E3-437C-84B7-6CF0F8A1A792}"/>
              </a:ext>
            </a:extLst>
          </p:cNvPr>
          <p:cNvSpPr>
            <a:spLocks noGrp="1"/>
          </p:cNvSpPr>
          <p:nvPr>
            <p:ph type="ctrTitle"/>
          </p:nvPr>
        </p:nvSpPr>
        <p:spPr>
          <a:xfrm>
            <a:off x="994873" y="2271449"/>
            <a:ext cx="6347918" cy="3670098"/>
          </a:xfrm>
        </p:spPr>
        <p:txBody>
          <a:bodyPr anchor="b">
            <a:normAutofit fontScale="90000"/>
          </a:bodyPr>
          <a:lstStyle/>
          <a:p>
            <a:pPr>
              <a:lnSpc>
                <a:spcPct val="107000"/>
              </a:lnSpc>
              <a:spcAft>
                <a:spcPts val="800"/>
              </a:spcAft>
            </a:pPr>
            <a:r>
              <a:rPr lang="en-US" sz="6100" dirty="0">
                <a:solidFill>
                  <a:srgbClr val="FFFFFF"/>
                </a:solidFill>
              </a:rPr>
              <a:t>“Come Back, New York, All is Forgiven” </a:t>
            </a:r>
            <a:br>
              <a:rPr lang="en-US" sz="6100" dirty="0">
                <a:solidFill>
                  <a:srgbClr val="FFFFFF"/>
                </a:solidFill>
              </a:rPr>
            </a:br>
            <a:r>
              <a:rPr lang="en-CA"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By </a:t>
            </a:r>
            <a:r>
              <a:rPr lang="en-CA" sz="1800" b="1" u="sng"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Roger Cohen</a:t>
            </a:r>
            <a:r>
              <a:rPr lang="en-CA" sz="1800" dirty="0">
                <a:effectLst/>
                <a:latin typeface="Calibri" panose="020F0502020204030204" pitchFamily="34" charset="0"/>
                <a:ea typeface="Calibri" panose="020F0502020204030204" pitchFamily="34" charset="0"/>
                <a:cs typeface="Times New Roman" panose="02020603050405020304" pitchFamily="18" charset="0"/>
              </a:rPr>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Opinion Columnist    New York Times        ­­April 10, 2020</a:t>
            </a:r>
            <a:r>
              <a:rPr lang="en-CA" sz="1800" dirty="0">
                <a:effectLst/>
                <a:latin typeface="Calibri" panose="020F0502020204030204" pitchFamily="34" charset="0"/>
                <a:ea typeface="Calibri" panose="020F0502020204030204" pitchFamily="34" charset="0"/>
                <a:cs typeface="Times New Roman" panose="02020603050405020304" pitchFamily="18" charset="0"/>
              </a:rPr>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sz="6100" dirty="0">
              <a:solidFill>
                <a:srgbClr val="FFFFFF"/>
              </a:solidFill>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71160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5BB2-C1AC-4DAC-9710-B31C38D9930D}"/>
              </a:ext>
            </a:extLst>
          </p:cNvPr>
          <p:cNvSpPr>
            <a:spLocks noGrp="1"/>
          </p:cNvSpPr>
          <p:nvPr>
            <p:ph type="title"/>
          </p:nvPr>
        </p:nvSpPr>
        <p:spPr/>
        <p:txBody>
          <a:bodyPr>
            <a:normAutofit/>
          </a:bodyPr>
          <a:lstStyle/>
          <a:p>
            <a:r>
              <a:rPr lang="en-CA" sz="4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Come Back, New York, All Is Forgiven</a:t>
            </a:r>
            <a:br>
              <a:rPr lang="en-CA" sz="44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CA"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By Roger Cohen 	March 2020</a:t>
            </a:r>
            <a:endParaRPr lang="en-CA" sz="1800" dirty="0"/>
          </a:p>
        </p:txBody>
      </p:sp>
      <p:sp>
        <p:nvSpPr>
          <p:cNvPr id="3" name="Content Placeholder 2">
            <a:extLst>
              <a:ext uri="{FF2B5EF4-FFF2-40B4-BE49-F238E27FC236}">
                <a16:creationId xmlns:a16="http://schemas.microsoft.com/office/drawing/2014/main" id="{085FD2BA-A0D0-479D-A7D6-5991D518D90B}"/>
              </a:ext>
            </a:extLst>
          </p:cNvPr>
          <p:cNvSpPr>
            <a:spLocks noGrp="1"/>
          </p:cNvSpPr>
          <p:nvPr>
            <p:ph idx="1"/>
          </p:nvPr>
        </p:nvSpPr>
        <p:spPr>
          <a:xfrm>
            <a:off x="838200" y="1825625"/>
            <a:ext cx="10515600" cy="4667250"/>
          </a:xfrm>
        </p:spPr>
        <p:txBody>
          <a:bodyPr>
            <a:normAutofit fontScale="92500" lnSpcReduction="10000"/>
          </a:bodyPr>
          <a:lstStyle/>
          <a:p>
            <a:pPr marL="0" indent="0">
              <a:lnSpc>
                <a:spcPct val="107000"/>
              </a:lnSpc>
              <a:spcAft>
                <a:spcPts val="800"/>
              </a:spcAft>
              <a:buNone/>
            </a:pP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 forgive you, New York. I forgive you your snarl, your aggression, your hustle and hassle. I forgive you LaGuardia and your summer stench of uncollected garbage. I forgive you no cabs in the rain. I forgive you the crusty, deceptive puddles of slush at curbside. I even forgive you the Mets and no place to park and delivery trucks in the bike lane.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All is forgiven if you will only return: the subway soliloquies of the homeless, the trains that never come, the trains that stop in the middle of the tunnel, the traffic, the garbage trucks blocking cross streets, the jackhammering of construction, the hiss of smoke from a manhole cover, the idling stretch-limo S.U.V.s, the drone of a million air-conditioning units, the drivers leaning on horns, the city hum that never ceases, until it did…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 forgive you the rats — yes, even the rats — and I’ll throw in the roaches. The swelter of August, forgiven. The icy winter winds off the Hudson and the East River, forgiven. The impossibility of getting across town, forgiven. I forgive you the crowds, the craziness, the cruelty, the cursing, the complaining customers...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I forgive you for driving me crazy at times, for making me want to scream, “Get me out of here!” I forgive you everything without exception if you will only promise to reappear.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400796897"/>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2111</Words>
  <Application>Microsoft Office PowerPoint</Application>
  <PresentationFormat>Widescreen</PresentationFormat>
  <Paragraphs>127</Paragraphs>
  <Slides>19</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-apple-system</vt:lpstr>
      <vt:lpstr>Arial</vt:lpstr>
      <vt:lpstr>Arial Black</vt:lpstr>
      <vt:lpstr>Calibri</vt:lpstr>
      <vt:lpstr>chaparral-pro</vt:lpstr>
      <vt:lpstr>Gill Sans Nova</vt:lpstr>
      <vt:lpstr>Times New Roman</vt:lpstr>
      <vt:lpstr>Univers</vt:lpstr>
      <vt:lpstr>GradientVTI</vt:lpstr>
      <vt:lpstr>Come Back, New York, All is Forgiven: Using Images In The Creation of Detailed Descriptions</vt:lpstr>
      <vt:lpstr>Activate Prior Learning: What is New York City like?</vt:lpstr>
      <vt:lpstr>PowerPoint Presentation</vt:lpstr>
      <vt:lpstr>PowerPoint Presentation</vt:lpstr>
      <vt:lpstr>PowerPoint Presentation</vt:lpstr>
      <vt:lpstr>PowerPoint Presentation</vt:lpstr>
      <vt:lpstr>Activate Prior Learning: What is New York City like?</vt:lpstr>
      <vt:lpstr>“Come Back, New York, All is Forgiven”  By Roger Cohen Opinion Columnist    New York Times        ­­April 10, 2020 </vt:lpstr>
      <vt:lpstr>Come Back, New York, All Is Forgiven By Roger Cohen  March 2020</vt:lpstr>
      <vt:lpstr>Come Back, New York, All Is Forgiven, cont.</vt:lpstr>
      <vt:lpstr>Analysis: Come Back,  New York, All is Forgiven</vt:lpstr>
      <vt:lpstr>“ONE Great city!”   The WeakerThans, Reconstruction site, 2003</vt:lpstr>
      <vt:lpstr>One Great City!</vt:lpstr>
      <vt:lpstr>PowerPoint Presentation</vt:lpstr>
      <vt:lpstr>Analysis: One Great City!</vt:lpstr>
      <vt:lpstr>Now it’s your turn! </vt:lpstr>
      <vt:lpstr>Poetry Activity:  Creating an Imagery-Rich Poem about a Place</vt:lpstr>
      <vt:lpstr>Poetry Activity:  Creating an Imagery-Rich Poem about a Place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Back, New York, All is Forgiven</dc:title>
  <dc:creator>Amy MacLeod</dc:creator>
  <cp:lastModifiedBy>Potter, Allison (MET)</cp:lastModifiedBy>
  <cp:revision>22</cp:revision>
  <dcterms:created xsi:type="dcterms:W3CDTF">2021-06-24T13:21:33Z</dcterms:created>
  <dcterms:modified xsi:type="dcterms:W3CDTF">2021-08-04T21:21:22Z</dcterms:modified>
</cp:coreProperties>
</file>