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7"/>
  </p:notesMasterIdLst>
  <p:sldIdLst>
    <p:sldId id="266" r:id="rId2"/>
    <p:sldId id="279" r:id="rId3"/>
    <p:sldId id="280" r:id="rId4"/>
    <p:sldId id="267" r:id="rId5"/>
    <p:sldId id="268"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16" autoAdjust="0"/>
  </p:normalViewPr>
  <p:slideViewPr>
    <p:cSldViewPr snapToGrid="0">
      <p:cViewPr varScale="1">
        <p:scale>
          <a:sx n="75" d="100"/>
          <a:sy n="75" d="100"/>
        </p:scale>
        <p:origin x="524"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AA53036-4AE1-7E49-97D2-94AA00F6E7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51AFBC-6736-F84E-B01E-5F0EB7AD03D0}" type="datetimeFigureOut">
              <a:rPr lang="en-US"/>
              <a:pPr>
                <a:defRPr/>
              </a:pPr>
              <a:t>12/20/2020</a:t>
            </a:fld>
            <a:endParaRPr lang="en-US"/>
          </a:p>
        </p:txBody>
      </p:sp>
      <p:sp>
        <p:nvSpPr>
          <p:cNvPr id="4" name="Slide Image Placehold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1DE339-DD0D-2F48-A65E-308B602EA9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9DED5C-BFE0-1546-AA70-83FF5B685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B0BEBCA-E264-5B4B-A376-4233BDA63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CC06776-B046-B547-9777-FBDFF889A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29478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112653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72087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274040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127534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380856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249346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182958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258515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323725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Oval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4095806" y="1675328"/>
            <a:ext cx="4000388" cy="1332242"/>
          </a:xfrm>
        </p:spPr>
        <p:txBody>
          <a:bodyPr>
            <a:noAutofit/>
          </a:bodyPr>
          <a:lstStyle>
            <a:lvl1pPr algn="ctr">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696473" y="3862276"/>
            <a:ext cx="4763716" cy="709724"/>
          </a:xfrm>
        </p:spPr>
        <p:txBody>
          <a:bodyPr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Title 4 Slide">
    <p:bg>
      <p:bgPr>
        <a:blipFill>
          <a:blip r:embed="rId2"/>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0507" y="490967"/>
            <a:ext cx="10540101" cy="1211047"/>
          </a:xfrm>
        </p:spPr>
        <p:txBody>
          <a:bodyPr>
            <a:noAutofit/>
          </a:bodyPr>
          <a:lstStyle>
            <a:lvl1pPr marL="0" algn="ctr">
              <a:defRPr sz="57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896643" y="2160676"/>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4" name="Text Placeholder 9"/>
          <p:cNvSpPr>
            <a:spLocks noGrp="1"/>
          </p:cNvSpPr>
          <p:nvPr>
            <p:ph type="body" sz="quarter" idx="22"/>
          </p:nvPr>
        </p:nvSpPr>
        <p:spPr>
          <a:xfrm>
            <a:off x="1896643" y="3557015"/>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23"/>
          </p:nvPr>
        </p:nvSpPr>
        <p:spPr>
          <a:xfrm>
            <a:off x="1896643" y="4953354"/>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6" name="Free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Title 5 Slide">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69D417-F18D-6C49-B969-D6C8144C4C1B}"/>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202019" y="713340"/>
            <a:ext cx="5485464" cy="1105077"/>
          </a:xfrm>
        </p:spPr>
        <p:txBody>
          <a:bodyPr>
            <a:noAutofit/>
          </a:bodyPr>
          <a:lstStyle>
            <a:lvl1pPr marL="0" algn="l">
              <a:defRPr sz="33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202019" y="1818417"/>
            <a:ext cx="5485464" cy="4413325"/>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8" name="Oval 7">
            <a:extLst>
              <a:ext uri="{FF2B5EF4-FFF2-40B4-BE49-F238E27FC236}">
                <a16:creationId xmlns:a16="http://schemas.microsoft.com/office/drawing/2014/main" id="{6C16F715-A360-0847-860D-808D2F0BB9C8}"/>
              </a:ext>
            </a:extLst>
          </p:cNvPr>
          <p:cNvSpPr/>
          <p:nvPr userDrawn="1"/>
        </p:nvSpPr>
        <p:spPr>
          <a:xfrm>
            <a:off x="326679" y="713340"/>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a:extLst>
              <a:ext uri="{FF2B5EF4-FFF2-40B4-BE49-F238E27FC236}">
                <a16:creationId xmlns:a16="http://schemas.microsoft.com/office/drawing/2014/main" id="{07878E07-08CD-9647-8B49-DC09266F23AF}"/>
              </a:ext>
            </a:extLst>
          </p:cNvPr>
          <p:cNvSpPr txBox="1">
            <a:spLocks/>
          </p:cNvSpPr>
          <p:nvPr userDrawn="1"/>
        </p:nvSpPr>
        <p:spPr bwMode="auto">
          <a:xfrm>
            <a:off x="535507" y="2465508"/>
            <a:ext cx="5084618" cy="19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algn="ctr" rtl="0" eaLnBrk="0" fontAlgn="base" hangingPunct="0">
              <a:lnSpc>
                <a:spcPct val="90000"/>
              </a:lnSpc>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atin typeface="+mj-lt"/>
              </a:rPr>
              <a:t>Click to edit Master title style</a:t>
            </a:r>
            <a:endParaRPr lang="en-US" dirty="0">
              <a:latin typeface="+mj-lt"/>
            </a:endParaRPr>
          </a:p>
        </p:txBody>
      </p:sp>
    </p:spTree>
    <p:extLst>
      <p:ext uri="{BB962C8B-B14F-4D97-AF65-F5344CB8AC3E}">
        <p14:creationId xmlns:p14="http://schemas.microsoft.com/office/powerpoint/2010/main" val="15562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le 6 Slide">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6" name="Text Placeholder 9"/>
          <p:cNvSpPr>
            <a:spLocks noGrp="1"/>
          </p:cNvSpPr>
          <p:nvPr>
            <p:ph type="body" sz="quarter" idx="10"/>
          </p:nvPr>
        </p:nvSpPr>
        <p:spPr>
          <a:xfrm>
            <a:off x="508001"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7" name="Text Placeholder 9"/>
          <p:cNvSpPr>
            <a:spLocks noGrp="1"/>
          </p:cNvSpPr>
          <p:nvPr>
            <p:ph type="body" sz="quarter" idx="11"/>
          </p:nvPr>
        </p:nvSpPr>
        <p:spPr>
          <a:xfrm>
            <a:off x="6298444"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Title 7 Slide">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49" y="4839032"/>
            <a:ext cx="10463284" cy="639934"/>
          </a:xfrm>
        </p:spPr>
        <p:txBody>
          <a:bodyPr>
            <a:noAutofit/>
          </a:bodyPr>
          <a:lstStyle>
            <a:lvl1pPr marL="0" algn="l">
              <a:defRPr sz="2800" b="0">
                <a:solidFill>
                  <a:srgbClr val="FFFFFF"/>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928049" y="5478966"/>
            <a:ext cx="10463284" cy="994992"/>
          </a:xfrm>
        </p:spPr>
        <p:txBody>
          <a:bodyPr spcCol="18288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Title 8 Slide">
    <p:bg>
      <p:bgPr>
        <a:blipFill>
          <a:blip r:embed="rId2"/>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DF5F82-5C78-6D40-AB3C-3D65963A304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B951C82-72DF-2A49-B5A3-EC29A7C9E0CD}"/>
              </a:ext>
            </a:extLst>
          </p:cNvPr>
          <p:cNvSpPr/>
          <p:nvPr userDrawn="1"/>
        </p:nvSpPr>
        <p:spPr>
          <a:xfrm>
            <a:off x="508000" y="395288"/>
            <a:ext cx="11125200" cy="14906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838958" y="498158"/>
            <a:ext cx="10463284" cy="639934"/>
          </a:xfrm>
        </p:spPr>
        <p:txBody>
          <a:bodyPr>
            <a:noAutofit/>
          </a:bodyPr>
          <a:lstStyle>
            <a:lvl1pPr marL="0" algn="l">
              <a:defRPr sz="36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8" name="Text Placeholder 9"/>
          <p:cNvSpPr>
            <a:spLocks noGrp="1"/>
          </p:cNvSpPr>
          <p:nvPr>
            <p:ph type="body" sz="quarter" idx="10" hasCustomPrompt="1"/>
          </p:nvPr>
        </p:nvSpPr>
        <p:spPr>
          <a:xfrm>
            <a:off x="838958" y="1325880"/>
            <a:ext cx="10463284" cy="560070"/>
          </a:xfrm>
        </p:spPr>
        <p:txBody>
          <a:bodyPr spcCol="182880">
            <a:normAutofit/>
          </a:bodyPr>
          <a:lstStyle>
            <a:lvl1pPr marL="0" indent="0">
              <a:lnSpc>
                <a:spcPct val="100000"/>
              </a:lnSpc>
              <a:buFontTx/>
              <a:buNone/>
              <a:defRPr sz="1500" b="1">
                <a:solidFill>
                  <a:schemeClr val="tx1"/>
                </a:solidFill>
                <a:latin typeface="+mn-lt"/>
                <a:cs typeface="Arial" panose="020B0604020202020204" pitchFamily="34" charset="0"/>
              </a:defRPr>
            </a:lvl1pPr>
            <a:lvl2pPr marL="457200" indent="0">
              <a:lnSpc>
                <a:spcPct val="100000"/>
              </a:lnSpc>
              <a:buFontTx/>
              <a:buNone/>
              <a:defRPr sz="1300" b="1">
                <a:solidFill>
                  <a:schemeClr val="tx1"/>
                </a:solidFill>
                <a:latin typeface="+mn-lt"/>
                <a:cs typeface="Arial" panose="020B0604020202020204" pitchFamily="34" charset="0"/>
              </a:defRPr>
            </a:lvl2pPr>
            <a:lvl3pPr marL="914400" indent="0">
              <a:lnSpc>
                <a:spcPct val="100000"/>
              </a:lnSpc>
              <a:buFontTx/>
              <a:buNone/>
              <a:defRPr sz="1300" b="1">
                <a:solidFill>
                  <a:schemeClr val="tx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dirty="0"/>
              <a:t>Click to edit Master text styles</a:t>
            </a:r>
          </a:p>
        </p:txBody>
      </p:sp>
      <p:sp>
        <p:nvSpPr>
          <p:cNvPr id="14" name="Text Placeholder 9">
            <a:extLst>
              <a:ext uri="{FF2B5EF4-FFF2-40B4-BE49-F238E27FC236}">
                <a16:creationId xmlns:a16="http://schemas.microsoft.com/office/drawing/2014/main" id="{09FB5047-670B-204B-9026-3840CD2AE388}"/>
              </a:ext>
            </a:extLst>
          </p:cNvPr>
          <p:cNvSpPr>
            <a:spLocks noGrp="1"/>
          </p:cNvSpPr>
          <p:nvPr>
            <p:ph type="body" sz="quarter" idx="11"/>
          </p:nvPr>
        </p:nvSpPr>
        <p:spPr>
          <a:xfrm>
            <a:off x="508000" y="2281238"/>
            <a:ext cx="11125200" cy="4344849"/>
          </a:xfrm>
        </p:spPr>
        <p:txBody>
          <a:bodyPr numCol="3"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400" b="1">
                <a:solidFill>
                  <a:schemeClr val="bg1"/>
                </a:solidFill>
                <a:latin typeface="+mn-lt"/>
                <a:cs typeface="Arial" panose="020B0604020202020204" pitchFamily="34" charset="0"/>
              </a:defRPr>
            </a:lvl4pPr>
            <a:lvl5pPr marL="1828800" indent="0">
              <a:lnSpc>
                <a:spcPct val="100000"/>
              </a:lnSpc>
              <a:buFontTx/>
              <a:buNone/>
              <a:defRPr sz="14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Title 9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01454-0EF0-ED43-8FC4-DDF0AE387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08000" y="383385"/>
            <a:ext cx="11190288" cy="1244600"/>
          </a:xfrm>
          <a:prstGeom prst="rect">
            <a:avLst/>
          </a:prstGeom>
        </p:spPr>
      </p:pic>
      <p:sp>
        <p:nvSpPr>
          <p:cNvPr id="12" name="Rectangle 11">
            <a:extLst>
              <a:ext uri="{FF2B5EF4-FFF2-40B4-BE49-F238E27FC236}">
                <a16:creationId xmlns:a16="http://schemas.microsoft.com/office/drawing/2014/main" id="{829EE19E-03B3-3244-A564-A13444E9B068}"/>
              </a:ext>
            </a:extLst>
          </p:cNvPr>
          <p:cNvSpPr/>
          <p:nvPr userDrawn="1"/>
        </p:nvSpPr>
        <p:spPr>
          <a:xfrm>
            <a:off x="508000" y="383385"/>
            <a:ext cx="11190288" cy="12446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84D7908-4F41-DB49-A512-6EC3A76D51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08000" y="1828422"/>
            <a:ext cx="11190288" cy="4749800"/>
          </a:xfrm>
          <a:prstGeom prst="rect">
            <a:avLst/>
          </a:prstGeom>
        </p:spPr>
      </p:pic>
      <p:sp>
        <p:nvSpPr>
          <p:cNvPr id="9" name="Rectangle 8">
            <a:extLst>
              <a:ext uri="{FF2B5EF4-FFF2-40B4-BE49-F238E27FC236}">
                <a16:creationId xmlns:a16="http://schemas.microsoft.com/office/drawing/2014/main" id="{B7F8FC67-3458-454E-BB5F-7817F383506A}"/>
              </a:ext>
            </a:extLst>
          </p:cNvPr>
          <p:cNvSpPr/>
          <p:nvPr userDrawn="1"/>
        </p:nvSpPr>
        <p:spPr>
          <a:xfrm>
            <a:off x="508000" y="1828422"/>
            <a:ext cx="11190288" cy="4749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014249"/>
            <a:ext cx="4716817"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014249"/>
            <a:ext cx="4874524"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Title 10 Slide">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86013"/>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415654"/>
            <a:ext cx="4716817"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415654"/>
            <a:ext cx="4874524"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ycle / Process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46"/>
          <a:stretch/>
        </p:blipFill>
        <p:spPr>
          <a:xfrm>
            <a:off x="0" y="1105397"/>
            <a:ext cx="12892558" cy="5752603"/>
          </a:xfrm>
          <a:prstGeom prst="rect">
            <a:avLst/>
          </a:prstGeom>
        </p:spPr>
      </p:pic>
      <p:sp>
        <p:nvSpPr>
          <p:cNvPr id="8" name="Oval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33400" y="187294"/>
            <a:ext cx="11125200" cy="899190"/>
          </a:xfrm>
        </p:spPr>
        <p:txBody>
          <a:bodyPr>
            <a:noAutofit/>
          </a:bodyPr>
          <a:lstStyle>
            <a:lvl1pPr marL="0" algn="ctr">
              <a:defRPr sz="52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4865148" y="2058296"/>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1" name="Oval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97005381-244B-DC45-9BF9-126B17A9581F}"/>
              </a:ext>
            </a:extLst>
          </p:cNvPr>
          <p:cNvSpPr>
            <a:spLocks noGrp="1"/>
          </p:cNvSpPr>
          <p:nvPr>
            <p:ph type="body" sz="quarter" idx="17"/>
          </p:nvPr>
        </p:nvSpPr>
        <p:spPr>
          <a:xfrm>
            <a:off x="6979118"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C09C843D-49F7-0840-8A34-82843E1E67DB}"/>
              </a:ext>
            </a:extLst>
          </p:cNvPr>
          <p:cNvSpPr>
            <a:spLocks noGrp="1"/>
          </p:cNvSpPr>
          <p:nvPr>
            <p:ph type="body" sz="quarter" idx="18"/>
          </p:nvPr>
        </p:nvSpPr>
        <p:spPr>
          <a:xfrm>
            <a:off x="2877254"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 name="Bent-Up Arrow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1" name="Bent-Up Arrow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2" name="Bent-Up Arrow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Oval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Oval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Oval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7" name="Text Placeholder 4"/>
          <p:cNvSpPr>
            <a:spLocks noGrp="1"/>
          </p:cNvSpPr>
          <p:nvPr>
            <p:ph type="body" sz="quarter" idx="16"/>
          </p:nvPr>
        </p:nvSpPr>
        <p:spPr>
          <a:xfrm>
            <a:off x="539576" y="20727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8" name="Text Placeholder 4"/>
          <p:cNvSpPr>
            <a:spLocks noGrp="1"/>
          </p:cNvSpPr>
          <p:nvPr>
            <p:ph type="body" sz="quarter" idx="17"/>
          </p:nvPr>
        </p:nvSpPr>
        <p:spPr>
          <a:xfrm>
            <a:off x="4428245" y="2092637"/>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8"/>
          </p:nvPr>
        </p:nvSpPr>
        <p:spPr>
          <a:xfrm>
            <a:off x="8256915" y="2105319"/>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0" name="Text Placeholder 4"/>
          <p:cNvSpPr>
            <a:spLocks noGrp="1"/>
          </p:cNvSpPr>
          <p:nvPr>
            <p:ph type="body" sz="quarter" idx="19"/>
          </p:nvPr>
        </p:nvSpPr>
        <p:spPr>
          <a:xfrm>
            <a:off x="539576" y="44205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p:cNvSpPr>
            <a:spLocks noGrp="1"/>
          </p:cNvSpPr>
          <p:nvPr>
            <p:ph type="body" sz="quarter" idx="20"/>
          </p:nvPr>
        </p:nvSpPr>
        <p:spPr>
          <a:xfrm>
            <a:off x="4466594" y="4443031"/>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2" name="Text Placeholder 4"/>
          <p:cNvSpPr>
            <a:spLocks noGrp="1"/>
          </p:cNvSpPr>
          <p:nvPr>
            <p:ph type="body" sz="quarter" idx="21"/>
          </p:nvPr>
        </p:nvSpPr>
        <p:spPr>
          <a:xfrm>
            <a:off x="8256915" y="4398870"/>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DF475-C159-FF41-9E59-BB977A7DA82C}"/>
              </a:ext>
            </a:extLst>
          </p:cNvPr>
          <p:cNvSpPr/>
          <p:nvPr userDrawn="1"/>
        </p:nvSpPr>
        <p:spPr>
          <a:xfrm>
            <a:off x="263456" y="251791"/>
            <a:ext cx="11663501" cy="634779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073625" y="358446"/>
            <a:ext cx="10008359" cy="1164472"/>
          </a:xfrm>
        </p:spPr>
        <p:txBody>
          <a:bodyPr anchor="b">
            <a:noAutofit/>
          </a:bodyPr>
          <a:lstStyle>
            <a:lvl1pPr marL="0" algn="l">
              <a:defRPr sz="4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073625" y="1665028"/>
            <a:ext cx="10008359" cy="4811973"/>
          </a:xfrm>
        </p:spPr>
        <p:txBody>
          <a:bodyPr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1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3AC31F-52A9-C448-A1DF-63E7D0E17D56}"/>
              </a:ext>
            </a:extLst>
          </p:cNvPr>
          <p:cNvSpPr/>
          <p:nvPr userDrawn="1"/>
        </p:nvSpPr>
        <p:spPr>
          <a:xfrm>
            <a:off x="398463" y="381000"/>
            <a:ext cx="114300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5633"/>
            <a:ext cx="11125200" cy="584789"/>
          </a:xfrm>
        </p:spPr>
        <p:txBody>
          <a:bodyPr>
            <a:noAutofit/>
          </a:bodyPr>
          <a:lstStyle>
            <a:lvl1pPr marL="228600" algn="l">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 y="1635053"/>
            <a:ext cx="9547725" cy="841248"/>
          </a:xfrm>
          <a:solidFill>
            <a:schemeClr val="tx1"/>
          </a:solidFill>
          <a:ln>
            <a:noFill/>
          </a:ln>
        </p:spPr>
        <p:txBody>
          <a:bodyPr anchor="ctr">
            <a:noAutofit/>
          </a:bodyPr>
          <a:lstStyle>
            <a:lvl1pPr marL="640080" indent="0" algn="l">
              <a:buNone/>
              <a:defRPr sz="2800" i="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062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096000" y="303854"/>
            <a:ext cx="5537200" cy="760670"/>
          </a:xfrm>
        </p:spPr>
        <p:txBody>
          <a:bodyPr anchor="t">
            <a:noAutofit/>
          </a:bodyPr>
          <a:lstStyle>
            <a:lvl1pPr marL="0" algn="ctr">
              <a:defRPr sz="3200" b="0">
                <a:solidFill>
                  <a:schemeClr val="bg1"/>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096000" y="1269241"/>
            <a:ext cx="5537200" cy="5098576"/>
          </a:xfrm>
        </p:spPr>
        <p:txBody>
          <a:bodyPr spcCol="18288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417539"/>
            <a:ext cx="11125200" cy="1017225"/>
          </a:xfrm>
          <a:solidFill>
            <a:srgbClr val="FFFFFF"/>
          </a:solidFill>
        </p:spPr>
        <p:txBody>
          <a:bodyPr>
            <a:noAutofit/>
          </a:bodyPr>
          <a:lstStyle>
            <a:lvl1pPr marL="0" algn="ctr">
              <a:defRPr sz="33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364974" y="290420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364974" y="382773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364974" y="5674800"/>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364974" y="1980679"/>
            <a:ext cx="10268226"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364974" y="475126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7" name="Free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358446"/>
            <a:ext cx="11125200" cy="787966"/>
          </a:xfrm>
        </p:spPr>
        <p:txBody>
          <a:bodyPr anchor="b">
            <a:noAutofit/>
          </a:bodyPr>
          <a:lstStyle>
            <a:lvl1pPr marL="0" algn="ctr">
              <a:defRPr sz="33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4"/>
          <p:cNvSpPr>
            <a:spLocks noGrp="1"/>
          </p:cNvSpPr>
          <p:nvPr>
            <p:ph type="body" sz="quarter" idx="20"/>
          </p:nvPr>
        </p:nvSpPr>
        <p:spPr>
          <a:xfrm>
            <a:off x="768626"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9" name="Oval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 Placeholder 4">
            <a:extLst>
              <a:ext uri="{FF2B5EF4-FFF2-40B4-BE49-F238E27FC236}">
                <a16:creationId xmlns:a16="http://schemas.microsoft.com/office/drawing/2014/main" id="{29E66F15-EB17-AD4A-9BEF-22D7AE048276}"/>
              </a:ext>
            </a:extLst>
          </p:cNvPr>
          <p:cNvSpPr>
            <a:spLocks noGrp="1"/>
          </p:cNvSpPr>
          <p:nvPr>
            <p:ph type="body" sz="quarter" idx="24"/>
          </p:nvPr>
        </p:nvSpPr>
        <p:spPr>
          <a:xfrm>
            <a:off x="3526684"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2" name="Oval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 Placeholder 4">
            <a:extLst>
              <a:ext uri="{FF2B5EF4-FFF2-40B4-BE49-F238E27FC236}">
                <a16:creationId xmlns:a16="http://schemas.microsoft.com/office/drawing/2014/main" id="{26BA6EB9-9A1E-0E4F-B17C-1039D0C8AE97}"/>
              </a:ext>
            </a:extLst>
          </p:cNvPr>
          <p:cNvSpPr>
            <a:spLocks noGrp="1"/>
          </p:cNvSpPr>
          <p:nvPr>
            <p:ph type="body" sz="quarter" idx="25"/>
          </p:nvPr>
        </p:nvSpPr>
        <p:spPr>
          <a:xfrm>
            <a:off x="6284742"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Oval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 Placeholder 4">
            <a:extLst>
              <a:ext uri="{FF2B5EF4-FFF2-40B4-BE49-F238E27FC236}">
                <a16:creationId xmlns:a16="http://schemas.microsoft.com/office/drawing/2014/main" id="{738E026D-A054-7147-91B8-23B56B534678}"/>
              </a:ext>
            </a:extLst>
          </p:cNvPr>
          <p:cNvSpPr>
            <a:spLocks noGrp="1"/>
          </p:cNvSpPr>
          <p:nvPr>
            <p:ph type="body" sz="quarter" idx="26"/>
          </p:nvPr>
        </p:nvSpPr>
        <p:spPr>
          <a:xfrm>
            <a:off x="9042800"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 Placeholder 4">
            <a:extLst>
              <a:ext uri="{FF2B5EF4-FFF2-40B4-BE49-F238E27FC236}">
                <a16:creationId xmlns:a16="http://schemas.microsoft.com/office/drawing/2014/main" id="{B7455404-DA79-C54C-8A77-FBCAC682E79C}"/>
              </a:ext>
            </a:extLst>
          </p:cNvPr>
          <p:cNvSpPr>
            <a:spLocks noGrp="1"/>
          </p:cNvSpPr>
          <p:nvPr>
            <p:ph type="body" sz="quarter" idx="27"/>
          </p:nvPr>
        </p:nvSpPr>
        <p:spPr>
          <a:xfrm>
            <a:off x="650704"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Oval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 Placeholder 4">
            <a:extLst>
              <a:ext uri="{FF2B5EF4-FFF2-40B4-BE49-F238E27FC236}">
                <a16:creationId xmlns:a16="http://schemas.microsoft.com/office/drawing/2014/main" id="{8875DCA5-9C96-ED49-B522-6FF06A33AAF2}"/>
              </a:ext>
            </a:extLst>
          </p:cNvPr>
          <p:cNvSpPr>
            <a:spLocks noGrp="1"/>
          </p:cNvSpPr>
          <p:nvPr>
            <p:ph type="body" sz="quarter" idx="28"/>
          </p:nvPr>
        </p:nvSpPr>
        <p:spPr>
          <a:xfrm>
            <a:off x="3408762"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Oval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 Placeholder 4">
            <a:extLst>
              <a:ext uri="{FF2B5EF4-FFF2-40B4-BE49-F238E27FC236}">
                <a16:creationId xmlns:a16="http://schemas.microsoft.com/office/drawing/2014/main" id="{FD698468-EBF3-1C44-B0D1-3C24AE49087D}"/>
              </a:ext>
            </a:extLst>
          </p:cNvPr>
          <p:cNvSpPr>
            <a:spLocks noGrp="1"/>
          </p:cNvSpPr>
          <p:nvPr>
            <p:ph type="body" sz="quarter" idx="29"/>
          </p:nvPr>
        </p:nvSpPr>
        <p:spPr>
          <a:xfrm>
            <a:off x="6166820"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2" name="Oval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 Placeholder 4">
            <a:extLst>
              <a:ext uri="{FF2B5EF4-FFF2-40B4-BE49-F238E27FC236}">
                <a16:creationId xmlns:a16="http://schemas.microsoft.com/office/drawing/2014/main" id="{04E1351F-777F-3E48-809F-22D7CF35997F}"/>
              </a:ext>
            </a:extLst>
          </p:cNvPr>
          <p:cNvSpPr>
            <a:spLocks noGrp="1"/>
          </p:cNvSpPr>
          <p:nvPr>
            <p:ph type="body" sz="quarter" idx="30"/>
          </p:nvPr>
        </p:nvSpPr>
        <p:spPr>
          <a:xfrm>
            <a:off x="8924878"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la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0363" y="351693"/>
            <a:ext cx="11471275" cy="6154616"/>
          </a:xfrm>
          <a:prstGeom prst="rect">
            <a:avLst/>
          </a:prstGeom>
        </p:spPr>
      </p:pic>
      <p:sp>
        <p:nvSpPr>
          <p:cNvPr id="16" name="Rectangle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p:nvPr>
        </p:nvSpPr>
        <p:spPr>
          <a:xfrm>
            <a:off x="360363" y="2476559"/>
            <a:ext cx="11471275" cy="1767882"/>
          </a:xfrm>
        </p:spPr>
        <p:txBody>
          <a:bodyPr>
            <a:noAutofit/>
          </a:bodyPr>
          <a:lstStyle>
            <a:lvl1pPr marL="0" algn="ctr">
              <a:defRPr sz="66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4"/>
          <p:cNvSpPr>
            <a:spLocks noGrp="1"/>
          </p:cNvSpPr>
          <p:nvPr>
            <p:ph type="body" sz="quarter" idx="16"/>
          </p:nvPr>
        </p:nvSpPr>
        <p:spPr>
          <a:xfrm>
            <a:off x="360363" y="816939"/>
            <a:ext cx="11471275" cy="637287"/>
          </a:xfrm>
        </p:spPr>
        <p:txBody>
          <a:bodyPr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Free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4" name="Free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5" name="Free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Title 1">
            <a:extLst>
              <a:ext uri="{FF2B5EF4-FFF2-40B4-BE49-F238E27FC236}">
                <a16:creationId xmlns:a16="http://schemas.microsoft.com/office/drawing/2014/main" id="{88938BB2-A07B-5445-BD83-273EC0D45DAF}"/>
              </a:ext>
            </a:extLst>
          </p:cNvPr>
          <p:cNvSpPr>
            <a:spLocks noGrp="1"/>
          </p:cNvSpPr>
          <p:nvPr>
            <p:ph type="ctrTitle"/>
          </p:nvPr>
        </p:nvSpPr>
        <p:spPr>
          <a:xfrm>
            <a:off x="517728" y="753589"/>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F794336-3DC0-D649-8BEF-CADEEBEECD34}"/>
              </a:ext>
            </a:extLst>
          </p:cNvPr>
          <p:cNvSpPr>
            <a:spLocks noGrp="1"/>
          </p:cNvSpPr>
          <p:nvPr>
            <p:ph type="body" sz="quarter" idx="16"/>
          </p:nvPr>
        </p:nvSpPr>
        <p:spPr>
          <a:xfrm>
            <a:off x="1929492"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8A8BE200-0CAE-1A48-BBFB-8AB094DBBDC4}"/>
              </a:ext>
            </a:extLst>
          </p:cNvPr>
          <p:cNvSpPr>
            <a:spLocks noGrp="1"/>
          </p:cNvSpPr>
          <p:nvPr>
            <p:ph type="body" sz="quarter" idx="17"/>
          </p:nvPr>
        </p:nvSpPr>
        <p:spPr>
          <a:xfrm>
            <a:off x="1929492"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1F7BEA8-2B68-A94D-84BF-46B8DC081B34}"/>
              </a:ext>
            </a:extLst>
          </p:cNvPr>
          <p:cNvSpPr>
            <a:spLocks noGrp="1"/>
          </p:cNvSpPr>
          <p:nvPr>
            <p:ph type="body" sz="quarter" idx="18"/>
          </p:nvPr>
        </p:nvSpPr>
        <p:spPr>
          <a:xfrm>
            <a:off x="1929492" y="5216909"/>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FF78FDE7-159F-5C4F-94E0-AC1225D5EA9C}"/>
              </a:ext>
            </a:extLst>
          </p:cNvPr>
          <p:cNvSpPr>
            <a:spLocks noGrp="1"/>
          </p:cNvSpPr>
          <p:nvPr>
            <p:ph type="body" sz="quarter" idx="22"/>
          </p:nvPr>
        </p:nvSpPr>
        <p:spPr>
          <a:xfrm>
            <a:off x="7087536"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DAFA1B1-FE49-2445-92A8-ECFF97140230}"/>
              </a:ext>
            </a:extLst>
          </p:cNvPr>
          <p:cNvSpPr>
            <a:spLocks noGrp="1"/>
          </p:cNvSpPr>
          <p:nvPr>
            <p:ph type="body" sz="quarter" idx="23"/>
          </p:nvPr>
        </p:nvSpPr>
        <p:spPr>
          <a:xfrm>
            <a:off x="7087536"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9C9039BA-C8BD-6A46-A9D0-BD29E1F0EAF3}"/>
              </a:ext>
            </a:extLst>
          </p:cNvPr>
          <p:cNvSpPr>
            <a:spLocks noGrp="1"/>
          </p:cNvSpPr>
          <p:nvPr>
            <p:ph type="body" sz="quarter" idx="24"/>
          </p:nvPr>
        </p:nvSpPr>
        <p:spPr>
          <a:xfrm>
            <a:off x="7087536" y="5230764"/>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s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97B6-986D-804C-81F3-B7BE26DCF08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Freeform 7">
            <a:extLst>
              <a:ext uri="{FF2B5EF4-FFF2-40B4-BE49-F238E27FC236}">
                <a16:creationId xmlns:a16="http://schemas.microsoft.com/office/drawing/2014/main" id="{CD9FD14F-866B-CE48-9941-4F2304B4C46E}"/>
              </a:ext>
            </a:extLst>
          </p:cNvPr>
          <p:cNvSpPr>
            <a:spLocks/>
          </p:cNvSpPr>
          <p:nvPr userDrawn="1"/>
        </p:nvSpPr>
        <p:spPr bwMode="auto">
          <a:xfrm>
            <a:off x="830263" y="201136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a:extLst>
              <a:ext uri="{FF2B5EF4-FFF2-40B4-BE49-F238E27FC236}">
                <a16:creationId xmlns:a16="http://schemas.microsoft.com/office/drawing/2014/main" id="{70717FAF-6EEA-0D4B-9F85-3DB240679A7A}"/>
              </a:ext>
            </a:extLst>
          </p:cNvPr>
          <p:cNvSpPr>
            <a:spLocks/>
          </p:cNvSpPr>
          <p:nvPr userDrawn="1"/>
        </p:nvSpPr>
        <p:spPr bwMode="auto">
          <a:xfrm>
            <a:off x="830263" y="47609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a:extLst>
              <a:ext uri="{FF2B5EF4-FFF2-40B4-BE49-F238E27FC236}">
                <a16:creationId xmlns:a16="http://schemas.microsoft.com/office/drawing/2014/main" id="{9A5DF538-8BAA-4546-8249-1124F5FCC2EA}"/>
              </a:ext>
            </a:extLst>
          </p:cNvPr>
          <p:cNvSpPr>
            <a:spLocks/>
          </p:cNvSpPr>
          <p:nvPr userDrawn="1"/>
        </p:nvSpPr>
        <p:spPr bwMode="auto">
          <a:xfrm>
            <a:off x="830263" y="28940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a:extLst>
              <a:ext uri="{FF2B5EF4-FFF2-40B4-BE49-F238E27FC236}">
                <a16:creationId xmlns:a16="http://schemas.microsoft.com/office/drawing/2014/main" id="{3D993824-973D-7C4F-9EBA-880A7D66BFFE}"/>
              </a:ext>
            </a:extLst>
          </p:cNvPr>
          <p:cNvSpPr>
            <a:spLocks/>
          </p:cNvSpPr>
          <p:nvPr userDrawn="1"/>
        </p:nvSpPr>
        <p:spPr bwMode="auto">
          <a:xfrm>
            <a:off x="830263" y="568483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a:extLst>
              <a:ext uri="{FF2B5EF4-FFF2-40B4-BE49-F238E27FC236}">
                <a16:creationId xmlns:a16="http://schemas.microsoft.com/office/drawing/2014/main" id="{3EC16C0A-A32A-C44A-9BE1-D13D0DD8E7BB}"/>
              </a:ext>
            </a:extLst>
          </p:cNvPr>
          <p:cNvSpPr>
            <a:spLocks/>
          </p:cNvSpPr>
          <p:nvPr userDrawn="1"/>
        </p:nvSpPr>
        <p:spPr bwMode="auto">
          <a:xfrm>
            <a:off x="830263" y="383857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638301" y="283586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638301" y="375939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638301" y="5606457"/>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638301" y="191233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638301" y="468292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808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bjectives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649357" y="3564835"/>
            <a:ext cx="3021496"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9ECE79-3623-1742-B02D-0EF962C69227}"/>
              </a:ext>
            </a:extLst>
          </p:cNvPr>
          <p:cNvSpPr>
            <a:spLocks noGrp="1"/>
          </p:cNvSpPr>
          <p:nvPr>
            <p:ph type="body" sz="quarter" idx="17"/>
          </p:nvPr>
        </p:nvSpPr>
        <p:spPr>
          <a:xfrm>
            <a:off x="8415131" y="3564835"/>
            <a:ext cx="3034748"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5159A3A-4068-1E45-96E8-79A4A1FDA763}"/>
              </a:ext>
            </a:extLst>
          </p:cNvPr>
          <p:cNvSpPr>
            <a:spLocks noGrp="1"/>
          </p:cNvSpPr>
          <p:nvPr>
            <p:ph type="body" sz="quarter" idx="18"/>
          </p:nvPr>
        </p:nvSpPr>
        <p:spPr>
          <a:xfrm>
            <a:off x="4505739" y="3564835"/>
            <a:ext cx="3048000"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ule Title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7F835-DAC2-214C-A864-CEAE615374F0}"/>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B3D2A36-C834-944C-B484-0557693020A6}"/>
              </a:ext>
            </a:extLst>
          </p:cNvPr>
          <p:cNvSpPr/>
          <p:nvPr userDrawn="1"/>
        </p:nvSpPr>
        <p:spPr>
          <a:xfrm>
            <a:off x="22066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8">
            <a:extLst>
              <a:ext uri="{FF2B5EF4-FFF2-40B4-BE49-F238E27FC236}">
                <a16:creationId xmlns:a16="http://schemas.microsoft.com/office/drawing/2014/main" id="{04E32299-C0AC-0E46-9874-4681EE319FE5}"/>
              </a:ext>
            </a:extLst>
          </p:cNvPr>
          <p:cNvSpPr>
            <a:spLocks/>
          </p:cNvSpPr>
          <p:nvPr userDrawn="1"/>
        </p:nvSpPr>
        <p:spPr bwMode="auto">
          <a:xfrm>
            <a:off x="6189663" y="1787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9">
            <a:extLst>
              <a:ext uri="{FF2B5EF4-FFF2-40B4-BE49-F238E27FC236}">
                <a16:creationId xmlns:a16="http://schemas.microsoft.com/office/drawing/2014/main" id="{CB86CF74-4F4C-F64E-936A-F3F3252F74D1}"/>
              </a:ext>
            </a:extLst>
          </p:cNvPr>
          <p:cNvSpPr>
            <a:spLocks/>
          </p:cNvSpPr>
          <p:nvPr userDrawn="1"/>
        </p:nvSpPr>
        <p:spPr bwMode="auto">
          <a:xfrm>
            <a:off x="6189663" y="27162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
            <a:extLst>
              <a:ext uri="{FF2B5EF4-FFF2-40B4-BE49-F238E27FC236}">
                <a16:creationId xmlns:a16="http://schemas.microsoft.com/office/drawing/2014/main" id="{B875EAA0-4721-CB4D-A35B-37CDBFED00D4}"/>
              </a:ext>
            </a:extLst>
          </p:cNvPr>
          <p:cNvSpPr>
            <a:spLocks/>
          </p:cNvSpPr>
          <p:nvPr userDrawn="1"/>
        </p:nvSpPr>
        <p:spPr bwMode="auto">
          <a:xfrm>
            <a:off x="6189663" y="36449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1">
            <a:extLst>
              <a:ext uri="{FF2B5EF4-FFF2-40B4-BE49-F238E27FC236}">
                <a16:creationId xmlns:a16="http://schemas.microsoft.com/office/drawing/2014/main" id="{82864287-1380-A64F-A391-FF65C7D04F93}"/>
              </a:ext>
            </a:extLst>
          </p:cNvPr>
          <p:cNvSpPr>
            <a:spLocks/>
          </p:cNvSpPr>
          <p:nvPr userDrawn="1"/>
        </p:nvSpPr>
        <p:spPr bwMode="auto">
          <a:xfrm>
            <a:off x="6189663" y="457358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429491" y="2452256"/>
            <a:ext cx="5084618" cy="1925780"/>
          </a:xfrm>
        </p:spPr>
        <p:txBody>
          <a:bodyPr>
            <a:noAutofit/>
          </a:bodyPr>
          <a:lstStyle>
            <a:lvl1pPr marL="0" algn="ctr">
              <a:defRPr sz="36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p:cNvSpPr>
            <a:spLocks noGrp="1"/>
          </p:cNvSpPr>
          <p:nvPr>
            <p:ph type="body" sz="quarter" idx="17"/>
          </p:nvPr>
        </p:nvSpPr>
        <p:spPr>
          <a:xfrm>
            <a:off x="6969458" y="263689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p:cNvSpPr>
            <a:spLocks noGrp="1"/>
          </p:cNvSpPr>
          <p:nvPr>
            <p:ph type="body" sz="quarter" idx="18"/>
          </p:nvPr>
        </p:nvSpPr>
        <p:spPr>
          <a:xfrm>
            <a:off x="6969458" y="356442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p:cNvSpPr>
            <a:spLocks noGrp="1"/>
          </p:cNvSpPr>
          <p:nvPr>
            <p:ph type="body" sz="quarter" idx="16"/>
          </p:nvPr>
        </p:nvSpPr>
        <p:spPr>
          <a:xfrm>
            <a:off x="6969458" y="170935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p:cNvSpPr>
            <a:spLocks noGrp="1"/>
          </p:cNvSpPr>
          <p:nvPr>
            <p:ph type="body" sz="quarter" idx="19"/>
          </p:nvPr>
        </p:nvSpPr>
        <p:spPr>
          <a:xfrm>
            <a:off x="6969458" y="449196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20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Title 1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EC5E4-83ED-514F-853E-AB724778CD15}"/>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FD9902-EDC6-AD4E-A5CD-9FBCAF7DE62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9">
            <a:extLst>
              <a:ext uri="{FF2B5EF4-FFF2-40B4-BE49-F238E27FC236}">
                <a16:creationId xmlns:a16="http://schemas.microsoft.com/office/drawing/2014/main" id="{67DDD03F-8E78-EA4B-A5F1-C9F6D3307B0C}"/>
              </a:ext>
            </a:extLst>
          </p:cNvPr>
          <p:cNvSpPr>
            <a:spLocks noGrp="1"/>
          </p:cNvSpPr>
          <p:nvPr>
            <p:ph type="body" sz="quarter" idx="10" hasCustomPrompt="1"/>
          </p:nvPr>
        </p:nvSpPr>
        <p:spPr>
          <a:xfrm>
            <a:off x="1073623" y="1874520"/>
            <a:ext cx="10008361"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3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Title 2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FA4A0F-E771-C44B-8EF4-6CEFA69A8636}"/>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itle 3 Slide">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9BDE16-B340-7542-9280-7D4837E5A41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3458A7-00DB-2F4D-A10D-863E6495F149}" type="datetimeFigureOut">
              <a:rPr lang="en-US"/>
              <a:pPr>
                <a:defRPr/>
              </a:pPr>
              <a:t>12/20/2020</a:t>
            </a:fld>
            <a:endParaRPr lang="en-US"/>
          </a:p>
        </p:txBody>
      </p:sp>
      <p:sp>
        <p:nvSpPr>
          <p:cNvPr id="5" name="Footer Placehold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4B6B05-D73D-1A49-8C93-5682AA1886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3" r:id="rId3"/>
    <p:sldLayoutId id="2147483924" r:id="rId4"/>
    <p:sldLayoutId id="2147483925"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brianchoportfolio.wordpress.com/geometric-shape-shading/"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a/robynbriggs.com/teaching/architectural-drawing-1/one-point-perspectiv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makingartfun.com/htm/f-maf-art-library/two-point-perspective.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590925" y="2346325"/>
            <a:ext cx="4983163" cy="584200"/>
          </a:xfrm>
        </p:spPr>
        <p:txBody>
          <a:bodyPr/>
          <a:lstStyle/>
          <a:p>
            <a:pPr eaLnBrk="1" hangingPunct="1"/>
            <a:r>
              <a:rPr lang="en-US" altLang="en-US" dirty="0"/>
              <a:t>Perspective</a:t>
            </a:r>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590925" y="3948113"/>
            <a:ext cx="4983163" cy="538162"/>
          </a:xfrm>
        </p:spPr>
        <p:txBody>
          <a:bodyPr/>
          <a:lstStyle/>
          <a:p>
            <a:pPr eaLnBrk="1" hangingPunct="1"/>
            <a:r>
              <a:rPr lang="en-US" altLang="en-US" dirty="0">
                <a:ea typeface="Glegoo" pitchFamily="2" charset="0"/>
                <a:cs typeface="Glegoo" pitchFamily="2" charset="0"/>
              </a:rPr>
              <a:t>Grade 8</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Logical-Mathematical</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What are the additive and subtractive color theories? How are they the same? How are they different?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Create a Venn diagram or other visual organizer to compare and contrast additive and subtractive color theory.</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98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Bodily-Kinesthetic</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Nets are a method of representing a 3D shape so that all of the surfaces can be seen at one time. How would you create a net for another 3D shape?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Choose a block or 3D object found around home and draw the net for the block/object. Drawings should include accurate shapes and measurements. Your net should either be drawn to match the actual size of the 3D object or be drawn according to a scale if it is large. Once it is drawn, try building it to make sure it works.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600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Intrapersonal</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How is finding the surface area of different shapes the same? How is it different? How is finding the volume of different shapes the same? How is it different? How does the shape of a 3D object affect how you calculate the surface area and the volume of that object?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Write a journal entry explaining your thoughts to this question.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241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Naturalistic</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When we look around, how do objects that are further away compare to objects that our closer to use? How can photographers play with this view to create interesting photos? How do artists use how we view depth to help them draw depth on a flat surface?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Examine perspective in nature - go for a walk and take pictures or make sketches that show depth. Use your photos or sketches to investigate the lines that create perspective. Use a medium/method of your choice to present your findings.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776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Naturalistic</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How do rainbows appear in the sky? Why is the sky blue? What causes a Sun Dog, mirages, etc.? How are natural phenomena connected to the characteristics of light?</a:t>
            </a:r>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Choose a natural light phenomenon and investigate how it works. Choose a medium/method of your choice to share your findings.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479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344BF9-2775-4137-AE36-19ADBBFD7AA0}"/>
              </a:ext>
            </a:extLst>
          </p:cNvPr>
          <p:cNvSpPr>
            <a:spLocks noGrp="1"/>
          </p:cNvSpPr>
          <p:nvPr>
            <p:ph type="ctrTitle"/>
          </p:nvPr>
        </p:nvSpPr>
        <p:spPr/>
        <p:txBody>
          <a:bodyPr/>
          <a:lstStyle/>
          <a:p>
            <a:r>
              <a:rPr lang="en-US" dirty="0"/>
              <a:t>Final Learning Experience:</a:t>
            </a:r>
          </a:p>
        </p:txBody>
      </p:sp>
      <p:sp>
        <p:nvSpPr>
          <p:cNvPr id="8" name="Text Placeholder 7">
            <a:extLst>
              <a:ext uri="{FF2B5EF4-FFF2-40B4-BE49-F238E27FC236}">
                <a16:creationId xmlns:a16="http://schemas.microsoft.com/office/drawing/2014/main" id="{7E4D82E3-D727-476D-B992-2FF1C85F47CA}"/>
              </a:ext>
            </a:extLst>
          </p:cNvPr>
          <p:cNvSpPr>
            <a:spLocks noGrp="1"/>
          </p:cNvSpPr>
          <p:nvPr>
            <p:ph type="body" sz="quarter" idx="16"/>
          </p:nvPr>
        </p:nvSpPr>
        <p:spPr>
          <a:xfrm>
            <a:off x="6969458" y="1709355"/>
            <a:ext cx="4663741" cy="3610790"/>
          </a:xfrm>
        </p:spPr>
        <p:txBody>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Create a prototype for a device such as a toy or entertainment device that uses the characteristics of light. Design a container to display and market your light product. Justify your design choices for both your prototype and its packaging.</a:t>
            </a:r>
            <a:endParaRPr lang="en-US" sz="2800" dirty="0"/>
          </a:p>
        </p:txBody>
      </p:sp>
    </p:spTree>
    <p:extLst>
      <p:ext uri="{BB962C8B-B14F-4D97-AF65-F5344CB8AC3E}">
        <p14:creationId xmlns:p14="http://schemas.microsoft.com/office/powerpoint/2010/main" val="252955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4FEE2E-FB21-4F7F-90E8-36524542F82B}"/>
              </a:ext>
            </a:extLst>
          </p:cNvPr>
          <p:cNvSpPr/>
          <p:nvPr/>
        </p:nvSpPr>
        <p:spPr>
          <a:xfrm>
            <a:off x="512618" y="332509"/>
            <a:ext cx="11111346" cy="14408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12C91D1C-CD93-4F5A-BBDB-89945B90D5F5}"/>
              </a:ext>
            </a:extLst>
          </p:cNvPr>
          <p:cNvSpPr>
            <a:spLocks noGrp="1"/>
          </p:cNvSpPr>
          <p:nvPr>
            <p:ph type="ctrTitle"/>
          </p:nvPr>
        </p:nvSpPr>
        <p:spPr/>
        <p:txBody>
          <a:bodyPr/>
          <a:lstStyle/>
          <a:p>
            <a:r>
              <a:rPr lang="en-US" dirty="0"/>
              <a:t>Questions</a:t>
            </a:r>
          </a:p>
        </p:txBody>
      </p:sp>
      <p:sp>
        <p:nvSpPr>
          <p:cNvPr id="14" name="Text Placeholder 13">
            <a:extLst>
              <a:ext uri="{FF2B5EF4-FFF2-40B4-BE49-F238E27FC236}">
                <a16:creationId xmlns:a16="http://schemas.microsoft.com/office/drawing/2014/main" id="{28745F6C-685C-4C01-8BF8-B0445526B020}"/>
              </a:ext>
            </a:extLst>
          </p:cNvPr>
          <p:cNvSpPr>
            <a:spLocks noGrp="1"/>
          </p:cNvSpPr>
          <p:nvPr>
            <p:ph type="body" sz="quarter" idx="10"/>
          </p:nvPr>
        </p:nvSpPr>
        <p:spPr/>
        <p:txBody>
          <a:bodyPr>
            <a:normAutofit/>
          </a:bodyPr>
          <a:lstStyle/>
          <a:p>
            <a:r>
              <a:rPr lang="en-US" sz="3600" dirty="0"/>
              <a:t>How does perspective help us understand 3D objects?</a:t>
            </a:r>
          </a:p>
          <a:p>
            <a:endParaRPr lang="en-US" sz="3600" dirty="0"/>
          </a:p>
          <a:p>
            <a:r>
              <a:rPr lang="en-US" sz="3600" dirty="0"/>
              <a:t>How do artists create perspective?</a:t>
            </a:r>
          </a:p>
          <a:p>
            <a:endParaRPr lang="en-US" sz="3600" dirty="0"/>
          </a:p>
          <a:p>
            <a:r>
              <a:rPr lang="en-US" sz="3600" dirty="0"/>
              <a:t>How does light affect our perspective?</a:t>
            </a:r>
          </a:p>
        </p:txBody>
      </p:sp>
    </p:spTree>
    <p:extLst>
      <p:ext uri="{BB962C8B-B14F-4D97-AF65-F5344CB8AC3E}">
        <p14:creationId xmlns:p14="http://schemas.microsoft.com/office/powerpoint/2010/main" val="148962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4FEE2E-FB21-4F7F-90E8-36524542F82B}"/>
              </a:ext>
            </a:extLst>
          </p:cNvPr>
          <p:cNvSpPr/>
          <p:nvPr/>
        </p:nvSpPr>
        <p:spPr>
          <a:xfrm>
            <a:off x="512618" y="332509"/>
            <a:ext cx="11111346" cy="14408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12C91D1C-CD93-4F5A-BBDB-89945B90D5F5}"/>
              </a:ext>
            </a:extLst>
          </p:cNvPr>
          <p:cNvSpPr>
            <a:spLocks noGrp="1"/>
          </p:cNvSpPr>
          <p:nvPr>
            <p:ph type="ctrTitle"/>
          </p:nvPr>
        </p:nvSpPr>
        <p:spPr/>
        <p:txBody>
          <a:bodyPr/>
          <a:lstStyle/>
          <a:p>
            <a:r>
              <a:rPr lang="en-US" dirty="0"/>
              <a:t>Instructions</a:t>
            </a:r>
          </a:p>
        </p:txBody>
      </p:sp>
      <p:sp>
        <p:nvSpPr>
          <p:cNvPr id="14" name="Text Placeholder 13">
            <a:extLst>
              <a:ext uri="{FF2B5EF4-FFF2-40B4-BE49-F238E27FC236}">
                <a16:creationId xmlns:a16="http://schemas.microsoft.com/office/drawing/2014/main" id="{28745F6C-685C-4C01-8BF8-B0445526B020}"/>
              </a:ext>
            </a:extLst>
          </p:cNvPr>
          <p:cNvSpPr>
            <a:spLocks noGrp="1"/>
          </p:cNvSpPr>
          <p:nvPr>
            <p:ph type="body" sz="quarter" idx="10"/>
          </p:nvPr>
        </p:nvSpPr>
        <p:spPr/>
        <p:txBody>
          <a:bodyPr>
            <a:normAutofit fontScale="92500" lnSpcReduction="10000"/>
          </a:bodyPr>
          <a:lstStyle/>
          <a:p>
            <a:pPr marL="0" marR="0">
              <a:spcBef>
                <a:spcPts val="0"/>
              </a:spcBef>
              <a:spcAft>
                <a:spcPts val="600"/>
              </a:spcAft>
            </a:pPr>
            <a:r>
              <a:rPr lang="en-CA" sz="2400" dirty="0">
                <a:latin typeface="Calibri Light" panose="020F0302020204030204" pitchFamily="34" charset="0"/>
                <a:ea typeface="Calibri" panose="020F0502020204030204" pitchFamily="34" charset="0"/>
              </a:rPr>
              <a:t>On the following slides</a:t>
            </a:r>
            <a:r>
              <a:rPr lang="en-CA" sz="2400" dirty="0">
                <a:effectLst/>
                <a:latin typeface="Calibri Light" panose="020F0302020204030204" pitchFamily="34" charset="0"/>
                <a:ea typeface="Calibri" panose="020F0502020204030204" pitchFamily="34" charset="0"/>
                <a:cs typeface="Arial" panose="020B0604020202020204" pitchFamily="34" charset="0"/>
              </a:rPr>
              <a:t> you will find a number of learning experiences that will allow you to develop your understanding and help you to answer the questions on the previous slide. You may do them in any order and if you have another idea of something you would like to do please connect with me to discuss your ideas.</a:t>
            </a:r>
          </a:p>
          <a:p>
            <a:pPr>
              <a:spcBef>
                <a:spcPts val="0"/>
              </a:spcBef>
              <a:spcAft>
                <a:spcPts val="600"/>
              </a:spcAft>
            </a:pPr>
            <a:r>
              <a:rPr lang="en-CA" sz="2400" dirty="0">
                <a:effectLst/>
                <a:latin typeface="Calibri Light" panose="020F0302020204030204" pitchFamily="34" charset="0"/>
                <a:ea typeface="Calibri" panose="020F0502020204030204" pitchFamily="34" charset="0"/>
                <a:cs typeface="Arial" panose="020B0604020202020204" pitchFamily="34" charset="0"/>
              </a:rPr>
              <a:t>Before you start each task, take some time to consider the thinking prompt. This will help prepare you for the task. </a:t>
            </a:r>
            <a:endParaRPr lang="en-US" sz="2400" dirty="0">
              <a:effectLst/>
              <a:latin typeface="Acumin Pro Light"/>
              <a:ea typeface="Calibri" panose="020F0502020204030204" pitchFamily="34" charset="0"/>
              <a:cs typeface="Arial" panose="020B0604020202020204" pitchFamily="34" charset="0"/>
            </a:endParaRPr>
          </a:p>
          <a:p>
            <a:pPr marL="0" marR="0">
              <a:spcBef>
                <a:spcPts val="0"/>
              </a:spcBef>
              <a:spcAft>
                <a:spcPts val="600"/>
              </a:spcAft>
            </a:pPr>
            <a:r>
              <a:rPr lang="en-CA" sz="2400" dirty="0">
                <a:effectLst/>
                <a:latin typeface="Calibri Light" panose="020F0302020204030204" pitchFamily="34" charset="0"/>
                <a:ea typeface="Calibri" panose="020F0502020204030204" pitchFamily="34" charset="0"/>
                <a:cs typeface="Arial" panose="020B0604020202020204" pitchFamily="34" charset="0"/>
              </a:rPr>
              <a:t>As you work through these experiences you will assess your depth of understanding using the assessment rubric. Use that as a guide as you choose tasks to ensure that you are able to answer the questions by the end. During class sharing and individual check ins you will have opportunities to demonstrate your understanding and we will discuss your progress. </a:t>
            </a:r>
            <a:endParaRPr lang="en-US" sz="2400" dirty="0">
              <a:effectLst/>
              <a:latin typeface="Acumin Pro Light"/>
              <a:ea typeface="Calibri" panose="020F0502020204030204" pitchFamily="34" charset="0"/>
              <a:cs typeface="Arial" panose="020B0604020202020204" pitchFamily="34" charset="0"/>
            </a:endParaRPr>
          </a:p>
          <a:p>
            <a:pPr marL="0" marR="0">
              <a:spcBef>
                <a:spcPts val="0"/>
              </a:spcBef>
              <a:spcAft>
                <a:spcPts val="600"/>
              </a:spcAft>
            </a:pPr>
            <a:r>
              <a:rPr lang="en-CA" sz="2400" dirty="0">
                <a:effectLst/>
                <a:latin typeface="Calibri Light" panose="020F0302020204030204" pitchFamily="34" charset="0"/>
                <a:ea typeface="Calibri" panose="020F0502020204030204" pitchFamily="34" charset="0"/>
                <a:cs typeface="Arial" panose="020B0604020202020204" pitchFamily="34" charset="0"/>
              </a:rPr>
              <a:t>I hope you will enjoy these learning experiences and I look forward to discussing your learning with you.</a:t>
            </a:r>
            <a:endParaRPr lang="en-US" sz="2400" dirty="0">
              <a:effectLst/>
              <a:latin typeface="Acumin Pro Ligh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82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Verbal-Linguistic</a:t>
            </a:r>
            <a:br>
              <a:rPr lang="en-US" altLang="en-US" dirty="0"/>
            </a:br>
            <a:r>
              <a:rPr lang="en-US" altLang="en-US" dirty="0"/>
              <a:t>Musical-Rhythmical </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lstStyle/>
          <a:p>
            <a:r>
              <a:rPr lang="en-US" u="sng" dirty="0"/>
              <a:t>Thinking Prompt:</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How do you calculate the surface area and volume of 3D shapes? What are the steps involved with calculating the surface area and volume of a 3D object?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742950">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A step-by-step guide provides a list of steps one must do to complete a task. It breaks a complicated task down into smaller chunks. What features besides words can be used to make a guide useful for the user? Write a step-by-step guide to calculate the surface area and volume of a 3D shape.</a:t>
            </a:r>
            <a:endParaRPr lang="en-US" sz="1800" dirty="0">
              <a:effectLst/>
              <a:latin typeface="Times New Roman" panose="02020603050405020304" pitchFamily="18" charset="0"/>
              <a:ea typeface="Times New Roman" panose="02020603050405020304" pitchFamily="18" charset="0"/>
            </a:endParaRPr>
          </a:p>
          <a:p>
            <a:pPr marL="0" marR="742950">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OR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mbria" panose="02040503050406030204" pitchFamily="18" charset="0"/>
                <a:cs typeface="Arial" panose="020B0604020202020204" pitchFamily="34" charset="0"/>
              </a:rPr>
              <a:t>Write a song or a rap to tell how to calculate the volume and surface area of a 3D shape.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Visual Spatial</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Look at the artistic representations of 3D shapes. (Sample images: </a:t>
            </a:r>
            <a:r>
              <a:rPr lang="en-US" sz="1800" u="sng" dirty="0">
                <a:solidFill>
                  <a:srgbClr val="0000FF"/>
                </a:solidFill>
                <a:effectLst/>
                <a:latin typeface="Calibri" panose="020F0502020204030204" pitchFamily="34" charset="0"/>
                <a:ea typeface="Cambria" panose="02040503050406030204" pitchFamily="18" charset="0"/>
                <a:cs typeface="Arial" panose="020B0604020202020204" pitchFamily="34" charset="0"/>
                <a:hlinkClick r:id="rId3"/>
              </a:rPr>
              <a:t>https://brianchoportfolio.wordpress.com/geometric-shape-shading/</a:t>
            </a:r>
            <a:r>
              <a:rPr lang="en-US" sz="1800" dirty="0">
                <a:effectLst/>
                <a:latin typeface="Calibri" panose="020F0502020204030204" pitchFamily="34" charset="0"/>
                <a:ea typeface="Cambria" panose="02040503050406030204" pitchFamily="18" charset="0"/>
                <a:cs typeface="Arial" panose="020B0604020202020204" pitchFamily="34" charset="0"/>
              </a:rPr>
              <a:t>) How do artists make 2D drawings of objects appear 3D?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153035">
              <a:spcBef>
                <a:spcPts val="0"/>
              </a:spcBef>
              <a:spcAft>
                <a:spcPts val="1200"/>
              </a:spcAft>
            </a:pPr>
            <a:r>
              <a:rPr lang="en-US" sz="1800" dirty="0">
                <a:effectLst/>
                <a:latin typeface="Calibri" panose="020F0502020204030204" pitchFamily="34" charset="0"/>
                <a:ea typeface="Cambria" panose="02040503050406030204" pitchFamily="18" charset="0"/>
                <a:cs typeface="Arial" panose="020B0604020202020204" pitchFamily="34" charset="0"/>
              </a:rPr>
              <a:t>Choose a medium (e.g. pencil, crayon, markers, paint, etc.) of your choice and make an artistic drawing/sketch/painting of one or more 3D objects.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290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Visual Spatial</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lnSpcReduction="10000"/>
          </a:bodyPr>
          <a:lstStyle/>
          <a:p>
            <a:r>
              <a:rPr lang="en-US" u="sng" dirty="0"/>
              <a:t>Thinking Prompt:</a:t>
            </a:r>
          </a:p>
          <a:p>
            <a:endParaRPr lang="en-US" u="sng" dirty="0"/>
          </a:p>
          <a:p>
            <a:pPr marL="19685"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Examine the artifacts showing cubes drawn in one-point and two-point perspective. (Sample one-point perspective: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https://sites.google.com/a/robynbriggs.com/teaching/architectural-drawing-1/one-point-perspective</a:t>
            </a:r>
            <a:r>
              <a:rPr lang="en-US" sz="1800" dirty="0">
                <a:effectLst/>
                <a:latin typeface="Calibri" panose="020F0502020204030204" pitchFamily="34" charset="0"/>
                <a:ea typeface="Times New Roman" panose="02020603050405020304" pitchFamily="18" charset="0"/>
                <a:cs typeface="Arial" panose="020B0604020202020204" pitchFamily="34" charset="0"/>
              </a:rPr>
              <a:t> and sample two-point perspective: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http://makingartfun.com/htm/f-maf-art-library/two-point-perspective.htm</a:t>
            </a:r>
            <a:r>
              <a:rPr lang="en-US" sz="1800" dirty="0">
                <a:effectLst/>
                <a:latin typeface="Calibri" panose="020F0502020204030204" pitchFamily="34" charset="0"/>
                <a:ea typeface="Times New Roman" panose="02020603050405020304" pitchFamily="18" charset="0"/>
                <a:cs typeface="Arial" panose="020B0604020202020204" pitchFamily="34" charset="0"/>
              </a:rPr>
              <a:t>) How are the drawings the same? How are they different? What clues are there showing you how the artists created the drawings?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15303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Using a medium </a:t>
            </a:r>
            <a:r>
              <a:rPr lang="en-US" sz="1800" dirty="0">
                <a:effectLst/>
                <a:latin typeface="Calibri" panose="020F0502020204030204" pitchFamily="34" charset="0"/>
                <a:ea typeface="Cambria" panose="02040503050406030204" pitchFamily="18" charset="0"/>
                <a:cs typeface="Arial" panose="020B0604020202020204" pitchFamily="34" charset="0"/>
              </a:rPr>
              <a:t>(e.g. pencil, crayon, markers, paint, etc.)</a:t>
            </a:r>
            <a:r>
              <a:rPr lang="en-US" sz="1800" dirty="0">
                <a:effectLst/>
                <a:latin typeface="Calibri" panose="020F0502020204030204" pitchFamily="34" charset="0"/>
                <a:ea typeface="Times New Roman" panose="02020603050405020304" pitchFamily="18" charset="0"/>
                <a:cs typeface="Arial" panose="020B0604020202020204" pitchFamily="34" charset="0"/>
              </a:rPr>
              <a:t> of your choice, reproduce techniques the artists used to create a cube in one-point and two-point perspective.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08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Visual Spatial</a:t>
            </a:r>
            <a:br>
              <a:rPr lang="en-US" altLang="en-US" dirty="0"/>
            </a:br>
            <a:r>
              <a:rPr lang="en-US" altLang="en-US" dirty="0"/>
              <a:t>Bodily-Kinesthetic</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How are refraction and reflection the same? How are they different?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Create a piece of art that depicts the similarities and differences between refraction and reflection.</a:t>
            </a:r>
            <a:endParaRPr lang="en-US" sz="1800" dirty="0">
              <a:effectLst/>
              <a:latin typeface="Times New Roman" panose="02020603050405020304" pitchFamily="18" charset="0"/>
              <a:ea typeface="Times New Roman" panose="02020603050405020304" pitchFamily="18" charset="0"/>
            </a:endParaRP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Create a dance to depict the similarities and differences between refraction and reflection.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72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Logical-Mathematical</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stores we see all different shapes and sizes of containers. Why is there a variety? Are some shapes better suited for different products? What are some pros and cons of different shapes as containers?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Create a container to hold 4500-5500 cm</a:t>
            </a:r>
            <a:r>
              <a:rPr lang="en-US" sz="1800" baseline="30000" dirty="0">
                <a:effectLst/>
                <a:latin typeface="Calibri" panose="020F0502020204030204" pitchFamily="34" charset="0"/>
                <a:ea typeface="Times New Roman" panose="02020603050405020304" pitchFamily="18" charset="0"/>
                <a:cs typeface="Arial" panose="020B0604020202020204" pitchFamily="34" charset="0"/>
              </a:rPr>
              <a:t>3 </a:t>
            </a:r>
            <a:r>
              <a:rPr lang="en-US" sz="1800" dirty="0">
                <a:effectLst/>
                <a:latin typeface="Calibri" panose="020F0502020204030204" pitchFamily="34" charset="0"/>
                <a:ea typeface="Times New Roman" panose="02020603050405020304" pitchFamily="18" charset="0"/>
                <a:cs typeface="Arial" panose="020B0604020202020204" pitchFamily="34" charset="0"/>
              </a:rPr>
              <a:t>cereal. Be prepared to justify your choice of shape and dimensions.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0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p:txBody>
          <a:bodyPr/>
          <a:lstStyle/>
          <a:p>
            <a:pPr eaLnBrk="1" hangingPunct="1"/>
            <a:r>
              <a:rPr lang="en-US" altLang="en-US" dirty="0"/>
              <a:t>Logical-Mathematical</a:t>
            </a:r>
            <a:br>
              <a:rPr lang="en-US" altLang="en-US" dirty="0"/>
            </a:br>
            <a:r>
              <a:rPr lang="en-US" altLang="en-US" dirty="0"/>
              <a:t>Bodily-Kinesthetic</a:t>
            </a:r>
          </a:p>
        </p:txBody>
      </p:sp>
      <p:sp>
        <p:nvSpPr>
          <p:cNvPr id="2" name="Text Placeholder 1">
            <a:extLst>
              <a:ext uri="{FF2B5EF4-FFF2-40B4-BE49-F238E27FC236}">
                <a16:creationId xmlns:a16="http://schemas.microsoft.com/office/drawing/2014/main" id="{481675E7-B218-4BC9-8302-2B2DD7E0205E}"/>
              </a:ext>
            </a:extLst>
          </p:cNvPr>
          <p:cNvSpPr>
            <a:spLocks noGrp="1"/>
          </p:cNvSpPr>
          <p:nvPr>
            <p:ph type="body" sz="quarter" idx="10"/>
          </p:nvPr>
        </p:nvSpPr>
        <p:spPr/>
        <p:txBody>
          <a:bodyPr>
            <a:normAutofit/>
          </a:bodyPr>
          <a:lstStyle/>
          <a:p>
            <a:r>
              <a:rPr lang="en-US" u="sng" dirty="0"/>
              <a:t>Thinking Prompt:</a:t>
            </a:r>
          </a:p>
          <a:p>
            <a:endParaRPr lang="en-US" u="sng" dirty="0"/>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How does light travel? What can cause light to deter from its path?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0B8315C4-2C49-45DC-BAF9-6F6AA74A832B}"/>
              </a:ext>
            </a:extLst>
          </p:cNvPr>
          <p:cNvSpPr>
            <a:spLocks noGrp="1"/>
          </p:cNvSpPr>
          <p:nvPr>
            <p:ph type="body" sz="quarter" idx="11"/>
          </p:nvPr>
        </p:nvSpPr>
        <p:spPr/>
        <p:txBody>
          <a:bodyPr/>
          <a:lstStyle/>
          <a:p>
            <a:pPr marL="0" marR="742950">
              <a:spcBef>
                <a:spcPts val="0"/>
              </a:spcBef>
              <a:spcAft>
                <a:spcPts val="1200"/>
              </a:spcAft>
            </a:pPr>
            <a:r>
              <a:rPr lang="en-US" sz="1800" u="sng" dirty="0">
                <a:effectLst/>
                <a:latin typeface="Calibri" panose="020F0502020204030204" pitchFamily="34" charset="0"/>
                <a:ea typeface="Cambria" panose="02040503050406030204" pitchFamily="18" charset="0"/>
                <a:cs typeface="Arial" panose="020B0604020202020204" pitchFamily="34" charset="0"/>
              </a:rPr>
              <a:t>Do:</a:t>
            </a:r>
            <a:r>
              <a:rPr lang="en-US" sz="1800" dirty="0">
                <a:effectLst/>
                <a:latin typeface="Calibri" panose="020F0502020204030204" pitchFamily="34" charset="0"/>
                <a:ea typeface="Cambria" panose="02040503050406030204" pitchFamily="18" charset="0"/>
                <a:cs typeface="Arial" panose="020B0604020202020204" pitchFamily="34" charset="0"/>
              </a:rPr>
              <a:t> </a:t>
            </a: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Create an animation or video to demonstrate the properties of light.</a:t>
            </a:r>
            <a:endParaRPr lang="en-US" sz="1800" dirty="0">
              <a:effectLst/>
              <a:latin typeface="Times New Roman" panose="02020603050405020304" pitchFamily="18" charset="0"/>
              <a:ea typeface="Times New Roman" panose="02020603050405020304" pitchFamily="18" charset="0"/>
            </a:endParaRPr>
          </a:p>
          <a:p>
            <a:pPr marL="0" marR="466725">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OR</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Using materials found around your home, create a maze for light to travel through.</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3984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light slidesTF00654311.potx" id="{29CB8A8A-1EB5-4B9A-8C02-52918C52E4D6}" vid="{742FD3A2-1E2A-4F32-AD9C-3A49E5E68C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Animated light slides</Template>
  <TotalTime>61</TotalTime>
  <Words>1087</Words>
  <Application>Microsoft Office PowerPoint</Application>
  <PresentationFormat>Widescreen</PresentationFormat>
  <Paragraphs>98</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Acumin Pro Light</vt:lpstr>
      <vt:lpstr>Arial</vt:lpstr>
      <vt:lpstr>Calibri</vt:lpstr>
      <vt:lpstr>Calibri Light</vt:lpstr>
      <vt:lpstr>Cambria</vt:lpstr>
      <vt:lpstr>Cantarell</vt:lpstr>
      <vt:lpstr>Glegoo</vt:lpstr>
      <vt:lpstr>Times New Roman</vt:lpstr>
      <vt:lpstr>Office Theme</vt:lpstr>
      <vt:lpstr>Perspective</vt:lpstr>
      <vt:lpstr>Questions</vt:lpstr>
      <vt:lpstr>Instructions</vt:lpstr>
      <vt:lpstr>Verbal-Linguistic Musical-Rhythmical </vt:lpstr>
      <vt:lpstr>Visual Spatial</vt:lpstr>
      <vt:lpstr>Visual Spatial</vt:lpstr>
      <vt:lpstr>Visual Spatial Bodily-Kinesthetic</vt:lpstr>
      <vt:lpstr>Logical-Mathematical</vt:lpstr>
      <vt:lpstr>Logical-Mathematical Bodily-Kinesthetic</vt:lpstr>
      <vt:lpstr>Logical-Mathematical</vt:lpstr>
      <vt:lpstr>Bodily-Kinesthetic</vt:lpstr>
      <vt:lpstr>Intrapersonal</vt:lpstr>
      <vt:lpstr>Naturalistic</vt:lpstr>
      <vt:lpstr>Naturalistic</vt:lpstr>
      <vt:lpstr>Final Learning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dc:title>
  <dc:creator>Denise Smith</dc:creator>
  <cp:lastModifiedBy>Knight, Jackie (MET)</cp:lastModifiedBy>
  <cp:revision>6</cp:revision>
  <dcterms:created xsi:type="dcterms:W3CDTF">2020-12-08T01:46:37Z</dcterms:created>
  <dcterms:modified xsi:type="dcterms:W3CDTF">2020-12-20T21:45:06Z</dcterms:modified>
</cp:coreProperties>
</file>