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0"/>
  </p:notesMasterIdLst>
  <p:sldIdLst>
    <p:sldId id="259" r:id="rId2"/>
    <p:sldId id="260" r:id="rId3"/>
    <p:sldId id="380" r:id="rId4"/>
    <p:sldId id="258" r:id="rId5"/>
    <p:sldId id="265" r:id="rId6"/>
    <p:sldId id="262" r:id="rId7"/>
    <p:sldId id="261" r:id="rId8"/>
    <p:sldId id="267" r:id="rId9"/>
    <p:sldId id="270" r:id="rId10"/>
    <p:sldId id="423" r:id="rId11"/>
    <p:sldId id="429" r:id="rId12"/>
    <p:sldId id="425" r:id="rId13"/>
    <p:sldId id="430" r:id="rId14"/>
    <p:sldId id="426" r:id="rId15"/>
    <p:sldId id="431" r:id="rId16"/>
    <p:sldId id="427" r:id="rId17"/>
    <p:sldId id="432" r:id="rId18"/>
    <p:sldId id="428" r:id="rId19"/>
    <p:sldId id="433" r:id="rId20"/>
    <p:sldId id="434" r:id="rId21"/>
    <p:sldId id="320" r:id="rId22"/>
    <p:sldId id="308" r:id="rId23"/>
    <p:sldId id="309" r:id="rId24"/>
    <p:sldId id="313" r:id="rId25"/>
    <p:sldId id="315" r:id="rId26"/>
    <p:sldId id="317" r:id="rId27"/>
    <p:sldId id="319" r:id="rId28"/>
    <p:sldId id="318" r:id="rId29"/>
    <p:sldId id="321" r:id="rId30"/>
    <p:sldId id="324" r:id="rId31"/>
    <p:sldId id="325" r:id="rId32"/>
    <p:sldId id="326" r:id="rId33"/>
    <p:sldId id="327" r:id="rId34"/>
    <p:sldId id="328" r:id="rId35"/>
    <p:sldId id="329" r:id="rId36"/>
    <p:sldId id="330" r:id="rId37"/>
    <p:sldId id="435" r:id="rId38"/>
    <p:sldId id="310" r:id="rId39"/>
    <p:sldId id="311" r:id="rId40"/>
    <p:sldId id="336" r:id="rId41"/>
    <p:sldId id="337" r:id="rId42"/>
    <p:sldId id="339" r:id="rId43"/>
    <p:sldId id="353" r:id="rId44"/>
    <p:sldId id="354" r:id="rId45"/>
    <p:sldId id="360" r:id="rId46"/>
    <p:sldId id="362" r:id="rId47"/>
    <p:sldId id="441" r:id="rId48"/>
    <p:sldId id="440" r:id="rId49"/>
    <p:sldId id="439" r:id="rId50"/>
    <p:sldId id="442" r:id="rId51"/>
    <p:sldId id="444" r:id="rId52"/>
    <p:sldId id="443" r:id="rId53"/>
    <p:sldId id="445" r:id="rId54"/>
    <p:sldId id="446" r:id="rId55"/>
    <p:sldId id="451" r:id="rId56"/>
    <p:sldId id="452" r:id="rId57"/>
    <p:sldId id="450" r:id="rId58"/>
    <p:sldId id="447" r:id="rId59"/>
    <p:sldId id="449" r:id="rId60"/>
    <p:sldId id="448" r:id="rId61"/>
    <p:sldId id="355" r:id="rId62"/>
    <p:sldId id="387" r:id="rId63"/>
    <p:sldId id="388" r:id="rId64"/>
    <p:sldId id="454" r:id="rId65"/>
    <p:sldId id="456" r:id="rId66"/>
    <p:sldId id="458" r:id="rId67"/>
    <p:sldId id="399" r:id="rId68"/>
    <p:sldId id="409" r:id="rId69"/>
    <p:sldId id="408" r:id="rId70"/>
    <p:sldId id="459" r:id="rId71"/>
    <p:sldId id="393" r:id="rId72"/>
    <p:sldId id="463" r:id="rId73"/>
    <p:sldId id="415" r:id="rId74"/>
    <p:sldId id="500" r:id="rId75"/>
    <p:sldId id="465" r:id="rId76"/>
    <p:sldId id="466" r:id="rId77"/>
    <p:sldId id="467" r:id="rId78"/>
    <p:sldId id="468" r:id="rId79"/>
    <p:sldId id="470" r:id="rId80"/>
    <p:sldId id="471" r:id="rId81"/>
    <p:sldId id="461" r:id="rId82"/>
    <p:sldId id="472" r:id="rId83"/>
    <p:sldId id="473" r:id="rId84"/>
    <p:sldId id="474" r:id="rId85"/>
    <p:sldId id="475" r:id="rId86"/>
    <p:sldId id="476" r:id="rId87"/>
    <p:sldId id="477" r:id="rId88"/>
    <p:sldId id="478" r:id="rId89"/>
    <p:sldId id="479" r:id="rId90"/>
    <p:sldId id="436" r:id="rId91"/>
    <p:sldId id="481" r:id="rId92"/>
    <p:sldId id="480" r:id="rId93"/>
    <p:sldId id="482" r:id="rId94"/>
    <p:sldId id="483" r:id="rId95"/>
    <p:sldId id="484" r:id="rId96"/>
    <p:sldId id="485" r:id="rId97"/>
    <p:sldId id="486" r:id="rId98"/>
    <p:sldId id="488" r:id="rId99"/>
    <p:sldId id="489" r:id="rId100"/>
    <p:sldId id="490" r:id="rId101"/>
    <p:sldId id="491" r:id="rId102"/>
    <p:sldId id="499" r:id="rId103"/>
    <p:sldId id="497" r:id="rId104"/>
    <p:sldId id="493" r:id="rId105"/>
    <p:sldId id="494" r:id="rId106"/>
    <p:sldId id="495" r:id="rId107"/>
    <p:sldId id="496" r:id="rId108"/>
    <p:sldId id="498" r:id="rId10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529" autoAdjust="0"/>
    <p:restoredTop sz="80431" autoAdjust="0"/>
  </p:normalViewPr>
  <p:slideViewPr>
    <p:cSldViewPr snapToGrid="0">
      <p:cViewPr varScale="1">
        <p:scale>
          <a:sx n="50" d="100"/>
          <a:sy n="50" d="100"/>
        </p:scale>
        <p:origin x="42" y="1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CA"/>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6D890227-E24B-4469-841C-1FF78DAE8039}" type="datetimeFigureOut">
              <a:rPr lang="en-CA" smtClean="0"/>
              <a:t>2021-01-04</a:t>
            </a:fld>
            <a:endParaRPr lang="en-CA"/>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CA"/>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CA"/>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3EB05530-18B3-4D8D-AA46-1BA80417C9DF}" type="slidenum">
              <a:rPr lang="en-CA" smtClean="0"/>
              <a:t>‹#›</a:t>
            </a:fld>
            <a:endParaRPr lang="en-CA"/>
          </a:p>
        </p:txBody>
      </p:sp>
    </p:spTree>
    <p:extLst>
      <p:ext uri="{BB962C8B-B14F-4D97-AF65-F5344CB8AC3E}">
        <p14:creationId xmlns:p14="http://schemas.microsoft.com/office/powerpoint/2010/main" val="10747838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3" Type="http://schemas.openxmlformats.org/officeDocument/2006/relationships/hyperlink" Target="https://www.edu.gov.mb.ca/k12/cur/math/math_toolkit/pdf/mathtoolkit.pdf" TargetMode="External"/><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edu.gov.mb.ca/k12/cur/math/math_toolkit/pdf/mathtoolkit.pdf"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edu.gov.mb.ca/k12/cur/math/math_toolkit/pdf/mathtoolkit.pdf"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www.edu.gov.mb.ca/k12/cur/math/math_toolkit/pdf/mathtoolkit.pdf"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www.edu.gov.mb.ca/k12/cur/math/math_toolkit/pdf/mathtoolkit.pdf"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www.edu.gov.mb.ca/k12/cur/math/math_toolkit/pdf/mathtoolkit.pdf"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www.edu.gov.mb.ca/k12/cur/math/math_toolkit/pdf/mathtoolkit.pdf"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www.edu.gov.mb.ca/k12/cur/math/math_toolkit/pdf/mathtoolkit.pdf"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www.edu.gov.mb.ca/k12/cur/math/math_toolkit/pdf/mathtoolkit.pdf"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3" Type="http://schemas.openxmlformats.org/officeDocument/2006/relationships/hyperlink" Target="https://youtu.be/wf32qr0eXWg" TargetMode="External"/><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3" Type="http://schemas.openxmlformats.org/officeDocument/2006/relationships/hyperlink" Target="http://www.edu.gov.mb.ca/k12/cur/math/games/index.html" TargetMode="External"/><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3" Type="http://schemas.openxmlformats.org/officeDocument/2006/relationships/hyperlink" Target="https://www.edu.gov.mb.ca/k12/cur/math/math_toolkit/pdf/mathtoolkit.pdf" TargetMode="External"/><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3" Type="http://schemas.openxmlformats.org/officeDocument/2006/relationships/hyperlink" Target="https://www.edu.gov.mb.ca/k12/cur/math/math_toolkit/pdf/mathtoolkit.pdf" TargetMode="External"/><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3" Type="http://schemas.openxmlformats.org/officeDocument/2006/relationships/hyperlink" Target="https://www.edu.gov.mb.ca/k12/cur/math/math_toolkit/pdf/mathtoolkit.pdf" TargetMode="External"/><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3" Type="http://schemas.openxmlformats.org/officeDocument/2006/relationships/hyperlink" Target="https://www.edu.gov.mb.ca/k12/cur/math/math_toolkit/pdf/mathtoolkit.pdf" TargetMode="External"/><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31774"/>
            <a:fld id="{197E8500-A212-E346-AF34-40C15B4B1588}" type="slidenum">
              <a:rPr lang="en-US">
                <a:solidFill>
                  <a:prstClr val="black"/>
                </a:solidFill>
                <a:latin typeface="Calibri"/>
              </a:rPr>
              <a:pPr defTabSz="931774"/>
              <a:t>1</a:t>
            </a:fld>
            <a:endParaRPr lang="en-US">
              <a:solidFill>
                <a:prstClr val="black"/>
              </a:solidFill>
              <a:latin typeface="Calibri"/>
            </a:endParaRPr>
          </a:p>
        </p:txBody>
      </p:sp>
    </p:spTree>
    <p:extLst>
      <p:ext uri="{BB962C8B-B14F-4D97-AF65-F5344CB8AC3E}">
        <p14:creationId xmlns:p14="http://schemas.microsoft.com/office/powerpoint/2010/main" val="707375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r>
              <a:rPr lang="en-CA" sz="1200" b="1" i="0" u="none" strike="noStrike" kern="1200" baseline="0" dirty="0" smtClean="0">
                <a:solidFill>
                  <a:schemeClr val="tx1"/>
                </a:solidFill>
                <a:latin typeface="+mn-lt"/>
                <a:ea typeface="+mn-ea"/>
                <a:cs typeface="+mn-cs"/>
              </a:rPr>
              <a:t>Five Frame Flash: </a:t>
            </a:r>
            <a:r>
              <a:rPr lang="en-CA" sz="1200" b="0" i="0" u="none" strike="noStrike" kern="1200" baseline="0" dirty="0" smtClean="0">
                <a:solidFill>
                  <a:schemeClr val="tx1"/>
                </a:solidFill>
                <a:latin typeface="+mn-lt"/>
                <a:ea typeface="+mn-ea"/>
                <a:cs typeface="+mn-cs"/>
              </a:rPr>
              <a:t>Use a set of five frame cards. Briefly flash a five frame. Have students identify the number shown.</a:t>
            </a:r>
          </a:p>
          <a:p>
            <a:r>
              <a:rPr lang="en-CA" sz="1200" b="0" i="0" u="none" strike="noStrike" kern="1200" baseline="0" dirty="0" smtClean="0">
                <a:solidFill>
                  <a:schemeClr val="tx1"/>
                </a:solidFill>
                <a:latin typeface="+mn-lt"/>
                <a:ea typeface="+mn-ea"/>
                <a:cs typeface="+mn-cs"/>
              </a:rPr>
              <a:t>Ask students:</a:t>
            </a:r>
          </a:p>
          <a:p>
            <a:pPr marL="171450" indent="-171450">
              <a:buFont typeface="Arial" panose="020B0604020202020204" pitchFamily="34" charset="0"/>
              <a:buChar char="•"/>
            </a:pPr>
            <a:r>
              <a:rPr lang="en-CA" sz="1200" b="0" i="0" u="none" strike="noStrike" kern="1200" baseline="0" dirty="0" smtClean="0">
                <a:solidFill>
                  <a:schemeClr val="tx1"/>
                </a:solidFill>
                <a:latin typeface="+mn-lt"/>
                <a:ea typeface="+mn-ea"/>
                <a:cs typeface="+mn-cs"/>
              </a:rPr>
              <a:t>How many dots did you see?</a:t>
            </a:r>
          </a:p>
          <a:p>
            <a:pPr marL="171450" indent="-171450">
              <a:buFont typeface="Arial" panose="020B0604020202020204" pitchFamily="34" charset="0"/>
              <a:buChar char="•"/>
            </a:pPr>
            <a:r>
              <a:rPr lang="en-CA" sz="1200" b="0" i="0" u="none" strike="noStrike" kern="1200" baseline="0" dirty="0" smtClean="0">
                <a:solidFill>
                  <a:schemeClr val="tx1"/>
                </a:solidFill>
                <a:latin typeface="+mn-lt"/>
                <a:ea typeface="+mn-ea"/>
                <a:cs typeface="+mn-cs"/>
              </a:rPr>
              <a:t>How did you see them?</a:t>
            </a:r>
          </a:p>
          <a:p>
            <a:endParaRPr lang="en-CA" sz="1200" b="0" i="0" u="none" strike="noStrike" kern="1200" baseline="0" dirty="0" smtClean="0">
              <a:solidFill>
                <a:schemeClr val="tx1"/>
              </a:solidFill>
              <a:effectLst/>
              <a:latin typeface="+mn-lt"/>
              <a:ea typeface="+mn-ea"/>
              <a:cs typeface="+mn-cs"/>
            </a:endParaRPr>
          </a:p>
          <a:p>
            <a:r>
              <a:rPr lang="en-CA" sz="1200" b="0" i="0" u="none" strike="noStrike" kern="1200" baseline="0" dirty="0" smtClean="0">
                <a:solidFill>
                  <a:schemeClr val="tx1"/>
                </a:solidFill>
                <a:latin typeface="+mn-lt"/>
                <a:ea typeface="+mn-ea"/>
                <a:cs typeface="+mn-cs"/>
              </a:rPr>
              <a:t>Subitizing is the ability to rapidly determine the quantity of a small group of objects without counting. Subitizing is a fundamental skill in a student’s development of number understanding.</a:t>
            </a:r>
          </a:p>
          <a:p>
            <a:endParaRPr lang="en-CA" sz="1200" b="0" i="0" u="none" strike="noStrike" kern="1200" baseline="0" dirty="0" smtClean="0">
              <a:solidFill>
                <a:schemeClr val="tx1"/>
              </a:solidFill>
              <a:latin typeface="+mn-lt"/>
              <a:ea typeface="+mn-ea"/>
              <a:cs typeface="+mn-cs"/>
            </a:endParaRPr>
          </a:p>
          <a:p>
            <a:r>
              <a:rPr lang="en-CA" sz="1200" b="0" i="0" u="none" strike="noStrike" kern="1200" baseline="0" dirty="0" smtClean="0">
                <a:solidFill>
                  <a:schemeClr val="tx1"/>
                </a:solidFill>
                <a:latin typeface="+mn-lt"/>
                <a:ea typeface="+mn-ea"/>
                <a:cs typeface="+mn-cs"/>
              </a:rPr>
              <a:t>There are two types of subitizing; perceptual and conceptual. Perceptual subitizing is the ability to recognize the quantity of a set without counting. It is the basis for counting and cardinality and the focus of the Kindergarten outcomes. Conceptual subitizing is seeing number patterns within a set (part—whole) and then determining the quantity by putting the number patterns together.</a:t>
            </a:r>
          </a:p>
        </p:txBody>
      </p:sp>
    </p:spTree>
    <p:extLst>
      <p:ext uri="{BB962C8B-B14F-4D97-AF65-F5344CB8AC3E}">
        <p14:creationId xmlns:p14="http://schemas.microsoft.com/office/powerpoint/2010/main" val="1486537267"/>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r>
              <a:rPr lang="en-CA" sz="1200" b="0" i="0" u="none" strike="noStrike" kern="1200" baseline="0" dirty="0" smtClean="0">
                <a:solidFill>
                  <a:schemeClr val="tx1"/>
                </a:solidFill>
                <a:effectLst/>
                <a:latin typeface="+mn-lt"/>
                <a:ea typeface="+mn-ea"/>
                <a:cs typeface="+mn-cs"/>
              </a:rPr>
              <a:t>Each card has a numeral for the whole and two dot pattern sets with one set covered by a screen.  Student say what is the missing part to make the total five.  This may be a challenge for students so they can use counters or a five frame to support their thinking.  Ask students what their strategies for finding the missing number.  </a:t>
            </a:r>
          </a:p>
          <a:p>
            <a:endParaRPr lang="en-CA" sz="1200" b="0" i="0" u="none" strike="noStrike" kern="1200" baseline="0" dirty="0" smtClean="0">
              <a:solidFill>
                <a:schemeClr val="tx1"/>
              </a:solidFill>
              <a:effectLst/>
              <a:latin typeface="+mn-lt"/>
              <a:ea typeface="+mn-ea"/>
              <a:cs typeface="+mn-cs"/>
            </a:endParaRPr>
          </a:p>
          <a:p>
            <a:r>
              <a:rPr lang="en-CA" sz="1200" b="0" i="0" u="none" strike="noStrike" kern="1200" baseline="0" dirty="0" smtClean="0">
                <a:solidFill>
                  <a:schemeClr val="tx1"/>
                </a:solidFill>
                <a:effectLst/>
                <a:latin typeface="+mn-lt"/>
                <a:ea typeface="+mn-ea"/>
                <a:cs typeface="+mn-cs"/>
              </a:rPr>
              <a:t>You can find the missing part cards online:   </a:t>
            </a:r>
            <a:r>
              <a:rPr lang="en-CA" sz="1200" u="none" kern="1200" baseline="0" dirty="0" smtClean="0">
                <a:solidFill>
                  <a:schemeClr val="tx1"/>
                </a:solidFill>
                <a:effectLst/>
                <a:latin typeface="+mn-lt"/>
                <a:ea typeface="+mn-ea"/>
                <a:cs typeface="+mn-cs"/>
                <a:hlinkClick r:id="rId3"/>
              </a:rPr>
              <a:t>Math Tool Kits: Tools to Support Thinking and Learning in the Early Years' Mathematics Classroom</a:t>
            </a:r>
            <a:r>
              <a:rPr lang="en-CA" sz="1200" u="none" kern="1200" baseline="0" dirty="0" smtClean="0">
                <a:solidFill>
                  <a:schemeClr val="tx1"/>
                </a:solidFill>
                <a:effectLst/>
                <a:latin typeface="+mn-lt"/>
                <a:ea typeface="+mn-ea"/>
                <a:cs typeface="+mn-cs"/>
              </a:rPr>
              <a:t> (https://www.edu.gov.mb.ca/k12/cur/math/math_toolkit/). </a:t>
            </a:r>
            <a:endParaRPr lang="en-CA" sz="1200" b="0" i="0" u="none" strike="noStrike" kern="1200" baseline="0" dirty="0" smtClean="0">
              <a:solidFill>
                <a:schemeClr val="tx1"/>
              </a:solidFill>
              <a:effectLst/>
              <a:latin typeface="+mn-lt"/>
              <a:ea typeface="+mn-ea"/>
              <a:cs typeface="+mn-cs"/>
            </a:endParaRPr>
          </a:p>
        </p:txBody>
      </p:sp>
    </p:spTree>
    <p:extLst>
      <p:ext uri="{BB962C8B-B14F-4D97-AF65-F5344CB8AC3E}">
        <p14:creationId xmlns:p14="http://schemas.microsoft.com/office/powerpoint/2010/main" val="438934813"/>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smtClean="0">
                <a:solidFill>
                  <a:srgbClr val="272627"/>
                </a:solidFill>
                <a:latin typeface="BookAntiqua"/>
              </a:rPr>
              <a:t>Student</a:t>
            </a:r>
            <a:r>
              <a:rPr lang="en-CA" baseline="0" dirty="0" smtClean="0">
                <a:solidFill>
                  <a:srgbClr val="272627"/>
                </a:solidFill>
                <a:latin typeface="BookAntiqua"/>
              </a:rPr>
              <a:t> Instructions:  Show everything you know about the number 5.  </a:t>
            </a:r>
            <a:r>
              <a:rPr lang="en-CA" sz="1200" dirty="0" smtClean="0"/>
              <a:t>Use pictures, words and numbers.  </a:t>
            </a:r>
          </a:p>
          <a:p>
            <a:endParaRPr lang="en-CA" dirty="0" smtClean="0">
              <a:solidFill>
                <a:srgbClr val="272627"/>
              </a:solidFill>
              <a:latin typeface="BookAntiqua"/>
            </a:endParaRPr>
          </a:p>
          <a:p>
            <a:endParaRPr lang="en-CA"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smtClean="0">
                <a:solidFill>
                  <a:schemeClr val="tx1"/>
                </a:solidFill>
                <a:effectLst/>
                <a:latin typeface="+mn-lt"/>
                <a:ea typeface="+mn-ea"/>
                <a:cs typeface="+mn-cs"/>
              </a:rPr>
              <a:t>The</a:t>
            </a:r>
            <a:r>
              <a:rPr lang="en-CA" sz="1200" kern="1200" baseline="0" dirty="0" smtClean="0">
                <a:solidFill>
                  <a:schemeClr val="tx1"/>
                </a:solidFill>
                <a:effectLst/>
                <a:latin typeface="+mn-lt"/>
                <a:ea typeface="+mn-ea"/>
                <a:cs typeface="+mn-cs"/>
              </a:rPr>
              <a:t> following</a:t>
            </a:r>
            <a:r>
              <a:rPr lang="en-CA" sz="1200" kern="1200" dirty="0" smtClean="0">
                <a:solidFill>
                  <a:schemeClr val="tx1"/>
                </a:solidFill>
                <a:effectLst/>
                <a:latin typeface="+mn-lt"/>
                <a:ea typeface="+mn-ea"/>
                <a:cs typeface="+mn-cs"/>
              </a:rPr>
              <a:t> templates may be uploaded to </a:t>
            </a:r>
            <a:r>
              <a:rPr lang="en-CA" sz="1200" kern="1200" dirty="0" err="1" smtClean="0">
                <a:solidFill>
                  <a:schemeClr val="tx1"/>
                </a:solidFill>
                <a:effectLst/>
                <a:latin typeface="+mn-lt"/>
                <a:ea typeface="+mn-ea"/>
                <a:cs typeface="+mn-cs"/>
              </a:rPr>
              <a:t>SeeSaw</a:t>
            </a:r>
            <a:r>
              <a:rPr lang="en-CA" sz="1200" kern="1200" dirty="0" smtClean="0">
                <a:solidFill>
                  <a:schemeClr val="tx1"/>
                </a:solidFill>
                <a:effectLst/>
                <a:latin typeface="+mn-lt"/>
                <a:ea typeface="+mn-ea"/>
                <a:cs typeface="+mn-cs"/>
              </a:rPr>
              <a:t> or a similar platform for students to use. </a:t>
            </a:r>
          </a:p>
          <a:p>
            <a:r>
              <a:rPr lang="en-CA" baseline="0" dirty="0" smtClean="0"/>
              <a:t>Students can share this with other students and with the teacher. </a:t>
            </a:r>
            <a:endParaRPr lang="en-CA" dirty="0"/>
          </a:p>
        </p:txBody>
      </p:sp>
      <p:sp>
        <p:nvSpPr>
          <p:cNvPr id="4" name="Slide Number Placeholder 3"/>
          <p:cNvSpPr>
            <a:spLocks noGrp="1"/>
          </p:cNvSpPr>
          <p:nvPr>
            <p:ph type="sldNum" sz="quarter" idx="10"/>
          </p:nvPr>
        </p:nvSpPr>
        <p:spPr/>
        <p:txBody>
          <a:bodyPr/>
          <a:lstStyle/>
          <a:p>
            <a:fld id="{3EB05530-18B3-4D8D-AA46-1BA80417C9DF}" type="slidenum">
              <a:rPr lang="en-CA" smtClean="0"/>
              <a:t>108</a:t>
            </a:fld>
            <a:endParaRPr lang="en-CA"/>
          </a:p>
        </p:txBody>
      </p:sp>
    </p:spTree>
    <p:extLst>
      <p:ext uri="{BB962C8B-B14F-4D97-AF65-F5344CB8AC3E}">
        <p14:creationId xmlns:p14="http://schemas.microsoft.com/office/powerpoint/2010/main" val="902636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r>
              <a:rPr lang="en-CA" sz="1200" b="1" i="0" u="none" strike="noStrike" kern="1200" baseline="0" dirty="0" smtClean="0">
                <a:solidFill>
                  <a:schemeClr val="tx1"/>
                </a:solidFill>
                <a:latin typeface="+mn-lt"/>
                <a:ea typeface="+mn-ea"/>
                <a:cs typeface="+mn-cs"/>
              </a:rPr>
              <a:t>Five Frame Flash: </a:t>
            </a:r>
            <a:r>
              <a:rPr lang="en-CA" sz="1200" b="0" i="0" u="none" strike="noStrike" kern="1200" baseline="0" dirty="0" smtClean="0">
                <a:solidFill>
                  <a:schemeClr val="tx1"/>
                </a:solidFill>
                <a:latin typeface="+mn-lt"/>
                <a:ea typeface="+mn-ea"/>
                <a:cs typeface="+mn-cs"/>
              </a:rPr>
              <a:t>Use a set of five frame cards. Briefly flash a five frame. Have students identify the number shown.</a:t>
            </a:r>
          </a:p>
          <a:p>
            <a:r>
              <a:rPr lang="en-CA" sz="1200" b="0" i="0" u="none" strike="noStrike" kern="1200" baseline="0" dirty="0" smtClean="0">
                <a:solidFill>
                  <a:schemeClr val="tx1"/>
                </a:solidFill>
                <a:latin typeface="+mn-lt"/>
                <a:ea typeface="+mn-ea"/>
                <a:cs typeface="+mn-cs"/>
              </a:rPr>
              <a:t>Ask students:</a:t>
            </a:r>
          </a:p>
          <a:p>
            <a:pPr marL="171450" indent="-171450">
              <a:buFont typeface="Arial" panose="020B0604020202020204" pitchFamily="34" charset="0"/>
              <a:buChar char="•"/>
            </a:pPr>
            <a:r>
              <a:rPr lang="en-CA" sz="1200" b="0" i="0" u="none" strike="noStrike" kern="1200" baseline="0" dirty="0" smtClean="0">
                <a:solidFill>
                  <a:schemeClr val="tx1"/>
                </a:solidFill>
                <a:latin typeface="+mn-lt"/>
                <a:ea typeface="+mn-ea"/>
                <a:cs typeface="+mn-cs"/>
              </a:rPr>
              <a:t>How many dots did you see?</a:t>
            </a:r>
          </a:p>
          <a:p>
            <a:pPr marL="171450" indent="-171450">
              <a:buFont typeface="Arial" panose="020B0604020202020204" pitchFamily="34" charset="0"/>
              <a:buChar char="•"/>
            </a:pPr>
            <a:r>
              <a:rPr lang="en-CA" sz="1200" b="0" i="0" u="none" strike="noStrike" kern="1200" baseline="0" dirty="0" smtClean="0">
                <a:solidFill>
                  <a:schemeClr val="tx1"/>
                </a:solidFill>
                <a:latin typeface="+mn-lt"/>
                <a:ea typeface="+mn-ea"/>
                <a:cs typeface="+mn-cs"/>
              </a:rPr>
              <a:t>How did you see them?</a:t>
            </a:r>
          </a:p>
          <a:p>
            <a:endParaRPr lang="en-CA" sz="1200" b="0" i="0" u="none" strike="noStrike" kern="1200" baseline="0" dirty="0" smtClean="0">
              <a:solidFill>
                <a:schemeClr val="tx1"/>
              </a:solidFill>
              <a:effectLst/>
              <a:latin typeface="+mn-lt"/>
              <a:ea typeface="+mn-ea"/>
              <a:cs typeface="+mn-cs"/>
            </a:endParaRPr>
          </a:p>
          <a:p>
            <a:r>
              <a:rPr lang="en-CA" sz="1200" b="0" i="0" u="none" strike="noStrike" kern="1200" baseline="0" dirty="0" smtClean="0">
                <a:solidFill>
                  <a:schemeClr val="tx1"/>
                </a:solidFill>
                <a:latin typeface="+mn-lt"/>
                <a:ea typeface="+mn-ea"/>
                <a:cs typeface="+mn-cs"/>
              </a:rPr>
              <a:t>Subitizing is the ability to rapidly determine the quantity of a small group of objects without counting. Subitizing is a fundamental skill in a student’s development of number understanding.</a:t>
            </a:r>
          </a:p>
          <a:p>
            <a:endParaRPr lang="en-CA" sz="1200" b="0" i="0" u="none" strike="noStrike" kern="1200" baseline="0" dirty="0" smtClean="0">
              <a:solidFill>
                <a:schemeClr val="tx1"/>
              </a:solidFill>
              <a:latin typeface="+mn-lt"/>
              <a:ea typeface="+mn-ea"/>
              <a:cs typeface="+mn-cs"/>
            </a:endParaRPr>
          </a:p>
          <a:p>
            <a:r>
              <a:rPr lang="en-CA" sz="1200" b="0" i="0" u="none" strike="noStrike" kern="1200" baseline="0" dirty="0" smtClean="0">
                <a:solidFill>
                  <a:schemeClr val="tx1"/>
                </a:solidFill>
                <a:latin typeface="+mn-lt"/>
                <a:ea typeface="+mn-ea"/>
                <a:cs typeface="+mn-cs"/>
              </a:rPr>
              <a:t>There are two types of subitizing; perceptual and conceptual. Perceptual subitizing is the ability to recognize the quantity of a set without counting. It is the basis for counting and cardinality and the focus of the Kindergarten outcomes. Conceptual subitizing is seeing number patterns within a set (part—whole) and then determining the quantity by putting the number patterns together.</a:t>
            </a:r>
          </a:p>
        </p:txBody>
      </p:sp>
    </p:spTree>
    <p:extLst>
      <p:ext uri="{BB962C8B-B14F-4D97-AF65-F5344CB8AC3E}">
        <p14:creationId xmlns:p14="http://schemas.microsoft.com/office/powerpoint/2010/main" val="1376607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r>
              <a:rPr lang="en-CA" sz="1200" b="1" i="0" u="none" strike="noStrike" kern="1200" baseline="0" dirty="0" smtClean="0">
                <a:solidFill>
                  <a:schemeClr val="tx1"/>
                </a:solidFill>
                <a:latin typeface="+mn-lt"/>
                <a:ea typeface="+mn-ea"/>
                <a:cs typeface="+mn-cs"/>
              </a:rPr>
              <a:t>Five Frame Flash: </a:t>
            </a:r>
            <a:r>
              <a:rPr lang="en-CA" sz="1200" b="0" i="0" u="none" strike="noStrike" kern="1200" baseline="0" dirty="0" smtClean="0">
                <a:solidFill>
                  <a:schemeClr val="tx1"/>
                </a:solidFill>
                <a:latin typeface="+mn-lt"/>
                <a:ea typeface="+mn-ea"/>
                <a:cs typeface="+mn-cs"/>
              </a:rPr>
              <a:t>Use a set of five frame cards. Briefly flash a five frame. Have students identify the number shown.</a:t>
            </a:r>
          </a:p>
          <a:p>
            <a:r>
              <a:rPr lang="en-CA" sz="1200" b="0" i="0" u="none" strike="noStrike" kern="1200" baseline="0" dirty="0" smtClean="0">
                <a:solidFill>
                  <a:schemeClr val="tx1"/>
                </a:solidFill>
                <a:latin typeface="+mn-lt"/>
                <a:ea typeface="+mn-ea"/>
                <a:cs typeface="+mn-cs"/>
              </a:rPr>
              <a:t>Ask students:</a:t>
            </a:r>
          </a:p>
          <a:p>
            <a:pPr marL="171450" indent="-171450">
              <a:buFont typeface="Arial" panose="020B0604020202020204" pitchFamily="34" charset="0"/>
              <a:buChar char="•"/>
            </a:pPr>
            <a:r>
              <a:rPr lang="en-CA" sz="1200" b="0" i="0" u="none" strike="noStrike" kern="1200" baseline="0" dirty="0" smtClean="0">
                <a:solidFill>
                  <a:schemeClr val="tx1"/>
                </a:solidFill>
                <a:latin typeface="+mn-lt"/>
                <a:ea typeface="+mn-ea"/>
                <a:cs typeface="+mn-cs"/>
              </a:rPr>
              <a:t>How many dots did you see?</a:t>
            </a:r>
          </a:p>
          <a:p>
            <a:pPr marL="171450" indent="-171450">
              <a:buFont typeface="Arial" panose="020B0604020202020204" pitchFamily="34" charset="0"/>
              <a:buChar char="•"/>
            </a:pPr>
            <a:r>
              <a:rPr lang="en-CA" sz="1200" b="0" i="0" u="none" strike="noStrike" kern="1200" baseline="0" dirty="0" smtClean="0">
                <a:solidFill>
                  <a:schemeClr val="tx1"/>
                </a:solidFill>
                <a:latin typeface="+mn-lt"/>
                <a:ea typeface="+mn-ea"/>
                <a:cs typeface="+mn-cs"/>
              </a:rPr>
              <a:t>How did you see them?</a:t>
            </a:r>
          </a:p>
          <a:p>
            <a:endParaRPr lang="en-CA" sz="1200" b="0" i="0" u="none" strike="noStrike" kern="1200" baseline="0" dirty="0" smtClean="0">
              <a:solidFill>
                <a:schemeClr val="tx1"/>
              </a:solidFill>
              <a:effectLst/>
              <a:latin typeface="+mn-lt"/>
              <a:ea typeface="+mn-ea"/>
              <a:cs typeface="+mn-cs"/>
            </a:endParaRPr>
          </a:p>
          <a:p>
            <a:r>
              <a:rPr lang="en-CA" sz="1200" b="0" i="0" u="none" strike="noStrike" kern="1200" baseline="0" dirty="0" smtClean="0">
                <a:solidFill>
                  <a:schemeClr val="tx1"/>
                </a:solidFill>
                <a:latin typeface="+mn-lt"/>
                <a:ea typeface="+mn-ea"/>
                <a:cs typeface="+mn-cs"/>
              </a:rPr>
              <a:t>Subitizing is the ability to rapidly determine the quantity of a small group of objects without counting. Subitizing is a fundamental skill in a student’s development of number understanding.</a:t>
            </a:r>
          </a:p>
          <a:p>
            <a:endParaRPr lang="en-CA" sz="1200" b="0" i="0" u="none" strike="noStrike" kern="1200" baseline="0" dirty="0" smtClean="0">
              <a:solidFill>
                <a:schemeClr val="tx1"/>
              </a:solidFill>
              <a:latin typeface="+mn-lt"/>
              <a:ea typeface="+mn-ea"/>
              <a:cs typeface="+mn-cs"/>
            </a:endParaRPr>
          </a:p>
          <a:p>
            <a:r>
              <a:rPr lang="en-CA" sz="1200" b="0" i="0" u="none" strike="noStrike" kern="1200" baseline="0" dirty="0" smtClean="0">
                <a:solidFill>
                  <a:schemeClr val="tx1"/>
                </a:solidFill>
                <a:latin typeface="+mn-lt"/>
                <a:ea typeface="+mn-ea"/>
                <a:cs typeface="+mn-cs"/>
              </a:rPr>
              <a:t>There are two types of subitizing; perceptual and conceptual. Perceptual subitizing is the ability to recognize the quantity of a set without counting. It is the basis for counting and cardinality and the focus of the Kindergarten outcomes. Conceptual subitizing is seeing number patterns within a set (part—whole) and then determining the quantity by putting the number patterns together.</a:t>
            </a:r>
          </a:p>
        </p:txBody>
      </p:sp>
    </p:spTree>
    <p:extLst>
      <p:ext uri="{BB962C8B-B14F-4D97-AF65-F5344CB8AC3E}">
        <p14:creationId xmlns:p14="http://schemas.microsoft.com/office/powerpoint/2010/main" val="20905151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r>
              <a:rPr lang="en-CA" sz="1200" b="1" i="0" u="none" strike="noStrike" kern="1200" baseline="0" dirty="0" smtClean="0">
                <a:solidFill>
                  <a:schemeClr val="tx1"/>
                </a:solidFill>
                <a:latin typeface="+mn-lt"/>
                <a:ea typeface="+mn-ea"/>
                <a:cs typeface="+mn-cs"/>
              </a:rPr>
              <a:t>Five Frame Flash: </a:t>
            </a:r>
            <a:r>
              <a:rPr lang="en-CA" sz="1200" b="0" i="0" u="none" strike="noStrike" kern="1200" baseline="0" dirty="0" smtClean="0">
                <a:solidFill>
                  <a:schemeClr val="tx1"/>
                </a:solidFill>
                <a:latin typeface="+mn-lt"/>
                <a:ea typeface="+mn-ea"/>
                <a:cs typeface="+mn-cs"/>
              </a:rPr>
              <a:t>Use a set of five frame cards. Briefly flash a five frame. Have students identify the number shown.</a:t>
            </a:r>
          </a:p>
          <a:p>
            <a:r>
              <a:rPr lang="en-CA" sz="1200" b="0" i="0" u="none" strike="noStrike" kern="1200" baseline="0" dirty="0" smtClean="0">
                <a:solidFill>
                  <a:schemeClr val="tx1"/>
                </a:solidFill>
                <a:latin typeface="+mn-lt"/>
                <a:ea typeface="+mn-ea"/>
                <a:cs typeface="+mn-cs"/>
              </a:rPr>
              <a:t>Ask students:</a:t>
            </a:r>
          </a:p>
          <a:p>
            <a:pPr marL="171450" indent="-171450">
              <a:buFont typeface="Arial" panose="020B0604020202020204" pitchFamily="34" charset="0"/>
              <a:buChar char="•"/>
            </a:pPr>
            <a:r>
              <a:rPr lang="en-CA" sz="1200" b="0" i="0" u="none" strike="noStrike" kern="1200" baseline="0" dirty="0" smtClean="0">
                <a:solidFill>
                  <a:schemeClr val="tx1"/>
                </a:solidFill>
                <a:latin typeface="+mn-lt"/>
                <a:ea typeface="+mn-ea"/>
                <a:cs typeface="+mn-cs"/>
              </a:rPr>
              <a:t>How many dots did you see?</a:t>
            </a:r>
          </a:p>
          <a:p>
            <a:pPr marL="171450" indent="-171450">
              <a:buFont typeface="Arial" panose="020B0604020202020204" pitchFamily="34" charset="0"/>
              <a:buChar char="•"/>
            </a:pPr>
            <a:r>
              <a:rPr lang="en-CA" sz="1200" b="0" i="0" u="none" strike="noStrike" kern="1200" baseline="0" dirty="0" smtClean="0">
                <a:solidFill>
                  <a:schemeClr val="tx1"/>
                </a:solidFill>
                <a:latin typeface="+mn-lt"/>
                <a:ea typeface="+mn-ea"/>
                <a:cs typeface="+mn-cs"/>
              </a:rPr>
              <a:t>How did you see them?</a:t>
            </a:r>
          </a:p>
          <a:p>
            <a:endParaRPr lang="en-CA" sz="1200" b="0" i="0" u="none" strike="noStrike" kern="1200" baseline="0" dirty="0" smtClean="0">
              <a:solidFill>
                <a:schemeClr val="tx1"/>
              </a:solidFill>
              <a:effectLst/>
              <a:latin typeface="+mn-lt"/>
              <a:ea typeface="+mn-ea"/>
              <a:cs typeface="+mn-cs"/>
            </a:endParaRPr>
          </a:p>
          <a:p>
            <a:r>
              <a:rPr lang="en-CA" sz="1200" b="0" i="0" u="none" strike="noStrike" kern="1200" baseline="0" dirty="0" smtClean="0">
                <a:solidFill>
                  <a:schemeClr val="tx1"/>
                </a:solidFill>
                <a:latin typeface="+mn-lt"/>
                <a:ea typeface="+mn-ea"/>
                <a:cs typeface="+mn-cs"/>
              </a:rPr>
              <a:t>Subitizing is the ability to rapidly determine the quantity of a small group of objects without counting. Subitizing is a fundamental skill in a student’s development of number understanding.</a:t>
            </a:r>
          </a:p>
          <a:p>
            <a:endParaRPr lang="en-CA" sz="1200" b="0" i="0" u="none" strike="noStrike" kern="1200" baseline="0" dirty="0" smtClean="0">
              <a:solidFill>
                <a:schemeClr val="tx1"/>
              </a:solidFill>
              <a:latin typeface="+mn-lt"/>
              <a:ea typeface="+mn-ea"/>
              <a:cs typeface="+mn-cs"/>
            </a:endParaRPr>
          </a:p>
          <a:p>
            <a:r>
              <a:rPr lang="en-CA" sz="1200" b="0" i="0" u="none" strike="noStrike" kern="1200" baseline="0" dirty="0" smtClean="0">
                <a:solidFill>
                  <a:schemeClr val="tx1"/>
                </a:solidFill>
                <a:latin typeface="+mn-lt"/>
                <a:ea typeface="+mn-ea"/>
                <a:cs typeface="+mn-cs"/>
              </a:rPr>
              <a:t>There are two types of subitizing; perceptual and conceptual. Perceptual subitizing is the ability to recognize the quantity of a set without counting. It is the basis for counting and cardinality and the focus of the Kindergarten outcomes. Conceptual subitizing is seeing number patterns within a set (part—whole) and then determining the quantity by putting the number patterns together.</a:t>
            </a:r>
          </a:p>
        </p:txBody>
      </p:sp>
    </p:spTree>
    <p:extLst>
      <p:ext uri="{BB962C8B-B14F-4D97-AF65-F5344CB8AC3E}">
        <p14:creationId xmlns:p14="http://schemas.microsoft.com/office/powerpoint/2010/main" val="11512405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r>
              <a:rPr lang="en-CA" sz="1200" b="1" i="0" u="none" strike="noStrike" kern="1200" baseline="0" dirty="0" smtClean="0">
                <a:solidFill>
                  <a:schemeClr val="tx1"/>
                </a:solidFill>
                <a:latin typeface="+mn-lt"/>
                <a:ea typeface="+mn-ea"/>
                <a:cs typeface="+mn-cs"/>
              </a:rPr>
              <a:t>Five Frame Flash: </a:t>
            </a:r>
            <a:r>
              <a:rPr lang="en-CA" sz="1200" b="0" i="0" u="none" strike="noStrike" kern="1200" baseline="0" dirty="0" smtClean="0">
                <a:solidFill>
                  <a:schemeClr val="tx1"/>
                </a:solidFill>
                <a:latin typeface="+mn-lt"/>
                <a:ea typeface="+mn-ea"/>
                <a:cs typeface="+mn-cs"/>
              </a:rPr>
              <a:t>Use a set of five frame cards. Briefly flash a five frame. Have students identify the number shown.</a:t>
            </a:r>
          </a:p>
          <a:p>
            <a:r>
              <a:rPr lang="en-CA" sz="1200" b="0" i="0" u="none" strike="noStrike" kern="1200" baseline="0" dirty="0" smtClean="0">
                <a:solidFill>
                  <a:schemeClr val="tx1"/>
                </a:solidFill>
                <a:latin typeface="+mn-lt"/>
                <a:ea typeface="+mn-ea"/>
                <a:cs typeface="+mn-cs"/>
              </a:rPr>
              <a:t>Ask students:</a:t>
            </a:r>
          </a:p>
          <a:p>
            <a:pPr marL="171450" indent="-171450">
              <a:buFont typeface="Arial" panose="020B0604020202020204" pitchFamily="34" charset="0"/>
              <a:buChar char="•"/>
            </a:pPr>
            <a:r>
              <a:rPr lang="en-CA" sz="1200" b="0" i="0" u="none" strike="noStrike" kern="1200" baseline="0" dirty="0" smtClean="0">
                <a:solidFill>
                  <a:schemeClr val="tx1"/>
                </a:solidFill>
                <a:latin typeface="+mn-lt"/>
                <a:ea typeface="+mn-ea"/>
                <a:cs typeface="+mn-cs"/>
              </a:rPr>
              <a:t>How many dots did you see?</a:t>
            </a:r>
          </a:p>
          <a:p>
            <a:pPr marL="171450" indent="-171450">
              <a:buFont typeface="Arial" panose="020B0604020202020204" pitchFamily="34" charset="0"/>
              <a:buChar char="•"/>
            </a:pPr>
            <a:r>
              <a:rPr lang="en-CA" sz="1200" b="0" i="0" u="none" strike="noStrike" kern="1200" baseline="0" dirty="0" smtClean="0">
                <a:solidFill>
                  <a:schemeClr val="tx1"/>
                </a:solidFill>
                <a:latin typeface="+mn-lt"/>
                <a:ea typeface="+mn-ea"/>
                <a:cs typeface="+mn-cs"/>
              </a:rPr>
              <a:t>How did you see them?</a:t>
            </a:r>
          </a:p>
          <a:p>
            <a:endParaRPr lang="en-CA" sz="1200" b="0" i="0" u="none" strike="noStrike" kern="1200" baseline="0" dirty="0" smtClean="0">
              <a:solidFill>
                <a:schemeClr val="tx1"/>
              </a:solidFill>
              <a:effectLst/>
              <a:latin typeface="+mn-lt"/>
              <a:ea typeface="+mn-ea"/>
              <a:cs typeface="+mn-cs"/>
            </a:endParaRPr>
          </a:p>
          <a:p>
            <a:r>
              <a:rPr lang="en-CA" sz="1200" b="0" i="0" u="none" strike="noStrike" kern="1200" baseline="0" dirty="0" smtClean="0">
                <a:solidFill>
                  <a:schemeClr val="tx1"/>
                </a:solidFill>
                <a:latin typeface="+mn-lt"/>
                <a:ea typeface="+mn-ea"/>
                <a:cs typeface="+mn-cs"/>
              </a:rPr>
              <a:t>Subitizing is the ability to rapidly determine the quantity of a small group of objects without counting. Subitizing is a fundamental skill in a student’s development of number understanding.</a:t>
            </a:r>
          </a:p>
          <a:p>
            <a:endParaRPr lang="en-CA" sz="1200" b="0" i="0" u="none" strike="noStrike" kern="1200" baseline="0" dirty="0" smtClean="0">
              <a:solidFill>
                <a:schemeClr val="tx1"/>
              </a:solidFill>
              <a:latin typeface="+mn-lt"/>
              <a:ea typeface="+mn-ea"/>
              <a:cs typeface="+mn-cs"/>
            </a:endParaRPr>
          </a:p>
          <a:p>
            <a:r>
              <a:rPr lang="en-CA" sz="1200" b="0" i="0" u="none" strike="noStrike" kern="1200" baseline="0" dirty="0" smtClean="0">
                <a:solidFill>
                  <a:schemeClr val="tx1"/>
                </a:solidFill>
                <a:latin typeface="+mn-lt"/>
                <a:ea typeface="+mn-ea"/>
                <a:cs typeface="+mn-cs"/>
              </a:rPr>
              <a:t>There are two types of subitizing; perceptual and conceptual. Perceptual subitizing is the ability to recognize the quantity of a set without counting. It is the basis for counting and cardinality and the focus of the Kindergarten outcomes. Conceptual subitizing is seeing number patterns within a set (part—whole) and then determining the quantity by putting the number patterns together.</a:t>
            </a:r>
          </a:p>
        </p:txBody>
      </p:sp>
    </p:spTree>
    <p:extLst>
      <p:ext uri="{BB962C8B-B14F-4D97-AF65-F5344CB8AC3E}">
        <p14:creationId xmlns:p14="http://schemas.microsoft.com/office/powerpoint/2010/main" val="31989093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r>
              <a:rPr lang="en-CA" sz="1200" kern="1200" dirty="0" smtClean="0">
                <a:solidFill>
                  <a:schemeClr val="tx1"/>
                </a:solidFill>
                <a:effectLst/>
                <a:latin typeface="+mn-lt"/>
                <a:ea typeface="+mn-ea"/>
                <a:cs typeface="+mn-cs"/>
              </a:rPr>
              <a:t>Show the action</a:t>
            </a:r>
            <a:r>
              <a:rPr lang="en-CA" sz="1200" kern="1200" baseline="0" dirty="0" smtClean="0">
                <a:solidFill>
                  <a:schemeClr val="tx1"/>
                </a:solidFill>
                <a:effectLst/>
                <a:latin typeface="+mn-lt"/>
                <a:ea typeface="+mn-ea"/>
                <a:cs typeface="+mn-cs"/>
              </a:rPr>
              <a:t> cards one at time. </a:t>
            </a:r>
            <a:r>
              <a:rPr lang="en-CA" sz="1200" kern="1200" dirty="0" smtClean="0">
                <a:solidFill>
                  <a:schemeClr val="tx1"/>
                </a:solidFill>
                <a:effectLst/>
                <a:latin typeface="+mn-lt"/>
                <a:ea typeface="+mn-ea"/>
                <a:cs typeface="+mn-cs"/>
              </a:rPr>
              <a:t>The students perform the activity on the card that number of times. Have students count aloud as the actions are performed.  This activating strategy can </a:t>
            </a:r>
            <a:r>
              <a:rPr lang="en-CA" sz="1200" kern="1200" baseline="0" dirty="0" smtClean="0">
                <a:solidFill>
                  <a:schemeClr val="tx1"/>
                </a:solidFill>
                <a:effectLst/>
                <a:latin typeface="+mn-lt"/>
                <a:ea typeface="+mn-ea"/>
                <a:cs typeface="+mn-cs"/>
              </a:rPr>
              <a:t>review counting principles such as:</a:t>
            </a:r>
          </a:p>
          <a:p>
            <a:pPr marL="171450" lvl="0" indent="-171450">
              <a:buFont typeface="Arial" panose="020B0604020202020204" pitchFamily="34" charset="0"/>
              <a:buChar char="•"/>
            </a:pPr>
            <a:r>
              <a:rPr lang="en-CA" sz="1200" kern="1200" dirty="0" smtClean="0">
                <a:solidFill>
                  <a:schemeClr val="tx1"/>
                </a:solidFill>
                <a:effectLst/>
                <a:latin typeface="+mn-lt"/>
                <a:ea typeface="+mn-ea"/>
                <a:cs typeface="+mn-cs"/>
              </a:rPr>
              <a:t>Stable Order </a:t>
            </a:r>
            <a:endParaRPr lang="en-CA" sz="11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CA" sz="1200" kern="1200" dirty="0" smtClean="0">
                <a:solidFill>
                  <a:schemeClr val="tx1"/>
                </a:solidFill>
                <a:effectLst/>
                <a:latin typeface="+mn-lt"/>
                <a:ea typeface="+mn-ea"/>
                <a:cs typeface="+mn-cs"/>
              </a:rPr>
              <a:t>One-to-one correspondence</a:t>
            </a:r>
            <a:endParaRPr lang="en-CA" sz="11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CA" sz="1200" kern="1200" dirty="0" smtClean="0">
                <a:solidFill>
                  <a:schemeClr val="tx1"/>
                </a:solidFill>
                <a:effectLst/>
                <a:latin typeface="+mn-lt"/>
                <a:ea typeface="+mn-ea"/>
                <a:cs typeface="+mn-cs"/>
              </a:rPr>
              <a:t>Cardinality</a:t>
            </a:r>
            <a:endParaRPr lang="en-CA" sz="1100" kern="1200" dirty="0" smtClean="0">
              <a:solidFill>
                <a:schemeClr val="tx1"/>
              </a:solidFill>
              <a:effectLst/>
              <a:latin typeface="+mn-lt"/>
              <a:ea typeface="+mn-ea"/>
              <a:cs typeface="+mn-cs"/>
            </a:endParaRPr>
          </a:p>
          <a:p>
            <a:r>
              <a:rPr lang="en-CA" sz="1200" kern="1200" baseline="0" dirty="0" smtClean="0">
                <a:solidFill>
                  <a:schemeClr val="tx1"/>
                </a:solidFill>
                <a:effectLst/>
                <a:latin typeface="+mn-lt"/>
                <a:ea typeface="+mn-ea"/>
                <a:cs typeface="+mn-cs"/>
              </a:rPr>
              <a:t>For more information regarding the counting principles see the </a:t>
            </a:r>
            <a:r>
              <a:rPr lang="en-CA" sz="1200" i="1" kern="1200" baseline="0" dirty="0" smtClean="0">
                <a:solidFill>
                  <a:schemeClr val="tx1"/>
                </a:solidFill>
                <a:effectLst/>
                <a:latin typeface="+mn-lt"/>
                <a:ea typeface="+mn-ea"/>
                <a:cs typeface="+mn-cs"/>
              </a:rPr>
              <a:t>Grade 1 Math Support document </a:t>
            </a:r>
            <a:r>
              <a:rPr lang="en-CA" sz="1200" kern="1200" baseline="0" dirty="0" smtClean="0">
                <a:solidFill>
                  <a:schemeClr val="tx1"/>
                </a:solidFill>
                <a:effectLst/>
                <a:latin typeface="+mn-lt"/>
                <a:ea typeface="+mn-ea"/>
                <a:cs typeface="+mn-cs"/>
              </a:rPr>
              <a:t>(https://www.edu.gov.mb.ca/k12/cur/math/support_gr1/index.html).  Also check out Kyle Pearce’s document, </a:t>
            </a:r>
            <a:r>
              <a:rPr lang="en-CA" sz="1200" i="1" kern="1200" baseline="0" dirty="0" smtClean="0">
                <a:solidFill>
                  <a:schemeClr val="tx1"/>
                </a:solidFill>
                <a:effectLst/>
                <a:latin typeface="+mn-lt"/>
                <a:ea typeface="+mn-ea"/>
                <a:cs typeface="+mn-cs"/>
              </a:rPr>
              <a:t>Principles of Counting and Quantity </a:t>
            </a:r>
            <a:r>
              <a:rPr lang="en-CA" sz="1200" kern="1200" baseline="0" dirty="0" smtClean="0">
                <a:solidFill>
                  <a:schemeClr val="tx1"/>
                </a:solidFill>
                <a:effectLst/>
                <a:latin typeface="+mn-lt"/>
                <a:ea typeface="+mn-ea"/>
                <a:cs typeface="+mn-cs"/>
              </a:rPr>
              <a:t>(https://tapintoteenminds.com/counting-principles/).</a:t>
            </a:r>
          </a:p>
          <a:p>
            <a:endParaRPr lang="en-CA" sz="1200" kern="1200" dirty="0" smtClean="0">
              <a:solidFill>
                <a:schemeClr val="tx1"/>
              </a:solidFill>
              <a:effectLst/>
              <a:latin typeface="+mn-lt"/>
              <a:ea typeface="+mn-ea"/>
              <a:cs typeface="+mn-cs"/>
            </a:endParaRPr>
          </a:p>
          <a:p>
            <a:endParaRPr lang="en-CA"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Action</a:t>
            </a:r>
            <a:r>
              <a:rPr lang="en-CA" sz="1200" kern="1200" baseline="0" dirty="0" smtClean="0">
                <a:solidFill>
                  <a:schemeClr val="tx1"/>
                </a:solidFill>
                <a:effectLst/>
                <a:latin typeface="+mn-lt"/>
                <a:ea typeface="+mn-ea"/>
                <a:cs typeface="+mn-cs"/>
              </a:rPr>
              <a:t> cards can be found in the Kindergarten Support Document BLMs (https://www.edu.gov.mb.ca/k12/cur/math/k_support/blms/index.html) </a:t>
            </a:r>
            <a:endParaRPr lang="en-CA" dirty="0"/>
          </a:p>
        </p:txBody>
      </p:sp>
    </p:spTree>
    <p:extLst>
      <p:ext uri="{BB962C8B-B14F-4D97-AF65-F5344CB8AC3E}">
        <p14:creationId xmlns:p14="http://schemas.microsoft.com/office/powerpoint/2010/main" val="3726268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smtClean="0">
                <a:solidFill>
                  <a:schemeClr val="tx1"/>
                </a:solidFill>
                <a:effectLst/>
                <a:latin typeface="+mn-lt"/>
                <a:ea typeface="+mn-ea"/>
                <a:cs typeface="+mn-cs"/>
              </a:rPr>
              <a:t>In </a:t>
            </a:r>
            <a:r>
              <a:rPr lang="en-CA" sz="1200" i="1" kern="1200" dirty="0" smtClean="0">
                <a:solidFill>
                  <a:schemeClr val="tx1"/>
                </a:solidFill>
                <a:effectLst/>
                <a:latin typeface="+mn-lt"/>
                <a:ea typeface="+mn-ea"/>
                <a:cs typeface="+mn-cs"/>
              </a:rPr>
              <a:t>Counting Collections</a:t>
            </a:r>
            <a:r>
              <a:rPr lang="en-CA" sz="1200" kern="1200" dirty="0" smtClean="0">
                <a:solidFill>
                  <a:schemeClr val="tx1"/>
                </a:solidFill>
                <a:effectLst/>
                <a:latin typeface="+mn-lt"/>
                <a:ea typeface="+mn-ea"/>
                <a:cs typeface="+mn-cs"/>
              </a:rPr>
              <a:t>, children are given a collection of objects to count. Children often begin by using early strategies like counting each item one-by-one and moving toward increasingly sophisticated and efficient strategies, like counting by tens. After they count, children are then asked to record how they counted.  In</a:t>
            </a:r>
            <a:r>
              <a:rPr lang="en-CA" sz="1200" kern="1200" baseline="0" dirty="0" smtClean="0">
                <a:solidFill>
                  <a:schemeClr val="tx1"/>
                </a:solidFill>
                <a:effectLst/>
                <a:latin typeface="+mn-lt"/>
                <a:ea typeface="+mn-ea"/>
                <a:cs typeface="+mn-cs"/>
              </a:rPr>
              <a:t> an online environment, the learning experience can start with an online counting collecting.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baseline="0" dirty="0" smtClean="0">
                <a:solidFill>
                  <a:schemeClr val="tx1"/>
                </a:solidFill>
                <a:effectLst/>
                <a:latin typeface="+mn-lt"/>
                <a:ea typeface="+mn-ea"/>
                <a:cs typeface="+mn-cs"/>
              </a:rPr>
              <a:t>Read through the problem and invite students to share their strategies. This could be done as a whole class done </a:t>
            </a:r>
            <a:r>
              <a:rPr lang="en-US" dirty="0" smtClean="0"/>
              <a:t>synchronously</a:t>
            </a:r>
            <a:r>
              <a:rPr lang="en-US" baseline="0" dirty="0" smtClean="0"/>
              <a:t> or in small groups.   </a:t>
            </a:r>
            <a:endParaRPr lang="en-US" dirty="0" smtClean="0"/>
          </a:p>
          <a:p>
            <a:endParaRPr lang="en-CA" sz="1200" kern="1200" baseline="0" dirty="0" smtClean="0">
              <a:solidFill>
                <a:schemeClr val="tx1"/>
              </a:solidFill>
              <a:effectLst/>
              <a:latin typeface="+mn-lt"/>
              <a:ea typeface="+mn-ea"/>
              <a:cs typeface="+mn-cs"/>
            </a:endParaRPr>
          </a:p>
          <a:p>
            <a:r>
              <a:rPr lang="en-CA" sz="1200" kern="1200" baseline="0" dirty="0" smtClean="0">
                <a:solidFill>
                  <a:schemeClr val="tx1"/>
                </a:solidFill>
                <a:effectLst/>
                <a:latin typeface="+mn-lt"/>
                <a:ea typeface="+mn-ea"/>
                <a:cs typeface="+mn-cs"/>
              </a:rPr>
              <a:t>Math concepts to review with students with this slide:</a:t>
            </a:r>
          </a:p>
          <a:p>
            <a:pPr marL="171450" indent="-171450">
              <a:buFont typeface="Arial" panose="020B0604020202020204" pitchFamily="34" charset="0"/>
              <a:buChar char="•"/>
            </a:pPr>
            <a:r>
              <a:rPr lang="en-CA" sz="1200" kern="1200" baseline="0" dirty="0" smtClean="0">
                <a:solidFill>
                  <a:schemeClr val="tx1"/>
                </a:solidFill>
                <a:effectLst/>
                <a:latin typeface="+mn-lt"/>
                <a:ea typeface="+mn-ea"/>
                <a:cs typeface="+mn-cs"/>
              </a:rPr>
              <a:t>Practice counting the buttons starting at different buttons (order irrelevance).</a:t>
            </a:r>
          </a:p>
          <a:p>
            <a:pPr marL="171450" indent="-171450">
              <a:buFont typeface="Arial" panose="020B0604020202020204" pitchFamily="34" charset="0"/>
              <a:buChar char="•"/>
            </a:pPr>
            <a:r>
              <a:rPr lang="en-CA" sz="1200" kern="1200" baseline="0" dirty="0" smtClean="0">
                <a:solidFill>
                  <a:schemeClr val="tx1"/>
                </a:solidFill>
                <a:effectLst/>
                <a:latin typeface="+mn-lt"/>
                <a:ea typeface="+mn-ea"/>
                <a:cs typeface="+mn-cs"/>
              </a:rPr>
              <a:t>Practice counting sequence (stable order).</a:t>
            </a:r>
          </a:p>
          <a:p>
            <a:pPr marL="171450" indent="-171450">
              <a:buFont typeface="Arial" panose="020B0604020202020204" pitchFamily="34" charset="0"/>
              <a:buChar char="•"/>
            </a:pPr>
            <a:r>
              <a:rPr lang="en-CA" sz="1200" kern="1200" baseline="0" dirty="0" smtClean="0">
                <a:solidFill>
                  <a:schemeClr val="tx1"/>
                </a:solidFill>
                <a:effectLst/>
                <a:latin typeface="+mn-lt"/>
                <a:ea typeface="+mn-ea"/>
                <a:cs typeface="+mn-cs"/>
              </a:rPr>
              <a:t>Model one-to-one correspondence.</a:t>
            </a:r>
          </a:p>
        </p:txBody>
      </p:sp>
    </p:spTree>
    <p:extLst>
      <p:ext uri="{BB962C8B-B14F-4D97-AF65-F5344CB8AC3E}">
        <p14:creationId xmlns:p14="http://schemas.microsoft.com/office/powerpoint/2010/main" val="33651239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smtClean="0">
                <a:solidFill>
                  <a:schemeClr val="tx1"/>
                </a:solidFill>
                <a:effectLst/>
                <a:latin typeface="+mn-lt"/>
                <a:ea typeface="+mn-ea"/>
                <a:cs typeface="+mn-cs"/>
              </a:rPr>
              <a:t>In </a:t>
            </a:r>
            <a:r>
              <a:rPr lang="en-CA" sz="1200" i="1" kern="1200" dirty="0" smtClean="0">
                <a:solidFill>
                  <a:schemeClr val="tx1"/>
                </a:solidFill>
                <a:effectLst/>
                <a:latin typeface="+mn-lt"/>
                <a:ea typeface="+mn-ea"/>
                <a:cs typeface="+mn-cs"/>
              </a:rPr>
              <a:t>Counting Collections</a:t>
            </a:r>
            <a:r>
              <a:rPr lang="en-CA" sz="1200" kern="1200" dirty="0" smtClean="0">
                <a:solidFill>
                  <a:schemeClr val="tx1"/>
                </a:solidFill>
                <a:effectLst/>
                <a:latin typeface="+mn-lt"/>
                <a:ea typeface="+mn-ea"/>
                <a:cs typeface="+mn-cs"/>
              </a:rPr>
              <a:t>, children are given a collection of objects to count. Children often begin by using early strategies like counting each item one-by-one and moving toward increasingly sophisticated and efficient strategies, like counting by tens. After they count, children are then asked to record how they counted.  In</a:t>
            </a:r>
            <a:r>
              <a:rPr lang="en-CA" sz="1200" kern="1200" baseline="0" dirty="0" smtClean="0">
                <a:solidFill>
                  <a:schemeClr val="tx1"/>
                </a:solidFill>
                <a:effectLst/>
                <a:latin typeface="+mn-lt"/>
                <a:ea typeface="+mn-ea"/>
                <a:cs typeface="+mn-cs"/>
              </a:rPr>
              <a:t> an online environment, the learning experience can start with an online counting collecting.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baseline="0" dirty="0" smtClean="0">
                <a:solidFill>
                  <a:schemeClr val="tx1"/>
                </a:solidFill>
                <a:effectLst/>
                <a:latin typeface="+mn-lt"/>
                <a:ea typeface="+mn-ea"/>
                <a:cs typeface="+mn-cs"/>
              </a:rPr>
              <a:t>Read through the problem and invite students to share their strategies. This could be done as a whole class done </a:t>
            </a:r>
            <a:r>
              <a:rPr lang="en-US" dirty="0" smtClean="0"/>
              <a:t>synchronously</a:t>
            </a:r>
            <a:r>
              <a:rPr lang="en-US" baseline="0" dirty="0" smtClean="0"/>
              <a:t> or in small groups.   </a:t>
            </a:r>
            <a:endParaRPr lang="en-US" dirty="0" smtClean="0"/>
          </a:p>
          <a:p>
            <a:endParaRPr lang="en-CA" sz="1200" kern="1200" baseline="0" dirty="0" smtClean="0">
              <a:solidFill>
                <a:schemeClr val="tx1"/>
              </a:solidFill>
              <a:effectLst/>
              <a:latin typeface="+mn-lt"/>
              <a:ea typeface="+mn-ea"/>
              <a:cs typeface="+mn-cs"/>
            </a:endParaRPr>
          </a:p>
          <a:p>
            <a:r>
              <a:rPr lang="en-CA" sz="1200" kern="1200" baseline="0" dirty="0" smtClean="0">
                <a:solidFill>
                  <a:schemeClr val="tx1"/>
                </a:solidFill>
                <a:effectLst/>
                <a:latin typeface="+mn-lt"/>
                <a:ea typeface="+mn-ea"/>
                <a:cs typeface="+mn-cs"/>
              </a:rPr>
              <a:t>Math concepts to review with students with this slide:</a:t>
            </a:r>
          </a:p>
          <a:p>
            <a:pPr marL="171450" indent="-171450">
              <a:buFont typeface="Arial" panose="020B0604020202020204" pitchFamily="34" charset="0"/>
              <a:buChar char="•"/>
            </a:pPr>
            <a:r>
              <a:rPr lang="en-CA" sz="1200" kern="1200" baseline="0" dirty="0" smtClean="0">
                <a:solidFill>
                  <a:schemeClr val="tx1"/>
                </a:solidFill>
                <a:effectLst/>
                <a:latin typeface="+mn-lt"/>
                <a:ea typeface="+mn-ea"/>
                <a:cs typeface="+mn-cs"/>
              </a:rPr>
              <a:t>Practice counting the buttons starting at different buttons (order irrelevance).</a:t>
            </a:r>
          </a:p>
          <a:p>
            <a:pPr marL="171450" indent="-171450">
              <a:buFont typeface="Arial" panose="020B0604020202020204" pitchFamily="34" charset="0"/>
              <a:buChar char="•"/>
            </a:pPr>
            <a:r>
              <a:rPr lang="en-CA" sz="1200" kern="1200" baseline="0" dirty="0" smtClean="0">
                <a:solidFill>
                  <a:schemeClr val="tx1"/>
                </a:solidFill>
                <a:effectLst/>
                <a:latin typeface="+mn-lt"/>
                <a:ea typeface="+mn-ea"/>
                <a:cs typeface="+mn-cs"/>
              </a:rPr>
              <a:t>Practice counting sequence (stable order).</a:t>
            </a:r>
          </a:p>
          <a:p>
            <a:pPr marL="171450" indent="-171450">
              <a:buFont typeface="Arial" panose="020B0604020202020204" pitchFamily="34" charset="0"/>
              <a:buChar char="•"/>
            </a:pPr>
            <a:r>
              <a:rPr lang="en-CA" sz="1200" kern="1200" baseline="0" dirty="0" smtClean="0">
                <a:solidFill>
                  <a:schemeClr val="tx1"/>
                </a:solidFill>
                <a:effectLst/>
                <a:latin typeface="+mn-lt"/>
                <a:ea typeface="+mn-ea"/>
                <a:cs typeface="+mn-cs"/>
              </a:rPr>
              <a:t>Model one-to-one correspondence.</a:t>
            </a:r>
          </a:p>
        </p:txBody>
      </p:sp>
    </p:spTree>
    <p:extLst>
      <p:ext uri="{BB962C8B-B14F-4D97-AF65-F5344CB8AC3E}">
        <p14:creationId xmlns:p14="http://schemas.microsoft.com/office/powerpoint/2010/main" val="27972998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smtClean="0">
                <a:solidFill>
                  <a:schemeClr val="tx1"/>
                </a:solidFill>
                <a:effectLst/>
                <a:latin typeface="+mn-lt"/>
                <a:ea typeface="+mn-ea"/>
                <a:cs typeface="+mn-cs"/>
              </a:rPr>
              <a:t>The</a:t>
            </a:r>
            <a:r>
              <a:rPr lang="en-CA" sz="1200" kern="1200" baseline="0" dirty="0" smtClean="0">
                <a:solidFill>
                  <a:schemeClr val="tx1"/>
                </a:solidFill>
                <a:effectLst/>
                <a:latin typeface="+mn-lt"/>
                <a:ea typeface="+mn-ea"/>
                <a:cs typeface="+mn-cs"/>
              </a:rPr>
              <a:t> main focus of counting collections is to have the students take the lead and decide on a way to count them. They will come up with their own strategies, approaches and processes to count. </a:t>
            </a:r>
            <a:r>
              <a:rPr lang="en-CA" sz="1200" kern="1200" dirty="0" smtClean="0">
                <a:solidFill>
                  <a:schemeClr val="tx1"/>
                </a:solidFill>
                <a:effectLst/>
                <a:latin typeface="+mn-lt"/>
                <a:ea typeface="+mn-ea"/>
                <a:cs typeface="+mn-cs"/>
              </a:rPr>
              <a:t>Asking</a:t>
            </a:r>
            <a:r>
              <a:rPr lang="en-CA" sz="1200" kern="1200" baseline="0" dirty="0" smtClean="0">
                <a:solidFill>
                  <a:schemeClr val="tx1"/>
                </a:solidFill>
                <a:effectLst/>
                <a:latin typeface="+mn-lt"/>
                <a:ea typeface="+mn-ea"/>
                <a:cs typeface="+mn-cs"/>
              </a:rPr>
              <a:t> the </a:t>
            </a:r>
            <a:r>
              <a:rPr lang="en-CA" sz="1200" kern="1200" dirty="0" smtClean="0">
                <a:solidFill>
                  <a:schemeClr val="tx1"/>
                </a:solidFill>
                <a:effectLst/>
                <a:latin typeface="+mn-lt"/>
                <a:ea typeface="+mn-ea"/>
                <a:cs typeface="+mn-cs"/>
              </a:rPr>
              <a:t>open questions on the slide</a:t>
            </a:r>
            <a:r>
              <a:rPr lang="en-CA" sz="1200" kern="1200" baseline="0" dirty="0" smtClean="0">
                <a:solidFill>
                  <a:schemeClr val="tx1"/>
                </a:solidFill>
                <a:effectLst/>
                <a:latin typeface="+mn-lt"/>
                <a:ea typeface="+mn-ea"/>
                <a:cs typeface="+mn-cs"/>
              </a:rPr>
              <a:t> </a:t>
            </a:r>
            <a:r>
              <a:rPr lang="en-CA" sz="1200" kern="1200" dirty="0" smtClean="0">
                <a:solidFill>
                  <a:schemeClr val="tx1"/>
                </a:solidFill>
                <a:effectLst/>
                <a:latin typeface="+mn-lt"/>
                <a:ea typeface="+mn-ea"/>
                <a:cs typeface="+mn-cs"/>
              </a:rPr>
              <a:t>can find out what students are thinking.  Students</a:t>
            </a:r>
            <a:r>
              <a:rPr lang="en-CA" sz="1200" kern="1200" baseline="0" dirty="0" smtClean="0">
                <a:solidFill>
                  <a:schemeClr val="tx1"/>
                </a:solidFill>
                <a:effectLst/>
                <a:latin typeface="+mn-lt"/>
                <a:ea typeface="+mn-ea"/>
                <a:cs typeface="+mn-cs"/>
              </a:rPr>
              <a:t> will suggest many ways.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baseline="0" dirty="0" smtClean="0">
                <a:solidFill>
                  <a:schemeClr val="tx1"/>
                </a:solidFill>
                <a:effectLst/>
                <a:latin typeface="+mn-lt"/>
                <a:ea typeface="+mn-ea"/>
                <a:cs typeface="+mn-cs"/>
              </a:rPr>
              <a:t>Additional questions to ask: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solidFill>
                  <a:prstClr val="black"/>
                </a:solidFill>
                <a:latin typeface="+mn-lt"/>
              </a:rPr>
              <a:t>How could we count the buttons?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solidFill>
                  <a:prstClr val="black"/>
                </a:solidFill>
                <a:latin typeface="+mn-lt"/>
              </a:rPr>
              <a:t>What  strategy could we use?</a:t>
            </a: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solidFill>
                  <a:prstClr val="black"/>
                </a:solidFill>
                <a:latin typeface="+mn-lt"/>
              </a:rPr>
              <a:t>How can we record in the way we counted?</a:t>
            </a: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noProof="0" dirty="0" smtClean="0">
                <a:solidFill>
                  <a:prstClr val="black"/>
                </a:solidFill>
                <a:latin typeface="+mn-lt"/>
              </a:rPr>
              <a:t>Can we count the buttons in another way?</a:t>
            </a: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CA"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kern="1200" baseline="0" dirty="0" smtClean="0">
              <a:solidFill>
                <a:schemeClr val="tx1"/>
              </a:solidFill>
              <a:effectLst/>
              <a:latin typeface="+mn-lt"/>
              <a:ea typeface="+mn-ea"/>
              <a:cs typeface="+mn-cs"/>
            </a:endParaRPr>
          </a:p>
        </p:txBody>
      </p:sp>
    </p:spTree>
    <p:extLst>
      <p:ext uri="{BB962C8B-B14F-4D97-AF65-F5344CB8AC3E}">
        <p14:creationId xmlns:p14="http://schemas.microsoft.com/office/powerpoint/2010/main" val="37226060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smtClean="0">
                <a:solidFill>
                  <a:schemeClr val="tx1"/>
                </a:solidFill>
                <a:effectLst/>
                <a:latin typeface="+mn-lt"/>
                <a:ea typeface="+mn-ea"/>
                <a:cs typeface="+mn-cs"/>
              </a:rPr>
              <a:t>Discuss in groups or whole class:  How do I communicate my ideas in words, numbers, and drawings?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smtClean="0">
                <a:solidFill>
                  <a:schemeClr val="tx1"/>
                </a:solidFill>
                <a:effectLst/>
                <a:latin typeface="+mn-lt"/>
                <a:ea typeface="+mn-ea"/>
                <a:cs typeface="+mn-cs"/>
              </a:rPr>
              <a:t>Discuss how the students recorded the collections in a way that is quick and easy to see the amount.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baseline="0" dirty="0" smtClean="0">
                <a:solidFill>
                  <a:schemeClr val="tx1"/>
                </a:solidFill>
                <a:effectLst/>
                <a:latin typeface="+mn-lt"/>
                <a:ea typeface="+mn-ea"/>
                <a:cs typeface="+mn-cs"/>
              </a:rPr>
              <a:t>Within the editing mode of PowerPoint, you can move the buttons around in the different ways students suggest.  Four slides have been created to show the different ways students counted the collections.  Duplicate the slide if more slides are needed.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kern="1200" baseline="0" dirty="0" smtClean="0">
              <a:solidFill>
                <a:schemeClr val="tx1"/>
              </a:solidFill>
              <a:effectLst/>
              <a:latin typeface="+mn-lt"/>
              <a:ea typeface="+mn-ea"/>
              <a:cs typeface="+mn-cs"/>
            </a:endParaRPr>
          </a:p>
        </p:txBody>
      </p:sp>
    </p:spTree>
    <p:extLst>
      <p:ext uri="{BB962C8B-B14F-4D97-AF65-F5344CB8AC3E}">
        <p14:creationId xmlns:p14="http://schemas.microsoft.com/office/powerpoint/2010/main" val="14266193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CA" dirty="0" smtClean="0"/>
              <a:t>1.  Opening</a:t>
            </a:r>
            <a:r>
              <a:rPr lang="en-CA" baseline="0" dirty="0" smtClean="0"/>
              <a:t> Routine</a:t>
            </a:r>
            <a:r>
              <a:rPr lang="en-CA" dirty="0" smtClean="0"/>
              <a:t> – number talk to get students thinking and sharing ideas</a:t>
            </a:r>
          </a:p>
          <a:p>
            <a:pPr marL="0" indent="0">
              <a:buNone/>
            </a:pPr>
            <a:r>
              <a:rPr lang="en-CA" dirty="0" smtClean="0"/>
              <a:t>2.  Work it out - </a:t>
            </a:r>
            <a:r>
              <a:rPr lang="en-CA" sz="1200" noProof="0" dirty="0" smtClean="0"/>
              <a:t>These are learning experiences for each lesson. </a:t>
            </a:r>
            <a:r>
              <a:rPr lang="en-CA" sz="1200" dirty="0" smtClean="0"/>
              <a:t>Lessons can be done with the whole class, small groups or individuals</a:t>
            </a:r>
            <a:r>
              <a:rPr lang="en-CA" baseline="0" dirty="0" smtClean="0"/>
              <a:t>   Depending on the set up available, you can put students into breakout rooms to work on the lessons together.  </a:t>
            </a:r>
            <a:endParaRPr lang="en-CA" dirty="0" smtClean="0"/>
          </a:p>
          <a:p>
            <a:pPr marL="0" indent="0">
              <a:buNone/>
            </a:pPr>
            <a:r>
              <a:rPr lang="en-CA" dirty="0" smtClean="0"/>
              <a:t>3.  Debrie</a:t>
            </a:r>
            <a:r>
              <a:rPr lang="en-CA" baseline="0" dirty="0" smtClean="0"/>
              <a:t>f and Consolidation</a:t>
            </a:r>
            <a:r>
              <a:rPr lang="en-CA" dirty="0" smtClean="0"/>
              <a:t>– Learning</a:t>
            </a:r>
            <a:r>
              <a:rPr lang="en-CA" baseline="0" dirty="0" smtClean="0"/>
              <a:t> experiences that involve </a:t>
            </a:r>
            <a:r>
              <a:rPr lang="en-CA" dirty="0" smtClean="0"/>
              <a:t>reflections,</a:t>
            </a:r>
            <a:r>
              <a:rPr lang="en-CA" baseline="0" dirty="0" smtClean="0"/>
              <a:t> </a:t>
            </a:r>
            <a:r>
              <a:rPr lang="en-CA" dirty="0" smtClean="0"/>
              <a:t>assessments,</a:t>
            </a:r>
            <a:r>
              <a:rPr lang="en-CA" baseline="0" dirty="0" smtClean="0"/>
              <a:t> </a:t>
            </a:r>
            <a:r>
              <a:rPr lang="en-CA" dirty="0" smtClean="0"/>
              <a:t>further consolidation or extensions.</a:t>
            </a:r>
          </a:p>
          <a:p>
            <a:endParaRPr lang="en-US" dirty="0"/>
          </a:p>
        </p:txBody>
      </p:sp>
      <p:sp>
        <p:nvSpPr>
          <p:cNvPr id="4" name="Slide Number Placeholder 3"/>
          <p:cNvSpPr>
            <a:spLocks noGrp="1"/>
          </p:cNvSpPr>
          <p:nvPr>
            <p:ph type="sldNum" sz="quarter" idx="5"/>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D00F4C1E-0650-3D47-B8B9-F7906B5CA43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291649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baseline="0" dirty="0" smtClean="0">
                <a:solidFill>
                  <a:schemeClr val="tx1"/>
                </a:solidFill>
                <a:effectLst/>
                <a:latin typeface="+mn-lt"/>
                <a:ea typeface="+mn-ea"/>
                <a:cs typeface="+mn-cs"/>
              </a:rPr>
              <a:t>Within the editing mode of PowerPoint, you can move the buttons around in the different ways students suggest.  Four slides have been created to show the different ways students counted the collections.  Duplicate the slide if more slides are needed.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kern="1200" baseline="0" dirty="0" smtClean="0">
              <a:solidFill>
                <a:schemeClr val="tx1"/>
              </a:solidFill>
              <a:effectLst/>
              <a:latin typeface="+mn-lt"/>
              <a:ea typeface="+mn-ea"/>
              <a:cs typeface="+mn-cs"/>
            </a:endParaRPr>
          </a:p>
        </p:txBody>
      </p:sp>
    </p:spTree>
    <p:extLst>
      <p:ext uri="{BB962C8B-B14F-4D97-AF65-F5344CB8AC3E}">
        <p14:creationId xmlns:p14="http://schemas.microsoft.com/office/powerpoint/2010/main" val="6711458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baseline="0" dirty="0" smtClean="0">
                <a:solidFill>
                  <a:schemeClr val="tx1"/>
                </a:solidFill>
                <a:effectLst/>
                <a:latin typeface="+mn-lt"/>
                <a:ea typeface="+mn-ea"/>
                <a:cs typeface="+mn-cs"/>
              </a:rPr>
              <a:t>Within the editing mode of PowerPoint, you can move the buttons around in the different ways students suggest.  Four slides have been created to show the different ways students counted the collections.  Duplicate the slide if more slides are needed.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kern="1200" baseline="0" dirty="0" smtClean="0">
              <a:solidFill>
                <a:schemeClr val="tx1"/>
              </a:solidFill>
              <a:effectLst/>
              <a:latin typeface="+mn-lt"/>
              <a:ea typeface="+mn-ea"/>
              <a:cs typeface="+mn-cs"/>
            </a:endParaRPr>
          </a:p>
        </p:txBody>
      </p:sp>
    </p:spTree>
    <p:extLst>
      <p:ext uri="{BB962C8B-B14F-4D97-AF65-F5344CB8AC3E}">
        <p14:creationId xmlns:p14="http://schemas.microsoft.com/office/powerpoint/2010/main" val="2257086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baseline="0" dirty="0" smtClean="0">
                <a:solidFill>
                  <a:schemeClr val="tx1"/>
                </a:solidFill>
                <a:effectLst/>
                <a:latin typeface="+mn-lt"/>
                <a:ea typeface="+mn-ea"/>
                <a:cs typeface="+mn-cs"/>
              </a:rPr>
              <a:t>You may suggest tools to help students keep track of their count.  Empty five frames and ten frames can be used from the </a:t>
            </a:r>
            <a:r>
              <a:rPr lang="en-CA" sz="1200" u="none" kern="1200" baseline="0" dirty="0" smtClean="0">
                <a:solidFill>
                  <a:schemeClr val="tx1"/>
                </a:solidFill>
                <a:effectLst/>
                <a:latin typeface="+mn-lt"/>
                <a:ea typeface="+mn-ea"/>
                <a:cs typeface="+mn-cs"/>
                <a:hlinkClick r:id="rId3"/>
              </a:rPr>
              <a:t>Math Tool Kits: Tools to Support Thinking and Learning in the Early Years' Mathematics Classroom</a:t>
            </a:r>
            <a:r>
              <a:rPr lang="en-CA" sz="1200" u="none" kern="1200" baseline="0" dirty="0" smtClean="0">
                <a:solidFill>
                  <a:schemeClr val="tx1"/>
                </a:solidFill>
                <a:effectLst/>
                <a:latin typeface="+mn-lt"/>
                <a:ea typeface="+mn-ea"/>
                <a:cs typeface="+mn-cs"/>
              </a:rPr>
              <a:t> (https://www.edu.gov.mb.ca/k12/cur/math/math_toolkit/).  The five and </a:t>
            </a:r>
            <a:r>
              <a:rPr lang="en-CA" sz="1200" kern="1200" baseline="0" dirty="0" smtClean="0">
                <a:solidFill>
                  <a:schemeClr val="tx1"/>
                </a:solidFill>
                <a:effectLst/>
                <a:latin typeface="+mn-lt"/>
                <a:ea typeface="+mn-ea"/>
                <a:cs typeface="+mn-cs"/>
              </a:rPr>
              <a:t>ten frame from this slide could be cut and pasted onto other slides.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p:txBody>
      </p:sp>
    </p:spTree>
    <p:extLst>
      <p:ext uri="{BB962C8B-B14F-4D97-AF65-F5344CB8AC3E}">
        <p14:creationId xmlns:p14="http://schemas.microsoft.com/office/powerpoint/2010/main" val="2441986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r>
              <a:rPr lang="en-CA" sz="1200" b="1" kern="1200" dirty="0" smtClean="0">
                <a:solidFill>
                  <a:schemeClr val="tx1"/>
                </a:solidFill>
                <a:effectLst/>
                <a:latin typeface="+mn-lt"/>
                <a:ea typeface="+mn-ea"/>
                <a:cs typeface="+mn-cs"/>
              </a:rPr>
              <a:t>Observations:</a:t>
            </a:r>
            <a:endParaRPr lang="en-CA"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What mathematical thinking did students show?</a:t>
            </a:r>
          </a:p>
          <a:p>
            <a:r>
              <a:rPr lang="en-CA" sz="1200" kern="1200" dirty="0" smtClean="0">
                <a:solidFill>
                  <a:schemeClr val="tx1"/>
                </a:solidFill>
                <a:effectLst/>
                <a:latin typeface="+mn-lt"/>
                <a:ea typeface="+mn-ea"/>
                <a:cs typeface="+mn-cs"/>
              </a:rPr>
              <a:t>How did the group organize the collection? Let them show you their thinking. Was it efficient for the count?</a:t>
            </a:r>
          </a:p>
          <a:p>
            <a:endParaRPr lang="en-CA"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Discuss the questions and</a:t>
            </a:r>
            <a:r>
              <a:rPr lang="en-CA" sz="1200" kern="1200" baseline="0" dirty="0" smtClean="0">
                <a:solidFill>
                  <a:schemeClr val="tx1"/>
                </a:solidFill>
                <a:effectLst/>
                <a:latin typeface="+mn-lt"/>
                <a:ea typeface="+mn-ea"/>
                <a:cs typeface="+mn-cs"/>
              </a:rPr>
              <a:t> let students share their thinking.  You can listen to reflections or have students write about and send you their reflections.  Choose two questions for students to share in breakout rooms if that is available.   </a:t>
            </a:r>
            <a:endParaRPr lang="en-CA" sz="1200" kern="1200" dirty="0" smtClean="0">
              <a:solidFill>
                <a:schemeClr val="tx1"/>
              </a:solidFill>
              <a:effectLst/>
              <a:latin typeface="+mn-lt"/>
              <a:ea typeface="+mn-ea"/>
              <a:cs typeface="+mn-cs"/>
            </a:endParaRPr>
          </a:p>
          <a:p>
            <a:endParaRPr dirty="0"/>
          </a:p>
        </p:txBody>
      </p:sp>
    </p:spTree>
    <p:extLst>
      <p:ext uri="{BB962C8B-B14F-4D97-AF65-F5344CB8AC3E}">
        <p14:creationId xmlns:p14="http://schemas.microsoft.com/office/powerpoint/2010/main" val="11608915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291179" indent="-291179">
              <a:buAutoNum type="romanUcParenR"/>
            </a:pPr>
            <a:endParaRPr dirty="0"/>
          </a:p>
        </p:txBody>
      </p:sp>
    </p:spTree>
    <p:extLst>
      <p:ext uri="{BB962C8B-B14F-4D97-AF65-F5344CB8AC3E}">
        <p14:creationId xmlns:p14="http://schemas.microsoft.com/office/powerpoint/2010/main" val="4840534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r>
              <a:rPr lang="en-CA" sz="1200" b="1" kern="1200" dirty="0" smtClean="0">
                <a:solidFill>
                  <a:schemeClr val="tx1"/>
                </a:solidFill>
                <a:effectLst/>
                <a:latin typeface="+mn-lt"/>
                <a:ea typeface="+mn-ea"/>
                <a:cs typeface="+mn-cs"/>
              </a:rPr>
              <a:t>One</a:t>
            </a:r>
            <a:r>
              <a:rPr lang="en-CA" sz="1200" b="1" kern="1200" baseline="0" dirty="0" smtClean="0">
                <a:solidFill>
                  <a:schemeClr val="tx1"/>
                </a:solidFill>
                <a:effectLst/>
                <a:latin typeface="+mn-lt"/>
                <a:ea typeface="+mn-ea"/>
                <a:cs typeface="+mn-cs"/>
              </a:rPr>
              <a:t> of the counting principles is stable order.  </a:t>
            </a:r>
            <a:r>
              <a:rPr lang="en-CA" sz="1200" b="0" kern="1200" baseline="0" dirty="0" smtClean="0">
                <a:solidFill>
                  <a:schemeClr val="tx1"/>
                </a:solidFill>
                <a:effectLst/>
                <a:latin typeface="+mn-lt"/>
                <a:ea typeface="+mn-ea"/>
                <a:cs typeface="+mn-cs"/>
              </a:rPr>
              <a:t>Stable order is the w</a:t>
            </a:r>
            <a:r>
              <a:rPr lang="en-CA" sz="1200" b="0" i="0" u="none" strike="noStrike" kern="1200" baseline="0" dirty="0" smtClean="0">
                <a:solidFill>
                  <a:schemeClr val="tx1"/>
                </a:solidFill>
                <a:latin typeface="+mn-lt"/>
                <a:ea typeface="+mn-ea"/>
                <a:cs typeface="+mn-cs"/>
              </a:rPr>
              <a:t>ords used in counting must be the same sequence of words used from</a:t>
            </a:r>
          </a:p>
          <a:p>
            <a:r>
              <a:rPr lang="en-CA" sz="1200" b="0" i="0" u="none" strike="noStrike" kern="1200" baseline="0" dirty="0" smtClean="0">
                <a:solidFill>
                  <a:schemeClr val="tx1"/>
                </a:solidFill>
                <a:latin typeface="+mn-lt"/>
                <a:ea typeface="+mn-ea"/>
                <a:cs typeface="+mn-cs"/>
              </a:rPr>
              <a:t>one count to the next.</a:t>
            </a:r>
            <a:r>
              <a:rPr lang="en-CA" sz="1200" b="0" kern="1200" baseline="0" dirty="0" smtClean="0">
                <a:solidFill>
                  <a:schemeClr val="tx1"/>
                </a:solidFill>
                <a:effectLst/>
                <a:latin typeface="+mn-lt"/>
                <a:ea typeface="+mn-ea"/>
                <a:cs typeface="+mn-cs"/>
              </a:rPr>
              <a:t> Helping students acquire the flexibility to count on and count backwards will take time but will help build an understanding of counting and quantity.  </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kern="1200" baseline="0" dirty="0" smtClean="0">
                <a:solidFill>
                  <a:schemeClr val="tx1"/>
                </a:solidFill>
                <a:effectLst/>
                <a:latin typeface="+mn-lt"/>
                <a:ea typeface="+mn-ea"/>
                <a:cs typeface="+mn-cs"/>
              </a:rPr>
              <a:t>If you observed students miscounting try intentionally miscounting an asking the student to tell what number you missed.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1" kern="1200" dirty="0" smtClean="0">
                <a:solidFill>
                  <a:schemeClr val="tx1"/>
                </a:solidFill>
                <a:effectLst/>
                <a:latin typeface="+mn-lt"/>
                <a:ea typeface="+mn-ea"/>
                <a:cs typeface="+mn-cs"/>
              </a:rPr>
              <a:t>Change the Count</a:t>
            </a:r>
            <a:r>
              <a:rPr lang="en-CA" sz="1200" kern="1200" dirty="0" smtClean="0">
                <a:solidFill>
                  <a:schemeClr val="tx1"/>
                </a:solidFill>
                <a:effectLst/>
                <a:latin typeface="+mn-lt"/>
                <a:ea typeface="+mn-ea"/>
                <a:cs typeface="+mn-cs"/>
              </a:rPr>
              <a:t> – Start counting together from a given starting point. After a short time clap your hands and change the counting sequence. Change the sequence several times. </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smtClean="0">
                <a:solidFill>
                  <a:schemeClr val="tx1"/>
                </a:solidFill>
                <a:effectLst/>
                <a:latin typeface="+mn-lt"/>
                <a:ea typeface="+mn-ea"/>
                <a:cs typeface="+mn-cs"/>
              </a:rPr>
              <a:t>Different numbers have been placed on the slide</a:t>
            </a:r>
            <a:r>
              <a:rPr lang="en-CA" sz="1200" kern="1200" baseline="0" dirty="0" smtClean="0">
                <a:solidFill>
                  <a:schemeClr val="tx1"/>
                </a:solidFill>
                <a:effectLst/>
                <a:latin typeface="+mn-lt"/>
                <a:ea typeface="+mn-ea"/>
                <a:cs typeface="+mn-cs"/>
              </a:rPr>
              <a:t> to help with the count.  Students can use number charts found in the </a:t>
            </a:r>
            <a:r>
              <a:rPr lang="en-CA" sz="1200" u="none" kern="1200" baseline="0" dirty="0" smtClean="0">
                <a:solidFill>
                  <a:schemeClr val="tx1"/>
                </a:solidFill>
                <a:effectLst/>
                <a:latin typeface="+mn-lt"/>
                <a:ea typeface="+mn-ea"/>
                <a:cs typeface="+mn-cs"/>
                <a:hlinkClick r:id="rId3"/>
              </a:rPr>
              <a:t>Math Tool Kits: Tools to Support Thinking and Learning in the Early Years' Mathematics Classroom</a:t>
            </a:r>
            <a:r>
              <a:rPr lang="en-CA" sz="1200" u="none" kern="1200" baseline="0" dirty="0" smtClean="0">
                <a:solidFill>
                  <a:schemeClr val="tx1"/>
                </a:solidFill>
                <a:effectLst/>
                <a:latin typeface="+mn-lt"/>
                <a:ea typeface="+mn-ea"/>
                <a:cs typeface="+mn-cs"/>
              </a:rPr>
              <a:t> (https://www.edu.gov.mb.ca/k12/cur/math/math_toolkit/).</a:t>
            </a:r>
            <a:endParaRPr lang="en-CA" sz="1200" kern="1200" dirty="0" smtClean="0">
              <a:solidFill>
                <a:schemeClr val="tx1"/>
              </a:solidFill>
              <a:effectLst/>
              <a:latin typeface="+mn-lt"/>
              <a:ea typeface="+mn-ea"/>
              <a:cs typeface="+mn-cs"/>
            </a:endParaRPr>
          </a:p>
          <a:p>
            <a:endParaRPr lang="en-CA" dirty="0" smtClean="0"/>
          </a:p>
          <a:p>
            <a:r>
              <a:rPr lang="en-CA" dirty="0" smtClean="0"/>
              <a:t>For example: The number 8 is shown in the slide, students will starting counting the next number until you clap or give a signal.  Switch slides and start at another number.</a:t>
            </a:r>
            <a:r>
              <a:rPr lang="en-CA" baseline="0" dirty="0" smtClean="0"/>
              <a:t>  The emoji tells students to count forwards or backwards.  </a:t>
            </a:r>
          </a:p>
          <a:p>
            <a:endParaRPr lang="en-CA" baseline="0" dirty="0" smtClean="0"/>
          </a:p>
          <a:p>
            <a:r>
              <a:rPr lang="en-CA" sz="1200" b="0" i="0" u="none" strike="noStrike" kern="1200" baseline="0" dirty="0" smtClean="0">
                <a:solidFill>
                  <a:schemeClr val="tx1"/>
                </a:solidFill>
                <a:latin typeface="+mn-lt"/>
                <a:ea typeface="+mn-ea"/>
                <a:cs typeface="+mn-cs"/>
              </a:rPr>
              <a:t>In counting on, the students count forwards beginning at any number. Counting back is challenging for many young students, and students need many opportunities to gain skill and confidence in counting backwards from different numbers.</a:t>
            </a:r>
            <a:endParaRPr lang="en-CA" baseline="0" dirty="0" smtClean="0"/>
          </a:p>
        </p:txBody>
      </p:sp>
    </p:spTree>
    <p:extLst>
      <p:ext uri="{BB962C8B-B14F-4D97-AF65-F5344CB8AC3E}">
        <p14:creationId xmlns:p14="http://schemas.microsoft.com/office/powerpoint/2010/main" val="17698785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b="1" kern="1200" dirty="0" smtClean="0">
                <a:solidFill>
                  <a:schemeClr val="tx1"/>
                </a:solidFill>
                <a:effectLst/>
                <a:latin typeface="+mn-lt"/>
                <a:ea typeface="+mn-ea"/>
                <a:cs typeface="+mn-cs"/>
              </a:rPr>
              <a:t>Change the Count</a:t>
            </a:r>
            <a:r>
              <a:rPr lang="en-CA" sz="1200" kern="1200" dirty="0" smtClean="0">
                <a:solidFill>
                  <a:schemeClr val="tx1"/>
                </a:solidFill>
                <a:effectLst/>
                <a:latin typeface="+mn-lt"/>
                <a:ea typeface="+mn-ea"/>
                <a:cs typeface="+mn-cs"/>
              </a:rPr>
              <a:t> – Start counting together from a given starting point. After a short time clap your hands and change the counting sequence. Change the sequence several times. </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smtClean="0">
                <a:solidFill>
                  <a:schemeClr val="tx1"/>
                </a:solidFill>
                <a:effectLst/>
                <a:latin typeface="+mn-lt"/>
                <a:ea typeface="+mn-ea"/>
                <a:cs typeface="+mn-cs"/>
              </a:rPr>
              <a:t>Different numbers have been placed on the slide</a:t>
            </a:r>
            <a:r>
              <a:rPr lang="en-CA" sz="1200" kern="1200" baseline="0" dirty="0" smtClean="0">
                <a:solidFill>
                  <a:schemeClr val="tx1"/>
                </a:solidFill>
                <a:effectLst/>
                <a:latin typeface="+mn-lt"/>
                <a:ea typeface="+mn-ea"/>
                <a:cs typeface="+mn-cs"/>
              </a:rPr>
              <a:t> to help with the count.  Students can use number charts found in the </a:t>
            </a:r>
            <a:r>
              <a:rPr lang="en-CA" sz="1200" u="none" kern="1200" baseline="0" dirty="0" smtClean="0">
                <a:solidFill>
                  <a:schemeClr val="tx1"/>
                </a:solidFill>
                <a:effectLst/>
                <a:latin typeface="+mn-lt"/>
                <a:ea typeface="+mn-ea"/>
                <a:cs typeface="+mn-cs"/>
                <a:hlinkClick r:id="rId3"/>
              </a:rPr>
              <a:t>Math Tool Kits: Tools to Support Thinking and Learning in the Early Years' Mathematics Classroom</a:t>
            </a:r>
            <a:r>
              <a:rPr lang="en-CA" sz="1200" u="none" kern="1200" baseline="0" dirty="0" smtClean="0">
                <a:solidFill>
                  <a:schemeClr val="tx1"/>
                </a:solidFill>
                <a:effectLst/>
                <a:latin typeface="+mn-lt"/>
                <a:ea typeface="+mn-ea"/>
                <a:cs typeface="+mn-cs"/>
              </a:rPr>
              <a:t> (https://www.edu.gov.mb.ca/k12/cur/math/math_toolkit/).</a:t>
            </a:r>
            <a:endParaRPr lang="en-CA" sz="1200" kern="1200" dirty="0" smtClean="0">
              <a:solidFill>
                <a:schemeClr val="tx1"/>
              </a:solidFill>
              <a:effectLst/>
              <a:latin typeface="+mn-lt"/>
              <a:ea typeface="+mn-ea"/>
              <a:cs typeface="+mn-cs"/>
            </a:endParaRPr>
          </a:p>
          <a:p>
            <a:endParaRPr lang="en-CA" dirty="0" smtClean="0"/>
          </a:p>
          <a:p>
            <a:r>
              <a:rPr lang="en-CA" dirty="0" smtClean="0"/>
              <a:t>For example: The number 8 is shown in the slide, students will starting counting the next number until you clap or give a signal.  Switch slides and start at another number.</a:t>
            </a:r>
            <a:r>
              <a:rPr lang="en-CA" baseline="0" dirty="0" smtClean="0"/>
              <a:t>  The emoji tells students to count forwards or backwards.  </a:t>
            </a:r>
          </a:p>
          <a:p>
            <a:endParaRPr lang="en-CA" baseline="0" dirty="0" smtClean="0"/>
          </a:p>
          <a:p>
            <a:r>
              <a:rPr lang="en-CA" baseline="0" dirty="0" smtClean="0"/>
              <a:t>Use this slide to practice with students.  </a:t>
            </a:r>
            <a:endParaRPr lang="en-CA" dirty="0"/>
          </a:p>
        </p:txBody>
      </p:sp>
    </p:spTree>
    <p:extLst>
      <p:ext uri="{BB962C8B-B14F-4D97-AF65-F5344CB8AC3E}">
        <p14:creationId xmlns:p14="http://schemas.microsoft.com/office/powerpoint/2010/main" val="336694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b="1" kern="1200" dirty="0" smtClean="0">
                <a:solidFill>
                  <a:schemeClr val="tx1"/>
                </a:solidFill>
                <a:effectLst/>
                <a:latin typeface="+mn-lt"/>
                <a:ea typeface="+mn-ea"/>
                <a:cs typeface="+mn-cs"/>
              </a:rPr>
              <a:t>Change the Count</a:t>
            </a:r>
            <a:r>
              <a:rPr lang="en-CA" sz="1200" kern="1200" dirty="0" smtClean="0">
                <a:solidFill>
                  <a:schemeClr val="tx1"/>
                </a:solidFill>
                <a:effectLst/>
                <a:latin typeface="+mn-lt"/>
                <a:ea typeface="+mn-ea"/>
                <a:cs typeface="+mn-cs"/>
              </a:rPr>
              <a:t> – Start counting together from a given starting point. After a short time clap your hands and change the counting sequence. Change the sequence several times. </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smtClean="0">
                <a:solidFill>
                  <a:schemeClr val="tx1"/>
                </a:solidFill>
                <a:effectLst/>
                <a:latin typeface="+mn-lt"/>
                <a:ea typeface="+mn-ea"/>
                <a:cs typeface="+mn-cs"/>
              </a:rPr>
              <a:t>Different numbers have been placed on the slide</a:t>
            </a:r>
            <a:r>
              <a:rPr lang="en-CA" sz="1200" kern="1200" baseline="0" dirty="0" smtClean="0">
                <a:solidFill>
                  <a:schemeClr val="tx1"/>
                </a:solidFill>
                <a:effectLst/>
                <a:latin typeface="+mn-lt"/>
                <a:ea typeface="+mn-ea"/>
                <a:cs typeface="+mn-cs"/>
              </a:rPr>
              <a:t> to help with the count.  Students can use number charts found in the </a:t>
            </a:r>
            <a:r>
              <a:rPr lang="en-CA" sz="1200" u="none" kern="1200" baseline="0" dirty="0" smtClean="0">
                <a:solidFill>
                  <a:schemeClr val="tx1"/>
                </a:solidFill>
                <a:effectLst/>
                <a:latin typeface="+mn-lt"/>
                <a:ea typeface="+mn-ea"/>
                <a:cs typeface="+mn-cs"/>
                <a:hlinkClick r:id="rId3"/>
              </a:rPr>
              <a:t>Math Tool Kits: Tools to Support Thinking and Learning in the Early Years' Mathematics Classroom</a:t>
            </a:r>
            <a:r>
              <a:rPr lang="en-CA" sz="1200" u="none" kern="1200" baseline="0" dirty="0" smtClean="0">
                <a:solidFill>
                  <a:schemeClr val="tx1"/>
                </a:solidFill>
                <a:effectLst/>
                <a:latin typeface="+mn-lt"/>
                <a:ea typeface="+mn-ea"/>
                <a:cs typeface="+mn-cs"/>
              </a:rPr>
              <a:t> (https://www.edu.gov.mb.ca/k12/cur/math/math_toolkit/).</a:t>
            </a:r>
            <a:endParaRPr lang="en-CA" sz="1200" kern="1200" dirty="0" smtClean="0">
              <a:solidFill>
                <a:schemeClr val="tx1"/>
              </a:solidFill>
              <a:effectLst/>
              <a:latin typeface="+mn-lt"/>
              <a:ea typeface="+mn-ea"/>
              <a:cs typeface="+mn-cs"/>
            </a:endParaRPr>
          </a:p>
          <a:p>
            <a:endParaRPr lang="en-CA" dirty="0" smtClean="0"/>
          </a:p>
          <a:p>
            <a:r>
              <a:rPr lang="en-CA" dirty="0" smtClean="0"/>
              <a:t>For example: The number 8 is shown in the slide, students will starting counting the next number until you clap or give a signal.  Switch slides and start at another number.</a:t>
            </a:r>
            <a:r>
              <a:rPr lang="en-CA" baseline="0" dirty="0" smtClean="0"/>
              <a:t>  The emoji tells students to count forwards or backwards.  </a:t>
            </a:r>
          </a:p>
          <a:p>
            <a:endParaRPr lang="en-CA" baseline="0" dirty="0" smtClean="0"/>
          </a:p>
          <a:p>
            <a:r>
              <a:rPr lang="en-CA" baseline="0" dirty="0" smtClean="0"/>
              <a:t>Use this slide to practice with students.  </a:t>
            </a:r>
            <a:endParaRPr lang="en-CA" dirty="0"/>
          </a:p>
        </p:txBody>
      </p:sp>
    </p:spTree>
    <p:extLst>
      <p:ext uri="{BB962C8B-B14F-4D97-AF65-F5344CB8AC3E}">
        <p14:creationId xmlns:p14="http://schemas.microsoft.com/office/powerpoint/2010/main" val="23558116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b="1" kern="1200" dirty="0" smtClean="0">
                <a:solidFill>
                  <a:schemeClr val="tx1"/>
                </a:solidFill>
                <a:effectLst/>
                <a:latin typeface="+mn-lt"/>
                <a:ea typeface="+mn-ea"/>
                <a:cs typeface="+mn-cs"/>
              </a:rPr>
              <a:t>Change the Count</a:t>
            </a:r>
            <a:r>
              <a:rPr lang="en-CA" sz="1200" kern="1200" dirty="0" smtClean="0">
                <a:solidFill>
                  <a:schemeClr val="tx1"/>
                </a:solidFill>
                <a:effectLst/>
                <a:latin typeface="+mn-lt"/>
                <a:ea typeface="+mn-ea"/>
                <a:cs typeface="+mn-cs"/>
              </a:rPr>
              <a:t> – Start counting together from a given starting point. After a short time clap your hands and change the counting sequence. Change the sequence several times. </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smtClean="0">
                <a:solidFill>
                  <a:schemeClr val="tx1"/>
                </a:solidFill>
                <a:effectLst/>
                <a:latin typeface="+mn-lt"/>
                <a:ea typeface="+mn-ea"/>
                <a:cs typeface="+mn-cs"/>
              </a:rPr>
              <a:t>Different numbers have been placed on the slide</a:t>
            </a:r>
            <a:r>
              <a:rPr lang="en-CA" sz="1200" kern="1200" baseline="0" dirty="0" smtClean="0">
                <a:solidFill>
                  <a:schemeClr val="tx1"/>
                </a:solidFill>
                <a:effectLst/>
                <a:latin typeface="+mn-lt"/>
                <a:ea typeface="+mn-ea"/>
                <a:cs typeface="+mn-cs"/>
              </a:rPr>
              <a:t> to help with the count.  Students can use number charts found in the </a:t>
            </a:r>
            <a:r>
              <a:rPr lang="en-CA" sz="1200" u="none" kern="1200" baseline="0" dirty="0" smtClean="0">
                <a:solidFill>
                  <a:schemeClr val="tx1"/>
                </a:solidFill>
                <a:effectLst/>
                <a:latin typeface="+mn-lt"/>
                <a:ea typeface="+mn-ea"/>
                <a:cs typeface="+mn-cs"/>
                <a:hlinkClick r:id="rId3"/>
              </a:rPr>
              <a:t>Math Tool Kits: Tools to Support Thinking and Learning in the Early Years' Mathematics Classroom</a:t>
            </a:r>
            <a:r>
              <a:rPr lang="en-CA" sz="1200" u="none" kern="1200" baseline="0" dirty="0" smtClean="0">
                <a:solidFill>
                  <a:schemeClr val="tx1"/>
                </a:solidFill>
                <a:effectLst/>
                <a:latin typeface="+mn-lt"/>
                <a:ea typeface="+mn-ea"/>
                <a:cs typeface="+mn-cs"/>
              </a:rPr>
              <a:t> (https://www.edu.gov.mb.ca/k12/cur/math/math_toolkit/).</a:t>
            </a:r>
            <a:endParaRPr lang="en-CA" sz="1200" kern="1200" dirty="0" smtClean="0">
              <a:solidFill>
                <a:schemeClr val="tx1"/>
              </a:solidFill>
              <a:effectLst/>
              <a:latin typeface="+mn-lt"/>
              <a:ea typeface="+mn-ea"/>
              <a:cs typeface="+mn-cs"/>
            </a:endParaRPr>
          </a:p>
          <a:p>
            <a:endParaRPr lang="en-CA" dirty="0" smtClean="0"/>
          </a:p>
          <a:p>
            <a:r>
              <a:rPr lang="en-CA" dirty="0" smtClean="0"/>
              <a:t>For example: The number 8 is shown in the slide, students will starting counting the next number until you clap or give a signal.  Switch slides and start at another number.</a:t>
            </a:r>
            <a:r>
              <a:rPr lang="en-CA" baseline="0" dirty="0" smtClean="0"/>
              <a:t>  The emoji tells students to count forwards or backwards.  </a:t>
            </a:r>
          </a:p>
          <a:p>
            <a:endParaRPr lang="en-CA" baseline="0" dirty="0" smtClean="0"/>
          </a:p>
          <a:p>
            <a:r>
              <a:rPr lang="en-CA" baseline="0" dirty="0" smtClean="0"/>
              <a:t>Use this slide to practice with students.  </a:t>
            </a:r>
            <a:endParaRPr lang="en-CA" dirty="0"/>
          </a:p>
        </p:txBody>
      </p:sp>
    </p:spTree>
    <p:extLst>
      <p:ext uri="{BB962C8B-B14F-4D97-AF65-F5344CB8AC3E}">
        <p14:creationId xmlns:p14="http://schemas.microsoft.com/office/powerpoint/2010/main" val="11906168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b="1" kern="1200" dirty="0" smtClean="0">
                <a:solidFill>
                  <a:schemeClr val="tx1"/>
                </a:solidFill>
                <a:effectLst/>
                <a:latin typeface="+mn-lt"/>
                <a:ea typeface="+mn-ea"/>
                <a:cs typeface="+mn-cs"/>
              </a:rPr>
              <a:t>Change the Count</a:t>
            </a:r>
            <a:r>
              <a:rPr lang="en-CA" sz="1200" kern="1200" dirty="0" smtClean="0">
                <a:solidFill>
                  <a:schemeClr val="tx1"/>
                </a:solidFill>
                <a:effectLst/>
                <a:latin typeface="+mn-lt"/>
                <a:ea typeface="+mn-ea"/>
                <a:cs typeface="+mn-cs"/>
              </a:rPr>
              <a:t> – Start counting together from a given starting point. After a short time clap your hands and change the counting sequence. Change the sequence several times. </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smtClean="0">
                <a:solidFill>
                  <a:schemeClr val="tx1"/>
                </a:solidFill>
                <a:effectLst/>
                <a:latin typeface="+mn-lt"/>
                <a:ea typeface="+mn-ea"/>
                <a:cs typeface="+mn-cs"/>
              </a:rPr>
              <a:t>Different numbers have been placed on the slide</a:t>
            </a:r>
            <a:r>
              <a:rPr lang="en-CA" sz="1200" kern="1200" baseline="0" dirty="0" smtClean="0">
                <a:solidFill>
                  <a:schemeClr val="tx1"/>
                </a:solidFill>
                <a:effectLst/>
                <a:latin typeface="+mn-lt"/>
                <a:ea typeface="+mn-ea"/>
                <a:cs typeface="+mn-cs"/>
              </a:rPr>
              <a:t> to help with the count.  Students can use number charts found in the </a:t>
            </a:r>
            <a:r>
              <a:rPr lang="en-CA" sz="1200" u="none" kern="1200" baseline="0" dirty="0" smtClean="0">
                <a:solidFill>
                  <a:schemeClr val="tx1"/>
                </a:solidFill>
                <a:effectLst/>
                <a:latin typeface="+mn-lt"/>
                <a:ea typeface="+mn-ea"/>
                <a:cs typeface="+mn-cs"/>
                <a:hlinkClick r:id="rId3"/>
              </a:rPr>
              <a:t>Math Tool Kits: Tools to Support Thinking and Learning in the Early Years' Mathematics Classroom</a:t>
            </a:r>
            <a:r>
              <a:rPr lang="en-CA" sz="1200" u="none" kern="1200" baseline="0" dirty="0" smtClean="0">
                <a:solidFill>
                  <a:schemeClr val="tx1"/>
                </a:solidFill>
                <a:effectLst/>
                <a:latin typeface="+mn-lt"/>
                <a:ea typeface="+mn-ea"/>
                <a:cs typeface="+mn-cs"/>
              </a:rPr>
              <a:t> (https://www.edu.gov.mb.ca/k12/cur/math/math_toolkit/).</a:t>
            </a:r>
            <a:endParaRPr lang="en-CA" sz="1200" kern="1200" dirty="0" smtClean="0">
              <a:solidFill>
                <a:schemeClr val="tx1"/>
              </a:solidFill>
              <a:effectLst/>
              <a:latin typeface="+mn-lt"/>
              <a:ea typeface="+mn-ea"/>
              <a:cs typeface="+mn-cs"/>
            </a:endParaRPr>
          </a:p>
          <a:p>
            <a:endParaRPr lang="en-CA" dirty="0" smtClean="0"/>
          </a:p>
          <a:p>
            <a:r>
              <a:rPr lang="en-CA" dirty="0" smtClean="0"/>
              <a:t>For example: The number 8 is shown in the slide, students will starting counting the next number until you clap or give a signal.  Switch slides and start at another number.</a:t>
            </a:r>
            <a:r>
              <a:rPr lang="en-CA" baseline="0" dirty="0" smtClean="0"/>
              <a:t>  The emoji tells students to count forwards or backwards.  </a:t>
            </a:r>
          </a:p>
          <a:p>
            <a:endParaRPr lang="en-CA" baseline="0" dirty="0" smtClean="0"/>
          </a:p>
          <a:p>
            <a:r>
              <a:rPr lang="en-CA" baseline="0" dirty="0" smtClean="0"/>
              <a:t>Use this slide to practice with students.  </a:t>
            </a:r>
            <a:endParaRPr lang="en-CA" dirty="0"/>
          </a:p>
        </p:txBody>
      </p:sp>
    </p:spTree>
    <p:extLst>
      <p:ext uri="{BB962C8B-B14F-4D97-AF65-F5344CB8AC3E}">
        <p14:creationId xmlns:p14="http://schemas.microsoft.com/office/powerpoint/2010/main" val="6293756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D00F4C1E-0650-3D47-B8B9-F7906B5CA43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3673373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b="1" kern="1200" dirty="0" smtClean="0">
                <a:solidFill>
                  <a:schemeClr val="tx1"/>
                </a:solidFill>
                <a:effectLst/>
                <a:latin typeface="+mn-lt"/>
                <a:ea typeface="+mn-ea"/>
                <a:cs typeface="+mn-cs"/>
              </a:rPr>
              <a:t>Change the Count</a:t>
            </a:r>
            <a:r>
              <a:rPr lang="en-CA" sz="1200" kern="1200" dirty="0" smtClean="0">
                <a:solidFill>
                  <a:schemeClr val="tx1"/>
                </a:solidFill>
                <a:effectLst/>
                <a:latin typeface="+mn-lt"/>
                <a:ea typeface="+mn-ea"/>
                <a:cs typeface="+mn-cs"/>
              </a:rPr>
              <a:t> – Start counting together from a given starting point. After a short time clap your hands and change the counting sequence. Change the sequence several times. </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smtClean="0">
                <a:solidFill>
                  <a:schemeClr val="tx1"/>
                </a:solidFill>
                <a:effectLst/>
                <a:latin typeface="+mn-lt"/>
                <a:ea typeface="+mn-ea"/>
                <a:cs typeface="+mn-cs"/>
              </a:rPr>
              <a:t>Different numbers have been placed on the slide</a:t>
            </a:r>
            <a:r>
              <a:rPr lang="en-CA" sz="1200" kern="1200" baseline="0" dirty="0" smtClean="0">
                <a:solidFill>
                  <a:schemeClr val="tx1"/>
                </a:solidFill>
                <a:effectLst/>
                <a:latin typeface="+mn-lt"/>
                <a:ea typeface="+mn-ea"/>
                <a:cs typeface="+mn-cs"/>
              </a:rPr>
              <a:t> to help with the count.  Students can use number charts found in the </a:t>
            </a:r>
            <a:r>
              <a:rPr lang="en-CA" sz="1200" u="none" kern="1200" baseline="0" dirty="0" smtClean="0">
                <a:solidFill>
                  <a:schemeClr val="tx1"/>
                </a:solidFill>
                <a:effectLst/>
                <a:latin typeface="+mn-lt"/>
                <a:ea typeface="+mn-ea"/>
                <a:cs typeface="+mn-cs"/>
                <a:hlinkClick r:id="rId3"/>
              </a:rPr>
              <a:t>Math Tool Kits: Tools to Support Thinking and Learning in the Early Years' Mathematics Classroom</a:t>
            </a:r>
            <a:r>
              <a:rPr lang="en-CA" sz="1200" u="none" kern="1200" baseline="0" dirty="0" smtClean="0">
                <a:solidFill>
                  <a:schemeClr val="tx1"/>
                </a:solidFill>
                <a:effectLst/>
                <a:latin typeface="+mn-lt"/>
                <a:ea typeface="+mn-ea"/>
                <a:cs typeface="+mn-cs"/>
              </a:rPr>
              <a:t> (https://www.edu.gov.mb.ca/k12/cur/math/math_toolkit/).</a:t>
            </a:r>
            <a:endParaRPr lang="en-CA" sz="1200" kern="1200" dirty="0" smtClean="0">
              <a:solidFill>
                <a:schemeClr val="tx1"/>
              </a:solidFill>
              <a:effectLst/>
              <a:latin typeface="+mn-lt"/>
              <a:ea typeface="+mn-ea"/>
              <a:cs typeface="+mn-cs"/>
            </a:endParaRPr>
          </a:p>
          <a:p>
            <a:endParaRPr lang="en-CA" dirty="0" smtClean="0"/>
          </a:p>
          <a:p>
            <a:r>
              <a:rPr lang="en-CA" dirty="0" smtClean="0"/>
              <a:t>For example: The number 8 is shown in the slide, students will starting counting the next number until you clap or give a signal.  Switch slides and start at another number.</a:t>
            </a:r>
            <a:r>
              <a:rPr lang="en-CA" baseline="0" dirty="0" smtClean="0"/>
              <a:t>  The emoji tells students to count forwards or backwards.  </a:t>
            </a:r>
          </a:p>
          <a:p>
            <a:endParaRPr lang="en-CA" baseline="0" dirty="0" smtClean="0"/>
          </a:p>
          <a:p>
            <a:r>
              <a:rPr lang="en-CA" baseline="0" dirty="0" smtClean="0"/>
              <a:t>Use this slide to practice with students.  </a:t>
            </a:r>
            <a:endParaRPr lang="en-CA" dirty="0"/>
          </a:p>
        </p:txBody>
      </p:sp>
    </p:spTree>
    <p:extLst>
      <p:ext uri="{BB962C8B-B14F-4D97-AF65-F5344CB8AC3E}">
        <p14:creationId xmlns:p14="http://schemas.microsoft.com/office/powerpoint/2010/main" val="143119855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b="1" kern="1200" dirty="0" smtClean="0">
                <a:solidFill>
                  <a:schemeClr val="tx1"/>
                </a:solidFill>
                <a:effectLst/>
                <a:latin typeface="+mn-lt"/>
                <a:ea typeface="+mn-ea"/>
                <a:cs typeface="+mn-cs"/>
              </a:rPr>
              <a:t>Change the Count</a:t>
            </a:r>
            <a:r>
              <a:rPr lang="en-CA" sz="1200" kern="1200" dirty="0" smtClean="0">
                <a:solidFill>
                  <a:schemeClr val="tx1"/>
                </a:solidFill>
                <a:effectLst/>
                <a:latin typeface="+mn-lt"/>
                <a:ea typeface="+mn-ea"/>
                <a:cs typeface="+mn-cs"/>
              </a:rPr>
              <a:t> – Start counting together from a given starting point. After a short time clap your hands and change the counting sequence. Change the sequence several times. </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smtClean="0">
                <a:solidFill>
                  <a:schemeClr val="tx1"/>
                </a:solidFill>
                <a:effectLst/>
                <a:latin typeface="+mn-lt"/>
                <a:ea typeface="+mn-ea"/>
                <a:cs typeface="+mn-cs"/>
              </a:rPr>
              <a:t>Different numbers have been placed on the slide</a:t>
            </a:r>
            <a:r>
              <a:rPr lang="en-CA" sz="1200" kern="1200" baseline="0" dirty="0" smtClean="0">
                <a:solidFill>
                  <a:schemeClr val="tx1"/>
                </a:solidFill>
                <a:effectLst/>
                <a:latin typeface="+mn-lt"/>
                <a:ea typeface="+mn-ea"/>
                <a:cs typeface="+mn-cs"/>
              </a:rPr>
              <a:t> to help with the count.  Students can use number charts found in the </a:t>
            </a:r>
            <a:r>
              <a:rPr lang="en-CA" sz="1200" u="none" kern="1200" baseline="0" dirty="0" smtClean="0">
                <a:solidFill>
                  <a:schemeClr val="tx1"/>
                </a:solidFill>
                <a:effectLst/>
                <a:latin typeface="+mn-lt"/>
                <a:ea typeface="+mn-ea"/>
                <a:cs typeface="+mn-cs"/>
                <a:hlinkClick r:id="rId3"/>
              </a:rPr>
              <a:t>Math Tool Kits: Tools to Support Thinking and Learning in the Early Years' Mathematics Classroom</a:t>
            </a:r>
            <a:r>
              <a:rPr lang="en-CA" sz="1200" u="none" kern="1200" baseline="0" dirty="0" smtClean="0">
                <a:solidFill>
                  <a:schemeClr val="tx1"/>
                </a:solidFill>
                <a:effectLst/>
                <a:latin typeface="+mn-lt"/>
                <a:ea typeface="+mn-ea"/>
                <a:cs typeface="+mn-cs"/>
              </a:rPr>
              <a:t> (https://www.edu.gov.mb.ca/k12/cur/math/math_toolkit/).</a:t>
            </a:r>
            <a:endParaRPr lang="en-CA" sz="1200" kern="1200" dirty="0" smtClean="0">
              <a:solidFill>
                <a:schemeClr val="tx1"/>
              </a:solidFill>
              <a:effectLst/>
              <a:latin typeface="+mn-lt"/>
              <a:ea typeface="+mn-ea"/>
              <a:cs typeface="+mn-cs"/>
            </a:endParaRPr>
          </a:p>
          <a:p>
            <a:endParaRPr lang="en-CA" dirty="0" smtClean="0"/>
          </a:p>
          <a:p>
            <a:r>
              <a:rPr lang="en-CA" dirty="0" smtClean="0"/>
              <a:t>For example: The number 8 is shown in the slide, students will starting counting the next number until you clap or give a signal.  Switch slides and start at another number.</a:t>
            </a:r>
            <a:r>
              <a:rPr lang="en-CA" baseline="0" dirty="0" smtClean="0"/>
              <a:t>  The emoji tells students to count forwards or backwards.  </a:t>
            </a:r>
          </a:p>
          <a:p>
            <a:endParaRPr lang="en-CA" baseline="0" dirty="0" smtClean="0"/>
          </a:p>
          <a:p>
            <a:r>
              <a:rPr lang="en-CA" baseline="0" dirty="0" smtClean="0"/>
              <a:t>Use this slide to practice with students.  </a:t>
            </a:r>
            <a:endParaRPr lang="en-CA" dirty="0"/>
          </a:p>
        </p:txBody>
      </p:sp>
    </p:spTree>
    <p:extLst>
      <p:ext uri="{BB962C8B-B14F-4D97-AF65-F5344CB8AC3E}">
        <p14:creationId xmlns:p14="http://schemas.microsoft.com/office/powerpoint/2010/main" val="22316466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u="none" strike="noStrike" kern="1200" baseline="0" dirty="0" smtClean="0">
                <a:solidFill>
                  <a:schemeClr val="tx1"/>
                </a:solidFill>
                <a:latin typeface="+mn-lt"/>
                <a:ea typeface="+mn-ea"/>
                <a:cs typeface="+mn-cs"/>
              </a:rPr>
              <a:t>Which one doesn’t belong routine:  This is a visual number talk that builds the skills of noticing similarities and differences. The routine supports reasoning and communication goals. Images for this routine can be used to support a variety of concepts from numbers, graphs, shapes, patterns, and so on. 	</a:t>
            </a:r>
          </a:p>
          <a:p>
            <a:endParaRPr lang="en-CA" sz="1200" kern="1200" dirty="0" smtClean="0">
              <a:solidFill>
                <a:schemeClr val="tx1"/>
              </a:solidFill>
              <a:effectLst/>
              <a:latin typeface="+mn-lt"/>
              <a:ea typeface="+mn-ea"/>
              <a:cs typeface="+mn-cs"/>
            </a:endParaRPr>
          </a:p>
          <a:p>
            <a:r>
              <a:rPr lang="en-CA" sz="1200" dirty="0" smtClean="0"/>
              <a:t>Classifying and sorting is important for developing numerical concepts and the ability to group numbers. </a:t>
            </a:r>
          </a:p>
          <a:p>
            <a:r>
              <a:rPr lang="en-CA" sz="1200" dirty="0" smtClean="0"/>
              <a:t>By classifying and sorting, logical thinking is applied to everyday objects, which is important for later mathematics as well as all</a:t>
            </a:r>
            <a:r>
              <a:rPr lang="en-CA" sz="1200" baseline="0" dirty="0" smtClean="0"/>
              <a:t> </a:t>
            </a:r>
            <a:r>
              <a:rPr lang="en-CA" sz="1200" dirty="0" smtClean="0"/>
              <a:t>decision making.</a:t>
            </a:r>
            <a:r>
              <a:rPr lang="en-CA" sz="1200" baseline="0" dirty="0" smtClean="0"/>
              <a:t> </a:t>
            </a:r>
            <a:r>
              <a:rPr lang="en-CA" sz="1200" dirty="0" smtClean="0"/>
              <a:t>It helps develop problem solving skills.  </a:t>
            </a:r>
          </a:p>
          <a:p>
            <a:endParaRPr lang="en-CA" sz="1200" dirty="0" smtClean="0"/>
          </a:p>
          <a:p>
            <a:r>
              <a:rPr lang="en-CA" sz="2800" dirty="0" smtClean="0"/>
              <a:t>As children begin to sort and classify items, they start with two simple questions: </a:t>
            </a:r>
          </a:p>
          <a:p>
            <a:pPr marL="457200" indent="-457200">
              <a:buFont typeface="Arial" panose="020B0604020202020204" pitchFamily="34" charset="0"/>
              <a:buChar char="•"/>
            </a:pPr>
            <a:r>
              <a:rPr lang="en-CA" sz="2600" dirty="0" smtClean="0"/>
              <a:t>What's the same? </a:t>
            </a:r>
          </a:p>
          <a:p>
            <a:pPr marL="457200" indent="-457200">
              <a:buFont typeface="Arial" panose="020B0604020202020204" pitchFamily="34" charset="0"/>
              <a:buChar char="•"/>
            </a:pPr>
            <a:r>
              <a:rPr lang="en-CA" sz="2600" dirty="0" smtClean="0"/>
              <a:t>What's different? </a:t>
            </a:r>
          </a:p>
          <a:p>
            <a:r>
              <a:rPr lang="en-CA" sz="2800" dirty="0" smtClean="0"/>
              <a:t>They communicate and justify their reasoning by describing how the items in a group are alike or different. </a:t>
            </a:r>
          </a:p>
          <a:p>
            <a:r>
              <a:rPr lang="en-CA" sz="2800" dirty="0" smtClean="0"/>
              <a:t>Seeing common characteristics, making conjectures, and explaining their thinking are all important elements of reasoning in young children.</a:t>
            </a:r>
          </a:p>
          <a:p>
            <a:endParaRPr lang="en-CA" sz="1200" dirty="0" smtClean="0"/>
          </a:p>
          <a:p>
            <a:endParaRPr lang="en-CA" sz="1200" kern="1200" dirty="0" smtClean="0">
              <a:solidFill>
                <a:schemeClr val="tx1"/>
              </a:solidFill>
              <a:effectLst/>
              <a:latin typeface="+mn-lt"/>
              <a:ea typeface="+mn-ea"/>
              <a:cs typeface="+mn-cs"/>
            </a:endParaRPr>
          </a:p>
        </p:txBody>
      </p:sp>
    </p:spTree>
    <p:extLst>
      <p:ext uri="{BB962C8B-B14F-4D97-AF65-F5344CB8AC3E}">
        <p14:creationId xmlns:p14="http://schemas.microsoft.com/office/powerpoint/2010/main" val="124157605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u="none" strike="noStrike" kern="1200" baseline="0" dirty="0" smtClean="0">
                <a:solidFill>
                  <a:schemeClr val="tx1"/>
                </a:solidFill>
                <a:latin typeface="+mn-lt"/>
                <a:ea typeface="+mn-ea"/>
                <a:cs typeface="+mn-cs"/>
              </a:rPr>
              <a:t>Students will be working asynchronously to find counting collections around their home. </a:t>
            </a:r>
            <a:endParaRPr lang="en-CA"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kern="1200" dirty="0" smtClean="0">
              <a:solidFill>
                <a:schemeClr val="tx1"/>
              </a:solidFill>
              <a:effectLst/>
              <a:latin typeface="+mn-lt"/>
              <a:ea typeface="+mn-ea"/>
              <a:cs typeface="+mn-cs"/>
            </a:endParaRPr>
          </a:p>
        </p:txBody>
      </p:sp>
    </p:spTree>
    <p:extLst>
      <p:ext uri="{BB962C8B-B14F-4D97-AF65-F5344CB8AC3E}">
        <p14:creationId xmlns:p14="http://schemas.microsoft.com/office/powerpoint/2010/main" val="122737593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baseline="0" dirty="0" smtClean="0">
                <a:solidFill>
                  <a:schemeClr val="tx1"/>
                </a:solidFill>
                <a:effectLst/>
                <a:latin typeface="+mn-lt"/>
                <a:ea typeface="+mn-ea"/>
                <a:cs typeface="+mn-cs"/>
              </a:rPr>
              <a:t>Go over directions.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smtClean="0">
                <a:solidFill>
                  <a:schemeClr val="tx1"/>
                </a:solidFill>
                <a:effectLst/>
                <a:latin typeface="+mn-lt"/>
                <a:ea typeface="+mn-ea"/>
                <a:cs typeface="+mn-cs"/>
              </a:rPr>
              <a:t>To help students</a:t>
            </a:r>
            <a:r>
              <a:rPr lang="en-CA" sz="1200" kern="1200" baseline="0" dirty="0" smtClean="0">
                <a:solidFill>
                  <a:schemeClr val="tx1"/>
                </a:solidFill>
                <a:effectLst/>
                <a:latin typeface="+mn-lt"/>
                <a:ea typeface="+mn-ea"/>
                <a:cs typeface="+mn-cs"/>
              </a:rPr>
              <a:t> organize suggest to them to use </a:t>
            </a:r>
            <a:r>
              <a:rPr lang="en-CA" sz="1200" kern="1200" dirty="0" smtClean="0">
                <a:solidFill>
                  <a:schemeClr val="tx1"/>
                </a:solidFill>
                <a:effectLst/>
                <a:latin typeface="+mn-lt"/>
                <a:ea typeface="+mn-ea"/>
                <a:cs typeface="+mn-cs"/>
              </a:rPr>
              <a:t>cups, ten frames, bowls, egg cartons, muffin cups, etc. Various numbers charts should be accessible to students as well.</a:t>
            </a:r>
            <a:r>
              <a:rPr lang="en-CA" sz="1200" kern="1200" baseline="0" dirty="0" smtClean="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baseline="0" dirty="0" smtClean="0">
                <a:solidFill>
                  <a:schemeClr val="tx1"/>
                </a:solidFill>
                <a:effectLst/>
                <a:latin typeface="+mn-lt"/>
                <a:ea typeface="+mn-ea"/>
                <a:cs typeface="+mn-cs"/>
              </a:rPr>
              <a:t>Have students send you their recordings.  Set up individual sessions with students to observe and assess their work.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kern="1200" baseline="0" dirty="0" smtClean="0">
              <a:solidFill>
                <a:schemeClr val="tx1"/>
              </a:solidFill>
              <a:effectLst/>
              <a:latin typeface="+mn-lt"/>
              <a:ea typeface="+mn-ea"/>
              <a:cs typeface="+mn-cs"/>
            </a:endParaRPr>
          </a:p>
          <a:p>
            <a:pPr lvl="0"/>
            <a:r>
              <a:rPr lang="en-CA" sz="1200" kern="1200" dirty="0" smtClean="0">
                <a:solidFill>
                  <a:schemeClr val="tx1"/>
                </a:solidFill>
                <a:effectLst/>
                <a:latin typeface="+mn-lt"/>
                <a:ea typeface="+mn-ea"/>
                <a:cs typeface="+mn-cs"/>
              </a:rPr>
              <a:t>How did you count? </a:t>
            </a:r>
          </a:p>
          <a:p>
            <a:pPr lvl="0"/>
            <a:r>
              <a:rPr lang="en-CA" sz="1200" kern="1200" dirty="0" smtClean="0">
                <a:solidFill>
                  <a:schemeClr val="tx1"/>
                </a:solidFill>
                <a:effectLst/>
                <a:latin typeface="+mn-lt"/>
                <a:ea typeface="+mn-ea"/>
                <a:cs typeface="+mn-cs"/>
              </a:rPr>
              <a:t>How many do you have in all?</a:t>
            </a:r>
          </a:p>
          <a:p>
            <a:pPr lvl="0"/>
            <a:r>
              <a:rPr lang="en-CA" sz="1200" kern="1200" dirty="0" smtClean="0">
                <a:solidFill>
                  <a:schemeClr val="tx1"/>
                </a:solidFill>
                <a:effectLst/>
                <a:latin typeface="+mn-lt"/>
                <a:ea typeface="+mn-ea"/>
                <a:cs typeface="+mn-cs"/>
              </a:rPr>
              <a:t>What strategy did you use to count?  </a:t>
            </a:r>
          </a:p>
          <a:p>
            <a:pPr lvl="0"/>
            <a:r>
              <a:rPr lang="en-CA" sz="1200" kern="1200" dirty="0" smtClean="0">
                <a:solidFill>
                  <a:schemeClr val="tx1"/>
                </a:solidFill>
                <a:effectLst/>
                <a:latin typeface="+mn-lt"/>
                <a:ea typeface="+mn-ea"/>
                <a:cs typeface="+mn-cs"/>
              </a:rPr>
              <a:t>How did you record your counting?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smtClean="0"/>
              <a:t>Counting collections can become a regular instructional</a:t>
            </a:r>
            <a:r>
              <a:rPr lang="en-CA" baseline="0" dirty="0" smtClean="0"/>
              <a:t> routine. </a:t>
            </a:r>
            <a:r>
              <a:rPr lang="en-CA" sz="1200" kern="1200" dirty="0" smtClean="0">
                <a:solidFill>
                  <a:schemeClr val="tx1"/>
                </a:solidFill>
                <a:effectLst/>
                <a:latin typeface="+mn-lt"/>
                <a:ea typeface="+mn-ea"/>
                <a:cs typeface="+mn-cs"/>
              </a:rPr>
              <a:t>As students become familiar and more confident with counting collections, short classroom lessons can be introduced to go over strategies and to guide students’ in their thinking and understanding about counting. </a:t>
            </a:r>
            <a:endParaRPr lang="en-CA" dirty="0"/>
          </a:p>
        </p:txBody>
      </p:sp>
    </p:spTree>
    <p:extLst>
      <p:ext uri="{BB962C8B-B14F-4D97-AF65-F5344CB8AC3E}">
        <p14:creationId xmlns:p14="http://schemas.microsoft.com/office/powerpoint/2010/main" val="162032161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r>
              <a:rPr lang="en-CA" sz="1200" b="1" kern="1200" dirty="0" smtClean="0">
                <a:solidFill>
                  <a:schemeClr val="tx1"/>
                </a:solidFill>
                <a:effectLst/>
                <a:latin typeface="+mn-lt"/>
                <a:ea typeface="+mn-ea"/>
                <a:cs typeface="+mn-cs"/>
              </a:rPr>
              <a:t>Observations:</a:t>
            </a:r>
            <a:endParaRPr lang="en-CA"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What mathematical thinking did students show?</a:t>
            </a:r>
          </a:p>
          <a:p>
            <a:r>
              <a:rPr lang="en-CA" sz="1200" kern="1200" dirty="0" smtClean="0">
                <a:solidFill>
                  <a:schemeClr val="tx1"/>
                </a:solidFill>
                <a:effectLst/>
                <a:latin typeface="+mn-lt"/>
                <a:ea typeface="+mn-ea"/>
                <a:cs typeface="+mn-cs"/>
              </a:rPr>
              <a:t>How did the group organize the collection? Let them show you their thinking. Was it efficient for the count?</a:t>
            </a:r>
          </a:p>
          <a:p>
            <a:endParaRPr lang="en-CA"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Discuss the questions and</a:t>
            </a:r>
            <a:r>
              <a:rPr lang="en-CA" sz="1200" kern="1200" baseline="0" dirty="0" smtClean="0">
                <a:solidFill>
                  <a:schemeClr val="tx1"/>
                </a:solidFill>
                <a:effectLst/>
                <a:latin typeface="+mn-lt"/>
                <a:ea typeface="+mn-ea"/>
                <a:cs typeface="+mn-cs"/>
              </a:rPr>
              <a:t> let students share their thinking.  You can listen to reflections or have students write about and send you their reflections.  Choose two questions for students to share in breakout rooms if that is available.   </a:t>
            </a:r>
            <a:endParaRPr lang="en-CA" sz="1200" kern="1200" dirty="0" smtClean="0">
              <a:solidFill>
                <a:schemeClr val="tx1"/>
              </a:solidFill>
              <a:effectLst/>
              <a:latin typeface="+mn-lt"/>
              <a:ea typeface="+mn-ea"/>
              <a:cs typeface="+mn-cs"/>
            </a:endParaRPr>
          </a:p>
          <a:p>
            <a:endParaRPr dirty="0"/>
          </a:p>
        </p:txBody>
      </p:sp>
    </p:spTree>
    <p:extLst>
      <p:ext uri="{BB962C8B-B14F-4D97-AF65-F5344CB8AC3E}">
        <p14:creationId xmlns:p14="http://schemas.microsoft.com/office/powerpoint/2010/main" val="276558786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291179" indent="-291179">
              <a:buAutoNum type="romanUcParenR"/>
            </a:pPr>
            <a:endParaRPr dirty="0"/>
          </a:p>
        </p:txBody>
      </p:sp>
    </p:spTree>
    <p:extLst>
      <p:ext uri="{BB962C8B-B14F-4D97-AF65-F5344CB8AC3E}">
        <p14:creationId xmlns:p14="http://schemas.microsoft.com/office/powerpoint/2010/main" val="44140092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The research related to how children learn to count identifies principles which children need to acquire to become proficient at counting. They include:</a:t>
            </a:r>
          </a:p>
          <a:p>
            <a:r>
              <a:rPr lang="en-CA" sz="1200" b="1" i="0" u="none" strike="noStrike" kern="1200" baseline="0" dirty="0" smtClean="0">
                <a:solidFill>
                  <a:schemeClr val="tx1"/>
                </a:solidFill>
                <a:latin typeface="+mn-lt"/>
                <a:ea typeface="+mn-ea"/>
                <a:cs typeface="+mn-cs"/>
              </a:rPr>
              <a:t>Stable Order: </a:t>
            </a:r>
            <a:r>
              <a:rPr lang="en-CA" sz="1200" b="0" i="0" u="none" strike="noStrike" kern="1200" baseline="0" dirty="0" smtClean="0">
                <a:solidFill>
                  <a:schemeClr val="tx1"/>
                </a:solidFill>
                <a:latin typeface="+mn-lt"/>
                <a:ea typeface="+mn-ea"/>
                <a:cs typeface="+mn-cs"/>
              </a:rPr>
              <a:t>Words used in counting must be the same sequence of words used from one count to the next.</a:t>
            </a:r>
          </a:p>
          <a:p>
            <a:r>
              <a:rPr lang="en-CA" sz="1200" b="1" i="0" u="none" strike="noStrike" kern="1200" baseline="0" dirty="0" smtClean="0">
                <a:solidFill>
                  <a:schemeClr val="tx1"/>
                </a:solidFill>
                <a:latin typeface="+mn-lt"/>
                <a:ea typeface="+mn-ea"/>
                <a:cs typeface="+mn-cs"/>
              </a:rPr>
              <a:t>Order Irrelevance: </a:t>
            </a:r>
            <a:r>
              <a:rPr lang="en-CA" sz="1200" b="0" i="0" u="none" strike="noStrike" kern="1200" baseline="0" dirty="0" smtClean="0">
                <a:solidFill>
                  <a:schemeClr val="tx1"/>
                </a:solidFill>
                <a:latin typeface="+mn-lt"/>
                <a:ea typeface="+mn-ea"/>
                <a:cs typeface="+mn-cs"/>
              </a:rPr>
              <a:t>The order in which objects are counted does not matter. Counting things in a different order still gives the same count.</a:t>
            </a:r>
          </a:p>
          <a:p>
            <a:r>
              <a:rPr lang="en-CA" sz="1200" b="1" i="0" u="none" strike="noStrike" kern="1200" baseline="0" dirty="0" smtClean="0">
                <a:solidFill>
                  <a:schemeClr val="tx1"/>
                </a:solidFill>
                <a:latin typeface="+mn-lt"/>
                <a:ea typeface="+mn-ea"/>
                <a:cs typeface="+mn-cs"/>
              </a:rPr>
              <a:t>Conservation</a:t>
            </a:r>
            <a:r>
              <a:rPr lang="en-CA" sz="1200" b="0" i="0" u="none" strike="noStrike" kern="1200" baseline="0" dirty="0" smtClean="0">
                <a:solidFill>
                  <a:schemeClr val="tx1"/>
                </a:solidFill>
                <a:latin typeface="+mn-lt"/>
                <a:ea typeface="+mn-ea"/>
                <a:cs typeface="+mn-cs"/>
              </a:rPr>
              <a:t>: The count for a set of objects stays the same whether the objects are spread out or close together. The only way the count can change is when objects are added to the set or removed from the set.</a:t>
            </a:r>
          </a:p>
          <a:p>
            <a:r>
              <a:rPr lang="en-CA" sz="1200" b="1" i="0" u="none" strike="noStrike" kern="1200" baseline="0" dirty="0" smtClean="0">
                <a:solidFill>
                  <a:schemeClr val="tx1"/>
                </a:solidFill>
                <a:latin typeface="+mn-lt"/>
                <a:ea typeface="+mn-ea"/>
                <a:cs typeface="+mn-cs"/>
              </a:rPr>
              <a:t>Abstraction</a:t>
            </a:r>
            <a:r>
              <a:rPr lang="en-CA" sz="1200" b="0" i="0" u="none" strike="noStrike" kern="1200" baseline="0" dirty="0" smtClean="0">
                <a:solidFill>
                  <a:schemeClr val="tx1"/>
                </a:solidFill>
                <a:latin typeface="+mn-lt"/>
                <a:ea typeface="+mn-ea"/>
                <a:cs typeface="+mn-cs"/>
              </a:rPr>
              <a:t>: Different things can be counted and still give the same count. Things that are the same, different, or imaginary (ideas) can be counted.</a:t>
            </a:r>
          </a:p>
          <a:p>
            <a:r>
              <a:rPr lang="en-CA" sz="1200" b="1" i="0" u="none" strike="noStrike" kern="1200" baseline="0" dirty="0" smtClean="0">
                <a:solidFill>
                  <a:schemeClr val="tx1"/>
                </a:solidFill>
                <a:latin typeface="+mn-lt"/>
                <a:ea typeface="+mn-ea"/>
                <a:cs typeface="+mn-cs"/>
              </a:rPr>
              <a:t>One-to-one Correspondence: </a:t>
            </a:r>
            <a:r>
              <a:rPr lang="en-CA" sz="1200" b="0" i="0" u="none" strike="noStrike" kern="1200" baseline="0" dirty="0" smtClean="0">
                <a:solidFill>
                  <a:schemeClr val="tx1"/>
                </a:solidFill>
                <a:latin typeface="+mn-lt"/>
                <a:ea typeface="+mn-ea"/>
                <a:cs typeface="+mn-cs"/>
              </a:rPr>
              <a:t>Each object being counted is given one count in the counting sequence.</a:t>
            </a:r>
          </a:p>
          <a:p>
            <a:r>
              <a:rPr lang="en-CA" sz="1200" b="1" i="0" u="none" strike="noStrike" kern="1200" baseline="0" dirty="0" smtClean="0">
                <a:solidFill>
                  <a:schemeClr val="tx1"/>
                </a:solidFill>
                <a:latin typeface="+mn-lt"/>
                <a:ea typeface="+mn-ea"/>
                <a:cs typeface="+mn-cs"/>
              </a:rPr>
              <a:t>Cardinality: </a:t>
            </a:r>
            <a:r>
              <a:rPr lang="en-CA" sz="1200" b="0" i="0" u="none" strike="noStrike" kern="1200" baseline="0" dirty="0" smtClean="0">
                <a:solidFill>
                  <a:schemeClr val="tx1"/>
                </a:solidFill>
                <a:latin typeface="+mn-lt"/>
                <a:ea typeface="+mn-ea"/>
                <a:cs typeface="+mn-cs"/>
              </a:rPr>
              <a:t>After a set of objects has been counted, the last number counted represents the number of objects in that set. If students need to recount they don’t understand the principle.</a:t>
            </a:r>
          </a:p>
          <a:p>
            <a:endParaRPr lang="en-CA" sz="1200" b="0" i="0" u="none" strike="noStrike" kern="1200" baseline="0" dirty="0" smtClean="0">
              <a:solidFill>
                <a:schemeClr val="tx1"/>
              </a:solidFill>
              <a:latin typeface="+mn-lt"/>
              <a:ea typeface="+mn-ea"/>
              <a:cs typeface="+mn-cs"/>
            </a:endParaRPr>
          </a:p>
          <a:p>
            <a:r>
              <a:rPr lang="en-CA" sz="1200" b="0" i="0" u="none" strike="noStrike" kern="1200" baseline="0" dirty="0" smtClean="0">
                <a:solidFill>
                  <a:schemeClr val="tx1"/>
                </a:solidFill>
                <a:latin typeface="+mn-lt"/>
                <a:ea typeface="+mn-ea"/>
                <a:cs typeface="+mn-cs"/>
              </a:rPr>
              <a:t>Information and other ideas can be found in the </a:t>
            </a:r>
            <a:r>
              <a:rPr lang="en-CA" sz="1200" b="0" i="1" u="none" strike="noStrike" kern="1200" baseline="0" dirty="0" smtClean="0">
                <a:solidFill>
                  <a:schemeClr val="tx1"/>
                </a:solidFill>
                <a:latin typeface="+mn-lt"/>
                <a:ea typeface="+mn-ea"/>
                <a:cs typeface="+mn-cs"/>
              </a:rPr>
              <a:t>Kindergarten Mathematics:  Support Document for Teachers (https://www.edu.gov.mb.ca/k12/cur/math/k_support/index.html)</a:t>
            </a:r>
          </a:p>
          <a:p>
            <a:endParaRPr lang="en-CA" sz="1200" b="0" i="1" u="none" strike="noStrike" kern="1200" baseline="0" dirty="0" smtClean="0">
              <a:solidFill>
                <a:schemeClr val="tx1"/>
              </a:solidFill>
              <a:latin typeface="+mn-lt"/>
              <a:ea typeface="+mn-ea"/>
              <a:cs typeface="+mn-cs"/>
            </a:endParaRPr>
          </a:p>
          <a:p>
            <a:r>
              <a:rPr lang="en-CA" sz="1200" b="0" i="0" u="none" strike="noStrike" kern="1200" baseline="0" dirty="0" smtClean="0">
                <a:solidFill>
                  <a:schemeClr val="tx1"/>
                </a:solidFill>
                <a:latin typeface="+mn-lt"/>
                <a:ea typeface="+mn-ea"/>
                <a:cs typeface="+mn-cs"/>
              </a:rPr>
              <a:t>This particular noticing highlights the principle of conservation.  If students see that the amounts are different some follow-up questions can be:</a:t>
            </a:r>
          </a:p>
          <a:p>
            <a:pPr marL="171450" indent="-171450">
              <a:buFont typeface="Arial" panose="020B0604020202020204" pitchFamily="34" charset="0"/>
              <a:buChar char="•"/>
            </a:pPr>
            <a:r>
              <a:rPr lang="en-CA" sz="1200" b="0" i="1" u="none" strike="noStrike" kern="1200" baseline="0" dirty="0" smtClean="0">
                <a:solidFill>
                  <a:schemeClr val="tx1"/>
                </a:solidFill>
                <a:latin typeface="+mn-lt"/>
                <a:ea typeface="+mn-ea"/>
                <a:cs typeface="+mn-cs"/>
              </a:rPr>
              <a:t>Which row has more?</a:t>
            </a:r>
          </a:p>
          <a:p>
            <a:pPr marL="171450" indent="-171450">
              <a:buFont typeface="Arial" panose="020B0604020202020204" pitchFamily="34" charset="0"/>
              <a:buChar char="•"/>
            </a:pPr>
            <a:r>
              <a:rPr lang="en-CA" sz="1200" b="0" i="1" u="none" strike="noStrike" kern="1200" baseline="0" dirty="0" smtClean="0">
                <a:solidFill>
                  <a:schemeClr val="tx1"/>
                </a:solidFill>
                <a:latin typeface="+mn-lt"/>
                <a:ea typeface="+mn-ea"/>
                <a:cs typeface="+mn-cs"/>
              </a:rPr>
              <a:t>Which row has less?</a:t>
            </a:r>
          </a:p>
          <a:p>
            <a:pPr marL="171450" indent="-171450">
              <a:buFont typeface="Arial" panose="020B0604020202020204" pitchFamily="34" charset="0"/>
              <a:buChar char="•"/>
            </a:pPr>
            <a:r>
              <a:rPr lang="en-CA" sz="1200" b="0" i="1" u="none" strike="noStrike" kern="1200" baseline="0" dirty="0" smtClean="0">
                <a:solidFill>
                  <a:schemeClr val="tx1"/>
                </a:solidFill>
                <a:latin typeface="+mn-lt"/>
                <a:ea typeface="+mn-ea"/>
                <a:cs typeface="+mn-cs"/>
              </a:rPr>
              <a:t>How are the row the same?</a:t>
            </a:r>
          </a:p>
        </p:txBody>
      </p:sp>
      <p:sp>
        <p:nvSpPr>
          <p:cNvPr id="4" name="Slide Number Placeholder 3"/>
          <p:cNvSpPr>
            <a:spLocks noGrp="1"/>
          </p:cNvSpPr>
          <p:nvPr>
            <p:ph type="sldNum" sz="quarter" idx="10"/>
          </p:nvPr>
        </p:nvSpPr>
        <p:spPr/>
        <p:txBody>
          <a:bodyPr/>
          <a:lstStyle/>
          <a:p>
            <a:fld id="{3EB05530-18B3-4D8D-AA46-1BA80417C9DF}" type="slidenum">
              <a:rPr lang="en-CA" smtClean="0"/>
              <a:t>42</a:t>
            </a:fld>
            <a:endParaRPr lang="en-CA"/>
          </a:p>
        </p:txBody>
      </p:sp>
    </p:spTree>
    <p:extLst>
      <p:ext uri="{BB962C8B-B14F-4D97-AF65-F5344CB8AC3E}">
        <p14:creationId xmlns:p14="http://schemas.microsoft.com/office/powerpoint/2010/main" val="201690069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r>
              <a:rPr lang="en-CA" sz="1200" b="0" i="0" u="none" strike="noStrike" kern="1200" baseline="0" dirty="0" smtClean="0">
                <a:solidFill>
                  <a:schemeClr val="tx1"/>
                </a:solidFill>
                <a:latin typeface="+mn-lt"/>
                <a:ea typeface="+mn-ea"/>
                <a:cs typeface="+mn-cs"/>
              </a:rPr>
              <a:t>It is necessary to have students create representations in various ways but it is also important to ask students to show what they see in the representations.  By asking students to show what they see in the representations, it enriches characteristics of numbers and builds number sense.</a:t>
            </a:r>
          </a:p>
          <a:p>
            <a:endParaRPr lang="en-CA" sz="1200" b="0" i="0" u="none" strike="noStrike" kern="1200" baseline="0" dirty="0" smtClean="0">
              <a:solidFill>
                <a:schemeClr val="tx1"/>
              </a:solidFill>
              <a:latin typeface="+mn-lt"/>
              <a:ea typeface="+mn-ea"/>
              <a:cs typeface="+mn-cs"/>
            </a:endParaRPr>
          </a:p>
          <a:p>
            <a:r>
              <a:rPr lang="en-CA" sz="1200" b="0" i="0" u="none" strike="noStrike" kern="1200" baseline="0" dirty="0" smtClean="0">
                <a:solidFill>
                  <a:schemeClr val="tx1"/>
                </a:solidFill>
                <a:latin typeface="+mn-lt"/>
                <a:ea typeface="+mn-ea"/>
                <a:cs typeface="+mn-cs"/>
              </a:rPr>
              <a:t>Guiding questions:</a:t>
            </a:r>
          </a:p>
          <a:p>
            <a:pPr marL="171450" indent="-171450">
              <a:buFont typeface="Arial" panose="020B0604020202020204" pitchFamily="34" charset="0"/>
              <a:buChar char="•"/>
            </a:pPr>
            <a:r>
              <a:rPr lang="en-CA" sz="1200" b="0" i="0" u="none" strike="noStrike" kern="1200" baseline="0" dirty="0" smtClean="0">
                <a:solidFill>
                  <a:schemeClr val="tx1"/>
                </a:solidFill>
                <a:latin typeface="+mn-lt"/>
                <a:ea typeface="+mn-ea"/>
                <a:cs typeface="+mn-cs"/>
              </a:rPr>
              <a:t>Which picture shows different parts of the number 5?</a:t>
            </a:r>
          </a:p>
          <a:p>
            <a:pPr marL="171450" indent="-171450">
              <a:buFont typeface="Arial" panose="020B0604020202020204" pitchFamily="34" charset="0"/>
              <a:buChar char="•"/>
            </a:pPr>
            <a:r>
              <a:rPr lang="en-CA" sz="1200" b="0" i="0" u="none" strike="noStrike" kern="1200" baseline="0" dirty="0" smtClean="0">
                <a:solidFill>
                  <a:schemeClr val="tx1"/>
                </a:solidFill>
                <a:latin typeface="+mn-lt"/>
                <a:ea typeface="+mn-ea"/>
                <a:cs typeface="+mn-cs"/>
              </a:rPr>
              <a:t>Which picture shows that 5 is more than a number?</a:t>
            </a:r>
          </a:p>
          <a:p>
            <a:pPr marL="171450" indent="-171450">
              <a:buFont typeface="Arial" panose="020B0604020202020204" pitchFamily="34" charset="0"/>
              <a:buChar char="•"/>
            </a:pPr>
            <a:r>
              <a:rPr lang="en-CA" sz="1200" b="0" i="0" u="none" strike="noStrike" kern="1200" baseline="0" dirty="0" smtClean="0">
                <a:solidFill>
                  <a:schemeClr val="tx1"/>
                </a:solidFill>
                <a:latin typeface="+mn-lt"/>
                <a:ea typeface="+mn-ea"/>
                <a:cs typeface="+mn-cs"/>
              </a:rPr>
              <a:t>Which picture shows that 5 is less than a number?</a:t>
            </a:r>
          </a:p>
          <a:p>
            <a:pPr marL="171450" indent="-171450">
              <a:buFont typeface="Arial" panose="020B0604020202020204" pitchFamily="34" charset="0"/>
              <a:buChar char="•"/>
            </a:pPr>
            <a:r>
              <a:rPr lang="en-CA" sz="1200" b="0" i="0" u="none" strike="noStrike" kern="1200" baseline="0" dirty="0" smtClean="0">
                <a:solidFill>
                  <a:schemeClr val="tx1"/>
                </a:solidFill>
                <a:latin typeface="+mn-lt"/>
                <a:ea typeface="+mn-ea"/>
                <a:cs typeface="+mn-cs"/>
              </a:rPr>
              <a:t>Which picture shows the number is easy to identify quickly?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b="0" i="0" u="none" strike="noStrike" kern="1200" baseline="0" dirty="0" smtClean="0">
                <a:solidFill>
                  <a:schemeClr val="tx1"/>
                </a:solidFill>
                <a:latin typeface="+mn-lt"/>
                <a:ea typeface="+mn-ea"/>
                <a:cs typeface="+mn-cs"/>
              </a:rPr>
              <a:t>Which picture shows number is made up of equal parts? </a:t>
            </a:r>
          </a:p>
          <a:p>
            <a:pPr marL="171450" indent="-171450">
              <a:buFont typeface="Arial" panose="020B0604020202020204" pitchFamily="34" charset="0"/>
              <a:buChar char="•"/>
            </a:pPr>
            <a:endParaRPr lang="en-CA" sz="1200" b="0" i="0" u="none" strike="noStrike" kern="1200" baseline="0" dirty="0" smtClean="0">
              <a:solidFill>
                <a:schemeClr val="tx1"/>
              </a:solidFill>
              <a:latin typeface="+mn-lt"/>
              <a:ea typeface="+mn-ea"/>
              <a:cs typeface="+mn-cs"/>
            </a:endParaRPr>
          </a:p>
          <a:p>
            <a:endParaRPr lang="en-CA" sz="1200" b="0" i="0" u="none" strike="noStrike" kern="1200" baseline="0" dirty="0" smtClean="0">
              <a:solidFill>
                <a:schemeClr val="tx1"/>
              </a:solidFill>
              <a:latin typeface="+mn-lt"/>
              <a:ea typeface="+mn-ea"/>
              <a:cs typeface="+mn-cs"/>
            </a:endParaRPr>
          </a:p>
          <a:p>
            <a:r>
              <a:rPr lang="en-CA" sz="1200" b="0" i="0" u="none" strike="noStrike" kern="1200" baseline="0" dirty="0" smtClean="0">
                <a:solidFill>
                  <a:schemeClr val="tx1"/>
                </a:solidFill>
                <a:latin typeface="+mn-lt"/>
                <a:ea typeface="+mn-ea"/>
                <a:cs typeface="+mn-cs"/>
              </a:rPr>
              <a:t>To develop a good sense of number, students have to develop an intuition about numbers and their relationships. Their ability to think flexibly about numbers develops gradually as a result of exploring numbers and visualizing them in a variety of contexts.</a:t>
            </a:r>
          </a:p>
          <a:p>
            <a:endParaRPr lang="en-CA" sz="1200" b="0" i="0" u="none" strike="noStrike" kern="1200" baseline="0" dirty="0" smtClean="0">
              <a:solidFill>
                <a:schemeClr val="tx1"/>
              </a:solidFill>
              <a:latin typeface="+mn-lt"/>
              <a:ea typeface="+mn-ea"/>
              <a:cs typeface="+mn-cs"/>
            </a:endParaRPr>
          </a:p>
          <a:p>
            <a:r>
              <a:rPr lang="en-CA" sz="1200" b="0" i="0" u="none" strike="noStrike" kern="1200" baseline="0" dirty="0" smtClean="0">
                <a:solidFill>
                  <a:schemeClr val="tx1"/>
                </a:solidFill>
                <a:latin typeface="+mn-lt"/>
                <a:ea typeface="+mn-ea"/>
                <a:cs typeface="+mn-cs"/>
              </a:rPr>
              <a:t> </a:t>
            </a:r>
          </a:p>
          <a:p>
            <a:endParaRPr lang="en-CA" sz="1200" b="0" i="0" u="none" strike="noStrike" kern="1200" baseline="0" dirty="0" smtClean="0">
              <a:solidFill>
                <a:schemeClr val="tx1"/>
              </a:solidFill>
              <a:latin typeface="+mn-lt"/>
              <a:ea typeface="+mn-ea"/>
              <a:cs typeface="+mn-cs"/>
            </a:endParaRPr>
          </a:p>
          <a:p>
            <a:r>
              <a:rPr lang="en-CA" sz="1200" b="0" i="0" u="none" strike="noStrike" kern="1200" baseline="0" dirty="0" smtClean="0">
                <a:solidFill>
                  <a:schemeClr val="tx1"/>
                </a:solidFill>
                <a:latin typeface="+mn-lt"/>
                <a:ea typeface="+mn-ea"/>
                <a:cs typeface="+mn-cs"/>
              </a:rPr>
              <a:t>When students are representing numbers in a variety of ways, they demonstrate their understanding of the use of a number (e.g., my house number is 34), how a number compares to another number (e.g., 34 is 1 less than 35), how a number can be broken into parts (e.g., 34 is 32 + 2), and place value (e.g., 34 is 30 + 4 or 20 + 14 or 10 + 24). </a:t>
            </a:r>
          </a:p>
          <a:p>
            <a:endParaRPr lang="en-CA" sz="1200" b="0" i="0" u="none" strike="noStrike" kern="1200" baseline="0" dirty="0" smtClean="0">
              <a:solidFill>
                <a:schemeClr val="tx1"/>
              </a:solidFill>
              <a:latin typeface="+mn-lt"/>
              <a:ea typeface="+mn-ea"/>
              <a:cs typeface="+mn-cs"/>
            </a:endParaRPr>
          </a:p>
          <a:p>
            <a:r>
              <a:rPr lang="en-CA" sz="1200" b="0" i="0" u="none" strike="noStrike" kern="1200" baseline="0" dirty="0" smtClean="0">
                <a:solidFill>
                  <a:schemeClr val="tx1"/>
                </a:solidFill>
                <a:latin typeface="+mn-lt"/>
                <a:ea typeface="+mn-ea"/>
                <a:cs typeface="+mn-cs"/>
              </a:rPr>
              <a:t>The ability to represent numbers in a variety of ways will benefit students when doing operations and mental mathematics problems. Present number sentences horizontally as well as vertically to encourage students to use different representations of numbers and part-part-whole thinking. </a:t>
            </a:r>
          </a:p>
          <a:p>
            <a:endParaRPr lang="en-CA" sz="1200" b="0" i="0" u="none" strike="noStrike" kern="1200" baseline="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u="none" strike="noStrike" kern="1200" baseline="0" dirty="0" smtClean="0">
                <a:solidFill>
                  <a:schemeClr val="tx1"/>
                </a:solidFill>
                <a:latin typeface="+mn-lt"/>
                <a:ea typeface="+mn-ea"/>
                <a:cs typeface="+mn-cs"/>
              </a:rPr>
              <a:t>Ask students, “</a:t>
            </a:r>
            <a:r>
              <a:rPr lang="en-CA" sz="1200" dirty="0" smtClean="0"/>
              <a:t>What do you notice about 5 in each of these pictures?”  It’s important to have students make different representation</a:t>
            </a:r>
            <a:r>
              <a:rPr lang="en-CA" sz="1200" baseline="0" dirty="0" smtClean="0"/>
              <a:t>s of numbers but it is important to have students to see what they see in each representation.  This question helps students see different relationships in numbers and elicits the big ideas such as:</a:t>
            </a:r>
          </a:p>
          <a:p>
            <a:pPr marL="171450" indent="-171450">
              <a:buFont typeface="Arial" panose="020B0604020202020204" pitchFamily="34" charset="0"/>
              <a:buChar char="•"/>
            </a:pPr>
            <a:r>
              <a:rPr lang="en-CA" sz="1200" b="0" i="0" u="none" strike="noStrike" kern="1200" baseline="0" dirty="0" smtClean="0">
                <a:solidFill>
                  <a:schemeClr val="tx1"/>
                </a:solidFill>
                <a:latin typeface="+mn-lt"/>
                <a:ea typeface="+mn-ea"/>
                <a:cs typeface="+mn-cs"/>
              </a:rPr>
              <a:t>showing the number is made up of parts </a:t>
            </a:r>
          </a:p>
          <a:p>
            <a:pPr marL="171450" indent="-171450">
              <a:buFont typeface="Arial" panose="020B0604020202020204" pitchFamily="34" charset="0"/>
              <a:buChar char="•"/>
            </a:pPr>
            <a:r>
              <a:rPr lang="en-CA" sz="1200" b="0" i="0" u="none" strike="noStrike" kern="1200" baseline="0" dirty="0" smtClean="0">
                <a:solidFill>
                  <a:schemeClr val="tx1"/>
                </a:solidFill>
                <a:latin typeface="+mn-lt"/>
                <a:ea typeface="+mn-ea"/>
                <a:cs typeface="+mn-cs"/>
              </a:rPr>
              <a:t>showing the number is greater or less than another number </a:t>
            </a:r>
          </a:p>
          <a:p>
            <a:pPr marL="171450" indent="-171450">
              <a:buFont typeface="Arial" panose="020B0604020202020204" pitchFamily="34" charset="0"/>
              <a:buChar char="•"/>
            </a:pPr>
            <a:r>
              <a:rPr lang="en-CA" sz="1200" b="0" i="0" u="none" strike="noStrike" kern="1200" baseline="0" dirty="0" smtClean="0">
                <a:solidFill>
                  <a:schemeClr val="tx1"/>
                </a:solidFill>
                <a:latin typeface="+mn-lt"/>
                <a:ea typeface="+mn-ea"/>
                <a:cs typeface="+mn-cs"/>
              </a:rPr>
              <a:t>showing the number is made up of equal parts </a:t>
            </a:r>
          </a:p>
          <a:p>
            <a:pPr marL="171450" indent="-171450">
              <a:buFont typeface="Arial" panose="020B0604020202020204" pitchFamily="34" charset="0"/>
              <a:buChar char="•"/>
            </a:pPr>
            <a:r>
              <a:rPr lang="en-CA" sz="1200" b="0" i="0" u="none" strike="noStrike" kern="1200" baseline="0" dirty="0" smtClean="0">
                <a:solidFill>
                  <a:schemeClr val="tx1"/>
                </a:solidFill>
                <a:latin typeface="+mn-lt"/>
                <a:ea typeface="+mn-ea"/>
                <a:cs typeface="+mn-cs"/>
              </a:rPr>
              <a:t>making the number easy to identify quickly </a:t>
            </a:r>
          </a:p>
          <a:p>
            <a:pPr marL="171450" indent="-171450">
              <a:buFont typeface="Arial" panose="020B0604020202020204" pitchFamily="34" charset="0"/>
              <a:buChar char="•"/>
            </a:pPr>
            <a:r>
              <a:rPr lang="en-CA" sz="1200" b="0" i="0" u="none" strike="noStrike" kern="1200" baseline="0" dirty="0" smtClean="0">
                <a:solidFill>
                  <a:schemeClr val="tx1"/>
                </a:solidFill>
                <a:latin typeface="+mn-lt"/>
                <a:ea typeface="+mn-ea"/>
                <a:cs typeface="+mn-cs"/>
              </a:rPr>
              <a:t>showing the number is close to a familiar benchmark number </a:t>
            </a:r>
          </a:p>
          <a:p>
            <a:pPr marL="171450" indent="-171450">
              <a:buFont typeface="Arial" panose="020B0604020202020204" pitchFamily="34" charset="0"/>
              <a:buChar char="•"/>
            </a:pPr>
            <a:r>
              <a:rPr lang="en-CA" sz="1200" b="0" i="0" u="none" strike="noStrike" kern="1200" baseline="0" dirty="0" smtClean="0">
                <a:solidFill>
                  <a:schemeClr val="tx1"/>
                </a:solidFill>
                <a:latin typeface="+mn-lt"/>
                <a:ea typeface="+mn-ea"/>
                <a:cs typeface="+mn-cs"/>
              </a:rPr>
              <a:t>showing how the number relates to another number </a:t>
            </a:r>
          </a:p>
          <a:p>
            <a:endParaRPr lang="en-CA" sz="1200" b="0" i="0" u="none" strike="noStrike" kern="1200" baseline="0" dirty="0" smtClean="0">
              <a:solidFill>
                <a:schemeClr val="tx1"/>
              </a:solidFill>
              <a:latin typeface="+mn-lt"/>
              <a:ea typeface="+mn-ea"/>
              <a:cs typeface="+mn-cs"/>
            </a:endParaRPr>
          </a:p>
          <a:p>
            <a:r>
              <a:rPr lang="en-CA" sz="1200" b="0" i="0" u="none" strike="noStrike" kern="1200" baseline="0" dirty="0" smtClean="0">
                <a:solidFill>
                  <a:schemeClr val="tx1"/>
                </a:solidFill>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dirty="0" smtClean="0"/>
          </a:p>
          <a:p>
            <a:endParaRPr lang="en-CA" sz="1200" b="0" i="0" u="none" strike="noStrike" kern="1200" baseline="0" dirty="0" smtClean="0">
              <a:solidFill>
                <a:schemeClr val="tx1"/>
              </a:solidFill>
              <a:latin typeface="+mn-lt"/>
              <a:ea typeface="+mn-ea"/>
              <a:cs typeface="+mn-cs"/>
            </a:endParaRPr>
          </a:p>
        </p:txBody>
      </p:sp>
    </p:spTree>
    <p:extLst>
      <p:ext uri="{BB962C8B-B14F-4D97-AF65-F5344CB8AC3E}">
        <p14:creationId xmlns:p14="http://schemas.microsoft.com/office/powerpoint/2010/main" val="67622377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r>
              <a:rPr lang="en-CA" sz="1200" b="0" i="0" u="none" strike="noStrike" kern="1200" baseline="0" dirty="0" smtClean="0">
                <a:solidFill>
                  <a:schemeClr val="tx1"/>
                </a:solidFill>
                <a:latin typeface="+mn-lt"/>
                <a:ea typeface="+mn-ea"/>
                <a:cs typeface="+mn-cs"/>
              </a:rPr>
              <a:t>Students can work synchronously in breakout groups or asynchronously at home.  </a:t>
            </a:r>
          </a:p>
          <a:p>
            <a:endParaRPr lang="en-CA" sz="1200" b="0" i="0" u="none" strike="noStrike" kern="1200" baseline="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baseline="0" dirty="0" smtClean="0"/>
              <a:t>Assessment: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smtClean="0">
                <a:solidFill>
                  <a:schemeClr val="tx1"/>
                </a:solidFill>
                <a:effectLst/>
                <a:latin typeface="+mn-lt"/>
                <a:ea typeface="+mn-ea"/>
                <a:cs typeface="+mn-cs"/>
              </a:rPr>
              <a:t>This template may be uploaded to </a:t>
            </a:r>
            <a:r>
              <a:rPr lang="en-CA" sz="1200" kern="1200" dirty="0" err="1" smtClean="0">
                <a:solidFill>
                  <a:schemeClr val="tx1"/>
                </a:solidFill>
                <a:effectLst/>
                <a:latin typeface="+mn-lt"/>
                <a:ea typeface="+mn-ea"/>
                <a:cs typeface="+mn-cs"/>
              </a:rPr>
              <a:t>SeeSaw</a:t>
            </a:r>
            <a:r>
              <a:rPr lang="en-CA" sz="1200" kern="1200" dirty="0" smtClean="0">
                <a:solidFill>
                  <a:schemeClr val="tx1"/>
                </a:solidFill>
                <a:effectLst/>
                <a:latin typeface="+mn-lt"/>
                <a:ea typeface="+mn-ea"/>
                <a:cs typeface="+mn-cs"/>
              </a:rPr>
              <a:t> or a similar platform for students to use. </a:t>
            </a:r>
          </a:p>
          <a:p>
            <a:r>
              <a:rPr lang="en-CA" baseline="0" dirty="0" smtClean="0"/>
              <a:t>These questions could also be used with individually students for assessment.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dirty="0" smtClean="0"/>
          </a:p>
          <a:p>
            <a:endParaRPr lang="en-CA" sz="1200" b="0" i="0" u="none" strike="noStrike" kern="1200" baseline="0" dirty="0" smtClean="0">
              <a:solidFill>
                <a:schemeClr val="tx1"/>
              </a:solidFill>
              <a:latin typeface="+mn-lt"/>
              <a:ea typeface="+mn-ea"/>
              <a:cs typeface="+mn-cs"/>
            </a:endParaRPr>
          </a:p>
        </p:txBody>
      </p:sp>
    </p:spTree>
    <p:extLst>
      <p:ext uri="{BB962C8B-B14F-4D97-AF65-F5344CB8AC3E}">
        <p14:creationId xmlns:p14="http://schemas.microsoft.com/office/powerpoint/2010/main" val="16667510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D00F4C1E-0650-3D47-B8B9-F7906B5CA43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144046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291179" indent="-291179">
              <a:buAutoNum type="romanUcParenR"/>
            </a:pPr>
            <a:endParaRPr dirty="0"/>
          </a:p>
        </p:txBody>
      </p:sp>
    </p:spTree>
    <p:extLst>
      <p:ext uri="{BB962C8B-B14F-4D97-AF65-F5344CB8AC3E}">
        <p14:creationId xmlns:p14="http://schemas.microsoft.com/office/powerpoint/2010/main" val="112221821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r>
              <a:rPr lang="en-CA" sz="1200" kern="1200" dirty="0" smtClean="0">
                <a:solidFill>
                  <a:schemeClr val="tx1"/>
                </a:solidFill>
                <a:effectLst/>
                <a:latin typeface="+mn-lt"/>
                <a:ea typeface="+mn-ea"/>
                <a:cs typeface="+mn-cs"/>
              </a:rPr>
              <a:t>Instead</a:t>
            </a:r>
            <a:r>
              <a:rPr lang="en-CA" sz="1200" kern="1200" baseline="0" dirty="0" smtClean="0">
                <a:solidFill>
                  <a:schemeClr val="tx1"/>
                </a:solidFill>
                <a:effectLst/>
                <a:latin typeface="+mn-lt"/>
                <a:ea typeface="+mn-ea"/>
                <a:cs typeface="+mn-cs"/>
              </a:rPr>
              <a:t> of just </a:t>
            </a:r>
            <a:r>
              <a:rPr lang="en-CA" sz="1200" kern="1200" dirty="0" smtClean="0">
                <a:solidFill>
                  <a:schemeClr val="tx1"/>
                </a:solidFill>
                <a:effectLst/>
                <a:latin typeface="+mn-lt"/>
                <a:ea typeface="+mn-ea"/>
                <a:cs typeface="+mn-cs"/>
              </a:rPr>
              <a:t>performing the activity on the card that number of times, adapt</a:t>
            </a:r>
            <a:r>
              <a:rPr lang="en-CA" sz="1200" kern="1200" baseline="0" dirty="0" smtClean="0">
                <a:solidFill>
                  <a:schemeClr val="tx1"/>
                </a:solidFill>
                <a:effectLst/>
                <a:latin typeface="+mn-lt"/>
                <a:ea typeface="+mn-ea"/>
                <a:cs typeface="+mn-cs"/>
              </a:rPr>
              <a:t> the number by telling students to take the action and the number and do the following:</a:t>
            </a:r>
          </a:p>
          <a:p>
            <a:endParaRPr lang="en-CA" sz="1200" kern="1200" baseline="0" dirty="0" smtClean="0">
              <a:solidFill>
                <a:schemeClr val="tx1"/>
              </a:solidFill>
              <a:effectLst/>
              <a:latin typeface="+mn-lt"/>
              <a:ea typeface="+mn-ea"/>
              <a:cs typeface="+mn-cs"/>
            </a:endParaRPr>
          </a:p>
          <a:p>
            <a:pPr marL="171450" indent="-171450">
              <a:buFont typeface="Arial" panose="020B0604020202020204" pitchFamily="34" charset="0"/>
              <a:buChar char="•"/>
            </a:pPr>
            <a:r>
              <a:rPr lang="en-CA" sz="1200" kern="1200" baseline="0" dirty="0" smtClean="0">
                <a:solidFill>
                  <a:schemeClr val="tx1"/>
                </a:solidFill>
                <a:effectLst/>
                <a:latin typeface="+mn-lt"/>
                <a:ea typeface="+mn-ea"/>
                <a:cs typeface="+mn-cs"/>
              </a:rPr>
              <a:t>Act out the number one less  than the number shown on the card,</a:t>
            </a:r>
          </a:p>
          <a:p>
            <a:pPr marL="171450" indent="-171450">
              <a:buFont typeface="Arial" panose="020B0604020202020204" pitchFamily="34" charset="0"/>
              <a:buChar char="•"/>
            </a:pPr>
            <a:r>
              <a:rPr lang="en-CA" sz="1200" kern="1200" baseline="0" dirty="0" smtClean="0">
                <a:solidFill>
                  <a:schemeClr val="tx1"/>
                </a:solidFill>
                <a:effectLst/>
                <a:latin typeface="+mn-lt"/>
                <a:ea typeface="+mn-ea"/>
                <a:cs typeface="+mn-cs"/>
              </a:rPr>
              <a:t>Act out the number one more than the number shown on the card.</a:t>
            </a:r>
          </a:p>
          <a:p>
            <a:pPr marL="0" indent="0">
              <a:buFont typeface="Arial" panose="020B0604020202020204" pitchFamily="34" charset="0"/>
              <a:buNone/>
            </a:pPr>
            <a:endParaRPr lang="en-CA" sz="1200" kern="1200" dirty="0" smtClean="0">
              <a:solidFill>
                <a:schemeClr val="tx1"/>
              </a:solidFill>
              <a:effectLst/>
              <a:latin typeface="+mn-lt"/>
              <a:ea typeface="+mn-ea"/>
              <a:cs typeface="+mn-cs"/>
            </a:endParaRPr>
          </a:p>
          <a:p>
            <a:endParaRPr lang="en-CA"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Action</a:t>
            </a:r>
            <a:r>
              <a:rPr lang="en-CA" sz="1200" kern="1200" baseline="0" dirty="0" smtClean="0">
                <a:solidFill>
                  <a:schemeClr val="tx1"/>
                </a:solidFill>
                <a:effectLst/>
                <a:latin typeface="+mn-lt"/>
                <a:ea typeface="+mn-ea"/>
                <a:cs typeface="+mn-cs"/>
              </a:rPr>
              <a:t> cards can be found in the Kindergarten Support Document BLMs (https://www.edu.gov.mb.ca/k12/cur/math/k_support/blms/index.html) </a:t>
            </a:r>
            <a:endParaRPr lang="en-CA" dirty="0"/>
          </a:p>
        </p:txBody>
      </p:sp>
    </p:spTree>
    <p:extLst>
      <p:ext uri="{BB962C8B-B14F-4D97-AF65-F5344CB8AC3E}">
        <p14:creationId xmlns:p14="http://schemas.microsoft.com/office/powerpoint/2010/main" val="59189290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r>
              <a:rPr lang="en-CA" sz="1200" kern="1200" dirty="0" smtClean="0">
                <a:solidFill>
                  <a:schemeClr val="tx1"/>
                </a:solidFill>
                <a:effectLst/>
                <a:latin typeface="+mn-lt"/>
                <a:ea typeface="+mn-ea"/>
                <a:cs typeface="+mn-cs"/>
              </a:rPr>
              <a:t>This</a:t>
            </a:r>
            <a:r>
              <a:rPr lang="en-CA" sz="1200" kern="1200" baseline="0" dirty="0" smtClean="0">
                <a:solidFill>
                  <a:schemeClr val="tx1"/>
                </a:solidFill>
                <a:effectLst/>
                <a:latin typeface="+mn-lt"/>
                <a:ea typeface="+mn-ea"/>
                <a:cs typeface="+mn-cs"/>
              </a:rPr>
              <a:t> slide is good to discuss attributes of buttons and review the principles of counting.  Guiding questions;</a:t>
            </a:r>
          </a:p>
          <a:p>
            <a:pPr marL="171450" indent="-171450">
              <a:buFont typeface="Arial" panose="020B0604020202020204" pitchFamily="34" charset="0"/>
              <a:buChar char="•"/>
            </a:pPr>
            <a:r>
              <a:rPr lang="en-CA" sz="1200" kern="1200" dirty="0" smtClean="0">
                <a:solidFill>
                  <a:schemeClr val="tx1"/>
                </a:solidFill>
                <a:effectLst/>
                <a:latin typeface="+mn-lt"/>
                <a:ea typeface="+mn-ea"/>
                <a:cs typeface="+mn-cs"/>
              </a:rPr>
              <a:t>What do you notice?</a:t>
            </a:r>
          </a:p>
          <a:p>
            <a:pPr marL="171450" indent="-171450">
              <a:buFont typeface="Arial" panose="020B0604020202020204" pitchFamily="34" charset="0"/>
              <a:buChar char="•"/>
            </a:pPr>
            <a:r>
              <a:rPr lang="en-CA" sz="1200" kern="1200" dirty="0" smtClean="0">
                <a:solidFill>
                  <a:schemeClr val="tx1"/>
                </a:solidFill>
                <a:effectLst/>
                <a:latin typeface="+mn-lt"/>
                <a:ea typeface="+mn-ea"/>
                <a:cs typeface="+mn-cs"/>
              </a:rPr>
              <a:t>Can you describe the buttons?</a:t>
            </a:r>
          </a:p>
          <a:p>
            <a:pPr marL="171450" indent="-171450">
              <a:buFont typeface="Arial" panose="020B0604020202020204" pitchFamily="34" charset="0"/>
              <a:buChar char="•"/>
            </a:pPr>
            <a:r>
              <a:rPr lang="en-CA" sz="1200" kern="1200" dirty="0" smtClean="0">
                <a:solidFill>
                  <a:schemeClr val="tx1"/>
                </a:solidFill>
                <a:effectLst/>
                <a:latin typeface="+mn-lt"/>
                <a:ea typeface="+mn-ea"/>
                <a:cs typeface="+mn-cs"/>
              </a:rPr>
              <a:t>If </a:t>
            </a:r>
            <a:r>
              <a:rPr lang="en-CA" sz="1200" kern="1200" baseline="0" dirty="0" smtClean="0">
                <a:solidFill>
                  <a:schemeClr val="tx1"/>
                </a:solidFill>
                <a:effectLst/>
                <a:latin typeface="+mn-lt"/>
                <a:ea typeface="+mn-ea"/>
                <a:cs typeface="+mn-cs"/>
              </a:rPr>
              <a:t> I </a:t>
            </a:r>
            <a:r>
              <a:rPr lang="en-CA" sz="1200" kern="1200" dirty="0" smtClean="0">
                <a:solidFill>
                  <a:schemeClr val="tx1"/>
                </a:solidFill>
                <a:effectLst/>
                <a:latin typeface="+mn-lt"/>
                <a:ea typeface="+mn-ea"/>
                <a:cs typeface="+mn-cs"/>
              </a:rPr>
              <a:t>start counting</a:t>
            </a:r>
            <a:r>
              <a:rPr lang="en-CA" sz="1200" kern="1200" baseline="0" dirty="0" smtClean="0">
                <a:solidFill>
                  <a:schemeClr val="tx1"/>
                </a:solidFill>
                <a:effectLst/>
                <a:latin typeface="+mn-lt"/>
                <a:ea typeface="+mn-ea"/>
                <a:cs typeface="+mn-cs"/>
              </a:rPr>
              <a:t> at a different button will we still get 6?</a:t>
            </a:r>
          </a:p>
          <a:p>
            <a:pPr marL="171450" indent="-171450">
              <a:buFont typeface="Arial" panose="020B0604020202020204" pitchFamily="34" charset="0"/>
              <a:buChar char="•"/>
            </a:pPr>
            <a:r>
              <a:rPr lang="en-CA" sz="1200" kern="1200" dirty="0" smtClean="0">
                <a:solidFill>
                  <a:schemeClr val="tx1"/>
                </a:solidFill>
                <a:effectLst/>
                <a:latin typeface="+mn-lt"/>
                <a:ea typeface="+mn-ea"/>
                <a:cs typeface="+mn-cs"/>
              </a:rPr>
              <a:t>Can we count the buttons in different ways?</a:t>
            </a:r>
          </a:p>
          <a:p>
            <a:pPr marL="171450" indent="-171450">
              <a:buFont typeface="Arial" panose="020B0604020202020204" pitchFamily="34" charset="0"/>
              <a:buChar char="•"/>
            </a:pPr>
            <a:r>
              <a:rPr lang="en-CA" sz="1200" kern="1200" dirty="0" smtClean="0">
                <a:solidFill>
                  <a:schemeClr val="tx1"/>
                </a:solidFill>
                <a:effectLst/>
                <a:latin typeface="+mn-lt"/>
                <a:ea typeface="+mn-ea"/>
                <a:cs typeface="+mn-cs"/>
              </a:rPr>
              <a:t>Can we count the buttons starting with this button.</a:t>
            </a:r>
          </a:p>
          <a:p>
            <a:pPr marL="171450" indent="-171450">
              <a:buFont typeface="Arial" panose="020B0604020202020204" pitchFamily="34" charset="0"/>
              <a:buChar char="•"/>
            </a:pPr>
            <a:r>
              <a:rPr lang="en-CA" sz="1200" kern="1200" dirty="0" smtClean="0">
                <a:solidFill>
                  <a:schemeClr val="tx1"/>
                </a:solidFill>
                <a:effectLst/>
                <a:latin typeface="+mn-lt"/>
                <a:ea typeface="+mn-ea"/>
                <a:cs typeface="+mn-cs"/>
              </a:rPr>
              <a:t>Would the buttons fit on a five frame?</a:t>
            </a:r>
          </a:p>
          <a:p>
            <a:r>
              <a:rPr lang="en-CA" dirty="0" smtClean="0"/>
              <a:t>t</a:t>
            </a:r>
          </a:p>
          <a:p>
            <a:r>
              <a:rPr lang="en-CA" sz="2800" dirty="0" smtClean="0"/>
              <a:t>We want students</a:t>
            </a:r>
            <a:r>
              <a:rPr lang="en-CA" sz="2800" baseline="0" dirty="0" smtClean="0"/>
              <a:t> to “trust the count’.  </a:t>
            </a:r>
            <a:r>
              <a:rPr lang="en-CA" sz="2800" dirty="0" smtClean="0"/>
              <a:t>“Trusting the count” allows students to know that if they count a set of objects more than once, they will get the same amount.</a:t>
            </a:r>
            <a:r>
              <a:rPr lang="en-CA" sz="2800" b="1" dirty="0" smtClean="0"/>
              <a:t>  </a:t>
            </a:r>
            <a:r>
              <a:rPr lang="en-CA" sz="2800" dirty="0" smtClean="0"/>
              <a:t> “Trusting the count” is knowing that:</a:t>
            </a:r>
          </a:p>
          <a:p>
            <a:pPr marL="457200" indent="-457200">
              <a:buFont typeface="Arial" panose="020B0604020202020204" pitchFamily="34" charset="0"/>
              <a:buChar char="•"/>
            </a:pPr>
            <a:r>
              <a:rPr lang="en-CA" sz="2800" dirty="0" smtClean="0"/>
              <a:t>when you’re counting a set of objects, the last number you say represents the total number in the set.</a:t>
            </a:r>
          </a:p>
          <a:p>
            <a:pPr marL="457200" lvl="0" indent="-457200">
              <a:buFont typeface="Arial" panose="020B0604020202020204" pitchFamily="34" charset="0"/>
              <a:buChar char="•"/>
            </a:pPr>
            <a:r>
              <a:rPr lang="en-CA" sz="2800" dirty="0" smtClean="0"/>
              <a:t>if you count a set of objects and then count it again, you’ll get the same answer…every time.</a:t>
            </a:r>
          </a:p>
          <a:p>
            <a:pPr marL="457200" lvl="0" indent="-457200">
              <a:buFont typeface="Arial" panose="020B0604020202020204" pitchFamily="34" charset="0"/>
              <a:buChar char="•"/>
            </a:pPr>
            <a:r>
              <a:rPr lang="en-CA" sz="2800" dirty="0" smtClean="0"/>
              <a:t>if you move around a set of objects but nothing is added or removed from the set, you’ll get the same answer,</a:t>
            </a:r>
            <a:r>
              <a:rPr lang="en-CA" sz="2800" baseline="0" dirty="0" smtClean="0"/>
              <a:t> </a:t>
            </a:r>
            <a:r>
              <a:rPr lang="en-CA" sz="2800" dirty="0" smtClean="0"/>
              <a:t>every time.</a:t>
            </a:r>
          </a:p>
          <a:p>
            <a:endParaRPr lang="en-CA" dirty="0"/>
          </a:p>
        </p:txBody>
      </p:sp>
    </p:spTree>
    <p:extLst>
      <p:ext uri="{BB962C8B-B14F-4D97-AF65-F5344CB8AC3E}">
        <p14:creationId xmlns:p14="http://schemas.microsoft.com/office/powerpoint/2010/main" val="21362150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r>
              <a:rPr lang="en-CA" dirty="0" smtClean="0"/>
              <a:t>Discuss the questions.  </a:t>
            </a:r>
          </a:p>
          <a:p>
            <a:r>
              <a:rPr lang="en-CA" dirty="0" smtClean="0"/>
              <a:t>The range of answers</a:t>
            </a:r>
            <a:r>
              <a:rPr lang="en-CA" baseline="0" dirty="0" smtClean="0"/>
              <a:t> may vary.  Some students will say the five frame because the frame is full.  A student may say the dice because they play games and use it all the time.  The reflections from students will help you understand their thinking.  An additional question to ask students is, “Does how each picture is shown, help you see the number more quickly and easily ?”  OR “Which picture did you just know there was 5?”  </a:t>
            </a:r>
          </a:p>
          <a:p>
            <a:r>
              <a:rPr lang="en-CA" baseline="0" dirty="0" smtClean="0"/>
              <a:t>We want to have students not relying on counting from one.  The tools we use helps us relate number to objects, conservation of number, representation of number and with part-part-whole understanding.  </a:t>
            </a:r>
            <a:endParaRPr lang="en-CA" dirty="0"/>
          </a:p>
        </p:txBody>
      </p:sp>
    </p:spTree>
    <p:extLst>
      <p:ext uri="{BB962C8B-B14F-4D97-AF65-F5344CB8AC3E}">
        <p14:creationId xmlns:p14="http://schemas.microsoft.com/office/powerpoint/2010/main" val="170004151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Students need to learn what we mean when we say something is more, less or the same (comparison).  We need to attach meaning to counting with experiences that show quantity.  Building piles of buttons, shoes, mitts, toys, blocks or anything around the class or house and asking the question repeatedly will help students learn the concept.  </a:t>
            </a:r>
          </a:p>
          <a:p>
            <a:endParaRPr lang="en-CA" sz="1200" b="0" i="0" u="none" strike="noStrike" kern="1200" baseline="0" dirty="0" smtClean="0">
              <a:solidFill>
                <a:schemeClr val="tx1"/>
              </a:solidFill>
              <a:latin typeface="+mn-lt"/>
              <a:ea typeface="+mn-ea"/>
              <a:cs typeface="+mn-cs"/>
            </a:endParaRPr>
          </a:p>
          <a:p>
            <a:r>
              <a:rPr lang="en-CA" sz="1200" b="0" i="0" u="none" strike="noStrike" kern="1200" baseline="0" dirty="0" smtClean="0">
                <a:solidFill>
                  <a:schemeClr val="tx1"/>
                </a:solidFill>
                <a:latin typeface="+mn-lt"/>
                <a:ea typeface="+mn-ea"/>
                <a:cs typeface="+mn-cs"/>
              </a:rPr>
              <a:t>With the PowerPoint in edit mode, you can count the items to reinforce the one-to-one principle.  Match bones to the dogs to make comparisons.  </a:t>
            </a:r>
          </a:p>
          <a:p>
            <a:endParaRPr lang="en-CA" sz="1200" b="0" i="1" u="none" strike="noStrike" kern="1200" baseline="0" dirty="0" smtClean="0">
              <a:solidFill>
                <a:schemeClr val="tx1"/>
              </a:solidFill>
              <a:latin typeface="+mn-lt"/>
              <a:ea typeface="+mn-ea"/>
              <a:cs typeface="+mn-cs"/>
            </a:endParaRPr>
          </a:p>
          <a:p>
            <a:r>
              <a:rPr lang="en-CA" sz="1200" b="0" i="0" u="none" strike="noStrike" kern="1200" baseline="0" dirty="0" smtClean="0">
                <a:solidFill>
                  <a:schemeClr val="tx1"/>
                </a:solidFill>
                <a:latin typeface="+mn-lt"/>
                <a:ea typeface="+mn-ea"/>
                <a:cs typeface="+mn-cs"/>
              </a:rPr>
              <a:t>Question adapted from </a:t>
            </a:r>
            <a:r>
              <a:rPr lang="en-CA" sz="1200" b="0" i="1" u="none" strike="noStrike" kern="1200" baseline="0" dirty="0" smtClean="0">
                <a:solidFill>
                  <a:schemeClr val="tx1"/>
                </a:solidFill>
                <a:latin typeface="+mn-lt"/>
                <a:ea typeface="+mn-ea"/>
                <a:cs typeface="+mn-cs"/>
              </a:rPr>
              <a:t>Math for Young Children:  Building A Strong Foundation in </a:t>
            </a:r>
            <a:r>
              <a:rPr lang="en-CA" sz="1200" b="0" i="1" u="none" strike="noStrike" kern="1200" baseline="0" dirty="0" err="1" smtClean="0">
                <a:solidFill>
                  <a:schemeClr val="tx1"/>
                </a:solidFill>
                <a:latin typeface="+mn-lt"/>
                <a:ea typeface="+mn-ea"/>
                <a:cs typeface="+mn-cs"/>
              </a:rPr>
              <a:t>PreK</a:t>
            </a:r>
            <a:r>
              <a:rPr lang="en-CA" sz="1200" b="0" i="1" u="none" strike="noStrike" kern="1200" baseline="0" dirty="0" smtClean="0">
                <a:solidFill>
                  <a:schemeClr val="tx1"/>
                </a:solidFill>
                <a:latin typeface="+mn-lt"/>
                <a:ea typeface="+mn-ea"/>
                <a:cs typeface="+mn-cs"/>
              </a:rPr>
              <a:t>-Grade 2 </a:t>
            </a:r>
            <a:r>
              <a:rPr lang="en-CA" sz="1200" b="0" i="0" u="none" strike="noStrike" kern="1200" baseline="0" dirty="0" smtClean="0">
                <a:solidFill>
                  <a:schemeClr val="tx1"/>
                </a:solidFill>
                <a:latin typeface="+mn-lt"/>
                <a:ea typeface="+mn-ea"/>
                <a:cs typeface="+mn-cs"/>
              </a:rPr>
              <a:t>by Marian Small, Teachers College, 2018.  </a:t>
            </a:r>
          </a:p>
        </p:txBody>
      </p:sp>
      <p:sp>
        <p:nvSpPr>
          <p:cNvPr id="4" name="Slide Number Placeholder 3"/>
          <p:cNvSpPr>
            <a:spLocks noGrp="1"/>
          </p:cNvSpPr>
          <p:nvPr>
            <p:ph type="sldNum" sz="quarter" idx="10"/>
          </p:nvPr>
        </p:nvSpPr>
        <p:spPr/>
        <p:txBody>
          <a:bodyPr/>
          <a:lstStyle/>
          <a:p>
            <a:fld id="{3EB05530-18B3-4D8D-AA46-1BA80417C9DF}" type="slidenum">
              <a:rPr lang="en-CA" smtClean="0"/>
              <a:t>49</a:t>
            </a:fld>
            <a:endParaRPr lang="en-CA"/>
          </a:p>
        </p:txBody>
      </p:sp>
    </p:spTree>
    <p:extLst>
      <p:ext uri="{BB962C8B-B14F-4D97-AF65-F5344CB8AC3E}">
        <p14:creationId xmlns:p14="http://schemas.microsoft.com/office/powerpoint/2010/main" val="172503457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The number path is</a:t>
            </a:r>
            <a:r>
              <a:rPr lang="en-CA" baseline="0" dirty="0"/>
              <a:t> </a:t>
            </a:r>
            <a:r>
              <a:rPr lang="en-CA" dirty="0"/>
              <a:t>a good tool to use before</a:t>
            </a:r>
            <a:r>
              <a:rPr lang="en-CA" baseline="0" dirty="0"/>
              <a:t> students use the number line.  The number path is a counting model.  Each rectangle space can be counted.  The units on a number path are easier to recognize.  The number path accentuates the units (the spaces).  Students can also build a number path with linking cubes.  The cubes show that each block is “one unit”, and that same unit is repeated over and over (iterated) to form the number path.  This is a big idea for measurement.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baseline="0" dirty="0"/>
              <a:t>Students will give various answers.  There are four text boxes available to write in.  You can have students share their responses orally or in the chat box and </a:t>
            </a:r>
            <a:r>
              <a:rPr lang="en-CA" baseline="0" dirty="0" smtClean="0"/>
              <a:t>you can write them in the boxes.  </a:t>
            </a:r>
            <a:r>
              <a:rPr lang="en-CA" baseline="0" dirty="0"/>
              <a:t>If students do not notice how the numbers are shaded in groups of five, ask them about it.  The shading helps students recognize benchmark numbers.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baseline="0" dirty="0" smtClean="0"/>
              <a:t>How the number </a:t>
            </a:r>
            <a:r>
              <a:rPr lang="en-CA" baseline="0" dirty="0"/>
              <a:t>pathway is </a:t>
            </a:r>
            <a:r>
              <a:rPr lang="en-CA" baseline="0" dirty="0" smtClean="0"/>
              <a:t>structured (shaded) </a:t>
            </a:r>
            <a:r>
              <a:rPr lang="en-CA" baseline="0" dirty="0"/>
              <a:t>brings out the importance of the benchmark numbers such as 5 and 10.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CA"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CA"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endParaRPr lang="en-CA" dirty="0"/>
          </a:p>
        </p:txBody>
      </p:sp>
    </p:spTree>
    <p:extLst>
      <p:ext uri="{BB962C8B-B14F-4D97-AF65-F5344CB8AC3E}">
        <p14:creationId xmlns:p14="http://schemas.microsoft.com/office/powerpoint/2010/main" val="235686044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baseline="0" dirty="0"/>
              <a:t>Have students describe or copy slide to give to students.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baseline="0" dirty="0"/>
              <a:t>*Remember if they are showing you five, the first five rectangles need to be circled. If you show 7, the first seven rectangles must be circled. This supports the counting principle of cardinality.  Emphasize how the structure of this number path helps them recognize numbers quickly.  The structure can support students to get past counting one-to-one. </a:t>
            </a:r>
            <a:r>
              <a:rPr lang="en-CA" dirty="0">
                <a:effectLst/>
              </a:rPr>
              <a:t>The shading on</a:t>
            </a:r>
            <a:r>
              <a:rPr lang="en-CA" baseline="0" dirty="0">
                <a:effectLst/>
              </a:rPr>
              <a:t> the number paths in groups of 5 makes it </a:t>
            </a:r>
            <a:r>
              <a:rPr lang="en-CA" dirty="0">
                <a:effectLst/>
              </a:rPr>
              <a:t>easier to</a:t>
            </a:r>
            <a:r>
              <a:rPr lang="en-CA" baseline="0" dirty="0">
                <a:effectLst/>
              </a:rPr>
              <a:t> </a:t>
            </a:r>
            <a:r>
              <a:rPr lang="en-CA" dirty="0">
                <a:effectLst/>
              </a:rPr>
              <a:t>relate numbers to the benchmarks of 5 and 10.</a:t>
            </a:r>
            <a:r>
              <a:rPr lang="en-CA" baseline="0"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CA"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endParaRPr lang="en-CA" dirty="0"/>
          </a:p>
        </p:txBody>
      </p:sp>
    </p:spTree>
    <p:extLst>
      <p:ext uri="{BB962C8B-B14F-4D97-AF65-F5344CB8AC3E}">
        <p14:creationId xmlns:p14="http://schemas.microsoft.com/office/powerpoint/2010/main" val="71859545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baseline="0"/>
              <a:t>Have students show different numbers. Remember if they are showing you five, the first five rectangles need to be shaded or circled.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baseline="0"/>
          </a:p>
          <a:p>
            <a:pPr marL="0" marR="0" lvl="0" indent="0" algn="l" defTabSz="914400" rtl="0" eaLnBrk="1" fontAlgn="auto" latinLnBrk="0" hangingPunct="1">
              <a:lnSpc>
                <a:spcPct val="100000"/>
              </a:lnSpc>
              <a:spcBef>
                <a:spcPts val="0"/>
              </a:spcBef>
              <a:spcAft>
                <a:spcPts val="0"/>
              </a:spcAft>
              <a:buClrTx/>
              <a:buSzTx/>
              <a:buFontTx/>
              <a:buNone/>
              <a:tabLst/>
              <a:defRPr/>
            </a:pPr>
            <a:endParaRPr lang="en-CA" baseline="0"/>
          </a:p>
          <a:p>
            <a:pPr marL="0" marR="0" lvl="0" indent="0" algn="l" defTabSz="914400" rtl="0" eaLnBrk="1" fontAlgn="auto" latinLnBrk="0" hangingPunct="1">
              <a:lnSpc>
                <a:spcPct val="100000"/>
              </a:lnSpc>
              <a:spcBef>
                <a:spcPts val="0"/>
              </a:spcBef>
              <a:spcAft>
                <a:spcPts val="0"/>
              </a:spcAft>
              <a:buClrTx/>
              <a:buSzTx/>
              <a:buFontTx/>
              <a:buNone/>
              <a:tabLst/>
              <a:defRPr/>
            </a:pPr>
            <a:endParaRPr lang="en-CA"/>
          </a:p>
          <a:p>
            <a:endParaRPr lang="en-CA"/>
          </a:p>
        </p:txBody>
      </p:sp>
    </p:spTree>
    <p:extLst>
      <p:ext uri="{BB962C8B-B14F-4D97-AF65-F5344CB8AC3E}">
        <p14:creationId xmlns:p14="http://schemas.microsoft.com/office/powerpoint/2010/main" val="122168042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baseline="0"/>
              <a:t>Have students describe or copy slide to give to students.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baseline="0"/>
          </a:p>
          <a:p>
            <a:pPr marL="0" marR="0" lvl="0" indent="0" algn="l" defTabSz="914400" rtl="0" eaLnBrk="1" fontAlgn="auto" latinLnBrk="0" hangingPunct="1">
              <a:lnSpc>
                <a:spcPct val="100000"/>
              </a:lnSpc>
              <a:spcBef>
                <a:spcPts val="0"/>
              </a:spcBef>
              <a:spcAft>
                <a:spcPts val="0"/>
              </a:spcAft>
              <a:buClrTx/>
              <a:buSzTx/>
              <a:buFontTx/>
              <a:buNone/>
              <a:tabLst/>
              <a:defRPr/>
            </a:pPr>
            <a:endParaRPr lang="en-CA"/>
          </a:p>
          <a:p>
            <a:endParaRPr lang="en-CA"/>
          </a:p>
        </p:txBody>
      </p:sp>
    </p:spTree>
    <p:extLst>
      <p:ext uri="{BB962C8B-B14F-4D97-AF65-F5344CB8AC3E}">
        <p14:creationId xmlns:p14="http://schemas.microsoft.com/office/powerpoint/2010/main" val="426399715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baseline="0"/>
              <a:t>Have students describe or copy slide to give to students.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baseline="0"/>
          </a:p>
          <a:p>
            <a:pPr marL="0" marR="0" lvl="0" indent="0" algn="l" defTabSz="914400" rtl="0" eaLnBrk="1" fontAlgn="auto" latinLnBrk="0" hangingPunct="1">
              <a:lnSpc>
                <a:spcPct val="100000"/>
              </a:lnSpc>
              <a:spcBef>
                <a:spcPts val="0"/>
              </a:spcBef>
              <a:spcAft>
                <a:spcPts val="0"/>
              </a:spcAft>
              <a:buClrTx/>
              <a:buSzTx/>
              <a:buFontTx/>
              <a:buNone/>
              <a:tabLst/>
              <a:defRPr/>
            </a:pPr>
            <a:endParaRPr lang="en-CA" baseline="0"/>
          </a:p>
          <a:p>
            <a:pPr marL="0" marR="0" lvl="0" indent="0" algn="l" defTabSz="914400" rtl="0" eaLnBrk="1" fontAlgn="auto" latinLnBrk="0" hangingPunct="1">
              <a:lnSpc>
                <a:spcPct val="100000"/>
              </a:lnSpc>
              <a:spcBef>
                <a:spcPts val="0"/>
              </a:spcBef>
              <a:spcAft>
                <a:spcPts val="0"/>
              </a:spcAft>
              <a:buClrTx/>
              <a:buSzTx/>
              <a:buFontTx/>
              <a:buNone/>
              <a:tabLst/>
              <a:defRPr/>
            </a:pPr>
            <a:endParaRPr lang="en-CA"/>
          </a:p>
          <a:p>
            <a:endParaRPr lang="en-CA"/>
          </a:p>
        </p:txBody>
      </p:sp>
    </p:spTree>
    <p:extLst>
      <p:ext uri="{BB962C8B-B14F-4D97-AF65-F5344CB8AC3E}">
        <p14:creationId xmlns:p14="http://schemas.microsoft.com/office/powerpoint/2010/main" val="15617913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D00F4C1E-0650-3D47-B8B9-F7906B5CA43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9821993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baseline="0"/>
              <a:t>Have students describe or copy slide to give to students.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baseline="0"/>
          </a:p>
          <a:p>
            <a:pPr marL="0" marR="0" lvl="0" indent="0" algn="l" defTabSz="914400" rtl="0" eaLnBrk="1" fontAlgn="auto" latinLnBrk="0" hangingPunct="1">
              <a:lnSpc>
                <a:spcPct val="100000"/>
              </a:lnSpc>
              <a:spcBef>
                <a:spcPts val="0"/>
              </a:spcBef>
              <a:spcAft>
                <a:spcPts val="0"/>
              </a:spcAft>
              <a:buClrTx/>
              <a:buSzTx/>
              <a:buFontTx/>
              <a:buNone/>
              <a:tabLst/>
              <a:defRPr/>
            </a:pPr>
            <a:endParaRPr lang="en-CA" baseline="0"/>
          </a:p>
          <a:p>
            <a:pPr marL="0" marR="0" lvl="0" indent="0" algn="l" defTabSz="914400" rtl="0" eaLnBrk="1" fontAlgn="auto" latinLnBrk="0" hangingPunct="1">
              <a:lnSpc>
                <a:spcPct val="100000"/>
              </a:lnSpc>
              <a:spcBef>
                <a:spcPts val="0"/>
              </a:spcBef>
              <a:spcAft>
                <a:spcPts val="0"/>
              </a:spcAft>
              <a:buClrTx/>
              <a:buSzTx/>
              <a:buFontTx/>
              <a:buNone/>
              <a:tabLst/>
              <a:defRPr/>
            </a:pPr>
            <a:endParaRPr lang="en-CA"/>
          </a:p>
          <a:p>
            <a:endParaRPr lang="en-CA"/>
          </a:p>
        </p:txBody>
      </p:sp>
    </p:spTree>
    <p:extLst>
      <p:ext uri="{BB962C8B-B14F-4D97-AF65-F5344CB8AC3E}">
        <p14:creationId xmlns:p14="http://schemas.microsoft.com/office/powerpoint/2010/main" val="186020776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baseline="0"/>
              <a:t>Have students describe or copy slide to give to students.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baseline="0"/>
          </a:p>
          <a:p>
            <a:pPr marL="0" marR="0" lvl="0" indent="0" algn="l" defTabSz="914400" rtl="0" eaLnBrk="1" fontAlgn="auto" latinLnBrk="0" hangingPunct="1">
              <a:lnSpc>
                <a:spcPct val="100000"/>
              </a:lnSpc>
              <a:spcBef>
                <a:spcPts val="0"/>
              </a:spcBef>
              <a:spcAft>
                <a:spcPts val="0"/>
              </a:spcAft>
              <a:buClrTx/>
              <a:buSzTx/>
              <a:buFontTx/>
              <a:buNone/>
              <a:tabLst/>
              <a:defRPr/>
            </a:pPr>
            <a:endParaRPr lang="en-CA" baseline="0"/>
          </a:p>
          <a:p>
            <a:pPr marL="0" marR="0" lvl="0" indent="0" algn="l" defTabSz="914400" rtl="0" eaLnBrk="1" fontAlgn="auto" latinLnBrk="0" hangingPunct="1">
              <a:lnSpc>
                <a:spcPct val="100000"/>
              </a:lnSpc>
              <a:spcBef>
                <a:spcPts val="0"/>
              </a:spcBef>
              <a:spcAft>
                <a:spcPts val="0"/>
              </a:spcAft>
              <a:buClrTx/>
              <a:buSzTx/>
              <a:buFontTx/>
              <a:buNone/>
              <a:tabLst/>
              <a:defRPr/>
            </a:pPr>
            <a:endParaRPr lang="en-CA"/>
          </a:p>
          <a:p>
            <a:endParaRPr lang="en-CA"/>
          </a:p>
        </p:txBody>
      </p:sp>
    </p:spTree>
    <p:extLst>
      <p:ext uri="{BB962C8B-B14F-4D97-AF65-F5344CB8AC3E}">
        <p14:creationId xmlns:p14="http://schemas.microsoft.com/office/powerpoint/2010/main" val="13276597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baseline="0"/>
              <a:t>Have students describe or copy slide to give to students.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baseline="0"/>
          </a:p>
          <a:p>
            <a:pPr marL="0" marR="0" lvl="0" indent="0" algn="l" defTabSz="914400" rtl="0" eaLnBrk="1" fontAlgn="auto" latinLnBrk="0" hangingPunct="1">
              <a:lnSpc>
                <a:spcPct val="100000"/>
              </a:lnSpc>
              <a:spcBef>
                <a:spcPts val="0"/>
              </a:spcBef>
              <a:spcAft>
                <a:spcPts val="0"/>
              </a:spcAft>
              <a:buClrTx/>
              <a:buSzTx/>
              <a:buFontTx/>
              <a:buNone/>
              <a:tabLst/>
              <a:defRPr/>
            </a:pPr>
            <a:endParaRPr lang="en-CA" baseline="0"/>
          </a:p>
          <a:p>
            <a:pPr marL="0" marR="0" lvl="0" indent="0" algn="l" defTabSz="914400" rtl="0" eaLnBrk="1" fontAlgn="auto" latinLnBrk="0" hangingPunct="1">
              <a:lnSpc>
                <a:spcPct val="100000"/>
              </a:lnSpc>
              <a:spcBef>
                <a:spcPts val="0"/>
              </a:spcBef>
              <a:spcAft>
                <a:spcPts val="0"/>
              </a:spcAft>
              <a:buClrTx/>
              <a:buSzTx/>
              <a:buFontTx/>
              <a:buNone/>
              <a:tabLst/>
              <a:defRPr/>
            </a:pPr>
            <a:endParaRPr lang="en-CA"/>
          </a:p>
          <a:p>
            <a:endParaRPr lang="en-CA"/>
          </a:p>
        </p:txBody>
      </p:sp>
    </p:spTree>
    <p:extLst>
      <p:ext uri="{BB962C8B-B14F-4D97-AF65-F5344CB8AC3E}">
        <p14:creationId xmlns:p14="http://schemas.microsoft.com/office/powerpoint/2010/main" val="270943458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baseline="0" dirty="0" smtClean="0"/>
              <a:t>The following video from Motion-Tutor describes how to add on more jumps.  The video link can be shown or sent to students.  You can show the video or discuss the concept with students.   </a:t>
            </a:r>
            <a:endParaRPr lang="en-CA"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smtClean="0">
                <a:hlinkClick r:id="rId3"/>
              </a:rPr>
              <a:t>https://youtu.be/wf32qr0eXWg</a:t>
            </a:r>
            <a:endParaRPr lang="en-CA"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CA"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CA"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endParaRPr lang="en-CA" dirty="0"/>
          </a:p>
        </p:txBody>
      </p:sp>
    </p:spTree>
    <p:extLst>
      <p:ext uri="{BB962C8B-B14F-4D97-AF65-F5344CB8AC3E}">
        <p14:creationId xmlns:p14="http://schemas.microsoft.com/office/powerpoint/2010/main" val="189055701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baseline="0" dirty="0" smtClean="0"/>
              <a:t>Student instructions: </a:t>
            </a:r>
            <a:r>
              <a:rPr lang="en-US" sz="1200" dirty="0" smtClean="0"/>
              <a:t>Gather objects around the house and show what each number looks like?</a:t>
            </a:r>
            <a:r>
              <a:rPr lang="en-US" sz="1200" baseline="0" dirty="0" smtClean="0"/>
              <a:t> </a:t>
            </a:r>
            <a:r>
              <a:rPr lang="en-US" sz="1200" dirty="0" smtClean="0"/>
              <a:t>Place each collection in order from</a:t>
            </a:r>
            <a:r>
              <a:rPr lang="en-US" sz="1200" baseline="0" dirty="0" smtClean="0"/>
              <a:t> the fewest to the most. Make collections from 1 to 10.  Make at least 2 collections for each number.  </a:t>
            </a:r>
          </a:p>
          <a:p>
            <a:endParaRPr lang="en-US" sz="1200" baseline="0" dirty="0" smtClean="0"/>
          </a:p>
          <a:p>
            <a:endParaRPr lang="en-US" sz="1200" baseline="0" dirty="0" smtClean="0"/>
          </a:p>
          <a:p>
            <a:r>
              <a:rPr lang="en-US" sz="1200" baseline="0" dirty="0" smtClean="0"/>
              <a:t>Take pictures of what you did.  Send them to me.  We will have a math talk about your collections.</a:t>
            </a:r>
          </a:p>
          <a:p>
            <a:endParaRPr lang="en-CA"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CA" baseline="0" dirty="0" smtClean="0"/>
              <a:t>  </a:t>
            </a:r>
            <a:endParaRPr lang="en-CA"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CA"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endParaRPr lang="en-CA" dirty="0"/>
          </a:p>
        </p:txBody>
      </p:sp>
    </p:spTree>
    <p:extLst>
      <p:ext uri="{BB962C8B-B14F-4D97-AF65-F5344CB8AC3E}">
        <p14:creationId xmlns:p14="http://schemas.microsoft.com/office/powerpoint/2010/main" val="399086766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r>
              <a:rPr lang="en-CA" baseline="0" dirty="0" smtClean="0"/>
              <a:t>Student instructions: </a:t>
            </a:r>
            <a:r>
              <a:rPr lang="en-US" sz="1200" dirty="0" smtClean="0"/>
              <a:t>Gather objects around the house and show what each number looks like?</a:t>
            </a:r>
            <a:r>
              <a:rPr lang="en-US" sz="1200" baseline="0" dirty="0" smtClean="0"/>
              <a:t> </a:t>
            </a:r>
            <a:r>
              <a:rPr lang="en-US" sz="1200" dirty="0" smtClean="0"/>
              <a:t>Place each collection in order from</a:t>
            </a:r>
            <a:r>
              <a:rPr lang="en-US" sz="1200" baseline="0" dirty="0" smtClean="0"/>
              <a:t> the fewest to the most. Make collections from 1 to 10.  Make at least 2 collections for each number.  </a:t>
            </a:r>
          </a:p>
          <a:p>
            <a:endParaRPr lang="en-US" sz="120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CA" baseline="0" dirty="0" smtClean="0"/>
              <a:t>Assessment: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smtClean="0">
                <a:solidFill>
                  <a:schemeClr val="tx1"/>
                </a:solidFill>
                <a:effectLst/>
                <a:latin typeface="+mn-lt"/>
                <a:ea typeface="+mn-ea"/>
                <a:cs typeface="+mn-cs"/>
              </a:rPr>
              <a:t>This template may be uploaded to </a:t>
            </a:r>
            <a:r>
              <a:rPr lang="en-CA" sz="1200" kern="1200" dirty="0" err="1" smtClean="0">
                <a:solidFill>
                  <a:schemeClr val="tx1"/>
                </a:solidFill>
                <a:effectLst/>
                <a:latin typeface="+mn-lt"/>
                <a:ea typeface="+mn-ea"/>
                <a:cs typeface="+mn-cs"/>
              </a:rPr>
              <a:t>SeeSaw</a:t>
            </a:r>
            <a:r>
              <a:rPr lang="en-CA" sz="1200" kern="1200" dirty="0" smtClean="0">
                <a:solidFill>
                  <a:schemeClr val="tx1"/>
                </a:solidFill>
                <a:effectLst/>
                <a:latin typeface="+mn-lt"/>
                <a:ea typeface="+mn-ea"/>
                <a:cs typeface="+mn-cs"/>
              </a:rPr>
              <a:t> or a similar platform for students to use. </a:t>
            </a:r>
          </a:p>
          <a:p>
            <a:r>
              <a:rPr lang="en-CA" baseline="0" dirty="0" smtClean="0"/>
              <a:t>These questions could also be used with individually students for assessment.  </a:t>
            </a:r>
          </a:p>
          <a:p>
            <a:endParaRPr lang="en-CA" baseline="0" dirty="0" smtClean="0"/>
          </a:p>
          <a:p>
            <a:r>
              <a:rPr lang="en-CA" baseline="0" dirty="0" smtClean="0"/>
              <a:t>With the pictures students send you can further assess students understanding.  Questions to ask:</a:t>
            </a:r>
          </a:p>
          <a:p>
            <a:pPr marL="171450" indent="-171450">
              <a:buFont typeface="Arial" panose="020B0604020202020204" pitchFamily="34" charset="0"/>
              <a:buChar char="•"/>
            </a:pPr>
            <a:r>
              <a:rPr lang="en-CA" baseline="0" dirty="0" smtClean="0"/>
              <a:t>Can you tell me about your collections.</a:t>
            </a:r>
          </a:p>
          <a:p>
            <a:pPr marL="171450" indent="-171450">
              <a:buFont typeface="Arial" panose="020B0604020202020204" pitchFamily="34" charset="0"/>
              <a:buChar char="•"/>
            </a:pPr>
            <a:r>
              <a:rPr lang="en-CA" baseline="0" dirty="0" smtClean="0"/>
              <a:t>Name the number before.</a:t>
            </a:r>
          </a:p>
          <a:p>
            <a:pPr marL="171450" indent="-171450">
              <a:buFont typeface="Arial" panose="020B0604020202020204" pitchFamily="34" charset="0"/>
              <a:buChar char="•"/>
            </a:pPr>
            <a:r>
              <a:rPr lang="en-CA" baseline="0" dirty="0" smtClean="0"/>
              <a:t>Name the number after.</a:t>
            </a:r>
          </a:p>
          <a:p>
            <a:pPr marL="171450" indent="-171450">
              <a:buFont typeface="Arial" panose="020B0604020202020204" pitchFamily="34" charset="0"/>
              <a:buChar char="•"/>
            </a:pPr>
            <a:r>
              <a:rPr lang="en-CA" baseline="0" dirty="0" smtClean="0"/>
              <a:t>Show me collections that are the same.</a:t>
            </a:r>
          </a:p>
          <a:p>
            <a:pPr marL="171450" indent="-171450">
              <a:buFont typeface="Arial" panose="020B0604020202020204" pitchFamily="34" charset="0"/>
              <a:buChar char="•"/>
            </a:pPr>
            <a:r>
              <a:rPr lang="en-CA" baseline="0" dirty="0" smtClean="0"/>
              <a:t>Count your collections.</a:t>
            </a:r>
          </a:p>
          <a:p>
            <a:pPr marL="171450" indent="-171450">
              <a:buFont typeface="Arial" panose="020B0604020202020204" pitchFamily="34" charset="0"/>
              <a:buChar char="•"/>
            </a:pPr>
            <a:r>
              <a:rPr lang="en-CA" baseline="0" dirty="0" smtClean="0"/>
              <a:t>How many in this collection.  How do you know?</a:t>
            </a:r>
          </a:p>
          <a:p>
            <a:pPr marL="171450" indent="-171450">
              <a:buFont typeface="Arial" panose="020B0604020202020204" pitchFamily="34" charset="0"/>
              <a:buChar char="•"/>
            </a:pPr>
            <a:r>
              <a:rPr lang="en-CA" sz="1200" b="0" i="0" u="none" strike="noStrike" kern="1200" baseline="0" dirty="0" smtClean="0">
                <a:solidFill>
                  <a:schemeClr val="tx1"/>
                </a:solidFill>
                <a:latin typeface="+mn-lt"/>
                <a:ea typeface="+mn-ea"/>
                <a:cs typeface="+mn-cs"/>
              </a:rPr>
              <a:t>“How many are there?” (without having to recount)</a:t>
            </a:r>
          </a:p>
          <a:p>
            <a:pPr marL="171450" indent="-171450">
              <a:buFont typeface="Arial" panose="020B0604020202020204" pitchFamily="34" charset="0"/>
              <a:buChar char="•"/>
            </a:pPr>
            <a:endParaRPr lang="en-CA" sz="1200" b="0" i="0" u="none" strike="noStrike" kern="1200" baseline="0" dirty="0" smtClean="0">
              <a:solidFill>
                <a:schemeClr val="tx1"/>
              </a:solidFill>
              <a:latin typeface="+mn-lt"/>
              <a:ea typeface="+mn-ea"/>
              <a:cs typeface="+mn-cs"/>
            </a:endParaRPr>
          </a:p>
          <a:p>
            <a:pPr marL="0" indent="0">
              <a:buFont typeface="Arial" panose="020B0604020202020204" pitchFamily="34" charset="0"/>
              <a:buNone/>
            </a:pPr>
            <a:r>
              <a:rPr lang="en-CA" sz="1200" b="0" i="0" u="none" strike="noStrike" kern="1200" baseline="0" dirty="0" smtClean="0">
                <a:solidFill>
                  <a:schemeClr val="tx1"/>
                </a:solidFill>
                <a:latin typeface="+mn-lt"/>
                <a:ea typeface="+mn-ea"/>
                <a:cs typeface="+mn-cs"/>
              </a:rPr>
              <a:t>Take advantage of your one-on-one time to ask questions of the student.  </a:t>
            </a:r>
            <a:endParaRPr lang="en-CA" baseline="0" dirty="0" smtClean="0"/>
          </a:p>
          <a:p>
            <a:endParaRPr lang="en-CA" baseline="0" dirty="0" smtClean="0"/>
          </a:p>
          <a:p>
            <a:endParaRPr lang="en-CA" baseline="0" dirty="0" smtClean="0"/>
          </a:p>
          <a:p>
            <a:endParaRPr lang="en-CA"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CA" baseline="0" dirty="0" smtClean="0"/>
              <a:t>  </a:t>
            </a:r>
            <a:endParaRPr lang="en-CA"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CA"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endParaRPr lang="en-CA" dirty="0"/>
          </a:p>
        </p:txBody>
      </p:sp>
    </p:spTree>
    <p:extLst>
      <p:ext uri="{BB962C8B-B14F-4D97-AF65-F5344CB8AC3E}">
        <p14:creationId xmlns:p14="http://schemas.microsoft.com/office/powerpoint/2010/main" val="320877566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dirty="0"/>
          </a:p>
        </p:txBody>
      </p:sp>
    </p:spTree>
    <p:extLst>
      <p:ext uri="{BB962C8B-B14F-4D97-AF65-F5344CB8AC3E}">
        <p14:creationId xmlns:p14="http://schemas.microsoft.com/office/powerpoint/2010/main" val="170208351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smtClean="0"/>
              <a:t>We</a:t>
            </a:r>
            <a:r>
              <a:rPr lang="en-CA" baseline="0" dirty="0" smtClean="0"/>
              <a:t> want to nudge students to be strategic about counting.  We do not want students overly reliant on immature counting-based strategies (one-to-one counting).  Ask students to find how many in the picture by asking them to find how many starts but do not count them one at a time.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CA" baseline="0" dirty="0" smtClean="0"/>
              <a:t>Have students share strategies. </a:t>
            </a:r>
            <a:endParaRPr lang="en-CA" dirty="0"/>
          </a:p>
        </p:txBody>
      </p:sp>
    </p:spTree>
    <p:extLst>
      <p:ext uri="{BB962C8B-B14F-4D97-AF65-F5344CB8AC3E}">
        <p14:creationId xmlns:p14="http://schemas.microsoft.com/office/powerpoint/2010/main" val="238679138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smtClean="0"/>
              <a:t>The</a:t>
            </a:r>
            <a:r>
              <a:rPr lang="en-CA" baseline="0" dirty="0" smtClean="0"/>
              <a:t> opening routine is using the number path and having students reason out what the missing number is.  Focus on the explanation of students.  Listen to see if student are using the structure of the number path.  </a:t>
            </a:r>
          </a:p>
          <a:p>
            <a:pPr marL="0" marR="0" lvl="0" indent="0" algn="l" defTabSz="914400" rtl="0" eaLnBrk="1" fontAlgn="auto" latinLnBrk="0" hangingPunct="1">
              <a:lnSpc>
                <a:spcPct val="100000"/>
              </a:lnSpc>
              <a:spcBef>
                <a:spcPts val="0"/>
              </a:spcBef>
              <a:spcAft>
                <a:spcPts val="0"/>
              </a:spcAft>
              <a:buClrTx/>
              <a:buSzTx/>
              <a:buFontTx/>
              <a:buNone/>
              <a:tabLst/>
              <a:defRPr/>
            </a:pPr>
            <a:r>
              <a:rPr lang="en-CA" baseline="0" dirty="0" smtClean="0"/>
              <a:t>Listen to the math language: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aseline="0" dirty="0" smtClean="0"/>
              <a:t>It must be more than 5</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aseline="0" dirty="0" smtClean="0"/>
              <a:t>I counted on from 5</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aseline="0" dirty="0" smtClean="0"/>
              <a:t>I counted back from 10.</a:t>
            </a:r>
            <a:endParaRPr lang="en-CA" dirty="0"/>
          </a:p>
        </p:txBody>
      </p:sp>
    </p:spTree>
    <p:extLst>
      <p:ext uri="{BB962C8B-B14F-4D97-AF65-F5344CB8AC3E}">
        <p14:creationId xmlns:p14="http://schemas.microsoft.com/office/powerpoint/2010/main" val="338685828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r>
              <a:rPr lang="en-CA" dirty="0" smtClean="0"/>
              <a:t>Place The Number:</a:t>
            </a:r>
            <a:r>
              <a:rPr lang="en-CA" baseline="0" dirty="0" smtClean="0"/>
              <a:t> </a:t>
            </a:r>
            <a:r>
              <a:rPr lang="en-CA" sz="1200" b="0" i="0" u="none" strike="noStrike" kern="1200" baseline="0" dirty="0" smtClean="0">
                <a:solidFill>
                  <a:schemeClr val="tx1"/>
                </a:solidFill>
                <a:latin typeface="+mn-lt"/>
                <a:ea typeface="+mn-ea"/>
                <a:cs typeface="+mn-cs"/>
              </a:rPr>
              <a:t>Place a number somewhere on the path. Have students place another number on the grid using the language of before and after to explain the number placement. *When students are confident with numbers to 10 you can add another more onto the path. </a:t>
            </a:r>
            <a:r>
              <a:rPr lang="en-CA" sz="1200" b="1" i="0" u="none" strike="noStrike" kern="1200" baseline="0" dirty="0" smtClean="0">
                <a:solidFill>
                  <a:schemeClr val="tx1"/>
                </a:solidFill>
                <a:latin typeface="+mn-lt"/>
                <a:ea typeface="+mn-ea"/>
                <a:cs typeface="+mn-cs"/>
              </a:rPr>
              <a:t>Note: </a:t>
            </a:r>
            <a:r>
              <a:rPr lang="en-CA" sz="1200" b="0" i="0" u="none" strike="noStrike" kern="1200" baseline="0" dirty="0" smtClean="0">
                <a:solidFill>
                  <a:schemeClr val="tx1"/>
                </a:solidFill>
                <a:latin typeface="+mn-lt"/>
                <a:ea typeface="+mn-ea"/>
                <a:cs typeface="+mn-cs"/>
              </a:rPr>
              <a:t>You do not need to assess beyond 10.</a:t>
            </a:r>
          </a:p>
          <a:p>
            <a:endParaRPr lang="en-CA" sz="1200" b="0" i="0" u="none" strike="noStrike" kern="1200" baseline="0" dirty="0" smtClean="0">
              <a:solidFill>
                <a:schemeClr val="tx1"/>
              </a:solidFill>
              <a:latin typeface="+mn-lt"/>
              <a:ea typeface="+mn-ea"/>
              <a:cs typeface="+mn-cs"/>
            </a:endParaRPr>
          </a:p>
          <a:p>
            <a:r>
              <a:rPr lang="en-CA" sz="1200" b="0" i="0" u="none" strike="noStrike" kern="1200" baseline="0" dirty="0" smtClean="0">
                <a:solidFill>
                  <a:schemeClr val="tx1"/>
                </a:solidFill>
                <a:latin typeface="+mn-lt"/>
                <a:ea typeface="+mn-ea"/>
                <a:cs typeface="+mn-cs"/>
              </a:rPr>
              <a:t>Examples of language to be used:</a:t>
            </a:r>
          </a:p>
          <a:p>
            <a:pPr marL="171450" indent="-171450">
              <a:buFont typeface="Arial" panose="020B0604020202020204" pitchFamily="34" charset="0"/>
              <a:buChar char="•"/>
            </a:pPr>
            <a:r>
              <a:rPr lang="en-CA" sz="1200" b="0" i="0" u="none" strike="noStrike" kern="1200" baseline="0" dirty="0" smtClean="0">
                <a:solidFill>
                  <a:schemeClr val="tx1"/>
                </a:solidFill>
                <a:latin typeface="+mn-lt"/>
                <a:ea typeface="+mn-ea"/>
                <a:cs typeface="+mn-cs"/>
              </a:rPr>
              <a:t>The number before</a:t>
            </a:r>
          </a:p>
          <a:p>
            <a:pPr marL="171450" indent="-171450">
              <a:buFont typeface="Arial" panose="020B0604020202020204" pitchFamily="34" charset="0"/>
              <a:buChar char="•"/>
            </a:pPr>
            <a:r>
              <a:rPr lang="en-CA" sz="1200" b="0" i="0" u="none" strike="noStrike" kern="1200" baseline="0" dirty="0" smtClean="0">
                <a:solidFill>
                  <a:schemeClr val="tx1"/>
                </a:solidFill>
                <a:latin typeface="+mn-lt"/>
                <a:ea typeface="+mn-ea"/>
                <a:cs typeface="+mn-cs"/>
              </a:rPr>
              <a:t>The number after</a:t>
            </a:r>
          </a:p>
          <a:p>
            <a:pPr marL="171450" indent="-171450">
              <a:buFont typeface="Arial" panose="020B0604020202020204" pitchFamily="34" charset="0"/>
              <a:buChar char="•"/>
            </a:pPr>
            <a:r>
              <a:rPr lang="en-CA" sz="1200" b="0" i="0" u="none" strike="noStrike" kern="1200" baseline="0" dirty="0" smtClean="0">
                <a:solidFill>
                  <a:schemeClr val="tx1"/>
                </a:solidFill>
                <a:latin typeface="+mn-lt"/>
                <a:ea typeface="+mn-ea"/>
                <a:cs typeface="+mn-cs"/>
              </a:rPr>
              <a:t>Is less than</a:t>
            </a:r>
          </a:p>
          <a:p>
            <a:pPr marL="171450" indent="-171450">
              <a:buFont typeface="Arial" panose="020B0604020202020204" pitchFamily="34" charset="0"/>
              <a:buChar char="•"/>
            </a:pPr>
            <a:r>
              <a:rPr lang="en-CA" sz="1200" b="0" i="0" u="none" strike="noStrike" kern="1200" baseline="0" dirty="0" smtClean="0">
                <a:solidFill>
                  <a:schemeClr val="tx1"/>
                </a:solidFill>
                <a:latin typeface="+mn-lt"/>
                <a:ea typeface="+mn-ea"/>
                <a:cs typeface="+mn-cs"/>
              </a:rPr>
              <a:t>Is more than</a:t>
            </a:r>
          </a:p>
          <a:p>
            <a:pPr marL="171450" indent="-171450">
              <a:buFont typeface="Arial" panose="020B0604020202020204" pitchFamily="34" charset="0"/>
              <a:buChar char="•"/>
            </a:pPr>
            <a:endParaRPr lang="en-CA" sz="1200" b="0" i="0" u="none" strike="noStrike" kern="1200" baseline="0" dirty="0" smtClean="0">
              <a:solidFill>
                <a:schemeClr val="tx1"/>
              </a:solidFill>
              <a:latin typeface="+mn-lt"/>
              <a:ea typeface="+mn-ea"/>
              <a:cs typeface="+mn-cs"/>
            </a:endParaRPr>
          </a:p>
          <a:p>
            <a:endParaRPr lang="en-CA" sz="1200" b="0" i="0" u="none" strike="noStrike" kern="1200" baseline="0" dirty="0" smtClean="0">
              <a:solidFill>
                <a:schemeClr val="tx1"/>
              </a:solidFill>
              <a:latin typeface="+mn-lt"/>
              <a:ea typeface="+mn-ea"/>
              <a:cs typeface="+mn-cs"/>
            </a:endParaRPr>
          </a:p>
          <a:p>
            <a:endParaRPr lang="en-CA"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CA" baseline="0" dirty="0" smtClean="0"/>
              <a:t>Assessment: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smtClean="0">
                <a:solidFill>
                  <a:schemeClr val="tx1"/>
                </a:solidFill>
                <a:effectLst/>
                <a:latin typeface="+mn-lt"/>
                <a:ea typeface="+mn-ea"/>
                <a:cs typeface="+mn-cs"/>
              </a:rPr>
              <a:t>This template may be uploaded to </a:t>
            </a:r>
            <a:r>
              <a:rPr lang="en-CA" sz="1200" kern="1200" dirty="0" err="1" smtClean="0">
                <a:solidFill>
                  <a:schemeClr val="tx1"/>
                </a:solidFill>
                <a:effectLst/>
                <a:latin typeface="+mn-lt"/>
                <a:ea typeface="+mn-ea"/>
                <a:cs typeface="+mn-cs"/>
              </a:rPr>
              <a:t>SeeSaw</a:t>
            </a:r>
            <a:r>
              <a:rPr lang="en-CA" sz="1200" kern="1200" dirty="0" smtClean="0">
                <a:solidFill>
                  <a:schemeClr val="tx1"/>
                </a:solidFill>
                <a:effectLst/>
                <a:latin typeface="+mn-lt"/>
                <a:ea typeface="+mn-ea"/>
                <a:cs typeface="+mn-cs"/>
              </a:rPr>
              <a:t> or a similar platform for students to use. </a:t>
            </a:r>
          </a:p>
          <a:p>
            <a:r>
              <a:rPr lang="en-CA" baseline="0" dirty="0" smtClean="0"/>
              <a:t>These questions could also be used with individual students as an assessment.  </a:t>
            </a:r>
          </a:p>
          <a:p>
            <a:endParaRPr lang="en-CA" dirty="0" smtClean="0"/>
          </a:p>
        </p:txBody>
      </p:sp>
    </p:spTree>
    <p:extLst>
      <p:ext uri="{BB962C8B-B14F-4D97-AF65-F5344CB8AC3E}">
        <p14:creationId xmlns:p14="http://schemas.microsoft.com/office/powerpoint/2010/main" val="29825288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D00F4C1E-0650-3D47-B8B9-F7906B5CA43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1978406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u="none" strike="noStrike" kern="1200" baseline="0" dirty="0" smtClean="0">
                <a:solidFill>
                  <a:schemeClr val="tx1"/>
                </a:solidFill>
                <a:latin typeface="+mn-lt"/>
                <a:ea typeface="+mn-ea"/>
                <a:cs typeface="+mn-cs"/>
              </a:rPr>
              <a:t>Send students the instructions for Four Kings.  The game can be found on the Manitoba Education website (</a:t>
            </a:r>
            <a:r>
              <a:rPr lang="en-CA" dirty="0" smtClean="0">
                <a:hlinkClick r:id="rId3"/>
              </a:rPr>
              <a:t>://www.edu.gov.mb.ca/k12/cur/math/games/index.html</a:t>
            </a:r>
            <a:r>
              <a:rPr lang="en-CA" dirty="0" smtClean="0"/>
              <a:t>)  The game is found with the teachers</a:t>
            </a:r>
            <a:r>
              <a:rPr lang="en-CA" baseline="0" dirty="0" smtClean="0"/>
              <a:t> instruction hand out. </a:t>
            </a:r>
            <a:endParaRPr lang="en-CA" dirty="0" smtClean="0"/>
          </a:p>
          <a:p>
            <a:endParaRPr lang="en-CA" sz="1200" b="0" i="0" u="none" strike="noStrike" kern="1200" baseline="0" dirty="0" smtClean="0">
              <a:solidFill>
                <a:schemeClr val="tx1"/>
              </a:solidFill>
              <a:latin typeface="+mn-lt"/>
              <a:ea typeface="+mn-ea"/>
              <a:cs typeface="+mn-cs"/>
            </a:endParaRPr>
          </a:p>
          <a:p>
            <a:r>
              <a:rPr lang="en-CA" dirty="0" smtClean="0"/>
              <a:t>Four Kings Instruction:</a:t>
            </a:r>
          </a:p>
          <a:p>
            <a:r>
              <a:rPr lang="en-CA" dirty="0" smtClean="0"/>
              <a:t>Materials</a:t>
            </a:r>
            <a:r>
              <a:rPr lang="en-CA" baseline="0" dirty="0" smtClean="0"/>
              <a:t> – deck of cards with all the face cards removed</a:t>
            </a:r>
            <a:endParaRPr lang="en-CA" dirty="0" smtClean="0"/>
          </a:p>
          <a:p>
            <a:endParaRPr lang="en-CA" dirty="0" smtClean="0"/>
          </a:p>
          <a:p>
            <a:r>
              <a:rPr lang="en-CA" dirty="0" smtClean="0"/>
              <a:t>The object of a game of kings is to form 4 rows of cards from Ace (1) to 10 in ascending order without turning up the 4 kings. The game ends when the fourth king is uncovered. Place the 4 Jacks face up at the side to indicate which suit will be in which row. Shuffle the cards and lay them face down on the table in rows of ten. Place the 4 cards left over on the side, face down. The player turns over one of the four cards and puts it in the correct spot in the correct suit row after first removing the card that was in that position. This card is then put in its proper position. If a King turns up it is put to the side and a replacement taken from the remaining cards at the side.</a:t>
            </a:r>
          </a:p>
        </p:txBody>
      </p:sp>
    </p:spTree>
    <p:extLst>
      <p:ext uri="{BB962C8B-B14F-4D97-AF65-F5344CB8AC3E}">
        <p14:creationId xmlns:p14="http://schemas.microsoft.com/office/powerpoint/2010/main" val="138916188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31774"/>
            <a:fld id="{197E8500-A212-E346-AF34-40C15B4B1588}" type="slidenum">
              <a:rPr lang="en-US">
                <a:solidFill>
                  <a:prstClr val="black"/>
                </a:solidFill>
                <a:latin typeface="Calibri"/>
              </a:rPr>
              <a:pPr defTabSz="931774"/>
              <a:t>66</a:t>
            </a:fld>
            <a:endParaRPr lang="en-US">
              <a:solidFill>
                <a:prstClr val="black"/>
              </a:solidFill>
              <a:latin typeface="Calibri"/>
            </a:endParaRPr>
          </a:p>
        </p:txBody>
      </p:sp>
    </p:spTree>
    <p:extLst>
      <p:ext uri="{BB962C8B-B14F-4D97-AF65-F5344CB8AC3E}">
        <p14:creationId xmlns:p14="http://schemas.microsoft.com/office/powerpoint/2010/main" val="281909360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dirty="0"/>
          </a:p>
        </p:txBody>
      </p:sp>
    </p:spTree>
    <p:extLst>
      <p:ext uri="{BB962C8B-B14F-4D97-AF65-F5344CB8AC3E}">
        <p14:creationId xmlns:p14="http://schemas.microsoft.com/office/powerpoint/2010/main" val="230856591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r>
              <a:rPr lang="en-CA" dirty="0" smtClean="0"/>
              <a:t>The following slides are a</a:t>
            </a:r>
            <a:r>
              <a:rPr lang="en-CA" baseline="0" dirty="0" smtClean="0"/>
              <a:t> quick routine by showing a ten frame and having students say the number that is 2 more. The frames are under the blue cards.  There are ten frames and five frames.  Use the cards needed for your students.  </a:t>
            </a:r>
            <a:endParaRPr lang="en-CA" dirty="0"/>
          </a:p>
        </p:txBody>
      </p:sp>
    </p:spTree>
    <p:extLst>
      <p:ext uri="{BB962C8B-B14F-4D97-AF65-F5344CB8AC3E}">
        <p14:creationId xmlns:p14="http://schemas.microsoft.com/office/powerpoint/2010/main" val="353827929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smtClean="0"/>
              <a:t>The following slides are a</a:t>
            </a:r>
            <a:r>
              <a:rPr lang="en-CA" baseline="0" dirty="0" smtClean="0"/>
              <a:t> quick routine by showing a ten frame and having students say the number that is 2 more.  There are four ten frames per slide. There are five ten frames per slide. The frames are under the blue card. </a:t>
            </a:r>
            <a:endParaRPr lang="en-CA" dirty="0" smtClean="0"/>
          </a:p>
          <a:p>
            <a:endParaRPr lang="en-CA" dirty="0"/>
          </a:p>
        </p:txBody>
      </p:sp>
    </p:spTree>
    <p:extLst>
      <p:ext uri="{BB962C8B-B14F-4D97-AF65-F5344CB8AC3E}">
        <p14:creationId xmlns:p14="http://schemas.microsoft.com/office/powerpoint/2010/main" val="70505573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Students need to learn what we mean when we say something is more, less or the same (comparison).  We need to attach meaning to counting with experiences that show quantity.  Building piles of buttons, shoes, mitts, toys, blocks or anything around the class or house and ask the question repeatedly will help students learn the concept.  </a:t>
            </a:r>
          </a:p>
          <a:p>
            <a:endParaRPr lang="en-CA" sz="1200" b="0" i="0" u="none" strike="noStrike" kern="1200" baseline="0" dirty="0" smtClean="0">
              <a:solidFill>
                <a:schemeClr val="tx1"/>
              </a:solidFill>
              <a:latin typeface="+mn-lt"/>
              <a:ea typeface="+mn-ea"/>
              <a:cs typeface="+mn-cs"/>
            </a:endParaRPr>
          </a:p>
          <a:p>
            <a:r>
              <a:rPr lang="en-CA" sz="1200" b="0" i="0" u="none" strike="noStrike" kern="1200" baseline="0" dirty="0" smtClean="0">
                <a:solidFill>
                  <a:schemeClr val="tx1"/>
                </a:solidFill>
                <a:latin typeface="+mn-lt"/>
                <a:ea typeface="+mn-ea"/>
                <a:cs typeface="+mn-cs"/>
              </a:rPr>
              <a:t>With the PowerPoint in edit mode, you can count the items to reinforce the one-to-one principle.  Match bones to the dogs to make comparisons.  </a:t>
            </a:r>
          </a:p>
          <a:p>
            <a:endParaRPr lang="en-CA" sz="1200" b="0" i="1" u="none" strike="noStrike" kern="1200" baseline="0" dirty="0" smtClean="0">
              <a:solidFill>
                <a:schemeClr val="tx1"/>
              </a:solidFill>
              <a:latin typeface="+mn-lt"/>
              <a:ea typeface="+mn-ea"/>
              <a:cs typeface="+mn-cs"/>
            </a:endParaRPr>
          </a:p>
          <a:p>
            <a:r>
              <a:rPr lang="en-CA" sz="1200" b="0" i="0" u="none" strike="noStrike" kern="1200" baseline="0" dirty="0" smtClean="0">
                <a:solidFill>
                  <a:schemeClr val="tx1"/>
                </a:solidFill>
                <a:latin typeface="+mn-lt"/>
                <a:ea typeface="+mn-ea"/>
                <a:cs typeface="+mn-cs"/>
              </a:rPr>
              <a:t>Question adapted from </a:t>
            </a:r>
            <a:r>
              <a:rPr lang="en-CA" sz="1200" b="0" i="1" u="none" strike="noStrike" kern="1200" baseline="0" dirty="0" smtClean="0">
                <a:solidFill>
                  <a:schemeClr val="tx1"/>
                </a:solidFill>
                <a:latin typeface="+mn-lt"/>
                <a:ea typeface="+mn-ea"/>
                <a:cs typeface="+mn-cs"/>
              </a:rPr>
              <a:t>Math for Young Children:  Building A Strong Foundation in </a:t>
            </a:r>
            <a:r>
              <a:rPr lang="en-CA" sz="1200" b="0" i="1" u="none" strike="noStrike" kern="1200" baseline="0" dirty="0" err="1" smtClean="0">
                <a:solidFill>
                  <a:schemeClr val="tx1"/>
                </a:solidFill>
                <a:latin typeface="+mn-lt"/>
                <a:ea typeface="+mn-ea"/>
                <a:cs typeface="+mn-cs"/>
              </a:rPr>
              <a:t>PreK</a:t>
            </a:r>
            <a:r>
              <a:rPr lang="en-CA" sz="1200" b="0" i="1" u="none" strike="noStrike" kern="1200" baseline="0" dirty="0" smtClean="0">
                <a:solidFill>
                  <a:schemeClr val="tx1"/>
                </a:solidFill>
                <a:latin typeface="+mn-lt"/>
                <a:ea typeface="+mn-ea"/>
                <a:cs typeface="+mn-cs"/>
              </a:rPr>
              <a:t>-Grade 2 </a:t>
            </a:r>
            <a:r>
              <a:rPr lang="en-CA" sz="1200" b="0" i="0" u="none" strike="noStrike" kern="1200" baseline="0" dirty="0" smtClean="0">
                <a:solidFill>
                  <a:schemeClr val="tx1"/>
                </a:solidFill>
                <a:latin typeface="+mn-lt"/>
                <a:ea typeface="+mn-ea"/>
                <a:cs typeface="+mn-cs"/>
              </a:rPr>
              <a:t>by Marian Small, Teachers College, 2018.  </a:t>
            </a:r>
          </a:p>
        </p:txBody>
      </p:sp>
      <p:sp>
        <p:nvSpPr>
          <p:cNvPr id="4" name="Slide Number Placeholder 3"/>
          <p:cNvSpPr>
            <a:spLocks noGrp="1"/>
          </p:cNvSpPr>
          <p:nvPr>
            <p:ph type="sldNum" sz="quarter" idx="10"/>
          </p:nvPr>
        </p:nvSpPr>
        <p:spPr/>
        <p:txBody>
          <a:bodyPr/>
          <a:lstStyle/>
          <a:p>
            <a:fld id="{3EB05530-18B3-4D8D-AA46-1BA80417C9DF}" type="slidenum">
              <a:rPr lang="en-CA" smtClean="0"/>
              <a:t>70</a:t>
            </a:fld>
            <a:endParaRPr lang="en-CA"/>
          </a:p>
        </p:txBody>
      </p:sp>
    </p:spTree>
    <p:extLst>
      <p:ext uri="{BB962C8B-B14F-4D97-AF65-F5344CB8AC3E}">
        <p14:creationId xmlns:p14="http://schemas.microsoft.com/office/powerpoint/2010/main" val="216897267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baseline="0" dirty="0" smtClean="0"/>
              <a:t>Students will practice building a number path (1 to 10) using a different representations of numbers.  This activity allows students to use the learning within the last week and connect it to prior learning.  The opening activity involves placing numerals and ten frames in the correct order.  Model the following language in order for students to hear and use it in context.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CA" baseline="0" dirty="0" smtClean="0"/>
              <a:t>You can leave the number path on the bottom or remove it depending on the needs of your students.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CA" baseline="0" dirty="0" smtClean="0"/>
              <a:t>Have students guide you to make the number path with the different representations.  To get started, ask some of the guiding questions: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aseline="0" dirty="0" smtClean="0"/>
              <a:t>How should we start?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aseline="0" dirty="0" smtClean="0"/>
              <a:t>Do we have to start with 1 or could we start with another number?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aseline="0" dirty="0" smtClean="0"/>
              <a:t>What comes after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aseline="0" dirty="0" smtClean="0"/>
              <a:t>What comes before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aseline="0" dirty="0" smtClean="0"/>
              <a:t>Could we use the numbers 5 and 10 to help us?  The introduction of the word “benchmark” can be used.  </a:t>
            </a:r>
          </a:p>
          <a:p>
            <a:endParaRPr lang="en-CA" dirty="0"/>
          </a:p>
        </p:txBody>
      </p:sp>
      <p:sp>
        <p:nvSpPr>
          <p:cNvPr id="4" name="Slide Number Placeholder 3"/>
          <p:cNvSpPr>
            <a:spLocks noGrp="1"/>
          </p:cNvSpPr>
          <p:nvPr>
            <p:ph type="sldNum" sz="quarter" idx="10"/>
          </p:nvPr>
        </p:nvSpPr>
        <p:spPr/>
        <p:txBody>
          <a:bodyPr/>
          <a:lstStyle/>
          <a:p>
            <a:fld id="{3EB05530-18B3-4D8D-AA46-1BA80417C9DF}" type="slidenum">
              <a:rPr lang="en-CA" smtClean="0"/>
              <a:t>71</a:t>
            </a:fld>
            <a:endParaRPr lang="en-CA"/>
          </a:p>
        </p:txBody>
      </p:sp>
    </p:spTree>
    <p:extLst>
      <p:ext uri="{BB962C8B-B14F-4D97-AF65-F5344CB8AC3E}">
        <p14:creationId xmlns:p14="http://schemas.microsoft.com/office/powerpoint/2010/main" val="97447692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smtClean="0"/>
              <a:t>Assessment:  Do the assessment one-on-one.  </a:t>
            </a:r>
          </a:p>
        </p:txBody>
      </p:sp>
    </p:spTree>
    <p:extLst>
      <p:ext uri="{BB962C8B-B14F-4D97-AF65-F5344CB8AC3E}">
        <p14:creationId xmlns:p14="http://schemas.microsoft.com/office/powerpoint/2010/main" val="173105797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dirty="0"/>
          </a:p>
        </p:txBody>
      </p:sp>
    </p:spTree>
    <p:extLst>
      <p:ext uri="{BB962C8B-B14F-4D97-AF65-F5344CB8AC3E}">
        <p14:creationId xmlns:p14="http://schemas.microsoft.com/office/powerpoint/2010/main" val="301881069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r>
              <a:rPr lang="en-CA" dirty="0"/>
              <a:t>Discuss the questions.  </a:t>
            </a:r>
          </a:p>
          <a:p>
            <a:r>
              <a:rPr lang="en-CA" dirty="0"/>
              <a:t>The range of answers</a:t>
            </a:r>
            <a:r>
              <a:rPr lang="en-CA" baseline="0" dirty="0"/>
              <a:t> may vary.  Some students will say the five frame because the frame is full.  A student may say the dice because they play games and use it all the time.  The reflections from students will help you understand their thinking.  An additional question to ask students is, “Does how each picture is shown, help you </a:t>
            </a:r>
            <a:r>
              <a:rPr lang="en-CA" baseline="0" dirty="0" smtClean="0"/>
              <a:t>see the </a:t>
            </a:r>
            <a:r>
              <a:rPr lang="en-CA" baseline="0" dirty="0"/>
              <a:t>number more quickly and </a:t>
            </a:r>
            <a:r>
              <a:rPr lang="en-CA" baseline="0" dirty="0" smtClean="0"/>
              <a:t>easily?”  </a:t>
            </a:r>
            <a:r>
              <a:rPr lang="en-CA" baseline="0" dirty="0"/>
              <a:t>OR “Which picture did you just know there was 5?”  </a:t>
            </a:r>
          </a:p>
          <a:p>
            <a:r>
              <a:rPr lang="en-CA" baseline="0" dirty="0"/>
              <a:t>We want to have students not relying on counting from one.  The tools we use helps us relate number to objects, conservation of number, representation of number and with part-part-whole understanding.  </a:t>
            </a:r>
            <a:endParaRPr lang="en-CA" baseline="0" dirty="0" smtClean="0"/>
          </a:p>
          <a:p>
            <a:r>
              <a:rPr lang="en-CA" dirty="0" smtClean="0"/>
              <a:t>Question</a:t>
            </a:r>
            <a:r>
              <a:rPr lang="en-CA" baseline="0" dirty="0" smtClean="0"/>
              <a:t> adapted from </a:t>
            </a:r>
            <a:r>
              <a:rPr lang="en-CA" i="1" baseline="0" dirty="0" smtClean="0"/>
              <a:t>Open Questions for Rich Math Lessons </a:t>
            </a:r>
            <a:r>
              <a:rPr lang="en-CA" baseline="0" dirty="0" smtClean="0"/>
              <a:t>by Marian Small.  Rubicon Publishing, 2016. </a:t>
            </a:r>
            <a:endParaRPr lang="en-CA" dirty="0"/>
          </a:p>
        </p:txBody>
      </p:sp>
    </p:spTree>
    <p:extLst>
      <p:ext uri="{BB962C8B-B14F-4D97-AF65-F5344CB8AC3E}">
        <p14:creationId xmlns:p14="http://schemas.microsoft.com/office/powerpoint/2010/main" val="38442805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D00F4C1E-0650-3D47-B8B9-F7906B5CA43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8210034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smtClean="0"/>
              <a:t>Click the link to the read</a:t>
            </a:r>
            <a:r>
              <a:rPr lang="en-CA" baseline="0" dirty="0" smtClean="0"/>
              <a:t> aloud,</a:t>
            </a:r>
            <a:r>
              <a:rPr lang="en-CA" dirty="0" smtClean="0"/>
              <a:t> “Little</a:t>
            </a:r>
            <a:r>
              <a:rPr lang="en-CA" baseline="0" dirty="0" smtClean="0"/>
              <a:t> Quack</a:t>
            </a:r>
            <a:r>
              <a:rPr lang="en-CA" dirty="0" smtClean="0"/>
              <a:t>"  by Lauren Thompson</a:t>
            </a:r>
            <a:r>
              <a:rPr lang="en-CA" baseline="0" dirty="0" smtClean="0"/>
              <a:t> </a:t>
            </a:r>
            <a:r>
              <a:rPr lang="en-CA" dirty="0" smtClean="0"/>
              <a:t>on YouTube. Have students listen.</a:t>
            </a:r>
            <a:r>
              <a:rPr lang="en-CA" baseline="0" dirty="0" smtClean="0"/>
              <a:t> The story includes equations but this should not be the focus of the book.  </a:t>
            </a:r>
            <a:endParaRPr lang="en-CA" dirty="0" smtClean="0">
              <a:cs typeface="Calibri"/>
            </a:endParaRPr>
          </a:p>
          <a:p>
            <a:endParaRPr lang="en-CA" dirty="0"/>
          </a:p>
        </p:txBody>
      </p:sp>
    </p:spTree>
    <p:extLst>
      <p:ext uri="{BB962C8B-B14F-4D97-AF65-F5344CB8AC3E}">
        <p14:creationId xmlns:p14="http://schemas.microsoft.com/office/powerpoint/2010/main" val="80968649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smtClean="0"/>
              <a:t>Click the link to the story “Little Quack" on YouTube. In</a:t>
            </a:r>
            <a:r>
              <a:rPr lang="en-CA" baseline="0" dirty="0" smtClean="0"/>
              <a:t> the second re-read, students will be model the story using counters.  </a:t>
            </a:r>
          </a:p>
          <a:p>
            <a:pPr marL="0" marR="0" lvl="0" indent="0" algn="l" defTabSz="914400" rtl="0" eaLnBrk="1" fontAlgn="auto" latinLnBrk="0" hangingPunct="1">
              <a:lnSpc>
                <a:spcPct val="100000"/>
              </a:lnSpc>
              <a:spcBef>
                <a:spcPts val="0"/>
              </a:spcBef>
              <a:spcAft>
                <a:spcPts val="0"/>
              </a:spcAft>
              <a:buClrTx/>
              <a:buSzTx/>
              <a:buFontTx/>
              <a:buNone/>
              <a:tabLst/>
              <a:defRPr/>
            </a:pPr>
            <a:r>
              <a:rPr lang="en-CA" baseline="0" dirty="0" smtClean="0"/>
              <a:t>Have students get counters from their math tool kit or something around the house such as coins, buttons or little pieces of paper. The students will model the actions as they hear the story.  You can stop the story and ask students what their representation looks like.  Students can draw their own pond or use the next slide and represent the story digitally.  </a:t>
            </a:r>
          </a:p>
        </p:txBody>
      </p:sp>
    </p:spTree>
    <p:extLst>
      <p:ext uri="{BB962C8B-B14F-4D97-AF65-F5344CB8AC3E}">
        <p14:creationId xmlns:p14="http://schemas.microsoft.com/office/powerpoint/2010/main" val="2661811003"/>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As you listen to the story, Little</a:t>
            </a:r>
            <a:r>
              <a:rPr lang="en-CA" baseline="0" dirty="0" smtClean="0"/>
              <a:t> Quack, move the little ducks to </a:t>
            </a:r>
            <a:r>
              <a:rPr lang="en-US" sz="1200" b="0" dirty="0" smtClean="0">
                <a:solidFill>
                  <a:schemeClr val="accent1">
                    <a:lumMod val="50000"/>
                  </a:schemeClr>
                </a:solidFill>
                <a:ea typeface="+mn-lt"/>
                <a:cs typeface="Calibri" panose="020F0502020204030204"/>
              </a:rPr>
              <a:t>represent the actions you hear.</a:t>
            </a:r>
            <a:endParaRPr lang="en-CA" b="0" dirty="0"/>
          </a:p>
        </p:txBody>
      </p:sp>
      <p:sp>
        <p:nvSpPr>
          <p:cNvPr id="4" name="Slide Number Placeholder 3"/>
          <p:cNvSpPr>
            <a:spLocks noGrp="1"/>
          </p:cNvSpPr>
          <p:nvPr>
            <p:ph type="sldNum" sz="quarter" idx="10"/>
          </p:nvPr>
        </p:nvSpPr>
        <p:spPr/>
        <p:txBody>
          <a:bodyPr/>
          <a:lstStyle/>
          <a:p>
            <a:fld id="{3EB05530-18B3-4D8D-AA46-1BA80417C9DF}" type="slidenum">
              <a:rPr lang="en-CA" smtClean="0"/>
              <a:t>78</a:t>
            </a:fld>
            <a:endParaRPr lang="en-CA"/>
          </a:p>
        </p:txBody>
      </p:sp>
    </p:spTree>
    <p:extLst>
      <p:ext uri="{BB962C8B-B14F-4D97-AF65-F5344CB8AC3E}">
        <p14:creationId xmlns:p14="http://schemas.microsoft.com/office/powerpoint/2010/main" val="140758473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0" dirty="0" smtClean="0"/>
              <a:t>Student</a:t>
            </a:r>
            <a:r>
              <a:rPr lang="en-CA" b="0" baseline="0" dirty="0" smtClean="0"/>
              <a:t> Instructions:  Retell the story to a family member.  Use counters this page as way to show the different ways the little ducks were in the water and in the nest.  </a:t>
            </a:r>
            <a:endParaRPr lang="en-CA" b="0" dirty="0"/>
          </a:p>
        </p:txBody>
      </p:sp>
      <p:sp>
        <p:nvSpPr>
          <p:cNvPr id="4" name="Slide Number Placeholder 3"/>
          <p:cNvSpPr>
            <a:spLocks noGrp="1"/>
          </p:cNvSpPr>
          <p:nvPr>
            <p:ph type="sldNum" sz="quarter" idx="10"/>
          </p:nvPr>
        </p:nvSpPr>
        <p:spPr/>
        <p:txBody>
          <a:bodyPr/>
          <a:lstStyle/>
          <a:p>
            <a:fld id="{3EB05530-18B3-4D8D-AA46-1BA80417C9DF}" type="slidenum">
              <a:rPr lang="en-CA" smtClean="0"/>
              <a:t>79</a:t>
            </a:fld>
            <a:endParaRPr lang="en-CA"/>
          </a:p>
        </p:txBody>
      </p:sp>
    </p:spTree>
    <p:extLst>
      <p:ext uri="{BB962C8B-B14F-4D97-AF65-F5344CB8AC3E}">
        <p14:creationId xmlns:p14="http://schemas.microsoft.com/office/powerpoint/2010/main" val="271245441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291179" indent="-291179">
              <a:buAutoNum type="romanUcParenR"/>
            </a:pPr>
            <a:endParaRPr/>
          </a:p>
        </p:txBody>
      </p:sp>
    </p:spTree>
    <p:extLst>
      <p:ext uri="{BB962C8B-B14F-4D97-AF65-F5344CB8AC3E}">
        <p14:creationId xmlns:p14="http://schemas.microsoft.com/office/powerpoint/2010/main" val="261056484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Which one doesn’t belong routine:  This is a visual number talk that builds the skills of noticing similarities and differences. The routine supports reasoning and communication goals. Images for this routine can be used to support a variety of concepts from numbers, graphs, shapes, patterns, and so on. </a:t>
            </a:r>
          </a:p>
          <a:p>
            <a:endParaRPr lang="en-CA" sz="1200" b="0" i="0" u="none" strike="noStrike" kern="1200" baseline="0" dirty="0" smtClean="0">
              <a:solidFill>
                <a:schemeClr val="tx1"/>
              </a:solidFill>
              <a:latin typeface="+mn-lt"/>
              <a:ea typeface="+mn-ea"/>
              <a:cs typeface="+mn-cs"/>
            </a:endParaRPr>
          </a:p>
          <a:p>
            <a:r>
              <a:rPr lang="en-CA" sz="1200" b="0" i="0" u="none" strike="noStrike" kern="1200" baseline="0" dirty="0" smtClean="0">
                <a:solidFill>
                  <a:schemeClr val="tx1"/>
                </a:solidFill>
                <a:latin typeface="+mn-lt"/>
                <a:ea typeface="+mn-ea"/>
                <a:cs typeface="+mn-cs"/>
              </a:rPr>
              <a:t>This particular, “Which one doesn’t belong” connects to the lesson of making five.  </a:t>
            </a:r>
            <a:endParaRPr lang="en-CA" dirty="0"/>
          </a:p>
        </p:txBody>
      </p:sp>
      <p:sp>
        <p:nvSpPr>
          <p:cNvPr id="4" name="Slide Number Placeholder 3"/>
          <p:cNvSpPr>
            <a:spLocks noGrp="1"/>
          </p:cNvSpPr>
          <p:nvPr>
            <p:ph type="sldNum" sz="quarter" idx="10"/>
          </p:nvPr>
        </p:nvSpPr>
        <p:spPr/>
        <p:txBody>
          <a:bodyPr/>
          <a:lstStyle/>
          <a:p>
            <a:fld id="{3EB05530-18B3-4D8D-AA46-1BA80417C9DF}" type="slidenum">
              <a:rPr lang="en-CA" smtClean="0"/>
              <a:t>82</a:t>
            </a:fld>
            <a:endParaRPr lang="en-CA"/>
          </a:p>
        </p:txBody>
      </p:sp>
    </p:spTree>
    <p:extLst>
      <p:ext uri="{BB962C8B-B14F-4D97-AF65-F5344CB8AC3E}">
        <p14:creationId xmlns:p14="http://schemas.microsoft.com/office/powerpoint/2010/main" val="1096341750"/>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Students will be decomposing</a:t>
            </a:r>
            <a:r>
              <a:rPr lang="en-CA" baseline="0" dirty="0" smtClean="0"/>
              <a:t> the number 5.   </a:t>
            </a:r>
          </a:p>
          <a:p>
            <a:r>
              <a:rPr lang="en-CA" baseline="0" dirty="0" smtClean="0"/>
              <a:t>Tell students we are going to take the 5 and break into parts.  We are doing to find how many different combinations  of 5.  </a:t>
            </a:r>
          </a:p>
          <a:p>
            <a:r>
              <a:rPr lang="en-CA" baseline="0" dirty="0" smtClean="0"/>
              <a:t>Discuss with the students how to break up the numbers and say, 4 and 1 make 5.  Repeat this with other combinations.  </a:t>
            </a:r>
          </a:p>
          <a:p>
            <a:pPr marL="0" marR="0" lvl="0" indent="0" algn="l" defTabSz="914400" rtl="0" eaLnBrk="1" fontAlgn="auto" latinLnBrk="0" hangingPunct="1">
              <a:lnSpc>
                <a:spcPct val="100000"/>
              </a:lnSpc>
              <a:spcBef>
                <a:spcPts val="0"/>
              </a:spcBef>
              <a:spcAft>
                <a:spcPts val="0"/>
              </a:spcAft>
              <a:buClrTx/>
              <a:buSzTx/>
              <a:buFontTx/>
              <a:buNone/>
              <a:tabLst/>
              <a:defRPr/>
            </a:pPr>
            <a:r>
              <a:rPr lang="en-CA" baseline="0" dirty="0" smtClean="0"/>
              <a:t>Assessment: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smtClean="0">
                <a:solidFill>
                  <a:schemeClr val="tx1"/>
                </a:solidFill>
                <a:effectLst/>
                <a:latin typeface="+mn-lt"/>
                <a:ea typeface="+mn-ea"/>
                <a:cs typeface="+mn-cs"/>
              </a:rPr>
              <a:t>The</a:t>
            </a:r>
            <a:r>
              <a:rPr lang="en-CA" sz="1200" kern="1200" baseline="0" dirty="0" smtClean="0">
                <a:solidFill>
                  <a:schemeClr val="tx1"/>
                </a:solidFill>
                <a:effectLst/>
                <a:latin typeface="+mn-lt"/>
                <a:ea typeface="+mn-ea"/>
                <a:cs typeface="+mn-cs"/>
              </a:rPr>
              <a:t> following</a:t>
            </a:r>
            <a:r>
              <a:rPr lang="en-CA" sz="1200" kern="1200" dirty="0" smtClean="0">
                <a:solidFill>
                  <a:schemeClr val="tx1"/>
                </a:solidFill>
                <a:effectLst/>
                <a:latin typeface="+mn-lt"/>
                <a:ea typeface="+mn-ea"/>
                <a:cs typeface="+mn-cs"/>
              </a:rPr>
              <a:t> templates may be uploaded to </a:t>
            </a:r>
            <a:r>
              <a:rPr lang="en-CA" sz="1200" kern="1200" dirty="0" err="1" smtClean="0">
                <a:solidFill>
                  <a:schemeClr val="tx1"/>
                </a:solidFill>
                <a:effectLst/>
                <a:latin typeface="+mn-lt"/>
                <a:ea typeface="+mn-ea"/>
                <a:cs typeface="+mn-cs"/>
              </a:rPr>
              <a:t>SeeSaw</a:t>
            </a:r>
            <a:r>
              <a:rPr lang="en-CA" sz="1200" kern="1200" dirty="0" smtClean="0">
                <a:solidFill>
                  <a:schemeClr val="tx1"/>
                </a:solidFill>
                <a:effectLst/>
                <a:latin typeface="+mn-lt"/>
                <a:ea typeface="+mn-ea"/>
                <a:cs typeface="+mn-cs"/>
              </a:rPr>
              <a:t> or a similar platform for students to use. </a:t>
            </a:r>
          </a:p>
          <a:p>
            <a:r>
              <a:rPr lang="en-CA" baseline="0" dirty="0" smtClean="0"/>
              <a:t>This question can also be used with individually students for assessment.  </a:t>
            </a:r>
          </a:p>
          <a:p>
            <a:endParaRPr lang="en-CA" dirty="0"/>
          </a:p>
        </p:txBody>
      </p:sp>
      <p:sp>
        <p:nvSpPr>
          <p:cNvPr id="4" name="Slide Number Placeholder 3"/>
          <p:cNvSpPr>
            <a:spLocks noGrp="1"/>
          </p:cNvSpPr>
          <p:nvPr>
            <p:ph type="sldNum" sz="quarter" idx="10"/>
          </p:nvPr>
        </p:nvSpPr>
        <p:spPr/>
        <p:txBody>
          <a:bodyPr/>
          <a:lstStyle/>
          <a:p>
            <a:fld id="{3EB05530-18B3-4D8D-AA46-1BA80417C9DF}" type="slidenum">
              <a:rPr lang="en-CA" smtClean="0"/>
              <a:t>83</a:t>
            </a:fld>
            <a:endParaRPr lang="en-CA"/>
          </a:p>
        </p:txBody>
      </p:sp>
    </p:spTree>
    <p:extLst>
      <p:ext uri="{BB962C8B-B14F-4D97-AF65-F5344CB8AC3E}">
        <p14:creationId xmlns:p14="http://schemas.microsoft.com/office/powerpoint/2010/main" val="268044065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aseline="0" dirty="0" smtClean="0"/>
              <a:t>Student Instructions:  Find all the ways to make 5.  Move the blocks so show the ways to make 5.  </a:t>
            </a:r>
            <a:endParaRPr lang="en-CA" dirty="0"/>
          </a:p>
        </p:txBody>
      </p:sp>
      <p:sp>
        <p:nvSpPr>
          <p:cNvPr id="4" name="Slide Number Placeholder 3"/>
          <p:cNvSpPr>
            <a:spLocks noGrp="1"/>
          </p:cNvSpPr>
          <p:nvPr>
            <p:ph type="sldNum" sz="quarter" idx="10"/>
          </p:nvPr>
        </p:nvSpPr>
        <p:spPr/>
        <p:txBody>
          <a:bodyPr/>
          <a:lstStyle/>
          <a:p>
            <a:fld id="{3EB05530-18B3-4D8D-AA46-1BA80417C9DF}" type="slidenum">
              <a:rPr lang="en-CA" smtClean="0"/>
              <a:t>84</a:t>
            </a:fld>
            <a:endParaRPr lang="en-CA"/>
          </a:p>
        </p:txBody>
      </p:sp>
    </p:spTree>
    <p:extLst>
      <p:ext uri="{BB962C8B-B14F-4D97-AF65-F5344CB8AC3E}">
        <p14:creationId xmlns:p14="http://schemas.microsoft.com/office/powerpoint/2010/main" val="3913371481"/>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aseline="0" dirty="0" smtClean="0"/>
              <a:t>Student Instructions:  Find all the ways to make 5.  Move the blocks so show the ways to make 5.  </a:t>
            </a:r>
            <a:endParaRPr lang="en-CA" dirty="0"/>
          </a:p>
        </p:txBody>
      </p:sp>
      <p:sp>
        <p:nvSpPr>
          <p:cNvPr id="4" name="Slide Number Placeholder 3"/>
          <p:cNvSpPr>
            <a:spLocks noGrp="1"/>
          </p:cNvSpPr>
          <p:nvPr>
            <p:ph type="sldNum" sz="quarter" idx="10"/>
          </p:nvPr>
        </p:nvSpPr>
        <p:spPr/>
        <p:txBody>
          <a:bodyPr/>
          <a:lstStyle/>
          <a:p>
            <a:fld id="{3EB05530-18B3-4D8D-AA46-1BA80417C9DF}" type="slidenum">
              <a:rPr lang="en-CA" smtClean="0"/>
              <a:t>85</a:t>
            </a:fld>
            <a:endParaRPr lang="en-CA"/>
          </a:p>
        </p:txBody>
      </p:sp>
    </p:spTree>
    <p:extLst>
      <p:ext uri="{BB962C8B-B14F-4D97-AF65-F5344CB8AC3E}">
        <p14:creationId xmlns:p14="http://schemas.microsoft.com/office/powerpoint/2010/main" val="1882630137"/>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aseline="0" dirty="0" smtClean="0"/>
              <a:t>Student Instructions:  Find all the ways to make 5.  Move the blocks so show the ways to make 5.  </a:t>
            </a:r>
            <a:endParaRPr lang="en-CA" dirty="0"/>
          </a:p>
        </p:txBody>
      </p:sp>
      <p:sp>
        <p:nvSpPr>
          <p:cNvPr id="4" name="Slide Number Placeholder 3"/>
          <p:cNvSpPr>
            <a:spLocks noGrp="1"/>
          </p:cNvSpPr>
          <p:nvPr>
            <p:ph type="sldNum" sz="quarter" idx="10"/>
          </p:nvPr>
        </p:nvSpPr>
        <p:spPr/>
        <p:txBody>
          <a:bodyPr/>
          <a:lstStyle/>
          <a:p>
            <a:fld id="{3EB05530-18B3-4D8D-AA46-1BA80417C9DF}" type="slidenum">
              <a:rPr lang="en-CA" smtClean="0"/>
              <a:t>86</a:t>
            </a:fld>
            <a:endParaRPr lang="en-CA"/>
          </a:p>
        </p:txBody>
      </p:sp>
    </p:spTree>
    <p:extLst>
      <p:ext uri="{BB962C8B-B14F-4D97-AF65-F5344CB8AC3E}">
        <p14:creationId xmlns:p14="http://schemas.microsoft.com/office/powerpoint/2010/main" val="12745688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D00F4C1E-0650-3D47-B8B9-F7906B5CA43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59041951"/>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aseline="0" dirty="0" smtClean="0"/>
              <a:t>Student Instructions:  Find all the ways to make 5.  Move the blocks so show the ways to make 5.  </a:t>
            </a:r>
            <a:endParaRPr lang="en-CA" dirty="0"/>
          </a:p>
        </p:txBody>
      </p:sp>
      <p:sp>
        <p:nvSpPr>
          <p:cNvPr id="4" name="Slide Number Placeholder 3"/>
          <p:cNvSpPr>
            <a:spLocks noGrp="1"/>
          </p:cNvSpPr>
          <p:nvPr>
            <p:ph type="sldNum" sz="quarter" idx="10"/>
          </p:nvPr>
        </p:nvSpPr>
        <p:spPr/>
        <p:txBody>
          <a:bodyPr/>
          <a:lstStyle/>
          <a:p>
            <a:fld id="{3EB05530-18B3-4D8D-AA46-1BA80417C9DF}" type="slidenum">
              <a:rPr lang="en-CA" smtClean="0"/>
              <a:t>87</a:t>
            </a:fld>
            <a:endParaRPr lang="en-CA"/>
          </a:p>
        </p:txBody>
      </p:sp>
    </p:spTree>
    <p:extLst>
      <p:ext uri="{BB962C8B-B14F-4D97-AF65-F5344CB8AC3E}">
        <p14:creationId xmlns:p14="http://schemas.microsoft.com/office/powerpoint/2010/main" val="2354436126"/>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291179" indent="-291179">
              <a:buAutoNum type="romanUcParenR"/>
            </a:pPr>
            <a:endParaRPr dirty="0"/>
          </a:p>
        </p:txBody>
      </p:sp>
    </p:spTree>
    <p:extLst>
      <p:ext uri="{BB962C8B-B14F-4D97-AF65-F5344CB8AC3E}">
        <p14:creationId xmlns:p14="http://schemas.microsoft.com/office/powerpoint/2010/main" val="3173559001"/>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baseline="0" dirty="0" smtClean="0">
                <a:solidFill>
                  <a:schemeClr val="tx1"/>
                </a:solidFill>
                <a:effectLst/>
                <a:latin typeface="+mn-lt"/>
                <a:ea typeface="+mn-ea"/>
                <a:cs typeface="+mn-cs"/>
              </a:rPr>
              <a:t>This </a:t>
            </a:r>
            <a:r>
              <a:rPr lang="en-US" sz="1200" kern="1200" baseline="0" dirty="0">
                <a:solidFill>
                  <a:schemeClr val="tx1"/>
                </a:solidFill>
                <a:effectLst/>
                <a:latin typeface="+mn-lt"/>
                <a:ea typeface="+mn-ea"/>
                <a:cs typeface="+mn-cs"/>
              </a:rPr>
              <a:t>activity can be adapted easily depending on the needs of students. </a:t>
            </a:r>
            <a:r>
              <a:rPr lang="en-CA" sz="1200" b="0" i="0" kern="1200" baseline="0" dirty="0">
                <a:solidFill>
                  <a:schemeClr val="tx1"/>
                </a:solidFill>
                <a:effectLst/>
                <a:latin typeface="+mn-lt"/>
                <a:ea typeface="+mn-ea"/>
                <a:cs typeface="+mn-cs"/>
              </a:rPr>
              <a:t>The v</a:t>
            </a:r>
            <a:r>
              <a:rPr lang="en-CA" sz="1200" b="0" i="0" kern="1200" dirty="0">
                <a:solidFill>
                  <a:schemeClr val="tx1"/>
                </a:solidFill>
                <a:effectLst/>
                <a:latin typeface="+mn-lt"/>
                <a:ea typeface="+mn-ea"/>
                <a:cs typeface="+mn-cs"/>
              </a:rPr>
              <a:t>arious arrangements of counters on the</a:t>
            </a:r>
            <a:r>
              <a:rPr lang="en-CA" sz="1200" b="0" i="0" kern="1200" baseline="0" dirty="0">
                <a:solidFill>
                  <a:schemeClr val="tx1"/>
                </a:solidFill>
                <a:effectLst/>
                <a:latin typeface="+mn-lt"/>
                <a:ea typeface="+mn-ea"/>
                <a:cs typeface="+mn-cs"/>
              </a:rPr>
              <a:t> </a:t>
            </a:r>
            <a:r>
              <a:rPr lang="en-CA" sz="1200" b="0" i="0" kern="1200" baseline="0" dirty="0" smtClean="0">
                <a:solidFill>
                  <a:schemeClr val="tx1"/>
                </a:solidFill>
                <a:effectLst/>
                <a:latin typeface="+mn-lt"/>
                <a:ea typeface="+mn-ea"/>
                <a:cs typeface="+mn-cs"/>
              </a:rPr>
              <a:t>five</a:t>
            </a:r>
            <a:r>
              <a:rPr lang="en-CA" sz="1200" b="0" i="0" kern="1200" dirty="0" smtClean="0">
                <a:solidFill>
                  <a:schemeClr val="tx1"/>
                </a:solidFill>
                <a:effectLst/>
                <a:latin typeface="+mn-lt"/>
                <a:ea typeface="+mn-ea"/>
                <a:cs typeface="+mn-cs"/>
              </a:rPr>
              <a:t> </a:t>
            </a:r>
            <a:r>
              <a:rPr lang="en-CA" sz="1200" b="0" i="0" kern="1200" dirty="0">
                <a:solidFill>
                  <a:schemeClr val="tx1"/>
                </a:solidFill>
                <a:effectLst/>
                <a:latin typeface="+mn-lt"/>
                <a:ea typeface="+mn-ea"/>
                <a:cs typeface="+mn-cs"/>
              </a:rPr>
              <a:t>frames will prompt different mental images of numbers, all in connection with the numbers' relationship to </a:t>
            </a:r>
            <a:r>
              <a:rPr lang="en-CA" sz="1200" b="0" i="0" kern="1200" dirty="0" smtClean="0">
                <a:solidFill>
                  <a:schemeClr val="tx1"/>
                </a:solidFill>
                <a:effectLst/>
                <a:latin typeface="+mn-lt"/>
                <a:ea typeface="+mn-ea"/>
                <a:cs typeface="+mn-cs"/>
              </a:rPr>
              <a:t>five. </a:t>
            </a:r>
            <a:r>
              <a:rPr lang="en-CA" sz="1200" b="0" i="0" kern="1200" dirty="0">
                <a:solidFill>
                  <a:schemeClr val="tx1"/>
                </a:solidFill>
                <a:effectLst/>
                <a:latin typeface="+mn-lt"/>
                <a:ea typeface="+mn-ea"/>
                <a:cs typeface="+mn-cs"/>
              </a:rPr>
              <a:t>The arrangement</a:t>
            </a:r>
            <a:r>
              <a:rPr lang="en-CA" sz="1200" b="0" i="0" kern="1200" baseline="0" dirty="0">
                <a:solidFill>
                  <a:schemeClr val="tx1"/>
                </a:solidFill>
                <a:effectLst/>
                <a:latin typeface="+mn-lt"/>
                <a:ea typeface="+mn-ea"/>
                <a:cs typeface="+mn-cs"/>
              </a:rPr>
              <a:t> of the dots are in a five-wise pattern. </a:t>
            </a:r>
            <a:r>
              <a:rPr lang="en-CA" sz="1200" b="0" i="0" u="none" strike="noStrike" kern="1200" baseline="0" dirty="0">
                <a:solidFill>
                  <a:schemeClr val="tx1"/>
                </a:solidFill>
                <a:effectLst/>
                <a:latin typeface="+mn-lt"/>
                <a:ea typeface="+mn-ea"/>
                <a:cs typeface="+mn-cs"/>
              </a:rPr>
              <a:t>Using the five-wise pattern helps students use the number 5 as an anchor.  </a:t>
            </a:r>
            <a:endParaRPr lang="en-CA" sz="1200" b="0" i="0" u="none" strike="noStrike" kern="1200" baseline="0" dirty="0" smtClean="0">
              <a:solidFill>
                <a:schemeClr val="tx1"/>
              </a:solidFill>
              <a:effectLst/>
              <a:latin typeface="+mn-lt"/>
              <a:ea typeface="+mn-ea"/>
              <a:cs typeface="+mn-cs"/>
            </a:endParaRPr>
          </a:p>
          <a:p>
            <a:endParaRPr lang="en-US" sz="1200" kern="1200" baseline="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Go over the three questions you will ask students.  If you are using an online platform such as Teams or Zoom, have students place their answers to one of the questions in the chat box or call upon students to answer one of the questions. </a:t>
            </a:r>
            <a:r>
              <a:rPr lang="en-US" sz="1200" kern="1200" baseline="0" dirty="0" smtClean="0">
                <a:solidFill>
                  <a:schemeClr val="tx1"/>
                </a:solidFill>
                <a:effectLst/>
                <a:latin typeface="+mn-lt"/>
                <a:ea typeface="+mn-ea"/>
                <a:cs typeface="+mn-cs"/>
              </a:rPr>
              <a:t>Flash </a:t>
            </a:r>
            <a:r>
              <a:rPr lang="en-US" sz="1200" kern="1200" baseline="0" dirty="0">
                <a:solidFill>
                  <a:schemeClr val="tx1"/>
                </a:solidFill>
                <a:effectLst/>
                <a:latin typeface="+mn-lt"/>
                <a:ea typeface="+mn-ea"/>
                <a:cs typeface="+mn-cs"/>
              </a:rPr>
              <a:t>each frame for about 3 seconds and move onto the next slide with the questions.  </a:t>
            </a:r>
          </a:p>
          <a:p>
            <a:endParaRPr lang="en-US" sz="1200" kern="1200" baseline="0" dirty="0">
              <a:solidFill>
                <a:schemeClr val="tx1"/>
              </a:solidFill>
              <a:effectLst/>
              <a:latin typeface="+mn-lt"/>
              <a:ea typeface="+mn-ea"/>
              <a:cs typeface="+mn-cs"/>
            </a:endParaRPr>
          </a:p>
          <a:p>
            <a:endParaRPr lang="en-US" sz="1200" kern="1200" baseline="0" dirty="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Possible guiding questions:</a:t>
            </a:r>
            <a:endParaRPr lang="en-US" sz="1200" kern="1200" baseline="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What do you see?  How did you see it?</a:t>
            </a:r>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How many dots do you see?  (Observe if the students are counting or can recognize the number at a glance.) </a:t>
            </a:r>
          </a:p>
          <a:p>
            <a:r>
              <a:rPr lang="en-CA" sz="1200" kern="1200" dirty="0">
                <a:solidFill>
                  <a:schemeClr val="tx1"/>
                </a:solidFill>
                <a:effectLst/>
                <a:latin typeface="+mn-lt"/>
                <a:ea typeface="+mn-ea"/>
                <a:cs typeface="+mn-cs"/>
              </a:rPr>
              <a:t>How do you know?  How did you see __?</a:t>
            </a:r>
          </a:p>
          <a:p>
            <a:r>
              <a:rPr lang="en-US" sz="1200" kern="1200" dirty="0">
                <a:solidFill>
                  <a:schemeClr val="tx1"/>
                </a:solidFill>
                <a:effectLst/>
                <a:latin typeface="+mn-lt"/>
                <a:ea typeface="+mn-ea"/>
                <a:cs typeface="+mn-cs"/>
              </a:rPr>
              <a:t>How many more to ten?</a:t>
            </a:r>
            <a:endParaRPr lang="en-CA" sz="1200" kern="1200" dirty="0">
              <a:solidFill>
                <a:schemeClr val="tx1"/>
              </a:solidFill>
              <a:effectLst/>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fld id="{3EB05530-18B3-4D8D-AA46-1BA80417C9DF}" type="slidenum">
              <a:rPr lang="en-CA" smtClean="0"/>
              <a:t>89</a:t>
            </a:fld>
            <a:endParaRPr lang="en-CA"/>
          </a:p>
        </p:txBody>
      </p:sp>
    </p:spTree>
    <p:extLst>
      <p:ext uri="{BB962C8B-B14F-4D97-AF65-F5344CB8AC3E}">
        <p14:creationId xmlns:p14="http://schemas.microsoft.com/office/powerpoint/2010/main" val="199519575"/>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endParaRPr lang="en-CA" sz="1200" b="0" i="0" u="none" strike="noStrike" kern="1200" baseline="0" dirty="0" smtClean="0">
              <a:solidFill>
                <a:schemeClr val="tx1"/>
              </a:solidFill>
              <a:effectLst/>
              <a:latin typeface="+mn-lt"/>
              <a:ea typeface="+mn-ea"/>
              <a:cs typeface="+mn-cs"/>
            </a:endParaRPr>
          </a:p>
          <a:p>
            <a:r>
              <a:rPr lang="en-CA" sz="1200" b="1" i="0" u="none" strike="noStrike" kern="1200" baseline="0" dirty="0" smtClean="0">
                <a:solidFill>
                  <a:schemeClr val="tx1"/>
                </a:solidFill>
                <a:latin typeface="+mn-lt"/>
                <a:ea typeface="+mn-ea"/>
                <a:cs typeface="+mn-cs"/>
              </a:rPr>
              <a:t>Dot Card Flash: </a:t>
            </a:r>
            <a:r>
              <a:rPr lang="en-CA" sz="1200" b="0" i="0" u="none" strike="noStrike" kern="1200" baseline="0" dirty="0" smtClean="0">
                <a:solidFill>
                  <a:schemeClr val="tx1"/>
                </a:solidFill>
                <a:latin typeface="+mn-lt"/>
                <a:ea typeface="+mn-ea"/>
                <a:cs typeface="+mn-cs"/>
              </a:rPr>
              <a:t>Use a set of dot cards with regular dot formations for the numbers 1 to 6. Give each student a work mat and counters. Explain to the students that you are going to flash a card and then ask them to make the arrangement they saw using the counters. Hold up the card for about three seconds.</a:t>
            </a:r>
          </a:p>
          <a:p>
            <a:pPr marL="171450" indent="-171450">
              <a:buFont typeface="Arial" panose="020B0604020202020204" pitchFamily="34" charset="0"/>
              <a:buChar char="•"/>
            </a:pPr>
            <a:r>
              <a:rPr lang="en-CA" sz="1200" b="0" i="0" u="none" strike="noStrike" kern="1200" baseline="0" dirty="0" smtClean="0">
                <a:solidFill>
                  <a:schemeClr val="tx1"/>
                </a:solidFill>
                <a:latin typeface="+mn-lt"/>
                <a:ea typeface="+mn-ea"/>
                <a:cs typeface="+mn-cs"/>
              </a:rPr>
              <a:t>After they have built the dot arrangement, ask:</a:t>
            </a:r>
          </a:p>
          <a:p>
            <a:pPr marL="171450" indent="-171450">
              <a:buFont typeface="Arial" panose="020B0604020202020204" pitchFamily="34" charset="0"/>
              <a:buChar char="•"/>
            </a:pPr>
            <a:r>
              <a:rPr lang="en-CA" sz="1200" b="0" i="0" u="none" strike="noStrike" kern="1200" baseline="0" dirty="0" smtClean="0">
                <a:solidFill>
                  <a:schemeClr val="tx1"/>
                </a:solidFill>
                <a:latin typeface="+mn-lt"/>
                <a:ea typeface="+mn-ea"/>
                <a:cs typeface="+mn-cs"/>
              </a:rPr>
              <a:t>How many dots did you see?</a:t>
            </a:r>
          </a:p>
          <a:p>
            <a:pPr marL="171450" indent="-171450">
              <a:buFont typeface="Arial" panose="020B0604020202020204" pitchFamily="34" charset="0"/>
              <a:buChar char="•"/>
            </a:pPr>
            <a:r>
              <a:rPr lang="en-CA" sz="1200" b="0" i="0" u="none" strike="noStrike" kern="1200" baseline="0" dirty="0" smtClean="0">
                <a:solidFill>
                  <a:schemeClr val="tx1"/>
                </a:solidFill>
                <a:latin typeface="+mn-lt"/>
                <a:ea typeface="+mn-ea"/>
                <a:cs typeface="+mn-cs"/>
              </a:rPr>
              <a:t>How did you see them?</a:t>
            </a:r>
          </a:p>
          <a:p>
            <a:pPr marL="171450" indent="-171450">
              <a:buFont typeface="Arial" panose="020B0604020202020204" pitchFamily="34" charset="0"/>
              <a:buChar char="•"/>
            </a:pPr>
            <a:r>
              <a:rPr lang="en-CA" sz="1200" b="0" i="0" u="none" strike="noStrike" kern="1200" baseline="0" dirty="0" smtClean="0">
                <a:solidFill>
                  <a:schemeClr val="tx1"/>
                </a:solidFill>
                <a:latin typeface="+mn-lt"/>
                <a:ea typeface="+mn-ea"/>
                <a:cs typeface="+mn-cs"/>
              </a:rPr>
              <a:t>How many counters did you use on your mat?</a:t>
            </a:r>
            <a:endParaRPr lang="en-CA" sz="1200" kern="1200" dirty="0" smtClean="0">
              <a:solidFill>
                <a:schemeClr val="tx1"/>
              </a:solidFill>
              <a:effectLst/>
              <a:latin typeface="+mn-lt"/>
              <a:ea typeface="+mn-ea"/>
              <a:cs typeface="+mn-cs"/>
            </a:endParaRPr>
          </a:p>
          <a:p>
            <a:endParaRPr lang="en-CA" sz="1200" kern="1200" dirty="0" smtClean="0">
              <a:solidFill>
                <a:schemeClr val="tx1"/>
              </a:solidFill>
              <a:effectLst/>
              <a:latin typeface="+mn-lt"/>
              <a:ea typeface="+mn-ea"/>
              <a:cs typeface="+mn-cs"/>
            </a:endParaRPr>
          </a:p>
          <a:p>
            <a:endParaRPr lang="en-CA" dirty="0"/>
          </a:p>
        </p:txBody>
      </p:sp>
    </p:spTree>
    <p:extLst>
      <p:ext uri="{BB962C8B-B14F-4D97-AF65-F5344CB8AC3E}">
        <p14:creationId xmlns:p14="http://schemas.microsoft.com/office/powerpoint/2010/main" val="181617373"/>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endParaRPr lang="en-CA" sz="1200" b="0" i="0" u="none" strike="noStrike" kern="1200" baseline="0" dirty="0" smtClean="0">
              <a:solidFill>
                <a:schemeClr val="tx1"/>
              </a:solidFill>
              <a:effectLst/>
              <a:latin typeface="+mn-lt"/>
              <a:ea typeface="+mn-ea"/>
              <a:cs typeface="+mn-cs"/>
            </a:endParaRPr>
          </a:p>
          <a:p>
            <a:r>
              <a:rPr lang="en-CA" sz="1200" b="1" i="0" u="none" strike="noStrike" kern="1200" baseline="0" dirty="0" smtClean="0">
                <a:solidFill>
                  <a:schemeClr val="tx1"/>
                </a:solidFill>
                <a:latin typeface="+mn-lt"/>
                <a:ea typeface="+mn-ea"/>
                <a:cs typeface="+mn-cs"/>
              </a:rPr>
              <a:t>Dot Card Flash: </a:t>
            </a:r>
            <a:r>
              <a:rPr lang="en-CA" sz="1200" b="0" i="0" u="none" strike="noStrike" kern="1200" baseline="0" dirty="0" smtClean="0">
                <a:solidFill>
                  <a:schemeClr val="tx1"/>
                </a:solidFill>
                <a:latin typeface="+mn-lt"/>
                <a:ea typeface="+mn-ea"/>
                <a:cs typeface="+mn-cs"/>
              </a:rPr>
              <a:t>Use a set of dot cards with regular dot formations for the numbers 1 to 6. Give each student a work mat and counters. Explain to the students that you are going to flash a card and then ask them to make the arrangement they saw using the counters. Hold up the card for about three seconds.</a:t>
            </a:r>
          </a:p>
          <a:p>
            <a:pPr marL="171450" indent="-171450">
              <a:buFont typeface="Arial" panose="020B0604020202020204" pitchFamily="34" charset="0"/>
              <a:buChar char="•"/>
            </a:pPr>
            <a:r>
              <a:rPr lang="en-CA" sz="1200" b="0" i="0" u="none" strike="noStrike" kern="1200" baseline="0" dirty="0" smtClean="0">
                <a:solidFill>
                  <a:schemeClr val="tx1"/>
                </a:solidFill>
                <a:latin typeface="+mn-lt"/>
                <a:ea typeface="+mn-ea"/>
                <a:cs typeface="+mn-cs"/>
              </a:rPr>
              <a:t>After they have built the dot arrangement, ask:</a:t>
            </a:r>
          </a:p>
          <a:p>
            <a:pPr marL="171450" indent="-171450">
              <a:buFont typeface="Arial" panose="020B0604020202020204" pitchFamily="34" charset="0"/>
              <a:buChar char="•"/>
            </a:pPr>
            <a:r>
              <a:rPr lang="en-CA" sz="1200" b="0" i="0" u="none" strike="noStrike" kern="1200" baseline="0" dirty="0" smtClean="0">
                <a:solidFill>
                  <a:schemeClr val="tx1"/>
                </a:solidFill>
                <a:latin typeface="+mn-lt"/>
                <a:ea typeface="+mn-ea"/>
                <a:cs typeface="+mn-cs"/>
              </a:rPr>
              <a:t>How many dots did you see?</a:t>
            </a:r>
          </a:p>
          <a:p>
            <a:pPr marL="171450" indent="-171450">
              <a:buFont typeface="Arial" panose="020B0604020202020204" pitchFamily="34" charset="0"/>
              <a:buChar char="•"/>
            </a:pPr>
            <a:r>
              <a:rPr lang="en-CA" sz="1200" b="0" i="0" u="none" strike="noStrike" kern="1200" baseline="0" dirty="0" smtClean="0">
                <a:solidFill>
                  <a:schemeClr val="tx1"/>
                </a:solidFill>
                <a:latin typeface="+mn-lt"/>
                <a:ea typeface="+mn-ea"/>
                <a:cs typeface="+mn-cs"/>
              </a:rPr>
              <a:t>How did you see them?</a:t>
            </a:r>
          </a:p>
          <a:p>
            <a:pPr marL="171450" indent="-171450">
              <a:buFont typeface="Arial" panose="020B0604020202020204" pitchFamily="34" charset="0"/>
              <a:buChar char="•"/>
            </a:pPr>
            <a:r>
              <a:rPr lang="en-CA" sz="1200" b="0" i="0" u="none" strike="noStrike" kern="1200" baseline="0" dirty="0" smtClean="0">
                <a:solidFill>
                  <a:schemeClr val="tx1"/>
                </a:solidFill>
                <a:latin typeface="+mn-lt"/>
                <a:ea typeface="+mn-ea"/>
                <a:cs typeface="+mn-cs"/>
              </a:rPr>
              <a:t>How many counters did you use on your mat?</a:t>
            </a:r>
            <a:endParaRPr lang="en-CA" sz="1200" kern="1200" dirty="0" smtClean="0">
              <a:solidFill>
                <a:schemeClr val="tx1"/>
              </a:solidFill>
              <a:effectLst/>
              <a:latin typeface="+mn-lt"/>
              <a:ea typeface="+mn-ea"/>
              <a:cs typeface="+mn-cs"/>
            </a:endParaRPr>
          </a:p>
          <a:p>
            <a:endParaRPr lang="en-CA" sz="1200" kern="1200" dirty="0" smtClean="0">
              <a:solidFill>
                <a:schemeClr val="tx1"/>
              </a:solidFill>
              <a:effectLst/>
              <a:latin typeface="+mn-lt"/>
              <a:ea typeface="+mn-ea"/>
              <a:cs typeface="+mn-cs"/>
            </a:endParaRPr>
          </a:p>
          <a:p>
            <a:endParaRPr lang="en-CA" dirty="0"/>
          </a:p>
        </p:txBody>
      </p:sp>
    </p:spTree>
    <p:extLst>
      <p:ext uri="{BB962C8B-B14F-4D97-AF65-F5344CB8AC3E}">
        <p14:creationId xmlns:p14="http://schemas.microsoft.com/office/powerpoint/2010/main" val="1271914106"/>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endParaRPr lang="en-CA" sz="1200" b="0" i="0" u="none" strike="noStrike" kern="1200" baseline="0" dirty="0" smtClean="0">
              <a:solidFill>
                <a:schemeClr val="tx1"/>
              </a:solidFill>
              <a:effectLst/>
              <a:latin typeface="+mn-lt"/>
              <a:ea typeface="+mn-ea"/>
              <a:cs typeface="+mn-cs"/>
            </a:endParaRPr>
          </a:p>
          <a:p>
            <a:r>
              <a:rPr lang="en-CA" sz="1200" b="1" i="0" u="none" strike="noStrike" kern="1200" baseline="0" dirty="0" smtClean="0">
                <a:solidFill>
                  <a:schemeClr val="tx1"/>
                </a:solidFill>
                <a:latin typeface="+mn-lt"/>
                <a:ea typeface="+mn-ea"/>
                <a:cs typeface="+mn-cs"/>
              </a:rPr>
              <a:t>Dot Card Flash: </a:t>
            </a:r>
            <a:r>
              <a:rPr lang="en-CA" sz="1200" b="0" i="0" u="none" strike="noStrike" kern="1200" baseline="0" dirty="0" smtClean="0">
                <a:solidFill>
                  <a:schemeClr val="tx1"/>
                </a:solidFill>
                <a:latin typeface="+mn-lt"/>
                <a:ea typeface="+mn-ea"/>
                <a:cs typeface="+mn-cs"/>
              </a:rPr>
              <a:t>Use a set of dot cards with regular dot formations for the numbers 1 to 6. Give each student a work mat and counters. Explain to the students that you are going to flash a card and then ask them to make the arrangement they saw using the counters. Hold up the card for about three seconds.</a:t>
            </a:r>
          </a:p>
          <a:p>
            <a:pPr marL="171450" indent="-171450">
              <a:buFont typeface="Arial" panose="020B0604020202020204" pitchFamily="34" charset="0"/>
              <a:buChar char="•"/>
            </a:pPr>
            <a:r>
              <a:rPr lang="en-CA" sz="1200" b="0" i="0" u="none" strike="noStrike" kern="1200" baseline="0" dirty="0" smtClean="0">
                <a:solidFill>
                  <a:schemeClr val="tx1"/>
                </a:solidFill>
                <a:latin typeface="+mn-lt"/>
                <a:ea typeface="+mn-ea"/>
                <a:cs typeface="+mn-cs"/>
              </a:rPr>
              <a:t>After they have built the dot arrangement, ask:</a:t>
            </a:r>
          </a:p>
          <a:p>
            <a:pPr marL="171450" indent="-171450">
              <a:buFont typeface="Arial" panose="020B0604020202020204" pitchFamily="34" charset="0"/>
              <a:buChar char="•"/>
            </a:pPr>
            <a:r>
              <a:rPr lang="en-CA" sz="1200" b="0" i="0" u="none" strike="noStrike" kern="1200" baseline="0" dirty="0" smtClean="0">
                <a:solidFill>
                  <a:schemeClr val="tx1"/>
                </a:solidFill>
                <a:latin typeface="+mn-lt"/>
                <a:ea typeface="+mn-ea"/>
                <a:cs typeface="+mn-cs"/>
              </a:rPr>
              <a:t>How many dots did you see?</a:t>
            </a:r>
          </a:p>
          <a:p>
            <a:pPr marL="171450" indent="-171450">
              <a:buFont typeface="Arial" panose="020B0604020202020204" pitchFamily="34" charset="0"/>
              <a:buChar char="•"/>
            </a:pPr>
            <a:r>
              <a:rPr lang="en-CA" sz="1200" b="0" i="0" u="none" strike="noStrike" kern="1200" baseline="0" dirty="0" smtClean="0">
                <a:solidFill>
                  <a:schemeClr val="tx1"/>
                </a:solidFill>
                <a:latin typeface="+mn-lt"/>
                <a:ea typeface="+mn-ea"/>
                <a:cs typeface="+mn-cs"/>
              </a:rPr>
              <a:t>How did you see them?</a:t>
            </a:r>
          </a:p>
          <a:p>
            <a:pPr marL="171450" indent="-171450">
              <a:buFont typeface="Arial" panose="020B0604020202020204" pitchFamily="34" charset="0"/>
              <a:buChar char="•"/>
            </a:pPr>
            <a:r>
              <a:rPr lang="en-CA" sz="1200" b="0" i="0" u="none" strike="noStrike" kern="1200" baseline="0" dirty="0" smtClean="0">
                <a:solidFill>
                  <a:schemeClr val="tx1"/>
                </a:solidFill>
                <a:latin typeface="+mn-lt"/>
                <a:ea typeface="+mn-ea"/>
                <a:cs typeface="+mn-cs"/>
              </a:rPr>
              <a:t>How many counters did you use on your mat?</a:t>
            </a:r>
            <a:endParaRPr lang="en-CA" sz="1200" kern="1200" dirty="0" smtClean="0">
              <a:solidFill>
                <a:schemeClr val="tx1"/>
              </a:solidFill>
              <a:effectLst/>
              <a:latin typeface="+mn-lt"/>
              <a:ea typeface="+mn-ea"/>
              <a:cs typeface="+mn-cs"/>
            </a:endParaRPr>
          </a:p>
          <a:p>
            <a:endParaRPr lang="en-CA" sz="1200" kern="1200" dirty="0" smtClean="0">
              <a:solidFill>
                <a:schemeClr val="tx1"/>
              </a:solidFill>
              <a:effectLst/>
              <a:latin typeface="+mn-lt"/>
              <a:ea typeface="+mn-ea"/>
              <a:cs typeface="+mn-cs"/>
            </a:endParaRPr>
          </a:p>
          <a:p>
            <a:endParaRPr lang="en-CA" dirty="0"/>
          </a:p>
        </p:txBody>
      </p:sp>
    </p:spTree>
    <p:extLst>
      <p:ext uri="{BB962C8B-B14F-4D97-AF65-F5344CB8AC3E}">
        <p14:creationId xmlns:p14="http://schemas.microsoft.com/office/powerpoint/2010/main" val="3682635744"/>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endParaRPr lang="en-CA" sz="1200" b="0" i="0" u="none" strike="noStrike" kern="1200" baseline="0" dirty="0" smtClean="0">
              <a:solidFill>
                <a:schemeClr val="tx1"/>
              </a:solidFill>
              <a:effectLst/>
              <a:latin typeface="+mn-lt"/>
              <a:ea typeface="+mn-ea"/>
              <a:cs typeface="+mn-cs"/>
            </a:endParaRPr>
          </a:p>
          <a:p>
            <a:r>
              <a:rPr lang="en-CA" sz="1200" b="1" i="0" u="none" strike="noStrike" kern="1200" baseline="0" dirty="0" smtClean="0">
                <a:solidFill>
                  <a:schemeClr val="tx1"/>
                </a:solidFill>
                <a:latin typeface="+mn-lt"/>
                <a:ea typeface="+mn-ea"/>
                <a:cs typeface="+mn-cs"/>
              </a:rPr>
              <a:t>Dot Card Flash: </a:t>
            </a:r>
            <a:r>
              <a:rPr lang="en-CA" sz="1200" b="0" i="0" u="none" strike="noStrike" kern="1200" baseline="0" dirty="0" smtClean="0">
                <a:solidFill>
                  <a:schemeClr val="tx1"/>
                </a:solidFill>
                <a:latin typeface="+mn-lt"/>
                <a:ea typeface="+mn-ea"/>
                <a:cs typeface="+mn-cs"/>
              </a:rPr>
              <a:t>Use a set of dot cards with regular dot formations for the numbers 1 to 6. Give each student a work mat and counters. Explain to the students that you are going to flash a card and then ask them to make the arrangement they saw using the counters. Hold up the card for about three seconds.</a:t>
            </a:r>
          </a:p>
          <a:p>
            <a:pPr marL="171450" indent="-171450">
              <a:buFont typeface="Arial" panose="020B0604020202020204" pitchFamily="34" charset="0"/>
              <a:buChar char="•"/>
            </a:pPr>
            <a:r>
              <a:rPr lang="en-CA" sz="1200" b="0" i="0" u="none" strike="noStrike" kern="1200" baseline="0" dirty="0" smtClean="0">
                <a:solidFill>
                  <a:schemeClr val="tx1"/>
                </a:solidFill>
                <a:latin typeface="+mn-lt"/>
                <a:ea typeface="+mn-ea"/>
                <a:cs typeface="+mn-cs"/>
              </a:rPr>
              <a:t>After they have built the dot arrangement, ask:</a:t>
            </a:r>
          </a:p>
          <a:p>
            <a:pPr marL="171450" indent="-171450">
              <a:buFont typeface="Arial" panose="020B0604020202020204" pitchFamily="34" charset="0"/>
              <a:buChar char="•"/>
            </a:pPr>
            <a:r>
              <a:rPr lang="en-CA" sz="1200" b="0" i="0" u="none" strike="noStrike" kern="1200" baseline="0" dirty="0" smtClean="0">
                <a:solidFill>
                  <a:schemeClr val="tx1"/>
                </a:solidFill>
                <a:latin typeface="+mn-lt"/>
                <a:ea typeface="+mn-ea"/>
                <a:cs typeface="+mn-cs"/>
              </a:rPr>
              <a:t>How many dots did you see?</a:t>
            </a:r>
          </a:p>
          <a:p>
            <a:pPr marL="171450" indent="-171450">
              <a:buFont typeface="Arial" panose="020B0604020202020204" pitchFamily="34" charset="0"/>
              <a:buChar char="•"/>
            </a:pPr>
            <a:r>
              <a:rPr lang="en-CA" sz="1200" b="0" i="0" u="none" strike="noStrike" kern="1200" baseline="0" dirty="0" smtClean="0">
                <a:solidFill>
                  <a:schemeClr val="tx1"/>
                </a:solidFill>
                <a:latin typeface="+mn-lt"/>
                <a:ea typeface="+mn-ea"/>
                <a:cs typeface="+mn-cs"/>
              </a:rPr>
              <a:t>How did you see them?</a:t>
            </a:r>
          </a:p>
          <a:p>
            <a:pPr marL="171450" indent="-171450">
              <a:buFont typeface="Arial" panose="020B0604020202020204" pitchFamily="34" charset="0"/>
              <a:buChar char="•"/>
            </a:pPr>
            <a:r>
              <a:rPr lang="en-CA" sz="1200" b="0" i="0" u="none" strike="noStrike" kern="1200" baseline="0" dirty="0" smtClean="0">
                <a:solidFill>
                  <a:schemeClr val="tx1"/>
                </a:solidFill>
                <a:latin typeface="+mn-lt"/>
                <a:ea typeface="+mn-ea"/>
                <a:cs typeface="+mn-cs"/>
              </a:rPr>
              <a:t>How many counters did you use on your mat?</a:t>
            </a:r>
            <a:endParaRPr lang="en-CA" sz="1200" kern="1200" dirty="0" smtClean="0">
              <a:solidFill>
                <a:schemeClr val="tx1"/>
              </a:solidFill>
              <a:effectLst/>
              <a:latin typeface="+mn-lt"/>
              <a:ea typeface="+mn-ea"/>
              <a:cs typeface="+mn-cs"/>
            </a:endParaRPr>
          </a:p>
          <a:p>
            <a:endParaRPr lang="en-CA" sz="1200" kern="1200" dirty="0" smtClean="0">
              <a:solidFill>
                <a:schemeClr val="tx1"/>
              </a:solidFill>
              <a:effectLst/>
              <a:latin typeface="+mn-lt"/>
              <a:ea typeface="+mn-ea"/>
              <a:cs typeface="+mn-cs"/>
            </a:endParaRPr>
          </a:p>
          <a:p>
            <a:endParaRPr lang="en-CA" dirty="0"/>
          </a:p>
        </p:txBody>
      </p:sp>
    </p:spTree>
    <p:extLst>
      <p:ext uri="{BB962C8B-B14F-4D97-AF65-F5344CB8AC3E}">
        <p14:creationId xmlns:p14="http://schemas.microsoft.com/office/powerpoint/2010/main" val="694652636"/>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endParaRPr lang="en-CA" sz="1200" b="0" i="0" u="none" strike="noStrike" kern="1200" baseline="0" dirty="0" smtClean="0">
              <a:solidFill>
                <a:schemeClr val="tx1"/>
              </a:solidFill>
              <a:effectLst/>
              <a:latin typeface="+mn-lt"/>
              <a:ea typeface="+mn-ea"/>
              <a:cs typeface="+mn-cs"/>
            </a:endParaRPr>
          </a:p>
          <a:p>
            <a:r>
              <a:rPr lang="en-CA" sz="1200" b="1" i="0" u="none" strike="noStrike" kern="1200" baseline="0" dirty="0" smtClean="0">
                <a:solidFill>
                  <a:schemeClr val="tx1"/>
                </a:solidFill>
                <a:latin typeface="+mn-lt"/>
                <a:ea typeface="+mn-ea"/>
                <a:cs typeface="+mn-cs"/>
              </a:rPr>
              <a:t>Dot Card Flash: </a:t>
            </a:r>
            <a:r>
              <a:rPr lang="en-CA" sz="1200" b="0" i="0" u="none" strike="noStrike" kern="1200" baseline="0" dirty="0" smtClean="0">
                <a:solidFill>
                  <a:schemeClr val="tx1"/>
                </a:solidFill>
                <a:latin typeface="+mn-lt"/>
                <a:ea typeface="+mn-ea"/>
                <a:cs typeface="+mn-cs"/>
              </a:rPr>
              <a:t>Use a set of dot cards with regular dot formations for the numbers 1 to 6. Give each student a work mat and counters. Explain to the students that you are going to flash a card and then ask them to make the arrangement they saw using the counters. Hold up the card for about three seconds.</a:t>
            </a:r>
          </a:p>
          <a:p>
            <a:pPr marL="171450" indent="-171450">
              <a:buFont typeface="Arial" panose="020B0604020202020204" pitchFamily="34" charset="0"/>
              <a:buChar char="•"/>
            </a:pPr>
            <a:r>
              <a:rPr lang="en-CA" sz="1200" b="0" i="0" u="none" strike="noStrike" kern="1200" baseline="0" dirty="0" smtClean="0">
                <a:solidFill>
                  <a:schemeClr val="tx1"/>
                </a:solidFill>
                <a:latin typeface="+mn-lt"/>
                <a:ea typeface="+mn-ea"/>
                <a:cs typeface="+mn-cs"/>
              </a:rPr>
              <a:t>After they have built the dot arrangement, ask:</a:t>
            </a:r>
          </a:p>
          <a:p>
            <a:pPr marL="171450" indent="-171450">
              <a:buFont typeface="Arial" panose="020B0604020202020204" pitchFamily="34" charset="0"/>
              <a:buChar char="•"/>
            </a:pPr>
            <a:r>
              <a:rPr lang="en-CA" sz="1200" b="0" i="0" u="none" strike="noStrike" kern="1200" baseline="0" dirty="0" smtClean="0">
                <a:solidFill>
                  <a:schemeClr val="tx1"/>
                </a:solidFill>
                <a:latin typeface="+mn-lt"/>
                <a:ea typeface="+mn-ea"/>
                <a:cs typeface="+mn-cs"/>
              </a:rPr>
              <a:t>How many dots did you see?</a:t>
            </a:r>
          </a:p>
          <a:p>
            <a:pPr marL="171450" indent="-171450">
              <a:buFont typeface="Arial" panose="020B0604020202020204" pitchFamily="34" charset="0"/>
              <a:buChar char="•"/>
            </a:pPr>
            <a:r>
              <a:rPr lang="en-CA" sz="1200" b="0" i="0" u="none" strike="noStrike" kern="1200" baseline="0" dirty="0" smtClean="0">
                <a:solidFill>
                  <a:schemeClr val="tx1"/>
                </a:solidFill>
                <a:latin typeface="+mn-lt"/>
                <a:ea typeface="+mn-ea"/>
                <a:cs typeface="+mn-cs"/>
              </a:rPr>
              <a:t>How did you see them?</a:t>
            </a:r>
          </a:p>
          <a:p>
            <a:pPr marL="171450" indent="-171450">
              <a:buFont typeface="Arial" panose="020B0604020202020204" pitchFamily="34" charset="0"/>
              <a:buChar char="•"/>
            </a:pPr>
            <a:r>
              <a:rPr lang="en-CA" sz="1200" b="0" i="0" u="none" strike="noStrike" kern="1200" baseline="0" dirty="0" smtClean="0">
                <a:solidFill>
                  <a:schemeClr val="tx1"/>
                </a:solidFill>
                <a:latin typeface="+mn-lt"/>
                <a:ea typeface="+mn-ea"/>
                <a:cs typeface="+mn-cs"/>
              </a:rPr>
              <a:t>How many counters did you use on your mat?</a:t>
            </a:r>
            <a:endParaRPr lang="en-CA" sz="1200" kern="1200" dirty="0" smtClean="0">
              <a:solidFill>
                <a:schemeClr val="tx1"/>
              </a:solidFill>
              <a:effectLst/>
              <a:latin typeface="+mn-lt"/>
              <a:ea typeface="+mn-ea"/>
              <a:cs typeface="+mn-cs"/>
            </a:endParaRPr>
          </a:p>
          <a:p>
            <a:endParaRPr lang="en-CA" sz="1200" kern="1200" dirty="0" smtClean="0">
              <a:solidFill>
                <a:schemeClr val="tx1"/>
              </a:solidFill>
              <a:effectLst/>
              <a:latin typeface="+mn-lt"/>
              <a:ea typeface="+mn-ea"/>
              <a:cs typeface="+mn-cs"/>
            </a:endParaRPr>
          </a:p>
          <a:p>
            <a:endParaRPr lang="en-CA" dirty="0"/>
          </a:p>
        </p:txBody>
      </p:sp>
    </p:spTree>
    <p:extLst>
      <p:ext uri="{BB962C8B-B14F-4D97-AF65-F5344CB8AC3E}">
        <p14:creationId xmlns:p14="http://schemas.microsoft.com/office/powerpoint/2010/main" val="1836971430"/>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r>
              <a:rPr lang="en-CA" sz="1200" b="0" i="0" u="none" strike="noStrike" kern="1200" baseline="0" dirty="0" smtClean="0">
                <a:solidFill>
                  <a:schemeClr val="tx1"/>
                </a:solidFill>
                <a:effectLst/>
                <a:latin typeface="+mn-lt"/>
                <a:ea typeface="+mn-ea"/>
                <a:cs typeface="+mn-cs"/>
              </a:rPr>
              <a:t>This question can be changed to different number.  The problem allows teachers to assess if students can decompose the number 5.  </a:t>
            </a:r>
          </a:p>
        </p:txBody>
      </p:sp>
    </p:spTree>
    <p:extLst>
      <p:ext uri="{BB962C8B-B14F-4D97-AF65-F5344CB8AC3E}">
        <p14:creationId xmlns:p14="http://schemas.microsoft.com/office/powerpoint/2010/main" val="1487899705"/>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r>
              <a:rPr lang="en-CA" sz="1200" b="0" i="0" u="none" strike="noStrike" kern="1200" baseline="0" dirty="0" smtClean="0">
                <a:solidFill>
                  <a:schemeClr val="tx1"/>
                </a:solidFill>
                <a:effectLst/>
                <a:latin typeface="+mn-lt"/>
                <a:ea typeface="+mn-ea"/>
                <a:cs typeface="+mn-cs"/>
              </a:rPr>
              <a:t>This question can be changed to different number.  The problem allows teachers to assess if students can decompose the number 5.  You can move the square paper to check answers with students.  </a:t>
            </a:r>
          </a:p>
        </p:txBody>
      </p:sp>
    </p:spTree>
    <p:extLst>
      <p:ext uri="{BB962C8B-B14F-4D97-AF65-F5344CB8AC3E}">
        <p14:creationId xmlns:p14="http://schemas.microsoft.com/office/powerpoint/2010/main" val="21523930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dirty="0"/>
          </a:p>
        </p:txBody>
      </p:sp>
    </p:spTree>
    <p:extLst>
      <p:ext uri="{BB962C8B-B14F-4D97-AF65-F5344CB8AC3E}">
        <p14:creationId xmlns:p14="http://schemas.microsoft.com/office/powerpoint/2010/main" val="1000307909"/>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solidFill>
                  <a:srgbClr val="272627"/>
                </a:solidFill>
                <a:latin typeface="BookAntiqua"/>
              </a:rPr>
              <a:t>Have students close their eyes and imagine the 5 objects. Ask, “How do you see 5?” Students should reply giving the part-part-</a:t>
            </a:r>
          </a:p>
          <a:p>
            <a:r>
              <a:rPr lang="en-CA" dirty="0" smtClean="0">
                <a:solidFill>
                  <a:srgbClr val="272627"/>
                </a:solidFill>
                <a:latin typeface="BookAntiqua"/>
              </a:rPr>
              <a:t>whole representation (e.g., “I see 3 and 2.” or “I see 1 and 4.”).</a:t>
            </a:r>
          </a:p>
          <a:p>
            <a:endParaRPr lang="en-CA" dirty="0" smtClean="0">
              <a:solidFill>
                <a:srgbClr val="272627"/>
              </a:solidFill>
              <a:latin typeface="BookAntiqua"/>
            </a:endParaRPr>
          </a:p>
          <a:p>
            <a:endParaRPr lang="en-CA" dirty="0" smtClean="0"/>
          </a:p>
          <a:p>
            <a:endParaRPr lang="en-CA" dirty="0"/>
          </a:p>
        </p:txBody>
      </p:sp>
      <p:sp>
        <p:nvSpPr>
          <p:cNvPr id="4" name="Slide Number Placeholder 3"/>
          <p:cNvSpPr>
            <a:spLocks noGrp="1"/>
          </p:cNvSpPr>
          <p:nvPr>
            <p:ph type="sldNum" sz="quarter" idx="10"/>
          </p:nvPr>
        </p:nvSpPr>
        <p:spPr/>
        <p:txBody>
          <a:bodyPr/>
          <a:lstStyle/>
          <a:p>
            <a:fld id="{3EB05530-18B3-4D8D-AA46-1BA80417C9DF}" type="slidenum">
              <a:rPr lang="en-CA" smtClean="0"/>
              <a:t>97</a:t>
            </a:fld>
            <a:endParaRPr lang="en-CA"/>
          </a:p>
        </p:txBody>
      </p:sp>
    </p:spTree>
    <p:extLst>
      <p:ext uri="{BB962C8B-B14F-4D97-AF65-F5344CB8AC3E}">
        <p14:creationId xmlns:p14="http://schemas.microsoft.com/office/powerpoint/2010/main" val="213992183"/>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solidFill>
                  <a:srgbClr val="272627"/>
                </a:solidFill>
                <a:latin typeface="BookAntiqua"/>
              </a:rPr>
              <a:t>Questions</a:t>
            </a:r>
            <a:r>
              <a:rPr lang="en-CA" baseline="0" dirty="0" smtClean="0">
                <a:solidFill>
                  <a:srgbClr val="272627"/>
                </a:solidFill>
                <a:latin typeface="BookAntiqua"/>
              </a:rPr>
              <a:t> to discuss with students:</a:t>
            </a:r>
          </a:p>
          <a:p>
            <a:pPr marL="171450" indent="-171450">
              <a:buFont typeface="Arial" panose="020B0604020202020204" pitchFamily="34" charset="0"/>
              <a:buChar char="•"/>
            </a:pPr>
            <a:r>
              <a:rPr lang="en-CA" baseline="0" dirty="0" smtClean="0">
                <a:solidFill>
                  <a:srgbClr val="272627"/>
                </a:solidFill>
                <a:latin typeface="BookAntiqua"/>
              </a:rPr>
              <a:t>What do you see?</a:t>
            </a:r>
          </a:p>
          <a:p>
            <a:pPr marL="171450" indent="-171450">
              <a:buFont typeface="Arial" panose="020B0604020202020204" pitchFamily="34" charset="0"/>
              <a:buChar char="•"/>
            </a:pPr>
            <a:r>
              <a:rPr lang="en-CA" baseline="0" dirty="0" smtClean="0">
                <a:solidFill>
                  <a:srgbClr val="272627"/>
                </a:solidFill>
                <a:latin typeface="BookAntiqua"/>
              </a:rPr>
              <a:t>Can you tell me a counting story about what you see in the tank?</a:t>
            </a:r>
          </a:p>
          <a:p>
            <a:pPr marL="171450" indent="-171450">
              <a:buFont typeface="Arial" panose="020B0604020202020204" pitchFamily="34" charset="0"/>
              <a:buChar char="•"/>
            </a:pPr>
            <a:endParaRPr lang="en-CA" dirty="0" smtClean="0">
              <a:solidFill>
                <a:srgbClr val="272627"/>
              </a:solidFill>
              <a:latin typeface="BookAntiqua"/>
            </a:endParaRPr>
          </a:p>
          <a:p>
            <a:endParaRPr lang="en-CA" dirty="0" smtClean="0"/>
          </a:p>
          <a:p>
            <a:endParaRPr lang="en-CA" dirty="0"/>
          </a:p>
        </p:txBody>
      </p:sp>
      <p:sp>
        <p:nvSpPr>
          <p:cNvPr id="4" name="Slide Number Placeholder 3"/>
          <p:cNvSpPr>
            <a:spLocks noGrp="1"/>
          </p:cNvSpPr>
          <p:nvPr>
            <p:ph type="sldNum" sz="quarter" idx="10"/>
          </p:nvPr>
        </p:nvSpPr>
        <p:spPr/>
        <p:txBody>
          <a:bodyPr/>
          <a:lstStyle/>
          <a:p>
            <a:fld id="{3EB05530-18B3-4D8D-AA46-1BA80417C9DF}" type="slidenum">
              <a:rPr lang="en-CA" smtClean="0"/>
              <a:t>98</a:t>
            </a:fld>
            <a:endParaRPr lang="en-CA"/>
          </a:p>
        </p:txBody>
      </p:sp>
    </p:spTree>
    <p:extLst>
      <p:ext uri="{BB962C8B-B14F-4D97-AF65-F5344CB8AC3E}">
        <p14:creationId xmlns:p14="http://schemas.microsoft.com/office/powerpoint/2010/main" val="3230263877"/>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smtClean="0">
                <a:solidFill>
                  <a:srgbClr val="272627"/>
                </a:solidFill>
                <a:latin typeface="BookAntiqua"/>
              </a:rPr>
              <a:t>Student</a:t>
            </a:r>
            <a:r>
              <a:rPr lang="en-CA" baseline="0" dirty="0" smtClean="0">
                <a:solidFill>
                  <a:srgbClr val="272627"/>
                </a:solidFill>
                <a:latin typeface="BookAntiqua"/>
              </a:rPr>
              <a:t> Instructions:  Make up your own number story using the number 5. </a:t>
            </a:r>
            <a:r>
              <a:rPr lang="en-CA" sz="1200" dirty="0" smtClean="0"/>
              <a:t>Use pictures, words and numbers to show your story.  </a:t>
            </a:r>
          </a:p>
          <a:p>
            <a:endParaRPr lang="en-CA" dirty="0" smtClean="0">
              <a:solidFill>
                <a:srgbClr val="272627"/>
              </a:solidFill>
              <a:latin typeface="BookAntiqua"/>
            </a:endParaRPr>
          </a:p>
          <a:p>
            <a:endParaRPr lang="en-CA"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smtClean="0">
                <a:solidFill>
                  <a:schemeClr val="tx1"/>
                </a:solidFill>
                <a:effectLst/>
                <a:latin typeface="+mn-lt"/>
                <a:ea typeface="+mn-ea"/>
                <a:cs typeface="+mn-cs"/>
              </a:rPr>
              <a:t>The</a:t>
            </a:r>
            <a:r>
              <a:rPr lang="en-CA" sz="1200" kern="1200" baseline="0" dirty="0" smtClean="0">
                <a:solidFill>
                  <a:schemeClr val="tx1"/>
                </a:solidFill>
                <a:effectLst/>
                <a:latin typeface="+mn-lt"/>
                <a:ea typeface="+mn-ea"/>
                <a:cs typeface="+mn-cs"/>
              </a:rPr>
              <a:t> following</a:t>
            </a:r>
            <a:r>
              <a:rPr lang="en-CA" sz="1200" kern="1200" dirty="0" smtClean="0">
                <a:solidFill>
                  <a:schemeClr val="tx1"/>
                </a:solidFill>
                <a:effectLst/>
                <a:latin typeface="+mn-lt"/>
                <a:ea typeface="+mn-ea"/>
                <a:cs typeface="+mn-cs"/>
              </a:rPr>
              <a:t> templates may be uploaded to </a:t>
            </a:r>
            <a:r>
              <a:rPr lang="en-CA" sz="1200" kern="1200" dirty="0" err="1" smtClean="0">
                <a:solidFill>
                  <a:schemeClr val="tx1"/>
                </a:solidFill>
                <a:effectLst/>
                <a:latin typeface="+mn-lt"/>
                <a:ea typeface="+mn-ea"/>
                <a:cs typeface="+mn-cs"/>
              </a:rPr>
              <a:t>SeeSaw</a:t>
            </a:r>
            <a:r>
              <a:rPr lang="en-CA" sz="1200" kern="1200" dirty="0" smtClean="0">
                <a:solidFill>
                  <a:schemeClr val="tx1"/>
                </a:solidFill>
                <a:effectLst/>
                <a:latin typeface="+mn-lt"/>
                <a:ea typeface="+mn-ea"/>
                <a:cs typeface="+mn-cs"/>
              </a:rPr>
              <a:t> or a similar platform for students to use. </a:t>
            </a:r>
          </a:p>
          <a:p>
            <a:r>
              <a:rPr lang="en-CA" baseline="0" dirty="0" smtClean="0"/>
              <a:t>Students can share this with other students and with the teacher. </a:t>
            </a:r>
            <a:endParaRPr lang="en-CA" dirty="0"/>
          </a:p>
        </p:txBody>
      </p:sp>
      <p:sp>
        <p:nvSpPr>
          <p:cNvPr id="4" name="Slide Number Placeholder 3"/>
          <p:cNvSpPr>
            <a:spLocks noGrp="1"/>
          </p:cNvSpPr>
          <p:nvPr>
            <p:ph type="sldNum" sz="quarter" idx="10"/>
          </p:nvPr>
        </p:nvSpPr>
        <p:spPr/>
        <p:txBody>
          <a:bodyPr/>
          <a:lstStyle/>
          <a:p>
            <a:fld id="{3EB05530-18B3-4D8D-AA46-1BA80417C9DF}" type="slidenum">
              <a:rPr lang="en-CA" smtClean="0"/>
              <a:t>99</a:t>
            </a:fld>
            <a:endParaRPr lang="en-CA"/>
          </a:p>
        </p:txBody>
      </p:sp>
    </p:spTree>
    <p:extLst>
      <p:ext uri="{BB962C8B-B14F-4D97-AF65-F5344CB8AC3E}">
        <p14:creationId xmlns:p14="http://schemas.microsoft.com/office/powerpoint/2010/main" val="3611791771"/>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291179" indent="-291179">
              <a:buAutoNum type="romanUcParenR"/>
            </a:pPr>
            <a:endParaRPr dirty="0"/>
          </a:p>
        </p:txBody>
      </p:sp>
    </p:spTree>
    <p:extLst>
      <p:ext uri="{BB962C8B-B14F-4D97-AF65-F5344CB8AC3E}">
        <p14:creationId xmlns:p14="http://schemas.microsoft.com/office/powerpoint/2010/main" val="3135650415"/>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endParaRPr lang="en-CA" sz="1200" b="0" i="0" u="none" strike="noStrike" kern="1200" baseline="0" dirty="0" smtClean="0">
              <a:solidFill>
                <a:schemeClr val="tx1"/>
              </a:solidFill>
              <a:effectLst/>
              <a:latin typeface="+mn-lt"/>
              <a:ea typeface="+mn-ea"/>
              <a:cs typeface="+mn-cs"/>
            </a:endParaRPr>
          </a:p>
        </p:txBody>
      </p:sp>
    </p:spTree>
    <p:extLst>
      <p:ext uri="{BB962C8B-B14F-4D97-AF65-F5344CB8AC3E}">
        <p14:creationId xmlns:p14="http://schemas.microsoft.com/office/powerpoint/2010/main" val="2092001547"/>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r>
              <a:rPr lang="en-CA" sz="1200" b="0" i="0" u="none" strike="noStrike" kern="1200" baseline="0" dirty="0" smtClean="0">
                <a:solidFill>
                  <a:schemeClr val="tx1"/>
                </a:solidFill>
                <a:effectLst/>
                <a:latin typeface="+mn-lt"/>
                <a:ea typeface="+mn-ea"/>
                <a:cs typeface="+mn-cs"/>
              </a:rPr>
              <a:t>This question can be changed to different number.  The problem allows teachers to assess if students can decompose the number 5.  </a:t>
            </a:r>
          </a:p>
        </p:txBody>
      </p:sp>
    </p:spTree>
    <p:extLst>
      <p:ext uri="{BB962C8B-B14F-4D97-AF65-F5344CB8AC3E}">
        <p14:creationId xmlns:p14="http://schemas.microsoft.com/office/powerpoint/2010/main" val="3613512253"/>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r>
              <a:rPr lang="en-CA" sz="1200" b="0" i="0" u="none" strike="noStrike" kern="1200" baseline="0" dirty="0" smtClean="0">
                <a:solidFill>
                  <a:schemeClr val="tx1"/>
                </a:solidFill>
                <a:effectLst/>
                <a:latin typeface="+mn-lt"/>
                <a:ea typeface="+mn-ea"/>
                <a:cs typeface="+mn-cs"/>
              </a:rPr>
              <a:t>Each card has a numeral for the whole and two dot pattern sets with one set covered by a screen.  Student say what is the missing part to make the total five.  This may be a challenge for students so they can use counters or a five frame to support their thinking.  Ask students what their strategies for finding the missing number.  </a:t>
            </a:r>
          </a:p>
          <a:p>
            <a:endParaRPr lang="en-CA" sz="1200" b="0" i="0" u="none" strike="noStrike" kern="1200" baseline="0" dirty="0" smtClean="0">
              <a:solidFill>
                <a:schemeClr val="tx1"/>
              </a:solidFill>
              <a:effectLst/>
              <a:latin typeface="+mn-lt"/>
              <a:ea typeface="+mn-ea"/>
              <a:cs typeface="+mn-cs"/>
            </a:endParaRPr>
          </a:p>
          <a:p>
            <a:r>
              <a:rPr lang="en-CA" sz="1200" b="0" i="0" u="none" strike="noStrike" kern="1200" baseline="0" dirty="0" smtClean="0">
                <a:solidFill>
                  <a:schemeClr val="tx1"/>
                </a:solidFill>
                <a:effectLst/>
                <a:latin typeface="+mn-lt"/>
                <a:ea typeface="+mn-ea"/>
                <a:cs typeface="+mn-cs"/>
              </a:rPr>
              <a:t>You can find the missing part cards online:   </a:t>
            </a:r>
            <a:r>
              <a:rPr lang="en-CA" sz="1200" u="none" kern="1200" baseline="0" dirty="0" smtClean="0">
                <a:solidFill>
                  <a:schemeClr val="tx1"/>
                </a:solidFill>
                <a:effectLst/>
                <a:latin typeface="+mn-lt"/>
                <a:ea typeface="+mn-ea"/>
                <a:cs typeface="+mn-cs"/>
                <a:hlinkClick r:id="rId3"/>
              </a:rPr>
              <a:t>Math Tool Kits: Tools to Support Thinking and Learning in the Early Years' Mathematics Classroom</a:t>
            </a:r>
            <a:r>
              <a:rPr lang="en-CA" sz="1200" u="none" kern="1200" baseline="0" dirty="0" smtClean="0">
                <a:solidFill>
                  <a:schemeClr val="tx1"/>
                </a:solidFill>
                <a:effectLst/>
                <a:latin typeface="+mn-lt"/>
                <a:ea typeface="+mn-ea"/>
                <a:cs typeface="+mn-cs"/>
              </a:rPr>
              <a:t> (https://www.edu.gov.mb.ca/k12/cur/math/math_toolkit/). </a:t>
            </a:r>
            <a:endParaRPr lang="en-CA" sz="1200" b="0" i="0" u="none" strike="noStrike" kern="1200" baseline="0" dirty="0" smtClean="0">
              <a:solidFill>
                <a:schemeClr val="tx1"/>
              </a:solidFill>
              <a:effectLst/>
              <a:latin typeface="+mn-lt"/>
              <a:ea typeface="+mn-ea"/>
              <a:cs typeface="+mn-cs"/>
            </a:endParaRPr>
          </a:p>
        </p:txBody>
      </p:sp>
    </p:spTree>
    <p:extLst>
      <p:ext uri="{BB962C8B-B14F-4D97-AF65-F5344CB8AC3E}">
        <p14:creationId xmlns:p14="http://schemas.microsoft.com/office/powerpoint/2010/main" val="2805802381"/>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r>
              <a:rPr lang="en-CA" sz="1200" b="0" i="0" u="none" strike="noStrike" kern="1200" baseline="0" dirty="0" smtClean="0">
                <a:solidFill>
                  <a:schemeClr val="tx1"/>
                </a:solidFill>
                <a:effectLst/>
                <a:latin typeface="+mn-lt"/>
                <a:ea typeface="+mn-ea"/>
                <a:cs typeface="+mn-cs"/>
              </a:rPr>
              <a:t>Each card has a numeral for the whole and two dot pattern sets with one set covered by a screen.  Student say what is the missing part to make the total five.  This may be a challenge for students so they can use counters or a five frame to support their thinking.  Ask students what their strategies for finding the missing number.  </a:t>
            </a:r>
          </a:p>
          <a:p>
            <a:endParaRPr lang="en-CA" sz="1200" b="0" i="0" u="none" strike="noStrike" kern="1200" baseline="0" dirty="0" smtClean="0">
              <a:solidFill>
                <a:schemeClr val="tx1"/>
              </a:solidFill>
              <a:effectLst/>
              <a:latin typeface="+mn-lt"/>
              <a:ea typeface="+mn-ea"/>
              <a:cs typeface="+mn-cs"/>
            </a:endParaRPr>
          </a:p>
          <a:p>
            <a:r>
              <a:rPr lang="en-CA" sz="1200" b="0" i="0" u="none" strike="noStrike" kern="1200" baseline="0" dirty="0" smtClean="0">
                <a:solidFill>
                  <a:schemeClr val="tx1"/>
                </a:solidFill>
                <a:effectLst/>
                <a:latin typeface="+mn-lt"/>
                <a:ea typeface="+mn-ea"/>
                <a:cs typeface="+mn-cs"/>
              </a:rPr>
              <a:t>You can find the missing part cards online:   </a:t>
            </a:r>
            <a:r>
              <a:rPr lang="en-CA" sz="1200" u="none" kern="1200" baseline="0" dirty="0" smtClean="0">
                <a:solidFill>
                  <a:schemeClr val="tx1"/>
                </a:solidFill>
                <a:effectLst/>
                <a:latin typeface="+mn-lt"/>
                <a:ea typeface="+mn-ea"/>
                <a:cs typeface="+mn-cs"/>
                <a:hlinkClick r:id="rId3"/>
              </a:rPr>
              <a:t>Math Tool Kits: Tools to Support Thinking and Learning in the Early Years' Mathematics Classroom</a:t>
            </a:r>
            <a:r>
              <a:rPr lang="en-CA" sz="1200" u="none" kern="1200" baseline="0" dirty="0" smtClean="0">
                <a:solidFill>
                  <a:schemeClr val="tx1"/>
                </a:solidFill>
                <a:effectLst/>
                <a:latin typeface="+mn-lt"/>
                <a:ea typeface="+mn-ea"/>
                <a:cs typeface="+mn-cs"/>
              </a:rPr>
              <a:t> (https://www.edu.gov.mb.ca/k12/cur/math/math_toolkit/). </a:t>
            </a:r>
            <a:endParaRPr lang="en-CA" sz="1200" b="0" i="0" u="none" strike="noStrike" kern="1200" baseline="0" dirty="0" smtClean="0">
              <a:solidFill>
                <a:schemeClr val="tx1"/>
              </a:solidFill>
              <a:effectLst/>
              <a:latin typeface="+mn-lt"/>
              <a:ea typeface="+mn-ea"/>
              <a:cs typeface="+mn-cs"/>
            </a:endParaRPr>
          </a:p>
        </p:txBody>
      </p:sp>
    </p:spTree>
    <p:extLst>
      <p:ext uri="{BB962C8B-B14F-4D97-AF65-F5344CB8AC3E}">
        <p14:creationId xmlns:p14="http://schemas.microsoft.com/office/powerpoint/2010/main" val="13608213"/>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r>
              <a:rPr lang="en-CA" sz="1200" b="0" i="0" u="none" strike="noStrike" kern="1200" baseline="0" dirty="0" smtClean="0">
                <a:solidFill>
                  <a:schemeClr val="tx1"/>
                </a:solidFill>
                <a:effectLst/>
                <a:latin typeface="+mn-lt"/>
                <a:ea typeface="+mn-ea"/>
                <a:cs typeface="+mn-cs"/>
              </a:rPr>
              <a:t>Each card has a numeral for the whole and two dot pattern sets with one set covered by a screen.  Student say what is the missing part to make the total five.  This may be a challenge for students so they can use counters or a five frame to support their thinking.  Ask students what their strategies for finding the missing number.  </a:t>
            </a:r>
          </a:p>
          <a:p>
            <a:endParaRPr lang="en-CA" sz="1200" b="0" i="0" u="none" strike="noStrike" kern="1200" baseline="0" dirty="0" smtClean="0">
              <a:solidFill>
                <a:schemeClr val="tx1"/>
              </a:solidFill>
              <a:effectLst/>
              <a:latin typeface="+mn-lt"/>
              <a:ea typeface="+mn-ea"/>
              <a:cs typeface="+mn-cs"/>
            </a:endParaRPr>
          </a:p>
          <a:p>
            <a:r>
              <a:rPr lang="en-CA" sz="1200" b="0" i="0" u="none" strike="noStrike" kern="1200" baseline="0" dirty="0" smtClean="0">
                <a:solidFill>
                  <a:schemeClr val="tx1"/>
                </a:solidFill>
                <a:effectLst/>
                <a:latin typeface="+mn-lt"/>
                <a:ea typeface="+mn-ea"/>
                <a:cs typeface="+mn-cs"/>
              </a:rPr>
              <a:t>You can find the missing part cards online:   </a:t>
            </a:r>
            <a:r>
              <a:rPr lang="en-CA" sz="1200" u="none" kern="1200" baseline="0" dirty="0" smtClean="0">
                <a:solidFill>
                  <a:schemeClr val="tx1"/>
                </a:solidFill>
                <a:effectLst/>
                <a:latin typeface="+mn-lt"/>
                <a:ea typeface="+mn-ea"/>
                <a:cs typeface="+mn-cs"/>
                <a:hlinkClick r:id="rId3"/>
              </a:rPr>
              <a:t>Math Tool Kits: Tools to Support Thinking and Learning in the Early Years' Mathematics Classroom</a:t>
            </a:r>
            <a:r>
              <a:rPr lang="en-CA" sz="1200" u="none" kern="1200" baseline="0" dirty="0" smtClean="0">
                <a:solidFill>
                  <a:schemeClr val="tx1"/>
                </a:solidFill>
                <a:effectLst/>
                <a:latin typeface="+mn-lt"/>
                <a:ea typeface="+mn-ea"/>
                <a:cs typeface="+mn-cs"/>
              </a:rPr>
              <a:t> (https://www.edu.gov.mb.ca/k12/cur/math/math_toolkit/). </a:t>
            </a:r>
            <a:endParaRPr lang="en-CA" sz="1200" b="0" i="0" u="none" strike="noStrike" kern="1200" baseline="0" dirty="0" smtClean="0">
              <a:solidFill>
                <a:schemeClr val="tx1"/>
              </a:solidFill>
              <a:effectLst/>
              <a:latin typeface="+mn-lt"/>
              <a:ea typeface="+mn-ea"/>
              <a:cs typeface="+mn-cs"/>
            </a:endParaRPr>
          </a:p>
        </p:txBody>
      </p:sp>
    </p:spTree>
    <p:extLst>
      <p:ext uri="{BB962C8B-B14F-4D97-AF65-F5344CB8AC3E}">
        <p14:creationId xmlns:p14="http://schemas.microsoft.com/office/powerpoint/2010/main" val="3249966248"/>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r>
              <a:rPr lang="en-CA" sz="1200" b="0" i="0" u="none" strike="noStrike" kern="1200" baseline="0" dirty="0" smtClean="0">
                <a:solidFill>
                  <a:schemeClr val="tx1"/>
                </a:solidFill>
                <a:effectLst/>
                <a:latin typeface="+mn-lt"/>
                <a:ea typeface="+mn-ea"/>
                <a:cs typeface="+mn-cs"/>
              </a:rPr>
              <a:t>Each card has a numeral for the whole and two dot pattern sets with one set covered by a screen.  Student say what is the missing part to make the total five.  This may be a challenge for students so they can use counters or a five frame to support their thinking.  Ask students what their strategies for finding the missing number.  </a:t>
            </a:r>
          </a:p>
          <a:p>
            <a:endParaRPr lang="en-CA" sz="1200" b="0" i="0" u="none" strike="noStrike" kern="1200" baseline="0" dirty="0" smtClean="0">
              <a:solidFill>
                <a:schemeClr val="tx1"/>
              </a:solidFill>
              <a:effectLst/>
              <a:latin typeface="+mn-lt"/>
              <a:ea typeface="+mn-ea"/>
              <a:cs typeface="+mn-cs"/>
            </a:endParaRPr>
          </a:p>
          <a:p>
            <a:r>
              <a:rPr lang="en-CA" sz="1200" b="0" i="0" u="none" strike="noStrike" kern="1200" baseline="0" dirty="0" smtClean="0">
                <a:solidFill>
                  <a:schemeClr val="tx1"/>
                </a:solidFill>
                <a:effectLst/>
                <a:latin typeface="+mn-lt"/>
                <a:ea typeface="+mn-ea"/>
                <a:cs typeface="+mn-cs"/>
              </a:rPr>
              <a:t>You can find the missing part cards online:   </a:t>
            </a:r>
            <a:r>
              <a:rPr lang="en-CA" sz="1200" u="none" kern="1200" baseline="0" dirty="0" smtClean="0">
                <a:solidFill>
                  <a:schemeClr val="tx1"/>
                </a:solidFill>
                <a:effectLst/>
                <a:latin typeface="+mn-lt"/>
                <a:ea typeface="+mn-ea"/>
                <a:cs typeface="+mn-cs"/>
                <a:hlinkClick r:id="rId3"/>
              </a:rPr>
              <a:t>Math Tool Kits: Tools to Support Thinking and Learning in the Early Years' Mathematics Classroom</a:t>
            </a:r>
            <a:r>
              <a:rPr lang="en-CA" sz="1200" u="none" kern="1200" baseline="0" dirty="0" smtClean="0">
                <a:solidFill>
                  <a:schemeClr val="tx1"/>
                </a:solidFill>
                <a:effectLst/>
                <a:latin typeface="+mn-lt"/>
                <a:ea typeface="+mn-ea"/>
                <a:cs typeface="+mn-cs"/>
              </a:rPr>
              <a:t> (https://www.edu.gov.mb.ca/k12/cur/math/math_toolkit/). </a:t>
            </a:r>
            <a:endParaRPr lang="en-CA" sz="1200" b="0" i="0" u="none" strike="noStrike" kern="1200" baseline="0" dirty="0" smtClean="0">
              <a:solidFill>
                <a:schemeClr val="tx1"/>
              </a:solidFill>
              <a:effectLst/>
              <a:latin typeface="+mn-lt"/>
              <a:ea typeface="+mn-ea"/>
              <a:cs typeface="+mn-cs"/>
            </a:endParaRPr>
          </a:p>
        </p:txBody>
      </p:sp>
    </p:spTree>
    <p:extLst>
      <p:ext uri="{BB962C8B-B14F-4D97-AF65-F5344CB8AC3E}">
        <p14:creationId xmlns:p14="http://schemas.microsoft.com/office/powerpoint/2010/main" val="16300965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AD4786-55C8-844F-89F4-53DB30D9F59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88AEBC8-B318-4A44-88A1-4113D44A091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960785A-E97D-5F49-9FEE-B714B7E8962C}"/>
              </a:ext>
            </a:extLst>
          </p:cNvPr>
          <p:cNvSpPr>
            <a:spLocks noGrp="1"/>
          </p:cNvSpPr>
          <p:nvPr>
            <p:ph type="dt" sz="half" idx="10"/>
          </p:nvPr>
        </p:nvSpPr>
        <p:spPr/>
        <p:txBody>
          <a:bodyPr/>
          <a:lstStyle/>
          <a:p>
            <a:fld id="{CA5E5204-91D8-A646-96C4-29445D885905}" type="datetimeFigureOut">
              <a:rPr lang="en-US" smtClean="0"/>
              <a:t>1/4/2021</a:t>
            </a:fld>
            <a:endParaRPr lang="en-US"/>
          </a:p>
        </p:txBody>
      </p:sp>
      <p:sp>
        <p:nvSpPr>
          <p:cNvPr id="5" name="Footer Placeholder 4">
            <a:extLst>
              <a:ext uri="{FF2B5EF4-FFF2-40B4-BE49-F238E27FC236}">
                <a16:creationId xmlns:a16="http://schemas.microsoft.com/office/drawing/2014/main" id="{56060E04-E49E-0041-859D-A35E1405EB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80D6D2-CC76-524D-9109-238AA8BACF27}"/>
              </a:ext>
            </a:extLst>
          </p:cNvPr>
          <p:cNvSpPr>
            <a:spLocks noGrp="1"/>
          </p:cNvSpPr>
          <p:nvPr>
            <p:ph type="sldNum" sz="quarter" idx="12"/>
          </p:nvPr>
        </p:nvSpPr>
        <p:spPr/>
        <p:txBody>
          <a:bodyPr/>
          <a:lstStyle/>
          <a:p>
            <a:fld id="{A523E77E-303E-7146-B126-50C10EFE49DF}" type="slidenum">
              <a:rPr lang="en-US" smtClean="0"/>
              <a:t>‹#›</a:t>
            </a:fld>
            <a:endParaRPr lang="en-US"/>
          </a:p>
        </p:txBody>
      </p:sp>
    </p:spTree>
    <p:extLst>
      <p:ext uri="{BB962C8B-B14F-4D97-AF65-F5344CB8AC3E}">
        <p14:creationId xmlns:p14="http://schemas.microsoft.com/office/powerpoint/2010/main" val="38759426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ACDC59-8060-A644-A237-B881955F633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A1F46C4-5C24-074E-8392-AB49A7EF4E8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ED07C1-BC87-CA44-91C9-BAA742B16B47}"/>
              </a:ext>
            </a:extLst>
          </p:cNvPr>
          <p:cNvSpPr>
            <a:spLocks noGrp="1"/>
          </p:cNvSpPr>
          <p:nvPr>
            <p:ph type="dt" sz="half" idx="10"/>
          </p:nvPr>
        </p:nvSpPr>
        <p:spPr/>
        <p:txBody>
          <a:bodyPr/>
          <a:lstStyle/>
          <a:p>
            <a:fld id="{CA5E5204-91D8-A646-96C4-29445D885905}" type="datetimeFigureOut">
              <a:rPr lang="en-US" smtClean="0"/>
              <a:t>1/4/2021</a:t>
            </a:fld>
            <a:endParaRPr lang="en-US"/>
          </a:p>
        </p:txBody>
      </p:sp>
      <p:sp>
        <p:nvSpPr>
          <p:cNvPr id="5" name="Footer Placeholder 4">
            <a:extLst>
              <a:ext uri="{FF2B5EF4-FFF2-40B4-BE49-F238E27FC236}">
                <a16:creationId xmlns:a16="http://schemas.microsoft.com/office/drawing/2014/main" id="{2596561E-F993-7642-BA87-E49406A7E9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02D165-4539-A54E-B22F-30F6B9075E98}"/>
              </a:ext>
            </a:extLst>
          </p:cNvPr>
          <p:cNvSpPr>
            <a:spLocks noGrp="1"/>
          </p:cNvSpPr>
          <p:nvPr>
            <p:ph type="sldNum" sz="quarter" idx="12"/>
          </p:nvPr>
        </p:nvSpPr>
        <p:spPr/>
        <p:txBody>
          <a:bodyPr/>
          <a:lstStyle/>
          <a:p>
            <a:fld id="{A523E77E-303E-7146-B126-50C10EFE49DF}" type="slidenum">
              <a:rPr lang="en-US" smtClean="0"/>
              <a:t>‹#›</a:t>
            </a:fld>
            <a:endParaRPr lang="en-US"/>
          </a:p>
        </p:txBody>
      </p:sp>
    </p:spTree>
    <p:extLst>
      <p:ext uri="{BB962C8B-B14F-4D97-AF65-F5344CB8AC3E}">
        <p14:creationId xmlns:p14="http://schemas.microsoft.com/office/powerpoint/2010/main" val="32815248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5985DC7-483E-0E4E-946C-2B0DB378AAE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111C766-B0B9-7940-9FE9-228DD752973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44F41E-3632-264E-B150-EAB276115FB0}"/>
              </a:ext>
            </a:extLst>
          </p:cNvPr>
          <p:cNvSpPr>
            <a:spLocks noGrp="1"/>
          </p:cNvSpPr>
          <p:nvPr>
            <p:ph type="dt" sz="half" idx="10"/>
          </p:nvPr>
        </p:nvSpPr>
        <p:spPr/>
        <p:txBody>
          <a:bodyPr/>
          <a:lstStyle/>
          <a:p>
            <a:fld id="{CA5E5204-91D8-A646-96C4-29445D885905}" type="datetimeFigureOut">
              <a:rPr lang="en-US" smtClean="0"/>
              <a:t>1/4/2021</a:t>
            </a:fld>
            <a:endParaRPr lang="en-US"/>
          </a:p>
        </p:txBody>
      </p:sp>
      <p:sp>
        <p:nvSpPr>
          <p:cNvPr id="5" name="Footer Placeholder 4">
            <a:extLst>
              <a:ext uri="{FF2B5EF4-FFF2-40B4-BE49-F238E27FC236}">
                <a16:creationId xmlns:a16="http://schemas.microsoft.com/office/drawing/2014/main" id="{D3E9F796-B3E3-074F-9BE0-5CD81A792D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08BC5B-A67C-BF4A-A664-5A98DE7ECB6D}"/>
              </a:ext>
            </a:extLst>
          </p:cNvPr>
          <p:cNvSpPr>
            <a:spLocks noGrp="1"/>
          </p:cNvSpPr>
          <p:nvPr>
            <p:ph type="sldNum" sz="quarter" idx="12"/>
          </p:nvPr>
        </p:nvSpPr>
        <p:spPr/>
        <p:txBody>
          <a:bodyPr/>
          <a:lstStyle/>
          <a:p>
            <a:fld id="{A523E77E-303E-7146-B126-50C10EFE49DF}" type="slidenum">
              <a:rPr lang="en-US" smtClean="0"/>
              <a:t>‹#›</a:t>
            </a:fld>
            <a:endParaRPr lang="en-US"/>
          </a:p>
        </p:txBody>
      </p:sp>
    </p:spTree>
    <p:extLst>
      <p:ext uri="{BB962C8B-B14F-4D97-AF65-F5344CB8AC3E}">
        <p14:creationId xmlns:p14="http://schemas.microsoft.com/office/powerpoint/2010/main" val="2764221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DD21C4-E83F-E846-9EA5-7519F835D36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387E216-12AC-FC49-83E4-B1E742DCAB2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DFB530-FE39-0247-99E4-C8DC463E62D7}"/>
              </a:ext>
            </a:extLst>
          </p:cNvPr>
          <p:cNvSpPr>
            <a:spLocks noGrp="1"/>
          </p:cNvSpPr>
          <p:nvPr>
            <p:ph type="dt" sz="half" idx="10"/>
          </p:nvPr>
        </p:nvSpPr>
        <p:spPr/>
        <p:txBody>
          <a:bodyPr/>
          <a:lstStyle/>
          <a:p>
            <a:fld id="{CA5E5204-91D8-A646-96C4-29445D885905}" type="datetimeFigureOut">
              <a:rPr lang="en-US" smtClean="0"/>
              <a:t>1/4/2021</a:t>
            </a:fld>
            <a:endParaRPr lang="en-US"/>
          </a:p>
        </p:txBody>
      </p:sp>
      <p:sp>
        <p:nvSpPr>
          <p:cNvPr id="5" name="Footer Placeholder 4">
            <a:extLst>
              <a:ext uri="{FF2B5EF4-FFF2-40B4-BE49-F238E27FC236}">
                <a16:creationId xmlns:a16="http://schemas.microsoft.com/office/drawing/2014/main" id="{3CB8078F-62B4-A840-B607-8D68AD0A0C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6E16A8-8F92-4F41-9F25-5322C6871488}"/>
              </a:ext>
            </a:extLst>
          </p:cNvPr>
          <p:cNvSpPr>
            <a:spLocks noGrp="1"/>
          </p:cNvSpPr>
          <p:nvPr>
            <p:ph type="sldNum" sz="quarter" idx="12"/>
          </p:nvPr>
        </p:nvSpPr>
        <p:spPr/>
        <p:txBody>
          <a:bodyPr/>
          <a:lstStyle/>
          <a:p>
            <a:fld id="{A523E77E-303E-7146-B126-50C10EFE49DF}" type="slidenum">
              <a:rPr lang="en-US" smtClean="0"/>
              <a:t>‹#›</a:t>
            </a:fld>
            <a:endParaRPr lang="en-US"/>
          </a:p>
        </p:txBody>
      </p:sp>
    </p:spTree>
    <p:extLst>
      <p:ext uri="{BB962C8B-B14F-4D97-AF65-F5344CB8AC3E}">
        <p14:creationId xmlns:p14="http://schemas.microsoft.com/office/powerpoint/2010/main" val="25686339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DBEC74-9BE4-6345-ADAF-30B81381C15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17D8426-94E9-FD46-900C-C590463E184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1E80210-1C67-E94F-BFD9-4CE8715FEAB8}"/>
              </a:ext>
            </a:extLst>
          </p:cNvPr>
          <p:cNvSpPr>
            <a:spLocks noGrp="1"/>
          </p:cNvSpPr>
          <p:nvPr>
            <p:ph type="dt" sz="half" idx="10"/>
          </p:nvPr>
        </p:nvSpPr>
        <p:spPr/>
        <p:txBody>
          <a:bodyPr/>
          <a:lstStyle/>
          <a:p>
            <a:fld id="{CA5E5204-91D8-A646-96C4-29445D885905}" type="datetimeFigureOut">
              <a:rPr lang="en-US" smtClean="0"/>
              <a:t>1/4/2021</a:t>
            </a:fld>
            <a:endParaRPr lang="en-US"/>
          </a:p>
        </p:txBody>
      </p:sp>
      <p:sp>
        <p:nvSpPr>
          <p:cNvPr id="5" name="Footer Placeholder 4">
            <a:extLst>
              <a:ext uri="{FF2B5EF4-FFF2-40B4-BE49-F238E27FC236}">
                <a16:creationId xmlns:a16="http://schemas.microsoft.com/office/drawing/2014/main" id="{20AC479A-EC29-7B4E-B5CD-B90E7E6DBC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18CC0C-C9DC-3242-A460-90454514DDB5}"/>
              </a:ext>
            </a:extLst>
          </p:cNvPr>
          <p:cNvSpPr>
            <a:spLocks noGrp="1"/>
          </p:cNvSpPr>
          <p:nvPr>
            <p:ph type="sldNum" sz="quarter" idx="12"/>
          </p:nvPr>
        </p:nvSpPr>
        <p:spPr/>
        <p:txBody>
          <a:bodyPr/>
          <a:lstStyle/>
          <a:p>
            <a:fld id="{A523E77E-303E-7146-B126-50C10EFE49DF}" type="slidenum">
              <a:rPr lang="en-US" smtClean="0"/>
              <a:t>‹#›</a:t>
            </a:fld>
            <a:endParaRPr lang="en-US"/>
          </a:p>
        </p:txBody>
      </p:sp>
    </p:spTree>
    <p:extLst>
      <p:ext uri="{BB962C8B-B14F-4D97-AF65-F5344CB8AC3E}">
        <p14:creationId xmlns:p14="http://schemas.microsoft.com/office/powerpoint/2010/main" val="39707740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14CC46-7D18-004D-ACC0-D9D72635945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BEF2563-AA61-5840-BE9B-8B1E67D4BB2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C9B8296-E267-D64F-9EDF-082022B7F67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53C5770-6F9D-FF43-AAD3-26D2B3557255}"/>
              </a:ext>
            </a:extLst>
          </p:cNvPr>
          <p:cNvSpPr>
            <a:spLocks noGrp="1"/>
          </p:cNvSpPr>
          <p:nvPr>
            <p:ph type="dt" sz="half" idx="10"/>
          </p:nvPr>
        </p:nvSpPr>
        <p:spPr/>
        <p:txBody>
          <a:bodyPr/>
          <a:lstStyle/>
          <a:p>
            <a:fld id="{CA5E5204-91D8-A646-96C4-29445D885905}" type="datetimeFigureOut">
              <a:rPr lang="en-US" smtClean="0"/>
              <a:t>1/4/2021</a:t>
            </a:fld>
            <a:endParaRPr lang="en-US"/>
          </a:p>
        </p:txBody>
      </p:sp>
      <p:sp>
        <p:nvSpPr>
          <p:cNvPr id="6" name="Footer Placeholder 5">
            <a:extLst>
              <a:ext uri="{FF2B5EF4-FFF2-40B4-BE49-F238E27FC236}">
                <a16:creationId xmlns:a16="http://schemas.microsoft.com/office/drawing/2014/main" id="{0D870155-5EED-2644-84D4-8F87C040BE9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F73DAC2-4CF0-204B-8AA9-422B2CFFCFCA}"/>
              </a:ext>
            </a:extLst>
          </p:cNvPr>
          <p:cNvSpPr>
            <a:spLocks noGrp="1"/>
          </p:cNvSpPr>
          <p:nvPr>
            <p:ph type="sldNum" sz="quarter" idx="12"/>
          </p:nvPr>
        </p:nvSpPr>
        <p:spPr/>
        <p:txBody>
          <a:bodyPr/>
          <a:lstStyle/>
          <a:p>
            <a:fld id="{A523E77E-303E-7146-B126-50C10EFE49DF}" type="slidenum">
              <a:rPr lang="en-US" smtClean="0"/>
              <a:t>‹#›</a:t>
            </a:fld>
            <a:endParaRPr lang="en-US"/>
          </a:p>
        </p:txBody>
      </p:sp>
    </p:spTree>
    <p:extLst>
      <p:ext uri="{BB962C8B-B14F-4D97-AF65-F5344CB8AC3E}">
        <p14:creationId xmlns:p14="http://schemas.microsoft.com/office/powerpoint/2010/main" val="3065800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E312D1-4451-C245-9BE2-57A51AE0402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BB3CEDD-B968-C644-9148-4ECEA58C5EF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C34B885-9CDE-5447-A203-DF72C04657B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314CBE8-0C36-A941-8952-6BC74601568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B85309F-21AB-D143-AFEB-4E71A7CD600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861140B-DB11-4344-9FC5-131D767F42A9}"/>
              </a:ext>
            </a:extLst>
          </p:cNvPr>
          <p:cNvSpPr>
            <a:spLocks noGrp="1"/>
          </p:cNvSpPr>
          <p:nvPr>
            <p:ph type="dt" sz="half" idx="10"/>
          </p:nvPr>
        </p:nvSpPr>
        <p:spPr/>
        <p:txBody>
          <a:bodyPr/>
          <a:lstStyle/>
          <a:p>
            <a:fld id="{CA5E5204-91D8-A646-96C4-29445D885905}" type="datetimeFigureOut">
              <a:rPr lang="en-US" smtClean="0"/>
              <a:t>1/4/2021</a:t>
            </a:fld>
            <a:endParaRPr lang="en-US"/>
          </a:p>
        </p:txBody>
      </p:sp>
      <p:sp>
        <p:nvSpPr>
          <p:cNvPr id="8" name="Footer Placeholder 7">
            <a:extLst>
              <a:ext uri="{FF2B5EF4-FFF2-40B4-BE49-F238E27FC236}">
                <a16:creationId xmlns:a16="http://schemas.microsoft.com/office/drawing/2014/main" id="{8F1586FE-A525-BC4F-9656-80DF81DD4A1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D5EFF1D-D3C7-2943-B284-9B28A3DEC64A}"/>
              </a:ext>
            </a:extLst>
          </p:cNvPr>
          <p:cNvSpPr>
            <a:spLocks noGrp="1"/>
          </p:cNvSpPr>
          <p:nvPr>
            <p:ph type="sldNum" sz="quarter" idx="12"/>
          </p:nvPr>
        </p:nvSpPr>
        <p:spPr/>
        <p:txBody>
          <a:bodyPr/>
          <a:lstStyle/>
          <a:p>
            <a:fld id="{A523E77E-303E-7146-B126-50C10EFE49DF}" type="slidenum">
              <a:rPr lang="en-US" smtClean="0"/>
              <a:t>‹#›</a:t>
            </a:fld>
            <a:endParaRPr lang="en-US"/>
          </a:p>
        </p:txBody>
      </p:sp>
    </p:spTree>
    <p:extLst>
      <p:ext uri="{BB962C8B-B14F-4D97-AF65-F5344CB8AC3E}">
        <p14:creationId xmlns:p14="http://schemas.microsoft.com/office/powerpoint/2010/main" val="23378048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41461B-F9DD-9B41-9953-6B3E66AC409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7794B15-F83B-8847-9C35-E684DAF2412F}"/>
              </a:ext>
            </a:extLst>
          </p:cNvPr>
          <p:cNvSpPr>
            <a:spLocks noGrp="1"/>
          </p:cNvSpPr>
          <p:nvPr>
            <p:ph type="dt" sz="half" idx="10"/>
          </p:nvPr>
        </p:nvSpPr>
        <p:spPr/>
        <p:txBody>
          <a:bodyPr/>
          <a:lstStyle/>
          <a:p>
            <a:fld id="{CA5E5204-91D8-A646-96C4-29445D885905}" type="datetimeFigureOut">
              <a:rPr lang="en-US" smtClean="0"/>
              <a:t>1/4/2021</a:t>
            </a:fld>
            <a:endParaRPr lang="en-US"/>
          </a:p>
        </p:txBody>
      </p:sp>
      <p:sp>
        <p:nvSpPr>
          <p:cNvPr id="4" name="Footer Placeholder 3">
            <a:extLst>
              <a:ext uri="{FF2B5EF4-FFF2-40B4-BE49-F238E27FC236}">
                <a16:creationId xmlns:a16="http://schemas.microsoft.com/office/drawing/2014/main" id="{0FCEE789-5A01-1842-9076-B228C9192E0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119C543-C6F6-E649-9853-2A61695C342C}"/>
              </a:ext>
            </a:extLst>
          </p:cNvPr>
          <p:cNvSpPr>
            <a:spLocks noGrp="1"/>
          </p:cNvSpPr>
          <p:nvPr>
            <p:ph type="sldNum" sz="quarter" idx="12"/>
          </p:nvPr>
        </p:nvSpPr>
        <p:spPr/>
        <p:txBody>
          <a:bodyPr/>
          <a:lstStyle/>
          <a:p>
            <a:fld id="{A523E77E-303E-7146-B126-50C10EFE49DF}" type="slidenum">
              <a:rPr lang="en-US" smtClean="0"/>
              <a:t>‹#›</a:t>
            </a:fld>
            <a:endParaRPr lang="en-US"/>
          </a:p>
        </p:txBody>
      </p:sp>
    </p:spTree>
    <p:extLst>
      <p:ext uri="{BB962C8B-B14F-4D97-AF65-F5344CB8AC3E}">
        <p14:creationId xmlns:p14="http://schemas.microsoft.com/office/powerpoint/2010/main" val="6071375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A612C27-6C1C-9449-A932-C43635E3BC68}"/>
              </a:ext>
            </a:extLst>
          </p:cNvPr>
          <p:cNvSpPr>
            <a:spLocks noGrp="1"/>
          </p:cNvSpPr>
          <p:nvPr>
            <p:ph type="dt" sz="half" idx="10"/>
          </p:nvPr>
        </p:nvSpPr>
        <p:spPr/>
        <p:txBody>
          <a:bodyPr/>
          <a:lstStyle/>
          <a:p>
            <a:fld id="{CA5E5204-91D8-A646-96C4-29445D885905}" type="datetimeFigureOut">
              <a:rPr lang="en-US" smtClean="0"/>
              <a:t>1/4/2021</a:t>
            </a:fld>
            <a:endParaRPr lang="en-US"/>
          </a:p>
        </p:txBody>
      </p:sp>
      <p:sp>
        <p:nvSpPr>
          <p:cNvPr id="3" name="Footer Placeholder 2">
            <a:extLst>
              <a:ext uri="{FF2B5EF4-FFF2-40B4-BE49-F238E27FC236}">
                <a16:creationId xmlns:a16="http://schemas.microsoft.com/office/drawing/2014/main" id="{F4CDD725-E810-E344-93D5-BE86B9AF6DE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C3299B6-C034-5846-928B-46F93BC42F3A}"/>
              </a:ext>
            </a:extLst>
          </p:cNvPr>
          <p:cNvSpPr>
            <a:spLocks noGrp="1"/>
          </p:cNvSpPr>
          <p:nvPr>
            <p:ph type="sldNum" sz="quarter" idx="12"/>
          </p:nvPr>
        </p:nvSpPr>
        <p:spPr/>
        <p:txBody>
          <a:bodyPr/>
          <a:lstStyle/>
          <a:p>
            <a:fld id="{A523E77E-303E-7146-B126-50C10EFE49DF}" type="slidenum">
              <a:rPr lang="en-US" smtClean="0"/>
              <a:t>‹#›</a:t>
            </a:fld>
            <a:endParaRPr lang="en-US"/>
          </a:p>
        </p:txBody>
      </p:sp>
    </p:spTree>
    <p:extLst>
      <p:ext uri="{BB962C8B-B14F-4D97-AF65-F5344CB8AC3E}">
        <p14:creationId xmlns:p14="http://schemas.microsoft.com/office/powerpoint/2010/main" val="30825778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E3B9DC-5EDB-7842-8058-821266549B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0D3608B-CA83-F642-99A9-EB61E3474E3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EAD1039-CCCC-774C-9C07-07597CCA9E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91E10D8-3DE9-1640-8245-06F08ECD4D44}"/>
              </a:ext>
            </a:extLst>
          </p:cNvPr>
          <p:cNvSpPr>
            <a:spLocks noGrp="1"/>
          </p:cNvSpPr>
          <p:nvPr>
            <p:ph type="dt" sz="half" idx="10"/>
          </p:nvPr>
        </p:nvSpPr>
        <p:spPr/>
        <p:txBody>
          <a:bodyPr/>
          <a:lstStyle/>
          <a:p>
            <a:fld id="{CA5E5204-91D8-A646-96C4-29445D885905}" type="datetimeFigureOut">
              <a:rPr lang="en-US" smtClean="0"/>
              <a:t>1/4/2021</a:t>
            </a:fld>
            <a:endParaRPr lang="en-US"/>
          </a:p>
        </p:txBody>
      </p:sp>
      <p:sp>
        <p:nvSpPr>
          <p:cNvPr id="6" name="Footer Placeholder 5">
            <a:extLst>
              <a:ext uri="{FF2B5EF4-FFF2-40B4-BE49-F238E27FC236}">
                <a16:creationId xmlns:a16="http://schemas.microsoft.com/office/drawing/2014/main" id="{08FB8E0F-ABF9-8745-A812-9DFD98FF494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89861F5-5386-3C4A-9491-B307B137F7B7}"/>
              </a:ext>
            </a:extLst>
          </p:cNvPr>
          <p:cNvSpPr>
            <a:spLocks noGrp="1"/>
          </p:cNvSpPr>
          <p:nvPr>
            <p:ph type="sldNum" sz="quarter" idx="12"/>
          </p:nvPr>
        </p:nvSpPr>
        <p:spPr/>
        <p:txBody>
          <a:bodyPr/>
          <a:lstStyle/>
          <a:p>
            <a:fld id="{A523E77E-303E-7146-B126-50C10EFE49DF}" type="slidenum">
              <a:rPr lang="en-US" smtClean="0"/>
              <a:t>‹#›</a:t>
            </a:fld>
            <a:endParaRPr lang="en-US"/>
          </a:p>
        </p:txBody>
      </p:sp>
    </p:spTree>
    <p:extLst>
      <p:ext uri="{BB962C8B-B14F-4D97-AF65-F5344CB8AC3E}">
        <p14:creationId xmlns:p14="http://schemas.microsoft.com/office/powerpoint/2010/main" val="32276439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B6382-4F49-C341-997E-20A5218C1A5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AF0A95F-DD43-E347-8FD9-52338FCBBC4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BFF0FF9-A09D-524D-8390-FA6CB467CC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C475CBC-4231-C440-A80B-F318296A0231}"/>
              </a:ext>
            </a:extLst>
          </p:cNvPr>
          <p:cNvSpPr>
            <a:spLocks noGrp="1"/>
          </p:cNvSpPr>
          <p:nvPr>
            <p:ph type="dt" sz="half" idx="10"/>
          </p:nvPr>
        </p:nvSpPr>
        <p:spPr/>
        <p:txBody>
          <a:bodyPr/>
          <a:lstStyle/>
          <a:p>
            <a:fld id="{CA5E5204-91D8-A646-96C4-29445D885905}" type="datetimeFigureOut">
              <a:rPr lang="en-US" smtClean="0"/>
              <a:t>1/4/2021</a:t>
            </a:fld>
            <a:endParaRPr lang="en-US"/>
          </a:p>
        </p:txBody>
      </p:sp>
      <p:sp>
        <p:nvSpPr>
          <p:cNvPr id="6" name="Footer Placeholder 5">
            <a:extLst>
              <a:ext uri="{FF2B5EF4-FFF2-40B4-BE49-F238E27FC236}">
                <a16:creationId xmlns:a16="http://schemas.microsoft.com/office/drawing/2014/main" id="{137E7930-C2B0-DD4C-A3CA-2CBD0D84B4F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BC90005-D470-734A-814A-AD92936A472C}"/>
              </a:ext>
            </a:extLst>
          </p:cNvPr>
          <p:cNvSpPr>
            <a:spLocks noGrp="1"/>
          </p:cNvSpPr>
          <p:nvPr>
            <p:ph type="sldNum" sz="quarter" idx="12"/>
          </p:nvPr>
        </p:nvSpPr>
        <p:spPr/>
        <p:txBody>
          <a:bodyPr/>
          <a:lstStyle/>
          <a:p>
            <a:fld id="{A523E77E-303E-7146-B126-50C10EFE49DF}" type="slidenum">
              <a:rPr lang="en-US" smtClean="0"/>
              <a:t>‹#›</a:t>
            </a:fld>
            <a:endParaRPr lang="en-US"/>
          </a:p>
        </p:txBody>
      </p:sp>
    </p:spTree>
    <p:extLst>
      <p:ext uri="{BB962C8B-B14F-4D97-AF65-F5344CB8AC3E}">
        <p14:creationId xmlns:p14="http://schemas.microsoft.com/office/powerpoint/2010/main" val="20105058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0D36440-69B9-AE48-85BA-CCB6BDD7739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20BD804-E64E-7E4E-B553-1CAE52A6868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FBA102-3F1D-A048-8575-D17BE872AD5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5E5204-91D8-A646-96C4-29445D885905}" type="datetimeFigureOut">
              <a:rPr lang="en-US" smtClean="0"/>
              <a:t>1/4/2021</a:t>
            </a:fld>
            <a:endParaRPr lang="en-US"/>
          </a:p>
        </p:txBody>
      </p:sp>
      <p:sp>
        <p:nvSpPr>
          <p:cNvPr id="5" name="Footer Placeholder 4">
            <a:extLst>
              <a:ext uri="{FF2B5EF4-FFF2-40B4-BE49-F238E27FC236}">
                <a16:creationId xmlns:a16="http://schemas.microsoft.com/office/drawing/2014/main" id="{C44C5E1E-8085-2449-B021-C37F830E024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84072CE-94E7-224C-8ADF-5E744E1F664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23E77E-303E-7146-B126-50C10EFE49DF}" type="slidenum">
              <a:rPr lang="en-US" smtClean="0"/>
              <a:t>‹#›</a:t>
            </a:fld>
            <a:endParaRPr lang="en-US"/>
          </a:p>
        </p:txBody>
      </p:sp>
    </p:spTree>
    <p:extLst>
      <p:ext uri="{BB962C8B-B14F-4D97-AF65-F5344CB8AC3E}">
        <p14:creationId xmlns:p14="http://schemas.microsoft.com/office/powerpoint/2010/main" val="34001230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94.xml"/><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96.xml"/><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97.xml"/><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98.xml"/><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99.xml"/><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100.xml"/><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s>
</file>

<file path=ppt/slides/_rels/slide22.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s>
</file>

<file path=ppt/slides/_rels/slide25.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s>
</file>

<file path=ppt/slides/_rels/slide26.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8.png"/><Relationship Id="rId4" Type="http://schemas.openxmlformats.org/officeDocument/2006/relationships/image" Target="../media/image26.png"/></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3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2.png"/><Relationship Id="rId7" Type="http://schemas.openxmlformats.org/officeDocument/2006/relationships/image" Target="../media/image45.png"/><Relationship Id="rId2" Type="http://schemas.openxmlformats.org/officeDocument/2006/relationships/notesSlide" Target="../notesSlides/notesSlide38.xml"/><Relationship Id="rId1" Type="http://schemas.openxmlformats.org/officeDocument/2006/relationships/slideLayout" Target="../slideLayouts/slideLayout7.xml"/><Relationship Id="rId6" Type="http://schemas.openxmlformats.org/officeDocument/2006/relationships/image" Target="../media/image44.png"/><Relationship Id="rId5" Type="http://schemas.openxmlformats.org/officeDocument/2006/relationships/image" Target="../media/image6.png"/><Relationship Id="rId4" Type="http://schemas.openxmlformats.org/officeDocument/2006/relationships/image" Target="../media/image3.png"/><Relationship Id="rId9" Type="http://schemas.openxmlformats.org/officeDocument/2006/relationships/image" Target="../media/image47.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1.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4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3.xml"/><Relationship Id="rId1" Type="http://schemas.openxmlformats.org/officeDocument/2006/relationships/slideLayout" Target="../slideLayouts/slideLayout7.xml"/><Relationship Id="rId4" Type="http://schemas.openxmlformats.org/officeDocument/2006/relationships/image" Target="../media/image50.png"/></Relationships>
</file>

<file path=ppt/slides/_rels/slide4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4.xml"/><Relationship Id="rId1" Type="http://schemas.openxmlformats.org/officeDocument/2006/relationships/slideLayout" Target="../slideLayouts/slideLayout7.xml"/><Relationship Id="rId5" Type="http://schemas.openxmlformats.org/officeDocument/2006/relationships/image" Target="../media/image53.png"/><Relationship Id="rId4" Type="http://schemas.openxmlformats.org/officeDocument/2006/relationships/image" Target="../media/image52.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hyperlink" Target="https://www.edu.gov.mb.ca/k12/cur/math/glance_k-9/index.html" TargetMode="External"/></Relationships>
</file>

<file path=ppt/slides/_rels/slide5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7.xml"/><Relationship Id="rId1" Type="http://schemas.openxmlformats.org/officeDocument/2006/relationships/video" Target="https://www.youtube.com/embed/wf32qr0eXWg" TargetMode="External"/><Relationship Id="rId5" Type="http://schemas.openxmlformats.org/officeDocument/2006/relationships/image" Target="../media/image55.jpeg"/><Relationship Id="rId4" Type="http://schemas.openxmlformats.org/officeDocument/2006/relationships/hyperlink" Target="https://www.youtube.com/watch?v=wf32qr0eXWg&amp;feature=emb_imp_woyt" TargetMode="Externa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hyperlink" Target="https://www.edu.gov.mb.ca/k12/cur/math/glance_k-9/index.html" TargetMode="Externa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60.xml"/><Relationship Id="rId1" Type="http://schemas.openxmlformats.org/officeDocument/2006/relationships/slideLayout" Target="../slideLayouts/slideLayout7.xml"/><Relationship Id="rId4" Type="http://schemas.openxmlformats.org/officeDocument/2006/relationships/hyperlink" Target="http://www.edu.gov.mb.ca/k12/cur/math/games/index.html" TargetMode="Externa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58.png"/><Relationship Id="rId7" Type="http://schemas.openxmlformats.org/officeDocument/2006/relationships/image" Target="../media/image62.png"/><Relationship Id="rId2" Type="http://schemas.openxmlformats.org/officeDocument/2006/relationships/notesSlide" Target="../notesSlides/notesSlide63.xml"/><Relationship Id="rId1" Type="http://schemas.openxmlformats.org/officeDocument/2006/relationships/slideLayout" Target="../slideLayouts/slideLayout7.xml"/><Relationship Id="rId6" Type="http://schemas.openxmlformats.org/officeDocument/2006/relationships/image" Target="../media/image61.png"/><Relationship Id="rId11" Type="http://schemas.openxmlformats.org/officeDocument/2006/relationships/image" Target="../media/image13.png"/><Relationship Id="rId5" Type="http://schemas.openxmlformats.org/officeDocument/2006/relationships/image" Target="../media/image60.png"/><Relationship Id="rId10" Type="http://schemas.openxmlformats.org/officeDocument/2006/relationships/image" Target="../media/image16.png"/><Relationship Id="rId4" Type="http://schemas.openxmlformats.org/officeDocument/2006/relationships/image" Target="../media/image59.png"/><Relationship Id="rId9" Type="http://schemas.openxmlformats.org/officeDocument/2006/relationships/image" Target="../media/image12.png"/></Relationships>
</file>

<file path=ppt/slides/_rels/slide6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63.png"/><Relationship Id="rId7" Type="http://schemas.openxmlformats.org/officeDocument/2006/relationships/image" Target="../media/image67.png"/><Relationship Id="rId12" Type="http://schemas.openxmlformats.org/officeDocument/2006/relationships/image" Target="../media/image13.png"/><Relationship Id="rId2" Type="http://schemas.openxmlformats.org/officeDocument/2006/relationships/notesSlide" Target="../notesSlides/notesSlide64.xml"/><Relationship Id="rId1" Type="http://schemas.openxmlformats.org/officeDocument/2006/relationships/slideLayout" Target="../slideLayouts/slideLayout7.xml"/><Relationship Id="rId6" Type="http://schemas.openxmlformats.org/officeDocument/2006/relationships/image" Target="../media/image66.png"/><Relationship Id="rId11" Type="http://schemas.openxmlformats.org/officeDocument/2006/relationships/image" Target="../media/image16.png"/><Relationship Id="rId5" Type="http://schemas.openxmlformats.org/officeDocument/2006/relationships/image" Target="../media/image65.png"/><Relationship Id="rId10" Type="http://schemas.openxmlformats.org/officeDocument/2006/relationships/image" Target="../media/image15.png"/><Relationship Id="rId4" Type="http://schemas.openxmlformats.org/officeDocument/2006/relationships/image" Target="../media/image64.png"/><Relationship Id="rId9"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65.xml"/><Relationship Id="rId1" Type="http://schemas.openxmlformats.org/officeDocument/2006/relationships/slideLayout" Target="../slideLayouts/slideLayout7.xml"/><Relationship Id="rId5" Type="http://schemas.openxmlformats.org/officeDocument/2006/relationships/image" Target="../media/image53.png"/><Relationship Id="rId4" Type="http://schemas.openxmlformats.org/officeDocument/2006/relationships/image" Target="../media/image52.png"/></Relationships>
</file>

<file path=ppt/slides/_rels/slide71.xml.rels><?xml version="1.0" encoding="UTF-8" standalone="yes"?>
<Relationships xmlns="http://schemas.openxmlformats.org/package/2006/relationships"><Relationship Id="rId8" Type="http://schemas.openxmlformats.org/officeDocument/2006/relationships/image" Target="../media/image73.png"/><Relationship Id="rId13" Type="http://schemas.openxmlformats.org/officeDocument/2006/relationships/image" Target="../media/image63.png"/><Relationship Id="rId18" Type="http://schemas.openxmlformats.org/officeDocument/2006/relationships/image" Target="../media/image61.png"/><Relationship Id="rId3" Type="http://schemas.openxmlformats.org/officeDocument/2006/relationships/image" Target="../media/image68.png"/><Relationship Id="rId21" Type="http://schemas.openxmlformats.org/officeDocument/2006/relationships/image" Target="../media/image65.png"/><Relationship Id="rId7" Type="http://schemas.openxmlformats.org/officeDocument/2006/relationships/image" Target="../media/image72.png"/><Relationship Id="rId12" Type="http://schemas.openxmlformats.org/officeDocument/2006/relationships/image" Target="../media/image77.png"/><Relationship Id="rId17" Type="http://schemas.openxmlformats.org/officeDocument/2006/relationships/image" Target="../media/image60.png"/><Relationship Id="rId2" Type="http://schemas.openxmlformats.org/officeDocument/2006/relationships/notesSlide" Target="../notesSlides/notesSlide66.xml"/><Relationship Id="rId16" Type="http://schemas.openxmlformats.org/officeDocument/2006/relationships/image" Target="../media/image64.png"/><Relationship Id="rId20" Type="http://schemas.openxmlformats.org/officeDocument/2006/relationships/image" Target="../media/image67.png"/><Relationship Id="rId1" Type="http://schemas.openxmlformats.org/officeDocument/2006/relationships/slideLayout" Target="../slideLayouts/slideLayout7.xml"/><Relationship Id="rId6" Type="http://schemas.openxmlformats.org/officeDocument/2006/relationships/image" Target="../media/image71.png"/><Relationship Id="rId11" Type="http://schemas.openxmlformats.org/officeDocument/2006/relationships/image" Target="../media/image76.png"/><Relationship Id="rId5" Type="http://schemas.openxmlformats.org/officeDocument/2006/relationships/image" Target="../media/image70.png"/><Relationship Id="rId15" Type="http://schemas.openxmlformats.org/officeDocument/2006/relationships/image" Target="../media/image59.png"/><Relationship Id="rId23" Type="http://schemas.openxmlformats.org/officeDocument/2006/relationships/image" Target="../media/image54.png"/><Relationship Id="rId10" Type="http://schemas.openxmlformats.org/officeDocument/2006/relationships/image" Target="../media/image75.png"/><Relationship Id="rId19" Type="http://schemas.openxmlformats.org/officeDocument/2006/relationships/image" Target="../media/image62.png"/><Relationship Id="rId4" Type="http://schemas.openxmlformats.org/officeDocument/2006/relationships/image" Target="../media/image69.png"/><Relationship Id="rId9" Type="http://schemas.openxmlformats.org/officeDocument/2006/relationships/image" Target="../media/image74.png"/><Relationship Id="rId14" Type="http://schemas.openxmlformats.org/officeDocument/2006/relationships/image" Target="../media/image58.png"/><Relationship Id="rId22" Type="http://schemas.openxmlformats.org/officeDocument/2006/relationships/image" Target="../media/image66.png"/></Relationships>
</file>

<file path=ppt/slides/_rels/slide7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69.xml"/><Relationship Id="rId1" Type="http://schemas.openxmlformats.org/officeDocument/2006/relationships/slideLayout" Target="../slideLayouts/slideLayout7.xml"/><Relationship Id="rId4" Type="http://schemas.openxmlformats.org/officeDocument/2006/relationships/image" Target="../media/image50.png"/></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70.xml"/><Relationship Id="rId2" Type="http://schemas.openxmlformats.org/officeDocument/2006/relationships/slideLayout" Target="../slideLayouts/slideLayout7.xml"/><Relationship Id="rId1" Type="http://schemas.openxmlformats.org/officeDocument/2006/relationships/video" Target="https://www.youtube.com/embed/Rdi9yaZZHJ4" TargetMode="External"/><Relationship Id="rId4" Type="http://schemas.openxmlformats.org/officeDocument/2006/relationships/image" Target="../media/image79.jpeg"/></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71.xml"/><Relationship Id="rId2" Type="http://schemas.openxmlformats.org/officeDocument/2006/relationships/slideLayout" Target="../slideLayouts/slideLayout7.xml"/><Relationship Id="rId1" Type="http://schemas.openxmlformats.org/officeDocument/2006/relationships/video" Target="https://www.youtube.com/embed/Rdi9yaZZHJ4" TargetMode="External"/><Relationship Id="rId5" Type="http://schemas.openxmlformats.org/officeDocument/2006/relationships/image" Target="../media/image79.jpeg"/><Relationship Id="rId4" Type="http://schemas.openxmlformats.org/officeDocument/2006/relationships/image" Target="../media/image80.png"/></Relationships>
</file>

<file path=ppt/slides/_rels/slide78.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72.xml"/><Relationship Id="rId1" Type="http://schemas.openxmlformats.org/officeDocument/2006/relationships/slideLayout" Target="../slideLayouts/slideLayout7.xml"/><Relationship Id="rId4" Type="http://schemas.openxmlformats.org/officeDocument/2006/relationships/image" Target="../media/image82.png"/></Relationships>
</file>

<file path=ppt/slides/_rels/slide79.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73.xml"/><Relationship Id="rId1" Type="http://schemas.openxmlformats.org/officeDocument/2006/relationships/slideLayout" Target="../slideLayouts/slideLayout7.xml"/><Relationship Id="rId4" Type="http://schemas.openxmlformats.org/officeDocument/2006/relationships/image" Target="../media/image82.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75.xml"/><Relationship Id="rId1" Type="http://schemas.openxmlformats.org/officeDocument/2006/relationships/slideLayout" Target="../slideLayouts/slideLayout2.xml"/><Relationship Id="rId6" Type="http://schemas.openxmlformats.org/officeDocument/2006/relationships/image" Target="../media/image86.png"/><Relationship Id="rId5" Type="http://schemas.openxmlformats.org/officeDocument/2006/relationships/image" Target="../media/image85.png"/><Relationship Id="rId4" Type="http://schemas.openxmlformats.org/officeDocument/2006/relationships/image" Target="../media/image84.png"/></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3.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4.xm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5.xml"/><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6.xml"/><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7.xml"/><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3" Type="http://schemas.openxmlformats.org/officeDocument/2006/relationships/notesSlide" Target="../notesSlides/notesSlide90.xml"/><Relationship Id="rId2" Type="http://schemas.openxmlformats.org/officeDocument/2006/relationships/slideLayout" Target="../slideLayouts/slideLayout2.xml"/><Relationship Id="rId1" Type="http://schemas.openxmlformats.org/officeDocument/2006/relationships/video" Target="https://www.youtube.com/embed/Z40Gw_rohE8" TargetMode="External"/><Relationship Id="rId5" Type="http://schemas.openxmlformats.org/officeDocument/2006/relationships/image" Target="../media/image88.png"/><Relationship Id="rId4" Type="http://schemas.openxmlformats.org/officeDocument/2006/relationships/image" Target="../media/image87.jpeg"/></Relationships>
</file>

<file path=ppt/slides/_rels/slide98.xml.rels><?xml version="1.0" encoding="UTF-8" standalone="yes"?>
<Relationships xmlns="http://schemas.openxmlformats.org/package/2006/relationships"><Relationship Id="rId3" Type="http://schemas.openxmlformats.org/officeDocument/2006/relationships/image" Target="../media/image89.wmf"/><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90.wmf"/><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76;p14">
            <a:extLst>
              <a:ext uri="{FF2B5EF4-FFF2-40B4-BE49-F238E27FC236}">
                <a16:creationId xmlns:a16="http://schemas.microsoft.com/office/drawing/2014/main" id="{94097BE9-47BC-B641-89B8-5AE467BBFA6C}"/>
              </a:ext>
            </a:extLst>
          </p:cNvPr>
          <p:cNvSpPr txBox="1">
            <a:spLocks/>
          </p:cNvSpPr>
          <p:nvPr/>
        </p:nvSpPr>
        <p:spPr>
          <a:xfrm>
            <a:off x="-12864" y="32207"/>
            <a:ext cx="5980639" cy="1191922"/>
          </a:xfrm>
          <a:prstGeom prst="rect">
            <a:avLst/>
          </a:prstGeom>
        </p:spPr>
        <p:txBody>
          <a:bodyPr spcFirstLastPara="1" vert="horz" lIns="91440" tIns="45720" rIns="91440" bIns="45720" rtlCol="0" anchor="t" anchorCtr="0">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600"/>
              </a:spcAft>
              <a:buClrTx/>
              <a:buSzTx/>
              <a:buFontTx/>
              <a:buNone/>
              <a:tabLst/>
              <a:defRPr/>
            </a:pPr>
            <a:endParaRPr kumimoji="0" lang="en-US" sz="3600" b="1" i="0" u="none" strike="noStrike" kern="1200" cap="none" spc="0" normalizeH="0" baseline="0" noProof="0" dirty="0">
              <a:ln>
                <a:noFill/>
              </a:ln>
              <a:solidFill>
                <a:srgbClr val="000000"/>
              </a:solidFill>
              <a:effectLst/>
              <a:uLnTx/>
              <a:uFillTx/>
              <a:latin typeface="Calibri Light"/>
              <a:ea typeface="+mj-ea"/>
              <a:cs typeface="+mj-cs"/>
            </a:endParaRPr>
          </a:p>
          <a:p>
            <a:pPr marL="0" marR="0" lvl="0" indent="0" algn="ctr" defTabSz="914400" rtl="0" eaLnBrk="1" fontAlgn="auto" latinLnBrk="0" hangingPunct="1">
              <a:lnSpc>
                <a:spcPct val="90000"/>
              </a:lnSpc>
              <a:spcBef>
                <a:spcPct val="0"/>
              </a:spcBef>
              <a:spcAft>
                <a:spcPts val="600"/>
              </a:spcAft>
              <a:buClrTx/>
              <a:buSzTx/>
              <a:buFontTx/>
              <a:buNone/>
              <a:tabLst/>
              <a:defRPr/>
            </a:pPr>
            <a:r>
              <a:rPr lang="en-US" sz="4000" b="1" noProof="0" dirty="0" smtClean="0">
                <a:solidFill>
                  <a:srgbClr val="000000"/>
                </a:solidFill>
                <a:latin typeface="Calibri Light"/>
              </a:rPr>
              <a:t>Exploring the Number </a:t>
            </a:r>
            <a:r>
              <a:rPr lang="en-US" sz="4000" b="1" noProof="0" dirty="0">
                <a:solidFill>
                  <a:srgbClr val="000000"/>
                </a:solidFill>
                <a:latin typeface="Calibri Light"/>
              </a:rPr>
              <a:t>5</a:t>
            </a:r>
            <a:endParaRPr kumimoji="0" lang="en-US" sz="4000" b="1" i="0" u="none" strike="noStrike" kern="1200" cap="none" spc="0" normalizeH="0" baseline="0" noProof="0" dirty="0">
              <a:ln>
                <a:noFill/>
              </a:ln>
              <a:solidFill>
                <a:srgbClr val="000000"/>
              </a:solidFill>
              <a:effectLst/>
              <a:uLnTx/>
              <a:uFillTx/>
              <a:latin typeface="Calibri Light"/>
            </a:endParaRPr>
          </a:p>
        </p:txBody>
      </p:sp>
      <p:pic>
        <p:nvPicPr>
          <p:cNvPr id="4" name="Picture 3"/>
          <p:cNvPicPr>
            <a:picLocks noChangeAspect="1"/>
          </p:cNvPicPr>
          <p:nvPr/>
        </p:nvPicPr>
        <p:blipFill>
          <a:blip r:embed="rId3"/>
          <a:stretch>
            <a:fillRect/>
          </a:stretch>
        </p:blipFill>
        <p:spPr>
          <a:xfrm>
            <a:off x="9621306" y="233996"/>
            <a:ext cx="1500718" cy="1673214"/>
          </a:xfrm>
          <a:prstGeom prst="rect">
            <a:avLst/>
          </a:prstGeom>
        </p:spPr>
      </p:pic>
      <p:pic>
        <p:nvPicPr>
          <p:cNvPr id="5" name="Picture 4"/>
          <p:cNvPicPr>
            <a:picLocks noChangeAspect="1"/>
          </p:cNvPicPr>
          <p:nvPr/>
        </p:nvPicPr>
        <p:blipFill>
          <a:blip r:embed="rId4"/>
          <a:stretch>
            <a:fillRect/>
          </a:stretch>
        </p:blipFill>
        <p:spPr>
          <a:xfrm>
            <a:off x="6677958" y="1570389"/>
            <a:ext cx="1457325" cy="1628775"/>
          </a:xfrm>
          <a:prstGeom prst="rect">
            <a:avLst/>
          </a:prstGeom>
          <a:ln>
            <a:solidFill>
              <a:schemeClr val="tx1"/>
            </a:solidFill>
          </a:ln>
        </p:spPr>
      </p:pic>
      <p:pic>
        <p:nvPicPr>
          <p:cNvPr id="6" name="Picture 5"/>
          <p:cNvPicPr>
            <a:picLocks noChangeAspect="1"/>
          </p:cNvPicPr>
          <p:nvPr/>
        </p:nvPicPr>
        <p:blipFill>
          <a:blip r:embed="rId5"/>
          <a:stretch>
            <a:fillRect/>
          </a:stretch>
        </p:blipFill>
        <p:spPr>
          <a:xfrm>
            <a:off x="1770043" y="5227165"/>
            <a:ext cx="2752725" cy="1143000"/>
          </a:xfrm>
          <a:prstGeom prst="rect">
            <a:avLst/>
          </a:prstGeom>
        </p:spPr>
      </p:pic>
      <p:pic>
        <p:nvPicPr>
          <p:cNvPr id="7" name="Picture 6"/>
          <p:cNvPicPr>
            <a:picLocks noChangeAspect="1"/>
          </p:cNvPicPr>
          <p:nvPr/>
        </p:nvPicPr>
        <p:blipFill>
          <a:blip r:embed="rId6"/>
          <a:stretch>
            <a:fillRect/>
          </a:stretch>
        </p:blipFill>
        <p:spPr>
          <a:xfrm rot="16200000">
            <a:off x="9421478" y="3203144"/>
            <a:ext cx="3216016" cy="1315643"/>
          </a:xfrm>
          <a:prstGeom prst="rect">
            <a:avLst/>
          </a:prstGeom>
        </p:spPr>
      </p:pic>
      <p:pic>
        <p:nvPicPr>
          <p:cNvPr id="13" name="Picture 12"/>
          <p:cNvPicPr>
            <a:picLocks noChangeAspect="1"/>
          </p:cNvPicPr>
          <p:nvPr/>
        </p:nvPicPr>
        <p:blipFill>
          <a:blip r:embed="rId7"/>
          <a:stretch>
            <a:fillRect/>
          </a:stretch>
        </p:blipFill>
        <p:spPr>
          <a:xfrm>
            <a:off x="1079604" y="1681190"/>
            <a:ext cx="4130810" cy="3088914"/>
          </a:xfrm>
          <a:prstGeom prst="rect">
            <a:avLst/>
          </a:prstGeom>
        </p:spPr>
      </p:pic>
      <p:pic>
        <p:nvPicPr>
          <p:cNvPr id="14" name="Picture 13"/>
          <p:cNvPicPr>
            <a:picLocks noChangeAspect="1"/>
          </p:cNvPicPr>
          <p:nvPr/>
        </p:nvPicPr>
        <p:blipFill>
          <a:blip r:embed="rId8"/>
          <a:stretch>
            <a:fillRect/>
          </a:stretch>
        </p:blipFill>
        <p:spPr>
          <a:xfrm rot="3243199">
            <a:off x="6711100" y="3901773"/>
            <a:ext cx="1402517" cy="2551802"/>
          </a:xfrm>
          <a:prstGeom prst="rect">
            <a:avLst/>
          </a:prstGeom>
        </p:spPr>
      </p:pic>
      <p:sp>
        <p:nvSpPr>
          <p:cNvPr id="9" name="Rounded Rectangle 8"/>
          <p:cNvSpPr/>
          <p:nvPr/>
        </p:nvSpPr>
        <p:spPr>
          <a:xfrm>
            <a:off x="185980" y="123986"/>
            <a:ext cx="11778712" cy="6586780"/>
          </a:xfrm>
          <a:prstGeom prst="roundRect">
            <a:avLst/>
          </a:prstGeom>
          <a:noFill/>
          <a:ln w="76200" cmpd="tri">
            <a:solidFill>
              <a:schemeClr val="accent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2780016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3" name="Round Diagonal Corner Rectangle 2">
            <a:extLst>
              <a:ext uri="{FF2B5EF4-FFF2-40B4-BE49-F238E27FC236}">
                <a16:creationId xmlns:a16="http://schemas.microsoft.com/office/drawing/2014/main" id="{BFA02294-7002-6347-BD03-F6D435E893BC}"/>
              </a:ext>
            </a:extLst>
          </p:cNvPr>
          <p:cNvSpPr/>
          <p:nvPr/>
        </p:nvSpPr>
        <p:spPr>
          <a:xfrm>
            <a:off x="97044" y="125104"/>
            <a:ext cx="11997911" cy="6607791"/>
          </a:xfrm>
          <a:prstGeom prst="round2DiagRect">
            <a:avLst/>
          </a:prstGeom>
          <a:noFill/>
          <a:ln w="38100">
            <a:solidFill>
              <a:srgbClr val="9203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5" name="Rectangle 4">
            <a:extLst>
              <a:ext uri="{FF2B5EF4-FFF2-40B4-BE49-F238E27FC236}">
                <a16:creationId xmlns:a16="http://schemas.microsoft.com/office/drawing/2014/main" id="{6F724026-2B5A-A843-9F3E-B41F4EB90726}"/>
              </a:ext>
            </a:extLst>
          </p:cNvPr>
          <p:cNvSpPr/>
          <p:nvPr/>
        </p:nvSpPr>
        <p:spPr>
          <a:xfrm>
            <a:off x="1573224" y="845444"/>
            <a:ext cx="9045550" cy="70788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smtClean="0">
                <a:ln>
                  <a:noFill/>
                </a:ln>
                <a:solidFill>
                  <a:prstClr val="black"/>
                </a:solidFill>
                <a:effectLst/>
                <a:uLnTx/>
                <a:uFillTx/>
                <a:latin typeface="Bradley Hand" pitchFamily="2" charset="77"/>
                <a:ea typeface="+mn-ea"/>
                <a:cs typeface="+mn-cs"/>
              </a:rPr>
              <a:t>How Many?  </a:t>
            </a:r>
            <a:endParaRPr kumimoji="0" lang="en-US" sz="4000" b="0" i="0" u="none" strike="noStrike" kern="1200" cap="none" spc="0" normalizeH="0" baseline="0" noProof="0" dirty="0">
              <a:ln>
                <a:noFill/>
              </a:ln>
              <a:solidFill>
                <a:prstClr val="black"/>
              </a:solidFill>
              <a:effectLst/>
              <a:uLnTx/>
              <a:uFillTx/>
              <a:latin typeface="Bradley Hand" pitchFamily="2" charset="77"/>
              <a:ea typeface="+mn-ea"/>
              <a:cs typeface="+mn-cs"/>
            </a:endParaRPr>
          </a:p>
        </p:txBody>
      </p:sp>
      <p:sp>
        <p:nvSpPr>
          <p:cNvPr id="13" name="TextBox 12">
            <a:extLst>
              <a:ext uri="{FF2B5EF4-FFF2-40B4-BE49-F238E27FC236}">
                <a16:creationId xmlns:a16="http://schemas.microsoft.com/office/drawing/2014/main" id="{5426E6A3-570D-9245-B1C4-C4CA4683A894}"/>
              </a:ext>
            </a:extLst>
          </p:cNvPr>
          <p:cNvSpPr txBox="1"/>
          <p:nvPr/>
        </p:nvSpPr>
        <p:spPr>
          <a:xfrm>
            <a:off x="1036958" y="437422"/>
            <a:ext cx="2721527" cy="420564"/>
          </a:xfrm>
          <a:prstGeom prst="rect">
            <a:avLst/>
          </a:prstGeom>
          <a:solidFill>
            <a:srgbClr val="C00000"/>
          </a:solidFill>
          <a:ln w="28575">
            <a:solidFill>
              <a:srgbClr val="920305"/>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33" b="0" i="0" u="none" strike="noStrike" kern="1200" cap="none" spc="0" normalizeH="0" baseline="0" noProof="0" dirty="0" smtClean="0">
                <a:ln>
                  <a:noFill/>
                </a:ln>
                <a:solidFill>
                  <a:prstClr val="white"/>
                </a:solidFill>
                <a:effectLst/>
                <a:uLnTx/>
                <a:uFillTx/>
                <a:latin typeface="Cavolini" panose="03000502040302020204" pitchFamily="66" charset="0"/>
                <a:ea typeface="+mn-ea"/>
                <a:cs typeface="Cavolini" panose="03000502040302020204" pitchFamily="66" charset="0"/>
              </a:rPr>
              <a:t>Opening Routine</a:t>
            </a:r>
            <a:endParaRPr kumimoji="0" lang="en-US" sz="2133" b="0" i="0" u="none" strike="noStrike" kern="1200" cap="none" spc="0" normalizeH="0" baseline="0" noProof="0" dirty="0">
              <a:ln>
                <a:noFill/>
              </a:ln>
              <a:solidFill>
                <a:prstClr val="white"/>
              </a:solidFill>
              <a:effectLst/>
              <a:uLnTx/>
              <a:uFillTx/>
              <a:latin typeface="Cavolini" panose="03000502040302020204" pitchFamily="66" charset="0"/>
              <a:ea typeface="+mn-ea"/>
              <a:cs typeface="Cavolini" panose="03000502040302020204" pitchFamily="66" charset="0"/>
            </a:endParaRPr>
          </a:p>
        </p:txBody>
      </p:sp>
      <p:sp>
        <p:nvSpPr>
          <p:cNvPr id="15" name="Rectangle 26">
            <a:extLst>
              <a:ext uri="{FF2B5EF4-FFF2-40B4-BE49-F238E27FC236}">
                <a16:creationId xmlns:a16="http://schemas.microsoft.com/office/drawing/2014/main" id="{2FFE1002-E844-3642-A0B9-10BEEFD39A80}"/>
              </a:ext>
            </a:extLst>
          </p:cNvPr>
          <p:cNvSpPr/>
          <p:nvPr/>
        </p:nvSpPr>
        <p:spPr>
          <a:xfrm>
            <a:off x="200526" y="232206"/>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 xmlns:ask="http://schemas.microsoft.com/office/drawing/2018/sketchyshapes" sd="1219033472">
                  <a:prstGeom prst="rect">
                    <a:avLst/>
                  </a:prstGeom>
                  <ask:type>
                    <ask:lineSketchScribble/>
                  </ask:type>
                </ask:lineSketchStyleProps>
              </a:ext>
            </a:extLst>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4800" b="0" i="0" u="none" strike="noStrike" kern="1200" cap="none" spc="0" normalizeH="0" baseline="0" noProof="0" dirty="0">
                <a:ln>
                  <a:noFill/>
                </a:ln>
                <a:solidFill>
                  <a:prstClr val="black"/>
                </a:solidFill>
                <a:effectLst/>
                <a:uLnTx/>
                <a:uFillTx/>
                <a:latin typeface="Bradley Hand" pitchFamily="2" charset="77"/>
                <a:ea typeface="+mn-ea"/>
                <a:cs typeface="+mn-cs"/>
              </a:rPr>
              <a:t>1</a:t>
            </a:r>
            <a:endParaRPr kumimoji="0" lang="en-US" sz="4800" b="0" i="0" u="none" strike="noStrike" kern="1200" cap="none" spc="0" normalizeH="0" baseline="0" noProof="0" dirty="0">
              <a:ln>
                <a:noFill/>
              </a:ln>
              <a:solidFill>
                <a:prstClr val="black"/>
              </a:solidFill>
              <a:effectLst/>
              <a:uLnTx/>
              <a:uFillTx/>
              <a:latin typeface="Bradley Hand" pitchFamily="2" charset="77"/>
              <a:ea typeface="+mn-ea"/>
              <a:cs typeface="+mn-cs"/>
            </a:endParaRPr>
          </a:p>
        </p:txBody>
      </p:sp>
      <p:pic>
        <p:nvPicPr>
          <p:cNvPr id="10" name="Picture 9"/>
          <p:cNvPicPr>
            <a:picLocks noChangeAspect="1"/>
          </p:cNvPicPr>
          <p:nvPr/>
        </p:nvPicPr>
        <p:blipFill>
          <a:blip r:embed="rId3"/>
          <a:stretch>
            <a:fillRect/>
          </a:stretch>
        </p:blipFill>
        <p:spPr>
          <a:xfrm rot="5400000">
            <a:off x="4547816" y="-688991"/>
            <a:ext cx="1928679" cy="8235980"/>
          </a:xfrm>
          <a:prstGeom prst="rect">
            <a:avLst/>
          </a:prstGeom>
        </p:spPr>
      </p:pic>
    </p:spTree>
    <p:extLst>
      <p:ext uri="{BB962C8B-B14F-4D97-AF65-F5344CB8AC3E}">
        <p14:creationId xmlns:p14="http://schemas.microsoft.com/office/powerpoint/2010/main" val="3025871096"/>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Shape 97"/>
        <p:cNvGrpSpPr/>
        <p:nvPr/>
      </p:nvGrpSpPr>
      <p:grpSpPr>
        <a:xfrm>
          <a:off x="0" y="0"/>
          <a:ext cx="0" cy="0"/>
          <a:chOff x="0" y="0"/>
          <a:chExt cx="0" cy="0"/>
        </a:xfrm>
      </p:grpSpPr>
      <p:sp>
        <p:nvSpPr>
          <p:cNvPr id="3" name="Round Diagonal Corner Rectangle 2">
            <a:extLst>
              <a:ext uri="{FF2B5EF4-FFF2-40B4-BE49-F238E27FC236}">
                <a16:creationId xmlns:a16="http://schemas.microsoft.com/office/drawing/2014/main" id="{BFA02294-7002-6347-BD03-F6D435E893BC}"/>
              </a:ext>
            </a:extLst>
          </p:cNvPr>
          <p:cNvSpPr/>
          <p:nvPr/>
        </p:nvSpPr>
        <p:spPr>
          <a:xfrm>
            <a:off x="245423" y="1132064"/>
            <a:ext cx="3642392" cy="5415521"/>
          </a:xfrm>
          <a:prstGeom prst="round2DiagRect">
            <a:avLst/>
          </a:prstGeom>
          <a:solidFill>
            <a:schemeClr val="bg1"/>
          </a:solidFill>
          <a:ln w="38100">
            <a:solidFill>
              <a:srgbClr val="9203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15" name="Round Diagonal Corner Rectangle 14">
            <a:extLst>
              <a:ext uri="{FF2B5EF4-FFF2-40B4-BE49-F238E27FC236}">
                <a16:creationId xmlns:a16="http://schemas.microsoft.com/office/drawing/2014/main" id="{1E2A18AE-F6CC-6441-99BF-C85193C54F40}"/>
              </a:ext>
            </a:extLst>
          </p:cNvPr>
          <p:cNvSpPr/>
          <p:nvPr/>
        </p:nvSpPr>
        <p:spPr>
          <a:xfrm>
            <a:off x="4375867" y="1049321"/>
            <a:ext cx="3645607" cy="5415521"/>
          </a:xfrm>
          <a:prstGeom prst="round2DiagRect">
            <a:avLst/>
          </a:prstGeom>
          <a:solidFill>
            <a:schemeClr val="bg1"/>
          </a:solidFill>
          <a:ln w="38100">
            <a:solidFill>
              <a:srgbClr val="9203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32" name="Round Diagonal Corner Rectangle 31">
            <a:extLst>
              <a:ext uri="{FF2B5EF4-FFF2-40B4-BE49-F238E27FC236}">
                <a16:creationId xmlns:a16="http://schemas.microsoft.com/office/drawing/2014/main" id="{98FEC0BB-426D-5A4E-81A3-ACA41EDF3BA0}"/>
              </a:ext>
            </a:extLst>
          </p:cNvPr>
          <p:cNvSpPr/>
          <p:nvPr/>
        </p:nvSpPr>
        <p:spPr>
          <a:xfrm>
            <a:off x="8301567" y="886629"/>
            <a:ext cx="3645606" cy="5415521"/>
          </a:xfrm>
          <a:prstGeom prst="round2DiagRect">
            <a:avLst/>
          </a:prstGeom>
          <a:solidFill>
            <a:schemeClr val="bg1"/>
          </a:solidFill>
          <a:ln w="38100">
            <a:solidFill>
              <a:srgbClr val="9203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E7E6E6">
                  <a:lumMod val="50000"/>
                </a:srgbClr>
              </a:solidFill>
              <a:effectLst/>
              <a:uLnTx/>
              <a:uFillTx/>
              <a:latin typeface="Abadi MT Condensed Light" panose="020B0306030101010103" pitchFamily="34" charset="77"/>
              <a:ea typeface="+mn-ea"/>
              <a:cs typeface="+mn-cs"/>
            </a:endParaRPr>
          </a:p>
        </p:txBody>
      </p:sp>
      <p:sp>
        <p:nvSpPr>
          <p:cNvPr id="20" name="TextBox 19">
            <a:extLst>
              <a:ext uri="{FF2B5EF4-FFF2-40B4-BE49-F238E27FC236}">
                <a16:creationId xmlns:a16="http://schemas.microsoft.com/office/drawing/2014/main" id="{92B0D904-8CEB-DB46-BC17-6E9536BB9648}"/>
              </a:ext>
            </a:extLst>
          </p:cNvPr>
          <p:cNvSpPr txBox="1"/>
          <p:nvPr/>
        </p:nvSpPr>
        <p:spPr>
          <a:xfrm>
            <a:off x="8898511" y="1455348"/>
            <a:ext cx="2721527" cy="738664"/>
          </a:xfrm>
          <a:prstGeom prst="rect">
            <a:avLst/>
          </a:prstGeom>
          <a:solidFill>
            <a:srgbClr val="C00000"/>
          </a:solidFill>
          <a:ln w="28575">
            <a:solidFill>
              <a:srgbClr val="920305"/>
            </a:solidFill>
          </a:ln>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a:ln>
                  <a:noFill/>
                </a:ln>
                <a:solidFill>
                  <a:prstClr val="white"/>
                </a:solidFill>
                <a:effectLst/>
                <a:uLnTx/>
                <a:uFillTx/>
                <a:latin typeface="Cavolini"/>
                <a:ea typeface="+mn-ea"/>
                <a:cs typeface="Cavolini"/>
              </a:rPr>
              <a:t>Debrief and Consolidation</a:t>
            </a:r>
          </a:p>
        </p:txBody>
      </p:sp>
      <p:sp>
        <p:nvSpPr>
          <p:cNvPr id="21" name="TextBox 20">
            <a:extLst>
              <a:ext uri="{FF2B5EF4-FFF2-40B4-BE49-F238E27FC236}">
                <a16:creationId xmlns:a16="http://schemas.microsoft.com/office/drawing/2014/main" id="{6A29DAF6-3D2E-0B46-938E-DF6463C6D40D}"/>
              </a:ext>
            </a:extLst>
          </p:cNvPr>
          <p:cNvSpPr txBox="1"/>
          <p:nvPr/>
        </p:nvSpPr>
        <p:spPr>
          <a:xfrm>
            <a:off x="4897711" y="1436665"/>
            <a:ext cx="2721527" cy="420564"/>
          </a:xfrm>
          <a:prstGeom prst="rect">
            <a:avLst/>
          </a:prstGeom>
          <a:solidFill>
            <a:srgbClr val="C00000"/>
          </a:solidFill>
          <a:ln w="28575">
            <a:solidFill>
              <a:srgbClr val="920305"/>
            </a:solidFill>
          </a:ln>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a:ln>
                  <a:noFill/>
                </a:ln>
                <a:solidFill>
                  <a:prstClr val="white"/>
                </a:solidFill>
                <a:effectLst/>
                <a:uLnTx/>
                <a:uFillTx/>
                <a:latin typeface="Cavolini"/>
                <a:ea typeface="+mn-ea"/>
                <a:cs typeface="Cavolini"/>
              </a:rPr>
              <a:t>Work it out!</a:t>
            </a:r>
          </a:p>
        </p:txBody>
      </p:sp>
      <p:sp>
        <p:nvSpPr>
          <p:cNvPr id="22" name="TextBox 21">
            <a:extLst>
              <a:ext uri="{FF2B5EF4-FFF2-40B4-BE49-F238E27FC236}">
                <a16:creationId xmlns:a16="http://schemas.microsoft.com/office/drawing/2014/main" id="{5426E6A3-570D-9245-B1C4-C4CA4683A894}"/>
              </a:ext>
            </a:extLst>
          </p:cNvPr>
          <p:cNvSpPr txBox="1"/>
          <p:nvPr/>
        </p:nvSpPr>
        <p:spPr>
          <a:xfrm>
            <a:off x="754054" y="1474027"/>
            <a:ext cx="2721527" cy="420564"/>
          </a:xfrm>
          <a:prstGeom prst="rect">
            <a:avLst/>
          </a:prstGeom>
          <a:solidFill>
            <a:srgbClr val="C00000"/>
          </a:solidFill>
          <a:ln w="28575">
            <a:solidFill>
              <a:srgbClr val="920305"/>
            </a:solidFill>
          </a:ln>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smtClean="0">
                <a:ln>
                  <a:noFill/>
                </a:ln>
                <a:solidFill>
                  <a:prstClr val="white"/>
                </a:solidFill>
                <a:effectLst/>
                <a:uLnTx/>
                <a:uFillTx/>
                <a:latin typeface="Cavolini"/>
                <a:ea typeface="+mn-ea"/>
                <a:cs typeface="Cavolini"/>
              </a:rPr>
              <a:t>Opening Routine</a:t>
            </a:r>
            <a:endParaRPr kumimoji="0" lang="en-US" sz="2100" b="0" i="0" u="none" strike="noStrike" kern="1200" cap="none" spc="0" normalizeH="0" baseline="0" noProof="0" dirty="0">
              <a:ln>
                <a:noFill/>
              </a:ln>
              <a:solidFill>
                <a:prstClr val="white"/>
              </a:solidFill>
              <a:effectLst/>
              <a:uLnTx/>
              <a:uFillTx/>
              <a:latin typeface="Cavolini"/>
              <a:ea typeface="+mn-ea"/>
              <a:cs typeface="Cavolini"/>
            </a:endParaRPr>
          </a:p>
        </p:txBody>
      </p:sp>
      <p:sp>
        <p:nvSpPr>
          <p:cNvPr id="24" name="Round Diagonal Corner Rectangle 23">
            <a:extLst>
              <a:ext uri="{FF2B5EF4-FFF2-40B4-BE49-F238E27FC236}">
                <a16:creationId xmlns:a16="http://schemas.microsoft.com/office/drawing/2014/main" id="{F50EAA7C-399D-824D-BF84-A8D7C4CA9023}"/>
              </a:ext>
            </a:extLst>
          </p:cNvPr>
          <p:cNvSpPr/>
          <p:nvPr/>
        </p:nvSpPr>
        <p:spPr>
          <a:xfrm>
            <a:off x="222305" y="241215"/>
            <a:ext cx="3665509" cy="707887"/>
          </a:xfrm>
          <a:prstGeom prst="round2DiagRect">
            <a:avLst/>
          </a:prstGeom>
          <a:solidFill>
            <a:schemeClr val="bg1"/>
          </a:solidFill>
          <a:ln w="38100">
            <a:solidFill>
              <a:srgbClr val="9203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srgbClr val="C00000"/>
                </a:solidFill>
                <a:effectLst/>
                <a:uLnTx/>
                <a:uFillTx/>
                <a:latin typeface="Cavolini"/>
                <a:ea typeface="+mn-ea"/>
                <a:cs typeface="Cavolini"/>
              </a:rPr>
              <a:t>Day 5</a:t>
            </a:r>
            <a:endParaRPr kumimoji="0" lang="en-US" sz="4000" b="1" i="0" u="none" strike="noStrike" kern="1200" cap="none" spc="0" normalizeH="0" baseline="0" noProof="0" dirty="0">
              <a:ln>
                <a:noFill/>
              </a:ln>
              <a:solidFill>
                <a:srgbClr val="C00000"/>
              </a:solidFill>
              <a:effectLst/>
              <a:uLnTx/>
              <a:uFillTx/>
              <a:latin typeface="Cavolini"/>
              <a:ea typeface="+mn-ea"/>
              <a:cs typeface="Cavolini"/>
            </a:endParaRPr>
          </a:p>
        </p:txBody>
      </p:sp>
      <p:sp>
        <p:nvSpPr>
          <p:cNvPr id="26" name="Rectangle 25">
            <a:extLst>
              <a:ext uri="{FF2B5EF4-FFF2-40B4-BE49-F238E27FC236}">
                <a16:creationId xmlns:a16="http://schemas.microsoft.com/office/drawing/2014/main" id="{794313EA-89CC-8343-B3B7-FC7040274402}"/>
              </a:ext>
            </a:extLst>
          </p:cNvPr>
          <p:cNvSpPr/>
          <p:nvPr/>
        </p:nvSpPr>
        <p:spPr>
          <a:xfrm>
            <a:off x="87799" y="1384771"/>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 xmlns:ask="http://schemas.microsoft.com/office/drawing/2018/sketchyshapes" sd="1219033472">
                  <a:prstGeom prst="rect">
                    <a:avLst/>
                  </a:prstGeom>
                  <ask:type>
                    <ask:lineSketchScribble/>
                  </ask:type>
                </ask:lineSketchStyleProps>
              </a:ext>
            </a:extLst>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4800" b="0" i="0" u="none" strike="noStrike" kern="1200" cap="none" spc="0" normalizeH="0" baseline="0" noProof="0" dirty="0">
                <a:ln>
                  <a:noFill/>
                </a:ln>
                <a:solidFill>
                  <a:prstClr val="black"/>
                </a:solidFill>
                <a:effectLst/>
                <a:uLnTx/>
                <a:uFillTx/>
                <a:latin typeface="Bradley Hand" pitchFamily="2" charset="77"/>
                <a:ea typeface="+mn-ea"/>
                <a:cs typeface="+mn-cs"/>
              </a:rPr>
              <a:t>1</a:t>
            </a:r>
            <a:endParaRPr kumimoji="0" lang="en-US" sz="4800" b="0" i="0" u="none" strike="noStrike" kern="1200" cap="none" spc="0" normalizeH="0" baseline="0" noProof="0" dirty="0">
              <a:ln>
                <a:noFill/>
              </a:ln>
              <a:solidFill>
                <a:prstClr val="black"/>
              </a:solidFill>
              <a:effectLst/>
              <a:uLnTx/>
              <a:uFillTx/>
              <a:latin typeface="Bradley Hand" pitchFamily="2" charset="77"/>
              <a:ea typeface="+mn-ea"/>
              <a:cs typeface="+mn-cs"/>
            </a:endParaRPr>
          </a:p>
        </p:txBody>
      </p:sp>
      <p:sp>
        <p:nvSpPr>
          <p:cNvPr id="28" name="Rectangle 27">
            <a:extLst>
              <a:ext uri="{FF2B5EF4-FFF2-40B4-BE49-F238E27FC236}">
                <a16:creationId xmlns:a16="http://schemas.microsoft.com/office/drawing/2014/main" id="{B19DC386-C007-C544-8F95-5EF531BE0F49}"/>
              </a:ext>
            </a:extLst>
          </p:cNvPr>
          <p:cNvSpPr/>
          <p:nvPr/>
        </p:nvSpPr>
        <p:spPr>
          <a:xfrm>
            <a:off x="4044520" y="1369649"/>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 xmlns:ask="http://schemas.microsoft.com/office/drawing/2018/sketchyshapes" sd="1219033472">
                  <a:prstGeom prst="rect">
                    <a:avLst/>
                  </a:prstGeom>
                  <ask:type>
                    <ask:lineSketchScribble/>
                  </ask:type>
                </ask:lineSketchStyleProps>
              </a:ext>
            </a:extLst>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4800" b="0" i="0" u="none" strike="noStrike" kern="1200" cap="none" spc="0" normalizeH="0" baseline="0" noProof="0" dirty="0">
                <a:ln>
                  <a:noFill/>
                </a:ln>
                <a:solidFill>
                  <a:prstClr val="black"/>
                </a:solidFill>
                <a:effectLst/>
                <a:uLnTx/>
                <a:uFillTx/>
                <a:latin typeface="Bradley Hand" pitchFamily="2" charset="77"/>
                <a:ea typeface="+mn-ea"/>
                <a:cs typeface="+mn-cs"/>
              </a:rPr>
              <a:t>2</a:t>
            </a:r>
            <a:endParaRPr kumimoji="0" lang="en-US" sz="4800" b="0" i="0" u="none" strike="noStrike" kern="1200" cap="none" spc="0" normalizeH="0" baseline="0" noProof="0" dirty="0">
              <a:ln>
                <a:noFill/>
              </a:ln>
              <a:solidFill>
                <a:prstClr val="black"/>
              </a:solidFill>
              <a:effectLst/>
              <a:uLnTx/>
              <a:uFillTx/>
              <a:latin typeface="Bradley Hand" pitchFamily="2" charset="77"/>
              <a:ea typeface="+mn-ea"/>
              <a:cs typeface="+mn-cs"/>
            </a:endParaRPr>
          </a:p>
        </p:txBody>
      </p:sp>
      <p:sp>
        <p:nvSpPr>
          <p:cNvPr id="31" name="Rectangle 30">
            <a:extLst>
              <a:ext uri="{FF2B5EF4-FFF2-40B4-BE49-F238E27FC236}">
                <a16:creationId xmlns:a16="http://schemas.microsoft.com/office/drawing/2014/main" id="{FB6B43EF-134B-3847-896E-75DCF21D2348}"/>
              </a:ext>
            </a:extLst>
          </p:cNvPr>
          <p:cNvSpPr/>
          <p:nvPr/>
        </p:nvSpPr>
        <p:spPr>
          <a:xfrm>
            <a:off x="8196278" y="1369523"/>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 xmlns:ask="http://schemas.microsoft.com/office/drawing/2018/sketchyshapes" sd="1219033472">
                  <a:prstGeom prst="rect">
                    <a:avLst/>
                  </a:prstGeom>
                  <ask:type>
                    <ask:lineSketchScribble/>
                  </ask:type>
                </ask:lineSketchStyleProps>
              </a:ext>
            </a:extLst>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4800" b="0" i="0" u="none" strike="noStrike" kern="1200" cap="none" spc="0" normalizeH="0" baseline="0" noProof="0" dirty="0">
                <a:ln>
                  <a:noFill/>
                </a:ln>
                <a:solidFill>
                  <a:prstClr val="black"/>
                </a:solidFill>
                <a:effectLst/>
                <a:uLnTx/>
                <a:uFillTx/>
                <a:latin typeface="Bradley Hand" pitchFamily="2" charset="77"/>
                <a:ea typeface="+mn-ea"/>
                <a:cs typeface="+mn-cs"/>
              </a:rPr>
              <a:t>3</a:t>
            </a:r>
            <a:endParaRPr kumimoji="0" lang="en-US" sz="4800" b="0" i="0" u="none" strike="noStrike" kern="1200" cap="none" spc="0" normalizeH="0" baseline="0" noProof="0" dirty="0">
              <a:ln>
                <a:noFill/>
              </a:ln>
              <a:solidFill>
                <a:prstClr val="black"/>
              </a:solidFill>
              <a:effectLst/>
              <a:uLnTx/>
              <a:uFillTx/>
              <a:latin typeface="Bradley Hand" pitchFamily="2" charset="77"/>
              <a:ea typeface="+mn-ea"/>
              <a:cs typeface="+mn-cs"/>
            </a:endParaRPr>
          </a:p>
        </p:txBody>
      </p:sp>
      <p:sp>
        <p:nvSpPr>
          <p:cNvPr id="34" name="TextBox 33">
            <a:extLst>
              <a:ext uri="{FF2B5EF4-FFF2-40B4-BE49-F238E27FC236}">
                <a16:creationId xmlns:a16="http://schemas.microsoft.com/office/drawing/2014/main" id="{C65C62B4-EBD6-9748-B921-5987D891F189}"/>
              </a:ext>
            </a:extLst>
          </p:cNvPr>
          <p:cNvSpPr txBox="1"/>
          <p:nvPr/>
        </p:nvSpPr>
        <p:spPr>
          <a:xfrm>
            <a:off x="4800671" y="2958345"/>
            <a:ext cx="2915605" cy="1384995"/>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a:noFill/>
                </a:ln>
                <a:solidFill>
                  <a:prstClr val="black"/>
                </a:solidFill>
                <a:effectLst/>
                <a:uLnTx/>
                <a:uFillTx/>
                <a:latin typeface="Bradley Hand" pitchFamily="2" charset="77"/>
                <a:ea typeface="+mn-ea"/>
                <a:cs typeface="+mn-cs"/>
              </a:rPr>
              <a:t>Missing Part Cards:</a:t>
            </a:r>
            <a:r>
              <a:rPr kumimoji="0" lang="en-US" sz="2800" b="0" i="0" u="none" strike="noStrike" kern="1200" cap="none" spc="0" normalizeH="0" noProof="0" dirty="0" smtClean="0">
                <a:ln>
                  <a:noFill/>
                </a:ln>
                <a:solidFill>
                  <a:prstClr val="black"/>
                </a:solidFill>
                <a:effectLst/>
                <a:uLnTx/>
                <a:uFillTx/>
                <a:latin typeface="Bradley Hand" pitchFamily="2" charset="77"/>
                <a:ea typeface="+mn-ea"/>
                <a:cs typeface="+mn-cs"/>
              </a:rPr>
              <a:t>  Part-Part-Whole (5)</a:t>
            </a:r>
            <a:endParaRPr kumimoji="0" lang="en-US" sz="2800" b="0" i="0" u="none" strike="noStrike" kern="1200" cap="none" spc="0" normalizeH="0" baseline="0" noProof="0" dirty="0">
              <a:ln>
                <a:noFill/>
              </a:ln>
              <a:solidFill>
                <a:prstClr val="black"/>
              </a:solidFill>
              <a:effectLst/>
              <a:uLnTx/>
              <a:uFillTx/>
              <a:latin typeface="Bradley Hand" pitchFamily="2" charset="77"/>
              <a:ea typeface="+mn-ea"/>
              <a:cs typeface="+mn-cs"/>
            </a:endParaRPr>
          </a:p>
        </p:txBody>
      </p:sp>
      <p:sp>
        <p:nvSpPr>
          <p:cNvPr id="13" name="TextBox 12">
            <a:extLst>
              <a:ext uri="{FF2B5EF4-FFF2-40B4-BE49-F238E27FC236}">
                <a16:creationId xmlns:a16="http://schemas.microsoft.com/office/drawing/2014/main" id="{C65C62B4-EBD6-9748-B921-5987D891F189}"/>
              </a:ext>
            </a:extLst>
          </p:cNvPr>
          <p:cNvSpPr txBox="1"/>
          <p:nvPr/>
        </p:nvSpPr>
        <p:spPr>
          <a:xfrm>
            <a:off x="374619" y="2921804"/>
            <a:ext cx="3415958" cy="1384995"/>
          </a:xfrm>
          <a:prstGeom prst="rect">
            <a:avLst/>
          </a:prstGeom>
          <a:noFill/>
        </p:spPr>
        <p:txBody>
          <a:bodyPr wrap="square" rtlCol="0" anchor="ctr">
            <a:spAutoFit/>
          </a:bodyPr>
          <a:lstStyle/>
          <a:p>
            <a:pPr marL="514350" marR="0" lvl="0" indent="-514350" algn="ctr" defTabSz="914400" rtl="0" eaLnBrk="1" fontAlgn="auto" latinLnBrk="0" hangingPunct="1">
              <a:lnSpc>
                <a:spcPct val="100000"/>
              </a:lnSpc>
              <a:spcBef>
                <a:spcPts val="0"/>
              </a:spcBef>
              <a:spcAft>
                <a:spcPts val="0"/>
              </a:spcAft>
              <a:buClrTx/>
              <a:buSzTx/>
              <a:buFontTx/>
              <a:buAutoNum type="arabicPeriod"/>
              <a:tabLst/>
              <a:defRPr/>
            </a:pPr>
            <a:r>
              <a:rPr lang="en-US" sz="2800" dirty="0" smtClean="0">
                <a:solidFill>
                  <a:prstClr val="black"/>
                </a:solidFill>
                <a:latin typeface="Bradley Hand" pitchFamily="2" charset="77"/>
              </a:rPr>
              <a:t>What do you notice?  What do you wonder?</a:t>
            </a:r>
            <a:endParaRPr kumimoji="0" lang="en-US" sz="2800" b="0" i="0" u="none" strike="noStrike" kern="1200" cap="none" spc="0" normalizeH="0" baseline="0" noProof="0" dirty="0" smtClean="0">
              <a:ln>
                <a:noFill/>
              </a:ln>
              <a:solidFill>
                <a:prstClr val="black"/>
              </a:solidFill>
              <a:effectLst/>
              <a:uLnTx/>
              <a:uFillTx/>
              <a:latin typeface="Bradley Hand" pitchFamily="2" charset="77"/>
              <a:ea typeface="+mn-ea"/>
              <a:cs typeface="+mn-cs"/>
            </a:endParaRPr>
          </a:p>
        </p:txBody>
      </p:sp>
      <p:sp>
        <p:nvSpPr>
          <p:cNvPr id="14" name="TextBox 13">
            <a:extLst>
              <a:ext uri="{FF2B5EF4-FFF2-40B4-BE49-F238E27FC236}">
                <a16:creationId xmlns:a16="http://schemas.microsoft.com/office/drawing/2014/main" id="{C65C62B4-EBD6-9748-B921-5987D891F189}"/>
              </a:ext>
            </a:extLst>
          </p:cNvPr>
          <p:cNvSpPr txBox="1"/>
          <p:nvPr/>
        </p:nvSpPr>
        <p:spPr>
          <a:xfrm>
            <a:off x="8446278" y="3350366"/>
            <a:ext cx="2915605" cy="523220"/>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a:noFill/>
                </a:ln>
                <a:solidFill>
                  <a:prstClr val="black"/>
                </a:solidFill>
                <a:effectLst/>
                <a:uLnTx/>
                <a:uFillTx/>
                <a:latin typeface="Bradley Hand" pitchFamily="2" charset="77"/>
                <a:ea typeface="+mn-ea"/>
                <a:cs typeface="+mn-cs"/>
              </a:rPr>
              <a:t>Tell</a:t>
            </a:r>
            <a:r>
              <a:rPr kumimoji="0" lang="en-US" sz="2800" b="0" i="0" u="none" strike="noStrike" kern="1200" cap="none" spc="0" normalizeH="0" noProof="0" dirty="0" smtClean="0">
                <a:ln>
                  <a:noFill/>
                </a:ln>
                <a:solidFill>
                  <a:prstClr val="black"/>
                </a:solidFill>
                <a:effectLst/>
                <a:uLnTx/>
                <a:uFillTx/>
                <a:latin typeface="Bradley Hand" pitchFamily="2" charset="77"/>
                <a:ea typeface="+mn-ea"/>
                <a:cs typeface="+mn-cs"/>
              </a:rPr>
              <a:t> me about 5.</a:t>
            </a:r>
            <a:endParaRPr kumimoji="0" lang="en-US" sz="2800" b="0" i="0" u="none" strike="noStrike" kern="1200" cap="none" spc="0" normalizeH="0" baseline="0" noProof="0" dirty="0">
              <a:ln>
                <a:noFill/>
              </a:ln>
              <a:solidFill>
                <a:prstClr val="black"/>
              </a:solidFill>
              <a:effectLst/>
              <a:uLnTx/>
              <a:uFillTx/>
              <a:latin typeface="Bradley Hand" pitchFamily="2" charset="77"/>
              <a:ea typeface="+mn-ea"/>
              <a:cs typeface="+mn-cs"/>
            </a:endParaRPr>
          </a:p>
        </p:txBody>
      </p:sp>
    </p:spTree>
    <p:extLst>
      <p:ext uri="{BB962C8B-B14F-4D97-AF65-F5344CB8AC3E}">
        <p14:creationId xmlns:p14="http://schemas.microsoft.com/office/powerpoint/2010/main" val="1812089674"/>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3" name="Round Diagonal Corner Rectangle 2">
            <a:extLst>
              <a:ext uri="{FF2B5EF4-FFF2-40B4-BE49-F238E27FC236}">
                <a16:creationId xmlns:a16="http://schemas.microsoft.com/office/drawing/2014/main" id="{BFA02294-7002-6347-BD03-F6D435E893BC}"/>
              </a:ext>
            </a:extLst>
          </p:cNvPr>
          <p:cNvSpPr/>
          <p:nvPr/>
        </p:nvSpPr>
        <p:spPr>
          <a:xfrm>
            <a:off x="97044" y="125104"/>
            <a:ext cx="11997911" cy="6607791"/>
          </a:xfrm>
          <a:prstGeom prst="round2DiagRect">
            <a:avLst/>
          </a:prstGeom>
          <a:noFill/>
          <a:ln w="38100">
            <a:solidFill>
              <a:srgbClr val="9203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13" name="TextBox 12">
            <a:extLst>
              <a:ext uri="{FF2B5EF4-FFF2-40B4-BE49-F238E27FC236}">
                <a16:creationId xmlns:a16="http://schemas.microsoft.com/office/drawing/2014/main" id="{5426E6A3-570D-9245-B1C4-C4CA4683A894}"/>
              </a:ext>
            </a:extLst>
          </p:cNvPr>
          <p:cNvSpPr txBox="1"/>
          <p:nvPr/>
        </p:nvSpPr>
        <p:spPr>
          <a:xfrm>
            <a:off x="1036958" y="437422"/>
            <a:ext cx="2721527" cy="420564"/>
          </a:xfrm>
          <a:prstGeom prst="rect">
            <a:avLst/>
          </a:prstGeom>
          <a:solidFill>
            <a:srgbClr val="C00000"/>
          </a:solidFill>
          <a:ln w="28575">
            <a:solidFill>
              <a:srgbClr val="920305"/>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33" b="0" i="0" u="none" strike="noStrike" kern="1200" cap="none" spc="0" normalizeH="0" baseline="0" noProof="0" dirty="0" smtClean="0">
                <a:ln>
                  <a:noFill/>
                </a:ln>
                <a:solidFill>
                  <a:prstClr val="white"/>
                </a:solidFill>
                <a:effectLst/>
                <a:uLnTx/>
                <a:uFillTx/>
                <a:latin typeface="Cavolini" panose="03000502040302020204" pitchFamily="66" charset="0"/>
                <a:ea typeface="+mn-ea"/>
                <a:cs typeface="Cavolini" panose="03000502040302020204" pitchFamily="66" charset="0"/>
              </a:rPr>
              <a:t>Opening Routine</a:t>
            </a:r>
            <a:endParaRPr kumimoji="0" lang="en-US" sz="2133" b="0" i="0" u="none" strike="noStrike" kern="1200" cap="none" spc="0" normalizeH="0" baseline="0" noProof="0" dirty="0">
              <a:ln>
                <a:noFill/>
              </a:ln>
              <a:solidFill>
                <a:prstClr val="white"/>
              </a:solidFill>
              <a:effectLst/>
              <a:uLnTx/>
              <a:uFillTx/>
              <a:latin typeface="Cavolini" panose="03000502040302020204" pitchFamily="66" charset="0"/>
              <a:ea typeface="+mn-ea"/>
              <a:cs typeface="Cavolini" panose="03000502040302020204" pitchFamily="66" charset="0"/>
            </a:endParaRPr>
          </a:p>
        </p:txBody>
      </p:sp>
      <p:sp>
        <p:nvSpPr>
          <p:cNvPr id="15" name="Rectangle 26">
            <a:extLst>
              <a:ext uri="{FF2B5EF4-FFF2-40B4-BE49-F238E27FC236}">
                <a16:creationId xmlns:a16="http://schemas.microsoft.com/office/drawing/2014/main" id="{2FFE1002-E844-3642-A0B9-10BEEFD39A80}"/>
              </a:ext>
            </a:extLst>
          </p:cNvPr>
          <p:cNvSpPr/>
          <p:nvPr/>
        </p:nvSpPr>
        <p:spPr>
          <a:xfrm>
            <a:off x="200526" y="232206"/>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 xmlns:ask="http://schemas.microsoft.com/office/drawing/2018/sketchyshapes" sd="1219033472">
                  <a:prstGeom prst="rect">
                    <a:avLst/>
                  </a:prstGeom>
                  <ask:type>
                    <ask:lineSketchScribble/>
                  </ask:type>
                </ask:lineSketchStyleProps>
              </a:ext>
            </a:extLst>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4800" b="0" i="0" u="none" strike="noStrike" kern="1200" cap="none" spc="0" normalizeH="0" baseline="0" noProof="0" dirty="0">
                <a:ln>
                  <a:noFill/>
                </a:ln>
                <a:solidFill>
                  <a:prstClr val="black"/>
                </a:solidFill>
                <a:effectLst/>
                <a:uLnTx/>
                <a:uFillTx/>
                <a:latin typeface="Bradley Hand" pitchFamily="2" charset="77"/>
                <a:ea typeface="+mn-ea"/>
                <a:cs typeface="+mn-cs"/>
              </a:rPr>
              <a:t>1</a:t>
            </a:r>
            <a:endParaRPr kumimoji="0" lang="en-US" sz="4800" b="0" i="0" u="none" strike="noStrike" kern="1200" cap="none" spc="0" normalizeH="0" baseline="0" noProof="0" dirty="0">
              <a:ln>
                <a:noFill/>
              </a:ln>
              <a:solidFill>
                <a:prstClr val="black"/>
              </a:solidFill>
              <a:effectLst/>
              <a:uLnTx/>
              <a:uFillTx/>
              <a:latin typeface="Bradley Hand" pitchFamily="2" charset="77"/>
              <a:ea typeface="+mn-ea"/>
              <a:cs typeface="+mn-cs"/>
            </a:endParaRPr>
          </a:p>
        </p:txBody>
      </p:sp>
      <p:sp>
        <p:nvSpPr>
          <p:cNvPr id="7" name="Rectangle 6">
            <a:extLst>
              <a:ext uri="{FF2B5EF4-FFF2-40B4-BE49-F238E27FC236}">
                <a16:creationId xmlns:a16="http://schemas.microsoft.com/office/drawing/2014/main" id="{6F724026-2B5A-A843-9F3E-B41F4EB90726}"/>
              </a:ext>
            </a:extLst>
          </p:cNvPr>
          <p:cNvSpPr/>
          <p:nvPr/>
        </p:nvSpPr>
        <p:spPr>
          <a:xfrm>
            <a:off x="1573224" y="1063202"/>
            <a:ext cx="9045550" cy="132343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noProof="0" dirty="0" smtClean="0">
                <a:solidFill>
                  <a:prstClr val="black"/>
                </a:solidFill>
                <a:latin typeface="Bradley Hand" pitchFamily="2" charset="77"/>
              </a:rPr>
              <a:t>What do you notice?  What do you wonder?</a:t>
            </a:r>
            <a:endParaRPr kumimoji="0" lang="en-US" sz="4000" b="0" i="0" u="none" strike="noStrike" kern="1200" cap="none" spc="0" normalizeH="0" baseline="0" noProof="0" dirty="0">
              <a:ln>
                <a:noFill/>
              </a:ln>
              <a:solidFill>
                <a:prstClr val="black"/>
              </a:solidFill>
              <a:effectLst/>
              <a:uLnTx/>
              <a:uFillTx/>
              <a:latin typeface="Bradley Hand" pitchFamily="2" charset="77"/>
              <a:ea typeface="+mn-ea"/>
              <a:cs typeface="+mn-cs"/>
            </a:endParaRPr>
          </a:p>
        </p:txBody>
      </p:sp>
      <p:pic>
        <p:nvPicPr>
          <p:cNvPr id="21" name="Picture 20"/>
          <p:cNvPicPr>
            <a:picLocks noChangeAspect="1"/>
          </p:cNvPicPr>
          <p:nvPr/>
        </p:nvPicPr>
        <p:blipFill>
          <a:blip r:embed="rId3"/>
          <a:stretch>
            <a:fillRect/>
          </a:stretch>
        </p:blipFill>
        <p:spPr>
          <a:xfrm rot="16200000">
            <a:off x="4938712" y="270541"/>
            <a:ext cx="2314575" cy="7962900"/>
          </a:xfrm>
          <a:prstGeom prst="rect">
            <a:avLst/>
          </a:prstGeom>
        </p:spPr>
      </p:pic>
    </p:spTree>
    <p:extLst>
      <p:ext uri="{BB962C8B-B14F-4D97-AF65-F5344CB8AC3E}">
        <p14:creationId xmlns:p14="http://schemas.microsoft.com/office/powerpoint/2010/main" val="3815190667"/>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3" name="Round Diagonal Corner Rectangle 2">
            <a:extLst>
              <a:ext uri="{FF2B5EF4-FFF2-40B4-BE49-F238E27FC236}">
                <a16:creationId xmlns:a16="http://schemas.microsoft.com/office/drawing/2014/main" id="{BFA02294-7002-6347-BD03-F6D435E893BC}"/>
              </a:ext>
            </a:extLst>
          </p:cNvPr>
          <p:cNvSpPr/>
          <p:nvPr/>
        </p:nvSpPr>
        <p:spPr>
          <a:xfrm>
            <a:off x="97044" y="125104"/>
            <a:ext cx="11997911" cy="6607791"/>
          </a:xfrm>
          <a:prstGeom prst="round2DiagRect">
            <a:avLst/>
          </a:prstGeom>
          <a:noFill/>
          <a:ln w="38100">
            <a:solidFill>
              <a:srgbClr val="9203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13" name="TextBox 12">
            <a:extLst>
              <a:ext uri="{FF2B5EF4-FFF2-40B4-BE49-F238E27FC236}">
                <a16:creationId xmlns:a16="http://schemas.microsoft.com/office/drawing/2014/main" id="{5426E6A3-570D-9245-B1C4-C4CA4683A894}"/>
              </a:ext>
            </a:extLst>
          </p:cNvPr>
          <p:cNvSpPr txBox="1"/>
          <p:nvPr/>
        </p:nvSpPr>
        <p:spPr>
          <a:xfrm>
            <a:off x="1036958" y="437422"/>
            <a:ext cx="2721527" cy="420564"/>
          </a:xfrm>
          <a:prstGeom prst="rect">
            <a:avLst/>
          </a:prstGeom>
          <a:solidFill>
            <a:srgbClr val="C00000"/>
          </a:solidFill>
          <a:ln w="28575">
            <a:solidFill>
              <a:srgbClr val="920305"/>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33" b="0" i="0" u="none" strike="noStrike" kern="1200" cap="none" spc="0" normalizeH="0" baseline="0" noProof="0" dirty="0" smtClean="0">
                <a:ln>
                  <a:noFill/>
                </a:ln>
                <a:solidFill>
                  <a:prstClr val="white"/>
                </a:solidFill>
                <a:effectLst/>
                <a:uLnTx/>
                <a:uFillTx/>
                <a:latin typeface="Cavolini" panose="03000502040302020204" pitchFamily="66" charset="0"/>
                <a:ea typeface="+mn-ea"/>
                <a:cs typeface="Cavolini" panose="03000502040302020204" pitchFamily="66" charset="0"/>
              </a:rPr>
              <a:t>Opening Routine</a:t>
            </a:r>
            <a:endParaRPr kumimoji="0" lang="en-US" sz="2133" b="0" i="0" u="none" strike="noStrike" kern="1200" cap="none" spc="0" normalizeH="0" baseline="0" noProof="0" dirty="0">
              <a:ln>
                <a:noFill/>
              </a:ln>
              <a:solidFill>
                <a:prstClr val="white"/>
              </a:solidFill>
              <a:effectLst/>
              <a:uLnTx/>
              <a:uFillTx/>
              <a:latin typeface="Cavolini" panose="03000502040302020204" pitchFamily="66" charset="0"/>
              <a:ea typeface="+mn-ea"/>
              <a:cs typeface="Cavolini" panose="03000502040302020204" pitchFamily="66" charset="0"/>
            </a:endParaRPr>
          </a:p>
        </p:txBody>
      </p:sp>
      <p:sp>
        <p:nvSpPr>
          <p:cNvPr id="15" name="Rectangle 26">
            <a:extLst>
              <a:ext uri="{FF2B5EF4-FFF2-40B4-BE49-F238E27FC236}">
                <a16:creationId xmlns:a16="http://schemas.microsoft.com/office/drawing/2014/main" id="{2FFE1002-E844-3642-A0B9-10BEEFD39A80}"/>
              </a:ext>
            </a:extLst>
          </p:cNvPr>
          <p:cNvSpPr/>
          <p:nvPr/>
        </p:nvSpPr>
        <p:spPr>
          <a:xfrm>
            <a:off x="200526" y="232206"/>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 xmlns:ask="http://schemas.microsoft.com/office/drawing/2018/sketchyshapes" sd="1219033472">
                  <a:prstGeom prst="rect">
                    <a:avLst/>
                  </a:prstGeom>
                  <ask:type>
                    <ask:lineSketchScribble/>
                  </ask:type>
                </ask:lineSketchStyleProps>
              </a:ext>
            </a:extLst>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4800" b="0" i="0" u="none" strike="noStrike" kern="1200" cap="none" spc="0" normalizeH="0" baseline="0" noProof="0" dirty="0">
                <a:ln>
                  <a:noFill/>
                </a:ln>
                <a:solidFill>
                  <a:prstClr val="black"/>
                </a:solidFill>
                <a:effectLst/>
                <a:uLnTx/>
                <a:uFillTx/>
                <a:latin typeface="Bradley Hand" pitchFamily="2" charset="77"/>
                <a:ea typeface="+mn-ea"/>
                <a:cs typeface="+mn-cs"/>
              </a:rPr>
              <a:t>1</a:t>
            </a:r>
            <a:endParaRPr kumimoji="0" lang="en-US" sz="4800" b="0" i="0" u="none" strike="noStrike" kern="1200" cap="none" spc="0" normalizeH="0" baseline="0" noProof="0" dirty="0">
              <a:ln>
                <a:noFill/>
              </a:ln>
              <a:solidFill>
                <a:prstClr val="black"/>
              </a:solidFill>
              <a:effectLst/>
              <a:uLnTx/>
              <a:uFillTx/>
              <a:latin typeface="Bradley Hand" pitchFamily="2" charset="77"/>
              <a:ea typeface="+mn-ea"/>
              <a:cs typeface="+mn-cs"/>
            </a:endParaRPr>
          </a:p>
        </p:txBody>
      </p:sp>
      <p:sp>
        <p:nvSpPr>
          <p:cNvPr id="7" name="Rectangle 6">
            <a:extLst>
              <a:ext uri="{FF2B5EF4-FFF2-40B4-BE49-F238E27FC236}">
                <a16:creationId xmlns:a16="http://schemas.microsoft.com/office/drawing/2014/main" id="{6F724026-2B5A-A843-9F3E-B41F4EB90726}"/>
              </a:ext>
            </a:extLst>
          </p:cNvPr>
          <p:cNvSpPr/>
          <p:nvPr/>
        </p:nvSpPr>
        <p:spPr>
          <a:xfrm>
            <a:off x="1573224" y="1063202"/>
            <a:ext cx="9045550" cy="255454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dirty="0" smtClean="0">
                <a:solidFill>
                  <a:prstClr val="black"/>
                </a:solidFill>
                <a:latin typeface="Bradley Hand" pitchFamily="2" charset="77"/>
              </a:rPr>
              <a:t>There are five cookies on a pan.  There are more chocolate chip than peanut butter on the pan.  How many of each might there be?</a:t>
            </a:r>
            <a:endParaRPr kumimoji="0" lang="en-US" sz="4000" b="0" i="0" u="none" strike="noStrike" kern="1200" cap="none" spc="0" normalizeH="0" baseline="0" noProof="0" dirty="0">
              <a:ln>
                <a:noFill/>
              </a:ln>
              <a:solidFill>
                <a:prstClr val="black"/>
              </a:solidFill>
              <a:effectLst/>
              <a:uLnTx/>
              <a:uFillTx/>
              <a:latin typeface="Bradley Hand" pitchFamily="2" charset="77"/>
              <a:ea typeface="+mn-ea"/>
              <a:cs typeface="+mn-cs"/>
            </a:endParaRPr>
          </a:p>
        </p:txBody>
      </p:sp>
      <p:sp>
        <p:nvSpPr>
          <p:cNvPr id="2" name="Can 1"/>
          <p:cNvSpPr/>
          <p:nvPr/>
        </p:nvSpPr>
        <p:spPr>
          <a:xfrm>
            <a:off x="606312" y="4055067"/>
            <a:ext cx="1765877" cy="198783"/>
          </a:xfrm>
          <a:prstGeom prst="can">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Can 15"/>
          <p:cNvSpPr/>
          <p:nvPr/>
        </p:nvSpPr>
        <p:spPr>
          <a:xfrm>
            <a:off x="2793771" y="4055066"/>
            <a:ext cx="1765877" cy="198783"/>
          </a:xfrm>
          <a:prstGeom prst="can">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Can 16"/>
          <p:cNvSpPr/>
          <p:nvPr/>
        </p:nvSpPr>
        <p:spPr>
          <a:xfrm>
            <a:off x="9656931" y="4055065"/>
            <a:ext cx="1765877" cy="198783"/>
          </a:xfrm>
          <a:prstGeom prst="can">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Can 17"/>
          <p:cNvSpPr/>
          <p:nvPr/>
        </p:nvSpPr>
        <p:spPr>
          <a:xfrm>
            <a:off x="4981230" y="4084737"/>
            <a:ext cx="1765877" cy="198783"/>
          </a:xfrm>
          <a:prstGeom prst="can">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 name="Can 18"/>
          <p:cNvSpPr/>
          <p:nvPr/>
        </p:nvSpPr>
        <p:spPr>
          <a:xfrm>
            <a:off x="7590271" y="4074845"/>
            <a:ext cx="1765877" cy="198783"/>
          </a:xfrm>
          <a:prstGeom prst="can">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 name="Rounded Rectangular Callout 19"/>
          <p:cNvSpPr/>
          <p:nvPr/>
        </p:nvSpPr>
        <p:spPr>
          <a:xfrm>
            <a:off x="12073738" y="3439393"/>
            <a:ext cx="2187355" cy="877078"/>
          </a:xfrm>
          <a:prstGeom prst="wedgeRoundRectCallout">
            <a:avLst>
              <a:gd name="adj1" fmla="val -78584"/>
              <a:gd name="adj2" fmla="val 12965"/>
              <a:gd name="adj3" fmla="val 16667"/>
            </a:avLst>
          </a:prstGeom>
          <a:solidFill>
            <a:schemeClr val="accent6">
              <a:lumMod val="40000"/>
              <a:lumOff val="60000"/>
            </a:schemeClr>
          </a:solidFill>
          <a:ln>
            <a:solidFill>
              <a:srgbClr val="92D05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CA" b="1" dirty="0" smtClean="0"/>
              <a:t>Move the counters.</a:t>
            </a:r>
            <a:endParaRPr lang="en-CA" b="1" dirty="0"/>
          </a:p>
        </p:txBody>
      </p:sp>
    </p:spTree>
    <p:extLst>
      <p:ext uri="{BB962C8B-B14F-4D97-AF65-F5344CB8AC3E}">
        <p14:creationId xmlns:p14="http://schemas.microsoft.com/office/powerpoint/2010/main" val="3486792059"/>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3" name="Round Diagonal Corner Rectangle 2">
            <a:extLst>
              <a:ext uri="{FF2B5EF4-FFF2-40B4-BE49-F238E27FC236}">
                <a16:creationId xmlns:a16="http://schemas.microsoft.com/office/drawing/2014/main" id="{BFA02294-7002-6347-BD03-F6D435E893BC}"/>
              </a:ext>
            </a:extLst>
          </p:cNvPr>
          <p:cNvSpPr/>
          <p:nvPr/>
        </p:nvSpPr>
        <p:spPr>
          <a:xfrm>
            <a:off x="97044" y="125104"/>
            <a:ext cx="11997911" cy="6607791"/>
          </a:xfrm>
          <a:prstGeom prst="round2DiagRect">
            <a:avLst/>
          </a:prstGeom>
          <a:noFill/>
          <a:ln w="38100">
            <a:solidFill>
              <a:srgbClr val="9203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13" name="TextBox 12">
            <a:extLst>
              <a:ext uri="{FF2B5EF4-FFF2-40B4-BE49-F238E27FC236}">
                <a16:creationId xmlns:a16="http://schemas.microsoft.com/office/drawing/2014/main" id="{5426E6A3-570D-9245-B1C4-C4CA4683A894}"/>
              </a:ext>
            </a:extLst>
          </p:cNvPr>
          <p:cNvSpPr txBox="1"/>
          <p:nvPr/>
        </p:nvSpPr>
        <p:spPr>
          <a:xfrm>
            <a:off x="1036958" y="437422"/>
            <a:ext cx="2721527" cy="420564"/>
          </a:xfrm>
          <a:prstGeom prst="rect">
            <a:avLst/>
          </a:prstGeom>
          <a:solidFill>
            <a:srgbClr val="C00000"/>
          </a:solidFill>
          <a:ln w="28575">
            <a:solidFill>
              <a:srgbClr val="920305"/>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33" b="0" i="0" u="none" strike="noStrike" kern="1200" cap="none" spc="0" normalizeH="0" baseline="0" noProof="0" dirty="0" smtClean="0">
                <a:ln>
                  <a:noFill/>
                </a:ln>
                <a:solidFill>
                  <a:prstClr val="white"/>
                </a:solidFill>
                <a:effectLst/>
                <a:uLnTx/>
                <a:uFillTx/>
                <a:latin typeface="Cavolini" panose="03000502040302020204" pitchFamily="66" charset="0"/>
                <a:ea typeface="+mn-ea"/>
                <a:cs typeface="Cavolini" panose="03000502040302020204" pitchFamily="66" charset="0"/>
              </a:rPr>
              <a:t>Opening Routine</a:t>
            </a:r>
            <a:endParaRPr kumimoji="0" lang="en-US" sz="2133" b="0" i="0" u="none" strike="noStrike" kern="1200" cap="none" spc="0" normalizeH="0" baseline="0" noProof="0" dirty="0">
              <a:ln>
                <a:noFill/>
              </a:ln>
              <a:solidFill>
                <a:prstClr val="white"/>
              </a:solidFill>
              <a:effectLst/>
              <a:uLnTx/>
              <a:uFillTx/>
              <a:latin typeface="Cavolini" panose="03000502040302020204" pitchFamily="66" charset="0"/>
              <a:ea typeface="+mn-ea"/>
              <a:cs typeface="Cavolini" panose="03000502040302020204" pitchFamily="66" charset="0"/>
            </a:endParaRPr>
          </a:p>
        </p:txBody>
      </p:sp>
      <p:sp>
        <p:nvSpPr>
          <p:cNvPr id="15" name="Rectangle 26">
            <a:extLst>
              <a:ext uri="{FF2B5EF4-FFF2-40B4-BE49-F238E27FC236}">
                <a16:creationId xmlns:a16="http://schemas.microsoft.com/office/drawing/2014/main" id="{2FFE1002-E844-3642-A0B9-10BEEFD39A80}"/>
              </a:ext>
            </a:extLst>
          </p:cNvPr>
          <p:cNvSpPr/>
          <p:nvPr/>
        </p:nvSpPr>
        <p:spPr>
          <a:xfrm>
            <a:off x="200526" y="232206"/>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 xmlns:ask="http://schemas.microsoft.com/office/drawing/2018/sketchyshapes" sd="1219033472">
                  <a:prstGeom prst="rect">
                    <a:avLst/>
                  </a:prstGeom>
                  <ask:type>
                    <ask:lineSketchScribble/>
                  </ask:type>
                </ask:lineSketchStyleProps>
              </a:ext>
            </a:extLst>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4800" b="0" i="0" u="none" strike="noStrike" kern="1200" cap="none" spc="0" normalizeH="0" baseline="0" noProof="0" dirty="0">
                <a:ln>
                  <a:noFill/>
                </a:ln>
                <a:solidFill>
                  <a:prstClr val="black"/>
                </a:solidFill>
                <a:effectLst/>
                <a:uLnTx/>
                <a:uFillTx/>
                <a:latin typeface="Bradley Hand" pitchFamily="2" charset="77"/>
                <a:ea typeface="+mn-ea"/>
                <a:cs typeface="+mn-cs"/>
              </a:rPr>
              <a:t>1</a:t>
            </a:r>
            <a:endParaRPr kumimoji="0" lang="en-US" sz="4800" b="0" i="0" u="none" strike="noStrike" kern="1200" cap="none" spc="0" normalizeH="0" baseline="0" noProof="0" dirty="0">
              <a:ln>
                <a:noFill/>
              </a:ln>
              <a:solidFill>
                <a:prstClr val="black"/>
              </a:solidFill>
              <a:effectLst/>
              <a:uLnTx/>
              <a:uFillTx/>
              <a:latin typeface="Bradley Hand" pitchFamily="2" charset="77"/>
              <a:ea typeface="+mn-ea"/>
              <a:cs typeface="+mn-cs"/>
            </a:endParaRPr>
          </a:p>
        </p:txBody>
      </p:sp>
      <p:sp>
        <p:nvSpPr>
          <p:cNvPr id="7" name="Rectangle 6">
            <a:extLst>
              <a:ext uri="{FF2B5EF4-FFF2-40B4-BE49-F238E27FC236}">
                <a16:creationId xmlns:a16="http://schemas.microsoft.com/office/drawing/2014/main" id="{6F724026-2B5A-A843-9F3E-B41F4EB90726}"/>
              </a:ext>
            </a:extLst>
          </p:cNvPr>
          <p:cNvSpPr/>
          <p:nvPr/>
        </p:nvSpPr>
        <p:spPr>
          <a:xfrm>
            <a:off x="1573224" y="1063202"/>
            <a:ext cx="9045550" cy="70788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noProof="0" dirty="0" smtClean="0">
                <a:solidFill>
                  <a:prstClr val="black"/>
                </a:solidFill>
                <a:latin typeface="Bradley Hand" pitchFamily="2" charset="77"/>
              </a:rPr>
              <a:t>Missing Part Cards - </a:t>
            </a:r>
            <a:endParaRPr kumimoji="0" lang="en-US" sz="4000" b="0" i="0" u="none" strike="noStrike" kern="1200" cap="none" spc="0" normalizeH="0" baseline="0" noProof="0" dirty="0">
              <a:ln>
                <a:noFill/>
              </a:ln>
              <a:solidFill>
                <a:prstClr val="black"/>
              </a:solidFill>
              <a:effectLst/>
              <a:uLnTx/>
              <a:uFillTx/>
              <a:latin typeface="Bradley Hand" pitchFamily="2" charset="77"/>
              <a:ea typeface="+mn-ea"/>
              <a:cs typeface="+mn-cs"/>
            </a:endParaRPr>
          </a:p>
        </p:txBody>
      </p:sp>
      <p:sp>
        <p:nvSpPr>
          <p:cNvPr id="20" name="Rounded Rectangular Callout 19"/>
          <p:cNvSpPr/>
          <p:nvPr/>
        </p:nvSpPr>
        <p:spPr>
          <a:xfrm>
            <a:off x="11480358" y="1327090"/>
            <a:ext cx="2187355" cy="877078"/>
          </a:xfrm>
          <a:prstGeom prst="wedgeRoundRectCallout">
            <a:avLst>
              <a:gd name="adj1" fmla="val -70807"/>
              <a:gd name="adj2" fmla="val 42060"/>
              <a:gd name="adj3" fmla="val 16667"/>
            </a:avLst>
          </a:prstGeom>
          <a:solidFill>
            <a:schemeClr val="accent6">
              <a:lumMod val="40000"/>
              <a:lumOff val="60000"/>
            </a:schemeClr>
          </a:solidFill>
          <a:ln>
            <a:solidFill>
              <a:srgbClr val="92D05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CA" b="1" dirty="0" smtClean="0"/>
              <a:t>Move the screen.</a:t>
            </a:r>
            <a:endParaRPr lang="en-CA" b="1" dirty="0"/>
          </a:p>
        </p:txBody>
      </p:sp>
      <p:pic>
        <p:nvPicPr>
          <p:cNvPr id="4" name="Picture 3"/>
          <p:cNvPicPr>
            <a:picLocks noChangeAspect="1"/>
          </p:cNvPicPr>
          <p:nvPr/>
        </p:nvPicPr>
        <p:blipFill>
          <a:blip r:embed="rId3"/>
          <a:stretch>
            <a:fillRect/>
          </a:stretch>
        </p:blipFill>
        <p:spPr>
          <a:xfrm>
            <a:off x="249123" y="2709186"/>
            <a:ext cx="11231235" cy="2755949"/>
          </a:xfrm>
          <a:prstGeom prst="rect">
            <a:avLst/>
          </a:prstGeom>
          <a:ln w="25400">
            <a:solidFill>
              <a:srgbClr val="000000"/>
            </a:solidFill>
          </a:ln>
        </p:spPr>
      </p:pic>
      <p:sp>
        <p:nvSpPr>
          <p:cNvPr id="5" name="Rectangle 4"/>
          <p:cNvSpPr/>
          <p:nvPr/>
        </p:nvSpPr>
        <p:spPr>
          <a:xfrm>
            <a:off x="4035940" y="2709185"/>
            <a:ext cx="3657600" cy="27559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817862925"/>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3" name="Round Diagonal Corner Rectangle 2">
            <a:extLst>
              <a:ext uri="{FF2B5EF4-FFF2-40B4-BE49-F238E27FC236}">
                <a16:creationId xmlns:a16="http://schemas.microsoft.com/office/drawing/2014/main" id="{BFA02294-7002-6347-BD03-F6D435E893BC}"/>
              </a:ext>
            </a:extLst>
          </p:cNvPr>
          <p:cNvSpPr/>
          <p:nvPr/>
        </p:nvSpPr>
        <p:spPr>
          <a:xfrm>
            <a:off x="97044" y="125104"/>
            <a:ext cx="11997911" cy="6607791"/>
          </a:xfrm>
          <a:prstGeom prst="round2DiagRect">
            <a:avLst/>
          </a:prstGeom>
          <a:noFill/>
          <a:ln w="38100">
            <a:solidFill>
              <a:srgbClr val="9203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13" name="TextBox 12">
            <a:extLst>
              <a:ext uri="{FF2B5EF4-FFF2-40B4-BE49-F238E27FC236}">
                <a16:creationId xmlns:a16="http://schemas.microsoft.com/office/drawing/2014/main" id="{5426E6A3-570D-9245-B1C4-C4CA4683A894}"/>
              </a:ext>
            </a:extLst>
          </p:cNvPr>
          <p:cNvSpPr txBox="1"/>
          <p:nvPr/>
        </p:nvSpPr>
        <p:spPr>
          <a:xfrm>
            <a:off x="1036958" y="437422"/>
            <a:ext cx="2721527" cy="420564"/>
          </a:xfrm>
          <a:prstGeom prst="rect">
            <a:avLst/>
          </a:prstGeom>
          <a:solidFill>
            <a:srgbClr val="C00000"/>
          </a:solidFill>
          <a:ln w="28575">
            <a:solidFill>
              <a:srgbClr val="920305"/>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33" b="0" i="0" u="none" strike="noStrike" kern="1200" cap="none" spc="0" normalizeH="0" baseline="0" noProof="0" dirty="0" smtClean="0">
                <a:ln>
                  <a:noFill/>
                </a:ln>
                <a:solidFill>
                  <a:prstClr val="white"/>
                </a:solidFill>
                <a:effectLst/>
                <a:uLnTx/>
                <a:uFillTx/>
                <a:latin typeface="Cavolini" panose="03000502040302020204" pitchFamily="66" charset="0"/>
                <a:ea typeface="+mn-ea"/>
                <a:cs typeface="Cavolini" panose="03000502040302020204" pitchFamily="66" charset="0"/>
              </a:rPr>
              <a:t>Opening Routine</a:t>
            </a:r>
            <a:endParaRPr kumimoji="0" lang="en-US" sz="2133" b="0" i="0" u="none" strike="noStrike" kern="1200" cap="none" spc="0" normalizeH="0" baseline="0" noProof="0" dirty="0">
              <a:ln>
                <a:noFill/>
              </a:ln>
              <a:solidFill>
                <a:prstClr val="white"/>
              </a:solidFill>
              <a:effectLst/>
              <a:uLnTx/>
              <a:uFillTx/>
              <a:latin typeface="Cavolini" panose="03000502040302020204" pitchFamily="66" charset="0"/>
              <a:ea typeface="+mn-ea"/>
              <a:cs typeface="Cavolini" panose="03000502040302020204" pitchFamily="66" charset="0"/>
            </a:endParaRPr>
          </a:p>
        </p:txBody>
      </p:sp>
      <p:sp>
        <p:nvSpPr>
          <p:cNvPr id="15" name="Rectangle 26">
            <a:extLst>
              <a:ext uri="{FF2B5EF4-FFF2-40B4-BE49-F238E27FC236}">
                <a16:creationId xmlns:a16="http://schemas.microsoft.com/office/drawing/2014/main" id="{2FFE1002-E844-3642-A0B9-10BEEFD39A80}"/>
              </a:ext>
            </a:extLst>
          </p:cNvPr>
          <p:cNvSpPr/>
          <p:nvPr/>
        </p:nvSpPr>
        <p:spPr>
          <a:xfrm>
            <a:off x="200526" y="232206"/>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 xmlns:ask="http://schemas.microsoft.com/office/drawing/2018/sketchyshapes" sd="1219033472">
                  <a:prstGeom prst="rect">
                    <a:avLst/>
                  </a:prstGeom>
                  <ask:type>
                    <ask:lineSketchScribble/>
                  </ask:type>
                </ask:lineSketchStyleProps>
              </a:ext>
            </a:extLst>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4800" b="0" i="0" u="none" strike="noStrike" kern="1200" cap="none" spc="0" normalizeH="0" baseline="0" noProof="0" dirty="0">
                <a:ln>
                  <a:noFill/>
                </a:ln>
                <a:solidFill>
                  <a:prstClr val="black"/>
                </a:solidFill>
                <a:effectLst/>
                <a:uLnTx/>
                <a:uFillTx/>
                <a:latin typeface="Bradley Hand" pitchFamily="2" charset="77"/>
                <a:ea typeface="+mn-ea"/>
                <a:cs typeface="+mn-cs"/>
              </a:rPr>
              <a:t>1</a:t>
            </a:r>
            <a:endParaRPr kumimoji="0" lang="en-US" sz="4800" b="0" i="0" u="none" strike="noStrike" kern="1200" cap="none" spc="0" normalizeH="0" baseline="0" noProof="0" dirty="0">
              <a:ln>
                <a:noFill/>
              </a:ln>
              <a:solidFill>
                <a:prstClr val="black"/>
              </a:solidFill>
              <a:effectLst/>
              <a:uLnTx/>
              <a:uFillTx/>
              <a:latin typeface="Bradley Hand" pitchFamily="2" charset="77"/>
              <a:ea typeface="+mn-ea"/>
              <a:cs typeface="+mn-cs"/>
            </a:endParaRPr>
          </a:p>
        </p:txBody>
      </p:sp>
      <p:sp>
        <p:nvSpPr>
          <p:cNvPr id="7" name="Rectangle 6">
            <a:extLst>
              <a:ext uri="{FF2B5EF4-FFF2-40B4-BE49-F238E27FC236}">
                <a16:creationId xmlns:a16="http://schemas.microsoft.com/office/drawing/2014/main" id="{6F724026-2B5A-A843-9F3E-B41F4EB90726}"/>
              </a:ext>
            </a:extLst>
          </p:cNvPr>
          <p:cNvSpPr/>
          <p:nvPr/>
        </p:nvSpPr>
        <p:spPr>
          <a:xfrm>
            <a:off x="1573224" y="1063202"/>
            <a:ext cx="9045550" cy="70788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noProof="0" dirty="0" smtClean="0">
                <a:solidFill>
                  <a:prstClr val="black"/>
                </a:solidFill>
                <a:latin typeface="Bradley Hand" pitchFamily="2" charset="77"/>
              </a:rPr>
              <a:t>Missing Part Cards - </a:t>
            </a:r>
            <a:endParaRPr kumimoji="0" lang="en-US" sz="4000" b="0" i="0" u="none" strike="noStrike" kern="1200" cap="none" spc="0" normalizeH="0" baseline="0" noProof="0" dirty="0">
              <a:ln>
                <a:noFill/>
              </a:ln>
              <a:solidFill>
                <a:prstClr val="black"/>
              </a:solidFill>
              <a:effectLst/>
              <a:uLnTx/>
              <a:uFillTx/>
              <a:latin typeface="Bradley Hand" pitchFamily="2" charset="77"/>
              <a:ea typeface="+mn-ea"/>
              <a:cs typeface="+mn-cs"/>
            </a:endParaRPr>
          </a:p>
        </p:txBody>
      </p:sp>
      <p:sp>
        <p:nvSpPr>
          <p:cNvPr id="20" name="Rounded Rectangular Callout 19"/>
          <p:cNvSpPr/>
          <p:nvPr/>
        </p:nvSpPr>
        <p:spPr>
          <a:xfrm>
            <a:off x="11480358" y="1327090"/>
            <a:ext cx="2187355" cy="877078"/>
          </a:xfrm>
          <a:prstGeom prst="wedgeRoundRectCallout">
            <a:avLst>
              <a:gd name="adj1" fmla="val -70807"/>
              <a:gd name="adj2" fmla="val 42060"/>
              <a:gd name="adj3" fmla="val 16667"/>
            </a:avLst>
          </a:prstGeom>
          <a:solidFill>
            <a:schemeClr val="accent6">
              <a:lumMod val="40000"/>
              <a:lumOff val="60000"/>
            </a:schemeClr>
          </a:solidFill>
          <a:ln>
            <a:solidFill>
              <a:srgbClr val="92D05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CA" b="1" dirty="0" smtClean="0"/>
              <a:t>Move the screen.</a:t>
            </a:r>
            <a:endParaRPr lang="en-CA" b="1" dirty="0"/>
          </a:p>
        </p:txBody>
      </p:sp>
      <p:pic>
        <p:nvPicPr>
          <p:cNvPr id="2" name="Picture 1"/>
          <p:cNvPicPr>
            <a:picLocks noChangeAspect="1"/>
          </p:cNvPicPr>
          <p:nvPr/>
        </p:nvPicPr>
        <p:blipFill>
          <a:blip r:embed="rId3"/>
          <a:stretch>
            <a:fillRect/>
          </a:stretch>
        </p:blipFill>
        <p:spPr>
          <a:xfrm>
            <a:off x="200526" y="2606279"/>
            <a:ext cx="11231235" cy="2961762"/>
          </a:xfrm>
          <a:prstGeom prst="rect">
            <a:avLst/>
          </a:prstGeom>
          <a:noFill/>
          <a:ln w="25400">
            <a:solidFill>
              <a:schemeClr val="tx1"/>
            </a:solidFill>
          </a:ln>
        </p:spPr>
      </p:pic>
      <p:sp>
        <p:nvSpPr>
          <p:cNvPr id="5" name="Rectangle 4"/>
          <p:cNvSpPr/>
          <p:nvPr/>
        </p:nvSpPr>
        <p:spPr>
          <a:xfrm>
            <a:off x="3987343" y="2709186"/>
            <a:ext cx="3657600" cy="27559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929268016"/>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3" name="Round Diagonal Corner Rectangle 2">
            <a:extLst>
              <a:ext uri="{FF2B5EF4-FFF2-40B4-BE49-F238E27FC236}">
                <a16:creationId xmlns:a16="http://schemas.microsoft.com/office/drawing/2014/main" id="{BFA02294-7002-6347-BD03-F6D435E893BC}"/>
              </a:ext>
            </a:extLst>
          </p:cNvPr>
          <p:cNvSpPr/>
          <p:nvPr/>
        </p:nvSpPr>
        <p:spPr>
          <a:xfrm>
            <a:off x="97044" y="125104"/>
            <a:ext cx="11997911" cy="6607791"/>
          </a:xfrm>
          <a:prstGeom prst="round2DiagRect">
            <a:avLst/>
          </a:prstGeom>
          <a:noFill/>
          <a:ln w="38100">
            <a:solidFill>
              <a:srgbClr val="9203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13" name="TextBox 12">
            <a:extLst>
              <a:ext uri="{FF2B5EF4-FFF2-40B4-BE49-F238E27FC236}">
                <a16:creationId xmlns:a16="http://schemas.microsoft.com/office/drawing/2014/main" id="{5426E6A3-570D-9245-B1C4-C4CA4683A894}"/>
              </a:ext>
            </a:extLst>
          </p:cNvPr>
          <p:cNvSpPr txBox="1"/>
          <p:nvPr/>
        </p:nvSpPr>
        <p:spPr>
          <a:xfrm>
            <a:off x="1036958" y="437422"/>
            <a:ext cx="2721527" cy="420564"/>
          </a:xfrm>
          <a:prstGeom prst="rect">
            <a:avLst/>
          </a:prstGeom>
          <a:solidFill>
            <a:srgbClr val="C00000"/>
          </a:solidFill>
          <a:ln w="28575">
            <a:solidFill>
              <a:srgbClr val="920305"/>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33" b="0" i="0" u="none" strike="noStrike" kern="1200" cap="none" spc="0" normalizeH="0" baseline="0" noProof="0" dirty="0" smtClean="0">
                <a:ln>
                  <a:noFill/>
                </a:ln>
                <a:solidFill>
                  <a:prstClr val="white"/>
                </a:solidFill>
                <a:effectLst/>
                <a:uLnTx/>
                <a:uFillTx/>
                <a:latin typeface="Cavolini" panose="03000502040302020204" pitchFamily="66" charset="0"/>
                <a:ea typeface="+mn-ea"/>
                <a:cs typeface="Cavolini" panose="03000502040302020204" pitchFamily="66" charset="0"/>
              </a:rPr>
              <a:t>Opening Routine</a:t>
            </a:r>
            <a:endParaRPr kumimoji="0" lang="en-US" sz="2133" b="0" i="0" u="none" strike="noStrike" kern="1200" cap="none" spc="0" normalizeH="0" baseline="0" noProof="0" dirty="0">
              <a:ln>
                <a:noFill/>
              </a:ln>
              <a:solidFill>
                <a:prstClr val="white"/>
              </a:solidFill>
              <a:effectLst/>
              <a:uLnTx/>
              <a:uFillTx/>
              <a:latin typeface="Cavolini" panose="03000502040302020204" pitchFamily="66" charset="0"/>
              <a:ea typeface="+mn-ea"/>
              <a:cs typeface="Cavolini" panose="03000502040302020204" pitchFamily="66" charset="0"/>
            </a:endParaRPr>
          </a:p>
        </p:txBody>
      </p:sp>
      <p:sp>
        <p:nvSpPr>
          <p:cNvPr id="15" name="Rectangle 26">
            <a:extLst>
              <a:ext uri="{FF2B5EF4-FFF2-40B4-BE49-F238E27FC236}">
                <a16:creationId xmlns:a16="http://schemas.microsoft.com/office/drawing/2014/main" id="{2FFE1002-E844-3642-A0B9-10BEEFD39A80}"/>
              </a:ext>
            </a:extLst>
          </p:cNvPr>
          <p:cNvSpPr/>
          <p:nvPr/>
        </p:nvSpPr>
        <p:spPr>
          <a:xfrm>
            <a:off x="200526" y="232206"/>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 xmlns:ask="http://schemas.microsoft.com/office/drawing/2018/sketchyshapes" sd="1219033472">
                  <a:prstGeom prst="rect">
                    <a:avLst/>
                  </a:prstGeom>
                  <ask:type>
                    <ask:lineSketchScribble/>
                  </ask:type>
                </ask:lineSketchStyleProps>
              </a:ext>
            </a:extLst>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4800" b="0" i="0" u="none" strike="noStrike" kern="1200" cap="none" spc="0" normalizeH="0" baseline="0" noProof="0" dirty="0">
                <a:ln>
                  <a:noFill/>
                </a:ln>
                <a:solidFill>
                  <a:prstClr val="black"/>
                </a:solidFill>
                <a:effectLst/>
                <a:uLnTx/>
                <a:uFillTx/>
                <a:latin typeface="Bradley Hand" pitchFamily="2" charset="77"/>
                <a:ea typeface="+mn-ea"/>
                <a:cs typeface="+mn-cs"/>
              </a:rPr>
              <a:t>1</a:t>
            </a:r>
            <a:endParaRPr kumimoji="0" lang="en-US" sz="4800" b="0" i="0" u="none" strike="noStrike" kern="1200" cap="none" spc="0" normalizeH="0" baseline="0" noProof="0" dirty="0">
              <a:ln>
                <a:noFill/>
              </a:ln>
              <a:solidFill>
                <a:prstClr val="black"/>
              </a:solidFill>
              <a:effectLst/>
              <a:uLnTx/>
              <a:uFillTx/>
              <a:latin typeface="Bradley Hand" pitchFamily="2" charset="77"/>
              <a:ea typeface="+mn-ea"/>
              <a:cs typeface="+mn-cs"/>
            </a:endParaRPr>
          </a:p>
        </p:txBody>
      </p:sp>
      <p:sp>
        <p:nvSpPr>
          <p:cNvPr id="7" name="Rectangle 6">
            <a:extLst>
              <a:ext uri="{FF2B5EF4-FFF2-40B4-BE49-F238E27FC236}">
                <a16:creationId xmlns:a16="http://schemas.microsoft.com/office/drawing/2014/main" id="{6F724026-2B5A-A843-9F3E-B41F4EB90726}"/>
              </a:ext>
            </a:extLst>
          </p:cNvPr>
          <p:cNvSpPr/>
          <p:nvPr/>
        </p:nvSpPr>
        <p:spPr>
          <a:xfrm>
            <a:off x="1573224" y="1063202"/>
            <a:ext cx="9045550" cy="70788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noProof="0" dirty="0" smtClean="0">
                <a:solidFill>
                  <a:prstClr val="black"/>
                </a:solidFill>
                <a:latin typeface="Bradley Hand" pitchFamily="2" charset="77"/>
              </a:rPr>
              <a:t>Missing Part Cards - </a:t>
            </a:r>
            <a:endParaRPr kumimoji="0" lang="en-US" sz="4000" b="0" i="0" u="none" strike="noStrike" kern="1200" cap="none" spc="0" normalizeH="0" baseline="0" noProof="0" dirty="0">
              <a:ln>
                <a:noFill/>
              </a:ln>
              <a:solidFill>
                <a:prstClr val="black"/>
              </a:solidFill>
              <a:effectLst/>
              <a:uLnTx/>
              <a:uFillTx/>
              <a:latin typeface="Bradley Hand" pitchFamily="2" charset="77"/>
              <a:ea typeface="+mn-ea"/>
              <a:cs typeface="+mn-cs"/>
            </a:endParaRPr>
          </a:p>
        </p:txBody>
      </p:sp>
      <p:sp>
        <p:nvSpPr>
          <p:cNvPr id="20" name="Rounded Rectangular Callout 19"/>
          <p:cNvSpPr/>
          <p:nvPr/>
        </p:nvSpPr>
        <p:spPr>
          <a:xfrm>
            <a:off x="11480358" y="1327090"/>
            <a:ext cx="2187355" cy="877078"/>
          </a:xfrm>
          <a:prstGeom prst="wedgeRoundRectCallout">
            <a:avLst>
              <a:gd name="adj1" fmla="val -70807"/>
              <a:gd name="adj2" fmla="val 42060"/>
              <a:gd name="adj3" fmla="val 16667"/>
            </a:avLst>
          </a:prstGeom>
          <a:solidFill>
            <a:schemeClr val="accent6">
              <a:lumMod val="40000"/>
              <a:lumOff val="60000"/>
            </a:schemeClr>
          </a:solidFill>
          <a:ln>
            <a:solidFill>
              <a:srgbClr val="92D05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CA" b="1" dirty="0" smtClean="0"/>
              <a:t>Move the screen.</a:t>
            </a:r>
            <a:endParaRPr lang="en-CA" b="1" dirty="0"/>
          </a:p>
        </p:txBody>
      </p:sp>
      <p:pic>
        <p:nvPicPr>
          <p:cNvPr id="6" name="Picture 5"/>
          <p:cNvPicPr>
            <a:picLocks noChangeAspect="1"/>
          </p:cNvPicPr>
          <p:nvPr/>
        </p:nvPicPr>
        <p:blipFill>
          <a:blip r:embed="rId3"/>
          <a:stretch>
            <a:fillRect/>
          </a:stretch>
        </p:blipFill>
        <p:spPr>
          <a:xfrm>
            <a:off x="438473" y="3005940"/>
            <a:ext cx="11315051" cy="2858856"/>
          </a:xfrm>
          <a:prstGeom prst="rect">
            <a:avLst/>
          </a:prstGeom>
          <a:noFill/>
          <a:ln w="25400">
            <a:solidFill>
              <a:schemeClr val="tx1"/>
            </a:solidFill>
          </a:ln>
        </p:spPr>
      </p:pic>
      <p:sp>
        <p:nvSpPr>
          <p:cNvPr id="5" name="Rectangle 4"/>
          <p:cNvSpPr/>
          <p:nvPr/>
        </p:nvSpPr>
        <p:spPr>
          <a:xfrm>
            <a:off x="4267198" y="3005940"/>
            <a:ext cx="3657600" cy="27559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927029007"/>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41785" y="3005940"/>
            <a:ext cx="11308426" cy="2797031"/>
          </a:xfrm>
          <a:prstGeom prst="rect">
            <a:avLst/>
          </a:prstGeom>
          <a:ln w="25400">
            <a:solidFill>
              <a:schemeClr val="tx1"/>
            </a:solidFill>
          </a:ln>
        </p:spPr>
      </p:pic>
      <p:sp>
        <p:nvSpPr>
          <p:cNvPr id="3" name="Round Diagonal Corner Rectangle 2">
            <a:extLst>
              <a:ext uri="{FF2B5EF4-FFF2-40B4-BE49-F238E27FC236}">
                <a16:creationId xmlns:a16="http://schemas.microsoft.com/office/drawing/2014/main" id="{BFA02294-7002-6347-BD03-F6D435E893BC}"/>
              </a:ext>
            </a:extLst>
          </p:cNvPr>
          <p:cNvSpPr/>
          <p:nvPr/>
        </p:nvSpPr>
        <p:spPr>
          <a:xfrm>
            <a:off x="97044" y="125104"/>
            <a:ext cx="11997911" cy="6607791"/>
          </a:xfrm>
          <a:prstGeom prst="round2DiagRect">
            <a:avLst/>
          </a:prstGeom>
          <a:noFill/>
          <a:ln w="38100">
            <a:solidFill>
              <a:srgbClr val="9203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13" name="TextBox 12">
            <a:extLst>
              <a:ext uri="{FF2B5EF4-FFF2-40B4-BE49-F238E27FC236}">
                <a16:creationId xmlns:a16="http://schemas.microsoft.com/office/drawing/2014/main" id="{5426E6A3-570D-9245-B1C4-C4CA4683A894}"/>
              </a:ext>
            </a:extLst>
          </p:cNvPr>
          <p:cNvSpPr txBox="1"/>
          <p:nvPr/>
        </p:nvSpPr>
        <p:spPr>
          <a:xfrm>
            <a:off x="1036958" y="437422"/>
            <a:ext cx="2721527" cy="420564"/>
          </a:xfrm>
          <a:prstGeom prst="rect">
            <a:avLst/>
          </a:prstGeom>
          <a:solidFill>
            <a:srgbClr val="C00000"/>
          </a:solidFill>
          <a:ln w="28575">
            <a:solidFill>
              <a:srgbClr val="920305"/>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33" b="0" i="0" u="none" strike="noStrike" kern="1200" cap="none" spc="0" normalizeH="0" baseline="0" noProof="0" dirty="0" smtClean="0">
                <a:ln>
                  <a:noFill/>
                </a:ln>
                <a:solidFill>
                  <a:prstClr val="white"/>
                </a:solidFill>
                <a:effectLst/>
                <a:uLnTx/>
                <a:uFillTx/>
                <a:latin typeface="Cavolini" panose="03000502040302020204" pitchFamily="66" charset="0"/>
                <a:ea typeface="+mn-ea"/>
                <a:cs typeface="Cavolini" panose="03000502040302020204" pitchFamily="66" charset="0"/>
              </a:rPr>
              <a:t>Opening Routine</a:t>
            </a:r>
            <a:endParaRPr kumimoji="0" lang="en-US" sz="2133" b="0" i="0" u="none" strike="noStrike" kern="1200" cap="none" spc="0" normalizeH="0" baseline="0" noProof="0" dirty="0">
              <a:ln>
                <a:noFill/>
              </a:ln>
              <a:solidFill>
                <a:prstClr val="white"/>
              </a:solidFill>
              <a:effectLst/>
              <a:uLnTx/>
              <a:uFillTx/>
              <a:latin typeface="Cavolini" panose="03000502040302020204" pitchFamily="66" charset="0"/>
              <a:ea typeface="+mn-ea"/>
              <a:cs typeface="Cavolini" panose="03000502040302020204" pitchFamily="66" charset="0"/>
            </a:endParaRPr>
          </a:p>
        </p:txBody>
      </p:sp>
      <p:sp>
        <p:nvSpPr>
          <p:cNvPr id="15" name="Rectangle 26">
            <a:extLst>
              <a:ext uri="{FF2B5EF4-FFF2-40B4-BE49-F238E27FC236}">
                <a16:creationId xmlns:a16="http://schemas.microsoft.com/office/drawing/2014/main" id="{2FFE1002-E844-3642-A0B9-10BEEFD39A80}"/>
              </a:ext>
            </a:extLst>
          </p:cNvPr>
          <p:cNvSpPr/>
          <p:nvPr/>
        </p:nvSpPr>
        <p:spPr>
          <a:xfrm>
            <a:off x="200526" y="232206"/>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 xmlns:ask="http://schemas.microsoft.com/office/drawing/2018/sketchyshapes" sd="1219033472">
                  <a:prstGeom prst="rect">
                    <a:avLst/>
                  </a:prstGeom>
                  <ask:type>
                    <ask:lineSketchScribble/>
                  </ask:type>
                </ask:lineSketchStyleProps>
              </a:ext>
            </a:extLst>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4800" b="0" i="0" u="none" strike="noStrike" kern="1200" cap="none" spc="0" normalizeH="0" baseline="0" noProof="0" dirty="0">
                <a:ln>
                  <a:noFill/>
                </a:ln>
                <a:solidFill>
                  <a:prstClr val="black"/>
                </a:solidFill>
                <a:effectLst/>
                <a:uLnTx/>
                <a:uFillTx/>
                <a:latin typeface="Bradley Hand" pitchFamily="2" charset="77"/>
                <a:ea typeface="+mn-ea"/>
                <a:cs typeface="+mn-cs"/>
              </a:rPr>
              <a:t>1</a:t>
            </a:r>
            <a:endParaRPr kumimoji="0" lang="en-US" sz="4800" b="0" i="0" u="none" strike="noStrike" kern="1200" cap="none" spc="0" normalizeH="0" baseline="0" noProof="0" dirty="0">
              <a:ln>
                <a:noFill/>
              </a:ln>
              <a:solidFill>
                <a:prstClr val="black"/>
              </a:solidFill>
              <a:effectLst/>
              <a:uLnTx/>
              <a:uFillTx/>
              <a:latin typeface="Bradley Hand" pitchFamily="2" charset="77"/>
              <a:ea typeface="+mn-ea"/>
              <a:cs typeface="+mn-cs"/>
            </a:endParaRPr>
          </a:p>
        </p:txBody>
      </p:sp>
      <p:sp>
        <p:nvSpPr>
          <p:cNvPr id="7" name="Rectangle 6">
            <a:extLst>
              <a:ext uri="{FF2B5EF4-FFF2-40B4-BE49-F238E27FC236}">
                <a16:creationId xmlns:a16="http://schemas.microsoft.com/office/drawing/2014/main" id="{6F724026-2B5A-A843-9F3E-B41F4EB90726}"/>
              </a:ext>
            </a:extLst>
          </p:cNvPr>
          <p:cNvSpPr/>
          <p:nvPr/>
        </p:nvSpPr>
        <p:spPr>
          <a:xfrm>
            <a:off x="1573224" y="1063202"/>
            <a:ext cx="9045550" cy="70788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noProof="0" dirty="0" smtClean="0">
                <a:solidFill>
                  <a:prstClr val="black"/>
                </a:solidFill>
                <a:latin typeface="Bradley Hand" pitchFamily="2" charset="77"/>
              </a:rPr>
              <a:t>Missing Part Cards - </a:t>
            </a:r>
            <a:endParaRPr kumimoji="0" lang="en-US" sz="4000" b="0" i="0" u="none" strike="noStrike" kern="1200" cap="none" spc="0" normalizeH="0" baseline="0" noProof="0" dirty="0">
              <a:ln>
                <a:noFill/>
              </a:ln>
              <a:solidFill>
                <a:prstClr val="black"/>
              </a:solidFill>
              <a:effectLst/>
              <a:uLnTx/>
              <a:uFillTx/>
              <a:latin typeface="Bradley Hand" pitchFamily="2" charset="77"/>
              <a:ea typeface="+mn-ea"/>
              <a:cs typeface="+mn-cs"/>
            </a:endParaRPr>
          </a:p>
        </p:txBody>
      </p:sp>
      <p:sp>
        <p:nvSpPr>
          <p:cNvPr id="20" name="Rounded Rectangular Callout 19"/>
          <p:cNvSpPr/>
          <p:nvPr/>
        </p:nvSpPr>
        <p:spPr>
          <a:xfrm>
            <a:off x="11480358" y="1327090"/>
            <a:ext cx="2187355" cy="877078"/>
          </a:xfrm>
          <a:prstGeom prst="wedgeRoundRectCallout">
            <a:avLst>
              <a:gd name="adj1" fmla="val -70807"/>
              <a:gd name="adj2" fmla="val 42060"/>
              <a:gd name="adj3" fmla="val 16667"/>
            </a:avLst>
          </a:prstGeom>
          <a:solidFill>
            <a:schemeClr val="accent6">
              <a:lumMod val="40000"/>
              <a:lumOff val="60000"/>
            </a:schemeClr>
          </a:solidFill>
          <a:ln>
            <a:solidFill>
              <a:srgbClr val="92D05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CA" b="1" dirty="0" smtClean="0"/>
              <a:t>Move the screen.</a:t>
            </a:r>
            <a:endParaRPr lang="en-CA" b="1" dirty="0"/>
          </a:p>
        </p:txBody>
      </p:sp>
      <p:sp>
        <p:nvSpPr>
          <p:cNvPr id="5" name="Rectangle 4"/>
          <p:cNvSpPr/>
          <p:nvPr/>
        </p:nvSpPr>
        <p:spPr>
          <a:xfrm>
            <a:off x="4267198" y="3005940"/>
            <a:ext cx="3657600" cy="27559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403287879"/>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00526" y="2817056"/>
            <a:ext cx="11131470" cy="2848261"/>
          </a:xfrm>
          <a:prstGeom prst="rect">
            <a:avLst/>
          </a:prstGeom>
          <a:ln w="25400">
            <a:solidFill>
              <a:schemeClr val="tx1"/>
            </a:solidFill>
          </a:ln>
        </p:spPr>
      </p:pic>
      <p:sp>
        <p:nvSpPr>
          <p:cNvPr id="3" name="Round Diagonal Corner Rectangle 2">
            <a:extLst>
              <a:ext uri="{FF2B5EF4-FFF2-40B4-BE49-F238E27FC236}">
                <a16:creationId xmlns:a16="http://schemas.microsoft.com/office/drawing/2014/main" id="{BFA02294-7002-6347-BD03-F6D435E893BC}"/>
              </a:ext>
            </a:extLst>
          </p:cNvPr>
          <p:cNvSpPr/>
          <p:nvPr/>
        </p:nvSpPr>
        <p:spPr>
          <a:xfrm>
            <a:off x="97044" y="125104"/>
            <a:ext cx="11997911" cy="6607791"/>
          </a:xfrm>
          <a:prstGeom prst="round2DiagRect">
            <a:avLst/>
          </a:prstGeom>
          <a:noFill/>
          <a:ln w="38100">
            <a:solidFill>
              <a:srgbClr val="9203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13" name="TextBox 12">
            <a:extLst>
              <a:ext uri="{FF2B5EF4-FFF2-40B4-BE49-F238E27FC236}">
                <a16:creationId xmlns:a16="http://schemas.microsoft.com/office/drawing/2014/main" id="{5426E6A3-570D-9245-B1C4-C4CA4683A894}"/>
              </a:ext>
            </a:extLst>
          </p:cNvPr>
          <p:cNvSpPr txBox="1"/>
          <p:nvPr/>
        </p:nvSpPr>
        <p:spPr>
          <a:xfrm>
            <a:off x="1036958" y="437422"/>
            <a:ext cx="2721527" cy="420564"/>
          </a:xfrm>
          <a:prstGeom prst="rect">
            <a:avLst/>
          </a:prstGeom>
          <a:solidFill>
            <a:srgbClr val="C00000"/>
          </a:solidFill>
          <a:ln w="28575">
            <a:solidFill>
              <a:srgbClr val="920305"/>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33" b="0" i="0" u="none" strike="noStrike" kern="1200" cap="none" spc="0" normalizeH="0" baseline="0" noProof="0" dirty="0" smtClean="0">
                <a:ln>
                  <a:noFill/>
                </a:ln>
                <a:solidFill>
                  <a:prstClr val="white"/>
                </a:solidFill>
                <a:effectLst/>
                <a:uLnTx/>
                <a:uFillTx/>
                <a:latin typeface="Cavolini" panose="03000502040302020204" pitchFamily="66" charset="0"/>
                <a:ea typeface="+mn-ea"/>
                <a:cs typeface="Cavolini" panose="03000502040302020204" pitchFamily="66" charset="0"/>
              </a:rPr>
              <a:t>Opening Routine</a:t>
            </a:r>
            <a:endParaRPr kumimoji="0" lang="en-US" sz="2133" b="0" i="0" u="none" strike="noStrike" kern="1200" cap="none" spc="0" normalizeH="0" baseline="0" noProof="0" dirty="0">
              <a:ln>
                <a:noFill/>
              </a:ln>
              <a:solidFill>
                <a:prstClr val="white"/>
              </a:solidFill>
              <a:effectLst/>
              <a:uLnTx/>
              <a:uFillTx/>
              <a:latin typeface="Cavolini" panose="03000502040302020204" pitchFamily="66" charset="0"/>
              <a:ea typeface="+mn-ea"/>
              <a:cs typeface="Cavolini" panose="03000502040302020204" pitchFamily="66" charset="0"/>
            </a:endParaRPr>
          </a:p>
        </p:txBody>
      </p:sp>
      <p:sp>
        <p:nvSpPr>
          <p:cNvPr id="15" name="Rectangle 26">
            <a:extLst>
              <a:ext uri="{FF2B5EF4-FFF2-40B4-BE49-F238E27FC236}">
                <a16:creationId xmlns:a16="http://schemas.microsoft.com/office/drawing/2014/main" id="{2FFE1002-E844-3642-A0B9-10BEEFD39A80}"/>
              </a:ext>
            </a:extLst>
          </p:cNvPr>
          <p:cNvSpPr/>
          <p:nvPr/>
        </p:nvSpPr>
        <p:spPr>
          <a:xfrm>
            <a:off x="200526" y="232206"/>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 xmlns:ask="http://schemas.microsoft.com/office/drawing/2018/sketchyshapes" sd="1219033472">
                  <a:prstGeom prst="rect">
                    <a:avLst/>
                  </a:prstGeom>
                  <ask:type>
                    <ask:lineSketchScribble/>
                  </ask:type>
                </ask:lineSketchStyleProps>
              </a:ext>
            </a:extLst>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4800" b="0" i="0" u="none" strike="noStrike" kern="1200" cap="none" spc="0" normalizeH="0" baseline="0" noProof="0" dirty="0">
                <a:ln>
                  <a:noFill/>
                </a:ln>
                <a:solidFill>
                  <a:prstClr val="black"/>
                </a:solidFill>
                <a:effectLst/>
                <a:uLnTx/>
                <a:uFillTx/>
                <a:latin typeface="Bradley Hand" pitchFamily="2" charset="77"/>
                <a:ea typeface="+mn-ea"/>
                <a:cs typeface="+mn-cs"/>
              </a:rPr>
              <a:t>1</a:t>
            </a:r>
            <a:endParaRPr kumimoji="0" lang="en-US" sz="4800" b="0" i="0" u="none" strike="noStrike" kern="1200" cap="none" spc="0" normalizeH="0" baseline="0" noProof="0" dirty="0">
              <a:ln>
                <a:noFill/>
              </a:ln>
              <a:solidFill>
                <a:prstClr val="black"/>
              </a:solidFill>
              <a:effectLst/>
              <a:uLnTx/>
              <a:uFillTx/>
              <a:latin typeface="Bradley Hand" pitchFamily="2" charset="77"/>
              <a:ea typeface="+mn-ea"/>
              <a:cs typeface="+mn-cs"/>
            </a:endParaRPr>
          </a:p>
        </p:txBody>
      </p:sp>
      <p:sp>
        <p:nvSpPr>
          <p:cNvPr id="7" name="Rectangle 6">
            <a:extLst>
              <a:ext uri="{FF2B5EF4-FFF2-40B4-BE49-F238E27FC236}">
                <a16:creationId xmlns:a16="http://schemas.microsoft.com/office/drawing/2014/main" id="{6F724026-2B5A-A843-9F3E-B41F4EB90726}"/>
              </a:ext>
            </a:extLst>
          </p:cNvPr>
          <p:cNvSpPr/>
          <p:nvPr/>
        </p:nvSpPr>
        <p:spPr>
          <a:xfrm>
            <a:off x="1573224" y="1063202"/>
            <a:ext cx="9045550" cy="70788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noProof="0" dirty="0" smtClean="0">
                <a:solidFill>
                  <a:prstClr val="black"/>
                </a:solidFill>
                <a:latin typeface="Bradley Hand" pitchFamily="2" charset="77"/>
              </a:rPr>
              <a:t>Missing Part Cards - </a:t>
            </a:r>
            <a:endParaRPr kumimoji="0" lang="en-US" sz="4000" b="0" i="0" u="none" strike="noStrike" kern="1200" cap="none" spc="0" normalizeH="0" baseline="0" noProof="0" dirty="0">
              <a:ln>
                <a:noFill/>
              </a:ln>
              <a:solidFill>
                <a:prstClr val="black"/>
              </a:solidFill>
              <a:effectLst/>
              <a:uLnTx/>
              <a:uFillTx/>
              <a:latin typeface="Bradley Hand" pitchFamily="2" charset="77"/>
              <a:ea typeface="+mn-ea"/>
              <a:cs typeface="+mn-cs"/>
            </a:endParaRPr>
          </a:p>
        </p:txBody>
      </p:sp>
      <p:sp>
        <p:nvSpPr>
          <p:cNvPr id="20" name="Rounded Rectangular Callout 19"/>
          <p:cNvSpPr/>
          <p:nvPr/>
        </p:nvSpPr>
        <p:spPr>
          <a:xfrm>
            <a:off x="11480358" y="1327090"/>
            <a:ext cx="2187355" cy="877078"/>
          </a:xfrm>
          <a:prstGeom prst="wedgeRoundRectCallout">
            <a:avLst>
              <a:gd name="adj1" fmla="val -70807"/>
              <a:gd name="adj2" fmla="val 42060"/>
              <a:gd name="adj3" fmla="val 16667"/>
            </a:avLst>
          </a:prstGeom>
          <a:solidFill>
            <a:schemeClr val="accent6">
              <a:lumMod val="40000"/>
              <a:lumOff val="60000"/>
            </a:schemeClr>
          </a:solidFill>
          <a:ln>
            <a:solidFill>
              <a:srgbClr val="92D05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CA" b="1" dirty="0" smtClean="0"/>
              <a:t>Move the screen.</a:t>
            </a:r>
            <a:endParaRPr lang="en-CA" b="1" dirty="0"/>
          </a:p>
        </p:txBody>
      </p:sp>
      <p:sp>
        <p:nvSpPr>
          <p:cNvPr id="5" name="Rectangle 4"/>
          <p:cNvSpPr/>
          <p:nvPr/>
        </p:nvSpPr>
        <p:spPr>
          <a:xfrm>
            <a:off x="3758485" y="2709186"/>
            <a:ext cx="3657600" cy="27559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1054361"/>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6">
            <a:extLst>
              <a:ext uri="{FF2B5EF4-FFF2-40B4-BE49-F238E27FC236}">
                <a16:creationId xmlns:a16="http://schemas.microsoft.com/office/drawing/2014/main" id="{2FFE1002-E844-3642-A0B9-10BEEFD39A80}"/>
              </a:ext>
            </a:extLst>
          </p:cNvPr>
          <p:cNvSpPr/>
          <p:nvPr/>
        </p:nvSpPr>
        <p:spPr>
          <a:xfrm>
            <a:off x="200526" y="232206"/>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 xmlns:ask="http://schemas.microsoft.com/office/drawing/2018/sketchyshapes" sd="1219033472">
                  <a:prstGeom prst="rect">
                    <a:avLst/>
                  </a:prstGeom>
                  <ask:type>
                    <ask:lineSketchScribble/>
                  </ask:type>
                </ask:lineSketchStyleProps>
              </a:ext>
            </a:extLst>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 sz="4800" dirty="0">
                <a:solidFill>
                  <a:prstClr val="black"/>
                </a:solidFill>
                <a:latin typeface="Bradley Hand" pitchFamily="2" charset="77"/>
              </a:rPr>
              <a:t>2</a:t>
            </a:r>
            <a:endParaRPr kumimoji="0" lang="en-US" sz="4800" b="0" i="0" u="none" strike="noStrike" kern="1200" cap="none" spc="0" normalizeH="0" baseline="0" noProof="0" dirty="0">
              <a:ln>
                <a:noFill/>
              </a:ln>
              <a:solidFill>
                <a:prstClr val="black"/>
              </a:solidFill>
              <a:effectLst/>
              <a:uLnTx/>
              <a:uFillTx/>
              <a:latin typeface="Bradley Hand" pitchFamily="2" charset="77"/>
              <a:ea typeface="+mn-ea"/>
              <a:cs typeface="+mn-cs"/>
            </a:endParaRPr>
          </a:p>
        </p:txBody>
      </p:sp>
      <p:sp>
        <p:nvSpPr>
          <p:cNvPr id="8" name="Round Diagonal Corner Rectangle 7">
            <a:extLst>
              <a:ext uri="{FF2B5EF4-FFF2-40B4-BE49-F238E27FC236}">
                <a16:creationId xmlns:a16="http://schemas.microsoft.com/office/drawing/2014/main" id="{BFA02294-7002-6347-BD03-F6D435E893BC}"/>
              </a:ext>
            </a:extLst>
          </p:cNvPr>
          <p:cNvSpPr/>
          <p:nvPr/>
        </p:nvSpPr>
        <p:spPr>
          <a:xfrm>
            <a:off x="97044" y="125104"/>
            <a:ext cx="11997911" cy="6607791"/>
          </a:xfrm>
          <a:prstGeom prst="round2DiagRect">
            <a:avLst/>
          </a:prstGeom>
          <a:noFill/>
          <a:ln w="38100">
            <a:solidFill>
              <a:srgbClr val="9203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11" name="Rectangle 10">
            <a:extLst>
              <a:ext uri="{FF2B5EF4-FFF2-40B4-BE49-F238E27FC236}">
                <a16:creationId xmlns:a16="http://schemas.microsoft.com/office/drawing/2014/main" id="{6F724026-2B5A-A843-9F3E-B41F4EB90726}"/>
              </a:ext>
            </a:extLst>
          </p:cNvPr>
          <p:cNvSpPr/>
          <p:nvPr/>
        </p:nvSpPr>
        <p:spPr>
          <a:xfrm>
            <a:off x="2905068" y="142470"/>
            <a:ext cx="9045550" cy="70788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dirty="0" smtClean="0">
                <a:solidFill>
                  <a:prstClr val="black"/>
                </a:solidFill>
                <a:latin typeface="Bradley Hand" pitchFamily="2" charset="77"/>
              </a:rPr>
              <a:t>The Number 5</a:t>
            </a:r>
            <a:endParaRPr kumimoji="0" lang="en-US" sz="4000" b="0" i="0" u="none" strike="noStrike" kern="1200" cap="none" spc="0" normalizeH="0" baseline="0" noProof="0" dirty="0">
              <a:ln>
                <a:noFill/>
              </a:ln>
              <a:solidFill>
                <a:prstClr val="black"/>
              </a:solidFill>
              <a:effectLst/>
              <a:uLnTx/>
              <a:uFillTx/>
              <a:latin typeface="Bradley Hand" pitchFamily="2" charset="77"/>
              <a:ea typeface="+mn-ea"/>
              <a:cs typeface="+mn-cs"/>
            </a:endParaRPr>
          </a:p>
        </p:txBody>
      </p:sp>
      <p:sp>
        <p:nvSpPr>
          <p:cNvPr id="2" name="Rectangle 1"/>
          <p:cNvSpPr/>
          <p:nvPr/>
        </p:nvSpPr>
        <p:spPr>
          <a:xfrm>
            <a:off x="617220" y="1402084"/>
            <a:ext cx="10641302" cy="1323439"/>
          </a:xfrm>
          <a:prstGeom prst="rect">
            <a:avLst/>
          </a:prstGeom>
        </p:spPr>
        <p:txBody>
          <a:bodyPr wrap="square">
            <a:spAutoFit/>
          </a:bodyPr>
          <a:lstStyle/>
          <a:p>
            <a:r>
              <a:rPr lang="en-CA" sz="4000" dirty="0" smtClean="0"/>
              <a:t>Show everything you know about the number 5!</a:t>
            </a:r>
          </a:p>
          <a:p>
            <a:r>
              <a:rPr lang="en-CA" sz="4000" dirty="0"/>
              <a:t>Use pictures, words and </a:t>
            </a:r>
            <a:r>
              <a:rPr lang="en-CA" sz="4000" dirty="0" smtClean="0"/>
              <a:t>numbers.</a:t>
            </a:r>
            <a:endParaRPr lang="en-CA" sz="4000" dirty="0"/>
          </a:p>
        </p:txBody>
      </p:sp>
      <p:sp>
        <p:nvSpPr>
          <p:cNvPr id="9" name="TextBox 8">
            <a:extLst>
              <a:ext uri="{FF2B5EF4-FFF2-40B4-BE49-F238E27FC236}">
                <a16:creationId xmlns:a16="http://schemas.microsoft.com/office/drawing/2014/main" id="{5426E6A3-570D-9245-B1C4-C4CA4683A894}"/>
              </a:ext>
            </a:extLst>
          </p:cNvPr>
          <p:cNvSpPr txBox="1"/>
          <p:nvPr/>
        </p:nvSpPr>
        <p:spPr>
          <a:xfrm>
            <a:off x="1036958" y="232206"/>
            <a:ext cx="2721527" cy="748795"/>
          </a:xfrm>
          <a:prstGeom prst="rect">
            <a:avLst/>
          </a:prstGeom>
          <a:solidFill>
            <a:srgbClr val="C00000"/>
          </a:solidFill>
          <a:ln w="28575">
            <a:solidFill>
              <a:srgbClr val="920305"/>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33" b="0" i="0" u="none" strike="noStrike" kern="1200" cap="none" spc="0" normalizeH="0" baseline="0" noProof="0" dirty="0" smtClean="0">
                <a:ln>
                  <a:noFill/>
                </a:ln>
                <a:solidFill>
                  <a:prstClr val="white"/>
                </a:solidFill>
                <a:effectLst/>
                <a:uLnTx/>
                <a:uFillTx/>
                <a:latin typeface="Cavolini" panose="03000502040302020204" pitchFamily="66" charset="0"/>
                <a:ea typeface="+mn-ea"/>
                <a:cs typeface="Cavolini" panose="03000502040302020204" pitchFamily="66" charset="0"/>
              </a:rPr>
              <a:t>Debrief and</a:t>
            </a:r>
            <a:r>
              <a:rPr kumimoji="0" lang="en-US" sz="2133" b="0" i="0" u="none" strike="noStrike" kern="1200" cap="none" spc="0" normalizeH="0" noProof="0" dirty="0" smtClean="0">
                <a:ln>
                  <a:noFill/>
                </a:ln>
                <a:solidFill>
                  <a:prstClr val="white"/>
                </a:solidFill>
                <a:effectLst/>
                <a:uLnTx/>
                <a:uFillTx/>
                <a:latin typeface="Cavolini" panose="03000502040302020204" pitchFamily="66" charset="0"/>
                <a:ea typeface="+mn-ea"/>
                <a:cs typeface="Cavolini" panose="03000502040302020204" pitchFamily="66" charset="0"/>
              </a:rPr>
              <a:t> Consolidation</a:t>
            </a:r>
            <a:endParaRPr kumimoji="0" lang="en-US" sz="2133" b="0" i="0" u="none" strike="noStrike" kern="1200" cap="none" spc="0" normalizeH="0" baseline="0" noProof="0" dirty="0">
              <a:ln>
                <a:noFill/>
              </a:ln>
              <a:solidFill>
                <a:prstClr val="white"/>
              </a:solidFill>
              <a:effectLst/>
              <a:uLnTx/>
              <a:uFillTx/>
              <a:latin typeface="Cavolini" panose="03000502040302020204" pitchFamily="66" charset="0"/>
              <a:ea typeface="+mn-ea"/>
              <a:cs typeface="Cavolini" panose="03000502040302020204" pitchFamily="66" charset="0"/>
            </a:endParaRPr>
          </a:p>
        </p:txBody>
      </p:sp>
    </p:spTree>
    <p:extLst>
      <p:ext uri="{BB962C8B-B14F-4D97-AF65-F5344CB8AC3E}">
        <p14:creationId xmlns:p14="http://schemas.microsoft.com/office/powerpoint/2010/main" val="280527609"/>
      </p:ext>
    </p:extLst>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34088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3" name="Round Diagonal Corner Rectangle 2">
            <a:extLst>
              <a:ext uri="{FF2B5EF4-FFF2-40B4-BE49-F238E27FC236}">
                <a16:creationId xmlns:a16="http://schemas.microsoft.com/office/drawing/2014/main" id="{BFA02294-7002-6347-BD03-F6D435E893BC}"/>
              </a:ext>
            </a:extLst>
          </p:cNvPr>
          <p:cNvSpPr/>
          <p:nvPr/>
        </p:nvSpPr>
        <p:spPr>
          <a:xfrm>
            <a:off x="97044" y="125104"/>
            <a:ext cx="11997911" cy="6607791"/>
          </a:xfrm>
          <a:prstGeom prst="round2DiagRect">
            <a:avLst/>
          </a:prstGeom>
          <a:noFill/>
          <a:ln w="38100">
            <a:solidFill>
              <a:srgbClr val="9203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5" name="Rectangle 4">
            <a:extLst>
              <a:ext uri="{FF2B5EF4-FFF2-40B4-BE49-F238E27FC236}">
                <a16:creationId xmlns:a16="http://schemas.microsoft.com/office/drawing/2014/main" id="{6F724026-2B5A-A843-9F3E-B41F4EB90726}"/>
              </a:ext>
            </a:extLst>
          </p:cNvPr>
          <p:cNvSpPr/>
          <p:nvPr/>
        </p:nvSpPr>
        <p:spPr>
          <a:xfrm>
            <a:off x="1573224" y="845444"/>
            <a:ext cx="9045550" cy="70788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smtClean="0">
                <a:ln>
                  <a:noFill/>
                </a:ln>
                <a:solidFill>
                  <a:prstClr val="black"/>
                </a:solidFill>
                <a:effectLst/>
                <a:uLnTx/>
                <a:uFillTx/>
                <a:latin typeface="Bradley Hand" pitchFamily="2" charset="77"/>
                <a:ea typeface="+mn-ea"/>
                <a:cs typeface="+mn-cs"/>
              </a:rPr>
              <a:t>How Many?  </a:t>
            </a:r>
            <a:endParaRPr kumimoji="0" lang="en-US" sz="4000" b="0" i="0" u="none" strike="noStrike" kern="1200" cap="none" spc="0" normalizeH="0" baseline="0" noProof="0" dirty="0">
              <a:ln>
                <a:noFill/>
              </a:ln>
              <a:solidFill>
                <a:prstClr val="black"/>
              </a:solidFill>
              <a:effectLst/>
              <a:uLnTx/>
              <a:uFillTx/>
              <a:latin typeface="Bradley Hand" pitchFamily="2" charset="77"/>
              <a:ea typeface="+mn-ea"/>
              <a:cs typeface="+mn-cs"/>
            </a:endParaRPr>
          </a:p>
        </p:txBody>
      </p:sp>
      <p:sp>
        <p:nvSpPr>
          <p:cNvPr id="13" name="TextBox 12">
            <a:extLst>
              <a:ext uri="{FF2B5EF4-FFF2-40B4-BE49-F238E27FC236}">
                <a16:creationId xmlns:a16="http://schemas.microsoft.com/office/drawing/2014/main" id="{5426E6A3-570D-9245-B1C4-C4CA4683A894}"/>
              </a:ext>
            </a:extLst>
          </p:cNvPr>
          <p:cNvSpPr txBox="1"/>
          <p:nvPr/>
        </p:nvSpPr>
        <p:spPr>
          <a:xfrm>
            <a:off x="1036958" y="437422"/>
            <a:ext cx="2721527" cy="420564"/>
          </a:xfrm>
          <a:prstGeom prst="rect">
            <a:avLst/>
          </a:prstGeom>
          <a:solidFill>
            <a:srgbClr val="C00000"/>
          </a:solidFill>
          <a:ln w="28575">
            <a:solidFill>
              <a:srgbClr val="920305"/>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33" b="0" i="0" u="none" strike="noStrike" kern="1200" cap="none" spc="0" normalizeH="0" baseline="0" noProof="0" dirty="0" smtClean="0">
                <a:ln>
                  <a:noFill/>
                </a:ln>
                <a:solidFill>
                  <a:prstClr val="white"/>
                </a:solidFill>
                <a:effectLst/>
                <a:uLnTx/>
                <a:uFillTx/>
                <a:latin typeface="Cavolini" panose="03000502040302020204" pitchFamily="66" charset="0"/>
                <a:ea typeface="+mn-ea"/>
                <a:cs typeface="Cavolini" panose="03000502040302020204" pitchFamily="66" charset="0"/>
              </a:rPr>
              <a:t>Opening Routine</a:t>
            </a:r>
            <a:endParaRPr kumimoji="0" lang="en-US" sz="2133" b="0" i="0" u="none" strike="noStrike" kern="1200" cap="none" spc="0" normalizeH="0" baseline="0" noProof="0" dirty="0">
              <a:ln>
                <a:noFill/>
              </a:ln>
              <a:solidFill>
                <a:prstClr val="white"/>
              </a:solidFill>
              <a:effectLst/>
              <a:uLnTx/>
              <a:uFillTx/>
              <a:latin typeface="Cavolini" panose="03000502040302020204" pitchFamily="66" charset="0"/>
              <a:ea typeface="+mn-ea"/>
              <a:cs typeface="Cavolini" panose="03000502040302020204" pitchFamily="66" charset="0"/>
            </a:endParaRPr>
          </a:p>
        </p:txBody>
      </p:sp>
      <p:sp>
        <p:nvSpPr>
          <p:cNvPr id="15" name="Rectangle 26">
            <a:extLst>
              <a:ext uri="{FF2B5EF4-FFF2-40B4-BE49-F238E27FC236}">
                <a16:creationId xmlns:a16="http://schemas.microsoft.com/office/drawing/2014/main" id="{2FFE1002-E844-3642-A0B9-10BEEFD39A80}"/>
              </a:ext>
            </a:extLst>
          </p:cNvPr>
          <p:cNvSpPr/>
          <p:nvPr/>
        </p:nvSpPr>
        <p:spPr>
          <a:xfrm>
            <a:off x="200526" y="232206"/>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 xmlns:ask="http://schemas.microsoft.com/office/drawing/2018/sketchyshapes" sd="1219033472">
                  <a:prstGeom prst="rect">
                    <a:avLst/>
                  </a:prstGeom>
                  <ask:type>
                    <ask:lineSketchScribble/>
                  </ask:type>
                </ask:lineSketchStyleProps>
              </a:ext>
            </a:extLst>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4800" b="0" i="0" u="none" strike="noStrike" kern="1200" cap="none" spc="0" normalizeH="0" baseline="0" noProof="0" dirty="0">
                <a:ln>
                  <a:noFill/>
                </a:ln>
                <a:solidFill>
                  <a:prstClr val="black"/>
                </a:solidFill>
                <a:effectLst/>
                <a:uLnTx/>
                <a:uFillTx/>
                <a:latin typeface="Bradley Hand" pitchFamily="2" charset="77"/>
                <a:ea typeface="+mn-ea"/>
                <a:cs typeface="+mn-cs"/>
              </a:rPr>
              <a:t>1</a:t>
            </a:r>
            <a:endParaRPr kumimoji="0" lang="en-US" sz="4800" b="0" i="0" u="none" strike="noStrike" kern="1200" cap="none" spc="0" normalizeH="0" baseline="0" noProof="0" dirty="0">
              <a:ln>
                <a:noFill/>
              </a:ln>
              <a:solidFill>
                <a:prstClr val="black"/>
              </a:solidFill>
              <a:effectLst/>
              <a:uLnTx/>
              <a:uFillTx/>
              <a:latin typeface="Bradley Hand" pitchFamily="2" charset="77"/>
              <a:ea typeface="+mn-ea"/>
              <a:cs typeface="+mn-cs"/>
            </a:endParaRPr>
          </a:p>
        </p:txBody>
      </p:sp>
      <p:pic>
        <p:nvPicPr>
          <p:cNvPr id="14" name="Picture 13"/>
          <p:cNvPicPr>
            <a:picLocks noChangeAspect="1"/>
          </p:cNvPicPr>
          <p:nvPr/>
        </p:nvPicPr>
        <p:blipFill>
          <a:blip r:embed="rId3"/>
          <a:stretch>
            <a:fillRect/>
          </a:stretch>
        </p:blipFill>
        <p:spPr>
          <a:xfrm rot="5400000">
            <a:off x="4933713" y="-227192"/>
            <a:ext cx="1872685" cy="7915217"/>
          </a:xfrm>
          <a:prstGeom prst="rect">
            <a:avLst/>
          </a:prstGeom>
        </p:spPr>
      </p:pic>
    </p:spTree>
    <p:extLst>
      <p:ext uri="{BB962C8B-B14F-4D97-AF65-F5344CB8AC3E}">
        <p14:creationId xmlns:p14="http://schemas.microsoft.com/office/powerpoint/2010/main" val="31146238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32724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3" name="Round Diagonal Corner Rectangle 2">
            <a:extLst>
              <a:ext uri="{FF2B5EF4-FFF2-40B4-BE49-F238E27FC236}">
                <a16:creationId xmlns:a16="http://schemas.microsoft.com/office/drawing/2014/main" id="{BFA02294-7002-6347-BD03-F6D435E893BC}"/>
              </a:ext>
            </a:extLst>
          </p:cNvPr>
          <p:cNvSpPr/>
          <p:nvPr/>
        </p:nvSpPr>
        <p:spPr>
          <a:xfrm>
            <a:off x="97044" y="125104"/>
            <a:ext cx="11997911" cy="6607791"/>
          </a:xfrm>
          <a:prstGeom prst="round2DiagRect">
            <a:avLst/>
          </a:prstGeom>
          <a:noFill/>
          <a:ln w="38100">
            <a:solidFill>
              <a:srgbClr val="9203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5" name="Rectangle 4">
            <a:extLst>
              <a:ext uri="{FF2B5EF4-FFF2-40B4-BE49-F238E27FC236}">
                <a16:creationId xmlns:a16="http://schemas.microsoft.com/office/drawing/2014/main" id="{6F724026-2B5A-A843-9F3E-B41F4EB90726}"/>
              </a:ext>
            </a:extLst>
          </p:cNvPr>
          <p:cNvSpPr/>
          <p:nvPr/>
        </p:nvSpPr>
        <p:spPr>
          <a:xfrm>
            <a:off x="1573224" y="845444"/>
            <a:ext cx="9045550" cy="70788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smtClean="0">
                <a:ln>
                  <a:noFill/>
                </a:ln>
                <a:solidFill>
                  <a:prstClr val="black"/>
                </a:solidFill>
                <a:effectLst/>
                <a:uLnTx/>
                <a:uFillTx/>
                <a:latin typeface="Bradley Hand" pitchFamily="2" charset="77"/>
                <a:ea typeface="+mn-ea"/>
                <a:cs typeface="+mn-cs"/>
              </a:rPr>
              <a:t>How Many?  </a:t>
            </a:r>
            <a:endParaRPr kumimoji="0" lang="en-US" sz="4000" b="0" i="0" u="none" strike="noStrike" kern="1200" cap="none" spc="0" normalizeH="0" baseline="0" noProof="0" dirty="0">
              <a:ln>
                <a:noFill/>
              </a:ln>
              <a:solidFill>
                <a:prstClr val="black"/>
              </a:solidFill>
              <a:effectLst/>
              <a:uLnTx/>
              <a:uFillTx/>
              <a:latin typeface="Bradley Hand" pitchFamily="2" charset="77"/>
              <a:ea typeface="+mn-ea"/>
              <a:cs typeface="+mn-cs"/>
            </a:endParaRPr>
          </a:p>
        </p:txBody>
      </p:sp>
      <p:sp>
        <p:nvSpPr>
          <p:cNvPr id="13" name="TextBox 12">
            <a:extLst>
              <a:ext uri="{FF2B5EF4-FFF2-40B4-BE49-F238E27FC236}">
                <a16:creationId xmlns:a16="http://schemas.microsoft.com/office/drawing/2014/main" id="{5426E6A3-570D-9245-B1C4-C4CA4683A894}"/>
              </a:ext>
            </a:extLst>
          </p:cNvPr>
          <p:cNvSpPr txBox="1"/>
          <p:nvPr/>
        </p:nvSpPr>
        <p:spPr>
          <a:xfrm>
            <a:off x="1036958" y="437422"/>
            <a:ext cx="2721527" cy="420564"/>
          </a:xfrm>
          <a:prstGeom prst="rect">
            <a:avLst/>
          </a:prstGeom>
          <a:solidFill>
            <a:srgbClr val="C00000"/>
          </a:solidFill>
          <a:ln w="28575">
            <a:solidFill>
              <a:srgbClr val="920305"/>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33" b="0" i="0" u="none" strike="noStrike" kern="1200" cap="none" spc="0" normalizeH="0" baseline="0" noProof="0" dirty="0" smtClean="0">
                <a:ln>
                  <a:noFill/>
                </a:ln>
                <a:solidFill>
                  <a:prstClr val="white"/>
                </a:solidFill>
                <a:effectLst/>
                <a:uLnTx/>
                <a:uFillTx/>
                <a:latin typeface="Cavolini" panose="03000502040302020204" pitchFamily="66" charset="0"/>
                <a:ea typeface="+mn-ea"/>
                <a:cs typeface="Cavolini" panose="03000502040302020204" pitchFamily="66" charset="0"/>
              </a:rPr>
              <a:t>Opening Routine</a:t>
            </a:r>
            <a:endParaRPr kumimoji="0" lang="en-US" sz="2133" b="0" i="0" u="none" strike="noStrike" kern="1200" cap="none" spc="0" normalizeH="0" baseline="0" noProof="0" dirty="0">
              <a:ln>
                <a:noFill/>
              </a:ln>
              <a:solidFill>
                <a:prstClr val="white"/>
              </a:solidFill>
              <a:effectLst/>
              <a:uLnTx/>
              <a:uFillTx/>
              <a:latin typeface="Cavolini" panose="03000502040302020204" pitchFamily="66" charset="0"/>
              <a:ea typeface="+mn-ea"/>
              <a:cs typeface="Cavolini" panose="03000502040302020204" pitchFamily="66" charset="0"/>
            </a:endParaRPr>
          </a:p>
        </p:txBody>
      </p:sp>
      <p:sp>
        <p:nvSpPr>
          <p:cNvPr id="15" name="Rectangle 26">
            <a:extLst>
              <a:ext uri="{FF2B5EF4-FFF2-40B4-BE49-F238E27FC236}">
                <a16:creationId xmlns:a16="http://schemas.microsoft.com/office/drawing/2014/main" id="{2FFE1002-E844-3642-A0B9-10BEEFD39A80}"/>
              </a:ext>
            </a:extLst>
          </p:cNvPr>
          <p:cNvSpPr/>
          <p:nvPr/>
        </p:nvSpPr>
        <p:spPr>
          <a:xfrm>
            <a:off x="200526" y="232206"/>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 xmlns:ask="http://schemas.microsoft.com/office/drawing/2018/sketchyshapes" sd="1219033472">
                  <a:prstGeom prst="rect">
                    <a:avLst/>
                  </a:prstGeom>
                  <ask:type>
                    <ask:lineSketchScribble/>
                  </ask:type>
                </ask:lineSketchStyleProps>
              </a:ext>
            </a:extLst>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4800" b="0" i="0" u="none" strike="noStrike" kern="1200" cap="none" spc="0" normalizeH="0" baseline="0" noProof="0" dirty="0">
                <a:ln>
                  <a:noFill/>
                </a:ln>
                <a:solidFill>
                  <a:prstClr val="black"/>
                </a:solidFill>
                <a:effectLst/>
                <a:uLnTx/>
                <a:uFillTx/>
                <a:latin typeface="Bradley Hand" pitchFamily="2" charset="77"/>
                <a:ea typeface="+mn-ea"/>
                <a:cs typeface="+mn-cs"/>
              </a:rPr>
              <a:t>1</a:t>
            </a:r>
            <a:endParaRPr kumimoji="0" lang="en-US" sz="4800" b="0" i="0" u="none" strike="noStrike" kern="1200" cap="none" spc="0" normalizeH="0" baseline="0" noProof="0" dirty="0">
              <a:ln>
                <a:noFill/>
              </a:ln>
              <a:solidFill>
                <a:prstClr val="black"/>
              </a:solidFill>
              <a:effectLst/>
              <a:uLnTx/>
              <a:uFillTx/>
              <a:latin typeface="Bradley Hand" pitchFamily="2" charset="77"/>
              <a:ea typeface="+mn-ea"/>
              <a:cs typeface="+mn-cs"/>
            </a:endParaRPr>
          </a:p>
        </p:txBody>
      </p:sp>
      <p:pic>
        <p:nvPicPr>
          <p:cNvPr id="12" name="Picture 11"/>
          <p:cNvPicPr>
            <a:picLocks noChangeAspect="1"/>
          </p:cNvPicPr>
          <p:nvPr/>
        </p:nvPicPr>
        <p:blipFill>
          <a:blip r:embed="rId3"/>
          <a:stretch>
            <a:fillRect/>
          </a:stretch>
        </p:blipFill>
        <p:spPr>
          <a:xfrm rot="5400000">
            <a:off x="4443204" y="-214689"/>
            <a:ext cx="1833202" cy="8020259"/>
          </a:xfrm>
          <a:prstGeom prst="rect">
            <a:avLst/>
          </a:prstGeom>
        </p:spPr>
      </p:pic>
    </p:spTree>
    <p:extLst>
      <p:ext uri="{BB962C8B-B14F-4D97-AF65-F5344CB8AC3E}">
        <p14:creationId xmlns:p14="http://schemas.microsoft.com/office/powerpoint/2010/main" val="30502451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82874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3" name="Round Diagonal Corner Rectangle 2">
            <a:extLst>
              <a:ext uri="{FF2B5EF4-FFF2-40B4-BE49-F238E27FC236}">
                <a16:creationId xmlns:a16="http://schemas.microsoft.com/office/drawing/2014/main" id="{BFA02294-7002-6347-BD03-F6D435E893BC}"/>
              </a:ext>
            </a:extLst>
          </p:cNvPr>
          <p:cNvSpPr/>
          <p:nvPr/>
        </p:nvSpPr>
        <p:spPr>
          <a:xfrm>
            <a:off x="97044" y="125104"/>
            <a:ext cx="11997911" cy="6607791"/>
          </a:xfrm>
          <a:prstGeom prst="round2DiagRect">
            <a:avLst/>
          </a:prstGeom>
          <a:noFill/>
          <a:ln w="38100">
            <a:solidFill>
              <a:srgbClr val="9203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5" name="Rectangle 4">
            <a:extLst>
              <a:ext uri="{FF2B5EF4-FFF2-40B4-BE49-F238E27FC236}">
                <a16:creationId xmlns:a16="http://schemas.microsoft.com/office/drawing/2014/main" id="{6F724026-2B5A-A843-9F3E-B41F4EB90726}"/>
              </a:ext>
            </a:extLst>
          </p:cNvPr>
          <p:cNvSpPr/>
          <p:nvPr/>
        </p:nvSpPr>
        <p:spPr>
          <a:xfrm>
            <a:off x="1573224" y="845444"/>
            <a:ext cx="9045550" cy="70788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smtClean="0">
                <a:ln>
                  <a:noFill/>
                </a:ln>
                <a:solidFill>
                  <a:prstClr val="black"/>
                </a:solidFill>
                <a:effectLst/>
                <a:uLnTx/>
                <a:uFillTx/>
                <a:latin typeface="Bradley Hand" pitchFamily="2" charset="77"/>
                <a:ea typeface="+mn-ea"/>
                <a:cs typeface="+mn-cs"/>
              </a:rPr>
              <a:t>How Many?  </a:t>
            </a:r>
            <a:endParaRPr kumimoji="0" lang="en-US" sz="4000" b="0" i="0" u="none" strike="noStrike" kern="1200" cap="none" spc="0" normalizeH="0" baseline="0" noProof="0" dirty="0">
              <a:ln>
                <a:noFill/>
              </a:ln>
              <a:solidFill>
                <a:prstClr val="black"/>
              </a:solidFill>
              <a:effectLst/>
              <a:uLnTx/>
              <a:uFillTx/>
              <a:latin typeface="Bradley Hand" pitchFamily="2" charset="77"/>
              <a:ea typeface="+mn-ea"/>
              <a:cs typeface="+mn-cs"/>
            </a:endParaRPr>
          </a:p>
        </p:txBody>
      </p:sp>
      <p:sp>
        <p:nvSpPr>
          <p:cNvPr id="13" name="TextBox 12">
            <a:extLst>
              <a:ext uri="{FF2B5EF4-FFF2-40B4-BE49-F238E27FC236}">
                <a16:creationId xmlns:a16="http://schemas.microsoft.com/office/drawing/2014/main" id="{5426E6A3-570D-9245-B1C4-C4CA4683A894}"/>
              </a:ext>
            </a:extLst>
          </p:cNvPr>
          <p:cNvSpPr txBox="1"/>
          <p:nvPr/>
        </p:nvSpPr>
        <p:spPr>
          <a:xfrm>
            <a:off x="1036958" y="437422"/>
            <a:ext cx="2721527" cy="420564"/>
          </a:xfrm>
          <a:prstGeom prst="rect">
            <a:avLst/>
          </a:prstGeom>
          <a:solidFill>
            <a:srgbClr val="C00000"/>
          </a:solidFill>
          <a:ln w="28575">
            <a:solidFill>
              <a:srgbClr val="920305"/>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33" b="0" i="0" u="none" strike="noStrike" kern="1200" cap="none" spc="0" normalizeH="0" baseline="0" noProof="0" dirty="0" smtClean="0">
                <a:ln>
                  <a:noFill/>
                </a:ln>
                <a:solidFill>
                  <a:prstClr val="white"/>
                </a:solidFill>
                <a:effectLst/>
                <a:uLnTx/>
                <a:uFillTx/>
                <a:latin typeface="Cavolini" panose="03000502040302020204" pitchFamily="66" charset="0"/>
                <a:ea typeface="+mn-ea"/>
                <a:cs typeface="Cavolini" panose="03000502040302020204" pitchFamily="66" charset="0"/>
              </a:rPr>
              <a:t>Opening Routine</a:t>
            </a:r>
            <a:endParaRPr kumimoji="0" lang="en-US" sz="2133" b="0" i="0" u="none" strike="noStrike" kern="1200" cap="none" spc="0" normalizeH="0" baseline="0" noProof="0" dirty="0">
              <a:ln>
                <a:noFill/>
              </a:ln>
              <a:solidFill>
                <a:prstClr val="white"/>
              </a:solidFill>
              <a:effectLst/>
              <a:uLnTx/>
              <a:uFillTx/>
              <a:latin typeface="Cavolini" panose="03000502040302020204" pitchFamily="66" charset="0"/>
              <a:ea typeface="+mn-ea"/>
              <a:cs typeface="Cavolini" panose="03000502040302020204" pitchFamily="66" charset="0"/>
            </a:endParaRPr>
          </a:p>
        </p:txBody>
      </p:sp>
      <p:sp>
        <p:nvSpPr>
          <p:cNvPr id="15" name="Rectangle 26">
            <a:extLst>
              <a:ext uri="{FF2B5EF4-FFF2-40B4-BE49-F238E27FC236}">
                <a16:creationId xmlns:a16="http://schemas.microsoft.com/office/drawing/2014/main" id="{2FFE1002-E844-3642-A0B9-10BEEFD39A80}"/>
              </a:ext>
            </a:extLst>
          </p:cNvPr>
          <p:cNvSpPr/>
          <p:nvPr/>
        </p:nvSpPr>
        <p:spPr>
          <a:xfrm>
            <a:off x="200526" y="232206"/>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 xmlns:ask="http://schemas.microsoft.com/office/drawing/2018/sketchyshapes" sd="1219033472">
                  <a:prstGeom prst="rect">
                    <a:avLst/>
                  </a:prstGeom>
                  <ask:type>
                    <ask:lineSketchScribble/>
                  </ask:type>
                </ask:lineSketchStyleProps>
              </a:ext>
            </a:extLst>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4800" b="0" i="0" u="none" strike="noStrike" kern="1200" cap="none" spc="0" normalizeH="0" baseline="0" noProof="0" dirty="0">
                <a:ln>
                  <a:noFill/>
                </a:ln>
                <a:solidFill>
                  <a:prstClr val="black"/>
                </a:solidFill>
                <a:effectLst/>
                <a:uLnTx/>
                <a:uFillTx/>
                <a:latin typeface="Bradley Hand" pitchFamily="2" charset="77"/>
                <a:ea typeface="+mn-ea"/>
                <a:cs typeface="+mn-cs"/>
              </a:rPr>
              <a:t>1</a:t>
            </a:r>
            <a:endParaRPr kumimoji="0" lang="en-US" sz="4800" b="0" i="0" u="none" strike="noStrike" kern="1200" cap="none" spc="0" normalizeH="0" baseline="0" noProof="0" dirty="0">
              <a:ln>
                <a:noFill/>
              </a:ln>
              <a:solidFill>
                <a:prstClr val="black"/>
              </a:solidFill>
              <a:effectLst/>
              <a:uLnTx/>
              <a:uFillTx/>
              <a:latin typeface="Bradley Hand" pitchFamily="2" charset="77"/>
              <a:ea typeface="+mn-ea"/>
              <a:cs typeface="+mn-cs"/>
            </a:endParaRPr>
          </a:p>
        </p:txBody>
      </p:sp>
      <p:pic>
        <p:nvPicPr>
          <p:cNvPr id="11" name="Picture 10"/>
          <p:cNvPicPr>
            <a:picLocks noChangeAspect="1"/>
          </p:cNvPicPr>
          <p:nvPr/>
        </p:nvPicPr>
        <p:blipFill>
          <a:blip r:embed="rId3"/>
          <a:stretch>
            <a:fillRect/>
          </a:stretch>
        </p:blipFill>
        <p:spPr>
          <a:xfrm rot="5400000">
            <a:off x="4476647" y="-362678"/>
            <a:ext cx="1849714" cy="8092499"/>
          </a:xfrm>
          <a:prstGeom prst="rect">
            <a:avLst/>
          </a:prstGeom>
        </p:spPr>
      </p:pic>
    </p:spTree>
    <p:extLst>
      <p:ext uri="{BB962C8B-B14F-4D97-AF65-F5344CB8AC3E}">
        <p14:creationId xmlns:p14="http://schemas.microsoft.com/office/powerpoint/2010/main" val="22343506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14568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3" name="Round Diagonal Corner Rectangle 2">
            <a:extLst>
              <a:ext uri="{FF2B5EF4-FFF2-40B4-BE49-F238E27FC236}">
                <a16:creationId xmlns:a16="http://schemas.microsoft.com/office/drawing/2014/main" id="{BFA02294-7002-6347-BD03-F6D435E893BC}"/>
              </a:ext>
            </a:extLst>
          </p:cNvPr>
          <p:cNvSpPr/>
          <p:nvPr/>
        </p:nvSpPr>
        <p:spPr>
          <a:xfrm>
            <a:off x="97044" y="125104"/>
            <a:ext cx="11997911" cy="6607791"/>
          </a:xfrm>
          <a:prstGeom prst="round2DiagRect">
            <a:avLst/>
          </a:prstGeom>
          <a:noFill/>
          <a:ln w="38100">
            <a:solidFill>
              <a:srgbClr val="9203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5" name="Rectangle 4">
            <a:extLst>
              <a:ext uri="{FF2B5EF4-FFF2-40B4-BE49-F238E27FC236}">
                <a16:creationId xmlns:a16="http://schemas.microsoft.com/office/drawing/2014/main" id="{6F724026-2B5A-A843-9F3E-B41F4EB90726}"/>
              </a:ext>
            </a:extLst>
          </p:cNvPr>
          <p:cNvSpPr/>
          <p:nvPr/>
        </p:nvSpPr>
        <p:spPr>
          <a:xfrm>
            <a:off x="1573224" y="845444"/>
            <a:ext cx="9045550" cy="70788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smtClean="0">
                <a:ln>
                  <a:noFill/>
                </a:ln>
                <a:solidFill>
                  <a:prstClr val="black"/>
                </a:solidFill>
                <a:effectLst/>
                <a:uLnTx/>
                <a:uFillTx/>
                <a:latin typeface="Bradley Hand" pitchFamily="2" charset="77"/>
                <a:ea typeface="+mn-ea"/>
                <a:cs typeface="+mn-cs"/>
              </a:rPr>
              <a:t>How Many?  </a:t>
            </a:r>
            <a:endParaRPr kumimoji="0" lang="en-US" sz="4000" b="0" i="0" u="none" strike="noStrike" kern="1200" cap="none" spc="0" normalizeH="0" baseline="0" noProof="0" dirty="0">
              <a:ln>
                <a:noFill/>
              </a:ln>
              <a:solidFill>
                <a:prstClr val="black"/>
              </a:solidFill>
              <a:effectLst/>
              <a:uLnTx/>
              <a:uFillTx/>
              <a:latin typeface="Bradley Hand" pitchFamily="2" charset="77"/>
              <a:ea typeface="+mn-ea"/>
              <a:cs typeface="+mn-cs"/>
            </a:endParaRPr>
          </a:p>
        </p:txBody>
      </p:sp>
      <p:sp>
        <p:nvSpPr>
          <p:cNvPr id="13" name="TextBox 12">
            <a:extLst>
              <a:ext uri="{FF2B5EF4-FFF2-40B4-BE49-F238E27FC236}">
                <a16:creationId xmlns:a16="http://schemas.microsoft.com/office/drawing/2014/main" id="{5426E6A3-570D-9245-B1C4-C4CA4683A894}"/>
              </a:ext>
            </a:extLst>
          </p:cNvPr>
          <p:cNvSpPr txBox="1"/>
          <p:nvPr/>
        </p:nvSpPr>
        <p:spPr>
          <a:xfrm>
            <a:off x="1036958" y="437422"/>
            <a:ext cx="2721527" cy="420564"/>
          </a:xfrm>
          <a:prstGeom prst="rect">
            <a:avLst/>
          </a:prstGeom>
          <a:solidFill>
            <a:srgbClr val="C00000"/>
          </a:solidFill>
          <a:ln w="28575">
            <a:solidFill>
              <a:srgbClr val="920305"/>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33" b="0" i="0" u="none" strike="noStrike" kern="1200" cap="none" spc="0" normalizeH="0" baseline="0" noProof="0" dirty="0" smtClean="0">
                <a:ln>
                  <a:noFill/>
                </a:ln>
                <a:solidFill>
                  <a:prstClr val="white"/>
                </a:solidFill>
                <a:effectLst/>
                <a:uLnTx/>
                <a:uFillTx/>
                <a:latin typeface="Cavolini" panose="03000502040302020204" pitchFamily="66" charset="0"/>
                <a:ea typeface="+mn-ea"/>
                <a:cs typeface="Cavolini" panose="03000502040302020204" pitchFamily="66" charset="0"/>
              </a:rPr>
              <a:t>Opening Routine</a:t>
            </a:r>
            <a:endParaRPr kumimoji="0" lang="en-US" sz="2133" b="0" i="0" u="none" strike="noStrike" kern="1200" cap="none" spc="0" normalizeH="0" baseline="0" noProof="0" dirty="0">
              <a:ln>
                <a:noFill/>
              </a:ln>
              <a:solidFill>
                <a:prstClr val="white"/>
              </a:solidFill>
              <a:effectLst/>
              <a:uLnTx/>
              <a:uFillTx/>
              <a:latin typeface="Cavolini" panose="03000502040302020204" pitchFamily="66" charset="0"/>
              <a:ea typeface="+mn-ea"/>
              <a:cs typeface="Cavolini" panose="03000502040302020204" pitchFamily="66" charset="0"/>
            </a:endParaRPr>
          </a:p>
        </p:txBody>
      </p:sp>
      <p:sp>
        <p:nvSpPr>
          <p:cNvPr id="15" name="Rectangle 26">
            <a:extLst>
              <a:ext uri="{FF2B5EF4-FFF2-40B4-BE49-F238E27FC236}">
                <a16:creationId xmlns:a16="http://schemas.microsoft.com/office/drawing/2014/main" id="{2FFE1002-E844-3642-A0B9-10BEEFD39A80}"/>
              </a:ext>
            </a:extLst>
          </p:cNvPr>
          <p:cNvSpPr/>
          <p:nvPr/>
        </p:nvSpPr>
        <p:spPr>
          <a:xfrm>
            <a:off x="200526" y="232206"/>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 xmlns:ask="http://schemas.microsoft.com/office/drawing/2018/sketchyshapes" sd="1219033472">
                  <a:prstGeom prst="rect">
                    <a:avLst/>
                  </a:prstGeom>
                  <ask:type>
                    <ask:lineSketchScribble/>
                  </ask:type>
                </ask:lineSketchStyleProps>
              </a:ext>
            </a:extLst>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4800" b="0" i="0" u="none" strike="noStrike" kern="1200" cap="none" spc="0" normalizeH="0" baseline="0" noProof="0" dirty="0">
                <a:ln>
                  <a:noFill/>
                </a:ln>
                <a:solidFill>
                  <a:prstClr val="black"/>
                </a:solidFill>
                <a:effectLst/>
                <a:uLnTx/>
                <a:uFillTx/>
                <a:latin typeface="Bradley Hand" pitchFamily="2" charset="77"/>
                <a:ea typeface="+mn-ea"/>
                <a:cs typeface="+mn-cs"/>
              </a:rPr>
              <a:t>1</a:t>
            </a:r>
            <a:endParaRPr kumimoji="0" lang="en-US" sz="4800" b="0" i="0" u="none" strike="noStrike" kern="1200" cap="none" spc="0" normalizeH="0" baseline="0" noProof="0" dirty="0">
              <a:ln>
                <a:noFill/>
              </a:ln>
              <a:solidFill>
                <a:prstClr val="black"/>
              </a:solidFill>
              <a:effectLst/>
              <a:uLnTx/>
              <a:uFillTx/>
              <a:latin typeface="Bradley Hand" pitchFamily="2" charset="77"/>
              <a:ea typeface="+mn-ea"/>
              <a:cs typeface="+mn-cs"/>
            </a:endParaRPr>
          </a:p>
        </p:txBody>
      </p:sp>
      <p:pic>
        <p:nvPicPr>
          <p:cNvPr id="16" name="Picture 15"/>
          <p:cNvPicPr>
            <a:picLocks noChangeAspect="1"/>
          </p:cNvPicPr>
          <p:nvPr/>
        </p:nvPicPr>
        <p:blipFill>
          <a:blip r:embed="rId3"/>
          <a:stretch>
            <a:fillRect/>
          </a:stretch>
        </p:blipFill>
        <p:spPr>
          <a:xfrm rot="5400000">
            <a:off x="4908447" y="-153615"/>
            <a:ext cx="1830356" cy="7898110"/>
          </a:xfrm>
          <a:prstGeom prst="rect">
            <a:avLst/>
          </a:prstGeom>
        </p:spPr>
      </p:pic>
    </p:spTree>
    <p:extLst>
      <p:ext uri="{BB962C8B-B14F-4D97-AF65-F5344CB8AC3E}">
        <p14:creationId xmlns:p14="http://schemas.microsoft.com/office/powerpoint/2010/main" val="2753328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232285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Google Shape;328;p33">
            <a:extLst>
              <a:ext uri="{FF2B5EF4-FFF2-40B4-BE49-F238E27FC236}">
                <a16:creationId xmlns:a16="http://schemas.microsoft.com/office/drawing/2014/main" id="{D7BC0217-1993-2440-B15D-C4EF0BBA4373}"/>
              </a:ext>
            </a:extLst>
          </p:cNvPr>
          <p:cNvSpPr txBox="1">
            <a:spLocks noGrp="1"/>
          </p:cNvSpPr>
          <p:nvPr>
            <p:ph type="sldNum" idx="12"/>
          </p:nvPr>
        </p:nvSpPr>
        <p:spPr>
          <a:xfrm>
            <a:off x="11390969" y="6333135"/>
            <a:ext cx="731600" cy="524800"/>
          </a:xfrm>
          <a:prstGeom prst="rect">
            <a:avLst/>
          </a:prstGeom>
        </p:spPr>
        <p:txBody>
          <a:bodyPr spcFirstLastPara="1" vert="horz" wrap="square" lIns="121900" tIns="121900" rIns="121900" bIns="121900" rtlCol="0" anchor="t"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TextBox 2">
            <a:extLst>
              <a:ext uri="{FF2B5EF4-FFF2-40B4-BE49-F238E27FC236}">
                <a16:creationId xmlns:a16="http://schemas.microsoft.com/office/drawing/2014/main" id="{3A36C79E-0E23-1843-AFFF-B429BE732A08}"/>
              </a:ext>
            </a:extLst>
          </p:cNvPr>
          <p:cNvSpPr txBox="1"/>
          <p:nvPr/>
        </p:nvSpPr>
        <p:spPr>
          <a:xfrm>
            <a:off x="243814" y="655447"/>
            <a:ext cx="11627255" cy="5940088"/>
          </a:xfrm>
          <a:prstGeom prst="rect">
            <a:avLst/>
          </a:prstGeom>
          <a:noFill/>
        </p:spPr>
        <p:txBody>
          <a:bodyPr wrap="square">
            <a:spAutoFit/>
          </a:bodyPr>
          <a:lstStyle/>
          <a:p>
            <a:pPr lvl="0"/>
            <a:r>
              <a:rPr lang="en-US" sz="2000" dirty="0"/>
              <a:t>This collection </a:t>
            </a:r>
            <a:r>
              <a:rPr lang="en-US" sz="2000" dirty="0" smtClean="0"/>
              <a:t>of learning experiences </a:t>
            </a:r>
            <a:r>
              <a:rPr lang="en-US" sz="2000" dirty="0"/>
              <a:t>is designed around the </a:t>
            </a:r>
            <a:r>
              <a:rPr lang="en-US" sz="2000" dirty="0" smtClean="0"/>
              <a:t>concept of number and the development of number ideas for numbers up to 10, specifically the number five.  Students come to schools with many ideas about number but it takes many learning experiences and time to develop a full understanding of a sense of number. The learning experiences represented in the PowerPoint consist of daily sessions that can take place over two weeks.  The 30 to 45 minutes sessions are a combination of synchronous and asynchronous parts that can be adapted depending on your situation and access to technology and connectivity.  </a:t>
            </a:r>
          </a:p>
          <a:p>
            <a:r>
              <a:rPr lang="en-US" sz="2000" b="1" dirty="0">
                <a:solidFill>
                  <a:srgbClr val="FF0000"/>
                </a:solidFill>
              </a:rPr>
              <a:t>*FOR SYNCHRONOUS LEARNING, THE SLIDEDECK MUST BE IN EDIT MODE (not present mode</a:t>
            </a:r>
            <a:r>
              <a:rPr lang="en-US" sz="2000" b="1" dirty="0" smtClean="0">
                <a:solidFill>
                  <a:srgbClr val="FF0000"/>
                </a:solidFill>
              </a:rPr>
              <a:t>)*</a:t>
            </a:r>
          </a:p>
          <a:p>
            <a:r>
              <a:rPr lang="en-US" sz="2000" b="1" dirty="0" smtClean="0">
                <a:solidFill>
                  <a:srgbClr val="FF0000"/>
                </a:solidFill>
              </a:rPr>
              <a:t>Slides with</a:t>
            </a:r>
            <a:r>
              <a:rPr lang="en-US" sz="2000" b="1" dirty="0" smtClean="0">
                <a:solidFill>
                  <a:srgbClr val="92D050"/>
                </a:solidFill>
              </a:rPr>
              <a:t> </a:t>
            </a:r>
            <a:r>
              <a:rPr lang="en-US" sz="2000" b="1" dirty="0" smtClean="0">
                <a:solidFill>
                  <a:schemeClr val="accent6">
                    <a:lumMod val="75000"/>
                  </a:schemeClr>
                </a:solidFill>
              </a:rPr>
              <a:t>green </a:t>
            </a:r>
            <a:r>
              <a:rPr lang="en-US" sz="2000" b="1" dirty="0" smtClean="0">
                <a:solidFill>
                  <a:srgbClr val="FF0000"/>
                </a:solidFill>
              </a:rPr>
              <a:t>borders are teacher instructions, slides with red borders are student presentation slides.  Slides with both </a:t>
            </a:r>
            <a:r>
              <a:rPr lang="en-US" sz="2000" b="1" dirty="0">
                <a:solidFill>
                  <a:schemeClr val="accent6">
                    <a:lumMod val="75000"/>
                  </a:schemeClr>
                </a:solidFill>
              </a:rPr>
              <a:t>green</a:t>
            </a:r>
            <a:r>
              <a:rPr lang="en-US" sz="2000" b="1" dirty="0" smtClean="0">
                <a:solidFill>
                  <a:srgbClr val="FF0000"/>
                </a:solidFill>
              </a:rPr>
              <a:t> and red borders are slides that usually show an example.  The decision to show or not to show the slide is the decision of the teacher. </a:t>
            </a:r>
          </a:p>
          <a:p>
            <a:r>
              <a:rPr lang="en-US" sz="2000" b="1" dirty="0">
                <a:solidFill>
                  <a:srgbClr val="FF0000"/>
                </a:solidFill>
              </a:rPr>
              <a:t> Turn the PowerPoint to present mode to show the story </a:t>
            </a:r>
            <a:r>
              <a:rPr lang="en-US" sz="2000" b="1" dirty="0" smtClean="0">
                <a:solidFill>
                  <a:srgbClr val="FF0000"/>
                </a:solidFill>
              </a:rPr>
              <a:t>books. </a:t>
            </a:r>
            <a:endParaRPr lang="en-CA" sz="2000" b="1" dirty="0">
              <a:solidFill>
                <a:srgbClr val="FF0000"/>
              </a:solidFill>
            </a:endParaRPr>
          </a:p>
          <a:p>
            <a:pPr lvl="0"/>
            <a:endParaRPr lang="en-US" sz="2000" dirty="0" smtClean="0"/>
          </a:p>
          <a:p>
            <a:pPr lvl="0"/>
            <a:r>
              <a:rPr lang="en-US" sz="2000" dirty="0" smtClean="0">
                <a:latin typeface="Calibri"/>
              </a:rPr>
              <a:t>For each day, the lesson is presented in three parts:</a:t>
            </a:r>
            <a:endParaRPr kumimoji="0" lang="en-US" sz="2000" b="0" i="0" u="none" strike="noStrike" kern="1200" cap="none" spc="0" normalizeH="0" baseline="0" noProof="0" dirty="0">
              <a:ln>
                <a:noFill/>
              </a:ln>
              <a:effectLst/>
              <a:uLnTx/>
              <a:uFillTx/>
              <a:latin typeface="Calibri"/>
              <a:ea typeface="+mn-ea"/>
              <a:cs typeface="+mn-cs"/>
            </a:endParaRPr>
          </a:p>
          <a:p>
            <a:pPr marL="457200" indent="-457200">
              <a:buFontTx/>
              <a:buAutoNum type="arabicPeriod"/>
            </a:pPr>
            <a:r>
              <a:rPr lang="en-US" sz="2000" noProof="0" dirty="0" smtClean="0">
                <a:latin typeface="Calibri"/>
              </a:rPr>
              <a:t>Opening Routine - </a:t>
            </a:r>
            <a:r>
              <a:rPr lang="en-CA" sz="2000" noProof="0" dirty="0" smtClean="0"/>
              <a:t>N</a:t>
            </a:r>
            <a:r>
              <a:rPr lang="en-CA" sz="2000" dirty="0" smtClean="0"/>
              <a:t>umber </a:t>
            </a:r>
            <a:r>
              <a:rPr lang="en-CA" sz="2000" dirty="0"/>
              <a:t>talk to get students thinking and sharing </a:t>
            </a:r>
            <a:r>
              <a:rPr lang="en-CA" sz="2000" dirty="0" smtClean="0"/>
              <a:t>ideas</a:t>
            </a:r>
            <a:endParaRPr lang="en-US" sz="2000" noProof="0" dirty="0" smtClean="0">
              <a:latin typeface="Calibri"/>
            </a:endParaRPr>
          </a:p>
          <a:p>
            <a:pPr marL="457200" lvl="0" indent="-457200">
              <a:buAutoNum type="arabicPeriod"/>
            </a:pPr>
            <a:r>
              <a:rPr kumimoji="0" lang="en-US" sz="2000" b="0" i="0" u="none" strike="noStrike" kern="1200" cap="none" spc="0" normalizeH="0" baseline="0" noProof="0" dirty="0" smtClean="0">
                <a:ln>
                  <a:noFill/>
                </a:ln>
                <a:effectLst/>
                <a:uLnTx/>
                <a:uFillTx/>
                <a:latin typeface="Calibri"/>
                <a:ea typeface="+mn-ea"/>
                <a:cs typeface="+mn-cs"/>
              </a:rPr>
              <a:t>Work</a:t>
            </a:r>
            <a:r>
              <a:rPr kumimoji="0" lang="en-US" sz="2000" b="0" i="0" u="none" strike="noStrike" kern="1200" cap="none" spc="0" normalizeH="0" noProof="0" dirty="0" smtClean="0">
                <a:ln>
                  <a:noFill/>
                </a:ln>
                <a:effectLst/>
                <a:uLnTx/>
                <a:uFillTx/>
                <a:latin typeface="Calibri"/>
                <a:ea typeface="+mn-ea"/>
                <a:cs typeface="+mn-cs"/>
              </a:rPr>
              <a:t> it out – </a:t>
            </a:r>
            <a:r>
              <a:rPr lang="en-CA" sz="2000" noProof="0" dirty="0" smtClean="0"/>
              <a:t>These are learning experiences for each lesson. </a:t>
            </a:r>
            <a:r>
              <a:rPr lang="en-CA" sz="2000" dirty="0" smtClean="0"/>
              <a:t>Lessons </a:t>
            </a:r>
            <a:r>
              <a:rPr lang="en-CA" sz="2000" dirty="0"/>
              <a:t>can be done with the whole class, small groups or individuals. </a:t>
            </a:r>
            <a:endParaRPr kumimoji="0" lang="en-US" sz="2000" b="0" i="0" u="none" strike="noStrike" kern="1200" cap="none" spc="0" normalizeH="0" noProof="0" dirty="0" smtClean="0">
              <a:ln>
                <a:noFill/>
              </a:ln>
              <a:effectLst/>
              <a:uLnTx/>
              <a:uFillTx/>
              <a:latin typeface="Calibri"/>
              <a:ea typeface="+mn-ea"/>
              <a:cs typeface="+mn-cs"/>
            </a:endParaRPr>
          </a:p>
          <a:p>
            <a:pPr marL="457200" indent="-457200">
              <a:buFontTx/>
              <a:buAutoNum type="arabicPeriod"/>
            </a:pPr>
            <a:r>
              <a:rPr lang="en-US" sz="2000" baseline="0" dirty="0" smtClean="0">
                <a:latin typeface="Calibri"/>
              </a:rPr>
              <a:t>Debrief and Consolidation - </a:t>
            </a:r>
            <a:r>
              <a:rPr lang="en-CA" sz="2000" dirty="0"/>
              <a:t>Learning experiences that involve reflections, assessments, further consolidation or extensions.</a:t>
            </a:r>
          </a:p>
          <a:p>
            <a:pPr marL="457200" lvl="0" indent="-457200">
              <a:buAutoNum type="arabicPeriod"/>
            </a:pPr>
            <a:endParaRPr kumimoji="0" lang="en-US" sz="2000" b="0" i="0" u="none" strike="noStrike" kern="1200" cap="none" spc="0" normalizeH="0" baseline="0" noProof="0" dirty="0">
              <a:ln>
                <a:noFill/>
              </a:ln>
              <a:effectLst/>
              <a:uLnTx/>
              <a:uFillTx/>
              <a:latin typeface="Calibri"/>
            </a:endParaRPr>
          </a:p>
        </p:txBody>
      </p:sp>
      <p:sp>
        <p:nvSpPr>
          <p:cNvPr id="4" name="Google Shape;89;p15">
            <a:extLst>
              <a:ext uri="{FF2B5EF4-FFF2-40B4-BE49-F238E27FC236}">
                <a16:creationId xmlns:a16="http://schemas.microsoft.com/office/drawing/2014/main" id="{D48C0C84-2128-FF44-B693-8626BA6E5766}"/>
              </a:ext>
            </a:extLst>
          </p:cNvPr>
          <p:cNvSpPr txBox="1">
            <a:spLocks/>
          </p:cNvSpPr>
          <p:nvPr/>
        </p:nvSpPr>
        <p:spPr>
          <a:xfrm>
            <a:off x="1405274" y="164447"/>
            <a:ext cx="6402000" cy="656418"/>
          </a:xfrm>
          <a:prstGeom prst="rect">
            <a:avLst/>
          </a:prstGeom>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CA" sz="3200" b="1" dirty="0" smtClean="0">
                <a:solidFill>
                  <a:srgbClr val="70AD47"/>
                </a:solidFill>
                <a:latin typeface="Montserrat" panose="020B0604020202020204" charset="0"/>
              </a:rPr>
              <a:t>Teacher Instructions</a:t>
            </a:r>
            <a:endParaRPr kumimoji="0" lang="en-CA" sz="3200" b="1" i="0" u="none" strike="noStrike" kern="1200" cap="none" spc="0" normalizeH="0" baseline="0" noProof="0" dirty="0">
              <a:ln>
                <a:noFill/>
              </a:ln>
              <a:solidFill>
                <a:srgbClr val="70AD47"/>
              </a:solidFill>
              <a:effectLst/>
              <a:uLnTx/>
              <a:uFillTx/>
              <a:latin typeface="Montserrat" panose="020B0604020202020204" charset="0"/>
              <a:cs typeface="Arial"/>
              <a:sym typeface="Arial"/>
            </a:endParaRPr>
          </a:p>
        </p:txBody>
      </p:sp>
    </p:spTree>
    <p:extLst>
      <p:ext uri="{BB962C8B-B14F-4D97-AF65-F5344CB8AC3E}">
        <p14:creationId xmlns:p14="http://schemas.microsoft.com/office/powerpoint/2010/main" val="15013244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3" name="Round Diagonal Corner Rectangle 2">
            <a:extLst>
              <a:ext uri="{FF2B5EF4-FFF2-40B4-BE49-F238E27FC236}">
                <a16:creationId xmlns:a16="http://schemas.microsoft.com/office/drawing/2014/main" id="{BFA02294-7002-6347-BD03-F6D435E893BC}"/>
              </a:ext>
            </a:extLst>
          </p:cNvPr>
          <p:cNvSpPr/>
          <p:nvPr/>
        </p:nvSpPr>
        <p:spPr>
          <a:xfrm>
            <a:off x="97044" y="125104"/>
            <a:ext cx="11997911" cy="6607791"/>
          </a:xfrm>
          <a:prstGeom prst="round2DiagRect">
            <a:avLst/>
          </a:prstGeom>
          <a:noFill/>
          <a:ln w="38100">
            <a:solidFill>
              <a:srgbClr val="9203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5" name="Rectangle 4">
            <a:extLst>
              <a:ext uri="{FF2B5EF4-FFF2-40B4-BE49-F238E27FC236}">
                <a16:creationId xmlns:a16="http://schemas.microsoft.com/office/drawing/2014/main" id="{6F724026-2B5A-A843-9F3E-B41F4EB90726}"/>
              </a:ext>
            </a:extLst>
          </p:cNvPr>
          <p:cNvSpPr/>
          <p:nvPr/>
        </p:nvSpPr>
        <p:spPr>
          <a:xfrm>
            <a:off x="1401956" y="969268"/>
            <a:ext cx="5525252" cy="132343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smtClean="0">
                <a:ln>
                  <a:noFill/>
                </a:ln>
                <a:solidFill>
                  <a:prstClr val="black"/>
                </a:solidFill>
                <a:effectLst/>
                <a:uLnTx/>
                <a:uFillTx/>
                <a:latin typeface="Bradley Hand" pitchFamily="2" charset="77"/>
                <a:ea typeface="+mn-ea"/>
                <a:cs typeface="+mn-cs"/>
              </a:rPr>
              <a:t>Get ready to count</a:t>
            </a:r>
            <a:r>
              <a:rPr kumimoji="0" lang="en-US" sz="4000" b="0" i="0" u="none" strike="noStrike" kern="1200" cap="none" spc="0" normalizeH="0" noProof="0" dirty="0" smtClean="0">
                <a:ln>
                  <a:noFill/>
                </a:ln>
                <a:solidFill>
                  <a:prstClr val="black"/>
                </a:solidFill>
                <a:effectLst/>
                <a:uLnTx/>
                <a:uFillTx/>
                <a:latin typeface="Bradley Hand" pitchFamily="2" charset="77"/>
                <a:ea typeface="+mn-ea"/>
                <a:cs typeface="+mn-cs"/>
              </a:rPr>
              <a:t> and move!</a:t>
            </a:r>
            <a:endParaRPr kumimoji="0" lang="en-US" sz="4000" b="0" i="0" u="none" strike="noStrike" kern="1200" cap="none" spc="0" normalizeH="0" baseline="0" noProof="0" dirty="0">
              <a:ln>
                <a:noFill/>
              </a:ln>
              <a:solidFill>
                <a:prstClr val="black"/>
              </a:solidFill>
              <a:effectLst/>
              <a:uLnTx/>
              <a:uFillTx/>
              <a:latin typeface="Bradley Hand" pitchFamily="2" charset="77"/>
              <a:ea typeface="+mn-ea"/>
              <a:cs typeface="+mn-cs"/>
            </a:endParaRPr>
          </a:p>
        </p:txBody>
      </p:sp>
      <p:pic>
        <p:nvPicPr>
          <p:cNvPr id="2" name="Picture 1"/>
          <p:cNvPicPr>
            <a:picLocks noChangeAspect="1"/>
          </p:cNvPicPr>
          <p:nvPr/>
        </p:nvPicPr>
        <p:blipFill>
          <a:blip r:embed="rId3"/>
          <a:stretch>
            <a:fillRect/>
          </a:stretch>
        </p:blipFill>
        <p:spPr>
          <a:xfrm>
            <a:off x="8232119" y="125104"/>
            <a:ext cx="3765010" cy="5099877"/>
          </a:xfrm>
          <a:prstGeom prst="rect">
            <a:avLst/>
          </a:prstGeom>
        </p:spPr>
      </p:pic>
      <p:pic>
        <p:nvPicPr>
          <p:cNvPr id="4" name="Picture 3"/>
          <p:cNvPicPr>
            <a:picLocks noChangeAspect="1"/>
          </p:cNvPicPr>
          <p:nvPr/>
        </p:nvPicPr>
        <p:blipFill>
          <a:blip r:embed="rId4"/>
          <a:stretch>
            <a:fillRect/>
          </a:stretch>
        </p:blipFill>
        <p:spPr>
          <a:xfrm>
            <a:off x="8323391" y="345824"/>
            <a:ext cx="3701248" cy="5099877"/>
          </a:xfrm>
          <a:prstGeom prst="rect">
            <a:avLst/>
          </a:prstGeom>
        </p:spPr>
      </p:pic>
      <p:pic>
        <p:nvPicPr>
          <p:cNvPr id="6" name="Picture 5"/>
          <p:cNvPicPr>
            <a:picLocks noChangeAspect="1"/>
          </p:cNvPicPr>
          <p:nvPr/>
        </p:nvPicPr>
        <p:blipFill>
          <a:blip r:embed="rId5"/>
          <a:stretch>
            <a:fillRect/>
          </a:stretch>
        </p:blipFill>
        <p:spPr>
          <a:xfrm>
            <a:off x="8316099" y="647704"/>
            <a:ext cx="3532137" cy="5012271"/>
          </a:xfrm>
          <a:prstGeom prst="rect">
            <a:avLst/>
          </a:prstGeom>
        </p:spPr>
      </p:pic>
      <p:pic>
        <p:nvPicPr>
          <p:cNvPr id="9" name="Picture 8"/>
          <p:cNvPicPr>
            <a:picLocks noChangeAspect="1"/>
          </p:cNvPicPr>
          <p:nvPr/>
        </p:nvPicPr>
        <p:blipFill>
          <a:blip r:embed="rId6"/>
          <a:stretch>
            <a:fillRect/>
          </a:stretch>
        </p:blipFill>
        <p:spPr>
          <a:xfrm>
            <a:off x="8134293" y="589045"/>
            <a:ext cx="3685099" cy="5249528"/>
          </a:xfrm>
          <a:prstGeom prst="rect">
            <a:avLst/>
          </a:prstGeom>
        </p:spPr>
      </p:pic>
      <p:pic>
        <p:nvPicPr>
          <p:cNvPr id="10" name="Picture 9"/>
          <p:cNvPicPr>
            <a:picLocks noChangeAspect="1"/>
          </p:cNvPicPr>
          <p:nvPr/>
        </p:nvPicPr>
        <p:blipFill>
          <a:blip r:embed="rId7"/>
          <a:stretch>
            <a:fillRect/>
          </a:stretch>
        </p:blipFill>
        <p:spPr>
          <a:xfrm>
            <a:off x="8105449" y="857986"/>
            <a:ext cx="3655719" cy="5080247"/>
          </a:xfrm>
          <a:prstGeom prst="rect">
            <a:avLst/>
          </a:prstGeom>
        </p:spPr>
      </p:pic>
      <p:sp>
        <p:nvSpPr>
          <p:cNvPr id="11" name="Rounded Rectangle 10"/>
          <p:cNvSpPr/>
          <p:nvPr/>
        </p:nvSpPr>
        <p:spPr>
          <a:xfrm>
            <a:off x="8085731" y="438233"/>
            <a:ext cx="3499988" cy="598153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4000" dirty="0" smtClean="0"/>
              <a:t>Action Cards</a:t>
            </a:r>
            <a:endParaRPr lang="en-CA" sz="4000" dirty="0"/>
          </a:p>
        </p:txBody>
      </p:sp>
      <p:sp>
        <p:nvSpPr>
          <p:cNvPr id="14" name="Rectangle 13">
            <a:extLst>
              <a:ext uri="{FF2B5EF4-FFF2-40B4-BE49-F238E27FC236}">
                <a16:creationId xmlns:a16="http://schemas.microsoft.com/office/drawing/2014/main" id="{6F724026-2B5A-A843-9F3E-B41F4EB90726}"/>
              </a:ext>
            </a:extLst>
          </p:cNvPr>
          <p:cNvSpPr/>
          <p:nvPr/>
        </p:nvSpPr>
        <p:spPr>
          <a:xfrm>
            <a:off x="227801" y="5409456"/>
            <a:ext cx="7396328" cy="132343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smtClean="0">
                <a:ln>
                  <a:noFill/>
                </a:ln>
                <a:solidFill>
                  <a:prstClr val="black"/>
                </a:solidFill>
                <a:effectLst/>
                <a:uLnTx/>
                <a:uFillTx/>
                <a:latin typeface="Bradley Hand" pitchFamily="2" charset="77"/>
                <a:ea typeface="+mn-ea"/>
                <a:cs typeface="+mn-cs"/>
              </a:rPr>
              <a:t>Remember to count</a:t>
            </a:r>
            <a:r>
              <a:rPr kumimoji="0" lang="en-US" sz="4000" b="0" i="0" u="none" strike="noStrike" kern="1200" cap="none" spc="0" normalizeH="0" noProof="0" dirty="0" smtClean="0">
                <a:ln>
                  <a:noFill/>
                </a:ln>
                <a:solidFill>
                  <a:prstClr val="black"/>
                </a:solidFill>
                <a:effectLst/>
                <a:uLnTx/>
                <a:uFillTx/>
                <a:latin typeface="Bradley Hand" pitchFamily="2" charset="77"/>
                <a:ea typeface="+mn-ea"/>
                <a:cs typeface="+mn-cs"/>
              </a:rPr>
              <a:t> out loud and the correct times.</a:t>
            </a:r>
            <a:endParaRPr kumimoji="0" lang="en-US" sz="4000" b="0" i="0" u="none" strike="noStrike" kern="1200" cap="none" spc="0" normalizeH="0" baseline="0" noProof="0" dirty="0">
              <a:ln>
                <a:noFill/>
              </a:ln>
              <a:solidFill>
                <a:prstClr val="black"/>
              </a:solidFill>
              <a:effectLst/>
              <a:uLnTx/>
              <a:uFillTx/>
              <a:latin typeface="Bradley Hand" pitchFamily="2" charset="77"/>
              <a:ea typeface="+mn-ea"/>
              <a:cs typeface="+mn-cs"/>
            </a:endParaRPr>
          </a:p>
        </p:txBody>
      </p:sp>
      <p:sp>
        <p:nvSpPr>
          <p:cNvPr id="13" name="TextBox 12">
            <a:extLst>
              <a:ext uri="{FF2B5EF4-FFF2-40B4-BE49-F238E27FC236}">
                <a16:creationId xmlns:a16="http://schemas.microsoft.com/office/drawing/2014/main" id="{5426E6A3-570D-9245-B1C4-C4CA4683A894}"/>
              </a:ext>
            </a:extLst>
          </p:cNvPr>
          <p:cNvSpPr txBox="1"/>
          <p:nvPr/>
        </p:nvSpPr>
        <p:spPr>
          <a:xfrm>
            <a:off x="1036958" y="437422"/>
            <a:ext cx="2721527" cy="420564"/>
          </a:xfrm>
          <a:prstGeom prst="rect">
            <a:avLst/>
          </a:prstGeom>
          <a:solidFill>
            <a:srgbClr val="C00000"/>
          </a:solidFill>
          <a:ln w="28575">
            <a:solidFill>
              <a:srgbClr val="920305"/>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33" b="0" i="0" u="none" strike="noStrike" kern="1200" cap="none" spc="0" normalizeH="0" baseline="0" noProof="0" dirty="0" smtClean="0">
                <a:ln>
                  <a:noFill/>
                </a:ln>
                <a:solidFill>
                  <a:prstClr val="white"/>
                </a:solidFill>
                <a:effectLst/>
                <a:uLnTx/>
                <a:uFillTx/>
                <a:latin typeface="Cavolini" panose="03000502040302020204" pitchFamily="66" charset="0"/>
                <a:ea typeface="+mn-ea"/>
                <a:cs typeface="Cavolini" panose="03000502040302020204" pitchFamily="66" charset="0"/>
              </a:rPr>
              <a:t>Opening Routine</a:t>
            </a:r>
            <a:endParaRPr kumimoji="0" lang="en-US" sz="2133" b="0" i="0" u="none" strike="noStrike" kern="1200" cap="none" spc="0" normalizeH="0" baseline="0" noProof="0" dirty="0">
              <a:ln>
                <a:noFill/>
              </a:ln>
              <a:solidFill>
                <a:prstClr val="white"/>
              </a:solidFill>
              <a:effectLst/>
              <a:uLnTx/>
              <a:uFillTx/>
              <a:latin typeface="Cavolini" panose="03000502040302020204" pitchFamily="66" charset="0"/>
              <a:ea typeface="+mn-ea"/>
              <a:cs typeface="Cavolini" panose="03000502040302020204" pitchFamily="66" charset="0"/>
            </a:endParaRPr>
          </a:p>
        </p:txBody>
      </p:sp>
      <p:sp>
        <p:nvSpPr>
          <p:cNvPr id="15" name="Rectangle 26">
            <a:extLst>
              <a:ext uri="{FF2B5EF4-FFF2-40B4-BE49-F238E27FC236}">
                <a16:creationId xmlns:a16="http://schemas.microsoft.com/office/drawing/2014/main" id="{2FFE1002-E844-3642-A0B9-10BEEFD39A80}"/>
              </a:ext>
            </a:extLst>
          </p:cNvPr>
          <p:cNvSpPr/>
          <p:nvPr/>
        </p:nvSpPr>
        <p:spPr>
          <a:xfrm>
            <a:off x="200526" y="232206"/>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 xmlns:ask="http://schemas.microsoft.com/office/drawing/2018/sketchyshapes" sd="1219033472">
                  <a:prstGeom prst="rect">
                    <a:avLst/>
                  </a:prstGeom>
                  <ask:type>
                    <ask:lineSketchScribble/>
                  </ask:type>
                </ask:lineSketchStyleProps>
              </a:ext>
            </a:extLst>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4800" b="0" i="0" u="none" strike="noStrike" kern="1200" cap="none" spc="0" normalizeH="0" baseline="0" noProof="0" dirty="0">
                <a:ln>
                  <a:noFill/>
                </a:ln>
                <a:solidFill>
                  <a:prstClr val="black"/>
                </a:solidFill>
                <a:effectLst/>
                <a:uLnTx/>
                <a:uFillTx/>
                <a:latin typeface="Bradley Hand" pitchFamily="2" charset="77"/>
                <a:ea typeface="+mn-ea"/>
                <a:cs typeface="+mn-cs"/>
              </a:rPr>
              <a:t>1</a:t>
            </a:r>
            <a:endParaRPr kumimoji="0" lang="en-US" sz="4800" b="0" i="0" u="none" strike="noStrike" kern="1200" cap="none" spc="0" normalizeH="0" baseline="0" noProof="0" dirty="0">
              <a:ln>
                <a:noFill/>
              </a:ln>
              <a:solidFill>
                <a:prstClr val="black"/>
              </a:solidFill>
              <a:effectLst/>
              <a:uLnTx/>
              <a:uFillTx/>
              <a:latin typeface="Bradley Hand" pitchFamily="2" charset="77"/>
              <a:ea typeface="+mn-ea"/>
              <a:cs typeface="+mn-cs"/>
            </a:endParaRPr>
          </a:p>
        </p:txBody>
      </p:sp>
    </p:spTree>
    <p:extLst>
      <p:ext uri="{BB962C8B-B14F-4D97-AF65-F5344CB8AC3E}">
        <p14:creationId xmlns:p14="http://schemas.microsoft.com/office/powerpoint/2010/main" val="9703825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3" name="Round Diagonal Corner Rectangle 2">
            <a:extLst>
              <a:ext uri="{FF2B5EF4-FFF2-40B4-BE49-F238E27FC236}">
                <a16:creationId xmlns:a16="http://schemas.microsoft.com/office/drawing/2014/main" id="{BFA02294-7002-6347-BD03-F6D435E893BC}"/>
              </a:ext>
            </a:extLst>
          </p:cNvPr>
          <p:cNvSpPr/>
          <p:nvPr/>
        </p:nvSpPr>
        <p:spPr>
          <a:xfrm>
            <a:off x="97044" y="128565"/>
            <a:ext cx="11997911" cy="6607791"/>
          </a:xfrm>
          <a:prstGeom prst="round2DiagRect">
            <a:avLst/>
          </a:prstGeom>
          <a:noFill/>
          <a:ln w="38100">
            <a:solidFill>
              <a:srgbClr val="9203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22" name="TextBox 21">
            <a:extLst>
              <a:ext uri="{FF2B5EF4-FFF2-40B4-BE49-F238E27FC236}">
                <a16:creationId xmlns:a16="http://schemas.microsoft.com/office/drawing/2014/main" id="{5426E6A3-570D-9245-B1C4-C4CA4683A894}"/>
              </a:ext>
            </a:extLst>
          </p:cNvPr>
          <p:cNvSpPr txBox="1"/>
          <p:nvPr/>
        </p:nvSpPr>
        <p:spPr>
          <a:xfrm>
            <a:off x="1036958" y="437422"/>
            <a:ext cx="4557018" cy="420564"/>
          </a:xfrm>
          <a:prstGeom prst="rect">
            <a:avLst/>
          </a:prstGeom>
          <a:solidFill>
            <a:srgbClr val="C00000"/>
          </a:solidFill>
          <a:ln w="28575">
            <a:solidFill>
              <a:srgbClr val="920305"/>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33" b="0" i="0" u="none" strike="noStrike" kern="1200" cap="none" spc="0" normalizeH="0" baseline="0" noProof="0" dirty="0">
                <a:ln>
                  <a:noFill/>
                </a:ln>
                <a:solidFill>
                  <a:prstClr val="white"/>
                </a:solidFill>
                <a:effectLst/>
                <a:uLnTx/>
                <a:uFillTx/>
                <a:latin typeface="Cavolini" panose="03000502040302020204" pitchFamily="66" charset="0"/>
                <a:ea typeface="+mn-ea"/>
                <a:cs typeface="Cavolini" panose="03000502040302020204" pitchFamily="66" charset="0"/>
              </a:rPr>
              <a:t>Work it </a:t>
            </a:r>
            <a:r>
              <a:rPr kumimoji="0" lang="en-US" sz="2133" b="0" i="0" u="none" strike="noStrike" kern="1200" cap="none" spc="0" normalizeH="0" baseline="0" noProof="0" dirty="0" smtClean="0">
                <a:ln>
                  <a:noFill/>
                </a:ln>
                <a:solidFill>
                  <a:prstClr val="white"/>
                </a:solidFill>
                <a:effectLst/>
                <a:uLnTx/>
                <a:uFillTx/>
                <a:latin typeface="Cavolini" panose="03000502040302020204" pitchFamily="66" charset="0"/>
                <a:ea typeface="+mn-ea"/>
                <a:cs typeface="Cavolini" panose="03000502040302020204" pitchFamily="66" charset="0"/>
              </a:rPr>
              <a:t>out – Counting</a:t>
            </a:r>
            <a:r>
              <a:rPr kumimoji="0" lang="en-US" sz="2133" b="0" i="0" u="none" strike="noStrike" kern="1200" cap="none" spc="0" normalizeH="0" noProof="0" dirty="0" smtClean="0">
                <a:ln>
                  <a:noFill/>
                </a:ln>
                <a:solidFill>
                  <a:prstClr val="white"/>
                </a:solidFill>
                <a:effectLst/>
                <a:uLnTx/>
                <a:uFillTx/>
                <a:latin typeface="Cavolini" panose="03000502040302020204" pitchFamily="66" charset="0"/>
                <a:ea typeface="+mn-ea"/>
                <a:cs typeface="Cavolini" panose="03000502040302020204" pitchFamily="66" charset="0"/>
              </a:rPr>
              <a:t> Collections</a:t>
            </a:r>
            <a:endParaRPr kumimoji="0" lang="en-US" sz="2133" b="0" i="0" u="none" strike="noStrike" kern="1200" cap="none" spc="0" normalizeH="0" baseline="0" noProof="0" dirty="0">
              <a:ln>
                <a:noFill/>
              </a:ln>
              <a:solidFill>
                <a:prstClr val="white"/>
              </a:solidFill>
              <a:effectLst/>
              <a:uLnTx/>
              <a:uFillTx/>
              <a:latin typeface="Cavolini" panose="03000502040302020204" pitchFamily="66" charset="0"/>
              <a:ea typeface="+mn-ea"/>
              <a:cs typeface="Cavolini" panose="03000502040302020204" pitchFamily="66" charset="0"/>
            </a:endParaRPr>
          </a:p>
        </p:txBody>
      </p:sp>
      <p:sp>
        <p:nvSpPr>
          <p:cNvPr id="27" name="Rectangle 26">
            <a:extLst>
              <a:ext uri="{FF2B5EF4-FFF2-40B4-BE49-F238E27FC236}">
                <a16:creationId xmlns:a16="http://schemas.microsoft.com/office/drawing/2014/main" id="{2FFE1002-E844-3642-A0B9-10BEEFD39A80}"/>
              </a:ext>
            </a:extLst>
          </p:cNvPr>
          <p:cNvSpPr/>
          <p:nvPr/>
        </p:nvSpPr>
        <p:spPr>
          <a:xfrm>
            <a:off x="200526" y="232206"/>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 xmlns:ask="http://schemas.microsoft.com/office/drawing/2018/sketchyshapes" sd="1219033472">
                  <a:prstGeom prst="rect">
                    <a:avLst/>
                  </a:prstGeom>
                  <ask:type>
                    <ask:lineSketchScribble/>
                  </ask:type>
                </ask:lineSketchStyleProps>
              </a:ext>
            </a:extLst>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4800" b="0" i="0" u="none" strike="noStrike" kern="1200" cap="none" spc="0" normalizeH="0" baseline="0" noProof="0" dirty="0">
                <a:ln>
                  <a:noFill/>
                </a:ln>
                <a:solidFill>
                  <a:prstClr val="black"/>
                </a:solidFill>
                <a:effectLst/>
                <a:uLnTx/>
                <a:uFillTx/>
                <a:latin typeface="Bradley Hand" pitchFamily="2" charset="77"/>
                <a:ea typeface="+mn-ea"/>
                <a:cs typeface="+mn-cs"/>
              </a:rPr>
              <a:t>2</a:t>
            </a:r>
            <a:endParaRPr kumimoji="0" lang="en-US" sz="4800" b="0" i="0" u="none" strike="noStrike" kern="1200" cap="none" spc="0" normalizeH="0" baseline="0" noProof="0" dirty="0">
              <a:ln>
                <a:noFill/>
              </a:ln>
              <a:solidFill>
                <a:prstClr val="black"/>
              </a:solidFill>
              <a:effectLst/>
              <a:uLnTx/>
              <a:uFillTx/>
              <a:latin typeface="Bradley Hand" pitchFamily="2" charset="77"/>
              <a:ea typeface="+mn-ea"/>
              <a:cs typeface="+mn-cs"/>
            </a:endParaRPr>
          </a:p>
        </p:txBody>
      </p:sp>
      <p:sp>
        <p:nvSpPr>
          <p:cNvPr id="2" name="TextBox 1">
            <a:extLst>
              <a:ext uri="{FF2B5EF4-FFF2-40B4-BE49-F238E27FC236}">
                <a16:creationId xmlns:a16="http://schemas.microsoft.com/office/drawing/2014/main" id="{4535DED3-E5DD-3949-A266-11039620B4C5}"/>
              </a:ext>
            </a:extLst>
          </p:cNvPr>
          <p:cNvSpPr txBox="1"/>
          <p:nvPr/>
        </p:nvSpPr>
        <p:spPr>
          <a:xfrm>
            <a:off x="533399" y="1220205"/>
            <a:ext cx="111252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smtClean="0">
                <a:solidFill>
                  <a:prstClr val="black"/>
                </a:solidFill>
                <a:latin typeface="Calibri"/>
              </a:rPr>
              <a:t>Today we will be learning to count collections in different ways.  </a:t>
            </a:r>
            <a:endParaRPr lang="en-US" sz="2400" dirty="0">
              <a:solidFill>
                <a:prstClr val="black"/>
              </a:solidFill>
              <a:latin typeface="Calibri"/>
            </a:endParaRPr>
          </a:p>
        </p:txBody>
      </p:sp>
      <p:pic>
        <p:nvPicPr>
          <p:cNvPr id="9" name="Picture 8"/>
          <p:cNvPicPr>
            <a:picLocks noChangeAspect="1"/>
          </p:cNvPicPr>
          <p:nvPr/>
        </p:nvPicPr>
        <p:blipFill>
          <a:blip r:embed="rId3"/>
          <a:stretch>
            <a:fillRect/>
          </a:stretch>
        </p:blipFill>
        <p:spPr>
          <a:xfrm>
            <a:off x="7563677" y="5319204"/>
            <a:ext cx="746482" cy="819667"/>
          </a:xfrm>
          <a:prstGeom prst="rect">
            <a:avLst/>
          </a:prstGeom>
        </p:spPr>
      </p:pic>
      <p:pic>
        <p:nvPicPr>
          <p:cNvPr id="19" name="Picture 18"/>
          <p:cNvPicPr>
            <a:picLocks noChangeAspect="1"/>
          </p:cNvPicPr>
          <p:nvPr/>
        </p:nvPicPr>
        <p:blipFill>
          <a:blip r:embed="rId4"/>
          <a:stretch>
            <a:fillRect/>
          </a:stretch>
        </p:blipFill>
        <p:spPr>
          <a:xfrm>
            <a:off x="8878881" y="4159567"/>
            <a:ext cx="1181100" cy="1057275"/>
          </a:xfrm>
          <a:prstGeom prst="rect">
            <a:avLst/>
          </a:prstGeom>
        </p:spPr>
      </p:pic>
      <p:pic>
        <p:nvPicPr>
          <p:cNvPr id="23" name="Picture 22"/>
          <p:cNvPicPr>
            <a:picLocks noChangeAspect="1"/>
          </p:cNvPicPr>
          <p:nvPr/>
        </p:nvPicPr>
        <p:blipFill>
          <a:blip r:embed="rId5"/>
          <a:stretch>
            <a:fillRect/>
          </a:stretch>
        </p:blipFill>
        <p:spPr>
          <a:xfrm>
            <a:off x="8936274" y="4676425"/>
            <a:ext cx="857250" cy="933450"/>
          </a:xfrm>
          <a:prstGeom prst="rect">
            <a:avLst/>
          </a:prstGeom>
        </p:spPr>
      </p:pic>
      <p:pic>
        <p:nvPicPr>
          <p:cNvPr id="25" name="Picture 24"/>
          <p:cNvPicPr>
            <a:picLocks noChangeAspect="1"/>
          </p:cNvPicPr>
          <p:nvPr/>
        </p:nvPicPr>
        <p:blipFill>
          <a:blip r:embed="rId6"/>
          <a:stretch>
            <a:fillRect/>
          </a:stretch>
        </p:blipFill>
        <p:spPr>
          <a:xfrm>
            <a:off x="7009328" y="3365053"/>
            <a:ext cx="702572" cy="717209"/>
          </a:xfrm>
          <a:prstGeom prst="rect">
            <a:avLst/>
          </a:prstGeom>
        </p:spPr>
      </p:pic>
      <p:pic>
        <p:nvPicPr>
          <p:cNvPr id="26" name="Picture 25"/>
          <p:cNvPicPr>
            <a:picLocks noChangeAspect="1"/>
          </p:cNvPicPr>
          <p:nvPr/>
        </p:nvPicPr>
        <p:blipFill>
          <a:blip r:embed="rId3"/>
          <a:stretch>
            <a:fillRect/>
          </a:stretch>
        </p:blipFill>
        <p:spPr>
          <a:xfrm>
            <a:off x="7480121" y="3629020"/>
            <a:ext cx="746482" cy="819667"/>
          </a:xfrm>
          <a:prstGeom prst="rect">
            <a:avLst/>
          </a:prstGeom>
        </p:spPr>
      </p:pic>
      <p:pic>
        <p:nvPicPr>
          <p:cNvPr id="31" name="Picture 30"/>
          <p:cNvPicPr>
            <a:picLocks noChangeAspect="1"/>
          </p:cNvPicPr>
          <p:nvPr/>
        </p:nvPicPr>
        <p:blipFill>
          <a:blip r:embed="rId7"/>
          <a:stretch>
            <a:fillRect/>
          </a:stretch>
        </p:blipFill>
        <p:spPr>
          <a:xfrm>
            <a:off x="8312319" y="3472879"/>
            <a:ext cx="847725" cy="704850"/>
          </a:xfrm>
          <a:prstGeom prst="rect">
            <a:avLst/>
          </a:prstGeom>
        </p:spPr>
      </p:pic>
      <p:pic>
        <p:nvPicPr>
          <p:cNvPr id="32" name="Picture 31"/>
          <p:cNvPicPr>
            <a:picLocks noChangeAspect="1"/>
          </p:cNvPicPr>
          <p:nvPr/>
        </p:nvPicPr>
        <p:blipFill>
          <a:blip r:embed="rId8"/>
          <a:stretch>
            <a:fillRect/>
          </a:stretch>
        </p:blipFill>
        <p:spPr>
          <a:xfrm>
            <a:off x="8438223" y="5295000"/>
            <a:ext cx="857250" cy="838200"/>
          </a:xfrm>
          <a:prstGeom prst="rect">
            <a:avLst/>
          </a:prstGeom>
        </p:spPr>
      </p:pic>
      <p:pic>
        <p:nvPicPr>
          <p:cNvPr id="33" name="Picture 32"/>
          <p:cNvPicPr>
            <a:picLocks noChangeAspect="1"/>
          </p:cNvPicPr>
          <p:nvPr/>
        </p:nvPicPr>
        <p:blipFill>
          <a:blip r:embed="rId9"/>
          <a:stretch>
            <a:fillRect/>
          </a:stretch>
        </p:blipFill>
        <p:spPr>
          <a:xfrm>
            <a:off x="7576631" y="4594739"/>
            <a:ext cx="904875" cy="942975"/>
          </a:xfrm>
          <a:prstGeom prst="rect">
            <a:avLst/>
          </a:prstGeom>
        </p:spPr>
      </p:pic>
      <p:pic>
        <p:nvPicPr>
          <p:cNvPr id="34" name="Picture 33"/>
          <p:cNvPicPr>
            <a:picLocks noChangeAspect="1"/>
          </p:cNvPicPr>
          <p:nvPr/>
        </p:nvPicPr>
        <p:blipFill>
          <a:blip r:embed="rId10"/>
          <a:stretch>
            <a:fillRect/>
          </a:stretch>
        </p:blipFill>
        <p:spPr>
          <a:xfrm>
            <a:off x="7981426" y="4217845"/>
            <a:ext cx="1211506" cy="1021127"/>
          </a:xfrm>
          <a:prstGeom prst="rect">
            <a:avLst/>
          </a:prstGeom>
        </p:spPr>
      </p:pic>
      <p:pic>
        <p:nvPicPr>
          <p:cNvPr id="36" name="Picture 35"/>
          <p:cNvPicPr>
            <a:picLocks noChangeAspect="1"/>
          </p:cNvPicPr>
          <p:nvPr/>
        </p:nvPicPr>
        <p:blipFill>
          <a:blip r:embed="rId9"/>
          <a:stretch>
            <a:fillRect/>
          </a:stretch>
        </p:blipFill>
        <p:spPr>
          <a:xfrm>
            <a:off x="9016993" y="3317349"/>
            <a:ext cx="904875" cy="942975"/>
          </a:xfrm>
          <a:prstGeom prst="rect">
            <a:avLst/>
          </a:prstGeom>
        </p:spPr>
      </p:pic>
      <p:grpSp>
        <p:nvGrpSpPr>
          <p:cNvPr id="6" name="Group 5"/>
          <p:cNvGrpSpPr/>
          <p:nvPr/>
        </p:nvGrpSpPr>
        <p:grpSpPr>
          <a:xfrm>
            <a:off x="6400799" y="2773509"/>
            <a:ext cx="4533089" cy="3724567"/>
            <a:chOff x="7244400" y="3289672"/>
            <a:chExt cx="3318754" cy="2726910"/>
          </a:xfrm>
        </p:grpSpPr>
        <p:sp>
          <p:nvSpPr>
            <p:cNvPr id="4" name="Trapezoid 3"/>
            <p:cNvSpPr/>
            <p:nvPr/>
          </p:nvSpPr>
          <p:spPr>
            <a:xfrm rot="10800000">
              <a:off x="7351927" y="3476743"/>
              <a:ext cx="3103700" cy="2539839"/>
            </a:xfrm>
            <a:prstGeom prst="trapezoid">
              <a:avLst/>
            </a:prstGeom>
            <a:no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CA"/>
            </a:p>
          </p:txBody>
        </p:sp>
        <p:sp>
          <p:nvSpPr>
            <p:cNvPr id="5" name="Can 4"/>
            <p:cNvSpPr/>
            <p:nvPr/>
          </p:nvSpPr>
          <p:spPr>
            <a:xfrm>
              <a:off x="7244400" y="3289672"/>
              <a:ext cx="3318754" cy="493000"/>
            </a:xfrm>
            <a:prstGeom prst="can">
              <a:avLst/>
            </a:prstGeom>
            <a:solidFill>
              <a:srgbClr val="FFFFFF"/>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CA"/>
            </a:p>
          </p:txBody>
        </p:sp>
      </p:grpSp>
    </p:spTree>
    <p:extLst>
      <p:ext uri="{BB962C8B-B14F-4D97-AF65-F5344CB8AC3E}">
        <p14:creationId xmlns:p14="http://schemas.microsoft.com/office/powerpoint/2010/main" val="247232562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3" name="Round Diagonal Corner Rectangle 2">
            <a:extLst>
              <a:ext uri="{FF2B5EF4-FFF2-40B4-BE49-F238E27FC236}">
                <a16:creationId xmlns:a16="http://schemas.microsoft.com/office/drawing/2014/main" id="{BFA02294-7002-6347-BD03-F6D435E893BC}"/>
              </a:ext>
            </a:extLst>
          </p:cNvPr>
          <p:cNvSpPr/>
          <p:nvPr/>
        </p:nvSpPr>
        <p:spPr>
          <a:xfrm>
            <a:off x="97044" y="128565"/>
            <a:ext cx="11997911" cy="6607791"/>
          </a:xfrm>
          <a:prstGeom prst="round2DiagRect">
            <a:avLst/>
          </a:prstGeom>
          <a:noFill/>
          <a:ln w="38100">
            <a:solidFill>
              <a:srgbClr val="9203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22" name="TextBox 21">
            <a:extLst>
              <a:ext uri="{FF2B5EF4-FFF2-40B4-BE49-F238E27FC236}">
                <a16:creationId xmlns:a16="http://schemas.microsoft.com/office/drawing/2014/main" id="{5426E6A3-570D-9245-B1C4-C4CA4683A894}"/>
              </a:ext>
            </a:extLst>
          </p:cNvPr>
          <p:cNvSpPr txBox="1"/>
          <p:nvPr/>
        </p:nvSpPr>
        <p:spPr>
          <a:xfrm>
            <a:off x="1036958" y="437422"/>
            <a:ext cx="4557018" cy="420564"/>
          </a:xfrm>
          <a:prstGeom prst="rect">
            <a:avLst/>
          </a:prstGeom>
          <a:solidFill>
            <a:srgbClr val="C00000"/>
          </a:solidFill>
          <a:ln w="28575">
            <a:solidFill>
              <a:srgbClr val="920305"/>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33" b="0" i="0" u="none" strike="noStrike" kern="1200" cap="none" spc="0" normalizeH="0" baseline="0" noProof="0" dirty="0">
                <a:ln>
                  <a:noFill/>
                </a:ln>
                <a:solidFill>
                  <a:prstClr val="white"/>
                </a:solidFill>
                <a:effectLst/>
                <a:uLnTx/>
                <a:uFillTx/>
                <a:latin typeface="Cavolini" panose="03000502040302020204" pitchFamily="66" charset="0"/>
                <a:ea typeface="+mn-ea"/>
                <a:cs typeface="Cavolini" panose="03000502040302020204" pitchFamily="66" charset="0"/>
              </a:rPr>
              <a:t>Work it </a:t>
            </a:r>
            <a:r>
              <a:rPr kumimoji="0" lang="en-US" sz="2133" b="0" i="0" u="none" strike="noStrike" kern="1200" cap="none" spc="0" normalizeH="0" baseline="0" noProof="0" dirty="0" smtClean="0">
                <a:ln>
                  <a:noFill/>
                </a:ln>
                <a:solidFill>
                  <a:prstClr val="white"/>
                </a:solidFill>
                <a:effectLst/>
                <a:uLnTx/>
                <a:uFillTx/>
                <a:latin typeface="Cavolini" panose="03000502040302020204" pitchFamily="66" charset="0"/>
                <a:ea typeface="+mn-ea"/>
                <a:cs typeface="Cavolini" panose="03000502040302020204" pitchFamily="66" charset="0"/>
              </a:rPr>
              <a:t>out – Counting</a:t>
            </a:r>
            <a:r>
              <a:rPr kumimoji="0" lang="en-US" sz="2133" b="0" i="0" u="none" strike="noStrike" kern="1200" cap="none" spc="0" normalizeH="0" noProof="0" dirty="0" smtClean="0">
                <a:ln>
                  <a:noFill/>
                </a:ln>
                <a:solidFill>
                  <a:prstClr val="white"/>
                </a:solidFill>
                <a:effectLst/>
                <a:uLnTx/>
                <a:uFillTx/>
                <a:latin typeface="Cavolini" panose="03000502040302020204" pitchFamily="66" charset="0"/>
                <a:ea typeface="+mn-ea"/>
                <a:cs typeface="Cavolini" panose="03000502040302020204" pitchFamily="66" charset="0"/>
              </a:rPr>
              <a:t> Collections</a:t>
            </a:r>
            <a:endParaRPr kumimoji="0" lang="en-US" sz="2133" b="0" i="0" u="none" strike="noStrike" kern="1200" cap="none" spc="0" normalizeH="0" baseline="0" noProof="0" dirty="0">
              <a:ln>
                <a:noFill/>
              </a:ln>
              <a:solidFill>
                <a:prstClr val="white"/>
              </a:solidFill>
              <a:effectLst/>
              <a:uLnTx/>
              <a:uFillTx/>
              <a:latin typeface="Cavolini" panose="03000502040302020204" pitchFamily="66" charset="0"/>
              <a:ea typeface="+mn-ea"/>
              <a:cs typeface="Cavolini" panose="03000502040302020204" pitchFamily="66" charset="0"/>
            </a:endParaRPr>
          </a:p>
        </p:txBody>
      </p:sp>
      <p:sp>
        <p:nvSpPr>
          <p:cNvPr id="27" name="Rectangle 26">
            <a:extLst>
              <a:ext uri="{FF2B5EF4-FFF2-40B4-BE49-F238E27FC236}">
                <a16:creationId xmlns:a16="http://schemas.microsoft.com/office/drawing/2014/main" id="{2FFE1002-E844-3642-A0B9-10BEEFD39A80}"/>
              </a:ext>
            </a:extLst>
          </p:cNvPr>
          <p:cNvSpPr/>
          <p:nvPr/>
        </p:nvSpPr>
        <p:spPr>
          <a:xfrm>
            <a:off x="200526" y="232206"/>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 xmlns:ask="http://schemas.microsoft.com/office/drawing/2018/sketchyshapes" sd="1219033472">
                  <a:prstGeom prst="rect">
                    <a:avLst/>
                  </a:prstGeom>
                  <ask:type>
                    <ask:lineSketchScribble/>
                  </ask:type>
                </ask:lineSketchStyleProps>
              </a:ext>
            </a:extLst>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4800" b="0" i="0" u="none" strike="noStrike" kern="1200" cap="none" spc="0" normalizeH="0" baseline="0" noProof="0" dirty="0">
                <a:ln>
                  <a:noFill/>
                </a:ln>
                <a:solidFill>
                  <a:prstClr val="black"/>
                </a:solidFill>
                <a:effectLst/>
                <a:uLnTx/>
                <a:uFillTx/>
                <a:latin typeface="Bradley Hand" pitchFamily="2" charset="77"/>
                <a:ea typeface="+mn-ea"/>
                <a:cs typeface="+mn-cs"/>
              </a:rPr>
              <a:t>2</a:t>
            </a:r>
            <a:endParaRPr kumimoji="0" lang="en-US" sz="4800" b="0" i="0" u="none" strike="noStrike" kern="1200" cap="none" spc="0" normalizeH="0" baseline="0" noProof="0" dirty="0">
              <a:ln>
                <a:noFill/>
              </a:ln>
              <a:solidFill>
                <a:prstClr val="black"/>
              </a:solidFill>
              <a:effectLst/>
              <a:uLnTx/>
              <a:uFillTx/>
              <a:latin typeface="Bradley Hand" pitchFamily="2" charset="77"/>
              <a:ea typeface="+mn-ea"/>
              <a:cs typeface="+mn-cs"/>
            </a:endParaRPr>
          </a:p>
        </p:txBody>
      </p:sp>
      <p:sp>
        <p:nvSpPr>
          <p:cNvPr id="2" name="TextBox 1">
            <a:extLst>
              <a:ext uri="{FF2B5EF4-FFF2-40B4-BE49-F238E27FC236}">
                <a16:creationId xmlns:a16="http://schemas.microsoft.com/office/drawing/2014/main" id="{4535DED3-E5DD-3949-A266-11039620B4C5}"/>
              </a:ext>
            </a:extLst>
          </p:cNvPr>
          <p:cNvSpPr txBox="1"/>
          <p:nvPr/>
        </p:nvSpPr>
        <p:spPr>
          <a:xfrm>
            <a:off x="533399" y="989203"/>
            <a:ext cx="11125200"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smtClean="0">
                <a:solidFill>
                  <a:prstClr val="black"/>
                </a:solidFill>
                <a:latin typeface="Calibri"/>
              </a:rPr>
              <a:t>My grandma gave me some buttons to add to my collection.  I would like to find out how many buttons there are.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dirty="0">
              <a:solidFill>
                <a:prstClr val="black"/>
              </a:solidFill>
              <a:latin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smtClean="0">
                <a:solidFill>
                  <a:prstClr val="black"/>
                </a:solidFill>
                <a:latin typeface="Calibri"/>
              </a:rPr>
              <a:t>Think about a way we can count this collection of buttons?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dirty="0">
              <a:solidFill>
                <a:prstClr val="black"/>
              </a:solidFill>
              <a:latin typeface="Calibri"/>
            </a:endParaRPr>
          </a:p>
        </p:txBody>
      </p:sp>
      <p:pic>
        <p:nvPicPr>
          <p:cNvPr id="42" name="Picture 41"/>
          <p:cNvPicPr>
            <a:picLocks noChangeAspect="1"/>
          </p:cNvPicPr>
          <p:nvPr/>
        </p:nvPicPr>
        <p:blipFill>
          <a:blip r:embed="rId3"/>
          <a:stretch>
            <a:fillRect/>
          </a:stretch>
        </p:blipFill>
        <p:spPr>
          <a:xfrm>
            <a:off x="5260427" y="4736645"/>
            <a:ext cx="746482" cy="819667"/>
          </a:xfrm>
          <a:prstGeom prst="rect">
            <a:avLst/>
          </a:prstGeom>
        </p:spPr>
      </p:pic>
      <p:pic>
        <p:nvPicPr>
          <p:cNvPr id="43" name="Picture 42"/>
          <p:cNvPicPr>
            <a:picLocks noChangeAspect="1"/>
          </p:cNvPicPr>
          <p:nvPr/>
        </p:nvPicPr>
        <p:blipFill>
          <a:blip r:embed="rId4"/>
          <a:stretch>
            <a:fillRect/>
          </a:stretch>
        </p:blipFill>
        <p:spPr>
          <a:xfrm>
            <a:off x="3569389" y="4617842"/>
            <a:ext cx="1181100" cy="1057275"/>
          </a:xfrm>
          <a:prstGeom prst="rect">
            <a:avLst/>
          </a:prstGeom>
        </p:spPr>
      </p:pic>
      <p:pic>
        <p:nvPicPr>
          <p:cNvPr id="44" name="Picture 43"/>
          <p:cNvPicPr>
            <a:picLocks noChangeAspect="1"/>
          </p:cNvPicPr>
          <p:nvPr/>
        </p:nvPicPr>
        <p:blipFill>
          <a:blip r:embed="rId5"/>
          <a:stretch>
            <a:fillRect/>
          </a:stretch>
        </p:blipFill>
        <p:spPr>
          <a:xfrm>
            <a:off x="7437567" y="4655857"/>
            <a:ext cx="857250" cy="933450"/>
          </a:xfrm>
          <a:prstGeom prst="rect">
            <a:avLst/>
          </a:prstGeom>
        </p:spPr>
      </p:pic>
      <p:pic>
        <p:nvPicPr>
          <p:cNvPr id="45" name="Picture 44"/>
          <p:cNvPicPr>
            <a:picLocks noChangeAspect="1"/>
          </p:cNvPicPr>
          <p:nvPr/>
        </p:nvPicPr>
        <p:blipFill>
          <a:blip r:embed="rId6"/>
          <a:stretch>
            <a:fillRect/>
          </a:stretch>
        </p:blipFill>
        <p:spPr>
          <a:xfrm>
            <a:off x="3567148" y="5834779"/>
            <a:ext cx="702572" cy="717209"/>
          </a:xfrm>
          <a:prstGeom prst="rect">
            <a:avLst/>
          </a:prstGeom>
        </p:spPr>
      </p:pic>
      <p:pic>
        <p:nvPicPr>
          <p:cNvPr id="46" name="Picture 45"/>
          <p:cNvPicPr>
            <a:picLocks noChangeAspect="1"/>
          </p:cNvPicPr>
          <p:nvPr/>
        </p:nvPicPr>
        <p:blipFill>
          <a:blip r:embed="rId3"/>
          <a:stretch>
            <a:fillRect/>
          </a:stretch>
        </p:blipFill>
        <p:spPr>
          <a:xfrm>
            <a:off x="7437567" y="5556312"/>
            <a:ext cx="746482" cy="819667"/>
          </a:xfrm>
          <a:prstGeom prst="rect">
            <a:avLst/>
          </a:prstGeom>
        </p:spPr>
      </p:pic>
      <p:pic>
        <p:nvPicPr>
          <p:cNvPr id="47" name="Picture 46"/>
          <p:cNvPicPr>
            <a:picLocks noChangeAspect="1"/>
          </p:cNvPicPr>
          <p:nvPr/>
        </p:nvPicPr>
        <p:blipFill>
          <a:blip r:embed="rId7"/>
          <a:stretch>
            <a:fillRect/>
          </a:stretch>
        </p:blipFill>
        <p:spPr>
          <a:xfrm>
            <a:off x="2537483" y="4617842"/>
            <a:ext cx="847725" cy="704850"/>
          </a:xfrm>
          <a:prstGeom prst="rect">
            <a:avLst/>
          </a:prstGeom>
        </p:spPr>
      </p:pic>
      <p:pic>
        <p:nvPicPr>
          <p:cNvPr id="48" name="Picture 47"/>
          <p:cNvPicPr>
            <a:picLocks noChangeAspect="1"/>
          </p:cNvPicPr>
          <p:nvPr/>
        </p:nvPicPr>
        <p:blipFill>
          <a:blip r:embed="rId8"/>
          <a:stretch>
            <a:fillRect/>
          </a:stretch>
        </p:blipFill>
        <p:spPr>
          <a:xfrm>
            <a:off x="4847494" y="5819332"/>
            <a:ext cx="857250" cy="838200"/>
          </a:xfrm>
          <a:prstGeom prst="rect">
            <a:avLst/>
          </a:prstGeom>
        </p:spPr>
      </p:pic>
      <p:pic>
        <p:nvPicPr>
          <p:cNvPr id="49" name="Picture 48"/>
          <p:cNvPicPr>
            <a:picLocks noChangeAspect="1"/>
          </p:cNvPicPr>
          <p:nvPr/>
        </p:nvPicPr>
        <p:blipFill>
          <a:blip r:embed="rId9"/>
          <a:stretch>
            <a:fillRect/>
          </a:stretch>
        </p:blipFill>
        <p:spPr>
          <a:xfrm>
            <a:off x="6440777" y="4265157"/>
            <a:ext cx="904875" cy="942975"/>
          </a:xfrm>
          <a:prstGeom prst="rect">
            <a:avLst/>
          </a:prstGeom>
        </p:spPr>
      </p:pic>
      <p:pic>
        <p:nvPicPr>
          <p:cNvPr id="50" name="Picture 49"/>
          <p:cNvPicPr>
            <a:picLocks noChangeAspect="1"/>
          </p:cNvPicPr>
          <p:nvPr/>
        </p:nvPicPr>
        <p:blipFill>
          <a:blip r:embed="rId10"/>
          <a:stretch>
            <a:fillRect/>
          </a:stretch>
        </p:blipFill>
        <p:spPr>
          <a:xfrm>
            <a:off x="5935752" y="5530861"/>
            <a:ext cx="1211506" cy="1021127"/>
          </a:xfrm>
          <a:prstGeom prst="rect">
            <a:avLst/>
          </a:prstGeom>
        </p:spPr>
      </p:pic>
      <p:pic>
        <p:nvPicPr>
          <p:cNvPr id="51" name="Picture 50"/>
          <p:cNvPicPr>
            <a:picLocks noChangeAspect="1"/>
          </p:cNvPicPr>
          <p:nvPr/>
        </p:nvPicPr>
        <p:blipFill>
          <a:blip r:embed="rId9"/>
          <a:stretch>
            <a:fillRect/>
          </a:stretch>
        </p:blipFill>
        <p:spPr>
          <a:xfrm>
            <a:off x="2446196" y="5530861"/>
            <a:ext cx="904875" cy="942975"/>
          </a:xfrm>
          <a:prstGeom prst="rect">
            <a:avLst/>
          </a:prstGeom>
        </p:spPr>
      </p:pic>
      <p:grpSp>
        <p:nvGrpSpPr>
          <p:cNvPr id="52" name="Group 51"/>
          <p:cNvGrpSpPr/>
          <p:nvPr/>
        </p:nvGrpSpPr>
        <p:grpSpPr>
          <a:xfrm rot="14139004">
            <a:off x="8346104" y="2145339"/>
            <a:ext cx="2746691" cy="2356916"/>
            <a:chOff x="7244400" y="3289672"/>
            <a:chExt cx="3318754" cy="2726910"/>
          </a:xfrm>
        </p:grpSpPr>
        <p:sp>
          <p:nvSpPr>
            <p:cNvPr id="53" name="Trapezoid 52"/>
            <p:cNvSpPr/>
            <p:nvPr/>
          </p:nvSpPr>
          <p:spPr>
            <a:xfrm rot="10800000">
              <a:off x="7351927" y="3476743"/>
              <a:ext cx="3103700" cy="2539839"/>
            </a:xfrm>
            <a:prstGeom prst="trapezoid">
              <a:avLst/>
            </a:prstGeom>
            <a:no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CA"/>
            </a:p>
          </p:txBody>
        </p:sp>
        <p:sp>
          <p:nvSpPr>
            <p:cNvPr id="54" name="Can 53"/>
            <p:cNvSpPr/>
            <p:nvPr/>
          </p:nvSpPr>
          <p:spPr>
            <a:xfrm>
              <a:off x="7244400" y="3289672"/>
              <a:ext cx="3318754" cy="493000"/>
            </a:xfrm>
            <a:prstGeom prst="can">
              <a:avLst/>
            </a:prstGeom>
            <a:solidFill>
              <a:srgbClr val="FFFFFF"/>
            </a:solid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CA"/>
            </a:p>
          </p:txBody>
        </p:sp>
      </p:grpSp>
    </p:spTree>
    <p:extLst>
      <p:ext uri="{BB962C8B-B14F-4D97-AF65-F5344CB8AC3E}">
        <p14:creationId xmlns:p14="http://schemas.microsoft.com/office/powerpoint/2010/main" val="420416067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3" name="Round Diagonal Corner Rectangle 2">
            <a:extLst>
              <a:ext uri="{FF2B5EF4-FFF2-40B4-BE49-F238E27FC236}">
                <a16:creationId xmlns:a16="http://schemas.microsoft.com/office/drawing/2014/main" id="{BFA02294-7002-6347-BD03-F6D435E893BC}"/>
              </a:ext>
            </a:extLst>
          </p:cNvPr>
          <p:cNvSpPr/>
          <p:nvPr/>
        </p:nvSpPr>
        <p:spPr>
          <a:xfrm>
            <a:off x="97044" y="128565"/>
            <a:ext cx="11997911" cy="6607791"/>
          </a:xfrm>
          <a:prstGeom prst="round2DiagRect">
            <a:avLst/>
          </a:prstGeom>
          <a:noFill/>
          <a:ln w="38100">
            <a:solidFill>
              <a:srgbClr val="9203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22" name="TextBox 21">
            <a:extLst>
              <a:ext uri="{FF2B5EF4-FFF2-40B4-BE49-F238E27FC236}">
                <a16:creationId xmlns:a16="http://schemas.microsoft.com/office/drawing/2014/main" id="{5426E6A3-570D-9245-B1C4-C4CA4683A894}"/>
              </a:ext>
            </a:extLst>
          </p:cNvPr>
          <p:cNvSpPr txBox="1"/>
          <p:nvPr/>
        </p:nvSpPr>
        <p:spPr>
          <a:xfrm>
            <a:off x="1036958" y="437422"/>
            <a:ext cx="4557018" cy="420564"/>
          </a:xfrm>
          <a:prstGeom prst="rect">
            <a:avLst/>
          </a:prstGeom>
          <a:solidFill>
            <a:srgbClr val="C00000"/>
          </a:solidFill>
          <a:ln w="28575">
            <a:solidFill>
              <a:srgbClr val="920305"/>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33" b="0" i="0" u="none" strike="noStrike" kern="1200" cap="none" spc="0" normalizeH="0" baseline="0" noProof="0" dirty="0">
                <a:ln>
                  <a:noFill/>
                </a:ln>
                <a:solidFill>
                  <a:prstClr val="white"/>
                </a:solidFill>
                <a:effectLst/>
                <a:uLnTx/>
                <a:uFillTx/>
                <a:latin typeface="Cavolini" panose="03000502040302020204" pitchFamily="66" charset="0"/>
                <a:ea typeface="+mn-ea"/>
                <a:cs typeface="Cavolini" panose="03000502040302020204" pitchFamily="66" charset="0"/>
              </a:rPr>
              <a:t>Work it </a:t>
            </a:r>
            <a:r>
              <a:rPr kumimoji="0" lang="en-US" sz="2133" b="0" i="0" u="none" strike="noStrike" kern="1200" cap="none" spc="0" normalizeH="0" baseline="0" noProof="0" dirty="0" smtClean="0">
                <a:ln>
                  <a:noFill/>
                </a:ln>
                <a:solidFill>
                  <a:prstClr val="white"/>
                </a:solidFill>
                <a:effectLst/>
                <a:uLnTx/>
                <a:uFillTx/>
                <a:latin typeface="Cavolini" panose="03000502040302020204" pitchFamily="66" charset="0"/>
                <a:ea typeface="+mn-ea"/>
                <a:cs typeface="Cavolini" panose="03000502040302020204" pitchFamily="66" charset="0"/>
              </a:rPr>
              <a:t>out – Counting</a:t>
            </a:r>
            <a:r>
              <a:rPr kumimoji="0" lang="en-US" sz="2133" b="0" i="0" u="none" strike="noStrike" kern="1200" cap="none" spc="0" normalizeH="0" noProof="0" dirty="0" smtClean="0">
                <a:ln>
                  <a:noFill/>
                </a:ln>
                <a:solidFill>
                  <a:prstClr val="white"/>
                </a:solidFill>
                <a:effectLst/>
                <a:uLnTx/>
                <a:uFillTx/>
                <a:latin typeface="Cavolini" panose="03000502040302020204" pitchFamily="66" charset="0"/>
                <a:ea typeface="+mn-ea"/>
                <a:cs typeface="Cavolini" panose="03000502040302020204" pitchFamily="66" charset="0"/>
              </a:rPr>
              <a:t> Collections</a:t>
            </a:r>
            <a:endParaRPr kumimoji="0" lang="en-US" sz="2133" b="0" i="0" u="none" strike="noStrike" kern="1200" cap="none" spc="0" normalizeH="0" baseline="0" noProof="0" dirty="0">
              <a:ln>
                <a:noFill/>
              </a:ln>
              <a:solidFill>
                <a:prstClr val="white"/>
              </a:solidFill>
              <a:effectLst/>
              <a:uLnTx/>
              <a:uFillTx/>
              <a:latin typeface="Cavolini" panose="03000502040302020204" pitchFamily="66" charset="0"/>
              <a:ea typeface="+mn-ea"/>
              <a:cs typeface="Cavolini" panose="03000502040302020204" pitchFamily="66" charset="0"/>
            </a:endParaRPr>
          </a:p>
        </p:txBody>
      </p:sp>
      <p:sp>
        <p:nvSpPr>
          <p:cNvPr id="27" name="Rectangle 26">
            <a:extLst>
              <a:ext uri="{FF2B5EF4-FFF2-40B4-BE49-F238E27FC236}">
                <a16:creationId xmlns:a16="http://schemas.microsoft.com/office/drawing/2014/main" id="{2FFE1002-E844-3642-A0B9-10BEEFD39A80}"/>
              </a:ext>
            </a:extLst>
          </p:cNvPr>
          <p:cNvSpPr/>
          <p:nvPr/>
        </p:nvSpPr>
        <p:spPr>
          <a:xfrm>
            <a:off x="200526" y="232206"/>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 xmlns:ask="http://schemas.microsoft.com/office/drawing/2018/sketchyshapes" sd="1219033472">
                  <a:prstGeom prst="rect">
                    <a:avLst/>
                  </a:prstGeom>
                  <ask:type>
                    <ask:lineSketchScribble/>
                  </ask:type>
                </ask:lineSketchStyleProps>
              </a:ext>
            </a:extLst>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4800" b="0" i="0" u="none" strike="noStrike" kern="1200" cap="none" spc="0" normalizeH="0" baseline="0" noProof="0" dirty="0">
                <a:ln>
                  <a:noFill/>
                </a:ln>
                <a:solidFill>
                  <a:prstClr val="black"/>
                </a:solidFill>
                <a:effectLst/>
                <a:uLnTx/>
                <a:uFillTx/>
                <a:latin typeface="Bradley Hand" pitchFamily="2" charset="77"/>
                <a:ea typeface="+mn-ea"/>
                <a:cs typeface="+mn-cs"/>
              </a:rPr>
              <a:t>2</a:t>
            </a:r>
            <a:endParaRPr kumimoji="0" lang="en-US" sz="4800" b="0" i="0" u="none" strike="noStrike" kern="1200" cap="none" spc="0" normalizeH="0" baseline="0" noProof="0" dirty="0">
              <a:ln>
                <a:noFill/>
              </a:ln>
              <a:solidFill>
                <a:prstClr val="black"/>
              </a:solidFill>
              <a:effectLst/>
              <a:uLnTx/>
              <a:uFillTx/>
              <a:latin typeface="Bradley Hand" pitchFamily="2" charset="77"/>
              <a:ea typeface="+mn-ea"/>
              <a:cs typeface="+mn-cs"/>
            </a:endParaRPr>
          </a:p>
        </p:txBody>
      </p:sp>
      <p:sp>
        <p:nvSpPr>
          <p:cNvPr id="2" name="TextBox 1">
            <a:extLst>
              <a:ext uri="{FF2B5EF4-FFF2-40B4-BE49-F238E27FC236}">
                <a16:creationId xmlns:a16="http://schemas.microsoft.com/office/drawing/2014/main" id="{4535DED3-E5DD-3949-A266-11039620B4C5}"/>
              </a:ext>
            </a:extLst>
          </p:cNvPr>
          <p:cNvSpPr txBox="1"/>
          <p:nvPr/>
        </p:nvSpPr>
        <p:spPr>
          <a:xfrm>
            <a:off x="533399" y="989203"/>
            <a:ext cx="11125200" cy="30469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dirty="0">
              <a:solidFill>
                <a:prstClr val="black"/>
              </a:solidFill>
              <a:latin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smtClean="0">
                <a:solidFill>
                  <a:prstClr val="black"/>
                </a:solidFill>
                <a:latin typeface="Calibri"/>
              </a:rPr>
              <a:t>How could we count the buttons?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dirty="0">
              <a:solidFill>
                <a:prstClr val="black"/>
              </a:solidFill>
              <a:latin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smtClean="0">
                <a:solidFill>
                  <a:prstClr val="black"/>
                </a:solidFill>
                <a:latin typeface="Calibri"/>
              </a:rPr>
              <a:t>What  strategy could we use?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smtClean="0">
                <a:solidFill>
                  <a:prstClr val="black"/>
                </a:solidFill>
                <a:latin typeface="Calibri"/>
              </a:rPr>
              <a:t>How can we record the way we counted?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noProof="0" dirty="0" smtClean="0">
                <a:solidFill>
                  <a:prstClr val="black"/>
                </a:solidFill>
                <a:latin typeface="Calibri"/>
              </a:rPr>
              <a:t>Can we count the buttons in another way?</a:t>
            </a: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8280255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3" name="Round Diagonal Corner Rectangle 2">
            <a:extLst>
              <a:ext uri="{FF2B5EF4-FFF2-40B4-BE49-F238E27FC236}">
                <a16:creationId xmlns:a16="http://schemas.microsoft.com/office/drawing/2014/main" id="{BFA02294-7002-6347-BD03-F6D435E893BC}"/>
              </a:ext>
            </a:extLst>
          </p:cNvPr>
          <p:cNvSpPr/>
          <p:nvPr/>
        </p:nvSpPr>
        <p:spPr>
          <a:xfrm>
            <a:off x="97044" y="128565"/>
            <a:ext cx="11997911" cy="6607791"/>
          </a:xfrm>
          <a:prstGeom prst="round2DiagRect">
            <a:avLst/>
          </a:prstGeom>
          <a:noFill/>
          <a:ln w="38100">
            <a:solidFill>
              <a:srgbClr val="9203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22" name="TextBox 21">
            <a:extLst>
              <a:ext uri="{FF2B5EF4-FFF2-40B4-BE49-F238E27FC236}">
                <a16:creationId xmlns:a16="http://schemas.microsoft.com/office/drawing/2014/main" id="{5426E6A3-570D-9245-B1C4-C4CA4683A894}"/>
              </a:ext>
            </a:extLst>
          </p:cNvPr>
          <p:cNvSpPr txBox="1"/>
          <p:nvPr/>
        </p:nvSpPr>
        <p:spPr>
          <a:xfrm>
            <a:off x="1036958" y="437422"/>
            <a:ext cx="4557018" cy="420564"/>
          </a:xfrm>
          <a:prstGeom prst="rect">
            <a:avLst/>
          </a:prstGeom>
          <a:solidFill>
            <a:srgbClr val="C00000"/>
          </a:solidFill>
          <a:ln w="28575">
            <a:solidFill>
              <a:srgbClr val="920305"/>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33" b="0" i="0" u="none" strike="noStrike" kern="1200" cap="none" spc="0" normalizeH="0" baseline="0" noProof="0" dirty="0">
                <a:ln>
                  <a:noFill/>
                </a:ln>
                <a:solidFill>
                  <a:prstClr val="white"/>
                </a:solidFill>
                <a:effectLst/>
                <a:uLnTx/>
                <a:uFillTx/>
                <a:latin typeface="Cavolini" panose="03000502040302020204" pitchFamily="66" charset="0"/>
                <a:ea typeface="+mn-ea"/>
                <a:cs typeface="Cavolini" panose="03000502040302020204" pitchFamily="66" charset="0"/>
              </a:rPr>
              <a:t>Work it </a:t>
            </a:r>
            <a:r>
              <a:rPr kumimoji="0" lang="en-US" sz="2133" b="0" i="0" u="none" strike="noStrike" kern="1200" cap="none" spc="0" normalizeH="0" baseline="0" noProof="0" dirty="0" smtClean="0">
                <a:ln>
                  <a:noFill/>
                </a:ln>
                <a:solidFill>
                  <a:prstClr val="white"/>
                </a:solidFill>
                <a:effectLst/>
                <a:uLnTx/>
                <a:uFillTx/>
                <a:latin typeface="Cavolini" panose="03000502040302020204" pitchFamily="66" charset="0"/>
                <a:ea typeface="+mn-ea"/>
                <a:cs typeface="Cavolini" panose="03000502040302020204" pitchFamily="66" charset="0"/>
              </a:rPr>
              <a:t>out – Counting</a:t>
            </a:r>
            <a:r>
              <a:rPr kumimoji="0" lang="en-US" sz="2133" b="0" i="0" u="none" strike="noStrike" kern="1200" cap="none" spc="0" normalizeH="0" noProof="0" dirty="0" smtClean="0">
                <a:ln>
                  <a:noFill/>
                </a:ln>
                <a:solidFill>
                  <a:prstClr val="white"/>
                </a:solidFill>
                <a:effectLst/>
                <a:uLnTx/>
                <a:uFillTx/>
                <a:latin typeface="Cavolini" panose="03000502040302020204" pitchFamily="66" charset="0"/>
                <a:ea typeface="+mn-ea"/>
                <a:cs typeface="Cavolini" panose="03000502040302020204" pitchFamily="66" charset="0"/>
              </a:rPr>
              <a:t> Collections</a:t>
            </a:r>
            <a:endParaRPr kumimoji="0" lang="en-US" sz="2133" b="0" i="0" u="none" strike="noStrike" kern="1200" cap="none" spc="0" normalizeH="0" baseline="0" noProof="0" dirty="0">
              <a:ln>
                <a:noFill/>
              </a:ln>
              <a:solidFill>
                <a:prstClr val="white"/>
              </a:solidFill>
              <a:effectLst/>
              <a:uLnTx/>
              <a:uFillTx/>
              <a:latin typeface="Cavolini" panose="03000502040302020204" pitchFamily="66" charset="0"/>
              <a:ea typeface="+mn-ea"/>
              <a:cs typeface="Cavolini" panose="03000502040302020204" pitchFamily="66" charset="0"/>
            </a:endParaRPr>
          </a:p>
        </p:txBody>
      </p:sp>
      <p:sp>
        <p:nvSpPr>
          <p:cNvPr id="27" name="Rectangle 26">
            <a:extLst>
              <a:ext uri="{FF2B5EF4-FFF2-40B4-BE49-F238E27FC236}">
                <a16:creationId xmlns:a16="http://schemas.microsoft.com/office/drawing/2014/main" id="{2FFE1002-E844-3642-A0B9-10BEEFD39A80}"/>
              </a:ext>
            </a:extLst>
          </p:cNvPr>
          <p:cNvSpPr/>
          <p:nvPr/>
        </p:nvSpPr>
        <p:spPr>
          <a:xfrm>
            <a:off x="200526" y="232206"/>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 xmlns:ask="http://schemas.microsoft.com/office/drawing/2018/sketchyshapes" sd="1219033472">
                  <a:prstGeom prst="rect">
                    <a:avLst/>
                  </a:prstGeom>
                  <ask:type>
                    <ask:lineSketchScribble/>
                  </ask:type>
                </ask:lineSketchStyleProps>
              </a:ext>
            </a:extLst>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4800" b="0" i="0" u="none" strike="noStrike" kern="1200" cap="none" spc="0" normalizeH="0" baseline="0" noProof="0" dirty="0">
                <a:ln>
                  <a:noFill/>
                </a:ln>
                <a:solidFill>
                  <a:prstClr val="black"/>
                </a:solidFill>
                <a:effectLst/>
                <a:uLnTx/>
                <a:uFillTx/>
                <a:latin typeface="Bradley Hand" pitchFamily="2" charset="77"/>
                <a:ea typeface="+mn-ea"/>
                <a:cs typeface="+mn-cs"/>
              </a:rPr>
              <a:t>2</a:t>
            </a:r>
            <a:endParaRPr kumimoji="0" lang="en-US" sz="4800" b="0" i="0" u="none" strike="noStrike" kern="1200" cap="none" spc="0" normalizeH="0" baseline="0" noProof="0" dirty="0">
              <a:ln>
                <a:noFill/>
              </a:ln>
              <a:solidFill>
                <a:prstClr val="black"/>
              </a:solidFill>
              <a:effectLst/>
              <a:uLnTx/>
              <a:uFillTx/>
              <a:latin typeface="Bradley Hand" pitchFamily="2" charset="77"/>
              <a:ea typeface="+mn-ea"/>
              <a:cs typeface="+mn-cs"/>
            </a:endParaRPr>
          </a:p>
        </p:txBody>
      </p:sp>
      <p:sp>
        <p:nvSpPr>
          <p:cNvPr id="2" name="TextBox 1">
            <a:extLst>
              <a:ext uri="{FF2B5EF4-FFF2-40B4-BE49-F238E27FC236}">
                <a16:creationId xmlns:a16="http://schemas.microsoft.com/office/drawing/2014/main" id="{4535DED3-E5DD-3949-A266-11039620B4C5}"/>
              </a:ext>
            </a:extLst>
          </p:cNvPr>
          <p:cNvSpPr txBox="1"/>
          <p:nvPr/>
        </p:nvSpPr>
        <p:spPr>
          <a:xfrm>
            <a:off x="421704" y="1204729"/>
            <a:ext cx="111252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smtClean="0">
                <a:solidFill>
                  <a:prstClr val="black"/>
                </a:solidFill>
                <a:latin typeface="Calibri"/>
              </a:rPr>
              <a:t>Let’s record how we counted.</a:t>
            </a: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44" name="Picture 43"/>
          <p:cNvPicPr>
            <a:picLocks noChangeAspect="1"/>
          </p:cNvPicPr>
          <p:nvPr/>
        </p:nvPicPr>
        <p:blipFill>
          <a:blip r:embed="rId3"/>
          <a:stretch>
            <a:fillRect/>
          </a:stretch>
        </p:blipFill>
        <p:spPr>
          <a:xfrm>
            <a:off x="5377159" y="3123990"/>
            <a:ext cx="746482" cy="819667"/>
          </a:xfrm>
          <a:prstGeom prst="rect">
            <a:avLst/>
          </a:prstGeom>
        </p:spPr>
      </p:pic>
      <p:pic>
        <p:nvPicPr>
          <p:cNvPr id="45" name="Picture 44"/>
          <p:cNvPicPr>
            <a:picLocks noChangeAspect="1"/>
          </p:cNvPicPr>
          <p:nvPr/>
        </p:nvPicPr>
        <p:blipFill>
          <a:blip r:embed="rId4"/>
          <a:stretch>
            <a:fillRect/>
          </a:stretch>
        </p:blipFill>
        <p:spPr>
          <a:xfrm>
            <a:off x="3686121" y="3005187"/>
            <a:ext cx="1181100" cy="1057275"/>
          </a:xfrm>
          <a:prstGeom prst="rect">
            <a:avLst/>
          </a:prstGeom>
        </p:spPr>
      </p:pic>
      <p:pic>
        <p:nvPicPr>
          <p:cNvPr id="46" name="Picture 45"/>
          <p:cNvPicPr>
            <a:picLocks noChangeAspect="1"/>
          </p:cNvPicPr>
          <p:nvPr/>
        </p:nvPicPr>
        <p:blipFill>
          <a:blip r:embed="rId5"/>
          <a:stretch>
            <a:fillRect/>
          </a:stretch>
        </p:blipFill>
        <p:spPr>
          <a:xfrm>
            <a:off x="7554299" y="3043202"/>
            <a:ext cx="857250" cy="933450"/>
          </a:xfrm>
          <a:prstGeom prst="rect">
            <a:avLst/>
          </a:prstGeom>
        </p:spPr>
      </p:pic>
      <p:pic>
        <p:nvPicPr>
          <p:cNvPr id="47" name="Picture 46"/>
          <p:cNvPicPr>
            <a:picLocks noChangeAspect="1"/>
          </p:cNvPicPr>
          <p:nvPr/>
        </p:nvPicPr>
        <p:blipFill>
          <a:blip r:embed="rId6"/>
          <a:stretch>
            <a:fillRect/>
          </a:stretch>
        </p:blipFill>
        <p:spPr>
          <a:xfrm>
            <a:off x="3683880" y="4222124"/>
            <a:ext cx="702572" cy="717209"/>
          </a:xfrm>
          <a:prstGeom prst="rect">
            <a:avLst/>
          </a:prstGeom>
        </p:spPr>
      </p:pic>
      <p:pic>
        <p:nvPicPr>
          <p:cNvPr id="48" name="Picture 47"/>
          <p:cNvPicPr>
            <a:picLocks noChangeAspect="1"/>
          </p:cNvPicPr>
          <p:nvPr/>
        </p:nvPicPr>
        <p:blipFill>
          <a:blip r:embed="rId3"/>
          <a:stretch>
            <a:fillRect/>
          </a:stretch>
        </p:blipFill>
        <p:spPr>
          <a:xfrm>
            <a:off x="7554299" y="3943657"/>
            <a:ext cx="746482" cy="819667"/>
          </a:xfrm>
          <a:prstGeom prst="rect">
            <a:avLst/>
          </a:prstGeom>
        </p:spPr>
      </p:pic>
      <p:pic>
        <p:nvPicPr>
          <p:cNvPr id="49" name="Picture 48"/>
          <p:cNvPicPr>
            <a:picLocks noChangeAspect="1"/>
          </p:cNvPicPr>
          <p:nvPr/>
        </p:nvPicPr>
        <p:blipFill>
          <a:blip r:embed="rId7"/>
          <a:stretch>
            <a:fillRect/>
          </a:stretch>
        </p:blipFill>
        <p:spPr>
          <a:xfrm>
            <a:off x="2654215" y="3005187"/>
            <a:ext cx="847725" cy="704850"/>
          </a:xfrm>
          <a:prstGeom prst="rect">
            <a:avLst/>
          </a:prstGeom>
        </p:spPr>
      </p:pic>
      <p:pic>
        <p:nvPicPr>
          <p:cNvPr id="50" name="Picture 49"/>
          <p:cNvPicPr>
            <a:picLocks noChangeAspect="1"/>
          </p:cNvPicPr>
          <p:nvPr/>
        </p:nvPicPr>
        <p:blipFill>
          <a:blip r:embed="rId8"/>
          <a:stretch>
            <a:fillRect/>
          </a:stretch>
        </p:blipFill>
        <p:spPr>
          <a:xfrm>
            <a:off x="4964226" y="4206677"/>
            <a:ext cx="857250" cy="838200"/>
          </a:xfrm>
          <a:prstGeom prst="rect">
            <a:avLst/>
          </a:prstGeom>
        </p:spPr>
      </p:pic>
      <p:pic>
        <p:nvPicPr>
          <p:cNvPr id="51" name="Picture 50"/>
          <p:cNvPicPr>
            <a:picLocks noChangeAspect="1"/>
          </p:cNvPicPr>
          <p:nvPr/>
        </p:nvPicPr>
        <p:blipFill>
          <a:blip r:embed="rId9"/>
          <a:stretch>
            <a:fillRect/>
          </a:stretch>
        </p:blipFill>
        <p:spPr>
          <a:xfrm>
            <a:off x="6557509" y="2652502"/>
            <a:ext cx="904875" cy="942975"/>
          </a:xfrm>
          <a:prstGeom prst="rect">
            <a:avLst/>
          </a:prstGeom>
        </p:spPr>
      </p:pic>
      <p:pic>
        <p:nvPicPr>
          <p:cNvPr id="52" name="Picture 51"/>
          <p:cNvPicPr>
            <a:picLocks noChangeAspect="1"/>
          </p:cNvPicPr>
          <p:nvPr/>
        </p:nvPicPr>
        <p:blipFill>
          <a:blip r:embed="rId10"/>
          <a:stretch>
            <a:fillRect/>
          </a:stretch>
        </p:blipFill>
        <p:spPr>
          <a:xfrm>
            <a:off x="6052484" y="3918206"/>
            <a:ext cx="1211506" cy="1021127"/>
          </a:xfrm>
          <a:prstGeom prst="rect">
            <a:avLst/>
          </a:prstGeom>
        </p:spPr>
      </p:pic>
      <p:pic>
        <p:nvPicPr>
          <p:cNvPr id="53" name="Picture 52"/>
          <p:cNvPicPr>
            <a:picLocks noChangeAspect="1"/>
          </p:cNvPicPr>
          <p:nvPr/>
        </p:nvPicPr>
        <p:blipFill>
          <a:blip r:embed="rId9"/>
          <a:stretch>
            <a:fillRect/>
          </a:stretch>
        </p:blipFill>
        <p:spPr>
          <a:xfrm>
            <a:off x="2562928" y="3918206"/>
            <a:ext cx="904875" cy="942975"/>
          </a:xfrm>
          <a:prstGeom prst="rect">
            <a:avLst/>
          </a:prstGeom>
        </p:spPr>
      </p:pic>
    </p:spTree>
    <p:extLst>
      <p:ext uri="{BB962C8B-B14F-4D97-AF65-F5344CB8AC3E}">
        <p14:creationId xmlns:p14="http://schemas.microsoft.com/office/powerpoint/2010/main" val="210089354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3" name="Round Diagonal Corner Rectangle 2">
            <a:extLst>
              <a:ext uri="{FF2B5EF4-FFF2-40B4-BE49-F238E27FC236}">
                <a16:creationId xmlns:a16="http://schemas.microsoft.com/office/drawing/2014/main" id="{BFA02294-7002-6347-BD03-F6D435E893BC}"/>
              </a:ext>
            </a:extLst>
          </p:cNvPr>
          <p:cNvSpPr/>
          <p:nvPr/>
        </p:nvSpPr>
        <p:spPr>
          <a:xfrm>
            <a:off x="97044" y="128565"/>
            <a:ext cx="11997911" cy="6607791"/>
          </a:xfrm>
          <a:prstGeom prst="round2DiagRect">
            <a:avLst/>
          </a:prstGeom>
          <a:noFill/>
          <a:ln w="38100">
            <a:solidFill>
              <a:srgbClr val="9203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22" name="TextBox 21">
            <a:extLst>
              <a:ext uri="{FF2B5EF4-FFF2-40B4-BE49-F238E27FC236}">
                <a16:creationId xmlns:a16="http://schemas.microsoft.com/office/drawing/2014/main" id="{5426E6A3-570D-9245-B1C4-C4CA4683A894}"/>
              </a:ext>
            </a:extLst>
          </p:cNvPr>
          <p:cNvSpPr txBox="1"/>
          <p:nvPr/>
        </p:nvSpPr>
        <p:spPr>
          <a:xfrm>
            <a:off x="1036958" y="437422"/>
            <a:ext cx="4557018" cy="420564"/>
          </a:xfrm>
          <a:prstGeom prst="rect">
            <a:avLst/>
          </a:prstGeom>
          <a:solidFill>
            <a:srgbClr val="C00000"/>
          </a:solidFill>
          <a:ln w="28575">
            <a:solidFill>
              <a:srgbClr val="920305"/>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33" b="0" i="0" u="none" strike="noStrike" kern="1200" cap="none" spc="0" normalizeH="0" baseline="0" noProof="0" dirty="0">
                <a:ln>
                  <a:noFill/>
                </a:ln>
                <a:solidFill>
                  <a:prstClr val="white"/>
                </a:solidFill>
                <a:effectLst/>
                <a:uLnTx/>
                <a:uFillTx/>
                <a:latin typeface="Cavolini" panose="03000502040302020204" pitchFamily="66" charset="0"/>
                <a:ea typeface="+mn-ea"/>
                <a:cs typeface="Cavolini" panose="03000502040302020204" pitchFamily="66" charset="0"/>
              </a:rPr>
              <a:t>Work it </a:t>
            </a:r>
            <a:r>
              <a:rPr kumimoji="0" lang="en-US" sz="2133" b="0" i="0" u="none" strike="noStrike" kern="1200" cap="none" spc="0" normalizeH="0" baseline="0" noProof="0" dirty="0" smtClean="0">
                <a:ln>
                  <a:noFill/>
                </a:ln>
                <a:solidFill>
                  <a:prstClr val="white"/>
                </a:solidFill>
                <a:effectLst/>
                <a:uLnTx/>
                <a:uFillTx/>
                <a:latin typeface="Cavolini" panose="03000502040302020204" pitchFamily="66" charset="0"/>
                <a:ea typeface="+mn-ea"/>
                <a:cs typeface="Cavolini" panose="03000502040302020204" pitchFamily="66" charset="0"/>
              </a:rPr>
              <a:t>out – Counting</a:t>
            </a:r>
            <a:r>
              <a:rPr kumimoji="0" lang="en-US" sz="2133" b="0" i="0" u="none" strike="noStrike" kern="1200" cap="none" spc="0" normalizeH="0" noProof="0" dirty="0" smtClean="0">
                <a:ln>
                  <a:noFill/>
                </a:ln>
                <a:solidFill>
                  <a:prstClr val="white"/>
                </a:solidFill>
                <a:effectLst/>
                <a:uLnTx/>
                <a:uFillTx/>
                <a:latin typeface="Cavolini" panose="03000502040302020204" pitchFamily="66" charset="0"/>
                <a:ea typeface="+mn-ea"/>
                <a:cs typeface="Cavolini" panose="03000502040302020204" pitchFamily="66" charset="0"/>
              </a:rPr>
              <a:t> Collections</a:t>
            </a:r>
            <a:endParaRPr kumimoji="0" lang="en-US" sz="2133" b="0" i="0" u="none" strike="noStrike" kern="1200" cap="none" spc="0" normalizeH="0" baseline="0" noProof="0" dirty="0">
              <a:ln>
                <a:noFill/>
              </a:ln>
              <a:solidFill>
                <a:prstClr val="white"/>
              </a:solidFill>
              <a:effectLst/>
              <a:uLnTx/>
              <a:uFillTx/>
              <a:latin typeface="Cavolini" panose="03000502040302020204" pitchFamily="66" charset="0"/>
              <a:ea typeface="+mn-ea"/>
              <a:cs typeface="Cavolini" panose="03000502040302020204" pitchFamily="66" charset="0"/>
            </a:endParaRPr>
          </a:p>
        </p:txBody>
      </p:sp>
      <p:sp>
        <p:nvSpPr>
          <p:cNvPr id="27" name="Rectangle 26">
            <a:extLst>
              <a:ext uri="{FF2B5EF4-FFF2-40B4-BE49-F238E27FC236}">
                <a16:creationId xmlns:a16="http://schemas.microsoft.com/office/drawing/2014/main" id="{2FFE1002-E844-3642-A0B9-10BEEFD39A80}"/>
              </a:ext>
            </a:extLst>
          </p:cNvPr>
          <p:cNvSpPr/>
          <p:nvPr/>
        </p:nvSpPr>
        <p:spPr>
          <a:xfrm>
            <a:off x="200526" y="232206"/>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 xmlns:ask="http://schemas.microsoft.com/office/drawing/2018/sketchyshapes" sd="1219033472">
                  <a:prstGeom prst="rect">
                    <a:avLst/>
                  </a:prstGeom>
                  <ask:type>
                    <ask:lineSketchScribble/>
                  </ask:type>
                </ask:lineSketchStyleProps>
              </a:ext>
            </a:extLst>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4800" b="0" i="0" u="none" strike="noStrike" kern="1200" cap="none" spc="0" normalizeH="0" baseline="0" noProof="0" dirty="0">
                <a:ln>
                  <a:noFill/>
                </a:ln>
                <a:solidFill>
                  <a:prstClr val="black"/>
                </a:solidFill>
                <a:effectLst/>
                <a:uLnTx/>
                <a:uFillTx/>
                <a:latin typeface="Bradley Hand" pitchFamily="2" charset="77"/>
                <a:ea typeface="+mn-ea"/>
                <a:cs typeface="+mn-cs"/>
              </a:rPr>
              <a:t>2</a:t>
            </a:r>
            <a:endParaRPr kumimoji="0" lang="en-US" sz="4800" b="0" i="0" u="none" strike="noStrike" kern="1200" cap="none" spc="0" normalizeH="0" baseline="0" noProof="0" dirty="0">
              <a:ln>
                <a:noFill/>
              </a:ln>
              <a:solidFill>
                <a:prstClr val="black"/>
              </a:solidFill>
              <a:effectLst/>
              <a:uLnTx/>
              <a:uFillTx/>
              <a:latin typeface="Bradley Hand" pitchFamily="2" charset="77"/>
              <a:ea typeface="+mn-ea"/>
              <a:cs typeface="+mn-cs"/>
            </a:endParaRPr>
          </a:p>
        </p:txBody>
      </p:sp>
      <p:sp>
        <p:nvSpPr>
          <p:cNvPr id="2" name="TextBox 1">
            <a:extLst>
              <a:ext uri="{FF2B5EF4-FFF2-40B4-BE49-F238E27FC236}">
                <a16:creationId xmlns:a16="http://schemas.microsoft.com/office/drawing/2014/main" id="{4535DED3-E5DD-3949-A266-11039620B4C5}"/>
              </a:ext>
            </a:extLst>
          </p:cNvPr>
          <p:cNvSpPr txBox="1"/>
          <p:nvPr/>
        </p:nvSpPr>
        <p:spPr>
          <a:xfrm>
            <a:off x="421704" y="1204729"/>
            <a:ext cx="111252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smtClean="0">
                <a:solidFill>
                  <a:prstClr val="black"/>
                </a:solidFill>
                <a:latin typeface="Calibri"/>
              </a:rPr>
              <a:t>Let’s record how we counted.</a:t>
            </a: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34" name="Picture 33"/>
          <p:cNvPicPr>
            <a:picLocks noChangeAspect="1"/>
          </p:cNvPicPr>
          <p:nvPr/>
        </p:nvPicPr>
        <p:blipFill>
          <a:blip r:embed="rId3"/>
          <a:stretch>
            <a:fillRect/>
          </a:stretch>
        </p:blipFill>
        <p:spPr>
          <a:xfrm>
            <a:off x="8408207" y="2742558"/>
            <a:ext cx="746482" cy="819667"/>
          </a:xfrm>
          <a:prstGeom prst="rect">
            <a:avLst/>
          </a:prstGeom>
        </p:spPr>
      </p:pic>
      <p:pic>
        <p:nvPicPr>
          <p:cNvPr id="35" name="Picture 34"/>
          <p:cNvPicPr>
            <a:picLocks noChangeAspect="1"/>
          </p:cNvPicPr>
          <p:nvPr/>
        </p:nvPicPr>
        <p:blipFill>
          <a:blip r:embed="rId4"/>
          <a:stretch>
            <a:fillRect/>
          </a:stretch>
        </p:blipFill>
        <p:spPr>
          <a:xfrm>
            <a:off x="6717169" y="2623755"/>
            <a:ext cx="1181100" cy="1057275"/>
          </a:xfrm>
          <a:prstGeom prst="rect">
            <a:avLst/>
          </a:prstGeom>
        </p:spPr>
      </p:pic>
      <p:pic>
        <p:nvPicPr>
          <p:cNvPr id="36" name="Picture 35"/>
          <p:cNvPicPr>
            <a:picLocks noChangeAspect="1"/>
          </p:cNvPicPr>
          <p:nvPr/>
        </p:nvPicPr>
        <p:blipFill>
          <a:blip r:embed="rId5"/>
          <a:stretch>
            <a:fillRect/>
          </a:stretch>
        </p:blipFill>
        <p:spPr>
          <a:xfrm>
            <a:off x="10585347" y="2661770"/>
            <a:ext cx="857250" cy="933450"/>
          </a:xfrm>
          <a:prstGeom prst="rect">
            <a:avLst/>
          </a:prstGeom>
        </p:spPr>
      </p:pic>
      <p:pic>
        <p:nvPicPr>
          <p:cNvPr id="37" name="Picture 36"/>
          <p:cNvPicPr>
            <a:picLocks noChangeAspect="1"/>
          </p:cNvPicPr>
          <p:nvPr/>
        </p:nvPicPr>
        <p:blipFill>
          <a:blip r:embed="rId6"/>
          <a:stretch>
            <a:fillRect/>
          </a:stretch>
        </p:blipFill>
        <p:spPr>
          <a:xfrm>
            <a:off x="6714928" y="3840692"/>
            <a:ext cx="702572" cy="717209"/>
          </a:xfrm>
          <a:prstGeom prst="rect">
            <a:avLst/>
          </a:prstGeom>
        </p:spPr>
      </p:pic>
      <p:pic>
        <p:nvPicPr>
          <p:cNvPr id="38" name="Picture 37"/>
          <p:cNvPicPr>
            <a:picLocks noChangeAspect="1"/>
          </p:cNvPicPr>
          <p:nvPr/>
        </p:nvPicPr>
        <p:blipFill>
          <a:blip r:embed="rId3"/>
          <a:stretch>
            <a:fillRect/>
          </a:stretch>
        </p:blipFill>
        <p:spPr>
          <a:xfrm>
            <a:off x="10585347" y="3562225"/>
            <a:ext cx="746482" cy="819667"/>
          </a:xfrm>
          <a:prstGeom prst="rect">
            <a:avLst/>
          </a:prstGeom>
        </p:spPr>
      </p:pic>
      <p:pic>
        <p:nvPicPr>
          <p:cNvPr id="39" name="Picture 38"/>
          <p:cNvPicPr>
            <a:picLocks noChangeAspect="1"/>
          </p:cNvPicPr>
          <p:nvPr/>
        </p:nvPicPr>
        <p:blipFill>
          <a:blip r:embed="rId7"/>
          <a:stretch>
            <a:fillRect/>
          </a:stretch>
        </p:blipFill>
        <p:spPr>
          <a:xfrm>
            <a:off x="5685263" y="2623755"/>
            <a:ext cx="847725" cy="704850"/>
          </a:xfrm>
          <a:prstGeom prst="rect">
            <a:avLst/>
          </a:prstGeom>
        </p:spPr>
      </p:pic>
      <p:pic>
        <p:nvPicPr>
          <p:cNvPr id="40" name="Picture 39"/>
          <p:cNvPicPr>
            <a:picLocks noChangeAspect="1"/>
          </p:cNvPicPr>
          <p:nvPr/>
        </p:nvPicPr>
        <p:blipFill>
          <a:blip r:embed="rId8"/>
          <a:stretch>
            <a:fillRect/>
          </a:stretch>
        </p:blipFill>
        <p:spPr>
          <a:xfrm>
            <a:off x="7995274" y="3825245"/>
            <a:ext cx="857250" cy="838200"/>
          </a:xfrm>
          <a:prstGeom prst="rect">
            <a:avLst/>
          </a:prstGeom>
        </p:spPr>
      </p:pic>
      <p:pic>
        <p:nvPicPr>
          <p:cNvPr id="41" name="Picture 40"/>
          <p:cNvPicPr>
            <a:picLocks noChangeAspect="1"/>
          </p:cNvPicPr>
          <p:nvPr/>
        </p:nvPicPr>
        <p:blipFill>
          <a:blip r:embed="rId9"/>
          <a:stretch>
            <a:fillRect/>
          </a:stretch>
        </p:blipFill>
        <p:spPr>
          <a:xfrm>
            <a:off x="9588557" y="2271070"/>
            <a:ext cx="904875" cy="942975"/>
          </a:xfrm>
          <a:prstGeom prst="rect">
            <a:avLst/>
          </a:prstGeom>
        </p:spPr>
      </p:pic>
      <p:pic>
        <p:nvPicPr>
          <p:cNvPr id="42" name="Picture 41"/>
          <p:cNvPicPr>
            <a:picLocks noChangeAspect="1"/>
          </p:cNvPicPr>
          <p:nvPr/>
        </p:nvPicPr>
        <p:blipFill>
          <a:blip r:embed="rId10"/>
          <a:stretch>
            <a:fillRect/>
          </a:stretch>
        </p:blipFill>
        <p:spPr>
          <a:xfrm>
            <a:off x="9083532" y="3536774"/>
            <a:ext cx="1211506" cy="1021127"/>
          </a:xfrm>
          <a:prstGeom prst="rect">
            <a:avLst/>
          </a:prstGeom>
        </p:spPr>
      </p:pic>
      <p:pic>
        <p:nvPicPr>
          <p:cNvPr id="43" name="Picture 42"/>
          <p:cNvPicPr>
            <a:picLocks noChangeAspect="1"/>
          </p:cNvPicPr>
          <p:nvPr/>
        </p:nvPicPr>
        <p:blipFill>
          <a:blip r:embed="rId9"/>
          <a:stretch>
            <a:fillRect/>
          </a:stretch>
        </p:blipFill>
        <p:spPr>
          <a:xfrm>
            <a:off x="5593976" y="3536774"/>
            <a:ext cx="904875" cy="942975"/>
          </a:xfrm>
          <a:prstGeom prst="rect">
            <a:avLst/>
          </a:prstGeom>
        </p:spPr>
      </p:pic>
    </p:spTree>
    <p:extLst>
      <p:ext uri="{BB962C8B-B14F-4D97-AF65-F5344CB8AC3E}">
        <p14:creationId xmlns:p14="http://schemas.microsoft.com/office/powerpoint/2010/main" val="310238277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3" name="Round Diagonal Corner Rectangle 2">
            <a:extLst>
              <a:ext uri="{FF2B5EF4-FFF2-40B4-BE49-F238E27FC236}">
                <a16:creationId xmlns:a16="http://schemas.microsoft.com/office/drawing/2014/main" id="{BFA02294-7002-6347-BD03-F6D435E893BC}"/>
              </a:ext>
            </a:extLst>
          </p:cNvPr>
          <p:cNvSpPr/>
          <p:nvPr/>
        </p:nvSpPr>
        <p:spPr>
          <a:xfrm>
            <a:off x="97044" y="128565"/>
            <a:ext cx="11997911" cy="6607791"/>
          </a:xfrm>
          <a:prstGeom prst="round2DiagRect">
            <a:avLst/>
          </a:prstGeom>
          <a:noFill/>
          <a:ln w="38100">
            <a:solidFill>
              <a:srgbClr val="9203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22" name="TextBox 21">
            <a:extLst>
              <a:ext uri="{FF2B5EF4-FFF2-40B4-BE49-F238E27FC236}">
                <a16:creationId xmlns:a16="http://schemas.microsoft.com/office/drawing/2014/main" id="{5426E6A3-570D-9245-B1C4-C4CA4683A894}"/>
              </a:ext>
            </a:extLst>
          </p:cNvPr>
          <p:cNvSpPr txBox="1"/>
          <p:nvPr/>
        </p:nvSpPr>
        <p:spPr>
          <a:xfrm>
            <a:off x="1036958" y="437422"/>
            <a:ext cx="4557018" cy="420564"/>
          </a:xfrm>
          <a:prstGeom prst="rect">
            <a:avLst/>
          </a:prstGeom>
          <a:solidFill>
            <a:srgbClr val="C00000"/>
          </a:solidFill>
          <a:ln w="28575">
            <a:solidFill>
              <a:srgbClr val="920305"/>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33" b="0" i="0" u="none" strike="noStrike" kern="1200" cap="none" spc="0" normalizeH="0" baseline="0" noProof="0" dirty="0">
                <a:ln>
                  <a:noFill/>
                </a:ln>
                <a:solidFill>
                  <a:prstClr val="white"/>
                </a:solidFill>
                <a:effectLst/>
                <a:uLnTx/>
                <a:uFillTx/>
                <a:latin typeface="Cavolini" panose="03000502040302020204" pitchFamily="66" charset="0"/>
                <a:ea typeface="+mn-ea"/>
                <a:cs typeface="Cavolini" panose="03000502040302020204" pitchFamily="66" charset="0"/>
              </a:rPr>
              <a:t>Work it </a:t>
            </a:r>
            <a:r>
              <a:rPr kumimoji="0" lang="en-US" sz="2133" b="0" i="0" u="none" strike="noStrike" kern="1200" cap="none" spc="0" normalizeH="0" baseline="0" noProof="0" dirty="0" smtClean="0">
                <a:ln>
                  <a:noFill/>
                </a:ln>
                <a:solidFill>
                  <a:prstClr val="white"/>
                </a:solidFill>
                <a:effectLst/>
                <a:uLnTx/>
                <a:uFillTx/>
                <a:latin typeface="Cavolini" panose="03000502040302020204" pitchFamily="66" charset="0"/>
                <a:ea typeface="+mn-ea"/>
                <a:cs typeface="Cavolini" panose="03000502040302020204" pitchFamily="66" charset="0"/>
              </a:rPr>
              <a:t>out – Counting</a:t>
            </a:r>
            <a:r>
              <a:rPr kumimoji="0" lang="en-US" sz="2133" b="0" i="0" u="none" strike="noStrike" kern="1200" cap="none" spc="0" normalizeH="0" noProof="0" dirty="0" smtClean="0">
                <a:ln>
                  <a:noFill/>
                </a:ln>
                <a:solidFill>
                  <a:prstClr val="white"/>
                </a:solidFill>
                <a:effectLst/>
                <a:uLnTx/>
                <a:uFillTx/>
                <a:latin typeface="Cavolini" panose="03000502040302020204" pitchFamily="66" charset="0"/>
                <a:ea typeface="+mn-ea"/>
                <a:cs typeface="Cavolini" panose="03000502040302020204" pitchFamily="66" charset="0"/>
              </a:rPr>
              <a:t> Collections</a:t>
            </a:r>
            <a:endParaRPr kumimoji="0" lang="en-US" sz="2133" b="0" i="0" u="none" strike="noStrike" kern="1200" cap="none" spc="0" normalizeH="0" baseline="0" noProof="0" dirty="0">
              <a:ln>
                <a:noFill/>
              </a:ln>
              <a:solidFill>
                <a:prstClr val="white"/>
              </a:solidFill>
              <a:effectLst/>
              <a:uLnTx/>
              <a:uFillTx/>
              <a:latin typeface="Cavolini" panose="03000502040302020204" pitchFamily="66" charset="0"/>
              <a:ea typeface="+mn-ea"/>
              <a:cs typeface="Cavolini" panose="03000502040302020204" pitchFamily="66" charset="0"/>
            </a:endParaRPr>
          </a:p>
        </p:txBody>
      </p:sp>
      <p:sp>
        <p:nvSpPr>
          <p:cNvPr id="27" name="Rectangle 26">
            <a:extLst>
              <a:ext uri="{FF2B5EF4-FFF2-40B4-BE49-F238E27FC236}">
                <a16:creationId xmlns:a16="http://schemas.microsoft.com/office/drawing/2014/main" id="{2FFE1002-E844-3642-A0B9-10BEEFD39A80}"/>
              </a:ext>
            </a:extLst>
          </p:cNvPr>
          <p:cNvSpPr/>
          <p:nvPr/>
        </p:nvSpPr>
        <p:spPr>
          <a:xfrm>
            <a:off x="200526" y="232206"/>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 xmlns:ask="http://schemas.microsoft.com/office/drawing/2018/sketchyshapes" sd="1219033472">
                  <a:prstGeom prst="rect">
                    <a:avLst/>
                  </a:prstGeom>
                  <ask:type>
                    <ask:lineSketchScribble/>
                  </ask:type>
                </ask:lineSketchStyleProps>
              </a:ext>
            </a:extLst>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4800" b="0" i="0" u="none" strike="noStrike" kern="1200" cap="none" spc="0" normalizeH="0" baseline="0" noProof="0" dirty="0">
                <a:ln>
                  <a:noFill/>
                </a:ln>
                <a:solidFill>
                  <a:prstClr val="black"/>
                </a:solidFill>
                <a:effectLst/>
                <a:uLnTx/>
                <a:uFillTx/>
                <a:latin typeface="Bradley Hand" pitchFamily="2" charset="77"/>
                <a:ea typeface="+mn-ea"/>
                <a:cs typeface="+mn-cs"/>
              </a:rPr>
              <a:t>2</a:t>
            </a:r>
            <a:endParaRPr kumimoji="0" lang="en-US" sz="4800" b="0" i="0" u="none" strike="noStrike" kern="1200" cap="none" spc="0" normalizeH="0" baseline="0" noProof="0" dirty="0">
              <a:ln>
                <a:noFill/>
              </a:ln>
              <a:solidFill>
                <a:prstClr val="black"/>
              </a:solidFill>
              <a:effectLst/>
              <a:uLnTx/>
              <a:uFillTx/>
              <a:latin typeface="Bradley Hand" pitchFamily="2" charset="77"/>
              <a:ea typeface="+mn-ea"/>
              <a:cs typeface="+mn-cs"/>
            </a:endParaRPr>
          </a:p>
        </p:txBody>
      </p:sp>
      <p:sp>
        <p:nvSpPr>
          <p:cNvPr id="2" name="TextBox 1">
            <a:extLst>
              <a:ext uri="{FF2B5EF4-FFF2-40B4-BE49-F238E27FC236}">
                <a16:creationId xmlns:a16="http://schemas.microsoft.com/office/drawing/2014/main" id="{4535DED3-E5DD-3949-A266-11039620B4C5}"/>
              </a:ext>
            </a:extLst>
          </p:cNvPr>
          <p:cNvSpPr txBox="1"/>
          <p:nvPr/>
        </p:nvSpPr>
        <p:spPr>
          <a:xfrm>
            <a:off x="421704" y="1204729"/>
            <a:ext cx="111252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smtClean="0">
                <a:solidFill>
                  <a:prstClr val="black"/>
                </a:solidFill>
                <a:latin typeface="Calibri"/>
              </a:rPr>
              <a:t>Let’s record how we counted.</a:t>
            </a: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34" name="Picture 33"/>
          <p:cNvPicPr>
            <a:picLocks noChangeAspect="1"/>
          </p:cNvPicPr>
          <p:nvPr/>
        </p:nvPicPr>
        <p:blipFill>
          <a:blip r:embed="rId3"/>
          <a:stretch>
            <a:fillRect/>
          </a:stretch>
        </p:blipFill>
        <p:spPr>
          <a:xfrm>
            <a:off x="8512514" y="3861155"/>
            <a:ext cx="746482" cy="819667"/>
          </a:xfrm>
          <a:prstGeom prst="rect">
            <a:avLst/>
          </a:prstGeom>
        </p:spPr>
      </p:pic>
      <p:pic>
        <p:nvPicPr>
          <p:cNvPr id="35" name="Picture 34"/>
          <p:cNvPicPr>
            <a:picLocks noChangeAspect="1"/>
          </p:cNvPicPr>
          <p:nvPr/>
        </p:nvPicPr>
        <p:blipFill>
          <a:blip r:embed="rId4"/>
          <a:stretch>
            <a:fillRect/>
          </a:stretch>
        </p:blipFill>
        <p:spPr>
          <a:xfrm>
            <a:off x="6821476" y="3742352"/>
            <a:ext cx="1181100" cy="1057275"/>
          </a:xfrm>
          <a:prstGeom prst="rect">
            <a:avLst/>
          </a:prstGeom>
        </p:spPr>
      </p:pic>
      <p:pic>
        <p:nvPicPr>
          <p:cNvPr id="36" name="Picture 35"/>
          <p:cNvPicPr>
            <a:picLocks noChangeAspect="1"/>
          </p:cNvPicPr>
          <p:nvPr/>
        </p:nvPicPr>
        <p:blipFill>
          <a:blip r:embed="rId5"/>
          <a:stretch>
            <a:fillRect/>
          </a:stretch>
        </p:blipFill>
        <p:spPr>
          <a:xfrm>
            <a:off x="10689654" y="3780367"/>
            <a:ext cx="857250" cy="933450"/>
          </a:xfrm>
          <a:prstGeom prst="rect">
            <a:avLst/>
          </a:prstGeom>
        </p:spPr>
      </p:pic>
      <p:pic>
        <p:nvPicPr>
          <p:cNvPr id="37" name="Picture 36"/>
          <p:cNvPicPr>
            <a:picLocks noChangeAspect="1"/>
          </p:cNvPicPr>
          <p:nvPr/>
        </p:nvPicPr>
        <p:blipFill>
          <a:blip r:embed="rId6"/>
          <a:stretch>
            <a:fillRect/>
          </a:stretch>
        </p:blipFill>
        <p:spPr>
          <a:xfrm>
            <a:off x="6819235" y="4959289"/>
            <a:ext cx="702572" cy="717209"/>
          </a:xfrm>
          <a:prstGeom prst="rect">
            <a:avLst/>
          </a:prstGeom>
        </p:spPr>
      </p:pic>
      <p:pic>
        <p:nvPicPr>
          <p:cNvPr id="38" name="Picture 37"/>
          <p:cNvPicPr>
            <a:picLocks noChangeAspect="1"/>
          </p:cNvPicPr>
          <p:nvPr/>
        </p:nvPicPr>
        <p:blipFill>
          <a:blip r:embed="rId3"/>
          <a:stretch>
            <a:fillRect/>
          </a:stretch>
        </p:blipFill>
        <p:spPr>
          <a:xfrm>
            <a:off x="10689654" y="4680822"/>
            <a:ext cx="746482" cy="819667"/>
          </a:xfrm>
          <a:prstGeom prst="rect">
            <a:avLst/>
          </a:prstGeom>
        </p:spPr>
      </p:pic>
      <p:pic>
        <p:nvPicPr>
          <p:cNvPr id="39" name="Picture 38"/>
          <p:cNvPicPr>
            <a:picLocks noChangeAspect="1"/>
          </p:cNvPicPr>
          <p:nvPr/>
        </p:nvPicPr>
        <p:blipFill>
          <a:blip r:embed="rId7"/>
          <a:stretch>
            <a:fillRect/>
          </a:stretch>
        </p:blipFill>
        <p:spPr>
          <a:xfrm>
            <a:off x="5789570" y="3742352"/>
            <a:ext cx="847725" cy="704850"/>
          </a:xfrm>
          <a:prstGeom prst="rect">
            <a:avLst/>
          </a:prstGeom>
        </p:spPr>
      </p:pic>
      <p:pic>
        <p:nvPicPr>
          <p:cNvPr id="40" name="Picture 39"/>
          <p:cNvPicPr>
            <a:picLocks noChangeAspect="1"/>
          </p:cNvPicPr>
          <p:nvPr/>
        </p:nvPicPr>
        <p:blipFill>
          <a:blip r:embed="rId8"/>
          <a:stretch>
            <a:fillRect/>
          </a:stretch>
        </p:blipFill>
        <p:spPr>
          <a:xfrm>
            <a:off x="8099581" y="4943842"/>
            <a:ext cx="857250" cy="838200"/>
          </a:xfrm>
          <a:prstGeom prst="rect">
            <a:avLst/>
          </a:prstGeom>
        </p:spPr>
      </p:pic>
      <p:pic>
        <p:nvPicPr>
          <p:cNvPr id="41" name="Picture 40"/>
          <p:cNvPicPr>
            <a:picLocks noChangeAspect="1"/>
          </p:cNvPicPr>
          <p:nvPr/>
        </p:nvPicPr>
        <p:blipFill>
          <a:blip r:embed="rId9"/>
          <a:stretch>
            <a:fillRect/>
          </a:stretch>
        </p:blipFill>
        <p:spPr>
          <a:xfrm>
            <a:off x="9692864" y="3389667"/>
            <a:ext cx="904875" cy="942975"/>
          </a:xfrm>
          <a:prstGeom prst="rect">
            <a:avLst/>
          </a:prstGeom>
        </p:spPr>
      </p:pic>
      <p:pic>
        <p:nvPicPr>
          <p:cNvPr id="42" name="Picture 41"/>
          <p:cNvPicPr>
            <a:picLocks noChangeAspect="1"/>
          </p:cNvPicPr>
          <p:nvPr/>
        </p:nvPicPr>
        <p:blipFill>
          <a:blip r:embed="rId10"/>
          <a:stretch>
            <a:fillRect/>
          </a:stretch>
        </p:blipFill>
        <p:spPr>
          <a:xfrm>
            <a:off x="9187839" y="4655371"/>
            <a:ext cx="1211506" cy="1021127"/>
          </a:xfrm>
          <a:prstGeom prst="rect">
            <a:avLst/>
          </a:prstGeom>
        </p:spPr>
      </p:pic>
      <p:pic>
        <p:nvPicPr>
          <p:cNvPr id="43" name="Picture 42"/>
          <p:cNvPicPr>
            <a:picLocks noChangeAspect="1"/>
          </p:cNvPicPr>
          <p:nvPr/>
        </p:nvPicPr>
        <p:blipFill>
          <a:blip r:embed="rId9"/>
          <a:stretch>
            <a:fillRect/>
          </a:stretch>
        </p:blipFill>
        <p:spPr>
          <a:xfrm>
            <a:off x="5698283" y="4655371"/>
            <a:ext cx="904875" cy="942975"/>
          </a:xfrm>
          <a:prstGeom prst="rect">
            <a:avLst/>
          </a:prstGeom>
        </p:spPr>
      </p:pic>
    </p:spTree>
    <p:extLst>
      <p:ext uri="{BB962C8B-B14F-4D97-AF65-F5344CB8AC3E}">
        <p14:creationId xmlns:p14="http://schemas.microsoft.com/office/powerpoint/2010/main" val="328821971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grpSp>
        <p:nvGrpSpPr>
          <p:cNvPr id="44" name="Group 43"/>
          <p:cNvGrpSpPr/>
          <p:nvPr/>
        </p:nvGrpSpPr>
        <p:grpSpPr>
          <a:xfrm>
            <a:off x="555199" y="1355273"/>
            <a:ext cx="8207287" cy="1438967"/>
            <a:chOff x="1420837" y="1209820"/>
            <a:chExt cx="11043140" cy="1744394"/>
          </a:xfrm>
        </p:grpSpPr>
        <p:sp>
          <p:nvSpPr>
            <p:cNvPr id="45" name="Rectangle 44"/>
            <p:cNvSpPr/>
            <p:nvPr/>
          </p:nvSpPr>
          <p:spPr>
            <a:xfrm>
              <a:off x="1420837" y="1209821"/>
              <a:ext cx="2208628" cy="1744393"/>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6" name="Rectangle 45"/>
            <p:cNvSpPr/>
            <p:nvPr/>
          </p:nvSpPr>
          <p:spPr>
            <a:xfrm>
              <a:off x="3629465" y="1209821"/>
              <a:ext cx="2208628" cy="1744393"/>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7" name="Rectangle 46"/>
            <p:cNvSpPr/>
            <p:nvPr/>
          </p:nvSpPr>
          <p:spPr>
            <a:xfrm>
              <a:off x="5838093" y="1209821"/>
              <a:ext cx="2208628" cy="1744393"/>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8" name="Rectangle 47"/>
            <p:cNvSpPr/>
            <p:nvPr/>
          </p:nvSpPr>
          <p:spPr>
            <a:xfrm>
              <a:off x="8046721" y="1209821"/>
              <a:ext cx="2208628" cy="1744393"/>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9" name="Rectangle 48"/>
            <p:cNvSpPr/>
            <p:nvPr/>
          </p:nvSpPr>
          <p:spPr>
            <a:xfrm>
              <a:off x="10255349" y="1209820"/>
              <a:ext cx="2208628" cy="1744393"/>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pic>
        <p:nvPicPr>
          <p:cNvPr id="15" name="Picture 14"/>
          <p:cNvPicPr>
            <a:picLocks noChangeAspect="1"/>
          </p:cNvPicPr>
          <p:nvPr/>
        </p:nvPicPr>
        <p:blipFill>
          <a:blip r:embed="rId3"/>
          <a:stretch>
            <a:fillRect/>
          </a:stretch>
        </p:blipFill>
        <p:spPr>
          <a:xfrm rot="5400000">
            <a:off x="2870080" y="387225"/>
            <a:ext cx="3665585" cy="8630364"/>
          </a:xfrm>
          <a:prstGeom prst="rect">
            <a:avLst/>
          </a:prstGeom>
        </p:spPr>
      </p:pic>
      <p:sp>
        <p:nvSpPr>
          <p:cNvPr id="3" name="Round Diagonal Corner Rectangle 2">
            <a:extLst>
              <a:ext uri="{FF2B5EF4-FFF2-40B4-BE49-F238E27FC236}">
                <a16:creationId xmlns:a16="http://schemas.microsoft.com/office/drawing/2014/main" id="{BFA02294-7002-6347-BD03-F6D435E893BC}"/>
              </a:ext>
            </a:extLst>
          </p:cNvPr>
          <p:cNvSpPr/>
          <p:nvPr/>
        </p:nvSpPr>
        <p:spPr>
          <a:xfrm>
            <a:off x="97044" y="128565"/>
            <a:ext cx="11997911" cy="6607791"/>
          </a:xfrm>
          <a:prstGeom prst="round2DiagRect">
            <a:avLst/>
          </a:prstGeom>
          <a:noFill/>
          <a:ln w="38100">
            <a:solidFill>
              <a:srgbClr val="9203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22" name="TextBox 21">
            <a:extLst>
              <a:ext uri="{FF2B5EF4-FFF2-40B4-BE49-F238E27FC236}">
                <a16:creationId xmlns:a16="http://schemas.microsoft.com/office/drawing/2014/main" id="{5426E6A3-570D-9245-B1C4-C4CA4683A894}"/>
              </a:ext>
            </a:extLst>
          </p:cNvPr>
          <p:cNvSpPr txBox="1"/>
          <p:nvPr/>
        </p:nvSpPr>
        <p:spPr>
          <a:xfrm>
            <a:off x="1036958" y="437422"/>
            <a:ext cx="4557018" cy="420564"/>
          </a:xfrm>
          <a:prstGeom prst="rect">
            <a:avLst/>
          </a:prstGeom>
          <a:solidFill>
            <a:srgbClr val="C00000"/>
          </a:solidFill>
          <a:ln w="28575">
            <a:solidFill>
              <a:srgbClr val="920305"/>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33" b="0" i="0" u="none" strike="noStrike" kern="1200" cap="none" spc="0" normalizeH="0" baseline="0" noProof="0" dirty="0">
                <a:ln>
                  <a:noFill/>
                </a:ln>
                <a:solidFill>
                  <a:prstClr val="white"/>
                </a:solidFill>
                <a:effectLst/>
                <a:uLnTx/>
                <a:uFillTx/>
                <a:latin typeface="Cavolini" panose="03000502040302020204" pitchFamily="66" charset="0"/>
                <a:ea typeface="+mn-ea"/>
                <a:cs typeface="Cavolini" panose="03000502040302020204" pitchFamily="66" charset="0"/>
              </a:rPr>
              <a:t>Work it </a:t>
            </a:r>
            <a:r>
              <a:rPr kumimoji="0" lang="en-US" sz="2133" b="0" i="0" u="none" strike="noStrike" kern="1200" cap="none" spc="0" normalizeH="0" baseline="0" noProof="0" dirty="0" smtClean="0">
                <a:ln>
                  <a:noFill/>
                </a:ln>
                <a:solidFill>
                  <a:prstClr val="white"/>
                </a:solidFill>
                <a:effectLst/>
                <a:uLnTx/>
                <a:uFillTx/>
                <a:latin typeface="Cavolini" panose="03000502040302020204" pitchFamily="66" charset="0"/>
                <a:ea typeface="+mn-ea"/>
                <a:cs typeface="Cavolini" panose="03000502040302020204" pitchFamily="66" charset="0"/>
              </a:rPr>
              <a:t>out – Counting</a:t>
            </a:r>
            <a:r>
              <a:rPr kumimoji="0" lang="en-US" sz="2133" b="0" i="0" u="none" strike="noStrike" kern="1200" cap="none" spc="0" normalizeH="0" noProof="0" dirty="0" smtClean="0">
                <a:ln>
                  <a:noFill/>
                </a:ln>
                <a:solidFill>
                  <a:prstClr val="white"/>
                </a:solidFill>
                <a:effectLst/>
                <a:uLnTx/>
                <a:uFillTx/>
                <a:latin typeface="Cavolini" panose="03000502040302020204" pitchFamily="66" charset="0"/>
                <a:ea typeface="+mn-ea"/>
                <a:cs typeface="Cavolini" panose="03000502040302020204" pitchFamily="66" charset="0"/>
              </a:rPr>
              <a:t> Collections</a:t>
            </a:r>
            <a:endParaRPr kumimoji="0" lang="en-US" sz="2133" b="0" i="0" u="none" strike="noStrike" kern="1200" cap="none" spc="0" normalizeH="0" baseline="0" noProof="0" dirty="0">
              <a:ln>
                <a:noFill/>
              </a:ln>
              <a:solidFill>
                <a:prstClr val="white"/>
              </a:solidFill>
              <a:effectLst/>
              <a:uLnTx/>
              <a:uFillTx/>
              <a:latin typeface="Cavolini" panose="03000502040302020204" pitchFamily="66" charset="0"/>
              <a:ea typeface="+mn-ea"/>
              <a:cs typeface="Cavolini" panose="03000502040302020204" pitchFamily="66" charset="0"/>
            </a:endParaRPr>
          </a:p>
        </p:txBody>
      </p:sp>
      <p:sp>
        <p:nvSpPr>
          <p:cNvPr id="27" name="Rectangle 26">
            <a:extLst>
              <a:ext uri="{FF2B5EF4-FFF2-40B4-BE49-F238E27FC236}">
                <a16:creationId xmlns:a16="http://schemas.microsoft.com/office/drawing/2014/main" id="{2FFE1002-E844-3642-A0B9-10BEEFD39A80}"/>
              </a:ext>
            </a:extLst>
          </p:cNvPr>
          <p:cNvSpPr/>
          <p:nvPr/>
        </p:nvSpPr>
        <p:spPr>
          <a:xfrm>
            <a:off x="200526" y="232206"/>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 xmlns:ask="http://schemas.microsoft.com/office/drawing/2018/sketchyshapes" sd="1219033472">
                  <a:prstGeom prst="rect">
                    <a:avLst/>
                  </a:prstGeom>
                  <ask:type>
                    <ask:lineSketchScribble/>
                  </ask:type>
                </ask:lineSketchStyleProps>
              </a:ext>
            </a:extLst>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4800" b="0" i="0" u="none" strike="noStrike" kern="1200" cap="none" spc="0" normalizeH="0" baseline="0" noProof="0" dirty="0">
                <a:ln>
                  <a:noFill/>
                </a:ln>
                <a:solidFill>
                  <a:prstClr val="black"/>
                </a:solidFill>
                <a:effectLst/>
                <a:uLnTx/>
                <a:uFillTx/>
                <a:latin typeface="Bradley Hand" pitchFamily="2" charset="77"/>
                <a:ea typeface="+mn-ea"/>
                <a:cs typeface="+mn-cs"/>
              </a:rPr>
              <a:t>2</a:t>
            </a:r>
            <a:endParaRPr kumimoji="0" lang="en-US" sz="4800" b="0" i="0" u="none" strike="noStrike" kern="1200" cap="none" spc="0" normalizeH="0" baseline="0" noProof="0" dirty="0">
              <a:ln>
                <a:noFill/>
              </a:ln>
              <a:solidFill>
                <a:prstClr val="black"/>
              </a:solidFill>
              <a:effectLst/>
              <a:uLnTx/>
              <a:uFillTx/>
              <a:latin typeface="Bradley Hand" pitchFamily="2" charset="77"/>
              <a:ea typeface="+mn-ea"/>
              <a:cs typeface="+mn-cs"/>
            </a:endParaRPr>
          </a:p>
        </p:txBody>
      </p:sp>
      <p:pic>
        <p:nvPicPr>
          <p:cNvPr id="18" name="Picture 17"/>
          <p:cNvPicPr>
            <a:picLocks noChangeAspect="1"/>
          </p:cNvPicPr>
          <p:nvPr/>
        </p:nvPicPr>
        <p:blipFill>
          <a:blip r:embed="rId4"/>
          <a:stretch>
            <a:fillRect/>
          </a:stretch>
        </p:blipFill>
        <p:spPr>
          <a:xfrm>
            <a:off x="10730516" y="2727610"/>
            <a:ext cx="847725" cy="704850"/>
          </a:xfrm>
          <a:prstGeom prst="rect">
            <a:avLst/>
          </a:prstGeom>
        </p:spPr>
      </p:pic>
      <p:pic>
        <p:nvPicPr>
          <p:cNvPr id="24" name="Picture 23"/>
          <p:cNvPicPr>
            <a:picLocks noChangeAspect="1"/>
          </p:cNvPicPr>
          <p:nvPr/>
        </p:nvPicPr>
        <p:blipFill>
          <a:blip r:embed="rId5"/>
          <a:stretch>
            <a:fillRect/>
          </a:stretch>
        </p:blipFill>
        <p:spPr>
          <a:xfrm>
            <a:off x="1062703" y="1721422"/>
            <a:ext cx="904875" cy="942975"/>
          </a:xfrm>
          <a:prstGeom prst="rect">
            <a:avLst/>
          </a:prstGeom>
        </p:spPr>
      </p:pic>
      <p:pic>
        <p:nvPicPr>
          <p:cNvPr id="31" name="Picture 30"/>
          <p:cNvPicPr>
            <a:picLocks noChangeAspect="1"/>
          </p:cNvPicPr>
          <p:nvPr/>
        </p:nvPicPr>
        <p:blipFill>
          <a:blip r:embed="rId4"/>
          <a:stretch>
            <a:fillRect/>
          </a:stretch>
        </p:blipFill>
        <p:spPr>
          <a:xfrm>
            <a:off x="1119853" y="3486659"/>
            <a:ext cx="847725" cy="704850"/>
          </a:xfrm>
          <a:prstGeom prst="rect">
            <a:avLst/>
          </a:prstGeom>
        </p:spPr>
      </p:pic>
      <p:pic>
        <p:nvPicPr>
          <p:cNvPr id="32" name="Picture 31"/>
          <p:cNvPicPr>
            <a:picLocks noChangeAspect="1"/>
          </p:cNvPicPr>
          <p:nvPr/>
        </p:nvPicPr>
        <p:blipFill>
          <a:blip r:embed="rId6"/>
          <a:stretch>
            <a:fillRect/>
          </a:stretch>
        </p:blipFill>
        <p:spPr>
          <a:xfrm>
            <a:off x="2715525" y="1721422"/>
            <a:ext cx="857250" cy="838200"/>
          </a:xfrm>
          <a:prstGeom prst="rect">
            <a:avLst/>
          </a:prstGeom>
        </p:spPr>
      </p:pic>
      <p:pic>
        <p:nvPicPr>
          <p:cNvPr id="33" name="Picture 32"/>
          <p:cNvPicPr>
            <a:picLocks noChangeAspect="1"/>
          </p:cNvPicPr>
          <p:nvPr/>
        </p:nvPicPr>
        <p:blipFill>
          <a:blip r:embed="rId5"/>
          <a:stretch>
            <a:fillRect/>
          </a:stretch>
        </p:blipFill>
        <p:spPr>
          <a:xfrm>
            <a:off x="9523845" y="1388148"/>
            <a:ext cx="904875" cy="942975"/>
          </a:xfrm>
          <a:prstGeom prst="rect">
            <a:avLst/>
          </a:prstGeom>
        </p:spPr>
      </p:pic>
      <p:sp>
        <p:nvSpPr>
          <p:cNvPr id="17" name="Round Diagonal Corner Rectangle 16">
            <a:extLst>
              <a:ext uri="{FF2B5EF4-FFF2-40B4-BE49-F238E27FC236}">
                <a16:creationId xmlns:a16="http://schemas.microsoft.com/office/drawing/2014/main" id="{BFA02294-7002-6347-BD03-F6D435E893BC}"/>
              </a:ext>
            </a:extLst>
          </p:cNvPr>
          <p:cNvSpPr/>
          <p:nvPr/>
        </p:nvSpPr>
        <p:spPr>
          <a:xfrm>
            <a:off x="301343" y="0"/>
            <a:ext cx="11997911" cy="6607791"/>
          </a:xfrm>
          <a:prstGeom prst="round2Diag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84960697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3" name="Round Diagonal Corner Rectangle 2">
            <a:extLst>
              <a:ext uri="{FF2B5EF4-FFF2-40B4-BE49-F238E27FC236}">
                <a16:creationId xmlns:a16="http://schemas.microsoft.com/office/drawing/2014/main" id="{BFA02294-7002-6347-BD03-F6D435E893BC}"/>
              </a:ext>
            </a:extLst>
          </p:cNvPr>
          <p:cNvSpPr/>
          <p:nvPr/>
        </p:nvSpPr>
        <p:spPr>
          <a:xfrm>
            <a:off x="119541" y="116566"/>
            <a:ext cx="11997911" cy="6607791"/>
          </a:xfrm>
          <a:prstGeom prst="round2DiagRect">
            <a:avLst/>
          </a:prstGeom>
          <a:noFill/>
          <a:ln w="38100">
            <a:solidFill>
              <a:srgbClr val="9203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22" name="TextBox 21">
            <a:extLst>
              <a:ext uri="{FF2B5EF4-FFF2-40B4-BE49-F238E27FC236}">
                <a16:creationId xmlns:a16="http://schemas.microsoft.com/office/drawing/2014/main" id="{5426E6A3-570D-9245-B1C4-C4CA4683A894}"/>
              </a:ext>
            </a:extLst>
          </p:cNvPr>
          <p:cNvSpPr txBox="1"/>
          <p:nvPr/>
        </p:nvSpPr>
        <p:spPr>
          <a:xfrm>
            <a:off x="1036958" y="437422"/>
            <a:ext cx="2721527" cy="420564"/>
          </a:xfrm>
          <a:prstGeom prst="rect">
            <a:avLst/>
          </a:prstGeom>
          <a:solidFill>
            <a:srgbClr val="C00000"/>
          </a:solidFill>
          <a:ln w="28575">
            <a:solidFill>
              <a:srgbClr val="920305"/>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33" b="0" i="0" u="none" strike="noStrike" kern="1200" cap="none" spc="0" normalizeH="0" baseline="0" noProof="0" dirty="0">
                <a:ln>
                  <a:noFill/>
                </a:ln>
                <a:solidFill>
                  <a:prstClr val="white"/>
                </a:solidFill>
                <a:effectLst/>
                <a:uLnTx/>
                <a:uFillTx/>
                <a:latin typeface="Cavolini" panose="03000502040302020204" pitchFamily="66" charset="0"/>
                <a:ea typeface="+mn-ea"/>
                <a:cs typeface="Cavolini" panose="03000502040302020204" pitchFamily="66" charset="0"/>
              </a:rPr>
              <a:t>Looking Back</a:t>
            </a:r>
          </a:p>
        </p:txBody>
      </p:sp>
      <p:sp>
        <p:nvSpPr>
          <p:cNvPr id="27" name="Rectangle 26">
            <a:extLst>
              <a:ext uri="{FF2B5EF4-FFF2-40B4-BE49-F238E27FC236}">
                <a16:creationId xmlns:a16="http://schemas.microsoft.com/office/drawing/2014/main" id="{2FFE1002-E844-3642-A0B9-10BEEFD39A80}"/>
              </a:ext>
            </a:extLst>
          </p:cNvPr>
          <p:cNvSpPr/>
          <p:nvPr/>
        </p:nvSpPr>
        <p:spPr>
          <a:xfrm>
            <a:off x="200526" y="232206"/>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 xmlns:ask="http://schemas.microsoft.com/office/drawing/2018/sketchyshapes" sd="1219033472">
                  <a:prstGeom prst="rect">
                    <a:avLst/>
                  </a:prstGeom>
                  <ask:type>
                    <ask:lineSketchScribble/>
                  </ask:type>
                </ask:lineSketchStyleProps>
              </a:ext>
            </a:extLst>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4800" b="0" i="0" u="none" strike="noStrike" kern="1200" cap="none" spc="0" normalizeH="0" baseline="0" noProof="0" dirty="0">
                <a:ln>
                  <a:noFill/>
                </a:ln>
                <a:solidFill>
                  <a:prstClr val="black"/>
                </a:solidFill>
                <a:effectLst/>
                <a:uLnTx/>
                <a:uFillTx/>
                <a:latin typeface="Bradley Hand" pitchFamily="2" charset="77"/>
                <a:ea typeface="+mn-ea"/>
                <a:cs typeface="+mn-cs"/>
              </a:rPr>
              <a:t>3</a:t>
            </a:r>
            <a:endParaRPr kumimoji="0" lang="en-US" sz="4800" b="0" i="0" u="none" strike="noStrike" kern="1200" cap="none" spc="0" normalizeH="0" baseline="0" noProof="0" dirty="0">
              <a:ln>
                <a:noFill/>
              </a:ln>
              <a:solidFill>
                <a:prstClr val="black"/>
              </a:solidFill>
              <a:effectLst/>
              <a:uLnTx/>
              <a:uFillTx/>
              <a:latin typeface="Bradley Hand" pitchFamily="2" charset="77"/>
              <a:ea typeface="+mn-ea"/>
              <a:cs typeface="+mn-cs"/>
            </a:endParaRPr>
          </a:p>
        </p:txBody>
      </p:sp>
      <p:sp>
        <p:nvSpPr>
          <p:cNvPr id="7" name="TextBox 6">
            <a:extLst>
              <a:ext uri="{FF2B5EF4-FFF2-40B4-BE49-F238E27FC236}">
                <a16:creationId xmlns:a16="http://schemas.microsoft.com/office/drawing/2014/main" id="{4535DED3-E5DD-3949-A266-11039620B4C5}"/>
              </a:ext>
            </a:extLst>
          </p:cNvPr>
          <p:cNvSpPr txBox="1"/>
          <p:nvPr/>
        </p:nvSpPr>
        <p:spPr>
          <a:xfrm>
            <a:off x="390142" y="2605102"/>
            <a:ext cx="11125200" cy="39703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noProof="0" dirty="0" smtClean="0">
                <a:solidFill>
                  <a:prstClr val="black"/>
                </a:solidFill>
                <a:latin typeface="Calibri"/>
              </a:rPr>
              <a:t>What did you discover?</a:t>
            </a:r>
          </a:p>
          <a:p>
            <a:pPr lvl="0">
              <a:defRPr/>
            </a:pPr>
            <a:endParaRPr lang="en-CA" sz="3600" dirty="0" smtClean="0">
              <a:solidFill>
                <a:prstClr val="black"/>
              </a:solidFill>
            </a:endParaRPr>
          </a:p>
          <a:p>
            <a:pPr lvl="0">
              <a:defRPr/>
            </a:pPr>
            <a:r>
              <a:rPr lang="en-CA" sz="3600" dirty="0" smtClean="0">
                <a:solidFill>
                  <a:prstClr val="black"/>
                </a:solidFill>
              </a:rPr>
              <a:t>What was a common way of counting the collections?</a:t>
            </a:r>
            <a:endParaRPr lang="en-US" sz="3600" noProof="0" dirty="0" smtClean="0">
              <a:solidFill>
                <a:prstClr val="black"/>
              </a:solidFill>
              <a:latin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dirty="0">
              <a:ln>
                <a:noFill/>
              </a:ln>
              <a:solidFill>
                <a:prstClr val="black"/>
              </a:solidFill>
              <a:effectLst/>
              <a:uLnTx/>
              <a:uFillTx/>
              <a:latin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3600" noProof="0" dirty="0" smtClean="0">
                <a:solidFill>
                  <a:prstClr val="black"/>
                </a:solidFill>
                <a:latin typeface="Calibri"/>
              </a:rPr>
              <a:t>What strategy helped us count quickly and easily?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dirty="0">
              <a:ln>
                <a:noFill/>
              </a:ln>
              <a:solidFill>
                <a:prstClr val="black"/>
              </a:solidFill>
              <a:effectLst/>
              <a:uLnTx/>
              <a:uFillTx/>
              <a:latin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3600" noProof="0" dirty="0" smtClean="0">
                <a:solidFill>
                  <a:prstClr val="black"/>
                </a:solidFill>
                <a:latin typeface="Calibri"/>
              </a:rPr>
              <a:t>Why do we count?</a:t>
            </a:r>
            <a:endParaRPr kumimoji="0" lang="en-US" sz="3600" b="0" i="0" u="none" strike="noStrike" kern="1200" cap="none" spc="0" normalizeH="0" baseline="0" noProof="0" dirty="0">
              <a:ln>
                <a:noFill/>
              </a:ln>
              <a:solidFill>
                <a:prstClr val="black"/>
              </a:solidFill>
              <a:effectLst/>
              <a:uLnTx/>
              <a:uFillTx/>
              <a:latin typeface="Calibri"/>
            </a:endParaRPr>
          </a:p>
        </p:txBody>
      </p:sp>
      <p:pic>
        <p:nvPicPr>
          <p:cNvPr id="5" name="Picture 4"/>
          <p:cNvPicPr>
            <a:picLocks noChangeAspect="1"/>
          </p:cNvPicPr>
          <p:nvPr/>
        </p:nvPicPr>
        <p:blipFill>
          <a:blip r:embed="rId3"/>
          <a:stretch>
            <a:fillRect/>
          </a:stretch>
        </p:blipFill>
        <p:spPr>
          <a:xfrm>
            <a:off x="6778120" y="204196"/>
            <a:ext cx="2319696" cy="1908321"/>
          </a:xfrm>
          <a:prstGeom prst="rect">
            <a:avLst/>
          </a:prstGeom>
        </p:spPr>
      </p:pic>
      <p:pic>
        <p:nvPicPr>
          <p:cNvPr id="6" name="Picture 5"/>
          <p:cNvPicPr>
            <a:picLocks noChangeAspect="1"/>
          </p:cNvPicPr>
          <p:nvPr/>
        </p:nvPicPr>
        <p:blipFill>
          <a:blip r:embed="rId4"/>
          <a:stretch>
            <a:fillRect/>
          </a:stretch>
        </p:blipFill>
        <p:spPr>
          <a:xfrm>
            <a:off x="9700619" y="857986"/>
            <a:ext cx="1814029" cy="2594061"/>
          </a:xfrm>
          <a:prstGeom prst="rect">
            <a:avLst/>
          </a:prstGeom>
        </p:spPr>
      </p:pic>
    </p:spTree>
    <p:extLst>
      <p:ext uri="{BB962C8B-B14F-4D97-AF65-F5344CB8AC3E}">
        <p14:creationId xmlns:p14="http://schemas.microsoft.com/office/powerpoint/2010/main" val="200127346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Shape 97"/>
        <p:cNvGrpSpPr/>
        <p:nvPr/>
      </p:nvGrpSpPr>
      <p:grpSpPr>
        <a:xfrm>
          <a:off x="0" y="0"/>
          <a:ext cx="0" cy="0"/>
          <a:chOff x="0" y="0"/>
          <a:chExt cx="0" cy="0"/>
        </a:xfrm>
      </p:grpSpPr>
      <p:sp>
        <p:nvSpPr>
          <p:cNvPr id="3" name="Round Diagonal Corner Rectangle 2">
            <a:extLst>
              <a:ext uri="{FF2B5EF4-FFF2-40B4-BE49-F238E27FC236}">
                <a16:creationId xmlns:a16="http://schemas.microsoft.com/office/drawing/2014/main" id="{BFA02294-7002-6347-BD03-F6D435E893BC}"/>
              </a:ext>
            </a:extLst>
          </p:cNvPr>
          <p:cNvSpPr/>
          <p:nvPr/>
        </p:nvSpPr>
        <p:spPr>
          <a:xfrm>
            <a:off x="245423" y="1132064"/>
            <a:ext cx="3642392" cy="5415521"/>
          </a:xfrm>
          <a:prstGeom prst="round2DiagRect">
            <a:avLst/>
          </a:prstGeom>
          <a:solidFill>
            <a:schemeClr val="bg1"/>
          </a:solidFill>
          <a:ln w="38100">
            <a:solidFill>
              <a:srgbClr val="9203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15" name="Round Diagonal Corner Rectangle 14">
            <a:extLst>
              <a:ext uri="{FF2B5EF4-FFF2-40B4-BE49-F238E27FC236}">
                <a16:creationId xmlns:a16="http://schemas.microsoft.com/office/drawing/2014/main" id="{1E2A18AE-F6CC-6441-99BF-C85193C54F40}"/>
              </a:ext>
            </a:extLst>
          </p:cNvPr>
          <p:cNvSpPr/>
          <p:nvPr/>
        </p:nvSpPr>
        <p:spPr>
          <a:xfrm>
            <a:off x="4375867" y="1049321"/>
            <a:ext cx="3645607" cy="5415521"/>
          </a:xfrm>
          <a:prstGeom prst="round2DiagRect">
            <a:avLst/>
          </a:prstGeom>
          <a:solidFill>
            <a:schemeClr val="bg1"/>
          </a:solidFill>
          <a:ln w="38100">
            <a:solidFill>
              <a:srgbClr val="9203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32" name="Round Diagonal Corner Rectangle 31">
            <a:extLst>
              <a:ext uri="{FF2B5EF4-FFF2-40B4-BE49-F238E27FC236}">
                <a16:creationId xmlns:a16="http://schemas.microsoft.com/office/drawing/2014/main" id="{98FEC0BB-426D-5A4E-81A3-ACA41EDF3BA0}"/>
              </a:ext>
            </a:extLst>
          </p:cNvPr>
          <p:cNvSpPr/>
          <p:nvPr/>
        </p:nvSpPr>
        <p:spPr>
          <a:xfrm>
            <a:off x="8301567" y="886629"/>
            <a:ext cx="3645606" cy="5415521"/>
          </a:xfrm>
          <a:prstGeom prst="round2DiagRect">
            <a:avLst/>
          </a:prstGeom>
          <a:solidFill>
            <a:schemeClr val="bg1"/>
          </a:solidFill>
          <a:ln w="38100">
            <a:solidFill>
              <a:srgbClr val="9203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E7E6E6">
                  <a:lumMod val="50000"/>
                </a:srgbClr>
              </a:solidFill>
              <a:effectLst/>
              <a:uLnTx/>
              <a:uFillTx/>
              <a:latin typeface="Abadi MT Condensed Light" panose="020B0306030101010103" pitchFamily="34" charset="77"/>
              <a:ea typeface="+mn-ea"/>
              <a:cs typeface="+mn-cs"/>
            </a:endParaRPr>
          </a:p>
        </p:txBody>
      </p:sp>
      <p:sp>
        <p:nvSpPr>
          <p:cNvPr id="20" name="TextBox 19">
            <a:extLst>
              <a:ext uri="{FF2B5EF4-FFF2-40B4-BE49-F238E27FC236}">
                <a16:creationId xmlns:a16="http://schemas.microsoft.com/office/drawing/2014/main" id="{92B0D904-8CEB-DB46-BC17-6E9536BB9648}"/>
              </a:ext>
            </a:extLst>
          </p:cNvPr>
          <p:cNvSpPr txBox="1"/>
          <p:nvPr/>
        </p:nvSpPr>
        <p:spPr>
          <a:xfrm>
            <a:off x="8898511" y="1455348"/>
            <a:ext cx="2721527" cy="738664"/>
          </a:xfrm>
          <a:prstGeom prst="rect">
            <a:avLst/>
          </a:prstGeom>
          <a:solidFill>
            <a:srgbClr val="C00000"/>
          </a:solidFill>
          <a:ln w="28575">
            <a:solidFill>
              <a:srgbClr val="920305"/>
            </a:solidFill>
          </a:ln>
        </p:spPr>
        <p:txBody>
          <a:bodyPr wrap="square" lIns="91440" tIns="45720" rIns="91440" bIns="45720" rtlCol="0" anchor="t">
            <a:spAutoFit/>
          </a:bodyPr>
          <a:lstStyle/>
          <a:p>
            <a:pPr lvl="0" algn="ctr">
              <a:defRPr/>
            </a:pPr>
            <a:r>
              <a:rPr lang="en-US" sz="2100">
                <a:solidFill>
                  <a:prstClr val="white"/>
                </a:solidFill>
                <a:latin typeface="Cavolini"/>
                <a:cs typeface="Cavolini"/>
              </a:rPr>
              <a:t>Debrief and Consolidation</a:t>
            </a:r>
            <a:endParaRPr lang="en-US" sz="2100" dirty="0">
              <a:solidFill>
                <a:prstClr val="white"/>
              </a:solidFill>
              <a:latin typeface="Cavolini"/>
              <a:cs typeface="Cavolini"/>
            </a:endParaRPr>
          </a:p>
        </p:txBody>
      </p:sp>
      <p:sp>
        <p:nvSpPr>
          <p:cNvPr id="21" name="TextBox 20">
            <a:extLst>
              <a:ext uri="{FF2B5EF4-FFF2-40B4-BE49-F238E27FC236}">
                <a16:creationId xmlns:a16="http://schemas.microsoft.com/office/drawing/2014/main" id="{6A29DAF6-3D2E-0B46-938E-DF6463C6D40D}"/>
              </a:ext>
            </a:extLst>
          </p:cNvPr>
          <p:cNvSpPr txBox="1"/>
          <p:nvPr/>
        </p:nvSpPr>
        <p:spPr>
          <a:xfrm>
            <a:off x="4897711" y="1436665"/>
            <a:ext cx="2721527" cy="420564"/>
          </a:xfrm>
          <a:prstGeom prst="rect">
            <a:avLst/>
          </a:prstGeom>
          <a:solidFill>
            <a:srgbClr val="C00000"/>
          </a:solidFill>
          <a:ln w="28575">
            <a:solidFill>
              <a:srgbClr val="920305"/>
            </a:solidFill>
          </a:ln>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a:ln>
                  <a:noFill/>
                </a:ln>
                <a:solidFill>
                  <a:prstClr val="white"/>
                </a:solidFill>
                <a:effectLst/>
                <a:uLnTx/>
                <a:uFillTx/>
                <a:latin typeface="Cavolini"/>
                <a:ea typeface="+mn-ea"/>
                <a:cs typeface="Cavolini"/>
              </a:rPr>
              <a:t>Work it out!</a:t>
            </a:r>
          </a:p>
        </p:txBody>
      </p:sp>
      <p:sp>
        <p:nvSpPr>
          <p:cNvPr id="22" name="TextBox 21">
            <a:extLst>
              <a:ext uri="{FF2B5EF4-FFF2-40B4-BE49-F238E27FC236}">
                <a16:creationId xmlns:a16="http://schemas.microsoft.com/office/drawing/2014/main" id="{5426E6A3-570D-9245-B1C4-C4CA4683A894}"/>
              </a:ext>
            </a:extLst>
          </p:cNvPr>
          <p:cNvSpPr txBox="1"/>
          <p:nvPr/>
        </p:nvSpPr>
        <p:spPr>
          <a:xfrm>
            <a:off x="754054" y="1474027"/>
            <a:ext cx="2721527" cy="420564"/>
          </a:xfrm>
          <a:prstGeom prst="rect">
            <a:avLst/>
          </a:prstGeom>
          <a:solidFill>
            <a:srgbClr val="C00000"/>
          </a:solidFill>
          <a:ln w="28575">
            <a:solidFill>
              <a:srgbClr val="920305"/>
            </a:solidFill>
          </a:ln>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smtClean="0">
                <a:ln>
                  <a:noFill/>
                </a:ln>
                <a:solidFill>
                  <a:prstClr val="white"/>
                </a:solidFill>
                <a:effectLst/>
                <a:uLnTx/>
                <a:uFillTx/>
                <a:latin typeface="Cavolini"/>
                <a:ea typeface="+mn-ea"/>
                <a:cs typeface="Cavolini"/>
              </a:rPr>
              <a:t>Opening Routine</a:t>
            </a:r>
            <a:endParaRPr kumimoji="0" lang="en-US" sz="2100" b="0" i="0" u="none" strike="noStrike" kern="1200" cap="none" spc="0" normalizeH="0" baseline="0" noProof="0" dirty="0">
              <a:ln>
                <a:noFill/>
              </a:ln>
              <a:solidFill>
                <a:prstClr val="white"/>
              </a:solidFill>
              <a:effectLst/>
              <a:uLnTx/>
              <a:uFillTx/>
              <a:latin typeface="Cavolini"/>
              <a:ea typeface="+mn-ea"/>
              <a:cs typeface="Cavolini"/>
            </a:endParaRPr>
          </a:p>
        </p:txBody>
      </p:sp>
      <p:sp>
        <p:nvSpPr>
          <p:cNvPr id="4" name="TextBox 3">
            <a:extLst>
              <a:ext uri="{FF2B5EF4-FFF2-40B4-BE49-F238E27FC236}">
                <a16:creationId xmlns:a16="http://schemas.microsoft.com/office/drawing/2014/main" id="{F3857C70-6F07-3A4E-91D0-3B2F2CA78D55}"/>
              </a:ext>
            </a:extLst>
          </p:cNvPr>
          <p:cNvSpPr txBox="1"/>
          <p:nvPr/>
        </p:nvSpPr>
        <p:spPr>
          <a:xfrm>
            <a:off x="70619" y="3147326"/>
            <a:ext cx="3642391" cy="1384995"/>
          </a:xfrm>
          <a:prstGeom prst="rect">
            <a:avLst/>
          </a:prstGeom>
          <a:noFill/>
        </p:spPr>
        <p:txBody>
          <a:bodyPr wrap="square" rtlCol="0" anchor="ctr">
            <a:spAutoFit/>
          </a:bodyPr>
          <a:lstStyle/>
          <a:p>
            <a:pPr marL="742950" marR="0" lvl="0" indent="-742950" algn="ctr" defTabSz="914400" rtl="0" eaLnBrk="1" fontAlgn="auto" latinLnBrk="0" hangingPunct="1">
              <a:lnSpc>
                <a:spcPct val="100000"/>
              </a:lnSpc>
              <a:spcBef>
                <a:spcPts val="0"/>
              </a:spcBef>
              <a:spcAft>
                <a:spcPts val="0"/>
              </a:spcAft>
              <a:buClrTx/>
              <a:buSzTx/>
              <a:buFontTx/>
              <a:buAutoNum type="arabicPeriod"/>
              <a:tabLst/>
              <a:defRPr/>
            </a:pPr>
            <a:r>
              <a:rPr kumimoji="0" lang="en-US" sz="2800" b="0" i="0" u="none" strike="noStrike" kern="1200" cap="none" spc="0" normalizeH="0" baseline="0" noProof="0" dirty="0" smtClean="0">
                <a:ln>
                  <a:noFill/>
                </a:ln>
                <a:solidFill>
                  <a:prstClr val="black"/>
                </a:solidFill>
                <a:effectLst/>
                <a:uLnTx/>
                <a:uFillTx/>
                <a:latin typeface="Bradley Hand" pitchFamily="2" charset="77"/>
                <a:ea typeface="+mn-ea"/>
                <a:cs typeface="+mn-cs"/>
              </a:rPr>
              <a:t>Count-On</a:t>
            </a:r>
          </a:p>
          <a:p>
            <a:pPr marL="742950" marR="0" lvl="0" indent="-742950" algn="ctr" defTabSz="914400" rtl="0" eaLnBrk="1" fontAlgn="auto" latinLnBrk="0" hangingPunct="1">
              <a:lnSpc>
                <a:spcPct val="100000"/>
              </a:lnSpc>
              <a:spcBef>
                <a:spcPts val="0"/>
              </a:spcBef>
              <a:spcAft>
                <a:spcPts val="0"/>
              </a:spcAft>
              <a:buClrTx/>
              <a:buSzTx/>
              <a:buFontTx/>
              <a:buAutoNum type="arabicPeriod"/>
              <a:tabLst/>
              <a:defRPr/>
            </a:pPr>
            <a:r>
              <a:rPr lang="en-US" sz="2800" noProof="0" dirty="0" smtClean="0">
                <a:solidFill>
                  <a:prstClr val="black"/>
                </a:solidFill>
                <a:latin typeface="Bradley Hand" pitchFamily="2" charset="77"/>
              </a:rPr>
              <a:t>Which one doesn’t belong?</a:t>
            </a:r>
            <a:endParaRPr kumimoji="0" lang="en-US" sz="2800" b="0" i="0" u="none" strike="noStrike" kern="1200" cap="none" spc="0" normalizeH="0" noProof="0" dirty="0" smtClean="0">
              <a:ln>
                <a:noFill/>
              </a:ln>
              <a:solidFill>
                <a:prstClr val="black"/>
              </a:solidFill>
              <a:effectLst/>
              <a:uLnTx/>
              <a:uFillTx/>
              <a:latin typeface="Bradley Hand" pitchFamily="2" charset="77"/>
              <a:ea typeface="+mn-ea"/>
              <a:cs typeface="+mn-cs"/>
            </a:endParaRPr>
          </a:p>
        </p:txBody>
      </p:sp>
      <p:sp>
        <p:nvSpPr>
          <p:cNvPr id="24" name="Round Diagonal Corner Rectangle 23">
            <a:extLst>
              <a:ext uri="{FF2B5EF4-FFF2-40B4-BE49-F238E27FC236}">
                <a16:creationId xmlns:a16="http://schemas.microsoft.com/office/drawing/2014/main" id="{F50EAA7C-399D-824D-BF84-A8D7C4CA9023}"/>
              </a:ext>
            </a:extLst>
          </p:cNvPr>
          <p:cNvSpPr/>
          <p:nvPr/>
        </p:nvSpPr>
        <p:spPr>
          <a:xfrm>
            <a:off x="222305" y="241215"/>
            <a:ext cx="3665509" cy="707887"/>
          </a:xfrm>
          <a:prstGeom prst="round2DiagRect">
            <a:avLst/>
          </a:prstGeom>
          <a:solidFill>
            <a:schemeClr val="bg1"/>
          </a:solidFill>
          <a:ln w="38100">
            <a:solidFill>
              <a:srgbClr val="9203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srgbClr val="C00000"/>
                </a:solidFill>
                <a:effectLst/>
                <a:uLnTx/>
                <a:uFillTx/>
                <a:latin typeface="Cavolini"/>
                <a:ea typeface="+mn-ea"/>
                <a:cs typeface="Cavolini"/>
              </a:rPr>
              <a:t>Day 2</a:t>
            </a:r>
            <a:endParaRPr kumimoji="0" lang="en-US" sz="4000" b="1" i="0" u="none" strike="noStrike" kern="1200" cap="none" spc="0" normalizeH="0" baseline="0" noProof="0" dirty="0">
              <a:ln>
                <a:noFill/>
              </a:ln>
              <a:solidFill>
                <a:srgbClr val="C00000"/>
              </a:solidFill>
              <a:effectLst/>
              <a:uLnTx/>
              <a:uFillTx/>
              <a:latin typeface="Cavolini"/>
              <a:ea typeface="+mn-ea"/>
              <a:cs typeface="Cavolini"/>
            </a:endParaRPr>
          </a:p>
        </p:txBody>
      </p:sp>
      <p:sp>
        <p:nvSpPr>
          <p:cNvPr id="26" name="Rectangle 25">
            <a:extLst>
              <a:ext uri="{FF2B5EF4-FFF2-40B4-BE49-F238E27FC236}">
                <a16:creationId xmlns:a16="http://schemas.microsoft.com/office/drawing/2014/main" id="{794313EA-89CC-8343-B3B7-FC7040274402}"/>
              </a:ext>
            </a:extLst>
          </p:cNvPr>
          <p:cNvSpPr/>
          <p:nvPr/>
        </p:nvSpPr>
        <p:spPr>
          <a:xfrm>
            <a:off x="87799" y="1384771"/>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 xmlns:ask="http://schemas.microsoft.com/office/drawing/2018/sketchyshapes" sd="1219033472">
                  <a:prstGeom prst="rect">
                    <a:avLst/>
                  </a:prstGeom>
                  <ask:type>
                    <ask:lineSketchScribble/>
                  </ask:type>
                </ask:lineSketchStyleProps>
              </a:ext>
            </a:extLst>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4800" b="0" i="0" u="none" strike="noStrike" kern="1200" cap="none" spc="0" normalizeH="0" baseline="0" noProof="0" dirty="0">
                <a:ln>
                  <a:noFill/>
                </a:ln>
                <a:solidFill>
                  <a:prstClr val="black"/>
                </a:solidFill>
                <a:effectLst/>
                <a:uLnTx/>
                <a:uFillTx/>
                <a:latin typeface="Bradley Hand" pitchFamily="2" charset="77"/>
                <a:ea typeface="+mn-ea"/>
                <a:cs typeface="+mn-cs"/>
              </a:rPr>
              <a:t>1</a:t>
            </a:r>
            <a:endParaRPr kumimoji="0" lang="en-US" sz="4800" b="0" i="0" u="none" strike="noStrike" kern="1200" cap="none" spc="0" normalizeH="0" baseline="0" noProof="0" dirty="0">
              <a:ln>
                <a:noFill/>
              </a:ln>
              <a:solidFill>
                <a:prstClr val="black"/>
              </a:solidFill>
              <a:effectLst/>
              <a:uLnTx/>
              <a:uFillTx/>
              <a:latin typeface="Bradley Hand" pitchFamily="2" charset="77"/>
              <a:ea typeface="+mn-ea"/>
              <a:cs typeface="+mn-cs"/>
            </a:endParaRPr>
          </a:p>
        </p:txBody>
      </p:sp>
      <p:sp>
        <p:nvSpPr>
          <p:cNvPr id="28" name="Rectangle 27">
            <a:extLst>
              <a:ext uri="{FF2B5EF4-FFF2-40B4-BE49-F238E27FC236}">
                <a16:creationId xmlns:a16="http://schemas.microsoft.com/office/drawing/2014/main" id="{B19DC386-C007-C544-8F95-5EF531BE0F49}"/>
              </a:ext>
            </a:extLst>
          </p:cNvPr>
          <p:cNvSpPr/>
          <p:nvPr/>
        </p:nvSpPr>
        <p:spPr>
          <a:xfrm>
            <a:off x="4044520" y="1369649"/>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 xmlns:ask="http://schemas.microsoft.com/office/drawing/2018/sketchyshapes" sd="1219033472">
                  <a:prstGeom prst="rect">
                    <a:avLst/>
                  </a:prstGeom>
                  <ask:type>
                    <ask:lineSketchScribble/>
                  </ask:type>
                </ask:lineSketchStyleProps>
              </a:ext>
            </a:extLst>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4800" b="0" i="0" u="none" strike="noStrike" kern="1200" cap="none" spc="0" normalizeH="0" baseline="0" noProof="0" dirty="0">
                <a:ln>
                  <a:noFill/>
                </a:ln>
                <a:solidFill>
                  <a:prstClr val="black"/>
                </a:solidFill>
                <a:effectLst/>
                <a:uLnTx/>
                <a:uFillTx/>
                <a:latin typeface="Bradley Hand" pitchFamily="2" charset="77"/>
                <a:ea typeface="+mn-ea"/>
                <a:cs typeface="+mn-cs"/>
              </a:rPr>
              <a:t>2</a:t>
            </a:r>
            <a:endParaRPr kumimoji="0" lang="en-US" sz="4800" b="0" i="0" u="none" strike="noStrike" kern="1200" cap="none" spc="0" normalizeH="0" baseline="0" noProof="0" dirty="0">
              <a:ln>
                <a:noFill/>
              </a:ln>
              <a:solidFill>
                <a:prstClr val="black"/>
              </a:solidFill>
              <a:effectLst/>
              <a:uLnTx/>
              <a:uFillTx/>
              <a:latin typeface="Bradley Hand" pitchFamily="2" charset="77"/>
              <a:ea typeface="+mn-ea"/>
              <a:cs typeface="+mn-cs"/>
            </a:endParaRPr>
          </a:p>
        </p:txBody>
      </p:sp>
      <p:sp>
        <p:nvSpPr>
          <p:cNvPr id="31" name="Rectangle 30">
            <a:extLst>
              <a:ext uri="{FF2B5EF4-FFF2-40B4-BE49-F238E27FC236}">
                <a16:creationId xmlns:a16="http://schemas.microsoft.com/office/drawing/2014/main" id="{FB6B43EF-134B-3847-896E-75DCF21D2348}"/>
              </a:ext>
            </a:extLst>
          </p:cNvPr>
          <p:cNvSpPr/>
          <p:nvPr/>
        </p:nvSpPr>
        <p:spPr>
          <a:xfrm>
            <a:off x="8196278" y="1369523"/>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 xmlns:ask="http://schemas.microsoft.com/office/drawing/2018/sketchyshapes" sd="1219033472">
                  <a:prstGeom prst="rect">
                    <a:avLst/>
                  </a:prstGeom>
                  <ask:type>
                    <ask:lineSketchScribble/>
                  </ask:type>
                </ask:lineSketchStyleProps>
              </a:ext>
            </a:extLst>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4800" b="0" i="0" u="none" strike="noStrike" kern="1200" cap="none" spc="0" normalizeH="0" baseline="0" noProof="0" dirty="0">
                <a:ln>
                  <a:noFill/>
                </a:ln>
                <a:solidFill>
                  <a:prstClr val="black"/>
                </a:solidFill>
                <a:effectLst/>
                <a:uLnTx/>
                <a:uFillTx/>
                <a:latin typeface="Bradley Hand" pitchFamily="2" charset="77"/>
                <a:ea typeface="+mn-ea"/>
                <a:cs typeface="+mn-cs"/>
              </a:rPr>
              <a:t>3</a:t>
            </a:r>
            <a:endParaRPr kumimoji="0" lang="en-US" sz="4800" b="0" i="0" u="none" strike="noStrike" kern="1200" cap="none" spc="0" normalizeH="0" baseline="0" noProof="0" dirty="0">
              <a:ln>
                <a:noFill/>
              </a:ln>
              <a:solidFill>
                <a:prstClr val="black"/>
              </a:solidFill>
              <a:effectLst/>
              <a:uLnTx/>
              <a:uFillTx/>
              <a:latin typeface="Bradley Hand" pitchFamily="2" charset="77"/>
              <a:ea typeface="+mn-ea"/>
              <a:cs typeface="+mn-cs"/>
            </a:endParaRPr>
          </a:p>
        </p:txBody>
      </p:sp>
      <p:sp>
        <p:nvSpPr>
          <p:cNvPr id="34" name="TextBox 33">
            <a:extLst>
              <a:ext uri="{FF2B5EF4-FFF2-40B4-BE49-F238E27FC236}">
                <a16:creationId xmlns:a16="http://schemas.microsoft.com/office/drawing/2014/main" id="{C65C62B4-EBD6-9748-B921-5987D891F189}"/>
              </a:ext>
            </a:extLst>
          </p:cNvPr>
          <p:cNvSpPr txBox="1"/>
          <p:nvPr/>
        </p:nvSpPr>
        <p:spPr>
          <a:xfrm>
            <a:off x="4800671" y="2927565"/>
            <a:ext cx="2915605" cy="1446550"/>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Bradley Hand" pitchFamily="2" charset="77"/>
                <a:ea typeface="+mn-ea"/>
                <a:cs typeface="+mn-cs"/>
              </a:rPr>
              <a:t>Counting</a:t>
            </a:r>
            <a:r>
              <a:rPr kumimoji="0" lang="en-US" sz="3200" b="0" i="0" u="none" strike="noStrike" kern="1200" cap="none" spc="0" normalizeH="0" baseline="0" noProof="0" dirty="0" smtClean="0">
                <a:ln>
                  <a:noFill/>
                </a:ln>
                <a:solidFill>
                  <a:prstClr val="black"/>
                </a:solidFill>
                <a:effectLst/>
                <a:uLnTx/>
                <a:uFillTx/>
                <a:latin typeface="Marker Felt Thin" panose="02000400000000000000" pitchFamily="2" charset="77"/>
                <a:ea typeface="+mn-ea"/>
                <a:cs typeface="+mn-cs"/>
              </a:rPr>
              <a:t> </a:t>
            </a:r>
            <a:r>
              <a:rPr kumimoji="0" lang="en-US" sz="2800" b="0" i="0" u="none" strike="noStrike" kern="1200" cap="none" spc="0" normalizeH="0" baseline="0" noProof="0" dirty="0" smtClean="0">
                <a:ln>
                  <a:noFill/>
                </a:ln>
                <a:solidFill>
                  <a:prstClr val="black"/>
                </a:solidFill>
                <a:effectLst/>
                <a:uLnTx/>
                <a:uFillTx/>
                <a:latin typeface="Bradley Hand" pitchFamily="2" charset="77"/>
                <a:ea typeface="+mn-ea"/>
                <a:cs typeface="+mn-cs"/>
              </a:rPr>
              <a:t>Collections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a:noFill/>
                </a:ln>
                <a:solidFill>
                  <a:prstClr val="black"/>
                </a:solidFill>
                <a:effectLst/>
                <a:uLnTx/>
                <a:uFillTx/>
                <a:latin typeface="Bradley Hand" pitchFamily="2" charset="77"/>
                <a:ea typeface="+mn-ea"/>
                <a:cs typeface="+mn-cs"/>
              </a:rPr>
              <a:t>In</a:t>
            </a:r>
            <a:r>
              <a:rPr kumimoji="0" lang="en-US" sz="2800" b="0" i="0" u="none" strike="noStrike" kern="1200" cap="none" spc="0" normalizeH="0" noProof="0" dirty="0" smtClean="0">
                <a:ln>
                  <a:noFill/>
                </a:ln>
                <a:solidFill>
                  <a:prstClr val="black"/>
                </a:solidFill>
                <a:effectLst/>
                <a:uLnTx/>
                <a:uFillTx/>
                <a:latin typeface="Bradley Hand" pitchFamily="2" charset="77"/>
                <a:ea typeface="+mn-ea"/>
                <a:cs typeface="+mn-cs"/>
              </a:rPr>
              <a:t> Our Home</a:t>
            </a:r>
            <a:endParaRPr kumimoji="0" lang="en-US" sz="2800" b="0" i="0" u="none" strike="noStrike" kern="1200" cap="none" spc="0" normalizeH="0" baseline="0" noProof="0" dirty="0">
              <a:ln>
                <a:noFill/>
              </a:ln>
              <a:solidFill>
                <a:prstClr val="black"/>
              </a:solidFill>
              <a:effectLst/>
              <a:uLnTx/>
              <a:uFillTx/>
              <a:latin typeface="Bradley Hand" pitchFamily="2" charset="77"/>
              <a:ea typeface="+mn-ea"/>
              <a:cs typeface="+mn-cs"/>
            </a:endParaRPr>
          </a:p>
        </p:txBody>
      </p:sp>
      <p:sp>
        <p:nvSpPr>
          <p:cNvPr id="18" name="TextBox 17">
            <a:extLst>
              <a:ext uri="{FF2B5EF4-FFF2-40B4-BE49-F238E27FC236}">
                <a16:creationId xmlns:a16="http://schemas.microsoft.com/office/drawing/2014/main" id="{C65C62B4-EBD6-9748-B921-5987D891F189}"/>
              </a:ext>
            </a:extLst>
          </p:cNvPr>
          <p:cNvSpPr txBox="1"/>
          <p:nvPr/>
        </p:nvSpPr>
        <p:spPr>
          <a:xfrm>
            <a:off x="8704433" y="2633698"/>
            <a:ext cx="2915605" cy="2246769"/>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a:noFill/>
                </a:ln>
                <a:solidFill>
                  <a:prstClr val="black"/>
                </a:solidFill>
                <a:effectLst/>
                <a:uLnTx/>
                <a:uFillTx/>
                <a:latin typeface="Bradley Hand" pitchFamily="2" charset="77"/>
                <a:ea typeface="+mn-ea"/>
                <a:cs typeface="+mn-cs"/>
              </a:rPr>
              <a:t>Sharing and Recording Thinking About Counting</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Bradley Hand" pitchFamily="2" charset="77"/>
              <a:ea typeface="+mn-ea"/>
              <a:cs typeface="+mn-cs"/>
            </a:endParaRPr>
          </a:p>
        </p:txBody>
      </p:sp>
    </p:spTree>
    <p:extLst>
      <p:ext uri="{BB962C8B-B14F-4D97-AF65-F5344CB8AC3E}">
        <p14:creationId xmlns:p14="http://schemas.microsoft.com/office/powerpoint/2010/main" val="11474445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Google Shape;328;p33">
            <a:extLst>
              <a:ext uri="{FF2B5EF4-FFF2-40B4-BE49-F238E27FC236}">
                <a16:creationId xmlns:a16="http://schemas.microsoft.com/office/drawing/2014/main" id="{D7BC0217-1993-2440-B15D-C4EF0BBA4373}"/>
              </a:ext>
            </a:extLst>
          </p:cNvPr>
          <p:cNvSpPr txBox="1">
            <a:spLocks noGrp="1"/>
          </p:cNvSpPr>
          <p:nvPr>
            <p:ph type="sldNum" idx="12"/>
          </p:nvPr>
        </p:nvSpPr>
        <p:spPr>
          <a:xfrm>
            <a:off x="11390969" y="6333135"/>
            <a:ext cx="731600" cy="524800"/>
          </a:xfrm>
          <a:prstGeom prst="rect">
            <a:avLst/>
          </a:prstGeom>
        </p:spPr>
        <p:txBody>
          <a:bodyPr spcFirstLastPara="1" vert="horz" wrap="square" lIns="121900" tIns="121900" rIns="121900" bIns="121900" rtlCol="0" anchor="t"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Google Shape;89;p15">
            <a:extLst>
              <a:ext uri="{FF2B5EF4-FFF2-40B4-BE49-F238E27FC236}">
                <a16:creationId xmlns:a16="http://schemas.microsoft.com/office/drawing/2014/main" id="{D48C0C84-2128-FF44-B693-8626BA6E5766}"/>
              </a:ext>
            </a:extLst>
          </p:cNvPr>
          <p:cNvSpPr txBox="1">
            <a:spLocks/>
          </p:cNvSpPr>
          <p:nvPr/>
        </p:nvSpPr>
        <p:spPr>
          <a:xfrm>
            <a:off x="788844" y="335354"/>
            <a:ext cx="6402000" cy="656418"/>
          </a:xfrm>
          <a:prstGeom prst="rect">
            <a:avLst/>
          </a:prstGeom>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CA" sz="3200" b="1" dirty="0" smtClean="0">
                <a:solidFill>
                  <a:srgbClr val="70AD47"/>
                </a:solidFill>
                <a:latin typeface="Montserrat" panose="020B0604020202020204" charset="0"/>
              </a:rPr>
              <a:t>Teacher Background Information</a:t>
            </a:r>
            <a:endParaRPr kumimoji="0" lang="en-CA" sz="3200" b="1" i="0" u="none" strike="noStrike" kern="1200" cap="none" spc="0" normalizeH="0" baseline="0" noProof="0" dirty="0">
              <a:ln>
                <a:noFill/>
              </a:ln>
              <a:solidFill>
                <a:srgbClr val="70AD47"/>
              </a:solidFill>
              <a:effectLst/>
              <a:uLnTx/>
              <a:uFillTx/>
              <a:latin typeface="Montserrat" panose="020B0604020202020204" charset="0"/>
              <a:cs typeface="Arial"/>
              <a:sym typeface="Arial"/>
            </a:endParaRPr>
          </a:p>
        </p:txBody>
      </p:sp>
      <p:sp>
        <p:nvSpPr>
          <p:cNvPr id="6" name="Rectangle 5"/>
          <p:cNvSpPr/>
          <p:nvPr/>
        </p:nvSpPr>
        <p:spPr>
          <a:xfrm>
            <a:off x="233465" y="991772"/>
            <a:ext cx="11830739" cy="5390578"/>
          </a:xfrm>
          <a:prstGeom prst="rect">
            <a:avLst/>
          </a:prstGeom>
        </p:spPr>
        <p:txBody>
          <a:bodyPr wrap="square">
            <a:spAutoFit/>
          </a:bodyPr>
          <a:lstStyle/>
          <a:p>
            <a:pPr>
              <a:lnSpc>
                <a:spcPct val="107000"/>
              </a:lnSpc>
              <a:spcAft>
                <a:spcPts val="800"/>
              </a:spcAft>
            </a:pPr>
            <a:r>
              <a:rPr lang="en-CA" sz="1400" dirty="0">
                <a:latin typeface="Calibri" panose="020F0502020204030204" pitchFamily="34" charset="0"/>
                <a:ea typeface="Calibri" panose="020F0502020204030204" pitchFamily="34" charset="0"/>
                <a:cs typeface="Times New Roman" panose="02020603050405020304" pitchFamily="18" charset="0"/>
              </a:rPr>
              <a:t>Having good number sense involves an understanding of the many relationships that exist among numbers.  It is important to emphasize number relationships in order to use numbers in meaningful ways.  When students learn to represent numbers in various ways and investigate how numbers </a:t>
            </a:r>
            <a:r>
              <a:rPr lang="en-CA" sz="1400" dirty="0" smtClean="0">
                <a:latin typeface="Calibri" panose="020F0502020204030204" pitchFamily="34" charset="0"/>
                <a:ea typeface="Calibri" panose="020F0502020204030204" pitchFamily="34" charset="0"/>
                <a:cs typeface="Times New Roman" panose="02020603050405020304" pitchFamily="18" charset="0"/>
              </a:rPr>
              <a:t>are interconnected</a:t>
            </a:r>
            <a:r>
              <a:rPr lang="en-CA" sz="1400" dirty="0">
                <a:latin typeface="Calibri" panose="020F0502020204030204" pitchFamily="34" charset="0"/>
                <a:ea typeface="Calibri" panose="020F0502020204030204" pitchFamily="34" charset="0"/>
                <a:cs typeface="Times New Roman" panose="02020603050405020304" pitchFamily="18" charset="0"/>
              </a:rPr>
              <a:t>, they build their knowledge of how numbers relate to each other.  In </a:t>
            </a:r>
            <a:r>
              <a:rPr lang="en-CA" sz="1400" dirty="0" smtClean="0">
                <a:latin typeface="Calibri" panose="020F0502020204030204" pitchFamily="34" charset="0"/>
                <a:ea typeface="Calibri" panose="020F0502020204030204" pitchFamily="34" charset="0"/>
                <a:cs typeface="Times New Roman" panose="02020603050405020304" pitchFamily="18" charset="0"/>
              </a:rPr>
              <a:t>the book</a:t>
            </a:r>
            <a:r>
              <a:rPr lang="en-CA" sz="1400" dirty="0">
                <a:latin typeface="Calibri" panose="020F0502020204030204" pitchFamily="34" charset="0"/>
                <a:ea typeface="Calibri" panose="020F0502020204030204" pitchFamily="34" charset="0"/>
                <a:cs typeface="Times New Roman" panose="02020603050405020304" pitchFamily="18" charset="0"/>
              </a:rPr>
              <a:t>, </a:t>
            </a:r>
            <a:r>
              <a:rPr lang="en-CA" sz="1400" i="1" dirty="0">
                <a:latin typeface="Calibri" panose="020F0502020204030204" pitchFamily="34" charset="0"/>
                <a:ea typeface="Calibri" panose="020F0502020204030204" pitchFamily="34" charset="0"/>
                <a:cs typeface="Times New Roman" panose="02020603050405020304" pitchFamily="18" charset="0"/>
              </a:rPr>
              <a:t>Teaching Student Centered Mathematics PreK-2</a:t>
            </a:r>
            <a:r>
              <a:rPr lang="en-CA" sz="1400" dirty="0">
                <a:latin typeface="Calibri" panose="020F0502020204030204" pitchFamily="34" charset="0"/>
                <a:ea typeface="Calibri" panose="020F0502020204030204" pitchFamily="34" charset="0"/>
                <a:cs typeface="Times New Roman" panose="02020603050405020304" pitchFamily="18" charset="0"/>
              </a:rPr>
              <a:t> (2018</a:t>
            </a:r>
            <a:r>
              <a:rPr lang="en-CA" sz="1400" dirty="0" smtClean="0">
                <a:latin typeface="Calibri" panose="020F0502020204030204" pitchFamily="34" charset="0"/>
                <a:ea typeface="Calibri" panose="020F0502020204030204" pitchFamily="34" charset="0"/>
                <a:cs typeface="Times New Roman" panose="02020603050405020304" pitchFamily="18" charset="0"/>
              </a:rPr>
              <a:t>),  </a:t>
            </a:r>
            <a:r>
              <a:rPr lang="en-CA" sz="1400" dirty="0">
                <a:latin typeface="Calibri" panose="020F0502020204030204" pitchFamily="34" charset="0"/>
                <a:ea typeface="Calibri" panose="020F0502020204030204" pitchFamily="34" charset="0"/>
                <a:cs typeface="Times New Roman" panose="02020603050405020304" pitchFamily="18" charset="0"/>
              </a:rPr>
              <a:t>John Van de Walle’s outlines four important number relationships that help students develop number sense and working with operations.</a:t>
            </a:r>
          </a:p>
          <a:p>
            <a:pPr marL="342900" lvl="0" indent="-342900">
              <a:lnSpc>
                <a:spcPct val="107000"/>
              </a:lnSpc>
              <a:spcAft>
                <a:spcPts val="800"/>
              </a:spcAft>
              <a:buFont typeface="Times New Roman" panose="02020603050405020304" pitchFamily="18" charset="0"/>
              <a:buChar char="•"/>
              <a:tabLst>
                <a:tab pos="457200" algn="l"/>
              </a:tabLst>
            </a:pPr>
            <a:r>
              <a:rPr lang="en-CA" sz="1400" b="1" dirty="0">
                <a:latin typeface="Calibri" panose="020F0502020204030204" pitchFamily="34" charset="0"/>
                <a:ea typeface="Calibri" panose="020F0502020204030204" pitchFamily="34" charset="0"/>
                <a:cs typeface="Times New Roman" panose="02020603050405020304" pitchFamily="18" charset="0"/>
              </a:rPr>
              <a:t>One and Two More/Less – </a:t>
            </a:r>
            <a:r>
              <a:rPr lang="en-CA" sz="1400" dirty="0">
                <a:latin typeface="Calibri" panose="020F0502020204030204" pitchFamily="34" charset="0"/>
                <a:ea typeface="Calibri" panose="020F0502020204030204" pitchFamily="34" charset="0"/>
                <a:cs typeface="Times New Roman" panose="02020603050405020304" pitchFamily="18" charset="0"/>
              </a:rPr>
              <a:t>Knowing which numbers are one and </a:t>
            </a:r>
            <a:r>
              <a:rPr lang="en-CA" sz="1400" dirty="0" smtClean="0">
                <a:latin typeface="Calibri" panose="020F0502020204030204" pitchFamily="34" charset="0"/>
                <a:ea typeface="Calibri" panose="020F0502020204030204" pitchFamily="34" charset="0"/>
                <a:cs typeface="Times New Roman" panose="02020603050405020304" pitchFamily="18" charset="0"/>
              </a:rPr>
              <a:t> </a:t>
            </a:r>
            <a:r>
              <a:rPr lang="en-CA" sz="1400" dirty="0">
                <a:latin typeface="Calibri" panose="020F0502020204030204" pitchFamily="34" charset="0"/>
                <a:ea typeface="Calibri" panose="020F0502020204030204" pitchFamily="34" charset="0"/>
                <a:cs typeface="Times New Roman" panose="02020603050405020304" pitchFamily="18" charset="0"/>
              </a:rPr>
              <a:t>two less or more than any given number</a:t>
            </a:r>
            <a:r>
              <a:rPr lang="en-CA" sz="1400" b="1" dirty="0">
                <a:latin typeface="Calibri" panose="020F0502020204030204" pitchFamily="34" charset="0"/>
                <a:ea typeface="Calibri" panose="020F0502020204030204" pitchFamily="34" charset="0"/>
                <a:cs typeface="Times New Roman" panose="02020603050405020304" pitchFamily="18" charset="0"/>
              </a:rPr>
              <a:t>.  </a:t>
            </a:r>
            <a:r>
              <a:rPr lang="en-CA" sz="1400" dirty="0">
                <a:latin typeface="Calibri" panose="020F0502020204030204" pitchFamily="34" charset="0"/>
                <a:ea typeface="Calibri" panose="020F0502020204030204" pitchFamily="34" charset="0"/>
                <a:cs typeface="Times New Roman" panose="02020603050405020304" pitchFamily="18" charset="0"/>
              </a:rPr>
              <a:t>The one/two more or less than relationship involves more than just the ability to count. Students must also associate quantity with the count</a:t>
            </a:r>
            <a:r>
              <a:rPr lang="en-CA" sz="1400" b="1" dirty="0">
                <a:latin typeface="Calibri" panose="020F0502020204030204" pitchFamily="34" charset="0"/>
                <a:ea typeface="Calibri" panose="020F0502020204030204" pitchFamily="34" charset="0"/>
                <a:cs typeface="Times New Roman" panose="02020603050405020304" pitchFamily="18" charset="0"/>
              </a:rPr>
              <a:t>.    </a:t>
            </a:r>
            <a:r>
              <a:rPr lang="en-CA" sz="1400" dirty="0">
                <a:latin typeface="Calibri" panose="020F0502020204030204" pitchFamily="34" charset="0"/>
                <a:ea typeface="Calibri" panose="020F0502020204030204" pitchFamily="34" charset="0"/>
                <a:cs typeface="Times New Roman" panose="02020603050405020304" pitchFamily="18" charset="0"/>
              </a:rPr>
              <a:t>For example, being able to communicate to say 6 is one more than 5 and 2 less than 8.</a:t>
            </a:r>
          </a:p>
          <a:p>
            <a:pPr marL="342900" lvl="0" indent="-342900">
              <a:lnSpc>
                <a:spcPct val="107000"/>
              </a:lnSpc>
              <a:spcAft>
                <a:spcPts val="800"/>
              </a:spcAft>
              <a:buFont typeface="Times New Roman" panose="02020603050405020304" pitchFamily="18" charset="0"/>
              <a:buChar char="•"/>
              <a:tabLst>
                <a:tab pos="457200" algn="l"/>
              </a:tabLst>
            </a:pPr>
            <a:r>
              <a:rPr lang="en-CA" sz="1400" b="1" dirty="0">
                <a:latin typeface="Calibri" panose="020F0502020204030204" pitchFamily="34" charset="0"/>
                <a:ea typeface="Calibri" panose="020F0502020204030204" pitchFamily="34" charset="0"/>
                <a:cs typeface="Times New Roman" panose="02020603050405020304" pitchFamily="18" charset="0"/>
              </a:rPr>
              <a:t>Anchors and Benchmarks of Five and Ten </a:t>
            </a:r>
            <a:r>
              <a:rPr lang="en-CA" sz="1400" b="1" dirty="0" smtClean="0">
                <a:latin typeface="Calibri" panose="020F0502020204030204" pitchFamily="34" charset="0"/>
                <a:ea typeface="Calibri" panose="020F0502020204030204" pitchFamily="34" charset="0"/>
                <a:cs typeface="Times New Roman" panose="02020603050405020304" pitchFamily="18" charset="0"/>
              </a:rPr>
              <a:t>– </a:t>
            </a:r>
            <a:r>
              <a:rPr lang="en-CA" sz="1400" dirty="0" smtClean="0">
                <a:latin typeface="Calibri" panose="020F0502020204030204" pitchFamily="34" charset="0"/>
                <a:ea typeface="Calibri" panose="020F0502020204030204" pitchFamily="34" charset="0"/>
                <a:cs typeface="Times New Roman" panose="02020603050405020304" pitchFamily="18" charset="0"/>
              </a:rPr>
              <a:t>The </a:t>
            </a:r>
            <a:r>
              <a:rPr lang="en-CA" sz="1400" dirty="0">
                <a:latin typeface="Calibri" panose="020F0502020204030204" pitchFamily="34" charset="0"/>
                <a:ea typeface="Calibri" panose="020F0502020204030204" pitchFamily="34" charset="0"/>
                <a:cs typeface="Times New Roman" panose="02020603050405020304" pitchFamily="18" charset="0"/>
              </a:rPr>
              <a:t>ability to</a:t>
            </a:r>
            <a:r>
              <a:rPr lang="en-CA" sz="1400" b="1" dirty="0">
                <a:latin typeface="Calibri" panose="020F0502020204030204" pitchFamily="34" charset="0"/>
                <a:ea typeface="Calibri" panose="020F0502020204030204" pitchFamily="34" charset="0"/>
                <a:cs typeface="Times New Roman" panose="02020603050405020304" pitchFamily="18" charset="0"/>
              </a:rPr>
              <a:t> </a:t>
            </a:r>
            <a:r>
              <a:rPr lang="en-CA" sz="1400" dirty="0">
                <a:latin typeface="Calibri" panose="020F0502020204030204" pitchFamily="34" charset="0"/>
                <a:ea typeface="Calibri" panose="020F0502020204030204" pitchFamily="34" charset="0"/>
                <a:cs typeface="Times New Roman" panose="02020603050405020304" pitchFamily="18" charset="0"/>
              </a:rPr>
              <a:t>relate numbers to both 5 and 10 is useful for comparing and relating numbers.   A benchmark number serves as a reference to which something else (e.g., another number) may be compared (e.g., In the question, “Is the number 4 closer to the number 1 or to the number 5?“ the numbers 1 and 5 are benchmarks</a:t>
            </a:r>
            <a:r>
              <a:rPr lang="en-CA" sz="1400" dirty="0" smtClean="0">
                <a:latin typeface="Calibri" panose="020F0502020204030204" pitchFamily="34" charset="0"/>
                <a:ea typeface="Calibri" panose="020F0502020204030204" pitchFamily="34" charset="0"/>
                <a:cs typeface="Times New Roman" panose="02020603050405020304" pitchFamily="18" charset="0"/>
              </a:rPr>
              <a:t>.). </a:t>
            </a:r>
            <a:endParaRPr lang="en-CA"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Times New Roman" panose="02020603050405020304" pitchFamily="18" charset="0"/>
              <a:buChar char="•"/>
              <a:tabLst>
                <a:tab pos="457200" algn="l"/>
              </a:tabLst>
            </a:pPr>
            <a:r>
              <a:rPr lang="en-CA" sz="1400" b="1" dirty="0">
                <a:latin typeface="Calibri" panose="020F0502020204030204" pitchFamily="34" charset="0"/>
                <a:ea typeface="Calibri" panose="020F0502020204030204" pitchFamily="34" charset="0"/>
                <a:cs typeface="Times New Roman" panose="02020603050405020304" pitchFamily="18" charset="0"/>
              </a:rPr>
              <a:t>Part-Part-Whole Relationships</a:t>
            </a:r>
            <a:r>
              <a:rPr lang="en-CA" sz="1400" dirty="0">
                <a:latin typeface="Calibri" panose="020F0502020204030204" pitchFamily="34" charset="0"/>
                <a:ea typeface="Calibri" panose="020F0502020204030204" pitchFamily="34" charset="0"/>
                <a:cs typeface="Times New Roman" panose="02020603050405020304" pitchFamily="18" charset="0"/>
              </a:rPr>
              <a:t> – Part-part-whole is being able</a:t>
            </a:r>
            <a:r>
              <a:rPr lang="en-CA" sz="1400" b="1" dirty="0">
                <a:latin typeface="Calibri" panose="020F0502020204030204" pitchFamily="34" charset="0"/>
                <a:ea typeface="Calibri" panose="020F0502020204030204" pitchFamily="34" charset="0"/>
                <a:cs typeface="Times New Roman" panose="02020603050405020304" pitchFamily="18" charset="0"/>
              </a:rPr>
              <a:t> </a:t>
            </a:r>
            <a:r>
              <a:rPr lang="en-CA" sz="1400" dirty="0">
                <a:latin typeface="Calibri" panose="020F0502020204030204" pitchFamily="34" charset="0"/>
                <a:ea typeface="Calibri" panose="020F0502020204030204" pitchFamily="34" charset="0"/>
                <a:cs typeface="Times New Roman" panose="02020603050405020304" pitchFamily="18" charset="0"/>
              </a:rPr>
              <a:t>to recognize numbers can be broken apart and then put together.  Understanding numbers can be represented in many ways supports students </a:t>
            </a:r>
            <a:r>
              <a:rPr lang="en-CA" sz="1400" dirty="0" smtClean="0">
                <a:latin typeface="Calibri" panose="020F0502020204030204" pitchFamily="34" charset="0"/>
                <a:ea typeface="Calibri" panose="020F0502020204030204" pitchFamily="34" charset="0"/>
                <a:cs typeface="Times New Roman" panose="02020603050405020304" pitchFamily="18" charset="0"/>
              </a:rPr>
              <a:t>understanding of </a:t>
            </a:r>
            <a:r>
              <a:rPr lang="en-CA" sz="1400" dirty="0">
                <a:latin typeface="Calibri" panose="020F0502020204030204" pitchFamily="34" charset="0"/>
                <a:ea typeface="Calibri" panose="020F0502020204030204" pitchFamily="34" charset="0"/>
                <a:cs typeface="Times New Roman" panose="02020603050405020304" pitchFamily="18" charset="0"/>
              </a:rPr>
              <a:t>part-part-whole </a:t>
            </a:r>
            <a:r>
              <a:rPr lang="en-CA" sz="1400" dirty="0" smtClean="0">
                <a:latin typeface="Calibri" panose="020F0502020204030204" pitchFamily="34" charset="0"/>
                <a:ea typeface="Calibri" panose="020F0502020204030204" pitchFamily="34" charset="0"/>
                <a:cs typeface="Times New Roman" panose="02020603050405020304" pitchFamily="18" charset="0"/>
              </a:rPr>
              <a:t>relationships. </a:t>
            </a:r>
            <a:r>
              <a:rPr lang="en-CA" sz="1400" dirty="0">
                <a:latin typeface="Calibri" panose="020F0502020204030204" pitchFamily="34" charset="0"/>
                <a:ea typeface="Calibri" panose="020F0502020204030204" pitchFamily="34" charset="0"/>
                <a:cs typeface="Times New Roman" panose="02020603050405020304" pitchFamily="18" charset="0"/>
              </a:rPr>
              <a:t>Addition and subtraction are built on composition (putting numbers together) and decomposition (breaking up numbers). </a:t>
            </a:r>
          </a:p>
          <a:p>
            <a:pPr marL="342900" lvl="0" indent="-342900">
              <a:lnSpc>
                <a:spcPct val="107000"/>
              </a:lnSpc>
              <a:spcAft>
                <a:spcPts val="800"/>
              </a:spcAft>
              <a:buFont typeface="Times New Roman" panose="02020603050405020304" pitchFamily="18" charset="0"/>
              <a:buChar char="•"/>
              <a:tabLst>
                <a:tab pos="457200" algn="l"/>
              </a:tabLst>
            </a:pPr>
            <a:r>
              <a:rPr lang="en-CA" sz="1400" b="1" dirty="0">
                <a:latin typeface="Calibri" panose="020F0502020204030204" pitchFamily="34" charset="0"/>
                <a:ea typeface="Calibri" panose="020F0502020204030204" pitchFamily="34" charset="0"/>
                <a:cs typeface="Times New Roman" panose="02020603050405020304" pitchFamily="18" charset="0"/>
              </a:rPr>
              <a:t>Spatial Relationships (Subitizing) </a:t>
            </a:r>
            <a:r>
              <a:rPr lang="en-CA" sz="1400" dirty="0">
                <a:latin typeface="Calibri" panose="020F0502020204030204" pitchFamily="34" charset="0"/>
                <a:ea typeface="Calibri" panose="020F0502020204030204" pitchFamily="34" charset="0"/>
                <a:cs typeface="Times New Roman" panose="02020603050405020304" pitchFamily="18" charset="0"/>
              </a:rPr>
              <a:t>– Subitizing is being able to recognize sets of objects in patterned arrangements and tell how many without counting. </a:t>
            </a:r>
            <a:r>
              <a:rPr lang="en-CA" sz="1400" dirty="0" smtClean="0">
                <a:latin typeface="Calibri" panose="020F0502020204030204" pitchFamily="34" charset="0"/>
                <a:ea typeface="Calibri" panose="020F0502020204030204" pitchFamily="34" charset="0"/>
                <a:cs typeface="Times New Roman" panose="02020603050405020304" pitchFamily="18" charset="0"/>
              </a:rPr>
              <a:t>There </a:t>
            </a:r>
            <a:r>
              <a:rPr lang="en-CA" sz="1400" dirty="0">
                <a:latin typeface="Calibri" panose="020F0502020204030204" pitchFamily="34" charset="0"/>
                <a:ea typeface="Calibri" panose="020F0502020204030204" pitchFamily="34" charset="0"/>
                <a:cs typeface="Times New Roman" panose="02020603050405020304" pitchFamily="18" charset="0"/>
              </a:rPr>
              <a:t>are two types of subitizing.</a:t>
            </a:r>
          </a:p>
          <a:p>
            <a:pPr marL="1143000" lvl="2" indent="-228600">
              <a:lnSpc>
                <a:spcPct val="107000"/>
              </a:lnSpc>
              <a:spcAft>
                <a:spcPts val="800"/>
              </a:spcAft>
              <a:buFont typeface="Times New Roman" panose="02020603050405020304" pitchFamily="18" charset="0"/>
              <a:buChar char="•"/>
              <a:tabLst>
                <a:tab pos="1371600" algn="l"/>
              </a:tabLst>
            </a:pPr>
            <a:r>
              <a:rPr lang="en-CA" sz="1400" dirty="0">
                <a:latin typeface="Calibri" panose="020F0502020204030204" pitchFamily="34" charset="0"/>
                <a:ea typeface="Calibri" panose="020F0502020204030204" pitchFamily="34" charset="0"/>
                <a:cs typeface="Times New Roman" panose="02020603050405020304" pitchFamily="18" charset="0"/>
              </a:rPr>
              <a:t>Perceptual subitizing is the ability to recognize the quantity of a set without counting. It is the basis for counting and cardinality.</a:t>
            </a:r>
          </a:p>
          <a:p>
            <a:pPr marL="1143000" lvl="2" indent="-228600">
              <a:lnSpc>
                <a:spcPct val="107000"/>
              </a:lnSpc>
              <a:spcAft>
                <a:spcPts val="800"/>
              </a:spcAft>
              <a:buFont typeface="Times New Roman" panose="02020603050405020304" pitchFamily="18" charset="0"/>
              <a:buChar char="•"/>
              <a:tabLst>
                <a:tab pos="1371600" algn="l"/>
              </a:tabLst>
            </a:pPr>
            <a:r>
              <a:rPr lang="en-CA" sz="1400" dirty="0">
                <a:latin typeface="Calibri" panose="020F0502020204030204" pitchFamily="34" charset="0"/>
                <a:ea typeface="Calibri" panose="020F0502020204030204" pitchFamily="34" charset="0"/>
                <a:cs typeface="Times New Roman" panose="02020603050405020304" pitchFamily="18" charset="0"/>
              </a:rPr>
              <a:t>Conceptual subitizing is seeing number patterns within a set (part—whole) and then determining the quantity by putting the number patterns together.</a:t>
            </a:r>
          </a:p>
          <a:p>
            <a:r>
              <a:rPr lang="en-CA" sz="1400" b="1" dirty="0">
                <a:latin typeface="Calibri" panose="020F0502020204030204" pitchFamily="34" charset="0"/>
                <a:ea typeface="Calibri" panose="020F0502020204030204" pitchFamily="34" charset="0"/>
                <a:cs typeface="Times New Roman" panose="02020603050405020304" pitchFamily="18" charset="0"/>
              </a:rPr>
              <a:t>These four relationships will be used to understand the importance of the number </a:t>
            </a:r>
            <a:r>
              <a:rPr lang="en-CA" sz="1400" b="1" dirty="0" smtClean="0">
                <a:latin typeface="Calibri" panose="020F0502020204030204" pitchFamily="34" charset="0"/>
                <a:ea typeface="Calibri" panose="020F0502020204030204" pitchFamily="34" charset="0"/>
                <a:cs typeface="Times New Roman" panose="02020603050405020304" pitchFamily="18" charset="0"/>
              </a:rPr>
              <a:t>five. </a:t>
            </a:r>
            <a:r>
              <a:rPr lang="en-CA" sz="1400" b="1" dirty="0">
                <a:latin typeface="Calibri" panose="020F0502020204030204" pitchFamily="34" charset="0"/>
                <a:ea typeface="Calibri" panose="020F0502020204030204" pitchFamily="34" charset="0"/>
                <a:cs typeface="Times New Roman" panose="02020603050405020304" pitchFamily="18" charset="0"/>
              </a:rPr>
              <a:t>Highlighting </a:t>
            </a:r>
            <a:r>
              <a:rPr lang="en-CA" sz="1400" b="1" dirty="0" smtClean="0">
                <a:latin typeface="Calibri" panose="020F0502020204030204" pitchFamily="34" charset="0"/>
                <a:ea typeface="Calibri" panose="020F0502020204030204" pitchFamily="34" charset="0"/>
                <a:cs typeface="Times New Roman" panose="02020603050405020304" pitchFamily="18" charset="0"/>
              </a:rPr>
              <a:t>these number </a:t>
            </a:r>
            <a:r>
              <a:rPr lang="en-CA" sz="1400" b="1" dirty="0">
                <a:latin typeface="Calibri" panose="020F0502020204030204" pitchFamily="34" charset="0"/>
                <a:ea typeface="Calibri" panose="020F0502020204030204" pitchFamily="34" charset="0"/>
                <a:cs typeface="Times New Roman" panose="02020603050405020304" pitchFamily="18" charset="0"/>
              </a:rPr>
              <a:t>relationships is crucial to supporting students’ development of number sense. The following lessons focus on developing and strengthening these number relationships. </a:t>
            </a:r>
            <a:endParaRPr lang="en-CA" sz="1400" dirty="0"/>
          </a:p>
        </p:txBody>
      </p:sp>
    </p:spTree>
    <p:extLst>
      <p:ext uri="{BB962C8B-B14F-4D97-AF65-F5344CB8AC3E}">
        <p14:creationId xmlns:p14="http://schemas.microsoft.com/office/powerpoint/2010/main" val="194628122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3" name="Round Diagonal Corner Rectangle 2">
            <a:extLst>
              <a:ext uri="{FF2B5EF4-FFF2-40B4-BE49-F238E27FC236}">
                <a16:creationId xmlns:a16="http://schemas.microsoft.com/office/drawing/2014/main" id="{BFA02294-7002-6347-BD03-F6D435E893BC}"/>
              </a:ext>
            </a:extLst>
          </p:cNvPr>
          <p:cNvSpPr/>
          <p:nvPr/>
        </p:nvSpPr>
        <p:spPr>
          <a:xfrm>
            <a:off x="97043" y="232206"/>
            <a:ext cx="11997911" cy="6607791"/>
          </a:xfrm>
          <a:prstGeom prst="round2DiagRect">
            <a:avLst/>
          </a:prstGeom>
          <a:noFill/>
          <a:ln w="38100">
            <a:solidFill>
              <a:srgbClr val="9203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22" name="TextBox 21">
            <a:extLst>
              <a:ext uri="{FF2B5EF4-FFF2-40B4-BE49-F238E27FC236}">
                <a16:creationId xmlns:a16="http://schemas.microsoft.com/office/drawing/2014/main" id="{5426E6A3-570D-9245-B1C4-C4CA4683A894}"/>
              </a:ext>
            </a:extLst>
          </p:cNvPr>
          <p:cNvSpPr txBox="1"/>
          <p:nvPr/>
        </p:nvSpPr>
        <p:spPr>
          <a:xfrm>
            <a:off x="1036958" y="437422"/>
            <a:ext cx="2721527" cy="420564"/>
          </a:xfrm>
          <a:prstGeom prst="rect">
            <a:avLst/>
          </a:prstGeom>
          <a:solidFill>
            <a:srgbClr val="C00000"/>
          </a:solidFill>
          <a:ln w="28575">
            <a:solidFill>
              <a:srgbClr val="920305"/>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33" b="0" i="0" u="none" strike="noStrike" kern="1200" cap="none" spc="0" normalizeH="0" baseline="0" noProof="0" dirty="0" smtClean="0">
                <a:ln>
                  <a:noFill/>
                </a:ln>
                <a:solidFill>
                  <a:prstClr val="white"/>
                </a:solidFill>
                <a:effectLst/>
                <a:uLnTx/>
                <a:uFillTx/>
                <a:latin typeface="Cavolini" panose="03000502040302020204" pitchFamily="66" charset="0"/>
                <a:ea typeface="+mn-ea"/>
                <a:cs typeface="Cavolini" panose="03000502040302020204" pitchFamily="66" charset="0"/>
              </a:rPr>
              <a:t>Opening Routine</a:t>
            </a:r>
            <a:endParaRPr kumimoji="0" lang="en-US" sz="2133" b="0" i="0" u="none" strike="noStrike" kern="1200" cap="none" spc="0" normalizeH="0" baseline="0" noProof="0" dirty="0">
              <a:ln>
                <a:noFill/>
              </a:ln>
              <a:solidFill>
                <a:prstClr val="white"/>
              </a:solidFill>
              <a:effectLst/>
              <a:uLnTx/>
              <a:uFillTx/>
              <a:latin typeface="Cavolini" panose="03000502040302020204" pitchFamily="66" charset="0"/>
              <a:ea typeface="+mn-ea"/>
              <a:cs typeface="Cavolini" panose="03000502040302020204" pitchFamily="66" charset="0"/>
            </a:endParaRPr>
          </a:p>
        </p:txBody>
      </p:sp>
      <p:sp>
        <p:nvSpPr>
          <p:cNvPr id="27" name="Rectangle 26">
            <a:extLst>
              <a:ext uri="{FF2B5EF4-FFF2-40B4-BE49-F238E27FC236}">
                <a16:creationId xmlns:a16="http://schemas.microsoft.com/office/drawing/2014/main" id="{2FFE1002-E844-3642-A0B9-10BEEFD39A80}"/>
              </a:ext>
            </a:extLst>
          </p:cNvPr>
          <p:cNvSpPr/>
          <p:nvPr/>
        </p:nvSpPr>
        <p:spPr>
          <a:xfrm>
            <a:off x="200526" y="232206"/>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 xmlns:ask="http://schemas.microsoft.com/office/drawing/2018/sketchyshapes" sd="1219033472">
                  <a:prstGeom prst="rect">
                    <a:avLst/>
                  </a:prstGeom>
                  <ask:type>
                    <ask:lineSketchScribble/>
                  </ask:type>
                </ask:lineSketchStyleProps>
              </a:ext>
            </a:extLst>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4800" b="0" i="0" u="none" strike="noStrike" kern="1200" cap="none" spc="0" normalizeH="0" baseline="0" noProof="0" dirty="0">
                <a:ln>
                  <a:noFill/>
                </a:ln>
                <a:solidFill>
                  <a:prstClr val="black"/>
                </a:solidFill>
                <a:effectLst/>
                <a:uLnTx/>
                <a:uFillTx/>
                <a:latin typeface="Bradley Hand" pitchFamily="2" charset="77"/>
                <a:ea typeface="+mn-ea"/>
                <a:cs typeface="+mn-cs"/>
              </a:rPr>
              <a:t>1</a:t>
            </a:r>
            <a:endParaRPr kumimoji="0" lang="en-US" sz="4800" b="0" i="0" u="none" strike="noStrike" kern="1200" cap="none" spc="0" normalizeH="0" baseline="0" noProof="0" dirty="0">
              <a:ln>
                <a:noFill/>
              </a:ln>
              <a:solidFill>
                <a:prstClr val="black"/>
              </a:solidFill>
              <a:effectLst/>
              <a:uLnTx/>
              <a:uFillTx/>
              <a:latin typeface="Bradley Hand" pitchFamily="2" charset="77"/>
              <a:ea typeface="+mn-ea"/>
              <a:cs typeface="+mn-cs"/>
            </a:endParaRPr>
          </a:p>
        </p:txBody>
      </p:sp>
      <p:sp>
        <p:nvSpPr>
          <p:cNvPr id="5" name="Rectangle 4">
            <a:extLst>
              <a:ext uri="{FF2B5EF4-FFF2-40B4-BE49-F238E27FC236}">
                <a16:creationId xmlns:a16="http://schemas.microsoft.com/office/drawing/2014/main" id="{6F724026-2B5A-A843-9F3E-B41F4EB90726}"/>
              </a:ext>
            </a:extLst>
          </p:cNvPr>
          <p:cNvSpPr/>
          <p:nvPr/>
        </p:nvSpPr>
        <p:spPr>
          <a:xfrm>
            <a:off x="264901" y="1268419"/>
            <a:ext cx="11662194" cy="1569660"/>
          </a:xfrm>
          <a:prstGeom prst="rect">
            <a:avLst/>
          </a:prstGeom>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smtClean="0">
                <a:ln>
                  <a:noFill/>
                </a:ln>
                <a:solidFill>
                  <a:prstClr val="black"/>
                </a:solidFill>
                <a:effectLst/>
                <a:uLnTx/>
                <a:uFillTx/>
                <a:latin typeface="Bradley Hand" pitchFamily="2" charset="77"/>
              </a:rPr>
              <a:t>Look at the number shown</a:t>
            </a:r>
            <a:r>
              <a:rPr kumimoji="0" lang="en-US" sz="3200" b="0" i="0" u="none" strike="noStrike" kern="1200" cap="none" spc="0" normalizeH="0" noProof="0" dirty="0" smtClean="0">
                <a:ln>
                  <a:noFill/>
                </a:ln>
                <a:solidFill>
                  <a:prstClr val="black"/>
                </a:solidFill>
                <a:effectLst/>
                <a:uLnTx/>
                <a:uFillTx/>
                <a:latin typeface="Bradley Hand" pitchFamily="2" charset="77"/>
              </a:rPr>
              <a:t> and start counting the next number.  </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noProof="0" dirty="0" smtClean="0">
                <a:ln>
                  <a:noFill/>
                </a:ln>
                <a:solidFill>
                  <a:prstClr val="black"/>
                </a:solidFill>
                <a:effectLst/>
                <a:uLnTx/>
                <a:uFillTx/>
                <a:latin typeface="Bradley Hand" pitchFamily="2" charset="77"/>
              </a:rPr>
              <a:t>Mr. Happy’s finger will show you whether you count forward</a:t>
            </a:r>
            <a:r>
              <a:rPr lang="en-US" sz="3200" dirty="0" smtClean="0">
                <a:solidFill>
                  <a:prstClr val="black"/>
                </a:solidFill>
                <a:latin typeface="Bradley Hand" pitchFamily="2" charset="77"/>
              </a:rPr>
              <a:t>s or backwards.  </a:t>
            </a:r>
            <a:r>
              <a:rPr kumimoji="0" lang="en-US" sz="3200" b="0" i="0" u="none" strike="noStrike" kern="1200" cap="none" spc="0" normalizeH="0" noProof="0" dirty="0" smtClean="0">
                <a:ln>
                  <a:noFill/>
                </a:ln>
                <a:solidFill>
                  <a:prstClr val="black"/>
                </a:solidFill>
                <a:effectLst/>
                <a:uLnTx/>
                <a:uFillTx/>
                <a:latin typeface="Bradley Hand" pitchFamily="2" charset="77"/>
              </a:rPr>
              <a:t> </a:t>
            </a:r>
            <a:endParaRPr kumimoji="0" lang="en-US" sz="3200" b="0" i="0" u="none" strike="noStrike" kern="1200" cap="none" spc="0" normalizeH="0" baseline="0" noProof="0" dirty="0">
              <a:ln>
                <a:noFill/>
              </a:ln>
              <a:solidFill>
                <a:prstClr val="black"/>
              </a:solidFill>
              <a:effectLst/>
              <a:uLnTx/>
              <a:uFillTx/>
              <a:latin typeface="Bradley Hand" pitchFamily="2" charset="77"/>
            </a:endParaRPr>
          </a:p>
        </p:txBody>
      </p:sp>
      <p:sp>
        <p:nvSpPr>
          <p:cNvPr id="4" name="TextBox 3"/>
          <p:cNvSpPr txBox="1"/>
          <p:nvPr/>
        </p:nvSpPr>
        <p:spPr>
          <a:xfrm>
            <a:off x="8520545" y="5909049"/>
            <a:ext cx="1517082" cy="461665"/>
          </a:xfrm>
          <a:prstGeom prst="rect">
            <a:avLst/>
          </a:prstGeom>
          <a:noFill/>
        </p:spPr>
        <p:txBody>
          <a:bodyPr wrap="none" rtlCol="0">
            <a:spAutoFit/>
          </a:bodyPr>
          <a:lstStyle/>
          <a:p>
            <a:r>
              <a:rPr lang="en-CA" sz="2400" dirty="0" smtClean="0"/>
              <a:t>Backwards</a:t>
            </a:r>
            <a:endParaRPr lang="en-CA" sz="2400" dirty="0"/>
          </a:p>
        </p:txBody>
      </p:sp>
      <p:sp>
        <p:nvSpPr>
          <p:cNvPr id="10" name="TextBox 9"/>
          <p:cNvSpPr txBox="1"/>
          <p:nvPr/>
        </p:nvSpPr>
        <p:spPr>
          <a:xfrm>
            <a:off x="1627909" y="5909049"/>
            <a:ext cx="1341393" cy="461665"/>
          </a:xfrm>
          <a:prstGeom prst="rect">
            <a:avLst/>
          </a:prstGeom>
          <a:noFill/>
        </p:spPr>
        <p:txBody>
          <a:bodyPr wrap="none" rtlCol="0">
            <a:spAutoFit/>
          </a:bodyPr>
          <a:lstStyle/>
          <a:p>
            <a:r>
              <a:rPr lang="en-CA" sz="2400" dirty="0" smtClean="0"/>
              <a:t>Forwards</a:t>
            </a:r>
            <a:endParaRPr lang="en-CA" sz="2400" dirty="0"/>
          </a:p>
        </p:txBody>
      </p:sp>
      <p:pic>
        <p:nvPicPr>
          <p:cNvPr id="2" name="Picture 1"/>
          <p:cNvPicPr>
            <a:picLocks noChangeAspect="1"/>
          </p:cNvPicPr>
          <p:nvPr/>
        </p:nvPicPr>
        <p:blipFill>
          <a:blip r:embed="rId3"/>
          <a:stretch>
            <a:fillRect/>
          </a:stretch>
        </p:blipFill>
        <p:spPr>
          <a:xfrm>
            <a:off x="690625" y="3202901"/>
            <a:ext cx="3215959" cy="2341326"/>
          </a:xfrm>
          <a:prstGeom prst="rect">
            <a:avLst/>
          </a:prstGeom>
        </p:spPr>
      </p:pic>
      <p:pic>
        <p:nvPicPr>
          <p:cNvPr id="7" name="Picture 6"/>
          <p:cNvPicPr>
            <a:picLocks noChangeAspect="1"/>
          </p:cNvPicPr>
          <p:nvPr/>
        </p:nvPicPr>
        <p:blipFill>
          <a:blip r:embed="rId4"/>
          <a:stretch>
            <a:fillRect/>
          </a:stretch>
        </p:blipFill>
        <p:spPr>
          <a:xfrm>
            <a:off x="7864509" y="3295972"/>
            <a:ext cx="3426588" cy="2155184"/>
          </a:xfrm>
          <a:prstGeom prst="rect">
            <a:avLst/>
          </a:prstGeom>
        </p:spPr>
      </p:pic>
    </p:spTree>
    <p:extLst>
      <p:ext uri="{BB962C8B-B14F-4D97-AF65-F5344CB8AC3E}">
        <p14:creationId xmlns:p14="http://schemas.microsoft.com/office/powerpoint/2010/main" val="93138166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3" name="Round Diagonal Corner Rectangle 2">
            <a:extLst>
              <a:ext uri="{FF2B5EF4-FFF2-40B4-BE49-F238E27FC236}">
                <a16:creationId xmlns:a16="http://schemas.microsoft.com/office/drawing/2014/main" id="{BFA02294-7002-6347-BD03-F6D435E893BC}"/>
              </a:ext>
            </a:extLst>
          </p:cNvPr>
          <p:cNvSpPr/>
          <p:nvPr/>
        </p:nvSpPr>
        <p:spPr>
          <a:xfrm>
            <a:off x="97043" y="232206"/>
            <a:ext cx="11997911" cy="6607791"/>
          </a:xfrm>
          <a:prstGeom prst="round2DiagRect">
            <a:avLst/>
          </a:prstGeom>
          <a:noFill/>
          <a:ln w="38100">
            <a:solidFill>
              <a:srgbClr val="9203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22" name="TextBox 21">
            <a:extLst>
              <a:ext uri="{FF2B5EF4-FFF2-40B4-BE49-F238E27FC236}">
                <a16:creationId xmlns:a16="http://schemas.microsoft.com/office/drawing/2014/main" id="{5426E6A3-570D-9245-B1C4-C4CA4683A894}"/>
              </a:ext>
            </a:extLst>
          </p:cNvPr>
          <p:cNvSpPr txBox="1"/>
          <p:nvPr/>
        </p:nvSpPr>
        <p:spPr>
          <a:xfrm>
            <a:off x="1036958" y="437422"/>
            <a:ext cx="2721527" cy="420564"/>
          </a:xfrm>
          <a:prstGeom prst="rect">
            <a:avLst/>
          </a:prstGeom>
          <a:solidFill>
            <a:srgbClr val="C00000"/>
          </a:solidFill>
          <a:ln w="28575">
            <a:solidFill>
              <a:srgbClr val="920305"/>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33" b="0" i="0" u="none" strike="noStrike" kern="1200" cap="none" spc="0" normalizeH="0" baseline="0" noProof="0" dirty="0" smtClean="0">
                <a:ln>
                  <a:noFill/>
                </a:ln>
                <a:solidFill>
                  <a:prstClr val="white"/>
                </a:solidFill>
                <a:effectLst/>
                <a:uLnTx/>
                <a:uFillTx/>
                <a:latin typeface="Cavolini" panose="03000502040302020204" pitchFamily="66" charset="0"/>
                <a:ea typeface="+mn-ea"/>
                <a:cs typeface="Cavolini" panose="03000502040302020204" pitchFamily="66" charset="0"/>
              </a:rPr>
              <a:t>Opening Routine</a:t>
            </a:r>
            <a:endParaRPr kumimoji="0" lang="en-US" sz="2133" b="0" i="0" u="none" strike="noStrike" kern="1200" cap="none" spc="0" normalizeH="0" baseline="0" noProof="0" dirty="0">
              <a:ln>
                <a:noFill/>
              </a:ln>
              <a:solidFill>
                <a:prstClr val="white"/>
              </a:solidFill>
              <a:effectLst/>
              <a:uLnTx/>
              <a:uFillTx/>
              <a:latin typeface="Cavolini" panose="03000502040302020204" pitchFamily="66" charset="0"/>
              <a:ea typeface="+mn-ea"/>
              <a:cs typeface="Cavolini" panose="03000502040302020204" pitchFamily="66" charset="0"/>
            </a:endParaRPr>
          </a:p>
        </p:txBody>
      </p:sp>
      <p:sp>
        <p:nvSpPr>
          <p:cNvPr id="27" name="Rectangle 26">
            <a:extLst>
              <a:ext uri="{FF2B5EF4-FFF2-40B4-BE49-F238E27FC236}">
                <a16:creationId xmlns:a16="http://schemas.microsoft.com/office/drawing/2014/main" id="{2FFE1002-E844-3642-A0B9-10BEEFD39A80}"/>
              </a:ext>
            </a:extLst>
          </p:cNvPr>
          <p:cNvSpPr/>
          <p:nvPr/>
        </p:nvSpPr>
        <p:spPr>
          <a:xfrm>
            <a:off x="200526" y="232206"/>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 xmlns:ask="http://schemas.microsoft.com/office/drawing/2018/sketchyshapes" sd="1219033472">
                  <a:prstGeom prst="rect">
                    <a:avLst/>
                  </a:prstGeom>
                  <ask:type>
                    <ask:lineSketchScribble/>
                  </ask:type>
                </ask:lineSketchStyleProps>
              </a:ext>
            </a:extLst>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4800" b="0" i="0" u="none" strike="noStrike" kern="1200" cap="none" spc="0" normalizeH="0" baseline="0" noProof="0" dirty="0">
                <a:ln>
                  <a:noFill/>
                </a:ln>
                <a:solidFill>
                  <a:prstClr val="black"/>
                </a:solidFill>
                <a:effectLst/>
                <a:uLnTx/>
                <a:uFillTx/>
                <a:latin typeface="Bradley Hand" pitchFamily="2" charset="77"/>
                <a:ea typeface="+mn-ea"/>
                <a:cs typeface="+mn-cs"/>
              </a:rPr>
              <a:t>1</a:t>
            </a:r>
            <a:endParaRPr kumimoji="0" lang="en-US" sz="4800" b="0" i="0" u="none" strike="noStrike" kern="1200" cap="none" spc="0" normalizeH="0" baseline="0" noProof="0" dirty="0">
              <a:ln>
                <a:noFill/>
              </a:ln>
              <a:solidFill>
                <a:prstClr val="black"/>
              </a:solidFill>
              <a:effectLst/>
              <a:uLnTx/>
              <a:uFillTx/>
              <a:latin typeface="Bradley Hand" pitchFamily="2" charset="77"/>
              <a:ea typeface="+mn-ea"/>
              <a:cs typeface="+mn-cs"/>
            </a:endParaRPr>
          </a:p>
        </p:txBody>
      </p:sp>
      <p:pic>
        <p:nvPicPr>
          <p:cNvPr id="4" name="Picture 3"/>
          <p:cNvPicPr>
            <a:picLocks noChangeAspect="1"/>
          </p:cNvPicPr>
          <p:nvPr/>
        </p:nvPicPr>
        <p:blipFill>
          <a:blip r:embed="rId3"/>
          <a:stretch>
            <a:fillRect/>
          </a:stretch>
        </p:blipFill>
        <p:spPr>
          <a:xfrm>
            <a:off x="2928694" y="1761512"/>
            <a:ext cx="6995458" cy="3919441"/>
          </a:xfrm>
          <a:prstGeom prst="rect">
            <a:avLst/>
          </a:prstGeom>
        </p:spPr>
      </p:pic>
    </p:spTree>
    <p:extLst>
      <p:ext uri="{BB962C8B-B14F-4D97-AF65-F5344CB8AC3E}">
        <p14:creationId xmlns:p14="http://schemas.microsoft.com/office/powerpoint/2010/main" val="237311345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3" name="Round Diagonal Corner Rectangle 2">
            <a:extLst>
              <a:ext uri="{FF2B5EF4-FFF2-40B4-BE49-F238E27FC236}">
                <a16:creationId xmlns:a16="http://schemas.microsoft.com/office/drawing/2014/main" id="{BFA02294-7002-6347-BD03-F6D435E893BC}"/>
              </a:ext>
            </a:extLst>
          </p:cNvPr>
          <p:cNvSpPr/>
          <p:nvPr/>
        </p:nvSpPr>
        <p:spPr>
          <a:xfrm>
            <a:off x="97043" y="232206"/>
            <a:ext cx="11997911" cy="6607791"/>
          </a:xfrm>
          <a:prstGeom prst="round2DiagRect">
            <a:avLst/>
          </a:prstGeom>
          <a:noFill/>
          <a:ln w="38100">
            <a:solidFill>
              <a:srgbClr val="9203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22" name="TextBox 21">
            <a:extLst>
              <a:ext uri="{FF2B5EF4-FFF2-40B4-BE49-F238E27FC236}">
                <a16:creationId xmlns:a16="http://schemas.microsoft.com/office/drawing/2014/main" id="{5426E6A3-570D-9245-B1C4-C4CA4683A894}"/>
              </a:ext>
            </a:extLst>
          </p:cNvPr>
          <p:cNvSpPr txBox="1"/>
          <p:nvPr/>
        </p:nvSpPr>
        <p:spPr>
          <a:xfrm>
            <a:off x="1036958" y="437422"/>
            <a:ext cx="2721527" cy="420564"/>
          </a:xfrm>
          <a:prstGeom prst="rect">
            <a:avLst/>
          </a:prstGeom>
          <a:solidFill>
            <a:srgbClr val="C00000"/>
          </a:solidFill>
          <a:ln w="28575">
            <a:solidFill>
              <a:srgbClr val="920305"/>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33" b="0" i="0" u="none" strike="noStrike" kern="1200" cap="none" spc="0" normalizeH="0" baseline="0" noProof="0" dirty="0" smtClean="0">
                <a:ln>
                  <a:noFill/>
                </a:ln>
                <a:solidFill>
                  <a:prstClr val="white"/>
                </a:solidFill>
                <a:effectLst/>
                <a:uLnTx/>
                <a:uFillTx/>
                <a:latin typeface="Cavolini" panose="03000502040302020204" pitchFamily="66" charset="0"/>
                <a:ea typeface="+mn-ea"/>
                <a:cs typeface="Cavolini" panose="03000502040302020204" pitchFamily="66" charset="0"/>
              </a:rPr>
              <a:t>Opening Routine</a:t>
            </a:r>
            <a:endParaRPr kumimoji="0" lang="en-US" sz="2133" b="0" i="0" u="none" strike="noStrike" kern="1200" cap="none" spc="0" normalizeH="0" baseline="0" noProof="0" dirty="0">
              <a:ln>
                <a:noFill/>
              </a:ln>
              <a:solidFill>
                <a:prstClr val="white"/>
              </a:solidFill>
              <a:effectLst/>
              <a:uLnTx/>
              <a:uFillTx/>
              <a:latin typeface="Cavolini" panose="03000502040302020204" pitchFamily="66" charset="0"/>
              <a:ea typeface="+mn-ea"/>
              <a:cs typeface="Cavolini" panose="03000502040302020204" pitchFamily="66" charset="0"/>
            </a:endParaRPr>
          </a:p>
        </p:txBody>
      </p:sp>
      <p:sp>
        <p:nvSpPr>
          <p:cNvPr id="27" name="Rectangle 26">
            <a:extLst>
              <a:ext uri="{FF2B5EF4-FFF2-40B4-BE49-F238E27FC236}">
                <a16:creationId xmlns:a16="http://schemas.microsoft.com/office/drawing/2014/main" id="{2FFE1002-E844-3642-A0B9-10BEEFD39A80}"/>
              </a:ext>
            </a:extLst>
          </p:cNvPr>
          <p:cNvSpPr/>
          <p:nvPr/>
        </p:nvSpPr>
        <p:spPr>
          <a:xfrm>
            <a:off x="200526" y="232206"/>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 xmlns:ask="http://schemas.microsoft.com/office/drawing/2018/sketchyshapes" sd="1219033472">
                  <a:prstGeom prst="rect">
                    <a:avLst/>
                  </a:prstGeom>
                  <ask:type>
                    <ask:lineSketchScribble/>
                  </ask:type>
                </ask:lineSketchStyleProps>
              </a:ext>
            </a:extLst>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4800" b="0" i="0" u="none" strike="noStrike" kern="1200" cap="none" spc="0" normalizeH="0" baseline="0" noProof="0" dirty="0">
                <a:ln>
                  <a:noFill/>
                </a:ln>
                <a:solidFill>
                  <a:prstClr val="black"/>
                </a:solidFill>
                <a:effectLst/>
                <a:uLnTx/>
                <a:uFillTx/>
                <a:latin typeface="Bradley Hand" pitchFamily="2" charset="77"/>
                <a:ea typeface="+mn-ea"/>
                <a:cs typeface="+mn-cs"/>
              </a:rPr>
              <a:t>1</a:t>
            </a:r>
            <a:endParaRPr kumimoji="0" lang="en-US" sz="4800" b="0" i="0" u="none" strike="noStrike" kern="1200" cap="none" spc="0" normalizeH="0" baseline="0" noProof="0" dirty="0">
              <a:ln>
                <a:noFill/>
              </a:ln>
              <a:solidFill>
                <a:prstClr val="black"/>
              </a:solidFill>
              <a:effectLst/>
              <a:uLnTx/>
              <a:uFillTx/>
              <a:latin typeface="Bradley Hand" pitchFamily="2" charset="77"/>
              <a:ea typeface="+mn-ea"/>
              <a:cs typeface="+mn-cs"/>
            </a:endParaRPr>
          </a:p>
        </p:txBody>
      </p:sp>
      <p:pic>
        <p:nvPicPr>
          <p:cNvPr id="2" name="Picture 1"/>
          <p:cNvPicPr>
            <a:picLocks noChangeAspect="1"/>
          </p:cNvPicPr>
          <p:nvPr/>
        </p:nvPicPr>
        <p:blipFill>
          <a:blip r:embed="rId3"/>
          <a:stretch>
            <a:fillRect/>
          </a:stretch>
        </p:blipFill>
        <p:spPr>
          <a:xfrm>
            <a:off x="3601564" y="1774837"/>
            <a:ext cx="5741137" cy="3522528"/>
          </a:xfrm>
          <a:prstGeom prst="rect">
            <a:avLst/>
          </a:prstGeom>
        </p:spPr>
      </p:pic>
    </p:spTree>
    <p:extLst>
      <p:ext uri="{BB962C8B-B14F-4D97-AF65-F5344CB8AC3E}">
        <p14:creationId xmlns:p14="http://schemas.microsoft.com/office/powerpoint/2010/main" val="24902316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3" name="Round Diagonal Corner Rectangle 2">
            <a:extLst>
              <a:ext uri="{FF2B5EF4-FFF2-40B4-BE49-F238E27FC236}">
                <a16:creationId xmlns:a16="http://schemas.microsoft.com/office/drawing/2014/main" id="{BFA02294-7002-6347-BD03-F6D435E893BC}"/>
              </a:ext>
            </a:extLst>
          </p:cNvPr>
          <p:cNvSpPr/>
          <p:nvPr/>
        </p:nvSpPr>
        <p:spPr>
          <a:xfrm>
            <a:off x="97043" y="232206"/>
            <a:ext cx="11997911" cy="6607791"/>
          </a:xfrm>
          <a:prstGeom prst="round2DiagRect">
            <a:avLst/>
          </a:prstGeom>
          <a:noFill/>
          <a:ln w="38100">
            <a:solidFill>
              <a:srgbClr val="9203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22" name="TextBox 21">
            <a:extLst>
              <a:ext uri="{FF2B5EF4-FFF2-40B4-BE49-F238E27FC236}">
                <a16:creationId xmlns:a16="http://schemas.microsoft.com/office/drawing/2014/main" id="{5426E6A3-570D-9245-B1C4-C4CA4683A894}"/>
              </a:ext>
            </a:extLst>
          </p:cNvPr>
          <p:cNvSpPr txBox="1"/>
          <p:nvPr/>
        </p:nvSpPr>
        <p:spPr>
          <a:xfrm>
            <a:off x="1036958" y="437422"/>
            <a:ext cx="2721527" cy="420564"/>
          </a:xfrm>
          <a:prstGeom prst="rect">
            <a:avLst/>
          </a:prstGeom>
          <a:solidFill>
            <a:srgbClr val="C00000"/>
          </a:solidFill>
          <a:ln w="28575">
            <a:solidFill>
              <a:srgbClr val="920305"/>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33" b="0" i="0" u="none" strike="noStrike" kern="1200" cap="none" spc="0" normalizeH="0" baseline="0" noProof="0" dirty="0" smtClean="0">
                <a:ln>
                  <a:noFill/>
                </a:ln>
                <a:solidFill>
                  <a:prstClr val="white"/>
                </a:solidFill>
                <a:effectLst/>
                <a:uLnTx/>
                <a:uFillTx/>
                <a:latin typeface="Cavolini" panose="03000502040302020204" pitchFamily="66" charset="0"/>
                <a:ea typeface="+mn-ea"/>
                <a:cs typeface="Cavolini" panose="03000502040302020204" pitchFamily="66" charset="0"/>
              </a:rPr>
              <a:t>Opening Routine</a:t>
            </a:r>
            <a:endParaRPr kumimoji="0" lang="en-US" sz="2133" b="0" i="0" u="none" strike="noStrike" kern="1200" cap="none" spc="0" normalizeH="0" baseline="0" noProof="0" dirty="0">
              <a:ln>
                <a:noFill/>
              </a:ln>
              <a:solidFill>
                <a:prstClr val="white"/>
              </a:solidFill>
              <a:effectLst/>
              <a:uLnTx/>
              <a:uFillTx/>
              <a:latin typeface="Cavolini" panose="03000502040302020204" pitchFamily="66" charset="0"/>
              <a:ea typeface="+mn-ea"/>
              <a:cs typeface="Cavolini" panose="03000502040302020204" pitchFamily="66" charset="0"/>
            </a:endParaRPr>
          </a:p>
        </p:txBody>
      </p:sp>
      <p:sp>
        <p:nvSpPr>
          <p:cNvPr id="27" name="Rectangle 26">
            <a:extLst>
              <a:ext uri="{FF2B5EF4-FFF2-40B4-BE49-F238E27FC236}">
                <a16:creationId xmlns:a16="http://schemas.microsoft.com/office/drawing/2014/main" id="{2FFE1002-E844-3642-A0B9-10BEEFD39A80}"/>
              </a:ext>
            </a:extLst>
          </p:cNvPr>
          <p:cNvSpPr/>
          <p:nvPr/>
        </p:nvSpPr>
        <p:spPr>
          <a:xfrm>
            <a:off x="200526" y="232206"/>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 xmlns:ask="http://schemas.microsoft.com/office/drawing/2018/sketchyshapes" sd="1219033472">
                  <a:prstGeom prst="rect">
                    <a:avLst/>
                  </a:prstGeom>
                  <ask:type>
                    <ask:lineSketchScribble/>
                  </ask:type>
                </ask:lineSketchStyleProps>
              </a:ext>
            </a:extLst>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4800" b="0" i="0" u="none" strike="noStrike" kern="1200" cap="none" spc="0" normalizeH="0" baseline="0" noProof="0" dirty="0">
                <a:ln>
                  <a:noFill/>
                </a:ln>
                <a:solidFill>
                  <a:prstClr val="black"/>
                </a:solidFill>
                <a:effectLst/>
                <a:uLnTx/>
                <a:uFillTx/>
                <a:latin typeface="Bradley Hand" pitchFamily="2" charset="77"/>
                <a:ea typeface="+mn-ea"/>
                <a:cs typeface="+mn-cs"/>
              </a:rPr>
              <a:t>1</a:t>
            </a:r>
            <a:endParaRPr kumimoji="0" lang="en-US" sz="4800" b="0" i="0" u="none" strike="noStrike" kern="1200" cap="none" spc="0" normalizeH="0" baseline="0" noProof="0" dirty="0">
              <a:ln>
                <a:noFill/>
              </a:ln>
              <a:solidFill>
                <a:prstClr val="black"/>
              </a:solidFill>
              <a:effectLst/>
              <a:uLnTx/>
              <a:uFillTx/>
              <a:latin typeface="Bradley Hand" pitchFamily="2" charset="77"/>
              <a:ea typeface="+mn-ea"/>
              <a:cs typeface="+mn-cs"/>
            </a:endParaRPr>
          </a:p>
        </p:txBody>
      </p:sp>
      <p:pic>
        <p:nvPicPr>
          <p:cNvPr id="4" name="Picture 3"/>
          <p:cNvPicPr>
            <a:picLocks noChangeAspect="1"/>
          </p:cNvPicPr>
          <p:nvPr/>
        </p:nvPicPr>
        <p:blipFill>
          <a:blip r:embed="rId3"/>
          <a:stretch>
            <a:fillRect/>
          </a:stretch>
        </p:blipFill>
        <p:spPr>
          <a:xfrm>
            <a:off x="3195938" y="2214963"/>
            <a:ext cx="6808023" cy="3699454"/>
          </a:xfrm>
          <a:prstGeom prst="rect">
            <a:avLst/>
          </a:prstGeom>
        </p:spPr>
      </p:pic>
    </p:spTree>
    <p:extLst>
      <p:ext uri="{BB962C8B-B14F-4D97-AF65-F5344CB8AC3E}">
        <p14:creationId xmlns:p14="http://schemas.microsoft.com/office/powerpoint/2010/main" val="317328064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3" name="Round Diagonal Corner Rectangle 2">
            <a:extLst>
              <a:ext uri="{FF2B5EF4-FFF2-40B4-BE49-F238E27FC236}">
                <a16:creationId xmlns:a16="http://schemas.microsoft.com/office/drawing/2014/main" id="{BFA02294-7002-6347-BD03-F6D435E893BC}"/>
              </a:ext>
            </a:extLst>
          </p:cNvPr>
          <p:cNvSpPr/>
          <p:nvPr/>
        </p:nvSpPr>
        <p:spPr>
          <a:xfrm>
            <a:off x="97043" y="232206"/>
            <a:ext cx="11997911" cy="6607791"/>
          </a:xfrm>
          <a:prstGeom prst="round2DiagRect">
            <a:avLst/>
          </a:prstGeom>
          <a:noFill/>
          <a:ln w="38100">
            <a:solidFill>
              <a:srgbClr val="9203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22" name="TextBox 21">
            <a:extLst>
              <a:ext uri="{FF2B5EF4-FFF2-40B4-BE49-F238E27FC236}">
                <a16:creationId xmlns:a16="http://schemas.microsoft.com/office/drawing/2014/main" id="{5426E6A3-570D-9245-B1C4-C4CA4683A894}"/>
              </a:ext>
            </a:extLst>
          </p:cNvPr>
          <p:cNvSpPr txBox="1"/>
          <p:nvPr/>
        </p:nvSpPr>
        <p:spPr>
          <a:xfrm>
            <a:off x="1036958" y="437422"/>
            <a:ext cx="2721527" cy="420564"/>
          </a:xfrm>
          <a:prstGeom prst="rect">
            <a:avLst/>
          </a:prstGeom>
          <a:solidFill>
            <a:srgbClr val="C00000"/>
          </a:solidFill>
          <a:ln w="28575">
            <a:solidFill>
              <a:srgbClr val="920305"/>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33" b="0" i="0" u="none" strike="noStrike" kern="1200" cap="none" spc="0" normalizeH="0" baseline="0" noProof="0" dirty="0" smtClean="0">
                <a:ln>
                  <a:noFill/>
                </a:ln>
                <a:solidFill>
                  <a:prstClr val="white"/>
                </a:solidFill>
                <a:effectLst/>
                <a:uLnTx/>
                <a:uFillTx/>
                <a:latin typeface="Cavolini" panose="03000502040302020204" pitchFamily="66" charset="0"/>
                <a:ea typeface="+mn-ea"/>
                <a:cs typeface="Cavolini" panose="03000502040302020204" pitchFamily="66" charset="0"/>
              </a:rPr>
              <a:t>Opening Routine</a:t>
            </a:r>
            <a:endParaRPr kumimoji="0" lang="en-US" sz="2133" b="0" i="0" u="none" strike="noStrike" kern="1200" cap="none" spc="0" normalizeH="0" baseline="0" noProof="0" dirty="0">
              <a:ln>
                <a:noFill/>
              </a:ln>
              <a:solidFill>
                <a:prstClr val="white"/>
              </a:solidFill>
              <a:effectLst/>
              <a:uLnTx/>
              <a:uFillTx/>
              <a:latin typeface="Cavolini" panose="03000502040302020204" pitchFamily="66" charset="0"/>
              <a:ea typeface="+mn-ea"/>
              <a:cs typeface="Cavolini" panose="03000502040302020204" pitchFamily="66" charset="0"/>
            </a:endParaRPr>
          </a:p>
        </p:txBody>
      </p:sp>
      <p:sp>
        <p:nvSpPr>
          <p:cNvPr id="27" name="Rectangle 26">
            <a:extLst>
              <a:ext uri="{FF2B5EF4-FFF2-40B4-BE49-F238E27FC236}">
                <a16:creationId xmlns:a16="http://schemas.microsoft.com/office/drawing/2014/main" id="{2FFE1002-E844-3642-A0B9-10BEEFD39A80}"/>
              </a:ext>
            </a:extLst>
          </p:cNvPr>
          <p:cNvSpPr/>
          <p:nvPr/>
        </p:nvSpPr>
        <p:spPr>
          <a:xfrm>
            <a:off x="200526" y="232206"/>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 xmlns:ask="http://schemas.microsoft.com/office/drawing/2018/sketchyshapes" sd="1219033472">
                  <a:prstGeom prst="rect">
                    <a:avLst/>
                  </a:prstGeom>
                  <ask:type>
                    <ask:lineSketchScribble/>
                  </ask:type>
                </ask:lineSketchStyleProps>
              </a:ext>
            </a:extLst>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4800" b="0" i="0" u="none" strike="noStrike" kern="1200" cap="none" spc="0" normalizeH="0" baseline="0" noProof="0" dirty="0">
                <a:ln>
                  <a:noFill/>
                </a:ln>
                <a:solidFill>
                  <a:prstClr val="black"/>
                </a:solidFill>
                <a:effectLst/>
                <a:uLnTx/>
                <a:uFillTx/>
                <a:latin typeface="Bradley Hand" pitchFamily="2" charset="77"/>
                <a:ea typeface="+mn-ea"/>
                <a:cs typeface="+mn-cs"/>
              </a:rPr>
              <a:t>1</a:t>
            </a:r>
            <a:endParaRPr kumimoji="0" lang="en-US" sz="4800" b="0" i="0" u="none" strike="noStrike" kern="1200" cap="none" spc="0" normalizeH="0" baseline="0" noProof="0" dirty="0">
              <a:ln>
                <a:noFill/>
              </a:ln>
              <a:solidFill>
                <a:prstClr val="black"/>
              </a:solidFill>
              <a:effectLst/>
              <a:uLnTx/>
              <a:uFillTx/>
              <a:latin typeface="Bradley Hand" pitchFamily="2" charset="77"/>
              <a:ea typeface="+mn-ea"/>
              <a:cs typeface="+mn-cs"/>
            </a:endParaRPr>
          </a:p>
        </p:txBody>
      </p:sp>
      <p:pic>
        <p:nvPicPr>
          <p:cNvPr id="2" name="Picture 1"/>
          <p:cNvPicPr>
            <a:picLocks noChangeAspect="1"/>
          </p:cNvPicPr>
          <p:nvPr/>
        </p:nvPicPr>
        <p:blipFill>
          <a:blip r:embed="rId3"/>
          <a:stretch>
            <a:fillRect/>
          </a:stretch>
        </p:blipFill>
        <p:spPr>
          <a:xfrm>
            <a:off x="2397721" y="1760503"/>
            <a:ext cx="7017026" cy="3862084"/>
          </a:xfrm>
          <a:prstGeom prst="rect">
            <a:avLst/>
          </a:prstGeom>
        </p:spPr>
      </p:pic>
    </p:spTree>
    <p:extLst>
      <p:ext uri="{BB962C8B-B14F-4D97-AF65-F5344CB8AC3E}">
        <p14:creationId xmlns:p14="http://schemas.microsoft.com/office/powerpoint/2010/main" val="148959550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3" name="Round Diagonal Corner Rectangle 2">
            <a:extLst>
              <a:ext uri="{FF2B5EF4-FFF2-40B4-BE49-F238E27FC236}">
                <a16:creationId xmlns:a16="http://schemas.microsoft.com/office/drawing/2014/main" id="{BFA02294-7002-6347-BD03-F6D435E893BC}"/>
              </a:ext>
            </a:extLst>
          </p:cNvPr>
          <p:cNvSpPr/>
          <p:nvPr/>
        </p:nvSpPr>
        <p:spPr>
          <a:xfrm>
            <a:off x="97043" y="232206"/>
            <a:ext cx="11997911" cy="6607791"/>
          </a:xfrm>
          <a:prstGeom prst="round2DiagRect">
            <a:avLst/>
          </a:prstGeom>
          <a:noFill/>
          <a:ln w="38100">
            <a:solidFill>
              <a:srgbClr val="9203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22" name="TextBox 21">
            <a:extLst>
              <a:ext uri="{FF2B5EF4-FFF2-40B4-BE49-F238E27FC236}">
                <a16:creationId xmlns:a16="http://schemas.microsoft.com/office/drawing/2014/main" id="{5426E6A3-570D-9245-B1C4-C4CA4683A894}"/>
              </a:ext>
            </a:extLst>
          </p:cNvPr>
          <p:cNvSpPr txBox="1"/>
          <p:nvPr/>
        </p:nvSpPr>
        <p:spPr>
          <a:xfrm>
            <a:off x="1036958" y="437422"/>
            <a:ext cx="2721527" cy="420564"/>
          </a:xfrm>
          <a:prstGeom prst="rect">
            <a:avLst/>
          </a:prstGeom>
          <a:solidFill>
            <a:srgbClr val="C00000"/>
          </a:solidFill>
          <a:ln w="28575">
            <a:solidFill>
              <a:srgbClr val="920305"/>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33" b="0" i="0" u="none" strike="noStrike" kern="1200" cap="none" spc="0" normalizeH="0" baseline="0" noProof="0" dirty="0" smtClean="0">
                <a:ln>
                  <a:noFill/>
                </a:ln>
                <a:solidFill>
                  <a:prstClr val="white"/>
                </a:solidFill>
                <a:effectLst/>
                <a:uLnTx/>
                <a:uFillTx/>
                <a:latin typeface="Cavolini" panose="03000502040302020204" pitchFamily="66" charset="0"/>
                <a:ea typeface="+mn-ea"/>
                <a:cs typeface="Cavolini" panose="03000502040302020204" pitchFamily="66" charset="0"/>
              </a:rPr>
              <a:t>Opening Routine</a:t>
            </a:r>
            <a:endParaRPr kumimoji="0" lang="en-US" sz="2133" b="0" i="0" u="none" strike="noStrike" kern="1200" cap="none" spc="0" normalizeH="0" baseline="0" noProof="0" dirty="0">
              <a:ln>
                <a:noFill/>
              </a:ln>
              <a:solidFill>
                <a:prstClr val="white"/>
              </a:solidFill>
              <a:effectLst/>
              <a:uLnTx/>
              <a:uFillTx/>
              <a:latin typeface="Cavolini" panose="03000502040302020204" pitchFamily="66" charset="0"/>
              <a:ea typeface="+mn-ea"/>
              <a:cs typeface="Cavolini" panose="03000502040302020204" pitchFamily="66" charset="0"/>
            </a:endParaRPr>
          </a:p>
        </p:txBody>
      </p:sp>
      <p:sp>
        <p:nvSpPr>
          <p:cNvPr id="27" name="Rectangle 26">
            <a:extLst>
              <a:ext uri="{FF2B5EF4-FFF2-40B4-BE49-F238E27FC236}">
                <a16:creationId xmlns:a16="http://schemas.microsoft.com/office/drawing/2014/main" id="{2FFE1002-E844-3642-A0B9-10BEEFD39A80}"/>
              </a:ext>
            </a:extLst>
          </p:cNvPr>
          <p:cNvSpPr/>
          <p:nvPr/>
        </p:nvSpPr>
        <p:spPr>
          <a:xfrm>
            <a:off x="200526" y="232206"/>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 xmlns:ask="http://schemas.microsoft.com/office/drawing/2018/sketchyshapes" sd="1219033472">
                  <a:prstGeom prst="rect">
                    <a:avLst/>
                  </a:prstGeom>
                  <ask:type>
                    <ask:lineSketchScribble/>
                  </ask:type>
                </ask:lineSketchStyleProps>
              </a:ext>
            </a:extLst>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4800" b="0" i="0" u="none" strike="noStrike" kern="1200" cap="none" spc="0" normalizeH="0" baseline="0" noProof="0" dirty="0">
                <a:ln>
                  <a:noFill/>
                </a:ln>
                <a:solidFill>
                  <a:prstClr val="black"/>
                </a:solidFill>
                <a:effectLst/>
                <a:uLnTx/>
                <a:uFillTx/>
                <a:latin typeface="Bradley Hand" pitchFamily="2" charset="77"/>
                <a:ea typeface="+mn-ea"/>
                <a:cs typeface="+mn-cs"/>
              </a:rPr>
              <a:t>1</a:t>
            </a:r>
            <a:endParaRPr kumimoji="0" lang="en-US" sz="4800" b="0" i="0" u="none" strike="noStrike" kern="1200" cap="none" spc="0" normalizeH="0" baseline="0" noProof="0" dirty="0">
              <a:ln>
                <a:noFill/>
              </a:ln>
              <a:solidFill>
                <a:prstClr val="black"/>
              </a:solidFill>
              <a:effectLst/>
              <a:uLnTx/>
              <a:uFillTx/>
              <a:latin typeface="Bradley Hand" pitchFamily="2" charset="77"/>
              <a:ea typeface="+mn-ea"/>
              <a:cs typeface="+mn-cs"/>
            </a:endParaRPr>
          </a:p>
        </p:txBody>
      </p:sp>
      <p:pic>
        <p:nvPicPr>
          <p:cNvPr id="4" name="Picture 3"/>
          <p:cNvPicPr>
            <a:picLocks noChangeAspect="1"/>
          </p:cNvPicPr>
          <p:nvPr/>
        </p:nvPicPr>
        <p:blipFill>
          <a:blip r:embed="rId3"/>
          <a:stretch>
            <a:fillRect/>
          </a:stretch>
        </p:blipFill>
        <p:spPr>
          <a:xfrm>
            <a:off x="2914954" y="1969577"/>
            <a:ext cx="5871635" cy="3758829"/>
          </a:xfrm>
          <a:prstGeom prst="rect">
            <a:avLst/>
          </a:prstGeom>
        </p:spPr>
      </p:pic>
    </p:spTree>
    <p:extLst>
      <p:ext uri="{BB962C8B-B14F-4D97-AF65-F5344CB8AC3E}">
        <p14:creationId xmlns:p14="http://schemas.microsoft.com/office/powerpoint/2010/main" val="116400622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3" name="Round Diagonal Corner Rectangle 2">
            <a:extLst>
              <a:ext uri="{FF2B5EF4-FFF2-40B4-BE49-F238E27FC236}">
                <a16:creationId xmlns:a16="http://schemas.microsoft.com/office/drawing/2014/main" id="{BFA02294-7002-6347-BD03-F6D435E893BC}"/>
              </a:ext>
            </a:extLst>
          </p:cNvPr>
          <p:cNvSpPr/>
          <p:nvPr/>
        </p:nvSpPr>
        <p:spPr>
          <a:xfrm>
            <a:off x="97043" y="232206"/>
            <a:ext cx="11997911" cy="6607791"/>
          </a:xfrm>
          <a:prstGeom prst="round2DiagRect">
            <a:avLst/>
          </a:prstGeom>
          <a:noFill/>
          <a:ln w="38100">
            <a:solidFill>
              <a:srgbClr val="9203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22" name="TextBox 21">
            <a:extLst>
              <a:ext uri="{FF2B5EF4-FFF2-40B4-BE49-F238E27FC236}">
                <a16:creationId xmlns:a16="http://schemas.microsoft.com/office/drawing/2014/main" id="{5426E6A3-570D-9245-B1C4-C4CA4683A894}"/>
              </a:ext>
            </a:extLst>
          </p:cNvPr>
          <p:cNvSpPr txBox="1"/>
          <p:nvPr/>
        </p:nvSpPr>
        <p:spPr>
          <a:xfrm>
            <a:off x="1036958" y="437422"/>
            <a:ext cx="2721527" cy="420564"/>
          </a:xfrm>
          <a:prstGeom prst="rect">
            <a:avLst/>
          </a:prstGeom>
          <a:solidFill>
            <a:srgbClr val="C00000"/>
          </a:solidFill>
          <a:ln w="28575">
            <a:solidFill>
              <a:srgbClr val="920305"/>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33" b="0" i="0" u="none" strike="noStrike" kern="1200" cap="none" spc="0" normalizeH="0" baseline="0" noProof="0" dirty="0" smtClean="0">
                <a:ln>
                  <a:noFill/>
                </a:ln>
                <a:solidFill>
                  <a:prstClr val="white"/>
                </a:solidFill>
                <a:effectLst/>
                <a:uLnTx/>
                <a:uFillTx/>
                <a:latin typeface="Cavolini" panose="03000502040302020204" pitchFamily="66" charset="0"/>
                <a:ea typeface="+mn-ea"/>
                <a:cs typeface="Cavolini" panose="03000502040302020204" pitchFamily="66" charset="0"/>
              </a:rPr>
              <a:t>Opening Routine</a:t>
            </a:r>
            <a:endParaRPr kumimoji="0" lang="en-US" sz="2133" b="0" i="0" u="none" strike="noStrike" kern="1200" cap="none" spc="0" normalizeH="0" baseline="0" noProof="0" dirty="0">
              <a:ln>
                <a:noFill/>
              </a:ln>
              <a:solidFill>
                <a:prstClr val="white"/>
              </a:solidFill>
              <a:effectLst/>
              <a:uLnTx/>
              <a:uFillTx/>
              <a:latin typeface="Cavolini" panose="03000502040302020204" pitchFamily="66" charset="0"/>
              <a:ea typeface="+mn-ea"/>
              <a:cs typeface="Cavolini" panose="03000502040302020204" pitchFamily="66" charset="0"/>
            </a:endParaRPr>
          </a:p>
        </p:txBody>
      </p:sp>
      <p:sp>
        <p:nvSpPr>
          <p:cNvPr id="27" name="Rectangle 26">
            <a:extLst>
              <a:ext uri="{FF2B5EF4-FFF2-40B4-BE49-F238E27FC236}">
                <a16:creationId xmlns:a16="http://schemas.microsoft.com/office/drawing/2014/main" id="{2FFE1002-E844-3642-A0B9-10BEEFD39A80}"/>
              </a:ext>
            </a:extLst>
          </p:cNvPr>
          <p:cNvSpPr/>
          <p:nvPr/>
        </p:nvSpPr>
        <p:spPr>
          <a:xfrm>
            <a:off x="200526" y="232206"/>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 xmlns:ask="http://schemas.microsoft.com/office/drawing/2018/sketchyshapes" sd="1219033472">
                  <a:prstGeom prst="rect">
                    <a:avLst/>
                  </a:prstGeom>
                  <ask:type>
                    <ask:lineSketchScribble/>
                  </ask:type>
                </ask:lineSketchStyleProps>
              </a:ext>
            </a:extLst>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4800" b="0" i="0" u="none" strike="noStrike" kern="1200" cap="none" spc="0" normalizeH="0" baseline="0" noProof="0" dirty="0">
                <a:ln>
                  <a:noFill/>
                </a:ln>
                <a:solidFill>
                  <a:prstClr val="black"/>
                </a:solidFill>
                <a:effectLst/>
                <a:uLnTx/>
                <a:uFillTx/>
                <a:latin typeface="Bradley Hand" pitchFamily="2" charset="77"/>
                <a:ea typeface="+mn-ea"/>
                <a:cs typeface="+mn-cs"/>
              </a:rPr>
              <a:t>1</a:t>
            </a:r>
            <a:endParaRPr kumimoji="0" lang="en-US" sz="4800" b="0" i="0" u="none" strike="noStrike" kern="1200" cap="none" spc="0" normalizeH="0" baseline="0" noProof="0" dirty="0">
              <a:ln>
                <a:noFill/>
              </a:ln>
              <a:solidFill>
                <a:prstClr val="black"/>
              </a:solidFill>
              <a:effectLst/>
              <a:uLnTx/>
              <a:uFillTx/>
              <a:latin typeface="Bradley Hand" pitchFamily="2" charset="77"/>
              <a:ea typeface="+mn-ea"/>
              <a:cs typeface="+mn-cs"/>
            </a:endParaRPr>
          </a:p>
        </p:txBody>
      </p:sp>
      <p:pic>
        <p:nvPicPr>
          <p:cNvPr id="4" name="Picture 3"/>
          <p:cNvPicPr>
            <a:picLocks noChangeAspect="1"/>
          </p:cNvPicPr>
          <p:nvPr/>
        </p:nvPicPr>
        <p:blipFill>
          <a:blip r:embed="rId3"/>
          <a:stretch>
            <a:fillRect/>
          </a:stretch>
        </p:blipFill>
        <p:spPr>
          <a:xfrm>
            <a:off x="2966402" y="1936460"/>
            <a:ext cx="6259192" cy="3825062"/>
          </a:xfrm>
          <a:prstGeom prst="rect">
            <a:avLst/>
          </a:prstGeom>
        </p:spPr>
      </p:pic>
    </p:spTree>
    <p:extLst>
      <p:ext uri="{BB962C8B-B14F-4D97-AF65-F5344CB8AC3E}">
        <p14:creationId xmlns:p14="http://schemas.microsoft.com/office/powerpoint/2010/main" val="212995115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3" name="Round Diagonal Corner Rectangle 2">
            <a:extLst>
              <a:ext uri="{FF2B5EF4-FFF2-40B4-BE49-F238E27FC236}">
                <a16:creationId xmlns:a16="http://schemas.microsoft.com/office/drawing/2014/main" id="{BFA02294-7002-6347-BD03-F6D435E893BC}"/>
              </a:ext>
            </a:extLst>
          </p:cNvPr>
          <p:cNvSpPr/>
          <p:nvPr/>
        </p:nvSpPr>
        <p:spPr>
          <a:xfrm>
            <a:off x="97044" y="125104"/>
            <a:ext cx="11997911" cy="6607791"/>
          </a:xfrm>
          <a:prstGeom prst="round2DiagRect">
            <a:avLst/>
          </a:prstGeom>
          <a:noFill/>
          <a:ln w="38100">
            <a:solidFill>
              <a:srgbClr val="9203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5" name="Rectangle 4">
            <a:extLst>
              <a:ext uri="{FF2B5EF4-FFF2-40B4-BE49-F238E27FC236}">
                <a16:creationId xmlns:a16="http://schemas.microsoft.com/office/drawing/2014/main" id="{6F724026-2B5A-A843-9F3E-B41F4EB90726}"/>
              </a:ext>
            </a:extLst>
          </p:cNvPr>
          <p:cNvSpPr/>
          <p:nvPr/>
        </p:nvSpPr>
        <p:spPr>
          <a:xfrm>
            <a:off x="1573224" y="845444"/>
            <a:ext cx="9045550" cy="70788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smtClean="0">
                <a:ln>
                  <a:noFill/>
                </a:ln>
                <a:solidFill>
                  <a:prstClr val="black"/>
                </a:solidFill>
                <a:effectLst/>
                <a:uLnTx/>
                <a:uFillTx/>
                <a:latin typeface="Bradley Hand" pitchFamily="2" charset="77"/>
                <a:ea typeface="+mn-ea"/>
                <a:cs typeface="+mn-cs"/>
              </a:rPr>
              <a:t>Which</a:t>
            </a:r>
            <a:r>
              <a:rPr kumimoji="0" lang="en-US" sz="4000" b="0" i="0" u="none" strike="noStrike" kern="1200" cap="none" spc="0" normalizeH="0" noProof="0" dirty="0" smtClean="0">
                <a:ln>
                  <a:noFill/>
                </a:ln>
                <a:solidFill>
                  <a:prstClr val="black"/>
                </a:solidFill>
                <a:effectLst/>
                <a:uLnTx/>
                <a:uFillTx/>
                <a:latin typeface="Bradley Hand" pitchFamily="2" charset="77"/>
                <a:ea typeface="+mn-ea"/>
                <a:cs typeface="+mn-cs"/>
              </a:rPr>
              <a:t> one doesn’t belong?</a:t>
            </a:r>
            <a:endParaRPr kumimoji="0" lang="en-US" sz="4000" b="0" i="0" u="none" strike="noStrike" kern="1200" cap="none" spc="0" normalizeH="0" baseline="0" noProof="0" dirty="0">
              <a:ln>
                <a:noFill/>
              </a:ln>
              <a:solidFill>
                <a:prstClr val="black"/>
              </a:solidFill>
              <a:effectLst/>
              <a:uLnTx/>
              <a:uFillTx/>
              <a:latin typeface="Bradley Hand" pitchFamily="2" charset="77"/>
              <a:ea typeface="+mn-ea"/>
              <a:cs typeface="+mn-cs"/>
            </a:endParaRPr>
          </a:p>
        </p:txBody>
      </p:sp>
      <p:sp>
        <p:nvSpPr>
          <p:cNvPr id="13" name="TextBox 12">
            <a:extLst>
              <a:ext uri="{FF2B5EF4-FFF2-40B4-BE49-F238E27FC236}">
                <a16:creationId xmlns:a16="http://schemas.microsoft.com/office/drawing/2014/main" id="{5426E6A3-570D-9245-B1C4-C4CA4683A894}"/>
              </a:ext>
            </a:extLst>
          </p:cNvPr>
          <p:cNvSpPr txBox="1"/>
          <p:nvPr/>
        </p:nvSpPr>
        <p:spPr>
          <a:xfrm>
            <a:off x="1036958" y="437422"/>
            <a:ext cx="2721527" cy="420564"/>
          </a:xfrm>
          <a:prstGeom prst="rect">
            <a:avLst/>
          </a:prstGeom>
          <a:solidFill>
            <a:srgbClr val="C00000"/>
          </a:solidFill>
          <a:ln w="28575">
            <a:solidFill>
              <a:srgbClr val="920305"/>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33" b="0" i="0" u="none" strike="noStrike" kern="1200" cap="none" spc="0" normalizeH="0" baseline="0" noProof="0" dirty="0" smtClean="0">
                <a:ln>
                  <a:noFill/>
                </a:ln>
                <a:solidFill>
                  <a:prstClr val="white"/>
                </a:solidFill>
                <a:effectLst/>
                <a:uLnTx/>
                <a:uFillTx/>
                <a:latin typeface="Cavolini" panose="03000502040302020204" pitchFamily="66" charset="0"/>
                <a:ea typeface="+mn-ea"/>
                <a:cs typeface="Cavolini" panose="03000502040302020204" pitchFamily="66" charset="0"/>
              </a:rPr>
              <a:t>Opening Routine</a:t>
            </a:r>
            <a:endParaRPr kumimoji="0" lang="en-US" sz="2133" b="0" i="0" u="none" strike="noStrike" kern="1200" cap="none" spc="0" normalizeH="0" baseline="0" noProof="0" dirty="0">
              <a:ln>
                <a:noFill/>
              </a:ln>
              <a:solidFill>
                <a:prstClr val="white"/>
              </a:solidFill>
              <a:effectLst/>
              <a:uLnTx/>
              <a:uFillTx/>
              <a:latin typeface="Cavolini" panose="03000502040302020204" pitchFamily="66" charset="0"/>
              <a:ea typeface="+mn-ea"/>
              <a:cs typeface="Cavolini" panose="03000502040302020204" pitchFamily="66" charset="0"/>
            </a:endParaRPr>
          </a:p>
        </p:txBody>
      </p:sp>
      <p:sp>
        <p:nvSpPr>
          <p:cNvPr id="15" name="Rectangle 26">
            <a:extLst>
              <a:ext uri="{FF2B5EF4-FFF2-40B4-BE49-F238E27FC236}">
                <a16:creationId xmlns:a16="http://schemas.microsoft.com/office/drawing/2014/main" id="{2FFE1002-E844-3642-A0B9-10BEEFD39A80}"/>
              </a:ext>
            </a:extLst>
          </p:cNvPr>
          <p:cNvSpPr/>
          <p:nvPr/>
        </p:nvSpPr>
        <p:spPr>
          <a:xfrm>
            <a:off x="200526" y="232206"/>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 xmlns:ask="http://schemas.microsoft.com/office/drawing/2018/sketchyshapes" sd="1219033472">
                  <a:prstGeom prst="rect">
                    <a:avLst/>
                  </a:prstGeom>
                  <ask:type>
                    <ask:lineSketchScribble/>
                  </ask:type>
                </ask:lineSketchStyleProps>
              </a:ext>
            </a:extLst>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4800" b="0" i="0" u="none" strike="noStrike" kern="1200" cap="none" spc="0" normalizeH="0" baseline="0" noProof="0" dirty="0">
                <a:ln>
                  <a:noFill/>
                </a:ln>
                <a:solidFill>
                  <a:prstClr val="black"/>
                </a:solidFill>
                <a:effectLst/>
                <a:uLnTx/>
                <a:uFillTx/>
                <a:latin typeface="Bradley Hand" pitchFamily="2" charset="77"/>
                <a:ea typeface="+mn-ea"/>
                <a:cs typeface="+mn-cs"/>
              </a:rPr>
              <a:t>1</a:t>
            </a:r>
            <a:endParaRPr kumimoji="0" lang="en-US" sz="4800" b="0" i="0" u="none" strike="noStrike" kern="1200" cap="none" spc="0" normalizeH="0" baseline="0" noProof="0" dirty="0">
              <a:ln>
                <a:noFill/>
              </a:ln>
              <a:solidFill>
                <a:prstClr val="black"/>
              </a:solidFill>
              <a:effectLst/>
              <a:uLnTx/>
              <a:uFillTx/>
              <a:latin typeface="Bradley Hand" pitchFamily="2" charset="77"/>
              <a:ea typeface="+mn-ea"/>
              <a:cs typeface="+mn-cs"/>
            </a:endParaRPr>
          </a:p>
        </p:txBody>
      </p:sp>
      <p:pic>
        <p:nvPicPr>
          <p:cNvPr id="2" name="Picture 1"/>
          <p:cNvPicPr>
            <a:picLocks noChangeAspect="1"/>
          </p:cNvPicPr>
          <p:nvPr/>
        </p:nvPicPr>
        <p:blipFill>
          <a:blip r:embed="rId3"/>
          <a:stretch>
            <a:fillRect/>
          </a:stretch>
        </p:blipFill>
        <p:spPr>
          <a:xfrm>
            <a:off x="3190874" y="1578326"/>
            <a:ext cx="5810250" cy="4991100"/>
          </a:xfrm>
          <a:prstGeom prst="rect">
            <a:avLst/>
          </a:prstGeom>
        </p:spPr>
      </p:pic>
    </p:spTree>
    <p:extLst>
      <p:ext uri="{BB962C8B-B14F-4D97-AF65-F5344CB8AC3E}">
        <p14:creationId xmlns:p14="http://schemas.microsoft.com/office/powerpoint/2010/main" val="15128644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3" name="Round Diagonal Corner Rectangle 2">
            <a:extLst>
              <a:ext uri="{FF2B5EF4-FFF2-40B4-BE49-F238E27FC236}">
                <a16:creationId xmlns:a16="http://schemas.microsoft.com/office/drawing/2014/main" id="{BFA02294-7002-6347-BD03-F6D435E893BC}"/>
              </a:ext>
            </a:extLst>
          </p:cNvPr>
          <p:cNvSpPr/>
          <p:nvPr/>
        </p:nvSpPr>
        <p:spPr>
          <a:xfrm>
            <a:off x="97044" y="128565"/>
            <a:ext cx="11997911" cy="6607791"/>
          </a:xfrm>
          <a:prstGeom prst="round2DiagRect">
            <a:avLst/>
          </a:prstGeom>
          <a:noFill/>
          <a:ln w="38100">
            <a:solidFill>
              <a:srgbClr val="9203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22" name="TextBox 21">
            <a:extLst>
              <a:ext uri="{FF2B5EF4-FFF2-40B4-BE49-F238E27FC236}">
                <a16:creationId xmlns:a16="http://schemas.microsoft.com/office/drawing/2014/main" id="{5426E6A3-570D-9245-B1C4-C4CA4683A894}"/>
              </a:ext>
            </a:extLst>
          </p:cNvPr>
          <p:cNvSpPr txBox="1"/>
          <p:nvPr/>
        </p:nvSpPr>
        <p:spPr>
          <a:xfrm>
            <a:off x="1036958" y="437422"/>
            <a:ext cx="4557018" cy="420564"/>
          </a:xfrm>
          <a:prstGeom prst="rect">
            <a:avLst/>
          </a:prstGeom>
          <a:solidFill>
            <a:srgbClr val="C00000"/>
          </a:solidFill>
          <a:ln w="28575">
            <a:solidFill>
              <a:srgbClr val="920305"/>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33" b="0" i="0" u="none" strike="noStrike" kern="1200" cap="none" spc="0" normalizeH="0" baseline="0" noProof="0" dirty="0">
                <a:ln>
                  <a:noFill/>
                </a:ln>
                <a:solidFill>
                  <a:prstClr val="white"/>
                </a:solidFill>
                <a:effectLst/>
                <a:uLnTx/>
                <a:uFillTx/>
                <a:latin typeface="Cavolini" panose="03000502040302020204" pitchFamily="66" charset="0"/>
                <a:ea typeface="+mn-ea"/>
                <a:cs typeface="Cavolini" panose="03000502040302020204" pitchFamily="66" charset="0"/>
              </a:rPr>
              <a:t>Work it </a:t>
            </a:r>
            <a:r>
              <a:rPr kumimoji="0" lang="en-US" sz="2133" b="0" i="0" u="none" strike="noStrike" kern="1200" cap="none" spc="0" normalizeH="0" baseline="0" noProof="0" dirty="0" smtClean="0">
                <a:ln>
                  <a:noFill/>
                </a:ln>
                <a:solidFill>
                  <a:prstClr val="white"/>
                </a:solidFill>
                <a:effectLst/>
                <a:uLnTx/>
                <a:uFillTx/>
                <a:latin typeface="Cavolini" panose="03000502040302020204" pitchFamily="66" charset="0"/>
                <a:ea typeface="+mn-ea"/>
                <a:cs typeface="Cavolini" panose="03000502040302020204" pitchFamily="66" charset="0"/>
              </a:rPr>
              <a:t>out – Counting</a:t>
            </a:r>
            <a:r>
              <a:rPr kumimoji="0" lang="en-US" sz="2133" b="0" i="0" u="none" strike="noStrike" kern="1200" cap="none" spc="0" normalizeH="0" noProof="0" dirty="0" smtClean="0">
                <a:ln>
                  <a:noFill/>
                </a:ln>
                <a:solidFill>
                  <a:prstClr val="white"/>
                </a:solidFill>
                <a:effectLst/>
                <a:uLnTx/>
                <a:uFillTx/>
                <a:latin typeface="Cavolini" panose="03000502040302020204" pitchFamily="66" charset="0"/>
                <a:ea typeface="+mn-ea"/>
                <a:cs typeface="Cavolini" panose="03000502040302020204" pitchFamily="66" charset="0"/>
              </a:rPr>
              <a:t> Collections</a:t>
            </a:r>
            <a:endParaRPr kumimoji="0" lang="en-US" sz="2133" b="0" i="0" u="none" strike="noStrike" kern="1200" cap="none" spc="0" normalizeH="0" baseline="0" noProof="0" dirty="0">
              <a:ln>
                <a:noFill/>
              </a:ln>
              <a:solidFill>
                <a:prstClr val="white"/>
              </a:solidFill>
              <a:effectLst/>
              <a:uLnTx/>
              <a:uFillTx/>
              <a:latin typeface="Cavolini" panose="03000502040302020204" pitchFamily="66" charset="0"/>
              <a:ea typeface="+mn-ea"/>
              <a:cs typeface="Cavolini" panose="03000502040302020204" pitchFamily="66" charset="0"/>
            </a:endParaRPr>
          </a:p>
        </p:txBody>
      </p:sp>
      <p:sp>
        <p:nvSpPr>
          <p:cNvPr id="27" name="Rectangle 26">
            <a:extLst>
              <a:ext uri="{FF2B5EF4-FFF2-40B4-BE49-F238E27FC236}">
                <a16:creationId xmlns:a16="http://schemas.microsoft.com/office/drawing/2014/main" id="{2FFE1002-E844-3642-A0B9-10BEEFD39A80}"/>
              </a:ext>
            </a:extLst>
          </p:cNvPr>
          <p:cNvSpPr/>
          <p:nvPr/>
        </p:nvSpPr>
        <p:spPr>
          <a:xfrm>
            <a:off x="200526" y="232206"/>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 xmlns:ask="http://schemas.microsoft.com/office/drawing/2018/sketchyshapes" sd="1219033472">
                  <a:prstGeom prst="rect">
                    <a:avLst/>
                  </a:prstGeom>
                  <ask:type>
                    <ask:lineSketchScribble/>
                  </ask:type>
                </ask:lineSketchStyleProps>
              </a:ext>
            </a:extLst>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4800" b="0" i="0" u="none" strike="noStrike" kern="1200" cap="none" spc="0" normalizeH="0" baseline="0" noProof="0" dirty="0">
                <a:ln>
                  <a:noFill/>
                </a:ln>
                <a:solidFill>
                  <a:prstClr val="black"/>
                </a:solidFill>
                <a:effectLst/>
                <a:uLnTx/>
                <a:uFillTx/>
                <a:latin typeface="Bradley Hand" pitchFamily="2" charset="77"/>
                <a:ea typeface="+mn-ea"/>
                <a:cs typeface="+mn-cs"/>
              </a:rPr>
              <a:t>2</a:t>
            </a:r>
            <a:endParaRPr kumimoji="0" lang="en-US" sz="4800" b="0" i="0" u="none" strike="noStrike" kern="1200" cap="none" spc="0" normalizeH="0" baseline="0" noProof="0" dirty="0">
              <a:ln>
                <a:noFill/>
              </a:ln>
              <a:solidFill>
                <a:prstClr val="black"/>
              </a:solidFill>
              <a:effectLst/>
              <a:uLnTx/>
              <a:uFillTx/>
              <a:latin typeface="Bradley Hand" pitchFamily="2" charset="77"/>
              <a:ea typeface="+mn-ea"/>
              <a:cs typeface="+mn-cs"/>
            </a:endParaRPr>
          </a:p>
        </p:txBody>
      </p:sp>
      <p:sp>
        <p:nvSpPr>
          <p:cNvPr id="2" name="TextBox 1">
            <a:extLst>
              <a:ext uri="{FF2B5EF4-FFF2-40B4-BE49-F238E27FC236}">
                <a16:creationId xmlns:a16="http://schemas.microsoft.com/office/drawing/2014/main" id="{4535DED3-E5DD-3949-A266-11039620B4C5}"/>
              </a:ext>
            </a:extLst>
          </p:cNvPr>
          <p:cNvSpPr txBox="1"/>
          <p:nvPr/>
        </p:nvSpPr>
        <p:spPr>
          <a:xfrm>
            <a:off x="618742" y="1986402"/>
            <a:ext cx="4798448" cy="452431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smtClean="0">
                <a:solidFill>
                  <a:prstClr val="black"/>
                </a:solidFill>
                <a:latin typeface="Calibri"/>
              </a:rPr>
              <a:t>Ask an adult to help you find a collection of items to count.  Some items to count are toys, books, blocks, socks in a drawer, a cup of macaroni, rock collections, cards, craft material, buttons or paperclips. </a:t>
            </a:r>
            <a:endParaRPr lang="en-US" sz="3200" dirty="0">
              <a:solidFill>
                <a:prstClr val="black"/>
              </a:solidFill>
              <a:latin typeface="Calibri"/>
            </a:endParaRPr>
          </a:p>
        </p:txBody>
      </p:sp>
      <p:sp>
        <p:nvSpPr>
          <p:cNvPr id="4" name="Rectangle 3"/>
          <p:cNvSpPr/>
          <p:nvPr/>
        </p:nvSpPr>
        <p:spPr>
          <a:xfrm>
            <a:off x="200526" y="960529"/>
            <a:ext cx="11499816" cy="923330"/>
          </a:xfrm>
          <a:prstGeom prst="rect">
            <a:avLst/>
          </a:prstGeom>
          <a:noFill/>
        </p:spPr>
        <p:txBody>
          <a:bodyPr wrap="none" lIns="91440" tIns="45720" rIns="91440" bIns="45720">
            <a:spAutoFit/>
          </a:bodyPr>
          <a:lstStyle/>
          <a:p>
            <a:pPr algn="ctr"/>
            <a:r>
              <a:rPr lang="en-US" sz="5400" b="0" cap="none" spc="0" dirty="0" smtClean="0">
                <a:ln w="0"/>
                <a:solidFill>
                  <a:schemeClr val="tx1"/>
                </a:solidFill>
                <a:effectLst>
                  <a:outerShdw blurRad="38100" dist="19050" dir="2700000" algn="tl" rotWithShape="0">
                    <a:schemeClr val="dk1">
                      <a:alpha val="40000"/>
                    </a:schemeClr>
                  </a:outerShdw>
                </a:effectLst>
              </a:rPr>
              <a:t>Find a counting collection in your home!</a:t>
            </a:r>
            <a:endParaRPr lang="en-US" sz="5400" b="0" cap="none" spc="0" dirty="0">
              <a:ln w="0"/>
              <a:solidFill>
                <a:schemeClr val="tx1"/>
              </a:solidFill>
              <a:effectLst>
                <a:outerShdw blurRad="38100" dist="19050" dir="2700000" algn="tl" rotWithShape="0">
                  <a:schemeClr val="dk1">
                    <a:alpha val="40000"/>
                  </a:schemeClr>
                </a:outerShdw>
              </a:effectLst>
            </a:endParaRPr>
          </a:p>
        </p:txBody>
      </p:sp>
      <p:pic>
        <p:nvPicPr>
          <p:cNvPr id="5" name="Picture 4"/>
          <p:cNvPicPr>
            <a:picLocks noChangeAspect="1"/>
          </p:cNvPicPr>
          <p:nvPr/>
        </p:nvPicPr>
        <p:blipFill>
          <a:blip r:embed="rId3"/>
          <a:stretch>
            <a:fillRect/>
          </a:stretch>
        </p:blipFill>
        <p:spPr>
          <a:xfrm>
            <a:off x="6321857" y="1883859"/>
            <a:ext cx="3905356" cy="4778318"/>
          </a:xfrm>
          <a:prstGeom prst="rect">
            <a:avLst/>
          </a:prstGeom>
        </p:spPr>
      </p:pic>
    </p:spTree>
    <p:extLst>
      <p:ext uri="{BB962C8B-B14F-4D97-AF65-F5344CB8AC3E}">
        <p14:creationId xmlns:p14="http://schemas.microsoft.com/office/powerpoint/2010/main" val="225676253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3" name="Round Diagonal Corner Rectangle 2">
            <a:extLst>
              <a:ext uri="{FF2B5EF4-FFF2-40B4-BE49-F238E27FC236}">
                <a16:creationId xmlns:a16="http://schemas.microsoft.com/office/drawing/2014/main" id="{BFA02294-7002-6347-BD03-F6D435E893BC}"/>
              </a:ext>
            </a:extLst>
          </p:cNvPr>
          <p:cNvSpPr/>
          <p:nvPr/>
        </p:nvSpPr>
        <p:spPr>
          <a:xfrm>
            <a:off x="97044" y="128565"/>
            <a:ext cx="11997911" cy="6607791"/>
          </a:xfrm>
          <a:prstGeom prst="round2DiagRect">
            <a:avLst/>
          </a:prstGeom>
          <a:noFill/>
          <a:ln w="38100">
            <a:solidFill>
              <a:srgbClr val="9203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22" name="TextBox 21">
            <a:extLst>
              <a:ext uri="{FF2B5EF4-FFF2-40B4-BE49-F238E27FC236}">
                <a16:creationId xmlns:a16="http://schemas.microsoft.com/office/drawing/2014/main" id="{5426E6A3-570D-9245-B1C4-C4CA4683A894}"/>
              </a:ext>
            </a:extLst>
          </p:cNvPr>
          <p:cNvSpPr txBox="1"/>
          <p:nvPr/>
        </p:nvSpPr>
        <p:spPr>
          <a:xfrm>
            <a:off x="1036958" y="437422"/>
            <a:ext cx="4557018" cy="420564"/>
          </a:xfrm>
          <a:prstGeom prst="rect">
            <a:avLst/>
          </a:prstGeom>
          <a:solidFill>
            <a:srgbClr val="C00000"/>
          </a:solidFill>
          <a:ln w="28575">
            <a:solidFill>
              <a:srgbClr val="920305"/>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33" b="0" i="0" u="none" strike="noStrike" kern="1200" cap="none" spc="0" normalizeH="0" baseline="0" noProof="0" dirty="0">
                <a:ln>
                  <a:noFill/>
                </a:ln>
                <a:solidFill>
                  <a:prstClr val="white"/>
                </a:solidFill>
                <a:effectLst/>
                <a:uLnTx/>
                <a:uFillTx/>
                <a:latin typeface="Cavolini" panose="03000502040302020204" pitchFamily="66" charset="0"/>
                <a:ea typeface="+mn-ea"/>
                <a:cs typeface="Cavolini" panose="03000502040302020204" pitchFamily="66" charset="0"/>
              </a:rPr>
              <a:t>Work it </a:t>
            </a:r>
            <a:r>
              <a:rPr kumimoji="0" lang="en-US" sz="2133" b="0" i="0" u="none" strike="noStrike" kern="1200" cap="none" spc="0" normalizeH="0" baseline="0" noProof="0" dirty="0" smtClean="0">
                <a:ln>
                  <a:noFill/>
                </a:ln>
                <a:solidFill>
                  <a:prstClr val="white"/>
                </a:solidFill>
                <a:effectLst/>
                <a:uLnTx/>
                <a:uFillTx/>
                <a:latin typeface="Cavolini" panose="03000502040302020204" pitchFamily="66" charset="0"/>
                <a:ea typeface="+mn-ea"/>
                <a:cs typeface="Cavolini" panose="03000502040302020204" pitchFamily="66" charset="0"/>
              </a:rPr>
              <a:t>out – Counting</a:t>
            </a:r>
            <a:r>
              <a:rPr kumimoji="0" lang="en-US" sz="2133" b="0" i="0" u="none" strike="noStrike" kern="1200" cap="none" spc="0" normalizeH="0" noProof="0" dirty="0" smtClean="0">
                <a:ln>
                  <a:noFill/>
                </a:ln>
                <a:solidFill>
                  <a:prstClr val="white"/>
                </a:solidFill>
                <a:effectLst/>
                <a:uLnTx/>
                <a:uFillTx/>
                <a:latin typeface="Cavolini" panose="03000502040302020204" pitchFamily="66" charset="0"/>
                <a:ea typeface="+mn-ea"/>
                <a:cs typeface="Cavolini" panose="03000502040302020204" pitchFamily="66" charset="0"/>
              </a:rPr>
              <a:t> Collections</a:t>
            </a:r>
            <a:endParaRPr kumimoji="0" lang="en-US" sz="2133" b="0" i="0" u="none" strike="noStrike" kern="1200" cap="none" spc="0" normalizeH="0" baseline="0" noProof="0" dirty="0">
              <a:ln>
                <a:noFill/>
              </a:ln>
              <a:solidFill>
                <a:prstClr val="white"/>
              </a:solidFill>
              <a:effectLst/>
              <a:uLnTx/>
              <a:uFillTx/>
              <a:latin typeface="Cavolini" panose="03000502040302020204" pitchFamily="66" charset="0"/>
              <a:ea typeface="+mn-ea"/>
              <a:cs typeface="Cavolini" panose="03000502040302020204" pitchFamily="66" charset="0"/>
            </a:endParaRPr>
          </a:p>
        </p:txBody>
      </p:sp>
      <p:sp>
        <p:nvSpPr>
          <p:cNvPr id="27" name="Rectangle 26">
            <a:extLst>
              <a:ext uri="{FF2B5EF4-FFF2-40B4-BE49-F238E27FC236}">
                <a16:creationId xmlns:a16="http://schemas.microsoft.com/office/drawing/2014/main" id="{2FFE1002-E844-3642-A0B9-10BEEFD39A80}"/>
              </a:ext>
            </a:extLst>
          </p:cNvPr>
          <p:cNvSpPr/>
          <p:nvPr/>
        </p:nvSpPr>
        <p:spPr>
          <a:xfrm>
            <a:off x="200526" y="232206"/>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 xmlns:ask="http://schemas.microsoft.com/office/drawing/2018/sketchyshapes" sd="1219033472">
                  <a:prstGeom prst="rect">
                    <a:avLst/>
                  </a:prstGeom>
                  <ask:type>
                    <ask:lineSketchScribble/>
                  </ask:type>
                </ask:lineSketchStyleProps>
              </a:ext>
            </a:extLst>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4800" b="0" i="0" u="none" strike="noStrike" kern="1200" cap="none" spc="0" normalizeH="0" baseline="0" noProof="0" dirty="0">
                <a:ln>
                  <a:noFill/>
                </a:ln>
                <a:solidFill>
                  <a:prstClr val="black"/>
                </a:solidFill>
                <a:effectLst/>
                <a:uLnTx/>
                <a:uFillTx/>
                <a:latin typeface="Bradley Hand" pitchFamily="2" charset="77"/>
                <a:ea typeface="+mn-ea"/>
                <a:cs typeface="+mn-cs"/>
              </a:rPr>
              <a:t>2</a:t>
            </a:r>
            <a:endParaRPr kumimoji="0" lang="en-US" sz="4800" b="0" i="0" u="none" strike="noStrike" kern="1200" cap="none" spc="0" normalizeH="0" baseline="0" noProof="0" dirty="0">
              <a:ln>
                <a:noFill/>
              </a:ln>
              <a:solidFill>
                <a:prstClr val="black"/>
              </a:solidFill>
              <a:effectLst/>
              <a:uLnTx/>
              <a:uFillTx/>
              <a:latin typeface="Bradley Hand" pitchFamily="2" charset="77"/>
              <a:ea typeface="+mn-ea"/>
              <a:cs typeface="+mn-cs"/>
            </a:endParaRPr>
          </a:p>
        </p:txBody>
      </p:sp>
      <p:sp>
        <p:nvSpPr>
          <p:cNvPr id="4" name="Rectangle 3"/>
          <p:cNvSpPr/>
          <p:nvPr/>
        </p:nvSpPr>
        <p:spPr>
          <a:xfrm>
            <a:off x="221876" y="1132242"/>
            <a:ext cx="10744200" cy="4832092"/>
          </a:xfrm>
          <a:prstGeom prst="rect">
            <a:avLst/>
          </a:prstGeom>
          <a:noFill/>
        </p:spPr>
        <p:txBody>
          <a:bodyPr wrap="square" lIns="91440" tIns="45720" rIns="91440" bIns="45720">
            <a:spAutoFit/>
          </a:bodyPr>
          <a:lstStyle/>
          <a:p>
            <a:pPr marL="914400" indent="-914400">
              <a:buAutoNum type="arabicPeriod"/>
            </a:pPr>
            <a:r>
              <a:rPr lang="en-US" sz="4400" b="0" cap="none" spc="0" dirty="0" smtClean="0">
                <a:ln w="0"/>
                <a:solidFill>
                  <a:schemeClr val="tx1"/>
                </a:solidFill>
                <a:effectLst>
                  <a:outerShdw blurRad="38100" dist="19050" dir="2700000" algn="tl" rotWithShape="0">
                    <a:schemeClr val="dk1">
                      <a:alpha val="40000"/>
                    </a:schemeClr>
                  </a:outerShdw>
                </a:effectLst>
              </a:rPr>
              <a:t>Find </a:t>
            </a:r>
            <a:r>
              <a:rPr lang="en-US" sz="4400" dirty="0" smtClean="0">
                <a:ln w="0"/>
                <a:effectLst>
                  <a:outerShdw blurRad="38100" dist="19050" dir="2700000" algn="tl" rotWithShape="0">
                    <a:schemeClr val="dk1">
                      <a:alpha val="40000"/>
                    </a:schemeClr>
                  </a:outerShdw>
                </a:effectLst>
              </a:rPr>
              <a:t>a collection of items to count.</a:t>
            </a:r>
          </a:p>
          <a:p>
            <a:pPr marL="914400" indent="-914400">
              <a:buAutoNum type="arabicPeriod"/>
            </a:pPr>
            <a:r>
              <a:rPr lang="en-US" sz="4400" b="0" cap="none" spc="0" dirty="0" smtClean="0">
                <a:ln w="0"/>
                <a:solidFill>
                  <a:schemeClr val="tx1"/>
                </a:solidFill>
                <a:effectLst>
                  <a:outerShdw blurRad="38100" dist="19050" dir="2700000" algn="tl" rotWithShape="0">
                    <a:schemeClr val="dk1">
                      <a:alpha val="40000"/>
                    </a:schemeClr>
                  </a:outerShdw>
                </a:effectLst>
              </a:rPr>
              <a:t>Count your collection.</a:t>
            </a:r>
          </a:p>
          <a:p>
            <a:pPr marL="914400" indent="-914400">
              <a:buAutoNum type="arabicPeriod"/>
            </a:pPr>
            <a:r>
              <a:rPr lang="en-US" sz="4400" dirty="0" smtClean="0">
                <a:ln w="0"/>
                <a:effectLst>
                  <a:outerShdw blurRad="38100" dist="19050" dir="2700000" algn="tl" rotWithShape="0">
                    <a:schemeClr val="dk1">
                      <a:alpha val="40000"/>
                    </a:schemeClr>
                  </a:outerShdw>
                </a:effectLst>
              </a:rPr>
              <a:t>Record how you counted on a piece of paper.</a:t>
            </a:r>
          </a:p>
          <a:p>
            <a:pPr marL="914400" indent="-914400">
              <a:buAutoNum type="arabicPeriod"/>
            </a:pPr>
            <a:r>
              <a:rPr lang="en-US" sz="4400" dirty="0" smtClean="0">
                <a:ln w="0"/>
                <a:effectLst>
                  <a:outerShdw blurRad="38100" dist="19050" dir="2700000" algn="tl" rotWithShape="0">
                    <a:schemeClr val="dk1">
                      <a:alpha val="40000"/>
                    </a:schemeClr>
                  </a:outerShdw>
                </a:effectLst>
              </a:rPr>
              <a:t>On another piece of paper, record another way to count those items.</a:t>
            </a:r>
          </a:p>
          <a:p>
            <a:endParaRPr lang="en-US" sz="4400" dirty="0" smtClean="0">
              <a:ln w="0"/>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0370677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Google Shape;328;p33">
            <a:extLst>
              <a:ext uri="{FF2B5EF4-FFF2-40B4-BE49-F238E27FC236}">
                <a16:creationId xmlns:a16="http://schemas.microsoft.com/office/drawing/2014/main" id="{D7BC0217-1993-2440-B15D-C4EF0BBA4373}"/>
              </a:ext>
            </a:extLst>
          </p:cNvPr>
          <p:cNvSpPr txBox="1">
            <a:spLocks noGrp="1"/>
          </p:cNvSpPr>
          <p:nvPr>
            <p:ph type="sldNum" idx="12"/>
          </p:nvPr>
        </p:nvSpPr>
        <p:spPr>
          <a:xfrm>
            <a:off x="11390969" y="6333135"/>
            <a:ext cx="731600" cy="524800"/>
          </a:xfrm>
          <a:prstGeom prst="rect">
            <a:avLst/>
          </a:prstGeom>
        </p:spPr>
        <p:txBody>
          <a:bodyPr spcFirstLastPara="1" vert="horz" wrap="square" lIns="121900" tIns="121900" rIns="121900" bIns="121900" rtlCol="0" anchor="t"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TextBox 2">
            <a:extLst>
              <a:ext uri="{FF2B5EF4-FFF2-40B4-BE49-F238E27FC236}">
                <a16:creationId xmlns:a16="http://schemas.microsoft.com/office/drawing/2014/main" id="{3A36C79E-0E23-1843-AFFF-B429BE732A08}"/>
              </a:ext>
            </a:extLst>
          </p:cNvPr>
          <p:cNvSpPr txBox="1"/>
          <p:nvPr/>
        </p:nvSpPr>
        <p:spPr>
          <a:xfrm>
            <a:off x="323850" y="991772"/>
            <a:ext cx="11616103" cy="609397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effectLst/>
              <a:uLnTx/>
              <a:uFillTx/>
              <a:latin typeface="Calibri"/>
              <a:ea typeface="+mn-ea"/>
              <a:cs typeface="+mn-cs"/>
            </a:endParaRPr>
          </a:p>
          <a:p>
            <a:pPr marL="285750" indent="-285750">
              <a:buFont typeface="Arial" panose="020B0604020202020204" pitchFamily="34" charset="0"/>
              <a:buChar char="•"/>
            </a:pPr>
            <a:r>
              <a:rPr lang="en-CA" sz="2400" dirty="0"/>
              <a:t>K.N.1. Say the number sequence by 1s, starting anywhere from 1 to 30 </a:t>
            </a:r>
            <a:r>
              <a:rPr lang="en-CA" sz="2400" dirty="0" smtClean="0"/>
              <a:t> and </a:t>
            </a:r>
            <a:r>
              <a:rPr lang="en-CA" sz="2400" dirty="0"/>
              <a:t>from 10 to 1</a:t>
            </a:r>
            <a:r>
              <a:rPr lang="en-CA" sz="2400" dirty="0" smtClean="0"/>
              <a:t>.</a:t>
            </a:r>
          </a:p>
          <a:p>
            <a:pPr marL="285750" indent="-285750">
              <a:buFont typeface="Arial" panose="020B0604020202020204" pitchFamily="34" charset="0"/>
              <a:buChar char="•"/>
            </a:pPr>
            <a:endParaRPr lang="en-CA" sz="2400" dirty="0" smtClean="0"/>
          </a:p>
          <a:p>
            <a:pPr marL="285750" indent="-285750">
              <a:buFont typeface="Arial" panose="020B0604020202020204" pitchFamily="34" charset="0"/>
              <a:buChar char="•"/>
            </a:pPr>
            <a:r>
              <a:rPr lang="en-CA" sz="2400" dirty="0"/>
              <a:t>Subitize and name familiar arrangements of 1 to 6 dots (or </a:t>
            </a:r>
            <a:r>
              <a:rPr lang="en-CA" sz="2400" dirty="0" smtClean="0"/>
              <a:t>objects</a:t>
            </a:r>
            <a:r>
              <a:rPr lang="en-CA" sz="2400" dirty="0"/>
              <a:t>).</a:t>
            </a:r>
            <a:r>
              <a:rPr kumimoji="0" lang="en-CA" sz="2400" b="1" i="0" u="none" strike="noStrike" kern="1200" cap="none" spc="0" normalizeH="0" baseline="0" noProof="0" dirty="0" smtClean="0">
                <a:ln>
                  <a:noFill/>
                </a:ln>
                <a:effectLst/>
                <a:uLnTx/>
                <a:uFillTx/>
                <a:latin typeface="Calibri"/>
              </a:rPr>
              <a:t> </a:t>
            </a:r>
          </a:p>
          <a:p>
            <a:pPr marL="285750" indent="-285750">
              <a:buFont typeface="Arial" panose="020B0604020202020204" pitchFamily="34" charset="0"/>
              <a:buChar char="•"/>
            </a:pPr>
            <a:endParaRPr kumimoji="0" lang="en-CA" sz="2400" b="1" i="0" u="none" strike="noStrike" kern="1200" cap="none" spc="0" normalizeH="0" baseline="0" noProof="0" dirty="0" smtClean="0">
              <a:ln>
                <a:noFill/>
              </a:ln>
              <a:effectLst/>
              <a:uLnTx/>
              <a:uFillTx/>
              <a:latin typeface="Calibri"/>
            </a:endParaRPr>
          </a:p>
          <a:p>
            <a:pPr marL="285750" indent="-285750">
              <a:buFont typeface="Arial" panose="020B0604020202020204" pitchFamily="34" charset="0"/>
              <a:buChar char="•"/>
            </a:pPr>
            <a:r>
              <a:rPr lang="en-CA" sz="2400" dirty="0"/>
              <a:t>K.N.3. Relate a numeral, 1 to 10, to its respective quantity</a:t>
            </a:r>
            <a:r>
              <a:rPr lang="en-CA" sz="2400" dirty="0" smtClean="0"/>
              <a:t>.</a:t>
            </a:r>
          </a:p>
          <a:p>
            <a:pPr marL="285750" indent="-285750">
              <a:buFont typeface="Arial" panose="020B0604020202020204" pitchFamily="34" charset="0"/>
              <a:buChar char="•"/>
            </a:pPr>
            <a:endParaRPr lang="en-CA" sz="2400" dirty="0"/>
          </a:p>
          <a:p>
            <a:pPr marL="285750" indent="-285750">
              <a:buFont typeface="Arial" panose="020B0604020202020204" pitchFamily="34" charset="0"/>
              <a:buChar char="•"/>
            </a:pPr>
            <a:r>
              <a:rPr lang="en-CA" sz="2400" dirty="0"/>
              <a:t>K.N.4. Represent and describe numbers 2 to 10 in two parts, concretely </a:t>
            </a:r>
            <a:r>
              <a:rPr lang="en-CA" sz="2400" dirty="0" smtClean="0"/>
              <a:t>and pictorially.</a:t>
            </a:r>
          </a:p>
          <a:p>
            <a:pPr marL="285750" indent="-285750">
              <a:buFont typeface="Arial" panose="020B0604020202020204" pitchFamily="34" charset="0"/>
              <a:buChar char="•"/>
            </a:pPr>
            <a:endParaRPr lang="en-CA" sz="2400" dirty="0" smtClean="0"/>
          </a:p>
          <a:p>
            <a:pPr marL="285750" indent="-285750">
              <a:buFont typeface="Arial" panose="020B0604020202020204" pitchFamily="34" charset="0"/>
              <a:buChar char="•"/>
            </a:pPr>
            <a:r>
              <a:rPr lang="en-CA" sz="2400" dirty="0" smtClean="0"/>
              <a:t>K.N.5</a:t>
            </a:r>
            <a:r>
              <a:rPr lang="en-CA" sz="2400" dirty="0"/>
              <a:t>. Demonstrate an understanding of counting to 10 </a:t>
            </a:r>
            <a:r>
              <a:rPr lang="en-CA" sz="2400" dirty="0" smtClean="0"/>
              <a:t>by indicating </a:t>
            </a:r>
            <a:r>
              <a:rPr lang="en-CA" sz="2400" dirty="0"/>
              <a:t>that the last number said identifies “how </a:t>
            </a:r>
            <a:r>
              <a:rPr lang="en-CA" sz="2400" dirty="0" smtClean="0"/>
              <a:t>many” showing </a:t>
            </a:r>
            <a:r>
              <a:rPr lang="en-CA" sz="2400" dirty="0"/>
              <a:t>that any set has only one </a:t>
            </a:r>
            <a:r>
              <a:rPr lang="en-CA" sz="2400" dirty="0" smtClean="0"/>
              <a:t>count.</a:t>
            </a:r>
          </a:p>
          <a:p>
            <a:pPr marL="285750" indent="-285750">
              <a:buFont typeface="Arial" panose="020B0604020202020204" pitchFamily="34" charset="0"/>
              <a:buChar char="•"/>
            </a:pPr>
            <a:endParaRPr lang="en-CA" sz="2400" dirty="0" smtClean="0"/>
          </a:p>
          <a:p>
            <a:pPr marL="285750" indent="-285750">
              <a:buFont typeface="Arial" panose="020B0604020202020204" pitchFamily="34" charset="0"/>
              <a:buChar char="•"/>
            </a:pPr>
            <a:r>
              <a:rPr lang="en-CA" sz="2400" dirty="0" smtClean="0"/>
              <a:t>K.N.6</a:t>
            </a:r>
            <a:r>
              <a:rPr lang="en-CA" sz="2400" dirty="0"/>
              <a:t>. Compare quantities, 1 to </a:t>
            </a:r>
            <a:r>
              <a:rPr lang="en-CA" sz="2400" dirty="0" smtClean="0"/>
              <a:t>10, using </a:t>
            </a:r>
            <a:r>
              <a:rPr lang="en-CA" sz="2400" dirty="0"/>
              <a:t>one-to-one </a:t>
            </a:r>
            <a:r>
              <a:rPr lang="en-CA" sz="2400" dirty="0" smtClean="0"/>
              <a:t>correspondence by </a:t>
            </a:r>
            <a:r>
              <a:rPr lang="en-CA" sz="2400" dirty="0"/>
              <a:t>ordering numbers representing different quantities</a:t>
            </a:r>
          </a:p>
          <a:p>
            <a:pPr marL="285750" indent="-285750">
              <a:buFont typeface="Arial" panose="020B0604020202020204" pitchFamily="34" charset="0"/>
              <a:buChar char="•"/>
            </a:pPr>
            <a:endParaRPr lang="en-CA" dirty="0"/>
          </a:p>
          <a:p>
            <a:pPr marL="285750" indent="-285750">
              <a:buFont typeface="Arial" panose="020B0604020202020204" pitchFamily="34" charset="0"/>
              <a:buChar char="•"/>
            </a:pPr>
            <a:endParaRPr lang="en-CA" sz="2000" dirty="0"/>
          </a:p>
          <a:p>
            <a:pPr marL="285750" indent="-285750">
              <a:buFont typeface="Arial" panose="020B0604020202020204" pitchFamily="34" charset="0"/>
              <a:buChar char="•"/>
            </a:pPr>
            <a:endParaRPr kumimoji="0" lang="en-US" sz="2000" b="0" i="0" u="none" strike="noStrike" kern="1200" cap="none" spc="0" normalizeH="0" baseline="0" noProof="0" dirty="0">
              <a:ln>
                <a:noFill/>
              </a:ln>
              <a:effectLst/>
              <a:uLnTx/>
              <a:uFillTx/>
              <a:latin typeface="Calibri"/>
              <a:ea typeface="+mn-ea"/>
              <a:cs typeface="+mn-cs"/>
            </a:endParaRPr>
          </a:p>
        </p:txBody>
      </p:sp>
      <p:sp>
        <p:nvSpPr>
          <p:cNvPr id="4" name="Google Shape;89;p15">
            <a:extLst>
              <a:ext uri="{FF2B5EF4-FFF2-40B4-BE49-F238E27FC236}">
                <a16:creationId xmlns:a16="http://schemas.microsoft.com/office/drawing/2014/main" id="{D48C0C84-2128-FF44-B693-8626BA6E5766}"/>
              </a:ext>
            </a:extLst>
          </p:cNvPr>
          <p:cNvSpPr txBox="1">
            <a:spLocks/>
          </p:cNvSpPr>
          <p:nvPr/>
        </p:nvSpPr>
        <p:spPr>
          <a:xfrm>
            <a:off x="611323" y="335354"/>
            <a:ext cx="6402000" cy="656418"/>
          </a:xfrm>
          <a:prstGeom prst="rect">
            <a:avLst/>
          </a:prstGeom>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CA" sz="3200" b="1" i="0" u="none" strike="noStrike" kern="1200" cap="none" spc="0" normalizeH="0" baseline="0" noProof="0" dirty="0">
                <a:ln>
                  <a:noFill/>
                </a:ln>
                <a:solidFill>
                  <a:srgbClr val="70AD47"/>
                </a:solidFill>
                <a:effectLst/>
                <a:uLnTx/>
                <a:uFillTx/>
                <a:latin typeface="Montserrat" panose="020B0604020202020204" charset="0"/>
                <a:cs typeface="Arial"/>
                <a:sym typeface="Arial"/>
              </a:rPr>
              <a:t>Curricular Outcomes</a:t>
            </a:r>
          </a:p>
        </p:txBody>
      </p:sp>
    </p:spTree>
    <p:extLst>
      <p:ext uri="{BB962C8B-B14F-4D97-AF65-F5344CB8AC3E}">
        <p14:creationId xmlns:p14="http://schemas.microsoft.com/office/powerpoint/2010/main" val="94966937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3" name="Round Diagonal Corner Rectangle 2">
            <a:extLst>
              <a:ext uri="{FF2B5EF4-FFF2-40B4-BE49-F238E27FC236}">
                <a16:creationId xmlns:a16="http://schemas.microsoft.com/office/drawing/2014/main" id="{BFA02294-7002-6347-BD03-F6D435E893BC}"/>
              </a:ext>
            </a:extLst>
          </p:cNvPr>
          <p:cNvSpPr/>
          <p:nvPr/>
        </p:nvSpPr>
        <p:spPr>
          <a:xfrm>
            <a:off x="119541" y="116566"/>
            <a:ext cx="11997911" cy="6607791"/>
          </a:xfrm>
          <a:prstGeom prst="round2DiagRect">
            <a:avLst/>
          </a:prstGeom>
          <a:noFill/>
          <a:ln w="38100">
            <a:solidFill>
              <a:srgbClr val="9203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22" name="TextBox 21">
            <a:extLst>
              <a:ext uri="{FF2B5EF4-FFF2-40B4-BE49-F238E27FC236}">
                <a16:creationId xmlns:a16="http://schemas.microsoft.com/office/drawing/2014/main" id="{5426E6A3-570D-9245-B1C4-C4CA4683A894}"/>
              </a:ext>
            </a:extLst>
          </p:cNvPr>
          <p:cNvSpPr txBox="1"/>
          <p:nvPr/>
        </p:nvSpPr>
        <p:spPr>
          <a:xfrm>
            <a:off x="1036958" y="437422"/>
            <a:ext cx="2721527" cy="420564"/>
          </a:xfrm>
          <a:prstGeom prst="rect">
            <a:avLst/>
          </a:prstGeom>
          <a:solidFill>
            <a:srgbClr val="C00000"/>
          </a:solidFill>
          <a:ln w="28575">
            <a:solidFill>
              <a:srgbClr val="920305"/>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33" b="0" i="0" u="none" strike="noStrike" kern="1200" cap="none" spc="0" normalizeH="0" baseline="0" noProof="0" dirty="0">
                <a:ln>
                  <a:noFill/>
                </a:ln>
                <a:solidFill>
                  <a:prstClr val="white"/>
                </a:solidFill>
                <a:effectLst/>
                <a:uLnTx/>
                <a:uFillTx/>
                <a:latin typeface="Cavolini" panose="03000502040302020204" pitchFamily="66" charset="0"/>
                <a:ea typeface="+mn-ea"/>
                <a:cs typeface="Cavolini" panose="03000502040302020204" pitchFamily="66" charset="0"/>
              </a:rPr>
              <a:t>Looking Back</a:t>
            </a:r>
          </a:p>
        </p:txBody>
      </p:sp>
      <p:sp>
        <p:nvSpPr>
          <p:cNvPr id="27" name="Rectangle 26">
            <a:extLst>
              <a:ext uri="{FF2B5EF4-FFF2-40B4-BE49-F238E27FC236}">
                <a16:creationId xmlns:a16="http://schemas.microsoft.com/office/drawing/2014/main" id="{2FFE1002-E844-3642-A0B9-10BEEFD39A80}"/>
              </a:ext>
            </a:extLst>
          </p:cNvPr>
          <p:cNvSpPr/>
          <p:nvPr/>
        </p:nvSpPr>
        <p:spPr>
          <a:xfrm>
            <a:off x="200526" y="232206"/>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 xmlns:ask="http://schemas.microsoft.com/office/drawing/2018/sketchyshapes" sd="1219033472">
                  <a:prstGeom prst="rect">
                    <a:avLst/>
                  </a:prstGeom>
                  <ask:type>
                    <ask:lineSketchScribble/>
                  </ask:type>
                </ask:lineSketchStyleProps>
              </a:ext>
            </a:extLst>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4800" b="0" i="0" u="none" strike="noStrike" kern="1200" cap="none" spc="0" normalizeH="0" baseline="0" noProof="0" dirty="0">
                <a:ln>
                  <a:noFill/>
                </a:ln>
                <a:solidFill>
                  <a:prstClr val="black"/>
                </a:solidFill>
                <a:effectLst/>
                <a:uLnTx/>
                <a:uFillTx/>
                <a:latin typeface="Bradley Hand" pitchFamily="2" charset="77"/>
                <a:ea typeface="+mn-ea"/>
                <a:cs typeface="+mn-cs"/>
              </a:rPr>
              <a:t>3</a:t>
            </a:r>
            <a:endParaRPr kumimoji="0" lang="en-US" sz="4800" b="0" i="0" u="none" strike="noStrike" kern="1200" cap="none" spc="0" normalizeH="0" baseline="0" noProof="0" dirty="0">
              <a:ln>
                <a:noFill/>
              </a:ln>
              <a:solidFill>
                <a:prstClr val="black"/>
              </a:solidFill>
              <a:effectLst/>
              <a:uLnTx/>
              <a:uFillTx/>
              <a:latin typeface="Bradley Hand" pitchFamily="2" charset="77"/>
              <a:ea typeface="+mn-ea"/>
              <a:cs typeface="+mn-cs"/>
            </a:endParaRPr>
          </a:p>
        </p:txBody>
      </p:sp>
      <p:pic>
        <p:nvPicPr>
          <p:cNvPr id="5" name="Picture 4"/>
          <p:cNvPicPr>
            <a:picLocks noChangeAspect="1"/>
          </p:cNvPicPr>
          <p:nvPr/>
        </p:nvPicPr>
        <p:blipFill>
          <a:blip r:embed="rId3"/>
          <a:stretch>
            <a:fillRect/>
          </a:stretch>
        </p:blipFill>
        <p:spPr>
          <a:xfrm>
            <a:off x="6778120" y="204196"/>
            <a:ext cx="2319696" cy="1908321"/>
          </a:xfrm>
          <a:prstGeom prst="rect">
            <a:avLst/>
          </a:prstGeom>
        </p:spPr>
      </p:pic>
      <p:pic>
        <p:nvPicPr>
          <p:cNvPr id="6" name="Picture 5"/>
          <p:cNvPicPr>
            <a:picLocks noChangeAspect="1"/>
          </p:cNvPicPr>
          <p:nvPr/>
        </p:nvPicPr>
        <p:blipFill>
          <a:blip r:embed="rId4"/>
          <a:stretch>
            <a:fillRect/>
          </a:stretch>
        </p:blipFill>
        <p:spPr>
          <a:xfrm>
            <a:off x="9700619" y="857986"/>
            <a:ext cx="1814029" cy="2594061"/>
          </a:xfrm>
          <a:prstGeom prst="rect">
            <a:avLst/>
          </a:prstGeom>
        </p:spPr>
      </p:pic>
      <p:sp>
        <p:nvSpPr>
          <p:cNvPr id="2" name="Rectangle 1"/>
          <p:cNvSpPr/>
          <p:nvPr/>
        </p:nvSpPr>
        <p:spPr>
          <a:xfrm>
            <a:off x="618742" y="1956577"/>
            <a:ext cx="11573258" cy="4154984"/>
          </a:xfrm>
          <a:prstGeom prst="rect">
            <a:avLst/>
          </a:prstGeom>
        </p:spPr>
        <p:txBody>
          <a:bodyPr wrap="square">
            <a:spAutoFit/>
          </a:bodyPr>
          <a:lstStyle/>
          <a:p>
            <a:pPr lvl="0"/>
            <a:r>
              <a:rPr lang="en-CA" sz="4400" dirty="0"/>
              <a:t>How did you count? </a:t>
            </a:r>
          </a:p>
          <a:p>
            <a:pPr lvl="0"/>
            <a:r>
              <a:rPr lang="en-CA" sz="4400" dirty="0"/>
              <a:t>How many do you have in all?</a:t>
            </a:r>
          </a:p>
          <a:p>
            <a:pPr lvl="0"/>
            <a:r>
              <a:rPr lang="en-CA" sz="4400" dirty="0"/>
              <a:t>What strategy did you use to count?  </a:t>
            </a:r>
          </a:p>
          <a:p>
            <a:pPr lvl="0"/>
            <a:r>
              <a:rPr lang="en-CA" sz="4400" dirty="0"/>
              <a:t>How did you record your counting</a:t>
            </a:r>
            <a:r>
              <a:rPr lang="en-CA" sz="4400" dirty="0" smtClean="0"/>
              <a:t>?</a:t>
            </a:r>
          </a:p>
          <a:p>
            <a:r>
              <a:rPr lang="en-CA" sz="4400" dirty="0"/>
              <a:t>How is the picture telling how you are </a:t>
            </a:r>
            <a:r>
              <a:rPr lang="en-CA" sz="4400" dirty="0" smtClean="0"/>
              <a:t>counted?</a:t>
            </a:r>
            <a:endParaRPr lang="en-CA" sz="4400" dirty="0"/>
          </a:p>
          <a:p>
            <a:pPr lvl="0"/>
            <a:r>
              <a:rPr lang="en-CA" sz="4400" dirty="0" smtClean="0"/>
              <a:t>Why do we count?</a:t>
            </a:r>
            <a:endParaRPr lang="en-CA" sz="4400" dirty="0"/>
          </a:p>
        </p:txBody>
      </p:sp>
    </p:spTree>
    <p:extLst>
      <p:ext uri="{BB962C8B-B14F-4D97-AF65-F5344CB8AC3E}">
        <p14:creationId xmlns:p14="http://schemas.microsoft.com/office/powerpoint/2010/main" val="31997912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Shape 97"/>
        <p:cNvGrpSpPr/>
        <p:nvPr/>
      </p:nvGrpSpPr>
      <p:grpSpPr>
        <a:xfrm>
          <a:off x="0" y="0"/>
          <a:ext cx="0" cy="0"/>
          <a:chOff x="0" y="0"/>
          <a:chExt cx="0" cy="0"/>
        </a:xfrm>
      </p:grpSpPr>
      <p:sp>
        <p:nvSpPr>
          <p:cNvPr id="3" name="Round Diagonal Corner Rectangle 2">
            <a:extLst>
              <a:ext uri="{FF2B5EF4-FFF2-40B4-BE49-F238E27FC236}">
                <a16:creationId xmlns:a16="http://schemas.microsoft.com/office/drawing/2014/main" id="{BFA02294-7002-6347-BD03-F6D435E893BC}"/>
              </a:ext>
            </a:extLst>
          </p:cNvPr>
          <p:cNvSpPr/>
          <p:nvPr/>
        </p:nvSpPr>
        <p:spPr>
          <a:xfrm>
            <a:off x="245423" y="1132064"/>
            <a:ext cx="3642392" cy="5415521"/>
          </a:xfrm>
          <a:prstGeom prst="round2DiagRect">
            <a:avLst/>
          </a:prstGeom>
          <a:solidFill>
            <a:schemeClr val="bg1"/>
          </a:solidFill>
          <a:ln w="38100">
            <a:solidFill>
              <a:srgbClr val="9203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15" name="Round Diagonal Corner Rectangle 14">
            <a:extLst>
              <a:ext uri="{FF2B5EF4-FFF2-40B4-BE49-F238E27FC236}">
                <a16:creationId xmlns:a16="http://schemas.microsoft.com/office/drawing/2014/main" id="{1E2A18AE-F6CC-6441-99BF-C85193C54F40}"/>
              </a:ext>
            </a:extLst>
          </p:cNvPr>
          <p:cNvSpPr/>
          <p:nvPr/>
        </p:nvSpPr>
        <p:spPr>
          <a:xfrm>
            <a:off x="4375867" y="1049321"/>
            <a:ext cx="3645607" cy="5415521"/>
          </a:xfrm>
          <a:prstGeom prst="round2DiagRect">
            <a:avLst/>
          </a:prstGeom>
          <a:solidFill>
            <a:schemeClr val="bg1"/>
          </a:solidFill>
          <a:ln w="38100">
            <a:solidFill>
              <a:srgbClr val="9203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32" name="Round Diagonal Corner Rectangle 31">
            <a:extLst>
              <a:ext uri="{FF2B5EF4-FFF2-40B4-BE49-F238E27FC236}">
                <a16:creationId xmlns:a16="http://schemas.microsoft.com/office/drawing/2014/main" id="{98FEC0BB-426D-5A4E-81A3-ACA41EDF3BA0}"/>
              </a:ext>
            </a:extLst>
          </p:cNvPr>
          <p:cNvSpPr/>
          <p:nvPr/>
        </p:nvSpPr>
        <p:spPr>
          <a:xfrm>
            <a:off x="8301567" y="886629"/>
            <a:ext cx="3645606" cy="5415521"/>
          </a:xfrm>
          <a:prstGeom prst="round2DiagRect">
            <a:avLst/>
          </a:prstGeom>
          <a:solidFill>
            <a:schemeClr val="bg1"/>
          </a:solidFill>
          <a:ln w="38100">
            <a:solidFill>
              <a:srgbClr val="9203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E7E6E6">
                  <a:lumMod val="50000"/>
                </a:srgbClr>
              </a:solidFill>
              <a:effectLst/>
              <a:uLnTx/>
              <a:uFillTx/>
              <a:latin typeface="Abadi MT Condensed Light" panose="020B0306030101010103" pitchFamily="34" charset="77"/>
              <a:ea typeface="+mn-ea"/>
              <a:cs typeface="+mn-cs"/>
            </a:endParaRPr>
          </a:p>
        </p:txBody>
      </p:sp>
      <p:sp>
        <p:nvSpPr>
          <p:cNvPr id="20" name="TextBox 19">
            <a:extLst>
              <a:ext uri="{FF2B5EF4-FFF2-40B4-BE49-F238E27FC236}">
                <a16:creationId xmlns:a16="http://schemas.microsoft.com/office/drawing/2014/main" id="{92B0D904-8CEB-DB46-BC17-6E9536BB9648}"/>
              </a:ext>
            </a:extLst>
          </p:cNvPr>
          <p:cNvSpPr txBox="1"/>
          <p:nvPr/>
        </p:nvSpPr>
        <p:spPr>
          <a:xfrm>
            <a:off x="8898511" y="1455348"/>
            <a:ext cx="2721527" cy="738664"/>
          </a:xfrm>
          <a:prstGeom prst="rect">
            <a:avLst/>
          </a:prstGeom>
          <a:solidFill>
            <a:srgbClr val="C00000"/>
          </a:solidFill>
          <a:ln w="28575">
            <a:solidFill>
              <a:srgbClr val="920305"/>
            </a:solidFill>
          </a:ln>
        </p:spPr>
        <p:txBody>
          <a:bodyPr wrap="square" lIns="91440" tIns="45720" rIns="91440" bIns="45720" rtlCol="0" anchor="t">
            <a:spAutoFit/>
          </a:bodyPr>
          <a:lstStyle/>
          <a:p>
            <a:pPr lvl="0" algn="ctr">
              <a:defRPr/>
            </a:pPr>
            <a:r>
              <a:rPr lang="en-US" sz="2100">
                <a:solidFill>
                  <a:prstClr val="white"/>
                </a:solidFill>
                <a:latin typeface="Cavolini"/>
                <a:cs typeface="Cavolini"/>
              </a:rPr>
              <a:t>Debrief and Consolidation</a:t>
            </a:r>
            <a:endParaRPr lang="en-US" sz="2100" dirty="0">
              <a:solidFill>
                <a:prstClr val="white"/>
              </a:solidFill>
              <a:latin typeface="Cavolini"/>
              <a:cs typeface="Cavolini"/>
            </a:endParaRPr>
          </a:p>
        </p:txBody>
      </p:sp>
      <p:sp>
        <p:nvSpPr>
          <p:cNvPr id="21" name="TextBox 20">
            <a:extLst>
              <a:ext uri="{FF2B5EF4-FFF2-40B4-BE49-F238E27FC236}">
                <a16:creationId xmlns:a16="http://schemas.microsoft.com/office/drawing/2014/main" id="{6A29DAF6-3D2E-0B46-938E-DF6463C6D40D}"/>
              </a:ext>
            </a:extLst>
          </p:cNvPr>
          <p:cNvSpPr txBox="1"/>
          <p:nvPr/>
        </p:nvSpPr>
        <p:spPr>
          <a:xfrm>
            <a:off x="4897711" y="1436665"/>
            <a:ext cx="2721527" cy="420564"/>
          </a:xfrm>
          <a:prstGeom prst="rect">
            <a:avLst/>
          </a:prstGeom>
          <a:solidFill>
            <a:srgbClr val="C00000"/>
          </a:solidFill>
          <a:ln w="28575">
            <a:solidFill>
              <a:srgbClr val="920305"/>
            </a:solidFill>
          </a:ln>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a:ln>
                  <a:noFill/>
                </a:ln>
                <a:solidFill>
                  <a:prstClr val="white"/>
                </a:solidFill>
                <a:effectLst/>
                <a:uLnTx/>
                <a:uFillTx/>
                <a:latin typeface="Cavolini"/>
                <a:ea typeface="+mn-ea"/>
                <a:cs typeface="Cavolini"/>
              </a:rPr>
              <a:t>Work it out!</a:t>
            </a:r>
          </a:p>
        </p:txBody>
      </p:sp>
      <p:sp>
        <p:nvSpPr>
          <p:cNvPr id="22" name="TextBox 21">
            <a:extLst>
              <a:ext uri="{FF2B5EF4-FFF2-40B4-BE49-F238E27FC236}">
                <a16:creationId xmlns:a16="http://schemas.microsoft.com/office/drawing/2014/main" id="{5426E6A3-570D-9245-B1C4-C4CA4683A894}"/>
              </a:ext>
            </a:extLst>
          </p:cNvPr>
          <p:cNvSpPr txBox="1"/>
          <p:nvPr/>
        </p:nvSpPr>
        <p:spPr>
          <a:xfrm>
            <a:off x="754054" y="1474027"/>
            <a:ext cx="2721527" cy="420564"/>
          </a:xfrm>
          <a:prstGeom prst="rect">
            <a:avLst/>
          </a:prstGeom>
          <a:solidFill>
            <a:srgbClr val="C00000"/>
          </a:solidFill>
          <a:ln w="28575">
            <a:solidFill>
              <a:srgbClr val="920305"/>
            </a:solidFill>
          </a:ln>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smtClean="0">
                <a:ln>
                  <a:noFill/>
                </a:ln>
                <a:solidFill>
                  <a:prstClr val="white"/>
                </a:solidFill>
                <a:effectLst/>
                <a:uLnTx/>
                <a:uFillTx/>
                <a:latin typeface="Cavolini"/>
                <a:ea typeface="+mn-ea"/>
                <a:cs typeface="Cavolini"/>
              </a:rPr>
              <a:t>Opening Routine</a:t>
            </a:r>
            <a:endParaRPr kumimoji="0" lang="en-US" sz="2100" b="0" i="0" u="none" strike="noStrike" kern="1200" cap="none" spc="0" normalizeH="0" baseline="0" noProof="0" dirty="0">
              <a:ln>
                <a:noFill/>
              </a:ln>
              <a:solidFill>
                <a:prstClr val="white"/>
              </a:solidFill>
              <a:effectLst/>
              <a:uLnTx/>
              <a:uFillTx/>
              <a:latin typeface="Cavolini"/>
              <a:ea typeface="+mn-ea"/>
              <a:cs typeface="Cavolini"/>
            </a:endParaRPr>
          </a:p>
        </p:txBody>
      </p:sp>
      <p:sp>
        <p:nvSpPr>
          <p:cNvPr id="24" name="Round Diagonal Corner Rectangle 23">
            <a:extLst>
              <a:ext uri="{FF2B5EF4-FFF2-40B4-BE49-F238E27FC236}">
                <a16:creationId xmlns:a16="http://schemas.microsoft.com/office/drawing/2014/main" id="{F50EAA7C-399D-824D-BF84-A8D7C4CA9023}"/>
              </a:ext>
            </a:extLst>
          </p:cNvPr>
          <p:cNvSpPr/>
          <p:nvPr/>
        </p:nvSpPr>
        <p:spPr>
          <a:xfrm>
            <a:off x="222305" y="241215"/>
            <a:ext cx="3665509" cy="707887"/>
          </a:xfrm>
          <a:prstGeom prst="round2DiagRect">
            <a:avLst/>
          </a:prstGeom>
          <a:solidFill>
            <a:schemeClr val="bg1"/>
          </a:solidFill>
          <a:ln w="38100">
            <a:solidFill>
              <a:srgbClr val="9203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srgbClr val="C00000"/>
                </a:solidFill>
                <a:effectLst/>
                <a:uLnTx/>
                <a:uFillTx/>
                <a:latin typeface="Cavolini"/>
                <a:ea typeface="+mn-ea"/>
                <a:cs typeface="Cavolini"/>
              </a:rPr>
              <a:t>Day 3</a:t>
            </a:r>
            <a:endParaRPr kumimoji="0" lang="en-US" sz="4000" b="1" i="0" u="none" strike="noStrike" kern="1200" cap="none" spc="0" normalizeH="0" baseline="0" noProof="0" dirty="0">
              <a:ln>
                <a:noFill/>
              </a:ln>
              <a:solidFill>
                <a:srgbClr val="C00000"/>
              </a:solidFill>
              <a:effectLst/>
              <a:uLnTx/>
              <a:uFillTx/>
              <a:latin typeface="Cavolini"/>
              <a:ea typeface="+mn-ea"/>
              <a:cs typeface="Cavolini"/>
            </a:endParaRPr>
          </a:p>
        </p:txBody>
      </p:sp>
      <p:sp>
        <p:nvSpPr>
          <p:cNvPr id="26" name="Rectangle 25">
            <a:extLst>
              <a:ext uri="{FF2B5EF4-FFF2-40B4-BE49-F238E27FC236}">
                <a16:creationId xmlns:a16="http://schemas.microsoft.com/office/drawing/2014/main" id="{794313EA-89CC-8343-B3B7-FC7040274402}"/>
              </a:ext>
            </a:extLst>
          </p:cNvPr>
          <p:cNvSpPr/>
          <p:nvPr/>
        </p:nvSpPr>
        <p:spPr>
          <a:xfrm>
            <a:off x="87799" y="1384771"/>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 xmlns:ask="http://schemas.microsoft.com/office/drawing/2018/sketchyshapes" sd="1219033472">
                  <a:prstGeom prst="rect">
                    <a:avLst/>
                  </a:prstGeom>
                  <ask:type>
                    <ask:lineSketchScribble/>
                  </ask:type>
                </ask:lineSketchStyleProps>
              </a:ext>
            </a:extLst>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4800" b="0" i="0" u="none" strike="noStrike" kern="1200" cap="none" spc="0" normalizeH="0" baseline="0" noProof="0" dirty="0">
                <a:ln>
                  <a:noFill/>
                </a:ln>
                <a:solidFill>
                  <a:prstClr val="black"/>
                </a:solidFill>
                <a:effectLst/>
                <a:uLnTx/>
                <a:uFillTx/>
                <a:latin typeface="Bradley Hand" pitchFamily="2" charset="77"/>
                <a:ea typeface="+mn-ea"/>
                <a:cs typeface="+mn-cs"/>
              </a:rPr>
              <a:t>1</a:t>
            </a:r>
            <a:endParaRPr kumimoji="0" lang="en-US" sz="4800" b="0" i="0" u="none" strike="noStrike" kern="1200" cap="none" spc="0" normalizeH="0" baseline="0" noProof="0" dirty="0">
              <a:ln>
                <a:noFill/>
              </a:ln>
              <a:solidFill>
                <a:prstClr val="black"/>
              </a:solidFill>
              <a:effectLst/>
              <a:uLnTx/>
              <a:uFillTx/>
              <a:latin typeface="Bradley Hand" pitchFamily="2" charset="77"/>
              <a:ea typeface="+mn-ea"/>
              <a:cs typeface="+mn-cs"/>
            </a:endParaRPr>
          </a:p>
        </p:txBody>
      </p:sp>
      <p:sp>
        <p:nvSpPr>
          <p:cNvPr id="28" name="Rectangle 27">
            <a:extLst>
              <a:ext uri="{FF2B5EF4-FFF2-40B4-BE49-F238E27FC236}">
                <a16:creationId xmlns:a16="http://schemas.microsoft.com/office/drawing/2014/main" id="{B19DC386-C007-C544-8F95-5EF531BE0F49}"/>
              </a:ext>
            </a:extLst>
          </p:cNvPr>
          <p:cNvSpPr/>
          <p:nvPr/>
        </p:nvSpPr>
        <p:spPr>
          <a:xfrm>
            <a:off x="4044520" y="1369649"/>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 xmlns:ask="http://schemas.microsoft.com/office/drawing/2018/sketchyshapes" sd="1219033472">
                  <a:prstGeom prst="rect">
                    <a:avLst/>
                  </a:prstGeom>
                  <ask:type>
                    <ask:lineSketchScribble/>
                  </ask:type>
                </ask:lineSketchStyleProps>
              </a:ext>
            </a:extLst>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4800" b="0" i="0" u="none" strike="noStrike" kern="1200" cap="none" spc="0" normalizeH="0" baseline="0" noProof="0" dirty="0">
                <a:ln>
                  <a:noFill/>
                </a:ln>
                <a:solidFill>
                  <a:prstClr val="black"/>
                </a:solidFill>
                <a:effectLst/>
                <a:uLnTx/>
                <a:uFillTx/>
                <a:latin typeface="Bradley Hand" pitchFamily="2" charset="77"/>
                <a:ea typeface="+mn-ea"/>
                <a:cs typeface="+mn-cs"/>
              </a:rPr>
              <a:t>2</a:t>
            </a:r>
            <a:endParaRPr kumimoji="0" lang="en-US" sz="4800" b="0" i="0" u="none" strike="noStrike" kern="1200" cap="none" spc="0" normalizeH="0" baseline="0" noProof="0" dirty="0">
              <a:ln>
                <a:noFill/>
              </a:ln>
              <a:solidFill>
                <a:prstClr val="black"/>
              </a:solidFill>
              <a:effectLst/>
              <a:uLnTx/>
              <a:uFillTx/>
              <a:latin typeface="Bradley Hand" pitchFamily="2" charset="77"/>
              <a:ea typeface="+mn-ea"/>
              <a:cs typeface="+mn-cs"/>
            </a:endParaRPr>
          </a:p>
        </p:txBody>
      </p:sp>
      <p:sp>
        <p:nvSpPr>
          <p:cNvPr id="31" name="Rectangle 30">
            <a:extLst>
              <a:ext uri="{FF2B5EF4-FFF2-40B4-BE49-F238E27FC236}">
                <a16:creationId xmlns:a16="http://schemas.microsoft.com/office/drawing/2014/main" id="{FB6B43EF-134B-3847-896E-75DCF21D2348}"/>
              </a:ext>
            </a:extLst>
          </p:cNvPr>
          <p:cNvSpPr/>
          <p:nvPr/>
        </p:nvSpPr>
        <p:spPr>
          <a:xfrm>
            <a:off x="8196278" y="1369523"/>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 xmlns:ask="http://schemas.microsoft.com/office/drawing/2018/sketchyshapes" sd="1219033472">
                  <a:prstGeom prst="rect">
                    <a:avLst/>
                  </a:prstGeom>
                  <ask:type>
                    <ask:lineSketchScribble/>
                  </ask:type>
                </ask:lineSketchStyleProps>
              </a:ext>
            </a:extLst>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4800" b="0" i="0" u="none" strike="noStrike" kern="1200" cap="none" spc="0" normalizeH="0" baseline="0" noProof="0" dirty="0">
                <a:ln>
                  <a:noFill/>
                </a:ln>
                <a:solidFill>
                  <a:prstClr val="black"/>
                </a:solidFill>
                <a:effectLst/>
                <a:uLnTx/>
                <a:uFillTx/>
                <a:latin typeface="Bradley Hand" pitchFamily="2" charset="77"/>
                <a:ea typeface="+mn-ea"/>
                <a:cs typeface="+mn-cs"/>
              </a:rPr>
              <a:t>3</a:t>
            </a:r>
            <a:endParaRPr kumimoji="0" lang="en-US" sz="4800" b="0" i="0" u="none" strike="noStrike" kern="1200" cap="none" spc="0" normalizeH="0" baseline="0" noProof="0" dirty="0">
              <a:ln>
                <a:noFill/>
              </a:ln>
              <a:solidFill>
                <a:prstClr val="black"/>
              </a:solidFill>
              <a:effectLst/>
              <a:uLnTx/>
              <a:uFillTx/>
              <a:latin typeface="Bradley Hand" pitchFamily="2" charset="77"/>
              <a:ea typeface="+mn-ea"/>
              <a:cs typeface="+mn-cs"/>
            </a:endParaRPr>
          </a:p>
        </p:txBody>
      </p:sp>
      <p:sp>
        <p:nvSpPr>
          <p:cNvPr id="34" name="TextBox 33">
            <a:extLst>
              <a:ext uri="{FF2B5EF4-FFF2-40B4-BE49-F238E27FC236}">
                <a16:creationId xmlns:a16="http://schemas.microsoft.com/office/drawing/2014/main" id="{C65C62B4-EBD6-9748-B921-5987D891F189}"/>
              </a:ext>
            </a:extLst>
          </p:cNvPr>
          <p:cNvSpPr txBox="1"/>
          <p:nvPr/>
        </p:nvSpPr>
        <p:spPr>
          <a:xfrm>
            <a:off x="4800671" y="3389232"/>
            <a:ext cx="2915605" cy="523220"/>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aseline="0" dirty="0" smtClean="0">
                <a:solidFill>
                  <a:prstClr val="black"/>
                </a:solidFill>
                <a:latin typeface="Bradley Hand" pitchFamily="2" charset="77"/>
              </a:rPr>
              <a:t>Ways to Show </a:t>
            </a:r>
            <a:r>
              <a:rPr lang="en-US" sz="2800" dirty="0">
                <a:solidFill>
                  <a:prstClr val="black"/>
                </a:solidFill>
                <a:latin typeface="Bradley Hand" pitchFamily="2" charset="77"/>
              </a:rPr>
              <a:t>5</a:t>
            </a:r>
            <a:endParaRPr kumimoji="0" lang="en-US" sz="2800" b="0" i="0" u="none" strike="noStrike" kern="1200" cap="none" spc="0" normalizeH="0" baseline="0" noProof="0" dirty="0">
              <a:ln>
                <a:noFill/>
              </a:ln>
              <a:solidFill>
                <a:prstClr val="black"/>
              </a:solidFill>
              <a:effectLst/>
              <a:uLnTx/>
              <a:uFillTx/>
              <a:latin typeface="Bradley Hand" pitchFamily="2" charset="77"/>
              <a:ea typeface="+mn-ea"/>
              <a:cs typeface="+mn-cs"/>
            </a:endParaRPr>
          </a:p>
        </p:txBody>
      </p:sp>
      <p:sp>
        <p:nvSpPr>
          <p:cNvPr id="16" name="TextBox 15">
            <a:extLst>
              <a:ext uri="{FF2B5EF4-FFF2-40B4-BE49-F238E27FC236}">
                <a16:creationId xmlns:a16="http://schemas.microsoft.com/office/drawing/2014/main" id="{C65C62B4-EBD6-9748-B921-5987D891F189}"/>
              </a:ext>
            </a:extLst>
          </p:cNvPr>
          <p:cNvSpPr txBox="1"/>
          <p:nvPr/>
        </p:nvSpPr>
        <p:spPr>
          <a:xfrm>
            <a:off x="445355" y="2931884"/>
            <a:ext cx="2915605" cy="1815882"/>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a:noFill/>
                </a:ln>
                <a:solidFill>
                  <a:prstClr val="black"/>
                </a:solidFill>
                <a:effectLst/>
                <a:uLnTx/>
                <a:uFillTx/>
                <a:latin typeface="Bradley Hand" pitchFamily="2" charset="77"/>
                <a:ea typeface="+mn-ea"/>
                <a:cs typeface="+mn-cs"/>
              </a:rPr>
              <a:t>What</a:t>
            </a:r>
            <a:r>
              <a:rPr kumimoji="0" lang="en-US" sz="2800" b="0" i="0" u="none" strike="noStrike" kern="1200" cap="none" spc="0" normalizeH="0" noProof="0" dirty="0" smtClean="0">
                <a:ln>
                  <a:noFill/>
                </a:ln>
                <a:solidFill>
                  <a:prstClr val="black"/>
                </a:solidFill>
                <a:effectLst/>
                <a:uLnTx/>
                <a:uFillTx/>
                <a:latin typeface="Bradley Hand" pitchFamily="2" charset="77"/>
                <a:ea typeface="+mn-ea"/>
                <a:cs typeface="+mn-cs"/>
              </a:rPr>
              <a:t> do you notice?</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aseline="0" dirty="0" smtClean="0">
                <a:solidFill>
                  <a:prstClr val="black"/>
                </a:solidFill>
                <a:latin typeface="Bradley Hand" pitchFamily="2" charset="77"/>
              </a:rPr>
              <a:t>What</a:t>
            </a:r>
            <a:r>
              <a:rPr lang="en-US" sz="2800" dirty="0" smtClean="0">
                <a:solidFill>
                  <a:prstClr val="black"/>
                </a:solidFill>
                <a:latin typeface="Bradley Hand" pitchFamily="2" charset="77"/>
              </a:rPr>
              <a:t> do you wonder?</a:t>
            </a:r>
            <a:endParaRPr kumimoji="0" lang="en-US" sz="2800" b="0" i="0" u="none" strike="noStrike" kern="1200" cap="none" spc="0" normalizeH="0" baseline="0" noProof="0" dirty="0">
              <a:ln>
                <a:noFill/>
              </a:ln>
              <a:solidFill>
                <a:prstClr val="black"/>
              </a:solidFill>
              <a:effectLst/>
              <a:uLnTx/>
              <a:uFillTx/>
              <a:latin typeface="Bradley Hand" pitchFamily="2" charset="77"/>
              <a:ea typeface="+mn-ea"/>
              <a:cs typeface="+mn-cs"/>
            </a:endParaRPr>
          </a:p>
        </p:txBody>
      </p:sp>
      <p:sp>
        <p:nvSpPr>
          <p:cNvPr id="17" name="TextBox 16">
            <a:extLst>
              <a:ext uri="{FF2B5EF4-FFF2-40B4-BE49-F238E27FC236}">
                <a16:creationId xmlns:a16="http://schemas.microsoft.com/office/drawing/2014/main" id="{C65C62B4-EBD6-9748-B921-5987D891F189}"/>
              </a:ext>
            </a:extLst>
          </p:cNvPr>
          <p:cNvSpPr txBox="1"/>
          <p:nvPr/>
        </p:nvSpPr>
        <p:spPr>
          <a:xfrm>
            <a:off x="8704433" y="3280028"/>
            <a:ext cx="2915605" cy="954107"/>
          </a:xfrm>
          <a:prstGeom prst="rect">
            <a:avLst/>
          </a:prstGeom>
          <a:noFill/>
        </p:spPr>
        <p:txBody>
          <a:bodyPr wrap="square" rtlCol="0" anchor="ctr">
            <a:spAutoFit/>
          </a:bodyPr>
          <a:lstStyle/>
          <a:p>
            <a:pPr lvl="0" algn="ctr">
              <a:defRPr/>
            </a:pPr>
            <a:r>
              <a:rPr lang="en-CA" sz="2800" dirty="0"/>
              <a:t>Show 5</a:t>
            </a:r>
            <a:r>
              <a:rPr lang="en-CA" sz="2800" dirty="0" smtClean="0"/>
              <a:t> </a:t>
            </a:r>
            <a:r>
              <a:rPr lang="en-CA" sz="2800" dirty="0"/>
              <a:t>in </a:t>
            </a:r>
            <a:r>
              <a:rPr lang="en-CA" sz="2800" dirty="0" smtClean="0"/>
              <a:t> </a:t>
            </a:r>
            <a:r>
              <a:rPr lang="en-CA" sz="2800" dirty="0"/>
              <a:t>D</a:t>
            </a:r>
            <a:r>
              <a:rPr lang="en-CA" sz="2800" dirty="0" smtClean="0"/>
              <a:t>ifferent Ways</a:t>
            </a:r>
            <a:endParaRPr kumimoji="0" lang="en-US" sz="2800" b="0" i="0" u="none" strike="noStrike" kern="1200" cap="none" spc="0" normalizeH="0" baseline="0" noProof="0" dirty="0">
              <a:ln>
                <a:noFill/>
              </a:ln>
              <a:solidFill>
                <a:prstClr val="black"/>
              </a:solidFill>
              <a:effectLst/>
              <a:uLnTx/>
              <a:uFillTx/>
              <a:latin typeface="Bradley Hand" pitchFamily="2" charset="77"/>
              <a:ea typeface="+mn-ea"/>
              <a:cs typeface="+mn-cs"/>
            </a:endParaRPr>
          </a:p>
        </p:txBody>
      </p:sp>
    </p:spTree>
    <p:extLst>
      <p:ext uri="{BB962C8B-B14F-4D97-AF65-F5344CB8AC3E}">
        <p14:creationId xmlns:p14="http://schemas.microsoft.com/office/powerpoint/2010/main" val="410689515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5426E6A3-570D-9245-B1C4-C4CA4683A894}"/>
              </a:ext>
            </a:extLst>
          </p:cNvPr>
          <p:cNvSpPr txBox="1"/>
          <p:nvPr/>
        </p:nvSpPr>
        <p:spPr>
          <a:xfrm>
            <a:off x="1036958" y="437422"/>
            <a:ext cx="2721527" cy="420564"/>
          </a:xfrm>
          <a:prstGeom prst="rect">
            <a:avLst/>
          </a:prstGeom>
          <a:solidFill>
            <a:srgbClr val="C00000"/>
          </a:solidFill>
          <a:ln w="28575">
            <a:solidFill>
              <a:srgbClr val="920305"/>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33" b="0" i="0" u="none" strike="noStrike" kern="1200" cap="none" spc="0" normalizeH="0" baseline="0" noProof="0" dirty="0" smtClean="0">
                <a:ln>
                  <a:noFill/>
                </a:ln>
                <a:solidFill>
                  <a:prstClr val="white"/>
                </a:solidFill>
                <a:effectLst/>
                <a:uLnTx/>
                <a:uFillTx/>
                <a:latin typeface="Cavolini" panose="03000502040302020204" pitchFamily="66" charset="0"/>
                <a:ea typeface="+mn-ea"/>
                <a:cs typeface="Cavolini" panose="03000502040302020204" pitchFamily="66" charset="0"/>
              </a:rPr>
              <a:t>Opening Routine</a:t>
            </a:r>
            <a:endParaRPr kumimoji="0" lang="en-US" sz="2133" b="0" i="0" u="none" strike="noStrike" kern="1200" cap="none" spc="0" normalizeH="0" baseline="0" noProof="0" dirty="0">
              <a:ln>
                <a:noFill/>
              </a:ln>
              <a:solidFill>
                <a:prstClr val="white"/>
              </a:solidFill>
              <a:effectLst/>
              <a:uLnTx/>
              <a:uFillTx/>
              <a:latin typeface="Cavolini" panose="03000502040302020204" pitchFamily="66" charset="0"/>
              <a:ea typeface="+mn-ea"/>
              <a:cs typeface="Cavolini" panose="03000502040302020204" pitchFamily="66" charset="0"/>
            </a:endParaRPr>
          </a:p>
        </p:txBody>
      </p:sp>
      <p:sp>
        <p:nvSpPr>
          <p:cNvPr id="19" name="Rectangle 26">
            <a:extLst>
              <a:ext uri="{FF2B5EF4-FFF2-40B4-BE49-F238E27FC236}">
                <a16:creationId xmlns:a16="http://schemas.microsoft.com/office/drawing/2014/main" id="{2FFE1002-E844-3642-A0B9-10BEEFD39A80}"/>
              </a:ext>
            </a:extLst>
          </p:cNvPr>
          <p:cNvSpPr/>
          <p:nvPr/>
        </p:nvSpPr>
        <p:spPr>
          <a:xfrm>
            <a:off x="200526" y="232206"/>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 xmlns:ask="http://schemas.microsoft.com/office/drawing/2018/sketchyshapes" sd="1219033472">
                  <a:prstGeom prst="rect">
                    <a:avLst/>
                  </a:prstGeom>
                  <ask:type>
                    <ask:lineSketchScribble/>
                  </ask:type>
                </ask:lineSketchStyleProps>
              </a:ext>
            </a:extLst>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4800" b="0" i="0" u="none" strike="noStrike" kern="1200" cap="none" spc="0" normalizeH="0" baseline="0" noProof="0" dirty="0">
                <a:ln>
                  <a:noFill/>
                </a:ln>
                <a:solidFill>
                  <a:prstClr val="black"/>
                </a:solidFill>
                <a:effectLst/>
                <a:uLnTx/>
                <a:uFillTx/>
                <a:latin typeface="Bradley Hand" pitchFamily="2" charset="77"/>
                <a:ea typeface="+mn-ea"/>
                <a:cs typeface="+mn-cs"/>
              </a:rPr>
              <a:t>1</a:t>
            </a:r>
            <a:endParaRPr kumimoji="0" lang="en-US" sz="4800" b="0" i="0" u="none" strike="noStrike" kern="1200" cap="none" spc="0" normalizeH="0" baseline="0" noProof="0" dirty="0">
              <a:ln>
                <a:noFill/>
              </a:ln>
              <a:solidFill>
                <a:prstClr val="black"/>
              </a:solidFill>
              <a:effectLst/>
              <a:uLnTx/>
              <a:uFillTx/>
              <a:latin typeface="Bradley Hand" pitchFamily="2" charset="77"/>
              <a:ea typeface="+mn-ea"/>
              <a:cs typeface="+mn-cs"/>
            </a:endParaRPr>
          </a:p>
        </p:txBody>
      </p:sp>
      <p:sp>
        <p:nvSpPr>
          <p:cNvPr id="20" name="Round Diagonal Corner Rectangle 19">
            <a:extLst>
              <a:ext uri="{FF2B5EF4-FFF2-40B4-BE49-F238E27FC236}">
                <a16:creationId xmlns:a16="http://schemas.microsoft.com/office/drawing/2014/main" id="{BFA02294-7002-6347-BD03-F6D435E893BC}"/>
              </a:ext>
            </a:extLst>
          </p:cNvPr>
          <p:cNvSpPr/>
          <p:nvPr/>
        </p:nvSpPr>
        <p:spPr>
          <a:xfrm>
            <a:off x="97044" y="125104"/>
            <a:ext cx="11997911" cy="6607791"/>
          </a:xfrm>
          <a:prstGeom prst="round2DiagRect">
            <a:avLst/>
          </a:prstGeom>
          <a:noFill/>
          <a:ln w="38100">
            <a:solidFill>
              <a:srgbClr val="9203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5" name="Rectangle 4">
            <a:extLst>
              <a:ext uri="{FF2B5EF4-FFF2-40B4-BE49-F238E27FC236}">
                <a16:creationId xmlns:a16="http://schemas.microsoft.com/office/drawing/2014/main" id="{6F724026-2B5A-A843-9F3E-B41F4EB90726}"/>
              </a:ext>
            </a:extLst>
          </p:cNvPr>
          <p:cNvSpPr/>
          <p:nvPr/>
        </p:nvSpPr>
        <p:spPr>
          <a:xfrm>
            <a:off x="618742" y="1375521"/>
            <a:ext cx="10236155" cy="70788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smtClean="0">
                <a:ln>
                  <a:noFill/>
                </a:ln>
                <a:solidFill>
                  <a:prstClr val="black"/>
                </a:solidFill>
                <a:effectLst/>
                <a:uLnTx/>
                <a:uFillTx/>
                <a:latin typeface="Bradley Hand" pitchFamily="2" charset="77"/>
                <a:ea typeface="+mn-ea"/>
                <a:cs typeface="+mn-cs"/>
              </a:rPr>
              <a:t>What</a:t>
            </a:r>
            <a:r>
              <a:rPr kumimoji="0" lang="en-US" sz="4000" b="0" i="0" u="none" strike="noStrike" kern="1200" cap="none" spc="0" normalizeH="0" noProof="0" dirty="0" smtClean="0">
                <a:ln>
                  <a:noFill/>
                </a:ln>
                <a:solidFill>
                  <a:prstClr val="black"/>
                </a:solidFill>
                <a:effectLst/>
                <a:uLnTx/>
                <a:uFillTx/>
                <a:latin typeface="Bradley Hand" pitchFamily="2" charset="77"/>
                <a:ea typeface="+mn-ea"/>
                <a:cs typeface="+mn-cs"/>
              </a:rPr>
              <a:t> do you notice?  What do you wonder?</a:t>
            </a:r>
            <a:endParaRPr kumimoji="0" lang="en-US" sz="4000" b="0" i="0" u="none" strike="noStrike" kern="1200" cap="none" spc="0" normalizeH="0" baseline="0" noProof="0" dirty="0">
              <a:ln>
                <a:noFill/>
              </a:ln>
              <a:solidFill>
                <a:prstClr val="black"/>
              </a:solidFill>
              <a:effectLst/>
              <a:uLnTx/>
              <a:uFillTx/>
              <a:latin typeface="Bradley Hand" pitchFamily="2" charset="77"/>
              <a:ea typeface="+mn-ea"/>
              <a:cs typeface="+mn-cs"/>
            </a:endParaRPr>
          </a:p>
        </p:txBody>
      </p:sp>
      <p:pic>
        <p:nvPicPr>
          <p:cNvPr id="2" name="Picture 1"/>
          <p:cNvPicPr>
            <a:picLocks noChangeAspect="1"/>
          </p:cNvPicPr>
          <p:nvPr/>
        </p:nvPicPr>
        <p:blipFill>
          <a:blip r:embed="rId3"/>
          <a:stretch>
            <a:fillRect/>
          </a:stretch>
        </p:blipFill>
        <p:spPr>
          <a:xfrm>
            <a:off x="1945584" y="2108403"/>
            <a:ext cx="7681295" cy="4253486"/>
          </a:xfrm>
          <a:prstGeom prst="rect">
            <a:avLst/>
          </a:prstGeom>
        </p:spPr>
      </p:pic>
    </p:spTree>
    <p:extLst>
      <p:ext uri="{BB962C8B-B14F-4D97-AF65-F5344CB8AC3E}">
        <p14:creationId xmlns:p14="http://schemas.microsoft.com/office/powerpoint/2010/main" val="378876283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3" name="Round Diagonal Corner Rectangle 2">
            <a:extLst>
              <a:ext uri="{FF2B5EF4-FFF2-40B4-BE49-F238E27FC236}">
                <a16:creationId xmlns:a16="http://schemas.microsoft.com/office/drawing/2014/main" id="{BFA02294-7002-6347-BD03-F6D435E893BC}"/>
              </a:ext>
            </a:extLst>
          </p:cNvPr>
          <p:cNvSpPr/>
          <p:nvPr/>
        </p:nvSpPr>
        <p:spPr>
          <a:xfrm>
            <a:off x="97044" y="128565"/>
            <a:ext cx="11997911" cy="6607791"/>
          </a:xfrm>
          <a:prstGeom prst="round2DiagRect">
            <a:avLst/>
          </a:prstGeom>
          <a:noFill/>
          <a:ln w="38100">
            <a:solidFill>
              <a:srgbClr val="9203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22" name="TextBox 21">
            <a:extLst>
              <a:ext uri="{FF2B5EF4-FFF2-40B4-BE49-F238E27FC236}">
                <a16:creationId xmlns:a16="http://schemas.microsoft.com/office/drawing/2014/main" id="{5426E6A3-570D-9245-B1C4-C4CA4683A894}"/>
              </a:ext>
            </a:extLst>
          </p:cNvPr>
          <p:cNvSpPr txBox="1"/>
          <p:nvPr/>
        </p:nvSpPr>
        <p:spPr>
          <a:xfrm>
            <a:off x="1036958" y="437422"/>
            <a:ext cx="2721527" cy="420564"/>
          </a:xfrm>
          <a:prstGeom prst="rect">
            <a:avLst/>
          </a:prstGeom>
          <a:solidFill>
            <a:srgbClr val="C00000"/>
          </a:solidFill>
          <a:ln w="28575">
            <a:solidFill>
              <a:srgbClr val="920305"/>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33" b="0" i="0" u="none" strike="noStrike" kern="1200" cap="none" spc="0" normalizeH="0" baseline="0" noProof="0">
                <a:ln>
                  <a:noFill/>
                </a:ln>
                <a:solidFill>
                  <a:prstClr val="white"/>
                </a:solidFill>
                <a:effectLst/>
                <a:uLnTx/>
                <a:uFillTx/>
                <a:latin typeface="Cavolini" panose="03000502040302020204" pitchFamily="66" charset="0"/>
                <a:ea typeface="+mn-ea"/>
                <a:cs typeface="Cavolini" panose="03000502040302020204" pitchFamily="66" charset="0"/>
              </a:rPr>
              <a:t>Work it out</a:t>
            </a:r>
          </a:p>
        </p:txBody>
      </p:sp>
      <p:sp>
        <p:nvSpPr>
          <p:cNvPr id="27" name="Rectangle 26">
            <a:extLst>
              <a:ext uri="{FF2B5EF4-FFF2-40B4-BE49-F238E27FC236}">
                <a16:creationId xmlns:a16="http://schemas.microsoft.com/office/drawing/2014/main" id="{2FFE1002-E844-3642-A0B9-10BEEFD39A80}"/>
              </a:ext>
            </a:extLst>
          </p:cNvPr>
          <p:cNvSpPr/>
          <p:nvPr/>
        </p:nvSpPr>
        <p:spPr>
          <a:xfrm>
            <a:off x="200526" y="232206"/>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 xmlns:ask="http://schemas.microsoft.com/office/drawing/2018/sketchyshapes" sd="1219033472">
                  <a:prstGeom prst="rect">
                    <a:avLst/>
                  </a:prstGeom>
                  <ask:type>
                    <ask:lineSketchScribble/>
                  </ask:type>
                </ask:lineSketchStyleProps>
              </a:ext>
            </a:extLst>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4800" b="0" i="0" u="none" strike="noStrike" kern="1200" cap="none" spc="0" normalizeH="0" baseline="0" noProof="0" dirty="0">
                <a:ln>
                  <a:noFill/>
                </a:ln>
                <a:solidFill>
                  <a:prstClr val="black"/>
                </a:solidFill>
                <a:effectLst/>
                <a:uLnTx/>
                <a:uFillTx/>
                <a:latin typeface="Bradley Hand" pitchFamily="2" charset="77"/>
                <a:ea typeface="+mn-ea"/>
                <a:cs typeface="+mn-cs"/>
              </a:rPr>
              <a:t>2</a:t>
            </a:r>
            <a:endParaRPr kumimoji="0" lang="en-US" sz="4800" b="0" i="0" u="none" strike="noStrike" kern="1200" cap="none" spc="0" normalizeH="0" baseline="0" noProof="0" dirty="0">
              <a:ln>
                <a:noFill/>
              </a:ln>
              <a:solidFill>
                <a:prstClr val="black"/>
              </a:solidFill>
              <a:effectLst/>
              <a:uLnTx/>
              <a:uFillTx/>
              <a:latin typeface="Bradley Hand" pitchFamily="2" charset="77"/>
              <a:ea typeface="+mn-ea"/>
              <a:cs typeface="+mn-cs"/>
            </a:endParaRPr>
          </a:p>
        </p:txBody>
      </p:sp>
      <p:sp>
        <p:nvSpPr>
          <p:cNvPr id="4" name="TextBox 3"/>
          <p:cNvSpPr txBox="1"/>
          <p:nvPr/>
        </p:nvSpPr>
        <p:spPr>
          <a:xfrm>
            <a:off x="163557" y="1099751"/>
            <a:ext cx="11931398" cy="1200329"/>
          </a:xfrm>
          <a:prstGeom prst="rect">
            <a:avLst/>
          </a:prstGeom>
          <a:noFill/>
        </p:spPr>
        <p:txBody>
          <a:bodyPr wrap="square" rtlCol="0">
            <a:spAutoFit/>
          </a:bodyPr>
          <a:lstStyle/>
          <a:p>
            <a:r>
              <a:rPr lang="en-CA" sz="4000" dirty="0" smtClean="0"/>
              <a:t>What do you notice about </a:t>
            </a:r>
            <a:r>
              <a:rPr lang="en-CA" sz="4000" dirty="0"/>
              <a:t>5</a:t>
            </a:r>
            <a:r>
              <a:rPr lang="en-CA" sz="4000" dirty="0" smtClean="0"/>
              <a:t> in each of these pictures? </a:t>
            </a:r>
          </a:p>
          <a:p>
            <a:endParaRPr lang="en-CA" sz="3200" dirty="0" smtClean="0"/>
          </a:p>
        </p:txBody>
      </p:sp>
      <p:pic>
        <p:nvPicPr>
          <p:cNvPr id="8" name="Picture 7"/>
          <p:cNvPicPr>
            <a:picLocks noChangeAspect="1"/>
          </p:cNvPicPr>
          <p:nvPr/>
        </p:nvPicPr>
        <p:blipFill>
          <a:blip r:embed="rId3"/>
          <a:stretch>
            <a:fillRect/>
          </a:stretch>
        </p:blipFill>
        <p:spPr>
          <a:xfrm>
            <a:off x="4343846" y="1914631"/>
            <a:ext cx="1457325" cy="1628775"/>
          </a:xfrm>
          <a:prstGeom prst="rect">
            <a:avLst/>
          </a:prstGeom>
          <a:ln>
            <a:solidFill>
              <a:schemeClr val="tx1"/>
            </a:solidFill>
          </a:ln>
        </p:spPr>
      </p:pic>
      <p:pic>
        <p:nvPicPr>
          <p:cNvPr id="9" name="Picture 8"/>
          <p:cNvPicPr>
            <a:picLocks noChangeAspect="1"/>
          </p:cNvPicPr>
          <p:nvPr/>
        </p:nvPicPr>
        <p:blipFill>
          <a:blip r:embed="rId4"/>
          <a:stretch>
            <a:fillRect/>
          </a:stretch>
        </p:blipFill>
        <p:spPr>
          <a:xfrm>
            <a:off x="200525" y="2157519"/>
            <a:ext cx="2752725" cy="1143000"/>
          </a:xfrm>
          <a:prstGeom prst="rect">
            <a:avLst/>
          </a:prstGeom>
        </p:spPr>
      </p:pic>
      <p:pic>
        <p:nvPicPr>
          <p:cNvPr id="11" name="Picture 10"/>
          <p:cNvPicPr>
            <a:picLocks noChangeAspect="1"/>
          </p:cNvPicPr>
          <p:nvPr/>
        </p:nvPicPr>
        <p:blipFill>
          <a:blip r:embed="rId5"/>
          <a:stretch>
            <a:fillRect/>
          </a:stretch>
        </p:blipFill>
        <p:spPr>
          <a:xfrm rot="5400000">
            <a:off x="1335198" y="2968763"/>
            <a:ext cx="1402517" cy="2551802"/>
          </a:xfrm>
          <a:prstGeom prst="rect">
            <a:avLst/>
          </a:prstGeom>
        </p:spPr>
      </p:pic>
      <p:pic>
        <p:nvPicPr>
          <p:cNvPr id="13" name="Picture 12"/>
          <p:cNvPicPr>
            <a:picLocks noChangeAspect="1"/>
          </p:cNvPicPr>
          <p:nvPr/>
        </p:nvPicPr>
        <p:blipFill>
          <a:blip r:embed="rId6"/>
          <a:stretch>
            <a:fillRect/>
          </a:stretch>
        </p:blipFill>
        <p:spPr>
          <a:xfrm>
            <a:off x="8158977" y="1754207"/>
            <a:ext cx="2461397" cy="1949622"/>
          </a:xfrm>
          <a:prstGeom prst="rect">
            <a:avLst/>
          </a:prstGeom>
        </p:spPr>
      </p:pic>
      <p:pic>
        <p:nvPicPr>
          <p:cNvPr id="14" name="Picture 13"/>
          <p:cNvPicPr>
            <a:picLocks noChangeAspect="1"/>
          </p:cNvPicPr>
          <p:nvPr/>
        </p:nvPicPr>
        <p:blipFill>
          <a:blip r:embed="rId7"/>
          <a:stretch>
            <a:fillRect/>
          </a:stretch>
        </p:blipFill>
        <p:spPr>
          <a:xfrm>
            <a:off x="467850" y="5239207"/>
            <a:ext cx="6322062" cy="1395092"/>
          </a:xfrm>
          <a:prstGeom prst="rect">
            <a:avLst/>
          </a:prstGeom>
        </p:spPr>
      </p:pic>
      <p:pic>
        <p:nvPicPr>
          <p:cNvPr id="15" name="Picture 14"/>
          <p:cNvPicPr>
            <a:picLocks noChangeAspect="1"/>
          </p:cNvPicPr>
          <p:nvPr/>
        </p:nvPicPr>
        <p:blipFill>
          <a:blip r:embed="rId8"/>
          <a:stretch>
            <a:fillRect/>
          </a:stretch>
        </p:blipFill>
        <p:spPr>
          <a:xfrm>
            <a:off x="4518211" y="3736248"/>
            <a:ext cx="5695950" cy="1209675"/>
          </a:xfrm>
          <a:prstGeom prst="rect">
            <a:avLst/>
          </a:prstGeom>
        </p:spPr>
      </p:pic>
      <p:pic>
        <p:nvPicPr>
          <p:cNvPr id="16" name="Picture 15"/>
          <p:cNvPicPr>
            <a:picLocks noChangeAspect="1"/>
          </p:cNvPicPr>
          <p:nvPr/>
        </p:nvPicPr>
        <p:blipFill>
          <a:blip r:embed="rId9"/>
          <a:stretch>
            <a:fillRect/>
          </a:stretch>
        </p:blipFill>
        <p:spPr>
          <a:xfrm>
            <a:off x="8662147" y="5313067"/>
            <a:ext cx="1651540" cy="1321232"/>
          </a:xfrm>
          <a:prstGeom prst="rect">
            <a:avLst/>
          </a:prstGeom>
        </p:spPr>
      </p:pic>
    </p:spTree>
    <p:extLst>
      <p:ext uri="{BB962C8B-B14F-4D97-AF65-F5344CB8AC3E}">
        <p14:creationId xmlns:p14="http://schemas.microsoft.com/office/powerpoint/2010/main" val="216193009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3" name="Round Diagonal Corner Rectangle 2">
            <a:extLst>
              <a:ext uri="{FF2B5EF4-FFF2-40B4-BE49-F238E27FC236}">
                <a16:creationId xmlns:a16="http://schemas.microsoft.com/office/drawing/2014/main" id="{BFA02294-7002-6347-BD03-F6D435E893BC}"/>
              </a:ext>
            </a:extLst>
          </p:cNvPr>
          <p:cNvSpPr/>
          <p:nvPr/>
        </p:nvSpPr>
        <p:spPr>
          <a:xfrm>
            <a:off x="97044" y="128565"/>
            <a:ext cx="11997911" cy="6607791"/>
          </a:xfrm>
          <a:prstGeom prst="round2DiagRect">
            <a:avLst/>
          </a:prstGeom>
          <a:noFill/>
          <a:ln w="38100">
            <a:solidFill>
              <a:srgbClr val="9203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4" name="TextBox 3"/>
          <p:cNvSpPr txBox="1"/>
          <p:nvPr/>
        </p:nvSpPr>
        <p:spPr>
          <a:xfrm>
            <a:off x="618742" y="1259177"/>
            <a:ext cx="10696958" cy="1323439"/>
          </a:xfrm>
          <a:prstGeom prst="rect">
            <a:avLst/>
          </a:prstGeom>
          <a:noFill/>
        </p:spPr>
        <p:txBody>
          <a:bodyPr wrap="square" rtlCol="0">
            <a:spAutoFit/>
          </a:bodyPr>
          <a:lstStyle/>
          <a:p>
            <a:r>
              <a:rPr lang="en-CA" sz="4000" dirty="0" smtClean="0"/>
              <a:t>Show 5 in lots of different ways.  </a:t>
            </a:r>
          </a:p>
          <a:p>
            <a:r>
              <a:rPr lang="en-CA" sz="4000" dirty="0" smtClean="0"/>
              <a:t>Tell what each way shows about 5. </a:t>
            </a:r>
          </a:p>
        </p:txBody>
      </p:sp>
      <p:sp>
        <p:nvSpPr>
          <p:cNvPr id="12" name="Rectangle 26">
            <a:extLst>
              <a:ext uri="{FF2B5EF4-FFF2-40B4-BE49-F238E27FC236}">
                <a16:creationId xmlns:a16="http://schemas.microsoft.com/office/drawing/2014/main" id="{2FFE1002-E844-3642-A0B9-10BEEFD39A80}"/>
              </a:ext>
            </a:extLst>
          </p:cNvPr>
          <p:cNvSpPr/>
          <p:nvPr/>
        </p:nvSpPr>
        <p:spPr>
          <a:xfrm>
            <a:off x="200526" y="232206"/>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 xmlns:ask="http://schemas.microsoft.com/office/drawing/2018/sketchyshapes" sd="1219033472">
                  <a:prstGeom prst="rect">
                    <a:avLst/>
                  </a:prstGeom>
                  <ask:type>
                    <ask:lineSketchScribble/>
                  </ask:type>
                </ask:lineSketchStyleProps>
              </a:ext>
            </a:extLst>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4800" b="0" i="0" u="none" strike="noStrike" kern="1200" cap="none" spc="0" normalizeH="0" baseline="0" noProof="0" dirty="0">
                <a:ln>
                  <a:noFill/>
                </a:ln>
                <a:solidFill>
                  <a:prstClr val="black"/>
                </a:solidFill>
                <a:effectLst/>
                <a:uLnTx/>
                <a:uFillTx/>
                <a:latin typeface="Bradley Hand" pitchFamily="2" charset="77"/>
                <a:ea typeface="+mn-ea"/>
                <a:cs typeface="+mn-cs"/>
              </a:rPr>
              <a:t>3</a:t>
            </a:r>
            <a:endParaRPr kumimoji="0" lang="en-US" sz="4800" b="0" i="0" u="none" strike="noStrike" kern="1200" cap="none" spc="0" normalizeH="0" baseline="0" noProof="0" dirty="0">
              <a:ln>
                <a:noFill/>
              </a:ln>
              <a:solidFill>
                <a:prstClr val="black"/>
              </a:solidFill>
              <a:effectLst/>
              <a:uLnTx/>
              <a:uFillTx/>
              <a:latin typeface="Bradley Hand" pitchFamily="2" charset="77"/>
              <a:ea typeface="+mn-ea"/>
              <a:cs typeface="+mn-cs"/>
            </a:endParaRPr>
          </a:p>
        </p:txBody>
      </p:sp>
      <p:sp>
        <p:nvSpPr>
          <p:cNvPr id="6" name="TextBox 5">
            <a:extLst>
              <a:ext uri="{FF2B5EF4-FFF2-40B4-BE49-F238E27FC236}">
                <a16:creationId xmlns:a16="http://schemas.microsoft.com/office/drawing/2014/main" id="{92B0D904-8CEB-DB46-BC17-6E9536BB9648}"/>
              </a:ext>
            </a:extLst>
          </p:cNvPr>
          <p:cNvSpPr txBox="1"/>
          <p:nvPr/>
        </p:nvSpPr>
        <p:spPr>
          <a:xfrm>
            <a:off x="1036958" y="324539"/>
            <a:ext cx="2721527" cy="738664"/>
          </a:xfrm>
          <a:prstGeom prst="rect">
            <a:avLst/>
          </a:prstGeom>
          <a:solidFill>
            <a:srgbClr val="C00000"/>
          </a:solidFill>
          <a:ln w="28575">
            <a:solidFill>
              <a:srgbClr val="920305"/>
            </a:solidFill>
          </a:ln>
        </p:spPr>
        <p:txBody>
          <a:bodyPr wrap="square" lIns="91440" tIns="45720" rIns="91440" bIns="45720" rtlCol="0" anchor="t">
            <a:spAutoFit/>
          </a:bodyPr>
          <a:lstStyle/>
          <a:p>
            <a:pPr lvl="0" algn="ctr">
              <a:defRPr/>
            </a:pPr>
            <a:r>
              <a:rPr lang="en-US" sz="2100" dirty="0">
                <a:solidFill>
                  <a:prstClr val="white"/>
                </a:solidFill>
                <a:latin typeface="Cavolini"/>
                <a:cs typeface="Cavolini"/>
              </a:rPr>
              <a:t>Debrief and Consolidation</a:t>
            </a:r>
          </a:p>
        </p:txBody>
      </p:sp>
    </p:spTree>
    <p:extLst>
      <p:ext uri="{BB962C8B-B14F-4D97-AF65-F5344CB8AC3E}">
        <p14:creationId xmlns:p14="http://schemas.microsoft.com/office/powerpoint/2010/main" val="137772707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Shape 97"/>
        <p:cNvGrpSpPr/>
        <p:nvPr/>
      </p:nvGrpSpPr>
      <p:grpSpPr>
        <a:xfrm>
          <a:off x="0" y="0"/>
          <a:ext cx="0" cy="0"/>
          <a:chOff x="0" y="0"/>
          <a:chExt cx="0" cy="0"/>
        </a:xfrm>
      </p:grpSpPr>
      <p:sp>
        <p:nvSpPr>
          <p:cNvPr id="3" name="Round Diagonal Corner Rectangle 2">
            <a:extLst>
              <a:ext uri="{FF2B5EF4-FFF2-40B4-BE49-F238E27FC236}">
                <a16:creationId xmlns:a16="http://schemas.microsoft.com/office/drawing/2014/main" id="{BFA02294-7002-6347-BD03-F6D435E893BC}"/>
              </a:ext>
            </a:extLst>
          </p:cNvPr>
          <p:cNvSpPr/>
          <p:nvPr/>
        </p:nvSpPr>
        <p:spPr>
          <a:xfrm>
            <a:off x="245423" y="1132064"/>
            <a:ext cx="3642392" cy="5415521"/>
          </a:xfrm>
          <a:prstGeom prst="round2DiagRect">
            <a:avLst/>
          </a:prstGeom>
          <a:solidFill>
            <a:schemeClr val="bg1"/>
          </a:solidFill>
          <a:ln w="38100">
            <a:solidFill>
              <a:srgbClr val="9203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15" name="Round Diagonal Corner Rectangle 14">
            <a:extLst>
              <a:ext uri="{FF2B5EF4-FFF2-40B4-BE49-F238E27FC236}">
                <a16:creationId xmlns:a16="http://schemas.microsoft.com/office/drawing/2014/main" id="{1E2A18AE-F6CC-6441-99BF-C85193C54F40}"/>
              </a:ext>
            </a:extLst>
          </p:cNvPr>
          <p:cNvSpPr/>
          <p:nvPr/>
        </p:nvSpPr>
        <p:spPr>
          <a:xfrm>
            <a:off x="4375867" y="1049321"/>
            <a:ext cx="3645607" cy="5415521"/>
          </a:xfrm>
          <a:prstGeom prst="round2DiagRect">
            <a:avLst/>
          </a:prstGeom>
          <a:solidFill>
            <a:schemeClr val="bg1"/>
          </a:solidFill>
          <a:ln w="38100">
            <a:solidFill>
              <a:srgbClr val="9203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32" name="Round Diagonal Corner Rectangle 31">
            <a:extLst>
              <a:ext uri="{FF2B5EF4-FFF2-40B4-BE49-F238E27FC236}">
                <a16:creationId xmlns:a16="http://schemas.microsoft.com/office/drawing/2014/main" id="{98FEC0BB-426D-5A4E-81A3-ACA41EDF3BA0}"/>
              </a:ext>
            </a:extLst>
          </p:cNvPr>
          <p:cNvSpPr/>
          <p:nvPr/>
        </p:nvSpPr>
        <p:spPr>
          <a:xfrm>
            <a:off x="8301567" y="886629"/>
            <a:ext cx="3645606" cy="5415521"/>
          </a:xfrm>
          <a:prstGeom prst="round2DiagRect">
            <a:avLst/>
          </a:prstGeom>
          <a:solidFill>
            <a:schemeClr val="bg1"/>
          </a:solidFill>
          <a:ln w="38100">
            <a:solidFill>
              <a:srgbClr val="9203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E7E6E6">
                  <a:lumMod val="50000"/>
                </a:srgbClr>
              </a:solidFill>
              <a:effectLst/>
              <a:uLnTx/>
              <a:uFillTx/>
              <a:latin typeface="Abadi MT Condensed Light" panose="020B0306030101010103" pitchFamily="34" charset="77"/>
              <a:ea typeface="+mn-ea"/>
              <a:cs typeface="+mn-cs"/>
            </a:endParaRPr>
          </a:p>
        </p:txBody>
      </p:sp>
      <p:sp>
        <p:nvSpPr>
          <p:cNvPr id="20" name="TextBox 19">
            <a:extLst>
              <a:ext uri="{FF2B5EF4-FFF2-40B4-BE49-F238E27FC236}">
                <a16:creationId xmlns:a16="http://schemas.microsoft.com/office/drawing/2014/main" id="{92B0D904-8CEB-DB46-BC17-6E9536BB9648}"/>
              </a:ext>
            </a:extLst>
          </p:cNvPr>
          <p:cNvSpPr txBox="1"/>
          <p:nvPr/>
        </p:nvSpPr>
        <p:spPr>
          <a:xfrm>
            <a:off x="8898511" y="1455348"/>
            <a:ext cx="2721527" cy="738664"/>
          </a:xfrm>
          <a:prstGeom prst="rect">
            <a:avLst/>
          </a:prstGeom>
          <a:solidFill>
            <a:srgbClr val="C00000"/>
          </a:solidFill>
          <a:ln w="28575">
            <a:solidFill>
              <a:srgbClr val="920305"/>
            </a:solidFill>
          </a:ln>
        </p:spPr>
        <p:txBody>
          <a:bodyPr wrap="square" lIns="91440" tIns="45720" rIns="91440" bIns="45720" rtlCol="0" anchor="t">
            <a:spAutoFit/>
          </a:bodyPr>
          <a:lstStyle/>
          <a:p>
            <a:pPr lvl="0" algn="ctr">
              <a:defRPr/>
            </a:pPr>
            <a:r>
              <a:rPr lang="en-US" sz="2100" dirty="0">
                <a:solidFill>
                  <a:prstClr val="white"/>
                </a:solidFill>
                <a:latin typeface="Cavolini"/>
                <a:cs typeface="Cavolini"/>
              </a:rPr>
              <a:t>Debrief and Consolidation</a:t>
            </a:r>
          </a:p>
        </p:txBody>
      </p:sp>
      <p:sp>
        <p:nvSpPr>
          <p:cNvPr id="21" name="TextBox 20">
            <a:extLst>
              <a:ext uri="{FF2B5EF4-FFF2-40B4-BE49-F238E27FC236}">
                <a16:creationId xmlns:a16="http://schemas.microsoft.com/office/drawing/2014/main" id="{6A29DAF6-3D2E-0B46-938E-DF6463C6D40D}"/>
              </a:ext>
            </a:extLst>
          </p:cNvPr>
          <p:cNvSpPr txBox="1"/>
          <p:nvPr/>
        </p:nvSpPr>
        <p:spPr>
          <a:xfrm>
            <a:off x="4897711" y="1436665"/>
            <a:ext cx="2721527" cy="420564"/>
          </a:xfrm>
          <a:prstGeom prst="rect">
            <a:avLst/>
          </a:prstGeom>
          <a:solidFill>
            <a:srgbClr val="C00000"/>
          </a:solidFill>
          <a:ln w="28575">
            <a:solidFill>
              <a:srgbClr val="920305"/>
            </a:solidFill>
          </a:ln>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a:ln>
                  <a:noFill/>
                </a:ln>
                <a:solidFill>
                  <a:prstClr val="white"/>
                </a:solidFill>
                <a:effectLst/>
                <a:uLnTx/>
                <a:uFillTx/>
                <a:latin typeface="Cavolini"/>
                <a:ea typeface="+mn-ea"/>
                <a:cs typeface="Cavolini"/>
              </a:rPr>
              <a:t>Work it out!</a:t>
            </a:r>
          </a:p>
        </p:txBody>
      </p:sp>
      <p:sp>
        <p:nvSpPr>
          <p:cNvPr id="22" name="TextBox 21">
            <a:extLst>
              <a:ext uri="{FF2B5EF4-FFF2-40B4-BE49-F238E27FC236}">
                <a16:creationId xmlns:a16="http://schemas.microsoft.com/office/drawing/2014/main" id="{5426E6A3-570D-9245-B1C4-C4CA4683A894}"/>
              </a:ext>
            </a:extLst>
          </p:cNvPr>
          <p:cNvSpPr txBox="1"/>
          <p:nvPr/>
        </p:nvSpPr>
        <p:spPr>
          <a:xfrm>
            <a:off x="754054" y="1474027"/>
            <a:ext cx="2721527" cy="420564"/>
          </a:xfrm>
          <a:prstGeom prst="rect">
            <a:avLst/>
          </a:prstGeom>
          <a:solidFill>
            <a:srgbClr val="C00000"/>
          </a:solidFill>
          <a:ln w="28575">
            <a:solidFill>
              <a:srgbClr val="920305"/>
            </a:solidFill>
          </a:ln>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smtClean="0">
                <a:ln>
                  <a:noFill/>
                </a:ln>
                <a:solidFill>
                  <a:prstClr val="white"/>
                </a:solidFill>
                <a:effectLst/>
                <a:uLnTx/>
                <a:uFillTx/>
                <a:latin typeface="Cavolini"/>
                <a:ea typeface="+mn-ea"/>
                <a:cs typeface="Cavolini"/>
              </a:rPr>
              <a:t>Opening Routine</a:t>
            </a:r>
            <a:endParaRPr kumimoji="0" lang="en-US" sz="2100" b="0" i="0" u="none" strike="noStrike" kern="1200" cap="none" spc="0" normalizeH="0" baseline="0" noProof="0" dirty="0">
              <a:ln>
                <a:noFill/>
              </a:ln>
              <a:solidFill>
                <a:prstClr val="white"/>
              </a:solidFill>
              <a:effectLst/>
              <a:uLnTx/>
              <a:uFillTx/>
              <a:latin typeface="Cavolini"/>
              <a:ea typeface="+mn-ea"/>
              <a:cs typeface="Cavolini"/>
            </a:endParaRPr>
          </a:p>
        </p:txBody>
      </p:sp>
      <p:sp>
        <p:nvSpPr>
          <p:cNvPr id="24" name="Round Diagonal Corner Rectangle 23">
            <a:extLst>
              <a:ext uri="{FF2B5EF4-FFF2-40B4-BE49-F238E27FC236}">
                <a16:creationId xmlns:a16="http://schemas.microsoft.com/office/drawing/2014/main" id="{F50EAA7C-399D-824D-BF84-A8D7C4CA9023}"/>
              </a:ext>
            </a:extLst>
          </p:cNvPr>
          <p:cNvSpPr/>
          <p:nvPr/>
        </p:nvSpPr>
        <p:spPr>
          <a:xfrm>
            <a:off x="222305" y="241215"/>
            <a:ext cx="3665509" cy="707887"/>
          </a:xfrm>
          <a:prstGeom prst="round2DiagRect">
            <a:avLst/>
          </a:prstGeom>
          <a:solidFill>
            <a:schemeClr val="bg1"/>
          </a:solidFill>
          <a:ln w="38100">
            <a:solidFill>
              <a:srgbClr val="9203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srgbClr val="C00000"/>
                </a:solidFill>
                <a:effectLst/>
                <a:uLnTx/>
                <a:uFillTx/>
                <a:latin typeface="Cavolini"/>
                <a:ea typeface="+mn-ea"/>
                <a:cs typeface="Cavolini"/>
              </a:rPr>
              <a:t>Day 4</a:t>
            </a:r>
            <a:endParaRPr kumimoji="0" lang="en-US" sz="4000" b="1" i="0" u="none" strike="noStrike" kern="1200" cap="none" spc="0" normalizeH="0" baseline="0" noProof="0" dirty="0">
              <a:ln>
                <a:noFill/>
              </a:ln>
              <a:solidFill>
                <a:srgbClr val="C00000"/>
              </a:solidFill>
              <a:effectLst/>
              <a:uLnTx/>
              <a:uFillTx/>
              <a:latin typeface="Cavolini"/>
              <a:ea typeface="+mn-ea"/>
              <a:cs typeface="Cavolini"/>
            </a:endParaRPr>
          </a:p>
        </p:txBody>
      </p:sp>
      <p:sp>
        <p:nvSpPr>
          <p:cNvPr id="26" name="Rectangle 25">
            <a:extLst>
              <a:ext uri="{FF2B5EF4-FFF2-40B4-BE49-F238E27FC236}">
                <a16:creationId xmlns:a16="http://schemas.microsoft.com/office/drawing/2014/main" id="{794313EA-89CC-8343-B3B7-FC7040274402}"/>
              </a:ext>
            </a:extLst>
          </p:cNvPr>
          <p:cNvSpPr/>
          <p:nvPr/>
        </p:nvSpPr>
        <p:spPr>
          <a:xfrm>
            <a:off x="87799" y="1384771"/>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 xmlns:ask="http://schemas.microsoft.com/office/drawing/2018/sketchyshapes" sd="1219033472">
                  <a:prstGeom prst="rect">
                    <a:avLst/>
                  </a:prstGeom>
                  <ask:type>
                    <ask:lineSketchScribble/>
                  </ask:type>
                </ask:lineSketchStyleProps>
              </a:ext>
            </a:extLst>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4800" b="0" i="0" u="none" strike="noStrike" kern="1200" cap="none" spc="0" normalizeH="0" baseline="0" noProof="0" dirty="0">
                <a:ln>
                  <a:noFill/>
                </a:ln>
                <a:solidFill>
                  <a:prstClr val="black"/>
                </a:solidFill>
                <a:effectLst/>
                <a:uLnTx/>
                <a:uFillTx/>
                <a:latin typeface="Bradley Hand" pitchFamily="2" charset="77"/>
                <a:ea typeface="+mn-ea"/>
                <a:cs typeface="+mn-cs"/>
              </a:rPr>
              <a:t>1</a:t>
            </a:r>
            <a:endParaRPr kumimoji="0" lang="en-US" sz="4800" b="0" i="0" u="none" strike="noStrike" kern="1200" cap="none" spc="0" normalizeH="0" baseline="0" noProof="0" dirty="0">
              <a:ln>
                <a:noFill/>
              </a:ln>
              <a:solidFill>
                <a:prstClr val="black"/>
              </a:solidFill>
              <a:effectLst/>
              <a:uLnTx/>
              <a:uFillTx/>
              <a:latin typeface="Bradley Hand" pitchFamily="2" charset="77"/>
              <a:ea typeface="+mn-ea"/>
              <a:cs typeface="+mn-cs"/>
            </a:endParaRPr>
          </a:p>
        </p:txBody>
      </p:sp>
      <p:sp>
        <p:nvSpPr>
          <p:cNvPr id="28" name="Rectangle 27">
            <a:extLst>
              <a:ext uri="{FF2B5EF4-FFF2-40B4-BE49-F238E27FC236}">
                <a16:creationId xmlns:a16="http://schemas.microsoft.com/office/drawing/2014/main" id="{B19DC386-C007-C544-8F95-5EF531BE0F49}"/>
              </a:ext>
            </a:extLst>
          </p:cNvPr>
          <p:cNvSpPr/>
          <p:nvPr/>
        </p:nvSpPr>
        <p:spPr>
          <a:xfrm>
            <a:off x="4044520" y="1369649"/>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 xmlns:ask="http://schemas.microsoft.com/office/drawing/2018/sketchyshapes" sd="1219033472">
                  <a:prstGeom prst="rect">
                    <a:avLst/>
                  </a:prstGeom>
                  <ask:type>
                    <ask:lineSketchScribble/>
                  </ask:type>
                </ask:lineSketchStyleProps>
              </a:ext>
            </a:extLst>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4800" b="0" i="0" u="none" strike="noStrike" kern="1200" cap="none" spc="0" normalizeH="0" baseline="0" noProof="0" dirty="0">
                <a:ln>
                  <a:noFill/>
                </a:ln>
                <a:solidFill>
                  <a:prstClr val="black"/>
                </a:solidFill>
                <a:effectLst/>
                <a:uLnTx/>
                <a:uFillTx/>
                <a:latin typeface="Bradley Hand" pitchFamily="2" charset="77"/>
                <a:ea typeface="+mn-ea"/>
                <a:cs typeface="+mn-cs"/>
              </a:rPr>
              <a:t>2</a:t>
            </a:r>
            <a:endParaRPr kumimoji="0" lang="en-US" sz="4800" b="0" i="0" u="none" strike="noStrike" kern="1200" cap="none" spc="0" normalizeH="0" baseline="0" noProof="0" dirty="0">
              <a:ln>
                <a:noFill/>
              </a:ln>
              <a:solidFill>
                <a:prstClr val="black"/>
              </a:solidFill>
              <a:effectLst/>
              <a:uLnTx/>
              <a:uFillTx/>
              <a:latin typeface="Bradley Hand" pitchFamily="2" charset="77"/>
              <a:ea typeface="+mn-ea"/>
              <a:cs typeface="+mn-cs"/>
            </a:endParaRPr>
          </a:p>
        </p:txBody>
      </p:sp>
      <p:sp>
        <p:nvSpPr>
          <p:cNvPr id="31" name="Rectangle 30">
            <a:extLst>
              <a:ext uri="{FF2B5EF4-FFF2-40B4-BE49-F238E27FC236}">
                <a16:creationId xmlns:a16="http://schemas.microsoft.com/office/drawing/2014/main" id="{FB6B43EF-134B-3847-896E-75DCF21D2348}"/>
              </a:ext>
            </a:extLst>
          </p:cNvPr>
          <p:cNvSpPr/>
          <p:nvPr/>
        </p:nvSpPr>
        <p:spPr>
          <a:xfrm>
            <a:off x="8196278" y="1369523"/>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 xmlns:ask="http://schemas.microsoft.com/office/drawing/2018/sketchyshapes" sd="1219033472">
                  <a:prstGeom prst="rect">
                    <a:avLst/>
                  </a:prstGeom>
                  <ask:type>
                    <ask:lineSketchScribble/>
                  </ask:type>
                </ask:lineSketchStyleProps>
              </a:ext>
            </a:extLst>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4800" b="0" i="0" u="none" strike="noStrike" kern="1200" cap="none" spc="0" normalizeH="0" baseline="0" noProof="0" dirty="0">
                <a:ln>
                  <a:noFill/>
                </a:ln>
                <a:solidFill>
                  <a:prstClr val="black"/>
                </a:solidFill>
                <a:effectLst/>
                <a:uLnTx/>
                <a:uFillTx/>
                <a:latin typeface="Bradley Hand" pitchFamily="2" charset="77"/>
                <a:ea typeface="+mn-ea"/>
                <a:cs typeface="+mn-cs"/>
              </a:rPr>
              <a:t>3</a:t>
            </a:r>
            <a:endParaRPr kumimoji="0" lang="en-US" sz="4800" b="0" i="0" u="none" strike="noStrike" kern="1200" cap="none" spc="0" normalizeH="0" baseline="0" noProof="0" dirty="0">
              <a:ln>
                <a:noFill/>
              </a:ln>
              <a:solidFill>
                <a:prstClr val="black"/>
              </a:solidFill>
              <a:effectLst/>
              <a:uLnTx/>
              <a:uFillTx/>
              <a:latin typeface="Bradley Hand" pitchFamily="2" charset="77"/>
              <a:ea typeface="+mn-ea"/>
              <a:cs typeface="+mn-cs"/>
            </a:endParaRPr>
          </a:p>
        </p:txBody>
      </p:sp>
      <p:sp>
        <p:nvSpPr>
          <p:cNvPr id="34" name="TextBox 33">
            <a:extLst>
              <a:ext uri="{FF2B5EF4-FFF2-40B4-BE49-F238E27FC236}">
                <a16:creationId xmlns:a16="http://schemas.microsoft.com/office/drawing/2014/main" id="{C65C62B4-EBD6-9748-B921-5987D891F189}"/>
              </a:ext>
            </a:extLst>
          </p:cNvPr>
          <p:cNvSpPr txBox="1"/>
          <p:nvPr/>
        </p:nvSpPr>
        <p:spPr>
          <a:xfrm>
            <a:off x="4800671" y="3173789"/>
            <a:ext cx="2915605" cy="954107"/>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smtClean="0">
                <a:solidFill>
                  <a:prstClr val="black"/>
                </a:solidFill>
                <a:latin typeface="Bradley Hand" pitchFamily="2" charset="77"/>
              </a:rPr>
              <a:t>Using the Number Path</a:t>
            </a:r>
            <a:endParaRPr kumimoji="0" lang="en-US" sz="2800" b="0" i="0" u="none" strike="noStrike" kern="1200" cap="none" spc="0" normalizeH="0" baseline="0" noProof="0" dirty="0">
              <a:ln>
                <a:noFill/>
              </a:ln>
              <a:solidFill>
                <a:prstClr val="black"/>
              </a:solidFill>
              <a:effectLst/>
              <a:uLnTx/>
              <a:uFillTx/>
              <a:latin typeface="Bradley Hand" pitchFamily="2" charset="77"/>
              <a:ea typeface="+mn-ea"/>
              <a:cs typeface="+mn-cs"/>
            </a:endParaRPr>
          </a:p>
        </p:txBody>
      </p:sp>
      <p:sp>
        <p:nvSpPr>
          <p:cNvPr id="13" name="TextBox 12">
            <a:extLst>
              <a:ext uri="{FF2B5EF4-FFF2-40B4-BE49-F238E27FC236}">
                <a16:creationId xmlns:a16="http://schemas.microsoft.com/office/drawing/2014/main" id="{C65C62B4-EBD6-9748-B921-5987D891F189}"/>
              </a:ext>
            </a:extLst>
          </p:cNvPr>
          <p:cNvSpPr txBox="1"/>
          <p:nvPr/>
        </p:nvSpPr>
        <p:spPr>
          <a:xfrm>
            <a:off x="374619" y="2490917"/>
            <a:ext cx="2915605" cy="2246769"/>
          </a:xfrm>
          <a:prstGeom prst="rect">
            <a:avLst/>
          </a:prstGeom>
          <a:noFill/>
        </p:spPr>
        <p:txBody>
          <a:bodyPr wrap="square" rtlCol="0" anchor="ctr">
            <a:spAutoFit/>
          </a:bodyPr>
          <a:lstStyle/>
          <a:p>
            <a:pPr marL="514350" lvl="0" indent="-514350" algn="ctr">
              <a:buFontTx/>
              <a:buAutoNum type="arabicPeriod"/>
              <a:defRPr/>
            </a:pPr>
            <a:r>
              <a:rPr lang="en-US" sz="2800" dirty="0">
                <a:solidFill>
                  <a:prstClr val="black"/>
                </a:solidFill>
                <a:latin typeface="Bradley Hand" pitchFamily="2" charset="77"/>
              </a:rPr>
              <a:t>Action Cards:</a:t>
            </a:r>
          </a:p>
          <a:p>
            <a:pPr lvl="0" algn="ctr">
              <a:defRPr/>
            </a:pPr>
            <a:r>
              <a:rPr lang="en-US" sz="2800" dirty="0">
                <a:solidFill>
                  <a:prstClr val="black"/>
                </a:solidFill>
                <a:latin typeface="Bradley Hand" pitchFamily="2" charset="77"/>
              </a:rPr>
              <a:t>Show Number Relationships</a:t>
            </a:r>
          </a:p>
          <a:p>
            <a:pPr marR="0" lvl="0" algn="ctr" defTabSz="914400" rtl="0" eaLnBrk="1" fontAlgn="auto" latinLnBrk="0" hangingPunct="1">
              <a:lnSpc>
                <a:spcPct val="100000"/>
              </a:lnSpc>
              <a:spcBef>
                <a:spcPts val="0"/>
              </a:spcBef>
              <a:spcAft>
                <a:spcPts val="0"/>
              </a:spcAft>
              <a:buClrTx/>
              <a:buSzTx/>
              <a:tabLst/>
              <a:defRPr/>
            </a:pPr>
            <a:r>
              <a:rPr lang="en-US" sz="2800" dirty="0" smtClean="0">
                <a:solidFill>
                  <a:prstClr val="black"/>
                </a:solidFill>
                <a:latin typeface="Bradley Hand" pitchFamily="2" charset="77"/>
              </a:rPr>
              <a:t>2.  What do you notice?</a:t>
            </a:r>
          </a:p>
        </p:txBody>
      </p:sp>
      <p:sp>
        <p:nvSpPr>
          <p:cNvPr id="14" name="TextBox 13">
            <a:extLst>
              <a:ext uri="{FF2B5EF4-FFF2-40B4-BE49-F238E27FC236}">
                <a16:creationId xmlns:a16="http://schemas.microsoft.com/office/drawing/2014/main" id="{C65C62B4-EBD6-9748-B921-5987D891F189}"/>
              </a:ext>
            </a:extLst>
          </p:cNvPr>
          <p:cNvSpPr txBox="1"/>
          <p:nvPr/>
        </p:nvSpPr>
        <p:spPr>
          <a:xfrm>
            <a:off x="8446278" y="2919479"/>
            <a:ext cx="2915605" cy="1384995"/>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smtClean="0">
                <a:solidFill>
                  <a:prstClr val="black"/>
                </a:solidFill>
                <a:latin typeface="Bradley Hand" pitchFamily="2" charset="77"/>
              </a:rPr>
              <a:t>Guess the Number on the Number Path</a:t>
            </a:r>
            <a:endParaRPr kumimoji="0" lang="en-US" sz="2800" b="0" i="0" u="none" strike="noStrike" kern="1200" cap="none" spc="0" normalizeH="0" baseline="0" noProof="0" dirty="0">
              <a:ln>
                <a:noFill/>
              </a:ln>
              <a:solidFill>
                <a:prstClr val="black"/>
              </a:solidFill>
              <a:effectLst/>
              <a:uLnTx/>
              <a:uFillTx/>
              <a:latin typeface="Bradley Hand" pitchFamily="2" charset="77"/>
              <a:ea typeface="+mn-ea"/>
              <a:cs typeface="+mn-cs"/>
            </a:endParaRPr>
          </a:p>
        </p:txBody>
      </p:sp>
    </p:spTree>
    <p:extLst>
      <p:ext uri="{BB962C8B-B14F-4D97-AF65-F5344CB8AC3E}">
        <p14:creationId xmlns:p14="http://schemas.microsoft.com/office/powerpoint/2010/main" val="11100607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3" name="Round Diagonal Corner Rectangle 2">
            <a:extLst>
              <a:ext uri="{FF2B5EF4-FFF2-40B4-BE49-F238E27FC236}">
                <a16:creationId xmlns:a16="http://schemas.microsoft.com/office/drawing/2014/main" id="{BFA02294-7002-6347-BD03-F6D435E893BC}"/>
              </a:ext>
            </a:extLst>
          </p:cNvPr>
          <p:cNvSpPr/>
          <p:nvPr/>
        </p:nvSpPr>
        <p:spPr>
          <a:xfrm>
            <a:off x="97044" y="125104"/>
            <a:ext cx="11997911" cy="6607791"/>
          </a:xfrm>
          <a:prstGeom prst="round2DiagRect">
            <a:avLst/>
          </a:prstGeom>
          <a:noFill/>
          <a:ln w="38100">
            <a:solidFill>
              <a:srgbClr val="9203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5" name="Rectangle 4">
            <a:extLst>
              <a:ext uri="{FF2B5EF4-FFF2-40B4-BE49-F238E27FC236}">
                <a16:creationId xmlns:a16="http://schemas.microsoft.com/office/drawing/2014/main" id="{6F724026-2B5A-A843-9F3E-B41F4EB90726}"/>
              </a:ext>
            </a:extLst>
          </p:cNvPr>
          <p:cNvSpPr/>
          <p:nvPr/>
        </p:nvSpPr>
        <p:spPr>
          <a:xfrm>
            <a:off x="1401956" y="969268"/>
            <a:ext cx="5525252" cy="70788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smtClean="0">
                <a:ln>
                  <a:noFill/>
                </a:ln>
                <a:solidFill>
                  <a:prstClr val="black"/>
                </a:solidFill>
                <a:effectLst/>
                <a:uLnTx/>
                <a:uFillTx/>
                <a:latin typeface="Bradley Hand" pitchFamily="2" charset="77"/>
                <a:ea typeface="+mn-ea"/>
                <a:cs typeface="+mn-cs"/>
              </a:rPr>
              <a:t>Listen to instructions!</a:t>
            </a:r>
          </a:p>
        </p:txBody>
      </p:sp>
      <p:pic>
        <p:nvPicPr>
          <p:cNvPr id="2" name="Picture 1"/>
          <p:cNvPicPr>
            <a:picLocks noChangeAspect="1"/>
          </p:cNvPicPr>
          <p:nvPr/>
        </p:nvPicPr>
        <p:blipFill>
          <a:blip r:embed="rId3"/>
          <a:stretch>
            <a:fillRect/>
          </a:stretch>
        </p:blipFill>
        <p:spPr>
          <a:xfrm>
            <a:off x="7924545" y="824669"/>
            <a:ext cx="3765010" cy="5099877"/>
          </a:xfrm>
          <a:prstGeom prst="rect">
            <a:avLst/>
          </a:prstGeom>
        </p:spPr>
      </p:pic>
      <p:pic>
        <p:nvPicPr>
          <p:cNvPr id="4" name="Picture 3"/>
          <p:cNvPicPr>
            <a:picLocks noChangeAspect="1"/>
          </p:cNvPicPr>
          <p:nvPr/>
        </p:nvPicPr>
        <p:blipFill>
          <a:blip r:embed="rId4"/>
          <a:stretch>
            <a:fillRect/>
          </a:stretch>
        </p:blipFill>
        <p:spPr>
          <a:xfrm>
            <a:off x="7928070" y="631214"/>
            <a:ext cx="3701248" cy="5099877"/>
          </a:xfrm>
          <a:prstGeom prst="rect">
            <a:avLst/>
          </a:prstGeom>
        </p:spPr>
      </p:pic>
      <p:pic>
        <p:nvPicPr>
          <p:cNvPr id="6" name="Picture 5"/>
          <p:cNvPicPr>
            <a:picLocks noChangeAspect="1"/>
          </p:cNvPicPr>
          <p:nvPr/>
        </p:nvPicPr>
        <p:blipFill>
          <a:blip r:embed="rId5"/>
          <a:stretch>
            <a:fillRect/>
          </a:stretch>
        </p:blipFill>
        <p:spPr>
          <a:xfrm>
            <a:off x="7964466" y="675018"/>
            <a:ext cx="3532137" cy="5012271"/>
          </a:xfrm>
          <a:prstGeom prst="rect">
            <a:avLst/>
          </a:prstGeom>
        </p:spPr>
      </p:pic>
      <p:pic>
        <p:nvPicPr>
          <p:cNvPr id="9" name="Picture 8"/>
          <p:cNvPicPr>
            <a:picLocks noChangeAspect="1"/>
          </p:cNvPicPr>
          <p:nvPr/>
        </p:nvPicPr>
        <p:blipFill>
          <a:blip r:embed="rId6"/>
          <a:stretch>
            <a:fillRect/>
          </a:stretch>
        </p:blipFill>
        <p:spPr>
          <a:xfrm>
            <a:off x="7928070" y="675018"/>
            <a:ext cx="3685099" cy="5249528"/>
          </a:xfrm>
          <a:prstGeom prst="rect">
            <a:avLst/>
          </a:prstGeom>
        </p:spPr>
      </p:pic>
      <p:sp>
        <p:nvSpPr>
          <p:cNvPr id="11" name="Rounded Rectangle 10"/>
          <p:cNvSpPr/>
          <p:nvPr/>
        </p:nvSpPr>
        <p:spPr>
          <a:xfrm>
            <a:off x="8004690" y="631214"/>
            <a:ext cx="3499988" cy="598153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4000" dirty="0" smtClean="0"/>
              <a:t>Action Cards</a:t>
            </a:r>
            <a:endParaRPr lang="en-CA" sz="4000" dirty="0"/>
          </a:p>
        </p:txBody>
      </p:sp>
      <p:sp>
        <p:nvSpPr>
          <p:cNvPr id="13" name="TextBox 12">
            <a:extLst>
              <a:ext uri="{FF2B5EF4-FFF2-40B4-BE49-F238E27FC236}">
                <a16:creationId xmlns:a16="http://schemas.microsoft.com/office/drawing/2014/main" id="{5426E6A3-570D-9245-B1C4-C4CA4683A894}"/>
              </a:ext>
            </a:extLst>
          </p:cNvPr>
          <p:cNvSpPr txBox="1"/>
          <p:nvPr/>
        </p:nvSpPr>
        <p:spPr>
          <a:xfrm>
            <a:off x="1036958" y="437422"/>
            <a:ext cx="2721527" cy="420564"/>
          </a:xfrm>
          <a:prstGeom prst="rect">
            <a:avLst/>
          </a:prstGeom>
          <a:solidFill>
            <a:srgbClr val="C00000"/>
          </a:solidFill>
          <a:ln w="28575">
            <a:solidFill>
              <a:srgbClr val="920305"/>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33" b="0" i="0" u="none" strike="noStrike" kern="1200" cap="none" spc="0" normalizeH="0" baseline="0" noProof="0" dirty="0" smtClean="0">
                <a:ln>
                  <a:noFill/>
                </a:ln>
                <a:solidFill>
                  <a:prstClr val="white"/>
                </a:solidFill>
                <a:effectLst/>
                <a:uLnTx/>
                <a:uFillTx/>
                <a:latin typeface="Cavolini" panose="03000502040302020204" pitchFamily="66" charset="0"/>
                <a:ea typeface="+mn-ea"/>
                <a:cs typeface="Cavolini" panose="03000502040302020204" pitchFamily="66" charset="0"/>
              </a:rPr>
              <a:t>Opening Routine</a:t>
            </a:r>
            <a:endParaRPr kumimoji="0" lang="en-US" sz="2133" b="0" i="0" u="none" strike="noStrike" kern="1200" cap="none" spc="0" normalizeH="0" baseline="0" noProof="0" dirty="0">
              <a:ln>
                <a:noFill/>
              </a:ln>
              <a:solidFill>
                <a:prstClr val="white"/>
              </a:solidFill>
              <a:effectLst/>
              <a:uLnTx/>
              <a:uFillTx/>
              <a:latin typeface="Cavolini" panose="03000502040302020204" pitchFamily="66" charset="0"/>
              <a:ea typeface="+mn-ea"/>
              <a:cs typeface="Cavolini" panose="03000502040302020204" pitchFamily="66" charset="0"/>
            </a:endParaRPr>
          </a:p>
        </p:txBody>
      </p:sp>
      <p:sp>
        <p:nvSpPr>
          <p:cNvPr id="15" name="Rectangle 26">
            <a:extLst>
              <a:ext uri="{FF2B5EF4-FFF2-40B4-BE49-F238E27FC236}">
                <a16:creationId xmlns:a16="http://schemas.microsoft.com/office/drawing/2014/main" id="{2FFE1002-E844-3642-A0B9-10BEEFD39A80}"/>
              </a:ext>
            </a:extLst>
          </p:cNvPr>
          <p:cNvSpPr/>
          <p:nvPr/>
        </p:nvSpPr>
        <p:spPr>
          <a:xfrm>
            <a:off x="200526" y="232206"/>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 xmlns:ask="http://schemas.microsoft.com/office/drawing/2018/sketchyshapes" sd="1219033472">
                  <a:prstGeom prst="rect">
                    <a:avLst/>
                  </a:prstGeom>
                  <ask:type>
                    <ask:lineSketchScribble/>
                  </ask:type>
                </ask:lineSketchStyleProps>
              </a:ext>
            </a:extLst>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4800" b="0" i="0" u="none" strike="noStrike" kern="1200" cap="none" spc="0" normalizeH="0" baseline="0" noProof="0" dirty="0">
                <a:ln>
                  <a:noFill/>
                </a:ln>
                <a:solidFill>
                  <a:prstClr val="black"/>
                </a:solidFill>
                <a:effectLst/>
                <a:uLnTx/>
                <a:uFillTx/>
                <a:latin typeface="Bradley Hand" pitchFamily="2" charset="77"/>
                <a:ea typeface="+mn-ea"/>
                <a:cs typeface="+mn-cs"/>
              </a:rPr>
              <a:t>1</a:t>
            </a:r>
            <a:endParaRPr kumimoji="0" lang="en-US" sz="4800" b="0" i="0" u="none" strike="noStrike" kern="1200" cap="none" spc="0" normalizeH="0" baseline="0" noProof="0" dirty="0">
              <a:ln>
                <a:noFill/>
              </a:ln>
              <a:solidFill>
                <a:prstClr val="black"/>
              </a:solidFill>
              <a:effectLst/>
              <a:uLnTx/>
              <a:uFillTx/>
              <a:latin typeface="Bradley Hand" pitchFamily="2" charset="77"/>
              <a:ea typeface="+mn-ea"/>
              <a:cs typeface="+mn-cs"/>
            </a:endParaRPr>
          </a:p>
        </p:txBody>
      </p:sp>
    </p:spTree>
    <p:extLst>
      <p:ext uri="{BB962C8B-B14F-4D97-AF65-F5344CB8AC3E}">
        <p14:creationId xmlns:p14="http://schemas.microsoft.com/office/powerpoint/2010/main" val="44129642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3" name="Round Diagonal Corner Rectangle 2">
            <a:extLst>
              <a:ext uri="{FF2B5EF4-FFF2-40B4-BE49-F238E27FC236}">
                <a16:creationId xmlns:a16="http://schemas.microsoft.com/office/drawing/2014/main" id="{BFA02294-7002-6347-BD03-F6D435E893BC}"/>
              </a:ext>
            </a:extLst>
          </p:cNvPr>
          <p:cNvSpPr/>
          <p:nvPr/>
        </p:nvSpPr>
        <p:spPr>
          <a:xfrm>
            <a:off x="97044" y="128565"/>
            <a:ext cx="11997911" cy="6607791"/>
          </a:xfrm>
          <a:prstGeom prst="round2DiagRect">
            <a:avLst/>
          </a:prstGeom>
          <a:noFill/>
          <a:ln w="38100">
            <a:solidFill>
              <a:srgbClr val="9203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22" name="TextBox 21">
            <a:extLst>
              <a:ext uri="{FF2B5EF4-FFF2-40B4-BE49-F238E27FC236}">
                <a16:creationId xmlns:a16="http://schemas.microsoft.com/office/drawing/2014/main" id="{5426E6A3-570D-9245-B1C4-C4CA4683A894}"/>
              </a:ext>
            </a:extLst>
          </p:cNvPr>
          <p:cNvSpPr txBox="1"/>
          <p:nvPr/>
        </p:nvSpPr>
        <p:spPr>
          <a:xfrm>
            <a:off x="1036958" y="437422"/>
            <a:ext cx="2721527" cy="420564"/>
          </a:xfrm>
          <a:prstGeom prst="rect">
            <a:avLst/>
          </a:prstGeom>
          <a:solidFill>
            <a:srgbClr val="C00000"/>
          </a:solidFill>
          <a:ln w="28575">
            <a:solidFill>
              <a:srgbClr val="920305"/>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33" b="0" i="0" u="none" strike="noStrike" kern="1200" cap="none" spc="0" normalizeH="0" baseline="0" noProof="0" dirty="0" smtClean="0">
                <a:ln>
                  <a:noFill/>
                </a:ln>
                <a:solidFill>
                  <a:prstClr val="white"/>
                </a:solidFill>
                <a:effectLst/>
                <a:uLnTx/>
                <a:uFillTx/>
                <a:latin typeface="Cavolini" panose="03000502040302020204" pitchFamily="66" charset="0"/>
                <a:ea typeface="+mn-ea"/>
                <a:cs typeface="Cavolini" panose="03000502040302020204" pitchFamily="66" charset="0"/>
              </a:rPr>
              <a:t>Opening Routine</a:t>
            </a:r>
            <a:endParaRPr kumimoji="0" lang="en-US" sz="2133" b="0" i="0" u="none" strike="noStrike" kern="1200" cap="none" spc="0" normalizeH="0" baseline="0" noProof="0" dirty="0">
              <a:ln>
                <a:noFill/>
              </a:ln>
              <a:solidFill>
                <a:prstClr val="white"/>
              </a:solidFill>
              <a:effectLst/>
              <a:uLnTx/>
              <a:uFillTx/>
              <a:latin typeface="Cavolini" panose="03000502040302020204" pitchFamily="66" charset="0"/>
              <a:ea typeface="+mn-ea"/>
              <a:cs typeface="Cavolini" panose="03000502040302020204" pitchFamily="66" charset="0"/>
            </a:endParaRPr>
          </a:p>
        </p:txBody>
      </p:sp>
      <p:sp>
        <p:nvSpPr>
          <p:cNvPr id="27" name="Rectangle 26">
            <a:extLst>
              <a:ext uri="{FF2B5EF4-FFF2-40B4-BE49-F238E27FC236}">
                <a16:creationId xmlns:a16="http://schemas.microsoft.com/office/drawing/2014/main" id="{2FFE1002-E844-3642-A0B9-10BEEFD39A80}"/>
              </a:ext>
            </a:extLst>
          </p:cNvPr>
          <p:cNvSpPr/>
          <p:nvPr/>
        </p:nvSpPr>
        <p:spPr>
          <a:xfrm>
            <a:off x="200526" y="232206"/>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 xmlns:ask="http://schemas.microsoft.com/office/drawing/2018/sketchyshapes" sd="1219033472">
                  <a:prstGeom prst="rect">
                    <a:avLst/>
                  </a:prstGeom>
                  <ask:type>
                    <ask:lineSketchScribble/>
                  </ask:type>
                </ask:lineSketchStyleProps>
              </a:ext>
            </a:extLst>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4800" b="0" i="0" u="none" strike="noStrike" kern="1200" cap="none" spc="0" normalizeH="0" baseline="0" noProof="0" dirty="0">
                <a:ln>
                  <a:noFill/>
                </a:ln>
                <a:solidFill>
                  <a:prstClr val="black"/>
                </a:solidFill>
                <a:effectLst/>
                <a:uLnTx/>
                <a:uFillTx/>
                <a:latin typeface="Bradley Hand" pitchFamily="2" charset="77"/>
                <a:ea typeface="+mn-ea"/>
                <a:cs typeface="+mn-cs"/>
              </a:rPr>
              <a:t>2</a:t>
            </a:r>
            <a:endParaRPr kumimoji="0" lang="en-US" sz="4800" b="0" i="0" u="none" strike="noStrike" kern="1200" cap="none" spc="0" normalizeH="0" baseline="0" noProof="0" dirty="0">
              <a:ln>
                <a:noFill/>
              </a:ln>
              <a:solidFill>
                <a:prstClr val="black"/>
              </a:solidFill>
              <a:effectLst/>
              <a:uLnTx/>
              <a:uFillTx/>
              <a:latin typeface="Bradley Hand" pitchFamily="2" charset="77"/>
              <a:ea typeface="+mn-ea"/>
              <a:cs typeface="+mn-cs"/>
            </a:endParaRPr>
          </a:p>
        </p:txBody>
      </p:sp>
      <p:sp>
        <p:nvSpPr>
          <p:cNvPr id="4" name="TextBox 3"/>
          <p:cNvSpPr txBox="1"/>
          <p:nvPr/>
        </p:nvSpPr>
        <p:spPr>
          <a:xfrm>
            <a:off x="1036958" y="920355"/>
            <a:ext cx="11057997" cy="1446550"/>
          </a:xfrm>
          <a:prstGeom prst="rect">
            <a:avLst/>
          </a:prstGeom>
          <a:noFill/>
        </p:spPr>
        <p:txBody>
          <a:bodyPr wrap="square" rtlCol="0">
            <a:spAutoFit/>
          </a:bodyPr>
          <a:lstStyle/>
          <a:p>
            <a:r>
              <a:rPr lang="en-CA" sz="4400" dirty="0" smtClean="0"/>
              <a:t>What do you notice?  How can we count this collection of buttons?</a:t>
            </a:r>
            <a:endParaRPr lang="en-CA" sz="4400" dirty="0"/>
          </a:p>
        </p:txBody>
      </p:sp>
      <p:pic>
        <p:nvPicPr>
          <p:cNvPr id="2" name="Picture 1"/>
          <p:cNvPicPr>
            <a:picLocks noChangeAspect="1"/>
          </p:cNvPicPr>
          <p:nvPr/>
        </p:nvPicPr>
        <p:blipFill>
          <a:blip r:embed="rId3"/>
          <a:stretch>
            <a:fillRect/>
          </a:stretch>
        </p:blipFill>
        <p:spPr>
          <a:xfrm>
            <a:off x="3387919" y="2429275"/>
            <a:ext cx="5416157" cy="4251229"/>
          </a:xfrm>
          <a:prstGeom prst="rect">
            <a:avLst/>
          </a:prstGeom>
        </p:spPr>
      </p:pic>
    </p:spTree>
    <p:extLst>
      <p:ext uri="{BB962C8B-B14F-4D97-AF65-F5344CB8AC3E}">
        <p14:creationId xmlns:p14="http://schemas.microsoft.com/office/powerpoint/2010/main" val="387235540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3" name="Round Diagonal Corner Rectangle 2">
            <a:extLst>
              <a:ext uri="{FF2B5EF4-FFF2-40B4-BE49-F238E27FC236}">
                <a16:creationId xmlns:a16="http://schemas.microsoft.com/office/drawing/2014/main" id="{BFA02294-7002-6347-BD03-F6D435E893BC}"/>
              </a:ext>
            </a:extLst>
          </p:cNvPr>
          <p:cNvSpPr/>
          <p:nvPr/>
        </p:nvSpPr>
        <p:spPr>
          <a:xfrm>
            <a:off x="97044" y="128565"/>
            <a:ext cx="11997911" cy="6607791"/>
          </a:xfrm>
          <a:prstGeom prst="round2DiagRect">
            <a:avLst/>
          </a:prstGeom>
          <a:noFill/>
          <a:ln w="38100">
            <a:solidFill>
              <a:srgbClr val="9203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22" name="TextBox 21">
            <a:extLst>
              <a:ext uri="{FF2B5EF4-FFF2-40B4-BE49-F238E27FC236}">
                <a16:creationId xmlns:a16="http://schemas.microsoft.com/office/drawing/2014/main" id="{5426E6A3-570D-9245-B1C4-C4CA4683A894}"/>
              </a:ext>
            </a:extLst>
          </p:cNvPr>
          <p:cNvSpPr txBox="1"/>
          <p:nvPr/>
        </p:nvSpPr>
        <p:spPr>
          <a:xfrm>
            <a:off x="1036958" y="437422"/>
            <a:ext cx="2721527" cy="420564"/>
          </a:xfrm>
          <a:prstGeom prst="rect">
            <a:avLst/>
          </a:prstGeom>
          <a:solidFill>
            <a:srgbClr val="C00000"/>
          </a:solidFill>
          <a:ln w="28575">
            <a:solidFill>
              <a:srgbClr val="920305"/>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33" b="0" i="0" u="none" strike="noStrike" kern="1200" cap="none" spc="0" normalizeH="0" baseline="0" noProof="0">
                <a:ln>
                  <a:noFill/>
                </a:ln>
                <a:solidFill>
                  <a:prstClr val="white"/>
                </a:solidFill>
                <a:effectLst/>
                <a:uLnTx/>
                <a:uFillTx/>
                <a:latin typeface="Cavolini" panose="03000502040302020204" pitchFamily="66" charset="0"/>
                <a:ea typeface="+mn-ea"/>
                <a:cs typeface="Cavolini" panose="03000502040302020204" pitchFamily="66" charset="0"/>
              </a:rPr>
              <a:t>Work it out</a:t>
            </a:r>
          </a:p>
        </p:txBody>
      </p:sp>
      <p:sp>
        <p:nvSpPr>
          <p:cNvPr id="27" name="Rectangle 26">
            <a:extLst>
              <a:ext uri="{FF2B5EF4-FFF2-40B4-BE49-F238E27FC236}">
                <a16:creationId xmlns:a16="http://schemas.microsoft.com/office/drawing/2014/main" id="{2FFE1002-E844-3642-A0B9-10BEEFD39A80}"/>
              </a:ext>
            </a:extLst>
          </p:cNvPr>
          <p:cNvSpPr/>
          <p:nvPr/>
        </p:nvSpPr>
        <p:spPr>
          <a:xfrm>
            <a:off x="200526" y="232206"/>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 xmlns:ask="http://schemas.microsoft.com/office/drawing/2018/sketchyshapes" sd="1219033472">
                  <a:prstGeom prst="rect">
                    <a:avLst/>
                  </a:prstGeom>
                  <ask:type>
                    <ask:lineSketchScribble/>
                  </ask:type>
                </ask:lineSketchStyleProps>
              </a:ext>
            </a:extLst>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4800" b="0" i="0" u="none" strike="noStrike" kern="1200" cap="none" spc="0" normalizeH="0" baseline="0" noProof="0" dirty="0">
                <a:ln>
                  <a:noFill/>
                </a:ln>
                <a:solidFill>
                  <a:prstClr val="black"/>
                </a:solidFill>
                <a:effectLst/>
                <a:uLnTx/>
                <a:uFillTx/>
                <a:latin typeface="Bradley Hand" pitchFamily="2" charset="77"/>
                <a:ea typeface="+mn-ea"/>
                <a:cs typeface="+mn-cs"/>
              </a:rPr>
              <a:t>2</a:t>
            </a:r>
            <a:endParaRPr kumimoji="0" lang="en-US" sz="4800" b="0" i="0" u="none" strike="noStrike" kern="1200" cap="none" spc="0" normalizeH="0" baseline="0" noProof="0" dirty="0">
              <a:ln>
                <a:noFill/>
              </a:ln>
              <a:solidFill>
                <a:prstClr val="black"/>
              </a:solidFill>
              <a:effectLst/>
              <a:uLnTx/>
              <a:uFillTx/>
              <a:latin typeface="Bradley Hand" pitchFamily="2" charset="77"/>
              <a:ea typeface="+mn-ea"/>
              <a:cs typeface="+mn-cs"/>
            </a:endParaRPr>
          </a:p>
        </p:txBody>
      </p:sp>
      <p:sp>
        <p:nvSpPr>
          <p:cNvPr id="4" name="TextBox 3"/>
          <p:cNvSpPr txBox="1"/>
          <p:nvPr/>
        </p:nvSpPr>
        <p:spPr>
          <a:xfrm>
            <a:off x="567000" y="1627346"/>
            <a:ext cx="11057997" cy="1446550"/>
          </a:xfrm>
          <a:prstGeom prst="rect">
            <a:avLst/>
          </a:prstGeom>
          <a:noFill/>
        </p:spPr>
        <p:txBody>
          <a:bodyPr wrap="square" rtlCol="0">
            <a:spAutoFit/>
          </a:bodyPr>
          <a:lstStyle/>
          <a:p>
            <a:r>
              <a:rPr lang="en-CA" sz="4400">
                <a:latin typeface="Calibri" panose="020F0502020204030204" pitchFamily="34" charset="0"/>
                <a:ea typeface="Calibri" panose="020F0502020204030204" pitchFamily="34" charset="0"/>
                <a:cs typeface="Times New Roman" panose="02020603050405020304" pitchFamily="18" charset="0"/>
              </a:rPr>
              <a:t>Which pictures make it easy to see five without counting?  Why? </a:t>
            </a:r>
            <a:endParaRPr lang="en-CA" sz="4400" dirty="0"/>
          </a:p>
        </p:txBody>
      </p:sp>
      <p:pic>
        <p:nvPicPr>
          <p:cNvPr id="6" name="Picture 5"/>
          <p:cNvPicPr/>
          <p:nvPr/>
        </p:nvPicPr>
        <p:blipFill>
          <a:blip r:embed="rId3">
            <a:extLst>
              <a:ext uri="{28A0092B-C50C-407E-A947-70E740481C1C}">
                <a14:useLocalDpi xmlns:a14="http://schemas.microsoft.com/office/drawing/2010/main" val="0"/>
              </a:ext>
            </a:extLst>
          </a:blip>
          <a:stretch>
            <a:fillRect/>
          </a:stretch>
        </p:blipFill>
        <p:spPr>
          <a:xfrm>
            <a:off x="334011" y="3309968"/>
            <a:ext cx="1699617" cy="1768034"/>
          </a:xfrm>
          <a:prstGeom prst="rect">
            <a:avLst/>
          </a:prstGeom>
        </p:spPr>
      </p:pic>
      <p:pic>
        <p:nvPicPr>
          <p:cNvPr id="7" name="Picture 6"/>
          <p:cNvPicPr/>
          <p:nvPr/>
        </p:nvPicPr>
        <p:blipFill>
          <a:blip r:embed="rId4" cstate="print">
            <a:extLst>
              <a:ext uri="{28A0092B-C50C-407E-A947-70E740481C1C}">
                <a14:useLocalDpi xmlns:a14="http://schemas.microsoft.com/office/drawing/2010/main" val="0"/>
              </a:ext>
            </a:extLst>
          </a:blip>
          <a:stretch>
            <a:fillRect/>
          </a:stretch>
        </p:blipFill>
        <p:spPr>
          <a:xfrm rot="5400000">
            <a:off x="5052327" y="2637485"/>
            <a:ext cx="1023962" cy="3224481"/>
          </a:xfrm>
          <a:prstGeom prst="rect">
            <a:avLst/>
          </a:prstGeom>
        </p:spPr>
      </p:pic>
      <p:grpSp>
        <p:nvGrpSpPr>
          <p:cNvPr id="8" name="Group 7"/>
          <p:cNvGrpSpPr/>
          <p:nvPr/>
        </p:nvGrpSpPr>
        <p:grpSpPr>
          <a:xfrm>
            <a:off x="9040059" y="3309968"/>
            <a:ext cx="2584938" cy="2275204"/>
            <a:chOff x="0" y="0"/>
            <a:chExt cx="1137684" cy="978196"/>
          </a:xfrm>
        </p:grpSpPr>
        <p:sp>
          <p:nvSpPr>
            <p:cNvPr id="9" name="5-Point Star 8"/>
            <p:cNvSpPr/>
            <p:nvPr/>
          </p:nvSpPr>
          <p:spPr>
            <a:xfrm>
              <a:off x="404037" y="0"/>
              <a:ext cx="212651" cy="202019"/>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a:p>
          </p:txBody>
        </p:sp>
        <p:sp>
          <p:nvSpPr>
            <p:cNvPr id="10" name="5-Point Star 9"/>
            <p:cNvSpPr/>
            <p:nvPr/>
          </p:nvSpPr>
          <p:spPr>
            <a:xfrm>
              <a:off x="839972" y="202019"/>
              <a:ext cx="212651" cy="202019"/>
            </a:xfrm>
            <a:prstGeom prst="star5">
              <a:avLst/>
            </a:pr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a:p>
          </p:txBody>
        </p:sp>
        <p:sp>
          <p:nvSpPr>
            <p:cNvPr id="11" name="5-Point Star 10"/>
            <p:cNvSpPr/>
            <p:nvPr/>
          </p:nvSpPr>
          <p:spPr>
            <a:xfrm>
              <a:off x="0" y="404037"/>
              <a:ext cx="212651" cy="202019"/>
            </a:xfrm>
            <a:prstGeom prst="star5">
              <a:avLst/>
            </a:pr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a:p>
          </p:txBody>
        </p:sp>
        <p:sp>
          <p:nvSpPr>
            <p:cNvPr id="12" name="5-Point Star 11"/>
            <p:cNvSpPr/>
            <p:nvPr/>
          </p:nvSpPr>
          <p:spPr>
            <a:xfrm>
              <a:off x="404037" y="776177"/>
              <a:ext cx="212651" cy="202019"/>
            </a:xfrm>
            <a:prstGeom prst="star5">
              <a:avLst/>
            </a:pr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a:p>
          </p:txBody>
        </p:sp>
        <p:sp>
          <p:nvSpPr>
            <p:cNvPr id="13" name="5-Point Star 12"/>
            <p:cNvSpPr/>
            <p:nvPr/>
          </p:nvSpPr>
          <p:spPr>
            <a:xfrm>
              <a:off x="925033" y="637954"/>
              <a:ext cx="212651" cy="202019"/>
            </a:xfrm>
            <a:prstGeom prst="star5">
              <a:avLst/>
            </a:prstGeom>
            <a:solidFill>
              <a:srgbClr val="5B9BD5"/>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a:p>
          </p:txBody>
        </p:sp>
      </p:grpSp>
    </p:spTree>
    <p:extLst>
      <p:ext uri="{BB962C8B-B14F-4D97-AF65-F5344CB8AC3E}">
        <p14:creationId xmlns:p14="http://schemas.microsoft.com/office/powerpoint/2010/main" val="220887904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5426E6A3-570D-9245-B1C4-C4CA4683A894}"/>
              </a:ext>
            </a:extLst>
          </p:cNvPr>
          <p:cNvSpPr txBox="1"/>
          <p:nvPr/>
        </p:nvSpPr>
        <p:spPr>
          <a:xfrm>
            <a:off x="1036958" y="437422"/>
            <a:ext cx="2721527" cy="420564"/>
          </a:xfrm>
          <a:prstGeom prst="rect">
            <a:avLst/>
          </a:prstGeom>
          <a:solidFill>
            <a:srgbClr val="C00000"/>
          </a:solidFill>
          <a:ln w="28575">
            <a:solidFill>
              <a:srgbClr val="920305"/>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33" b="0" i="0" u="none" strike="noStrike" kern="1200" cap="none" spc="0" normalizeH="0" baseline="0" noProof="0" dirty="0" smtClean="0">
                <a:ln>
                  <a:noFill/>
                </a:ln>
                <a:solidFill>
                  <a:prstClr val="white"/>
                </a:solidFill>
                <a:effectLst/>
                <a:uLnTx/>
                <a:uFillTx/>
                <a:latin typeface="Cavolini" panose="03000502040302020204" pitchFamily="66" charset="0"/>
                <a:ea typeface="+mn-ea"/>
                <a:cs typeface="Cavolini" panose="03000502040302020204" pitchFamily="66" charset="0"/>
              </a:rPr>
              <a:t>Opening Routine</a:t>
            </a:r>
            <a:endParaRPr kumimoji="0" lang="en-US" sz="2133" b="0" i="0" u="none" strike="noStrike" kern="1200" cap="none" spc="0" normalizeH="0" baseline="0" noProof="0" dirty="0">
              <a:ln>
                <a:noFill/>
              </a:ln>
              <a:solidFill>
                <a:prstClr val="white"/>
              </a:solidFill>
              <a:effectLst/>
              <a:uLnTx/>
              <a:uFillTx/>
              <a:latin typeface="Cavolini" panose="03000502040302020204" pitchFamily="66" charset="0"/>
              <a:ea typeface="+mn-ea"/>
              <a:cs typeface="Cavolini" panose="03000502040302020204" pitchFamily="66" charset="0"/>
            </a:endParaRPr>
          </a:p>
        </p:txBody>
      </p:sp>
      <p:sp>
        <p:nvSpPr>
          <p:cNvPr id="19" name="Rectangle 26">
            <a:extLst>
              <a:ext uri="{FF2B5EF4-FFF2-40B4-BE49-F238E27FC236}">
                <a16:creationId xmlns:a16="http://schemas.microsoft.com/office/drawing/2014/main" id="{2FFE1002-E844-3642-A0B9-10BEEFD39A80}"/>
              </a:ext>
            </a:extLst>
          </p:cNvPr>
          <p:cNvSpPr/>
          <p:nvPr/>
        </p:nvSpPr>
        <p:spPr>
          <a:xfrm>
            <a:off x="200526" y="232206"/>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 xmlns:ask="http://schemas.microsoft.com/office/drawing/2018/sketchyshapes" sd="1219033472">
                  <a:prstGeom prst="rect">
                    <a:avLst/>
                  </a:prstGeom>
                  <ask:type>
                    <ask:lineSketchScribble/>
                  </ask:type>
                </ask:lineSketchStyleProps>
              </a:ext>
            </a:extLst>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4800" b="0" i="0" u="none" strike="noStrike" kern="1200" cap="none" spc="0" normalizeH="0" baseline="0" noProof="0" dirty="0">
                <a:ln>
                  <a:noFill/>
                </a:ln>
                <a:solidFill>
                  <a:prstClr val="black"/>
                </a:solidFill>
                <a:effectLst/>
                <a:uLnTx/>
                <a:uFillTx/>
                <a:latin typeface="Bradley Hand" pitchFamily="2" charset="77"/>
                <a:ea typeface="+mn-ea"/>
                <a:cs typeface="+mn-cs"/>
              </a:rPr>
              <a:t>1</a:t>
            </a:r>
            <a:endParaRPr kumimoji="0" lang="en-US" sz="4800" b="0" i="0" u="none" strike="noStrike" kern="1200" cap="none" spc="0" normalizeH="0" baseline="0" noProof="0" dirty="0">
              <a:ln>
                <a:noFill/>
              </a:ln>
              <a:solidFill>
                <a:prstClr val="black"/>
              </a:solidFill>
              <a:effectLst/>
              <a:uLnTx/>
              <a:uFillTx/>
              <a:latin typeface="Bradley Hand" pitchFamily="2" charset="77"/>
              <a:ea typeface="+mn-ea"/>
              <a:cs typeface="+mn-cs"/>
            </a:endParaRPr>
          </a:p>
        </p:txBody>
      </p:sp>
      <p:sp>
        <p:nvSpPr>
          <p:cNvPr id="20" name="Round Diagonal Corner Rectangle 19">
            <a:extLst>
              <a:ext uri="{FF2B5EF4-FFF2-40B4-BE49-F238E27FC236}">
                <a16:creationId xmlns:a16="http://schemas.microsoft.com/office/drawing/2014/main" id="{BFA02294-7002-6347-BD03-F6D435E893BC}"/>
              </a:ext>
            </a:extLst>
          </p:cNvPr>
          <p:cNvSpPr/>
          <p:nvPr/>
        </p:nvSpPr>
        <p:spPr>
          <a:xfrm>
            <a:off x="97044" y="125104"/>
            <a:ext cx="11997911" cy="6607791"/>
          </a:xfrm>
          <a:prstGeom prst="round2DiagRect">
            <a:avLst/>
          </a:prstGeom>
          <a:noFill/>
          <a:ln w="38100">
            <a:solidFill>
              <a:srgbClr val="9203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5" name="Rectangle 4">
            <a:extLst>
              <a:ext uri="{FF2B5EF4-FFF2-40B4-BE49-F238E27FC236}">
                <a16:creationId xmlns:a16="http://schemas.microsoft.com/office/drawing/2014/main" id="{6F724026-2B5A-A843-9F3E-B41F4EB90726}"/>
              </a:ext>
            </a:extLst>
          </p:cNvPr>
          <p:cNvSpPr/>
          <p:nvPr/>
        </p:nvSpPr>
        <p:spPr>
          <a:xfrm>
            <a:off x="727627" y="1005566"/>
            <a:ext cx="10236155" cy="132343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noProof="0" dirty="0" smtClean="0">
                <a:solidFill>
                  <a:prstClr val="black"/>
                </a:solidFill>
                <a:latin typeface="Bradley Hand" pitchFamily="2" charset="77"/>
              </a:rPr>
              <a:t>Are there enough dog bones, too many, or too few?</a:t>
            </a:r>
            <a:endParaRPr kumimoji="0" lang="en-US" sz="4000" b="0" i="0" u="none" strike="noStrike" kern="1200" cap="none" spc="0" normalizeH="0" baseline="0" noProof="0" dirty="0">
              <a:ln>
                <a:noFill/>
              </a:ln>
              <a:solidFill>
                <a:prstClr val="black"/>
              </a:solidFill>
              <a:effectLst/>
              <a:uLnTx/>
              <a:uFillTx/>
              <a:latin typeface="Bradley Hand" pitchFamily="2" charset="77"/>
              <a:ea typeface="+mn-ea"/>
              <a:cs typeface="+mn-cs"/>
            </a:endParaRPr>
          </a:p>
        </p:txBody>
      </p:sp>
      <p:pic>
        <p:nvPicPr>
          <p:cNvPr id="4" name="Picture 3"/>
          <p:cNvPicPr>
            <a:picLocks noChangeAspect="1"/>
          </p:cNvPicPr>
          <p:nvPr/>
        </p:nvPicPr>
        <p:blipFill>
          <a:blip r:embed="rId3"/>
          <a:stretch>
            <a:fillRect/>
          </a:stretch>
        </p:blipFill>
        <p:spPr>
          <a:xfrm rot="5400000">
            <a:off x="766216" y="4345171"/>
            <a:ext cx="1666875" cy="2268043"/>
          </a:xfrm>
          <a:prstGeom prst="rect">
            <a:avLst/>
          </a:prstGeom>
        </p:spPr>
      </p:pic>
      <p:pic>
        <p:nvPicPr>
          <p:cNvPr id="6" name="Picture 5"/>
          <p:cNvPicPr>
            <a:picLocks noChangeAspect="1"/>
          </p:cNvPicPr>
          <p:nvPr/>
        </p:nvPicPr>
        <p:blipFill>
          <a:blip r:embed="rId4"/>
          <a:stretch>
            <a:fillRect/>
          </a:stretch>
        </p:blipFill>
        <p:spPr>
          <a:xfrm rot="5400000">
            <a:off x="3082098" y="4316756"/>
            <a:ext cx="1643063" cy="2063687"/>
          </a:xfrm>
          <a:prstGeom prst="rect">
            <a:avLst/>
          </a:prstGeom>
        </p:spPr>
      </p:pic>
      <p:pic>
        <p:nvPicPr>
          <p:cNvPr id="7" name="Picture 6"/>
          <p:cNvPicPr>
            <a:picLocks noChangeAspect="1"/>
          </p:cNvPicPr>
          <p:nvPr/>
        </p:nvPicPr>
        <p:blipFill>
          <a:blip r:embed="rId5"/>
          <a:stretch>
            <a:fillRect/>
          </a:stretch>
        </p:blipFill>
        <p:spPr>
          <a:xfrm rot="5400000">
            <a:off x="5481012" y="4296234"/>
            <a:ext cx="1664807" cy="2126476"/>
          </a:xfrm>
          <a:prstGeom prst="rect">
            <a:avLst/>
          </a:prstGeom>
        </p:spPr>
      </p:pic>
      <p:grpSp>
        <p:nvGrpSpPr>
          <p:cNvPr id="14" name="Group 13"/>
          <p:cNvGrpSpPr/>
          <p:nvPr/>
        </p:nvGrpSpPr>
        <p:grpSpPr>
          <a:xfrm>
            <a:off x="9286075" y="3105792"/>
            <a:ext cx="1779883" cy="832631"/>
            <a:chOff x="5981699" y="3286925"/>
            <a:chExt cx="1779883" cy="832631"/>
          </a:xfrm>
        </p:grpSpPr>
        <p:sp>
          <p:nvSpPr>
            <p:cNvPr id="11" name="Rounded Rectangle 10"/>
            <p:cNvSpPr/>
            <p:nvPr/>
          </p:nvSpPr>
          <p:spPr>
            <a:xfrm>
              <a:off x="6313415" y="3543300"/>
              <a:ext cx="1145435" cy="329878"/>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Heart 11"/>
            <p:cNvSpPr/>
            <p:nvPr/>
          </p:nvSpPr>
          <p:spPr>
            <a:xfrm rot="5154151">
              <a:off x="7046318" y="3404292"/>
              <a:ext cx="832631" cy="597897"/>
            </a:xfrm>
            <a:prstGeom prst="hear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Heart 16"/>
            <p:cNvSpPr/>
            <p:nvPr/>
          </p:nvSpPr>
          <p:spPr>
            <a:xfrm rot="16200000">
              <a:off x="5955736" y="3378812"/>
              <a:ext cx="744281" cy="692355"/>
            </a:xfrm>
            <a:prstGeom prst="hear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21" name="Group 20"/>
          <p:cNvGrpSpPr/>
          <p:nvPr/>
        </p:nvGrpSpPr>
        <p:grpSpPr>
          <a:xfrm>
            <a:off x="6980373" y="3237442"/>
            <a:ext cx="1779883" cy="832631"/>
            <a:chOff x="5981699" y="3286925"/>
            <a:chExt cx="1779883" cy="832631"/>
          </a:xfrm>
        </p:grpSpPr>
        <p:sp>
          <p:nvSpPr>
            <p:cNvPr id="22" name="Rounded Rectangle 21"/>
            <p:cNvSpPr/>
            <p:nvPr/>
          </p:nvSpPr>
          <p:spPr>
            <a:xfrm>
              <a:off x="6313415" y="3543300"/>
              <a:ext cx="1145435" cy="329878"/>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3" name="Heart 22"/>
            <p:cNvSpPr/>
            <p:nvPr/>
          </p:nvSpPr>
          <p:spPr>
            <a:xfrm rot="5154151">
              <a:off x="7046318" y="3404292"/>
              <a:ext cx="832631" cy="597897"/>
            </a:xfrm>
            <a:prstGeom prst="hear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4" name="Heart 23"/>
            <p:cNvSpPr/>
            <p:nvPr/>
          </p:nvSpPr>
          <p:spPr>
            <a:xfrm rot="16200000">
              <a:off x="5955736" y="3378812"/>
              <a:ext cx="744281" cy="692355"/>
            </a:xfrm>
            <a:prstGeom prst="hear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25" name="Group 24"/>
          <p:cNvGrpSpPr/>
          <p:nvPr/>
        </p:nvGrpSpPr>
        <p:grpSpPr>
          <a:xfrm>
            <a:off x="4779817" y="3237443"/>
            <a:ext cx="1779883" cy="832631"/>
            <a:chOff x="5981699" y="3286925"/>
            <a:chExt cx="1779883" cy="832631"/>
          </a:xfrm>
        </p:grpSpPr>
        <p:sp>
          <p:nvSpPr>
            <p:cNvPr id="26" name="Rounded Rectangle 25"/>
            <p:cNvSpPr/>
            <p:nvPr/>
          </p:nvSpPr>
          <p:spPr>
            <a:xfrm>
              <a:off x="6313415" y="3543300"/>
              <a:ext cx="1145435" cy="329878"/>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7" name="Heart 26"/>
            <p:cNvSpPr/>
            <p:nvPr/>
          </p:nvSpPr>
          <p:spPr>
            <a:xfrm rot="5154151">
              <a:off x="7046318" y="3404292"/>
              <a:ext cx="832631" cy="597897"/>
            </a:xfrm>
            <a:prstGeom prst="hear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8" name="Heart 27"/>
            <p:cNvSpPr/>
            <p:nvPr/>
          </p:nvSpPr>
          <p:spPr>
            <a:xfrm rot="16200000">
              <a:off x="5955736" y="3378812"/>
              <a:ext cx="744281" cy="692355"/>
            </a:xfrm>
            <a:prstGeom prst="hear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29" name="Group 28"/>
          <p:cNvGrpSpPr/>
          <p:nvPr/>
        </p:nvGrpSpPr>
        <p:grpSpPr>
          <a:xfrm>
            <a:off x="2510605" y="3187803"/>
            <a:ext cx="1779883" cy="832631"/>
            <a:chOff x="5981699" y="3286925"/>
            <a:chExt cx="1779883" cy="832631"/>
          </a:xfrm>
        </p:grpSpPr>
        <p:sp>
          <p:nvSpPr>
            <p:cNvPr id="30" name="Rounded Rectangle 29"/>
            <p:cNvSpPr/>
            <p:nvPr/>
          </p:nvSpPr>
          <p:spPr>
            <a:xfrm>
              <a:off x="6313415" y="3543300"/>
              <a:ext cx="1145435" cy="329878"/>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1" name="Heart 30"/>
            <p:cNvSpPr/>
            <p:nvPr/>
          </p:nvSpPr>
          <p:spPr>
            <a:xfrm rot="5154151">
              <a:off x="7046318" y="3404292"/>
              <a:ext cx="832631" cy="597897"/>
            </a:xfrm>
            <a:prstGeom prst="hear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2" name="Heart 31"/>
            <p:cNvSpPr/>
            <p:nvPr/>
          </p:nvSpPr>
          <p:spPr>
            <a:xfrm rot="16200000">
              <a:off x="5955736" y="3378812"/>
              <a:ext cx="744281" cy="692355"/>
            </a:xfrm>
            <a:prstGeom prst="hear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Tree>
    <p:extLst>
      <p:ext uri="{BB962C8B-B14F-4D97-AF65-F5344CB8AC3E}">
        <p14:creationId xmlns:p14="http://schemas.microsoft.com/office/powerpoint/2010/main" val="13551971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Google Shape;328;p33">
            <a:extLst>
              <a:ext uri="{FF2B5EF4-FFF2-40B4-BE49-F238E27FC236}">
                <a16:creationId xmlns:a16="http://schemas.microsoft.com/office/drawing/2014/main" id="{D7BC0217-1993-2440-B15D-C4EF0BBA4373}"/>
              </a:ext>
            </a:extLst>
          </p:cNvPr>
          <p:cNvSpPr txBox="1">
            <a:spLocks noGrp="1"/>
          </p:cNvSpPr>
          <p:nvPr>
            <p:ph type="sldNum" idx="12"/>
          </p:nvPr>
        </p:nvSpPr>
        <p:spPr>
          <a:xfrm>
            <a:off x="11390969" y="6333135"/>
            <a:ext cx="731600" cy="524800"/>
          </a:xfrm>
          <a:prstGeom prst="rect">
            <a:avLst/>
          </a:prstGeom>
        </p:spPr>
        <p:txBody>
          <a:bodyPr spcFirstLastPara="1" vert="horz" wrap="square" lIns="121900" tIns="121900" rIns="121900" bIns="121900" rtlCol="0" anchor="t"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TextBox 2">
            <a:extLst>
              <a:ext uri="{FF2B5EF4-FFF2-40B4-BE49-F238E27FC236}">
                <a16:creationId xmlns:a16="http://schemas.microsoft.com/office/drawing/2014/main" id="{3A36C79E-0E23-1843-AFFF-B429BE732A08}"/>
              </a:ext>
            </a:extLst>
          </p:cNvPr>
          <p:cNvSpPr txBox="1"/>
          <p:nvPr/>
        </p:nvSpPr>
        <p:spPr>
          <a:xfrm>
            <a:off x="505815" y="1477672"/>
            <a:ext cx="6007032" cy="5601533"/>
          </a:xfrm>
          <a:prstGeom prst="rect">
            <a:avLst/>
          </a:prstGeom>
          <a:noFill/>
        </p:spPr>
        <p:txBody>
          <a:bodyPr wrap="square">
            <a:spAutoFit/>
          </a:bodyPr>
          <a:lstStyle/>
          <a:p>
            <a:r>
              <a:rPr lang="en-CA" sz="2000" dirty="0" smtClean="0"/>
              <a:t>The </a:t>
            </a:r>
            <a:r>
              <a:rPr lang="en-CA" sz="2000" i="1" dirty="0" smtClean="0">
                <a:hlinkClick r:id="rId4"/>
              </a:rPr>
              <a:t>Glance Across the Grades </a:t>
            </a:r>
            <a:r>
              <a:rPr lang="en-CA" sz="2000" dirty="0" smtClean="0"/>
              <a:t>document is a learning progression based on the Manitoba math curriculum. </a:t>
            </a:r>
            <a:r>
              <a:rPr lang="en-US" sz="2000" dirty="0" smtClean="0"/>
              <a:t>Teachers can gain information about their students’ progress in math using the document, which in turn, can support differentiating instruction and support learning.</a:t>
            </a:r>
          </a:p>
          <a:p>
            <a:endParaRPr lang="en-US" sz="2000" dirty="0"/>
          </a:p>
          <a:p>
            <a:r>
              <a:rPr lang="en-CA" dirty="0"/>
              <a:t>Viewing learning outcomes as connections of big ideas allows students to think about the big picture of mathematics and its applications. Big ideas make connections between specific learning outcomes and mathematical concepts and provide purpose, focus, and meaning for teaching and learning the curriculum. </a:t>
            </a:r>
            <a:r>
              <a:rPr lang="en-CA" i="1" u="sng" dirty="0">
                <a:hlinkClick r:id="rId4"/>
              </a:rPr>
              <a:t>Glance Across the Grades </a:t>
            </a:r>
            <a:r>
              <a:rPr lang="en-CA" dirty="0"/>
              <a:t>provides descriptions of big ideas within strands that can lead to making mathematics instruction more purposeful. Framing big ideas within mathematical content and learning experiences allows students to make essential connections between mathematical concepts and procedures. </a:t>
            </a:r>
            <a:endParaRPr lang="en-CA" altLang="en-US" sz="2000" dirty="0" smtClean="0"/>
          </a:p>
          <a:p>
            <a:endParaRPr lang="en-US" sz="2000" dirty="0" smtClean="0"/>
          </a:p>
          <a:p>
            <a:pPr lvl="0"/>
            <a:endParaRPr kumimoji="0" lang="en-US" sz="2000" b="0" i="0" u="none" strike="noStrike" kern="1200" cap="none" spc="0" normalizeH="0" baseline="0" noProof="0" dirty="0">
              <a:ln>
                <a:noFill/>
              </a:ln>
              <a:effectLst/>
              <a:uLnTx/>
              <a:uFillTx/>
              <a:latin typeface="Calibri"/>
              <a:ea typeface="+mn-ea"/>
              <a:cs typeface="+mn-cs"/>
            </a:endParaRPr>
          </a:p>
        </p:txBody>
      </p:sp>
      <p:sp>
        <p:nvSpPr>
          <p:cNvPr id="4" name="Google Shape;89;p15">
            <a:extLst>
              <a:ext uri="{FF2B5EF4-FFF2-40B4-BE49-F238E27FC236}">
                <a16:creationId xmlns:a16="http://schemas.microsoft.com/office/drawing/2014/main" id="{D48C0C84-2128-FF44-B693-8626BA6E5766}"/>
              </a:ext>
            </a:extLst>
          </p:cNvPr>
          <p:cNvSpPr txBox="1">
            <a:spLocks/>
          </p:cNvSpPr>
          <p:nvPr/>
        </p:nvSpPr>
        <p:spPr>
          <a:xfrm>
            <a:off x="505815" y="792554"/>
            <a:ext cx="6402000" cy="656418"/>
          </a:xfrm>
          <a:prstGeom prst="rect">
            <a:avLst/>
          </a:prstGeom>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CA" sz="3200" b="1" i="0" u="none" strike="noStrike" kern="1200" cap="none" spc="0" normalizeH="0" baseline="0" noProof="0" dirty="0" smtClean="0">
                <a:ln>
                  <a:noFill/>
                </a:ln>
                <a:solidFill>
                  <a:srgbClr val="70AD47"/>
                </a:solidFill>
                <a:effectLst/>
                <a:uLnTx/>
                <a:uFillTx/>
                <a:latin typeface="Montserrat" panose="020B0604020202020204" charset="0"/>
                <a:cs typeface="Arial"/>
                <a:sym typeface="Arial"/>
              </a:rPr>
              <a:t>Big Ideas</a:t>
            </a:r>
            <a:endParaRPr kumimoji="0" lang="en-CA" sz="3200" b="1" i="0" u="none" strike="noStrike" kern="1200" cap="none" spc="0" normalizeH="0" baseline="0" noProof="0" dirty="0">
              <a:ln>
                <a:noFill/>
              </a:ln>
              <a:solidFill>
                <a:srgbClr val="70AD47"/>
              </a:solidFill>
              <a:effectLst/>
              <a:uLnTx/>
              <a:uFillTx/>
              <a:latin typeface="Montserrat" panose="020B0604020202020204" charset="0"/>
              <a:cs typeface="Arial"/>
              <a:sym typeface="Arial"/>
            </a:endParaRPr>
          </a:p>
        </p:txBody>
      </p:sp>
      <p:grpSp>
        <p:nvGrpSpPr>
          <p:cNvPr id="5" name="Group 4"/>
          <p:cNvGrpSpPr/>
          <p:nvPr/>
        </p:nvGrpSpPr>
        <p:grpSpPr>
          <a:xfrm rot="582438">
            <a:off x="6887662" y="1835588"/>
            <a:ext cx="4758987" cy="2039744"/>
            <a:chOff x="154097" y="976941"/>
            <a:chExt cx="6706769" cy="2241201"/>
          </a:xfrm>
        </p:grpSpPr>
        <p:pic>
          <p:nvPicPr>
            <p:cNvPr id="6" name="Picture 5"/>
            <p:cNvPicPr/>
            <p:nvPr/>
          </p:nvPicPr>
          <p:blipFill>
            <a:blip r:embed="rId5" cstate="print"/>
            <a:srcRect/>
            <a:stretch>
              <a:fillRect/>
            </a:stretch>
          </p:blipFill>
          <p:spPr bwMode="auto">
            <a:xfrm rot="455678">
              <a:off x="3754672" y="976941"/>
              <a:ext cx="3106194" cy="1619048"/>
            </a:xfrm>
            <a:prstGeom prst="rect">
              <a:avLst/>
            </a:prstGeom>
            <a:noFill/>
            <a:ln w="9525">
              <a:noFill/>
              <a:miter lim="800000"/>
              <a:headEnd/>
              <a:tailEnd/>
            </a:ln>
          </p:spPr>
        </p:pic>
        <p:pic>
          <p:nvPicPr>
            <p:cNvPr id="7" name="Picture 6"/>
            <p:cNvPicPr/>
            <p:nvPr/>
          </p:nvPicPr>
          <p:blipFill>
            <a:blip r:embed="rId6" cstate="print"/>
            <a:srcRect/>
            <a:stretch>
              <a:fillRect/>
            </a:stretch>
          </p:blipFill>
          <p:spPr bwMode="auto">
            <a:xfrm rot="775662">
              <a:off x="2391059" y="1594678"/>
              <a:ext cx="3121985" cy="1623464"/>
            </a:xfrm>
            <a:prstGeom prst="rect">
              <a:avLst/>
            </a:prstGeom>
            <a:noFill/>
            <a:ln w="9525">
              <a:noFill/>
              <a:miter lim="800000"/>
              <a:headEnd/>
              <a:tailEnd/>
            </a:ln>
          </p:spPr>
        </p:pic>
        <p:pic>
          <p:nvPicPr>
            <p:cNvPr id="8" name="Picture 7"/>
            <p:cNvPicPr/>
            <p:nvPr/>
          </p:nvPicPr>
          <p:blipFill>
            <a:blip r:embed="rId7" cstate="print"/>
            <a:srcRect/>
            <a:stretch>
              <a:fillRect/>
            </a:stretch>
          </p:blipFill>
          <p:spPr bwMode="auto">
            <a:xfrm rot="21152354">
              <a:off x="154097" y="1016282"/>
              <a:ext cx="2938915" cy="1773945"/>
            </a:xfrm>
            <a:prstGeom prst="rect">
              <a:avLst/>
            </a:prstGeom>
            <a:noFill/>
            <a:ln w="9525">
              <a:noFill/>
              <a:miter lim="800000"/>
              <a:headEnd/>
              <a:tailEnd/>
            </a:ln>
          </p:spPr>
        </p:pic>
      </p:grpSp>
      <p:sp>
        <p:nvSpPr>
          <p:cNvPr id="9" name="Rectangle 8"/>
          <p:cNvSpPr/>
          <p:nvPr/>
        </p:nvSpPr>
        <p:spPr>
          <a:xfrm>
            <a:off x="8137364" y="4093773"/>
            <a:ext cx="2611741" cy="369332"/>
          </a:xfrm>
          <a:prstGeom prst="rect">
            <a:avLst/>
          </a:prstGeom>
        </p:spPr>
        <p:txBody>
          <a:bodyPr wrap="none">
            <a:spAutoFit/>
          </a:bodyPr>
          <a:lstStyle/>
          <a:p>
            <a:r>
              <a:rPr lang="en-CA" i="1" u="sng" dirty="0" smtClean="0">
                <a:hlinkClick r:id="rId4"/>
              </a:rPr>
              <a:t>Glance Across the Grades </a:t>
            </a:r>
            <a:endParaRPr lang="en-CA" dirty="0"/>
          </a:p>
        </p:txBody>
      </p:sp>
    </p:spTree>
    <p:extLst>
      <p:ext uri="{BB962C8B-B14F-4D97-AF65-F5344CB8AC3E}">
        <p14:creationId xmlns:p14="http://schemas.microsoft.com/office/powerpoint/2010/main" val="414263876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3" name="Round Diagonal Corner Rectangle 2">
            <a:extLst>
              <a:ext uri="{FF2B5EF4-FFF2-40B4-BE49-F238E27FC236}">
                <a16:creationId xmlns:a16="http://schemas.microsoft.com/office/drawing/2014/main" id="{BFA02294-7002-6347-BD03-F6D435E893BC}"/>
              </a:ext>
            </a:extLst>
          </p:cNvPr>
          <p:cNvSpPr/>
          <p:nvPr/>
        </p:nvSpPr>
        <p:spPr>
          <a:xfrm>
            <a:off x="97044" y="128565"/>
            <a:ext cx="11997911" cy="6607791"/>
          </a:xfrm>
          <a:prstGeom prst="round2DiagRect">
            <a:avLst/>
          </a:prstGeom>
          <a:noFill/>
          <a:ln w="38100">
            <a:solidFill>
              <a:srgbClr val="9203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22" name="TextBox 21">
            <a:extLst>
              <a:ext uri="{FF2B5EF4-FFF2-40B4-BE49-F238E27FC236}">
                <a16:creationId xmlns:a16="http://schemas.microsoft.com/office/drawing/2014/main" id="{5426E6A3-570D-9245-B1C4-C4CA4683A894}"/>
              </a:ext>
            </a:extLst>
          </p:cNvPr>
          <p:cNvSpPr txBox="1"/>
          <p:nvPr/>
        </p:nvSpPr>
        <p:spPr>
          <a:xfrm>
            <a:off x="1036958" y="437422"/>
            <a:ext cx="2721527" cy="420564"/>
          </a:xfrm>
          <a:prstGeom prst="rect">
            <a:avLst/>
          </a:prstGeom>
          <a:solidFill>
            <a:srgbClr val="C00000"/>
          </a:solidFill>
          <a:ln w="28575">
            <a:solidFill>
              <a:srgbClr val="920305"/>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33" b="0" i="0" u="none" strike="noStrike" kern="1200" cap="none" spc="0" normalizeH="0" baseline="0" noProof="0">
                <a:ln>
                  <a:noFill/>
                </a:ln>
                <a:solidFill>
                  <a:prstClr val="white"/>
                </a:solidFill>
                <a:effectLst/>
                <a:uLnTx/>
                <a:uFillTx/>
                <a:latin typeface="Cavolini" panose="03000502040302020204" pitchFamily="66" charset="0"/>
                <a:ea typeface="+mn-ea"/>
                <a:cs typeface="Cavolini" panose="03000502040302020204" pitchFamily="66" charset="0"/>
              </a:rPr>
              <a:t>Work it out</a:t>
            </a:r>
          </a:p>
        </p:txBody>
      </p:sp>
      <p:sp>
        <p:nvSpPr>
          <p:cNvPr id="27" name="Rectangle 26">
            <a:extLst>
              <a:ext uri="{FF2B5EF4-FFF2-40B4-BE49-F238E27FC236}">
                <a16:creationId xmlns:a16="http://schemas.microsoft.com/office/drawing/2014/main" id="{2FFE1002-E844-3642-A0B9-10BEEFD39A80}"/>
              </a:ext>
            </a:extLst>
          </p:cNvPr>
          <p:cNvSpPr/>
          <p:nvPr/>
        </p:nvSpPr>
        <p:spPr>
          <a:xfrm>
            <a:off x="200526" y="232206"/>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ask="http://schemas.microsoft.com/office/drawing/2018/sketchyshapes" xmlns="" sd="1219033472">
                  <a:prstGeom prst="rect">
                    <a:avLst/>
                  </a:prstGeom>
                  <ask:type>
                    <ask:lineSketchScribble/>
                  </ask:type>
                </ask:lineSketchStyleProps>
              </a:ext>
            </a:extLst>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4800" b="0" i="0" u="none" strike="noStrike" kern="1200" cap="none" spc="0" normalizeH="0" baseline="0" noProof="0">
                <a:ln>
                  <a:noFill/>
                </a:ln>
                <a:solidFill>
                  <a:prstClr val="black"/>
                </a:solidFill>
                <a:effectLst/>
                <a:uLnTx/>
                <a:uFillTx/>
                <a:latin typeface="Bradley Hand" pitchFamily="2" charset="77"/>
                <a:ea typeface="+mn-ea"/>
                <a:cs typeface="+mn-cs"/>
              </a:rPr>
              <a:t>2</a:t>
            </a:r>
            <a:endParaRPr kumimoji="0" lang="en-US" sz="4800" b="0" i="0" u="none" strike="noStrike" kern="1200" cap="none" spc="0" normalizeH="0" baseline="0" noProof="0">
              <a:ln>
                <a:noFill/>
              </a:ln>
              <a:solidFill>
                <a:prstClr val="black"/>
              </a:solidFill>
              <a:effectLst/>
              <a:uLnTx/>
              <a:uFillTx/>
              <a:latin typeface="Bradley Hand" pitchFamily="2" charset="77"/>
              <a:ea typeface="+mn-ea"/>
              <a:cs typeface="+mn-cs"/>
            </a:endParaRPr>
          </a:p>
        </p:txBody>
      </p:sp>
      <p:sp>
        <p:nvSpPr>
          <p:cNvPr id="4" name="TextBox 3"/>
          <p:cNvSpPr txBox="1"/>
          <p:nvPr/>
        </p:nvSpPr>
        <p:spPr>
          <a:xfrm>
            <a:off x="618742" y="1287168"/>
            <a:ext cx="11057997" cy="769441"/>
          </a:xfrm>
          <a:prstGeom prst="rect">
            <a:avLst/>
          </a:prstGeom>
          <a:noFill/>
        </p:spPr>
        <p:txBody>
          <a:bodyPr wrap="square" rtlCol="0">
            <a:spAutoFit/>
          </a:bodyPr>
          <a:lstStyle/>
          <a:p>
            <a:r>
              <a:rPr lang="en-US" sz="4400" dirty="0" smtClean="0"/>
              <a:t>What do you notice about this number path?</a:t>
            </a:r>
            <a:endParaRPr lang="en-CA" sz="4400" dirty="0"/>
          </a:p>
        </p:txBody>
      </p:sp>
      <p:sp>
        <p:nvSpPr>
          <p:cNvPr id="8" name="TextBox 7"/>
          <p:cNvSpPr txBox="1"/>
          <p:nvPr/>
        </p:nvSpPr>
        <p:spPr>
          <a:xfrm>
            <a:off x="6603102" y="3336484"/>
            <a:ext cx="4507808" cy="1459149"/>
          </a:xfrm>
          <a:prstGeom prst="rect">
            <a:avLst/>
          </a:prstGeom>
          <a:noFill/>
          <a:ln>
            <a:solidFill>
              <a:srgbClr val="7030A0"/>
            </a:solidFill>
          </a:ln>
        </p:spPr>
        <p:txBody>
          <a:bodyPr wrap="square" rtlCol="0">
            <a:spAutoFit/>
          </a:bodyPr>
          <a:lstStyle/>
          <a:p>
            <a:endParaRPr lang="en-CA"/>
          </a:p>
        </p:txBody>
      </p:sp>
      <p:sp>
        <p:nvSpPr>
          <p:cNvPr id="9" name="TextBox 8"/>
          <p:cNvSpPr txBox="1"/>
          <p:nvPr/>
        </p:nvSpPr>
        <p:spPr>
          <a:xfrm>
            <a:off x="725679" y="5036420"/>
            <a:ext cx="4507808" cy="1459149"/>
          </a:xfrm>
          <a:prstGeom prst="rect">
            <a:avLst/>
          </a:prstGeom>
          <a:noFill/>
          <a:ln>
            <a:solidFill>
              <a:srgbClr val="7030A0"/>
            </a:solidFill>
          </a:ln>
        </p:spPr>
        <p:txBody>
          <a:bodyPr wrap="square" rtlCol="0">
            <a:spAutoFit/>
          </a:bodyPr>
          <a:lstStyle/>
          <a:p>
            <a:endParaRPr lang="en-CA"/>
          </a:p>
        </p:txBody>
      </p:sp>
      <p:sp>
        <p:nvSpPr>
          <p:cNvPr id="10" name="TextBox 9"/>
          <p:cNvSpPr txBox="1"/>
          <p:nvPr/>
        </p:nvSpPr>
        <p:spPr>
          <a:xfrm>
            <a:off x="6603102" y="5036420"/>
            <a:ext cx="4507808" cy="1459149"/>
          </a:xfrm>
          <a:prstGeom prst="rect">
            <a:avLst/>
          </a:prstGeom>
          <a:noFill/>
          <a:ln>
            <a:solidFill>
              <a:srgbClr val="7030A0"/>
            </a:solidFill>
          </a:ln>
        </p:spPr>
        <p:txBody>
          <a:bodyPr wrap="square" rtlCol="0">
            <a:spAutoFit/>
          </a:bodyPr>
          <a:lstStyle/>
          <a:p>
            <a:endParaRPr lang="en-CA"/>
          </a:p>
        </p:txBody>
      </p:sp>
      <p:sp>
        <p:nvSpPr>
          <p:cNvPr id="11" name="TextBox 10"/>
          <p:cNvSpPr txBox="1"/>
          <p:nvPr/>
        </p:nvSpPr>
        <p:spPr>
          <a:xfrm>
            <a:off x="725679" y="3336483"/>
            <a:ext cx="4507808" cy="1459149"/>
          </a:xfrm>
          <a:prstGeom prst="rect">
            <a:avLst/>
          </a:prstGeom>
          <a:noFill/>
          <a:ln>
            <a:solidFill>
              <a:srgbClr val="7030A0"/>
            </a:solidFill>
          </a:ln>
        </p:spPr>
        <p:txBody>
          <a:bodyPr wrap="square" rtlCol="0">
            <a:spAutoFit/>
          </a:bodyPr>
          <a:lstStyle/>
          <a:p>
            <a:endParaRPr lang="en-CA"/>
          </a:p>
        </p:txBody>
      </p:sp>
      <p:pic>
        <p:nvPicPr>
          <p:cNvPr id="2" name="Picture 1"/>
          <p:cNvPicPr>
            <a:picLocks noChangeAspect="1"/>
          </p:cNvPicPr>
          <p:nvPr/>
        </p:nvPicPr>
        <p:blipFill>
          <a:blip r:embed="rId3"/>
          <a:stretch>
            <a:fillRect/>
          </a:stretch>
        </p:blipFill>
        <p:spPr>
          <a:xfrm>
            <a:off x="470717" y="1954714"/>
            <a:ext cx="10640193" cy="1196788"/>
          </a:xfrm>
          <a:prstGeom prst="rect">
            <a:avLst/>
          </a:prstGeom>
        </p:spPr>
      </p:pic>
    </p:spTree>
    <p:extLst>
      <p:ext uri="{BB962C8B-B14F-4D97-AF65-F5344CB8AC3E}">
        <p14:creationId xmlns:p14="http://schemas.microsoft.com/office/powerpoint/2010/main" val="416399665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3" name="Round Diagonal Corner Rectangle 2">
            <a:extLst>
              <a:ext uri="{FF2B5EF4-FFF2-40B4-BE49-F238E27FC236}">
                <a16:creationId xmlns:a16="http://schemas.microsoft.com/office/drawing/2014/main" id="{BFA02294-7002-6347-BD03-F6D435E893BC}"/>
              </a:ext>
            </a:extLst>
          </p:cNvPr>
          <p:cNvSpPr/>
          <p:nvPr/>
        </p:nvSpPr>
        <p:spPr>
          <a:xfrm>
            <a:off x="97044" y="128565"/>
            <a:ext cx="11997911" cy="6607791"/>
          </a:xfrm>
          <a:prstGeom prst="round2DiagRect">
            <a:avLst/>
          </a:prstGeom>
          <a:noFill/>
          <a:ln w="38100">
            <a:solidFill>
              <a:srgbClr val="9203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22" name="TextBox 21">
            <a:extLst>
              <a:ext uri="{FF2B5EF4-FFF2-40B4-BE49-F238E27FC236}">
                <a16:creationId xmlns:a16="http://schemas.microsoft.com/office/drawing/2014/main" id="{5426E6A3-570D-9245-B1C4-C4CA4683A894}"/>
              </a:ext>
            </a:extLst>
          </p:cNvPr>
          <p:cNvSpPr txBox="1"/>
          <p:nvPr/>
        </p:nvSpPr>
        <p:spPr>
          <a:xfrm>
            <a:off x="1036958" y="437422"/>
            <a:ext cx="2721527" cy="420564"/>
          </a:xfrm>
          <a:prstGeom prst="rect">
            <a:avLst/>
          </a:prstGeom>
          <a:solidFill>
            <a:srgbClr val="C00000"/>
          </a:solidFill>
          <a:ln w="28575">
            <a:solidFill>
              <a:srgbClr val="920305"/>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33" b="0" i="0" u="none" strike="noStrike" kern="1200" cap="none" spc="0" normalizeH="0" baseline="0" noProof="0">
                <a:ln>
                  <a:noFill/>
                </a:ln>
                <a:solidFill>
                  <a:prstClr val="white"/>
                </a:solidFill>
                <a:effectLst/>
                <a:uLnTx/>
                <a:uFillTx/>
                <a:latin typeface="Cavolini" panose="03000502040302020204" pitchFamily="66" charset="0"/>
                <a:ea typeface="+mn-ea"/>
                <a:cs typeface="Cavolini" panose="03000502040302020204" pitchFamily="66" charset="0"/>
              </a:rPr>
              <a:t>Work it out</a:t>
            </a:r>
          </a:p>
        </p:txBody>
      </p:sp>
      <p:sp>
        <p:nvSpPr>
          <p:cNvPr id="27" name="Rectangle 26">
            <a:extLst>
              <a:ext uri="{FF2B5EF4-FFF2-40B4-BE49-F238E27FC236}">
                <a16:creationId xmlns:a16="http://schemas.microsoft.com/office/drawing/2014/main" id="{2FFE1002-E844-3642-A0B9-10BEEFD39A80}"/>
              </a:ext>
            </a:extLst>
          </p:cNvPr>
          <p:cNvSpPr/>
          <p:nvPr/>
        </p:nvSpPr>
        <p:spPr>
          <a:xfrm>
            <a:off x="200526" y="232206"/>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ask="http://schemas.microsoft.com/office/drawing/2018/sketchyshapes" xmlns="" sd="1219033472">
                  <a:prstGeom prst="rect">
                    <a:avLst/>
                  </a:prstGeom>
                  <ask:type>
                    <ask:lineSketchScribble/>
                  </ask:type>
                </ask:lineSketchStyleProps>
              </a:ext>
            </a:extLst>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4800" b="0" i="0" u="none" strike="noStrike" kern="1200" cap="none" spc="0" normalizeH="0" baseline="0" noProof="0">
                <a:ln>
                  <a:noFill/>
                </a:ln>
                <a:solidFill>
                  <a:prstClr val="black"/>
                </a:solidFill>
                <a:effectLst/>
                <a:uLnTx/>
                <a:uFillTx/>
                <a:latin typeface="Bradley Hand" pitchFamily="2" charset="77"/>
                <a:ea typeface="+mn-ea"/>
                <a:cs typeface="+mn-cs"/>
              </a:rPr>
              <a:t>2</a:t>
            </a:r>
            <a:endParaRPr kumimoji="0" lang="en-US" sz="4800" b="0" i="0" u="none" strike="noStrike" kern="1200" cap="none" spc="0" normalizeH="0" baseline="0" noProof="0">
              <a:ln>
                <a:noFill/>
              </a:ln>
              <a:solidFill>
                <a:prstClr val="black"/>
              </a:solidFill>
              <a:effectLst/>
              <a:uLnTx/>
              <a:uFillTx/>
              <a:latin typeface="Bradley Hand" pitchFamily="2" charset="77"/>
              <a:ea typeface="+mn-ea"/>
              <a:cs typeface="+mn-cs"/>
            </a:endParaRPr>
          </a:p>
        </p:txBody>
      </p:sp>
      <p:sp>
        <p:nvSpPr>
          <p:cNvPr id="4" name="TextBox 3"/>
          <p:cNvSpPr txBox="1"/>
          <p:nvPr/>
        </p:nvSpPr>
        <p:spPr>
          <a:xfrm>
            <a:off x="618742" y="1822002"/>
            <a:ext cx="11057997" cy="769441"/>
          </a:xfrm>
          <a:prstGeom prst="rect">
            <a:avLst/>
          </a:prstGeom>
          <a:noFill/>
        </p:spPr>
        <p:txBody>
          <a:bodyPr wrap="square" rtlCol="0">
            <a:spAutoFit/>
          </a:bodyPr>
          <a:lstStyle/>
          <a:p>
            <a:r>
              <a:rPr lang="en-US" sz="4400"/>
              <a:t>Show 5!</a:t>
            </a:r>
            <a:endParaRPr lang="en-CA" sz="4400" dirty="0"/>
          </a:p>
        </p:txBody>
      </p:sp>
      <p:sp>
        <p:nvSpPr>
          <p:cNvPr id="2" name="Oval 1"/>
          <p:cNvSpPr/>
          <p:nvPr/>
        </p:nvSpPr>
        <p:spPr>
          <a:xfrm>
            <a:off x="3758485" y="5137090"/>
            <a:ext cx="2739919" cy="1230923"/>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Rounded Rectangular Callout 7"/>
          <p:cNvSpPr/>
          <p:nvPr/>
        </p:nvSpPr>
        <p:spPr>
          <a:xfrm>
            <a:off x="9293269" y="5603907"/>
            <a:ext cx="2187355" cy="877078"/>
          </a:xfrm>
          <a:prstGeom prst="wedgeRoundRectCallout">
            <a:avLst>
              <a:gd name="adj1" fmla="val -69155"/>
              <a:gd name="adj2" fmla="val 4276"/>
              <a:gd name="adj3" fmla="val 16667"/>
            </a:avLst>
          </a:prstGeom>
          <a:solidFill>
            <a:schemeClr val="accent6">
              <a:lumMod val="40000"/>
              <a:lumOff val="60000"/>
            </a:schemeClr>
          </a:solidFill>
          <a:ln>
            <a:solidFill>
              <a:srgbClr val="92D05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CA" b="1" dirty="0" smtClean="0"/>
              <a:t>Use Me:</a:t>
            </a:r>
          </a:p>
          <a:p>
            <a:pPr algn="ctr"/>
            <a:r>
              <a:rPr lang="en-CA" b="1" dirty="0" smtClean="0"/>
              <a:t>Move and stretch </a:t>
            </a:r>
            <a:endParaRPr lang="en-CA" b="1" dirty="0"/>
          </a:p>
        </p:txBody>
      </p:sp>
      <p:pic>
        <p:nvPicPr>
          <p:cNvPr id="9" name="Picture 8"/>
          <p:cNvPicPr>
            <a:picLocks noChangeAspect="1"/>
          </p:cNvPicPr>
          <p:nvPr/>
        </p:nvPicPr>
        <p:blipFill>
          <a:blip r:embed="rId3"/>
          <a:stretch>
            <a:fillRect/>
          </a:stretch>
        </p:blipFill>
        <p:spPr>
          <a:xfrm>
            <a:off x="618742" y="3252528"/>
            <a:ext cx="10640193" cy="1196788"/>
          </a:xfrm>
          <a:prstGeom prst="rect">
            <a:avLst/>
          </a:prstGeom>
        </p:spPr>
      </p:pic>
    </p:spTree>
    <p:extLst>
      <p:ext uri="{BB962C8B-B14F-4D97-AF65-F5344CB8AC3E}">
        <p14:creationId xmlns:p14="http://schemas.microsoft.com/office/powerpoint/2010/main" val="133444937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3" name="Round Diagonal Corner Rectangle 2">
            <a:extLst>
              <a:ext uri="{FF2B5EF4-FFF2-40B4-BE49-F238E27FC236}">
                <a16:creationId xmlns:a16="http://schemas.microsoft.com/office/drawing/2014/main" id="{BFA02294-7002-6347-BD03-F6D435E893BC}"/>
              </a:ext>
            </a:extLst>
          </p:cNvPr>
          <p:cNvSpPr/>
          <p:nvPr/>
        </p:nvSpPr>
        <p:spPr>
          <a:xfrm>
            <a:off x="97044" y="128565"/>
            <a:ext cx="11997911" cy="6607791"/>
          </a:xfrm>
          <a:prstGeom prst="round2DiagRect">
            <a:avLst/>
          </a:prstGeom>
          <a:noFill/>
          <a:ln w="38100">
            <a:solidFill>
              <a:srgbClr val="9203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22" name="TextBox 21">
            <a:extLst>
              <a:ext uri="{FF2B5EF4-FFF2-40B4-BE49-F238E27FC236}">
                <a16:creationId xmlns:a16="http://schemas.microsoft.com/office/drawing/2014/main" id="{5426E6A3-570D-9245-B1C4-C4CA4683A894}"/>
              </a:ext>
            </a:extLst>
          </p:cNvPr>
          <p:cNvSpPr txBox="1"/>
          <p:nvPr/>
        </p:nvSpPr>
        <p:spPr>
          <a:xfrm>
            <a:off x="1036958" y="437422"/>
            <a:ext cx="2721527" cy="420564"/>
          </a:xfrm>
          <a:prstGeom prst="rect">
            <a:avLst/>
          </a:prstGeom>
          <a:solidFill>
            <a:srgbClr val="C00000"/>
          </a:solidFill>
          <a:ln w="28575">
            <a:solidFill>
              <a:srgbClr val="920305"/>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33" b="0" i="0" u="none" strike="noStrike" kern="1200" cap="none" spc="0" normalizeH="0" baseline="0" noProof="0">
                <a:ln>
                  <a:noFill/>
                </a:ln>
                <a:solidFill>
                  <a:prstClr val="white"/>
                </a:solidFill>
                <a:effectLst/>
                <a:uLnTx/>
                <a:uFillTx/>
                <a:latin typeface="Cavolini" panose="03000502040302020204" pitchFamily="66" charset="0"/>
                <a:ea typeface="+mn-ea"/>
                <a:cs typeface="Cavolini" panose="03000502040302020204" pitchFamily="66" charset="0"/>
              </a:rPr>
              <a:t>Work it out</a:t>
            </a:r>
          </a:p>
        </p:txBody>
      </p:sp>
      <p:sp>
        <p:nvSpPr>
          <p:cNvPr id="27" name="Rectangle 26">
            <a:extLst>
              <a:ext uri="{FF2B5EF4-FFF2-40B4-BE49-F238E27FC236}">
                <a16:creationId xmlns:a16="http://schemas.microsoft.com/office/drawing/2014/main" id="{2FFE1002-E844-3642-A0B9-10BEEFD39A80}"/>
              </a:ext>
            </a:extLst>
          </p:cNvPr>
          <p:cNvSpPr/>
          <p:nvPr/>
        </p:nvSpPr>
        <p:spPr>
          <a:xfrm>
            <a:off x="200526" y="232206"/>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ask="http://schemas.microsoft.com/office/drawing/2018/sketchyshapes" xmlns="" sd="1219033472">
                  <a:prstGeom prst="rect">
                    <a:avLst/>
                  </a:prstGeom>
                  <ask:type>
                    <ask:lineSketchScribble/>
                  </ask:type>
                </ask:lineSketchStyleProps>
              </a:ext>
            </a:extLst>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4800" b="0" i="0" u="none" strike="noStrike" kern="1200" cap="none" spc="0" normalizeH="0" baseline="0" noProof="0">
                <a:ln>
                  <a:noFill/>
                </a:ln>
                <a:solidFill>
                  <a:prstClr val="black"/>
                </a:solidFill>
                <a:effectLst/>
                <a:uLnTx/>
                <a:uFillTx/>
                <a:latin typeface="Bradley Hand" pitchFamily="2" charset="77"/>
                <a:ea typeface="+mn-ea"/>
                <a:cs typeface="+mn-cs"/>
              </a:rPr>
              <a:t>2</a:t>
            </a:r>
            <a:endParaRPr kumimoji="0" lang="en-US" sz="4800" b="0" i="0" u="none" strike="noStrike" kern="1200" cap="none" spc="0" normalizeH="0" baseline="0" noProof="0">
              <a:ln>
                <a:noFill/>
              </a:ln>
              <a:solidFill>
                <a:prstClr val="black"/>
              </a:solidFill>
              <a:effectLst/>
              <a:uLnTx/>
              <a:uFillTx/>
              <a:latin typeface="Bradley Hand" pitchFamily="2" charset="77"/>
              <a:ea typeface="+mn-ea"/>
              <a:cs typeface="+mn-cs"/>
            </a:endParaRPr>
          </a:p>
        </p:txBody>
      </p:sp>
      <p:sp>
        <p:nvSpPr>
          <p:cNvPr id="4" name="TextBox 3"/>
          <p:cNvSpPr txBox="1"/>
          <p:nvPr/>
        </p:nvSpPr>
        <p:spPr>
          <a:xfrm>
            <a:off x="618742" y="1822002"/>
            <a:ext cx="11057997" cy="769441"/>
          </a:xfrm>
          <a:prstGeom prst="rect">
            <a:avLst/>
          </a:prstGeom>
          <a:noFill/>
        </p:spPr>
        <p:txBody>
          <a:bodyPr wrap="square" rtlCol="0">
            <a:spAutoFit/>
          </a:bodyPr>
          <a:lstStyle/>
          <a:p>
            <a:r>
              <a:rPr lang="en-US" sz="4400" dirty="0"/>
              <a:t>Show </a:t>
            </a:r>
            <a:r>
              <a:rPr lang="en-US" sz="4400" dirty="0" smtClean="0"/>
              <a:t>2!</a:t>
            </a:r>
            <a:endParaRPr lang="en-CA" sz="4400" dirty="0"/>
          </a:p>
        </p:txBody>
      </p:sp>
      <p:sp>
        <p:nvSpPr>
          <p:cNvPr id="7" name="Oval 6"/>
          <p:cNvSpPr/>
          <p:nvPr/>
        </p:nvSpPr>
        <p:spPr>
          <a:xfrm>
            <a:off x="6147740" y="5151232"/>
            <a:ext cx="2739919" cy="1230923"/>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Rounded Rectangular Callout 4"/>
          <p:cNvSpPr/>
          <p:nvPr/>
        </p:nvSpPr>
        <p:spPr>
          <a:xfrm>
            <a:off x="9293269" y="5603907"/>
            <a:ext cx="2187355" cy="877078"/>
          </a:xfrm>
          <a:prstGeom prst="wedgeRoundRectCallout">
            <a:avLst>
              <a:gd name="adj1" fmla="val -69155"/>
              <a:gd name="adj2" fmla="val 4276"/>
              <a:gd name="adj3" fmla="val 16667"/>
            </a:avLst>
          </a:prstGeom>
          <a:solidFill>
            <a:schemeClr val="accent6">
              <a:lumMod val="40000"/>
              <a:lumOff val="60000"/>
            </a:schemeClr>
          </a:solidFill>
          <a:ln>
            <a:solidFill>
              <a:srgbClr val="92D05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CA" b="1" dirty="0" smtClean="0"/>
              <a:t>Use Me:</a:t>
            </a:r>
          </a:p>
          <a:p>
            <a:pPr algn="ctr"/>
            <a:r>
              <a:rPr lang="en-CA" b="1" dirty="0" smtClean="0"/>
              <a:t>Move and stretch </a:t>
            </a:r>
            <a:endParaRPr lang="en-CA" b="1" dirty="0"/>
          </a:p>
        </p:txBody>
      </p:sp>
      <p:pic>
        <p:nvPicPr>
          <p:cNvPr id="9" name="Picture 8"/>
          <p:cNvPicPr>
            <a:picLocks noChangeAspect="1"/>
          </p:cNvPicPr>
          <p:nvPr/>
        </p:nvPicPr>
        <p:blipFill>
          <a:blip r:embed="rId3"/>
          <a:stretch>
            <a:fillRect/>
          </a:stretch>
        </p:blipFill>
        <p:spPr>
          <a:xfrm>
            <a:off x="618742" y="3252528"/>
            <a:ext cx="10640193" cy="1196788"/>
          </a:xfrm>
          <a:prstGeom prst="rect">
            <a:avLst/>
          </a:prstGeom>
        </p:spPr>
      </p:pic>
    </p:spTree>
    <p:extLst>
      <p:ext uri="{BB962C8B-B14F-4D97-AF65-F5344CB8AC3E}">
        <p14:creationId xmlns:p14="http://schemas.microsoft.com/office/powerpoint/2010/main" val="300800636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3" name="Round Diagonal Corner Rectangle 2">
            <a:extLst>
              <a:ext uri="{FF2B5EF4-FFF2-40B4-BE49-F238E27FC236}">
                <a16:creationId xmlns:a16="http://schemas.microsoft.com/office/drawing/2014/main" id="{BFA02294-7002-6347-BD03-F6D435E893BC}"/>
              </a:ext>
            </a:extLst>
          </p:cNvPr>
          <p:cNvSpPr/>
          <p:nvPr/>
        </p:nvSpPr>
        <p:spPr>
          <a:xfrm>
            <a:off x="97044" y="128565"/>
            <a:ext cx="11997911" cy="6607791"/>
          </a:xfrm>
          <a:prstGeom prst="round2DiagRect">
            <a:avLst/>
          </a:prstGeom>
          <a:noFill/>
          <a:ln w="38100">
            <a:solidFill>
              <a:srgbClr val="9203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22" name="TextBox 21">
            <a:extLst>
              <a:ext uri="{FF2B5EF4-FFF2-40B4-BE49-F238E27FC236}">
                <a16:creationId xmlns:a16="http://schemas.microsoft.com/office/drawing/2014/main" id="{5426E6A3-570D-9245-B1C4-C4CA4683A894}"/>
              </a:ext>
            </a:extLst>
          </p:cNvPr>
          <p:cNvSpPr txBox="1"/>
          <p:nvPr/>
        </p:nvSpPr>
        <p:spPr>
          <a:xfrm>
            <a:off x="1036958" y="437422"/>
            <a:ext cx="2721527" cy="420564"/>
          </a:xfrm>
          <a:prstGeom prst="rect">
            <a:avLst/>
          </a:prstGeom>
          <a:solidFill>
            <a:srgbClr val="C00000"/>
          </a:solidFill>
          <a:ln w="28575">
            <a:solidFill>
              <a:srgbClr val="920305"/>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33" b="0" i="0" u="none" strike="noStrike" kern="1200" cap="none" spc="0" normalizeH="0" baseline="0" noProof="0">
                <a:ln>
                  <a:noFill/>
                </a:ln>
                <a:solidFill>
                  <a:prstClr val="white"/>
                </a:solidFill>
                <a:effectLst/>
                <a:uLnTx/>
                <a:uFillTx/>
                <a:latin typeface="Cavolini" panose="03000502040302020204" pitchFamily="66" charset="0"/>
                <a:ea typeface="+mn-ea"/>
                <a:cs typeface="Cavolini" panose="03000502040302020204" pitchFamily="66" charset="0"/>
              </a:rPr>
              <a:t>Work it out</a:t>
            </a:r>
          </a:p>
        </p:txBody>
      </p:sp>
      <p:sp>
        <p:nvSpPr>
          <p:cNvPr id="27" name="Rectangle 26">
            <a:extLst>
              <a:ext uri="{FF2B5EF4-FFF2-40B4-BE49-F238E27FC236}">
                <a16:creationId xmlns:a16="http://schemas.microsoft.com/office/drawing/2014/main" id="{2FFE1002-E844-3642-A0B9-10BEEFD39A80}"/>
              </a:ext>
            </a:extLst>
          </p:cNvPr>
          <p:cNvSpPr/>
          <p:nvPr/>
        </p:nvSpPr>
        <p:spPr>
          <a:xfrm>
            <a:off x="200526" y="232206"/>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ask="http://schemas.microsoft.com/office/drawing/2018/sketchyshapes" xmlns="" sd="1219033472">
                  <a:prstGeom prst="rect">
                    <a:avLst/>
                  </a:prstGeom>
                  <ask:type>
                    <ask:lineSketchScribble/>
                  </ask:type>
                </ask:lineSketchStyleProps>
              </a:ext>
            </a:extLst>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4800" b="0" i="0" u="none" strike="noStrike" kern="1200" cap="none" spc="0" normalizeH="0" baseline="0" noProof="0">
                <a:ln>
                  <a:noFill/>
                </a:ln>
                <a:solidFill>
                  <a:prstClr val="black"/>
                </a:solidFill>
                <a:effectLst/>
                <a:uLnTx/>
                <a:uFillTx/>
                <a:latin typeface="Bradley Hand" pitchFamily="2" charset="77"/>
                <a:ea typeface="+mn-ea"/>
                <a:cs typeface="+mn-cs"/>
              </a:rPr>
              <a:t>2</a:t>
            </a:r>
            <a:endParaRPr kumimoji="0" lang="en-US" sz="4800" b="0" i="0" u="none" strike="noStrike" kern="1200" cap="none" spc="0" normalizeH="0" baseline="0" noProof="0">
              <a:ln>
                <a:noFill/>
              </a:ln>
              <a:solidFill>
                <a:prstClr val="black"/>
              </a:solidFill>
              <a:effectLst/>
              <a:uLnTx/>
              <a:uFillTx/>
              <a:latin typeface="Bradley Hand" pitchFamily="2" charset="77"/>
              <a:ea typeface="+mn-ea"/>
              <a:cs typeface="+mn-cs"/>
            </a:endParaRPr>
          </a:p>
        </p:txBody>
      </p:sp>
      <p:sp>
        <p:nvSpPr>
          <p:cNvPr id="4" name="TextBox 3"/>
          <p:cNvSpPr txBox="1"/>
          <p:nvPr/>
        </p:nvSpPr>
        <p:spPr>
          <a:xfrm>
            <a:off x="442896" y="1933991"/>
            <a:ext cx="11057997" cy="769441"/>
          </a:xfrm>
          <a:prstGeom prst="rect">
            <a:avLst/>
          </a:prstGeom>
          <a:noFill/>
        </p:spPr>
        <p:txBody>
          <a:bodyPr wrap="square" rtlCol="0">
            <a:spAutoFit/>
          </a:bodyPr>
          <a:lstStyle/>
          <a:p>
            <a:r>
              <a:rPr lang="en-US" sz="4400" dirty="0"/>
              <a:t>Show </a:t>
            </a:r>
            <a:r>
              <a:rPr lang="en-US" sz="4400" dirty="0" smtClean="0"/>
              <a:t>1!</a:t>
            </a:r>
            <a:endParaRPr lang="en-CA" sz="4400" dirty="0"/>
          </a:p>
        </p:txBody>
      </p:sp>
      <p:sp>
        <p:nvSpPr>
          <p:cNvPr id="2" name="Oval 1"/>
          <p:cNvSpPr/>
          <p:nvPr/>
        </p:nvSpPr>
        <p:spPr>
          <a:xfrm>
            <a:off x="4738883" y="5277908"/>
            <a:ext cx="3940055" cy="1203077"/>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Rounded Rectangular Callout 7"/>
          <p:cNvSpPr/>
          <p:nvPr/>
        </p:nvSpPr>
        <p:spPr>
          <a:xfrm>
            <a:off x="9293269" y="5603907"/>
            <a:ext cx="2187355" cy="877078"/>
          </a:xfrm>
          <a:prstGeom prst="wedgeRoundRectCallout">
            <a:avLst>
              <a:gd name="adj1" fmla="val -69155"/>
              <a:gd name="adj2" fmla="val 4276"/>
              <a:gd name="adj3" fmla="val 16667"/>
            </a:avLst>
          </a:prstGeom>
          <a:solidFill>
            <a:schemeClr val="accent6">
              <a:lumMod val="40000"/>
              <a:lumOff val="60000"/>
            </a:schemeClr>
          </a:solidFill>
          <a:ln>
            <a:solidFill>
              <a:srgbClr val="92D05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CA" b="1" dirty="0" smtClean="0"/>
              <a:t>Use Me:</a:t>
            </a:r>
          </a:p>
          <a:p>
            <a:pPr algn="ctr"/>
            <a:r>
              <a:rPr lang="en-CA" b="1" dirty="0" smtClean="0"/>
              <a:t>Move and stretch </a:t>
            </a:r>
            <a:endParaRPr lang="en-CA" b="1" dirty="0"/>
          </a:p>
        </p:txBody>
      </p:sp>
      <p:pic>
        <p:nvPicPr>
          <p:cNvPr id="9" name="Picture 8"/>
          <p:cNvPicPr>
            <a:picLocks noChangeAspect="1"/>
          </p:cNvPicPr>
          <p:nvPr/>
        </p:nvPicPr>
        <p:blipFill>
          <a:blip r:embed="rId3"/>
          <a:stretch>
            <a:fillRect/>
          </a:stretch>
        </p:blipFill>
        <p:spPr>
          <a:xfrm>
            <a:off x="618742" y="3160067"/>
            <a:ext cx="10640193" cy="1196788"/>
          </a:xfrm>
          <a:prstGeom prst="rect">
            <a:avLst/>
          </a:prstGeom>
        </p:spPr>
      </p:pic>
    </p:spTree>
    <p:extLst>
      <p:ext uri="{BB962C8B-B14F-4D97-AF65-F5344CB8AC3E}">
        <p14:creationId xmlns:p14="http://schemas.microsoft.com/office/powerpoint/2010/main" val="307572396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3" name="Round Diagonal Corner Rectangle 2">
            <a:extLst>
              <a:ext uri="{FF2B5EF4-FFF2-40B4-BE49-F238E27FC236}">
                <a16:creationId xmlns:a16="http://schemas.microsoft.com/office/drawing/2014/main" id="{BFA02294-7002-6347-BD03-F6D435E893BC}"/>
              </a:ext>
            </a:extLst>
          </p:cNvPr>
          <p:cNvSpPr/>
          <p:nvPr/>
        </p:nvSpPr>
        <p:spPr>
          <a:xfrm>
            <a:off x="97044" y="128565"/>
            <a:ext cx="11997911" cy="6607791"/>
          </a:xfrm>
          <a:prstGeom prst="round2DiagRect">
            <a:avLst/>
          </a:prstGeom>
          <a:noFill/>
          <a:ln w="38100">
            <a:solidFill>
              <a:srgbClr val="9203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22" name="TextBox 21">
            <a:extLst>
              <a:ext uri="{FF2B5EF4-FFF2-40B4-BE49-F238E27FC236}">
                <a16:creationId xmlns:a16="http://schemas.microsoft.com/office/drawing/2014/main" id="{5426E6A3-570D-9245-B1C4-C4CA4683A894}"/>
              </a:ext>
            </a:extLst>
          </p:cNvPr>
          <p:cNvSpPr txBox="1"/>
          <p:nvPr/>
        </p:nvSpPr>
        <p:spPr>
          <a:xfrm>
            <a:off x="1036958" y="437422"/>
            <a:ext cx="2721527" cy="420564"/>
          </a:xfrm>
          <a:prstGeom prst="rect">
            <a:avLst/>
          </a:prstGeom>
          <a:solidFill>
            <a:srgbClr val="C00000"/>
          </a:solidFill>
          <a:ln w="28575">
            <a:solidFill>
              <a:srgbClr val="920305"/>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33" b="0" i="0" u="none" strike="noStrike" kern="1200" cap="none" spc="0" normalizeH="0" baseline="0" noProof="0">
                <a:ln>
                  <a:noFill/>
                </a:ln>
                <a:solidFill>
                  <a:prstClr val="white"/>
                </a:solidFill>
                <a:effectLst/>
                <a:uLnTx/>
                <a:uFillTx/>
                <a:latin typeface="Cavolini" panose="03000502040302020204" pitchFamily="66" charset="0"/>
                <a:ea typeface="+mn-ea"/>
                <a:cs typeface="Cavolini" panose="03000502040302020204" pitchFamily="66" charset="0"/>
              </a:rPr>
              <a:t>Work it out</a:t>
            </a:r>
          </a:p>
        </p:txBody>
      </p:sp>
      <p:sp>
        <p:nvSpPr>
          <p:cNvPr id="27" name="Rectangle 26">
            <a:extLst>
              <a:ext uri="{FF2B5EF4-FFF2-40B4-BE49-F238E27FC236}">
                <a16:creationId xmlns:a16="http://schemas.microsoft.com/office/drawing/2014/main" id="{2FFE1002-E844-3642-A0B9-10BEEFD39A80}"/>
              </a:ext>
            </a:extLst>
          </p:cNvPr>
          <p:cNvSpPr/>
          <p:nvPr/>
        </p:nvSpPr>
        <p:spPr>
          <a:xfrm>
            <a:off x="200526" y="232206"/>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ask="http://schemas.microsoft.com/office/drawing/2018/sketchyshapes" xmlns="" sd="1219033472">
                  <a:prstGeom prst="rect">
                    <a:avLst/>
                  </a:prstGeom>
                  <ask:type>
                    <ask:lineSketchScribble/>
                  </ask:type>
                </ask:lineSketchStyleProps>
              </a:ext>
            </a:extLst>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4800" b="0" i="0" u="none" strike="noStrike" kern="1200" cap="none" spc="0" normalizeH="0" baseline="0" noProof="0">
                <a:ln>
                  <a:noFill/>
                </a:ln>
                <a:solidFill>
                  <a:prstClr val="black"/>
                </a:solidFill>
                <a:effectLst/>
                <a:uLnTx/>
                <a:uFillTx/>
                <a:latin typeface="Bradley Hand" pitchFamily="2" charset="77"/>
                <a:ea typeface="+mn-ea"/>
                <a:cs typeface="+mn-cs"/>
              </a:rPr>
              <a:t>2</a:t>
            </a:r>
            <a:endParaRPr kumimoji="0" lang="en-US" sz="4800" b="0" i="0" u="none" strike="noStrike" kern="1200" cap="none" spc="0" normalizeH="0" baseline="0" noProof="0">
              <a:ln>
                <a:noFill/>
              </a:ln>
              <a:solidFill>
                <a:prstClr val="black"/>
              </a:solidFill>
              <a:effectLst/>
              <a:uLnTx/>
              <a:uFillTx/>
              <a:latin typeface="Bradley Hand" pitchFamily="2" charset="77"/>
              <a:ea typeface="+mn-ea"/>
              <a:cs typeface="+mn-cs"/>
            </a:endParaRPr>
          </a:p>
        </p:txBody>
      </p:sp>
      <p:sp>
        <p:nvSpPr>
          <p:cNvPr id="4" name="TextBox 3"/>
          <p:cNvSpPr txBox="1"/>
          <p:nvPr/>
        </p:nvSpPr>
        <p:spPr>
          <a:xfrm>
            <a:off x="442896" y="1933991"/>
            <a:ext cx="11057997" cy="769441"/>
          </a:xfrm>
          <a:prstGeom prst="rect">
            <a:avLst/>
          </a:prstGeom>
          <a:noFill/>
        </p:spPr>
        <p:txBody>
          <a:bodyPr wrap="square" rtlCol="0">
            <a:spAutoFit/>
          </a:bodyPr>
          <a:lstStyle/>
          <a:p>
            <a:r>
              <a:rPr lang="en-US" sz="4400" dirty="0"/>
              <a:t>Show 3</a:t>
            </a:r>
            <a:r>
              <a:rPr lang="en-US" sz="4400" dirty="0" smtClean="0"/>
              <a:t>!</a:t>
            </a:r>
            <a:endParaRPr lang="en-CA" sz="4400" dirty="0"/>
          </a:p>
        </p:txBody>
      </p:sp>
      <p:sp>
        <p:nvSpPr>
          <p:cNvPr id="2" name="Oval 1"/>
          <p:cNvSpPr/>
          <p:nvPr/>
        </p:nvSpPr>
        <p:spPr>
          <a:xfrm>
            <a:off x="4945505" y="5603907"/>
            <a:ext cx="2777909" cy="877078"/>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Rounded Rectangular Callout 7"/>
          <p:cNvSpPr/>
          <p:nvPr/>
        </p:nvSpPr>
        <p:spPr>
          <a:xfrm>
            <a:off x="9293269" y="5603907"/>
            <a:ext cx="2187355" cy="877078"/>
          </a:xfrm>
          <a:prstGeom prst="wedgeRoundRectCallout">
            <a:avLst>
              <a:gd name="adj1" fmla="val -69155"/>
              <a:gd name="adj2" fmla="val 4276"/>
              <a:gd name="adj3" fmla="val 16667"/>
            </a:avLst>
          </a:prstGeom>
          <a:solidFill>
            <a:schemeClr val="accent6">
              <a:lumMod val="40000"/>
              <a:lumOff val="60000"/>
            </a:schemeClr>
          </a:solidFill>
          <a:ln>
            <a:solidFill>
              <a:srgbClr val="92D05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CA" b="1" dirty="0" smtClean="0"/>
              <a:t>Use Me:</a:t>
            </a:r>
          </a:p>
          <a:p>
            <a:pPr algn="ctr"/>
            <a:r>
              <a:rPr lang="en-CA" b="1" dirty="0" smtClean="0"/>
              <a:t>Move and stretch </a:t>
            </a:r>
            <a:endParaRPr lang="en-CA" b="1" dirty="0"/>
          </a:p>
        </p:txBody>
      </p:sp>
      <p:pic>
        <p:nvPicPr>
          <p:cNvPr id="9" name="Picture 8"/>
          <p:cNvPicPr>
            <a:picLocks noChangeAspect="1"/>
          </p:cNvPicPr>
          <p:nvPr/>
        </p:nvPicPr>
        <p:blipFill>
          <a:blip r:embed="rId3"/>
          <a:stretch>
            <a:fillRect/>
          </a:stretch>
        </p:blipFill>
        <p:spPr>
          <a:xfrm>
            <a:off x="618742" y="3053970"/>
            <a:ext cx="10640193" cy="1196788"/>
          </a:xfrm>
          <a:prstGeom prst="rect">
            <a:avLst/>
          </a:prstGeom>
        </p:spPr>
      </p:pic>
    </p:spTree>
    <p:extLst>
      <p:ext uri="{BB962C8B-B14F-4D97-AF65-F5344CB8AC3E}">
        <p14:creationId xmlns:p14="http://schemas.microsoft.com/office/powerpoint/2010/main" val="123124718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3" name="Round Diagonal Corner Rectangle 2">
            <a:extLst>
              <a:ext uri="{FF2B5EF4-FFF2-40B4-BE49-F238E27FC236}">
                <a16:creationId xmlns:a16="http://schemas.microsoft.com/office/drawing/2014/main" id="{BFA02294-7002-6347-BD03-F6D435E893BC}"/>
              </a:ext>
            </a:extLst>
          </p:cNvPr>
          <p:cNvSpPr/>
          <p:nvPr/>
        </p:nvSpPr>
        <p:spPr>
          <a:xfrm>
            <a:off x="97044" y="128565"/>
            <a:ext cx="11997911" cy="6607791"/>
          </a:xfrm>
          <a:prstGeom prst="round2DiagRect">
            <a:avLst/>
          </a:prstGeom>
          <a:noFill/>
          <a:ln w="38100">
            <a:solidFill>
              <a:srgbClr val="9203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22" name="TextBox 21">
            <a:extLst>
              <a:ext uri="{FF2B5EF4-FFF2-40B4-BE49-F238E27FC236}">
                <a16:creationId xmlns:a16="http://schemas.microsoft.com/office/drawing/2014/main" id="{5426E6A3-570D-9245-B1C4-C4CA4683A894}"/>
              </a:ext>
            </a:extLst>
          </p:cNvPr>
          <p:cNvSpPr txBox="1"/>
          <p:nvPr/>
        </p:nvSpPr>
        <p:spPr>
          <a:xfrm>
            <a:off x="1036958" y="437422"/>
            <a:ext cx="2721527" cy="420564"/>
          </a:xfrm>
          <a:prstGeom prst="rect">
            <a:avLst/>
          </a:prstGeom>
          <a:solidFill>
            <a:srgbClr val="C00000"/>
          </a:solidFill>
          <a:ln w="28575">
            <a:solidFill>
              <a:srgbClr val="920305"/>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33" b="0" i="0" u="none" strike="noStrike" kern="1200" cap="none" spc="0" normalizeH="0" baseline="0" noProof="0">
                <a:ln>
                  <a:noFill/>
                </a:ln>
                <a:solidFill>
                  <a:prstClr val="white"/>
                </a:solidFill>
                <a:effectLst/>
                <a:uLnTx/>
                <a:uFillTx/>
                <a:latin typeface="Cavolini" panose="03000502040302020204" pitchFamily="66" charset="0"/>
                <a:ea typeface="+mn-ea"/>
                <a:cs typeface="Cavolini" panose="03000502040302020204" pitchFamily="66" charset="0"/>
              </a:rPr>
              <a:t>Work it out</a:t>
            </a:r>
          </a:p>
        </p:txBody>
      </p:sp>
      <p:sp>
        <p:nvSpPr>
          <p:cNvPr id="27" name="Rectangle 26">
            <a:extLst>
              <a:ext uri="{FF2B5EF4-FFF2-40B4-BE49-F238E27FC236}">
                <a16:creationId xmlns:a16="http://schemas.microsoft.com/office/drawing/2014/main" id="{2FFE1002-E844-3642-A0B9-10BEEFD39A80}"/>
              </a:ext>
            </a:extLst>
          </p:cNvPr>
          <p:cNvSpPr/>
          <p:nvPr/>
        </p:nvSpPr>
        <p:spPr>
          <a:xfrm>
            <a:off x="200526" y="232206"/>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ask="http://schemas.microsoft.com/office/drawing/2018/sketchyshapes" xmlns="" sd="1219033472">
                  <a:prstGeom prst="rect">
                    <a:avLst/>
                  </a:prstGeom>
                  <ask:type>
                    <ask:lineSketchScribble/>
                  </ask:type>
                </ask:lineSketchStyleProps>
              </a:ext>
            </a:extLst>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4800" b="0" i="0" u="none" strike="noStrike" kern="1200" cap="none" spc="0" normalizeH="0" baseline="0" noProof="0">
                <a:ln>
                  <a:noFill/>
                </a:ln>
                <a:solidFill>
                  <a:prstClr val="black"/>
                </a:solidFill>
                <a:effectLst/>
                <a:uLnTx/>
                <a:uFillTx/>
                <a:latin typeface="Bradley Hand" pitchFamily="2" charset="77"/>
                <a:ea typeface="+mn-ea"/>
                <a:cs typeface="+mn-cs"/>
              </a:rPr>
              <a:t>2</a:t>
            </a:r>
            <a:endParaRPr kumimoji="0" lang="en-US" sz="4800" b="0" i="0" u="none" strike="noStrike" kern="1200" cap="none" spc="0" normalizeH="0" baseline="0" noProof="0">
              <a:ln>
                <a:noFill/>
              </a:ln>
              <a:solidFill>
                <a:prstClr val="black"/>
              </a:solidFill>
              <a:effectLst/>
              <a:uLnTx/>
              <a:uFillTx/>
              <a:latin typeface="Bradley Hand" pitchFamily="2" charset="77"/>
              <a:ea typeface="+mn-ea"/>
              <a:cs typeface="+mn-cs"/>
            </a:endParaRPr>
          </a:p>
        </p:txBody>
      </p:sp>
      <p:sp>
        <p:nvSpPr>
          <p:cNvPr id="4" name="TextBox 3"/>
          <p:cNvSpPr txBox="1"/>
          <p:nvPr/>
        </p:nvSpPr>
        <p:spPr>
          <a:xfrm>
            <a:off x="442896" y="1933991"/>
            <a:ext cx="11057997" cy="769441"/>
          </a:xfrm>
          <a:prstGeom prst="rect">
            <a:avLst/>
          </a:prstGeom>
          <a:noFill/>
        </p:spPr>
        <p:txBody>
          <a:bodyPr wrap="square" rtlCol="0">
            <a:spAutoFit/>
          </a:bodyPr>
          <a:lstStyle/>
          <a:p>
            <a:r>
              <a:rPr lang="en-US" sz="4400" dirty="0"/>
              <a:t>Show </a:t>
            </a:r>
            <a:r>
              <a:rPr lang="en-US" sz="4400" dirty="0" smtClean="0"/>
              <a:t>7!</a:t>
            </a:r>
            <a:endParaRPr lang="en-CA" sz="4400" dirty="0"/>
          </a:p>
        </p:txBody>
      </p:sp>
      <p:sp>
        <p:nvSpPr>
          <p:cNvPr id="2" name="Oval 1"/>
          <p:cNvSpPr/>
          <p:nvPr/>
        </p:nvSpPr>
        <p:spPr>
          <a:xfrm>
            <a:off x="5141448" y="5292593"/>
            <a:ext cx="3537490" cy="1203077"/>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Rounded Rectangular Callout 7"/>
          <p:cNvSpPr/>
          <p:nvPr/>
        </p:nvSpPr>
        <p:spPr>
          <a:xfrm>
            <a:off x="9293269" y="5603907"/>
            <a:ext cx="2187355" cy="877078"/>
          </a:xfrm>
          <a:prstGeom prst="wedgeRoundRectCallout">
            <a:avLst>
              <a:gd name="adj1" fmla="val -69155"/>
              <a:gd name="adj2" fmla="val 4276"/>
              <a:gd name="adj3" fmla="val 16667"/>
            </a:avLst>
          </a:prstGeom>
          <a:solidFill>
            <a:schemeClr val="accent6">
              <a:lumMod val="40000"/>
              <a:lumOff val="60000"/>
            </a:schemeClr>
          </a:solidFill>
          <a:ln>
            <a:solidFill>
              <a:srgbClr val="92D05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CA" b="1" dirty="0" smtClean="0"/>
              <a:t>Use Me:</a:t>
            </a:r>
          </a:p>
          <a:p>
            <a:pPr algn="ctr"/>
            <a:r>
              <a:rPr lang="en-CA" b="1" dirty="0" smtClean="0"/>
              <a:t>Move and stretch </a:t>
            </a:r>
            <a:endParaRPr lang="en-CA" b="1" dirty="0"/>
          </a:p>
        </p:txBody>
      </p:sp>
      <p:pic>
        <p:nvPicPr>
          <p:cNvPr id="9" name="Picture 8"/>
          <p:cNvPicPr>
            <a:picLocks noChangeAspect="1"/>
          </p:cNvPicPr>
          <p:nvPr/>
        </p:nvPicPr>
        <p:blipFill>
          <a:blip r:embed="rId3"/>
          <a:stretch>
            <a:fillRect/>
          </a:stretch>
        </p:blipFill>
        <p:spPr>
          <a:xfrm>
            <a:off x="618742" y="3053970"/>
            <a:ext cx="10640193" cy="1196788"/>
          </a:xfrm>
          <a:prstGeom prst="rect">
            <a:avLst/>
          </a:prstGeom>
        </p:spPr>
      </p:pic>
    </p:spTree>
    <p:extLst>
      <p:ext uri="{BB962C8B-B14F-4D97-AF65-F5344CB8AC3E}">
        <p14:creationId xmlns:p14="http://schemas.microsoft.com/office/powerpoint/2010/main" val="23572418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3" name="Round Diagonal Corner Rectangle 2">
            <a:extLst>
              <a:ext uri="{FF2B5EF4-FFF2-40B4-BE49-F238E27FC236}">
                <a16:creationId xmlns:a16="http://schemas.microsoft.com/office/drawing/2014/main" id="{BFA02294-7002-6347-BD03-F6D435E893BC}"/>
              </a:ext>
            </a:extLst>
          </p:cNvPr>
          <p:cNvSpPr/>
          <p:nvPr/>
        </p:nvSpPr>
        <p:spPr>
          <a:xfrm>
            <a:off x="97044" y="128565"/>
            <a:ext cx="11997911" cy="6607791"/>
          </a:xfrm>
          <a:prstGeom prst="round2DiagRect">
            <a:avLst/>
          </a:prstGeom>
          <a:noFill/>
          <a:ln w="38100">
            <a:solidFill>
              <a:srgbClr val="9203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22" name="TextBox 21">
            <a:extLst>
              <a:ext uri="{FF2B5EF4-FFF2-40B4-BE49-F238E27FC236}">
                <a16:creationId xmlns:a16="http://schemas.microsoft.com/office/drawing/2014/main" id="{5426E6A3-570D-9245-B1C4-C4CA4683A894}"/>
              </a:ext>
            </a:extLst>
          </p:cNvPr>
          <p:cNvSpPr txBox="1"/>
          <p:nvPr/>
        </p:nvSpPr>
        <p:spPr>
          <a:xfrm>
            <a:off x="1036958" y="437422"/>
            <a:ext cx="2721527" cy="420564"/>
          </a:xfrm>
          <a:prstGeom prst="rect">
            <a:avLst/>
          </a:prstGeom>
          <a:solidFill>
            <a:srgbClr val="C00000"/>
          </a:solidFill>
          <a:ln w="28575">
            <a:solidFill>
              <a:srgbClr val="920305"/>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33" b="0" i="0" u="none" strike="noStrike" kern="1200" cap="none" spc="0" normalizeH="0" baseline="0" noProof="0">
                <a:ln>
                  <a:noFill/>
                </a:ln>
                <a:solidFill>
                  <a:prstClr val="white"/>
                </a:solidFill>
                <a:effectLst/>
                <a:uLnTx/>
                <a:uFillTx/>
                <a:latin typeface="Cavolini" panose="03000502040302020204" pitchFamily="66" charset="0"/>
                <a:ea typeface="+mn-ea"/>
                <a:cs typeface="Cavolini" panose="03000502040302020204" pitchFamily="66" charset="0"/>
              </a:rPr>
              <a:t>Work it out</a:t>
            </a:r>
          </a:p>
        </p:txBody>
      </p:sp>
      <p:sp>
        <p:nvSpPr>
          <p:cNvPr id="27" name="Rectangle 26">
            <a:extLst>
              <a:ext uri="{FF2B5EF4-FFF2-40B4-BE49-F238E27FC236}">
                <a16:creationId xmlns:a16="http://schemas.microsoft.com/office/drawing/2014/main" id="{2FFE1002-E844-3642-A0B9-10BEEFD39A80}"/>
              </a:ext>
            </a:extLst>
          </p:cNvPr>
          <p:cNvSpPr/>
          <p:nvPr/>
        </p:nvSpPr>
        <p:spPr>
          <a:xfrm>
            <a:off x="200526" y="232206"/>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ask="http://schemas.microsoft.com/office/drawing/2018/sketchyshapes" xmlns="" sd="1219033472">
                  <a:prstGeom prst="rect">
                    <a:avLst/>
                  </a:prstGeom>
                  <ask:type>
                    <ask:lineSketchScribble/>
                  </ask:type>
                </ask:lineSketchStyleProps>
              </a:ext>
            </a:extLst>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4800" b="0" i="0" u="none" strike="noStrike" kern="1200" cap="none" spc="0" normalizeH="0" baseline="0" noProof="0">
                <a:ln>
                  <a:noFill/>
                </a:ln>
                <a:solidFill>
                  <a:prstClr val="black"/>
                </a:solidFill>
                <a:effectLst/>
                <a:uLnTx/>
                <a:uFillTx/>
                <a:latin typeface="Bradley Hand" pitchFamily="2" charset="77"/>
                <a:ea typeface="+mn-ea"/>
                <a:cs typeface="+mn-cs"/>
              </a:rPr>
              <a:t>2</a:t>
            </a:r>
            <a:endParaRPr kumimoji="0" lang="en-US" sz="4800" b="0" i="0" u="none" strike="noStrike" kern="1200" cap="none" spc="0" normalizeH="0" baseline="0" noProof="0">
              <a:ln>
                <a:noFill/>
              </a:ln>
              <a:solidFill>
                <a:prstClr val="black"/>
              </a:solidFill>
              <a:effectLst/>
              <a:uLnTx/>
              <a:uFillTx/>
              <a:latin typeface="Bradley Hand" pitchFamily="2" charset="77"/>
              <a:ea typeface="+mn-ea"/>
              <a:cs typeface="+mn-cs"/>
            </a:endParaRPr>
          </a:p>
        </p:txBody>
      </p:sp>
      <p:sp>
        <p:nvSpPr>
          <p:cNvPr id="4" name="TextBox 3"/>
          <p:cNvSpPr txBox="1"/>
          <p:nvPr/>
        </p:nvSpPr>
        <p:spPr>
          <a:xfrm>
            <a:off x="442896" y="1933991"/>
            <a:ext cx="11057997" cy="769441"/>
          </a:xfrm>
          <a:prstGeom prst="rect">
            <a:avLst/>
          </a:prstGeom>
          <a:noFill/>
        </p:spPr>
        <p:txBody>
          <a:bodyPr wrap="square" rtlCol="0">
            <a:spAutoFit/>
          </a:bodyPr>
          <a:lstStyle/>
          <a:p>
            <a:r>
              <a:rPr lang="en-US" sz="4400" dirty="0"/>
              <a:t>Show 9</a:t>
            </a:r>
            <a:r>
              <a:rPr lang="en-US" sz="4400" dirty="0" smtClean="0"/>
              <a:t>!</a:t>
            </a:r>
            <a:endParaRPr lang="en-CA" sz="4400" dirty="0"/>
          </a:p>
        </p:txBody>
      </p:sp>
      <p:sp>
        <p:nvSpPr>
          <p:cNvPr id="2" name="Oval 1"/>
          <p:cNvSpPr/>
          <p:nvPr/>
        </p:nvSpPr>
        <p:spPr>
          <a:xfrm>
            <a:off x="5141448" y="5292593"/>
            <a:ext cx="3537490" cy="1203077"/>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Rounded Rectangular Callout 7"/>
          <p:cNvSpPr/>
          <p:nvPr/>
        </p:nvSpPr>
        <p:spPr>
          <a:xfrm>
            <a:off x="9293269" y="5603907"/>
            <a:ext cx="2187355" cy="877078"/>
          </a:xfrm>
          <a:prstGeom prst="wedgeRoundRectCallout">
            <a:avLst>
              <a:gd name="adj1" fmla="val -69155"/>
              <a:gd name="adj2" fmla="val 4276"/>
              <a:gd name="adj3" fmla="val 16667"/>
            </a:avLst>
          </a:prstGeom>
          <a:solidFill>
            <a:schemeClr val="accent6">
              <a:lumMod val="40000"/>
              <a:lumOff val="60000"/>
            </a:schemeClr>
          </a:solidFill>
          <a:ln>
            <a:solidFill>
              <a:srgbClr val="92D05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CA" b="1" dirty="0" smtClean="0"/>
              <a:t>Use Me:</a:t>
            </a:r>
          </a:p>
          <a:p>
            <a:pPr algn="ctr"/>
            <a:r>
              <a:rPr lang="en-CA" b="1" dirty="0" smtClean="0"/>
              <a:t>Move and stretch </a:t>
            </a:r>
            <a:endParaRPr lang="en-CA" b="1" dirty="0"/>
          </a:p>
        </p:txBody>
      </p:sp>
      <p:pic>
        <p:nvPicPr>
          <p:cNvPr id="9" name="Picture 8"/>
          <p:cNvPicPr>
            <a:picLocks noChangeAspect="1"/>
          </p:cNvPicPr>
          <p:nvPr/>
        </p:nvPicPr>
        <p:blipFill>
          <a:blip r:embed="rId3"/>
          <a:stretch>
            <a:fillRect/>
          </a:stretch>
        </p:blipFill>
        <p:spPr>
          <a:xfrm>
            <a:off x="618742" y="3053970"/>
            <a:ext cx="10640193" cy="1196788"/>
          </a:xfrm>
          <a:prstGeom prst="rect">
            <a:avLst/>
          </a:prstGeom>
        </p:spPr>
      </p:pic>
    </p:spTree>
    <p:extLst>
      <p:ext uri="{BB962C8B-B14F-4D97-AF65-F5344CB8AC3E}">
        <p14:creationId xmlns:p14="http://schemas.microsoft.com/office/powerpoint/2010/main" val="338986658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3" name="Round Diagonal Corner Rectangle 2">
            <a:extLst>
              <a:ext uri="{FF2B5EF4-FFF2-40B4-BE49-F238E27FC236}">
                <a16:creationId xmlns:a16="http://schemas.microsoft.com/office/drawing/2014/main" id="{BFA02294-7002-6347-BD03-F6D435E893BC}"/>
              </a:ext>
            </a:extLst>
          </p:cNvPr>
          <p:cNvSpPr/>
          <p:nvPr/>
        </p:nvSpPr>
        <p:spPr>
          <a:xfrm>
            <a:off x="97044" y="128565"/>
            <a:ext cx="11997911" cy="6607791"/>
          </a:xfrm>
          <a:prstGeom prst="round2DiagRect">
            <a:avLst/>
          </a:prstGeom>
          <a:noFill/>
          <a:ln w="38100">
            <a:solidFill>
              <a:srgbClr val="9203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22" name="TextBox 21">
            <a:extLst>
              <a:ext uri="{FF2B5EF4-FFF2-40B4-BE49-F238E27FC236}">
                <a16:creationId xmlns:a16="http://schemas.microsoft.com/office/drawing/2014/main" id="{5426E6A3-570D-9245-B1C4-C4CA4683A894}"/>
              </a:ext>
            </a:extLst>
          </p:cNvPr>
          <p:cNvSpPr txBox="1"/>
          <p:nvPr/>
        </p:nvSpPr>
        <p:spPr>
          <a:xfrm>
            <a:off x="1036958" y="437422"/>
            <a:ext cx="2721527" cy="420564"/>
          </a:xfrm>
          <a:prstGeom prst="rect">
            <a:avLst/>
          </a:prstGeom>
          <a:solidFill>
            <a:srgbClr val="C00000"/>
          </a:solidFill>
          <a:ln w="28575">
            <a:solidFill>
              <a:srgbClr val="920305"/>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33" b="0" i="0" u="none" strike="noStrike" kern="1200" cap="none" spc="0" normalizeH="0" baseline="0" noProof="0">
                <a:ln>
                  <a:noFill/>
                </a:ln>
                <a:solidFill>
                  <a:prstClr val="white"/>
                </a:solidFill>
                <a:effectLst/>
                <a:uLnTx/>
                <a:uFillTx/>
                <a:latin typeface="Cavolini" panose="03000502040302020204" pitchFamily="66" charset="0"/>
                <a:ea typeface="+mn-ea"/>
                <a:cs typeface="Cavolini" panose="03000502040302020204" pitchFamily="66" charset="0"/>
              </a:rPr>
              <a:t>Work it out</a:t>
            </a:r>
          </a:p>
        </p:txBody>
      </p:sp>
      <p:sp>
        <p:nvSpPr>
          <p:cNvPr id="27" name="Rectangle 26">
            <a:extLst>
              <a:ext uri="{FF2B5EF4-FFF2-40B4-BE49-F238E27FC236}">
                <a16:creationId xmlns:a16="http://schemas.microsoft.com/office/drawing/2014/main" id="{2FFE1002-E844-3642-A0B9-10BEEFD39A80}"/>
              </a:ext>
            </a:extLst>
          </p:cNvPr>
          <p:cNvSpPr/>
          <p:nvPr/>
        </p:nvSpPr>
        <p:spPr>
          <a:xfrm>
            <a:off x="200526" y="232206"/>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ask="http://schemas.microsoft.com/office/drawing/2018/sketchyshapes" xmlns="" sd="1219033472">
                  <a:prstGeom prst="rect">
                    <a:avLst/>
                  </a:prstGeom>
                  <ask:type>
                    <ask:lineSketchScribble/>
                  </ask:type>
                </ask:lineSketchStyleProps>
              </a:ext>
            </a:extLst>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4800" b="0" i="0" u="none" strike="noStrike" kern="1200" cap="none" spc="0" normalizeH="0" baseline="0" noProof="0">
                <a:ln>
                  <a:noFill/>
                </a:ln>
                <a:solidFill>
                  <a:prstClr val="black"/>
                </a:solidFill>
                <a:effectLst/>
                <a:uLnTx/>
                <a:uFillTx/>
                <a:latin typeface="Bradley Hand" pitchFamily="2" charset="77"/>
                <a:ea typeface="+mn-ea"/>
                <a:cs typeface="+mn-cs"/>
              </a:rPr>
              <a:t>2</a:t>
            </a:r>
            <a:endParaRPr kumimoji="0" lang="en-US" sz="4800" b="0" i="0" u="none" strike="noStrike" kern="1200" cap="none" spc="0" normalizeH="0" baseline="0" noProof="0">
              <a:ln>
                <a:noFill/>
              </a:ln>
              <a:solidFill>
                <a:prstClr val="black"/>
              </a:solidFill>
              <a:effectLst/>
              <a:uLnTx/>
              <a:uFillTx/>
              <a:latin typeface="Bradley Hand" pitchFamily="2" charset="77"/>
              <a:ea typeface="+mn-ea"/>
              <a:cs typeface="+mn-cs"/>
            </a:endParaRPr>
          </a:p>
        </p:txBody>
      </p:sp>
      <p:sp>
        <p:nvSpPr>
          <p:cNvPr id="4" name="TextBox 3"/>
          <p:cNvSpPr txBox="1"/>
          <p:nvPr/>
        </p:nvSpPr>
        <p:spPr>
          <a:xfrm>
            <a:off x="442896" y="1933991"/>
            <a:ext cx="11057997" cy="769441"/>
          </a:xfrm>
          <a:prstGeom prst="rect">
            <a:avLst/>
          </a:prstGeom>
          <a:noFill/>
        </p:spPr>
        <p:txBody>
          <a:bodyPr wrap="square" rtlCol="0">
            <a:spAutoFit/>
          </a:bodyPr>
          <a:lstStyle/>
          <a:p>
            <a:r>
              <a:rPr lang="en-US" sz="4400" dirty="0"/>
              <a:t>Show 4</a:t>
            </a:r>
            <a:r>
              <a:rPr lang="en-US" sz="4400" dirty="0" smtClean="0"/>
              <a:t>!</a:t>
            </a:r>
            <a:endParaRPr lang="en-CA" sz="4400" dirty="0"/>
          </a:p>
        </p:txBody>
      </p:sp>
      <p:sp>
        <p:nvSpPr>
          <p:cNvPr id="2" name="Oval 1"/>
          <p:cNvSpPr/>
          <p:nvPr/>
        </p:nvSpPr>
        <p:spPr>
          <a:xfrm>
            <a:off x="5141448" y="5292593"/>
            <a:ext cx="3537490" cy="1203077"/>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Rounded Rectangular Callout 7"/>
          <p:cNvSpPr/>
          <p:nvPr/>
        </p:nvSpPr>
        <p:spPr>
          <a:xfrm>
            <a:off x="9293269" y="5603907"/>
            <a:ext cx="2187355" cy="877078"/>
          </a:xfrm>
          <a:prstGeom prst="wedgeRoundRectCallout">
            <a:avLst>
              <a:gd name="adj1" fmla="val -69155"/>
              <a:gd name="adj2" fmla="val 4276"/>
              <a:gd name="adj3" fmla="val 16667"/>
            </a:avLst>
          </a:prstGeom>
          <a:solidFill>
            <a:schemeClr val="accent6">
              <a:lumMod val="40000"/>
              <a:lumOff val="60000"/>
            </a:schemeClr>
          </a:solidFill>
          <a:ln>
            <a:solidFill>
              <a:srgbClr val="92D05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CA" b="1" dirty="0" smtClean="0"/>
              <a:t>Use Me:</a:t>
            </a:r>
          </a:p>
          <a:p>
            <a:pPr algn="ctr"/>
            <a:r>
              <a:rPr lang="en-CA" b="1" dirty="0" smtClean="0"/>
              <a:t>Move and stretch </a:t>
            </a:r>
            <a:endParaRPr lang="en-CA" b="1" dirty="0"/>
          </a:p>
        </p:txBody>
      </p:sp>
      <p:pic>
        <p:nvPicPr>
          <p:cNvPr id="9" name="Picture 8"/>
          <p:cNvPicPr>
            <a:picLocks noChangeAspect="1"/>
          </p:cNvPicPr>
          <p:nvPr/>
        </p:nvPicPr>
        <p:blipFill>
          <a:blip r:embed="rId3"/>
          <a:stretch>
            <a:fillRect/>
          </a:stretch>
        </p:blipFill>
        <p:spPr>
          <a:xfrm>
            <a:off x="618742" y="3053970"/>
            <a:ext cx="10640193" cy="1196788"/>
          </a:xfrm>
          <a:prstGeom prst="rect">
            <a:avLst/>
          </a:prstGeom>
        </p:spPr>
      </p:pic>
    </p:spTree>
    <p:extLst>
      <p:ext uri="{BB962C8B-B14F-4D97-AF65-F5344CB8AC3E}">
        <p14:creationId xmlns:p14="http://schemas.microsoft.com/office/powerpoint/2010/main" val="111270843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3" name="Round Diagonal Corner Rectangle 2">
            <a:extLst>
              <a:ext uri="{FF2B5EF4-FFF2-40B4-BE49-F238E27FC236}">
                <a16:creationId xmlns:a16="http://schemas.microsoft.com/office/drawing/2014/main" id="{BFA02294-7002-6347-BD03-F6D435E893BC}"/>
              </a:ext>
            </a:extLst>
          </p:cNvPr>
          <p:cNvSpPr/>
          <p:nvPr/>
        </p:nvSpPr>
        <p:spPr>
          <a:xfrm>
            <a:off x="97044" y="128565"/>
            <a:ext cx="11997911" cy="6607791"/>
          </a:xfrm>
          <a:prstGeom prst="round2DiagRect">
            <a:avLst/>
          </a:prstGeom>
          <a:noFill/>
          <a:ln w="38100">
            <a:solidFill>
              <a:srgbClr val="9203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22" name="TextBox 21">
            <a:extLst>
              <a:ext uri="{FF2B5EF4-FFF2-40B4-BE49-F238E27FC236}">
                <a16:creationId xmlns:a16="http://schemas.microsoft.com/office/drawing/2014/main" id="{5426E6A3-570D-9245-B1C4-C4CA4683A894}"/>
              </a:ext>
            </a:extLst>
          </p:cNvPr>
          <p:cNvSpPr txBox="1"/>
          <p:nvPr/>
        </p:nvSpPr>
        <p:spPr>
          <a:xfrm>
            <a:off x="1036958" y="437422"/>
            <a:ext cx="2721527" cy="420564"/>
          </a:xfrm>
          <a:prstGeom prst="rect">
            <a:avLst/>
          </a:prstGeom>
          <a:solidFill>
            <a:srgbClr val="C00000"/>
          </a:solidFill>
          <a:ln w="28575">
            <a:solidFill>
              <a:srgbClr val="920305"/>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33" b="0" i="0" u="none" strike="noStrike" kern="1200" cap="none" spc="0" normalizeH="0" baseline="0" noProof="0">
                <a:ln>
                  <a:noFill/>
                </a:ln>
                <a:solidFill>
                  <a:prstClr val="white"/>
                </a:solidFill>
                <a:effectLst/>
                <a:uLnTx/>
                <a:uFillTx/>
                <a:latin typeface="Cavolini" panose="03000502040302020204" pitchFamily="66" charset="0"/>
                <a:ea typeface="+mn-ea"/>
                <a:cs typeface="Cavolini" panose="03000502040302020204" pitchFamily="66" charset="0"/>
              </a:rPr>
              <a:t>Work it out</a:t>
            </a:r>
          </a:p>
        </p:txBody>
      </p:sp>
      <p:sp>
        <p:nvSpPr>
          <p:cNvPr id="27" name="Rectangle 26">
            <a:extLst>
              <a:ext uri="{FF2B5EF4-FFF2-40B4-BE49-F238E27FC236}">
                <a16:creationId xmlns:a16="http://schemas.microsoft.com/office/drawing/2014/main" id="{2FFE1002-E844-3642-A0B9-10BEEFD39A80}"/>
              </a:ext>
            </a:extLst>
          </p:cNvPr>
          <p:cNvSpPr/>
          <p:nvPr/>
        </p:nvSpPr>
        <p:spPr>
          <a:xfrm>
            <a:off x="200526" y="232206"/>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ask="http://schemas.microsoft.com/office/drawing/2018/sketchyshapes" xmlns="" sd="1219033472">
                  <a:prstGeom prst="rect">
                    <a:avLst/>
                  </a:prstGeom>
                  <ask:type>
                    <ask:lineSketchScribble/>
                  </ask:type>
                </ask:lineSketchStyleProps>
              </a:ext>
            </a:extLst>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4800" b="0" i="0" u="none" strike="noStrike" kern="1200" cap="none" spc="0" normalizeH="0" baseline="0" noProof="0">
                <a:ln>
                  <a:noFill/>
                </a:ln>
                <a:solidFill>
                  <a:prstClr val="black"/>
                </a:solidFill>
                <a:effectLst/>
                <a:uLnTx/>
                <a:uFillTx/>
                <a:latin typeface="Bradley Hand" pitchFamily="2" charset="77"/>
                <a:ea typeface="+mn-ea"/>
                <a:cs typeface="+mn-cs"/>
              </a:rPr>
              <a:t>2</a:t>
            </a:r>
            <a:endParaRPr kumimoji="0" lang="en-US" sz="4800" b="0" i="0" u="none" strike="noStrike" kern="1200" cap="none" spc="0" normalizeH="0" baseline="0" noProof="0">
              <a:ln>
                <a:noFill/>
              </a:ln>
              <a:solidFill>
                <a:prstClr val="black"/>
              </a:solidFill>
              <a:effectLst/>
              <a:uLnTx/>
              <a:uFillTx/>
              <a:latin typeface="Bradley Hand" pitchFamily="2" charset="77"/>
              <a:ea typeface="+mn-ea"/>
              <a:cs typeface="+mn-cs"/>
            </a:endParaRPr>
          </a:p>
        </p:txBody>
      </p:sp>
      <p:sp>
        <p:nvSpPr>
          <p:cNvPr id="5" name="TextBox 4"/>
          <p:cNvSpPr txBox="1"/>
          <p:nvPr/>
        </p:nvSpPr>
        <p:spPr>
          <a:xfrm>
            <a:off x="4266795" y="192529"/>
            <a:ext cx="7319849" cy="369332"/>
          </a:xfrm>
          <a:prstGeom prst="rect">
            <a:avLst/>
          </a:prstGeom>
          <a:noFill/>
        </p:spPr>
        <p:txBody>
          <a:bodyPr wrap="square" rtlCol="0">
            <a:spAutoFit/>
          </a:bodyPr>
          <a:lstStyle/>
          <a:p>
            <a:r>
              <a:rPr lang="en-CA" b="1" dirty="0" smtClean="0"/>
              <a:t>Let’s learn about starting at a number and counting on from a number.</a:t>
            </a:r>
            <a:endParaRPr lang="en-CA" b="1" dirty="0"/>
          </a:p>
        </p:txBody>
      </p:sp>
      <p:sp>
        <p:nvSpPr>
          <p:cNvPr id="16" name="TextBox 15"/>
          <p:cNvSpPr txBox="1"/>
          <p:nvPr/>
        </p:nvSpPr>
        <p:spPr>
          <a:xfrm flipH="1">
            <a:off x="2623888" y="6367024"/>
            <a:ext cx="7714429" cy="369332"/>
          </a:xfrm>
          <a:prstGeom prst="rect">
            <a:avLst/>
          </a:prstGeom>
          <a:noFill/>
        </p:spPr>
        <p:txBody>
          <a:bodyPr wrap="square" rtlCol="0">
            <a:spAutoFit/>
          </a:bodyPr>
          <a:lstStyle/>
          <a:p>
            <a:r>
              <a:rPr lang="en-CA" dirty="0" smtClean="0">
                <a:hlinkClick r:id="rId4"/>
              </a:rPr>
              <a:t>Number </a:t>
            </a:r>
            <a:r>
              <a:rPr lang="en-CA" dirty="0">
                <a:hlinkClick r:id="rId4"/>
              </a:rPr>
              <a:t>Path - Count from a number - YouTube</a:t>
            </a:r>
            <a:endParaRPr lang="en-CA" dirty="0"/>
          </a:p>
        </p:txBody>
      </p:sp>
      <p:pic>
        <p:nvPicPr>
          <p:cNvPr id="2" name="wf32qr0eXWg"/>
          <p:cNvPicPr>
            <a:picLocks noRot="1" noChangeAspect="1"/>
          </p:cNvPicPr>
          <p:nvPr>
            <a:videoFile r:link="rId1"/>
          </p:nvPr>
        </p:nvPicPr>
        <p:blipFill>
          <a:blip r:embed="rId5"/>
          <a:stretch>
            <a:fillRect/>
          </a:stretch>
        </p:blipFill>
        <p:spPr>
          <a:xfrm>
            <a:off x="1447800" y="1140766"/>
            <a:ext cx="8764680" cy="4930133"/>
          </a:xfrm>
          <a:prstGeom prst="rect">
            <a:avLst/>
          </a:prstGeom>
        </p:spPr>
      </p:pic>
    </p:spTree>
    <p:extLst>
      <p:ext uri="{BB962C8B-B14F-4D97-AF65-F5344CB8AC3E}">
        <p14:creationId xmlns:p14="http://schemas.microsoft.com/office/powerpoint/2010/main" val="116087628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3" name="Round Diagonal Corner Rectangle 2">
            <a:extLst>
              <a:ext uri="{FF2B5EF4-FFF2-40B4-BE49-F238E27FC236}">
                <a16:creationId xmlns:a16="http://schemas.microsoft.com/office/drawing/2014/main" id="{BFA02294-7002-6347-BD03-F6D435E893BC}"/>
              </a:ext>
            </a:extLst>
          </p:cNvPr>
          <p:cNvSpPr/>
          <p:nvPr/>
        </p:nvSpPr>
        <p:spPr>
          <a:xfrm>
            <a:off x="97044" y="128565"/>
            <a:ext cx="11997911" cy="6607791"/>
          </a:xfrm>
          <a:prstGeom prst="round2DiagRect">
            <a:avLst/>
          </a:prstGeom>
          <a:noFill/>
          <a:ln w="38100">
            <a:solidFill>
              <a:srgbClr val="9203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22" name="TextBox 21">
            <a:extLst>
              <a:ext uri="{FF2B5EF4-FFF2-40B4-BE49-F238E27FC236}">
                <a16:creationId xmlns:a16="http://schemas.microsoft.com/office/drawing/2014/main" id="{5426E6A3-570D-9245-B1C4-C4CA4683A894}"/>
              </a:ext>
            </a:extLst>
          </p:cNvPr>
          <p:cNvSpPr txBox="1"/>
          <p:nvPr/>
        </p:nvSpPr>
        <p:spPr>
          <a:xfrm>
            <a:off x="1036958" y="437422"/>
            <a:ext cx="2721527" cy="420564"/>
          </a:xfrm>
          <a:prstGeom prst="rect">
            <a:avLst/>
          </a:prstGeom>
          <a:solidFill>
            <a:srgbClr val="C00000"/>
          </a:solidFill>
          <a:ln w="28575">
            <a:solidFill>
              <a:srgbClr val="920305"/>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33" b="0" i="0" u="none" strike="noStrike" kern="1200" cap="none" spc="0" normalizeH="0" baseline="0" noProof="0">
                <a:ln>
                  <a:noFill/>
                </a:ln>
                <a:solidFill>
                  <a:prstClr val="white"/>
                </a:solidFill>
                <a:effectLst/>
                <a:uLnTx/>
                <a:uFillTx/>
                <a:latin typeface="Cavolini" panose="03000502040302020204" pitchFamily="66" charset="0"/>
                <a:ea typeface="+mn-ea"/>
                <a:cs typeface="Cavolini" panose="03000502040302020204" pitchFamily="66" charset="0"/>
              </a:rPr>
              <a:t>Work it out</a:t>
            </a:r>
          </a:p>
        </p:txBody>
      </p:sp>
      <p:sp>
        <p:nvSpPr>
          <p:cNvPr id="27" name="Rectangle 26">
            <a:extLst>
              <a:ext uri="{FF2B5EF4-FFF2-40B4-BE49-F238E27FC236}">
                <a16:creationId xmlns:a16="http://schemas.microsoft.com/office/drawing/2014/main" id="{2FFE1002-E844-3642-A0B9-10BEEFD39A80}"/>
              </a:ext>
            </a:extLst>
          </p:cNvPr>
          <p:cNvSpPr/>
          <p:nvPr/>
        </p:nvSpPr>
        <p:spPr>
          <a:xfrm>
            <a:off x="200526" y="232206"/>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ask="http://schemas.microsoft.com/office/drawing/2018/sketchyshapes" xmlns="" sd="1219033472">
                  <a:prstGeom prst="rect">
                    <a:avLst/>
                  </a:prstGeom>
                  <ask:type>
                    <ask:lineSketchScribble/>
                  </ask:type>
                </ask:lineSketchStyleProps>
              </a:ext>
            </a:extLst>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4800" b="0" i="0" u="none" strike="noStrike" kern="1200" cap="none" spc="0" normalizeH="0" baseline="0" noProof="0">
                <a:ln>
                  <a:noFill/>
                </a:ln>
                <a:solidFill>
                  <a:prstClr val="black"/>
                </a:solidFill>
                <a:effectLst/>
                <a:uLnTx/>
                <a:uFillTx/>
                <a:latin typeface="Bradley Hand" pitchFamily="2" charset="77"/>
                <a:ea typeface="+mn-ea"/>
                <a:cs typeface="+mn-cs"/>
              </a:rPr>
              <a:t>2</a:t>
            </a:r>
            <a:endParaRPr kumimoji="0" lang="en-US" sz="4800" b="0" i="0" u="none" strike="noStrike" kern="1200" cap="none" spc="0" normalizeH="0" baseline="0" noProof="0">
              <a:ln>
                <a:noFill/>
              </a:ln>
              <a:solidFill>
                <a:prstClr val="black"/>
              </a:solidFill>
              <a:effectLst/>
              <a:uLnTx/>
              <a:uFillTx/>
              <a:latin typeface="Bradley Hand" pitchFamily="2" charset="77"/>
              <a:ea typeface="+mn-ea"/>
              <a:cs typeface="+mn-cs"/>
            </a:endParaRPr>
          </a:p>
        </p:txBody>
      </p:sp>
      <p:sp>
        <p:nvSpPr>
          <p:cNvPr id="4" name="TextBox 3"/>
          <p:cNvSpPr txBox="1"/>
          <p:nvPr/>
        </p:nvSpPr>
        <p:spPr>
          <a:xfrm>
            <a:off x="409839" y="1333605"/>
            <a:ext cx="11057997" cy="3477875"/>
          </a:xfrm>
          <a:prstGeom prst="rect">
            <a:avLst/>
          </a:prstGeom>
          <a:noFill/>
        </p:spPr>
        <p:txBody>
          <a:bodyPr wrap="square" rtlCol="0">
            <a:spAutoFit/>
          </a:bodyPr>
          <a:lstStyle/>
          <a:p>
            <a:r>
              <a:rPr lang="en-US" sz="4400" dirty="0" smtClean="0"/>
              <a:t>Gather objects around the house.</a:t>
            </a:r>
          </a:p>
          <a:p>
            <a:r>
              <a:rPr lang="en-US" sz="4400" dirty="0" smtClean="0"/>
              <a:t>Place each collection in order from the fewest to the most. </a:t>
            </a:r>
          </a:p>
          <a:p>
            <a:r>
              <a:rPr lang="en-US" sz="4400" dirty="0" smtClean="0"/>
              <a:t>Take pictures of what you did.</a:t>
            </a:r>
          </a:p>
          <a:p>
            <a:endParaRPr lang="en-CA" sz="4400" dirty="0"/>
          </a:p>
        </p:txBody>
      </p:sp>
      <p:grpSp>
        <p:nvGrpSpPr>
          <p:cNvPr id="24" name="Group 23"/>
          <p:cNvGrpSpPr/>
          <p:nvPr/>
        </p:nvGrpSpPr>
        <p:grpSpPr>
          <a:xfrm>
            <a:off x="693812" y="5011285"/>
            <a:ext cx="10804374" cy="1525265"/>
            <a:chOff x="822135" y="3864518"/>
            <a:chExt cx="10804374" cy="1525265"/>
          </a:xfrm>
        </p:grpSpPr>
        <p:sp>
          <p:nvSpPr>
            <p:cNvPr id="5" name="Heart 4"/>
            <p:cNvSpPr/>
            <p:nvPr/>
          </p:nvSpPr>
          <p:spPr>
            <a:xfrm>
              <a:off x="10085257" y="4713599"/>
              <a:ext cx="448235" cy="490492"/>
            </a:xfrm>
            <a:prstGeom prst="hear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FF0000"/>
                </a:solidFill>
              </a:endParaRPr>
            </a:p>
          </p:txBody>
        </p:sp>
        <p:sp>
          <p:nvSpPr>
            <p:cNvPr id="10" name="Heart 9"/>
            <p:cNvSpPr/>
            <p:nvPr/>
          </p:nvSpPr>
          <p:spPr>
            <a:xfrm>
              <a:off x="10664488" y="4675904"/>
              <a:ext cx="448235" cy="490492"/>
            </a:xfrm>
            <a:prstGeom prst="hear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FF0000"/>
                </a:solidFill>
              </a:endParaRPr>
            </a:p>
          </p:txBody>
        </p:sp>
        <p:sp>
          <p:nvSpPr>
            <p:cNvPr id="11" name="Heart 10"/>
            <p:cNvSpPr/>
            <p:nvPr/>
          </p:nvSpPr>
          <p:spPr>
            <a:xfrm>
              <a:off x="10664488" y="4075742"/>
              <a:ext cx="448235" cy="490492"/>
            </a:xfrm>
            <a:prstGeom prst="hear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FF0000"/>
                </a:solidFill>
              </a:endParaRPr>
            </a:p>
          </p:txBody>
        </p:sp>
        <p:sp>
          <p:nvSpPr>
            <p:cNvPr id="12" name="Heart 11"/>
            <p:cNvSpPr/>
            <p:nvPr/>
          </p:nvSpPr>
          <p:spPr>
            <a:xfrm>
              <a:off x="11178274" y="4320988"/>
              <a:ext cx="448235" cy="490492"/>
            </a:xfrm>
            <a:prstGeom prst="hear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FF0000"/>
                </a:solidFill>
              </a:endParaRPr>
            </a:p>
          </p:txBody>
        </p:sp>
        <p:sp>
          <p:nvSpPr>
            <p:cNvPr id="13" name="Heart 12"/>
            <p:cNvSpPr/>
            <p:nvPr/>
          </p:nvSpPr>
          <p:spPr>
            <a:xfrm>
              <a:off x="10085257" y="4087906"/>
              <a:ext cx="448235" cy="490492"/>
            </a:xfrm>
            <a:prstGeom prst="hear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FF0000"/>
                </a:solidFill>
              </a:endParaRPr>
            </a:p>
          </p:txBody>
        </p:sp>
        <p:sp>
          <p:nvSpPr>
            <p:cNvPr id="6" name="Cube 5"/>
            <p:cNvSpPr/>
            <p:nvPr/>
          </p:nvSpPr>
          <p:spPr>
            <a:xfrm>
              <a:off x="6680599" y="4099437"/>
              <a:ext cx="533681" cy="490492"/>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Cube 15"/>
            <p:cNvSpPr/>
            <p:nvPr/>
          </p:nvSpPr>
          <p:spPr>
            <a:xfrm>
              <a:off x="6608361" y="4762540"/>
              <a:ext cx="533681" cy="490492"/>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Cube 16"/>
            <p:cNvSpPr/>
            <p:nvPr/>
          </p:nvSpPr>
          <p:spPr>
            <a:xfrm>
              <a:off x="7333169" y="4738845"/>
              <a:ext cx="533681" cy="490492"/>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Cube 17"/>
            <p:cNvSpPr/>
            <p:nvPr/>
          </p:nvSpPr>
          <p:spPr>
            <a:xfrm>
              <a:off x="7351098" y="4119459"/>
              <a:ext cx="533681" cy="490492"/>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Smiley Face 6"/>
            <p:cNvSpPr/>
            <p:nvPr/>
          </p:nvSpPr>
          <p:spPr>
            <a:xfrm>
              <a:off x="4803793" y="3864518"/>
              <a:ext cx="488914" cy="446775"/>
            </a:xfrm>
            <a:prstGeom prst="smileyFac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 name="Smiley Face 19"/>
            <p:cNvSpPr/>
            <p:nvPr/>
          </p:nvSpPr>
          <p:spPr>
            <a:xfrm>
              <a:off x="4789395" y="4430469"/>
              <a:ext cx="488914" cy="446775"/>
            </a:xfrm>
            <a:prstGeom prst="smileyFac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1" name="Smiley Face 20"/>
            <p:cNvSpPr/>
            <p:nvPr/>
          </p:nvSpPr>
          <p:spPr>
            <a:xfrm>
              <a:off x="4782120" y="4943008"/>
              <a:ext cx="488914" cy="446775"/>
            </a:xfrm>
            <a:prstGeom prst="smileyFac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Can 13"/>
            <p:cNvSpPr/>
            <p:nvPr/>
          </p:nvSpPr>
          <p:spPr>
            <a:xfrm>
              <a:off x="2699250" y="4648346"/>
              <a:ext cx="336814" cy="651413"/>
            </a:xfrm>
            <a:prstGeom prst="can">
              <a:avLst/>
            </a:prstGeom>
            <a:solidFill>
              <a:srgbClr val="C0000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accent2">
                    <a:lumMod val="75000"/>
                  </a:schemeClr>
                </a:solidFill>
              </a:endParaRPr>
            </a:p>
          </p:txBody>
        </p:sp>
        <p:sp>
          <p:nvSpPr>
            <p:cNvPr id="23" name="Can 22"/>
            <p:cNvSpPr/>
            <p:nvPr/>
          </p:nvSpPr>
          <p:spPr>
            <a:xfrm>
              <a:off x="3101716" y="4658384"/>
              <a:ext cx="336814" cy="651413"/>
            </a:xfrm>
            <a:prstGeom prst="can">
              <a:avLst/>
            </a:prstGeom>
            <a:solidFill>
              <a:srgbClr val="C0000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accent2">
                    <a:lumMod val="75000"/>
                  </a:schemeClr>
                </a:solidFill>
              </a:endParaRPr>
            </a:p>
          </p:txBody>
        </p:sp>
        <p:sp>
          <p:nvSpPr>
            <p:cNvPr id="19" name="Action Button: Home 18">
              <a:hlinkClick r:id="" action="ppaction://noaction" highlightClick="1"/>
            </p:cNvPr>
            <p:cNvSpPr/>
            <p:nvPr/>
          </p:nvSpPr>
          <p:spPr>
            <a:xfrm>
              <a:off x="822135" y="4519927"/>
              <a:ext cx="935277" cy="779832"/>
            </a:xfrm>
            <a:prstGeom prst="actionButtonHom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Tree>
    <p:extLst>
      <p:ext uri="{BB962C8B-B14F-4D97-AF65-F5344CB8AC3E}">
        <p14:creationId xmlns:p14="http://schemas.microsoft.com/office/powerpoint/2010/main" val="5898727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Google Shape;328;p33">
            <a:extLst>
              <a:ext uri="{FF2B5EF4-FFF2-40B4-BE49-F238E27FC236}">
                <a16:creationId xmlns:a16="http://schemas.microsoft.com/office/drawing/2014/main" id="{D7BC0217-1993-2440-B15D-C4EF0BBA4373}"/>
              </a:ext>
            </a:extLst>
          </p:cNvPr>
          <p:cNvSpPr txBox="1">
            <a:spLocks noGrp="1"/>
          </p:cNvSpPr>
          <p:nvPr>
            <p:ph type="sldNum" idx="12"/>
          </p:nvPr>
        </p:nvSpPr>
        <p:spPr>
          <a:xfrm>
            <a:off x="11390969" y="6333135"/>
            <a:ext cx="731600" cy="524800"/>
          </a:xfrm>
          <a:prstGeom prst="rect">
            <a:avLst/>
          </a:prstGeom>
        </p:spPr>
        <p:txBody>
          <a:bodyPr spcFirstLastPara="1" vert="horz" wrap="square" lIns="121900" tIns="121900" rIns="121900" bIns="121900" rtlCol="0" anchor="t"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TextBox 2">
            <a:extLst>
              <a:ext uri="{FF2B5EF4-FFF2-40B4-BE49-F238E27FC236}">
                <a16:creationId xmlns:a16="http://schemas.microsoft.com/office/drawing/2014/main" id="{3A36C79E-0E23-1843-AFFF-B429BE732A08}"/>
              </a:ext>
            </a:extLst>
          </p:cNvPr>
          <p:cNvSpPr txBox="1"/>
          <p:nvPr/>
        </p:nvSpPr>
        <p:spPr>
          <a:xfrm>
            <a:off x="443728" y="2331475"/>
            <a:ext cx="10664692" cy="3539430"/>
          </a:xfrm>
          <a:prstGeom prst="rect">
            <a:avLst/>
          </a:prstGeom>
          <a:noFill/>
        </p:spPr>
        <p:txBody>
          <a:bodyPr wrap="square">
            <a:spAutoFit/>
          </a:bodyPr>
          <a:lstStyle/>
          <a:p>
            <a:pPr marL="285750" lvl="0" indent="-285750">
              <a:buFont typeface="Arial" panose="020B0604020202020204" pitchFamily="34" charset="0"/>
              <a:buChar char="•"/>
            </a:pPr>
            <a:r>
              <a:rPr lang="en-CA" sz="2800" dirty="0"/>
              <a:t>Counting tells how many and how much.</a:t>
            </a:r>
          </a:p>
          <a:p>
            <a:pPr marL="285750" lvl="0" indent="-285750">
              <a:buFont typeface="Arial" panose="020B0604020202020204" pitchFamily="34" charset="0"/>
              <a:buChar char="•"/>
            </a:pPr>
            <a:r>
              <a:rPr lang="en-CA" sz="2800" dirty="0"/>
              <a:t>Numbers are related to each other through a variety of number relationships.</a:t>
            </a:r>
          </a:p>
          <a:p>
            <a:pPr marL="285750" lvl="0" indent="-285750">
              <a:buFont typeface="Arial" panose="020B0604020202020204" pitchFamily="34" charset="0"/>
              <a:buChar char="•"/>
            </a:pPr>
            <a:r>
              <a:rPr lang="en-CA" sz="2800" dirty="0"/>
              <a:t>Quantities can be represented concretely, pictorially, and symbolically</a:t>
            </a:r>
            <a:r>
              <a:rPr lang="en-CA" sz="2800" dirty="0" smtClean="0"/>
              <a:t>.</a:t>
            </a:r>
          </a:p>
          <a:p>
            <a:pPr marL="285750" lvl="0" indent="-285750">
              <a:buFont typeface="Arial" panose="020B0604020202020204" pitchFamily="34" charset="0"/>
              <a:buChar char="•"/>
            </a:pPr>
            <a:r>
              <a:rPr lang="en-CA" sz="2800" dirty="0" smtClean="0"/>
              <a:t>There </a:t>
            </a:r>
            <a:r>
              <a:rPr lang="en-CA" sz="2800" dirty="0"/>
              <a:t>are different but equivalent representations of numbers</a:t>
            </a:r>
            <a:r>
              <a:rPr lang="en-CA" sz="2800" dirty="0" smtClean="0"/>
              <a:t>.</a:t>
            </a:r>
          </a:p>
          <a:p>
            <a:pPr marL="285750" lvl="0" indent="-285750">
              <a:buFont typeface="Arial" panose="020B0604020202020204" pitchFamily="34" charset="0"/>
              <a:buChar char="•"/>
            </a:pPr>
            <a:r>
              <a:rPr lang="en-CA" sz="2800" dirty="0"/>
              <a:t>Benchmark numbers are useful for comparing, relating, and estimating numbers. </a:t>
            </a:r>
          </a:p>
          <a:p>
            <a:pPr lvl="0"/>
            <a:endParaRPr lang="en-CA" sz="2800" dirty="0"/>
          </a:p>
        </p:txBody>
      </p:sp>
      <p:sp>
        <p:nvSpPr>
          <p:cNvPr id="4" name="Google Shape;89;p15">
            <a:extLst>
              <a:ext uri="{FF2B5EF4-FFF2-40B4-BE49-F238E27FC236}">
                <a16:creationId xmlns:a16="http://schemas.microsoft.com/office/drawing/2014/main" id="{D48C0C84-2128-FF44-B693-8626BA6E5766}"/>
              </a:ext>
            </a:extLst>
          </p:cNvPr>
          <p:cNvSpPr txBox="1">
            <a:spLocks/>
          </p:cNvSpPr>
          <p:nvPr/>
        </p:nvSpPr>
        <p:spPr>
          <a:xfrm>
            <a:off x="505815" y="792554"/>
            <a:ext cx="8111712" cy="656418"/>
          </a:xfrm>
          <a:prstGeom prst="rect">
            <a:avLst/>
          </a:prstGeom>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CA" sz="3200" b="1" dirty="0" smtClean="0">
                <a:solidFill>
                  <a:srgbClr val="70AD47"/>
                </a:solidFill>
                <a:latin typeface="Montserrat" panose="020B0604020202020204" charset="0"/>
              </a:rPr>
              <a:t>Big Ideas Within the Learning Experiences</a:t>
            </a:r>
            <a:endParaRPr kumimoji="0" lang="en-CA" sz="3200" b="1" i="0" u="none" strike="noStrike" kern="1200" cap="none" spc="0" normalizeH="0" baseline="0" noProof="0" dirty="0">
              <a:ln>
                <a:noFill/>
              </a:ln>
              <a:solidFill>
                <a:srgbClr val="70AD47"/>
              </a:solidFill>
              <a:effectLst/>
              <a:uLnTx/>
              <a:uFillTx/>
              <a:latin typeface="Montserrat" panose="020B0604020202020204" charset="0"/>
              <a:cs typeface="Arial"/>
              <a:sym typeface="Arial"/>
            </a:endParaRPr>
          </a:p>
        </p:txBody>
      </p:sp>
      <p:pic>
        <p:nvPicPr>
          <p:cNvPr id="5" name="Picture 4">
            <a:hlinkClick r:id="rId4"/>
          </p:cNvPr>
          <p:cNvPicPr>
            <a:picLocks noChangeAspect="1"/>
          </p:cNvPicPr>
          <p:nvPr/>
        </p:nvPicPr>
        <p:blipFill>
          <a:blip r:embed="rId5"/>
          <a:stretch>
            <a:fillRect/>
          </a:stretch>
        </p:blipFill>
        <p:spPr>
          <a:xfrm>
            <a:off x="8617527" y="413524"/>
            <a:ext cx="3237345" cy="2070896"/>
          </a:xfrm>
          <a:prstGeom prst="rect">
            <a:avLst/>
          </a:prstGeom>
        </p:spPr>
      </p:pic>
    </p:spTree>
    <p:extLst>
      <p:ext uri="{BB962C8B-B14F-4D97-AF65-F5344CB8AC3E}">
        <p14:creationId xmlns:p14="http://schemas.microsoft.com/office/powerpoint/2010/main" val="112056089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3" name="Round Diagonal Corner Rectangle 2">
            <a:extLst>
              <a:ext uri="{FF2B5EF4-FFF2-40B4-BE49-F238E27FC236}">
                <a16:creationId xmlns:a16="http://schemas.microsoft.com/office/drawing/2014/main" id="{BFA02294-7002-6347-BD03-F6D435E893BC}"/>
              </a:ext>
            </a:extLst>
          </p:cNvPr>
          <p:cNvSpPr/>
          <p:nvPr/>
        </p:nvSpPr>
        <p:spPr>
          <a:xfrm>
            <a:off x="97044" y="128565"/>
            <a:ext cx="11997911" cy="6607791"/>
          </a:xfrm>
          <a:prstGeom prst="round2Diag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4" name="TextBox 3"/>
          <p:cNvSpPr txBox="1"/>
          <p:nvPr/>
        </p:nvSpPr>
        <p:spPr>
          <a:xfrm>
            <a:off x="409839" y="1333605"/>
            <a:ext cx="11057997" cy="3477875"/>
          </a:xfrm>
          <a:prstGeom prst="rect">
            <a:avLst/>
          </a:prstGeom>
          <a:noFill/>
        </p:spPr>
        <p:txBody>
          <a:bodyPr wrap="square" rtlCol="0">
            <a:spAutoFit/>
          </a:bodyPr>
          <a:lstStyle/>
          <a:p>
            <a:r>
              <a:rPr lang="en-US" sz="4400" dirty="0" smtClean="0"/>
              <a:t>Gather objects around the house.</a:t>
            </a:r>
          </a:p>
          <a:p>
            <a:r>
              <a:rPr lang="en-US" sz="4400" dirty="0" smtClean="0"/>
              <a:t>Place each collection in order from the fewest to the most. </a:t>
            </a:r>
          </a:p>
          <a:p>
            <a:r>
              <a:rPr lang="en-US" sz="4400" dirty="0" smtClean="0"/>
              <a:t>Take pictures of what you did.</a:t>
            </a:r>
          </a:p>
          <a:p>
            <a:endParaRPr lang="en-CA" sz="4400" dirty="0"/>
          </a:p>
        </p:txBody>
      </p:sp>
      <p:grpSp>
        <p:nvGrpSpPr>
          <p:cNvPr id="24" name="Group 23"/>
          <p:cNvGrpSpPr/>
          <p:nvPr/>
        </p:nvGrpSpPr>
        <p:grpSpPr>
          <a:xfrm>
            <a:off x="693812" y="5011285"/>
            <a:ext cx="10804374" cy="1525265"/>
            <a:chOff x="822135" y="3864518"/>
            <a:chExt cx="10804374" cy="1525265"/>
          </a:xfrm>
        </p:grpSpPr>
        <p:sp>
          <p:nvSpPr>
            <p:cNvPr id="5" name="Heart 4"/>
            <p:cNvSpPr/>
            <p:nvPr/>
          </p:nvSpPr>
          <p:spPr>
            <a:xfrm>
              <a:off x="10085257" y="4713599"/>
              <a:ext cx="448235" cy="490492"/>
            </a:xfrm>
            <a:prstGeom prst="hear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FF0000"/>
                </a:solidFill>
              </a:endParaRPr>
            </a:p>
          </p:txBody>
        </p:sp>
        <p:sp>
          <p:nvSpPr>
            <p:cNvPr id="10" name="Heart 9"/>
            <p:cNvSpPr/>
            <p:nvPr/>
          </p:nvSpPr>
          <p:spPr>
            <a:xfrm>
              <a:off x="10664488" y="4675904"/>
              <a:ext cx="448235" cy="490492"/>
            </a:xfrm>
            <a:prstGeom prst="hear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FF0000"/>
                </a:solidFill>
              </a:endParaRPr>
            </a:p>
          </p:txBody>
        </p:sp>
        <p:sp>
          <p:nvSpPr>
            <p:cNvPr id="11" name="Heart 10"/>
            <p:cNvSpPr/>
            <p:nvPr/>
          </p:nvSpPr>
          <p:spPr>
            <a:xfrm>
              <a:off x="10664488" y="4075742"/>
              <a:ext cx="448235" cy="490492"/>
            </a:xfrm>
            <a:prstGeom prst="hear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FF0000"/>
                </a:solidFill>
              </a:endParaRPr>
            </a:p>
          </p:txBody>
        </p:sp>
        <p:sp>
          <p:nvSpPr>
            <p:cNvPr id="12" name="Heart 11"/>
            <p:cNvSpPr/>
            <p:nvPr/>
          </p:nvSpPr>
          <p:spPr>
            <a:xfrm>
              <a:off x="11178274" y="4320988"/>
              <a:ext cx="448235" cy="490492"/>
            </a:xfrm>
            <a:prstGeom prst="hear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FF0000"/>
                </a:solidFill>
              </a:endParaRPr>
            </a:p>
          </p:txBody>
        </p:sp>
        <p:sp>
          <p:nvSpPr>
            <p:cNvPr id="13" name="Heart 12"/>
            <p:cNvSpPr/>
            <p:nvPr/>
          </p:nvSpPr>
          <p:spPr>
            <a:xfrm>
              <a:off x="10085257" y="4087906"/>
              <a:ext cx="448235" cy="490492"/>
            </a:xfrm>
            <a:prstGeom prst="hear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FF0000"/>
                </a:solidFill>
              </a:endParaRPr>
            </a:p>
          </p:txBody>
        </p:sp>
        <p:sp>
          <p:nvSpPr>
            <p:cNvPr id="6" name="Cube 5"/>
            <p:cNvSpPr/>
            <p:nvPr/>
          </p:nvSpPr>
          <p:spPr>
            <a:xfrm>
              <a:off x="6680599" y="4099437"/>
              <a:ext cx="533681" cy="490492"/>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Cube 15"/>
            <p:cNvSpPr/>
            <p:nvPr/>
          </p:nvSpPr>
          <p:spPr>
            <a:xfrm>
              <a:off x="6608361" y="4762540"/>
              <a:ext cx="533681" cy="490492"/>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Cube 16"/>
            <p:cNvSpPr/>
            <p:nvPr/>
          </p:nvSpPr>
          <p:spPr>
            <a:xfrm>
              <a:off x="7333169" y="4738845"/>
              <a:ext cx="533681" cy="490492"/>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Cube 17"/>
            <p:cNvSpPr/>
            <p:nvPr/>
          </p:nvSpPr>
          <p:spPr>
            <a:xfrm>
              <a:off x="7351098" y="4119459"/>
              <a:ext cx="533681" cy="490492"/>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Smiley Face 6"/>
            <p:cNvSpPr/>
            <p:nvPr/>
          </p:nvSpPr>
          <p:spPr>
            <a:xfrm>
              <a:off x="4803793" y="3864518"/>
              <a:ext cx="488914" cy="446775"/>
            </a:xfrm>
            <a:prstGeom prst="smileyFac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 name="Smiley Face 19"/>
            <p:cNvSpPr/>
            <p:nvPr/>
          </p:nvSpPr>
          <p:spPr>
            <a:xfrm>
              <a:off x="4789395" y="4430469"/>
              <a:ext cx="488914" cy="446775"/>
            </a:xfrm>
            <a:prstGeom prst="smileyFac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1" name="Smiley Face 20"/>
            <p:cNvSpPr/>
            <p:nvPr/>
          </p:nvSpPr>
          <p:spPr>
            <a:xfrm>
              <a:off x="4782120" y="4943008"/>
              <a:ext cx="488914" cy="446775"/>
            </a:xfrm>
            <a:prstGeom prst="smileyFac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Can 13"/>
            <p:cNvSpPr/>
            <p:nvPr/>
          </p:nvSpPr>
          <p:spPr>
            <a:xfrm>
              <a:off x="2699250" y="4648346"/>
              <a:ext cx="336814" cy="651413"/>
            </a:xfrm>
            <a:prstGeom prst="can">
              <a:avLst/>
            </a:prstGeom>
            <a:solidFill>
              <a:srgbClr val="C0000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accent2">
                    <a:lumMod val="75000"/>
                  </a:schemeClr>
                </a:solidFill>
              </a:endParaRPr>
            </a:p>
          </p:txBody>
        </p:sp>
        <p:sp>
          <p:nvSpPr>
            <p:cNvPr id="23" name="Can 22"/>
            <p:cNvSpPr/>
            <p:nvPr/>
          </p:nvSpPr>
          <p:spPr>
            <a:xfrm>
              <a:off x="3101716" y="4658384"/>
              <a:ext cx="336814" cy="651413"/>
            </a:xfrm>
            <a:prstGeom prst="can">
              <a:avLst/>
            </a:prstGeom>
            <a:solidFill>
              <a:srgbClr val="C0000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accent2">
                    <a:lumMod val="75000"/>
                  </a:schemeClr>
                </a:solidFill>
              </a:endParaRPr>
            </a:p>
          </p:txBody>
        </p:sp>
        <p:sp>
          <p:nvSpPr>
            <p:cNvPr id="19" name="Action Button: Home 18">
              <a:hlinkClick r:id="" action="ppaction://noaction" highlightClick="1"/>
            </p:cNvPr>
            <p:cNvSpPr/>
            <p:nvPr/>
          </p:nvSpPr>
          <p:spPr>
            <a:xfrm>
              <a:off x="822135" y="4519927"/>
              <a:ext cx="935277" cy="779832"/>
            </a:xfrm>
            <a:prstGeom prst="actionButtonHom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26" name="TextBox 25">
            <a:extLst>
              <a:ext uri="{FF2B5EF4-FFF2-40B4-BE49-F238E27FC236}">
                <a16:creationId xmlns:a16="http://schemas.microsoft.com/office/drawing/2014/main" id="{5426E6A3-570D-9245-B1C4-C4CA4683A894}"/>
              </a:ext>
            </a:extLst>
          </p:cNvPr>
          <p:cNvSpPr txBox="1"/>
          <p:nvPr/>
        </p:nvSpPr>
        <p:spPr>
          <a:xfrm>
            <a:off x="911452" y="273306"/>
            <a:ext cx="2721527" cy="748795"/>
          </a:xfrm>
          <a:prstGeom prst="rect">
            <a:avLst/>
          </a:prstGeom>
          <a:solidFill>
            <a:srgbClr val="C00000"/>
          </a:solidFill>
          <a:ln w="28575">
            <a:solidFill>
              <a:srgbClr val="920305"/>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33" b="0" i="0" u="none" strike="noStrike" kern="1200" cap="none" spc="0" normalizeH="0" baseline="0" noProof="0" dirty="0" smtClean="0">
                <a:ln>
                  <a:noFill/>
                </a:ln>
                <a:solidFill>
                  <a:prstClr val="white"/>
                </a:solidFill>
                <a:effectLst/>
                <a:uLnTx/>
                <a:uFillTx/>
                <a:latin typeface="Cavolini" panose="03000502040302020204" pitchFamily="66" charset="0"/>
                <a:ea typeface="+mn-ea"/>
                <a:cs typeface="Cavolini" panose="03000502040302020204" pitchFamily="66" charset="0"/>
              </a:rPr>
              <a:t>Debrief and</a:t>
            </a:r>
            <a:r>
              <a:rPr kumimoji="0" lang="en-US" sz="2133" b="0" i="0" u="none" strike="noStrike" kern="1200" cap="none" spc="0" normalizeH="0" noProof="0" dirty="0" smtClean="0">
                <a:ln>
                  <a:noFill/>
                </a:ln>
                <a:solidFill>
                  <a:prstClr val="white"/>
                </a:solidFill>
                <a:effectLst/>
                <a:uLnTx/>
                <a:uFillTx/>
                <a:latin typeface="Cavolini" panose="03000502040302020204" pitchFamily="66" charset="0"/>
                <a:ea typeface="+mn-ea"/>
                <a:cs typeface="Cavolini" panose="03000502040302020204" pitchFamily="66" charset="0"/>
              </a:rPr>
              <a:t> Consolidation</a:t>
            </a:r>
            <a:endParaRPr kumimoji="0" lang="en-US" sz="2133" b="0" i="0" u="none" strike="noStrike" kern="1200" cap="none" spc="0" normalizeH="0" baseline="0" noProof="0" dirty="0">
              <a:ln>
                <a:noFill/>
              </a:ln>
              <a:solidFill>
                <a:prstClr val="white"/>
              </a:solidFill>
              <a:effectLst/>
              <a:uLnTx/>
              <a:uFillTx/>
              <a:latin typeface="Cavolini" panose="03000502040302020204" pitchFamily="66" charset="0"/>
              <a:ea typeface="+mn-ea"/>
              <a:cs typeface="Cavolini" panose="03000502040302020204" pitchFamily="66" charset="0"/>
            </a:endParaRPr>
          </a:p>
        </p:txBody>
      </p:sp>
      <p:sp>
        <p:nvSpPr>
          <p:cNvPr id="27" name="Rectangle 26">
            <a:extLst>
              <a:ext uri="{FF2B5EF4-FFF2-40B4-BE49-F238E27FC236}">
                <a16:creationId xmlns:a16="http://schemas.microsoft.com/office/drawing/2014/main" id="{2FFE1002-E844-3642-A0B9-10BEEFD39A80}"/>
              </a:ext>
            </a:extLst>
          </p:cNvPr>
          <p:cNvSpPr/>
          <p:nvPr/>
        </p:nvSpPr>
        <p:spPr>
          <a:xfrm>
            <a:off x="200526" y="232206"/>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ask="http://schemas.microsoft.com/office/drawing/2018/sketchyshapes" xmlns="" sd="1219033472">
                  <a:prstGeom prst="rect">
                    <a:avLst/>
                  </a:prstGeom>
                  <ask:type>
                    <ask:lineSketchScribble/>
                  </ask:type>
                </ask:lineSketchStyleProps>
              </a:ext>
            </a:extLst>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 sz="4800" dirty="0">
                <a:solidFill>
                  <a:prstClr val="black"/>
                </a:solidFill>
                <a:latin typeface="Bradley Hand" pitchFamily="2" charset="77"/>
              </a:rPr>
              <a:t>3</a:t>
            </a:r>
            <a:endParaRPr kumimoji="0" lang="en-US" sz="4800" b="0" i="0" u="none" strike="noStrike" kern="1200" cap="none" spc="0" normalizeH="0" baseline="0" noProof="0" dirty="0">
              <a:ln>
                <a:noFill/>
              </a:ln>
              <a:solidFill>
                <a:prstClr val="black"/>
              </a:solidFill>
              <a:effectLst/>
              <a:uLnTx/>
              <a:uFillTx/>
              <a:latin typeface="Bradley Hand" pitchFamily="2" charset="77"/>
              <a:ea typeface="+mn-ea"/>
              <a:cs typeface="+mn-cs"/>
            </a:endParaRPr>
          </a:p>
        </p:txBody>
      </p:sp>
    </p:spTree>
    <p:extLst>
      <p:ext uri="{BB962C8B-B14F-4D97-AF65-F5344CB8AC3E}">
        <p14:creationId xmlns:p14="http://schemas.microsoft.com/office/powerpoint/2010/main" val="18434948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Shape 97"/>
        <p:cNvGrpSpPr/>
        <p:nvPr/>
      </p:nvGrpSpPr>
      <p:grpSpPr>
        <a:xfrm>
          <a:off x="0" y="0"/>
          <a:ext cx="0" cy="0"/>
          <a:chOff x="0" y="0"/>
          <a:chExt cx="0" cy="0"/>
        </a:xfrm>
      </p:grpSpPr>
      <p:sp>
        <p:nvSpPr>
          <p:cNvPr id="3" name="Round Diagonal Corner Rectangle 2">
            <a:extLst>
              <a:ext uri="{FF2B5EF4-FFF2-40B4-BE49-F238E27FC236}">
                <a16:creationId xmlns:a16="http://schemas.microsoft.com/office/drawing/2014/main" id="{BFA02294-7002-6347-BD03-F6D435E893BC}"/>
              </a:ext>
            </a:extLst>
          </p:cNvPr>
          <p:cNvSpPr/>
          <p:nvPr/>
        </p:nvSpPr>
        <p:spPr>
          <a:xfrm>
            <a:off x="245423" y="1132064"/>
            <a:ext cx="3642392" cy="5415521"/>
          </a:xfrm>
          <a:prstGeom prst="round2DiagRect">
            <a:avLst/>
          </a:prstGeom>
          <a:solidFill>
            <a:schemeClr val="bg1"/>
          </a:solidFill>
          <a:ln w="38100">
            <a:solidFill>
              <a:srgbClr val="9203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15" name="Round Diagonal Corner Rectangle 14">
            <a:extLst>
              <a:ext uri="{FF2B5EF4-FFF2-40B4-BE49-F238E27FC236}">
                <a16:creationId xmlns:a16="http://schemas.microsoft.com/office/drawing/2014/main" id="{1E2A18AE-F6CC-6441-99BF-C85193C54F40}"/>
              </a:ext>
            </a:extLst>
          </p:cNvPr>
          <p:cNvSpPr/>
          <p:nvPr/>
        </p:nvSpPr>
        <p:spPr>
          <a:xfrm>
            <a:off x="4375867" y="1049321"/>
            <a:ext cx="3645607" cy="5415521"/>
          </a:xfrm>
          <a:prstGeom prst="round2DiagRect">
            <a:avLst/>
          </a:prstGeom>
          <a:solidFill>
            <a:schemeClr val="bg1"/>
          </a:solidFill>
          <a:ln w="38100">
            <a:solidFill>
              <a:srgbClr val="9203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32" name="Round Diagonal Corner Rectangle 31">
            <a:extLst>
              <a:ext uri="{FF2B5EF4-FFF2-40B4-BE49-F238E27FC236}">
                <a16:creationId xmlns:a16="http://schemas.microsoft.com/office/drawing/2014/main" id="{98FEC0BB-426D-5A4E-81A3-ACA41EDF3BA0}"/>
              </a:ext>
            </a:extLst>
          </p:cNvPr>
          <p:cNvSpPr/>
          <p:nvPr/>
        </p:nvSpPr>
        <p:spPr>
          <a:xfrm>
            <a:off x="8301567" y="886629"/>
            <a:ext cx="3645606" cy="5415521"/>
          </a:xfrm>
          <a:prstGeom prst="round2DiagRect">
            <a:avLst/>
          </a:prstGeom>
          <a:solidFill>
            <a:schemeClr val="bg1"/>
          </a:solidFill>
          <a:ln w="38100">
            <a:solidFill>
              <a:srgbClr val="9203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E7E6E6">
                  <a:lumMod val="50000"/>
                </a:srgbClr>
              </a:solidFill>
              <a:effectLst/>
              <a:uLnTx/>
              <a:uFillTx/>
              <a:latin typeface="Abadi MT Condensed Light" panose="020B0306030101010103" pitchFamily="34" charset="77"/>
              <a:ea typeface="+mn-ea"/>
              <a:cs typeface="+mn-cs"/>
            </a:endParaRPr>
          </a:p>
        </p:txBody>
      </p:sp>
      <p:sp>
        <p:nvSpPr>
          <p:cNvPr id="20" name="TextBox 19">
            <a:extLst>
              <a:ext uri="{FF2B5EF4-FFF2-40B4-BE49-F238E27FC236}">
                <a16:creationId xmlns:a16="http://schemas.microsoft.com/office/drawing/2014/main" id="{92B0D904-8CEB-DB46-BC17-6E9536BB9648}"/>
              </a:ext>
            </a:extLst>
          </p:cNvPr>
          <p:cNvSpPr txBox="1"/>
          <p:nvPr/>
        </p:nvSpPr>
        <p:spPr>
          <a:xfrm>
            <a:off x="8898511" y="1455348"/>
            <a:ext cx="2721527" cy="420564"/>
          </a:xfrm>
          <a:prstGeom prst="rect">
            <a:avLst/>
          </a:prstGeom>
          <a:solidFill>
            <a:srgbClr val="C00000"/>
          </a:solidFill>
          <a:ln w="28575">
            <a:solidFill>
              <a:srgbClr val="920305"/>
            </a:solidFill>
          </a:ln>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a:ln>
                  <a:noFill/>
                </a:ln>
                <a:solidFill>
                  <a:prstClr val="white"/>
                </a:solidFill>
                <a:effectLst/>
                <a:uLnTx/>
                <a:uFillTx/>
                <a:latin typeface="Cavolini"/>
                <a:ea typeface="+mn-ea"/>
                <a:cs typeface="Cavolini"/>
              </a:rPr>
              <a:t>Looking Back</a:t>
            </a:r>
          </a:p>
        </p:txBody>
      </p:sp>
      <p:sp>
        <p:nvSpPr>
          <p:cNvPr id="21" name="TextBox 20">
            <a:extLst>
              <a:ext uri="{FF2B5EF4-FFF2-40B4-BE49-F238E27FC236}">
                <a16:creationId xmlns:a16="http://schemas.microsoft.com/office/drawing/2014/main" id="{6A29DAF6-3D2E-0B46-938E-DF6463C6D40D}"/>
              </a:ext>
            </a:extLst>
          </p:cNvPr>
          <p:cNvSpPr txBox="1"/>
          <p:nvPr/>
        </p:nvSpPr>
        <p:spPr>
          <a:xfrm>
            <a:off x="4897711" y="1436665"/>
            <a:ext cx="2721527" cy="420564"/>
          </a:xfrm>
          <a:prstGeom prst="rect">
            <a:avLst/>
          </a:prstGeom>
          <a:solidFill>
            <a:srgbClr val="C00000"/>
          </a:solidFill>
          <a:ln w="28575">
            <a:solidFill>
              <a:srgbClr val="920305"/>
            </a:solidFill>
          </a:ln>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a:ln>
                  <a:noFill/>
                </a:ln>
                <a:solidFill>
                  <a:prstClr val="white"/>
                </a:solidFill>
                <a:effectLst/>
                <a:uLnTx/>
                <a:uFillTx/>
                <a:latin typeface="Cavolini"/>
                <a:ea typeface="+mn-ea"/>
                <a:cs typeface="Cavolini"/>
              </a:rPr>
              <a:t>Work it out!</a:t>
            </a:r>
          </a:p>
        </p:txBody>
      </p:sp>
      <p:sp>
        <p:nvSpPr>
          <p:cNvPr id="22" name="TextBox 21">
            <a:extLst>
              <a:ext uri="{FF2B5EF4-FFF2-40B4-BE49-F238E27FC236}">
                <a16:creationId xmlns:a16="http://schemas.microsoft.com/office/drawing/2014/main" id="{5426E6A3-570D-9245-B1C4-C4CA4683A894}"/>
              </a:ext>
            </a:extLst>
          </p:cNvPr>
          <p:cNvSpPr txBox="1"/>
          <p:nvPr/>
        </p:nvSpPr>
        <p:spPr>
          <a:xfrm>
            <a:off x="754054" y="1474027"/>
            <a:ext cx="2721527" cy="420564"/>
          </a:xfrm>
          <a:prstGeom prst="rect">
            <a:avLst/>
          </a:prstGeom>
          <a:solidFill>
            <a:srgbClr val="C00000"/>
          </a:solidFill>
          <a:ln w="28575">
            <a:solidFill>
              <a:srgbClr val="920305"/>
            </a:solidFill>
          </a:ln>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smtClean="0">
                <a:ln>
                  <a:noFill/>
                </a:ln>
                <a:solidFill>
                  <a:prstClr val="white"/>
                </a:solidFill>
                <a:effectLst/>
                <a:uLnTx/>
                <a:uFillTx/>
                <a:latin typeface="Cavolini"/>
                <a:ea typeface="+mn-ea"/>
                <a:cs typeface="Cavolini"/>
              </a:rPr>
              <a:t>Opening Routine</a:t>
            </a:r>
            <a:endParaRPr kumimoji="0" lang="en-US" sz="2100" b="0" i="0" u="none" strike="noStrike" kern="1200" cap="none" spc="0" normalizeH="0" baseline="0" noProof="0" dirty="0">
              <a:ln>
                <a:noFill/>
              </a:ln>
              <a:solidFill>
                <a:prstClr val="white"/>
              </a:solidFill>
              <a:effectLst/>
              <a:uLnTx/>
              <a:uFillTx/>
              <a:latin typeface="Cavolini"/>
              <a:ea typeface="+mn-ea"/>
              <a:cs typeface="Cavolini"/>
            </a:endParaRPr>
          </a:p>
        </p:txBody>
      </p:sp>
      <p:sp>
        <p:nvSpPr>
          <p:cNvPr id="24" name="Round Diagonal Corner Rectangle 23">
            <a:extLst>
              <a:ext uri="{FF2B5EF4-FFF2-40B4-BE49-F238E27FC236}">
                <a16:creationId xmlns:a16="http://schemas.microsoft.com/office/drawing/2014/main" id="{F50EAA7C-399D-824D-BF84-A8D7C4CA9023}"/>
              </a:ext>
            </a:extLst>
          </p:cNvPr>
          <p:cNvSpPr/>
          <p:nvPr/>
        </p:nvSpPr>
        <p:spPr>
          <a:xfrm>
            <a:off x="222305" y="241215"/>
            <a:ext cx="3665509" cy="707887"/>
          </a:xfrm>
          <a:prstGeom prst="round2DiagRect">
            <a:avLst/>
          </a:prstGeom>
          <a:solidFill>
            <a:schemeClr val="bg1"/>
          </a:solidFill>
          <a:ln w="38100">
            <a:solidFill>
              <a:srgbClr val="9203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srgbClr val="C00000"/>
                </a:solidFill>
                <a:effectLst/>
                <a:uLnTx/>
                <a:uFillTx/>
                <a:latin typeface="Cavolini"/>
                <a:ea typeface="+mn-ea"/>
                <a:cs typeface="Cavolini"/>
              </a:rPr>
              <a:t>Day 5</a:t>
            </a:r>
            <a:endParaRPr kumimoji="0" lang="en-US" sz="4000" b="1" i="0" u="none" strike="noStrike" kern="1200" cap="none" spc="0" normalizeH="0" baseline="0" noProof="0" dirty="0">
              <a:ln>
                <a:noFill/>
              </a:ln>
              <a:solidFill>
                <a:srgbClr val="C00000"/>
              </a:solidFill>
              <a:effectLst/>
              <a:uLnTx/>
              <a:uFillTx/>
              <a:latin typeface="Cavolini"/>
              <a:ea typeface="+mn-ea"/>
              <a:cs typeface="Cavolini"/>
            </a:endParaRPr>
          </a:p>
        </p:txBody>
      </p:sp>
      <p:sp>
        <p:nvSpPr>
          <p:cNvPr id="26" name="Rectangle 25">
            <a:extLst>
              <a:ext uri="{FF2B5EF4-FFF2-40B4-BE49-F238E27FC236}">
                <a16:creationId xmlns:a16="http://schemas.microsoft.com/office/drawing/2014/main" id="{794313EA-89CC-8343-B3B7-FC7040274402}"/>
              </a:ext>
            </a:extLst>
          </p:cNvPr>
          <p:cNvSpPr/>
          <p:nvPr/>
        </p:nvSpPr>
        <p:spPr>
          <a:xfrm>
            <a:off x="87799" y="1384771"/>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 xmlns:ask="http://schemas.microsoft.com/office/drawing/2018/sketchyshapes" sd="1219033472">
                  <a:prstGeom prst="rect">
                    <a:avLst/>
                  </a:prstGeom>
                  <ask:type>
                    <ask:lineSketchScribble/>
                  </ask:type>
                </ask:lineSketchStyleProps>
              </a:ext>
            </a:extLst>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4800" b="0" i="0" u="none" strike="noStrike" kern="1200" cap="none" spc="0" normalizeH="0" baseline="0" noProof="0" dirty="0">
                <a:ln>
                  <a:noFill/>
                </a:ln>
                <a:solidFill>
                  <a:prstClr val="black"/>
                </a:solidFill>
                <a:effectLst/>
                <a:uLnTx/>
                <a:uFillTx/>
                <a:latin typeface="Bradley Hand" pitchFamily="2" charset="77"/>
                <a:ea typeface="+mn-ea"/>
                <a:cs typeface="+mn-cs"/>
              </a:rPr>
              <a:t>1</a:t>
            </a:r>
            <a:endParaRPr kumimoji="0" lang="en-US" sz="4800" b="0" i="0" u="none" strike="noStrike" kern="1200" cap="none" spc="0" normalizeH="0" baseline="0" noProof="0" dirty="0">
              <a:ln>
                <a:noFill/>
              </a:ln>
              <a:solidFill>
                <a:prstClr val="black"/>
              </a:solidFill>
              <a:effectLst/>
              <a:uLnTx/>
              <a:uFillTx/>
              <a:latin typeface="Bradley Hand" pitchFamily="2" charset="77"/>
              <a:ea typeface="+mn-ea"/>
              <a:cs typeface="+mn-cs"/>
            </a:endParaRPr>
          </a:p>
        </p:txBody>
      </p:sp>
      <p:sp>
        <p:nvSpPr>
          <p:cNvPr id="28" name="Rectangle 27">
            <a:extLst>
              <a:ext uri="{FF2B5EF4-FFF2-40B4-BE49-F238E27FC236}">
                <a16:creationId xmlns:a16="http://schemas.microsoft.com/office/drawing/2014/main" id="{B19DC386-C007-C544-8F95-5EF531BE0F49}"/>
              </a:ext>
            </a:extLst>
          </p:cNvPr>
          <p:cNvSpPr/>
          <p:nvPr/>
        </p:nvSpPr>
        <p:spPr>
          <a:xfrm>
            <a:off x="4044520" y="1369649"/>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 xmlns:ask="http://schemas.microsoft.com/office/drawing/2018/sketchyshapes" sd="1219033472">
                  <a:prstGeom prst="rect">
                    <a:avLst/>
                  </a:prstGeom>
                  <ask:type>
                    <ask:lineSketchScribble/>
                  </ask:type>
                </ask:lineSketchStyleProps>
              </a:ext>
            </a:extLst>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4800" b="0" i="0" u="none" strike="noStrike" kern="1200" cap="none" spc="0" normalizeH="0" baseline="0" noProof="0" dirty="0">
                <a:ln>
                  <a:noFill/>
                </a:ln>
                <a:solidFill>
                  <a:prstClr val="black"/>
                </a:solidFill>
                <a:effectLst/>
                <a:uLnTx/>
                <a:uFillTx/>
                <a:latin typeface="Bradley Hand" pitchFamily="2" charset="77"/>
                <a:ea typeface="+mn-ea"/>
                <a:cs typeface="+mn-cs"/>
              </a:rPr>
              <a:t>2</a:t>
            </a:r>
            <a:endParaRPr kumimoji="0" lang="en-US" sz="4800" b="0" i="0" u="none" strike="noStrike" kern="1200" cap="none" spc="0" normalizeH="0" baseline="0" noProof="0" dirty="0">
              <a:ln>
                <a:noFill/>
              </a:ln>
              <a:solidFill>
                <a:prstClr val="black"/>
              </a:solidFill>
              <a:effectLst/>
              <a:uLnTx/>
              <a:uFillTx/>
              <a:latin typeface="Bradley Hand" pitchFamily="2" charset="77"/>
              <a:ea typeface="+mn-ea"/>
              <a:cs typeface="+mn-cs"/>
            </a:endParaRPr>
          </a:p>
        </p:txBody>
      </p:sp>
      <p:sp>
        <p:nvSpPr>
          <p:cNvPr id="31" name="Rectangle 30">
            <a:extLst>
              <a:ext uri="{FF2B5EF4-FFF2-40B4-BE49-F238E27FC236}">
                <a16:creationId xmlns:a16="http://schemas.microsoft.com/office/drawing/2014/main" id="{FB6B43EF-134B-3847-896E-75DCF21D2348}"/>
              </a:ext>
            </a:extLst>
          </p:cNvPr>
          <p:cNvSpPr/>
          <p:nvPr/>
        </p:nvSpPr>
        <p:spPr>
          <a:xfrm>
            <a:off x="8196278" y="1369523"/>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 xmlns:ask="http://schemas.microsoft.com/office/drawing/2018/sketchyshapes" sd="1219033472">
                  <a:prstGeom prst="rect">
                    <a:avLst/>
                  </a:prstGeom>
                  <ask:type>
                    <ask:lineSketchScribble/>
                  </ask:type>
                </ask:lineSketchStyleProps>
              </a:ext>
            </a:extLst>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4800" b="0" i="0" u="none" strike="noStrike" kern="1200" cap="none" spc="0" normalizeH="0" baseline="0" noProof="0" dirty="0">
                <a:ln>
                  <a:noFill/>
                </a:ln>
                <a:solidFill>
                  <a:prstClr val="black"/>
                </a:solidFill>
                <a:effectLst/>
                <a:uLnTx/>
                <a:uFillTx/>
                <a:latin typeface="Bradley Hand" pitchFamily="2" charset="77"/>
                <a:ea typeface="+mn-ea"/>
                <a:cs typeface="+mn-cs"/>
              </a:rPr>
              <a:t>3</a:t>
            </a:r>
            <a:endParaRPr kumimoji="0" lang="en-US" sz="4800" b="0" i="0" u="none" strike="noStrike" kern="1200" cap="none" spc="0" normalizeH="0" baseline="0" noProof="0" dirty="0">
              <a:ln>
                <a:noFill/>
              </a:ln>
              <a:solidFill>
                <a:prstClr val="black"/>
              </a:solidFill>
              <a:effectLst/>
              <a:uLnTx/>
              <a:uFillTx/>
              <a:latin typeface="Bradley Hand" pitchFamily="2" charset="77"/>
              <a:ea typeface="+mn-ea"/>
              <a:cs typeface="+mn-cs"/>
            </a:endParaRPr>
          </a:p>
        </p:txBody>
      </p:sp>
      <p:sp>
        <p:nvSpPr>
          <p:cNvPr id="34" name="TextBox 33">
            <a:extLst>
              <a:ext uri="{FF2B5EF4-FFF2-40B4-BE49-F238E27FC236}">
                <a16:creationId xmlns:a16="http://schemas.microsoft.com/office/drawing/2014/main" id="{C65C62B4-EBD6-9748-B921-5987D891F189}"/>
              </a:ext>
            </a:extLst>
          </p:cNvPr>
          <p:cNvSpPr txBox="1"/>
          <p:nvPr/>
        </p:nvSpPr>
        <p:spPr>
          <a:xfrm>
            <a:off x="4800671" y="2958345"/>
            <a:ext cx="2915605" cy="1384995"/>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smtClean="0">
                <a:solidFill>
                  <a:prstClr val="black"/>
                </a:solidFill>
                <a:latin typeface="Bradley Hand" pitchFamily="2" charset="77"/>
              </a:rPr>
              <a:t>Placing Numbers on the Number Path</a:t>
            </a:r>
            <a:endParaRPr kumimoji="0" lang="en-US" sz="2800" b="0" i="0" u="none" strike="noStrike" kern="1200" cap="none" spc="0" normalizeH="0" baseline="0" noProof="0" dirty="0">
              <a:ln>
                <a:noFill/>
              </a:ln>
              <a:solidFill>
                <a:prstClr val="black"/>
              </a:solidFill>
              <a:effectLst/>
              <a:uLnTx/>
              <a:uFillTx/>
              <a:latin typeface="Bradley Hand" pitchFamily="2" charset="77"/>
              <a:ea typeface="+mn-ea"/>
              <a:cs typeface="+mn-cs"/>
            </a:endParaRPr>
          </a:p>
        </p:txBody>
      </p:sp>
      <p:sp>
        <p:nvSpPr>
          <p:cNvPr id="14" name="TextBox 13">
            <a:extLst>
              <a:ext uri="{FF2B5EF4-FFF2-40B4-BE49-F238E27FC236}">
                <a16:creationId xmlns:a16="http://schemas.microsoft.com/office/drawing/2014/main" id="{C65C62B4-EBD6-9748-B921-5987D891F189}"/>
              </a:ext>
            </a:extLst>
          </p:cNvPr>
          <p:cNvSpPr txBox="1"/>
          <p:nvPr/>
        </p:nvSpPr>
        <p:spPr>
          <a:xfrm>
            <a:off x="608816" y="2127256"/>
            <a:ext cx="2915605" cy="3970318"/>
          </a:xfrm>
          <a:prstGeom prst="rect">
            <a:avLst/>
          </a:prstGeom>
          <a:noFill/>
        </p:spPr>
        <p:txBody>
          <a:bodyPr wrap="square" rtlCol="0" anchor="ctr">
            <a:spAutoFit/>
          </a:bodyPr>
          <a:lstStyle/>
          <a:p>
            <a:pPr algn="ctr">
              <a:defRPr/>
            </a:pPr>
            <a:r>
              <a:rPr lang="en-CA" sz="2800" dirty="0" smtClean="0">
                <a:solidFill>
                  <a:prstClr val="black"/>
                </a:solidFill>
                <a:latin typeface="Bradley Hand" pitchFamily="2" charset="77"/>
              </a:rPr>
              <a:t>1.  Counting </a:t>
            </a:r>
            <a:r>
              <a:rPr lang="en-CA" sz="2800" dirty="0">
                <a:solidFill>
                  <a:prstClr val="black"/>
                </a:solidFill>
                <a:latin typeface="Bradley Hand" pitchFamily="2" charset="77"/>
              </a:rPr>
              <a:t>Strategies</a:t>
            </a:r>
            <a:endParaRPr lang="en-US" sz="2800" dirty="0">
              <a:solidFill>
                <a:prstClr val="black"/>
              </a:solidFill>
              <a:latin typeface="Bradley Hand" pitchFamily="2" charset="77"/>
            </a:endParaRPr>
          </a:p>
          <a:p>
            <a:pPr lvl="0" algn="ctr">
              <a:defRPr/>
            </a:pPr>
            <a:endParaRPr lang="en-CA" sz="2800" dirty="0" smtClean="0"/>
          </a:p>
          <a:p>
            <a:pPr lvl="0" algn="ctr">
              <a:defRPr/>
            </a:pPr>
            <a:r>
              <a:rPr lang="en-CA" sz="2800" dirty="0" smtClean="0"/>
              <a:t>2.  Using the Number Path:  What number might the ?  represent?</a:t>
            </a:r>
          </a:p>
          <a:p>
            <a:pPr lvl="0" algn="ctr">
              <a:defRPr/>
            </a:pPr>
            <a:endParaRPr kumimoji="0" lang="en-CA" sz="2800" b="0" i="0" u="none" strike="noStrike" kern="1200" cap="none" spc="0" normalizeH="0" baseline="0" noProof="0" dirty="0">
              <a:ln>
                <a:noFill/>
              </a:ln>
              <a:solidFill>
                <a:prstClr val="black"/>
              </a:solidFill>
              <a:effectLst/>
              <a:uLnTx/>
              <a:uFillTx/>
              <a:latin typeface="Bradley Hand" pitchFamily="2" charset="77"/>
              <a:ea typeface="+mn-ea"/>
              <a:cs typeface="+mn-cs"/>
            </a:endParaRPr>
          </a:p>
        </p:txBody>
      </p:sp>
      <p:sp>
        <p:nvSpPr>
          <p:cNvPr id="16" name="TextBox 15">
            <a:extLst>
              <a:ext uri="{FF2B5EF4-FFF2-40B4-BE49-F238E27FC236}">
                <a16:creationId xmlns:a16="http://schemas.microsoft.com/office/drawing/2014/main" id="{C65C62B4-EBD6-9748-B921-5987D891F189}"/>
              </a:ext>
            </a:extLst>
          </p:cNvPr>
          <p:cNvSpPr txBox="1"/>
          <p:nvPr/>
        </p:nvSpPr>
        <p:spPr>
          <a:xfrm>
            <a:off x="8509526" y="3173789"/>
            <a:ext cx="2915605" cy="954107"/>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noProof="0" dirty="0" smtClean="0">
                <a:solidFill>
                  <a:prstClr val="black"/>
                </a:solidFill>
                <a:latin typeface="Bradley Hand" pitchFamily="2" charset="77"/>
              </a:rPr>
              <a:t>Game:  Four Kings</a:t>
            </a:r>
            <a:endParaRPr kumimoji="0" lang="en-US" sz="2800" b="0" i="0" u="none" strike="noStrike" kern="1200" cap="none" spc="0" normalizeH="0" baseline="0" noProof="0" dirty="0">
              <a:ln>
                <a:noFill/>
              </a:ln>
              <a:solidFill>
                <a:prstClr val="black"/>
              </a:solidFill>
              <a:effectLst/>
              <a:uLnTx/>
              <a:uFillTx/>
              <a:latin typeface="Bradley Hand" pitchFamily="2" charset="77"/>
              <a:ea typeface="+mn-ea"/>
              <a:cs typeface="+mn-cs"/>
            </a:endParaRPr>
          </a:p>
        </p:txBody>
      </p:sp>
    </p:spTree>
    <p:extLst>
      <p:ext uri="{BB962C8B-B14F-4D97-AF65-F5344CB8AC3E}">
        <p14:creationId xmlns:p14="http://schemas.microsoft.com/office/powerpoint/2010/main" val="199048292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3" name="Round Diagonal Corner Rectangle 2">
            <a:extLst>
              <a:ext uri="{FF2B5EF4-FFF2-40B4-BE49-F238E27FC236}">
                <a16:creationId xmlns:a16="http://schemas.microsoft.com/office/drawing/2014/main" id="{BFA02294-7002-6347-BD03-F6D435E893BC}"/>
              </a:ext>
            </a:extLst>
          </p:cNvPr>
          <p:cNvSpPr/>
          <p:nvPr/>
        </p:nvSpPr>
        <p:spPr>
          <a:xfrm>
            <a:off x="97043" y="232206"/>
            <a:ext cx="11997911" cy="6607791"/>
          </a:xfrm>
          <a:prstGeom prst="round2DiagRect">
            <a:avLst/>
          </a:prstGeom>
          <a:noFill/>
          <a:ln w="38100">
            <a:solidFill>
              <a:srgbClr val="9203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22" name="TextBox 21">
            <a:extLst>
              <a:ext uri="{FF2B5EF4-FFF2-40B4-BE49-F238E27FC236}">
                <a16:creationId xmlns:a16="http://schemas.microsoft.com/office/drawing/2014/main" id="{5426E6A3-570D-9245-B1C4-C4CA4683A894}"/>
              </a:ext>
            </a:extLst>
          </p:cNvPr>
          <p:cNvSpPr txBox="1"/>
          <p:nvPr/>
        </p:nvSpPr>
        <p:spPr>
          <a:xfrm>
            <a:off x="1036958" y="437422"/>
            <a:ext cx="2721527" cy="420564"/>
          </a:xfrm>
          <a:prstGeom prst="rect">
            <a:avLst/>
          </a:prstGeom>
          <a:solidFill>
            <a:srgbClr val="C00000"/>
          </a:solidFill>
          <a:ln w="28575">
            <a:solidFill>
              <a:srgbClr val="920305"/>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33" b="0" i="0" u="none" strike="noStrike" kern="1200" cap="none" spc="0" normalizeH="0" baseline="0" noProof="0" dirty="0" smtClean="0">
                <a:ln>
                  <a:noFill/>
                </a:ln>
                <a:solidFill>
                  <a:prstClr val="white"/>
                </a:solidFill>
                <a:effectLst/>
                <a:uLnTx/>
                <a:uFillTx/>
                <a:latin typeface="Cavolini" panose="03000502040302020204" pitchFamily="66" charset="0"/>
                <a:ea typeface="+mn-ea"/>
                <a:cs typeface="Cavolini" panose="03000502040302020204" pitchFamily="66" charset="0"/>
              </a:rPr>
              <a:t>Opening Routine</a:t>
            </a:r>
            <a:endParaRPr kumimoji="0" lang="en-US" sz="2133" b="0" i="0" u="none" strike="noStrike" kern="1200" cap="none" spc="0" normalizeH="0" baseline="0" noProof="0" dirty="0">
              <a:ln>
                <a:noFill/>
              </a:ln>
              <a:solidFill>
                <a:prstClr val="white"/>
              </a:solidFill>
              <a:effectLst/>
              <a:uLnTx/>
              <a:uFillTx/>
              <a:latin typeface="Cavolini" panose="03000502040302020204" pitchFamily="66" charset="0"/>
              <a:ea typeface="+mn-ea"/>
              <a:cs typeface="Cavolini" panose="03000502040302020204" pitchFamily="66" charset="0"/>
            </a:endParaRPr>
          </a:p>
        </p:txBody>
      </p:sp>
      <p:sp>
        <p:nvSpPr>
          <p:cNvPr id="27" name="Rectangle 26">
            <a:extLst>
              <a:ext uri="{FF2B5EF4-FFF2-40B4-BE49-F238E27FC236}">
                <a16:creationId xmlns:a16="http://schemas.microsoft.com/office/drawing/2014/main" id="{2FFE1002-E844-3642-A0B9-10BEEFD39A80}"/>
              </a:ext>
            </a:extLst>
          </p:cNvPr>
          <p:cNvSpPr/>
          <p:nvPr/>
        </p:nvSpPr>
        <p:spPr>
          <a:xfrm>
            <a:off x="200526" y="232206"/>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 xmlns:ask="http://schemas.microsoft.com/office/drawing/2018/sketchyshapes" sd="1219033472">
                  <a:prstGeom prst="rect">
                    <a:avLst/>
                  </a:prstGeom>
                  <ask:type>
                    <ask:lineSketchScribble/>
                  </ask:type>
                </ask:lineSketchStyleProps>
              </a:ext>
            </a:extLst>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4800" b="0" i="0" u="none" strike="noStrike" kern="1200" cap="none" spc="0" normalizeH="0" baseline="0" noProof="0" dirty="0">
                <a:ln>
                  <a:noFill/>
                </a:ln>
                <a:solidFill>
                  <a:prstClr val="black"/>
                </a:solidFill>
                <a:effectLst/>
                <a:uLnTx/>
                <a:uFillTx/>
                <a:latin typeface="Bradley Hand" pitchFamily="2" charset="77"/>
                <a:ea typeface="+mn-ea"/>
                <a:cs typeface="+mn-cs"/>
              </a:rPr>
              <a:t>1</a:t>
            </a:r>
            <a:endParaRPr kumimoji="0" lang="en-US" sz="4800" b="0" i="0" u="none" strike="noStrike" kern="1200" cap="none" spc="0" normalizeH="0" baseline="0" noProof="0" dirty="0">
              <a:ln>
                <a:noFill/>
              </a:ln>
              <a:solidFill>
                <a:prstClr val="black"/>
              </a:solidFill>
              <a:effectLst/>
              <a:uLnTx/>
              <a:uFillTx/>
              <a:latin typeface="Bradley Hand" pitchFamily="2" charset="77"/>
              <a:ea typeface="+mn-ea"/>
              <a:cs typeface="+mn-cs"/>
            </a:endParaRPr>
          </a:p>
        </p:txBody>
      </p:sp>
      <p:sp>
        <p:nvSpPr>
          <p:cNvPr id="7" name="Title 1"/>
          <p:cNvSpPr txBox="1">
            <a:spLocks/>
          </p:cNvSpPr>
          <p:nvPr/>
        </p:nvSpPr>
        <p:spPr>
          <a:xfrm>
            <a:off x="288185" y="2063771"/>
            <a:ext cx="9601200" cy="14859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CA" dirty="0"/>
          </a:p>
        </p:txBody>
      </p:sp>
      <p:grpSp>
        <p:nvGrpSpPr>
          <p:cNvPr id="2" name="Group 1"/>
          <p:cNvGrpSpPr/>
          <p:nvPr/>
        </p:nvGrpSpPr>
        <p:grpSpPr>
          <a:xfrm>
            <a:off x="4000466" y="2148854"/>
            <a:ext cx="3292528" cy="2606602"/>
            <a:chOff x="3929142" y="3041069"/>
            <a:chExt cx="3292528" cy="2606602"/>
          </a:xfrm>
        </p:grpSpPr>
        <p:sp>
          <p:nvSpPr>
            <p:cNvPr id="18" name="5-Point Star 17"/>
            <p:cNvSpPr/>
            <p:nvPr/>
          </p:nvSpPr>
          <p:spPr>
            <a:xfrm>
              <a:off x="3946520" y="3892578"/>
              <a:ext cx="972457" cy="851509"/>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5-Point Star 15"/>
            <p:cNvSpPr/>
            <p:nvPr/>
          </p:nvSpPr>
          <p:spPr>
            <a:xfrm>
              <a:off x="3929142" y="3041069"/>
              <a:ext cx="972457" cy="851509"/>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5-Point Star 16"/>
            <p:cNvSpPr/>
            <p:nvPr/>
          </p:nvSpPr>
          <p:spPr>
            <a:xfrm>
              <a:off x="3929142" y="4796162"/>
              <a:ext cx="972457" cy="851509"/>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 name="5-Point Star 18"/>
            <p:cNvSpPr/>
            <p:nvPr/>
          </p:nvSpPr>
          <p:spPr>
            <a:xfrm>
              <a:off x="5071407" y="4768365"/>
              <a:ext cx="972457" cy="851509"/>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 name="5-Point Star 19"/>
            <p:cNvSpPr/>
            <p:nvPr/>
          </p:nvSpPr>
          <p:spPr>
            <a:xfrm>
              <a:off x="5088785" y="3864781"/>
              <a:ext cx="972457" cy="851509"/>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1" name="5-Point Star 20"/>
            <p:cNvSpPr/>
            <p:nvPr/>
          </p:nvSpPr>
          <p:spPr>
            <a:xfrm>
              <a:off x="6249213" y="4768364"/>
              <a:ext cx="972457" cy="851509"/>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4" name="TextBox 3"/>
          <p:cNvSpPr txBox="1"/>
          <p:nvPr/>
        </p:nvSpPr>
        <p:spPr>
          <a:xfrm>
            <a:off x="2493422" y="1063202"/>
            <a:ext cx="6305829" cy="954107"/>
          </a:xfrm>
          <a:prstGeom prst="rect">
            <a:avLst/>
          </a:prstGeom>
          <a:noFill/>
        </p:spPr>
        <p:txBody>
          <a:bodyPr wrap="none" rtlCol="0">
            <a:spAutoFit/>
          </a:bodyPr>
          <a:lstStyle/>
          <a:p>
            <a:r>
              <a:rPr lang="en-CA" sz="2800" dirty="0" smtClean="0"/>
              <a:t>What strategy did you use to count them?</a:t>
            </a:r>
          </a:p>
          <a:p>
            <a:endParaRPr lang="en-CA" sz="2800" dirty="0"/>
          </a:p>
        </p:txBody>
      </p:sp>
      <p:pic>
        <p:nvPicPr>
          <p:cNvPr id="23" name="Picture 22"/>
          <p:cNvPicPr>
            <a:picLocks noChangeAspect="1"/>
          </p:cNvPicPr>
          <p:nvPr/>
        </p:nvPicPr>
        <p:blipFill>
          <a:blip r:embed="rId3"/>
          <a:stretch>
            <a:fillRect/>
          </a:stretch>
        </p:blipFill>
        <p:spPr>
          <a:xfrm>
            <a:off x="618742" y="5222543"/>
            <a:ext cx="10640193" cy="1196788"/>
          </a:xfrm>
          <a:prstGeom prst="rect">
            <a:avLst/>
          </a:prstGeom>
        </p:spPr>
      </p:pic>
    </p:spTree>
    <p:extLst>
      <p:ext uri="{BB962C8B-B14F-4D97-AF65-F5344CB8AC3E}">
        <p14:creationId xmlns:p14="http://schemas.microsoft.com/office/powerpoint/2010/main" val="185318125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3" name="Round Diagonal Corner Rectangle 2">
            <a:extLst>
              <a:ext uri="{FF2B5EF4-FFF2-40B4-BE49-F238E27FC236}">
                <a16:creationId xmlns:a16="http://schemas.microsoft.com/office/drawing/2014/main" id="{BFA02294-7002-6347-BD03-F6D435E893BC}"/>
              </a:ext>
            </a:extLst>
          </p:cNvPr>
          <p:cNvSpPr/>
          <p:nvPr/>
        </p:nvSpPr>
        <p:spPr>
          <a:xfrm>
            <a:off x="97043" y="232206"/>
            <a:ext cx="11997911" cy="6607791"/>
          </a:xfrm>
          <a:prstGeom prst="round2DiagRect">
            <a:avLst/>
          </a:prstGeom>
          <a:noFill/>
          <a:ln w="38100">
            <a:solidFill>
              <a:srgbClr val="9203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22" name="TextBox 21">
            <a:extLst>
              <a:ext uri="{FF2B5EF4-FFF2-40B4-BE49-F238E27FC236}">
                <a16:creationId xmlns:a16="http://schemas.microsoft.com/office/drawing/2014/main" id="{5426E6A3-570D-9245-B1C4-C4CA4683A894}"/>
              </a:ext>
            </a:extLst>
          </p:cNvPr>
          <p:cNvSpPr txBox="1"/>
          <p:nvPr/>
        </p:nvSpPr>
        <p:spPr>
          <a:xfrm>
            <a:off x="1036958" y="437422"/>
            <a:ext cx="2721527" cy="420564"/>
          </a:xfrm>
          <a:prstGeom prst="rect">
            <a:avLst/>
          </a:prstGeom>
          <a:solidFill>
            <a:srgbClr val="C00000"/>
          </a:solidFill>
          <a:ln w="28575">
            <a:solidFill>
              <a:srgbClr val="920305"/>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33" b="0" i="0" u="none" strike="noStrike" kern="1200" cap="none" spc="0" normalizeH="0" baseline="0" noProof="0" dirty="0" smtClean="0">
                <a:ln>
                  <a:noFill/>
                </a:ln>
                <a:solidFill>
                  <a:prstClr val="white"/>
                </a:solidFill>
                <a:effectLst/>
                <a:uLnTx/>
                <a:uFillTx/>
                <a:latin typeface="Cavolini" panose="03000502040302020204" pitchFamily="66" charset="0"/>
                <a:ea typeface="+mn-ea"/>
                <a:cs typeface="Cavolini" panose="03000502040302020204" pitchFamily="66" charset="0"/>
              </a:rPr>
              <a:t>Opening Routine</a:t>
            </a:r>
            <a:endParaRPr kumimoji="0" lang="en-US" sz="2133" b="0" i="0" u="none" strike="noStrike" kern="1200" cap="none" spc="0" normalizeH="0" baseline="0" noProof="0" dirty="0">
              <a:ln>
                <a:noFill/>
              </a:ln>
              <a:solidFill>
                <a:prstClr val="white"/>
              </a:solidFill>
              <a:effectLst/>
              <a:uLnTx/>
              <a:uFillTx/>
              <a:latin typeface="Cavolini" panose="03000502040302020204" pitchFamily="66" charset="0"/>
              <a:ea typeface="+mn-ea"/>
              <a:cs typeface="Cavolini" panose="03000502040302020204" pitchFamily="66" charset="0"/>
            </a:endParaRPr>
          </a:p>
        </p:txBody>
      </p:sp>
      <p:sp>
        <p:nvSpPr>
          <p:cNvPr id="27" name="Rectangle 26">
            <a:extLst>
              <a:ext uri="{FF2B5EF4-FFF2-40B4-BE49-F238E27FC236}">
                <a16:creationId xmlns:a16="http://schemas.microsoft.com/office/drawing/2014/main" id="{2FFE1002-E844-3642-A0B9-10BEEFD39A80}"/>
              </a:ext>
            </a:extLst>
          </p:cNvPr>
          <p:cNvSpPr/>
          <p:nvPr/>
        </p:nvSpPr>
        <p:spPr>
          <a:xfrm>
            <a:off x="200526" y="232206"/>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 xmlns:ask="http://schemas.microsoft.com/office/drawing/2018/sketchyshapes" sd="1219033472">
                  <a:prstGeom prst="rect">
                    <a:avLst/>
                  </a:prstGeom>
                  <ask:type>
                    <ask:lineSketchScribble/>
                  </ask:type>
                </ask:lineSketchStyleProps>
              </a:ext>
            </a:extLst>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4800" b="0" i="0" u="none" strike="noStrike" kern="1200" cap="none" spc="0" normalizeH="0" baseline="0" noProof="0" dirty="0">
                <a:ln>
                  <a:noFill/>
                </a:ln>
                <a:solidFill>
                  <a:prstClr val="black"/>
                </a:solidFill>
                <a:effectLst/>
                <a:uLnTx/>
                <a:uFillTx/>
                <a:latin typeface="Bradley Hand" pitchFamily="2" charset="77"/>
                <a:ea typeface="+mn-ea"/>
                <a:cs typeface="+mn-cs"/>
              </a:rPr>
              <a:t>1</a:t>
            </a:r>
            <a:endParaRPr kumimoji="0" lang="en-US" sz="4800" b="0" i="0" u="none" strike="noStrike" kern="1200" cap="none" spc="0" normalizeH="0" baseline="0" noProof="0" dirty="0">
              <a:ln>
                <a:noFill/>
              </a:ln>
              <a:solidFill>
                <a:prstClr val="black"/>
              </a:solidFill>
              <a:effectLst/>
              <a:uLnTx/>
              <a:uFillTx/>
              <a:latin typeface="Bradley Hand" pitchFamily="2" charset="77"/>
              <a:ea typeface="+mn-ea"/>
              <a:cs typeface="+mn-cs"/>
            </a:endParaRPr>
          </a:p>
        </p:txBody>
      </p:sp>
      <p:sp>
        <p:nvSpPr>
          <p:cNvPr id="7" name="Title 1"/>
          <p:cNvSpPr txBox="1">
            <a:spLocks/>
          </p:cNvSpPr>
          <p:nvPr/>
        </p:nvSpPr>
        <p:spPr>
          <a:xfrm>
            <a:off x="618742" y="1436614"/>
            <a:ext cx="9601200" cy="14859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r>
              <a:rPr lang="en-CA" dirty="0"/>
              <a:t>What number might </a:t>
            </a:r>
            <a:r>
              <a:rPr lang="en-CA" dirty="0" smtClean="0"/>
              <a:t>the ?  represent</a:t>
            </a:r>
            <a:r>
              <a:rPr lang="en-CA" dirty="0"/>
              <a:t>?  How sure are you?</a:t>
            </a:r>
          </a:p>
        </p:txBody>
      </p:sp>
      <p:sp>
        <p:nvSpPr>
          <p:cNvPr id="4" name="Rectangle 3"/>
          <p:cNvSpPr/>
          <p:nvPr/>
        </p:nvSpPr>
        <p:spPr>
          <a:xfrm>
            <a:off x="6214188" y="1455275"/>
            <a:ext cx="466531" cy="672104"/>
          </a:xfrm>
          <a:prstGeom prst="rect">
            <a:avLst/>
          </a:prstGeom>
          <a:solidFill>
            <a:schemeClr val="accent2"/>
          </a:solidFill>
          <a:ln>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CA" sz="4000" b="1" dirty="0" smtClean="0"/>
              <a:t>?</a:t>
            </a:r>
            <a:endParaRPr lang="en-CA" sz="4000" b="1" dirty="0"/>
          </a:p>
        </p:txBody>
      </p:sp>
      <p:pic>
        <p:nvPicPr>
          <p:cNvPr id="6" name="Picture 5"/>
          <p:cNvPicPr>
            <a:picLocks noChangeAspect="1"/>
          </p:cNvPicPr>
          <p:nvPr/>
        </p:nvPicPr>
        <p:blipFill>
          <a:blip r:embed="rId3"/>
          <a:stretch>
            <a:fillRect/>
          </a:stretch>
        </p:blipFill>
        <p:spPr>
          <a:xfrm>
            <a:off x="264561" y="3980329"/>
            <a:ext cx="11726845" cy="1403918"/>
          </a:xfrm>
          <a:prstGeom prst="rect">
            <a:avLst/>
          </a:prstGeom>
        </p:spPr>
      </p:pic>
      <p:sp>
        <p:nvSpPr>
          <p:cNvPr id="11" name="TextBox 10"/>
          <p:cNvSpPr txBox="1"/>
          <p:nvPr/>
        </p:nvSpPr>
        <p:spPr>
          <a:xfrm>
            <a:off x="5223399" y="4256761"/>
            <a:ext cx="391885" cy="830997"/>
          </a:xfrm>
          <a:prstGeom prst="rect">
            <a:avLst/>
          </a:prstGeom>
          <a:noFill/>
        </p:spPr>
        <p:txBody>
          <a:bodyPr wrap="square" rtlCol="0">
            <a:spAutoFit/>
          </a:bodyPr>
          <a:lstStyle/>
          <a:p>
            <a:r>
              <a:rPr lang="en-CA" sz="4800" dirty="0" smtClean="0"/>
              <a:t>5</a:t>
            </a:r>
            <a:endParaRPr lang="en-CA" sz="4800" dirty="0"/>
          </a:p>
        </p:txBody>
      </p:sp>
      <p:sp>
        <p:nvSpPr>
          <p:cNvPr id="33" name="TextBox 32"/>
          <p:cNvSpPr txBox="1"/>
          <p:nvPr/>
        </p:nvSpPr>
        <p:spPr>
          <a:xfrm>
            <a:off x="7666836" y="4256760"/>
            <a:ext cx="447869" cy="830997"/>
          </a:xfrm>
          <a:prstGeom prst="rect">
            <a:avLst/>
          </a:prstGeom>
          <a:noFill/>
        </p:spPr>
        <p:txBody>
          <a:bodyPr wrap="square" rtlCol="0">
            <a:spAutoFit/>
          </a:bodyPr>
          <a:lstStyle/>
          <a:p>
            <a:pPr algn="ctr"/>
            <a:r>
              <a:rPr lang="en-CA" sz="4800" b="1" dirty="0"/>
              <a:t>?</a:t>
            </a:r>
          </a:p>
        </p:txBody>
      </p:sp>
    </p:spTree>
    <p:extLst>
      <p:ext uri="{BB962C8B-B14F-4D97-AF65-F5344CB8AC3E}">
        <p14:creationId xmlns:p14="http://schemas.microsoft.com/office/powerpoint/2010/main" val="404854054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pic>
        <p:nvPicPr>
          <p:cNvPr id="28" name="Picture 27"/>
          <p:cNvPicPr>
            <a:picLocks noChangeAspect="1"/>
          </p:cNvPicPr>
          <p:nvPr/>
        </p:nvPicPr>
        <p:blipFill>
          <a:blip r:embed="rId3"/>
          <a:stretch>
            <a:fillRect/>
          </a:stretch>
        </p:blipFill>
        <p:spPr>
          <a:xfrm>
            <a:off x="310253" y="3033388"/>
            <a:ext cx="11726845" cy="1403918"/>
          </a:xfrm>
          <a:prstGeom prst="rect">
            <a:avLst/>
          </a:prstGeom>
        </p:spPr>
      </p:pic>
      <p:sp>
        <p:nvSpPr>
          <p:cNvPr id="3" name="Round Diagonal Corner Rectangle 2">
            <a:extLst>
              <a:ext uri="{FF2B5EF4-FFF2-40B4-BE49-F238E27FC236}">
                <a16:creationId xmlns:a16="http://schemas.microsoft.com/office/drawing/2014/main" id="{BFA02294-7002-6347-BD03-F6D435E893BC}"/>
              </a:ext>
            </a:extLst>
          </p:cNvPr>
          <p:cNvSpPr/>
          <p:nvPr/>
        </p:nvSpPr>
        <p:spPr>
          <a:xfrm>
            <a:off x="97044" y="128565"/>
            <a:ext cx="11997911" cy="6607791"/>
          </a:xfrm>
          <a:prstGeom prst="round2DiagRect">
            <a:avLst/>
          </a:prstGeom>
          <a:noFill/>
          <a:ln w="38100">
            <a:solidFill>
              <a:srgbClr val="9203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27" name="Rectangle 26">
            <a:extLst>
              <a:ext uri="{FF2B5EF4-FFF2-40B4-BE49-F238E27FC236}">
                <a16:creationId xmlns:a16="http://schemas.microsoft.com/office/drawing/2014/main" id="{2FFE1002-E844-3642-A0B9-10BEEFD39A80}"/>
              </a:ext>
            </a:extLst>
          </p:cNvPr>
          <p:cNvSpPr/>
          <p:nvPr/>
        </p:nvSpPr>
        <p:spPr>
          <a:xfrm>
            <a:off x="200526" y="232206"/>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 xmlns:ask="http://schemas.microsoft.com/office/drawing/2018/sketchyshapes" sd="1219033472">
                  <a:prstGeom prst="rect">
                    <a:avLst/>
                  </a:prstGeom>
                  <ask:type>
                    <ask:lineSketchScribble/>
                  </ask:type>
                </ask:lineSketchStyleProps>
              </a:ext>
            </a:extLst>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4800" b="0" i="0" u="none" strike="noStrike" kern="1200" cap="none" spc="0" normalizeH="0" baseline="0" noProof="0" dirty="0">
                <a:ln>
                  <a:noFill/>
                </a:ln>
                <a:solidFill>
                  <a:prstClr val="black"/>
                </a:solidFill>
                <a:effectLst/>
                <a:uLnTx/>
                <a:uFillTx/>
                <a:latin typeface="Bradley Hand" pitchFamily="2" charset="77"/>
                <a:ea typeface="+mn-ea"/>
                <a:cs typeface="+mn-cs"/>
              </a:rPr>
              <a:t>2</a:t>
            </a:r>
            <a:endParaRPr kumimoji="0" lang="en-US" sz="4800" b="0" i="0" u="none" strike="noStrike" kern="1200" cap="none" spc="0" normalizeH="0" baseline="0" noProof="0" dirty="0">
              <a:ln>
                <a:noFill/>
              </a:ln>
              <a:solidFill>
                <a:prstClr val="black"/>
              </a:solidFill>
              <a:effectLst/>
              <a:uLnTx/>
              <a:uFillTx/>
              <a:latin typeface="Bradley Hand" pitchFamily="2" charset="77"/>
              <a:ea typeface="+mn-ea"/>
              <a:cs typeface="+mn-cs"/>
            </a:endParaRPr>
          </a:p>
        </p:txBody>
      </p:sp>
      <p:sp>
        <p:nvSpPr>
          <p:cNvPr id="8" name="TextBox 7"/>
          <p:cNvSpPr txBox="1"/>
          <p:nvPr/>
        </p:nvSpPr>
        <p:spPr>
          <a:xfrm>
            <a:off x="0" y="1227118"/>
            <a:ext cx="4379495" cy="769441"/>
          </a:xfrm>
          <a:prstGeom prst="rect">
            <a:avLst/>
          </a:prstGeom>
          <a:noFill/>
        </p:spPr>
        <p:txBody>
          <a:bodyPr wrap="square" rtlCol="0">
            <a:spAutoFit/>
          </a:bodyPr>
          <a:lstStyle/>
          <a:p>
            <a:r>
              <a:rPr lang="en-CA" sz="4400" dirty="0" smtClean="0"/>
              <a:t>Place The Number</a:t>
            </a:r>
            <a:endParaRPr lang="en-CA" sz="4400" dirty="0"/>
          </a:p>
        </p:txBody>
      </p:sp>
      <p:sp>
        <p:nvSpPr>
          <p:cNvPr id="25" name="Rectangle 24"/>
          <p:cNvSpPr/>
          <p:nvPr/>
        </p:nvSpPr>
        <p:spPr>
          <a:xfrm>
            <a:off x="8877376" y="891266"/>
            <a:ext cx="559059" cy="75334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dirty="0">
                <a:solidFill>
                  <a:schemeClr val="tx1"/>
                </a:solidFill>
              </a:rPr>
              <a:t>3</a:t>
            </a:r>
          </a:p>
        </p:txBody>
      </p:sp>
      <p:sp>
        <p:nvSpPr>
          <p:cNvPr id="42" name="Rectangle 41"/>
          <p:cNvSpPr/>
          <p:nvPr/>
        </p:nvSpPr>
        <p:spPr>
          <a:xfrm>
            <a:off x="7020104" y="1291114"/>
            <a:ext cx="559059" cy="75334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dirty="0" smtClean="0">
                <a:solidFill>
                  <a:schemeClr val="tx1"/>
                </a:solidFill>
              </a:rPr>
              <a:t>2</a:t>
            </a:r>
            <a:endParaRPr lang="en-CA" sz="2800" b="1" dirty="0">
              <a:solidFill>
                <a:schemeClr val="tx1"/>
              </a:solidFill>
            </a:endParaRPr>
          </a:p>
        </p:txBody>
      </p:sp>
      <p:sp>
        <p:nvSpPr>
          <p:cNvPr id="43" name="Rectangle 42"/>
          <p:cNvSpPr/>
          <p:nvPr/>
        </p:nvSpPr>
        <p:spPr>
          <a:xfrm>
            <a:off x="8280449" y="1912554"/>
            <a:ext cx="559059" cy="75334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dirty="0">
                <a:solidFill>
                  <a:schemeClr val="tx1"/>
                </a:solidFill>
              </a:rPr>
              <a:t>8</a:t>
            </a:r>
          </a:p>
        </p:txBody>
      </p:sp>
      <p:sp>
        <p:nvSpPr>
          <p:cNvPr id="48" name="Rectangle 47"/>
          <p:cNvSpPr/>
          <p:nvPr/>
        </p:nvSpPr>
        <p:spPr>
          <a:xfrm>
            <a:off x="6236666" y="914442"/>
            <a:ext cx="559059" cy="75334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dirty="0" smtClean="0">
                <a:solidFill>
                  <a:schemeClr val="tx1"/>
                </a:solidFill>
              </a:rPr>
              <a:t>1</a:t>
            </a:r>
            <a:endParaRPr lang="en-CA" sz="2800" b="1" dirty="0">
              <a:solidFill>
                <a:schemeClr val="tx1"/>
              </a:solidFill>
            </a:endParaRPr>
          </a:p>
        </p:txBody>
      </p:sp>
      <p:sp>
        <p:nvSpPr>
          <p:cNvPr id="51" name="Rectangle 50"/>
          <p:cNvSpPr/>
          <p:nvPr/>
        </p:nvSpPr>
        <p:spPr>
          <a:xfrm>
            <a:off x="4407541" y="860799"/>
            <a:ext cx="559059" cy="75334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dirty="0">
                <a:solidFill>
                  <a:schemeClr val="tx1"/>
                </a:solidFill>
              </a:rPr>
              <a:t>6</a:t>
            </a:r>
          </a:p>
        </p:txBody>
      </p:sp>
      <p:sp>
        <p:nvSpPr>
          <p:cNvPr id="52" name="Rectangle 51"/>
          <p:cNvSpPr/>
          <p:nvPr/>
        </p:nvSpPr>
        <p:spPr>
          <a:xfrm>
            <a:off x="5308081" y="811860"/>
            <a:ext cx="559059" cy="75334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dirty="0" smtClean="0">
                <a:solidFill>
                  <a:schemeClr val="tx1"/>
                </a:solidFill>
              </a:rPr>
              <a:t>7</a:t>
            </a:r>
            <a:endParaRPr lang="en-CA" sz="2800" b="1" dirty="0">
              <a:solidFill>
                <a:schemeClr val="tx1"/>
              </a:solidFill>
            </a:endParaRPr>
          </a:p>
        </p:txBody>
      </p:sp>
      <p:sp>
        <p:nvSpPr>
          <p:cNvPr id="55" name="Rectangle 54"/>
          <p:cNvSpPr/>
          <p:nvPr/>
        </p:nvSpPr>
        <p:spPr>
          <a:xfrm>
            <a:off x="7692408" y="859262"/>
            <a:ext cx="559059" cy="75334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dirty="0">
                <a:solidFill>
                  <a:schemeClr val="tx1"/>
                </a:solidFill>
              </a:rPr>
              <a:t>9</a:t>
            </a:r>
          </a:p>
        </p:txBody>
      </p:sp>
      <p:sp>
        <p:nvSpPr>
          <p:cNvPr id="59" name="Rectangle 58"/>
          <p:cNvSpPr/>
          <p:nvPr/>
        </p:nvSpPr>
        <p:spPr>
          <a:xfrm>
            <a:off x="10187702" y="1792490"/>
            <a:ext cx="559059" cy="75334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dirty="0">
                <a:solidFill>
                  <a:schemeClr val="tx1"/>
                </a:solidFill>
              </a:rPr>
              <a:t>5</a:t>
            </a:r>
          </a:p>
        </p:txBody>
      </p:sp>
      <p:sp>
        <p:nvSpPr>
          <p:cNvPr id="60" name="Rectangle 59"/>
          <p:cNvSpPr/>
          <p:nvPr/>
        </p:nvSpPr>
        <p:spPr>
          <a:xfrm>
            <a:off x="9774059" y="732366"/>
            <a:ext cx="559059" cy="75334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dirty="0">
                <a:solidFill>
                  <a:schemeClr val="tx1"/>
                </a:solidFill>
              </a:rPr>
              <a:t>4</a:t>
            </a:r>
          </a:p>
        </p:txBody>
      </p:sp>
      <p:sp>
        <p:nvSpPr>
          <p:cNvPr id="30" name="TextBox 29">
            <a:extLst>
              <a:ext uri="{FF2B5EF4-FFF2-40B4-BE49-F238E27FC236}">
                <a16:creationId xmlns:a16="http://schemas.microsoft.com/office/drawing/2014/main" id="{5426E6A3-570D-9245-B1C4-C4CA4683A894}"/>
              </a:ext>
            </a:extLst>
          </p:cNvPr>
          <p:cNvSpPr txBox="1"/>
          <p:nvPr/>
        </p:nvSpPr>
        <p:spPr>
          <a:xfrm>
            <a:off x="1036958" y="437422"/>
            <a:ext cx="2721527" cy="420564"/>
          </a:xfrm>
          <a:prstGeom prst="rect">
            <a:avLst/>
          </a:prstGeom>
          <a:solidFill>
            <a:srgbClr val="C00000"/>
          </a:solidFill>
          <a:ln w="28575">
            <a:solidFill>
              <a:srgbClr val="920305"/>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33" b="0" i="0" u="none" strike="noStrike" kern="1200" cap="none" spc="0" normalizeH="0" baseline="0" noProof="0">
                <a:ln>
                  <a:noFill/>
                </a:ln>
                <a:solidFill>
                  <a:prstClr val="white"/>
                </a:solidFill>
                <a:effectLst/>
                <a:uLnTx/>
                <a:uFillTx/>
                <a:latin typeface="Cavolini" panose="03000502040302020204" pitchFamily="66" charset="0"/>
                <a:ea typeface="+mn-ea"/>
                <a:cs typeface="Cavolini" panose="03000502040302020204" pitchFamily="66" charset="0"/>
              </a:rPr>
              <a:t>Work it out</a:t>
            </a:r>
          </a:p>
        </p:txBody>
      </p:sp>
    </p:spTree>
    <p:extLst>
      <p:ext uri="{BB962C8B-B14F-4D97-AF65-F5344CB8AC3E}">
        <p14:creationId xmlns:p14="http://schemas.microsoft.com/office/powerpoint/2010/main" val="262476789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3" name="Round Diagonal Corner Rectangle 2">
            <a:extLst>
              <a:ext uri="{FF2B5EF4-FFF2-40B4-BE49-F238E27FC236}">
                <a16:creationId xmlns:a16="http://schemas.microsoft.com/office/drawing/2014/main" id="{BFA02294-7002-6347-BD03-F6D435E893BC}"/>
              </a:ext>
            </a:extLst>
          </p:cNvPr>
          <p:cNvSpPr/>
          <p:nvPr/>
        </p:nvSpPr>
        <p:spPr>
          <a:xfrm>
            <a:off x="97044" y="128565"/>
            <a:ext cx="11997911" cy="6607791"/>
          </a:xfrm>
          <a:prstGeom prst="round2DiagRect">
            <a:avLst/>
          </a:prstGeom>
          <a:noFill/>
          <a:ln w="38100">
            <a:solidFill>
              <a:srgbClr val="9203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27" name="Rectangle 26">
            <a:extLst>
              <a:ext uri="{FF2B5EF4-FFF2-40B4-BE49-F238E27FC236}">
                <a16:creationId xmlns:a16="http://schemas.microsoft.com/office/drawing/2014/main" id="{2FFE1002-E844-3642-A0B9-10BEEFD39A80}"/>
              </a:ext>
            </a:extLst>
          </p:cNvPr>
          <p:cNvSpPr/>
          <p:nvPr/>
        </p:nvSpPr>
        <p:spPr>
          <a:xfrm>
            <a:off x="200526" y="232206"/>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 xmlns:ask="http://schemas.microsoft.com/office/drawing/2018/sketchyshapes" sd="1219033472">
                  <a:prstGeom prst="rect">
                    <a:avLst/>
                  </a:prstGeom>
                  <ask:type>
                    <ask:lineSketchScribble/>
                  </ask:type>
                </ask:lineSketchStyleProps>
              </a:ext>
            </a:extLst>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4800" b="0" i="0" u="none" strike="noStrike" kern="1200" cap="none" spc="0" normalizeH="0" baseline="0" noProof="0" dirty="0">
                <a:ln>
                  <a:noFill/>
                </a:ln>
                <a:solidFill>
                  <a:prstClr val="black"/>
                </a:solidFill>
                <a:effectLst/>
                <a:uLnTx/>
                <a:uFillTx/>
                <a:latin typeface="Bradley Hand" pitchFamily="2" charset="77"/>
                <a:ea typeface="+mn-ea"/>
                <a:cs typeface="+mn-cs"/>
              </a:rPr>
              <a:t>2</a:t>
            </a:r>
            <a:endParaRPr kumimoji="0" lang="en-US" sz="4800" b="0" i="0" u="none" strike="noStrike" kern="1200" cap="none" spc="0" normalizeH="0" baseline="0" noProof="0" dirty="0">
              <a:ln>
                <a:noFill/>
              </a:ln>
              <a:solidFill>
                <a:prstClr val="black"/>
              </a:solidFill>
              <a:effectLst/>
              <a:uLnTx/>
              <a:uFillTx/>
              <a:latin typeface="Bradley Hand" pitchFamily="2" charset="77"/>
              <a:ea typeface="+mn-ea"/>
              <a:cs typeface="+mn-cs"/>
            </a:endParaRPr>
          </a:p>
        </p:txBody>
      </p:sp>
      <p:sp>
        <p:nvSpPr>
          <p:cNvPr id="8" name="TextBox 7"/>
          <p:cNvSpPr txBox="1"/>
          <p:nvPr/>
        </p:nvSpPr>
        <p:spPr>
          <a:xfrm>
            <a:off x="4698399" y="678482"/>
            <a:ext cx="4379495" cy="769441"/>
          </a:xfrm>
          <a:prstGeom prst="rect">
            <a:avLst/>
          </a:prstGeom>
          <a:noFill/>
        </p:spPr>
        <p:txBody>
          <a:bodyPr wrap="square" rtlCol="0">
            <a:spAutoFit/>
          </a:bodyPr>
          <a:lstStyle/>
          <a:p>
            <a:r>
              <a:rPr lang="en-CA" sz="4400" dirty="0" smtClean="0"/>
              <a:t>Game:  Four Kings</a:t>
            </a:r>
            <a:endParaRPr lang="en-CA" sz="4400" dirty="0"/>
          </a:p>
        </p:txBody>
      </p:sp>
      <p:sp>
        <p:nvSpPr>
          <p:cNvPr id="16" name="TextBox 15">
            <a:extLst>
              <a:ext uri="{FF2B5EF4-FFF2-40B4-BE49-F238E27FC236}">
                <a16:creationId xmlns:a16="http://schemas.microsoft.com/office/drawing/2014/main" id="{5426E6A3-570D-9245-B1C4-C4CA4683A894}"/>
              </a:ext>
            </a:extLst>
          </p:cNvPr>
          <p:cNvSpPr txBox="1"/>
          <p:nvPr/>
        </p:nvSpPr>
        <p:spPr>
          <a:xfrm>
            <a:off x="1036958" y="437422"/>
            <a:ext cx="2721527" cy="748795"/>
          </a:xfrm>
          <a:prstGeom prst="rect">
            <a:avLst/>
          </a:prstGeom>
          <a:solidFill>
            <a:srgbClr val="C00000"/>
          </a:solidFill>
          <a:ln w="28575">
            <a:solidFill>
              <a:srgbClr val="920305"/>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33" b="0" i="0" u="none" strike="noStrike" kern="1200" cap="none" spc="0" normalizeH="0" baseline="0" noProof="0" dirty="0" smtClean="0">
                <a:ln>
                  <a:noFill/>
                </a:ln>
                <a:solidFill>
                  <a:prstClr val="white"/>
                </a:solidFill>
                <a:effectLst/>
                <a:uLnTx/>
                <a:uFillTx/>
                <a:latin typeface="Cavolini" panose="03000502040302020204" pitchFamily="66" charset="0"/>
                <a:ea typeface="+mn-ea"/>
                <a:cs typeface="Cavolini" panose="03000502040302020204" pitchFamily="66" charset="0"/>
              </a:rPr>
              <a:t>Debrief and</a:t>
            </a:r>
            <a:r>
              <a:rPr kumimoji="0" lang="en-US" sz="2133" b="0" i="0" u="none" strike="noStrike" kern="1200" cap="none" spc="0" normalizeH="0" noProof="0" dirty="0" smtClean="0">
                <a:ln>
                  <a:noFill/>
                </a:ln>
                <a:solidFill>
                  <a:prstClr val="white"/>
                </a:solidFill>
                <a:effectLst/>
                <a:uLnTx/>
                <a:uFillTx/>
                <a:latin typeface="Cavolini" panose="03000502040302020204" pitchFamily="66" charset="0"/>
                <a:ea typeface="+mn-ea"/>
                <a:cs typeface="Cavolini" panose="03000502040302020204" pitchFamily="66" charset="0"/>
              </a:rPr>
              <a:t> Consolidation</a:t>
            </a:r>
            <a:endParaRPr kumimoji="0" lang="en-US" sz="2133" b="0" i="0" u="none" strike="noStrike" kern="1200" cap="none" spc="0" normalizeH="0" baseline="0" noProof="0" dirty="0">
              <a:ln>
                <a:noFill/>
              </a:ln>
              <a:solidFill>
                <a:prstClr val="white"/>
              </a:solidFill>
              <a:effectLst/>
              <a:uLnTx/>
              <a:uFillTx/>
              <a:latin typeface="Cavolini" panose="03000502040302020204" pitchFamily="66" charset="0"/>
              <a:ea typeface="+mn-ea"/>
              <a:cs typeface="Cavolini" panose="03000502040302020204" pitchFamily="66" charset="0"/>
            </a:endParaRPr>
          </a:p>
        </p:txBody>
      </p:sp>
      <p:pic>
        <p:nvPicPr>
          <p:cNvPr id="17" name="Picture 2"/>
          <p:cNvPicPr>
            <a:picLocks noChangeAspect="1" noChangeArrowheads="1"/>
          </p:cNvPicPr>
          <p:nvPr/>
        </p:nvPicPr>
        <p:blipFill>
          <a:blip r:embed="rId3" cstate="print"/>
          <a:srcRect/>
          <a:stretch>
            <a:fillRect/>
          </a:stretch>
        </p:blipFill>
        <p:spPr bwMode="auto">
          <a:xfrm>
            <a:off x="1983025" y="1597442"/>
            <a:ext cx="7275526" cy="4032447"/>
          </a:xfrm>
          <a:prstGeom prst="rect">
            <a:avLst/>
          </a:prstGeom>
          <a:noFill/>
          <a:ln w="9525">
            <a:noFill/>
            <a:miter lim="800000"/>
            <a:headEnd/>
            <a:tailEnd/>
          </a:ln>
        </p:spPr>
      </p:pic>
      <p:sp>
        <p:nvSpPr>
          <p:cNvPr id="2" name="Rectangle 1"/>
          <p:cNvSpPr/>
          <p:nvPr/>
        </p:nvSpPr>
        <p:spPr>
          <a:xfrm>
            <a:off x="3318412" y="3244334"/>
            <a:ext cx="5555175" cy="369332"/>
          </a:xfrm>
          <a:prstGeom prst="rect">
            <a:avLst/>
          </a:prstGeom>
        </p:spPr>
        <p:txBody>
          <a:bodyPr wrap="none">
            <a:spAutoFit/>
          </a:bodyPr>
          <a:lstStyle/>
          <a:p>
            <a:r>
              <a:rPr lang="en-CA" dirty="0">
                <a:hlinkClick r:id="rId4"/>
              </a:rPr>
              <a:t>://www.edu.gov.mb.ca/k12/cur/math/games/index.html</a:t>
            </a:r>
            <a:r>
              <a:rPr lang="en-CA" dirty="0"/>
              <a:t> </a:t>
            </a:r>
          </a:p>
        </p:txBody>
      </p:sp>
      <p:sp>
        <p:nvSpPr>
          <p:cNvPr id="4" name="Rectangle 3"/>
          <p:cNvSpPr/>
          <p:nvPr/>
        </p:nvSpPr>
        <p:spPr>
          <a:xfrm>
            <a:off x="2572454" y="5856447"/>
            <a:ext cx="6114346" cy="369332"/>
          </a:xfrm>
          <a:prstGeom prst="rect">
            <a:avLst/>
          </a:prstGeom>
        </p:spPr>
        <p:txBody>
          <a:bodyPr wrap="square">
            <a:spAutoFit/>
          </a:bodyPr>
          <a:lstStyle/>
          <a:p>
            <a:r>
              <a:rPr lang="en-CA" dirty="0">
                <a:hlinkClick r:id="rId4"/>
              </a:rPr>
              <a:t>://www.edu.gov.mb.ca/k12/cur/math/games/index.html</a:t>
            </a:r>
            <a:r>
              <a:rPr lang="en-CA" dirty="0"/>
              <a:t> </a:t>
            </a:r>
          </a:p>
        </p:txBody>
      </p:sp>
    </p:spTree>
    <p:extLst>
      <p:ext uri="{BB962C8B-B14F-4D97-AF65-F5344CB8AC3E}">
        <p14:creationId xmlns:p14="http://schemas.microsoft.com/office/powerpoint/2010/main" val="86639986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76;p14">
            <a:extLst>
              <a:ext uri="{FF2B5EF4-FFF2-40B4-BE49-F238E27FC236}">
                <a16:creationId xmlns:a16="http://schemas.microsoft.com/office/drawing/2014/main" id="{94097BE9-47BC-B641-89B8-5AE467BBFA6C}"/>
              </a:ext>
            </a:extLst>
          </p:cNvPr>
          <p:cNvSpPr txBox="1">
            <a:spLocks/>
          </p:cNvSpPr>
          <p:nvPr/>
        </p:nvSpPr>
        <p:spPr>
          <a:xfrm>
            <a:off x="3259693" y="1952786"/>
            <a:ext cx="5036024" cy="2383844"/>
          </a:xfrm>
          <a:prstGeom prst="rect">
            <a:avLst/>
          </a:prstGeom>
        </p:spPr>
        <p:txBody>
          <a:bodyPr spcFirstLastPara="1" vert="horz" lIns="91440" tIns="45720" rIns="91440" bIns="45720" rtlCol="0" anchor="t"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600"/>
              </a:spcAft>
              <a:buClrTx/>
              <a:buSzTx/>
              <a:buFontTx/>
              <a:buNone/>
              <a:tabLst/>
              <a:defRPr/>
            </a:pPr>
            <a:endParaRPr kumimoji="0" lang="en-US" sz="3600" b="1" i="0" u="none" strike="noStrike" kern="1200" cap="none" spc="0" normalizeH="0" baseline="0" noProof="0" dirty="0">
              <a:ln>
                <a:noFill/>
              </a:ln>
              <a:solidFill>
                <a:srgbClr val="000000"/>
              </a:solidFill>
              <a:effectLst/>
              <a:uLnTx/>
              <a:uFillTx/>
              <a:latin typeface="Calibri Light"/>
              <a:ea typeface="+mj-ea"/>
              <a:cs typeface="+mj-cs"/>
            </a:endParaRPr>
          </a:p>
          <a:p>
            <a:pPr marL="0" marR="0" lvl="0" indent="0" algn="ctr" defTabSz="914400" rtl="0" eaLnBrk="1" fontAlgn="auto" latinLnBrk="0" hangingPunct="1">
              <a:lnSpc>
                <a:spcPct val="90000"/>
              </a:lnSpc>
              <a:spcBef>
                <a:spcPct val="0"/>
              </a:spcBef>
              <a:spcAft>
                <a:spcPts val="600"/>
              </a:spcAft>
              <a:buClrTx/>
              <a:buSzTx/>
              <a:buFontTx/>
              <a:buNone/>
              <a:tabLst/>
              <a:defRPr/>
            </a:pPr>
            <a:r>
              <a:rPr lang="en-US" sz="3600" b="1" noProof="0" dirty="0">
                <a:solidFill>
                  <a:srgbClr val="000000"/>
                </a:solidFill>
                <a:latin typeface="Calibri Light"/>
              </a:rPr>
              <a:t>Exploring the Number </a:t>
            </a:r>
            <a:r>
              <a:rPr kumimoji="0" lang="en-US" sz="3600" b="1" i="0" u="none" strike="noStrike" kern="1200" cap="none" spc="0" normalizeH="0" baseline="0" dirty="0" smtClean="0">
                <a:ln>
                  <a:noFill/>
                </a:ln>
                <a:solidFill>
                  <a:srgbClr val="000000"/>
                </a:solidFill>
                <a:effectLst/>
                <a:uLnTx/>
                <a:uFillTx/>
                <a:latin typeface="Calibri Light"/>
              </a:rPr>
              <a:t>Ten  End of Week 1</a:t>
            </a:r>
            <a:endParaRPr kumimoji="0" lang="en-US" sz="3600" b="1" i="0" u="none" strike="noStrike" kern="1200" cap="none" spc="0" normalizeH="0" baseline="0" noProof="0" dirty="0">
              <a:ln>
                <a:noFill/>
              </a:ln>
              <a:solidFill>
                <a:srgbClr val="000000"/>
              </a:solidFill>
              <a:effectLst/>
              <a:uLnTx/>
              <a:uFillTx/>
              <a:latin typeface="Calibri Light"/>
            </a:endParaRPr>
          </a:p>
        </p:txBody>
      </p:sp>
      <p:sp>
        <p:nvSpPr>
          <p:cNvPr id="4" name="Rounded Rectangle 3"/>
          <p:cNvSpPr/>
          <p:nvPr/>
        </p:nvSpPr>
        <p:spPr>
          <a:xfrm>
            <a:off x="185980" y="123986"/>
            <a:ext cx="11778712" cy="6586780"/>
          </a:xfrm>
          <a:prstGeom prst="roundRect">
            <a:avLst/>
          </a:prstGeom>
          <a:noFill/>
          <a:ln w="76200" cmpd="tri">
            <a:solidFill>
              <a:schemeClr val="accent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56898118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Shape 97"/>
        <p:cNvGrpSpPr/>
        <p:nvPr/>
      </p:nvGrpSpPr>
      <p:grpSpPr>
        <a:xfrm>
          <a:off x="0" y="0"/>
          <a:ext cx="0" cy="0"/>
          <a:chOff x="0" y="0"/>
          <a:chExt cx="0" cy="0"/>
        </a:xfrm>
      </p:grpSpPr>
      <p:sp>
        <p:nvSpPr>
          <p:cNvPr id="3" name="Round Diagonal Corner Rectangle 2">
            <a:extLst>
              <a:ext uri="{FF2B5EF4-FFF2-40B4-BE49-F238E27FC236}">
                <a16:creationId xmlns:a16="http://schemas.microsoft.com/office/drawing/2014/main" id="{BFA02294-7002-6347-BD03-F6D435E893BC}"/>
              </a:ext>
            </a:extLst>
          </p:cNvPr>
          <p:cNvSpPr/>
          <p:nvPr/>
        </p:nvSpPr>
        <p:spPr>
          <a:xfrm>
            <a:off x="245423" y="1132064"/>
            <a:ext cx="3642392" cy="5415521"/>
          </a:xfrm>
          <a:prstGeom prst="round2DiagRect">
            <a:avLst/>
          </a:prstGeom>
          <a:solidFill>
            <a:schemeClr val="bg1"/>
          </a:solidFill>
          <a:ln w="38100">
            <a:solidFill>
              <a:srgbClr val="9203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15" name="Round Diagonal Corner Rectangle 14">
            <a:extLst>
              <a:ext uri="{FF2B5EF4-FFF2-40B4-BE49-F238E27FC236}">
                <a16:creationId xmlns:a16="http://schemas.microsoft.com/office/drawing/2014/main" id="{1E2A18AE-F6CC-6441-99BF-C85193C54F40}"/>
              </a:ext>
            </a:extLst>
          </p:cNvPr>
          <p:cNvSpPr/>
          <p:nvPr/>
        </p:nvSpPr>
        <p:spPr>
          <a:xfrm>
            <a:off x="4375867" y="1049321"/>
            <a:ext cx="3645607" cy="5415521"/>
          </a:xfrm>
          <a:prstGeom prst="round2DiagRect">
            <a:avLst/>
          </a:prstGeom>
          <a:solidFill>
            <a:schemeClr val="bg1"/>
          </a:solidFill>
          <a:ln w="38100">
            <a:solidFill>
              <a:srgbClr val="9203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32" name="Round Diagonal Corner Rectangle 31">
            <a:extLst>
              <a:ext uri="{FF2B5EF4-FFF2-40B4-BE49-F238E27FC236}">
                <a16:creationId xmlns:a16="http://schemas.microsoft.com/office/drawing/2014/main" id="{98FEC0BB-426D-5A4E-81A3-ACA41EDF3BA0}"/>
              </a:ext>
            </a:extLst>
          </p:cNvPr>
          <p:cNvSpPr/>
          <p:nvPr/>
        </p:nvSpPr>
        <p:spPr>
          <a:xfrm>
            <a:off x="8301567" y="886629"/>
            <a:ext cx="3645606" cy="5415521"/>
          </a:xfrm>
          <a:prstGeom prst="round2DiagRect">
            <a:avLst/>
          </a:prstGeom>
          <a:solidFill>
            <a:schemeClr val="bg1"/>
          </a:solidFill>
          <a:ln w="38100">
            <a:solidFill>
              <a:srgbClr val="9203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E7E6E6">
                  <a:lumMod val="50000"/>
                </a:srgbClr>
              </a:solidFill>
              <a:effectLst/>
              <a:uLnTx/>
              <a:uFillTx/>
              <a:latin typeface="Abadi MT Condensed Light" panose="020B0306030101010103" pitchFamily="34" charset="77"/>
              <a:ea typeface="+mn-ea"/>
              <a:cs typeface="+mn-cs"/>
            </a:endParaRPr>
          </a:p>
        </p:txBody>
      </p:sp>
      <p:sp>
        <p:nvSpPr>
          <p:cNvPr id="20" name="TextBox 19">
            <a:extLst>
              <a:ext uri="{FF2B5EF4-FFF2-40B4-BE49-F238E27FC236}">
                <a16:creationId xmlns:a16="http://schemas.microsoft.com/office/drawing/2014/main" id="{92B0D904-8CEB-DB46-BC17-6E9536BB9648}"/>
              </a:ext>
            </a:extLst>
          </p:cNvPr>
          <p:cNvSpPr txBox="1"/>
          <p:nvPr/>
        </p:nvSpPr>
        <p:spPr>
          <a:xfrm>
            <a:off x="8898511" y="1455348"/>
            <a:ext cx="2721527" cy="738664"/>
          </a:xfrm>
          <a:prstGeom prst="rect">
            <a:avLst/>
          </a:prstGeom>
          <a:solidFill>
            <a:srgbClr val="C00000"/>
          </a:solidFill>
          <a:ln w="28575">
            <a:solidFill>
              <a:srgbClr val="920305"/>
            </a:solidFill>
          </a:ln>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a:ln>
                  <a:noFill/>
                </a:ln>
                <a:solidFill>
                  <a:prstClr val="white"/>
                </a:solidFill>
                <a:effectLst/>
                <a:uLnTx/>
                <a:uFillTx/>
                <a:latin typeface="Cavolini"/>
                <a:ea typeface="+mn-ea"/>
                <a:cs typeface="Cavolini"/>
              </a:rPr>
              <a:t>Debrief and Consolidation</a:t>
            </a:r>
            <a:endParaRPr kumimoji="0" lang="en-US" sz="2100" b="0" i="0" u="none" strike="noStrike" kern="1200" cap="none" spc="0" normalizeH="0" baseline="0" noProof="0" dirty="0">
              <a:ln>
                <a:noFill/>
              </a:ln>
              <a:solidFill>
                <a:prstClr val="white"/>
              </a:solidFill>
              <a:effectLst/>
              <a:uLnTx/>
              <a:uFillTx/>
              <a:latin typeface="Cavolini"/>
              <a:ea typeface="+mn-ea"/>
              <a:cs typeface="Cavolini"/>
            </a:endParaRPr>
          </a:p>
        </p:txBody>
      </p:sp>
      <p:sp>
        <p:nvSpPr>
          <p:cNvPr id="21" name="TextBox 20">
            <a:extLst>
              <a:ext uri="{FF2B5EF4-FFF2-40B4-BE49-F238E27FC236}">
                <a16:creationId xmlns:a16="http://schemas.microsoft.com/office/drawing/2014/main" id="{6A29DAF6-3D2E-0B46-938E-DF6463C6D40D}"/>
              </a:ext>
            </a:extLst>
          </p:cNvPr>
          <p:cNvSpPr txBox="1"/>
          <p:nvPr/>
        </p:nvSpPr>
        <p:spPr>
          <a:xfrm>
            <a:off x="4897711" y="1436665"/>
            <a:ext cx="2721527" cy="420564"/>
          </a:xfrm>
          <a:prstGeom prst="rect">
            <a:avLst/>
          </a:prstGeom>
          <a:solidFill>
            <a:srgbClr val="C00000"/>
          </a:solidFill>
          <a:ln w="28575">
            <a:solidFill>
              <a:srgbClr val="920305"/>
            </a:solidFill>
          </a:ln>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a:ln>
                  <a:noFill/>
                </a:ln>
                <a:solidFill>
                  <a:prstClr val="white"/>
                </a:solidFill>
                <a:effectLst/>
                <a:uLnTx/>
                <a:uFillTx/>
                <a:latin typeface="Cavolini"/>
                <a:ea typeface="+mn-ea"/>
                <a:cs typeface="Cavolini"/>
              </a:rPr>
              <a:t>Work it out!</a:t>
            </a:r>
          </a:p>
        </p:txBody>
      </p:sp>
      <p:sp>
        <p:nvSpPr>
          <p:cNvPr id="22" name="TextBox 21">
            <a:extLst>
              <a:ext uri="{FF2B5EF4-FFF2-40B4-BE49-F238E27FC236}">
                <a16:creationId xmlns:a16="http://schemas.microsoft.com/office/drawing/2014/main" id="{5426E6A3-570D-9245-B1C4-C4CA4683A894}"/>
              </a:ext>
            </a:extLst>
          </p:cNvPr>
          <p:cNvSpPr txBox="1"/>
          <p:nvPr/>
        </p:nvSpPr>
        <p:spPr>
          <a:xfrm>
            <a:off x="754054" y="1474027"/>
            <a:ext cx="2721527" cy="420564"/>
          </a:xfrm>
          <a:prstGeom prst="rect">
            <a:avLst/>
          </a:prstGeom>
          <a:solidFill>
            <a:srgbClr val="C00000"/>
          </a:solidFill>
          <a:ln w="28575">
            <a:solidFill>
              <a:srgbClr val="920305"/>
            </a:solidFill>
          </a:ln>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smtClean="0">
                <a:ln>
                  <a:noFill/>
                </a:ln>
                <a:solidFill>
                  <a:prstClr val="white"/>
                </a:solidFill>
                <a:effectLst/>
                <a:uLnTx/>
                <a:uFillTx/>
                <a:latin typeface="Cavolini"/>
                <a:ea typeface="+mn-ea"/>
                <a:cs typeface="Cavolini"/>
              </a:rPr>
              <a:t>Opening Routine</a:t>
            </a:r>
            <a:endParaRPr kumimoji="0" lang="en-US" sz="2100" b="0" i="0" u="none" strike="noStrike" kern="1200" cap="none" spc="0" normalizeH="0" baseline="0" noProof="0" dirty="0">
              <a:ln>
                <a:noFill/>
              </a:ln>
              <a:solidFill>
                <a:prstClr val="white"/>
              </a:solidFill>
              <a:effectLst/>
              <a:uLnTx/>
              <a:uFillTx/>
              <a:latin typeface="Cavolini"/>
              <a:ea typeface="+mn-ea"/>
              <a:cs typeface="Cavolini"/>
            </a:endParaRPr>
          </a:p>
        </p:txBody>
      </p:sp>
      <p:sp>
        <p:nvSpPr>
          <p:cNvPr id="24" name="Round Diagonal Corner Rectangle 23">
            <a:extLst>
              <a:ext uri="{FF2B5EF4-FFF2-40B4-BE49-F238E27FC236}">
                <a16:creationId xmlns:a16="http://schemas.microsoft.com/office/drawing/2014/main" id="{F50EAA7C-399D-824D-BF84-A8D7C4CA9023}"/>
              </a:ext>
            </a:extLst>
          </p:cNvPr>
          <p:cNvSpPr/>
          <p:nvPr/>
        </p:nvSpPr>
        <p:spPr>
          <a:xfrm>
            <a:off x="222305" y="241215"/>
            <a:ext cx="3665509" cy="707887"/>
          </a:xfrm>
          <a:prstGeom prst="round2DiagRect">
            <a:avLst/>
          </a:prstGeom>
          <a:solidFill>
            <a:schemeClr val="bg1"/>
          </a:solidFill>
          <a:ln w="38100">
            <a:solidFill>
              <a:srgbClr val="9203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srgbClr val="C00000"/>
                </a:solidFill>
                <a:effectLst/>
                <a:uLnTx/>
                <a:uFillTx/>
                <a:latin typeface="Cavolini"/>
                <a:ea typeface="+mn-ea"/>
                <a:cs typeface="Cavolini"/>
              </a:rPr>
              <a:t>Day 1</a:t>
            </a:r>
            <a:endParaRPr kumimoji="0" lang="en-US" sz="4000" b="1" i="0" u="none" strike="noStrike" kern="1200" cap="none" spc="0" normalizeH="0" baseline="0" noProof="0" dirty="0">
              <a:ln>
                <a:noFill/>
              </a:ln>
              <a:solidFill>
                <a:srgbClr val="C00000"/>
              </a:solidFill>
              <a:effectLst/>
              <a:uLnTx/>
              <a:uFillTx/>
              <a:latin typeface="Cavolini"/>
              <a:ea typeface="+mn-ea"/>
              <a:cs typeface="Cavolini"/>
            </a:endParaRPr>
          </a:p>
        </p:txBody>
      </p:sp>
      <p:sp>
        <p:nvSpPr>
          <p:cNvPr id="26" name="Rectangle 25">
            <a:extLst>
              <a:ext uri="{FF2B5EF4-FFF2-40B4-BE49-F238E27FC236}">
                <a16:creationId xmlns:a16="http://schemas.microsoft.com/office/drawing/2014/main" id="{794313EA-89CC-8343-B3B7-FC7040274402}"/>
              </a:ext>
            </a:extLst>
          </p:cNvPr>
          <p:cNvSpPr/>
          <p:nvPr/>
        </p:nvSpPr>
        <p:spPr>
          <a:xfrm>
            <a:off x="87799" y="1384771"/>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 xmlns:ask="http://schemas.microsoft.com/office/drawing/2018/sketchyshapes" sd="1219033472">
                  <a:prstGeom prst="rect">
                    <a:avLst/>
                  </a:prstGeom>
                  <ask:type>
                    <ask:lineSketchScribble/>
                  </ask:type>
                </ask:lineSketchStyleProps>
              </a:ext>
            </a:extLst>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4800" b="0" i="0" u="none" strike="noStrike" kern="1200" cap="none" spc="0" normalizeH="0" baseline="0" noProof="0" dirty="0">
                <a:ln>
                  <a:noFill/>
                </a:ln>
                <a:solidFill>
                  <a:prstClr val="black"/>
                </a:solidFill>
                <a:effectLst/>
                <a:uLnTx/>
                <a:uFillTx/>
                <a:latin typeface="Bradley Hand" pitchFamily="2" charset="77"/>
                <a:ea typeface="+mn-ea"/>
                <a:cs typeface="+mn-cs"/>
              </a:rPr>
              <a:t>1</a:t>
            </a:r>
            <a:endParaRPr kumimoji="0" lang="en-US" sz="4800" b="0" i="0" u="none" strike="noStrike" kern="1200" cap="none" spc="0" normalizeH="0" baseline="0" noProof="0" dirty="0">
              <a:ln>
                <a:noFill/>
              </a:ln>
              <a:solidFill>
                <a:prstClr val="black"/>
              </a:solidFill>
              <a:effectLst/>
              <a:uLnTx/>
              <a:uFillTx/>
              <a:latin typeface="Bradley Hand" pitchFamily="2" charset="77"/>
              <a:ea typeface="+mn-ea"/>
              <a:cs typeface="+mn-cs"/>
            </a:endParaRPr>
          </a:p>
        </p:txBody>
      </p:sp>
      <p:sp>
        <p:nvSpPr>
          <p:cNvPr id="28" name="Rectangle 27">
            <a:extLst>
              <a:ext uri="{FF2B5EF4-FFF2-40B4-BE49-F238E27FC236}">
                <a16:creationId xmlns:a16="http://schemas.microsoft.com/office/drawing/2014/main" id="{B19DC386-C007-C544-8F95-5EF531BE0F49}"/>
              </a:ext>
            </a:extLst>
          </p:cNvPr>
          <p:cNvSpPr/>
          <p:nvPr/>
        </p:nvSpPr>
        <p:spPr>
          <a:xfrm>
            <a:off x="4044520" y="1369649"/>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 xmlns:ask="http://schemas.microsoft.com/office/drawing/2018/sketchyshapes" sd="1219033472">
                  <a:prstGeom prst="rect">
                    <a:avLst/>
                  </a:prstGeom>
                  <ask:type>
                    <ask:lineSketchScribble/>
                  </ask:type>
                </ask:lineSketchStyleProps>
              </a:ext>
            </a:extLst>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4800" b="0" i="0" u="none" strike="noStrike" kern="1200" cap="none" spc="0" normalizeH="0" baseline="0" noProof="0" dirty="0">
                <a:ln>
                  <a:noFill/>
                </a:ln>
                <a:solidFill>
                  <a:prstClr val="black"/>
                </a:solidFill>
                <a:effectLst/>
                <a:uLnTx/>
                <a:uFillTx/>
                <a:latin typeface="Bradley Hand" pitchFamily="2" charset="77"/>
                <a:ea typeface="+mn-ea"/>
                <a:cs typeface="+mn-cs"/>
              </a:rPr>
              <a:t>2</a:t>
            </a:r>
            <a:endParaRPr kumimoji="0" lang="en-US" sz="4800" b="0" i="0" u="none" strike="noStrike" kern="1200" cap="none" spc="0" normalizeH="0" baseline="0" noProof="0" dirty="0">
              <a:ln>
                <a:noFill/>
              </a:ln>
              <a:solidFill>
                <a:prstClr val="black"/>
              </a:solidFill>
              <a:effectLst/>
              <a:uLnTx/>
              <a:uFillTx/>
              <a:latin typeface="Bradley Hand" pitchFamily="2" charset="77"/>
              <a:ea typeface="+mn-ea"/>
              <a:cs typeface="+mn-cs"/>
            </a:endParaRPr>
          </a:p>
        </p:txBody>
      </p:sp>
      <p:sp>
        <p:nvSpPr>
          <p:cNvPr id="31" name="Rectangle 30">
            <a:extLst>
              <a:ext uri="{FF2B5EF4-FFF2-40B4-BE49-F238E27FC236}">
                <a16:creationId xmlns:a16="http://schemas.microsoft.com/office/drawing/2014/main" id="{FB6B43EF-134B-3847-896E-75DCF21D2348}"/>
              </a:ext>
            </a:extLst>
          </p:cNvPr>
          <p:cNvSpPr/>
          <p:nvPr/>
        </p:nvSpPr>
        <p:spPr>
          <a:xfrm>
            <a:off x="8196278" y="1369523"/>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 xmlns:ask="http://schemas.microsoft.com/office/drawing/2018/sketchyshapes" sd="1219033472">
                  <a:prstGeom prst="rect">
                    <a:avLst/>
                  </a:prstGeom>
                  <ask:type>
                    <ask:lineSketchScribble/>
                  </ask:type>
                </ask:lineSketchStyleProps>
              </a:ext>
            </a:extLst>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4800" b="0" i="0" u="none" strike="noStrike" kern="1200" cap="none" spc="0" normalizeH="0" baseline="0" noProof="0" dirty="0">
                <a:ln>
                  <a:noFill/>
                </a:ln>
                <a:solidFill>
                  <a:prstClr val="black"/>
                </a:solidFill>
                <a:effectLst/>
                <a:uLnTx/>
                <a:uFillTx/>
                <a:latin typeface="Bradley Hand" pitchFamily="2" charset="77"/>
                <a:ea typeface="+mn-ea"/>
                <a:cs typeface="+mn-cs"/>
              </a:rPr>
              <a:t>3</a:t>
            </a:r>
            <a:endParaRPr kumimoji="0" lang="en-US" sz="4800" b="0" i="0" u="none" strike="noStrike" kern="1200" cap="none" spc="0" normalizeH="0" baseline="0" noProof="0" dirty="0">
              <a:ln>
                <a:noFill/>
              </a:ln>
              <a:solidFill>
                <a:prstClr val="black"/>
              </a:solidFill>
              <a:effectLst/>
              <a:uLnTx/>
              <a:uFillTx/>
              <a:latin typeface="Bradley Hand" pitchFamily="2" charset="77"/>
              <a:ea typeface="+mn-ea"/>
              <a:cs typeface="+mn-cs"/>
            </a:endParaRPr>
          </a:p>
        </p:txBody>
      </p:sp>
      <p:sp>
        <p:nvSpPr>
          <p:cNvPr id="34" name="TextBox 33">
            <a:extLst>
              <a:ext uri="{FF2B5EF4-FFF2-40B4-BE49-F238E27FC236}">
                <a16:creationId xmlns:a16="http://schemas.microsoft.com/office/drawing/2014/main" id="{C65C62B4-EBD6-9748-B921-5987D891F189}"/>
              </a:ext>
            </a:extLst>
          </p:cNvPr>
          <p:cNvSpPr txBox="1"/>
          <p:nvPr/>
        </p:nvSpPr>
        <p:spPr>
          <a:xfrm>
            <a:off x="4800671" y="3173789"/>
            <a:ext cx="2915605" cy="954107"/>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a:noFill/>
                </a:ln>
                <a:solidFill>
                  <a:prstClr val="black"/>
                </a:solidFill>
                <a:effectLst/>
                <a:uLnTx/>
                <a:uFillTx/>
                <a:latin typeface="Bradley Hand" pitchFamily="2" charset="77"/>
                <a:ea typeface="+mn-ea"/>
                <a:cs typeface="+mn-cs"/>
              </a:rPr>
              <a:t>Making a Number Path</a:t>
            </a:r>
            <a:endParaRPr kumimoji="0" lang="en-US" sz="2800" b="0" i="0" u="none" strike="noStrike" kern="1200" cap="none" spc="0" normalizeH="0" baseline="0" noProof="0" dirty="0">
              <a:ln>
                <a:noFill/>
              </a:ln>
              <a:solidFill>
                <a:prstClr val="black"/>
              </a:solidFill>
              <a:effectLst/>
              <a:uLnTx/>
              <a:uFillTx/>
              <a:latin typeface="Bradley Hand" pitchFamily="2" charset="77"/>
              <a:ea typeface="+mn-ea"/>
              <a:cs typeface="+mn-cs"/>
            </a:endParaRPr>
          </a:p>
        </p:txBody>
      </p:sp>
      <p:sp>
        <p:nvSpPr>
          <p:cNvPr id="18" name="TextBox 17">
            <a:extLst>
              <a:ext uri="{FF2B5EF4-FFF2-40B4-BE49-F238E27FC236}">
                <a16:creationId xmlns:a16="http://schemas.microsoft.com/office/drawing/2014/main" id="{C65C62B4-EBD6-9748-B921-5987D891F189}"/>
              </a:ext>
            </a:extLst>
          </p:cNvPr>
          <p:cNvSpPr txBox="1"/>
          <p:nvPr/>
        </p:nvSpPr>
        <p:spPr>
          <a:xfrm>
            <a:off x="8704433" y="2849141"/>
            <a:ext cx="2915605" cy="1815882"/>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2800" dirty="0" smtClean="0">
                <a:solidFill>
                  <a:prstClr val="black"/>
                </a:solidFill>
                <a:latin typeface="Calibri"/>
              </a:rPr>
              <a:t>Use Different Representations of Numbers to Make a Number Path</a:t>
            </a:r>
            <a:endParaRPr kumimoji="0" lang="en-US" sz="2800" b="0" i="0" u="none" strike="noStrike" kern="1200" cap="none" spc="0" normalizeH="0" baseline="0" noProof="0" dirty="0">
              <a:ln>
                <a:noFill/>
              </a:ln>
              <a:solidFill>
                <a:prstClr val="black"/>
              </a:solidFill>
              <a:effectLst/>
              <a:uLnTx/>
              <a:uFillTx/>
              <a:latin typeface="Bradley Hand" pitchFamily="2" charset="77"/>
              <a:ea typeface="+mn-ea"/>
              <a:cs typeface="+mn-cs"/>
            </a:endParaRPr>
          </a:p>
        </p:txBody>
      </p:sp>
      <p:sp>
        <p:nvSpPr>
          <p:cNvPr id="16" name="TextBox 15">
            <a:extLst>
              <a:ext uri="{FF2B5EF4-FFF2-40B4-BE49-F238E27FC236}">
                <a16:creationId xmlns:a16="http://schemas.microsoft.com/office/drawing/2014/main" id="{C65C62B4-EBD6-9748-B921-5987D891F189}"/>
              </a:ext>
            </a:extLst>
          </p:cNvPr>
          <p:cNvSpPr txBox="1"/>
          <p:nvPr/>
        </p:nvSpPr>
        <p:spPr>
          <a:xfrm>
            <a:off x="711188" y="2464774"/>
            <a:ext cx="2915605" cy="2246769"/>
          </a:xfrm>
          <a:prstGeom prst="rect">
            <a:avLst/>
          </a:prstGeom>
          <a:noFill/>
        </p:spPr>
        <p:txBody>
          <a:bodyPr wrap="square" rtlCol="0" anchor="ctr">
            <a:spAutoFit/>
          </a:bodyPr>
          <a:lstStyle/>
          <a:p>
            <a:pPr marL="514350" marR="0" lvl="0" indent="-514350" algn="ctr" defTabSz="914400" rtl="0" eaLnBrk="1" fontAlgn="auto" latinLnBrk="0" hangingPunct="1">
              <a:lnSpc>
                <a:spcPct val="100000"/>
              </a:lnSpc>
              <a:spcBef>
                <a:spcPts val="0"/>
              </a:spcBef>
              <a:spcAft>
                <a:spcPts val="0"/>
              </a:spcAft>
              <a:buClrTx/>
              <a:buSzTx/>
              <a:buFontTx/>
              <a:buAutoNum type="arabicPeriod"/>
              <a:tabLst/>
              <a:defRPr/>
            </a:pPr>
            <a:r>
              <a:rPr lang="en-US" sz="2800" dirty="0" smtClean="0">
                <a:solidFill>
                  <a:prstClr val="black"/>
                </a:solidFill>
                <a:latin typeface="Bradley Hand" pitchFamily="2" charset="77"/>
              </a:rPr>
              <a:t>Frame Flash:  One more, One less</a:t>
            </a:r>
          </a:p>
          <a:p>
            <a:pPr marL="514350" marR="0" lvl="0" indent="-514350" algn="ctr" defTabSz="914400" rtl="0" eaLnBrk="1" fontAlgn="auto" latinLnBrk="0" hangingPunct="1">
              <a:lnSpc>
                <a:spcPct val="100000"/>
              </a:lnSpc>
              <a:spcBef>
                <a:spcPts val="0"/>
              </a:spcBef>
              <a:spcAft>
                <a:spcPts val="0"/>
              </a:spcAft>
              <a:buClrTx/>
              <a:buSzTx/>
              <a:buFontTx/>
              <a:buAutoNum type="arabicPeriod"/>
              <a:tabLst/>
              <a:defRPr/>
            </a:pPr>
            <a:r>
              <a:rPr kumimoji="0" lang="en-US" sz="2800" b="0" i="0" u="none" strike="noStrike" kern="1200" cap="none" spc="0" normalizeH="0" baseline="0" noProof="0" dirty="0" smtClean="0">
                <a:ln>
                  <a:noFill/>
                </a:ln>
                <a:solidFill>
                  <a:prstClr val="black"/>
                </a:solidFill>
                <a:effectLst/>
                <a:uLnTx/>
                <a:uFillTx/>
                <a:latin typeface="Bradley Hand" pitchFamily="2" charset="77"/>
                <a:ea typeface="+mn-ea"/>
                <a:cs typeface="+mn-cs"/>
              </a:rPr>
              <a:t>Comparing Quantities</a:t>
            </a:r>
            <a:endParaRPr kumimoji="0" lang="en-US" sz="2800" b="0" i="0" u="none" strike="noStrike" kern="1200" cap="none" spc="0" normalizeH="0" baseline="0" noProof="0" dirty="0">
              <a:ln>
                <a:noFill/>
              </a:ln>
              <a:solidFill>
                <a:prstClr val="black"/>
              </a:solidFill>
              <a:effectLst/>
              <a:uLnTx/>
              <a:uFillTx/>
              <a:latin typeface="Bradley Hand" pitchFamily="2" charset="77"/>
              <a:ea typeface="+mn-ea"/>
              <a:cs typeface="+mn-cs"/>
            </a:endParaRPr>
          </a:p>
        </p:txBody>
      </p:sp>
    </p:spTree>
    <p:extLst>
      <p:ext uri="{BB962C8B-B14F-4D97-AF65-F5344CB8AC3E}">
        <p14:creationId xmlns:p14="http://schemas.microsoft.com/office/powerpoint/2010/main" val="216822344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3" name="Round Diagonal Corner Rectangle 2">
            <a:extLst>
              <a:ext uri="{FF2B5EF4-FFF2-40B4-BE49-F238E27FC236}">
                <a16:creationId xmlns:a16="http://schemas.microsoft.com/office/drawing/2014/main" id="{BFA02294-7002-6347-BD03-F6D435E893BC}"/>
              </a:ext>
            </a:extLst>
          </p:cNvPr>
          <p:cNvSpPr/>
          <p:nvPr/>
        </p:nvSpPr>
        <p:spPr>
          <a:xfrm>
            <a:off x="97044" y="128565"/>
            <a:ext cx="11997911" cy="6607791"/>
          </a:xfrm>
          <a:prstGeom prst="round2DiagRect">
            <a:avLst/>
          </a:prstGeom>
          <a:noFill/>
          <a:ln w="38100">
            <a:solidFill>
              <a:srgbClr val="9203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22" name="TextBox 21">
            <a:extLst>
              <a:ext uri="{FF2B5EF4-FFF2-40B4-BE49-F238E27FC236}">
                <a16:creationId xmlns:a16="http://schemas.microsoft.com/office/drawing/2014/main" id="{5426E6A3-570D-9245-B1C4-C4CA4683A894}"/>
              </a:ext>
            </a:extLst>
          </p:cNvPr>
          <p:cNvSpPr txBox="1"/>
          <p:nvPr/>
        </p:nvSpPr>
        <p:spPr>
          <a:xfrm>
            <a:off x="1036958" y="437422"/>
            <a:ext cx="2721527" cy="420564"/>
          </a:xfrm>
          <a:prstGeom prst="rect">
            <a:avLst/>
          </a:prstGeom>
          <a:solidFill>
            <a:srgbClr val="C00000"/>
          </a:solidFill>
          <a:ln w="28575">
            <a:solidFill>
              <a:srgbClr val="920305"/>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33" b="0" i="0" u="none" strike="noStrike" kern="1200" cap="none" spc="0" normalizeH="0" baseline="0" noProof="0" dirty="0" smtClean="0">
                <a:ln>
                  <a:noFill/>
                </a:ln>
                <a:solidFill>
                  <a:prstClr val="white"/>
                </a:solidFill>
                <a:effectLst/>
                <a:uLnTx/>
                <a:uFillTx/>
                <a:latin typeface="Cavolini" panose="03000502040302020204" pitchFamily="66" charset="0"/>
                <a:ea typeface="+mn-ea"/>
                <a:cs typeface="Cavolini" panose="03000502040302020204" pitchFamily="66" charset="0"/>
              </a:rPr>
              <a:t>Opening Routine</a:t>
            </a:r>
            <a:endParaRPr kumimoji="0" lang="en-US" sz="2133" b="0" i="0" u="none" strike="noStrike" kern="1200" cap="none" spc="0" normalizeH="0" baseline="0" noProof="0" dirty="0">
              <a:ln>
                <a:noFill/>
              </a:ln>
              <a:solidFill>
                <a:prstClr val="white"/>
              </a:solidFill>
              <a:effectLst/>
              <a:uLnTx/>
              <a:uFillTx/>
              <a:latin typeface="Cavolini" panose="03000502040302020204" pitchFamily="66" charset="0"/>
              <a:ea typeface="+mn-ea"/>
              <a:cs typeface="Cavolini" panose="03000502040302020204" pitchFamily="66" charset="0"/>
            </a:endParaRPr>
          </a:p>
        </p:txBody>
      </p:sp>
      <p:sp>
        <p:nvSpPr>
          <p:cNvPr id="27" name="Rectangle 26">
            <a:extLst>
              <a:ext uri="{FF2B5EF4-FFF2-40B4-BE49-F238E27FC236}">
                <a16:creationId xmlns:a16="http://schemas.microsoft.com/office/drawing/2014/main" id="{2FFE1002-E844-3642-A0B9-10BEEFD39A80}"/>
              </a:ext>
            </a:extLst>
          </p:cNvPr>
          <p:cNvSpPr/>
          <p:nvPr/>
        </p:nvSpPr>
        <p:spPr>
          <a:xfrm>
            <a:off x="200526" y="232206"/>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 xmlns:ask="http://schemas.microsoft.com/office/drawing/2018/sketchyshapes" sd="1219033472">
                  <a:prstGeom prst="rect">
                    <a:avLst/>
                  </a:prstGeom>
                  <ask:type>
                    <ask:lineSketchScribble/>
                  </ask:type>
                </ask:lineSketchStyleProps>
              </a:ext>
            </a:extLst>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4800" b="0" i="0" u="none" strike="noStrike" kern="1200" cap="none" spc="0" normalizeH="0" baseline="0" noProof="0" dirty="0">
                <a:ln>
                  <a:noFill/>
                </a:ln>
                <a:solidFill>
                  <a:prstClr val="black"/>
                </a:solidFill>
                <a:effectLst/>
                <a:uLnTx/>
                <a:uFillTx/>
                <a:latin typeface="Bradley Hand" pitchFamily="2" charset="77"/>
                <a:ea typeface="+mn-ea"/>
                <a:cs typeface="+mn-cs"/>
              </a:rPr>
              <a:t>2</a:t>
            </a:r>
            <a:endParaRPr kumimoji="0" lang="en-US" sz="4800" b="0" i="0" u="none" strike="noStrike" kern="1200" cap="none" spc="0" normalizeH="0" baseline="0" noProof="0" dirty="0">
              <a:ln>
                <a:noFill/>
              </a:ln>
              <a:solidFill>
                <a:prstClr val="black"/>
              </a:solidFill>
              <a:effectLst/>
              <a:uLnTx/>
              <a:uFillTx/>
              <a:latin typeface="Bradley Hand" pitchFamily="2" charset="77"/>
              <a:ea typeface="+mn-ea"/>
              <a:cs typeface="+mn-cs"/>
            </a:endParaRPr>
          </a:p>
        </p:txBody>
      </p:sp>
      <p:sp>
        <p:nvSpPr>
          <p:cNvPr id="2" name="TextBox 1"/>
          <p:cNvSpPr txBox="1"/>
          <p:nvPr/>
        </p:nvSpPr>
        <p:spPr>
          <a:xfrm>
            <a:off x="904877" y="771783"/>
            <a:ext cx="6593304" cy="1477328"/>
          </a:xfrm>
          <a:prstGeom prst="rect">
            <a:avLst/>
          </a:prstGeom>
          <a:noFill/>
        </p:spPr>
        <p:txBody>
          <a:bodyPr wrap="square" rtlCol="0">
            <a:spAutoFit/>
          </a:bodyPr>
          <a:lstStyle/>
          <a:p>
            <a:r>
              <a:rPr lang="en-CA" sz="3600" dirty="0" smtClean="0"/>
              <a:t>Frame Flash</a:t>
            </a:r>
          </a:p>
          <a:p>
            <a:r>
              <a:rPr lang="en-CA" sz="3600" dirty="0" smtClean="0"/>
              <a:t>Say the number that is 1 less</a:t>
            </a:r>
            <a:endParaRPr lang="en-CA" dirty="0"/>
          </a:p>
          <a:p>
            <a:endParaRPr lang="en-CA" dirty="0"/>
          </a:p>
        </p:txBody>
      </p:sp>
      <p:pic>
        <p:nvPicPr>
          <p:cNvPr id="13" name="Picture 12"/>
          <p:cNvPicPr>
            <a:picLocks noChangeAspect="1"/>
          </p:cNvPicPr>
          <p:nvPr/>
        </p:nvPicPr>
        <p:blipFill>
          <a:blip r:embed="rId3"/>
          <a:stretch>
            <a:fillRect/>
          </a:stretch>
        </p:blipFill>
        <p:spPr>
          <a:xfrm>
            <a:off x="10234180" y="647704"/>
            <a:ext cx="1197165" cy="1836408"/>
          </a:xfrm>
          <a:prstGeom prst="rect">
            <a:avLst/>
          </a:prstGeom>
          <a:noFill/>
          <a:ln w="12700">
            <a:solidFill>
              <a:schemeClr val="tx1"/>
            </a:solidFill>
          </a:ln>
        </p:spPr>
      </p:pic>
      <p:pic>
        <p:nvPicPr>
          <p:cNvPr id="14" name="Picture 13"/>
          <p:cNvPicPr>
            <a:picLocks noChangeAspect="1"/>
          </p:cNvPicPr>
          <p:nvPr/>
        </p:nvPicPr>
        <p:blipFill>
          <a:blip r:embed="rId4"/>
          <a:stretch>
            <a:fillRect/>
          </a:stretch>
        </p:blipFill>
        <p:spPr>
          <a:xfrm>
            <a:off x="10204630" y="749563"/>
            <a:ext cx="1179640" cy="1836408"/>
          </a:xfrm>
          <a:prstGeom prst="rect">
            <a:avLst/>
          </a:prstGeom>
          <a:solidFill>
            <a:schemeClr val="bg1"/>
          </a:solidFill>
          <a:ln w="12700">
            <a:solidFill>
              <a:schemeClr val="tx1"/>
            </a:solidFill>
          </a:ln>
        </p:spPr>
      </p:pic>
      <p:pic>
        <p:nvPicPr>
          <p:cNvPr id="16" name="Picture 15"/>
          <p:cNvPicPr>
            <a:picLocks noChangeAspect="1"/>
          </p:cNvPicPr>
          <p:nvPr/>
        </p:nvPicPr>
        <p:blipFill>
          <a:blip r:embed="rId5"/>
          <a:stretch>
            <a:fillRect/>
          </a:stretch>
        </p:blipFill>
        <p:spPr>
          <a:xfrm>
            <a:off x="10214629" y="647704"/>
            <a:ext cx="1216716" cy="1800000"/>
          </a:xfrm>
          <a:prstGeom prst="rect">
            <a:avLst/>
          </a:prstGeom>
          <a:ln w="12700">
            <a:solidFill>
              <a:schemeClr val="tx1"/>
            </a:solidFill>
          </a:ln>
        </p:spPr>
      </p:pic>
      <p:pic>
        <p:nvPicPr>
          <p:cNvPr id="17" name="Picture 16"/>
          <p:cNvPicPr>
            <a:picLocks noChangeAspect="1"/>
          </p:cNvPicPr>
          <p:nvPr/>
        </p:nvPicPr>
        <p:blipFill>
          <a:blip r:embed="rId6"/>
          <a:stretch>
            <a:fillRect/>
          </a:stretch>
        </p:blipFill>
        <p:spPr>
          <a:xfrm>
            <a:off x="10193099" y="724888"/>
            <a:ext cx="1202702" cy="1857494"/>
          </a:xfrm>
          <a:prstGeom prst="rect">
            <a:avLst/>
          </a:prstGeom>
          <a:ln w="12700">
            <a:solidFill>
              <a:schemeClr val="tx1"/>
            </a:solidFill>
          </a:ln>
        </p:spPr>
      </p:pic>
      <p:pic>
        <p:nvPicPr>
          <p:cNvPr id="18" name="Picture 17"/>
          <p:cNvPicPr>
            <a:picLocks noChangeAspect="1"/>
          </p:cNvPicPr>
          <p:nvPr/>
        </p:nvPicPr>
        <p:blipFill>
          <a:blip r:embed="rId7"/>
          <a:stretch>
            <a:fillRect/>
          </a:stretch>
        </p:blipFill>
        <p:spPr>
          <a:xfrm>
            <a:off x="10214629" y="657434"/>
            <a:ext cx="1186261" cy="1816947"/>
          </a:xfrm>
          <a:prstGeom prst="rect">
            <a:avLst/>
          </a:prstGeom>
          <a:ln w="12700">
            <a:solidFill>
              <a:schemeClr val="tx1"/>
            </a:solidFill>
          </a:ln>
        </p:spPr>
      </p:pic>
      <p:sp>
        <p:nvSpPr>
          <p:cNvPr id="20" name="Rectangle 19"/>
          <p:cNvSpPr/>
          <p:nvPr/>
        </p:nvSpPr>
        <p:spPr>
          <a:xfrm>
            <a:off x="10096234" y="369082"/>
            <a:ext cx="1503188" cy="30633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dirty="0" smtClean="0"/>
              <a:t>Ten Fames</a:t>
            </a:r>
            <a:endParaRPr lang="en-CA" sz="2400" dirty="0"/>
          </a:p>
        </p:txBody>
      </p:sp>
      <p:pic>
        <p:nvPicPr>
          <p:cNvPr id="15" name="Picture 14"/>
          <p:cNvPicPr/>
          <p:nvPr/>
        </p:nvPicPr>
        <p:blipFill>
          <a:blip r:embed="rId8">
            <a:extLst>
              <a:ext uri="{28A0092B-C50C-407E-A947-70E740481C1C}">
                <a14:useLocalDpi xmlns:a14="http://schemas.microsoft.com/office/drawing/2010/main" val="0"/>
              </a:ext>
            </a:extLst>
          </a:blip>
          <a:stretch>
            <a:fillRect/>
          </a:stretch>
        </p:blipFill>
        <p:spPr>
          <a:xfrm>
            <a:off x="838260" y="2554612"/>
            <a:ext cx="918018" cy="3811354"/>
          </a:xfrm>
          <a:prstGeom prst="rect">
            <a:avLst/>
          </a:prstGeom>
        </p:spPr>
      </p:pic>
      <p:pic>
        <p:nvPicPr>
          <p:cNvPr id="19" name="Picture 18"/>
          <p:cNvPicPr/>
          <p:nvPr/>
        </p:nvPicPr>
        <p:blipFill>
          <a:blip r:embed="rId9">
            <a:extLst>
              <a:ext uri="{28A0092B-C50C-407E-A947-70E740481C1C}">
                <a14:useLocalDpi xmlns:a14="http://schemas.microsoft.com/office/drawing/2010/main" val="0"/>
              </a:ext>
            </a:extLst>
          </a:blip>
          <a:stretch>
            <a:fillRect/>
          </a:stretch>
        </p:blipFill>
        <p:spPr>
          <a:xfrm>
            <a:off x="904877" y="2653282"/>
            <a:ext cx="831041" cy="3741187"/>
          </a:xfrm>
          <a:prstGeom prst="rect">
            <a:avLst/>
          </a:prstGeom>
        </p:spPr>
      </p:pic>
      <p:pic>
        <p:nvPicPr>
          <p:cNvPr id="21" name="Picture 20"/>
          <p:cNvPicPr/>
          <p:nvPr/>
        </p:nvPicPr>
        <p:blipFill>
          <a:blip r:embed="rId10">
            <a:extLst>
              <a:ext uri="{28A0092B-C50C-407E-A947-70E740481C1C}">
                <a14:useLocalDpi xmlns:a14="http://schemas.microsoft.com/office/drawing/2010/main" val="0"/>
              </a:ext>
            </a:extLst>
          </a:blip>
          <a:stretch>
            <a:fillRect/>
          </a:stretch>
        </p:blipFill>
        <p:spPr>
          <a:xfrm>
            <a:off x="849791" y="2557028"/>
            <a:ext cx="996152" cy="3782780"/>
          </a:xfrm>
          <a:prstGeom prst="rect">
            <a:avLst/>
          </a:prstGeom>
        </p:spPr>
      </p:pic>
      <p:pic>
        <p:nvPicPr>
          <p:cNvPr id="23" name="Picture 22"/>
          <p:cNvPicPr/>
          <p:nvPr/>
        </p:nvPicPr>
        <p:blipFill>
          <a:blip r:embed="rId11">
            <a:extLst>
              <a:ext uri="{28A0092B-C50C-407E-A947-70E740481C1C}">
                <a14:useLocalDpi xmlns:a14="http://schemas.microsoft.com/office/drawing/2010/main" val="0"/>
              </a:ext>
            </a:extLst>
          </a:blip>
          <a:stretch>
            <a:fillRect/>
          </a:stretch>
        </p:blipFill>
        <p:spPr>
          <a:xfrm>
            <a:off x="904877" y="2600965"/>
            <a:ext cx="885981" cy="3845819"/>
          </a:xfrm>
          <a:prstGeom prst="rect">
            <a:avLst/>
          </a:prstGeom>
        </p:spPr>
      </p:pic>
      <p:sp>
        <p:nvSpPr>
          <p:cNvPr id="12" name="Rectangle 11"/>
          <p:cNvSpPr/>
          <p:nvPr/>
        </p:nvSpPr>
        <p:spPr>
          <a:xfrm>
            <a:off x="502511" y="2600965"/>
            <a:ext cx="1690712" cy="39097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dirty="0" smtClean="0"/>
              <a:t>Five Fames</a:t>
            </a:r>
            <a:endParaRPr lang="en-CA" sz="2400" dirty="0"/>
          </a:p>
        </p:txBody>
      </p:sp>
    </p:spTree>
    <p:extLst>
      <p:ext uri="{BB962C8B-B14F-4D97-AF65-F5344CB8AC3E}">
        <p14:creationId xmlns:p14="http://schemas.microsoft.com/office/powerpoint/2010/main" val="321007916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3" name="Round Diagonal Corner Rectangle 2">
            <a:extLst>
              <a:ext uri="{FF2B5EF4-FFF2-40B4-BE49-F238E27FC236}">
                <a16:creationId xmlns:a16="http://schemas.microsoft.com/office/drawing/2014/main" id="{BFA02294-7002-6347-BD03-F6D435E893BC}"/>
              </a:ext>
            </a:extLst>
          </p:cNvPr>
          <p:cNvSpPr/>
          <p:nvPr/>
        </p:nvSpPr>
        <p:spPr>
          <a:xfrm>
            <a:off x="97044" y="128565"/>
            <a:ext cx="11997911" cy="6607791"/>
          </a:xfrm>
          <a:prstGeom prst="round2DiagRect">
            <a:avLst/>
          </a:prstGeom>
          <a:noFill/>
          <a:ln w="38100">
            <a:solidFill>
              <a:srgbClr val="9203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22" name="TextBox 21">
            <a:extLst>
              <a:ext uri="{FF2B5EF4-FFF2-40B4-BE49-F238E27FC236}">
                <a16:creationId xmlns:a16="http://schemas.microsoft.com/office/drawing/2014/main" id="{5426E6A3-570D-9245-B1C4-C4CA4683A894}"/>
              </a:ext>
            </a:extLst>
          </p:cNvPr>
          <p:cNvSpPr txBox="1"/>
          <p:nvPr/>
        </p:nvSpPr>
        <p:spPr>
          <a:xfrm>
            <a:off x="1036958" y="437422"/>
            <a:ext cx="2721527" cy="420564"/>
          </a:xfrm>
          <a:prstGeom prst="rect">
            <a:avLst/>
          </a:prstGeom>
          <a:solidFill>
            <a:srgbClr val="C00000"/>
          </a:solidFill>
          <a:ln w="28575">
            <a:solidFill>
              <a:srgbClr val="920305"/>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33" b="0" i="0" u="none" strike="noStrike" kern="1200" cap="none" spc="0" normalizeH="0" baseline="0" noProof="0" dirty="0" smtClean="0">
                <a:ln>
                  <a:noFill/>
                </a:ln>
                <a:solidFill>
                  <a:prstClr val="white"/>
                </a:solidFill>
                <a:effectLst/>
                <a:uLnTx/>
                <a:uFillTx/>
                <a:latin typeface="Cavolini" panose="03000502040302020204" pitchFamily="66" charset="0"/>
                <a:ea typeface="+mn-ea"/>
                <a:cs typeface="Cavolini" panose="03000502040302020204" pitchFamily="66" charset="0"/>
              </a:rPr>
              <a:t>Opening Routine</a:t>
            </a:r>
            <a:endParaRPr kumimoji="0" lang="en-US" sz="2133" b="0" i="0" u="none" strike="noStrike" kern="1200" cap="none" spc="0" normalizeH="0" baseline="0" noProof="0" dirty="0">
              <a:ln>
                <a:noFill/>
              </a:ln>
              <a:solidFill>
                <a:prstClr val="white"/>
              </a:solidFill>
              <a:effectLst/>
              <a:uLnTx/>
              <a:uFillTx/>
              <a:latin typeface="Cavolini" panose="03000502040302020204" pitchFamily="66" charset="0"/>
              <a:ea typeface="+mn-ea"/>
              <a:cs typeface="Cavolini" panose="03000502040302020204" pitchFamily="66" charset="0"/>
            </a:endParaRPr>
          </a:p>
        </p:txBody>
      </p:sp>
      <p:sp>
        <p:nvSpPr>
          <p:cNvPr id="27" name="Rectangle 26">
            <a:extLst>
              <a:ext uri="{FF2B5EF4-FFF2-40B4-BE49-F238E27FC236}">
                <a16:creationId xmlns:a16="http://schemas.microsoft.com/office/drawing/2014/main" id="{2FFE1002-E844-3642-A0B9-10BEEFD39A80}"/>
              </a:ext>
            </a:extLst>
          </p:cNvPr>
          <p:cNvSpPr/>
          <p:nvPr/>
        </p:nvSpPr>
        <p:spPr>
          <a:xfrm>
            <a:off x="200526" y="232206"/>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 xmlns:ask="http://schemas.microsoft.com/office/drawing/2018/sketchyshapes" sd="1219033472">
                  <a:prstGeom prst="rect">
                    <a:avLst/>
                  </a:prstGeom>
                  <ask:type>
                    <ask:lineSketchScribble/>
                  </ask:type>
                </ask:lineSketchStyleProps>
              </a:ext>
            </a:extLst>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4800" b="0" i="0" u="none" strike="noStrike" kern="1200" cap="none" spc="0" normalizeH="0" baseline="0" noProof="0" dirty="0">
                <a:ln>
                  <a:noFill/>
                </a:ln>
                <a:solidFill>
                  <a:prstClr val="black"/>
                </a:solidFill>
                <a:effectLst/>
                <a:uLnTx/>
                <a:uFillTx/>
                <a:latin typeface="Bradley Hand" pitchFamily="2" charset="77"/>
                <a:ea typeface="+mn-ea"/>
                <a:cs typeface="+mn-cs"/>
              </a:rPr>
              <a:t>2</a:t>
            </a:r>
            <a:endParaRPr kumimoji="0" lang="en-US" sz="4800" b="0" i="0" u="none" strike="noStrike" kern="1200" cap="none" spc="0" normalizeH="0" baseline="0" noProof="0" dirty="0">
              <a:ln>
                <a:noFill/>
              </a:ln>
              <a:solidFill>
                <a:prstClr val="black"/>
              </a:solidFill>
              <a:effectLst/>
              <a:uLnTx/>
              <a:uFillTx/>
              <a:latin typeface="Bradley Hand" pitchFamily="2" charset="77"/>
              <a:ea typeface="+mn-ea"/>
              <a:cs typeface="+mn-cs"/>
            </a:endParaRPr>
          </a:p>
        </p:txBody>
      </p:sp>
      <p:sp>
        <p:nvSpPr>
          <p:cNvPr id="2" name="TextBox 1"/>
          <p:cNvSpPr txBox="1"/>
          <p:nvPr/>
        </p:nvSpPr>
        <p:spPr>
          <a:xfrm>
            <a:off x="4267002" y="347198"/>
            <a:ext cx="6577262" cy="1754326"/>
          </a:xfrm>
          <a:prstGeom prst="rect">
            <a:avLst/>
          </a:prstGeom>
          <a:noFill/>
        </p:spPr>
        <p:txBody>
          <a:bodyPr wrap="square" rtlCol="0">
            <a:spAutoFit/>
          </a:bodyPr>
          <a:lstStyle/>
          <a:p>
            <a:r>
              <a:rPr lang="en-CA" sz="3600" dirty="0" smtClean="0"/>
              <a:t>Frame Flash</a:t>
            </a:r>
          </a:p>
          <a:p>
            <a:r>
              <a:rPr lang="en-CA" sz="3600" dirty="0" smtClean="0"/>
              <a:t>Say the number that is 1 more</a:t>
            </a:r>
          </a:p>
          <a:p>
            <a:endParaRPr lang="en-CA" dirty="0"/>
          </a:p>
          <a:p>
            <a:endParaRPr lang="en-CA" dirty="0"/>
          </a:p>
        </p:txBody>
      </p:sp>
      <p:pic>
        <p:nvPicPr>
          <p:cNvPr id="9" name="Picture 8"/>
          <p:cNvPicPr>
            <a:picLocks noChangeAspect="1"/>
          </p:cNvPicPr>
          <p:nvPr/>
        </p:nvPicPr>
        <p:blipFill>
          <a:blip r:embed="rId3"/>
          <a:stretch>
            <a:fillRect/>
          </a:stretch>
        </p:blipFill>
        <p:spPr>
          <a:xfrm>
            <a:off x="10209801" y="2490767"/>
            <a:ext cx="1197165" cy="1836408"/>
          </a:xfrm>
          <a:prstGeom prst="rect">
            <a:avLst/>
          </a:prstGeom>
          <a:ln w="12700">
            <a:solidFill>
              <a:schemeClr val="tx1"/>
            </a:solidFill>
          </a:ln>
        </p:spPr>
      </p:pic>
      <p:pic>
        <p:nvPicPr>
          <p:cNvPr id="10" name="Picture 9"/>
          <p:cNvPicPr>
            <a:picLocks noChangeAspect="1"/>
          </p:cNvPicPr>
          <p:nvPr/>
        </p:nvPicPr>
        <p:blipFill>
          <a:blip r:embed="rId4"/>
          <a:stretch>
            <a:fillRect/>
          </a:stretch>
        </p:blipFill>
        <p:spPr>
          <a:xfrm>
            <a:off x="10209801" y="2717730"/>
            <a:ext cx="1205101" cy="1800000"/>
          </a:xfrm>
          <a:prstGeom prst="rect">
            <a:avLst/>
          </a:prstGeom>
          <a:ln w="12700">
            <a:solidFill>
              <a:schemeClr val="tx1"/>
            </a:solidFill>
          </a:ln>
        </p:spPr>
      </p:pic>
      <p:pic>
        <p:nvPicPr>
          <p:cNvPr id="11" name="Picture 10"/>
          <p:cNvPicPr>
            <a:picLocks noChangeAspect="1"/>
          </p:cNvPicPr>
          <p:nvPr/>
        </p:nvPicPr>
        <p:blipFill>
          <a:blip r:embed="rId5"/>
          <a:stretch>
            <a:fillRect/>
          </a:stretch>
        </p:blipFill>
        <p:spPr>
          <a:xfrm>
            <a:off x="10224525" y="2951262"/>
            <a:ext cx="1239478" cy="1867683"/>
          </a:xfrm>
          <a:prstGeom prst="rect">
            <a:avLst/>
          </a:prstGeom>
          <a:ln w="12700">
            <a:solidFill>
              <a:schemeClr val="tx1"/>
            </a:solidFill>
          </a:ln>
        </p:spPr>
      </p:pic>
      <p:pic>
        <p:nvPicPr>
          <p:cNvPr id="12" name="Picture 11"/>
          <p:cNvPicPr>
            <a:picLocks noChangeAspect="1"/>
          </p:cNvPicPr>
          <p:nvPr/>
        </p:nvPicPr>
        <p:blipFill>
          <a:blip r:embed="rId6"/>
          <a:stretch>
            <a:fillRect/>
          </a:stretch>
        </p:blipFill>
        <p:spPr>
          <a:xfrm>
            <a:off x="10250849" y="3184794"/>
            <a:ext cx="1245771" cy="1867683"/>
          </a:xfrm>
          <a:prstGeom prst="rect">
            <a:avLst/>
          </a:prstGeom>
          <a:ln w="12700">
            <a:solidFill>
              <a:schemeClr val="tx1"/>
            </a:solidFill>
          </a:ln>
        </p:spPr>
      </p:pic>
      <p:pic>
        <p:nvPicPr>
          <p:cNvPr id="14" name="Picture 13"/>
          <p:cNvPicPr>
            <a:picLocks noChangeAspect="1"/>
          </p:cNvPicPr>
          <p:nvPr/>
        </p:nvPicPr>
        <p:blipFill>
          <a:blip r:embed="rId7"/>
          <a:stretch>
            <a:fillRect/>
          </a:stretch>
        </p:blipFill>
        <p:spPr>
          <a:xfrm>
            <a:off x="10308900" y="3393333"/>
            <a:ext cx="1230871" cy="1867683"/>
          </a:xfrm>
          <a:prstGeom prst="rect">
            <a:avLst/>
          </a:prstGeom>
          <a:ln w="12700">
            <a:solidFill>
              <a:schemeClr val="tx1"/>
            </a:solidFill>
          </a:ln>
        </p:spPr>
      </p:pic>
      <p:sp>
        <p:nvSpPr>
          <p:cNvPr id="5" name="Rectangle 4"/>
          <p:cNvSpPr/>
          <p:nvPr/>
        </p:nvSpPr>
        <p:spPr>
          <a:xfrm>
            <a:off x="10167990" y="2409626"/>
            <a:ext cx="1533020" cy="29509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dirty="0" smtClean="0"/>
              <a:t>Ten Frames</a:t>
            </a:r>
            <a:endParaRPr lang="en-CA" sz="2400" dirty="0"/>
          </a:p>
        </p:txBody>
      </p:sp>
      <p:pic>
        <p:nvPicPr>
          <p:cNvPr id="32" name="Picture 31"/>
          <p:cNvPicPr/>
          <p:nvPr/>
        </p:nvPicPr>
        <p:blipFill>
          <a:blip r:embed="rId8">
            <a:extLst>
              <a:ext uri="{28A0092B-C50C-407E-A947-70E740481C1C}">
                <a14:useLocalDpi xmlns:a14="http://schemas.microsoft.com/office/drawing/2010/main" val="0"/>
              </a:ext>
            </a:extLst>
          </a:blip>
          <a:stretch>
            <a:fillRect/>
          </a:stretch>
        </p:blipFill>
        <p:spPr>
          <a:xfrm>
            <a:off x="939007" y="2649987"/>
            <a:ext cx="774405" cy="3568148"/>
          </a:xfrm>
          <a:prstGeom prst="rect">
            <a:avLst/>
          </a:prstGeom>
        </p:spPr>
      </p:pic>
      <p:pic>
        <p:nvPicPr>
          <p:cNvPr id="33" name="Picture 32"/>
          <p:cNvPicPr/>
          <p:nvPr/>
        </p:nvPicPr>
        <p:blipFill>
          <a:blip r:embed="rId9">
            <a:extLst>
              <a:ext uri="{28A0092B-C50C-407E-A947-70E740481C1C}">
                <a14:useLocalDpi xmlns:a14="http://schemas.microsoft.com/office/drawing/2010/main" val="0"/>
              </a:ext>
            </a:extLst>
          </a:blip>
          <a:stretch>
            <a:fillRect/>
          </a:stretch>
        </p:blipFill>
        <p:spPr>
          <a:xfrm>
            <a:off x="988832" y="2646562"/>
            <a:ext cx="798904" cy="3571573"/>
          </a:xfrm>
          <a:prstGeom prst="rect">
            <a:avLst/>
          </a:prstGeom>
        </p:spPr>
      </p:pic>
      <p:pic>
        <p:nvPicPr>
          <p:cNvPr id="34" name="Picture 33"/>
          <p:cNvPicPr/>
          <p:nvPr/>
        </p:nvPicPr>
        <p:blipFill>
          <a:blip r:embed="rId10">
            <a:extLst>
              <a:ext uri="{28A0092B-C50C-407E-A947-70E740481C1C}">
                <a14:useLocalDpi xmlns:a14="http://schemas.microsoft.com/office/drawing/2010/main" val="0"/>
              </a:ext>
            </a:extLst>
          </a:blip>
          <a:stretch>
            <a:fillRect/>
          </a:stretch>
        </p:blipFill>
        <p:spPr>
          <a:xfrm>
            <a:off x="992982" y="2670838"/>
            <a:ext cx="766510" cy="3523019"/>
          </a:xfrm>
          <a:prstGeom prst="rect">
            <a:avLst/>
          </a:prstGeom>
        </p:spPr>
      </p:pic>
      <p:pic>
        <p:nvPicPr>
          <p:cNvPr id="35" name="Picture 34"/>
          <p:cNvPicPr/>
          <p:nvPr/>
        </p:nvPicPr>
        <p:blipFill>
          <a:blip r:embed="rId11">
            <a:extLst>
              <a:ext uri="{28A0092B-C50C-407E-A947-70E740481C1C}">
                <a14:useLocalDpi xmlns:a14="http://schemas.microsoft.com/office/drawing/2010/main" val="0"/>
              </a:ext>
            </a:extLst>
          </a:blip>
          <a:stretch>
            <a:fillRect/>
          </a:stretch>
        </p:blipFill>
        <p:spPr>
          <a:xfrm>
            <a:off x="978811" y="2595755"/>
            <a:ext cx="734602" cy="3598102"/>
          </a:xfrm>
          <a:prstGeom prst="rect">
            <a:avLst/>
          </a:prstGeom>
        </p:spPr>
      </p:pic>
      <p:pic>
        <p:nvPicPr>
          <p:cNvPr id="36" name="Picture 35"/>
          <p:cNvPicPr/>
          <p:nvPr/>
        </p:nvPicPr>
        <p:blipFill>
          <a:blip r:embed="rId12">
            <a:extLst>
              <a:ext uri="{28A0092B-C50C-407E-A947-70E740481C1C}">
                <a14:useLocalDpi xmlns:a14="http://schemas.microsoft.com/office/drawing/2010/main" val="0"/>
              </a:ext>
            </a:extLst>
          </a:blip>
          <a:stretch>
            <a:fillRect/>
          </a:stretch>
        </p:blipFill>
        <p:spPr>
          <a:xfrm>
            <a:off x="1036958" y="2699980"/>
            <a:ext cx="702778" cy="3493877"/>
          </a:xfrm>
          <a:prstGeom prst="rect">
            <a:avLst/>
          </a:prstGeom>
        </p:spPr>
      </p:pic>
      <p:sp>
        <p:nvSpPr>
          <p:cNvPr id="13" name="Rectangle 12"/>
          <p:cNvSpPr/>
          <p:nvPr/>
        </p:nvSpPr>
        <p:spPr>
          <a:xfrm>
            <a:off x="447871" y="2533218"/>
            <a:ext cx="1856731" cy="368491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dirty="0" smtClean="0"/>
              <a:t>Five Frames</a:t>
            </a:r>
            <a:endParaRPr lang="en-CA" sz="2400" dirty="0"/>
          </a:p>
        </p:txBody>
      </p:sp>
    </p:spTree>
    <p:extLst>
      <p:ext uri="{BB962C8B-B14F-4D97-AF65-F5344CB8AC3E}">
        <p14:creationId xmlns:p14="http://schemas.microsoft.com/office/powerpoint/2010/main" val="20489055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Google Shape;328;p33">
            <a:extLst>
              <a:ext uri="{FF2B5EF4-FFF2-40B4-BE49-F238E27FC236}">
                <a16:creationId xmlns:a16="http://schemas.microsoft.com/office/drawing/2014/main" id="{D7BC0217-1993-2440-B15D-C4EF0BBA4373}"/>
              </a:ext>
            </a:extLst>
          </p:cNvPr>
          <p:cNvSpPr txBox="1">
            <a:spLocks noGrp="1"/>
          </p:cNvSpPr>
          <p:nvPr>
            <p:ph type="sldNum" idx="12"/>
          </p:nvPr>
        </p:nvSpPr>
        <p:spPr>
          <a:xfrm>
            <a:off x="11390969" y="6333135"/>
            <a:ext cx="731600" cy="524800"/>
          </a:xfrm>
          <a:prstGeom prst="rect">
            <a:avLst/>
          </a:prstGeom>
        </p:spPr>
        <p:txBody>
          <a:bodyPr spcFirstLastPara="1" vert="horz" wrap="square" lIns="121900" tIns="121900" rIns="121900" bIns="121900" rtlCol="0" anchor="t"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Google Shape;89;p15">
            <a:extLst>
              <a:ext uri="{FF2B5EF4-FFF2-40B4-BE49-F238E27FC236}">
                <a16:creationId xmlns:a16="http://schemas.microsoft.com/office/drawing/2014/main" id="{D48C0C84-2128-FF44-B693-8626BA6E5766}"/>
              </a:ext>
            </a:extLst>
          </p:cNvPr>
          <p:cNvSpPr txBox="1">
            <a:spLocks/>
          </p:cNvSpPr>
          <p:nvPr/>
        </p:nvSpPr>
        <p:spPr>
          <a:xfrm>
            <a:off x="505815" y="792554"/>
            <a:ext cx="6402000" cy="656418"/>
          </a:xfrm>
          <a:prstGeom prst="rect">
            <a:avLst/>
          </a:prstGeom>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CA" sz="3200" b="1" dirty="0" smtClean="0">
                <a:solidFill>
                  <a:srgbClr val="70AD47"/>
                </a:solidFill>
                <a:latin typeface="Montserrat" panose="020B0604020202020204" charset="0"/>
              </a:rPr>
              <a:t>Background Information</a:t>
            </a:r>
            <a:endParaRPr kumimoji="0" lang="en-CA" sz="3200" b="1" i="0" u="none" strike="noStrike" kern="1200" cap="none" spc="0" normalizeH="0" baseline="0" noProof="0" dirty="0">
              <a:ln>
                <a:noFill/>
              </a:ln>
              <a:solidFill>
                <a:srgbClr val="70AD47"/>
              </a:solidFill>
              <a:effectLst/>
              <a:uLnTx/>
              <a:uFillTx/>
              <a:latin typeface="Montserrat" panose="020B0604020202020204" charset="0"/>
              <a:cs typeface="Arial"/>
              <a:sym typeface="Arial"/>
            </a:endParaRPr>
          </a:p>
        </p:txBody>
      </p:sp>
      <p:sp>
        <p:nvSpPr>
          <p:cNvPr id="5" name="Rectangle 4"/>
          <p:cNvSpPr/>
          <p:nvPr/>
        </p:nvSpPr>
        <p:spPr>
          <a:xfrm>
            <a:off x="720436" y="1708658"/>
            <a:ext cx="9947564" cy="4128951"/>
          </a:xfrm>
          <a:prstGeom prst="rect">
            <a:avLst/>
          </a:prstGeom>
        </p:spPr>
        <p:txBody>
          <a:bodyPr wrap="square">
            <a:spAutoFit/>
          </a:bodyPr>
          <a:lstStyle/>
          <a:p>
            <a:pPr>
              <a:lnSpc>
                <a:spcPct val="107000"/>
              </a:lnSpc>
              <a:spcAft>
                <a:spcPts val="1000"/>
              </a:spcAft>
            </a:pPr>
            <a:r>
              <a:rPr lang="en-CA" sz="2000" dirty="0">
                <a:latin typeface="Calibri" panose="020F0502020204030204" pitchFamily="34" charset="0"/>
                <a:ea typeface="Calibri" panose="020F0502020204030204" pitchFamily="34" charset="0"/>
                <a:cs typeface="Times New Roman" panose="02020603050405020304" pitchFamily="18" charset="0"/>
              </a:rPr>
              <a:t>As students develop explore number and represent numbers in multiple ways, they develop flexible thinking about numbers.  Focusing on number relationships with students will help them learn how numbers are interconnected and how numbers can be used in meaningful ways.  As students work with numbers 1 to 10, they build on three number relationships that help the make meaning of numbers and operations.</a:t>
            </a:r>
          </a:p>
          <a:p>
            <a:pPr marL="342900" lvl="0" indent="-342900">
              <a:lnSpc>
                <a:spcPct val="107000"/>
              </a:lnSpc>
              <a:spcAft>
                <a:spcPts val="1000"/>
              </a:spcAft>
              <a:buFont typeface="Symbol" panose="05050102010706020507" pitchFamily="18" charset="2"/>
              <a:buChar char=""/>
            </a:pPr>
            <a:r>
              <a:rPr lang="en-CA" sz="2000" dirty="0">
                <a:latin typeface="Calibri" panose="020F0502020204030204" pitchFamily="34" charset="0"/>
                <a:ea typeface="Calibri" panose="020F0502020204030204" pitchFamily="34" charset="0"/>
                <a:cs typeface="Times New Roman" panose="02020603050405020304" pitchFamily="18" charset="0"/>
              </a:rPr>
              <a:t>One and two more, one and two less</a:t>
            </a:r>
          </a:p>
          <a:p>
            <a:pPr marL="342900" lvl="0" indent="-342900">
              <a:lnSpc>
                <a:spcPct val="107000"/>
              </a:lnSpc>
              <a:spcAft>
                <a:spcPts val="1000"/>
              </a:spcAft>
              <a:buFont typeface="Symbol" panose="05050102010706020507" pitchFamily="18" charset="2"/>
              <a:buChar char=""/>
            </a:pPr>
            <a:r>
              <a:rPr lang="en-CA" sz="2000" dirty="0">
                <a:latin typeface="Calibri" panose="020F0502020204030204" pitchFamily="34" charset="0"/>
                <a:ea typeface="Calibri" panose="020F0502020204030204" pitchFamily="34" charset="0"/>
                <a:cs typeface="Times New Roman" panose="02020603050405020304" pitchFamily="18" charset="0"/>
              </a:rPr>
              <a:t>Benchmarks of 5 and 10</a:t>
            </a:r>
          </a:p>
          <a:p>
            <a:pPr marL="342900" lvl="0" indent="-342900">
              <a:lnSpc>
                <a:spcPct val="107000"/>
              </a:lnSpc>
              <a:spcAft>
                <a:spcPts val="1000"/>
              </a:spcAft>
              <a:buFont typeface="Symbol" panose="05050102010706020507" pitchFamily="18" charset="2"/>
              <a:buChar char=""/>
            </a:pPr>
            <a:r>
              <a:rPr lang="en-CA" sz="2000" dirty="0">
                <a:latin typeface="Calibri" panose="020F0502020204030204" pitchFamily="34" charset="0"/>
                <a:ea typeface="Calibri" panose="020F0502020204030204" pitchFamily="34" charset="0"/>
                <a:cs typeface="Times New Roman" panose="02020603050405020304" pitchFamily="18" charset="0"/>
              </a:rPr>
              <a:t>Part-part-whole </a:t>
            </a:r>
            <a:r>
              <a:rPr lang="en-CA" sz="2000" dirty="0" smtClean="0">
                <a:latin typeface="Calibri" panose="020F0502020204030204" pitchFamily="34" charset="0"/>
                <a:ea typeface="Calibri" panose="020F0502020204030204" pitchFamily="34" charset="0"/>
                <a:cs typeface="Times New Roman" panose="02020603050405020304" pitchFamily="18" charset="0"/>
              </a:rPr>
              <a:t>relationships</a:t>
            </a:r>
          </a:p>
          <a:p>
            <a:pPr lvl="0">
              <a:lnSpc>
                <a:spcPct val="107000"/>
              </a:lnSpc>
              <a:spcAft>
                <a:spcPts val="1000"/>
              </a:spcAft>
            </a:pPr>
            <a:r>
              <a:rPr lang="en-CA" dirty="0" smtClean="0"/>
              <a:t>Students </a:t>
            </a:r>
            <a:r>
              <a:rPr lang="en-CA" dirty="0"/>
              <a:t>need many experiences using and constructing the number </a:t>
            </a:r>
            <a:r>
              <a:rPr lang="en-CA" dirty="0" smtClean="0"/>
              <a:t>five </a:t>
            </a:r>
            <a:r>
              <a:rPr lang="en-CA" dirty="0"/>
              <a:t>because it is a pivotal number in our base-ten system</a:t>
            </a:r>
            <a:r>
              <a:rPr lang="en-CA" dirty="0" smtClean="0"/>
              <a:t>. Students who are able to compose and decompose the number five will be able to have more flexibility in mental mathematics and estimation.  </a:t>
            </a:r>
            <a:endParaRPr lang="en-CA" sz="20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0959662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5426E6A3-570D-9245-B1C4-C4CA4683A894}"/>
              </a:ext>
            </a:extLst>
          </p:cNvPr>
          <p:cNvSpPr txBox="1"/>
          <p:nvPr/>
        </p:nvSpPr>
        <p:spPr>
          <a:xfrm>
            <a:off x="1036958" y="437422"/>
            <a:ext cx="2721527" cy="420564"/>
          </a:xfrm>
          <a:prstGeom prst="rect">
            <a:avLst/>
          </a:prstGeom>
          <a:solidFill>
            <a:srgbClr val="C00000"/>
          </a:solidFill>
          <a:ln w="28575">
            <a:solidFill>
              <a:srgbClr val="920305"/>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33" b="0" i="0" u="none" strike="noStrike" kern="1200" cap="none" spc="0" normalizeH="0" baseline="0" noProof="0" dirty="0" smtClean="0">
                <a:ln>
                  <a:noFill/>
                </a:ln>
                <a:solidFill>
                  <a:prstClr val="white"/>
                </a:solidFill>
                <a:effectLst/>
                <a:uLnTx/>
                <a:uFillTx/>
                <a:latin typeface="Cavolini" panose="03000502040302020204" pitchFamily="66" charset="0"/>
                <a:ea typeface="+mn-ea"/>
                <a:cs typeface="Cavolini" panose="03000502040302020204" pitchFamily="66" charset="0"/>
              </a:rPr>
              <a:t>Opening Routine</a:t>
            </a:r>
            <a:endParaRPr kumimoji="0" lang="en-US" sz="2133" b="0" i="0" u="none" strike="noStrike" kern="1200" cap="none" spc="0" normalizeH="0" baseline="0" noProof="0" dirty="0">
              <a:ln>
                <a:noFill/>
              </a:ln>
              <a:solidFill>
                <a:prstClr val="white"/>
              </a:solidFill>
              <a:effectLst/>
              <a:uLnTx/>
              <a:uFillTx/>
              <a:latin typeface="Cavolini" panose="03000502040302020204" pitchFamily="66" charset="0"/>
              <a:ea typeface="+mn-ea"/>
              <a:cs typeface="Cavolini" panose="03000502040302020204" pitchFamily="66" charset="0"/>
            </a:endParaRPr>
          </a:p>
        </p:txBody>
      </p:sp>
      <p:sp>
        <p:nvSpPr>
          <p:cNvPr id="19" name="Rectangle 26">
            <a:extLst>
              <a:ext uri="{FF2B5EF4-FFF2-40B4-BE49-F238E27FC236}">
                <a16:creationId xmlns:a16="http://schemas.microsoft.com/office/drawing/2014/main" id="{2FFE1002-E844-3642-A0B9-10BEEFD39A80}"/>
              </a:ext>
            </a:extLst>
          </p:cNvPr>
          <p:cNvSpPr/>
          <p:nvPr/>
        </p:nvSpPr>
        <p:spPr>
          <a:xfrm>
            <a:off x="200526" y="232206"/>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 xmlns:ask="http://schemas.microsoft.com/office/drawing/2018/sketchyshapes" sd="1219033472">
                  <a:prstGeom prst="rect">
                    <a:avLst/>
                  </a:prstGeom>
                  <ask:type>
                    <ask:lineSketchScribble/>
                  </ask:type>
                </ask:lineSketchStyleProps>
              </a:ext>
            </a:extLst>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4800" b="0" i="0" u="none" strike="noStrike" kern="1200" cap="none" spc="0" normalizeH="0" baseline="0" noProof="0" dirty="0">
                <a:ln>
                  <a:noFill/>
                </a:ln>
                <a:solidFill>
                  <a:prstClr val="black"/>
                </a:solidFill>
                <a:effectLst/>
                <a:uLnTx/>
                <a:uFillTx/>
                <a:latin typeface="Bradley Hand" pitchFamily="2" charset="77"/>
                <a:ea typeface="+mn-ea"/>
                <a:cs typeface="+mn-cs"/>
              </a:rPr>
              <a:t>1</a:t>
            </a:r>
            <a:endParaRPr kumimoji="0" lang="en-US" sz="4800" b="0" i="0" u="none" strike="noStrike" kern="1200" cap="none" spc="0" normalizeH="0" baseline="0" noProof="0" dirty="0">
              <a:ln>
                <a:noFill/>
              </a:ln>
              <a:solidFill>
                <a:prstClr val="black"/>
              </a:solidFill>
              <a:effectLst/>
              <a:uLnTx/>
              <a:uFillTx/>
              <a:latin typeface="Bradley Hand" pitchFamily="2" charset="77"/>
              <a:ea typeface="+mn-ea"/>
              <a:cs typeface="+mn-cs"/>
            </a:endParaRPr>
          </a:p>
        </p:txBody>
      </p:sp>
      <p:sp>
        <p:nvSpPr>
          <p:cNvPr id="20" name="Round Diagonal Corner Rectangle 19">
            <a:extLst>
              <a:ext uri="{FF2B5EF4-FFF2-40B4-BE49-F238E27FC236}">
                <a16:creationId xmlns:a16="http://schemas.microsoft.com/office/drawing/2014/main" id="{BFA02294-7002-6347-BD03-F6D435E893BC}"/>
              </a:ext>
            </a:extLst>
          </p:cNvPr>
          <p:cNvSpPr/>
          <p:nvPr/>
        </p:nvSpPr>
        <p:spPr>
          <a:xfrm>
            <a:off x="97044" y="125104"/>
            <a:ext cx="11997911" cy="6607791"/>
          </a:xfrm>
          <a:prstGeom prst="round2DiagRect">
            <a:avLst/>
          </a:prstGeom>
          <a:noFill/>
          <a:ln w="38100">
            <a:solidFill>
              <a:srgbClr val="9203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5" name="Rectangle 4">
            <a:extLst>
              <a:ext uri="{FF2B5EF4-FFF2-40B4-BE49-F238E27FC236}">
                <a16:creationId xmlns:a16="http://schemas.microsoft.com/office/drawing/2014/main" id="{6F724026-2B5A-A843-9F3E-B41F4EB90726}"/>
              </a:ext>
            </a:extLst>
          </p:cNvPr>
          <p:cNvSpPr/>
          <p:nvPr/>
        </p:nvSpPr>
        <p:spPr>
          <a:xfrm>
            <a:off x="727627" y="1005566"/>
            <a:ext cx="10236155" cy="132343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noProof="0" dirty="0" smtClean="0">
                <a:solidFill>
                  <a:prstClr val="black"/>
                </a:solidFill>
                <a:latin typeface="Bradley Hand" pitchFamily="2" charset="77"/>
              </a:rPr>
              <a:t>Are there enough dog bones, too many, or too few?</a:t>
            </a:r>
            <a:endParaRPr kumimoji="0" lang="en-US" sz="4000" b="0" i="0" u="none" strike="noStrike" kern="1200" cap="none" spc="0" normalizeH="0" baseline="0" noProof="0" dirty="0">
              <a:ln>
                <a:noFill/>
              </a:ln>
              <a:solidFill>
                <a:prstClr val="black"/>
              </a:solidFill>
              <a:effectLst/>
              <a:uLnTx/>
              <a:uFillTx/>
              <a:latin typeface="Bradley Hand" pitchFamily="2" charset="77"/>
              <a:ea typeface="+mn-ea"/>
              <a:cs typeface="+mn-cs"/>
            </a:endParaRPr>
          </a:p>
        </p:txBody>
      </p:sp>
      <p:pic>
        <p:nvPicPr>
          <p:cNvPr id="4" name="Picture 3"/>
          <p:cNvPicPr>
            <a:picLocks noChangeAspect="1"/>
          </p:cNvPicPr>
          <p:nvPr/>
        </p:nvPicPr>
        <p:blipFill>
          <a:blip r:embed="rId3"/>
          <a:stretch>
            <a:fillRect/>
          </a:stretch>
        </p:blipFill>
        <p:spPr>
          <a:xfrm rot="5400000">
            <a:off x="766216" y="4345171"/>
            <a:ext cx="1666875" cy="2268043"/>
          </a:xfrm>
          <a:prstGeom prst="rect">
            <a:avLst/>
          </a:prstGeom>
        </p:spPr>
      </p:pic>
      <p:pic>
        <p:nvPicPr>
          <p:cNvPr id="6" name="Picture 5"/>
          <p:cNvPicPr>
            <a:picLocks noChangeAspect="1"/>
          </p:cNvPicPr>
          <p:nvPr/>
        </p:nvPicPr>
        <p:blipFill>
          <a:blip r:embed="rId4"/>
          <a:stretch>
            <a:fillRect/>
          </a:stretch>
        </p:blipFill>
        <p:spPr>
          <a:xfrm rot="5400000">
            <a:off x="3082098" y="4316756"/>
            <a:ext cx="1643063" cy="2063687"/>
          </a:xfrm>
          <a:prstGeom prst="rect">
            <a:avLst/>
          </a:prstGeom>
        </p:spPr>
      </p:pic>
      <p:pic>
        <p:nvPicPr>
          <p:cNvPr id="7" name="Picture 6"/>
          <p:cNvPicPr>
            <a:picLocks noChangeAspect="1"/>
          </p:cNvPicPr>
          <p:nvPr/>
        </p:nvPicPr>
        <p:blipFill>
          <a:blip r:embed="rId5"/>
          <a:stretch>
            <a:fillRect/>
          </a:stretch>
        </p:blipFill>
        <p:spPr>
          <a:xfrm rot="5400000">
            <a:off x="5481012" y="4296234"/>
            <a:ext cx="1664807" cy="2126476"/>
          </a:xfrm>
          <a:prstGeom prst="rect">
            <a:avLst/>
          </a:prstGeom>
        </p:spPr>
      </p:pic>
      <p:grpSp>
        <p:nvGrpSpPr>
          <p:cNvPr id="14" name="Group 13"/>
          <p:cNvGrpSpPr/>
          <p:nvPr/>
        </p:nvGrpSpPr>
        <p:grpSpPr>
          <a:xfrm>
            <a:off x="9286075" y="3105792"/>
            <a:ext cx="1779883" cy="832631"/>
            <a:chOff x="5981699" y="3286925"/>
            <a:chExt cx="1779883" cy="832631"/>
          </a:xfrm>
        </p:grpSpPr>
        <p:sp>
          <p:nvSpPr>
            <p:cNvPr id="11" name="Rounded Rectangle 10"/>
            <p:cNvSpPr/>
            <p:nvPr/>
          </p:nvSpPr>
          <p:spPr>
            <a:xfrm>
              <a:off x="6313415" y="3543300"/>
              <a:ext cx="1145435" cy="329878"/>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Heart 11"/>
            <p:cNvSpPr/>
            <p:nvPr/>
          </p:nvSpPr>
          <p:spPr>
            <a:xfrm rot="5154151">
              <a:off x="7046318" y="3404292"/>
              <a:ext cx="832631" cy="597897"/>
            </a:xfrm>
            <a:prstGeom prst="hear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Heart 16"/>
            <p:cNvSpPr/>
            <p:nvPr/>
          </p:nvSpPr>
          <p:spPr>
            <a:xfrm rot="16200000">
              <a:off x="5955736" y="3378812"/>
              <a:ext cx="744281" cy="692355"/>
            </a:xfrm>
            <a:prstGeom prst="hear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21" name="Group 20"/>
          <p:cNvGrpSpPr/>
          <p:nvPr/>
        </p:nvGrpSpPr>
        <p:grpSpPr>
          <a:xfrm>
            <a:off x="6980373" y="3237442"/>
            <a:ext cx="1779883" cy="832631"/>
            <a:chOff x="5981699" y="3286925"/>
            <a:chExt cx="1779883" cy="832631"/>
          </a:xfrm>
        </p:grpSpPr>
        <p:sp>
          <p:nvSpPr>
            <p:cNvPr id="22" name="Rounded Rectangle 21"/>
            <p:cNvSpPr/>
            <p:nvPr/>
          </p:nvSpPr>
          <p:spPr>
            <a:xfrm>
              <a:off x="6313415" y="3543300"/>
              <a:ext cx="1145435" cy="329878"/>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3" name="Heart 22"/>
            <p:cNvSpPr/>
            <p:nvPr/>
          </p:nvSpPr>
          <p:spPr>
            <a:xfrm rot="5154151">
              <a:off x="7046318" y="3404292"/>
              <a:ext cx="832631" cy="597897"/>
            </a:xfrm>
            <a:prstGeom prst="hear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4" name="Heart 23"/>
            <p:cNvSpPr/>
            <p:nvPr/>
          </p:nvSpPr>
          <p:spPr>
            <a:xfrm rot="16200000">
              <a:off x="5955736" y="3378812"/>
              <a:ext cx="744281" cy="692355"/>
            </a:xfrm>
            <a:prstGeom prst="hear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25" name="Group 24"/>
          <p:cNvGrpSpPr/>
          <p:nvPr/>
        </p:nvGrpSpPr>
        <p:grpSpPr>
          <a:xfrm>
            <a:off x="4779817" y="3237443"/>
            <a:ext cx="1779883" cy="832631"/>
            <a:chOff x="5981699" y="3286925"/>
            <a:chExt cx="1779883" cy="832631"/>
          </a:xfrm>
        </p:grpSpPr>
        <p:sp>
          <p:nvSpPr>
            <p:cNvPr id="26" name="Rounded Rectangle 25"/>
            <p:cNvSpPr/>
            <p:nvPr/>
          </p:nvSpPr>
          <p:spPr>
            <a:xfrm>
              <a:off x="6313415" y="3543300"/>
              <a:ext cx="1145435" cy="329878"/>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7" name="Heart 26"/>
            <p:cNvSpPr/>
            <p:nvPr/>
          </p:nvSpPr>
          <p:spPr>
            <a:xfrm rot="5154151">
              <a:off x="7046318" y="3404292"/>
              <a:ext cx="832631" cy="597897"/>
            </a:xfrm>
            <a:prstGeom prst="hear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8" name="Heart 27"/>
            <p:cNvSpPr/>
            <p:nvPr/>
          </p:nvSpPr>
          <p:spPr>
            <a:xfrm rot="16200000">
              <a:off x="5955736" y="3378812"/>
              <a:ext cx="744281" cy="692355"/>
            </a:xfrm>
            <a:prstGeom prst="hear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29" name="Group 28"/>
          <p:cNvGrpSpPr/>
          <p:nvPr/>
        </p:nvGrpSpPr>
        <p:grpSpPr>
          <a:xfrm>
            <a:off x="2510605" y="3187803"/>
            <a:ext cx="1779883" cy="832631"/>
            <a:chOff x="5981699" y="3286925"/>
            <a:chExt cx="1779883" cy="832631"/>
          </a:xfrm>
        </p:grpSpPr>
        <p:sp>
          <p:nvSpPr>
            <p:cNvPr id="30" name="Rounded Rectangle 29"/>
            <p:cNvSpPr/>
            <p:nvPr/>
          </p:nvSpPr>
          <p:spPr>
            <a:xfrm>
              <a:off x="6313415" y="3543300"/>
              <a:ext cx="1145435" cy="329878"/>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1" name="Heart 30"/>
            <p:cNvSpPr/>
            <p:nvPr/>
          </p:nvSpPr>
          <p:spPr>
            <a:xfrm rot="5154151">
              <a:off x="7046318" y="3404292"/>
              <a:ext cx="832631" cy="597897"/>
            </a:xfrm>
            <a:prstGeom prst="hear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2" name="Heart 31"/>
            <p:cNvSpPr/>
            <p:nvPr/>
          </p:nvSpPr>
          <p:spPr>
            <a:xfrm rot="16200000">
              <a:off x="5955736" y="3378812"/>
              <a:ext cx="744281" cy="692355"/>
            </a:xfrm>
            <a:prstGeom prst="hear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Tree>
    <p:extLst>
      <p:ext uri="{BB962C8B-B14F-4D97-AF65-F5344CB8AC3E}">
        <p14:creationId xmlns:p14="http://schemas.microsoft.com/office/powerpoint/2010/main" val="87800717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1385754" y="546574"/>
            <a:ext cx="1168714" cy="1800000"/>
          </a:xfrm>
          <a:prstGeom prst="rect">
            <a:avLst/>
          </a:prstGeom>
          <a:ln w="12700">
            <a:solidFill>
              <a:schemeClr val="tx1"/>
            </a:solidFill>
          </a:ln>
        </p:spPr>
      </p:pic>
      <p:pic>
        <p:nvPicPr>
          <p:cNvPr id="11" name="Picture 10"/>
          <p:cNvPicPr>
            <a:picLocks noChangeAspect="1"/>
          </p:cNvPicPr>
          <p:nvPr/>
        </p:nvPicPr>
        <p:blipFill>
          <a:blip r:embed="rId4"/>
          <a:stretch>
            <a:fillRect/>
          </a:stretch>
        </p:blipFill>
        <p:spPr>
          <a:xfrm>
            <a:off x="11531360" y="546574"/>
            <a:ext cx="1168907" cy="1800000"/>
          </a:xfrm>
          <a:prstGeom prst="rect">
            <a:avLst/>
          </a:prstGeom>
          <a:ln w="12700">
            <a:solidFill>
              <a:schemeClr val="tx1"/>
            </a:solidFill>
          </a:ln>
        </p:spPr>
      </p:pic>
      <p:pic>
        <p:nvPicPr>
          <p:cNvPr id="15" name="Picture 14"/>
          <p:cNvPicPr>
            <a:picLocks noChangeAspect="1"/>
          </p:cNvPicPr>
          <p:nvPr/>
        </p:nvPicPr>
        <p:blipFill>
          <a:blip r:embed="rId5"/>
          <a:stretch>
            <a:fillRect/>
          </a:stretch>
        </p:blipFill>
        <p:spPr>
          <a:xfrm>
            <a:off x="11608190" y="715809"/>
            <a:ext cx="1167619" cy="1800000"/>
          </a:xfrm>
          <a:prstGeom prst="rect">
            <a:avLst/>
          </a:prstGeom>
          <a:ln w="12700">
            <a:solidFill>
              <a:schemeClr val="tx1"/>
            </a:solidFill>
          </a:ln>
        </p:spPr>
      </p:pic>
      <p:pic>
        <p:nvPicPr>
          <p:cNvPr id="20" name="Picture 19"/>
          <p:cNvPicPr>
            <a:picLocks noChangeAspect="1"/>
          </p:cNvPicPr>
          <p:nvPr/>
        </p:nvPicPr>
        <p:blipFill>
          <a:blip r:embed="rId6"/>
          <a:stretch>
            <a:fillRect/>
          </a:stretch>
        </p:blipFill>
        <p:spPr>
          <a:xfrm>
            <a:off x="11568080" y="631192"/>
            <a:ext cx="1167241" cy="1800000"/>
          </a:xfrm>
          <a:prstGeom prst="rect">
            <a:avLst/>
          </a:prstGeom>
          <a:ln w="12700">
            <a:solidFill>
              <a:schemeClr val="tx1"/>
            </a:solidFill>
          </a:ln>
        </p:spPr>
      </p:pic>
      <p:pic>
        <p:nvPicPr>
          <p:cNvPr id="24" name="Picture 23"/>
          <p:cNvPicPr>
            <a:picLocks noChangeAspect="1"/>
          </p:cNvPicPr>
          <p:nvPr/>
        </p:nvPicPr>
        <p:blipFill>
          <a:blip r:embed="rId7"/>
          <a:stretch>
            <a:fillRect/>
          </a:stretch>
        </p:blipFill>
        <p:spPr>
          <a:xfrm>
            <a:off x="11692400" y="706531"/>
            <a:ext cx="1165129" cy="1800000"/>
          </a:xfrm>
          <a:prstGeom prst="rect">
            <a:avLst/>
          </a:prstGeom>
          <a:ln w="12700">
            <a:solidFill>
              <a:schemeClr val="tx1"/>
            </a:solidFill>
          </a:ln>
        </p:spPr>
      </p:pic>
      <p:pic>
        <p:nvPicPr>
          <p:cNvPr id="28" name="Picture 27"/>
          <p:cNvPicPr>
            <a:picLocks noChangeAspect="1"/>
          </p:cNvPicPr>
          <p:nvPr/>
        </p:nvPicPr>
        <p:blipFill>
          <a:blip r:embed="rId8"/>
          <a:stretch>
            <a:fillRect/>
          </a:stretch>
        </p:blipFill>
        <p:spPr>
          <a:xfrm>
            <a:off x="11570500" y="735004"/>
            <a:ext cx="1167580" cy="1800000"/>
          </a:xfrm>
          <a:prstGeom prst="rect">
            <a:avLst/>
          </a:prstGeom>
          <a:ln w="12700">
            <a:solidFill>
              <a:schemeClr val="tx1"/>
            </a:solidFill>
          </a:ln>
        </p:spPr>
      </p:pic>
      <p:pic>
        <p:nvPicPr>
          <p:cNvPr id="32" name="Picture 31"/>
          <p:cNvPicPr>
            <a:picLocks noChangeAspect="1"/>
          </p:cNvPicPr>
          <p:nvPr/>
        </p:nvPicPr>
        <p:blipFill>
          <a:blip r:embed="rId9"/>
          <a:stretch>
            <a:fillRect/>
          </a:stretch>
        </p:blipFill>
        <p:spPr>
          <a:xfrm>
            <a:off x="11635752" y="559946"/>
            <a:ext cx="1168703" cy="1800000"/>
          </a:xfrm>
          <a:prstGeom prst="rect">
            <a:avLst/>
          </a:prstGeom>
          <a:ln>
            <a:solidFill>
              <a:schemeClr val="tx1">
                <a:alpha val="99000"/>
              </a:schemeClr>
            </a:solidFill>
          </a:ln>
        </p:spPr>
      </p:pic>
      <p:pic>
        <p:nvPicPr>
          <p:cNvPr id="36" name="Picture 35"/>
          <p:cNvPicPr>
            <a:picLocks noChangeAspect="1"/>
          </p:cNvPicPr>
          <p:nvPr/>
        </p:nvPicPr>
        <p:blipFill>
          <a:blip r:embed="rId10"/>
          <a:stretch>
            <a:fillRect/>
          </a:stretch>
        </p:blipFill>
        <p:spPr>
          <a:xfrm>
            <a:off x="11659730" y="603959"/>
            <a:ext cx="1169184" cy="1800000"/>
          </a:xfrm>
          <a:prstGeom prst="rect">
            <a:avLst/>
          </a:prstGeom>
          <a:ln w="12700">
            <a:solidFill>
              <a:schemeClr val="tx1"/>
            </a:solidFill>
          </a:ln>
        </p:spPr>
      </p:pic>
      <p:pic>
        <p:nvPicPr>
          <p:cNvPr id="40" name="Picture 39"/>
          <p:cNvPicPr>
            <a:picLocks noChangeAspect="1"/>
          </p:cNvPicPr>
          <p:nvPr/>
        </p:nvPicPr>
        <p:blipFill>
          <a:blip r:embed="rId11"/>
          <a:stretch>
            <a:fillRect/>
          </a:stretch>
        </p:blipFill>
        <p:spPr>
          <a:xfrm>
            <a:off x="11668050" y="800426"/>
            <a:ext cx="1169075" cy="1800000"/>
          </a:xfrm>
          <a:prstGeom prst="rect">
            <a:avLst/>
          </a:prstGeom>
          <a:ln w="12700">
            <a:solidFill>
              <a:schemeClr val="tx1"/>
            </a:solidFill>
          </a:ln>
        </p:spPr>
      </p:pic>
      <p:pic>
        <p:nvPicPr>
          <p:cNvPr id="44" name="Picture 43"/>
          <p:cNvPicPr>
            <a:picLocks noChangeAspect="1"/>
          </p:cNvPicPr>
          <p:nvPr/>
        </p:nvPicPr>
        <p:blipFill>
          <a:blip r:embed="rId12"/>
          <a:stretch>
            <a:fillRect/>
          </a:stretch>
        </p:blipFill>
        <p:spPr>
          <a:xfrm>
            <a:off x="11635752" y="647704"/>
            <a:ext cx="1167493" cy="1800000"/>
          </a:xfrm>
          <a:prstGeom prst="rect">
            <a:avLst/>
          </a:prstGeom>
          <a:ln>
            <a:solidFill>
              <a:schemeClr val="tx1">
                <a:alpha val="99000"/>
              </a:schemeClr>
            </a:solidFill>
          </a:ln>
        </p:spPr>
      </p:pic>
      <p:pic>
        <p:nvPicPr>
          <p:cNvPr id="46" name="Picture 45"/>
          <p:cNvPicPr>
            <a:picLocks noChangeAspect="1"/>
          </p:cNvPicPr>
          <p:nvPr/>
        </p:nvPicPr>
        <p:blipFill>
          <a:blip r:embed="rId13"/>
          <a:stretch>
            <a:fillRect/>
          </a:stretch>
        </p:blipFill>
        <p:spPr>
          <a:xfrm>
            <a:off x="-2109394" y="377313"/>
            <a:ext cx="1197165" cy="1836408"/>
          </a:xfrm>
          <a:prstGeom prst="rect">
            <a:avLst/>
          </a:prstGeom>
          <a:ln w="12700">
            <a:solidFill>
              <a:schemeClr val="tx1"/>
            </a:solidFill>
          </a:ln>
        </p:spPr>
      </p:pic>
      <p:pic>
        <p:nvPicPr>
          <p:cNvPr id="47" name="Picture 46"/>
          <p:cNvPicPr>
            <a:picLocks noChangeAspect="1"/>
          </p:cNvPicPr>
          <p:nvPr/>
        </p:nvPicPr>
        <p:blipFill>
          <a:blip r:embed="rId14"/>
          <a:stretch>
            <a:fillRect/>
          </a:stretch>
        </p:blipFill>
        <p:spPr>
          <a:xfrm>
            <a:off x="-2102588" y="359109"/>
            <a:ext cx="1197165" cy="1836408"/>
          </a:xfrm>
          <a:prstGeom prst="rect">
            <a:avLst/>
          </a:prstGeom>
          <a:noFill/>
          <a:ln w="12700">
            <a:solidFill>
              <a:schemeClr val="tx1"/>
            </a:solidFill>
          </a:ln>
        </p:spPr>
      </p:pic>
      <p:pic>
        <p:nvPicPr>
          <p:cNvPr id="48" name="Picture 47"/>
          <p:cNvPicPr>
            <a:picLocks noChangeAspect="1"/>
          </p:cNvPicPr>
          <p:nvPr/>
        </p:nvPicPr>
        <p:blipFill>
          <a:blip r:embed="rId15"/>
          <a:stretch>
            <a:fillRect/>
          </a:stretch>
        </p:blipFill>
        <p:spPr>
          <a:xfrm>
            <a:off x="-2125332" y="377313"/>
            <a:ext cx="1179640" cy="1836408"/>
          </a:xfrm>
          <a:prstGeom prst="rect">
            <a:avLst/>
          </a:prstGeom>
          <a:solidFill>
            <a:schemeClr val="bg1"/>
          </a:solidFill>
          <a:ln w="12700">
            <a:solidFill>
              <a:schemeClr val="tx1"/>
            </a:solidFill>
          </a:ln>
        </p:spPr>
      </p:pic>
      <p:pic>
        <p:nvPicPr>
          <p:cNvPr id="49" name="Picture 48"/>
          <p:cNvPicPr>
            <a:picLocks noChangeAspect="1"/>
          </p:cNvPicPr>
          <p:nvPr/>
        </p:nvPicPr>
        <p:blipFill>
          <a:blip r:embed="rId16"/>
          <a:stretch>
            <a:fillRect/>
          </a:stretch>
        </p:blipFill>
        <p:spPr>
          <a:xfrm>
            <a:off x="-2094900" y="361075"/>
            <a:ext cx="1205101" cy="1800000"/>
          </a:xfrm>
          <a:prstGeom prst="rect">
            <a:avLst/>
          </a:prstGeom>
          <a:ln w="12700">
            <a:solidFill>
              <a:schemeClr val="tx1"/>
            </a:solidFill>
          </a:ln>
        </p:spPr>
      </p:pic>
      <p:pic>
        <p:nvPicPr>
          <p:cNvPr id="50" name="Picture 49"/>
          <p:cNvPicPr>
            <a:picLocks noChangeAspect="1"/>
          </p:cNvPicPr>
          <p:nvPr/>
        </p:nvPicPr>
        <p:blipFill>
          <a:blip r:embed="rId17"/>
          <a:stretch>
            <a:fillRect/>
          </a:stretch>
        </p:blipFill>
        <p:spPr>
          <a:xfrm>
            <a:off x="-2101034" y="321819"/>
            <a:ext cx="1216716" cy="1800000"/>
          </a:xfrm>
          <a:prstGeom prst="rect">
            <a:avLst/>
          </a:prstGeom>
          <a:ln w="12700">
            <a:solidFill>
              <a:schemeClr val="tx1"/>
            </a:solidFill>
          </a:ln>
        </p:spPr>
      </p:pic>
      <p:pic>
        <p:nvPicPr>
          <p:cNvPr id="51" name="Picture 50"/>
          <p:cNvPicPr>
            <a:picLocks noChangeAspect="1"/>
          </p:cNvPicPr>
          <p:nvPr/>
        </p:nvPicPr>
        <p:blipFill>
          <a:blip r:embed="rId18"/>
          <a:stretch>
            <a:fillRect/>
          </a:stretch>
        </p:blipFill>
        <p:spPr>
          <a:xfrm>
            <a:off x="-2075997" y="278287"/>
            <a:ext cx="1202702" cy="1857494"/>
          </a:xfrm>
          <a:prstGeom prst="rect">
            <a:avLst/>
          </a:prstGeom>
          <a:ln w="12700">
            <a:solidFill>
              <a:schemeClr val="tx1"/>
            </a:solidFill>
          </a:ln>
        </p:spPr>
      </p:pic>
      <p:pic>
        <p:nvPicPr>
          <p:cNvPr id="52" name="Picture 51"/>
          <p:cNvPicPr>
            <a:picLocks noChangeAspect="1"/>
          </p:cNvPicPr>
          <p:nvPr/>
        </p:nvPicPr>
        <p:blipFill>
          <a:blip r:embed="rId19"/>
          <a:stretch>
            <a:fillRect/>
          </a:stretch>
        </p:blipFill>
        <p:spPr>
          <a:xfrm>
            <a:off x="-2048711" y="380258"/>
            <a:ext cx="1186261" cy="1816947"/>
          </a:xfrm>
          <a:prstGeom prst="rect">
            <a:avLst/>
          </a:prstGeom>
          <a:ln w="12700">
            <a:solidFill>
              <a:schemeClr val="tx1"/>
            </a:solidFill>
          </a:ln>
        </p:spPr>
      </p:pic>
      <p:pic>
        <p:nvPicPr>
          <p:cNvPr id="53" name="Picture 52"/>
          <p:cNvPicPr>
            <a:picLocks noChangeAspect="1"/>
          </p:cNvPicPr>
          <p:nvPr/>
        </p:nvPicPr>
        <p:blipFill>
          <a:blip r:embed="rId20"/>
          <a:stretch>
            <a:fillRect/>
          </a:stretch>
        </p:blipFill>
        <p:spPr>
          <a:xfrm>
            <a:off x="-2112536" y="365124"/>
            <a:ext cx="1230871" cy="1867683"/>
          </a:xfrm>
          <a:prstGeom prst="rect">
            <a:avLst/>
          </a:prstGeom>
          <a:ln w="12700">
            <a:solidFill>
              <a:schemeClr val="tx1"/>
            </a:solidFill>
          </a:ln>
        </p:spPr>
      </p:pic>
      <p:pic>
        <p:nvPicPr>
          <p:cNvPr id="54" name="Picture 53"/>
          <p:cNvPicPr>
            <a:picLocks noChangeAspect="1"/>
          </p:cNvPicPr>
          <p:nvPr/>
        </p:nvPicPr>
        <p:blipFill>
          <a:blip r:embed="rId21"/>
          <a:stretch>
            <a:fillRect/>
          </a:stretch>
        </p:blipFill>
        <p:spPr>
          <a:xfrm>
            <a:off x="-2089838" y="363964"/>
            <a:ext cx="1239478" cy="1867683"/>
          </a:xfrm>
          <a:prstGeom prst="rect">
            <a:avLst/>
          </a:prstGeom>
          <a:ln w="12700">
            <a:solidFill>
              <a:schemeClr val="tx1"/>
            </a:solidFill>
          </a:ln>
        </p:spPr>
      </p:pic>
      <p:pic>
        <p:nvPicPr>
          <p:cNvPr id="55" name="Picture 54"/>
          <p:cNvPicPr>
            <a:picLocks noChangeAspect="1"/>
          </p:cNvPicPr>
          <p:nvPr/>
        </p:nvPicPr>
        <p:blipFill>
          <a:blip r:embed="rId22"/>
          <a:stretch>
            <a:fillRect/>
          </a:stretch>
        </p:blipFill>
        <p:spPr>
          <a:xfrm>
            <a:off x="-2035855" y="381185"/>
            <a:ext cx="1245771" cy="1867683"/>
          </a:xfrm>
          <a:prstGeom prst="rect">
            <a:avLst/>
          </a:prstGeom>
          <a:ln w="12700">
            <a:solidFill>
              <a:schemeClr val="tx1"/>
            </a:solidFill>
          </a:ln>
        </p:spPr>
      </p:pic>
      <p:pic>
        <p:nvPicPr>
          <p:cNvPr id="56" name="Picture 55"/>
          <p:cNvPicPr>
            <a:picLocks noChangeAspect="1"/>
          </p:cNvPicPr>
          <p:nvPr/>
        </p:nvPicPr>
        <p:blipFill>
          <a:blip r:embed="rId23"/>
          <a:stretch>
            <a:fillRect/>
          </a:stretch>
        </p:blipFill>
        <p:spPr>
          <a:xfrm>
            <a:off x="773733" y="5289420"/>
            <a:ext cx="10640193" cy="1196788"/>
          </a:xfrm>
          <a:prstGeom prst="rect">
            <a:avLst/>
          </a:prstGeom>
        </p:spPr>
      </p:pic>
      <p:sp>
        <p:nvSpPr>
          <p:cNvPr id="57" name="Round Diagonal Corner Rectangle 56">
            <a:extLst>
              <a:ext uri="{FF2B5EF4-FFF2-40B4-BE49-F238E27FC236}">
                <a16:creationId xmlns:a16="http://schemas.microsoft.com/office/drawing/2014/main" id="{BFA02294-7002-6347-BD03-F6D435E893BC}"/>
              </a:ext>
            </a:extLst>
          </p:cNvPr>
          <p:cNvSpPr/>
          <p:nvPr/>
        </p:nvSpPr>
        <p:spPr>
          <a:xfrm>
            <a:off x="97044" y="128565"/>
            <a:ext cx="11997911" cy="6607791"/>
          </a:xfrm>
          <a:prstGeom prst="round2DiagRect">
            <a:avLst/>
          </a:prstGeom>
          <a:noFill/>
          <a:ln w="38100">
            <a:solidFill>
              <a:srgbClr val="9203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58" name="TextBox 57">
            <a:extLst>
              <a:ext uri="{FF2B5EF4-FFF2-40B4-BE49-F238E27FC236}">
                <a16:creationId xmlns:a16="http://schemas.microsoft.com/office/drawing/2014/main" id="{5426E6A3-570D-9245-B1C4-C4CA4683A894}"/>
              </a:ext>
            </a:extLst>
          </p:cNvPr>
          <p:cNvSpPr txBox="1"/>
          <p:nvPr/>
        </p:nvSpPr>
        <p:spPr>
          <a:xfrm>
            <a:off x="1036958" y="437422"/>
            <a:ext cx="2721527" cy="420564"/>
          </a:xfrm>
          <a:prstGeom prst="rect">
            <a:avLst/>
          </a:prstGeom>
          <a:solidFill>
            <a:srgbClr val="C00000"/>
          </a:solidFill>
          <a:ln w="28575">
            <a:solidFill>
              <a:srgbClr val="920305"/>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33" b="0" i="0" u="none" strike="noStrike" kern="1200" cap="none" spc="0" normalizeH="0" baseline="0" noProof="0">
                <a:ln>
                  <a:noFill/>
                </a:ln>
                <a:solidFill>
                  <a:prstClr val="white"/>
                </a:solidFill>
                <a:effectLst/>
                <a:uLnTx/>
                <a:uFillTx/>
                <a:latin typeface="Cavolini" panose="03000502040302020204" pitchFamily="66" charset="0"/>
                <a:ea typeface="+mn-ea"/>
                <a:cs typeface="Cavolini" panose="03000502040302020204" pitchFamily="66" charset="0"/>
              </a:rPr>
              <a:t>Work it out</a:t>
            </a:r>
          </a:p>
        </p:txBody>
      </p:sp>
      <p:sp>
        <p:nvSpPr>
          <p:cNvPr id="59" name="Rectangle 26">
            <a:extLst>
              <a:ext uri="{FF2B5EF4-FFF2-40B4-BE49-F238E27FC236}">
                <a16:creationId xmlns:a16="http://schemas.microsoft.com/office/drawing/2014/main" id="{2FFE1002-E844-3642-A0B9-10BEEFD39A80}"/>
              </a:ext>
            </a:extLst>
          </p:cNvPr>
          <p:cNvSpPr/>
          <p:nvPr/>
        </p:nvSpPr>
        <p:spPr>
          <a:xfrm>
            <a:off x="200526" y="232206"/>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 xmlns:ask="http://schemas.microsoft.com/office/drawing/2018/sketchyshapes" sd="1219033472">
                  <a:prstGeom prst="rect">
                    <a:avLst/>
                  </a:prstGeom>
                  <ask:type>
                    <ask:lineSketchScribble/>
                  </ask:type>
                </ask:lineSketchStyleProps>
              </a:ext>
            </a:extLst>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4800" b="0" i="0" u="none" strike="noStrike" kern="1200" cap="none" spc="0" normalizeH="0" baseline="0" noProof="0" dirty="0">
                <a:ln>
                  <a:noFill/>
                </a:ln>
                <a:solidFill>
                  <a:prstClr val="black"/>
                </a:solidFill>
                <a:effectLst/>
                <a:uLnTx/>
                <a:uFillTx/>
                <a:latin typeface="Bradley Hand" pitchFamily="2" charset="77"/>
                <a:ea typeface="+mn-ea"/>
                <a:cs typeface="+mn-cs"/>
              </a:rPr>
              <a:t>2</a:t>
            </a:r>
            <a:endParaRPr kumimoji="0" lang="en-US" sz="4800" b="0" i="0" u="none" strike="noStrike" kern="1200" cap="none" spc="0" normalizeH="0" baseline="0" noProof="0" dirty="0">
              <a:ln>
                <a:noFill/>
              </a:ln>
              <a:solidFill>
                <a:prstClr val="black"/>
              </a:solidFill>
              <a:effectLst/>
              <a:uLnTx/>
              <a:uFillTx/>
              <a:latin typeface="Bradley Hand" pitchFamily="2" charset="77"/>
              <a:ea typeface="+mn-ea"/>
              <a:cs typeface="+mn-cs"/>
            </a:endParaRPr>
          </a:p>
        </p:txBody>
      </p:sp>
      <p:sp>
        <p:nvSpPr>
          <p:cNvPr id="60" name="TextBox 59"/>
          <p:cNvSpPr txBox="1"/>
          <p:nvPr/>
        </p:nvSpPr>
        <p:spPr>
          <a:xfrm>
            <a:off x="355929" y="990253"/>
            <a:ext cx="11057997" cy="769441"/>
          </a:xfrm>
          <a:prstGeom prst="rect">
            <a:avLst/>
          </a:prstGeom>
          <a:noFill/>
        </p:spPr>
        <p:txBody>
          <a:bodyPr wrap="square" rtlCol="0">
            <a:spAutoFit/>
          </a:bodyPr>
          <a:lstStyle/>
          <a:p>
            <a:r>
              <a:rPr lang="en-US" sz="4400" dirty="0" smtClean="0"/>
              <a:t>Let’s make a number path!</a:t>
            </a:r>
            <a:endParaRPr lang="en-CA" sz="4400" dirty="0"/>
          </a:p>
        </p:txBody>
      </p:sp>
      <p:sp>
        <p:nvSpPr>
          <p:cNvPr id="61" name="Rounded Rectangular Callout 60"/>
          <p:cNvSpPr/>
          <p:nvPr/>
        </p:nvSpPr>
        <p:spPr>
          <a:xfrm>
            <a:off x="11735236" y="3131633"/>
            <a:ext cx="2187355" cy="877078"/>
          </a:xfrm>
          <a:prstGeom prst="wedgeRoundRectCallout">
            <a:avLst>
              <a:gd name="adj1" fmla="val -19513"/>
              <a:gd name="adj2" fmla="val -91291"/>
              <a:gd name="adj3" fmla="val 16667"/>
            </a:avLst>
          </a:prstGeom>
          <a:solidFill>
            <a:schemeClr val="accent6">
              <a:lumMod val="40000"/>
              <a:lumOff val="60000"/>
            </a:schemeClr>
          </a:solidFill>
          <a:ln>
            <a:solidFill>
              <a:srgbClr val="92D05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CA" b="1" dirty="0" smtClean="0"/>
              <a:t>Move the cards to make a number path.</a:t>
            </a:r>
            <a:endParaRPr lang="en-CA" b="1" dirty="0"/>
          </a:p>
        </p:txBody>
      </p:sp>
      <p:sp>
        <p:nvSpPr>
          <p:cNvPr id="62" name="Rounded Rectangular Callout 61"/>
          <p:cNvSpPr/>
          <p:nvPr/>
        </p:nvSpPr>
        <p:spPr>
          <a:xfrm>
            <a:off x="-2342714" y="2695201"/>
            <a:ext cx="2187355" cy="877078"/>
          </a:xfrm>
          <a:prstGeom prst="wedgeRoundRectCallout">
            <a:avLst>
              <a:gd name="adj1" fmla="val -19513"/>
              <a:gd name="adj2" fmla="val -91291"/>
              <a:gd name="adj3" fmla="val 16667"/>
            </a:avLst>
          </a:prstGeom>
          <a:solidFill>
            <a:schemeClr val="accent6">
              <a:lumMod val="40000"/>
              <a:lumOff val="60000"/>
            </a:schemeClr>
          </a:solidFill>
          <a:ln>
            <a:solidFill>
              <a:srgbClr val="92D05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CA" b="1" dirty="0" smtClean="0"/>
              <a:t>Move the cards to make a number path.</a:t>
            </a:r>
            <a:endParaRPr lang="en-CA" b="1" dirty="0"/>
          </a:p>
        </p:txBody>
      </p:sp>
    </p:spTree>
    <p:extLst>
      <p:ext uri="{BB962C8B-B14F-4D97-AF65-F5344CB8AC3E}">
        <p14:creationId xmlns:p14="http://schemas.microsoft.com/office/powerpoint/2010/main" val="350269372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3" name="Round Diagonal Corner Rectangle 2">
            <a:extLst>
              <a:ext uri="{FF2B5EF4-FFF2-40B4-BE49-F238E27FC236}">
                <a16:creationId xmlns:a16="http://schemas.microsoft.com/office/drawing/2014/main" id="{BFA02294-7002-6347-BD03-F6D435E893BC}"/>
              </a:ext>
            </a:extLst>
          </p:cNvPr>
          <p:cNvSpPr/>
          <p:nvPr/>
        </p:nvSpPr>
        <p:spPr>
          <a:xfrm>
            <a:off x="97044" y="128565"/>
            <a:ext cx="11997911" cy="6607791"/>
          </a:xfrm>
          <a:prstGeom prst="round2DiagRect">
            <a:avLst/>
          </a:prstGeom>
          <a:noFill/>
          <a:ln w="38100">
            <a:solidFill>
              <a:srgbClr val="9203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27" name="Rectangle 26">
            <a:extLst>
              <a:ext uri="{FF2B5EF4-FFF2-40B4-BE49-F238E27FC236}">
                <a16:creationId xmlns:a16="http://schemas.microsoft.com/office/drawing/2014/main" id="{2FFE1002-E844-3642-A0B9-10BEEFD39A80}"/>
              </a:ext>
            </a:extLst>
          </p:cNvPr>
          <p:cNvSpPr/>
          <p:nvPr/>
        </p:nvSpPr>
        <p:spPr>
          <a:xfrm>
            <a:off x="200526" y="232206"/>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 xmlns:ask="http://schemas.microsoft.com/office/drawing/2018/sketchyshapes" sd="1219033472">
                  <a:prstGeom prst="rect">
                    <a:avLst/>
                  </a:prstGeom>
                  <ask:type>
                    <ask:lineSketchScribble/>
                  </ask:type>
                </ask:lineSketchStyleProps>
              </a:ext>
            </a:extLst>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4800" b="0" i="0" u="none" strike="noStrike" kern="1200" cap="none" spc="0" normalizeH="0" baseline="0" noProof="0" dirty="0">
                <a:ln>
                  <a:noFill/>
                </a:ln>
                <a:solidFill>
                  <a:prstClr val="black"/>
                </a:solidFill>
                <a:effectLst/>
                <a:uLnTx/>
                <a:uFillTx/>
                <a:latin typeface="Bradley Hand" pitchFamily="2" charset="77"/>
                <a:ea typeface="+mn-ea"/>
                <a:cs typeface="+mn-cs"/>
              </a:rPr>
              <a:t>2</a:t>
            </a:r>
            <a:endParaRPr kumimoji="0" lang="en-US" sz="4800" b="0" i="0" u="none" strike="noStrike" kern="1200" cap="none" spc="0" normalizeH="0" baseline="0" noProof="0" dirty="0">
              <a:ln>
                <a:noFill/>
              </a:ln>
              <a:solidFill>
                <a:prstClr val="black"/>
              </a:solidFill>
              <a:effectLst/>
              <a:uLnTx/>
              <a:uFillTx/>
              <a:latin typeface="Bradley Hand" pitchFamily="2" charset="77"/>
              <a:ea typeface="+mn-ea"/>
              <a:cs typeface="+mn-cs"/>
            </a:endParaRPr>
          </a:p>
        </p:txBody>
      </p:sp>
      <p:sp>
        <p:nvSpPr>
          <p:cNvPr id="16" name="TextBox 15">
            <a:extLst>
              <a:ext uri="{FF2B5EF4-FFF2-40B4-BE49-F238E27FC236}">
                <a16:creationId xmlns:a16="http://schemas.microsoft.com/office/drawing/2014/main" id="{5426E6A3-570D-9245-B1C4-C4CA4683A894}"/>
              </a:ext>
            </a:extLst>
          </p:cNvPr>
          <p:cNvSpPr txBox="1"/>
          <p:nvPr/>
        </p:nvSpPr>
        <p:spPr>
          <a:xfrm>
            <a:off x="1036958" y="437422"/>
            <a:ext cx="2721527" cy="748795"/>
          </a:xfrm>
          <a:prstGeom prst="rect">
            <a:avLst/>
          </a:prstGeom>
          <a:solidFill>
            <a:srgbClr val="C00000"/>
          </a:solidFill>
          <a:ln w="28575">
            <a:solidFill>
              <a:srgbClr val="920305"/>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33" b="0" i="0" u="none" strike="noStrike" kern="1200" cap="none" spc="0" normalizeH="0" baseline="0" noProof="0" dirty="0" smtClean="0">
                <a:ln>
                  <a:noFill/>
                </a:ln>
                <a:solidFill>
                  <a:prstClr val="white"/>
                </a:solidFill>
                <a:effectLst/>
                <a:uLnTx/>
                <a:uFillTx/>
                <a:latin typeface="Cavolini" panose="03000502040302020204" pitchFamily="66" charset="0"/>
                <a:ea typeface="+mn-ea"/>
                <a:cs typeface="Cavolini" panose="03000502040302020204" pitchFamily="66" charset="0"/>
              </a:rPr>
              <a:t>Debrief and</a:t>
            </a:r>
            <a:r>
              <a:rPr kumimoji="0" lang="en-US" sz="2133" b="0" i="0" u="none" strike="noStrike" kern="1200" cap="none" spc="0" normalizeH="0" noProof="0" dirty="0" smtClean="0">
                <a:ln>
                  <a:noFill/>
                </a:ln>
                <a:solidFill>
                  <a:prstClr val="white"/>
                </a:solidFill>
                <a:effectLst/>
                <a:uLnTx/>
                <a:uFillTx/>
                <a:latin typeface="Cavolini" panose="03000502040302020204" pitchFamily="66" charset="0"/>
                <a:ea typeface="+mn-ea"/>
                <a:cs typeface="Cavolini" panose="03000502040302020204" pitchFamily="66" charset="0"/>
              </a:rPr>
              <a:t> Consolidation</a:t>
            </a:r>
            <a:endParaRPr kumimoji="0" lang="en-US" sz="2133" b="0" i="0" u="none" strike="noStrike" kern="1200" cap="none" spc="0" normalizeH="0" baseline="0" noProof="0" dirty="0">
              <a:ln>
                <a:noFill/>
              </a:ln>
              <a:solidFill>
                <a:prstClr val="white"/>
              </a:solidFill>
              <a:effectLst/>
              <a:uLnTx/>
              <a:uFillTx/>
              <a:latin typeface="Cavolini" panose="03000502040302020204" pitchFamily="66" charset="0"/>
              <a:ea typeface="+mn-ea"/>
              <a:cs typeface="Cavolini" panose="03000502040302020204" pitchFamily="66" charset="0"/>
            </a:endParaRPr>
          </a:p>
        </p:txBody>
      </p:sp>
      <p:pic>
        <p:nvPicPr>
          <p:cNvPr id="9" name="Picture 8"/>
          <p:cNvPicPr>
            <a:picLocks noChangeAspect="1"/>
          </p:cNvPicPr>
          <p:nvPr/>
        </p:nvPicPr>
        <p:blipFill>
          <a:blip r:embed="rId3"/>
          <a:stretch>
            <a:fillRect/>
          </a:stretch>
        </p:blipFill>
        <p:spPr>
          <a:xfrm>
            <a:off x="775902" y="1704972"/>
            <a:ext cx="10640193" cy="1196788"/>
          </a:xfrm>
          <a:prstGeom prst="rect">
            <a:avLst/>
          </a:prstGeom>
        </p:spPr>
      </p:pic>
      <p:sp>
        <p:nvSpPr>
          <p:cNvPr id="5" name="TextBox 4"/>
          <p:cNvSpPr txBox="1"/>
          <p:nvPr/>
        </p:nvSpPr>
        <p:spPr>
          <a:xfrm>
            <a:off x="1149094" y="3320036"/>
            <a:ext cx="9893808" cy="3416320"/>
          </a:xfrm>
          <a:prstGeom prst="rect">
            <a:avLst/>
          </a:prstGeom>
          <a:noFill/>
        </p:spPr>
        <p:txBody>
          <a:bodyPr wrap="square" rtlCol="0">
            <a:spAutoFit/>
          </a:bodyPr>
          <a:lstStyle/>
          <a:p>
            <a:r>
              <a:rPr lang="en-CA" sz="3600" dirty="0" smtClean="0"/>
              <a:t>On the number path,</a:t>
            </a:r>
          </a:p>
          <a:p>
            <a:pPr marL="285750" indent="-285750">
              <a:buFont typeface="Arial" panose="020B0604020202020204" pitchFamily="34" charset="0"/>
              <a:buChar char="•"/>
            </a:pPr>
            <a:r>
              <a:rPr lang="en-CA" sz="3600" dirty="0" smtClean="0"/>
              <a:t>Circle the number that is 1 more than 5. </a:t>
            </a:r>
          </a:p>
          <a:p>
            <a:pPr marL="285750" indent="-285750">
              <a:buFont typeface="Arial" panose="020B0604020202020204" pitchFamily="34" charset="0"/>
              <a:buChar char="•"/>
            </a:pPr>
            <a:r>
              <a:rPr lang="en-CA" sz="3600" dirty="0" smtClean="0"/>
              <a:t>Circle the number is 1 more than 3.</a:t>
            </a:r>
          </a:p>
          <a:p>
            <a:pPr marL="285750" indent="-285750">
              <a:buFont typeface="Arial" panose="020B0604020202020204" pitchFamily="34" charset="0"/>
              <a:buChar char="•"/>
            </a:pPr>
            <a:r>
              <a:rPr lang="en-CA" sz="3600" dirty="0" smtClean="0"/>
              <a:t>Circle the number that is  1 less than 4.</a:t>
            </a:r>
          </a:p>
          <a:p>
            <a:pPr marL="285750" indent="-285750">
              <a:buFont typeface="Arial" panose="020B0604020202020204" pitchFamily="34" charset="0"/>
              <a:buChar char="•"/>
            </a:pPr>
            <a:r>
              <a:rPr lang="en-CA" sz="3600" dirty="0" smtClean="0"/>
              <a:t>Circle the number that is 1 less than 8.</a:t>
            </a:r>
          </a:p>
          <a:p>
            <a:endParaRPr lang="en-CA" sz="3600" dirty="0"/>
          </a:p>
        </p:txBody>
      </p:sp>
      <p:sp>
        <p:nvSpPr>
          <p:cNvPr id="6" name="Oval 5"/>
          <p:cNvSpPr/>
          <p:nvPr/>
        </p:nvSpPr>
        <p:spPr>
          <a:xfrm>
            <a:off x="9071351" y="329421"/>
            <a:ext cx="859536" cy="847370"/>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Oval 11"/>
          <p:cNvSpPr/>
          <p:nvPr/>
        </p:nvSpPr>
        <p:spPr>
          <a:xfrm>
            <a:off x="9099909" y="313346"/>
            <a:ext cx="859536" cy="847370"/>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Oval 12"/>
          <p:cNvSpPr/>
          <p:nvPr/>
        </p:nvSpPr>
        <p:spPr>
          <a:xfrm>
            <a:off x="9045045" y="300027"/>
            <a:ext cx="859536" cy="847370"/>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Oval 13"/>
          <p:cNvSpPr/>
          <p:nvPr/>
        </p:nvSpPr>
        <p:spPr>
          <a:xfrm>
            <a:off x="9072477" y="300027"/>
            <a:ext cx="859536" cy="847370"/>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Oval 14"/>
          <p:cNvSpPr/>
          <p:nvPr/>
        </p:nvSpPr>
        <p:spPr>
          <a:xfrm>
            <a:off x="9054187" y="318537"/>
            <a:ext cx="859536" cy="847370"/>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Oval 17"/>
          <p:cNvSpPr/>
          <p:nvPr/>
        </p:nvSpPr>
        <p:spPr>
          <a:xfrm>
            <a:off x="9026755" y="300027"/>
            <a:ext cx="859536" cy="847370"/>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 name="Rounded Rectangular Callout 18"/>
          <p:cNvSpPr/>
          <p:nvPr/>
        </p:nvSpPr>
        <p:spPr>
          <a:xfrm>
            <a:off x="10654604" y="180217"/>
            <a:ext cx="2187355" cy="877078"/>
          </a:xfrm>
          <a:prstGeom prst="wedgeRoundRectCallout">
            <a:avLst>
              <a:gd name="adj1" fmla="val -69155"/>
              <a:gd name="adj2" fmla="val 4276"/>
              <a:gd name="adj3" fmla="val 16667"/>
            </a:avLst>
          </a:prstGeom>
          <a:solidFill>
            <a:schemeClr val="accent6">
              <a:lumMod val="40000"/>
              <a:lumOff val="60000"/>
            </a:schemeClr>
          </a:solidFill>
          <a:ln>
            <a:solidFill>
              <a:srgbClr val="92D05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CA" b="1" dirty="0" smtClean="0"/>
              <a:t>Place the circle around the direction.</a:t>
            </a:r>
            <a:endParaRPr lang="en-CA" b="1" dirty="0"/>
          </a:p>
        </p:txBody>
      </p:sp>
    </p:spTree>
    <p:extLst>
      <p:ext uri="{BB962C8B-B14F-4D97-AF65-F5344CB8AC3E}">
        <p14:creationId xmlns:p14="http://schemas.microsoft.com/office/powerpoint/2010/main" val="386634074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Shape 97"/>
        <p:cNvGrpSpPr/>
        <p:nvPr/>
      </p:nvGrpSpPr>
      <p:grpSpPr>
        <a:xfrm>
          <a:off x="0" y="0"/>
          <a:ext cx="0" cy="0"/>
          <a:chOff x="0" y="0"/>
          <a:chExt cx="0" cy="0"/>
        </a:xfrm>
      </p:grpSpPr>
      <p:sp>
        <p:nvSpPr>
          <p:cNvPr id="3" name="Round Diagonal Corner Rectangle 2">
            <a:extLst>
              <a:ext uri="{FF2B5EF4-FFF2-40B4-BE49-F238E27FC236}">
                <a16:creationId xmlns:a16="http://schemas.microsoft.com/office/drawing/2014/main" id="{BFA02294-7002-6347-BD03-F6D435E893BC}"/>
              </a:ext>
            </a:extLst>
          </p:cNvPr>
          <p:cNvSpPr/>
          <p:nvPr/>
        </p:nvSpPr>
        <p:spPr>
          <a:xfrm>
            <a:off x="245423" y="1132064"/>
            <a:ext cx="3642392" cy="5415521"/>
          </a:xfrm>
          <a:prstGeom prst="round2DiagRect">
            <a:avLst/>
          </a:prstGeom>
          <a:solidFill>
            <a:schemeClr val="bg1"/>
          </a:solidFill>
          <a:ln w="38100">
            <a:solidFill>
              <a:srgbClr val="9203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15" name="Round Diagonal Corner Rectangle 14">
            <a:extLst>
              <a:ext uri="{FF2B5EF4-FFF2-40B4-BE49-F238E27FC236}">
                <a16:creationId xmlns:a16="http://schemas.microsoft.com/office/drawing/2014/main" id="{1E2A18AE-F6CC-6441-99BF-C85193C54F40}"/>
              </a:ext>
            </a:extLst>
          </p:cNvPr>
          <p:cNvSpPr/>
          <p:nvPr/>
        </p:nvSpPr>
        <p:spPr>
          <a:xfrm>
            <a:off x="4375867" y="1049321"/>
            <a:ext cx="3645607" cy="5415521"/>
          </a:xfrm>
          <a:prstGeom prst="round2DiagRect">
            <a:avLst/>
          </a:prstGeom>
          <a:solidFill>
            <a:schemeClr val="bg1"/>
          </a:solidFill>
          <a:ln w="38100">
            <a:solidFill>
              <a:srgbClr val="9203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32" name="Round Diagonal Corner Rectangle 31">
            <a:extLst>
              <a:ext uri="{FF2B5EF4-FFF2-40B4-BE49-F238E27FC236}">
                <a16:creationId xmlns:a16="http://schemas.microsoft.com/office/drawing/2014/main" id="{98FEC0BB-426D-5A4E-81A3-ACA41EDF3BA0}"/>
              </a:ext>
            </a:extLst>
          </p:cNvPr>
          <p:cNvSpPr/>
          <p:nvPr/>
        </p:nvSpPr>
        <p:spPr>
          <a:xfrm>
            <a:off x="8301567" y="886629"/>
            <a:ext cx="3645606" cy="5415521"/>
          </a:xfrm>
          <a:prstGeom prst="round2DiagRect">
            <a:avLst/>
          </a:prstGeom>
          <a:solidFill>
            <a:schemeClr val="bg1"/>
          </a:solidFill>
          <a:ln w="38100">
            <a:solidFill>
              <a:srgbClr val="9203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E7E6E6">
                  <a:lumMod val="50000"/>
                </a:srgbClr>
              </a:solidFill>
              <a:effectLst/>
              <a:uLnTx/>
              <a:uFillTx/>
              <a:latin typeface="Abadi MT Condensed Light" panose="020B0306030101010103" pitchFamily="34" charset="77"/>
              <a:ea typeface="+mn-ea"/>
              <a:cs typeface="+mn-cs"/>
            </a:endParaRPr>
          </a:p>
        </p:txBody>
      </p:sp>
      <p:sp>
        <p:nvSpPr>
          <p:cNvPr id="20" name="TextBox 19">
            <a:extLst>
              <a:ext uri="{FF2B5EF4-FFF2-40B4-BE49-F238E27FC236}">
                <a16:creationId xmlns:a16="http://schemas.microsoft.com/office/drawing/2014/main" id="{92B0D904-8CEB-DB46-BC17-6E9536BB9648}"/>
              </a:ext>
            </a:extLst>
          </p:cNvPr>
          <p:cNvSpPr txBox="1"/>
          <p:nvPr/>
        </p:nvSpPr>
        <p:spPr>
          <a:xfrm>
            <a:off x="8898511" y="1455348"/>
            <a:ext cx="2721527" cy="738664"/>
          </a:xfrm>
          <a:prstGeom prst="rect">
            <a:avLst/>
          </a:prstGeom>
          <a:solidFill>
            <a:srgbClr val="C00000"/>
          </a:solidFill>
          <a:ln w="28575">
            <a:solidFill>
              <a:srgbClr val="920305"/>
            </a:solidFill>
          </a:ln>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a:ln>
                  <a:noFill/>
                </a:ln>
                <a:solidFill>
                  <a:prstClr val="white"/>
                </a:solidFill>
                <a:effectLst/>
                <a:uLnTx/>
                <a:uFillTx/>
                <a:latin typeface="Cavolini"/>
                <a:ea typeface="+mn-ea"/>
                <a:cs typeface="Cavolini"/>
              </a:rPr>
              <a:t>Debrief and Consolidation</a:t>
            </a:r>
            <a:endParaRPr kumimoji="0" lang="en-US" sz="2100" b="0" i="0" u="none" strike="noStrike" kern="1200" cap="none" spc="0" normalizeH="0" baseline="0" noProof="0" dirty="0">
              <a:ln>
                <a:noFill/>
              </a:ln>
              <a:solidFill>
                <a:prstClr val="white"/>
              </a:solidFill>
              <a:effectLst/>
              <a:uLnTx/>
              <a:uFillTx/>
              <a:latin typeface="Cavolini"/>
              <a:ea typeface="+mn-ea"/>
              <a:cs typeface="Cavolini"/>
            </a:endParaRPr>
          </a:p>
        </p:txBody>
      </p:sp>
      <p:sp>
        <p:nvSpPr>
          <p:cNvPr id="21" name="TextBox 20">
            <a:extLst>
              <a:ext uri="{FF2B5EF4-FFF2-40B4-BE49-F238E27FC236}">
                <a16:creationId xmlns:a16="http://schemas.microsoft.com/office/drawing/2014/main" id="{6A29DAF6-3D2E-0B46-938E-DF6463C6D40D}"/>
              </a:ext>
            </a:extLst>
          </p:cNvPr>
          <p:cNvSpPr txBox="1"/>
          <p:nvPr/>
        </p:nvSpPr>
        <p:spPr>
          <a:xfrm>
            <a:off x="4897711" y="1436665"/>
            <a:ext cx="2721527" cy="420564"/>
          </a:xfrm>
          <a:prstGeom prst="rect">
            <a:avLst/>
          </a:prstGeom>
          <a:solidFill>
            <a:srgbClr val="C00000"/>
          </a:solidFill>
          <a:ln w="28575">
            <a:solidFill>
              <a:srgbClr val="920305"/>
            </a:solidFill>
          </a:ln>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a:ln>
                  <a:noFill/>
                </a:ln>
                <a:solidFill>
                  <a:prstClr val="white"/>
                </a:solidFill>
                <a:effectLst/>
                <a:uLnTx/>
                <a:uFillTx/>
                <a:latin typeface="Cavolini"/>
                <a:ea typeface="+mn-ea"/>
                <a:cs typeface="Cavolini"/>
              </a:rPr>
              <a:t>Work it out!</a:t>
            </a:r>
          </a:p>
        </p:txBody>
      </p:sp>
      <p:sp>
        <p:nvSpPr>
          <p:cNvPr id="22" name="TextBox 21">
            <a:extLst>
              <a:ext uri="{FF2B5EF4-FFF2-40B4-BE49-F238E27FC236}">
                <a16:creationId xmlns:a16="http://schemas.microsoft.com/office/drawing/2014/main" id="{5426E6A3-570D-9245-B1C4-C4CA4683A894}"/>
              </a:ext>
            </a:extLst>
          </p:cNvPr>
          <p:cNvSpPr txBox="1"/>
          <p:nvPr/>
        </p:nvSpPr>
        <p:spPr>
          <a:xfrm>
            <a:off x="754054" y="1474027"/>
            <a:ext cx="2721527" cy="420564"/>
          </a:xfrm>
          <a:prstGeom prst="rect">
            <a:avLst/>
          </a:prstGeom>
          <a:solidFill>
            <a:srgbClr val="C00000"/>
          </a:solidFill>
          <a:ln w="28575">
            <a:solidFill>
              <a:srgbClr val="920305"/>
            </a:solidFill>
          </a:ln>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smtClean="0">
                <a:ln>
                  <a:noFill/>
                </a:ln>
                <a:solidFill>
                  <a:prstClr val="white"/>
                </a:solidFill>
                <a:effectLst/>
                <a:uLnTx/>
                <a:uFillTx/>
                <a:latin typeface="Cavolini"/>
                <a:ea typeface="+mn-ea"/>
                <a:cs typeface="Cavolini"/>
              </a:rPr>
              <a:t>Opening Routine</a:t>
            </a:r>
            <a:endParaRPr kumimoji="0" lang="en-US" sz="2100" b="0" i="0" u="none" strike="noStrike" kern="1200" cap="none" spc="0" normalizeH="0" baseline="0" noProof="0" dirty="0">
              <a:ln>
                <a:noFill/>
              </a:ln>
              <a:solidFill>
                <a:prstClr val="white"/>
              </a:solidFill>
              <a:effectLst/>
              <a:uLnTx/>
              <a:uFillTx/>
              <a:latin typeface="Cavolini"/>
              <a:ea typeface="+mn-ea"/>
              <a:cs typeface="Cavolini"/>
            </a:endParaRPr>
          </a:p>
        </p:txBody>
      </p:sp>
      <p:sp>
        <p:nvSpPr>
          <p:cNvPr id="24" name="Round Diagonal Corner Rectangle 23">
            <a:extLst>
              <a:ext uri="{FF2B5EF4-FFF2-40B4-BE49-F238E27FC236}">
                <a16:creationId xmlns:a16="http://schemas.microsoft.com/office/drawing/2014/main" id="{F50EAA7C-399D-824D-BF84-A8D7C4CA9023}"/>
              </a:ext>
            </a:extLst>
          </p:cNvPr>
          <p:cNvSpPr/>
          <p:nvPr/>
        </p:nvSpPr>
        <p:spPr>
          <a:xfrm>
            <a:off x="222305" y="241215"/>
            <a:ext cx="3665509" cy="707887"/>
          </a:xfrm>
          <a:prstGeom prst="round2DiagRect">
            <a:avLst/>
          </a:prstGeom>
          <a:solidFill>
            <a:schemeClr val="bg1"/>
          </a:solidFill>
          <a:ln w="38100">
            <a:solidFill>
              <a:srgbClr val="9203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srgbClr val="C00000"/>
                </a:solidFill>
                <a:effectLst/>
                <a:uLnTx/>
                <a:uFillTx/>
                <a:latin typeface="Cavolini"/>
                <a:ea typeface="+mn-ea"/>
                <a:cs typeface="Cavolini"/>
              </a:rPr>
              <a:t>Day 2</a:t>
            </a:r>
            <a:endParaRPr kumimoji="0" lang="en-US" sz="4000" b="1" i="0" u="none" strike="noStrike" kern="1200" cap="none" spc="0" normalizeH="0" baseline="0" noProof="0" dirty="0">
              <a:ln>
                <a:noFill/>
              </a:ln>
              <a:solidFill>
                <a:srgbClr val="C00000"/>
              </a:solidFill>
              <a:effectLst/>
              <a:uLnTx/>
              <a:uFillTx/>
              <a:latin typeface="Cavolini"/>
              <a:ea typeface="+mn-ea"/>
              <a:cs typeface="Cavolini"/>
            </a:endParaRPr>
          </a:p>
        </p:txBody>
      </p:sp>
      <p:sp>
        <p:nvSpPr>
          <p:cNvPr id="26" name="Rectangle 25">
            <a:extLst>
              <a:ext uri="{FF2B5EF4-FFF2-40B4-BE49-F238E27FC236}">
                <a16:creationId xmlns:a16="http://schemas.microsoft.com/office/drawing/2014/main" id="{794313EA-89CC-8343-B3B7-FC7040274402}"/>
              </a:ext>
            </a:extLst>
          </p:cNvPr>
          <p:cNvSpPr/>
          <p:nvPr/>
        </p:nvSpPr>
        <p:spPr>
          <a:xfrm>
            <a:off x="87799" y="1384771"/>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 xmlns:ask="http://schemas.microsoft.com/office/drawing/2018/sketchyshapes" sd="1219033472">
                  <a:prstGeom prst="rect">
                    <a:avLst/>
                  </a:prstGeom>
                  <ask:type>
                    <ask:lineSketchScribble/>
                  </ask:type>
                </ask:lineSketchStyleProps>
              </a:ext>
            </a:extLst>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4800" b="0" i="0" u="none" strike="noStrike" kern="1200" cap="none" spc="0" normalizeH="0" baseline="0" noProof="0" dirty="0">
                <a:ln>
                  <a:noFill/>
                </a:ln>
                <a:solidFill>
                  <a:prstClr val="black"/>
                </a:solidFill>
                <a:effectLst/>
                <a:uLnTx/>
                <a:uFillTx/>
                <a:latin typeface="Bradley Hand" pitchFamily="2" charset="77"/>
                <a:ea typeface="+mn-ea"/>
                <a:cs typeface="+mn-cs"/>
              </a:rPr>
              <a:t>1</a:t>
            </a:r>
            <a:endParaRPr kumimoji="0" lang="en-US" sz="4800" b="0" i="0" u="none" strike="noStrike" kern="1200" cap="none" spc="0" normalizeH="0" baseline="0" noProof="0" dirty="0">
              <a:ln>
                <a:noFill/>
              </a:ln>
              <a:solidFill>
                <a:prstClr val="black"/>
              </a:solidFill>
              <a:effectLst/>
              <a:uLnTx/>
              <a:uFillTx/>
              <a:latin typeface="Bradley Hand" pitchFamily="2" charset="77"/>
              <a:ea typeface="+mn-ea"/>
              <a:cs typeface="+mn-cs"/>
            </a:endParaRPr>
          </a:p>
        </p:txBody>
      </p:sp>
      <p:sp>
        <p:nvSpPr>
          <p:cNvPr id="28" name="Rectangle 27">
            <a:extLst>
              <a:ext uri="{FF2B5EF4-FFF2-40B4-BE49-F238E27FC236}">
                <a16:creationId xmlns:a16="http://schemas.microsoft.com/office/drawing/2014/main" id="{B19DC386-C007-C544-8F95-5EF531BE0F49}"/>
              </a:ext>
            </a:extLst>
          </p:cNvPr>
          <p:cNvSpPr/>
          <p:nvPr/>
        </p:nvSpPr>
        <p:spPr>
          <a:xfrm>
            <a:off x="4044520" y="1369649"/>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 xmlns:ask="http://schemas.microsoft.com/office/drawing/2018/sketchyshapes" sd="1219033472">
                  <a:prstGeom prst="rect">
                    <a:avLst/>
                  </a:prstGeom>
                  <ask:type>
                    <ask:lineSketchScribble/>
                  </ask:type>
                </ask:lineSketchStyleProps>
              </a:ext>
            </a:extLst>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4800" b="0" i="0" u="none" strike="noStrike" kern="1200" cap="none" spc="0" normalizeH="0" baseline="0" noProof="0" dirty="0">
                <a:ln>
                  <a:noFill/>
                </a:ln>
                <a:solidFill>
                  <a:prstClr val="black"/>
                </a:solidFill>
                <a:effectLst/>
                <a:uLnTx/>
                <a:uFillTx/>
                <a:latin typeface="Bradley Hand" pitchFamily="2" charset="77"/>
                <a:ea typeface="+mn-ea"/>
                <a:cs typeface="+mn-cs"/>
              </a:rPr>
              <a:t>2</a:t>
            </a:r>
            <a:endParaRPr kumimoji="0" lang="en-US" sz="4800" b="0" i="0" u="none" strike="noStrike" kern="1200" cap="none" spc="0" normalizeH="0" baseline="0" noProof="0" dirty="0">
              <a:ln>
                <a:noFill/>
              </a:ln>
              <a:solidFill>
                <a:prstClr val="black"/>
              </a:solidFill>
              <a:effectLst/>
              <a:uLnTx/>
              <a:uFillTx/>
              <a:latin typeface="Bradley Hand" pitchFamily="2" charset="77"/>
              <a:ea typeface="+mn-ea"/>
              <a:cs typeface="+mn-cs"/>
            </a:endParaRPr>
          </a:p>
        </p:txBody>
      </p:sp>
      <p:sp>
        <p:nvSpPr>
          <p:cNvPr id="31" name="Rectangle 30">
            <a:extLst>
              <a:ext uri="{FF2B5EF4-FFF2-40B4-BE49-F238E27FC236}">
                <a16:creationId xmlns:a16="http://schemas.microsoft.com/office/drawing/2014/main" id="{FB6B43EF-134B-3847-896E-75DCF21D2348}"/>
              </a:ext>
            </a:extLst>
          </p:cNvPr>
          <p:cNvSpPr/>
          <p:nvPr/>
        </p:nvSpPr>
        <p:spPr>
          <a:xfrm>
            <a:off x="8196278" y="1369523"/>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 xmlns:ask="http://schemas.microsoft.com/office/drawing/2018/sketchyshapes" sd="1219033472">
                  <a:prstGeom prst="rect">
                    <a:avLst/>
                  </a:prstGeom>
                  <ask:type>
                    <ask:lineSketchScribble/>
                  </ask:type>
                </ask:lineSketchStyleProps>
              </a:ext>
            </a:extLst>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4800" b="0" i="0" u="none" strike="noStrike" kern="1200" cap="none" spc="0" normalizeH="0" baseline="0" noProof="0" dirty="0">
                <a:ln>
                  <a:noFill/>
                </a:ln>
                <a:solidFill>
                  <a:prstClr val="black"/>
                </a:solidFill>
                <a:effectLst/>
                <a:uLnTx/>
                <a:uFillTx/>
                <a:latin typeface="Bradley Hand" pitchFamily="2" charset="77"/>
                <a:ea typeface="+mn-ea"/>
                <a:cs typeface="+mn-cs"/>
              </a:rPr>
              <a:t>3</a:t>
            </a:r>
            <a:endParaRPr kumimoji="0" lang="en-US" sz="4800" b="0" i="0" u="none" strike="noStrike" kern="1200" cap="none" spc="0" normalizeH="0" baseline="0" noProof="0" dirty="0">
              <a:ln>
                <a:noFill/>
              </a:ln>
              <a:solidFill>
                <a:prstClr val="black"/>
              </a:solidFill>
              <a:effectLst/>
              <a:uLnTx/>
              <a:uFillTx/>
              <a:latin typeface="Bradley Hand" pitchFamily="2" charset="77"/>
              <a:ea typeface="+mn-ea"/>
              <a:cs typeface="+mn-cs"/>
            </a:endParaRPr>
          </a:p>
        </p:txBody>
      </p:sp>
      <p:sp>
        <p:nvSpPr>
          <p:cNvPr id="34" name="TextBox 33">
            <a:extLst>
              <a:ext uri="{FF2B5EF4-FFF2-40B4-BE49-F238E27FC236}">
                <a16:creationId xmlns:a16="http://schemas.microsoft.com/office/drawing/2014/main" id="{C65C62B4-EBD6-9748-B921-5987D891F189}"/>
              </a:ext>
            </a:extLst>
          </p:cNvPr>
          <p:cNvSpPr txBox="1"/>
          <p:nvPr/>
        </p:nvSpPr>
        <p:spPr>
          <a:xfrm>
            <a:off x="4800671" y="3389232"/>
            <a:ext cx="2915605" cy="523220"/>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a:noFill/>
                </a:ln>
                <a:solidFill>
                  <a:prstClr val="black"/>
                </a:solidFill>
                <a:effectLst/>
                <a:uLnTx/>
                <a:uFillTx/>
                <a:latin typeface="Bradley Hand" pitchFamily="2" charset="77"/>
                <a:ea typeface="+mn-ea"/>
                <a:cs typeface="+mn-cs"/>
              </a:rPr>
              <a:t>Stories</a:t>
            </a:r>
            <a:r>
              <a:rPr kumimoji="0" lang="en-US" sz="2800" b="0" i="0" u="none" strike="noStrike" kern="1200" cap="none" spc="0" normalizeH="0" noProof="0" dirty="0" smtClean="0">
                <a:ln>
                  <a:noFill/>
                </a:ln>
                <a:solidFill>
                  <a:prstClr val="black"/>
                </a:solidFill>
                <a:effectLst/>
                <a:uLnTx/>
                <a:uFillTx/>
                <a:latin typeface="Bradley Hand" pitchFamily="2" charset="77"/>
                <a:ea typeface="+mn-ea"/>
                <a:cs typeface="+mn-cs"/>
              </a:rPr>
              <a:t> about 5  </a:t>
            </a:r>
            <a:endParaRPr kumimoji="0" lang="en-US" sz="2800" b="0" i="0" u="none" strike="noStrike" kern="1200" cap="none" spc="0" normalizeH="0" baseline="0" noProof="0" dirty="0">
              <a:ln>
                <a:noFill/>
              </a:ln>
              <a:solidFill>
                <a:prstClr val="black"/>
              </a:solidFill>
              <a:effectLst/>
              <a:uLnTx/>
              <a:uFillTx/>
              <a:latin typeface="Bradley Hand" pitchFamily="2" charset="77"/>
              <a:ea typeface="+mn-ea"/>
              <a:cs typeface="+mn-cs"/>
            </a:endParaRPr>
          </a:p>
        </p:txBody>
      </p:sp>
      <p:sp>
        <p:nvSpPr>
          <p:cNvPr id="18" name="TextBox 17">
            <a:extLst>
              <a:ext uri="{FF2B5EF4-FFF2-40B4-BE49-F238E27FC236}">
                <a16:creationId xmlns:a16="http://schemas.microsoft.com/office/drawing/2014/main" id="{C65C62B4-EBD6-9748-B921-5987D891F189}"/>
              </a:ext>
            </a:extLst>
          </p:cNvPr>
          <p:cNvSpPr txBox="1"/>
          <p:nvPr/>
        </p:nvSpPr>
        <p:spPr>
          <a:xfrm>
            <a:off x="8704433" y="3280029"/>
            <a:ext cx="2915605" cy="954107"/>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2800" b="0" i="0" u="none" strike="noStrike" kern="1200" cap="none" spc="0" normalizeH="0" baseline="0" noProof="0" dirty="0" smtClean="0">
                <a:ln>
                  <a:noFill/>
                </a:ln>
                <a:solidFill>
                  <a:prstClr val="black"/>
                </a:solidFill>
                <a:effectLst/>
                <a:uLnTx/>
                <a:uFillTx/>
                <a:latin typeface="Calibri"/>
                <a:ea typeface="+mn-ea"/>
                <a:cs typeface="+mn-cs"/>
              </a:rPr>
              <a:t>Number Stories</a:t>
            </a:r>
            <a:r>
              <a:rPr kumimoji="0" lang="en-CA" sz="2800" b="0" i="0" u="none" strike="noStrike" kern="1200" cap="none" spc="0" normalizeH="0" noProof="0" dirty="0" smtClean="0">
                <a:ln>
                  <a:noFill/>
                </a:ln>
                <a:solidFill>
                  <a:prstClr val="black"/>
                </a:solidFill>
                <a:effectLst/>
                <a:uLnTx/>
                <a:uFillTx/>
                <a:latin typeface="Calibri"/>
                <a:ea typeface="+mn-ea"/>
                <a:cs typeface="+mn-cs"/>
              </a:rPr>
              <a:t> about 5</a:t>
            </a:r>
            <a:endParaRPr kumimoji="0" lang="en-US" sz="2800" b="0" i="0" u="none" strike="noStrike" kern="1200" cap="none" spc="0" normalizeH="0" baseline="0" noProof="0" dirty="0">
              <a:ln>
                <a:noFill/>
              </a:ln>
              <a:solidFill>
                <a:prstClr val="black"/>
              </a:solidFill>
              <a:effectLst/>
              <a:uLnTx/>
              <a:uFillTx/>
              <a:latin typeface="Bradley Hand" pitchFamily="2" charset="77"/>
              <a:ea typeface="+mn-ea"/>
              <a:cs typeface="+mn-cs"/>
            </a:endParaRPr>
          </a:p>
        </p:txBody>
      </p:sp>
      <p:sp>
        <p:nvSpPr>
          <p:cNvPr id="14" name="TextBox 13">
            <a:extLst>
              <a:ext uri="{FF2B5EF4-FFF2-40B4-BE49-F238E27FC236}">
                <a16:creationId xmlns:a16="http://schemas.microsoft.com/office/drawing/2014/main" id="{C65C62B4-EBD6-9748-B921-5987D891F189}"/>
              </a:ext>
            </a:extLst>
          </p:cNvPr>
          <p:cNvSpPr txBox="1"/>
          <p:nvPr/>
        </p:nvSpPr>
        <p:spPr>
          <a:xfrm>
            <a:off x="754054" y="2776370"/>
            <a:ext cx="2915605" cy="1815882"/>
          </a:xfrm>
          <a:prstGeom prst="rect">
            <a:avLst/>
          </a:prstGeom>
          <a:noFill/>
        </p:spPr>
        <p:txBody>
          <a:bodyPr wrap="square" rtlCol="0" anchor="ctr">
            <a:spAutoFit/>
          </a:bodyPr>
          <a:lstStyle/>
          <a:p>
            <a:pPr marL="514350" marR="0" lvl="0" indent="-514350" algn="ctr" defTabSz="914400" rtl="0" eaLnBrk="1" fontAlgn="auto" latinLnBrk="0" hangingPunct="1">
              <a:lnSpc>
                <a:spcPct val="100000"/>
              </a:lnSpc>
              <a:spcBef>
                <a:spcPts val="0"/>
              </a:spcBef>
              <a:spcAft>
                <a:spcPts val="0"/>
              </a:spcAft>
              <a:buClrTx/>
              <a:buSzTx/>
              <a:buFontTx/>
              <a:buAutoNum type="arabicPeriod"/>
              <a:tabLst/>
              <a:defRPr/>
            </a:pPr>
            <a:r>
              <a:rPr kumimoji="0" lang="en-US" sz="2800" b="0" i="0" u="none" strike="noStrike" kern="1200" cap="none" spc="0" normalizeH="0" baseline="0" noProof="0" dirty="0" smtClean="0">
                <a:ln>
                  <a:noFill/>
                </a:ln>
                <a:solidFill>
                  <a:prstClr val="black"/>
                </a:solidFill>
                <a:effectLst/>
                <a:uLnTx/>
                <a:uFillTx/>
                <a:latin typeface="Bradley Hand" pitchFamily="2" charset="77"/>
                <a:ea typeface="+mn-ea"/>
                <a:cs typeface="+mn-cs"/>
              </a:rPr>
              <a:t>What do you notice?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a:noFill/>
                </a:ln>
                <a:solidFill>
                  <a:prstClr val="black"/>
                </a:solidFill>
                <a:effectLst/>
                <a:uLnTx/>
                <a:uFillTx/>
                <a:latin typeface="Bradley Hand" pitchFamily="2" charset="77"/>
                <a:ea typeface="+mn-ea"/>
                <a:cs typeface="+mn-cs"/>
              </a:rPr>
              <a:t>What do you wonder?</a:t>
            </a:r>
            <a:endParaRPr kumimoji="0" lang="en-US" sz="2800" b="0" i="0" u="none" strike="noStrike" kern="1200" cap="none" spc="0" normalizeH="0" baseline="0" noProof="0" dirty="0">
              <a:ln>
                <a:noFill/>
              </a:ln>
              <a:solidFill>
                <a:prstClr val="black"/>
              </a:solidFill>
              <a:effectLst/>
              <a:uLnTx/>
              <a:uFillTx/>
              <a:latin typeface="Bradley Hand" pitchFamily="2" charset="77"/>
              <a:ea typeface="+mn-ea"/>
              <a:cs typeface="+mn-cs"/>
            </a:endParaRPr>
          </a:p>
        </p:txBody>
      </p:sp>
    </p:spTree>
    <p:extLst>
      <p:ext uri="{BB962C8B-B14F-4D97-AF65-F5344CB8AC3E}">
        <p14:creationId xmlns:p14="http://schemas.microsoft.com/office/powerpoint/2010/main" val="541622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51096" y="1985910"/>
            <a:ext cx="9689806" cy="1446550"/>
          </a:xfrm>
          <a:prstGeom prst="rect">
            <a:avLst/>
          </a:prstGeom>
        </p:spPr>
        <p:txBody>
          <a:bodyPr wrap="square">
            <a:spAutoFit/>
          </a:bodyPr>
          <a:lstStyle/>
          <a:p>
            <a:r>
              <a:rPr lang="en-CA" sz="4400" dirty="0"/>
              <a:t>Use a 5-frame to show 2 numbers that are different.  How are they different?</a:t>
            </a:r>
          </a:p>
        </p:txBody>
      </p:sp>
      <p:sp>
        <p:nvSpPr>
          <p:cNvPr id="3" name="Round Diagonal Corner Rectangle 2">
            <a:extLst>
              <a:ext uri="{FF2B5EF4-FFF2-40B4-BE49-F238E27FC236}">
                <a16:creationId xmlns:a16="http://schemas.microsoft.com/office/drawing/2014/main" id="{BFA02294-7002-6347-BD03-F6D435E893BC}"/>
              </a:ext>
            </a:extLst>
          </p:cNvPr>
          <p:cNvSpPr/>
          <p:nvPr/>
        </p:nvSpPr>
        <p:spPr>
          <a:xfrm>
            <a:off x="97044" y="128565"/>
            <a:ext cx="11997911" cy="6607791"/>
          </a:xfrm>
          <a:prstGeom prst="round2DiagRect">
            <a:avLst/>
          </a:prstGeom>
          <a:noFill/>
          <a:ln w="38100">
            <a:solidFill>
              <a:srgbClr val="9203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4" name="TextBox 3">
            <a:extLst>
              <a:ext uri="{FF2B5EF4-FFF2-40B4-BE49-F238E27FC236}">
                <a16:creationId xmlns:a16="http://schemas.microsoft.com/office/drawing/2014/main" id="{5426E6A3-570D-9245-B1C4-C4CA4683A894}"/>
              </a:ext>
            </a:extLst>
          </p:cNvPr>
          <p:cNvSpPr txBox="1"/>
          <p:nvPr/>
        </p:nvSpPr>
        <p:spPr>
          <a:xfrm>
            <a:off x="1036958" y="437422"/>
            <a:ext cx="2721527" cy="420564"/>
          </a:xfrm>
          <a:prstGeom prst="rect">
            <a:avLst/>
          </a:prstGeom>
          <a:solidFill>
            <a:srgbClr val="C00000"/>
          </a:solidFill>
          <a:ln w="28575">
            <a:solidFill>
              <a:srgbClr val="920305"/>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133" dirty="0" smtClean="0">
                <a:solidFill>
                  <a:prstClr val="white"/>
                </a:solidFill>
                <a:latin typeface="Cavolini" panose="03000502040302020204" pitchFamily="66" charset="0"/>
                <a:cs typeface="Cavolini" panose="03000502040302020204" pitchFamily="66" charset="0"/>
              </a:rPr>
              <a:t>Opening Routine</a:t>
            </a:r>
            <a:endParaRPr kumimoji="0" lang="en-US" sz="2133" b="0" i="0" u="none" strike="noStrike" kern="1200" cap="none" spc="0" normalizeH="0" baseline="0" noProof="0" dirty="0">
              <a:ln>
                <a:noFill/>
              </a:ln>
              <a:solidFill>
                <a:prstClr val="white"/>
              </a:solidFill>
              <a:effectLst/>
              <a:uLnTx/>
              <a:uFillTx/>
              <a:latin typeface="Cavolini" panose="03000502040302020204" pitchFamily="66" charset="0"/>
              <a:ea typeface="+mn-ea"/>
              <a:cs typeface="Cavolini" panose="03000502040302020204" pitchFamily="66" charset="0"/>
            </a:endParaRPr>
          </a:p>
        </p:txBody>
      </p:sp>
      <p:sp>
        <p:nvSpPr>
          <p:cNvPr id="5" name="Rectangle 26">
            <a:extLst>
              <a:ext uri="{FF2B5EF4-FFF2-40B4-BE49-F238E27FC236}">
                <a16:creationId xmlns:a16="http://schemas.microsoft.com/office/drawing/2014/main" id="{2FFE1002-E844-3642-A0B9-10BEEFD39A80}"/>
              </a:ext>
            </a:extLst>
          </p:cNvPr>
          <p:cNvSpPr/>
          <p:nvPr/>
        </p:nvSpPr>
        <p:spPr>
          <a:xfrm>
            <a:off x="200526" y="232206"/>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 xmlns:ask="http://schemas.microsoft.com/office/drawing/2018/sketchyshapes" sd="1219033472">
                  <a:prstGeom prst="rect">
                    <a:avLst/>
                  </a:prstGeom>
                  <ask:type>
                    <ask:lineSketchScribble/>
                  </ask:type>
                </ask:lineSketchStyleProps>
              </a:ext>
            </a:extLst>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4800" b="0" i="0" u="none" strike="noStrike" kern="1200" cap="none" spc="0" normalizeH="0" baseline="0" noProof="0">
                <a:ln>
                  <a:noFill/>
                </a:ln>
                <a:solidFill>
                  <a:prstClr val="black"/>
                </a:solidFill>
                <a:effectLst/>
                <a:uLnTx/>
                <a:uFillTx/>
                <a:latin typeface="Bradley Hand" pitchFamily="2" charset="77"/>
                <a:ea typeface="+mn-ea"/>
                <a:cs typeface="+mn-cs"/>
              </a:rPr>
              <a:t>2</a:t>
            </a:r>
            <a:endParaRPr kumimoji="0" lang="en-US" sz="4800" b="0" i="0" u="none" strike="noStrike" kern="1200" cap="none" spc="0" normalizeH="0" baseline="0" noProof="0">
              <a:ln>
                <a:noFill/>
              </a:ln>
              <a:solidFill>
                <a:prstClr val="black"/>
              </a:solidFill>
              <a:effectLst/>
              <a:uLnTx/>
              <a:uFillTx/>
              <a:latin typeface="Bradley Hand" pitchFamily="2" charset="77"/>
              <a:ea typeface="+mn-ea"/>
              <a:cs typeface="+mn-cs"/>
            </a:endParaRPr>
          </a:p>
        </p:txBody>
      </p:sp>
    </p:spTree>
    <p:extLst>
      <p:ext uri="{BB962C8B-B14F-4D97-AF65-F5344CB8AC3E}">
        <p14:creationId xmlns:p14="http://schemas.microsoft.com/office/powerpoint/2010/main" val="4109514585"/>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3" name="Round Diagonal Corner Rectangle 2">
            <a:extLst>
              <a:ext uri="{FF2B5EF4-FFF2-40B4-BE49-F238E27FC236}">
                <a16:creationId xmlns:a16="http://schemas.microsoft.com/office/drawing/2014/main" id="{BFA02294-7002-6347-BD03-F6D435E893BC}"/>
              </a:ext>
            </a:extLst>
          </p:cNvPr>
          <p:cNvSpPr/>
          <p:nvPr/>
        </p:nvSpPr>
        <p:spPr>
          <a:xfrm>
            <a:off x="97044" y="128565"/>
            <a:ext cx="11997911" cy="6607791"/>
          </a:xfrm>
          <a:prstGeom prst="round2DiagRect">
            <a:avLst/>
          </a:prstGeom>
          <a:noFill/>
          <a:ln w="38100">
            <a:solidFill>
              <a:srgbClr val="9203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22" name="TextBox 21">
            <a:extLst>
              <a:ext uri="{FF2B5EF4-FFF2-40B4-BE49-F238E27FC236}">
                <a16:creationId xmlns:a16="http://schemas.microsoft.com/office/drawing/2014/main" id="{5426E6A3-570D-9245-B1C4-C4CA4683A894}"/>
              </a:ext>
            </a:extLst>
          </p:cNvPr>
          <p:cNvSpPr txBox="1"/>
          <p:nvPr/>
        </p:nvSpPr>
        <p:spPr>
          <a:xfrm>
            <a:off x="1036958" y="437422"/>
            <a:ext cx="2721527" cy="420564"/>
          </a:xfrm>
          <a:prstGeom prst="rect">
            <a:avLst/>
          </a:prstGeom>
          <a:solidFill>
            <a:srgbClr val="C00000"/>
          </a:solidFill>
          <a:ln w="28575">
            <a:solidFill>
              <a:srgbClr val="920305"/>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33" b="0" i="0" u="none" strike="noStrike" kern="1200" cap="none" spc="0" normalizeH="0" baseline="0" noProof="0">
                <a:ln>
                  <a:noFill/>
                </a:ln>
                <a:solidFill>
                  <a:prstClr val="white"/>
                </a:solidFill>
                <a:effectLst/>
                <a:uLnTx/>
                <a:uFillTx/>
                <a:latin typeface="Cavolini" panose="03000502040302020204" pitchFamily="66" charset="0"/>
                <a:ea typeface="+mn-ea"/>
                <a:cs typeface="Cavolini" panose="03000502040302020204" pitchFamily="66" charset="0"/>
              </a:rPr>
              <a:t>Work it out</a:t>
            </a:r>
          </a:p>
        </p:txBody>
      </p:sp>
      <p:sp>
        <p:nvSpPr>
          <p:cNvPr id="27" name="Rectangle 26">
            <a:extLst>
              <a:ext uri="{FF2B5EF4-FFF2-40B4-BE49-F238E27FC236}">
                <a16:creationId xmlns:a16="http://schemas.microsoft.com/office/drawing/2014/main" id="{2FFE1002-E844-3642-A0B9-10BEEFD39A80}"/>
              </a:ext>
            </a:extLst>
          </p:cNvPr>
          <p:cNvSpPr/>
          <p:nvPr/>
        </p:nvSpPr>
        <p:spPr>
          <a:xfrm>
            <a:off x="200526" y="232206"/>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 xmlns:ask="http://schemas.microsoft.com/office/drawing/2018/sketchyshapes" sd="1219033472">
                  <a:prstGeom prst="rect">
                    <a:avLst/>
                  </a:prstGeom>
                  <ask:type>
                    <ask:lineSketchScribble/>
                  </ask:type>
                </ask:lineSketchStyleProps>
              </a:ext>
            </a:extLst>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4800" b="0" i="0" u="none" strike="noStrike" kern="1200" cap="none" spc="0" normalizeH="0" baseline="0" noProof="0">
                <a:ln>
                  <a:noFill/>
                </a:ln>
                <a:solidFill>
                  <a:prstClr val="black"/>
                </a:solidFill>
                <a:effectLst/>
                <a:uLnTx/>
                <a:uFillTx/>
                <a:latin typeface="Bradley Hand" pitchFamily="2" charset="77"/>
                <a:ea typeface="+mn-ea"/>
                <a:cs typeface="+mn-cs"/>
              </a:rPr>
              <a:t>2</a:t>
            </a:r>
            <a:endParaRPr kumimoji="0" lang="en-US" sz="4800" b="0" i="0" u="none" strike="noStrike" kern="1200" cap="none" spc="0" normalizeH="0" baseline="0" noProof="0">
              <a:ln>
                <a:noFill/>
              </a:ln>
              <a:solidFill>
                <a:prstClr val="black"/>
              </a:solidFill>
              <a:effectLst/>
              <a:uLnTx/>
              <a:uFillTx/>
              <a:latin typeface="Bradley Hand" pitchFamily="2" charset="77"/>
              <a:ea typeface="+mn-ea"/>
              <a:cs typeface="+mn-cs"/>
            </a:endParaRPr>
          </a:p>
        </p:txBody>
      </p:sp>
      <p:sp>
        <p:nvSpPr>
          <p:cNvPr id="4" name="TextBox 3"/>
          <p:cNvSpPr txBox="1"/>
          <p:nvPr/>
        </p:nvSpPr>
        <p:spPr>
          <a:xfrm>
            <a:off x="567000" y="926689"/>
            <a:ext cx="11057997" cy="2123658"/>
          </a:xfrm>
          <a:prstGeom prst="rect">
            <a:avLst/>
          </a:prstGeom>
          <a:noFill/>
        </p:spPr>
        <p:txBody>
          <a:bodyPr wrap="square" rtlCol="0">
            <a:spAutoFit/>
          </a:bodyPr>
          <a:lstStyle/>
          <a:p>
            <a:r>
              <a:rPr lang="en-CA" sz="4400" dirty="0" smtClean="0">
                <a:latin typeface="Calibri" panose="020F0502020204030204" pitchFamily="34" charset="0"/>
                <a:ea typeface="Calibri" panose="020F0502020204030204" pitchFamily="34" charset="0"/>
                <a:cs typeface="Times New Roman" panose="02020603050405020304" pitchFamily="18" charset="0"/>
              </a:rPr>
              <a:t>What do you notice?</a:t>
            </a:r>
          </a:p>
          <a:p>
            <a:r>
              <a:rPr lang="en-CA" sz="4400" dirty="0" smtClean="0">
                <a:latin typeface="Calibri" panose="020F0502020204030204" pitchFamily="34" charset="0"/>
                <a:ea typeface="Calibri" panose="020F0502020204030204" pitchFamily="34" charset="0"/>
                <a:cs typeface="Times New Roman" panose="02020603050405020304" pitchFamily="18" charset="0"/>
              </a:rPr>
              <a:t>Which </a:t>
            </a:r>
            <a:r>
              <a:rPr lang="en-CA" sz="4400" dirty="0">
                <a:latin typeface="Calibri" panose="020F0502020204030204" pitchFamily="34" charset="0"/>
                <a:ea typeface="Calibri" panose="020F0502020204030204" pitchFamily="34" charset="0"/>
                <a:cs typeface="Times New Roman" panose="02020603050405020304" pitchFamily="18" charset="0"/>
              </a:rPr>
              <a:t>pictures make it easy to see five without counting?  Why? </a:t>
            </a:r>
            <a:endParaRPr lang="en-CA" sz="4400" dirty="0"/>
          </a:p>
        </p:txBody>
      </p:sp>
      <p:grpSp>
        <p:nvGrpSpPr>
          <p:cNvPr id="8" name="Group 7"/>
          <p:cNvGrpSpPr/>
          <p:nvPr/>
        </p:nvGrpSpPr>
        <p:grpSpPr>
          <a:xfrm>
            <a:off x="429208" y="3073896"/>
            <a:ext cx="2780523" cy="2788361"/>
            <a:chOff x="429208" y="3073896"/>
            <a:chExt cx="2780523" cy="2788361"/>
          </a:xfrm>
        </p:grpSpPr>
        <p:pic>
          <p:nvPicPr>
            <p:cNvPr id="14" name="Picture 6" descr="Dice Five Icons - Download Free Vector Icons | Noun Project">
              <a:extLst>
                <a:ext uri="{FF2B5EF4-FFF2-40B4-BE49-F238E27FC236}">
                  <a16:creationId xmlns:a16="http://schemas.microsoft.com/office/drawing/2014/main" id="{7E046B51-38DD-4633-BE2B-4292FE7C6A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3603" y="3413537"/>
              <a:ext cx="1861938" cy="186193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429208" y="3073896"/>
              <a:ext cx="2780523" cy="2788361"/>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CA"/>
            </a:p>
          </p:txBody>
        </p:sp>
      </p:grpSp>
      <p:grpSp>
        <p:nvGrpSpPr>
          <p:cNvPr id="9" name="Group 8"/>
          <p:cNvGrpSpPr/>
          <p:nvPr/>
        </p:nvGrpSpPr>
        <p:grpSpPr>
          <a:xfrm>
            <a:off x="3875045" y="3132155"/>
            <a:ext cx="3630098" cy="2788361"/>
            <a:chOff x="3875045" y="3132155"/>
            <a:chExt cx="3630098" cy="2788361"/>
          </a:xfrm>
        </p:grpSpPr>
        <p:pic>
          <p:nvPicPr>
            <p:cNvPr id="7" name="Picture 6"/>
            <p:cNvPicPr/>
            <p:nvPr/>
          </p:nvPicPr>
          <p:blipFill>
            <a:blip r:embed="rId4" cstate="print">
              <a:extLst>
                <a:ext uri="{28A0092B-C50C-407E-A947-70E740481C1C}">
                  <a14:useLocalDpi xmlns:a14="http://schemas.microsoft.com/office/drawing/2010/main" val="0"/>
                </a:ext>
              </a:extLst>
            </a:blip>
            <a:stretch>
              <a:fillRect/>
            </a:stretch>
          </p:blipFill>
          <p:spPr>
            <a:xfrm rot="5400000">
              <a:off x="5242773" y="2892660"/>
              <a:ext cx="1023962" cy="3224481"/>
            </a:xfrm>
            <a:prstGeom prst="rect">
              <a:avLst/>
            </a:prstGeom>
          </p:spPr>
        </p:pic>
        <p:sp>
          <p:nvSpPr>
            <p:cNvPr id="21" name="Rectangle 20"/>
            <p:cNvSpPr/>
            <p:nvPr/>
          </p:nvSpPr>
          <p:spPr>
            <a:xfrm>
              <a:off x="3875045" y="3132155"/>
              <a:ext cx="3630098" cy="2788361"/>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CA"/>
            </a:p>
          </p:txBody>
        </p:sp>
      </p:grpSp>
      <p:grpSp>
        <p:nvGrpSpPr>
          <p:cNvPr id="10" name="Group 9"/>
          <p:cNvGrpSpPr/>
          <p:nvPr/>
        </p:nvGrpSpPr>
        <p:grpSpPr>
          <a:xfrm>
            <a:off x="8127880" y="3073895"/>
            <a:ext cx="3395885" cy="2788361"/>
            <a:chOff x="8127880" y="3073895"/>
            <a:chExt cx="3395885" cy="2788361"/>
          </a:xfrm>
        </p:grpSpPr>
        <p:grpSp>
          <p:nvGrpSpPr>
            <p:cNvPr id="5" name="Group 4"/>
            <p:cNvGrpSpPr/>
            <p:nvPr/>
          </p:nvGrpSpPr>
          <p:grpSpPr>
            <a:xfrm>
              <a:off x="8572633" y="3215956"/>
              <a:ext cx="2454831" cy="2504238"/>
              <a:chOff x="9068934" y="3358019"/>
              <a:chExt cx="2454831" cy="2504238"/>
            </a:xfrm>
          </p:grpSpPr>
          <p:sp>
            <p:nvSpPr>
              <p:cNvPr id="2" name="Heart 1"/>
              <p:cNvSpPr/>
              <p:nvPr/>
            </p:nvSpPr>
            <p:spPr>
              <a:xfrm>
                <a:off x="9302200" y="3454083"/>
                <a:ext cx="466531" cy="550275"/>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Heart 14"/>
              <p:cNvSpPr/>
              <p:nvPr/>
            </p:nvSpPr>
            <p:spPr>
              <a:xfrm>
                <a:off x="10268505" y="3358019"/>
                <a:ext cx="466531" cy="550275"/>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Heart 15"/>
              <p:cNvSpPr/>
              <p:nvPr/>
            </p:nvSpPr>
            <p:spPr>
              <a:xfrm>
                <a:off x="9068934" y="4646963"/>
                <a:ext cx="466531" cy="550275"/>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Heart 16"/>
              <p:cNvSpPr/>
              <p:nvPr/>
            </p:nvSpPr>
            <p:spPr>
              <a:xfrm>
                <a:off x="11057234" y="4486569"/>
                <a:ext cx="466531" cy="550275"/>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Heart 17"/>
              <p:cNvSpPr/>
              <p:nvPr/>
            </p:nvSpPr>
            <p:spPr>
              <a:xfrm>
                <a:off x="10081076" y="5311982"/>
                <a:ext cx="466531" cy="550275"/>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23" name="Rectangle 22"/>
            <p:cNvSpPr/>
            <p:nvPr/>
          </p:nvSpPr>
          <p:spPr>
            <a:xfrm>
              <a:off x="8127880" y="3073895"/>
              <a:ext cx="3395885" cy="2788361"/>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CA"/>
            </a:p>
          </p:txBody>
        </p:sp>
      </p:grpSp>
    </p:spTree>
    <p:extLst>
      <p:ext uri="{BB962C8B-B14F-4D97-AF65-F5344CB8AC3E}">
        <p14:creationId xmlns:p14="http://schemas.microsoft.com/office/powerpoint/2010/main" val="3072511679"/>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3" name="Round Diagonal Corner Rectangle 2">
            <a:extLst>
              <a:ext uri="{FF2B5EF4-FFF2-40B4-BE49-F238E27FC236}">
                <a16:creationId xmlns:a16="http://schemas.microsoft.com/office/drawing/2014/main" id="{BFA02294-7002-6347-BD03-F6D435E893BC}"/>
              </a:ext>
            </a:extLst>
          </p:cNvPr>
          <p:cNvSpPr/>
          <p:nvPr/>
        </p:nvSpPr>
        <p:spPr>
          <a:xfrm>
            <a:off x="97044" y="128565"/>
            <a:ext cx="11997911" cy="6607791"/>
          </a:xfrm>
          <a:prstGeom prst="round2DiagRect">
            <a:avLst/>
          </a:prstGeom>
          <a:noFill/>
          <a:ln w="38100">
            <a:solidFill>
              <a:srgbClr val="9203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22" name="TextBox 21">
            <a:extLst>
              <a:ext uri="{FF2B5EF4-FFF2-40B4-BE49-F238E27FC236}">
                <a16:creationId xmlns:a16="http://schemas.microsoft.com/office/drawing/2014/main" id="{5426E6A3-570D-9245-B1C4-C4CA4683A894}"/>
              </a:ext>
            </a:extLst>
          </p:cNvPr>
          <p:cNvSpPr txBox="1"/>
          <p:nvPr/>
        </p:nvSpPr>
        <p:spPr>
          <a:xfrm>
            <a:off x="1036958" y="437422"/>
            <a:ext cx="2721527" cy="420564"/>
          </a:xfrm>
          <a:prstGeom prst="rect">
            <a:avLst/>
          </a:prstGeom>
          <a:solidFill>
            <a:srgbClr val="C00000"/>
          </a:solidFill>
          <a:ln w="28575">
            <a:solidFill>
              <a:srgbClr val="920305"/>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33" b="0" i="0" u="none" strike="noStrike" kern="1200" cap="none" spc="0" normalizeH="0" baseline="0" noProof="0">
                <a:ln>
                  <a:noFill/>
                </a:ln>
                <a:solidFill>
                  <a:prstClr val="white"/>
                </a:solidFill>
                <a:effectLst/>
                <a:uLnTx/>
                <a:uFillTx/>
                <a:latin typeface="Cavolini" panose="03000502040302020204" pitchFamily="66" charset="0"/>
                <a:ea typeface="+mn-ea"/>
                <a:cs typeface="Cavolini" panose="03000502040302020204" pitchFamily="66" charset="0"/>
              </a:rPr>
              <a:t>Work it out</a:t>
            </a:r>
          </a:p>
        </p:txBody>
      </p:sp>
      <p:sp>
        <p:nvSpPr>
          <p:cNvPr id="27" name="Rectangle 26">
            <a:extLst>
              <a:ext uri="{FF2B5EF4-FFF2-40B4-BE49-F238E27FC236}">
                <a16:creationId xmlns:a16="http://schemas.microsoft.com/office/drawing/2014/main" id="{2FFE1002-E844-3642-A0B9-10BEEFD39A80}"/>
              </a:ext>
            </a:extLst>
          </p:cNvPr>
          <p:cNvSpPr/>
          <p:nvPr/>
        </p:nvSpPr>
        <p:spPr>
          <a:xfrm>
            <a:off x="200526" y="232206"/>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ask="http://schemas.microsoft.com/office/drawing/2018/sketchyshapes" xmlns="" sd="1219033472">
                  <a:prstGeom prst="rect">
                    <a:avLst/>
                  </a:prstGeom>
                  <ask:type>
                    <ask:lineSketchScribble/>
                  </ask:type>
                </ask:lineSketchStyleProps>
              </a:ext>
            </a:extLst>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4800" b="0" i="0" u="none" strike="noStrike" kern="1200" cap="none" spc="0" normalizeH="0" baseline="0" noProof="0" dirty="0">
                <a:ln>
                  <a:noFill/>
                </a:ln>
                <a:solidFill>
                  <a:prstClr val="black"/>
                </a:solidFill>
                <a:effectLst/>
                <a:uLnTx/>
                <a:uFillTx/>
                <a:latin typeface="Bradley Hand" pitchFamily="2" charset="77"/>
                <a:ea typeface="+mn-ea"/>
                <a:cs typeface="+mn-cs"/>
              </a:rPr>
              <a:t>2</a:t>
            </a:r>
            <a:endParaRPr kumimoji="0" lang="en-US" sz="4800" b="0" i="0" u="none" strike="noStrike" kern="1200" cap="none" spc="0" normalizeH="0" baseline="0" noProof="0" dirty="0">
              <a:ln>
                <a:noFill/>
              </a:ln>
              <a:solidFill>
                <a:prstClr val="black"/>
              </a:solidFill>
              <a:effectLst/>
              <a:uLnTx/>
              <a:uFillTx/>
              <a:latin typeface="Bradley Hand" pitchFamily="2" charset="77"/>
              <a:ea typeface="+mn-ea"/>
              <a:cs typeface="+mn-cs"/>
            </a:endParaRPr>
          </a:p>
        </p:txBody>
      </p:sp>
      <p:sp>
        <p:nvSpPr>
          <p:cNvPr id="8" name="TextBox 7"/>
          <p:cNvSpPr txBox="1"/>
          <p:nvPr/>
        </p:nvSpPr>
        <p:spPr>
          <a:xfrm>
            <a:off x="860822" y="6284967"/>
            <a:ext cx="10095722" cy="369332"/>
          </a:xfrm>
          <a:prstGeom prst="rect">
            <a:avLst/>
          </a:prstGeom>
          <a:noFill/>
        </p:spPr>
        <p:txBody>
          <a:bodyPr wrap="square" rtlCol="0">
            <a:spAutoFit/>
          </a:bodyPr>
          <a:lstStyle/>
          <a:p>
            <a:r>
              <a:rPr lang="en-CA" dirty="0" smtClean="0"/>
              <a:t>Little Quack by Lauren Thompson,</a:t>
            </a:r>
            <a:r>
              <a:rPr lang="en-CA" dirty="0"/>
              <a:t> Little Simon; Illustrated edition (Feb. 1 2005)</a:t>
            </a:r>
            <a:r>
              <a:rPr lang="en-CA" dirty="0" smtClean="0"/>
              <a:t> ISBN: 0689876459</a:t>
            </a:r>
            <a:endParaRPr lang="en-CA" dirty="0"/>
          </a:p>
        </p:txBody>
      </p:sp>
      <p:sp>
        <p:nvSpPr>
          <p:cNvPr id="10" name="Rectangle: Rounded Corners 6">
            <a:extLst>
              <a:ext uri="{FF2B5EF4-FFF2-40B4-BE49-F238E27FC236}">
                <a16:creationId xmlns:a16="http://schemas.microsoft.com/office/drawing/2014/main" id="{3E096D8A-C975-4868-B764-6FC332C69486}"/>
              </a:ext>
            </a:extLst>
          </p:cNvPr>
          <p:cNvSpPr/>
          <p:nvPr/>
        </p:nvSpPr>
        <p:spPr>
          <a:xfrm>
            <a:off x="4896895" y="261629"/>
            <a:ext cx="6059649" cy="1038228"/>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Calibri"/>
              </a:rPr>
              <a:t>Listen to the story</a:t>
            </a:r>
            <a:r>
              <a:rPr kumimoji="0" lang="en-US" sz="2400" b="0" i="0" u="none" strike="noStrike" kern="1200" cap="none" spc="0" normalizeH="0" baseline="0" noProof="0" dirty="0" smtClean="0">
                <a:ln>
                  <a:noFill/>
                </a:ln>
                <a:solidFill>
                  <a:prstClr val="black"/>
                </a:solidFill>
                <a:effectLst/>
                <a:uLnTx/>
                <a:uFillTx/>
                <a:latin typeface="Calibri" panose="020F0502020204030204"/>
                <a:ea typeface="+mn-ea"/>
                <a:cs typeface="Calibri"/>
              </a:rPr>
              <a:t>,</a:t>
            </a:r>
          </a:p>
          <a:p>
            <a:pPr lvl="0" algn="ctr">
              <a:defRPr/>
            </a:pPr>
            <a:r>
              <a:rPr lang="en-US" sz="2400" dirty="0">
                <a:solidFill>
                  <a:prstClr val="black"/>
                </a:solidFill>
                <a:cs typeface="Calibri"/>
              </a:rPr>
              <a:t>“Little Quack" </a:t>
            </a:r>
          </a:p>
          <a:p>
            <a:pPr lvl="0" algn="ctr">
              <a:defRPr/>
            </a:pPr>
            <a:r>
              <a:rPr lang="en-US" sz="2400" dirty="0">
                <a:solidFill>
                  <a:prstClr val="black"/>
                </a:solidFill>
                <a:cs typeface="Calibri"/>
              </a:rPr>
              <a:t>By Lauren Thompson </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Calibri"/>
              </a:rPr>
              <a:t> </a:t>
            </a:r>
          </a:p>
        </p:txBody>
      </p:sp>
      <p:pic>
        <p:nvPicPr>
          <p:cNvPr id="2" name="Rdi9yaZZHJ4"/>
          <p:cNvPicPr>
            <a:picLocks noRot="1" noChangeAspect="1"/>
          </p:cNvPicPr>
          <p:nvPr>
            <a:videoFile r:link="rId1"/>
          </p:nvPr>
        </p:nvPicPr>
        <p:blipFill>
          <a:blip r:embed="rId4"/>
          <a:stretch>
            <a:fillRect/>
          </a:stretch>
        </p:blipFill>
        <p:spPr>
          <a:xfrm>
            <a:off x="2027583" y="1821475"/>
            <a:ext cx="7149548" cy="4021621"/>
          </a:xfrm>
          <a:prstGeom prst="rect">
            <a:avLst/>
          </a:prstGeom>
        </p:spPr>
      </p:pic>
    </p:spTree>
    <p:extLst>
      <p:ext uri="{BB962C8B-B14F-4D97-AF65-F5344CB8AC3E}">
        <p14:creationId xmlns:p14="http://schemas.microsoft.com/office/powerpoint/2010/main" val="1291890069"/>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3" name="Round Diagonal Corner Rectangle 2">
            <a:extLst>
              <a:ext uri="{FF2B5EF4-FFF2-40B4-BE49-F238E27FC236}">
                <a16:creationId xmlns:a16="http://schemas.microsoft.com/office/drawing/2014/main" id="{BFA02294-7002-6347-BD03-F6D435E893BC}"/>
              </a:ext>
            </a:extLst>
          </p:cNvPr>
          <p:cNvSpPr/>
          <p:nvPr/>
        </p:nvSpPr>
        <p:spPr>
          <a:xfrm>
            <a:off x="97044" y="128565"/>
            <a:ext cx="11997911" cy="6607791"/>
          </a:xfrm>
          <a:prstGeom prst="round2DiagRect">
            <a:avLst/>
          </a:prstGeom>
          <a:noFill/>
          <a:ln w="38100">
            <a:solidFill>
              <a:srgbClr val="9203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22" name="TextBox 21">
            <a:extLst>
              <a:ext uri="{FF2B5EF4-FFF2-40B4-BE49-F238E27FC236}">
                <a16:creationId xmlns:a16="http://schemas.microsoft.com/office/drawing/2014/main" id="{5426E6A3-570D-9245-B1C4-C4CA4683A894}"/>
              </a:ext>
            </a:extLst>
          </p:cNvPr>
          <p:cNvSpPr txBox="1"/>
          <p:nvPr/>
        </p:nvSpPr>
        <p:spPr>
          <a:xfrm>
            <a:off x="1036958" y="437422"/>
            <a:ext cx="2721527" cy="420564"/>
          </a:xfrm>
          <a:prstGeom prst="rect">
            <a:avLst/>
          </a:prstGeom>
          <a:solidFill>
            <a:srgbClr val="C00000"/>
          </a:solidFill>
          <a:ln w="28575">
            <a:solidFill>
              <a:srgbClr val="920305"/>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33" b="0" i="0" u="none" strike="noStrike" kern="1200" cap="none" spc="0" normalizeH="0" baseline="0" noProof="0">
                <a:ln>
                  <a:noFill/>
                </a:ln>
                <a:solidFill>
                  <a:prstClr val="white"/>
                </a:solidFill>
                <a:effectLst/>
                <a:uLnTx/>
                <a:uFillTx/>
                <a:latin typeface="Cavolini" panose="03000502040302020204" pitchFamily="66" charset="0"/>
                <a:ea typeface="+mn-ea"/>
                <a:cs typeface="Cavolini" panose="03000502040302020204" pitchFamily="66" charset="0"/>
              </a:rPr>
              <a:t>Work it out</a:t>
            </a:r>
          </a:p>
        </p:txBody>
      </p:sp>
      <p:sp>
        <p:nvSpPr>
          <p:cNvPr id="27" name="Rectangle 26">
            <a:extLst>
              <a:ext uri="{FF2B5EF4-FFF2-40B4-BE49-F238E27FC236}">
                <a16:creationId xmlns:a16="http://schemas.microsoft.com/office/drawing/2014/main" id="{2FFE1002-E844-3642-A0B9-10BEEFD39A80}"/>
              </a:ext>
            </a:extLst>
          </p:cNvPr>
          <p:cNvSpPr/>
          <p:nvPr/>
        </p:nvSpPr>
        <p:spPr>
          <a:xfrm>
            <a:off x="200526" y="232206"/>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ask="http://schemas.microsoft.com/office/drawing/2018/sketchyshapes" xmlns="" sd="1219033472">
                  <a:prstGeom prst="rect">
                    <a:avLst/>
                  </a:prstGeom>
                  <ask:type>
                    <ask:lineSketchScribble/>
                  </ask:type>
                </ask:lineSketchStyleProps>
              </a:ext>
            </a:extLst>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4800" b="0" i="0" u="none" strike="noStrike" kern="1200" cap="none" spc="0" normalizeH="0" baseline="0" noProof="0" dirty="0">
                <a:ln>
                  <a:noFill/>
                </a:ln>
                <a:solidFill>
                  <a:prstClr val="black"/>
                </a:solidFill>
                <a:effectLst/>
                <a:uLnTx/>
                <a:uFillTx/>
                <a:latin typeface="Bradley Hand" pitchFamily="2" charset="77"/>
                <a:ea typeface="+mn-ea"/>
                <a:cs typeface="+mn-cs"/>
              </a:rPr>
              <a:t>2</a:t>
            </a:r>
            <a:endParaRPr kumimoji="0" lang="en-US" sz="4800" b="0" i="0" u="none" strike="noStrike" kern="1200" cap="none" spc="0" normalizeH="0" baseline="0" noProof="0" dirty="0">
              <a:ln>
                <a:noFill/>
              </a:ln>
              <a:solidFill>
                <a:prstClr val="black"/>
              </a:solidFill>
              <a:effectLst/>
              <a:uLnTx/>
              <a:uFillTx/>
              <a:latin typeface="Bradley Hand" pitchFamily="2" charset="77"/>
              <a:ea typeface="+mn-ea"/>
              <a:cs typeface="+mn-cs"/>
            </a:endParaRPr>
          </a:p>
        </p:txBody>
      </p:sp>
      <p:sp>
        <p:nvSpPr>
          <p:cNvPr id="9" name="Rectangle: Rounded Corners 4">
            <a:extLst>
              <a:ext uri="{FF2B5EF4-FFF2-40B4-BE49-F238E27FC236}">
                <a16:creationId xmlns:a16="http://schemas.microsoft.com/office/drawing/2014/main" id="{B87AF484-7ED6-45FF-864D-9D42A750A38A}"/>
              </a:ext>
            </a:extLst>
          </p:cNvPr>
          <p:cNvSpPr/>
          <p:nvPr/>
        </p:nvSpPr>
        <p:spPr>
          <a:xfrm>
            <a:off x="167386" y="3507069"/>
            <a:ext cx="2960696" cy="2460547"/>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US" sz="2800" b="1" dirty="0">
                <a:solidFill>
                  <a:schemeClr val="accent1">
                    <a:lumMod val="50000"/>
                  </a:schemeClr>
                </a:solidFill>
                <a:ea typeface="+mn-lt"/>
                <a:cs typeface="Calibri" panose="020F0502020204030204"/>
              </a:rPr>
              <a:t>While you listen to the story, use pictures or counters to represent the actions you hear</a:t>
            </a:r>
            <a:r>
              <a:rPr lang="en-US" sz="2000" b="1" dirty="0">
                <a:solidFill>
                  <a:schemeClr val="accent1">
                    <a:lumMod val="50000"/>
                  </a:schemeClr>
                </a:solidFill>
                <a:ea typeface="+mn-lt"/>
                <a:cs typeface="Calibri" panose="020F0502020204030204"/>
              </a:rPr>
              <a:t>.</a:t>
            </a:r>
            <a:endParaRPr lang="en-US" sz="2000" b="1" dirty="0">
              <a:solidFill>
                <a:schemeClr val="accent1">
                  <a:lumMod val="50000"/>
                </a:schemeClr>
              </a:solidFill>
              <a:cs typeface="Calibri"/>
            </a:endParaRPr>
          </a:p>
        </p:txBody>
      </p:sp>
      <p:sp>
        <p:nvSpPr>
          <p:cNvPr id="10" name="Rectangle: Rounded Corners 6">
            <a:extLst>
              <a:ext uri="{FF2B5EF4-FFF2-40B4-BE49-F238E27FC236}">
                <a16:creationId xmlns:a16="http://schemas.microsoft.com/office/drawing/2014/main" id="{3E096D8A-C975-4868-B764-6FC332C69486}"/>
              </a:ext>
            </a:extLst>
          </p:cNvPr>
          <p:cNvSpPr/>
          <p:nvPr/>
        </p:nvSpPr>
        <p:spPr>
          <a:xfrm>
            <a:off x="4896895" y="261629"/>
            <a:ext cx="6059649" cy="1038228"/>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Calibri"/>
              </a:rPr>
              <a:t>Listen to the story,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black"/>
                </a:solidFill>
                <a:effectLst/>
                <a:uLnTx/>
                <a:uFillTx/>
                <a:latin typeface="Calibri" panose="020F0502020204030204"/>
                <a:ea typeface="+mn-ea"/>
                <a:cs typeface="Calibri"/>
              </a:rPr>
              <a:t>“Little</a:t>
            </a:r>
            <a:r>
              <a:rPr kumimoji="0" lang="en-US" sz="2400" b="0" i="0" u="none" strike="noStrike" kern="1200" cap="none" spc="0" normalizeH="0" noProof="0" dirty="0" smtClean="0">
                <a:ln>
                  <a:noFill/>
                </a:ln>
                <a:solidFill>
                  <a:prstClr val="black"/>
                </a:solidFill>
                <a:effectLst/>
                <a:uLnTx/>
                <a:uFillTx/>
                <a:latin typeface="Calibri" panose="020F0502020204030204"/>
                <a:ea typeface="+mn-ea"/>
                <a:cs typeface="Calibri"/>
              </a:rPr>
              <a:t> Quack</a:t>
            </a:r>
            <a:r>
              <a:rPr kumimoji="0" lang="en-US" sz="2400" b="0" i="0" u="none" strike="noStrike" kern="1200" cap="none" spc="0" normalizeH="0" baseline="0" noProof="0" dirty="0" smtClean="0">
                <a:ln>
                  <a:noFill/>
                </a:ln>
                <a:solidFill>
                  <a:prstClr val="black"/>
                </a:solidFill>
                <a:effectLst/>
                <a:uLnTx/>
                <a:uFillTx/>
                <a:latin typeface="Calibri" panose="020F0502020204030204"/>
                <a:ea typeface="+mn-ea"/>
                <a:cs typeface="Calibri"/>
              </a:rPr>
              <a:t>"</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Calibri"/>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black"/>
                </a:solidFill>
                <a:effectLst/>
                <a:uLnTx/>
                <a:uFillTx/>
                <a:latin typeface="Calibri" panose="020F0502020204030204"/>
                <a:ea typeface="+mn-ea"/>
                <a:cs typeface="Calibri"/>
              </a:rPr>
              <a:t>By</a:t>
            </a:r>
            <a:r>
              <a:rPr kumimoji="0" lang="en-US" sz="2400" b="0" i="0" u="none" strike="noStrike" kern="1200" cap="none" spc="0" normalizeH="0" noProof="0" dirty="0" smtClean="0">
                <a:ln>
                  <a:noFill/>
                </a:ln>
                <a:solidFill>
                  <a:prstClr val="black"/>
                </a:solidFill>
                <a:effectLst/>
                <a:uLnTx/>
                <a:uFillTx/>
                <a:latin typeface="Calibri" panose="020F0502020204030204"/>
                <a:ea typeface="+mn-ea"/>
                <a:cs typeface="Calibri"/>
              </a:rPr>
              <a:t> Lauren Thompson”</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endParaRPr>
          </a:p>
        </p:txBody>
      </p:sp>
      <p:pic>
        <p:nvPicPr>
          <p:cNvPr id="2" name="Picture 1"/>
          <p:cNvPicPr>
            <a:picLocks noChangeAspect="1"/>
          </p:cNvPicPr>
          <p:nvPr/>
        </p:nvPicPr>
        <p:blipFill>
          <a:blip r:embed="rId4"/>
          <a:stretch>
            <a:fillRect/>
          </a:stretch>
        </p:blipFill>
        <p:spPr>
          <a:xfrm>
            <a:off x="449447" y="1443228"/>
            <a:ext cx="2194361" cy="2063841"/>
          </a:xfrm>
          <a:prstGeom prst="rect">
            <a:avLst/>
          </a:prstGeom>
        </p:spPr>
      </p:pic>
      <p:sp>
        <p:nvSpPr>
          <p:cNvPr id="12" name="TextBox 11"/>
          <p:cNvSpPr txBox="1"/>
          <p:nvPr/>
        </p:nvSpPr>
        <p:spPr>
          <a:xfrm>
            <a:off x="860822" y="6284967"/>
            <a:ext cx="10095722" cy="369332"/>
          </a:xfrm>
          <a:prstGeom prst="rect">
            <a:avLst/>
          </a:prstGeom>
          <a:noFill/>
        </p:spPr>
        <p:txBody>
          <a:bodyPr wrap="square" rtlCol="0">
            <a:spAutoFit/>
          </a:bodyPr>
          <a:lstStyle/>
          <a:p>
            <a:r>
              <a:rPr lang="en-CA" dirty="0" smtClean="0"/>
              <a:t>Little Quack by Lauren Thompson,</a:t>
            </a:r>
            <a:r>
              <a:rPr lang="en-CA" dirty="0"/>
              <a:t> Little Simon; Illustrated edition (Feb. 1 2005)</a:t>
            </a:r>
            <a:r>
              <a:rPr lang="en-CA" dirty="0" smtClean="0"/>
              <a:t> ISBN: 0689876459</a:t>
            </a:r>
            <a:endParaRPr lang="en-CA" dirty="0"/>
          </a:p>
        </p:txBody>
      </p:sp>
      <p:pic>
        <p:nvPicPr>
          <p:cNvPr id="11" name="Rdi9yaZZHJ4"/>
          <p:cNvPicPr>
            <a:picLocks noRot="1" noChangeAspect="1"/>
          </p:cNvPicPr>
          <p:nvPr>
            <a:videoFile r:link="rId1"/>
          </p:nvPr>
        </p:nvPicPr>
        <p:blipFill>
          <a:blip r:embed="rId5"/>
          <a:stretch>
            <a:fillRect/>
          </a:stretch>
        </p:blipFill>
        <p:spPr>
          <a:xfrm>
            <a:off x="3801518" y="1443228"/>
            <a:ext cx="7620000" cy="4286250"/>
          </a:xfrm>
          <a:prstGeom prst="rect">
            <a:avLst/>
          </a:prstGeom>
        </p:spPr>
      </p:pic>
    </p:spTree>
    <p:extLst>
      <p:ext uri="{BB962C8B-B14F-4D97-AF65-F5344CB8AC3E}">
        <p14:creationId xmlns:p14="http://schemas.microsoft.com/office/powerpoint/2010/main" val="3648242405"/>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rot="5400000">
            <a:off x="762447" y="-198282"/>
            <a:ext cx="6353175" cy="8196123"/>
          </a:xfrm>
          <a:prstGeom prst="rect">
            <a:avLst/>
          </a:prstGeom>
        </p:spPr>
      </p:pic>
      <p:pic>
        <p:nvPicPr>
          <p:cNvPr id="3" name="Picture 2"/>
          <p:cNvPicPr>
            <a:picLocks noChangeAspect="1"/>
          </p:cNvPicPr>
          <p:nvPr/>
        </p:nvPicPr>
        <p:blipFill>
          <a:blip r:embed="rId4"/>
          <a:stretch>
            <a:fillRect/>
          </a:stretch>
        </p:blipFill>
        <p:spPr>
          <a:xfrm rot="5400000">
            <a:off x="8679464" y="825852"/>
            <a:ext cx="1109968" cy="1584671"/>
          </a:xfrm>
          <a:prstGeom prst="rect">
            <a:avLst/>
          </a:prstGeom>
        </p:spPr>
      </p:pic>
      <p:pic>
        <p:nvPicPr>
          <p:cNvPr id="5" name="Picture 4"/>
          <p:cNvPicPr>
            <a:picLocks noChangeAspect="1"/>
          </p:cNvPicPr>
          <p:nvPr/>
        </p:nvPicPr>
        <p:blipFill>
          <a:blip r:embed="rId4"/>
          <a:stretch>
            <a:fillRect/>
          </a:stretch>
        </p:blipFill>
        <p:spPr>
          <a:xfrm rot="5400000">
            <a:off x="10166206" y="2476733"/>
            <a:ext cx="1109968" cy="1584671"/>
          </a:xfrm>
          <a:prstGeom prst="rect">
            <a:avLst/>
          </a:prstGeom>
        </p:spPr>
      </p:pic>
      <p:pic>
        <p:nvPicPr>
          <p:cNvPr id="6" name="Picture 5"/>
          <p:cNvPicPr>
            <a:picLocks noChangeAspect="1"/>
          </p:cNvPicPr>
          <p:nvPr/>
        </p:nvPicPr>
        <p:blipFill>
          <a:blip r:embed="rId4"/>
          <a:stretch>
            <a:fillRect/>
          </a:stretch>
        </p:blipFill>
        <p:spPr>
          <a:xfrm rot="5400000">
            <a:off x="8679465" y="3814900"/>
            <a:ext cx="1109968" cy="1584671"/>
          </a:xfrm>
          <a:prstGeom prst="rect">
            <a:avLst/>
          </a:prstGeom>
        </p:spPr>
      </p:pic>
      <p:pic>
        <p:nvPicPr>
          <p:cNvPr id="7" name="Picture 6"/>
          <p:cNvPicPr>
            <a:picLocks noChangeAspect="1"/>
          </p:cNvPicPr>
          <p:nvPr/>
        </p:nvPicPr>
        <p:blipFill>
          <a:blip r:embed="rId4"/>
          <a:stretch>
            <a:fillRect/>
          </a:stretch>
        </p:blipFill>
        <p:spPr>
          <a:xfrm rot="5400000">
            <a:off x="10166205" y="674397"/>
            <a:ext cx="1109968" cy="1584671"/>
          </a:xfrm>
          <a:prstGeom prst="rect">
            <a:avLst/>
          </a:prstGeom>
        </p:spPr>
      </p:pic>
      <p:pic>
        <p:nvPicPr>
          <p:cNvPr id="8" name="Picture 7"/>
          <p:cNvPicPr>
            <a:picLocks noChangeAspect="1"/>
          </p:cNvPicPr>
          <p:nvPr/>
        </p:nvPicPr>
        <p:blipFill>
          <a:blip r:embed="rId4"/>
          <a:stretch>
            <a:fillRect/>
          </a:stretch>
        </p:blipFill>
        <p:spPr>
          <a:xfrm rot="5400000">
            <a:off x="8581534" y="2012565"/>
            <a:ext cx="1109968" cy="1584671"/>
          </a:xfrm>
          <a:prstGeom prst="rect">
            <a:avLst/>
          </a:prstGeom>
        </p:spPr>
      </p:pic>
      <p:sp>
        <p:nvSpPr>
          <p:cNvPr id="9" name="Round Diagonal Corner Rectangle 8">
            <a:extLst>
              <a:ext uri="{FF2B5EF4-FFF2-40B4-BE49-F238E27FC236}">
                <a16:creationId xmlns:a16="http://schemas.microsoft.com/office/drawing/2014/main" id="{BFA02294-7002-6347-BD03-F6D435E893BC}"/>
              </a:ext>
            </a:extLst>
          </p:cNvPr>
          <p:cNvSpPr/>
          <p:nvPr/>
        </p:nvSpPr>
        <p:spPr>
          <a:xfrm>
            <a:off x="97044" y="128565"/>
            <a:ext cx="11997911" cy="6607791"/>
          </a:xfrm>
          <a:prstGeom prst="round2DiagRect">
            <a:avLst/>
          </a:prstGeom>
          <a:noFill/>
          <a:ln w="38100">
            <a:solidFill>
              <a:srgbClr val="9203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10" name="TextBox 9">
            <a:extLst>
              <a:ext uri="{FF2B5EF4-FFF2-40B4-BE49-F238E27FC236}">
                <a16:creationId xmlns:a16="http://schemas.microsoft.com/office/drawing/2014/main" id="{5426E6A3-570D-9245-B1C4-C4CA4683A894}"/>
              </a:ext>
            </a:extLst>
          </p:cNvPr>
          <p:cNvSpPr txBox="1"/>
          <p:nvPr/>
        </p:nvSpPr>
        <p:spPr>
          <a:xfrm>
            <a:off x="1036958" y="437422"/>
            <a:ext cx="2721527" cy="420564"/>
          </a:xfrm>
          <a:prstGeom prst="rect">
            <a:avLst/>
          </a:prstGeom>
          <a:solidFill>
            <a:srgbClr val="C00000"/>
          </a:solidFill>
          <a:ln w="28575">
            <a:solidFill>
              <a:srgbClr val="920305"/>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33" b="0" i="0" u="none" strike="noStrike" kern="1200" cap="none" spc="0" normalizeH="0" baseline="0" noProof="0">
                <a:ln>
                  <a:noFill/>
                </a:ln>
                <a:solidFill>
                  <a:prstClr val="white"/>
                </a:solidFill>
                <a:effectLst/>
                <a:uLnTx/>
                <a:uFillTx/>
                <a:latin typeface="Cavolini" panose="03000502040302020204" pitchFamily="66" charset="0"/>
                <a:ea typeface="+mn-ea"/>
                <a:cs typeface="Cavolini" panose="03000502040302020204" pitchFamily="66" charset="0"/>
              </a:rPr>
              <a:t>Work it out</a:t>
            </a:r>
          </a:p>
        </p:txBody>
      </p:sp>
      <p:sp>
        <p:nvSpPr>
          <p:cNvPr id="11" name="Rectangle 26">
            <a:extLst>
              <a:ext uri="{FF2B5EF4-FFF2-40B4-BE49-F238E27FC236}">
                <a16:creationId xmlns:a16="http://schemas.microsoft.com/office/drawing/2014/main" id="{2FFE1002-E844-3642-A0B9-10BEEFD39A80}"/>
              </a:ext>
            </a:extLst>
          </p:cNvPr>
          <p:cNvSpPr/>
          <p:nvPr/>
        </p:nvSpPr>
        <p:spPr>
          <a:xfrm>
            <a:off x="200526" y="232206"/>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ask="http://schemas.microsoft.com/office/drawing/2018/sketchyshapes" xmlns="" sd="1219033472">
                  <a:prstGeom prst="rect">
                    <a:avLst/>
                  </a:prstGeom>
                  <ask:type>
                    <ask:lineSketchScribble/>
                  </ask:type>
                </ask:lineSketchStyleProps>
              </a:ext>
            </a:extLst>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4800" b="0" i="0" u="none" strike="noStrike" kern="1200" cap="none" spc="0" normalizeH="0" baseline="0" noProof="0" dirty="0">
                <a:ln>
                  <a:noFill/>
                </a:ln>
                <a:solidFill>
                  <a:prstClr val="black"/>
                </a:solidFill>
                <a:effectLst/>
                <a:uLnTx/>
                <a:uFillTx/>
                <a:latin typeface="Bradley Hand" pitchFamily="2" charset="77"/>
                <a:ea typeface="+mn-ea"/>
                <a:cs typeface="+mn-cs"/>
              </a:rPr>
              <a:t>2</a:t>
            </a:r>
            <a:endParaRPr kumimoji="0" lang="en-US" sz="4800" b="0" i="0" u="none" strike="noStrike" kern="1200" cap="none" spc="0" normalizeH="0" baseline="0" noProof="0" dirty="0">
              <a:ln>
                <a:noFill/>
              </a:ln>
              <a:solidFill>
                <a:prstClr val="black"/>
              </a:solidFill>
              <a:effectLst/>
              <a:uLnTx/>
              <a:uFillTx/>
              <a:latin typeface="Bradley Hand" pitchFamily="2" charset="77"/>
              <a:ea typeface="+mn-ea"/>
              <a:cs typeface="+mn-cs"/>
            </a:endParaRPr>
          </a:p>
        </p:txBody>
      </p:sp>
      <p:sp>
        <p:nvSpPr>
          <p:cNvPr id="12" name="Rounded Rectangular Callout 11"/>
          <p:cNvSpPr/>
          <p:nvPr/>
        </p:nvSpPr>
        <p:spPr>
          <a:xfrm>
            <a:off x="9326170" y="5575660"/>
            <a:ext cx="2187355" cy="877078"/>
          </a:xfrm>
          <a:prstGeom prst="wedgeRoundRectCallout">
            <a:avLst>
              <a:gd name="adj1" fmla="val -19513"/>
              <a:gd name="adj2" fmla="val -91291"/>
              <a:gd name="adj3" fmla="val 16667"/>
            </a:avLst>
          </a:prstGeom>
          <a:solidFill>
            <a:schemeClr val="accent6">
              <a:lumMod val="40000"/>
              <a:lumOff val="60000"/>
            </a:schemeClr>
          </a:solidFill>
          <a:ln>
            <a:solidFill>
              <a:srgbClr val="92D05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CA" b="1" dirty="0" smtClean="0"/>
              <a:t>Move the little ducks to the pond.</a:t>
            </a:r>
            <a:endParaRPr lang="en-CA" b="1" dirty="0"/>
          </a:p>
        </p:txBody>
      </p:sp>
    </p:spTree>
    <p:extLst>
      <p:ext uri="{BB962C8B-B14F-4D97-AF65-F5344CB8AC3E}">
        <p14:creationId xmlns:p14="http://schemas.microsoft.com/office/powerpoint/2010/main" val="2328191777"/>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rot="5400000">
            <a:off x="762447" y="-198282"/>
            <a:ext cx="6353175" cy="8196123"/>
          </a:xfrm>
          <a:prstGeom prst="rect">
            <a:avLst/>
          </a:prstGeom>
        </p:spPr>
      </p:pic>
      <p:pic>
        <p:nvPicPr>
          <p:cNvPr id="3" name="Picture 2"/>
          <p:cNvPicPr>
            <a:picLocks noChangeAspect="1"/>
          </p:cNvPicPr>
          <p:nvPr/>
        </p:nvPicPr>
        <p:blipFill>
          <a:blip r:embed="rId4"/>
          <a:stretch>
            <a:fillRect/>
          </a:stretch>
        </p:blipFill>
        <p:spPr>
          <a:xfrm rot="5400000">
            <a:off x="8111343" y="5059790"/>
            <a:ext cx="1109968" cy="1584671"/>
          </a:xfrm>
          <a:prstGeom prst="rect">
            <a:avLst/>
          </a:prstGeom>
        </p:spPr>
      </p:pic>
      <p:pic>
        <p:nvPicPr>
          <p:cNvPr id="5" name="Picture 4"/>
          <p:cNvPicPr>
            <a:picLocks noChangeAspect="1"/>
          </p:cNvPicPr>
          <p:nvPr/>
        </p:nvPicPr>
        <p:blipFill>
          <a:blip r:embed="rId4"/>
          <a:stretch>
            <a:fillRect/>
          </a:stretch>
        </p:blipFill>
        <p:spPr>
          <a:xfrm rot="5400000">
            <a:off x="10410132" y="3834500"/>
            <a:ext cx="1109968" cy="1584671"/>
          </a:xfrm>
          <a:prstGeom prst="rect">
            <a:avLst/>
          </a:prstGeom>
        </p:spPr>
      </p:pic>
      <p:pic>
        <p:nvPicPr>
          <p:cNvPr id="6" name="Picture 5"/>
          <p:cNvPicPr>
            <a:picLocks noChangeAspect="1"/>
          </p:cNvPicPr>
          <p:nvPr/>
        </p:nvPicPr>
        <p:blipFill>
          <a:blip r:embed="rId4"/>
          <a:stretch>
            <a:fillRect/>
          </a:stretch>
        </p:blipFill>
        <p:spPr>
          <a:xfrm rot="5400000">
            <a:off x="8679465" y="3814900"/>
            <a:ext cx="1109968" cy="1584671"/>
          </a:xfrm>
          <a:prstGeom prst="rect">
            <a:avLst/>
          </a:prstGeom>
        </p:spPr>
      </p:pic>
      <p:pic>
        <p:nvPicPr>
          <p:cNvPr id="7" name="Picture 6"/>
          <p:cNvPicPr>
            <a:picLocks noChangeAspect="1"/>
          </p:cNvPicPr>
          <p:nvPr/>
        </p:nvPicPr>
        <p:blipFill>
          <a:blip r:embed="rId4"/>
          <a:stretch>
            <a:fillRect/>
          </a:stretch>
        </p:blipFill>
        <p:spPr>
          <a:xfrm rot="5400000">
            <a:off x="10451930" y="2640125"/>
            <a:ext cx="1109968" cy="1584671"/>
          </a:xfrm>
          <a:prstGeom prst="rect">
            <a:avLst/>
          </a:prstGeom>
        </p:spPr>
      </p:pic>
      <p:pic>
        <p:nvPicPr>
          <p:cNvPr id="8" name="Picture 7"/>
          <p:cNvPicPr>
            <a:picLocks noChangeAspect="1"/>
          </p:cNvPicPr>
          <p:nvPr/>
        </p:nvPicPr>
        <p:blipFill>
          <a:blip r:embed="rId4"/>
          <a:stretch>
            <a:fillRect/>
          </a:stretch>
        </p:blipFill>
        <p:spPr>
          <a:xfrm rot="5400000">
            <a:off x="8274447" y="2640125"/>
            <a:ext cx="1109968" cy="1584671"/>
          </a:xfrm>
          <a:prstGeom prst="rect">
            <a:avLst/>
          </a:prstGeom>
        </p:spPr>
      </p:pic>
      <p:sp>
        <p:nvSpPr>
          <p:cNvPr id="9" name="Round Diagonal Corner Rectangle 8">
            <a:extLst>
              <a:ext uri="{FF2B5EF4-FFF2-40B4-BE49-F238E27FC236}">
                <a16:creationId xmlns:a16="http://schemas.microsoft.com/office/drawing/2014/main" id="{BFA02294-7002-6347-BD03-F6D435E893BC}"/>
              </a:ext>
            </a:extLst>
          </p:cNvPr>
          <p:cNvSpPr/>
          <p:nvPr/>
        </p:nvSpPr>
        <p:spPr>
          <a:xfrm>
            <a:off x="97044" y="128565"/>
            <a:ext cx="11997911" cy="6607791"/>
          </a:xfrm>
          <a:prstGeom prst="round2DiagRect">
            <a:avLst/>
          </a:prstGeom>
          <a:noFill/>
          <a:ln w="38100">
            <a:solidFill>
              <a:srgbClr val="9203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12" name="Rounded Rectangular Callout 11"/>
          <p:cNvSpPr/>
          <p:nvPr/>
        </p:nvSpPr>
        <p:spPr>
          <a:xfrm>
            <a:off x="9326170" y="5575660"/>
            <a:ext cx="2187355" cy="877078"/>
          </a:xfrm>
          <a:prstGeom prst="wedgeRoundRectCallout">
            <a:avLst>
              <a:gd name="adj1" fmla="val 1389"/>
              <a:gd name="adj2" fmla="val -91291"/>
              <a:gd name="adj3" fmla="val 16667"/>
            </a:avLst>
          </a:prstGeom>
          <a:solidFill>
            <a:schemeClr val="accent6">
              <a:lumMod val="40000"/>
              <a:lumOff val="60000"/>
            </a:schemeClr>
          </a:solidFill>
          <a:ln>
            <a:solidFill>
              <a:srgbClr val="92D05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CA" b="1" dirty="0" smtClean="0"/>
              <a:t>Move the little ducks to the pond.</a:t>
            </a:r>
            <a:endParaRPr lang="en-CA" b="1" dirty="0"/>
          </a:p>
        </p:txBody>
      </p:sp>
      <p:sp>
        <p:nvSpPr>
          <p:cNvPr id="13" name="TextBox 12">
            <a:extLst>
              <a:ext uri="{FF2B5EF4-FFF2-40B4-BE49-F238E27FC236}">
                <a16:creationId xmlns:a16="http://schemas.microsoft.com/office/drawing/2014/main" id="{5426E6A3-570D-9245-B1C4-C4CA4683A894}"/>
              </a:ext>
            </a:extLst>
          </p:cNvPr>
          <p:cNvSpPr txBox="1"/>
          <p:nvPr/>
        </p:nvSpPr>
        <p:spPr>
          <a:xfrm>
            <a:off x="1036958" y="232206"/>
            <a:ext cx="2721527" cy="748795"/>
          </a:xfrm>
          <a:prstGeom prst="rect">
            <a:avLst/>
          </a:prstGeom>
          <a:solidFill>
            <a:srgbClr val="C00000"/>
          </a:solidFill>
          <a:ln w="28575">
            <a:solidFill>
              <a:srgbClr val="920305"/>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33" b="0" i="0" u="none" strike="noStrike" kern="1200" cap="none" spc="0" normalizeH="0" baseline="0" noProof="0" dirty="0" smtClean="0">
                <a:ln>
                  <a:noFill/>
                </a:ln>
                <a:solidFill>
                  <a:prstClr val="white"/>
                </a:solidFill>
                <a:effectLst/>
                <a:uLnTx/>
                <a:uFillTx/>
                <a:latin typeface="Cavolini" panose="03000502040302020204" pitchFamily="66" charset="0"/>
                <a:ea typeface="+mn-ea"/>
                <a:cs typeface="Cavolini" panose="03000502040302020204" pitchFamily="66" charset="0"/>
              </a:rPr>
              <a:t>Debrief and</a:t>
            </a:r>
            <a:r>
              <a:rPr kumimoji="0" lang="en-US" sz="2133" b="0" i="0" u="none" strike="noStrike" kern="1200" cap="none" spc="0" normalizeH="0" noProof="0" dirty="0" smtClean="0">
                <a:ln>
                  <a:noFill/>
                </a:ln>
                <a:solidFill>
                  <a:prstClr val="white"/>
                </a:solidFill>
                <a:effectLst/>
                <a:uLnTx/>
                <a:uFillTx/>
                <a:latin typeface="Cavolini" panose="03000502040302020204" pitchFamily="66" charset="0"/>
                <a:ea typeface="+mn-ea"/>
                <a:cs typeface="Cavolini" panose="03000502040302020204" pitchFamily="66" charset="0"/>
              </a:rPr>
              <a:t> Consolidation</a:t>
            </a:r>
            <a:endParaRPr kumimoji="0" lang="en-US" sz="2133" b="0" i="0" u="none" strike="noStrike" kern="1200" cap="none" spc="0" normalizeH="0" baseline="0" noProof="0" dirty="0">
              <a:ln>
                <a:noFill/>
              </a:ln>
              <a:solidFill>
                <a:prstClr val="white"/>
              </a:solidFill>
              <a:effectLst/>
              <a:uLnTx/>
              <a:uFillTx/>
              <a:latin typeface="Cavolini" panose="03000502040302020204" pitchFamily="66" charset="0"/>
              <a:ea typeface="+mn-ea"/>
              <a:cs typeface="Cavolini" panose="03000502040302020204" pitchFamily="66" charset="0"/>
            </a:endParaRPr>
          </a:p>
        </p:txBody>
      </p:sp>
      <p:sp>
        <p:nvSpPr>
          <p:cNvPr id="11" name="Rectangle 26">
            <a:extLst>
              <a:ext uri="{FF2B5EF4-FFF2-40B4-BE49-F238E27FC236}">
                <a16:creationId xmlns:a16="http://schemas.microsoft.com/office/drawing/2014/main" id="{2FFE1002-E844-3642-A0B9-10BEEFD39A80}"/>
              </a:ext>
            </a:extLst>
          </p:cNvPr>
          <p:cNvSpPr/>
          <p:nvPr/>
        </p:nvSpPr>
        <p:spPr>
          <a:xfrm>
            <a:off x="311656" y="191104"/>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ask="http://schemas.microsoft.com/office/drawing/2018/sketchyshapes" xmlns="" sd="1219033472">
                  <a:prstGeom prst="rect">
                    <a:avLst/>
                  </a:prstGeom>
                  <ask:type>
                    <ask:lineSketchScribble/>
                  </ask:type>
                </ask:lineSketchStyleProps>
              </a:ext>
            </a:extLst>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4800" b="0" i="0" u="none" strike="noStrike" kern="1200" cap="none" spc="0" normalizeH="0" baseline="0" noProof="0" dirty="0">
                <a:ln>
                  <a:noFill/>
                </a:ln>
                <a:solidFill>
                  <a:prstClr val="black"/>
                </a:solidFill>
                <a:effectLst/>
                <a:uLnTx/>
                <a:uFillTx/>
                <a:latin typeface="Bradley Hand" pitchFamily="2" charset="77"/>
                <a:ea typeface="+mn-ea"/>
                <a:cs typeface="+mn-cs"/>
              </a:rPr>
              <a:t>2</a:t>
            </a:r>
            <a:endParaRPr kumimoji="0" lang="en-US" sz="4800" b="0" i="0" u="none" strike="noStrike" kern="1200" cap="none" spc="0" normalizeH="0" baseline="0" noProof="0" dirty="0">
              <a:ln>
                <a:noFill/>
              </a:ln>
              <a:solidFill>
                <a:prstClr val="black"/>
              </a:solidFill>
              <a:effectLst/>
              <a:uLnTx/>
              <a:uFillTx/>
              <a:latin typeface="Bradley Hand" pitchFamily="2" charset="77"/>
              <a:ea typeface="+mn-ea"/>
              <a:cs typeface="+mn-cs"/>
            </a:endParaRPr>
          </a:p>
        </p:txBody>
      </p:sp>
      <p:sp>
        <p:nvSpPr>
          <p:cNvPr id="14" name="TextBox 13"/>
          <p:cNvSpPr txBox="1"/>
          <p:nvPr/>
        </p:nvSpPr>
        <p:spPr>
          <a:xfrm>
            <a:off x="3758485" y="180358"/>
            <a:ext cx="8824177" cy="1569660"/>
          </a:xfrm>
          <a:prstGeom prst="rect">
            <a:avLst/>
          </a:prstGeom>
          <a:noFill/>
        </p:spPr>
        <p:txBody>
          <a:bodyPr wrap="square" rtlCol="0">
            <a:spAutoFit/>
          </a:bodyPr>
          <a:lstStyle/>
          <a:p>
            <a:r>
              <a:rPr lang="en-CA" sz="3200" dirty="0" smtClean="0"/>
              <a:t>Retell the story to a family member.</a:t>
            </a:r>
          </a:p>
          <a:p>
            <a:r>
              <a:rPr lang="en-CA" sz="3200" dirty="0" smtClean="0"/>
              <a:t>How many ducks were there all together?</a:t>
            </a:r>
          </a:p>
          <a:p>
            <a:r>
              <a:rPr lang="en-CA" sz="3200" dirty="0" smtClean="0"/>
              <a:t>Tell the different ways the 5 ducks were arranged?</a:t>
            </a:r>
            <a:endParaRPr lang="en-CA" sz="3200" dirty="0"/>
          </a:p>
        </p:txBody>
      </p:sp>
    </p:spTree>
    <p:extLst>
      <p:ext uri="{BB962C8B-B14F-4D97-AF65-F5344CB8AC3E}">
        <p14:creationId xmlns:p14="http://schemas.microsoft.com/office/powerpoint/2010/main" val="39064673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Google Shape;328;p33">
            <a:extLst>
              <a:ext uri="{FF2B5EF4-FFF2-40B4-BE49-F238E27FC236}">
                <a16:creationId xmlns:a16="http://schemas.microsoft.com/office/drawing/2014/main" id="{D7BC0217-1993-2440-B15D-C4EF0BBA4373}"/>
              </a:ext>
            </a:extLst>
          </p:cNvPr>
          <p:cNvSpPr txBox="1">
            <a:spLocks noGrp="1"/>
          </p:cNvSpPr>
          <p:nvPr>
            <p:ph type="sldNum" idx="12"/>
          </p:nvPr>
        </p:nvSpPr>
        <p:spPr>
          <a:xfrm>
            <a:off x="11390969" y="6333135"/>
            <a:ext cx="731600" cy="524800"/>
          </a:xfrm>
          <a:prstGeom prst="rect">
            <a:avLst/>
          </a:prstGeom>
        </p:spPr>
        <p:txBody>
          <a:bodyPr spcFirstLastPara="1" vert="horz" wrap="square" lIns="121900" tIns="121900" rIns="121900" bIns="121900" rtlCol="0" anchor="t"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Google Shape;89;p15">
            <a:extLst>
              <a:ext uri="{FF2B5EF4-FFF2-40B4-BE49-F238E27FC236}">
                <a16:creationId xmlns:a16="http://schemas.microsoft.com/office/drawing/2014/main" id="{D48C0C84-2128-FF44-B693-8626BA6E5766}"/>
              </a:ext>
            </a:extLst>
          </p:cNvPr>
          <p:cNvSpPr txBox="1">
            <a:spLocks/>
          </p:cNvSpPr>
          <p:nvPr/>
        </p:nvSpPr>
        <p:spPr>
          <a:xfrm>
            <a:off x="751999" y="-64006"/>
            <a:ext cx="10484570" cy="1194508"/>
          </a:xfrm>
          <a:prstGeom prst="rect">
            <a:avLst/>
          </a:prstGeom>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CA" sz="3200" b="1" dirty="0" smtClean="0">
                <a:solidFill>
                  <a:srgbClr val="70AD47"/>
                </a:solidFill>
                <a:latin typeface="Montserrat" panose="020B0604020202020204" charset="0"/>
              </a:rPr>
              <a:t>Materials</a:t>
            </a:r>
            <a:endParaRPr kumimoji="0" lang="en-CA" sz="3200" b="1" i="0" u="none" strike="noStrike" kern="1200" cap="none" spc="0" normalizeH="0" baseline="0" noProof="0" dirty="0">
              <a:ln>
                <a:noFill/>
              </a:ln>
              <a:solidFill>
                <a:srgbClr val="70AD47"/>
              </a:solidFill>
              <a:effectLst/>
              <a:uLnTx/>
              <a:uFillTx/>
              <a:latin typeface="Montserrat" panose="020B0604020202020204" charset="0"/>
              <a:cs typeface="Arial"/>
              <a:sym typeface="Arial"/>
            </a:endParaRPr>
          </a:p>
        </p:txBody>
      </p:sp>
      <p:sp>
        <p:nvSpPr>
          <p:cNvPr id="5" name="TextBox 4"/>
          <p:cNvSpPr txBox="1"/>
          <p:nvPr/>
        </p:nvSpPr>
        <p:spPr>
          <a:xfrm>
            <a:off x="400307" y="1130502"/>
            <a:ext cx="11545508" cy="5139869"/>
          </a:xfrm>
          <a:prstGeom prst="rect">
            <a:avLst/>
          </a:prstGeom>
          <a:noFill/>
        </p:spPr>
        <p:txBody>
          <a:bodyPr wrap="square" rtlCol="0">
            <a:spAutoFit/>
          </a:bodyPr>
          <a:lstStyle/>
          <a:p>
            <a:pPr marL="285750" indent="-285750">
              <a:buFont typeface="Arial" panose="020B0604020202020204" pitchFamily="34" charset="0"/>
              <a:buChar char="•"/>
            </a:pPr>
            <a:r>
              <a:rPr lang="en-CA" sz="2000" dirty="0" smtClean="0"/>
              <a:t>The PowerPoint, project </a:t>
            </a:r>
            <a:r>
              <a:rPr lang="en-CA" sz="2000" dirty="0"/>
              <a:t>i</a:t>
            </a:r>
            <a:r>
              <a:rPr lang="en-CA" sz="2000" dirty="0" smtClean="0"/>
              <a:t>nstructions and rubric.</a:t>
            </a:r>
          </a:p>
          <a:p>
            <a:endParaRPr lang="en-CA" sz="2000" dirty="0" smtClean="0"/>
          </a:p>
          <a:p>
            <a:pPr marL="285750" indent="-285750">
              <a:buFont typeface="Arial" panose="020B0604020202020204" pitchFamily="34" charset="0"/>
              <a:buChar char="•"/>
            </a:pPr>
            <a:r>
              <a:rPr lang="en-US" sz="2000" dirty="0"/>
              <a:t>It is highly recommended that if this is the first-time students are experiencing virtual learning, allow them time to "play". This allows for the opportunity to explore and have fun with the tools BEFORE they will be required to use them purposefully. </a:t>
            </a:r>
          </a:p>
          <a:p>
            <a:endParaRPr lang="en-US" sz="2000" dirty="0"/>
          </a:p>
          <a:p>
            <a:pPr marL="342900" indent="-342900">
              <a:buFont typeface="Arial" panose="020B0604020202020204" pitchFamily="34" charset="0"/>
              <a:buChar char="•"/>
            </a:pPr>
            <a:r>
              <a:rPr lang="en-US" sz="2000" dirty="0"/>
              <a:t>Students will be virtually using tool on the PowerPoint. Hands-on materials are ideal. Significant learning occurs when students can build and visualize different representations of mathematics.</a:t>
            </a:r>
          </a:p>
          <a:p>
            <a:pPr marL="457200" indent="-4572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If School Divisions have another platform for delivering online instruction (</a:t>
            </a:r>
            <a:r>
              <a:rPr lang="en-US" sz="2000" dirty="0" err="1"/>
              <a:t>ie</a:t>
            </a:r>
            <a:r>
              <a:rPr lang="en-US" sz="2000" dirty="0"/>
              <a:t> See Saw, Google Classrooms), asynchronous tasks can be uploaded </a:t>
            </a:r>
            <a:r>
              <a:rPr lang="en-US" sz="2000" dirty="0" smtClean="0"/>
              <a:t>there.</a:t>
            </a:r>
          </a:p>
          <a:p>
            <a:pPr marL="342900" indent="-342900">
              <a:buFont typeface="Arial" panose="020B0604020202020204" pitchFamily="34" charset="0"/>
              <a:buChar char="•"/>
            </a:pPr>
            <a:endParaRPr lang="en-US" sz="2000" dirty="0" smtClean="0"/>
          </a:p>
          <a:p>
            <a:pPr marL="342900" indent="-342900">
              <a:buFont typeface="Arial" panose="020B0604020202020204" pitchFamily="34" charset="0"/>
              <a:buChar char="•"/>
            </a:pPr>
            <a:r>
              <a:rPr lang="en-US" sz="2000" dirty="0" smtClean="0"/>
              <a:t>Collection of counting items.</a:t>
            </a:r>
          </a:p>
          <a:p>
            <a:pPr marL="342900" indent="-342900">
              <a:buFont typeface="Arial" panose="020B0604020202020204" pitchFamily="34" charset="0"/>
              <a:buChar char="•"/>
            </a:pPr>
            <a:endParaRPr lang="en-US" sz="2000" dirty="0" smtClean="0"/>
          </a:p>
          <a:p>
            <a:pPr marL="342900" indent="-342900">
              <a:buFont typeface="Arial" panose="020B0604020202020204" pitchFamily="34" charset="0"/>
              <a:buChar char="•"/>
            </a:pPr>
            <a:r>
              <a:rPr lang="en-US" sz="2000" dirty="0" smtClean="0"/>
              <a:t>Deck of playing cards</a:t>
            </a:r>
            <a:endParaRPr lang="en-US" sz="2000" dirty="0"/>
          </a:p>
          <a:p>
            <a:pPr marL="285750" indent="-285750">
              <a:buFont typeface="Arial" panose="020B0604020202020204" pitchFamily="34" charset="0"/>
              <a:buChar char="•"/>
            </a:pPr>
            <a:endParaRPr lang="en-CA" sz="2800" dirty="0"/>
          </a:p>
        </p:txBody>
      </p:sp>
    </p:spTree>
    <p:extLst>
      <p:ext uri="{BB962C8B-B14F-4D97-AF65-F5344CB8AC3E}">
        <p14:creationId xmlns:p14="http://schemas.microsoft.com/office/powerpoint/2010/main" val="4187406863"/>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Shape 97"/>
        <p:cNvGrpSpPr/>
        <p:nvPr/>
      </p:nvGrpSpPr>
      <p:grpSpPr>
        <a:xfrm>
          <a:off x="0" y="0"/>
          <a:ext cx="0" cy="0"/>
          <a:chOff x="0" y="0"/>
          <a:chExt cx="0" cy="0"/>
        </a:xfrm>
      </p:grpSpPr>
      <p:sp>
        <p:nvSpPr>
          <p:cNvPr id="3" name="Round Diagonal Corner Rectangle 2">
            <a:extLst>
              <a:ext uri="{FF2B5EF4-FFF2-40B4-BE49-F238E27FC236}">
                <a16:creationId xmlns:a16="http://schemas.microsoft.com/office/drawing/2014/main" id="{BFA02294-7002-6347-BD03-F6D435E893BC}"/>
              </a:ext>
            </a:extLst>
          </p:cNvPr>
          <p:cNvSpPr/>
          <p:nvPr/>
        </p:nvSpPr>
        <p:spPr>
          <a:xfrm>
            <a:off x="262181" y="943079"/>
            <a:ext cx="3642392" cy="5415521"/>
          </a:xfrm>
          <a:prstGeom prst="round2DiagRect">
            <a:avLst/>
          </a:prstGeom>
          <a:solidFill>
            <a:schemeClr val="bg1"/>
          </a:solidFill>
          <a:ln w="38100">
            <a:solidFill>
              <a:srgbClr val="9203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15" name="Round Diagonal Corner Rectangle 14">
            <a:extLst>
              <a:ext uri="{FF2B5EF4-FFF2-40B4-BE49-F238E27FC236}">
                <a16:creationId xmlns:a16="http://schemas.microsoft.com/office/drawing/2014/main" id="{1E2A18AE-F6CC-6441-99BF-C85193C54F40}"/>
              </a:ext>
            </a:extLst>
          </p:cNvPr>
          <p:cNvSpPr/>
          <p:nvPr/>
        </p:nvSpPr>
        <p:spPr>
          <a:xfrm>
            <a:off x="4375867" y="1049321"/>
            <a:ext cx="3645607" cy="5415521"/>
          </a:xfrm>
          <a:prstGeom prst="round2DiagRect">
            <a:avLst/>
          </a:prstGeom>
          <a:solidFill>
            <a:schemeClr val="bg1"/>
          </a:solidFill>
          <a:ln w="38100">
            <a:solidFill>
              <a:srgbClr val="9203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32" name="Round Diagonal Corner Rectangle 31">
            <a:extLst>
              <a:ext uri="{FF2B5EF4-FFF2-40B4-BE49-F238E27FC236}">
                <a16:creationId xmlns:a16="http://schemas.microsoft.com/office/drawing/2014/main" id="{98FEC0BB-426D-5A4E-81A3-ACA41EDF3BA0}"/>
              </a:ext>
            </a:extLst>
          </p:cNvPr>
          <p:cNvSpPr/>
          <p:nvPr/>
        </p:nvSpPr>
        <p:spPr>
          <a:xfrm>
            <a:off x="8301567" y="886629"/>
            <a:ext cx="3645606" cy="5415521"/>
          </a:xfrm>
          <a:prstGeom prst="round2DiagRect">
            <a:avLst/>
          </a:prstGeom>
          <a:solidFill>
            <a:schemeClr val="bg1"/>
          </a:solidFill>
          <a:ln w="38100">
            <a:solidFill>
              <a:srgbClr val="9203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E7E6E6">
                  <a:lumMod val="50000"/>
                </a:srgbClr>
              </a:solidFill>
              <a:effectLst/>
              <a:uLnTx/>
              <a:uFillTx/>
              <a:latin typeface="Abadi MT Condensed Light" panose="020B0306030101010103" pitchFamily="34" charset="77"/>
              <a:ea typeface="+mn-ea"/>
              <a:cs typeface="+mn-cs"/>
            </a:endParaRPr>
          </a:p>
        </p:txBody>
      </p:sp>
      <p:sp>
        <p:nvSpPr>
          <p:cNvPr id="20" name="TextBox 19">
            <a:extLst>
              <a:ext uri="{FF2B5EF4-FFF2-40B4-BE49-F238E27FC236}">
                <a16:creationId xmlns:a16="http://schemas.microsoft.com/office/drawing/2014/main" id="{92B0D904-8CEB-DB46-BC17-6E9536BB9648}"/>
              </a:ext>
            </a:extLst>
          </p:cNvPr>
          <p:cNvSpPr txBox="1"/>
          <p:nvPr/>
        </p:nvSpPr>
        <p:spPr>
          <a:xfrm>
            <a:off x="8898511" y="1455348"/>
            <a:ext cx="2721527" cy="738664"/>
          </a:xfrm>
          <a:prstGeom prst="rect">
            <a:avLst/>
          </a:prstGeom>
          <a:solidFill>
            <a:srgbClr val="C00000"/>
          </a:solidFill>
          <a:ln w="28575">
            <a:solidFill>
              <a:srgbClr val="920305"/>
            </a:solidFill>
          </a:ln>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a:ln>
                  <a:noFill/>
                </a:ln>
                <a:solidFill>
                  <a:prstClr val="white"/>
                </a:solidFill>
                <a:effectLst/>
                <a:uLnTx/>
                <a:uFillTx/>
                <a:latin typeface="Cavolini"/>
                <a:ea typeface="+mn-ea"/>
                <a:cs typeface="Cavolini"/>
              </a:rPr>
              <a:t>Debrief and Consolidation</a:t>
            </a:r>
          </a:p>
        </p:txBody>
      </p:sp>
      <p:sp>
        <p:nvSpPr>
          <p:cNvPr id="21" name="TextBox 20">
            <a:extLst>
              <a:ext uri="{FF2B5EF4-FFF2-40B4-BE49-F238E27FC236}">
                <a16:creationId xmlns:a16="http://schemas.microsoft.com/office/drawing/2014/main" id="{6A29DAF6-3D2E-0B46-938E-DF6463C6D40D}"/>
              </a:ext>
            </a:extLst>
          </p:cNvPr>
          <p:cNvSpPr txBox="1"/>
          <p:nvPr/>
        </p:nvSpPr>
        <p:spPr>
          <a:xfrm>
            <a:off x="4897711" y="1436665"/>
            <a:ext cx="2721527" cy="420564"/>
          </a:xfrm>
          <a:prstGeom prst="rect">
            <a:avLst/>
          </a:prstGeom>
          <a:solidFill>
            <a:srgbClr val="C00000"/>
          </a:solidFill>
          <a:ln w="28575">
            <a:solidFill>
              <a:srgbClr val="920305"/>
            </a:solidFill>
          </a:ln>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a:ln>
                  <a:noFill/>
                </a:ln>
                <a:solidFill>
                  <a:prstClr val="white"/>
                </a:solidFill>
                <a:effectLst/>
                <a:uLnTx/>
                <a:uFillTx/>
                <a:latin typeface="Cavolini"/>
                <a:ea typeface="+mn-ea"/>
                <a:cs typeface="Cavolini"/>
              </a:rPr>
              <a:t>Work it out!</a:t>
            </a:r>
          </a:p>
        </p:txBody>
      </p:sp>
      <p:sp>
        <p:nvSpPr>
          <p:cNvPr id="22" name="TextBox 21">
            <a:extLst>
              <a:ext uri="{FF2B5EF4-FFF2-40B4-BE49-F238E27FC236}">
                <a16:creationId xmlns:a16="http://schemas.microsoft.com/office/drawing/2014/main" id="{5426E6A3-570D-9245-B1C4-C4CA4683A894}"/>
              </a:ext>
            </a:extLst>
          </p:cNvPr>
          <p:cNvSpPr txBox="1"/>
          <p:nvPr/>
        </p:nvSpPr>
        <p:spPr>
          <a:xfrm>
            <a:off x="754054" y="1474027"/>
            <a:ext cx="2721527" cy="420564"/>
          </a:xfrm>
          <a:prstGeom prst="rect">
            <a:avLst/>
          </a:prstGeom>
          <a:solidFill>
            <a:srgbClr val="C00000"/>
          </a:solidFill>
          <a:ln w="28575">
            <a:solidFill>
              <a:srgbClr val="920305"/>
            </a:solidFill>
          </a:ln>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a:ln>
                  <a:noFill/>
                </a:ln>
                <a:solidFill>
                  <a:prstClr val="white"/>
                </a:solidFill>
                <a:effectLst/>
                <a:uLnTx/>
                <a:uFillTx/>
                <a:latin typeface="Cavolini"/>
                <a:ea typeface="+mn-ea"/>
                <a:cs typeface="Cavolini"/>
              </a:rPr>
              <a:t>Opening Routine</a:t>
            </a:r>
          </a:p>
        </p:txBody>
      </p:sp>
      <p:sp>
        <p:nvSpPr>
          <p:cNvPr id="4" name="TextBox 3">
            <a:extLst>
              <a:ext uri="{FF2B5EF4-FFF2-40B4-BE49-F238E27FC236}">
                <a16:creationId xmlns:a16="http://schemas.microsoft.com/office/drawing/2014/main" id="{F3857C70-6F07-3A4E-91D0-3B2F2CA78D55}"/>
              </a:ext>
            </a:extLst>
          </p:cNvPr>
          <p:cNvSpPr txBox="1"/>
          <p:nvPr/>
        </p:nvSpPr>
        <p:spPr>
          <a:xfrm>
            <a:off x="245423" y="2931882"/>
            <a:ext cx="3327838" cy="1815882"/>
          </a:xfrm>
          <a:prstGeom prst="rect">
            <a:avLst/>
          </a:prstGeom>
          <a:noFill/>
        </p:spPr>
        <p:txBody>
          <a:bodyPr wrap="square" rtlCol="0" anchor="ctr">
            <a:spAutoFit/>
          </a:bodyPr>
          <a:lstStyle/>
          <a:p>
            <a:pPr marL="742950" marR="0" lvl="0" indent="-742950" algn="ctr" defTabSz="914400" rtl="0" eaLnBrk="1" fontAlgn="auto" latinLnBrk="0" hangingPunct="1">
              <a:lnSpc>
                <a:spcPct val="100000"/>
              </a:lnSpc>
              <a:spcBef>
                <a:spcPts val="0"/>
              </a:spcBef>
              <a:spcAft>
                <a:spcPts val="0"/>
              </a:spcAft>
              <a:buClrTx/>
              <a:buSzTx/>
              <a:buFontTx/>
              <a:buAutoNum type="arabicPeriod"/>
              <a:tabLst/>
              <a:defRPr/>
            </a:pPr>
            <a:r>
              <a:rPr kumimoji="0" lang="en-US" sz="2800" b="0" i="0" u="none" strike="noStrike" kern="1200" cap="none" spc="0" normalizeH="0" baseline="0" noProof="0" dirty="0" smtClean="0">
                <a:ln>
                  <a:noFill/>
                </a:ln>
                <a:solidFill>
                  <a:prstClr val="black"/>
                </a:solidFill>
                <a:effectLst/>
                <a:uLnTx/>
                <a:uFillTx/>
                <a:latin typeface="Bradley Hand" pitchFamily="2" charset="77"/>
                <a:ea typeface="+mn-ea"/>
                <a:cs typeface="+mn-cs"/>
              </a:rPr>
              <a:t>What do You Notice, What do You Wonder</a:t>
            </a:r>
            <a:endParaRPr kumimoji="0" lang="en-US" sz="2800" b="0" i="0" u="none" strike="noStrike" kern="1200" cap="none" spc="0" normalizeH="0" baseline="0" noProof="0" dirty="0">
              <a:ln>
                <a:noFill/>
              </a:ln>
              <a:solidFill>
                <a:prstClr val="black"/>
              </a:solidFill>
              <a:effectLst/>
              <a:uLnTx/>
              <a:uFillTx/>
              <a:latin typeface="Bradley Hand" pitchFamily="2" charset="77"/>
              <a:ea typeface="+mn-ea"/>
              <a:cs typeface="+mn-cs"/>
            </a:endParaRPr>
          </a:p>
        </p:txBody>
      </p:sp>
      <p:sp>
        <p:nvSpPr>
          <p:cNvPr id="24" name="Round Diagonal Corner Rectangle 23">
            <a:extLst>
              <a:ext uri="{FF2B5EF4-FFF2-40B4-BE49-F238E27FC236}">
                <a16:creationId xmlns:a16="http://schemas.microsoft.com/office/drawing/2014/main" id="{F50EAA7C-399D-824D-BF84-A8D7C4CA9023}"/>
              </a:ext>
            </a:extLst>
          </p:cNvPr>
          <p:cNvSpPr/>
          <p:nvPr/>
        </p:nvSpPr>
        <p:spPr>
          <a:xfrm>
            <a:off x="222305" y="241215"/>
            <a:ext cx="3665509" cy="707887"/>
          </a:xfrm>
          <a:prstGeom prst="round2DiagRect">
            <a:avLst/>
          </a:prstGeom>
          <a:solidFill>
            <a:schemeClr val="bg1"/>
          </a:solidFill>
          <a:ln w="38100">
            <a:solidFill>
              <a:srgbClr val="9203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C00000"/>
                </a:solidFill>
                <a:effectLst/>
                <a:uLnTx/>
                <a:uFillTx/>
                <a:latin typeface="Cavolini"/>
                <a:ea typeface="+mn-ea"/>
                <a:cs typeface="Cavolini"/>
              </a:rPr>
              <a:t>Day </a:t>
            </a:r>
            <a:r>
              <a:rPr kumimoji="0" lang="en-US" sz="4000" b="1" i="0" u="none" strike="noStrike" kern="1200" cap="none" spc="0" normalizeH="0" baseline="0" noProof="0" dirty="0" smtClean="0">
                <a:ln>
                  <a:noFill/>
                </a:ln>
                <a:solidFill>
                  <a:srgbClr val="C00000"/>
                </a:solidFill>
                <a:effectLst/>
                <a:uLnTx/>
                <a:uFillTx/>
                <a:latin typeface="Cavolini"/>
                <a:ea typeface="+mn-ea"/>
                <a:cs typeface="Cavolini"/>
              </a:rPr>
              <a:t>3</a:t>
            </a:r>
            <a:endParaRPr kumimoji="0" lang="en-US" sz="4000" b="1" i="0" u="none" strike="noStrike" kern="1200" cap="none" spc="0" normalizeH="0" baseline="0" noProof="0" dirty="0">
              <a:ln>
                <a:noFill/>
              </a:ln>
              <a:solidFill>
                <a:srgbClr val="C00000"/>
              </a:solidFill>
              <a:effectLst/>
              <a:uLnTx/>
              <a:uFillTx/>
              <a:latin typeface="Cavolini"/>
              <a:ea typeface="+mn-ea"/>
              <a:cs typeface="Cavolini"/>
            </a:endParaRPr>
          </a:p>
        </p:txBody>
      </p:sp>
      <p:sp>
        <p:nvSpPr>
          <p:cNvPr id="26" name="Rectangle 25">
            <a:extLst>
              <a:ext uri="{FF2B5EF4-FFF2-40B4-BE49-F238E27FC236}">
                <a16:creationId xmlns:a16="http://schemas.microsoft.com/office/drawing/2014/main" id="{794313EA-89CC-8343-B3B7-FC7040274402}"/>
              </a:ext>
            </a:extLst>
          </p:cNvPr>
          <p:cNvSpPr/>
          <p:nvPr/>
        </p:nvSpPr>
        <p:spPr>
          <a:xfrm>
            <a:off x="87799" y="1384771"/>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 xmlns:ask="http://schemas.microsoft.com/office/drawing/2018/sketchyshapes" sd="1219033472">
                  <a:prstGeom prst="rect">
                    <a:avLst/>
                  </a:prstGeom>
                  <ask:type>
                    <ask:lineSketchScribble/>
                  </ask:type>
                </ask:lineSketchStyleProps>
              </a:ext>
            </a:extLst>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4800" b="0" i="0" u="none" strike="noStrike" kern="1200" cap="none" spc="0" normalizeH="0" baseline="0" noProof="0">
                <a:ln>
                  <a:noFill/>
                </a:ln>
                <a:solidFill>
                  <a:prstClr val="black"/>
                </a:solidFill>
                <a:effectLst/>
                <a:uLnTx/>
                <a:uFillTx/>
                <a:latin typeface="Bradley Hand" pitchFamily="2" charset="77"/>
                <a:ea typeface="+mn-ea"/>
                <a:cs typeface="+mn-cs"/>
              </a:rPr>
              <a:t>1</a:t>
            </a:r>
            <a:endParaRPr kumimoji="0" lang="en-US" sz="4800" b="0" i="0" u="none" strike="noStrike" kern="1200" cap="none" spc="0" normalizeH="0" baseline="0" noProof="0">
              <a:ln>
                <a:noFill/>
              </a:ln>
              <a:solidFill>
                <a:prstClr val="black"/>
              </a:solidFill>
              <a:effectLst/>
              <a:uLnTx/>
              <a:uFillTx/>
              <a:latin typeface="Bradley Hand" pitchFamily="2" charset="77"/>
              <a:ea typeface="+mn-ea"/>
              <a:cs typeface="+mn-cs"/>
            </a:endParaRPr>
          </a:p>
        </p:txBody>
      </p:sp>
      <p:sp>
        <p:nvSpPr>
          <p:cNvPr id="28" name="Rectangle 27">
            <a:extLst>
              <a:ext uri="{FF2B5EF4-FFF2-40B4-BE49-F238E27FC236}">
                <a16:creationId xmlns:a16="http://schemas.microsoft.com/office/drawing/2014/main" id="{B19DC386-C007-C544-8F95-5EF531BE0F49}"/>
              </a:ext>
            </a:extLst>
          </p:cNvPr>
          <p:cNvSpPr/>
          <p:nvPr/>
        </p:nvSpPr>
        <p:spPr>
          <a:xfrm>
            <a:off x="4044520" y="1369649"/>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 xmlns:ask="http://schemas.microsoft.com/office/drawing/2018/sketchyshapes" sd="1219033472">
                  <a:prstGeom prst="rect">
                    <a:avLst/>
                  </a:prstGeom>
                  <ask:type>
                    <ask:lineSketchScribble/>
                  </ask:type>
                </ask:lineSketchStyleProps>
              </a:ext>
            </a:extLst>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4800" b="0" i="0" u="none" strike="noStrike" kern="1200" cap="none" spc="0" normalizeH="0" baseline="0" noProof="0">
                <a:ln>
                  <a:noFill/>
                </a:ln>
                <a:solidFill>
                  <a:prstClr val="black"/>
                </a:solidFill>
                <a:effectLst/>
                <a:uLnTx/>
                <a:uFillTx/>
                <a:latin typeface="Bradley Hand" pitchFamily="2" charset="77"/>
                <a:ea typeface="+mn-ea"/>
                <a:cs typeface="+mn-cs"/>
              </a:rPr>
              <a:t>2</a:t>
            </a:r>
            <a:endParaRPr kumimoji="0" lang="en-US" sz="4800" b="0" i="0" u="none" strike="noStrike" kern="1200" cap="none" spc="0" normalizeH="0" baseline="0" noProof="0">
              <a:ln>
                <a:noFill/>
              </a:ln>
              <a:solidFill>
                <a:prstClr val="black"/>
              </a:solidFill>
              <a:effectLst/>
              <a:uLnTx/>
              <a:uFillTx/>
              <a:latin typeface="Bradley Hand" pitchFamily="2" charset="77"/>
              <a:ea typeface="+mn-ea"/>
              <a:cs typeface="+mn-cs"/>
            </a:endParaRPr>
          </a:p>
        </p:txBody>
      </p:sp>
      <p:sp>
        <p:nvSpPr>
          <p:cNvPr id="31" name="Rectangle 30">
            <a:extLst>
              <a:ext uri="{FF2B5EF4-FFF2-40B4-BE49-F238E27FC236}">
                <a16:creationId xmlns:a16="http://schemas.microsoft.com/office/drawing/2014/main" id="{FB6B43EF-134B-3847-896E-75DCF21D2348}"/>
              </a:ext>
            </a:extLst>
          </p:cNvPr>
          <p:cNvSpPr/>
          <p:nvPr/>
        </p:nvSpPr>
        <p:spPr>
          <a:xfrm>
            <a:off x="8196278" y="1369523"/>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 xmlns:ask="http://schemas.microsoft.com/office/drawing/2018/sketchyshapes" sd="1219033472">
                  <a:prstGeom prst="rect">
                    <a:avLst/>
                  </a:prstGeom>
                  <ask:type>
                    <ask:lineSketchScribble/>
                  </ask:type>
                </ask:lineSketchStyleProps>
              </a:ext>
            </a:extLst>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4800" b="0" i="0" u="none" strike="noStrike" kern="1200" cap="none" spc="0" normalizeH="0" baseline="0" noProof="0">
                <a:ln>
                  <a:noFill/>
                </a:ln>
                <a:solidFill>
                  <a:prstClr val="black"/>
                </a:solidFill>
                <a:effectLst/>
                <a:uLnTx/>
                <a:uFillTx/>
                <a:latin typeface="Bradley Hand" pitchFamily="2" charset="77"/>
                <a:ea typeface="+mn-ea"/>
                <a:cs typeface="+mn-cs"/>
              </a:rPr>
              <a:t>3</a:t>
            </a:r>
            <a:endParaRPr kumimoji="0" lang="en-US" sz="4800" b="0" i="0" u="none" strike="noStrike" kern="1200" cap="none" spc="0" normalizeH="0" baseline="0" noProof="0">
              <a:ln>
                <a:noFill/>
              </a:ln>
              <a:solidFill>
                <a:prstClr val="black"/>
              </a:solidFill>
              <a:effectLst/>
              <a:uLnTx/>
              <a:uFillTx/>
              <a:latin typeface="Bradley Hand" pitchFamily="2" charset="77"/>
              <a:ea typeface="+mn-ea"/>
              <a:cs typeface="+mn-cs"/>
            </a:endParaRPr>
          </a:p>
        </p:txBody>
      </p:sp>
      <p:sp>
        <p:nvSpPr>
          <p:cNvPr id="34" name="TextBox 33">
            <a:extLst>
              <a:ext uri="{FF2B5EF4-FFF2-40B4-BE49-F238E27FC236}">
                <a16:creationId xmlns:a16="http://schemas.microsoft.com/office/drawing/2014/main" id="{C65C62B4-EBD6-9748-B921-5987D891F189}"/>
              </a:ext>
            </a:extLst>
          </p:cNvPr>
          <p:cNvSpPr txBox="1"/>
          <p:nvPr/>
        </p:nvSpPr>
        <p:spPr>
          <a:xfrm>
            <a:off x="4800671" y="2901892"/>
            <a:ext cx="2915605" cy="1384995"/>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a:noFill/>
                </a:ln>
                <a:solidFill>
                  <a:prstClr val="black"/>
                </a:solidFill>
                <a:effectLst/>
                <a:uLnTx/>
                <a:uFillTx/>
                <a:latin typeface="Bradley Hand" pitchFamily="2" charset="77"/>
                <a:ea typeface="+mn-ea"/>
                <a:cs typeface="+mn-cs"/>
              </a:rPr>
              <a:t>Compatible Number Pairs for 5</a:t>
            </a:r>
            <a:endParaRPr kumimoji="0" lang="en-US" sz="2800" b="0" i="0" u="none" strike="noStrike" kern="1200" cap="none" spc="0" normalizeH="0" baseline="0" noProof="0" dirty="0">
              <a:ln>
                <a:noFill/>
              </a:ln>
              <a:solidFill>
                <a:prstClr val="black"/>
              </a:solidFill>
              <a:effectLst/>
              <a:uLnTx/>
              <a:uFillTx/>
              <a:latin typeface="Bradley Hand" pitchFamily="2" charset="77"/>
              <a:ea typeface="+mn-ea"/>
              <a:cs typeface="+mn-cs"/>
            </a:endParaRPr>
          </a:p>
        </p:txBody>
      </p:sp>
      <p:sp>
        <p:nvSpPr>
          <p:cNvPr id="18" name="TextBox 17">
            <a:extLst>
              <a:ext uri="{FF2B5EF4-FFF2-40B4-BE49-F238E27FC236}">
                <a16:creationId xmlns:a16="http://schemas.microsoft.com/office/drawing/2014/main" id="{C65C62B4-EBD6-9748-B921-5987D891F189}"/>
              </a:ext>
            </a:extLst>
          </p:cNvPr>
          <p:cNvSpPr txBox="1"/>
          <p:nvPr/>
        </p:nvSpPr>
        <p:spPr>
          <a:xfrm>
            <a:off x="8704433" y="3495472"/>
            <a:ext cx="2915605" cy="523220"/>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a:noFill/>
                </a:ln>
                <a:solidFill>
                  <a:prstClr val="black"/>
                </a:solidFill>
                <a:effectLst/>
                <a:uLnTx/>
                <a:uFillTx/>
                <a:latin typeface="Bradley Hand" pitchFamily="2" charset="77"/>
                <a:ea typeface="+mn-ea"/>
                <a:cs typeface="+mn-cs"/>
              </a:rPr>
              <a:t>Make 5 Game</a:t>
            </a:r>
            <a:endParaRPr kumimoji="0" lang="en-US" sz="2800" b="0" i="0" u="none" strike="noStrike" kern="1200" cap="none" spc="0" normalizeH="0" baseline="0" noProof="0" dirty="0">
              <a:ln>
                <a:noFill/>
              </a:ln>
              <a:solidFill>
                <a:prstClr val="black"/>
              </a:solidFill>
              <a:effectLst/>
              <a:uLnTx/>
              <a:uFillTx/>
              <a:latin typeface="Bradley Hand" pitchFamily="2" charset="77"/>
              <a:ea typeface="+mn-ea"/>
              <a:cs typeface="+mn-cs"/>
            </a:endParaRPr>
          </a:p>
        </p:txBody>
      </p:sp>
    </p:spTree>
    <p:extLst>
      <p:ext uri="{BB962C8B-B14F-4D97-AF65-F5344CB8AC3E}">
        <p14:creationId xmlns:p14="http://schemas.microsoft.com/office/powerpoint/2010/main" val="3310625550"/>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Rectangle 2"/>
          <p:cNvSpPr>
            <a:spLocks noGrp="1" noChangeArrowheads="1"/>
          </p:cNvSpPr>
          <p:nvPr>
            <p:ph type="title"/>
          </p:nvPr>
        </p:nvSpPr>
        <p:spPr>
          <a:xfrm>
            <a:off x="1308156" y="507522"/>
            <a:ext cx="10515600" cy="1325563"/>
          </a:xfrm>
        </p:spPr>
        <p:txBody>
          <a:bodyPr>
            <a:normAutofit/>
          </a:bodyPr>
          <a:lstStyle/>
          <a:p>
            <a:r>
              <a:rPr lang="en-US" sz="4400" b="1" dirty="0"/>
              <a:t>What Number Am I</a:t>
            </a:r>
          </a:p>
        </p:txBody>
      </p:sp>
      <p:sp>
        <p:nvSpPr>
          <p:cNvPr id="280579" name="Rectangle 3"/>
          <p:cNvSpPr>
            <a:spLocks noGrp="1" noChangeArrowheads="1"/>
          </p:cNvSpPr>
          <p:nvPr>
            <p:ph type="body" idx="1"/>
          </p:nvPr>
        </p:nvSpPr>
        <p:spPr>
          <a:xfrm>
            <a:off x="951722" y="1485900"/>
            <a:ext cx="9711706" cy="4152901"/>
          </a:xfrm>
        </p:spPr>
        <p:txBody>
          <a:bodyPr>
            <a:normAutofit/>
          </a:bodyPr>
          <a:lstStyle/>
          <a:p>
            <a:pPr>
              <a:lnSpc>
                <a:spcPct val="90000"/>
              </a:lnSpc>
            </a:pPr>
            <a:r>
              <a:rPr lang="en-US" sz="3200" dirty="0"/>
              <a:t>I am </a:t>
            </a:r>
            <a:r>
              <a:rPr lang="en-US" sz="3200" dirty="0" smtClean="0"/>
              <a:t>less than </a:t>
            </a:r>
            <a:r>
              <a:rPr lang="en-US" sz="3200" dirty="0"/>
              <a:t>6.</a:t>
            </a:r>
          </a:p>
          <a:p>
            <a:pPr>
              <a:lnSpc>
                <a:spcPct val="90000"/>
              </a:lnSpc>
            </a:pPr>
            <a:r>
              <a:rPr lang="en-US" sz="3200" dirty="0"/>
              <a:t>I am </a:t>
            </a:r>
            <a:r>
              <a:rPr lang="en-US" sz="3200" dirty="0" smtClean="0"/>
              <a:t>more </a:t>
            </a:r>
            <a:r>
              <a:rPr lang="en-US" sz="3200" dirty="0"/>
              <a:t>than 3</a:t>
            </a:r>
            <a:r>
              <a:rPr lang="en-US" sz="3200" dirty="0" smtClean="0"/>
              <a:t>.</a:t>
            </a:r>
          </a:p>
          <a:p>
            <a:pPr>
              <a:lnSpc>
                <a:spcPct val="90000"/>
              </a:lnSpc>
            </a:pPr>
            <a:r>
              <a:rPr lang="en-US" sz="3200" dirty="0" smtClean="0"/>
              <a:t>If you have 3 buttons and you find 2 more, you would have this number.</a:t>
            </a:r>
            <a:endParaRPr lang="en-US" sz="3200" dirty="0"/>
          </a:p>
          <a:p>
            <a:pPr>
              <a:lnSpc>
                <a:spcPct val="90000"/>
              </a:lnSpc>
            </a:pPr>
            <a:r>
              <a:rPr lang="en-US" sz="3200" dirty="0" smtClean="0"/>
              <a:t>What </a:t>
            </a:r>
            <a:r>
              <a:rPr lang="en-US" sz="3200" dirty="0"/>
              <a:t>number am I?</a:t>
            </a:r>
          </a:p>
        </p:txBody>
      </p:sp>
      <p:pic>
        <p:nvPicPr>
          <p:cNvPr id="5" name="Picture 4"/>
          <p:cNvPicPr>
            <a:picLocks noChangeAspect="1"/>
          </p:cNvPicPr>
          <p:nvPr/>
        </p:nvPicPr>
        <p:blipFill>
          <a:blip r:embed="rId2"/>
          <a:stretch>
            <a:fillRect/>
          </a:stretch>
        </p:blipFill>
        <p:spPr>
          <a:xfrm>
            <a:off x="487478" y="5069927"/>
            <a:ext cx="10640193" cy="1196788"/>
          </a:xfrm>
          <a:prstGeom prst="rect">
            <a:avLst/>
          </a:prstGeom>
        </p:spPr>
      </p:pic>
      <p:sp>
        <p:nvSpPr>
          <p:cNvPr id="6" name="TextBox 5">
            <a:extLst>
              <a:ext uri="{FF2B5EF4-FFF2-40B4-BE49-F238E27FC236}">
                <a16:creationId xmlns:a16="http://schemas.microsoft.com/office/drawing/2014/main" id="{5426E6A3-570D-9245-B1C4-C4CA4683A894}"/>
              </a:ext>
            </a:extLst>
          </p:cNvPr>
          <p:cNvSpPr txBox="1"/>
          <p:nvPr/>
        </p:nvSpPr>
        <p:spPr>
          <a:xfrm>
            <a:off x="1036958" y="437422"/>
            <a:ext cx="2721527" cy="420564"/>
          </a:xfrm>
          <a:prstGeom prst="rect">
            <a:avLst/>
          </a:prstGeom>
          <a:solidFill>
            <a:srgbClr val="C00000"/>
          </a:solidFill>
          <a:ln w="28575">
            <a:solidFill>
              <a:srgbClr val="920305"/>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33" b="0" i="0" u="none" strike="noStrike" kern="1200" cap="none" spc="0" normalizeH="0" baseline="0" noProof="0" dirty="0" smtClean="0">
                <a:ln>
                  <a:noFill/>
                </a:ln>
                <a:solidFill>
                  <a:prstClr val="white"/>
                </a:solidFill>
                <a:effectLst/>
                <a:uLnTx/>
                <a:uFillTx/>
                <a:latin typeface="Cavolini" panose="03000502040302020204" pitchFamily="66" charset="0"/>
                <a:ea typeface="+mn-ea"/>
                <a:cs typeface="Cavolini" panose="03000502040302020204" pitchFamily="66" charset="0"/>
              </a:rPr>
              <a:t>Opening Routine</a:t>
            </a:r>
            <a:endParaRPr kumimoji="0" lang="en-US" sz="2133" b="0" i="0" u="none" strike="noStrike" kern="1200" cap="none" spc="0" normalizeH="0" baseline="0" noProof="0" dirty="0">
              <a:ln>
                <a:noFill/>
              </a:ln>
              <a:solidFill>
                <a:prstClr val="white"/>
              </a:solidFill>
              <a:effectLst/>
              <a:uLnTx/>
              <a:uFillTx/>
              <a:latin typeface="Cavolini" panose="03000502040302020204" pitchFamily="66" charset="0"/>
              <a:ea typeface="+mn-ea"/>
              <a:cs typeface="Cavolini" panose="03000502040302020204" pitchFamily="66" charset="0"/>
            </a:endParaRPr>
          </a:p>
        </p:txBody>
      </p:sp>
      <p:sp>
        <p:nvSpPr>
          <p:cNvPr id="7" name="Rectangle 26">
            <a:extLst>
              <a:ext uri="{FF2B5EF4-FFF2-40B4-BE49-F238E27FC236}">
                <a16:creationId xmlns:a16="http://schemas.microsoft.com/office/drawing/2014/main" id="{2FFE1002-E844-3642-A0B9-10BEEFD39A80}"/>
              </a:ext>
            </a:extLst>
          </p:cNvPr>
          <p:cNvSpPr/>
          <p:nvPr/>
        </p:nvSpPr>
        <p:spPr>
          <a:xfrm>
            <a:off x="200526" y="232206"/>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 xmlns:ask="http://schemas.microsoft.com/office/drawing/2018/sketchyshapes" sd="1219033472">
                  <a:prstGeom prst="rect">
                    <a:avLst/>
                  </a:prstGeom>
                  <ask:type>
                    <ask:lineSketchScribble/>
                  </ask:type>
                </ask:lineSketchStyleProps>
              </a:ext>
            </a:extLst>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4800" b="0" i="0" u="none" strike="noStrike" kern="1200" cap="none" spc="0" normalizeH="0" baseline="0" noProof="0" dirty="0">
                <a:ln>
                  <a:noFill/>
                </a:ln>
                <a:solidFill>
                  <a:prstClr val="black"/>
                </a:solidFill>
                <a:effectLst/>
                <a:uLnTx/>
                <a:uFillTx/>
                <a:latin typeface="Bradley Hand" pitchFamily="2" charset="77"/>
                <a:ea typeface="+mn-ea"/>
                <a:cs typeface="+mn-cs"/>
              </a:rPr>
              <a:t>1</a:t>
            </a:r>
            <a:endParaRPr kumimoji="0" lang="en-US" sz="4800" b="0" i="0" u="none" strike="noStrike" kern="1200" cap="none" spc="0" normalizeH="0" baseline="0" noProof="0" dirty="0">
              <a:ln>
                <a:noFill/>
              </a:ln>
              <a:solidFill>
                <a:prstClr val="black"/>
              </a:solidFill>
              <a:effectLst/>
              <a:uLnTx/>
              <a:uFillTx/>
              <a:latin typeface="Bradley Hand" pitchFamily="2" charset="77"/>
              <a:ea typeface="+mn-ea"/>
              <a:cs typeface="+mn-cs"/>
            </a:endParaRPr>
          </a:p>
        </p:txBody>
      </p:sp>
      <p:sp>
        <p:nvSpPr>
          <p:cNvPr id="8" name="Round Diagonal Corner Rectangle 7">
            <a:extLst>
              <a:ext uri="{FF2B5EF4-FFF2-40B4-BE49-F238E27FC236}">
                <a16:creationId xmlns:a16="http://schemas.microsoft.com/office/drawing/2014/main" id="{BFA02294-7002-6347-BD03-F6D435E893BC}"/>
              </a:ext>
            </a:extLst>
          </p:cNvPr>
          <p:cNvSpPr/>
          <p:nvPr/>
        </p:nvSpPr>
        <p:spPr>
          <a:xfrm>
            <a:off x="97044" y="125104"/>
            <a:ext cx="11997911" cy="6607791"/>
          </a:xfrm>
          <a:prstGeom prst="round2DiagRect">
            <a:avLst/>
          </a:prstGeom>
          <a:noFill/>
          <a:ln w="38100">
            <a:solidFill>
              <a:srgbClr val="9203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614914385"/>
      </p:ext>
    </p:extLst>
  </p:cSld>
  <p:clrMapOvr>
    <a:masterClrMapping/>
  </p:clrMapOvr>
  <p:transition spd="med">
    <p:fade/>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Rectangle 2"/>
          <p:cNvSpPr>
            <a:spLocks noGrp="1" noChangeArrowheads="1"/>
          </p:cNvSpPr>
          <p:nvPr>
            <p:ph type="title"/>
          </p:nvPr>
        </p:nvSpPr>
        <p:spPr>
          <a:xfrm>
            <a:off x="1676400" y="560068"/>
            <a:ext cx="10515600" cy="1325563"/>
          </a:xfrm>
        </p:spPr>
        <p:txBody>
          <a:bodyPr>
            <a:normAutofit/>
          </a:bodyPr>
          <a:lstStyle/>
          <a:p>
            <a:r>
              <a:rPr lang="en-US" sz="4400" b="1" dirty="0" smtClean="0"/>
              <a:t>Which One Doesn’t Belong</a:t>
            </a:r>
            <a:endParaRPr lang="en-US" sz="4400" b="1" dirty="0"/>
          </a:p>
        </p:txBody>
      </p:sp>
      <p:sp>
        <p:nvSpPr>
          <p:cNvPr id="6" name="TextBox 5">
            <a:extLst>
              <a:ext uri="{FF2B5EF4-FFF2-40B4-BE49-F238E27FC236}">
                <a16:creationId xmlns:a16="http://schemas.microsoft.com/office/drawing/2014/main" id="{5426E6A3-570D-9245-B1C4-C4CA4683A894}"/>
              </a:ext>
            </a:extLst>
          </p:cNvPr>
          <p:cNvSpPr txBox="1"/>
          <p:nvPr/>
        </p:nvSpPr>
        <p:spPr>
          <a:xfrm>
            <a:off x="1036958" y="437422"/>
            <a:ext cx="2721527" cy="420564"/>
          </a:xfrm>
          <a:prstGeom prst="rect">
            <a:avLst/>
          </a:prstGeom>
          <a:solidFill>
            <a:srgbClr val="C00000"/>
          </a:solidFill>
          <a:ln w="28575">
            <a:solidFill>
              <a:srgbClr val="920305"/>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33" b="0" i="0" u="none" strike="noStrike" kern="1200" cap="none" spc="0" normalizeH="0" baseline="0" noProof="0" dirty="0" smtClean="0">
                <a:ln>
                  <a:noFill/>
                </a:ln>
                <a:solidFill>
                  <a:prstClr val="white"/>
                </a:solidFill>
                <a:effectLst/>
                <a:uLnTx/>
                <a:uFillTx/>
                <a:latin typeface="Cavolini" panose="03000502040302020204" pitchFamily="66" charset="0"/>
                <a:ea typeface="+mn-ea"/>
                <a:cs typeface="Cavolini" panose="03000502040302020204" pitchFamily="66" charset="0"/>
              </a:rPr>
              <a:t>Work it Out</a:t>
            </a:r>
            <a:endParaRPr kumimoji="0" lang="en-US" sz="2133" b="0" i="0" u="none" strike="noStrike" kern="1200" cap="none" spc="0" normalizeH="0" baseline="0" noProof="0" dirty="0">
              <a:ln>
                <a:noFill/>
              </a:ln>
              <a:solidFill>
                <a:prstClr val="white"/>
              </a:solidFill>
              <a:effectLst/>
              <a:uLnTx/>
              <a:uFillTx/>
              <a:latin typeface="Cavolini" panose="03000502040302020204" pitchFamily="66" charset="0"/>
              <a:ea typeface="+mn-ea"/>
              <a:cs typeface="Cavolini" panose="03000502040302020204" pitchFamily="66" charset="0"/>
            </a:endParaRPr>
          </a:p>
        </p:txBody>
      </p:sp>
      <p:sp>
        <p:nvSpPr>
          <p:cNvPr id="7" name="Rectangle 26">
            <a:extLst>
              <a:ext uri="{FF2B5EF4-FFF2-40B4-BE49-F238E27FC236}">
                <a16:creationId xmlns:a16="http://schemas.microsoft.com/office/drawing/2014/main" id="{2FFE1002-E844-3642-A0B9-10BEEFD39A80}"/>
              </a:ext>
            </a:extLst>
          </p:cNvPr>
          <p:cNvSpPr/>
          <p:nvPr/>
        </p:nvSpPr>
        <p:spPr>
          <a:xfrm>
            <a:off x="200526" y="232206"/>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 xmlns:ask="http://schemas.microsoft.com/office/drawing/2018/sketchyshapes" sd="1219033472">
                  <a:prstGeom prst="rect">
                    <a:avLst/>
                  </a:prstGeom>
                  <ask:type>
                    <ask:lineSketchScribble/>
                  </ask:type>
                </ask:lineSketchStyleProps>
              </a:ext>
            </a:extLst>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 sz="4800" dirty="0">
                <a:solidFill>
                  <a:prstClr val="black"/>
                </a:solidFill>
                <a:latin typeface="Bradley Hand" pitchFamily="2" charset="77"/>
              </a:rPr>
              <a:t>2</a:t>
            </a:r>
            <a:endParaRPr kumimoji="0" lang="en-US" sz="4800" b="0" i="0" u="none" strike="noStrike" kern="1200" cap="none" spc="0" normalizeH="0" baseline="0" noProof="0" dirty="0">
              <a:ln>
                <a:noFill/>
              </a:ln>
              <a:solidFill>
                <a:prstClr val="black"/>
              </a:solidFill>
              <a:effectLst/>
              <a:uLnTx/>
              <a:uFillTx/>
              <a:latin typeface="Bradley Hand" pitchFamily="2" charset="77"/>
              <a:ea typeface="+mn-ea"/>
              <a:cs typeface="+mn-cs"/>
            </a:endParaRPr>
          </a:p>
        </p:txBody>
      </p:sp>
      <p:sp>
        <p:nvSpPr>
          <p:cNvPr id="8" name="Round Diagonal Corner Rectangle 7">
            <a:extLst>
              <a:ext uri="{FF2B5EF4-FFF2-40B4-BE49-F238E27FC236}">
                <a16:creationId xmlns:a16="http://schemas.microsoft.com/office/drawing/2014/main" id="{BFA02294-7002-6347-BD03-F6D435E893BC}"/>
              </a:ext>
            </a:extLst>
          </p:cNvPr>
          <p:cNvSpPr/>
          <p:nvPr/>
        </p:nvSpPr>
        <p:spPr>
          <a:xfrm>
            <a:off x="97044" y="125104"/>
            <a:ext cx="11997911" cy="6607791"/>
          </a:xfrm>
          <a:prstGeom prst="round2DiagRect">
            <a:avLst/>
          </a:prstGeom>
          <a:noFill/>
          <a:ln w="38100">
            <a:solidFill>
              <a:srgbClr val="9203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pic>
        <p:nvPicPr>
          <p:cNvPr id="2" name="Picture 1"/>
          <p:cNvPicPr>
            <a:picLocks noChangeAspect="1"/>
          </p:cNvPicPr>
          <p:nvPr/>
        </p:nvPicPr>
        <p:blipFill>
          <a:blip r:embed="rId3"/>
          <a:stretch>
            <a:fillRect/>
          </a:stretch>
        </p:blipFill>
        <p:spPr>
          <a:xfrm rot="5400000">
            <a:off x="3350722" y="3779441"/>
            <a:ext cx="1457915" cy="2799713"/>
          </a:xfrm>
          <a:prstGeom prst="rect">
            <a:avLst/>
          </a:prstGeom>
        </p:spPr>
      </p:pic>
      <p:pic>
        <p:nvPicPr>
          <p:cNvPr id="3" name="Picture 2"/>
          <p:cNvPicPr>
            <a:picLocks noChangeAspect="1"/>
          </p:cNvPicPr>
          <p:nvPr/>
        </p:nvPicPr>
        <p:blipFill>
          <a:blip r:embed="rId4"/>
          <a:stretch>
            <a:fillRect/>
          </a:stretch>
        </p:blipFill>
        <p:spPr>
          <a:xfrm rot="5400000">
            <a:off x="3260408" y="1575759"/>
            <a:ext cx="1509523" cy="2928732"/>
          </a:xfrm>
          <a:prstGeom prst="rect">
            <a:avLst/>
          </a:prstGeom>
        </p:spPr>
      </p:pic>
      <p:pic>
        <p:nvPicPr>
          <p:cNvPr id="4" name="Picture 3"/>
          <p:cNvPicPr>
            <a:picLocks noChangeAspect="1"/>
          </p:cNvPicPr>
          <p:nvPr/>
        </p:nvPicPr>
        <p:blipFill>
          <a:blip r:embed="rId5"/>
          <a:stretch>
            <a:fillRect/>
          </a:stretch>
        </p:blipFill>
        <p:spPr>
          <a:xfrm rot="5400000">
            <a:off x="6994783" y="3734284"/>
            <a:ext cx="1483719" cy="2864223"/>
          </a:xfrm>
          <a:prstGeom prst="rect">
            <a:avLst/>
          </a:prstGeom>
        </p:spPr>
      </p:pic>
      <p:pic>
        <p:nvPicPr>
          <p:cNvPr id="9" name="Picture 8"/>
          <p:cNvPicPr>
            <a:picLocks noChangeAspect="1"/>
          </p:cNvPicPr>
          <p:nvPr/>
        </p:nvPicPr>
        <p:blipFill>
          <a:blip r:embed="rId6"/>
          <a:stretch>
            <a:fillRect/>
          </a:stretch>
        </p:blipFill>
        <p:spPr>
          <a:xfrm rot="16200000">
            <a:off x="6779800" y="1601563"/>
            <a:ext cx="1432111" cy="2799713"/>
          </a:xfrm>
          <a:prstGeom prst="rect">
            <a:avLst/>
          </a:prstGeom>
        </p:spPr>
      </p:pic>
    </p:spTree>
    <p:extLst>
      <p:ext uri="{BB962C8B-B14F-4D97-AF65-F5344CB8AC3E}">
        <p14:creationId xmlns:p14="http://schemas.microsoft.com/office/powerpoint/2010/main" val="2718332302"/>
      </p:ext>
    </p:extLst>
  </p:cSld>
  <p:clrMapOvr>
    <a:masterClrMapping/>
  </p:clrMapOvr>
  <p:transition spd="med">
    <p:fade/>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Rectangle 2"/>
          <p:cNvSpPr>
            <a:spLocks noGrp="1" noChangeArrowheads="1"/>
          </p:cNvSpPr>
          <p:nvPr>
            <p:ph type="title"/>
          </p:nvPr>
        </p:nvSpPr>
        <p:spPr>
          <a:xfrm>
            <a:off x="6210079" y="-169659"/>
            <a:ext cx="3351832" cy="1325563"/>
          </a:xfrm>
        </p:spPr>
        <p:txBody>
          <a:bodyPr>
            <a:normAutofit/>
          </a:bodyPr>
          <a:lstStyle/>
          <a:p>
            <a:r>
              <a:rPr lang="en-US" sz="4400" b="1" dirty="0" smtClean="0"/>
              <a:t>Making 5!</a:t>
            </a:r>
            <a:endParaRPr lang="en-US" sz="4400" b="1" dirty="0"/>
          </a:p>
        </p:txBody>
      </p:sp>
      <p:sp>
        <p:nvSpPr>
          <p:cNvPr id="6" name="TextBox 5">
            <a:extLst>
              <a:ext uri="{FF2B5EF4-FFF2-40B4-BE49-F238E27FC236}">
                <a16:creationId xmlns:a16="http://schemas.microsoft.com/office/drawing/2014/main" id="{5426E6A3-570D-9245-B1C4-C4CA4683A894}"/>
              </a:ext>
            </a:extLst>
          </p:cNvPr>
          <p:cNvSpPr txBox="1"/>
          <p:nvPr/>
        </p:nvSpPr>
        <p:spPr>
          <a:xfrm>
            <a:off x="1036958" y="437422"/>
            <a:ext cx="2721527" cy="420564"/>
          </a:xfrm>
          <a:prstGeom prst="rect">
            <a:avLst/>
          </a:prstGeom>
          <a:solidFill>
            <a:srgbClr val="C00000"/>
          </a:solidFill>
          <a:ln w="28575">
            <a:solidFill>
              <a:srgbClr val="920305"/>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33" b="0" i="0" u="none" strike="noStrike" kern="1200" cap="none" spc="0" normalizeH="0" baseline="0" noProof="0" dirty="0" smtClean="0">
                <a:ln>
                  <a:noFill/>
                </a:ln>
                <a:solidFill>
                  <a:prstClr val="white"/>
                </a:solidFill>
                <a:effectLst/>
                <a:uLnTx/>
                <a:uFillTx/>
                <a:latin typeface="Cavolini" panose="03000502040302020204" pitchFamily="66" charset="0"/>
                <a:ea typeface="+mn-ea"/>
                <a:cs typeface="Cavolini" panose="03000502040302020204" pitchFamily="66" charset="0"/>
              </a:rPr>
              <a:t>Work it Out</a:t>
            </a:r>
            <a:endParaRPr kumimoji="0" lang="en-US" sz="2133" b="0" i="0" u="none" strike="noStrike" kern="1200" cap="none" spc="0" normalizeH="0" baseline="0" noProof="0" dirty="0">
              <a:ln>
                <a:noFill/>
              </a:ln>
              <a:solidFill>
                <a:prstClr val="white"/>
              </a:solidFill>
              <a:effectLst/>
              <a:uLnTx/>
              <a:uFillTx/>
              <a:latin typeface="Cavolini" panose="03000502040302020204" pitchFamily="66" charset="0"/>
              <a:ea typeface="+mn-ea"/>
              <a:cs typeface="Cavolini" panose="03000502040302020204" pitchFamily="66" charset="0"/>
            </a:endParaRPr>
          </a:p>
        </p:txBody>
      </p:sp>
      <p:sp>
        <p:nvSpPr>
          <p:cNvPr id="7" name="Rectangle 26">
            <a:extLst>
              <a:ext uri="{FF2B5EF4-FFF2-40B4-BE49-F238E27FC236}">
                <a16:creationId xmlns:a16="http://schemas.microsoft.com/office/drawing/2014/main" id="{2FFE1002-E844-3642-A0B9-10BEEFD39A80}"/>
              </a:ext>
            </a:extLst>
          </p:cNvPr>
          <p:cNvSpPr/>
          <p:nvPr/>
        </p:nvSpPr>
        <p:spPr>
          <a:xfrm>
            <a:off x="200526" y="232206"/>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 xmlns:ask="http://schemas.microsoft.com/office/drawing/2018/sketchyshapes" sd="1219033472">
                  <a:prstGeom prst="rect">
                    <a:avLst/>
                  </a:prstGeom>
                  <ask:type>
                    <ask:lineSketchScribble/>
                  </ask:type>
                </ask:lineSketchStyleProps>
              </a:ext>
            </a:extLst>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 sz="4800" dirty="0">
                <a:solidFill>
                  <a:prstClr val="black"/>
                </a:solidFill>
                <a:latin typeface="Bradley Hand" pitchFamily="2" charset="77"/>
              </a:rPr>
              <a:t>2</a:t>
            </a:r>
            <a:endParaRPr kumimoji="0" lang="en-US" sz="4800" b="0" i="0" u="none" strike="noStrike" kern="1200" cap="none" spc="0" normalizeH="0" baseline="0" noProof="0" dirty="0">
              <a:ln>
                <a:noFill/>
              </a:ln>
              <a:solidFill>
                <a:prstClr val="black"/>
              </a:solidFill>
              <a:effectLst/>
              <a:uLnTx/>
              <a:uFillTx/>
              <a:latin typeface="Bradley Hand" pitchFamily="2" charset="77"/>
              <a:ea typeface="+mn-ea"/>
              <a:cs typeface="+mn-cs"/>
            </a:endParaRPr>
          </a:p>
        </p:txBody>
      </p:sp>
      <p:sp>
        <p:nvSpPr>
          <p:cNvPr id="8" name="Round Diagonal Corner Rectangle 7">
            <a:extLst>
              <a:ext uri="{FF2B5EF4-FFF2-40B4-BE49-F238E27FC236}">
                <a16:creationId xmlns:a16="http://schemas.microsoft.com/office/drawing/2014/main" id="{BFA02294-7002-6347-BD03-F6D435E893BC}"/>
              </a:ext>
            </a:extLst>
          </p:cNvPr>
          <p:cNvSpPr/>
          <p:nvPr/>
        </p:nvSpPr>
        <p:spPr>
          <a:xfrm>
            <a:off x="97044" y="125104"/>
            <a:ext cx="11997911" cy="6607791"/>
          </a:xfrm>
          <a:prstGeom prst="round2DiagRect">
            <a:avLst/>
          </a:prstGeom>
          <a:noFill/>
          <a:ln w="38100">
            <a:solidFill>
              <a:srgbClr val="9203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5" name="Cube 4"/>
          <p:cNvSpPr/>
          <p:nvPr/>
        </p:nvSpPr>
        <p:spPr>
          <a:xfrm>
            <a:off x="6034869" y="2783152"/>
            <a:ext cx="1053547" cy="974035"/>
          </a:xfrm>
          <a:prstGeom prst="cube">
            <a:avLst/>
          </a:prstGeom>
          <a:ln>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CA"/>
          </a:p>
        </p:txBody>
      </p:sp>
      <p:sp>
        <p:nvSpPr>
          <p:cNvPr id="11" name="Cube 10"/>
          <p:cNvSpPr/>
          <p:nvPr/>
        </p:nvSpPr>
        <p:spPr>
          <a:xfrm>
            <a:off x="7407366" y="2806324"/>
            <a:ext cx="1053547" cy="974035"/>
          </a:xfrm>
          <a:prstGeom prst="cube">
            <a:avLst/>
          </a:prstGeom>
          <a:ln>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CA"/>
          </a:p>
        </p:txBody>
      </p:sp>
      <p:sp>
        <p:nvSpPr>
          <p:cNvPr id="12" name="Cube 11"/>
          <p:cNvSpPr/>
          <p:nvPr/>
        </p:nvSpPr>
        <p:spPr>
          <a:xfrm>
            <a:off x="3352993" y="2806323"/>
            <a:ext cx="1053547" cy="974035"/>
          </a:xfrm>
          <a:prstGeom prst="cube">
            <a:avLst/>
          </a:prstGeom>
          <a:ln>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CA"/>
          </a:p>
        </p:txBody>
      </p:sp>
      <p:sp>
        <p:nvSpPr>
          <p:cNvPr id="13" name="Cube 12"/>
          <p:cNvSpPr/>
          <p:nvPr/>
        </p:nvSpPr>
        <p:spPr>
          <a:xfrm>
            <a:off x="2012409" y="2746885"/>
            <a:ext cx="1053547" cy="974035"/>
          </a:xfrm>
          <a:prstGeom prst="cube">
            <a:avLst/>
          </a:prstGeom>
          <a:ln>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CA"/>
          </a:p>
        </p:txBody>
      </p:sp>
      <p:sp>
        <p:nvSpPr>
          <p:cNvPr id="14" name="Cube 13"/>
          <p:cNvSpPr/>
          <p:nvPr/>
        </p:nvSpPr>
        <p:spPr>
          <a:xfrm>
            <a:off x="4693931" y="2787718"/>
            <a:ext cx="1053547" cy="974035"/>
          </a:xfrm>
          <a:prstGeom prst="cube">
            <a:avLst/>
          </a:prstGeom>
          <a:ln>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CA"/>
          </a:p>
        </p:txBody>
      </p:sp>
      <p:sp>
        <p:nvSpPr>
          <p:cNvPr id="15" name="Rectangle 2"/>
          <p:cNvSpPr txBox="1">
            <a:spLocks noChangeArrowheads="1"/>
          </p:cNvSpPr>
          <p:nvPr/>
        </p:nvSpPr>
        <p:spPr>
          <a:xfrm>
            <a:off x="952279" y="998475"/>
            <a:ext cx="10515600" cy="1325563"/>
          </a:xfrm>
          <a:prstGeom prst="rect">
            <a:avLst/>
          </a:prstGeom>
        </p:spPr>
        <p:txBody>
          <a:bodyPr vert="horz" lIns="91440" tIns="45720" rIns="91440" bIns="45720" rtlCol="0" anchor="ctr">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smtClean="0"/>
              <a:t>What are the different ways we can put 5 blocks into two groups.</a:t>
            </a:r>
          </a:p>
          <a:p>
            <a:r>
              <a:rPr lang="en-US" b="1" dirty="0" smtClean="0"/>
              <a:t>Find 5 objects in your home, and show how to </a:t>
            </a:r>
            <a:endParaRPr lang="en-US" b="1" dirty="0"/>
          </a:p>
        </p:txBody>
      </p:sp>
      <p:sp>
        <p:nvSpPr>
          <p:cNvPr id="10" name="Oval 9"/>
          <p:cNvSpPr/>
          <p:nvPr/>
        </p:nvSpPr>
        <p:spPr>
          <a:xfrm>
            <a:off x="200526" y="4325035"/>
            <a:ext cx="4733972" cy="204471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Oval 16"/>
          <p:cNvSpPr/>
          <p:nvPr/>
        </p:nvSpPr>
        <p:spPr>
          <a:xfrm>
            <a:off x="6946537" y="4293271"/>
            <a:ext cx="4733972" cy="204471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TextBox 17"/>
          <p:cNvSpPr txBox="1"/>
          <p:nvPr/>
        </p:nvSpPr>
        <p:spPr>
          <a:xfrm>
            <a:off x="5344136" y="5054016"/>
            <a:ext cx="865943" cy="523220"/>
          </a:xfrm>
          <a:prstGeom prst="rect">
            <a:avLst/>
          </a:prstGeom>
          <a:noFill/>
        </p:spPr>
        <p:txBody>
          <a:bodyPr wrap="none" rtlCol="0">
            <a:spAutoFit/>
          </a:bodyPr>
          <a:lstStyle/>
          <a:p>
            <a:r>
              <a:rPr lang="en-CA" sz="2800" b="1" dirty="0" smtClean="0"/>
              <a:t>AND</a:t>
            </a:r>
            <a:endParaRPr lang="en-CA" sz="2800" b="1" dirty="0"/>
          </a:p>
        </p:txBody>
      </p:sp>
      <p:sp>
        <p:nvSpPr>
          <p:cNvPr id="20" name="Rounded Rectangular Callout 19"/>
          <p:cNvSpPr/>
          <p:nvPr/>
        </p:nvSpPr>
        <p:spPr>
          <a:xfrm>
            <a:off x="9561911" y="2651768"/>
            <a:ext cx="2187355" cy="877078"/>
          </a:xfrm>
          <a:prstGeom prst="wedgeRoundRectCallout">
            <a:avLst>
              <a:gd name="adj1" fmla="val -78584"/>
              <a:gd name="adj2" fmla="val 12965"/>
              <a:gd name="adj3" fmla="val 16667"/>
            </a:avLst>
          </a:prstGeom>
          <a:solidFill>
            <a:schemeClr val="accent6">
              <a:lumMod val="40000"/>
              <a:lumOff val="60000"/>
            </a:schemeClr>
          </a:solidFill>
          <a:ln>
            <a:solidFill>
              <a:srgbClr val="92D05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CA" b="1" dirty="0" smtClean="0"/>
              <a:t>Move the blocks to make 5.</a:t>
            </a:r>
            <a:endParaRPr lang="en-CA" b="1" dirty="0"/>
          </a:p>
        </p:txBody>
      </p:sp>
    </p:spTree>
    <p:extLst>
      <p:ext uri="{BB962C8B-B14F-4D97-AF65-F5344CB8AC3E}">
        <p14:creationId xmlns:p14="http://schemas.microsoft.com/office/powerpoint/2010/main" val="3154133441"/>
      </p:ext>
    </p:extLst>
  </p:cSld>
  <p:clrMapOvr>
    <a:masterClrMapping/>
  </p:clrMapOvr>
  <p:transition spd="med">
    <p:fade/>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6">
            <a:extLst>
              <a:ext uri="{FF2B5EF4-FFF2-40B4-BE49-F238E27FC236}">
                <a16:creationId xmlns:a16="http://schemas.microsoft.com/office/drawing/2014/main" id="{2FFE1002-E844-3642-A0B9-10BEEFD39A80}"/>
              </a:ext>
            </a:extLst>
          </p:cNvPr>
          <p:cNvSpPr/>
          <p:nvPr/>
        </p:nvSpPr>
        <p:spPr>
          <a:xfrm>
            <a:off x="200526" y="232206"/>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 xmlns:ask="http://schemas.microsoft.com/office/drawing/2018/sketchyshapes" sd="1219033472">
                  <a:prstGeom prst="rect">
                    <a:avLst/>
                  </a:prstGeom>
                  <ask:type>
                    <ask:lineSketchScribble/>
                  </ask:type>
                </ask:lineSketchStyleProps>
              </a:ext>
            </a:extLst>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 sz="4800" dirty="0">
                <a:solidFill>
                  <a:prstClr val="black"/>
                </a:solidFill>
                <a:latin typeface="Bradley Hand" pitchFamily="2" charset="77"/>
              </a:rPr>
              <a:t>2</a:t>
            </a:r>
            <a:endParaRPr kumimoji="0" lang="en-US" sz="4800" b="0" i="0" u="none" strike="noStrike" kern="1200" cap="none" spc="0" normalizeH="0" baseline="0" noProof="0" dirty="0">
              <a:ln>
                <a:noFill/>
              </a:ln>
              <a:solidFill>
                <a:prstClr val="black"/>
              </a:solidFill>
              <a:effectLst/>
              <a:uLnTx/>
              <a:uFillTx/>
              <a:latin typeface="Bradley Hand" pitchFamily="2" charset="77"/>
              <a:ea typeface="+mn-ea"/>
              <a:cs typeface="+mn-cs"/>
            </a:endParaRPr>
          </a:p>
        </p:txBody>
      </p:sp>
      <p:sp>
        <p:nvSpPr>
          <p:cNvPr id="8" name="Round Diagonal Corner Rectangle 7">
            <a:extLst>
              <a:ext uri="{FF2B5EF4-FFF2-40B4-BE49-F238E27FC236}">
                <a16:creationId xmlns:a16="http://schemas.microsoft.com/office/drawing/2014/main" id="{BFA02294-7002-6347-BD03-F6D435E893BC}"/>
              </a:ext>
            </a:extLst>
          </p:cNvPr>
          <p:cNvSpPr/>
          <p:nvPr/>
        </p:nvSpPr>
        <p:spPr>
          <a:xfrm>
            <a:off x="97044" y="125104"/>
            <a:ext cx="11997911" cy="6607791"/>
          </a:xfrm>
          <a:prstGeom prst="round2DiagRect">
            <a:avLst/>
          </a:prstGeom>
          <a:noFill/>
          <a:ln w="38100">
            <a:solidFill>
              <a:srgbClr val="9203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5" name="Cube 4"/>
          <p:cNvSpPr/>
          <p:nvPr/>
        </p:nvSpPr>
        <p:spPr>
          <a:xfrm>
            <a:off x="3070100" y="1299266"/>
            <a:ext cx="799525" cy="779242"/>
          </a:xfrm>
          <a:prstGeom prst="cube">
            <a:avLst/>
          </a:prstGeom>
          <a:ln>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CA"/>
          </a:p>
        </p:txBody>
      </p:sp>
      <p:sp>
        <p:nvSpPr>
          <p:cNvPr id="11" name="Cube 10"/>
          <p:cNvSpPr/>
          <p:nvPr/>
        </p:nvSpPr>
        <p:spPr>
          <a:xfrm>
            <a:off x="7416371" y="1305647"/>
            <a:ext cx="799525" cy="779242"/>
          </a:xfrm>
          <a:prstGeom prst="cube">
            <a:avLst/>
          </a:prstGeom>
          <a:ln>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CA"/>
          </a:p>
        </p:txBody>
      </p:sp>
      <p:sp>
        <p:nvSpPr>
          <p:cNvPr id="12" name="Cube 11"/>
          <p:cNvSpPr/>
          <p:nvPr/>
        </p:nvSpPr>
        <p:spPr>
          <a:xfrm>
            <a:off x="5296474" y="1299266"/>
            <a:ext cx="799525" cy="779242"/>
          </a:xfrm>
          <a:prstGeom prst="cube">
            <a:avLst/>
          </a:prstGeom>
          <a:ln>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CA"/>
          </a:p>
        </p:txBody>
      </p:sp>
      <p:sp>
        <p:nvSpPr>
          <p:cNvPr id="13" name="Cube 12"/>
          <p:cNvSpPr/>
          <p:nvPr/>
        </p:nvSpPr>
        <p:spPr>
          <a:xfrm>
            <a:off x="4078733" y="1312669"/>
            <a:ext cx="799525" cy="779242"/>
          </a:xfrm>
          <a:prstGeom prst="cube">
            <a:avLst/>
          </a:prstGeom>
          <a:ln>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CA"/>
          </a:p>
        </p:txBody>
      </p:sp>
      <p:sp>
        <p:nvSpPr>
          <p:cNvPr id="14" name="Cube 13"/>
          <p:cNvSpPr/>
          <p:nvPr/>
        </p:nvSpPr>
        <p:spPr>
          <a:xfrm>
            <a:off x="6358767" y="1277955"/>
            <a:ext cx="799525" cy="779242"/>
          </a:xfrm>
          <a:prstGeom prst="cube">
            <a:avLst/>
          </a:prstGeom>
          <a:ln>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CA"/>
          </a:p>
        </p:txBody>
      </p:sp>
      <p:sp>
        <p:nvSpPr>
          <p:cNvPr id="15" name="Rectangle 2"/>
          <p:cNvSpPr txBox="1">
            <a:spLocks noChangeArrowheads="1"/>
          </p:cNvSpPr>
          <p:nvPr/>
        </p:nvSpPr>
        <p:spPr>
          <a:xfrm>
            <a:off x="4594917" y="89784"/>
            <a:ext cx="644243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smtClean="0"/>
              <a:t>Find all the ways to make 5!</a:t>
            </a:r>
          </a:p>
        </p:txBody>
      </p:sp>
      <p:sp>
        <p:nvSpPr>
          <p:cNvPr id="3" name="Rounded Rectangle 2"/>
          <p:cNvSpPr/>
          <p:nvPr/>
        </p:nvSpPr>
        <p:spPr>
          <a:xfrm>
            <a:off x="304967" y="2829353"/>
            <a:ext cx="4740059" cy="1630017"/>
          </a:xfrm>
          <a:prstGeom prst="roundRect">
            <a:avLst/>
          </a:prstGeom>
          <a:noFill/>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CA"/>
          </a:p>
        </p:txBody>
      </p:sp>
      <p:sp>
        <p:nvSpPr>
          <p:cNvPr id="18" name="Rounded Rectangle 17"/>
          <p:cNvSpPr/>
          <p:nvPr/>
        </p:nvSpPr>
        <p:spPr>
          <a:xfrm>
            <a:off x="6736893" y="2735892"/>
            <a:ext cx="4740059" cy="1630017"/>
          </a:xfrm>
          <a:prstGeom prst="roundRect">
            <a:avLst/>
          </a:prstGeom>
          <a:noFill/>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CA"/>
          </a:p>
        </p:txBody>
      </p:sp>
      <p:sp>
        <p:nvSpPr>
          <p:cNvPr id="19" name="Rounded Rectangle 18"/>
          <p:cNvSpPr/>
          <p:nvPr/>
        </p:nvSpPr>
        <p:spPr>
          <a:xfrm>
            <a:off x="315743" y="4775552"/>
            <a:ext cx="4740059" cy="1630017"/>
          </a:xfrm>
          <a:prstGeom prst="roundRect">
            <a:avLst/>
          </a:prstGeom>
          <a:noFill/>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CA"/>
          </a:p>
        </p:txBody>
      </p:sp>
      <p:sp>
        <p:nvSpPr>
          <p:cNvPr id="20" name="Rounded Rectangle 19"/>
          <p:cNvSpPr/>
          <p:nvPr/>
        </p:nvSpPr>
        <p:spPr>
          <a:xfrm>
            <a:off x="6836248" y="4871445"/>
            <a:ext cx="4740059" cy="1630017"/>
          </a:xfrm>
          <a:prstGeom prst="roundRect">
            <a:avLst/>
          </a:prstGeom>
          <a:noFill/>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CA"/>
          </a:p>
        </p:txBody>
      </p:sp>
      <p:sp>
        <p:nvSpPr>
          <p:cNvPr id="21" name="Cube 20"/>
          <p:cNvSpPr/>
          <p:nvPr/>
        </p:nvSpPr>
        <p:spPr>
          <a:xfrm>
            <a:off x="5286158" y="1299266"/>
            <a:ext cx="799525" cy="779242"/>
          </a:xfrm>
          <a:prstGeom prst="cube">
            <a:avLst/>
          </a:prstGeom>
          <a:ln>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CA"/>
          </a:p>
        </p:txBody>
      </p:sp>
      <p:sp>
        <p:nvSpPr>
          <p:cNvPr id="22" name="Cube 21"/>
          <p:cNvSpPr/>
          <p:nvPr/>
        </p:nvSpPr>
        <p:spPr>
          <a:xfrm>
            <a:off x="6377289" y="1277955"/>
            <a:ext cx="799525" cy="779242"/>
          </a:xfrm>
          <a:prstGeom prst="cube">
            <a:avLst/>
          </a:prstGeom>
          <a:ln>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CA"/>
          </a:p>
        </p:txBody>
      </p:sp>
      <p:sp>
        <p:nvSpPr>
          <p:cNvPr id="23" name="Cube 22"/>
          <p:cNvSpPr/>
          <p:nvPr/>
        </p:nvSpPr>
        <p:spPr>
          <a:xfrm>
            <a:off x="7426687" y="1299266"/>
            <a:ext cx="799525" cy="779242"/>
          </a:xfrm>
          <a:prstGeom prst="cube">
            <a:avLst/>
          </a:prstGeom>
          <a:ln>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CA"/>
          </a:p>
        </p:txBody>
      </p:sp>
      <p:sp>
        <p:nvSpPr>
          <p:cNvPr id="24" name="Cube 23"/>
          <p:cNvSpPr/>
          <p:nvPr/>
        </p:nvSpPr>
        <p:spPr>
          <a:xfrm>
            <a:off x="3100685" y="1292635"/>
            <a:ext cx="799525" cy="779242"/>
          </a:xfrm>
          <a:prstGeom prst="cube">
            <a:avLst/>
          </a:prstGeom>
          <a:ln>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CA"/>
          </a:p>
        </p:txBody>
      </p:sp>
      <p:sp>
        <p:nvSpPr>
          <p:cNvPr id="25" name="Cube 24"/>
          <p:cNvSpPr/>
          <p:nvPr/>
        </p:nvSpPr>
        <p:spPr>
          <a:xfrm>
            <a:off x="4109318" y="1305998"/>
            <a:ext cx="799525" cy="779242"/>
          </a:xfrm>
          <a:prstGeom prst="cube">
            <a:avLst/>
          </a:prstGeom>
          <a:ln>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CA"/>
          </a:p>
        </p:txBody>
      </p:sp>
      <p:sp>
        <p:nvSpPr>
          <p:cNvPr id="4" name="TextBox 3"/>
          <p:cNvSpPr txBox="1"/>
          <p:nvPr/>
        </p:nvSpPr>
        <p:spPr>
          <a:xfrm>
            <a:off x="5252948" y="3289291"/>
            <a:ext cx="865943" cy="523220"/>
          </a:xfrm>
          <a:prstGeom prst="rect">
            <a:avLst/>
          </a:prstGeom>
          <a:noFill/>
        </p:spPr>
        <p:txBody>
          <a:bodyPr wrap="none" rtlCol="0">
            <a:spAutoFit/>
          </a:bodyPr>
          <a:lstStyle/>
          <a:p>
            <a:r>
              <a:rPr lang="en-CA" sz="2800" b="1" dirty="0" smtClean="0"/>
              <a:t>AND</a:t>
            </a:r>
            <a:endParaRPr lang="en-CA" sz="2800" b="1" dirty="0"/>
          </a:p>
        </p:txBody>
      </p:sp>
      <p:sp>
        <p:nvSpPr>
          <p:cNvPr id="26" name="TextBox 25"/>
          <p:cNvSpPr txBox="1"/>
          <p:nvPr/>
        </p:nvSpPr>
        <p:spPr>
          <a:xfrm>
            <a:off x="5312825" y="5328950"/>
            <a:ext cx="865943" cy="523220"/>
          </a:xfrm>
          <a:prstGeom prst="rect">
            <a:avLst/>
          </a:prstGeom>
          <a:noFill/>
        </p:spPr>
        <p:txBody>
          <a:bodyPr wrap="none" rtlCol="0">
            <a:spAutoFit/>
          </a:bodyPr>
          <a:lstStyle/>
          <a:p>
            <a:r>
              <a:rPr lang="en-CA" sz="2800" b="1" dirty="0" smtClean="0"/>
              <a:t>AND</a:t>
            </a:r>
            <a:endParaRPr lang="en-CA" sz="2800" b="1" dirty="0"/>
          </a:p>
        </p:txBody>
      </p:sp>
      <p:sp>
        <p:nvSpPr>
          <p:cNvPr id="27" name="TextBox 26">
            <a:extLst>
              <a:ext uri="{FF2B5EF4-FFF2-40B4-BE49-F238E27FC236}">
                <a16:creationId xmlns:a16="http://schemas.microsoft.com/office/drawing/2014/main" id="{5426E6A3-570D-9245-B1C4-C4CA4683A894}"/>
              </a:ext>
            </a:extLst>
          </p:cNvPr>
          <p:cNvSpPr txBox="1"/>
          <p:nvPr/>
        </p:nvSpPr>
        <p:spPr>
          <a:xfrm>
            <a:off x="1036958" y="232206"/>
            <a:ext cx="2721527" cy="748795"/>
          </a:xfrm>
          <a:prstGeom prst="rect">
            <a:avLst/>
          </a:prstGeom>
          <a:solidFill>
            <a:srgbClr val="C00000"/>
          </a:solidFill>
          <a:ln w="28575">
            <a:solidFill>
              <a:srgbClr val="920305"/>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33" b="0" i="0" u="none" strike="noStrike" kern="1200" cap="none" spc="0" normalizeH="0" baseline="0" noProof="0" dirty="0" smtClean="0">
                <a:ln>
                  <a:noFill/>
                </a:ln>
                <a:solidFill>
                  <a:prstClr val="white"/>
                </a:solidFill>
                <a:effectLst/>
                <a:uLnTx/>
                <a:uFillTx/>
                <a:latin typeface="Cavolini" panose="03000502040302020204" pitchFamily="66" charset="0"/>
                <a:ea typeface="+mn-ea"/>
                <a:cs typeface="Cavolini" panose="03000502040302020204" pitchFamily="66" charset="0"/>
              </a:rPr>
              <a:t>Debrief and</a:t>
            </a:r>
            <a:r>
              <a:rPr kumimoji="0" lang="en-US" sz="2133" b="0" i="0" u="none" strike="noStrike" kern="1200" cap="none" spc="0" normalizeH="0" noProof="0" dirty="0" smtClean="0">
                <a:ln>
                  <a:noFill/>
                </a:ln>
                <a:solidFill>
                  <a:prstClr val="white"/>
                </a:solidFill>
                <a:effectLst/>
                <a:uLnTx/>
                <a:uFillTx/>
                <a:latin typeface="Cavolini" panose="03000502040302020204" pitchFamily="66" charset="0"/>
                <a:ea typeface="+mn-ea"/>
                <a:cs typeface="Cavolini" panose="03000502040302020204" pitchFamily="66" charset="0"/>
              </a:rPr>
              <a:t> Consolidation</a:t>
            </a:r>
            <a:endParaRPr kumimoji="0" lang="en-US" sz="2133" b="0" i="0" u="none" strike="noStrike" kern="1200" cap="none" spc="0" normalizeH="0" baseline="0" noProof="0" dirty="0">
              <a:ln>
                <a:noFill/>
              </a:ln>
              <a:solidFill>
                <a:prstClr val="white"/>
              </a:solidFill>
              <a:effectLst/>
              <a:uLnTx/>
              <a:uFillTx/>
              <a:latin typeface="Cavolini" panose="03000502040302020204" pitchFamily="66" charset="0"/>
              <a:ea typeface="+mn-ea"/>
              <a:cs typeface="Cavolini" panose="03000502040302020204" pitchFamily="66" charset="0"/>
            </a:endParaRPr>
          </a:p>
        </p:txBody>
      </p:sp>
      <p:sp>
        <p:nvSpPr>
          <p:cNvPr id="28" name="Rounded Rectangular Callout 27"/>
          <p:cNvSpPr/>
          <p:nvPr/>
        </p:nvSpPr>
        <p:spPr>
          <a:xfrm>
            <a:off x="9227311" y="1312669"/>
            <a:ext cx="2187355" cy="877078"/>
          </a:xfrm>
          <a:prstGeom prst="wedgeRoundRectCallout">
            <a:avLst>
              <a:gd name="adj1" fmla="val -78584"/>
              <a:gd name="adj2" fmla="val 12965"/>
              <a:gd name="adj3" fmla="val 16667"/>
            </a:avLst>
          </a:prstGeom>
          <a:solidFill>
            <a:schemeClr val="accent6">
              <a:lumMod val="40000"/>
              <a:lumOff val="60000"/>
            </a:schemeClr>
          </a:solidFill>
          <a:ln>
            <a:solidFill>
              <a:srgbClr val="92D05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CA" b="1" dirty="0" smtClean="0"/>
              <a:t>Move the blocks to make 5.</a:t>
            </a:r>
            <a:endParaRPr lang="en-CA" b="1" dirty="0"/>
          </a:p>
        </p:txBody>
      </p:sp>
    </p:spTree>
    <p:extLst>
      <p:ext uri="{BB962C8B-B14F-4D97-AF65-F5344CB8AC3E}">
        <p14:creationId xmlns:p14="http://schemas.microsoft.com/office/powerpoint/2010/main" val="920531406"/>
      </p:ext>
    </p:extLst>
  </p:cSld>
  <p:clrMapOvr>
    <a:masterClrMapping/>
  </p:clrMapOvr>
  <p:transition spd="med">
    <p:fade/>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6">
            <a:extLst>
              <a:ext uri="{FF2B5EF4-FFF2-40B4-BE49-F238E27FC236}">
                <a16:creationId xmlns:a16="http://schemas.microsoft.com/office/drawing/2014/main" id="{2FFE1002-E844-3642-A0B9-10BEEFD39A80}"/>
              </a:ext>
            </a:extLst>
          </p:cNvPr>
          <p:cNvSpPr/>
          <p:nvPr/>
        </p:nvSpPr>
        <p:spPr>
          <a:xfrm>
            <a:off x="200526" y="232206"/>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 xmlns:ask="http://schemas.microsoft.com/office/drawing/2018/sketchyshapes" sd="1219033472">
                  <a:prstGeom prst="rect">
                    <a:avLst/>
                  </a:prstGeom>
                  <ask:type>
                    <ask:lineSketchScribble/>
                  </ask:type>
                </ask:lineSketchStyleProps>
              </a:ext>
            </a:extLst>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 sz="4800" dirty="0">
                <a:solidFill>
                  <a:prstClr val="black"/>
                </a:solidFill>
                <a:latin typeface="Bradley Hand" pitchFamily="2" charset="77"/>
              </a:rPr>
              <a:t>2</a:t>
            </a:r>
            <a:endParaRPr kumimoji="0" lang="en-US" sz="4800" b="0" i="0" u="none" strike="noStrike" kern="1200" cap="none" spc="0" normalizeH="0" baseline="0" noProof="0" dirty="0">
              <a:ln>
                <a:noFill/>
              </a:ln>
              <a:solidFill>
                <a:prstClr val="black"/>
              </a:solidFill>
              <a:effectLst/>
              <a:uLnTx/>
              <a:uFillTx/>
              <a:latin typeface="Bradley Hand" pitchFamily="2" charset="77"/>
              <a:ea typeface="+mn-ea"/>
              <a:cs typeface="+mn-cs"/>
            </a:endParaRPr>
          </a:p>
        </p:txBody>
      </p:sp>
      <p:sp>
        <p:nvSpPr>
          <p:cNvPr id="8" name="Round Diagonal Corner Rectangle 7">
            <a:extLst>
              <a:ext uri="{FF2B5EF4-FFF2-40B4-BE49-F238E27FC236}">
                <a16:creationId xmlns:a16="http://schemas.microsoft.com/office/drawing/2014/main" id="{BFA02294-7002-6347-BD03-F6D435E893BC}"/>
              </a:ext>
            </a:extLst>
          </p:cNvPr>
          <p:cNvSpPr/>
          <p:nvPr/>
        </p:nvSpPr>
        <p:spPr>
          <a:xfrm>
            <a:off x="97044" y="125104"/>
            <a:ext cx="11997911" cy="6607791"/>
          </a:xfrm>
          <a:prstGeom prst="round2DiagRect">
            <a:avLst/>
          </a:prstGeom>
          <a:noFill/>
          <a:ln w="38100">
            <a:solidFill>
              <a:srgbClr val="9203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5" name="Cube 4"/>
          <p:cNvSpPr/>
          <p:nvPr/>
        </p:nvSpPr>
        <p:spPr>
          <a:xfrm>
            <a:off x="3070100" y="1299266"/>
            <a:ext cx="799525" cy="779242"/>
          </a:xfrm>
          <a:prstGeom prst="cube">
            <a:avLst/>
          </a:prstGeom>
          <a:ln>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CA"/>
          </a:p>
        </p:txBody>
      </p:sp>
      <p:sp>
        <p:nvSpPr>
          <p:cNvPr id="11" name="Cube 10"/>
          <p:cNvSpPr/>
          <p:nvPr/>
        </p:nvSpPr>
        <p:spPr>
          <a:xfrm>
            <a:off x="7416371" y="1305647"/>
            <a:ext cx="799525" cy="779242"/>
          </a:xfrm>
          <a:prstGeom prst="cube">
            <a:avLst/>
          </a:prstGeom>
          <a:ln>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CA"/>
          </a:p>
        </p:txBody>
      </p:sp>
      <p:sp>
        <p:nvSpPr>
          <p:cNvPr id="12" name="Cube 11"/>
          <p:cNvSpPr/>
          <p:nvPr/>
        </p:nvSpPr>
        <p:spPr>
          <a:xfrm>
            <a:off x="5296474" y="1299266"/>
            <a:ext cx="799525" cy="779242"/>
          </a:xfrm>
          <a:prstGeom prst="cube">
            <a:avLst/>
          </a:prstGeom>
          <a:ln>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CA"/>
          </a:p>
        </p:txBody>
      </p:sp>
      <p:sp>
        <p:nvSpPr>
          <p:cNvPr id="13" name="Cube 12"/>
          <p:cNvSpPr/>
          <p:nvPr/>
        </p:nvSpPr>
        <p:spPr>
          <a:xfrm>
            <a:off x="4078733" y="1312669"/>
            <a:ext cx="799525" cy="779242"/>
          </a:xfrm>
          <a:prstGeom prst="cube">
            <a:avLst/>
          </a:prstGeom>
          <a:ln>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CA"/>
          </a:p>
        </p:txBody>
      </p:sp>
      <p:sp>
        <p:nvSpPr>
          <p:cNvPr id="14" name="Cube 13"/>
          <p:cNvSpPr/>
          <p:nvPr/>
        </p:nvSpPr>
        <p:spPr>
          <a:xfrm>
            <a:off x="6358767" y="1277955"/>
            <a:ext cx="799525" cy="779242"/>
          </a:xfrm>
          <a:prstGeom prst="cube">
            <a:avLst/>
          </a:prstGeom>
          <a:ln>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CA"/>
          </a:p>
        </p:txBody>
      </p:sp>
      <p:sp>
        <p:nvSpPr>
          <p:cNvPr id="15" name="Rectangle 2"/>
          <p:cNvSpPr txBox="1">
            <a:spLocks noChangeArrowheads="1"/>
          </p:cNvSpPr>
          <p:nvPr/>
        </p:nvSpPr>
        <p:spPr>
          <a:xfrm>
            <a:off x="4594917" y="89784"/>
            <a:ext cx="644243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smtClean="0"/>
              <a:t>Find all the ways to make 5!</a:t>
            </a:r>
          </a:p>
        </p:txBody>
      </p:sp>
      <p:sp>
        <p:nvSpPr>
          <p:cNvPr id="3" name="Rounded Rectangle 2"/>
          <p:cNvSpPr/>
          <p:nvPr/>
        </p:nvSpPr>
        <p:spPr>
          <a:xfrm>
            <a:off x="304967" y="2829353"/>
            <a:ext cx="4740059" cy="1630017"/>
          </a:xfrm>
          <a:prstGeom prst="roundRect">
            <a:avLst/>
          </a:prstGeom>
          <a:noFill/>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CA"/>
          </a:p>
        </p:txBody>
      </p:sp>
      <p:sp>
        <p:nvSpPr>
          <p:cNvPr id="18" name="Rounded Rectangle 17"/>
          <p:cNvSpPr/>
          <p:nvPr/>
        </p:nvSpPr>
        <p:spPr>
          <a:xfrm>
            <a:off x="6736893" y="2735892"/>
            <a:ext cx="4740059" cy="1630017"/>
          </a:xfrm>
          <a:prstGeom prst="roundRect">
            <a:avLst/>
          </a:prstGeom>
          <a:noFill/>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CA"/>
          </a:p>
        </p:txBody>
      </p:sp>
      <p:sp>
        <p:nvSpPr>
          <p:cNvPr id="19" name="Rounded Rectangle 18"/>
          <p:cNvSpPr/>
          <p:nvPr/>
        </p:nvSpPr>
        <p:spPr>
          <a:xfrm>
            <a:off x="315743" y="4775552"/>
            <a:ext cx="4740059" cy="1630017"/>
          </a:xfrm>
          <a:prstGeom prst="roundRect">
            <a:avLst/>
          </a:prstGeom>
          <a:noFill/>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CA"/>
          </a:p>
        </p:txBody>
      </p:sp>
      <p:sp>
        <p:nvSpPr>
          <p:cNvPr id="20" name="Rounded Rectangle 19"/>
          <p:cNvSpPr/>
          <p:nvPr/>
        </p:nvSpPr>
        <p:spPr>
          <a:xfrm>
            <a:off x="6836248" y="4871445"/>
            <a:ext cx="4740059" cy="1630017"/>
          </a:xfrm>
          <a:prstGeom prst="roundRect">
            <a:avLst/>
          </a:prstGeom>
          <a:noFill/>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CA"/>
          </a:p>
        </p:txBody>
      </p:sp>
      <p:sp>
        <p:nvSpPr>
          <p:cNvPr id="21" name="Cube 20"/>
          <p:cNvSpPr/>
          <p:nvPr/>
        </p:nvSpPr>
        <p:spPr>
          <a:xfrm>
            <a:off x="5286158" y="1299266"/>
            <a:ext cx="799525" cy="779242"/>
          </a:xfrm>
          <a:prstGeom prst="cube">
            <a:avLst/>
          </a:prstGeom>
          <a:ln>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CA"/>
          </a:p>
        </p:txBody>
      </p:sp>
      <p:sp>
        <p:nvSpPr>
          <p:cNvPr id="22" name="Cube 21"/>
          <p:cNvSpPr/>
          <p:nvPr/>
        </p:nvSpPr>
        <p:spPr>
          <a:xfrm>
            <a:off x="6377289" y="1277955"/>
            <a:ext cx="799525" cy="779242"/>
          </a:xfrm>
          <a:prstGeom prst="cube">
            <a:avLst/>
          </a:prstGeom>
          <a:ln>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CA"/>
          </a:p>
        </p:txBody>
      </p:sp>
      <p:sp>
        <p:nvSpPr>
          <p:cNvPr id="23" name="Cube 22"/>
          <p:cNvSpPr/>
          <p:nvPr/>
        </p:nvSpPr>
        <p:spPr>
          <a:xfrm>
            <a:off x="7426687" y="1299266"/>
            <a:ext cx="799525" cy="779242"/>
          </a:xfrm>
          <a:prstGeom prst="cube">
            <a:avLst/>
          </a:prstGeom>
          <a:ln>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CA"/>
          </a:p>
        </p:txBody>
      </p:sp>
      <p:sp>
        <p:nvSpPr>
          <p:cNvPr id="24" name="Cube 23"/>
          <p:cNvSpPr/>
          <p:nvPr/>
        </p:nvSpPr>
        <p:spPr>
          <a:xfrm>
            <a:off x="3100685" y="1292635"/>
            <a:ext cx="799525" cy="779242"/>
          </a:xfrm>
          <a:prstGeom prst="cube">
            <a:avLst/>
          </a:prstGeom>
          <a:ln>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CA"/>
          </a:p>
        </p:txBody>
      </p:sp>
      <p:sp>
        <p:nvSpPr>
          <p:cNvPr id="25" name="Cube 24"/>
          <p:cNvSpPr/>
          <p:nvPr/>
        </p:nvSpPr>
        <p:spPr>
          <a:xfrm>
            <a:off x="4109318" y="1305998"/>
            <a:ext cx="799525" cy="779242"/>
          </a:xfrm>
          <a:prstGeom prst="cube">
            <a:avLst/>
          </a:prstGeom>
          <a:ln>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CA"/>
          </a:p>
        </p:txBody>
      </p:sp>
      <p:sp>
        <p:nvSpPr>
          <p:cNvPr id="4" name="TextBox 3"/>
          <p:cNvSpPr txBox="1"/>
          <p:nvPr/>
        </p:nvSpPr>
        <p:spPr>
          <a:xfrm>
            <a:off x="5252948" y="3289291"/>
            <a:ext cx="865943" cy="523220"/>
          </a:xfrm>
          <a:prstGeom prst="rect">
            <a:avLst/>
          </a:prstGeom>
          <a:noFill/>
        </p:spPr>
        <p:txBody>
          <a:bodyPr wrap="none" rtlCol="0">
            <a:spAutoFit/>
          </a:bodyPr>
          <a:lstStyle/>
          <a:p>
            <a:r>
              <a:rPr lang="en-CA" sz="2800" b="1" dirty="0" smtClean="0"/>
              <a:t>AND</a:t>
            </a:r>
            <a:endParaRPr lang="en-CA" sz="2800" b="1" dirty="0"/>
          </a:p>
        </p:txBody>
      </p:sp>
      <p:sp>
        <p:nvSpPr>
          <p:cNvPr id="26" name="TextBox 25"/>
          <p:cNvSpPr txBox="1"/>
          <p:nvPr/>
        </p:nvSpPr>
        <p:spPr>
          <a:xfrm>
            <a:off x="5312825" y="5328950"/>
            <a:ext cx="865943" cy="523220"/>
          </a:xfrm>
          <a:prstGeom prst="rect">
            <a:avLst/>
          </a:prstGeom>
          <a:noFill/>
        </p:spPr>
        <p:txBody>
          <a:bodyPr wrap="none" rtlCol="0">
            <a:spAutoFit/>
          </a:bodyPr>
          <a:lstStyle/>
          <a:p>
            <a:r>
              <a:rPr lang="en-CA" sz="2800" b="1" dirty="0" smtClean="0"/>
              <a:t>AND</a:t>
            </a:r>
            <a:endParaRPr lang="en-CA" sz="2800" b="1" dirty="0"/>
          </a:p>
        </p:txBody>
      </p:sp>
      <p:sp>
        <p:nvSpPr>
          <p:cNvPr id="27" name="TextBox 26">
            <a:extLst>
              <a:ext uri="{FF2B5EF4-FFF2-40B4-BE49-F238E27FC236}">
                <a16:creationId xmlns:a16="http://schemas.microsoft.com/office/drawing/2014/main" id="{5426E6A3-570D-9245-B1C4-C4CA4683A894}"/>
              </a:ext>
            </a:extLst>
          </p:cNvPr>
          <p:cNvSpPr txBox="1"/>
          <p:nvPr/>
        </p:nvSpPr>
        <p:spPr>
          <a:xfrm>
            <a:off x="1036958" y="232206"/>
            <a:ext cx="2721527" cy="748795"/>
          </a:xfrm>
          <a:prstGeom prst="rect">
            <a:avLst/>
          </a:prstGeom>
          <a:solidFill>
            <a:srgbClr val="C00000"/>
          </a:solidFill>
          <a:ln w="28575">
            <a:solidFill>
              <a:srgbClr val="920305"/>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33" b="0" i="0" u="none" strike="noStrike" kern="1200" cap="none" spc="0" normalizeH="0" baseline="0" noProof="0" dirty="0" smtClean="0">
                <a:ln>
                  <a:noFill/>
                </a:ln>
                <a:solidFill>
                  <a:prstClr val="white"/>
                </a:solidFill>
                <a:effectLst/>
                <a:uLnTx/>
                <a:uFillTx/>
                <a:latin typeface="Cavolini" panose="03000502040302020204" pitchFamily="66" charset="0"/>
                <a:ea typeface="+mn-ea"/>
                <a:cs typeface="Cavolini" panose="03000502040302020204" pitchFamily="66" charset="0"/>
              </a:rPr>
              <a:t>Debrief and</a:t>
            </a:r>
            <a:r>
              <a:rPr kumimoji="0" lang="en-US" sz="2133" b="0" i="0" u="none" strike="noStrike" kern="1200" cap="none" spc="0" normalizeH="0" noProof="0" dirty="0" smtClean="0">
                <a:ln>
                  <a:noFill/>
                </a:ln>
                <a:solidFill>
                  <a:prstClr val="white"/>
                </a:solidFill>
                <a:effectLst/>
                <a:uLnTx/>
                <a:uFillTx/>
                <a:latin typeface="Cavolini" panose="03000502040302020204" pitchFamily="66" charset="0"/>
                <a:ea typeface="+mn-ea"/>
                <a:cs typeface="Cavolini" panose="03000502040302020204" pitchFamily="66" charset="0"/>
              </a:rPr>
              <a:t> Consolidation</a:t>
            </a:r>
            <a:endParaRPr kumimoji="0" lang="en-US" sz="2133" b="0" i="0" u="none" strike="noStrike" kern="1200" cap="none" spc="0" normalizeH="0" baseline="0" noProof="0" dirty="0">
              <a:ln>
                <a:noFill/>
              </a:ln>
              <a:solidFill>
                <a:prstClr val="white"/>
              </a:solidFill>
              <a:effectLst/>
              <a:uLnTx/>
              <a:uFillTx/>
              <a:latin typeface="Cavolini" panose="03000502040302020204" pitchFamily="66" charset="0"/>
              <a:ea typeface="+mn-ea"/>
              <a:cs typeface="Cavolini" panose="03000502040302020204" pitchFamily="66" charset="0"/>
            </a:endParaRPr>
          </a:p>
        </p:txBody>
      </p:sp>
      <p:sp>
        <p:nvSpPr>
          <p:cNvPr id="28" name="Rounded Rectangular Callout 27"/>
          <p:cNvSpPr/>
          <p:nvPr/>
        </p:nvSpPr>
        <p:spPr>
          <a:xfrm>
            <a:off x="9066906" y="1241599"/>
            <a:ext cx="2187355" cy="877078"/>
          </a:xfrm>
          <a:prstGeom prst="wedgeRoundRectCallout">
            <a:avLst>
              <a:gd name="adj1" fmla="val -78584"/>
              <a:gd name="adj2" fmla="val 12965"/>
              <a:gd name="adj3" fmla="val 16667"/>
            </a:avLst>
          </a:prstGeom>
          <a:solidFill>
            <a:schemeClr val="accent6">
              <a:lumMod val="40000"/>
              <a:lumOff val="60000"/>
            </a:schemeClr>
          </a:solidFill>
          <a:ln>
            <a:solidFill>
              <a:srgbClr val="92D05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CA" b="1" dirty="0" smtClean="0"/>
              <a:t>Move the blocks to make 5.</a:t>
            </a:r>
            <a:endParaRPr lang="en-CA" b="1" dirty="0"/>
          </a:p>
        </p:txBody>
      </p:sp>
    </p:spTree>
    <p:extLst>
      <p:ext uri="{BB962C8B-B14F-4D97-AF65-F5344CB8AC3E}">
        <p14:creationId xmlns:p14="http://schemas.microsoft.com/office/powerpoint/2010/main" val="2005527900"/>
      </p:ext>
    </p:extLst>
  </p:cSld>
  <p:clrMapOvr>
    <a:masterClrMapping/>
  </p:clrMapOvr>
  <p:transition spd="med">
    <p:fade/>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6">
            <a:extLst>
              <a:ext uri="{FF2B5EF4-FFF2-40B4-BE49-F238E27FC236}">
                <a16:creationId xmlns:a16="http://schemas.microsoft.com/office/drawing/2014/main" id="{2FFE1002-E844-3642-A0B9-10BEEFD39A80}"/>
              </a:ext>
            </a:extLst>
          </p:cNvPr>
          <p:cNvSpPr/>
          <p:nvPr/>
        </p:nvSpPr>
        <p:spPr>
          <a:xfrm>
            <a:off x="200526" y="232206"/>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 xmlns:ask="http://schemas.microsoft.com/office/drawing/2018/sketchyshapes" sd="1219033472">
                  <a:prstGeom prst="rect">
                    <a:avLst/>
                  </a:prstGeom>
                  <ask:type>
                    <ask:lineSketchScribble/>
                  </ask:type>
                </ask:lineSketchStyleProps>
              </a:ext>
            </a:extLst>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 sz="4800" dirty="0">
                <a:solidFill>
                  <a:prstClr val="black"/>
                </a:solidFill>
                <a:latin typeface="Bradley Hand" pitchFamily="2" charset="77"/>
              </a:rPr>
              <a:t>2</a:t>
            </a:r>
            <a:endParaRPr kumimoji="0" lang="en-US" sz="4800" b="0" i="0" u="none" strike="noStrike" kern="1200" cap="none" spc="0" normalizeH="0" baseline="0" noProof="0" dirty="0">
              <a:ln>
                <a:noFill/>
              </a:ln>
              <a:solidFill>
                <a:prstClr val="black"/>
              </a:solidFill>
              <a:effectLst/>
              <a:uLnTx/>
              <a:uFillTx/>
              <a:latin typeface="Bradley Hand" pitchFamily="2" charset="77"/>
              <a:ea typeface="+mn-ea"/>
              <a:cs typeface="+mn-cs"/>
            </a:endParaRPr>
          </a:p>
        </p:txBody>
      </p:sp>
      <p:sp>
        <p:nvSpPr>
          <p:cNvPr id="8" name="Round Diagonal Corner Rectangle 7">
            <a:extLst>
              <a:ext uri="{FF2B5EF4-FFF2-40B4-BE49-F238E27FC236}">
                <a16:creationId xmlns:a16="http://schemas.microsoft.com/office/drawing/2014/main" id="{BFA02294-7002-6347-BD03-F6D435E893BC}"/>
              </a:ext>
            </a:extLst>
          </p:cNvPr>
          <p:cNvSpPr/>
          <p:nvPr/>
        </p:nvSpPr>
        <p:spPr>
          <a:xfrm>
            <a:off x="97044" y="125104"/>
            <a:ext cx="11997911" cy="6607791"/>
          </a:xfrm>
          <a:prstGeom prst="round2DiagRect">
            <a:avLst/>
          </a:prstGeom>
          <a:noFill/>
          <a:ln w="38100">
            <a:solidFill>
              <a:srgbClr val="9203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5" name="Cube 4"/>
          <p:cNvSpPr/>
          <p:nvPr/>
        </p:nvSpPr>
        <p:spPr>
          <a:xfrm>
            <a:off x="3070100" y="1299266"/>
            <a:ext cx="799525" cy="779242"/>
          </a:xfrm>
          <a:prstGeom prst="cube">
            <a:avLst/>
          </a:prstGeom>
          <a:ln>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CA"/>
          </a:p>
        </p:txBody>
      </p:sp>
      <p:sp>
        <p:nvSpPr>
          <p:cNvPr id="11" name="Cube 10"/>
          <p:cNvSpPr/>
          <p:nvPr/>
        </p:nvSpPr>
        <p:spPr>
          <a:xfrm>
            <a:off x="7416371" y="1305647"/>
            <a:ext cx="799525" cy="779242"/>
          </a:xfrm>
          <a:prstGeom prst="cube">
            <a:avLst/>
          </a:prstGeom>
          <a:ln>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CA"/>
          </a:p>
        </p:txBody>
      </p:sp>
      <p:sp>
        <p:nvSpPr>
          <p:cNvPr id="12" name="Cube 11"/>
          <p:cNvSpPr/>
          <p:nvPr/>
        </p:nvSpPr>
        <p:spPr>
          <a:xfrm>
            <a:off x="5296474" y="1299266"/>
            <a:ext cx="799525" cy="779242"/>
          </a:xfrm>
          <a:prstGeom prst="cube">
            <a:avLst/>
          </a:prstGeom>
          <a:ln>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CA"/>
          </a:p>
        </p:txBody>
      </p:sp>
      <p:sp>
        <p:nvSpPr>
          <p:cNvPr id="13" name="Cube 12"/>
          <p:cNvSpPr/>
          <p:nvPr/>
        </p:nvSpPr>
        <p:spPr>
          <a:xfrm>
            <a:off x="4078733" y="1312669"/>
            <a:ext cx="799525" cy="779242"/>
          </a:xfrm>
          <a:prstGeom prst="cube">
            <a:avLst/>
          </a:prstGeom>
          <a:ln>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CA"/>
          </a:p>
        </p:txBody>
      </p:sp>
      <p:sp>
        <p:nvSpPr>
          <p:cNvPr id="14" name="Cube 13"/>
          <p:cNvSpPr/>
          <p:nvPr/>
        </p:nvSpPr>
        <p:spPr>
          <a:xfrm>
            <a:off x="6358767" y="1277955"/>
            <a:ext cx="799525" cy="779242"/>
          </a:xfrm>
          <a:prstGeom prst="cube">
            <a:avLst/>
          </a:prstGeom>
          <a:ln>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CA"/>
          </a:p>
        </p:txBody>
      </p:sp>
      <p:sp>
        <p:nvSpPr>
          <p:cNvPr id="15" name="Rectangle 2"/>
          <p:cNvSpPr txBox="1">
            <a:spLocks noChangeArrowheads="1"/>
          </p:cNvSpPr>
          <p:nvPr/>
        </p:nvSpPr>
        <p:spPr>
          <a:xfrm>
            <a:off x="4594917" y="89784"/>
            <a:ext cx="644243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smtClean="0"/>
              <a:t>Find all the ways to make 5!</a:t>
            </a:r>
          </a:p>
        </p:txBody>
      </p:sp>
      <p:sp>
        <p:nvSpPr>
          <p:cNvPr id="3" name="Rounded Rectangle 2"/>
          <p:cNvSpPr/>
          <p:nvPr/>
        </p:nvSpPr>
        <p:spPr>
          <a:xfrm>
            <a:off x="304967" y="2829353"/>
            <a:ext cx="4740059" cy="1630017"/>
          </a:xfrm>
          <a:prstGeom prst="roundRect">
            <a:avLst/>
          </a:prstGeom>
          <a:noFill/>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CA"/>
          </a:p>
        </p:txBody>
      </p:sp>
      <p:sp>
        <p:nvSpPr>
          <p:cNvPr id="18" name="Rounded Rectangle 17"/>
          <p:cNvSpPr/>
          <p:nvPr/>
        </p:nvSpPr>
        <p:spPr>
          <a:xfrm>
            <a:off x="6736893" y="2735892"/>
            <a:ext cx="4740059" cy="1630017"/>
          </a:xfrm>
          <a:prstGeom prst="roundRect">
            <a:avLst/>
          </a:prstGeom>
          <a:noFill/>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CA"/>
          </a:p>
        </p:txBody>
      </p:sp>
      <p:sp>
        <p:nvSpPr>
          <p:cNvPr id="19" name="Rounded Rectangle 18"/>
          <p:cNvSpPr/>
          <p:nvPr/>
        </p:nvSpPr>
        <p:spPr>
          <a:xfrm>
            <a:off x="315743" y="4775552"/>
            <a:ext cx="4740059" cy="1630017"/>
          </a:xfrm>
          <a:prstGeom prst="roundRect">
            <a:avLst/>
          </a:prstGeom>
          <a:noFill/>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CA"/>
          </a:p>
        </p:txBody>
      </p:sp>
      <p:sp>
        <p:nvSpPr>
          <p:cNvPr id="20" name="Rounded Rectangle 19"/>
          <p:cNvSpPr/>
          <p:nvPr/>
        </p:nvSpPr>
        <p:spPr>
          <a:xfrm>
            <a:off x="6836248" y="4871445"/>
            <a:ext cx="4740059" cy="1630017"/>
          </a:xfrm>
          <a:prstGeom prst="roundRect">
            <a:avLst/>
          </a:prstGeom>
          <a:noFill/>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CA"/>
          </a:p>
        </p:txBody>
      </p:sp>
      <p:sp>
        <p:nvSpPr>
          <p:cNvPr id="21" name="Cube 20"/>
          <p:cNvSpPr/>
          <p:nvPr/>
        </p:nvSpPr>
        <p:spPr>
          <a:xfrm>
            <a:off x="5286158" y="1299266"/>
            <a:ext cx="799525" cy="779242"/>
          </a:xfrm>
          <a:prstGeom prst="cube">
            <a:avLst/>
          </a:prstGeom>
          <a:ln>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CA"/>
          </a:p>
        </p:txBody>
      </p:sp>
      <p:sp>
        <p:nvSpPr>
          <p:cNvPr id="22" name="Cube 21"/>
          <p:cNvSpPr/>
          <p:nvPr/>
        </p:nvSpPr>
        <p:spPr>
          <a:xfrm>
            <a:off x="6377289" y="1277955"/>
            <a:ext cx="799525" cy="779242"/>
          </a:xfrm>
          <a:prstGeom prst="cube">
            <a:avLst/>
          </a:prstGeom>
          <a:ln>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CA"/>
          </a:p>
        </p:txBody>
      </p:sp>
      <p:sp>
        <p:nvSpPr>
          <p:cNvPr id="23" name="Cube 22"/>
          <p:cNvSpPr/>
          <p:nvPr/>
        </p:nvSpPr>
        <p:spPr>
          <a:xfrm>
            <a:off x="7426687" y="1299266"/>
            <a:ext cx="799525" cy="779242"/>
          </a:xfrm>
          <a:prstGeom prst="cube">
            <a:avLst/>
          </a:prstGeom>
          <a:ln>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CA"/>
          </a:p>
        </p:txBody>
      </p:sp>
      <p:sp>
        <p:nvSpPr>
          <p:cNvPr id="24" name="Cube 23"/>
          <p:cNvSpPr/>
          <p:nvPr/>
        </p:nvSpPr>
        <p:spPr>
          <a:xfrm>
            <a:off x="3100685" y="1292635"/>
            <a:ext cx="799525" cy="779242"/>
          </a:xfrm>
          <a:prstGeom prst="cube">
            <a:avLst/>
          </a:prstGeom>
          <a:ln>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CA"/>
          </a:p>
        </p:txBody>
      </p:sp>
      <p:sp>
        <p:nvSpPr>
          <p:cNvPr id="25" name="Cube 24"/>
          <p:cNvSpPr/>
          <p:nvPr/>
        </p:nvSpPr>
        <p:spPr>
          <a:xfrm>
            <a:off x="4109318" y="1305998"/>
            <a:ext cx="799525" cy="779242"/>
          </a:xfrm>
          <a:prstGeom prst="cube">
            <a:avLst/>
          </a:prstGeom>
          <a:ln>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CA"/>
          </a:p>
        </p:txBody>
      </p:sp>
      <p:sp>
        <p:nvSpPr>
          <p:cNvPr id="4" name="TextBox 3"/>
          <p:cNvSpPr txBox="1"/>
          <p:nvPr/>
        </p:nvSpPr>
        <p:spPr>
          <a:xfrm>
            <a:off x="5252948" y="3289291"/>
            <a:ext cx="865943" cy="523220"/>
          </a:xfrm>
          <a:prstGeom prst="rect">
            <a:avLst/>
          </a:prstGeom>
          <a:noFill/>
        </p:spPr>
        <p:txBody>
          <a:bodyPr wrap="none" rtlCol="0">
            <a:spAutoFit/>
          </a:bodyPr>
          <a:lstStyle/>
          <a:p>
            <a:r>
              <a:rPr lang="en-CA" sz="2800" b="1" dirty="0" smtClean="0"/>
              <a:t>AND</a:t>
            </a:r>
            <a:endParaRPr lang="en-CA" sz="2800" b="1" dirty="0"/>
          </a:p>
        </p:txBody>
      </p:sp>
      <p:sp>
        <p:nvSpPr>
          <p:cNvPr id="26" name="TextBox 25"/>
          <p:cNvSpPr txBox="1"/>
          <p:nvPr/>
        </p:nvSpPr>
        <p:spPr>
          <a:xfrm>
            <a:off x="5312825" y="5328950"/>
            <a:ext cx="865943" cy="523220"/>
          </a:xfrm>
          <a:prstGeom prst="rect">
            <a:avLst/>
          </a:prstGeom>
          <a:noFill/>
        </p:spPr>
        <p:txBody>
          <a:bodyPr wrap="none" rtlCol="0">
            <a:spAutoFit/>
          </a:bodyPr>
          <a:lstStyle/>
          <a:p>
            <a:r>
              <a:rPr lang="en-CA" sz="2800" b="1" dirty="0" smtClean="0"/>
              <a:t>AND</a:t>
            </a:r>
            <a:endParaRPr lang="en-CA" sz="2800" b="1" dirty="0"/>
          </a:p>
        </p:txBody>
      </p:sp>
      <p:sp>
        <p:nvSpPr>
          <p:cNvPr id="27" name="TextBox 26">
            <a:extLst>
              <a:ext uri="{FF2B5EF4-FFF2-40B4-BE49-F238E27FC236}">
                <a16:creationId xmlns:a16="http://schemas.microsoft.com/office/drawing/2014/main" id="{5426E6A3-570D-9245-B1C4-C4CA4683A894}"/>
              </a:ext>
            </a:extLst>
          </p:cNvPr>
          <p:cNvSpPr txBox="1"/>
          <p:nvPr/>
        </p:nvSpPr>
        <p:spPr>
          <a:xfrm>
            <a:off x="1036958" y="232206"/>
            <a:ext cx="2721527" cy="748795"/>
          </a:xfrm>
          <a:prstGeom prst="rect">
            <a:avLst/>
          </a:prstGeom>
          <a:solidFill>
            <a:srgbClr val="C00000"/>
          </a:solidFill>
          <a:ln w="28575">
            <a:solidFill>
              <a:srgbClr val="920305"/>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33" b="0" i="0" u="none" strike="noStrike" kern="1200" cap="none" spc="0" normalizeH="0" baseline="0" noProof="0" dirty="0" smtClean="0">
                <a:ln>
                  <a:noFill/>
                </a:ln>
                <a:solidFill>
                  <a:prstClr val="white"/>
                </a:solidFill>
                <a:effectLst/>
                <a:uLnTx/>
                <a:uFillTx/>
                <a:latin typeface="Cavolini" panose="03000502040302020204" pitchFamily="66" charset="0"/>
                <a:ea typeface="+mn-ea"/>
                <a:cs typeface="Cavolini" panose="03000502040302020204" pitchFamily="66" charset="0"/>
              </a:rPr>
              <a:t>Debrief and</a:t>
            </a:r>
            <a:r>
              <a:rPr kumimoji="0" lang="en-US" sz="2133" b="0" i="0" u="none" strike="noStrike" kern="1200" cap="none" spc="0" normalizeH="0" noProof="0" dirty="0" smtClean="0">
                <a:ln>
                  <a:noFill/>
                </a:ln>
                <a:solidFill>
                  <a:prstClr val="white"/>
                </a:solidFill>
                <a:effectLst/>
                <a:uLnTx/>
                <a:uFillTx/>
                <a:latin typeface="Cavolini" panose="03000502040302020204" pitchFamily="66" charset="0"/>
                <a:ea typeface="+mn-ea"/>
                <a:cs typeface="Cavolini" panose="03000502040302020204" pitchFamily="66" charset="0"/>
              </a:rPr>
              <a:t> Consolidation</a:t>
            </a:r>
            <a:endParaRPr kumimoji="0" lang="en-US" sz="2133" b="0" i="0" u="none" strike="noStrike" kern="1200" cap="none" spc="0" normalizeH="0" baseline="0" noProof="0" dirty="0">
              <a:ln>
                <a:noFill/>
              </a:ln>
              <a:solidFill>
                <a:prstClr val="white"/>
              </a:solidFill>
              <a:effectLst/>
              <a:uLnTx/>
              <a:uFillTx/>
              <a:latin typeface="Cavolini" panose="03000502040302020204" pitchFamily="66" charset="0"/>
              <a:ea typeface="+mn-ea"/>
              <a:cs typeface="Cavolini" panose="03000502040302020204" pitchFamily="66" charset="0"/>
            </a:endParaRPr>
          </a:p>
        </p:txBody>
      </p:sp>
      <p:sp>
        <p:nvSpPr>
          <p:cNvPr id="28" name="Rounded Rectangular Callout 27"/>
          <p:cNvSpPr/>
          <p:nvPr/>
        </p:nvSpPr>
        <p:spPr>
          <a:xfrm>
            <a:off x="9206277" y="1214833"/>
            <a:ext cx="2187355" cy="877078"/>
          </a:xfrm>
          <a:prstGeom prst="wedgeRoundRectCallout">
            <a:avLst>
              <a:gd name="adj1" fmla="val -78584"/>
              <a:gd name="adj2" fmla="val 12965"/>
              <a:gd name="adj3" fmla="val 16667"/>
            </a:avLst>
          </a:prstGeom>
          <a:solidFill>
            <a:schemeClr val="accent6">
              <a:lumMod val="40000"/>
              <a:lumOff val="60000"/>
            </a:schemeClr>
          </a:solidFill>
          <a:ln>
            <a:solidFill>
              <a:srgbClr val="92D05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CA" b="1" dirty="0" smtClean="0"/>
              <a:t>Move the blocks to make 5.</a:t>
            </a:r>
            <a:endParaRPr lang="en-CA" b="1" dirty="0"/>
          </a:p>
        </p:txBody>
      </p:sp>
    </p:spTree>
    <p:extLst>
      <p:ext uri="{BB962C8B-B14F-4D97-AF65-F5344CB8AC3E}">
        <p14:creationId xmlns:p14="http://schemas.microsoft.com/office/powerpoint/2010/main" val="3353816299"/>
      </p:ext>
    </p:extLst>
  </p:cSld>
  <p:clrMapOvr>
    <a:masterClrMapping/>
  </p:clrMapOvr>
  <p:transition spd="med">
    <p:fade/>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6">
            <a:extLst>
              <a:ext uri="{FF2B5EF4-FFF2-40B4-BE49-F238E27FC236}">
                <a16:creationId xmlns:a16="http://schemas.microsoft.com/office/drawing/2014/main" id="{2FFE1002-E844-3642-A0B9-10BEEFD39A80}"/>
              </a:ext>
            </a:extLst>
          </p:cNvPr>
          <p:cNvSpPr/>
          <p:nvPr/>
        </p:nvSpPr>
        <p:spPr>
          <a:xfrm>
            <a:off x="200526" y="232206"/>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 xmlns:ask="http://schemas.microsoft.com/office/drawing/2018/sketchyshapes" sd="1219033472">
                  <a:prstGeom prst="rect">
                    <a:avLst/>
                  </a:prstGeom>
                  <ask:type>
                    <ask:lineSketchScribble/>
                  </ask:type>
                </ask:lineSketchStyleProps>
              </a:ext>
            </a:extLst>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 sz="4800" dirty="0">
                <a:solidFill>
                  <a:prstClr val="black"/>
                </a:solidFill>
                <a:latin typeface="Bradley Hand" pitchFamily="2" charset="77"/>
              </a:rPr>
              <a:t>2</a:t>
            </a:r>
            <a:endParaRPr kumimoji="0" lang="en-US" sz="4800" b="0" i="0" u="none" strike="noStrike" kern="1200" cap="none" spc="0" normalizeH="0" baseline="0" noProof="0" dirty="0">
              <a:ln>
                <a:noFill/>
              </a:ln>
              <a:solidFill>
                <a:prstClr val="black"/>
              </a:solidFill>
              <a:effectLst/>
              <a:uLnTx/>
              <a:uFillTx/>
              <a:latin typeface="Bradley Hand" pitchFamily="2" charset="77"/>
              <a:ea typeface="+mn-ea"/>
              <a:cs typeface="+mn-cs"/>
            </a:endParaRPr>
          </a:p>
        </p:txBody>
      </p:sp>
      <p:sp>
        <p:nvSpPr>
          <p:cNvPr id="8" name="Round Diagonal Corner Rectangle 7">
            <a:extLst>
              <a:ext uri="{FF2B5EF4-FFF2-40B4-BE49-F238E27FC236}">
                <a16:creationId xmlns:a16="http://schemas.microsoft.com/office/drawing/2014/main" id="{BFA02294-7002-6347-BD03-F6D435E893BC}"/>
              </a:ext>
            </a:extLst>
          </p:cNvPr>
          <p:cNvSpPr/>
          <p:nvPr/>
        </p:nvSpPr>
        <p:spPr>
          <a:xfrm>
            <a:off x="97044" y="125104"/>
            <a:ext cx="11997911" cy="6607791"/>
          </a:xfrm>
          <a:prstGeom prst="round2DiagRect">
            <a:avLst/>
          </a:prstGeom>
          <a:noFill/>
          <a:ln w="38100">
            <a:solidFill>
              <a:srgbClr val="9203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5" name="Cube 4"/>
          <p:cNvSpPr/>
          <p:nvPr/>
        </p:nvSpPr>
        <p:spPr>
          <a:xfrm>
            <a:off x="3070100" y="1299266"/>
            <a:ext cx="799525" cy="779242"/>
          </a:xfrm>
          <a:prstGeom prst="cube">
            <a:avLst/>
          </a:prstGeom>
          <a:ln>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CA"/>
          </a:p>
        </p:txBody>
      </p:sp>
      <p:sp>
        <p:nvSpPr>
          <p:cNvPr id="11" name="Cube 10"/>
          <p:cNvSpPr/>
          <p:nvPr/>
        </p:nvSpPr>
        <p:spPr>
          <a:xfrm>
            <a:off x="7416371" y="1305647"/>
            <a:ext cx="799525" cy="779242"/>
          </a:xfrm>
          <a:prstGeom prst="cube">
            <a:avLst/>
          </a:prstGeom>
          <a:ln>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CA"/>
          </a:p>
        </p:txBody>
      </p:sp>
      <p:sp>
        <p:nvSpPr>
          <p:cNvPr id="12" name="Cube 11"/>
          <p:cNvSpPr/>
          <p:nvPr/>
        </p:nvSpPr>
        <p:spPr>
          <a:xfrm>
            <a:off x="5296474" y="1299266"/>
            <a:ext cx="799525" cy="779242"/>
          </a:xfrm>
          <a:prstGeom prst="cube">
            <a:avLst/>
          </a:prstGeom>
          <a:ln>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CA"/>
          </a:p>
        </p:txBody>
      </p:sp>
      <p:sp>
        <p:nvSpPr>
          <p:cNvPr id="13" name="Cube 12"/>
          <p:cNvSpPr/>
          <p:nvPr/>
        </p:nvSpPr>
        <p:spPr>
          <a:xfrm>
            <a:off x="4078733" y="1312669"/>
            <a:ext cx="799525" cy="779242"/>
          </a:xfrm>
          <a:prstGeom prst="cube">
            <a:avLst/>
          </a:prstGeom>
          <a:ln>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CA"/>
          </a:p>
        </p:txBody>
      </p:sp>
      <p:sp>
        <p:nvSpPr>
          <p:cNvPr id="14" name="Cube 13"/>
          <p:cNvSpPr/>
          <p:nvPr/>
        </p:nvSpPr>
        <p:spPr>
          <a:xfrm>
            <a:off x="6358767" y="1277955"/>
            <a:ext cx="799525" cy="779242"/>
          </a:xfrm>
          <a:prstGeom prst="cube">
            <a:avLst/>
          </a:prstGeom>
          <a:ln>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CA"/>
          </a:p>
        </p:txBody>
      </p:sp>
      <p:sp>
        <p:nvSpPr>
          <p:cNvPr id="15" name="Rectangle 2"/>
          <p:cNvSpPr txBox="1">
            <a:spLocks noChangeArrowheads="1"/>
          </p:cNvSpPr>
          <p:nvPr/>
        </p:nvSpPr>
        <p:spPr>
          <a:xfrm>
            <a:off x="4594917" y="89784"/>
            <a:ext cx="644243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smtClean="0"/>
              <a:t>Find all the ways to make 5!</a:t>
            </a:r>
          </a:p>
        </p:txBody>
      </p:sp>
      <p:sp>
        <p:nvSpPr>
          <p:cNvPr id="3" name="Rounded Rectangle 2"/>
          <p:cNvSpPr/>
          <p:nvPr/>
        </p:nvSpPr>
        <p:spPr>
          <a:xfrm>
            <a:off x="304967" y="2829353"/>
            <a:ext cx="4740059" cy="1630017"/>
          </a:xfrm>
          <a:prstGeom prst="roundRect">
            <a:avLst/>
          </a:prstGeom>
          <a:noFill/>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CA"/>
          </a:p>
        </p:txBody>
      </p:sp>
      <p:sp>
        <p:nvSpPr>
          <p:cNvPr id="18" name="Rounded Rectangle 17"/>
          <p:cNvSpPr/>
          <p:nvPr/>
        </p:nvSpPr>
        <p:spPr>
          <a:xfrm>
            <a:off x="6736893" y="2735892"/>
            <a:ext cx="4740059" cy="1630017"/>
          </a:xfrm>
          <a:prstGeom prst="roundRect">
            <a:avLst/>
          </a:prstGeom>
          <a:noFill/>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CA"/>
          </a:p>
        </p:txBody>
      </p:sp>
      <p:sp>
        <p:nvSpPr>
          <p:cNvPr id="19" name="Rounded Rectangle 18"/>
          <p:cNvSpPr/>
          <p:nvPr/>
        </p:nvSpPr>
        <p:spPr>
          <a:xfrm>
            <a:off x="315743" y="4775552"/>
            <a:ext cx="4740059" cy="1630017"/>
          </a:xfrm>
          <a:prstGeom prst="roundRect">
            <a:avLst/>
          </a:prstGeom>
          <a:noFill/>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CA"/>
          </a:p>
        </p:txBody>
      </p:sp>
      <p:sp>
        <p:nvSpPr>
          <p:cNvPr id="20" name="Rounded Rectangle 19"/>
          <p:cNvSpPr/>
          <p:nvPr/>
        </p:nvSpPr>
        <p:spPr>
          <a:xfrm>
            <a:off x="6836248" y="4871445"/>
            <a:ext cx="4740059" cy="1630017"/>
          </a:xfrm>
          <a:prstGeom prst="roundRect">
            <a:avLst/>
          </a:prstGeom>
          <a:noFill/>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CA"/>
          </a:p>
        </p:txBody>
      </p:sp>
      <p:sp>
        <p:nvSpPr>
          <p:cNvPr id="21" name="Cube 20"/>
          <p:cNvSpPr/>
          <p:nvPr/>
        </p:nvSpPr>
        <p:spPr>
          <a:xfrm>
            <a:off x="5286158" y="1299266"/>
            <a:ext cx="799525" cy="779242"/>
          </a:xfrm>
          <a:prstGeom prst="cube">
            <a:avLst/>
          </a:prstGeom>
          <a:ln>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CA"/>
          </a:p>
        </p:txBody>
      </p:sp>
      <p:sp>
        <p:nvSpPr>
          <p:cNvPr id="22" name="Cube 21"/>
          <p:cNvSpPr/>
          <p:nvPr/>
        </p:nvSpPr>
        <p:spPr>
          <a:xfrm>
            <a:off x="6377289" y="1277955"/>
            <a:ext cx="799525" cy="779242"/>
          </a:xfrm>
          <a:prstGeom prst="cube">
            <a:avLst/>
          </a:prstGeom>
          <a:ln>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CA"/>
          </a:p>
        </p:txBody>
      </p:sp>
      <p:sp>
        <p:nvSpPr>
          <p:cNvPr id="23" name="Cube 22"/>
          <p:cNvSpPr/>
          <p:nvPr/>
        </p:nvSpPr>
        <p:spPr>
          <a:xfrm>
            <a:off x="7426687" y="1299266"/>
            <a:ext cx="799525" cy="779242"/>
          </a:xfrm>
          <a:prstGeom prst="cube">
            <a:avLst/>
          </a:prstGeom>
          <a:ln>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CA"/>
          </a:p>
        </p:txBody>
      </p:sp>
      <p:sp>
        <p:nvSpPr>
          <p:cNvPr id="24" name="Cube 23"/>
          <p:cNvSpPr/>
          <p:nvPr/>
        </p:nvSpPr>
        <p:spPr>
          <a:xfrm>
            <a:off x="3100685" y="1292635"/>
            <a:ext cx="799525" cy="779242"/>
          </a:xfrm>
          <a:prstGeom prst="cube">
            <a:avLst/>
          </a:prstGeom>
          <a:ln>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CA"/>
          </a:p>
        </p:txBody>
      </p:sp>
      <p:sp>
        <p:nvSpPr>
          <p:cNvPr id="25" name="Cube 24"/>
          <p:cNvSpPr/>
          <p:nvPr/>
        </p:nvSpPr>
        <p:spPr>
          <a:xfrm>
            <a:off x="4109318" y="1305998"/>
            <a:ext cx="799525" cy="779242"/>
          </a:xfrm>
          <a:prstGeom prst="cube">
            <a:avLst/>
          </a:prstGeom>
          <a:ln>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CA"/>
          </a:p>
        </p:txBody>
      </p:sp>
      <p:sp>
        <p:nvSpPr>
          <p:cNvPr id="4" name="TextBox 3"/>
          <p:cNvSpPr txBox="1"/>
          <p:nvPr/>
        </p:nvSpPr>
        <p:spPr>
          <a:xfrm>
            <a:off x="5252948" y="3289291"/>
            <a:ext cx="865943" cy="523220"/>
          </a:xfrm>
          <a:prstGeom prst="rect">
            <a:avLst/>
          </a:prstGeom>
          <a:noFill/>
        </p:spPr>
        <p:txBody>
          <a:bodyPr wrap="none" rtlCol="0">
            <a:spAutoFit/>
          </a:bodyPr>
          <a:lstStyle/>
          <a:p>
            <a:r>
              <a:rPr lang="en-CA" sz="2800" b="1" dirty="0" smtClean="0"/>
              <a:t>AND</a:t>
            </a:r>
            <a:endParaRPr lang="en-CA" sz="2800" b="1" dirty="0"/>
          </a:p>
        </p:txBody>
      </p:sp>
      <p:sp>
        <p:nvSpPr>
          <p:cNvPr id="26" name="TextBox 25"/>
          <p:cNvSpPr txBox="1"/>
          <p:nvPr/>
        </p:nvSpPr>
        <p:spPr>
          <a:xfrm>
            <a:off x="5312825" y="5328950"/>
            <a:ext cx="865943" cy="523220"/>
          </a:xfrm>
          <a:prstGeom prst="rect">
            <a:avLst/>
          </a:prstGeom>
          <a:noFill/>
        </p:spPr>
        <p:txBody>
          <a:bodyPr wrap="none" rtlCol="0">
            <a:spAutoFit/>
          </a:bodyPr>
          <a:lstStyle/>
          <a:p>
            <a:r>
              <a:rPr lang="en-CA" sz="2800" b="1" dirty="0" smtClean="0"/>
              <a:t>AND</a:t>
            </a:r>
            <a:endParaRPr lang="en-CA" sz="2800" b="1" dirty="0"/>
          </a:p>
        </p:txBody>
      </p:sp>
      <p:sp>
        <p:nvSpPr>
          <p:cNvPr id="27" name="TextBox 26">
            <a:extLst>
              <a:ext uri="{FF2B5EF4-FFF2-40B4-BE49-F238E27FC236}">
                <a16:creationId xmlns:a16="http://schemas.microsoft.com/office/drawing/2014/main" id="{5426E6A3-570D-9245-B1C4-C4CA4683A894}"/>
              </a:ext>
            </a:extLst>
          </p:cNvPr>
          <p:cNvSpPr txBox="1"/>
          <p:nvPr/>
        </p:nvSpPr>
        <p:spPr>
          <a:xfrm>
            <a:off x="1036958" y="232206"/>
            <a:ext cx="2721527" cy="748795"/>
          </a:xfrm>
          <a:prstGeom prst="rect">
            <a:avLst/>
          </a:prstGeom>
          <a:solidFill>
            <a:srgbClr val="C00000"/>
          </a:solidFill>
          <a:ln w="28575">
            <a:solidFill>
              <a:srgbClr val="920305"/>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33" b="0" i="0" u="none" strike="noStrike" kern="1200" cap="none" spc="0" normalizeH="0" baseline="0" noProof="0" dirty="0" smtClean="0">
                <a:ln>
                  <a:noFill/>
                </a:ln>
                <a:solidFill>
                  <a:prstClr val="white"/>
                </a:solidFill>
                <a:effectLst/>
                <a:uLnTx/>
                <a:uFillTx/>
                <a:latin typeface="Cavolini" panose="03000502040302020204" pitchFamily="66" charset="0"/>
                <a:ea typeface="+mn-ea"/>
                <a:cs typeface="Cavolini" panose="03000502040302020204" pitchFamily="66" charset="0"/>
              </a:rPr>
              <a:t>Debrief and</a:t>
            </a:r>
            <a:r>
              <a:rPr kumimoji="0" lang="en-US" sz="2133" b="0" i="0" u="none" strike="noStrike" kern="1200" cap="none" spc="0" normalizeH="0" noProof="0" dirty="0" smtClean="0">
                <a:ln>
                  <a:noFill/>
                </a:ln>
                <a:solidFill>
                  <a:prstClr val="white"/>
                </a:solidFill>
                <a:effectLst/>
                <a:uLnTx/>
                <a:uFillTx/>
                <a:latin typeface="Cavolini" panose="03000502040302020204" pitchFamily="66" charset="0"/>
                <a:ea typeface="+mn-ea"/>
                <a:cs typeface="Cavolini" panose="03000502040302020204" pitchFamily="66" charset="0"/>
              </a:rPr>
              <a:t> Consolidation</a:t>
            </a:r>
            <a:endParaRPr kumimoji="0" lang="en-US" sz="2133" b="0" i="0" u="none" strike="noStrike" kern="1200" cap="none" spc="0" normalizeH="0" baseline="0" noProof="0" dirty="0">
              <a:ln>
                <a:noFill/>
              </a:ln>
              <a:solidFill>
                <a:prstClr val="white"/>
              </a:solidFill>
              <a:effectLst/>
              <a:uLnTx/>
              <a:uFillTx/>
              <a:latin typeface="Cavolini" panose="03000502040302020204" pitchFamily="66" charset="0"/>
              <a:ea typeface="+mn-ea"/>
              <a:cs typeface="Cavolini" panose="03000502040302020204" pitchFamily="66" charset="0"/>
            </a:endParaRPr>
          </a:p>
        </p:txBody>
      </p:sp>
      <p:sp>
        <p:nvSpPr>
          <p:cNvPr id="28" name="Rounded Rectangular Callout 27"/>
          <p:cNvSpPr/>
          <p:nvPr/>
        </p:nvSpPr>
        <p:spPr>
          <a:xfrm>
            <a:off x="9206277" y="1350160"/>
            <a:ext cx="2187355" cy="877078"/>
          </a:xfrm>
          <a:prstGeom prst="wedgeRoundRectCallout">
            <a:avLst>
              <a:gd name="adj1" fmla="val -78584"/>
              <a:gd name="adj2" fmla="val 12965"/>
              <a:gd name="adj3" fmla="val 16667"/>
            </a:avLst>
          </a:prstGeom>
          <a:solidFill>
            <a:schemeClr val="accent6">
              <a:lumMod val="40000"/>
              <a:lumOff val="60000"/>
            </a:schemeClr>
          </a:solidFill>
          <a:ln>
            <a:solidFill>
              <a:srgbClr val="92D05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CA" b="1" dirty="0" smtClean="0"/>
              <a:t>Move the blocks to make 5.</a:t>
            </a:r>
            <a:endParaRPr lang="en-CA" b="1" dirty="0"/>
          </a:p>
        </p:txBody>
      </p:sp>
    </p:spTree>
    <p:extLst>
      <p:ext uri="{BB962C8B-B14F-4D97-AF65-F5344CB8AC3E}">
        <p14:creationId xmlns:p14="http://schemas.microsoft.com/office/powerpoint/2010/main" val="2006342844"/>
      </p:ext>
    </p:extLst>
  </p:cSld>
  <p:clrMapOvr>
    <a:masterClrMapping/>
  </p:clrMapOvr>
  <p:transition spd="med">
    <p:fade/>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Shape 97"/>
        <p:cNvGrpSpPr/>
        <p:nvPr/>
      </p:nvGrpSpPr>
      <p:grpSpPr>
        <a:xfrm>
          <a:off x="0" y="0"/>
          <a:ext cx="0" cy="0"/>
          <a:chOff x="0" y="0"/>
          <a:chExt cx="0" cy="0"/>
        </a:xfrm>
      </p:grpSpPr>
      <p:sp>
        <p:nvSpPr>
          <p:cNvPr id="3" name="Round Diagonal Corner Rectangle 2">
            <a:extLst>
              <a:ext uri="{FF2B5EF4-FFF2-40B4-BE49-F238E27FC236}">
                <a16:creationId xmlns:a16="http://schemas.microsoft.com/office/drawing/2014/main" id="{BFA02294-7002-6347-BD03-F6D435E893BC}"/>
              </a:ext>
            </a:extLst>
          </p:cNvPr>
          <p:cNvSpPr/>
          <p:nvPr/>
        </p:nvSpPr>
        <p:spPr>
          <a:xfrm>
            <a:off x="245423" y="1132064"/>
            <a:ext cx="3642392" cy="5415521"/>
          </a:xfrm>
          <a:prstGeom prst="round2DiagRect">
            <a:avLst/>
          </a:prstGeom>
          <a:solidFill>
            <a:schemeClr val="bg1"/>
          </a:solidFill>
          <a:ln w="38100">
            <a:solidFill>
              <a:srgbClr val="9203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15" name="Round Diagonal Corner Rectangle 14">
            <a:extLst>
              <a:ext uri="{FF2B5EF4-FFF2-40B4-BE49-F238E27FC236}">
                <a16:creationId xmlns:a16="http://schemas.microsoft.com/office/drawing/2014/main" id="{1E2A18AE-F6CC-6441-99BF-C85193C54F40}"/>
              </a:ext>
            </a:extLst>
          </p:cNvPr>
          <p:cNvSpPr/>
          <p:nvPr/>
        </p:nvSpPr>
        <p:spPr>
          <a:xfrm>
            <a:off x="4375867" y="1049321"/>
            <a:ext cx="3645607" cy="5415521"/>
          </a:xfrm>
          <a:prstGeom prst="round2DiagRect">
            <a:avLst/>
          </a:prstGeom>
          <a:solidFill>
            <a:schemeClr val="bg1"/>
          </a:solidFill>
          <a:ln w="38100">
            <a:solidFill>
              <a:srgbClr val="9203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32" name="Round Diagonal Corner Rectangle 31">
            <a:extLst>
              <a:ext uri="{FF2B5EF4-FFF2-40B4-BE49-F238E27FC236}">
                <a16:creationId xmlns:a16="http://schemas.microsoft.com/office/drawing/2014/main" id="{98FEC0BB-426D-5A4E-81A3-ACA41EDF3BA0}"/>
              </a:ext>
            </a:extLst>
          </p:cNvPr>
          <p:cNvSpPr/>
          <p:nvPr/>
        </p:nvSpPr>
        <p:spPr>
          <a:xfrm>
            <a:off x="8301567" y="886629"/>
            <a:ext cx="3645606" cy="5415521"/>
          </a:xfrm>
          <a:prstGeom prst="round2DiagRect">
            <a:avLst/>
          </a:prstGeom>
          <a:solidFill>
            <a:schemeClr val="bg1"/>
          </a:solidFill>
          <a:ln w="38100">
            <a:solidFill>
              <a:srgbClr val="9203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E7E6E6">
                  <a:lumMod val="50000"/>
                </a:srgbClr>
              </a:solidFill>
              <a:effectLst/>
              <a:uLnTx/>
              <a:uFillTx/>
              <a:latin typeface="Abadi MT Condensed Light" panose="020B0306030101010103" pitchFamily="34" charset="77"/>
              <a:ea typeface="+mn-ea"/>
              <a:cs typeface="+mn-cs"/>
            </a:endParaRPr>
          </a:p>
        </p:txBody>
      </p:sp>
      <p:sp>
        <p:nvSpPr>
          <p:cNvPr id="20" name="TextBox 19">
            <a:extLst>
              <a:ext uri="{FF2B5EF4-FFF2-40B4-BE49-F238E27FC236}">
                <a16:creationId xmlns:a16="http://schemas.microsoft.com/office/drawing/2014/main" id="{92B0D904-8CEB-DB46-BC17-6E9536BB9648}"/>
              </a:ext>
            </a:extLst>
          </p:cNvPr>
          <p:cNvSpPr txBox="1"/>
          <p:nvPr/>
        </p:nvSpPr>
        <p:spPr>
          <a:xfrm>
            <a:off x="8898511" y="1455348"/>
            <a:ext cx="2721527" cy="738664"/>
          </a:xfrm>
          <a:prstGeom prst="rect">
            <a:avLst/>
          </a:prstGeom>
          <a:solidFill>
            <a:srgbClr val="C00000"/>
          </a:solidFill>
          <a:ln w="28575">
            <a:solidFill>
              <a:srgbClr val="920305"/>
            </a:solidFill>
          </a:ln>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a:ln>
                  <a:noFill/>
                </a:ln>
                <a:solidFill>
                  <a:prstClr val="white"/>
                </a:solidFill>
                <a:effectLst/>
                <a:uLnTx/>
                <a:uFillTx/>
                <a:latin typeface="Cavolini"/>
                <a:ea typeface="+mn-ea"/>
                <a:cs typeface="Cavolini"/>
              </a:rPr>
              <a:t>Debrief and Consolidation</a:t>
            </a:r>
          </a:p>
        </p:txBody>
      </p:sp>
      <p:sp>
        <p:nvSpPr>
          <p:cNvPr id="21" name="TextBox 20">
            <a:extLst>
              <a:ext uri="{FF2B5EF4-FFF2-40B4-BE49-F238E27FC236}">
                <a16:creationId xmlns:a16="http://schemas.microsoft.com/office/drawing/2014/main" id="{6A29DAF6-3D2E-0B46-938E-DF6463C6D40D}"/>
              </a:ext>
            </a:extLst>
          </p:cNvPr>
          <p:cNvSpPr txBox="1"/>
          <p:nvPr/>
        </p:nvSpPr>
        <p:spPr>
          <a:xfrm>
            <a:off x="4897711" y="1436665"/>
            <a:ext cx="2721527" cy="420564"/>
          </a:xfrm>
          <a:prstGeom prst="rect">
            <a:avLst/>
          </a:prstGeom>
          <a:solidFill>
            <a:srgbClr val="C00000"/>
          </a:solidFill>
          <a:ln w="28575">
            <a:solidFill>
              <a:srgbClr val="920305"/>
            </a:solidFill>
          </a:ln>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a:ln>
                  <a:noFill/>
                </a:ln>
                <a:solidFill>
                  <a:prstClr val="white"/>
                </a:solidFill>
                <a:effectLst/>
                <a:uLnTx/>
                <a:uFillTx/>
                <a:latin typeface="Cavolini"/>
                <a:ea typeface="+mn-ea"/>
                <a:cs typeface="Cavolini"/>
              </a:rPr>
              <a:t>Work it out!</a:t>
            </a:r>
          </a:p>
        </p:txBody>
      </p:sp>
      <p:sp>
        <p:nvSpPr>
          <p:cNvPr id="22" name="TextBox 21">
            <a:extLst>
              <a:ext uri="{FF2B5EF4-FFF2-40B4-BE49-F238E27FC236}">
                <a16:creationId xmlns:a16="http://schemas.microsoft.com/office/drawing/2014/main" id="{5426E6A3-570D-9245-B1C4-C4CA4683A894}"/>
              </a:ext>
            </a:extLst>
          </p:cNvPr>
          <p:cNvSpPr txBox="1"/>
          <p:nvPr/>
        </p:nvSpPr>
        <p:spPr>
          <a:xfrm>
            <a:off x="754054" y="1474027"/>
            <a:ext cx="2721527" cy="420564"/>
          </a:xfrm>
          <a:prstGeom prst="rect">
            <a:avLst/>
          </a:prstGeom>
          <a:solidFill>
            <a:srgbClr val="C00000"/>
          </a:solidFill>
          <a:ln w="28575">
            <a:solidFill>
              <a:srgbClr val="920305"/>
            </a:solidFill>
          </a:ln>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smtClean="0">
                <a:ln>
                  <a:noFill/>
                </a:ln>
                <a:solidFill>
                  <a:prstClr val="white"/>
                </a:solidFill>
                <a:effectLst/>
                <a:uLnTx/>
                <a:uFillTx/>
                <a:latin typeface="Cavolini"/>
                <a:ea typeface="+mn-ea"/>
                <a:cs typeface="Cavolini"/>
              </a:rPr>
              <a:t>Opening Routine</a:t>
            </a:r>
            <a:endParaRPr kumimoji="0" lang="en-US" sz="2100" b="0" i="0" u="none" strike="noStrike" kern="1200" cap="none" spc="0" normalizeH="0" baseline="0" noProof="0" dirty="0">
              <a:ln>
                <a:noFill/>
              </a:ln>
              <a:solidFill>
                <a:prstClr val="white"/>
              </a:solidFill>
              <a:effectLst/>
              <a:uLnTx/>
              <a:uFillTx/>
              <a:latin typeface="Cavolini"/>
              <a:ea typeface="+mn-ea"/>
              <a:cs typeface="Cavolini"/>
            </a:endParaRPr>
          </a:p>
        </p:txBody>
      </p:sp>
      <p:sp>
        <p:nvSpPr>
          <p:cNvPr id="24" name="Round Diagonal Corner Rectangle 23">
            <a:extLst>
              <a:ext uri="{FF2B5EF4-FFF2-40B4-BE49-F238E27FC236}">
                <a16:creationId xmlns:a16="http://schemas.microsoft.com/office/drawing/2014/main" id="{F50EAA7C-399D-824D-BF84-A8D7C4CA9023}"/>
              </a:ext>
            </a:extLst>
          </p:cNvPr>
          <p:cNvSpPr/>
          <p:nvPr/>
        </p:nvSpPr>
        <p:spPr>
          <a:xfrm>
            <a:off x="222305" y="241215"/>
            <a:ext cx="3665509" cy="707887"/>
          </a:xfrm>
          <a:prstGeom prst="round2DiagRect">
            <a:avLst/>
          </a:prstGeom>
          <a:solidFill>
            <a:schemeClr val="bg1"/>
          </a:solidFill>
          <a:ln w="38100">
            <a:solidFill>
              <a:srgbClr val="9203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srgbClr val="C00000"/>
                </a:solidFill>
                <a:effectLst/>
                <a:uLnTx/>
                <a:uFillTx/>
                <a:latin typeface="Cavolini"/>
                <a:ea typeface="+mn-ea"/>
                <a:cs typeface="Cavolini"/>
              </a:rPr>
              <a:t>Day 4</a:t>
            </a:r>
            <a:endParaRPr kumimoji="0" lang="en-US" sz="4000" b="1" i="0" u="none" strike="noStrike" kern="1200" cap="none" spc="0" normalizeH="0" baseline="0" noProof="0" dirty="0">
              <a:ln>
                <a:noFill/>
              </a:ln>
              <a:solidFill>
                <a:srgbClr val="C00000"/>
              </a:solidFill>
              <a:effectLst/>
              <a:uLnTx/>
              <a:uFillTx/>
              <a:latin typeface="Cavolini"/>
              <a:ea typeface="+mn-ea"/>
              <a:cs typeface="Cavolini"/>
            </a:endParaRPr>
          </a:p>
        </p:txBody>
      </p:sp>
      <p:sp>
        <p:nvSpPr>
          <p:cNvPr id="26" name="Rectangle 25">
            <a:extLst>
              <a:ext uri="{FF2B5EF4-FFF2-40B4-BE49-F238E27FC236}">
                <a16:creationId xmlns:a16="http://schemas.microsoft.com/office/drawing/2014/main" id="{794313EA-89CC-8343-B3B7-FC7040274402}"/>
              </a:ext>
            </a:extLst>
          </p:cNvPr>
          <p:cNvSpPr/>
          <p:nvPr/>
        </p:nvSpPr>
        <p:spPr>
          <a:xfrm>
            <a:off x="87799" y="1384771"/>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 xmlns:ask="http://schemas.microsoft.com/office/drawing/2018/sketchyshapes" sd="1219033472">
                  <a:prstGeom prst="rect">
                    <a:avLst/>
                  </a:prstGeom>
                  <ask:type>
                    <ask:lineSketchScribble/>
                  </ask:type>
                </ask:lineSketchStyleProps>
              </a:ext>
            </a:extLst>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4800" b="0" i="0" u="none" strike="noStrike" kern="1200" cap="none" spc="0" normalizeH="0" baseline="0" noProof="0" dirty="0">
                <a:ln>
                  <a:noFill/>
                </a:ln>
                <a:solidFill>
                  <a:prstClr val="black"/>
                </a:solidFill>
                <a:effectLst/>
                <a:uLnTx/>
                <a:uFillTx/>
                <a:latin typeface="Bradley Hand" pitchFamily="2" charset="77"/>
                <a:ea typeface="+mn-ea"/>
                <a:cs typeface="+mn-cs"/>
              </a:rPr>
              <a:t>1</a:t>
            </a:r>
            <a:endParaRPr kumimoji="0" lang="en-US" sz="4800" b="0" i="0" u="none" strike="noStrike" kern="1200" cap="none" spc="0" normalizeH="0" baseline="0" noProof="0" dirty="0">
              <a:ln>
                <a:noFill/>
              </a:ln>
              <a:solidFill>
                <a:prstClr val="black"/>
              </a:solidFill>
              <a:effectLst/>
              <a:uLnTx/>
              <a:uFillTx/>
              <a:latin typeface="Bradley Hand" pitchFamily="2" charset="77"/>
              <a:ea typeface="+mn-ea"/>
              <a:cs typeface="+mn-cs"/>
            </a:endParaRPr>
          </a:p>
        </p:txBody>
      </p:sp>
      <p:sp>
        <p:nvSpPr>
          <p:cNvPr id="28" name="Rectangle 27">
            <a:extLst>
              <a:ext uri="{FF2B5EF4-FFF2-40B4-BE49-F238E27FC236}">
                <a16:creationId xmlns:a16="http://schemas.microsoft.com/office/drawing/2014/main" id="{B19DC386-C007-C544-8F95-5EF531BE0F49}"/>
              </a:ext>
            </a:extLst>
          </p:cNvPr>
          <p:cNvSpPr/>
          <p:nvPr/>
        </p:nvSpPr>
        <p:spPr>
          <a:xfrm>
            <a:off x="4044520" y="1369649"/>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 xmlns:ask="http://schemas.microsoft.com/office/drawing/2018/sketchyshapes" sd="1219033472">
                  <a:prstGeom prst="rect">
                    <a:avLst/>
                  </a:prstGeom>
                  <ask:type>
                    <ask:lineSketchScribble/>
                  </ask:type>
                </ask:lineSketchStyleProps>
              </a:ext>
            </a:extLst>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4800" b="0" i="0" u="none" strike="noStrike" kern="1200" cap="none" spc="0" normalizeH="0" baseline="0" noProof="0" dirty="0">
                <a:ln>
                  <a:noFill/>
                </a:ln>
                <a:solidFill>
                  <a:prstClr val="black"/>
                </a:solidFill>
                <a:effectLst/>
                <a:uLnTx/>
                <a:uFillTx/>
                <a:latin typeface="Bradley Hand" pitchFamily="2" charset="77"/>
                <a:ea typeface="+mn-ea"/>
                <a:cs typeface="+mn-cs"/>
              </a:rPr>
              <a:t>2</a:t>
            </a:r>
            <a:endParaRPr kumimoji="0" lang="en-US" sz="4800" b="0" i="0" u="none" strike="noStrike" kern="1200" cap="none" spc="0" normalizeH="0" baseline="0" noProof="0" dirty="0">
              <a:ln>
                <a:noFill/>
              </a:ln>
              <a:solidFill>
                <a:prstClr val="black"/>
              </a:solidFill>
              <a:effectLst/>
              <a:uLnTx/>
              <a:uFillTx/>
              <a:latin typeface="Bradley Hand" pitchFamily="2" charset="77"/>
              <a:ea typeface="+mn-ea"/>
              <a:cs typeface="+mn-cs"/>
            </a:endParaRPr>
          </a:p>
        </p:txBody>
      </p:sp>
      <p:sp>
        <p:nvSpPr>
          <p:cNvPr id="31" name="Rectangle 30">
            <a:extLst>
              <a:ext uri="{FF2B5EF4-FFF2-40B4-BE49-F238E27FC236}">
                <a16:creationId xmlns:a16="http://schemas.microsoft.com/office/drawing/2014/main" id="{FB6B43EF-134B-3847-896E-75DCF21D2348}"/>
              </a:ext>
            </a:extLst>
          </p:cNvPr>
          <p:cNvSpPr/>
          <p:nvPr/>
        </p:nvSpPr>
        <p:spPr>
          <a:xfrm>
            <a:off x="8196278" y="1369523"/>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 xmlns:ask="http://schemas.microsoft.com/office/drawing/2018/sketchyshapes" sd="1219033472">
                  <a:prstGeom prst="rect">
                    <a:avLst/>
                  </a:prstGeom>
                  <ask:type>
                    <ask:lineSketchScribble/>
                  </ask:type>
                </ask:lineSketchStyleProps>
              </a:ext>
            </a:extLst>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4800" b="0" i="0" u="none" strike="noStrike" kern="1200" cap="none" spc="0" normalizeH="0" baseline="0" noProof="0" dirty="0">
                <a:ln>
                  <a:noFill/>
                </a:ln>
                <a:solidFill>
                  <a:prstClr val="black"/>
                </a:solidFill>
                <a:effectLst/>
                <a:uLnTx/>
                <a:uFillTx/>
                <a:latin typeface="Bradley Hand" pitchFamily="2" charset="77"/>
                <a:ea typeface="+mn-ea"/>
                <a:cs typeface="+mn-cs"/>
              </a:rPr>
              <a:t>3</a:t>
            </a:r>
            <a:endParaRPr kumimoji="0" lang="en-US" sz="4800" b="0" i="0" u="none" strike="noStrike" kern="1200" cap="none" spc="0" normalizeH="0" baseline="0" noProof="0" dirty="0">
              <a:ln>
                <a:noFill/>
              </a:ln>
              <a:solidFill>
                <a:prstClr val="black"/>
              </a:solidFill>
              <a:effectLst/>
              <a:uLnTx/>
              <a:uFillTx/>
              <a:latin typeface="Bradley Hand" pitchFamily="2" charset="77"/>
              <a:ea typeface="+mn-ea"/>
              <a:cs typeface="+mn-cs"/>
            </a:endParaRPr>
          </a:p>
        </p:txBody>
      </p:sp>
      <p:sp>
        <p:nvSpPr>
          <p:cNvPr id="34" name="TextBox 33">
            <a:extLst>
              <a:ext uri="{FF2B5EF4-FFF2-40B4-BE49-F238E27FC236}">
                <a16:creationId xmlns:a16="http://schemas.microsoft.com/office/drawing/2014/main" id="{C65C62B4-EBD6-9748-B921-5987D891F189}"/>
              </a:ext>
            </a:extLst>
          </p:cNvPr>
          <p:cNvSpPr txBox="1"/>
          <p:nvPr/>
        </p:nvSpPr>
        <p:spPr>
          <a:xfrm>
            <a:off x="4800671" y="3389232"/>
            <a:ext cx="2915605" cy="523220"/>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a:noFill/>
                </a:ln>
                <a:solidFill>
                  <a:prstClr val="black"/>
                </a:solidFill>
                <a:effectLst/>
                <a:uLnTx/>
                <a:uFillTx/>
                <a:latin typeface="Bradley Hand" pitchFamily="2" charset="77"/>
                <a:ea typeface="+mn-ea"/>
                <a:cs typeface="+mn-cs"/>
              </a:rPr>
              <a:t>Story Problem</a:t>
            </a:r>
            <a:endParaRPr kumimoji="0" lang="en-US" sz="2800" b="0" i="0" u="none" strike="noStrike" kern="1200" cap="none" spc="0" normalizeH="0" baseline="0" noProof="0" dirty="0">
              <a:ln>
                <a:noFill/>
              </a:ln>
              <a:solidFill>
                <a:prstClr val="black"/>
              </a:solidFill>
              <a:effectLst/>
              <a:uLnTx/>
              <a:uFillTx/>
              <a:latin typeface="Bradley Hand" pitchFamily="2" charset="77"/>
              <a:ea typeface="+mn-ea"/>
              <a:cs typeface="+mn-cs"/>
            </a:endParaRPr>
          </a:p>
        </p:txBody>
      </p:sp>
      <p:sp>
        <p:nvSpPr>
          <p:cNvPr id="13" name="TextBox 12">
            <a:extLst>
              <a:ext uri="{FF2B5EF4-FFF2-40B4-BE49-F238E27FC236}">
                <a16:creationId xmlns:a16="http://schemas.microsoft.com/office/drawing/2014/main" id="{C65C62B4-EBD6-9748-B921-5987D891F189}"/>
              </a:ext>
            </a:extLst>
          </p:cNvPr>
          <p:cNvSpPr txBox="1"/>
          <p:nvPr/>
        </p:nvSpPr>
        <p:spPr>
          <a:xfrm>
            <a:off x="374619" y="3137248"/>
            <a:ext cx="3415958" cy="954107"/>
          </a:xfrm>
          <a:prstGeom prst="rect">
            <a:avLst/>
          </a:prstGeom>
          <a:noFill/>
        </p:spPr>
        <p:txBody>
          <a:bodyPr wrap="square" rtlCol="0" anchor="ctr">
            <a:spAutoFit/>
          </a:bodyPr>
          <a:lstStyle/>
          <a:p>
            <a:pPr marL="514350" marR="0" lvl="0" indent="-514350" algn="ctr" defTabSz="914400" rtl="0" eaLnBrk="1" fontAlgn="auto" latinLnBrk="0" hangingPunct="1">
              <a:lnSpc>
                <a:spcPct val="100000"/>
              </a:lnSpc>
              <a:spcBef>
                <a:spcPts val="0"/>
              </a:spcBef>
              <a:spcAft>
                <a:spcPts val="0"/>
              </a:spcAft>
              <a:buClrTx/>
              <a:buSzTx/>
              <a:buFontTx/>
              <a:buAutoNum type="arabicPeriod"/>
              <a:tabLst/>
              <a:defRPr/>
            </a:pPr>
            <a:r>
              <a:rPr lang="en-US" sz="2800" dirty="0" smtClean="0">
                <a:solidFill>
                  <a:prstClr val="black"/>
                </a:solidFill>
                <a:latin typeface="Bradley Hand" pitchFamily="2" charset="77"/>
              </a:rPr>
              <a:t>How Many to 5?</a:t>
            </a:r>
          </a:p>
          <a:p>
            <a:pPr marL="514350" marR="0" lvl="0" indent="-514350" algn="ctr" defTabSz="914400" rtl="0" eaLnBrk="1" fontAlgn="auto" latinLnBrk="0" hangingPunct="1">
              <a:lnSpc>
                <a:spcPct val="100000"/>
              </a:lnSpc>
              <a:spcBef>
                <a:spcPts val="0"/>
              </a:spcBef>
              <a:spcAft>
                <a:spcPts val="0"/>
              </a:spcAft>
              <a:buClrTx/>
              <a:buSzTx/>
              <a:buFontTx/>
              <a:buAutoNum type="arabicPeriod"/>
              <a:tabLst/>
              <a:defRPr/>
            </a:pPr>
            <a:r>
              <a:rPr lang="en-US" sz="2800" dirty="0" smtClean="0">
                <a:solidFill>
                  <a:prstClr val="black"/>
                </a:solidFill>
                <a:latin typeface="Bradley Hand" pitchFamily="2" charset="77"/>
              </a:rPr>
              <a:t>Representing 5!</a:t>
            </a:r>
            <a:endParaRPr kumimoji="0" lang="en-US" sz="2800" b="0" i="0" u="none" strike="noStrike" kern="1200" cap="none" spc="0" normalizeH="0" baseline="0" noProof="0" dirty="0" smtClean="0">
              <a:ln>
                <a:noFill/>
              </a:ln>
              <a:solidFill>
                <a:prstClr val="black"/>
              </a:solidFill>
              <a:effectLst/>
              <a:uLnTx/>
              <a:uFillTx/>
              <a:latin typeface="Bradley Hand" pitchFamily="2" charset="77"/>
              <a:ea typeface="+mn-ea"/>
              <a:cs typeface="+mn-cs"/>
            </a:endParaRPr>
          </a:p>
        </p:txBody>
      </p:sp>
      <p:sp>
        <p:nvSpPr>
          <p:cNvPr id="14" name="TextBox 13">
            <a:extLst>
              <a:ext uri="{FF2B5EF4-FFF2-40B4-BE49-F238E27FC236}">
                <a16:creationId xmlns:a16="http://schemas.microsoft.com/office/drawing/2014/main" id="{C65C62B4-EBD6-9748-B921-5987D891F189}"/>
              </a:ext>
            </a:extLst>
          </p:cNvPr>
          <p:cNvSpPr txBox="1"/>
          <p:nvPr/>
        </p:nvSpPr>
        <p:spPr>
          <a:xfrm>
            <a:off x="8446278" y="3350366"/>
            <a:ext cx="2915605" cy="523220"/>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a:noFill/>
                </a:ln>
                <a:solidFill>
                  <a:prstClr val="black"/>
                </a:solidFill>
                <a:effectLst/>
                <a:uLnTx/>
                <a:uFillTx/>
                <a:latin typeface="Bradley Hand" pitchFamily="2" charset="77"/>
                <a:ea typeface="+mn-ea"/>
                <a:cs typeface="+mn-cs"/>
              </a:rPr>
              <a:t>Make Up</a:t>
            </a:r>
            <a:r>
              <a:rPr kumimoji="0" lang="en-US" sz="2800" b="0" i="0" u="none" strike="noStrike" kern="1200" cap="none" spc="0" normalizeH="0" noProof="0" dirty="0" smtClean="0">
                <a:ln>
                  <a:noFill/>
                </a:ln>
                <a:solidFill>
                  <a:prstClr val="black"/>
                </a:solidFill>
                <a:effectLst/>
                <a:uLnTx/>
                <a:uFillTx/>
                <a:latin typeface="Bradley Hand" pitchFamily="2" charset="77"/>
                <a:ea typeface="+mn-ea"/>
                <a:cs typeface="+mn-cs"/>
              </a:rPr>
              <a:t> A Story</a:t>
            </a:r>
            <a:endParaRPr kumimoji="0" lang="en-US" sz="2800" b="0" i="0" u="none" strike="noStrike" kern="1200" cap="none" spc="0" normalizeH="0" baseline="0" noProof="0" dirty="0">
              <a:ln>
                <a:noFill/>
              </a:ln>
              <a:solidFill>
                <a:prstClr val="black"/>
              </a:solidFill>
              <a:effectLst/>
              <a:uLnTx/>
              <a:uFillTx/>
              <a:latin typeface="Bradley Hand" pitchFamily="2" charset="77"/>
              <a:ea typeface="+mn-ea"/>
              <a:cs typeface="+mn-cs"/>
            </a:endParaRPr>
          </a:p>
        </p:txBody>
      </p:sp>
    </p:spTree>
    <p:extLst>
      <p:ext uri="{BB962C8B-B14F-4D97-AF65-F5344CB8AC3E}">
        <p14:creationId xmlns:p14="http://schemas.microsoft.com/office/powerpoint/2010/main" val="1480704046"/>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 Diagonal Corner Rectangle 6">
            <a:extLst>
              <a:ext uri="{FF2B5EF4-FFF2-40B4-BE49-F238E27FC236}">
                <a16:creationId xmlns:a16="http://schemas.microsoft.com/office/drawing/2014/main" id="{BFA02294-7002-6347-BD03-F6D435E893BC}"/>
              </a:ext>
            </a:extLst>
          </p:cNvPr>
          <p:cNvSpPr/>
          <p:nvPr/>
        </p:nvSpPr>
        <p:spPr>
          <a:xfrm>
            <a:off x="97044" y="125104"/>
            <a:ext cx="11997911" cy="6607791"/>
          </a:xfrm>
          <a:prstGeom prst="round2DiagRect">
            <a:avLst/>
          </a:prstGeom>
          <a:noFill/>
          <a:ln w="38100">
            <a:solidFill>
              <a:srgbClr val="9203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2" name="TextBox 1"/>
          <p:cNvSpPr txBox="1"/>
          <p:nvPr/>
        </p:nvSpPr>
        <p:spPr>
          <a:xfrm>
            <a:off x="1828800" y="914400"/>
            <a:ext cx="8201890" cy="4247317"/>
          </a:xfrm>
          <a:prstGeom prst="rect">
            <a:avLst/>
          </a:prstGeom>
          <a:noFill/>
        </p:spPr>
        <p:txBody>
          <a:bodyPr wrap="square" rtlCol="0">
            <a:spAutoFit/>
          </a:bodyPr>
          <a:lstStyle/>
          <a:p>
            <a:r>
              <a:rPr lang="en-CA" sz="5400" dirty="0"/>
              <a:t>How many do you see?</a:t>
            </a:r>
          </a:p>
          <a:p>
            <a:endParaRPr lang="en-CA" sz="5400" dirty="0"/>
          </a:p>
          <a:p>
            <a:r>
              <a:rPr lang="en-CA" sz="5400" dirty="0"/>
              <a:t>How do you know?</a:t>
            </a:r>
          </a:p>
          <a:p>
            <a:endParaRPr lang="en-CA" sz="5400" dirty="0"/>
          </a:p>
          <a:p>
            <a:r>
              <a:rPr lang="en-CA" sz="5400" dirty="0"/>
              <a:t>How many more to 5</a:t>
            </a:r>
            <a:r>
              <a:rPr lang="en-CA" sz="5400" dirty="0" smtClean="0"/>
              <a:t>?</a:t>
            </a:r>
            <a:endParaRPr lang="en-CA" sz="5400" dirty="0"/>
          </a:p>
        </p:txBody>
      </p:sp>
      <p:sp>
        <p:nvSpPr>
          <p:cNvPr id="5" name="TextBox 4">
            <a:extLst>
              <a:ext uri="{FF2B5EF4-FFF2-40B4-BE49-F238E27FC236}">
                <a16:creationId xmlns:a16="http://schemas.microsoft.com/office/drawing/2014/main" id="{5426E6A3-570D-9245-B1C4-C4CA4683A894}"/>
              </a:ext>
            </a:extLst>
          </p:cNvPr>
          <p:cNvSpPr txBox="1"/>
          <p:nvPr/>
        </p:nvSpPr>
        <p:spPr>
          <a:xfrm>
            <a:off x="1036958" y="437422"/>
            <a:ext cx="2721527" cy="420564"/>
          </a:xfrm>
          <a:prstGeom prst="rect">
            <a:avLst/>
          </a:prstGeom>
          <a:solidFill>
            <a:srgbClr val="C00000"/>
          </a:solidFill>
          <a:ln w="28575">
            <a:solidFill>
              <a:srgbClr val="920305"/>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33" b="0" i="0" u="none" strike="noStrike" kern="1200" cap="none" spc="0" normalizeH="0" baseline="0" noProof="0">
                <a:ln>
                  <a:noFill/>
                </a:ln>
                <a:solidFill>
                  <a:prstClr val="white"/>
                </a:solidFill>
                <a:effectLst/>
                <a:uLnTx/>
                <a:uFillTx/>
                <a:latin typeface="Cavolini" panose="03000502040302020204" pitchFamily="66" charset="0"/>
                <a:ea typeface="+mn-ea"/>
                <a:cs typeface="Cavolini" panose="03000502040302020204" pitchFamily="66" charset="0"/>
              </a:rPr>
              <a:t>Opening Routine</a:t>
            </a:r>
          </a:p>
        </p:txBody>
      </p:sp>
      <p:sp>
        <p:nvSpPr>
          <p:cNvPr id="6" name="Rectangle 26">
            <a:extLst>
              <a:ext uri="{FF2B5EF4-FFF2-40B4-BE49-F238E27FC236}">
                <a16:creationId xmlns:a16="http://schemas.microsoft.com/office/drawing/2014/main" id="{2FFE1002-E844-3642-A0B9-10BEEFD39A80}"/>
              </a:ext>
            </a:extLst>
          </p:cNvPr>
          <p:cNvSpPr/>
          <p:nvPr/>
        </p:nvSpPr>
        <p:spPr>
          <a:xfrm>
            <a:off x="200526" y="232206"/>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 xmlns:ask="http://schemas.microsoft.com/office/drawing/2018/sketchyshapes" sd="1219033472">
                  <a:prstGeom prst="rect">
                    <a:avLst/>
                  </a:prstGeom>
                  <ask:type>
                    <ask:lineSketchScribble/>
                  </ask:type>
                </ask:lineSketchStyleProps>
              </a:ext>
            </a:extLst>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4800" b="0" i="0" u="none" strike="noStrike" kern="1200" cap="none" spc="0" normalizeH="0" baseline="0" noProof="0">
                <a:ln>
                  <a:noFill/>
                </a:ln>
                <a:solidFill>
                  <a:prstClr val="black"/>
                </a:solidFill>
                <a:effectLst/>
                <a:uLnTx/>
                <a:uFillTx/>
                <a:latin typeface="Bradley Hand" pitchFamily="2" charset="77"/>
                <a:ea typeface="+mn-ea"/>
                <a:cs typeface="+mn-cs"/>
              </a:rPr>
              <a:t>1</a:t>
            </a:r>
            <a:endParaRPr kumimoji="0" lang="en-US" sz="4800" b="0" i="0" u="none" strike="noStrike" kern="1200" cap="none" spc="0" normalizeH="0" baseline="0" noProof="0">
              <a:ln>
                <a:noFill/>
              </a:ln>
              <a:solidFill>
                <a:prstClr val="black"/>
              </a:solidFill>
              <a:effectLst/>
              <a:uLnTx/>
              <a:uFillTx/>
              <a:latin typeface="Bradley Hand" pitchFamily="2" charset="77"/>
              <a:ea typeface="+mn-ea"/>
              <a:cs typeface="+mn-cs"/>
            </a:endParaRPr>
          </a:p>
        </p:txBody>
      </p:sp>
    </p:spTree>
    <p:extLst>
      <p:ext uri="{BB962C8B-B14F-4D97-AF65-F5344CB8AC3E}">
        <p14:creationId xmlns:p14="http://schemas.microsoft.com/office/powerpoint/2010/main" val="28410285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Shape 97"/>
        <p:cNvGrpSpPr/>
        <p:nvPr/>
      </p:nvGrpSpPr>
      <p:grpSpPr>
        <a:xfrm>
          <a:off x="0" y="0"/>
          <a:ext cx="0" cy="0"/>
          <a:chOff x="0" y="0"/>
          <a:chExt cx="0" cy="0"/>
        </a:xfrm>
      </p:grpSpPr>
      <p:sp>
        <p:nvSpPr>
          <p:cNvPr id="3" name="Round Diagonal Corner Rectangle 2">
            <a:extLst>
              <a:ext uri="{FF2B5EF4-FFF2-40B4-BE49-F238E27FC236}">
                <a16:creationId xmlns:a16="http://schemas.microsoft.com/office/drawing/2014/main" id="{BFA02294-7002-6347-BD03-F6D435E893BC}"/>
              </a:ext>
            </a:extLst>
          </p:cNvPr>
          <p:cNvSpPr/>
          <p:nvPr/>
        </p:nvSpPr>
        <p:spPr>
          <a:xfrm>
            <a:off x="245423" y="1132064"/>
            <a:ext cx="3642392" cy="5415521"/>
          </a:xfrm>
          <a:prstGeom prst="round2DiagRect">
            <a:avLst/>
          </a:prstGeom>
          <a:solidFill>
            <a:schemeClr val="bg1"/>
          </a:solidFill>
          <a:ln w="38100">
            <a:solidFill>
              <a:srgbClr val="9203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15" name="Round Diagonal Corner Rectangle 14">
            <a:extLst>
              <a:ext uri="{FF2B5EF4-FFF2-40B4-BE49-F238E27FC236}">
                <a16:creationId xmlns:a16="http://schemas.microsoft.com/office/drawing/2014/main" id="{1E2A18AE-F6CC-6441-99BF-C85193C54F40}"/>
              </a:ext>
            </a:extLst>
          </p:cNvPr>
          <p:cNvSpPr/>
          <p:nvPr/>
        </p:nvSpPr>
        <p:spPr>
          <a:xfrm>
            <a:off x="4375867" y="1049321"/>
            <a:ext cx="3645607" cy="5415521"/>
          </a:xfrm>
          <a:prstGeom prst="round2DiagRect">
            <a:avLst/>
          </a:prstGeom>
          <a:solidFill>
            <a:schemeClr val="bg1"/>
          </a:solidFill>
          <a:ln w="38100">
            <a:solidFill>
              <a:srgbClr val="9203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32" name="Round Diagonal Corner Rectangle 31">
            <a:extLst>
              <a:ext uri="{FF2B5EF4-FFF2-40B4-BE49-F238E27FC236}">
                <a16:creationId xmlns:a16="http://schemas.microsoft.com/office/drawing/2014/main" id="{98FEC0BB-426D-5A4E-81A3-ACA41EDF3BA0}"/>
              </a:ext>
            </a:extLst>
          </p:cNvPr>
          <p:cNvSpPr/>
          <p:nvPr/>
        </p:nvSpPr>
        <p:spPr>
          <a:xfrm>
            <a:off x="8301567" y="886629"/>
            <a:ext cx="3645606" cy="5415521"/>
          </a:xfrm>
          <a:prstGeom prst="round2DiagRect">
            <a:avLst/>
          </a:prstGeom>
          <a:solidFill>
            <a:schemeClr val="bg1"/>
          </a:solidFill>
          <a:ln w="38100">
            <a:solidFill>
              <a:srgbClr val="9203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E7E6E6">
                  <a:lumMod val="50000"/>
                </a:srgbClr>
              </a:solidFill>
              <a:effectLst/>
              <a:uLnTx/>
              <a:uFillTx/>
              <a:latin typeface="Abadi MT Condensed Light" panose="020B0306030101010103" pitchFamily="34" charset="77"/>
              <a:ea typeface="+mn-ea"/>
              <a:cs typeface="+mn-cs"/>
            </a:endParaRPr>
          </a:p>
        </p:txBody>
      </p:sp>
      <p:sp>
        <p:nvSpPr>
          <p:cNvPr id="20" name="TextBox 19">
            <a:extLst>
              <a:ext uri="{FF2B5EF4-FFF2-40B4-BE49-F238E27FC236}">
                <a16:creationId xmlns:a16="http://schemas.microsoft.com/office/drawing/2014/main" id="{92B0D904-8CEB-DB46-BC17-6E9536BB9648}"/>
              </a:ext>
            </a:extLst>
          </p:cNvPr>
          <p:cNvSpPr txBox="1"/>
          <p:nvPr/>
        </p:nvSpPr>
        <p:spPr>
          <a:xfrm>
            <a:off x="8898512" y="1455348"/>
            <a:ext cx="2930632" cy="738664"/>
          </a:xfrm>
          <a:prstGeom prst="rect">
            <a:avLst/>
          </a:prstGeom>
          <a:solidFill>
            <a:srgbClr val="C00000"/>
          </a:solidFill>
          <a:ln w="28575">
            <a:solidFill>
              <a:srgbClr val="920305"/>
            </a:solidFill>
          </a:ln>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smtClean="0">
                <a:ln>
                  <a:noFill/>
                </a:ln>
                <a:solidFill>
                  <a:prstClr val="white"/>
                </a:solidFill>
                <a:effectLst/>
                <a:uLnTx/>
                <a:uFillTx/>
                <a:latin typeface="Cavolini"/>
                <a:ea typeface="+mn-ea"/>
                <a:cs typeface="Cavolini"/>
              </a:rPr>
              <a:t>Debrief and</a:t>
            </a:r>
            <a:r>
              <a:rPr kumimoji="0" lang="en-US" sz="2100" b="0" i="0" u="none" strike="noStrike" kern="1200" cap="none" spc="0" normalizeH="0" noProof="0" dirty="0" smtClean="0">
                <a:ln>
                  <a:noFill/>
                </a:ln>
                <a:solidFill>
                  <a:prstClr val="white"/>
                </a:solidFill>
                <a:effectLst/>
                <a:uLnTx/>
                <a:uFillTx/>
                <a:latin typeface="Cavolini"/>
                <a:ea typeface="+mn-ea"/>
                <a:cs typeface="Cavolini"/>
              </a:rPr>
              <a:t> Consolidation</a:t>
            </a:r>
            <a:endParaRPr kumimoji="0" lang="en-US" sz="2100" b="0" i="0" u="none" strike="noStrike" kern="1200" cap="none" spc="0" normalizeH="0" baseline="0" noProof="0" dirty="0">
              <a:ln>
                <a:noFill/>
              </a:ln>
              <a:solidFill>
                <a:prstClr val="white"/>
              </a:solidFill>
              <a:effectLst/>
              <a:uLnTx/>
              <a:uFillTx/>
              <a:latin typeface="Cavolini"/>
              <a:ea typeface="+mn-ea"/>
              <a:cs typeface="Cavolini"/>
            </a:endParaRPr>
          </a:p>
        </p:txBody>
      </p:sp>
      <p:sp>
        <p:nvSpPr>
          <p:cNvPr id="21" name="TextBox 20">
            <a:extLst>
              <a:ext uri="{FF2B5EF4-FFF2-40B4-BE49-F238E27FC236}">
                <a16:creationId xmlns:a16="http://schemas.microsoft.com/office/drawing/2014/main" id="{6A29DAF6-3D2E-0B46-938E-DF6463C6D40D}"/>
              </a:ext>
            </a:extLst>
          </p:cNvPr>
          <p:cNvSpPr txBox="1"/>
          <p:nvPr/>
        </p:nvSpPr>
        <p:spPr>
          <a:xfrm>
            <a:off x="4897711" y="1436665"/>
            <a:ext cx="2721527" cy="420564"/>
          </a:xfrm>
          <a:prstGeom prst="rect">
            <a:avLst/>
          </a:prstGeom>
          <a:solidFill>
            <a:srgbClr val="C00000"/>
          </a:solidFill>
          <a:ln w="28575">
            <a:solidFill>
              <a:srgbClr val="920305"/>
            </a:solidFill>
          </a:ln>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a:ln>
                  <a:noFill/>
                </a:ln>
                <a:solidFill>
                  <a:prstClr val="white"/>
                </a:solidFill>
                <a:effectLst/>
                <a:uLnTx/>
                <a:uFillTx/>
                <a:latin typeface="Cavolini"/>
                <a:ea typeface="+mn-ea"/>
                <a:cs typeface="Cavolini"/>
              </a:rPr>
              <a:t>Work it out!</a:t>
            </a:r>
          </a:p>
        </p:txBody>
      </p:sp>
      <p:sp>
        <p:nvSpPr>
          <p:cNvPr id="22" name="TextBox 21">
            <a:extLst>
              <a:ext uri="{FF2B5EF4-FFF2-40B4-BE49-F238E27FC236}">
                <a16:creationId xmlns:a16="http://schemas.microsoft.com/office/drawing/2014/main" id="{5426E6A3-570D-9245-B1C4-C4CA4683A894}"/>
              </a:ext>
            </a:extLst>
          </p:cNvPr>
          <p:cNvSpPr txBox="1"/>
          <p:nvPr/>
        </p:nvSpPr>
        <p:spPr>
          <a:xfrm>
            <a:off x="754054" y="1474027"/>
            <a:ext cx="2721527" cy="420564"/>
          </a:xfrm>
          <a:prstGeom prst="rect">
            <a:avLst/>
          </a:prstGeom>
          <a:solidFill>
            <a:srgbClr val="C00000"/>
          </a:solidFill>
          <a:ln w="28575">
            <a:solidFill>
              <a:srgbClr val="920305"/>
            </a:solidFill>
          </a:ln>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smtClean="0">
                <a:ln>
                  <a:noFill/>
                </a:ln>
                <a:solidFill>
                  <a:prstClr val="white"/>
                </a:solidFill>
                <a:effectLst/>
                <a:uLnTx/>
                <a:uFillTx/>
                <a:latin typeface="Cavolini"/>
                <a:ea typeface="+mn-ea"/>
                <a:cs typeface="Cavolini"/>
              </a:rPr>
              <a:t>Opening Routine</a:t>
            </a:r>
            <a:endParaRPr kumimoji="0" lang="en-US" sz="2100" b="0" i="0" u="none" strike="noStrike" kern="1200" cap="none" spc="0" normalizeH="0" baseline="0" noProof="0" dirty="0">
              <a:ln>
                <a:noFill/>
              </a:ln>
              <a:solidFill>
                <a:prstClr val="white"/>
              </a:solidFill>
              <a:effectLst/>
              <a:uLnTx/>
              <a:uFillTx/>
              <a:latin typeface="Cavolini"/>
              <a:ea typeface="+mn-ea"/>
              <a:cs typeface="Cavolini"/>
            </a:endParaRPr>
          </a:p>
        </p:txBody>
      </p:sp>
      <p:sp>
        <p:nvSpPr>
          <p:cNvPr id="4" name="TextBox 3">
            <a:extLst>
              <a:ext uri="{FF2B5EF4-FFF2-40B4-BE49-F238E27FC236}">
                <a16:creationId xmlns:a16="http://schemas.microsoft.com/office/drawing/2014/main" id="{F3857C70-6F07-3A4E-91D0-3B2F2CA78D55}"/>
              </a:ext>
            </a:extLst>
          </p:cNvPr>
          <p:cNvSpPr txBox="1"/>
          <p:nvPr/>
        </p:nvSpPr>
        <p:spPr>
          <a:xfrm>
            <a:off x="245423" y="3362769"/>
            <a:ext cx="3327838" cy="954107"/>
          </a:xfrm>
          <a:prstGeom prst="rect">
            <a:avLst/>
          </a:prstGeom>
          <a:noFill/>
        </p:spPr>
        <p:txBody>
          <a:bodyPr wrap="square" rtlCol="0" anchor="ctr">
            <a:spAutoFit/>
          </a:bodyPr>
          <a:lstStyle/>
          <a:p>
            <a:pPr marL="742950" marR="0" lvl="0" indent="-742950" algn="ctr" defTabSz="914400" rtl="0" eaLnBrk="1" fontAlgn="auto" latinLnBrk="0" hangingPunct="1">
              <a:lnSpc>
                <a:spcPct val="100000"/>
              </a:lnSpc>
              <a:spcBef>
                <a:spcPts val="0"/>
              </a:spcBef>
              <a:spcAft>
                <a:spcPts val="0"/>
              </a:spcAft>
              <a:buClrTx/>
              <a:buSzTx/>
              <a:buFontTx/>
              <a:buAutoNum type="arabicPeriod"/>
              <a:tabLst/>
              <a:defRPr/>
            </a:pPr>
            <a:r>
              <a:rPr kumimoji="0" lang="en-US" sz="2800" b="0" i="0" u="none" strike="noStrike" kern="1200" cap="none" spc="0" normalizeH="0" baseline="0" noProof="0" dirty="0" smtClean="0">
                <a:ln>
                  <a:noFill/>
                </a:ln>
                <a:solidFill>
                  <a:prstClr val="black"/>
                </a:solidFill>
                <a:effectLst/>
                <a:uLnTx/>
                <a:uFillTx/>
                <a:latin typeface="Bradley Hand" pitchFamily="2" charset="77"/>
                <a:ea typeface="+mn-ea"/>
                <a:cs typeface="+mn-cs"/>
              </a:rPr>
              <a:t>Five</a:t>
            </a:r>
            <a:r>
              <a:rPr kumimoji="0" lang="en-US" sz="2800" b="0" i="0" u="none" strike="noStrike" kern="1200" cap="none" spc="0" normalizeH="0" noProof="0" dirty="0" smtClean="0">
                <a:ln>
                  <a:noFill/>
                </a:ln>
                <a:solidFill>
                  <a:prstClr val="black"/>
                </a:solidFill>
                <a:effectLst/>
                <a:uLnTx/>
                <a:uFillTx/>
                <a:latin typeface="Bradley Hand" pitchFamily="2" charset="77"/>
                <a:ea typeface="+mn-ea"/>
                <a:cs typeface="+mn-cs"/>
              </a:rPr>
              <a:t> Frame Flash</a:t>
            </a:r>
            <a:endParaRPr kumimoji="0" lang="en-US" sz="2800" b="0" i="0" u="none" strike="noStrike" kern="1200" cap="none" spc="0" normalizeH="0" baseline="0" noProof="0" dirty="0" smtClean="0">
              <a:ln>
                <a:noFill/>
              </a:ln>
              <a:solidFill>
                <a:prstClr val="black"/>
              </a:solidFill>
              <a:effectLst/>
              <a:uLnTx/>
              <a:uFillTx/>
              <a:latin typeface="Bradley Hand" pitchFamily="2" charset="77"/>
              <a:ea typeface="+mn-ea"/>
              <a:cs typeface="+mn-cs"/>
            </a:endParaRPr>
          </a:p>
        </p:txBody>
      </p:sp>
      <p:sp>
        <p:nvSpPr>
          <p:cNvPr id="24" name="Round Diagonal Corner Rectangle 23">
            <a:extLst>
              <a:ext uri="{FF2B5EF4-FFF2-40B4-BE49-F238E27FC236}">
                <a16:creationId xmlns:a16="http://schemas.microsoft.com/office/drawing/2014/main" id="{F50EAA7C-399D-824D-BF84-A8D7C4CA9023}"/>
              </a:ext>
            </a:extLst>
          </p:cNvPr>
          <p:cNvSpPr/>
          <p:nvPr/>
        </p:nvSpPr>
        <p:spPr>
          <a:xfrm>
            <a:off x="222305" y="241215"/>
            <a:ext cx="3665509" cy="707887"/>
          </a:xfrm>
          <a:prstGeom prst="round2DiagRect">
            <a:avLst/>
          </a:prstGeom>
          <a:solidFill>
            <a:schemeClr val="bg1"/>
          </a:solidFill>
          <a:ln w="38100">
            <a:solidFill>
              <a:srgbClr val="9203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srgbClr val="C00000"/>
                </a:solidFill>
                <a:effectLst/>
                <a:uLnTx/>
                <a:uFillTx/>
                <a:latin typeface="Cavolini"/>
                <a:ea typeface="+mn-ea"/>
                <a:cs typeface="Cavolini"/>
              </a:rPr>
              <a:t>Day 1</a:t>
            </a:r>
            <a:endParaRPr kumimoji="0" lang="en-US" sz="4000" b="1" i="0" u="none" strike="noStrike" kern="1200" cap="none" spc="0" normalizeH="0" baseline="0" noProof="0" dirty="0">
              <a:ln>
                <a:noFill/>
              </a:ln>
              <a:solidFill>
                <a:srgbClr val="C00000"/>
              </a:solidFill>
              <a:effectLst/>
              <a:uLnTx/>
              <a:uFillTx/>
              <a:latin typeface="Cavolini"/>
              <a:ea typeface="+mn-ea"/>
              <a:cs typeface="Cavolini"/>
            </a:endParaRPr>
          </a:p>
        </p:txBody>
      </p:sp>
      <p:sp>
        <p:nvSpPr>
          <p:cNvPr id="26" name="Rectangle 25">
            <a:extLst>
              <a:ext uri="{FF2B5EF4-FFF2-40B4-BE49-F238E27FC236}">
                <a16:creationId xmlns:a16="http://schemas.microsoft.com/office/drawing/2014/main" id="{794313EA-89CC-8343-B3B7-FC7040274402}"/>
              </a:ext>
            </a:extLst>
          </p:cNvPr>
          <p:cNvSpPr/>
          <p:nvPr/>
        </p:nvSpPr>
        <p:spPr>
          <a:xfrm>
            <a:off x="87799" y="1384771"/>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 xmlns:ask="http://schemas.microsoft.com/office/drawing/2018/sketchyshapes" sd="1219033472">
                  <a:prstGeom prst="rect">
                    <a:avLst/>
                  </a:prstGeom>
                  <ask:type>
                    <ask:lineSketchScribble/>
                  </ask:type>
                </ask:lineSketchStyleProps>
              </a:ext>
            </a:extLst>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4800" b="0" i="0" u="none" strike="noStrike" kern="1200" cap="none" spc="0" normalizeH="0" baseline="0" noProof="0" dirty="0">
                <a:ln>
                  <a:noFill/>
                </a:ln>
                <a:solidFill>
                  <a:prstClr val="black"/>
                </a:solidFill>
                <a:effectLst/>
                <a:uLnTx/>
                <a:uFillTx/>
                <a:latin typeface="Bradley Hand" pitchFamily="2" charset="77"/>
                <a:ea typeface="+mn-ea"/>
                <a:cs typeface="+mn-cs"/>
              </a:rPr>
              <a:t>1</a:t>
            </a:r>
            <a:endParaRPr kumimoji="0" lang="en-US" sz="4800" b="0" i="0" u="none" strike="noStrike" kern="1200" cap="none" spc="0" normalizeH="0" baseline="0" noProof="0" dirty="0">
              <a:ln>
                <a:noFill/>
              </a:ln>
              <a:solidFill>
                <a:prstClr val="black"/>
              </a:solidFill>
              <a:effectLst/>
              <a:uLnTx/>
              <a:uFillTx/>
              <a:latin typeface="Bradley Hand" pitchFamily="2" charset="77"/>
              <a:ea typeface="+mn-ea"/>
              <a:cs typeface="+mn-cs"/>
            </a:endParaRPr>
          </a:p>
        </p:txBody>
      </p:sp>
      <p:sp>
        <p:nvSpPr>
          <p:cNvPr id="28" name="Rectangle 27">
            <a:extLst>
              <a:ext uri="{FF2B5EF4-FFF2-40B4-BE49-F238E27FC236}">
                <a16:creationId xmlns:a16="http://schemas.microsoft.com/office/drawing/2014/main" id="{B19DC386-C007-C544-8F95-5EF531BE0F49}"/>
              </a:ext>
            </a:extLst>
          </p:cNvPr>
          <p:cNvSpPr/>
          <p:nvPr/>
        </p:nvSpPr>
        <p:spPr>
          <a:xfrm>
            <a:off x="4044520" y="1369649"/>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 xmlns:ask="http://schemas.microsoft.com/office/drawing/2018/sketchyshapes" sd="1219033472">
                  <a:prstGeom prst="rect">
                    <a:avLst/>
                  </a:prstGeom>
                  <ask:type>
                    <ask:lineSketchScribble/>
                  </ask:type>
                </ask:lineSketchStyleProps>
              </a:ext>
            </a:extLst>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4800" b="0" i="0" u="none" strike="noStrike" kern="1200" cap="none" spc="0" normalizeH="0" baseline="0" noProof="0" dirty="0">
                <a:ln>
                  <a:noFill/>
                </a:ln>
                <a:solidFill>
                  <a:prstClr val="black"/>
                </a:solidFill>
                <a:effectLst/>
                <a:uLnTx/>
                <a:uFillTx/>
                <a:latin typeface="Bradley Hand" pitchFamily="2" charset="77"/>
                <a:ea typeface="+mn-ea"/>
                <a:cs typeface="+mn-cs"/>
              </a:rPr>
              <a:t>2</a:t>
            </a:r>
            <a:endParaRPr kumimoji="0" lang="en-US" sz="4800" b="0" i="0" u="none" strike="noStrike" kern="1200" cap="none" spc="0" normalizeH="0" baseline="0" noProof="0" dirty="0">
              <a:ln>
                <a:noFill/>
              </a:ln>
              <a:solidFill>
                <a:prstClr val="black"/>
              </a:solidFill>
              <a:effectLst/>
              <a:uLnTx/>
              <a:uFillTx/>
              <a:latin typeface="Bradley Hand" pitchFamily="2" charset="77"/>
              <a:ea typeface="+mn-ea"/>
              <a:cs typeface="+mn-cs"/>
            </a:endParaRPr>
          </a:p>
        </p:txBody>
      </p:sp>
      <p:sp>
        <p:nvSpPr>
          <p:cNvPr id="31" name="Rectangle 30">
            <a:extLst>
              <a:ext uri="{FF2B5EF4-FFF2-40B4-BE49-F238E27FC236}">
                <a16:creationId xmlns:a16="http://schemas.microsoft.com/office/drawing/2014/main" id="{FB6B43EF-134B-3847-896E-75DCF21D2348}"/>
              </a:ext>
            </a:extLst>
          </p:cNvPr>
          <p:cNvSpPr/>
          <p:nvPr/>
        </p:nvSpPr>
        <p:spPr>
          <a:xfrm>
            <a:off x="8196278" y="1369523"/>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 xmlns:ask="http://schemas.microsoft.com/office/drawing/2018/sketchyshapes" sd="1219033472">
                  <a:prstGeom prst="rect">
                    <a:avLst/>
                  </a:prstGeom>
                  <ask:type>
                    <ask:lineSketchScribble/>
                  </ask:type>
                </ask:lineSketchStyleProps>
              </a:ext>
            </a:extLst>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4800" b="0" i="0" u="none" strike="noStrike" kern="1200" cap="none" spc="0" normalizeH="0" baseline="0" noProof="0" dirty="0">
                <a:ln>
                  <a:noFill/>
                </a:ln>
                <a:solidFill>
                  <a:prstClr val="black"/>
                </a:solidFill>
                <a:effectLst/>
                <a:uLnTx/>
                <a:uFillTx/>
                <a:latin typeface="Bradley Hand" pitchFamily="2" charset="77"/>
                <a:ea typeface="+mn-ea"/>
                <a:cs typeface="+mn-cs"/>
              </a:rPr>
              <a:t>3</a:t>
            </a:r>
            <a:endParaRPr kumimoji="0" lang="en-US" sz="4800" b="0" i="0" u="none" strike="noStrike" kern="1200" cap="none" spc="0" normalizeH="0" baseline="0" noProof="0" dirty="0">
              <a:ln>
                <a:noFill/>
              </a:ln>
              <a:solidFill>
                <a:prstClr val="black"/>
              </a:solidFill>
              <a:effectLst/>
              <a:uLnTx/>
              <a:uFillTx/>
              <a:latin typeface="Bradley Hand" pitchFamily="2" charset="77"/>
              <a:ea typeface="+mn-ea"/>
              <a:cs typeface="+mn-cs"/>
            </a:endParaRPr>
          </a:p>
        </p:txBody>
      </p:sp>
      <p:sp>
        <p:nvSpPr>
          <p:cNvPr id="34" name="TextBox 33">
            <a:extLst>
              <a:ext uri="{FF2B5EF4-FFF2-40B4-BE49-F238E27FC236}">
                <a16:creationId xmlns:a16="http://schemas.microsoft.com/office/drawing/2014/main" id="{C65C62B4-EBD6-9748-B921-5987D891F189}"/>
              </a:ext>
            </a:extLst>
          </p:cNvPr>
          <p:cNvSpPr txBox="1"/>
          <p:nvPr/>
        </p:nvSpPr>
        <p:spPr>
          <a:xfrm>
            <a:off x="4800671" y="2927564"/>
            <a:ext cx="2915605" cy="1446550"/>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solidFill>
                  <a:prstClr val="black"/>
                </a:solidFill>
                <a:latin typeface="Bradley Hand" pitchFamily="2" charset="77"/>
              </a:rPr>
              <a:t>Counting</a:t>
            </a:r>
            <a:r>
              <a:rPr kumimoji="0" lang="en-US" sz="3200" b="0" i="0" u="none" strike="noStrike" kern="1200" cap="none" spc="0" normalizeH="0" baseline="0" noProof="0" dirty="0" smtClean="0">
                <a:ln>
                  <a:noFill/>
                </a:ln>
                <a:solidFill>
                  <a:prstClr val="black"/>
                </a:solidFill>
                <a:effectLst/>
                <a:uLnTx/>
                <a:uFillTx/>
                <a:latin typeface="Marker Felt Thin" panose="02000400000000000000" pitchFamily="2" charset="77"/>
                <a:ea typeface="+mn-ea"/>
                <a:cs typeface="+mn-cs"/>
              </a:rPr>
              <a:t> </a:t>
            </a:r>
            <a:r>
              <a:rPr lang="en-US" sz="2800" dirty="0" smtClean="0">
                <a:solidFill>
                  <a:prstClr val="black"/>
                </a:solidFill>
                <a:latin typeface="Bradley Hand" pitchFamily="2" charset="77"/>
              </a:rPr>
              <a:t>Collections</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800" dirty="0">
              <a:solidFill>
                <a:prstClr val="black"/>
              </a:solidFill>
              <a:latin typeface="Bradley Hand" pitchFamily="2" charset="77"/>
            </a:endParaRPr>
          </a:p>
        </p:txBody>
      </p:sp>
      <p:sp>
        <p:nvSpPr>
          <p:cNvPr id="18" name="TextBox 17">
            <a:extLst>
              <a:ext uri="{FF2B5EF4-FFF2-40B4-BE49-F238E27FC236}">
                <a16:creationId xmlns:a16="http://schemas.microsoft.com/office/drawing/2014/main" id="{C65C62B4-EBD6-9748-B921-5987D891F189}"/>
              </a:ext>
            </a:extLst>
          </p:cNvPr>
          <p:cNvSpPr txBox="1"/>
          <p:nvPr/>
        </p:nvSpPr>
        <p:spPr>
          <a:xfrm>
            <a:off x="8704433" y="2633698"/>
            <a:ext cx="2915605" cy="2246769"/>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smtClean="0">
                <a:solidFill>
                  <a:prstClr val="black"/>
                </a:solidFill>
                <a:latin typeface="Bradley Hand" pitchFamily="2" charset="77"/>
              </a:rPr>
              <a:t>Sharing and Recording Thinking About Counting</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800" dirty="0">
              <a:solidFill>
                <a:prstClr val="black"/>
              </a:solidFill>
              <a:latin typeface="Bradley Hand" pitchFamily="2" charset="77"/>
            </a:endParaRPr>
          </a:p>
        </p:txBody>
      </p:sp>
    </p:spTree>
    <p:extLst>
      <p:ext uri="{BB962C8B-B14F-4D97-AF65-F5344CB8AC3E}">
        <p14:creationId xmlns:p14="http://schemas.microsoft.com/office/powerpoint/2010/main" val="1258136610"/>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3" name="Round Diagonal Corner Rectangle 2">
            <a:extLst>
              <a:ext uri="{FF2B5EF4-FFF2-40B4-BE49-F238E27FC236}">
                <a16:creationId xmlns:a16="http://schemas.microsoft.com/office/drawing/2014/main" id="{BFA02294-7002-6347-BD03-F6D435E893BC}"/>
              </a:ext>
            </a:extLst>
          </p:cNvPr>
          <p:cNvSpPr/>
          <p:nvPr/>
        </p:nvSpPr>
        <p:spPr>
          <a:xfrm>
            <a:off x="97044" y="125104"/>
            <a:ext cx="11997911" cy="6607791"/>
          </a:xfrm>
          <a:prstGeom prst="round2DiagRect">
            <a:avLst/>
          </a:prstGeom>
          <a:noFill/>
          <a:ln w="38100">
            <a:solidFill>
              <a:srgbClr val="9203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5" name="Rectangle 4">
            <a:extLst>
              <a:ext uri="{FF2B5EF4-FFF2-40B4-BE49-F238E27FC236}">
                <a16:creationId xmlns:a16="http://schemas.microsoft.com/office/drawing/2014/main" id="{6F724026-2B5A-A843-9F3E-B41F4EB90726}"/>
              </a:ext>
            </a:extLst>
          </p:cNvPr>
          <p:cNvSpPr/>
          <p:nvPr/>
        </p:nvSpPr>
        <p:spPr>
          <a:xfrm>
            <a:off x="1573224" y="845444"/>
            <a:ext cx="9045550" cy="70788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smtClean="0">
                <a:ln>
                  <a:noFill/>
                </a:ln>
                <a:solidFill>
                  <a:prstClr val="black"/>
                </a:solidFill>
                <a:effectLst/>
                <a:uLnTx/>
                <a:uFillTx/>
                <a:latin typeface="Bradley Hand" pitchFamily="2" charset="77"/>
                <a:ea typeface="+mn-ea"/>
                <a:cs typeface="+mn-cs"/>
              </a:rPr>
              <a:t>How Many to 5?  </a:t>
            </a:r>
            <a:endParaRPr kumimoji="0" lang="en-US" sz="4000" b="0" i="0" u="none" strike="noStrike" kern="1200" cap="none" spc="0" normalizeH="0" baseline="0" noProof="0" dirty="0">
              <a:ln>
                <a:noFill/>
              </a:ln>
              <a:solidFill>
                <a:prstClr val="black"/>
              </a:solidFill>
              <a:effectLst/>
              <a:uLnTx/>
              <a:uFillTx/>
              <a:latin typeface="Bradley Hand" pitchFamily="2" charset="77"/>
              <a:ea typeface="+mn-ea"/>
              <a:cs typeface="+mn-cs"/>
            </a:endParaRPr>
          </a:p>
        </p:txBody>
      </p:sp>
      <p:sp>
        <p:nvSpPr>
          <p:cNvPr id="13" name="TextBox 12">
            <a:extLst>
              <a:ext uri="{FF2B5EF4-FFF2-40B4-BE49-F238E27FC236}">
                <a16:creationId xmlns:a16="http://schemas.microsoft.com/office/drawing/2014/main" id="{5426E6A3-570D-9245-B1C4-C4CA4683A894}"/>
              </a:ext>
            </a:extLst>
          </p:cNvPr>
          <p:cNvSpPr txBox="1"/>
          <p:nvPr/>
        </p:nvSpPr>
        <p:spPr>
          <a:xfrm>
            <a:off x="1036958" y="437422"/>
            <a:ext cx="2721527" cy="420564"/>
          </a:xfrm>
          <a:prstGeom prst="rect">
            <a:avLst/>
          </a:prstGeom>
          <a:solidFill>
            <a:srgbClr val="C00000"/>
          </a:solidFill>
          <a:ln w="28575">
            <a:solidFill>
              <a:srgbClr val="920305"/>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33" b="0" i="0" u="none" strike="noStrike" kern="1200" cap="none" spc="0" normalizeH="0" baseline="0" noProof="0" dirty="0" smtClean="0">
                <a:ln>
                  <a:noFill/>
                </a:ln>
                <a:solidFill>
                  <a:prstClr val="white"/>
                </a:solidFill>
                <a:effectLst/>
                <a:uLnTx/>
                <a:uFillTx/>
                <a:latin typeface="Cavolini" panose="03000502040302020204" pitchFamily="66" charset="0"/>
                <a:ea typeface="+mn-ea"/>
                <a:cs typeface="Cavolini" panose="03000502040302020204" pitchFamily="66" charset="0"/>
              </a:rPr>
              <a:t>Opening Routine</a:t>
            </a:r>
            <a:endParaRPr kumimoji="0" lang="en-US" sz="2133" b="0" i="0" u="none" strike="noStrike" kern="1200" cap="none" spc="0" normalizeH="0" baseline="0" noProof="0" dirty="0">
              <a:ln>
                <a:noFill/>
              </a:ln>
              <a:solidFill>
                <a:prstClr val="white"/>
              </a:solidFill>
              <a:effectLst/>
              <a:uLnTx/>
              <a:uFillTx/>
              <a:latin typeface="Cavolini" panose="03000502040302020204" pitchFamily="66" charset="0"/>
              <a:ea typeface="+mn-ea"/>
              <a:cs typeface="Cavolini" panose="03000502040302020204" pitchFamily="66" charset="0"/>
            </a:endParaRPr>
          </a:p>
        </p:txBody>
      </p:sp>
      <p:sp>
        <p:nvSpPr>
          <p:cNvPr id="15" name="Rectangle 26">
            <a:extLst>
              <a:ext uri="{FF2B5EF4-FFF2-40B4-BE49-F238E27FC236}">
                <a16:creationId xmlns:a16="http://schemas.microsoft.com/office/drawing/2014/main" id="{2FFE1002-E844-3642-A0B9-10BEEFD39A80}"/>
              </a:ext>
            </a:extLst>
          </p:cNvPr>
          <p:cNvSpPr/>
          <p:nvPr/>
        </p:nvSpPr>
        <p:spPr>
          <a:xfrm>
            <a:off x="200526" y="232206"/>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 xmlns:ask="http://schemas.microsoft.com/office/drawing/2018/sketchyshapes" sd="1219033472">
                  <a:prstGeom prst="rect">
                    <a:avLst/>
                  </a:prstGeom>
                  <ask:type>
                    <ask:lineSketchScribble/>
                  </ask:type>
                </ask:lineSketchStyleProps>
              </a:ext>
            </a:extLst>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4800" b="0" i="0" u="none" strike="noStrike" kern="1200" cap="none" spc="0" normalizeH="0" baseline="0" noProof="0" dirty="0">
                <a:ln>
                  <a:noFill/>
                </a:ln>
                <a:solidFill>
                  <a:prstClr val="black"/>
                </a:solidFill>
                <a:effectLst/>
                <a:uLnTx/>
                <a:uFillTx/>
                <a:latin typeface="Bradley Hand" pitchFamily="2" charset="77"/>
                <a:ea typeface="+mn-ea"/>
                <a:cs typeface="+mn-cs"/>
              </a:rPr>
              <a:t>1</a:t>
            </a:r>
            <a:endParaRPr kumimoji="0" lang="en-US" sz="4800" b="0" i="0" u="none" strike="noStrike" kern="1200" cap="none" spc="0" normalizeH="0" baseline="0" noProof="0" dirty="0">
              <a:ln>
                <a:noFill/>
              </a:ln>
              <a:solidFill>
                <a:prstClr val="black"/>
              </a:solidFill>
              <a:effectLst/>
              <a:uLnTx/>
              <a:uFillTx/>
              <a:latin typeface="Bradley Hand" pitchFamily="2" charset="77"/>
              <a:ea typeface="+mn-ea"/>
              <a:cs typeface="+mn-cs"/>
            </a:endParaRPr>
          </a:p>
        </p:txBody>
      </p:sp>
      <p:pic>
        <p:nvPicPr>
          <p:cNvPr id="16" name="Picture 15"/>
          <p:cNvPicPr>
            <a:picLocks noChangeAspect="1"/>
          </p:cNvPicPr>
          <p:nvPr/>
        </p:nvPicPr>
        <p:blipFill>
          <a:blip r:embed="rId3"/>
          <a:stretch>
            <a:fillRect/>
          </a:stretch>
        </p:blipFill>
        <p:spPr>
          <a:xfrm rot="5400000">
            <a:off x="5431598" y="194057"/>
            <a:ext cx="1830356" cy="7898110"/>
          </a:xfrm>
          <a:prstGeom prst="rect">
            <a:avLst/>
          </a:prstGeom>
        </p:spPr>
      </p:pic>
    </p:spTree>
    <p:extLst>
      <p:ext uri="{BB962C8B-B14F-4D97-AF65-F5344CB8AC3E}">
        <p14:creationId xmlns:p14="http://schemas.microsoft.com/office/powerpoint/2010/main" val="3066649819"/>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3" name="Round Diagonal Corner Rectangle 2">
            <a:extLst>
              <a:ext uri="{FF2B5EF4-FFF2-40B4-BE49-F238E27FC236}">
                <a16:creationId xmlns:a16="http://schemas.microsoft.com/office/drawing/2014/main" id="{BFA02294-7002-6347-BD03-F6D435E893BC}"/>
              </a:ext>
            </a:extLst>
          </p:cNvPr>
          <p:cNvSpPr/>
          <p:nvPr/>
        </p:nvSpPr>
        <p:spPr>
          <a:xfrm>
            <a:off x="97044" y="125104"/>
            <a:ext cx="11997911" cy="6607791"/>
          </a:xfrm>
          <a:prstGeom prst="round2DiagRect">
            <a:avLst/>
          </a:prstGeom>
          <a:noFill/>
          <a:ln w="38100">
            <a:solidFill>
              <a:srgbClr val="9203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5" name="Rectangle 4">
            <a:extLst>
              <a:ext uri="{FF2B5EF4-FFF2-40B4-BE49-F238E27FC236}">
                <a16:creationId xmlns:a16="http://schemas.microsoft.com/office/drawing/2014/main" id="{6F724026-2B5A-A843-9F3E-B41F4EB90726}"/>
              </a:ext>
            </a:extLst>
          </p:cNvPr>
          <p:cNvSpPr/>
          <p:nvPr/>
        </p:nvSpPr>
        <p:spPr>
          <a:xfrm>
            <a:off x="1573224" y="845444"/>
            <a:ext cx="9045550" cy="70788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smtClean="0">
                <a:ln>
                  <a:noFill/>
                </a:ln>
                <a:solidFill>
                  <a:prstClr val="black"/>
                </a:solidFill>
                <a:effectLst/>
                <a:uLnTx/>
                <a:uFillTx/>
                <a:latin typeface="Bradley Hand" pitchFamily="2" charset="77"/>
                <a:ea typeface="+mn-ea"/>
                <a:cs typeface="+mn-cs"/>
              </a:rPr>
              <a:t>How Many to 5?  </a:t>
            </a:r>
            <a:endParaRPr kumimoji="0" lang="en-US" sz="4000" b="0" i="0" u="none" strike="noStrike" kern="1200" cap="none" spc="0" normalizeH="0" baseline="0" noProof="0" dirty="0">
              <a:ln>
                <a:noFill/>
              </a:ln>
              <a:solidFill>
                <a:prstClr val="black"/>
              </a:solidFill>
              <a:effectLst/>
              <a:uLnTx/>
              <a:uFillTx/>
              <a:latin typeface="Bradley Hand" pitchFamily="2" charset="77"/>
              <a:ea typeface="+mn-ea"/>
              <a:cs typeface="+mn-cs"/>
            </a:endParaRPr>
          </a:p>
        </p:txBody>
      </p:sp>
      <p:sp>
        <p:nvSpPr>
          <p:cNvPr id="13" name="TextBox 12">
            <a:extLst>
              <a:ext uri="{FF2B5EF4-FFF2-40B4-BE49-F238E27FC236}">
                <a16:creationId xmlns:a16="http://schemas.microsoft.com/office/drawing/2014/main" id="{5426E6A3-570D-9245-B1C4-C4CA4683A894}"/>
              </a:ext>
            </a:extLst>
          </p:cNvPr>
          <p:cNvSpPr txBox="1"/>
          <p:nvPr/>
        </p:nvSpPr>
        <p:spPr>
          <a:xfrm>
            <a:off x="1036958" y="437422"/>
            <a:ext cx="2721527" cy="420564"/>
          </a:xfrm>
          <a:prstGeom prst="rect">
            <a:avLst/>
          </a:prstGeom>
          <a:solidFill>
            <a:srgbClr val="C00000"/>
          </a:solidFill>
          <a:ln w="28575">
            <a:solidFill>
              <a:srgbClr val="920305"/>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33" b="0" i="0" u="none" strike="noStrike" kern="1200" cap="none" spc="0" normalizeH="0" baseline="0" noProof="0" dirty="0" smtClean="0">
                <a:ln>
                  <a:noFill/>
                </a:ln>
                <a:solidFill>
                  <a:prstClr val="white"/>
                </a:solidFill>
                <a:effectLst/>
                <a:uLnTx/>
                <a:uFillTx/>
                <a:latin typeface="Cavolini" panose="03000502040302020204" pitchFamily="66" charset="0"/>
                <a:ea typeface="+mn-ea"/>
                <a:cs typeface="Cavolini" panose="03000502040302020204" pitchFamily="66" charset="0"/>
              </a:rPr>
              <a:t>Opening Routine</a:t>
            </a:r>
            <a:endParaRPr kumimoji="0" lang="en-US" sz="2133" b="0" i="0" u="none" strike="noStrike" kern="1200" cap="none" spc="0" normalizeH="0" baseline="0" noProof="0" dirty="0">
              <a:ln>
                <a:noFill/>
              </a:ln>
              <a:solidFill>
                <a:prstClr val="white"/>
              </a:solidFill>
              <a:effectLst/>
              <a:uLnTx/>
              <a:uFillTx/>
              <a:latin typeface="Cavolini" panose="03000502040302020204" pitchFamily="66" charset="0"/>
              <a:ea typeface="+mn-ea"/>
              <a:cs typeface="Cavolini" panose="03000502040302020204" pitchFamily="66" charset="0"/>
            </a:endParaRPr>
          </a:p>
        </p:txBody>
      </p:sp>
      <p:sp>
        <p:nvSpPr>
          <p:cNvPr id="15" name="Rectangle 26">
            <a:extLst>
              <a:ext uri="{FF2B5EF4-FFF2-40B4-BE49-F238E27FC236}">
                <a16:creationId xmlns:a16="http://schemas.microsoft.com/office/drawing/2014/main" id="{2FFE1002-E844-3642-A0B9-10BEEFD39A80}"/>
              </a:ext>
            </a:extLst>
          </p:cNvPr>
          <p:cNvSpPr/>
          <p:nvPr/>
        </p:nvSpPr>
        <p:spPr>
          <a:xfrm>
            <a:off x="200526" y="232206"/>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 xmlns:ask="http://schemas.microsoft.com/office/drawing/2018/sketchyshapes" sd="1219033472">
                  <a:prstGeom prst="rect">
                    <a:avLst/>
                  </a:prstGeom>
                  <ask:type>
                    <ask:lineSketchScribble/>
                  </ask:type>
                </ask:lineSketchStyleProps>
              </a:ext>
            </a:extLst>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4800" b="0" i="0" u="none" strike="noStrike" kern="1200" cap="none" spc="0" normalizeH="0" baseline="0" noProof="0" dirty="0">
                <a:ln>
                  <a:noFill/>
                </a:ln>
                <a:solidFill>
                  <a:prstClr val="black"/>
                </a:solidFill>
                <a:effectLst/>
                <a:uLnTx/>
                <a:uFillTx/>
                <a:latin typeface="Bradley Hand" pitchFamily="2" charset="77"/>
                <a:ea typeface="+mn-ea"/>
                <a:cs typeface="+mn-cs"/>
              </a:rPr>
              <a:t>1</a:t>
            </a:r>
            <a:endParaRPr kumimoji="0" lang="en-US" sz="4800" b="0" i="0" u="none" strike="noStrike" kern="1200" cap="none" spc="0" normalizeH="0" baseline="0" noProof="0" dirty="0">
              <a:ln>
                <a:noFill/>
              </a:ln>
              <a:solidFill>
                <a:prstClr val="black"/>
              </a:solidFill>
              <a:effectLst/>
              <a:uLnTx/>
              <a:uFillTx/>
              <a:latin typeface="Bradley Hand" pitchFamily="2" charset="77"/>
              <a:ea typeface="+mn-ea"/>
              <a:cs typeface="+mn-cs"/>
            </a:endParaRPr>
          </a:p>
        </p:txBody>
      </p:sp>
      <p:pic>
        <p:nvPicPr>
          <p:cNvPr id="12" name="Picture 11"/>
          <p:cNvPicPr>
            <a:picLocks noChangeAspect="1"/>
          </p:cNvPicPr>
          <p:nvPr/>
        </p:nvPicPr>
        <p:blipFill>
          <a:blip r:embed="rId3"/>
          <a:stretch>
            <a:fillRect/>
          </a:stretch>
        </p:blipFill>
        <p:spPr>
          <a:xfrm rot="5400000">
            <a:off x="4905740" y="-432930"/>
            <a:ext cx="1833202" cy="8020259"/>
          </a:xfrm>
          <a:prstGeom prst="rect">
            <a:avLst/>
          </a:prstGeom>
        </p:spPr>
      </p:pic>
    </p:spTree>
    <p:extLst>
      <p:ext uri="{BB962C8B-B14F-4D97-AF65-F5344CB8AC3E}">
        <p14:creationId xmlns:p14="http://schemas.microsoft.com/office/powerpoint/2010/main" val="2976042503"/>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3" name="Round Diagonal Corner Rectangle 2">
            <a:extLst>
              <a:ext uri="{FF2B5EF4-FFF2-40B4-BE49-F238E27FC236}">
                <a16:creationId xmlns:a16="http://schemas.microsoft.com/office/drawing/2014/main" id="{BFA02294-7002-6347-BD03-F6D435E893BC}"/>
              </a:ext>
            </a:extLst>
          </p:cNvPr>
          <p:cNvSpPr/>
          <p:nvPr/>
        </p:nvSpPr>
        <p:spPr>
          <a:xfrm>
            <a:off x="97044" y="125104"/>
            <a:ext cx="11997911" cy="6607791"/>
          </a:xfrm>
          <a:prstGeom prst="round2DiagRect">
            <a:avLst/>
          </a:prstGeom>
          <a:noFill/>
          <a:ln w="38100">
            <a:solidFill>
              <a:srgbClr val="9203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5" name="Rectangle 4">
            <a:extLst>
              <a:ext uri="{FF2B5EF4-FFF2-40B4-BE49-F238E27FC236}">
                <a16:creationId xmlns:a16="http://schemas.microsoft.com/office/drawing/2014/main" id="{6F724026-2B5A-A843-9F3E-B41F4EB90726}"/>
              </a:ext>
            </a:extLst>
          </p:cNvPr>
          <p:cNvSpPr/>
          <p:nvPr/>
        </p:nvSpPr>
        <p:spPr>
          <a:xfrm>
            <a:off x="1573224" y="845444"/>
            <a:ext cx="9045550" cy="70788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smtClean="0">
                <a:ln>
                  <a:noFill/>
                </a:ln>
                <a:solidFill>
                  <a:prstClr val="black"/>
                </a:solidFill>
                <a:effectLst/>
                <a:uLnTx/>
                <a:uFillTx/>
                <a:latin typeface="Bradley Hand" pitchFamily="2" charset="77"/>
                <a:ea typeface="+mn-ea"/>
                <a:cs typeface="+mn-cs"/>
              </a:rPr>
              <a:t>How Many to 5?  </a:t>
            </a:r>
            <a:endParaRPr kumimoji="0" lang="en-US" sz="4000" b="0" i="0" u="none" strike="noStrike" kern="1200" cap="none" spc="0" normalizeH="0" baseline="0" noProof="0" dirty="0">
              <a:ln>
                <a:noFill/>
              </a:ln>
              <a:solidFill>
                <a:prstClr val="black"/>
              </a:solidFill>
              <a:effectLst/>
              <a:uLnTx/>
              <a:uFillTx/>
              <a:latin typeface="Bradley Hand" pitchFamily="2" charset="77"/>
              <a:ea typeface="+mn-ea"/>
              <a:cs typeface="+mn-cs"/>
            </a:endParaRPr>
          </a:p>
        </p:txBody>
      </p:sp>
      <p:sp>
        <p:nvSpPr>
          <p:cNvPr id="13" name="TextBox 12">
            <a:extLst>
              <a:ext uri="{FF2B5EF4-FFF2-40B4-BE49-F238E27FC236}">
                <a16:creationId xmlns:a16="http://schemas.microsoft.com/office/drawing/2014/main" id="{5426E6A3-570D-9245-B1C4-C4CA4683A894}"/>
              </a:ext>
            </a:extLst>
          </p:cNvPr>
          <p:cNvSpPr txBox="1"/>
          <p:nvPr/>
        </p:nvSpPr>
        <p:spPr>
          <a:xfrm>
            <a:off x="1036958" y="437422"/>
            <a:ext cx="2721527" cy="420564"/>
          </a:xfrm>
          <a:prstGeom prst="rect">
            <a:avLst/>
          </a:prstGeom>
          <a:solidFill>
            <a:srgbClr val="C00000"/>
          </a:solidFill>
          <a:ln w="28575">
            <a:solidFill>
              <a:srgbClr val="920305"/>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33" b="0" i="0" u="none" strike="noStrike" kern="1200" cap="none" spc="0" normalizeH="0" baseline="0" noProof="0" dirty="0" smtClean="0">
                <a:ln>
                  <a:noFill/>
                </a:ln>
                <a:solidFill>
                  <a:prstClr val="white"/>
                </a:solidFill>
                <a:effectLst/>
                <a:uLnTx/>
                <a:uFillTx/>
                <a:latin typeface="Cavolini" panose="03000502040302020204" pitchFamily="66" charset="0"/>
                <a:ea typeface="+mn-ea"/>
                <a:cs typeface="Cavolini" panose="03000502040302020204" pitchFamily="66" charset="0"/>
              </a:rPr>
              <a:t>Opening Routine</a:t>
            </a:r>
            <a:endParaRPr kumimoji="0" lang="en-US" sz="2133" b="0" i="0" u="none" strike="noStrike" kern="1200" cap="none" spc="0" normalizeH="0" baseline="0" noProof="0" dirty="0">
              <a:ln>
                <a:noFill/>
              </a:ln>
              <a:solidFill>
                <a:prstClr val="white"/>
              </a:solidFill>
              <a:effectLst/>
              <a:uLnTx/>
              <a:uFillTx/>
              <a:latin typeface="Cavolini" panose="03000502040302020204" pitchFamily="66" charset="0"/>
              <a:ea typeface="+mn-ea"/>
              <a:cs typeface="Cavolini" panose="03000502040302020204" pitchFamily="66" charset="0"/>
            </a:endParaRPr>
          </a:p>
        </p:txBody>
      </p:sp>
      <p:sp>
        <p:nvSpPr>
          <p:cNvPr id="15" name="Rectangle 26">
            <a:extLst>
              <a:ext uri="{FF2B5EF4-FFF2-40B4-BE49-F238E27FC236}">
                <a16:creationId xmlns:a16="http://schemas.microsoft.com/office/drawing/2014/main" id="{2FFE1002-E844-3642-A0B9-10BEEFD39A80}"/>
              </a:ext>
            </a:extLst>
          </p:cNvPr>
          <p:cNvSpPr/>
          <p:nvPr/>
        </p:nvSpPr>
        <p:spPr>
          <a:xfrm>
            <a:off x="200526" y="232206"/>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 xmlns:ask="http://schemas.microsoft.com/office/drawing/2018/sketchyshapes" sd="1219033472">
                  <a:prstGeom prst="rect">
                    <a:avLst/>
                  </a:prstGeom>
                  <ask:type>
                    <ask:lineSketchScribble/>
                  </ask:type>
                </ask:lineSketchStyleProps>
              </a:ext>
            </a:extLst>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4800" b="0" i="0" u="none" strike="noStrike" kern="1200" cap="none" spc="0" normalizeH="0" baseline="0" noProof="0" dirty="0">
                <a:ln>
                  <a:noFill/>
                </a:ln>
                <a:solidFill>
                  <a:prstClr val="black"/>
                </a:solidFill>
                <a:effectLst/>
                <a:uLnTx/>
                <a:uFillTx/>
                <a:latin typeface="Bradley Hand" pitchFamily="2" charset="77"/>
                <a:ea typeface="+mn-ea"/>
                <a:cs typeface="+mn-cs"/>
              </a:rPr>
              <a:t>1</a:t>
            </a:r>
            <a:endParaRPr kumimoji="0" lang="en-US" sz="4800" b="0" i="0" u="none" strike="noStrike" kern="1200" cap="none" spc="0" normalizeH="0" baseline="0" noProof="0" dirty="0">
              <a:ln>
                <a:noFill/>
              </a:ln>
              <a:solidFill>
                <a:prstClr val="black"/>
              </a:solidFill>
              <a:effectLst/>
              <a:uLnTx/>
              <a:uFillTx/>
              <a:latin typeface="Bradley Hand" pitchFamily="2" charset="77"/>
              <a:ea typeface="+mn-ea"/>
              <a:cs typeface="+mn-cs"/>
            </a:endParaRPr>
          </a:p>
        </p:txBody>
      </p:sp>
      <p:pic>
        <p:nvPicPr>
          <p:cNvPr id="14" name="Picture 13"/>
          <p:cNvPicPr>
            <a:picLocks noChangeAspect="1"/>
          </p:cNvPicPr>
          <p:nvPr/>
        </p:nvPicPr>
        <p:blipFill>
          <a:blip r:embed="rId3"/>
          <a:stretch>
            <a:fillRect/>
          </a:stretch>
        </p:blipFill>
        <p:spPr>
          <a:xfrm rot="5400000">
            <a:off x="4594490" y="-509840"/>
            <a:ext cx="1872685" cy="7915217"/>
          </a:xfrm>
          <a:prstGeom prst="rect">
            <a:avLst/>
          </a:prstGeom>
        </p:spPr>
      </p:pic>
    </p:spTree>
    <p:extLst>
      <p:ext uri="{BB962C8B-B14F-4D97-AF65-F5344CB8AC3E}">
        <p14:creationId xmlns:p14="http://schemas.microsoft.com/office/powerpoint/2010/main" val="1625234594"/>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3" name="Round Diagonal Corner Rectangle 2">
            <a:extLst>
              <a:ext uri="{FF2B5EF4-FFF2-40B4-BE49-F238E27FC236}">
                <a16:creationId xmlns:a16="http://schemas.microsoft.com/office/drawing/2014/main" id="{BFA02294-7002-6347-BD03-F6D435E893BC}"/>
              </a:ext>
            </a:extLst>
          </p:cNvPr>
          <p:cNvSpPr/>
          <p:nvPr/>
        </p:nvSpPr>
        <p:spPr>
          <a:xfrm>
            <a:off x="97044" y="125104"/>
            <a:ext cx="11997911" cy="6607791"/>
          </a:xfrm>
          <a:prstGeom prst="round2DiagRect">
            <a:avLst/>
          </a:prstGeom>
          <a:noFill/>
          <a:ln w="38100">
            <a:solidFill>
              <a:srgbClr val="9203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5" name="Rectangle 4">
            <a:extLst>
              <a:ext uri="{FF2B5EF4-FFF2-40B4-BE49-F238E27FC236}">
                <a16:creationId xmlns:a16="http://schemas.microsoft.com/office/drawing/2014/main" id="{6F724026-2B5A-A843-9F3E-B41F4EB90726}"/>
              </a:ext>
            </a:extLst>
          </p:cNvPr>
          <p:cNvSpPr/>
          <p:nvPr/>
        </p:nvSpPr>
        <p:spPr>
          <a:xfrm>
            <a:off x="1573224" y="845444"/>
            <a:ext cx="9045550" cy="70788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smtClean="0">
                <a:ln>
                  <a:noFill/>
                </a:ln>
                <a:solidFill>
                  <a:prstClr val="black"/>
                </a:solidFill>
                <a:effectLst/>
                <a:uLnTx/>
                <a:uFillTx/>
                <a:latin typeface="Bradley Hand" pitchFamily="2" charset="77"/>
                <a:ea typeface="+mn-ea"/>
                <a:cs typeface="+mn-cs"/>
              </a:rPr>
              <a:t>How Many to 5?  </a:t>
            </a:r>
            <a:endParaRPr kumimoji="0" lang="en-US" sz="4000" b="0" i="0" u="none" strike="noStrike" kern="1200" cap="none" spc="0" normalizeH="0" baseline="0" noProof="0" dirty="0">
              <a:ln>
                <a:noFill/>
              </a:ln>
              <a:solidFill>
                <a:prstClr val="black"/>
              </a:solidFill>
              <a:effectLst/>
              <a:uLnTx/>
              <a:uFillTx/>
              <a:latin typeface="Bradley Hand" pitchFamily="2" charset="77"/>
              <a:ea typeface="+mn-ea"/>
              <a:cs typeface="+mn-cs"/>
            </a:endParaRPr>
          </a:p>
        </p:txBody>
      </p:sp>
      <p:sp>
        <p:nvSpPr>
          <p:cNvPr id="13" name="TextBox 12">
            <a:extLst>
              <a:ext uri="{FF2B5EF4-FFF2-40B4-BE49-F238E27FC236}">
                <a16:creationId xmlns:a16="http://schemas.microsoft.com/office/drawing/2014/main" id="{5426E6A3-570D-9245-B1C4-C4CA4683A894}"/>
              </a:ext>
            </a:extLst>
          </p:cNvPr>
          <p:cNvSpPr txBox="1"/>
          <p:nvPr/>
        </p:nvSpPr>
        <p:spPr>
          <a:xfrm>
            <a:off x="1036958" y="437422"/>
            <a:ext cx="2721527" cy="420564"/>
          </a:xfrm>
          <a:prstGeom prst="rect">
            <a:avLst/>
          </a:prstGeom>
          <a:solidFill>
            <a:srgbClr val="C00000"/>
          </a:solidFill>
          <a:ln w="28575">
            <a:solidFill>
              <a:srgbClr val="920305"/>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33" b="0" i="0" u="none" strike="noStrike" kern="1200" cap="none" spc="0" normalizeH="0" baseline="0" noProof="0" dirty="0" smtClean="0">
                <a:ln>
                  <a:noFill/>
                </a:ln>
                <a:solidFill>
                  <a:prstClr val="white"/>
                </a:solidFill>
                <a:effectLst/>
                <a:uLnTx/>
                <a:uFillTx/>
                <a:latin typeface="Cavolini" panose="03000502040302020204" pitchFamily="66" charset="0"/>
                <a:ea typeface="+mn-ea"/>
                <a:cs typeface="Cavolini" panose="03000502040302020204" pitchFamily="66" charset="0"/>
              </a:rPr>
              <a:t>Opening Routine</a:t>
            </a:r>
            <a:endParaRPr kumimoji="0" lang="en-US" sz="2133" b="0" i="0" u="none" strike="noStrike" kern="1200" cap="none" spc="0" normalizeH="0" baseline="0" noProof="0" dirty="0">
              <a:ln>
                <a:noFill/>
              </a:ln>
              <a:solidFill>
                <a:prstClr val="white"/>
              </a:solidFill>
              <a:effectLst/>
              <a:uLnTx/>
              <a:uFillTx/>
              <a:latin typeface="Cavolini" panose="03000502040302020204" pitchFamily="66" charset="0"/>
              <a:ea typeface="+mn-ea"/>
              <a:cs typeface="Cavolini" panose="03000502040302020204" pitchFamily="66" charset="0"/>
            </a:endParaRPr>
          </a:p>
        </p:txBody>
      </p:sp>
      <p:sp>
        <p:nvSpPr>
          <p:cNvPr id="15" name="Rectangle 26">
            <a:extLst>
              <a:ext uri="{FF2B5EF4-FFF2-40B4-BE49-F238E27FC236}">
                <a16:creationId xmlns:a16="http://schemas.microsoft.com/office/drawing/2014/main" id="{2FFE1002-E844-3642-A0B9-10BEEFD39A80}"/>
              </a:ext>
            </a:extLst>
          </p:cNvPr>
          <p:cNvSpPr/>
          <p:nvPr/>
        </p:nvSpPr>
        <p:spPr>
          <a:xfrm>
            <a:off x="200526" y="232206"/>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 xmlns:ask="http://schemas.microsoft.com/office/drawing/2018/sketchyshapes" sd="1219033472">
                  <a:prstGeom prst="rect">
                    <a:avLst/>
                  </a:prstGeom>
                  <ask:type>
                    <ask:lineSketchScribble/>
                  </ask:type>
                </ask:lineSketchStyleProps>
              </a:ext>
            </a:extLst>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4800" b="0" i="0" u="none" strike="noStrike" kern="1200" cap="none" spc="0" normalizeH="0" baseline="0" noProof="0" dirty="0">
                <a:ln>
                  <a:noFill/>
                </a:ln>
                <a:solidFill>
                  <a:prstClr val="black"/>
                </a:solidFill>
                <a:effectLst/>
                <a:uLnTx/>
                <a:uFillTx/>
                <a:latin typeface="Bradley Hand" pitchFamily="2" charset="77"/>
                <a:ea typeface="+mn-ea"/>
                <a:cs typeface="+mn-cs"/>
              </a:rPr>
              <a:t>1</a:t>
            </a:r>
            <a:endParaRPr kumimoji="0" lang="en-US" sz="4800" b="0" i="0" u="none" strike="noStrike" kern="1200" cap="none" spc="0" normalizeH="0" baseline="0" noProof="0" dirty="0">
              <a:ln>
                <a:noFill/>
              </a:ln>
              <a:solidFill>
                <a:prstClr val="black"/>
              </a:solidFill>
              <a:effectLst/>
              <a:uLnTx/>
              <a:uFillTx/>
              <a:latin typeface="Bradley Hand" pitchFamily="2" charset="77"/>
              <a:ea typeface="+mn-ea"/>
              <a:cs typeface="+mn-cs"/>
            </a:endParaRPr>
          </a:p>
        </p:txBody>
      </p:sp>
      <p:pic>
        <p:nvPicPr>
          <p:cNvPr id="11" name="Picture 10"/>
          <p:cNvPicPr>
            <a:picLocks noChangeAspect="1"/>
          </p:cNvPicPr>
          <p:nvPr/>
        </p:nvPicPr>
        <p:blipFill>
          <a:blip r:embed="rId3"/>
          <a:stretch>
            <a:fillRect/>
          </a:stretch>
        </p:blipFill>
        <p:spPr>
          <a:xfrm rot="5400000">
            <a:off x="5171141" y="-395769"/>
            <a:ext cx="1849714" cy="8092499"/>
          </a:xfrm>
          <a:prstGeom prst="rect">
            <a:avLst/>
          </a:prstGeom>
        </p:spPr>
      </p:pic>
    </p:spTree>
    <p:extLst>
      <p:ext uri="{BB962C8B-B14F-4D97-AF65-F5344CB8AC3E}">
        <p14:creationId xmlns:p14="http://schemas.microsoft.com/office/powerpoint/2010/main" val="2143085181"/>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3" name="Round Diagonal Corner Rectangle 2">
            <a:extLst>
              <a:ext uri="{FF2B5EF4-FFF2-40B4-BE49-F238E27FC236}">
                <a16:creationId xmlns:a16="http://schemas.microsoft.com/office/drawing/2014/main" id="{BFA02294-7002-6347-BD03-F6D435E893BC}"/>
              </a:ext>
            </a:extLst>
          </p:cNvPr>
          <p:cNvSpPr/>
          <p:nvPr/>
        </p:nvSpPr>
        <p:spPr>
          <a:xfrm>
            <a:off x="97044" y="125104"/>
            <a:ext cx="11997911" cy="6607791"/>
          </a:xfrm>
          <a:prstGeom prst="round2DiagRect">
            <a:avLst/>
          </a:prstGeom>
          <a:noFill/>
          <a:ln w="38100">
            <a:solidFill>
              <a:srgbClr val="9203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5" name="Rectangle 4">
            <a:extLst>
              <a:ext uri="{FF2B5EF4-FFF2-40B4-BE49-F238E27FC236}">
                <a16:creationId xmlns:a16="http://schemas.microsoft.com/office/drawing/2014/main" id="{6F724026-2B5A-A843-9F3E-B41F4EB90726}"/>
              </a:ext>
            </a:extLst>
          </p:cNvPr>
          <p:cNvSpPr/>
          <p:nvPr/>
        </p:nvSpPr>
        <p:spPr>
          <a:xfrm>
            <a:off x="1573224" y="845444"/>
            <a:ext cx="9045550" cy="70788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smtClean="0">
                <a:ln>
                  <a:noFill/>
                </a:ln>
                <a:solidFill>
                  <a:prstClr val="black"/>
                </a:solidFill>
                <a:effectLst/>
                <a:uLnTx/>
                <a:uFillTx/>
                <a:latin typeface="Bradley Hand" pitchFamily="2" charset="77"/>
                <a:ea typeface="+mn-ea"/>
                <a:cs typeface="+mn-cs"/>
              </a:rPr>
              <a:t>How Many to 5?  </a:t>
            </a:r>
            <a:endParaRPr kumimoji="0" lang="en-US" sz="4000" b="0" i="0" u="none" strike="noStrike" kern="1200" cap="none" spc="0" normalizeH="0" baseline="0" noProof="0" dirty="0">
              <a:ln>
                <a:noFill/>
              </a:ln>
              <a:solidFill>
                <a:prstClr val="black"/>
              </a:solidFill>
              <a:effectLst/>
              <a:uLnTx/>
              <a:uFillTx/>
              <a:latin typeface="Bradley Hand" pitchFamily="2" charset="77"/>
              <a:ea typeface="+mn-ea"/>
              <a:cs typeface="+mn-cs"/>
            </a:endParaRPr>
          </a:p>
        </p:txBody>
      </p:sp>
      <p:sp>
        <p:nvSpPr>
          <p:cNvPr id="13" name="TextBox 12">
            <a:extLst>
              <a:ext uri="{FF2B5EF4-FFF2-40B4-BE49-F238E27FC236}">
                <a16:creationId xmlns:a16="http://schemas.microsoft.com/office/drawing/2014/main" id="{5426E6A3-570D-9245-B1C4-C4CA4683A894}"/>
              </a:ext>
            </a:extLst>
          </p:cNvPr>
          <p:cNvSpPr txBox="1"/>
          <p:nvPr/>
        </p:nvSpPr>
        <p:spPr>
          <a:xfrm>
            <a:off x="1036958" y="437422"/>
            <a:ext cx="2721527" cy="420564"/>
          </a:xfrm>
          <a:prstGeom prst="rect">
            <a:avLst/>
          </a:prstGeom>
          <a:solidFill>
            <a:srgbClr val="C00000"/>
          </a:solidFill>
          <a:ln w="28575">
            <a:solidFill>
              <a:srgbClr val="920305"/>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33" b="0" i="0" u="none" strike="noStrike" kern="1200" cap="none" spc="0" normalizeH="0" baseline="0" noProof="0" dirty="0" smtClean="0">
                <a:ln>
                  <a:noFill/>
                </a:ln>
                <a:solidFill>
                  <a:prstClr val="white"/>
                </a:solidFill>
                <a:effectLst/>
                <a:uLnTx/>
                <a:uFillTx/>
                <a:latin typeface="Cavolini" panose="03000502040302020204" pitchFamily="66" charset="0"/>
                <a:ea typeface="+mn-ea"/>
                <a:cs typeface="Cavolini" panose="03000502040302020204" pitchFamily="66" charset="0"/>
              </a:rPr>
              <a:t>Opening Routine</a:t>
            </a:r>
            <a:endParaRPr kumimoji="0" lang="en-US" sz="2133" b="0" i="0" u="none" strike="noStrike" kern="1200" cap="none" spc="0" normalizeH="0" baseline="0" noProof="0" dirty="0">
              <a:ln>
                <a:noFill/>
              </a:ln>
              <a:solidFill>
                <a:prstClr val="white"/>
              </a:solidFill>
              <a:effectLst/>
              <a:uLnTx/>
              <a:uFillTx/>
              <a:latin typeface="Cavolini" panose="03000502040302020204" pitchFamily="66" charset="0"/>
              <a:ea typeface="+mn-ea"/>
              <a:cs typeface="Cavolini" panose="03000502040302020204" pitchFamily="66" charset="0"/>
            </a:endParaRPr>
          </a:p>
        </p:txBody>
      </p:sp>
      <p:sp>
        <p:nvSpPr>
          <p:cNvPr id="15" name="Rectangle 26">
            <a:extLst>
              <a:ext uri="{FF2B5EF4-FFF2-40B4-BE49-F238E27FC236}">
                <a16:creationId xmlns:a16="http://schemas.microsoft.com/office/drawing/2014/main" id="{2FFE1002-E844-3642-A0B9-10BEEFD39A80}"/>
              </a:ext>
            </a:extLst>
          </p:cNvPr>
          <p:cNvSpPr/>
          <p:nvPr/>
        </p:nvSpPr>
        <p:spPr>
          <a:xfrm>
            <a:off x="200526" y="232206"/>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 xmlns:ask="http://schemas.microsoft.com/office/drawing/2018/sketchyshapes" sd="1219033472">
                  <a:prstGeom prst="rect">
                    <a:avLst/>
                  </a:prstGeom>
                  <ask:type>
                    <ask:lineSketchScribble/>
                  </ask:type>
                </ask:lineSketchStyleProps>
              </a:ext>
            </a:extLst>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4800" b="0" i="0" u="none" strike="noStrike" kern="1200" cap="none" spc="0" normalizeH="0" baseline="0" noProof="0" dirty="0">
                <a:ln>
                  <a:noFill/>
                </a:ln>
                <a:solidFill>
                  <a:prstClr val="black"/>
                </a:solidFill>
                <a:effectLst/>
                <a:uLnTx/>
                <a:uFillTx/>
                <a:latin typeface="Bradley Hand" pitchFamily="2" charset="77"/>
                <a:ea typeface="+mn-ea"/>
                <a:cs typeface="+mn-cs"/>
              </a:rPr>
              <a:t>1</a:t>
            </a:r>
            <a:endParaRPr kumimoji="0" lang="en-US" sz="4800" b="0" i="0" u="none" strike="noStrike" kern="1200" cap="none" spc="0" normalizeH="0" baseline="0" noProof="0" dirty="0">
              <a:ln>
                <a:noFill/>
              </a:ln>
              <a:solidFill>
                <a:prstClr val="black"/>
              </a:solidFill>
              <a:effectLst/>
              <a:uLnTx/>
              <a:uFillTx/>
              <a:latin typeface="Bradley Hand" pitchFamily="2" charset="77"/>
              <a:ea typeface="+mn-ea"/>
              <a:cs typeface="+mn-cs"/>
            </a:endParaRPr>
          </a:p>
        </p:txBody>
      </p:sp>
      <p:pic>
        <p:nvPicPr>
          <p:cNvPr id="10" name="Picture 9"/>
          <p:cNvPicPr>
            <a:picLocks noChangeAspect="1"/>
          </p:cNvPicPr>
          <p:nvPr/>
        </p:nvPicPr>
        <p:blipFill>
          <a:blip r:embed="rId3"/>
          <a:stretch>
            <a:fillRect/>
          </a:stretch>
        </p:blipFill>
        <p:spPr>
          <a:xfrm rot="5400000">
            <a:off x="5131660" y="-502293"/>
            <a:ext cx="1928679" cy="8235980"/>
          </a:xfrm>
          <a:prstGeom prst="rect">
            <a:avLst/>
          </a:prstGeom>
        </p:spPr>
      </p:pic>
    </p:spTree>
    <p:extLst>
      <p:ext uri="{BB962C8B-B14F-4D97-AF65-F5344CB8AC3E}">
        <p14:creationId xmlns:p14="http://schemas.microsoft.com/office/powerpoint/2010/main" val="100606692"/>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3" name="Round Diagonal Corner Rectangle 2">
            <a:extLst>
              <a:ext uri="{FF2B5EF4-FFF2-40B4-BE49-F238E27FC236}">
                <a16:creationId xmlns:a16="http://schemas.microsoft.com/office/drawing/2014/main" id="{BFA02294-7002-6347-BD03-F6D435E893BC}"/>
              </a:ext>
            </a:extLst>
          </p:cNvPr>
          <p:cNvSpPr/>
          <p:nvPr/>
        </p:nvSpPr>
        <p:spPr>
          <a:xfrm>
            <a:off x="97044" y="125104"/>
            <a:ext cx="11997911" cy="6607791"/>
          </a:xfrm>
          <a:prstGeom prst="round2DiagRect">
            <a:avLst/>
          </a:prstGeom>
          <a:noFill/>
          <a:ln w="38100">
            <a:solidFill>
              <a:srgbClr val="9203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13" name="TextBox 12">
            <a:extLst>
              <a:ext uri="{FF2B5EF4-FFF2-40B4-BE49-F238E27FC236}">
                <a16:creationId xmlns:a16="http://schemas.microsoft.com/office/drawing/2014/main" id="{5426E6A3-570D-9245-B1C4-C4CA4683A894}"/>
              </a:ext>
            </a:extLst>
          </p:cNvPr>
          <p:cNvSpPr txBox="1"/>
          <p:nvPr/>
        </p:nvSpPr>
        <p:spPr>
          <a:xfrm>
            <a:off x="1036958" y="437422"/>
            <a:ext cx="2721527" cy="420564"/>
          </a:xfrm>
          <a:prstGeom prst="rect">
            <a:avLst/>
          </a:prstGeom>
          <a:solidFill>
            <a:srgbClr val="C00000"/>
          </a:solidFill>
          <a:ln w="28575">
            <a:solidFill>
              <a:srgbClr val="920305"/>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33" b="0" i="0" u="none" strike="noStrike" kern="1200" cap="none" spc="0" normalizeH="0" baseline="0" noProof="0" dirty="0" smtClean="0">
                <a:ln>
                  <a:noFill/>
                </a:ln>
                <a:solidFill>
                  <a:prstClr val="white"/>
                </a:solidFill>
                <a:effectLst/>
                <a:uLnTx/>
                <a:uFillTx/>
                <a:latin typeface="Cavolini" panose="03000502040302020204" pitchFamily="66" charset="0"/>
                <a:ea typeface="+mn-ea"/>
                <a:cs typeface="Cavolini" panose="03000502040302020204" pitchFamily="66" charset="0"/>
              </a:rPr>
              <a:t>Opening Routine</a:t>
            </a:r>
            <a:endParaRPr kumimoji="0" lang="en-US" sz="2133" b="0" i="0" u="none" strike="noStrike" kern="1200" cap="none" spc="0" normalizeH="0" baseline="0" noProof="0" dirty="0">
              <a:ln>
                <a:noFill/>
              </a:ln>
              <a:solidFill>
                <a:prstClr val="white"/>
              </a:solidFill>
              <a:effectLst/>
              <a:uLnTx/>
              <a:uFillTx/>
              <a:latin typeface="Cavolini" panose="03000502040302020204" pitchFamily="66" charset="0"/>
              <a:ea typeface="+mn-ea"/>
              <a:cs typeface="Cavolini" panose="03000502040302020204" pitchFamily="66" charset="0"/>
            </a:endParaRPr>
          </a:p>
        </p:txBody>
      </p:sp>
      <p:sp>
        <p:nvSpPr>
          <p:cNvPr id="15" name="Rectangle 26">
            <a:extLst>
              <a:ext uri="{FF2B5EF4-FFF2-40B4-BE49-F238E27FC236}">
                <a16:creationId xmlns:a16="http://schemas.microsoft.com/office/drawing/2014/main" id="{2FFE1002-E844-3642-A0B9-10BEEFD39A80}"/>
              </a:ext>
            </a:extLst>
          </p:cNvPr>
          <p:cNvSpPr/>
          <p:nvPr/>
        </p:nvSpPr>
        <p:spPr>
          <a:xfrm>
            <a:off x="200526" y="232206"/>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 xmlns:ask="http://schemas.microsoft.com/office/drawing/2018/sketchyshapes" sd="1219033472">
                  <a:prstGeom prst="rect">
                    <a:avLst/>
                  </a:prstGeom>
                  <ask:type>
                    <ask:lineSketchScribble/>
                  </ask:type>
                </ask:lineSketchStyleProps>
              </a:ext>
            </a:extLst>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4800" b="0" i="0" u="none" strike="noStrike" kern="1200" cap="none" spc="0" normalizeH="0" baseline="0" noProof="0" dirty="0">
                <a:ln>
                  <a:noFill/>
                </a:ln>
                <a:solidFill>
                  <a:prstClr val="black"/>
                </a:solidFill>
                <a:effectLst/>
                <a:uLnTx/>
                <a:uFillTx/>
                <a:latin typeface="Bradley Hand" pitchFamily="2" charset="77"/>
                <a:ea typeface="+mn-ea"/>
                <a:cs typeface="+mn-cs"/>
              </a:rPr>
              <a:t>1</a:t>
            </a:r>
            <a:endParaRPr kumimoji="0" lang="en-US" sz="4800" b="0" i="0" u="none" strike="noStrike" kern="1200" cap="none" spc="0" normalizeH="0" baseline="0" noProof="0" dirty="0">
              <a:ln>
                <a:noFill/>
              </a:ln>
              <a:solidFill>
                <a:prstClr val="black"/>
              </a:solidFill>
              <a:effectLst/>
              <a:uLnTx/>
              <a:uFillTx/>
              <a:latin typeface="Bradley Hand" pitchFamily="2" charset="77"/>
              <a:ea typeface="+mn-ea"/>
              <a:cs typeface="+mn-cs"/>
            </a:endParaRPr>
          </a:p>
        </p:txBody>
      </p:sp>
      <p:sp>
        <p:nvSpPr>
          <p:cNvPr id="7" name="Rectangle 6">
            <a:extLst>
              <a:ext uri="{FF2B5EF4-FFF2-40B4-BE49-F238E27FC236}">
                <a16:creationId xmlns:a16="http://schemas.microsoft.com/office/drawing/2014/main" id="{6F724026-2B5A-A843-9F3E-B41F4EB90726}"/>
              </a:ext>
            </a:extLst>
          </p:cNvPr>
          <p:cNvSpPr/>
          <p:nvPr/>
        </p:nvSpPr>
        <p:spPr>
          <a:xfrm>
            <a:off x="1573224" y="1063202"/>
            <a:ext cx="9045550" cy="255454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dirty="0" smtClean="0">
                <a:solidFill>
                  <a:prstClr val="black"/>
                </a:solidFill>
                <a:latin typeface="Bradley Hand" pitchFamily="2" charset="77"/>
              </a:rPr>
              <a:t>You have 5 counters that are in 2 groups.  How many counters could be in each pile.  What do the groups show you about the number 5?</a:t>
            </a:r>
            <a:endParaRPr kumimoji="0" lang="en-US" sz="4000" b="0" i="0" u="none" strike="noStrike" kern="1200" cap="none" spc="0" normalizeH="0" baseline="0" noProof="0" dirty="0">
              <a:ln>
                <a:noFill/>
              </a:ln>
              <a:solidFill>
                <a:prstClr val="black"/>
              </a:solidFill>
              <a:effectLst/>
              <a:uLnTx/>
              <a:uFillTx/>
              <a:latin typeface="Bradley Hand" pitchFamily="2" charset="77"/>
              <a:ea typeface="+mn-ea"/>
              <a:cs typeface="+mn-cs"/>
            </a:endParaRPr>
          </a:p>
        </p:txBody>
      </p:sp>
      <p:sp>
        <p:nvSpPr>
          <p:cNvPr id="2" name="Can 1"/>
          <p:cNvSpPr/>
          <p:nvPr/>
        </p:nvSpPr>
        <p:spPr>
          <a:xfrm>
            <a:off x="1368263" y="3813264"/>
            <a:ext cx="1765877" cy="198783"/>
          </a:xfrm>
          <a:prstGeom prst="can">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Can 8"/>
          <p:cNvSpPr/>
          <p:nvPr/>
        </p:nvSpPr>
        <p:spPr>
          <a:xfrm>
            <a:off x="8067236" y="3758804"/>
            <a:ext cx="1765877" cy="198783"/>
          </a:xfrm>
          <a:prstGeom prst="can">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Can 10"/>
          <p:cNvSpPr/>
          <p:nvPr/>
        </p:nvSpPr>
        <p:spPr>
          <a:xfrm>
            <a:off x="3134140" y="4098645"/>
            <a:ext cx="1765877" cy="198783"/>
          </a:xfrm>
          <a:prstGeom prst="can">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Can 11"/>
          <p:cNvSpPr/>
          <p:nvPr/>
        </p:nvSpPr>
        <p:spPr>
          <a:xfrm>
            <a:off x="6122504" y="4108173"/>
            <a:ext cx="1765877" cy="198783"/>
          </a:xfrm>
          <a:prstGeom prst="can">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Can 13"/>
          <p:cNvSpPr/>
          <p:nvPr/>
        </p:nvSpPr>
        <p:spPr>
          <a:xfrm>
            <a:off x="4886715" y="3813264"/>
            <a:ext cx="1765877" cy="198783"/>
          </a:xfrm>
          <a:prstGeom prst="can">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Rounded Rectangular Callout 15"/>
          <p:cNvSpPr/>
          <p:nvPr/>
        </p:nvSpPr>
        <p:spPr>
          <a:xfrm>
            <a:off x="10917209" y="3108167"/>
            <a:ext cx="2187355" cy="1171195"/>
          </a:xfrm>
          <a:prstGeom prst="wedgeRoundRectCallout">
            <a:avLst>
              <a:gd name="adj1" fmla="val -78584"/>
              <a:gd name="adj2" fmla="val 12965"/>
              <a:gd name="adj3" fmla="val 16667"/>
            </a:avLst>
          </a:prstGeom>
          <a:solidFill>
            <a:schemeClr val="accent6">
              <a:lumMod val="40000"/>
              <a:lumOff val="60000"/>
            </a:schemeClr>
          </a:solidFill>
          <a:ln>
            <a:solidFill>
              <a:srgbClr val="92D05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CA" b="1" dirty="0" smtClean="0"/>
              <a:t>The counters can move.</a:t>
            </a:r>
            <a:endParaRPr lang="en-CA" b="1" dirty="0"/>
          </a:p>
        </p:txBody>
      </p:sp>
    </p:spTree>
    <p:extLst>
      <p:ext uri="{BB962C8B-B14F-4D97-AF65-F5344CB8AC3E}">
        <p14:creationId xmlns:p14="http://schemas.microsoft.com/office/powerpoint/2010/main" val="47147225"/>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3" name="Round Diagonal Corner Rectangle 2">
            <a:extLst>
              <a:ext uri="{FF2B5EF4-FFF2-40B4-BE49-F238E27FC236}">
                <a16:creationId xmlns:a16="http://schemas.microsoft.com/office/drawing/2014/main" id="{BFA02294-7002-6347-BD03-F6D435E893BC}"/>
              </a:ext>
            </a:extLst>
          </p:cNvPr>
          <p:cNvSpPr/>
          <p:nvPr/>
        </p:nvSpPr>
        <p:spPr>
          <a:xfrm>
            <a:off x="97044" y="125104"/>
            <a:ext cx="11997911" cy="6607791"/>
          </a:xfrm>
          <a:prstGeom prst="round2DiagRect">
            <a:avLst/>
          </a:prstGeom>
          <a:noFill/>
          <a:ln w="38100">
            <a:solidFill>
              <a:srgbClr val="9203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13" name="TextBox 12">
            <a:extLst>
              <a:ext uri="{FF2B5EF4-FFF2-40B4-BE49-F238E27FC236}">
                <a16:creationId xmlns:a16="http://schemas.microsoft.com/office/drawing/2014/main" id="{5426E6A3-570D-9245-B1C4-C4CA4683A894}"/>
              </a:ext>
            </a:extLst>
          </p:cNvPr>
          <p:cNvSpPr txBox="1"/>
          <p:nvPr/>
        </p:nvSpPr>
        <p:spPr>
          <a:xfrm>
            <a:off x="1036958" y="437422"/>
            <a:ext cx="2721527" cy="420564"/>
          </a:xfrm>
          <a:prstGeom prst="rect">
            <a:avLst/>
          </a:prstGeom>
          <a:solidFill>
            <a:srgbClr val="C00000"/>
          </a:solidFill>
          <a:ln w="28575">
            <a:solidFill>
              <a:srgbClr val="920305"/>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33" b="0" i="0" u="none" strike="noStrike" kern="1200" cap="none" spc="0" normalizeH="0" baseline="0" noProof="0" dirty="0" smtClean="0">
                <a:ln>
                  <a:noFill/>
                </a:ln>
                <a:solidFill>
                  <a:prstClr val="white"/>
                </a:solidFill>
                <a:effectLst/>
                <a:uLnTx/>
                <a:uFillTx/>
                <a:latin typeface="Cavolini" panose="03000502040302020204" pitchFamily="66" charset="0"/>
                <a:ea typeface="+mn-ea"/>
                <a:cs typeface="Cavolini" panose="03000502040302020204" pitchFamily="66" charset="0"/>
              </a:rPr>
              <a:t>Work It </a:t>
            </a:r>
            <a:r>
              <a:rPr kumimoji="0" lang="en-US" sz="2133" b="0" i="0" u="none" strike="noStrike" kern="1200" cap="none" spc="0" normalizeH="0" baseline="0" noProof="0" dirty="0" err="1" smtClean="0">
                <a:ln>
                  <a:noFill/>
                </a:ln>
                <a:solidFill>
                  <a:prstClr val="white"/>
                </a:solidFill>
                <a:effectLst/>
                <a:uLnTx/>
                <a:uFillTx/>
                <a:latin typeface="Cavolini" panose="03000502040302020204" pitchFamily="66" charset="0"/>
                <a:ea typeface="+mn-ea"/>
                <a:cs typeface="Cavolini" panose="03000502040302020204" pitchFamily="66" charset="0"/>
              </a:rPr>
              <a:t>OUt</a:t>
            </a:r>
            <a:endParaRPr kumimoji="0" lang="en-US" sz="2133" b="0" i="0" u="none" strike="noStrike" kern="1200" cap="none" spc="0" normalizeH="0" baseline="0" noProof="0" dirty="0">
              <a:ln>
                <a:noFill/>
              </a:ln>
              <a:solidFill>
                <a:prstClr val="white"/>
              </a:solidFill>
              <a:effectLst/>
              <a:uLnTx/>
              <a:uFillTx/>
              <a:latin typeface="Cavolini" panose="03000502040302020204" pitchFamily="66" charset="0"/>
              <a:ea typeface="+mn-ea"/>
              <a:cs typeface="Cavolini" panose="03000502040302020204" pitchFamily="66" charset="0"/>
            </a:endParaRPr>
          </a:p>
        </p:txBody>
      </p:sp>
      <p:sp>
        <p:nvSpPr>
          <p:cNvPr id="15" name="Rectangle 26">
            <a:extLst>
              <a:ext uri="{FF2B5EF4-FFF2-40B4-BE49-F238E27FC236}">
                <a16:creationId xmlns:a16="http://schemas.microsoft.com/office/drawing/2014/main" id="{2FFE1002-E844-3642-A0B9-10BEEFD39A80}"/>
              </a:ext>
            </a:extLst>
          </p:cNvPr>
          <p:cNvSpPr/>
          <p:nvPr/>
        </p:nvSpPr>
        <p:spPr>
          <a:xfrm>
            <a:off x="200526" y="232206"/>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 xmlns:ask="http://schemas.microsoft.com/office/drawing/2018/sketchyshapes" sd="1219033472">
                  <a:prstGeom prst="rect">
                    <a:avLst/>
                  </a:prstGeom>
                  <ask:type>
                    <ask:lineSketchScribble/>
                  </ask:type>
                </ask:lineSketchStyleProps>
              </a:ext>
            </a:extLst>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4800" b="0" i="0" u="none" strike="noStrike" kern="1200" cap="none" spc="0" normalizeH="0" baseline="0" noProof="0" dirty="0">
                <a:ln>
                  <a:noFill/>
                </a:ln>
                <a:solidFill>
                  <a:prstClr val="black"/>
                </a:solidFill>
                <a:effectLst/>
                <a:uLnTx/>
                <a:uFillTx/>
                <a:latin typeface="Bradley Hand" pitchFamily="2" charset="77"/>
                <a:ea typeface="+mn-ea"/>
                <a:cs typeface="+mn-cs"/>
              </a:rPr>
              <a:t>1</a:t>
            </a:r>
            <a:endParaRPr kumimoji="0" lang="en-US" sz="4800" b="0" i="0" u="none" strike="noStrike" kern="1200" cap="none" spc="0" normalizeH="0" baseline="0" noProof="0" dirty="0">
              <a:ln>
                <a:noFill/>
              </a:ln>
              <a:solidFill>
                <a:prstClr val="black"/>
              </a:solidFill>
              <a:effectLst/>
              <a:uLnTx/>
              <a:uFillTx/>
              <a:latin typeface="Bradley Hand" pitchFamily="2" charset="77"/>
              <a:ea typeface="+mn-ea"/>
              <a:cs typeface="+mn-cs"/>
            </a:endParaRPr>
          </a:p>
        </p:txBody>
      </p:sp>
      <p:sp>
        <p:nvSpPr>
          <p:cNvPr id="7" name="Rectangle 6">
            <a:extLst>
              <a:ext uri="{FF2B5EF4-FFF2-40B4-BE49-F238E27FC236}">
                <a16:creationId xmlns:a16="http://schemas.microsoft.com/office/drawing/2014/main" id="{6F724026-2B5A-A843-9F3E-B41F4EB90726}"/>
              </a:ext>
            </a:extLst>
          </p:cNvPr>
          <p:cNvSpPr/>
          <p:nvPr/>
        </p:nvSpPr>
        <p:spPr>
          <a:xfrm>
            <a:off x="1573224" y="1063202"/>
            <a:ext cx="9045550" cy="193899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dirty="0" smtClean="0">
                <a:solidFill>
                  <a:prstClr val="black"/>
                </a:solidFill>
                <a:latin typeface="Bradley Hand" pitchFamily="2" charset="77"/>
              </a:rPr>
              <a:t>There are 2 counters under the piece of paper.  How many are there altogether?</a:t>
            </a:r>
            <a:endParaRPr kumimoji="0" lang="en-US" sz="4000" b="0" i="0" u="none" strike="noStrike" kern="1200" cap="none" spc="0" normalizeH="0" baseline="0" noProof="0" dirty="0">
              <a:ln>
                <a:noFill/>
              </a:ln>
              <a:solidFill>
                <a:prstClr val="black"/>
              </a:solidFill>
              <a:effectLst/>
              <a:uLnTx/>
              <a:uFillTx/>
              <a:latin typeface="Bradley Hand" pitchFamily="2" charset="77"/>
              <a:ea typeface="+mn-ea"/>
              <a:cs typeface="+mn-cs"/>
            </a:endParaRPr>
          </a:p>
        </p:txBody>
      </p:sp>
      <p:sp>
        <p:nvSpPr>
          <p:cNvPr id="2" name="Can 1"/>
          <p:cNvSpPr/>
          <p:nvPr/>
        </p:nvSpPr>
        <p:spPr>
          <a:xfrm>
            <a:off x="1036958" y="4207564"/>
            <a:ext cx="1765877" cy="198783"/>
          </a:xfrm>
          <a:prstGeom prst="can">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Can 8"/>
          <p:cNvSpPr/>
          <p:nvPr/>
        </p:nvSpPr>
        <p:spPr>
          <a:xfrm>
            <a:off x="8490835" y="3813264"/>
            <a:ext cx="1765877" cy="198783"/>
          </a:xfrm>
          <a:prstGeom prst="can">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Can 10"/>
          <p:cNvSpPr/>
          <p:nvPr/>
        </p:nvSpPr>
        <p:spPr>
          <a:xfrm>
            <a:off x="1036958" y="4514027"/>
            <a:ext cx="1765877" cy="198783"/>
          </a:xfrm>
          <a:prstGeom prst="can">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Can 11"/>
          <p:cNvSpPr/>
          <p:nvPr/>
        </p:nvSpPr>
        <p:spPr>
          <a:xfrm>
            <a:off x="6480313" y="4306955"/>
            <a:ext cx="1765877" cy="198783"/>
          </a:xfrm>
          <a:prstGeom prst="can">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Can 13"/>
          <p:cNvSpPr/>
          <p:nvPr/>
        </p:nvSpPr>
        <p:spPr>
          <a:xfrm>
            <a:off x="4886715" y="3813264"/>
            <a:ext cx="1765877" cy="198783"/>
          </a:xfrm>
          <a:prstGeom prst="can">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Flowchart: Card 7"/>
          <p:cNvSpPr/>
          <p:nvPr/>
        </p:nvSpPr>
        <p:spPr>
          <a:xfrm rot="10577029">
            <a:off x="890436" y="3461840"/>
            <a:ext cx="2721527" cy="1669774"/>
          </a:xfrm>
          <a:prstGeom prst="flowChartPunchedCard">
            <a:avLst/>
          </a:prstGeom>
          <a:solidFill>
            <a:schemeClr val="accent4">
              <a:lumMod val="40000"/>
              <a:lumOff val="60000"/>
            </a:schemeClr>
          </a:solidFill>
          <a:ln>
            <a:solidFill>
              <a:schemeClr val="accent4">
                <a:lumMod val="40000"/>
                <a:lumOff val="60000"/>
              </a:schemeClr>
            </a:solidFill>
          </a:ln>
          <a:effectLst>
            <a:glow rad="203200">
              <a:schemeClr val="accent4">
                <a:satMod val="175000"/>
                <a:alpha val="40000"/>
              </a:schemeClr>
            </a:glow>
            <a:softEdge rad="673100"/>
          </a:effectLst>
          <a:scene3d>
            <a:camera prst="orthographicFront"/>
            <a:lightRig rig="flat" dir="t"/>
          </a:scene3d>
          <a:sp3d extrusionH="38100" contourW="12700">
            <a:bevelB w="285750" h="133350"/>
            <a:contourClr>
              <a:schemeClr val="bg2">
                <a:lumMod val="9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Rounded Rectangular Callout 16"/>
          <p:cNvSpPr/>
          <p:nvPr/>
        </p:nvSpPr>
        <p:spPr>
          <a:xfrm>
            <a:off x="-2092737" y="3330486"/>
            <a:ext cx="2187355" cy="877078"/>
          </a:xfrm>
          <a:prstGeom prst="wedgeRoundRectCallout">
            <a:avLst>
              <a:gd name="adj1" fmla="val 74091"/>
              <a:gd name="adj2" fmla="val 40162"/>
              <a:gd name="adj3" fmla="val 16667"/>
            </a:avLst>
          </a:prstGeom>
          <a:solidFill>
            <a:schemeClr val="accent6">
              <a:lumMod val="40000"/>
              <a:lumOff val="60000"/>
            </a:schemeClr>
          </a:solidFill>
          <a:ln>
            <a:solidFill>
              <a:srgbClr val="92D050"/>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CA" b="1" dirty="0" smtClean="0"/>
              <a:t>Move the paper to check your answer.</a:t>
            </a:r>
            <a:endParaRPr lang="en-CA" b="1" dirty="0"/>
          </a:p>
        </p:txBody>
      </p:sp>
    </p:spTree>
    <p:extLst>
      <p:ext uri="{BB962C8B-B14F-4D97-AF65-F5344CB8AC3E}">
        <p14:creationId xmlns:p14="http://schemas.microsoft.com/office/powerpoint/2010/main" val="901388573"/>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426E6A3-570D-9245-B1C4-C4CA4683A894}"/>
              </a:ext>
            </a:extLst>
          </p:cNvPr>
          <p:cNvSpPr txBox="1"/>
          <p:nvPr/>
        </p:nvSpPr>
        <p:spPr>
          <a:xfrm>
            <a:off x="1036958" y="437422"/>
            <a:ext cx="2721527" cy="420564"/>
          </a:xfrm>
          <a:prstGeom prst="rect">
            <a:avLst/>
          </a:prstGeom>
          <a:solidFill>
            <a:srgbClr val="C00000"/>
          </a:solidFill>
          <a:ln w="28575">
            <a:solidFill>
              <a:srgbClr val="920305"/>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33" b="0" i="0" u="none" strike="noStrike" kern="1200" cap="none" spc="0" normalizeH="0" baseline="0" noProof="0" dirty="0" smtClean="0">
                <a:ln>
                  <a:noFill/>
                </a:ln>
                <a:solidFill>
                  <a:prstClr val="white"/>
                </a:solidFill>
                <a:effectLst/>
                <a:uLnTx/>
                <a:uFillTx/>
                <a:latin typeface="Cavolini" panose="03000502040302020204" pitchFamily="66" charset="0"/>
                <a:ea typeface="+mn-ea"/>
                <a:cs typeface="Cavolini" panose="03000502040302020204" pitchFamily="66" charset="0"/>
              </a:rPr>
              <a:t>Work it Out</a:t>
            </a:r>
            <a:endParaRPr kumimoji="0" lang="en-US" sz="2133" b="0" i="0" u="none" strike="noStrike" kern="1200" cap="none" spc="0" normalizeH="0" baseline="0" noProof="0" dirty="0">
              <a:ln>
                <a:noFill/>
              </a:ln>
              <a:solidFill>
                <a:prstClr val="white"/>
              </a:solidFill>
              <a:effectLst/>
              <a:uLnTx/>
              <a:uFillTx/>
              <a:latin typeface="Cavolini" panose="03000502040302020204" pitchFamily="66" charset="0"/>
              <a:ea typeface="+mn-ea"/>
              <a:cs typeface="Cavolini" panose="03000502040302020204" pitchFamily="66" charset="0"/>
            </a:endParaRPr>
          </a:p>
        </p:txBody>
      </p:sp>
      <p:sp>
        <p:nvSpPr>
          <p:cNvPr id="7" name="Rectangle 26">
            <a:extLst>
              <a:ext uri="{FF2B5EF4-FFF2-40B4-BE49-F238E27FC236}">
                <a16:creationId xmlns:a16="http://schemas.microsoft.com/office/drawing/2014/main" id="{2FFE1002-E844-3642-A0B9-10BEEFD39A80}"/>
              </a:ext>
            </a:extLst>
          </p:cNvPr>
          <p:cNvSpPr/>
          <p:nvPr/>
        </p:nvSpPr>
        <p:spPr>
          <a:xfrm>
            <a:off x="200526" y="232206"/>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 xmlns:ask="http://schemas.microsoft.com/office/drawing/2018/sketchyshapes" sd="1219033472">
                  <a:prstGeom prst="rect">
                    <a:avLst/>
                  </a:prstGeom>
                  <ask:type>
                    <ask:lineSketchScribble/>
                  </ask:type>
                </ask:lineSketchStyleProps>
              </a:ext>
            </a:extLst>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 sz="4800" dirty="0">
                <a:solidFill>
                  <a:prstClr val="black"/>
                </a:solidFill>
                <a:latin typeface="Bradley Hand" pitchFamily="2" charset="77"/>
              </a:rPr>
              <a:t>2</a:t>
            </a:r>
            <a:endParaRPr kumimoji="0" lang="en-US" sz="4800" b="0" i="0" u="none" strike="noStrike" kern="1200" cap="none" spc="0" normalizeH="0" baseline="0" noProof="0" dirty="0">
              <a:ln>
                <a:noFill/>
              </a:ln>
              <a:solidFill>
                <a:prstClr val="black"/>
              </a:solidFill>
              <a:effectLst/>
              <a:uLnTx/>
              <a:uFillTx/>
              <a:latin typeface="Bradley Hand" pitchFamily="2" charset="77"/>
              <a:ea typeface="+mn-ea"/>
              <a:cs typeface="+mn-cs"/>
            </a:endParaRPr>
          </a:p>
        </p:txBody>
      </p:sp>
      <p:sp>
        <p:nvSpPr>
          <p:cNvPr id="8" name="Round Diagonal Corner Rectangle 7">
            <a:extLst>
              <a:ext uri="{FF2B5EF4-FFF2-40B4-BE49-F238E27FC236}">
                <a16:creationId xmlns:a16="http://schemas.microsoft.com/office/drawing/2014/main" id="{BFA02294-7002-6347-BD03-F6D435E893BC}"/>
              </a:ext>
            </a:extLst>
          </p:cNvPr>
          <p:cNvSpPr/>
          <p:nvPr/>
        </p:nvSpPr>
        <p:spPr>
          <a:xfrm>
            <a:off x="97044" y="125104"/>
            <a:ext cx="11997911" cy="6607791"/>
          </a:xfrm>
          <a:prstGeom prst="round2DiagRect">
            <a:avLst/>
          </a:prstGeom>
          <a:noFill/>
          <a:ln w="38100">
            <a:solidFill>
              <a:srgbClr val="9203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pic>
        <p:nvPicPr>
          <p:cNvPr id="10" name="Z40Gw_rohE8"/>
          <p:cNvPicPr>
            <a:picLocks noRot="1" noChangeAspect="1"/>
          </p:cNvPicPr>
          <p:nvPr>
            <a:videoFile r:link="rId1"/>
          </p:nvPr>
        </p:nvPicPr>
        <p:blipFill>
          <a:blip r:embed="rId4"/>
          <a:stretch>
            <a:fillRect/>
          </a:stretch>
        </p:blipFill>
        <p:spPr>
          <a:xfrm>
            <a:off x="2948258" y="1415347"/>
            <a:ext cx="8089093" cy="4550115"/>
          </a:xfrm>
          <a:prstGeom prst="rect">
            <a:avLst/>
          </a:prstGeom>
        </p:spPr>
      </p:pic>
      <p:sp>
        <p:nvSpPr>
          <p:cNvPr id="16" name="TextBox 15"/>
          <p:cNvSpPr txBox="1"/>
          <p:nvPr/>
        </p:nvSpPr>
        <p:spPr>
          <a:xfrm>
            <a:off x="0" y="6431284"/>
            <a:ext cx="12565408" cy="369332"/>
          </a:xfrm>
          <a:prstGeom prst="rect">
            <a:avLst/>
          </a:prstGeom>
          <a:noFill/>
        </p:spPr>
        <p:txBody>
          <a:bodyPr wrap="square" rtlCol="0">
            <a:spAutoFit/>
          </a:bodyPr>
          <a:lstStyle/>
          <a:p>
            <a:r>
              <a:rPr lang="en-CA" dirty="0" smtClean="0"/>
              <a:t>Five Little Monkeys Jumping on the bed by </a:t>
            </a:r>
            <a:r>
              <a:rPr lang="en-CA" dirty="0"/>
              <a:t>Eileen </a:t>
            </a:r>
            <a:r>
              <a:rPr lang="en-CA" dirty="0" smtClean="0"/>
              <a:t>Christelow</a:t>
            </a:r>
            <a:r>
              <a:rPr lang="en-CA" dirty="0"/>
              <a:t>, Clarion Books; Illustrated edition (March 15 1989)  </a:t>
            </a:r>
            <a:r>
              <a:rPr lang="en-CA" dirty="0" smtClean="0"/>
              <a:t>ISBN</a:t>
            </a:r>
            <a:r>
              <a:rPr lang="en-CA" dirty="0"/>
              <a:t>: 0395557011 </a:t>
            </a:r>
          </a:p>
        </p:txBody>
      </p:sp>
      <p:sp>
        <p:nvSpPr>
          <p:cNvPr id="27" name="Rectangle: Rounded Corners 4">
            <a:extLst>
              <a:ext uri="{FF2B5EF4-FFF2-40B4-BE49-F238E27FC236}">
                <a16:creationId xmlns:a16="http://schemas.microsoft.com/office/drawing/2014/main" id="{B87AF484-7ED6-45FF-864D-9D42A750A38A}"/>
              </a:ext>
            </a:extLst>
          </p:cNvPr>
          <p:cNvSpPr/>
          <p:nvPr/>
        </p:nvSpPr>
        <p:spPr>
          <a:xfrm>
            <a:off x="200526" y="3775458"/>
            <a:ext cx="2960696" cy="2460547"/>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US" sz="2800" b="1" dirty="0">
                <a:solidFill>
                  <a:schemeClr val="accent1">
                    <a:lumMod val="50000"/>
                  </a:schemeClr>
                </a:solidFill>
                <a:ea typeface="+mn-lt"/>
                <a:cs typeface="Calibri" panose="020F0502020204030204"/>
              </a:rPr>
              <a:t>While you listen to the story, use pictures or counters to represent the actions you hear</a:t>
            </a:r>
            <a:r>
              <a:rPr lang="en-US" sz="2000" b="1" dirty="0">
                <a:solidFill>
                  <a:schemeClr val="accent1">
                    <a:lumMod val="50000"/>
                  </a:schemeClr>
                </a:solidFill>
                <a:ea typeface="+mn-lt"/>
                <a:cs typeface="Calibri" panose="020F0502020204030204"/>
              </a:rPr>
              <a:t>.</a:t>
            </a:r>
            <a:endParaRPr lang="en-US" sz="2000" b="1" dirty="0">
              <a:solidFill>
                <a:schemeClr val="accent1">
                  <a:lumMod val="50000"/>
                </a:schemeClr>
              </a:solidFill>
              <a:cs typeface="Calibri"/>
            </a:endParaRPr>
          </a:p>
        </p:txBody>
      </p:sp>
      <p:sp>
        <p:nvSpPr>
          <p:cNvPr id="28" name="Rectangle: Rounded Corners 6">
            <a:extLst>
              <a:ext uri="{FF2B5EF4-FFF2-40B4-BE49-F238E27FC236}">
                <a16:creationId xmlns:a16="http://schemas.microsoft.com/office/drawing/2014/main" id="{3E096D8A-C975-4868-B764-6FC332C69486}"/>
              </a:ext>
            </a:extLst>
          </p:cNvPr>
          <p:cNvSpPr/>
          <p:nvPr/>
        </p:nvSpPr>
        <p:spPr>
          <a:xfrm>
            <a:off x="4594917" y="232206"/>
            <a:ext cx="6059649" cy="1038228"/>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Calibri"/>
              </a:rPr>
              <a:t>Listen to the story,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black"/>
                </a:solidFill>
                <a:effectLst/>
                <a:uLnTx/>
                <a:uFillTx/>
                <a:latin typeface="Calibri" panose="020F0502020204030204"/>
                <a:ea typeface="+mn-ea"/>
                <a:cs typeface="Calibri"/>
              </a:rPr>
              <a:t>“Five Little </a:t>
            </a:r>
            <a:r>
              <a:rPr kumimoji="0" lang="en-US" sz="2400" b="0" i="0" u="none" strike="noStrike" kern="1200" cap="none" spc="0" normalizeH="0" baseline="0" noProof="0" dirty="0" smtClean="0">
                <a:ln>
                  <a:noFill/>
                </a:ln>
                <a:solidFill>
                  <a:prstClr val="black"/>
                </a:solidFill>
                <a:effectLst/>
                <a:uLnTx/>
                <a:uFillTx/>
                <a:latin typeface="Calibri" panose="020F0502020204030204"/>
                <a:ea typeface="+mn-ea"/>
                <a:cs typeface="Calibri"/>
              </a:rPr>
              <a:t>Monkeys”</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Calibri"/>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black"/>
                </a:solidFill>
                <a:effectLst/>
                <a:uLnTx/>
                <a:uFillTx/>
                <a:latin typeface="Calibri" panose="020F0502020204030204"/>
                <a:ea typeface="+mn-ea"/>
                <a:cs typeface="Calibri"/>
              </a:rPr>
              <a:t>By</a:t>
            </a:r>
            <a:r>
              <a:rPr kumimoji="0" lang="en-US" sz="2400" b="0" i="0" u="none" strike="noStrike" kern="1200" cap="none" spc="0" normalizeH="0" noProof="0" dirty="0" smtClean="0">
                <a:ln>
                  <a:noFill/>
                </a:ln>
                <a:solidFill>
                  <a:prstClr val="black"/>
                </a:solidFill>
                <a:effectLst/>
                <a:uLnTx/>
                <a:uFillTx/>
                <a:latin typeface="Calibri" panose="020F0502020204030204"/>
                <a:ea typeface="+mn-ea"/>
                <a:cs typeface="Calibri"/>
              </a:rPr>
              <a:t> Eileen Christelow”</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endParaRPr>
          </a:p>
        </p:txBody>
      </p:sp>
      <p:pic>
        <p:nvPicPr>
          <p:cNvPr id="17" name="Picture 16"/>
          <p:cNvPicPr>
            <a:picLocks noChangeAspect="1"/>
          </p:cNvPicPr>
          <p:nvPr/>
        </p:nvPicPr>
        <p:blipFill>
          <a:blip r:embed="rId5"/>
          <a:stretch>
            <a:fillRect/>
          </a:stretch>
        </p:blipFill>
        <p:spPr>
          <a:xfrm>
            <a:off x="617130" y="2134769"/>
            <a:ext cx="1914525" cy="1543050"/>
          </a:xfrm>
          <a:prstGeom prst="rect">
            <a:avLst/>
          </a:prstGeom>
        </p:spPr>
      </p:pic>
    </p:spTree>
    <p:extLst>
      <p:ext uri="{BB962C8B-B14F-4D97-AF65-F5344CB8AC3E}">
        <p14:creationId xmlns:p14="http://schemas.microsoft.com/office/powerpoint/2010/main" val="489144767"/>
      </p:ext>
    </p:extLst>
  </p:cSld>
  <p:clrMapOvr>
    <a:masterClrMapping/>
  </p:clrMapOvr>
  <p:transition spd="med">
    <p:fade/>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426E6A3-570D-9245-B1C4-C4CA4683A894}"/>
              </a:ext>
            </a:extLst>
          </p:cNvPr>
          <p:cNvSpPr txBox="1"/>
          <p:nvPr/>
        </p:nvSpPr>
        <p:spPr>
          <a:xfrm>
            <a:off x="1036958" y="437422"/>
            <a:ext cx="2721527" cy="420564"/>
          </a:xfrm>
          <a:prstGeom prst="rect">
            <a:avLst/>
          </a:prstGeom>
          <a:solidFill>
            <a:srgbClr val="C00000"/>
          </a:solidFill>
          <a:ln w="28575">
            <a:solidFill>
              <a:srgbClr val="920305"/>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33" b="0" i="0" u="none" strike="noStrike" kern="1200" cap="none" spc="0" normalizeH="0" baseline="0" noProof="0" dirty="0" smtClean="0">
                <a:ln>
                  <a:noFill/>
                </a:ln>
                <a:solidFill>
                  <a:prstClr val="white"/>
                </a:solidFill>
                <a:effectLst/>
                <a:uLnTx/>
                <a:uFillTx/>
                <a:latin typeface="Cavolini" panose="03000502040302020204" pitchFamily="66" charset="0"/>
                <a:ea typeface="+mn-ea"/>
                <a:cs typeface="Cavolini" panose="03000502040302020204" pitchFamily="66" charset="0"/>
              </a:rPr>
              <a:t>Work it Out</a:t>
            </a:r>
            <a:endParaRPr kumimoji="0" lang="en-US" sz="2133" b="0" i="0" u="none" strike="noStrike" kern="1200" cap="none" spc="0" normalizeH="0" baseline="0" noProof="0" dirty="0">
              <a:ln>
                <a:noFill/>
              </a:ln>
              <a:solidFill>
                <a:prstClr val="white"/>
              </a:solidFill>
              <a:effectLst/>
              <a:uLnTx/>
              <a:uFillTx/>
              <a:latin typeface="Cavolini" panose="03000502040302020204" pitchFamily="66" charset="0"/>
              <a:ea typeface="+mn-ea"/>
              <a:cs typeface="Cavolini" panose="03000502040302020204" pitchFamily="66" charset="0"/>
            </a:endParaRPr>
          </a:p>
        </p:txBody>
      </p:sp>
      <p:sp>
        <p:nvSpPr>
          <p:cNvPr id="7" name="Rectangle 26">
            <a:extLst>
              <a:ext uri="{FF2B5EF4-FFF2-40B4-BE49-F238E27FC236}">
                <a16:creationId xmlns:a16="http://schemas.microsoft.com/office/drawing/2014/main" id="{2FFE1002-E844-3642-A0B9-10BEEFD39A80}"/>
              </a:ext>
            </a:extLst>
          </p:cNvPr>
          <p:cNvSpPr/>
          <p:nvPr/>
        </p:nvSpPr>
        <p:spPr>
          <a:xfrm>
            <a:off x="200526" y="232206"/>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 xmlns:ask="http://schemas.microsoft.com/office/drawing/2018/sketchyshapes" sd="1219033472">
                  <a:prstGeom prst="rect">
                    <a:avLst/>
                  </a:prstGeom>
                  <ask:type>
                    <ask:lineSketchScribble/>
                  </ask:type>
                </ask:lineSketchStyleProps>
              </a:ext>
            </a:extLst>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 sz="4800" dirty="0">
                <a:solidFill>
                  <a:prstClr val="black"/>
                </a:solidFill>
                <a:latin typeface="Bradley Hand" pitchFamily="2" charset="77"/>
              </a:rPr>
              <a:t>2</a:t>
            </a:r>
            <a:endParaRPr kumimoji="0" lang="en-US" sz="4800" b="0" i="0" u="none" strike="noStrike" kern="1200" cap="none" spc="0" normalizeH="0" baseline="0" noProof="0" dirty="0">
              <a:ln>
                <a:noFill/>
              </a:ln>
              <a:solidFill>
                <a:prstClr val="black"/>
              </a:solidFill>
              <a:effectLst/>
              <a:uLnTx/>
              <a:uFillTx/>
              <a:latin typeface="Bradley Hand" pitchFamily="2" charset="77"/>
              <a:ea typeface="+mn-ea"/>
              <a:cs typeface="+mn-cs"/>
            </a:endParaRPr>
          </a:p>
        </p:txBody>
      </p:sp>
      <p:sp>
        <p:nvSpPr>
          <p:cNvPr id="8" name="Round Diagonal Corner Rectangle 7">
            <a:extLst>
              <a:ext uri="{FF2B5EF4-FFF2-40B4-BE49-F238E27FC236}">
                <a16:creationId xmlns:a16="http://schemas.microsoft.com/office/drawing/2014/main" id="{BFA02294-7002-6347-BD03-F6D435E893BC}"/>
              </a:ext>
            </a:extLst>
          </p:cNvPr>
          <p:cNvSpPr/>
          <p:nvPr/>
        </p:nvSpPr>
        <p:spPr>
          <a:xfrm>
            <a:off x="97044" y="125104"/>
            <a:ext cx="11997911" cy="6607791"/>
          </a:xfrm>
          <a:prstGeom prst="round2DiagRect">
            <a:avLst/>
          </a:prstGeom>
          <a:noFill/>
          <a:ln w="38100">
            <a:solidFill>
              <a:srgbClr val="9203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11" name="Rectangle 10">
            <a:extLst>
              <a:ext uri="{FF2B5EF4-FFF2-40B4-BE49-F238E27FC236}">
                <a16:creationId xmlns:a16="http://schemas.microsoft.com/office/drawing/2014/main" id="{6F724026-2B5A-A843-9F3E-B41F4EB90726}"/>
              </a:ext>
            </a:extLst>
          </p:cNvPr>
          <p:cNvSpPr/>
          <p:nvPr/>
        </p:nvSpPr>
        <p:spPr>
          <a:xfrm>
            <a:off x="3189485" y="105127"/>
            <a:ext cx="9045550" cy="70788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dirty="0" smtClean="0">
                <a:solidFill>
                  <a:prstClr val="black"/>
                </a:solidFill>
                <a:latin typeface="Bradley Hand" pitchFamily="2" charset="77"/>
              </a:rPr>
              <a:t>Number Stories</a:t>
            </a:r>
            <a:endParaRPr kumimoji="0" lang="en-US" sz="4000" b="0" i="0" u="none" strike="noStrike" kern="1200" cap="none" spc="0" normalizeH="0" baseline="0" noProof="0" dirty="0">
              <a:ln>
                <a:noFill/>
              </a:ln>
              <a:solidFill>
                <a:prstClr val="black"/>
              </a:solidFill>
              <a:effectLst/>
              <a:uLnTx/>
              <a:uFillTx/>
              <a:latin typeface="Bradley Hand" pitchFamily="2" charset="77"/>
              <a:ea typeface="+mn-ea"/>
              <a:cs typeface="+mn-cs"/>
            </a:endParaRPr>
          </a:p>
        </p:txBody>
      </p:sp>
      <p:grpSp>
        <p:nvGrpSpPr>
          <p:cNvPr id="3" name="Group 3"/>
          <p:cNvGrpSpPr>
            <a:grpSpLocks/>
          </p:cNvGrpSpPr>
          <p:nvPr/>
        </p:nvGrpSpPr>
        <p:grpSpPr bwMode="auto">
          <a:xfrm>
            <a:off x="2179059" y="1170304"/>
            <a:ext cx="8257027" cy="5337598"/>
            <a:chOff x="2520" y="3600"/>
            <a:chExt cx="6480" cy="5580"/>
          </a:xfrm>
        </p:grpSpPr>
        <p:sp>
          <p:nvSpPr>
            <p:cNvPr id="4" name="Rectangle 4"/>
            <p:cNvSpPr>
              <a:spLocks noChangeArrowheads="1"/>
            </p:cNvSpPr>
            <p:nvPr/>
          </p:nvSpPr>
          <p:spPr bwMode="auto">
            <a:xfrm>
              <a:off x="4500" y="8280"/>
              <a:ext cx="2700" cy="900"/>
            </a:xfrm>
            <a:prstGeom prst="rect">
              <a:avLst/>
            </a:prstGeom>
            <a:solidFill>
              <a:srgbClr val="000000"/>
            </a:solidFill>
            <a:ln w="5715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CA"/>
            </a:p>
          </p:txBody>
        </p:sp>
        <p:sp>
          <p:nvSpPr>
            <p:cNvPr id="5" name="Oval 5"/>
            <p:cNvSpPr>
              <a:spLocks noChangeArrowheads="1"/>
            </p:cNvSpPr>
            <p:nvPr/>
          </p:nvSpPr>
          <p:spPr bwMode="auto">
            <a:xfrm>
              <a:off x="2520" y="3600"/>
              <a:ext cx="6480" cy="5580"/>
            </a:xfrm>
            <a:prstGeom prst="ellipse">
              <a:avLst/>
            </a:prstGeom>
            <a:solidFill>
              <a:srgbClr val="FFFFFF"/>
            </a:solidFill>
            <a:ln w="5715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CA"/>
            </a:p>
          </p:txBody>
        </p:sp>
        <p:sp>
          <p:nvSpPr>
            <p:cNvPr id="9" name="Oval 6"/>
            <p:cNvSpPr>
              <a:spLocks noChangeArrowheads="1"/>
            </p:cNvSpPr>
            <p:nvPr/>
          </p:nvSpPr>
          <p:spPr bwMode="auto">
            <a:xfrm>
              <a:off x="3240" y="3600"/>
              <a:ext cx="5040" cy="540"/>
            </a:xfrm>
            <a:prstGeom prst="ellipse">
              <a:avLst/>
            </a:prstGeom>
            <a:solidFill>
              <a:srgbClr val="FFFFFF"/>
            </a:solidFill>
            <a:ln w="76200">
              <a:solidFill>
                <a:srgbClr val="000000"/>
              </a:solidFill>
              <a:round/>
              <a:headEnd/>
              <a:tailEnd/>
            </a:ln>
          </p:spPr>
          <p:txBody>
            <a:bodyPr vert="horz" wrap="square" lIns="91440" tIns="45720" rIns="91440" bIns="45720" numCol="1" anchor="t" anchorCtr="0" compatLnSpc="1">
              <a:prstTxWarp prst="textNoShape">
                <a:avLst/>
              </a:prstTxWarp>
            </a:bodyPr>
            <a:lstStyle/>
            <a:p>
              <a:endParaRPr lang="en-CA"/>
            </a:p>
          </p:txBody>
        </p:sp>
        <p:sp>
          <p:nvSpPr>
            <p:cNvPr id="12" name="Freeform 7"/>
            <p:cNvSpPr>
              <a:spLocks/>
            </p:cNvSpPr>
            <p:nvPr/>
          </p:nvSpPr>
          <p:spPr bwMode="auto">
            <a:xfrm>
              <a:off x="2850" y="4993"/>
              <a:ext cx="5715" cy="494"/>
            </a:xfrm>
            <a:custGeom>
              <a:avLst/>
              <a:gdLst>
                <a:gd name="T0" fmla="*/ 0 w 5715"/>
                <a:gd name="T1" fmla="*/ 212 h 494"/>
                <a:gd name="T2" fmla="*/ 150 w 5715"/>
                <a:gd name="T3" fmla="*/ 272 h 494"/>
                <a:gd name="T4" fmla="*/ 885 w 5715"/>
                <a:gd name="T5" fmla="*/ 227 h 494"/>
                <a:gd name="T6" fmla="*/ 1065 w 5715"/>
                <a:gd name="T7" fmla="*/ 167 h 494"/>
                <a:gd name="T8" fmla="*/ 1155 w 5715"/>
                <a:gd name="T9" fmla="*/ 107 h 494"/>
                <a:gd name="T10" fmla="*/ 1200 w 5715"/>
                <a:gd name="T11" fmla="*/ 92 h 494"/>
                <a:gd name="T12" fmla="*/ 1290 w 5715"/>
                <a:gd name="T13" fmla="*/ 32 h 494"/>
                <a:gd name="T14" fmla="*/ 1395 w 5715"/>
                <a:gd name="T15" fmla="*/ 167 h 494"/>
                <a:gd name="T16" fmla="*/ 1485 w 5715"/>
                <a:gd name="T17" fmla="*/ 212 h 494"/>
                <a:gd name="T18" fmla="*/ 2040 w 5715"/>
                <a:gd name="T19" fmla="*/ 362 h 494"/>
                <a:gd name="T20" fmla="*/ 2700 w 5715"/>
                <a:gd name="T21" fmla="*/ 317 h 494"/>
                <a:gd name="T22" fmla="*/ 2970 w 5715"/>
                <a:gd name="T23" fmla="*/ 242 h 494"/>
                <a:gd name="T24" fmla="*/ 3135 w 5715"/>
                <a:gd name="T25" fmla="*/ 167 h 494"/>
                <a:gd name="T26" fmla="*/ 3360 w 5715"/>
                <a:gd name="T27" fmla="*/ 272 h 494"/>
                <a:gd name="T28" fmla="*/ 3465 w 5715"/>
                <a:gd name="T29" fmla="*/ 332 h 494"/>
                <a:gd name="T30" fmla="*/ 3900 w 5715"/>
                <a:gd name="T31" fmla="*/ 392 h 494"/>
                <a:gd name="T32" fmla="*/ 4275 w 5715"/>
                <a:gd name="T33" fmla="*/ 482 h 494"/>
                <a:gd name="T34" fmla="*/ 5115 w 5715"/>
                <a:gd name="T35" fmla="*/ 422 h 494"/>
                <a:gd name="T36" fmla="*/ 5160 w 5715"/>
                <a:gd name="T37" fmla="*/ 377 h 494"/>
                <a:gd name="T38" fmla="*/ 5205 w 5715"/>
                <a:gd name="T39" fmla="*/ 362 h 494"/>
                <a:gd name="T40" fmla="*/ 5235 w 5715"/>
                <a:gd name="T41" fmla="*/ 317 h 494"/>
                <a:gd name="T42" fmla="*/ 5280 w 5715"/>
                <a:gd name="T43" fmla="*/ 287 h 494"/>
                <a:gd name="T44" fmla="*/ 5370 w 5715"/>
                <a:gd name="T45" fmla="*/ 182 h 494"/>
                <a:gd name="T46" fmla="*/ 5430 w 5715"/>
                <a:gd name="T47" fmla="*/ 92 h 494"/>
                <a:gd name="T48" fmla="*/ 5460 w 5715"/>
                <a:gd name="T49" fmla="*/ 47 h 494"/>
                <a:gd name="T50" fmla="*/ 5715 w 5715"/>
                <a:gd name="T51" fmla="*/ 1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715" h="494">
                  <a:moveTo>
                    <a:pt x="0" y="212"/>
                  </a:moveTo>
                  <a:cubicBezTo>
                    <a:pt x="49" y="245"/>
                    <a:pt x="95" y="254"/>
                    <a:pt x="150" y="272"/>
                  </a:cubicBezTo>
                  <a:cubicBezTo>
                    <a:pt x="384" y="266"/>
                    <a:pt x="648" y="286"/>
                    <a:pt x="885" y="227"/>
                  </a:cubicBezTo>
                  <a:cubicBezTo>
                    <a:pt x="944" y="188"/>
                    <a:pt x="996" y="181"/>
                    <a:pt x="1065" y="167"/>
                  </a:cubicBezTo>
                  <a:cubicBezTo>
                    <a:pt x="1095" y="147"/>
                    <a:pt x="1121" y="118"/>
                    <a:pt x="1155" y="107"/>
                  </a:cubicBezTo>
                  <a:cubicBezTo>
                    <a:pt x="1170" y="102"/>
                    <a:pt x="1186" y="100"/>
                    <a:pt x="1200" y="92"/>
                  </a:cubicBezTo>
                  <a:cubicBezTo>
                    <a:pt x="1232" y="74"/>
                    <a:pt x="1290" y="32"/>
                    <a:pt x="1290" y="32"/>
                  </a:cubicBezTo>
                  <a:cubicBezTo>
                    <a:pt x="1320" y="77"/>
                    <a:pt x="1357" y="129"/>
                    <a:pt x="1395" y="167"/>
                  </a:cubicBezTo>
                  <a:cubicBezTo>
                    <a:pt x="1431" y="203"/>
                    <a:pt x="1442" y="194"/>
                    <a:pt x="1485" y="212"/>
                  </a:cubicBezTo>
                  <a:cubicBezTo>
                    <a:pt x="1665" y="289"/>
                    <a:pt x="1845" y="330"/>
                    <a:pt x="2040" y="362"/>
                  </a:cubicBezTo>
                  <a:cubicBezTo>
                    <a:pt x="2257" y="355"/>
                    <a:pt x="2484" y="363"/>
                    <a:pt x="2700" y="317"/>
                  </a:cubicBezTo>
                  <a:cubicBezTo>
                    <a:pt x="2788" y="298"/>
                    <a:pt x="2886" y="276"/>
                    <a:pt x="2970" y="242"/>
                  </a:cubicBezTo>
                  <a:cubicBezTo>
                    <a:pt x="3028" y="219"/>
                    <a:pt x="3077" y="186"/>
                    <a:pt x="3135" y="167"/>
                  </a:cubicBezTo>
                  <a:cubicBezTo>
                    <a:pt x="3216" y="194"/>
                    <a:pt x="3285" y="235"/>
                    <a:pt x="3360" y="272"/>
                  </a:cubicBezTo>
                  <a:cubicBezTo>
                    <a:pt x="3398" y="291"/>
                    <a:pt x="3421" y="323"/>
                    <a:pt x="3465" y="332"/>
                  </a:cubicBezTo>
                  <a:cubicBezTo>
                    <a:pt x="3589" y="357"/>
                    <a:pt x="3769" y="377"/>
                    <a:pt x="3900" y="392"/>
                  </a:cubicBezTo>
                  <a:cubicBezTo>
                    <a:pt x="4015" y="449"/>
                    <a:pt x="4275" y="482"/>
                    <a:pt x="4275" y="482"/>
                  </a:cubicBezTo>
                  <a:cubicBezTo>
                    <a:pt x="4604" y="474"/>
                    <a:pt x="4827" y="494"/>
                    <a:pt x="5115" y="422"/>
                  </a:cubicBezTo>
                  <a:cubicBezTo>
                    <a:pt x="5130" y="407"/>
                    <a:pt x="5142" y="389"/>
                    <a:pt x="5160" y="377"/>
                  </a:cubicBezTo>
                  <a:cubicBezTo>
                    <a:pt x="5173" y="368"/>
                    <a:pt x="5193" y="372"/>
                    <a:pt x="5205" y="362"/>
                  </a:cubicBezTo>
                  <a:cubicBezTo>
                    <a:pt x="5219" y="351"/>
                    <a:pt x="5222" y="330"/>
                    <a:pt x="5235" y="317"/>
                  </a:cubicBezTo>
                  <a:cubicBezTo>
                    <a:pt x="5248" y="304"/>
                    <a:pt x="5265" y="297"/>
                    <a:pt x="5280" y="287"/>
                  </a:cubicBezTo>
                  <a:cubicBezTo>
                    <a:pt x="5372" y="149"/>
                    <a:pt x="5225" y="364"/>
                    <a:pt x="5370" y="182"/>
                  </a:cubicBezTo>
                  <a:cubicBezTo>
                    <a:pt x="5393" y="154"/>
                    <a:pt x="5410" y="122"/>
                    <a:pt x="5430" y="92"/>
                  </a:cubicBezTo>
                  <a:cubicBezTo>
                    <a:pt x="5440" y="77"/>
                    <a:pt x="5443" y="53"/>
                    <a:pt x="5460" y="47"/>
                  </a:cubicBezTo>
                  <a:cubicBezTo>
                    <a:pt x="5602" y="0"/>
                    <a:pt x="5518" y="17"/>
                    <a:pt x="5715" y="17"/>
                  </a:cubicBezTo>
                </a:path>
              </a:pathLst>
            </a:custGeom>
            <a:noFill/>
            <a:ln w="31750">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grpSp>
      <p:pic>
        <p:nvPicPr>
          <p:cNvPr id="1032" name="Picture 8" descr="j018746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1182" y="4165608"/>
            <a:ext cx="1714501"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9" descr="j018746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5433" y="2762574"/>
            <a:ext cx="17145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10" descr="j018746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05881" y="4143060"/>
            <a:ext cx="17145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5" name="Picture 11" descr="j018746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97760" y="2889367"/>
            <a:ext cx="17145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6" name="Picture 12" descr="j018746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04138" y="3712916"/>
            <a:ext cx="17145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25082389"/>
      </p:ext>
    </p:extLst>
  </p:cSld>
  <p:clrMapOvr>
    <a:masterClrMapping/>
  </p:clrMapOvr>
  <p:transition spd="med">
    <p:fade/>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6">
            <a:extLst>
              <a:ext uri="{FF2B5EF4-FFF2-40B4-BE49-F238E27FC236}">
                <a16:creationId xmlns:a16="http://schemas.microsoft.com/office/drawing/2014/main" id="{2FFE1002-E844-3642-A0B9-10BEEFD39A80}"/>
              </a:ext>
            </a:extLst>
          </p:cNvPr>
          <p:cNvSpPr/>
          <p:nvPr/>
        </p:nvSpPr>
        <p:spPr>
          <a:xfrm>
            <a:off x="200526" y="232206"/>
            <a:ext cx="836432" cy="830997"/>
          </a:xfrm>
          <a:custGeom>
            <a:avLst/>
            <a:gdLst>
              <a:gd name="connsiteX0" fmla="*/ 0 w 836432"/>
              <a:gd name="connsiteY0" fmla="*/ 0 h 830997"/>
              <a:gd name="connsiteX1" fmla="*/ 434945 w 836432"/>
              <a:gd name="connsiteY1" fmla="*/ 0 h 830997"/>
              <a:gd name="connsiteX2" fmla="*/ 836432 w 836432"/>
              <a:gd name="connsiteY2" fmla="*/ 0 h 830997"/>
              <a:gd name="connsiteX3" fmla="*/ 836432 w 836432"/>
              <a:gd name="connsiteY3" fmla="*/ 390569 h 830997"/>
              <a:gd name="connsiteX4" fmla="*/ 836432 w 836432"/>
              <a:gd name="connsiteY4" fmla="*/ 830997 h 830997"/>
              <a:gd name="connsiteX5" fmla="*/ 434945 w 836432"/>
              <a:gd name="connsiteY5" fmla="*/ 830997 h 830997"/>
              <a:gd name="connsiteX6" fmla="*/ 0 w 836432"/>
              <a:gd name="connsiteY6" fmla="*/ 830997 h 830997"/>
              <a:gd name="connsiteX7" fmla="*/ 0 w 836432"/>
              <a:gd name="connsiteY7" fmla="*/ 423808 h 830997"/>
              <a:gd name="connsiteX8" fmla="*/ 0 w 836432"/>
              <a:gd name="connsiteY8" fmla="*/ 0 h 830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6432" h="830997" fill="none" extrusionOk="0">
                <a:moveTo>
                  <a:pt x="0" y="0"/>
                </a:moveTo>
                <a:cubicBezTo>
                  <a:pt x="128379" y="-13358"/>
                  <a:pt x="338304" y="36715"/>
                  <a:pt x="434945" y="0"/>
                </a:cubicBezTo>
                <a:cubicBezTo>
                  <a:pt x="531586" y="-36715"/>
                  <a:pt x="651217" y="11700"/>
                  <a:pt x="836432" y="0"/>
                </a:cubicBezTo>
                <a:cubicBezTo>
                  <a:pt x="865562" y="135814"/>
                  <a:pt x="823343" y="304776"/>
                  <a:pt x="836432" y="390569"/>
                </a:cubicBezTo>
                <a:cubicBezTo>
                  <a:pt x="849521" y="476362"/>
                  <a:pt x="831730" y="632127"/>
                  <a:pt x="836432" y="830997"/>
                </a:cubicBezTo>
                <a:cubicBezTo>
                  <a:pt x="739682" y="840300"/>
                  <a:pt x="622593" y="801051"/>
                  <a:pt x="434945" y="830997"/>
                </a:cubicBezTo>
                <a:cubicBezTo>
                  <a:pt x="247297" y="860943"/>
                  <a:pt x="214971" y="808088"/>
                  <a:pt x="0" y="830997"/>
                </a:cubicBezTo>
                <a:cubicBezTo>
                  <a:pt x="-45241" y="714334"/>
                  <a:pt x="6481" y="513040"/>
                  <a:pt x="0" y="423808"/>
                </a:cubicBezTo>
                <a:cubicBezTo>
                  <a:pt x="-6481" y="334576"/>
                  <a:pt x="14797" y="88526"/>
                  <a:pt x="0" y="0"/>
                </a:cubicBezTo>
                <a:close/>
              </a:path>
              <a:path w="836432" h="830997" stroke="0" extrusionOk="0">
                <a:moveTo>
                  <a:pt x="0" y="0"/>
                </a:moveTo>
                <a:cubicBezTo>
                  <a:pt x="189995" y="-40770"/>
                  <a:pt x="319125" y="15725"/>
                  <a:pt x="409852" y="0"/>
                </a:cubicBezTo>
                <a:cubicBezTo>
                  <a:pt x="500579" y="-15725"/>
                  <a:pt x="703960" y="31457"/>
                  <a:pt x="836432" y="0"/>
                </a:cubicBezTo>
                <a:cubicBezTo>
                  <a:pt x="871575" y="184849"/>
                  <a:pt x="787705" y="232977"/>
                  <a:pt x="836432" y="432118"/>
                </a:cubicBezTo>
                <a:cubicBezTo>
                  <a:pt x="885159" y="631259"/>
                  <a:pt x="812524" y="643043"/>
                  <a:pt x="836432" y="830997"/>
                </a:cubicBezTo>
                <a:cubicBezTo>
                  <a:pt x="686066" y="861484"/>
                  <a:pt x="547263" y="793217"/>
                  <a:pt x="434945" y="830997"/>
                </a:cubicBezTo>
                <a:cubicBezTo>
                  <a:pt x="322627" y="868777"/>
                  <a:pt x="191348" y="789404"/>
                  <a:pt x="0" y="830997"/>
                </a:cubicBezTo>
                <a:cubicBezTo>
                  <a:pt x="-13963" y="688712"/>
                  <a:pt x="31957" y="560060"/>
                  <a:pt x="0" y="432118"/>
                </a:cubicBezTo>
                <a:cubicBezTo>
                  <a:pt x="-31957" y="304176"/>
                  <a:pt x="39965" y="197189"/>
                  <a:pt x="0" y="0"/>
                </a:cubicBezTo>
                <a:close/>
              </a:path>
            </a:pathLst>
          </a:custGeom>
          <a:solidFill>
            <a:schemeClr val="bg1"/>
          </a:solidFill>
          <a:ln w="57150">
            <a:solidFill>
              <a:schemeClr val="tx1">
                <a:lumMod val="75000"/>
                <a:lumOff val="25000"/>
              </a:schemeClr>
            </a:solidFill>
            <a:extLst>
              <a:ext uri="{C807C97D-BFC1-408E-A445-0C87EB9F89A2}">
                <ask:lineSketchStyleProps xmlns="" xmlns:ask="http://schemas.microsoft.com/office/drawing/2018/sketchyshapes" sd="1219033472">
                  <a:prstGeom prst="rect">
                    <a:avLst/>
                  </a:prstGeom>
                  <ask:type>
                    <ask:lineSketchScribble/>
                  </ask:type>
                </ask:lineSketchStyleProps>
              </a:ext>
            </a:extLst>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 sz="4800" dirty="0">
                <a:solidFill>
                  <a:prstClr val="black"/>
                </a:solidFill>
                <a:latin typeface="Bradley Hand" pitchFamily="2" charset="77"/>
              </a:rPr>
              <a:t>2</a:t>
            </a:r>
            <a:endParaRPr kumimoji="0" lang="en-US" sz="4800" b="0" i="0" u="none" strike="noStrike" kern="1200" cap="none" spc="0" normalizeH="0" baseline="0" noProof="0" dirty="0">
              <a:ln>
                <a:noFill/>
              </a:ln>
              <a:solidFill>
                <a:prstClr val="black"/>
              </a:solidFill>
              <a:effectLst/>
              <a:uLnTx/>
              <a:uFillTx/>
              <a:latin typeface="Bradley Hand" pitchFamily="2" charset="77"/>
              <a:ea typeface="+mn-ea"/>
              <a:cs typeface="+mn-cs"/>
            </a:endParaRPr>
          </a:p>
        </p:txBody>
      </p:sp>
      <p:sp>
        <p:nvSpPr>
          <p:cNvPr id="8" name="Round Diagonal Corner Rectangle 7">
            <a:extLst>
              <a:ext uri="{FF2B5EF4-FFF2-40B4-BE49-F238E27FC236}">
                <a16:creationId xmlns:a16="http://schemas.microsoft.com/office/drawing/2014/main" id="{BFA02294-7002-6347-BD03-F6D435E893BC}"/>
              </a:ext>
            </a:extLst>
          </p:cNvPr>
          <p:cNvSpPr/>
          <p:nvPr/>
        </p:nvSpPr>
        <p:spPr>
          <a:xfrm>
            <a:off x="97044" y="125104"/>
            <a:ext cx="11997911" cy="6607791"/>
          </a:xfrm>
          <a:prstGeom prst="round2DiagRect">
            <a:avLst/>
          </a:prstGeom>
          <a:noFill/>
          <a:ln w="38100">
            <a:solidFill>
              <a:srgbClr val="9203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11" name="Rectangle 10">
            <a:extLst>
              <a:ext uri="{FF2B5EF4-FFF2-40B4-BE49-F238E27FC236}">
                <a16:creationId xmlns:a16="http://schemas.microsoft.com/office/drawing/2014/main" id="{6F724026-2B5A-A843-9F3E-B41F4EB90726}"/>
              </a:ext>
            </a:extLst>
          </p:cNvPr>
          <p:cNvSpPr/>
          <p:nvPr/>
        </p:nvSpPr>
        <p:spPr>
          <a:xfrm>
            <a:off x="2905068" y="142470"/>
            <a:ext cx="9045550" cy="70788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dirty="0" smtClean="0">
                <a:solidFill>
                  <a:prstClr val="black"/>
                </a:solidFill>
                <a:latin typeface="Bradley Hand" pitchFamily="2" charset="77"/>
              </a:rPr>
              <a:t>Number Stories</a:t>
            </a:r>
            <a:endParaRPr kumimoji="0" lang="en-US" sz="4000" b="0" i="0" u="none" strike="noStrike" kern="1200" cap="none" spc="0" normalizeH="0" baseline="0" noProof="0" dirty="0">
              <a:ln>
                <a:noFill/>
              </a:ln>
              <a:solidFill>
                <a:prstClr val="black"/>
              </a:solidFill>
              <a:effectLst/>
              <a:uLnTx/>
              <a:uFillTx/>
              <a:latin typeface="Bradley Hand" pitchFamily="2" charset="77"/>
              <a:ea typeface="+mn-ea"/>
              <a:cs typeface="+mn-cs"/>
            </a:endParaRPr>
          </a:p>
        </p:txBody>
      </p:sp>
      <p:pic>
        <p:nvPicPr>
          <p:cNvPr id="1026" name="Picture 2" descr="j033516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525" y="1375521"/>
            <a:ext cx="11894429" cy="5359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123278" y="647704"/>
            <a:ext cx="8353454" cy="830997"/>
          </a:xfrm>
          <a:prstGeom prst="rect">
            <a:avLst/>
          </a:prstGeom>
        </p:spPr>
        <p:txBody>
          <a:bodyPr wrap="square">
            <a:spAutoFit/>
          </a:bodyPr>
          <a:lstStyle/>
          <a:p>
            <a:r>
              <a:rPr lang="en-CA" sz="2400" dirty="0"/>
              <a:t>Make a story about the number 5.  Use pictures, words and numbers to show your story.  </a:t>
            </a:r>
          </a:p>
        </p:txBody>
      </p:sp>
      <p:sp>
        <p:nvSpPr>
          <p:cNvPr id="9" name="TextBox 8">
            <a:extLst>
              <a:ext uri="{FF2B5EF4-FFF2-40B4-BE49-F238E27FC236}">
                <a16:creationId xmlns:a16="http://schemas.microsoft.com/office/drawing/2014/main" id="{5426E6A3-570D-9245-B1C4-C4CA4683A894}"/>
              </a:ext>
            </a:extLst>
          </p:cNvPr>
          <p:cNvSpPr txBox="1"/>
          <p:nvPr/>
        </p:nvSpPr>
        <p:spPr>
          <a:xfrm>
            <a:off x="1036958" y="232206"/>
            <a:ext cx="2721527" cy="748795"/>
          </a:xfrm>
          <a:prstGeom prst="rect">
            <a:avLst/>
          </a:prstGeom>
          <a:solidFill>
            <a:srgbClr val="C00000"/>
          </a:solidFill>
          <a:ln w="28575">
            <a:solidFill>
              <a:srgbClr val="920305"/>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33" b="0" i="0" u="none" strike="noStrike" kern="1200" cap="none" spc="0" normalizeH="0" baseline="0" noProof="0" dirty="0" smtClean="0">
                <a:ln>
                  <a:noFill/>
                </a:ln>
                <a:solidFill>
                  <a:prstClr val="white"/>
                </a:solidFill>
                <a:effectLst/>
                <a:uLnTx/>
                <a:uFillTx/>
                <a:latin typeface="Cavolini" panose="03000502040302020204" pitchFamily="66" charset="0"/>
                <a:ea typeface="+mn-ea"/>
                <a:cs typeface="Cavolini" panose="03000502040302020204" pitchFamily="66" charset="0"/>
              </a:rPr>
              <a:t>Debrief and</a:t>
            </a:r>
            <a:r>
              <a:rPr kumimoji="0" lang="en-US" sz="2133" b="0" i="0" u="none" strike="noStrike" kern="1200" cap="none" spc="0" normalizeH="0" noProof="0" dirty="0" smtClean="0">
                <a:ln>
                  <a:noFill/>
                </a:ln>
                <a:solidFill>
                  <a:prstClr val="white"/>
                </a:solidFill>
                <a:effectLst/>
                <a:uLnTx/>
                <a:uFillTx/>
                <a:latin typeface="Cavolini" panose="03000502040302020204" pitchFamily="66" charset="0"/>
                <a:ea typeface="+mn-ea"/>
                <a:cs typeface="Cavolini" panose="03000502040302020204" pitchFamily="66" charset="0"/>
              </a:rPr>
              <a:t> Consolidation</a:t>
            </a:r>
            <a:endParaRPr kumimoji="0" lang="en-US" sz="2133" b="0" i="0" u="none" strike="noStrike" kern="1200" cap="none" spc="0" normalizeH="0" baseline="0" noProof="0" dirty="0">
              <a:ln>
                <a:noFill/>
              </a:ln>
              <a:solidFill>
                <a:prstClr val="white"/>
              </a:solidFill>
              <a:effectLst/>
              <a:uLnTx/>
              <a:uFillTx/>
              <a:latin typeface="Cavolini" panose="03000502040302020204" pitchFamily="66" charset="0"/>
              <a:ea typeface="+mn-ea"/>
              <a:cs typeface="Cavolini" panose="03000502040302020204" pitchFamily="66" charset="0"/>
            </a:endParaRPr>
          </a:p>
        </p:txBody>
      </p:sp>
    </p:spTree>
    <p:extLst>
      <p:ext uri="{BB962C8B-B14F-4D97-AF65-F5344CB8AC3E}">
        <p14:creationId xmlns:p14="http://schemas.microsoft.com/office/powerpoint/2010/main" val="1716993954"/>
      </p:ext>
    </p:extLst>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3868</TotalTime>
  <Words>10813</Words>
  <Application>Microsoft Office PowerPoint</Application>
  <PresentationFormat>Widescreen</PresentationFormat>
  <Paragraphs>1022</Paragraphs>
  <Slides>108</Slides>
  <Notes>101</Notes>
  <HiddenSlides>0</HiddenSlides>
  <MMClips>4</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108</vt:i4>
      </vt:variant>
    </vt:vector>
  </HeadingPairs>
  <TitlesOfParts>
    <vt:vector size="120" baseType="lpstr">
      <vt:lpstr>Abadi MT Condensed Light</vt:lpstr>
      <vt:lpstr>Arial</vt:lpstr>
      <vt:lpstr>BookAntiqua</vt:lpstr>
      <vt:lpstr>Bradley Hand</vt:lpstr>
      <vt:lpstr>Calibri</vt:lpstr>
      <vt:lpstr>Calibri Light</vt:lpstr>
      <vt:lpstr>Cavolini</vt:lpstr>
      <vt:lpstr>Marker Felt Thin</vt:lpstr>
      <vt:lpstr>Montserrat</vt:lpstr>
      <vt:lpstr>Symbol</vt:lpstr>
      <vt:lpstr>Times New Roman</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Number Am I</vt:lpstr>
      <vt:lpstr>Which One Doesn’t Belong</vt:lpstr>
      <vt:lpstr>Making 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Government of Manitoba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Perih, Sherry (MET)</dc:creator>
  <cp:lastModifiedBy>Perih, Sherry (MET)</cp:lastModifiedBy>
  <cp:revision>314</cp:revision>
  <cp:lastPrinted>2020-12-15T16:19:48Z</cp:lastPrinted>
  <dcterms:created xsi:type="dcterms:W3CDTF">2020-12-15T16:05:14Z</dcterms:created>
  <dcterms:modified xsi:type="dcterms:W3CDTF">2021-01-04T13:49:14Z</dcterms:modified>
</cp:coreProperties>
</file>