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65" r:id="rId5"/>
    <p:sldId id="266" r:id="rId6"/>
    <p:sldId id="267" r:id="rId7"/>
    <p:sldId id="271" r:id="rId8"/>
    <p:sldId id="268" r:id="rId9"/>
    <p:sldId id="269" r:id="rId10"/>
    <p:sldId id="272" r:id="rId11"/>
    <p:sldId id="273" r:id="rId12"/>
    <p:sldId id="274" r:id="rId13"/>
    <p:sldId id="283" r:id="rId14"/>
    <p:sldId id="275" r:id="rId15"/>
    <p:sldId id="276" r:id="rId16"/>
    <p:sldId id="277" r:id="rId17"/>
    <p:sldId id="278" r:id="rId18"/>
    <p:sldId id="282" r:id="rId19"/>
    <p:sldId id="280" r:id="rId20"/>
    <p:sldId id="281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75" d="100"/>
          <a:sy n="75" d="100"/>
        </p:scale>
        <p:origin x="52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12/20/2020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141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12/20/2020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705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12/20/2020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427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12/20/2020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905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12/20/2020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23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12/20/2020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820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12/20/2020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097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12/20/2020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615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12/20/2020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894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12/20/2020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127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2FDF0794-1B86-42B2-B8C7-F60123E638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D526C9-A8C7-41E6-85BB-39F06C858A2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975"/>
            <a:ext cx="12191980" cy="6858000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C5373426-E26E-431D-959C-5DB96C0B62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12607" y="1238442"/>
            <a:ext cx="3635926" cy="435575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23416" y="1475234"/>
            <a:ext cx="3214307" cy="2901694"/>
          </a:xfrm>
        </p:spPr>
        <p:txBody>
          <a:bodyPr anchor="b">
            <a:normAutofit/>
          </a:bodyPr>
          <a:lstStyle/>
          <a:p>
            <a:r>
              <a:rPr lang="en-US" sz="4400" dirty="0">
                <a:solidFill>
                  <a:schemeClr val="tx1"/>
                </a:solidFill>
              </a:rPr>
              <a:t>Zoom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27750" y="4608576"/>
            <a:ext cx="3205640" cy="774186"/>
          </a:xfrm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1600" dirty="0"/>
              <a:t>Grade 7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6D07482-83A3-4451-943C-B469610829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76090" y="4508519"/>
            <a:ext cx="31089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EDC90921-9082-491B-940E-827D679F347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50338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40912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27891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18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44970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91729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49294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2FDF0794-1B86-42B2-B8C7-F60123E638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D526C9-A8C7-41E6-85BB-39F06C858A2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975"/>
            <a:ext cx="12191980" cy="6858000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C5373426-E26E-431D-959C-5DB96C0B62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12607" y="1238442"/>
            <a:ext cx="3635926" cy="435575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23416" y="1475234"/>
            <a:ext cx="3214307" cy="2901694"/>
          </a:xfrm>
        </p:spPr>
        <p:txBody>
          <a:bodyPr anchor="b">
            <a:normAutofit/>
          </a:bodyPr>
          <a:lstStyle/>
          <a:p>
            <a:r>
              <a:rPr lang="en-US" sz="4400" dirty="0">
                <a:solidFill>
                  <a:schemeClr val="tx1"/>
                </a:solidFill>
              </a:rPr>
              <a:t>Final Challenge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6D07482-83A3-4451-943C-B469610829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76090" y="4508519"/>
            <a:ext cx="31089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EDC90921-9082-491B-940E-827D679F347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538622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07277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FC50AB-8955-4C79-A42B-2CEBF0D68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we will investigate: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4196A8-FEB6-4751-B8F7-E23D7DB1BB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What is the composition of the Earth? How did technology provide evidence of this composition?</a:t>
            </a:r>
          </a:p>
          <a:p>
            <a:r>
              <a:rPr lang="en-US" sz="3200" dirty="0"/>
              <a:t>How can mathematics be used to compare quantity and measures?</a:t>
            </a:r>
          </a:p>
          <a:p>
            <a:r>
              <a:rPr lang="en-US" sz="3200" dirty="0"/>
              <a:t>How do we communicate ideas without oral or written language?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7711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B6E9BCD-380B-4D43-BD95-2786C6B4EA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this learning experience you will: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0DC07F-B060-4A71-AB96-65B1DF9604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Complete the learning tasks. (In any order!)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THINK about the prompting questions first and jot your ideas under thoughts.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DO the task. You may use the provided space to document your learning. You can do this with text boxes or by inserting images, photos, or videos.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SHARE your learning with your teacher and classmates.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APPLY what you learned in the tasks to your final challenge!</a:t>
            </a:r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  <a:p>
            <a:pPr marL="0" indent="0">
              <a:buNone/>
            </a:pPr>
            <a:r>
              <a:rPr lang="en-US" i="1" dirty="0"/>
              <a:t>All instructions and the assessment rubric can be found on the following slides. Please use these slides to record your thinking. This can be done with textbooks, inserting images/photos, inserting videos, etc.</a:t>
            </a:r>
          </a:p>
        </p:txBody>
      </p:sp>
    </p:spTree>
    <p:extLst>
      <p:ext uri="{BB962C8B-B14F-4D97-AF65-F5344CB8AC3E}">
        <p14:creationId xmlns:p14="http://schemas.microsoft.com/office/powerpoint/2010/main" val="24638641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2FDF0794-1B86-42B2-B8C7-F60123E638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D526C9-A8C7-41E6-85BB-39F06C858A2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975"/>
            <a:ext cx="12191980" cy="6858000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C5373426-E26E-431D-959C-5DB96C0B62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12607" y="1238442"/>
            <a:ext cx="3635926" cy="435575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7894" y="1475234"/>
            <a:ext cx="3415553" cy="2901694"/>
          </a:xfrm>
        </p:spPr>
        <p:txBody>
          <a:bodyPr anchor="b">
            <a:normAutofit/>
          </a:bodyPr>
          <a:lstStyle/>
          <a:p>
            <a:r>
              <a:rPr lang="en-US" sz="4400" dirty="0">
                <a:solidFill>
                  <a:schemeClr val="tx1"/>
                </a:solidFill>
              </a:rPr>
              <a:t>Assessment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6D07482-83A3-4451-943C-B469610829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76090" y="4508519"/>
            <a:ext cx="31089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EDC90921-9082-491B-940E-827D679F347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181055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931C498-F2C0-4E32-A9DB-D30B31E2DE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6990877"/>
              </p:ext>
            </p:extLst>
          </p:nvPr>
        </p:nvGraphicFramePr>
        <p:xfrm>
          <a:off x="545123" y="719666"/>
          <a:ext cx="11131062" cy="475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6385">
                  <a:extLst>
                    <a:ext uri="{9D8B030D-6E8A-4147-A177-3AD203B41FA5}">
                      <a16:colId xmlns:a16="http://schemas.microsoft.com/office/drawing/2014/main" val="1333857423"/>
                    </a:ext>
                  </a:extLst>
                </a:gridCol>
                <a:gridCol w="1863969">
                  <a:extLst>
                    <a:ext uri="{9D8B030D-6E8A-4147-A177-3AD203B41FA5}">
                      <a16:colId xmlns:a16="http://schemas.microsoft.com/office/drawing/2014/main" val="174583131"/>
                    </a:ext>
                  </a:extLst>
                </a:gridCol>
                <a:gridCol w="1855177">
                  <a:extLst>
                    <a:ext uri="{9D8B030D-6E8A-4147-A177-3AD203B41FA5}">
                      <a16:colId xmlns:a16="http://schemas.microsoft.com/office/drawing/2014/main" val="616446285"/>
                    </a:ext>
                  </a:extLst>
                </a:gridCol>
                <a:gridCol w="1855177">
                  <a:extLst>
                    <a:ext uri="{9D8B030D-6E8A-4147-A177-3AD203B41FA5}">
                      <a16:colId xmlns:a16="http://schemas.microsoft.com/office/drawing/2014/main" val="3155583434"/>
                    </a:ext>
                  </a:extLst>
                </a:gridCol>
                <a:gridCol w="1855177">
                  <a:extLst>
                    <a:ext uri="{9D8B030D-6E8A-4147-A177-3AD203B41FA5}">
                      <a16:colId xmlns:a16="http://schemas.microsoft.com/office/drawing/2014/main" val="1647532330"/>
                    </a:ext>
                  </a:extLst>
                </a:gridCol>
                <a:gridCol w="1855177">
                  <a:extLst>
                    <a:ext uri="{9D8B030D-6E8A-4147-A177-3AD203B41FA5}">
                      <a16:colId xmlns:a16="http://schemas.microsoft.com/office/drawing/2014/main" val="2080900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Report Card Category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Essential Understanding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Limited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Basic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Good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Very Good to Excellent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45705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/>
                        <a:t>Math – Knowledge and Understanding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Comparisons of number as quantities can be expressed in a variety of ways.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Matches equivalent fractions and percents.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Interprets the amount represented by fractions and percents.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Relates fractions and percents to contexts involving comparisons.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Chooses appropriate representations to communicate comparisons of quantities and measures.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67724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/>
                        <a:t>Math – Mental Math and Estimation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There are a variety of mental math strategies that are efficient and flexible for solving problems.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Calculates to solve problems using paper and pencil only.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Describes a variety of mental math strategies to solve problems.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Applies a variety of mental math strategies.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Justifies the selection of a mental math strategy to solve problems in a variety of contexts.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4378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/>
                        <a:t>Math – Problem Solving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A variety of mathematical processes and strategies can be used to solve comparison problems.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Copies a process or strategy that has been demonstrated.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Describes a process or strategy to solve comparison problems.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Initiates a process or strategy appropriate for solving comparison problems.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Chooses from a variety of strategies to efficiently and flexible solve comparison problems and makes modifications if needed.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53081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08886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931C498-F2C0-4E32-A9DB-D30B31E2DE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6699352"/>
              </p:ext>
            </p:extLst>
          </p:nvPr>
        </p:nvGraphicFramePr>
        <p:xfrm>
          <a:off x="545123" y="719666"/>
          <a:ext cx="11131062" cy="475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6385">
                  <a:extLst>
                    <a:ext uri="{9D8B030D-6E8A-4147-A177-3AD203B41FA5}">
                      <a16:colId xmlns:a16="http://schemas.microsoft.com/office/drawing/2014/main" val="1333857423"/>
                    </a:ext>
                  </a:extLst>
                </a:gridCol>
                <a:gridCol w="1863969">
                  <a:extLst>
                    <a:ext uri="{9D8B030D-6E8A-4147-A177-3AD203B41FA5}">
                      <a16:colId xmlns:a16="http://schemas.microsoft.com/office/drawing/2014/main" val="174583131"/>
                    </a:ext>
                  </a:extLst>
                </a:gridCol>
                <a:gridCol w="1855177">
                  <a:extLst>
                    <a:ext uri="{9D8B030D-6E8A-4147-A177-3AD203B41FA5}">
                      <a16:colId xmlns:a16="http://schemas.microsoft.com/office/drawing/2014/main" val="616446285"/>
                    </a:ext>
                  </a:extLst>
                </a:gridCol>
                <a:gridCol w="1855177">
                  <a:extLst>
                    <a:ext uri="{9D8B030D-6E8A-4147-A177-3AD203B41FA5}">
                      <a16:colId xmlns:a16="http://schemas.microsoft.com/office/drawing/2014/main" val="3155583434"/>
                    </a:ext>
                  </a:extLst>
                </a:gridCol>
                <a:gridCol w="1855177">
                  <a:extLst>
                    <a:ext uri="{9D8B030D-6E8A-4147-A177-3AD203B41FA5}">
                      <a16:colId xmlns:a16="http://schemas.microsoft.com/office/drawing/2014/main" val="1647532330"/>
                    </a:ext>
                  </a:extLst>
                </a:gridCol>
                <a:gridCol w="1855177">
                  <a:extLst>
                    <a:ext uri="{9D8B030D-6E8A-4147-A177-3AD203B41FA5}">
                      <a16:colId xmlns:a16="http://schemas.microsoft.com/office/drawing/2014/main" val="2080900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Report Card Category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Essential Understanding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Limited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Basic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Good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Very Good to Excellent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45705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/>
                        <a:t>Science – Knowledge and Understanding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Technology was used to determine the distinct structure of the Earth’s layers.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Names the layers of the Earth.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Describes the layers of the Earth.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Explains how technology was used to determine the characteristics of the Earth.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Evaluates the role of technology to support our understanding of the Earth’s composition.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67724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/>
                        <a:t>ELA – Listening &amp; Viewing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We interpret information and ideas about the world around us in forms other than oral and written language.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Identifies methods of receiving information and ideas.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Discusses how information and ideas about the world around us are shared through forms other than oral and written language.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Summarizes information and ideas about the world around us from a variety of forms other than oral and written language.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Constructs ideas about the world around us using forms other than oral and written language.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4378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/>
                        <a:t>ELA – Speaking and Representing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We integrate information and ideas about the world around us in forms other than oral and written language.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Identifies methods of expressing ideas.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Experiments with techniques to express ideas without using oral or written language.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Differentiates between different techniques to express ideas without oral and written language.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Integrates techniques to communicate ideas about the world around us without using oral and written language.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53081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93050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2FDF0794-1B86-42B2-B8C7-F60123E638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D526C9-A8C7-41E6-85BB-39F06C858A2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975"/>
            <a:ext cx="12191980" cy="6858000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C5373426-E26E-431D-959C-5DB96C0B62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12607" y="1238442"/>
            <a:ext cx="3635926" cy="435575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23416" y="1475234"/>
            <a:ext cx="3214307" cy="2901694"/>
          </a:xfrm>
        </p:spPr>
        <p:txBody>
          <a:bodyPr anchor="b">
            <a:normAutofit/>
          </a:bodyPr>
          <a:lstStyle/>
          <a:p>
            <a:r>
              <a:rPr lang="en-US" sz="4400" dirty="0">
                <a:solidFill>
                  <a:schemeClr val="tx1"/>
                </a:solidFill>
              </a:rPr>
              <a:t>Learning Tasks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6D07482-83A3-4451-943C-B469610829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76090" y="4508519"/>
            <a:ext cx="31089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EDC90921-9082-491B-940E-827D679F347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108701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1607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3306063"/>
      </p:ext>
    </p:extLst>
  </p:cSld>
  <p:clrMapOvr>
    <a:masterClrMapping/>
  </p:clrMapOvr>
</p:sld>
</file>

<file path=ppt/theme/theme1.xml><?xml version="1.0" encoding="utf-8"?>
<a:theme xmlns:a="http://schemas.openxmlformats.org/drawingml/2006/main" name="1_RetrospectVTI">
  <a:themeElements>
    <a:clrScheme name="Custom 34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C7016"/>
      </a:accent1>
      <a:accent2>
        <a:srgbClr val="F8931D"/>
      </a:accent2>
      <a:accent3>
        <a:srgbClr val="CE8D3E"/>
      </a:accent3>
      <a:accent4>
        <a:srgbClr val="E64823"/>
      </a:accent4>
      <a:accent5>
        <a:srgbClr val="FFCA08"/>
      </a:accent5>
      <a:accent6>
        <a:srgbClr val="9C6A6A"/>
      </a:accent6>
      <a:hlink>
        <a:srgbClr val="2998E3"/>
      </a:hlink>
      <a:folHlink>
        <a:srgbClr val="7F723D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Override1.xml><?xml version="1.0" encoding="utf-8"?>
<a:themeOverride xmlns:a="http://schemas.openxmlformats.org/drawingml/2006/main">
  <a:clrScheme name="Parcel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ppt/theme/themeOverride2.xml><?xml version="1.0" encoding="utf-8"?>
<a:themeOverride xmlns:a="http://schemas.openxmlformats.org/drawingml/2006/main">
  <a:clrScheme name="Parcel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ppt/theme/themeOverride3.xml><?xml version="1.0" encoding="utf-8"?>
<a:themeOverride xmlns:a="http://schemas.openxmlformats.org/drawingml/2006/main">
  <a:clrScheme name="Parcel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ppt/theme/themeOverride4.xml><?xml version="1.0" encoding="utf-8"?>
<a:themeOverride xmlns:a="http://schemas.openxmlformats.org/drawingml/2006/main">
  <a:clrScheme name="Parcel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4F503EC-3FFF-4193-A86F-39150E2BAC75}">
  <ds:schemaRefs>
    <ds:schemaRef ds:uri="http://purl.org/dc/terms/"/>
    <ds:schemaRef ds:uri="http://schemas.openxmlformats.org/package/2006/metadata/core-properties"/>
    <ds:schemaRef ds:uri="16c05727-aa75-4e4a-9b5f-8a80a1165891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71af3243-3dd4-4a8d-8c0d-dd76da1f02a5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A26AAF5-6CFC-4C52-B7DF-08410EDE670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E5ECA37-C458-4BA2-A090-D7A19E07B43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{3787A93B-C26F-4A70-A1C5-AA0F149E18BC}tf11429527_win32</Template>
  <TotalTime>305</TotalTime>
  <Words>615</Words>
  <Application>Microsoft Office PowerPoint</Application>
  <PresentationFormat>Widescreen</PresentationFormat>
  <Paragraphs>65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Bookman Old Style</vt:lpstr>
      <vt:lpstr>Calibri</vt:lpstr>
      <vt:lpstr>Franklin Gothic Book</vt:lpstr>
      <vt:lpstr>Wingdings</vt:lpstr>
      <vt:lpstr>1_RetrospectVTI</vt:lpstr>
      <vt:lpstr>Zoom</vt:lpstr>
      <vt:lpstr>Questions we will investigate:</vt:lpstr>
      <vt:lpstr>In this learning experience you will:</vt:lpstr>
      <vt:lpstr>Assessment</vt:lpstr>
      <vt:lpstr>PowerPoint Presentation</vt:lpstr>
      <vt:lpstr>PowerPoint Presentation</vt:lpstr>
      <vt:lpstr>Learning Tasks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Final Challenge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Zoom</dc:title>
  <dc:creator>Denise Smith</dc:creator>
  <cp:lastModifiedBy>Knight, Jackie (MET)</cp:lastModifiedBy>
  <cp:revision>20</cp:revision>
  <dcterms:created xsi:type="dcterms:W3CDTF">2020-12-11T16:03:52Z</dcterms:created>
  <dcterms:modified xsi:type="dcterms:W3CDTF">2020-12-20T21:54:25Z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