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3" r:id="rId2"/>
    <p:sldId id="257" r:id="rId3"/>
    <p:sldId id="258" r:id="rId4"/>
    <p:sldId id="274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22" r:id="rId30"/>
    <p:sldId id="318" r:id="rId31"/>
    <p:sldId id="319" r:id="rId32"/>
    <p:sldId id="320" r:id="rId33"/>
    <p:sldId id="321" r:id="rId34"/>
  </p:sldIdLst>
  <p:sldSz cx="9144000" cy="6858000" type="screen4x3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6D90"/>
    <a:srgbClr val="4FBBEB"/>
    <a:srgbClr val="9CB533"/>
    <a:srgbClr val="395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7714" autoAdjust="0"/>
  </p:normalViewPr>
  <p:slideViewPr>
    <p:cSldViewPr>
      <p:cViewPr varScale="1">
        <p:scale>
          <a:sx n="54" d="100"/>
          <a:sy n="54" d="100"/>
        </p:scale>
        <p:origin x="122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BDC6044B-F0CA-4431-8174-1BE1B1D5EAFB}" type="datetimeFigureOut">
              <a:rPr lang="en-CA" smtClean="0"/>
              <a:t>2021-07-23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7136"/>
            <a:ext cx="5563870" cy="4156234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E2328DFD-A35A-4046-A164-181D41F57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91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9756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use the dot-voting template provided. You’ll need to enlarge the template or create your own poster using chart paper. Alternatively, you can use a polling app or other online voting tool. Explain that students will revisit the inquiry question “Does voting matter?” at the end of the lesson.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Place a campaign sign in each of the </a:t>
            </a:r>
            <a:r>
              <a:rPr lang="en-US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four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corners of the room.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four students to represent each of the four parties: Captain’s Party, Dinosaur Party, Wizard Party and Zombie Party. Make sure to select students who are comfortable standing up and reading aloud to the class. If possible, give them a few minutes to read the speeches, especially the end where they have to create a 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dino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call, or walk like a zombie, etc. Encourage students to add their own dramatic and comic flair.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Show this slide as the Captain’s Party candidate is speaking.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Note: Show this slide as the Dinosaur Party candidate is speaking.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Note: Show this slide as the Wizard Party candidate is speaking.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Note: Show this slide as the Zombie Party candidate is speaking.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45985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E.g. make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call, or move like a zombie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Note: Choose a random method of assigning voter turnout in this scenario, e.g. cards or seating position. Ties should be broken by a coin toss or other tie breaker.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Note: This activity should take only a minute or two; do not spend a lot of time discussing these questions. Your goal is to introduce the big idea that elected officials make decisions that affect all Canadians.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are using the dot-voting template, use a new colour of dot or marker so you can compare the two polls.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 Notes: You can use the provided Exit Card handout which has these questions printed on it.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Does Voting Matter?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27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69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06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95B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 smtClean="0"/>
              <a:t>Does Voting Matter?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E9CC64-E1AB-452A-863F-96DDDA204470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634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Does Voting Matter?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30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Does Voting Matter?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466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5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19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08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41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13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 smtClean="0"/>
              <a:t>Does Voting Matter?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750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bcnk6L9jAU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hyperlink" Target="https://www.youtube.com/watch?v=Tbcnk6L9jAU&amp;feature=youtu.be" TargetMode="External"/><Relationship Id="rId4" Type="http://schemas.openxmlformats.org/officeDocument/2006/relationships/image" Target="../media/image3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17W9Md8I_Q&amp;feature=youtu.be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916" y="2420888"/>
            <a:ext cx="3027381" cy="40324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73688" y="1988840"/>
            <a:ext cx="4196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Voting</a:t>
            </a:r>
            <a:br>
              <a:rPr lang="en-CA" sz="44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44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Matter?</a:t>
            </a:r>
            <a:endParaRPr lang="en-CA" sz="4400" b="1" dirty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44" y="6042137"/>
            <a:ext cx="1442460" cy="4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care if the government: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negotiates new agreements with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Indigenous people?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42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Government of Canada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makes decisions about each of these matters through our elected members of Parliament.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Whether we realize it or not, and whether we choose to vote or not, many parts of our lives are affected by the decisions of lawmakers.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6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 Poll: </a:t>
            </a:r>
            <a:r>
              <a:rPr lang="fr-CA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voting</a:t>
            </a: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matter</a:t>
            </a: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A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843808" y="3717032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Ellipse 11"/>
          <p:cNvSpPr/>
          <p:nvPr/>
        </p:nvSpPr>
        <p:spPr>
          <a:xfrm>
            <a:off x="5652120" y="3717032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Ellipse 15"/>
          <p:cNvSpPr/>
          <p:nvPr/>
        </p:nvSpPr>
        <p:spPr>
          <a:xfrm>
            <a:off x="1403648" y="3717032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6"/>
          <p:cNvSpPr/>
          <p:nvPr/>
        </p:nvSpPr>
        <p:spPr>
          <a:xfrm>
            <a:off x="4280184" y="371569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Ellipse 22"/>
          <p:cNvSpPr/>
          <p:nvPr/>
        </p:nvSpPr>
        <p:spPr>
          <a:xfrm>
            <a:off x="7092280" y="371569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ZoneTexte 12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96" y="1844824"/>
            <a:ext cx="8516112" cy="437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192" y="2445439"/>
            <a:ext cx="3675888" cy="23713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67" y="2452985"/>
            <a:ext cx="3675888" cy="2395728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848872" cy="208823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Voting Simulation</a:t>
            </a:r>
          </a:p>
          <a:p>
            <a:pPr marL="0" indent="0"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elect a new president today.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237448"/>
            <a:ext cx="3086057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690" y="4237448"/>
            <a:ext cx="3086057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4860032" y="581779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will have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four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rounds of voting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5796136" y="1410213"/>
            <a:ext cx="3024336" cy="0"/>
          </a:xfrm>
          <a:prstGeom prst="line">
            <a:avLst/>
          </a:prstGeom>
          <a:ln w="38100">
            <a:solidFill>
              <a:srgbClr val="356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5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888432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800"/>
              </a:spcAft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Candidates will now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 a prepared speech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the class.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60848"/>
            <a:ext cx="6178163" cy="3816626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Captain’s Party Speech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60848"/>
            <a:ext cx="6168887" cy="380337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Dinosaur Party Speech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0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910" y="2060848"/>
            <a:ext cx="6168887" cy="380337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Wizard Party Speech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78809"/>
            <a:ext cx="6104771" cy="3815482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Zombie Party Speech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27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Round 1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vote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Go to the corner of the room featuring </a:t>
            </a:r>
            <a:b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 party of your choice.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choose not to vote, remain seated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893"/>
            <a:ext cx="8229600" cy="4497363"/>
          </a:xfrm>
        </p:spPr>
        <p:txBody>
          <a:bodyPr/>
          <a:lstStyle/>
          <a:p>
            <a:pPr marL="0" indent="0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Does Voting</a:t>
            </a:r>
            <a:b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Matter?</a:t>
            </a:r>
            <a:endParaRPr lang="en-C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</a:t>
            </a:fld>
            <a:endParaRPr lang="en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Inquiry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Question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Round 1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Everyone must do the activity of the winning candidate’s party platform.</a:t>
            </a:r>
          </a:p>
          <a:p>
            <a:pPr>
              <a:spcAft>
                <a:spcPts val="18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the outcome of the vote affect you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3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Round 2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Voter Turnout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Only five students may vote.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were not selected to vote, remain seated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Round 2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Everyone must do the activity of the winning candidate’s party platform.</a:t>
            </a:r>
          </a:p>
          <a:p>
            <a:pPr>
              <a:spcAft>
                <a:spcPts val="1800"/>
              </a:spcAft>
            </a:pPr>
            <a:r>
              <a:rPr lang="en-C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voters</a:t>
            </a: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: How did your vote affect the election?</a:t>
            </a:r>
          </a:p>
          <a:p>
            <a:pPr>
              <a:spcAft>
                <a:spcPts val="1800"/>
              </a:spcAft>
            </a:pPr>
            <a:r>
              <a:rPr lang="en-C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non-voters</a:t>
            </a: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: How did you feel about not being able to participate?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Round 3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turnout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Half the students may vote.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were not selected to vote, remain seated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4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Round 3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Everyone must do the activity of the winning candidate’s party platform.</a:t>
            </a:r>
          </a:p>
          <a:p>
            <a:pPr>
              <a:spcAft>
                <a:spcPts val="18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the outcome of this vote compare to </a:t>
            </a:r>
            <a:b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 previous two votes?</a:t>
            </a:r>
          </a:p>
          <a:p>
            <a:pPr>
              <a:spcAft>
                <a:spcPts val="18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might the outcome have been different </a:t>
            </a:r>
            <a:b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other half of the class had voted?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27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76672"/>
            <a:ext cx="3450336" cy="185318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Round 4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 Ballot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Mark your ballot in secret.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All students may vote if they wish.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vote for more than one party, your vote </a:t>
            </a:r>
            <a:b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will be spoiled and will not be counted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89451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Round 4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Everyone must do the activity of the winning candidate’s party platform.</a:t>
            </a:r>
          </a:p>
          <a:p>
            <a:pPr>
              <a:spcAft>
                <a:spcPts val="18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was the outcome of the election the same </a:t>
            </a:r>
            <a:b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as or different from the first vote?</a:t>
            </a:r>
          </a:p>
          <a:p>
            <a:pPr>
              <a:spcAft>
                <a:spcPts val="18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Did you vote differently knowing that your ballot was secret? Why or why not?</a:t>
            </a:r>
          </a:p>
          <a:p>
            <a:pPr>
              <a:spcAft>
                <a:spcPts val="1800"/>
              </a:spcAft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Does voting matter? Explain your answer.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 in Real Life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Voting (or not voting) can affect the outcome </a:t>
            </a:r>
            <a:b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of an election.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In real life, the decisions that elected officials </a:t>
            </a:r>
            <a:b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make affect the lives of millions of people, whether they voted or not.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07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Does Voting Matter?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213285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Marie-Claire’s Story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pic>
        <p:nvPicPr>
          <p:cNvPr id="3" name="Picture 2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388" y="2924944"/>
            <a:ext cx="5077223" cy="290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35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" r="1476"/>
          <a:stretch/>
        </p:blipFill>
        <p:spPr>
          <a:xfrm>
            <a:off x="2033387" y="2930459"/>
            <a:ext cx="5077223" cy="2918577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Does Voting Matter?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213285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Marcie’s Story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24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do I care about?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Raise you hand if you care…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7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Does Voting Matter?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Did voting have an impact on her life?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have her experiences influenced her attitudes towards democracy and voting?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How would she answer the question: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/>
              <a:t>"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Does voting matter?</a:t>
            </a:r>
            <a:r>
              <a:rPr lang="en-US" sz="2800" dirty="0"/>
              <a:t>"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3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 Poll: </a:t>
            </a:r>
            <a:r>
              <a:rPr lang="fr-CA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voting</a:t>
            </a: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matter</a:t>
            </a: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A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843808" y="3717032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Ellipse 13"/>
          <p:cNvSpPr/>
          <p:nvPr/>
        </p:nvSpPr>
        <p:spPr>
          <a:xfrm>
            <a:off x="5652120" y="3717032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Ellipse 14"/>
          <p:cNvSpPr/>
          <p:nvPr/>
        </p:nvSpPr>
        <p:spPr>
          <a:xfrm>
            <a:off x="1403648" y="3717032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Ellipse 15"/>
          <p:cNvSpPr/>
          <p:nvPr/>
        </p:nvSpPr>
        <p:spPr>
          <a:xfrm>
            <a:off x="4280184" y="371569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6"/>
          <p:cNvSpPr/>
          <p:nvPr/>
        </p:nvSpPr>
        <p:spPr>
          <a:xfrm>
            <a:off x="7092280" y="371569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ZoneTexte 12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76" y="1806220"/>
            <a:ext cx="8516112" cy="437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 Poll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notice about your poll?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wonder about?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Did our opinions change?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4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One thing I learned is…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One question I have now is…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One action I will take as a result of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this learning activity is…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care if the government: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 rules about immigration to Canada?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8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care if the government: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makes it more difficult for seniors to receive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Old Age Security pension?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0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care if the government: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places penalties on businesses that contribute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climate change?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care if the government: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joins a military alliance that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could lead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war?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97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care if the government: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 prison terms for serious crimes?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7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care if the government: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removes coins as a method of paying for items?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</a:t>
            </a:r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39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1277</Words>
  <Application>Microsoft Office PowerPoint</Application>
  <PresentationFormat>On-screen Show (4:3)</PresentationFormat>
  <Paragraphs>220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Elections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Elections Canada</dc:creator>
  <cp:lastModifiedBy>Potter, Allison (MET)</cp:lastModifiedBy>
  <cp:revision>132</cp:revision>
  <cp:lastPrinted>2018-11-20T16:25:36Z</cp:lastPrinted>
  <dcterms:created xsi:type="dcterms:W3CDTF">2018-11-13T16:40:11Z</dcterms:created>
  <dcterms:modified xsi:type="dcterms:W3CDTF">2021-07-23T19:43:19Z</dcterms:modified>
</cp:coreProperties>
</file>