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Barlow Light" panose="020B0604020202020204" charset="0"/>
      <p:regular r:id="rId23"/>
      <p:bold r:id="rId24"/>
      <p:italic r:id="rId25"/>
      <p:boldItalic r:id="rId26"/>
    </p:embeddedFont>
    <p:embeddedFont>
      <p:font typeface="Oswald" panose="020B0604020202020204" charset="0"/>
      <p:regular r:id="rId27"/>
      <p:bold r:id="rId28"/>
    </p:embeddedFont>
    <p:embeddedFont>
      <p:font typeface="Montserrat" panose="020B0604020202020204" charset="0"/>
      <p:regular r:id="rId29"/>
      <p:bold r:id="rId30"/>
      <p:italic r:id="rId31"/>
      <p:boldItalic r:id="rId32"/>
    </p:embeddedFont>
    <p:embeddedFont>
      <p:font typeface="Be Vietnam" panose="020B0604020202020204" charset="0"/>
      <p:regular r:id="rId33"/>
      <p:bold r:id="rId34"/>
      <p:italic r:id="rId35"/>
      <p:boldItalic r:id="rId36"/>
    </p:embeddedFont>
    <p:embeddedFont>
      <p:font typeface="Playfair Display"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285C92-D42F-4E19-BE4A-17802B5FDCF7}">
  <a:tblStyle styleId="{CC285C92-D42F-4E19-BE4A-17802B5FDC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11" y="-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1a48943b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1a48943b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1a48943b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1a48943b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1a48943b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1a48943b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1a48943bf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1a48943bf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3a02c2c0e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3a02c2c0e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149ea6cf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149ea6cf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3a02c2c0e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b3a02c2c0e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3a02c2c0e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b3a02c2c0e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1a48943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1a48943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3a02c2c0e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3a02c2c0e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1a48943b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1a48943b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1a48943b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1a48943b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50399a0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50399a0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1be56dd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1be56dd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1a48943bf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1a48943b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bd88deac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bd88deac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149ea6cf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149ea6cf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fill out what a structure is in their own words after watching the video.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149ea6cf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149ea6cf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3a02c2c0e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3a02c2c0e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MMoHRaVSWn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www.youtube.com/watch?v=UeB5XhQ2FL4"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_zzO1pmjUY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www.youtube.com/watch?v=D55Cl0uP7zk"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IQ11x9_S87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youtube.com/watch?v=-9EGLBx5OeI"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8_zahGgZg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gov.mb.ca/k12/assess/report_cards/grading/profiles.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8LTV5yRqem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Structures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The strength of a structure is its ability to hold a load against gravity</a:t>
            </a:r>
            <a:endParaRPr sz="2600"/>
          </a:p>
        </p:txBody>
      </p:sp>
      <p:sp>
        <p:nvSpPr>
          <p:cNvPr id="212" name="Google Shape;212;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3" name="Google Shape;213;p22" descr="It turns out that paper is stronger than you thing. Strong enough, in fact, that you can make a bridge out of it.&#10;&#10;&quot;Subscribe to Earth Lab for more fascinating science videos - http://bit.ly/SubscribeToEarthLab&#10;&#10;All the best Earth Lab videos http://bit.ly/EarthLabOriginals&#10;Best of BBC Earth videos http://bit.ly/TheBestOfBBCEarthVideos&#10;&#10;Here at BBC Earth Lab we answer all your curious questions about science in the world around you. If there’s a question you have that we haven’t yet answered or an experiment you’d like us to try let us know in the comments on any of our videos and it could be answered by one of our Earth Lab experts.&#10;&#10;&#10;&quot;" title="Making Bridges Out Of Paper?! | Earth Lab">
            <a:hlinkClick r:id="rId3"/>
          </p:cNvPr>
          <p:cNvPicPr preferRelativeResize="0"/>
          <p:nvPr/>
        </p:nvPicPr>
        <p:blipFill>
          <a:blip r:embed="rId4">
            <a:alphaModFix/>
          </a:blip>
          <a:stretch>
            <a:fillRect/>
          </a:stretch>
        </p:blipFill>
        <p:spPr>
          <a:xfrm>
            <a:off x="0" y="1234075"/>
            <a:ext cx="4572000" cy="3429000"/>
          </a:xfrm>
          <a:prstGeom prst="rect">
            <a:avLst/>
          </a:prstGeom>
          <a:noFill/>
          <a:ln>
            <a:noFill/>
          </a:ln>
        </p:spPr>
      </p:pic>
      <p:pic>
        <p:nvPicPr>
          <p:cNvPr id="214" name="Google Shape;214;p22" descr="Full Playlist: https://www.youtube.com/playlist?list=PLLALQuK1NDrjWtEgCx_lAKrBpGtb8c0sV&#10;-&#10;-&#10;Like these Kid's Activities !!! Check out the official app http://apple.co/1ThDIrx&#10;&#10;Watch more How to Do Small Science Projects for Children videos: http://www.howcast.com/videos/510858-How-to-Do-the-Paper-Book-Tower-Experiment-Science-Projects&#10;&#10;&#10;&#10;Do you like to engineer?  &#10;&#10;If you know what an engineer does or don't, an engineer designs things like buildings and structures and cars and planes.  But I want to just throw a question out there.  A couple years ago there was a devastating earthquake in Haiti and so many of these buildings in Haiti just came crumbling down and just a few short months later or weeks, I can't remember what it was there was an earthquake in Chile or Chil-e depending upon however you want to say it.  I say tomato, you say to-mato.  So the one in Chile was so much stronger.  I mean just powerful earthquake.  But here's the weird part.  There wasn't a lot of damage.  So this is weird.  Haiti, weaker earthquake, tons of damage.  Chile, Chil-e so much stronger, much stronger earthquake, minimal damage.  Well why?&#10;&#10;Well, you see, building and engineering is very important and you need to think about strength, stability when you're building something.  And I want to show you something really cool.   What is this?  It's just a sheet of paper right?  I'm going to take this paper and this is card stock, it's not regular paper it's a little thicker, but it's just paper.  I'm going to take the paper and I'm going to roll it around so I can make a really big cylinder.  And when you do this at home you're really going to impress your parents.  Because nobody is going to expect what's about to happen to happen.  Take a piece of tape, take one, take two, take three.  &#10;&#10;Now you want to make sure that your cylinder is level because I'm going to put it on my table and I need it to be balanced because if it loses it's center of gravity, gravity will knock it down.  Gravity is a force that pulls everything down to the earth and if it's not balanced it will fall.  But this is called a cylinder.  It's a building shape.  Maybe structures are cylinder shaped.  Now I have a question to ask you.  Is this cylinder shape a strong cylinder shape to build with?  You see buildings need to be strong, they need to withstand, they need hold weight.  &#10;&#10;Well what if I added a book to it.  What if I added all of these books to it?  Will a regular sheet of paper hold the weight, and I'm a strong dude, I cannot hold one of these.  My arm right now is hurting.  That's how heavy these books are.  If I am not able to hold these books for a matter or ten seconds how in the world is this sheet of paper going to do it.  Will it?  No, right?  Well let's see.  That's science.  I ask you a question, make a prediction.  How many books do you think this paper could hold before it crumbles and gravity knocks it down?  Five?  Three?  Okay? Made your prediction?  Now lets test it.  One at a time.  &#10;&#10;Now the first book is the most important book.  It needs to be balanced.  That's one book.  That's two books.  And now we have three.  And now you have four. Ten.  Okay. This is weird.  How is paper holding up ten  books?  You know what this is proving?  That there are certain shapes that are not meant to be strong.  Okay?  And that's unfortunate because in Haiti there aren't many engineers to help design buildings to be strong and withstand earthquakes.  But look this cylinder is a strong shape.  &#10;&#10;That's ten.  Eleven, Twelve, Thirteen.  That's thirteen and fourteen.  Now you want to add these books slowly otherwise you and your force is what's going to knock it down.  You want to come from the top slowly.  Fifteen and sixteen and seventeen and now, whoa, big book, it's going to fall, no way.  Nineteen, and twenty.  And now you got twenty-one and twenty-two.  twenty-three.  Boys and girls there's no way your prediction was it holding twenty-three books. This is jut paper.  Look at this.  This is I believe twenty-four.  And now you have twenty-five and twenty-six and twenty-seven.  I think I'm  going to stop here.  &#10;&#10;It held twenty-seven books.  Look at this.  A regular sheet of paper which we rolled and we turned it into a cylinder shape held the weight of twenty-seven books.  And look, for about a minute already.  I wasn't able to hold it for ten seconds.  And you know what?  I have thousands of books here, I love to read.  But guess what?  I'm not going to add another book.  Do you know why?  because I'm giving you a challenge.  &#10;&#10;I dare you to go get a sheet of card stock, roll it up into a cylinder, get it flat, balance it.  And go grab a bunch of books.  Do you think you could beat my record of twenty-seven books right now?  I don't think you can.  I need you guys to go investigate and try to get your paper cylinder to hold more than twen" title="How to Do the Paper Book Tower Experiment | Science Projects">
            <a:hlinkClick r:id="rId5"/>
          </p:cNvPr>
          <p:cNvPicPr preferRelativeResize="0"/>
          <p:nvPr/>
        </p:nvPicPr>
        <p:blipFill>
          <a:blip r:embed="rId6">
            <a:alphaModFix/>
          </a:blip>
          <a:stretch>
            <a:fillRect/>
          </a:stretch>
        </p:blipFill>
        <p:spPr>
          <a:xfrm>
            <a:off x="4572000" y="1234075"/>
            <a:ext cx="4572000" cy="3429000"/>
          </a:xfrm>
          <a:prstGeom prst="rect">
            <a:avLst/>
          </a:prstGeom>
          <a:noFill/>
          <a:ln>
            <a:noFill/>
          </a:ln>
        </p:spPr>
      </p:pic>
      <p:sp>
        <p:nvSpPr>
          <p:cNvPr id="215" name="Google Shape;215;p22"/>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txBox="1"/>
          <p:nvPr/>
        </p:nvSpPr>
        <p:spPr>
          <a:xfrm>
            <a:off x="0" y="46684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Watch the research videos</a:t>
            </a:r>
            <a:endParaRPr/>
          </a:p>
        </p:txBody>
      </p:sp>
      <p:sp>
        <p:nvSpPr>
          <p:cNvPr id="222" name="Google Shape;222;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3" name="Google Shape;223;p23" descr="https://mocomi.com/ Presents: Leaning Tower of Pisa History and Facts for Kids&#10;&#10;The Leaning Tower of Pisa is amongst the most famous architectural landmarks of Italy.&#10;&#10;It is known as ‘La Torre Pendente’ in Italian. It is said that this tower was originally designed by an Italian architect Bonnano Pisano.&#10;&#10;It weighs around 14,500 tonnes and leans at a 10 degree angle. It stands on a clay foundation.&#10;&#10;The complete construction of the tower took over 800 years.&#10;&#10;The Leaning Tower of Pisa is only 55.86 meters tall and is the ‘smallest’ tower to have achieved worldwide recognition.&#10;&#10;It stood straight only for five years upon completion of its initial construction and then started leaning towards one side.&#10;&#10;Once the tower began to lean, the construction was halted for 100 years. Engineers hoped that the clay beneath the tower would settle and become hard enough to permit further construction.&#10;&#10;The tower has 8 storeys and 294 steps.&#10;&#10;It was estimated that the lean was increasing by one inch every 20 years.&#10;&#10;Over the years, several renowned architects put their heads together, to come up with a solution to stop the tower from leaning further.&#10;&#10;They finally concurred to remove ground from under the high side, instead of trying to add ground under the low side.&#10;&#10;The restoration and repair work began in 1999 and finished in June 2001, straightening the tower by about 16 inches, and returning it to the position it held in 1838.&#10;&#10;Today, the engineers believe that it is safe for at least another 300 years.&#10;&#10;The tower contains 7 bells, representing the seven notes of the musical scales.&#10;&#10;Many people believe that Galileo Galilei did his famous experiment of dropping two differently-sized cannon balls, to demonstrate that their speed of descent was independent of their mass, from the Leaning Tower of Pisa.&#10;&#10;#LeaningTowerofPisa #FunFacts #History&#10;&#10;For more interesting facts about leaning tower of pisa, visit: https://mocomi.com/leaning-tower-pisa/ &#10;&#10;For more fun facts videos and interactive articles, visit: https://mocomi.com/learn/general-knowledge/&#10;&#10;Watch more fun facts videos in one go here https://www.youtube.com/watch?v=3JtewyGGm0o&amp;list=PL6vCwGtCTVtP3CP2zCZ42dW09_Oigi6gg&#10;&#10;Next Video in the Fun Fact Series https://youtu.be/9cS2WWDHTFo&#10;&#10;Previous Video in the Fun Fact Series https://youtu.be/WCXhk_Ybntg &#10;&#10;Subscribe here for new and interesting content every week ► ► https://www.youtube.com/mocomikids?sub_confirmation=1&#10;&#10;Press Bell Icon 🔔; For Latest Updates. &#10;Thanks for watching! Don't forget to give us a Thumbs Up 👍!&#10;&#10;Follow Mocomi Kids - Top educational website for kids, &#10;&#10;on Facebook https://www.facebook.com/mocomikids/&#10;on Twitter https://twitter.com/MocomiKids&#10;on Pinterest https://www.pinterest.com/mocomikids/&#10;on Instagram - https://www.instagram.com/mocomikids/&#10;on LinkedIn https://www.linkedin.com/company/mocomi-kids" title="Leaning Tower of Pisa History and Facts - Fun Facts for Kids | Educational Videos by Mocomi">
            <a:hlinkClick r:id="rId3"/>
          </p:cNvPr>
          <p:cNvPicPr preferRelativeResize="0"/>
          <p:nvPr/>
        </p:nvPicPr>
        <p:blipFill>
          <a:blip r:embed="rId4">
            <a:alphaModFix/>
          </a:blip>
          <a:stretch>
            <a:fillRect/>
          </a:stretch>
        </p:blipFill>
        <p:spPr>
          <a:xfrm>
            <a:off x="311700" y="1234075"/>
            <a:ext cx="4017600" cy="3013200"/>
          </a:xfrm>
          <a:prstGeom prst="rect">
            <a:avLst/>
          </a:prstGeom>
          <a:noFill/>
          <a:ln>
            <a:noFill/>
          </a:ln>
        </p:spPr>
      </p:pic>
      <p:pic>
        <p:nvPicPr>
          <p:cNvPr id="224" name="Google Shape;224;p23" descr="An introduction to interesting landmarks all around the world - for 3rd grade" title="Landmarks Around the World - GRADE 3">
            <a:hlinkClick r:id="rId5"/>
          </p:cNvPr>
          <p:cNvPicPr preferRelativeResize="0"/>
          <p:nvPr/>
        </p:nvPicPr>
        <p:blipFill>
          <a:blip r:embed="rId6">
            <a:alphaModFix/>
          </a:blip>
          <a:stretch>
            <a:fillRect/>
          </a:stretch>
        </p:blipFill>
        <p:spPr>
          <a:xfrm>
            <a:off x="4814700" y="1234075"/>
            <a:ext cx="4017600" cy="3013200"/>
          </a:xfrm>
          <a:prstGeom prst="rect">
            <a:avLst/>
          </a:prstGeom>
          <a:noFill/>
          <a:ln>
            <a:noFill/>
          </a:ln>
        </p:spPr>
      </p:pic>
      <p:sp>
        <p:nvSpPr>
          <p:cNvPr id="225" name="Google Shape;225;p23"/>
          <p:cNvSpPr/>
          <p:nvPr/>
        </p:nvSpPr>
        <p:spPr>
          <a:xfrm>
            <a:off x="0" y="44636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txBox="1"/>
          <p:nvPr/>
        </p:nvSpPr>
        <p:spPr>
          <a:xfrm>
            <a:off x="0" y="466657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Watch the research videos</a:t>
            </a:r>
            <a:endParaRPr/>
          </a:p>
        </p:txBody>
      </p:sp>
      <p:pic>
        <p:nvPicPr>
          <p:cNvPr id="232" name="Google Shape;232;p24" descr="http://www.rnproductions.in/. This video shows collection famous buildings in the world - famous structures of the world" title="famous buildings in the world - famous structures of the world">
            <a:hlinkClick r:id="rId3"/>
          </p:cNvPr>
          <p:cNvPicPr preferRelativeResize="0"/>
          <p:nvPr/>
        </p:nvPicPr>
        <p:blipFill>
          <a:blip r:embed="rId4">
            <a:alphaModFix/>
          </a:blip>
          <a:stretch>
            <a:fillRect/>
          </a:stretch>
        </p:blipFill>
        <p:spPr>
          <a:xfrm>
            <a:off x="0" y="1017725"/>
            <a:ext cx="4572000" cy="3429000"/>
          </a:xfrm>
          <a:prstGeom prst="rect">
            <a:avLst/>
          </a:prstGeom>
          <a:noFill/>
          <a:ln>
            <a:noFill/>
          </a:ln>
        </p:spPr>
      </p:pic>
      <p:pic>
        <p:nvPicPr>
          <p:cNvPr id="233" name="Google Shape;233;p24" descr="Learn about the amazing places and buildings of the world: Machu Picchu, Niagara Falls, Pyramids, Great Barrier Reef, Olympia, Great Wall of China, Chichen Itza, Great Zimbabwe, Taj Mahal, and Grand Canyon. Lesson includes practical exercises.&#10;&#10;Kids Educ&#10;&#10;kidseduc.com&#10;&#10;SUBSCRIBE TO US http://www.youtube.com/user/KidsEduc?sub_confirmation=1&#10;See more children's videos:&#10;http://www.youtube.com/user/KidsEduc" title="Geography Explorer: Amazing Places &amp; Buildings -  Lessons for Kids">
            <a:hlinkClick r:id="rId5"/>
          </p:cNvPr>
          <p:cNvPicPr preferRelativeResize="0"/>
          <p:nvPr/>
        </p:nvPicPr>
        <p:blipFill>
          <a:blip r:embed="rId6">
            <a:alphaModFix/>
          </a:blip>
          <a:stretch>
            <a:fillRect/>
          </a:stretch>
        </p:blipFill>
        <p:spPr>
          <a:xfrm>
            <a:off x="4572000" y="1017725"/>
            <a:ext cx="4572000" cy="3429000"/>
          </a:xfrm>
          <a:prstGeom prst="rect">
            <a:avLst/>
          </a:prstGeom>
          <a:noFill/>
          <a:ln>
            <a:noFill/>
          </a:ln>
        </p:spPr>
      </p:pic>
      <p:sp>
        <p:nvSpPr>
          <p:cNvPr id="234" name="Google Shape;234;p24"/>
          <p:cNvSpPr/>
          <p:nvPr/>
        </p:nvSpPr>
        <p:spPr>
          <a:xfrm>
            <a:off x="0" y="44467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txBox="1"/>
          <p:nvPr/>
        </p:nvSpPr>
        <p:spPr>
          <a:xfrm>
            <a:off x="0" y="464967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Watch the research videos</a:t>
            </a:r>
            <a:endParaRPr/>
          </a:p>
        </p:txBody>
      </p:sp>
      <p:pic>
        <p:nvPicPr>
          <p:cNvPr id="241" name="Google Shape;241;p25" descr="What is a structure and how do you make it sturdy? Hamza wants a new bookcase to replace his rickety old one. He enlists the help of an apathetic beaver to build it, and learns that there are three forms that make the basis of all structures, frames, shells, and solids! Each has unique properties that make it suited for different purposes - but you might be surprised by the results...who knew you could make a real canoe out of concrete?" title="LOOK KOOL Season 2 - Frame Shell Solid - Full Episode">
            <a:hlinkClick r:id="rId3"/>
          </p:cNvPr>
          <p:cNvPicPr preferRelativeResize="0"/>
          <p:nvPr/>
        </p:nvPicPr>
        <p:blipFill>
          <a:blip r:embed="rId4">
            <a:alphaModFix/>
          </a:blip>
          <a:stretch>
            <a:fillRect/>
          </a:stretch>
        </p:blipFill>
        <p:spPr>
          <a:xfrm>
            <a:off x="2286000" y="1075400"/>
            <a:ext cx="4572000" cy="3429000"/>
          </a:xfrm>
          <a:prstGeom prst="rect">
            <a:avLst/>
          </a:prstGeom>
          <a:noFill/>
          <a:ln>
            <a:noFill/>
          </a:ln>
        </p:spPr>
      </p:pic>
      <p:sp>
        <p:nvSpPr>
          <p:cNvPr id="242" name="Google Shape;242;p25"/>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5"/>
          <p:cNvSpPr txBox="1"/>
          <p:nvPr/>
        </p:nvSpPr>
        <p:spPr>
          <a:xfrm>
            <a:off x="0" y="46684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311700" y="1779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Draw or sketch out your building plan</a:t>
            </a:r>
            <a:endParaRPr/>
          </a:p>
        </p:txBody>
      </p:sp>
      <p:sp>
        <p:nvSpPr>
          <p:cNvPr id="249" name="Google Shape;249;p26"/>
          <p:cNvSpPr txBox="1">
            <a:spLocks noGrp="1"/>
          </p:cNvSpPr>
          <p:nvPr>
            <p:ph type="body" idx="1"/>
          </p:nvPr>
        </p:nvSpPr>
        <p:spPr>
          <a:xfrm>
            <a:off x="311700" y="2223950"/>
            <a:ext cx="8520600" cy="333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 lines to show toothpicks </a:t>
            </a:r>
            <a:endParaRPr/>
          </a:p>
          <a:p>
            <a:pPr marL="457200" lvl="0" indent="-342900" algn="l" rtl="0">
              <a:spcBef>
                <a:spcPts val="0"/>
              </a:spcBef>
              <a:spcAft>
                <a:spcPts val="0"/>
              </a:spcAft>
              <a:buSzPts val="1800"/>
              <a:buChar char="●"/>
            </a:pPr>
            <a:r>
              <a:rPr lang="en"/>
              <a:t>Use squares to show marshmallows</a:t>
            </a:r>
            <a:endParaRPr/>
          </a:p>
          <a:p>
            <a:pPr marL="457200" lvl="0" indent="-342900" algn="l" rtl="0">
              <a:spcBef>
                <a:spcPts val="0"/>
              </a:spcBef>
              <a:spcAft>
                <a:spcPts val="0"/>
              </a:spcAft>
              <a:buSzPts val="1800"/>
              <a:buChar char="●"/>
            </a:pPr>
            <a:r>
              <a:rPr lang="en"/>
              <a:t>At the bottom of the picture include how many marshmallows and toothpicks you used.</a:t>
            </a:r>
            <a:endParaRPr/>
          </a:p>
        </p:txBody>
      </p:sp>
      <p:sp>
        <p:nvSpPr>
          <p:cNvPr id="250" name="Google Shape;250;p26"/>
          <p:cNvSpPr/>
          <p:nvPr/>
        </p:nvSpPr>
        <p:spPr>
          <a:xfrm>
            <a:off x="0" y="446550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txBox="1"/>
          <p:nvPr/>
        </p:nvSpPr>
        <p:spPr>
          <a:xfrm>
            <a:off x="0" y="466845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252" name="Google Shape;252;p26"/>
          <p:cNvSpPr txBox="1">
            <a:spLocks noGrp="1"/>
          </p:cNvSpPr>
          <p:nvPr>
            <p:ph type="title"/>
          </p:nvPr>
        </p:nvSpPr>
        <p:spPr>
          <a:xfrm>
            <a:off x="311700" y="23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700"/>
              <a:t>Question &amp; Challenge STEP ONE</a:t>
            </a:r>
            <a:endParaRPr sz="5700"/>
          </a:p>
        </p:txBody>
      </p:sp>
      <p:sp>
        <p:nvSpPr>
          <p:cNvPr id="253" name="Google Shape;253;p26"/>
          <p:cNvSpPr txBox="1"/>
          <p:nvPr/>
        </p:nvSpPr>
        <p:spPr>
          <a:xfrm>
            <a:off x="399875" y="1015425"/>
            <a:ext cx="8148300" cy="27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Build the tallest tower you can out of the supplied toothpicks and mini marshmallows. </a:t>
            </a:r>
            <a:endParaRPr>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p:cNvSpPr txBox="1">
            <a:spLocks noGrp="1"/>
          </p:cNvSpPr>
          <p:nvPr>
            <p:ph type="title"/>
          </p:nvPr>
        </p:nvSpPr>
        <p:spPr>
          <a:xfrm>
            <a:off x="3456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Observational Journal  </a:t>
            </a:r>
            <a:endParaRPr/>
          </a:p>
        </p:txBody>
      </p:sp>
      <p:sp>
        <p:nvSpPr>
          <p:cNvPr id="259" name="Google Shape;259;p27"/>
          <p:cNvSpPr txBox="1">
            <a:spLocks noGrp="1"/>
          </p:cNvSpPr>
          <p:nvPr>
            <p:ph type="body" idx="1"/>
          </p:nvPr>
        </p:nvSpPr>
        <p:spPr>
          <a:xfrm>
            <a:off x="345675" y="540200"/>
            <a:ext cx="8520600" cy="723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Take photos or draw a photo of each version of your tower. Make notes about how you built the tower and changes you made during building. </a:t>
            </a:r>
            <a:endParaRPr/>
          </a:p>
        </p:txBody>
      </p:sp>
      <p:graphicFrame>
        <p:nvGraphicFramePr>
          <p:cNvPr id="260" name="Google Shape;260;p27"/>
          <p:cNvGraphicFramePr/>
          <p:nvPr/>
        </p:nvGraphicFramePr>
        <p:xfrm>
          <a:off x="28550" y="1263200"/>
          <a:ext cx="9005750" cy="2997350"/>
        </p:xfrm>
        <a:graphic>
          <a:graphicData uri="http://schemas.openxmlformats.org/drawingml/2006/table">
            <a:tbl>
              <a:tblPr>
                <a:noFill/>
                <a:tableStyleId>{CC285C92-D42F-4E19-BE4A-17802B5FDCF7}</a:tableStyleId>
              </a:tblPr>
              <a:tblGrid>
                <a:gridCol w="4057700">
                  <a:extLst>
                    <a:ext uri="{9D8B030D-6E8A-4147-A177-3AD203B41FA5}">
                      <a16:colId xmlns:a16="http://schemas.microsoft.com/office/drawing/2014/main" val="20000"/>
                    </a:ext>
                  </a:extLst>
                </a:gridCol>
                <a:gridCol w="4948050">
                  <a:extLst>
                    <a:ext uri="{9D8B030D-6E8A-4147-A177-3AD203B41FA5}">
                      <a16:colId xmlns:a16="http://schemas.microsoft.com/office/drawing/2014/main" val="20001"/>
                    </a:ext>
                  </a:extLst>
                </a:gridCol>
              </a:tblGrid>
              <a:tr h="470375">
                <a:tc>
                  <a:txBody>
                    <a:bodyPr/>
                    <a:lstStyle/>
                    <a:p>
                      <a:pPr marL="0" lvl="0" indent="0" algn="l" rtl="0">
                        <a:spcBef>
                          <a:spcPts val="0"/>
                        </a:spcBef>
                        <a:spcAft>
                          <a:spcPts val="0"/>
                        </a:spcAft>
                        <a:buNone/>
                      </a:pPr>
                      <a:r>
                        <a:rPr lang="en" b="1"/>
                        <a:t>Photo or Drawing:</a:t>
                      </a:r>
                      <a:endParaRPr b="1"/>
                    </a:p>
                  </a:txBody>
                  <a:tcPr marL="91425" marR="91425" marT="91425" marB="91425"/>
                </a:tc>
                <a:tc>
                  <a:txBody>
                    <a:bodyPr/>
                    <a:lstStyle/>
                    <a:p>
                      <a:pPr marL="0" lvl="0" indent="0" algn="l" rtl="0">
                        <a:spcBef>
                          <a:spcPts val="0"/>
                        </a:spcBef>
                        <a:spcAft>
                          <a:spcPts val="0"/>
                        </a:spcAft>
                        <a:buNone/>
                      </a:pPr>
                      <a:r>
                        <a:rPr lang="en" b="1"/>
                        <a:t>Notes: </a:t>
                      </a:r>
                      <a:r>
                        <a:rPr lang="en" sz="1100" i="1"/>
                        <a:t>(indicate if and why a structure did not stand without falling over)</a:t>
                      </a:r>
                      <a:endParaRPr sz="1100" i="1"/>
                    </a:p>
                  </a:txBody>
                  <a:tcPr marL="91425" marR="91425" marT="91425" marB="91425"/>
                </a:tc>
                <a:extLst>
                  <a:ext uri="{0D108BD9-81ED-4DB2-BD59-A6C34878D82A}">
                    <a16:rowId xmlns:a16="http://schemas.microsoft.com/office/drawing/2014/main" val="10000"/>
                  </a:ext>
                </a:extLst>
              </a:tr>
              <a:tr h="842325">
                <a:tc>
                  <a:txBody>
                    <a:bodyPr/>
                    <a:lstStyle/>
                    <a:p>
                      <a:pPr marL="0" lvl="0" indent="0" algn="l" rtl="0">
                        <a:spcBef>
                          <a:spcPts val="0"/>
                        </a:spcBef>
                        <a:spcAft>
                          <a:spcPts val="0"/>
                        </a:spcAft>
                        <a:buNone/>
                      </a:pPr>
                      <a:r>
                        <a:rPr lang="en"/>
                        <a:t>Model 1:</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42325">
                <a:tc>
                  <a:txBody>
                    <a:bodyPr/>
                    <a:lstStyle/>
                    <a:p>
                      <a:pPr marL="0" lvl="0" indent="0" algn="l" rtl="0">
                        <a:spcBef>
                          <a:spcPts val="0"/>
                        </a:spcBef>
                        <a:spcAft>
                          <a:spcPts val="0"/>
                        </a:spcAft>
                        <a:buNone/>
                      </a:pPr>
                      <a:r>
                        <a:rPr lang="en"/>
                        <a:t>Model 2:</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42325">
                <a:tc>
                  <a:txBody>
                    <a:bodyPr/>
                    <a:lstStyle/>
                    <a:p>
                      <a:pPr marL="0" lvl="0" indent="0" algn="l" rtl="0">
                        <a:spcBef>
                          <a:spcPts val="0"/>
                        </a:spcBef>
                        <a:spcAft>
                          <a:spcPts val="0"/>
                        </a:spcAft>
                        <a:buNone/>
                      </a:pPr>
                      <a:r>
                        <a:rPr lang="en"/>
                        <a:t>Model 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261" name="Google Shape;261;p27"/>
          <p:cNvSpPr/>
          <p:nvPr/>
        </p:nvSpPr>
        <p:spPr>
          <a:xfrm>
            <a:off x="28550" y="44269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txBox="1"/>
          <p:nvPr/>
        </p:nvSpPr>
        <p:spPr>
          <a:xfrm>
            <a:off x="2855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263" name="Google Shape;263;p27"/>
          <p:cNvSpPr/>
          <p:nvPr/>
        </p:nvSpPr>
        <p:spPr>
          <a:xfrm>
            <a:off x="894500" y="4430313"/>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txBox="1"/>
          <p:nvPr/>
        </p:nvSpPr>
        <p:spPr>
          <a:xfrm>
            <a:off x="894500" y="4500663"/>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245200" y="164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can build a tower 30 cm tall using marshmallows and toothpicks and it will not fall over. </a:t>
            </a:r>
            <a:endParaRPr/>
          </a:p>
        </p:txBody>
      </p:sp>
      <p:sp>
        <p:nvSpPr>
          <p:cNvPr id="270" name="Google Shape;270;p28"/>
          <p:cNvSpPr txBox="1"/>
          <p:nvPr/>
        </p:nvSpPr>
        <p:spPr>
          <a:xfrm>
            <a:off x="-66500" y="3660900"/>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a:solidFill>
                  <a:schemeClr val="dk2"/>
                </a:solidFill>
                <a:latin typeface="Barlow Light"/>
                <a:ea typeface="Barlow Light"/>
                <a:cs typeface="Barlow Light"/>
                <a:sym typeface="Barlow Light"/>
              </a:rPr>
              <a:t>Place an arrow anywhere on the number line to indicate your initial thinking.</a:t>
            </a:r>
            <a:endParaRPr sz="1000">
              <a:latin typeface="Playfair Display"/>
              <a:ea typeface="Playfair Display"/>
              <a:cs typeface="Playfair Display"/>
              <a:sym typeface="Playfair Display"/>
            </a:endParaRPr>
          </a:p>
        </p:txBody>
      </p:sp>
      <p:grpSp>
        <p:nvGrpSpPr>
          <p:cNvPr id="271" name="Google Shape;271;p28"/>
          <p:cNvGrpSpPr/>
          <p:nvPr/>
        </p:nvGrpSpPr>
        <p:grpSpPr>
          <a:xfrm>
            <a:off x="1872788" y="4188675"/>
            <a:ext cx="5265413" cy="229200"/>
            <a:chOff x="1877650" y="4493200"/>
            <a:chExt cx="5265413" cy="229200"/>
          </a:xfrm>
        </p:grpSpPr>
        <p:cxnSp>
          <p:nvCxnSpPr>
            <p:cNvPr id="272" name="Google Shape;272;p28"/>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273" name="Google Shape;273;p28"/>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Impossible</a:t>
              </a:r>
              <a:endParaRPr sz="900">
                <a:latin typeface="Playfair Display"/>
                <a:ea typeface="Playfair Display"/>
                <a:cs typeface="Playfair Display"/>
                <a:sym typeface="Playfair Display"/>
              </a:endParaRPr>
            </a:p>
          </p:txBody>
        </p:sp>
        <p:sp>
          <p:nvSpPr>
            <p:cNvPr id="284" name="Google Shape;284;p28"/>
            <p:cNvSpPr txBox="1"/>
            <p:nvPr/>
          </p:nvSpPr>
          <p:spPr>
            <a:xfrm>
              <a:off x="4054688" y="45139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Possible</a:t>
              </a:r>
              <a:endParaRPr sz="900">
                <a:latin typeface="Playfair Display"/>
                <a:ea typeface="Playfair Display"/>
                <a:cs typeface="Playfair Display"/>
                <a:sym typeface="Playfair Display"/>
              </a:endParaRPr>
            </a:p>
          </p:txBody>
        </p:sp>
        <p:sp>
          <p:nvSpPr>
            <p:cNvPr id="285" name="Google Shape;285;p28"/>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286" name="Google Shape;286;p28"/>
          <p:cNvSpPr txBox="1"/>
          <p:nvPr/>
        </p:nvSpPr>
        <p:spPr>
          <a:xfrm>
            <a:off x="2468088" y="4347975"/>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287" name="Google Shape;287;p28"/>
          <p:cNvSpPr/>
          <p:nvPr/>
        </p:nvSpPr>
        <p:spPr>
          <a:xfrm>
            <a:off x="0" y="4452850"/>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txBox="1"/>
          <p:nvPr/>
        </p:nvSpPr>
        <p:spPr>
          <a:xfrm>
            <a:off x="0" y="44934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why your tower was successful or not?</a:t>
            </a:r>
            <a:endParaRPr/>
          </a:p>
        </p:txBody>
      </p:sp>
      <p:sp>
        <p:nvSpPr>
          <p:cNvPr id="294" name="Google Shape;294;p2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My tower was (successful / not successful) because… </a:t>
            </a:r>
            <a:endParaRPr/>
          </a:p>
        </p:txBody>
      </p:sp>
      <p:sp>
        <p:nvSpPr>
          <p:cNvPr id="295" name="Google Shape;295;p29"/>
          <p:cNvSpPr/>
          <p:nvPr/>
        </p:nvSpPr>
        <p:spPr>
          <a:xfrm>
            <a:off x="0" y="44655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txBox="1"/>
          <p:nvPr/>
        </p:nvSpPr>
        <p:spPr>
          <a:xfrm>
            <a:off x="0" y="46602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Glossary</a:t>
            </a:r>
            <a:endParaRPr/>
          </a:p>
        </p:txBody>
      </p:sp>
      <p:sp>
        <p:nvSpPr>
          <p:cNvPr id="302" name="Google Shape;302;p30"/>
          <p:cNvSpPr txBox="1">
            <a:spLocks noGrp="1"/>
          </p:cNvSpPr>
          <p:nvPr>
            <p:ph type="body" idx="1"/>
          </p:nvPr>
        </p:nvSpPr>
        <p:spPr>
          <a:xfrm>
            <a:off x="353575" y="1017725"/>
            <a:ext cx="8520600" cy="333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Strength-</a:t>
            </a:r>
            <a:r>
              <a:rPr lang="en" sz="1000">
                <a:solidFill>
                  <a:srgbClr val="202124"/>
                </a:solidFill>
                <a:highlight>
                  <a:srgbClr val="FFFFFF"/>
                </a:highlight>
                <a:latin typeface="Arial"/>
                <a:ea typeface="Arial"/>
                <a:cs typeface="Arial"/>
                <a:sym typeface="Arial"/>
              </a:rPr>
              <a:t>the capacity of an object or substance to withstand great force or pressure.</a:t>
            </a:r>
            <a:endParaRPr sz="1200" b="1">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Balance-</a:t>
            </a:r>
            <a:r>
              <a:rPr lang="en" sz="1100">
                <a:solidFill>
                  <a:srgbClr val="000000"/>
                </a:solidFill>
                <a:latin typeface="Arial"/>
                <a:ea typeface="Arial"/>
                <a:cs typeface="Arial"/>
                <a:sym typeface="Arial"/>
              </a:rPr>
              <a:t>The equalization of </a:t>
            </a:r>
            <a:r>
              <a:rPr lang="en" sz="1100" b="1">
                <a:solidFill>
                  <a:srgbClr val="000000"/>
                </a:solidFill>
                <a:latin typeface="Arial"/>
                <a:ea typeface="Arial"/>
                <a:cs typeface="Arial"/>
                <a:sym typeface="Arial"/>
              </a:rPr>
              <a:t>forces.</a:t>
            </a:r>
            <a:endParaRPr sz="1100" b="1">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Stability-</a:t>
            </a:r>
            <a:r>
              <a:rPr lang="en" sz="1100">
                <a:solidFill>
                  <a:srgbClr val="202124"/>
                </a:solidFill>
                <a:highlight>
                  <a:srgbClr val="FFFFFF"/>
                </a:highlight>
                <a:latin typeface="Arial"/>
                <a:ea typeface="Arial"/>
                <a:cs typeface="Arial"/>
                <a:sym typeface="Arial"/>
              </a:rPr>
              <a:t> is the quality of being unchanging.</a:t>
            </a:r>
            <a:endParaRPr sz="12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Structure-</a:t>
            </a:r>
            <a:r>
              <a:rPr lang="en" sz="1100">
                <a:solidFill>
                  <a:srgbClr val="202124"/>
                </a:solidFill>
                <a:highlight>
                  <a:srgbClr val="FFFFFF"/>
                </a:highlight>
                <a:latin typeface="Arial"/>
                <a:ea typeface="Arial"/>
                <a:cs typeface="Arial"/>
                <a:sym typeface="Arial"/>
              </a:rPr>
              <a:t>is something of many parts that is put together. A </a:t>
            </a:r>
            <a:r>
              <a:rPr lang="en" sz="1100" b="1">
                <a:solidFill>
                  <a:srgbClr val="202124"/>
                </a:solidFill>
                <a:highlight>
                  <a:srgbClr val="FFFFFF"/>
                </a:highlight>
                <a:latin typeface="Arial"/>
                <a:ea typeface="Arial"/>
                <a:cs typeface="Arial"/>
                <a:sym typeface="Arial"/>
              </a:rPr>
              <a:t>structure</a:t>
            </a:r>
            <a:r>
              <a:rPr lang="en" sz="1100">
                <a:solidFill>
                  <a:srgbClr val="202124"/>
                </a:solidFill>
                <a:highlight>
                  <a:srgbClr val="FFFFFF"/>
                </a:highlight>
                <a:latin typeface="Arial"/>
                <a:ea typeface="Arial"/>
                <a:cs typeface="Arial"/>
                <a:sym typeface="Arial"/>
              </a:rPr>
              <a:t> can be a skyscraper, an outhouse, your or body.</a:t>
            </a:r>
            <a:endParaRPr sz="12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frame structure-</a:t>
            </a:r>
            <a:r>
              <a:rPr lang="en" sz="1100">
                <a:solidFill>
                  <a:srgbClr val="202124"/>
                </a:solidFill>
                <a:highlight>
                  <a:srgbClr val="FFFFFF"/>
                </a:highlight>
                <a:latin typeface="Arial"/>
                <a:ea typeface="Arial"/>
                <a:cs typeface="Arial"/>
                <a:sym typeface="Arial"/>
              </a:rPr>
              <a:t>is a </a:t>
            </a:r>
            <a:r>
              <a:rPr lang="en" sz="1100" b="1">
                <a:solidFill>
                  <a:srgbClr val="202124"/>
                </a:solidFill>
                <a:highlight>
                  <a:srgbClr val="FFFFFF"/>
                </a:highlight>
                <a:latin typeface="Arial"/>
                <a:ea typeface="Arial"/>
                <a:cs typeface="Arial"/>
                <a:sym typeface="Arial"/>
              </a:rPr>
              <a:t>structure</a:t>
            </a:r>
            <a:r>
              <a:rPr lang="en" sz="1100">
                <a:solidFill>
                  <a:srgbClr val="202124"/>
                </a:solidFill>
                <a:highlight>
                  <a:srgbClr val="FFFFFF"/>
                </a:highlight>
                <a:latin typeface="Arial"/>
                <a:ea typeface="Arial"/>
                <a:cs typeface="Arial"/>
                <a:sym typeface="Arial"/>
              </a:rPr>
              <a:t> having the combination of beam, column and slab to resist the side to side and gravity loads.</a:t>
            </a:r>
            <a:endParaRPr sz="12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natural structure-</a:t>
            </a:r>
            <a:r>
              <a:rPr lang="en" sz="1100">
                <a:solidFill>
                  <a:srgbClr val="202124"/>
                </a:solidFill>
                <a:highlight>
                  <a:srgbClr val="FFFFFF"/>
                </a:highlight>
                <a:latin typeface="Arial"/>
                <a:ea typeface="Arial"/>
                <a:cs typeface="Arial"/>
                <a:sym typeface="Arial"/>
              </a:rPr>
              <a:t>are </a:t>
            </a:r>
            <a:r>
              <a:rPr lang="en" sz="1100" b="1">
                <a:solidFill>
                  <a:srgbClr val="202124"/>
                </a:solidFill>
                <a:highlight>
                  <a:srgbClr val="FFFFFF"/>
                </a:highlight>
                <a:latin typeface="Arial"/>
                <a:ea typeface="Arial"/>
                <a:cs typeface="Arial"/>
                <a:sym typeface="Arial"/>
              </a:rPr>
              <a:t>structures</a:t>
            </a:r>
            <a:r>
              <a:rPr lang="en" sz="1100">
                <a:solidFill>
                  <a:srgbClr val="202124"/>
                </a:solidFill>
                <a:highlight>
                  <a:srgbClr val="FFFFFF"/>
                </a:highlight>
                <a:latin typeface="Arial"/>
                <a:ea typeface="Arial"/>
                <a:cs typeface="Arial"/>
                <a:sym typeface="Arial"/>
              </a:rPr>
              <a:t> that occur naturally. Such as plants, animal bodies, mountains, caves, rock formations, and icebergs, the materials from which they are made, and their colors, shapes, and textures.</a:t>
            </a:r>
            <a:endParaRPr sz="12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human-built structure-</a:t>
            </a:r>
            <a:r>
              <a:rPr lang="en" sz="1200">
                <a:solidFill>
                  <a:srgbClr val="000000"/>
                </a:solidFill>
                <a:latin typeface="Arial"/>
                <a:ea typeface="Arial"/>
                <a:cs typeface="Arial"/>
                <a:sym typeface="Arial"/>
              </a:rPr>
              <a:t>are </a:t>
            </a:r>
            <a:r>
              <a:rPr lang="en" sz="1200" b="1">
                <a:solidFill>
                  <a:srgbClr val="000000"/>
                </a:solidFill>
                <a:latin typeface="Arial"/>
                <a:ea typeface="Arial"/>
                <a:cs typeface="Arial"/>
                <a:sym typeface="Arial"/>
              </a:rPr>
              <a:t>structures</a:t>
            </a:r>
            <a:r>
              <a:rPr lang="en" sz="1200">
                <a:solidFill>
                  <a:srgbClr val="000000"/>
                </a:solidFill>
                <a:latin typeface="Arial"/>
                <a:ea typeface="Arial"/>
                <a:cs typeface="Arial"/>
                <a:sym typeface="Arial"/>
              </a:rPr>
              <a:t> that no not occur naturally. Buildings, cars, and roads are examples of </a:t>
            </a:r>
            <a:r>
              <a:rPr lang="en" sz="1200" b="1">
                <a:solidFill>
                  <a:srgbClr val="000000"/>
                </a:solidFill>
                <a:latin typeface="Arial"/>
                <a:ea typeface="Arial"/>
                <a:cs typeface="Arial"/>
                <a:sym typeface="Arial"/>
              </a:rPr>
              <a:t>human-built structures</a:t>
            </a:r>
            <a:r>
              <a:rPr lang="en" sz="1200" b="1">
                <a:solidFill>
                  <a:srgbClr val="FF0000"/>
                </a:solidFill>
                <a:latin typeface="Arial"/>
                <a:ea typeface="Arial"/>
                <a:cs typeface="Arial"/>
                <a:sym typeface="Arial"/>
              </a:rPr>
              <a:t>  </a:t>
            </a:r>
            <a:endParaRPr sz="1200" b="1">
              <a:solidFill>
                <a:srgbClr val="FF0000"/>
              </a:solidFill>
              <a:latin typeface="Arial"/>
              <a:ea typeface="Arial"/>
              <a:cs typeface="Arial"/>
              <a:sym typeface="Arial"/>
            </a:endParaRPr>
          </a:p>
          <a:p>
            <a:pPr marL="0" lvl="0" indent="0" algn="l" rtl="0">
              <a:lnSpc>
                <a:spcPct val="150000"/>
              </a:lnSpc>
              <a:spcBef>
                <a:spcPts val="0"/>
              </a:spcBef>
              <a:spcAft>
                <a:spcPts val="0"/>
              </a:spcAft>
              <a:buNone/>
            </a:pPr>
            <a:r>
              <a:rPr lang="en" sz="1200" b="1">
                <a:solidFill>
                  <a:srgbClr val="FF0000"/>
                </a:solidFill>
                <a:latin typeface="Arial"/>
                <a:ea typeface="Arial"/>
                <a:cs typeface="Arial"/>
                <a:sym typeface="Arial"/>
              </a:rPr>
              <a:t>force-</a:t>
            </a:r>
            <a:r>
              <a:rPr lang="en" sz="1300">
                <a:latin typeface="Arial"/>
                <a:ea typeface="Arial"/>
                <a:cs typeface="Arial"/>
                <a:sym typeface="Arial"/>
              </a:rPr>
              <a:t>the effort applied</a:t>
            </a:r>
            <a:endParaRPr sz="1300">
              <a:latin typeface="Arial"/>
              <a:ea typeface="Arial"/>
              <a:cs typeface="Arial"/>
              <a:sym typeface="Arial"/>
            </a:endParaRPr>
          </a:p>
          <a:p>
            <a:pPr marL="0" lvl="0" indent="0" algn="l" rtl="0">
              <a:spcBef>
                <a:spcPts val="0"/>
              </a:spcBef>
              <a:spcAft>
                <a:spcPts val="1600"/>
              </a:spcAft>
              <a:buNone/>
            </a:pPr>
            <a:endParaRPr sz="1300" b="1">
              <a:solidFill>
                <a:srgbClr val="FF0000"/>
              </a:solidFill>
            </a:endParaRPr>
          </a:p>
        </p:txBody>
      </p:sp>
      <p:sp>
        <p:nvSpPr>
          <p:cNvPr id="303" name="Google Shape;303;p30"/>
          <p:cNvSpPr/>
          <p:nvPr/>
        </p:nvSpPr>
        <p:spPr>
          <a:xfrm>
            <a:off x="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txBox="1"/>
          <p:nvPr/>
        </p:nvSpPr>
        <p:spPr>
          <a:xfrm>
            <a:off x="0" y="46684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3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Aaaaa i was disconnected!</a:t>
            </a:r>
            <a:endParaRPr/>
          </a:p>
        </p:txBody>
      </p:sp>
      <p:graphicFrame>
        <p:nvGraphicFramePr>
          <p:cNvPr id="311" name="Google Shape;311;p31"/>
          <p:cNvGraphicFramePr/>
          <p:nvPr/>
        </p:nvGraphicFramePr>
        <p:xfrm>
          <a:off x="72450" y="0"/>
          <a:ext cx="9913500" cy="8930635"/>
        </p:xfrm>
        <a:graphic>
          <a:graphicData uri="http://schemas.openxmlformats.org/drawingml/2006/table">
            <a:tbl>
              <a:tblPr>
                <a:noFill/>
                <a:tableStyleId>{CC285C92-D42F-4E19-BE4A-17802B5FDCF7}</a:tableStyleId>
              </a:tblPr>
              <a:tblGrid>
                <a:gridCol w="1982700">
                  <a:extLst>
                    <a:ext uri="{9D8B030D-6E8A-4147-A177-3AD203B41FA5}">
                      <a16:colId xmlns:a16="http://schemas.microsoft.com/office/drawing/2014/main" val="20000"/>
                    </a:ext>
                  </a:extLst>
                </a:gridCol>
                <a:gridCol w="1982700">
                  <a:extLst>
                    <a:ext uri="{9D8B030D-6E8A-4147-A177-3AD203B41FA5}">
                      <a16:colId xmlns:a16="http://schemas.microsoft.com/office/drawing/2014/main" val="20001"/>
                    </a:ext>
                  </a:extLst>
                </a:gridCol>
                <a:gridCol w="1982700">
                  <a:extLst>
                    <a:ext uri="{9D8B030D-6E8A-4147-A177-3AD203B41FA5}">
                      <a16:colId xmlns:a16="http://schemas.microsoft.com/office/drawing/2014/main" val="20002"/>
                    </a:ext>
                  </a:extLst>
                </a:gridCol>
                <a:gridCol w="1982700">
                  <a:extLst>
                    <a:ext uri="{9D8B030D-6E8A-4147-A177-3AD203B41FA5}">
                      <a16:colId xmlns:a16="http://schemas.microsoft.com/office/drawing/2014/main" val="20003"/>
                    </a:ext>
                  </a:extLst>
                </a:gridCol>
                <a:gridCol w="1982700">
                  <a:extLst>
                    <a:ext uri="{9D8B030D-6E8A-4147-A177-3AD203B41FA5}">
                      <a16:colId xmlns:a16="http://schemas.microsoft.com/office/drawing/2014/main" val="20004"/>
                    </a:ext>
                  </a:extLst>
                </a:gridCol>
              </a:tblGrid>
              <a:tr h="295575">
                <a:tc rowSpan="2">
                  <a:txBody>
                    <a:bodyPr/>
                    <a:lstStyle/>
                    <a:p>
                      <a:pPr marL="0" lvl="0" indent="0" algn="l" rtl="0">
                        <a:spcBef>
                          <a:spcPts val="0"/>
                        </a:spcBef>
                        <a:spcAft>
                          <a:spcPts val="0"/>
                        </a:spcAft>
                        <a:buNone/>
                      </a:pPr>
                      <a:r>
                        <a:rPr lang="en" sz="900" b="1"/>
                        <a:t>Outcomes Addressed</a:t>
                      </a:r>
                      <a:endParaRPr sz="900" b="1"/>
                    </a:p>
                  </a:txBody>
                  <a:tcPr marL="91425" marR="91425" marT="91425" marB="91425" anchor="b">
                    <a:solidFill>
                      <a:srgbClr val="F6B26B"/>
                    </a:solidFill>
                  </a:tcPr>
                </a:tc>
                <a:tc gridSpan="4">
                  <a:txBody>
                    <a:bodyPr/>
                    <a:lstStyle/>
                    <a:p>
                      <a:pPr marL="0" lvl="0" indent="0" algn="ctr" rtl="0">
                        <a:spcBef>
                          <a:spcPts val="0"/>
                        </a:spcBef>
                        <a:spcAft>
                          <a:spcPts val="0"/>
                        </a:spcAft>
                        <a:buNone/>
                      </a:pPr>
                      <a:r>
                        <a:rPr lang="en" sz="900" b="1"/>
                        <a:t>Achievement Grade Profiles </a:t>
                      </a:r>
                      <a:r>
                        <a:rPr lang="en" sz="900" b="1" u="sng">
                          <a:solidFill>
                            <a:srgbClr val="272A3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https://www.edu.gov.mb.ca/k12/assess/report_cards/grading/profiles.html</a:t>
                      </a:r>
                      <a:r>
                        <a:rPr lang="en" sz="900" b="1"/>
                        <a:t> </a:t>
                      </a:r>
                      <a:endParaRPr sz="900" b="1"/>
                    </a:p>
                  </a:txBody>
                  <a:tcPr marL="91425" marR="91425" marT="91425" marB="91425">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5575">
                <a:tc vMerge="1">
                  <a:txBody>
                    <a:bodyPr/>
                    <a:lstStyle/>
                    <a:p>
                      <a:endParaRPr lang="en-US"/>
                    </a:p>
                  </a:txBody>
                  <a:tcPr/>
                </a:tc>
                <a:tc>
                  <a:txBody>
                    <a:bodyPr/>
                    <a:lstStyle/>
                    <a:p>
                      <a:pPr marL="0" lvl="0" indent="0" algn="ctr" rtl="0">
                        <a:spcBef>
                          <a:spcPts val="0"/>
                        </a:spcBef>
                        <a:spcAft>
                          <a:spcPts val="0"/>
                        </a:spcAft>
                        <a:buNone/>
                      </a:pPr>
                      <a:r>
                        <a:rPr lang="en" sz="900" b="1"/>
                        <a:t>Limited</a:t>
                      </a:r>
                      <a:endParaRPr sz="900" b="1"/>
                    </a:p>
                  </a:txBody>
                  <a:tcPr marL="91425" marR="91425" marT="91425" marB="91425">
                    <a:solidFill>
                      <a:srgbClr val="F6B26B"/>
                    </a:solidFill>
                  </a:tcPr>
                </a:tc>
                <a:tc>
                  <a:txBody>
                    <a:bodyPr/>
                    <a:lstStyle/>
                    <a:p>
                      <a:pPr marL="0" lvl="0" indent="0" algn="ctr" rtl="0">
                        <a:spcBef>
                          <a:spcPts val="0"/>
                        </a:spcBef>
                        <a:spcAft>
                          <a:spcPts val="0"/>
                        </a:spcAft>
                        <a:buNone/>
                      </a:pPr>
                      <a:r>
                        <a:rPr lang="en" sz="900" b="1"/>
                        <a:t>Basic</a:t>
                      </a:r>
                      <a:endParaRPr sz="900" b="1"/>
                    </a:p>
                  </a:txBody>
                  <a:tcPr marL="91425" marR="91425" marT="91425" marB="91425">
                    <a:solidFill>
                      <a:srgbClr val="F6B26B"/>
                    </a:solidFill>
                  </a:tcPr>
                </a:tc>
                <a:tc>
                  <a:txBody>
                    <a:bodyPr/>
                    <a:lstStyle/>
                    <a:p>
                      <a:pPr marL="0" lvl="0" indent="0" algn="ctr" rtl="0">
                        <a:spcBef>
                          <a:spcPts val="0"/>
                        </a:spcBef>
                        <a:spcAft>
                          <a:spcPts val="0"/>
                        </a:spcAft>
                        <a:buNone/>
                      </a:pPr>
                      <a:r>
                        <a:rPr lang="en" sz="900" b="1"/>
                        <a:t>Good</a:t>
                      </a:r>
                      <a:endParaRPr sz="900" b="1"/>
                    </a:p>
                  </a:txBody>
                  <a:tcPr marL="91425" marR="91425" marT="91425" marB="91425">
                    <a:solidFill>
                      <a:srgbClr val="F6B26B"/>
                    </a:solidFill>
                  </a:tcPr>
                </a:tc>
                <a:tc>
                  <a:txBody>
                    <a:bodyPr/>
                    <a:lstStyle/>
                    <a:p>
                      <a:pPr marL="0" lvl="0" indent="0" algn="ctr" rtl="0">
                        <a:spcBef>
                          <a:spcPts val="0"/>
                        </a:spcBef>
                        <a:spcAft>
                          <a:spcPts val="0"/>
                        </a:spcAft>
                        <a:buNone/>
                      </a:pPr>
                      <a:r>
                        <a:rPr lang="en" sz="900" b="1"/>
                        <a:t>Very Good to Excellent:</a:t>
                      </a:r>
                      <a:endParaRPr sz="900" b="1"/>
                    </a:p>
                  </a:txBody>
                  <a:tcPr marL="91425" marR="91425" marT="91425" marB="91425">
                    <a:solidFill>
                      <a:srgbClr val="F6B26B"/>
                    </a:solidFill>
                  </a:tcPr>
                </a:tc>
                <a:extLst>
                  <a:ext uri="{0D108BD9-81ED-4DB2-BD59-A6C34878D82A}">
                    <a16:rowId xmlns:a16="http://schemas.microsoft.com/office/drawing/2014/main" val="10001"/>
                  </a:ext>
                </a:extLst>
              </a:tr>
              <a:tr h="1584200">
                <a:tc>
                  <a:txBody>
                    <a:bodyPr/>
                    <a:lstStyle/>
                    <a:p>
                      <a:pPr marL="0" lvl="0" indent="0" algn="l" rtl="0">
                        <a:spcBef>
                          <a:spcPts val="0"/>
                        </a:spcBef>
                        <a:spcAft>
                          <a:spcPts val="0"/>
                        </a:spcAft>
                        <a:buNone/>
                      </a:pPr>
                      <a:r>
                        <a:rPr lang="en" sz="900" b="1"/>
                        <a:t>Science - Design Process and Problem Solving</a:t>
                      </a:r>
                      <a:endParaRPr sz="900" b="1"/>
                    </a:p>
                  </a:txBody>
                  <a:tcPr marL="91425" marR="91425" marT="91425" marB="91425" anchor="ctr">
                    <a:solidFill>
                      <a:srgbClr val="F9CB9C"/>
                    </a:solidFill>
                  </a:tcPr>
                </a:tc>
                <a:tc>
                  <a:txBody>
                    <a:bodyPr/>
                    <a:lstStyle/>
                    <a:p>
                      <a:pPr marL="0" lvl="0" indent="0" algn="l" rtl="0">
                        <a:spcBef>
                          <a:spcPts val="0"/>
                        </a:spcBef>
                        <a:spcAft>
                          <a:spcPts val="0"/>
                        </a:spcAft>
                        <a:buNone/>
                      </a:pPr>
                      <a:r>
                        <a:rPr lang="en" sz="900"/>
                        <a:t>Requires considerable, ongoing teacher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Requires occasional teacher or peer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Applies appropriate strategies to solve practical problems; requires occasional prompting to recognize when changes need to be made to a plan. Explains and justifies reasoning using appropriate science vocabulary, and generalizes to similar contexts; requires occasional prompting for clarification. Collaborates effectively with peers.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Demonstrates flexibility, resilience, and creativity when solving practical problems; critically analyzes results and makes any necessary changes to a plan. Explains and justifies reasoning clearly using appropriate science vocabulary and generalizes to other contexts. Collaborates effectively with peers, often taking a key role in group work.</a:t>
                      </a:r>
                      <a:endParaRPr sz="900"/>
                    </a:p>
                  </a:txBody>
                  <a:tcPr marL="91425" marR="91425" marT="91425" marB="91425">
                    <a:solidFill>
                      <a:srgbClr val="F9CB9C"/>
                    </a:solidFill>
                  </a:tcPr>
                </a:tc>
                <a:extLst>
                  <a:ext uri="{0D108BD9-81ED-4DB2-BD59-A6C34878D82A}">
                    <a16:rowId xmlns:a16="http://schemas.microsoft.com/office/drawing/2014/main" val="10002"/>
                  </a:ext>
                </a:extLst>
              </a:tr>
              <a:tr h="687125">
                <a:tc>
                  <a:txBody>
                    <a:bodyPr/>
                    <a:lstStyle/>
                    <a:p>
                      <a:pPr marL="0" lvl="0" indent="0" algn="l" rtl="0">
                        <a:spcBef>
                          <a:spcPts val="0"/>
                        </a:spcBef>
                        <a:spcAft>
                          <a:spcPts val="0"/>
                        </a:spcAft>
                        <a:buNone/>
                      </a:pPr>
                      <a:r>
                        <a:rPr lang="en" sz="800" b="1"/>
                        <a:t>3-2-01 Use appropriate vocabulary related to their</a:t>
                      </a:r>
                      <a:endParaRPr sz="800" b="1"/>
                    </a:p>
                    <a:p>
                      <a:pPr marL="0" lvl="0" indent="0" algn="l" rtl="0">
                        <a:spcBef>
                          <a:spcPts val="0"/>
                        </a:spcBef>
                        <a:spcAft>
                          <a:spcPts val="0"/>
                        </a:spcAft>
                        <a:buNone/>
                      </a:pPr>
                      <a:r>
                        <a:rPr lang="en" sz="800" b="1"/>
                        <a:t>investigations of materials and structures.</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3"/>
                  </a:ext>
                </a:extLst>
              </a:tr>
              <a:tr h="567650">
                <a:tc>
                  <a:txBody>
                    <a:bodyPr/>
                    <a:lstStyle/>
                    <a:p>
                      <a:pPr marL="0" lvl="0" indent="0" algn="l" rtl="0">
                        <a:spcBef>
                          <a:spcPts val="0"/>
                        </a:spcBef>
                        <a:spcAft>
                          <a:spcPts val="0"/>
                        </a:spcAft>
                        <a:buNone/>
                      </a:pPr>
                      <a:r>
                        <a:rPr lang="en" sz="800" b="1"/>
                        <a:t>3-2-02 Conduct experiments to compare the strength of</a:t>
                      </a:r>
                      <a:endParaRPr sz="800" b="1"/>
                    </a:p>
                    <a:p>
                      <a:pPr marL="0" lvl="0" indent="0" algn="l" rtl="0">
                        <a:spcBef>
                          <a:spcPts val="0"/>
                        </a:spcBef>
                        <a:spcAft>
                          <a:spcPts val="0"/>
                        </a:spcAft>
                        <a:buNone/>
                      </a:pPr>
                      <a:r>
                        <a:rPr lang="en" sz="800" b="1"/>
                        <a:t>common materials.</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4"/>
                  </a:ext>
                </a:extLst>
              </a:tr>
              <a:tr h="575800">
                <a:tc>
                  <a:txBody>
                    <a:bodyPr/>
                    <a:lstStyle/>
                    <a:p>
                      <a:pPr marL="0" lvl="0" indent="0" algn="l" rtl="0">
                        <a:spcBef>
                          <a:spcPts val="0"/>
                        </a:spcBef>
                        <a:spcAft>
                          <a:spcPts val="0"/>
                        </a:spcAft>
                        <a:buNone/>
                      </a:pPr>
                      <a:r>
                        <a:rPr lang="en" sz="800" b="1"/>
                        <a:t>3-2-03 Explore to determine ways to strengthen a</a:t>
                      </a:r>
                      <a:endParaRPr sz="800" b="1"/>
                    </a:p>
                    <a:p>
                      <a:pPr marL="0" lvl="0" indent="0" algn="l" rtl="0">
                        <a:spcBef>
                          <a:spcPts val="0"/>
                        </a:spcBef>
                        <a:spcAft>
                          <a:spcPts val="0"/>
                        </a:spcAft>
                        <a:buNone/>
                      </a:pPr>
                      <a:r>
                        <a:rPr lang="en" sz="800" b="1"/>
                        <a:t>material used for building.</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5"/>
                  </a:ext>
                </a:extLst>
              </a:tr>
              <a:tr h="700425">
                <a:tc>
                  <a:txBody>
                    <a:bodyPr/>
                    <a:lstStyle/>
                    <a:p>
                      <a:pPr marL="0" lvl="0" indent="0" algn="l" rtl="0">
                        <a:spcBef>
                          <a:spcPts val="0"/>
                        </a:spcBef>
                        <a:spcAft>
                          <a:spcPts val="0"/>
                        </a:spcAft>
                        <a:buNone/>
                      </a:pPr>
                      <a:r>
                        <a:rPr lang="en" sz="800" b="1"/>
                        <a:t>3-2-04 Explore to determine an appropriate method for</a:t>
                      </a:r>
                      <a:endParaRPr sz="800" b="1"/>
                    </a:p>
                    <a:p>
                      <a:pPr marL="0" lvl="0" indent="0" algn="l" rtl="0">
                        <a:spcBef>
                          <a:spcPts val="0"/>
                        </a:spcBef>
                        <a:spcAft>
                          <a:spcPts val="0"/>
                        </a:spcAft>
                        <a:buNone/>
                      </a:pPr>
                      <a:r>
                        <a:rPr lang="en" sz="800" b="1"/>
                        <a:t>joining two materials for a specific use.</a:t>
                      </a:r>
                      <a:endParaRPr sz="800" b="1"/>
                    </a:p>
                  </a:txBody>
                  <a:tcPr marL="91425" marR="91425" marT="91425" marB="91425" anchor="ctr">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6"/>
                  </a:ext>
                </a:extLst>
              </a:tr>
              <a:tr h="770225">
                <a:tc>
                  <a:txBody>
                    <a:bodyPr/>
                    <a:lstStyle/>
                    <a:p>
                      <a:pPr marL="0" lvl="0" indent="0" algn="l" rtl="0">
                        <a:spcBef>
                          <a:spcPts val="0"/>
                        </a:spcBef>
                        <a:spcAft>
                          <a:spcPts val="0"/>
                        </a:spcAft>
                        <a:buNone/>
                      </a:pPr>
                      <a:r>
                        <a:rPr lang="en" sz="800" b="1"/>
                        <a:t>3-2-05 Recognize that balance affects the stability of a</a:t>
                      </a:r>
                      <a:endParaRPr sz="800" b="1"/>
                    </a:p>
                    <a:p>
                      <a:pPr marL="0" lvl="0" indent="0" algn="l" rtl="0">
                        <a:spcBef>
                          <a:spcPts val="0"/>
                        </a:spcBef>
                        <a:spcAft>
                          <a:spcPts val="0"/>
                        </a:spcAft>
                        <a:buNone/>
                      </a:pPr>
                      <a:r>
                        <a:rPr lang="en" sz="800" b="1"/>
                        <a:t>structure.</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7"/>
                  </a:ext>
                </a:extLst>
              </a:tr>
              <a:tr h="611600">
                <a:tc>
                  <a:txBody>
                    <a:bodyPr/>
                    <a:lstStyle/>
                    <a:p>
                      <a:pPr marL="0" lvl="0" indent="0" algn="l" rtl="0">
                        <a:spcBef>
                          <a:spcPts val="0"/>
                        </a:spcBef>
                        <a:spcAft>
                          <a:spcPts val="0"/>
                        </a:spcAft>
                        <a:buNone/>
                      </a:pPr>
                      <a:r>
                        <a:rPr lang="en" sz="800" b="1"/>
                        <a:t>3-2-06 Explore to determine ways to improve the strength and stability of a frame structure.</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8"/>
                  </a:ext>
                </a:extLst>
              </a:tr>
              <a:tr h="611600">
                <a:tc>
                  <a:txBody>
                    <a:bodyPr/>
                    <a:lstStyle/>
                    <a:p>
                      <a:pPr marL="0" lvl="0" indent="0" algn="l" rtl="0">
                        <a:spcBef>
                          <a:spcPts val="0"/>
                        </a:spcBef>
                        <a:spcAft>
                          <a:spcPts val="0"/>
                        </a:spcAft>
                        <a:buNone/>
                      </a:pPr>
                      <a:r>
                        <a:rPr lang="en" sz="800" b="1"/>
                        <a:t>3-2-07 Identify shapes that are part of natural and human-built structures from various cultures and describe how these shapes help to provide strength and stability.</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9"/>
                  </a:ext>
                </a:extLst>
              </a:tr>
              <a:tr h="611600">
                <a:tc>
                  <a:txBody>
                    <a:bodyPr/>
                    <a:lstStyle/>
                    <a:p>
                      <a:pPr marL="0" lvl="0" indent="0" algn="l" rtl="0">
                        <a:spcBef>
                          <a:spcPts val="0"/>
                        </a:spcBef>
                        <a:spcAft>
                          <a:spcPts val="0"/>
                        </a:spcAft>
                        <a:buNone/>
                      </a:pPr>
                      <a:r>
                        <a:rPr lang="en" sz="800" b="1"/>
                        <a:t>3-2-09 Use the design process to build a structure that meets given criteria related to strength, stability, and function.</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10"/>
                  </a:ext>
                </a:extLst>
              </a:tr>
              <a:tr h="611600">
                <a:tc>
                  <a:txBody>
                    <a:bodyPr/>
                    <a:lstStyle/>
                    <a:p>
                      <a:pPr marL="0" lvl="0" indent="0" algn="l" rtl="0">
                        <a:spcBef>
                          <a:spcPts val="0"/>
                        </a:spcBef>
                        <a:spcAft>
                          <a:spcPts val="0"/>
                        </a:spcAft>
                        <a:buNone/>
                      </a:pPr>
                      <a:r>
                        <a:rPr lang="en" sz="800" b="1"/>
                        <a:t>3-2-10 Describe the effects of various forces on different structures.</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11"/>
                  </a:ext>
                </a:extLst>
              </a:tr>
              <a:tr h="611600">
                <a:tc>
                  <a:txBody>
                    <a:bodyPr/>
                    <a:lstStyle/>
                    <a:p>
                      <a:pPr marL="0" lvl="0" indent="0" algn="l" rtl="0">
                        <a:spcBef>
                          <a:spcPts val="0"/>
                        </a:spcBef>
                        <a:spcAft>
                          <a:spcPts val="0"/>
                        </a:spcAft>
                        <a:buNone/>
                      </a:pPr>
                      <a:r>
                        <a:rPr lang="en" sz="800" b="1"/>
                        <a:t>3-2-11 Evaluate simple structures to determine if they are safe and appropriate to the user.</a:t>
                      </a:r>
                      <a:endParaRPr sz="8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1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64" name="Google Shape;64;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Use appropriate vocabulary related to their investigations of materials and structures. Include: strength, balance, stability, structure, frame structure, natural structure, human-built structure, force.</a:t>
            </a:r>
            <a:endParaRPr sz="1400"/>
          </a:p>
          <a:p>
            <a:pPr marL="457200" lvl="0" indent="-317500" algn="l" rtl="0">
              <a:spcBef>
                <a:spcPts val="0"/>
              </a:spcBef>
              <a:spcAft>
                <a:spcPts val="0"/>
              </a:spcAft>
              <a:buSzPts val="1400"/>
              <a:buChar char="●"/>
            </a:pPr>
            <a:r>
              <a:rPr lang="en" sz="1400"/>
              <a:t>Conduct experiments to compare the strength of common materials. Examples: wooden toothpicks, plastic straws, paper, cardboard, polystyrene foam…</a:t>
            </a:r>
            <a:endParaRPr sz="1400"/>
          </a:p>
          <a:p>
            <a:pPr marL="457200" lvl="0" indent="-317500" algn="l" rtl="0">
              <a:spcBef>
                <a:spcPts val="0"/>
              </a:spcBef>
              <a:spcAft>
                <a:spcPts val="0"/>
              </a:spcAft>
              <a:buSzPts val="1400"/>
              <a:buChar char="●"/>
            </a:pPr>
            <a:r>
              <a:rPr lang="en" sz="1400"/>
              <a:t>Explore to determine ways to strengthen a material used for building. Include: changing shape, bulk, and number of layers.</a:t>
            </a:r>
            <a:endParaRPr sz="1400"/>
          </a:p>
          <a:p>
            <a:pPr marL="457200" lvl="0" indent="-317500" algn="l" rtl="0">
              <a:spcBef>
                <a:spcPts val="0"/>
              </a:spcBef>
              <a:spcAft>
                <a:spcPts val="0"/>
              </a:spcAft>
              <a:buSzPts val="1400"/>
              <a:buChar char="●"/>
            </a:pPr>
            <a:r>
              <a:rPr lang="en" sz="1400"/>
              <a:t>Explore to determine an appropriate method for joining two materials for a specific use.</a:t>
            </a:r>
            <a:endParaRPr sz="1400"/>
          </a:p>
          <a:p>
            <a:pPr marL="457200" lvl="0" indent="-317500" algn="l" rtl="0">
              <a:spcBef>
                <a:spcPts val="0"/>
              </a:spcBef>
              <a:spcAft>
                <a:spcPts val="0"/>
              </a:spcAft>
              <a:buSzPts val="1400"/>
              <a:buChar char="●"/>
            </a:pPr>
            <a:r>
              <a:rPr lang="en" sz="1400"/>
              <a:t>Recognize that balance affects the stability of a structure.</a:t>
            </a:r>
            <a:endParaRPr sz="1400"/>
          </a:p>
          <a:p>
            <a:pPr marL="457200" lvl="0" indent="-317500" algn="l" rtl="0">
              <a:spcBef>
                <a:spcPts val="0"/>
              </a:spcBef>
              <a:spcAft>
                <a:spcPts val="0"/>
              </a:spcAft>
              <a:buSzPts val="1400"/>
              <a:buChar char="●"/>
            </a:pPr>
            <a:r>
              <a:rPr lang="en" sz="1400"/>
              <a:t>Explore to determine ways to improve the strength and stability of a frame structure.</a:t>
            </a:r>
            <a:endParaRPr sz="1400"/>
          </a:p>
          <a:p>
            <a:pPr marL="457200" lvl="0" indent="-317500" algn="l" rtl="0">
              <a:spcBef>
                <a:spcPts val="0"/>
              </a:spcBef>
              <a:spcAft>
                <a:spcPts val="0"/>
              </a:spcAft>
              <a:buSzPts val="1400"/>
              <a:buChar char="●"/>
            </a:pPr>
            <a:r>
              <a:rPr lang="en" sz="1400"/>
              <a:t> Use the design process to build a structure that meets given criteria related to strength, stability, and function.</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2"/>
          <p:cNvSpPr txBox="1"/>
          <p:nvPr/>
        </p:nvSpPr>
        <p:spPr>
          <a:xfrm>
            <a:off x="307000" y="737200"/>
            <a:ext cx="2692200" cy="1350000"/>
          </a:xfrm>
          <a:prstGeom prst="rect">
            <a:avLst/>
          </a:prstGeom>
          <a:noFill/>
          <a:ln>
            <a:noFill/>
          </a:ln>
          <a:effectLst>
            <a:reflection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317" name="Google Shape;317;p32"/>
          <p:cNvSpPr txBox="1">
            <a:spLocks noGrp="1"/>
          </p:cNvSpPr>
          <p:nvPr>
            <p:ph type="title"/>
          </p:nvPr>
        </p:nvSpPr>
        <p:spPr>
          <a:xfrm>
            <a:off x="-72475" y="-74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How tall of a tower can I build using only toothpicks and marshmallows ?</a:t>
            </a:r>
            <a:endParaRPr sz="2400"/>
          </a:p>
        </p:txBody>
      </p:sp>
      <p:sp>
        <p:nvSpPr>
          <p:cNvPr id="318" name="Google Shape;318;p32"/>
          <p:cNvSpPr/>
          <p:nvPr/>
        </p:nvSpPr>
        <p:spPr>
          <a:xfrm>
            <a:off x="311700" y="693550"/>
            <a:ext cx="24573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was the initiating question, wondering, problem?</a:t>
            </a:r>
            <a:endParaRPr/>
          </a:p>
        </p:txBody>
      </p:sp>
      <p:sp>
        <p:nvSpPr>
          <p:cNvPr id="319" name="Google Shape;319;p32"/>
          <p:cNvSpPr/>
          <p:nvPr/>
        </p:nvSpPr>
        <p:spPr>
          <a:xfrm>
            <a:off x="311700" y="2157100"/>
            <a:ext cx="24573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did your research reveal? </a:t>
            </a:r>
            <a:endParaRPr sz="800">
              <a:solidFill>
                <a:schemeClr val="dk2"/>
              </a:solidFill>
              <a:latin typeface="Playfair Display"/>
              <a:ea typeface="Playfair Display"/>
              <a:cs typeface="Playfair Display"/>
              <a:sym typeface="Playfair Display"/>
            </a:endParaRPr>
          </a:p>
        </p:txBody>
      </p:sp>
      <p:sp>
        <p:nvSpPr>
          <p:cNvPr id="320" name="Google Shape;320;p32"/>
          <p:cNvSpPr/>
          <p:nvPr/>
        </p:nvSpPr>
        <p:spPr>
          <a:xfrm>
            <a:off x="328050" y="3620650"/>
            <a:ext cx="24246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How will you solve/answer this problem, wondering, question?</a:t>
            </a:r>
            <a:r>
              <a:rPr lang="en">
                <a:solidFill>
                  <a:schemeClr val="dk2"/>
                </a:solidFill>
                <a:latin typeface="Playfair Display"/>
                <a:ea typeface="Playfair Display"/>
                <a:cs typeface="Playfair Display"/>
                <a:sym typeface="Playfair Display"/>
              </a:rPr>
              <a:t> </a:t>
            </a:r>
            <a:endParaRPr>
              <a:solidFill>
                <a:schemeClr val="dk2"/>
              </a:solidFill>
              <a:latin typeface="Playfair Display"/>
              <a:ea typeface="Playfair Display"/>
              <a:cs typeface="Playfair Display"/>
              <a:sym typeface="Playfair Display"/>
            </a:endParaRPr>
          </a:p>
        </p:txBody>
      </p:sp>
      <p:sp>
        <p:nvSpPr>
          <p:cNvPr id="321" name="Google Shape;321;p32"/>
          <p:cNvSpPr/>
          <p:nvPr/>
        </p:nvSpPr>
        <p:spPr>
          <a:xfrm>
            <a:off x="-8102" y="1276500"/>
            <a:ext cx="344100" cy="3195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p:nvPr/>
        </p:nvSpPr>
        <p:spPr>
          <a:xfrm>
            <a:off x="-111300" y="1296000"/>
            <a:ext cx="5715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 Initiating</a:t>
            </a:r>
            <a:r>
              <a:rPr lang="en" sz="500">
                <a:latin typeface="Playfair Display"/>
                <a:ea typeface="Playfair Display"/>
                <a:cs typeface="Playfair Display"/>
                <a:sym typeface="Playfair Display"/>
              </a:rPr>
              <a:t> </a:t>
            </a:r>
            <a:endParaRPr sz="500">
              <a:latin typeface="Playfair Display"/>
              <a:ea typeface="Playfair Display"/>
              <a:cs typeface="Playfair Display"/>
              <a:sym typeface="Playfair Display"/>
            </a:endParaRPr>
          </a:p>
        </p:txBody>
      </p:sp>
      <p:sp>
        <p:nvSpPr>
          <p:cNvPr id="323" name="Google Shape;323;p32"/>
          <p:cNvSpPr/>
          <p:nvPr/>
        </p:nvSpPr>
        <p:spPr>
          <a:xfrm>
            <a:off x="-18602" y="2701300"/>
            <a:ext cx="344100" cy="3195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txBox="1"/>
          <p:nvPr/>
        </p:nvSpPr>
        <p:spPr>
          <a:xfrm>
            <a:off x="-111300" y="2729675"/>
            <a:ext cx="5016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Research </a:t>
            </a:r>
            <a:endParaRPr sz="500">
              <a:latin typeface="Playfair Display"/>
              <a:ea typeface="Playfair Display"/>
              <a:cs typeface="Playfair Display"/>
              <a:sym typeface="Playfair Display"/>
            </a:endParaRPr>
          </a:p>
        </p:txBody>
      </p:sp>
      <p:sp>
        <p:nvSpPr>
          <p:cNvPr id="325" name="Google Shape;325;p32"/>
          <p:cNvSpPr/>
          <p:nvPr/>
        </p:nvSpPr>
        <p:spPr>
          <a:xfrm>
            <a:off x="-29102" y="4257200"/>
            <a:ext cx="344100" cy="3195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txBox="1"/>
          <p:nvPr/>
        </p:nvSpPr>
        <p:spPr>
          <a:xfrm>
            <a:off x="-111300" y="4286375"/>
            <a:ext cx="5715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Planning</a:t>
            </a:r>
            <a:endParaRPr sz="500">
              <a:latin typeface="Playfair Display"/>
              <a:ea typeface="Playfair Display"/>
              <a:cs typeface="Playfair Display"/>
              <a:sym typeface="Playfair Display"/>
            </a:endParaRPr>
          </a:p>
        </p:txBody>
      </p:sp>
      <p:sp>
        <p:nvSpPr>
          <p:cNvPr id="327" name="Google Shape;327;p32"/>
          <p:cNvSpPr/>
          <p:nvPr/>
        </p:nvSpPr>
        <p:spPr>
          <a:xfrm>
            <a:off x="3217100" y="665500"/>
            <a:ext cx="24060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is your plan for solving/answering the problem, wondering, question?</a:t>
            </a:r>
            <a:endParaRPr sz="800">
              <a:solidFill>
                <a:schemeClr val="dk2"/>
              </a:solidFill>
              <a:latin typeface="Playfair Display"/>
              <a:ea typeface="Playfair Display"/>
              <a:cs typeface="Playfair Display"/>
              <a:sym typeface="Playfair Display"/>
            </a:endParaRPr>
          </a:p>
        </p:txBody>
      </p:sp>
      <p:sp>
        <p:nvSpPr>
          <p:cNvPr id="328" name="Google Shape;328;p32"/>
          <p:cNvSpPr/>
          <p:nvPr/>
        </p:nvSpPr>
        <p:spPr>
          <a:xfrm>
            <a:off x="3217100" y="2129050"/>
            <a:ext cx="24060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Note what you have done, what you have noticed, and measured .</a:t>
            </a:r>
            <a:endParaRPr sz="800">
              <a:solidFill>
                <a:schemeClr val="dk2"/>
              </a:solidFill>
              <a:latin typeface="Playfair Display"/>
              <a:ea typeface="Playfair Display"/>
              <a:cs typeface="Playfair Display"/>
              <a:sym typeface="Playfair Display"/>
            </a:endParaRPr>
          </a:p>
        </p:txBody>
      </p:sp>
      <p:sp>
        <p:nvSpPr>
          <p:cNvPr id="329" name="Google Shape;329;p32"/>
          <p:cNvSpPr/>
          <p:nvPr/>
        </p:nvSpPr>
        <p:spPr>
          <a:xfrm>
            <a:off x="3217100" y="3620650"/>
            <a:ext cx="24573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does your notes about what you did, noticed, and measured tell you? </a:t>
            </a:r>
            <a:endParaRPr>
              <a:solidFill>
                <a:schemeClr val="dk2"/>
              </a:solidFill>
              <a:latin typeface="Playfair Display"/>
              <a:ea typeface="Playfair Display"/>
              <a:cs typeface="Playfair Display"/>
              <a:sym typeface="Playfair Display"/>
            </a:endParaRPr>
          </a:p>
        </p:txBody>
      </p:sp>
      <p:sp>
        <p:nvSpPr>
          <p:cNvPr id="330" name="Google Shape;330;p32"/>
          <p:cNvSpPr txBox="1"/>
          <p:nvPr/>
        </p:nvSpPr>
        <p:spPr>
          <a:xfrm>
            <a:off x="3246800" y="2191650"/>
            <a:ext cx="2743500" cy="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Playfair Display"/>
              <a:ea typeface="Playfair Display"/>
              <a:cs typeface="Playfair Display"/>
              <a:sym typeface="Playfair Display"/>
            </a:endParaRPr>
          </a:p>
        </p:txBody>
      </p:sp>
      <p:sp>
        <p:nvSpPr>
          <p:cNvPr id="331" name="Google Shape;331;p32"/>
          <p:cNvSpPr/>
          <p:nvPr/>
        </p:nvSpPr>
        <p:spPr>
          <a:xfrm>
            <a:off x="2870293" y="1181825"/>
            <a:ext cx="423000" cy="4404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txBox="1"/>
          <p:nvPr/>
        </p:nvSpPr>
        <p:spPr>
          <a:xfrm>
            <a:off x="2759600" y="1268338"/>
            <a:ext cx="644400" cy="16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
                <a:latin typeface="Playfair Display"/>
                <a:ea typeface="Playfair Display"/>
                <a:cs typeface="Playfair Display"/>
                <a:sym typeface="Playfair Display"/>
              </a:rPr>
              <a:t> </a:t>
            </a:r>
            <a:r>
              <a:rPr lang="en" sz="500">
                <a:solidFill>
                  <a:schemeClr val="dk2"/>
                </a:solidFill>
                <a:latin typeface="Playfair Display"/>
                <a:ea typeface="Playfair Display"/>
                <a:cs typeface="Playfair Display"/>
                <a:sym typeface="Playfair Display"/>
              </a:rPr>
              <a:t>Implementing  Plan</a:t>
            </a:r>
            <a:endParaRPr sz="400">
              <a:solidFill>
                <a:schemeClr val="dk2"/>
              </a:solidFill>
              <a:latin typeface="Playfair Display"/>
              <a:ea typeface="Playfair Display"/>
              <a:cs typeface="Playfair Display"/>
              <a:sym typeface="Playfair Display"/>
            </a:endParaRPr>
          </a:p>
          <a:p>
            <a:pPr marL="0" lvl="0" indent="0" algn="ctr" rtl="0">
              <a:spcBef>
                <a:spcPts val="0"/>
              </a:spcBef>
              <a:spcAft>
                <a:spcPts val="0"/>
              </a:spcAft>
              <a:buNone/>
            </a:pPr>
            <a:endParaRPr sz="300">
              <a:latin typeface="Playfair Display"/>
              <a:ea typeface="Playfair Display"/>
              <a:cs typeface="Playfair Display"/>
              <a:sym typeface="Playfair Display"/>
            </a:endParaRPr>
          </a:p>
        </p:txBody>
      </p:sp>
      <p:sp>
        <p:nvSpPr>
          <p:cNvPr id="333" name="Google Shape;333;p32"/>
          <p:cNvSpPr/>
          <p:nvPr/>
        </p:nvSpPr>
        <p:spPr>
          <a:xfrm>
            <a:off x="2870300" y="2657078"/>
            <a:ext cx="423000" cy="3927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txBox="1"/>
          <p:nvPr/>
        </p:nvSpPr>
        <p:spPr>
          <a:xfrm>
            <a:off x="2831000" y="2657088"/>
            <a:ext cx="5016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Observing, Measuring, Recording</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latin typeface="Playfair Display"/>
              <a:ea typeface="Playfair Display"/>
              <a:cs typeface="Playfair Display"/>
              <a:sym typeface="Playfair Display"/>
            </a:endParaRPr>
          </a:p>
        </p:txBody>
      </p:sp>
      <p:sp>
        <p:nvSpPr>
          <p:cNvPr id="335" name="Google Shape;335;p32"/>
          <p:cNvSpPr/>
          <p:nvPr/>
        </p:nvSpPr>
        <p:spPr>
          <a:xfrm>
            <a:off x="2870300" y="4217966"/>
            <a:ext cx="423000" cy="3927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txBox="1"/>
          <p:nvPr/>
        </p:nvSpPr>
        <p:spPr>
          <a:xfrm>
            <a:off x="2728100" y="4228738"/>
            <a:ext cx="736200" cy="3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Analyzing and Interpreting</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solidFill>
                <a:schemeClr val="dk2"/>
              </a:solidFill>
              <a:latin typeface="Playfair Display"/>
              <a:ea typeface="Playfair Display"/>
              <a:cs typeface="Playfair Display"/>
              <a:sym typeface="Playfair Display"/>
            </a:endParaRPr>
          </a:p>
        </p:txBody>
      </p:sp>
      <p:sp>
        <p:nvSpPr>
          <p:cNvPr id="337" name="Google Shape;337;p32"/>
          <p:cNvSpPr/>
          <p:nvPr/>
        </p:nvSpPr>
        <p:spPr>
          <a:xfrm>
            <a:off x="6185200" y="646625"/>
            <a:ext cx="28029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did you learn about this problem, wondering, question? </a:t>
            </a:r>
            <a:endParaRPr sz="800">
              <a:solidFill>
                <a:schemeClr val="dk2"/>
              </a:solidFill>
              <a:latin typeface="Playfair Display"/>
              <a:ea typeface="Playfair Display"/>
              <a:cs typeface="Playfair Display"/>
              <a:sym typeface="Playfair Display"/>
            </a:endParaRPr>
          </a:p>
        </p:txBody>
      </p:sp>
      <p:sp>
        <p:nvSpPr>
          <p:cNvPr id="338" name="Google Shape;338;p32"/>
          <p:cNvSpPr/>
          <p:nvPr/>
        </p:nvSpPr>
        <p:spPr>
          <a:xfrm>
            <a:off x="6185200" y="2110175"/>
            <a:ext cx="28029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Were your first impressions correct? What did you learn? How can you use what you learned?</a:t>
            </a:r>
            <a:endParaRPr sz="800">
              <a:solidFill>
                <a:schemeClr val="dk2"/>
              </a:solidFill>
              <a:latin typeface="Playfair Display"/>
              <a:ea typeface="Playfair Display"/>
              <a:cs typeface="Playfair Display"/>
              <a:sym typeface="Playfair Display"/>
            </a:endParaRPr>
          </a:p>
        </p:txBody>
      </p:sp>
      <p:sp>
        <p:nvSpPr>
          <p:cNvPr id="339" name="Google Shape;339;p32"/>
          <p:cNvSpPr/>
          <p:nvPr/>
        </p:nvSpPr>
        <p:spPr>
          <a:xfrm>
            <a:off x="6185200" y="3573725"/>
            <a:ext cx="2802900" cy="1407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What steps did you take to solve your problem, wondering, question? What worked? What didn't?</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Clr>
                <a:schemeClr val="dk2"/>
              </a:buClr>
              <a:buSzPts val="1100"/>
              <a:buFont typeface="Arial"/>
              <a:buNone/>
            </a:pPr>
            <a:endParaRPr sz="800">
              <a:solidFill>
                <a:schemeClr val="dk2"/>
              </a:solidFill>
              <a:latin typeface="Playfair Display"/>
              <a:ea typeface="Playfair Display"/>
              <a:cs typeface="Playfair Display"/>
              <a:sym typeface="Playfair Display"/>
            </a:endParaRPr>
          </a:p>
        </p:txBody>
      </p:sp>
      <p:sp>
        <p:nvSpPr>
          <p:cNvPr id="340" name="Google Shape;340;p32"/>
          <p:cNvSpPr/>
          <p:nvPr/>
        </p:nvSpPr>
        <p:spPr>
          <a:xfrm>
            <a:off x="5841843" y="1148313"/>
            <a:ext cx="423000" cy="4404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txBox="1"/>
          <p:nvPr/>
        </p:nvSpPr>
        <p:spPr>
          <a:xfrm>
            <a:off x="5767600" y="1173538"/>
            <a:ext cx="571500" cy="16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Concluding and Applying</a:t>
            </a:r>
            <a:endParaRPr sz="500">
              <a:latin typeface="Playfair Display"/>
              <a:ea typeface="Playfair Display"/>
              <a:cs typeface="Playfair Display"/>
              <a:sym typeface="Playfair Display"/>
            </a:endParaRPr>
          </a:p>
        </p:txBody>
      </p:sp>
      <p:sp>
        <p:nvSpPr>
          <p:cNvPr id="342" name="Google Shape;342;p32"/>
          <p:cNvSpPr txBox="1"/>
          <p:nvPr/>
        </p:nvSpPr>
        <p:spPr>
          <a:xfrm>
            <a:off x="5602900" y="4174463"/>
            <a:ext cx="736200" cy="3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Demonstrating Scientific and Technological Attitudes</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solidFill>
                <a:schemeClr val="dk2"/>
              </a:solidFill>
              <a:latin typeface="Playfair Display"/>
              <a:ea typeface="Playfair Display"/>
              <a:cs typeface="Playfair Display"/>
              <a:sym typeface="Playfair Display"/>
            </a:endParaRPr>
          </a:p>
        </p:txBody>
      </p:sp>
      <p:sp>
        <p:nvSpPr>
          <p:cNvPr id="343" name="Google Shape;343;p32"/>
          <p:cNvSpPr/>
          <p:nvPr/>
        </p:nvSpPr>
        <p:spPr>
          <a:xfrm>
            <a:off x="5841850" y="2635653"/>
            <a:ext cx="423000" cy="3927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txBox="1"/>
          <p:nvPr/>
        </p:nvSpPr>
        <p:spPr>
          <a:xfrm>
            <a:off x="5791700" y="2708563"/>
            <a:ext cx="5016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500">
                <a:solidFill>
                  <a:schemeClr val="dk2"/>
                </a:solidFill>
                <a:latin typeface="Playfair Display"/>
                <a:ea typeface="Playfair Display"/>
                <a:cs typeface="Playfair Display"/>
                <a:sym typeface="Playfair Display"/>
              </a:rPr>
              <a:t>Reflecting </a:t>
            </a:r>
            <a:endParaRPr sz="5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500">
              <a:solidFill>
                <a:schemeClr val="dk2"/>
              </a:solidFill>
              <a:latin typeface="Playfair Display"/>
              <a:ea typeface="Playfair Display"/>
              <a:cs typeface="Playfair Display"/>
              <a:sym typeface="Playfair Display"/>
            </a:endParaRPr>
          </a:p>
        </p:txBody>
      </p:sp>
      <p:sp>
        <p:nvSpPr>
          <p:cNvPr id="345" name="Google Shape;345;p32"/>
          <p:cNvSpPr/>
          <p:nvPr/>
        </p:nvSpPr>
        <p:spPr>
          <a:xfrm>
            <a:off x="5731050" y="4138026"/>
            <a:ext cx="501600" cy="465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txBox="1"/>
          <p:nvPr/>
        </p:nvSpPr>
        <p:spPr>
          <a:xfrm>
            <a:off x="2532300" y="4974075"/>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347" name="Google Shape;347;p32"/>
          <p:cNvSpPr txBox="1"/>
          <p:nvPr/>
        </p:nvSpPr>
        <p:spPr>
          <a:xfrm>
            <a:off x="26000" y="334213"/>
            <a:ext cx="8666400" cy="2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Using the Scientific inquiry loop and the graphic organizer below answer the question, fill out as you go :</a:t>
            </a:r>
            <a:endParaRPr>
              <a:latin typeface="Playfair Display"/>
              <a:ea typeface="Playfair Display"/>
              <a:cs typeface="Playfair Display"/>
              <a:sym typeface="Playfair Display"/>
            </a:endParaRPr>
          </a:p>
        </p:txBody>
      </p:sp>
      <p:sp>
        <p:nvSpPr>
          <p:cNvPr id="348" name="Google Shape;348;p32"/>
          <p:cNvSpPr txBox="1"/>
          <p:nvPr/>
        </p:nvSpPr>
        <p:spPr>
          <a:xfrm>
            <a:off x="8120100" y="4928750"/>
            <a:ext cx="1023900" cy="1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Teacher resource</a:t>
            </a:r>
            <a:endParaRPr sz="8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3900" y="0"/>
            <a:ext cx="2847600" cy="7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KWL on Structures:</a:t>
            </a:r>
            <a:endParaRPr/>
          </a:p>
        </p:txBody>
      </p:sp>
      <p:sp>
        <p:nvSpPr>
          <p:cNvPr id="70" name="Google Shape;70;p15"/>
          <p:cNvSpPr txBox="1"/>
          <p:nvPr/>
        </p:nvSpPr>
        <p:spPr>
          <a:xfrm>
            <a:off x="317800" y="786150"/>
            <a:ext cx="2164200" cy="41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800">
                <a:latin typeface="Playfair Display"/>
                <a:ea typeface="Playfair Display"/>
                <a:cs typeface="Playfair Display"/>
                <a:sym typeface="Playfair Display"/>
              </a:rPr>
              <a:t>K</a:t>
            </a:r>
            <a:endParaRPr sz="8800">
              <a:latin typeface="Playfair Display"/>
              <a:ea typeface="Playfair Display"/>
              <a:cs typeface="Playfair Display"/>
              <a:sym typeface="Playfair Display"/>
            </a:endParaRPr>
          </a:p>
          <a:p>
            <a:pPr marL="0" lvl="0" indent="0" algn="l" rtl="0">
              <a:spcBef>
                <a:spcPts val="0"/>
              </a:spcBef>
              <a:spcAft>
                <a:spcPts val="0"/>
              </a:spcAft>
              <a:buNone/>
            </a:pPr>
            <a:r>
              <a:rPr lang="en" sz="8800">
                <a:latin typeface="Playfair Display"/>
                <a:ea typeface="Playfair Display"/>
                <a:cs typeface="Playfair Display"/>
                <a:sym typeface="Playfair Display"/>
              </a:rPr>
              <a:t>W</a:t>
            </a:r>
            <a:endParaRPr sz="8800">
              <a:latin typeface="Playfair Display"/>
              <a:ea typeface="Playfair Display"/>
              <a:cs typeface="Playfair Display"/>
              <a:sym typeface="Playfair Display"/>
            </a:endParaRPr>
          </a:p>
          <a:p>
            <a:pPr marL="0" lvl="0" indent="0" algn="l" rtl="0">
              <a:spcBef>
                <a:spcPts val="0"/>
              </a:spcBef>
              <a:spcAft>
                <a:spcPts val="0"/>
              </a:spcAft>
              <a:buNone/>
            </a:pPr>
            <a:r>
              <a:rPr lang="en" sz="8800">
                <a:latin typeface="Playfair Display"/>
                <a:ea typeface="Playfair Display"/>
                <a:cs typeface="Playfair Display"/>
                <a:sym typeface="Playfair Display"/>
              </a:rPr>
              <a:t>L</a:t>
            </a:r>
            <a:endParaRPr sz="8800">
              <a:latin typeface="Playfair Display"/>
              <a:ea typeface="Playfair Display"/>
              <a:cs typeface="Playfair Display"/>
              <a:sym typeface="Playfair Display"/>
            </a:endParaRPr>
          </a:p>
        </p:txBody>
      </p:sp>
      <p:sp>
        <p:nvSpPr>
          <p:cNvPr id="71" name="Google Shape;71;p15"/>
          <p:cNvSpPr/>
          <p:nvPr/>
        </p:nvSpPr>
        <p:spPr>
          <a:xfrm>
            <a:off x="1471975" y="830050"/>
            <a:ext cx="2032200" cy="1411500"/>
          </a:xfrm>
          <a:prstGeom prst="rightArrow">
            <a:avLst>
              <a:gd name="adj1" fmla="val 50000"/>
              <a:gd name="adj2" fmla="val 77202"/>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471975" y="2241550"/>
            <a:ext cx="2032200" cy="1411500"/>
          </a:xfrm>
          <a:prstGeom prst="rightArrow">
            <a:avLst>
              <a:gd name="adj1" fmla="val 50000"/>
              <a:gd name="adj2" fmla="val 77202"/>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471975" y="3629850"/>
            <a:ext cx="2032200" cy="1411500"/>
          </a:xfrm>
          <a:prstGeom prst="rightArrow">
            <a:avLst>
              <a:gd name="adj1" fmla="val 50000"/>
              <a:gd name="adj2" fmla="val 77202"/>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p:nvPr/>
        </p:nvSpPr>
        <p:spPr>
          <a:xfrm>
            <a:off x="1540950" y="121270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What I know </a:t>
            </a:r>
            <a:endParaRPr>
              <a:latin typeface="Playfair Display"/>
              <a:ea typeface="Playfair Display"/>
              <a:cs typeface="Playfair Display"/>
              <a:sym typeface="Playfair Display"/>
            </a:endParaRPr>
          </a:p>
        </p:txBody>
      </p:sp>
      <p:sp>
        <p:nvSpPr>
          <p:cNvPr id="75" name="Google Shape;75;p15"/>
          <p:cNvSpPr txBox="1"/>
          <p:nvPr/>
        </p:nvSpPr>
        <p:spPr>
          <a:xfrm>
            <a:off x="1511425" y="263465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wonder?</a:t>
            </a:r>
            <a:endParaRPr>
              <a:latin typeface="Playfair Display"/>
              <a:ea typeface="Playfair Display"/>
              <a:cs typeface="Playfair Display"/>
              <a:sym typeface="Playfair Display"/>
            </a:endParaRPr>
          </a:p>
        </p:txBody>
      </p:sp>
      <p:sp>
        <p:nvSpPr>
          <p:cNvPr id="76" name="Google Shape;76;p15"/>
          <p:cNvSpPr txBox="1"/>
          <p:nvPr/>
        </p:nvSpPr>
        <p:spPr>
          <a:xfrm>
            <a:off x="1511425" y="403455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learned</a:t>
            </a:r>
            <a:endParaRPr>
              <a:latin typeface="Playfair Display"/>
              <a:ea typeface="Playfair Display"/>
              <a:cs typeface="Playfair Display"/>
              <a:sym typeface="Playfair Display"/>
            </a:endParaRPr>
          </a:p>
        </p:txBody>
      </p:sp>
      <p:sp>
        <p:nvSpPr>
          <p:cNvPr id="77" name="Google Shape;77;p15"/>
          <p:cNvSpPr txBox="1"/>
          <p:nvPr/>
        </p:nvSpPr>
        <p:spPr>
          <a:xfrm>
            <a:off x="2713950" y="18250"/>
            <a:ext cx="6430200" cy="7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100">
                <a:solidFill>
                  <a:schemeClr val="dk2"/>
                </a:solidFill>
                <a:latin typeface="Be Vietnam"/>
                <a:ea typeface="Be Vietnam"/>
                <a:cs typeface="Be Vietnam"/>
                <a:sym typeface="Be Vietnam"/>
              </a:rPr>
              <a:t>In the Know box list all the things you already know about Structures.</a:t>
            </a:r>
            <a:endParaRPr sz="1100">
              <a:solidFill>
                <a:schemeClr val="dk2"/>
              </a:solidFill>
              <a:latin typeface="Be Vietnam"/>
              <a:ea typeface="Be Vietnam"/>
              <a:cs typeface="Be Vietnam"/>
              <a:sym typeface="Be Vietnam"/>
            </a:endParaRPr>
          </a:p>
          <a:p>
            <a:pPr marL="0" lvl="0" indent="0" algn="l" rtl="0">
              <a:spcBef>
                <a:spcPts val="0"/>
              </a:spcBef>
              <a:spcAft>
                <a:spcPts val="0"/>
              </a:spcAft>
              <a:buClr>
                <a:schemeClr val="dk2"/>
              </a:buClr>
              <a:buSzPts val="1100"/>
              <a:buFont typeface="Arial"/>
              <a:buNone/>
            </a:pPr>
            <a:r>
              <a:rPr lang="en" sz="1100">
                <a:solidFill>
                  <a:schemeClr val="dk2"/>
                </a:solidFill>
                <a:latin typeface="Be Vietnam"/>
                <a:ea typeface="Be Vietnam"/>
                <a:cs typeface="Be Vietnam"/>
                <a:sym typeface="Be Vietnam"/>
              </a:rPr>
              <a:t>In the Wonder box write down any questions you have about Structures. What is something you want to learn about?  Leave the L box for the end of the lesson! </a:t>
            </a:r>
            <a:endParaRPr>
              <a:latin typeface="Playfair Display"/>
              <a:ea typeface="Playfair Display"/>
              <a:cs typeface="Playfair Display"/>
              <a:sym typeface="Playfair Display"/>
            </a:endParaRPr>
          </a:p>
        </p:txBody>
      </p:sp>
      <p:sp>
        <p:nvSpPr>
          <p:cNvPr id="78" name="Google Shape;78;p15"/>
          <p:cNvSpPr txBox="1"/>
          <p:nvPr/>
        </p:nvSpPr>
        <p:spPr>
          <a:xfrm>
            <a:off x="4062525" y="72970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know about Structures…</a:t>
            </a:r>
            <a:endParaRPr>
              <a:latin typeface="Playfair Display"/>
              <a:ea typeface="Playfair Display"/>
              <a:cs typeface="Playfair Display"/>
              <a:sym typeface="Playfair Display"/>
            </a:endParaRPr>
          </a:p>
        </p:txBody>
      </p:sp>
      <p:sp>
        <p:nvSpPr>
          <p:cNvPr id="79" name="Google Shape;79;p15"/>
          <p:cNvSpPr txBox="1"/>
          <p:nvPr/>
        </p:nvSpPr>
        <p:spPr>
          <a:xfrm>
            <a:off x="4062525" y="211260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wonder…</a:t>
            </a:r>
            <a:endParaRPr>
              <a:latin typeface="Playfair Display"/>
              <a:ea typeface="Playfair Display"/>
              <a:cs typeface="Playfair Display"/>
              <a:sym typeface="Playfair Display"/>
            </a:endParaRPr>
          </a:p>
        </p:txBody>
      </p:sp>
      <p:sp>
        <p:nvSpPr>
          <p:cNvPr id="80" name="Google Shape;80;p15"/>
          <p:cNvSpPr txBox="1"/>
          <p:nvPr/>
        </p:nvSpPr>
        <p:spPr>
          <a:xfrm>
            <a:off x="4062525" y="3499625"/>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learned…</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69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strongest structure is made of: </a:t>
            </a:r>
            <a:endParaRPr/>
          </a:p>
        </p:txBody>
      </p:sp>
      <p:sp>
        <p:nvSpPr>
          <p:cNvPr id="86" name="Google Shape;86;p16"/>
          <p:cNvSpPr txBox="1">
            <a:spLocks noGrp="1"/>
          </p:cNvSpPr>
          <p:nvPr>
            <p:ph type="body" idx="1"/>
          </p:nvPr>
        </p:nvSpPr>
        <p:spPr>
          <a:xfrm>
            <a:off x="6900" y="918600"/>
            <a:ext cx="4286700" cy="181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wood</a:t>
            </a:r>
            <a:endParaRPr sz="1400"/>
          </a:p>
          <a:p>
            <a:pPr marL="457200" lvl="0" indent="-317500" algn="l" rtl="0">
              <a:spcBef>
                <a:spcPts val="0"/>
              </a:spcBef>
              <a:spcAft>
                <a:spcPts val="0"/>
              </a:spcAft>
              <a:buSzPts val="1400"/>
              <a:buChar char="❏"/>
            </a:pPr>
            <a:r>
              <a:rPr lang="en" sz="1400"/>
              <a:t>plastic</a:t>
            </a:r>
            <a:endParaRPr sz="1400"/>
          </a:p>
          <a:p>
            <a:pPr marL="457200" lvl="0" indent="-317500" algn="l" rtl="0">
              <a:spcBef>
                <a:spcPts val="0"/>
              </a:spcBef>
              <a:spcAft>
                <a:spcPts val="0"/>
              </a:spcAft>
              <a:buSzPts val="1400"/>
              <a:buChar char="❏"/>
            </a:pPr>
            <a:r>
              <a:rPr lang="en" sz="1400"/>
              <a:t>paper</a:t>
            </a:r>
            <a:endParaRPr sz="1400"/>
          </a:p>
          <a:p>
            <a:pPr marL="457200" lvl="0" indent="-317500" algn="l" rtl="0">
              <a:spcBef>
                <a:spcPts val="0"/>
              </a:spcBef>
              <a:spcAft>
                <a:spcPts val="0"/>
              </a:spcAft>
              <a:buSzPts val="1400"/>
              <a:buChar char="❏"/>
            </a:pPr>
            <a:r>
              <a:rPr lang="en" sz="1400"/>
              <a:t>cardboard</a:t>
            </a:r>
            <a:endParaRPr sz="1400"/>
          </a:p>
          <a:p>
            <a:pPr marL="457200" lvl="0" indent="-317500" algn="l" rtl="0">
              <a:spcBef>
                <a:spcPts val="0"/>
              </a:spcBef>
              <a:spcAft>
                <a:spcPts val="0"/>
              </a:spcAft>
              <a:buSzPts val="1400"/>
              <a:buChar char="❏"/>
            </a:pPr>
            <a:r>
              <a:rPr lang="en" sz="1400"/>
              <a:t>polystyrene foam…</a:t>
            </a:r>
            <a:endParaRPr sz="1400"/>
          </a:p>
          <a:p>
            <a:pPr marL="0" lvl="0" indent="0" algn="l" rtl="0">
              <a:spcBef>
                <a:spcPts val="1600"/>
              </a:spcBef>
              <a:spcAft>
                <a:spcPts val="0"/>
              </a:spcAft>
              <a:buNone/>
            </a:pPr>
            <a:r>
              <a:rPr lang="en" sz="1400"/>
              <a:t>I think this because… </a:t>
            </a:r>
            <a:endParaRPr sz="1400"/>
          </a:p>
          <a:p>
            <a:pPr marL="457200" lvl="0" indent="0" algn="l" rtl="0">
              <a:spcBef>
                <a:spcPts val="1600"/>
              </a:spcBef>
              <a:spcAft>
                <a:spcPts val="1600"/>
              </a:spcAft>
              <a:buNone/>
            </a:pPr>
            <a:endParaRPr/>
          </a:p>
        </p:txBody>
      </p:sp>
      <p:sp>
        <p:nvSpPr>
          <p:cNvPr id="87" name="Google Shape;87;p16"/>
          <p:cNvSpPr txBox="1">
            <a:spLocks noGrp="1"/>
          </p:cNvSpPr>
          <p:nvPr>
            <p:ph type="title"/>
          </p:nvPr>
        </p:nvSpPr>
        <p:spPr>
          <a:xfrm>
            <a:off x="115600" y="283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can build a tower 30 cm tall using marshmallows and toothpicks and it will not fall over. </a:t>
            </a:r>
            <a:endParaRPr/>
          </a:p>
        </p:txBody>
      </p:sp>
      <p:sp>
        <p:nvSpPr>
          <p:cNvPr id="88" name="Google Shape;88;p16"/>
          <p:cNvSpPr txBox="1"/>
          <p:nvPr/>
        </p:nvSpPr>
        <p:spPr>
          <a:xfrm>
            <a:off x="0" y="4084375"/>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a:solidFill>
                  <a:schemeClr val="dk2"/>
                </a:solidFill>
                <a:latin typeface="Barlow Light"/>
                <a:ea typeface="Barlow Light"/>
                <a:cs typeface="Barlow Light"/>
                <a:sym typeface="Barlow Light"/>
              </a:rPr>
              <a:t>Place an arrow anywhere on the number line to indicate your initial thinking.</a:t>
            </a:r>
            <a:endParaRPr sz="1000">
              <a:latin typeface="Playfair Display"/>
              <a:ea typeface="Playfair Display"/>
              <a:cs typeface="Playfair Display"/>
              <a:sym typeface="Playfair Display"/>
            </a:endParaRPr>
          </a:p>
        </p:txBody>
      </p:sp>
      <p:grpSp>
        <p:nvGrpSpPr>
          <p:cNvPr id="89" name="Google Shape;89;p16"/>
          <p:cNvGrpSpPr/>
          <p:nvPr/>
        </p:nvGrpSpPr>
        <p:grpSpPr>
          <a:xfrm>
            <a:off x="1872800" y="4777150"/>
            <a:ext cx="5265413" cy="229200"/>
            <a:chOff x="1877650" y="4493200"/>
            <a:chExt cx="5265413" cy="229200"/>
          </a:xfrm>
        </p:grpSpPr>
        <p:cxnSp>
          <p:nvCxnSpPr>
            <p:cNvPr id="90" name="Google Shape;90;p16"/>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91" name="Google Shape;91;p16"/>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Impossible</a:t>
              </a:r>
              <a:endParaRPr sz="900">
                <a:latin typeface="Playfair Display"/>
                <a:ea typeface="Playfair Display"/>
                <a:cs typeface="Playfair Display"/>
                <a:sym typeface="Playfair Display"/>
              </a:endParaRPr>
            </a:p>
          </p:txBody>
        </p:sp>
        <p:sp>
          <p:nvSpPr>
            <p:cNvPr id="102" name="Google Shape;102;p16"/>
            <p:cNvSpPr txBox="1"/>
            <p:nvPr/>
          </p:nvSpPr>
          <p:spPr>
            <a:xfrm>
              <a:off x="4054688" y="45139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Possible</a:t>
              </a:r>
              <a:endParaRPr sz="900">
                <a:latin typeface="Playfair Display"/>
                <a:ea typeface="Playfair Display"/>
                <a:cs typeface="Playfair Display"/>
                <a:sym typeface="Playfair Display"/>
              </a:endParaRPr>
            </a:p>
          </p:txBody>
        </p:sp>
        <p:sp>
          <p:nvSpPr>
            <p:cNvPr id="103" name="Google Shape;103;p16"/>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104" name="Google Shape;104;p16"/>
          <p:cNvSpPr txBox="1"/>
          <p:nvPr/>
        </p:nvSpPr>
        <p:spPr>
          <a:xfrm>
            <a:off x="4479225" y="918600"/>
            <a:ext cx="4369500" cy="19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05" name="Google Shape;105;p16"/>
          <p:cNvSpPr txBox="1"/>
          <p:nvPr/>
        </p:nvSpPr>
        <p:spPr>
          <a:xfrm>
            <a:off x="4293600" y="573575"/>
            <a:ext cx="2446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My answer…..</a:t>
            </a:r>
            <a:endParaRPr>
              <a:latin typeface="Playfair Display"/>
              <a:ea typeface="Playfair Display"/>
              <a:cs typeface="Playfair Display"/>
              <a:sym typeface="Playfair Display"/>
            </a:endParaRPr>
          </a:p>
        </p:txBody>
      </p:sp>
      <p:sp>
        <p:nvSpPr>
          <p:cNvPr id="106" name="Google Shape;106;p16"/>
          <p:cNvSpPr/>
          <p:nvPr/>
        </p:nvSpPr>
        <p:spPr>
          <a:xfrm>
            <a:off x="69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txBox="1"/>
          <p:nvPr/>
        </p:nvSpPr>
        <p:spPr>
          <a:xfrm>
            <a:off x="69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108" name="Google Shape;108;p16"/>
          <p:cNvSpPr txBox="1"/>
          <p:nvPr/>
        </p:nvSpPr>
        <p:spPr>
          <a:xfrm>
            <a:off x="2468100" y="4936450"/>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93425" y="1054150"/>
            <a:ext cx="312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Scientific Inquiry</a:t>
            </a:r>
            <a:r>
              <a:rPr lang="en" sz="3200"/>
              <a:t> </a:t>
            </a:r>
            <a:endParaRPr sz="3200"/>
          </a:p>
        </p:txBody>
      </p:sp>
      <p:sp>
        <p:nvSpPr>
          <p:cNvPr id="114" name="Google Shape;114;p17"/>
          <p:cNvSpPr/>
          <p:nvPr/>
        </p:nvSpPr>
        <p:spPr>
          <a:xfrm>
            <a:off x="2437875" y="4072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3369675" y="6517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3997775" y="147165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4125975" y="237660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3691875" y="31941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2816025" y="362795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1827025" y="3627950"/>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1070725" y="30380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647128" y="1897204"/>
            <a:ext cx="1005600" cy="901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p:nvPr/>
        </p:nvSpPr>
        <p:spPr>
          <a:xfrm>
            <a:off x="2437875" y="5759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124" name="Google Shape;124;p17"/>
          <p:cNvSpPr txBox="1"/>
          <p:nvPr/>
        </p:nvSpPr>
        <p:spPr>
          <a:xfrm>
            <a:off x="3369675" y="8128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125" name="Google Shape;125;p17"/>
          <p:cNvSpPr txBox="1"/>
          <p:nvPr/>
        </p:nvSpPr>
        <p:spPr>
          <a:xfrm>
            <a:off x="3997775" y="167460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126" name="Google Shape;126;p17"/>
          <p:cNvSpPr txBox="1"/>
          <p:nvPr/>
        </p:nvSpPr>
        <p:spPr>
          <a:xfrm>
            <a:off x="4040025" y="253635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127" name="Google Shape;127;p17"/>
          <p:cNvSpPr txBox="1"/>
          <p:nvPr/>
        </p:nvSpPr>
        <p:spPr>
          <a:xfrm>
            <a:off x="3691875" y="32327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128" name="Google Shape;128;p17"/>
          <p:cNvSpPr txBox="1"/>
          <p:nvPr/>
        </p:nvSpPr>
        <p:spPr>
          <a:xfrm>
            <a:off x="2816025" y="362795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129" name="Google Shape;129;p17"/>
          <p:cNvSpPr txBox="1"/>
          <p:nvPr/>
        </p:nvSpPr>
        <p:spPr>
          <a:xfrm>
            <a:off x="1827025" y="36685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130" name="Google Shape;130;p17"/>
          <p:cNvSpPr txBox="1"/>
          <p:nvPr/>
        </p:nvSpPr>
        <p:spPr>
          <a:xfrm>
            <a:off x="1070725" y="3232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131" name="Google Shape;131;p17"/>
          <p:cNvSpPr txBox="1"/>
          <p:nvPr/>
        </p:nvSpPr>
        <p:spPr>
          <a:xfrm>
            <a:off x="647125" y="2048450"/>
            <a:ext cx="1005600" cy="9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Demonstrating Scientific and Technological Attitudes</a:t>
            </a:r>
            <a:endParaRPr sz="700">
              <a:latin typeface="Playfair Display"/>
              <a:ea typeface="Playfair Display"/>
              <a:cs typeface="Playfair Display"/>
              <a:sym typeface="Playfair Display"/>
            </a:endParaRPr>
          </a:p>
        </p:txBody>
      </p:sp>
      <p:pic>
        <p:nvPicPr>
          <p:cNvPr id="132" name="Google Shape;132;p17"/>
          <p:cNvPicPr preferRelativeResize="0"/>
          <p:nvPr/>
        </p:nvPicPr>
        <p:blipFill>
          <a:blip r:embed="rId3">
            <a:alphaModFix/>
          </a:blip>
          <a:stretch>
            <a:fillRect/>
          </a:stretch>
        </p:blipFill>
        <p:spPr>
          <a:xfrm>
            <a:off x="5479638" y="920625"/>
            <a:ext cx="3435725" cy="2854650"/>
          </a:xfrm>
          <a:prstGeom prst="rect">
            <a:avLst/>
          </a:prstGeom>
          <a:noFill/>
          <a:ln>
            <a:noFill/>
          </a:ln>
        </p:spPr>
      </p:pic>
      <p:sp>
        <p:nvSpPr>
          <p:cNvPr id="133" name="Google Shape;133;p17"/>
          <p:cNvSpPr txBox="1"/>
          <p:nvPr/>
        </p:nvSpPr>
        <p:spPr>
          <a:xfrm>
            <a:off x="6208250" y="3966950"/>
            <a:ext cx="1978500" cy="1272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r>
              <a:rPr lang="en" sz="600" b="1" dirty="0">
                <a:solidFill>
                  <a:schemeClr val="dk2"/>
                </a:solidFill>
              </a:rPr>
              <a:t>Image: https://pixy.org/4592163/</a:t>
            </a:r>
            <a:endParaRPr sz="600" b="1" dirty="0">
              <a:solidFill>
                <a:schemeClr val="dk2"/>
              </a:solidFill>
            </a:endParaRPr>
          </a:p>
          <a:p>
            <a:pPr marL="0" lvl="0" indent="0" algn="l" rtl="0">
              <a:spcBef>
                <a:spcPts val="1200"/>
              </a:spcBef>
              <a:spcAft>
                <a:spcPts val="0"/>
              </a:spcAft>
              <a:buNone/>
            </a:pPr>
            <a:endParaRPr sz="1000" dirty="0">
              <a:solidFill>
                <a:schemeClr val="dk2"/>
              </a:solidFill>
              <a:latin typeface="Barlow Light"/>
              <a:ea typeface="Barlow Light"/>
              <a:cs typeface="Barlow Light"/>
              <a:sym typeface="Barlow Light"/>
            </a:endParaRPr>
          </a:p>
        </p:txBody>
      </p:sp>
      <p:sp>
        <p:nvSpPr>
          <p:cNvPr id="134" name="Google Shape;134;p17"/>
          <p:cNvSpPr/>
          <p:nvPr/>
        </p:nvSpPr>
        <p:spPr>
          <a:xfrm rot="3094757">
            <a:off x="3983136" y="1198818"/>
            <a:ext cx="348067" cy="283364"/>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rot="4994643">
            <a:off x="4361736" y="2142039"/>
            <a:ext cx="283066" cy="230522"/>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rot="7158489">
            <a:off x="4212151" y="3043555"/>
            <a:ext cx="283142" cy="23048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rot="8687645">
            <a:off x="3535628" y="3750737"/>
            <a:ext cx="283079" cy="23055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rot="-10354430">
            <a:off x="2553119" y="3961308"/>
            <a:ext cx="283175" cy="230521"/>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rot="-8588535">
            <a:off x="1580925" y="3629349"/>
            <a:ext cx="283080" cy="23058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rot="-6408231">
            <a:off x="1080418" y="2817956"/>
            <a:ext cx="283297" cy="230626"/>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4404315">
            <a:off x="1080277" y="1682640"/>
            <a:ext cx="283613" cy="23065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142" name="Google Shape;142;p17"/>
          <p:cNvSpPr txBox="1"/>
          <p:nvPr/>
        </p:nvSpPr>
        <p:spPr>
          <a:xfrm>
            <a:off x="2223975" y="4305950"/>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143" name="Google Shape;143;p17"/>
          <p:cNvSpPr/>
          <p:nvPr/>
        </p:nvSpPr>
        <p:spPr>
          <a:xfrm rot="1451706">
            <a:off x="3184885" y="672925"/>
            <a:ext cx="240091" cy="19537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9715978">
            <a:off x="3092023" y="316763"/>
            <a:ext cx="650051" cy="19533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txBox="1"/>
          <p:nvPr/>
        </p:nvSpPr>
        <p:spPr>
          <a:xfrm>
            <a:off x="3734725" y="-14900"/>
            <a:ext cx="50805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layfair Display"/>
                <a:ea typeface="Playfair Display"/>
                <a:cs typeface="Playfair Display"/>
                <a:sym typeface="Playfair Display"/>
              </a:rPr>
              <a:t>These bubbles are placed on the following slides to indicate where you are in the Scientific Inquiry Cycle. Match the bubble to the steps in the graphic organizer on the next slide. </a:t>
            </a:r>
            <a:endParaRPr sz="1200">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8"/>
          <p:cNvSpPr txBox="1"/>
          <p:nvPr/>
        </p:nvSpPr>
        <p:spPr>
          <a:xfrm>
            <a:off x="321475" y="112027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1" name="Google Shape;151;p18"/>
          <p:cNvSpPr txBox="1"/>
          <p:nvPr/>
        </p:nvSpPr>
        <p:spPr>
          <a:xfrm>
            <a:off x="321475" y="251002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2" name="Google Shape;152;p18"/>
          <p:cNvSpPr txBox="1"/>
          <p:nvPr/>
        </p:nvSpPr>
        <p:spPr>
          <a:xfrm>
            <a:off x="321475" y="406477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3" name="Google Shape;153;p18"/>
          <p:cNvSpPr txBox="1"/>
          <p:nvPr/>
        </p:nvSpPr>
        <p:spPr>
          <a:xfrm>
            <a:off x="3195150" y="112027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4" name="Google Shape;154;p18"/>
          <p:cNvSpPr txBox="1"/>
          <p:nvPr/>
        </p:nvSpPr>
        <p:spPr>
          <a:xfrm>
            <a:off x="3195150" y="3942400"/>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5" name="Google Shape;155;p18"/>
          <p:cNvSpPr txBox="1"/>
          <p:nvPr/>
        </p:nvSpPr>
        <p:spPr>
          <a:xfrm>
            <a:off x="6474625" y="112027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6" name="Google Shape;156;p18"/>
          <p:cNvSpPr txBox="1"/>
          <p:nvPr/>
        </p:nvSpPr>
        <p:spPr>
          <a:xfrm>
            <a:off x="6474625" y="251002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7" name="Google Shape;157;p18"/>
          <p:cNvSpPr txBox="1"/>
          <p:nvPr/>
        </p:nvSpPr>
        <p:spPr>
          <a:xfrm>
            <a:off x="6474625" y="4064775"/>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58" name="Google Shape;158;p18"/>
          <p:cNvSpPr txBox="1"/>
          <p:nvPr/>
        </p:nvSpPr>
        <p:spPr>
          <a:xfrm>
            <a:off x="3195150" y="2571750"/>
            <a:ext cx="24255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is a structure?</a:t>
            </a:r>
            <a:endParaRPr/>
          </a:p>
        </p:txBody>
      </p:sp>
      <p:pic>
        <p:nvPicPr>
          <p:cNvPr id="164" name="Google Shape;164;p19" descr="#Structures  #Naturalstructures #Manmade structures #Types of structures #Functions of structures &#10;Our young ones can learn about the following by watching this short educative video:&#10;• What are the structures?&#10;• Various types of structures around us?&#10;• What are natural structures?&#10;• What are man-made structures?&#10;• Examples of structures around us?&#10;• Functions of structures?&#10;&#10;You can watch all the related videos, links are given below:-&#10;&#10;Structures – Examples of useful structures in our daily life| Fasteners&#10;https://youtu.be/N2tAl4dzOAk&#10;&#10;Different materials, objects, and their properties&#10;https://youtu.be/DjG3hi001SM&#10;&#10;I hope you enjoyed watching the video along with your kids.&#10;If you want to learn any topic, please free to write to us, we will upload the video to help you out as soon as possible.&#10;We can also create a customized u tube playlist for the topics you want to learn.&#10;Your feedback is important to us.&#10;&#10;Stay connected with us:&#10;tutwayhelpdesk@gmail.com&#10;YouTube: https://www.youtube.com/channel/UCL-KeqwBmYvEBpAiUOmkIQw&#10;Facebook: https://www.facebook.com/tutway/&#10;https://www.tutway.com/&#10;About us:&#10;Welcome to Tutway.&#10;A unique platform where learning is fun.&#10;Now there is no distinction between kids’ fun time and study time.&#10;At Tutway, we believe in a very simple idea that audio-visual learning is the most effective tool for grasping knowledge. Many researchers have proven that kids learn a lot by playing interactive games and watching audio-visual animated lessons as compared to reading from books.&#10;&#10;That's when Tutway comes to the rescue.&#10;Tutway is a supplementary education program where kids can learn at their own pace. The students can watch animated videos that are so meticulously made that they can understand even the most complex concepts very easily. There is a question bank at the end of each video where students can answer those questions multiple times and test whether they have grasped knowledge completely or not.&#10;We have information systems embedded in the program where parents can monitor real-time performance of their kids and get up to date information about their performance, including quizzes attempted and the marks got in each quiz, both in tabular and graphical formats. Regular reports are e-mailed to the parents so that the parents can analyze their kids’ performance.&#10;If we want to learn high-level concepts, we should have a clear understanding of the basic concepts. For instance, if kids don't know about addition and subtraction, they cannot do multiplication, and if they don't know about multiplication, they cannot do division, and if they don't have knowledge of these four basic operations, Algebra cannot be done by them, and it goes on and on.&#10;The same applies to the English language if kids don't have sound knowledge of grammar and vocabulary; it becomes extremely difficult for them to have their communication skills.&#10;Knowledge of the scientific concepts is also required for observing physical, chemical, biological phenomena happening all around us.&#10;That is why; Tutway has thousands of animated videos on Maths, English, and Science to clear the basics of these subjects. It perfectly suits most of the educational needs of most of the students, regardless of their learning abilities.&#10;So hurry up, download the Tutway app and book a free demo class to make education interactive and fun experience." title="Structures -Types - Examples -Functions | Science | Grade - 3,4 | TutWay |">
            <a:hlinkClick r:id="rId3"/>
          </p:cNvPr>
          <p:cNvPicPr preferRelativeResize="0"/>
          <p:nvPr/>
        </p:nvPicPr>
        <p:blipFill>
          <a:blip r:embed="rId4">
            <a:alphaModFix/>
          </a:blip>
          <a:stretch>
            <a:fillRect/>
          </a:stretch>
        </p:blipFill>
        <p:spPr>
          <a:xfrm>
            <a:off x="218900" y="1132825"/>
            <a:ext cx="5567800" cy="2990500"/>
          </a:xfrm>
          <a:prstGeom prst="rect">
            <a:avLst/>
          </a:prstGeom>
          <a:noFill/>
          <a:ln>
            <a:noFill/>
          </a:ln>
          <a:effectLst>
            <a:outerShdw blurRad="57150" dist="19050" dir="5400000" algn="bl" rotWithShape="0">
              <a:srgbClr val="000000">
                <a:alpha val="50000"/>
              </a:srgbClr>
            </a:outerShdw>
          </a:effectLst>
        </p:spPr>
      </p:pic>
      <p:sp>
        <p:nvSpPr>
          <p:cNvPr id="165" name="Google Shape;165;p19"/>
          <p:cNvSpPr/>
          <p:nvPr/>
        </p:nvSpPr>
        <p:spPr>
          <a:xfrm>
            <a:off x="0" y="442245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txBox="1"/>
          <p:nvPr/>
        </p:nvSpPr>
        <p:spPr>
          <a:xfrm>
            <a:off x="0" y="45911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167" name="Google Shape;167;p19"/>
          <p:cNvSpPr txBox="1"/>
          <p:nvPr/>
        </p:nvSpPr>
        <p:spPr>
          <a:xfrm>
            <a:off x="5828875" y="1113475"/>
            <a:ext cx="3180000" cy="2990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68" name="Google Shape;168;p19"/>
          <p:cNvSpPr txBox="1"/>
          <p:nvPr/>
        </p:nvSpPr>
        <p:spPr>
          <a:xfrm>
            <a:off x="5786700" y="767625"/>
            <a:ext cx="3222300" cy="3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A structure is...</a:t>
            </a:r>
            <a:endParaRPr>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Structure scavenger hunt</a:t>
            </a:r>
            <a:endParaRPr/>
          </a:p>
        </p:txBody>
      </p:sp>
      <p:sp>
        <p:nvSpPr>
          <p:cNvPr id="174" name="Google Shape;174;p20"/>
          <p:cNvSpPr txBox="1"/>
          <p:nvPr/>
        </p:nvSpPr>
        <p:spPr>
          <a:xfrm>
            <a:off x="579250" y="1612150"/>
            <a:ext cx="2498400" cy="33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graphicFrame>
        <p:nvGraphicFramePr>
          <p:cNvPr id="175" name="Google Shape;175;p20"/>
          <p:cNvGraphicFramePr/>
          <p:nvPr/>
        </p:nvGraphicFramePr>
        <p:xfrm>
          <a:off x="952500" y="1612150"/>
          <a:ext cx="7239000" cy="3245200"/>
        </p:xfrm>
        <a:graphic>
          <a:graphicData uri="http://schemas.openxmlformats.org/drawingml/2006/table">
            <a:tbl>
              <a:tblPr>
                <a:noFill/>
                <a:tableStyleId>{CC285C92-D42F-4E19-BE4A-17802B5FDCF7}</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18725">
                <a:tc>
                  <a:txBody>
                    <a:bodyPr/>
                    <a:lstStyle/>
                    <a:p>
                      <a:pPr marL="0" lvl="0" indent="0" algn="l" rtl="0">
                        <a:spcBef>
                          <a:spcPts val="0"/>
                        </a:spcBef>
                        <a:spcAft>
                          <a:spcPts val="0"/>
                        </a:spcAft>
                        <a:buNone/>
                      </a:pPr>
                      <a:r>
                        <a:rPr lang="en"/>
                        <a:t>NATURAL STRUCTURES </a:t>
                      </a:r>
                      <a:endParaRPr/>
                    </a:p>
                  </a:txBody>
                  <a:tcPr marL="91425" marR="91425" marT="91425" marB="91425"/>
                </a:tc>
                <a:tc>
                  <a:txBody>
                    <a:bodyPr/>
                    <a:lstStyle/>
                    <a:p>
                      <a:pPr marL="0" lvl="0" indent="0" algn="l" rtl="0">
                        <a:spcBef>
                          <a:spcPts val="0"/>
                        </a:spcBef>
                        <a:spcAft>
                          <a:spcPts val="0"/>
                        </a:spcAft>
                        <a:buNone/>
                      </a:pPr>
                      <a:r>
                        <a:rPr lang="en"/>
                        <a:t>HUMAN-MADE STRUCTURES</a:t>
                      </a:r>
                      <a:endParaRPr/>
                    </a:p>
                  </a:txBody>
                  <a:tcPr marL="91425" marR="91425" marT="91425" marB="91425"/>
                </a:tc>
                <a:extLst>
                  <a:ext uri="{0D108BD9-81ED-4DB2-BD59-A6C34878D82A}">
                    <a16:rowId xmlns:a16="http://schemas.microsoft.com/office/drawing/2014/main" val="10000"/>
                  </a:ext>
                </a:extLst>
              </a:tr>
              <a:tr h="28264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76" name="Google Shape;176;p20"/>
          <p:cNvSpPr txBox="1"/>
          <p:nvPr/>
        </p:nvSpPr>
        <p:spPr>
          <a:xfrm>
            <a:off x="914250" y="1018925"/>
            <a:ext cx="7327800" cy="5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Look around your house, yard or community for structures and write them down in the correct column. </a:t>
            </a:r>
            <a:endParaRPr>
              <a:latin typeface="Playfair Display"/>
              <a:ea typeface="Playfair Display"/>
              <a:cs typeface="Playfair Display"/>
              <a:sym typeface="Playfair Display"/>
            </a:endParaRPr>
          </a:p>
        </p:txBody>
      </p:sp>
      <p:sp>
        <p:nvSpPr>
          <p:cNvPr id="177" name="Google Shape;177;p20"/>
          <p:cNvSpPr/>
          <p:nvPr/>
        </p:nvSpPr>
        <p:spPr>
          <a:xfrm>
            <a:off x="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txBox="1"/>
          <p:nvPr/>
        </p:nvSpPr>
        <p:spPr>
          <a:xfrm>
            <a:off x="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69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strongest structure is made of: </a:t>
            </a:r>
            <a:endParaRPr/>
          </a:p>
        </p:txBody>
      </p:sp>
      <p:sp>
        <p:nvSpPr>
          <p:cNvPr id="184" name="Google Shape;184;p21"/>
          <p:cNvSpPr txBox="1">
            <a:spLocks noGrp="1"/>
          </p:cNvSpPr>
          <p:nvPr>
            <p:ph type="body" idx="1"/>
          </p:nvPr>
        </p:nvSpPr>
        <p:spPr>
          <a:xfrm>
            <a:off x="6900" y="918600"/>
            <a:ext cx="4286700" cy="181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wood</a:t>
            </a:r>
            <a:endParaRPr sz="1400"/>
          </a:p>
          <a:p>
            <a:pPr marL="457200" lvl="0" indent="-317500" algn="l" rtl="0">
              <a:spcBef>
                <a:spcPts val="0"/>
              </a:spcBef>
              <a:spcAft>
                <a:spcPts val="0"/>
              </a:spcAft>
              <a:buSzPts val="1400"/>
              <a:buChar char="❏"/>
            </a:pPr>
            <a:r>
              <a:rPr lang="en" sz="1400"/>
              <a:t>plastic</a:t>
            </a:r>
            <a:endParaRPr sz="1400"/>
          </a:p>
          <a:p>
            <a:pPr marL="457200" lvl="0" indent="-317500" algn="l" rtl="0">
              <a:spcBef>
                <a:spcPts val="0"/>
              </a:spcBef>
              <a:spcAft>
                <a:spcPts val="0"/>
              </a:spcAft>
              <a:buSzPts val="1400"/>
              <a:buChar char="❏"/>
            </a:pPr>
            <a:r>
              <a:rPr lang="en" sz="1400"/>
              <a:t>paper</a:t>
            </a:r>
            <a:endParaRPr sz="1400"/>
          </a:p>
          <a:p>
            <a:pPr marL="457200" lvl="0" indent="-317500" algn="l" rtl="0">
              <a:spcBef>
                <a:spcPts val="0"/>
              </a:spcBef>
              <a:spcAft>
                <a:spcPts val="0"/>
              </a:spcAft>
              <a:buSzPts val="1400"/>
              <a:buChar char="❏"/>
            </a:pPr>
            <a:r>
              <a:rPr lang="en" sz="1400"/>
              <a:t>cardboard</a:t>
            </a:r>
            <a:endParaRPr sz="1400"/>
          </a:p>
          <a:p>
            <a:pPr marL="457200" lvl="0" indent="-317500" algn="l" rtl="0">
              <a:spcBef>
                <a:spcPts val="0"/>
              </a:spcBef>
              <a:spcAft>
                <a:spcPts val="0"/>
              </a:spcAft>
              <a:buSzPts val="1400"/>
              <a:buChar char="❏"/>
            </a:pPr>
            <a:r>
              <a:rPr lang="en" sz="1400"/>
              <a:t>polystyrene foam…</a:t>
            </a:r>
            <a:endParaRPr sz="1400"/>
          </a:p>
          <a:p>
            <a:pPr marL="0" lvl="0" indent="0" algn="l" rtl="0">
              <a:spcBef>
                <a:spcPts val="1600"/>
              </a:spcBef>
              <a:spcAft>
                <a:spcPts val="0"/>
              </a:spcAft>
              <a:buNone/>
            </a:pPr>
            <a:r>
              <a:rPr lang="en" sz="1400"/>
              <a:t>I think this because… </a:t>
            </a:r>
            <a:endParaRPr sz="1400"/>
          </a:p>
          <a:p>
            <a:pPr marL="457200" lvl="0" indent="0" algn="l" rtl="0">
              <a:spcBef>
                <a:spcPts val="1600"/>
              </a:spcBef>
              <a:spcAft>
                <a:spcPts val="1600"/>
              </a:spcAft>
              <a:buNone/>
            </a:pPr>
            <a:endParaRPr/>
          </a:p>
        </p:txBody>
      </p:sp>
      <p:sp>
        <p:nvSpPr>
          <p:cNvPr id="185" name="Google Shape;185;p21"/>
          <p:cNvSpPr txBox="1">
            <a:spLocks noGrp="1"/>
          </p:cNvSpPr>
          <p:nvPr>
            <p:ph type="title"/>
          </p:nvPr>
        </p:nvSpPr>
        <p:spPr>
          <a:xfrm>
            <a:off x="115600" y="283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can build a tower 30 cm tall using marshmallows and toothpicks and it will not fall over. </a:t>
            </a:r>
            <a:endParaRPr/>
          </a:p>
        </p:txBody>
      </p:sp>
      <p:sp>
        <p:nvSpPr>
          <p:cNvPr id="186" name="Google Shape;186;p21"/>
          <p:cNvSpPr txBox="1"/>
          <p:nvPr/>
        </p:nvSpPr>
        <p:spPr>
          <a:xfrm>
            <a:off x="0" y="4084375"/>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a:solidFill>
                  <a:schemeClr val="dk2"/>
                </a:solidFill>
                <a:latin typeface="Barlow Light"/>
                <a:ea typeface="Barlow Light"/>
                <a:cs typeface="Barlow Light"/>
                <a:sym typeface="Barlow Light"/>
              </a:rPr>
              <a:t>Place an arrow anywhere on the number line to indicate your initial thinking.</a:t>
            </a:r>
            <a:endParaRPr sz="1000">
              <a:latin typeface="Playfair Display"/>
              <a:ea typeface="Playfair Display"/>
              <a:cs typeface="Playfair Display"/>
              <a:sym typeface="Playfair Display"/>
            </a:endParaRPr>
          </a:p>
        </p:txBody>
      </p:sp>
      <p:grpSp>
        <p:nvGrpSpPr>
          <p:cNvPr id="187" name="Google Shape;187;p21"/>
          <p:cNvGrpSpPr/>
          <p:nvPr/>
        </p:nvGrpSpPr>
        <p:grpSpPr>
          <a:xfrm>
            <a:off x="1872800" y="4777150"/>
            <a:ext cx="5265413" cy="229200"/>
            <a:chOff x="1877650" y="4493200"/>
            <a:chExt cx="5265413" cy="229200"/>
          </a:xfrm>
        </p:grpSpPr>
        <p:cxnSp>
          <p:nvCxnSpPr>
            <p:cNvPr id="188" name="Google Shape;188;p21"/>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189" name="Google Shape;189;p21"/>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Impossible</a:t>
              </a:r>
              <a:endParaRPr sz="900">
                <a:latin typeface="Playfair Display"/>
                <a:ea typeface="Playfair Display"/>
                <a:cs typeface="Playfair Display"/>
                <a:sym typeface="Playfair Display"/>
              </a:endParaRPr>
            </a:p>
          </p:txBody>
        </p:sp>
        <p:sp>
          <p:nvSpPr>
            <p:cNvPr id="200" name="Google Shape;200;p21"/>
            <p:cNvSpPr txBox="1"/>
            <p:nvPr/>
          </p:nvSpPr>
          <p:spPr>
            <a:xfrm>
              <a:off x="4054688" y="45139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Possible</a:t>
              </a:r>
              <a:endParaRPr sz="900">
                <a:latin typeface="Playfair Display"/>
                <a:ea typeface="Playfair Display"/>
                <a:cs typeface="Playfair Display"/>
                <a:sym typeface="Playfair Display"/>
              </a:endParaRPr>
            </a:p>
          </p:txBody>
        </p:sp>
        <p:sp>
          <p:nvSpPr>
            <p:cNvPr id="201" name="Google Shape;201;p21"/>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202" name="Google Shape;202;p21"/>
          <p:cNvSpPr txBox="1"/>
          <p:nvPr/>
        </p:nvSpPr>
        <p:spPr>
          <a:xfrm>
            <a:off x="4479225" y="918600"/>
            <a:ext cx="4369500" cy="19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203" name="Google Shape;203;p21"/>
          <p:cNvSpPr txBox="1"/>
          <p:nvPr/>
        </p:nvSpPr>
        <p:spPr>
          <a:xfrm>
            <a:off x="4293600" y="573575"/>
            <a:ext cx="2446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My answer…..</a:t>
            </a:r>
            <a:endParaRPr>
              <a:latin typeface="Playfair Display"/>
              <a:ea typeface="Playfair Display"/>
              <a:cs typeface="Playfair Display"/>
              <a:sym typeface="Playfair Display"/>
            </a:endParaRPr>
          </a:p>
        </p:txBody>
      </p:sp>
      <p:sp>
        <p:nvSpPr>
          <p:cNvPr id="204" name="Google Shape;204;p21"/>
          <p:cNvSpPr/>
          <p:nvPr/>
        </p:nvSpPr>
        <p:spPr>
          <a:xfrm>
            <a:off x="69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txBox="1"/>
          <p:nvPr/>
        </p:nvSpPr>
        <p:spPr>
          <a:xfrm>
            <a:off x="69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206" name="Google Shape;206;p21"/>
          <p:cNvSpPr txBox="1"/>
          <p:nvPr/>
        </p:nvSpPr>
        <p:spPr>
          <a:xfrm>
            <a:off x="2468100" y="4936450"/>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On-screen Show (16:9)</PresentationFormat>
  <Paragraphs>167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Barlow Light</vt:lpstr>
      <vt:lpstr>Oswald</vt:lpstr>
      <vt:lpstr>Montserrat</vt:lpstr>
      <vt:lpstr>Be Vietnam</vt:lpstr>
      <vt:lpstr>Playfair Display</vt:lpstr>
      <vt:lpstr>Arial</vt:lpstr>
      <vt:lpstr>Pop</vt:lpstr>
      <vt:lpstr>Structures</vt:lpstr>
      <vt:lpstr>Objectives:</vt:lpstr>
      <vt:lpstr>KWL on Structures:</vt:lpstr>
      <vt:lpstr>The strongest structure is made of: </vt:lpstr>
      <vt:lpstr>Scientific Inquiry </vt:lpstr>
      <vt:lpstr>PowerPoint Presentation</vt:lpstr>
      <vt:lpstr>So what is a structure?</vt:lpstr>
      <vt:lpstr>Structure scavenger hunt</vt:lpstr>
      <vt:lpstr>The strongest structure is made of: </vt:lpstr>
      <vt:lpstr>The strength of a structure is its ability to hold a load against gravity</vt:lpstr>
      <vt:lpstr>Watch the research videos</vt:lpstr>
      <vt:lpstr>Watch the research videos</vt:lpstr>
      <vt:lpstr>Watch the research videos</vt:lpstr>
      <vt:lpstr>Draw or sketch out your building plan</vt:lpstr>
      <vt:lpstr>Observational Journal  </vt:lpstr>
      <vt:lpstr>I can build a tower 30 cm tall using marshmallows and toothpicks and it will not fall over. </vt:lpstr>
      <vt:lpstr>Explain why your tower was successful or not?</vt:lpstr>
      <vt:lpstr>Glossary</vt:lpstr>
      <vt:lpstr>PowerPoint Presentation</vt:lpstr>
      <vt:lpstr>How tall of a tower can I build using only toothpicks and marshmallows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dc:title>
  <dc:creator>Knight, Jackie (EDU)</dc:creator>
  <cp:lastModifiedBy>Potter, Allison (MET)</cp:lastModifiedBy>
  <cp:revision>2</cp:revision>
  <dcterms:modified xsi:type="dcterms:W3CDTF">2021-01-15T03:00:39Z</dcterms:modified>
</cp:coreProperties>
</file>