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744" r:id="rId5"/>
  </p:sldMasterIdLst>
  <p:notesMasterIdLst>
    <p:notesMasterId r:id="rId40"/>
  </p:notesMasterIdLst>
  <p:sldIdLst>
    <p:sldId id="256" r:id="rId6"/>
    <p:sldId id="299" r:id="rId7"/>
    <p:sldId id="262" r:id="rId8"/>
    <p:sldId id="303" r:id="rId9"/>
    <p:sldId id="274" r:id="rId10"/>
    <p:sldId id="265" r:id="rId11"/>
    <p:sldId id="302" r:id="rId12"/>
    <p:sldId id="269" r:id="rId13"/>
    <p:sldId id="264" r:id="rId14"/>
    <p:sldId id="267" r:id="rId15"/>
    <p:sldId id="308" r:id="rId16"/>
    <p:sldId id="305" r:id="rId17"/>
    <p:sldId id="266" r:id="rId18"/>
    <p:sldId id="324" r:id="rId19"/>
    <p:sldId id="311" r:id="rId20"/>
    <p:sldId id="313" r:id="rId21"/>
    <p:sldId id="293" r:id="rId22"/>
    <p:sldId id="309" r:id="rId23"/>
    <p:sldId id="317" r:id="rId24"/>
    <p:sldId id="318" r:id="rId25"/>
    <p:sldId id="320" r:id="rId26"/>
    <p:sldId id="319" r:id="rId27"/>
    <p:sldId id="323" r:id="rId28"/>
    <p:sldId id="322" r:id="rId29"/>
    <p:sldId id="310" r:id="rId30"/>
    <p:sldId id="315" r:id="rId31"/>
    <p:sldId id="314" r:id="rId32"/>
    <p:sldId id="272" r:id="rId33"/>
    <p:sldId id="316" r:id="rId34"/>
    <p:sldId id="284" r:id="rId35"/>
    <p:sldId id="281" r:id="rId36"/>
    <p:sldId id="307" r:id="rId37"/>
    <p:sldId id="306" r:id="rId38"/>
    <p:sldId id="31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81"/>
    <a:srgbClr val="061F56"/>
    <a:srgbClr val="F2C70E"/>
    <a:srgbClr val="0A3390"/>
    <a:srgbClr val="0421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19" autoAdjust="0"/>
  </p:normalViewPr>
  <p:slideViewPr>
    <p:cSldViewPr snapToGrid="0">
      <p:cViewPr varScale="1">
        <p:scale>
          <a:sx n="45" d="100"/>
          <a:sy n="45" d="100"/>
        </p:scale>
        <p:origin x="97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2730B-8CE6-450D-AE2A-08491C1AA1FF}" type="datetimeFigureOut">
              <a:rPr lang="en-CA" smtClean="0"/>
              <a:t>2021-05-16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9CC7E-BA16-405B-9A57-261C19FA9878}" type="slidenum">
              <a:rPr lang="en-CA" smtClean="0"/>
              <a:t>‹#›</a:t>
            </a:fld>
            <a:endParaRPr lang="en-CA"/>
          </a:p>
        </p:txBody>
      </p:sp>
    </p:spTree>
    <p:extLst>
      <p:ext uri="{BB962C8B-B14F-4D97-AF65-F5344CB8AC3E}">
        <p14:creationId xmlns:p14="http://schemas.microsoft.com/office/powerpoint/2010/main" val="2999813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playlist?list=PLu0WeHVQ6midPNOBEObZJVN4HA0uYkpth"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rmstlaurent.com/" TargetMode="External"/><Relationship Id="rId3" Type="http://schemas.openxmlformats.org/officeDocument/2006/relationships/hyperlink" Target="https://www.rmstlaurent.com/history" TargetMode="External"/><Relationship Id="rId7" Type="http://schemas.openxmlformats.org/officeDocument/2006/relationships/hyperlink" Target="https://sencanada.ca/content/sen/committee/411/appa/dpk/01jun13/gallery-e.htm"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metismuseum.ca/resource.php/14630" TargetMode="External"/><Relationship Id="rId5" Type="http://schemas.openxmlformats.org/officeDocument/2006/relationships/hyperlink" Target="https://www.youtube.com/watch?v=4e8Ym6_H130" TargetMode="External"/><Relationship Id="rId4" Type="http://schemas.openxmlformats.org/officeDocument/2006/relationships/hyperlink" Target="https://www.youtube.com/watch?v=m6E1VBe1FXQ" TargetMode="External"/><Relationship Id="rId9" Type="http://schemas.openxmlformats.org/officeDocument/2006/relationships/hyperlink" Target="http://whitespottedhorse.com/index.php/product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louisrielinstitute.com/docs/Speaking%20Michif%20-%20French%20Manual.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playlist?list=PLQh2MwNjojI_RNNMe7k4dTHLHi0nRyZBp"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thecanadianencyclopedia.ca/en/article/michif" TargetMode="External"/><Relationship Id="rId4" Type="http://schemas.openxmlformats.org/officeDocument/2006/relationships/hyperlink" Target="https://language.metisportals.ca/video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nbc.ca/wp-content/uploads/2020/06/Metis_Cookbook_SecondEdition.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playlist?list=PLu0WeHVQ6midPNOBEObZJVN4HA0uYkpth"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gitalcollections.lib.umanitoba.ca/islandora/object/uofm:3114857#page/98/mode/1u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uMfzsNGcrYM&amp;feature=shar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youtube.com/watch?v=e8voZRFY-l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ybHL2Vb-ViI"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aptnnews.ca/national-news/sagkeengs-finest-tops-canadas-got-talent/" TargetMode="External"/><Relationship Id="rId5" Type="http://schemas.openxmlformats.org/officeDocument/2006/relationships/hyperlink" Target="https://www.youtube.com/watch?v=Z6vVbxHhS8I&amp;list=PLu0WeHVQ6midOQCOKMmYum-DtIjH6FEG9" TargetMode="External"/><Relationship Id="rId4" Type="http://schemas.openxmlformats.org/officeDocument/2006/relationships/hyperlink" Target="https://www.youtube.com/watch?v=_BjzhjQ55zQ&amp;list=PLu0WeHVQ6midOQCOKMmYum-DtIjH6FEG9&amp;index=8"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C28vFyu4Zl8"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youtube.com/watch?v=lxEdy69-EDE" TargetMode="External"/><Relationship Id="rId4" Type="http://schemas.openxmlformats.org/officeDocument/2006/relationships/hyperlink" Target="https://www.youtube.com/watch?v=PLnZLbriSGo"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CISeEFTsgDA"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youtube.com/playlist?list=PLbqoPJvXJygVdseuUZd0uBEZ46LXpqNHa" TargetMode="External"/><Relationship Id="rId4" Type="http://schemas.openxmlformats.org/officeDocument/2006/relationships/hyperlink" Target="https://www.youtube.com/watch?v=8ATDgdeK5qU"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L7TeEt5qa0Q"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cbc.ca/news/indigenous/metis-sash-louis-riel-day-1.5465090?fbclid=IwAR17QUptToEdPtPBJ8PyTc1AkrWfxlldwQOvNlcyxCgB7GhCNCld52BDFcQ" TargetMode="External"/><Relationship Id="rId5" Type="http://schemas.openxmlformats.org/officeDocument/2006/relationships/hyperlink" Target="https://www.cbc.ca/news/indigenous/author/lenard-monkman-1.3341974" TargetMode="External"/><Relationship Id="rId4" Type="http://schemas.openxmlformats.org/officeDocument/2006/relationships/hyperlink" Target="https://www.youtube.com/watch?v=54ipBLZJ6L4"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igitalcollections.lib.umanitoba.ca/islandora/object/uofm:3114857#page/23/mode/1u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ducation.afn.ca/afntoolkit/wp-content/uploads/2018/05/Plaintalk-2-Pre-Contact.pdf" TargetMode="External"/><Relationship Id="rId3" Type="http://schemas.openxmlformats.org/officeDocument/2006/relationships/hyperlink" Target="https://mfnerc.org/community-map/" TargetMode="External"/><Relationship Id="rId7" Type="http://schemas.openxmlformats.org/officeDocument/2006/relationships/hyperlink" Target="https://education.afn.ca/afntoolkit/learning-module/pre-contact-2/"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canadiangeographic.com/educational_products/tiled_map_ipac.asp" TargetMode="External"/><Relationship Id="rId5" Type="http://schemas.openxmlformats.org/officeDocument/2006/relationships/hyperlink" Target="https://www.firstnationsseeker.ca/" TargetMode="External"/><Relationship Id="rId4" Type="http://schemas.openxmlformats.org/officeDocument/2006/relationships/hyperlink" Target="https://native-land.ca/"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louisrielinstitute.ca/the-metis-flag.php#:~:text=The%20variation%20on%20the%20M%C3%A9tis,background%20represents%20the%20Northwest%20Company"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outube.com/watch?v=sdeyWhSJVPI"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mstlaurent.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9CC7E-BA16-405B-9A57-261C19FA9878}" type="slidenum">
              <a:rPr lang="en-CA" smtClean="0"/>
              <a:t>1</a:t>
            </a:fld>
            <a:endParaRPr lang="en-CA"/>
          </a:p>
        </p:txBody>
      </p:sp>
    </p:spTree>
    <p:extLst>
      <p:ext uri="{BB962C8B-B14F-4D97-AF65-F5344CB8AC3E}">
        <p14:creationId xmlns:p14="http://schemas.microsoft.com/office/powerpoint/2010/main" val="1365640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use Connection to the Land: Seasons in St. Laurent BLM#5 to support this learning experience. </a:t>
            </a:r>
          </a:p>
          <a:p>
            <a:r>
              <a:rPr lang="en-US"/>
              <a:t>-Metis families are still very connected to the land in St. Laurent. However, over time due to inflation, unfortunately it is no longer feasible or sustainable for families to solely live off the land. They will ice fish in the winter and find work, like construction, in the summer. </a:t>
            </a:r>
          </a:p>
          <a:p>
            <a:r>
              <a:rPr lang="en-US"/>
              <a:t>-Frog picking is done to catch frogs for their leg meat that could be cooked over a fire or breaded. Frogs were sold to Winnipeg or US customers. Commercial frog picking was done until the 1980s. The frog population has declined substantially since the 2011 flood. </a:t>
            </a:r>
          </a:p>
          <a:p>
            <a:r>
              <a:rPr lang="en-US"/>
              <a:t>-Do you know anyone that traps, hunts, harvests (morels, berries, plant food and medicine), goes fishing/ice fishing, farming (cattle, dairy, hay), and/or gardens. </a:t>
            </a:r>
          </a:p>
          <a:p>
            <a:r>
              <a:rPr lang="en-US"/>
              <a:t>-Or have you ever, or would you ever want to trap, hunt, harvest (morels, berries, plant food and medicine), go fishing/ice fishing, farm (cattle, dairy, hay), and/or garden. </a:t>
            </a:r>
            <a:endParaRPr lang="en-CA">
              <a:cs typeface="Calibri" panose="020F0502020204030204"/>
            </a:endParaRPr>
          </a:p>
          <a:p>
            <a:endParaRPr lang="en-US">
              <a:cs typeface="Calibri"/>
            </a:endParaRPr>
          </a:p>
          <a:p>
            <a:r>
              <a:rPr lang="en-US" b="1" u="sng"/>
              <a:t>Au pays des </a:t>
            </a:r>
            <a:r>
              <a:rPr lang="en-US" b="1" u="sng" err="1"/>
              <a:t>Mitchifs</a:t>
            </a:r>
            <a:r>
              <a:rPr lang="en-US" b="1" u="sng"/>
              <a:t>/Michif Country YouTube Video Playlist.</a:t>
            </a:r>
            <a:r>
              <a:rPr lang="en-US" b="1"/>
              <a:t> </a:t>
            </a:r>
            <a:r>
              <a:rPr lang="en-US"/>
              <a:t>The videos are in French, but parts of them can be used without the sound, or with subtitles. Videos 9-24 are on hunting and fishing. They are an up-to-date example of how St. Laurent's local fishermen/harvesters do what they do.  WARNING!!!! Some of the content in the videos can be quite graphic I.e. filleting fish, skinning animals, etc. Watch the videos beforehand and only show the parts that you're comfortable with.</a:t>
            </a:r>
            <a:endParaRPr lang="en-US">
              <a:cs typeface="Calibri"/>
            </a:endParaRPr>
          </a:p>
          <a:p>
            <a:r>
              <a:rPr lang="en-US">
                <a:hlinkClick r:id="rId3"/>
              </a:rPr>
              <a:t>https://www.youtube.com/playlist?list=PLu0WeHVQ6midPNOBEObZJVN4HA0uYkpth</a:t>
            </a:r>
            <a:endParaRPr lang="en-US">
              <a:cs typeface="Calibri"/>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11</a:t>
            </a:fld>
            <a:endParaRPr lang="en-CA"/>
          </a:p>
        </p:txBody>
      </p:sp>
    </p:spTree>
    <p:extLst>
      <p:ext uri="{BB962C8B-B14F-4D97-AF65-F5344CB8AC3E}">
        <p14:creationId xmlns:p14="http://schemas.microsoft.com/office/powerpoint/2010/main" val="1890994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solidFill>
                  <a:srgbClr val="0563C1"/>
                </a:solidFill>
              </a:rPr>
              <a:t>History of St. Laurent - </a:t>
            </a:r>
            <a:r>
              <a:rPr lang="en-CA">
                <a:hlinkClick r:id="rId3"/>
              </a:rPr>
              <a:t>https://www.rmstlaurent.com/history</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Red River Heritage Park – Life in Manitoba during the 1820s - </a:t>
            </a:r>
            <a:r>
              <a:rPr lang="en-CA">
                <a:hlinkClick r:id="rId4"/>
              </a:rPr>
              <a:t>https://www.youtube.com/watch?v=m6E1VBe1FXQ</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Riel House National Historic Site - </a:t>
            </a:r>
            <a:r>
              <a:rPr lang="en-CA">
                <a:hlinkClick r:id="rId5"/>
              </a:rPr>
              <a:t>https://www.youtube.com/watch?v=4e8Ym6_H130</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Virtual Museum of Metis History - </a:t>
            </a:r>
            <a:r>
              <a:rPr lang="en-CA">
                <a:hlinkClick r:id="rId6"/>
              </a:rPr>
              <a:t>http://www.metismuseum.ca/resource.php/14630</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Standing Senate Committee on Recognition of Metis Identity - </a:t>
            </a:r>
            <a:r>
              <a:rPr lang="en-CA">
                <a:hlinkClick r:id="rId7"/>
              </a:rPr>
              <a:t>https://sencanada.ca/content/sen/committee/411/appa/dpk/01jun13/gallery-e.htm</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RM of St. Laurent - </a:t>
            </a:r>
            <a:r>
              <a:rPr lang="en-CA">
                <a:hlinkClick r:id="rId8"/>
              </a:rPr>
              <a:t>https://www.rmstlaurent.com/</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solidFill>
                <a:srgbClr val="0563C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a:solidFill>
                  <a:srgbClr val="0563C1"/>
                </a:solidFill>
              </a:rPr>
              <a:t>You may choose to use the </a:t>
            </a:r>
            <a:r>
              <a:rPr lang="en-CA" u="sng">
                <a:solidFill>
                  <a:srgbClr val="0563C1"/>
                </a:solidFill>
              </a:rPr>
              <a:t>St. Laurent Timeline BLM#6 </a:t>
            </a:r>
            <a:r>
              <a:rPr lang="en-CA">
                <a:solidFill>
                  <a:srgbClr val="0563C1"/>
                </a:solidFill>
              </a:rPr>
              <a:t>&amp; the </a:t>
            </a:r>
            <a:r>
              <a:rPr lang="en-US" sz="1200" u="sng" kern="1200">
                <a:solidFill>
                  <a:schemeClr val="tx1"/>
                </a:solidFill>
                <a:effectLst/>
                <a:latin typeface="+mn-lt"/>
                <a:ea typeface="+mn-ea"/>
                <a:cs typeface="+mn-cs"/>
              </a:rPr>
              <a:t>Comparing Life in St. Laurent Today to Life in the 1820s BLM#7 </a:t>
            </a:r>
            <a:r>
              <a:rPr lang="en-US" sz="1200" u="none" kern="1200">
                <a:solidFill>
                  <a:schemeClr val="tx1"/>
                </a:solidFill>
                <a:effectLst/>
                <a:latin typeface="+mn-lt"/>
                <a:ea typeface="+mn-ea"/>
                <a:cs typeface="+mn-cs"/>
              </a:rPr>
              <a:t>to support learning about the History of St. Laurent.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1200">
              <a:solidFill>
                <a:schemeClr val="tx1"/>
              </a:solidFill>
              <a:effectLst/>
              <a:latin typeface="+mn-lt"/>
              <a:ea typeface="+mn-ea"/>
              <a:cs typeface="+mn-cs"/>
              <a:hlinkClick r:id="rId9">
                <a:extLst>
                  <a:ext uri="{A12FA001-AC4F-418D-AE19-62706E023703}">
                    <ahyp:hlinkClr xmlns=""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u="sng">
                <a:solidFill>
                  <a:srgbClr val="0563C1"/>
                </a:solidFill>
                <a:hlinkClick r:id="rId9">
                  <a:extLst>
                    <a:ext uri="{A12FA001-AC4F-418D-AE19-62706E023703}">
                      <ahyp:hlinkClr xmlns="" xmlns:ahyp="http://schemas.microsoft.com/office/drawing/2018/hyperlinkcolor" val="tx"/>
                    </a:ext>
                  </a:extLst>
                </a:hlinkClick>
              </a:rPr>
              <a:t>Canadian Indigenous Historical Timeline Poster for purchase</a:t>
            </a:r>
            <a:r>
              <a:rPr lang="en-CA">
                <a:solidFill>
                  <a:srgbClr val="0563C1"/>
                </a:solidFill>
                <a:hlinkClick r:id="rId9">
                  <a:extLst>
                    <a:ext uri="{A12FA001-AC4F-418D-AE19-62706E023703}">
                      <ahyp:hlinkClr xmlns="" xmlns:ahyp="http://schemas.microsoft.com/office/drawing/2018/hyperlinkcolor" val="tx"/>
                    </a:ext>
                  </a:extLst>
                </a:hlinkClick>
              </a:rPr>
              <a:t>: </a:t>
            </a:r>
            <a:r>
              <a:rPr lang="en-CA" b="1">
                <a:solidFill>
                  <a:srgbClr val="0563C1"/>
                </a:solidFill>
                <a:hlinkClick r:id="rId9">
                  <a:extLst>
                    <a:ext uri="{A12FA001-AC4F-418D-AE19-62706E023703}">
                      <ahyp:hlinkClr xmlns="" xmlns:ahyp="http://schemas.microsoft.com/office/drawing/2018/hyperlinkcolor" val="tx"/>
                    </a:ext>
                  </a:extLst>
                </a:hlinkClick>
              </a:rPr>
              <a:t>http://whitespottedhorse.com/index.php/products/</a:t>
            </a:r>
            <a:endParaRPr lang="en-US" b="1">
              <a:cs typeface="Calibri" panose="020F0502020204030204"/>
            </a:endParaRPr>
          </a:p>
          <a:p>
            <a:endParaRPr lang="en-CA">
              <a:cs typeface="Calibri"/>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12</a:t>
            </a:fld>
            <a:endParaRPr lang="en-CA"/>
          </a:p>
        </p:txBody>
      </p:sp>
    </p:spTree>
    <p:extLst>
      <p:ext uri="{BB962C8B-B14F-4D97-AF65-F5344CB8AC3E}">
        <p14:creationId xmlns:p14="http://schemas.microsoft.com/office/powerpoint/2010/main" val="93623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solidFill>
              </a:rPr>
              <a:t>Source: Speaking Michif-French, Teacher’s Manual, Louis Riel Institute Publication, Choosing a Spelling System for the Michif-French language, p. 3, </a:t>
            </a:r>
            <a:r>
              <a:rPr lang="en-US" sz="1200">
                <a:solidFill>
                  <a:schemeClr val="bg1"/>
                </a:solidFill>
                <a:hlinkClick r:id="rId3"/>
              </a:rPr>
              <a:t>http://www.louisrielinstitute.com/docs/Speaking%20Michif%20-%20French%20Manual.pdf</a:t>
            </a:r>
            <a:endParaRPr lang="en-CA" sz="1200"/>
          </a:p>
          <a:p>
            <a:endParaRPr lang="en-CA"/>
          </a:p>
          <a:p>
            <a:r>
              <a:rPr lang="en-CA"/>
              <a:t>You may wish to have students make comments or ask questions as each paragraph appears. The next slide provides an opportunity for students to see and hear a Michif-French teacher teaching a lesson with students. </a:t>
            </a:r>
            <a:endParaRPr lang="en-CA">
              <a:cs typeface="Calibri"/>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13</a:t>
            </a:fld>
            <a:endParaRPr lang="en-CA"/>
          </a:p>
        </p:txBody>
      </p:sp>
    </p:spTree>
    <p:extLst>
      <p:ext uri="{BB962C8B-B14F-4D97-AF65-F5344CB8AC3E}">
        <p14:creationId xmlns:p14="http://schemas.microsoft.com/office/powerpoint/2010/main" val="2961001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LRI Speaking </a:t>
            </a:r>
            <a:r>
              <a:rPr lang="en-US"/>
              <a:t>Michif</a:t>
            </a:r>
            <a:r>
              <a:rPr lang="en-US" dirty="0"/>
              <a:t>-French with Madam Patsy (3 minutes) - </a:t>
            </a:r>
            <a:r>
              <a:rPr lang="en-CA" dirty="0">
                <a:hlinkClick r:id="rId3"/>
              </a:rPr>
              <a:t>https://www.youtube.com/playlist?list=PLQh2MwNjojI_RNNMe7k4dTHLHi0nRyZBp</a:t>
            </a:r>
            <a:endParaRPr lang="en-CA" dirty="0"/>
          </a:p>
          <a:p>
            <a:endParaRPr lang="en-CA"/>
          </a:p>
          <a:p>
            <a:pPr>
              <a:defRPr/>
            </a:pPr>
            <a:r>
              <a:rPr lang="en-US" sz="1200" dirty="0">
                <a:solidFill>
                  <a:schemeClr val="bg1"/>
                </a:solidFill>
              </a:rPr>
              <a:t>Speaking </a:t>
            </a:r>
            <a:r>
              <a:rPr lang="en-US" sz="1200">
                <a:solidFill>
                  <a:schemeClr val="bg1"/>
                </a:solidFill>
              </a:rPr>
              <a:t>Michif</a:t>
            </a:r>
            <a:r>
              <a:rPr lang="en-US" sz="1200" dirty="0">
                <a:solidFill>
                  <a:schemeClr val="bg1"/>
                </a:solidFill>
              </a:rPr>
              <a:t>-French, Teacher’s Manual - </a:t>
            </a:r>
            <a:r>
              <a:rPr lang="en-US" sz="1200" u="sng" dirty="0">
                <a:solidFill>
                  <a:srgbClr val="00B0F0"/>
                </a:solidFill>
              </a:rPr>
              <a:t>http://www.louisrielinstitute.com/docs/Speaking%20Michif%20-%20French%20Manual.pdf</a:t>
            </a:r>
            <a:r>
              <a:rPr lang="en-US" u="sng" dirty="0">
                <a:solidFill>
                  <a:srgbClr val="00B0F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Michif</a:t>
            </a:r>
            <a:r>
              <a:rPr lang="en-US" dirty="0"/>
              <a:t>-French Samples – </a:t>
            </a:r>
            <a:r>
              <a:rPr lang="en-US" u="sng" dirty="0"/>
              <a:t>https://www.louisrielinstitute.com/michif-french/ </a:t>
            </a:r>
            <a:endParaRPr lang="en-US" u="sng" dirty="0">
              <a:cs typeface="Calibri"/>
            </a:endParaRPr>
          </a:p>
          <a:p>
            <a:r>
              <a:rPr lang="en-US"/>
              <a:t>Michif</a:t>
            </a:r>
            <a:r>
              <a:rPr lang="en-US" dirty="0"/>
              <a:t> Language Videos – scroll down to Our </a:t>
            </a:r>
            <a:r>
              <a:rPr lang="en-US"/>
              <a:t>Michif</a:t>
            </a:r>
            <a:r>
              <a:rPr lang="en-US" dirty="0"/>
              <a:t> Stories and listen to one or more videos of St. Laurent past or present community members - </a:t>
            </a:r>
            <a:r>
              <a:rPr lang="en-CA" dirty="0">
                <a:hlinkClick r:id="rId4"/>
              </a:rPr>
              <a:t>https://language.metisportals.ca/videos/</a:t>
            </a:r>
            <a:endParaRPr lang="en-CA" dirty="0"/>
          </a:p>
          <a:p>
            <a:r>
              <a:rPr lang="en-US" dirty="0"/>
              <a:t>Canadian Encyclopedia – Information and history about </a:t>
            </a:r>
            <a:r>
              <a:rPr lang="en-US"/>
              <a:t>Michif</a:t>
            </a:r>
            <a:r>
              <a:rPr lang="en-US" dirty="0"/>
              <a:t> and </a:t>
            </a:r>
            <a:r>
              <a:rPr lang="en-US"/>
              <a:t>Michif</a:t>
            </a:r>
            <a:r>
              <a:rPr lang="en-US" dirty="0"/>
              <a:t>-French (French </a:t>
            </a:r>
            <a:r>
              <a:rPr lang="en-US"/>
              <a:t>Michif</a:t>
            </a:r>
            <a:r>
              <a:rPr lang="en-US" dirty="0"/>
              <a:t>)- </a:t>
            </a:r>
            <a:r>
              <a:rPr lang="en-CA" dirty="0">
                <a:hlinkClick r:id="rId5"/>
              </a:rPr>
              <a:t>https://www.thecanadianencyclopedia.ca/en/article/michif</a:t>
            </a:r>
            <a:endParaRPr lang="en-US" dirty="0"/>
          </a:p>
          <a:p>
            <a:r>
              <a:rPr lang="en-CA" u="none" dirty="0"/>
              <a:t>Indigenous Peoples Atlas of Canada – Languages - </a:t>
            </a:r>
            <a:r>
              <a:rPr lang="en-CA" u="sng">
                <a:solidFill>
                  <a:srgbClr val="00B0F0"/>
                </a:solidFill>
              </a:rPr>
              <a:t>https://indigenouspeoplesatlasofcanada.ca/article/languages/ </a:t>
            </a:r>
          </a:p>
        </p:txBody>
      </p:sp>
      <p:sp>
        <p:nvSpPr>
          <p:cNvPr id="4" name="Slide Number Placeholder 3"/>
          <p:cNvSpPr>
            <a:spLocks noGrp="1"/>
          </p:cNvSpPr>
          <p:nvPr>
            <p:ph type="sldNum" sz="quarter" idx="5"/>
          </p:nvPr>
        </p:nvSpPr>
        <p:spPr/>
        <p:txBody>
          <a:bodyPr/>
          <a:lstStyle/>
          <a:p>
            <a:fld id="{FF89CC7E-BA16-405B-9A57-261C19FA9878}" type="slidenum">
              <a:rPr lang="en-CA" smtClean="0"/>
              <a:t>14</a:t>
            </a:fld>
            <a:endParaRPr lang="en-CA"/>
          </a:p>
        </p:txBody>
      </p:sp>
    </p:spTree>
    <p:extLst>
      <p:ext uri="{BB962C8B-B14F-4D97-AF65-F5344CB8AC3E}">
        <p14:creationId xmlns:p14="http://schemas.microsoft.com/office/powerpoint/2010/main" val="2121252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563C1"/>
                </a:solidFill>
                <a:hlinkClick r:id="rId3">
                  <a:extLst>
                    <a:ext uri="{A12FA001-AC4F-418D-AE19-62706E023703}">
                      <ahyp:hlinkClr xmlns="" xmlns:ahyp="http://schemas.microsoft.com/office/drawing/2018/hyperlinkcolor" val="tx"/>
                    </a:ext>
                  </a:extLst>
                </a:hlinkClick>
              </a:rPr>
              <a:t>Sources:</a:t>
            </a:r>
          </a:p>
          <a:p>
            <a:r>
              <a:rPr lang="en-CA">
                <a:solidFill>
                  <a:schemeClr val="tx1"/>
                </a:solidFill>
                <a:hlinkClick r:id="rId3">
                  <a:extLst>
                    <a:ext uri="{A12FA001-AC4F-418D-AE19-62706E023703}">
                      <ahyp:hlinkClr xmlns="" xmlns:ahyp="http://schemas.microsoft.com/office/drawing/2018/hyperlinkcolor" val="tx"/>
                    </a:ext>
                  </a:extLst>
                </a:hlinkClick>
              </a:rPr>
              <a:t>Virtual Museum – Traditional </a:t>
            </a:r>
            <a:r>
              <a:rPr lang="en-US" sz="1200">
                <a:solidFill>
                  <a:srgbClr val="00B0F0"/>
                </a:solidFill>
                <a:hlinkClick r:id="rId3">
                  <a:extLst>
                    <a:ext uri="{A12FA001-AC4F-418D-AE19-62706E023703}">
                      <ahyp:hlinkClr xmlns="" xmlns:ahyp="http://schemas.microsoft.com/office/drawing/2018/hyperlinkcolor" val="tx"/>
                    </a:ext>
                  </a:extLst>
                </a:hlinkClick>
              </a:rPr>
              <a:t>Metis Food and Diet</a:t>
            </a:r>
            <a:r>
              <a:rPr lang="en-US" sz="1200">
                <a:solidFill>
                  <a:srgbClr val="00B0F0"/>
                </a:solidFill>
              </a:rPr>
              <a:t> - </a:t>
            </a:r>
            <a:r>
              <a:rPr lang="en-CA">
                <a:hlinkClick r:id="rId3"/>
              </a:rPr>
              <a:t>https://www.mnbc.ca/wp-content/uploads/2020/06/Metis_Cookbook_SecondEdition.pdf</a:t>
            </a:r>
            <a:r>
              <a:rPr lang="en-US" sz="1200">
                <a:solidFill>
                  <a:srgbClr val="00B0F0"/>
                </a:solidFill>
                <a:hlinkClick r:id="rId3">
                  <a:extLst>
                    <a:ext uri="{A12FA001-AC4F-418D-AE19-62706E023703}">
                      <ahyp:hlinkClr xmlns="" xmlns:ahyp="http://schemas.microsoft.com/office/drawing/2018/hyperlinkcolor" val="tx"/>
                    </a:ext>
                  </a:extLst>
                </a:hlinkClick>
              </a:rPr>
              <a:t> </a:t>
            </a:r>
            <a:endParaRPr lang="en-US">
              <a:solidFill>
                <a:srgbClr val="0563C1"/>
              </a:solidFill>
              <a:hlinkClick r:id="rId3">
                <a:extLst>
                  <a:ext uri="{A12FA001-AC4F-418D-AE19-62706E023703}">
                    <ahyp:hlinkClr xmlns="" xmlns:ahyp="http://schemas.microsoft.com/office/drawing/2018/hyperlinkcolor" val="tx"/>
                  </a:ext>
                </a:extLst>
              </a:hlinkClick>
            </a:endParaRPr>
          </a:p>
          <a:p>
            <a:r>
              <a:rPr lang="en-US">
                <a:solidFill>
                  <a:srgbClr val="0563C1"/>
                </a:solidFill>
                <a:hlinkClick r:id="rId3">
                  <a:extLst>
                    <a:ext uri="{A12FA001-AC4F-418D-AE19-62706E023703}">
                      <ahyp:hlinkClr xmlns="" xmlns:ahyp="http://schemas.microsoft.com/office/drawing/2018/hyperlinkcolor" val="tx"/>
                    </a:ext>
                  </a:extLst>
                </a:hlinkClick>
              </a:rPr>
              <a:t>https://open.library.ubc.ca/cIRcle/collections/ubctheses/831/items/1.0097651</a:t>
            </a:r>
            <a:endParaRPr lang="en-US">
              <a:solidFill>
                <a:srgbClr val="0563C1"/>
              </a:solidFill>
              <a:cs typeface="Calibri"/>
              <a:hlinkClick r:id="rId3">
                <a:extLst>
                  <a:ext uri="{A12FA001-AC4F-418D-AE19-62706E023703}">
                    <ahyp:hlinkClr xmlns="" xmlns:ahyp="http://schemas.microsoft.com/office/drawing/2018/hyperlinkcolor" val="tx"/>
                  </a:ext>
                </a:extLst>
              </a:hlinkClick>
            </a:endParaRPr>
          </a:p>
          <a:p>
            <a:r>
              <a:rPr lang="en-US">
                <a:solidFill>
                  <a:srgbClr val="0563C1"/>
                </a:solidFill>
                <a:hlinkClick r:id="rId3">
                  <a:extLst>
                    <a:ext uri="{A12FA001-AC4F-418D-AE19-62706E023703}">
                      <ahyp:hlinkClr xmlns="" xmlns:ahyp="http://schemas.microsoft.com/office/drawing/2018/hyperlinkcolor" val="tx"/>
                    </a:ext>
                  </a:extLst>
                </a:hlinkClick>
              </a:rPr>
              <a:t>https://www.mnbc.ca/wp-content/uploads/2020/06/Metis_Cookbook_SecondEdition.pdf</a:t>
            </a:r>
            <a:r>
              <a:rPr lang="en-US"/>
              <a:t> </a:t>
            </a:r>
            <a:endParaRPr lang="en-US">
              <a:cs typeface="Calibri"/>
            </a:endParaRPr>
          </a:p>
          <a:p>
            <a:r>
              <a:rPr lang="en-US"/>
              <a:t>Some families called stews that were not thickened, boiled dinner. The family said it would have been bland but fed the family. </a:t>
            </a:r>
            <a:endParaRPr lang="en-US">
              <a:cs typeface="Calibri" panose="020F0502020204030204"/>
            </a:endParaRPr>
          </a:p>
          <a:p>
            <a:endParaRPr lang="en-US">
              <a:cs typeface="Calibri" panose="020F0502020204030204"/>
            </a:endParaRPr>
          </a:p>
          <a:p>
            <a:r>
              <a:rPr lang="en-US" b="1" u="sng"/>
              <a:t>Au pays des </a:t>
            </a:r>
            <a:r>
              <a:rPr lang="en-US" b="1" u="sng" err="1"/>
              <a:t>Mitchifs</a:t>
            </a:r>
            <a:r>
              <a:rPr lang="en-US" b="1" u="sng"/>
              <a:t>/Michif Country YouTube Video Playlist.</a:t>
            </a:r>
            <a:r>
              <a:rPr lang="en-US" b="1"/>
              <a:t> </a:t>
            </a:r>
            <a:r>
              <a:rPr lang="en-US"/>
              <a:t>The videos are in French, but parts of them can be used without the sound, or with subtitles. Videos 1-8 are on Metis cooking. </a:t>
            </a:r>
            <a:r>
              <a:rPr lang="en-US">
                <a:hlinkClick r:id="rId4"/>
              </a:rPr>
              <a:t>https://www.youtube.com/playlist?list=PLu0WeHVQ6midPNOBEObZJVN4HA0uYkpth</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15</a:t>
            </a:fld>
            <a:endParaRPr lang="en-CA"/>
          </a:p>
        </p:txBody>
      </p:sp>
    </p:spTree>
    <p:extLst>
      <p:ext uri="{BB962C8B-B14F-4D97-AF65-F5344CB8AC3E}">
        <p14:creationId xmlns:p14="http://schemas.microsoft.com/office/powerpoint/2010/main" val="624600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16</a:t>
            </a:fld>
            <a:endParaRPr lang="en-CA"/>
          </a:p>
        </p:txBody>
      </p:sp>
    </p:spTree>
    <p:extLst>
      <p:ext uri="{BB962C8B-B14F-4D97-AF65-F5344CB8AC3E}">
        <p14:creationId xmlns:p14="http://schemas.microsoft.com/office/powerpoint/2010/main" val="3033228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Commercial fishing is where you are not just fishing to feed yourself – you want to catch extra fish to sell. </a:t>
            </a:r>
          </a:p>
          <a:p>
            <a:r>
              <a:rPr lang="en-CA" b="1">
                <a:cs typeface="Calibri"/>
              </a:rPr>
              <a:t>-If you click the link to the </a:t>
            </a:r>
            <a:r>
              <a:rPr lang="en-CA" b="1" u="sng">
                <a:cs typeface="Calibri"/>
              </a:rPr>
              <a:t>St. Laurent History Book - </a:t>
            </a:r>
            <a:r>
              <a:rPr lang="en-CA">
                <a:hlinkClick r:id="rId3"/>
              </a:rPr>
              <a:t>https://digitalcollections.lib.umanitoba.ca/islandora/object/uofm:3114857#page/98/mode/1up</a:t>
            </a:r>
            <a:r>
              <a:rPr lang="en-CA" b="1" u="sng">
                <a:cs typeface="Calibri"/>
              </a:rPr>
              <a:t> , </a:t>
            </a:r>
            <a:r>
              <a:rPr lang="en-CA" b="1">
                <a:cs typeface="Calibri"/>
              </a:rPr>
              <a:t>click one-page view, then zoom in to show the students a larger version of the pictures. The students will find the pictures interesting and entertaining. </a:t>
            </a:r>
            <a:endParaRPr lang="en-CA" b="1"/>
          </a:p>
        </p:txBody>
      </p:sp>
      <p:sp>
        <p:nvSpPr>
          <p:cNvPr id="4" name="Slide Number Placeholder 3"/>
          <p:cNvSpPr>
            <a:spLocks noGrp="1"/>
          </p:cNvSpPr>
          <p:nvPr>
            <p:ph type="sldNum" sz="quarter" idx="5"/>
          </p:nvPr>
        </p:nvSpPr>
        <p:spPr/>
        <p:txBody>
          <a:bodyPr/>
          <a:lstStyle/>
          <a:p>
            <a:fld id="{FF89CC7E-BA16-405B-9A57-261C19FA9878}" type="slidenum">
              <a:rPr lang="en-CA" smtClean="0"/>
              <a:t>17</a:t>
            </a:fld>
            <a:endParaRPr lang="en-CA"/>
          </a:p>
        </p:txBody>
      </p:sp>
    </p:spTree>
    <p:extLst>
      <p:ext uri="{BB962C8B-B14F-4D97-AF65-F5344CB8AC3E}">
        <p14:creationId xmlns:p14="http://schemas.microsoft.com/office/powerpoint/2010/main" val="3687238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Lake Manitoba Commercial Ice Fishing - </a:t>
            </a:r>
            <a:r>
              <a:rPr lang="en-CA">
                <a:hlinkClick r:id="rId3"/>
              </a:rPr>
              <a:t>https://www.youtube.com/watch?v=uMfzsNGcrYM&amp;feature=share</a:t>
            </a:r>
            <a:endParaRPr lang="en-CA"/>
          </a:p>
          <a:p>
            <a:r>
              <a:rPr lang="en-CA"/>
              <a:t>Commercial Ice Fishing in a Bombardier - </a:t>
            </a:r>
            <a:r>
              <a:rPr lang="en-CA">
                <a:hlinkClick r:id="rId4"/>
              </a:rPr>
              <a:t>https://www.youtube.com/watch?v=e8voZRFY-lE</a:t>
            </a:r>
            <a:endParaRPr lang="en-CA"/>
          </a:p>
          <a:p>
            <a:r>
              <a:rPr lang="en-US"/>
              <a:t>Fishermen group together in a Co-op so that it is easier to sell their fish, working together like a team.</a:t>
            </a:r>
          </a:p>
          <a:p>
            <a:r>
              <a:rPr lang="en-US"/>
              <a:t>-The RM of St. Laurent has more pictures of ice fishing </a:t>
            </a:r>
            <a:r>
              <a:rPr lang="en-US" b="1"/>
              <a:t>https://www.rmstlaurent.com/</a:t>
            </a:r>
          </a:p>
          <a:p>
            <a:r>
              <a:rPr lang="en-US" b="1"/>
              <a:t>-You may wish to use the Commercial Fishing Video Reflection BLM#9 to support this learning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-You may wish to ask the students if there is a skill or tradition that they have learned from an older family or community member? </a:t>
            </a:r>
          </a:p>
          <a:p>
            <a:endParaRPr lang="en-CA" b="1"/>
          </a:p>
        </p:txBody>
      </p:sp>
      <p:sp>
        <p:nvSpPr>
          <p:cNvPr id="4" name="Slide Number Placeholder 3"/>
          <p:cNvSpPr>
            <a:spLocks noGrp="1"/>
          </p:cNvSpPr>
          <p:nvPr>
            <p:ph type="sldNum" sz="quarter" idx="5"/>
          </p:nvPr>
        </p:nvSpPr>
        <p:spPr/>
        <p:txBody>
          <a:bodyPr/>
          <a:lstStyle/>
          <a:p>
            <a:fld id="{FF89CC7E-BA16-405B-9A57-261C19FA9878}" type="slidenum">
              <a:rPr lang="en-CA" smtClean="0"/>
              <a:t>18</a:t>
            </a:fld>
            <a:endParaRPr lang="en-CA"/>
          </a:p>
        </p:txBody>
      </p:sp>
    </p:spTree>
    <p:extLst>
      <p:ext uri="{BB962C8B-B14F-4D97-AF65-F5344CB8AC3E}">
        <p14:creationId xmlns:p14="http://schemas.microsoft.com/office/powerpoint/2010/main" val="4245941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FF89CC7E-BA16-405B-9A57-261C19FA9878}" type="slidenum">
              <a:rPr lang="en-CA" smtClean="0"/>
              <a:t>19</a:t>
            </a:fld>
            <a:endParaRPr lang="en-CA"/>
          </a:p>
        </p:txBody>
      </p:sp>
    </p:spTree>
    <p:extLst>
      <p:ext uri="{BB962C8B-B14F-4D97-AF65-F5344CB8AC3E}">
        <p14:creationId xmlns:p14="http://schemas.microsoft.com/office/powerpoint/2010/main" val="2290930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FF89CC7E-BA16-405B-9A57-261C19FA9878}" type="slidenum">
              <a:rPr lang="en-CA" smtClean="0"/>
              <a:t>20</a:t>
            </a:fld>
            <a:endParaRPr lang="en-CA"/>
          </a:p>
        </p:txBody>
      </p:sp>
    </p:spTree>
    <p:extLst>
      <p:ext uri="{BB962C8B-B14F-4D97-AF65-F5344CB8AC3E}">
        <p14:creationId xmlns:p14="http://schemas.microsoft.com/office/powerpoint/2010/main" val="62720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is a </a:t>
            </a:r>
            <a:r>
              <a:rPr lang="en-US" b="1" u="sng"/>
              <a:t>KWL BLM#1 </a:t>
            </a:r>
            <a:r>
              <a:rPr lang="en-US"/>
              <a:t>to support the activation of this unit. You may have students complete the “L” portion at the end of the unit.</a:t>
            </a:r>
            <a:endParaRPr lang="en-CA"/>
          </a:p>
          <a:p>
            <a:r>
              <a:rPr lang="en-CA"/>
              <a:t>As discussion flows with the above questions, you may wish to ask the students the following question to help them make a connection: </a:t>
            </a:r>
            <a:r>
              <a:rPr lang="en-CA" b="1"/>
              <a:t>HOW DO YOU LIVE YOUR CULTURE?</a:t>
            </a:r>
          </a:p>
        </p:txBody>
      </p:sp>
      <p:sp>
        <p:nvSpPr>
          <p:cNvPr id="4" name="Slide Number Placeholder 3"/>
          <p:cNvSpPr>
            <a:spLocks noGrp="1"/>
          </p:cNvSpPr>
          <p:nvPr>
            <p:ph type="sldNum" sz="quarter" idx="5"/>
          </p:nvPr>
        </p:nvSpPr>
        <p:spPr/>
        <p:txBody>
          <a:bodyPr/>
          <a:lstStyle/>
          <a:p>
            <a:fld id="{FF89CC7E-BA16-405B-9A57-261C19FA9878}" type="slidenum">
              <a:rPr lang="en-CA" smtClean="0"/>
              <a:t>2</a:t>
            </a:fld>
            <a:endParaRPr lang="en-CA"/>
          </a:p>
        </p:txBody>
      </p:sp>
    </p:spTree>
    <p:extLst>
      <p:ext uri="{BB962C8B-B14F-4D97-AF65-F5344CB8AC3E}">
        <p14:creationId xmlns:p14="http://schemas.microsoft.com/office/powerpoint/2010/main" val="3244613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FF89CC7E-BA16-405B-9A57-261C19FA9878}" type="slidenum">
              <a:rPr lang="en-CA" smtClean="0"/>
              <a:t>21</a:t>
            </a:fld>
            <a:endParaRPr lang="en-CA"/>
          </a:p>
        </p:txBody>
      </p:sp>
    </p:spTree>
    <p:extLst>
      <p:ext uri="{BB962C8B-B14F-4D97-AF65-F5344CB8AC3E}">
        <p14:creationId xmlns:p14="http://schemas.microsoft.com/office/powerpoint/2010/main" val="3442413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FF89CC7E-BA16-405B-9A57-261C19FA9878}" type="slidenum">
              <a:rPr lang="en-CA" smtClean="0"/>
              <a:t>22</a:t>
            </a:fld>
            <a:endParaRPr lang="en-CA"/>
          </a:p>
        </p:txBody>
      </p:sp>
    </p:spTree>
    <p:extLst>
      <p:ext uri="{BB962C8B-B14F-4D97-AF65-F5344CB8AC3E}">
        <p14:creationId xmlns:p14="http://schemas.microsoft.com/office/powerpoint/2010/main" val="1640834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FF89CC7E-BA16-405B-9A57-261C19FA9878}" type="slidenum">
              <a:rPr lang="en-CA" smtClean="0"/>
              <a:t>23</a:t>
            </a:fld>
            <a:endParaRPr lang="en-CA"/>
          </a:p>
        </p:txBody>
      </p:sp>
    </p:spTree>
    <p:extLst>
      <p:ext uri="{BB962C8B-B14F-4D97-AF65-F5344CB8AC3E}">
        <p14:creationId xmlns:p14="http://schemas.microsoft.com/office/powerpoint/2010/main" val="966076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FF89CC7E-BA16-405B-9A57-261C19FA9878}" type="slidenum">
              <a:rPr lang="en-CA" smtClean="0"/>
              <a:t>24</a:t>
            </a:fld>
            <a:endParaRPr lang="en-CA"/>
          </a:p>
        </p:txBody>
      </p:sp>
    </p:spTree>
    <p:extLst>
      <p:ext uri="{BB962C8B-B14F-4D97-AF65-F5344CB8AC3E}">
        <p14:creationId xmlns:p14="http://schemas.microsoft.com/office/powerpoint/2010/main" val="1570076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Travelling Truth Tour Metis Days St. Laurent </a:t>
            </a:r>
            <a:r>
              <a:rPr lang="en-US" b="1" u="sng" dirty="0"/>
              <a:t>- </a:t>
            </a:r>
            <a:r>
              <a:rPr lang="en-CA" dirty="0">
                <a:hlinkClick r:id="rId3"/>
              </a:rPr>
              <a:t>https://www.youtube.com/watch?v=ybHL2Vb-ViI</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u="none" dirty="0"/>
              <a:t>APM Red River Jig </a:t>
            </a:r>
            <a:r>
              <a:rPr lang="en-CA" b="0" u="sng" dirty="0"/>
              <a:t>- </a:t>
            </a:r>
            <a:r>
              <a:rPr lang="en-CA" dirty="0">
                <a:hlinkClick r:id="rId4"/>
              </a:rPr>
              <a:t>https://www.youtube.com/watch?v=_BjzhjQ55zQ&amp;list=PLu0WeHVQ6midOQCOKMmYum-DtIjH6FEG9&amp;index=8</a:t>
            </a:r>
            <a:endParaRPr lang="en-US" b="0"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a:p>
          <a:p>
            <a:pPr>
              <a:defRPr/>
            </a:pPr>
            <a:r>
              <a:rPr lang="en-US" b="1" u="sng" dirty="0"/>
              <a:t>Au pays des </a:t>
            </a:r>
            <a:r>
              <a:rPr lang="en-US" b="1" u="sng" dirty="0" err="1"/>
              <a:t>Mitchifs</a:t>
            </a:r>
            <a:r>
              <a:rPr lang="en-US" b="1" u="sng" dirty="0"/>
              <a:t>/</a:t>
            </a:r>
            <a:r>
              <a:rPr lang="en-US" b="1" u="sng" dirty="0" err="1"/>
              <a:t>Michif</a:t>
            </a:r>
            <a:r>
              <a:rPr lang="en-US" b="1" u="sng" dirty="0"/>
              <a:t> Country YouTube Video Playlist</a:t>
            </a:r>
            <a:r>
              <a:rPr lang="en-US" b="0" u="none" dirty="0"/>
              <a:t> The videos</a:t>
            </a:r>
            <a:r>
              <a:rPr lang="en-US" dirty="0"/>
              <a:t> are in French, but parts of them can be used with subtitles. Videos 1-8 </a:t>
            </a:r>
            <a:r>
              <a:rPr lang="en-CA" dirty="0"/>
              <a:t>(1:12 – 4:09 min) </a:t>
            </a:r>
            <a:r>
              <a:rPr lang="en-US" dirty="0"/>
              <a:t>are on Metis music. </a:t>
            </a:r>
            <a:r>
              <a:rPr lang="en-CA" dirty="0">
                <a:hlinkClick r:id="rId5"/>
              </a:rPr>
              <a:t>https://www.youtube.com/watch?v=Z6vVbxHhS8I&amp;list=PLu0WeHVQ6midOQCOKMmYum-DtIjH6FEG9</a:t>
            </a:r>
            <a:r>
              <a:rPr lang="en-CA" dirty="0"/>
              <a:t> </a:t>
            </a:r>
            <a:endParaRPr lang="en-CA">
              <a:cs typeface="Calibri"/>
            </a:endParaRPr>
          </a:p>
          <a:p>
            <a:endParaRPr lang="en-CA">
              <a:cs typeface="Calibri"/>
            </a:endParaRPr>
          </a:p>
          <a:p>
            <a:r>
              <a:rPr lang="en-CA" b="1" dirty="0" err="1"/>
              <a:t>Sagkeeng's</a:t>
            </a:r>
            <a:r>
              <a:rPr lang="en-CA" b="1" dirty="0"/>
              <a:t> Finest tops Canada's Got Talent (not Metis, but some very talented First Nations Jiggers!)</a:t>
            </a:r>
            <a:endParaRPr lang="en-CA" dirty="0"/>
          </a:p>
          <a:p>
            <a:r>
              <a:rPr lang="en-CA" dirty="0">
                <a:hlinkClick r:id="rId6"/>
              </a:rPr>
              <a:t>https://www.aptnnews.ca/national-news/sagkeengs-finest-tops-canadas-got-talent/</a:t>
            </a:r>
            <a:r>
              <a:rPr lang="en-CA" dirty="0"/>
              <a:t> </a:t>
            </a:r>
            <a:endParaRPr lang="en-CA" dirty="0">
              <a:cs typeface="Calibri"/>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25</a:t>
            </a:fld>
            <a:endParaRPr lang="en-CA"/>
          </a:p>
        </p:txBody>
      </p:sp>
    </p:spTree>
    <p:extLst>
      <p:ext uri="{BB962C8B-B14F-4D97-AF65-F5344CB8AC3E}">
        <p14:creationId xmlns:p14="http://schemas.microsoft.com/office/powerpoint/2010/main" val="398291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cs typeface="Calibri"/>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26</a:t>
            </a:fld>
            <a:endParaRPr lang="en-CA"/>
          </a:p>
        </p:txBody>
      </p:sp>
    </p:spTree>
    <p:extLst>
      <p:ext uri="{BB962C8B-B14F-4D97-AF65-F5344CB8AC3E}">
        <p14:creationId xmlns:p14="http://schemas.microsoft.com/office/powerpoint/2010/main" val="4127375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cs typeface="Calibri"/>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27</a:t>
            </a:fld>
            <a:endParaRPr lang="en-CA"/>
          </a:p>
        </p:txBody>
      </p:sp>
    </p:spTree>
    <p:extLst>
      <p:ext uri="{BB962C8B-B14F-4D97-AF65-F5344CB8AC3E}">
        <p14:creationId xmlns:p14="http://schemas.microsoft.com/office/powerpoint/2010/main" val="961599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Manipogo takes place on the “drudge”, formerly a ship </a:t>
            </a:r>
            <a:r>
              <a:rPr lang="en-US" u="none" dirty="0" err="1"/>
              <a:t>harbour</a:t>
            </a:r>
            <a:r>
              <a:rPr lang="en-US" u="none" dirty="0"/>
              <a:t>, with a tent set up inland. Metis Days is held at the local Metis grounds which has a structure that includes an open stage with a tent attached, a kitchen, and baseball diamonds. </a:t>
            </a:r>
          </a:p>
          <a:p>
            <a:r>
              <a:rPr lang="en-US" u="sng" dirty="0"/>
              <a:t>St. Laurent Metis Days - </a:t>
            </a:r>
            <a:r>
              <a:rPr lang="en-CA" dirty="0">
                <a:hlinkClick r:id="rId3"/>
              </a:rPr>
              <a:t>https://www.youtube.com/watch?v=C28vFyu4Zl8</a:t>
            </a:r>
            <a:endParaRPr lang="en-CA" dirty="0"/>
          </a:p>
          <a:p>
            <a:r>
              <a:rPr lang="en-US" u="sng" dirty="0"/>
              <a:t>The </a:t>
            </a:r>
            <a:r>
              <a:rPr lang="en-US" u="sng" dirty="0" err="1"/>
              <a:t>Gaudry</a:t>
            </a:r>
            <a:r>
              <a:rPr lang="en-US" u="sng" dirty="0"/>
              <a:t> Boys - </a:t>
            </a:r>
            <a:r>
              <a:rPr lang="en-CA" dirty="0">
                <a:hlinkClick r:id="rId4"/>
              </a:rPr>
              <a:t>https://www.youtube.com/watch?v=PLnZLbriSGo</a:t>
            </a:r>
            <a:endParaRPr lang="en-CA" dirty="0"/>
          </a:p>
          <a:p>
            <a:r>
              <a:rPr lang="en-CA" dirty="0"/>
              <a:t>Mud Bogging – St. Laurent - </a:t>
            </a:r>
            <a:r>
              <a:rPr lang="en-CA" dirty="0">
                <a:hlinkClick r:id="rId5"/>
              </a:rPr>
              <a:t>https://www.youtube.com/watch?v=lxEdy69-EDE</a:t>
            </a:r>
            <a:endParaRPr lang="en-CA" dirty="0"/>
          </a:p>
          <a:p>
            <a:endParaRPr lang="en-US" u="sng" dirty="0"/>
          </a:p>
          <a:p>
            <a:r>
              <a:rPr lang="en-US" u="sng" dirty="0"/>
              <a:t>Sources:</a:t>
            </a:r>
          </a:p>
          <a:p>
            <a:r>
              <a:rPr lang="en-US" dirty="0"/>
              <a:t>St. Laurent RM - http://www.stlaurentmb.ca/recreation/</a:t>
            </a:r>
          </a:p>
          <a:p>
            <a:r>
              <a:rPr lang="en-US" dirty="0"/>
              <a:t>Interlake Tourism - https://interlaketourism.com/roots_connections/Metis-days-celebrations/</a:t>
            </a:r>
          </a:p>
          <a:p>
            <a:r>
              <a:rPr lang="en-US" dirty="0"/>
              <a:t>Interlake Tourism - https://interlaketourism.com/roots_connections/Metis-days-music/</a:t>
            </a:r>
          </a:p>
          <a:p>
            <a:endParaRPr lang="en-US" dirty="0"/>
          </a:p>
          <a:p>
            <a:r>
              <a:rPr lang="en-CA" u="sng" dirty="0">
                <a:cs typeface="Calibri"/>
              </a:rPr>
              <a:t>The Manipogo Festival takes place at the Drudge: </a:t>
            </a:r>
            <a:r>
              <a:rPr lang="en-CA" u="sng" dirty="0"/>
              <a:t>History of “The Drudge”</a:t>
            </a:r>
            <a:r>
              <a:rPr lang="en-CA" dirty="0"/>
              <a:t> (local nickname for the man made harbor):  It was dug in July of 1902.  My great grandfather Angus Millar was the foreman.  They used a steam engine to dig it.  Some say it was sunk in the drudge and is still there to this day.  They used it to haul freight from the north, and salt from Lake Winnipegosis.  Then it was then loaded on wagons and hauled to Raeburn, MB, which was the closest railway point at that time.  The fish was hauled to the freezer, a building at the south end of Twin Lakes Beach.  Then it was shipped across Lake Francis, on sailing boats, to Raeburn, to be shipped by train to Winnipeg.  It was only used like this, commercially, for 2 years.   In 1904 the CN Line was built through the community, and The Drudge was no longer needed.  The railway, and then eventually trucks took over hauling products out of the area.  In 1903 they also shut down commercial summer fishing, which was another use for the harbor called “The Drudge”.  </a:t>
            </a:r>
            <a:endParaRPr lang="en-CA" dirty="0">
              <a:cs typeface="Calibri"/>
            </a:endParaRPr>
          </a:p>
          <a:p>
            <a:endParaRPr lang="en-CA" dirty="0">
              <a:cs typeface="Calibri"/>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28</a:t>
            </a:fld>
            <a:endParaRPr lang="en-CA"/>
          </a:p>
        </p:txBody>
      </p:sp>
    </p:spTree>
    <p:extLst>
      <p:ext uri="{BB962C8B-B14F-4D97-AF65-F5344CB8AC3E}">
        <p14:creationId xmlns:p14="http://schemas.microsoft.com/office/powerpoint/2010/main" val="779264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cs typeface="Calibri"/>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29</a:t>
            </a:fld>
            <a:endParaRPr lang="en-CA"/>
          </a:p>
        </p:txBody>
      </p:sp>
    </p:spTree>
    <p:extLst>
      <p:ext uri="{BB962C8B-B14F-4D97-AF65-F5344CB8AC3E}">
        <p14:creationId xmlns:p14="http://schemas.microsoft.com/office/powerpoint/2010/main" val="2234816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a:t>-You may wish to choose one or two of the games on the list to have the students play “out on the land”. Did you know the 2010 Olympic Torch went through St. Laurent and they had elders blessed the torch? The torch went through St. Laurent because it is the oldest living Metis community in the world.</a:t>
            </a:r>
          </a:p>
          <a:p>
            <a:r>
              <a:rPr lang="en-US" u="sng"/>
              <a:t>Sources: </a:t>
            </a:r>
          </a:p>
          <a:p>
            <a:r>
              <a:rPr lang="en-US"/>
              <a:t>-Learn Michif: Games </a:t>
            </a:r>
            <a:r>
              <a:rPr lang="en-US" b="1"/>
              <a:t>http://www.learnmichif.com/games</a:t>
            </a:r>
          </a:p>
          <a:p>
            <a:r>
              <a:rPr lang="en-US"/>
              <a:t>-Gabriel Dumont Institute: Metis socialization and entertainment </a:t>
            </a:r>
            <a:r>
              <a:rPr lang="en-CA" b="1"/>
              <a:t>http://www.Metismuseum.ca/resource.php/00724</a:t>
            </a:r>
          </a:p>
          <a:p>
            <a:r>
              <a:rPr lang="en-CA" b="1"/>
              <a:t>http://www.Metismuseum.ca/media/document.php/14630.St.%20Laurent%20MB.pdf </a:t>
            </a:r>
          </a:p>
          <a:p>
            <a:endParaRPr lang="en-CA" b="1"/>
          </a:p>
          <a:p>
            <a:r>
              <a:rPr lang="en-CA" b="0"/>
              <a:t>-Virtual Museum: Metis Games </a:t>
            </a:r>
            <a:r>
              <a:rPr lang="en-CA" b="1"/>
              <a:t>http://www.virtualmuseum.ca/edu/ViewLoitLo.do?method=preview&amp;lang=EN&amp;id=11582</a:t>
            </a:r>
          </a:p>
          <a:p>
            <a:r>
              <a:rPr lang="en-US"/>
              <a:t>-Exploring Numeracy through Traditional Games - </a:t>
            </a:r>
            <a:r>
              <a:rPr lang="en-US" b="1"/>
              <a:t>https://www.youtube.com/watch?v=xjXH2E2__eA</a:t>
            </a:r>
            <a:endParaRPr lang="en-CA" b="1"/>
          </a:p>
        </p:txBody>
      </p:sp>
      <p:sp>
        <p:nvSpPr>
          <p:cNvPr id="4" name="Slide Number Placeholder 3"/>
          <p:cNvSpPr>
            <a:spLocks noGrp="1"/>
          </p:cNvSpPr>
          <p:nvPr>
            <p:ph type="sldNum" sz="quarter" idx="5"/>
          </p:nvPr>
        </p:nvSpPr>
        <p:spPr/>
        <p:txBody>
          <a:bodyPr/>
          <a:lstStyle/>
          <a:p>
            <a:fld id="{FF89CC7E-BA16-405B-9A57-261C19FA9878}" type="slidenum">
              <a:rPr lang="en-CA" smtClean="0"/>
              <a:t>30</a:t>
            </a:fld>
            <a:endParaRPr lang="en-CA"/>
          </a:p>
        </p:txBody>
      </p:sp>
    </p:spTree>
    <p:extLst>
      <p:ext uri="{BB962C8B-B14F-4D97-AF65-F5344CB8AC3E}">
        <p14:creationId xmlns:p14="http://schemas.microsoft.com/office/powerpoint/2010/main" val="381814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Rosie Darling explaining what it means to be Metis – </a:t>
            </a:r>
            <a:r>
              <a:rPr lang="en-CA" dirty="0">
                <a:hlinkClick r:id="rId3"/>
              </a:rPr>
              <a:t>https://www.youtube.com/watch?v=CISeEFTsgDA</a:t>
            </a:r>
            <a:endParaRPr lang="en-US" dirty="0"/>
          </a:p>
          <a:p>
            <a:r>
              <a:rPr lang="en-US" dirty="0"/>
              <a:t>The word Indigenous explained CBC kids - </a:t>
            </a:r>
            <a:r>
              <a:rPr lang="en-CA" dirty="0">
                <a:hlinkClick r:id="rId4"/>
              </a:rPr>
              <a:t>https://www.youtube.com/watch?v=8ATDgdeK5qU</a:t>
            </a:r>
            <a:endParaRPr lang="en-US" dirty="0"/>
          </a:p>
          <a:p>
            <a:r>
              <a:rPr lang="en-US" dirty="0"/>
              <a:t>Parks Canada Metis Stories - </a:t>
            </a:r>
            <a:r>
              <a:rPr lang="en-CA" dirty="0">
                <a:hlinkClick r:id="rId5"/>
              </a:rPr>
              <a:t>https://www.youtube.com/playlist?list=PLbqoPJvXJygVdseuUZd0uBEZ46LXpqNHa</a:t>
            </a:r>
            <a:endParaRPr lang="en-US" dirty="0"/>
          </a:p>
          <a:p>
            <a:endParaRPr lang="en-US"/>
          </a:p>
          <a:p>
            <a:r>
              <a:rPr lang="en-US" dirty="0"/>
              <a:t>-You may also wish to read the key points from </a:t>
            </a:r>
            <a:r>
              <a:rPr lang="en-US" i="1" u="sng" dirty="0"/>
              <a:t>N is for New Nation </a:t>
            </a:r>
            <a:r>
              <a:rPr lang="en-US" dirty="0"/>
              <a:t>to the students while they </a:t>
            </a:r>
            <a:r>
              <a:rPr lang="en-US" dirty="0" err="1"/>
              <a:t>colour</a:t>
            </a:r>
            <a:r>
              <a:rPr lang="en-US" dirty="0"/>
              <a:t> the map. </a:t>
            </a:r>
            <a:r>
              <a:rPr lang="en-US" b="1" dirty="0"/>
              <a:t>http://www.Metismuseum.ca/browse/index.php?id=13161</a:t>
            </a:r>
            <a:endParaRPr lang="en-US" b="1" dirty="0">
              <a:cs typeface="Calibri"/>
            </a:endParaRPr>
          </a:p>
          <a:p>
            <a:r>
              <a:rPr lang="en-US" dirty="0"/>
              <a:t>-Extension activity: Read </a:t>
            </a:r>
            <a:r>
              <a:rPr lang="en-US" dirty="0" err="1"/>
              <a:t>alouds</a:t>
            </a:r>
            <a:r>
              <a:rPr lang="en-US" dirty="0"/>
              <a:t> with Metis subject matter: </a:t>
            </a:r>
            <a:r>
              <a:rPr lang="en-US" u="sng" dirty="0"/>
              <a:t>https://www.strongnations.com/store/item_list.php?it=3&amp;cat=1050 </a:t>
            </a:r>
            <a:r>
              <a:rPr lang="en-US" dirty="0"/>
              <a:t>OR </a:t>
            </a:r>
            <a:r>
              <a:rPr lang="en-US" u="sng" dirty="0"/>
              <a:t>https://gdins.org/me/uploads/2014/04/Teacher-Guide-GDI-Resources-Cover-Page-Feb-2015-1200px.jpg</a:t>
            </a:r>
            <a:endParaRPr lang="en-CA" u="sng" dirty="0"/>
          </a:p>
        </p:txBody>
      </p:sp>
      <p:sp>
        <p:nvSpPr>
          <p:cNvPr id="4" name="Slide Number Placeholder 3"/>
          <p:cNvSpPr>
            <a:spLocks noGrp="1"/>
          </p:cNvSpPr>
          <p:nvPr>
            <p:ph type="sldNum" sz="quarter" idx="5"/>
          </p:nvPr>
        </p:nvSpPr>
        <p:spPr/>
        <p:txBody>
          <a:bodyPr/>
          <a:lstStyle/>
          <a:p>
            <a:fld id="{FF89CC7E-BA16-405B-9A57-261C19FA9878}" type="slidenum">
              <a:rPr lang="en-CA" smtClean="0"/>
              <a:t>3</a:t>
            </a:fld>
            <a:endParaRPr lang="en-CA"/>
          </a:p>
        </p:txBody>
      </p:sp>
    </p:spTree>
    <p:extLst>
      <p:ext uri="{BB962C8B-B14F-4D97-AF65-F5344CB8AC3E}">
        <p14:creationId xmlns:p14="http://schemas.microsoft.com/office/powerpoint/2010/main" val="4025457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0" u="none"/>
              <a:t>The </a:t>
            </a:r>
            <a:r>
              <a:rPr lang="en-CA" b="0" u="none"/>
              <a:t>Metis</a:t>
            </a:r>
            <a:r>
              <a:rPr lang="en" b="0" u="none"/>
              <a:t> Sash - </a:t>
            </a:r>
            <a:r>
              <a:rPr lang="en-CA">
                <a:hlinkClick r:id="rId3"/>
              </a:rPr>
              <a:t>https://www.youtube.com/watch?v=L7TeEt5qa0Q</a:t>
            </a:r>
            <a:endParaRPr lang="en-CA"/>
          </a:p>
          <a:p>
            <a:r>
              <a:rPr lang="en" b="0" u="none"/>
              <a:t>The Flower Beadwork People - </a:t>
            </a:r>
            <a:r>
              <a:rPr lang="en-CA">
                <a:hlinkClick r:id="rId4"/>
              </a:rPr>
              <a:t>https://www.youtube.com/watch?v=54ipBLZJ6L4</a:t>
            </a:r>
            <a:endParaRPr lang="en" b="0" u="none"/>
          </a:p>
          <a:p>
            <a:r>
              <a:rPr lang="en" b="0" u="none"/>
              <a:t>-You may use the Gabriel Dumont Institute – </a:t>
            </a:r>
            <a:r>
              <a:rPr lang="en" b="0" i="1" u="none"/>
              <a:t>B is for Beadwork </a:t>
            </a:r>
            <a:r>
              <a:rPr lang="en" b="0" u="none"/>
              <a:t>colouring page PDF </a:t>
            </a:r>
            <a:r>
              <a:rPr lang="en" b="0" u="sng"/>
              <a:t>– </a:t>
            </a:r>
            <a:r>
              <a:rPr lang="en-CA" b="1" u="sng"/>
              <a:t>http://www.Metismuseum.ca/resource.php/149609</a:t>
            </a:r>
            <a:endParaRPr lang="en" b="1" u="sng"/>
          </a:p>
          <a:p>
            <a:r>
              <a:rPr lang="en" b="0" u="sng"/>
              <a:t>More ideas about uses for the sash: </a:t>
            </a:r>
          </a:p>
          <a:p>
            <a:r>
              <a:rPr lang="en" b="1"/>
              <a:t>More than a fashion statement, the </a:t>
            </a:r>
            <a:r>
              <a:rPr lang="en-CA" b="1"/>
              <a:t>Metis</a:t>
            </a:r>
            <a:r>
              <a:rPr lang="en" b="1"/>
              <a:t> sash was like 'Batman's utility belt’ </a:t>
            </a:r>
            <a:r>
              <a:rPr lang="en-US" u="none">
                <a:solidFill>
                  <a:srgbClr val="0563C1"/>
                </a:solidFill>
                <a:hlinkClick r:id="rId5">
                  <a:extLst>
                    <a:ext uri="{A12FA001-AC4F-418D-AE19-62706E023703}">
                      <ahyp:hlinkClr xmlns="" xmlns:ahyp="http://schemas.microsoft.com/office/drawing/2018/hyperlinkcolor" val="tx"/>
                    </a:ext>
                  </a:extLst>
                </a:hlinkClick>
              </a:rPr>
              <a:t>Lenard </a:t>
            </a:r>
            <a:r>
              <a:rPr lang="en-US" u="none" err="1">
                <a:solidFill>
                  <a:schemeClr val="tx1"/>
                </a:solidFill>
                <a:hlinkClick r:id="rId5">
                  <a:extLst>
                    <a:ext uri="{A12FA001-AC4F-418D-AE19-62706E023703}">
                      <ahyp:hlinkClr xmlns="" xmlns:ahyp="http://schemas.microsoft.com/office/drawing/2018/hyperlinkcolor" val="tx"/>
                    </a:ext>
                  </a:extLst>
                </a:hlinkClick>
              </a:rPr>
              <a:t>Monkman</a:t>
            </a:r>
            <a:r>
              <a:rPr lang="en-US" u="none">
                <a:solidFill>
                  <a:schemeClr val="tx1"/>
                </a:solidFill>
              </a:rPr>
              <a:t> · </a:t>
            </a:r>
            <a:endParaRPr lang="en-US" u="none">
              <a:solidFill>
                <a:schemeClr val="tx1"/>
              </a:solidFill>
              <a:cs typeface="Calibri"/>
            </a:endParaRPr>
          </a:p>
          <a:p>
            <a:r>
              <a:rPr lang="en-US">
                <a:hlinkClick r:id="rId6"/>
              </a:rPr>
              <a:t>https://www.cbc.ca/news/indigenous/Metis-sash-louis-riel-day-1.5465090?fbclid=IwAR17QUptToEdPtPBJ8PyTc1AkrWfxlldwQOvNlcyxCgB7GhCNCld52BDFcQ</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31</a:t>
            </a:fld>
            <a:endParaRPr lang="en-CA"/>
          </a:p>
        </p:txBody>
      </p:sp>
    </p:spTree>
    <p:extLst>
      <p:ext uri="{BB962C8B-B14F-4D97-AF65-F5344CB8AC3E}">
        <p14:creationId xmlns:p14="http://schemas.microsoft.com/office/powerpoint/2010/main" val="538515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You may wish to use </a:t>
            </a:r>
            <a:r>
              <a:rPr lang="en-US" b="0" u="sng"/>
              <a:t>Trip Planner to St. Laurent BLM#10</a:t>
            </a:r>
          </a:p>
          <a:p>
            <a:endParaRPr lang="en-US" u="sng">
              <a:cs typeface="Calibri"/>
            </a:endParaRPr>
          </a:p>
          <a:p>
            <a:r>
              <a:rPr lang="en-US">
                <a:cs typeface="Calibri"/>
              </a:rPr>
              <a:t>Check out a map of St. Laurent from their history book page 23</a:t>
            </a:r>
          </a:p>
          <a:p>
            <a:r>
              <a:rPr lang="en-US">
                <a:hlinkClick r:id="rId3"/>
              </a:rPr>
              <a:t>https://digitalcollections.lib.umanitoba.ca/islandora/object/uofm%3A3114857#page/23/mode/1up</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32</a:t>
            </a:fld>
            <a:endParaRPr lang="en-CA"/>
          </a:p>
        </p:txBody>
      </p:sp>
    </p:spTree>
    <p:extLst>
      <p:ext uri="{BB962C8B-B14F-4D97-AF65-F5344CB8AC3E}">
        <p14:creationId xmlns:p14="http://schemas.microsoft.com/office/powerpoint/2010/main" val="3961928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F89CC7E-BA16-405B-9A57-261C19FA9878}" type="slidenum">
              <a:rPr lang="en-CA" smtClean="0"/>
              <a:t>33</a:t>
            </a:fld>
            <a:endParaRPr lang="en-CA"/>
          </a:p>
        </p:txBody>
      </p:sp>
    </p:spTree>
    <p:extLst>
      <p:ext uri="{BB962C8B-B14F-4D97-AF65-F5344CB8AC3E}">
        <p14:creationId xmlns:p14="http://schemas.microsoft.com/office/powerpoint/2010/main" val="2463429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9CC7E-BA16-405B-9A57-261C19FA9878}" type="slidenum">
              <a:rPr lang="en-CA" smtClean="0"/>
              <a:t>34</a:t>
            </a:fld>
            <a:endParaRPr lang="en-CA"/>
          </a:p>
        </p:txBody>
      </p:sp>
    </p:spTree>
    <p:extLst>
      <p:ext uri="{BB962C8B-B14F-4D97-AF65-F5344CB8AC3E}">
        <p14:creationId xmlns:p14="http://schemas.microsoft.com/office/powerpoint/2010/main" val="220741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First Nations in Manitoba -</a:t>
            </a:r>
            <a:r>
              <a:rPr lang="en-CA">
                <a:hlinkClick r:id="rId3"/>
              </a:rPr>
              <a:t>https://mfnerc.org/community-map/</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Native land.ca - </a:t>
            </a:r>
            <a:r>
              <a:rPr lang="en-CA">
                <a:hlinkClick r:id="rId4"/>
              </a:rPr>
              <a:t>https://native-land.ca/</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First Nations Seeker - </a:t>
            </a:r>
            <a:r>
              <a:rPr lang="en-CA">
                <a:hlinkClick r:id="rId5"/>
              </a:rPr>
              <a:t>https://www.firstnationsseeker.ca/</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Giant Floor Map -  </a:t>
            </a:r>
            <a:r>
              <a:rPr lang="en-CA">
                <a:hlinkClick r:id="rId6"/>
              </a:rPr>
              <a:t>http://www.canadiangeographic.com/educational_products/tiled_map_ipac.asp</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more information about First Nations pre-contact, see Assembly of First Nations (AFN) - It’s our Time Tool Kit: </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7"/>
              </a:rPr>
              <a:t>https://education.afn.ca/afntoolkit/learning-module/pre-contact-2/</a:t>
            </a:r>
            <a:r>
              <a:rPr lang="en-US" sz="1200" kern="1200">
                <a:solidFill>
                  <a:schemeClr val="tx1"/>
                </a:solidFill>
                <a:effectLst/>
                <a:latin typeface="+mn-lt"/>
                <a:ea typeface="+mn-ea"/>
                <a:cs typeface="+mn-cs"/>
              </a:rPr>
              <a:t> </a:t>
            </a:r>
            <a:br>
              <a:rPr lang="en-US" sz="1200" kern="1200">
                <a:solidFill>
                  <a:schemeClr val="tx1"/>
                </a:solidFill>
                <a:effectLst/>
                <a:latin typeface="+mn-lt"/>
                <a:ea typeface="+mn-ea"/>
                <a:cs typeface="+mn-cs"/>
              </a:rPr>
            </a:br>
            <a:r>
              <a:rPr lang="en-US" sz="1200" u="sng" kern="1200">
                <a:solidFill>
                  <a:schemeClr val="tx1"/>
                </a:solidFill>
                <a:effectLst/>
                <a:latin typeface="+mn-lt"/>
                <a:ea typeface="+mn-ea"/>
                <a:cs typeface="+mn-cs"/>
                <a:hlinkClick r:id="rId8"/>
              </a:rPr>
              <a:t>https://education.afn.ca/afntoolkit/wp-content/uploads/2018/05/Plaintalk-2-Pre-Contact.pdf</a:t>
            </a:r>
            <a:r>
              <a:rPr lang="en-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FF89CC7E-BA16-405B-9A57-261C19FA9878}" type="slidenum">
              <a:rPr lang="en-CA" smtClean="0"/>
              <a:t>4</a:t>
            </a:fld>
            <a:endParaRPr lang="en-CA"/>
          </a:p>
        </p:txBody>
      </p:sp>
    </p:spTree>
    <p:extLst>
      <p:ext uri="{BB962C8B-B14F-4D97-AF65-F5344CB8AC3E}">
        <p14:creationId xmlns:p14="http://schemas.microsoft.com/office/powerpoint/2010/main" val="3484547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a:solidFill>
                  <a:schemeClr val="tx1"/>
                </a:solidFill>
                <a:ea typeface="+mn-lt"/>
                <a:cs typeface="+mn-lt"/>
                <a:hlinkClick r:id="rId3">
                  <a:extLst>
                    <a:ext uri="{A12FA001-AC4F-418D-AE19-62706E023703}">
                      <ahyp:hlinkClr xmlns="" xmlns:ahyp="http://schemas.microsoft.com/office/drawing/2018/hyperlinkcolor" val="tx"/>
                    </a:ext>
                  </a:extLst>
                </a:hlinkClick>
              </a:rPr>
              <a:t>Flags of the Metis – </a:t>
            </a:r>
            <a:r>
              <a:rPr lang="en-CA">
                <a:hlinkClick r:id="rId4"/>
              </a:rPr>
              <a:t>https://www.youtube.com/watch?v=sdeyWhSJVPI</a:t>
            </a:r>
            <a:endParaRPr lang="en-US" sz="1200" b="0" u="none">
              <a:solidFill>
                <a:schemeClr val="tx1"/>
              </a:solidFill>
              <a:ea typeface="+mn-lt"/>
              <a:cs typeface="+mn-lt"/>
              <a:hlinkClick r:id="rId3">
                <a:extLst>
                  <a:ext uri="{A12FA001-AC4F-418D-AE19-62706E023703}">
                    <ahyp:hlinkClr xmlns=""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a:solidFill>
                <a:schemeClr val="tx1"/>
              </a:solidFill>
              <a:ea typeface="+mn-lt"/>
              <a:cs typeface="+mn-lt"/>
              <a:hlinkClick r:id="rId3">
                <a:extLst>
                  <a:ext uri="{A12FA001-AC4F-418D-AE19-62706E023703}">
                    <ahyp:hlinkClr xmlns=""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a:solidFill>
                  <a:schemeClr val="tx1"/>
                </a:solidFill>
                <a:ea typeface="+mn-lt"/>
                <a:cs typeface="+mn-lt"/>
                <a:hlinkClick r:id="rId3">
                  <a:extLst>
                    <a:ext uri="{A12FA001-AC4F-418D-AE19-62706E023703}">
                      <ahyp:hlinkClr xmlns="" xmlns:ahyp="http://schemas.microsoft.com/office/drawing/2018/hyperlinkcolor" val="tx"/>
                    </a:ext>
                  </a:extLst>
                </a:hlinkClick>
              </a:rPr>
              <a:t>Other resources you may wish to explore: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a:solidFill>
                  <a:schemeClr val="tx1"/>
                </a:solidFill>
                <a:ea typeface="+mn-lt"/>
                <a:cs typeface="+mn-lt"/>
                <a:hlinkClick r:id="rId3">
                  <a:extLst>
                    <a:ext uri="{A12FA001-AC4F-418D-AE19-62706E023703}">
                      <ahyp:hlinkClr xmlns="" xmlns:ahyp="http://schemas.microsoft.com/office/drawing/2018/hyperlinkcolor" val="tx"/>
                    </a:ext>
                  </a:extLst>
                </a:hlinkClick>
              </a:rPr>
              <a:t>Manitoba Metis Federation – History of the Metis Flag - </a:t>
            </a:r>
            <a:r>
              <a:rPr lang="en-US"/>
              <a:t>http://www.mmf.mb.ca/history_of_the_Metis_flag.php#:~:text=The%20Metis%20Nation%20has%20many%20symbolic%20flags%20which,force%20of%20the%20Metis%20as%20early%20as%201816.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a:solidFill>
                  <a:schemeClr val="tx1"/>
                </a:solidFill>
                <a:ea typeface="+mn-lt"/>
                <a:cs typeface="+mn-lt"/>
                <a:hlinkClick r:id="rId3">
                  <a:extLst>
                    <a:ext uri="{A12FA001-AC4F-418D-AE19-62706E023703}">
                      <ahyp:hlinkClr xmlns="" xmlns:ahyp="http://schemas.microsoft.com/office/drawing/2018/hyperlinkcolor" val="tx"/>
                    </a:ext>
                  </a:extLst>
                </a:hlinkClick>
              </a:rPr>
              <a:t>Gabriel Dumont Institute – Flags of the Metis </a:t>
            </a:r>
            <a:r>
              <a:rPr lang="en-US" sz="1200" b="0" u="none">
                <a:solidFill>
                  <a:schemeClr val="tx1"/>
                </a:solidFill>
                <a:ea typeface="+mn-lt"/>
                <a:cs typeface="+mn-lt"/>
                <a:hlinkClick r:id="rId3">
                  <a:extLst>
                    <a:ext uri="{A12FA001-AC4F-418D-AE19-62706E023703}">
                      <ahyp:hlinkClr xmlns="" xmlns:ahyp="http://schemas.microsoft.com/office/drawing/2018/hyperlinkcolor" val="tx"/>
                    </a:ext>
                  </a:extLst>
                </a:hlinkClick>
              </a:rPr>
              <a:t>- http://www.Metismuseum.ca/browse/index.php?id=349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563C1"/>
                </a:solidFill>
                <a:ea typeface="+mn-lt"/>
                <a:cs typeface="+mn-lt"/>
                <a:hlinkClick r:id="rId3">
                  <a:extLst>
                    <a:ext uri="{A12FA001-AC4F-418D-AE19-62706E023703}">
                      <ahyp:hlinkClr xmlns="" xmlns:ahyp="http://schemas.microsoft.com/office/drawing/2018/hyperlinkcolor" val="tx"/>
                    </a:ext>
                  </a:extLst>
                </a:hlinkClick>
              </a:rPr>
              <a:t>Louis Riel Institute – The Metis Flag </a:t>
            </a:r>
            <a:r>
              <a:rPr lang="en-US" sz="1200" b="0">
                <a:solidFill>
                  <a:srgbClr val="0563C1"/>
                </a:solidFill>
                <a:ea typeface="+mn-lt"/>
                <a:cs typeface="+mn-lt"/>
                <a:hlinkClick r:id="rId3">
                  <a:extLst>
                    <a:ext uri="{A12FA001-AC4F-418D-AE19-62706E023703}">
                      <ahyp:hlinkClr xmlns="" xmlns:ahyp="http://schemas.microsoft.com/office/drawing/2018/hyperlinkcolor" val="tx"/>
                    </a:ext>
                  </a:extLst>
                </a:hlinkClick>
              </a:rPr>
              <a:t>- http://louisrielinstitute</a:t>
            </a:r>
            <a:r>
              <a:rPr lang="en-US" sz="1200">
                <a:solidFill>
                  <a:srgbClr val="0563C1"/>
                </a:solidFill>
                <a:ea typeface="+mn-lt"/>
                <a:cs typeface="+mn-lt"/>
                <a:hlinkClick r:id="rId3">
                  <a:extLst>
                    <a:ext uri="{A12FA001-AC4F-418D-AE19-62706E023703}">
                      <ahyp:hlinkClr xmlns="" xmlns:ahyp="http://schemas.microsoft.com/office/drawing/2018/hyperlinkcolor" val="tx"/>
                    </a:ext>
                  </a:extLst>
                </a:hlinkClick>
              </a:rPr>
              <a:t>.ca/the-Metis-flag.php#:~:text=The%20variation%20on%20the%20M%C3%A9tis,background%20represents%20the%20Northwest%20Company</a:t>
            </a:r>
            <a:r>
              <a:rPr lang="en-US" sz="1200">
                <a:ea typeface="+mn-lt"/>
                <a:cs typeface="+mn-lt"/>
              </a:rPr>
              <a:t>. </a:t>
            </a:r>
          </a:p>
          <a:p>
            <a:endParaRPr lang="en-CA"/>
          </a:p>
        </p:txBody>
      </p:sp>
      <p:sp>
        <p:nvSpPr>
          <p:cNvPr id="4" name="Slide Number Placeholder 3"/>
          <p:cNvSpPr>
            <a:spLocks noGrp="1"/>
          </p:cNvSpPr>
          <p:nvPr>
            <p:ph type="sldNum" sz="quarter" idx="5"/>
          </p:nvPr>
        </p:nvSpPr>
        <p:spPr/>
        <p:txBody>
          <a:bodyPr/>
          <a:lstStyle/>
          <a:p>
            <a:fld id="{FF89CC7E-BA16-405B-9A57-261C19FA9878}" type="slidenum">
              <a:rPr lang="en-CA" smtClean="0"/>
              <a:t>5</a:t>
            </a:fld>
            <a:endParaRPr lang="en-CA"/>
          </a:p>
        </p:txBody>
      </p:sp>
    </p:spTree>
    <p:extLst>
      <p:ext uri="{BB962C8B-B14F-4D97-AF65-F5344CB8AC3E}">
        <p14:creationId xmlns:p14="http://schemas.microsoft.com/office/powerpoint/2010/main" val="936773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activity invites the students to guess which definition matches the word. The animations are designed to move the words from the top to the bottom (from Indigenous to oral tradition) beside its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may want students to create a personal dictionary using </a:t>
            </a:r>
            <a:r>
              <a:rPr lang="en-US" b="1"/>
              <a:t>Vocabulary Builder BLM#3.</a:t>
            </a:r>
          </a:p>
        </p:txBody>
      </p:sp>
      <p:sp>
        <p:nvSpPr>
          <p:cNvPr id="4" name="Slide Number Placeholder 3"/>
          <p:cNvSpPr>
            <a:spLocks noGrp="1"/>
          </p:cNvSpPr>
          <p:nvPr>
            <p:ph type="sldNum" sz="quarter" idx="5"/>
          </p:nvPr>
        </p:nvSpPr>
        <p:spPr/>
        <p:txBody>
          <a:bodyPr/>
          <a:lstStyle/>
          <a:p>
            <a:fld id="{FF89CC7E-BA16-405B-9A57-261C19FA9878}" type="slidenum">
              <a:rPr lang="en-CA" smtClean="0"/>
              <a:t>6</a:t>
            </a:fld>
            <a:endParaRPr lang="en-CA"/>
          </a:p>
        </p:txBody>
      </p:sp>
    </p:spTree>
    <p:extLst>
      <p:ext uri="{BB962C8B-B14F-4D97-AF65-F5344CB8AC3E}">
        <p14:creationId xmlns:p14="http://schemas.microsoft.com/office/powerpoint/2010/main" val="1492584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choose to do this activity as a whole class, small group, partner or individual. </a:t>
            </a:r>
          </a:p>
          <a:p>
            <a:r>
              <a:rPr lang="en-US"/>
              <a:t>-You may choose to use the </a:t>
            </a:r>
            <a:r>
              <a:rPr lang="en-US" u="sng"/>
              <a:t>Metis Communities in Manitoba: True or False BLM#4 </a:t>
            </a:r>
            <a:r>
              <a:rPr lang="en-US"/>
              <a:t>to support this activity. </a:t>
            </a:r>
          </a:p>
          <a:p>
            <a:r>
              <a:rPr lang="en-US"/>
              <a:t>-You may want to come back to this activity at the end of the unit to see if the students want to change some of the guesses they made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activity was adapted from the Manitoba Education </a:t>
            </a:r>
            <a:r>
              <a:rPr lang="en-US" sz="1200"/>
              <a:t>St. Laurent Teacher's Guide Booklet page 9).</a:t>
            </a:r>
            <a:endParaRPr lang="en-CA" sz="1000"/>
          </a:p>
          <a:p>
            <a:endParaRPr lang="en-CA"/>
          </a:p>
        </p:txBody>
      </p:sp>
      <p:sp>
        <p:nvSpPr>
          <p:cNvPr id="4" name="Slide Number Placeholder 3"/>
          <p:cNvSpPr>
            <a:spLocks noGrp="1"/>
          </p:cNvSpPr>
          <p:nvPr>
            <p:ph type="sldNum" sz="quarter" idx="5"/>
          </p:nvPr>
        </p:nvSpPr>
        <p:spPr/>
        <p:txBody>
          <a:bodyPr/>
          <a:lstStyle/>
          <a:p>
            <a:fld id="{FF89CC7E-BA16-405B-9A57-261C19FA9878}" type="slidenum">
              <a:rPr lang="en-CA" smtClean="0"/>
              <a:t>8</a:t>
            </a:fld>
            <a:endParaRPr lang="en-CA"/>
          </a:p>
        </p:txBody>
      </p:sp>
    </p:spTree>
    <p:extLst>
      <p:ext uri="{BB962C8B-B14F-4D97-AF65-F5344CB8AC3E}">
        <p14:creationId xmlns:p14="http://schemas.microsoft.com/office/powerpoint/2010/main" val="163579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have students use the map of Manitoba from </a:t>
            </a:r>
            <a:r>
              <a:rPr lang="en-US" u="sng"/>
              <a:t>Manitoba Education Grade 4 Blackline Master 4.3.1 </a:t>
            </a:r>
            <a:r>
              <a:rPr lang="en-US" b="1" u="sng"/>
              <a:t>https://www.edu.gov.mb.ca/k12/cur/socstud/foundation_gr4/blms/index.html</a:t>
            </a:r>
          </a:p>
          <a:p>
            <a:endParaRPr lang="en-US" b="1"/>
          </a:p>
          <a:p>
            <a:r>
              <a:rPr lang="en-US"/>
              <a:t>-Metis people live all over Manitoba, however, here are some Manitoba Metis </a:t>
            </a:r>
            <a:r>
              <a:rPr lang="en-US" u="sng"/>
              <a:t>communities</a:t>
            </a:r>
            <a:r>
              <a:rPr lang="en-US"/>
              <a:t>: St. </a:t>
            </a:r>
            <a:r>
              <a:rPr lang="en-US" err="1"/>
              <a:t>Ambroise</a:t>
            </a:r>
            <a:r>
              <a:rPr lang="en-US"/>
              <a:t>, St. Leon, St. Malo, St. Vital (part of Winnipeg), St. Boniface (part of Winnipeg), St. Norbert (part of Winnipeg), Ste. Elizabeth, Ste. Anne, Marchand, St-Lazare, Ste. Agathe, San Clara, St. Francois Xavier, St. Adolphe, Norway House, Lorette, </a:t>
            </a:r>
            <a:r>
              <a:rPr lang="en-US" err="1"/>
              <a:t>Camperville</a:t>
            </a:r>
            <a:r>
              <a:rPr lang="en-US"/>
              <a:t>, Cross Lake, Duck Bay, Ile des </a:t>
            </a:r>
            <a:r>
              <a:rPr lang="en-US" err="1"/>
              <a:t>Chenes</a:t>
            </a:r>
            <a:r>
              <a:rPr lang="en-US"/>
              <a:t>, St. Eustache, and Ste-Genevieve.</a:t>
            </a:r>
          </a:p>
          <a:p>
            <a:r>
              <a:rPr lang="en-US"/>
              <a:t>(Source: </a:t>
            </a:r>
            <a:r>
              <a:rPr lang="en-US" u="sng"/>
              <a:t>Manitoba Metis Federation Governance Structure map: </a:t>
            </a:r>
            <a:r>
              <a:rPr lang="en-US" b="1" u="sng"/>
              <a:t>http://www.mmf.mb.ca/docs/MMF_Locals_Map_Dec_2015.pdf)</a:t>
            </a:r>
            <a:endParaRPr lang="en-US" b="1">
              <a:solidFill>
                <a:srgbClr val="FEFFFF"/>
              </a:solidFill>
              <a:cs typeface="Calibri"/>
            </a:endParaRPr>
          </a:p>
        </p:txBody>
      </p:sp>
      <p:sp>
        <p:nvSpPr>
          <p:cNvPr id="4" name="Slide Number Placeholder 3"/>
          <p:cNvSpPr>
            <a:spLocks noGrp="1"/>
          </p:cNvSpPr>
          <p:nvPr>
            <p:ph type="sldNum" sz="quarter" idx="5"/>
          </p:nvPr>
        </p:nvSpPr>
        <p:spPr/>
        <p:txBody>
          <a:bodyPr/>
          <a:lstStyle/>
          <a:p>
            <a:fld id="{FF89CC7E-BA16-405B-9A57-261C19FA9878}" type="slidenum">
              <a:rPr lang="en-CA" smtClean="0"/>
              <a:t>9</a:t>
            </a:fld>
            <a:endParaRPr lang="en-CA"/>
          </a:p>
        </p:txBody>
      </p:sp>
    </p:spTree>
    <p:extLst>
      <p:ext uri="{BB962C8B-B14F-4D97-AF65-F5344CB8AC3E}">
        <p14:creationId xmlns:p14="http://schemas.microsoft.com/office/powerpoint/2010/main" val="685770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RM of St. Laurent – </a:t>
            </a:r>
            <a:r>
              <a:rPr lang="en-CA">
                <a:hlinkClick r:id="rId3"/>
              </a:rPr>
              <a:t>https://www.rmstlaurent.com/</a:t>
            </a:r>
            <a:endParaRPr lang="en-US" b="0"/>
          </a:p>
          <a:p>
            <a:r>
              <a:rPr lang="en-US" b="0"/>
              <a:t>The picture is of Twin Lakes Beach in the RM of St. Laurent</a:t>
            </a:r>
            <a:r>
              <a:rPr lang="en-US" b="1"/>
              <a:t>. </a:t>
            </a:r>
          </a:p>
          <a:p>
            <a:r>
              <a:rPr lang="en-US" b="1"/>
              <a:t>You may wish to have a class discussion about the facts above. Ask the students if they can make any connections to self, text, or the world about the above St. Laurent facts.</a:t>
            </a:r>
          </a:p>
          <a:p>
            <a:r>
              <a:rPr lang="en-US" b="0"/>
              <a:t>Smithsonian National Museum of the American Indian - </a:t>
            </a:r>
            <a:r>
              <a:rPr lang="en-US" b="1"/>
              <a:t>https://www.si.edu/museums/american-indian-museum?destination=/museums&amp;searchResults=1&amp;id=p1b-1474716020541-1475755580110-0</a:t>
            </a:r>
            <a:endParaRPr lang="en-CA" b="1"/>
          </a:p>
        </p:txBody>
      </p:sp>
      <p:sp>
        <p:nvSpPr>
          <p:cNvPr id="4" name="Slide Number Placeholder 3"/>
          <p:cNvSpPr>
            <a:spLocks noGrp="1"/>
          </p:cNvSpPr>
          <p:nvPr>
            <p:ph type="sldNum" sz="quarter" idx="5"/>
          </p:nvPr>
        </p:nvSpPr>
        <p:spPr/>
        <p:txBody>
          <a:bodyPr/>
          <a:lstStyle/>
          <a:p>
            <a:fld id="{FF89CC7E-BA16-405B-9A57-261C19FA9878}" type="slidenum">
              <a:rPr lang="en-CA" smtClean="0"/>
              <a:t>10</a:t>
            </a:fld>
            <a:endParaRPr lang="en-CA"/>
          </a:p>
        </p:txBody>
      </p:sp>
    </p:spTree>
    <p:extLst>
      <p:ext uri="{BB962C8B-B14F-4D97-AF65-F5344CB8AC3E}">
        <p14:creationId xmlns:p14="http://schemas.microsoft.com/office/powerpoint/2010/main" val="1633951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6128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93730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6923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909561" y="4314328"/>
            <a:ext cx="2910840" cy="374642"/>
          </a:xfrm>
        </p:spPr>
        <p:txBody>
          <a:bodyPr/>
          <a:lstStyle/>
          <a:p>
            <a:fld id="{C764DE79-268F-4C1A-8933-263129D2AF90}" type="datetimeFigureOut">
              <a:rPr lang="en-US" smtClean="0"/>
              <a:t>5/16/2021</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47893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24933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764DE79-268F-4C1A-8933-263129D2AF90}" type="datetimeFigureOut">
              <a:rPr lang="en-US" smtClean="0"/>
              <a:t>5/16/2021</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16481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5/16/2021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58857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5/16/2021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83516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5/16/2021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1237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52457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1552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73649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90209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1387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764DE79-268F-4C1A-8933-263129D2AF90}" type="datetimeFigureOut">
              <a:rPr lang="en-US" smtClean="0"/>
              <a:t>5/16/2021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96596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764DE79-268F-4C1A-8933-263129D2AF90}" type="datetimeFigureOut">
              <a:rPr lang="en-US" smtClean="0"/>
              <a:t>5/16/2021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8F63A3B-78C7-47BE-AE5E-E10140E04643}"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550189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764DE79-268F-4C1A-8933-263129D2AF90}" type="datetimeFigureOut">
              <a:rPr lang="en-US" smtClean="0"/>
              <a:t>5/16/2021</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91857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764DE79-268F-4C1A-8933-263129D2AF90}" type="datetimeFigureOut">
              <a:rPr lang="en-US" smtClean="0"/>
              <a:t>5/16/2021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22156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764DE79-268F-4C1A-8933-263129D2AF90}" type="datetimeFigureOut">
              <a:rPr lang="en-US" smtClean="0"/>
              <a:t>5/16/2021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86529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30393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764DE79-268F-4C1A-8933-263129D2AF90}" type="datetimeFigureOut">
              <a:rPr lang="en-US" smtClean="0"/>
              <a:t>5/16/2021</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12199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3764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77508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648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24618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8027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19045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6794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512295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64DE79-268F-4C1A-8933-263129D2AF90}" type="datetimeFigureOut">
              <a:rPr lang="en-US" smtClean="0"/>
              <a:t>5/16/2021</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50200653"/>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rmstlaurent.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St._Laurent,_Manitoba" TargetMode="Externa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sencanada.ca/content/sen/committee/411/appa/dpk/01jun13/gallery-e.htm" TargetMode="External"/><Relationship Id="rId3" Type="http://schemas.openxmlformats.org/officeDocument/2006/relationships/hyperlink" Target="https://www.rmstlaurent.com/history" TargetMode="External"/><Relationship Id="rId7" Type="http://schemas.openxmlformats.org/officeDocument/2006/relationships/hyperlink" Target="http://www.metismuseum.ca/resource.php/1463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rmstlaurent.com/" TargetMode="External"/><Relationship Id="rId5" Type="http://schemas.openxmlformats.org/officeDocument/2006/relationships/hyperlink" Target="https://www.youtube.com/watch?v=4e8Ym6_H130" TargetMode="External"/><Relationship Id="rId4" Type="http://schemas.openxmlformats.org/officeDocument/2006/relationships/hyperlink" Target="https://www.youtube.com/watch?v=m6E1VBe1FXQ"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louisrielinstitute.com/docs/Speaking%20Michif%20-%20French%20Manual.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playlist?list=PLQh2MwNjojI_RNNMe7k4dTHLHi0nRyZBp" TargetMode="External"/><Relationship Id="rId3" Type="http://schemas.openxmlformats.org/officeDocument/2006/relationships/hyperlink" Target="http://louisrielinstitute.ca/docs/Speaking%20Michif%20-%20French%20Manual.pdf" TargetMode="External"/><Relationship Id="rId7" Type="http://schemas.openxmlformats.org/officeDocument/2006/relationships/hyperlink" Target="https://www.youtube.com/watch?v=nNhAe-gWIzI&amp;list=PLQh2MwNjojI_RNNMe7k4dTHLHi0nRyZBp&amp;index=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thecanadianencyclopedia.ca/en/article/michif" TargetMode="External"/><Relationship Id="rId5" Type="http://schemas.openxmlformats.org/officeDocument/2006/relationships/hyperlink" Target="https://language.metisportals.ca/videos/" TargetMode="External"/><Relationship Id="rId4" Type="http://schemas.openxmlformats.org/officeDocument/2006/relationships/hyperlink" Target="https://www.louisrielinstitute.com/michif-french/" TargetMode="External"/><Relationship Id="rId9" Type="http://schemas.openxmlformats.org/officeDocument/2006/relationships/hyperlink" Target="https://www.youtube.com/playlist?app=desktop&amp;list=PLQh2MwNjojI_RNNMe7k4dTHLHi0nRyZBp"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flickr.com/photos/twohungrydudes/7052386141/" TargetMode="External"/><Relationship Id="rId3" Type="http://schemas.openxmlformats.org/officeDocument/2006/relationships/hyperlink" Target="https://www.mnbc.ca/wp-content/uploads/2020/06/Metis_Cookbook_SecondEdition.pdf" TargetMode="External"/><Relationship Id="rId7" Type="http://schemas.openxmlformats.org/officeDocument/2006/relationships/image" Target="../media/image10.jpeg"/><Relationship Id="rId12" Type="http://schemas.openxmlformats.org/officeDocument/2006/relationships/hyperlink" Target="https://creativecommons.org/licenses/by-nc-nd/3.0/"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creativecommons.org/licenses/by-nc/3.0/" TargetMode="External"/><Relationship Id="rId11" Type="http://schemas.openxmlformats.org/officeDocument/2006/relationships/hyperlink" Target="http://hapanom.com/swedish-meatballs/" TargetMode="External"/><Relationship Id="rId5" Type="http://schemas.openxmlformats.org/officeDocument/2006/relationships/hyperlink" Target="http://www.urbnspice.com/my-recipes/breakfast-items-therecipes/bannock/" TargetMode="External"/><Relationship Id="rId10" Type="http://schemas.openxmlformats.org/officeDocument/2006/relationships/image" Target="../media/image11.jpeg"/><Relationship Id="rId4" Type="http://schemas.openxmlformats.org/officeDocument/2006/relationships/image" Target="../media/image9.jpeg"/><Relationship Id="rId9"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hyperlink" Target="https://digitalcollections.lib.umanitoba.ca/islandora/object/uofm:3114857#page/98/mode/1u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historymuseum.ca/blog/horse-drawn-caboose/" TargetMode="Externa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watch?v=e8voZRFY-lE" TargetMode="External"/><Relationship Id="rId5" Type="http://schemas.openxmlformats.org/officeDocument/2006/relationships/hyperlink" Target="https://www.youtube.com/watch?v=uMfzsNGcrYM&amp;feature=share" TargetMode="External"/><Relationship Id="rId4" Type="http://schemas.openxmlformats.org/officeDocument/2006/relationships/hyperlink" Target="https://en.vikidia.org/wiki/Quebe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ybHL2Vb-ViI"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hyperlink" Target="https://www.youtube.com/watch?v=_BjzhjQ55zQ&amp;list=PLu0WeHVQ6midOQCOKMmYum-DtIjH6FEG9&amp;index=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PLnZLbriSGo" TargetMode="External"/><Relationship Id="rId3" Type="http://schemas.openxmlformats.org/officeDocument/2006/relationships/image" Target="../media/image34.jpeg"/><Relationship Id="rId7" Type="http://schemas.openxmlformats.org/officeDocument/2006/relationships/hyperlink" Target="https://www.youtube.com/watch?v=C28vFyu4Zl8"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hyperlink" Target="https://creativecommons.org/licenses/by-sa/3.0/" TargetMode="External"/><Relationship Id="rId5" Type="http://schemas.openxmlformats.org/officeDocument/2006/relationships/hyperlink" Target="https://blog.bubbasgarage.com/2012/07/" TargetMode="External"/><Relationship Id="rId10" Type="http://schemas.openxmlformats.org/officeDocument/2006/relationships/hyperlink" Target="https://en.wikipedia.org/wiki/Scottish_fiddling" TargetMode="External"/><Relationship Id="rId4" Type="http://schemas.openxmlformats.org/officeDocument/2006/relationships/image" Target="../media/image35.jpeg"/><Relationship Id="rId9" Type="http://schemas.openxmlformats.org/officeDocument/2006/relationships/hyperlink" Target="https://www.youtube.com/watch?v=lxEdy69-ED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CISeEFTsgDA" TargetMode="External"/><Relationship Id="rId3" Type="http://schemas.openxmlformats.org/officeDocument/2006/relationships/image" Target="../media/image3.jpeg"/><Relationship Id="rId7" Type="http://schemas.openxmlformats.org/officeDocument/2006/relationships/hyperlink" Target="https://creativecommons.org/licenses/by/3.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kbbb5-Xp1Ys" TargetMode="External"/><Relationship Id="rId5" Type="http://schemas.openxmlformats.org/officeDocument/2006/relationships/hyperlink" Target="https://www.youtube.com/watch?v=8ATDgdeK5qU" TargetMode="External"/><Relationship Id="rId4" Type="http://schemas.openxmlformats.org/officeDocument/2006/relationships/hyperlink" Target="http://corbinfraser.photos/tag/flag/" TargetMode="External"/><Relationship Id="rId9" Type="http://schemas.openxmlformats.org/officeDocument/2006/relationships/hyperlink" Target="https://www.youtube.com/playlist?list=PLbqoPJvXJygVdseuUZd0uBEZ46LXpqNH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carolahand.wordpress.com/2017/12/16/reflections-from-a-past-december/"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8.jpeg"/><Relationship Id="rId7" Type="http://schemas.openxmlformats.org/officeDocument/2006/relationships/hyperlink" Target="https://creativecommons.org/licenses/by-nc-nd/3.0/"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youtube.com/watch?v=54ipBLZJ6L4" TargetMode="External"/><Relationship Id="rId5" Type="http://schemas.openxmlformats.org/officeDocument/2006/relationships/hyperlink" Target="https://www.youtube.com/watch?v=L7TeEt5qa0Q" TargetMode="External"/><Relationship Id="rId4" Type="http://schemas.openxmlformats.org/officeDocument/2006/relationships/hyperlink" Target="https://www.flickr.com/photos/21728045@N08/472245413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Geography_of_Manitoba"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hyperlink" Target="https://mfnerc.org/community-map/" TargetMode="External"/><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canadiangeographic.com/educational_products/tiled_map_ipac.asp" TargetMode="External"/><Relationship Id="rId5" Type="http://schemas.openxmlformats.org/officeDocument/2006/relationships/hyperlink" Target="https://www.firstnationsseeker.ca/" TargetMode="External"/><Relationship Id="rId4" Type="http://schemas.openxmlformats.org/officeDocument/2006/relationships/hyperlink" Target="https://native-land.ca/"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sdeyWhSJVPI"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corbinfraser.photos/tag/flag/" TargetMode="Externa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hyperlink" Target="https://www.oxfordlearnersdictionaries.com/definition/english/"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dictionary.com/" TargetMode="External"/><Relationship Id="rId4" Type="http://schemas.openxmlformats.org/officeDocument/2006/relationships/hyperlink" Target="https://www.thecanadianencyclopedia.ca/e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e.wikipedia.org/wiki/Manitoba" TargetMode="External"/><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chriscorrigan/6179581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Manitob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0000">
              <a:srgbClr val="0A3390"/>
            </a:gs>
            <a:gs pos="82000">
              <a:schemeClr val="bg2">
                <a:lumMod val="60000"/>
                <a:lumOff val="40000"/>
              </a:schemeClr>
            </a:gs>
            <a:gs pos="89000">
              <a:schemeClr val="tx1">
                <a:lumMod val="50000"/>
              </a:schemeClr>
            </a:gs>
            <a:gs pos="100000">
              <a:srgbClr val="092E81"/>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F334-FD95-4B8D-8680-09FBB8328E13}"/>
              </a:ext>
            </a:extLst>
          </p:cNvPr>
          <p:cNvSpPr>
            <a:spLocks noGrp="1"/>
          </p:cNvSpPr>
          <p:nvPr>
            <p:ph type="ctrTitle"/>
          </p:nvPr>
        </p:nvSpPr>
        <p:spPr>
          <a:xfrm>
            <a:off x="1371600" y="710214"/>
            <a:ext cx="9448800" cy="3166862"/>
          </a:xfrm>
        </p:spPr>
        <p:txBody>
          <a:bodyPr>
            <a:normAutofit/>
          </a:bodyPr>
          <a:lstStyle/>
          <a:p>
            <a:r>
              <a:rPr lang="en-US"/>
              <a:t>St. Laurent: A Living Culture</a:t>
            </a:r>
            <a:endParaRPr lang="en-CA"/>
          </a:p>
        </p:txBody>
      </p:sp>
      <p:sp>
        <p:nvSpPr>
          <p:cNvPr id="3" name="Subtitle 2">
            <a:extLst>
              <a:ext uri="{FF2B5EF4-FFF2-40B4-BE49-F238E27FC236}">
                <a16:creationId xmlns:a16="http://schemas.microsoft.com/office/drawing/2014/main" id="{C6CF4E75-2F23-413C-A91C-259AACFB43DA}"/>
              </a:ext>
            </a:extLst>
          </p:cNvPr>
          <p:cNvSpPr>
            <a:spLocks noGrp="1"/>
          </p:cNvSpPr>
          <p:nvPr>
            <p:ph type="subTitle" idx="1"/>
          </p:nvPr>
        </p:nvSpPr>
        <p:spPr>
          <a:xfrm>
            <a:off x="1371600" y="3992486"/>
            <a:ext cx="9448800" cy="685800"/>
          </a:xfrm>
        </p:spPr>
        <p:txBody>
          <a:bodyPr vert="horz" lIns="91440" tIns="45720" rIns="91440" bIns="45720" rtlCol="0" anchor="t">
            <a:normAutofit/>
          </a:bodyPr>
          <a:lstStyle/>
          <a:p>
            <a:r>
              <a:rPr lang="en-US"/>
              <a:t>Grade 4 Social Studies Inquiry Project</a:t>
            </a:r>
            <a:endParaRPr lang="en-CA"/>
          </a:p>
        </p:txBody>
      </p:sp>
      <p:sp>
        <p:nvSpPr>
          <p:cNvPr id="4" name="TextBox 3">
            <a:extLst>
              <a:ext uri="{FF2B5EF4-FFF2-40B4-BE49-F238E27FC236}">
                <a16:creationId xmlns:a16="http://schemas.microsoft.com/office/drawing/2014/main" id="{2480325A-D2C9-41D2-8F4E-16DCC8079E85}"/>
              </a:ext>
            </a:extLst>
          </p:cNvPr>
          <p:cNvSpPr txBox="1"/>
          <p:nvPr/>
        </p:nvSpPr>
        <p:spPr>
          <a:xfrm>
            <a:off x="1743074" y="4581525"/>
            <a:ext cx="9168765" cy="1754326"/>
          </a:xfrm>
          <a:prstGeom prst="rect">
            <a:avLst/>
          </a:prstGeom>
          <a:noFill/>
        </p:spPr>
        <p:txBody>
          <a:bodyPr wrap="square" rtlCol="0">
            <a:spAutoFit/>
          </a:bodyPr>
          <a:lstStyle/>
          <a:p>
            <a:r>
              <a:rPr lang="en-US" b="1" i="1" dirty="0"/>
              <a:t>This project was made possible through the important contributions of the following St. Laurent community members: </a:t>
            </a:r>
            <a:endParaRPr lang="en-CA" dirty="0"/>
          </a:p>
          <a:p>
            <a:r>
              <a:rPr lang="en-US" b="1" i="1" dirty="0"/>
              <a:t>Roland Bruce – Community Member and Volunteer</a:t>
            </a:r>
            <a:endParaRPr lang="en-CA" dirty="0"/>
          </a:p>
          <a:p>
            <a:r>
              <a:rPr lang="en-US" b="1" i="1" dirty="0"/>
              <a:t>Raymond Millar – Community Member, Local Musician, and Volunteer</a:t>
            </a:r>
            <a:endParaRPr lang="en-CA" dirty="0"/>
          </a:p>
          <a:p>
            <a:r>
              <a:rPr lang="en-US" b="1" i="1" dirty="0"/>
              <a:t>Crystal Millar-Courchene – Local School Principal &amp; Former Community Member</a:t>
            </a:r>
            <a:endParaRPr lang="en-CA" dirty="0"/>
          </a:p>
          <a:p>
            <a:endParaRPr lang="en-CA" dirty="0"/>
          </a:p>
        </p:txBody>
      </p:sp>
    </p:spTree>
    <p:extLst>
      <p:ext uri="{BB962C8B-B14F-4D97-AF65-F5344CB8AC3E}">
        <p14:creationId xmlns:p14="http://schemas.microsoft.com/office/powerpoint/2010/main" val="10312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4C459-F1E3-487C-A56D-9649E8E522CB}"/>
              </a:ext>
            </a:extLst>
          </p:cNvPr>
          <p:cNvSpPr>
            <a:spLocks noGrp="1"/>
          </p:cNvSpPr>
          <p:nvPr>
            <p:ph type="title"/>
          </p:nvPr>
        </p:nvSpPr>
        <p:spPr>
          <a:xfrm>
            <a:off x="531311" y="913257"/>
            <a:ext cx="3628249" cy="1045588"/>
          </a:xfrm>
        </p:spPr>
        <p:txBody>
          <a:bodyPr anchor="b">
            <a:normAutofit/>
          </a:bodyPr>
          <a:lstStyle/>
          <a:p>
            <a:r>
              <a:rPr lang="en-US" sz="4200">
                <a:solidFill>
                  <a:schemeClr val="bg1"/>
                </a:solidFill>
              </a:rPr>
              <a:t>St. Laurent, MB</a:t>
            </a:r>
            <a:endParaRPr lang="en-CA" sz="4200">
              <a:solidFill>
                <a:schemeClr val="bg1"/>
              </a:solidFill>
            </a:endParaRPr>
          </a:p>
        </p:txBody>
      </p:sp>
      <p:sp>
        <p:nvSpPr>
          <p:cNvPr id="14" name="sketch line">
            <a:extLst>
              <a:ext uri="{FF2B5EF4-FFF2-40B4-BE49-F238E27FC236}">
                <a16:creationId xmlns:a16="http://schemas.microsoft.com/office/drawing/2014/main" id="{CD8B4F24-440B-49E9-B85D-733523DC06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F866C0-E974-492D-85E6-F0FDF92599E0}"/>
              </a:ext>
            </a:extLst>
          </p:cNvPr>
          <p:cNvSpPr>
            <a:spLocks noGrp="1"/>
          </p:cNvSpPr>
          <p:nvPr>
            <p:ph idx="1"/>
          </p:nvPr>
        </p:nvSpPr>
        <p:spPr>
          <a:xfrm>
            <a:off x="6055992" y="724291"/>
            <a:ext cx="5604697" cy="5701749"/>
          </a:xfrm>
        </p:spPr>
        <p:txBody>
          <a:bodyPr anchor="t">
            <a:normAutofit/>
          </a:bodyPr>
          <a:lstStyle/>
          <a:p>
            <a:endParaRPr lang="en-US" sz="2200" dirty="0">
              <a:solidFill>
                <a:schemeClr val="bg1"/>
              </a:solidFill>
            </a:endParaRPr>
          </a:p>
          <a:p>
            <a:r>
              <a:rPr lang="en-US" sz="2200" dirty="0">
                <a:solidFill>
                  <a:schemeClr val="bg1"/>
                </a:solidFill>
              </a:rPr>
              <a:t>St. Laurent was originally called Fond du Lac.</a:t>
            </a:r>
          </a:p>
          <a:p>
            <a:r>
              <a:rPr lang="en-US" sz="2200" dirty="0">
                <a:solidFill>
                  <a:schemeClr val="bg1"/>
                </a:solidFill>
              </a:rPr>
              <a:t>St. Laurent is the oldest living Metis community in the world. </a:t>
            </a:r>
          </a:p>
          <a:p>
            <a:r>
              <a:rPr lang="en-US" sz="2200" dirty="0">
                <a:solidFill>
                  <a:schemeClr val="bg1"/>
                </a:solidFill>
              </a:rPr>
              <a:t>The Metis of St. Laurent speak Michif-French.</a:t>
            </a:r>
          </a:p>
          <a:p>
            <a:r>
              <a:rPr lang="en-US" sz="2200" dirty="0">
                <a:solidFill>
                  <a:schemeClr val="bg1"/>
                </a:solidFill>
              </a:rPr>
              <a:t>St. Laurent has a population of 1400 people. In summer, the population increases three times that number because of local cottages.</a:t>
            </a:r>
          </a:p>
          <a:p>
            <a:r>
              <a:rPr lang="en-US" sz="2200" dirty="0">
                <a:solidFill>
                  <a:schemeClr val="bg1"/>
                </a:solidFill>
              </a:rPr>
              <a:t>There are 5 beaches around St. Laurent.</a:t>
            </a:r>
          </a:p>
          <a:p>
            <a:r>
              <a:rPr lang="en-US" sz="2200" dirty="0">
                <a:solidFill>
                  <a:schemeClr val="bg1"/>
                </a:solidFill>
              </a:rPr>
              <a:t>The Smithsonian Museum in Washington, DC had a St. Laurent exhibit for 10 years featuring an antique bombardier used for ice fishing, fishing equipment, and videos about daily life in the community. </a:t>
            </a:r>
          </a:p>
          <a:p>
            <a:pPr marL="0" indent="0" algn="ctr">
              <a:buNone/>
            </a:pPr>
            <a:r>
              <a:rPr lang="en-US" sz="2200" dirty="0">
                <a:hlinkClick r:id="rId3"/>
              </a:rPr>
              <a:t>RM of St. Laurent | Manitoba</a:t>
            </a:r>
            <a:endParaRPr lang="en-US" sz="2200" dirty="0">
              <a:solidFill>
                <a:schemeClr val="bg1"/>
              </a:solidFill>
              <a:cs typeface="Calibri"/>
            </a:endParaRPr>
          </a:p>
        </p:txBody>
      </p:sp>
      <p:pic>
        <p:nvPicPr>
          <p:cNvPr id="6" name="Picture 5" descr="A picture containing outdoor, sky, snow, beach&#10;&#10;Description automatically generated">
            <a:extLst>
              <a:ext uri="{FF2B5EF4-FFF2-40B4-BE49-F238E27FC236}">
                <a16:creationId xmlns:a16="http://schemas.microsoft.com/office/drawing/2014/main" id="{07906170-DC54-44BE-8872-494747CD5B9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306087" y="2872102"/>
            <a:ext cx="4930375" cy="3508404"/>
          </a:xfrm>
          <a:prstGeom prst="rect">
            <a:avLst/>
          </a:prstGeom>
        </p:spPr>
      </p:pic>
      <p:sp>
        <p:nvSpPr>
          <p:cNvPr id="7" name="TextBox 6">
            <a:extLst>
              <a:ext uri="{FF2B5EF4-FFF2-40B4-BE49-F238E27FC236}">
                <a16:creationId xmlns:a16="http://schemas.microsoft.com/office/drawing/2014/main" id="{01172C6F-FD6C-4152-85F1-96BFA3E879AC}"/>
              </a:ext>
            </a:extLst>
          </p:cNvPr>
          <p:cNvSpPr txBox="1"/>
          <p:nvPr/>
        </p:nvSpPr>
        <p:spPr>
          <a:xfrm>
            <a:off x="2886139" y="6419197"/>
            <a:ext cx="2350323"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5" tooltip="https://en.wikipedia.org/wiki/St._Laurent,_Manitoba">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6" tooltip="https://creativecommons.org/licenses/by-sa/3.0/">
                  <a:extLst>
                    <a:ext uri="{A12FA001-AC4F-418D-AE19-62706E023703}">
                      <ahyp:hlinkClr xmlns="" xmlns:ahyp="http://schemas.microsoft.com/office/drawing/2018/hyperlinkcolor" val="tx"/>
                    </a:ext>
                  </a:extLst>
                </a:hlinkClick>
              </a:rPr>
              <a:t>CC BY-SA</a:t>
            </a:r>
            <a:endParaRPr lang="en-CA" sz="700">
              <a:solidFill>
                <a:srgbClr val="FFFFFF"/>
              </a:solidFill>
            </a:endParaRPr>
          </a:p>
        </p:txBody>
      </p:sp>
    </p:spTree>
    <p:extLst>
      <p:ext uri="{BB962C8B-B14F-4D97-AF65-F5344CB8AC3E}">
        <p14:creationId xmlns:p14="http://schemas.microsoft.com/office/powerpoint/2010/main" val="27208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9CC9DC6-89F5-4348-95A8-5D28EC39ABFF}"/>
              </a:ext>
            </a:extLst>
          </p:cNvPr>
          <p:cNvSpPr txBox="1"/>
          <p:nvPr/>
        </p:nvSpPr>
        <p:spPr>
          <a:xfrm>
            <a:off x="659327" y="1697275"/>
            <a:ext cx="1903445" cy="4247317"/>
          </a:xfrm>
          <a:prstGeom prst="rect">
            <a:avLst/>
          </a:prstGeom>
          <a:noFill/>
        </p:spPr>
        <p:txBody>
          <a:bodyPr wrap="square" lIns="91440" tIns="45720" rIns="91440" bIns="45720" rtlCol="0" anchor="t">
            <a:spAutoFit/>
          </a:bodyPr>
          <a:lstStyle/>
          <a:p>
            <a:r>
              <a:rPr lang="en-US" dirty="0"/>
              <a:t>Families lived off the land year-round feeding themselves and selling anything extra. Living and working on the land connected whole families and communities. Indigenous worldview, “</a:t>
            </a:r>
            <a:r>
              <a:rPr lang="en-US" i="1" dirty="0"/>
              <a:t>The land takes care of us and we take care of the land.”</a:t>
            </a:r>
            <a:endParaRPr lang="en-CA" dirty="0"/>
          </a:p>
        </p:txBody>
      </p:sp>
      <p:sp>
        <p:nvSpPr>
          <p:cNvPr id="23" name="Oval 22">
            <a:extLst>
              <a:ext uri="{FF2B5EF4-FFF2-40B4-BE49-F238E27FC236}">
                <a16:creationId xmlns:a16="http://schemas.microsoft.com/office/drawing/2014/main" id="{099E6EE4-1684-421F-9BD5-D4B5A9088519}"/>
              </a:ext>
            </a:extLst>
          </p:cNvPr>
          <p:cNvSpPr/>
          <p:nvPr/>
        </p:nvSpPr>
        <p:spPr>
          <a:xfrm>
            <a:off x="11212946" y="6091655"/>
            <a:ext cx="870526" cy="7268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a:t>BLM#5</a:t>
            </a:r>
            <a:endParaRPr lang="en-CA" sz="1600"/>
          </a:p>
        </p:txBody>
      </p:sp>
      <p:grpSp>
        <p:nvGrpSpPr>
          <p:cNvPr id="26" name="Group 25">
            <a:extLst>
              <a:ext uri="{FF2B5EF4-FFF2-40B4-BE49-F238E27FC236}">
                <a16:creationId xmlns:a16="http://schemas.microsoft.com/office/drawing/2014/main" id="{EB36E677-E108-4A0A-BCDB-1E9EB0E8BFEF}"/>
              </a:ext>
            </a:extLst>
          </p:cNvPr>
          <p:cNvGrpSpPr/>
          <p:nvPr/>
        </p:nvGrpSpPr>
        <p:grpSpPr>
          <a:xfrm>
            <a:off x="2805944" y="339188"/>
            <a:ext cx="6983566" cy="6400802"/>
            <a:chOff x="2824605" y="246209"/>
            <a:chExt cx="6983566" cy="6400802"/>
          </a:xfrm>
        </p:grpSpPr>
        <p:sp>
          <p:nvSpPr>
            <p:cNvPr id="27" name="Freeform: Shape 26">
              <a:extLst>
                <a:ext uri="{FF2B5EF4-FFF2-40B4-BE49-F238E27FC236}">
                  <a16:creationId xmlns:a16="http://schemas.microsoft.com/office/drawing/2014/main" id="{AC046DE1-2824-4EE0-9946-80BF2CBE5512}"/>
                </a:ext>
              </a:extLst>
            </p:cNvPr>
            <p:cNvSpPr/>
            <p:nvPr/>
          </p:nvSpPr>
          <p:spPr>
            <a:xfrm>
              <a:off x="2824605" y="246209"/>
              <a:ext cx="3396123" cy="3200400"/>
            </a:xfrm>
            <a:custGeom>
              <a:avLst/>
              <a:gdLst>
                <a:gd name="connsiteX0" fmla="*/ 0 w 3396123"/>
                <a:gd name="connsiteY0" fmla="*/ 3211853 h 3211853"/>
                <a:gd name="connsiteX1" fmla="*/ 3396123 w 3396123"/>
                <a:gd name="connsiteY1" fmla="*/ 0 h 3211853"/>
                <a:gd name="connsiteX2" fmla="*/ 3396123 w 3396123"/>
                <a:gd name="connsiteY2" fmla="*/ 3211853 h 3211853"/>
                <a:gd name="connsiteX3" fmla="*/ 0 w 3396123"/>
                <a:gd name="connsiteY3" fmla="*/ 3211853 h 3211853"/>
              </a:gdLst>
              <a:ahLst/>
              <a:cxnLst>
                <a:cxn ang="0">
                  <a:pos x="connsiteX0" y="connsiteY0"/>
                </a:cxn>
                <a:cxn ang="0">
                  <a:pos x="connsiteX1" y="connsiteY1"/>
                </a:cxn>
                <a:cxn ang="0">
                  <a:pos x="connsiteX2" y="connsiteY2"/>
                </a:cxn>
                <a:cxn ang="0">
                  <a:pos x="connsiteX3" y="connsiteY3"/>
                </a:cxn>
              </a:cxnLst>
              <a:rect l="l" t="t" r="r" b="b"/>
              <a:pathLst>
                <a:path w="3396123" h="3211853">
                  <a:moveTo>
                    <a:pt x="0" y="3211853"/>
                  </a:moveTo>
                  <a:cubicBezTo>
                    <a:pt x="0" y="1437996"/>
                    <a:pt x="1520496" y="0"/>
                    <a:pt x="3396123" y="0"/>
                  </a:cubicBezTo>
                  <a:lnTo>
                    <a:pt x="3396123" y="3211853"/>
                  </a:lnTo>
                  <a:lnTo>
                    <a:pt x="0" y="3211853"/>
                  </a:lnTo>
                  <a:close/>
                </a:path>
              </a:pathLst>
            </a:custGeom>
            <a:solidFill>
              <a:schemeClr val="bg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93837" tIns="113986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Winter</a:t>
              </a:r>
            </a:p>
            <a:p>
              <a:pPr marL="0" lvl="0" indent="0" algn="ctr" defTabSz="1244600">
                <a:lnSpc>
                  <a:spcPct val="90000"/>
                </a:lnSpc>
                <a:spcBef>
                  <a:spcPct val="0"/>
                </a:spcBef>
                <a:spcAft>
                  <a:spcPct val="35000"/>
                </a:spcAft>
                <a:buNone/>
              </a:pPr>
              <a:r>
                <a:rPr lang="en-US" sz="1400" b="1" kern="1200" dirty="0">
                  <a:solidFill>
                    <a:schemeClr val="tx1"/>
                  </a:solidFill>
                </a:rPr>
                <a:t>-ice fishing</a:t>
              </a:r>
            </a:p>
            <a:p>
              <a:pPr algn="ctr" defTabSz="1244600">
                <a:lnSpc>
                  <a:spcPct val="90000"/>
                </a:lnSpc>
                <a:spcBef>
                  <a:spcPct val="0"/>
                </a:spcBef>
                <a:spcAft>
                  <a:spcPct val="35000"/>
                </a:spcAft>
              </a:pPr>
              <a:r>
                <a:rPr lang="en-US" sz="1400" b="1" kern="1200" dirty="0">
                  <a:solidFill>
                    <a:schemeClr val="tx1"/>
                  </a:solidFill>
                </a:rPr>
                <a:t>-feeding hay to </a:t>
              </a:r>
              <a:r>
                <a:rPr lang="en-US" sz="1400" b="1" dirty="0">
                  <a:solidFill>
                    <a:schemeClr val="tx1"/>
                  </a:solidFill>
                </a:rPr>
                <a:t/>
              </a:r>
              <a:br>
                <a:rPr lang="en-US" sz="1400" b="1" dirty="0">
                  <a:solidFill>
                    <a:schemeClr val="tx1"/>
                  </a:solidFill>
                </a:rPr>
              </a:br>
              <a:r>
                <a:rPr lang="en-US" sz="1400" b="1" kern="1200" dirty="0">
                  <a:solidFill>
                    <a:schemeClr val="tx1"/>
                  </a:solidFill>
                </a:rPr>
                <a:t>cows and horses</a:t>
              </a:r>
              <a:endParaRPr lang="en-CA" sz="1400" b="1" kern="1200" dirty="0">
                <a:solidFill>
                  <a:schemeClr val="tx1"/>
                </a:solidFill>
              </a:endParaRPr>
            </a:p>
            <a:p>
              <a:pPr marL="0" lvl="0" indent="0" algn="ctr" defTabSz="1244600">
                <a:lnSpc>
                  <a:spcPct val="90000"/>
                </a:lnSpc>
                <a:spcBef>
                  <a:spcPct val="0"/>
                </a:spcBef>
                <a:spcAft>
                  <a:spcPct val="35000"/>
                </a:spcAft>
                <a:buNone/>
              </a:pPr>
              <a:r>
                <a:rPr lang="en-CA" sz="1400" b="1" kern="1200" dirty="0">
                  <a:solidFill>
                    <a:schemeClr val="tx1"/>
                  </a:solidFill>
                </a:rPr>
                <a:t>-feeding pigs and chickens</a:t>
              </a:r>
            </a:p>
            <a:p>
              <a:pPr marL="0" lvl="0" indent="0" algn="ctr" defTabSz="1244600">
                <a:lnSpc>
                  <a:spcPct val="90000"/>
                </a:lnSpc>
                <a:spcBef>
                  <a:spcPct val="0"/>
                </a:spcBef>
                <a:spcAft>
                  <a:spcPct val="35000"/>
                </a:spcAft>
                <a:buNone/>
              </a:pPr>
              <a:endParaRPr lang="en-CA" sz="1400" kern="1200" dirty="0">
                <a:solidFill>
                  <a:schemeClr val="tx1"/>
                </a:solidFill>
              </a:endParaRPr>
            </a:p>
          </p:txBody>
        </p:sp>
        <p:sp>
          <p:nvSpPr>
            <p:cNvPr id="28" name="Freeform: Shape 27">
              <a:extLst>
                <a:ext uri="{FF2B5EF4-FFF2-40B4-BE49-F238E27FC236}">
                  <a16:creationId xmlns:a16="http://schemas.microsoft.com/office/drawing/2014/main" id="{2C0607A5-218D-4BCA-AC41-91132D5D7D00}"/>
                </a:ext>
              </a:extLst>
            </p:cNvPr>
            <p:cNvSpPr/>
            <p:nvPr/>
          </p:nvSpPr>
          <p:spPr>
            <a:xfrm>
              <a:off x="6226220" y="246210"/>
              <a:ext cx="3581951" cy="3200400"/>
            </a:xfrm>
            <a:custGeom>
              <a:avLst/>
              <a:gdLst>
                <a:gd name="connsiteX0" fmla="*/ 0 w 3229742"/>
                <a:gd name="connsiteY0" fmla="*/ 3581950 h 3581950"/>
                <a:gd name="connsiteX1" fmla="*/ 3229742 w 3229742"/>
                <a:gd name="connsiteY1" fmla="*/ 0 h 3581950"/>
                <a:gd name="connsiteX2" fmla="*/ 3229742 w 3229742"/>
                <a:gd name="connsiteY2" fmla="*/ 3581950 h 3581950"/>
                <a:gd name="connsiteX3" fmla="*/ 0 w 3229742"/>
                <a:gd name="connsiteY3" fmla="*/ 3581950 h 3581950"/>
              </a:gdLst>
              <a:ahLst/>
              <a:cxnLst>
                <a:cxn ang="0">
                  <a:pos x="connsiteX0" y="connsiteY0"/>
                </a:cxn>
                <a:cxn ang="0">
                  <a:pos x="connsiteX1" y="connsiteY1"/>
                </a:cxn>
                <a:cxn ang="0">
                  <a:pos x="connsiteX2" y="connsiteY2"/>
                </a:cxn>
                <a:cxn ang="0">
                  <a:pos x="connsiteX3" y="connsiteY3"/>
                </a:cxn>
              </a:cxnLst>
              <a:rect l="l" t="t" r="r" b="b"/>
              <a:pathLst>
                <a:path w="3229742" h="3581950">
                  <a:moveTo>
                    <a:pt x="0" y="0"/>
                  </a:moveTo>
                  <a:cubicBezTo>
                    <a:pt x="1783737" y="0"/>
                    <a:pt x="3229742" y="1603694"/>
                    <a:pt x="3229742" y="3581950"/>
                  </a:cubicBezTo>
                  <a:lnTo>
                    <a:pt x="0" y="3581950"/>
                  </a:lnTo>
                  <a:lnTo>
                    <a:pt x="0" y="0"/>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697" tIns="1180666" rIns="1283825" bIns="234696"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Spring</a:t>
              </a:r>
            </a:p>
            <a:p>
              <a:pPr marL="0" lvl="0" indent="0" algn="ctr" defTabSz="1466850">
                <a:lnSpc>
                  <a:spcPct val="90000"/>
                </a:lnSpc>
                <a:spcBef>
                  <a:spcPct val="0"/>
                </a:spcBef>
                <a:spcAft>
                  <a:spcPct val="35000"/>
                </a:spcAft>
                <a:buNone/>
              </a:pPr>
              <a:r>
                <a:rPr lang="en-CA" sz="1400" b="1" kern="1200" dirty="0">
                  <a:solidFill>
                    <a:schemeClr val="tx1"/>
                  </a:solidFill>
                </a:rPr>
                <a:t>-</a:t>
              </a:r>
              <a:r>
                <a:rPr lang="en-CA" sz="1400" b="1" dirty="0">
                  <a:solidFill>
                    <a:schemeClr val="tx1"/>
                  </a:solidFill>
                </a:rPr>
                <a:t>trapping</a:t>
              </a:r>
              <a:r>
                <a:rPr lang="en-CA" sz="1400" b="1" kern="1200" dirty="0">
                  <a:solidFill>
                    <a:schemeClr val="tx1"/>
                  </a:solidFill>
                </a:rPr>
                <a:t> muskrat</a:t>
              </a:r>
              <a:endParaRPr lang="en-CA" sz="1400" b="1" kern="1200" dirty="0">
                <a:solidFill>
                  <a:schemeClr val="tx1"/>
                </a:solidFill>
                <a:cs typeface="Calibri"/>
              </a:endParaRPr>
            </a:p>
            <a:p>
              <a:pPr marL="0" lvl="0" indent="0" algn="ctr" defTabSz="1466850">
                <a:lnSpc>
                  <a:spcPct val="90000"/>
                </a:lnSpc>
                <a:spcBef>
                  <a:spcPct val="0"/>
                </a:spcBef>
                <a:spcAft>
                  <a:spcPct val="35000"/>
                </a:spcAft>
                <a:buNone/>
              </a:pPr>
              <a:r>
                <a:rPr lang="en-CA" sz="1400" b="1" kern="1200" dirty="0">
                  <a:solidFill>
                    <a:schemeClr val="tx1"/>
                  </a:solidFill>
                </a:rPr>
                <a:t>-</a:t>
              </a:r>
              <a:r>
                <a:rPr lang="en-CA" sz="1400" b="1" dirty="0">
                  <a:solidFill>
                    <a:schemeClr val="tx1"/>
                  </a:solidFill>
                </a:rPr>
                <a:t>harvesting</a:t>
              </a:r>
              <a:r>
                <a:rPr lang="en-CA" sz="1400" b="1" kern="1200" dirty="0">
                  <a:solidFill>
                    <a:schemeClr val="tx1"/>
                  </a:solidFill>
                </a:rPr>
                <a:t> morel (mushrooms)</a:t>
              </a:r>
              <a:endParaRPr lang="en-CA" sz="1400" b="1" kern="1200" dirty="0">
                <a:solidFill>
                  <a:schemeClr val="tx1"/>
                </a:solidFill>
                <a:cs typeface="Calibri"/>
              </a:endParaRPr>
            </a:p>
            <a:p>
              <a:pPr algn="ctr" defTabSz="1466850">
                <a:lnSpc>
                  <a:spcPct val="90000"/>
                </a:lnSpc>
                <a:spcBef>
                  <a:spcPct val="0"/>
                </a:spcBef>
                <a:spcAft>
                  <a:spcPct val="35000"/>
                </a:spcAft>
              </a:pPr>
              <a:r>
                <a:rPr lang="en-CA" sz="1400" b="1" kern="1200" dirty="0">
                  <a:solidFill>
                    <a:schemeClr val="tx1"/>
                  </a:solidFill>
                </a:rPr>
                <a:t>-</a:t>
              </a:r>
              <a:r>
                <a:rPr lang="en-CA" sz="1400" b="1" dirty="0">
                  <a:solidFill>
                    <a:schemeClr val="tx1"/>
                  </a:solidFill>
                </a:rPr>
                <a:t>readying </a:t>
              </a:r>
              <a:r>
                <a:rPr lang="en-CA" sz="1400" b="1" kern="1200" dirty="0">
                  <a:solidFill>
                    <a:schemeClr val="tx1"/>
                  </a:solidFill>
                </a:rPr>
                <a:t>the garden</a:t>
              </a:r>
              <a:r>
                <a:rPr lang="en-CA" sz="1400" b="1" dirty="0">
                  <a:solidFill>
                    <a:schemeClr val="tx1"/>
                  </a:solidFill>
                </a:rPr>
                <a:t> </a:t>
              </a:r>
              <a:endParaRPr lang="en-CA" sz="1400" b="1" kern="1200" dirty="0">
                <a:solidFill>
                  <a:schemeClr val="tx1"/>
                </a:solidFill>
                <a:cs typeface="Calibri"/>
              </a:endParaRPr>
            </a:p>
            <a:p>
              <a:pPr marL="0" lvl="0" indent="0" algn="ctr" defTabSz="1466850">
                <a:lnSpc>
                  <a:spcPct val="90000"/>
                </a:lnSpc>
                <a:spcBef>
                  <a:spcPct val="0"/>
                </a:spcBef>
                <a:spcAft>
                  <a:spcPct val="35000"/>
                </a:spcAft>
                <a:buNone/>
              </a:pPr>
              <a:endParaRPr lang="en-CA" sz="1400" kern="1200" dirty="0">
                <a:solidFill>
                  <a:schemeClr val="tx1"/>
                </a:solidFill>
              </a:endParaRPr>
            </a:p>
          </p:txBody>
        </p:sp>
        <p:sp>
          <p:nvSpPr>
            <p:cNvPr id="29" name="Freeform: Shape 28">
              <a:extLst>
                <a:ext uri="{FF2B5EF4-FFF2-40B4-BE49-F238E27FC236}">
                  <a16:creationId xmlns:a16="http://schemas.microsoft.com/office/drawing/2014/main" id="{499E0554-9825-462C-B1C7-255D31A126E1}"/>
                </a:ext>
              </a:extLst>
            </p:cNvPr>
            <p:cNvSpPr/>
            <p:nvPr/>
          </p:nvSpPr>
          <p:spPr>
            <a:xfrm>
              <a:off x="6226220" y="3446610"/>
              <a:ext cx="3581951" cy="3200400"/>
            </a:xfrm>
            <a:custGeom>
              <a:avLst/>
              <a:gdLst>
                <a:gd name="connsiteX0" fmla="*/ 0 w 3634170"/>
                <a:gd name="connsiteY0" fmla="*/ 3183640 h 3183640"/>
                <a:gd name="connsiteX1" fmla="*/ 3634170 w 3634170"/>
                <a:gd name="connsiteY1" fmla="*/ 0 h 3183640"/>
                <a:gd name="connsiteX2" fmla="*/ 3634170 w 3634170"/>
                <a:gd name="connsiteY2" fmla="*/ 3183640 h 3183640"/>
                <a:gd name="connsiteX3" fmla="*/ 0 w 3634170"/>
                <a:gd name="connsiteY3" fmla="*/ 3183640 h 3183640"/>
              </a:gdLst>
              <a:ahLst/>
              <a:cxnLst>
                <a:cxn ang="0">
                  <a:pos x="connsiteX0" y="connsiteY0"/>
                </a:cxn>
                <a:cxn ang="0">
                  <a:pos x="connsiteX1" y="connsiteY1"/>
                </a:cxn>
                <a:cxn ang="0">
                  <a:pos x="connsiteX2" y="connsiteY2"/>
                </a:cxn>
                <a:cxn ang="0">
                  <a:pos x="connsiteX3" y="connsiteY3"/>
                </a:cxn>
              </a:cxnLst>
              <a:rect l="l" t="t" r="r" b="b"/>
              <a:pathLst>
                <a:path w="3634170" h="3183640">
                  <a:moveTo>
                    <a:pt x="3634170" y="0"/>
                  </a:moveTo>
                  <a:cubicBezTo>
                    <a:pt x="3634170" y="1758276"/>
                    <a:pt x="2007097" y="3183640"/>
                    <a:pt x="0" y="3183640"/>
                  </a:cubicBezTo>
                  <a:lnTo>
                    <a:pt x="0" y="0"/>
                  </a:lnTo>
                  <a:lnTo>
                    <a:pt x="3634170" y="0"/>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696" tIns="234697" rIns="1299121" bIns="1167163" numCol="1" spcCol="1270" anchor="ctr" anchorCtr="0">
              <a:noAutofit/>
            </a:bodyPr>
            <a:lstStyle/>
            <a:p>
              <a:pPr marL="0" lvl="0" indent="0" algn="ctr" defTabSz="1466850">
                <a:lnSpc>
                  <a:spcPct val="90000"/>
                </a:lnSpc>
                <a:spcBef>
                  <a:spcPct val="0"/>
                </a:spcBef>
                <a:spcAft>
                  <a:spcPct val="35000"/>
                </a:spcAft>
                <a:buNone/>
              </a:pPr>
              <a:endParaRPr lang="en-US" sz="3300" kern="1200" dirty="0">
                <a:solidFill>
                  <a:schemeClr val="bg1"/>
                </a:solidFill>
              </a:endParaRPr>
            </a:p>
            <a:p>
              <a:pPr marL="0" lvl="0" indent="0" algn="ctr" defTabSz="1466850">
                <a:lnSpc>
                  <a:spcPct val="90000"/>
                </a:lnSpc>
                <a:spcBef>
                  <a:spcPct val="0"/>
                </a:spcBef>
                <a:spcAft>
                  <a:spcPct val="35000"/>
                </a:spcAft>
                <a:buNone/>
              </a:pPr>
              <a:r>
                <a:rPr lang="en-US" sz="3300" kern="1200" dirty="0">
                  <a:solidFill>
                    <a:schemeClr val="bg1"/>
                  </a:solidFill>
                </a:rPr>
                <a:t>Summer</a:t>
              </a:r>
            </a:p>
            <a:p>
              <a:pPr marL="0" lvl="0" indent="0" algn="ctr" defTabSz="1466850">
                <a:lnSpc>
                  <a:spcPct val="90000"/>
                </a:lnSpc>
                <a:spcBef>
                  <a:spcPct val="0"/>
                </a:spcBef>
                <a:spcAft>
                  <a:spcPct val="35000"/>
                </a:spcAft>
                <a:buNone/>
              </a:pPr>
              <a:r>
                <a:rPr lang="en-CA" sz="1200" b="1" kern="1200" dirty="0">
                  <a:solidFill>
                    <a:schemeClr val="bg1"/>
                  </a:solidFill>
                </a:rPr>
                <a:t>-gardening</a:t>
              </a:r>
            </a:p>
            <a:p>
              <a:pPr marL="0" lvl="0" indent="0" algn="ctr" defTabSz="1466850">
                <a:lnSpc>
                  <a:spcPct val="90000"/>
                </a:lnSpc>
                <a:spcBef>
                  <a:spcPct val="0"/>
                </a:spcBef>
                <a:spcAft>
                  <a:spcPct val="35000"/>
                </a:spcAft>
                <a:buNone/>
              </a:pPr>
              <a:r>
                <a:rPr lang="en-CA" sz="1200" b="1" kern="1200" dirty="0">
                  <a:solidFill>
                    <a:schemeClr val="bg1"/>
                  </a:solidFill>
                </a:rPr>
                <a:t>-cutting hay</a:t>
              </a:r>
            </a:p>
            <a:p>
              <a:pPr algn="ctr" defTabSz="1466850">
                <a:lnSpc>
                  <a:spcPct val="90000"/>
                </a:lnSpc>
                <a:spcBef>
                  <a:spcPct val="0"/>
                </a:spcBef>
                <a:spcAft>
                  <a:spcPct val="35000"/>
                </a:spcAft>
              </a:pPr>
              <a:r>
                <a:rPr lang="en-CA" sz="1200" b="1" kern="1200" dirty="0">
                  <a:solidFill>
                    <a:schemeClr val="bg1"/>
                  </a:solidFill>
                </a:rPr>
                <a:t>-harvesting berries </a:t>
              </a:r>
              <a:r>
                <a:rPr lang="en-CA" sz="1200" b="1" dirty="0">
                  <a:solidFill>
                    <a:schemeClr val="bg1"/>
                  </a:solidFill>
                </a:rPr>
                <a:t/>
              </a:r>
              <a:br>
                <a:rPr lang="en-CA" sz="1200" b="1" dirty="0">
                  <a:solidFill>
                    <a:schemeClr val="bg1"/>
                  </a:solidFill>
                </a:rPr>
              </a:br>
              <a:r>
                <a:rPr lang="en-CA" sz="1200" b="1" kern="1200" dirty="0">
                  <a:solidFill>
                    <a:schemeClr val="bg1"/>
                  </a:solidFill>
                </a:rPr>
                <a:t>(</a:t>
              </a:r>
              <a:r>
                <a:rPr lang="en-CA" sz="1200" b="1" kern="1200" dirty="0" err="1">
                  <a:solidFill>
                    <a:schemeClr val="bg1"/>
                  </a:solidFill>
                </a:rPr>
                <a:t>saskatoons</a:t>
              </a:r>
              <a:r>
                <a:rPr lang="en-CA" sz="1200" b="1" kern="1200" dirty="0">
                  <a:solidFill>
                    <a:schemeClr val="bg1"/>
                  </a:solidFill>
                </a:rPr>
                <a:t>, cranberries)</a:t>
              </a:r>
              <a:endParaRPr lang="en-CA" sz="1200" b="1" kern="1200" dirty="0">
                <a:solidFill>
                  <a:schemeClr val="bg1"/>
                </a:solidFill>
                <a:cs typeface="Calibri"/>
              </a:endParaRPr>
            </a:p>
            <a:p>
              <a:pPr algn="ctr" defTabSz="1466850">
                <a:lnSpc>
                  <a:spcPct val="90000"/>
                </a:lnSpc>
                <a:spcBef>
                  <a:spcPct val="0"/>
                </a:spcBef>
                <a:spcAft>
                  <a:spcPct val="35000"/>
                </a:spcAft>
              </a:pPr>
              <a:r>
                <a:rPr lang="en-US" sz="1200" b="1" kern="1200" dirty="0">
                  <a:solidFill>
                    <a:schemeClr val="bg1"/>
                  </a:solidFill>
                </a:rPr>
                <a:t>-harvesting medicine </a:t>
              </a:r>
              <a:r>
                <a:rPr lang="en-US" sz="1200" b="1" dirty="0">
                  <a:solidFill>
                    <a:schemeClr val="bg1"/>
                  </a:solidFill>
                </a:rPr>
                <a:t/>
              </a:r>
              <a:br>
                <a:rPr lang="en-US" sz="1200" b="1" dirty="0">
                  <a:solidFill>
                    <a:schemeClr val="bg1"/>
                  </a:solidFill>
                </a:rPr>
              </a:br>
              <a:r>
                <a:rPr lang="en-US" sz="1200" b="1" kern="1200" dirty="0">
                  <a:solidFill>
                    <a:schemeClr val="bg1"/>
                  </a:solidFill>
                </a:rPr>
                <a:t>(Seneca root for tea)</a:t>
              </a:r>
              <a:endParaRPr lang="en-CA" sz="1200" b="1" kern="1200" dirty="0">
                <a:solidFill>
                  <a:schemeClr val="bg1"/>
                </a:solidFill>
              </a:endParaRPr>
            </a:p>
            <a:p>
              <a:pPr marL="0" lvl="0" indent="0" algn="ctr" defTabSz="1466850">
                <a:lnSpc>
                  <a:spcPct val="90000"/>
                </a:lnSpc>
                <a:spcBef>
                  <a:spcPct val="0"/>
                </a:spcBef>
                <a:spcAft>
                  <a:spcPct val="35000"/>
                </a:spcAft>
                <a:buNone/>
              </a:pPr>
              <a:r>
                <a:rPr lang="en-CA" sz="1200" b="1" kern="1200" dirty="0">
                  <a:solidFill>
                    <a:schemeClr val="bg1"/>
                  </a:solidFill>
                </a:rPr>
                <a:t>-frog picking </a:t>
              </a:r>
            </a:p>
            <a:p>
              <a:pPr marL="0" lvl="0" indent="0" algn="ctr" defTabSz="1466850">
                <a:lnSpc>
                  <a:spcPct val="90000"/>
                </a:lnSpc>
                <a:spcBef>
                  <a:spcPct val="0"/>
                </a:spcBef>
                <a:spcAft>
                  <a:spcPct val="35000"/>
                </a:spcAft>
                <a:buNone/>
              </a:pPr>
              <a:r>
                <a:rPr lang="en-CA" sz="1200" b="1" kern="1200" dirty="0">
                  <a:solidFill>
                    <a:schemeClr val="bg1"/>
                  </a:solidFill>
                </a:rPr>
                <a:t>-fishing in small boats</a:t>
              </a:r>
            </a:p>
          </p:txBody>
        </p:sp>
        <p:sp>
          <p:nvSpPr>
            <p:cNvPr id="30" name="Freeform: Shape 29">
              <a:extLst>
                <a:ext uri="{FF2B5EF4-FFF2-40B4-BE49-F238E27FC236}">
                  <a16:creationId xmlns:a16="http://schemas.microsoft.com/office/drawing/2014/main" id="{3586E75C-352A-4687-A5E3-D301EA0C9993}"/>
                </a:ext>
              </a:extLst>
            </p:cNvPr>
            <p:cNvSpPr/>
            <p:nvPr/>
          </p:nvSpPr>
          <p:spPr>
            <a:xfrm>
              <a:off x="2824606" y="3446611"/>
              <a:ext cx="3401613" cy="3200400"/>
            </a:xfrm>
            <a:custGeom>
              <a:avLst/>
              <a:gdLst>
                <a:gd name="connsiteX0" fmla="*/ 0 w 3192270"/>
                <a:gd name="connsiteY0" fmla="*/ 3407102 h 3407102"/>
                <a:gd name="connsiteX1" fmla="*/ 3192270 w 3192270"/>
                <a:gd name="connsiteY1" fmla="*/ 0 h 3407102"/>
                <a:gd name="connsiteX2" fmla="*/ 3192270 w 3192270"/>
                <a:gd name="connsiteY2" fmla="*/ 3407102 h 3407102"/>
                <a:gd name="connsiteX3" fmla="*/ 0 w 3192270"/>
                <a:gd name="connsiteY3" fmla="*/ 3407102 h 3407102"/>
              </a:gdLst>
              <a:ahLst/>
              <a:cxnLst>
                <a:cxn ang="0">
                  <a:pos x="connsiteX0" y="connsiteY0"/>
                </a:cxn>
                <a:cxn ang="0">
                  <a:pos x="connsiteX1" y="connsiteY1"/>
                </a:cxn>
                <a:cxn ang="0">
                  <a:pos x="connsiteX2" y="connsiteY2"/>
                </a:cxn>
                <a:cxn ang="0">
                  <a:pos x="connsiteX3" y="connsiteY3"/>
                </a:cxn>
              </a:cxnLst>
              <a:rect l="l" t="t" r="r" b="b"/>
              <a:pathLst>
                <a:path w="3192270" h="3407102">
                  <a:moveTo>
                    <a:pt x="3192270" y="3407102"/>
                  </a:moveTo>
                  <a:cubicBezTo>
                    <a:pt x="1429228" y="3407102"/>
                    <a:pt x="0" y="1881690"/>
                    <a:pt x="0" y="0"/>
                  </a:cubicBezTo>
                  <a:lnTo>
                    <a:pt x="3192270" y="0"/>
                  </a:lnTo>
                  <a:lnTo>
                    <a:pt x="3192270" y="3407102"/>
                  </a:lnTo>
                  <a:close/>
                </a:path>
              </a:pathLst>
            </a:cu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11278" tIns="213360" rIns="213359" bIns="1148354" numCol="1" spcCol="1270" anchor="ctr" anchorCtr="0">
              <a:noAutofit/>
            </a:bodyPr>
            <a:lstStyle/>
            <a:p>
              <a:pPr marL="0" lvl="0" indent="0" algn="ctr" defTabSz="1333500">
                <a:lnSpc>
                  <a:spcPct val="90000"/>
                </a:lnSpc>
                <a:spcBef>
                  <a:spcPct val="0"/>
                </a:spcBef>
                <a:spcAft>
                  <a:spcPct val="35000"/>
                </a:spcAft>
                <a:buNone/>
              </a:pPr>
              <a:endParaRPr lang="en-US" sz="3000" kern="1200" dirty="0"/>
            </a:p>
            <a:p>
              <a:pPr marL="0" lvl="0" indent="0" algn="ctr" defTabSz="1333500">
                <a:lnSpc>
                  <a:spcPct val="90000"/>
                </a:lnSpc>
                <a:spcBef>
                  <a:spcPct val="0"/>
                </a:spcBef>
                <a:spcAft>
                  <a:spcPct val="35000"/>
                </a:spcAft>
                <a:buNone/>
              </a:pPr>
              <a:r>
                <a:rPr lang="en-US" sz="3000" kern="1200" dirty="0"/>
                <a:t>Fall</a:t>
              </a:r>
            </a:p>
            <a:p>
              <a:pPr marL="0" lvl="0" indent="0" algn="ctr" defTabSz="1333500">
                <a:lnSpc>
                  <a:spcPct val="90000"/>
                </a:lnSpc>
                <a:spcBef>
                  <a:spcPct val="0"/>
                </a:spcBef>
                <a:spcAft>
                  <a:spcPct val="35000"/>
                </a:spcAft>
                <a:buNone/>
              </a:pPr>
              <a:r>
                <a:rPr lang="en-CA" sz="1200" b="1" kern="1200" dirty="0"/>
                <a:t>-hunting geese and ducks </a:t>
              </a:r>
            </a:p>
            <a:p>
              <a:pPr marL="0" lvl="0" indent="0" algn="ctr" defTabSz="1333500">
                <a:lnSpc>
                  <a:spcPct val="90000"/>
                </a:lnSpc>
                <a:spcBef>
                  <a:spcPct val="0"/>
                </a:spcBef>
                <a:spcAft>
                  <a:spcPct val="35000"/>
                </a:spcAft>
                <a:buNone/>
              </a:pPr>
              <a:r>
                <a:rPr lang="en-CA" sz="1200" b="1" kern="1200" dirty="0"/>
                <a:t>-hunting deer, elk, rabbit, prairie chicken &amp; partridge</a:t>
              </a:r>
            </a:p>
            <a:p>
              <a:pPr marL="0" lvl="0" indent="0" algn="ctr" defTabSz="1333500">
                <a:lnSpc>
                  <a:spcPct val="90000"/>
                </a:lnSpc>
                <a:spcBef>
                  <a:spcPct val="0"/>
                </a:spcBef>
                <a:spcAft>
                  <a:spcPct val="35000"/>
                </a:spcAft>
                <a:buNone/>
              </a:pPr>
              <a:r>
                <a:rPr lang="en-US" sz="1200" b="1" kern="1200" dirty="0"/>
                <a:t>-canning vegetables, fruits, wild berries, fish &amp; wild meat</a:t>
              </a:r>
              <a:endParaRPr lang="en-CA" sz="1200" b="1" kern="1200" dirty="0"/>
            </a:p>
            <a:p>
              <a:pPr marL="0" lvl="0" indent="0" algn="ctr" defTabSz="1333500">
                <a:lnSpc>
                  <a:spcPct val="90000"/>
                </a:lnSpc>
                <a:spcBef>
                  <a:spcPct val="0"/>
                </a:spcBef>
                <a:spcAft>
                  <a:spcPct val="35000"/>
                </a:spcAft>
                <a:buNone/>
              </a:pPr>
              <a:endParaRPr lang="en-CA" sz="1200" kern="1200" dirty="0"/>
            </a:p>
          </p:txBody>
        </p:sp>
        <p:sp>
          <p:nvSpPr>
            <p:cNvPr id="31" name="Arrow: Circular 30">
              <a:extLst>
                <a:ext uri="{FF2B5EF4-FFF2-40B4-BE49-F238E27FC236}">
                  <a16:creationId xmlns:a16="http://schemas.microsoft.com/office/drawing/2014/main" id="{B87A5B30-2379-4E24-853C-A472394AD689}"/>
                </a:ext>
              </a:extLst>
            </p:cNvPr>
            <p:cNvSpPr/>
            <p:nvPr/>
          </p:nvSpPr>
          <p:spPr>
            <a:xfrm>
              <a:off x="5782884" y="2907981"/>
              <a:ext cx="942970" cy="819974"/>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2" name="Arrow: Circular 31">
              <a:extLst>
                <a:ext uri="{FF2B5EF4-FFF2-40B4-BE49-F238E27FC236}">
                  <a16:creationId xmlns:a16="http://schemas.microsoft.com/office/drawing/2014/main" id="{224A384A-0633-447F-9BC0-EE620B1D8B73}"/>
                </a:ext>
              </a:extLst>
            </p:cNvPr>
            <p:cNvSpPr/>
            <p:nvPr/>
          </p:nvSpPr>
          <p:spPr>
            <a:xfrm rot="10800000">
              <a:off x="5782884" y="3107715"/>
              <a:ext cx="942970" cy="819974"/>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24" name="TextBox 23">
            <a:extLst>
              <a:ext uri="{FF2B5EF4-FFF2-40B4-BE49-F238E27FC236}">
                <a16:creationId xmlns:a16="http://schemas.microsoft.com/office/drawing/2014/main" id="{707B890E-4E7C-42FC-8DCF-245256CBEC1E}"/>
              </a:ext>
            </a:extLst>
          </p:cNvPr>
          <p:cNvSpPr txBox="1"/>
          <p:nvPr/>
        </p:nvSpPr>
        <p:spPr>
          <a:xfrm>
            <a:off x="270587" y="279592"/>
            <a:ext cx="4320073" cy="1046440"/>
          </a:xfrm>
          <a:prstGeom prst="rect">
            <a:avLst/>
          </a:prstGeom>
          <a:noFill/>
        </p:spPr>
        <p:txBody>
          <a:bodyPr wrap="square" rtlCol="0">
            <a:spAutoFit/>
          </a:bodyPr>
          <a:lstStyle/>
          <a:p>
            <a:r>
              <a:rPr lang="en-US" sz="2000"/>
              <a:t>St. Laurent Metis people’s   </a:t>
            </a:r>
          </a:p>
          <a:p>
            <a:r>
              <a:rPr lang="en-US" sz="2400"/>
              <a:t>CONNECTION TO THE LAND</a:t>
            </a:r>
          </a:p>
          <a:p>
            <a:endParaRPr lang="en-CA"/>
          </a:p>
        </p:txBody>
      </p:sp>
      <p:sp>
        <p:nvSpPr>
          <p:cNvPr id="25" name="Wave 24">
            <a:extLst>
              <a:ext uri="{FF2B5EF4-FFF2-40B4-BE49-F238E27FC236}">
                <a16:creationId xmlns:a16="http://schemas.microsoft.com/office/drawing/2014/main" id="{B40BE20F-F65F-41E6-9D5F-6395DDBE78EC}"/>
              </a:ext>
            </a:extLst>
          </p:cNvPr>
          <p:cNvSpPr/>
          <p:nvPr/>
        </p:nvSpPr>
        <p:spPr>
          <a:xfrm>
            <a:off x="738261" y="1107669"/>
            <a:ext cx="2518123" cy="67988"/>
          </a:xfrm>
          <a:prstGeom prst="wave">
            <a:avLst>
              <a:gd name="adj1" fmla="val 12500"/>
              <a:gd name="adj2" fmla="val 13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C0D6CFDF-5B9A-40F9-9123-A024FC700BF3}"/>
              </a:ext>
            </a:extLst>
          </p:cNvPr>
          <p:cNvSpPr txBox="1"/>
          <p:nvPr/>
        </p:nvSpPr>
        <p:spPr>
          <a:xfrm>
            <a:off x="10279549" y="548625"/>
            <a:ext cx="1641864" cy="3139321"/>
          </a:xfrm>
          <a:prstGeom prst="rect">
            <a:avLst/>
          </a:prstGeom>
          <a:noFill/>
        </p:spPr>
        <p:txBody>
          <a:bodyPr wrap="square" rtlCol="0">
            <a:spAutoFit/>
          </a:bodyPr>
          <a:lstStyle/>
          <a:p>
            <a:r>
              <a:rPr lang="en-US" dirty="0"/>
              <a:t>Although times have changes, the people of St. Laurent are still very connected to the land and continue many of these land-based  practices today.</a:t>
            </a:r>
            <a:endParaRPr lang="en-CA" dirty="0"/>
          </a:p>
        </p:txBody>
      </p:sp>
      <p:sp>
        <p:nvSpPr>
          <p:cNvPr id="3" name="TextBox 2">
            <a:extLst>
              <a:ext uri="{FF2B5EF4-FFF2-40B4-BE49-F238E27FC236}">
                <a16:creationId xmlns:a16="http://schemas.microsoft.com/office/drawing/2014/main" id="{28F2163B-10C6-47BC-BE46-AEDCAE088829}"/>
              </a:ext>
            </a:extLst>
          </p:cNvPr>
          <p:cNvSpPr txBox="1"/>
          <p:nvPr/>
        </p:nvSpPr>
        <p:spPr>
          <a:xfrm>
            <a:off x="10296046" y="4028136"/>
            <a:ext cx="1812213" cy="1754326"/>
          </a:xfrm>
          <a:prstGeom prst="rect">
            <a:avLst/>
          </a:prstGeom>
          <a:noFill/>
        </p:spPr>
        <p:txBody>
          <a:bodyPr wrap="square" lIns="91440" tIns="45720" rIns="91440" bIns="45720" rtlCol="0" anchor="t">
            <a:spAutoFit/>
          </a:bodyPr>
          <a:lstStyle/>
          <a:p>
            <a:r>
              <a:rPr lang="en-US" b="1" dirty="0"/>
              <a:t>Do you know anyone who…..</a:t>
            </a:r>
          </a:p>
          <a:p>
            <a:endParaRPr lang="en-US" b="1" dirty="0"/>
          </a:p>
          <a:p>
            <a:r>
              <a:rPr lang="en-US" b="1" dirty="0"/>
              <a:t>Have you ever </a:t>
            </a:r>
            <a:br>
              <a:rPr lang="en-US" b="1" dirty="0"/>
            </a:br>
            <a:r>
              <a:rPr lang="en-US" b="1" dirty="0"/>
              <a:t>or would you ever……</a:t>
            </a:r>
            <a:endParaRPr lang="en-CA" b="1" dirty="0"/>
          </a:p>
        </p:txBody>
      </p:sp>
      <p:sp>
        <p:nvSpPr>
          <p:cNvPr id="5" name="Arrow: Left 4">
            <a:extLst>
              <a:ext uri="{FF2B5EF4-FFF2-40B4-BE49-F238E27FC236}">
                <a16:creationId xmlns:a16="http://schemas.microsoft.com/office/drawing/2014/main" id="{0AAB14F4-01A3-479B-9A9A-0989B0989A14}"/>
              </a:ext>
            </a:extLst>
          </p:cNvPr>
          <p:cNvSpPr/>
          <p:nvPr/>
        </p:nvSpPr>
        <p:spPr>
          <a:xfrm>
            <a:off x="9214614" y="5356767"/>
            <a:ext cx="977660" cy="4888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66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460C61-4B88-43CC-BB1B-E59D94EFDC7D}"/>
              </a:ext>
            </a:extLst>
          </p:cNvPr>
          <p:cNvSpPr>
            <a:spLocks noGrp="1"/>
          </p:cNvSpPr>
          <p:nvPr>
            <p:ph type="title"/>
          </p:nvPr>
        </p:nvSpPr>
        <p:spPr>
          <a:xfrm>
            <a:off x="841248" y="548640"/>
            <a:ext cx="3600860" cy="5431536"/>
          </a:xfrm>
        </p:spPr>
        <p:txBody>
          <a:bodyPr>
            <a:normAutofit/>
          </a:bodyPr>
          <a:lstStyle/>
          <a:p>
            <a:r>
              <a:rPr lang="en-CA" sz="5400">
                <a:cs typeface="Calibri Light"/>
              </a:rPr>
              <a:t>History of St. Laurent </a:t>
            </a:r>
            <a:endParaRPr lang="en-CA" sz="5400"/>
          </a:p>
        </p:txBody>
      </p:sp>
      <p:sp>
        <p:nvSpPr>
          <p:cNvPr id="10" name="sketch line">
            <a:extLst>
              <a:ext uri="{FF2B5EF4-FFF2-40B4-BE49-F238E27FC236}">
                <a16:creationId xmlns:a16="http://schemas.microsoft.com/office/drawing/2014/main" id="{5D6C15A0-C087-4593-8414-2B4EC1CDC3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682F18-139E-4E58-8678-7AAE46FFD9D7}"/>
              </a:ext>
            </a:extLst>
          </p:cNvPr>
          <p:cNvSpPr>
            <a:spLocks noGrp="1"/>
          </p:cNvSpPr>
          <p:nvPr>
            <p:ph idx="1"/>
          </p:nvPr>
        </p:nvSpPr>
        <p:spPr>
          <a:xfrm>
            <a:off x="5126418" y="552090"/>
            <a:ext cx="6224335" cy="5428085"/>
          </a:xfrm>
        </p:spPr>
        <p:txBody>
          <a:bodyPr vert="horz" lIns="91440" tIns="45720" rIns="91440" bIns="45720" rtlCol="0" anchor="ctr">
            <a:normAutofit/>
          </a:bodyPr>
          <a:lstStyle/>
          <a:p>
            <a:pPr>
              <a:buFont typeface="Wingdings" panose="05000000000000000000" pitchFamily="2" charset="2"/>
              <a:buChar char="v"/>
            </a:pPr>
            <a:r>
              <a:rPr lang="en-CA" sz="2000" b="1" u="sng" dirty="0">
                <a:ea typeface="+mn-lt"/>
                <a:cs typeface="+mn-lt"/>
              </a:rPr>
              <a:t>Timeline of St. Laurent</a:t>
            </a:r>
          </a:p>
          <a:p>
            <a:pPr marL="0" indent="0">
              <a:buNone/>
            </a:pPr>
            <a:r>
              <a:rPr lang="en-CA" sz="2000" dirty="0">
                <a:cs typeface="Calibri"/>
              </a:rPr>
              <a:t>	1824 – St. Laurent was born </a:t>
            </a:r>
          </a:p>
          <a:p>
            <a:pPr marL="0" indent="0">
              <a:buNone/>
            </a:pPr>
            <a:r>
              <a:rPr lang="en-CA" sz="2000" dirty="0">
                <a:cs typeface="Calibri"/>
              </a:rPr>
              <a:t>	1870 – Manitoba joins Canada</a:t>
            </a:r>
          </a:p>
          <a:p>
            <a:pPr marL="0" indent="0">
              <a:buNone/>
            </a:pPr>
            <a:r>
              <a:rPr lang="en-CA" sz="2000" dirty="0">
                <a:cs typeface="Calibri"/>
              </a:rPr>
              <a:t>	1882 – St. Laurent incorporated as a town</a:t>
            </a:r>
          </a:p>
          <a:p>
            <a:pPr marL="0" indent="0">
              <a:buNone/>
            </a:pPr>
            <a:r>
              <a:rPr lang="en-CA" sz="2000" dirty="0">
                <a:cs typeface="Calibri"/>
              </a:rPr>
              <a:t>	</a:t>
            </a:r>
          </a:p>
          <a:p>
            <a:pPr>
              <a:buFont typeface="Wingdings" panose="05000000000000000000" pitchFamily="2" charset="2"/>
              <a:buChar char="v"/>
            </a:pPr>
            <a:r>
              <a:rPr lang="en-CA" sz="2000" b="1" u="sng" dirty="0">
                <a:cs typeface="Calibri"/>
              </a:rPr>
              <a:t>Listen as the teacher reads this history of St. Laurent and complete the picture timeline. </a:t>
            </a:r>
            <a:r>
              <a:rPr lang="en-US" sz="2000" dirty="0">
                <a:hlinkClick r:id="rId3"/>
              </a:rPr>
              <a:t>History | RM of St. Laurent</a:t>
            </a:r>
            <a:endParaRPr lang="en-CA" sz="2000" b="1" u="sng" dirty="0">
              <a:cs typeface="Calibri"/>
            </a:endParaRPr>
          </a:p>
          <a:p>
            <a:pPr marL="0" indent="0">
              <a:buNone/>
            </a:pPr>
            <a:endParaRPr lang="en-CA" sz="2000" dirty="0">
              <a:cs typeface="Calibri"/>
            </a:endParaRPr>
          </a:p>
          <a:p>
            <a:pPr>
              <a:buFont typeface="Wingdings" panose="05000000000000000000" pitchFamily="2" charset="2"/>
              <a:buChar char="v"/>
            </a:pPr>
            <a:r>
              <a:rPr lang="en-CA" sz="2000" b="1" u="sng" dirty="0">
                <a:cs typeface="Calibri"/>
              </a:rPr>
              <a:t>Watch the video(s): </a:t>
            </a:r>
            <a:r>
              <a:rPr lang="en-US" sz="2000" dirty="0">
                <a:hlinkClick r:id="rId4"/>
              </a:rPr>
              <a:t>The Red River Heritage Park depicts life in Manitoba during the 1820s – YouTube</a:t>
            </a:r>
            <a:r>
              <a:rPr lang="en-US" sz="2000" dirty="0"/>
              <a:t> (1:00 min) and/or </a:t>
            </a:r>
            <a:r>
              <a:rPr lang="en-US" sz="2000" dirty="0">
                <a:hlinkClick r:id="rId5"/>
              </a:rPr>
              <a:t>Riel House National Historic Site – YouTube</a:t>
            </a:r>
            <a:r>
              <a:rPr lang="en-US" sz="2000" dirty="0"/>
              <a:t> (3:27)</a:t>
            </a:r>
          </a:p>
          <a:p>
            <a:pPr marL="0" indent="0">
              <a:buNone/>
            </a:pPr>
            <a:endParaRPr lang="en-CA" sz="2000" i="1" dirty="0">
              <a:cs typeface="Calibri"/>
            </a:endParaRPr>
          </a:p>
          <a:p>
            <a:pPr>
              <a:buFont typeface="Wingdings" panose="05000000000000000000" pitchFamily="2" charset="2"/>
              <a:buChar char="v"/>
            </a:pPr>
            <a:r>
              <a:rPr lang="en-CA" sz="2000" b="1" u="sng" dirty="0">
                <a:cs typeface="Calibri"/>
              </a:rPr>
              <a:t>Compare life in St. Laurent today to life in the 1820s.</a:t>
            </a:r>
          </a:p>
        </p:txBody>
      </p:sp>
      <p:sp>
        <p:nvSpPr>
          <p:cNvPr id="4" name="TextBox 3">
            <a:extLst>
              <a:ext uri="{FF2B5EF4-FFF2-40B4-BE49-F238E27FC236}">
                <a16:creationId xmlns:a16="http://schemas.microsoft.com/office/drawing/2014/main" id="{ADFCFBF6-CB58-4C7D-B725-6869921B9B78}"/>
              </a:ext>
            </a:extLst>
          </p:cNvPr>
          <p:cNvSpPr txBox="1"/>
          <p:nvPr/>
        </p:nvSpPr>
        <p:spPr>
          <a:xfrm>
            <a:off x="167578" y="6354548"/>
            <a:ext cx="11248489" cy="461665"/>
          </a:xfrm>
          <a:prstGeom prst="rect">
            <a:avLst/>
          </a:prstGeom>
          <a:noFill/>
        </p:spPr>
        <p:txBody>
          <a:bodyPr wrap="square" rtlCol="0">
            <a:spAutoFit/>
          </a:bodyPr>
          <a:lstStyle/>
          <a:p>
            <a:r>
              <a:rPr lang="en-CA" sz="1200">
                <a:ea typeface="+mn-lt"/>
                <a:cs typeface="+mn-lt"/>
                <a:hlinkClick r:id="rId6">
                  <a:extLst>
                    <a:ext uri="{A12FA001-AC4F-418D-AE19-62706E023703}">
                      <ahyp:hlinkClr xmlns="" xmlns:ahyp="http://schemas.microsoft.com/office/drawing/2018/hyperlinkcolor" val="tx"/>
                    </a:ext>
                  </a:extLst>
                </a:hlinkClick>
              </a:rPr>
              <a:t>Sources: </a:t>
            </a:r>
            <a:r>
              <a:rPr lang="en-US" sz="1200">
                <a:hlinkClick r:id="rId3"/>
              </a:rPr>
              <a:t>History | RM of St. Laurent (rmstlaurent.com)</a:t>
            </a:r>
            <a:r>
              <a:rPr lang="en-US" sz="1200"/>
              <a:t>, </a:t>
            </a:r>
            <a:r>
              <a:rPr lang="en-US" sz="1200">
                <a:hlinkClick r:id="rId7"/>
              </a:rPr>
              <a:t>The Virtual Museum of Metis History and Culture (Metismuseum.ca)</a:t>
            </a:r>
            <a:r>
              <a:rPr lang="en-US" sz="1200"/>
              <a:t>, </a:t>
            </a:r>
            <a:r>
              <a:rPr lang="en-US" sz="1200">
                <a:hlinkClick r:id="rId8"/>
              </a:rPr>
              <a:t>Standing Senate Committee on Aboriginal Peoples - “The People Who Own Themselves”: Recognition of Metis Identity in Canada (sencanada.ca)</a:t>
            </a:r>
            <a:r>
              <a:rPr lang="en-US" sz="1200"/>
              <a:t>, </a:t>
            </a:r>
            <a:r>
              <a:rPr lang="en-CA" sz="1200">
                <a:ea typeface="+mn-lt"/>
                <a:cs typeface="+mn-lt"/>
                <a:hlinkClick r:id="rId6"/>
              </a:rPr>
              <a:t>St. Laurent MB | RM of St. Laurent | Manitoba (rmstlaurent.com)</a:t>
            </a:r>
            <a:endParaRPr lang="en-CA"/>
          </a:p>
        </p:txBody>
      </p:sp>
      <p:sp>
        <p:nvSpPr>
          <p:cNvPr id="7" name="Oval 6">
            <a:extLst>
              <a:ext uri="{FF2B5EF4-FFF2-40B4-BE49-F238E27FC236}">
                <a16:creationId xmlns:a16="http://schemas.microsoft.com/office/drawing/2014/main" id="{698D3FB6-F6EB-4C32-996D-110B56B20287}"/>
              </a:ext>
            </a:extLst>
          </p:cNvPr>
          <p:cNvSpPr/>
          <p:nvPr/>
        </p:nvSpPr>
        <p:spPr>
          <a:xfrm>
            <a:off x="11245864" y="5867691"/>
            <a:ext cx="943088" cy="90673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a:t>BLM#6&amp;7</a:t>
            </a:r>
            <a:endParaRPr lang="en-CA" sz="1400"/>
          </a:p>
        </p:txBody>
      </p:sp>
    </p:spTree>
    <p:extLst>
      <p:ext uri="{BB962C8B-B14F-4D97-AF65-F5344CB8AC3E}">
        <p14:creationId xmlns:p14="http://schemas.microsoft.com/office/powerpoint/2010/main" val="34090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FCC163-BC66-4BE1-8E6C-F40061E1FFD4}"/>
              </a:ext>
            </a:extLst>
          </p:cNvPr>
          <p:cNvSpPr>
            <a:spLocks noGrp="1"/>
          </p:cNvSpPr>
          <p:nvPr>
            <p:ph type="title"/>
          </p:nvPr>
        </p:nvSpPr>
        <p:spPr>
          <a:xfrm>
            <a:off x="838200" y="365125"/>
            <a:ext cx="10515600" cy="1325563"/>
          </a:xfrm>
        </p:spPr>
        <p:txBody>
          <a:bodyPr>
            <a:normAutofit/>
          </a:bodyPr>
          <a:lstStyle/>
          <a:p>
            <a:r>
              <a:rPr lang="en-US" sz="5400">
                <a:solidFill>
                  <a:schemeClr val="bg1"/>
                </a:solidFill>
              </a:rPr>
              <a:t>Michif-French Language – </a:t>
            </a:r>
            <a:r>
              <a:rPr lang="en-US" sz="5400" i="1" err="1">
                <a:solidFill>
                  <a:schemeClr val="bg1"/>
                </a:solidFill>
              </a:rPr>
              <a:t>Allo</a:t>
            </a:r>
            <a:r>
              <a:rPr lang="en-US" sz="5400" i="1">
                <a:solidFill>
                  <a:schemeClr val="bg1"/>
                </a:solidFill>
              </a:rPr>
              <a:t> </a:t>
            </a:r>
            <a:endParaRPr lang="en-CA" sz="5400" i="1">
              <a:solidFill>
                <a:schemeClr val="bg1"/>
              </a:solidFill>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E22112-B053-420A-B5B4-68B0C09D1DBB}"/>
              </a:ext>
            </a:extLst>
          </p:cNvPr>
          <p:cNvSpPr>
            <a:spLocks noGrp="1"/>
          </p:cNvSpPr>
          <p:nvPr>
            <p:ph idx="1"/>
          </p:nvPr>
        </p:nvSpPr>
        <p:spPr>
          <a:xfrm>
            <a:off x="452643" y="1854893"/>
            <a:ext cx="6596566" cy="4585228"/>
          </a:xfrm>
        </p:spPr>
        <p:txBody>
          <a:bodyPr vert="horz" lIns="91440" tIns="45720" rIns="91440" bIns="45720" rtlCol="0" anchor="t">
            <a:normAutofit/>
          </a:bodyPr>
          <a:lstStyle/>
          <a:p>
            <a:pPr marL="0" indent="0">
              <a:buNone/>
            </a:pPr>
            <a:r>
              <a:rPr lang="en-US" sz="2400" dirty="0">
                <a:solidFill>
                  <a:schemeClr val="bg1"/>
                </a:solidFill>
              </a:rPr>
              <a:t>Michif-French language is at the core of the identity, of the Metis of St. Laurent. </a:t>
            </a:r>
          </a:p>
          <a:p>
            <a:pPr marL="0" indent="0">
              <a:buNone/>
            </a:pPr>
            <a:r>
              <a:rPr lang="en-US" sz="2400" dirty="0">
                <a:solidFill>
                  <a:schemeClr val="bg1"/>
                </a:solidFill>
              </a:rPr>
              <a:t>“</a:t>
            </a:r>
            <a:r>
              <a:rPr lang="en-US" sz="2400" i="1" dirty="0">
                <a:solidFill>
                  <a:schemeClr val="bg1"/>
                </a:solidFill>
              </a:rPr>
              <a:t>The Metis are well known as speakers of many languages. In the past many Metis spoke up to five or six languages, including Michif, French, English, Cree, Ojibway and Bungee." </a:t>
            </a:r>
            <a:endParaRPr lang="en-US" sz="2400" i="1" dirty="0">
              <a:solidFill>
                <a:schemeClr val="bg1"/>
              </a:solidFill>
              <a:cs typeface="Calibri"/>
            </a:endParaRPr>
          </a:p>
          <a:p>
            <a:pPr marL="0" indent="0">
              <a:buNone/>
            </a:pPr>
            <a:r>
              <a:rPr lang="en-US" sz="2400" dirty="0">
                <a:solidFill>
                  <a:schemeClr val="bg1"/>
                </a:solidFill>
              </a:rPr>
              <a:t>The Metis' ability to communicate in so many languages was incredibly useful for their many roles as voyageurs, buffalo hunters, boatmen, fisherman, traders, small business owners, lumbermen, farmers, cattlemen and interpreters. </a:t>
            </a:r>
            <a:endParaRPr lang="en-US" sz="2400" dirty="0">
              <a:solidFill>
                <a:schemeClr val="bg1"/>
              </a:solidFill>
              <a:cs typeface="Calibri"/>
            </a:endParaRPr>
          </a:p>
        </p:txBody>
      </p:sp>
      <p:sp>
        <p:nvSpPr>
          <p:cNvPr id="12" name="TextBox 11">
            <a:extLst>
              <a:ext uri="{FF2B5EF4-FFF2-40B4-BE49-F238E27FC236}">
                <a16:creationId xmlns:a16="http://schemas.microsoft.com/office/drawing/2014/main" id="{CF4D7442-A130-48BC-97A5-1A4278E1C484}"/>
              </a:ext>
            </a:extLst>
          </p:cNvPr>
          <p:cNvSpPr txBox="1"/>
          <p:nvPr/>
        </p:nvSpPr>
        <p:spPr>
          <a:xfrm>
            <a:off x="2375284" y="6368520"/>
            <a:ext cx="9347849" cy="461665"/>
          </a:xfrm>
          <a:prstGeom prst="rect">
            <a:avLst/>
          </a:prstGeom>
          <a:noFill/>
        </p:spPr>
        <p:txBody>
          <a:bodyPr wrap="square" rtlCol="0">
            <a:spAutoFit/>
          </a:bodyPr>
          <a:lstStyle/>
          <a:p>
            <a:r>
              <a:rPr lang="en-US" sz="1200">
                <a:solidFill>
                  <a:schemeClr val="bg1"/>
                </a:solidFill>
              </a:rPr>
              <a:t>Source: Speaking Michif-French, Teacher’s Manual, Louis Riel Institute Publication, Choosing a Spelling System for the Michif-French language, p. 3,   </a:t>
            </a:r>
            <a:r>
              <a:rPr lang="en-US" sz="1200">
                <a:solidFill>
                  <a:schemeClr val="bg1"/>
                </a:solidFill>
                <a:hlinkClick r:id="rId3"/>
              </a:rPr>
              <a:t>http://www.louisrielinstitute.com/docs/Speaking%20Michif%20-%20French%20Manual.pdf</a:t>
            </a:r>
            <a:endParaRPr lang="en-CA" sz="1200"/>
          </a:p>
        </p:txBody>
      </p:sp>
      <p:sp>
        <p:nvSpPr>
          <p:cNvPr id="13" name="TextBox 12">
            <a:extLst>
              <a:ext uri="{FF2B5EF4-FFF2-40B4-BE49-F238E27FC236}">
                <a16:creationId xmlns:a16="http://schemas.microsoft.com/office/drawing/2014/main" id="{979AC94C-BFB6-4775-8691-4DA35E32C359}"/>
              </a:ext>
            </a:extLst>
          </p:cNvPr>
          <p:cNvSpPr txBox="1"/>
          <p:nvPr/>
        </p:nvSpPr>
        <p:spPr>
          <a:xfrm>
            <a:off x="7256585" y="1881775"/>
            <a:ext cx="4707837" cy="3693319"/>
          </a:xfrm>
          <a:prstGeom prst="rect">
            <a:avLst/>
          </a:prstGeom>
          <a:noFill/>
        </p:spPr>
        <p:txBody>
          <a:bodyPr wrap="square" lIns="91440" tIns="45720" rIns="91440" bIns="45720" rtlCol="0" anchor="t">
            <a:spAutoFit/>
          </a:bodyPr>
          <a:lstStyle/>
          <a:p>
            <a:r>
              <a:rPr lang="en-US" sz="2600" i="1" dirty="0">
                <a:solidFill>
                  <a:schemeClr val="bg1"/>
                </a:solidFill>
              </a:rPr>
              <a:t>"</a:t>
            </a:r>
            <a:r>
              <a:rPr lang="en-US" sz="2600" i="1" dirty="0" err="1">
                <a:solidFill>
                  <a:schemeClr val="bg1"/>
                </a:solidFill>
              </a:rPr>
              <a:t>Michif</a:t>
            </a:r>
            <a:r>
              <a:rPr lang="en-US" sz="2600" i="1" dirty="0">
                <a:solidFill>
                  <a:schemeClr val="bg1"/>
                </a:solidFill>
              </a:rPr>
              <a:t> is historically an oral language and as a result there is no standardized spelling...</a:t>
            </a:r>
            <a:endParaRPr lang="en-US" sz="2600" i="1" dirty="0">
              <a:solidFill>
                <a:schemeClr val="bg1"/>
              </a:solidFill>
              <a:cs typeface="Calibri"/>
            </a:endParaRPr>
          </a:p>
          <a:p>
            <a:r>
              <a:rPr lang="en-US" sz="2600" i="1" dirty="0" err="1">
                <a:solidFill>
                  <a:schemeClr val="bg1"/>
                </a:solidFill>
              </a:rPr>
              <a:t>Michif</a:t>
            </a:r>
            <a:r>
              <a:rPr lang="en-US" sz="2600" i="1" dirty="0">
                <a:solidFill>
                  <a:schemeClr val="bg1"/>
                </a:solidFill>
              </a:rPr>
              <a:t>-French is a dialect of French but has different pronunciation, many shortened words and uses some vocabulary not common in today’s French language.” </a:t>
            </a:r>
            <a:endParaRPr lang="en-US" sz="2600" i="1" dirty="0">
              <a:solidFill>
                <a:schemeClr val="bg1"/>
              </a:solidFill>
              <a:cs typeface="Calibri"/>
            </a:endParaRPr>
          </a:p>
        </p:txBody>
      </p:sp>
    </p:spTree>
    <p:extLst>
      <p:ext uri="{BB962C8B-B14F-4D97-AF65-F5344CB8AC3E}">
        <p14:creationId xmlns:p14="http://schemas.microsoft.com/office/powerpoint/2010/main" val="43794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FCC163-BC66-4BE1-8E6C-F40061E1FFD4}"/>
              </a:ext>
            </a:extLst>
          </p:cNvPr>
          <p:cNvSpPr>
            <a:spLocks noGrp="1"/>
          </p:cNvSpPr>
          <p:nvPr>
            <p:ph type="title"/>
          </p:nvPr>
        </p:nvSpPr>
        <p:spPr>
          <a:xfrm>
            <a:off x="838200" y="365125"/>
            <a:ext cx="10515600" cy="1272803"/>
          </a:xfrm>
        </p:spPr>
        <p:txBody>
          <a:bodyPr>
            <a:normAutofit fontScale="90000"/>
          </a:bodyPr>
          <a:lstStyle/>
          <a:p>
            <a:r>
              <a:rPr lang="en-US" sz="5400">
                <a:solidFill>
                  <a:schemeClr val="bg1"/>
                </a:solidFill>
              </a:rPr>
              <a:t>Michif-French Language – </a:t>
            </a:r>
            <a:r>
              <a:rPr lang="en-US" sz="5400" i="1">
                <a:solidFill>
                  <a:schemeClr val="bg1"/>
                </a:solidFill>
              </a:rPr>
              <a:t>Boon </a:t>
            </a:r>
            <a:r>
              <a:rPr lang="en-US" sz="5400" i="1" err="1">
                <a:solidFill>
                  <a:schemeClr val="bg1"/>
                </a:solidFill>
              </a:rPr>
              <a:t>zhoor</a:t>
            </a:r>
            <a:endParaRPr lang="en-CA" sz="5400" i="1">
              <a:solidFill>
                <a:schemeClr val="bg1"/>
              </a:solidFill>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C97CEF-1F2C-459E-97B2-1B7FE7C72E3D}"/>
              </a:ext>
            </a:extLst>
          </p:cNvPr>
          <p:cNvSpPr/>
          <p:nvPr/>
        </p:nvSpPr>
        <p:spPr>
          <a:xfrm>
            <a:off x="11245864" y="5950542"/>
            <a:ext cx="794327" cy="7481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a:t>BLM#8</a:t>
            </a:r>
            <a:endParaRPr lang="en-CA" sz="1400"/>
          </a:p>
        </p:txBody>
      </p:sp>
      <p:sp>
        <p:nvSpPr>
          <p:cNvPr id="5" name="TextBox 4">
            <a:extLst>
              <a:ext uri="{FF2B5EF4-FFF2-40B4-BE49-F238E27FC236}">
                <a16:creationId xmlns:a16="http://schemas.microsoft.com/office/drawing/2014/main" id="{E40FD82D-7A6D-4263-8A9B-ABBC09CEE2DB}"/>
              </a:ext>
            </a:extLst>
          </p:cNvPr>
          <p:cNvSpPr txBox="1"/>
          <p:nvPr/>
        </p:nvSpPr>
        <p:spPr>
          <a:xfrm>
            <a:off x="8402608" y="2117616"/>
            <a:ext cx="3637583" cy="3139321"/>
          </a:xfrm>
          <a:prstGeom prst="rect">
            <a:avLst/>
          </a:prstGeom>
          <a:solidFill>
            <a:schemeClr val="accent2">
              <a:lumMod val="20000"/>
              <a:lumOff val="80000"/>
            </a:schemeClr>
          </a:solidFill>
          <a:ln>
            <a:solidFill>
              <a:schemeClr val="tx1"/>
            </a:solidFill>
          </a:ln>
        </p:spPr>
        <p:txBody>
          <a:bodyPr wrap="square" rtlCol="0">
            <a:spAutoFit/>
          </a:bodyPr>
          <a:lstStyle/>
          <a:p>
            <a:r>
              <a:rPr lang="en-US" u="sng" dirty="0">
                <a:ea typeface="+mn-lt"/>
                <a:cs typeface="+mn-lt"/>
              </a:rPr>
              <a:t>Additional Michif-French resources:</a:t>
            </a:r>
          </a:p>
          <a:p>
            <a:pPr marL="285750" indent="-285750">
              <a:buFont typeface="Arial" panose="020B0604020202020204" pitchFamily="34" charset="0"/>
              <a:buChar char="•"/>
            </a:pPr>
            <a:r>
              <a:rPr lang="en-CA" dirty="0">
                <a:hlinkClick r:id="rId3"/>
              </a:rPr>
              <a:t>Speaking Michif-French – Teacher’s Manual Final (louisrielinstitute.ca)</a:t>
            </a:r>
            <a:endParaRPr lang="en-CA" dirty="0"/>
          </a:p>
          <a:p>
            <a:pPr marL="285750" indent="-285750">
              <a:buFont typeface="Arial" panose="020B0604020202020204" pitchFamily="34" charset="0"/>
              <a:buChar char="•"/>
            </a:pPr>
            <a:r>
              <a:rPr lang="en-CA" dirty="0">
                <a:hlinkClick r:id="rId4"/>
              </a:rPr>
              <a:t>Michif-French Samples – Welcome to Louis Riel Institute</a:t>
            </a:r>
            <a:endParaRPr lang="en-CA" dirty="0"/>
          </a:p>
          <a:p>
            <a:pPr marL="285750" indent="-285750">
              <a:buFont typeface="Arial" panose="020B0604020202020204" pitchFamily="34" charset="0"/>
              <a:buChar char="•"/>
            </a:pPr>
            <a:r>
              <a:rPr lang="pt-BR" dirty="0">
                <a:hlinkClick r:id="rId5"/>
              </a:rPr>
              <a:t>Videos – Our Michif Stories...St. Laurent, Manitoba</a:t>
            </a:r>
          </a:p>
          <a:p>
            <a:pPr marL="285750" indent="-285750">
              <a:buFont typeface="Arial" panose="020B0604020202020204" pitchFamily="34" charset="0"/>
              <a:buChar char="•"/>
            </a:pPr>
            <a:r>
              <a:rPr lang="en-CA" dirty="0">
                <a:hlinkClick r:id="rId6"/>
              </a:rPr>
              <a:t>Michif | The Canadian Encyclopedia</a:t>
            </a:r>
            <a:endParaRPr lang="en-CA" dirty="0"/>
          </a:p>
          <a:p>
            <a:endParaRPr lang="en-CA" dirty="0"/>
          </a:p>
        </p:txBody>
      </p:sp>
      <p:sp>
        <p:nvSpPr>
          <p:cNvPr id="11" name="TextBox 10">
            <a:extLst>
              <a:ext uri="{FF2B5EF4-FFF2-40B4-BE49-F238E27FC236}">
                <a16:creationId xmlns:a16="http://schemas.microsoft.com/office/drawing/2014/main" id="{CC6FA986-9376-40AD-9C52-D8C1AD30D0A8}"/>
              </a:ext>
            </a:extLst>
          </p:cNvPr>
          <p:cNvSpPr txBox="1"/>
          <p:nvPr/>
        </p:nvSpPr>
        <p:spPr>
          <a:xfrm>
            <a:off x="351852" y="1834520"/>
            <a:ext cx="8073375" cy="5062924"/>
          </a:xfrm>
          <a:prstGeom prst="rect">
            <a:avLst/>
          </a:prstGeom>
          <a:noFill/>
        </p:spPr>
        <p:txBody>
          <a:bodyPr wrap="square" rtlCol="0">
            <a:spAutoFit/>
          </a:bodyPr>
          <a:lstStyle/>
          <a:p>
            <a:pPr>
              <a:buFont typeface="Wingdings" panose="05000000000000000000" pitchFamily="2" charset="2"/>
              <a:buChar char="v"/>
            </a:pPr>
            <a:r>
              <a:rPr lang="en-US" sz="2200" dirty="0">
                <a:solidFill>
                  <a:schemeClr val="bg1"/>
                </a:solidFill>
              </a:rPr>
              <a:t>Watch the beginning of this video </a:t>
            </a:r>
            <a:r>
              <a:rPr lang="en-US" sz="2400" dirty="0">
                <a:solidFill>
                  <a:schemeClr val="bg1"/>
                </a:solidFill>
              </a:rPr>
              <a:t>- </a:t>
            </a:r>
            <a:r>
              <a:rPr lang="en-US" sz="2000" dirty="0">
                <a:solidFill>
                  <a:srgbClr val="00B0F0"/>
                </a:solidFill>
                <a:hlinkClick r:id="rId7">
                  <a:extLst>
                    <a:ext uri="{A12FA001-AC4F-418D-AE19-62706E023703}">
                      <ahyp:hlinkClr xmlns="" xmlns:ahyp="http://schemas.microsoft.com/office/drawing/2018/hyperlinkcolor" val="tx"/>
                    </a:ext>
                  </a:extLst>
                </a:hlinkClick>
              </a:rPr>
              <a:t>Louis Riel Institute - Speaking Michif-French "Intro" Part 1/7 (3 min) </a:t>
            </a:r>
            <a:r>
              <a:rPr lang="en-US" sz="2000" dirty="0" err="1">
                <a:solidFill>
                  <a:srgbClr val="00B0F0"/>
                </a:solidFill>
                <a:hlinkClick r:id="rId7">
                  <a:extLst>
                    <a:ext uri="{A12FA001-AC4F-418D-AE19-62706E023703}">
                      <ahyp:hlinkClr xmlns="" xmlns:ahyp="http://schemas.microsoft.com/office/drawing/2018/hyperlinkcolor" val="tx"/>
                    </a:ext>
                  </a:extLst>
                </a:hlinkClick>
              </a:rPr>
              <a:t>Youtube</a:t>
            </a:r>
            <a:r>
              <a:rPr lang="en-US" sz="2000" dirty="0">
                <a:solidFill>
                  <a:srgbClr val="00B0F0"/>
                </a:solidFill>
                <a:hlinkClick r:id="rId7">
                  <a:extLst>
                    <a:ext uri="{A12FA001-AC4F-418D-AE19-62706E023703}">
                      <ahyp:hlinkClr xmlns="" xmlns:ahyp="http://schemas.microsoft.com/office/drawing/2018/hyperlinkcolor" val="tx"/>
                    </a:ext>
                  </a:extLst>
                </a:hlinkClick>
              </a:rPr>
              <a:t> </a:t>
            </a:r>
            <a:r>
              <a:rPr lang="en-US" sz="2000" dirty="0">
                <a:hlinkClick r:id="rId8">
                  <a:extLst>
                    <a:ext uri="{A12FA001-AC4F-418D-AE19-62706E023703}">
                      <ahyp:hlinkClr xmlns="" xmlns:ahyp="http://schemas.microsoft.com/office/drawing/2018/hyperlinkcolor" val="tx"/>
                    </a:ext>
                  </a:extLst>
                </a:hlinkClick>
              </a:rPr>
              <a:t>–</a:t>
            </a:r>
            <a:r>
              <a:rPr lang="en-US" sz="2000" dirty="0">
                <a:hlinkClick r:id="rId7"/>
              </a:rPr>
              <a:t> </a:t>
            </a:r>
            <a:endParaRPr lang="en-US" sz="2000" dirty="0">
              <a:solidFill>
                <a:srgbClr val="00B0F0"/>
              </a:solidFill>
            </a:endParaRPr>
          </a:p>
          <a:p>
            <a:pPr>
              <a:buFont typeface="Wingdings" panose="05000000000000000000" pitchFamily="2" charset="2"/>
              <a:buChar char="v"/>
            </a:pPr>
            <a:endParaRPr lang="en-US" sz="2400" dirty="0">
              <a:solidFill>
                <a:schemeClr val="bg1"/>
              </a:solidFill>
              <a:cs typeface="Calibri"/>
            </a:endParaRPr>
          </a:p>
          <a:p>
            <a:pPr>
              <a:buFont typeface="Wingdings" panose="05000000000000000000" pitchFamily="2" charset="2"/>
              <a:buChar char="v"/>
            </a:pPr>
            <a:r>
              <a:rPr lang="en-US" sz="2200" dirty="0">
                <a:solidFill>
                  <a:schemeClr val="bg1"/>
                </a:solidFill>
                <a:cs typeface="Calibri"/>
              </a:rPr>
              <a:t>Watch one of the other videos in the playlist </a:t>
            </a:r>
            <a:r>
              <a:rPr lang="en-US" sz="2000" dirty="0">
                <a:solidFill>
                  <a:srgbClr val="00B0F0"/>
                </a:solidFill>
                <a:hlinkClick r:id="rId9">
                  <a:extLst>
                    <a:ext uri="{A12FA001-AC4F-418D-AE19-62706E023703}">
                      <ahyp:hlinkClr xmlns="" xmlns:ahyp="http://schemas.microsoft.com/office/drawing/2018/hyperlinkcolor" val="tx"/>
                    </a:ext>
                  </a:extLst>
                </a:hlinkClick>
              </a:rPr>
              <a:t>Louis Riel Institute - Speaking Michif-French Playlist - YouTube</a:t>
            </a:r>
            <a:r>
              <a:rPr lang="en-US" sz="2400" dirty="0">
                <a:solidFill>
                  <a:schemeClr val="bg1"/>
                </a:solidFill>
                <a:cs typeface="Calibri"/>
              </a:rPr>
              <a:t>:</a:t>
            </a:r>
          </a:p>
          <a:p>
            <a:pPr lvl="1">
              <a:buFont typeface="Wingdings" panose="05000000000000000000" pitchFamily="2" charset="2"/>
              <a:buChar char="v"/>
            </a:pPr>
            <a:r>
              <a:rPr lang="en-US" sz="2000" dirty="0">
                <a:solidFill>
                  <a:schemeClr val="bg1"/>
                </a:solidFill>
                <a:cs typeface="Calibri"/>
              </a:rPr>
              <a:t>“Frog Picking”</a:t>
            </a:r>
          </a:p>
          <a:p>
            <a:pPr lvl="1">
              <a:buFont typeface="Wingdings" panose="05000000000000000000" pitchFamily="2" charset="2"/>
              <a:buChar char="v"/>
            </a:pPr>
            <a:r>
              <a:rPr lang="en-US" sz="2000" dirty="0">
                <a:solidFill>
                  <a:schemeClr val="bg1"/>
                </a:solidFill>
                <a:cs typeface="Calibri"/>
              </a:rPr>
              <a:t>“Ice Fishing”</a:t>
            </a:r>
          </a:p>
          <a:p>
            <a:pPr lvl="1">
              <a:buFont typeface="Wingdings" panose="05000000000000000000" pitchFamily="2" charset="2"/>
              <a:buChar char="v"/>
            </a:pPr>
            <a:r>
              <a:rPr lang="en-US" sz="2000" dirty="0">
                <a:solidFill>
                  <a:schemeClr val="bg1"/>
                </a:solidFill>
                <a:cs typeface="Calibri"/>
              </a:rPr>
              <a:t>“Deer Hunting”</a:t>
            </a:r>
          </a:p>
          <a:p>
            <a:pPr lvl="1">
              <a:buFont typeface="Wingdings" panose="05000000000000000000" pitchFamily="2" charset="2"/>
              <a:buChar char="v"/>
            </a:pPr>
            <a:r>
              <a:rPr lang="en-US" sz="2000" dirty="0">
                <a:solidFill>
                  <a:schemeClr val="bg1"/>
                </a:solidFill>
                <a:cs typeface="Calibri"/>
              </a:rPr>
              <a:t>“Bannock”</a:t>
            </a:r>
          </a:p>
          <a:p>
            <a:pPr lvl="1">
              <a:buFont typeface="Wingdings" panose="05000000000000000000" pitchFamily="2" charset="2"/>
              <a:buChar char="v"/>
            </a:pPr>
            <a:r>
              <a:rPr lang="en-US" sz="2000" dirty="0">
                <a:solidFill>
                  <a:schemeClr val="bg1"/>
                </a:solidFill>
                <a:cs typeface="Calibri"/>
              </a:rPr>
              <a:t>“Duck Hunting”</a:t>
            </a:r>
          </a:p>
          <a:p>
            <a:pPr lvl="1">
              <a:buFont typeface="Wingdings" panose="05000000000000000000" pitchFamily="2" charset="2"/>
              <a:buChar char="v"/>
            </a:pPr>
            <a:r>
              <a:rPr lang="en-US" sz="2000" dirty="0">
                <a:solidFill>
                  <a:schemeClr val="bg1"/>
                </a:solidFill>
                <a:cs typeface="Calibri"/>
              </a:rPr>
              <a:t>“Trapping”</a:t>
            </a:r>
            <a:endParaRPr lang="en-US" sz="2000" dirty="0">
              <a:solidFill>
                <a:srgbClr val="00B0F0"/>
              </a:solidFill>
            </a:endParaRPr>
          </a:p>
          <a:p>
            <a:pPr>
              <a:buFont typeface="Wingdings" panose="05000000000000000000" pitchFamily="2" charset="2"/>
              <a:buChar char="v"/>
            </a:pPr>
            <a:endParaRPr lang="en-US" sz="2400" dirty="0">
              <a:solidFill>
                <a:schemeClr val="bg1"/>
              </a:solidFill>
              <a:cs typeface="Calibri"/>
            </a:endParaRPr>
          </a:p>
          <a:p>
            <a:pPr>
              <a:buFont typeface="Wingdings" panose="05000000000000000000" pitchFamily="2" charset="2"/>
              <a:buChar char="v"/>
            </a:pPr>
            <a:r>
              <a:rPr lang="en-US" sz="2200" dirty="0">
                <a:solidFill>
                  <a:schemeClr val="bg1"/>
                </a:solidFill>
                <a:cs typeface="Calibri"/>
              </a:rPr>
              <a:t>Choose 3 of the words from the video and complete the Michif-French Vocabulary Builder sheet</a:t>
            </a:r>
          </a:p>
          <a:p>
            <a:pPr lvl="1">
              <a:buFont typeface="Wingdings" panose="05000000000000000000" pitchFamily="2" charset="2"/>
              <a:buChar char="v"/>
            </a:pPr>
            <a:endParaRPr lang="en-US" sz="1500" dirty="0">
              <a:solidFill>
                <a:schemeClr val="bg1"/>
              </a:solidFill>
              <a:cs typeface="Calibri"/>
            </a:endParaRPr>
          </a:p>
        </p:txBody>
      </p:sp>
    </p:spTree>
    <p:extLst>
      <p:ext uri="{BB962C8B-B14F-4D97-AF65-F5344CB8AC3E}">
        <p14:creationId xmlns:p14="http://schemas.microsoft.com/office/powerpoint/2010/main" val="424134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5DE7-0E06-48AF-A089-C0A6499FDE1C}"/>
              </a:ext>
            </a:extLst>
          </p:cNvPr>
          <p:cNvSpPr>
            <a:spLocks noGrp="1"/>
          </p:cNvSpPr>
          <p:nvPr>
            <p:ph type="title"/>
          </p:nvPr>
        </p:nvSpPr>
        <p:spPr>
          <a:xfrm>
            <a:off x="424907" y="412446"/>
            <a:ext cx="8147180" cy="965054"/>
          </a:xfrm>
        </p:spPr>
        <p:txBody>
          <a:bodyPr anchor="b">
            <a:normAutofit fontScale="90000"/>
          </a:bodyPr>
          <a:lstStyle/>
          <a:p>
            <a:r>
              <a:rPr lang="en-US" sz="5400"/>
              <a:t>Food of the Metis in St. Laurent</a:t>
            </a:r>
            <a:endParaRPr lang="en-CA" sz="5400"/>
          </a:p>
        </p:txBody>
      </p:sp>
      <p:sp>
        <p:nvSpPr>
          <p:cNvPr id="3" name="Content Placeholder 2">
            <a:extLst>
              <a:ext uri="{FF2B5EF4-FFF2-40B4-BE49-F238E27FC236}">
                <a16:creationId xmlns:a16="http://schemas.microsoft.com/office/drawing/2014/main" id="{B3E7B18A-0803-4E13-9905-85EB883D321E}"/>
              </a:ext>
            </a:extLst>
          </p:cNvPr>
          <p:cNvSpPr>
            <a:spLocks noGrp="1"/>
          </p:cNvSpPr>
          <p:nvPr>
            <p:ph sz="half" idx="1"/>
          </p:nvPr>
        </p:nvSpPr>
        <p:spPr>
          <a:xfrm>
            <a:off x="424907" y="1820388"/>
            <a:ext cx="7550020" cy="4351338"/>
          </a:xfrm>
        </p:spPr>
        <p:txBody>
          <a:bodyPr>
            <a:normAutofit fontScale="85000" lnSpcReduction="20000"/>
          </a:bodyPr>
          <a:lstStyle/>
          <a:p>
            <a:pPr marL="57150">
              <a:spcAft>
                <a:spcPts val="600"/>
              </a:spcAft>
            </a:pPr>
            <a:r>
              <a:rPr lang="en-US" sz="2900" dirty="0"/>
              <a:t>Metis foods have been adapted from their First Nations, Euro-Canadian, and European ancestors.</a:t>
            </a:r>
          </a:p>
          <a:p>
            <a:pPr marL="57150">
              <a:spcAft>
                <a:spcPts val="600"/>
              </a:spcAft>
            </a:pPr>
            <a:endParaRPr lang="en-US" sz="2900" dirty="0"/>
          </a:p>
          <a:p>
            <a:pPr marL="57150">
              <a:spcAft>
                <a:spcPts val="600"/>
              </a:spcAft>
            </a:pPr>
            <a:r>
              <a:rPr lang="en-US" sz="2900" dirty="0"/>
              <a:t>Other traditional and current Metis foods: fish, </a:t>
            </a:r>
            <a:r>
              <a:rPr lang="en-US" sz="2900" i="1" dirty="0" err="1"/>
              <a:t>boulettes</a:t>
            </a:r>
            <a:r>
              <a:rPr lang="en-US" sz="2900" dirty="0"/>
              <a:t> (meatballs), bannock, bangs (fried bread), </a:t>
            </a:r>
            <a:r>
              <a:rPr lang="en-US" sz="2900" dirty="0" err="1"/>
              <a:t>galette</a:t>
            </a:r>
            <a:r>
              <a:rPr lang="en-US" sz="2900" dirty="0"/>
              <a:t>,  pemmican, wild rice, soups, stews, tarts, pies, and </a:t>
            </a:r>
            <a:r>
              <a:rPr lang="en-US" sz="2900" i="1" dirty="0" err="1"/>
              <a:t>tourtière</a:t>
            </a:r>
            <a:r>
              <a:rPr lang="en-US" sz="2900" dirty="0"/>
              <a:t> (meat pie).</a:t>
            </a:r>
          </a:p>
          <a:p>
            <a:pPr marL="57150">
              <a:spcAft>
                <a:spcPts val="600"/>
              </a:spcAft>
            </a:pPr>
            <a:endParaRPr lang="en-US" sz="2900" dirty="0"/>
          </a:p>
          <a:p>
            <a:pPr marL="57150">
              <a:spcAft>
                <a:spcPts val="600"/>
              </a:spcAft>
            </a:pPr>
            <a:r>
              <a:rPr lang="en-US" sz="2900" dirty="0"/>
              <a:t>Which ones have you had, or would you like to try?</a:t>
            </a:r>
          </a:p>
          <a:p>
            <a:pPr marL="57150">
              <a:spcAft>
                <a:spcPts val="600"/>
              </a:spcAft>
            </a:pPr>
            <a:endParaRPr lang="en-US" sz="2900" dirty="0"/>
          </a:p>
          <a:p>
            <a:pPr marL="57150">
              <a:spcAft>
                <a:spcPts val="600"/>
              </a:spcAft>
            </a:pPr>
            <a:r>
              <a:rPr lang="en-US" sz="2900" dirty="0"/>
              <a:t>Create an acrostic poem about your favourite food.</a:t>
            </a:r>
          </a:p>
          <a:p>
            <a:pPr marL="0" indent="0">
              <a:buNone/>
            </a:pPr>
            <a:endParaRPr lang="en-US" sz="2200" b="1" dirty="0"/>
          </a:p>
          <a:p>
            <a:endParaRPr lang="en-CA" sz="2200" dirty="0"/>
          </a:p>
        </p:txBody>
      </p:sp>
      <p:sp>
        <p:nvSpPr>
          <p:cNvPr id="7" name="TextBox 6">
            <a:extLst>
              <a:ext uri="{FF2B5EF4-FFF2-40B4-BE49-F238E27FC236}">
                <a16:creationId xmlns:a16="http://schemas.microsoft.com/office/drawing/2014/main" id="{810A7D20-9083-4691-A765-7051332DA2A7}"/>
              </a:ext>
            </a:extLst>
          </p:cNvPr>
          <p:cNvSpPr txBox="1"/>
          <p:nvPr/>
        </p:nvSpPr>
        <p:spPr>
          <a:xfrm>
            <a:off x="0" y="6487541"/>
            <a:ext cx="4621084" cy="307777"/>
          </a:xfrm>
          <a:prstGeom prst="rect">
            <a:avLst/>
          </a:prstGeom>
          <a:noFill/>
        </p:spPr>
        <p:txBody>
          <a:bodyPr wrap="square" rtlCol="0">
            <a:spAutoFit/>
          </a:bodyPr>
          <a:lstStyle/>
          <a:p>
            <a:pPr>
              <a:spcAft>
                <a:spcPts val="600"/>
              </a:spcAft>
            </a:pPr>
            <a:r>
              <a:rPr lang="en-US" sz="1400">
                <a:solidFill>
                  <a:schemeClr val="bg1"/>
                </a:solidFill>
                <a:hlinkClick r:id="rId3">
                  <a:extLst>
                    <a:ext uri="{A12FA001-AC4F-418D-AE19-62706E023703}">
                      <ahyp:hlinkClr xmlns="" xmlns:ahyp="http://schemas.microsoft.com/office/drawing/2018/hyperlinkcolor" val="tx"/>
                    </a:ext>
                  </a:extLst>
                </a:hlinkClick>
              </a:rPr>
              <a:t>Source:</a:t>
            </a:r>
            <a:r>
              <a:rPr lang="en-US" sz="1400">
                <a:hlinkClick r:id="rId3">
                  <a:extLst>
                    <a:ext uri="{A12FA001-AC4F-418D-AE19-62706E023703}">
                      <ahyp:hlinkClr xmlns="" xmlns:ahyp="http://schemas.microsoft.com/office/drawing/2018/hyperlinkcolor" val="tx"/>
                    </a:ext>
                  </a:extLst>
                </a:hlinkClick>
              </a:rPr>
              <a:t> </a:t>
            </a:r>
            <a:r>
              <a:rPr lang="en-US" sz="1400">
                <a:solidFill>
                  <a:srgbClr val="0070C0"/>
                </a:solidFill>
                <a:hlinkClick r:id="rId3">
                  <a:extLst>
                    <a:ext uri="{A12FA001-AC4F-418D-AE19-62706E023703}">
                      <ahyp:hlinkClr xmlns="" xmlns:ahyp="http://schemas.microsoft.com/office/drawing/2018/hyperlinkcolor" val="tx"/>
                    </a:ext>
                  </a:extLst>
                </a:hlinkClick>
              </a:rPr>
              <a:t>Virtual Museum – Traditional Metis Food and Diet </a:t>
            </a:r>
            <a:endParaRPr lang="en-CA" sz="1400">
              <a:solidFill>
                <a:srgbClr val="0070C0"/>
              </a:solidFill>
            </a:endParaRPr>
          </a:p>
        </p:txBody>
      </p:sp>
      <p:pic>
        <p:nvPicPr>
          <p:cNvPr id="8" name="Content Placeholder 4" descr="A picture containing food, table, wooden, bread&#10;&#10;Description automatically generated">
            <a:extLst>
              <a:ext uri="{FF2B5EF4-FFF2-40B4-BE49-F238E27FC236}">
                <a16:creationId xmlns:a16="http://schemas.microsoft.com/office/drawing/2014/main" id="{3767AB42-E557-40BA-8D12-0C1657A8B126}"/>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14617" t="10163" r="-3" b="7072"/>
          <a:stretch/>
        </p:blipFill>
        <p:spPr>
          <a:xfrm>
            <a:off x="8202116" y="2338900"/>
            <a:ext cx="3518108" cy="2276218"/>
          </a:xfrm>
          <a:prstGeom prst="rect">
            <a:avLst/>
          </a:prstGeom>
        </p:spPr>
      </p:pic>
      <p:sp>
        <p:nvSpPr>
          <p:cNvPr id="9" name="TextBox 8">
            <a:extLst>
              <a:ext uri="{FF2B5EF4-FFF2-40B4-BE49-F238E27FC236}">
                <a16:creationId xmlns:a16="http://schemas.microsoft.com/office/drawing/2014/main" id="{436622B9-0241-4225-B0D5-AC790757CA33}"/>
              </a:ext>
            </a:extLst>
          </p:cNvPr>
          <p:cNvSpPr txBox="1"/>
          <p:nvPr/>
        </p:nvSpPr>
        <p:spPr>
          <a:xfrm>
            <a:off x="7675941" y="6795319"/>
            <a:ext cx="231986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5" tooltip="http://www.urbnspice.com/my-recipes/breakfast-items-therecipes/bannock/">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6" tooltip="https://creativecommons.org/licenses/by-nc/3.0/">
                  <a:extLst>
                    <a:ext uri="{A12FA001-AC4F-418D-AE19-62706E023703}">
                      <ahyp:hlinkClr xmlns="" xmlns:ahyp="http://schemas.microsoft.com/office/drawing/2018/hyperlinkcolor" val="tx"/>
                    </a:ext>
                  </a:extLst>
                </a:hlinkClick>
              </a:rPr>
              <a:t>CC BY-NC</a:t>
            </a:r>
            <a:endParaRPr lang="en-CA" sz="700">
              <a:solidFill>
                <a:srgbClr val="FFFFFF"/>
              </a:solidFill>
            </a:endParaRPr>
          </a:p>
        </p:txBody>
      </p:sp>
      <p:pic>
        <p:nvPicPr>
          <p:cNvPr id="10" name="Picture 9">
            <a:extLst>
              <a:ext uri="{FF2B5EF4-FFF2-40B4-BE49-F238E27FC236}">
                <a16:creationId xmlns:a16="http://schemas.microsoft.com/office/drawing/2014/main" id="{E66D55B5-DB2A-4628-8FA0-54E5414AA58A}"/>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t="10392" r="17160"/>
          <a:stretch/>
        </p:blipFill>
        <p:spPr>
          <a:xfrm>
            <a:off x="9144829" y="4519100"/>
            <a:ext cx="2945366" cy="2276218"/>
          </a:xfrm>
          <a:prstGeom prst="rect">
            <a:avLst/>
          </a:prstGeom>
        </p:spPr>
      </p:pic>
      <p:sp>
        <p:nvSpPr>
          <p:cNvPr id="11" name="TextBox 10">
            <a:extLst>
              <a:ext uri="{FF2B5EF4-FFF2-40B4-BE49-F238E27FC236}">
                <a16:creationId xmlns:a16="http://schemas.microsoft.com/office/drawing/2014/main" id="{628964B2-FC35-4843-95F1-67E017C8363A}"/>
              </a:ext>
            </a:extLst>
          </p:cNvPr>
          <p:cNvSpPr txBox="1"/>
          <p:nvPr/>
        </p:nvSpPr>
        <p:spPr>
          <a:xfrm>
            <a:off x="9995807" y="6795319"/>
            <a:ext cx="2196193" cy="200055"/>
          </a:xfrm>
          <a:prstGeom prst="rect">
            <a:avLst/>
          </a:prstGeom>
          <a:solidFill>
            <a:schemeClr val="tx1"/>
          </a:solidFill>
        </p:spPr>
        <p:txBody>
          <a:bodyPr wrap="square" rtlCol="0">
            <a:spAutoFit/>
          </a:bodyPr>
          <a:lstStyle/>
          <a:p>
            <a:r>
              <a:rPr lang="en-CA" sz="700">
                <a:solidFill>
                  <a:schemeClr val="bg1"/>
                </a:solidFill>
                <a:hlinkClick r:id="rId8" tooltip="https://www.flickr.com/photos/twohungrydudes/7052386141/">
                  <a:extLst>
                    <a:ext uri="{A12FA001-AC4F-418D-AE19-62706E023703}">
                      <ahyp:hlinkClr xmlns="" xmlns:ahyp="http://schemas.microsoft.com/office/drawing/2018/hyperlinkcolor" val="tx"/>
                    </a:ext>
                  </a:extLst>
                </a:hlinkClick>
              </a:rPr>
              <a:t>This Photo</a:t>
            </a:r>
            <a:r>
              <a:rPr lang="en-CA" sz="700">
                <a:solidFill>
                  <a:schemeClr val="bg1"/>
                </a:solidFill>
              </a:rPr>
              <a:t> by Unknown Author is licensed under </a:t>
            </a:r>
            <a:r>
              <a:rPr lang="en-CA" sz="700">
                <a:solidFill>
                  <a:schemeClr val="bg1"/>
                </a:solidFill>
                <a:hlinkClick r:id="rId9" tooltip="https://creativecommons.org/licenses/by/3.0/">
                  <a:extLst>
                    <a:ext uri="{A12FA001-AC4F-418D-AE19-62706E023703}">
                      <ahyp:hlinkClr xmlns="" xmlns:ahyp="http://schemas.microsoft.com/office/drawing/2018/hyperlinkcolor" val="tx"/>
                    </a:ext>
                  </a:extLst>
                </a:hlinkClick>
              </a:rPr>
              <a:t>CC BY</a:t>
            </a:r>
            <a:endParaRPr lang="en-CA" sz="700">
              <a:solidFill>
                <a:schemeClr val="bg1"/>
              </a:solidFill>
            </a:endParaRPr>
          </a:p>
        </p:txBody>
      </p:sp>
      <p:pic>
        <p:nvPicPr>
          <p:cNvPr id="30" name="Picture 29" descr="A picture containing food, bowl, vegetable, pan&#10;&#10;Description automatically generated">
            <a:extLst>
              <a:ext uri="{FF2B5EF4-FFF2-40B4-BE49-F238E27FC236}">
                <a16:creationId xmlns:a16="http://schemas.microsoft.com/office/drawing/2014/main" id="{E7DC35E9-DCA6-41B9-8A2B-FFAF629AFD36}"/>
              </a:ext>
            </a:extLst>
          </p:cNvPr>
          <p:cNvPicPr>
            <a:picLocks noChangeAspect="1"/>
          </p:cNvPicPr>
          <p:nvPr/>
        </p:nvPicPr>
        <p:blipFill>
          <a:blip r:embed="rId10" cstate="hqprint">
            <a:extLst>
              <a:ext uri="{28A0092B-C50C-407E-A947-70E740481C1C}">
                <a14:useLocalDpi xmlns:a14="http://schemas.microsoft.com/office/drawing/2010/main" val="0"/>
              </a:ext>
              <a:ext uri="{837473B0-CC2E-450A-ABE3-18F120FF3D39}">
                <a1611:picAttrSrcUrl xmlns="" xmlns:a1611="http://schemas.microsoft.com/office/drawing/2016/11/main" r:id="rId11"/>
              </a:ext>
            </a:extLst>
          </a:blip>
          <a:stretch>
            <a:fillRect/>
          </a:stretch>
        </p:blipFill>
        <p:spPr>
          <a:xfrm>
            <a:off x="9507894" y="128281"/>
            <a:ext cx="2582301" cy="2395689"/>
          </a:xfrm>
          <a:prstGeom prst="rect">
            <a:avLst/>
          </a:prstGeom>
        </p:spPr>
      </p:pic>
      <p:sp>
        <p:nvSpPr>
          <p:cNvPr id="31" name="TextBox 30">
            <a:extLst>
              <a:ext uri="{FF2B5EF4-FFF2-40B4-BE49-F238E27FC236}">
                <a16:creationId xmlns:a16="http://schemas.microsoft.com/office/drawing/2014/main" id="{9951D1C7-D78D-400A-9697-A8F036364949}"/>
              </a:ext>
            </a:extLst>
          </p:cNvPr>
          <p:cNvSpPr txBox="1"/>
          <p:nvPr/>
        </p:nvSpPr>
        <p:spPr>
          <a:xfrm>
            <a:off x="4880535" y="6795318"/>
            <a:ext cx="2795406" cy="200055"/>
          </a:xfrm>
          <a:prstGeom prst="rect">
            <a:avLst/>
          </a:prstGeom>
          <a:solidFill>
            <a:schemeClr val="tx1"/>
          </a:solidFill>
        </p:spPr>
        <p:txBody>
          <a:bodyPr wrap="square" rtlCol="0">
            <a:spAutoFit/>
          </a:bodyPr>
          <a:lstStyle/>
          <a:p>
            <a:r>
              <a:rPr lang="en-CA" sz="700">
                <a:solidFill>
                  <a:schemeClr val="bg1"/>
                </a:solidFill>
                <a:hlinkClick r:id="rId11" tooltip="http://hapanom.com/swedish-meatballs/">
                  <a:extLst>
                    <a:ext uri="{A12FA001-AC4F-418D-AE19-62706E023703}">
                      <ahyp:hlinkClr xmlns="" xmlns:ahyp="http://schemas.microsoft.com/office/drawing/2018/hyperlinkcolor" val="tx"/>
                    </a:ext>
                  </a:extLst>
                </a:hlinkClick>
              </a:rPr>
              <a:t>This Photo</a:t>
            </a:r>
            <a:r>
              <a:rPr lang="en-CA" sz="700">
                <a:solidFill>
                  <a:schemeClr val="bg1"/>
                </a:solidFill>
              </a:rPr>
              <a:t> by Unknown Author is licensed under </a:t>
            </a:r>
            <a:r>
              <a:rPr lang="en-CA" sz="700">
                <a:solidFill>
                  <a:schemeClr val="bg1"/>
                </a:solidFill>
                <a:hlinkClick r:id="rId12" tooltip="https://creativecommons.org/licenses/by-nc-nd/3.0/">
                  <a:extLst>
                    <a:ext uri="{A12FA001-AC4F-418D-AE19-62706E023703}">
                      <ahyp:hlinkClr xmlns="" xmlns:ahyp="http://schemas.microsoft.com/office/drawing/2018/hyperlinkcolor" val="tx"/>
                    </a:ext>
                  </a:extLst>
                </a:hlinkClick>
              </a:rPr>
              <a:t>CC BY-NC-ND</a:t>
            </a:r>
            <a:endParaRPr lang="en-CA" sz="700">
              <a:solidFill>
                <a:schemeClr val="bg1"/>
              </a:solidFill>
            </a:endParaRPr>
          </a:p>
        </p:txBody>
      </p:sp>
      <p:sp>
        <p:nvSpPr>
          <p:cNvPr id="32" name="Wave 31">
            <a:extLst>
              <a:ext uri="{FF2B5EF4-FFF2-40B4-BE49-F238E27FC236}">
                <a16:creationId xmlns:a16="http://schemas.microsoft.com/office/drawing/2014/main" id="{FF6608C9-597E-46C4-9C3A-1A901DB6820F}"/>
              </a:ext>
            </a:extLst>
          </p:cNvPr>
          <p:cNvSpPr/>
          <p:nvPr/>
        </p:nvSpPr>
        <p:spPr>
          <a:xfrm>
            <a:off x="1204791" y="1471890"/>
            <a:ext cx="6587412" cy="86314"/>
          </a:xfrm>
          <a:prstGeom prst="wave">
            <a:avLst>
              <a:gd name="adj1" fmla="val 12500"/>
              <a:gd name="adj2" fmla="val 13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471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5DE7-0E06-48AF-A089-C0A6499FDE1C}"/>
              </a:ext>
            </a:extLst>
          </p:cNvPr>
          <p:cNvSpPr>
            <a:spLocks noGrp="1"/>
          </p:cNvSpPr>
          <p:nvPr>
            <p:ph type="title"/>
          </p:nvPr>
        </p:nvSpPr>
        <p:spPr>
          <a:xfrm>
            <a:off x="424907" y="412446"/>
            <a:ext cx="8147180" cy="965054"/>
          </a:xfrm>
        </p:spPr>
        <p:txBody>
          <a:bodyPr anchor="b">
            <a:normAutofit fontScale="90000"/>
          </a:bodyPr>
          <a:lstStyle/>
          <a:p>
            <a:r>
              <a:rPr lang="en-US" sz="5400"/>
              <a:t>Food of the Metis in St. Laurent</a:t>
            </a:r>
            <a:endParaRPr lang="en-CA" sz="5400"/>
          </a:p>
        </p:txBody>
      </p:sp>
      <p:sp>
        <p:nvSpPr>
          <p:cNvPr id="32" name="Wave 31">
            <a:extLst>
              <a:ext uri="{FF2B5EF4-FFF2-40B4-BE49-F238E27FC236}">
                <a16:creationId xmlns:a16="http://schemas.microsoft.com/office/drawing/2014/main" id="{FF6608C9-597E-46C4-9C3A-1A901DB6820F}"/>
              </a:ext>
            </a:extLst>
          </p:cNvPr>
          <p:cNvSpPr/>
          <p:nvPr/>
        </p:nvSpPr>
        <p:spPr>
          <a:xfrm>
            <a:off x="1204791" y="1471890"/>
            <a:ext cx="6587412" cy="86314"/>
          </a:xfrm>
          <a:prstGeom prst="wave">
            <a:avLst>
              <a:gd name="adj1" fmla="val 12500"/>
              <a:gd name="adj2" fmla="val 13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07" y="1914144"/>
            <a:ext cx="4572000" cy="4572000"/>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48122" y="1914144"/>
            <a:ext cx="3429000" cy="4572000"/>
          </a:xfrm>
          <a:prstGeom prst="rect">
            <a:avLst/>
          </a:prstGeom>
        </p:spPr>
      </p:pic>
      <p:sp>
        <p:nvSpPr>
          <p:cNvPr id="12" name="TextBox 11"/>
          <p:cNvSpPr txBox="1"/>
          <p:nvPr/>
        </p:nvSpPr>
        <p:spPr>
          <a:xfrm>
            <a:off x="9485376" y="2036064"/>
            <a:ext cx="2377440" cy="2031325"/>
          </a:xfrm>
          <a:prstGeom prst="rect">
            <a:avLst/>
          </a:prstGeom>
          <a:noFill/>
        </p:spPr>
        <p:txBody>
          <a:bodyPr wrap="square" rtlCol="0">
            <a:spAutoFit/>
          </a:bodyPr>
          <a:lstStyle/>
          <a:p>
            <a:r>
              <a:rPr lang="en-US" sz="3600" dirty="0"/>
              <a:t>Li </a:t>
            </a:r>
            <a:r>
              <a:rPr lang="en-US" sz="3600" dirty="0" err="1"/>
              <a:t>Boulette</a:t>
            </a:r>
            <a:endParaRPr lang="en-US" sz="3600" dirty="0"/>
          </a:p>
          <a:p>
            <a:endParaRPr lang="en-US" dirty="0"/>
          </a:p>
          <a:p>
            <a:r>
              <a:rPr lang="en-US" sz="2400" dirty="0"/>
              <a:t>This meal was prepared by Patricia Millar</a:t>
            </a:r>
          </a:p>
        </p:txBody>
      </p:sp>
      <p:sp>
        <p:nvSpPr>
          <p:cNvPr id="9" name="TextBox 8"/>
          <p:cNvSpPr txBox="1"/>
          <p:nvPr/>
        </p:nvSpPr>
        <p:spPr>
          <a:xfrm>
            <a:off x="8790432" y="6588168"/>
            <a:ext cx="3474720" cy="253916"/>
          </a:xfrm>
          <a:prstGeom prst="rect">
            <a:avLst/>
          </a:prstGeom>
          <a:noFill/>
        </p:spPr>
        <p:txBody>
          <a:bodyPr wrap="square" rtlCol="0">
            <a:spAutoFit/>
          </a:bodyPr>
          <a:lstStyle/>
          <a:p>
            <a:pPr algn="ctr"/>
            <a:r>
              <a:rPr lang="en-US" sz="1050"/>
              <a:t>Photos used with permission from Crystal Millar Courchene</a:t>
            </a:r>
          </a:p>
        </p:txBody>
      </p:sp>
    </p:spTree>
    <p:extLst>
      <p:ext uri="{BB962C8B-B14F-4D97-AF65-F5344CB8AC3E}">
        <p14:creationId xmlns:p14="http://schemas.microsoft.com/office/powerpoint/2010/main" val="76795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7697A3-BB27-4BF0-BE68-B570596DDC91}"/>
              </a:ext>
            </a:extLst>
          </p:cNvPr>
          <p:cNvSpPr>
            <a:spLocks noGrp="1"/>
          </p:cNvSpPr>
          <p:nvPr>
            <p:ph type="title"/>
          </p:nvPr>
        </p:nvSpPr>
        <p:spPr>
          <a:xfrm>
            <a:off x="310520" y="207390"/>
            <a:ext cx="3309539" cy="2658358"/>
          </a:xfrm>
        </p:spPr>
        <p:txBody>
          <a:bodyPr vert="horz" lIns="91440" tIns="45720" rIns="91440" bIns="45720" rtlCol="0" anchor="ctr">
            <a:normAutofit fontScale="90000"/>
          </a:bodyPr>
          <a:lstStyle/>
          <a:p>
            <a:r>
              <a:rPr lang="en-US" sz="5400" kern="1200">
                <a:solidFill>
                  <a:schemeClr val="bg1"/>
                </a:solidFill>
                <a:latin typeface="+mj-lt"/>
                <a:ea typeface="+mj-ea"/>
                <a:cs typeface="+mj-cs"/>
              </a:rPr>
              <a:t>History of Fishing in </a:t>
            </a:r>
            <a:br>
              <a:rPr lang="en-US" sz="5400" kern="1200">
                <a:solidFill>
                  <a:schemeClr val="bg1"/>
                </a:solidFill>
                <a:latin typeface="+mj-lt"/>
                <a:ea typeface="+mj-ea"/>
                <a:cs typeface="+mj-cs"/>
              </a:rPr>
            </a:br>
            <a:r>
              <a:rPr lang="en-US" sz="5400" kern="1200">
                <a:solidFill>
                  <a:schemeClr val="bg1"/>
                </a:solidFill>
                <a:latin typeface="+mj-lt"/>
                <a:ea typeface="+mj-ea"/>
                <a:cs typeface="+mj-cs"/>
              </a:rPr>
              <a:t>St. Laurent:</a:t>
            </a:r>
          </a:p>
        </p:txBody>
      </p:sp>
      <p:sp>
        <p:nvSpPr>
          <p:cNvPr id="19" name="sketch line">
            <a:extLst>
              <a:ext uri="{FF2B5EF4-FFF2-40B4-BE49-F238E27FC236}">
                <a16:creationId xmlns:a16="http://schemas.microsoft.com/office/drawing/2014/main" id="{535742DD-1B16-4E9D-B715-0D74B4574A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DFA12F3-CBA2-4A3A-A920-7E20E2740747}"/>
              </a:ext>
            </a:extLst>
          </p:cNvPr>
          <p:cNvSpPr txBox="1"/>
          <p:nvPr/>
        </p:nvSpPr>
        <p:spPr>
          <a:xfrm>
            <a:off x="5091125" y="630936"/>
            <a:ext cx="6453734" cy="590931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bg1"/>
                </a:solidFill>
              </a:rPr>
              <a:t>Fishing knowledge and skills have been passed down throughout the generations in St. Laurent.</a:t>
            </a:r>
          </a:p>
          <a:p>
            <a:endParaRPr lang="en-US" dirty="0">
              <a:solidFill>
                <a:schemeClr val="bg1"/>
              </a:solidFill>
            </a:endParaRPr>
          </a:p>
          <a:p>
            <a:pPr marL="285750" indent="-285750">
              <a:buFont typeface="Arial" panose="020B0604020202020204" pitchFamily="34" charset="0"/>
              <a:buChar char="•"/>
            </a:pPr>
            <a:r>
              <a:rPr lang="en-US" u="sng" dirty="0">
                <a:solidFill>
                  <a:schemeClr val="bg1"/>
                </a:solidFill>
              </a:rPr>
              <a:t>Commercial</a:t>
            </a:r>
            <a:r>
              <a:rPr lang="en-US" dirty="0">
                <a:solidFill>
                  <a:schemeClr val="bg1"/>
                </a:solidFill>
              </a:rPr>
              <a:t> ice fishing began in the late 1800s, early 1900s in St. Laurent. Fishermen would take a team of horses and a sleigh with a caboose (sometimes dogsled) out on the ice for 1-2 weeks at a time.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There was a bunkhouse (beds), grub box (food), and a woodstove in the caboose.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 grub box was prepared by the women with enough food to last the entire trip.</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While the men were away fishing, the women looked after the farm and family for the entire 1-2 weeks.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They would take extra hay for the horses.</a:t>
            </a:r>
          </a:p>
          <a:p>
            <a:endParaRPr lang="en-CA" dirty="0"/>
          </a:p>
          <a:p>
            <a:r>
              <a:rPr lang="en-CA" dirty="0">
                <a:solidFill>
                  <a:schemeClr val="bg1"/>
                </a:solidFill>
                <a:cs typeface="Calibri" panose="020F0502020204030204"/>
              </a:rPr>
              <a:t>Look at pictures of Ice Fishing in the St. Laurent history book:</a:t>
            </a:r>
            <a:br>
              <a:rPr lang="en-CA" dirty="0">
                <a:solidFill>
                  <a:schemeClr val="bg1"/>
                </a:solidFill>
                <a:cs typeface="Calibri" panose="020F0502020204030204"/>
              </a:rPr>
            </a:br>
            <a:r>
              <a:rPr lang="en-CA" dirty="0">
                <a:solidFill>
                  <a:srgbClr val="00B0F0"/>
                </a:solidFill>
                <a:cs typeface="Calibri" panose="020F0502020204030204"/>
                <a:hlinkClick r:id="rId3">
                  <a:extLst>
                    <a:ext uri="{A12FA001-AC4F-418D-AE19-62706E023703}">
                      <ahyp:hlinkClr xmlns="" xmlns:ahyp="http://schemas.microsoft.com/office/drawing/2018/hyperlinkcolor" val="tx"/>
                    </a:ext>
                  </a:extLst>
                </a:hlinkClick>
              </a:rPr>
              <a:t>St. Laurent History Book</a:t>
            </a:r>
            <a:r>
              <a:rPr lang="en-CA" dirty="0">
                <a:solidFill>
                  <a:srgbClr val="00B0F0"/>
                </a:solidFill>
                <a:cs typeface="Calibri" panose="020F0502020204030204"/>
              </a:rPr>
              <a:t> </a:t>
            </a:r>
            <a:r>
              <a:rPr lang="en-CA" dirty="0">
                <a:solidFill>
                  <a:schemeClr val="bg1"/>
                </a:solidFill>
                <a:cs typeface="Calibri" panose="020F0502020204030204"/>
              </a:rPr>
              <a:t>(pages 98-103)</a:t>
            </a:r>
          </a:p>
        </p:txBody>
      </p:sp>
      <p:pic>
        <p:nvPicPr>
          <p:cNvPr id="1026" name="Picture 2" descr="Horse-drawn caboose">
            <a:extLst>
              <a:ext uri="{FF2B5EF4-FFF2-40B4-BE49-F238E27FC236}">
                <a16:creationId xmlns:a16="http://schemas.microsoft.com/office/drawing/2014/main" id="{E5642915-F319-41EF-AFDB-98E7EF5B9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98" y="2865748"/>
            <a:ext cx="3256961" cy="32569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699C519-A68E-4E40-9077-60A5EC536D94}"/>
              </a:ext>
            </a:extLst>
          </p:cNvPr>
          <p:cNvSpPr/>
          <p:nvPr/>
        </p:nvSpPr>
        <p:spPr>
          <a:xfrm>
            <a:off x="232610" y="6144106"/>
            <a:ext cx="3711019" cy="230832"/>
          </a:xfrm>
          <a:prstGeom prst="rect">
            <a:avLst/>
          </a:prstGeom>
          <a:solidFill>
            <a:schemeClr val="tx1"/>
          </a:solidFill>
        </p:spPr>
        <p:txBody>
          <a:bodyPr wrap="square">
            <a:spAutoFit/>
          </a:bodyPr>
          <a:lstStyle/>
          <a:p>
            <a:r>
              <a:rPr lang="en-US" sz="900">
                <a:solidFill>
                  <a:schemeClr val="bg1"/>
                </a:solidFill>
                <a:hlinkClick r:id="rId5">
                  <a:extLst>
                    <a:ext uri="{A12FA001-AC4F-418D-AE19-62706E023703}">
                      <ahyp:hlinkClr xmlns="" xmlns:ahyp="http://schemas.microsoft.com/office/drawing/2018/hyperlinkcolor" val="tx"/>
                    </a:ext>
                  </a:extLst>
                </a:hlinkClick>
              </a:rPr>
              <a:t>Horse-drawn caboose | Canadian Museum of History (historymuseum.ca)</a:t>
            </a:r>
            <a:endParaRPr lang="en-CA" sz="900">
              <a:solidFill>
                <a:schemeClr val="bg1"/>
              </a:solidFill>
            </a:endParaRPr>
          </a:p>
        </p:txBody>
      </p:sp>
    </p:spTree>
    <p:extLst>
      <p:ext uri="{BB962C8B-B14F-4D97-AF65-F5344CB8AC3E}">
        <p14:creationId xmlns:p14="http://schemas.microsoft.com/office/powerpoint/2010/main" val="270758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7697A3-BB27-4BF0-BE68-B570596DDC91}"/>
              </a:ext>
            </a:extLst>
          </p:cNvPr>
          <p:cNvSpPr>
            <a:spLocks noGrp="1"/>
          </p:cNvSpPr>
          <p:nvPr>
            <p:ph type="title"/>
          </p:nvPr>
        </p:nvSpPr>
        <p:spPr>
          <a:xfrm>
            <a:off x="630936" y="640823"/>
            <a:ext cx="3419856" cy="2752315"/>
          </a:xfrm>
        </p:spPr>
        <p:txBody>
          <a:bodyPr vert="horz" lIns="91440" tIns="45720" rIns="91440" bIns="45720" rtlCol="0" anchor="ctr">
            <a:normAutofit fontScale="90000"/>
          </a:bodyPr>
          <a:lstStyle/>
          <a:p>
            <a:r>
              <a:rPr lang="en-US" sz="5400" kern="1200">
                <a:solidFill>
                  <a:schemeClr val="bg1"/>
                </a:solidFill>
                <a:latin typeface="+mj-lt"/>
                <a:ea typeface="+mj-ea"/>
                <a:cs typeface="+mj-cs"/>
              </a:rPr>
              <a:t/>
            </a:r>
            <a:br>
              <a:rPr lang="en-US" sz="5400" kern="1200">
                <a:solidFill>
                  <a:schemeClr val="bg1"/>
                </a:solidFill>
                <a:latin typeface="+mj-lt"/>
                <a:ea typeface="+mj-ea"/>
                <a:cs typeface="+mj-cs"/>
              </a:rPr>
            </a:br>
            <a:r>
              <a:rPr lang="en-US" sz="5400" kern="1200">
                <a:solidFill>
                  <a:schemeClr val="bg1"/>
                </a:solidFill>
                <a:latin typeface="+mj-lt"/>
                <a:ea typeface="+mj-ea"/>
                <a:cs typeface="+mj-cs"/>
              </a:rPr>
              <a:t/>
            </a:r>
            <a:br>
              <a:rPr lang="en-US" sz="5400" kern="1200">
                <a:solidFill>
                  <a:schemeClr val="bg1"/>
                </a:solidFill>
                <a:latin typeface="+mj-lt"/>
                <a:ea typeface="+mj-ea"/>
                <a:cs typeface="+mj-cs"/>
              </a:rPr>
            </a:br>
            <a:r>
              <a:rPr lang="en-US" sz="5400" kern="1200">
                <a:solidFill>
                  <a:schemeClr val="bg1"/>
                </a:solidFill>
                <a:latin typeface="+mj-lt"/>
                <a:ea typeface="+mj-ea"/>
                <a:cs typeface="+mj-cs"/>
              </a:rPr>
              <a:t/>
            </a:r>
            <a:br>
              <a:rPr lang="en-US" sz="5400" kern="1200">
                <a:solidFill>
                  <a:schemeClr val="bg1"/>
                </a:solidFill>
                <a:latin typeface="+mj-lt"/>
                <a:ea typeface="+mj-ea"/>
                <a:cs typeface="+mj-cs"/>
              </a:rPr>
            </a:br>
            <a:r>
              <a:rPr lang="en-US" sz="5400" kern="1200">
                <a:solidFill>
                  <a:schemeClr val="bg1"/>
                </a:solidFill>
                <a:latin typeface="+mj-lt"/>
                <a:ea typeface="+mj-ea"/>
                <a:cs typeface="+mj-cs"/>
              </a:rPr>
              <a:t>Fishing in </a:t>
            </a:r>
            <a:br>
              <a:rPr lang="en-US" sz="5400" kern="1200">
                <a:solidFill>
                  <a:schemeClr val="bg1"/>
                </a:solidFill>
                <a:latin typeface="+mj-lt"/>
                <a:ea typeface="+mj-ea"/>
                <a:cs typeface="+mj-cs"/>
              </a:rPr>
            </a:br>
            <a:r>
              <a:rPr lang="en-US" sz="5400" kern="1200">
                <a:solidFill>
                  <a:schemeClr val="bg1"/>
                </a:solidFill>
                <a:latin typeface="+mj-lt"/>
                <a:ea typeface="+mj-ea"/>
                <a:cs typeface="+mj-cs"/>
              </a:rPr>
              <a:t>St. Laurent:</a:t>
            </a:r>
            <a:br>
              <a:rPr lang="en-US" sz="5400" kern="1200">
                <a:solidFill>
                  <a:schemeClr val="bg1"/>
                </a:solidFill>
                <a:latin typeface="+mj-lt"/>
                <a:ea typeface="+mj-ea"/>
                <a:cs typeface="+mj-cs"/>
              </a:rPr>
            </a:br>
            <a:r>
              <a:rPr lang="en-US" sz="5400" kern="1200">
                <a:solidFill>
                  <a:schemeClr val="bg1"/>
                </a:solidFill>
                <a:latin typeface="+mj-lt"/>
                <a:ea typeface="+mj-ea"/>
                <a:cs typeface="+mj-cs"/>
              </a:rPr>
              <a:t/>
            </a:r>
            <a:br>
              <a:rPr lang="en-US" sz="5400" kern="1200">
                <a:solidFill>
                  <a:schemeClr val="bg1"/>
                </a:solidFill>
                <a:latin typeface="+mj-lt"/>
                <a:ea typeface="+mj-ea"/>
                <a:cs typeface="+mj-cs"/>
              </a:rPr>
            </a:br>
            <a:r>
              <a:rPr lang="en-US" sz="5400" kern="1200">
                <a:solidFill>
                  <a:schemeClr val="bg1"/>
                </a:solidFill>
                <a:latin typeface="+mj-lt"/>
                <a:ea typeface="+mj-ea"/>
                <a:cs typeface="+mj-cs"/>
              </a:rPr>
              <a:t/>
            </a:r>
            <a:br>
              <a:rPr lang="en-US" sz="5400" kern="1200">
                <a:solidFill>
                  <a:schemeClr val="bg1"/>
                </a:solidFill>
                <a:latin typeface="+mj-lt"/>
                <a:ea typeface="+mj-ea"/>
                <a:cs typeface="+mj-cs"/>
              </a:rPr>
            </a:br>
            <a:r>
              <a:rPr lang="en-US" sz="5400" kern="1200">
                <a:solidFill>
                  <a:schemeClr val="bg1"/>
                </a:solidFill>
                <a:latin typeface="+mj-lt"/>
                <a:ea typeface="+mj-ea"/>
                <a:cs typeface="+mj-cs"/>
              </a:rPr>
              <a:t/>
            </a:r>
            <a:br>
              <a:rPr lang="en-US" sz="5400" kern="1200">
                <a:solidFill>
                  <a:schemeClr val="bg1"/>
                </a:solidFill>
                <a:latin typeface="+mj-lt"/>
                <a:ea typeface="+mj-ea"/>
                <a:cs typeface="+mj-cs"/>
              </a:rPr>
            </a:br>
            <a:endParaRPr lang="en-US" sz="5400" kern="1200">
              <a:solidFill>
                <a:schemeClr val="bg1"/>
              </a:solidFill>
              <a:latin typeface="+mj-lt"/>
              <a:ea typeface="+mj-ea"/>
              <a:cs typeface="+mj-cs"/>
            </a:endParaRPr>
          </a:p>
        </p:txBody>
      </p:sp>
      <p:sp>
        <p:nvSpPr>
          <p:cNvPr id="19" name="sketch line">
            <a:extLst>
              <a:ext uri="{FF2B5EF4-FFF2-40B4-BE49-F238E27FC236}">
                <a16:creationId xmlns:a16="http://schemas.microsoft.com/office/drawing/2014/main" id="{535742DD-1B16-4E9D-B715-0D74B4574A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87542B2E-F5C9-4CE1-934A-E3DFD7A28355}"/>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r="1" b="10500"/>
          <a:stretch/>
        </p:blipFill>
        <p:spPr>
          <a:xfrm>
            <a:off x="112556" y="3035431"/>
            <a:ext cx="4006993" cy="2651682"/>
          </a:xfrm>
          <a:prstGeom prst="rect">
            <a:avLst/>
          </a:prstGeom>
        </p:spPr>
      </p:pic>
      <p:sp>
        <p:nvSpPr>
          <p:cNvPr id="3" name="TextBox 2">
            <a:extLst>
              <a:ext uri="{FF2B5EF4-FFF2-40B4-BE49-F238E27FC236}">
                <a16:creationId xmlns:a16="http://schemas.microsoft.com/office/drawing/2014/main" id="{039C2716-BA64-4566-A725-0D14C4E50C02}"/>
              </a:ext>
            </a:extLst>
          </p:cNvPr>
          <p:cNvSpPr txBox="1"/>
          <p:nvPr/>
        </p:nvSpPr>
        <p:spPr>
          <a:xfrm>
            <a:off x="4632582" y="630936"/>
            <a:ext cx="6894576" cy="5769865"/>
          </a:xfrm>
          <a:prstGeom prst="rect">
            <a:avLst/>
          </a:prstGeom>
        </p:spPr>
        <p:txBody>
          <a:bodyPr vert="horz" lIns="91440" tIns="45720" rIns="91440" bIns="45720" rtlCol="0" anchor="t">
            <a:noAutofit/>
          </a:bodyPr>
          <a:lstStyle/>
          <a:p>
            <a:pPr marL="400050" indent="-342900" defTabSz="914400">
              <a:lnSpc>
                <a:spcPct val="90000"/>
              </a:lnSpc>
              <a:spcAft>
                <a:spcPts val="600"/>
              </a:spcAft>
              <a:buFont typeface="Arial" panose="020B0604020202020204" pitchFamily="34" charset="0"/>
              <a:buChar char="•"/>
            </a:pPr>
            <a:r>
              <a:rPr lang="en-US" dirty="0">
                <a:solidFill>
                  <a:schemeClr val="bg1"/>
                </a:solidFill>
              </a:rPr>
              <a:t>Today, there are over 30 commercial outfitters in St. Laurent.</a:t>
            </a:r>
          </a:p>
          <a:p>
            <a:pPr marL="400050" indent="-342900" defTabSz="914400">
              <a:lnSpc>
                <a:spcPct val="90000"/>
              </a:lnSpc>
              <a:spcAft>
                <a:spcPts val="600"/>
              </a:spcAft>
              <a:buFont typeface="Arial" panose="020B0604020202020204" pitchFamily="34" charset="0"/>
              <a:buChar char="•"/>
            </a:pPr>
            <a:r>
              <a:rPr lang="en-US" dirty="0">
                <a:solidFill>
                  <a:schemeClr val="bg1"/>
                </a:solidFill>
              </a:rPr>
              <a:t>Pickerel, jackfish, mullet/suckers, </a:t>
            </a:r>
            <a:r>
              <a:rPr lang="en-US" dirty="0" err="1">
                <a:solidFill>
                  <a:schemeClr val="bg1"/>
                </a:solidFill>
              </a:rPr>
              <a:t>tullibees</a:t>
            </a:r>
            <a:r>
              <a:rPr lang="en-US" dirty="0">
                <a:solidFill>
                  <a:schemeClr val="bg1"/>
                </a:solidFill>
              </a:rPr>
              <a:t>, perch, </a:t>
            </a:r>
            <a:r>
              <a:rPr lang="en-US" dirty="0" err="1">
                <a:solidFill>
                  <a:schemeClr val="bg1"/>
                </a:solidFill>
              </a:rPr>
              <a:t>mariahs</a:t>
            </a:r>
            <a:r>
              <a:rPr lang="en-US" dirty="0">
                <a:solidFill>
                  <a:schemeClr val="bg1"/>
                </a:solidFill>
              </a:rPr>
              <a:t>, bass, and rainbow trout are caught on the lake. </a:t>
            </a:r>
          </a:p>
          <a:p>
            <a:pPr marL="400050" indent="-342900" defTabSz="914400">
              <a:lnSpc>
                <a:spcPct val="90000"/>
              </a:lnSpc>
              <a:spcAft>
                <a:spcPts val="600"/>
              </a:spcAft>
              <a:buFont typeface="Arial" panose="020B0604020202020204" pitchFamily="34" charset="0"/>
              <a:buChar char="•"/>
            </a:pPr>
            <a:r>
              <a:rPr lang="en-US" dirty="0">
                <a:solidFill>
                  <a:schemeClr val="bg1"/>
                </a:solidFill>
              </a:rPr>
              <a:t>Commercial outfitters are part of the Lake Manitoba Co-op Fisheries (the Co-op began in 1969).</a:t>
            </a:r>
            <a:endParaRPr lang="en-US" dirty="0">
              <a:solidFill>
                <a:schemeClr val="bg1"/>
              </a:solidFill>
              <a:cs typeface="Calibri"/>
            </a:endParaRPr>
          </a:p>
          <a:p>
            <a:pPr marL="400050" indent="-342900" defTabSz="914400">
              <a:lnSpc>
                <a:spcPct val="90000"/>
              </a:lnSpc>
              <a:spcAft>
                <a:spcPts val="600"/>
              </a:spcAft>
              <a:buFont typeface="Arial" panose="020B0604020202020204" pitchFamily="34" charset="0"/>
              <a:buChar char="•"/>
            </a:pPr>
            <a:r>
              <a:rPr lang="en-US" dirty="0">
                <a:solidFill>
                  <a:schemeClr val="bg1"/>
                </a:solidFill>
              </a:rPr>
              <a:t>Many outfitters have rebuilt </a:t>
            </a:r>
            <a:r>
              <a:rPr lang="en-US" u="sng" dirty="0">
                <a:solidFill>
                  <a:schemeClr val="bg1"/>
                </a:solidFill>
              </a:rPr>
              <a:t>Bombardiers</a:t>
            </a:r>
            <a:r>
              <a:rPr lang="en-US" dirty="0">
                <a:solidFill>
                  <a:schemeClr val="bg1"/>
                </a:solidFill>
              </a:rPr>
              <a:t> to travel onto the lake. They have highway crossing signs and share trails and a winter road down to the lake. Some also use skidoos.</a:t>
            </a:r>
          </a:p>
          <a:p>
            <a:pPr marL="400050" indent="-342900" defTabSz="914400">
              <a:lnSpc>
                <a:spcPct val="90000"/>
              </a:lnSpc>
              <a:spcAft>
                <a:spcPts val="600"/>
              </a:spcAft>
              <a:buFont typeface="Arial" panose="020B0604020202020204" pitchFamily="34" charset="0"/>
              <a:buChar char="•"/>
            </a:pPr>
            <a:r>
              <a:rPr lang="en-US" dirty="0">
                <a:solidFill>
                  <a:schemeClr val="bg1"/>
                </a:solidFill>
              </a:rPr>
              <a:t>It’s normal for anyone in the community to have an ice fishing shack. </a:t>
            </a:r>
          </a:p>
          <a:p>
            <a:pPr marL="400050" indent="-342900" defTabSz="914400">
              <a:lnSpc>
                <a:spcPct val="90000"/>
              </a:lnSpc>
              <a:spcAft>
                <a:spcPts val="600"/>
              </a:spcAft>
              <a:buFont typeface="Arial" panose="020B0604020202020204" pitchFamily="34" charset="0"/>
              <a:buChar char="•"/>
            </a:pPr>
            <a:r>
              <a:rPr lang="en-US" dirty="0">
                <a:solidFill>
                  <a:schemeClr val="bg1"/>
                </a:solidFill>
              </a:rPr>
              <a:t>The 2011 flood affected fishing on Lake Manitoba. It changed the environment and where the fish are located (fishing spots). St. Laurent fishermen are adapting to the changes just as they have for hundreds of years.</a:t>
            </a:r>
          </a:p>
          <a:p>
            <a:pPr marL="400050" indent="-342900" defTabSz="914400">
              <a:lnSpc>
                <a:spcPct val="90000"/>
              </a:lnSpc>
              <a:spcAft>
                <a:spcPts val="600"/>
              </a:spcAft>
              <a:buFont typeface="Arial" panose="020B0604020202020204" pitchFamily="34" charset="0"/>
              <a:buChar char="•"/>
            </a:pPr>
            <a:endParaRPr lang="en-US" dirty="0">
              <a:solidFill>
                <a:schemeClr val="bg1"/>
              </a:solidFill>
            </a:endParaRPr>
          </a:p>
          <a:p>
            <a:pPr marL="400050" indent="-342900" defTabSz="914400">
              <a:lnSpc>
                <a:spcPct val="90000"/>
              </a:lnSpc>
              <a:spcAft>
                <a:spcPts val="600"/>
              </a:spcAft>
              <a:buFont typeface="Arial" panose="020B0604020202020204" pitchFamily="34" charset="0"/>
              <a:buChar char="•"/>
            </a:pPr>
            <a:r>
              <a:rPr lang="en-US" dirty="0">
                <a:solidFill>
                  <a:schemeClr val="bg1"/>
                </a:solidFill>
              </a:rPr>
              <a:t>Watch the following video </a:t>
            </a:r>
            <a:r>
              <a:rPr lang="en-US" dirty="0">
                <a:solidFill>
                  <a:srgbClr val="00B0F0"/>
                </a:solidFill>
                <a:hlinkClick r:id="rId5">
                  <a:extLst>
                    <a:ext uri="{A12FA001-AC4F-418D-AE19-62706E023703}">
                      <ahyp:hlinkClr xmlns="" xmlns:ahyp="http://schemas.microsoft.com/office/drawing/2018/hyperlinkcolor" val="tx"/>
                    </a:ext>
                  </a:extLst>
                </a:hlinkClick>
              </a:rPr>
              <a:t>Lake Manitoba Commercial Ice Fishing – YouTube</a:t>
            </a:r>
            <a:r>
              <a:rPr lang="en-US" dirty="0">
                <a:solidFill>
                  <a:srgbClr val="00B0F0"/>
                </a:solidFill>
              </a:rPr>
              <a:t> (5:53 min)</a:t>
            </a:r>
          </a:p>
          <a:p>
            <a:pPr marL="400050" indent="-342900" defTabSz="914400">
              <a:lnSpc>
                <a:spcPct val="90000"/>
              </a:lnSpc>
              <a:spcAft>
                <a:spcPts val="600"/>
              </a:spcAft>
              <a:buFont typeface="Arial" panose="020B0604020202020204" pitchFamily="34" charset="0"/>
              <a:buChar char="•"/>
            </a:pPr>
            <a:r>
              <a:rPr lang="en-CA" dirty="0">
                <a:hlinkClick r:id="rId6"/>
              </a:rPr>
              <a:t>Commercial Ice Fishing in a Bombardier B12 – YouTube</a:t>
            </a:r>
            <a:r>
              <a:rPr lang="en-CA" dirty="0"/>
              <a:t> </a:t>
            </a:r>
            <a:r>
              <a:rPr lang="en-CA" dirty="0">
                <a:solidFill>
                  <a:schemeClr val="accent1"/>
                </a:solidFill>
              </a:rPr>
              <a:t>(11:53min)</a:t>
            </a:r>
            <a:endParaRPr lang="en-US" dirty="0">
              <a:solidFill>
                <a:schemeClr val="accent1"/>
              </a:solidFill>
            </a:endParaRPr>
          </a:p>
          <a:p>
            <a:pPr marL="400050" indent="-342900" defTabSz="914400">
              <a:lnSpc>
                <a:spcPct val="90000"/>
              </a:lnSpc>
              <a:spcAft>
                <a:spcPts val="600"/>
              </a:spcAft>
              <a:buFont typeface="Arial" panose="020B0604020202020204" pitchFamily="34" charset="0"/>
              <a:buChar char="•"/>
            </a:pPr>
            <a:r>
              <a:rPr lang="en-US" dirty="0">
                <a:solidFill>
                  <a:schemeClr val="bg1"/>
                </a:solidFill>
              </a:rPr>
              <a:t>As you watch……</a:t>
            </a:r>
            <a:r>
              <a:rPr lang="en-US" dirty="0">
                <a:solidFill>
                  <a:srgbClr val="FFC000"/>
                </a:solidFill>
              </a:rPr>
              <a:t>What do you notice? What do you wonder?</a:t>
            </a:r>
          </a:p>
          <a:p>
            <a:pPr marL="285750" indent="-228600" defTabSz="914400">
              <a:lnSpc>
                <a:spcPct val="90000"/>
              </a:lnSpc>
              <a:spcAft>
                <a:spcPts val="600"/>
              </a:spcAft>
              <a:buFont typeface="Arial" panose="020B0604020202020204" pitchFamily="34" charset="0"/>
              <a:buChar char="•"/>
            </a:pPr>
            <a:endParaRPr lang="en-US" sz="2000" dirty="0">
              <a:solidFill>
                <a:schemeClr val="bg1"/>
              </a:solidFill>
            </a:endParaRPr>
          </a:p>
        </p:txBody>
      </p:sp>
      <p:sp>
        <p:nvSpPr>
          <p:cNvPr id="5" name="TextBox 4">
            <a:extLst>
              <a:ext uri="{FF2B5EF4-FFF2-40B4-BE49-F238E27FC236}">
                <a16:creationId xmlns:a16="http://schemas.microsoft.com/office/drawing/2014/main" id="{9B25BD68-145E-4F38-9418-F9977DD56350}"/>
              </a:ext>
            </a:extLst>
          </p:cNvPr>
          <p:cNvSpPr txBox="1"/>
          <p:nvPr/>
        </p:nvSpPr>
        <p:spPr>
          <a:xfrm>
            <a:off x="1851954" y="5750487"/>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en.vikidia.org/wiki/Quebec">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7" tooltip="https://creativecommons.org/licenses/by-sa/3.0/">
                  <a:extLst>
                    <a:ext uri="{A12FA001-AC4F-418D-AE19-62706E023703}">
                      <ahyp:hlinkClr xmlns="" xmlns:ahyp="http://schemas.microsoft.com/office/drawing/2018/hyperlinkcolor" val="tx"/>
                    </a:ext>
                  </a:extLst>
                </a:hlinkClick>
              </a:rPr>
              <a:t>CC BY-SA</a:t>
            </a:r>
            <a:endParaRPr lang="en-CA" sz="700">
              <a:solidFill>
                <a:srgbClr val="FFFFFF"/>
              </a:solidFill>
            </a:endParaRPr>
          </a:p>
        </p:txBody>
      </p:sp>
      <p:sp>
        <p:nvSpPr>
          <p:cNvPr id="8" name="Oval 7">
            <a:extLst>
              <a:ext uri="{FF2B5EF4-FFF2-40B4-BE49-F238E27FC236}">
                <a16:creationId xmlns:a16="http://schemas.microsoft.com/office/drawing/2014/main" id="{5CC9B5E8-F27A-4A6F-8D52-7910AC8C8691}"/>
              </a:ext>
            </a:extLst>
          </p:cNvPr>
          <p:cNvSpPr/>
          <p:nvPr/>
        </p:nvSpPr>
        <p:spPr>
          <a:xfrm>
            <a:off x="11245864" y="5950542"/>
            <a:ext cx="794327" cy="7481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a:t>BLM#9</a:t>
            </a:r>
            <a:endParaRPr lang="en-CA" sz="1400"/>
          </a:p>
        </p:txBody>
      </p:sp>
    </p:spTree>
    <p:extLst>
      <p:ext uri="{BB962C8B-B14F-4D97-AF65-F5344CB8AC3E}">
        <p14:creationId xmlns:p14="http://schemas.microsoft.com/office/powerpoint/2010/main" val="60099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a:solidFill>
                  <a:schemeClr val="bg1"/>
                </a:solidFill>
              </a:rPr>
              <a:t>Meet Leon! </a:t>
            </a:r>
          </a:p>
        </p:txBody>
      </p:sp>
      <p:sp>
        <p:nvSpPr>
          <p:cNvPr id="10" name="Content Placeholder 9"/>
          <p:cNvSpPr>
            <a:spLocks noGrp="1"/>
          </p:cNvSpPr>
          <p:nvPr>
            <p:ph idx="1"/>
          </p:nvPr>
        </p:nvSpPr>
        <p:spPr>
          <a:xfrm>
            <a:off x="8022336" y="1825625"/>
            <a:ext cx="3172968" cy="4351338"/>
          </a:xfrm>
        </p:spPr>
        <p:txBody>
          <a:bodyPr>
            <a:normAutofit fontScale="92500" lnSpcReduction="10000"/>
          </a:bodyPr>
          <a:lstStyle/>
          <a:p>
            <a:pPr marL="0" indent="0">
              <a:buNone/>
            </a:pPr>
            <a:r>
              <a:rPr lang="en-US" dirty="0">
                <a:solidFill>
                  <a:schemeClr val="bg1"/>
                </a:solidFill>
              </a:rPr>
              <a:t>Leon is a local, modern-day Metis fisherman, hunter, and trapper.</a:t>
            </a:r>
          </a:p>
          <a:p>
            <a:pPr marL="0" indent="0">
              <a:buNone/>
            </a:pPr>
            <a:endParaRPr lang="en-US" dirty="0">
              <a:solidFill>
                <a:schemeClr val="bg1"/>
              </a:solidFill>
            </a:endParaRPr>
          </a:p>
          <a:p>
            <a:pPr marL="0" indent="0">
              <a:buNone/>
            </a:pPr>
            <a:r>
              <a:rPr lang="en-US" dirty="0">
                <a:solidFill>
                  <a:schemeClr val="bg1"/>
                </a:solidFill>
              </a:rPr>
              <a:t>The next 5 slides show pictures of Leon and his family.</a:t>
            </a:r>
          </a:p>
          <a:p>
            <a:pPr marL="0" indent="0">
              <a:buNone/>
            </a:pPr>
            <a:endParaRPr lang="en-US" dirty="0">
              <a:solidFill>
                <a:schemeClr val="bg1"/>
              </a:solidFill>
            </a:endParaRPr>
          </a:p>
          <a:p>
            <a:pPr marL="0" indent="0">
              <a:buNone/>
            </a:pPr>
            <a:r>
              <a:rPr lang="en-US" dirty="0">
                <a:solidFill>
                  <a:schemeClr val="bg1"/>
                </a:solidFill>
              </a:rPr>
              <a:t>What do you notice?</a:t>
            </a:r>
          </a:p>
          <a:p>
            <a:pPr marL="0" indent="0">
              <a:buNone/>
            </a:pPr>
            <a:r>
              <a:rPr lang="en-US" dirty="0">
                <a:solidFill>
                  <a:schemeClr val="bg1"/>
                </a:solidFill>
              </a:rPr>
              <a:t>What do you wonder?</a:t>
            </a:r>
          </a:p>
        </p:txBody>
      </p:sp>
      <p:pic>
        <p:nvPicPr>
          <p:cNvPr id="14" name="Content Placeholder 5">
            <a:extLst>
              <a:ext uri="{FF2B5EF4-FFF2-40B4-BE49-F238E27FC236}">
                <a16:creationId xmlns:a16="http://schemas.microsoft.com/office/drawing/2014/main" id="{FB85E95D-DC4F-4DB1-9F66-D6392E4F7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81029"/>
            <a:ext cx="6213262" cy="4640530"/>
          </a:xfrm>
          <a:prstGeom prst="rect">
            <a:avLst/>
          </a:prstGeom>
        </p:spPr>
      </p:pic>
      <p:sp>
        <p:nvSpPr>
          <p:cNvPr id="2" name="TextBox 1">
            <a:extLst>
              <a:ext uri="{FF2B5EF4-FFF2-40B4-BE49-F238E27FC236}">
                <a16:creationId xmlns:a16="http://schemas.microsoft.com/office/drawing/2014/main" id="{4F399DC4-B33B-4B4C-9B45-52EA8CD62D2B}"/>
              </a:ext>
            </a:extLst>
          </p:cNvPr>
          <p:cNvSpPr txBox="1"/>
          <p:nvPr/>
        </p:nvSpPr>
        <p:spPr>
          <a:xfrm>
            <a:off x="9284390" y="6604084"/>
            <a:ext cx="2977134" cy="253916"/>
          </a:xfrm>
          <a:prstGeom prst="rect">
            <a:avLst/>
          </a:prstGeom>
          <a:noFill/>
        </p:spPr>
        <p:txBody>
          <a:bodyPr wrap="square" lIns="91440" tIns="45720" rIns="91440" bIns="45720" rtlCol="0" anchor="t">
            <a:spAutoFit/>
          </a:bodyPr>
          <a:lstStyle/>
          <a:p>
            <a:r>
              <a:rPr lang="en-US" sz="1050">
                <a:solidFill>
                  <a:schemeClr val="bg1"/>
                </a:solidFill>
              </a:rPr>
              <a:t>Photo used with permission</a:t>
            </a:r>
          </a:p>
        </p:txBody>
      </p:sp>
    </p:spTree>
    <p:extLst>
      <p:ext uri="{BB962C8B-B14F-4D97-AF65-F5344CB8AC3E}">
        <p14:creationId xmlns:p14="http://schemas.microsoft.com/office/powerpoint/2010/main" val="814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0000">
              <a:srgbClr val="0A3390"/>
            </a:gs>
            <a:gs pos="89000">
              <a:schemeClr val="tx1">
                <a:lumMod val="50000"/>
              </a:schemeClr>
            </a:gs>
            <a:gs pos="91000">
              <a:schemeClr val="tx1">
                <a:lumMod val="50000"/>
              </a:schemeClr>
            </a:gs>
            <a:gs pos="100000">
              <a:srgbClr val="0A3390"/>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0FD3-6A32-4D3B-8484-D0C3D3D83362}"/>
              </a:ext>
            </a:extLst>
          </p:cNvPr>
          <p:cNvSpPr>
            <a:spLocks noGrp="1"/>
          </p:cNvSpPr>
          <p:nvPr>
            <p:ph type="title"/>
          </p:nvPr>
        </p:nvSpPr>
        <p:spPr>
          <a:xfrm>
            <a:off x="3062796" y="639315"/>
            <a:ext cx="9129204" cy="1430187"/>
          </a:xfrm>
        </p:spPr>
        <p:txBody>
          <a:bodyPr>
            <a:normAutofit/>
          </a:bodyPr>
          <a:lstStyle/>
          <a:p>
            <a:r>
              <a:rPr lang="en-US" sz="3200" u="sng"/>
              <a:t>Think about St. Laurent: A Living culture</a:t>
            </a:r>
            <a:r>
              <a:rPr lang="en-US" sz="3200"/>
              <a:t>….</a:t>
            </a:r>
            <a:endParaRPr lang="en-CA" sz="3200"/>
          </a:p>
        </p:txBody>
      </p:sp>
      <p:sp>
        <p:nvSpPr>
          <p:cNvPr id="3" name="Content Placeholder 2">
            <a:extLst>
              <a:ext uri="{FF2B5EF4-FFF2-40B4-BE49-F238E27FC236}">
                <a16:creationId xmlns:a16="http://schemas.microsoft.com/office/drawing/2014/main" id="{70460B87-A25B-4D47-A1F6-C7E7AEAC85E4}"/>
              </a:ext>
            </a:extLst>
          </p:cNvPr>
          <p:cNvSpPr>
            <a:spLocks noGrp="1"/>
          </p:cNvSpPr>
          <p:nvPr>
            <p:ph idx="1"/>
          </p:nvPr>
        </p:nvSpPr>
        <p:spPr/>
        <p:txBody>
          <a:bodyPr vert="horz" lIns="91440" tIns="45720" rIns="91440" bIns="45720" rtlCol="0" anchor="t">
            <a:normAutofit/>
          </a:bodyPr>
          <a:lstStyle/>
          <a:p>
            <a:r>
              <a:rPr lang="en-US" sz="3200" dirty="0"/>
              <a:t>Have you ever heard of St. Laurent? Have you ever been to St. Laurent?</a:t>
            </a:r>
          </a:p>
          <a:p>
            <a:r>
              <a:rPr lang="en-US" sz="3200" dirty="0"/>
              <a:t>Have you heard of the Metis? Who are the Metis?</a:t>
            </a:r>
          </a:p>
          <a:p>
            <a:r>
              <a:rPr lang="en-US" sz="3200" dirty="0"/>
              <a:t>What do you think the phrase, “A living culture” means? </a:t>
            </a:r>
          </a:p>
          <a:p>
            <a:r>
              <a:rPr lang="en-US" sz="3200" dirty="0"/>
              <a:t>Look for examples of “living culture” in St. Laurent throughout the learning experience.</a:t>
            </a:r>
          </a:p>
          <a:p>
            <a:endParaRPr lang="en-US" sz="3200" dirty="0"/>
          </a:p>
          <a:p>
            <a:endParaRPr lang="en-CA" dirty="0"/>
          </a:p>
        </p:txBody>
      </p:sp>
      <p:sp>
        <p:nvSpPr>
          <p:cNvPr id="4" name="Oval 3">
            <a:extLst>
              <a:ext uri="{FF2B5EF4-FFF2-40B4-BE49-F238E27FC236}">
                <a16:creationId xmlns:a16="http://schemas.microsoft.com/office/drawing/2014/main" id="{C6BC8A4A-A258-41A9-BDCB-CFAD1395493C}"/>
              </a:ext>
            </a:extLst>
          </p:cNvPr>
          <p:cNvSpPr/>
          <p:nvPr/>
        </p:nvSpPr>
        <p:spPr>
          <a:xfrm>
            <a:off x="11259128" y="5929746"/>
            <a:ext cx="794327" cy="7481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BLM#1</a:t>
            </a:r>
            <a:endParaRPr lang="en-CA" sz="1400"/>
          </a:p>
        </p:txBody>
      </p:sp>
    </p:spTree>
    <p:extLst>
      <p:ext uri="{BB962C8B-B14F-4D97-AF65-F5344CB8AC3E}">
        <p14:creationId xmlns:p14="http://schemas.microsoft.com/office/powerpoint/2010/main" val="183439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9963748D-AD00-497A-9951-95A2D735CF5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3680506" cy="4351338"/>
          </a:xfrm>
        </p:spPr>
      </p:pic>
      <p:pic>
        <p:nvPicPr>
          <p:cNvPr id="6" name="Content Placeholder 9">
            <a:extLst>
              <a:ext uri="{FF2B5EF4-FFF2-40B4-BE49-F238E27FC236}">
                <a16:creationId xmlns:a16="http://schemas.microsoft.com/office/drawing/2014/main" id="{018111D0-95D4-487B-BE21-CF2937AF7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0"/>
            <a:ext cx="3048000" cy="4064000"/>
          </a:xfrm>
          <a:prstGeom prst="rect">
            <a:avLst/>
          </a:prstGeom>
        </p:spPr>
      </p:pic>
      <p:pic>
        <p:nvPicPr>
          <p:cNvPr id="8" name="Picture 7">
            <a:extLst>
              <a:ext uri="{FF2B5EF4-FFF2-40B4-BE49-F238E27FC236}">
                <a16:creationId xmlns:a16="http://schemas.microsoft.com/office/drawing/2014/main" id="{F2250225-62B1-46C7-8086-719878F62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0507" y="2730890"/>
            <a:ext cx="5463494" cy="4127110"/>
          </a:xfrm>
          <a:prstGeom prst="rect">
            <a:avLst/>
          </a:prstGeom>
        </p:spPr>
      </p:pic>
      <p:sp>
        <p:nvSpPr>
          <p:cNvPr id="9" name="TextBox 8">
            <a:extLst>
              <a:ext uri="{FF2B5EF4-FFF2-40B4-BE49-F238E27FC236}">
                <a16:creationId xmlns:a16="http://schemas.microsoft.com/office/drawing/2014/main" id="{7A18966E-698A-4DC2-88AE-E1C250133E64}"/>
              </a:ext>
            </a:extLst>
          </p:cNvPr>
          <p:cNvSpPr txBox="1"/>
          <p:nvPr/>
        </p:nvSpPr>
        <p:spPr>
          <a:xfrm>
            <a:off x="4316609" y="1031953"/>
            <a:ext cx="4191287" cy="1384995"/>
          </a:xfrm>
          <a:prstGeom prst="rect">
            <a:avLst/>
          </a:prstGeom>
          <a:noFill/>
        </p:spPr>
        <p:txBody>
          <a:bodyPr wrap="square" rtlCol="0">
            <a:spAutoFit/>
          </a:bodyPr>
          <a:lstStyle/>
          <a:p>
            <a:pPr algn="ctr"/>
            <a:r>
              <a:rPr lang="en-US" sz="2800" dirty="0">
                <a:solidFill>
                  <a:schemeClr val="bg1"/>
                </a:solidFill>
              </a:rPr>
              <a:t>Leon says, “the hard work is worth it if you are doing what you love!”</a:t>
            </a:r>
          </a:p>
        </p:txBody>
      </p:sp>
      <p:sp>
        <p:nvSpPr>
          <p:cNvPr id="11" name="TextBox 10">
            <a:extLst>
              <a:ext uri="{FF2B5EF4-FFF2-40B4-BE49-F238E27FC236}">
                <a16:creationId xmlns:a16="http://schemas.microsoft.com/office/drawing/2014/main" id="{819AC037-2636-40D5-9EA0-A65699549246}"/>
              </a:ext>
            </a:extLst>
          </p:cNvPr>
          <p:cNvSpPr txBox="1"/>
          <p:nvPr/>
        </p:nvSpPr>
        <p:spPr>
          <a:xfrm>
            <a:off x="9863328" y="4064000"/>
            <a:ext cx="1819258" cy="373888"/>
          </a:xfrm>
          <a:prstGeom prst="rect">
            <a:avLst/>
          </a:prstGeom>
          <a:solidFill>
            <a:schemeClr val="bg1"/>
          </a:solidFill>
        </p:spPr>
        <p:txBody>
          <a:bodyPr wrap="square" rtlCol="0">
            <a:spAutoFit/>
          </a:bodyPr>
          <a:lstStyle/>
          <a:p>
            <a:pPr algn="ctr"/>
            <a:r>
              <a:rPr lang="en-US"/>
              <a:t>Buffalo Fish</a:t>
            </a:r>
          </a:p>
        </p:txBody>
      </p:sp>
      <p:sp>
        <p:nvSpPr>
          <p:cNvPr id="12" name="TextBox 11">
            <a:extLst>
              <a:ext uri="{FF2B5EF4-FFF2-40B4-BE49-F238E27FC236}">
                <a16:creationId xmlns:a16="http://schemas.microsoft.com/office/drawing/2014/main" id="{4B0F2BE1-D9A7-40CD-BEA3-0FCABB9E05A4}"/>
              </a:ext>
            </a:extLst>
          </p:cNvPr>
          <p:cNvSpPr txBox="1"/>
          <p:nvPr/>
        </p:nvSpPr>
        <p:spPr>
          <a:xfrm>
            <a:off x="2961180" y="6488668"/>
            <a:ext cx="1920240" cy="369332"/>
          </a:xfrm>
          <a:prstGeom prst="rect">
            <a:avLst/>
          </a:prstGeom>
          <a:solidFill>
            <a:schemeClr val="bg1"/>
          </a:solidFill>
        </p:spPr>
        <p:txBody>
          <a:bodyPr wrap="square" rtlCol="0">
            <a:spAutoFit/>
          </a:bodyPr>
          <a:lstStyle/>
          <a:p>
            <a:pPr algn="ctr"/>
            <a:r>
              <a:rPr lang="en-US"/>
              <a:t>Pickerel (Walleye)</a:t>
            </a:r>
          </a:p>
        </p:txBody>
      </p:sp>
      <p:sp>
        <p:nvSpPr>
          <p:cNvPr id="13" name="TextBox 12">
            <a:extLst>
              <a:ext uri="{FF2B5EF4-FFF2-40B4-BE49-F238E27FC236}">
                <a16:creationId xmlns:a16="http://schemas.microsoft.com/office/drawing/2014/main" id="{293D27A9-50B1-4941-9844-F7825B665F22}"/>
              </a:ext>
            </a:extLst>
          </p:cNvPr>
          <p:cNvSpPr txBox="1"/>
          <p:nvPr/>
        </p:nvSpPr>
        <p:spPr>
          <a:xfrm>
            <a:off x="240338" y="3604613"/>
            <a:ext cx="3123917" cy="646331"/>
          </a:xfrm>
          <a:prstGeom prst="rect">
            <a:avLst/>
          </a:prstGeom>
          <a:noFill/>
        </p:spPr>
        <p:txBody>
          <a:bodyPr wrap="square" rtlCol="0">
            <a:spAutoFit/>
          </a:bodyPr>
          <a:lstStyle/>
          <a:p>
            <a:pPr algn="ctr"/>
            <a:r>
              <a:rPr lang="en-US"/>
              <a:t>70lb Inconnu </a:t>
            </a:r>
          </a:p>
          <a:p>
            <a:pPr algn="ctr"/>
            <a:r>
              <a:rPr lang="en-US"/>
              <a:t>Great Slave Lake, NWT</a:t>
            </a:r>
          </a:p>
        </p:txBody>
      </p:sp>
      <p:sp>
        <p:nvSpPr>
          <p:cNvPr id="15" name="TextBox 14">
            <a:extLst>
              <a:ext uri="{FF2B5EF4-FFF2-40B4-BE49-F238E27FC236}">
                <a16:creationId xmlns:a16="http://schemas.microsoft.com/office/drawing/2014/main" id="{0F47F208-CE2B-4D22-999C-E8E6BA5A323B}"/>
              </a:ext>
            </a:extLst>
          </p:cNvPr>
          <p:cNvSpPr txBox="1"/>
          <p:nvPr/>
        </p:nvSpPr>
        <p:spPr>
          <a:xfrm>
            <a:off x="4598493" y="351762"/>
            <a:ext cx="3627520" cy="523220"/>
          </a:xfrm>
          <a:prstGeom prst="rect">
            <a:avLst/>
          </a:prstGeom>
          <a:noFill/>
        </p:spPr>
        <p:txBody>
          <a:bodyPr wrap="square" rtlCol="0">
            <a:spAutoFit/>
          </a:bodyPr>
          <a:lstStyle/>
          <a:p>
            <a:pPr algn="ctr"/>
            <a:r>
              <a:rPr lang="en-US" sz="2800" b="1" u="sng">
                <a:solidFill>
                  <a:schemeClr val="bg1"/>
                </a:solidFill>
              </a:rPr>
              <a:t>Ice Fishing</a:t>
            </a:r>
          </a:p>
        </p:txBody>
      </p:sp>
      <p:sp>
        <p:nvSpPr>
          <p:cNvPr id="16" name="TextBox 15"/>
          <p:cNvSpPr txBox="1"/>
          <p:nvPr/>
        </p:nvSpPr>
        <p:spPr>
          <a:xfrm>
            <a:off x="9284390" y="6604084"/>
            <a:ext cx="2977134" cy="253916"/>
          </a:xfrm>
          <a:prstGeom prst="rect">
            <a:avLst/>
          </a:prstGeom>
          <a:noFill/>
        </p:spPr>
        <p:txBody>
          <a:bodyPr wrap="square" rtlCol="0">
            <a:spAutoFit/>
          </a:bodyPr>
          <a:lstStyle/>
          <a:p>
            <a:r>
              <a:rPr lang="en-US" sz="1050">
                <a:solidFill>
                  <a:schemeClr val="bg1"/>
                </a:solidFill>
              </a:rPr>
              <a:t>Photos used with permission</a:t>
            </a:r>
          </a:p>
        </p:txBody>
      </p:sp>
    </p:spTree>
    <p:extLst>
      <p:ext uri="{BB962C8B-B14F-4D97-AF65-F5344CB8AC3E}">
        <p14:creationId xmlns:p14="http://schemas.microsoft.com/office/powerpoint/2010/main" val="157320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pic>
        <p:nvPicPr>
          <p:cNvPr id="8" name="L-IF">
            <a:hlinkClick r:id="" action="ppaction://media"/>
            <a:extLst>
              <a:ext uri="{FF2B5EF4-FFF2-40B4-BE49-F238E27FC236}">
                <a16:creationId xmlns:a16="http://schemas.microsoft.com/office/drawing/2014/main" id="{3FBAF1BE-5068-42F7-B849-F817312353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32314" y="180059"/>
            <a:ext cx="3626854" cy="6527384"/>
          </a:xfrm>
          <a:prstGeom prst="rect">
            <a:avLst/>
          </a:prstGeom>
        </p:spPr>
      </p:pic>
      <p:sp>
        <p:nvSpPr>
          <p:cNvPr id="9" name="TextBox 8">
            <a:extLst>
              <a:ext uri="{FF2B5EF4-FFF2-40B4-BE49-F238E27FC236}">
                <a16:creationId xmlns:a16="http://schemas.microsoft.com/office/drawing/2014/main" id="{A26794AF-EE4D-46DA-B7A2-CC74076BA7A2}"/>
              </a:ext>
            </a:extLst>
          </p:cNvPr>
          <p:cNvSpPr txBox="1"/>
          <p:nvPr/>
        </p:nvSpPr>
        <p:spPr>
          <a:xfrm>
            <a:off x="7557185" y="1498781"/>
            <a:ext cx="4427551" cy="707886"/>
          </a:xfrm>
          <a:prstGeom prst="rect">
            <a:avLst/>
          </a:prstGeom>
          <a:noFill/>
        </p:spPr>
        <p:txBody>
          <a:bodyPr wrap="square" rtlCol="0">
            <a:spAutoFit/>
          </a:bodyPr>
          <a:lstStyle/>
          <a:p>
            <a:r>
              <a:rPr lang="en-US" sz="4000" dirty="0">
                <a:solidFill>
                  <a:schemeClr val="bg1"/>
                </a:solidFill>
              </a:rPr>
              <a:t>A beautiful catch!</a:t>
            </a:r>
          </a:p>
        </p:txBody>
      </p:sp>
      <p:sp>
        <p:nvSpPr>
          <p:cNvPr id="12" name="TextBox 11">
            <a:extLst>
              <a:ext uri="{FF2B5EF4-FFF2-40B4-BE49-F238E27FC236}">
                <a16:creationId xmlns:a16="http://schemas.microsoft.com/office/drawing/2014/main" id="{A26794AF-EE4D-46DA-B7A2-CC74076BA7A2}"/>
              </a:ext>
            </a:extLst>
          </p:cNvPr>
          <p:cNvSpPr txBox="1"/>
          <p:nvPr/>
        </p:nvSpPr>
        <p:spPr>
          <a:xfrm>
            <a:off x="379278" y="2526921"/>
            <a:ext cx="2748236" cy="1200329"/>
          </a:xfrm>
          <a:prstGeom prst="rect">
            <a:avLst/>
          </a:prstGeom>
          <a:noFill/>
        </p:spPr>
        <p:txBody>
          <a:bodyPr wrap="square" rtlCol="0">
            <a:spAutoFit/>
          </a:bodyPr>
          <a:lstStyle/>
          <a:p>
            <a:r>
              <a:rPr lang="en-US" sz="2400" b="1" u="sng" dirty="0">
                <a:solidFill>
                  <a:schemeClr val="bg1"/>
                </a:solidFill>
              </a:rPr>
              <a:t>Video</a:t>
            </a:r>
            <a:r>
              <a:rPr lang="en-US" sz="2400" dirty="0">
                <a:solidFill>
                  <a:schemeClr val="bg1"/>
                </a:solidFill>
              </a:rPr>
              <a:t> of Ice Fishing</a:t>
            </a:r>
          </a:p>
          <a:p>
            <a:endParaRPr lang="en-US" sz="2400" dirty="0">
              <a:solidFill>
                <a:schemeClr val="bg1"/>
              </a:solidFill>
            </a:endParaRPr>
          </a:p>
          <a:p>
            <a:r>
              <a:rPr lang="en-US" sz="2400" dirty="0">
                <a:solidFill>
                  <a:schemeClr val="bg1"/>
                </a:solidFill>
              </a:rPr>
              <a:t>Press Play!</a:t>
            </a:r>
          </a:p>
        </p:txBody>
      </p:sp>
      <p:sp>
        <p:nvSpPr>
          <p:cNvPr id="13" name="TextBox 12">
            <a:extLst>
              <a:ext uri="{FF2B5EF4-FFF2-40B4-BE49-F238E27FC236}">
                <a16:creationId xmlns:a16="http://schemas.microsoft.com/office/drawing/2014/main" id="{A26794AF-EE4D-46DA-B7A2-CC74076BA7A2}"/>
              </a:ext>
            </a:extLst>
          </p:cNvPr>
          <p:cNvSpPr txBox="1"/>
          <p:nvPr/>
        </p:nvSpPr>
        <p:spPr>
          <a:xfrm>
            <a:off x="7529886" y="4105785"/>
            <a:ext cx="4454850" cy="1200329"/>
          </a:xfrm>
          <a:prstGeom prst="rect">
            <a:avLst/>
          </a:prstGeom>
          <a:noFill/>
        </p:spPr>
        <p:txBody>
          <a:bodyPr wrap="square" rtlCol="0">
            <a:spAutoFit/>
          </a:bodyPr>
          <a:lstStyle/>
          <a:p>
            <a:r>
              <a:rPr lang="en-US" sz="2400" dirty="0">
                <a:solidFill>
                  <a:schemeClr val="bg1"/>
                </a:solidFill>
              </a:rPr>
              <a:t>Have you ever been Ice Fishing?</a:t>
            </a:r>
          </a:p>
          <a:p>
            <a:endParaRPr lang="en-US" sz="2400" dirty="0">
              <a:solidFill>
                <a:schemeClr val="bg1"/>
              </a:solidFill>
            </a:endParaRPr>
          </a:p>
          <a:p>
            <a:r>
              <a:rPr lang="en-US" sz="2400" dirty="0">
                <a:solidFill>
                  <a:schemeClr val="bg1"/>
                </a:solidFill>
              </a:rPr>
              <a:t>Would you ever want to go?</a:t>
            </a:r>
          </a:p>
        </p:txBody>
      </p:sp>
      <p:sp>
        <p:nvSpPr>
          <p:cNvPr id="16" name="TextBox 15"/>
          <p:cNvSpPr txBox="1"/>
          <p:nvPr/>
        </p:nvSpPr>
        <p:spPr>
          <a:xfrm>
            <a:off x="9284390" y="6604084"/>
            <a:ext cx="1905693" cy="253916"/>
          </a:xfrm>
          <a:prstGeom prst="rect">
            <a:avLst/>
          </a:prstGeom>
          <a:noFill/>
        </p:spPr>
        <p:txBody>
          <a:bodyPr wrap="square" rtlCol="0">
            <a:spAutoFit/>
          </a:bodyPr>
          <a:lstStyle/>
          <a:p>
            <a:r>
              <a:rPr lang="en-US" sz="1050">
                <a:solidFill>
                  <a:schemeClr val="bg1"/>
                </a:solidFill>
              </a:rPr>
              <a:t>Video used with permission</a:t>
            </a:r>
          </a:p>
        </p:txBody>
      </p:sp>
    </p:spTree>
    <p:extLst>
      <p:ext uri="{BB962C8B-B14F-4D97-AF65-F5344CB8AC3E}">
        <p14:creationId xmlns:p14="http://schemas.microsoft.com/office/powerpoint/2010/main" val="227255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6FDAF69-1460-4651-947C-A024D781FCB4}"/>
              </a:ext>
            </a:extLst>
          </p:cNvPr>
          <p:cNvSpPr>
            <a:spLocks noGrp="1"/>
          </p:cNvSpPr>
          <p:nvPr>
            <p:ph type="title"/>
          </p:nvPr>
        </p:nvSpPr>
        <p:spPr>
          <a:xfrm>
            <a:off x="838200" y="365125"/>
            <a:ext cx="10515600" cy="1325563"/>
          </a:xfrm>
        </p:spPr>
        <p:txBody>
          <a:bodyPr/>
          <a:lstStyle/>
          <a:p>
            <a:pPr algn="ctr"/>
            <a:r>
              <a:rPr lang="en-US" b="1">
                <a:solidFill>
                  <a:schemeClr val="bg1"/>
                </a:solidFill>
              </a:rPr>
              <a:t>Fishing for Carp in the ditches and channels</a:t>
            </a:r>
          </a:p>
        </p:txBody>
      </p:sp>
      <p:pic>
        <p:nvPicPr>
          <p:cNvPr id="14" name="Content Placeholder 5">
            <a:extLst>
              <a:ext uri="{FF2B5EF4-FFF2-40B4-BE49-F238E27FC236}">
                <a16:creationId xmlns:a16="http://schemas.microsoft.com/office/drawing/2014/main" id="{636C57DA-DE44-44BE-862D-6AB43923F6B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51721" y="1690688"/>
            <a:ext cx="3289185" cy="4933778"/>
          </a:xfrm>
        </p:spPr>
      </p:pic>
      <p:pic>
        <p:nvPicPr>
          <p:cNvPr id="15" name="Content Placeholder 7">
            <a:extLst>
              <a:ext uri="{FF2B5EF4-FFF2-40B4-BE49-F238E27FC236}">
                <a16:creationId xmlns:a16="http://schemas.microsoft.com/office/drawing/2014/main" id="{81774C18-CF5A-45EA-8A85-5AF427ADF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5923" y="2148285"/>
            <a:ext cx="6027877" cy="4018584"/>
          </a:xfrm>
          <a:prstGeom prst="rect">
            <a:avLst/>
          </a:prstGeom>
        </p:spPr>
      </p:pic>
      <p:sp>
        <p:nvSpPr>
          <p:cNvPr id="16" name="TextBox 15"/>
          <p:cNvSpPr txBox="1"/>
          <p:nvPr/>
        </p:nvSpPr>
        <p:spPr>
          <a:xfrm>
            <a:off x="9284390" y="6604084"/>
            <a:ext cx="2977134" cy="253916"/>
          </a:xfrm>
          <a:prstGeom prst="rect">
            <a:avLst/>
          </a:prstGeom>
          <a:noFill/>
        </p:spPr>
        <p:txBody>
          <a:bodyPr wrap="square" rtlCol="0">
            <a:spAutoFit/>
          </a:bodyPr>
          <a:lstStyle/>
          <a:p>
            <a:r>
              <a:rPr lang="en-US" sz="1050">
                <a:solidFill>
                  <a:schemeClr val="bg1"/>
                </a:solidFill>
              </a:rPr>
              <a:t>Photos used with permission</a:t>
            </a:r>
          </a:p>
        </p:txBody>
      </p:sp>
    </p:spTree>
    <p:extLst>
      <p:ext uri="{BB962C8B-B14F-4D97-AF65-F5344CB8AC3E}">
        <p14:creationId xmlns:p14="http://schemas.microsoft.com/office/powerpoint/2010/main" val="2331111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C21236-3B5B-4194-B5F7-00BD9567C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29" y="816864"/>
            <a:ext cx="4046492" cy="5395323"/>
          </a:xfrm>
          <a:prstGeom prst="rect">
            <a:avLst/>
          </a:prstGeom>
        </p:spPr>
      </p:pic>
      <p:pic>
        <p:nvPicPr>
          <p:cNvPr id="9" name="Picture 8">
            <a:extLst>
              <a:ext uri="{FF2B5EF4-FFF2-40B4-BE49-F238E27FC236}">
                <a16:creationId xmlns:a16="http://schemas.microsoft.com/office/drawing/2014/main" id="{141D7A48-B456-4695-B751-22D627DBB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159883" y="1560175"/>
            <a:ext cx="2798308" cy="2297814"/>
          </a:xfrm>
          <a:prstGeom prst="rect">
            <a:avLst/>
          </a:prstGeom>
        </p:spPr>
      </p:pic>
      <p:pic>
        <p:nvPicPr>
          <p:cNvPr id="10" name="Picture 9">
            <a:extLst>
              <a:ext uri="{FF2B5EF4-FFF2-40B4-BE49-F238E27FC236}">
                <a16:creationId xmlns:a16="http://schemas.microsoft.com/office/drawing/2014/main" id="{F439C9E2-6B4C-4D27-AF93-00B5A58D1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flipV="1">
            <a:off x="5793317" y="2346111"/>
            <a:ext cx="2643187" cy="3524250"/>
          </a:xfrm>
          <a:prstGeom prst="rect">
            <a:avLst/>
          </a:prstGeom>
        </p:spPr>
      </p:pic>
      <p:sp>
        <p:nvSpPr>
          <p:cNvPr id="13" name="TextBox 12">
            <a:extLst>
              <a:ext uri="{FF2B5EF4-FFF2-40B4-BE49-F238E27FC236}">
                <a16:creationId xmlns:a16="http://schemas.microsoft.com/office/drawing/2014/main" id="{0F47F208-CE2B-4D22-999C-E8E6BA5A323B}"/>
              </a:ext>
            </a:extLst>
          </p:cNvPr>
          <p:cNvSpPr txBox="1"/>
          <p:nvPr/>
        </p:nvSpPr>
        <p:spPr>
          <a:xfrm>
            <a:off x="5108946" y="1859155"/>
            <a:ext cx="3627520" cy="523220"/>
          </a:xfrm>
          <a:prstGeom prst="rect">
            <a:avLst/>
          </a:prstGeom>
          <a:noFill/>
        </p:spPr>
        <p:txBody>
          <a:bodyPr wrap="square" rtlCol="0">
            <a:spAutoFit/>
          </a:bodyPr>
          <a:lstStyle/>
          <a:p>
            <a:pPr algn="ctr"/>
            <a:r>
              <a:rPr lang="en-US" sz="2800">
                <a:solidFill>
                  <a:schemeClr val="bg1"/>
                </a:solidFill>
              </a:rPr>
              <a:t>Leon is also a Trapper</a:t>
            </a:r>
          </a:p>
        </p:txBody>
      </p:sp>
      <p:sp>
        <p:nvSpPr>
          <p:cNvPr id="14" name="TextBox 13"/>
          <p:cNvSpPr txBox="1"/>
          <p:nvPr/>
        </p:nvSpPr>
        <p:spPr>
          <a:xfrm>
            <a:off x="9284390" y="6604084"/>
            <a:ext cx="2977134" cy="253916"/>
          </a:xfrm>
          <a:prstGeom prst="rect">
            <a:avLst/>
          </a:prstGeom>
          <a:noFill/>
        </p:spPr>
        <p:txBody>
          <a:bodyPr wrap="square" rtlCol="0">
            <a:spAutoFit/>
          </a:bodyPr>
          <a:lstStyle/>
          <a:p>
            <a:r>
              <a:rPr lang="en-US" sz="1050">
                <a:solidFill>
                  <a:schemeClr val="bg1"/>
                </a:solidFill>
              </a:rPr>
              <a:t>Photos used with permission</a:t>
            </a:r>
          </a:p>
        </p:txBody>
      </p:sp>
    </p:spTree>
    <p:extLst>
      <p:ext uri="{BB962C8B-B14F-4D97-AF65-F5344CB8AC3E}">
        <p14:creationId xmlns:p14="http://schemas.microsoft.com/office/powerpoint/2010/main" val="4229506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32BB3-32EC-4372-B409-CB4809224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524" y="3878287"/>
            <a:ext cx="3972951" cy="2979713"/>
          </a:xfrm>
          <a:prstGeom prst="rect">
            <a:avLst/>
          </a:prstGeom>
        </p:spPr>
      </p:pic>
      <p:pic>
        <p:nvPicPr>
          <p:cNvPr id="3" name="Picture 2">
            <a:extLst>
              <a:ext uri="{FF2B5EF4-FFF2-40B4-BE49-F238E27FC236}">
                <a16:creationId xmlns:a16="http://schemas.microsoft.com/office/drawing/2014/main" id="{10993518-F1B4-4AD5-B2D4-553649892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73" y="0"/>
            <a:ext cx="3850481" cy="6858000"/>
          </a:xfrm>
          <a:prstGeom prst="rect">
            <a:avLst/>
          </a:prstGeom>
        </p:spPr>
      </p:pic>
      <p:pic>
        <p:nvPicPr>
          <p:cNvPr id="4" name="Picture 3">
            <a:extLst>
              <a:ext uri="{FF2B5EF4-FFF2-40B4-BE49-F238E27FC236}">
                <a16:creationId xmlns:a16="http://schemas.microsoft.com/office/drawing/2014/main" id="{8E1B8D44-03FC-4D84-81F6-01339F27D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946" y="0"/>
            <a:ext cx="3850481" cy="6858000"/>
          </a:xfrm>
          <a:prstGeom prst="rect">
            <a:avLst/>
          </a:prstGeom>
        </p:spPr>
      </p:pic>
      <p:sp>
        <p:nvSpPr>
          <p:cNvPr id="5" name="TextBox 4">
            <a:extLst>
              <a:ext uri="{FF2B5EF4-FFF2-40B4-BE49-F238E27FC236}">
                <a16:creationId xmlns:a16="http://schemas.microsoft.com/office/drawing/2014/main" id="{A0FC2E14-932D-4E6E-83EC-3391F19C335B}"/>
              </a:ext>
            </a:extLst>
          </p:cNvPr>
          <p:cNvSpPr txBox="1"/>
          <p:nvPr/>
        </p:nvSpPr>
        <p:spPr>
          <a:xfrm>
            <a:off x="4307631" y="492451"/>
            <a:ext cx="3576737" cy="3046988"/>
          </a:xfrm>
          <a:prstGeom prst="rect">
            <a:avLst/>
          </a:prstGeom>
          <a:noFill/>
        </p:spPr>
        <p:txBody>
          <a:bodyPr wrap="square" rtlCol="0">
            <a:spAutoFit/>
          </a:bodyPr>
          <a:lstStyle/>
          <a:p>
            <a:pPr algn="ctr"/>
            <a:r>
              <a:rPr lang="en-US" sz="3200" dirty="0">
                <a:solidFill>
                  <a:schemeClr val="bg1"/>
                </a:solidFill>
              </a:rPr>
              <a:t>Leon believes in the importance of </a:t>
            </a:r>
          </a:p>
          <a:p>
            <a:pPr algn="ctr"/>
            <a:r>
              <a:rPr lang="en-US" sz="3200" dirty="0">
                <a:solidFill>
                  <a:schemeClr val="bg1"/>
                </a:solidFill>
              </a:rPr>
              <a:t>passing down knowledge and traditions to future generations.</a:t>
            </a:r>
          </a:p>
        </p:txBody>
      </p:sp>
      <p:sp>
        <p:nvSpPr>
          <p:cNvPr id="6" name="TextBox 5"/>
          <p:cNvSpPr txBox="1"/>
          <p:nvPr/>
        </p:nvSpPr>
        <p:spPr>
          <a:xfrm>
            <a:off x="9200764" y="6604084"/>
            <a:ext cx="2977134" cy="253916"/>
          </a:xfrm>
          <a:prstGeom prst="rect">
            <a:avLst/>
          </a:prstGeom>
          <a:noFill/>
        </p:spPr>
        <p:txBody>
          <a:bodyPr wrap="square" rtlCol="0">
            <a:spAutoFit/>
          </a:bodyPr>
          <a:lstStyle/>
          <a:p>
            <a:r>
              <a:rPr lang="en-US" sz="1050">
                <a:solidFill>
                  <a:schemeClr val="bg1"/>
                </a:solidFill>
              </a:rPr>
              <a:t>Photos used with permission</a:t>
            </a:r>
          </a:p>
        </p:txBody>
      </p:sp>
    </p:spTree>
    <p:extLst>
      <p:ext uri="{BB962C8B-B14F-4D97-AF65-F5344CB8AC3E}">
        <p14:creationId xmlns:p14="http://schemas.microsoft.com/office/powerpoint/2010/main" val="41117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85DE7-0E06-48AF-A089-C0A6499FDE1C}"/>
              </a:ext>
            </a:extLst>
          </p:cNvPr>
          <p:cNvSpPr>
            <a:spLocks noGrp="1"/>
          </p:cNvSpPr>
          <p:nvPr>
            <p:ph type="title"/>
          </p:nvPr>
        </p:nvSpPr>
        <p:spPr>
          <a:xfrm>
            <a:off x="640080" y="325369"/>
            <a:ext cx="4678680" cy="1956841"/>
          </a:xfrm>
        </p:spPr>
        <p:txBody>
          <a:bodyPr anchor="b">
            <a:normAutofit fontScale="90000"/>
          </a:bodyPr>
          <a:lstStyle/>
          <a:p>
            <a:r>
              <a:rPr lang="en-US" sz="5400"/>
              <a:t>Music and Dance in St. Laurent</a:t>
            </a:r>
            <a:endParaRPr lang="en-CA" sz="5400"/>
          </a:p>
        </p:txBody>
      </p:sp>
      <p:sp>
        <p:nvSpPr>
          <p:cNvPr id="15"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E7B18A-0803-4E13-9905-85EB883D321E}"/>
              </a:ext>
            </a:extLst>
          </p:cNvPr>
          <p:cNvSpPr>
            <a:spLocks noGrp="1"/>
          </p:cNvSpPr>
          <p:nvPr>
            <p:ph idx="1"/>
          </p:nvPr>
        </p:nvSpPr>
        <p:spPr>
          <a:xfrm>
            <a:off x="640080" y="2872899"/>
            <a:ext cx="10164769" cy="3722676"/>
          </a:xfrm>
        </p:spPr>
        <p:txBody>
          <a:bodyPr vert="horz" lIns="91440" tIns="45720" rIns="91440" bIns="45720" rtlCol="0" anchor="t">
            <a:normAutofit lnSpcReduction="10000"/>
          </a:bodyPr>
          <a:lstStyle/>
          <a:p>
            <a:r>
              <a:rPr lang="en-US" sz="2200" b="1" dirty="0"/>
              <a:t>Music is central to the culture/identity of St. Laurent.</a:t>
            </a:r>
            <a:endParaRPr lang="en-US" sz="2200" b="1" dirty="0">
              <a:cs typeface="Calibri"/>
            </a:endParaRPr>
          </a:p>
          <a:p>
            <a:r>
              <a:rPr lang="en-US" sz="2200" b="1" dirty="0"/>
              <a:t>There are several bands, musicians, fiddle players, </a:t>
            </a:r>
            <a:br>
              <a:rPr lang="en-US" sz="2200" b="1" dirty="0"/>
            </a:br>
            <a:r>
              <a:rPr lang="en-US" sz="2200" b="1" dirty="0"/>
              <a:t>and square dancers in or from St. Laurent. </a:t>
            </a:r>
            <a:endParaRPr lang="en-US" sz="2200" b="1" dirty="0">
              <a:cs typeface="Calibri"/>
            </a:endParaRPr>
          </a:p>
          <a:p>
            <a:r>
              <a:rPr lang="en-US" sz="2200" b="1" dirty="0"/>
              <a:t>St. Laurent School has a fiddle program. </a:t>
            </a:r>
            <a:endParaRPr lang="en-US" sz="2200" b="1" dirty="0">
              <a:cs typeface="Calibri"/>
            </a:endParaRPr>
          </a:p>
          <a:p>
            <a:r>
              <a:rPr lang="en-US" sz="2200" b="1" dirty="0"/>
              <a:t>Many people in St. Laurent sing, dance, and/or can play an instrument.  </a:t>
            </a:r>
            <a:r>
              <a:rPr lang="en-US" sz="2200" dirty="0">
                <a:solidFill>
                  <a:srgbClr val="00B0F0"/>
                </a:solidFill>
                <a:ea typeface="+mn-lt"/>
                <a:cs typeface="+mn-lt"/>
                <a:hlinkClick r:id="rId3"/>
              </a:rPr>
              <a:t>Travelling Truth Tour The Myth is Canada Metis Days St Laurent Manitoba – YouTube</a:t>
            </a:r>
            <a:r>
              <a:rPr lang="en-US" sz="2200" dirty="0">
                <a:solidFill>
                  <a:srgbClr val="00B0F0"/>
                </a:solidFill>
                <a:ea typeface="+mn-lt"/>
                <a:cs typeface="+mn-lt"/>
              </a:rPr>
              <a:t> (4:56 min)</a:t>
            </a:r>
          </a:p>
          <a:p>
            <a:pPr marL="0" indent="0">
              <a:buNone/>
            </a:pPr>
            <a:r>
              <a:rPr lang="en-CA" sz="2200" dirty="0">
                <a:hlinkClick r:id="rId4"/>
              </a:rPr>
              <a:t>APM Performance musicale de </a:t>
            </a:r>
            <a:r>
              <a:rPr lang="en-CA" sz="2200" dirty="0" err="1">
                <a:hlinkClick r:id="rId4"/>
              </a:rPr>
              <a:t>Coulée</a:t>
            </a:r>
            <a:r>
              <a:rPr lang="en-CA" sz="2200" dirty="0">
                <a:hlinkClick r:id="rId4"/>
              </a:rPr>
              <a:t>: Red River Jig (1:12 min)  - YouTube </a:t>
            </a:r>
            <a:endParaRPr lang="en-CA" sz="2200" dirty="0"/>
          </a:p>
          <a:p>
            <a:r>
              <a:rPr lang="en-US" sz="2200" b="1" dirty="0"/>
              <a:t>Do you like fiddle music? Would you ever want to learn how to play the fiddle?</a:t>
            </a:r>
            <a:endParaRPr lang="en-US" sz="2200" b="1" dirty="0">
              <a:cs typeface="Calibri"/>
            </a:endParaRPr>
          </a:p>
          <a:p>
            <a:r>
              <a:rPr lang="en-US" sz="2200" b="1" dirty="0"/>
              <a:t>Do you jig or square dance? Would you ever want to learn how to jig or square dance?</a:t>
            </a:r>
            <a:endParaRPr lang="en-US" sz="2200" b="1" dirty="0">
              <a:cs typeface="Calibri"/>
            </a:endParaRPr>
          </a:p>
          <a:p>
            <a:endParaRPr lang="en-US" sz="2200" b="1" dirty="0"/>
          </a:p>
          <a:p>
            <a:pPr marL="0" indent="0">
              <a:buNone/>
            </a:pPr>
            <a:endParaRPr lang="en-US" sz="2200" b="1" dirty="0"/>
          </a:p>
          <a:p>
            <a:endParaRPr lang="en-CA" sz="2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4602" y="325369"/>
            <a:ext cx="4365062" cy="3587972"/>
          </a:xfrm>
          <a:prstGeom prst="rect">
            <a:avLst/>
          </a:prstGeom>
        </p:spPr>
      </p:pic>
      <p:sp>
        <p:nvSpPr>
          <p:cNvPr id="10" name="TextBox 9"/>
          <p:cNvSpPr txBox="1"/>
          <p:nvPr/>
        </p:nvSpPr>
        <p:spPr>
          <a:xfrm>
            <a:off x="8790432" y="6588168"/>
            <a:ext cx="3474720" cy="253916"/>
          </a:xfrm>
          <a:prstGeom prst="rect">
            <a:avLst/>
          </a:prstGeom>
          <a:noFill/>
        </p:spPr>
        <p:txBody>
          <a:bodyPr wrap="square" rtlCol="0">
            <a:spAutoFit/>
          </a:bodyPr>
          <a:lstStyle/>
          <a:p>
            <a:pPr algn="ctr"/>
            <a:r>
              <a:rPr lang="en-US" sz="1050"/>
              <a:t>Photo used with permission from Crystal Millar Courchene</a:t>
            </a:r>
          </a:p>
        </p:txBody>
      </p:sp>
    </p:spTree>
    <p:extLst>
      <p:ext uri="{BB962C8B-B14F-4D97-AF65-F5344CB8AC3E}">
        <p14:creationId xmlns:p14="http://schemas.microsoft.com/office/powerpoint/2010/main" val="108678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87" y="3171636"/>
            <a:ext cx="5919385" cy="31200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359" y="975360"/>
            <a:ext cx="4733400" cy="4907280"/>
          </a:xfrm>
          <a:prstGeom prst="rect">
            <a:avLst/>
          </a:prstGeom>
        </p:spPr>
      </p:pic>
      <p:sp>
        <p:nvSpPr>
          <p:cNvPr id="9" name="TextBox 8"/>
          <p:cNvSpPr txBox="1"/>
          <p:nvPr/>
        </p:nvSpPr>
        <p:spPr>
          <a:xfrm>
            <a:off x="1562099" y="6363827"/>
            <a:ext cx="3474720" cy="415498"/>
          </a:xfrm>
          <a:prstGeom prst="rect">
            <a:avLst/>
          </a:prstGeom>
          <a:noFill/>
        </p:spPr>
        <p:txBody>
          <a:bodyPr wrap="square" rtlCol="0">
            <a:spAutoFit/>
          </a:bodyPr>
          <a:lstStyle/>
          <a:p>
            <a:pPr algn="ctr"/>
            <a:r>
              <a:rPr lang="en-US" sz="1050" dirty="0"/>
              <a:t>Photo used with permission from the </a:t>
            </a:r>
            <a:r>
              <a:rPr lang="en-US" sz="1050" dirty="0" err="1"/>
              <a:t>L’il</a:t>
            </a:r>
            <a:r>
              <a:rPr lang="en-US" sz="1050" dirty="0"/>
              <a:t> Bitty Steppers Instructor/Leader Brittany </a:t>
            </a:r>
            <a:r>
              <a:rPr lang="en-US" sz="1050" dirty="0" err="1"/>
              <a:t>Ducharme</a:t>
            </a:r>
            <a:endParaRPr lang="en-US" sz="1050" dirty="0"/>
          </a:p>
        </p:txBody>
      </p:sp>
      <p:sp>
        <p:nvSpPr>
          <p:cNvPr id="4" name="TextBox 3"/>
          <p:cNvSpPr txBox="1"/>
          <p:nvPr/>
        </p:nvSpPr>
        <p:spPr>
          <a:xfrm>
            <a:off x="461687" y="238918"/>
            <a:ext cx="5919385" cy="2677656"/>
          </a:xfrm>
          <a:prstGeom prst="rect">
            <a:avLst/>
          </a:prstGeom>
          <a:noFill/>
        </p:spPr>
        <p:txBody>
          <a:bodyPr wrap="square" rtlCol="0">
            <a:spAutoFit/>
          </a:bodyPr>
          <a:lstStyle/>
          <a:p>
            <a:pPr algn="ctr"/>
            <a:r>
              <a:rPr lang="en-US" sz="2400" dirty="0"/>
              <a:t>There are some very talented square dancers and fiddle players in St. Laurent! </a:t>
            </a:r>
            <a:br>
              <a:rPr lang="en-US" sz="2400" dirty="0"/>
            </a:br>
            <a:r>
              <a:rPr lang="en-US" sz="2400" dirty="0"/>
              <a:t>It takes a lot of practice to get good. </a:t>
            </a:r>
          </a:p>
          <a:p>
            <a:pPr algn="ctr"/>
            <a:endParaRPr lang="en-US" sz="2400" dirty="0"/>
          </a:p>
          <a:p>
            <a:pPr algn="ctr"/>
            <a:r>
              <a:rPr lang="en-US" sz="2400" dirty="0"/>
              <a:t>The </a:t>
            </a:r>
            <a:r>
              <a:rPr lang="en-US" sz="2400" dirty="0" err="1"/>
              <a:t>L’il</a:t>
            </a:r>
            <a:r>
              <a:rPr lang="en-US" sz="2400" dirty="0"/>
              <a:t> Bitty Steppers are a Metis </a:t>
            </a:r>
            <a:br>
              <a:rPr lang="en-US" sz="2400" dirty="0"/>
            </a:br>
            <a:r>
              <a:rPr lang="en-US" sz="2400" dirty="0"/>
              <a:t>Square Dancing group in St. Laurent. </a:t>
            </a:r>
            <a:br>
              <a:rPr lang="en-US" sz="2400" dirty="0"/>
            </a:br>
            <a:r>
              <a:rPr lang="en-US" sz="2400" dirty="0"/>
              <a:t>They dance to the beat of the fiddle music. </a:t>
            </a:r>
          </a:p>
        </p:txBody>
      </p:sp>
      <p:sp>
        <p:nvSpPr>
          <p:cNvPr id="11" name="TextBox 10"/>
          <p:cNvSpPr txBox="1"/>
          <p:nvPr/>
        </p:nvSpPr>
        <p:spPr>
          <a:xfrm>
            <a:off x="7586472" y="5882640"/>
            <a:ext cx="3474720" cy="253916"/>
          </a:xfrm>
          <a:prstGeom prst="rect">
            <a:avLst/>
          </a:prstGeom>
          <a:noFill/>
        </p:spPr>
        <p:txBody>
          <a:bodyPr wrap="square" rtlCol="0">
            <a:spAutoFit/>
          </a:bodyPr>
          <a:lstStyle/>
          <a:p>
            <a:pPr algn="ctr"/>
            <a:r>
              <a:rPr lang="en-US" sz="1050"/>
              <a:t>Photo used with permission from Crystal Millar Courchene</a:t>
            </a:r>
          </a:p>
        </p:txBody>
      </p:sp>
    </p:spTree>
    <p:extLst>
      <p:ext uri="{BB962C8B-B14F-4D97-AF65-F5344CB8AC3E}">
        <p14:creationId xmlns:p14="http://schemas.microsoft.com/office/powerpoint/2010/main" val="130070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998" y="292608"/>
            <a:ext cx="4663440" cy="62179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 y="1091184"/>
            <a:ext cx="6729984" cy="5047488"/>
          </a:xfrm>
          <a:prstGeom prst="rect">
            <a:avLst/>
          </a:prstGeom>
        </p:spPr>
      </p:pic>
      <p:sp>
        <p:nvSpPr>
          <p:cNvPr id="9" name="TextBox 8"/>
          <p:cNvSpPr txBox="1"/>
          <p:nvPr/>
        </p:nvSpPr>
        <p:spPr>
          <a:xfrm>
            <a:off x="649139" y="129608"/>
            <a:ext cx="5919385" cy="830997"/>
          </a:xfrm>
          <a:prstGeom prst="rect">
            <a:avLst/>
          </a:prstGeom>
          <a:noFill/>
        </p:spPr>
        <p:txBody>
          <a:bodyPr wrap="square" rtlCol="0">
            <a:spAutoFit/>
          </a:bodyPr>
          <a:lstStyle/>
          <a:p>
            <a:pPr algn="ctr"/>
            <a:r>
              <a:rPr lang="en-US" sz="2400" i="1"/>
              <a:t>If you can’t dance, you fiddle. If you can’t fiddle you dance. Some do both!</a:t>
            </a:r>
          </a:p>
        </p:txBody>
      </p:sp>
      <p:sp>
        <p:nvSpPr>
          <p:cNvPr id="10" name="TextBox 9">
            <a:extLst>
              <a:ext uri="{FF2B5EF4-FFF2-40B4-BE49-F238E27FC236}">
                <a16:creationId xmlns:a16="http://schemas.microsoft.com/office/drawing/2014/main" id="{819AC037-2636-40D5-9EA0-A65699549246}"/>
              </a:ext>
            </a:extLst>
          </p:cNvPr>
          <p:cNvSpPr txBox="1"/>
          <p:nvPr/>
        </p:nvSpPr>
        <p:spPr>
          <a:xfrm rot="20818637">
            <a:off x="8228838" y="5410200"/>
            <a:ext cx="2651760" cy="369332"/>
          </a:xfrm>
          <a:prstGeom prst="rect">
            <a:avLst/>
          </a:prstGeom>
          <a:solidFill>
            <a:schemeClr val="bg1"/>
          </a:solidFill>
        </p:spPr>
        <p:txBody>
          <a:bodyPr wrap="square" rtlCol="0">
            <a:spAutoFit/>
          </a:bodyPr>
          <a:lstStyle/>
          <a:p>
            <a:pPr algn="ctr"/>
            <a:r>
              <a:rPr lang="en-US" dirty="0"/>
              <a:t>Square Dancing in action!</a:t>
            </a:r>
          </a:p>
        </p:txBody>
      </p:sp>
      <p:sp>
        <p:nvSpPr>
          <p:cNvPr id="6" name="TextBox 5"/>
          <p:cNvSpPr txBox="1"/>
          <p:nvPr/>
        </p:nvSpPr>
        <p:spPr>
          <a:xfrm>
            <a:off x="1871471" y="6269251"/>
            <a:ext cx="3474720" cy="415498"/>
          </a:xfrm>
          <a:prstGeom prst="rect">
            <a:avLst/>
          </a:prstGeom>
          <a:noFill/>
        </p:spPr>
        <p:txBody>
          <a:bodyPr wrap="square" rtlCol="0">
            <a:spAutoFit/>
          </a:bodyPr>
          <a:lstStyle/>
          <a:p>
            <a:pPr algn="ctr"/>
            <a:r>
              <a:rPr lang="en-US" sz="1050" dirty="0"/>
              <a:t>Photo used with permission from the </a:t>
            </a:r>
            <a:r>
              <a:rPr lang="en-US" sz="1050" dirty="0" err="1"/>
              <a:t>L’il</a:t>
            </a:r>
            <a:r>
              <a:rPr lang="en-US" sz="1050" dirty="0"/>
              <a:t> Bitty Steppers Instructor/Leader Brittany </a:t>
            </a:r>
            <a:r>
              <a:rPr lang="en-US" sz="1050" dirty="0" err="1"/>
              <a:t>Ducharme</a:t>
            </a:r>
            <a:endParaRPr lang="en-US" sz="1050" dirty="0"/>
          </a:p>
        </p:txBody>
      </p:sp>
    </p:spTree>
    <p:extLst>
      <p:ext uri="{BB962C8B-B14F-4D97-AF65-F5344CB8AC3E}">
        <p14:creationId xmlns:p14="http://schemas.microsoft.com/office/powerpoint/2010/main" val="90051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4237-F1C2-43D1-B23F-1E889689D297}"/>
              </a:ext>
            </a:extLst>
          </p:cNvPr>
          <p:cNvSpPr>
            <a:spLocks noGrp="1"/>
          </p:cNvSpPr>
          <p:nvPr>
            <p:ph type="title"/>
          </p:nvPr>
        </p:nvSpPr>
        <p:spPr>
          <a:xfrm>
            <a:off x="4433282" y="369403"/>
            <a:ext cx="7600674" cy="1063344"/>
          </a:xfrm>
        </p:spPr>
        <p:txBody>
          <a:bodyPr>
            <a:normAutofit fontScale="90000"/>
          </a:bodyPr>
          <a:lstStyle/>
          <a:p>
            <a:pPr algn="r"/>
            <a:r>
              <a:rPr lang="en-US" sz="6000">
                <a:cs typeface="Calibri Light"/>
              </a:rPr>
              <a:t/>
            </a:r>
            <a:br>
              <a:rPr lang="en-US" sz="6000">
                <a:cs typeface="Calibri Light"/>
              </a:rPr>
            </a:br>
            <a:r>
              <a:rPr lang="en-US" sz="6000">
                <a:cs typeface="Calibri Light"/>
              </a:rPr>
              <a:t>St. Laurent Celebrations</a:t>
            </a:r>
            <a:r>
              <a:rPr lang="en-US" sz="3400">
                <a:cs typeface="Calibri Light"/>
              </a:rPr>
              <a:t/>
            </a:r>
            <a:br>
              <a:rPr lang="en-US" sz="3400">
                <a:cs typeface="Calibri Light"/>
              </a:rPr>
            </a:br>
            <a:endParaRPr lang="en-US" sz="3400"/>
          </a:p>
        </p:txBody>
      </p:sp>
      <p:sp>
        <p:nvSpPr>
          <p:cNvPr id="40" name="Freeform: Shape 39">
            <a:extLst>
              <a:ext uri="{FF2B5EF4-FFF2-40B4-BE49-F238E27FC236}">
                <a16:creationId xmlns:a16="http://schemas.microsoft.com/office/drawing/2014/main" id="{2EEE8F11-3582-44B7-9869-F2D26D7DD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2141F1CC-6A53-4BCF-9127-AABB52E249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561B2B49-7142-4CA8-A929-4671548E6A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C79B32-54C8-4B37-A6B8-7E5567E10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8532" y="2661260"/>
            <a:ext cx="269010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1" name="Picture 10" descr="A picture containing grass, outdoor, car, truck&#10;&#10;Description automatically generated">
            <a:extLst>
              <a:ext uri="{FF2B5EF4-FFF2-40B4-BE49-F238E27FC236}">
                <a16:creationId xmlns:a16="http://schemas.microsoft.com/office/drawing/2014/main" id="{3323F983-2CAE-4025-AA27-DDA5D21DAE6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7138" r="12769"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8" name="Picture 17">
            <a:extLst>
              <a:ext uri="{FF2B5EF4-FFF2-40B4-BE49-F238E27FC236}">
                <a16:creationId xmlns:a16="http://schemas.microsoft.com/office/drawing/2014/main" id="{40F2BD50-839A-4604-A156-46766EBB3F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5" y="4249483"/>
            <a:ext cx="3155071" cy="2366303"/>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id="{E0B7D766-4465-4DC5-BE31-4AD2772C4C84}"/>
              </a:ext>
            </a:extLst>
          </p:cNvPr>
          <p:cNvSpPr>
            <a:spLocks noGrp="1"/>
          </p:cNvSpPr>
          <p:nvPr>
            <p:ph idx="1"/>
          </p:nvPr>
        </p:nvSpPr>
        <p:spPr>
          <a:xfrm>
            <a:off x="6677226" y="1882066"/>
            <a:ext cx="5356729" cy="4702109"/>
          </a:xfrm>
        </p:spPr>
        <p:txBody>
          <a:bodyPr vert="horz" lIns="91440" tIns="45720" rIns="91440" bIns="45720" rtlCol="0" anchor="t">
            <a:normAutofit lnSpcReduction="10000"/>
          </a:bodyPr>
          <a:lstStyle/>
          <a:p>
            <a:pPr>
              <a:buFont typeface="Wingdings" panose="05000000000000000000" pitchFamily="2" charset="2"/>
              <a:buChar char="v"/>
            </a:pPr>
            <a:r>
              <a:rPr lang="en-US" sz="1700" dirty="0"/>
              <a:t>St. Laurent high-lights Metis culture each year at the:</a:t>
            </a:r>
          </a:p>
          <a:p>
            <a:pPr lvl="1">
              <a:buFont typeface="Wingdings" panose="05000000000000000000" pitchFamily="2" charset="2"/>
              <a:buChar char="v"/>
            </a:pPr>
            <a:r>
              <a:rPr lang="en-US" sz="1400" dirty="0">
                <a:ea typeface="+mn-lt"/>
                <a:cs typeface="+mn-lt"/>
              </a:rPr>
              <a:t>Manipogo – Winter Festival in March celebrates the end of the ice fishing season. Manipogo is the name of the serpent-like monster that lives in Lake Manitoba.</a:t>
            </a:r>
          </a:p>
          <a:p>
            <a:pPr lvl="1">
              <a:buFont typeface="Wingdings" panose="05000000000000000000" pitchFamily="2" charset="2"/>
              <a:buChar char="v"/>
            </a:pPr>
            <a:r>
              <a:rPr lang="en-US" sz="1400" dirty="0">
                <a:ea typeface="+mn-lt"/>
                <a:cs typeface="+mn-lt"/>
              </a:rPr>
              <a:t>Oak Point Music Festival in June features musical performances and mud bogging.</a:t>
            </a:r>
          </a:p>
          <a:p>
            <a:pPr lvl="1">
              <a:buFont typeface="Wingdings" panose="05000000000000000000" pitchFamily="2" charset="2"/>
              <a:buChar char="v"/>
            </a:pPr>
            <a:r>
              <a:rPr lang="en-US" sz="1400" dirty="0">
                <a:ea typeface="+mn-lt"/>
                <a:cs typeface="+mn-lt"/>
              </a:rPr>
              <a:t>Metis Days Celebration on August long weekend includes music, dancing, mud-bogging, and a slow pitch tournament.</a:t>
            </a:r>
          </a:p>
          <a:p>
            <a:pPr>
              <a:buFont typeface="Wingdings" panose="05000000000000000000" pitchFamily="2" charset="2"/>
              <a:buChar char="v"/>
            </a:pPr>
            <a:r>
              <a:rPr lang="en-US" sz="1700" dirty="0">
                <a:ea typeface="+mn-lt"/>
                <a:cs typeface="+mn-lt"/>
              </a:rPr>
              <a:t>Former Lt. Gov. </a:t>
            </a:r>
            <a:r>
              <a:rPr lang="en-US" sz="1700" dirty="0" err="1">
                <a:ea typeface="+mn-lt"/>
                <a:cs typeface="+mn-lt"/>
              </a:rPr>
              <a:t>Yvon</a:t>
            </a:r>
            <a:r>
              <a:rPr lang="en-US" sz="1700" dirty="0">
                <a:ea typeface="+mn-lt"/>
                <a:cs typeface="+mn-lt"/>
              </a:rPr>
              <a:t> Dumont often attends the celebrations as a participant and/or Master of Ceremonies.</a:t>
            </a:r>
          </a:p>
          <a:p>
            <a:pPr>
              <a:buFont typeface="Wingdings" panose="05000000000000000000" pitchFamily="2" charset="2"/>
              <a:buChar char="v"/>
            </a:pPr>
            <a:r>
              <a:rPr lang="en-US" sz="1800" dirty="0">
                <a:ea typeface="+mn-lt"/>
                <a:cs typeface="+mn-lt"/>
              </a:rPr>
              <a:t>Watch the following videos to see some of the festival fun:</a:t>
            </a:r>
          </a:p>
          <a:p>
            <a:pPr lvl="1">
              <a:buFont typeface="Wingdings" panose="05000000000000000000" pitchFamily="2" charset="2"/>
              <a:buChar char="v"/>
            </a:pPr>
            <a:r>
              <a:rPr lang="en-US" sz="1400" dirty="0">
                <a:solidFill>
                  <a:srgbClr val="00B0F0"/>
                </a:solidFill>
                <a:hlinkClick r:id="rId7">
                  <a:extLst>
                    <a:ext uri="{A12FA001-AC4F-418D-AE19-62706E023703}">
                      <ahyp:hlinkClr xmlns="" xmlns:ahyp="http://schemas.microsoft.com/office/drawing/2018/hyperlinkcolor" val="tx"/>
                    </a:ext>
                  </a:extLst>
                </a:hlinkClick>
              </a:rPr>
              <a:t>St. Laurent Metis Days!!! – YouTube</a:t>
            </a:r>
            <a:r>
              <a:rPr lang="en-US" sz="1400" dirty="0">
                <a:solidFill>
                  <a:srgbClr val="00B0F0"/>
                </a:solidFill>
              </a:rPr>
              <a:t> (0:58 min)</a:t>
            </a:r>
            <a:endParaRPr lang="en-US" sz="1400" dirty="0">
              <a:solidFill>
                <a:srgbClr val="00B0F0"/>
              </a:solidFill>
              <a:cs typeface="Calibri"/>
            </a:endParaRPr>
          </a:p>
          <a:p>
            <a:pPr lvl="1">
              <a:buFont typeface="Wingdings" panose="05000000000000000000" pitchFamily="2" charset="2"/>
              <a:buChar char="v"/>
            </a:pPr>
            <a:r>
              <a:rPr lang="en-CA" sz="1400" dirty="0">
                <a:solidFill>
                  <a:srgbClr val="00B0F0"/>
                </a:solidFill>
                <a:hlinkClick r:id="rId8">
                  <a:extLst>
                    <a:ext uri="{A12FA001-AC4F-418D-AE19-62706E023703}">
                      <ahyp:hlinkClr xmlns="" xmlns:ahyp="http://schemas.microsoft.com/office/drawing/2018/hyperlinkcolor" val="tx"/>
                    </a:ext>
                  </a:extLst>
                </a:hlinkClick>
              </a:rPr>
              <a:t>The </a:t>
            </a:r>
            <a:r>
              <a:rPr lang="en-CA" sz="1400" dirty="0" err="1">
                <a:solidFill>
                  <a:srgbClr val="00B0F0"/>
                </a:solidFill>
                <a:hlinkClick r:id="rId8">
                  <a:extLst>
                    <a:ext uri="{A12FA001-AC4F-418D-AE19-62706E023703}">
                      <ahyp:hlinkClr xmlns="" xmlns:ahyp="http://schemas.microsoft.com/office/drawing/2018/hyperlinkcolor" val="tx"/>
                    </a:ext>
                  </a:extLst>
                </a:hlinkClick>
              </a:rPr>
              <a:t>Gaudry</a:t>
            </a:r>
            <a:r>
              <a:rPr lang="en-CA" sz="1400" dirty="0">
                <a:solidFill>
                  <a:srgbClr val="00B0F0"/>
                </a:solidFill>
                <a:hlinkClick r:id="rId8">
                  <a:extLst>
                    <a:ext uri="{A12FA001-AC4F-418D-AE19-62706E023703}">
                      <ahyp:hlinkClr xmlns="" xmlns:ahyp="http://schemas.microsoft.com/office/drawing/2018/hyperlinkcolor" val="tx"/>
                    </a:ext>
                  </a:extLst>
                </a:hlinkClick>
              </a:rPr>
              <a:t> Boys – YouTube</a:t>
            </a:r>
            <a:r>
              <a:rPr lang="en-CA" sz="1400" dirty="0">
                <a:solidFill>
                  <a:srgbClr val="00B0F0"/>
                </a:solidFill>
              </a:rPr>
              <a:t> (3:29 min)</a:t>
            </a:r>
            <a:endParaRPr lang="en-CA" sz="1400" dirty="0">
              <a:solidFill>
                <a:srgbClr val="00B0F0"/>
              </a:solidFill>
              <a:cs typeface="Calibri"/>
            </a:endParaRPr>
          </a:p>
          <a:p>
            <a:pPr lvl="1">
              <a:buFont typeface="Wingdings" panose="05000000000000000000" pitchFamily="2" charset="2"/>
              <a:buChar char="v"/>
            </a:pPr>
            <a:r>
              <a:rPr lang="en-US" sz="1400" dirty="0">
                <a:solidFill>
                  <a:srgbClr val="00B0F0"/>
                </a:solidFill>
                <a:hlinkClick r:id="rId9">
                  <a:extLst>
                    <a:ext uri="{A12FA001-AC4F-418D-AE19-62706E023703}">
                      <ahyp:hlinkClr xmlns="" xmlns:ahyp="http://schemas.microsoft.com/office/drawing/2018/hyperlinkcolor" val="tx"/>
                    </a:ext>
                  </a:extLst>
                </a:hlinkClick>
              </a:rPr>
              <a:t>Mud Bogging! St. Laurent, Manitoba - Metis Days –YouTube</a:t>
            </a:r>
            <a:r>
              <a:rPr lang="en-US" sz="1400" dirty="0">
                <a:solidFill>
                  <a:srgbClr val="00B0F0"/>
                </a:solidFill>
              </a:rPr>
              <a:t> (5:28 min)</a:t>
            </a:r>
            <a:endParaRPr lang="en-US" sz="1400" dirty="0">
              <a:solidFill>
                <a:srgbClr val="00B0F0"/>
              </a:solidFill>
              <a:cs typeface="Calibri"/>
            </a:endParaRPr>
          </a:p>
          <a:p>
            <a:pPr lvl="1">
              <a:buFont typeface="Wingdings" panose="05000000000000000000" pitchFamily="2" charset="2"/>
              <a:buChar char="v"/>
            </a:pPr>
            <a:endParaRPr lang="en-US" sz="1400" dirty="0">
              <a:solidFill>
                <a:srgbClr val="00B0F0"/>
              </a:solidFill>
            </a:endParaRPr>
          </a:p>
          <a:p>
            <a:pPr>
              <a:buFont typeface="Wingdings" panose="05000000000000000000" pitchFamily="2" charset="2"/>
              <a:buChar char="v"/>
            </a:pPr>
            <a:r>
              <a:rPr lang="en-US" sz="1700" dirty="0">
                <a:ea typeface="+mn-lt"/>
                <a:cs typeface="+mn-lt"/>
              </a:rPr>
              <a:t>Create a brochure or pamphlet advertising one of the St. Laurent celebrations.</a:t>
            </a:r>
          </a:p>
          <a:p>
            <a:pPr marL="0" indent="0">
              <a:buNone/>
            </a:pPr>
            <a:endParaRPr lang="en-US" sz="1700" dirty="0">
              <a:ea typeface="+mn-lt"/>
              <a:cs typeface="+mn-lt"/>
            </a:endParaRPr>
          </a:p>
        </p:txBody>
      </p:sp>
      <p:sp>
        <p:nvSpPr>
          <p:cNvPr id="20" name="TextBox 19">
            <a:extLst>
              <a:ext uri="{FF2B5EF4-FFF2-40B4-BE49-F238E27FC236}">
                <a16:creationId xmlns:a16="http://schemas.microsoft.com/office/drawing/2014/main" id="{2C28BD80-348F-49F1-9FFD-EA8E42400734}"/>
              </a:ext>
            </a:extLst>
          </p:cNvPr>
          <p:cNvSpPr txBox="1"/>
          <p:nvPr/>
        </p:nvSpPr>
        <p:spPr>
          <a:xfrm>
            <a:off x="1" y="7748"/>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10" tooltip="https://en.wikipedia.org/wiki/Scottish_fiddling">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1" tooltip="https://creativecommons.org/licenses/by-sa/3.0/">
                  <a:extLst>
                    <a:ext uri="{A12FA001-AC4F-418D-AE19-62706E023703}">
                      <ahyp:hlinkClr xmlns="" xmlns:ahyp="http://schemas.microsoft.com/office/drawing/2018/hyperlinkcolor" val="tx"/>
                    </a:ext>
                  </a:extLst>
                </a:hlinkClick>
              </a:rPr>
              <a:t>CC BY-SA</a:t>
            </a:r>
            <a:endParaRPr lang="en-CA" sz="700">
              <a:solidFill>
                <a:srgbClr val="FFFFFF"/>
              </a:solidFill>
            </a:endParaRPr>
          </a:p>
        </p:txBody>
      </p:sp>
      <p:sp>
        <p:nvSpPr>
          <p:cNvPr id="21" name="Wave 20">
            <a:extLst>
              <a:ext uri="{FF2B5EF4-FFF2-40B4-BE49-F238E27FC236}">
                <a16:creationId xmlns:a16="http://schemas.microsoft.com/office/drawing/2014/main" id="{9BC140E2-CAAE-4CEF-B172-D5BC626C4142}"/>
              </a:ext>
            </a:extLst>
          </p:cNvPr>
          <p:cNvSpPr/>
          <p:nvPr/>
        </p:nvSpPr>
        <p:spPr>
          <a:xfrm>
            <a:off x="6646623" y="1519215"/>
            <a:ext cx="4953052" cy="200056"/>
          </a:xfrm>
          <a:prstGeom prst="wave">
            <a:avLst>
              <a:gd name="adj1" fmla="val 12500"/>
              <a:gd name="adj2" fmla="val 13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155000" y="6442501"/>
            <a:ext cx="3474720" cy="415498"/>
          </a:xfrm>
          <a:prstGeom prst="rect">
            <a:avLst/>
          </a:prstGeom>
          <a:noFill/>
        </p:spPr>
        <p:txBody>
          <a:bodyPr wrap="square" rtlCol="0">
            <a:spAutoFit/>
          </a:bodyPr>
          <a:lstStyle/>
          <a:p>
            <a:pPr algn="ctr"/>
            <a:r>
              <a:rPr lang="en-US" sz="1050"/>
              <a:t>Photos used with permission from the </a:t>
            </a:r>
            <a:r>
              <a:rPr lang="en-US" sz="1050" err="1"/>
              <a:t>L’il</a:t>
            </a:r>
            <a:r>
              <a:rPr lang="en-US" sz="1050"/>
              <a:t> Bitty Steppers Instructor/Leader Brittany </a:t>
            </a:r>
            <a:r>
              <a:rPr lang="en-US" sz="1050" err="1"/>
              <a:t>Ducharme</a:t>
            </a:r>
            <a:endParaRPr lang="en-US" sz="1050"/>
          </a:p>
        </p:txBody>
      </p:sp>
      <p:sp>
        <p:nvSpPr>
          <p:cNvPr id="15" name="TextBox 14"/>
          <p:cNvSpPr txBox="1"/>
          <p:nvPr/>
        </p:nvSpPr>
        <p:spPr>
          <a:xfrm>
            <a:off x="3967973" y="5571615"/>
            <a:ext cx="2114180" cy="415498"/>
          </a:xfrm>
          <a:prstGeom prst="rect">
            <a:avLst/>
          </a:prstGeom>
          <a:noFill/>
        </p:spPr>
        <p:txBody>
          <a:bodyPr wrap="square" rtlCol="0">
            <a:spAutoFit/>
          </a:bodyPr>
          <a:lstStyle/>
          <a:p>
            <a:pPr algn="ctr"/>
            <a:r>
              <a:rPr lang="en-US" sz="1050"/>
              <a:t>Photo used with permission from Crystal Millar Courchene</a:t>
            </a:r>
          </a:p>
        </p:txBody>
      </p:sp>
    </p:spTree>
    <p:extLst>
      <p:ext uri="{BB962C8B-B14F-4D97-AF65-F5344CB8AC3E}">
        <p14:creationId xmlns:p14="http://schemas.microsoft.com/office/powerpoint/2010/main" val="36686054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4237-F1C2-43D1-B23F-1E889689D297}"/>
              </a:ext>
            </a:extLst>
          </p:cNvPr>
          <p:cNvSpPr>
            <a:spLocks noGrp="1"/>
          </p:cNvSpPr>
          <p:nvPr>
            <p:ph type="title" idx="4294967295"/>
          </p:nvPr>
        </p:nvSpPr>
        <p:spPr>
          <a:xfrm>
            <a:off x="5657088" y="369888"/>
            <a:ext cx="6534912" cy="1063625"/>
          </a:xfrm>
        </p:spPr>
        <p:txBody>
          <a:bodyPr>
            <a:normAutofit fontScale="90000"/>
          </a:bodyPr>
          <a:lstStyle/>
          <a:p>
            <a:pPr algn="ctr"/>
            <a:r>
              <a:rPr lang="en-US" sz="6000">
                <a:cs typeface="Calibri Light"/>
              </a:rPr>
              <a:t/>
            </a:r>
            <a:br>
              <a:rPr lang="en-US" sz="6000">
                <a:cs typeface="Calibri Light"/>
              </a:rPr>
            </a:br>
            <a:r>
              <a:rPr lang="en-US" sz="6000">
                <a:cs typeface="Calibri Light"/>
              </a:rPr>
              <a:t>Metis Days</a:t>
            </a:r>
            <a:r>
              <a:rPr lang="en-US" sz="3400">
                <a:cs typeface="Calibri Light"/>
              </a:rPr>
              <a:t/>
            </a:r>
            <a:br>
              <a:rPr lang="en-US" sz="3400">
                <a:cs typeface="Calibri Light"/>
              </a:rPr>
            </a:br>
            <a:endParaRPr lang="en-US" sz="3400"/>
          </a:p>
        </p:txBody>
      </p:sp>
      <p:sp>
        <p:nvSpPr>
          <p:cNvPr id="3" name="Content Placeholder 2">
            <a:extLst>
              <a:ext uri="{FF2B5EF4-FFF2-40B4-BE49-F238E27FC236}">
                <a16:creationId xmlns:a16="http://schemas.microsoft.com/office/drawing/2014/main" id="{E0B7D766-4465-4DC5-BE31-4AD2772C4C84}"/>
              </a:ext>
            </a:extLst>
          </p:cNvPr>
          <p:cNvSpPr>
            <a:spLocks noGrp="1"/>
          </p:cNvSpPr>
          <p:nvPr>
            <p:ph idx="4294967295"/>
          </p:nvPr>
        </p:nvSpPr>
        <p:spPr>
          <a:xfrm>
            <a:off x="7121119" y="1950207"/>
            <a:ext cx="4004059" cy="4352203"/>
          </a:xfrm>
        </p:spPr>
        <p:txBody>
          <a:bodyPr vert="horz" lIns="91440" tIns="45720" rIns="91440" bIns="45720" rtlCol="0" anchor="t">
            <a:normAutofit fontScale="92500" lnSpcReduction="10000"/>
          </a:bodyPr>
          <a:lstStyle/>
          <a:p>
            <a:pPr marL="0" indent="0">
              <a:buNone/>
            </a:pPr>
            <a:r>
              <a:rPr lang="en-US" dirty="0">
                <a:ea typeface="+mn-lt"/>
                <a:cs typeface="+mn-lt"/>
              </a:rPr>
              <a:t>Here is a program of the St. Laurent Metis Days from the late 1980s.</a:t>
            </a:r>
          </a:p>
          <a:p>
            <a:pPr marL="0" indent="0">
              <a:buNone/>
            </a:pPr>
            <a:endParaRPr lang="en-US" dirty="0">
              <a:ea typeface="+mn-lt"/>
              <a:cs typeface="+mn-lt"/>
            </a:endParaRPr>
          </a:p>
          <a:p>
            <a:pPr marL="0" indent="0">
              <a:buNone/>
            </a:pPr>
            <a:r>
              <a:rPr lang="en-US" dirty="0">
                <a:ea typeface="+mn-lt"/>
                <a:cs typeface="+mn-lt"/>
              </a:rPr>
              <a:t>What do you see on this program?</a:t>
            </a:r>
          </a:p>
          <a:p>
            <a:pPr marL="0" indent="0">
              <a:buNone/>
            </a:pPr>
            <a:r>
              <a:rPr lang="en-US" dirty="0">
                <a:ea typeface="+mn-lt"/>
                <a:cs typeface="+mn-lt"/>
              </a:rPr>
              <a:t>Which events would you want to attend? </a:t>
            </a:r>
          </a:p>
          <a:p>
            <a:pPr marL="0" indent="0">
              <a:buNone/>
            </a:pPr>
            <a:r>
              <a:rPr lang="en-US" dirty="0">
                <a:ea typeface="+mn-lt"/>
                <a:cs typeface="+mn-lt"/>
              </a:rPr>
              <a:t>How is this event similar and different to events that you’ve attended?</a:t>
            </a:r>
          </a:p>
          <a:p>
            <a:pPr marL="0" indent="0">
              <a:buNone/>
            </a:pPr>
            <a:endParaRPr lang="en-US" dirty="0">
              <a:ea typeface="+mn-lt"/>
              <a:cs typeface="+mn-lt"/>
            </a:endParaRPr>
          </a:p>
        </p:txBody>
      </p:sp>
      <p:sp>
        <p:nvSpPr>
          <p:cNvPr id="21" name="Wave 20">
            <a:extLst>
              <a:ext uri="{FF2B5EF4-FFF2-40B4-BE49-F238E27FC236}">
                <a16:creationId xmlns:a16="http://schemas.microsoft.com/office/drawing/2014/main" id="{9BC140E2-CAAE-4CEF-B172-D5BC626C4142}"/>
              </a:ext>
            </a:extLst>
          </p:cNvPr>
          <p:cNvSpPr/>
          <p:nvPr/>
        </p:nvSpPr>
        <p:spPr>
          <a:xfrm>
            <a:off x="6646623" y="1519215"/>
            <a:ext cx="4953052" cy="200056"/>
          </a:xfrm>
          <a:prstGeom prst="wave">
            <a:avLst>
              <a:gd name="adj1" fmla="val 12500"/>
              <a:gd name="adj2" fmla="val 13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9448800" y="6594359"/>
            <a:ext cx="2743200" cy="253916"/>
          </a:xfrm>
          <a:prstGeom prst="rect">
            <a:avLst/>
          </a:prstGeom>
          <a:noFill/>
        </p:spPr>
        <p:txBody>
          <a:bodyPr wrap="square" rtlCol="0">
            <a:spAutoFit/>
          </a:bodyPr>
          <a:lstStyle/>
          <a:p>
            <a:pPr algn="ctr"/>
            <a:r>
              <a:rPr lang="en-US" sz="1050"/>
              <a:t>Photo used with permission from Roland Bruce</a:t>
            </a:r>
          </a:p>
        </p:txBody>
      </p:sp>
      <p:pic>
        <p:nvPicPr>
          <p:cNvPr id="8" name="Picture 7"/>
          <p:cNvPicPr>
            <a:picLocks noChangeAspect="1"/>
          </p:cNvPicPr>
          <p:nvPr/>
        </p:nvPicPr>
        <p:blipFill>
          <a:blip r:embed="rId3"/>
          <a:stretch>
            <a:fillRect/>
          </a:stretch>
        </p:blipFill>
        <p:spPr>
          <a:xfrm>
            <a:off x="772668" y="-200"/>
            <a:ext cx="5257800" cy="6848475"/>
          </a:xfrm>
          <a:prstGeom prst="rect">
            <a:avLst/>
          </a:prstGeom>
        </p:spPr>
      </p:pic>
    </p:spTree>
    <p:extLst>
      <p:ext uri="{BB962C8B-B14F-4D97-AF65-F5344CB8AC3E}">
        <p14:creationId xmlns:p14="http://schemas.microsoft.com/office/powerpoint/2010/main" val="40811216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F7B4E-B03D-4F64-BE33-00D074458D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D4885D-E9E4-441B-A688-5DB9261FAB82}"/>
              </a:ext>
            </a:extLst>
          </p:cNvPr>
          <p:cNvPicPr>
            <a:picLocks noChangeAspect="1"/>
          </p:cNvPicPr>
          <p:nvPr/>
        </p:nvPicPr>
        <p:blipFill rotWithShape="1">
          <a:blip r:embed="rId3">
            <a:alphaModFix amt="40000"/>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t="5322" b="10408"/>
          <a:stretch/>
        </p:blipFill>
        <p:spPr>
          <a:xfrm>
            <a:off x="20" y="10"/>
            <a:ext cx="12191979" cy="6857990"/>
          </a:xfrm>
          <a:prstGeom prst="rect">
            <a:avLst/>
          </a:prstGeom>
        </p:spPr>
      </p:pic>
      <p:sp>
        <p:nvSpPr>
          <p:cNvPr id="2" name="Title 1">
            <a:extLst>
              <a:ext uri="{FF2B5EF4-FFF2-40B4-BE49-F238E27FC236}">
                <a16:creationId xmlns:a16="http://schemas.microsoft.com/office/drawing/2014/main" id="{11CF8FE3-E462-48F4-A01C-D830879EC2CC}"/>
              </a:ext>
            </a:extLst>
          </p:cNvPr>
          <p:cNvSpPr>
            <a:spLocks noGrp="1"/>
          </p:cNvSpPr>
          <p:nvPr>
            <p:ph type="title"/>
          </p:nvPr>
        </p:nvSpPr>
        <p:spPr>
          <a:xfrm>
            <a:off x="838200" y="365125"/>
            <a:ext cx="10515600" cy="1325563"/>
          </a:xfrm>
        </p:spPr>
        <p:txBody>
          <a:bodyPr>
            <a:normAutofit/>
          </a:bodyPr>
          <a:lstStyle/>
          <a:p>
            <a:r>
              <a:rPr lang="en-US" sz="3200">
                <a:solidFill>
                  <a:srgbClr val="FFFFFF"/>
                </a:solidFill>
              </a:rPr>
              <a:t>What does it mean to be Metis?</a:t>
            </a:r>
            <a:endParaRPr lang="en-CA" sz="3200">
              <a:solidFill>
                <a:srgbClr val="FFFFFF"/>
              </a:solidFill>
            </a:endParaRPr>
          </a:p>
        </p:txBody>
      </p:sp>
      <p:sp>
        <p:nvSpPr>
          <p:cNvPr id="13" name="sketchy line">
            <a:extLst>
              <a:ext uri="{FF2B5EF4-FFF2-40B4-BE49-F238E27FC236}">
                <a16:creationId xmlns:a16="http://schemas.microsoft.com/office/drawing/2014/main" id="{7E2BE7F7-CA89-4002-ACCE-A478AEA24F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29B8B0-A1C3-4275-AD1C-3B0E8E8F66E6}"/>
              </a:ext>
            </a:extLst>
          </p:cNvPr>
          <p:cNvSpPr>
            <a:spLocks noGrp="1"/>
          </p:cNvSpPr>
          <p:nvPr>
            <p:ph idx="1"/>
          </p:nvPr>
        </p:nvSpPr>
        <p:spPr>
          <a:xfrm>
            <a:off x="838200" y="2004446"/>
            <a:ext cx="6840984" cy="4488429"/>
          </a:xfrm>
        </p:spPr>
        <p:txBody>
          <a:bodyPr vert="horz" lIns="91440" tIns="45720" rIns="91440" bIns="45720" rtlCol="0" anchor="t">
            <a:normAutofit fontScale="92500"/>
          </a:bodyPr>
          <a:lstStyle/>
          <a:p>
            <a:pPr>
              <a:lnSpc>
                <a:spcPct val="120000"/>
              </a:lnSpc>
              <a:spcBef>
                <a:spcPts val="0"/>
              </a:spcBef>
              <a:buFont typeface="Wingdings" panose="05000000000000000000" pitchFamily="2" charset="2"/>
              <a:buChar char="v"/>
            </a:pPr>
            <a:r>
              <a:rPr lang="fr-FR" sz="1900" b="1" dirty="0">
                <a:solidFill>
                  <a:srgbClr val="FFFFFF"/>
                </a:solidFill>
                <a:hlinkClick r:id="rId5">
                  <a:extLst>
                    <a:ext uri="{A12FA001-AC4F-418D-AE19-62706E023703}">
                      <ahyp:hlinkClr xmlns="" xmlns:ahyp="http://schemas.microsoft.com/office/drawing/2018/hyperlinkcolor" val="tx"/>
                    </a:ext>
                  </a:extLst>
                </a:hlinkClick>
              </a:rPr>
              <a:t>Watch </a:t>
            </a:r>
            <a:r>
              <a:rPr lang="fr-FR" sz="1900" b="1" dirty="0" err="1">
                <a:solidFill>
                  <a:srgbClr val="FFFFFF"/>
                </a:solidFill>
                <a:hlinkClick r:id="rId5">
                  <a:extLst>
                    <a:ext uri="{A12FA001-AC4F-418D-AE19-62706E023703}">
                      <ahyp:hlinkClr xmlns="" xmlns:ahyp="http://schemas.microsoft.com/office/drawing/2018/hyperlinkcolor" val="tx"/>
                    </a:ext>
                  </a:extLst>
                </a:hlinkClick>
              </a:rPr>
              <a:t>this</a:t>
            </a:r>
            <a:r>
              <a:rPr lang="fr-FR" sz="1900" b="1" dirty="0">
                <a:solidFill>
                  <a:srgbClr val="FFFFFF"/>
                </a:solidFill>
                <a:hlinkClick r:id="rId5">
                  <a:extLst>
                    <a:ext uri="{A12FA001-AC4F-418D-AE19-62706E023703}">
                      <ahyp:hlinkClr xmlns="" xmlns:ahyp="http://schemas.microsoft.com/office/drawing/2018/hyperlinkcolor" val="tx"/>
                    </a:ext>
                  </a:extLst>
                </a:hlinkClick>
              </a:rPr>
              <a:t> </a:t>
            </a:r>
            <a:r>
              <a:rPr lang="fr-FR" sz="1900" b="1" dirty="0" err="1">
                <a:solidFill>
                  <a:srgbClr val="FFFFFF"/>
                </a:solidFill>
                <a:hlinkClick r:id="rId5">
                  <a:extLst>
                    <a:ext uri="{A12FA001-AC4F-418D-AE19-62706E023703}">
                      <ahyp:hlinkClr xmlns="" xmlns:ahyp="http://schemas.microsoft.com/office/drawing/2018/hyperlinkcolor" val="tx"/>
                    </a:ext>
                  </a:extLst>
                </a:hlinkClick>
              </a:rPr>
              <a:t>video</a:t>
            </a:r>
            <a:r>
              <a:rPr lang="fr-FR" sz="1900" b="1" dirty="0">
                <a:solidFill>
                  <a:srgbClr val="FFFFFF"/>
                </a:solidFill>
                <a:hlinkClick r:id="rId5">
                  <a:extLst>
                    <a:ext uri="{A12FA001-AC4F-418D-AE19-62706E023703}">
                      <ahyp:hlinkClr xmlns="" xmlns:ahyp="http://schemas.microsoft.com/office/drawing/2018/hyperlinkcolor" val="tx"/>
                    </a:ext>
                  </a:extLst>
                </a:hlinkClick>
              </a:rPr>
              <a:t> </a:t>
            </a:r>
            <a:r>
              <a:rPr lang="fr-FR" sz="1900" b="1" u="sng" dirty="0">
                <a:solidFill>
                  <a:srgbClr val="FFFFFF"/>
                </a:solidFill>
                <a:hlinkClick r:id="rId5">
                  <a:extLst>
                    <a:ext uri="{A12FA001-AC4F-418D-AE19-62706E023703}">
                      <ahyp:hlinkClr xmlns="" xmlns:ahyp="http://schemas.microsoft.com/office/drawing/2018/hyperlinkcolor" val="tx"/>
                    </a:ext>
                  </a:extLst>
                </a:hlinkClick>
              </a:rPr>
              <a:t>segment </a:t>
            </a:r>
            <a:r>
              <a:rPr lang="en-US" sz="1900" b="1" u="sng" dirty="0">
                <a:solidFill>
                  <a:srgbClr val="FFFFFF"/>
                </a:solidFill>
              </a:rPr>
              <a:t>(17:27-21:13): </a:t>
            </a:r>
          </a:p>
          <a:p>
            <a:pPr marL="0" indent="0">
              <a:lnSpc>
                <a:spcPct val="120000"/>
              </a:lnSpc>
              <a:spcBef>
                <a:spcPts val="0"/>
              </a:spcBef>
              <a:buNone/>
            </a:pPr>
            <a:r>
              <a:rPr lang="en-US" sz="1800" b="1" dirty="0">
                <a:solidFill>
                  <a:srgbClr val="00B0F0"/>
                </a:solidFill>
                <a:hlinkClick r:id="rId6">
                  <a:extLst>
                    <a:ext uri="{A12FA001-AC4F-418D-AE19-62706E023703}">
                      <ahyp:hlinkClr xmlns="" xmlns:ahyp="http://schemas.microsoft.com/office/drawing/2018/hyperlinkcolor" val="tx"/>
                    </a:ext>
                  </a:extLst>
                </a:hlinkClick>
              </a:rPr>
              <a:t>Every Child Matters: Reconciliation - Act Two – Rosie Darling – YouTube</a:t>
            </a:r>
            <a:endParaRPr lang="en-US" sz="1800" b="1" dirty="0">
              <a:solidFill>
                <a:srgbClr val="00B0F0"/>
              </a:solidFill>
            </a:endParaRPr>
          </a:p>
          <a:p>
            <a:pPr marL="0" indent="0">
              <a:buNone/>
            </a:pPr>
            <a:endParaRPr lang="en-US" sz="1900" b="1" dirty="0">
              <a:solidFill>
                <a:srgbClr val="FFFFFF"/>
              </a:solidFill>
              <a:ea typeface="+mn-lt"/>
              <a:cs typeface="+mn-lt"/>
            </a:endParaRPr>
          </a:p>
          <a:p>
            <a:pPr>
              <a:buFont typeface="Wingdings" panose="05000000000000000000" pitchFamily="2" charset="2"/>
              <a:buChar char="v"/>
            </a:pPr>
            <a:r>
              <a:rPr lang="en-CA" sz="1900" b="1" u="sng" dirty="0">
                <a:solidFill>
                  <a:srgbClr val="FFFFFF"/>
                </a:solidFill>
                <a:ea typeface="+mn-lt"/>
                <a:cs typeface="+mn-lt"/>
              </a:rPr>
              <a:t>Think about these words/phrases as you watch the video</a:t>
            </a:r>
            <a:r>
              <a:rPr lang="en-CA" sz="1900" b="1" dirty="0">
                <a:solidFill>
                  <a:srgbClr val="FFFFFF"/>
                </a:solidFill>
                <a:ea typeface="+mn-lt"/>
                <a:cs typeface="+mn-lt"/>
              </a:rPr>
              <a:t>:</a:t>
            </a:r>
          </a:p>
          <a:p>
            <a:pPr marL="0" indent="0">
              <a:buNone/>
            </a:pPr>
            <a:r>
              <a:rPr lang="en-CA" sz="1900" b="1" dirty="0">
                <a:solidFill>
                  <a:srgbClr val="FFFFFF"/>
                </a:solidFill>
                <a:ea typeface="+mn-lt"/>
                <a:cs typeface="+mn-lt"/>
              </a:rPr>
              <a:t>	-</a:t>
            </a:r>
            <a:r>
              <a:rPr lang="en-CA" sz="1900" b="1" dirty="0">
                <a:solidFill>
                  <a:srgbClr val="FFFFFF"/>
                </a:solidFill>
                <a:highlight>
                  <a:srgbClr val="0000FF"/>
                </a:highlight>
                <a:ea typeface="+mn-lt"/>
                <a:cs typeface="+mn-lt"/>
              </a:rPr>
              <a:t>First Nations peoples </a:t>
            </a:r>
          </a:p>
          <a:p>
            <a:pPr marL="0" indent="0">
              <a:buNone/>
            </a:pPr>
            <a:r>
              <a:rPr lang="en-CA" sz="1900" b="1" dirty="0">
                <a:solidFill>
                  <a:srgbClr val="FFFFFF"/>
                </a:solidFill>
                <a:ea typeface="+mn-lt"/>
                <a:cs typeface="+mn-lt"/>
              </a:rPr>
              <a:t>	-voyageurs</a:t>
            </a:r>
            <a:endParaRPr lang="en-CA" dirty="0"/>
          </a:p>
          <a:p>
            <a:pPr marL="0" indent="0">
              <a:buNone/>
            </a:pPr>
            <a:r>
              <a:rPr lang="en-CA" sz="1900" b="1" dirty="0">
                <a:solidFill>
                  <a:srgbClr val="FFFFFF"/>
                </a:solidFill>
                <a:ea typeface="+mn-lt"/>
                <a:cs typeface="+mn-lt"/>
              </a:rPr>
              <a:t>	-prairies</a:t>
            </a:r>
          </a:p>
          <a:p>
            <a:pPr marL="0" indent="0">
              <a:buNone/>
            </a:pPr>
            <a:r>
              <a:rPr lang="en-CA" sz="1900" b="1" dirty="0">
                <a:solidFill>
                  <a:srgbClr val="FFFFFF"/>
                </a:solidFill>
                <a:ea typeface="+mn-lt"/>
                <a:cs typeface="+mn-lt"/>
              </a:rPr>
              <a:t>	-fur trade</a:t>
            </a:r>
          </a:p>
          <a:p>
            <a:pPr marL="0" indent="0">
              <a:buNone/>
            </a:pPr>
            <a:r>
              <a:rPr lang="en-CA" sz="1900" b="1" dirty="0">
                <a:solidFill>
                  <a:srgbClr val="FFFFFF"/>
                </a:solidFill>
                <a:ea typeface="+mn-lt"/>
                <a:cs typeface="+mn-lt"/>
              </a:rPr>
              <a:t>	-First Nations people helped the voyageurs</a:t>
            </a:r>
          </a:p>
          <a:p>
            <a:pPr marL="0" indent="0">
              <a:buNone/>
            </a:pPr>
            <a:r>
              <a:rPr lang="en-CA" sz="1900" b="1" dirty="0">
                <a:solidFill>
                  <a:srgbClr val="FFFFFF"/>
                </a:solidFill>
                <a:ea typeface="+mn-lt"/>
                <a:cs typeface="+mn-lt"/>
              </a:rPr>
              <a:t>	-marriage</a:t>
            </a:r>
          </a:p>
          <a:p>
            <a:pPr marL="0" indent="0">
              <a:buNone/>
            </a:pPr>
            <a:r>
              <a:rPr lang="en-CA" sz="1900" b="1" dirty="0">
                <a:solidFill>
                  <a:srgbClr val="FFFFFF"/>
                </a:solidFill>
                <a:ea typeface="+mn-lt"/>
                <a:cs typeface="+mn-lt"/>
              </a:rPr>
              <a:t>	-babies grew up with both mom &amp; dad’s cultures</a:t>
            </a:r>
          </a:p>
          <a:p>
            <a:pPr marL="0" indent="0">
              <a:buNone/>
            </a:pPr>
            <a:r>
              <a:rPr lang="en-CA" sz="1900" b="1" dirty="0">
                <a:solidFill>
                  <a:srgbClr val="FFFFFF"/>
                </a:solidFill>
                <a:ea typeface="+mn-lt"/>
                <a:cs typeface="+mn-lt"/>
              </a:rPr>
              <a:t>	-first generation Metis</a:t>
            </a:r>
          </a:p>
          <a:p>
            <a:pPr marL="0" indent="0">
              <a:buNone/>
            </a:pPr>
            <a:endParaRPr lang="en-CA" sz="900" u="sng" dirty="0">
              <a:solidFill>
                <a:srgbClr val="FFFFFF"/>
              </a:solidFill>
              <a:ea typeface="+mn-lt"/>
              <a:cs typeface="+mn-lt"/>
            </a:endParaRPr>
          </a:p>
          <a:p>
            <a:pPr marL="0" indent="0">
              <a:buNone/>
            </a:pPr>
            <a:endParaRPr lang="en-CA" sz="900" dirty="0">
              <a:solidFill>
                <a:srgbClr val="FFFFFF"/>
              </a:solidFill>
              <a:ea typeface="+mn-lt"/>
              <a:cs typeface="+mn-lt"/>
            </a:endParaRPr>
          </a:p>
        </p:txBody>
      </p:sp>
      <p:sp>
        <p:nvSpPr>
          <p:cNvPr id="6" name="TextBox 5">
            <a:extLst>
              <a:ext uri="{FF2B5EF4-FFF2-40B4-BE49-F238E27FC236}">
                <a16:creationId xmlns:a16="http://schemas.microsoft.com/office/drawing/2014/main" id="{55185553-F409-47FF-8A7B-06821CCDD966}"/>
              </a:ext>
            </a:extLst>
          </p:cNvPr>
          <p:cNvSpPr txBox="1"/>
          <p:nvPr/>
        </p:nvSpPr>
        <p:spPr>
          <a:xfrm>
            <a:off x="10005183" y="6657945"/>
            <a:ext cx="218681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corbinfraser.photos/tag/flag/">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7" tooltip="https://creativecommons.org/licenses/by/3.0/">
                  <a:extLst>
                    <a:ext uri="{A12FA001-AC4F-418D-AE19-62706E023703}">
                      <ahyp:hlinkClr xmlns="" xmlns:ahyp="http://schemas.microsoft.com/office/drawing/2018/hyperlinkcolor" val="tx"/>
                    </a:ext>
                  </a:extLst>
                </a:hlinkClick>
              </a:rPr>
              <a:t>CC BY</a:t>
            </a:r>
            <a:endParaRPr lang="en-CA" sz="700">
              <a:solidFill>
                <a:srgbClr val="FFFFFF"/>
              </a:solidFill>
            </a:endParaRPr>
          </a:p>
        </p:txBody>
      </p:sp>
      <p:sp>
        <p:nvSpPr>
          <p:cNvPr id="7" name="TextBox 6">
            <a:extLst>
              <a:ext uri="{FF2B5EF4-FFF2-40B4-BE49-F238E27FC236}">
                <a16:creationId xmlns:a16="http://schemas.microsoft.com/office/drawing/2014/main" id="{90FD8844-A14F-4FCD-A5D7-79841F966B67}"/>
              </a:ext>
            </a:extLst>
          </p:cNvPr>
          <p:cNvSpPr txBox="1"/>
          <p:nvPr/>
        </p:nvSpPr>
        <p:spPr>
          <a:xfrm>
            <a:off x="6782540" y="5602361"/>
            <a:ext cx="5280151" cy="1261884"/>
          </a:xfrm>
          <a:prstGeom prst="rect">
            <a:avLst/>
          </a:prstGeom>
          <a:noFill/>
        </p:spPr>
        <p:txBody>
          <a:bodyPr wrap="square" rtlCol="0">
            <a:spAutoFit/>
          </a:bodyPr>
          <a:lstStyle/>
          <a:p>
            <a:pPr algn="r"/>
            <a:r>
              <a:rPr lang="en-CA" sz="1600" b="1" u="sng" dirty="0">
                <a:solidFill>
                  <a:srgbClr val="FFFFFF"/>
                </a:solidFill>
                <a:ea typeface="+mn-lt"/>
                <a:cs typeface="+mn-lt"/>
              </a:rPr>
              <a:t>More videos to explore who the Metis are:</a:t>
            </a:r>
          </a:p>
          <a:p>
            <a:pPr algn="r"/>
            <a:r>
              <a:rPr lang="en-US" sz="1400" dirty="0">
                <a:solidFill>
                  <a:srgbClr val="00B0F0"/>
                </a:solidFill>
                <a:hlinkClick r:id="rId8">
                  <a:extLst>
                    <a:ext uri="{A12FA001-AC4F-418D-AE19-62706E023703}">
                      <ahyp:hlinkClr xmlns="" xmlns:ahyp="http://schemas.microsoft.com/office/drawing/2018/hyperlinkcolor" val="tx"/>
                    </a:ext>
                  </a:extLst>
                </a:hlinkClick>
              </a:rPr>
              <a:t>The word Indigenous - explained l CBC Kids – </a:t>
            </a:r>
            <a:r>
              <a:rPr lang="en-US" sz="1400" u="sng" dirty="0">
                <a:solidFill>
                  <a:srgbClr val="00B0F0"/>
                </a:solidFill>
                <a:hlinkClick r:id="rId8">
                  <a:extLst>
                    <a:ext uri="{A12FA001-AC4F-418D-AE19-62706E023703}">
                      <ahyp:hlinkClr xmlns="" xmlns:ahyp="http://schemas.microsoft.com/office/drawing/2018/hyperlinkcolor" val="tx"/>
                    </a:ext>
                  </a:extLst>
                </a:hlinkClick>
              </a:rPr>
              <a:t>YouTube</a:t>
            </a:r>
            <a:r>
              <a:rPr lang="en-US" sz="1400" u="sng" dirty="0">
                <a:solidFill>
                  <a:srgbClr val="00B0F0"/>
                </a:solidFill>
              </a:rPr>
              <a:t> (2:26min)</a:t>
            </a:r>
            <a:endParaRPr lang="en-US" sz="1400" b="1" u="sng" dirty="0">
              <a:solidFill>
                <a:srgbClr val="00B0F0"/>
              </a:solidFill>
            </a:endParaRPr>
          </a:p>
          <a:p>
            <a:pPr algn="r"/>
            <a:r>
              <a:rPr lang="fr-FR" sz="1400" dirty="0" err="1">
                <a:solidFill>
                  <a:srgbClr val="00B0F0"/>
                </a:solidFill>
                <a:hlinkClick r:id="rId5">
                  <a:extLst>
                    <a:ext uri="{A12FA001-AC4F-418D-AE19-62706E023703}">
                      <ahyp:hlinkClr xmlns="" xmlns:ahyp="http://schemas.microsoft.com/office/drawing/2018/hyperlinkcolor" val="tx"/>
                    </a:ext>
                  </a:extLst>
                </a:hlinkClick>
              </a:rPr>
              <a:t>Indigenous</a:t>
            </a:r>
            <a:r>
              <a:rPr lang="fr-FR" sz="1400" dirty="0">
                <a:solidFill>
                  <a:srgbClr val="00B0F0"/>
                </a:solidFill>
                <a:hlinkClick r:id="rId5">
                  <a:extLst>
                    <a:ext uri="{A12FA001-AC4F-418D-AE19-62706E023703}">
                      <ahyp:hlinkClr xmlns="" xmlns:ahyp="http://schemas.microsoft.com/office/drawing/2018/hyperlinkcolor" val="tx"/>
                    </a:ext>
                  </a:extLst>
                </a:hlinkClick>
              </a:rPr>
              <a:t> 101: </a:t>
            </a:r>
            <a:r>
              <a:rPr lang="fr-FR" sz="1400" dirty="0" err="1">
                <a:solidFill>
                  <a:srgbClr val="00B0F0"/>
                </a:solidFill>
                <a:hlinkClick r:id="rId5">
                  <a:extLst>
                    <a:ext uri="{A12FA001-AC4F-418D-AE19-62706E023703}">
                      <ahyp:hlinkClr xmlns="" xmlns:ahyp="http://schemas.microsoft.com/office/drawing/2018/hyperlinkcolor" val="tx"/>
                    </a:ext>
                  </a:extLst>
                </a:hlinkClick>
              </a:rPr>
              <a:t>Metis</a:t>
            </a:r>
            <a:r>
              <a:rPr lang="fr-FR" sz="1400" dirty="0">
                <a:solidFill>
                  <a:srgbClr val="00B0F0"/>
                </a:solidFill>
                <a:hlinkClick r:id="rId5">
                  <a:extLst>
                    <a:ext uri="{A12FA001-AC4F-418D-AE19-62706E023703}">
                      <ahyp:hlinkClr xmlns="" xmlns:ahyp="http://schemas.microsoft.com/office/drawing/2018/hyperlinkcolor" val="tx"/>
                    </a:ext>
                  </a:extLst>
                </a:hlinkClick>
              </a:rPr>
              <a:t> Culture – YouTube(7:05 min)</a:t>
            </a:r>
          </a:p>
          <a:p>
            <a:pPr algn="r"/>
            <a:r>
              <a:rPr lang="en-CA" sz="1400" dirty="0">
                <a:solidFill>
                  <a:srgbClr val="00B0F0"/>
                </a:solidFill>
                <a:hlinkClick r:id="rId9">
                  <a:extLst>
                    <a:ext uri="{A12FA001-AC4F-418D-AE19-62706E023703}">
                      <ahyp:hlinkClr xmlns="" xmlns:ahyp="http://schemas.microsoft.com/office/drawing/2018/hyperlinkcolor" val="tx"/>
                    </a:ext>
                  </a:extLst>
                </a:hlinkClick>
              </a:rPr>
              <a:t>Parks Canada Metis Stories – </a:t>
            </a:r>
            <a:r>
              <a:rPr lang="en-CA" sz="1400" u="sng" dirty="0">
                <a:solidFill>
                  <a:srgbClr val="00B0F0"/>
                </a:solidFill>
                <a:hlinkClick r:id="rId9">
                  <a:extLst>
                    <a:ext uri="{A12FA001-AC4F-418D-AE19-62706E023703}">
                      <ahyp:hlinkClr xmlns="" xmlns:ahyp="http://schemas.microsoft.com/office/drawing/2018/hyperlinkcolor" val="tx"/>
                    </a:ext>
                  </a:extLst>
                </a:hlinkClick>
              </a:rPr>
              <a:t>YouTube</a:t>
            </a:r>
            <a:r>
              <a:rPr lang="en-CA" sz="1400" u="sng" dirty="0">
                <a:solidFill>
                  <a:srgbClr val="00B0F0"/>
                </a:solidFill>
              </a:rPr>
              <a:t> (3-6 min videos)</a:t>
            </a:r>
            <a:endParaRPr lang="en-CA" sz="1400" u="sng" dirty="0">
              <a:solidFill>
                <a:srgbClr val="00B0F0"/>
              </a:solidFill>
              <a:ea typeface="+mn-lt"/>
              <a:cs typeface="+mn-lt"/>
            </a:endParaRPr>
          </a:p>
          <a:p>
            <a:endParaRPr lang="en-CA" dirty="0"/>
          </a:p>
        </p:txBody>
      </p:sp>
    </p:spTree>
    <p:extLst>
      <p:ext uri="{BB962C8B-B14F-4D97-AF65-F5344CB8AC3E}">
        <p14:creationId xmlns:p14="http://schemas.microsoft.com/office/powerpoint/2010/main" val="2513234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85DE7-0E06-48AF-A089-C0A6499FDE1C}"/>
              </a:ext>
            </a:extLst>
          </p:cNvPr>
          <p:cNvSpPr>
            <a:spLocks noGrp="1"/>
          </p:cNvSpPr>
          <p:nvPr>
            <p:ph type="title"/>
          </p:nvPr>
        </p:nvSpPr>
        <p:spPr>
          <a:xfrm>
            <a:off x="640080" y="325369"/>
            <a:ext cx="4368602" cy="1956841"/>
          </a:xfrm>
        </p:spPr>
        <p:txBody>
          <a:bodyPr anchor="b">
            <a:normAutofit/>
          </a:bodyPr>
          <a:lstStyle/>
          <a:p>
            <a:r>
              <a:rPr lang="en-US" sz="5400"/>
              <a:t>Metis Games</a:t>
            </a:r>
            <a:endParaRPr lang="en-CA" sz="5400"/>
          </a:p>
        </p:txBody>
      </p:sp>
      <p:sp>
        <p:nvSpPr>
          <p:cNvPr id="15"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E7B18A-0803-4E13-9905-85EB883D321E}"/>
              </a:ext>
            </a:extLst>
          </p:cNvPr>
          <p:cNvSpPr>
            <a:spLocks noGrp="1"/>
          </p:cNvSpPr>
          <p:nvPr>
            <p:ph idx="1"/>
          </p:nvPr>
        </p:nvSpPr>
        <p:spPr>
          <a:xfrm>
            <a:off x="640080" y="2872899"/>
            <a:ext cx="4243589" cy="3722676"/>
          </a:xfrm>
        </p:spPr>
        <p:txBody>
          <a:bodyPr>
            <a:normAutofit lnSpcReduction="10000"/>
          </a:bodyPr>
          <a:lstStyle/>
          <a:p>
            <a:pPr marL="0" indent="0">
              <a:buNone/>
            </a:pPr>
            <a:r>
              <a:rPr lang="en-US" sz="2200" b="1" dirty="0"/>
              <a:t>Can you guess what some Metis games might be?</a:t>
            </a:r>
          </a:p>
          <a:p>
            <a:r>
              <a:rPr lang="en-US" sz="2200" dirty="0"/>
              <a:t>Tug of war</a:t>
            </a:r>
          </a:p>
          <a:p>
            <a:r>
              <a:rPr lang="en-US" sz="2200" dirty="0"/>
              <a:t>Arm or leg wresting </a:t>
            </a:r>
          </a:p>
          <a:p>
            <a:r>
              <a:rPr lang="en-US" sz="2200" dirty="0"/>
              <a:t>Strong man games (carrying sacks of flour, tire-flipping) </a:t>
            </a:r>
          </a:p>
          <a:p>
            <a:r>
              <a:rPr lang="en-US" sz="2200" dirty="0"/>
              <a:t>Baseball, horseshoes</a:t>
            </a:r>
          </a:p>
          <a:p>
            <a:r>
              <a:rPr lang="en-US" sz="2200" dirty="0"/>
              <a:t>String games</a:t>
            </a:r>
          </a:p>
          <a:p>
            <a:pPr marL="0" indent="0">
              <a:buNone/>
            </a:pPr>
            <a:r>
              <a:rPr lang="en-US" sz="2200" b="1" dirty="0"/>
              <a:t>Which one of the games will you try playing?</a:t>
            </a:r>
          </a:p>
          <a:p>
            <a:endParaRPr lang="en-CA" sz="2200" dirty="0"/>
          </a:p>
        </p:txBody>
      </p:sp>
      <p:pic>
        <p:nvPicPr>
          <p:cNvPr id="17" name="Picture 16">
            <a:extLst>
              <a:ext uri="{FF2B5EF4-FFF2-40B4-BE49-F238E27FC236}">
                <a16:creationId xmlns:a16="http://schemas.microsoft.com/office/drawing/2014/main" id="{877B3AF8-773D-4C2F-A780-E53D59EF336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5346405" y="1626010"/>
            <a:ext cx="6379810" cy="3605980"/>
          </a:xfrm>
          <a:prstGeom prst="rect">
            <a:avLst/>
          </a:prstGeom>
        </p:spPr>
      </p:pic>
      <p:sp>
        <p:nvSpPr>
          <p:cNvPr id="18" name="TextBox 17">
            <a:extLst>
              <a:ext uri="{FF2B5EF4-FFF2-40B4-BE49-F238E27FC236}">
                <a16:creationId xmlns:a16="http://schemas.microsoft.com/office/drawing/2014/main" id="{FC051173-691C-4924-AFF8-A4C3B0A9AD2E}"/>
              </a:ext>
            </a:extLst>
          </p:cNvPr>
          <p:cNvSpPr txBox="1"/>
          <p:nvPr/>
        </p:nvSpPr>
        <p:spPr>
          <a:xfrm>
            <a:off x="9245601" y="6488668"/>
            <a:ext cx="2943352" cy="230832"/>
          </a:xfrm>
          <a:prstGeom prst="rect">
            <a:avLst/>
          </a:prstGeom>
          <a:noFill/>
        </p:spPr>
        <p:txBody>
          <a:bodyPr wrap="square" rtlCol="0">
            <a:spAutoFit/>
          </a:bodyPr>
          <a:lstStyle/>
          <a:p>
            <a:r>
              <a:rPr lang="en-CA" sz="900">
                <a:hlinkClick r:id="rId4" tooltip="https://carolahand.wordpress.com/2017/12/16/reflections-from-a-past-december/"/>
              </a:rPr>
              <a:t>This Photo</a:t>
            </a:r>
            <a:r>
              <a:rPr lang="en-CA" sz="900"/>
              <a:t> by Unknown Author is licensed under </a:t>
            </a:r>
            <a:r>
              <a:rPr lang="en-CA" sz="900">
                <a:hlinkClick r:id="rId5" tooltip="https://creativecommons.org/licenses/by-nc/3.0/"/>
              </a:rPr>
              <a:t>CC BY-NC</a:t>
            </a:r>
            <a:endParaRPr lang="en-CA" sz="900"/>
          </a:p>
        </p:txBody>
      </p:sp>
    </p:spTree>
    <p:extLst>
      <p:ext uri="{BB962C8B-B14F-4D97-AF65-F5344CB8AC3E}">
        <p14:creationId xmlns:p14="http://schemas.microsoft.com/office/powerpoint/2010/main" val="209371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92E8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7C5F937-FDA4-49FD-A135-03738460F6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515E37C-522A-423F-B958-36BF66141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E4D44E-9F9F-43B4-9449-3341DE06FDCB}"/>
              </a:ext>
            </a:extLst>
          </p:cNvPr>
          <p:cNvSpPr>
            <a:spLocks noGrp="1"/>
          </p:cNvSpPr>
          <p:nvPr>
            <p:ph type="title"/>
          </p:nvPr>
        </p:nvSpPr>
        <p:spPr>
          <a:xfrm>
            <a:off x="594356" y="3703782"/>
            <a:ext cx="3419856" cy="2360468"/>
          </a:xfrm>
        </p:spPr>
        <p:txBody>
          <a:bodyPr vert="horz" lIns="91440" tIns="45720" rIns="91440" bIns="45720" rtlCol="0" anchor="ctr">
            <a:normAutofit/>
          </a:bodyPr>
          <a:lstStyle/>
          <a:p>
            <a:r>
              <a:rPr lang="en-US" sz="5400" kern="1200">
                <a:solidFill>
                  <a:schemeClr val="bg1"/>
                </a:solidFill>
                <a:latin typeface="+mj-lt"/>
                <a:ea typeface="+mj-ea"/>
                <a:cs typeface="+mj-cs"/>
              </a:rPr>
              <a:t>Sash &amp; Beading</a:t>
            </a:r>
          </a:p>
        </p:txBody>
      </p:sp>
      <p:pic>
        <p:nvPicPr>
          <p:cNvPr id="11" name="Picture 10" descr="A picture containing text, chain&#10;&#10;Description automatically generated">
            <a:extLst>
              <a:ext uri="{FF2B5EF4-FFF2-40B4-BE49-F238E27FC236}">
                <a16:creationId xmlns:a16="http://schemas.microsoft.com/office/drawing/2014/main" id="{D60304BC-CC35-4A8C-86EE-FF9905D1F28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9446" r="1212"/>
          <a:stretch/>
        </p:blipFill>
        <p:spPr>
          <a:xfrm>
            <a:off x="20" y="11"/>
            <a:ext cx="4867072" cy="3428990"/>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sp>
        <p:nvSpPr>
          <p:cNvPr id="42" name="sketch line">
            <a:extLst>
              <a:ext uri="{FF2B5EF4-FFF2-40B4-BE49-F238E27FC236}">
                <a16:creationId xmlns:a16="http://schemas.microsoft.com/office/drawing/2014/main" id="{C125E75E-F290-415E-9397-4DAC206C5A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533095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2C0018-584F-4E13-B1AB-2DF1244E886A}"/>
              </a:ext>
            </a:extLst>
          </p:cNvPr>
          <p:cNvSpPr>
            <a:spLocks noGrp="1"/>
          </p:cNvSpPr>
          <p:nvPr>
            <p:ph idx="1"/>
          </p:nvPr>
        </p:nvSpPr>
        <p:spPr>
          <a:xfrm>
            <a:off x="4608568" y="3937705"/>
            <a:ext cx="7361944" cy="2652889"/>
          </a:xfrm>
        </p:spPr>
        <p:txBody>
          <a:bodyPr vert="horz" lIns="91440" tIns="45720" rIns="91440" bIns="45720" rtlCol="0" anchor="ctr">
            <a:normAutofit fontScale="77500" lnSpcReduction="20000"/>
          </a:bodyPr>
          <a:lstStyle/>
          <a:p>
            <a:pPr marL="0" indent="0">
              <a:buNone/>
            </a:pPr>
            <a:endParaRPr lang="en-US" sz="3200" kern="1200" dirty="0">
              <a:solidFill>
                <a:srgbClr val="FFFFFF"/>
              </a:solidFill>
              <a:latin typeface="+mn-lt"/>
              <a:ea typeface="+mn-ea"/>
              <a:cs typeface="+mn-cs"/>
            </a:endParaRPr>
          </a:p>
          <a:p>
            <a:pPr>
              <a:buFont typeface="Wingdings" panose="05000000000000000000" pitchFamily="2" charset="2"/>
              <a:buChar char="v"/>
            </a:pPr>
            <a:r>
              <a:rPr lang="en-US" sz="3200" dirty="0">
                <a:solidFill>
                  <a:srgbClr val="FFFFFF"/>
                </a:solidFill>
              </a:rPr>
              <a:t>Brainstorm ideas about how the sash was used by the first generations of Metis.</a:t>
            </a:r>
          </a:p>
          <a:p>
            <a:pPr>
              <a:buFont typeface="Wingdings" panose="05000000000000000000" pitchFamily="2" charset="2"/>
              <a:buChar char="v"/>
            </a:pPr>
            <a:endParaRPr lang="en-US" sz="3200" dirty="0">
              <a:solidFill>
                <a:srgbClr val="FFFFFF"/>
              </a:solidFill>
            </a:endParaRPr>
          </a:p>
          <a:p>
            <a:pPr>
              <a:buFont typeface="Wingdings" panose="05000000000000000000" pitchFamily="2" charset="2"/>
              <a:buChar char="v"/>
            </a:pPr>
            <a:r>
              <a:rPr lang="en-US" sz="3200" dirty="0">
                <a:solidFill>
                  <a:srgbClr val="FFFFFF"/>
                </a:solidFill>
              </a:rPr>
              <a:t>Colour the </a:t>
            </a:r>
            <a:r>
              <a:rPr lang="en-US" sz="3200" i="1" dirty="0">
                <a:solidFill>
                  <a:srgbClr val="FFFFFF"/>
                </a:solidFill>
              </a:rPr>
              <a:t>B is for Beadwork </a:t>
            </a:r>
            <a:r>
              <a:rPr lang="en-US" sz="3200" dirty="0">
                <a:solidFill>
                  <a:srgbClr val="FFFFFF"/>
                </a:solidFill>
              </a:rPr>
              <a:t>page while you w</a:t>
            </a:r>
            <a:r>
              <a:rPr lang="en-CA" sz="3200" dirty="0" err="1">
                <a:solidFill>
                  <a:srgbClr val="FFFFFF"/>
                </a:solidFill>
              </a:rPr>
              <a:t>atch</a:t>
            </a:r>
            <a:r>
              <a:rPr lang="en-CA" sz="3200" dirty="0">
                <a:solidFill>
                  <a:srgbClr val="FFFFFF"/>
                </a:solidFill>
              </a:rPr>
              <a:t> all or part of the following videos:                                        </a:t>
            </a:r>
            <a:r>
              <a:rPr lang="en-CA" sz="2600" dirty="0">
                <a:solidFill>
                  <a:srgbClr val="FFFFFF"/>
                </a:solidFill>
                <a:hlinkClick r:id="rId5"/>
              </a:rPr>
              <a:t>The Metis Sash – YouTube</a:t>
            </a:r>
            <a:r>
              <a:rPr lang="en-CA" sz="2600" dirty="0">
                <a:solidFill>
                  <a:srgbClr val="FFFFFF"/>
                </a:solidFill>
              </a:rPr>
              <a:t> </a:t>
            </a:r>
            <a:r>
              <a:rPr lang="en-CA" sz="2600" dirty="0">
                <a:solidFill>
                  <a:srgbClr val="0070C0"/>
                </a:solidFill>
              </a:rPr>
              <a:t>(5:09 min)                                                          </a:t>
            </a:r>
            <a:r>
              <a:rPr lang="en-US" sz="2600" dirty="0">
                <a:solidFill>
                  <a:srgbClr val="FFFFFF"/>
                </a:solidFill>
                <a:hlinkClick r:id="rId6"/>
              </a:rPr>
              <a:t>The Flower Beadwork People – YouTube</a:t>
            </a:r>
            <a:r>
              <a:rPr lang="en-US" sz="2600" dirty="0">
                <a:solidFill>
                  <a:srgbClr val="FFFFFF"/>
                </a:solidFill>
              </a:rPr>
              <a:t> </a:t>
            </a:r>
            <a:r>
              <a:rPr lang="en-US" sz="2600" dirty="0">
                <a:solidFill>
                  <a:srgbClr val="0070C0"/>
                </a:solidFill>
              </a:rPr>
              <a:t>(4:41 min)</a:t>
            </a:r>
          </a:p>
          <a:p>
            <a:pPr>
              <a:buFont typeface="Wingdings" panose="05000000000000000000" pitchFamily="2" charset="2"/>
              <a:buChar char="v"/>
            </a:pPr>
            <a:endParaRPr lang="en-US" sz="2600" dirty="0">
              <a:solidFill>
                <a:srgbClr val="FFFFFF"/>
              </a:solidFill>
            </a:endParaRPr>
          </a:p>
          <a:p>
            <a:pPr marL="0" indent="0">
              <a:buNone/>
            </a:pPr>
            <a:endParaRPr lang="en-US" sz="2600" kern="1200" dirty="0">
              <a:solidFill>
                <a:srgbClr val="FFFFFF"/>
              </a:solidFill>
              <a:latin typeface="+mn-lt"/>
              <a:ea typeface="+mn-ea"/>
              <a:cs typeface="+mn-cs"/>
            </a:endParaRPr>
          </a:p>
          <a:p>
            <a:pPr marL="0" indent="0">
              <a:buNone/>
            </a:pPr>
            <a:endParaRPr lang="en-US" sz="1000" kern="1200" dirty="0">
              <a:solidFill>
                <a:srgbClr val="FFFFFF"/>
              </a:solidFill>
              <a:latin typeface="+mn-lt"/>
              <a:ea typeface="+mn-ea"/>
              <a:cs typeface="+mn-cs"/>
            </a:endParaRPr>
          </a:p>
        </p:txBody>
      </p:sp>
      <p:sp>
        <p:nvSpPr>
          <p:cNvPr id="12" name="TextBox 11">
            <a:extLst>
              <a:ext uri="{FF2B5EF4-FFF2-40B4-BE49-F238E27FC236}">
                <a16:creationId xmlns:a16="http://schemas.microsoft.com/office/drawing/2014/main" id="{05E6086D-A513-4F0A-B2A2-B8D3890509FE}"/>
              </a:ext>
            </a:extLst>
          </p:cNvPr>
          <p:cNvSpPr txBox="1"/>
          <p:nvPr/>
        </p:nvSpPr>
        <p:spPr>
          <a:xfrm>
            <a:off x="0" y="3366336"/>
            <a:ext cx="2459327"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www.flickr.com/photos/21728045@N08/4722454135/">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7" tooltip="https://creativecommons.org/licenses/by-nc-nd/3.0/">
                  <a:extLst>
                    <a:ext uri="{A12FA001-AC4F-418D-AE19-62706E023703}">
                      <ahyp:hlinkClr xmlns="" xmlns:ahyp="http://schemas.microsoft.com/office/drawing/2018/hyperlinkcolor" val="tx"/>
                    </a:ext>
                  </a:extLst>
                </a:hlinkClick>
              </a:rPr>
              <a:t>CC BY-NC-ND</a:t>
            </a:r>
            <a:endParaRPr lang="en-CA" sz="700">
              <a:solidFill>
                <a:srgbClr val="FFFFFF"/>
              </a:solidFill>
            </a:endParaRPr>
          </a:p>
        </p:txBody>
      </p:sp>
      <p:pic>
        <p:nvPicPr>
          <p:cNvPr id="4" name="Picture 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37632" y="-12700"/>
            <a:ext cx="6754368" cy="3443830"/>
          </a:xfrm>
          <a:prstGeom prst="rect">
            <a:avLst/>
          </a:prstGeom>
        </p:spPr>
      </p:pic>
      <p:sp>
        <p:nvSpPr>
          <p:cNvPr id="13" name="TextBox 12"/>
          <p:cNvSpPr txBox="1"/>
          <p:nvPr/>
        </p:nvSpPr>
        <p:spPr>
          <a:xfrm>
            <a:off x="5352288" y="3183959"/>
            <a:ext cx="2468880" cy="253916"/>
          </a:xfrm>
          <a:prstGeom prst="rect">
            <a:avLst/>
          </a:prstGeom>
          <a:noFill/>
        </p:spPr>
        <p:txBody>
          <a:bodyPr wrap="square" rtlCol="0">
            <a:spAutoFit/>
          </a:bodyPr>
          <a:lstStyle/>
          <a:p>
            <a:pPr algn="ctr"/>
            <a:r>
              <a:rPr lang="en-US" sz="1050">
                <a:solidFill>
                  <a:schemeClr val="bg1"/>
                </a:solidFill>
              </a:rPr>
              <a:t>Photo used with permission from Jill Fast</a:t>
            </a:r>
          </a:p>
        </p:txBody>
      </p:sp>
    </p:spTree>
    <p:extLst>
      <p:ext uri="{BB962C8B-B14F-4D97-AF65-F5344CB8AC3E}">
        <p14:creationId xmlns:p14="http://schemas.microsoft.com/office/powerpoint/2010/main" val="26221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85DE7-0E06-48AF-A089-C0A6499FDE1C}"/>
              </a:ext>
            </a:extLst>
          </p:cNvPr>
          <p:cNvSpPr>
            <a:spLocks noGrp="1"/>
          </p:cNvSpPr>
          <p:nvPr>
            <p:ph type="title"/>
          </p:nvPr>
        </p:nvSpPr>
        <p:spPr>
          <a:xfrm>
            <a:off x="640080" y="325369"/>
            <a:ext cx="6330990" cy="1956841"/>
          </a:xfrm>
        </p:spPr>
        <p:txBody>
          <a:bodyPr anchor="b">
            <a:normAutofit/>
          </a:bodyPr>
          <a:lstStyle/>
          <a:p>
            <a:r>
              <a:rPr lang="en-US" sz="5400"/>
              <a:t>Plan a trip to </a:t>
            </a:r>
            <a:br>
              <a:rPr lang="en-US" sz="5400"/>
            </a:br>
            <a:r>
              <a:rPr lang="en-US" sz="5400"/>
              <a:t>St. Laurent </a:t>
            </a:r>
            <a:endParaRPr lang="en-CA" sz="5400"/>
          </a:p>
        </p:txBody>
      </p:sp>
      <p:sp>
        <p:nvSpPr>
          <p:cNvPr id="15"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E7B18A-0803-4E13-9905-85EB883D321E}"/>
              </a:ext>
            </a:extLst>
          </p:cNvPr>
          <p:cNvSpPr>
            <a:spLocks noGrp="1"/>
          </p:cNvSpPr>
          <p:nvPr>
            <p:ph idx="1"/>
          </p:nvPr>
        </p:nvSpPr>
        <p:spPr>
          <a:xfrm>
            <a:off x="640080" y="2872899"/>
            <a:ext cx="6330991" cy="3722676"/>
          </a:xfrm>
        </p:spPr>
        <p:txBody>
          <a:bodyPr>
            <a:normAutofit/>
          </a:bodyPr>
          <a:lstStyle/>
          <a:p>
            <a:r>
              <a:rPr lang="en-US" sz="2200" dirty="0"/>
              <a:t>Use Google Maps or another map to determine how far it is from your community to St. Laurent.</a:t>
            </a:r>
          </a:p>
          <a:p>
            <a:endParaRPr lang="en-US" sz="2200" dirty="0"/>
          </a:p>
          <a:p>
            <a:r>
              <a:rPr lang="en-US" sz="2200" dirty="0"/>
              <a:t>Research and share the following information with the class:</a:t>
            </a:r>
          </a:p>
          <a:p>
            <a:pPr lvl="1"/>
            <a:r>
              <a:rPr lang="en-US" sz="1800" dirty="0"/>
              <a:t>why you have chosen to go to St. Laurent</a:t>
            </a:r>
          </a:p>
          <a:p>
            <a:pPr lvl="1"/>
            <a:r>
              <a:rPr lang="en-US" sz="1800" dirty="0"/>
              <a:t>the total kilometers there and back </a:t>
            </a:r>
          </a:p>
          <a:p>
            <a:pPr lvl="1"/>
            <a:r>
              <a:rPr lang="en-US" sz="1800" dirty="0"/>
              <a:t>how long it would take to get there </a:t>
            </a:r>
          </a:p>
          <a:p>
            <a:pPr lvl="1"/>
            <a:r>
              <a:rPr lang="en-US" sz="1800" dirty="0"/>
              <a:t>what time you would leave </a:t>
            </a:r>
          </a:p>
          <a:p>
            <a:pPr lvl="1"/>
            <a:r>
              <a:rPr lang="en-US" sz="1800" dirty="0"/>
              <a:t>what time you would arrive home.</a:t>
            </a:r>
          </a:p>
          <a:p>
            <a:endParaRPr lang="en-US" sz="2200" b="1" dirty="0"/>
          </a:p>
        </p:txBody>
      </p:sp>
      <p:pic>
        <p:nvPicPr>
          <p:cNvPr id="8" name="Picture 7" descr="Map&#10;&#10;Description automatically generated">
            <a:extLst>
              <a:ext uri="{FF2B5EF4-FFF2-40B4-BE49-F238E27FC236}">
                <a16:creationId xmlns:a16="http://schemas.microsoft.com/office/drawing/2014/main" id="{FE25A8ED-D770-4854-8FE9-AD710AA83F4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527767" y="433026"/>
            <a:ext cx="4243588" cy="5991947"/>
          </a:xfrm>
          <a:prstGeom prst="rect">
            <a:avLst/>
          </a:prstGeom>
        </p:spPr>
      </p:pic>
      <p:sp>
        <p:nvSpPr>
          <p:cNvPr id="9" name="TextBox 8">
            <a:extLst>
              <a:ext uri="{FF2B5EF4-FFF2-40B4-BE49-F238E27FC236}">
                <a16:creationId xmlns:a16="http://schemas.microsoft.com/office/drawing/2014/main" id="{92D4F83A-77FB-4108-A6D9-25FA140F491A}"/>
              </a:ext>
            </a:extLst>
          </p:cNvPr>
          <p:cNvSpPr txBox="1"/>
          <p:nvPr/>
        </p:nvSpPr>
        <p:spPr>
          <a:xfrm>
            <a:off x="9248367" y="6595575"/>
            <a:ext cx="3203277" cy="230832"/>
          </a:xfrm>
          <a:prstGeom prst="rect">
            <a:avLst/>
          </a:prstGeom>
          <a:noFill/>
        </p:spPr>
        <p:txBody>
          <a:bodyPr wrap="square" rtlCol="0">
            <a:spAutoFit/>
          </a:bodyPr>
          <a:lstStyle/>
          <a:p>
            <a:r>
              <a:rPr lang="en-CA" sz="900">
                <a:hlinkClick r:id="rId4" tooltip="https://en.wikipedia.org/wiki/Geography_of_Manitoba"/>
              </a:rPr>
              <a:t>This Photo</a:t>
            </a:r>
            <a:r>
              <a:rPr lang="en-CA" sz="900"/>
              <a:t> by Unknown Author is licensed under </a:t>
            </a:r>
            <a:r>
              <a:rPr lang="en-CA" sz="900">
                <a:hlinkClick r:id="rId5" tooltip="https://creativecommons.org/licenses/by-sa/3.0/"/>
              </a:rPr>
              <a:t>CC BY-SA</a:t>
            </a:r>
            <a:endParaRPr lang="en-CA" sz="900"/>
          </a:p>
        </p:txBody>
      </p:sp>
      <p:sp>
        <p:nvSpPr>
          <p:cNvPr id="10" name="Oval 9">
            <a:extLst>
              <a:ext uri="{FF2B5EF4-FFF2-40B4-BE49-F238E27FC236}">
                <a16:creationId xmlns:a16="http://schemas.microsoft.com/office/drawing/2014/main" id="{36296B69-90BD-43BB-8517-C4835C0D507F}"/>
              </a:ext>
            </a:extLst>
          </p:cNvPr>
          <p:cNvSpPr/>
          <p:nvPr/>
        </p:nvSpPr>
        <p:spPr>
          <a:xfrm>
            <a:off x="11374192" y="5847429"/>
            <a:ext cx="794327" cy="7481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a:t>BLM#10</a:t>
            </a:r>
            <a:endParaRPr lang="en-CA" sz="1400"/>
          </a:p>
        </p:txBody>
      </p:sp>
    </p:spTree>
    <p:extLst>
      <p:ext uri="{BB962C8B-B14F-4D97-AF65-F5344CB8AC3E}">
        <p14:creationId xmlns:p14="http://schemas.microsoft.com/office/powerpoint/2010/main" val="93608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20000">
              <a:srgbClr val="0A3390"/>
            </a:gs>
            <a:gs pos="87000">
              <a:schemeClr val="tx1">
                <a:lumMod val="50000"/>
              </a:schemeClr>
            </a:gs>
            <a:gs pos="93000">
              <a:schemeClr val="tx1">
                <a:lumMod val="50000"/>
              </a:schemeClr>
            </a:gs>
            <a:gs pos="100000">
              <a:srgbClr val="0A3390"/>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0FD3-6A32-4D3B-8484-D0C3D3D83362}"/>
              </a:ext>
            </a:extLst>
          </p:cNvPr>
          <p:cNvSpPr>
            <a:spLocks noGrp="1"/>
          </p:cNvSpPr>
          <p:nvPr>
            <p:ph type="title"/>
          </p:nvPr>
        </p:nvSpPr>
        <p:spPr>
          <a:xfrm>
            <a:off x="2654424" y="572538"/>
            <a:ext cx="8860654" cy="1293028"/>
          </a:xfrm>
        </p:spPr>
        <p:txBody>
          <a:bodyPr>
            <a:normAutofit/>
          </a:bodyPr>
          <a:lstStyle/>
          <a:p>
            <a:r>
              <a:rPr lang="en-US" sz="3200" u="sng"/>
              <a:t>St. Laurent Reflection:</a:t>
            </a:r>
            <a:endParaRPr lang="en-CA" u="sng"/>
          </a:p>
        </p:txBody>
      </p:sp>
      <p:sp>
        <p:nvSpPr>
          <p:cNvPr id="6" name="Rectangle 5">
            <a:extLst>
              <a:ext uri="{FF2B5EF4-FFF2-40B4-BE49-F238E27FC236}">
                <a16:creationId xmlns:a16="http://schemas.microsoft.com/office/drawing/2014/main" id="{0C48DF81-6CEC-4C34-AA14-4779A97844E2}"/>
              </a:ext>
            </a:extLst>
          </p:cNvPr>
          <p:cNvSpPr/>
          <p:nvPr/>
        </p:nvSpPr>
        <p:spPr>
          <a:xfrm>
            <a:off x="238915" y="1453370"/>
            <a:ext cx="5384800" cy="4832092"/>
          </a:xfrm>
          <a:prstGeom prst="rect">
            <a:avLst/>
          </a:prstGeom>
        </p:spPr>
        <p:txBody>
          <a:bodyPr wrap="square">
            <a:spAutoFit/>
          </a:bodyPr>
          <a:lstStyle/>
          <a:p>
            <a:pPr marL="457200" indent="-457200">
              <a:buFont typeface="Wingdings" panose="05000000000000000000" pitchFamily="2" charset="2"/>
              <a:buChar char="v"/>
            </a:pPr>
            <a:r>
              <a:rPr lang="en-US" sz="2800" dirty="0">
                <a:solidFill>
                  <a:srgbClr val="F2C70E"/>
                </a:solidFill>
              </a:rPr>
              <a:t>Complete the “L” section of the KWL.</a:t>
            </a:r>
          </a:p>
          <a:p>
            <a:pPr marL="457200" indent="-457200">
              <a:buFont typeface="Wingdings" panose="05000000000000000000" pitchFamily="2" charset="2"/>
              <a:buChar char="v"/>
            </a:pPr>
            <a:endParaRPr lang="en-US" sz="2800" dirty="0">
              <a:solidFill>
                <a:srgbClr val="F2C70E"/>
              </a:solidFill>
            </a:endParaRPr>
          </a:p>
          <a:p>
            <a:pPr marL="457200" indent="-457200">
              <a:buFont typeface="Wingdings" panose="05000000000000000000" pitchFamily="2" charset="2"/>
              <a:buChar char="v"/>
            </a:pPr>
            <a:r>
              <a:rPr lang="en-US" sz="2800" dirty="0">
                <a:solidFill>
                  <a:srgbClr val="F2C70E"/>
                </a:solidFill>
              </a:rPr>
              <a:t>Discuss &amp; correct the True and False activity.</a:t>
            </a:r>
          </a:p>
          <a:p>
            <a:pPr marL="457200" indent="-457200">
              <a:buFont typeface="Wingdings" panose="05000000000000000000" pitchFamily="2" charset="2"/>
              <a:buChar char="v"/>
            </a:pPr>
            <a:endParaRPr lang="en-US" sz="2800" dirty="0">
              <a:solidFill>
                <a:srgbClr val="F2C70E"/>
              </a:solidFill>
            </a:endParaRPr>
          </a:p>
          <a:p>
            <a:pPr marL="457200" indent="-457200">
              <a:buFont typeface="Wingdings" panose="05000000000000000000" pitchFamily="2" charset="2"/>
              <a:buChar char="v"/>
            </a:pPr>
            <a:r>
              <a:rPr lang="en-US" sz="2800" dirty="0">
                <a:solidFill>
                  <a:srgbClr val="F2C70E"/>
                </a:solidFill>
              </a:rPr>
              <a:t>Think about the inquiry question. </a:t>
            </a:r>
          </a:p>
          <a:p>
            <a:pPr marL="457200" indent="-457200">
              <a:buFont typeface="Wingdings" panose="05000000000000000000" pitchFamily="2" charset="2"/>
              <a:buChar char="v"/>
            </a:pPr>
            <a:endParaRPr lang="en-US" sz="2800" dirty="0">
              <a:solidFill>
                <a:srgbClr val="F2C70E"/>
              </a:solidFill>
            </a:endParaRPr>
          </a:p>
          <a:p>
            <a:pPr marL="457200" indent="-457200">
              <a:buFont typeface="Wingdings" panose="05000000000000000000" pitchFamily="2" charset="2"/>
              <a:buChar char="v"/>
            </a:pPr>
            <a:r>
              <a:rPr lang="en-US" sz="2800" dirty="0">
                <a:solidFill>
                  <a:srgbClr val="F2C70E"/>
                </a:solidFill>
              </a:rPr>
              <a:t>How would you answer </a:t>
            </a:r>
            <a:br>
              <a:rPr lang="en-US" sz="2800" dirty="0">
                <a:solidFill>
                  <a:srgbClr val="F2C70E"/>
                </a:solidFill>
              </a:rPr>
            </a:br>
            <a:r>
              <a:rPr lang="en-US" sz="2800" dirty="0">
                <a:solidFill>
                  <a:srgbClr val="F2C70E"/>
                </a:solidFill>
              </a:rPr>
              <a:t>the inquiry question?</a:t>
            </a:r>
            <a:endParaRPr lang="en-CA" sz="2800" dirty="0">
              <a:solidFill>
                <a:srgbClr val="F2C70E"/>
              </a:solidFill>
            </a:endParaRPr>
          </a:p>
        </p:txBody>
      </p:sp>
      <p:sp>
        <p:nvSpPr>
          <p:cNvPr id="7" name="Content Placeholder 2">
            <a:extLst>
              <a:ext uri="{FF2B5EF4-FFF2-40B4-BE49-F238E27FC236}">
                <a16:creationId xmlns:a16="http://schemas.microsoft.com/office/drawing/2014/main" id="{08FBBA08-F9CB-498E-A2B4-F386EEF897B7}"/>
              </a:ext>
            </a:extLst>
          </p:cNvPr>
          <p:cNvSpPr txBox="1">
            <a:spLocks/>
          </p:cNvSpPr>
          <p:nvPr/>
        </p:nvSpPr>
        <p:spPr>
          <a:xfrm>
            <a:off x="5440094" y="3749062"/>
            <a:ext cx="6475921" cy="2306525"/>
          </a:xfrm>
          <a:custGeom>
            <a:avLst/>
            <a:gdLst>
              <a:gd name="connsiteX0" fmla="*/ 0 w 6475921"/>
              <a:gd name="connsiteY0" fmla="*/ 0 h 2306525"/>
              <a:gd name="connsiteX1" fmla="*/ 653479 w 6475921"/>
              <a:gd name="connsiteY1" fmla="*/ 0 h 2306525"/>
              <a:gd name="connsiteX2" fmla="*/ 1177440 w 6475921"/>
              <a:gd name="connsiteY2" fmla="*/ 0 h 2306525"/>
              <a:gd name="connsiteX3" fmla="*/ 1766160 w 6475921"/>
              <a:gd name="connsiteY3" fmla="*/ 0 h 2306525"/>
              <a:gd name="connsiteX4" fmla="*/ 2484399 w 6475921"/>
              <a:gd name="connsiteY4" fmla="*/ 0 h 2306525"/>
              <a:gd name="connsiteX5" fmla="*/ 2943600 w 6475921"/>
              <a:gd name="connsiteY5" fmla="*/ 0 h 2306525"/>
              <a:gd name="connsiteX6" fmla="*/ 3597080 w 6475921"/>
              <a:gd name="connsiteY6" fmla="*/ 0 h 2306525"/>
              <a:gd name="connsiteX7" fmla="*/ 4056281 w 6475921"/>
              <a:gd name="connsiteY7" fmla="*/ 0 h 2306525"/>
              <a:gd name="connsiteX8" fmla="*/ 4645002 w 6475921"/>
              <a:gd name="connsiteY8" fmla="*/ 0 h 2306525"/>
              <a:gd name="connsiteX9" fmla="*/ 5298481 w 6475921"/>
              <a:gd name="connsiteY9" fmla="*/ 0 h 2306525"/>
              <a:gd name="connsiteX10" fmla="*/ 5692923 w 6475921"/>
              <a:gd name="connsiteY10" fmla="*/ 0 h 2306525"/>
              <a:gd name="connsiteX11" fmla="*/ 6475921 w 6475921"/>
              <a:gd name="connsiteY11" fmla="*/ 0 h 2306525"/>
              <a:gd name="connsiteX12" fmla="*/ 6475921 w 6475921"/>
              <a:gd name="connsiteY12" fmla="*/ 622762 h 2306525"/>
              <a:gd name="connsiteX13" fmla="*/ 6475921 w 6475921"/>
              <a:gd name="connsiteY13" fmla="*/ 1245524 h 2306525"/>
              <a:gd name="connsiteX14" fmla="*/ 6475921 w 6475921"/>
              <a:gd name="connsiteY14" fmla="*/ 2306525 h 2306525"/>
              <a:gd name="connsiteX15" fmla="*/ 5951960 w 6475921"/>
              <a:gd name="connsiteY15" fmla="*/ 2306525 h 2306525"/>
              <a:gd name="connsiteX16" fmla="*/ 5427999 w 6475921"/>
              <a:gd name="connsiteY16" fmla="*/ 2306525 h 2306525"/>
              <a:gd name="connsiteX17" fmla="*/ 4774520 w 6475921"/>
              <a:gd name="connsiteY17" fmla="*/ 2306525 h 2306525"/>
              <a:gd name="connsiteX18" fmla="*/ 4185800 w 6475921"/>
              <a:gd name="connsiteY18" fmla="*/ 2306525 h 2306525"/>
              <a:gd name="connsiteX19" fmla="*/ 3467561 w 6475921"/>
              <a:gd name="connsiteY19" fmla="*/ 2306525 h 2306525"/>
              <a:gd name="connsiteX20" fmla="*/ 2749323 w 6475921"/>
              <a:gd name="connsiteY20" fmla="*/ 2306525 h 2306525"/>
              <a:gd name="connsiteX21" fmla="*/ 2095844 w 6475921"/>
              <a:gd name="connsiteY21" fmla="*/ 2306525 h 2306525"/>
              <a:gd name="connsiteX22" fmla="*/ 1442364 w 6475921"/>
              <a:gd name="connsiteY22" fmla="*/ 2306525 h 2306525"/>
              <a:gd name="connsiteX23" fmla="*/ 788885 w 6475921"/>
              <a:gd name="connsiteY23" fmla="*/ 2306525 h 2306525"/>
              <a:gd name="connsiteX24" fmla="*/ 0 w 6475921"/>
              <a:gd name="connsiteY24" fmla="*/ 2306525 h 2306525"/>
              <a:gd name="connsiteX25" fmla="*/ 0 w 6475921"/>
              <a:gd name="connsiteY25" fmla="*/ 1683763 h 2306525"/>
              <a:gd name="connsiteX26" fmla="*/ 0 w 6475921"/>
              <a:gd name="connsiteY26" fmla="*/ 1107132 h 2306525"/>
              <a:gd name="connsiteX27" fmla="*/ 0 w 6475921"/>
              <a:gd name="connsiteY27" fmla="*/ 599697 h 2306525"/>
              <a:gd name="connsiteX28" fmla="*/ 0 w 6475921"/>
              <a:gd name="connsiteY28" fmla="*/ 0 h 230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75921" h="2306525" fill="none" extrusionOk="0">
                <a:moveTo>
                  <a:pt x="0" y="0"/>
                </a:moveTo>
                <a:cubicBezTo>
                  <a:pt x="242072" y="-11928"/>
                  <a:pt x="487114" y="74122"/>
                  <a:pt x="653479" y="0"/>
                </a:cubicBezTo>
                <a:cubicBezTo>
                  <a:pt x="819844" y="-74122"/>
                  <a:pt x="1030150" y="44348"/>
                  <a:pt x="1177440" y="0"/>
                </a:cubicBezTo>
                <a:cubicBezTo>
                  <a:pt x="1324730" y="-44348"/>
                  <a:pt x="1648224" y="26417"/>
                  <a:pt x="1766160" y="0"/>
                </a:cubicBezTo>
                <a:cubicBezTo>
                  <a:pt x="1884096" y="-26417"/>
                  <a:pt x="2181999" y="74291"/>
                  <a:pt x="2484399" y="0"/>
                </a:cubicBezTo>
                <a:cubicBezTo>
                  <a:pt x="2786799" y="-74291"/>
                  <a:pt x="2812074" y="21133"/>
                  <a:pt x="2943600" y="0"/>
                </a:cubicBezTo>
                <a:cubicBezTo>
                  <a:pt x="3075126" y="-21133"/>
                  <a:pt x="3403364" y="15443"/>
                  <a:pt x="3597080" y="0"/>
                </a:cubicBezTo>
                <a:cubicBezTo>
                  <a:pt x="3790796" y="-15443"/>
                  <a:pt x="3902113" y="38761"/>
                  <a:pt x="4056281" y="0"/>
                </a:cubicBezTo>
                <a:cubicBezTo>
                  <a:pt x="4210449" y="-38761"/>
                  <a:pt x="4410881" y="46081"/>
                  <a:pt x="4645002" y="0"/>
                </a:cubicBezTo>
                <a:cubicBezTo>
                  <a:pt x="4879123" y="-46081"/>
                  <a:pt x="5000733" y="51997"/>
                  <a:pt x="5298481" y="0"/>
                </a:cubicBezTo>
                <a:cubicBezTo>
                  <a:pt x="5596229" y="-51997"/>
                  <a:pt x="5599926" y="44214"/>
                  <a:pt x="5692923" y="0"/>
                </a:cubicBezTo>
                <a:cubicBezTo>
                  <a:pt x="5785920" y="-44214"/>
                  <a:pt x="6217743" y="92900"/>
                  <a:pt x="6475921" y="0"/>
                </a:cubicBezTo>
                <a:cubicBezTo>
                  <a:pt x="6530014" y="183798"/>
                  <a:pt x="6457811" y="363255"/>
                  <a:pt x="6475921" y="622762"/>
                </a:cubicBezTo>
                <a:cubicBezTo>
                  <a:pt x="6494031" y="882269"/>
                  <a:pt x="6473773" y="999222"/>
                  <a:pt x="6475921" y="1245524"/>
                </a:cubicBezTo>
                <a:cubicBezTo>
                  <a:pt x="6478069" y="1491826"/>
                  <a:pt x="6352650" y="1909569"/>
                  <a:pt x="6475921" y="2306525"/>
                </a:cubicBezTo>
                <a:cubicBezTo>
                  <a:pt x="6235769" y="2338888"/>
                  <a:pt x="6066549" y="2284547"/>
                  <a:pt x="5951960" y="2306525"/>
                </a:cubicBezTo>
                <a:cubicBezTo>
                  <a:pt x="5837371" y="2328503"/>
                  <a:pt x="5581180" y="2272407"/>
                  <a:pt x="5427999" y="2306525"/>
                </a:cubicBezTo>
                <a:cubicBezTo>
                  <a:pt x="5274818" y="2340643"/>
                  <a:pt x="5041374" y="2244992"/>
                  <a:pt x="4774520" y="2306525"/>
                </a:cubicBezTo>
                <a:cubicBezTo>
                  <a:pt x="4507666" y="2368058"/>
                  <a:pt x="4343318" y="2236344"/>
                  <a:pt x="4185800" y="2306525"/>
                </a:cubicBezTo>
                <a:cubicBezTo>
                  <a:pt x="4028282" y="2376706"/>
                  <a:pt x="3774150" y="2229264"/>
                  <a:pt x="3467561" y="2306525"/>
                </a:cubicBezTo>
                <a:cubicBezTo>
                  <a:pt x="3160972" y="2383786"/>
                  <a:pt x="3098897" y="2264613"/>
                  <a:pt x="2749323" y="2306525"/>
                </a:cubicBezTo>
                <a:cubicBezTo>
                  <a:pt x="2399749" y="2348437"/>
                  <a:pt x="2294764" y="2239860"/>
                  <a:pt x="2095844" y="2306525"/>
                </a:cubicBezTo>
                <a:cubicBezTo>
                  <a:pt x="1896924" y="2373190"/>
                  <a:pt x="1760201" y="2261685"/>
                  <a:pt x="1442364" y="2306525"/>
                </a:cubicBezTo>
                <a:cubicBezTo>
                  <a:pt x="1124527" y="2351365"/>
                  <a:pt x="1098632" y="2229940"/>
                  <a:pt x="788885" y="2306525"/>
                </a:cubicBezTo>
                <a:cubicBezTo>
                  <a:pt x="479138" y="2383110"/>
                  <a:pt x="202913" y="2262141"/>
                  <a:pt x="0" y="2306525"/>
                </a:cubicBezTo>
                <a:cubicBezTo>
                  <a:pt x="-23472" y="2016182"/>
                  <a:pt x="2981" y="1810523"/>
                  <a:pt x="0" y="1683763"/>
                </a:cubicBezTo>
                <a:cubicBezTo>
                  <a:pt x="-2981" y="1557003"/>
                  <a:pt x="64372" y="1368638"/>
                  <a:pt x="0" y="1107132"/>
                </a:cubicBezTo>
                <a:cubicBezTo>
                  <a:pt x="-64372" y="845626"/>
                  <a:pt x="38445" y="838107"/>
                  <a:pt x="0" y="599697"/>
                </a:cubicBezTo>
                <a:cubicBezTo>
                  <a:pt x="-38445" y="361288"/>
                  <a:pt x="37379" y="296119"/>
                  <a:pt x="0" y="0"/>
                </a:cubicBezTo>
                <a:close/>
              </a:path>
              <a:path w="6475921" h="2306525" stroke="0" extrusionOk="0">
                <a:moveTo>
                  <a:pt x="0" y="0"/>
                </a:moveTo>
                <a:cubicBezTo>
                  <a:pt x="241963" y="-21215"/>
                  <a:pt x="344149" y="16809"/>
                  <a:pt x="523961" y="0"/>
                </a:cubicBezTo>
                <a:cubicBezTo>
                  <a:pt x="703773" y="-16809"/>
                  <a:pt x="779179" y="5725"/>
                  <a:pt x="918403" y="0"/>
                </a:cubicBezTo>
                <a:cubicBezTo>
                  <a:pt x="1057627" y="-5725"/>
                  <a:pt x="1490334" y="74504"/>
                  <a:pt x="1636642" y="0"/>
                </a:cubicBezTo>
                <a:cubicBezTo>
                  <a:pt x="1782950" y="-74504"/>
                  <a:pt x="1971747" y="1009"/>
                  <a:pt x="2160603" y="0"/>
                </a:cubicBezTo>
                <a:cubicBezTo>
                  <a:pt x="2349459" y="-1009"/>
                  <a:pt x="2541221" y="22255"/>
                  <a:pt x="2684564" y="0"/>
                </a:cubicBezTo>
                <a:cubicBezTo>
                  <a:pt x="2827907" y="-22255"/>
                  <a:pt x="3150345" y="74562"/>
                  <a:pt x="3402802" y="0"/>
                </a:cubicBezTo>
                <a:cubicBezTo>
                  <a:pt x="3655259" y="-74562"/>
                  <a:pt x="3656946" y="42702"/>
                  <a:pt x="3862004" y="0"/>
                </a:cubicBezTo>
                <a:cubicBezTo>
                  <a:pt x="4067062" y="-42702"/>
                  <a:pt x="4272742" y="44773"/>
                  <a:pt x="4580242" y="0"/>
                </a:cubicBezTo>
                <a:cubicBezTo>
                  <a:pt x="4887742" y="-44773"/>
                  <a:pt x="5024073" y="43942"/>
                  <a:pt x="5298481" y="0"/>
                </a:cubicBezTo>
                <a:cubicBezTo>
                  <a:pt x="5572889" y="-43942"/>
                  <a:pt x="5712677" y="52832"/>
                  <a:pt x="5887201" y="0"/>
                </a:cubicBezTo>
                <a:cubicBezTo>
                  <a:pt x="6061725" y="-52832"/>
                  <a:pt x="6184950" y="6386"/>
                  <a:pt x="6475921" y="0"/>
                </a:cubicBezTo>
                <a:cubicBezTo>
                  <a:pt x="6502296" y="197385"/>
                  <a:pt x="6415824" y="412896"/>
                  <a:pt x="6475921" y="553566"/>
                </a:cubicBezTo>
                <a:cubicBezTo>
                  <a:pt x="6536018" y="694236"/>
                  <a:pt x="6419812" y="955837"/>
                  <a:pt x="6475921" y="1061002"/>
                </a:cubicBezTo>
                <a:cubicBezTo>
                  <a:pt x="6532030" y="1166167"/>
                  <a:pt x="6419524" y="1426399"/>
                  <a:pt x="6475921" y="1637633"/>
                </a:cubicBezTo>
                <a:cubicBezTo>
                  <a:pt x="6532318" y="1848867"/>
                  <a:pt x="6453632" y="2024615"/>
                  <a:pt x="6475921" y="2306525"/>
                </a:cubicBezTo>
                <a:cubicBezTo>
                  <a:pt x="6218877" y="2373979"/>
                  <a:pt x="6076210" y="2270340"/>
                  <a:pt x="5887201" y="2306525"/>
                </a:cubicBezTo>
                <a:cubicBezTo>
                  <a:pt x="5698192" y="2342710"/>
                  <a:pt x="5319407" y="2268277"/>
                  <a:pt x="5168962" y="2306525"/>
                </a:cubicBezTo>
                <a:cubicBezTo>
                  <a:pt x="5018517" y="2344773"/>
                  <a:pt x="4772755" y="2289774"/>
                  <a:pt x="4580242" y="2306525"/>
                </a:cubicBezTo>
                <a:cubicBezTo>
                  <a:pt x="4387729" y="2323276"/>
                  <a:pt x="4274274" y="2274338"/>
                  <a:pt x="4185800" y="2306525"/>
                </a:cubicBezTo>
                <a:cubicBezTo>
                  <a:pt x="4097326" y="2338712"/>
                  <a:pt x="3845814" y="2260635"/>
                  <a:pt x="3726598" y="2306525"/>
                </a:cubicBezTo>
                <a:cubicBezTo>
                  <a:pt x="3607382" y="2352415"/>
                  <a:pt x="3250666" y="2223692"/>
                  <a:pt x="3008360" y="2306525"/>
                </a:cubicBezTo>
                <a:cubicBezTo>
                  <a:pt x="2766054" y="2389358"/>
                  <a:pt x="2565589" y="2281333"/>
                  <a:pt x="2419640" y="2306525"/>
                </a:cubicBezTo>
                <a:cubicBezTo>
                  <a:pt x="2273691" y="2331717"/>
                  <a:pt x="2152371" y="2277452"/>
                  <a:pt x="1960438" y="2306525"/>
                </a:cubicBezTo>
                <a:cubicBezTo>
                  <a:pt x="1768505" y="2335598"/>
                  <a:pt x="1607887" y="2271833"/>
                  <a:pt x="1371718" y="2306525"/>
                </a:cubicBezTo>
                <a:cubicBezTo>
                  <a:pt x="1135549" y="2341217"/>
                  <a:pt x="1113121" y="2265898"/>
                  <a:pt x="977275" y="2306525"/>
                </a:cubicBezTo>
                <a:cubicBezTo>
                  <a:pt x="841429" y="2347152"/>
                  <a:pt x="771758" y="2289894"/>
                  <a:pt x="582833" y="2306525"/>
                </a:cubicBezTo>
                <a:cubicBezTo>
                  <a:pt x="393908" y="2323156"/>
                  <a:pt x="219675" y="2248628"/>
                  <a:pt x="0" y="2306525"/>
                </a:cubicBezTo>
                <a:cubicBezTo>
                  <a:pt x="-59514" y="2087232"/>
                  <a:pt x="26456" y="1890442"/>
                  <a:pt x="0" y="1776024"/>
                </a:cubicBezTo>
                <a:cubicBezTo>
                  <a:pt x="-26456" y="1661606"/>
                  <a:pt x="37340" y="1282790"/>
                  <a:pt x="0" y="1153263"/>
                </a:cubicBezTo>
                <a:cubicBezTo>
                  <a:pt x="-37340" y="1023736"/>
                  <a:pt x="4257" y="771519"/>
                  <a:pt x="0" y="599697"/>
                </a:cubicBezTo>
                <a:cubicBezTo>
                  <a:pt x="-4257" y="427875"/>
                  <a:pt x="71550" y="288601"/>
                  <a:pt x="0" y="0"/>
                </a:cubicBezTo>
                <a:close/>
              </a:path>
            </a:pathLst>
          </a:custGeom>
          <a:ln w="28575">
            <a:solidFill>
              <a:schemeClr val="tx1"/>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4000" dirty="0"/>
              <a:t>How are the land and culture important to the people of St. Laurent, Manitoba?</a:t>
            </a:r>
            <a:endParaRPr lang="en-CA" sz="4000" dirty="0"/>
          </a:p>
          <a:p>
            <a:endParaRPr lang="en-CA" dirty="0"/>
          </a:p>
        </p:txBody>
      </p:sp>
      <p:sp>
        <p:nvSpPr>
          <p:cNvPr id="3" name="TextBox 2"/>
          <p:cNvSpPr txBox="1"/>
          <p:nvPr/>
        </p:nvSpPr>
        <p:spPr>
          <a:xfrm>
            <a:off x="6205838" y="1910283"/>
            <a:ext cx="5128054" cy="1200329"/>
          </a:xfrm>
          <a:prstGeom prst="rect">
            <a:avLst/>
          </a:prstGeom>
          <a:noFill/>
        </p:spPr>
        <p:txBody>
          <a:bodyPr wrap="square" rtlCol="0">
            <a:spAutoFit/>
          </a:bodyPr>
          <a:lstStyle/>
          <a:p>
            <a:pPr algn="ctr"/>
            <a:r>
              <a:rPr lang="en-US" sz="2400" dirty="0"/>
              <a:t>What are some examples of “living culture” that you found in the learning experience?</a:t>
            </a:r>
          </a:p>
        </p:txBody>
      </p:sp>
    </p:spTree>
    <p:extLst>
      <p:ext uri="{BB962C8B-B14F-4D97-AF65-F5344CB8AC3E}">
        <p14:creationId xmlns:p14="http://schemas.microsoft.com/office/powerpoint/2010/main" val="185171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20000">
              <a:srgbClr val="0A3390"/>
            </a:gs>
            <a:gs pos="82000">
              <a:schemeClr val="bg2">
                <a:lumMod val="60000"/>
                <a:lumOff val="40000"/>
              </a:schemeClr>
            </a:gs>
            <a:gs pos="89000">
              <a:schemeClr val="tx1">
                <a:lumMod val="50000"/>
              </a:schemeClr>
            </a:gs>
            <a:gs pos="100000">
              <a:srgbClr val="092E81"/>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80325A-D2C9-41D2-8F4E-16DCC8079E85}"/>
              </a:ext>
            </a:extLst>
          </p:cNvPr>
          <p:cNvSpPr txBox="1"/>
          <p:nvPr/>
        </p:nvSpPr>
        <p:spPr>
          <a:xfrm>
            <a:off x="1838325" y="2066925"/>
            <a:ext cx="8705850" cy="2862322"/>
          </a:xfrm>
          <a:prstGeom prst="rect">
            <a:avLst/>
          </a:prstGeom>
          <a:noFill/>
        </p:spPr>
        <p:txBody>
          <a:bodyPr wrap="square" rtlCol="0">
            <a:spAutoFit/>
          </a:bodyPr>
          <a:lstStyle/>
          <a:p>
            <a:r>
              <a:rPr lang="en-US" b="1" i="1"/>
              <a:t>Thank you again to the following St. Laurent community members for their important contributions to the St. Laurent: A Living Culture project: </a:t>
            </a:r>
          </a:p>
          <a:p>
            <a:endParaRPr lang="en-CA"/>
          </a:p>
          <a:p>
            <a:r>
              <a:rPr lang="en-US" b="1" i="1"/>
              <a:t>Roland Bruce – Community Member and Volunteer</a:t>
            </a:r>
            <a:endParaRPr lang="en-CA"/>
          </a:p>
          <a:p>
            <a:r>
              <a:rPr lang="en-US" b="1" i="1"/>
              <a:t>Raymond Millar – Community Member, Local Musician, and Volunteer</a:t>
            </a:r>
            <a:endParaRPr lang="en-CA"/>
          </a:p>
          <a:p>
            <a:r>
              <a:rPr lang="en-US" b="1" i="1"/>
              <a:t>Crystal Millar-Courchene – Local School Principal &amp; Former Community Member</a:t>
            </a:r>
          </a:p>
          <a:p>
            <a:endParaRPr lang="en-US" b="1" i="1"/>
          </a:p>
          <a:p>
            <a:r>
              <a:rPr lang="en-US" b="1" i="1"/>
              <a:t>All photos and video in PowerPoint have been used with permission</a:t>
            </a:r>
            <a:endParaRPr lang="en-CA"/>
          </a:p>
          <a:p>
            <a:endParaRPr lang="en-CA"/>
          </a:p>
        </p:txBody>
      </p:sp>
    </p:spTree>
    <p:extLst>
      <p:ext uri="{BB962C8B-B14F-4D97-AF65-F5344CB8AC3E}">
        <p14:creationId xmlns:p14="http://schemas.microsoft.com/office/powerpoint/2010/main" val="969754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2A6405-524F-467C-9AA9-AE4245DCD8B4}"/>
              </a:ext>
            </a:extLst>
          </p:cNvPr>
          <p:cNvSpPr txBox="1"/>
          <p:nvPr/>
        </p:nvSpPr>
        <p:spPr>
          <a:xfrm>
            <a:off x="2203366" y="244791"/>
            <a:ext cx="893984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ea typeface="+mn-lt"/>
                <a:cs typeface="+mn-lt"/>
              </a:rPr>
              <a:t>First Nations</a:t>
            </a:r>
            <a:r>
              <a:rPr lang="en-US" sz="2400">
                <a:ea typeface="+mn-lt"/>
                <a:cs typeface="+mn-lt"/>
              </a:rPr>
              <a:t> have been living in North America for thousands and thousands of years. Think about the land and the people that have walked here before. Many, many nations and peoples have lived here. </a:t>
            </a:r>
            <a:endParaRPr lang="en-US" sz="2400"/>
          </a:p>
          <a:p>
            <a:pPr algn="l"/>
            <a:endParaRPr lang="en-US">
              <a:cs typeface="Calibri"/>
            </a:endParaRPr>
          </a:p>
        </p:txBody>
      </p:sp>
      <p:sp>
        <p:nvSpPr>
          <p:cNvPr id="4" name="TextBox 3">
            <a:extLst>
              <a:ext uri="{FF2B5EF4-FFF2-40B4-BE49-F238E27FC236}">
                <a16:creationId xmlns:a16="http://schemas.microsoft.com/office/drawing/2014/main" id="{512BDED6-22F0-4243-AB9E-6B73102C67DE}"/>
              </a:ext>
            </a:extLst>
          </p:cNvPr>
          <p:cNvSpPr txBox="1"/>
          <p:nvPr/>
        </p:nvSpPr>
        <p:spPr>
          <a:xfrm>
            <a:off x="755820" y="1931486"/>
            <a:ext cx="5014821" cy="2031325"/>
          </a:xfrm>
          <a:prstGeom prst="rect">
            <a:avLst/>
          </a:prstGeom>
          <a:noFill/>
          <a:ln w="190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ea typeface="+mn-lt"/>
                <a:cs typeface="+mn-lt"/>
              </a:rPr>
              <a:t>What is a nation?</a:t>
            </a:r>
            <a:endParaRPr lang="en-US"/>
          </a:p>
          <a:p>
            <a:r>
              <a:rPr lang="en-US">
                <a:ea typeface="+mn-lt"/>
                <a:cs typeface="+mn-lt"/>
              </a:rPr>
              <a:t>A nation is a group of people that share a common language, culture, history, and territory.</a:t>
            </a:r>
            <a:endParaRPr lang="en-US"/>
          </a:p>
          <a:p>
            <a:r>
              <a:rPr lang="en-US">
                <a:ea typeface="+mn-lt"/>
                <a:cs typeface="+mn-lt"/>
              </a:rPr>
              <a:t>First Nations living in North America had, and still have, their own forms of government, laws, economy, trade, education, health care, scientists, astronomers, engineers, artists, scholars, etc.</a:t>
            </a:r>
            <a:endParaRPr lang="en-US"/>
          </a:p>
        </p:txBody>
      </p:sp>
      <p:sp>
        <p:nvSpPr>
          <p:cNvPr id="5" name="TextBox 4">
            <a:extLst>
              <a:ext uri="{FF2B5EF4-FFF2-40B4-BE49-F238E27FC236}">
                <a16:creationId xmlns:a16="http://schemas.microsoft.com/office/drawing/2014/main" id="{80E86DE6-607C-41EE-B134-4EDD50AFA8E2}"/>
              </a:ext>
            </a:extLst>
          </p:cNvPr>
          <p:cNvSpPr txBox="1"/>
          <p:nvPr/>
        </p:nvSpPr>
        <p:spPr>
          <a:xfrm>
            <a:off x="6421360" y="2208485"/>
            <a:ext cx="4425350" cy="147732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u="sng">
                <a:ea typeface="+mn-lt"/>
                <a:cs typeface="+mn-lt"/>
              </a:rPr>
              <a:t>First Nations and the European Newcomers</a:t>
            </a:r>
            <a:endParaRPr lang="en-US"/>
          </a:p>
          <a:p>
            <a:pPr algn="r"/>
            <a:r>
              <a:rPr lang="en-US">
                <a:ea typeface="+mn-lt"/>
                <a:cs typeface="+mn-lt"/>
              </a:rPr>
              <a:t>It is important to recognize that the </a:t>
            </a:r>
            <a:br>
              <a:rPr lang="en-US">
                <a:ea typeface="+mn-lt"/>
                <a:cs typeface="+mn-lt"/>
              </a:rPr>
            </a:br>
            <a:r>
              <a:rPr lang="en-US">
                <a:ea typeface="+mn-lt"/>
                <a:cs typeface="+mn-lt"/>
              </a:rPr>
              <a:t>First Nations were here first. And it was the First Nations that showed the European newcomers how to live here.</a:t>
            </a:r>
            <a:endParaRPr lang="en-US">
              <a:cs typeface="Calibri"/>
            </a:endParaRPr>
          </a:p>
        </p:txBody>
      </p:sp>
      <p:sp>
        <p:nvSpPr>
          <p:cNvPr id="6" name="TextBox 5">
            <a:extLst>
              <a:ext uri="{FF2B5EF4-FFF2-40B4-BE49-F238E27FC236}">
                <a16:creationId xmlns:a16="http://schemas.microsoft.com/office/drawing/2014/main" id="{E6E3748B-5811-46BB-9BFA-E21647E1B9F8}"/>
              </a:ext>
            </a:extLst>
          </p:cNvPr>
          <p:cNvSpPr txBox="1"/>
          <p:nvPr/>
        </p:nvSpPr>
        <p:spPr>
          <a:xfrm>
            <a:off x="5980923" y="4247251"/>
            <a:ext cx="5639856" cy="1938992"/>
          </a:xfrm>
          <a:prstGeom prst="rect">
            <a:avLst/>
          </a:prstGeom>
          <a:noFill/>
          <a:ln w="57150">
            <a:solidFill>
              <a:srgbClr val="092E8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092E81"/>
                </a:solidFill>
                <a:ea typeface="+mn-lt"/>
                <a:cs typeface="+mn-lt"/>
              </a:rPr>
              <a:t>Metis</a:t>
            </a:r>
            <a:r>
              <a:rPr lang="en-US" sz="2000" u="sng">
                <a:solidFill>
                  <a:srgbClr val="092E81"/>
                </a:solidFill>
                <a:ea typeface="+mn-lt"/>
                <a:cs typeface="+mn-lt"/>
              </a:rPr>
              <a:t>:</a:t>
            </a:r>
            <a:r>
              <a:rPr lang="en-US" sz="2000">
                <a:solidFill>
                  <a:srgbClr val="092E81"/>
                </a:solidFill>
                <a:ea typeface="+mn-lt"/>
                <a:cs typeface="+mn-lt"/>
              </a:rPr>
              <a:t> During the Fur Trade, marriages between First Nations and Europeans began to take place. The children from those marriages were then brought up with both cultures. From there, a distinct language and culture emerged and thus </a:t>
            </a:r>
            <a:r>
              <a:rPr lang="en-US" sz="2000" b="1">
                <a:solidFill>
                  <a:srgbClr val="092E81"/>
                </a:solidFill>
                <a:ea typeface="+mn-lt"/>
                <a:cs typeface="+mn-lt"/>
              </a:rPr>
              <a:t>the Metis nation was born.</a:t>
            </a:r>
            <a:endParaRPr lang="en-US" sz="2000">
              <a:solidFill>
                <a:srgbClr val="092E81"/>
              </a:solidFill>
            </a:endParaRPr>
          </a:p>
        </p:txBody>
      </p:sp>
      <p:sp>
        <p:nvSpPr>
          <p:cNvPr id="7" name="TextBox 6">
            <a:extLst>
              <a:ext uri="{FF2B5EF4-FFF2-40B4-BE49-F238E27FC236}">
                <a16:creationId xmlns:a16="http://schemas.microsoft.com/office/drawing/2014/main" id="{DADE9867-59B7-43D7-8D7B-C8381F97A76C}"/>
              </a:ext>
            </a:extLst>
          </p:cNvPr>
          <p:cNvSpPr txBox="1"/>
          <p:nvPr/>
        </p:nvSpPr>
        <p:spPr>
          <a:xfrm>
            <a:off x="1559291" y="4627373"/>
            <a:ext cx="2743200" cy="147732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ea typeface="+mn-lt"/>
                <a:cs typeface="+mn-lt"/>
              </a:rPr>
              <a:t>Click to learn more!</a:t>
            </a:r>
            <a:endParaRPr lang="en-US"/>
          </a:p>
          <a:p>
            <a:r>
              <a:rPr lang="en-US">
                <a:ea typeface="+mn-lt"/>
                <a:cs typeface="+mn-lt"/>
              </a:rPr>
              <a:t>•</a:t>
            </a:r>
            <a:r>
              <a:rPr lang="en-US">
                <a:ea typeface="+mn-lt"/>
                <a:cs typeface="+mn-lt"/>
                <a:hlinkClick r:id="rId3"/>
              </a:rPr>
              <a:t>First Nations in Manitoba</a:t>
            </a:r>
            <a:endParaRPr lang="en-US"/>
          </a:p>
          <a:p>
            <a:r>
              <a:rPr lang="en-US">
                <a:ea typeface="+mn-lt"/>
                <a:cs typeface="+mn-lt"/>
              </a:rPr>
              <a:t>•</a:t>
            </a:r>
            <a:r>
              <a:rPr lang="en-US">
                <a:ea typeface="+mn-lt"/>
                <a:cs typeface="+mn-lt"/>
                <a:hlinkClick r:id="rId4"/>
              </a:rPr>
              <a:t>Native-land.ca</a:t>
            </a:r>
            <a:endParaRPr lang="en-US"/>
          </a:p>
          <a:p>
            <a:r>
              <a:rPr lang="en-US">
                <a:ea typeface="+mn-lt"/>
                <a:cs typeface="+mn-lt"/>
              </a:rPr>
              <a:t>•</a:t>
            </a:r>
            <a:r>
              <a:rPr lang="en-US">
                <a:ea typeface="+mn-lt"/>
                <a:cs typeface="+mn-lt"/>
                <a:hlinkClick r:id="rId5"/>
              </a:rPr>
              <a:t>First Nations Seeker</a:t>
            </a:r>
            <a:endParaRPr lang="en-US"/>
          </a:p>
          <a:p>
            <a:r>
              <a:rPr lang="en-US">
                <a:ea typeface="+mn-lt"/>
                <a:cs typeface="+mn-lt"/>
              </a:rPr>
              <a:t>•</a:t>
            </a:r>
            <a:r>
              <a:rPr lang="en-US">
                <a:ea typeface="+mn-lt"/>
                <a:cs typeface="+mn-lt"/>
                <a:hlinkClick r:id="rId6"/>
              </a:rPr>
              <a:t>Giant Floor Map</a:t>
            </a:r>
            <a:endParaRPr lang="en-US"/>
          </a:p>
        </p:txBody>
      </p:sp>
      <p:pic>
        <p:nvPicPr>
          <p:cNvPr id="8" name="Graphic 7" descr="North America">
            <a:extLst>
              <a:ext uri="{FF2B5EF4-FFF2-40B4-BE49-F238E27FC236}">
                <a16:creationId xmlns:a16="http://schemas.microsoft.com/office/drawing/2014/main" id="{BE1B23D4-6671-4A12-AEAE-D0B1E77BF4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19918" y="117996"/>
            <a:ext cx="1699814" cy="1699814"/>
          </a:xfrm>
          <a:prstGeom prst="rect">
            <a:avLst/>
          </a:prstGeom>
        </p:spPr>
      </p:pic>
    </p:spTree>
    <p:extLst>
      <p:ext uri="{BB962C8B-B14F-4D97-AF65-F5344CB8AC3E}">
        <p14:creationId xmlns:p14="http://schemas.microsoft.com/office/powerpoint/2010/main" val="345808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6C43EA-4B20-4970-8D7E-DBA721E8E6F1}"/>
              </a:ext>
            </a:extLst>
          </p:cNvPr>
          <p:cNvSpPr>
            <a:spLocks noGrp="1"/>
          </p:cNvSpPr>
          <p:nvPr>
            <p:ph type="title"/>
          </p:nvPr>
        </p:nvSpPr>
        <p:spPr>
          <a:xfrm>
            <a:off x="640080" y="325369"/>
            <a:ext cx="4368602" cy="1956841"/>
          </a:xfrm>
        </p:spPr>
        <p:txBody>
          <a:bodyPr anchor="b">
            <a:normAutofit/>
          </a:bodyPr>
          <a:lstStyle/>
          <a:p>
            <a:r>
              <a:rPr lang="en-US" sz="5400">
                <a:solidFill>
                  <a:schemeClr val="bg1"/>
                </a:solidFill>
                <a:cs typeface="Calibri Light"/>
              </a:rPr>
              <a:t>Metis Flag</a:t>
            </a:r>
            <a:endParaRPr lang="en-US" sz="5400">
              <a:solidFill>
                <a:schemeClr val="bg1"/>
              </a:solidFill>
            </a:endParaRPr>
          </a:p>
        </p:txBody>
      </p:sp>
      <p:sp>
        <p:nvSpPr>
          <p:cNvPr id="19"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7FEFF6-B8AE-43B2-B915-9EDAC063433B}"/>
              </a:ext>
            </a:extLst>
          </p:cNvPr>
          <p:cNvSpPr>
            <a:spLocks noGrp="1"/>
          </p:cNvSpPr>
          <p:nvPr>
            <p:ph idx="1"/>
          </p:nvPr>
        </p:nvSpPr>
        <p:spPr>
          <a:xfrm>
            <a:off x="640080" y="2872899"/>
            <a:ext cx="4243589" cy="3320668"/>
          </a:xfrm>
        </p:spPr>
        <p:txBody>
          <a:bodyPr vert="horz" lIns="91440" tIns="45720" rIns="91440" bIns="45720" rtlCol="0">
            <a:normAutofit fontScale="92500" lnSpcReduction="20000"/>
          </a:bodyPr>
          <a:lstStyle/>
          <a:p>
            <a:pPr>
              <a:buFont typeface="Wingdings" panose="05000000000000000000" pitchFamily="2" charset="2"/>
              <a:buChar char="v"/>
            </a:pPr>
            <a:r>
              <a:rPr lang="en-US" sz="1700" dirty="0">
                <a:solidFill>
                  <a:schemeClr val="bg1"/>
                </a:solidFill>
              </a:rPr>
              <a:t>You will see this Metis symbol throughout the learning experience.</a:t>
            </a:r>
          </a:p>
          <a:p>
            <a:pPr>
              <a:buFont typeface="Wingdings" panose="05000000000000000000" pitchFamily="2" charset="2"/>
              <a:buChar char="v"/>
            </a:pPr>
            <a:endParaRPr lang="en-US" sz="1700" dirty="0">
              <a:solidFill>
                <a:schemeClr val="bg1"/>
              </a:solidFill>
            </a:endParaRPr>
          </a:p>
          <a:p>
            <a:pPr>
              <a:buFont typeface="Wingdings" panose="05000000000000000000" pitchFamily="2" charset="2"/>
              <a:buChar char="v"/>
            </a:pPr>
            <a:r>
              <a:rPr lang="en-US" sz="1700" dirty="0">
                <a:solidFill>
                  <a:schemeClr val="bg1"/>
                </a:solidFill>
              </a:rPr>
              <a:t>Watch all or part of this video </a:t>
            </a:r>
            <a:r>
              <a:rPr lang="en-US" sz="1800" dirty="0">
                <a:hlinkClick r:id="rId3"/>
              </a:rPr>
              <a:t>Metis Pride - Flags of the Metis - YouTube </a:t>
            </a:r>
            <a:r>
              <a:rPr lang="en-US" sz="1700" dirty="0">
                <a:solidFill>
                  <a:srgbClr val="0070C0"/>
                </a:solidFill>
              </a:rPr>
              <a:t>(4:40).</a:t>
            </a:r>
          </a:p>
          <a:p>
            <a:pPr>
              <a:buFont typeface="Wingdings" panose="05000000000000000000" pitchFamily="2" charset="2"/>
              <a:buChar char="v"/>
            </a:pPr>
            <a:endParaRPr lang="en-US" sz="1700" dirty="0">
              <a:solidFill>
                <a:srgbClr val="0070C0"/>
              </a:solidFill>
            </a:endParaRPr>
          </a:p>
          <a:p>
            <a:pPr>
              <a:buFont typeface="Wingdings" panose="05000000000000000000" pitchFamily="2" charset="2"/>
              <a:buChar char="v"/>
            </a:pPr>
            <a:r>
              <a:rPr lang="en-US" sz="1700" dirty="0">
                <a:solidFill>
                  <a:schemeClr val="bg1"/>
                </a:solidFill>
                <a:ea typeface="+mn-lt"/>
                <a:cs typeface="+mn-lt"/>
              </a:rPr>
              <a:t>Think about the flags/symbols you saw in the video.</a:t>
            </a:r>
          </a:p>
          <a:p>
            <a:pPr>
              <a:buFont typeface="Wingdings" panose="05000000000000000000" pitchFamily="2" charset="2"/>
              <a:buChar char="v"/>
            </a:pPr>
            <a:endParaRPr lang="en-US" sz="1700" dirty="0">
              <a:solidFill>
                <a:schemeClr val="bg1"/>
              </a:solidFill>
              <a:ea typeface="+mn-lt"/>
              <a:cs typeface="+mn-lt"/>
            </a:endParaRPr>
          </a:p>
          <a:p>
            <a:pPr>
              <a:buFont typeface="Wingdings" panose="05000000000000000000" pitchFamily="2" charset="2"/>
              <a:buChar char="v"/>
            </a:pPr>
            <a:r>
              <a:rPr lang="en-US" sz="1700" dirty="0">
                <a:solidFill>
                  <a:schemeClr val="bg1"/>
                </a:solidFill>
                <a:ea typeface="+mn-lt"/>
                <a:cs typeface="+mn-lt"/>
              </a:rPr>
              <a:t>Create your own flag . The flag can represent your culture, identity, interests, likes/dislikes, and/or family heritage. Think about symbols that would represent you.</a:t>
            </a:r>
          </a:p>
        </p:txBody>
      </p:sp>
      <p:pic>
        <p:nvPicPr>
          <p:cNvPr id="6" name="Picture 5">
            <a:extLst>
              <a:ext uri="{FF2B5EF4-FFF2-40B4-BE49-F238E27FC236}">
                <a16:creationId xmlns:a16="http://schemas.microsoft.com/office/drawing/2014/main" id="{74C5137B-F112-4EB6-A8BF-8B593A6D551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29732" r="331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Oval 3">
            <a:extLst>
              <a:ext uri="{FF2B5EF4-FFF2-40B4-BE49-F238E27FC236}">
                <a16:creationId xmlns:a16="http://schemas.microsoft.com/office/drawing/2014/main" id="{7D535F2A-95A7-44F8-9A5D-BCFBB86130D9}"/>
              </a:ext>
            </a:extLst>
          </p:cNvPr>
          <p:cNvSpPr/>
          <p:nvPr/>
        </p:nvSpPr>
        <p:spPr>
          <a:xfrm>
            <a:off x="11305310" y="5909794"/>
            <a:ext cx="794327" cy="7481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a:t>BLM#2</a:t>
            </a:r>
            <a:endParaRPr lang="en-CA" sz="1400"/>
          </a:p>
        </p:txBody>
      </p:sp>
      <p:sp>
        <p:nvSpPr>
          <p:cNvPr id="7" name="TextBox 6">
            <a:extLst>
              <a:ext uri="{FF2B5EF4-FFF2-40B4-BE49-F238E27FC236}">
                <a16:creationId xmlns:a16="http://schemas.microsoft.com/office/drawing/2014/main" id="{094A2B32-2141-4A15-AB68-9E6533DA9B08}"/>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5" tooltip="http://corbinfraser.photos/tag/flag/">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6" tooltip="https://creativecommons.org/licenses/by/3.0/">
                  <a:extLst>
                    <a:ext uri="{A12FA001-AC4F-418D-AE19-62706E023703}">
                      <ahyp:hlinkClr xmlns="" xmlns:ahyp="http://schemas.microsoft.com/office/drawing/2018/hyperlinkcolor" val="tx"/>
                    </a:ext>
                  </a:extLst>
                </a:hlinkClick>
              </a:rPr>
              <a:t>CC BY</a:t>
            </a:r>
            <a:endParaRPr lang="en-CA" sz="700">
              <a:solidFill>
                <a:srgbClr val="FFFFFF"/>
              </a:solidFill>
            </a:endParaRPr>
          </a:p>
        </p:txBody>
      </p:sp>
    </p:spTree>
    <p:extLst>
      <p:ext uri="{BB962C8B-B14F-4D97-AF65-F5344CB8AC3E}">
        <p14:creationId xmlns:p14="http://schemas.microsoft.com/office/powerpoint/2010/main" val="189242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15FF8-D9D4-4148-8561-94B351FFEB9A}"/>
              </a:ext>
            </a:extLst>
          </p:cNvPr>
          <p:cNvSpPr>
            <a:spLocks noGrp="1"/>
          </p:cNvSpPr>
          <p:nvPr>
            <p:ph type="title"/>
          </p:nvPr>
        </p:nvSpPr>
        <p:spPr>
          <a:xfrm>
            <a:off x="838200" y="365126"/>
            <a:ext cx="10515600" cy="1019792"/>
          </a:xfrm>
        </p:spPr>
        <p:txBody>
          <a:bodyPr>
            <a:normAutofit/>
          </a:bodyPr>
          <a:lstStyle/>
          <a:p>
            <a:r>
              <a:rPr lang="en-US" sz="3200" b="1"/>
              <a:t>Key vocabulary/words </a:t>
            </a:r>
            <a:r>
              <a:rPr lang="en-US" sz="3200"/>
              <a:t>you will hear throughout the learning experiences. See if you can match the word to its definition. </a:t>
            </a:r>
            <a:endParaRPr lang="en-CA" sz="3200"/>
          </a:p>
        </p:txBody>
      </p:sp>
      <p:sp>
        <p:nvSpPr>
          <p:cNvPr id="5" name="TextBox 4">
            <a:extLst>
              <a:ext uri="{FF2B5EF4-FFF2-40B4-BE49-F238E27FC236}">
                <a16:creationId xmlns:a16="http://schemas.microsoft.com/office/drawing/2014/main" id="{77A9FDE2-FF8D-4694-9B81-398996C03A49}"/>
              </a:ext>
            </a:extLst>
          </p:cNvPr>
          <p:cNvSpPr txBox="1"/>
          <p:nvPr/>
        </p:nvSpPr>
        <p:spPr>
          <a:xfrm>
            <a:off x="4394439" y="6464333"/>
            <a:ext cx="6716905" cy="400110"/>
          </a:xfrm>
          <a:prstGeom prst="rect">
            <a:avLst/>
          </a:prstGeom>
          <a:noFill/>
        </p:spPr>
        <p:txBody>
          <a:bodyPr wrap="square" rtlCol="0">
            <a:spAutoFit/>
          </a:bodyPr>
          <a:lstStyle/>
          <a:p>
            <a:r>
              <a:rPr lang="en-US" sz="1000"/>
              <a:t>Definitions adapted from </a:t>
            </a:r>
            <a:r>
              <a:rPr lang="en-US" sz="1000">
                <a:hlinkClick r:id="rId3"/>
              </a:rPr>
              <a:t>Oxford Advanced Learner's Dictionary at Oxford Learner's Dictionaries</a:t>
            </a:r>
            <a:r>
              <a:rPr lang="en-US" sz="1000"/>
              <a:t> &amp; </a:t>
            </a:r>
            <a:r>
              <a:rPr lang="en-CA" sz="1000">
                <a:hlinkClick r:id="rId4"/>
              </a:rPr>
              <a:t>The Canadian Encyclopedia</a:t>
            </a:r>
            <a:r>
              <a:rPr lang="en-CA" sz="1000"/>
              <a:t> &amp; </a:t>
            </a:r>
            <a:r>
              <a:rPr lang="en-US" sz="1000">
                <a:hlinkClick r:id="rId5"/>
              </a:rPr>
              <a:t>Dictionary.com | Meanings and Definitions of Words at Dictionary.com</a:t>
            </a:r>
            <a:endParaRPr lang="en-CA" sz="1000"/>
          </a:p>
        </p:txBody>
      </p:sp>
      <p:sp>
        <p:nvSpPr>
          <p:cNvPr id="18" name="Rectangle: Rounded Corners 17">
            <a:extLst>
              <a:ext uri="{FF2B5EF4-FFF2-40B4-BE49-F238E27FC236}">
                <a16:creationId xmlns:a16="http://schemas.microsoft.com/office/drawing/2014/main" id="{CC3DD829-2095-4B84-9B4E-0D47F1776D46}"/>
              </a:ext>
            </a:extLst>
          </p:cNvPr>
          <p:cNvSpPr/>
          <p:nvPr/>
        </p:nvSpPr>
        <p:spPr>
          <a:xfrm>
            <a:off x="4394441" y="5601391"/>
            <a:ext cx="7634790" cy="262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Having no end or limit</a:t>
            </a:r>
            <a:endParaRPr lang="en-CA"/>
          </a:p>
        </p:txBody>
      </p:sp>
      <p:sp>
        <p:nvSpPr>
          <p:cNvPr id="19" name="Rectangle: Rounded Corners 18">
            <a:extLst>
              <a:ext uri="{FF2B5EF4-FFF2-40B4-BE49-F238E27FC236}">
                <a16:creationId xmlns:a16="http://schemas.microsoft.com/office/drawing/2014/main" id="{B7262B41-888D-4B13-99FF-E18DB0F37236}"/>
              </a:ext>
            </a:extLst>
          </p:cNvPr>
          <p:cNvSpPr/>
          <p:nvPr/>
        </p:nvSpPr>
        <p:spPr>
          <a:xfrm>
            <a:off x="4394443" y="1796422"/>
            <a:ext cx="7634790" cy="262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Opposition to a plan</a:t>
            </a:r>
            <a:endParaRPr lang="en-CA"/>
          </a:p>
        </p:txBody>
      </p:sp>
      <p:sp>
        <p:nvSpPr>
          <p:cNvPr id="21" name="Rectangle: Rounded Corners 20">
            <a:extLst>
              <a:ext uri="{FF2B5EF4-FFF2-40B4-BE49-F238E27FC236}">
                <a16:creationId xmlns:a16="http://schemas.microsoft.com/office/drawing/2014/main" id="{CB5E7892-84EA-4DC6-BA68-DE21A6432416}"/>
              </a:ext>
            </a:extLst>
          </p:cNvPr>
          <p:cNvSpPr/>
          <p:nvPr/>
        </p:nvSpPr>
        <p:spPr>
          <a:xfrm>
            <a:off x="4394440" y="2280393"/>
            <a:ext cx="7634791" cy="262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 person/object/event that represents something general</a:t>
            </a:r>
            <a:endParaRPr lang="en-CA"/>
          </a:p>
        </p:txBody>
      </p:sp>
      <p:sp>
        <p:nvSpPr>
          <p:cNvPr id="22" name="Rectangle: Rounded Corners 21">
            <a:extLst>
              <a:ext uri="{FF2B5EF4-FFF2-40B4-BE49-F238E27FC236}">
                <a16:creationId xmlns:a16="http://schemas.microsoft.com/office/drawing/2014/main" id="{42615391-D19D-4878-B9D9-1D7C28E6D45A}"/>
              </a:ext>
            </a:extLst>
          </p:cNvPr>
          <p:cNvSpPr/>
          <p:nvPr/>
        </p:nvSpPr>
        <p:spPr>
          <a:xfrm>
            <a:off x="4394439" y="2729828"/>
            <a:ext cx="7634792" cy="262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Customs, beliefs, way of life</a:t>
            </a:r>
            <a:endParaRPr lang="en-CA"/>
          </a:p>
        </p:txBody>
      </p:sp>
      <p:sp>
        <p:nvSpPr>
          <p:cNvPr id="26" name="Rectangle: Rounded Corners 25">
            <a:extLst>
              <a:ext uri="{FF2B5EF4-FFF2-40B4-BE49-F238E27FC236}">
                <a16:creationId xmlns:a16="http://schemas.microsoft.com/office/drawing/2014/main" id="{B744FCE4-E9F1-4A6D-BC9C-49A5711F86F1}"/>
              </a:ext>
            </a:extLst>
          </p:cNvPr>
          <p:cNvSpPr/>
          <p:nvPr/>
        </p:nvSpPr>
        <p:spPr>
          <a:xfrm>
            <a:off x="4394439" y="3310355"/>
            <a:ext cx="7634793" cy="262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Belonging to a particular place</a:t>
            </a:r>
            <a:endParaRPr lang="en-CA"/>
          </a:p>
        </p:txBody>
      </p:sp>
      <p:sp>
        <p:nvSpPr>
          <p:cNvPr id="27" name="Rectangle: Rounded Corners 26">
            <a:extLst>
              <a:ext uri="{FF2B5EF4-FFF2-40B4-BE49-F238E27FC236}">
                <a16:creationId xmlns:a16="http://schemas.microsoft.com/office/drawing/2014/main" id="{D6E20058-9B69-48D9-B591-3E495C306C52}"/>
              </a:ext>
            </a:extLst>
          </p:cNvPr>
          <p:cNvSpPr/>
          <p:nvPr/>
        </p:nvSpPr>
        <p:spPr>
          <a:xfrm>
            <a:off x="4387625" y="3684399"/>
            <a:ext cx="7634793" cy="262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 community’s cultural &amp; historical traditions passed down by word of mouth</a:t>
            </a:r>
            <a:endParaRPr lang="en-CA"/>
          </a:p>
        </p:txBody>
      </p:sp>
      <p:sp>
        <p:nvSpPr>
          <p:cNvPr id="28" name="Rectangle: Rounded Corners 27">
            <a:extLst>
              <a:ext uri="{FF2B5EF4-FFF2-40B4-BE49-F238E27FC236}">
                <a16:creationId xmlns:a16="http://schemas.microsoft.com/office/drawing/2014/main" id="{674B9596-6F80-4381-AD9B-767DCD48F0F9}"/>
              </a:ext>
            </a:extLst>
          </p:cNvPr>
          <p:cNvSpPr/>
          <p:nvPr/>
        </p:nvSpPr>
        <p:spPr>
          <a:xfrm>
            <a:off x="4394439" y="4089592"/>
            <a:ext cx="7634794" cy="262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 person whose family comes from both Indigenous and European backgrounds</a:t>
            </a:r>
            <a:endParaRPr lang="en-CA"/>
          </a:p>
        </p:txBody>
      </p:sp>
      <p:sp>
        <p:nvSpPr>
          <p:cNvPr id="29" name="Rectangle: Rounded Corners 28">
            <a:extLst>
              <a:ext uri="{FF2B5EF4-FFF2-40B4-BE49-F238E27FC236}">
                <a16:creationId xmlns:a16="http://schemas.microsoft.com/office/drawing/2014/main" id="{EF4D7D1D-6F9E-41DD-814B-97AC8CC6DB7A}"/>
              </a:ext>
            </a:extLst>
          </p:cNvPr>
          <p:cNvSpPr/>
          <p:nvPr/>
        </p:nvSpPr>
        <p:spPr>
          <a:xfrm>
            <a:off x="4394439" y="5192785"/>
            <a:ext cx="7634794" cy="262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Metis language</a:t>
            </a:r>
            <a:endParaRPr lang="en-CA"/>
          </a:p>
        </p:txBody>
      </p:sp>
      <p:sp>
        <p:nvSpPr>
          <p:cNvPr id="30" name="Rectangle: Rounded Corners 29">
            <a:extLst>
              <a:ext uri="{FF2B5EF4-FFF2-40B4-BE49-F238E27FC236}">
                <a16:creationId xmlns:a16="http://schemas.microsoft.com/office/drawing/2014/main" id="{BECB9588-7FFB-4B51-A6DC-D846B7FC39C1}"/>
              </a:ext>
            </a:extLst>
          </p:cNvPr>
          <p:cNvSpPr/>
          <p:nvPr/>
        </p:nvSpPr>
        <p:spPr>
          <a:xfrm>
            <a:off x="4387624" y="4792667"/>
            <a:ext cx="7634793" cy="262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Vehicle with tracks for ice fishing</a:t>
            </a:r>
            <a:endParaRPr lang="en-CA"/>
          </a:p>
        </p:txBody>
      </p:sp>
      <p:sp>
        <p:nvSpPr>
          <p:cNvPr id="31" name="TextBox 30">
            <a:extLst>
              <a:ext uri="{FF2B5EF4-FFF2-40B4-BE49-F238E27FC236}">
                <a16:creationId xmlns:a16="http://schemas.microsoft.com/office/drawing/2014/main" id="{BFBA25DC-4234-4441-9C85-BBE35157317D}"/>
              </a:ext>
            </a:extLst>
          </p:cNvPr>
          <p:cNvSpPr txBox="1"/>
          <p:nvPr/>
        </p:nvSpPr>
        <p:spPr>
          <a:xfrm>
            <a:off x="470014" y="1824310"/>
            <a:ext cx="1420427" cy="369332"/>
          </a:xfrm>
          <a:prstGeom prst="rect">
            <a:avLst/>
          </a:prstGeom>
          <a:noFill/>
        </p:spPr>
        <p:txBody>
          <a:bodyPr wrap="square" rtlCol="0">
            <a:spAutoFit/>
          </a:bodyPr>
          <a:lstStyle/>
          <a:p>
            <a:r>
              <a:rPr lang="en-CA" dirty="0"/>
              <a:t>Indigenous</a:t>
            </a:r>
          </a:p>
        </p:txBody>
      </p:sp>
      <p:sp>
        <p:nvSpPr>
          <p:cNvPr id="32" name="TextBox 31">
            <a:extLst>
              <a:ext uri="{FF2B5EF4-FFF2-40B4-BE49-F238E27FC236}">
                <a16:creationId xmlns:a16="http://schemas.microsoft.com/office/drawing/2014/main" id="{BC91A7A5-B137-4D9E-B1D4-9457EE481182}"/>
              </a:ext>
            </a:extLst>
          </p:cNvPr>
          <p:cNvSpPr txBox="1"/>
          <p:nvPr/>
        </p:nvSpPr>
        <p:spPr>
          <a:xfrm>
            <a:off x="470014" y="2228996"/>
            <a:ext cx="764476" cy="369332"/>
          </a:xfrm>
          <a:prstGeom prst="rect">
            <a:avLst/>
          </a:prstGeom>
          <a:noFill/>
        </p:spPr>
        <p:txBody>
          <a:bodyPr wrap="square" lIns="91440" tIns="45720" rIns="91440" bIns="45720" rtlCol="0" anchor="t">
            <a:spAutoFit/>
          </a:bodyPr>
          <a:lstStyle/>
          <a:p>
            <a:r>
              <a:rPr lang="en-CA" dirty="0"/>
              <a:t>Metis</a:t>
            </a:r>
            <a:endParaRPr lang="en-CA" dirty="0">
              <a:cs typeface="Calibri"/>
            </a:endParaRPr>
          </a:p>
        </p:txBody>
      </p:sp>
      <p:sp>
        <p:nvSpPr>
          <p:cNvPr id="33" name="TextBox 32">
            <a:extLst>
              <a:ext uri="{FF2B5EF4-FFF2-40B4-BE49-F238E27FC236}">
                <a16:creationId xmlns:a16="http://schemas.microsoft.com/office/drawing/2014/main" id="{561C63F3-136B-4AD1-A44C-6040D839B183}"/>
              </a:ext>
            </a:extLst>
          </p:cNvPr>
          <p:cNvSpPr txBox="1"/>
          <p:nvPr/>
        </p:nvSpPr>
        <p:spPr>
          <a:xfrm>
            <a:off x="472803" y="2627332"/>
            <a:ext cx="1168156" cy="369332"/>
          </a:xfrm>
          <a:prstGeom prst="rect">
            <a:avLst/>
          </a:prstGeom>
          <a:noFill/>
        </p:spPr>
        <p:txBody>
          <a:bodyPr wrap="square" rtlCol="0">
            <a:spAutoFit/>
          </a:bodyPr>
          <a:lstStyle/>
          <a:p>
            <a:r>
              <a:rPr lang="en-CA" dirty="0"/>
              <a:t>resistance</a:t>
            </a:r>
            <a:endParaRPr lang="en-CA" dirty="0">
              <a:cs typeface="Calibri"/>
            </a:endParaRPr>
          </a:p>
        </p:txBody>
      </p:sp>
      <p:sp>
        <p:nvSpPr>
          <p:cNvPr id="36" name="TextBox 35">
            <a:extLst>
              <a:ext uri="{FF2B5EF4-FFF2-40B4-BE49-F238E27FC236}">
                <a16:creationId xmlns:a16="http://schemas.microsoft.com/office/drawing/2014/main" id="{FC4C7881-0DF6-434A-8360-9E13D36E4152}"/>
              </a:ext>
            </a:extLst>
          </p:cNvPr>
          <p:cNvSpPr txBox="1"/>
          <p:nvPr/>
        </p:nvSpPr>
        <p:spPr>
          <a:xfrm>
            <a:off x="472676" y="3066934"/>
            <a:ext cx="1720108" cy="369332"/>
          </a:xfrm>
          <a:prstGeom prst="rect">
            <a:avLst/>
          </a:prstGeom>
          <a:noFill/>
        </p:spPr>
        <p:txBody>
          <a:bodyPr wrap="square" rtlCol="0">
            <a:spAutoFit/>
          </a:bodyPr>
          <a:lstStyle/>
          <a:p>
            <a:r>
              <a:rPr lang="en-CA" dirty="0"/>
              <a:t>Michif-French</a:t>
            </a:r>
          </a:p>
        </p:txBody>
      </p:sp>
      <p:sp>
        <p:nvSpPr>
          <p:cNvPr id="37" name="TextBox 36">
            <a:extLst>
              <a:ext uri="{FF2B5EF4-FFF2-40B4-BE49-F238E27FC236}">
                <a16:creationId xmlns:a16="http://schemas.microsoft.com/office/drawing/2014/main" id="{3AAEEA4E-BB90-4CF9-AF52-E24E465AD3E1}"/>
              </a:ext>
            </a:extLst>
          </p:cNvPr>
          <p:cNvSpPr txBox="1"/>
          <p:nvPr/>
        </p:nvSpPr>
        <p:spPr>
          <a:xfrm>
            <a:off x="472676" y="3517502"/>
            <a:ext cx="1420427" cy="369332"/>
          </a:xfrm>
          <a:prstGeom prst="rect">
            <a:avLst/>
          </a:prstGeom>
          <a:noFill/>
        </p:spPr>
        <p:txBody>
          <a:bodyPr wrap="square" rtlCol="0">
            <a:spAutoFit/>
          </a:bodyPr>
          <a:lstStyle/>
          <a:p>
            <a:r>
              <a:rPr lang="en-CA" dirty="0"/>
              <a:t>bombardier</a:t>
            </a:r>
            <a:endParaRPr lang="en-CA" dirty="0">
              <a:cs typeface="Calibri"/>
            </a:endParaRPr>
          </a:p>
        </p:txBody>
      </p:sp>
      <p:sp>
        <p:nvSpPr>
          <p:cNvPr id="39" name="TextBox 38">
            <a:extLst>
              <a:ext uri="{FF2B5EF4-FFF2-40B4-BE49-F238E27FC236}">
                <a16:creationId xmlns:a16="http://schemas.microsoft.com/office/drawing/2014/main" id="{2619E42D-A9FA-4C92-A44F-71E91EE37568}"/>
              </a:ext>
            </a:extLst>
          </p:cNvPr>
          <p:cNvSpPr txBox="1"/>
          <p:nvPr/>
        </p:nvSpPr>
        <p:spPr>
          <a:xfrm>
            <a:off x="470014" y="4338223"/>
            <a:ext cx="910708" cy="369332"/>
          </a:xfrm>
          <a:prstGeom prst="rect">
            <a:avLst/>
          </a:prstGeom>
          <a:noFill/>
        </p:spPr>
        <p:txBody>
          <a:bodyPr wrap="square" rtlCol="0">
            <a:spAutoFit/>
          </a:bodyPr>
          <a:lstStyle/>
          <a:p>
            <a:r>
              <a:rPr lang="en-CA" dirty="0"/>
              <a:t>culture</a:t>
            </a:r>
            <a:endParaRPr lang="en-CA" dirty="0">
              <a:cs typeface="Calibri"/>
            </a:endParaRPr>
          </a:p>
        </p:txBody>
      </p:sp>
      <p:sp>
        <p:nvSpPr>
          <p:cNvPr id="40" name="TextBox 39">
            <a:extLst>
              <a:ext uri="{FF2B5EF4-FFF2-40B4-BE49-F238E27FC236}">
                <a16:creationId xmlns:a16="http://schemas.microsoft.com/office/drawing/2014/main" id="{D9B4DB8F-6676-4E5A-B7B2-E676A277D2FE}"/>
              </a:ext>
            </a:extLst>
          </p:cNvPr>
          <p:cNvSpPr txBox="1"/>
          <p:nvPr/>
        </p:nvSpPr>
        <p:spPr>
          <a:xfrm>
            <a:off x="472676" y="4739093"/>
            <a:ext cx="978758" cy="369332"/>
          </a:xfrm>
          <a:prstGeom prst="rect">
            <a:avLst/>
          </a:prstGeom>
          <a:noFill/>
        </p:spPr>
        <p:txBody>
          <a:bodyPr wrap="square" rtlCol="0">
            <a:spAutoFit/>
          </a:bodyPr>
          <a:lstStyle/>
          <a:p>
            <a:r>
              <a:rPr lang="en-CA" dirty="0"/>
              <a:t>symbol</a:t>
            </a:r>
            <a:endParaRPr lang="en-CA" dirty="0">
              <a:cs typeface="Calibri"/>
            </a:endParaRPr>
          </a:p>
        </p:txBody>
      </p:sp>
      <p:sp>
        <p:nvSpPr>
          <p:cNvPr id="41" name="TextBox 40">
            <a:extLst>
              <a:ext uri="{FF2B5EF4-FFF2-40B4-BE49-F238E27FC236}">
                <a16:creationId xmlns:a16="http://schemas.microsoft.com/office/drawing/2014/main" id="{3625D79D-4DF0-4439-BEEF-6117EE14B3D5}"/>
              </a:ext>
            </a:extLst>
          </p:cNvPr>
          <p:cNvSpPr txBox="1"/>
          <p:nvPr/>
        </p:nvSpPr>
        <p:spPr>
          <a:xfrm>
            <a:off x="470014" y="5143779"/>
            <a:ext cx="1420427" cy="369332"/>
          </a:xfrm>
          <a:prstGeom prst="rect">
            <a:avLst/>
          </a:prstGeom>
          <a:noFill/>
        </p:spPr>
        <p:txBody>
          <a:bodyPr wrap="square" rtlCol="0">
            <a:spAutoFit/>
          </a:bodyPr>
          <a:lstStyle/>
          <a:p>
            <a:r>
              <a:rPr lang="en-CA" dirty="0"/>
              <a:t>oral tradition</a:t>
            </a:r>
            <a:endParaRPr lang="en-CA" dirty="0">
              <a:cs typeface="Calibri"/>
            </a:endParaRPr>
          </a:p>
        </p:txBody>
      </p:sp>
      <p:sp>
        <p:nvSpPr>
          <p:cNvPr id="43" name="TextBox 42">
            <a:extLst>
              <a:ext uri="{FF2B5EF4-FFF2-40B4-BE49-F238E27FC236}">
                <a16:creationId xmlns:a16="http://schemas.microsoft.com/office/drawing/2014/main" id="{075B66FC-9942-41DE-8144-8FD030BBDF70}"/>
              </a:ext>
            </a:extLst>
          </p:cNvPr>
          <p:cNvSpPr txBox="1"/>
          <p:nvPr/>
        </p:nvSpPr>
        <p:spPr>
          <a:xfrm>
            <a:off x="472676" y="3965075"/>
            <a:ext cx="978758" cy="369332"/>
          </a:xfrm>
          <a:prstGeom prst="rect">
            <a:avLst/>
          </a:prstGeom>
          <a:noFill/>
        </p:spPr>
        <p:txBody>
          <a:bodyPr wrap="square" rtlCol="0">
            <a:spAutoFit/>
          </a:bodyPr>
          <a:lstStyle/>
          <a:p>
            <a:r>
              <a:rPr lang="en-CA" dirty="0"/>
              <a:t>infinity</a:t>
            </a:r>
            <a:endParaRPr lang="en-CA" dirty="0">
              <a:cs typeface="Calibri"/>
            </a:endParaRPr>
          </a:p>
        </p:txBody>
      </p:sp>
      <p:sp>
        <p:nvSpPr>
          <p:cNvPr id="44" name="Oval 43">
            <a:extLst>
              <a:ext uri="{FF2B5EF4-FFF2-40B4-BE49-F238E27FC236}">
                <a16:creationId xmlns:a16="http://schemas.microsoft.com/office/drawing/2014/main" id="{DF99184C-46A5-4068-B1C5-F63D0D29F7F2}"/>
              </a:ext>
            </a:extLst>
          </p:cNvPr>
          <p:cNvSpPr/>
          <p:nvPr/>
        </p:nvSpPr>
        <p:spPr>
          <a:xfrm>
            <a:off x="11212946" y="6091655"/>
            <a:ext cx="870526" cy="7268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a:t>BLM#3</a:t>
            </a:r>
            <a:endParaRPr lang="en-CA" sz="1600"/>
          </a:p>
        </p:txBody>
      </p:sp>
    </p:spTree>
    <p:extLst>
      <p:ext uri="{BB962C8B-B14F-4D97-AF65-F5344CB8AC3E}">
        <p14:creationId xmlns:p14="http://schemas.microsoft.com/office/powerpoint/2010/main" val="137098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4.07407E-6 L 0.20964 0.20834 " pathEditMode="relative" rAng="0" ptsTypes="AA">
                                      <p:cBhvr>
                                        <p:cTn id="6" dur="2000" fill="hold"/>
                                        <p:tgtEl>
                                          <p:spTgt spid="31"/>
                                        </p:tgtEl>
                                        <p:attrNameLst>
                                          <p:attrName>ppt_x</p:attrName>
                                          <p:attrName>ppt_y</p:attrName>
                                        </p:attrNameLst>
                                      </p:cBhvr>
                                      <p:rCtr x="10482" y="1041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1.85185E-6 L 0.25716 0.25972 " pathEditMode="relative" rAng="0" ptsTypes="AA">
                                      <p:cBhvr>
                                        <p:cTn id="10" dur="2000" fill="hold"/>
                                        <p:tgtEl>
                                          <p:spTgt spid="32"/>
                                        </p:tgtEl>
                                        <p:attrNameLst>
                                          <p:attrName>ppt_x</p:attrName>
                                          <p:attrName>ppt_y</p:attrName>
                                        </p:attrNameLst>
                                      </p:cBhvr>
                                      <p:rCtr x="12852" y="1298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25E-6 -3.7037E-6 L 0.22877 -0.13958 " pathEditMode="relative" rAng="0" ptsTypes="AA">
                                      <p:cBhvr>
                                        <p:cTn id="14" dur="2000" fill="hold"/>
                                        <p:tgtEl>
                                          <p:spTgt spid="33"/>
                                        </p:tgtEl>
                                        <p:attrNameLst>
                                          <p:attrName>ppt_x</p:attrName>
                                          <p:attrName>ppt_y</p:attrName>
                                        </p:attrNameLst>
                                      </p:cBhvr>
                                      <p:rCtr x="11432" y="-699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79167E-6 -4.07407E-6 L 0.19037 0.30255 " pathEditMode="relative" rAng="0" ptsTypes="AA">
                                      <p:cBhvr>
                                        <p:cTn id="18" dur="2000" fill="hold"/>
                                        <p:tgtEl>
                                          <p:spTgt spid="36"/>
                                        </p:tgtEl>
                                        <p:attrNameLst>
                                          <p:attrName>ppt_x</p:attrName>
                                          <p:attrName>ppt_y</p:attrName>
                                        </p:attrNameLst>
                                      </p:cBhvr>
                                      <p:rCtr x="9518" y="1511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79167E-6 -4.81481E-6 L 0.21015 0.17755 " pathEditMode="relative" rAng="0" ptsTypes="AA">
                                      <p:cBhvr>
                                        <p:cTn id="22" dur="2000" fill="hold"/>
                                        <p:tgtEl>
                                          <p:spTgt spid="37"/>
                                        </p:tgtEl>
                                        <p:attrNameLst>
                                          <p:attrName>ppt_x</p:attrName>
                                          <p:attrName>ppt_y</p:attrName>
                                        </p:attrNameLst>
                                      </p:cBhvr>
                                      <p:rCtr x="10508" y="886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75E-6 -2.59259E-6 L 0.24557 0.22871 " pathEditMode="relative" rAng="0" ptsTypes="AA">
                                      <p:cBhvr>
                                        <p:cTn id="26" dur="2000" fill="hold"/>
                                        <p:tgtEl>
                                          <p:spTgt spid="43"/>
                                        </p:tgtEl>
                                        <p:attrNameLst>
                                          <p:attrName>ppt_x</p:attrName>
                                          <p:attrName>ppt_y</p:attrName>
                                        </p:attrNameLst>
                                      </p:cBhvr>
                                      <p:rCtr x="12279" y="1143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45833E-6 -7.40741E-7 L 0.24831 -0.24259 " pathEditMode="relative" rAng="0" ptsTypes="AA">
                                      <p:cBhvr>
                                        <p:cTn id="30" dur="2000" fill="hold"/>
                                        <p:tgtEl>
                                          <p:spTgt spid="39"/>
                                        </p:tgtEl>
                                        <p:attrNameLst>
                                          <p:attrName>ppt_x</p:attrName>
                                          <p:attrName>ppt_y</p:attrName>
                                        </p:attrNameLst>
                                      </p:cBhvr>
                                      <p:rCtr x="12409" y="-1213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75E-6 -4.07407E-6 L 0.24817 -0.375 " pathEditMode="relative" rAng="0" ptsTypes="AA">
                                      <p:cBhvr>
                                        <p:cTn id="34" dur="2000" fill="hold"/>
                                        <p:tgtEl>
                                          <p:spTgt spid="40"/>
                                        </p:tgtEl>
                                        <p:attrNameLst>
                                          <p:attrName>ppt_x</p:attrName>
                                          <p:attrName>ppt_y</p:attrName>
                                        </p:attrNameLst>
                                      </p:cBhvr>
                                      <p:rCtr x="12409" y="-1875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4.79167E-6 -1.85185E-6 L 0.20678 -0.22176 " pathEditMode="relative" rAng="0" ptsTypes="AA">
                                      <p:cBhvr>
                                        <p:cTn id="38" dur="2000" fill="hold"/>
                                        <p:tgtEl>
                                          <p:spTgt spid="41"/>
                                        </p:tgtEl>
                                        <p:attrNameLst>
                                          <p:attrName>ppt_x</p:attrName>
                                          <p:attrName>ppt_y</p:attrName>
                                        </p:attrNameLst>
                                      </p:cBhvr>
                                      <p:rCtr x="10339" y="-11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6" grpId="0"/>
      <p:bldP spid="37" grpId="0"/>
      <p:bldP spid="39" grpId="0"/>
      <p:bldP spid="40" grpId="0"/>
      <p:bldP spid="41"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0000">
              <a:srgbClr val="0A3390"/>
            </a:gs>
            <a:gs pos="89000">
              <a:schemeClr val="tx1">
                <a:lumMod val="50000"/>
              </a:schemeClr>
            </a:gs>
            <a:gs pos="91000">
              <a:schemeClr val="tx1">
                <a:lumMod val="50000"/>
              </a:schemeClr>
            </a:gs>
            <a:gs pos="100000">
              <a:srgbClr val="0A3390"/>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0FD3-6A32-4D3B-8484-D0C3D3D83362}"/>
              </a:ext>
            </a:extLst>
          </p:cNvPr>
          <p:cNvSpPr>
            <a:spLocks noGrp="1"/>
          </p:cNvSpPr>
          <p:nvPr>
            <p:ph type="title"/>
          </p:nvPr>
        </p:nvSpPr>
        <p:spPr>
          <a:xfrm>
            <a:off x="2654424" y="572538"/>
            <a:ext cx="8860654" cy="1293028"/>
          </a:xfrm>
        </p:spPr>
        <p:txBody>
          <a:bodyPr>
            <a:normAutofit/>
          </a:bodyPr>
          <a:lstStyle/>
          <a:p>
            <a:r>
              <a:rPr lang="en-US" sz="3100" u="sng"/>
              <a:t>inquiry question:</a:t>
            </a:r>
            <a:endParaRPr lang="en-CA"/>
          </a:p>
        </p:txBody>
      </p:sp>
      <p:sp>
        <p:nvSpPr>
          <p:cNvPr id="3" name="Content Placeholder 2">
            <a:extLst>
              <a:ext uri="{FF2B5EF4-FFF2-40B4-BE49-F238E27FC236}">
                <a16:creationId xmlns:a16="http://schemas.microsoft.com/office/drawing/2014/main" id="{70460B87-A25B-4D47-A1F6-C7E7AEAC85E4}"/>
              </a:ext>
            </a:extLst>
          </p:cNvPr>
          <p:cNvSpPr>
            <a:spLocks noGrp="1"/>
          </p:cNvSpPr>
          <p:nvPr>
            <p:ph idx="1"/>
          </p:nvPr>
        </p:nvSpPr>
        <p:spPr>
          <a:xfrm>
            <a:off x="5346014" y="2891787"/>
            <a:ext cx="6475921" cy="2306525"/>
          </a:xfrm>
          <a:custGeom>
            <a:avLst/>
            <a:gdLst>
              <a:gd name="connsiteX0" fmla="*/ 0 w 6475921"/>
              <a:gd name="connsiteY0" fmla="*/ 0 h 2306525"/>
              <a:gd name="connsiteX1" fmla="*/ 653479 w 6475921"/>
              <a:gd name="connsiteY1" fmla="*/ 0 h 2306525"/>
              <a:gd name="connsiteX2" fmla="*/ 1177440 w 6475921"/>
              <a:gd name="connsiteY2" fmla="*/ 0 h 2306525"/>
              <a:gd name="connsiteX3" fmla="*/ 1766160 w 6475921"/>
              <a:gd name="connsiteY3" fmla="*/ 0 h 2306525"/>
              <a:gd name="connsiteX4" fmla="*/ 2484399 w 6475921"/>
              <a:gd name="connsiteY4" fmla="*/ 0 h 2306525"/>
              <a:gd name="connsiteX5" fmla="*/ 2943600 w 6475921"/>
              <a:gd name="connsiteY5" fmla="*/ 0 h 2306525"/>
              <a:gd name="connsiteX6" fmla="*/ 3597080 w 6475921"/>
              <a:gd name="connsiteY6" fmla="*/ 0 h 2306525"/>
              <a:gd name="connsiteX7" fmla="*/ 4056281 w 6475921"/>
              <a:gd name="connsiteY7" fmla="*/ 0 h 2306525"/>
              <a:gd name="connsiteX8" fmla="*/ 4645002 w 6475921"/>
              <a:gd name="connsiteY8" fmla="*/ 0 h 2306525"/>
              <a:gd name="connsiteX9" fmla="*/ 5298481 w 6475921"/>
              <a:gd name="connsiteY9" fmla="*/ 0 h 2306525"/>
              <a:gd name="connsiteX10" fmla="*/ 5692923 w 6475921"/>
              <a:gd name="connsiteY10" fmla="*/ 0 h 2306525"/>
              <a:gd name="connsiteX11" fmla="*/ 6475921 w 6475921"/>
              <a:gd name="connsiteY11" fmla="*/ 0 h 2306525"/>
              <a:gd name="connsiteX12" fmla="*/ 6475921 w 6475921"/>
              <a:gd name="connsiteY12" fmla="*/ 622762 h 2306525"/>
              <a:gd name="connsiteX13" fmla="*/ 6475921 w 6475921"/>
              <a:gd name="connsiteY13" fmla="*/ 1245524 h 2306525"/>
              <a:gd name="connsiteX14" fmla="*/ 6475921 w 6475921"/>
              <a:gd name="connsiteY14" fmla="*/ 2306525 h 2306525"/>
              <a:gd name="connsiteX15" fmla="*/ 5951960 w 6475921"/>
              <a:gd name="connsiteY15" fmla="*/ 2306525 h 2306525"/>
              <a:gd name="connsiteX16" fmla="*/ 5427999 w 6475921"/>
              <a:gd name="connsiteY16" fmla="*/ 2306525 h 2306525"/>
              <a:gd name="connsiteX17" fmla="*/ 4774520 w 6475921"/>
              <a:gd name="connsiteY17" fmla="*/ 2306525 h 2306525"/>
              <a:gd name="connsiteX18" fmla="*/ 4185800 w 6475921"/>
              <a:gd name="connsiteY18" fmla="*/ 2306525 h 2306525"/>
              <a:gd name="connsiteX19" fmla="*/ 3467561 w 6475921"/>
              <a:gd name="connsiteY19" fmla="*/ 2306525 h 2306525"/>
              <a:gd name="connsiteX20" fmla="*/ 2749323 w 6475921"/>
              <a:gd name="connsiteY20" fmla="*/ 2306525 h 2306525"/>
              <a:gd name="connsiteX21" fmla="*/ 2095844 w 6475921"/>
              <a:gd name="connsiteY21" fmla="*/ 2306525 h 2306525"/>
              <a:gd name="connsiteX22" fmla="*/ 1442364 w 6475921"/>
              <a:gd name="connsiteY22" fmla="*/ 2306525 h 2306525"/>
              <a:gd name="connsiteX23" fmla="*/ 788885 w 6475921"/>
              <a:gd name="connsiteY23" fmla="*/ 2306525 h 2306525"/>
              <a:gd name="connsiteX24" fmla="*/ 0 w 6475921"/>
              <a:gd name="connsiteY24" fmla="*/ 2306525 h 2306525"/>
              <a:gd name="connsiteX25" fmla="*/ 0 w 6475921"/>
              <a:gd name="connsiteY25" fmla="*/ 1683763 h 2306525"/>
              <a:gd name="connsiteX26" fmla="*/ 0 w 6475921"/>
              <a:gd name="connsiteY26" fmla="*/ 1107132 h 2306525"/>
              <a:gd name="connsiteX27" fmla="*/ 0 w 6475921"/>
              <a:gd name="connsiteY27" fmla="*/ 599697 h 2306525"/>
              <a:gd name="connsiteX28" fmla="*/ 0 w 6475921"/>
              <a:gd name="connsiteY28" fmla="*/ 0 h 230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75921" h="2306525" fill="none" extrusionOk="0">
                <a:moveTo>
                  <a:pt x="0" y="0"/>
                </a:moveTo>
                <a:cubicBezTo>
                  <a:pt x="242072" y="-11928"/>
                  <a:pt x="487114" y="74122"/>
                  <a:pt x="653479" y="0"/>
                </a:cubicBezTo>
                <a:cubicBezTo>
                  <a:pt x="819844" y="-74122"/>
                  <a:pt x="1030150" y="44348"/>
                  <a:pt x="1177440" y="0"/>
                </a:cubicBezTo>
                <a:cubicBezTo>
                  <a:pt x="1324730" y="-44348"/>
                  <a:pt x="1648224" y="26417"/>
                  <a:pt x="1766160" y="0"/>
                </a:cubicBezTo>
                <a:cubicBezTo>
                  <a:pt x="1884096" y="-26417"/>
                  <a:pt x="2181999" y="74291"/>
                  <a:pt x="2484399" y="0"/>
                </a:cubicBezTo>
                <a:cubicBezTo>
                  <a:pt x="2786799" y="-74291"/>
                  <a:pt x="2812074" y="21133"/>
                  <a:pt x="2943600" y="0"/>
                </a:cubicBezTo>
                <a:cubicBezTo>
                  <a:pt x="3075126" y="-21133"/>
                  <a:pt x="3403364" y="15443"/>
                  <a:pt x="3597080" y="0"/>
                </a:cubicBezTo>
                <a:cubicBezTo>
                  <a:pt x="3790796" y="-15443"/>
                  <a:pt x="3902113" y="38761"/>
                  <a:pt x="4056281" y="0"/>
                </a:cubicBezTo>
                <a:cubicBezTo>
                  <a:pt x="4210449" y="-38761"/>
                  <a:pt x="4410881" y="46081"/>
                  <a:pt x="4645002" y="0"/>
                </a:cubicBezTo>
                <a:cubicBezTo>
                  <a:pt x="4879123" y="-46081"/>
                  <a:pt x="5000733" y="51997"/>
                  <a:pt x="5298481" y="0"/>
                </a:cubicBezTo>
                <a:cubicBezTo>
                  <a:pt x="5596229" y="-51997"/>
                  <a:pt x="5599926" y="44214"/>
                  <a:pt x="5692923" y="0"/>
                </a:cubicBezTo>
                <a:cubicBezTo>
                  <a:pt x="5785920" y="-44214"/>
                  <a:pt x="6217743" y="92900"/>
                  <a:pt x="6475921" y="0"/>
                </a:cubicBezTo>
                <a:cubicBezTo>
                  <a:pt x="6530014" y="183798"/>
                  <a:pt x="6457811" y="363255"/>
                  <a:pt x="6475921" y="622762"/>
                </a:cubicBezTo>
                <a:cubicBezTo>
                  <a:pt x="6494031" y="882269"/>
                  <a:pt x="6473773" y="999222"/>
                  <a:pt x="6475921" y="1245524"/>
                </a:cubicBezTo>
                <a:cubicBezTo>
                  <a:pt x="6478069" y="1491826"/>
                  <a:pt x="6352650" y="1909569"/>
                  <a:pt x="6475921" y="2306525"/>
                </a:cubicBezTo>
                <a:cubicBezTo>
                  <a:pt x="6235769" y="2338888"/>
                  <a:pt x="6066549" y="2284547"/>
                  <a:pt x="5951960" y="2306525"/>
                </a:cubicBezTo>
                <a:cubicBezTo>
                  <a:pt x="5837371" y="2328503"/>
                  <a:pt x="5581180" y="2272407"/>
                  <a:pt x="5427999" y="2306525"/>
                </a:cubicBezTo>
                <a:cubicBezTo>
                  <a:pt x="5274818" y="2340643"/>
                  <a:pt x="5041374" y="2244992"/>
                  <a:pt x="4774520" y="2306525"/>
                </a:cubicBezTo>
                <a:cubicBezTo>
                  <a:pt x="4507666" y="2368058"/>
                  <a:pt x="4343318" y="2236344"/>
                  <a:pt x="4185800" y="2306525"/>
                </a:cubicBezTo>
                <a:cubicBezTo>
                  <a:pt x="4028282" y="2376706"/>
                  <a:pt x="3774150" y="2229264"/>
                  <a:pt x="3467561" y="2306525"/>
                </a:cubicBezTo>
                <a:cubicBezTo>
                  <a:pt x="3160972" y="2383786"/>
                  <a:pt x="3098897" y="2264613"/>
                  <a:pt x="2749323" y="2306525"/>
                </a:cubicBezTo>
                <a:cubicBezTo>
                  <a:pt x="2399749" y="2348437"/>
                  <a:pt x="2294764" y="2239860"/>
                  <a:pt x="2095844" y="2306525"/>
                </a:cubicBezTo>
                <a:cubicBezTo>
                  <a:pt x="1896924" y="2373190"/>
                  <a:pt x="1760201" y="2261685"/>
                  <a:pt x="1442364" y="2306525"/>
                </a:cubicBezTo>
                <a:cubicBezTo>
                  <a:pt x="1124527" y="2351365"/>
                  <a:pt x="1098632" y="2229940"/>
                  <a:pt x="788885" y="2306525"/>
                </a:cubicBezTo>
                <a:cubicBezTo>
                  <a:pt x="479138" y="2383110"/>
                  <a:pt x="202913" y="2262141"/>
                  <a:pt x="0" y="2306525"/>
                </a:cubicBezTo>
                <a:cubicBezTo>
                  <a:pt x="-23472" y="2016182"/>
                  <a:pt x="2981" y="1810523"/>
                  <a:pt x="0" y="1683763"/>
                </a:cubicBezTo>
                <a:cubicBezTo>
                  <a:pt x="-2981" y="1557003"/>
                  <a:pt x="64372" y="1368638"/>
                  <a:pt x="0" y="1107132"/>
                </a:cubicBezTo>
                <a:cubicBezTo>
                  <a:pt x="-64372" y="845626"/>
                  <a:pt x="38445" y="838107"/>
                  <a:pt x="0" y="599697"/>
                </a:cubicBezTo>
                <a:cubicBezTo>
                  <a:pt x="-38445" y="361288"/>
                  <a:pt x="37379" y="296119"/>
                  <a:pt x="0" y="0"/>
                </a:cubicBezTo>
                <a:close/>
              </a:path>
              <a:path w="6475921" h="2306525" stroke="0" extrusionOk="0">
                <a:moveTo>
                  <a:pt x="0" y="0"/>
                </a:moveTo>
                <a:cubicBezTo>
                  <a:pt x="241963" y="-21215"/>
                  <a:pt x="344149" y="16809"/>
                  <a:pt x="523961" y="0"/>
                </a:cubicBezTo>
                <a:cubicBezTo>
                  <a:pt x="703773" y="-16809"/>
                  <a:pt x="779179" y="5725"/>
                  <a:pt x="918403" y="0"/>
                </a:cubicBezTo>
                <a:cubicBezTo>
                  <a:pt x="1057627" y="-5725"/>
                  <a:pt x="1490334" y="74504"/>
                  <a:pt x="1636642" y="0"/>
                </a:cubicBezTo>
                <a:cubicBezTo>
                  <a:pt x="1782950" y="-74504"/>
                  <a:pt x="1971747" y="1009"/>
                  <a:pt x="2160603" y="0"/>
                </a:cubicBezTo>
                <a:cubicBezTo>
                  <a:pt x="2349459" y="-1009"/>
                  <a:pt x="2541221" y="22255"/>
                  <a:pt x="2684564" y="0"/>
                </a:cubicBezTo>
                <a:cubicBezTo>
                  <a:pt x="2827907" y="-22255"/>
                  <a:pt x="3150345" y="74562"/>
                  <a:pt x="3402802" y="0"/>
                </a:cubicBezTo>
                <a:cubicBezTo>
                  <a:pt x="3655259" y="-74562"/>
                  <a:pt x="3656946" y="42702"/>
                  <a:pt x="3862004" y="0"/>
                </a:cubicBezTo>
                <a:cubicBezTo>
                  <a:pt x="4067062" y="-42702"/>
                  <a:pt x="4272742" y="44773"/>
                  <a:pt x="4580242" y="0"/>
                </a:cubicBezTo>
                <a:cubicBezTo>
                  <a:pt x="4887742" y="-44773"/>
                  <a:pt x="5024073" y="43942"/>
                  <a:pt x="5298481" y="0"/>
                </a:cubicBezTo>
                <a:cubicBezTo>
                  <a:pt x="5572889" y="-43942"/>
                  <a:pt x="5712677" y="52832"/>
                  <a:pt x="5887201" y="0"/>
                </a:cubicBezTo>
                <a:cubicBezTo>
                  <a:pt x="6061725" y="-52832"/>
                  <a:pt x="6184950" y="6386"/>
                  <a:pt x="6475921" y="0"/>
                </a:cubicBezTo>
                <a:cubicBezTo>
                  <a:pt x="6502296" y="197385"/>
                  <a:pt x="6415824" y="412896"/>
                  <a:pt x="6475921" y="553566"/>
                </a:cubicBezTo>
                <a:cubicBezTo>
                  <a:pt x="6536018" y="694236"/>
                  <a:pt x="6419812" y="955837"/>
                  <a:pt x="6475921" y="1061002"/>
                </a:cubicBezTo>
                <a:cubicBezTo>
                  <a:pt x="6532030" y="1166167"/>
                  <a:pt x="6419524" y="1426399"/>
                  <a:pt x="6475921" y="1637633"/>
                </a:cubicBezTo>
                <a:cubicBezTo>
                  <a:pt x="6532318" y="1848867"/>
                  <a:pt x="6453632" y="2024615"/>
                  <a:pt x="6475921" y="2306525"/>
                </a:cubicBezTo>
                <a:cubicBezTo>
                  <a:pt x="6218877" y="2373979"/>
                  <a:pt x="6076210" y="2270340"/>
                  <a:pt x="5887201" y="2306525"/>
                </a:cubicBezTo>
                <a:cubicBezTo>
                  <a:pt x="5698192" y="2342710"/>
                  <a:pt x="5319407" y="2268277"/>
                  <a:pt x="5168962" y="2306525"/>
                </a:cubicBezTo>
                <a:cubicBezTo>
                  <a:pt x="5018517" y="2344773"/>
                  <a:pt x="4772755" y="2289774"/>
                  <a:pt x="4580242" y="2306525"/>
                </a:cubicBezTo>
                <a:cubicBezTo>
                  <a:pt x="4387729" y="2323276"/>
                  <a:pt x="4274274" y="2274338"/>
                  <a:pt x="4185800" y="2306525"/>
                </a:cubicBezTo>
                <a:cubicBezTo>
                  <a:pt x="4097326" y="2338712"/>
                  <a:pt x="3845814" y="2260635"/>
                  <a:pt x="3726598" y="2306525"/>
                </a:cubicBezTo>
                <a:cubicBezTo>
                  <a:pt x="3607382" y="2352415"/>
                  <a:pt x="3250666" y="2223692"/>
                  <a:pt x="3008360" y="2306525"/>
                </a:cubicBezTo>
                <a:cubicBezTo>
                  <a:pt x="2766054" y="2389358"/>
                  <a:pt x="2565589" y="2281333"/>
                  <a:pt x="2419640" y="2306525"/>
                </a:cubicBezTo>
                <a:cubicBezTo>
                  <a:pt x="2273691" y="2331717"/>
                  <a:pt x="2152371" y="2277452"/>
                  <a:pt x="1960438" y="2306525"/>
                </a:cubicBezTo>
                <a:cubicBezTo>
                  <a:pt x="1768505" y="2335598"/>
                  <a:pt x="1607887" y="2271833"/>
                  <a:pt x="1371718" y="2306525"/>
                </a:cubicBezTo>
                <a:cubicBezTo>
                  <a:pt x="1135549" y="2341217"/>
                  <a:pt x="1113121" y="2265898"/>
                  <a:pt x="977275" y="2306525"/>
                </a:cubicBezTo>
                <a:cubicBezTo>
                  <a:pt x="841429" y="2347152"/>
                  <a:pt x="771758" y="2289894"/>
                  <a:pt x="582833" y="2306525"/>
                </a:cubicBezTo>
                <a:cubicBezTo>
                  <a:pt x="393908" y="2323156"/>
                  <a:pt x="219675" y="2248628"/>
                  <a:pt x="0" y="2306525"/>
                </a:cubicBezTo>
                <a:cubicBezTo>
                  <a:pt x="-59514" y="2087232"/>
                  <a:pt x="26456" y="1890442"/>
                  <a:pt x="0" y="1776024"/>
                </a:cubicBezTo>
                <a:cubicBezTo>
                  <a:pt x="-26456" y="1661606"/>
                  <a:pt x="37340" y="1282790"/>
                  <a:pt x="0" y="1153263"/>
                </a:cubicBezTo>
                <a:cubicBezTo>
                  <a:pt x="-37340" y="1023736"/>
                  <a:pt x="4257" y="771519"/>
                  <a:pt x="0" y="599697"/>
                </a:cubicBezTo>
                <a:cubicBezTo>
                  <a:pt x="-4257" y="427875"/>
                  <a:pt x="71550" y="288601"/>
                  <a:pt x="0" y="0"/>
                </a:cubicBezTo>
                <a:close/>
              </a:path>
            </a:pathLst>
          </a:custGeom>
          <a:ln w="28575">
            <a:solidFill>
              <a:schemeClr val="tx1"/>
            </a:solidFill>
            <a:extLst>
              <a:ext uri="{C807C97D-BFC1-408E-A445-0C87EB9F89A2}">
                <ask:lineSketchStyleProps xmlns="" xmlns:ask="http://schemas.microsoft.com/office/drawing/2018/sketchyshapes" sd="1219033472">
                  <ask:type>
                    <ask:lineSketchScribble/>
                  </ask:type>
                </ask:lineSketchStyleProps>
              </a:ext>
            </a:extLst>
          </a:ln>
        </p:spPr>
        <p:txBody>
          <a:bodyPr>
            <a:normAutofit/>
          </a:bodyPr>
          <a:lstStyle/>
          <a:p>
            <a:pPr marL="0" indent="0" algn="ctr">
              <a:buNone/>
            </a:pPr>
            <a:r>
              <a:rPr lang="en-US" sz="4000"/>
              <a:t>How are the land and culture important to the people of St. Laurent, Manitoba?</a:t>
            </a:r>
            <a:endParaRPr lang="en-CA" sz="4000"/>
          </a:p>
          <a:p>
            <a:endParaRPr lang="en-CA"/>
          </a:p>
        </p:txBody>
      </p:sp>
      <p:pic>
        <p:nvPicPr>
          <p:cNvPr id="4" name="Picture 3" descr="Map&#10;&#10;Description automatically generated">
            <a:extLst>
              <a:ext uri="{FF2B5EF4-FFF2-40B4-BE49-F238E27FC236}">
                <a16:creationId xmlns:a16="http://schemas.microsoft.com/office/drawing/2014/main" id="{DB230643-3CB2-46F0-80F5-89A6AD1474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370065" y="2262729"/>
            <a:ext cx="4201934" cy="3564640"/>
          </a:xfrm>
          <a:prstGeom prst="rect">
            <a:avLst/>
          </a:prstGeom>
          <a:ln w="76200">
            <a:solidFill>
              <a:srgbClr val="092E81"/>
            </a:solidFill>
          </a:ln>
          <a:effectLst>
            <a:innerShdw blurRad="63500" dist="50800" dir="13500000">
              <a:prstClr val="black">
                <a:alpha val="50000"/>
              </a:prstClr>
            </a:innerShdw>
          </a:effectLst>
        </p:spPr>
      </p:pic>
      <p:sp>
        <p:nvSpPr>
          <p:cNvPr id="5" name="TextBox 4">
            <a:extLst>
              <a:ext uri="{FF2B5EF4-FFF2-40B4-BE49-F238E27FC236}">
                <a16:creationId xmlns:a16="http://schemas.microsoft.com/office/drawing/2014/main" id="{DF644BFD-6DC7-426A-905B-874C0B0FAB44}"/>
              </a:ext>
            </a:extLst>
          </p:cNvPr>
          <p:cNvSpPr txBox="1"/>
          <p:nvPr/>
        </p:nvSpPr>
        <p:spPr>
          <a:xfrm>
            <a:off x="1147074" y="5869441"/>
            <a:ext cx="3628125" cy="230832"/>
          </a:xfrm>
          <a:prstGeom prst="rect">
            <a:avLst/>
          </a:prstGeom>
          <a:noFill/>
        </p:spPr>
        <p:txBody>
          <a:bodyPr wrap="square" rtlCol="0">
            <a:spAutoFit/>
          </a:bodyPr>
          <a:lstStyle/>
          <a:p>
            <a:r>
              <a:rPr lang="en-CA" sz="900">
                <a:hlinkClick r:id="rId3" tooltip="https://de.wikipedia.org/wiki/Manitoba"/>
              </a:rPr>
              <a:t>This Photo</a:t>
            </a:r>
            <a:r>
              <a:rPr lang="en-CA" sz="900"/>
              <a:t> by Unknown Author is licensed under </a:t>
            </a:r>
            <a:r>
              <a:rPr lang="en-CA" sz="900">
                <a:hlinkClick r:id="rId4" tooltip="https://creativecommons.org/licenses/by-sa/3.0/"/>
              </a:rPr>
              <a:t>CC BY-SA</a:t>
            </a:r>
            <a:endParaRPr lang="en-CA" sz="900"/>
          </a:p>
        </p:txBody>
      </p:sp>
      <p:sp>
        <p:nvSpPr>
          <p:cNvPr id="6" name="Thought Bubble: Cloud 5">
            <a:extLst>
              <a:ext uri="{FF2B5EF4-FFF2-40B4-BE49-F238E27FC236}">
                <a16:creationId xmlns:a16="http://schemas.microsoft.com/office/drawing/2014/main" id="{6D34A386-372D-42C3-B03C-EDAD8E1D7D90}"/>
              </a:ext>
            </a:extLst>
          </p:cNvPr>
          <p:cNvSpPr/>
          <p:nvPr/>
        </p:nvSpPr>
        <p:spPr>
          <a:xfrm rot="21073300">
            <a:off x="4869147" y="1103274"/>
            <a:ext cx="2453706" cy="1589554"/>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accent6">
                    <a:lumMod val="50000"/>
                  </a:schemeClr>
                </a:solidFill>
              </a:rPr>
              <a:t>Think about it throughout the learning experience.</a:t>
            </a:r>
            <a:endParaRPr lang="en-CA" b="1" dirty="0">
              <a:solidFill>
                <a:schemeClr val="accent6">
                  <a:lumMod val="50000"/>
                </a:schemeClr>
              </a:solidFill>
            </a:endParaRPr>
          </a:p>
        </p:txBody>
      </p:sp>
    </p:spTree>
    <p:extLst>
      <p:ext uri="{BB962C8B-B14F-4D97-AF65-F5344CB8AC3E}">
        <p14:creationId xmlns:p14="http://schemas.microsoft.com/office/powerpoint/2010/main" val="226039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0000"/>
                <a:lumOff val="60000"/>
              </a:schemeClr>
            </a:gs>
            <a:gs pos="83000">
              <a:schemeClr val="accent1">
                <a:lumMod val="40000"/>
                <a:lumOff val="60000"/>
              </a:schemeClr>
            </a:gs>
            <a:gs pos="100000">
              <a:schemeClr val="bg2"/>
            </a:gs>
          </a:gsLst>
          <a:lin ang="5400000" scaled="1"/>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D37EE4-EA1B-46EE-A54B-5233C63C96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A8B3DF-DC77-47CA-AFA5-0B5A964EC87C}"/>
              </a:ext>
            </a:extLst>
          </p:cNvPr>
          <p:cNvSpPr>
            <a:spLocks noGrp="1"/>
          </p:cNvSpPr>
          <p:nvPr>
            <p:ph type="title"/>
          </p:nvPr>
        </p:nvSpPr>
        <p:spPr>
          <a:xfrm>
            <a:off x="572493" y="18289"/>
            <a:ext cx="11047013" cy="1654665"/>
          </a:xfrm>
        </p:spPr>
        <p:txBody>
          <a:bodyPr anchor="b">
            <a:noAutofit/>
          </a:bodyPr>
          <a:lstStyle/>
          <a:p>
            <a:r>
              <a:rPr lang="en-US" sz="3200"/>
              <a:t>A true and false activity on the Metis in Manitoba….</a:t>
            </a:r>
            <a:endParaRPr lang="en-CA" sz="3200"/>
          </a:p>
        </p:txBody>
      </p:sp>
      <p:sp>
        <p:nvSpPr>
          <p:cNvPr id="14" name="sketch line">
            <a:extLst>
              <a:ext uri="{FF2B5EF4-FFF2-40B4-BE49-F238E27FC236}">
                <a16:creationId xmlns:a16="http://schemas.microsoft.com/office/drawing/2014/main" id="{927D5270-6648-4CC1-8F78-48BE299CAC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colorful&#10;&#10;Description automatically generated">
            <a:extLst>
              <a:ext uri="{FF2B5EF4-FFF2-40B4-BE49-F238E27FC236}">
                <a16:creationId xmlns:a16="http://schemas.microsoft.com/office/drawing/2014/main" id="{F7D0B02A-0DA0-4DFF-9068-56DC3E7FEE6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19160" r="10147"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1D7CC51D-4DF6-4C7F-A7DF-A19C7A878931}"/>
              </a:ext>
            </a:extLst>
          </p:cNvPr>
          <p:cNvSpPr>
            <a:spLocks noGrp="1"/>
          </p:cNvSpPr>
          <p:nvPr>
            <p:ph idx="1"/>
          </p:nvPr>
        </p:nvSpPr>
        <p:spPr>
          <a:xfrm>
            <a:off x="4905955" y="2071316"/>
            <a:ext cx="6713552" cy="4114800"/>
          </a:xfrm>
        </p:spPr>
        <p:txBody>
          <a:bodyPr anchor="t">
            <a:normAutofit/>
          </a:bodyPr>
          <a:lstStyle/>
          <a:p>
            <a:r>
              <a:rPr lang="en-US" sz="1900" dirty="0"/>
              <a:t>Metis people in St. Laurent take part in ice fishing.      </a:t>
            </a:r>
          </a:p>
          <a:p>
            <a:r>
              <a:rPr lang="en-US" sz="1900" dirty="0"/>
              <a:t>The Metis flag is green and white.</a:t>
            </a:r>
          </a:p>
          <a:p>
            <a:r>
              <a:rPr lang="en-US" sz="1900" dirty="0"/>
              <a:t>English, French, and Michif are languages spoken in St. Laurent.</a:t>
            </a:r>
          </a:p>
          <a:p>
            <a:r>
              <a:rPr lang="en-US" sz="1900" dirty="0"/>
              <a:t>A bombardier is used for trapping.</a:t>
            </a:r>
          </a:p>
          <a:p>
            <a:r>
              <a:rPr lang="en-US" sz="1900" dirty="0"/>
              <a:t>There is a museum display about Metis people of Manitoba at a museum in the United States.</a:t>
            </a:r>
          </a:p>
          <a:p>
            <a:r>
              <a:rPr lang="en-US" sz="1900" dirty="0"/>
              <a:t>Louis Riel died of old age in Manitoba.</a:t>
            </a:r>
          </a:p>
          <a:p>
            <a:r>
              <a:rPr lang="en-US" sz="1900" dirty="0"/>
              <a:t>The fiddle is an important part of Metis music.</a:t>
            </a:r>
          </a:p>
          <a:p>
            <a:r>
              <a:rPr lang="en-US" sz="1900" dirty="0"/>
              <a:t>Manipogo is a legendary monster found in Lake Winnipeg.</a:t>
            </a:r>
          </a:p>
          <a:p>
            <a:r>
              <a:rPr lang="en-US" sz="1900" dirty="0"/>
              <a:t>Traditional and modern ways of life are evident in St. Laurent.</a:t>
            </a:r>
          </a:p>
          <a:p>
            <a:r>
              <a:rPr lang="en-US" sz="1900" dirty="0"/>
              <a:t>There are Metis cultural festivals in Manitoba communities.</a:t>
            </a:r>
          </a:p>
        </p:txBody>
      </p:sp>
      <p:sp>
        <p:nvSpPr>
          <p:cNvPr id="7" name="TextBox 6">
            <a:extLst>
              <a:ext uri="{FF2B5EF4-FFF2-40B4-BE49-F238E27FC236}">
                <a16:creationId xmlns:a16="http://schemas.microsoft.com/office/drawing/2014/main" id="{9FF72942-DD38-4795-8C03-FEA0C5E36648}"/>
              </a:ext>
            </a:extLst>
          </p:cNvPr>
          <p:cNvSpPr txBox="1"/>
          <p:nvPr/>
        </p:nvSpPr>
        <p:spPr>
          <a:xfrm>
            <a:off x="2076249" y="6657945"/>
            <a:ext cx="244009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www.flickr.com/photos/chriscorrigan/61795811">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nc-sa/3.0/">
                  <a:extLst>
                    <a:ext uri="{A12FA001-AC4F-418D-AE19-62706E023703}">
                      <ahyp:hlinkClr xmlns="" xmlns:ahyp="http://schemas.microsoft.com/office/drawing/2018/hyperlinkcolor" val="tx"/>
                    </a:ext>
                  </a:extLst>
                </a:hlinkClick>
              </a:rPr>
              <a:t>CC BY-SA-NC</a:t>
            </a:r>
            <a:endParaRPr lang="en-CA" sz="700">
              <a:solidFill>
                <a:srgbClr val="FFFFFF"/>
              </a:solidFill>
            </a:endParaRPr>
          </a:p>
        </p:txBody>
      </p:sp>
      <p:sp>
        <p:nvSpPr>
          <p:cNvPr id="10" name="Oval 9">
            <a:extLst>
              <a:ext uri="{FF2B5EF4-FFF2-40B4-BE49-F238E27FC236}">
                <a16:creationId xmlns:a16="http://schemas.microsoft.com/office/drawing/2014/main" id="{E9171DED-1EF3-4B33-B6B0-50539D20990C}"/>
              </a:ext>
            </a:extLst>
          </p:cNvPr>
          <p:cNvSpPr/>
          <p:nvPr/>
        </p:nvSpPr>
        <p:spPr>
          <a:xfrm>
            <a:off x="11245864" y="5950542"/>
            <a:ext cx="794327" cy="7481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BLM#4</a:t>
            </a:r>
            <a:endParaRPr lang="en-CA" sz="1400"/>
          </a:p>
        </p:txBody>
      </p:sp>
    </p:spTree>
    <p:extLst>
      <p:ext uri="{BB962C8B-B14F-4D97-AF65-F5344CB8AC3E}">
        <p14:creationId xmlns:p14="http://schemas.microsoft.com/office/powerpoint/2010/main" val="176023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1F56"/>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2C61293E-6EBE-43EF-A52C-9BEBFD767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5B0F00-6B81-41C0-B1E0-CBD04D951FAA}"/>
              </a:ext>
            </a:extLst>
          </p:cNvPr>
          <p:cNvSpPr>
            <a:spLocks noGrp="1"/>
          </p:cNvSpPr>
          <p:nvPr>
            <p:ph type="title"/>
          </p:nvPr>
        </p:nvSpPr>
        <p:spPr>
          <a:xfrm>
            <a:off x="5297762" y="329184"/>
            <a:ext cx="6251110" cy="1783080"/>
          </a:xfrm>
        </p:spPr>
        <p:txBody>
          <a:bodyPr anchor="b">
            <a:normAutofit/>
          </a:bodyPr>
          <a:lstStyle/>
          <a:p>
            <a:r>
              <a:rPr lang="en-CA" sz="4000">
                <a:solidFill>
                  <a:schemeClr val="bg1"/>
                </a:solidFill>
              </a:rPr>
              <a:t>Do you live in or near a Metis community? Which one?</a:t>
            </a:r>
          </a:p>
        </p:txBody>
      </p:sp>
      <p:pic>
        <p:nvPicPr>
          <p:cNvPr id="5" name="Picture 4" descr="Map&#10;&#10;Description automatically generated">
            <a:extLst>
              <a:ext uri="{FF2B5EF4-FFF2-40B4-BE49-F238E27FC236}">
                <a16:creationId xmlns:a16="http://schemas.microsoft.com/office/drawing/2014/main" id="{3BA5E561-F575-43CF-80AE-93BDA1075C8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r="1634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8" name="sketchy line">
            <a:extLst>
              <a:ext uri="{FF2B5EF4-FFF2-40B4-BE49-F238E27FC236}">
                <a16:creationId xmlns:a16="http://schemas.microsoft.com/office/drawing/2014/main" id="{21540236-BFD5-4A9D-8840-4703E7F768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EE077D-DDBE-4D05-A9B0-AF8A9760537D}"/>
              </a:ext>
            </a:extLst>
          </p:cNvPr>
          <p:cNvSpPr>
            <a:spLocks noGrp="1"/>
          </p:cNvSpPr>
          <p:nvPr>
            <p:ph idx="1"/>
          </p:nvPr>
        </p:nvSpPr>
        <p:spPr>
          <a:xfrm>
            <a:off x="5297762" y="2706624"/>
            <a:ext cx="6251110" cy="3483864"/>
          </a:xfrm>
        </p:spPr>
        <p:txBody>
          <a:bodyPr>
            <a:normAutofit fontScale="92500" lnSpcReduction="20000"/>
          </a:bodyPr>
          <a:lstStyle/>
          <a:p>
            <a:pPr marL="0" indent="0">
              <a:buNone/>
            </a:pPr>
            <a:r>
              <a:rPr lang="en-US" sz="2400" dirty="0">
                <a:solidFill>
                  <a:schemeClr val="bg1"/>
                </a:solidFill>
              </a:rPr>
              <a:t>Indicate the following locations on a map of Manitoba:</a:t>
            </a:r>
            <a:endParaRPr lang="en-US" sz="2200" dirty="0">
              <a:solidFill>
                <a:schemeClr val="bg1"/>
              </a:solidFill>
            </a:endParaRPr>
          </a:p>
          <a:p>
            <a:r>
              <a:rPr lang="en-US" sz="2200" dirty="0">
                <a:solidFill>
                  <a:schemeClr val="bg1"/>
                </a:solidFill>
              </a:rPr>
              <a:t>St. Laurent</a:t>
            </a:r>
          </a:p>
          <a:p>
            <a:r>
              <a:rPr lang="en-US" sz="2200" dirty="0">
                <a:solidFill>
                  <a:schemeClr val="bg1"/>
                </a:solidFill>
              </a:rPr>
              <a:t>your home community</a:t>
            </a:r>
          </a:p>
          <a:p>
            <a:r>
              <a:rPr lang="en-US" sz="2200" dirty="0">
                <a:solidFill>
                  <a:schemeClr val="bg1"/>
                </a:solidFill>
              </a:rPr>
              <a:t>Winnipeg/Red River Settlement</a:t>
            </a:r>
          </a:p>
          <a:p>
            <a:r>
              <a:rPr lang="en-US" sz="2200" dirty="0">
                <a:solidFill>
                  <a:schemeClr val="bg1"/>
                </a:solidFill>
              </a:rPr>
              <a:t>Lake Manitoba</a:t>
            </a:r>
          </a:p>
          <a:p>
            <a:r>
              <a:rPr lang="en-US" sz="2200" dirty="0">
                <a:solidFill>
                  <a:schemeClr val="bg1"/>
                </a:solidFill>
              </a:rPr>
              <a:t>Lake Winnipeg</a:t>
            </a:r>
          </a:p>
          <a:p>
            <a:r>
              <a:rPr lang="en-US" sz="2200" dirty="0">
                <a:solidFill>
                  <a:schemeClr val="bg1"/>
                </a:solidFill>
              </a:rPr>
              <a:t>Red River</a:t>
            </a:r>
          </a:p>
          <a:p>
            <a:r>
              <a:rPr lang="en-US" sz="2200" dirty="0">
                <a:solidFill>
                  <a:schemeClr val="bg1"/>
                </a:solidFill>
              </a:rPr>
              <a:t>Assiniboine River</a:t>
            </a:r>
          </a:p>
          <a:p>
            <a:r>
              <a:rPr lang="en-US" sz="2200" dirty="0">
                <a:solidFill>
                  <a:schemeClr val="bg1"/>
                </a:solidFill>
              </a:rPr>
              <a:t>and 4 other Metis communities</a:t>
            </a:r>
          </a:p>
        </p:txBody>
      </p:sp>
      <p:sp>
        <p:nvSpPr>
          <p:cNvPr id="6" name="TextBox 5">
            <a:extLst>
              <a:ext uri="{FF2B5EF4-FFF2-40B4-BE49-F238E27FC236}">
                <a16:creationId xmlns:a16="http://schemas.microsoft.com/office/drawing/2014/main" id="{92AF6BF2-6CC7-4312-8C42-6345D9A77CEE}"/>
              </a:ext>
            </a:extLst>
          </p:cNvPr>
          <p:cNvSpPr txBox="1"/>
          <p:nvPr/>
        </p:nvSpPr>
        <p:spPr>
          <a:xfrm>
            <a:off x="9884957" y="6657945"/>
            <a:ext cx="2307043"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en.wikipedia.org/wiki/Manitoba">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sa/3.0/">
                  <a:extLst>
                    <a:ext uri="{A12FA001-AC4F-418D-AE19-62706E023703}">
                      <ahyp:hlinkClr xmlns="" xmlns:ahyp="http://schemas.microsoft.com/office/drawing/2018/hyperlinkcolor" val="tx"/>
                    </a:ext>
                  </a:extLst>
                </a:hlinkClick>
              </a:rPr>
              <a:t>CC BY-SA</a:t>
            </a:r>
            <a:endParaRPr lang="en-CA" sz="700">
              <a:solidFill>
                <a:srgbClr val="FFFFFF"/>
              </a:solidFill>
            </a:endParaRPr>
          </a:p>
        </p:txBody>
      </p:sp>
    </p:spTree>
    <p:extLst>
      <p:ext uri="{BB962C8B-B14F-4D97-AF65-F5344CB8AC3E}">
        <p14:creationId xmlns:p14="http://schemas.microsoft.com/office/powerpoint/2010/main" val="122508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22D8539CD5974E9B682DA4AE0A1EA1" ma:contentTypeVersion="12" ma:contentTypeDescription="Create a new document." ma:contentTypeScope="" ma:versionID="34a8ac898f83f8a177f094e6ffd57e06">
  <xsd:schema xmlns:xsd="http://www.w3.org/2001/XMLSchema" xmlns:xs="http://www.w3.org/2001/XMLSchema" xmlns:p="http://schemas.microsoft.com/office/2006/metadata/properties" xmlns:ns3="3fbc4532-7338-4087-b185-3e93b3f50667" xmlns:ns4="051119ac-5e13-4757-8818-3d7ccd275f01" targetNamespace="http://schemas.microsoft.com/office/2006/metadata/properties" ma:root="true" ma:fieldsID="eacfb86d1a26c25f64eb6bcd998da471" ns3:_="" ns4:_="">
    <xsd:import namespace="3fbc4532-7338-4087-b185-3e93b3f50667"/>
    <xsd:import namespace="051119ac-5e13-4757-8818-3d7ccd275f0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c4532-7338-4087-b185-3e93b3f506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1119ac-5e13-4757-8818-3d7ccd275f0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CD4EBC-7C30-466B-B989-DB29936BEACB}">
  <ds:schemaRef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3fbc4532-7338-4087-b185-3e93b3f50667"/>
    <ds:schemaRef ds:uri="http://schemas.openxmlformats.org/package/2006/metadata/core-properties"/>
    <ds:schemaRef ds:uri="051119ac-5e13-4757-8818-3d7ccd275f01"/>
    <ds:schemaRef ds:uri="http://www.w3.org/XML/1998/namespace"/>
    <ds:schemaRef ds:uri="http://purl.org/dc/dcmitype/"/>
  </ds:schemaRefs>
</ds:datastoreItem>
</file>

<file path=customXml/itemProps2.xml><?xml version="1.0" encoding="utf-8"?>
<ds:datastoreItem xmlns:ds="http://schemas.openxmlformats.org/officeDocument/2006/customXml" ds:itemID="{43F5A88C-82BB-4E79-9D96-AE478C0649C5}">
  <ds:schemaRefs>
    <ds:schemaRef ds:uri="051119ac-5e13-4757-8818-3d7ccd275f01"/>
    <ds:schemaRef ds:uri="3fbc4532-7338-4087-b185-3e93b3f506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3E4165-96EE-446E-9339-7E0772F5A0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TotalTime>
  <Words>5372</Words>
  <Application>Microsoft Office PowerPoint</Application>
  <PresentationFormat>Widescreen</PresentationFormat>
  <Paragraphs>486</Paragraphs>
  <Slides>34</Slides>
  <Notes>33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Calibri Light</vt:lpstr>
      <vt:lpstr>Century Gothic</vt:lpstr>
      <vt:lpstr>Wingdings</vt:lpstr>
      <vt:lpstr>Office Theme</vt:lpstr>
      <vt:lpstr>Vapor Trail</vt:lpstr>
      <vt:lpstr>St. Laurent: A Living Culture</vt:lpstr>
      <vt:lpstr>Think about St. Laurent: A Living culture….</vt:lpstr>
      <vt:lpstr>What does it mean to be Metis?</vt:lpstr>
      <vt:lpstr>PowerPoint Presentation</vt:lpstr>
      <vt:lpstr>Metis Flag</vt:lpstr>
      <vt:lpstr>Key vocabulary/words you will hear throughout the learning experiences. See if you can match the word to its definition. </vt:lpstr>
      <vt:lpstr>inquiry question:</vt:lpstr>
      <vt:lpstr>A true and false activity on the Metis in Manitoba….</vt:lpstr>
      <vt:lpstr>Do you live in or near a Metis community? Which one?</vt:lpstr>
      <vt:lpstr>St. Laurent, MB</vt:lpstr>
      <vt:lpstr>PowerPoint Presentation</vt:lpstr>
      <vt:lpstr>History of St. Laurent </vt:lpstr>
      <vt:lpstr>Michif-French Language – Allo </vt:lpstr>
      <vt:lpstr>Michif-French Language – Boon zhoor</vt:lpstr>
      <vt:lpstr>Food of the Metis in St. Laurent</vt:lpstr>
      <vt:lpstr>Food of the Metis in St. Laurent</vt:lpstr>
      <vt:lpstr>History of Fishing in  St. Laurent:</vt:lpstr>
      <vt:lpstr>   Fishing in  St. Laurent:    </vt:lpstr>
      <vt:lpstr>Meet Leon! </vt:lpstr>
      <vt:lpstr>PowerPoint Presentation</vt:lpstr>
      <vt:lpstr>PowerPoint Presentation</vt:lpstr>
      <vt:lpstr>Fishing for Carp in the ditches and channels</vt:lpstr>
      <vt:lpstr>PowerPoint Presentation</vt:lpstr>
      <vt:lpstr>PowerPoint Presentation</vt:lpstr>
      <vt:lpstr>Music and Dance in St. Laurent</vt:lpstr>
      <vt:lpstr>PowerPoint Presentation</vt:lpstr>
      <vt:lpstr>PowerPoint Presentation</vt:lpstr>
      <vt:lpstr> St. Laurent Celebrations </vt:lpstr>
      <vt:lpstr> Metis Days </vt:lpstr>
      <vt:lpstr>Metis Games</vt:lpstr>
      <vt:lpstr>Sash &amp; Beading</vt:lpstr>
      <vt:lpstr>Plan a trip to  St. Laurent </vt:lpstr>
      <vt:lpstr>St. Laurent 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Laurent: A Living Culture</dc:title>
  <dc:creator>Kim Berezka</dc:creator>
  <cp:lastModifiedBy>Potter, Allison (MET)</cp:lastModifiedBy>
  <cp:revision>99</cp:revision>
  <dcterms:created xsi:type="dcterms:W3CDTF">2021-02-24T14:59:07Z</dcterms:created>
  <dcterms:modified xsi:type="dcterms:W3CDTF">2021-05-17T01:52:53Z</dcterms:modified>
</cp:coreProperties>
</file>