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9" r:id="rId1"/>
    <p:sldMasterId id="2147483918" r:id="rId2"/>
  </p:sldMasterIdLst>
  <p:notesMasterIdLst>
    <p:notesMasterId r:id="rId20"/>
  </p:notesMasterIdLst>
  <p:handoutMasterIdLst>
    <p:handoutMasterId r:id="rId21"/>
  </p:handoutMasterIdLst>
  <p:sldIdLst>
    <p:sldId id="256" r:id="rId3"/>
    <p:sldId id="274" r:id="rId4"/>
    <p:sldId id="277" r:id="rId5"/>
    <p:sldId id="275" r:id="rId6"/>
    <p:sldId id="258" r:id="rId7"/>
    <p:sldId id="272" r:id="rId8"/>
    <p:sldId id="279" r:id="rId9"/>
    <p:sldId id="280" r:id="rId10"/>
    <p:sldId id="273" r:id="rId11"/>
    <p:sldId id="266" r:id="rId12"/>
    <p:sldId id="269" r:id="rId13"/>
    <p:sldId id="267" r:id="rId14"/>
    <p:sldId id="265" r:id="rId15"/>
    <p:sldId id="262" r:id="rId16"/>
    <p:sldId id="263" r:id="rId17"/>
    <p:sldId id="264" r:id="rId18"/>
    <p:sldId id="278"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B8D3"/>
    <a:srgbClr val="283C55"/>
    <a:srgbClr val="00B0F0"/>
    <a:srgbClr val="0550AB"/>
    <a:srgbClr val="D0DBE9"/>
    <a:srgbClr val="107EC6"/>
    <a:srgbClr val="B7EADE"/>
    <a:srgbClr val="93DFCE"/>
    <a:srgbClr val="82C8F5"/>
    <a:srgbClr val="698C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F8051-6E2B-402A-0C6F-812FA67FC5C7}" v="87" dt="2021-01-19T19:19:28.791"/>
    <p1510:client id="{2467895E-FD38-8704-9DE0-ACD77701747B}" v="798" dt="2021-01-21T19:12:47.315"/>
    <p1510:client id="{2F04BA84-810E-43BE-119B-3B2F32C750FE}" v="6" dt="2021-01-19T21:44:11.242"/>
    <p1510:client id="{5BE8AD27-3929-8D48-7D93-6490990480D0}" v="91" dt="2021-01-20T21:54:24.135"/>
    <p1510:client id="{5DA1929B-50AF-1B04-26B9-514522047331}" v="293" dt="2021-01-20T16:40:41.472"/>
    <p1510:client id="{64374181-89F0-B130-61DD-ABEBF0E1BF31}" v="1596" dt="2021-01-19T21:54:02.798"/>
    <p1510:client id="{76B43F9A-C9B2-7D2B-C9DC-DF1F30798967}" v="628" dt="2021-01-21T17:59:50.001"/>
    <p1510:client id="{8B552CA9-54CD-DCDF-F587-78525537AF52}" v="111" dt="2021-01-19T15:54:54.290"/>
    <p1510:client id="{C965A7F1-1019-6EA7-BB6B-107567BF75AC}" v="199" dt="2021-01-19T15:52:46.365"/>
    <p1510:client id="{CBB05787-5C1F-0239-B4D4-09FEF9B02C06}" v="1603" dt="2021-01-20T20:39:13.026"/>
    <p1510:client id="{F2016230-34C7-104A-DDA6-8C49EFE21F27}" v="423" dt="2021-01-20T22:57:20.8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3" autoAdjust="0"/>
    <p:restoredTop sz="90075" autoAdjust="0"/>
  </p:normalViewPr>
  <p:slideViewPr>
    <p:cSldViewPr snapToGrid="0">
      <p:cViewPr varScale="1">
        <p:scale>
          <a:sx n="48" d="100"/>
          <a:sy n="48" d="100"/>
        </p:scale>
        <p:origin x="1358" y="58"/>
      </p:cViewPr>
      <p:guideLst/>
    </p:cSldViewPr>
  </p:slideViewPr>
  <p:notesTextViewPr>
    <p:cViewPr>
      <p:scale>
        <a:sx n="1" d="1"/>
        <a:sy n="1" d="1"/>
      </p:scale>
      <p:origin x="0" y="0"/>
    </p:cViewPr>
  </p:notesTextViewPr>
  <p:notesViewPr>
    <p:cSldViewPr snapToGrid="0">
      <p:cViewPr varScale="1">
        <p:scale>
          <a:sx n="49" d="100"/>
          <a:sy n="49" d="100"/>
        </p:scale>
        <p:origin x="2619" y="8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13DEDB-0E04-4157-B620-8E0B87AB7F9D}"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CA"/>
        </a:p>
      </dgm:t>
    </dgm:pt>
    <dgm:pt modelId="{29996216-4925-40BE-87CA-8DF3FA57B912}">
      <dgm:prSet phldrT="[Text]"/>
      <dgm:spPr>
        <a:solidFill>
          <a:schemeClr val="bg1">
            <a:lumMod val="75000"/>
          </a:schemeClr>
        </a:solidFill>
        <a:ln>
          <a:solidFill>
            <a:schemeClr val="tx1"/>
          </a:solidFill>
        </a:ln>
      </dgm:spPr>
      <dgm:t>
        <a:bodyPr/>
        <a:lstStyle/>
        <a:p>
          <a:r>
            <a:rPr lang="en-US">
              <a:solidFill>
                <a:schemeClr val="tx1"/>
              </a:solidFill>
            </a:rPr>
            <a:t>K</a:t>
          </a:r>
          <a:endParaRPr lang="en-CA">
            <a:solidFill>
              <a:schemeClr val="tx1"/>
            </a:solidFill>
          </a:endParaRPr>
        </a:p>
      </dgm:t>
    </dgm:pt>
    <dgm:pt modelId="{9A7FE3B1-3C6D-439C-B105-CA173281D578}" type="parTrans" cxnId="{C4B32914-8688-428F-815E-250400346EBB}">
      <dgm:prSet/>
      <dgm:spPr/>
      <dgm:t>
        <a:bodyPr/>
        <a:lstStyle/>
        <a:p>
          <a:endParaRPr lang="en-CA"/>
        </a:p>
      </dgm:t>
    </dgm:pt>
    <dgm:pt modelId="{264B29B9-976E-452E-99F0-8931F20664A2}" type="sibTrans" cxnId="{C4B32914-8688-428F-815E-250400346EBB}">
      <dgm:prSet/>
      <dgm:spPr/>
      <dgm:t>
        <a:bodyPr/>
        <a:lstStyle/>
        <a:p>
          <a:endParaRPr lang="en-CA"/>
        </a:p>
      </dgm:t>
    </dgm:pt>
    <dgm:pt modelId="{7F72329B-F253-4D46-A407-7FB1C991788F}">
      <dgm:prSet phldrT="[Text]" phldr="0"/>
      <dgm:spPr>
        <a:solidFill>
          <a:schemeClr val="bg1">
            <a:alpha val="90000"/>
          </a:schemeClr>
        </a:solidFill>
        <a:ln>
          <a:solidFill>
            <a:schemeClr val="tx1"/>
          </a:solidFill>
        </a:ln>
      </dgm:spPr>
      <dgm:t>
        <a:bodyPr/>
        <a:lstStyle/>
        <a:p>
          <a:pPr rtl="0"/>
          <a:r>
            <a:rPr lang="en-CA">
              <a:latin typeface="Tw Cen MT" panose="020B0602020104020603"/>
            </a:rPr>
            <a:t>What do you already know?</a:t>
          </a:r>
          <a:endParaRPr lang="en-CA"/>
        </a:p>
      </dgm:t>
    </dgm:pt>
    <dgm:pt modelId="{8152BEAD-66F6-448A-9C88-DFCC9C40FFE1}" type="parTrans" cxnId="{6B4063CB-4618-4D0A-9348-D68F9C95A3E0}">
      <dgm:prSet/>
      <dgm:spPr/>
      <dgm:t>
        <a:bodyPr/>
        <a:lstStyle/>
        <a:p>
          <a:endParaRPr lang="en-CA"/>
        </a:p>
      </dgm:t>
    </dgm:pt>
    <dgm:pt modelId="{98A20B71-32F2-494C-943E-7B9E37C64D7E}" type="sibTrans" cxnId="{6B4063CB-4618-4D0A-9348-D68F9C95A3E0}">
      <dgm:prSet/>
      <dgm:spPr/>
      <dgm:t>
        <a:bodyPr/>
        <a:lstStyle/>
        <a:p>
          <a:endParaRPr lang="en-CA"/>
        </a:p>
      </dgm:t>
    </dgm:pt>
    <dgm:pt modelId="{612FFCC3-74B9-4576-9B5F-1DC301027758}">
      <dgm:prSet phldrT="[Text]" phldr="1"/>
      <dgm:spPr>
        <a:solidFill>
          <a:schemeClr val="bg1">
            <a:alpha val="90000"/>
          </a:schemeClr>
        </a:solidFill>
        <a:ln>
          <a:solidFill>
            <a:schemeClr val="tx1"/>
          </a:solidFill>
        </a:ln>
      </dgm:spPr>
      <dgm:t>
        <a:bodyPr/>
        <a:lstStyle/>
        <a:p>
          <a:endParaRPr lang="en-CA"/>
        </a:p>
      </dgm:t>
    </dgm:pt>
    <dgm:pt modelId="{25861A6D-E224-4BBB-9ECE-8E9EEDDFF4C5}" type="parTrans" cxnId="{1941EE5B-3F5A-44DF-BDFA-93A816A51B98}">
      <dgm:prSet/>
      <dgm:spPr/>
      <dgm:t>
        <a:bodyPr/>
        <a:lstStyle/>
        <a:p>
          <a:endParaRPr lang="en-CA"/>
        </a:p>
      </dgm:t>
    </dgm:pt>
    <dgm:pt modelId="{6C90CDF9-4D4B-4CAC-A253-EC5A4CF0B33B}" type="sibTrans" cxnId="{1941EE5B-3F5A-44DF-BDFA-93A816A51B98}">
      <dgm:prSet/>
      <dgm:spPr/>
      <dgm:t>
        <a:bodyPr/>
        <a:lstStyle/>
        <a:p>
          <a:endParaRPr lang="en-CA"/>
        </a:p>
      </dgm:t>
    </dgm:pt>
    <dgm:pt modelId="{BFBB53A9-83FE-451F-84B4-E143877120CD}">
      <dgm:prSet phldrT="[Text]"/>
      <dgm:spPr>
        <a:solidFill>
          <a:schemeClr val="bg1">
            <a:lumMod val="75000"/>
          </a:schemeClr>
        </a:solidFill>
        <a:ln>
          <a:solidFill>
            <a:schemeClr val="tx1"/>
          </a:solidFill>
        </a:ln>
      </dgm:spPr>
      <dgm:t>
        <a:bodyPr/>
        <a:lstStyle/>
        <a:p>
          <a:r>
            <a:rPr lang="en-US">
              <a:solidFill>
                <a:schemeClr val="tx1"/>
              </a:solidFill>
            </a:rPr>
            <a:t>W</a:t>
          </a:r>
          <a:endParaRPr lang="en-CA">
            <a:solidFill>
              <a:schemeClr val="tx1"/>
            </a:solidFill>
          </a:endParaRPr>
        </a:p>
      </dgm:t>
    </dgm:pt>
    <dgm:pt modelId="{68F582EF-7C0E-4E77-AEE5-37578D40108E}" type="parTrans" cxnId="{0D849AE5-77A2-4D16-84AD-331655EA05B1}">
      <dgm:prSet/>
      <dgm:spPr/>
      <dgm:t>
        <a:bodyPr/>
        <a:lstStyle/>
        <a:p>
          <a:endParaRPr lang="en-CA"/>
        </a:p>
      </dgm:t>
    </dgm:pt>
    <dgm:pt modelId="{410E32CB-513C-4AFB-8A16-216CDC46CC26}" type="sibTrans" cxnId="{0D849AE5-77A2-4D16-84AD-331655EA05B1}">
      <dgm:prSet/>
      <dgm:spPr/>
      <dgm:t>
        <a:bodyPr/>
        <a:lstStyle/>
        <a:p>
          <a:endParaRPr lang="en-CA"/>
        </a:p>
      </dgm:t>
    </dgm:pt>
    <dgm:pt modelId="{0C5861B2-A589-407D-A21D-5FCDE708E302}">
      <dgm:prSet phldrT="[Text]" phldr="0"/>
      <dgm:spPr>
        <a:solidFill>
          <a:schemeClr val="bg1">
            <a:alpha val="90000"/>
          </a:schemeClr>
        </a:solidFill>
        <a:ln>
          <a:solidFill>
            <a:schemeClr val="tx1"/>
          </a:solidFill>
        </a:ln>
      </dgm:spPr>
      <dgm:t>
        <a:bodyPr/>
        <a:lstStyle/>
        <a:p>
          <a:pPr rtl="0"/>
          <a:r>
            <a:rPr lang="en-CA">
              <a:latin typeface="Tw Cen MT" panose="020B0602020104020603"/>
            </a:rPr>
            <a:t>What do you wonder?</a:t>
          </a:r>
          <a:endParaRPr lang="en-CA"/>
        </a:p>
      </dgm:t>
    </dgm:pt>
    <dgm:pt modelId="{7790BF27-870F-493A-B148-C330E7745478}" type="parTrans" cxnId="{F2126A1C-F85E-4BCC-9CC6-FAF73F56EBC4}">
      <dgm:prSet/>
      <dgm:spPr/>
      <dgm:t>
        <a:bodyPr/>
        <a:lstStyle/>
        <a:p>
          <a:endParaRPr lang="en-CA"/>
        </a:p>
      </dgm:t>
    </dgm:pt>
    <dgm:pt modelId="{3BC4EEB5-6B36-4946-94FF-4A3858F64904}" type="sibTrans" cxnId="{F2126A1C-F85E-4BCC-9CC6-FAF73F56EBC4}">
      <dgm:prSet/>
      <dgm:spPr/>
      <dgm:t>
        <a:bodyPr/>
        <a:lstStyle/>
        <a:p>
          <a:endParaRPr lang="en-CA"/>
        </a:p>
      </dgm:t>
    </dgm:pt>
    <dgm:pt modelId="{A776577C-D7F6-46DA-A065-39DFBB94F569}">
      <dgm:prSet phldrT="[Text]" phldr="1"/>
      <dgm:spPr>
        <a:solidFill>
          <a:schemeClr val="bg1">
            <a:alpha val="90000"/>
          </a:schemeClr>
        </a:solidFill>
        <a:ln>
          <a:solidFill>
            <a:schemeClr val="tx1"/>
          </a:solidFill>
        </a:ln>
      </dgm:spPr>
      <dgm:t>
        <a:bodyPr/>
        <a:lstStyle/>
        <a:p>
          <a:endParaRPr lang="en-CA"/>
        </a:p>
      </dgm:t>
    </dgm:pt>
    <dgm:pt modelId="{37CF5FEF-6AB8-4A3C-9AE5-B92EF9E03330}" type="parTrans" cxnId="{488B28D2-2C01-44EC-808B-5FD4306DF365}">
      <dgm:prSet/>
      <dgm:spPr/>
      <dgm:t>
        <a:bodyPr/>
        <a:lstStyle/>
        <a:p>
          <a:endParaRPr lang="en-CA"/>
        </a:p>
      </dgm:t>
    </dgm:pt>
    <dgm:pt modelId="{4C1D51D7-A895-4260-9AA2-B7D3A167FA0D}" type="sibTrans" cxnId="{488B28D2-2C01-44EC-808B-5FD4306DF365}">
      <dgm:prSet/>
      <dgm:spPr/>
      <dgm:t>
        <a:bodyPr/>
        <a:lstStyle/>
        <a:p>
          <a:endParaRPr lang="en-CA"/>
        </a:p>
      </dgm:t>
    </dgm:pt>
    <dgm:pt modelId="{501C0253-F421-476D-9E10-242B183D52C3}">
      <dgm:prSet phldrT="[Text]"/>
      <dgm:spPr>
        <a:solidFill>
          <a:schemeClr val="bg1">
            <a:lumMod val="75000"/>
          </a:schemeClr>
        </a:solidFill>
        <a:ln>
          <a:solidFill>
            <a:schemeClr val="tx1"/>
          </a:solidFill>
        </a:ln>
      </dgm:spPr>
      <dgm:t>
        <a:bodyPr/>
        <a:lstStyle/>
        <a:p>
          <a:r>
            <a:rPr lang="en-US">
              <a:solidFill>
                <a:schemeClr val="tx1"/>
              </a:solidFill>
            </a:rPr>
            <a:t>L</a:t>
          </a:r>
          <a:endParaRPr lang="en-CA">
            <a:solidFill>
              <a:schemeClr val="tx1"/>
            </a:solidFill>
          </a:endParaRPr>
        </a:p>
      </dgm:t>
    </dgm:pt>
    <dgm:pt modelId="{8FBB16BA-36F1-42B9-966B-D4D52819CAA8}" type="parTrans" cxnId="{2D54BAA4-5014-43D8-9868-EA7CD9D84EC0}">
      <dgm:prSet/>
      <dgm:spPr/>
      <dgm:t>
        <a:bodyPr/>
        <a:lstStyle/>
        <a:p>
          <a:endParaRPr lang="en-CA"/>
        </a:p>
      </dgm:t>
    </dgm:pt>
    <dgm:pt modelId="{0F45A524-5AEF-4002-9F81-40C3F7D71F35}" type="sibTrans" cxnId="{2D54BAA4-5014-43D8-9868-EA7CD9D84EC0}">
      <dgm:prSet/>
      <dgm:spPr/>
      <dgm:t>
        <a:bodyPr/>
        <a:lstStyle/>
        <a:p>
          <a:endParaRPr lang="en-CA"/>
        </a:p>
      </dgm:t>
    </dgm:pt>
    <dgm:pt modelId="{FF509C91-EF67-42A3-8963-FF439420DC3E}">
      <dgm:prSet phldrT="[Text]" phldr="0"/>
      <dgm:spPr>
        <a:ln>
          <a:solidFill>
            <a:schemeClr val="tx1"/>
          </a:solidFill>
        </a:ln>
      </dgm:spPr>
      <dgm:t>
        <a:bodyPr/>
        <a:lstStyle/>
        <a:p>
          <a:pPr rtl="0"/>
          <a:r>
            <a:rPr lang="en-CA">
              <a:latin typeface="Tw Cen MT" panose="020B0602020104020603"/>
            </a:rPr>
            <a:t>What have you learned?</a:t>
          </a:r>
          <a:endParaRPr lang="en-CA"/>
        </a:p>
      </dgm:t>
    </dgm:pt>
    <dgm:pt modelId="{362A3894-74C9-4DBA-932F-10B10C5B07A8}" type="parTrans" cxnId="{7857602D-B57B-4483-A681-B2B668E3F24A}">
      <dgm:prSet/>
      <dgm:spPr/>
      <dgm:t>
        <a:bodyPr/>
        <a:lstStyle/>
        <a:p>
          <a:endParaRPr lang="en-CA"/>
        </a:p>
      </dgm:t>
    </dgm:pt>
    <dgm:pt modelId="{949E8B3D-6860-4207-85DC-2D58C2BB8541}" type="sibTrans" cxnId="{7857602D-B57B-4483-A681-B2B668E3F24A}">
      <dgm:prSet/>
      <dgm:spPr/>
      <dgm:t>
        <a:bodyPr/>
        <a:lstStyle/>
        <a:p>
          <a:endParaRPr lang="en-CA"/>
        </a:p>
      </dgm:t>
    </dgm:pt>
    <dgm:pt modelId="{1FC67BEF-52CB-4369-9D85-72986CD3E56B}">
      <dgm:prSet phldrT="[Text]" phldr="1"/>
      <dgm:spPr>
        <a:ln>
          <a:solidFill>
            <a:schemeClr val="tx1"/>
          </a:solidFill>
        </a:ln>
      </dgm:spPr>
      <dgm:t>
        <a:bodyPr/>
        <a:lstStyle/>
        <a:p>
          <a:endParaRPr lang="en-CA"/>
        </a:p>
      </dgm:t>
    </dgm:pt>
    <dgm:pt modelId="{6D65299D-DFEA-4DEF-99FA-FE59E17BB798}" type="parTrans" cxnId="{338663A6-DA69-4E07-B53D-91D2A6973CD8}">
      <dgm:prSet/>
      <dgm:spPr/>
      <dgm:t>
        <a:bodyPr/>
        <a:lstStyle/>
        <a:p>
          <a:endParaRPr lang="en-CA"/>
        </a:p>
      </dgm:t>
    </dgm:pt>
    <dgm:pt modelId="{56E9F39B-BF52-4E56-8A94-97C8F30284E6}" type="sibTrans" cxnId="{338663A6-DA69-4E07-B53D-91D2A6973CD8}">
      <dgm:prSet/>
      <dgm:spPr/>
      <dgm:t>
        <a:bodyPr/>
        <a:lstStyle/>
        <a:p>
          <a:endParaRPr lang="en-CA"/>
        </a:p>
      </dgm:t>
    </dgm:pt>
    <dgm:pt modelId="{F8ECAAC6-8452-492B-9B13-EF891F031F3D}" type="pres">
      <dgm:prSet presAssocID="{ED13DEDB-0E04-4157-B620-8E0B87AB7F9D}" presName="linearFlow" presStyleCnt="0">
        <dgm:presLayoutVars>
          <dgm:dir/>
          <dgm:animLvl val="lvl"/>
          <dgm:resizeHandles val="exact"/>
        </dgm:presLayoutVars>
      </dgm:prSet>
      <dgm:spPr/>
      <dgm:t>
        <a:bodyPr/>
        <a:lstStyle/>
        <a:p>
          <a:endParaRPr lang="en-US"/>
        </a:p>
      </dgm:t>
    </dgm:pt>
    <dgm:pt modelId="{F0D0F175-5DC3-41FD-9036-29CC2F8880FE}" type="pres">
      <dgm:prSet presAssocID="{29996216-4925-40BE-87CA-8DF3FA57B912}" presName="composite" presStyleCnt="0"/>
      <dgm:spPr/>
    </dgm:pt>
    <dgm:pt modelId="{42C3982E-0946-4D4D-B369-1A56FDF101A1}" type="pres">
      <dgm:prSet presAssocID="{29996216-4925-40BE-87CA-8DF3FA57B912}" presName="parentText" presStyleLbl="alignNode1" presStyleIdx="0" presStyleCnt="3">
        <dgm:presLayoutVars>
          <dgm:chMax val="1"/>
          <dgm:bulletEnabled val="1"/>
        </dgm:presLayoutVars>
      </dgm:prSet>
      <dgm:spPr/>
      <dgm:t>
        <a:bodyPr/>
        <a:lstStyle/>
        <a:p>
          <a:endParaRPr lang="en-US"/>
        </a:p>
      </dgm:t>
    </dgm:pt>
    <dgm:pt modelId="{A3419A00-A37C-4878-82FF-2A4BC883D16B}" type="pres">
      <dgm:prSet presAssocID="{29996216-4925-40BE-87CA-8DF3FA57B912}" presName="descendantText" presStyleLbl="alignAcc1" presStyleIdx="0" presStyleCnt="3">
        <dgm:presLayoutVars>
          <dgm:bulletEnabled val="1"/>
        </dgm:presLayoutVars>
      </dgm:prSet>
      <dgm:spPr/>
      <dgm:t>
        <a:bodyPr/>
        <a:lstStyle/>
        <a:p>
          <a:endParaRPr lang="en-US"/>
        </a:p>
      </dgm:t>
    </dgm:pt>
    <dgm:pt modelId="{95B8A157-8C26-485E-883D-BEDE241C4B59}" type="pres">
      <dgm:prSet presAssocID="{264B29B9-976E-452E-99F0-8931F20664A2}" presName="sp" presStyleCnt="0"/>
      <dgm:spPr/>
    </dgm:pt>
    <dgm:pt modelId="{4ED1715F-3662-4098-BF20-5F35C536E973}" type="pres">
      <dgm:prSet presAssocID="{BFBB53A9-83FE-451F-84B4-E143877120CD}" presName="composite" presStyleCnt="0"/>
      <dgm:spPr/>
    </dgm:pt>
    <dgm:pt modelId="{8B355FF3-734D-4B11-B205-74D063D08A43}" type="pres">
      <dgm:prSet presAssocID="{BFBB53A9-83FE-451F-84B4-E143877120CD}" presName="parentText" presStyleLbl="alignNode1" presStyleIdx="1" presStyleCnt="3">
        <dgm:presLayoutVars>
          <dgm:chMax val="1"/>
          <dgm:bulletEnabled val="1"/>
        </dgm:presLayoutVars>
      </dgm:prSet>
      <dgm:spPr/>
      <dgm:t>
        <a:bodyPr/>
        <a:lstStyle/>
        <a:p>
          <a:endParaRPr lang="en-US"/>
        </a:p>
      </dgm:t>
    </dgm:pt>
    <dgm:pt modelId="{1B53D03C-87B2-4C29-B834-FED7802BC82C}" type="pres">
      <dgm:prSet presAssocID="{BFBB53A9-83FE-451F-84B4-E143877120CD}" presName="descendantText" presStyleLbl="alignAcc1" presStyleIdx="1" presStyleCnt="3">
        <dgm:presLayoutVars>
          <dgm:bulletEnabled val="1"/>
        </dgm:presLayoutVars>
      </dgm:prSet>
      <dgm:spPr/>
      <dgm:t>
        <a:bodyPr/>
        <a:lstStyle/>
        <a:p>
          <a:endParaRPr lang="en-US"/>
        </a:p>
      </dgm:t>
    </dgm:pt>
    <dgm:pt modelId="{E991E253-B590-47E8-A1EB-EFC55B0AC3DA}" type="pres">
      <dgm:prSet presAssocID="{410E32CB-513C-4AFB-8A16-216CDC46CC26}" presName="sp" presStyleCnt="0"/>
      <dgm:spPr/>
    </dgm:pt>
    <dgm:pt modelId="{EDAFB1CB-5B74-4DC0-8DC9-DC435C937F27}" type="pres">
      <dgm:prSet presAssocID="{501C0253-F421-476D-9E10-242B183D52C3}" presName="composite" presStyleCnt="0"/>
      <dgm:spPr/>
    </dgm:pt>
    <dgm:pt modelId="{E824932B-258D-4DDF-BF29-95420172253A}" type="pres">
      <dgm:prSet presAssocID="{501C0253-F421-476D-9E10-242B183D52C3}" presName="parentText" presStyleLbl="alignNode1" presStyleIdx="2" presStyleCnt="3">
        <dgm:presLayoutVars>
          <dgm:chMax val="1"/>
          <dgm:bulletEnabled val="1"/>
        </dgm:presLayoutVars>
      </dgm:prSet>
      <dgm:spPr/>
      <dgm:t>
        <a:bodyPr/>
        <a:lstStyle/>
        <a:p>
          <a:endParaRPr lang="en-US"/>
        </a:p>
      </dgm:t>
    </dgm:pt>
    <dgm:pt modelId="{E69B0E1F-65DC-4175-A252-BAF6910B6872}" type="pres">
      <dgm:prSet presAssocID="{501C0253-F421-476D-9E10-242B183D52C3}" presName="descendantText" presStyleLbl="alignAcc1" presStyleIdx="2" presStyleCnt="3">
        <dgm:presLayoutVars>
          <dgm:bulletEnabled val="1"/>
        </dgm:presLayoutVars>
      </dgm:prSet>
      <dgm:spPr/>
      <dgm:t>
        <a:bodyPr/>
        <a:lstStyle/>
        <a:p>
          <a:endParaRPr lang="en-US"/>
        </a:p>
      </dgm:t>
    </dgm:pt>
  </dgm:ptLst>
  <dgm:cxnLst>
    <dgm:cxn modelId="{0BC2DCDD-4B6C-46B0-99FA-B172DD804277}" type="presOf" srcId="{7F72329B-F253-4D46-A407-7FB1C991788F}" destId="{A3419A00-A37C-4878-82FF-2A4BC883D16B}" srcOrd="0" destOrd="0" presId="urn:microsoft.com/office/officeart/2005/8/layout/chevron2"/>
    <dgm:cxn modelId="{C4B32914-8688-428F-815E-250400346EBB}" srcId="{ED13DEDB-0E04-4157-B620-8E0B87AB7F9D}" destId="{29996216-4925-40BE-87CA-8DF3FA57B912}" srcOrd="0" destOrd="0" parTransId="{9A7FE3B1-3C6D-439C-B105-CA173281D578}" sibTransId="{264B29B9-976E-452E-99F0-8931F20664A2}"/>
    <dgm:cxn modelId="{6FBDF2A4-5F2E-47D9-A1B4-521C48CDCB46}" type="presOf" srcId="{BFBB53A9-83FE-451F-84B4-E143877120CD}" destId="{8B355FF3-734D-4B11-B205-74D063D08A43}" srcOrd="0" destOrd="0" presId="urn:microsoft.com/office/officeart/2005/8/layout/chevron2"/>
    <dgm:cxn modelId="{6B4063CB-4618-4D0A-9348-D68F9C95A3E0}" srcId="{29996216-4925-40BE-87CA-8DF3FA57B912}" destId="{7F72329B-F253-4D46-A407-7FB1C991788F}" srcOrd="0" destOrd="0" parTransId="{8152BEAD-66F6-448A-9C88-DFCC9C40FFE1}" sibTransId="{98A20B71-32F2-494C-943E-7B9E37C64D7E}"/>
    <dgm:cxn modelId="{0D849AE5-77A2-4D16-84AD-331655EA05B1}" srcId="{ED13DEDB-0E04-4157-B620-8E0B87AB7F9D}" destId="{BFBB53A9-83FE-451F-84B4-E143877120CD}" srcOrd="1" destOrd="0" parTransId="{68F582EF-7C0E-4E77-AEE5-37578D40108E}" sibTransId="{410E32CB-513C-4AFB-8A16-216CDC46CC26}"/>
    <dgm:cxn modelId="{7057B36D-9EDA-40D5-BCBD-3345264AB4E4}" type="presOf" srcId="{501C0253-F421-476D-9E10-242B183D52C3}" destId="{E824932B-258D-4DDF-BF29-95420172253A}" srcOrd="0" destOrd="0" presId="urn:microsoft.com/office/officeart/2005/8/layout/chevron2"/>
    <dgm:cxn modelId="{4A5E9348-92DA-40C8-9A79-41FA1679C7C5}" type="presOf" srcId="{A776577C-D7F6-46DA-A065-39DFBB94F569}" destId="{1B53D03C-87B2-4C29-B834-FED7802BC82C}" srcOrd="0" destOrd="1" presId="urn:microsoft.com/office/officeart/2005/8/layout/chevron2"/>
    <dgm:cxn modelId="{488B28D2-2C01-44EC-808B-5FD4306DF365}" srcId="{BFBB53A9-83FE-451F-84B4-E143877120CD}" destId="{A776577C-D7F6-46DA-A065-39DFBB94F569}" srcOrd="1" destOrd="0" parTransId="{37CF5FEF-6AB8-4A3C-9AE5-B92EF9E03330}" sibTransId="{4C1D51D7-A895-4260-9AA2-B7D3A167FA0D}"/>
    <dgm:cxn modelId="{8F92A858-2D12-4403-BA98-E703E99A9BC5}" type="presOf" srcId="{0C5861B2-A589-407D-A21D-5FCDE708E302}" destId="{1B53D03C-87B2-4C29-B834-FED7802BC82C}" srcOrd="0" destOrd="0" presId="urn:microsoft.com/office/officeart/2005/8/layout/chevron2"/>
    <dgm:cxn modelId="{F2126A1C-F85E-4BCC-9CC6-FAF73F56EBC4}" srcId="{BFBB53A9-83FE-451F-84B4-E143877120CD}" destId="{0C5861B2-A589-407D-A21D-5FCDE708E302}" srcOrd="0" destOrd="0" parTransId="{7790BF27-870F-493A-B148-C330E7745478}" sibTransId="{3BC4EEB5-6B36-4946-94FF-4A3858F64904}"/>
    <dgm:cxn modelId="{CE5D8D5D-2BA4-4EB0-9C52-DD0DB3883DBD}" type="presOf" srcId="{ED13DEDB-0E04-4157-B620-8E0B87AB7F9D}" destId="{F8ECAAC6-8452-492B-9B13-EF891F031F3D}" srcOrd="0" destOrd="0" presId="urn:microsoft.com/office/officeart/2005/8/layout/chevron2"/>
    <dgm:cxn modelId="{052CF313-1919-4D7F-A0E6-2DC0C5A19E32}" type="presOf" srcId="{29996216-4925-40BE-87CA-8DF3FA57B912}" destId="{42C3982E-0946-4D4D-B369-1A56FDF101A1}" srcOrd="0" destOrd="0" presId="urn:microsoft.com/office/officeart/2005/8/layout/chevron2"/>
    <dgm:cxn modelId="{338663A6-DA69-4E07-B53D-91D2A6973CD8}" srcId="{501C0253-F421-476D-9E10-242B183D52C3}" destId="{1FC67BEF-52CB-4369-9D85-72986CD3E56B}" srcOrd="1" destOrd="0" parTransId="{6D65299D-DFEA-4DEF-99FA-FE59E17BB798}" sibTransId="{56E9F39B-BF52-4E56-8A94-97C8F30284E6}"/>
    <dgm:cxn modelId="{DB2CEC5D-A58E-4F23-A397-39BFDD1B7C44}" type="presOf" srcId="{FF509C91-EF67-42A3-8963-FF439420DC3E}" destId="{E69B0E1F-65DC-4175-A252-BAF6910B6872}" srcOrd="0" destOrd="0" presId="urn:microsoft.com/office/officeart/2005/8/layout/chevron2"/>
    <dgm:cxn modelId="{227DF9BE-7D37-40EB-895C-4D313D7CCA04}" type="presOf" srcId="{612FFCC3-74B9-4576-9B5F-1DC301027758}" destId="{A3419A00-A37C-4878-82FF-2A4BC883D16B}" srcOrd="0" destOrd="1" presId="urn:microsoft.com/office/officeart/2005/8/layout/chevron2"/>
    <dgm:cxn modelId="{1941EE5B-3F5A-44DF-BDFA-93A816A51B98}" srcId="{29996216-4925-40BE-87CA-8DF3FA57B912}" destId="{612FFCC3-74B9-4576-9B5F-1DC301027758}" srcOrd="1" destOrd="0" parTransId="{25861A6D-E224-4BBB-9ECE-8E9EEDDFF4C5}" sibTransId="{6C90CDF9-4D4B-4CAC-A253-EC5A4CF0B33B}"/>
    <dgm:cxn modelId="{8DEB7D10-C472-48FF-A21C-C4363502DA71}" type="presOf" srcId="{1FC67BEF-52CB-4369-9D85-72986CD3E56B}" destId="{E69B0E1F-65DC-4175-A252-BAF6910B6872}" srcOrd="0" destOrd="1" presId="urn:microsoft.com/office/officeart/2005/8/layout/chevron2"/>
    <dgm:cxn modelId="{2D54BAA4-5014-43D8-9868-EA7CD9D84EC0}" srcId="{ED13DEDB-0E04-4157-B620-8E0B87AB7F9D}" destId="{501C0253-F421-476D-9E10-242B183D52C3}" srcOrd="2" destOrd="0" parTransId="{8FBB16BA-36F1-42B9-966B-D4D52819CAA8}" sibTransId="{0F45A524-5AEF-4002-9F81-40C3F7D71F35}"/>
    <dgm:cxn modelId="{7857602D-B57B-4483-A681-B2B668E3F24A}" srcId="{501C0253-F421-476D-9E10-242B183D52C3}" destId="{FF509C91-EF67-42A3-8963-FF439420DC3E}" srcOrd="0" destOrd="0" parTransId="{362A3894-74C9-4DBA-932F-10B10C5B07A8}" sibTransId="{949E8B3D-6860-4207-85DC-2D58C2BB8541}"/>
    <dgm:cxn modelId="{39FAD97A-2F56-4E8B-81AF-51E803C90574}" type="presParOf" srcId="{F8ECAAC6-8452-492B-9B13-EF891F031F3D}" destId="{F0D0F175-5DC3-41FD-9036-29CC2F8880FE}" srcOrd="0" destOrd="0" presId="urn:microsoft.com/office/officeart/2005/8/layout/chevron2"/>
    <dgm:cxn modelId="{E6D8DBBC-7ED6-4829-B927-29E401F0BE36}" type="presParOf" srcId="{F0D0F175-5DC3-41FD-9036-29CC2F8880FE}" destId="{42C3982E-0946-4D4D-B369-1A56FDF101A1}" srcOrd="0" destOrd="0" presId="urn:microsoft.com/office/officeart/2005/8/layout/chevron2"/>
    <dgm:cxn modelId="{ED998743-B124-4CBF-B40B-74AEA9F97E38}" type="presParOf" srcId="{F0D0F175-5DC3-41FD-9036-29CC2F8880FE}" destId="{A3419A00-A37C-4878-82FF-2A4BC883D16B}" srcOrd="1" destOrd="0" presId="urn:microsoft.com/office/officeart/2005/8/layout/chevron2"/>
    <dgm:cxn modelId="{AD7C2A78-B91D-4CF3-99F3-9C9B81798CA4}" type="presParOf" srcId="{F8ECAAC6-8452-492B-9B13-EF891F031F3D}" destId="{95B8A157-8C26-485E-883D-BEDE241C4B59}" srcOrd="1" destOrd="0" presId="urn:microsoft.com/office/officeart/2005/8/layout/chevron2"/>
    <dgm:cxn modelId="{20F87E3F-741F-4FDA-BFC6-6D52719A70EC}" type="presParOf" srcId="{F8ECAAC6-8452-492B-9B13-EF891F031F3D}" destId="{4ED1715F-3662-4098-BF20-5F35C536E973}" srcOrd="2" destOrd="0" presId="urn:microsoft.com/office/officeart/2005/8/layout/chevron2"/>
    <dgm:cxn modelId="{88446415-2579-4296-B656-16E2060438F4}" type="presParOf" srcId="{4ED1715F-3662-4098-BF20-5F35C536E973}" destId="{8B355FF3-734D-4B11-B205-74D063D08A43}" srcOrd="0" destOrd="0" presId="urn:microsoft.com/office/officeart/2005/8/layout/chevron2"/>
    <dgm:cxn modelId="{C6B97F00-EDD5-4FA9-8294-B4C37B01E8D0}" type="presParOf" srcId="{4ED1715F-3662-4098-BF20-5F35C536E973}" destId="{1B53D03C-87B2-4C29-B834-FED7802BC82C}" srcOrd="1" destOrd="0" presId="urn:microsoft.com/office/officeart/2005/8/layout/chevron2"/>
    <dgm:cxn modelId="{9B0C6BFC-721A-4C13-B134-3387CA0CEF2A}" type="presParOf" srcId="{F8ECAAC6-8452-492B-9B13-EF891F031F3D}" destId="{E991E253-B590-47E8-A1EB-EFC55B0AC3DA}" srcOrd="3" destOrd="0" presId="urn:microsoft.com/office/officeart/2005/8/layout/chevron2"/>
    <dgm:cxn modelId="{02EE6A04-DD3E-49B4-8B46-19735F16609A}" type="presParOf" srcId="{F8ECAAC6-8452-492B-9B13-EF891F031F3D}" destId="{EDAFB1CB-5B74-4DC0-8DC9-DC435C937F27}" srcOrd="4" destOrd="0" presId="urn:microsoft.com/office/officeart/2005/8/layout/chevron2"/>
    <dgm:cxn modelId="{ED31A7E8-AAFC-44CA-A037-AB2EBB72E8E8}" type="presParOf" srcId="{EDAFB1CB-5B74-4DC0-8DC9-DC435C937F27}" destId="{E824932B-258D-4DDF-BF29-95420172253A}" srcOrd="0" destOrd="0" presId="urn:microsoft.com/office/officeart/2005/8/layout/chevron2"/>
    <dgm:cxn modelId="{ED8DA67B-4B9E-4BF1-8BB1-03516186B1E8}" type="presParOf" srcId="{EDAFB1CB-5B74-4DC0-8DC9-DC435C937F27}" destId="{E69B0E1F-65DC-4175-A252-BAF6910B6872}" srcOrd="1" destOrd="0" presId="urn:microsoft.com/office/officeart/2005/8/layout/chevron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C3982E-0946-4D4D-B369-1A56FDF101A1}">
      <dsp:nvSpPr>
        <dsp:cNvPr id="0" name=""/>
        <dsp:cNvSpPr/>
      </dsp:nvSpPr>
      <dsp:spPr>
        <a:xfrm rot="5400000">
          <a:off x="-202211" y="203804"/>
          <a:ext cx="1348076" cy="943653"/>
        </a:xfrm>
        <a:prstGeom prst="chevron">
          <a:avLst/>
        </a:prstGeom>
        <a:solidFill>
          <a:schemeClr val="bg1">
            <a:lumMod val="75000"/>
          </a:schemeClr>
        </a:solidFill>
        <a:ln w="158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a:solidFill>
                <a:schemeClr val="tx1"/>
              </a:solidFill>
            </a:rPr>
            <a:t>K</a:t>
          </a:r>
          <a:endParaRPr lang="en-CA" sz="2900" kern="1200">
            <a:solidFill>
              <a:schemeClr val="tx1"/>
            </a:solidFill>
          </a:endParaRPr>
        </a:p>
      </dsp:txBody>
      <dsp:txXfrm rot="-5400000">
        <a:off x="1" y="473420"/>
        <a:ext cx="943653" cy="404423"/>
      </dsp:txXfrm>
    </dsp:sp>
    <dsp:sp modelId="{A3419A00-A37C-4878-82FF-2A4BC883D16B}">
      <dsp:nvSpPr>
        <dsp:cNvPr id="0" name=""/>
        <dsp:cNvSpPr/>
      </dsp:nvSpPr>
      <dsp:spPr>
        <a:xfrm rot="5400000">
          <a:off x="3081701" y="-2136455"/>
          <a:ext cx="876249" cy="5152346"/>
        </a:xfrm>
        <a:prstGeom prst="round2SameRect">
          <a:avLst/>
        </a:prstGeom>
        <a:solidFill>
          <a:schemeClr val="bg1">
            <a:alpha val="90000"/>
          </a:schemeClr>
        </a:solidFill>
        <a:ln w="15875" cap="flat" cmpd="sng" algn="ctr">
          <a:solidFill>
            <a:schemeClr val="tx1"/>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rtl="0">
            <a:lnSpc>
              <a:spcPct val="90000"/>
            </a:lnSpc>
            <a:spcBef>
              <a:spcPct val="0"/>
            </a:spcBef>
            <a:spcAft>
              <a:spcPct val="15000"/>
            </a:spcAft>
            <a:buChar char="••"/>
          </a:pPr>
          <a:r>
            <a:rPr lang="en-CA" sz="2800" kern="1200">
              <a:latin typeface="Tw Cen MT" panose="020B0602020104020603"/>
            </a:rPr>
            <a:t>What do you already know?</a:t>
          </a:r>
          <a:endParaRPr lang="en-CA" sz="2800" kern="1200"/>
        </a:p>
        <a:p>
          <a:pPr marL="285750" lvl="1" indent="-285750" algn="l" defTabSz="1244600">
            <a:lnSpc>
              <a:spcPct val="90000"/>
            </a:lnSpc>
            <a:spcBef>
              <a:spcPct val="0"/>
            </a:spcBef>
            <a:spcAft>
              <a:spcPct val="15000"/>
            </a:spcAft>
            <a:buChar char="••"/>
          </a:pPr>
          <a:endParaRPr lang="en-CA" sz="2800" kern="1200"/>
        </a:p>
      </dsp:txBody>
      <dsp:txXfrm rot="-5400000">
        <a:off x="943653" y="44368"/>
        <a:ext cx="5109571" cy="790699"/>
      </dsp:txXfrm>
    </dsp:sp>
    <dsp:sp modelId="{8B355FF3-734D-4B11-B205-74D063D08A43}">
      <dsp:nvSpPr>
        <dsp:cNvPr id="0" name=""/>
        <dsp:cNvSpPr/>
      </dsp:nvSpPr>
      <dsp:spPr>
        <a:xfrm rot="5400000">
          <a:off x="-202211" y="1354139"/>
          <a:ext cx="1348076" cy="943653"/>
        </a:xfrm>
        <a:prstGeom prst="chevron">
          <a:avLst/>
        </a:prstGeom>
        <a:solidFill>
          <a:schemeClr val="bg1">
            <a:lumMod val="75000"/>
          </a:schemeClr>
        </a:solidFill>
        <a:ln w="158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a:solidFill>
                <a:schemeClr val="tx1"/>
              </a:solidFill>
            </a:rPr>
            <a:t>W</a:t>
          </a:r>
          <a:endParaRPr lang="en-CA" sz="2900" kern="1200">
            <a:solidFill>
              <a:schemeClr val="tx1"/>
            </a:solidFill>
          </a:endParaRPr>
        </a:p>
      </dsp:txBody>
      <dsp:txXfrm rot="-5400000">
        <a:off x="1" y="1623755"/>
        <a:ext cx="943653" cy="404423"/>
      </dsp:txXfrm>
    </dsp:sp>
    <dsp:sp modelId="{1B53D03C-87B2-4C29-B834-FED7802BC82C}">
      <dsp:nvSpPr>
        <dsp:cNvPr id="0" name=""/>
        <dsp:cNvSpPr/>
      </dsp:nvSpPr>
      <dsp:spPr>
        <a:xfrm rot="5400000">
          <a:off x="3081701" y="-986120"/>
          <a:ext cx="876249" cy="5152346"/>
        </a:xfrm>
        <a:prstGeom prst="round2SameRect">
          <a:avLst/>
        </a:prstGeom>
        <a:solidFill>
          <a:schemeClr val="bg1">
            <a:alpha val="90000"/>
          </a:schemeClr>
        </a:solidFill>
        <a:ln w="15875" cap="flat" cmpd="sng" algn="ctr">
          <a:solidFill>
            <a:schemeClr val="tx1"/>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rtl="0">
            <a:lnSpc>
              <a:spcPct val="90000"/>
            </a:lnSpc>
            <a:spcBef>
              <a:spcPct val="0"/>
            </a:spcBef>
            <a:spcAft>
              <a:spcPct val="15000"/>
            </a:spcAft>
            <a:buChar char="••"/>
          </a:pPr>
          <a:r>
            <a:rPr lang="en-CA" sz="2800" kern="1200">
              <a:latin typeface="Tw Cen MT" panose="020B0602020104020603"/>
            </a:rPr>
            <a:t>What do you wonder?</a:t>
          </a:r>
          <a:endParaRPr lang="en-CA" sz="2800" kern="1200"/>
        </a:p>
        <a:p>
          <a:pPr marL="285750" lvl="1" indent="-285750" algn="l" defTabSz="1244600">
            <a:lnSpc>
              <a:spcPct val="90000"/>
            </a:lnSpc>
            <a:spcBef>
              <a:spcPct val="0"/>
            </a:spcBef>
            <a:spcAft>
              <a:spcPct val="15000"/>
            </a:spcAft>
            <a:buChar char="••"/>
          </a:pPr>
          <a:endParaRPr lang="en-CA" sz="2800" kern="1200"/>
        </a:p>
      </dsp:txBody>
      <dsp:txXfrm rot="-5400000">
        <a:off x="943653" y="1194703"/>
        <a:ext cx="5109571" cy="790699"/>
      </dsp:txXfrm>
    </dsp:sp>
    <dsp:sp modelId="{E824932B-258D-4DDF-BF29-95420172253A}">
      <dsp:nvSpPr>
        <dsp:cNvPr id="0" name=""/>
        <dsp:cNvSpPr/>
      </dsp:nvSpPr>
      <dsp:spPr>
        <a:xfrm rot="5400000">
          <a:off x="-202211" y="2504474"/>
          <a:ext cx="1348076" cy="943653"/>
        </a:xfrm>
        <a:prstGeom prst="chevron">
          <a:avLst/>
        </a:prstGeom>
        <a:solidFill>
          <a:schemeClr val="bg1">
            <a:lumMod val="75000"/>
          </a:schemeClr>
        </a:solidFill>
        <a:ln w="158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a:solidFill>
                <a:schemeClr val="tx1"/>
              </a:solidFill>
            </a:rPr>
            <a:t>L</a:t>
          </a:r>
          <a:endParaRPr lang="en-CA" sz="2900" kern="1200">
            <a:solidFill>
              <a:schemeClr val="tx1"/>
            </a:solidFill>
          </a:endParaRPr>
        </a:p>
      </dsp:txBody>
      <dsp:txXfrm rot="-5400000">
        <a:off x="1" y="2774090"/>
        <a:ext cx="943653" cy="404423"/>
      </dsp:txXfrm>
    </dsp:sp>
    <dsp:sp modelId="{E69B0E1F-65DC-4175-A252-BAF6910B6872}">
      <dsp:nvSpPr>
        <dsp:cNvPr id="0" name=""/>
        <dsp:cNvSpPr/>
      </dsp:nvSpPr>
      <dsp:spPr>
        <a:xfrm rot="5400000">
          <a:off x="3081701" y="164214"/>
          <a:ext cx="876249" cy="5152346"/>
        </a:xfrm>
        <a:prstGeom prst="round2SameRect">
          <a:avLst/>
        </a:prstGeom>
        <a:solidFill>
          <a:schemeClr val="lt1">
            <a:alpha val="90000"/>
            <a:hueOff val="0"/>
            <a:satOff val="0"/>
            <a:lumOff val="0"/>
            <a:alphaOff val="0"/>
          </a:schemeClr>
        </a:solidFill>
        <a:ln w="15875" cap="flat" cmpd="sng" algn="ctr">
          <a:solidFill>
            <a:schemeClr val="tx1"/>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rtl="0">
            <a:lnSpc>
              <a:spcPct val="90000"/>
            </a:lnSpc>
            <a:spcBef>
              <a:spcPct val="0"/>
            </a:spcBef>
            <a:spcAft>
              <a:spcPct val="15000"/>
            </a:spcAft>
            <a:buChar char="••"/>
          </a:pPr>
          <a:r>
            <a:rPr lang="en-CA" sz="2800" kern="1200">
              <a:latin typeface="Tw Cen MT" panose="020B0602020104020603"/>
            </a:rPr>
            <a:t>What have you learned?</a:t>
          </a:r>
          <a:endParaRPr lang="en-CA" sz="2800" kern="1200"/>
        </a:p>
        <a:p>
          <a:pPr marL="285750" lvl="1" indent="-285750" algn="l" defTabSz="1244600">
            <a:lnSpc>
              <a:spcPct val="90000"/>
            </a:lnSpc>
            <a:spcBef>
              <a:spcPct val="0"/>
            </a:spcBef>
            <a:spcAft>
              <a:spcPct val="15000"/>
            </a:spcAft>
            <a:buChar char="••"/>
          </a:pPr>
          <a:endParaRPr lang="en-CA" sz="2800" kern="1200"/>
        </a:p>
      </dsp:txBody>
      <dsp:txXfrm rot="-5400000">
        <a:off x="943653" y="2345038"/>
        <a:ext cx="5109571" cy="79069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FCD8B82-04F5-4812-95D2-49C205C82D67}" type="datetimeFigureOut">
              <a:rPr lang="en-US" smtClean="0"/>
              <a:t>1/27/2021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606F1B6-F5FD-480C-9D52-BB7CBB7633BD}" type="slidenum">
              <a:rPr lang="en-US" smtClean="0"/>
              <a:t>‹#›</a:t>
            </a:fld>
            <a:endParaRPr lang="en-US"/>
          </a:p>
        </p:txBody>
      </p:sp>
    </p:spTree>
    <p:extLst>
      <p:ext uri="{BB962C8B-B14F-4D97-AF65-F5344CB8AC3E}">
        <p14:creationId xmlns:p14="http://schemas.microsoft.com/office/powerpoint/2010/main" val="1804330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F77C06-5DEF-4E55-98E7-3C8779ABF47B}" type="datetimeFigureOut">
              <a:rPr lang="en-US" smtClean="0"/>
              <a:t>1/27/2021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6FFA1B-BA41-4785-BEA7-D4C6947FE9AF}" type="slidenum">
              <a:rPr lang="en-US" smtClean="0"/>
              <a:t>‹#›</a:t>
            </a:fld>
            <a:endParaRPr lang="en-US"/>
          </a:p>
        </p:txBody>
      </p:sp>
    </p:spTree>
    <p:extLst>
      <p:ext uri="{BB962C8B-B14F-4D97-AF65-F5344CB8AC3E}">
        <p14:creationId xmlns:p14="http://schemas.microsoft.com/office/powerpoint/2010/main" val="3719773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onamancollective.com/about-our-name/"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May facilitate a sharing of what each student thinks this statement </a:t>
            </a:r>
            <a:r>
              <a:rPr lang="en-US" dirty="0" smtClean="0">
                <a:cs typeface="Calibri"/>
              </a:rPr>
              <a:t>means.</a:t>
            </a:r>
            <a:endParaRPr lang="en-US" dirty="0">
              <a:cs typeface="Calibri"/>
            </a:endParaRPr>
          </a:p>
        </p:txBody>
      </p:sp>
      <p:sp>
        <p:nvSpPr>
          <p:cNvPr id="4" name="Slide Number Placeholder 3"/>
          <p:cNvSpPr>
            <a:spLocks noGrp="1"/>
          </p:cNvSpPr>
          <p:nvPr>
            <p:ph type="sldNum" sz="quarter" idx="5"/>
          </p:nvPr>
        </p:nvSpPr>
        <p:spPr/>
        <p:txBody>
          <a:bodyPr/>
          <a:lstStyle/>
          <a:p>
            <a:fld id="{7E6FFA1B-BA41-4785-BEA7-D4C6947FE9AF}" type="slidenum">
              <a:rPr lang="en-US" smtClean="0"/>
              <a:t>1</a:t>
            </a:fld>
            <a:endParaRPr lang="en-US"/>
          </a:p>
        </p:txBody>
      </p:sp>
    </p:spTree>
    <p:extLst>
      <p:ext uri="{BB962C8B-B14F-4D97-AF65-F5344CB8AC3E}">
        <p14:creationId xmlns:p14="http://schemas.microsoft.com/office/powerpoint/2010/main" val="5035743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 are some topics that may be considered controversial in these books. See this link for </a:t>
            </a:r>
            <a:r>
              <a:rPr lang="en-US" sz="1200" b="0" i="0" kern="1200" dirty="0" smtClean="0">
                <a:solidFill>
                  <a:schemeClr val="tx1"/>
                </a:solidFill>
                <a:effectLst/>
                <a:latin typeface="+mn-lt"/>
                <a:ea typeface="+mn-ea"/>
                <a:cs typeface="+mn-cs"/>
              </a:rPr>
              <a:t>Teaching Controversial Issues in the Classroom to find out more: </a:t>
            </a:r>
            <a:endParaRPr lang="en-US" dirty="0" smtClean="0"/>
          </a:p>
          <a:p>
            <a:r>
              <a:rPr lang="en-US" dirty="0" smtClean="0"/>
              <a:t>https://www.teachers.ab.ca/News%20Room/ata%20magazine/Volume%2087/Number%204/Articles/Pages/Teaching%20Controversial%20Issues%20in%20the%20Classroom.aspx </a:t>
            </a:r>
          </a:p>
        </p:txBody>
      </p:sp>
      <p:sp>
        <p:nvSpPr>
          <p:cNvPr id="4" name="Slide Number Placeholder 3"/>
          <p:cNvSpPr>
            <a:spLocks noGrp="1"/>
          </p:cNvSpPr>
          <p:nvPr>
            <p:ph type="sldNum" sz="quarter" idx="10"/>
          </p:nvPr>
        </p:nvSpPr>
        <p:spPr/>
        <p:txBody>
          <a:bodyPr/>
          <a:lstStyle/>
          <a:p>
            <a:fld id="{7E6FFA1B-BA41-4785-BEA7-D4C6947FE9AF}" type="slidenum">
              <a:rPr lang="en-US" smtClean="0"/>
              <a:t>10</a:t>
            </a:fld>
            <a:endParaRPr lang="en-US"/>
          </a:p>
        </p:txBody>
      </p:sp>
    </p:spTree>
    <p:extLst>
      <p:ext uri="{BB962C8B-B14F-4D97-AF65-F5344CB8AC3E}">
        <p14:creationId xmlns:p14="http://schemas.microsoft.com/office/powerpoint/2010/main" val="33412672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cloze and map activity includes an optional math component.</a:t>
            </a:r>
            <a:endParaRPr lang="en-US" dirty="0"/>
          </a:p>
        </p:txBody>
      </p:sp>
      <p:sp>
        <p:nvSpPr>
          <p:cNvPr id="4" name="Slide Number Placeholder 3"/>
          <p:cNvSpPr>
            <a:spLocks noGrp="1"/>
          </p:cNvSpPr>
          <p:nvPr>
            <p:ph type="sldNum" sz="quarter" idx="10"/>
          </p:nvPr>
        </p:nvSpPr>
        <p:spPr/>
        <p:txBody>
          <a:bodyPr/>
          <a:lstStyle/>
          <a:p>
            <a:fld id="{7E6FFA1B-BA41-4785-BEA7-D4C6947FE9AF}" type="slidenum">
              <a:rPr lang="en-US" smtClean="0"/>
              <a:t>11</a:t>
            </a:fld>
            <a:endParaRPr lang="en-US"/>
          </a:p>
        </p:txBody>
      </p:sp>
    </p:spTree>
    <p:extLst>
      <p:ext uri="{BB962C8B-B14F-4D97-AF65-F5344CB8AC3E}">
        <p14:creationId xmlns:p14="http://schemas.microsoft.com/office/powerpoint/2010/main" val="10598881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E6FFA1B-BA41-4785-BEA7-D4C6947FE9AF}" type="slidenum">
              <a:rPr lang="en-US" smtClean="0"/>
              <a:t>12</a:t>
            </a:fld>
            <a:endParaRPr lang="en-US"/>
          </a:p>
        </p:txBody>
      </p:sp>
    </p:spTree>
    <p:extLst>
      <p:ext uri="{BB962C8B-B14F-4D97-AF65-F5344CB8AC3E}">
        <p14:creationId xmlns:p14="http://schemas.microsoft.com/office/powerpoint/2010/main" val="28747507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of the information is</a:t>
            </a:r>
            <a:r>
              <a:rPr lang="en-US" baseline="0" dirty="0" smtClean="0"/>
              <a:t> heavy and some students may be sensitive to learning about aspects of this topic. For more information see this link: </a:t>
            </a:r>
          </a:p>
          <a:p>
            <a:r>
              <a:rPr lang="en-US" dirty="0" smtClean="0"/>
              <a:t>https://teaching.berkeley.edu/sensitive-topics-classroom </a:t>
            </a:r>
            <a:endParaRPr lang="en-US" dirty="0"/>
          </a:p>
        </p:txBody>
      </p:sp>
      <p:sp>
        <p:nvSpPr>
          <p:cNvPr id="4" name="Slide Number Placeholder 3"/>
          <p:cNvSpPr>
            <a:spLocks noGrp="1"/>
          </p:cNvSpPr>
          <p:nvPr>
            <p:ph type="sldNum" sz="quarter" idx="10"/>
          </p:nvPr>
        </p:nvSpPr>
        <p:spPr/>
        <p:txBody>
          <a:bodyPr/>
          <a:lstStyle/>
          <a:p>
            <a:fld id="{7E6FFA1B-BA41-4785-BEA7-D4C6947FE9AF}" type="slidenum">
              <a:rPr lang="en-US" smtClean="0"/>
              <a:t>13</a:t>
            </a:fld>
            <a:endParaRPr lang="en-US"/>
          </a:p>
        </p:txBody>
      </p:sp>
    </p:spTree>
    <p:extLst>
      <p:ext uri="{BB962C8B-B14F-4D97-AF65-F5344CB8AC3E}">
        <p14:creationId xmlns:p14="http://schemas.microsoft.com/office/powerpoint/2010/main" val="3098284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Note on the </a:t>
            </a:r>
            <a:r>
              <a:rPr lang="en-US" dirty="0" smtClean="0">
                <a:cs typeface="Calibri"/>
              </a:rPr>
              <a:t>name "</a:t>
            </a:r>
            <a:r>
              <a:rPr lang="en-US" dirty="0">
                <a:cs typeface="Calibri"/>
              </a:rPr>
              <a:t>Onaman" – it is the name of a red ochre paint used by Indigenous peoples </a:t>
            </a:r>
            <a:r>
              <a:rPr lang="en-US" dirty="0">
                <a:hlinkClick r:id="rId3"/>
              </a:rPr>
              <a:t>About Our Name | Onaman Collective</a:t>
            </a:r>
            <a:endParaRPr lang="en-US" dirty="0">
              <a:cs typeface="Calibri"/>
            </a:endParaRPr>
          </a:p>
        </p:txBody>
      </p:sp>
      <p:sp>
        <p:nvSpPr>
          <p:cNvPr id="4" name="Slide Number Placeholder 3"/>
          <p:cNvSpPr>
            <a:spLocks noGrp="1"/>
          </p:cNvSpPr>
          <p:nvPr>
            <p:ph type="sldNum" sz="quarter" idx="5"/>
          </p:nvPr>
        </p:nvSpPr>
        <p:spPr/>
        <p:txBody>
          <a:bodyPr/>
          <a:lstStyle/>
          <a:p>
            <a:fld id="{7E6FFA1B-BA41-4785-BEA7-D4C6947FE9AF}" type="slidenum">
              <a:rPr lang="en-US" smtClean="0"/>
              <a:t>14</a:t>
            </a:fld>
            <a:endParaRPr lang="en-US"/>
          </a:p>
        </p:txBody>
      </p:sp>
    </p:spTree>
    <p:extLst>
      <p:ext uri="{BB962C8B-B14F-4D97-AF65-F5344CB8AC3E}">
        <p14:creationId xmlns:p14="http://schemas.microsoft.com/office/powerpoint/2010/main" val="1046559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20000"/>
              </a:lnSpc>
              <a:spcBef>
                <a:spcPts val="1000"/>
              </a:spcBef>
              <a:buFont typeface="Arial"/>
              <a:buNone/>
            </a:pPr>
            <a:endParaRPr lang="en-US" u="none" cap="all" dirty="0">
              <a:cs typeface="Calibri"/>
            </a:endParaRPr>
          </a:p>
        </p:txBody>
      </p:sp>
      <p:sp>
        <p:nvSpPr>
          <p:cNvPr id="4" name="Slide Number Placeholder 3"/>
          <p:cNvSpPr>
            <a:spLocks noGrp="1"/>
          </p:cNvSpPr>
          <p:nvPr>
            <p:ph type="sldNum" sz="quarter" idx="5"/>
          </p:nvPr>
        </p:nvSpPr>
        <p:spPr/>
        <p:txBody>
          <a:bodyPr/>
          <a:lstStyle/>
          <a:p>
            <a:fld id="{7E6FFA1B-BA41-4785-BEA7-D4C6947FE9AF}" type="slidenum">
              <a:rPr lang="en-US" smtClean="0"/>
              <a:t>16</a:t>
            </a:fld>
            <a:endParaRPr lang="en-US"/>
          </a:p>
        </p:txBody>
      </p:sp>
    </p:spTree>
    <p:extLst>
      <p:ext uri="{BB962C8B-B14F-4D97-AF65-F5344CB8AC3E}">
        <p14:creationId xmlns:p14="http://schemas.microsoft.com/office/powerpoint/2010/main" val="28183107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1000"/>
              </a:spcBef>
            </a:pPr>
            <a:r>
              <a:rPr lang="en-US" dirty="0" smtClean="0"/>
              <a:t>The reflection questions are meant to wrap up this learning experience. You can either facilitate as</a:t>
            </a:r>
            <a:r>
              <a:rPr lang="en-US" baseline="0" dirty="0" smtClean="0"/>
              <a:t> a whole class discussion and/or have students write their thoughts down in a journal entry or exit slip.</a:t>
            </a:r>
            <a:endParaRPr lang="en-US" dirty="0"/>
          </a:p>
        </p:txBody>
      </p:sp>
      <p:sp>
        <p:nvSpPr>
          <p:cNvPr id="4" name="Slide Number Placeholder 3"/>
          <p:cNvSpPr>
            <a:spLocks noGrp="1"/>
          </p:cNvSpPr>
          <p:nvPr>
            <p:ph type="sldNum" sz="quarter" idx="5"/>
          </p:nvPr>
        </p:nvSpPr>
        <p:spPr/>
        <p:txBody>
          <a:bodyPr/>
          <a:lstStyle/>
          <a:p>
            <a:fld id="{7E6FFA1B-BA41-4785-BEA7-D4C6947FE9AF}" type="slidenum">
              <a:rPr lang="en-US" smtClean="0"/>
              <a:t>17</a:t>
            </a:fld>
            <a:endParaRPr lang="en-US"/>
          </a:p>
        </p:txBody>
      </p:sp>
    </p:spTree>
    <p:extLst>
      <p:ext uri="{BB962C8B-B14F-4D97-AF65-F5344CB8AC3E}">
        <p14:creationId xmlns:p14="http://schemas.microsoft.com/office/powerpoint/2010/main" val="3225652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BLM #1 – guiding questions you may want to use with students: How comfortable would you feel using water that needs to be boiled? Would you be nervous about how long to boil water or nervous about using boiled water for cooking? What would you do for drinking water? Boil it and let it cool, or just buy bottled water? Would you be worried about bathing or showering (skin rashes or medical illness)? Would you be concerned about laundry and ruining your clothing? How is hygiene affected and constant stress about the water not being safe (stress affects mental and physical health)? </a:t>
            </a:r>
          </a:p>
          <a:p>
            <a:endParaRPr lang="en-US" dirty="0">
              <a:cs typeface="Calibri"/>
            </a:endParaRPr>
          </a:p>
          <a:p>
            <a:r>
              <a:rPr lang="en-US" dirty="0">
                <a:cs typeface="Calibri"/>
              </a:rPr>
              <a:t>How would a boil water advisory be handled in a non-First Nation community? </a:t>
            </a:r>
            <a:r>
              <a:rPr lang="en-US" dirty="0" smtClean="0">
                <a:cs typeface="Calibri"/>
              </a:rPr>
              <a:t>May have discussions about lack </a:t>
            </a:r>
            <a:r>
              <a:rPr lang="en-US" dirty="0">
                <a:cs typeface="Calibri"/>
              </a:rPr>
              <a:t>of infrastructure, systemic racism, </a:t>
            </a:r>
            <a:r>
              <a:rPr lang="en-US" dirty="0" smtClean="0">
                <a:cs typeface="Calibri"/>
              </a:rPr>
              <a:t>and/or marginalization </a:t>
            </a:r>
            <a:r>
              <a:rPr lang="en-US" dirty="0">
                <a:cs typeface="Calibri"/>
              </a:rPr>
              <a:t>of Indigenous people in Canada. </a:t>
            </a:r>
          </a:p>
        </p:txBody>
      </p:sp>
      <p:sp>
        <p:nvSpPr>
          <p:cNvPr id="4" name="Slide Number Placeholder 3"/>
          <p:cNvSpPr>
            <a:spLocks noGrp="1"/>
          </p:cNvSpPr>
          <p:nvPr>
            <p:ph type="sldNum" sz="quarter" idx="5"/>
          </p:nvPr>
        </p:nvSpPr>
        <p:spPr/>
        <p:txBody>
          <a:bodyPr/>
          <a:lstStyle/>
          <a:p>
            <a:fld id="{7E6FFA1B-BA41-4785-BEA7-D4C6947FE9AF}" type="slidenum">
              <a:rPr lang="en-US" smtClean="0"/>
              <a:t>2</a:t>
            </a:fld>
            <a:endParaRPr lang="en-US"/>
          </a:p>
        </p:txBody>
      </p:sp>
    </p:spTree>
    <p:extLst>
      <p:ext uri="{BB962C8B-B14F-4D97-AF65-F5344CB8AC3E}">
        <p14:creationId xmlns:p14="http://schemas.microsoft.com/office/powerpoint/2010/main" val="1952374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E6FFA1B-BA41-4785-BEA7-D4C6947FE9AF}" type="slidenum">
              <a:rPr lang="en-US" smtClean="0"/>
              <a:t>3</a:t>
            </a:fld>
            <a:endParaRPr lang="en-US"/>
          </a:p>
        </p:txBody>
      </p:sp>
    </p:spTree>
    <p:extLst>
      <p:ext uri="{BB962C8B-B14F-4D97-AF65-F5344CB8AC3E}">
        <p14:creationId xmlns:p14="http://schemas.microsoft.com/office/powerpoint/2010/main" val="1571102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choice buttons are linked to the slides.</a:t>
            </a:r>
            <a:endParaRPr lang="en-US" dirty="0"/>
          </a:p>
        </p:txBody>
      </p:sp>
      <p:sp>
        <p:nvSpPr>
          <p:cNvPr id="4" name="Slide Number Placeholder 3"/>
          <p:cNvSpPr>
            <a:spLocks noGrp="1"/>
          </p:cNvSpPr>
          <p:nvPr>
            <p:ph type="sldNum" sz="quarter" idx="10"/>
          </p:nvPr>
        </p:nvSpPr>
        <p:spPr/>
        <p:txBody>
          <a:bodyPr/>
          <a:lstStyle/>
          <a:p>
            <a:fld id="{7E6FFA1B-BA41-4785-BEA7-D4C6947FE9AF}" type="slidenum">
              <a:rPr lang="en-US" smtClean="0"/>
              <a:t>4</a:t>
            </a:fld>
            <a:endParaRPr lang="en-US"/>
          </a:p>
        </p:txBody>
      </p:sp>
    </p:spTree>
    <p:extLst>
      <p:ext uri="{BB962C8B-B14F-4D97-AF65-F5344CB8AC3E}">
        <p14:creationId xmlns:p14="http://schemas.microsoft.com/office/powerpoint/2010/main" val="2519520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6FFA1B-BA41-4785-BEA7-D4C6947FE9AF}" type="slidenum">
              <a:rPr lang="en-US" smtClean="0"/>
              <a:t>5</a:t>
            </a:fld>
            <a:endParaRPr lang="en-US"/>
          </a:p>
        </p:txBody>
      </p:sp>
    </p:spTree>
    <p:extLst>
      <p:ext uri="{BB962C8B-B14F-4D97-AF65-F5344CB8AC3E}">
        <p14:creationId xmlns:p14="http://schemas.microsoft.com/office/powerpoint/2010/main" val="822851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6FFA1B-BA41-4785-BEA7-D4C6947FE9AF}" type="slidenum">
              <a:rPr lang="en-US" smtClean="0"/>
              <a:t>6</a:t>
            </a:fld>
            <a:endParaRPr lang="en-US"/>
          </a:p>
        </p:txBody>
      </p:sp>
    </p:spTree>
    <p:extLst>
      <p:ext uri="{BB962C8B-B14F-4D97-AF65-F5344CB8AC3E}">
        <p14:creationId xmlns:p14="http://schemas.microsoft.com/office/powerpoint/2010/main" val="165903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6FFA1B-BA41-4785-BEA7-D4C6947FE9AF}" type="slidenum">
              <a:rPr lang="en-US" smtClean="0"/>
              <a:t>7</a:t>
            </a:fld>
            <a:endParaRPr lang="en-US"/>
          </a:p>
        </p:txBody>
      </p:sp>
    </p:spTree>
    <p:extLst>
      <p:ext uri="{BB962C8B-B14F-4D97-AF65-F5344CB8AC3E}">
        <p14:creationId xmlns:p14="http://schemas.microsoft.com/office/powerpoint/2010/main" val="345503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Just note:</a:t>
            </a:r>
            <a:r>
              <a:rPr lang="en-US" baseline="0" dirty="0" smtClean="0"/>
              <a:t> for the</a:t>
            </a:r>
            <a:r>
              <a:rPr lang="en-US" dirty="0" smtClean="0"/>
              <a:t> website “Indian Country Today,” although they use the word “Indian” that</a:t>
            </a:r>
            <a:r>
              <a:rPr lang="en-US" baseline="0" dirty="0" smtClean="0"/>
              <a:t> is their right to do so because they are an Indigenous organization. Non-Indigenous peoples need to use politically correct terminology unless referencing a resource. Terms such as Indigenous, First Nations, First Peoples are correct terminology. If you are referring to an Indigenous nation or group, the name of the Indigenous nation or group is preferred, for example Anishinaabe, Dakota, etc. </a:t>
            </a:r>
            <a:endParaRPr lang="en-US" dirty="0"/>
          </a:p>
        </p:txBody>
      </p:sp>
      <p:sp>
        <p:nvSpPr>
          <p:cNvPr id="4" name="Slide Number Placeholder 3"/>
          <p:cNvSpPr>
            <a:spLocks noGrp="1"/>
          </p:cNvSpPr>
          <p:nvPr>
            <p:ph type="sldNum" sz="quarter" idx="10"/>
          </p:nvPr>
        </p:nvSpPr>
        <p:spPr/>
        <p:txBody>
          <a:bodyPr/>
          <a:lstStyle/>
          <a:p>
            <a:fld id="{7E6FFA1B-BA41-4785-BEA7-D4C6947FE9AF}" type="slidenum">
              <a:rPr lang="en-US" smtClean="0"/>
              <a:t>8</a:t>
            </a:fld>
            <a:endParaRPr lang="en-US"/>
          </a:p>
        </p:txBody>
      </p:sp>
    </p:spTree>
    <p:extLst>
      <p:ext uri="{BB962C8B-B14F-4D97-AF65-F5344CB8AC3E}">
        <p14:creationId xmlns:p14="http://schemas.microsoft.com/office/powerpoint/2010/main" val="3110635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more information explaining decolonization terminology</a:t>
            </a:r>
            <a:r>
              <a:rPr lang="en-US" baseline="0" dirty="0" smtClean="0"/>
              <a:t> please see this link: https://libguides.uwinnipeg.ca/c.php?g=392214&amp;p=2664087 </a:t>
            </a:r>
            <a:endParaRPr lang="en-US" dirty="0"/>
          </a:p>
        </p:txBody>
      </p:sp>
      <p:sp>
        <p:nvSpPr>
          <p:cNvPr id="4" name="Slide Number Placeholder 3"/>
          <p:cNvSpPr>
            <a:spLocks noGrp="1"/>
          </p:cNvSpPr>
          <p:nvPr>
            <p:ph type="sldNum" sz="quarter" idx="10"/>
          </p:nvPr>
        </p:nvSpPr>
        <p:spPr/>
        <p:txBody>
          <a:bodyPr/>
          <a:lstStyle/>
          <a:p>
            <a:fld id="{7E6FFA1B-BA41-4785-BEA7-D4C6947FE9AF}" type="slidenum">
              <a:rPr lang="en-US" smtClean="0"/>
              <a:t>9</a:t>
            </a:fld>
            <a:endParaRPr lang="en-US"/>
          </a:p>
        </p:txBody>
      </p:sp>
    </p:spTree>
    <p:extLst>
      <p:ext uri="{BB962C8B-B14F-4D97-AF65-F5344CB8AC3E}">
        <p14:creationId xmlns:p14="http://schemas.microsoft.com/office/powerpoint/2010/main" val="25229472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5632068-4A8D-4E69-98C9-52FBFCD3AD81}"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99C08-B35C-426F-94CA-5DE46F24F4E1}" type="slidenum">
              <a:rPr lang="en-US" smtClean="0"/>
              <a:t>‹#›</a:t>
            </a:fld>
            <a:endParaRPr lang="en-US"/>
          </a:p>
        </p:txBody>
      </p:sp>
    </p:spTree>
    <p:extLst>
      <p:ext uri="{BB962C8B-B14F-4D97-AF65-F5344CB8AC3E}">
        <p14:creationId xmlns:p14="http://schemas.microsoft.com/office/powerpoint/2010/main" val="1996607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632068-4A8D-4E69-98C9-52FBFCD3AD81}"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99C08-B35C-426F-94CA-5DE46F24F4E1}" type="slidenum">
              <a:rPr lang="en-US" smtClean="0"/>
              <a:t>‹#›</a:t>
            </a:fld>
            <a:endParaRPr lang="en-US"/>
          </a:p>
        </p:txBody>
      </p:sp>
    </p:spTree>
    <p:extLst>
      <p:ext uri="{BB962C8B-B14F-4D97-AF65-F5344CB8AC3E}">
        <p14:creationId xmlns:p14="http://schemas.microsoft.com/office/powerpoint/2010/main" val="1119420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a:t>Click to edit Master title style</a:t>
            </a:r>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632068-4A8D-4E69-98C9-52FBFCD3AD81}"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99C08-B35C-426F-94CA-5DE46F24F4E1}" type="slidenum">
              <a:rPr lang="en-US" smtClean="0"/>
              <a:t>‹#›</a:t>
            </a:fld>
            <a:endParaRPr lang="en-US"/>
          </a:p>
        </p:txBody>
      </p:sp>
    </p:spTree>
    <p:extLst>
      <p:ext uri="{BB962C8B-B14F-4D97-AF65-F5344CB8AC3E}">
        <p14:creationId xmlns:p14="http://schemas.microsoft.com/office/powerpoint/2010/main" val="19758771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632068-4A8D-4E69-98C9-52FBFCD3AD81}"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99C08-B35C-426F-94CA-5DE46F24F4E1}" type="slidenum">
              <a:rPr lang="en-US" smtClean="0"/>
              <a:t>‹#›</a:t>
            </a:fld>
            <a:endParaRPr 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581801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a:t>Click to edit Master title style</a:t>
            </a:r>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632068-4A8D-4E69-98C9-52FBFCD3AD81}"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99C08-B35C-426F-94CA-5DE46F24F4E1}" type="slidenum">
              <a:rPr lang="en-US" smtClean="0"/>
              <a:t>‹#›</a:t>
            </a:fld>
            <a:endParaRPr lang="en-US"/>
          </a:p>
        </p:txBody>
      </p:sp>
    </p:spTree>
    <p:extLst>
      <p:ext uri="{BB962C8B-B14F-4D97-AF65-F5344CB8AC3E}">
        <p14:creationId xmlns:p14="http://schemas.microsoft.com/office/powerpoint/2010/main" val="25493256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a:t>Click to edit Master title style</a:t>
            </a:r>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5632068-4A8D-4E69-98C9-52FBFCD3AD81}"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B99C08-B35C-426F-94CA-5DE46F24F4E1}" type="slidenum">
              <a:rPr lang="en-US" smtClean="0"/>
              <a:t>‹#›</a:t>
            </a:fld>
            <a:endParaRPr lang="en-US"/>
          </a:p>
        </p:txBody>
      </p:sp>
    </p:spTree>
    <p:extLst>
      <p:ext uri="{BB962C8B-B14F-4D97-AF65-F5344CB8AC3E}">
        <p14:creationId xmlns:p14="http://schemas.microsoft.com/office/powerpoint/2010/main" val="3024854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a:t>Click to edit Master title style</a:t>
            </a:r>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5632068-4A8D-4E69-98C9-52FBFCD3AD81}"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B99C08-B35C-426F-94CA-5DE46F24F4E1}" type="slidenum">
              <a:rPr lang="en-US" smtClean="0"/>
              <a:t>‹#›</a:t>
            </a:fld>
            <a:endParaRPr lang="en-US"/>
          </a:p>
        </p:txBody>
      </p:sp>
    </p:spTree>
    <p:extLst>
      <p:ext uri="{BB962C8B-B14F-4D97-AF65-F5344CB8AC3E}">
        <p14:creationId xmlns:p14="http://schemas.microsoft.com/office/powerpoint/2010/main" val="35457072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632068-4A8D-4E69-98C9-52FBFCD3AD81}"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99C08-B35C-426F-94CA-5DE46F24F4E1}" type="slidenum">
              <a:rPr lang="en-US" smtClean="0"/>
              <a:t>‹#›</a:t>
            </a:fld>
            <a:endParaRPr lang="en-US"/>
          </a:p>
        </p:txBody>
      </p:sp>
    </p:spTree>
    <p:extLst>
      <p:ext uri="{BB962C8B-B14F-4D97-AF65-F5344CB8AC3E}">
        <p14:creationId xmlns:p14="http://schemas.microsoft.com/office/powerpoint/2010/main" val="1815473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a:t>Click to edit Master title style</a:t>
            </a:r>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632068-4A8D-4E69-98C9-52FBFCD3AD81}"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99C08-B35C-426F-94CA-5DE46F24F4E1}" type="slidenum">
              <a:rPr lang="en-US" smtClean="0"/>
              <a:t>‹#›</a:t>
            </a:fld>
            <a:endParaRPr lang="en-US"/>
          </a:p>
        </p:txBody>
      </p:sp>
    </p:spTree>
    <p:extLst>
      <p:ext uri="{BB962C8B-B14F-4D97-AF65-F5344CB8AC3E}">
        <p14:creationId xmlns:p14="http://schemas.microsoft.com/office/powerpoint/2010/main" val="19947320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2021541" cy="1524000"/>
          </a:xfrm>
        </p:spPr>
        <p:txBody>
          <a:bodyPr/>
          <a:lstStyle/>
          <a:p>
            <a:r>
              <a:rPr lang="en-US" dirty="0"/>
              <a:t>Click to edit Master title style</a:t>
            </a:r>
          </a:p>
        </p:txBody>
      </p:sp>
      <p:sp>
        <p:nvSpPr>
          <p:cNvPr id="3" name="Content Placeholder 2"/>
          <p:cNvSpPr>
            <a:spLocks noGrp="1"/>
          </p:cNvSpPr>
          <p:nvPr>
            <p:ph idx="1"/>
          </p:nvPr>
        </p:nvSpPr>
        <p:spPr>
          <a:xfrm>
            <a:off x="533400" y="533400"/>
            <a:ext cx="2021541"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632068-4A8D-4E69-98C9-52FBFCD3AD81}"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99C08-B35C-426F-94CA-5DE46F24F4E1}" type="slidenum">
              <a:rPr lang="en-US" smtClean="0"/>
              <a:t>‹#›</a:t>
            </a:fld>
            <a:endParaRPr lang="en-US"/>
          </a:p>
        </p:txBody>
      </p:sp>
    </p:spTree>
    <p:extLst>
      <p:ext uri="{BB962C8B-B14F-4D97-AF65-F5344CB8AC3E}">
        <p14:creationId xmlns:p14="http://schemas.microsoft.com/office/powerpoint/2010/main" val="36773711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725BC5-23D8-48DD-98FB-F7D3483097D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5C86F-D71C-4AAB-9E07-C5836C9FEE12}" type="slidenum">
              <a:rPr lang="en-US" smtClean="0"/>
              <a:t>‹#›</a:t>
            </a:fld>
            <a:endParaRPr lang="en-US"/>
          </a:p>
        </p:txBody>
      </p:sp>
    </p:spTree>
    <p:extLst>
      <p:ext uri="{BB962C8B-B14F-4D97-AF65-F5344CB8AC3E}">
        <p14:creationId xmlns:p14="http://schemas.microsoft.com/office/powerpoint/2010/main" val="297968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12" name="Content Placeholder 2"/>
          <p:cNvSpPr>
            <a:spLocks noGrp="1"/>
          </p:cNvSpPr>
          <p:nvPr>
            <p:ph sz="quarter" idx="13"/>
          </p:nvPr>
        </p:nvSpPr>
        <p:spPr>
          <a:xfrm>
            <a:off x="685330" y="2367093"/>
            <a:ext cx="777287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632068-4A8D-4E69-98C9-52FBFCD3AD81}"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99C08-B35C-426F-94CA-5DE46F24F4E1}" type="slidenum">
              <a:rPr lang="en-US" smtClean="0"/>
              <a:t>‹#›</a:t>
            </a:fld>
            <a:endParaRPr lang="en-US"/>
          </a:p>
        </p:txBody>
      </p:sp>
    </p:spTree>
    <p:extLst>
      <p:ext uri="{BB962C8B-B14F-4D97-AF65-F5344CB8AC3E}">
        <p14:creationId xmlns:p14="http://schemas.microsoft.com/office/powerpoint/2010/main" val="213584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725BC5-23D8-48DD-98FB-F7D3483097D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5C86F-D71C-4AAB-9E07-C5836C9FEE12}" type="slidenum">
              <a:rPr lang="en-US" smtClean="0"/>
              <a:t>‹#›</a:t>
            </a:fld>
            <a:endParaRPr lang="en-US"/>
          </a:p>
        </p:txBody>
      </p:sp>
    </p:spTree>
    <p:extLst>
      <p:ext uri="{BB962C8B-B14F-4D97-AF65-F5344CB8AC3E}">
        <p14:creationId xmlns:p14="http://schemas.microsoft.com/office/powerpoint/2010/main" val="33843673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3725BC5-23D8-48DD-98FB-F7D3483097D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5C86F-D71C-4AAB-9E07-C5836C9FEE12}" type="slidenum">
              <a:rPr lang="en-US" smtClean="0"/>
              <a:t>‹#›</a:t>
            </a:fld>
            <a:endParaRPr lang="en-US"/>
          </a:p>
        </p:txBody>
      </p:sp>
    </p:spTree>
    <p:extLst>
      <p:ext uri="{BB962C8B-B14F-4D97-AF65-F5344CB8AC3E}">
        <p14:creationId xmlns:p14="http://schemas.microsoft.com/office/powerpoint/2010/main" val="930289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725BC5-23D8-48DD-98FB-F7D3483097D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5C86F-D71C-4AAB-9E07-C5836C9FEE12}" type="slidenum">
              <a:rPr lang="en-US" smtClean="0"/>
              <a:t>‹#›</a:t>
            </a:fld>
            <a:endParaRPr lang="en-US"/>
          </a:p>
        </p:txBody>
      </p:sp>
    </p:spTree>
    <p:extLst>
      <p:ext uri="{BB962C8B-B14F-4D97-AF65-F5344CB8AC3E}">
        <p14:creationId xmlns:p14="http://schemas.microsoft.com/office/powerpoint/2010/main" val="13336856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725BC5-23D8-48DD-98FB-F7D3483097D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C5C86F-D71C-4AAB-9E07-C5836C9FEE12}" type="slidenum">
              <a:rPr lang="en-US" smtClean="0"/>
              <a:t>‹#›</a:t>
            </a:fld>
            <a:endParaRPr lang="en-US"/>
          </a:p>
        </p:txBody>
      </p:sp>
    </p:spTree>
    <p:extLst>
      <p:ext uri="{BB962C8B-B14F-4D97-AF65-F5344CB8AC3E}">
        <p14:creationId xmlns:p14="http://schemas.microsoft.com/office/powerpoint/2010/main" val="42086407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725BC5-23D8-48DD-98FB-F7D3483097D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5C86F-D71C-4AAB-9E07-C5836C9FEE12}" type="slidenum">
              <a:rPr lang="en-US" smtClean="0"/>
              <a:t>‹#›</a:t>
            </a:fld>
            <a:endParaRPr lang="en-US"/>
          </a:p>
        </p:txBody>
      </p:sp>
    </p:spTree>
    <p:extLst>
      <p:ext uri="{BB962C8B-B14F-4D97-AF65-F5344CB8AC3E}">
        <p14:creationId xmlns:p14="http://schemas.microsoft.com/office/powerpoint/2010/main" val="42791205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725BC5-23D8-48DD-98FB-F7D3483097D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C5C86F-D71C-4AAB-9E07-C5836C9FEE12}" type="slidenum">
              <a:rPr lang="en-US" smtClean="0"/>
              <a:t>‹#›</a:t>
            </a:fld>
            <a:endParaRPr lang="en-US"/>
          </a:p>
        </p:txBody>
      </p:sp>
    </p:spTree>
    <p:extLst>
      <p:ext uri="{BB962C8B-B14F-4D97-AF65-F5344CB8AC3E}">
        <p14:creationId xmlns:p14="http://schemas.microsoft.com/office/powerpoint/2010/main" val="28117504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3725BC5-23D8-48DD-98FB-F7D3483097D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5C86F-D71C-4AAB-9E07-C5836C9FEE12}" type="slidenum">
              <a:rPr lang="en-US" smtClean="0"/>
              <a:t>‹#›</a:t>
            </a:fld>
            <a:endParaRPr lang="en-US"/>
          </a:p>
        </p:txBody>
      </p:sp>
    </p:spTree>
    <p:extLst>
      <p:ext uri="{BB962C8B-B14F-4D97-AF65-F5344CB8AC3E}">
        <p14:creationId xmlns:p14="http://schemas.microsoft.com/office/powerpoint/2010/main" val="31910049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3725BC5-23D8-48DD-98FB-F7D3483097D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5C86F-D71C-4AAB-9E07-C5836C9FEE12}" type="slidenum">
              <a:rPr lang="en-US" smtClean="0"/>
              <a:t>‹#›</a:t>
            </a:fld>
            <a:endParaRPr lang="en-US"/>
          </a:p>
        </p:txBody>
      </p:sp>
    </p:spTree>
    <p:extLst>
      <p:ext uri="{BB962C8B-B14F-4D97-AF65-F5344CB8AC3E}">
        <p14:creationId xmlns:p14="http://schemas.microsoft.com/office/powerpoint/2010/main" val="5201867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725BC5-23D8-48DD-98FB-F7D3483097D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5C86F-D71C-4AAB-9E07-C5836C9FEE12}" type="slidenum">
              <a:rPr lang="en-US" smtClean="0"/>
              <a:t>‹#›</a:t>
            </a:fld>
            <a:endParaRPr lang="en-US"/>
          </a:p>
        </p:txBody>
      </p:sp>
    </p:spTree>
    <p:extLst>
      <p:ext uri="{BB962C8B-B14F-4D97-AF65-F5344CB8AC3E}">
        <p14:creationId xmlns:p14="http://schemas.microsoft.com/office/powerpoint/2010/main" val="5745924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725BC5-23D8-48DD-98FB-F7D3483097D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5C86F-D71C-4AAB-9E07-C5836C9FEE12}" type="slidenum">
              <a:rPr lang="en-US" smtClean="0"/>
              <a:t>‹#›</a:t>
            </a:fld>
            <a:endParaRPr lang="en-US"/>
          </a:p>
        </p:txBody>
      </p:sp>
    </p:spTree>
    <p:extLst>
      <p:ext uri="{BB962C8B-B14F-4D97-AF65-F5344CB8AC3E}">
        <p14:creationId xmlns:p14="http://schemas.microsoft.com/office/powerpoint/2010/main" val="1299001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a:t>Click to edit Master title style</a:t>
            </a:r>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632068-4A8D-4E69-98C9-52FBFCD3AD81}"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99C08-B35C-426F-94CA-5DE46F24F4E1}" type="slidenum">
              <a:rPr lang="en-US" smtClean="0"/>
              <a:t>‹#›</a:t>
            </a:fld>
            <a:endParaRPr lang="en-US"/>
          </a:p>
        </p:txBody>
      </p:sp>
    </p:spTree>
    <p:extLst>
      <p:ext uri="{BB962C8B-B14F-4D97-AF65-F5344CB8AC3E}">
        <p14:creationId xmlns:p14="http://schemas.microsoft.com/office/powerpoint/2010/main" val="2391941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p>
        </p:txBody>
      </p:sp>
      <p:sp>
        <p:nvSpPr>
          <p:cNvPr id="12" name="Content Placeholder 2"/>
          <p:cNvSpPr>
            <a:spLocks noGrp="1"/>
          </p:cNvSpPr>
          <p:nvPr>
            <p:ph sz="quarter" idx="13"/>
          </p:nvPr>
        </p:nvSpPr>
        <p:spPr>
          <a:xfrm>
            <a:off x="685330" y="2367093"/>
            <a:ext cx="382952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3"/>
          <p:cNvSpPr>
            <a:spLocks noGrp="1"/>
          </p:cNvSpPr>
          <p:nvPr>
            <p:ph sz="quarter" idx="14"/>
          </p:nvPr>
        </p:nvSpPr>
        <p:spPr>
          <a:xfrm>
            <a:off x="4629150" y="2367093"/>
            <a:ext cx="382905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5632068-4A8D-4E69-98C9-52FBFCD3AD81}"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99C08-B35C-426F-94CA-5DE46F24F4E1}" type="slidenum">
              <a:rPr lang="en-US" smtClean="0"/>
              <a:t>‹#›</a:t>
            </a:fld>
            <a:endParaRPr lang="en-US"/>
          </a:p>
        </p:txBody>
      </p:sp>
    </p:spTree>
    <p:extLst>
      <p:ext uri="{BB962C8B-B14F-4D97-AF65-F5344CB8AC3E}">
        <p14:creationId xmlns:p14="http://schemas.microsoft.com/office/powerpoint/2010/main" val="871265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5632068-4A8D-4E69-98C9-52FBFCD3AD81}"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B99C08-B35C-426F-94CA-5DE46F24F4E1}" type="slidenum">
              <a:rPr lang="en-US" smtClean="0"/>
              <a:t>‹#›</a:t>
            </a:fld>
            <a:endParaRPr lang="en-US"/>
          </a:p>
        </p:txBody>
      </p:sp>
    </p:spTree>
    <p:extLst>
      <p:ext uri="{BB962C8B-B14F-4D97-AF65-F5344CB8AC3E}">
        <p14:creationId xmlns:p14="http://schemas.microsoft.com/office/powerpoint/2010/main" val="2457827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5632068-4A8D-4E69-98C9-52FBFCD3AD81}"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B99C08-B35C-426F-94CA-5DE46F24F4E1}" type="slidenum">
              <a:rPr lang="en-US" smtClean="0"/>
              <a:t>‹#›</a:t>
            </a:fld>
            <a:endParaRPr lang="en-US"/>
          </a:p>
        </p:txBody>
      </p:sp>
    </p:spTree>
    <p:extLst>
      <p:ext uri="{BB962C8B-B14F-4D97-AF65-F5344CB8AC3E}">
        <p14:creationId xmlns:p14="http://schemas.microsoft.com/office/powerpoint/2010/main" val="2588520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85632068-4A8D-4E69-98C9-52FBFCD3AD81}"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B99C08-B35C-426F-94CA-5DE46F24F4E1}" type="slidenum">
              <a:rPr lang="en-US" smtClean="0"/>
              <a:t>‹#›</a:t>
            </a:fld>
            <a:endParaRPr lang="en-US"/>
          </a:p>
        </p:txBody>
      </p:sp>
    </p:spTree>
    <p:extLst>
      <p:ext uri="{BB962C8B-B14F-4D97-AF65-F5344CB8AC3E}">
        <p14:creationId xmlns:p14="http://schemas.microsoft.com/office/powerpoint/2010/main" val="2293060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dirty="0"/>
              <a:t>Click to edit Master title style</a:t>
            </a:r>
          </a:p>
        </p:txBody>
      </p:sp>
      <p:sp>
        <p:nvSpPr>
          <p:cNvPr id="10" name="Content Placeholder 2"/>
          <p:cNvSpPr>
            <a:spLocks noGrp="1"/>
          </p:cNvSpPr>
          <p:nvPr>
            <p:ph sz="quarter" idx="13"/>
          </p:nvPr>
        </p:nvSpPr>
        <p:spPr>
          <a:xfrm>
            <a:off x="3808547" y="609601"/>
            <a:ext cx="4650122"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5632068-4A8D-4E69-98C9-52FBFCD3AD81}"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99C08-B35C-426F-94CA-5DE46F24F4E1}" type="slidenum">
              <a:rPr lang="en-US" smtClean="0"/>
              <a:t>‹#›</a:t>
            </a:fld>
            <a:endParaRPr lang="en-US"/>
          </a:p>
        </p:txBody>
      </p:sp>
    </p:spTree>
    <p:extLst>
      <p:ext uri="{BB962C8B-B14F-4D97-AF65-F5344CB8AC3E}">
        <p14:creationId xmlns:p14="http://schemas.microsoft.com/office/powerpoint/2010/main" val="4148461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a:t>Click to edit Master title style</a:t>
            </a:r>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632068-4A8D-4E69-98C9-52FBFCD3AD81}"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99C08-B35C-426F-94CA-5DE46F24F4E1}" type="slidenum">
              <a:rPr lang="en-US" smtClean="0"/>
              <a:t>‹#›</a:t>
            </a:fld>
            <a:endParaRPr lang="en-US"/>
          </a:p>
        </p:txBody>
      </p:sp>
    </p:spTree>
    <p:extLst>
      <p:ext uri="{BB962C8B-B14F-4D97-AF65-F5344CB8AC3E}">
        <p14:creationId xmlns:p14="http://schemas.microsoft.com/office/powerpoint/2010/main" val="143653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85632068-4A8D-4E69-98C9-52FBFCD3AD81}" type="datetimeFigureOut">
              <a:rPr lang="en-US" smtClean="0"/>
              <a:t>1/27/2021</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CEB99C08-B35C-426F-94CA-5DE46F24F4E1}" type="slidenum">
              <a:rPr lang="en-US" smtClean="0"/>
              <a:t>‹#›</a:t>
            </a:fld>
            <a:endParaRPr lang="en-US"/>
          </a:p>
        </p:txBody>
      </p:sp>
    </p:spTree>
    <p:extLst>
      <p:ext uri="{BB962C8B-B14F-4D97-AF65-F5344CB8AC3E}">
        <p14:creationId xmlns:p14="http://schemas.microsoft.com/office/powerpoint/2010/main" val="131141097"/>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 id="2147483912" r:id="rId13"/>
    <p:sldLayoutId id="2147483913" r:id="rId14"/>
    <p:sldLayoutId id="2147483914" r:id="rId15"/>
    <p:sldLayoutId id="2147483915" r:id="rId16"/>
    <p:sldLayoutId id="2147483916" r:id="rId17"/>
    <p:sldLayoutId id="2147483917"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725BC5-23D8-48DD-98FB-F7D3483097DA}" type="datetimeFigureOut">
              <a:rPr lang="en-US" smtClean="0"/>
              <a:t>1/27/2021</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5C86F-D71C-4AAB-9E07-C5836C9FEE12}" type="slidenum">
              <a:rPr lang="en-US" smtClean="0"/>
              <a:t>‹#›</a:t>
            </a:fld>
            <a:endParaRPr lang="en-US"/>
          </a:p>
        </p:txBody>
      </p:sp>
    </p:spTree>
    <p:extLst>
      <p:ext uri="{BB962C8B-B14F-4D97-AF65-F5344CB8AC3E}">
        <p14:creationId xmlns:p14="http://schemas.microsoft.com/office/powerpoint/2010/main" val="1491599258"/>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8.xml"/><Relationship Id="rId6" Type="http://schemas.openxmlformats.org/officeDocument/2006/relationships/hyperlink" Target="https://www.youtube.com/watch?v=2YHaRmj9wLU" TargetMode="External"/><Relationship Id="rId5" Type="http://schemas.openxmlformats.org/officeDocument/2006/relationships/hyperlink" Target="https://www.youtube.com/watch?v=HkhVLxroNfw" TargetMode="External"/><Relationship Id="rId4" Type="http://schemas.openxmlformats.org/officeDocument/2006/relationships/slide" Target="slide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8.xml"/><Relationship Id="rId6" Type="http://schemas.openxmlformats.org/officeDocument/2006/relationships/hyperlink" Target="https://www.sac-isc.gc.ca/eng/1506514143353/1533317130660" TargetMode="External"/><Relationship Id="rId5" Type="http://schemas.openxmlformats.org/officeDocument/2006/relationships/hyperlink" Target="https://www.rcaanc-cirnac.gc.ca/eng/1100100013785/1529102490303" TargetMode="External"/><Relationship Id="rId4" Type="http://schemas.openxmlformats.org/officeDocument/2006/relationships/slide" Target="slide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hyperlink" Target="https://www.youtube.com/watch?v=A33XRMLBbOc" TargetMode="External"/><Relationship Id="rId2" Type="http://schemas.openxmlformats.org/officeDocument/2006/relationships/notesSlide" Target="../notesSlides/notesSlide12.xml"/><Relationship Id="rId1" Type="http://schemas.openxmlformats.org/officeDocument/2006/relationships/slideLayout" Target="../slideLayouts/slideLayout18.xml"/><Relationship Id="rId6" Type="http://schemas.openxmlformats.org/officeDocument/2006/relationships/hyperlink" Target="https://www.youtube.com/watch?v=A6LcaTWTx8g" TargetMode="External"/><Relationship Id="rId5" Type="http://schemas.openxmlformats.org/officeDocument/2006/relationships/hyperlink" Target="https://www.youtube.com/watch?v=xqdE_7OZaqE&amp;t=42s" TargetMode="External"/><Relationship Id="rId4" Type="http://schemas.openxmlformats.org/officeDocument/2006/relationships/slide" Target="slide4.xml"/></Relationships>
</file>

<file path=ppt/slides/_rels/slide13.xml.rels><?xml version="1.0" encoding="UTF-8" standalone="yes"?>
<Relationships xmlns="http://schemas.openxmlformats.org/package/2006/relationships"><Relationship Id="rId8" Type="http://schemas.openxmlformats.org/officeDocument/2006/relationships/hyperlink" Target="https://www.youtube.com/watch?v=EgaYz8YWsO8" TargetMode="External"/><Relationship Id="rId3" Type="http://schemas.openxmlformats.org/officeDocument/2006/relationships/image" Target="../media/image5.png"/><Relationship Id="rId7" Type="http://schemas.openxmlformats.org/officeDocument/2006/relationships/hyperlink" Target="https://www.thestar.com/news/investigations/2018/12/05/children-of-grassy-narrows-have-higher-reported-rates-of-health-problems-learning-disabilities.html#:~:text=It%20shows%20that%20Grassy%20Narrows%20children%20age%20four,than%20other%20First%20Nations%20teens%2C%20the%20research%20found." TargetMode="External"/><Relationship Id="rId2" Type="http://schemas.openxmlformats.org/officeDocument/2006/relationships/notesSlide" Target="../notesSlides/notesSlide13.xml"/><Relationship Id="rId1" Type="http://schemas.openxmlformats.org/officeDocument/2006/relationships/slideLayout" Target="../slideLayouts/slideLayout18.xml"/><Relationship Id="rId6" Type="http://schemas.openxmlformats.org/officeDocument/2006/relationships/hyperlink" Target="https://www.cbc.ca/news2/interactives/children-of-the-poisoned-river-mercury-poisoning-grassy-narrows-first-nation/" TargetMode="External"/><Relationship Id="rId5" Type="http://schemas.openxmlformats.org/officeDocument/2006/relationships/hyperlink" Target="https://www.youtube.com/watch?v=9E06pWtCHIg" TargetMode="External"/><Relationship Id="rId4" Type="http://schemas.openxmlformats.org/officeDocument/2006/relationships/slide" Target="slide4.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8.xml"/><Relationship Id="rId6" Type="http://schemas.openxmlformats.org/officeDocument/2006/relationships/hyperlink" Target="http://www.native-art-in-canada.com/woodlandart.html" TargetMode="External"/><Relationship Id="rId5" Type="http://schemas.openxmlformats.org/officeDocument/2006/relationships/hyperlink" Target="http://onamancollective.com/murdoch-belcourt-banner-downloads/" TargetMode="External"/><Relationship Id="rId4" Type="http://schemas.openxmlformats.org/officeDocument/2006/relationships/slide" Target="slide4.xml"/></Relationships>
</file>

<file path=ppt/slides/_rels/slide1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5.png"/><Relationship Id="rId1" Type="http://schemas.openxmlformats.org/officeDocument/2006/relationships/slideLayout" Target="../slideLayouts/slideLayout18.xml"/><Relationship Id="rId4" Type="http://schemas.openxmlformats.org/officeDocument/2006/relationships/hyperlink" Target="http://www.worldwaterday.org"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8.xml"/><Relationship Id="rId4" Type="http://schemas.openxmlformats.org/officeDocument/2006/relationships/slide" Target="slide4.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8.xml"/><Relationship Id="rId4" Type="http://schemas.openxmlformats.org/officeDocument/2006/relationships/slide" Target="slide4.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7.xml"/><Relationship Id="rId3" Type="http://schemas.openxmlformats.org/officeDocument/2006/relationships/image" Target="../media/image4.jpeg"/><Relationship Id="rId7" Type="http://schemas.openxmlformats.org/officeDocument/2006/relationships/slide" Target="slide8.xml"/><Relationship Id="rId12" Type="http://schemas.openxmlformats.org/officeDocument/2006/relationships/slide" Target="slide12.xml"/><Relationship Id="rId2" Type="http://schemas.openxmlformats.org/officeDocument/2006/relationships/notesSlide" Target="../notesSlides/notesSlide4.xml"/><Relationship Id="rId16" Type="http://schemas.openxmlformats.org/officeDocument/2006/relationships/slide" Target="slide16.xml"/><Relationship Id="rId1" Type="http://schemas.openxmlformats.org/officeDocument/2006/relationships/slideLayout" Target="../slideLayouts/slideLayout18.xml"/><Relationship Id="rId6" Type="http://schemas.openxmlformats.org/officeDocument/2006/relationships/slide" Target="slide7.xml"/><Relationship Id="rId11" Type="http://schemas.openxmlformats.org/officeDocument/2006/relationships/slide" Target="slide13.xml"/><Relationship Id="rId5" Type="http://schemas.openxmlformats.org/officeDocument/2006/relationships/slide" Target="slide6.xml"/><Relationship Id="rId15" Type="http://schemas.openxmlformats.org/officeDocument/2006/relationships/slide" Target="slide15.xml"/><Relationship Id="rId10" Type="http://schemas.openxmlformats.org/officeDocument/2006/relationships/slide" Target="slide11.xml"/><Relationship Id="rId4" Type="http://schemas.openxmlformats.org/officeDocument/2006/relationships/slide" Target="slide5.xml"/><Relationship Id="rId9" Type="http://schemas.openxmlformats.org/officeDocument/2006/relationships/slide" Target="slide10.xml"/><Relationship Id="rId14" Type="http://schemas.openxmlformats.org/officeDocument/2006/relationships/slide" Target="slide14.xml"/></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notesSlide" Target="../notesSlides/notesSlide5.xml"/><Relationship Id="rId7" Type="http://schemas.openxmlformats.org/officeDocument/2006/relationships/diagramLayout" Target="../diagrams/layout1.xml"/><Relationship Id="rId2" Type="http://schemas.openxmlformats.org/officeDocument/2006/relationships/slideLayout" Target="../slideLayouts/slideLayout18.xml"/><Relationship Id="rId1" Type="http://schemas.openxmlformats.org/officeDocument/2006/relationships/tags" Target="../tags/tag1.xml"/><Relationship Id="rId6" Type="http://schemas.openxmlformats.org/officeDocument/2006/relationships/diagramData" Target="../diagrams/data1.xml"/><Relationship Id="rId5" Type="http://schemas.openxmlformats.org/officeDocument/2006/relationships/slide" Target="slide4.xml"/><Relationship Id="rId10" Type="http://schemas.microsoft.com/office/2007/relationships/diagramDrawing" Target="../diagrams/drawing1.xml"/><Relationship Id="rId4" Type="http://schemas.openxmlformats.org/officeDocument/2006/relationships/image" Target="../media/image5.png"/><Relationship Id="rId9" Type="http://schemas.openxmlformats.org/officeDocument/2006/relationships/diagramColors" Target="../diagrams/colors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8.xml"/><Relationship Id="rId6" Type="http://schemas.openxmlformats.org/officeDocument/2006/relationships/slide" Target="slide4.xml"/><Relationship Id="rId5" Type="http://schemas.openxmlformats.org/officeDocument/2006/relationships/hyperlink" Target="http://www.honourwater.com/" TargetMode="External"/><Relationship Id="rId4" Type="http://schemas.openxmlformats.org/officeDocument/2006/relationships/hyperlink" Target="https://vimeo.com/186309019"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8.xml"/><Relationship Id="rId5" Type="http://schemas.openxmlformats.org/officeDocument/2006/relationships/hyperlink" Target="https://static1.squarespace.com/static/583ca2f2d482e9bbbef7dad9/t/5ced5c5bf9619ae3c2690adb/1559059547782/First+Nations'+Perspective+on+Drinking+Water.pdf" TargetMode="External"/><Relationship Id="rId4" Type="http://schemas.openxmlformats.org/officeDocument/2006/relationships/slide" Target="slide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hyperlink" Target="https://umanitoba.ca/student/indigenous/media/24_Place_Names.pdf" TargetMode="External"/><Relationship Id="rId2" Type="http://schemas.openxmlformats.org/officeDocument/2006/relationships/notesSlide" Target="../notesSlides/notesSlide8.xml"/><Relationship Id="rId1" Type="http://schemas.openxmlformats.org/officeDocument/2006/relationships/slideLayout" Target="../slideLayouts/slideLayout18.xml"/><Relationship Id="rId6" Type="http://schemas.openxmlformats.org/officeDocument/2006/relationships/hyperlink" Target="https://indiancountrytoday.com/archive/world-water-day-12-native-words-for-water-qJiW6z_79EuplYfDWACKlQ" TargetMode="External"/><Relationship Id="rId5" Type="http://schemas.openxmlformats.org/officeDocument/2006/relationships/hyperlink" Target="https://www.waterteachings.com/water-is-language" TargetMode="External"/><Relationship Id="rId4" Type="http://schemas.openxmlformats.org/officeDocument/2006/relationships/slide" Target="slide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hyperlink" Target="http://decolonizingwater.ca/category/videos/" TargetMode="External"/><Relationship Id="rId2" Type="http://schemas.openxmlformats.org/officeDocument/2006/relationships/notesSlide" Target="../notesSlides/notesSlide9.xml"/><Relationship Id="rId1" Type="http://schemas.openxmlformats.org/officeDocument/2006/relationships/slideLayout" Target="../slideLayouts/slideLayout18.xml"/><Relationship Id="rId6" Type="http://schemas.openxmlformats.org/officeDocument/2006/relationships/hyperlink" Target="https://www.waterteachings.com/" TargetMode="External"/><Relationship Id="rId5" Type="http://schemas.openxmlformats.org/officeDocument/2006/relationships/hyperlink" Target="https://www.youtube.com/watch?v=xbCSEoReQos&amp;list=PLMG2IaX_R_oAV0S-3H3u0bDh3XTSgQt07%E2%80%8B%E2%80%8B" TargetMode="External"/><Relationship Id="rId4" Type="http://schemas.openxmlformats.org/officeDocument/2006/relationships/slide" Target="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37677" y="2246856"/>
            <a:ext cx="6990158" cy="1323439"/>
          </a:xfrm>
          <a:prstGeom prst="rect">
            <a:avLst/>
          </a:prstGeom>
          <a:noFill/>
        </p:spPr>
        <p:txBody>
          <a:bodyPr wrap="square" lIns="91440" tIns="45720" rIns="91440" bIns="45720" anchor="t">
            <a:spAutoFit/>
          </a:bodyPr>
          <a:lstStyle/>
          <a:p>
            <a:pPr algn="ctr"/>
            <a:r>
              <a:rPr lang="en-US" sz="8000" b="1">
                <a:ln w="9525">
                  <a:solidFill>
                    <a:schemeClr val="bg1"/>
                  </a:solidFill>
                  <a:prstDash val="solid"/>
                </a:ln>
                <a:solidFill>
                  <a:schemeClr val="accent1">
                    <a:lumMod val="75000"/>
                  </a:schemeClr>
                </a:solidFill>
                <a:effectLst>
                  <a:outerShdw blurRad="12700" dist="38100" dir="2700000" algn="tl" rotWithShape="0">
                    <a:schemeClr val="accent1">
                      <a:lumMod val="60000"/>
                      <a:lumOff val="40000"/>
                    </a:schemeClr>
                  </a:outerShdw>
                </a:effectLst>
                <a:latin typeface="Arial Rounded MT Bold"/>
              </a:rPr>
              <a:t>Water is Life</a:t>
            </a:r>
            <a:endParaRPr lang="en-US" sz="8000">
              <a:solidFill>
                <a:schemeClr val="accent1">
                  <a:lumMod val="75000"/>
                </a:schemeClr>
              </a:solidFill>
              <a:latin typeface="Arial Rounded MT Bold"/>
            </a:endParaRPr>
          </a:p>
        </p:txBody>
      </p:sp>
      <p:sp>
        <p:nvSpPr>
          <p:cNvPr id="6" name="Text Placeholder 5"/>
          <p:cNvSpPr>
            <a:spLocks noGrp="1"/>
          </p:cNvSpPr>
          <p:nvPr>
            <p:ph type="body" idx="1"/>
          </p:nvPr>
        </p:nvSpPr>
        <p:spPr>
          <a:xfrm>
            <a:off x="628650" y="4788395"/>
            <a:ext cx="7886700" cy="1270908"/>
          </a:xfrm>
        </p:spPr>
        <p:txBody>
          <a:bodyPr>
            <a:normAutofit/>
          </a:bodyPr>
          <a:lstStyle/>
          <a:p>
            <a:pPr algn="ctr"/>
            <a:r>
              <a:rPr lang="en-US" sz="3200"/>
              <a:t>Grade  7</a:t>
            </a:r>
            <a:br>
              <a:rPr lang="en-US" sz="3200"/>
            </a:br>
            <a:r>
              <a:rPr lang="en-US" sz="3200"/>
              <a:t>Social Studies Lesson</a:t>
            </a:r>
          </a:p>
        </p:txBody>
      </p:sp>
    </p:spTree>
    <p:extLst>
      <p:ext uri="{BB962C8B-B14F-4D97-AF65-F5344CB8AC3E}">
        <p14:creationId xmlns:p14="http://schemas.microsoft.com/office/powerpoint/2010/main" val="15750230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07EC6"/>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E3F012C5-2940-4F3E-BB5E-B8B2C9E829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999"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EB37C977-E7E3-44AC-AEC8-2E27641909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10407" cy="6858000"/>
          </a:xfrm>
          <a:prstGeom prst="rect">
            <a:avLst/>
          </a:prstGeom>
          <a:ln>
            <a:noFill/>
          </a:ln>
          <a:effectLst>
            <a:outerShdw blurRad="88900" dist="25400" algn="l" rotWithShape="0">
              <a:prstClr val="black">
                <a:alpha val="40000"/>
              </a:prstClr>
            </a:outerShdw>
          </a:effectLst>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p>
        </p:txBody>
      </p:sp>
      <p:pic>
        <p:nvPicPr>
          <p:cNvPr id="35" name="Picture 34">
            <a:extLst>
              <a:ext uri="{FF2B5EF4-FFF2-40B4-BE49-F238E27FC236}">
                <a16:creationId xmlns:a16="http://schemas.microsoft.com/office/drawing/2014/main" id="{A70DF37D-86A3-45DB-B1C1-580462D4BB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77037" b="73004"/>
          <a:stretch/>
        </p:blipFill>
        <p:spPr>
          <a:xfrm>
            <a:off x="0" y="-2"/>
            <a:ext cx="2491484" cy="2196792"/>
          </a:xfrm>
          <a:prstGeom prst="rect">
            <a:avLst/>
          </a:prstGeom>
        </p:spPr>
      </p:pic>
      <p:sp>
        <p:nvSpPr>
          <p:cNvPr id="7" name="Oval 6">
            <a:hlinkClick r:id="rId4" action="ppaction://hlinksldjump"/>
            <a:extLst>
              <a:ext uri="{FF2B5EF4-FFF2-40B4-BE49-F238E27FC236}">
                <a16:creationId xmlns:a16="http://schemas.microsoft.com/office/drawing/2014/main" id="{B8F75E67-5C3D-4D56-A90B-E0B552221F12}"/>
              </a:ext>
            </a:extLst>
          </p:cNvPr>
          <p:cNvSpPr/>
          <p:nvPr/>
        </p:nvSpPr>
        <p:spPr>
          <a:xfrm>
            <a:off x="7985578" y="55450"/>
            <a:ext cx="1059543" cy="97245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hlinkClick r:id="rId4" action="ppaction://hlinksldjump"/>
              </a:rPr>
              <a:t>Choice Board</a:t>
            </a:r>
            <a:endParaRPr lang="en-US" sz="1600"/>
          </a:p>
        </p:txBody>
      </p:sp>
      <p:sp>
        <p:nvSpPr>
          <p:cNvPr id="3" name="Teardrop 2">
            <a:extLst>
              <a:ext uri="{FF2B5EF4-FFF2-40B4-BE49-F238E27FC236}">
                <a16:creationId xmlns:a16="http://schemas.microsoft.com/office/drawing/2014/main" id="{07C2E37C-4F7F-412B-ABE1-32C4FA7815B1}"/>
              </a:ext>
            </a:extLst>
          </p:cNvPr>
          <p:cNvSpPr/>
          <p:nvPr/>
        </p:nvSpPr>
        <p:spPr>
          <a:xfrm rot="18840000">
            <a:off x="7883611" y="5702643"/>
            <a:ext cx="914400" cy="91440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t>BLM 7</a:t>
            </a:r>
          </a:p>
        </p:txBody>
      </p:sp>
      <p:sp>
        <p:nvSpPr>
          <p:cNvPr id="9" name="Oval 8">
            <a:hlinkClick r:id="" action="ppaction://noaction"/>
          </p:cNvPr>
          <p:cNvSpPr/>
          <p:nvPr/>
        </p:nvSpPr>
        <p:spPr>
          <a:xfrm>
            <a:off x="2034539" y="685800"/>
            <a:ext cx="6400800" cy="5714999"/>
          </a:xfrm>
          <a:prstGeom prst="ellipse">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32500" lnSpcReduction="20000"/>
          </a:bodyPr>
          <a:lstStyle/>
          <a:p>
            <a:r>
              <a:rPr lang="en-US" sz="2400" b="1" i="1" dirty="0"/>
              <a:t> </a:t>
            </a:r>
            <a:r>
              <a:rPr lang="en-US" sz="7200" b="1" i="1" u="sng" dirty="0"/>
              <a:t>Choose one of the picture book read alouds below to view and listen to:</a:t>
            </a:r>
          </a:p>
          <a:p>
            <a:endParaRPr lang="en-US" sz="7200" u="sng" dirty="0"/>
          </a:p>
          <a:p>
            <a:pPr marL="285750" indent="-285750">
              <a:buFont typeface="Wingdings"/>
              <a:buChar char="v"/>
            </a:pPr>
            <a:r>
              <a:rPr lang="en-US" sz="7200" dirty="0">
                <a:hlinkClick r:id="rId5"/>
              </a:rPr>
              <a:t>The </a:t>
            </a:r>
            <a:r>
              <a:rPr lang="en-US" sz="7200" dirty="0">
                <a:ea typeface="+mn-lt"/>
                <a:cs typeface="+mn-lt"/>
                <a:hlinkClick r:id="rId5"/>
              </a:rPr>
              <a:t>Importance of Water: Book reading of Water Walker and closing Water Reflection - YouTube</a:t>
            </a:r>
            <a:endParaRPr lang="en-US" sz="7200" u="sng" dirty="0"/>
          </a:p>
          <a:p>
            <a:endParaRPr lang="en-US" sz="7200" u="sng" dirty="0">
              <a:ea typeface="+mn-lt"/>
              <a:cs typeface="+mn-lt"/>
            </a:endParaRPr>
          </a:p>
          <a:p>
            <a:pPr marL="285750" indent="-285750">
              <a:buFont typeface="Wingdings"/>
              <a:buChar char="v"/>
            </a:pPr>
            <a:r>
              <a:rPr lang="en-US" sz="7200" dirty="0">
                <a:ea typeface="+mn-lt"/>
                <a:cs typeface="+mn-lt"/>
                <a:hlinkClick r:id="rId6"/>
              </a:rPr>
              <a:t>Carole Lindstrom, "We Are Water Protectors" - YouTube</a:t>
            </a:r>
          </a:p>
          <a:p>
            <a:endParaRPr lang="en-US" sz="7200" dirty="0"/>
          </a:p>
          <a:p>
            <a:pPr algn="ctr">
              <a:buFont typeface="Wingdings"/>
            </a:pPr>
            <a:r>
              <a:rPr lang="en-US" sz="7200" dirty="0"/>
              <a:t>Complete the Double Entry Journal after viewing/listening.</a:t>
            </a:r>
          </a:p>
        </p:txBody>
      </p:sp>
      <p:sp>
        <p:nvSpPr>
          <p:cNvPr id="10" name="Rectangle 9"/>
          <p:cNvSpPr/>
          <p:nvPr/>
        </p:nvSpPr>
        <p:spPr>
          <a:xfrm>
            <a:off x="278604" y="5738057"/>
            <a:ext cx="982980" cy="843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t>6</a:t>
            </a:r>
          </a:p>
        </p:txBody>
      </p:sp>
    </p:spTree>
    <p:extLst>
      <p:ext uri="{BB962C8B-B14F-4D97-AF65-F5344CB8AC3E}">
        <p14:creationId xmlns:p14="http://schemas.microsoft.com/office/powerpoint/2010/main" val="420259199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B7EADE"/>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E3F012C5-2940-4F3E-BB5E-B8B2C9E829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999"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B37C977-E7E3-44AC-AEC8-2E27641909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10407" cy="6858000"/>
          </a:xfrm>
          <a:prstGeom prst="rect">
            <a:avLst/>
          </a:prstGeom>
          <a:ln>
            <a:noFill/>
          </a:ln>
          <a:effectLst>
            <a:outerShdw blurRad="88900" dist="25400" algn="l" rotWithShape="0">
              <a:prstClr val="black">
                <a:alpha val="40000"/>
              </a:prstClr>
            </a:outerShdw>
          </a:effectLst>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A70DF37D-86A3-45DB-B1C1-580462D4BB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77037" b="73004"/>
          <a:stretch/>
        </p:blipFill>
        <p:spPr>
          <a:xfrm>
            <a:off x="0" y="-2"/>
            <a:ext cx="2491484" cy="2196792"/>
          </a:xfrm>
          <a:prstGeom prst="rect">
            <a:avLst/>
          </a:prstGeom>
        </p:spPr>
      </p:pic>
      <p:sp>
        <p:nvSpPr>
          <p:cNvPr id="7" name="Oval 6">
            <a:hlinkClick r:id="rId4" action="ppaction://hlinksldjump"/>
            <a:extLst>
              <a:ext uri="{FF2B5EF4-FFF2-40B4-BE49-F238E27FC236}">
                <a16:creationId xmlns:a16="http://schemas.microsoft.com/office/drawing/2014/main" id="{BBF49AEB-38BB-4911-B0D8-71F397C64EBA}"/>
              </a:ext>
            </a:extLst>
          </p:cNvPr>
          <p:cNvSpPr/>
          <p:nvPr/>
        </p:nvSpPr>
        <p:spPr>
          <a:xfrm>
            <a:off x="7985578" y="55450"/>
            <a:ext cx="1059543" cy="97245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hlinkClick r:id="rId4" action="ppaction://hlinksldjump"/>
              </a:rPr>
              <a:t>Choice Board</a:t>
            </a:r>
            <a:endParaRPr lang="en-US" sz="1600"/>
          </a:p>
        </p:txBody>
      </p:sp>
      <p:sp>
        <p:nvSpPr>
          <p:cNvPr id="4" name="Teardrop 3">
            <a:extLst>
              <a:ext uri="{FF2B5EF4-FFF2-40B4-BE49-F238E27FC236}">
                <a16:creationId xmlns:a16="http://schemas.microsoft.com/office/drawing/2014/main" id="{F3B3ABA5-DD91-4AEF-9EB8-E733D17E392B}"/>
              </a:ext>
            </a:extLst>
          </p:cNvPr>
          <p:cNvSpPr/>
          <p:nvPr/>
        </p:nvSpPr>
        <p:spPr>
          <a:xfrm rot="18840000">
            <a:off x="7883611" y="5702643"/>
            <a:ext cx="914400" cy="91440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BLM </a:t>
            </a:r>
            <a:r>
              <a:rPr lang="en-US" dirty="0" smtClean="0"/>
              <a:t>8</a:t>
            </a:r>
            <a:endParaRPr lang="en-US" dirty="0"/>
          </a:p>
        </p:txBody>
      </p:sp>
      <p:sp>
        <p:nvSpPr>
          <p:cNvPr id="9" name="Oval 8">
            <a:hlinkClick r:id="" action="ppaction://noaction"/>
          </p:cNvPr>
          <p:cNvSpPr/>
          <p:nvPr/>
        </p:nvSpPr>
        <p:spPr>
          <a:xfrm>
            <a:off x="2034539" y="685800"/>
            <a:ext cx="6400800" cy="5714999"/>
          </a:xfrm>
          <a:prstGeom prst="ellipse">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25000" lnSpcReduction="20000"/>
          </a:bodyPr>
          <a:lstStyle/>
          <a:p>
            <a:pPr marL="228600" indent="-228600">
              <a:lnSpc>
                <a:spcPct val="120000"/>
              </a:lnSpc>
              <a:spcBef>
                <a:spcPts val="1000"/>
              </a:spcBef>
            </a:pPr>
            <a:r>
              <a:rPr lang="en-US" sz="2400" b="1" i="1" dirty="0"/>
              <a:t> </a:t>
            </a:r>
            <a:r>
              <a:rPr lang="en-US" sz="7200" b="1" cap="all" dirty="0">
                <a:latin typeface="Calibri"/>
                <a:cs typeface="Calibri"/>
              </a:rPr>
              <a:t>There are more than 630 First nation communities in </a:t>
            </a:r>
            <a:r>
              <a:rPr lang="en-US" sz="7200" b="1" cap="all" dirty="0" smtClean="0">
                <a:latin typeface="Calibri"/>
                <a:cs typeface="Calibri"/>
              </a:rPr>
              <a:t>Canada. </a:t>
            </a:r>
            <a:r>
              <a:rPr lang="en-US" sz="4000" cap="all" dirty="0">
                <a:latin typeface="Calibri"/>
                <a:cs typeface="Calibri"/>
              </a:rPr>
              <a:t>(Source: </a:t>
            </a:r>
            <a:r>
              <a:rPr lang="en-US" sz="4000" cap="all" dirty="0">
                <a:ea typeface="+mn-lt"/>
                <a:cs typeface="+mn-lt"/>
                <a:hlinkClick r:id="rId5"/>
              </a:rPr>
              <a:t>Indigenous peoples and communities (rcaanc-cirnac.gc.ca)</a:t>
            </a:r>
            <a:r>
              <a:rPr lang="en-US" sz="4000" dirty="0">
                <a:latin typeface="Calibri"/>
                <a:cs typeface="Calibri"/>
              </a:rPr>
              <a:t>)</a:t>
            </a:r>
          </a:p>
          <a:p>
            <a:pPr marL="228600" indent="-228600">
              <a:lnSpc>
                <a:spcPct val="120000"/>
              </a:lnSpc>
              <a:spcBef>
                <a:spcPts val="1000"/>
              </a:spcBef>
            </a:pPr>
            <a:r>
              <a:rPr lang="en-US" sz="7200" b="1" cap="all" dirty="0">
                <a:latin typeface="Calibri"/>
                <a:cs typeface="Calibri"/>
              </a:rPr>
              <a:t> Many First Nation Communities Have or recently Had Drinking Water Advisories. </a:t>
            </a:r>
            <a:r>
              <a:rPr lang="en-US" sz="7200" b="1" u="sng" cap="all" dirty="0">
                <a:latin typeface="Calibri"/>
                <a:cs typeface="Calibri"/>
              </a:rPr>
              <a:t>To learn more, complete the drinking water advisory cloze and map activity</a:t>
            </a:r>
            <a:r>
              <a:rPr lang="en-US" sz="7200" b="1" cap="all" dirty="0">
                <a:latin typeface="Calibri"/>
                <a:cs typeface="Calibri"/>
              </a:rPr>
              <a:t> using information from </a:t>
            </a:r>
            <a:r>
              <a:rPr lang="en-US" sz="7200" cap="all" dirty="0">
                <a:ea typeface="+mn-lt"/>
                <a:cs typeface="+mn-lt"/>
                <a:hlinkClick r:id="rId6"/>
              </a:rPr>
              <a:t>Ending long-term drinking water advisories (sac-isc.gc.ca)</a:t>
            </a:r>
            <a:endParaRPr lang="en-US" sz="4000" cap="all" dirty="0">
              <a:latin typeface="Calibri"/>
              <a:ea typeface="+mn-lt"/>
              <a:cs typeface="Calibri"/>
            </a:endParaRPr>
          </a:p>
        </p:txBody>
      </p:sp>
      <p:sp>
        <p:nvSpPr>
          <p:cNvPr id="10" name="Rectangle 9"/>
          <p:cNvSpPr/>
          <p:nvPr/>
        </p:nvSpPr>
        <p:spPr>
          <a:xfrm>
            <a:off x="278604" y="5738057"/>
            <a:ext cx="982980" cy="843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t>7</a:t>
            </a:r>
          </a:p>
        </p:txBody>
      </p:sp>
    </p:spTree>
    <p:extLst>
      <p:ext uri="{BB962C8B-B14F-4D97-AF65-F5344CB8AC3E}">
        <p14:creationId xmlns:p14="http://schemas.microsoft.com/office/powerpoint/2010/main" val="1558257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107EC6"/>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E3F012C5-2940-4F3E-BB5E-B8B2C9E829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999"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B37C977-E7E3-44AC-AEC8-2E27641909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10407" cy="6858000"/>
          </a:xfrm>
          <a:prstGeom prst="rect">
            <a:avLst/>
          </a:prstGeom>
          <a:ln>
            <a:noFill/>
          </a:ln>
          <a:effectLst>
            <a:outerShdw blurRad="88900" dist="25400" algn="l" rotWithShape="0">
              <a:prstClr val="black">
                <a:alpha val="40000"/>
              </a:prstClr>
            </a:outerShdw>
          </a:effectLst>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p>
        </p:txBody>
      </p:sp>
      <p:pic>
        <p:nvPicPr>
          <p:cNvPr id="27" name="Picture 26">
            <a:extLst>
              <a:ext uri="{FF2B5EF4-FFF2-40B4-BE49-F238E27FC236}">
                <a16:creationId xmlns:a16="http://schemas.microsoft.com/office/drawing/2014/main" id="{A70DF37D-86A3-45DB-B1C1-580462D4BB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77037" b="73004"/>
          <a:stretch/>
        </p:blipFill>
        <p:spPr>
          <a:xfrm>
            <a:off x="0" y="-2"/>
            <a:ext cx="2491484" cy="2196792"/>
          </a:xfrm>
          <a:prstGeom prst="rect">
            <a:avLst/>
          </a:prstGeom>
        </p:spPr>
      </p:pic>
      <p:sp>
        <p:nvSpPr>
          <p:cNvPr id="7" name="Oval 6">
            <a:hlinkClick r:id="rId4" action="ppaction://hlinksldjump"/>
            <a:extLst>
              <a:ext uri="{FF2B5EF4-FFF2-40B4-BE49-F238E27FC236}">
                <a16:creationId xmlns:a16="http://schemas.microsoft.com/office/drawing/2014/main" id="{C7733EC3-A217-40FB-8164-1C8C4FB7AF83}"/>
              </a:ext>
            </a:extLst>
          </p:cNvPr>
          <p:cNvSpPr/>
          <p:nvPr/>
        </p:nvSpPr>
        <p:spPr>
          <a:xfrm>
            <a:off x="7985578" y="55450"/>
            <a:ext cx="1059543" cy="97245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hlinkClick r:id="rId4" action="ppaction://hlinksldjump"/>
              </a:rPr>
              <a:t>Choice Board</a:t>
            </a:r>
            <a:endParaRPr lang="en-US" sz="1600"/>
          </a:p>
        </p:txBody>
      </p:sp>
      <p:sp>
        <p:nvSpPr>
          <p:cNvPr id="4" name="Teardrop 3">
            <a:extLst>
              <a:ext uri="{FF2B5EF4-FFF2-40B4-BE49-F238E27FC236}">
                <a16:creationId xmlns:a16="http://schemas.microsoft.com/office/drawing/2014/main" id="{FA17C29B-CDD7-4C36-AB5C-63F9B1914BDE}"/>
              </a:ext>
            </a:extLst>
          </p:cNvPr>
          <p:cNvSpPr/>
          <p:nvPr/>
        </p:nvSpPr>
        <p:spPr>
          <a:xfrm rot="18840000">
            <a:off x="7883611" y="5702643"/>
            <a:ext cx="914400" cy="91440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BLM </a:t>
            </a:r>
            <a:r>
              <a:rPr lang="en-US" dirty="0" smtClean="0"/>
              <a:t>9</a:t>
            </a:r>
            <a:endParaRPr lang="en-US" dirty="0"/>
          </a:p>
        </p:txBody>
      </p:sp>
      <p:sp>
        <p:nvSpPr>
          <p:cNvPr id="10" name="Oval 9">
            <a:hlinkClick r:id="" action="ppaction://noaction"/>
          </p:cNvPr>
          <p:cNvSpPr/>
          <p:nvPr/>
        </p:nvSpPr>
        <p:spPr>
          <a:xfrm>
            <a:off x="2034539" y="685800"/>
            <a:ext cx="6400800" cy="5714999"/>
          </a:xfrm>
          <a:prstGeom prst="ellipse">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85000" lnSpcReduction="10000"/>
          </a:bodyPr>
          <a:lstStyle/>
          <a:p>
            <a:pPr>
              <a:lnSpc>
                <a:spcPct val="120000"/>
              </a:lnSpc>
              <a:spcBef>
                <a:spcPts val="1000"/>
              </a:spcBef>
            </a:pPr>
            <a:r>
              <a:rPr lang="en-US" sz="2800" b="1" i="1" u="sng" cap="all" dirty="0" smtClean="0">
                <a:ea typeface="+mn-lt"/>
                <a:cs typeface="+mn-lt"/>
              </a:rPr>
              <a:t>Learn about AUTUMN </a:t>
            </a:r>
            <a:r>
              <a:rPr lang="en-US" sz="2800" b="1" i="1" u="sng" cap="all" dirty="0">
                <a:ea typeface="+mn-lt"/>
                <a:cs typeface="+mn-lt"/>
              </a:rPr>
              <a:t>PELTIER</a:t>
            </a:r>
            <a:endParaRPr lang="en-US" sz="2800" b="1" u="sng" dirty="0">
              <a:ea typeface="+mn-lt"/>
              <a:cs typeface="+mn-lt"/>
            </a:endParaRPr>
          </a:p>
          <a:p>
            <a:pPr marL="285750" indent="-285750">
              <a:lnSpc>
                <a:spcPct val="120000"/>
              </a:lnSpc>
              <a:spcBef>
                <a:spcPts val="1000"/>
              </a:spcBef>
              <a:buFont typeface="Wingdings"/>
              <a:buChar char="v"/>
            </a:pPr>
            <a:r>
              <a:rPr lang="en-US" sz="2400" cap="all" dirty="0">
                <a:ea typeface="+mn-lt"/>
                <a:cs typeface="+mn-lt"/>
                <a:hlinkClick r:id="rId5"/>
              </a:rPr>
              <a:t>The teen fighting to protect Canada's water — meet Autumn Peltier - YouTube</a:t>
            </a:r>
            <a:endParaRPr lang="en-US" sz="2400" dirty="0"/>
          </a:p>
          <a:p>
            <a:pPr marL="285750" indent="-285750">
              <a:lnSpc>
                <a:spcPct val="120000"/>
              </a:lnSpc>
              <a:spcBef>
                <a:spcPts val="1000"/>
              </a:spcBef>
              <a:buFont typeface="Wingdings"/>
              <a:buChar char="v"/>
            </a:pPr>
            <a:r>
              <a:rPr lang="en-US" sz="2400" cap="all" dirty="0">
                <a:ea typeface="+mn-lt"/>
                <a:cs typeface="+mn-lt"/>
                <a:hlinkClick r:id="rId6"/>
              </a:rPr>
              <a:t>World Water Day: Indigenous Canadian teen addresses UN General Assembly - YouTube</a:t>
            </a:r>
            <a:endParaRPr lang="en-US" sz="2400" dirty="0"/>
          </a:p>
          <a:p>
            <a:pPr marL="285750" indent="-285750">
              <a:lnSpc>
                <a:spcPct val="120000"/>
              </a:lnSpc>
              <a:spcBef>
                <a:spcPts val="1000"/>
              </a:spcBef>
              <a:buFont typeface="Wingdings"/>
              <a:buChar char="v"/>
            </a:pPr>
            <a:r>
              <a:rPr lang="en-US" sz="2400" cap="all" dirty="0">
                <a:ea typeface="+mn-lt"/>
                <a:cs typeface="+mn-lt"/>
                <a:hlinkClick r:id="rId7"/>
              </a:rPr>
              <a:t>On National Child Day, meet clean water activist Autumn Peltier | CBC Kids News - YouTube</a:t>
            </a:r>
            <a:endParaRPr lang="en-US" sz="2400" dirty="0"/>
          </a:p>
        </p:txBody>
      </p:sp>
      <p:sp>
        <p:nvSpPr>
          <p:cNvPr id="11" name="Rectangle 10"/>
          <p:cNvSpPr/>
          <p:nvPr/>
        </p:nvSpPr>
        <p:spPr>
          <a:xfrm>
            <a:off x="278604" y="5738057"/>
            <a:ext cx="982980" cy="843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t>8</a:t>
            </a:r>
          </a:p>
        </p:txBody>
      </p:sp>
    </p:spTree>
    <p:extLst>
      <p:ext uri="{BB962C8B-B14F-4D97-AF65-F5344CB8AC3E}">
        <p14:creationId xmlns:p14="http://schemas.microsoft.com/office/powerpoint/2010/main" val="334155287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0DBE9"/>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3F012C5-2940-4F3E-BB5E-B8B2C9E829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999"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B37C977-E7E3-44AC-AEC8-2E27641909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10407" cy="6858000"/>
          </a:xfrm>
          <a:prstGeom prst="rect">
            <a:avLst/>
          </a:prstGeom>
          <a:ln>
            <a:noFill/>
          </a:ln>
          <a:effectLst>
            <a:outerShdw blurRad="88900" dist="25400" algn="l" rotWithShape="0">
              <a:prstClr val="black">
                <a:alpha val="40000"/>
              </a:prstClr>
            </a:outerShdw>
          </a:effectLst>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A70DF37D-86A3-45DB-B1C1-580462D4BB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77037" b="73004"/>
          <a:stretch/>
        </p:blipFill>
        <p:spPr>
          <a:xfrm>
            <a:off x="0" y="-2"/>
            <a:ext cx="2491484" cy="2196792"/>
          </a:xfrm>
          <a:prstGeom prst="rect">
            <a:avLst/>
          </a:prstGeom>
        </p:spPr>
      </p:pic>
      <p:sp>
        <p:nvSpPr>
          <p:cNvPr id="7" name="Oval 6">
            <a:hlinkClick r:id="rId4" action="ppaction://hlinksldjump"/>
            <a:extLst>
              <a:ext uri="{FF2B5EF4-FFF2-40B4-BE49-F238E27FC236}">
                <a16:creationId xmlns:a16="http://schemas.microsoft.com/office/drawing/2014/main" id="{31B574C6-5DD8-45EC-B4AA-604B2BEB3102}"/>
              </a:ext>
            </a:extLst>
          </p:cNvPr>
          <p:cNvSpPr/>
          <p:nvPr/>
        </p:nvSpPr>
        <p:spPr>
          <a:xfrm>
            <a:off x="7985578" y="55450"/>
            <a:ext cx="1059543" cy="97245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hlinkClick r:id="rId4" action="ppaction://hlinksldjump"/>
              </a:rPr>
              <a:t>Choice Board</a:t>
            </a:r>
            <a:endParaRPr lang="en-US" sz="1600"/>
          </a:p>
        </p:txBody>
      </p:sp>
      <p:sp>
        <p:nvSpPr>
          <p:cNvPr id="3" name="Teardrop 2">
            <a:extLst>
              <a:ext uri="{FF2B5EF4-FFF2-40B4-BE49-F238E27FC236}">
                <a16:creationId xmlns:a16="http://schemas.microsoft.com/office/drawing/2014/main" id="{EF81C1E4-FAAB-4D3C-94D7-ABD9FC82A756}"/>
              </a:ext>
            </a:extLst>
          </p:cNvPr>
          <p:cNvSpPr/>
          <p:nvPr/>
        </p:nvSpPr>
        <p:spPr>
          <a:xfrm rot="18840000">
            <a:off x="7883611" y="5702643"/>
            <a:ext cx="914400" cy="91440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BLM </a:t>
            </a:r>
            <a:r>
              <a:rPr lang="en-US" dirty="0" smtClean="0"/>
              <a:t>10</a:t>
            </a:r>
            <a:endParaRPr lang="en-US" dirty="0"/>
          </a:p>
        </p:txBody>
      </p:sp>
      <p:sp>
        <p:nvSpPr>
          <p:cNvPr id="10" name="Oval 9">
            <a:hlinkClick r:id="" action="ppaction://noaction"/>
          </p:cNvPr>
          <p:cNvSpPr/>
          <p:nvPr/>
        </p:nvSpPr>
        <p:spPr>
          <a:xfrm>
            <a:off x="2034539" y="685800"/>
            <a:ext cx="6400800" cy="5714999"/>
          </a:xfrm>
          <a:prstGeom prst="ellipse">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47500" lnSpcReduction="20000"/>
          </a:bodyPr>
          <a:lstStyle/>
          <a:p>
            <a:pPr>
              <a:lnSpc>
                <a:spcPct val="120000"/>
              </a:lnSpc>
              <a:spcBef>
                <a:spcPts val="1000"/>
              </a:spcBef>
            </a:pPr>
            <a:r>
              <a:rPr lang="en-US" sz="5100" b="1" i="1" u="sng" cap="all" dirty="0" smtClean="0">
                <a:latin typeface="TW Cen MT"/>
              </a:rPr>
              <a:t>Learn </a:t>
            </a:r>
            <a:r>
              <a:rPr lang="en-US" sz="5100" b="1" i="1" u="sng" cap="all" dirty="0">
                <a:latin typeface="TW Cen MT"/>
              </a:rPr>
              <a:t>about GRASSY NARROWS FIRST NATION:</a:t>
            </a:r>
            <a:r>
              <a:rPr lang="en-US" sz="5100" b="1" i="1" cap="all" dirty="0">
                <a:latin typeface="TW Cen MT"/>
              </a:rPr>
              <a:t> </a:t>
            </a:r>
            <a:endParaRPr lang="en-US" sz="5100" dirty="0">
              <a:solidFill>
                <a:srgbClr val="0B5484"/>
              </a:solidFill>
            </a:endParaRPr>
          </a:p>
          <a:p>
            <a:pPr marL="285750" indent="-285750">
              <a:lnSpc>
                <a:spcPct val="120000"/>
              </a:lnSpc>
              <a:spcBef>
                <a:spcPts val="1000"/>
              </a:spcBef>
              <a:buFont typeface="Wingdings"/>
              <a:buChar char="v"/>
            </a:pPr>
            <a:r>
              <a:rPr lang="en-US" sz="3300" cap="all" dirty="0">
                <a:ea typeface="+mn-lt"/>
                <a:cs typeface="+mn-lt"/>
                <a:hlinkClick r:id="rId5"/>
              </a:rPr>
              <a:t>The Story of Grassy Narrows - YouTube</a:t>
            </a:r>
            <a:endParaRPr lang="en-CA" sz="3300" dirty="0">
              <a:solidFill>
                <a:srgbClr val="0B5484"/>
              </a:solidFill>
              <a:ea typeface="+mn-lt"/>
              <a:cs typeface="+mn-lt"/>
            </a:endParaRPr>
          </a:p>
          <a:p>
            <a:pPr marL="285750" indent="-285750">
              <a:lnSpc>
                <a:spcPct val="120000"/>
              </a:lnSpc>
              <a:spcBef>
                <a:spcPts val="1000"/>
              </a:spcBef>
              <a:buFont typeface="Wingdings"/>
              <a:buChar char="v"/>
            </a:pPr>
            <a:r>
              <a:rPr lang="en-US" sz="3300" cap="all" dirty="0">
                <a:ea typeface="+mn-lt"/>
                <a:cs typeface="+mn-lt"/>
                <a:hlinkClick r:id="rId6"/>
              </a:rPr>
              <a:t>Children of the poisoned river (cbc.ca)</a:t>
            </a:r>
            <a:endParaRPr lang="en-US" sz="3300" cap="all" dirty="0">
              <a:ea typeface="+mn-lt"/>
              <a:cs typeface="+mn-lt"/>
            </a:endParaRPr>
          </a:p>
          <a:p>
            <a:pPr marL="285750" indent="-285750">
              <a:lnSpc>
                <a:spcPct val="120000"/>
              </a:lnSpc>
              <a:spcBef>
                <a:spcPts val="1000"/>
              </a:spcBef>
              <a:buFont typeface="Wingdings"/>
              <a:buChar char="v"/>
            </a:pPr>
            <a:r>
              <a:rPr lang="en-US" sz="3300" cap="all" dirty="0">
                <a:solidFill>
                  <a:schemeClr val="accent1">
                    <a:lumMod val="50000"/>
                  </a:schemeClr>
                </a:solidFill>
                <a:latin typeface="TW Cen MT"/>
                <a:hlinkClick r:id="rId7"/>
              </a:rPr>
              <a:t>CHILDREN OF </a:t>
            </a:r>
            <a:r>
              <a:rPr lang="en-US" sz="3300" cap="all" dirty="0" smtClean="0">
                <a:solidFill>
                  <a:schemeClr val="accent1">
                    <a:lumMod val="50000"/>
                  </a:schemeClr>
                </a:solidFill>
                <a:latin typeface="TW Cen MT"/>
                <a:hlinkClick r:id="rId7"/>
              </a:rPr>
              <a:t>GRASSY NARROWS </a:t>
            </a:r>
            <a:r>
              <a:rPr lang="en-US" sz="3300" cap="all" dirty="0">
                <a:solidFill>
                  <a:schemeClr val="accent1">
                    <a:lumMod val="50000"/>
                  </a:schemeClr>
                </a:solidFill>
                <a:latin typeface="TW Cen MT"/>
                <a:hlinkClick r:id="rId7"/>
              </a:rPr>
              <a:t>HAVE HIGHER REPORTED RATES OF HEALTH PROBLEMS, LEARNING DISABILITIES | THE STAR</a:t>
            </a:r>
            <a:endParaRPr lang="en-US" sz="3300" cap="all" dirty="0">
              <a:ea typeface="+mn-lt"/>
              <a:cs typeface="+mn-lt"/>
            </a:endParaRPr>
          </a:p>
          <a:p>
            <a:pPr marL="285750" indent="-285750">
              <a:lnSpc>
                <a:spcPct val="120000"/>
              </a:lnSpc>
              <a:spcBef>
                <a:spcPts val="1000"/>
              </a:spcBef>
              <a:buFont typeface="Wingdings"/>
              <a:buChar char="v"/>
            </a:pPr>
            <a:r>
              <a:rPr lang="en-US" sz="3300" cap="all" dirty="0">
                <a:ea typeface="+mn-lt"/>
                <a:cs typeface="+mn-lt"/>
                <a:hlinkClick r:id="rId8"/>
              </a:rPr>
              <a:t>N'we Jinan Artists - "HOME TO ME" // Grassy Narrows First Nation - YouTube</a:t>
            </a:r>
            <a:endParaRPr lang="en-CA" sz="3300" dirty="0"/>
          </a:p>
        </p:txBody>
      </p:sp>
      <p:sp>
        <p:nvSpPr>
          <p:cNvPr id="12" name="Rectangle 11"/>
          <p:cNvSpPr/>
          <p:nvPr/>
        </p:nvSpPr>
        <p:spPr>
          <a:xfrm>
            <a:off x="278604" y="5738057"/>
            <a:ext cx="982980" cy="843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9</a:t>
            </a:r>
            <a:endParaRPr lang="en-US" sz="4000" dirty="0"/>
          </a:p>
        </p:txBody>
      </p:sp>
    </p:spTree>
    <p:extLst>
      <p:ext uri="{BB962C8B-B14F-4D97-AF65-F5344CB8AC3E}">
        <p14:creationId xmlns:p14="http://schemas.microsoft.com/office/powerpoint/2010/main" val="10742540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550AB"/>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E3F012C5-2940-4F3E-BB5E-B8B2C9E829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999"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B37C977-E7E3-44AC-AEC8-2E27641909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10407" cy="6858000"/>
          </a:xfrm>
          <a:prstGeom prst="rect">
            <a:avLst/>
          </a:prstGeom>
          <a:ln>
            <a:noFill/>
          </a:ln>
          <a:effectLst>
            <a:outerShdw blurRad="88900" dist="25400" algn="l" rotWithShape="0">
              <a:prstClr val="black">
                <a:alpha val="40000"/>
              </a:prstClr>
            </a:outerShdw>
          </a:effectLst>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A70DF37D-86A3-45DB-B1C1-580462D4BB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77037" b="73004"/>
          <a:stretch/>
        </p:blipFill>
        <p:spPr>
          <a:xfrm>
            <a:off x="0" y="-2"/>
            <a:ext cx="2491484" cy="2196792"/>
          </a:xfrm>
          <a:prstGeom prst="rect">
            <a:avLst/>
          </a:prstGeom>
        </p:spPr>
      </p:pic>
      <p:sp>
        <p:nvSpPr>
          <p:cNvPr id="7" name="Oval 6">
            <a:hlinkClick r:id="rId4" action="ppaction://hlinksldjump"/>
            <a:extLst>
              <a:ext uri="{FF2B5EF4-FFF2-40B4-BE49-F238E27FC236}">
                <a16:creationId xmlns:a16="http://schemas.microsoft.com/office/drawing/2014/main" id="{58EE183E-9BC1-422C-AC51-5568217F6B62}"/>
              </a:ext>
            </a:extLst>
          </p:cNvPr>
          <p:cNvSpPr/>
          <p:nvPr/>
        </p:nvSpPr>
        <p:spPr>
          <a:xfrm>
            <a:off x="7985578" y="55450"/>
            <a:ext cx="1059543" cy="97245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hlinkClick r:id="rId4" action="ppaction://hlinksldjump"/>
              </a:rPr>
              <a:t>Choice Board</a:t>
            </a:r>
            <a:endParaRPr lang="en-US" sz="1600"/>
          </a:p>
        </p:txBody>
      </p:sp>
      <p:sp>
        <p:nvSpPr>
          <p:cNvPr id="8" name="Oval 7">
            <a:hlinkClick r:id="" action="ppaction://noaction"/>
          </p:cNvPr>
          <p:cNvSpPr/>
          <p:nvPr/>
        </p:nvSpPr>
        <p:spPr>
          <a:xfrm>
            <a:off x="2034539" y="685800"/>
            <a:ext cx="6400800" cy="5714999"/>
          </a:xfrm>
          <a:prstGeom prst="ellipse">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70000" lnSpcReduction="20000"/>
          </a:bodyPr>
          <a:lstStyle/>
          <a:p>
            <a:pPr algn="ctr"/>
            <a:r>
              <a:rPr lang="en-CA" sz="3400" b="1" i="1" u="sng" dirty="0"/>
              <a:t>Be inspired by the banners at the Onaman Collective: </a:t>
            </a:r>
            <a:endParaRPr lang="en-US" sz="3400" b="1" i="1" u="sng" dirty="0"/>
          </a:p>
          <a:p>
            <a:pPr algn="ctr"/>
            <a:r>
              <a:rPr lang="en-CA" sz="2800" dirty="0">
                <a:ea typeface="+mn-lt"/>
                <a:cs typeface="+mn-lt"/>
                <a:hlinkClick r:id="rId5"/>
              </a:rPr>
              <a:t>ISAAC MURDOCH &amp; CHRISTI BELCOURT BANNERS | Onaman Collective</a:t>
            </a:r>
            <a:endParaRPr lang="en-US" sz="2800" dirty="0"/>
          </a:p>
          <a:p>
            <a:pPr algn="ctr"/>
            <a:endParaRPr lang="en-CA" sz="2800" dirty="0"/>
          </a:p>
          <a:p>
            <a:pPr algn="ctr"/>
            <a:r>
              <a:rPr lang="en-CA" sz="2800" dirty="0"/>
              <a:t>The banners were created by Indigenous artists, Isaac Murdoch and Christi </a:t>
            </a:r>
            <a:r>
              <a:rPr lang="en-CA" sz="2800" dirty="0" err="1"/>
              <a:t>Belcourt</a:t>
            </a:r>
            <a:r>
              <a:rPr lang="en-CA" sz="2800" dirty="0"/>
              <a:t>. </a:t>
            </a:r>
          </a:p>
          <a:p>
            <a:pPr algn="ctr"/>
            <a:endParaRPr lang="en-CA" sz="2800" dirty="0"/>
          </a:p>
          <a:p>
            <a:pPr algn="ctr"/>
            <a:r>
              <a:rPr lang="en-CA" sz="2800" u="sng" dirty="0"/>
              <a:t>Create a poster</a:t>
            </a:r>
            <a:r>
              <a:rPr lang="en-CA" sz="2800" dirty="0"/>
              <a:t> advocating for </a:t>
            </a:r>
            <a:br>
              <a:rPr lang="en-CA" sz="2800" dirty="0"/>
            </a:br>
            <a:r>
              <a:rPr lang="en-CA" sz="2800" dirty="0"/>
              <a:t>WATER IS LIFE using similar Indigenous artistic techniques. </a:t>
            </a:r>
          </a:p>
          <a:p>
            <a:pPr algn="ctr"/>
            <a:endParaRPr lang="en-CA" sz="2800" dirty="0"/>
          </a:p>
          <a:p>
            <a:pPr algn="ctr"/>
            <a:r>
              <a:rPr lang="en-CA" sz="2800" dirty="0">
                <a:ea typeface="+mn-lt"/>
                <a:cs typeface="+mn-lt"/>
                <a:hlinkClick r:id="rId6"/>
              </a:rPr>
              <a:t>A look at Woodland Art in the context of Canadian native art. (native-art-in-canada.com)</a:t>
            </a:r>
            <a:endParaRPr lang="en-CA" sz="2800" dirty="0"/>
          </a:p>
        </p:txBody>
      </p:sp>
      <p:sp>
        <p:nvSpPr>
          <p:cNvPr id="9" name="Rectangle 8"/>
          <p:cNvSpPr/>
          <p:nvPr/>
        </p:nvSpPr>
        <p:spPr>
          <a:xfrm>
            <a:off x="278604" y="5738057"/>
            <a:ext cx="982980" cy="843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10</a:t>
            </a:r>
            <a:endParaRPr lang="en-US" sz="4000" dirty="0"/>
          </a:p>
        </p:txBody>
      </p:sp>
    </p:spTree>
    <p:extLst>
      <p:ext uri="{BB962C8B-B14F-4D97-AF65-F5344CB8AC3E}">
        <p14:creationId xmlns:p14="http://schemas.microsoft.com/office/powerpoint/2010/main" val="18143684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E3F012C5-2940-4F3E-BB5E-B8B2C9E829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999"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EB37C977-E7E3-44AC-AEC8-2E27641909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10407" cy="6858000"/>
          </a:xfrm>
          <a:prstGeom prst="rect">
            <a:avLst/>
          </a:prstGeom>
          <a:ln>
            <a:noFill/>
          </a:ln>
          <a:effectLst>
            <a:outerShdw blurRad="88900" dist="25400" algn="l" rotWithShape="0">
              <a:prstClr val="black">
                <a:alpha val="40000"/>
              </a:prstClr>
            </a:outerShdw>
          </a:effectLst>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p>
        </p:txBody>
      </p:sp>
      <p:pic>
        <p:nvPicPr>
          <p:cNvPr id="25" name="Picture 24">
            <a:extLst>
              <a:ext uri="{FF2B5EF4-FFF2-40B4-BE49-F238E27FC236}">
                <a16:creationId xmlns:a16="http://schemas.microsoft.com/office/drawing/2014/main" id="{A70DF37D-86A3-45DB-B1C1-580462D4BB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77037" b="73004"/>
          <a:stretch/>
        </p:blipFill>
        <p:spPr>
          <a:xfrm>
            <a:off x="0" y="-2"/>
            <a:ext cx="2491484" cy="2196792"/>
          </a:xfrm>
          <a:prstGeom prst="rect">
            <a:avLst/>
          </a:prstGeom>
        </p:spPr>
      </p:pic>
      <p:sp>
        <p:nvSpPr>
          <p:cNvPr id="7" name="Oval 6">
            <a:hlinkClick r:id="rId3" action="ppaction://hlinksldjump"/>
            <a:extLst>
              <a:ext uri="{FF2B5EF4-FFF2-40B4-BE49-F238E27FC236}">
                <a16:creationId xmlns:a16="http://schemas.microsoft.com/office/drawing/2014/main" id="{1C7F2F2B-B8DF-40B1-BB7D-5B9481287DC3}"/>
              </a:ext>
            </a:extLst>
          </p:cNvPr>
          <p:cNvSpPr/>
          <p:nvPr/>
        </p:nvSpPr>
        <p:spPr>
          <a:xfrm>
            <a:off x="7985578" y="55450"/>
            <a:ext cx="1059543" cy="97245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hlinkClick r:id="rId3" action="ppaction://hlinksldjump"/>
              </a:rPr>
              <a:t>Choice Board</a:t>
            </a:r>
            <a:endParaRPr lang="en-US" sz="1600"/>
          </a:p>
        </p:txBody>
      </p:sp>
      <p:sp>
        <p:nvSpPr>
          <p:cNvPr id="4" name="Teardrop 3">
            <a:extLst>
              <a:ext uri="{FF2B5EF4-FFF2-40B4-BE49-F238E27FC236}">
                <a16:creationId xmlns:a16="http://schemas.microsoft.com/office/drawing/2014/main" id="{0DEF887B-7586-477F-B211-EBDC1CBB8F18}"/>
              </a:ext>
            </a:extLst>
          </p:cNvPr>
          <p:cNvSpPr/>
          <p:nvPr/>
        </p:nvSpPr>
        <p:spPr>
          <a:xfrm rot="18840000">
            <a:off x="7883611" y="5702643"/>
            <a:ext cx="914400" cy="91440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t>BLM </a:t>
            </a:r>
            <a:r>
              <a:rPr lang="en-US" smtClean="0"/>
              <a:t>11</a:t>
            </a:r>
            <a:endParaRPr lang="en-US"/>
          </a:p>
        </p:txBody>
      </p:sp>
      <p:sp>
        <p:nvSpPr>
          <p:cNvPr id="9" name="Oval 8">
            <a:hlinkClick r:id="" action="ppaction://noaction"/>
          </p:cNvPr>
          <p:cNvSpPr/>
          <p:nvPr/>
        </p:nvSpPr>
        <p:spPr>
          <a:xfrm>
            <a:off x="2034539" y="685800"/>
            <a:ext cx="6400800" cy="5714999"/>
          </a:xfrm>
          <a:prstGeom prst="ellipse">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algn="ctr"/>
            <a:r>
              <a:rPr lang="en-US" sz="2800" b="1" i="1" u="sng" dirty="0"/>
              <a:t>Create a Tweet for World</a:t>
            </a:r>
            <a:r>
              <a:rPr lang="en-US" sz="2800" b="1" i="1" u="sng" dirty="0">
                <a:ea typeface="+mn-lt"/>
                <a:cs typeface="+mn-lt"/>
              </a:rPr>
              <a:t> Water Day</a:t>
            </a:r>
            <a:endParaRPr lang="en-US" sz="2800" b="1" i="1" dirty="0"/>
          </a:p>
          <a:p>
            <a:pPr algn="ctr"/>
            <a:endParaRPr lang="en-US" sz="2800" b="1" u="sng" dirty="0"/>
          </a:p>
          <a:p>
            <a:pPr algn="ctr"/>
            <a:r>
              <a:rPr lang="en-US" sz="2800" dirty="0"/>
              <a:t>March 22nd</a:t>
            </a:r>
          </a:p>
          <a:p>
            <a:pPr algn="ctr"/>
            <a:endParaRPr lang="en-US" sz="2800" dirty="0"/>
          </a:p>
          <a:p>
            <a:pPr algn="ctr"/>
            <a:r>
              <a:rPr lang="en-US" sz="2800" dirty="0"/>
              <a:t>include </a:t>
            </a:r>
            <a:r>
              <a:rPr lang="en-US" sz="2800" cap="all" dirty="0">
                <a:ea typeface="+mn-lt"/>
                <a:cs typeface="+mn-lt"/>
              </a:rPr>
              <a:t>#WATER2ME</a:t>
            </a:r>
            <a:endParaRPr lang="en-US" sz="2800" dirty="0">
              <a:ea typeface="+mn-lt"/>
              <a:cs typeface="+mn-lt"/>
            </a:endParaRPr>
          </a:p>
          <a:p>
            <a:pPr algn="ctr"/>
            <a:endParaRPr lang="en-US" sz="2800" dirty="0"/>
          </a:p>
          <a:p>
            <a:pPr algn="ctr"/>
            <a:endParaRPr lang="en-US" sz="2800" dirty="0">
              <a:ea typeface="+mn-lt"/>
              <a:cs typeface="+mn-lt"/>
            </a:endParaRPr>
          </a:p>
          <a:p>
            <a:pPr algn="ctr"/>
            <a:r>
              <a:rPr lang="en-US" sz="2800" dirty="0">
                <a:ea typeface="+mn-lt"/>
                <a:cs typeface="+mn-lt"/>
                <a:hlinkClick r:id="rId4"/>
              </a:rPr>
              <a:t>www.worldwaterday.org</a:t>
            </a:r>
            <a:endParaRPr lang="en-US" sz="2800" dirty="0">
              <a:ea typeface="+mn-lt"/>
              <a:cs typeface="+mn-lt"/>
            </a:endParaRPr>
          </a:p>
        </p:txBody>
      </p:sp>
      <p:sp>
        <p:nvSpPr>
          <p:cNvPr id="10" name="Rectangle 9"/>
          <p:cNvSpPr/>
          <p:nvPr/>
        </p:nvSpPr>
        <p:spPr>
          <a:xfrm>
            <a:off x="278604" y="5738057"/>
            <a:ext cx="982980" cy="843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11</a:t>
            </a:r>
            <a:endParaRPr lang="en-US" sz="4000" dirty="0"/>
          </a:p>
        </p:txBody>
      </p:sp>
    </p:spTree>
    <p:extLst>
      <p:ext uri="{BB962C8B-B14F-4D97-AF65-F5344CB8AC3E}">
        <p14:creationId xmlns:p14="http://schemas.microsoft.com/office/powerpoint/2010/main" val="324387033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283C55"/>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3F012C5-2940-4F3E-BB5E-B8B2C9E829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999"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B37C977-E7E3-44AC-AEC8-2E27641909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10407" cy="6858000"/>
          </a:xfrm>
          <a:prstGeom prst="rect">
            <a:avLst/>
          </a:prstGeom>
          <a:ln>
            <a:noFill/>
          </a:ln>
          <a:effectLst>
            <a:outerShdw blurRad="88900" dist="25400" algn="l" rotWithShape="0">
              <a:prstClr val="black">
                <a:alpha val="40000"/>
              </a:prstClr>
            </a:outerShdw>
          </a:effectLst>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id="{A70DF37D-86A3-45DB-B1C1-580462D4BB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77037" b="73004"/>
          <a:stretch/>
        </p:blipFill>
        <p:spPr>
          <a:xfrm>
            <a:off x="0" y="-2"/>
            <a:ext cx="2491484" cy="2196792"/>
          </a:xfrm>
          <a:prstGeom prst="rect">
            <a:avLst/>
          </a:prstGeom>
        </p:spPr>
      </p:pic>
      <p:sp>
        <p:nvSpPr>
          <p:cNvPr id="2" name="Title 1"/>
          <p:cNvSpPr>
            <a:spLocks noGrp="1"/>
          </p:cNvSpPr>
          <p:nvPr>
            <p:ph type="title"/>
          </p:nvPr>
        </p:nvSpPr>
        <p:spPr>
          <a:xfrm>
            <a:off x="719922" y="960814"/>
            <a:ext cx="2049186" cy="4912936"/>
          </a:xfrm>
        </p:spPr>
        <p:txBody>
          <a:bodyPr anchor="ctr">
            <a:normAutofit/>
          </a:bodyPr>
          <a:lstStyle/>
          <a:p>
            <a:pPr algn="r"/>
            <a:r>
              <a:rPr lang="en-US" sz="3500" b="1" dirty="0" smtClean="0">
                <a:solidFill>
                  <a:schemeClr val="bg1"/>
                </a:solidFill>
              </a:rPr>
              <a:t>Final </a:t>
            </a:r>
            <a:r>
              <a:rPr lang="en-US" sz="3500" b="1" dirty="0">
                <a:solidFill>
                  <a:schemeClr val="bg1"/>
                </a:solidFill>
              </a:rPr>
              <a:t>Project </a:t>
            </a:r>
          </a:p>
        </p:txBody>
      </p:sp>
      <p:sp>
        <p:nvSpPr>
          <p:cNvPr id="7" name="Oval 6">
            <a:hlinkClick r:id="rId4" action="ppaction://hlinksldjump"/>
            <a:extLst>
              <a:ext uri="{FF2B5EF4-FFF2-40B4-BE49-F238E27FC236}">
                <a16:creationId xmlns:a16="http://schemas.microsoft.com/office/drawing/2014/main" id="{3AB957D1-F354-4180-B7EE-523F930B43FC}"/>
              </a:ext>
            </a:extLst>
          </p:cNvPr>
          <p:cNvSpPr/>
          <p:nvPr/>
        </p:nvSpPr>
        <p:spPr>
          <a:xfrm>
            <a:off x="7985578" y="55450"/>
            <a:ext cx="1059543" cy="97245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hlinkClick r:id="rId4" action="ppaction://hlinksldjump"/>
              </a:rPr>
              <a:t>Choice Board</a:t>
            </a:r>
            <a:endParaRPr lang="en-US" sz="1600"/>
          </a:p>
        </p:txBody>
      </p:sp>
      <p:sp>
        <p:nvSpPr>
          <p:cNvPr id="3" name="TextBox 2">
            <a:extLst>
              <a:ext uri="{FF2B5EF4-FFF2-40B4-BE49-F238E27FC236}">
                <a16:creationId xmlns:a16="http://schemas.microsoft.com/office/drawing/2014/main" id="{983DF277-91C9-41BB-85AF-66576B5F584D}"/>
              </a:ext>
            </a:extLst>
          </p:cNvPr>
          <p:cNvSpPr txBox="1"/>
          <p:nvPr/>
        </p:nvSpPr>
        <p:spPr>
          <a:xfrm>
            <a:off x="3261484" y="4953227"/>
            <a:ext cx="4583803" cy="1569660"/>
          </a:xfrm>
          <a:prstGeom prst="rect">
            <a:avLst/>
          </a:prstGeom>
          <a:noFill/>
        </p:spPr>
        <p:txBody>
          <a:bodyPr wrap="square" lIns="91440" tIns="45720" rIns="91440" bIns="45720" rtlCol="0" anchor="t">
            <a:spAutoFit/>
          </a:bodyPr>
          <a:lstStyle/>
          <a:p>
            <a:r>
              <a:rPr lang="en-US" sz="3200" i="1" dirty="0" smtClean="0">
                <a:solidFill>
                  <a:schemeClr val="bg1"/>
                </a:solidFill>
              </a:rPr>
              <a:t>How can you take action to ensure </a:t>
            </a:r>
            <a:r>
              <a:rPr lang="en-US" sz="3200" i="1" dirty="0">
                <a:solidFill>
                  <a:schemeClr val="bg1"/>
                </a:solidFill>
              </a:rPr>
              <a:t>that everyone has water for life?”</a:t>
            </a:r>
            <a:endParaRPr lang="en-CA" sz="3200" dirty="0">
              <a:solidFill>
                <a:schemeClr val="bg1"/>
              </a:solidFill>
            </a:endParaRPr>
          </a:p>
        </p:txBody>
      </p:sp>
      <p:sp>
        <p:nvSpPr>
          <p:cNvPr id="5" name="Oval 4">
            <a:hlinkClick r:id="" action="ppaction://noaction"/>
            <a:extLst>
              <a:ext uri="{FF2B5EF4-FFF2-40B4-BE49-F238E27FC236}">
                <a16:creationId xmlns:a16="http://schemas.microsoft.com/office/drawing/2014/main" id="{F9A353D5-6612-461A-A81D-20C564FAB29D}"/>
              </a:ext>
            </a:extLst>
          </p:cNvPr>
          <p:cNvSpPr/>
          <p:nvPr/>
        </p:nvSpPr>
        <p:spPr>
          <a:xfrm>
            <a:off x="4030481" y="650262"/>
            <a:ext cx="4099196" cy="4097140"/>
          </a:xfrm>
          <a:prstGeom prst="ellipse">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lnSpcReduction="10000"/>
          </a:bodyPr>
          <a:lstStyle/>
          <a:p>
            <a:pPr>
              <a:lnSpc>
                <a:spcPct val="120000"/>
              </a:lnSpc>
              <a:spcBef>
                <a:spcPts val="1000"/>
              </a:spcBef>
            </a:pPr>
            <a:r>
              <a:rPr lang="en-US" sz="1600" u="sng" cap="all" dirty="0">
                <a:solidFill>
                  <a:schemeClr val="accent1">
                    <a:lumMod val="50000"/>
                  </a:schemeClr>
                </a:solidFill>
                <a:latin typeface="TW Cen MT"/>
              </a:rPr>
              <a:t>CHOOSE ONE OF THE </a:t>
            </a:r>
            <a:r>
              <a:rPr lang="en-US" sz="1600" u="sng" cap="all" dirty="0">
                <a:solidFill>
                  <a:schemeClr val="accent1">
                    <a:lumMod val="50000"/>
                  </a:schemeClr>
                </a:solidFill>
                <a:latin typeface="TW Cen MT"/>
                <a:ea typeface="+mn-lt"/>
                <a:cs typeface="+mn-lt"/>
              </a:rPr>
              <a:t>FOLLOWING to show what you learned:</a:t>
            </a:r>
            <a:endParaRPr lang="en-US" sz="1600" dirty="0">
              <a:solidFill>
                <a:schemeClr val="accent1">
                  <a:lumMod val="50000"/>
                </a:schemeClr>
              </a:solidFill>
              <a:ea typeface="+mn-lt"/>
              <a:cs typeface="+mn-lt"/>
            </a:endParaRPr>
          </a:p>
          <a:p>
            <a:pPr marL="342900" indent="-342900">
              <a:lnSpc>
                <a:spcPct val="120000"/>
              </a:lnSpc>
              <a:spcBef>
                <a:spcPts val="1000"/>
              </a:spcBef>
              <a:buAutoNum type="arabicPeriod"/>
            </a:pPr>
            <a:r>
              <a:rPr lang="en-US" sz="1600" cap="all" dirty="0">
                <a:solidFill>
                  <a:schemeClr val="accent1">
                    <a:lumMod val="50000"/>
                  </a:schemeClr>
                </a:solidFill>
                <a:latin typeface="TW Cen MT"/>
              </a:rPr>
              <a:t>RESEARCH </a:t>
            </a:r>
            <a:r>
              <a:rPr lang="en-US" sz="1600" cap="all" dirty="0">
                <a:solidFill>
                  <a:schemeClr val="accent1">
                    <a:lumMod val="50000"/>
                  </a:schemeClr>
                </a:solidFill>
                <a:latin typeface="TW Cen MT"/>
                <a:ea typeface="+mn-lt"/>
                <a:cs typeface="+mn-lt"/>
              </a:rPr>
              <a:t>PROJECT</a:t>
            </a:r>
            <a:endParaRPr lang="en-US" sz="1600" dirty="0">
              <a:solidFill>
                <a:schemeClr val="accent1">
                  <a:lumMod val="50000"/>
                </a:schemeClr>
              </a:solidFill>
              <a:ea typeface="+mn-lt"/>
              <a:cs typeface="+mn-lt"/>
            </a:endParaRPr>
          </a:p>
          <a:p>
            <a:pPr marL="342900" indent="-342900">
              <a:lnSpc>
                <a:spcPct val="120000"/>
              </a:lnSpc>
              <a:spcBef>
                <a:spcPts val="1000"/>
              </a:spcBef>
              <a:buAutoNum type="arabicPeriod"/>
            </a:pPr>
            <a:r>
              <a:rPr lang="en-US" sz="1600" cap="all" dirty="0">
                <a:solidFill>
                  <a:schemeClr val="accent1">
                    <a:lumMod val="50000"/>
                  </a:schemeClr>
                </a:solidFill>
                <a:latin typeface="TW Cen MT"/>
                <a:ea typeface="+mn-lt"/>
                <a:cs typeface="+mn-lt"/>
              </a:rPr>
              <a:t>MUSIC VIDEO</a:t>
            </a:r>
            <a:endParaRPr lang="en-US" sz="1600" dirty="0">
              <a:solidFill>
                <a:schemeClr val="accent1">
                  <a:lumMod val="50000"/>
                </a:schemeClr>
              </a:solidFill>
              <a:ea typeface="+mn-lt"/>
              <a:cs typeface="+mn-lt"/>
            </a:endParaRPr>
          </a:p>
          <a:p>
            <a:pPr marL="342900" indent="-342900">
              <a:lnSpc>
                <a:spcPct val="120000"/>
              </a:lnSpc>
              <a:spcBef>
                <a:spcPts val="1000"/>
              </a:spcBef>
              <a:buAutoNum type="arabicPeriod"/>
            </a:pPr>
            <a:r>
              <a:rPr lang="en-US" sz="1600" cap="all" dirty="0">
                <a:solidFill>
                  <a:schemeClr val="accent1">
                    <a:lumMod val="50000"/>
                  </a:schemeClr>
                </a:solidFill>
                <a:latin typeface="TW Cen MT"/>
              </a:rPr>
              <a:t>POSTER</a:t>
            </a:r>
            <a:endParaRPr lang="en-US" sz="1600" dirty="0">
              <a:solidFill>
                <a:schemeClr val="accent1">
                  <a:lumMod val="50000"/>
                </a:schemeClr>
              </a:solidFill>
              <a:ea typeface="+mn-lt"/>
              <a:cs typeface="+mn-lt"/>
            </a:endParaRPr>
          </a:p>
          <a:p>
            <a:pPr marL="342900" indent="-342900">
              <a:lnSpc>
                <a:spcPct val="120000"/>
              </a:lnSpc>
              <a:spcBef>
                <a:spcPts val="1000"/>
              </a:spcBef>
              <a:buAutoNum type="arabicPeriod"/>
            </a:pPr>
            <a:r>
              <a:rPr lang="en-US" sz="1600" cap="all" dirty="0">
                <a:solidFill>
                  <a:schemeClr val="accent1">
                    <a:lumMod val="50000"/>
                  </a:schemeClr>
                </a:solidFill>
                <a:latin typeface="TW Cen MT"/>
              </a:rPr>
              <a:t>ART </a:t>
            </a:r>
            <a:r>
              <a:rPr lang="en-US" sz="1600" cap="all" dirty="0" smtClean="0">
                <a:solidFill>
                  <a:schemeClr val="accent1">
                    <a:lumMod val="50000"/>
                  </a:schemeClr>
                </a:solidFill>
                <a:latin typeface="TW Cen MT"/>
              </a:rPr>
              <a:t>PIECE</a:t>
            </a:r>
          </a:p>
          <a:p>
            <a:pPr marL="342900" indent="-342900">
              <a:lnSpc>
                <a:spcPct val="120000"/>
              </a:lnSpc>
              <a:spcBef>
                <a:spcPts val="1000"/>
              </a:spcBef>
              <a:buAutoNum type="arabicPeriod"/>
            </a:pPr>
            <a:r>
              <a:rPr lang="en-US" sz="1600" cap="all" dirty="0" smtClean="0">
                <a:solidFill>
                  <a:schemeClr val="accent1">
                    <a:lumMod val="50000"/>
                  </a:schemeClr>
                </a:solidFill>
                <a:latin typeface="TW Cen MT"/>
              </a:rPr>
              <a:t>Diorama</a:t>
            </a:r>
            <a:endParaRPr lang="en-US" dirty="0"/>
          </a:p>
          <a:p>
            <a:endParaRPr lang="en-US" sz="1600" dirty="0"/>
          </a:p>
        </p:txBody>
      </p:sp>
      <p:sp>
        <p:nvSpPr>
          <p:cNvPr id="9" name="Rectangle 8"/>
          <p:cNvSpPr/>
          <p:nvPr/>
        </p:nvSpPr>
        <p:spPr>
          <a:xfrm>
            <a:off x="278604" y="5738057"/>
            <a:ext cx="982980" cy="843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12</a:t>
            </a:r>
            <a:endParaRPr lang="en-US" sz="4000" dirty="0"/>
          </a:p>
        </p:txBody>
      </p:sp>
      <p:sp>
        <p:nvSpPr>
          <p:cNvPr id="10" name="Teardrop 9">
            <a:extLst>
              <a:ext uri="{FF2B5EF4-FFF2-40B4-BE49-F238E27FC236}">
                <a16:creationId xmlns:a16="http://schemas.microsoft.com/office/drawing/2014/main" id="{0DEF887B-7586-477F-B211-EBDC1CBB8F18}"/>
              </a:ext>
            </a:extLst>
          </p:cNvPr>
          <p:cNvSpPr/>
          <p:nvPr/>
        </p:nvSpPr>
        <p:spPr>
          <a:xfrm rot="18840000">
            <a:off x="7883611" y="5702643"/>
            <a:ext cx="914400" cy="91440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BLM </a:t>
            </a:r>
            <a:r>
              <a:rPr lang="en-US" dirty="0" smtClean="0"/>
              <a:t>12</a:t>
            </a:r>
            <a:endParaRPr lang="en-US" dirty="0"/>
          </a:p>
        </p:txBody>
      </p:sp>
    </p:spTree>
    <p:extLst>
      <p:ext uri="{BB962C8B-B14F-4D97-AF65-F5344CB8AC3E}">
        <p14:creationId xmlns:p14="http://schemas.microsoft.com/office/powerpoint/2010/main" val="23032412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A1B8D3"/>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3F012C5-2940-4F3E-BB5E-B8B2C9E829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999"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B37C977-E7E3-44AC-AEC8-2E27641909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10407" cy="6858000"/>
          </a:xfrm>
          <a:prstGeom prst="rect">
            <a:avLst/>
          </a:prstGeom>
          <a:ln>
            <a:noFill/>
          </a:ln>
          <a:effectLst>
            <a:outerShdw blurRad="88900" dist="25400" algn="l" rotWithShape="0">
              <a:prstClr val="black">
                <a:alpha val="40000"/>
              </a:prstClr>
            </a:outerShdw>
          </a:effectLst>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id="{A70DF37D-86A3-45DB-B1C1-580462D4BB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77037" b="73004"/>
          <a:stretch/>
        </p:blipFill>
        <p:spPr>
          <a:xfrm>
            <a:off x="0" y="-2"/>
            <a:ext cx="2491484" cy="2196792"/>
          </a:xfrm>
          <a:prstGeom prst="rect">
            <a:avLst/>
          </a:prstGeom>
        </p:spPr>
      </p:pic>
      <p:sp>
        <p:nvSpPr>
          <p:cNvPr id="7" name="Oval 6">
            <a:hlinkClick r:id="rId4" action="ppaction://hlinksldjump"/>
            <a:extLst>
              <a:ext uri="{FF2B5EF4-FFF2-40B4-BE49-F238E27FC236}">
                <a16:creationId xmlns:a16="http://schemas.microsoft.com/office/drawing/2014/main" id="{3AB957D1-F354-4180-B7EE-523F930B43FC}"/>
              </a:ext>
            </a:extLst>
          </p:cNvPr>
          <p:cNvSpPr/>
          <p:nvPr/>
        </p:nvSpPr>
        <p:spPr>
          <a:xfrm>
            <a:off x="7985578" y="55450"/>
            <a:ext cx="1059543" cy="97245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hlinkClick r:id="rId4" action="ppaction://hlinksldjump"/>
              </a:rPr>
              <a:t>Choice Board</a:t>
            </a:r>
            <a:endParaRPr lang="en-US" sz="1600"/>
          </a:p>
        </p:txBody>
      </p:sp>
      <p:sp>
        <p:nvSpPr>
          <p:cNvPr id="3" name="TextBox 2">
            <a:extLst>
              <a:ext uri="{FF2B5EF4-FFF2-40B4-BE49-F238E27FC236}">
                <a16:creationId xmlns:a16="http://schemas.microsoft.com/office/drawing/2014/main" id="{983DF277-91C9-41BB-85AF-66576B5F584D}"/>
              </a:ext>
            </a:extLst>
          </p:cNvPr>
          <p:cNvSpPr txBox="1"/>
          <p:nvPr/>
        </p:nvSpPr>
        <p:spPr>
          <a:xfrm>
            <a:off x="3261485" y="4748088"/>
            <a:ext cx="6263163" cy="707886"/>
          </a:xfrm>
          <a:prstGeom prst="rect">
            <a:avLst/>
          </a:prstGeom>
          <a:noFill/>
        </p:spPr>
        <p:txBody>
          <a:bodyPr wrap="square" lIns="91440" tIns="45720" rIns="91440" bIns="45720" rtlCol="0" anchor="t">
            <a:spAutoFit/>
          </a:bodyPr>
          <a:lstStyle/>
          <a:p>
            <a:endParaRPr lang="en-US" sz="4000" i="1"/>
          </a:p>
        </p:txBody>
      </p:sp>
      <p:sp>
        <p:nvSpPr>
          <p:cNvPr id="5" name="Oval 4">
            <a:hlinkClick r:id="" action="ppaction://noaction"/>
            <a:extLst>
              <a:ext uri="{FF2B5EF4-FFF2-40B4-BE49-F238E27FC236}">
                <a16:creationId xmlns:a16="http://schemas.microsoft.com/office/drawing/2014/main" id="{F9A353D5-6612-461A-A81D-20C564FAB29D}"/>
              </a:ext>
            </a:extLst>
          </p:cNvPr>
          <p:cNvSpPr/>
          <p:nvPr/>
        </p:nvSpPr>
        <p:spPr>
          <a:xfrm>
            <a:off x="3265397" y="714053"/>
            <a:ext cx="5756058" cy="5558445"/>
          </a:xfrm>
          <a:prstGeom prst="ellipse">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endParaRPr lang="en-US" sz="1600" i="1" cap="all" dirty="0">
              <a:ea typeface="+mn-lt"/>
              <a:cs typeface="+mn-lt"/>
            </a:endParaRPr>
          </a:p>
          <a:p>
            <a:pPr algn="ctr"/>
            <a:r>
              <a:rPr lang="en-US" sz="2000" b="1" cap="all" dirty="0" smtClean="0">
                <a:ea typeface="+mn-lt"/>
                <a:cs typeface="+mn-lt"/>
              </a:rPr>
              <a:t>How can you take action</a:t>
            </a:r>
            <a:r>
              <a:rPr lang="en-US" sz="2000" b="1" cap="all" dirty="0">
                <a:ea typeface="+mn-lt"/>
                <a:cs typeface="+mn-lt"/>
              </a:rPr>
              <a:t> to ensure that everyone has water for life?</a:t>
            </a:r>
          </a:p>
          <a:p>
            <a:endParaRPr lang="en-US" sz="1600" i="1" cap="all" dirty="0">
              <a:ea typeface="+mn-lt"/>
              <a:cs typeface="+mn-lt"/>
            </a:endParaRPr>
          </a:p>
          <a:p>
            <a:endParaRPr lang="en-US" sz="1600" i="1" cap="all" dirty="0">
              <a:ea typeface="+mn-lt"/>
              <a:cs typeface="+mn-lt"/>
            </a:endParaRPr>
          </a:p>
          <a:p>
            <a:r>
              <a:rPr lang="en-US" sz="1600" i="1" u="sng" cap="all" dirty="0">
                <a:ea typeface="+mn-lt"/>
                <a:cs typeface="+mn-lt"/>
              </a:rPr>
              <a:t>Ask yourself</a:t>
            </a:r>
            <a:r>
              <a:rPr lang="en-US" sz="1600" i="1" cap="all" dirty="0">
                <a:ea typeface="+mn-lt"/>
                <a:cs typeface="+mn-lt"/>
              </a:rPr>
              <a:t>:</a:t>
            </a:r>
          </a:p>
          <a:p>
            <a:pPr marL="285750" indent="-285750">
              <a:lnSpc>
                <a:spcPct val="150000"/>
              </a:lnSpc>
              <a:buFont typeface="Wingdings" panose="05000000000000000000" pitchFamily="2" charset="2"/>
              <a:buChar char="v"/>
            </a:pPr>
            <a:r>
              <a:rPr lang="en-US" sz="1600" cap="all" dirty="0">
                <a:ea typeface="+mn-lt"/>
                <a:cs typeface="+mn-lt"/>
              </a:rPr>
              <a:t>What have you learned? Fill in the KWL. </a:t>
            </a:r>
          </a:p>
          <a:p>
            <a:pPr marL="285750" indent="-285750">
              <a:lnSpc>
                <a:spcPct val="150000"/>
              </a:lnSpc>
              <a:buFont typeface="Wingdings" panose="05000000000000000000" pitchFamily="2" charset="2"/>
              <a:buChar char="v"/>
            </a:pPr>
            <a:r>
              <a:rPr lang="en-US" sz="1600" cap="all" dirty="0">
                <a:ea typeface="+mn-lt"/>
                <a:cs typeface="+mn-lt"/>
              </a:rPr>
              <a:t>How would you answer the inquiry question?</a:t>
            </a:r>
          </a:p>
          <a:p>
            <a:pPr marL="285750" indent="-285750">
              <a:lnSpc>
                <a:spcPct val="150000"/>
              </a:lnSpc>
              <a:buFont typeface="Wingdings" panose="05000000000000000000" pitchFamily="2" charset="2"/>
              <a:buChar char="v"/>
            </a:pPr>
            <a:r>
              <a:rPr lang="en-US" sz="1600" cap="all" dirty="0">
                <a:latin typeface="TW Cen MT"/>
                <a:ea typeface="+mn-lt"/>
                <a:cs typeface="+mn-lt"/>
              </a:rPr>
              <a:t>HOW HAS YOUR THINKING CHANGED?</a:t>
            </a:r>
            <a:endParaRPr lang="en-US" sz="1600" cap="all" dirty="0">
              <a:ea typeface="+mn-lt"/>
              <a:cs typeface="+mn-lt"/>
            </a:endParaRPr>
          </a:p>
          <a:p>
            <a:pPr marL="285750" indent="-285750">
              <a:lnSpc>
                <a:spcPct val="150000"/>
              </a:lnSpc>
              <a:buFont typeface="Wingdings,Sans-Serif"/>
              <a:buChar char="Ø"/>
            </a:pPr>
            <a:endParaRPr lang="en-US" sz="1600" cap="all" dirty="0">
              <a:ea typeface="+mn-lt"/>
              <a:cs typeface="+mn-lt"/>
            </a:endParaRPr>
          </a:p>
          <a:p>
            <a:endParaRPr lang="en-US" sz="1600" i="1" cap="all" dirty="0">
              <a:solidFill>
                <a:srgbClr val="000000"/>
              </a:solidFill>
              <a:latin typeface="Tw Cen MT" panose="020B0602020104020603"/>
            </a:endParaRPr>
          </a:p>
          <a:p>
            <a:pPr>
              <a:lnSpc>
                <a:spcPct val="120000"/>
              </a:lnSpc>
              <a:spcBef>
                <a:spcPts val="1000"/>
              </a:spcBef>
            </a:pPr>
            <a:endParaRPr lang="en-US" sz="1600" u="sng" cap="all" dirty="0">
              <a:solidFill>
                <a:schemeClr val="accent1">
                  <a:lumMod val="50000"/>
                </a:schemeClr>
              </a:solidFill>
              <a:latin typeface="TW Cen MT"/>
            </a:endParaRPr>
          </a:p>
        </p:txBody>
      </p:sp>
      <p:sp>
        <p:nvSpPr>
          <p:cNvPr id="11" name="Bent Arrow 7">
            <a:extLst>
              <a:ext uri="{FF2B5EF4-FFF2-40B4-BE49-F238E27FC236}">
                <a16:creationId xmlns:a16="http://schemas.microsoft.com/office/drawing/2014/main" id="{63ECD667-EFFD-4CFC-9E54-6EEAA19498CB}"/>
              </a:ext>
            </a:extLst>
          </p:cNvPr>
          <p:cNvSpPr/>
          <p:nvPr/>
        </p:nvSpPr>
        <p:spPr>
          <a:xfrm rot="480000">
            <a:off x="3025343" y="1163965"/>
            <a:ext cx="1521712" cy="887559"/>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4" name="Cloud 3">
            <a:extLst>
              <a:ext uri="{FF2B5EF4-FFF2-40B4-BE49-F238E27FC236}">
                <a16:creationId xmlns:a16="http://schemas.microsoft.com/office/drawing/2014/main" id="{0E9FD7E9-2692-4FC9-B2B5-FE48ED98CD71}"/>
              </a:ext>
            </a:extLst>
          </p:cNvPr>
          <p:cNvSpPr/>
          <p:nvPr/>
        </p:nvSpPr>
        <p:spPr>
          <a:xfrm rot="20700000">
            <a:off x="1050667" y="776494"/>
            <a:ext cx="2547631" cy="175688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000"/>
              <a:t>Think back to the inquiry question…</a:t>
            </a:r>
          </a:p>
        </p:txBody>
      </p:sp>
      <p:sp>
        <p:nvSpPr>
          <p:cNvPr id="12" name="Rectangle 11"/>
          <p:cNvSpPr/>
          <p:nvPr/>
        </p:nvSpPr>
        <p:spPr>
          <a:xfrm>
            <a:off x="278604" y="5738057"/>
            <a:ext cx="982980" cy="843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13</a:t>
            </a:r>
            <a:endParaRPr lang="en-US" sz="4000" dirty="0"/>
          </a:p>
        </p:txBody>
      </p:sp>
    </p:spTree>
    <p:extLst>
      <p:ext uri="{BB962C8B-B14F-4D97-AF65-F5344CB8AC3E}">
        <p14:creationId xmlns:p14="http://schemas.microsoft.com/office/powerpoint/2010/main" val="208452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grayscl/>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76117" y="592625"/>
            <a:ext cx="3747582" cy="1052945"/>
          </a:xfrm>
        </p:spPr>
        <p:txBody>
          <a:bodyPr>
            <a:normAutofit fontScale="70000" lnSpcReduction="20000"/>
          </a:bodyPr>
          <a:lstStyle/>
          <a:p>
            <a:pPr marL="0" indent="0">
              <a:buNone/>
            </a:pPr>
            <a:r>
              <a:rPr lang="en-US" sz="6600" b="1" u="sng" dirty="0"/>
              <a:t>Water is life</a:t>
            </a:r>
          </a:p>
        </p:txBody>
      </p:sp>
      <p:sp>
        <p:nvSpPr>
          <p:cNvPr id="4" name="TextBox 3">
            <a:extLst>
              <a:ext uri="{FF2B5EF4-FFF2-40B4-BE49-F238E27FC236}">
                <a16:creationId xmlns:a16="http://schemas.microsoft.com/office/drawing/2014/main" id="{1AEDF881-8C0A-49A5-B2A5-8245B121F0C9}"/>
              </a:ext>
            </a:extLst>
          </p:cNvPr>
          <p:cNvSpPr txBox="1"/>
          <p:nvPr/>
        </p:nvSpPr>
        <p:spPr>
          <a:xfrm>
            <a:off x="450469" y="1639661"/>
            <a:ext cx="7749157" cy="4801314"/>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sz="3200" b="1" dirty="0"/>
              <a:t>What are all the ways that you use water in a day?</a:t>
            </a:r>
          </a:p>
          <a:p>
            <a:endParaRPr lang="en-US" sz="3200" b="1" dirty="0"/>
          </a:p>
          <a:p>
            <a:pPr marL="285750" indent="-285750">
              <a:buFont typeface="Wingdings" panose="05000000000000000000" pitchFamily="2" charset="2"/>
              <a:buChar char="v"/>
            </a:pPr>
            <a:r>
              <a:rPr lang="en-US" sz="3200" b="1" dirty="0"/>
              <a:t>How would it affect you if you had to boil your </a:t>
            </a:r>
            <a:r>
              <a:rPr lang="en-US" sz="3200" b="1" dirty="0" smtClean="0"/>
              <a:t>water?</a:t>
            </a:r>
            <a:endParaRPr lang="en-US" sz="3200" b="1" dirty="0"/>
          </a:p>
          <a:p>
            <a:pPr marL="285750" indent="-285750">
              <a:buFont typeface="Wingdings" panose="05000000000000000000" pitchFamily="2" charset="2"/>
              <a:buChar char="v"/>
            </a:pPr>
            <a:endParaRPr lang="en-US" sz="3200" b="1" dirty="0"/>
          </a:p>
          <a:p>
            <a:pPr marL="285750" indent="-285750">
              <a:buFont typeface="Wingdings" panose="05000000000000000000" pitchFamily="2" charset="2"/>
              <a:buChar char="v"/>
            </a:pPr>
            <a:r>
              <a:rPr lang="en-US" sz="3200" b="1" dirty="0"/>
              <a:t>How would it affect you if you didn't have access to </a:t>
            </a:r>
            <a:r>
              <a:rPr lang="en-US" sz="3200" b="1" dirty="0" smtClean="0"/>
              <a:t>safe and readily available water?</a:t>
            </a:r>
            <a:endParaRPr lang="en-CA" dirty="0"/>
          </a:p>
          <a:p>
            <a:endParaRPr lang="en-CA" dirty="0"/>
          </a:p>
        </p:txBody>
      </p:sp>
      <p:sp>
        <p:nvSpPr>
          <p:cNvPr id="7" name="Teardrop 6">
            <a:extLst>
              <a:ext uri="{FF2B5EF4-FFF2-40B4-BE49-F238E27FC236}">
                <a16:creationId xmlns:a16="http://schemas.microsoft.com/office/drawing/2014/main" id="{7F43CC5B-A807-4E55-AB7F-7374BD6DC56C}"/>
              </a:ext>
            </a:extLst>
          </p:cNvPr>
          <p:cNvSpPr/>
          <p:nvPr/>
        </p:nvSpPr>
        <p:spPr>
          <a:xfrm rot="-2760000">
            <a:off x="7883611" y="5702643"/>
            <a:ext cx="914400" cy="91440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BLM 1</a:t>
            </a:r>
          </a:p>
        </p:txBody>
      </p:sp>
    </p:spTree>
    <p:extLst>
      <p:ext uri="{BB962C8B-B14F-4D97-AF65-F5344CB8AC3E}">
        <p14:creationId xmlns:p14="http://schemas.microsoft.com/office/powerpoint/2010/main" val="386064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grayscl/>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4352" y="383778"/>
            <a:ext cx="5439371" cy="1052945"/>
          </a:xfrm>
        </p:spPr>
        <p:txBody>
          <a:bodyPr>
            <a:normAutofit fontScale="70000" lnSpcReduction="20000"/>
          </a:bodyPr>
          <a:lstStyle/>
          <a:p>
            <a:pPr marL="0" indent="0">
              <a:buNone/>
            </a:pPr>
            <a:r>
              <a:rPr lang="en-US" sz="6600" b="1" dirty="0"/>
              <a:t>Inquiry question </a:t>
            </a:r>
          </a:p>
        </p:txBody>
      </p:sp>
      <p:sp>
        <p:nvSpPr>
          <p:cNvPr id="5" name="Cloud 4"/>
          <p:cNvSpPr/>
          <p:nvPr/>
        </p:nvSpPr>
        <p:spPr>
          <a:xfrm rot="20673118">
            <a:off x="5876566" y="4557486"/>
            <a:ext cx="3048000" cy="2061029"/>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a:t>Think about it throughout the learning experiences</a:t>
            </a:r>
          </a:p>
        </p:txBody>
      </p:sp>
      <p:sp>
        <p:nvSpPr>
          <p:cNvPr id="8" name="TextBox 7">
            <a:extLst>
              <a:ext uri="{FF2B5EF4-FFF2-40B4-BE49-F238E27FC236}">
                <a16:creationId xmlns:a16="http://schemas.microsoft.com/office/drawing/2014/main" id="{978C178D-EC04-4B45-BCCB-4C561B9A73AF}"/>
              </a:ext>
            </a:extLst>
          </p:cNvPr>
          <p:cNvSpPr txBox="1"/>
          <p:nvPr/>
        </p:nvSpPr>
        <p:spPr>
          <a:xfrm>
            <a:off x="1622466" y="2073899"/>
            <a:ext cx="6263163" cy="1938992"/>
          </a:xfrm>
          <a:prstGeom prst="rect">
            <a:avLst/>
          </a:prstGeom>
          <a:noFill/>
        </p:spPr>
        <p:txBody>
          <a:bodyPr wrap="square" lIns="91440" tIns="45720" rIns="91440" bIns="45720" rtlCol="0" anchor="t">
            <a:spAutoFit/>
          </a:bodyPr>
          <a:lstStyle/>
          <a:p>
            <a:r>
              <a:rPr lang="en-US" sz="4000" i="1" dirty="0" smtClean="0"/>
              <a:t>How can you take action to</a:t>
            </a:r>
            <a:r>
              <a:rPr lang="en-US" sz="4000" i="1" dirty="0"/>
              <a:t> ensure that everyone has water for life?</a:t>
            </a:r>
            <a:endParaRPr lang="en-CA" sz="4000" dirty="0"/>
          </a:p>
        </p:txBody>
      </p:sp>
    </p:spTree>
    <p:extLst>
      <p:ext uri="{BB962C8B-B14F-4D97-AF65-F5344CB8AC3E}">
        <p14:creationId xmlns:p14="http://schemas.microsoft.com/office/powerpoint/2010/main" val="956466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grayscl/>
          </a:blip>
          <a:tile tx="0" ty="0" sx="100000" sy="100000" flip="none" algn="tl"/>
        </a:blipFill>
        <a:effectLst/>
      </p:bgPr>
    </p:bg>
    <p:spTree>
      <p:nvGrpSpPr>
        <p:cNvPr id="1" name=""/>
        <p:cNvGrpSpPr/>
        <p:nvPr/>
      </p:nvGrpSpPr>
      <p:grpSpPr>
        <a:xfrm>
          <a:off x="0" y="0"/>
          <a:ext cx="0" cy="0"/>
          <a:chOff x="0" y="0"/>
          <a:chExt cx="0" cy="0"/>
        </a:xfrm>
      </p:grpSpPr>
      <p:sp>
        <p:nvSpPr>
          <p:cNvPr id="21" name="TextBox 20"/>
          <p:cNvSpPr txBox="1"/>
          <p:nvPr/>
        </p:nvSpPr>
        <p:spPr>
          <a:xfrm>
            <a:off x="246743" y="1271902"/>
            <a:ext cx="8534400" cy="1261884"/>
          </a:xfrm>
          <a:prstGeom prst="rect">
            <a:avLst/>
          </a:prstGeom>
          <a:noFill/>
        </p:spPr>
        <p:txBody>
          <a:bodyPr wrap="square" rtlCol="0">
            <a:spAutoFit/>
          </a:bodyPr>
          <a:lstStyle/>
          <a:p>
            <a:r>
              <a:rPr lang="en-US" sz="3600"/>
              <a:t>Step 2: Learn About</a:t>
            </a:r>
          </a:p>
          <a:p>
            <a:r>
              <a:rPr lang="en-US" sz="2000"/>
              <a:t>Select from the learning experiences below. You do not have to go in order, and you can pick and choose which ones you would like to do.</a:t>
            </a:r>
          </a:p>
        </p:txBody>
      </p:sp>
      <p:sp>
        <p:nvSpPr>
          <p:cNvPr id="6" name="Rounded Rectangle 5">
            <a:hlinkClick r:id="rId4" action="ppaction://hlinksldjump"/>
          </p:cNvPr>
          <p:cNvSpPr/>
          <p:nvPr/>
        </p:nvSpPr>
        <p:spPr>
          <a:xfrm>
            <a:off x="6049395" y="421955"/>
            <a:ext cx="1371600" cy="939573"/>
          </a:xfrm>
          <a:prstGeom prst="roundRect">
            <a:avLst/>
          </a:prstGeom>
          <a:solidFill>
            <a:srgbClr val="D5EDF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0000"/>
                </a:solidFill>
              </a:rPr>
              <a:t>1. KWL </a:t>
            </a:r>
          </a:p>
        </p:txBody>
      </p:sp>
      <p:sp>
        <p:nvSpPr>
          <p:cNvPr id="9" name="Rounded Rectangle 8">
            <a:hlinkClick r:id="rId5" action="ppaction://hlinksldjump"/>
          </p:cNvPr>
          <p:cNvSpPr/>
          <p:nvPr/>
        </p:nvSpPr>
        <p:spPr>
          <a:xfrm>
            <a:off x="566397" y="2529357"/>
            <a:ext cx="1371600" cy="951929"/>
          </a:xfrm>
          <a:prstGeom prst="round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solidFill>
                  <a:schemeClr val="bg1"/>
                </a:solidFill>
              </a:rPr>
              <a:t>2. Honour Water Songs</a:t>
            </a:r>
          </a:p>
        </p:txBody>
      </p:sp>
      <p:sp>
        <p:nvSpPr>
          <p:cNvPr id="10" name="Rounded Rectangle 9">
            <a:hlinkClick r:id="rId6" action="ppaction://hlinksldjump"/>
          </p:cNvPr>
          <p:cNvSpPr/>
          <p:nvPr/>
        </p:nvSpPr>
        <p:spPr>
          <a:xfrm>
            <a:off x="2257651" y="2527572"/>
            <a:ext cx="1371600" cy="939573"/>
          </a:xfrm>
          <a:prstGeom prst="round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400" dirty="0">
                <a:solidFill>
                  <a:schemeClr val="tx1"/>
                </a:solidFill>
              </a:rPr>
              <a:t>3. </a:t>
            </a:r>
            <a:r>
              <a:rPr lang="en-US" sz="1400" dirty="0" smtClean="0">
                <a:solidFill>
                  <a:schemeClr val="tx1"/>
                </a:solidFill>
              </a:rPr>
              <a:t>First Nations Perspectives on Water</a:t>
            </a:r>
            <a:endParaRPr lang="en-US" sz="1400" dirty="0">
              <a:solidFill>
                <a:schemeClr val="tx1"/>
              </a:solidFill>
            </a:endParaRPr>
          </a:p>
        </p:txBody>
      </p:sp>
      <p:sp>
        <p:nvSpPr>
          <p:cNvPr id="11" name="Rounded Rectangle 10">
            <a:hlinkClick r:id="rId7" action="ppaction://hlinksldjump"/>
          </p:cNvPr>
          <p:cNvSpPr/>
          <p:nvPr/>
        </p:nvSpPr>
        <p:spPr>
          <a:xfrm>
            <a:off x="3948905" y="2530679"/>
            <a:ext cx="1371600" cy="939573"/>
          </a:xfrm>
          <a:prstGeom prst="round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dirty="0">
                <a:solidFill>
                  <a:schemeClr val="bg1"/>
                </a:solidFill>
              </a:rPr>
              <a:t>4. </a:t>
            </a:r>
            <a:r>
              <a:rPr lang="en-US" sz="1600" dirty="0" smtClean="0">
                <a:solidFill>
                  <a:schemeClr val="bg1"/>
                </a:solidFill>
              </a:rPr>
              <a:t>Indigenous Words for Water</a:t>
            </a:r>
            <a:endParaRPr lang="en-US" sz="1600" dirty="0">
              <a:solidFill>
                <a:schemeClr val="bg1"/>
              </a:solidFill>
            </a:endParaRPr>
          </a:p>
        </p:txBody>
      </p:sp>
      <p:sp>
        <p:nvSpPr>
          <p:cNvPr id="12" name="Rounded Rectangle 11">
            <a:hlinkClick r:id="rId8" action="ppaction://hlinksldjump"/>
          </p:cNvPr>
          <p:cNvSpPr/>
          <p:nvPr/>
        </p:nvSpPr>
        <p:spPr>
          <a:xfrm>
            <a:off x="5640159" y="2537749"/>
            <a:ext cx="1371600" cy="939573"/>
          </a:xfrm>
          <a:prstGeom prst="round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400" dirty="0">
                <a:solidFill>
                  <a:schemeClr val="tx1"/>
                </a:solidFill>
              </a:rPr>
              <a:t>5. </a:t>
            </a:r>
            <a:r>
              <a:rPr lang="en-US" sz="1400" dirty="0" smtClean="0">
                <a:solidFill>
                  <a:schemeClr val="tx1"/>
                </a:solidFill>
              </a:rPr>
              <a:t>Indigenous Worldview Water (videos)</a:t>
            </a:r>
            <a:endParaRPr lang="en-US" sz="1400" dirty="0">
              <a:solidFill>
                <a:schemeClr val="tx1"/>
              </a:solidFill>
            </a:endParaRPr>
          </a:p>
        </p:txBody>
      </p:sp>
      <p:sp>
        <p:nvSpPr>
          <p:cNvPr id="13" name="Rounded Rectangle 12">
            <a:hlinkClick r:id="rId9" action="ppaction://hlinksldjump"/>
          </p:cNvPr>
          <p:cNvSpPr/>
          <p:nvPr/>
        </p:nvSpPr>
        <p:spPr>
          <a:xfrm>
            <a:off x="7326954" y="2537749"/>
            <a:ext cx="1371600" cy="939573"/>
          </a:xfrm>
          <a:prstGeom prst="round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solidFill>
                  <a:schemeClr val="bg1"/>
                </a:solidFill>
              </a:rPr>
              <a:t>6. </a:t>
            </a:r>
            <a:r>
              <a:rPr lang="en-US" dirty="0" smtClean="0">
                <a:solidFill>
                  <a:schemeClr val="bg1"/>
                </a:solidFill>
              </a:rPr>
              <a:t>Picture Books</a:t>
            </a:r>
            <a:endParaRPr lang="en-US" dirty="0">
              <a:solidFill>
                <a:schemeClr val="bg1"/>
              </a:solidFill>
            </a:endParaRPr>
          </a:p>
        </p:txBody>
      </p:sp>
      <p:sp>
        <p:nvSpPr>
          <p:cNvPr id="14" name="Rounded Rectangle 13">
            <a:hlinkClick r:id="rId10" action="ppaction://hlinksldjump"/>
          </p:cNvPr>
          <p:cNvSpPr/>
          <p:nvPr/>
        </p:nvSpPr>
        <p:spPr>
          <a:xfrm>
            <a:off x="566397" y="3569564"/>
            <a:ext cx="1371600" cy="939573"/>
          </a:xfrm>
          <a:prstGeom prst="round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solidFill>
                  <a:schemeClr val="tx1"/>
                </a:solidFill>
              </a:rPr>
              <a:t>7.  </a:t>
            </a:r>
            <a:r>
              <a:rPr lang="en-US" dirty="0" smtClean="0">
                <a:solidFill>
                  <a:schemeClr val="tx1"/>
                </a:solidFill>
              </a:rPr>
              <a:t>Map Activity</a:t>
            </a:r>
            <a:endParaRPr lang="en-US" dirty="0">
              <a:solidFill>
                <a:schemeClr val="tx1"/>
              </a:solidFill>
            </a:endParaRPr>
          </a:p>
        </p:txBody>
      </p:sp>
      <p:sp>
        <p:nvSpPr>
          <p:cNvPr id="15" name="Rounded Rectangle 14">
            <a:hlinkClick r:id="rId11" action="ppaction://hlinksldjump"/>
          </p:cNvPr>
          <p:cNvSpPr/>
          <p:nvPr/>
        </p:nvSpPr>
        <p:spPr>
          <a:xfrm>
            <a:off x="3948905" y="3564163"/>
            <a:ext cx="1371600" cy="939573"/>
          </a:xfrm>
          <a:prstGeom prst="round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smtClean="0">
                <a:solidFill>
                  <a:schemeClr val="tx1"/>
                </a:solidFill>
              </a:rPr>
              <a:t>9.</a:t>
            </a:r>
            <a:r>
              <a:rPr lang="en-US" dirty="0">
                <a:solidFill>
                  <a:schemeClr val="tx1"/>
                </a:solidFill>
              </a:rPr>
              <a:t> </a:t>
            </a:r>
            <a:r>
              <a:rPr lang="en-US" dirty="0" smtClean="0">
                <a:solidFill>
                  <a:schemeClr val="tx1"/>
                </a:solidFill>
              </a:rPr>
              <a:t>Grassy Narrows First Nation</a:t>
            </a:r>
            <a:endParaRPr lang="en-US" dirty="0">
              <a:solidFill>
                <a:schemeClr val="tx1"/>
              </a:solidFill>
            </a:endParaRPr>
          </a:p>
        </p:txBody>
      </p:sp>
      <p:sp>
        <p:nvSpPr>
          <p:cNvPr id="16" name="Rounded Rectangle 15">
            <a:hlinkClick r:id="rId12" action="ppaction://hlinksldjump"/>
          </p:cNvPr>
          <p:cNvSpPr/>
          <p:nvPr/>
        </p:nvSpPr>
        <p:spPr>
          <a:xfrm>
            <a:off x="2257651" y="3564163"/>
            <a:ext cx="1371600" cy="939573"/>
          </a:xfrm>
          <a:prstGeom prst="round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solidFill>
                  <a:schemeClr val="bg1"/>
                </a:solidFill>
              </a:rPr>
              <a:t>8. </a:t>
            </a:r>
            <a:r>
              <a:rPr lang="en-US" dirty="0" smtClean="0">
                <a:solidFill>
                  <a:schemeClr val="bg1"/>
                </a:solidFill>
              </a:rPr>
              <a:t>Autumn Peltier</a:t>
            </a:r>
            <a:endParaRPr lang="en-US" dirty="0">
              <a:solidFill>
                <a:schemeClr val="bg1"/>
              </a:solidFill>
            </a:endParaRPr>
          </a:p>
        </p:txBody>
      </p:sp>
      <p:sp>
        <p:nvSpPr>
          <p:cNvPr id="20" name="TextBox 19"/>
          <p:cNvSpPr txBox="1"/>
          <p:nvPr/>
        </p:nvSpPr>
        <p:spPr>
          <a:xfrm>
            <a:off x="246743" y="281722"/>
            <a:ext cx="5802652" cy="954107"/>
          </a:xfrm>
          <a:prstGeom prst="rect">
            <a:avLst/>
          </a:prstGeom>
          <a:noFill/>
        </p:spPr>
        <p:txBody>
          <a:bodyPr wrap="square" rtlCol="0">
            <a:spAutoFit/>
          </a:bodyPr>
          <a:lstStyle/>
          <a:p>
            <a:r>
              <a:rPr lang="en-US" sz="3600"/>
              <a:t>Step 1: Think About It</a:t>
            </a:r>
            <a:br>
              <a:rPr lang="en-US" sz="3600"/>
            </a:br>
            <a:r>
              <a:rPr lang="en-US" sz="2000"/>
              <a:t>What do you already know? What do you wonder?</a:t>
            </a:r>
            <a:endParaRPr lang="en-US" sz="3600"/>
          </a:p>
        </p:txBody>
      </p:sp>
      <p:sp>
        <p:nvSpPr>
          <p:cNvPr id="22" name="TextBox 21"/>
          <p:cNvSpPr txBox="1"/>
          <p:nvPr/>
        </p:nvSpPr>
        <p:spPr>
          <a:xfrm>
            <a:off x="246743" y="5596116"/>
            <a:ext cx="6241144" cy="1261884"/>
          </a:xfrm>
          <a:prstGeom prst="rect">
            <a:avLst/>
          </a:prstGeom>
          <a:noFill/>
        </p:spPr>
        <p:txBody>
          <a:bodyPr wrap="square" rtlCol="0">
            <a:spAutoFit/>
          </a:bodyPr>
          <a:lstStyle/>
          <a:p>
            <a:r>
              <a:rPr lang="en-US" sz="3600" dirty="0"/>
              <a:t>Step 4: Looking Back</a:t>
            </a:r>
          </a:p>
          <a:p>
            <a:r>
              <a:rPr lang="en-US" sz="2000" dirty="0" smtClean="0"/>
              <a:t>Reflect on what you learned throughout the unit and how your </a:t>
            </a:r>
            <a:r>
              <a:rPr lang="en-US" sz="2000" smtClean="0"/>
              <a:t>thinking has changed</a:t>
            </a:r>
            <a:r>
              <a:rPr lang="en-US" sz="2000" dirty="0" smtClean="0"/>
              <a:t>.</a:t>
            </a:r>
            <a:endParaRPr lang="en-US" sz="2000" dirty="0"/>
          </a:p>
        </p:txBody>
      </p:sp>
      <p:sp>
        <p:nvSpPr>
          <p:cNvPr id="18" name="TextBox 17"/>
          <p:cNvSpPr txBox="1"/>
          <p:nvPr/>
        </p:nvSpPr>
        <p:spPr>
          <a:xfrm>
            <a:off x="246743" y="4471381"/>
            <a:ext cx="6517708" cy="1261884"/>
          </a:xfrm>
          <a:prstGeom prst="rect">
            <a:avLst/>
          </a:prstGeom>
          <a:noFill/>
        </p:spPr>
        <p:txBody>
          <a:bodyPr wrap="square" lIns="91440" tIns="45720" rIns="91440" bIns="45720" rtlCol="0" anchor="t">
            <a:spAutoFit/>
          </a:bodyPr>
          <a:lstStyle/>
          <a:p>
            <a:r>
              <a:rPr lang="en-US" sz="3600" dirty="0"/>
              <a:t>Step 3: Final Project</a:t>
            </a:r>
          </a:p>
          <a:p>
            <a:r>
              <a:rPr lang="en-US" sz="2000" dirty="0" smtClean="0">
                <a:ea typeface="+mn-lt"/>
                <a:cs typeface="+mn-lt"/>
              </a:rPr>
              <a:t>Choose a creative way to show what you have learned throughout the unit.</a:t>
            </a:r>
            <a:endParaRPr lang="en-US" sz="2000" dirty="0">
              <a:ea typeface="+mn-lt"/>
              <a:cs typeface="+mn-lt"/>
            </a:endParaRPr>
          </a:p>
        </p:txBody>
      </p:sp>
      <p:sp>
        <p:nvSpPr>
          <p:cNvPr id="19" name="Rounded Rectangle 18">
            <a:hlinkClick r:id="rId13" action="ppaction://hlinksldjump"/>
          </p:cNvPr>
          <p:cNvSpPr/>
          <p:nvPr/>
        </p:nvSpPr>
        <p:spPr>
          <a:xfrm>
            <a:off x="6735195" y="5886316"/>
            <a:ext cx="1371600" cy="939573"/>
          </a:xfrm>
          <a:prstGeom prst="roundRect">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13. Reflection</a:t>
            </a:r>
            <a:endParaRPr lang="en-US" dirty="0">
              <a:solidFill>
                <a:schemeClr val="tx1"/>
              </a:solidFill>
            </a:endParaRPr>
          </a:p>
        </p:txBody>
      </p:sp>
      <p:sp>
        <p:nvSpPr>
          <p:cNvPr id="23" name="Rounded Rectangle 16">
            <a:hlinkClick r:id="rId14" action="ppaction://hlinksldjump"/>
            <a:extLst>
              <a:ext uri="{FF2B5EF4-FFF2-40B4-BE49-F238E27FC236}">
                <a16:creationId xmlns:a16="http://schemas.microsoft.com/office/drawing/2014/main" id="{A95600F7-D905-4DF9-8501-A0A520578A9C}"/>
              </a:ext>
            </a:extLst>
          </p:cNvPr>
          <p:cNvSpPr/>
          <p:nvPr/>
        </p:nvSpPr>
        <p:spPr>
          <a:xfrm>
            <a:off x="5640159" y="3575063"/>
            <a:ext cx="1371600" cy="939573"/>
          </a:xfrm>
          <a:prstGeom prst="roundRect">
            <a:avLst/>
          </a:prstGeom>
          <a:solidFill>
            <a:srgbClr val="0550A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dirty="0" smtClean="0">
                <a:solidFill>
                  <a:schemeClr val="bg1"/>
                </a:solidFill>
              </a:rPr>
              <a:t>10</a:t>
            </a:r>
            <a:r>
              <a:rPr lang="en-US" sz="1600" dirty="0">
                <a:solidFill>
                  <a:schemeClr val="bg1"/>
                </a:solidFill>
              </a:rPr>
              <a:t>. Onaman </a:t>
            </a:r>
            <a:br>
              <a:rPr lang="en-US" sz="1600" dirty="0">
                <a:solidFill>
                  <a:schemeClr val="bg1"/>
                </a:solidFill>
              </a:rPr>
            </a:br>
            <a:r>
              <a:rPr lang="en-US" sz="1600" dirty="0">
                <a:solidFill>
                  <a:schemeClr val="bg1"/>
                </a:solidFill>
              </a:rPr>
              <a:t>Art Collection</a:t>
            </a:r>
          </a:p>
        </p:txBody>
      </p:sp>
      <p:sp>
        <p:nvSpPr>
          <p:cNvPr id="24" name="Rounded Rectangle 16">
            <a:hlinkClick r:id="rId15" action="ppaction://hlinksldjump"/>
            <a:extLst>
              <a:ext uri="{FF2B5EF4-FFF2-40B4-BE49-F238E27FC236}">
                <a16:creationId xmlns:a16="http://schemas.microsoft.com/office/drawing/2014/main" id="{A95600F7-D905-4DF9-8501-A0A520578A9C}"/>
              </a:ext>
            </a:extLst>
          </p:cNvPr>
          <p:cNvSpPr/>
          <p:nvPr/>
        </p:nvSpPr>
        <p:spPr>
          <a:xfrm>
            <a:off x="7326954" y="3564163"/>
            <a:ext cx="1371600" cy="939573"/>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smtClean="0">
                <a:solidFill>
                  <a:schemeClr val="tx1"/>
                </a:solidFill>
              </a:rPr>
              <a:t>11. Word Water Day</a:t>
            </a:r>
            <a:endParaRPr lang="en-US" dirty="0">
              <a:solidFill>
                <a:schemeClr val="tx1"/>
              </a:solidFill>
            </a:endParaRPr>
          </a:p>
        </p:txBody>
      </p:sp>
      <p:sp>
        <p:nvSpPr>
          <p:cNvPr id="25" name="Rounded Rectangle 16">
            <a:hlinkClick r:id="rId16" action="ppaction://hlinksldjump"/>
            <a:extLst>
              <a:ext uri="{FF2B5EF4-FFF2-40B4-BE49-F238E27FC236}">
                <a16:creationId xmlns:a16="http://schemas.microsoft.com/office/drawing/2014/main" id="{A95600F7-D905-4DF9-8501-A0A520578A9C}"/>
              </a:ext>
            </a:extLst>
          </p:cNvPr>
          <p:cNvSpPr/>
          <p:nvPr/>
        </p:nvSpPr>
        <p:spPr>
          <a:xfrm>
            <a:off x="6735195" y="4786522"/>
            <a:ext cx="1371600" cy="939573"/>
          </a:xfrm>
          <a:prstGeom prst="roundRect">
            <a:avLst/>
          </a:prstGeom>
          <a:solidFill>
            <a:schemeClr val="tx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smtClean="0">
                <a:solidFill>
                  <a:schemeClr val="bg1"/>
                </a:solidFill>
              </a:rPr>
              <a:t>12. </a:t>
            </a:r>
            <a:r>
              <a:rPr lang="en-US" dirty="0">
                <a:solidFill>
                  <a:schemeClr val="bg1"/>
                </a:solidFill>
              </a:rPr>
              <a:t>Final Project</a:t>
            </a:r>
          </a:p>
        </p:txBody>
      </p:sp>
    </p:spTree>
    <p:extLst>
      <p:ext uri="{BB962C8B-B14F-4D97-AF65-F5344CB8AC3E}">
        <p14:creationId xmlns:p14="http://schemas.microsoft.com/office/powerpoint/2010/main" val="1117564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5EDFC"/>
        </a:solidFill>
        <a:effectLst/>
      </p:bgPr>
    </p:bg>
    <p:spTree>
      <p:nvGrpSpPr>
        <p:cNvPr id="1" name=""/>
        <p:cNvGrpSpPr/>
        <p:nvPr/>
      </p:nvGrpSpPr>
      <p:grpSpPr>
        <a:xfrm>
          <a:off x="0" y="0"/>
          <a:ext cx="0" cy="0"/>
          <a:chOff x="0" y="0"/>
          <a:chExt cx="0" cy="0"/>
        </a:xfrm>
      </p:grpSpPr>
      <p:sp useBgFill="1">
        <p:nvSpPr>
          <p:cNvPr id="18" name="Rectangle 8">
            <a:extLst>
              <a:ext uri="{FF2B5EF4-FFF2-40B4-BE49-F238E27FC236}">
                <a16:creationId xmlns:a16="http://schemas.microsoft.com/office/drawing/2014/main" id="{E3F012C5-2940-4F3E-BB5E-B8B2C9E829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999"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0">
            <a:extLst>
              <a:ext uri="{FF2B5EF4-FFF2-40B4-BE49-F238E27FC236}">
                <a16:creationId xmlns:a16="http://schemas.microsoft.com/office/drawing/2014/main" id="{EB37C977-E7E3-44AC-AEC8-2E27641909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10407" cy="6858000"/>
          </a:xfrm>
          <a:prstGeom prst="rect">
            <a:avLst/>
          </a:prstGeom>
          <a:ln>
            <a:noFill/>
          </a:ln>
          <a:effectLst>
            <a:outerShdw blurRad="88900" dist="25400" algn="l" rotWithShape="0">
              <a:prstClr val="black">
                <a:alpha val="40000"/>
              </a:prstClr>
            </a:outerShdw>
          </a:effectLst>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p>
        </p:txBody>
      </p:sp>
      <p:pic>
        <p:nvPicPr>
          <p:cNvPr id="20" name="Picture 12">
            <a:extLst>
              <a:ext uri="{FF2B5EF4-FFF2-40B4-BE49-F238E27FC236}">
                <a16:creationId xmlns:a16="http://schemas.microsoft.com/office/drawing/2014/main" id="{A70DF37D-86A3-45DB-B1C1-580462D4BB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r="77037" b="73004"/>
          <a:stretch/>
        </p:blipFill>
        <p:spPr>
          <a:xfrm>
            <a:off x="0" y="-2"/>
            <a:ext cx="2491484" cy="2196792"/>
          </a:xfrm>
          <a:prstGeom prst="rect">
            <a:avLst/>
          </a:prstGeom>
        </p:spPr>
      </p:pic>
      <p:sp>
        <p:nvSpPr>
          <p:cNvPr id="7" name="Oval 6">
            <a:hlinkClick r:id="rId5" action="ppaction://hlinksldjump"/>
            <a:extLst>
              <a:ext uri="{FF2B5EF4-FFF2-40B4-BE49-F238E27FC236}">
                <a16:creationId xmlns:a16="http://schemas.microsoft.com/office/drawing/2014/main" id="{CAA611D4-5475-4204-9134-11C244EC37F7}"/>
              </a:ext>
            </a:extLst>
          </p:cNvPr>
          <p:cNvSpPr/>
          <p:nvPr/>
        </p:nvSpPr>
        <p:spPr>
          <a:xfrm>
            <a:off x="7985578" y="55450"/>
            <a:ext cx="1059543" cy="97245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hlinkClick r:id="rId5" action="ppaction://hlinksldjump"/>
              </a:rPr>
              <a:t>Choice Board</a:t>
            </a:r>
            <a:endParaRPr lang="en-US" sz="1600"/>
          </a:p>
        </p:txBody>
      </p:sp>
      <p:graphicFrame>
        <p:nvGraphicFramePr>
          <p:cNvPr id="3" name="Diagram 2">
            <a:extLst>
              <a:ext uri="{FF2B5EF4-FFF2-40B4-BE49-F238E27FC236}">
                <a16:creationId xmlns:a16="http://schemas.microsoft.com/office/drawing/2014/main" id="{693A6D4A-8929-411F-A1B5-FBC4815E642A}"/>
              </a:ext>
            </a:extLst>
          </p:cNvPr>
          <p:cNvGraphicFramePr/>
          <p:nvPr>
            <p:extLst>
              <p:ext uri="{D42A27DB-BD31-4B8C-83A1-F6EECF244321}">
                <p14:modId xmlns:p14="http://schemas.microsoft.com/office/powerpoint/2010/main" val="1750538976"/>
              </p:ext>
            </p:extLst>
          </p:nvPr>
        </p:nvGraphicFramePr>
        <p:xfrm>
          <a:off x="2053922" y="1666193"/>
          <a:ext cx="6096000" cy="365193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2" name="Teardrop 11">
            <a:extLst>
              <a:ext uri="{FF2B5EF4-FFF2-40B4-BE49-F238E27FC236}">
                <a16:creationId xmlns:a16="http://schemas.microsoft.com/office/drawing/2014/main" id="{85436785-6EEA-419D-BE18-D8D3C0AAA7FE}"/>
              </a:ext>
            </a:extLst>
          </p:cNvPr>
          <p:cNvSpPr/>
          <p:nvPr/>
        </p:nvSpPr>
        <p:spPr>
          <a:xfrm rot="18840000">
            <a:off x="7883611" y="5702643"/>
            <a:ext cx="914400" cy="91440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t>BLM 2</a:t>
            </a:r>
          </a:p>
        </p:txBody>
      </p:sp>
      <p:sp>
        <p:nvSpPr>
          <p:cNvPr id="346" name="Rectangle 345">
            <a:extLst>
              <a:ext uri="{FF2B5EF4-FFF2-40B4-BE49-F238E27FC236}">
                <a16:creationId xmlns:a16="http://schemas.microsoft.com/office/drawing/2014/main" id="{4C95C47C-97D3-4BBF-BE4E-09DDC3E558DD}"/>
              </a:ext>
            </a:extLst>
          </p:cNvPr>
          <p:cNvSpPr/>
          <p:nvPr/>
        </p:nvSpPr>
        <p:spPr>
          <a:xfrm>
            <a:off x="1989360" y="677070"/>
            <a:ext cx="5165283" cy="707886"/>
          </a:xfrm>
          <a:prstGeom prst="rect">
            <a:avLst/>
          </a:prstGeom>
          <a:noFill/>
        </p:spPr>
        <p:txBody>
          <a:bodyPr wrap="square" lIns="91440" tIns="45720" rIns="91440" bIns="45720" anchor="t">
            <a:spAutoFit/>
          </a:bodyPr>
          <a:lstStyle/>
          <a:p>
            <a:pPr algn="ctr"/>
            <a:r>
              <a:rPr lang="en-US" sz="4000" b="1">
                <a:ln w="9525">
                  <a:solidFill>
                    <a:schemeClr val="bg1"/>
                  </a:solidFill>
                  <a:prstDash val="solid"/>
                </a:ln>
                <a:effectLst>
                  <a:outerShdw blurRad="12700" dist="38100" dir="2700000" algn="tl" rotWithShape="0">
                    <a:schemeClr val="accent1">
                      <a:lumMod val="60000"/>
                      <a:lumOff val="40000"/>
                    </a:schemeClr>
                  </a:outerShdw>
                </a:effectLst>
                <a:latin typeface="Arial Rounded MT Bold"/>
              </a:rPr>
              <a:t>Water is Life</a:t>
            </a:r>
            <a:endParaRPr lang="en-US" sz="4000">
              <a:latin typeface="Arial Rounded MT Bold"/>
            </a:endParaRPr>
          </a:p>
        </p:txBody>
      </p:sp>
      <p:sp>
        <p:nvSpPr>
          <p:cNvPr id="11" name="Rectangle 10"/>
          <p:cNvSpPr/>
          <p:nvPr/>
        </p:nvSpPr>
        <p:spPr>
          <a:xfrm>
            <a:off x="278604" y="5738057"/>
            <a:ext cx="982980" cy="843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t>1</a:t>
            </a:r>
          </a:p>
        </p:txBody>
      </p:sp>
    </p:spTree>
    <p:custDataLst>
      <p:tags r:id="rId1"/>
    </p:custDataLst>
    <p:extLst>
      <p:ext uri="{BB962C8B-B14F-4D97-AF65-F5344CB8AC3E}">
        <p14:creationId xmlns:p14="http://schemas.microsoft.com/office/powerpoint/2010/main" val="213359785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698CB8"/>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E3F012C5-2940-4F3E-BB5E-B8B2C9E829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999"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B37C977-E7E3-44AC-AEC8-2E27641909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10407" cy="6858000"/>
          </a:xfrm>
          <a:prstGeom prst="rect">
            <a:avLst/>
          </a:prstGeom>
          <a:ln>
            <a:noFill/>
          </a:ln>
          <a:effectLst>
            <a:outerShdw blurRad="88900" dist="25400" algn="l" rotWithShape="0">
              <a:prstClr val="black">
                <a:alpha val="40000"/>
              </a:prstClr>
            </a:outerShdw>
          </a:effectLst>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p>
        </p:txBody>
      </p:sp>
      <p:pic>
        <p:nvPicPr>
          <p:cNvPr id="27" name="Picture 26">
            <a:extLst>
              <a:ext uri="{FF2B5EF4-FFF2-40B4-BE49-F238E27FC236}">
                <a16:creationId xmlns:a16="http://schemas.microsoft.com/office/drawing/2014/main" id="{A70DF37D-86A3-45DB-B1C1-580462D4BB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77037" b="73004"/>
          <a:stretch/>
        </p:blipFill>
        <p:spPr>
          <a:xfrm>
            <a:off x="0" y="-2"/>
            <a:ext cx="2491484" cy="2196792"/>
          </a:xfrm>
          <a:prstGeom prst="rect">
            <a:avLst/>
          </a:prstGeom>
        </p:spPr>
      </p:pic>
      <p:sp>
        <p:nvSpPr>
          <p:cNvPr id="6" name="Oval 5">
            <a:hlinkClick r:id="" action="ppaction://noaction"/>
          </p:cNvPr>
          <p:cNvSpPr/>
          <p:nvPr/>
        </p:nvSpPr>
        <p:spPr>
          <a:xfrm>
            <a:off x="2034539" y="685800"/>
            <a:ext cx="6400800" cy="5714999"/>
          </a:xfrm>
          <a:prstGeom prst="ellipse">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2500" lnSpcReduction="20000"/>
          </a:bodyPr>
          <a:lstStyle/>
          <a:p>
            <a:r>
              <a:rPr lang="en-US" sz="2400" b="1" i="1" dirty="0"/>
              <a:t> </a:t>
            </a:r>
            <a:r>
              <a:rPr lang="en-US" sz="4000" b="1" i="1" u="sng" dirty="0"/>
              <a:t>Honour Water </a:t>
            </a:r>
            <a:r>
              <a:rPr lang="en-US" sz="4000" b="1" i="1" u="sng" dirty="0" smtClean="0"/>
              <a:t>Songs</a:t>
            </a:r>
            <a:r>
              <a:rPr lang="en-US" sz="4000" i="1" dirty="0"/>
              <a:t>:</a:t>
            </a:r>
            <a:endParaRPr lang="en-US" sz="4000" dirty="0"/>
          </a:p>
          <a:p>
            <a:endParaRPr lang="en-US" sz="4000" i="1" dirty="0"/>
          </a:p>
          <a:p>
            <a:pPr marL="285750" indent="-285750">
              <a:buFont typeface="Wingdings"/>
              <a:buChar char="v"/>
            </a:pPr>
            <a:r>
              <a:rPr lang="en-US" sz="2800" i="1" dirty="0"/>
              <a:t>listen and appreciate one </a:t>
            </a:r>
            <a:r>
              <a:rPr lang="en-US" sz="2800" i="1" dirty="0" smtClean="0"/>
              <a:t>to</a:t>
            </a:r>
            <a:r>
              <a:rPr lang="en-US" sz="2800" i="1" dirty="0"/>
              <a:t> three of the songs </a:t>
            </a:r>
            <a:r>
              <a:rPr lang="en-US" sz="2800" dirty="0">
                <a:hlinkClick r:id="rId4"/>
              </a:rPr>
              <a:t>Honour Water: Miigwech </a:t>
            </a:r>
            <a:r>
              <a:rPr lang="en-US" sz="2800" dirty="0" err="1">
                <a:hlinkClick r:id="rId4"/>
              </a:rPr>
              <a:t>Nibi</a:t>
            </a:r>
            <a:r>
              <a:rPr lang="en-US" sz="2800" dirty="0">
                <a:hlinkClick r:id="rId4"/>
              </a:rPr>
              <a:t> on Vimeo</a:t>
            </a:r>
            <a:r>
              <a:rPr lang="en-US" sz="2800" dirty="0"/>
              <a:t> </a:t>
            </a:r>
            <a:r>
              <a:rPr lang="en-US" sz="2800" u="sng" dirty="0">
                <a:hlinkClick r:id="rId5"/>
              </a:rPr>
              <a:t>http://www.honourwater.com/</a:t>
            </a:r>
            <a:endParaRPr lang="en-US" sz="2800" dirty="0"/>
          </a:p>
          <a:p>
            <a:pPr marL="285750" indent="-285750">
              <a:buFont typeface="Wingdings"/>
              <a:buChar char="v"/>
            </a:pPr>
            <a:endParaRPr lang="en-US" sz="2800" u="sng" dirty="0">
              <a:ea typeface="+mn-lt"/>
              <a:cs typeface="+mn-lt"/>
            </a:endParaRPr>
          </a:p>
          <a:p>
            <a:pPr marL="285750" indent="-285750">
              <a:buFont typeface="Wingdings"/>
              <a:buChar char="v"/>
            </a:pPr>
            <a:r>
              <a:rPr lang="en-US" sz="2800" i="1" dirty="0">
                <a:ea typeface="+mn-lt"/>
                <a:cs typeface="+mn-lt"/>
              </a:rPr>
              <a:t>what do you see, hear, feel and think as you view and listen to the videos of the songs</a:t>
            </a:r>
            <a:endParaRPr lang="en-US" sz="2800" u="sng" dirty="0"/>
          </a:p>
          <a:p>
            <a:endParaRPr lang="en-US" sz="2800" dirty="0"/>
          </a:p>
        </p:txBody>
      </p:sp>
      <p:sp>
        <p:nvSpPr>
          <p:cNvPr id="7" name="Oval 6">
            <a:hlinkClick r:id="rId6" action="ppaction://hlinksldjump"/>
            <a:extLst>
              <a:ext uri="{FF2B5EF4-FFF2-40B4-BE49-F238E27FC236}">
                <a16:creationId xmlns:a16="http://schemas.microsoft.com/office/drawing/2014/main" id="{E968090A-7F49-466E-8D34-64CB8CD58D68}"/>
              </a:ext>
            </a:extLst>
          </p:cNvPr>
          <p:cNvSpPr/>
          <p:nvPr/>
        </p:nvSpPr>
        <p:spPr>
          <a:xfrm>
            <a:off x="7985578" y="55450"/>
            <a:ext cx="1059543" cy="97245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hlinkClick r:id="rId6" action="ppaction://hlinksldjump"/>
              </a:rPr>
              <a:t>Choice Board</a:t>
            </a:r>
            <a:endParaRPr lang="en-US" sz="1600"/>
          </a:p>
        </p:txBody>
      </p:sp>
      <p:sp>
        <p:nvSpPr>
          <p:cNvPr id="4" name="Teardrop 3">
            <a:extLst>
              <a:ext uri="{FF2B5EF4-FFF2-40B4-BE49-F238E27FC236}">
                <a16:creationId xmlns:a16="http://schemas.microsoft.com/office/drawing/2014/main" id="{8343F0D2-855D-44EE-8CC2-E9BA38A15ECA}"/>
              </a:ext>
            </a:extLst>
          </p:cNvPr>
          <p:cNvSpPr/>
          <p:nvPr/>
        </p:nvSpPr>
        <p:spPr>
          <a:xfrm rot="18840000">
            <a:off x="7883611" y="5702643"/>
            <a:ext cx="914400" cy="91440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t>BLM 3</a:t>
            </a:r>
          </a:p>
        </p:txBody>
      </p:sp>
      <p:sp>
        <p:nvSpPr>
          <p:cNvPr id="3" name="Rectangle 2"/>
          <p:cNvSpPr/>
          <p:nvPr/>
        </p:nvSpPr>
        <p:spPr>
          <a:xfrm>
            <a:off x="278604" y="5738057"/>
            <a:ext cx="982980" cy="843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t>2</a:t>
            </a:r>
          </a:p>
        </p:txBody>
      </p:sp>
    </p:spTree>
    <p:extLst>
      <p:ext uri="{BB962C8B-B14F-4D97-AF65-F5344CB8AC3E}">
        <p14:creationId xmlns:p14="http://schemas.microsoft.com/office/powerpoint/2010/main" val="3176610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82C8F5"/>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E3F012C5-2940-4F3E-BB5E-B8B2C9E829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999"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B37C977-E7E3-44AC-AEC8-2E27641909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10407" cy="6858000"/>
          </a:xfrm>
          <a:prstGeom prst="rect">
            <a:avLst/>
          </a:prstGeom>
          <a:ln>
            <a:noFill/>
          </a:ln>
          <a:effectLst>
            <a:outerShdw blurRad="88900" dist="25400" algn="l" rotWithShape="0">
              <a:prstClr val="black">
                <a:alpha val="40000"/>
              </a:prstClr>
            </a:outerShdw>
          </a:effectLst>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p>
        </p:txBody>
      </p:sp>
      <p:pic>
        <p:nvPicPr>
          <p:cNvPr id="27" name="Picture 26">
            <a:extLst>
              <a:ext uri="{FF2B5EF4-FFF2-40B4-BE49-F238E27FC236}">
                <a16:creationId xmlns:a16="http://schemas.microsoft.com/office/drawing/2014/main" id="{A70DF37D-86A3-45DB-B1C1-580462D4BB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77037" b="73004"/>
          <a:stretch/>
        </p:blipFill>
        <p:spPr>
          <a:xfrm>
            <a:off x="0" y="-2"/>
            <a:ext cx="2491484" cy="2196792"/>
          </a:xfrm>
          <a:prstGeom prst="rect">
            <a:avLst/>
          </a:prstGeom>
        </p:spPr>
      </p:pic>
      <p:sp>
        <p:nvSpPr>
          <p:cNvPr id="7" name="Oval 6">
            <a:hlinkClick r:id="rId4" action="ppaction://hlinksldjump"/>
            <a:extLst>
              <a:ext uri="{FF2B5EF4-FFF2-40B4-BE49-F238E27FC236}">
                <a16:creationId xmlns:a16="http://schemas.microsoft.com/office/drawing/2014/main" id="{E968090A-7F49-466E-8D34-64CB8CD58D68}"/>
              </a:ext>
            </a:extLst>
          </p:cNvPr>
          <p:cNvSpPr/>
          <p:nvPr/>
        </p:nvSpPr>
        <p:spPr>
          <a:xfrm>
            <a:off x="7985578" y="55450"/>
            <a:ext cx="1059543" cy="97245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hlinkClick r:id="rId4" action="ppaction://hlinksldjump"/>
              </a:rPr>
              <a:t>Choice Board</a:t>
            </a:r>
            <a:endParaRPr lang="en-US" sz="1600"/>
          </a:p>
        </p:txBody>
      </p:sp>
      <p:sp>
        <p:nvSpPr>
          <p:cNvPr id="4" name="Teardrop 3">
            <a:extLst>
              <a:ext uri="{FF2B5EF4-FFF2-40B4-BE49-F238E27FC236}">
                <a16:creationId xmlns:a16="http://schemas.microsoft.com/office/drawing/2014/main" id="{8343F0D2-855D-44EE-8CC2-E9BA38A15ECA}"/>
              </a:ext>
            </a:extLst>
          </p:cNvPr>
          <p:cNvSpPr/>
          <p:nvPr/>
        </p:nvSpPr>
        <p:spPr>
          <a:xfrm rot="18840000">
            <a:off x="7883611" y="5702643"/>
            <a:ext cx="914400" cy="91440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BLM </a:t>
            </a:r>
            <a:r>
              <a:rPr lang="en-US" dirty="0" smtClean="0"/>
              <a:t>4</a:t>
            </a:r>
            <a:endParaRPr lang="en-US" dirty="0"/>
          </a:p>
        </p:txBody>
      </p:sp>
      <p:sp>
        <p:nvSpPr>
          <p:cNvPr id="11" name="Rectangle 10"/>
          <p:cNvSpPr/>
          <p:nvPr/>
        </p:nvSpPr>
        <p:spPr>
          <a:xfrm>
            <a:off x="278604" y="5738057"/>
            <a:ext cx="982980" cy="843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t>3</a:t>
            </a:r>
          </a:p>
        </p:txBody>
      </p:sp>
      <p:sp>
        <p:nvSpPr>
          <p:cNvPr id="12" name="Oval 11">
            <a:hlinkClick r:id="" action="ppaction://noaction"/>
          </p:cNvPr>
          <p:cNvSpPr/>
          <p:nvPr/>
        </p:nvSpPr>
        <p:spPr>
          <a:xfrm>
            <a:off x="2034539" y="685800"/>
            <a:ext cx="6400800" cy="5714999"/>
          </a:xfrm>
          <a:prstGeom prst="ellipse">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55000" lnSpcReduction="20000"/>
          </a:bodyPr>
          <a:lstStyle/>
          <a:p>
            <a:r>
              <a:rPr lang="en-US" sz="2400" b="1" i="1" dirty="0"/>
              <a:t> </a:t>
            </a:r>
            <a:r>
              <a:rPr lang="en-US" sz="5400" b="1" i="1" u="sng" dirty="0"/>
              <a:t>First Nations </a:t>
            </a:r>
            <a:r>
              <a:rPr lang="en-US" sz="5400" b="1" i="1" u="sng" dirty="0" smtClean="0"/>
              <a:t>Perspectives</a:t>
            </a:r>
            <a:br>
              <a:rPr lang="en-US" sz="5400" b="1" i="1" u="sng" dirty="0" smtClean="0"/>
            </a:br>
            <a:r>
              <a:rPr lang="en-US" sz="5400" b="1" i="1" u="sng" dirty="0" smtClean="0"/>
              <a:t>on </a:t>
            </a:r>
            <a:r>
              <a:rPr lang="en-US" sz="5400" b="1" i="1" u="sng" dirty="0"/>
              <a:t>Water</a:t>
            </a:r>
            <a:r>
              <a:rPr lang="en-US" sz="5400" i="1" dirty="0"/>
              <a:t>:</a:t>
            </a:r>
            <a:endParaRPr lang="en-US" sz="5400" dirty="0"/>
          </a:p>
          <a:p>
            <a:endParaRPr lang="en-US" sz="5400" i="1" dirty="0"/>
          </a:p>
          <a:p>
            <a:pPr marL="285750" indent="-285750">
              <a:buFont typeface="Wingdings"/>
              <a:buChar char="v"/>
            </a:pPr>
            <a:r>
              <a:rPr lang="en-US" sz="4000" dirty="0"/>
              <a:t>Read and discuss the First Nations Perspectives on </a:t>
            </a:r>
            <a:r>
              <a:rPr lang="en-US" sz="4000" dirty="0" smtClean="0"/>
              <a:t>the Water </a:t>
            </a:r>
            <a:r>
              <a:rPr lang="en-US" sz="4000" dirty="0"/>
              <a:t>information sheet </a:t>
            </a:r>
            <a:r>
              <a:rPr lang="en-US" sz="4000" dirty="0">
                <a:ea typeface="+mn-lt"/>
                <a:cs typeface="+mn-lt"/>
                <a:hlinkClick r:id="rId5"/>
              </a:rPr>
              <a:t>First+Nations'+Perspective+on+Drinking+Water.pdf (squarespace.com)</a:t>
            </a:r>
            <a:r>
              <a:rPr lang="en-US" sz="4000" dirty="0"/>
              <a:t>.</a:t>
            </a:r>
          </a:p>
          <a:p>
            <a:pPr marL="285750" indent="-285750">
              <a:buFont typeface="Wingdings"/>
              <a:buChar char="v"/>
            </a:pPr>
            <a:endParaRPr lang="en-US" sz="4000" dirty="0"/>
          </a:p>
          <a:p>
            <a:pPr marL="285750" indent="-285750">
              <a:buFont typeface="Wingdings"/>
              <a:buChar char="v"/>
            </a:pPr>
            <a:r>
              <a:rPr lang="en-US" sz="4000" dirty="0"/>
              <a:t>Create a concrete or shape poem about water from a First Nation perspective.</a:t>
            </a:r>
          </a:p>
        </p:txBody>
      </p:sp>
    </p:spTree>
    <p:extLst>
      <p:ext uri="{BB962C8B-B14F-4D97-AF65-F5344CB8AC3E}">
        <p14:creationId xmlns:p14="http://schemas.microsoft.com/office/powerpoint/2010/main" val="4172992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07EC6"/>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E3F012C5-2940-4F3E-BB5E-B8B2C9E829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999"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B37C977-E7E3-44AC-AEC8-2E27641909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10407" cy="6858000"/>
          </a:xfrm>
          <a:prstGeom prst="rect">
            <a:avLst/>
          </a:prstGeom>
          <a:ln>
            <a:noFill/>
          </a:ln>
          <a:effectLst>
            <a:outerShdw blurRad="88900" dist="25400" algn="l" rotWithShape="0">
              <a:prstClr val="black">
                <a:alpha val="40000"/>
              </a:prstClr>
            </a:outerShdw>
          </a:effectLst>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p>
        </p:txBody>
      </p:sp>
      <p:pic>
        <p:nvPicPr>
          <p:cNvPr id="27" name="Picture 26">
            <a:extLst>
              <a:ext uri="{FF2B5EF4-FFF2-40B4-BE49-F238E27FC236}">
                <a16:creationId xmlns:a16="http://schemas.microsoft.com/office/drawing/2014/main" id="{A70DF37D-86A3-45DB-B1C1-580462D4BB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77037" b="73004"/>
          <a:stretch/>
        </p:blipFill>
        <p:spPr>
          <a:xfrm>
            <a:off x="0" y="-2"/>
            <a:ext cx="2491484" cy="2196792"/>
          </a:xfrm>
          <a:prstGeom prst="rect">
            <a:avLst/>
          </a:prstGeom>
        </p:spPr>
      </p:pic>
      <p:sp>
        <p:nvSpPr>
          <p:cNvPr id="7" name="Oval 6">
            <a:hlinkClick r:id="rId4" action="ppaction://hlinksldjump"/>
            <a:extLst>
              <a:ext uri="{FF2B5EF4-FFF2-40B4-BE49-F238E27FC236}">
                <a16:creationId xmlns:a16="http://schemas.microsoft.com/office/drawing/2014/main" id="{E968090A-7F49-466E-8D34-64CB8CD58D68}"/>
              </a:ext>
            </a:extLst>
          </p:cNvPr>
          <p:cNvSpPr/>
          <p:nvPr/>
        </p:nvSpPr>
        <p:spPr>
          <a:xfrm>
            <a:off x="7985578" y="55450"/>
            <a:ext cx="1059543" cy="97245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hlinkClick r:id="rId4" action="ppaction://hlinksldjump"/>
              </a:rPr>
              <a:t>Choice Board</a:t>
            </a:r>
            <a:endParaRPr lang="en-US" sz="1600"/>
          </a:p>
        </p:txBody>
      </p:sp>
      <p:sp>
        <p:nvSpPr>
          <p:cNvPr id="4" name="Teardrop 3">
            <a:extLst>
              <a:ext uri="{FF2B5EF4-FFF2-40B4-BE49-F238E27FC236}">
                <a16:creationId xmlns:a16="http://schemas.microsoft.com/office/drawing/2014/main" id="{8343F0D2-855D-44EE-8CC2-E9BA38A15ECA}"/>
              </a:ext>
            </a:extLst>
          </p:cNvPr>
          <p:cNvSpPr/>
          <p:nvPr/>
        </p:nvSpPr>
        <p:spPr>
          <a:xfrm rot="18840000">
            <a:off x="7883611" y="5702643"/>
            <a:ext cx="914400" cy="91440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BLM </a:t>
            </a:r>
            <a:r>
              <a:rPr lang="en-US" dirty="0" smtClean="0"/>
              <a:t>5</a:t>
            </a:r>
            <a:endParaRPr lang="en-US" dirty="0"/>
          </a:p>
        </p:txBody>
      </p:sp>
      <p:sp>
        <p:nvSpPr>
          <p:cNvPr id="9" name="Oval 8">
            <a:hlinkClick r:id="" action="ppaction://noaction"/>
          </p:cNvPr>
          <p:cNvSpPr/>
          <p:nvPr/>
        </p:nvSpPr>
        <p:spPr>
          <a:xfrm>
            <a:off x="2034539" y="685800"/>
            <a:ext cx="6400800" cy="5714999"/>
          </a:xfrm>
          <a:prstGeom prst="ellipse">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25000" lnSpcReduction="20000"/>
          </a:bodyPr>
          <a:lstStyle/>
          <a:p>
            <a:r>
              <a:rPr lang="en-US" sz="3600" b="1" i="1" dirty="0"/>
              <a:t> </a:t>
            </a:r>
            <a:r>
              <a:rPr lang="en-US" sz="11200" b="1" i="1" u="sng" dirty="0"/>
              <a:t>Indigenous Words for Water</a:t>
            </a:r>
            <a:r>
              <a:rPr lang="en-US" sz="11200" i="1" dirty="0"/>
              <a:t>:</a:t>
            </a:r>
            <a:endParaRPr lang="en-US" sz="11200" dirty="0"/>
          </a:p>
          <a:p>
            <a:endParaRPr lang="en-US" sz="5400" b="1" i="1" dirty="0"/>
          </a:p>
          <a:p>
            <a:r>
              <a:rPr lang="en-US" sz="5400" u="sng" dirty="0" smtClean="0"/>
              <a:t>Did you know? </a:t>
            </a:r>
            <a:r>
              <a:rPr lang="en-US" sz="5400" dirty="0" smtClean="0"/>
              <a:t>The </a:t>
            </a:r>
            <a:r>
              <a:rPr lang="en-US" sz="5400" dirty="0" err="1" smtClean="0"/>
              <a:t>Anishinaabemowin</a:t>
            </a:r>
            <a:r>
              <a:rPr lang="en-US" sz="5400" dirty="0" smtClean="0"/>
              <a:t> word for water is </a:t>
            </a:r>
            <a:r>
              <a:rPr lang="en-US" sz="5400" dirty="0" err="1" smtClean="0"/>
              <a:t>nibi</a:t>
            </a:r>
            <a:r>
              <a:rPr lang="en-US" sz="5400" dirty="0" smtClean="0"/>
              <a:t>.</a:t>
            </a:r>
            <a:endParaRPr lang="en-US" sz="5400" dirty="0"/>
          </a:p>
          <a:p>
            <a:pPr marL="285750" indent="-285750">
              <a:buFont typeface="Wingdings"/>
              <a:buChar char="v"/>
            </a:pPr>
            <a:endParaRPr lang="en-US" sz="5400" dirty="0"/>
          </a:p>
          <a:p>
            <a:r>
              <a:rPr lang="en-US" sz="5400" u="sng" dirty="0" smtClean="0"/>
              <a:t>Did </a:t>
            </a:r>
            <a:r>
              <a:rPr lang="en-US" sz="5400" u="sng" dirty="0"/>
              <a:t>you know?</a:t>
            </a:r>
            <a:r>
              <a:rPr lang="en-US" sz="5400" dirty="0"/>
              <a:t> </a:t>
            </a:r>
            <a:r>
              <a:rPr lang="en-US" sz="5400" dirty="0" err="1"/>
              <a:t>Minnedosa</a:t>
            </a:r>
            <a:r>
              <a:rPr lang="en-US" sz="5400" dirty="0"/>
              <a:t> stems from the Dakota word for water "</a:t>
            </a:r>
            <a:r>
              <a:rPr lang="en-US" sz="5400" dirty="0" err="1" smtClean="0"/>
              <a:t>mni</a:t>
            </a:r>
            <a:r>
              <a:rPr lang="en-US" sz="5400" dirty="0" smtClean="0"/>
              <a:t>."</a:t>
            </a:r>
            <a:endParaRPr lang="en-US" sz="5400" dirty="0"/>
          </a:p>
          <a:p>
            <a:endParaRPr lang="en-US" sz="5400" dirty="0"/>
          </a:p>
          <a:p>
            <a:r>
              <a:rPr lang="en-US" sz="5400" u="sng" dirty="0">
                <a:ea typeface="+mn-lt"/>
                <a:cs typeface="+mn-lt"/>
              </a:rPr>
              <a:t>Did you know? </a:t>
            </a:r>
            <a:r>
              <a:rPr lang="en-US" sz="5400" dirty="0">
                <a:ea typeface="+mn-lt"/>
                <a:cs typeface="+mn-lt"/>
              </a:rPr>
              <a:t>Winnipeg stems from a Cree word that describes murky water</a:t>
            </a:r>
            <a:r>
              <a:rPr lang="en-US" sz="5400" dirty="0" smtClean="0">
                <a:ea typeface="+mn-lt"/>
                <a:cs typeface="+mn-lt"/>
              </a:rPr>
              <a:t>.</a:t>
            </a:r>
          </a:p>
          <a:p>
            <a:endParaRPr lang="en-US" sz="5400" dirty="0">
              <a:ea typeface="+mn-lt"/>
              <a:cs typeface="+mn-lt"/>
            </a:endParaRPr>
          </a:p>
          <a:p>
            <a:r>
              <a:rPr lang="en-US" sz="5400" b="1" dirty="0" smtClean="0">
                <a:ea typeface="+mn-lt"/>
                <a:cs typeface="+mn-lt"/>
              </a:rPr>
              <a:t>Check out the links below</a:t>
            </a:r>
            <a:r>
              <a:rPr lang="en-US" sz="5400" b="1" dirty="0">
                <a:ea typeface="+mn-lt"/>
                <a:cs typeface="+mn-lt"/>
              </a:rPr>
              <a:t>.</a:t>
            </a:r>
            <a:r>
              <a:rPr lang="en-US" sz="5400" dirty="0">
                <a:ea typeface="+mn-lt"/>
                <a:cs typeface="+mn-lt"/>
              </a:rPr>
              <a:t> </a:t>
            </a:r>
            <a:r>
              <a:rPr lang="en-US" sz="5400" dirty="0" smtClean="0">
                <a:ea typeface="+mn-lt"/>
                <a:cs typeface="+mn-lt"/>
              </a:rPr>
              <a:t>Then, explain </a:t>
            </a:r>
            <a:r>
              <a:rPr lang="en-US" sz="5400" dirty="0">
                <a:ea typeface="+mn-lt"/>
                <a:cs typeface="+mn-lt"/>
              </a:rPr>
              <a:t>and illustrate </a:t>
            </a:r>
            <a:r>
              <a:rPr lang="en-US" sz="5400" dirty="0" smtClean="0">
                <a:ea typeface="+mn-lt"/>
                <a:cs typeface="+mn-lt"/>
              </a:rPr>
              <a:t/>
            </a:r>
            <a:br>
              <a:rPr lang="en-US" sz="5400" dirty="0" smtClean="0">
                <a:ea typeface="+mn-lt"/>
                <a:cs typeface="+mn-lt"/>
              </a:rPr>
            </a:br>
            <a:r>
              <a:rPr lang="en-US" sz="5400" dirty="0" smtClean="0">
                <a:ea typeface="+mn-lt"/>
                <a:cs typeface="+mn-lt"/>
              </a:rPr>
              <a:t>3 </a:t>
            </a:r>
            <a:r>
              <a:rPr lang="en-US" sz="5400" dirty="0">
                <a:ea typeface="+mn-lt"/>
                <a:cs typeface="+mn-lt"/>
              </a:rPr>
              <a:t>different Indigenous words for water.</a:t>
            </a:r>
          </a:p>
          <a:p>
            <a:endParaRPr lang="en-US" sz="5400" dirty="0">
              <a:ea typeface="+mn-lt"/>
              <a:cs typeface="+mn-lt"/>
            </a:endParaRPr>
          </a:p>
          <a:p>
            <a:r>
              <a:rPr lang="en-US" sz="5400" dirty="0">
                <a:ea typeface="+mn-lt"/>
                <a:cs typeface="+mn-lt"/>
                <a:hlinkClick r:id="rId5"/>
              </a:rPr>
              <a:t>Water is Language — Water Teachings</a:t>
            </a:r>
            <a:endParaRPr lang="en-US" sz="5400" dirty="0"/>
          </a:p>
          <a:p>
            <a:endParaRPr lang="en-US" sz="5400" dirty="0" smtClean="0">
              <a:ea typeface="+mn-lt"/>
              <a:cs typeface="+mn-lt"/>
            </a:endParaRPr>
          </a:p>
          <a:p>
            <a:r>
              <a:rPr lang="en-US" sz="5400" dirty="0" smtClean="0">
                <a:ea typeface="+mn-lt"/>
                <a:cs typeface="+mn-lt"/>
                <a:hlinkClick r:id="rId6"/>
              </a:rPr>
              <a:t>World </a:t>
            </a:r>
            <a:r>
              <a:rPr lang="en-US" sz="5400" dirty="0">
                <a:ea typeface="+mn-lt"/>
                <a:cs typeface="+mn-lt"/>
                <a:hlinkClick r:id="rId6"/>
              </a:rPr>
              <a:t>Water Day: 12 Native Words for Water (indiancountrytoday.com)</a:t>
            </a:r>
            <a:endParaRPr lang="en-US" sz="5400" dirty="0"/>
          </a:p>
          <a:p>
            <a:endParaRPr lang="en-US" sz="5400" dirty="0"/>
          </a:p>
          <a:p>
            <a:r>
              <a:rPr lang="en-US" sz="5400" dirty="0">
                <a:ea typeface="+mn-lt"/>
                <a:cs typeface="+mn-lt"/>
                <a:hlinkClick r:id="rId7"/>
              </a:rPr>
              <a:t>ELDERS PROTOCOL on Place Names (draft)(umanitoba.ca)</a:t>
            </a:r>
            <a:endParaRPr lang="en-US" sz="5400" dirty="0"/>
          </a:p>
        </p:txBody>
      </p:sp>
      <p:sp>
        <p:nvSpPr>
          <p:cNvPr id="10" name="Rectangle 9"/>
          <p:cNvSpPr/>
          <p:nvPr/>
        </p:nvSpPr>
        <p:spPr>
          <a:xfrm>
            <a:off x="278604" y="5738057"/>
            <a:ext cx="982980" cy="843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t>4</a:t>
            </a:r>
          </a:p>
        </p:txBody>
      </p:sp>
    </p:spTree>
    <p:extLst>
      <p:ext uri="{BB962C8B-B14F-4D97-AF65-F5344CB8AC3E}">
        <p14:creationId xmlns:p14="http://schemas.microsoft.com/office/powerpoint/2010/main" val="38230380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3DFCE"/>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E3F012C5-2940-4F3E-BB5E-B8B2C9E829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999"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B37C977-E7E3-44AC-AEC8-2E27641909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10407" cy="6858000"/>
          </a:xfrm>
          <a:prstGeom prst="rect">
            <a:avLst/>
          </a:prstGeom>
          <a:ln>
            <a:noFill/>
          </a:ln>
          <a:effectLst>
            <a:outerShdw blurRad="88900" dist="25400" algn="l" rotWithShape="0">
              <a:prstClr val="black">
                <a:alpha val="40000"/>
              </a:prstClr>
            </a:outerShdw>
          </a:effectLst>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A70DF37D-86A3-45DB-B1C1-580462D4BB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77037" b="73004"/>
          <a:stretch/>
        </p:blipFill>
        <p:spPr>
          <a:xfrm>
            <a:off x="0" y="-2"/>
            <a:ext cx="2491484" cy="2196792"/>
          </a:xfrm>
          <a:prstGeom prst="rect">
            <a:avLst/>
          </a:prstGeom>
        </p:spPr>
      </p:pic>
      <p:sp>
        <p:nvSpPr>
          <p:cNvPr id="7" name="Oval 6">
            <a:hlinkClick r:id="rId4" action="ppaction://hlinksldjump"/>
            <a:extLst>
              <a:ext uri="{FF2B5EF4-FFF2-40B4-BE49-F238E27FC236}">
                <a16:creationId xmlns:a16="http://schemas.microsoft.com/office/drawing/2014/main" id="{0B713BBC-E219-4197-9DD0-580FFEF0E248}"/>
              </a:ext>
            </a:extLst>
          </p:cNvPr>
          <p:cNvSpPr/>
          <p:nvPr/>
        </p:nvSpPr>
        <p:spPr>
          <a:xfrm>
            <a:off x="7985578" y="55450"/>
            <a:ext cx="1059543" cy="97245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hlinkClick r:id="rId4" action="ppaction://hlinksldjump"/>
              </a:rPr>
              <a:t>Choice Board</a:t>
            </a:r>
            <a:endParaRPr lang="en-US" sz="1600"/>
          </a:p>
        </p:txBody>
      </p:sp>
      <p:sp>
        <p:nvSpPr>
          <p:cNvPr id="3" name="Teardrop 2">
            <a:extLst>
              <a:ext uri="{FF2B5EF4-FFF2-40B4-BE49-F238E27FC236}">
                <a16:creationId xmlns:a16="http://schemas.microsoft.com/office/drawing/2014/main" id="{4535FAB7-7CBA-48BB-997C-9A89E8B9BC99}"/>
              </a:ext>
            </a:extLst>
          </p:cNvPr>
          <p:cNvSpPr/>
          <p:nvPr/>
        </p:nvSpPr>
        <p:spPr>
          <a:xfrm rot="18840000">
            <a:off x="7883611" y="5702643"/>
            <a:ext cx="914400" cy="91440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t>BLM </a:t>
            </a:r>
            <a:r>
              <a:rPr lang="en-US" dirty="0" smtClean="0"/>
              <a:t>6</a:t>
            </a:r>
            <a:endParaRPr lang="en-US" dirty="0"/>
          </a:p>
        </p:txBody>
      </p:sp>
      <p:sp>
        <p:nvSpPr>
          <p:cNvPr id="9" name="Oval 8">
            <a:hlinkClick r:id="" action="ppaction://noaction"/>
          </p:cNvPr>
          <p:cNvSpPr/>
          <p:nvPr/>
        </p:nvSpPr>
        <p:spPr>
          <a:xfrm>
            <a:off x="2034539" y="685800"/>
            <a:ext cx="6400800" cy="5714999"/>
          </a:xfrm>
          <a:prstGeom prst="ellipse">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25000" lnSpcReduction="20000"/>
          </a:bodyPr>
          <a:lstStyle/>
          <a:p>
            <a:pPr algn="ctr"/>
            <a:r>
              <a:rPr lang="en-US" sz="12000" b="1" dirty="0"/>
              <a:t> </a:t>
            </a:r>
            <a:r>
              <a:rPr lang="en-CA" sz="9600" b="1" i="1" u="sng" dirty="0">
                <a:ea typeface="Segoe UI"/>
                <a:cs typeface="Segoe UI"/>
              </a:rPr>
              <a:t>View one or more of the following </a:t>
            </a:r>
            <a:r>
              <a:rPr lang="en-CA" sz="9600" b="1" i="1" u="sng" dirty="0" smtClean="0">
                <a:ea typeface="Segoe UI"/>
                <a:cs typeface="Segoe UI"/>
              </a:rPr>
              <a:t/>
            </a:r>
            <a:br>
              <a:rPr lang="en-CA" sz="9600" b="1" i="1" u="sng" dirty="0" smtClean="0">
                <a:ea typeface="Segoe UI"/>
                <a:cs typeface="Segoe UI"/>
              </a:rPr>
            </a:br>
            <a:r>
              <a:rPr lang="en-CA" sz="9600" b="1" i="1" u="sng" dirty="0" smtClean="0">
                <a:ea typeface="Segoe UI"/>
                <a:cs typeface="Segoe UI"/>
              </a:rPr>
              <a:t>video </a:t>
            </a:r>
            <a:r>
              <a:rPr lang="en-CA" sz="9600" b="1" i="1" u="sng" dirty="0">
                <a:ea typeface="Segoe UI"/>
                <a:cs typeface="Segoe UI"/>
              </a:rPr>
              <a:t>segments</a:t>
            </a:r>
            <a:r>
              <a:rPr lang="en-CA" sz="9600" b="1" i="1" dirty="0">
                <a:ea typeface="Segoe UI"/>
                <a:cs typeface="Segoe UI"/>
              </a:rPr>
              <a:t>:</a:t>
            </a:r>
            <a:endParaRPr lang="en-US" sz="9600" i="1" dirty="0"/>
          </a:p>
          <a:p>
            <a:pPr algn="ctr"/>
            <a:endParaRPr lang="en-CA" sz="7200" b="1" dirty="0">
              <a:ea typeface="Segoe UI"/>
              <a:cs typeface="Segoe UI"/>
            </a:endParaRPr>
          </a:p>
          <a:p>
            <a:pPr algn="ctr"/>
            <a:r>
              <a:rPr lang="en-US" sz="7200" b="1" dirty="0">
                <a:latin typeface="TW Cen MT"/>
                <a:ea typeface="Segoe UI"/>
                <a:cs typeface="Segoe UI"/>
              </a:rPr>
              <a:t>Native Counselling Services of Alberta -</a:t>
            </a:r>
            <a:r>
              <a:rPr lang="en-CA" sz="7200" b="1" dirty="0">
                <a:ea typeface="Segoe UI"/>
                <a:cs typeface="Segoe UI"/>
              </a:rPr>
              <a:t>Water The Sacred Relationship</a:t>
            </a:r>
            <a:r>
              <a:rPr lang="en-CA" sz="7200" dirty="0">
                <a:ea typeface="Segoe UI"/>
                <a:cs typeface="Segoe UI"/>
              </a:rPr>
              <a:t>​</a:t>
            </a:r>
            <a:r>
              <a:rPr lang="en-US" sz="7200" dirty="0">
                <a:ea typeface="Segoe UI"/>
                <a:cs typeface="Segoe UI"/>
              </a:rPr>
              <a:t>​</a:t>
            </a:r>
            <a:r>
              <a:rPr lang="en-US" sz="7200" b="1" dirty="0">
                <a:ea typeface="Segoe UI"/>
                <a:cs typeface="Segoe UI"/>
              </a:rPr>
              <a:t> </a:t>
            </a:r>
            <a:r>
              <a:rPr lang="en-US" sz="7200" dirty="0">
                <a:ea typeface="+mn-lt"/>
                <a:cs typeface="+mn-lt"/>
                <a:hlinkClick r:id="rId5">
                  <a:extLst>
                    <a:ext uri="{A12FA001-AC4F-418D-AE19-62706E023703}">
                      <ahyp:hlinkClr xmlns="" xmlns:ahyp="http://schemas.microsoft.com/office/drawing/2018/hyperlinkcolor" xmlns:lc="http://schemas.openxmlformats.org/drawingml/2006/lockedCanvas" val="tx"/>
                    </a:ext>
                  </a:extLst>
                </a:hlinkClick>
              </a:rPr>
              <a:t>Water The Sacred Relationship - YouTube</a:t>
            </a:r>
            <a:endParaRPr lang="en-US" sz="7200" dirty="0"/>
          </a:p>
          <a:p>
            <a:pPr algn="ctr"/>
            <a:endParaRPr lang="en-US" sz="7200" dirty="0">
              <a:cs typeface="Segoe UI"/>
            </a:endParaRPr>
          </a:p>
          <a:p>
            <a:pPr algn="ctr"/>
            <a:r>
              <a:rPr lang="en-US" sz="7200" b="1" dirty="0">
                <a:cs typeface="Segoe UI"/>
              </a:rPr>
              <a:t>Water Teachings</a:t>
            </a:r>
          </a:p>
          <a:p>
            <a:pPr algn="ctr"/>
            <a:r>
              <a:rPr lang="en-US" sz="7200" dirty="0">
                <a:ea typeface="+mn-lt"/>
                <a:cs typeface="+mn-lt"/>
                <a:hlinkClick r:id="rId6"/>
              </a:rPr>
              <a:t>Water Teachings</a:t>
            </a:r>
            <a:endParaRPr lang="en-US" sz="7200" dirty="0"/>
          </a:p>
          <a:p>
            <a:pPr algn="ctr"/>
            <a:endParaRPr lang="en-US" sz="7200" dirty="0">
              <a:cs typeface="Segoe UI"/>
            </a:endParaRPr>
          </a:p>
          <a:p>
            <a:pPr algn="ctr"/>
            <a:r>
              <a:rPr lang="en-US" sz="7200" b="1" dirty="0">
                <a:cs typeface="Segoe UI"/>
              </a:rPr>
              <a:t>Decolonizing Water</a:t>
            </a:r>
          </a:p>
          <a:p>
            <a:pPr algn="ctr"/>
            <a:r>
              <a:rPr lang="en-US" sz="7200" dirty="0">
                <a:ea typeface="+mn-lt"/>
                <a:cs typeface="+mn-lt"/>
                <a:hlinkClick r:id="rId7"/>
              </a:rPr>
              <a:t>Videos – Decolonizing </a:t>
            </a:r>
            <a:r>
              <a:rPr lang="en-US" sz="7200" dirty="0" smtClean="0">
                <a:ea typeface="+mn-lt"/>
                <a:cs typeface="+mn-lt"/>
                <a:hlinkClick r:id="rId7"/>
              </a:rPr>
              <a:t>Water</a:t>
            </a:r>
            <a:endParaRPr lang="en-US" sz="7200" dirty="0" smtClean="0">
              <a:ea typeface="+mn-lt"/>
              <a:cs typeface="+mn-lt"/>
            </a:endParaRPr>
          </a:p>
          <a:p>
            <a:pPr algn="ctr"/>
            <a:endParaRPr lang="en-US" sz="7200" dirty="0">
              <a:ea typeface="+mn-lt"/>
              <a:cs typeface="+mn-lt"/>
            </a:endParaRPr>
          </a:p>
          <a:p>
            <a:pPr algn="ctr"/>
            <a:r>
              <a:rPr lang="en-US" sz="7200" dirty="0">
                <a:ea typeface="+mn-lt"/>
                <a:cs typeface="+mn-lt"/>
              </a:rPr>
              <a:t>Think about the main idea, what you are learning</a:t>
            </a:r>
            <a:r>
              <a:rPr lang="en-US" sz="7200" dirty="0" smtClean="0">
                <a:ea typeface="+mn-lt"/>
                <a:cs typeface="+mn-lt"/>
              </a:rPr>
              <a:t>, what</a:t>
            </a:r>
            <a:r>
              <a:rPr lang="en-US" sz="7200" dirty="0">
                <a:ea typeface="+mn-lt"/>
                <a:cs typeface="+mn-lt"/>
              </a:rPr>
              <a:t> Indigenous </a:t>
            </a:r>
            <a:r>
              <a:rPr lang="en-US" sz="7200" dirty="0" smtClean="0">
                <a:ea typeface="+mn-lt"/>
                <a:cs typeface="+mn-lt"/>
              </a:rPr>
              <a:t>teachings were presented, </a:t>
            </a:r>
            <a:r>
              <a:rPr lang="en-US" sz="7200" dirty="0">
                <a:ea typeface="+mn-lt"/>
                <a:cs typeface="+mn-lt"/>
              </a:rPr>
              <a:t>and </a:t>
            </a:r>
            <a:r>
              <a:rPr lang="en-US" sz="7200" dirty="0" smtClean="0">
                <a:ea typeface="+mn-lt"/>
                <a:cs typeface="+mn-lt"/>
              </a:rPr>
              <a:t>what questions you </a:t>
            </a:r>
            <a:r>
              <a:rPr lang="en-US" sz="7200" dirty="0">
                <a:ea typeface="+mn-lt"/>
                <a:cs typeface="+mn-lt"/>
              </a:rPr>
              <a:t>have after viewing</a:t>
            </a:r>
            <a:r>
              <a:rPr lang="en-US" sz="7200" dirty="0" smtClean="0">
                <a:ea typeface="+mn-lt"/>
                <a:cs typeface="+mn-lt"/>
              </a:rPr>
              <a:t>.</a:t>
            </a:r>
            <a:endParaRPr lang="en-CA" sz="7200" dirty="0"/>
          </a:p>
        </p:txBody>
      </p:sp>
      <p:sp>
        <p:nvSpPr>
          <p:cNvPr id="10" name="Rectangle 9"/>
          <p:cNvSpPr/>
          <p:nvPr/>
        </p:nvSpPr>
        <p:spPr>
          <a:xfrm>
            <a:off x="278604" y="5738057"/>
            <a:ext cx="982980" cy="843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t>5</a:t>
            </a:r>
          </a:p>
        </p:txBody>
      </p:sp>
    </p:spTree>
    <p:extLst>
      <p:ext uri="{BB962C8B-B14F-4D97-AF65-F5344CB8AC3E}">
        <p14:creationId xmlns:p14="http://schemas.microsoft.com/office/powerpoint/2010/main" val="248543247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3.6|7"/>
</p:tagLst>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163</TotalTime>
  <Words>1413</Words>
  <Application>Microsoft Office PowerPoint</Application>
  <PresentationFormat>On-screen Show (4:3)</PresentationFormat>
  <Paragraphs>194</Paragraphs>
  <Slides>17</Slides>
  <Notes>16</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17</vt:i4>
      </vt:variant>
    </vt:vector>
  </HeadingPairs>
  <TitlesOfParts>
    <vt:vector size="28" baseType="lpstr">
      <vt:lpstr>Arial</vt:lpstr>
      <vt:lpstr>Arial Rounded MT Bold</vt:lpstr>
      <vt:lpstr>Calibri</vt:lpstr>
      <vt:lpstr>Calibri Light</vt:lpstr>
      <vt:lpstr>Segoe UI</vt:lpstr>
      <vt:lpstr>Tw Cen MT</vt:lpstr>
      <vt:lpstr>Tw Cen MT</vt:lpstr>
      <vt:lpstr>Wingdings</vt:lpstr>
      <vt:lpstr>Wingdings,Sans-Serif</vt:lpstr>
      <vt:lpstr>Droplet</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Final Project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Berezka</dc:creator>
  <cp:lastModifiedBy>Potter, Allison (MET)</cp:lastModifiedBy>
  <cp:revision>32</cp:revision>
  <dcterms:created xsi:type="dcterms:W3CDTF">2021-01-15T22:39:40Z</dcterms:created>
  <dcterms:modified xsi:type="dcterms:W3CDTF">2021-01-27T23:09:14Z</dcterms:modified>
</cp:coreProperties>
</file>