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2.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3.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74" r:id="rId3"/>
    <p:sldId id="275" r:id="rId4"/>
    <p:sldId id="258" r:id="rId5"/>
    <p:sldId id="270" r:id="rId6"/>
    <p:sldId id="272" r:id="rId7"/>
    <p:sldId id="271" r:id="rId8"/>
    <p:sldId id="277" r:id="rId9"/>
    <p:sldId id="262" r:id="rId10"/>
    <p:sldId id="268" r:id="rId11"/>
    <p:sldId id="263" r:id="rId12"/>
    <p:sldId id="267" r:id="rId13"/>
    <p:sldId id="266" r:id="rId14"/>
    <p:sldId id="269" r:id="rId15"/>
    <p:sldId id="265" r:id="rId16"/>
    <p:sldId id="264" r:id="rId17"/>
    <p:sldId id="27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E9B"/>
    <a:srgbClr val="FFCC66"/>
    <a:srgbClr val="97FFFF"/>
    <a:srgbClr val="FF7979"/>
    <a:srgbClr val="A5FF89"/>
    <a:srgbClr val="FFB953"/>
    <a:srgbClr val="B9EDFF"/>
    <a:srgbClr val="00B0F0"/>
    <a:srgbClr val="CFAFE7"/>
    <a:srgbClr val="15FF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53" d="100"/>
          <a:sy n="53" d="100"/>
        </p:scale>
        <p:origin x="588"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C32277-0F91-4FA7-A241-B62525A1420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573744BC-8850-4CB2-BD8E-56702516237F}">
      <dgm:prSet phldrT="[Text]"/>
      <dgm:spPr/>
      <dgm:t>
        <a:bodyPr/>
        <a:lstStyle/>
        <a:p>
          <a:r>
            <a:rPr lang="en-US" dirty="0" smtClean="0"/>
            <a:t>S</a:t>
          </a:r>
          <a:endParaRPr lang="en-US" dirty="0"/>
        </a:p>
      </dgm:t>
    </dgm:pt>
    <dgm:pt modelId="{0E748539-D419-4DC1-BFE7-D5FA92BAC4F3}" type="parTrans" cxnId="{7ECFD3F9-53AF-4E30-9E2B-00BC68A907F6}">
      <dgm:prSet/>
      <dgm:spPr/>
      <dgm:t>
        <a:bodyPr/>
        <a:lstStyle/>
        <a:p>
          <a:endParaRPr lang="en-US"/>
        </a:p>
      </dgm:t>
    </dgm:pt>
    <dgm:pt modelId="{8D71577B-B89B-45E2-B117-199E8171D440}" type="sibTrans" cxnId="{7ECFD3F9-53AF-4E30-9E2B-00BC68A907F6}">
      <dgm:prSet/>
      <dgm:spPr/>
      <dgm:t>
        <a:bodyPr/>
        <a:lstStyle/>
        <a:p>
          <a:endParaRPr lang="en-US"/>
        </a:p>
      </dgm:t>
    </dgm:pt>
    <dgm:pt modelId="{EB26B3F4-2DE2-4F8D-8E9B-DCB23434E64F}">
      <dgm:prSet phldrT="[Text]"/>
      <dgm:spPr/>
      <dgm:t>
        <a:bodyPr/>
        <a:lstStyle/>
        <a:p>
          <a:r>
            <a:rPr lang="en-US" dirty="0" smtClean="0"/>
            <a:t>Ce que je </a:t>
          </a:r>
          <a:r>
            <a:rPr lang="en-US" b="1" dirty="0" smtClean="0"/>
            <a:t>sais</a:t>
          </a:r>
          <a:endParaRPr lang="en-US" b="1" dirty="0"/>
        </a:p>
      </dgm:t>
    </dgm:pt>
    <dgm:pt modelId="{B3281A57-6D14-4183-A9B3-C8890C631C81}" type="parTrans" cxnId="{1EA79945-2BDC-4212-9D76-F72136ACF2E2}">
      <dgm:prSet/>
      <dgm:spPr/>
      <dgm:t>
        <a:bodyPr/>
        <a:lstStyle/>
        <a:p>
          <a:endParaRPr lang="en-US"/>
        </a:p>
      </dgm:t>
    </dgm:pt>
    <dgm:pt modelId="{ADC4C03B-A264-4E78-9B05-6A87BAD6AD1F}" type="sibTrans" cxnId="{1EA79945-2BDC-4212-9D76-F72136ACF2E2}">
      <dgm:prSet/>
      <dgm:spPr/>
      <dgm:t>
        <a:bodyPr/>
        <a:lstStyle/>
        <a:p>
          <a:endParaRPr lang="en-US"/>
        </a:p>
      </dgm:t>
    </dgm:pt>
    <dgm:pt modelId="{5691FB16-DA50-4776-B121-0EBDBB187CA9}">
      <dgm:prSet phldrT="[Text]"/>
      <dgm:spPr/>
      <dgm:t>
        <a:bodyPr/>
        <a:lstStyle/>
        <a:p>
          <a:r>
            <a:rPr lang="en-US" dirty="0" smtClean="0"/>
            <a:t> </a:t>
          </a:r>
          <a:endParaRPr lang="en-US" dirty="0"/>
        </a:p>
      </dgm:t>
    </dgm:pt>
    <dgm:pt modelId="{D6F68AE2-604C-41BA-A233-D27F0F42997A}" type="parTrans" cxnId="{096EE5BC-263A-411B-9249-1835DF45EB40}">
      <dgm:prSet/>
      <dgm:spPr/>
      <dgm:t>
        <a:bodyPr/>
        <a:lstStyle/>
        <a:p>
          <a:endParaRPr lang="en-US"/>
        </a:p>
      </dgm:t>
    </dgm:pt>
    <dgm:pt modelId="{AC7DDEE0-9FD1-4C48-8EA7-4F7C4AB443DB}" type="sibTrans" cxnId="{096EE5BC-263A-411B-9249-1835DF45EB40}">
      <dgm:prSet/>
      <dgm:spPr/>
      <dgm:t>
        <a:bodyPr/>
        <a:lstStyle/>
        <a:p>
          <a:endParaRPr lang="en-US"/>
        </a:p>
      </dgm:t>
    </dgm:pt>
    <dgm:pt modelId="{328DE80F-45BA-41A4-998A-07CB4CC2EA84}">
      <dgm:prSet phldrT="[Text]"/>
      <dgm:spPr/>
      <dgm:t>
        <a:bodyPr/>
        <a:lstStyle/>
        <a:p>
          <a:r>
            <a:rPr lang="en-US" dirty="0" smtClean="0"/>
            <a:t>V</a:t>
          </a:r>
          <a:endParaRPr lang="en-US" dirty="0"/>
        </a:p>
      </dgm:t>
    </dgm:pt>
    <dgm:pt modelId="{7100D1B5-6C9F-4F96-A9C9-70D97391914B}" type="parTrans" cxnId="{B0F51545-8A4F-4D2C-AA48-969B5331A69C}">
      <dgm:prSet/>
      <dgm:spPr/>
      <dgm:t>
        <a:bodyPr/>
        <a:lstStyle/>
        <a:p>
          <a:endParaRPr lang="en-US"/>
        </a:p>
      </dgm:t>
    </dgm:pt>
    <dgm:pt modelId="{25D04B6B-E3AC-404F-9D2C-BC2FAE932992}" type="sibTrans" cxnId="{B0F51545-8A4F-4D2C-AA48-969B5331A69C}">
      <dgm:prSet/>
      <dgm:spPr/>
      <dgm:t>
        <a:bodyPr/>
        <a:lstStyle/>
        <a:p>
          <a:endParaRPr lang="en-US"/>
        </a:p>
      </dgm:t>
    </dgm:pt>
    <dgm:pt modelId="{1A7A9E7B-E546-44D8-A93B-DC33CF7741F1}">
      <dgm:prSet phldrT="[Text]"/>
      <dgm:spPr/>
      <dgm:t>
        <a:bodyPr/>
        <a:lstStyle/>
        <a:p>
          <a:r>
            <a:rPr lang="en-US" dirty="0" smtClean="0"/>
            <a:t>Ce que je </a:t>
          </a:r>
          <a:r>
            <a:rPr lang="en-US" b="1" dirty="0" err="1" smtClean="0"/>
            <a:t>veux</a:t>
          </a:r>
          <a:r>
            <a:rPr lang="en-US" b="1" dirty="0" smtClean="0"/>
            <a:t> savoir</a:t>
          </a:r>
          <a:endParaRPr lang="en-US" b="1" dirty="0"/>
        </a:p>
      </dgm:t>
    </dgm:pt>
    <dgm:pt modelId="{B084F1C9-33C5-43C5-8224-615D1CDD788E}" type="parTrans" cxnId="{2638ABD5-0F1A-48BE-B8BD-28646290CB18}">
      <dgm:prSet/>
      <dgm:spPr/>
      <dgm:t>
        <a:bodyPr/>
        <a:lstStyle/>
        <a:p>
          <a:endParaRPr lang="en-US"/>
        </a:p>
      </dgm:t>
    </dgm:pt>
    <dgm:pt modelId="{7A4D6DB8-CBE1-4BFB-A754-85564422F0F9}" type="sibTrans" cxnId="{2638ABD5-0F1A-48BE-B8BD-28646290CB18}">
      <dgm:prSet/>
      <dgm:spPr/>
      <dgm:t>
        <a:bodyPr/>
        <a:lstStyle/>
        <a:p>
          <a:endParaRPr lang="en-US"/>
        </a:p>
      </dgm:t>
    </dgm:pt>
    <dgm:pt modelId="{799EAB50-9025-4F47-AEB2-8EC01D063AD4}">
      <dgm:prSet phldrT="[Text]"/>
      <dgm:spPr/>
      <dgm:t>
        <a:bodyPr/>
        <a:lstStyle/>
        <a:p>
          <a:r>
            <a:rPr lang="en-US" dirty="0" smtClean="0"/>
            <a:t> </a:t>
          </a:r>
          <a:endParaRPr lang="en-US" dirty="0"/>
        </a:p>
      </dgm:t>
    </dgm:pt>
    <dgm:pt modelId="{7E39BCE1-765D-4FC0-A72B-D2525BBDA29C}" type="parTrans" cxnId="{37BF0C46-8A96-4E3D-854E-C42191D865D5}">
      <dgm:prSet/>
      <dgm:spPr/>
      <dgm:t>
        <a:bodyPr/>
        <a:lstStyle/>
        <a:p>
          <a:endParaRPr lang="en-US"/>
        </a:p>
      </dgm:t>
    </dgm:pt>
    <dgm:pt modelId="{4F2FEBE1-6860-4D09-B177-EED2F50352BE}" type="sibTrans" cxnId="{37BF0C46-8A96-4E3D-854E-C42191D865D5}">
      <dgm:prSet/>
      <dgm:spPr/>
      <dgm:t>
        <a:bodyPr/>
        <a:lstStyle/>
        <a:p>
          <a:endParaRPr lang="en-US"/>
        </a:p>
      </dgm:t>
    </dgm:pt>
    <dgm:pt modelId="{C3C9439B-2125-40F4-A58F-9214DCD1B43E}">
      <dgm:prSet phldrT="[Text]"/>
      <dgm:spPr/>
      <dgm:t>
        <a:bodyPr/>
        <a:lstStyle/>
        <a:p>
          <a:r>
            <a:rPr lang="en-US" dirty="0" smtClean="0"/>
            <a:t>A</a:t>
          </a:r>
          <a:endParaRPr lang="en-US" dirty="0"/>
        </a:p>
      </dgm:t>
    </dgm:pt>
    <dgm:pt modelId="{286C2BBD-80CA-4969-AAA2-B84FC2BFFF92}" type="parTrans" cxnId="{EB1D1F5B-E7BB-4444-BA91-2F52D252E079}">
      <dgm:prSet/>
      <dgm:spPr/>
      <dgm:t>
        <a:bodyPr/>
        <a:lstStyle/>
        <a:p>
          <a:endParaRPr lang="en-US"/>
        </a:p>
      </dgm:t>
    </dgm:pt>
    <dgm:pt modelId="{B3C325BA-84D5-4525-BC92-4CE283C11FE1}" type="sibTrans" cxnId="{EB1D1F5B-E7BB-4444-BA91-2F52D252E079}">
      <dgm:prSet/>
      <dgm:spPr/>
      <dgm:t>
        <a:bodyPr/>
        <a:lstStyle/>
        <a:p>
          <a:endParaRPr lang="en-US"/>
        </a:p>
      </dgm:t>
    </dgm:pt>
    <dgm:pt modelId="{BB798C24-9C85-482F-B899-04C583247E3F}">
      <dgm:prSet phldrT="[Text]"/>
      <dgm:spPr/>
      <dgm:t>
        <a:bodyPr/>
        <a:lstStyle/>
        <a:p>
          <a:r>
            <a:rPr lang="en-US" dirty="0" smtClean="0"/>
            <a:t>Ce que </a:t>
          </a:r>
          <a:r>
            <a:rPr lang="en-US" dirty="0" err="1" smtClean="0"/>
            <a:t>j’ai</a:t>
          </a:r>
          <a:r>
            <a:rPr lang="en-US" dirty="0" smtClean="0"/>
            <a:t> </a:t>
          </a:r>
          <a:r>
            <a:rPr lang="en-US" b="1" dirty="0" err="1" smtClean="0"/>
            <a:t>appris</a:t>
          </a:r>
          <a:endParaRPr lang="en-US" b="1" dirty="0"/>
        </a:p>
      </dgm:t>
    </dgm:pt>
    <dgm:pt modelId="{5DF7F626-1FDF-4121-8B57-B13DB78E5EB2}" type="parTrans" cxnId="{AF96926C-25B6-4C39-B54E-D1791B5BFDAF}">
      <dgm:prSet/>
      <dgm:spPr/>
      <dgm:t>
        <a:bodyPr/>
        <a:lstStyle/>
        <a:p>
          <a:endParaRPr lang="en-US"/>
        </a:p>
      </dgm:t>
    </dgm:pt>
    <dgm:pt modelId="{05681072-C7E0-4E0E-B2D6-BFC7B71189CE}" type="sibTrans" cxnId="{AF96926C-25B6-4C39-B54E-D1791B5BFDAF}">
      <dgm:prSet/>
      <dgm:spPr/>
      <dgm:t>
        <a:bodyPr/>
        <a:lstStyle/>
        <a:p>
          <a:endParaRPr lang="en-US"/>
        </a:p>
      </dgm:t>
    </dgm:pt>
    <dgm:pt modelId="{7A3C174C-CE47-4913-AAD4-8251C0CCD9C7}">
      <dgm:prSet phldrT="[Text]"/>
      <dgm:spPr/>
      <dgm:t>
        <a:bodyPr/>
        <a:lstStyle/>
        <a:p>
          <a:r>
            <a:rPr lang="en-US" dirty="0" smtClean="0"/>
            <a:t> </a:t>
          </a:r>
          <a:endParaRPr lang="en-US" dirty="0"/>
        </a:p>
      </dgm:t>
    </dgm:pt>
    <dgm:pt modelId="{98395F49-0F6A-4BE6-B6C2-1441A3D90744}" type="parTrans" cxnId="{DB6EF215-91D4-4248-AE3E-FFFBC826A4F3}">
      <dgm:prSet/>
      <dgm:spPr/>
      <dgm:t>
        <a:bodyPr/>
        <a:lstStyle/>
        <a:p>
          <a:endParaRPr lang="en-US"/>
        </a:p>
      </dgm:t>
    </dgm:pt>
    <dgm:pt modelId="{AA450C29-9535-43BC-90DF-120E951D26ED}" type="sibTrans" cxnId="{DB6EF215-91D4-4248-AE3E-FFFBC826A4F3}">
      <dgm:prSet/>
      <dgm:spPr/>
      <dgm:t>
        <a:bodyPr/>
        <a:lstStyle/>
        <a:p>
          <a:endParaRPr lang="en-US"/>
        </a:p>
      </dgm:t>
    </dgm:pt>
    <dgm:pt modelId="{AA417564-3005-4FEC-9E17-40793987469B}" type="pres">
      <dgm:prSet presAssocID="{40C32277-0F91-4FA7-A241-B62525A14203}" presName="linearFlow" presStyleCnt="0">
        <dgm:presLayoutVars>
          <dgm:dir/>
          <dgm:animLvl val="lvl"/>
          <dgm:resizeHandles val="exact"/>
        </dgm:presLayoutVars>
      </dgm:prSet>
      <dgm:spPr/>
      <dgm:t>
        <a:bodyPr/>
        <a:lstStyle/>
        <a:p>
          <a:endParaRPr lang="en-US"/>
        </a:p>
      </dgm:t>
    </dgm:pt>
    <dgm:pt modelId="{FBC6C002-FE50-4BD6-A8DC-40368CB1C807}" type="pres">
      <dgm:prSet presAssocID="{573744BC-8850-4CB2-BD8E-56702516237F}" presName="composite" presStyleCnt="0"/>
      <dgm:spPr/>
    </dgm:pt>
    <dgm:pt modelId="{D50A4432-12C5-492B-B651-B39FFEEA9243}" type="pres">
      <dgm:prSet presAssocID="{573744BC-8850-4CB2-BD8E-56702516237F}" presName="parentText" presStyleLbl="alignNode1" presStyleIdx="0" presStyleCnt="3">
        <dgm:presLayoutVars>
          <dgm:chMax val="1"/>
          <dgm:bulletEnabled val="1"/>
        </dgm:presLayoutVars>
      </dgm:prSet>
      <dgm:spPr/>
      <dgm:t>
        <a:bodyPr/>
        <a:lstStyle/>
        <a:p>
          <a:endParaRPr lang="en-US"/>
        </a:p>
      </dgm:t>
    </dgm:pt>
    <dgm:pt modelId="{04B4BE82-7163-4F68-9766-45E7CB33645A}" type="pres">
      <dgm:prSet presAssocID="{573744BC-8850-4CB2-BD8E-56702516237F}" presName="descendantText" presStyleLbl="alignAcc1" presStyleIdx="0" presStyleCnt="3">
        <dgm:presLayoutVars>
          <dgm:bulletEnabled val="1"/>
        </dgm:presLayoutVars>
      </dgm:prSet>
      <dgm:spPr/>
      <dgm:t>
        <a:bodyPr/>
        <a:lstStyle/>
        <a:p>
          <a:endParaRPr lang="en-US"/>
        </a:p>
      </dgm:t>
    </dgm:pt>
    <dgm:pt modelId="{0B10A23E-89F4-4D91-9276-E34E69898DD1}" type="pres">
      <dgm:prSet presAssocID="{8D71577B-B89B-45E2-B117-199E8171D440}" presName="sp" presStyleCnt="0"/>
      <dgm:spPr/>
    </dgm:pt>
    <dgm:pt modelId="{624AC9EE-E5B2-4C11-A81E-8C09387EB2BE}" type="pres">
      <dgm:prSet presAssocID="{328DE80F-45BA-41A4-998A-07CB4CC2EA84}" presName="composite" presStyleCnt="0"/>
      <dgm:spPr/>
    </dgm:pt>
    <dgm:pt modelId="{5D89C523-85D1-4094-91AA-A7DB3F0CAA4F}" type="pres">
      <dgm:prSet presAssocID="{328DE80F-45BA-41A4-998A-07CB4CC2EA84}" presName="parentText" presStyleLbl="alignNode1" presStyleIdx="1" presStyleCnt="3">
        <dgm:presLayoutVars>
          <dgm:chMax val="1"/>
          <dgm:bulletEnabled val="1"/>
        </dgm:presLayoutVars>
      </dgm:prSet>
      <dgm:spPr/>
      <dgm:t>
        <a:bodyPr/>
        <a:lstStyle/>
        <a:p>
          <a:endParaRPr lang="en-US"/>
        </a:p>
      </dgm:t>
    </dgm:pt>
    <dgm:pt modelId="{53E57982-8047-4EC1-9A0E-FF85DF6F6638}" type="pres">
      <dgm:prSet presAssocID="{328DE80F-45BA-41A4-998A-07CB4CC2EA84}" presName="descendantText" presStyleLbl="alignAcc1" presStyleIdx="1" presStyleCnt="3">
        <dgm:presLayoutVars>
          <dgm:bulletEnabled val="1"/>
        </dgm:presLayoutVars>
      </dgm:prSet>
      <dgm:spPr/>
      <dgm:t>
        <a:bodyPr/>
        <a:lstStyle/>
        <a:p>
          <a:endParaRPr lang="en-US"/>
        </a:p>
      </dgm:t>
    </dgm:pt>
    <dgm:pt modelId="{92D9A81D-4A94-4843-AC72-E4E23F3AD72E}" type="pres">
      <dgm:prSet presAssocID="{25D04B6B-E3AC-404F-9D2C-BC2FAE932992}" presName="sp" presStyleCnt="0"/>
      <dgm:spPr/>
    </dgm:pt>
    <dgm:pt modelId="{16ABFC98-7945-4366-8B02-533C92094D5F}" type="pres">
      <dgm:prSet presAssocID="{C3C9439B-2125-40F4-A58F-9214DCD1B43E}" presName="composite" presStyleCnt="0"/>
      <dgm:spPr/>
    </dgm:pt>
    <dgm:pt modelId="{11F7075A-AE9E-4319-9D1B-87291FB6E435}" type="pres">
      <dgm:prSet presAssocID="{C3C9439B-2125-40F4-A58F-9214DCD1B43E}" presName="parentText" presStyleLbl="alignNode1" presStyleIdx="2" presStyleCnt="3">
        <dgm:presLayoutVars>
          <dgm:chMax val="1"/>
          <dgm:bulletEnabled val="1"/>
        </dgm:presLayoutVars>
      </dgm:prSet>
      <dgm:spPr/>
      <dgm:t>
        <a:bodyPr/>
        <a:lstStyle/>
        <a:p>
          <a:endParaRPr lang="en-US"/>
        </a:p>
      </dgm:t>
    </dgm:pt>
    <dgm:pt modelId="{0241BF67-CC4E-44A5-BA92-1F58B741811D}" type="pres">
      <dgm:prSet presAssocID="{C3C9439B-2125-40F4-A58F-9214DCD1B43E}" presName="descendantText" presStyleLbl="alignAcc1" presStyleIdx="2" presStyleCnt="3">
        <dgm:presLayoutVars>
          <dgm:bulletEnabled val="1"/>
        </dgm:presLayoutVars>
      </dgm:prSet>
      <dgm:spPr/>
      <dgm:t>
        <a:bodyPr/>
        <a:lstStyle/>
        <a:p>
          <a:endParaRPr lang="en-US"/>
        </a:p>
      </dgm:t>
    </dgm:pt>
  </dgm:ptLst>
  <dgm:cxnLst>
    <dgm:cxn modelId="{6FD77613-2BC8-4FCB-8CF2-F32292122A1E}" type="presOf" srcId="{EB26B3F4-2DE2-4F8D-8E9B-DCB23434E64F}" destId="{04B4BE82-7163-4F68-9766-45E7CB33645A}" srcOrd="0" destOrd="0" presId="urn:microsoft.com/office/officeart/2005/8/layout/chevron2"/>
    <dgm:cxn modelId="{DB6EF215-91D4-4248-AE3E-FFFBC826A4F3}" srcId="{C3C9439B-2125-40F4-A58F-9214DCD1B43E}" destId="{7A3C174C-CE47-4913-AAD4-8251C0CCD9C7}" srcOrd="1" destOrd="0" parTransId="{98395F49-0F6A-4BE6-B6C2-1441A3D90744}" sibTransId="{AA450C29-9535-43BC-90DF-120E951D26ED}"/>
    <dgm:cxn modelId="{7ECFD3F9-53AF-4E30-9E2B-00BC68A907F6}" srcId="{40C32277-0F91-4FA7-A241-B62525A14203}" destId="{573744BC-8850-4CB2-BD8E-56702516237F}" srcOrd="0" destOrd="0" parTransId="{0E748539-D419-4DC1-BFE7-D5FA92BAC4F3}" sibTransId="{8D71577B-B89B-45E2-B117-199E8171D440}"/>
    <dgm:cxn modelId="{ED31D4A7-FAD4-4325-8F22-CBD5A41E6051}" type="presOf" srcId="{7A3C174C-CE47-4913-AAD4-8251C0CCD9C7}" destId="{0241BF67-CC4E-44A5-BA92-1F58B741811D}" srcOrd="0" destOrd="1" presId="urn:microsoft.com/office/officeart/2005/8/layout/chevron2"/>
    <dgm:cxn modelId="{08E154F6-F782-4F78-837F-CB4B1565024C}" type="presOf" srcId="{40C32277-0F91-4FA7-A241-B62525A14203}" destId="{AA417564-3005-4FEC-9E17-40793987469B}" srcOrd="0" destOrd="0" presId="urn:microsoft.com/office/officeart/2005/8/layout/chevron2"/>
    <dgm:cxn modelId="{FAB724EA-6B0B-45A1-BD59-036C5540865E}" type="presOf" srcId="{1A7A9E7B-E546-44D8-A93B-DC33CF7741F1}" destId="{53E57982-8047-4EC1-9A0E-FF85DF6F6638}" srcOrd="0" destOrd="0" presId="urn:microsoft.com/office/officeart/2005/8/layout/chevron2"/>
    <dgm:cxn modelId="{B0F51545-8A4F-4D2C-AA48-969B5331A69C}" srcId="{40C32277-0F91-4FA7-A241-B62525A14203}" destId="{328DE80F-45BA-41A4-998A-07CB4CC2EA84}" srcOrd="1" destOrd="0" parTransId="{7100D1B5-6C9F-4F96-A9C9-70D97391914B}" sibTransId="{25D04B6B-E3AC-404F-9D2C-BC2FAE932992}"/>
    <dgm:cxn modelId="{AF96926C-25B6-4C39-B54E-D1791B5BFDAF}" srcId="{C3C9439B-2125-40F4-A58F-9214DCD1B43E}" destId="{BB798C24-9C85-482F-B899-04C583247E3F}" srcOrd="0" destOrd="0" parTransId="{5DF7F626-1FDF-4121-8B57-B13DB78E5EB2}" sibTransId="{05681072-C7E0-4E0E-B2D6-BFC7B71189CE}"/>
    <dgm:cxn modelId="{EB1D1F5B-E7BB-4444-BA91-2F52D252E079}" srcId="{40C32277-0F91-4FA7-A241-B62525A14203}" destId="{C3C9439B-2125-40F4-A58F-9214DCD1B43E}" srcOrd="2" destOrd="0" parTransId="{286C2BBD-80CA-4969-AAA2-B84FC2BFFF92}" sibTransId="{B3C325BA-84D5-4525-BC92-4CE283C11FE1}"/>
    <dgm:cxn modelId="{F022790D-9389-4FAD-91C5-062E37AFB725}" type="presOf" srcId="{573744BC-8850-4CB2-BD8E-56702516237F}" destId="{D50A4432-12C5-492B-B651-B39FFEEA9243}" srcOrd="0" destOrd="0" presId="urn:microsoft.com/office/officeart/2005/8/layout/chevron2"/>
    <dgm:cxn modelId="{39235200-2F9D-4C2A-9692-1A77C0B3E010}" type="presOf" srcId="{BB798C24-9C85-482F-B899-04C583247E3F}" destId="{0241BF67-CC4E-44A5-BA92-1F58B741811D}" srcOrd="0" destOrd="0" presId="urn:microsoft.com/office/officeart/2005/8/layout/chevron2"/>
    <dgm:cxn modelId="{37BF0C46-8A96-4E3D-854E-C42191D865D5}" srcId="{328DE80F-45BA-41A4-998A-07CB4CC2EA84}" destId="{799EAB50-9025-4F47-AEB2-8EC01D063AD4}" srcOrd="1" destOrd="0" parTransId="{7E39BCE1-765D-4FC0-A72B-D2525BBDA29C}" sibTransId="{4F2FEBE1-6860-4D09-B177-EED2F50352BE}"/>
    <dgm:cxn modelId="{764E0BB5-F0AE-46BB-B17B-B1CD97EA0822}" type="presOf" srcId="{C3C9439B-2125-40F4-A58F-9214DCD1B43E}" destId="{11F7075A-AE9E-4319-9D1B-87291FB6E435}" srcOrd="0" destOrd="0" presId="urn:microsoft.com/office/officeart/2005/8/layout/chevron2"/>
    <dgm:cxn modelId="{106F4216-9CDF-445D-A99C-4F2217D0D715}" type="presOf" srcId="{5691FB16-DA50-4776-B121-0EBDBB187CA9}" destId="{04B4BE82-7163-4F68-9766-45E7CB33645A}" srcOrd="0" destOrd="1" presId="urn:microsoft.com/office/officeart/2005/8/layout/chevron2"/>
    <dgm:cxn modelId="{2638ABD5-0F1A-48BE-B8BD-28646290CB18}" srcId="{328DE80F-45BA-41A4-998A-07CB4CC2EA84}" destId="{1A7A9E7B-E546-44D8-A93B-DC33CF7741F1}" srcOrd="0" destOrd="0" parTransId="{B084F1C9-33C5-43C5-8224-615D1CDD788E}" sibTransId="{7A4D6DB8-CBE1-4BFB-A754-85564422F0F9}"/>
    <dgm:cxn modelId="{6AD19E45-1396-4200-AAE2-3B94857873D6}" type="presOf" srcId="{328DE80F-45BA-41A4-998A-07CB4CC2EA84}" destId="{5D89C523-85D1-4094-91AA-A7DB3F0CAA4F}" srcOrd="0" destOrd="0" presId="urn:microsoft.com/office/officeart/2005/8/layout/chevron2"/>
    <dgm:cxn modelId="{1EA79945-2BDC-4212-9D76-F72136ACF2E2}" srcId="{573744BC-8850-4CB2-BD8E-56702516237F}" destId="{EB26B3F4-2DE2-4F8D-8E9B-DCB23434E64F}" srcOrd="0" destOrd="0" parTransId="{B3281A57-6D14-4183-A9B3-C8890C631C81}" sibTransId="{ADC4C03B-A264-4E78-9B05-6A87BAD6AD1F}"/>
    <dgm:cxn modelId="{506F1B0F-94FD-4527-850B-0C6873602A93}" type="presOf" srcId="{799EAB50-9025-4F47-AEB2-8EC01D063AD4}" destId="{53E57982-8047-4EC1-9A0E-FF85DF6F6638}" srcOrd="0" destOrd="1" presId="urn:microsoft.com/office/officeart/2005/8/layout/chevron2"/>
    <dgm:cxn modelId="{096EE5BC-263A-411B-9249-1835DF45EB40}" srcId="{573744BC-8850-4CB2-BD8E-56702516237F}" destId="{5691FB16-DA50-4776-B121-0EBDBB187CA9}" srcOrd="1" destOrd="0" parTransId="{D6F68AE2-604C-41BA-A233-D27F0F42997A}" sibTransId="{AC7DDEE0-9FD1-4C48-8EA7-4F7C4AB443DB}"/>
    <dgm:cxn modelId="{7FD6E17E-878C-4035-916F-A16C185D207D}" type="presParOf" srcId="{AA417564-3005-4FEC-9E17-40793987469B}" destId="{FBC6C002-FE50-4BD6-A8DC-40368CB1C807}" srcOrd="0" destOrd="0" presId="urn:microsoft.com/office/officeart/2005/8/layout/chevron2"/>
    <dgm:cxn modelId="{AAA19C7A-D5CC-47B4-865B-E89B463D446E}" type="presParOf" srcId="{FBC6C002-FE50-4BD6-A8DC-40368CB1C807}" destId="{D50A4432-12C5-492B-B651-B39FFEEA9243}" srcOrd="0" destOrd="0" presId="urn:microsoft.com/office/officeart/2005/8/layout/chevron2"/>
    <dgm:cxn modelId="{B73807D7-8966-4F2C-8EF0-568CDD2596EF}" type="presParOf" srcId="{FBC6C002-FE50-4BD6-A8DC-40368CB1C807}" destId="{04B4BE82-7163-4F68-9766-45E7CB33645A}" srcOrd="1" destOrd="0" presId="urn:microsoft.com/office/officeart/2005/8/layout/chevron2"/>
    <dgm:cxn modelId="{2CC1A285-B661-4858-A89F-FF1DE0A20B1C}" type="presParOf" srcId="{AA417564-3005-4FEC-9E17-40793987469B}" destId="{0B10A23E-89F4-4D91-9276-E34E69898DD1}" srcOrd="1" destOrd="0" presId="urn:microsoft.com/office/officeart/2005/8/layout/chevron2"/>
    <dgm:cxn modelId="{445920DF-8A0F-4A5D-BF26-B25423581E7C}" type="presParOf" srcId="{AA417564-3005-4FEC-9E17-40793987469B}" destId="{624AC9EE-E5B2-4C11-A81E-8C09387EB2BE}" srcOrd="2" destOrd="0" presId="urn:microsoft.com/office/officeart/2005/8/layout/chevron2"/>
    <dgm:cxn modelId="{FEDEC80D-7C78-4C00-A10D-9324573F625F}" type="presParOf" srcId="{624AC9EE-E5B2-4C11-A81E-8C09387EB2BE}" destId="{5D89C523-85D1-4094-91AA-A7DB3F0CAA4F}" srcOrd="0" destOrd="0" presId="urn:microsoft.com/office/officeart/2005/8/layout/chevron2"/>
    <dgm:cxn modelId="{D0F89CF4-5619-4973-983F-C1F7B6033706}" type="presParOf" srcId="{624AC9EE-E5B2-4C11-A81E-8C09387EB2BE}" destId="{53E57982-8047-4EC1-9A0E-FF85DF6F6638}" srcOrd="1" destOrd="0" presId="urn:microsoft.com/office/officeart/2005/8/layout/chevron2"/>
    <dgm:cxn modelId="{5F2254A8-8C4C-447E-AC02-CAFA51231807}" type="presParOf" srcId="{AA417564-3005-4FEC-9E17-40793987469B}" destId="{92D9A81D-4A94-4843-AC72-E4E23F3AD72E}" srcOrd="3" destOrd="0" presId="urn:microsoft.com/office/officeart/2005/8/layout/chevron2"/>
    <dgm:cxn modelId="{2A31B04C-0005-4FDE-B249-750B1152229E}" type="presParOf" srcId="{AA417564-3005-4FEC-9E17-40793987469B}" destId="{16ABFC98-7945-4366-8B02-533C92094D5F}" srcOrd="4" destOrd="0" presId="urn:microsoft.com/office/officeart/2005/8/layout/chevron2"/>
    <dgm:cxn modelId="{524D7289-A128-4EA7-BD92-48CAE519B831}" type="presParOf" srcId="{16ABFC98-7945-4366-8B02-533C92094D5F}" destId="{11F7075A-AE9E-4319-9D1B-87291FB6E435}" srcOrd="0" destOrd="0" presId="urn:microsoft.com/office/officeart/2005/8/layout/chevron2"/>
    <dgm:cxn modelId="{AC08E7C7-E4C3-4B6E-AA16-AD055A0F91AE}" type="presParOf" srcId="{16ABFC98-7945-4366-8B02-533C92094D5F}" destId="{0241BF67-CC4E-44A5-BA92-1F58B741811D}"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A4432-12C5-492B-B651-B39FFEEA9243}">
      <dsp:nvSpPr>
        <dsp:cNvPr id="0" name=""/>
        <dsp:cNvSpPr/>
      </dsp:nvSpPr>
      <dsp:spPr>
        <a:xfrm rot="5400000">
          <a:off x="-257065" y="257357"/>
          <a:ext cx="1713771" cy="119963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t>S</a:t>
          </a:r>
          <a:endParaRPr lang="en-US" sz="3300" kern="1200" dirty="0"/>
        </a:p>
      </dsp:txBody>
      <dsp:txXfrm rot="-5400000">
        <a:off x="2" y="600111"/>
        <a:ext cx="1199639" cy="514132"/>
      </dsp:txXfrm>
    </dsp:sp>
    <dsp:sp modelId="{04B4BE82-7163-4F68-9766-45E7CB33645A}">
      <dsp:nvSpPr>
        <dsp:cNvPr id="0" name=""/>
        <dsp:cNvSpPr/>
      </dsp:nvSpPr>
      <dsp:spPr>
        <a:xfrm rot="5400000">
          <a:off x="3960431" y="-2760499"/>
          <a:ext cx="1113951" cy="663553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smtClean="0"/>
            <a:t>Ce que je </a:t>
          </a:r>
          <a:r>
            <a:rPr lang="en-US" sz="3100" b="1" kern="1200" dirty="0" smtClean="0"/>
            <a:t>sais</a:t>
          </a:r>
          <a:endParaRPr lang="en-US" sz="3100" b="1" kern="1200" dirty="0"/>
        </a:p>
        <a:p>
          <a:pPr marL="285750" lvl="1" indent="-285750" algn="l" defTabSz="1377950">
            <a:lnSpc>
              <a:spcPct val="90000"/>
            </a:lnSpc>
            <a:spcBef>
              <a:spcPct val="0"/>
            </a:spcBef>
            <a:spcAft>
              <a:spcPct val="15000"/>
            </a:spcAft>
            <a:buChar char="••"/>
          </a:pPr>
          <a:r>
            <a:rPr lang="en-US" sz="3100" kern="1200" dirty="0" smtClean="0"/>
            <a:t> </a:t>
          </a:r>
          <a:endParaRPr lang="en-US" sz="3100" kern="1200" dirty="0"/>
        </a:p>
      </dsp:txBody>
      <dsp:txXfrm rot="-5400000">
        <a:off x="1199640" y="54671"/>
        <a:ext cx="6581155" cy="1005193"/>
      </dsp:txXfrm>
    </dsp:sp>
    <dsp:sp modelId="{5D89C523-85D1-4094-91AA-A7DB3F0CAA4F}">
      <dsp:nvSpPr>
        <dsp:cNvPr id="0" name=""/>
        <dsp:cNvSpPr/>
      </dsp:nvSpPr>
      <dsp:spPr>
        <a:xfrm rot="5400000">
          <a:off x="-257065" y="1778095"/>
          <a:ext cx="1713771" cy="119963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t>V</a:t>
          </a:r>
          <a:endParaRPr lang="en-US" sz="3300" kern="1200" dirty="0"/>
        </a:p>
      </dsp:txBody>
      <dsp:txXfrm rot="-5400000">
        <a:off x="2" y="2120849"/>
        <a:ext cx="1199639" cy="514132"/>
      </dsp:txXfrm>
    </dsp:sp>
    <dsp:sp modelId="{53E57982-8047-4EC1-9A0E-FF85DF6F6638}">
      <dsp:nvSpPr>
        <dsp:cNvPr id="0" name=""/>
        <dsp:cNvSpPr/>
      </dsp:nvSpPr>
      <dsp:spPr>
        <a:xfrm rot="5400000">
          <a:off x="3960431" y="-1239761"/>
          <a:ext cx="1113951" cy="663553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smtClean="0"/>
            <a:t>Ce que je </a:t>
          </a:r>
          <a:r>
            <a:rPr lang="en-US" sz="3100" b="1" kern="1200" dirty="0" err="1" smtClean="0"/>
            <a:t>veux</a:t>
          </a:r>
          <a:r>
            <a:rPr lang="en-US" sz="3100" b="1" kern="1200" dirty="0" smtClean="0"/>
            <a:t> savoir</a:t>
          </a:r>
          <a:endParaRPr lang="en-US" sz="3100" b="1" kern="1200" dirty="0"/>
        </a:p>
        <a:p>
          <a:pPr marL="285750" lvl="1" indent="-285750" algn="l" defTabSz="1377950">
            <a:lnSpc>
              <a:spcPct val="90000"/>
            </a:lnSpc>
            <a:spcBef>
              <a:spcPct val="0"/>
            </a:spcBef>
            <a:spcAft>
              <a:spcPct val="15000"/>
            </a:spcAft>
            <a:buChar char="••"/>
          </a:pPr>
          <a:r>
            <a:rPr lang="en-US" sz="3100" kern="1200" dirty="0" smtClean="0"/>
            <a:t> </a:t>
          </a:r>
          <a:endParaRPr lang="en-US" sz="3100" kern="1200" dirty="0"/>
        </a:p>
      </dsp:txBody>
      <dsp:txXfrm rot="-5400000">
        <a:off x="1199640" y="1575409"/>
        <a:ext cx="6581155" cy="1005193"/>
      </dsp:txXfrm>
    </dsp:sp>
    <dsp:sp modelId="{11F7075A-AE9E-4319-9D1B-87291FB6E435}">
      <dsp:nvSpPr>
        <dsp:cNvPr id="0" name=""/>
        <dsp:cNvSpPr/>
      </dsp:nvSpPr>
      <dsp:spPr>
        <a:xfrm rot="5400000">
          <a:off x="-257065" y="3298833"/>
          <a:ext cx="1713771" cy="119963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t>A</a:t>
          </a:r>
          <a:endParaRPr lang="en-US" sz="3300" kern="1200" dirty="0"/>
        </a:p>
      </dsp:txBody>
      <dsp:txXfrm rot="-5400000">
        <a:off x="2" y="3641587"/>
        <a:ext cx="1199639" cy="514132"/>
      </dsp:txXfrm>
    </dsp:sp>
    <dsp:sp modelId="{0241BF67-CC4E-44A5-BA92-1F58B741811D}">
      <dsp:nvSpPr>
        <dsp:cNvPr id="0" name=""/>
        <dsp:cNvSpPr/>
      </dsp:nvSpPr>
      <dsp:spPr>
        <a:xfrm rot="5400000">
          <a:off x="3960431" y="280976"/>
          <a:ext cx="1113951" cy="663553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smtClean="0"/>
            <a:t>Ce que </a:t>
          </a:r>
          <a:r>
            <a:rPr lang="en-US" sz="3100" kern="1200" dirty="0" err="1" smtClean="0"/>
            <a:t>j’ai</a:t>
          </a:r>
          <a:r>
            <a:rPr lang="en-US" sz="3100" kern="1200" dirty="0" smtClean="0"/>
            <a:t> </a:t>
          </a:r>
          <a:r>
            <a:rPr lang="en-US" sz="3100" b="1" kern="1200" dirty="0" err="1" smtClean="0"/>
            <a:t>appris</a:t>
          </a:r>
          <a:endParaRPr lang="en-US" sz="3100" b="1" kern="1200" dirty="0"/>
        </a:p>
        <a:p>
          <a:pPr marL="285750" lvl="1" indent="-285750" algn="l" defTabSz="1377950">
            <a:lnSpc>
              <a:spcPct val="90000"/>
            </a:lnSpc>
            <a:spcBef>
              <a:spcPct val="0"/>
            </a:spcBef>
            <a:spcAft>
              <a:spcPct val="15000"/>
            </a:spcAft>
            <a:buChar char="••"/>
          </a:pPr>
          <a:r>
            <a:rPr lang="en-US" sz="3100" kern="1200" dirty="0" smtClean="0"/>
            <a:t> </a:t>
          </a:r>
          <a:endParaRPr lang="en-US" sz="3100" kern="1200" dirty="0"/>
        </a:p>
      </dsp:txBody>
      <dsp:txXfrm rot="-5400000">
        <a:off x="1199640" y="3096147"/>
        <a:ext cx="6581155" cy="100519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F77C06-5DEF-4E55-98E7-3C8779ABF47B}" type="datetimeFigureOut">
              <a:rPr lang="en-US" smtClean="0"/>
              <a:t>3/10/2021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6FFA1B-BA41-4785-BEA7-D4C6947FE9AF}" type="slidenum">
              <a:rPr lang="en-US" smtClean="0"/>
              <a:t>‹#›</a:t>
            </a:fld>
            <a:endParaRPr lang="en-US"/>
          </a:p>
        </p:txBody>
      </p:sp>
    </p:spTree>
    <p:extLst>
      <p:ext uri="{BB962C8B-B14F-4D97-AF65-F5344CB8AC3E}">
        <p14:creationId xmlns:p14="http://schemas.microsoft.com/office/powerpoint/2010/main" val="3719773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6FFA1B-BA41-4785-BEA7-D4C6947FE9AF}" type="slidenum">
              <a:rPr lang="en-US" smtClean="0"/>
              <a:t>6</a:t>
            </a:fld>
            <a:endParaRPr lang="en-US"/>
          </a:p>
        </p:txBody>
      </p:sp>
    </p:spTree>
    <p:extLst>
      <p:ext uri="{BB962C8B-B14F-4D97-AF65-F5344CB8AC3E}">
        <p14:creationId xmlns:p14="http://schemas.microsoft.com/office/powerpoint/2010/main" val="165903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Feel free to do this over and over again until you get really good at it! One more time from the top. You could also have students take turns reading the teacher’s line.</a:t>
            </a:r>
            <a:endParaRPr lang="en-US" dirty="0"/>
          </a:p>
        </p:txBody>
      </p:sp>
      <p:sp>
        <p:nvSpPr>
          <p:cNvPr id="4" name="Slide Number Placeholder 3"/>
          <p:cNvSpPr>
            <a:spLocks noGrp="1"/>
          </p:cNvSpPr>
          <p:nvPr>
            <p:ph type="sldNum" sz="quarter" idx="10"/>
          </p:nvPr>
        </p:nvSpPr>
        <p:spPr/>
        <p:txBody>
          <a:bodyPr/>
          <a:lstStyle/>
          <a:p>
            <a:fld id="{7E6FFA1B-BA41-4785-BEA7-D4C6947FE9AF}" type="slidenum">
              <a:rPr lang="en-US" smtClean="0"/>
              <a:t>7</a:t>
            </a:fld>
            <a:endParaRPr lang="en-US"/>
          </a:p>
        </p:txBody>
      </p:sp>
    </p:spTree>
    <p:extLst>
      <p:ext uri="{BB962C8B-B14F-4D97-AF65-F5344CB8AC3E}">
        <p14:creationId xmlns:p14="http://schemas.microsoft.com/office/powerpoint/2010/main" val="1102271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6FFA1B-BA41-4785-BEA7-D4C6947FE9AF}" type="slidenum">
              <a:rPr lang="en-US" smtClean="0"/>
              <a:t>15</a:t>
            </a:fld>
            <a:endParaRPr lang="en-US"/>
          </a:p>
        </p:txBody>
      </p:sp>
    </p:spTree>
    <p:extLst>
      <p:ext uri="{BB962C8B-B14F-4D97-AF65-F5344CB8AC3E}">
        <p14:creationId xmlns:p14="http://schemas.microsoft.com/office/powerpoint/2010/main" val="3098284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5632068-4A8D-4E69-98C9-52FBFCD3AD81}"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99C08-B35C-426F-94CA-5DE46F24F4E1}" type="slidenum">
              <a:rPr lang="en-US" smtClean="0"/>
              <a:t>‹#›</a:t>
            </a:fld>
            <a:endParaRPr lang="en-US"/>
          </a:p>
        </p:txBody>
      </p:sp>
    </p:spTree>
    <p:extLst>
      <p:ext uri="{BB962C8B-B14F-4D97-AF65-F5344CB8AC3E}">
        <p14:creationId xmlns:p14="http://schemas.microsoft.com/office/powerpoint/2010/main" val="51705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632068-4A8D-4E69-98C9-52FBFCD3AD81}"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99C08-B35C-426F-94CA-5DE46F24F4E1}" type="slidenum">
              <a:rPr lang="en-US" smtClean="0"/>
              <a:t>‹#›</a:t>
            </a:fld>
            <a:endParaRPr lang="en-US"/>
          </a:p>
        </p:txBody>
      </p:sp>
    </p:spTree>
    <p:extLst>
      <p:ext uri="{BB962C8B-B14F-4D97-AF65-F5344CB8AC3E}">
        <p14:creationId xmlns:p14="http://schemas.microsoft.com/office/powerpoint/2010/main" val="272421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632068-4A8D-4E69-98C9-52FBFCD3AD81}"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99C08-B35C-426F-94CA-5DE46F24F4E1}" type="slidenum">
              <a:rPr lang="en-US" smtClean="0"/>
              <a:t>‹#›</a:t>
            </a:fld>
            <a:endParaRPr lang="en-US"/>
          </a:p>
        </p:txBody>
      </p:sp>
    </p:spTree>
    <p:extLst>
      <p:ext uri="{BB962C8B-B14F-4D97-AF65-F5344CB8AC3E}">
        <p14:creationId xmlns:p14="http://schemas.microsoft.com/office/powerpoint/2010/main" val="956380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632068-4A8D-4E69-98C9-52FBFCD3AD81}"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99C08-B35C-426F-94CA-5DE46F24F4E1}" type="slidenum">
              <a:rPr lang="en-US" smtClean="0"/>
              <a:t>‹#›</a:t>
            </a:fld>
            <a:endParaRPr lang="en-US"/>
          </a:p>
        </p:txBody>
      </p:sp>
    </p:spTree>
    <p:extLst>
      <p:ext uri="{BB962C8B-B14F-4D97-AF65-F5344CB8AC3E}">
        <p14:creationId xmlns:p14="http://schemas.microsoft.com/office/powerpoint/2010/main" val="1625395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5632068-4A8D-4E69-98C9-52FBFCD3AD81}"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99C08-B35C-426F-94CA-5DE46F24F4E1}" type="slidenum">
              <a:rPr lang="en-US" smtClean="0"/>
              <a:t>‹#›</a:t>
            </a:fld>
            <a:endParaRPr lang="en-US"/>
          </a:p>
        </p:txBody>
      </p:sp>
    </p:spTree>
    <p:extLst>
      <p:ext uri="{BB962C8B-B14F-4D97-AF65-F5344CB8AC3E}">
        <p14:creationId xmlns:p14="http://schemas.microsoft.com/office/powerpoint/2010/main" val="3812257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5632068-4A8D-4E69-98C9-52FBFCD3AD81}" type="datetimeFigureOut">
              <a:rPr lang="en-US" smtClean="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99C08-B35C-426F-94CA-5DE46F24F4E1}" type="slidenum">
              <a:rPr lang="en-US" smtClean="0"/>
              <a:t>‹#›</a:t>
            </a:fld>
            <a:endParaRPr lang="en-US"/>
          </a:p>
        </p:txBody>
      </p:sp>
    </p:spTree>
    <p:extLst>
      <p:ext uri="{BB962C8B-B14F-4D97-AF65-F5344CB8AC3E}">
        <p14:creationId xmlns:p14="http://schemas.microsoft.com/office/powerpoint/2010/main" val="226392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632068-4A8D-4E69-98C9-52FBFCD3AD81}" type="datetimeFigureOut">
              <a:rPr lang="en-US" smtClean="0"/>
              <a:t>3/10/2021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B99C08-B35C-426F-94CA-5DE46F24F4E1}" type="slidenum">
              <a:rPr lang="en-US" smtClean="0"/>
              <a:t>‹#›</a:t>
            </a:fld>
            <a:endParaRPr lang="en-US"/>
          </a:p>
        </p:txBody>
      </p:sp>
    </p:spTree>
    <p:extLst>
      <p:ext uri="{BB962C8B-B14F-4D97-AF65-F5344CB8AC3E}">
        <p14:creationId xmlns:p14="http://schemas.microsoft.com/office/powerpoint/2010/main" val="249746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5632068-4A8D-4E69-98C9-52FBFCD3AD81}" type="datetimeFigureOut">
              <a:rPr lang="en-US" smtClean="0"/>
              <a:t>3/10/2021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B99C08-B35C-426F-94CA-5DE46F24F4E1}" type="slidenum">
              <a:rPr lang="en-US" smtClean="0"/>
              <a:t>‹#›</a:t>
            </a:fld>
            <a:endParaRPr lang="en-US"/>
          </a:p>
        </p:txBody>
      </p:sp>
    </p:spTree>
    <p:extLst>
      <p:ext uri="{BB962C8B-B14F-4D97-AF65-F5344CB8AC3E}">
        <p14:creationId xmlns:p14="http://schemas.microsoft.com/office/powerpoint/2010/main" val="4042149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632068-4A8D-4E69-98C9-52FBFCD3AD81}" type="datetimeFigureOut">
              <a:rPr lang="en-US" smtClean="0"/>
              <a:t>3/10/2021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B99C08-B35C-426F-94CA-5DE46F24F4E1}" type="slidenum">
              <a:rPr lang="en-US" smtClean="0"/>
              <a:t>‹#›</a:t>
            </a:fld>
            <a:endParaRPr lang="en-US"/>
          </a:p>
        </p:txBody>
      </p:sp>
    </p:spTree>
    <p:extLst>
      <p:ext uri="{BB962C8B-B14F-4D97-AF65-F5344CB8AC3E}">
        <p14:creationId xmlns:p14="http://schemas.microsoft.com/office/powerpoint/2010/main" val="2523012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5632068-4A8D-4E69-98C9-52FBFCD3AD81}" type="datetimeFigureOut">
              <a:rPr lang="en-US" smtClean="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99C08-B35C-426F-94CA-5DE46F24F4E1}" type="slidenum">
              <a:rPr lang="en-US" smtClean="0"/>
              <a:t>‹#›</a:t>
            </a:fld>
            <a:endParaRPr lang="en-US"/>
          </a:p>
        </p:txBody>
      </p:sp>
    </p:spTree>
    <p:extLst>
      <p:ext uri="{BB962C8B-B14F-4D97-AF65-F5344CB8AC3E}">
        <p14:creationId xmlns:p14="http://schemas.microsoft.com/office/powerpoint/2010/main" val="3187457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5632068-4A8D-4E69-98C9-52FBFCD3AD81}" type="datetimeFigureOut">
              <a:rPr lang="en-US" smtClean="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99C08-B35C-426F-94CA-5DE46F24F4E1}" type="slidenum">
              <a:rPr lang="en-US" smtClean="0"/>
              <a:t>‹#›</a:t>
            </a:fld>
            <a:endParaRPr lang="en-US"/>
          </a:p>
        </p:txBody>
      </p:sp>
    </p:spTree>
    <p:extLst>
      <p:ext uri="{BB962C8B-B14F-4D97-AF65-F5344CB8AC3E}">
        <p14:creationId xmlns:p14="http://schemas.microsoft.com/office/powerpoint/2010/main" val="1529606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32068-4A8D-4E69-98C9-52FBFCD3AD81}" type="datetimeFigureOut">
              <a:rPr lang="en-US" smtClean="0"/>
              <a:t>3/10/2021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B99C08-B35C-426F-94CA-5DE46F24F4E1}" type="slidenum">
              <a:rPr lang="en-US" smtClean="0"/>
              <a:t>‹#›</a:t>
            </a:fld>
            <a:endParaRPr lang="en-US"/>
          </a:p>
        </p:txBody>
      </p:sp>
    </p:spTree>
    <p:extLst>
      <p:ext uri="{BB962C8B-B14F-4D97-AF65-F5344CB8AC3E}">
        <p14:creationId xmlns:p14="http://schemas.microsoft.com/office/powerpoint/2010/main" val="33525161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tags" Target="../tags/tag61.xml"/><Relationship Id="rId13" Type="http://schemas.openxmlformats.org/officeDocument/2006/relationships/image" Target="../media/image3.emf"/><Relationship Id="rId3" Type="http://schemas.openxmlformats.org/officeDocument/2006/relationships/tags" Target="../tags/tag56.xml"/><Relationship Id="rId7" Type="http://schemas.openxmlformats.org/officeDocument/2006/relationships/tags" Target="../tags/tag60.xml"/><Relationship Id="rId12" Type="http://schemas.openxmlformats.org/officeDocument/2006/relationships/image" Target="../media/image2.emf"/><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hyperlink" Target="http://www.trcm.ca/wp-content/uploads/In-What-Treaty-Area-Am-I.pdf" TargetMode="External"/><Relationship Id="rId5" Type="http://schemas.openxmlformats.org/officeDocument/2006/relationships/tags" Target="../tags/tag58.xml"/><Relationship Id="rId10" Type="http://schemas.openxmlformats.org/officeDocument/2006/relationships/slide" Target="slide3.xml"/><Relationship Id="rId4" Type="http://schemas.openxmlformats.org/officeDocument/2006/relationships/tags" Target="../tags/tag57.xml"/><Relationship Id="rId9"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69.xml"/><Relationship Id="rId3" Type="http://schemas.openxmlformats.org/officeDocument/2006/relationships/tags" Target="../tags/tag64.xml"/><Relationship Id="rId7" Type="http://schemas.openxmlformats.org/officeDocument/2006/relationships/tags" Target="../tags/tag68.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slide" Target="slide3.xml"/><Relationship Id="rId5" Type="http://schemas.openxmlformats.org/officeDocument/2006/relationships/tags" Target="../tags/tag66.xml"/><Relationship Id="rId10" Type="http://schemas.openxmlformats.org/officeDocument/2006/relationships/slideLayout" Target="../slideLayouts/slideLayout2.xml"/><Relationship Id="rId4" Type="http://schemas.openxmlformats.org/officeDocument/2006/relationships/tags" Target="../tags/tag65.xml"/><Relationship Id="rId9" Type="http://schemas.openxmlformats.org/officeDocument/2006/relationships/tags" Target="../tags/tag70.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3.xml"/><Relationship Id="rId7" Type="http://schemas.openxmlformats.org/officeDocument/2006/relationships/tags" Target="../tags/tag77.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5" Type="http://schemas.openxmlformats.org/officeDocument/2006/relationships/tags" Target="../tags/tag75.xml"/><Relationship Id="rId10" Type="http://schemas.openxmlformats.org/officeDocument/2006/relationships/hyperlink" Target="http://www.trcm.ca/wp-content/uploads/26891-TR-Treaty-ABCs-book-web.pdf" TargetMode="External"/><Relationship Id="rId4" Type="http://schemas.openxmlformats.org/officeDocument/2006/relationships/tags" Target="../tags/tag74.xml"/><Relationship Id="rId9" Type="http://schemas.openxmlformats.org/officeDocument/2006/relationships/slide" Target="slide3.xml"/></Relationships>
</file>

<file path=ppt/slides/_rels/slide1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tags" Target="../tags/tag80.xml"/><Relationship Id="rId7"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10" Type="http://schemas.openxmlformats.org/officeDocument/2006/relationships/image" Target="../media/image4.emf"/><Relationship Id="rId4" Type="http://schemas.openxmlformats.org/officeDocument/2006/relationships/tags" Target="../tags/tag81.xml"/><Relationship Id="rId9" Type="http://schemas.openxmlformats.org/officeDocument/2006/relationships/hyperlink" Target="http://www.trcm.ca/multimedia/theatre/" TargetMode="External"/></Relationships>
</file>

<file path=ppt/slides/_rels/slide14.xml.rels><?xml version="1.0" encoding="UTF-8" standalone="yes"?>
<Relationships xmlns="http://schemas.openxmlformats.org/package/2006/relationships"><Relationship Id="rId8" Type="http://schemas.openxmlformats.org/officeDocument/2006/relationships/tags" Target="../tags/tag91.xml"/><Relationship Id="rId13" Type="http://schemas.openxmlformats.org/officeDocument/2006/relationships/image" Target="../media/image5.jpeg"/><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slideLayout" Target="../slideLayouts/slideLayout4.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tags" Target="../tags/tag94.xml"/><Relationship Id="rId5" Type="http://schemas.openxmlformats.org/officeDocument/2006/relationships/tags" Target="../tags/tag88.xml"/><Relationship Id="rId15" Type="http://schemas.openxmlformats.org/officeDocument/2006/relationships/slide" Target="slide3.xml"/><Relationship Id="rId10" Type="http://schemas.openxmlformats.org/officeDocument/2006/relationships/tags" Target="../tags/tag93.xml"/><Relationship Id="rId4" Type="http://schemas.openxmlformats.org/officeDocument/2006/relationships/tags" Target="../tags/tag87.xml"/><Relationship Id="rId9" Type="http://schemas.openxmlformats.org/officeDocument/2006/relationships/tags" Target="../tags/tag92.xml"/><Relationship Id="rId14" Type="http://schemas.openxmlformats.org/officeDocument/2006/relationships/hyperlink" Target="http://www.trcm.ca/wp-content/uploads/Treaty-Medal-Colouring-Page-.pdf" TargetMode="External"/></Relationships>
</file>

<file path=ppt/slides/_rels/slide15.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image" Target="../media/image6.emf"/><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hyperlink" Target="https://www.youtube.com/watch?app=desktop&amp;v=tzpNqp2Jihk" TargetMode="Externa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slide" Target="slide3.xml"/><Relationship Id="rId5" Type="http://schemas.openxmlformats.org/officeDocument/2006/relationships/tags" Target="../tags/tag99.xml"/><Relationship Id="rId10" Type="http://schemas.openxmlformats.org/officeDocument/2006/relationships/notesSlide" Target="../notesSlides/notesSlide3.xml"/><Relationship Id="rId4" Type="http://schemas.openxmlformats.org/officeDocument/2006/relationships/tags" Target="../tags/tag98.xml"/><Relationship Id="rId9"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www.trcm.ca/" TargetMode="External"/><Relationship Id="rId3" Type="http://schemas.openxmlformats.org/officeDocument/2006/relationships/tags" Target="../tags/tag105.xml"/><Relationship Id="rId7" Type="http://schemas.openxmlformats.org/officeDocument/2006/relationships/slideLayout" Target="../slideLayouts/slideLayout2.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11.xml"/><Relationship Id="rId7" Type="http://schemas.openxmlformats.org/officeDocument/2006/relationships/tags" Target="../tags/tag115.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slide" Target="slide6.xml"/><Relationship Id="rId26" Type="http://schemas.openxmlformats.org/officeDocument/2006/relationships/slide" Target="slide16.xml"/><Relationship Id="rId3" Type="http://schemas.openxmlformats.org/officeDocument/2006/relationships/tags" Target="../tags/tag8.xml"/><Relationship Id="rId21" Type="http://schemas.openxmlformats.org/officeDocument/2006/relationships/slide" Target="slide11.xml"/><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slide" Target="slide4.xml"/><Relationship Id="rId25" Type="http://schemas.openxmlformats.org/officeDocument/2006/relationships/slide" Target="slide14.xml"/><Relationship Id="rId2" Type="http://schemas.openxmlformats.org/officeDocument/2006/relationships/tags" Target="../tags/tag7.xml"/><Relationship Id="rId16" Type="http://schemas.openxmlformats.org/officeDocument/2006/relationships/slideLayout" Target="../slideLayouts/slideLayout2.xml"/><Relationship Id="rId20" Type="http://schemas.openxmlformats.org/officeDocument/2006/relationships/slide" Target="slide9.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24" Type="http://schemas.openxmlformats.org/officeDocument/2006/relationships/slide" Target="slide15.xml"/><Relationship Id="rId5" Type="http://schemas.openxmlformats.org/officeDocument/2006/relationships/tags" Target="../tags/tag10.xml"/><Relationship Id="rId15" Type="http://schemas.openxmlformats.org/officeDocument/2006/relationships/tags" Target="../tags/tag20.xml"/><Relationship Id="rId23" Type="http://schemas.openxmlformats.org/officeDocument/2006/relationships/slide" Target="slide13.xml"/><Relationship Id="rId10" Type="http://schemas.openxmlformats.org/officeDocument/2006/relationships/tags" Target="../tags/tag15.xml"/><Relationship Id="rId19" Type="http://schemas.openxmlformats.org/officeDocument/2006/relationships/slide" Target="slide8.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 Id="rId22" Type="http://schemas.openxmlformats.org/officeDocument/2006/relationships/slide" Target="slide12.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23.xml"/><Relationship Id="rId7" Type="http://schemas.openxmlformats.org/officeDocument/2006/relationships/diagramLayout" Target="../diagrams/layout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diagramData" Target="../diagrams/data1.xml"/><Relationship Id="rId5" Type="http://schemas.openxmlformats.org/officeDocument/2006/relationships/slideLayout" Target="../slideLayouts/slideLayout2.xml"/><Relationship Id="rId10" Type="http://schemas.microsoft.com/office/2007/relationships/diagramDrawing" Target="../diagrams/drawing1.xml"/><Relationship Id="rId4" Type="http://schemas.openxmlformats.org/officeDocument/2006/relationships/tags" Target="../tags/tag24.xml"/><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2.xml"/><Relationship Id="rId5" Type="http://schemas.openxmlformats.org/officeDocument/2006/relationships/tags" Target="../tags/tag29.xml"/><Relationship Id="rId4" Type="http://schemas.openxmlformats.org/officeDocument/2006/relationships/tags" Target="../tags/tag28.xml"/></Relationships>
</file>

<file path=ppt/slides/_rels/slide6.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slide" Target="slide3.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notesSlide" Target="../notesSlides/notesSlide1.xml"/><Relationship Id="rId5" Type="http://schemas.openxmlformats.org/officeDocument/2006/relationships/slideLayout" Target="../slideLayouts/slideLayout4.xml"/><Relationship Id="rId4" Type="http://schemas.openxmlformats.org/officeDocument/2006/relationships/tags" Target="../tags/tag33.xml"/></Relationships>
</file>

<file path=ppt/slides/_rels/slide7.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tags" Target="../tags/tag45.xml"/><Relationship Id="rId2" Type="http://schemas.openxmlformats.org/officeDocument/2006/relationships/tags" Target="../tags/tag35.xml"/><Relationship Id="rId16" Type="http://schemas.openxmlformats.org/officeDocument/2006/relationships/slide" Target="slide3.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5" Type="http://schemas.openxmlformats.org/officeDocument/2006/relationships/tags" Target="../tags/tag38.xml"/><Relationship Id="rId15" Type="http://schemas.openxmlformats.org/officeDocument/2006/relationships/notesSlide" Target="../notesSlides/notesSlide2.xml"/><Relationship Id="rId10" Type="http://schemas.openxmlformats.org/officeDocument/2006/relationships/tags" Target="../tags/tag43.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slide" Target="slide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hyperlink" Target="https://www.canadashistory.ca/getmedia/9c4e2d83-24bf-4d9f-ab1f-b9ff1aac649a/Kay2018Traites.pdf.aspx" TargetMode="External"/><Relationship Id="rId5" Type="http://schemas.openxmlformats.org/officeDocument/2006/relationships/hyperlink" Target="https://mfnerc.org/product-category/books/" TargetMode="Externa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52.xml"/><Relationship Id="rId7" Type="http://schemas.openxmlformats.org/officeDocument/2006/relationships/slide" Target="slide3.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hyperlink" Target="http://www.trcm.ca/wp-content/uploads/29627-treaty_poster_map_2017-Fr-web.pdf" TargetMode="External"/><Relationship Id="rId5" Type="http://schemas.openxmlformats.org/officeDocument/2006/relationships/slideLayout" Target="../slideLayouts/slideLayout2.xml"/><Relationship Id="rId4" Type="http://schemas.openxmlformats.org/officeDocument/2006/relationships/tags" Target="../tags/tag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a:xfrm>
            <a:off x="702175" y="877277"/>
            <a:ext cx="7730129" cy="1862048"/>
          </a:xfrm>
          <a:prstGeom prst="rect">
            <a:avLst/>
          </a:prstGeom>
          <a:noFill/>
        </p:spPr>
        <p:txBody>
          <a:bodyPr wrap="none" lIns="91440" tIns="45720" rIns="91440" bIns="45720">
            <a:spAutoFit/>
          </a:bodyPr>
          <a:lstStyle/>
          <a:p>
            <a:pPr algn="ctr"/>
            <a:r>
              <a:rPr lang="en-US" sz="115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Rounded MT Bold" panose="020F0704030504030204" pitchFamily="34" charset="0"/>
              </a:rPr>
              <a:t>Les </a:t>
            </a:r>
            <a:r>
              <a:rPr lang="en-US" sz="115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Rounded MT Bold" panose="020F0704030504030204" pitchFamily="34" charset="0"/>
              </a:rPr>
              <a:t>traités</a:t>
            </a:r>
            <a:endParaRPr lang="en-US" sz="115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Rounded MT Bold" panose="020F0704030504030204" pitchFamily="34" charset="0"/>
            </a:endParaRPr>
          </a:p>
        </p:txBody>
      </p:sp>
      <p:sp>
        <p:nvSpPr>
          <p:cNvPr id="6" name="Text Placeholder 5"/>
          <p:cNvSpPr>
            <a:spLocks noGrp="1"/>
          </p:cNvSpPr>
          <p:nvPr>
            <p:ph type="body" idx="1"/>
            <p:custDataLst>
              <p:tags r:id="rId2"/>
            </p:custDataLst>
          </p:nvPr>
        </p:nvSpPr>
        <p:spPr>
          <a:xfrm>
            <a:off x="623887" y="4862286"/>
            <a:ext cx="7886700" cy="1270908"/>
          </a:xfrm>
        </p:spPr>
        <p:txBody>
          <a:bodyPr>
            <a:normAutofit/>
          </a:bodyPr>
          <a:lstStyle/>
          <a:p>
            <a:pPr algn="ctr"/>
            <a:r>
              <a:rPr lang="en-US" sz="3200" dirty="0" smtClean="0"/>
              <a:t>4e </a:t>
            </a:r>
            <a:r>
              <a:rPr lang="en-US" sz="3200" dirty="0" err="1" smtClean="0"/>
              <a:t>année</a:t>
            </a:r>
            <a:r>
              <a:rPr lang="en-US" sz="3200" dirty="0" smtClean="0"/>
              <a:t> </a:t>
            </a:r>
            <a:br>
              <a:rPr lang="en-US" sz="3200" dirty="0" smtClean="0"/>
            </a:br>
            <a:r>
              <a:rPr lang="en-US" sz="3200" dirty="0" smtClean="0"/>
              <a:t>Sciences </a:t>
            </a:r>
            <a:r>
              <a:rPr lang="en-US" sz="3200" dirty="0" err="1" smtClean="0"/>
              <a:t>humaines</a:t>
            </a:r>
            <a:endParaRPr lang="en-US" sz="3200" dirty="0"/>
          </a:p>
        </p:txBody>
      </p:sp>
    </p:spTree>
    <p:extLst>
      <p:ext uri="{BB962C8B-B14F-4D97-AF65-F5344CB8AC3E}">
        <p14:creationId xmlns:p14="http://schemas.microsoft.com/office/powerpoint/2010/main" val="1575023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3C7AB"/>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en-US" sz="4000" b="1" dirty="0" err="1" smtClean="0"/>
              <a:t>Dans</a:t>
            </a:r>
            <a:r>
              <a:rPr lang="en-US" sz="4000" b="1" dirty="0" smtClean="0"/>
              <a:t> </a:t>
            </a:r>
            <a:r>
              <a:rPr lang="en-US" sz="4000" b="1" dirty="0" err="1" smtClean="0"/>
              <a:t>quelle</a:t>
            </a:r>
            <a:r>
              <a:rPr lang="en-US" sz="4000" b="1" dirty="0" smtClean="0"/>
              <a:t> zone de </a:t>
            </a:r>
            <a:r>
              <a:rPr lang="en-US" sz="4000" b="1" dirty="0" err="1" smtClean="0"/>
              <a:t>traité</a:t>
            </a:r>
            <a:r>
              <a:rPr lang="en-US" sz="4000" b="1" dirty="0" smtClean="0"/>
              <a:t> </a:t>
            </a:r>
            <a:r>
              <a:rPr lang="en-US" sz="4000" b="1" dirty="0" err="1" smtClean="0"/>
              <a:t>suis</a:t>
            </a:r>
            <a:r>
              <a:rPr lang="en-US" sz="4000" b="1" dirty="0" smtClean="0"/>
              <a:t>-je?</a:t>
            </a:r>
            <a:endParaRPr lang="en-US" sz="4000" b="1" dirty="0"/>
          </a:p>
        </p:txBody>
      </p:sp>
      <p:sp>
        <p:nvSpPr>
          <p:cNvPr id="3" name="Content Placeholder 2"/>
          <p:cNvSpPr>
            <a:spLocks noGrp="1"/>
          </p:cNvSpPr>
          <p:nvPr>
            <p:ph idx="1"/>
            <p:custDataLst>
              <p:tags r:id="rId2"/>
            </p:custDataLst>
          </p:nvPr>
        </p:nvSpPr>
        <p:spPr>
          <a:xfrm>
            <a:off x="628650" y="1825625"/>
            <a:ext cx="4364264" cy="4351338"/>
          </a:xfrm>
        </p:spPr>
        <p:txBody>
          <a:bodyPr>
            <a:normAutofit/>
          </a:bodyPr>
          <a:lstStyle/>
          <a:p>
            <a:pPr marL="228600" lvl="1">
              <a:spcBef>
                <a:spcPts val="1000"/>
              </a:spcBef>
            </a:pPr>
            <a:r>
              <a:rPr lang="fr-CA" sz="2800" dirty="0" smtClean="0"/>
              <a:t>Dessiner et colorier la zone du traité sur une carte du Manitoba</a:t>
            </a:r>
            <a:r>
              <a:rPr lang="en-US" sz="2800" dirty="0" smtClean="0"/>
              <a:t>.</a:t>
            </a:r>
            <a:endParaRPr lang="en-US" sz="2800" dirty="0"/>
          </a:p>
          <a:p>
            <a:r>
              <a:rPr lang="en-US" dirty="0" err="1" smtClean="0"/>
              <a:t>Voir</a:t>
            </a:r>
            <a:r>
              <a:rPr lang="en-US" dirty="0" smtClean="0"/>
              <a:t> </a:t>
            </a:r>
            <a:r>
              <a:rPr lang="en-US" dirty="0" err="1" smtClean="0"/>
              <a:t>Annexe</a:t>
            </a:r>
            <a:r>
              <a:rPr lang="en-US" dirty="0" smtClean="0"/>
              <a:t> #2.</a:t>
            </a:r>
          </a:p>
          <a:p>
            <a:endParaRPr lang="en-US" dirty="0" smtClean="0"/>
          </a:p>
        </p:txBody>
      </p:sp>
      <p:sp>
        <p:nvSpPr>
          <p:cNvPr id="4" name="Oval 3">
            <a:hlinkClick r:id="rId10" action="ppaction://hlinksldjump"/>
          </p:cNvPr>
          <p:cNvSpPr/>
          <p:nvPr>
            <p:custDataLst>
              <p:tags r:id="rId3"/>
            </p:custDataLst>
          </p:nvPr>
        </p:nvSpPr>
        <p:spPr>
          <a:xfrm>
            <a:off x="7985578" y="55450"/>
            <a:ext cx="1059543" cy="9724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hlinkClick r:id="rId10" action="ppaction://hlinksldjump"/>
              </a:rPr>
              <a:t>Choice Board</a:t>
            </a:r>
            <a:endParaRPr lang="en-US" sz="1600" dirty="0"/>
          </a:p>
        </p:txBody>
      </p:sp>
      <p:sp>
        <p:nvSpPr>
          <p:cNvPr id="6" name="TextBox 5"/>
          <p:cNvSpPr txBox="1"/>
          <p:nvPr>
            <p:custDataLst>
              <p:tags r:id="rId4"/>
            </p:custDataLst>
          </p:nvPr>
        </p:nvSpPr>
        <p:spPr>
          <a:xfrm>
            <a:off x="851353" y="4745334"/>
            <a:ext cx="3918857" cy="1446550"/>
          </a:xfrm>
          <a:prstGeom prst="rect">
            <a:avLst/>
          </a:prstGeom>
          <a:solidFill>
            <a:schemeClr val="bg1"/>
          </a:solidFill>
        </p:spPr>
        <p:txBody>
          <a:bodyPr wrap="square" rtlCol="0">
            <a:spAutoFit/>
          </a:bodyPr>
          <a:lstStyle/>
          <a:p>
            <a:pPr marL="0" lvl="1" indent="0">
              <a:spcBef>
                <a:spcPts val="1000"/>
              </a:spcBef>
              <a:buNone/>
            </a:pPr>
            <a:r>
              <a:rPr lang="fr-CA" sz="2000" dirty="0" smtClean="0"/>
              <a:t>Cette activité a été créée par la Commission des relations découlant des traités du Manitoba</a:t>
            </a:r>
            <a:r>
              <a:rPr lang="en-US" sz="2000" dirty="0" smtClean="0"/>
              <a:t>:</a:t>
            </a:r>
            <a:endParaRPr lang="en-US" sz="2000" dirty="0"/>
          </a:p>
          <a:p>
            <a:r>
              <a:rPr lang="en-US" sz="1400" dirty="0">
                <a:hlinkClick r:id="rId11"/>
              </a:rPr>
              <a:t>http://www.trcm.ca/wp-content/uploads/In-What-Treaty-Area-Am-I.pdf</a:t>
            </a:r>
            <a:r>
              <a:rPr lang="en-US" sz="1400" dirty="0"/>
              <a:t> </a:t>
            </a:r>
            <a:endParaRPr lang="en-US" dirty="0"/>
          </a:p>
        </p:txBody>
      </p:sp>
      <p:sp>
        <p:nvSpPr>
          <p:cNvPr id="8" name="Pentagon 7"/>
          <p:cNvSpPr/>
          <p:nvPr>
            <p:custDataLst>
              <p:tags r:id="rId5"/>
            </p:custDataLst>
          </p:nvPr>
        </p:nvSpPr>
        <p:spPr>
          <a:xfrm>
            <a:off x="465182" y="341653"/>
            <a:ext cx="1557582" cy="400050"/>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t>Annexe</a:t>
            </a:r>
            <a:r>
              <a:rPr lang="en-US" dirty="0" smtClean="0"/>
              <a:t> #2</a:t>
            </a:r>
            <a:endParaRPr lang="en-US" dirty="0"/>
          </a:p>
        </p:txBody>
      </p:sp>
      <p:sp>
        <p:nvSpPr>
          <p:cNvPr id="9" name="Oval 3">
            <a:hlinkClick r:id="rId10" action="ppaction://hlinksldjump"/>
          </p:cNvPr>
          <p:cNvSpPr/>
          <p:nvPr>
            <p:custDataLst>
              <p:tags r:id="rId6"/>
            </p:custDataLst>
          </p:nvPr>
        </p:nvSpPr>
        <p:spPr>
          <a:xfrm>
            <a:off x="7855528" y="55450"/>
            <a:ext cx="1189594" cy="9724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err="1" smtClean="0"/>
              <a:t>Activité</a:t>
            </a:r>
            <a:r>
              <a:rPr lang="en-US" sz="1600" dirty="0" smtClean="0"/>
              <a:t> au </a:t>
            </a:r>
            <a:r>
              <a:rPr lang="en-US" sz="1600" dirty="0" err="1" smtClean="0"/>
              <a:t>choix</a:t>
            </a:r>
            <a:endParaRPr lang="en-US" sz="1600" dirty="0"/>
          </a:p>
        </p:txBody>
      </p:sp>
      <p:pic>
        <p:nvPicPr>
          <p:cNvPr id="10" name="Image 9"/>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5435295" y="1337583"/>
            <a:ext cx="3708705" cy="5520417"/>
          </a:xfrm>
          <a:prstGeom prst="rect">
            <a:avLst/>
          </a:prstGeom>
          <a:noFill/>
          <a:ln>
            <a:noFill/>
          </a:ln>
        </p:spPr>
      </p:pic>
      <p:pic>
        <p:nvPicPr>
          <p:cNvPr id="11" name="Image 10"/>
          <p:cNvPicPr/>
          <p:nvPr>
            <p:custDataLst>
              <p:tags r:id="rId8"/>
            </p:custDataLst>
          </p:nvPr>
        </p:nvPicPr>
        <p:blipFill>
          <a:blip r:embed="rId13">
            <a:extLst>
              <a:ext uri="{28A0092B-C50C-407E-A947-70E740481C1C}">
                <a14:useLocalDpi xmlns:a14="http://schemas.microsoft.com/office/drawing/2010/main" val="0"/>
              </a:ext>
            </a:extLst>
          </a:blip>
          <a:srcRect/>
          <a:stretch>
            <a:fillRect/>
          </a:stretch>
        </p:blipFill>
        <p:spPr bwMode="auto">
          <a:xfrm>
            <a:off x="8166100" y="1833836"/>
            <a:ext cx="977900" cy="829310"/>
          </a:xfrm>
          <a:prstGeom prst="rect">
            <a:avLst/>
          </a:prstGeom>
          <a:noFill/>
          <a:ln>
            <a:noFill/>
          </a:ln>
        </p:spPr>
      </p:pic>
    </p:spTree>
    <p:extLst>
      <p:ext uri="{BB962C8B-B14F-4D97-AF65-F5344CB8AC3E}">
        <p14:creationId xmlns:p14="http://schemas.microsoft.com/office/powerpoint/2010/main" val="1326744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FAFE7"/>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en-US" sz="4600" b="1" dirty="0" smtClean="0"/>
              <a:t>5. </a:t>
            </a:r>
            <a:r>
              <a:rPr lang="fr-CA" sz="4600" b="1" dirty="0" smtClean="0"/>
              <a:t>Recherche sur les traités</a:t>
            </a:r>
            <a:endParaRPr lang="fr-CA" sz="4600" b="1" dirty="0"/>
          </a:p>
        </p:txBody>
      </p:sp>
      <p:sp>
        <p:nvSpPr>
          <p:cNvPr id="3" name="Content Placeholder 2"/>
          <p:cNvSpPr>
            <a:spLocks noGrp="1"/>
          </p:cNvSpPr>
          <p:nvPr>
            <p:ph idx="1"/>
            <p:custDataLst>
              <p:tags r:id="rId2"/>
            </p:custDataLst>
          </p:nvPr>
        </p:nvSpPr>
        <p:spPr>
          <a:xfrm>
            <a:off x="628650" y="1825625"/>
            <a:ext cx="7886700" cy="990146"/>
          </a:xfrm>
        </p:spPr>
        <p:txBody>
          <a:bodyPr>
            <a:normAutofit/>
          </a:bodyPr>
          <a:lstStyle/>
          <a:p>
            <a:pPr marL="0" indent="0">
              <a:buNone/>
            </a:pPr>
            <a:r>
              <a:rPr lang="fr-CA" dirty="0" smtClean="0"/>
              <a:t>Choisissez l’un des 5 traités pour faire de la recherche et répondre aux questions suivantes :</a:t>
            </a:r>
            <a:endParaRPr lang="en-US" dirty="0" smtClean="0"/>
          </a:p>
          <a:p>
            <a:pPr marL="0" indent="0">
              <a:buNone/>
            </a:pPr>
            <a:endParaRPr lang="en-US" dirty="0" smtClean="0"/>
          </a:p>
          <a:p>
            <a:endParaRPr lang="en-US" dirty="0" smtClean="0"/>
          </a:p>
        </p:txBody>
      </p:sp>
      <p:sp>
        <p:nvSpPr>
          <p:cNvPr id="4" name="Oval 3">
            <a:hlinkClick r:id="rId11" action="ppaction://hlinksldjump"/>
          </p:cNvPr>
          <p:cNvSpPr/>
          <p:nvPr>
            <p:custDataLst>
              <p:tags r:id="rId3"/>
            </p:custDataLst>
          </p:nvPr>
        </p:nvSpPr>
        <p:spPr>
          <a:xfrm>
            <a:off x="7985578" y="55450"/>
            <a:ext cx="1059543" cy="9724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hlinkClick r:id="rId11" action="ppaction://hlinksldjump"/>
              </a:rPr>
              <a:t>Choice Board</a:t>
            </a:r>
            <a:endParaRPr lang="en-US" sz="1600" dirty="0"/>
          </a:p>
        </p:txBody>
      </p:sp>
      <p:sp>
        <p:nvSpPr>
          <p:cNvPr id="7" name="Rounded Rectangle 6"/>
          <p:cNvSpPr/>
          <p:nvPr>
            <p:custDataLst>
              <p:tags r:id="rId4"/>
            </p:custDataLst>
          </p:nvPr>
        </p:nvSpPr>
        <p:spPr>
          <a:xfrm>
            <a:off x="374650" y="3052087"/>
            <a:ext cx="3106057" cy="128564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CA" sz="3600" b="1" dirty="0" smtClean="0"/>
              <a:t>Qui </a:t>
            </a:r>
            <a:r>
              <a:rPr lang="fr-CA" sz="3600" dirty="0" smtClean="0"/>
              <a:t>fait partie de ce traité?</a:t>
            </a:r>
            <a:endParaRPr lang="fr-CA" sz="3600" dirty="0"/>
          </a:p>
        </p:txBody>
      </p:sp>
      <p:sp>
        <p:nvSpPr>
          <p:cNvPr id="8" name="Rounded Rectangle 7"/>
          <p:cNvSpPr/>
          <p:nvPr>
            <p:custDataLst>
              <p:tags r:id="rId5"/>
            </p:custDataLst>
          </p:nvPr>
        </p:nvSpPr>
        <p:spPr>
          <a:xfrm>
            <a:off x="5409292" y="3052087"/>
            <a:ext cx="3106057" cy="223678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CA" sz="3600" b="1" dirty="0" smtClean="0"/>
              <a:t>Quand et où </a:t>
            </a:r>
            <a:r>
              <a:rPr lang="fr-CA" sz="3600" dirty="0" smtClean="0"/>
              <a:t>ce traité </a:t>
            </a:r>
            <a:r>
              <a:rPr lang="fr-CA" sz="3600" dirty="0" err="1" smtClean="0"/>
              <a:t>a-t-il</a:t>
            </a:r>
            <a:r>
              <a:rPr lang="fr-CA" sz="3600" dirty="0" smtClean="0"/>
              <a:t> été négocié?</a:t>
            </a:r>
            <a:endParaRPr lang="fr-CA" sz="3600" dirty="0"/>
          </a:p>
        </p:txBody>
      </p:sp>
      <p:sp>
        <p:nvSpPr>
          <p:cNvPr id="9" name="Rounded Rectangle 8"/>
          <p:cNvSpPr/>
          <p:nvPr>
            <p:custDataLst>
              <p:tags r:id="rId6"/>
            </p:custDataLst>
          </p:nvPr>
        </p:nvSpPr>
        <p:spPr>
          <a:xfrm>
            <a:off x="1760764" y="4696171"/>
            <a:ext cx="3106057" cy="173604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CA" sz="3600" b="1" dirty="0" smtClean="0"/>
              <a:t>Qu’est -ce qui </a:t>
            </a:r>
            <a:r>
              <a:rPr lang="fr-CA" sz="3600" dirty="0" smtClean="0"/>
              <a:t>a été négocié dans ce traité</a:t>
            </a:r>
            <a:r>
              <a:rPr lang="en-US" sz="3600" dirty="0"/>
              <a:t>.</a:t>
            </a:r>
          </a:p>
        </p:txBody>
      </p:sp>
      <p:sp>
        <p:nvSpPr>
          <p:cNvPr id="10" name="Content Placeholder 2"/>
          <p:cNvSpPr txBox="1">
            <a:spLocks/>
          </p:cNvSpPr>
          <p:nvPr>
            <p:custDataLst>
              <p:tags r:id="rId7"/>
            </p:custDataLst>
          </p:nvPr>
        </p:nvSpPr>
        <p:spPr>
          <a:xfrm>
            <a:off x="5666509" y="5754237"/>
            <a:ext cx="3477491" cy="1103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err="1" smtClean="0"/>
              <a:t>Voir</a:t>
            </a:r>
            <a:r>
              <a:rPr lang="en-US" sz="2000" dirty="0" smtClean="0"/>
              <a:t>: </a:t>
            </a:r>
            <a:r>
              <a:rPr lang="fr-CA" sz="2000" u="sng" dirty="0" smtClean="0"/>
              <a:t>TELS-book-Fr-162688.pdf </a:t>
            </a:r>
            <a:r>
              <a:rPr lang="fr-CA" sz="2000" u="sng" dirty="0"/>
              <a:t>(</a:t>
            </a:r>
            <a:r>
              <a:rPr lang="fr-CA" sz="2000" u="sng" dirty="0" smtClean="0"/>
              <a:t>trcm.ca)</a:t>
            </a:r>
            <a:r>
              <a:rPr lang="fr-CA" sz="2000" dirty="0" smtClean="0"/>
              <a:t> </a:t>
            </a:r>
            <a:r>
              <a:rPr lang="fr-CA" sz="2000" dirty="0"/>
              <a:t>pp 22-26 </a:t>
            </a:r>
            <a:r>
              <a:rPr lang="en-US" sz="2000" dirty="0" smtClean="0"/>
              <a:t> </a:t>
            </a:r>
            <a:endParaRPr lang="en-US" sz="2000" dirty="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endParaRPr lang="en-US" dirty="0" smtClean="0"/>
          </a:p>
        </p:txBody>
      </p:sp>
      <p:sp>
        <p:nvSpPr>
          <p:cNvPr id="11" name="Pentagon 10"/>
          <p:cNvSpPr/>
          <p:nvPr>
            <p:custDataLst>
              <p:tags r:id="rId8"/>
            </p:custDataLst>
          </p:nvPr>
        </p:nvSpPr>
        <p:spPr>
          <a:xfrm>
            <a:off x="98878" y="165101"/>
            <a:ext cx="1399983" cy="400050"/>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t>Annexe</a:t>
            </a:r>
            <a:r>
              <a:rPr lang="en-US" dirty="0" smtClean="0"/>
              <a:t> #3</a:t>
            </a:r>
            <a:endParaRPr lang="en-US" dirty="0"/>
          </a:p>
        </p:txBody>
      </p:sp>
      <p:sp>
        <p:nvSpPr>
          <p:cNvPr id="12" name="Oval 3">
            <a:hlinkClick r:id="rId11" action="ppaction://hlinksldjump"/>
          </p:cNvPr>
          <p:cNvSpPr/>
          <p:nvPr>
            <p:custDataLst>
              <p:tags r:id="rId9"/>
            </p:custDataLst>
          </p:nvPr>
        </p:nvSpPr>
        <p:spPr>
          <a:xfrm>
            <a:off x="7855528" y="55450"/>
            <a:ext cx="1189594" cy="9724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err="1" smtClean="0"/>
              <a:t>Activité</a:t>
            </a:r>
            <a:r>
              <a:rPr lang="en-US" sz="1600" dirty="0" smtClean="0"/>
              <a:t> au </a:t>
            </a:r>
            <a:r>
              <a:rPr lang="en-US" sz="1600" dirty="0" err="1" smtClean="0"/>
              <a:t>choix</a:t>
            </a:r>
            <a:endParaRPr lang="en-US" sz="1600" dirty="0"/>
          </a:p>
        </p:txBody>
      </p:sp>
    </p:spTree>
    <p:extLst>
      <p:ext uri="{BB962C8B-B14F-4D97-AF65-F5344CB8AC3E}">
        <p14:creationId xmlns:p14="http://schemas.microsoft.com/office/powerpoint/2010/main" val="3243870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9EDFF"/>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69681" y="647319"/>
            <a:ext cx="8717297" cy="1325563"/>
          </a:xfrm>
        </p:spPr>
        <p:txBody>
          <a:bodyPr>
            <a:normAutofit/>
          </a:bodyPr>
          <a:lstStyle/>
          <a:p>
            <a:r>
              <a:rPr lang="en-US" sz="4800" b="1" dirty="0" smtClean="0"/>
              <a:t>6. </a:t>
            </a:r>
            <a:r>
              <a:rPr lang="en-US" sz="4800" b="1" dirty="0" err="1" smtClean="0"/>
              <a:t>Vocabulaire</a:t>
            </a:r>
            <a:r>
              <a:rPr lang="en-US" sz="4800" b="1" dirty="0" smtClean="0"/>
              <a:t> de </a:t>
            </a:r>
            <a:r>
              <a:rPr lang="en-US" sz="4800" b="1" dirty="0" err="1" smtClean="0"/>
              <a:t>traité</a:t>
            </a:r>
            <a:endParaRPr lang="en-US" sz="4800" b="1" dirty="0"/>
          </a:p>
        </p:txBody>
      </p:sp>
      <p:sp>
        <p:nvSpPr>
          <p:cNvPr id="3" name="Content Placeholder 2"/>
          <p:cNvSpPr>
            <a:spLocks noGrp="1"/>
          </p:cNvSpPr>
          <p:nvPr>
            <p:ph idx="1"/>
            <p:custDataLst>
              <p:tags r:id="rId2"/>
            </p:custDataLst>
          </p:nvPr>
        </p:nvSpPr>
        <p:spPr>
          <a:xfrm>
            <a:off x="468049" y="1972882"/>
            <a:ext cx="5254172" cy="4092491"/>
          </a:xfrm>
        </p:spPr>
        <p:txBody>
          <a:bodyPr>
            <a:noAutofit/>
          </a:bodyPr>
          <a:lstStyle/>
          <a:p>
            <a:pPr marL="0" indent="0">
              <a:buNone/>
            </a:pPr>
            <a:r>
              <a:rPr lang="en-US" dirty="0" smtClean="0"/>
              <a:t>1. </a:t>
            </a:r>
            <a:r>
              <a:rPr lang="en-US" dirty="0" err="1" smtClean="0"/>
              <a:t>Choisissez</a:t>
            </a:r>
            <a:r>
              <a:rPr lang="en-US" dirty="0" smtClean="0"/>
              <a:t> un </a:t>
            </a:r>
            <a:r>
              <a:rPr lang="en-US" dirty="0" err="1" smtClean="0"/>
              <a:t>ou</a:t>
            </a:r>
            <a:r>
              <a:rPr lang="en-US" dirty="0" smtClean="0"/>
              <a:t> des mots.</a:t>
            </a:r>
          </a:p>
          <a:p>
            <a:pPr marL="0" indent="0">
              <a:buNone/>
            </a:pPr>
            <a:r>
              <a:rPr lang="en-US" dirty="0" smtClean="0"/>
              <a:t>2. </a:t>
            </a:r>
            <a:r>
              <a:rPr lang="en-US" dirty="0" err="1" smtClean="0"/>
              <a:t>Lisez</a:t>
            </a:r>
            <a:r>
              <a:rPr lang="en-US" dirty="0" smtClean="0"/>
              <a:t> la phrase qui </a:t>
            </a:r>
            <a:r>
              <a:rPr lang="en-US" dirty="0" err="1" smtClean="0"/>
              <a:t>accompagne</a:t>
            </a:r>
            <a:r>
              <a:rPr lang="en-US" dirty="0" smtClean="0"/>
              <a:t> le mot (</a:t>
            </a:r>
            <a:r>
              <a:rPr lang="en-US" dirty="0" err="1" smtClean="0"/>
              <a:t>Annexe</a:t>
            </a:r>
            <a:r>
              <a:rPr lang="en-US" dirty="0" smtClean="0"/>
              <a:t> #4)</a:t>
            </a:r>
          </a:p>
          <a:p>
            <a:pPr marL="0" indent="0">
              <a:buNone/>
            </a:pPr>
            <a:r>
              <a:rPr lang="en-US" dirty="0" smtClean="0"/>
              <a:t>3. </a:t>
            </a:r>
            <a:r>
              <a:rPr lang="en-US" dirty="0" err="1" smtClean="0"/>
              <a:t>Illustrez</a:t>
            </a:r>
            <a:r>
              <a:rPr lang="en-US" dirty="0" smtClean="0"/>
              <a:t> le </a:t>
            </a:r>
            <a:r>
              <a:rPr lang="en-US" dirty="0" err="1" smtClean="0"/>
              <a:t>sens</a:t>
            </a:r>
            <a:r>
              <a:rPr lang="en-US" dirty="0" smtClean="0"/>
              <a:t> du mot avec un dessin.</a:t>
            </a:r>
          </a:p>
          <a:p>
            <a:pPr marL="0" indent="0">
              <a:buNone/>
            </a:pPr>
            <a:r>
              <a:rPr lang="en-US" dirty="0" smtClean="0"/>
              <a:t>4. </a:t>
            </a:r>
            <a:r>
              <a:rPr lang="en-US" dirty="0" err="1" smtClean="0"/>
              <a:t>Partagez</a:t>
            </a:r>
            <a:r>
              <a:rPr lang="en-US" dirty="0" smtClean="0"/>
              <a:t> avec la </a:t>
            </a:r>
            <a:r>
              <a:rPr lang="en-US" dirty="0" err="1" smtClean="0"/>
              <a:t>classe</a:t>
            </a:r>
            <a:r>
              <a:rPr lang="en-US" dirty="0" smtClean="0"/>
              <a:t>!</a:t>
            </a:r>
          </a:p>
        </p:txBody>
      </p:sp>
      <p:sp>
        <p:nvSpPr>
          <p:cNvPr id="5" name="Oval 4">
            <a:hlinkClick r:id="rId9" action="ppaction://hlinksldjump"/>
          </p:cNvPr>
          <p:cNvSpPr/>
          <p:nvPr>
            <p:custDataLst>
              <p:tags r:id="rId3"/>
            </p:custDataLst>
          </p:nvPr>
        </p:nvSpPr>
        <p:spPr>
          <a:xfrm>
            <a:off x="7985578" y="55450"/>
            <a:ext cx="1059543" cy="9724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hlinkClick r:id="rId9" action="ppaction://hlinksldjump"/>
              </a:rPr>
              <a:t>Choice Board</a:t>
            </a:r>
            <a:endParaRPr lang="en-US" sz="1600" dirty="0"/>
          </a:p>
        </p:txBody>
      </p:sp>
      <p:sp>
        <p:nvSpPr>
          <p:cNvPr id="7" name="TextBox 6"/>
          <p:cNvSpPr txBox="1"/>
          <p:nvPr>
            <p:custDataLst>
              <p:tags r:id="rId4"/>
            </p:custDataLst>
          </p:nvPr>
        </p:nvSpPr>
        <p:spPr>
          <a:xfrm>
            <a:off x="2206171" y="5934670"/>
            <a:ext cx="5979886" cy="615553"/>
          </a:xfrm>
          <a:prstGeom prst="rect">
            <a:avLst/>
          </a:prstGeom>
          <a:solidFill>
            <a:schemeClr val="bg1"/>
          </a:solidFill>
        </p:spPr>
        <p:txBody>
          <a:bodyPr wrap="square" rtlCol="0">
            <a:spAutoFit/>
          </a:bodyPr>
          <a:lstStyle/>
          <a:p>
            <a:pPr marL="0" lvl="1" indent="0">
              <a:spcBef>
                <a:spcPts val="1000"/>
              </a:spcBef>
              <a:buNone/>
            </a:pPr>
            <a:r>
              <a:rPr lang="en-US" sz="2000" dirty="0" err="1" smtClean="0"/>
              <a:t>Adapté</a:t>
            </a:r>
            <a:r>
              <a:rPr lang="en-US" sz="2000" dirty="0" smtClean="0"/>
              <a:t> de:</a:t>
            </a:r>
            <a:endParaRPr lang="en-US" sz="2000" dirty="0"/>
          </a:p>
          <a:p>
            <a:r>
              <a:rPr lang="en-US" sz="1400" dirty="0">
                <a:hlinkClick r:id="rId10"/>
              </a:rPr>
              <a:t>http://www.trcm.ca/wp-content/uploads/26891-TR-Treaty-ABCs-book-web.pdf</a:t>
            </a:r>
            <a:r>
              <a:rPr lang="en-US" sz="1400" dirty="0"/>
              <a:t> </a:t>
            </a:r>
          </a:p>
        </p:txBody>
      </p:sp>
      <p:sp>
        <p:nvSpPr>
          <p:cNvPr id="9" name="Oval 3">
            <a:hlinkClick r:id="rId9" action="ppaction://hlinksldjump"/>
          </p:cNvPr>
          <p:cNvSpPr/>
          <p:nvPr>
            <p:custDataLst>
              <p:tags r:id="rId5"/>
            </p:custDataLst>
          </p:nvPr>
        </p:nvSpPr>
        <p:spPr>
          <a:xfrm>
            <a:off x="7855528" y="55450"/>
            <a:ext cx="1189594" cy="9724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err="1" smtClean="0"/>
              <a:t>Activité</a:t>
            </a:r>
            <a:r>
              <a:rPr lang="en-US" sz="1600" dirty="0" smtClean="0"/>
              <a:t> au </a:t>
            </a:r>
            <a:r>
              <a:rPr lang="en-US" sz="1600" dirty="0" err="1" smtClean="0"/>
              <a:t>choix</a:t>
            </a:r>
            <a:endParaRPr lang="en-US" sz="1600" dirty="0"/>
          </a:p>
        </p:txBody>
      </p:sp>
      <p:graphicFrame>
        <p:nvGraphicFramePr>
          <p:cNvPr id="4" name="Tableau 3"/>
          <p:cNvGraphicFramePr>
            <a:graphicFrameLocks noGrp="1"/>
          </p:cNvGraphicFramePr>
          <p:nvPr>
            <p:custDataLst>
              <p:tags r:id="rId6"/>
            </p:custDataLst>
            <p:extLst>
              <p:ext uri="{D42A27DB-BD31-4B8C-83A1-F6EECF244321}">
                <p14:modId xmlns:p14="http://schemas.microsoft.com/office/powerpoint/2010/main" val="1704203299"/>
              </p:ext>
            </p:extLst>
          </p:nvPr>
        </p:nvGraphicFramePr>
        <p:xfrm>
          <a:off x="5520110" y="2147278"/>
          <a:ext cx="3623890" cy="2773680"/>
        </p:xfrm>
        <a:graphic>
          <a:graphicData uri="http://schemas.openxmlformats.org/drawingml/2006/table">
            <a:tbl>
              <a:tblPr firstRow="1" firstCol="1" bandRow="1"/>
              <a:tblGrid>
                <a:gridCol w="1811945">
                  <a:extLst>
                    <a:ext uri="{9D8B030D-6E8A-4147-A177-3AD203B41FA5}">
                      <a16:colId xmlns:a16="http://schemas.microsoft.com/office/drawing/2014/main" val="3747814683"/>
                    </a:ext>
                  </a:extLst>
                </a:gridCol>
                <a:gridCol w="1811945">
                  <a:extLst>
                    <a:ext uri="{9D8B030D-6E8A-4147-A177-3AD203B41FA5}">
                      <a16:colId xmlns:a16="http://schemas.microsoft.com/office/drawing/2014/main" val="2259135846"/>
                    </a:ext>
                  </a:extLst>
                </a:gridCol>
              </a:tblGrid>
              <a:tr h="0">
                <a:tc>
                  <a:txBody>
                    <a:bodyPr/>
                    <a:lstStyle/>
                    <a:p>
                      <a:pPr>
                        <a:spcBef>
                          <a:spcPts val="600"/>
                        </a:spcBef>
                        <a:spcAft>
                          <a:spcPts val="600"/>
                        </a:spcAft>
                      </a:pPr>
                      <a:r>
                        <a:rPr lang="fr-CA" sz="1400" dirty="0">
                          <a:effectLst/>
                          <a:latin typeface="Arial" panose="020B0604020202020204" pitchFamily="34" charset="0"/>
                          <a:ea typeface="Calibri" panose="020F0502020204030204" pitchFamily="34" charset="0"/>
                          <a:cs typeface="Arial" panose="020B0604020202020204" pitchFamily="34" charset="0"/>
                        </a:rPr>
                        <a:t>Accord</a:t>
                      </a:r>
                      <a:endParaRPr lang="fr-CA"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bg1">
                        <a:lumMod val="95000"/>
                      </a:schemeClr>
                    </a:solidFill>
                  </a:tcPr>
                </a:tc>
                <a:tc>
                  <a:txBody>
                    <a:bodyPr/>
                    <a:lstStyle/>
                    <a:p>
                      <a:pPr>
                        <a:spcBef>
                          <a:spcPts val="600"/>
                        </a:spcBef>
                        <a:spcAft>
                          <a:spcPts val="600"/>
                        </a:spcAft>
                      </a:pPr>
                      <a:r>
                        <a:rPr lang="fr-CA" sz="1400">
                          <a:effectLst/>
                          <a:latin typeface="Arial" panose="020B0604020202020204" pitchFamily="34" charset="0"/>
                          <a:ea typeface="Calibri" panose="020F0502020204030204" pitchFamily="34" charset="0"/>
                          <a:cs typeface="Arial" panose="020B0604020202020204" pitchFamily="34" charset="0"/>
                        </a:rPr>
                        <a:t>Aînés</a:t>
                      </a:r>
                      <a:endParaRPr lang="fr-CA"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bg1">
                        <a:lumMod val="95000"/>
                      </a:schemeClr>
                    </a:solidFill>
                  </a:tcPr>
                </a:tc>
                <a:extLst>
                  <a:ext uri="{0D108BD9-81ED-4DB2-BD59-A6C34878D82A}">
                    <a16:rowId xmlns:a16="http://schemas.microsoft.com/office/drawing/2014/main" val="3129541481"/>
                  </a:ext>
                </a:extLst>
              </a:tr>
              <a:tr h="0">
                <a:tc>
                  <a:txBody>
                    <a:bodyPr/>
                    <a:lstStyle/>
                    <a:p>
                      <a:pPr>
                        <a:spcBef>
                          <a:spcPts val="600"/>
                        </a:spcBef>
                        <a:spcAft>
                          <a:spcPts val="600"/>
                        </a:spcAft>
                      </a:pPr>
                      <a:r>
                        <a:rPr lang="fr-CA" sz="1400" dirty="0">
                          <a:effectLst/>
                          <a:latin typeface="Arial" panose="020B0604020202020204" pitchFamily="34" charset="0"/>
                          <a:ea typeface="Calibri" panose="020F0502020204030204" pitchFamily="34" charset="0"/>
                          <a:cs typeface="Arial" panose="020B0604020202020204" pitchFamily="34" charset="0"/>
                        </a:rPr>
                        <a:t>Amis</a:t>
                      </a:r>
                      <a:endParaRPr lang="fr-CA"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bg1">
                        <a:lumMod val="95000"/>
                      </a:schemeClr>
                    </a:solidFill>
                  </a:tcPr>
                </a:tc>
                <a:tc>
                  <a:txBody>
                    <a:bodyPr/>
                    <a:lstStyle/>
                    <a:p>
                      <a:pPr>
                        <a:spcBef>
                          <a:spcPts val="600"/>
                        </a:spcBef>
                        <a:spcAft>
                          <a:spcPts val="600"/>
                        </a:spcAft>
                      </a:pPr>
                      <a:r>
                        <a:rPr lang="fr-CA" sz="1400">
                          <a:effectLst/>
                          <a:latin typeface="Arial" panose="020B0604020202020204" pitchFamily="34" charset="0"/>
                          <a:ea typeface="Calibri" panose="020F0502020204030204" pitchFamily="34" charset="0"/>
                          <a:cs typeface="Arial" panose="020B0604020202020204" pitchFamily="34" charset="0"/>
                        </a:rPr>
                        <a:t>Annuellement</a:t>
                      </a:r>
                      <a:endParaRPr lang="fr-CA"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bg1">
                        <a:lumMod val="95000"/>
                      </a:schemeClr>
                    </a:solidFill>
                  </a:tcPr>
                </a:tc>
                <a:extLst>
                  <a:ext uri="{0D108BD9-81ED-4DB2-BD59-A6C34878D82A}">
                    <a16:rowId xmlns:a16="http://schemas.microsoft.com/office/drawing/2014/main" val="2051650530"/>
                  </a:ext>
                </a:extLst>
              </a:tr>
              <a:tr h="0">
                <a:tc>
                  <a:txBody>
                    <a:bodyPr/>
                    <a:lstStyle/>
                    <a:p>
                      <a:pPr>
                        <a:spcBef>
                          <a:spcPts val="600"/>
                        </a:spcBef>
                        <a:spcAft>
                          <a:spcPts val="600"/>
                        </a:spcAft>
                      </a:pPr>
                      <a:r>
                        <a:rPr lang="fr-CA" sz="1400">
                          <a:effectLst/>
                          <a:latin typeface="Arial" panose="020B0604020202020204" pitchFamily="34" charset="0"/>
                          <a:ea typeface="Calibri" panose="020F0502020204030204" pitchFamily="34" charset="0"/>
                          <a:cs typeface="Arial" panose="020B0604020202020204" pitchFamily="34" charset="0"/>
                        </a:rPr>
                        <a:t>Aujourd’hui</a:t>
                      </a:r>
                      <a:endParaRPr lang="fr-CA"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bg1">
                        <a:lumMod val="95000"/>
                      </a:schemeClr>
                    </a:solidFill>
                  </a:tcPr>
                </a:tc>
                <a:tc>
                  <a:txBody>
                    <a:bodyPr/>
                    <a:lstStyle/>
                    <a:p>
                      <a:pPr>
                        <a:spcBef>
                          <a:spcPts val="600"/>
                        </a:spcBef>
                        <a:spcAft>
                          <a:spcPts val="600"/>
                        </a:spcAft>
                      </a:pPr>
                      <a:r>
                        <a:rPr lang="fr-CA" sz="1400">
                          <a:effectLst/>
                          <a:latin typeface="Arial" panose="020B0604020202020204" pitchFamily="34" charset="0"/>
                          <a:ea typeface="Calibri" panose="020F0502020204030204" pitchFamily="34" charset="0"/>
                          <a:cs typeface="Arial" panose="020B0604020202020204" pitchFamily="34" charset="0"/>
                        </a:rPr>
                        <a:t>Célébration</a:t>
                      </a:r>
                      <a:endParaRPr lang="fr-CA"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bg1">
                        <a:lumMod val="95000"/>
                      </a:schemeClr>
                    </a:solidFill>
                  </a:tcPr>
                </a:tc>
                <a:extLst>
                  <a:ext uri="{0D108BD9-81ED-4DB2-BD59-A6C34878D82A}">
                    <a16:rowId xmlns:a16="http://schemas.microsoft.com/office/drawing/2014/main" val="1886872540"/>
                  </a:ext>
                </a:extLst>
              </a:tr>
              <a:tr h="0">
                <a:tc>
                  <a:txBody>
                    <a:bodyPr/>
                    <a:lstStyle/>
                    <a:p>
                      <a:pPr>
                        <a:spcBef>
                          <a:spcPts val="600"/>
                        </a:spcBef>
                        <a:spcAft>
                          <a:spcPts val="600"/>
                        </a:spcAft>
                      </a:pPr>
                      <a:r>
                        <a:rPr lang="fr-CA" sz="1400">
                          <a:effectLst/>
                          <a:latin typeface="Arial" panose="020B0604020202020204" pitchFamily="34" charset="0"/>
                          <a:ea typeface="Calibri" panose="020F0502020204030204" pitchFamily="34" charset="0"/>
                          <a:cs typeface="Arial" panose="020B0604020202020204" pitchFamily="34" charset="0"/>
                        </a:rPr>
                        <a:t>Compréhension</a:t>
                      </a:r>
                      <a:endParaRPr lang="fr-CA"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bg1">
                        <a:lumMod val="95000"/>
                      </a:schemeClr>
                    </a:solidFill>
                  </a:tcPr>
                </a:tc>
                <a:tc>
                  <a:txBody>
                    <a:bodyPr/>
                    <a:lstStyle/>
                    <a:p>
                      <a:pPr>
                        <a:spcBef>
                          <a:spcPts val="600"/>
                        </a:spcBef>
                        <a:spcAft>
                          <a:spcPts val="600"/>
                        </a:spcAft>
                      </a:pPr>
                      <a:r>
                        <a:rPr lang="fr-CA" sz="1400">
                          <a:effectLst/>
                          <a:latin typeface="Arial" panose="020B0604020202020204" pitchFamily="34" charset="0"/>
                          <a:ea typeface="Calibri" panose="020F0502020204030204" pitchFamily="34" charset="0"/>
                          <a:cs typeface="Arial" panose="020B0604020202020204" pitchFamily="34" charset="0"/>
                        </a:rPr>
                        <a:t>Danse</a:t>
                      </a:r>
                      <a:endParaRPr lang="fr-CA"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bg1">
                        <a:lumMod val="95000"/>
                      </a:schemeClr>
                    </a:solidFill>
                  </a:tcPr>
                </a:tc>
                <a:extLst>
                  <a:ext uri="{0D108BD9-81ED-4DB2-BD59-A6C34878D82A}">
                    <a16:rowId xmlns:a16="http://schemas.microsoft.com/office/drawing/2014/main" val="2125691494"/>
                  </a:ext>
                </a:extLst>
              </a:tr>
              <a:tr h="0">
                <a:tc>
                  <a:txBody>
                    <a:bodyPr/>
                    <a:lstStyle/>
                    <a:p>
                      <a:pPr>
                        <a:spcBef>
                          <a:spcPts val="600"/>
                        </a:spcBef>
                        <a:spcAft>
                          <a:spcPts val="600"/>
                        </a:spcAft>
                      </a:pPr>
                      <a:r>
                        <a:rPr lang="fr-CA" sz="1400">
                          <a:effectLst/>
                          <a:latin typeface="Arial" panose="020B0604020202020204" pitchFamily="34" charset="0"/>
                          <a:ea typeface="Calibri" panose="020F0502020204030204" pitchFamily="34" charset="0"/>
                          <a:cs typeface="Arial" panose="020B0604020202020204" pitchFamily="34" charset="0"/>
                        </a:rPr>
                        <a:t>Étendu</a:t>
                      </a:r>
                      <a:endParaRPr lang="fr-CA"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bg1">
                        <a:lumMod val="95000"/>
                      </a:schemeClr>
                    </a:solidFill>
                  </a:tcPr>
                </a:tc>
                <a:tc>
                  <a:txBody>
                    <a:bodyPr/>
                    <a:lstStyle/>
                    <a:p>
                      <a:pPr>
                        <a:spcBef>
                          <a:spcPts val="600"/>
                        </a:spcBef>
                        <a:spcAft>
                          <a:spcPts val="600"/>
                        </a:spcAft>
                      </a:pPr>
                      <a:r>
                        <a:rPr lang="fr-CA" sz="1400">
                          <a:effectLst/>
                          <a:latin typeface="Arial" panose="020B0604020202020204" pitchFamily="34" charset="0"/>
                          <a:ea typeface="Calibri" panose="020F0502020204030204" pitchFamily="34" charset="0"/>
                          <a:cs typeface="Arial" panose="020B0604020202020204" pitchFamily="34" charset="0"/>
                        </a:rPr>
                        <a:t>Généreux</a:t>
                      </a:r>
                      <a:endParaRPr lang="fr-CA"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bg1">
                        <a:lumMod val="95000"/>
                      </a:schemeClr>
                    </a:solidFill>
                  </a:tcPr>
                </a:tc>
                <a:extLst>
                  <a:ext uri="{0D108BD9-81ED-4DB2-BD59-A6C34878D82A}">
                    <a16:rowId xmlns:a16="http://schemas.microsoft.com/office/drawing/2014/main" val="1139603062"/>
                  </a:ext>
                </a:extLst>
              </a:tr>
              <a:tr h="0">
                <a:tc>
                  <a:txBody>
                    <a:bodyPr/>
                    <a:lstStyle/>
                    <a:p>
                      <a:pPr>
                        <a:spcBef>
                          <a:spcPts val="600"/>
                        </a:spcBef>
                        <a:spcAft>
                          <a:spcPts val="600"/>
                        </a:spcAft>
                      </a:pPr>
                      <a:r>
                        <a:rPr lang="fr-CA" sz="1400">
                          <a:effectLst/>
                          <a:latin typeface="Arial" panose="020B0604020202020204" pitchFamily="34" charset="0"/>
                          <a:ea typeface="Calibri" panose="020F0502020204030204" pitchFamily="34" charset="0"/>
                          <a:cs typeface="Arial" panose="020B0604020202020204" pitchFamily="34" charset="0"/>
                        </a:rPr>
                        <a:t>Identité</a:t>
                      </a:r>
                      <a:endParaRPr lang="fr-CA"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bg1">
                        <a:lumMod val="95000"/>
                      </a:schemeClr>
                    </a:solidFill>
                  </a:tcPr>
                </a:tc>
                <a:tc>
                  <a:txBody>
                    <a:bodyPr/>
                    <a:lstStyle/>
                    <a:p>
                      <a:pPr>
                        <a:spcBef>
                          <a:spcPts val="600"/>
                        </a:spcBef>
                        <a:spcAft>
                          <a:spcPts val="600"/>
                        </a:spcAft>
                      </a:pPr>
                      <a:r>
                        <a:rPr lang="fr-CA" sz="1400">
                          <a:effectLst/>
                          <a:latin typeface="Arial" panose="020B0604020202020204" pitchFamily="34" charset="0"/>
                          <a:ea typeface="Calibri" panose="020F0502020204030204" pitchFamily="34" charset="0"/>
                          <a:cs typeface="Arial" panose="020B0604020202020204" pitchFamily="34" charset="0"/>
                        </a:rPr>
                        <a:t>Juste</a:t>
                      </a:r>
                      <a:endParaRPr lang="fr-CA"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bg1">
                        <a:lumMod val="95000"/>
                      </a:schemeClr>
                    </a:solidFill>
                  </a:tcPr>
                </a:tc>
                <a:extLst>
                  <a:ext uri="{0D108BD9-81ED-4DB2-BD59-A6C34878D82A}">
                    <a16:rowId xmlns:a16="http://schemas.microsoft.com/office/drawing/2014/main" val="3802017964"/>
                  </a:ext>
                </a:extLst>
              </a:tr>
              <a:tr h="0">
                <a:tc>
                  <a:txBody>
                    <a:bodyPr/>
                    <a:lstStyle/>
                    <a:p>
                      <a:pPr>
                        <a:spcBef>
                          <a:spcPts val="600"/>
                        </a:spcBef>
                        <a:spcAft>
                          <a:spcPts val="600"/>
                        </a:spcAft>
                      </a:pPr>
                      <a:r>
                        <a:rPr lang="fr-CA" sz="1400">
                          <a:effectLst/>
                          <a:latin typeface="Arial" panose="020B0604020202020204" pitchFamily="34" charset="0"/>
                          <a:ea typeface="Calibri" panose="020F0502020204030204" pitchFamily="34" charset="0"/>
                          <a:cs typeface="Arial" panose="020B0604020202020204" pitchFamily="34" charset="0"/>
                        </a:rPr>
                        <a:t>Médaille</a:t>
                      </a:r>
                      <a:endParaRPr lang="fr-CA"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bg1">
                        <a:lumMod val="95000"/>
                      </a:schemeClr>
                    </a:solidFill>
                  </a:tcPr>
                </a:tc>
                <a:tc>
                  <a:txBody>
                    <a:bodyPr/>
                    <a:lstStyle/>
                    <a:p>
                      <a:pPr>
                        <a:spcBef>
                          <a:spcPts val="600"/>
                        </a:spcBef>
                        <a:spcAft>
                          <a:spcPts val="600"/>
                        </a:spcAft>
                      </a:pPr>
                      <a:r>
                        <a:rPr lang="fr-CA" sz="1400">
                          <a:effectLst/>
                          <a:latin typeface="Arial" panose="020B0604020202020204" pitchFamily="34" charset="0"/>
                          <a:ea typeface="Calibri" panose="020F0502020204030204" pitchFamily="34" charset="0"/>
                          <a:cs typeface="Arial" panose="020B0604020202020204" pitchFamily="34" charset="0"/>
                        </a:rPr>
                        <a:t>Nous</a:t>
                      </a:r>
                      <a:endParaRPr lang="fr-CA"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bg1">
                        <a:lumMod val="95000"/>
                      </a:schemeClr>
                    </a:solidFill>
                  </a:tcPr>
                </a:tc>
                <a:extLst>
                  <a:ext uri="{0D108BD9-81ED-4DB2-BD59-A6C34878D82A}">
                    <a16:rowId xmlns:a16="http://schemas.microsoft.com/office/drawing/2014/main" val="686525500"/>
                  </a:ext>
                </a:extLst>
              </a:tr>
              <a:tr h="0">
                <a:tc>
                  <a:txBody>
                    <a:bodyPr/>
                    <a:lstStyle/>
                    <a:p>
                      <a:pPr>
                        <a:spcBef>
                          <a:spcPts val="600"/>
                        </a:spcBef>
                        <a:spcAft>
                          <a:spcPts val="600"/>
                        </a:spcAft>
                      </a:pPr>
                      <a:r>
                        <a:rPr lang="fr-CA" sz="1400">
                          <a:effectLst/>
                          <a:latin typeface="Arial" panose="020B0604020202020204" pitchFamily="34" charset="0"/>
                          <a:ea typeface="Calibri" panose="020F0502020204030204" pitchFamily="34" charset="0"/>
                          <a:cs typeface="Arial" panose="020B0604020202020204" pitchFamily="34" charset="0"/>
                        </a:rPr>
                        <a:t>Nouveaux venus</a:t>
                      </a:r>
                      <a:endParaRPr lang="fr-CA"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bg1">
                        <a:lumMod val="95000"/>
                      </a:schemeClr>
                    </a:solidFill>
                  </a:tcPr>
                </a:tc>
                <a:tc>
                  <a:txBody>
                    <a:bodyPr/>
                    <a:lstStyle/>
                    <a:p>
                      <a:pPr>
                        <a:spcBef>
                          <a:spcPts val="600"/>
                        </a:spcBef>
                        <a:spcAft>
                          <a:spcPts val="600"/>
                        </a:spcAft>
                      </a:pPr>
                      <a:r>
                        <a:rPr lang="fr-CA" sz="1400">
                          <a:effectLst/>
                          <a:latin typeface="Arial" panose="020B0604020202020204" pitchFamily="34" charset="0"/>
                          <a:ea typeface="Calibri" panose="020F0502020204030204" pitchFamily="34" charset="0"/>
                          <a:cs typeface="Arial" panose="020B0604020202020204" pitchFamily="34" charset="0"/>
                        </a:rPr>
                        <a:t>Tradition </a:t>
                      </a:r>
                      <a:r>
                        <a:rPr lang="fr-CA" sz="1400" u="sng">
                          <a:effectLst/>
                          <a:latin typeface="Arial" panose="020B0604020202020204" pitchFamily="34" charset="0"/>
                          <a:ea typeface="Calibri" panose="020F0502020204030204" pitchFamily="34" charset="0"/>
                          <a:cs typeface="Arial" panose="020B0604020202020204" pitchFamily="34" charset="0"/>
                        </a:rPr>
                        <a:t>orale</a:t>
                      </a:r>
                      <a:endParaRPr lang="fr-CA"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bg1">
                        <a:lumMod val="95000"/>
                      </a:schemeClr>
                    </a:solidFill>
                  </a:tcPr>
                </a:tc>
                <a:extLst>
                  <a:ext uri="{0D108BD9-81ED-4DB2-BD59-A6C34878D82A}">
                    <a16:rowId xmlns:a16="http://schemas.microsoft.com/office/drawing/2014/main" val="2718419145"/>
                  </a:ext>
                </a:extLst>
              </a:tr>
              <a:tr h="0">
                <a:tc>
                  <a:txBody>
                    <a:bodyPr/>
                    <a:lstStyle/>
                    <a:p>
                      <a:pPr>
                        <a:spcBef>
                          <a:spcPts val="600"/>
                        </a:spcBef>
                        <a:spcAft>
                          <a:spcPts val="600"/>
                        </a:spcAft>
                      </a:pPr>
                      <a:r>
                        <a:rPr lang="fr-CA" sz="1400">
                          <a:effectLst/>
                          <a:latin typeface="Arial" panose="020B0604020202020204" pitchFamily="34" charset="0"/>
                          <a:ea typeface="Calibri" panose="020F0502020204030204" pitchFamily="34" charset="0"/>
                          <a:cs typeface="Arial" panose="020B0604020202020204" pitchFamily="34" charset="0"/>
                        </a:rPr>
                        <a:t>Parenté</a:t>
                      </a:r>
                      <a:endParaRPr lang="fr-CA"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bg1">
                        <a:lumMod val="95000"/>
                      </a:schemeClr>
                    </a:solidFill>
                  </a:tcPr>
                </a:tc>
                <a:tc>
                  <a:txBody>
                    <a:bodyPr/>
                    <a:lstStyle/>
                    <a:p>
                      <a:pPr>
                        <a:spcBef>
                          <a:spcPts val="600"/>
                        </a:spcBef>
                        <a:spcAft>
                          <a:spcPts val="600"/>
                        </a:spcAft>
                      </a:pPr>
                      <a:r>
                        <a:rPr lang="fr-CA" sz="1400">
                          <a:effectLst/>
                          <a:latin typeface="Arial" panose="020B0604020202020204" pitchFamily="34" charset="0"/>
                          <a:ea typeface="Calibri" panose="020F0502020204030204" pitchFamily="34" charset="0"/>
                          <a:cs typeface="Arial" panose="020B0604020202020204" pitchFamily="34" charset="0"/>
                        </a:rPr>
                        <a:t>Poignée de main</a:t>
                      </a:r>
                      <a:endParaRPr lang="fr-CA"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bg1">
                        <a:lumMod val="95000"/>
                      </a:schemeClr>
                    </a:solidFill>
                  </a:tcPr>
                </a:tc>
                <a:extLst>
                  <a:ext uri="{0D108BD9-81ED-4DB2-BD59-A6C34878D82A}">
                    <a16:rowId xmlns:a16="http://schemas.microsoft.com/office/drawing/2014/main" val="1548994942"/>
                  </a:ext>
                </a:extLst>
              </a:tr>
              <a:tr h="0">
                <a:tc>
                  <a:txBody>
                    <a:bodyPr/>
                    <a:lstStyle/>
                    <a:p>
                      <a:pPr>
                        <a:spcBef>
                          <a:spcPts val="600"/>
                        </a:spcBef>
                        <a:spcAft>
                          <a:spcPts val="600"/>
                        </a:spcAft>
                      </a:pPr>
                      <a:r>
                        <a:rPr lang="fr-CA" sz="1400">
                          <a:effectLst/>
                          <a:latin typeface="Arial" panose="020B0604020202020204" pitchFamily="34" charset="0"/>
                          <a:ea typeface="Calibri" panose="020F0502020204030204" pitchFamily="34" charset="0"/>
                          <a:cs typeface="Arial" panose="020B0604020202020204" pitchFamily="34" charset="0"/>
                        </a:rPr>
                        <a:t>Promesse</a:t>
                      </a:r>
                      <a:endParaRPr lang="fr-CA"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bg1">
                        <a:lumMod val="95000"/>
                      </a:schemeClr>
                    </a:solidFill>
                  </a:tcPr>
                </a:tc>
                <a:tc>
                  <a:txBody>
                    <a:bodyPr/>
                    <a:lstStyle/>
                    <a:p>
                      <a:pPr>
                        <a:spcBef>
                          <a:spcPts val="600"/>
                        </a:spcBef>
                        <a:spcAft>
                          <a:spcPts val="600"/>
                        </a:spcAft>
                      </a:pPr>
                      <a:r>
                        <a:rPr lang="fr-CA" sz="1400">
                          <a:effectLst/>
                          <a:latin typeface="Arial" panose="020B0604020202020204" pitchFamily="34" charset="0"/>
                          <a:ea typeface="Calibri" panose="020F0502020204030204" pitchFamily="34" charset="0"/>
                          <a:cs typeface="Arial" panose="020B0604020202020204" pitchFamily="34" charset="0"/>
                        </a:rPr>
                        <a:t>Reine</a:t>
                      </a:r>
                      <a:endParaRPr lang="fr-CA"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bg1">
                        <a:lumMod val="95000"/>
                      </a:schemeClr>
                    </a:solidFill>
                  </a:tcPr>
                </a:tc>
                <a:extLst>
                  <a:ext uri="{0D108BD9-81ED-4DB2-BD59-A6C34878D82A}">
                    <a16:rowId xmlns:a16="http://schemas.microsoft.com/office/drawing/2014/main" val="2786886174"/>
                  </a:ext>
                </a:extLst>
              </a:tr>
              <a:tr h="0">
                <a:tc>
                  <a:txBody>
                    <a:bodyPr/>
                    <a:lstStyle/>
                    <a:p>
                      <a:pPr>
                        <a:spcBef>
                          <a:spcPts val="600"/>
                        </a:spcBef>
                        <a:spcAft>
                          <a:spcPts val="600"/>
                        </a:spcAft>
                      </a:pPr>
                      <a:r>
                        <a:rPr lang="fr-CA" sz="1400">
                          <a:effectLst/>
                          <a:latin typeface="Arial" panose="020B0604020202020204" pitchFamily="34" charset="0"/>
                          <a:ea typeface="Calibri" panose="020F0502020204030204" pitchFamily="34" charset="0"/>
                          <a:cs typeface="Arial" panose="020B0604020202020204" pitchFamily="34" charset="0"/>
                        </a:rPr>
                        <a:t>Respect</a:t>
                      </a:r>
                      <a:endParaRPr lang="fr-CA"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bg1">
                        <a:lumMod val="95000"/>
                      </a:schemeClr>
                    </a:solidFill>
                  </a:tcPr>
                </a:tc>
                <a:tc>
                  <a:txBody>
                    <a:bodyPr/>
                    <a:lstStyle/>
                    <a:p>
                      <a:pPr>
                        <a:spcBef>
                          <a:spcPts val="600"/>
                        </a:spcBef>
                        <a:spcAft>
                          <a:spcPts val="600"/>
                        </a:spcAft>
                      </a:pPr>
                      <a:r>
                        <a:rPr lang="fr-CA" sz="1400">
                          <a:effectLst/>
                          <a:latin typeface="Arial" panose="020B0604020202020204" pitchFamily="34" charset="0"/>
                          <a:ea typeface="Calibri" panose="020F0502020204030204" pitchFamily="34" charset="0"/>
                          <a:cs typeface="Arial" panose="020B0604020202020204" pitchFamily="34" charset="0"/>
                        </a:rPr>
                        <a:t>Symbole</a:t>
                      </a:r>
                      <a:endParaRPr lang="fr-CA"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bg1">
                        <a:lumMod val="95000"/>
                      </a:schemeClr>
                    </a:solidFill>
                  </a:tcPr>
                </a:tc>
                <a:extLst>
                  <a:ext uri="{0D108BD9-81ED-4DB2-BD59-A6C34878D82A}">
                    <a16:rowId xmlns:a16="http://schemas.microsoft.com/office/drawing/2014/main" val="1727403793"/>
                  </a:ext>
                </a:extLst>
              </a:tr>
              <a:tr h="0">
                <a:tc>
                  <a:txBody>
                    <a:bodyPr/>
                    <a:lstStyle/>
                    <a:p>
                      <a:pPr>
                        <a:spcBef>
                          <a:spcPts val="600"/>
                        </a:spcBef>
                        <a:spcAft>
                          <a:spcPts val="600"/>
                        </a:spcAft>
                      </a:pPr>
                      <a:r>
                        <a:rPr lang="fr-CA" sz="1400">
                          <a:effectLst/>
                          <a:latin typeface="Arial" panose="020B0604020202020204" pitchFamily="34" charset="0"/>
                          <a:ea typeface="Calibri" panose="020F0502020204030204" pitchFamily="34" charset="0"/>
                          <a:cs typeface="Arial" panose="020B0604020202020204" pitchFamily="34" charset="0"/>
                        </a:rPr>
                        <a:t>Terre</a:t>
                      </a:r>
                      <a:endParaRPr lang="fr-CA"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bg1">
                        <a:lumMod val="95000"/>
                      </a:schemeClr>
                    </a:solidFill>
                  </a:tcPr>
                </a:tc>
                <a:tc>
                  <a:txBody>
                    <a:bodyPr/>
                    <a:lstStyle/>
                    <a:p>
                      <a:pPr>
                        <a:spcBef>
                          <a:spcPts val="600"/>
                        </a:spcBef>
                        <a:spcAft>
                          <a:spcPts val="600"/>
                        </a:spcAft>
                      </a:pPr>
                      <a:r>
                        <a:rPr lang="fr-CA" sz="1400" dirty="0">
                          <a:effectLst/>
                          <a:latin typeface="Arial" panose="020B0604020202020204" pitchFamily="34" charset="0"/>
                          <a:ea typeface="Calibri" panose="020F0502020204030204" pitchFamily="34" charset="0"/>
                          <a:cs typeface="Arial" panose="020B0604020202020204" pitchFamily="34" charset="0"/>
                        </a:rPr>
                        <a:t>Troc</a:t>
                      </a:r>
                      <a:endParaRPr lang="fr-CA"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bg1">
                        <a:lumMod val="95000"/>
                      </a:schemeClr>
                    </a:solidFill>
                  </a:tcPr>
                </a:tc>
                <a:extLst>
                  <a:ext uri="{0D108BD9-81ED-4DB2-BD59-A6C34878D82A}">
                    <a16:rowId xmlns:a16="http://schemas.microsoft.com/office/drawing/2014/main" val="863866410"/>
                  </a:ext>
                </a:extLst>
              </a:tr>
              <a:tr h="0">
                <a:tc>
                  <a:txBody>
                    <a:bodyPr/>
                    <a:lstStyle/>
                    <a:p>
                      <a:pPr>
                        <a:spcBef>
                          <a:spcPts val="600"/>
                        </a:spcBef>
                        <a:spcAft>
                          <a:spcPts val="600"/>
                        </a:spcAft>
                      </a:pPr>
                      <a:r>
                        <a:rPr lang="fr-CA" sz="1400">
                          <a:effectLst/>
                          <a:latin typeface="Arial" panose="020B0604020202020204" pitchFamily="34" charset="0"/>
                          <a:ea typeface="Calibri" panose="020F0502020204030204" pitchFamily="34" charset="0"/>
                          <a:cs typeface="Arial" panose="020B0604020202020204" pitchFamily="34" charset="0"/>
                        </a:rPr>
                        <a:t>Valeurs</a:t>
                      </a:r>
                      <a:endParaRPr lang="fr-CA"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bg1">
                        <a:lumMod val="95000"/>
                      </a:schemeClr>
                    </a:solidFill>
                  </a:tcPr>
                </a:tc>
                <a:tc>
                  <a:txBody>
                    <a:bodyPr/>
                    <a:lstStyle/>
                    <a:p>
                      <a:pPr>
                        <a:spcBef>
                          <a:spcPts val="600"/>
                        </a:spcBef>
                        <a:spcAft>
                          <a:spcPts val="600"/>
                        </a:spcAft>
                      </a:pPr>
                      <a:r>
                        <a:rPr lang="fr-CA" sz="1400" dirty="0" err="1">
                          <a:effectLst/>
                          <a:latin typeface="Arial" panose="020B0604020202020204" pitchFamily="34" charset="0"/>
                          <a:ea typeface="Calibri" panose="020F0502020204030204" pitchFamily="34" charset="0"/>
                          <a:cs typeface="Arial" panose="020B0604020202020204" pitchFamily="34" charset="0"/>
                        </a:rPr>
                        <a:t>Zagaaka’on</a:t>
                      </a:r>
                      <a:endParaRPr lang="fr-CA"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bg1">
                        <a:lumMod val="95000"/>
                      </a:schemeClr>
                    </a:solidFill>
                  </a:tcPr>
                </a:tc>
                <a:extLst>
                  <a:ext uri="{0D108BD9-81ED-4DB2-BD59-A6C34878D82A}">
                    <a16:rowId xmlns:a16="http://schemas.microsoft.com/office/drawing/2014/main" val="2848255117"/>
                  </a:ext>
                </a:extLst>
              </a:tr>
            </a:tbl>
          </a:graphicData>
        </a:graphic>
      </p:graphicFrame>
      <p:sp>
        <p:nvSpPr>
          <p:cNvPr id="10" name="Pentagon 13"/>
          <p:cNvSpPr/>
          <p:nvPr>
            <p:custDataLst>
              <p:tags r:id="rId7"/>
            </p:custDataLst>
          </p:nvPr>
        </p:nvSpPr>
        <p:spPr>
          <a:xfrm>
            <a:off x="98879" y="165101"/>
            <a:ext cx="1956164" cy="400050"/>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Annexes #4 et #5</a:t>
            </a:r>
            <a:endParaRPr lang="en-US" dirty="0"/>
          </a:p>
        </p:txBody>
      </p:sp>
    </p:spTree>
    <p:extLst>
      <p:ext uri="{BB962C8B-B14F-4D97-AF65-F5344CB8AC3E}">
        <p14:creationId xmlns:p14="http://schemas.microsoft.com/office/powerpoint/2010/main" val="3341552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B953"/>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en-US" sz="4000" b="1" dirty="0" smtClean="0"/>
              <a:t>7. Kinikinik</a:t>
            </a:r>
            <a:r>
              <a:rPr lang="en-US" sz="4000" b="1" dirty="0"/>
              <a:t>: </a:t>
            </a:r>
            <a:r>
              <a:rPr lang="en-US" sz="4000" b="1" dirty="0" err="1" smtClean="0"/>
              <a:t>Une</a:t>
            </a:r>
            <a:r>
              <a:rPr lang="en-US" sz="4000" b="1" dirty="0" smtClean="0"/>
              <a:t> pièce sur les </a:t>
            </a:r>
            <a:r>
              <a:rPr lang="en-US" sz="4000" b="1" dirty="0" err="1" smtClean="0"/>
              <a:t>traités</a:t>
            </a:r>
            <a:endParaRPr lang="en-US" sz="4000" b="1" dirty="0"/>
          </a:p>
        </p:txBody>
      </p:sp>
      <p:sp>
        <p:nvSpPr>
          <p:cNvPr id="3" name="Content Placeholder 2"/>
          <p:cNvSpPr>
            <a:spLocks noGrp="1"/>
          </p:cNvSpPr>
          <p:nvPr>
            <p:ph idx="1"/>
            <p:custDataLst>
              <p:tags r:id="rId2"/>
            </p:custDataLst>
          </p:nvPr>
        </p:nvSpPr>
        <p:spPr>
          <a:xfrm>
            <a:off x="538843" y="1584744"/>
            <a:ext cx="6149521" cy="4507941"/>
          </a:xfrm>
        </p:spPr>
        <p:txBody>
          <a:bodyPr>
            <a:normAutofit lnSpcReduction="10000"/>
          </a:bodyPr>
          <a:lstStyle/>
          <a:p>
            <a:r>
              <a:rPr lang="fr-CA" dirty="0" smtClean="0"/>
              <a:t>Lisez le scénario en classe. Il y a 3 rôles (tortue, castor et loup) et 20 pages. Assignez des passages à lire aux élèves. Par exemple, un élève peut être la tortue des pages 1-5, etc. Encouragez les élèves à pratiquer la lecture de leurs lignes avant la lecture en classe.</a:t>
            </a:r>
          </a:p>
          <a:p>
            <a:r>
              <a:rPr lang="fr-CA" b="1" dirty="0" smtClean="0"/>
              <a:t>Regardez </a:t>
            </a:r>
            <a:r>
              <a:rPr lang="fr-CA" dirty="0" smtClean="0"/>
              <a:t>la version marionnette de la pièce</a:t>
            </a:r>
            <a:r>
              <a:rPr lang="en-US" dirty="0" smtClean="0"/>
              <a:t>.</a:t>
            </a:r>
          </a:p>
          <a:p>
            <a:r>
              <a:rPr lang="fr-CA" b="1" dirty="0" smtClean="0"/>
              <a:t>Réfléchissez et discutez </a:t>
            </a:r>
            <a:r>
              <a:rPr lang="fr-CA" dirty="0" smtClean="0"/>
              <a:t>en classe des questions d’étude à la fin du script</a:t>
            </a:r>
            <a:r>
              <a:rPr lang="fr-CA" b="1" dirty="0" smtClean="0"/>
              <a:t>.</a:t>
            </a:r>
            <a:endParaRPr lang="en-US" dirty="0" smtClean="0"/>
          </a:p>
        </p:txBody>
      </p:sp>
      <p:sp>
        <p:nvSpPr>
          <p:cNvPr id="4" name="Oval 3">
            <a:hlinkClick r:id="rId8" action="ppaction://hlinksldjump"/>
          </p:cNvPr>
          <p:cNvSpPr/>
          <p:nvPr>
            <p:custDataLst>
              <p:tags r:id="rId3"/>
            </p:custDataLst>
          </p:nvPr>
        </p:nvSpPr>
        <p:spPr>
          <a:xfrm>
            <a:off x="7985578" y="55450"/>
            <a:ext cx="1059543" cy="9724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hlinkClick r:id="rId8" action="ppaction://hlinksldjump"/>
              </a:rPr>
              <a:t>Choice Board</a:t>
            </a:r>
            <a:endParaRPr lang="en-US" sz="1600" dirty="0"/>
          </a:p>
        </p:txBody>
      </p:sp>
      <p:sp>
        <p:nvSpPr>
          <p:cNvPr id="6" name="TextBox 5"/>
          <p:cNvSpPr txBox="1"/>
          <p:nvPr>
            <p:custDataLst>
              <p:tags r:id="rId4"/>
            </p:custDataLst>
          </p:nvPr>
        </p:nvSpPr>
        <p:spPr>
          <a:xfrm>
            <a:off x="2784022" y="5657671"/>
            <a:ext cx="6359978" cy="1200329"/>
          </a:xfrm>
          <a:prstGeom prst="rect">
            <a:avLst/>
          </a:prstGeom>
          <a:solidFill>
            <a:schemeClr val="bg1"/>
          </a:solidFill>
        </p:spPr>
        <p:txBody>
          <a:bodyPr wrap="square" rtlCol="0">
            <a:spAutoFit/>
          </a:bodyPr>
          <a:lstStyle/>
          <a:p>
            <a:r>
              <a:rPr lang="fr-CA" dirty="0" smtClean="0"/>
              <a:t>Cette pièce a été commandée par la Commission des relations découlant des traités du Manitoba et a été créée par le dramaturge Ian Ross, lauréat d’un Prix du Gouverneur général.</a:t>
            </a:r>
            <a:r>
              <a:rPr lang="en-US" dirty="0" smtClean="0"/>
              <a:t>. </a:t>
            </a:r>
            <a:r>
              <a:rPr lang="en-US" dirty="0">
                <a:solidFill>
                  <a:srgbClr val="FF0000"/>
                </a:solidFill>
                <a:hlinkClick r:id="rId9"/>
              </a:rPr>
              <a:t>http://www.trcm.ca/multimedia/theatre/</a:t>
            </a:r>
            <a:r>
              <a:rPr lang="en-US" dirty="0">
                <a:solidFill>
                  <a:srgbClr val="FF0000"/>
                </a:solidFill>
              </a:rPr>
              <a:t> </a:t>
            </a:r>
          </a:p>
        </p:txBody>
      </p:sp>
      <p:sp>
        <p:nvSpPr>
          <p:cNvPr id="9" name="Oval 3">
            <a:hlinkClick r:id="rId8" action="ppaction://hlinksldjump"/>
          </p:cNvPr>
          <p:cNvSpPr/>
          <p:nvPr>
            <p:custDataLst>
              <p:tags r:id="rId5"/>
            </p:custDataLst>
          </p:nvPr>
        </p:nvSpPr>
        <p:spPr>
          <a:xfrm>
            <a:off x="7855528" y="55450"/>
            <a:ext cx="1189594" cy="9724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err="1" smtClean="0"/>
              <a:t>Activité</a:t>
            </a:r>
            <a:r>
              <a:rPr lang="en-US" sz="1600" dirty="0" smtClean="0"/>
              <a:t> au </a:t>
            </a:r>
            <a:r>
              <a:rPr lang="en-US" sz="1600" dirty="0" err="1" smtClean="0"/>
              <a:t>choix</a:t>
            </a:r>
            <a:endParaRPr lang="en-US" sz="1600" dirty="0"/>
          </a:p>
        </p:txBody>
      </p:sp>
      <p:pic>
        <p:nvPicPr>
          <p:cNvPr id="5" name="Image 4"/>
          <p:cNvPicPr>
            <a:picLocks noChangeAspect="1"/>
          </p:cNvPicPr>
          <p:nvPr>
            <p:custDataLst>
              <p:tags r:id="rId6"/>
            </p:custDataLst>
          </p:nvPr>
        </p:nvPicPr>
        <p:blipFill>
          <a:blip r:embed="rId10"/>
          <a:stretch>
            <a:fillRect/>
          </a:stretch>
        </p:blipFill>
        <p:spPr>
          <a:xfrm>
            <a:off x="6602514" y="1504705"/>
            <a:ext cx="2477277" cy="3845160"/>
          </a:xfrm>
          <a:prstGeom prst="rect">
            <a:avLst/>
          </a:prstGeom>
        </p:spPr>
      </p:pic>
    </p:spTree>
    <p:extLst>
      <p:ext uri="{BB962C8B-B14F-4D97-AF65-F5344CB8AC3E}">
        <p14:creationId xmlns:p14="http://schemas.microsoft.com/office/powerpoint/2010/main" val="4202591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5FF89"/>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algn="ctr"/>
            <a:r>
              <a:rPr lang="en-US" sz="6600" b="1" dirty="0" smtClean="0"/>
              <a:t>8</a:t>
            </a:r>
            <a:r>
              <a:rPr lang="fr-CA" sz="6600" b="1" dirty="0" smtClean="0"/>
              <a:t>. Médaille de traité</a:t>
            </a:r>
            <a:endParaRPr lang="fr-CA" sz="6600" b="1" dirty="0"/>
          </a:p>
        </p:txBody>
      </p:sp>
      <p:sp>
        <p:nvSpPr>
          <p:cNvPr id="3" name="Content Placeholder 2"/>
          <p:cNvSpPr>
            <a:spLocks noGrp="1"/>
          </p:cNvSpPr>
          <p:nvPr>
            <p:ph sz="half" idx="1"/>
            <p:custDataLst>
              <p:tags r:id="rId2"/>
            </p:custDataLst>
          </p:nvPr>
        </p:nvSpPr>
        <p:spPr>
          <a:xfrm>
            <a:off x="3140315" y="4304034"/>
            <a:ext cx="5328397" cy="1313963"/>
          </a:xfrm>
          <a:solidFill>
            <a:schemeClr val="bg1"/>
          </a:solidFill>
        </p:spPr>
        <p:txBody>
          <a:bodyPr>
            <a:normAutofit/>
          </a:bodyPr>
          <a:lstStyle/>
          <a:p>
            <a:pPr marL="0" indent="0">
              <a:buNone/>
            </a:pPr>
            <a:r>
              <a:rPr lang="fr-CA" u="sng" dirty="0" smtClean="0"/>
              <a:t>Étape 2 : </a:t>
            </a:r>
            <a:r>
              <a:rPr lang="fr-CA" u="sng" dirty="0"/>
              <a:t>C</a:t>
            </a:r>
            <a:r>
              <a:rPr lang="fr-CA" u="sng" dirty="0" smtClean="0"/>
              <a:t>réez votre propre médaille du traité.</a:t>
            </a:r>
            <a:endParaRPr lang="en-US" dirty="0" smtClean="0"/>
          </a:p>
        </p:txBody>
      </p:sp>
      <p:pic>
        <p:nvPicPr>
          <p:cNvPr id="2050" name="Picture 2" descr="https://i2.wp.com/www.trcm.ca/wp-content/uploads/medals_1873_large.jpg"/>
          <p:cNvPicPr>
            <a:picLocks noChangeAspect="1" noChangeArrowheads="1"/>
          </p:cNvPicPr>
          <p:nvPr>
            <p:custDataLst>
              <p:tags r:id="rId3"/>
            </p:custDataLst>
          </p:nvPr>
        </p:nvPicPr>
        <p:blipFill>
          <a:blip r:embed="rId13">
            <a:extLst>
              <a:ext uri="{28A0092B-C50C-407E-A947-70E740481C1C}">
                <a14:useLocalDpi xmlns:a14="http://schemas.microsoft.com/office/drawing/2010/main" val="0"/>
              </a:ext>
            </a:extLst>
          </a:blip>
          <a:srcRect/>
          <a:stretch>
            <a:fillRect/>
          </a:stretch>
        </p:blipFill>
        <p:spPr bwMode="auto">
          <a:xfrm>
            <a:off x="0" y="1561864"/>
            <a:ext cx="2131695" cy="52961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custDataLst>
              <p:tags r:id="rId4"/>
            </p:custDataLst>
          </p:nvPr>
        </p:nvSpPr>
        <p:spPr>
          <a:xfrm>
            <a:off x="2916170" y="5539744"/>
            <a:ext cx="5776686" cy="615553"/>
          </a:xfrm>
          <a:prstGeom prst="rect">
            <a:avLst/>
          </a:prstGeom>
          <a:noFill/>
        </p:spPr>
        <p:txBody>
          <a:bodyPr wrap="square" rtlCol="0">
            <a:spAutoFit/>
          </a:bodyPr>
          <a:lstStyle/>
          <a:p>
            <a:pPr marL="0" lvl="1" indent="0" algn="ctr">
              <a:spcBef>
                <a:spcPts val="1000"/>
              </a:spcBef>
              <a:buNone/>
            </a:pPr>
            <a:r>
              <a:rPr lang="fr-CA" sz="2000" dirty="0" smtClean="0"/>
              <a:t>Cette activité a été adaptée de:</a:t>
            </a:r>
            <a:r>
              <a:rPr lang="en-US" sz="1400" dirty="0" smtClean="0">
                <a:hlinkClick r:id="rId14"/>
              </a:rPr>
              <a:t>http</a:t>
            </a:r>
            <a:r>
              <a:rPr lang="en-US" sz="1400" dirty="0">
                <a:hlinkClick r:id="rId14"/>
              </a:rPr>
              <a:t>://www.trcm.ca/wp-content/uploads/Treaty-Medal-Colouring-Page-.pdf</a:t>
            </a:r>
            <a:endParaRPr lang="en-US" sz="1400" dirty="0"/>
          </a:p>
        </p:txBody>
      </p:sp>
      <p:sp>
        <p:nvSpPr>
          <p:cNvPr id="4" name="Rounded Rectangle 3"/>
          <p:cNvSpPr/>
          <p:nvPr>
            <p:custDataLst>
              <p:tags r:id="rId5"/>
            </p:custDataLst>
          </p:nvPr>
        </p:nvSpPr>
        <p:spPr>
          <a:xfrm rot="562866">
            <a:off x="6651116" y="1448892"/>
            <a:ext cx="2181680" cy="16260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lang="en-US" dirty="0" smtClean="0"/>
          </a:p>
          <a:p>
            <a:r>
              <a:rPr lang="en-US" dirty="0" err="1" smtClean="0"/>
              <a:t>Voir</a:t>
            </a:r>
            <a:r>
              <a:rPr lang="en-US" dirty="0" smtClean="0"/>
              <a:t> </a:t>
            </a:r>
            <a:r>
              <a:rPr lang="en-US" dirty="0" err="1" smtClean="0"/>
              <a:t>aussi</a:t>
            </a:r>
            <a:r>
              <a:rPr lang="en-US" dirty="0" smtClean="0"/>
              <a:t>: </a:t>
            </a:r>
            <a:r>
              <a:rPr lang="en-US" dirty="0"/>
              <a:t>: </a:t>
            </a:r>
            <a:r>
              <a:rPr lang="fr-CA" u="sng" dirty="0"/>
              <a:t>TELS-book-Fr-162688.pdf (</a:t>
            </a:r>
            <a:r>
              <a:rPr lang="fr-CA" u="sng" dirty="0" smtClean="0"/>
              <a:t>trcm.ca)</a:t>
            </a:r>
            <a:r>
              <a:rPr lang="fr-CA" dirty="0" smtClean="0"/>
              <a:t> </a:t>
            </a:r>
            <a:r>
              <a:rPr lang="fr-CA" dirty="0"/>
              <a:t>pp 22-26 </a:t>
            </a:r>
            <a:r>
              <a:rPr lang="en-US" dirty="0"/>
              <a:t> </a:t>
            </a:r>
          </a:p>
          <a:p>
            <a:endParaRPr lang="en-US" dirty="0"/>
          </a:p>
          <a:p>
            <a:endParaRPr lang="en-US" dirty="0"/>
          </a:p>
        </p:txBody>
      </p:sp>
      <p:sp>
        <p:nvSpPr>
          <p:cNvPr id="11" name="Rounded Rectangle 10"/>
          <p:cNvSpPr/>
          <p:nvPr>
            <p:custDataLst>
              <p:tags r:id="rId6"/>
            </p:custDataLst>
          </p:nvPr>
        </p:nvSpPr>
        <p:spPr>
          <a:xfrm>
            <a:off x="2691264" y="2840972"/>
            <a:ext cx="1960495" cy="133186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CA" sz="2800" dirty="0" smtClean="0"/>
              <a:t>Que remarquez-vous?</a:t>
            </a:r>
            <a:endParaRPr lang="fr-CA" sz="2800" dirty="0"/>
          </a:p>
        </p:txBody>
      </p:sp>
      <p:sp>
        <p:nvSpPr>
          <p:cNvPr id="12" name="Rounded Rectangle 11"/>
          <p:cNvSpPr/>
          <p:nvPr>
            <p:custDataLst>
              <p:tags r:id="rId7"/>
            </p:custDataLst>
          </p:nvPr>
        </p:nvSpPr>
        <p:spPr>
          <a:xfrm>
            <a:off x="4856842" y="3180450"/>
            <a:ext cx="2998685" cy="86953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CA" sz="2800" dirty="0" smtClean="0"/>
              <a:t>Quelles questions avez-vous?</a:t>
            </a:r>
            <a:endParaRPr lang="fr-CA" sz="2800" dirty="0"/>
          </a:p>
        </p:txBody>
      </p:sp>
      <p:sp>
        <p:nvSpPr>
          <p:cNvPr id="13" name="Oval 12">
            <a:hlinkClick r:id="rId15" action="ppaction://hlinksldjump"/>
          </p:cNvPr>
          <p:cNvSpPr/>
          <p:nvPr>
            <p:custDataLst>
              <p:tags r:id="rId8"/>
            </p:custDataLst>
          </p:nvPr>
        </p:nvSpPr>
        <p:spPr>
          <a:xfrm>
            <a:off x="7985578" y="55450"/>
            <a:ext cx="1059543" cy="9724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hlinkClick r:id="rId15" action="ppaction://hlinksldjump"/>
              </a:rPr>
              <a:t>Choice Board</a:t>
            </a:r>
            <a:endParaRPr lang="en-US" sz="1600" dirty="0"/>
          </a:p>
        </p:txBody>
      </p:sp>
      <p:sp>
        <p:nvSpPr>
          <p:cNvPr id="10" name="TextBox 9"/>
          <p:cNvSpPr txBox="1"/>
          <p:nvPr>
            <p:custDataLst>
              <p:tags r:id="rId9"/>
            </p:custDataLst>
          </p:nvPr>
        </p:nvSpPr>
        <p:spPr>
          <a:xfrm>
            <a:off x="3050884" y="1759839"/>
            <a:ext cx="3263538" cy="954107"/>
          </a:xfrm>
          <a:prstGeom prst="rect">
            <a:avLst/>
          </a:prstGeom>
          <a:solidFill>
            <a:schemeClr val="bg1"/>
          </a:solidFill>
        </p:spPr>
        <p:txBody>
          <a:bodyPr wrap="square" rtlCol="0">
            <a:spAutoFit/>
          </a:bodyPr>
          <a:lstStyle/>
          <a:p>
            <a:pPr algn="ctr"/>
            <a:r>
              <a:rPr lang="fr-CA" sz="2800" u="sng" dirty="0" smtClean="0"/>
              <a:t>Étape 1 :  Examinez  la médaille de traité.</a:t>
            </a:r>
            <a:endParaRPr lang="en-US" dirty="0"/>
          </a:p>
        </p:txBody>
      </p:sp>
      <p:sp>
        <p:nvSpPr>
          <p:cNvPr id="14" name="Pentagon 13"/>
          <p:cNvSpPr/>
          <p:nvPr>
            <p:custDataLst>
              <p:tags r:id="rId10"/>
            </p:custDataLst>
          </p:nvPr>
        </p:nvSpPr>
        <p:spPr>
          <a:xfrm>
            <a:off x="98879" y="165101"/>
            <a:ext cx="1956164" cy="400050"/>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Annexes #6 et #7</a:t>
            </a:r>
            <a:endParaRPr lang="en-US" dirty="0"/>
          </a:p>
        </p:txBody>
      </p:sp>
      <p:sp>
        <p:nvSpPr>
          <p:cNvPr id="16" name="Oval 3">
            <a:hlinkClick r:id="rId15" action="ppaction://hlinksldjump"/>
          </p:cNvPr>
          <p:cNvSpPr/>
          <p:nvPr>
            <p:custDataLst>
              <p:tags r:id="rId11"/>
            </p:custDataLst>
          </p:nvPr>
        </p:nvSpPr>
        <p:spPr>
          <a:xfrm>
            <a:off x="7855528" y="55450"/>
            <a:ext cx="1189594" cy="9724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err="1" smtClean="0"/>
              <a:t>Activité</a:t>
            </a:r>
            <a:r>
              <a:rPr lang="en-US" sz="1600" dirty="0" smtClean="0"/>
              <a:t> au </a:t>
            </a:r>
            <a:r>
              <a:rPr lang="en-US" sz="1600" dirty="0" err="1" smtClean="0"/>
              <a:t>choix</a:t>
            </a:r>
            <a:endParaRPr lang="en-US" sz="1600" dirty="0"/>
          </a:p>
        </p:txBody>
      </p:sp>
    </p:spTree>
    <p:extLst>
      <p:ext uri="{BB962C8B-B14F-4D97-AF65-F5344CB8AC3E}">
        <p14:creationId xmlns:p14="http://schemas.microsoft.com/office/powerpoint/2010/main" val="155825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7979"/>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98879" y="403600"/>
            <a:ext cx="8196427" cy="1325563"/>
          </a:xfrm>
        </p:spPr>
        <p:txBody>
          <a:bodyPr>
            <a:normAutofit/>
          </a:bodyPr>
          <a:lstStyle/>
          <a:p>
            <a:r>
              <a:rPr lang="en-US" sz="3600" b="1" dirty="0" smtClean="0"/>
              <a:t>9. 10 Choses que </a:t>
            </a:r>
            <a:r>
              <a:rPr lang="en-US" sz="3600" b="1" dirty="0" err="1" smtClean="0"/>
              <a:t>j’ai</a:t>
            </a:r>
            <a:r>
              <a:rPr lang="en-US" sz="3600" b="1" dirty="0" smtClean="0"/>
              <a:t> apprises sur les </a:t>
            </a:r>
            <a:r>
              <a:rPr lang="en-US" sz="3600" b="1" dirty="0" err="1" smtClean="0"/>
              <a:t>traités</a:t>
            </a:r>
            <a:endParaRPr lang="en-US" sz="3600" b="1" dirty="0"/>
          </a:p>
        </p:txBody>
      </p:sp>
      <p:sp>
        <p:nvSpPr>
          <p:cNvPr id="4" name="Oval 3">
            <a:hlinkClick r:id="rId11" action="ppaction://hlinksldjump"/>
          </p:cNvPr>
          <p:cNvSpPr/>
          <p:nvPr>
            <p:custDataLst>
              <p:tags r:id="rId2"/>
            </p:custDataLst>
          </p:nvPr>
        </p:nvSpPr>
        <p:spPr>
          <a:xfrm>
            <a:off x="7985578" y="55450"/>
            <a:ext cx="1059543" cy="9724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hlinkClick r:id="rId11" action="ppaction://hlinksldjump"/>
              </a:rPr>
              <a:t>Choice Board</a:t>
            </a:r>
            <a:endParaRPr lang="en-US" sz="1600" dirty="0"/>
          </a:p>
        </p:txBody>
      </p:sp>
      <p:sp>
        <p:nvSpPr>
          <p:cNvPr id="12" name="Content Placeholder 2">
            <a:hlinkClick r:id="rId12"/>
          </p:cNvPr>
          <p:cNvSpPr txBox="1">
            <a:spLocks/>
          </p:cNvSpPr>
          <p:nvPr>
            <p:custDataLst>
              <p:tags r:id="rId3"/>
            </p:custDataLst>
          </p:nvPr>
        </p:nvSpPr>
        <p:spPr>
          <a:xfrm>
            <a:off x="5609459" y="1845267"/>
            <a:ext cx="3038444" cy="658861"/>
          </a:xfrm>
          <a:prstGeom prst="rect">
            <a:avLst/>
          </a:prstGeom>
          <a:solidFill>
            <a:schemeClr val="bg1"/>
          </a:solidFill>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err="1" smtClean="0"/>
              <a:t>Cliquez</a:t>
            </a:r>
            <a:r>
              <a:rPr lang="en-US" dirty="0" smtClean="0"/>
              <a:t> pour </a:t>
            </a:r>
            <a:r>
              <a:rPr lang="en-US" dirty="0" err="1" smtClean="0"/>
              <a:t>visionner</a:t>
            </a:r>
            <a:r>
              <a:rPr lang="en-US" dirty="0" smtClean="0"/>
              <a:t>!</a:t>
            </a:r>
            <a:endParaRPr lang="en-US" dirty="0"/>
          </a:p>
        </p:txBody>
      </p:sp>
      <p:sp>
        <p:nvSpPr>
          <p:cNvPr id="13" name="TextBox 12"/>
          <p:cNvSpPr txBox="1"/>
          <p:nvPr>
            <p:custDataLst>
              <p:tags r:id="rId4"/>
            </p:custDataLst>
          </p:nvPr>
        </p:nvSpPr>
        <p:spPr>
          <a:xfrm>
            <a:off x="16681" y="6407158"/>
            <a:ext cx="7112000" cy="369332"/>
          </a:xfrm>
          <a:prstGeom prst="rect">
            <a:avLst/>
          </a:prstGeom>
          <a:noFill/>
        </p:spPr>
        <p:txBody>
          <a:bodyPr wrap="square" rtlCol="0">
            <a:spAutoFit/>
          </a:bodyPr>
          <a:lstStyle/>
          <a:p>
            <a:r>
              <a:rPr lang="fr-CA" u="sng">
                <a:hlinkClick r:id="rId12"/>
              </a:rPr>
              <a:t>https://www.youtube.com/watch?app=desktop&amp;v=tzpNqp2Jihk</a:t>
            </a:r>
            <a:endParaRPr lang="en-US" dirty="0"/>
          </a:p>
        </p:txBody>
      </p:sp>
      <p:sp>
        <p:nvSpPr>
          <p:cNvPr id="19" name="Content Placeholder 2"/>
          <p:cNvSpPr txBox="1">
            <a:spLocks/>
          </p:cNvSpPr>
          <p:nvPr>
            <p:custDataLst>
              <p:tags r:id="rId5"/>
            </p:custDataLst>
          </p:nvPr>
        </p:nvSpPr>
        <p:spPr>
          <a:xfrm>
            <a:off x="947410" y="1729163"/>
            <a:ext cx="3441710" cy="968228"/>
          </a:xfrm>
          <a:prstGeom prst="rect">
            <a:avLst/>
          </a:prstGeom>
          <a:solidFill>
            <a:schemeClr val="bg1"/>
          </a:solidFill>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err="1" smtClean="0"/>
              <a:t>Regarder</a:t>
            </a:r>
            <a:r>
              <a:rPr lang="en-US" dirty="0" smtClean="0"/>
              <a:t> </a:t>
            </a:r>
            <a:r>
              <a:rPr lang="en-US" dirty="0" err="1" smtClean="0"/>
              <a:t>plusieurs</a:t>
            </a:r>
            <a:r>
              <a:rPr lang="en-US" dirty="0" smtClean="0"/>
              <a:t> </a:t>
            </a:r>
            <a:r>
              <a:rPr lang="en-US" dirty="0" err="1" smtClean="0"/>
              <a:t>fois</a:t>
            </a:r>
            <a:r>
              <a:rPr lang="en-US" dirty="0" smtClean="0"/>
              <a:t>; </a:t>
            </a:r>
            <a:r>
              <a:rPr lang="en-US" dirty="0" err="1" smtClean="0"/>
              <a:t>vous</a:t>
            </a:r>
            <a:r>
              <a:rPr lang="en-US" dirty="0" smtClean="0"/>
              <a:t> </a:t>
            </a:r>
            <a:r>
              <a:rPr lang="en-US" dirty="0" err="1" smtClean="0"/>
              <a:t>pouvez</a:t>
            </a:r>
            <a:r>
              <a:rPr lang="en-US" dirty="0" smtClean="0"/>
              <a:t> </a:t>
            </a:r>
            <a:r>
              <a:rPr lang="en-US" dirty="0" err="1" smtClean="0"/>
              <a:t>arrêter</a:t>
            </a:r>
            <a:r>
              <a:rPr lang="en-US" dirty="0" smtClean="0"/>
              <a:t>, faire un retour, etc.</a:t>
            </a:r>
            <a:endParaRPr lang="en-US" dirty="0"/>
          </a:p>
        </p:txBody>
      </p:sp>
      <p:sp>
        <p:nvSpPr>
          <p:cNvPr id="21" name="Pentagon 20"/>
          <p:cNvSpPr/>
          <p:nvPr>
            <p:custDataLst>
              <p:tags r:id="rId6"/>
            </p:custDataLst>
          </p:nvPr>
        </p:nvSpPr>
        <p:spPr>
          <a:xfrm>
            <a:off x="98879" y="165101"/>
            <a:ext cx="1341994" cy="400050"/>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t>Annexe</a:t>
            </a:r>
            <a:r>
              <a:rPr lang="en-US" dirty="0" smtClean="0"/>
              <a:t> #8</a:t>
            </a:r>
            <a:endParaRPr lang="en-US" dirty="0"/>
          </a:p>
        </p:txBody>
      </p:sp>
      <p:sp>
        <p:nvSpPr>
          <p:cNvPr id="15" name="Oval 3">
            <a:hlinkClick r:id="rId11" action="ppaction://hlinksldjump"/>
          </p:cNvPr>
          <p:cNvSpPr/>
          <p:nvPr>
            <p:custDataLst>
              <p:tags r:id="rId7"/>
            </p:custDataLst>
          </p:nvPr>
        </p:nvSpPr>
        <p:spPr>
          <a:xfrm>
            <a:off x="7855528" y="55450"/>
            <a:ext cx="1189594" cy="9724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err="1" smtClean="0"/>
              <a:t>Activité</a:t>
            </a:r>
            <a:r>
              <a:rPr lang="en-US" sz="1600" dirty="0" smtClean="0"/>
              <a:t> au </a:t>
            </a:r>
            <a:r>
              <a:rPr lang="en-US" sz="1600" dirty="0" err="1" smtClean="0"/>
              <a:t>choix</a:t>
            </a:r>
            <a:endParaRPr lang="en-US" sz="1600" dirty="0"/>
          </a:p>
        </p:txBody>
      </p:sp>
      <p:pic>
        <p:nvPicPr>
          <p:cNvPr id="8" name="Image 7"/>
          <p:cNvPicPr>
            <a:picLocks noChangeAspect="1"/>
          </p:cNvPicPr>
          <p:nvPr>
            <p:custDataLst>
              <p:tags r:id="rId8"/>
            </p:custDataLst>
          </p:nvPr>
        </p:nvPicPr>
        <p:blipFill>
          <a:blip r:embed="rId13"/>
          <a:stretch>
            <a:fillRect/>
          </a:stretch>
        </p:blipFill>
        <p:spPr>
          <a:xfrm>
            <a:off x="3017444" y="2813495"/>
            <a:ext cx="3304945" cy="3816910"/>
          </a:xfrm>
          <a:prstGeom prst="rect">
            <a:avLst/>
          </a:prstGeom>
        </p:spPr>
      </p:pic>
    </p:spTree>
    <p:extLst>
      <p:ext uri="{BB962C8B-B14F-4D97-AF65-F5344CB8AC3E}">
        <p14:creationId xmlns:p14="http://schemas.microsoft.com/office/powerpoint/2010/main" val="1074254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en-US" sz="6000" b="1" dirty="0" smtClean="0"/>
              <a:t>10. </a:t>
            </a:r>
            <a:r>
              <a:rPr lang="en-US" sz="6000" b="1" dirty="0" err="1" smtClean="0"/>
              <a:t>Projet</a:t>
            </a:r>
            <a:r>
              <a:rPr lang="en-US" sz="6000" b="1" dirty="0" smtClean="0"/>
              <a:t> final </a:t>
            </a:r>
            <a:endParaRPr lang="en-US" sz="6000" b="1" dirty="0"/>
          </a:p>
        </p:txBody>
      </p:sp>
      <p:sp>
        <p:nvSpPr>
          <p:cNvPr id="3" name="Content Placeholder 2"/>
          <p:cNvSpPr>
            <a:spLocks noGrp="1"/>
          </p:cNvSpPr>
          <p:nvPr>
            <p:ph idx="1"/>
            <p:custDataLst>
              <p:tags r:id="rId2"/>
            </p:custDataLst>
          </p:nvPr>
        </p:nvSpPr>
        <p:spPr>
          <a:xfrm>
            <a:off x="4482193" y="1868174"/>
            <a:ext cx="4223657" cy="4100465"/>
          </a:xfrm>
          <a:solidFill>
            <a:schemeClr val="bg1"/>
          </a:solidFill>
          <a:scene3d>
            <a:camera prst="orthographicFront"/>
            <a:lightRig rig="threePt" dir="t"/>
          </a:scene3d>
          <a:sp3d>
            <a:bevelT/>
          </a:sp3d>
        </p:spPr>
        <p:txBody>
          <a:bodyPr>
            <a:normAutofit/>
          </a:bodyPr>
          <a:lstStyle/>
          <a:p>
            <a:pPr marL="0" indent="0">
              <a:buNone/>
            </a:pPr>
            <a:r>
              <a:rPr lang="fr-CA" sz="4300" b="1" dirty="0" smtClean="0">
                <a:latin typeface="+mj-lt"/>
              </a:rPr>
              <a:t>Vérifier</a:t>
            </a:r>
            <a:r>
              <a:rPr lang="en-US" sz="4300" b="1" dirty="0" smtClean="0">
                <a:latin typeface="+mj-lt"/>
              </a:rPr>
              <a:t>:</a:t>
            </a:r>
            <a:endParaRPr lang="en-US" sz="4300" b="1" dirty="0">
              <a:latin typeface="+mj-lt"/>
            </a:endParaRPr>
          </a:p>
          <a:p>
            <a:pPr>
              <a:buFont typeface="Wingdings" panose="05000000000000000000" pitchFamily="2" charset="2"/>
              <a:buChar char="q"/>
            </a:pPr>
            <a:r>
              <a:rPr lang="fr-CA" sz="2600" dirty="0" smtClean="0">
                <a:latin typeface="+mj-lt"/>
              </a:rPr>
              <a:t>Identifiez le message que vous souhaitez présenter.</a:t>
            </a:r>
          </a:p>
          <a:p>
            <a:pPr>
              <a:buFont typeface="Wingdings" panose="05000000000000000000" pitchFamily="2" charset="2"/>
              <a:buChar char="q"/>
            </a:pPr>
            <a:r>
              <a:rPr lang="fr-CA" sz="2600" dirty="0" smtClean="0">
                <a:latin typeface="+mj-lt"/>
              </a:rPr>
              <a:t>Pensez à votre public cible</a:t>
            </a:r>
            <a:r>
              <a:rPr lang="en-US" sz="2600" dirty="0" smtClean="0">
                <a:latin typeface="+mj-lt"/>
              </a:rPr>
              <a:t>.</a:t>
            </a:r>
          </a:p>
          <a:p>
            <a:pPr>
              <a:buFont typeface="Wingdings" panose="05000000000000000000" pitchFamily="2" charset="2"/>
              <a:buChar char="q"/>
            </a:pPr>
            <a:r>
              <a:rPr lang="fr-CA" sz="2600" dirty="0" smtClean="0">
                <a:latin typeface="+mj-lt"/>
              </a:rPr>
              <a:t>Choisissez un format: affiche, vidéo, brochure, annonce de radio, panneau de publicité, discours, une série de tweets, </a:t>
            </a:r>
            <a:r>
              <a:rPr lang="fr-CA" sz="2600" dirty="0" err="1" smtClean="0">
                <a:latin typeface="+mj-lt"/>
              </a:rPr>
              <a:t>etc</a:t>
            </a:r>
            <a:r>
              <a:rPr lang="en-US" sz="2600" dirty="0" smtClean="0">
                <a:latin typeface="+mj-lt"/>
              </a:rPr>
              <a:t>.</a:t>
            </a:r>
          </a:p>
          <a:p>
            <a:pPr marL="0" indent="0">
              <a:buNone/>
            </a:pPr>
            <a:endParaRPr lang="en-US" dirty="0" smtClean="0"/>
          </a:p>
        </p:txBody>
      </p:sp>
      <p:sp>
        <p:nvSpPr>
          <p:cNvPr id="5" name="Flowchart: Punched Tape 4"/>
          <p:cNvSpPr/>
          <p:nvPr>
            <p:custDataLst>
              <p:tags r:id="rId3"/>
            </p:custDataLst>
          </p:nvPr>
        </p:nvSpPr>
        <p:spPr>
          <a:xfrm>
            <a:off x="521152" y="1690690"/>
            <a:ext cx="3338287" cy="1751692"/>
          </a:xfrm>
          <a:prstGeom prst="flowChartPunchedTap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
            </a:r>
            <a:br>
              <a:rPr lang="en-US" sz="1600" dirty="0" smtClean="0"/>
            </a:br>
            <a:r>
              <a:rPr lang="fr-CA" sz="3200" b="1" dirty="0" smtClean="0"/>
              <a:t>Coordonnateur de communications</a:t>
            </a:r>
            <a:r>
              <a:rPr lang="en-US" sz="1400" b="1" dirty="0" smtClean="0"/>
              <a:t/>
            </a:r>
            <a:br>
              <a:rPr lang="en-US" sz="1400" b="1" dirty="0" smtClean="0"/>
            </a:br>
            <a:endParaRPr lang="en-US" sz="1400" dirty="0"/>
          </a:p>
        </p:txBody>
      </p:sp>
      <p:sp>
        <p:nvSpPr>
          <p:cNvPr id="6" name="TextBox 5"/>
          <p:cNvSpPr txBox="1"/>
          <p:nvPr>
            <p:custDataLst>
              <p:tags r:id="rId4"/>
            </p:custDataLst>
          </p:nvPr>
        </p:nvSpPr>
        <p:spPr>
          <a:xfrm>
            <a:off x="406400" y="6146124"/>
            <a:ext cx="8563429" cy="646331"/>
          </a:xfrm>
          <a:prstGeom prst="rect">
            <a:avLst/>
          </a:prstGeom>
          <a:noFill/>
        </p:spPr>
        <p:txBody>
          <a:bodyPr wrap="square" rtlCol="0">
            <a:spAutoFit/>
          </a:bodyPr>
          <a:lstStyle/>
          <a:p>
            <a:r>
              <a:rPr lang="fr-CA" dirty="0" smtClean="0"/>
              <a:t>Consultez le site Web de la Commission des relations découlant des traités du Manitoba pour obtenir des idées</a:t>
            </a:r>
            <a:r>
              <a:rPr lang="en-US" dirty="0" smtClean="0"/>
              <a:t>. </a:t>
            </a:r>
            <a:r>
              <a:rPr lang="en-US" dirty="0" smtClean="0">
                <a:hlinkClick r:id="rId8"/>
              </a:rPr>
              <a:t>www.trcm.ca</a:t>
            </a:r>
            <a:r>
              <a:rPr lang="en-US" dirty="0" smtClean="0"/>
              <a:t> </a:t>
            </a:r>
            <a:endParaRPr lang="en-US" dirty="0"/>
          </a:p>
        </p:txBody>
      </p:sp>
      <p:sp>
        <p:nvSpPr>
          <p:cNvPr id="11" name="Rectangle 10"/>
          <p:cNvSpPr/>
          <p:nvPr>
            <p:custDataLst>
              <p:tags r:id="rId5"/>
            </p:custDataLst>
          </p:nvPr>
        </p:nvSpPr>
        <p:spPr>
          <a:xfrm>
            <a:off x="628650" y="3670072"/>
            <a:ext cx="3123293" cy="2068915"/>
          </a:xfrm>
          <a:prstGeom prst="rect">
            <a:avLst/>
          </a:prstGeom>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lgn="ctr"/>
            <a:r>
              <a:rPr lang="fr-CA" sz="2400" dirty="0" smtClean="0"/>
              <a:t>Votre travail consiste à créer une campagne d’éducation du public sur les traités.</a:t>
            </a:r>
            <a:endParaRPr lang="en-US" sz="2400" dirty="0"/>
          </a:p>
        </p:txBody>
      </p:sp>
      <p:sp>
        <p:nvSpPr>
          <p:cNvPr id="13" name="Pentagon 12"/>
          <p:cNvSpPr/>
          <p:nvPr>
            <p:custDataLst>
              <p:tags r:id="rId6"/>
            </p:custDataLst>
          </p:nvPr>
        </p:nvSpPr>
        <p:spPr>
          <a:xfrm>
            <a:off x="98879" y="0"/>
            <a:ext cx="1411266" cy="565151"/>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t>Annexe</a:t>
            </a:r>
            <a:r>
              <a:rPr lang="en-US" dirty="0" smtClean="0"/>
              <a:t> #9</a:t>
            </a:r>
            <a:endParaRPr lang="en-US" dirty="0"/>
          </a:p>
        </p:txBody>
      </p:sp>
    </p:spTree>
    <p:extLst>
      <p:ext uri="{BB962C8B-B14F-4D97-AF65-F5344CB8AC3E}">
        <p14:creationId xmlns:p14="http://schemas.microsoft.com/office/powerpoint/2010/main" val="23032412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E9B"/>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en-US" sz="6000" b="1" dirty="0" smtClean="0"/>
              <a:t>11. </a:t>
            </a:r>
            <a:r>
              <a:rPr lang="en-US" sz="6000" b="1" dirty="0" err="1" smtClean="0"/>
              <a:t>Réflexion</a:t>
            </a:r>
            <a:endParaRPr lang="en-US" sz="6000" b="1" dirty="0"/>
          </a:p>
        </p:txBody>
      </p:sp>
      <p:sp>
        <p:nvSpPr>
          <p:cNvPr id="3" name="Content Placeholder 2"/>
          <p:cNvSpPr>
            <a:spLocks noGrp="1"/>
          </p:cNvSpPr>
          <p:nvPr>
            <p:ph idx="1"/>
            <p:custDataLst>
              <p:tags r:id="rId2"/>
            </p:custDataLst>
          </p:nvPr>
        </p:nvSpPr>
        <p:spPr>
          <a:xfrm>
            <a:off x="798574" y="3380640"/>
            <a:ext cx="6338207" cy="581858"/>
          </a:xfrm>
        </p:spPr>
        <p:txBody>
          <a:bodyPr>
            <a:normAutofit lnSpcReduction="10000"/>
          </a:bodyPr>
          <a:lstStyle/>
          <a:p>
            <a:pPr marL="0" indent="0">
              <a:buNone/>
            </a:pPr>
            <a:r>
              <a:rPr lang="fr-CA" sz="3600" dirty="0" smtClean="0"/>
              <a:t>Répondez aux questions</a:t>
            </a:r>
            <a:r>
              <a:rPr lang="en-US" sz="3600" dirty="0" smtClean="0"/>
              <a:t>:</a:t>
            </a:r>
          </a:p>
          <a:p>
            <a:pPr marL="0" indent="0">
              <a:buNone/>
            </a:pPr>
            <a:endParaRPr lang="en-US" dirty="0"/>
          </a:p>
        </p:txBody>
      </p:sp>
      <p:sp>
        <p:nvSpPr>
          <p:cNvPr id="5" name="Rounded Rectangle 4"/>
          <p:cNvSpPr/>
          <p:nvPr>
            <p:custDataLst>
              <p:tags r:id="rId3"/>
            </p:custDataLst>
          </p:nvPr>
        </p:nvSpPr>
        <p:spPr>
          <a:xfrm>
            <a:off x="1468210" y="1726400"/>
            <a:ext cx="3236686" cy="13960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CA" sz="2400" b="1" dirty="0" smtClean="0"/>
              <a:t>Comment est-ce que les traités s’appliquent à vous?</a:t>
            </a:r>
            <a:endParaRPr lang="fr-CA" sz="2400" b="1" dirty="0"/>
          </a:p>
        </p:txBody>
      </p:sp>
      <p:sp>
        <p:nvSpPr>
          <p:cNvPr id="6" name="Cloud 5"/>
          <p:cNvSpPr/>
          <p:nvPr>
            <p:custDataLst>
              <p:tags r:id="rId4"/>
            </p:custDataLst>
          </p:nvPr>
        </p:nvSpPr>
        <p:spPr>
          <a:xfrm rot="1100054">
            <a:off x="5220553" y="670044"/>
            <a:ext cx="3048000" cy="206102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smtClean="0"/>
              <a:t>Revenons à la question d’enquête...</a:t>
            </a:r>
            <a:endParaRPr lang="en-US" sz="2400" dirty="0"/>
          </a:p>
        </p:txBody>
      </p:sp>
      <p:sp>
        <p:nvSpPr>
          <p:cNvPr id="8" name="Bent Arrow 7"/>
          <p:cNvSpPr/>
          <p:nvPr>
            <p:custDataLst>
              <p:tags r:id="rId5"/>
            </p:custDataLst>
          </p:nvPr>
        </p:nvSpPr>
        <p:spPr>
          <a:xfrm rot="11505088">
            <a:off x="4773986" y="2346519"/>
            <a:ext cx="2031892" cy="88755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custDataLst>
              <p:tags r:id="rId6"/>
            </p:custDataLst>
          </p:nvPr>
        </p:nvSpPr>
        <p:spPr>
          <a:xfrm>
            <a:off x="516865" y="3854197"/>
            <a:ext cx="8137979" cy="2879112"/>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nSpc>
                <a:spcPct val="150000"/>
              </a:lnSpc>
              <a:buFont typeface="Wingdings" panose="05000000000000000000" pitchFamily="2" charset="2"/>
              <a:buChar char="Ø"/>
            </a:pPr>
            <a:r>
              <a:rPr lang="fr-CA" sz="3200" dirty="0" smtClean="0"/>
              <a:t>Qu’avez-vous appris?</a:t>
            </a:r>
          </a:p>
          <a:p>
            <a:pPr>
              <a:lnSpc>
                <a:spcPct val="150000"/>
              </a:lnSpc>
              <a:buFont typeface="Wingdings" panose="05000000000000000000" pitchFamily="2" charset="2"/>
              <a:buChar char="Ø"/>
            </a:pPr>
            <a:r>
              <a:rPr lang="fr-CA" sz="3200" dirty="0" smtClean="0"/>
              <a:t>Comment est-ce que vos idées ont changé?</a:t>
            </a:r>
          </a:p>
          <a:p>
            <a:pPr>
              <a:lnSpc>
                <a:spcPct val="150000"/>
              </a:lnSpc>
              <a:buFont typeface="Wingdings" panose="05000000000000000000" pitchFamily="2" charset="2"/>
              <a:buChar char="Ø"/>
            </a:pPr>
            <a:r>
              <a:rPr lang="fr-CA" sz="3200" dirty="0" smtClean="0"/>
              <a:t>Comment pouvez répondre à la question d’enquête?</a:t>
            </a:r>
            <a:endParaRPr lang="fr-CA" sz="2000" dirty="0"/>
          </a:p>
        </p:txBody>
      </p:sp>
      <p:sp>
        <p:nvSpPr>
          <p:cNvPr id="10" name="Pentagon 9"/>
          <p:cNvSpPr/>
          <p:nvPr>
            <p:custDataLst>
              <p:tags r:id="rId7"/>
            </p:custDataLst>
          </p:nvPr>
        </p:nvSpPr>
        <p:spPr>
          <a:xfrm>
            <a:off x="98879" y="165100"/>
            <a:ext cx="1120140" cy="532483"/>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t>Annexe</a:t>
            </a:r>
            <a:r>
              <a:rPr lang="en-US" dirty="0" smtClean="0"/>
              <a:t> #10</a:t>
            </a:r>
            <a:endParaRPr lang="en-US" dirty="0"/>
          </a:p>
        </p:txBody>
      </p:sp>
    </p:spTree>
    <p:extLst>
      <p:ext uri="{BB962C8B-B14F-4D97-AF65-F5344CB8AC3E}">
        <p14:creationId xmlns:p14="http://schemas.microsoft.com/office/powerpoint/2010/main" val="361922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Question </a:t>
            </a:r>
            <a:r>
              <a:rPr lang="en-US" dirty="0" err="1" smtClean="0"/>
              <a:t>d’enquête</a:t>
            </a:r>
            <a:endParaRPr lang="en-US" dirty="0"/>
          </a:p>
        </p:txBody>
      </p:sp>
      <p:sp>
        <p:nvSpPr>
          <p:cNvPr id="3" name="Content Placeholder 2"/>
          <p:cNvSpPr>
            <a:spLocks noGrp="1"/>
          </p:cNvSpPr>
          <p:nvPr>
            <p:ph idx="1"/>
            <p:custDataLst>
              <p:tags r:id="rId2"/>
            </p:custDataLst>
          </p:nvPr>
        </p:nvSpPr>
        <p:spPr/>
        <p:txBody>
          <a:bodyPr>
            <a:normAutofit/>
          </a:bodyPr>
          <a:lstStyle/>
          <a:p>
            <a:pPr marL="0" indent="0" algn="ctr">
              <a:buNone/>
            </a:pPr>
            <a:r>
              <a:rPr lang="en-CA" sz="6600" dirty="0"/>
              <a:t>Comment </a:t>
            </a:r>
            <a:r>
              <a:rPr lang="en-CA" sz="6600" dirty="0" smtClean="0"/>
              <a:t>les </a:t>
            </a:r>
            <a:r>
              <a:rPr lang="en-CA" sz="6600" dirty="0" err="1"/>
              <a:t>traités</a:t>
            </a:r>
            <a:r>
              <a:rPr lang="en-CA" sz="6600" dirty="0"/>
              <a:t> </a:t>
            </a:r>
            <a:r>
              <a:rPr lang="en-CA" sz="6600" dirty="0" err="1" smtClean="0"/>
              <a:t>s’appliquent-ils</a:t>
            </a:r>
            <a:r>
              <a:rPr lang="en-CA" sz="6600" dirty="0" smtClean="0"/>
              <a:t> </a:t>
            </a:r>
            <a:r>
              <a:rPr lang="en-CA" sz="6600" dirty="0"/>
              <a:t>à </a:t>
            </a:r>
            <a:r>
              <a:rPr lang="en-CA" sz="6600" dirty="0" err="1"/>
              <a:t>vous</a:t>
            </a:r>
            <a:r>
              <a:rPr lang="en-CA" sz="6600" dirty="0"/>
              <a:t>?</a:t>
            </a:r>
            <a:endParaRPr lang="en-US" sz="6600" b="1" dirty="0"/>
          </a:p>
        </p:txBody>
      </p:sp>
      <p:sp>
        <p:nvSpPr>
          <p:cNvPr id="5" name="Cloud 4"/>
          <p:cNvSpPr/>
          <p:nvPr>
            <p:custDataLst>
              <p:tags r:id="rId3"/>
            </p:custDataLst>
          </p:nvPr>
        </p:nvSpPr>
        <p:spPr>
          <a:xfrm rot="20673118">
            <a:off x="5402780" y="4621746"/>
            <a:ext cx="3530501" cy="206102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smtClean="0"/>
              <a:t>Réfléchissez </a:t>
            </a:r>
            <a:r>
              <a:rPr lang="fr-CA" sz="2400" dirty="0"/>
              <a:t>tout au long de l’expérience d’apprentissage</a:t>
            </a:r>
            <a:endParaRPr lang="en-US" sz="2400" dirty="0"/>
          </a:p>
        </p:txBody>
      </p:sp>
    </p:spTree>
    <p:extLst>
      <p:ext uri="{BB962C8B-B14F-4D97-AF65-F5344CB8AC3E}">
        <p14:creationId xmlns:p14="http://schemas.microsoft.com/office/powerpoint/2010/main" val="386064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custDataLst>
              <p:tags r:id="rId1"/>
            </p:custDataLst>
          </p:nvPr>
        </p:nvSpPr>
        <p:spPr>
          <a:xfrm>
            <a:off x="246743" y="1146882"/>
            <a:ext cx="8661730" cy="1200329"/>
          </a:xfrm>
          <a:prstGeom prst="rect">
            <a:avLst/>
          </a:prstGeom>
          <a:noFill/>
        </p:spPr>
        <p:txBody>
          <a:bodyPr wrap="square" rtlCol="0">
            <a:spAutoFit/>
          </a:bodyPr>
          <a:lstStyle/>
          <a:p>
            <a:r>
              <a:rPr lang="en-US" sz="3200" dirty="0" err="1" smtClean="0"/>
              <a:t>Étape</a:t>
            </a:r>
            <a:r>
              <a:rPr lang="en-US" sz="3200" dirty="0" smtClean="0"/>
              <a:t> 2: </a:t>
            </a:r>
            <a:r>
              <a:rPr lang="en-US" sz="3200" dirty="0" err="1" smtClean="0"/>
              <a:t>Apprenez</a:t>
            </a:r>
            <a:r>
              <a:rPr lang="en-US" sz="3200" dirty="0" smtClean="0"/>
              <a:t> au </a:t>
            </a:r>
            <a:r>
              <a:rPr lang="en-US" sz="3200" dirty="0" err="1" smtClean="0"/>
              <a:t>sujet</a:t>
            </a:r>
            <a:r>
              <a:rPr lang="en-US" sz="3200" dirty="0" smtClean="0"/>
              <a:t> des </a:t>
            </a:r>
            <a:r>
              <a:rPr lang="en-US" sz="3200" dirty="0" err="1" smtClean="0"/>
              <a:t>traités</a:t>
            </a:r>
            <a:endParaRPr lang="en-US" sz="3200" dirty="0" smtClean="0"/>
          </a:p>
          <a:p>
            <a:r>
              <a:rPr lang="fr-CA" sz="2000" dirty="0" smtClean="0"/>
              <a:t>Avec votre enseignant, sélectionnez </a:t>
            </a:r>
            <a:r>
              <a:rPr lang="fr-CA" sz="2000" dirty="0"/>
              <a:t>parmi les expériences d’apprentissage </a:t>
            </a:r>
            <a:r>
              <a:rPr lang="fr-CA" sz="2000" dirty="0" smtClean="0"/>
              <a:t>ci-dessous.</a:t>
            </a:r>
            <a:endParaRPr lang="en-US" sz="2000" dirty="0" smtClean="0"/>
          </a:p>
        </p:txBody>
      </p:sp>
      <p:sp>
        <p:nvSpPr>
          <p:cNvPr id="6" name="Rounded Rectangle 5">
            <a:hlinkClick r:id="rId17" action="ppaction://hlinksldjump"/>
          </p:cNvPr>
          <p:cNvSpPr/>
          <p:nvPr>
            <p:custDataLst>
              <p:tags r:id="rId2"/>
            </p:custDataLst>
          </p:nvPr>
        </p:nvSpPr>
        <p:spPr>
          <a:xfrm>
            <a:off x="5338164" y="281722"/>
            <a:ext cx="1722664" cy="939573"/>
          </a:xfrm>
          <a:prstGeom prst="roundRect">
            <a:avLst/>
          </a:prstGeom>
          <a:solidFill>
            <a:srgbClr val="00CC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a:t>
            </a:r>
            <a:r>
              <a:rPr lang="en-US" dirty="0" err="1" smtClean="0"/>
              <a:t>C’est</a:t>
            </a:r>
            <a:r>
              <a:rPr lang="en-US" dirty="0" smtClean="0"/>
              <a:t> quoi un </a:t>
            </a:r>
            <a:r>
              <a:rPr lang="en-US" dirty="0" err="1" smtClean="0"/>
              <a:t>traité</a:t>
            </a:r>
            <a:r>
              <a:rPr lang="en-US" dirty="0" smtClean="0"/>
              <a:t>?</a:t>
            </a:r>
            <a:endParaRPr lang="en-US" dirty="0"/>
          </a:p>
        </p:txBody>
      </p:sp>
      <p:sp>
        <p:nvSpPr>
          <p:cNvPr id="9" name="Rounded Rectangle 8">
            <a:hlinkClick r:id="rId18" action="ppaction://hlinksldjump"/>
          </p:cNvPr>
          <p:cNvSpPr/>
          <p:nvPr>
            <p:custDataLst>
              <p:tags r:id="rId3"/>
            </p:custDataLst>
          </p:nvPr>
        </p:nvSpPr>
        <p:spPr>
          <a:xfrm>
            <a:off x="566397" y="2519818"/>
            <a:ext cx="1722664" cy="939573"/>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r>
              <a:rPr lang="fr-CA" dirty="0" smtClean="0">
                <a:solidFill>
                  <a:schemeClr val="tx1"/>
                </a:solidFill>
              </a:rPr>
              <a:t>. Faites du théâtre!</a:t>
            </a:r>
            <a:endParaRPr lang="fr-CA" dirty="0">
              <a:solidFill>
                <a:schemeClr val="tx1"/>
              </a:solidFill>
            </a:endParaRPr>
          </a:p>
        </p:txBody>
      </p:sp>
      <p:sp>
        <p:nvSpPr>
          <p:cNvPr id="10" name="Rounded Rectangle 9">
            <a:hlinkClick r:id="rId19" action="ppaction://hlinksldjump"/>
          </p:cNvPr>
          <p:cNvSpPr/>
          <p:nvPr>
            <p:custDataLst>
              <p:tags r:id="rId4"/>
            </p:custDataLst>
          </p:nvPr>
        </p:nvSpPr>
        <p:spPr>
          <a:xfrm>
            <a:off x="2682421" y="2529356"/>
            <a:ext cx="1722664" cy="939573"/>
          </a:xfrm>
          <a:prstGeom prst="roundRect">
            <a:avLst/>
          </a:prstGeom>
          <a:solidFill>
            <a:srgbClr val="FF99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 </a:t>
            </a:r>
            <a:r>
              <a:rPr lang="fr-CA" dirty="0" smtClean="0">
                <a:solidFill>
                  <a:schemeClr val="tx1"/>
                </a:solidFill>
              </a:rPr>
              <a:t>Apprenez au sujet des traités</a:t>
            </a:r>
            <a:endParaRPr lang="fr-CA" dirty="0">
              <a:solidFill>
                <a:schemeClr val="tx1"/>
              </a:solidFill>
            </a:endParaRPr>
          </a:p>
        </p:txBody>
      </p:sp>
      <p:sp>
        <p:nvSpPr>
          <p:cNvPr id="11" name="Rounded Rectangle 10">
            <a:hlinkClick r:id="rId20" action="ppaction://hlinksldjump"/>
          </p:cNvPr>
          <p:cNvSpPr/>
          <p:nvPr>
            <p:custDataLst>
              <p:tags r:id="rId5"/>
            </p:custDataLst>
          </p:nvPr>
        </p:nvSpPr>
        <p:spPr>
          <a:xfrm>
            <a:off x="4883263" y="2529355"/>
            <a:ext cx="1722664" cy="939573"/>
          </a:xfrm>
          <a:prstGeom prst="roundRect">
            <a:avLst/>
          </a:prstGeom>
          <a:solidFill>
            <a:srgbClr val="9966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 </a:t>
            </a:r>
            <a:r>
              <a:rPr lang="fr-CA" dirty="0" smtClean="0"/>
              <a:t>Exercice de carte</a:t>
            </a:r>
            <a:endParaRPr lang="fr-CA" dirty="0"/>
          </a:p>
        </p:txBody>
      </p:sp>
      <p:sp>
        <p:nvSpPr>
          <p:cNvPr id="12" name="Rounded Rectangle 11">
            <a:hlinkClick r:id="rId21" action="ppaction://hlinksldjump"/>
          </p:cNvPr>
          <p:cNvSpPr/>
          <p:nvPr>
            <p:custDataLst>
              <p:tags r:id="rId6"/>
            </p:custDataLst>
          </p:nvPr>
        </p:nvSpPr>
        <p:spPr>
          <a:xfrm>
            <a:off x="7084105" y="2537419"/>
            <a:ext cx="1722664" cy="939573"/>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 </a:t>
            </a:r>
            <a:r>
              <a:rPr lang="fr-CA" dirty="0" smtClean="0"/>
              <a:t>Recherches sur les traités</a:t>
            </a:r>
            <a:endParaRPr lang="fr-CA" dirty="0"/>
          </a:p>
        </p:txBody>
      </p:sp>
      <p:sp>
        <p:nvSpPr>
          <p:cNvPr id="13" name="Rounded Rectangle 12">
            <a:hlinkClick r:id="rId22" action="ppaction://hlinksldjump"/>
          </p:cNvPr>
          <p:cNvSpPr/>
          <p:nvPr>
            <p:custDataLst>
              <p:tags r:id="rId7"/>
            </p:custDataLst>
          </p:nvPr>
        </p:nvSpPr>
        <p:spPr>
          <a:xfrm>
            <a:off x="566397" y="3594629"/>
            <a:ext cx="1722664" cy="939573"/>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6. </a:t>
            </a:r>
            <a:r>
              <a:rPr lang="en-US" dirty="0" err="1" smtClean="0">
                <a:solidFill>
                  <a:schemeClr val="tx1"/>
                </a:solidFill>
              </a:rPr>
              <a:t>Vocabulaire</a:t>
            </a:r>
            <a:r>
              <a:rPr lang="en-US" dirty="0" smtClean="0">
                <a:solidFill>
                  <a:schemeClr val="tx1"/>
                </a:solidFill>
              </a:rPr>
              <a:t> de </a:t>
            </a:r>
            <a:r>
              <a:rPr lang="en-US" dirty="0" err="1" smtClean="0">
                <a:solidFill>
                  <a:schemeClr val="tx1"/>
                </a:solidFill>
              </a:rPr>
              <a:t>traité</a:t>
            </a:r>
            <a:endParaRPr lang="en-US" dirty="0">
              <a:solidFill>
                <a:schemeClr val="tx1"/>
              </a:solidFill>
            </a:endParaRPr>
          </a:p>
        </p:txBody>
      </p:sp>
      <p:sp>
        <p:nvSpPr>
          <p:cNvPr id="14" name="Rounded Rectangle 13">
            <a:hlinkClick r:id="rId23" action="ppaction://hlinksldjump"/>
          </p:cNvPr>
          <p:cNvSpPr/>
          <p:nvPr>
            <p:custDataLst>
              <p:tags r:id="rId8"/>
            </p:custDataLst>
          </p:nvPr>
        </p:nvSpPr>
        <p:spPr>
          <a:xfrm>
            <a:off x="2682421" y="3579026"/>
            <a:ext cx="1722664" cy="939573"/>
          </a:xfrm>
          <a:prstGeom prst="round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 </a:t>
            </a:r>
            <a:r>
              <a:rPr lang="fr-CA" dirty="0" err="1" smtClean="0"/>
              <a:t>Kinikinik</a:t>
            </a:r>
            <a:r>
              <a:rPr lang="fr-CA" dirty="0" smtClean="0"/>
              <a:t/>
            </a:r>
            <a:br>
              <a:rPr lang="fr-CA" dirty="0" smtClean="0"/>
            </a:br>
            <a:r>
              <a:rPr lang="fr-CA" dirty="0" smtClean="0"/>
              <a:t>Une pièce de théâtre</a:t>
            </a:r>
            <a:endParaRPr lang="fr-CA" dirty="0"/>
          </a:p>
        </p:txBody>
      </p:sp>
      <p:sp>
        <p:nvSpPr>
          <p:cNvPr id="15" name="Rounded Rectangle 14">
            <a:hlinkClick r:id="rId24" action="ppaction://hlinksldjump"/>
          </p:cNvPr>
          <p:cNvSpPr/>
          <p:nvPr>
            <p:custDataLst>
              <p:tags r:id="rId9"/>
            </p:custDataLst>
          </p:nvPr>
        </p:nvSpPr>
        <p:spPr>
          <a:xfrm>
            <a:off x="7084105" y="3613593"/>
            <a:ext cx="1722664" cy="939573"/>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r>
              <a:rPr lang="en-US" dirty="0" smtClean="0">
                <a:solidFill>
                  <a:schemeClr val="bg1"/>
                </a:solidFill>
              </a:rPr>
              <a:t>. 10 choses. . .</a:t>
            </a:r>
            <a:endParaRPr lang="en-US" dirty="0">
              <a:solidFill>
                <a:schemeClr val="bg1"/>
              </a:solidFill>
            </a:endParaRPr>
          </a:p>
        </p:txBody>
      </p:sp>
      <p:sp>
        <p:nvSpPr>
          <p:cNvPr id="16" name="Rounded Rectangle 15">
            <a:hlinkClick r:id="rId25" action="ppaction://hlinksldjump"/>
          </p:cNvPr>
          <p:cNvSpPr/>
          <p:nvPr>
            <p:custDataLst>
              <p:tags r:id="rId10"/>
            </p:custDataLst>
          </p:nvPr>
        </p:nvSpPr>
        <p:spPr>
          <a:xfrm>
            <a:off x="4883263" y="3613593"/>
            <a:ext cx="1722664" cy="939573"/>
          </a:xfrm>
          <a:prstGeom prst="roundRect">
            <a:avLst/>
          </a:prstGeom>
          <a:solidFill>
            <a:srgbClr val="66FF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8. </a:t>
            </a:r>
            <a:r>
              <a:rPr lang="fr-CA" dirty="0" smtClean="0">
                <a:solidFill>
                  <a:schemeClr val="tx1"/>
                </a:solidFill>
              </a:rPr>
              <a:t>Médaille de traité</a:t>
            </a:r>
            <a:endParaRPr lang="fr-CA" dirty="0">
              <a:solidFill>
                <a:schemeClr val="tx1"/>
              </a:solidFill>
            </a:endParaRPr>
          </a:p>
        </p:txBody>
      </p:sp>
      <p:sp>
        <p:nvSpPr>
          <p:cNvPr id="17" name="Rounded Rectangle 16">
            <a:hlinkClick r:id="rId26" action="ppaction://hlinksldjump"/>
          </p:cNvPr>
          <p:cNvSpPr/>
          <p:nvPr>
            <p:custDataLst>
              <p:tags r:id="rId11"/>
            </p:custDataLst>
          </p:nvPr>
        </p:nvSpPr>
        <p:spPr>
          <a:xfrm>
            <a:off x="7125524" y="4698733"/>
            <a:ext cx="1722664" cy="939573"/>
          </a:xfrm>
          <a:prstGeom prst="roundRect">
            <a:avLst/>
          </a:prstGeom>
          <a:solidFill>
            <a:srgbClr val="00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10. </a:t>
            </a:r>
            <a:r>
              <a:rPr lang="en-US" dirty="0" err="1" smtClean="0">
                <a:solidFill>
                  <a:schemeClr val="tx1"/>
                </a:solidFill>
              </a:rPr>
              <a:t>Sensibiliser</a:t>
            </a:r>
            <a:endParaRPr lang="en-US" dirty="0">
              <a:solidFill>
                <a:schemeClr val="tx1"/>
              </a:solidFill>
            </a:endParaRPr>
          </a:p>
        </p:txBody>
      </p:sp>
      <p:sp>
        <p:nvSpPr>
          <p:cNvPr id="20" name="TextBox 19"/>
          <p:cNvSpPr txBox="1"/>
          <p:nvPr>
            <p:custDataLst>
              <p:tags r:id="rId12"/>
            </p:custDataLst>
          </p:nvPr>
        </p:nvSpPr>
        <p:spPr>
          <a:xfrm>
            <a:off x="246743" y="281722"/>
            <a:ext cx="5802652" cy="892552"/>
          </a:xfrm>
          <a:prstGeom prst="rect">
            <a:avLst/>
          </a:prstGeom>
          <a:noFill/>
        </p:spPr>
        <p:txBody>
          <a:bodyPr wrap="square" rtlCol="0">
            <a:spAutoFit/>
          </a:bodyPr>
          <a:lstStyle/>
          <a:p>
            <a:r>
              <a:rPr lang="fr-CA" sz="3200" dirty="0" smtClean="0"/>
              <a:t>Étape 1: Réfléchissez</a:t>
            </a:r>
            <a:r>
              <a:rPr lang="fr-CA" sz="3600" dirty="0" smtClean="0"/>
              <a:t/>
            </a:r>
            <a:br>
              <a:rPr lang="fr-CA" sz="3600" dirty="0" smtClean="0"/>
            </a:br>
            <a:r>
              <a:rPr lang="fr-CA" sz="2000" dirty="0" smtClean="0"/>
              <a:t>Que savez-vous? Que voulez-vous savoir?</a:t>
            </a:r>
            <a:endParaRPr lang="fr-CA" sz="3600" dirty="0" smtClean="0"/>
          </a:p>
        </p:txBody>
      </p:sp>
      <p:sp>
        <p:nvSpPr>
          <p:cNvPr id="22" name="TextBox 21"/>
          <p:cNvSpPr txBox="1"/>
          <p:nvPr>
            <p:custDataLst>
              <p:tags r:id="rId13"/>
            </p:custDataLst>
          </p:nvPr>
        </p:nvSpPr>
        <p:spPr>
          <a:xfrm>
            <a:off x="246743" y="5773217"/>
            <a:ext cx="6517708" cy="892552"/>
          </a:xfrm>
          <a:prstGeom prst="rect">
            <a:avLst/>
          </a:prstGeom>
          <a:noFill/>
        </p:spPr>
        <p:txBody>
          <a:bodyPr wrap="square" rtlCol="0">
            <a:spAutoFit/>
          </a:bodyPr>
          <a:lstStyle/>
          <a:p>
            <a:r>
              <a:rPr lang="fr-CA" sz="3200" dirty="0" smtClean="0"/>
              <a:t>Étape 4: Réflexion</a:t>
            </a:r>
          </a:p>
          <a:p>
            <a:r>
              <a:rPr lang="fr-CA" sz="2000" dirty="0" smtClean="0"/>
              <a:t>Réfléchissez sur la question d’enquête</a:t>
            </a:r>
            <a:r>
              <a:rPr lang="en-US" sz="2000" dirty="0" smtClean="0"/>
              <a:t>.</a:t>
            </a:r>
          </a:p>
        </p:txBody>
      </p:sp>
      <p:sp>
        <p:nvSpPr>
          <p:cNvPr id="18" name="TextBox 17"/>
          <p:cNvSpPr txBox="1"/>
          <p:nvPr>
            <p:custDataLst>
              <p:tags r:id="rId14"/>
            </p:custDataLst>
          </p:nvPr>
        </p:nvSpPr>
        <p:spPr>
          <a:xfrm>
            <a:off x="246743" y="4518600"/>
            <a:ext cx="6989762" cy="1200329"/>
          </a:xfrm>
          <a:prstGeom prst="rect">
            <a:avLst/>
          </a:prstGeom>
          <a:noFill/>
        </p:spPr>
        <p:txBody>
          <a:bodyPr wrap="square" rtlCol="0">
            <a:spAutoFit/>
          </a:bodyPr>
          <a:lstStyle/>
          <a:p>
            <a:r>
              <a:rPr lang="fr-CA" sz="3200" dirty="0" smtClean="0"/>
              <a:t>Étape 3: Projet final</a:t>
            </a:r>
          </a:p>
          <a:p>
            <a:r>
              <a:rPr lang="fr-CA" sz="2000" dirty="0" smtClean="0"/>
              <a:t>Vous adopterez</a:t>
            </a:r>
            <a:r>
              <a:rPr lang="fr-CA" dirty="0" smtClean="0"/>
              <a:t> le rôle de coordonnateur des communications pour la Commission des relations découlant des traités du Manitoba</a:t>
            </a:r>
            <a:r>
              <a:rPr lang="en-US" sz="2000" dirty="0" smtClean="0"/>
              <a:t>.</a:t>
            </a:r>
            <a:endParaRPr lang="en-US" sz="2000" dirty="0"/>
          </a:p>
        </p:txBody>
      </p:sp>
      <p:sp>
        <p:nvSpPr>
          <p:cNvPr id="19" name="Rounded Rectangle 18">
            <a:hlinkClick r:id="rId26" action="ppaction://hlinksldjump"/>
          </p:cNvPr>
          <p:cNvSpPr/>
          <p:nvPr>
            <p:custDataLst>
              <p:tags r:id="rId15"/>
            </p:custDataLst>
          </p:nvPr>
        </p:nvSpPr>
        <p:spPr>
          <a:xfrm>
            <a:off x="4945464" y="5838565"/>
            <a:ext cx="1722664" cy="939573"/>
          </a:xfrm>
          <a:prstGeom prst="roundRect">
            <a:avLst/>
          </a:prstGeom>
          <a:solidFill>
            <a:srgbClr val="FFCC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11. </a:t>
            </a:r>
            <a:r>
              <a:rPr lang="fr-CA" dirty="0" smtClean="0">
                <a:solidFill>
                  <a:schemeClr val="tx1"/>
                </a:solidFill>
              </a:rPr>
              <a:t>Réflexion</a:t>
            </a:r>
            <a:endParaRPr lang="fr-CA" dirty="0">
              <a:solidFill>
                <a:schemeClr val="tx1"/>
              </a:solidFill>
            </a:endParaRPr>
          </a:p>
        </p:txBody>
      </p:sp>
    </p:spTree>
    <p:extLst>
      <p:ext uri="{BB962C8B-B14F-4D97-AF65-F5344CB8AC3E}">
        <p14:creationId xmlns:p14="http://schemas.microsoft.com/office/powerpoint/2010/main" val="1117564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5FFC2"/>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pPr algn="ctr"/>
            <a:r>
              <a:rPr lang="en-US" sz="6000" b="1" dirty="0" smtClean="0"/>
              <a:t>1. </a:t>
            </a:r>
            <a:r>
              <a:rPr lang="en-US" sz="6000" b="1" dirty="0" err="1" smtClean="0"/>
              <a:t>C’est</a:t>
            </a:r>
            <a:r>
              <a:rPr lang="en-US" sz="6000" b="1" dirty="0" smtClean="0"/>
              <a:t> quoi un </a:t>
            </a:r>
            <a:r>
              <a:rPr lang="en-US" sz="6000" b="1" dirty="0" err="1" smtClean="0"/>
              <a:t>traité</a:t>
            </a:r>
            <a:r>
              <a:rPr lang="en-US" sz="6000" b="1" dirty="0" smtClean="0"/>
              <a:t>?</a:t>
            </a:r>
            <a:endParaRPr lang="en-US" sz="6000" b="1" dirty="0"/>
          </a:p>
        </p:txBody>
      </p:sp>
      <p:graphicFrame>
        <p:nvGraphicFramePr>
          <p:cNvPr id="5" name="Diagram 4"/>
          <p:cNvGraphicFramePr/>
          <p:nvPr>
            <p:custDataLst>
              <p:tags r:id="rId3"/>
            </p:custDataLst>
            <p:extLst>
              <p:ext uri="{D42A27DB-BD31-4B8C-83A1-F6EECF244321}">
                <p14:modId xmlns:p14="http://schemas.microsoft.com/office/powerpoint/2010/main" val="2113659472"/>
              </p:ext>
            </p:extLst>
          </p:nvPr>
        </p:nvGraphicFramePr>
        <p:xfrm>
          <a:off x="628650" y="1690689"/>
          <a:ext cx="7835174" cy="475583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Pentagon 6"/>
          <p:cNvSpPr/>
          <p:nvPr>
            <p:custDataLst>
              <p:tags r:id="rId4"/>
            </p:custDataLst>
          </p:nvPr>
        </p:nvSpPr>
        <p:spPr>
          <a:xfrm>
            <a:off x="98879" y="165101"/>
            <a:ext cx="1355848" cy="400050"/>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t>Annexe</a:t>
            </a:r>
            <a:r>
              <a:rPr lang="en-US" dirty="0" smtClean="0"/>
              <a:t> #1</a:t>
            </a:r>
            <a:endParaRPr lang="en-US" dirty="0"/>
          </a:p>
        </p:txBody>
      </p:sp>
    </p:spTree>
    <p:custDataLst>
      <p:tags r:id="rId1"/>
    </p:custDataLst>
    <p:extLst>
      <p:ext uri="{BB962C8B-B14F-4D97-AF65-F5344CB8AC3E}">
        <p14:creationId xmlns:p14="http://schemas.microsoft.com/office/powerpoint/2010/main" val="2133597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5FFC2"/>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04505" y="5318451"/>
            <a:ext cx="7886700" cy="1325563"/>
          </a:xfrm>
        </p:spPr>
        <p:txBody>
          <a:bodyPr>
            <a:normAutofit fontScale="90000"/>
          </a:bodyPr>
          <a:lstStyle/>
          <a:p>
            <a:pPr algn="ctr"/>
            <a:r>
              <a:rPr lang="en-US" sz="6000" b="1" dirty="0" smtClean="0"/>
              <a:t>. . . </a:t>
            </a:r>
            <a:r>
              <a:rPr lang="en-US" sz="6000" b="1" dirty="0" err="1" smtClean="0"/>
              <a:t>sont</a:t>
            </a:r>
            <a:r>
              <a:rPr lang="en-US" sz="6000" b="1" dirty="0" smtClean="0"/>
              <a:t> à la base des </a:t>
            </a:r>
            <a:r>
              <a:rPr lang="en-US" sz="6000" b="1" dirty="0" err="1" smtClean="0"/>
              <a:t>traités</a:t>
            </a:r>
            <a:endParaRPr lang="en-US" sz="6000" b="1" dirty="0"/>
          </a:p>
        </p:txBody>
      </p:sp>
      <p:sp>
        <p:nvSpPr>
          <p:cNvPr id="4" name="Rounded Rectangle 3"/>
          <p:cNvSpPr/>
          <p:nvPr>
            <p:custDataLst>
              <p:tags r:id="rId2"/>
            </p:custDataLst>
          </p:nvPr>
        </p:nvSpPr>
        <p:spPr>
          <a:xfrm>
            <a:off x="4819650" y="766857"/>
            <a:ext cx="3695700" cy="990600"/>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err="1" smtClean="0"/>
              <a:t>Amitié</a:t>
            </a:r>
            <a:endParaRPr lang="en-US" sz="5400" dirty="0"/>
          </a:p>
        </p:txBody>
      </p:sp>
      <p:sp>
        <p:nvSpPr>
          <p:cNvPr id="5" name="Rounded Rectangle 4"/>
          <p:cNvSpPr/>
          <p:nvPr>
            <p:custDataLst>
              <p:tags r:id="rId3"/>
            </p:custDataLst>
          </p:nvPr>
        </p:nvSpPr>
        <p:spPr>
          <a:xfrm>
            <a:off x="4834051" y="2252757"/>
            <a:ext cx="3695700" cy="990600"/>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err="1" smtClean="0"/>
              <a:t>Partage</a:t>
            </a:r>
            <a:endParaRPr lang="en-US" sz="5400" dirty="0"/>
          </a:p>
        </p:txBody>
      </p:sp>
      <p:sp>
        <p:nvSpPr>
          <p:cNvPr id="6" name="Rounded Rectangle 5"/>
          <p:cNvSpPr/>
          <p:nvPr>
            <p:custDataLst>
              <p:tags r:id="rId4"/>
            </p:custDataLst>
          </p:nvPr>
        </p:nvSpPr>
        <p:spPr>
          <a:xfrm>
            <a:off x="4834051" y="3642051"/>
            <a:ext cx="3695700" cy="1676400"/>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err="1" smtClean="0"/>
              <a:t>Promesses</a:t>
            </a:r>
            <a:endParaRPr lang="en-US" sz="5400" dirty="0"/>
          </a:p>
        </p:txBody>
      </p:sp>
      <p:sp>
        <p:nvSpPr>
          <p:cNvPr id="9" name="Rounded Rectangle 8"/>
          <p:cNvSpPr/>
          <p:nvPr>
            <p:custDataLst>
              <p:tags r:id="rId5"/>
            </p:custDataLst>
          </p:nvPr>
        </p:nvSpPr>
        <p:spPr>
          <a:xfrm rot="20816408">
            <a:off x="223836" y="641854"/>
            <a:ext cx="3743886" cy="2409668"/>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fr-CA" sz="3600" b="1" dirty="0" smtClean="0"/>
              <a:t>Un traité est un accord entre deux nations ou plus.</a:t>
            </a:r>
            <a:endParaRPr lang="en-US" sz="3600" b="1" dirty="0"/>
          </a:p>
        </p:txBody>
      </p:sp>
    </p:spTree>
    <p:extLst>
      <p:ext uri="{BB962C8B-B14F-4D97-AF65-F5344CB8AC3E}">
        <p14:creationId xmlns:p14="http://schemas.microsoft.com/office/powerpoint/2010/main" val="336757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uiExpan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89"/>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8649" y="-47507"/>
            <a:ext cx="7886700" cy="1325563"/>
          </a:xfrm>
        </p:spPr>
        <p:txBody>
          <a:bodyPr>
            <a:normAutofit/>
          </a:bodyPr>
          <a:lstStyle/>
          <a:p>
            <a:pPr algn="ctr"/>
            <a:r>
              <a:rPr lang="en-US" sz="6000" b="1" dirty="0" smtClean="0"/>
              <a:t>2. </a:t>
            </a:r>
            <a:r>
              <a:rPr lang="fr-CA" sz="6000" b="1" dirty="0" smtClean="0"/>
              <a:t>Faites du théâtre!</a:t>
            </a:r>
            <a:endParaRPr lang="fr-CA" sz="6000" b="1" dirty="0"/>
          </a:p>
        </p:txBody>
      </p:sp>
      <p:graphicFrame>
        <p:nvGraphicFramePr>
          <p:cNvPr id="13" name="Content Placeholder 12"/>
          <p:cNvGraphicFramePr>
            <a:graphicFrameLocks noGrp="1"/>
          </p:cNvGraphicFramePr>
          <p:nvPr>
            <p:ph sz="half" idx="2"/>
            <p:custDataLst>
              <p:tags r:id="rId2"/>
            </p:custDataLst>
            <p:extLst>
              <p:ext uri="{D42A27DB-BD31-4B8C-83A1-F6EECF244321}">
                <p14:modId xmlns:p14="http://schemas.microsoft.com/office/powerpoint/2010/main" val="916930786"/>
              </p:ext>
            </p:extLst>
          </p:nvPr>
        </p:nvGraphicFramePr>
        <p:xfrm>
          <a:off x="471056" y="1493997"/>
          <a:ext cx="8044293" cy="4966876"/>
        </p:xfrm>
        <a:graphic>
          <a:graphicData uri="http://schemas.openxmlformats.org/drawingml/2006/table">
            <a:tbl>
              <a:tblPr firstRow="1" bandRow="1">
                <a:tableStyleId>{2D5ABB26-0587-4C30-8999-92F81FD0307C}</a:tableStyleId>
              </a:tblPr>
              <a:tblGrid>
                <a:gridCol w="2568610">
                  <a:extLst>
                    <a:ext uri="{9D8B030D-6E8A-4147-A177-3AD203B41FA5}">
                      <a16:colId xmlns:a16="http://schemas.microsoft.com/office/drawing/2014/main" val="2801630851"/>
                    </a:ext>
                  </a:extLst>
                </a:gridCol>
                <a:gridCol w="5475683">
                  <a:extLst>
                    <a:ext uri="{9D8B030D-6E8A-4147-A177-3AD203B41FA5}">
                      <a16:colId xmlns:a16="http://schemas.microsoft.com/office/drawing/2014/main" val="2290634429"/>
                    </a:ext>
                  </a:extLst>
                </a:gridCol>
              </a:tblGrid>
              <a:tr h="457200">
                <a:tc>
                  <a:txBody>
                    <a:bodyPr/>
                    <a:lstStyle/>
                    <a:p>
                      <a:pPr algn="ctr"/>
                      <a:r>
                        <a:rPr lang="fr-CA" sz="2400" noProof="0" dirty="0" smtClean="0"/>
                        <a:t>Les</a:t>
                      </a:r>
                      <a:r>
                        <a:rPr lang="fr-CA" sz="2400" baseline="0" noProof="0" dirty="0" smtClean="0"/>
                        <a:t> traités existeront tant que. . .</a:t>
                      </a:r>
                      <a:endParaRPr lang="fr-CA" sz="240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fr-CA" sz="2000" noProof="0" dirty="0" smtClean="0"/>
                        <a:t>Exemple</a:t>
                      </a:r>
                      <a:r>
                        <a:rPr lang="fr-CA" sz="2000" baseline="0" noProof="0" dirty="0" smtClean="0"/>
                        <a:t> des mouvements</a:t>
                      </a:r>
                      <a:endParaRPr lang="fr-CA" sz="200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77956674"/>
                  </a:ext>
                </a:extLst>
              </a:tr>
              <a:tr h="944539">
                <a:tc>
                  <a:txBody>
                    <a:bodyPr/>
                    <a:lstStyle/>
                    <a:p>
                      <a:pPr algn="ctr"/>
                      <a:r>
                        <a:rPr lang="fr-CA" sz="2000" noProof="0" dirty="0" smtClean="0"/>
                        <a:t>brillera le soleil</a:t>
                      </a:r>
                      <a:endParaRPr lang="fr-CA" sz="200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fr-CA" noProof="0" dirty="0" smtClean="0"/>
                        <a:t>Debout, faites un cercle avec vos bras.</a:t>
                      </a:r>
                      <a:endParaRPr lang="fr-CA"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440136"/>
                  </a:ext>
                </a:extLst>
              </a:tr>
              <a:tr h="944539">
                <a:tc>
                  <a:txBody>
                    <a:bodyPr/>
                    <a:lstStyle/>
                    <a:p>
                      <a:pPr algn="ctr"/>
                      <a:r>
                        <a:rPr lang="fr-CA" sz="2000" noProof="0" dirty="0" smtClean="0"/>
                        <a:t>poussera</a:t>
                      </a:r>
                      <a:r>
                        <a:rPr lang="fr-CA" sz="2000" baseline="0" noProof="0" dirty="0" smtClean="0"/>
                        <a:t> l’herbe</a:t>
                      </a:r>
                      <a:endParaRPr lang="fr-CA" sz="200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ctr"/>
                      <a:r>
                        <a:rPr lang="fr-CA" noProof="0" dirty="0" smtClean="0"/>
                        <a:t>Accroupissez-vous, montez lentement à une position debout tout en agitant vos doigts.</a:t>
                      </a:r>
                      <a:endParaRPr lang="fr-CA"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1242151"/>
                  </a:ext>
                </a:extLst>
              </a:tr>
              <a:tr h="944539">
                <a:tc>
                  <a:txBody>
                    <a:bodyPr/>
                    <a:lstStyle/>
                    <a:p>
                      <a:pPr algn="ctr"/>
                      <a:r>
                        <a:rPr lang="fr-CA" sz="2000" noProof="0" dirty="0" smtClean="0"/>
                        <a:t>couleront les</a:t>
                      </a:r>
                      <a:r>
                        <a:rPr lang="fr-CA" sz="2000" baseline="0" noProof="0" dirty="0" smtClean="0"/>
                        <a:t> rivières</a:t>
                      </a:r>
                      <a:endParaRPr lang="fr-CA" sz="200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fr-CA" baseline="0" noProof="0" dirty="0" smtClean="0"/>
                        <a:t>Placez les deux mains ensemble et balancez-vous d’avant en arrière lorsque vous passez de la position debout à l’accroupissement.</a:t>
                      </a:r>
                      <a:endParaRPr lang="fr-CA"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6286591"/>
                  </a:ext>
                </a:extLst>
              </a:tr>
              <a:tr h="944539">
                <a:tc>
                  <a:txBody>
                    <a:bodyPr/>
                    <a:lstStyle/>
                    <a:p>
                      <a:pPr algn="ctr"/>
                      <a:r>
                        <a:rPr lang="fr-CA" sz="2000" noProof="0" dirty="0" smtClean="0"/>
                        <a:t>Nous</a:t>
                      </a:r>
                      <a:r>
                        <a:rPr lang="fr-CA" sz="2000" baseline="0" noProof="0" dirty="0" smtClean="0"/>
                        <a:t> sommes tous issus des traités</a:t>
                      </a:r>
                      <a:endParaRPr lang="fr-CA" sz="200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5353"/>
                    </a:solidFill>
                  </a:tcPr>
                </a:tc>
                <a:tc>
                  <a:txBody>
                    <a:bodyPr/>
                    <a:lstStyle/>
                    <a:p>
                      <a:pPr algn="ctr"/>
                      <a:r>
                        <a:rPr lang="fr-CA" noProof="0" dirty="0" smtClean="0"/>
                        <a:t>Passez de l’accroupissement à la position debout tout en étendant les deux bras vers l’extérieur.</a:t>
                      </a:r>
                      <a:endParaRPr lang="fr-CA"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1329561"/>
                  </a:ext>
                </a:extLst>
              </a:tr>
            </a:tbl>
          </a:graphicData>
        </a:graphic>
      </p:graphicFrame>
      <p:sp>
        <p:nvSpPr>
          <p:cNvPr id="6" name="Oval 5">
            <a:hlinkClick r:id="rId7" action="ppaction://hlinksldjump"/>
          </p:cNvPr>
          <p:cNvSpPr/>
          <p:nvPr>
            <p:custDataLst>
              <p:tags r:id="rId3"/>
            </p:custDataLst>
          </p:nvPr>
        </p:nvSpPr>
        <p:spPr>
          <a:xfrm>
            <a:off x="7985578" y="55450"/>
            <a:ext cx="1059543" cy="9724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hlinkClick r:id="rId7" action="ppaction://hlinksldjump"/>
              </a:rPr>
              <a:t>Choice Board</a:t>
            </a:r>
            <a:endParaRPr lang="en-US" sz="1600" dirty="0"/>
          </a:p>
        </p:txBody>
      </p:sp>
      <p:sp>
        <p:nvSpPr>
          <p:cNvPr id="7" name="Oval 3">
            <a:hlinkClick r:id="rId7" action="ppaction://hlinksldjump"/>
          </p:cNvPr>
          <p:cNvSpPr/>
          <p:nvPr>
            <p:custDataLst>
              <p:tags r:id="rId4"/>
            </p:custDataLst>
          </p:nvPr>
        </p:nvSpPr>
        <p:spPr>
          <a:xfrm>
            <a:off x="7855528" y="55450"/>
            <a:ext cx="1189594" cy="9724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CA" sz="1600" dirty="0" smtClean="0"/>
              <a:t>Activité au choix</a:t>
            </a:r>
            <a:endParaRPr lang="fr-CA" sz="1600" dirty="0"/>
          </a:p>
        </p:txBody>
      </p:sp>
    </p:spTree>
    <p:extLst>
      <p:ext uri="{BB962C8B-B14F-4D97-AF65-F5344CB8AC3E}">
        <p14:creationId xmlns:p14="http://schemas.microsoft.com/office/powerpoint/2010/main" val="3176610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89"/>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8649" y="706368"/>
            <a:ext cx="7886700" cy="662781"/>
          </a:xfrm>
        </p:spPr>
        <p:txBody>
          <a:bodyPr>
            <a:noAutofit/>
          </a:bodyPr>
          <a:lstStyle/>
          <a:p>
            <a:pPr algn="ctr"/>
            <a:r>
              <a:rPr lang="fr-CA" sz="4800" b="1" dirty="0" smtClean="0"/>
              <a:t>Tous ensemble</a:t>
            </a:r>
            <a:r>
              <a:rPr lang="en-US" sz="4800" b="1" dirty="0" smtClean="0"/>
              <a:t>! </a:t>
            </a:r>
            <a:r>
              <a:rPr lang="en-US" sz="3200" b="1" dirty="0" smtClean="0"/>
              <a:t>(Actions et paroles!)</a:t>
            </a:r>
            <a:endParaRPr lang="en-US" sz="3200" b="1" dirty="0"/>
          </a:p>
        </p:txBody>
      </p:sp>
      <p:sp>
        <p:nvSpPr>
          <p:cNvPr id="3" name="Content Placeholder 2"/>
          <p:cNvSpPr>
            <a:spLocks noGrp="1"/>
          </p:cNvSpPr>
          <p:nvPr>
            <p:ph sz="half" idx="1"/>
            <p:custDataLst>
              <p:tags r:id="rId2"/>
            </p:custDataLst>
          </p:nvPr>
        </p:nvSpPr>
        <p:spPr>
          <a:xfrm>
            <a:off x="885371" y="1814286"/>
            <a:ext cx="3454400" cy="4572000"/>
          </a:xfrm>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fr-CA" i="1" dirty="0" smtClean="0"/>
              <a:t>L’enseignant dit:</a:t>
            </a:r>
            <a:endParaRPr lang="fr-CA" i="1" dirty="0"/>
          </a:p>
        </p:txBody>
      </p:sp>
      <p:sp>
        <p:nvSpPr>
          <p:cNvPr id="4" name="Content Placeholder 3"/>
          <p:cNvSpPr>
            <a:spLocks noGrp="1"/>
          </p:cNvSpPr>
          <p:nvPr>
            <p:ph sz="half" idx="2"/>
            <p:custDataLst>
              <p:tags r:id="rId3"/>
            </p:custDataLst>
          </p:nvPr>
        </p:nvSpPr>
        <p:spPr>
          <a:xfrm>
            <a:off x="4844033" y="1825624"/>
            <a:ext cx="3487168" cy="4560661"/>
          </a:xfrm>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lstStyle/>
          <a:p>
            <a:pPr marL="0" indent="0" algn="ctr">
              <a:buNone/>
            </a:pPr>
            <a:r>
              <a:rPr lang="fr-CA" i="1" dirty="0" smtClean="0"/>
              <a:t>Les élèves disent</a:t>
            </a:r>
            <a:r>
              <a:rPr lang="en-US" i="1" dirty="0" smtClean="0"/>
              <a:t>:</a:t>
            </a:r>
            <a:endParaRPr lang="en-US" i="1" dirty="0"/>
          </a:p>
        </p:txBody>
      </p:sp>
      <p:sp>
        <p:nvSpPr>
          <p:cNvPr id="8" name="Rounded Rectangle 7"/>
          <p:cNvSpPr/>
          <p:nvPr>
            <p:custDataLst>
              <p:tags r:id="rId4"/>
            </p:custDataLst>
          </p:nvPr>
        </p:nvSpPr>
        <p:spPr>
          <a:xfrm>
            <a:off x="983673" y="2486907"/>
            <a:ext cx="3172691" cy="640080"/>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t>“</a:t>
            </a:r>
            <a:r>
              <a:rPr lang="en-US" sz="2400" b="1" dirty="0" err="1" smtClean="0"/>
              <a:t>Tant</a:t>
            </a:r>
            <a:r>
              <a:rPr lang="en-US" sz="2400" b="1" dirty="0" smtClean="0"/>
              <a:t> que…”</a:t>
            </a:r>
            <a:endParaRPr lang="en-US" sz="2400" b="1" dirty="0"/>
          </a:p>
        </p:txBody>
      </p:sp>
      <p:sp>
        <p:nvSpPr>
          <p:cNvPr id="9" name="Rounded Rectangle 8"/>
          <p:cNvSpPr/>
          <p:nvPr>
            <p:custDataLst>
              <p:tags r:id="rId5"/>
            </p:custDataLst>
          </p:nvPr>
        </p:nvSpPr>
        <p:spPr>
          <a:xfrm>
            <a:off x="4959928" y="2486907"/>
            <a:ext cx="3269672" cy="64008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t>“</a:t>
            </a:r>
            <a:r>
              <a:rPr lang="en-US" sz="2400" b="1" dirty="0" err="1" smtClean="0"/>
              <a:t>brillera</a:t>
            </a:r>
            <a:r>
              <a:rPr lang="en-US" sz="2400" b="1" dirty="0" smtClean="0"/>
              <a:t> le </a:t>
            </a:r>
            <a:r>
              <a:rPr lang="en-US" sz="2400" b="1" dirty="0" err="1" smtClean="0"/>
              <a:t>soleil</a:t>
            </a:r>
            <a:r>
              <a:rPr lang="en-US" sz="2400" b="1" dirty="0" smtClean="0"/>
              <a:t>”</a:t>
            </a:r>
            <a:endParaRPr lang="en-US" sz="2400" b="1" dirty="0"/>
          </a:p>
        </p:txBody>
      </p:sp>
      <p:sp>
        <p:nvSpPr>
          <p:cNvPr id="10" name="Rounded Rectangle 9"/>
          <p:cNvSpPr/>
          <p:nvPr>
            <p:custDataLst>
              <p:tags r:id="rId6"/>
            </p:custDataLst>
          </p:nvPr>
        </p:nvSpPr>
        <p:spPr>
          <a:xfrm>
            <a:off x="983673" y="3468229"/>
            <a:ext cx="3172691" cy="640080"/>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t>“</a:t>
            </a:r>
            <a:r>
              <a:rPr lang="en-US" sz="2400" b="1" dirty="0" err="1"/>
              <a:t>Tant</a:t>
            </a:r>
            <a:r>
              <a:rPr lang="en-US" sz="2400" b="1" dirty="0"/>
              <a:t> que…”</a:t>
            </a:r>
          </a:p>
        </p:txBody>
      </p:sp>
      <p:sp>
        <p:nvSpPr>
          <p:cNvPr id="11" name="Rounded Rectangle 10"/>
          <p:cNvSpPr/>
          <p:nvPr>
            <p:custDataLst>
              <p:tags r:id="rId7"/>
            </p:custDataLst>
          </p:nvPr>
        </p:nvSpPr>
        <p:spPr>
          <a:xfrm>
            <a:off x="4959927" y="3468229"/>
            <a:ext cx="3269673" cy="640080"/>
          </a:xfrm>
          <a:prstGeom prst="roundRect">
            <a:avLst/>
          </a:prstGeom>
          <a:solidFill>
            <a:srgbClr val="66FF33"/>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t>“</a:t>
            </a:r>
            <a:r>
              <a:rPr lang="en-US" sz="2400" b="1" dirty="0" err="1" smtClean="0"/>
              <a:t>poussera</a:t>
            </a:r>
            <a:r>
              <a:rPr lang="en-US" sz="2400" b="1" dirty="0" smtClean="0"/>
              <a:t> </a:t>
            </a:r>
            <a:r>
              <a:rPr lang="en-US" sz="2400" b="1" dirty="0" err="1" smtClean="0"/>
              <a:t>l’herbe</a:t>
            </a:r>
            <a:r>
              <a:rPr lang="en-US" sz="2400" b="1" dirty="0" smtClean="0"/>
              <a:t>”</a:t>
            </a:r>
            <a:endParaRPr lang="en-US" sz="2400" b="1" dirty="0"/>
          </a:p>
        </p:txBody>
      </p:sp>
      <p:sp>
        <p:nvSpPr>
          <p:cNvPr id="12" name="Rounded Rectangle 11"/>
          <p:cNvSpPr/>
          <p:nvPr>
            <p:custDataLst>
              <p:tags r:id="rId8"/>
            </p:custDataLst>
          </p:nvPr>
        </p:nvSpPr>
        <p:spPr>
          <a:xfrm>
            <a:off x="4959927" y="4449551"/>
            <a:ext cx="3269673" cy="640080"/>
          </a:xfrm>
          <a:prstGeom prst="roundRect">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t>“</a:t>
            </a:r>
            <a:r>
              <a:rPr lang="en-US" sz="2400" b="1" dirty="0" err="1" smtClean="0"/>
              <a:t>couleront</a:t>
            </a:r>
            <a:r>
              <a:rPr lang="en-US" sz="2400" b="1" dirty="0" smtClean="0"/>
              <a:t> les </a:t>
            </a:r>
            <a:r>
              <a:rPr lang="en-US" sz="2400" b="1" dirty="0" err="1" smtClean="0"/>
              <a:t>rivières</a:t>
            </a:r>
            <a:r>
              <a:rPr lang="en-US" sz="2400" b="1" dirty="0" smtClean="0"/>
              <a:t>”</a:t>
            </a:r>
            <a:endParaRPr lang="en-US" sz="2400" b="1" dirty="0"/>
          </a:p>
        </p:txBody>
      </p:sp>
      <p:sp>
        <p:nvSpPr>
          <p:cNvPr id="13" name="Rounded Rectangle 12"/>
          <p:cNvSpPr/>
          <p:nvPr>
            <p:custDataLst>
              <p:tags r:id="rId9"/>
            </p:custDataLst>
          </p:nvPr>
        </p:nvSpPr>
        <p:spPr>
          <a:xfrm>
            <a:off x="5217457" y="5437161"/>
            <a:ext cx="2877671" cy="640080"/>
          </a:xfrm>
          <a:prstGeom prst="roundRect">
            <a:avLst/>
          </a:prstGeom>
          <a:solidFill>
            <a:srgbClr val="FF5353"/>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t>“ des gens </a:t>
            </a:r>
            <a:r>
              <a:rPr lang="en-US" sz="2400" b="1" dirty="0" err="1" smtClean="0"/>
              <a:t>issus</a:t>
            </a:r>
            <a:r>
              <a:rPr lang="en-US" sz="2400" b="1" dirty="0" smtClean="0"/>
              <a:t> des </a:t>
            </a:r>
            <a:r>
              <a:rPr lang="en-US" sz="2400" b="1" dirty="0" err="1" smtClean="0"/>
              <a:t>traités</a:t>
            </a:r>
            <a:r>
              <a:rPr lang="en-US" sz="2400" b="1" dirty="0" smtClean="0"/>
              <a:t>!”</a:t>
            </a:r>
            <a:endParaRPr lang="en-US" sz="2400" b="1" dirty="0"/>
          </a:p>
        </p:txBody>
      </p:sp>
      <p:sp>
        <p:nvSpPr>
          <p:cNvPr id="14" name="Rounded Rectangle 13"/>
          <p:cNvSpPr/>
          <p:nvPr>
            <p:custDataLst>
              <p:tags r:id="rId10"/>
            </p:custDataLst>
          </p:nvPr>
        </p:nvSpPr>
        <p:spPr>
          <a:xfrm>
            <a:off x="983673" y="4449551"/>
            <a:ext cx="3172691" cy="640080"/>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t>“</a:t>
            </a:r>
            <a:r>
              <a:rPr lang="en-US" sz="2400" b="1" dirty="0" err="1"/>
              <a:t>Tant</a:t>
            </a:r>
            <a:r>
              <a:rPr lang="en-US" sz="2400" b="1" dirty="0"/>
              <a:t> que…”</a:t>
            </a:r>
          </a:p>
        </p:txBody>
      </p:sp>
      <p:sp>
        <p:nvSpPr>
          <p:cNvPr id="15" name="Rounded Rectangle 14"/>
          <p:cNvSpPr/>
          <p:nvPr>
            <p:custDataLst>
              <p:tags r:id="rId11"/>
            </p:custDataLst>
          </p:nvPr>
        </p:nvSpPr>
        <p:spPr>
          <a:xfrm>
            <a:off x="983673" y="5430873"/>
            <a:ext cx="3172691" cy="640080"/>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t>“</a:t>
            </a:r>
            <a:r>
              <a:rPr lang="en-US" sz="2400" b="1" dirty="0" smtClean="0"/>
              <a:t>Nous </a:t>
            </a:r>
            <a:r>
              <a:rPr lang="en-US" sz="2400" b="1" dirty="0" err="1" smtClean="0"/>
              <a:t>sommes</a:t>
            </a:r>
            <a:r>
              <a:rPr lang="en-US" sz="2400" b="1" dirty="0" smtClean="0"/>
              <a:t> </a:t>
            </a:r>
            <a:r>
              <a:rPr lang="en-US" sz="2400" b="1" dirty="0" err="1" smtClean="0"/>
              <a:t>tous</a:t>
            </a:r>
            <a:r>
              <a:rPr lang="en-US" sz="2400" b="1" dirty="0" smtClean="0"/>
              <a:t>…”</a:t>
            </a:r>
            <a:endParaRPr lang="en-US" sz="2400" b="1" dirty="0"/>
          </a:p>
        </p:txBody>
      </p:sp>
      <p:sp>
        <p:nvSpPr>
          <p:cNvPr id="16" name="Oval 15">
            <a:hlinkClick r:id="rId16" action="ppaction://hlinksldjump"/>
          </p:cNvPr>
          <p:cNvSpPr/>
          <p:nvPr>
            <p:custDataLst>
              <p:tags r:id="rId12"/>
            </p:custDataLst>
          </p:nvPr>
        </p:nvSpPr>
        <p:spPr>
          <a:xfrm>
            <a:off x="7985578" y="55450"/>
            <a:ext cx="1059543" cy="9724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hlinkClick r:id="rId16" action="ppaction://hlinksldjump"/>
              </a:rPr>
              <a:t>Choice Board</a:t>
            </a:r>
            <a:endParaRPr lang="en-US" sz="1600" dirty="0"/>
          </a:p>
        </p:txBody>
      </p:sp>
      <p:sp>
        <p:nvSpPr>
          <p:cNvPr id="17" name="Oval 3">
            <a:hlinkClick r:id="rId16" action="ppaction://hlinksldjump"/>
          </p:cNvPr>
          <p:cNvSpPr/>
          <p:nvPr>
            <p:custDataLst>
              <p:tags r:id="rId13"/>
            </p:custDataLst>
          </p:nvPr>
        </p:nvSpPr>
        <p:spPr>
          <a:xfrm>
            <a:off x="7855528" y="55450"/>
            <a:ext cx="1189594" cy="9724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err="1" smtClean="0"/>
              <a:t>Activité</a:t>
            </a:r>
            <a:r>
              <a:rPr lang="en-US" sz="1600" dirty="0" smtClean="0"/>
              <a:t> au </a:t>
            </a:r>
            <a:r>
              <a:rPr lang="en-US" sz="1600" dirty="0" err="1" smtClean="0"/>
              <a:t>choix</a:t>
            </a:r>
            <a:endParaRPr lang="en-US" sz="1600" dirty="0"/>
          </a:p>
        </p:txBody>
      </p:sp>
    </p:spTree>
    <p:extLst>
      <p:ext uri="{BB962C8B-B14F-4D97-AF65-F5344CB8AC3E}">
        <p14:creationId xmlns:p14="http://schemas.microsoft.com/office/powerpoint/2010/main" val="22495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 calcmode="lin" valueType="num">
                                      <p:cBhvr>
                                        <p:cTn id="24" dur="1000" fill="hold"/>
                                        <p:tgtEl>
                                          <p:spTgt spid="10"/>
                                        </p:tgtEl>
                                        <p:attrNameLst>
                                          <p:attrName>style.rotation</p:attrName>
                                        </p:attrNameLst>
                                      </p:cBhvr>
                                      <p:tavLst>
                                        <p:tav tm="0">
                                          <p:val>
                                            <p:fltVal val="90"/>
                                          </p:val>
                                        </p:tav>
                                        <p:tav tm="100000">
                                          <p:val>
                                            <p:fltVal val="0"/>
                                          </p:val>
                                        </p:tav>
                                      </p:tavLst>
                                    </p:anim>
                                    <p:animEffect transition="in" filter="fade">
                                      <p:cBhvr>
                                        <p:cTn id="25" dur="1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1000" fill="hold"/>
                                        <p:tgtEl>
                                          <p:spTgt spid="15"/>
                                        </p:tgtEl>
                                        <p:attrNameLst>
                                          <p:attrName>ppt_w</p:attrName>
                                        </p:attrNameLst>
                                      </p:cBhvr>
                                      <p:tavLst>
                                        <p:tav tm="0">
                                          <p:val>
                                            <p:fltVal val="0"/>
                                          </p:val>
                                        </p:tav>
                                        <p:tav tm="100000">
                                          <p:val>
                                            <p:strVal val="#ppt_w"/>
                                          </p:val>
                                        </p:tav>
                                      </p:tavLst>
                                    </p:anim>
                                    <p:anim calcmode="lin" valueType="num">
                                      <p:cBhvr>
                                        <p:cTn id="53" dur="1000" fill="hold"/>
                                        <p:tgtEl>
                                          <p:spTgt spid="15"/>
                                        </p:tgtEl>
                                        <p:attrNameLst>
                                          <p:attrName>ppt_h</p:attrName>
                                        </p:attrNameLst>
                                      </p:cBhvr>
                                      <p:tavLst>
                                        <p:tav tm="0">
                                          <p:val>
                                            <p:fltVal val="0"/>
                                          </p:val>
                                        </p:tav>
                                        <p:tav tm="100000">
                                          <p:val>
                                            <p:strVal val="#ppt_h"/>
                                          </p:val>
                                        </p:tav>
                                      </p:tavLst>
                                    </p:anim>
                                    <p:anim calcmode="lin" valueType="num">
                                      <p:cBhvr>
                                        <p:cTn id="54" dur="1000" fill="hold"/>
                                        <p:tgtEl>
                                          <p:spTgt spid="15"/>
                                        </p:tgtEl>
                                        <p:attrNameLst>
                                          <p:attrName>style.rotation</p:attrName>
                                        </p:attrNameLst>
                                      </p:cBhvr>
                                      <p:tavLst>
                                        <p:tav tm="0">
                                          <p:val>
                                            <p:fltVal val="90"/>
                                          </p:val>
                                        </p:tav>
                                        <p:tav tm="100000">
                                          <p:val>
                                            <p:fltVal val="0"/>
                                          </p:val>
                                        </p:tav>
                                      </p:tavLst>
                                    </p:anim>
                                    <p:animEffect transition="in" filter="fade">
                                      <p:cBhvr>
                                        <p:cTn id="55" dur="10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DE6"/>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88536" y="291164"/>
            <a:ext cx="8766928" cy="1325563"/>
          </a:xfrm>
        </p:spPr>
        <p:txBody>
          <a:bodyPr>
            <a:noAutofit/>
          </a:bodyPr>
          <a:lstStyle/>
          <a:p>
            <a:r>
              <a:rPr lang="en-US" sz="5200" b="1" dirty="0" smtClean="0"/>
              <a:t>3. </a:t>
            </a:r>
            <a:r>
              <a:rPr lang="en-US" sz="4800" b="1" dirty="0" err="1" smtClean="0"/>
              <a:t>Faites</a:t>
            </a:r>
            <a:r>
              <a:rPr lang="en-US" sz="4800" b="1" dirty="0" smtClean="0"/>
              <a:t> de la lecture</a:t>
            </a:r>
            <a:endParaRPr lang="en-US" sz="4800" b="1" dirty="0"/>
          </a:p>
        </p:txBody>
      </p:sp>
      <p:sp>
        <p:nvSpPr>
          <p:cNvPr id="3" name="Content Placeholder 2"/>
          <p:cNvSpPr>
            <a:spLocks noGrp="1"/>
          </p:cNvSpPr>
          <p:nvPr>
            <p:ph idx="1"/>
            <p:custDataLst>
              <p:tags r:id="rId2"/>
            </p:custDataLst>
          </p:nvPr>
        </p:nvSpPr>
        <p:spPr>
          <a:xfrm>
            <a:off x="628650" y="1455019"/>
            <a:ext cx="7886700" cy="4676775"/>
          </a:xfrm>
        </p:spPr>
        <p:txBody>
          <a:bodyPr>
            <a:normAutofit lnSpcReduction="10000"/>
          </a:bodyPr>
          <a:lstStyle/>
          <a:p>
            <a:r>
              <a:rPr lang="en-US" b="1" dirty="0" smtClean="0"/>
              <a:t>Lecture </a:t>
            </a:r>
            <a:r>
              <a:rPr lang="en-US" b="1" dirty="0" err="1"/>
              <a:t>suggérée</a:t>
            </a:r>
            <a:r>
              <a:rPr lang="en-US" b="1" dirty="0"/>
              <a:t>: </a:t>
            </a:r>
            <a:r>
              <a:rPr lang="en-US" dirty="0"/>
              <a:t>La </a:t>
            </a:r>
            <a:r>
              <a:rPr lang="en-US" dirty="0" err="1"/>
              <a:t>trilogie</a:t>
            </a:r>
            <a:r>
              <a:rPr lang="en-US" dirty="0"/>
              <a:t> </a:t>
            </a:r>
            <a:r>
              <a:rPr lang="en-US" i="1" dirty="0" err="1"/>
              <a:t>Contes</a:t>
            </a:r>
            <a:r>
              <a:rPr lang="en-US" i="1" dirty="0"/>
              <a:t> des </a:t>
            </a:r>
            <a:r>
              <a:rPr lang="en-US" i="1" dirty="0" err="1"/>
              <a:t>traités</a:t>
            </a:r>
            <a:r>
              <a:rPr lang="en-US" dirty="0"/>
              <a:t> </a:t>
            </a:r>
            <a:r>
              <a:rPr lang="en-US" dirty="0" err="1"/>
              <a:t>est</a:t>
            </a:r>
            <a:r>
              <a:rPr lang="en-US" dirty="0"/>
              <a:t> </a:t>
            </a:r>
            <a:r>
              <a:rPr lang="en-US" dirty="0" err="1"/>
              <a:t>une</a:t>
            </a:r>
            <a:r>
              <a:rPr lang="en-US" dirty="0"/>
              <a:t> </a:t>
            </a:r>
            <a:r>
              <a:rPr lang="en-US" dirty="0" err="1"/>
              <a:t>série</a:t>
            </a:r>
            <a:r>
              <a:rPr lang="en-US" dirty="0"/>
              <a:t> de livres d’enfant </a:t>
            </a:r>
            <a:r>
              <a:rPr lang="en-US" dirty="0" err="1"/>
              <a:t>écrits</a:t>
            </a:r>
            <a:r>
              <a:rPr lang="en-US" dirty="0"/>
              <a:t> par</a:t>
            </a:r>
            <a:r>
              <a:rPr lang="en-US" b="1" dirty="0"/>
              <a:t> </a:t>
            </a:r>
            <a:r>
              <a:rPr lang="en-US" dirty="0"/>
              <a:t>by Betty </a:t>
            </a:r>
            <a:r>
              <a:rPr lang="en-US" dirty="0" err="1"/>
              <a:t>Lynxleg</a:t>
            </a:r>
            <a:r>
              <a:rPr lang="en-US" dirty="0"/>
              <a:t> et </a:t>
            </a:r>
            <a:r>
              <a:rPr lang="en-US" dirty="0" err="1"/>
              <a:t>illustrés</a:t>
            </a:r>
            <a:r>
              <a:rPr lang="en-US" dirty="0"/>
              <a:t> by Don </a:t>
            </a:r>
            <a:r>
              <a:rPr lang="en-US" dirty="0" err="1"/>
              <a:t>Monkman</a:t>
            </a:r>
            <a:r>
              <a:rPr lang="en-US" dirty="0"/>
              <a:t>, Amber Green, et Scott B. Henderson.</a:t>
            </a:r>
            <a:endParaRPr lang="fr-CA" dirty="0"/>
          </a:p>
          <a:p>
            <a:pPr lvl="1"/>
            <a:r>
              <a:rPr lang="en-US" i="1" dirty="0"/>
              <a:t>La </a:t>
            </a:r>
            <a:r>
              <a:rPr lang="en-US" i="1" dirty="0" err="1"/>
              <a:t>poignée</a:t>
            </a:r>
            <a:r>
              <a:rPr lang="en-US" i="1" dirty="0"/>
              <a:t> de main et le calumet</a:t>
            </a:r>
            <a:endParaRPr lang="fr-CA" dirty="0"/>
          </a:p>
          <a:p>
            <a:pPr lvl="1"/>
            <a:r>
              <a:rPr lang="en-US" i="1" dirty="0" err="1"/>
              <a:t>L’amitié</a:t>
            </a:r>
            <a:endParaRPr lang="fr-CA" dirty="0"/>
          </a:p>
          <a:p>
            <a:pPr lvl="1"/>
            <a:r>
              <a:rPr lang="en-US" i="1" dirty="0"/>
              <a:t>Les </a:t>
            </a:r>
            <a:r>
              <a:rPr lang="en-US" i="1" dirty="0" err="1"/>
              <a:t>traités</a:t>
            </a:r>
            <a:r>
              <a:rPr lang="en-US" i="1" dirty="0"/>
              <a:t> nous </a:t>
            </a:r>
            <a:r>
              <a:rPr lang="en-US" i="1" dirty="0" err="1"/>
              <a:t>concernent</a:t>
            </a:r>
            <a:r>
              <a:rPr lang="en-US" i="1" dirty="0"/>
              <a:t> </a:t>
            </a:r>
            <a:r>
              <a:rPr lang="en-US" i="1" dirty="0" err="1"/>
              <a:t>tous</a:t>
            </a:r>
            <a:endParaRPr lang="fr-CA" dirty="0"/>
          </a:p>
          <a:p>
            <a:pPr marL="0" indent="0">
              <a:buNone/>
            </a:pPr>
            <a:r>
              <a:rPr lang="en-US" dirty="0" err="1"/>
              <a:t>Disponibles</a:t>
            </a:r>
            <a:r>
              <a:rPr lang="en-US" dirty="0"/>
              <a:t> à </a:t>
            </a:r>
            <a:r>
              <a:rPr lang="en-CA" u="sng" dirty="0">
                <a:hlinkClick r:id="rId5"/>
              </a:rPr>
              <a:t>BOOKS | Manitoba First Nations Education Resource Centre (mfnerc.org</a:t>
            </a:r>
            <a:r>
              <a:rPr lang="en-CA" u="sng" dirty="0" smtClean="0">
                <a:hlinkClick r:id="rId5"/>
              </a:rPr>
              <a:t>)</a:t>
            </a:r>
            <a:endParaRPr lang="en-CA" u="sng" dirty="0" smtClean="0"/>
          </a:p>
          <a:p>
            <a:pPr marL="0" indent="0">
              <a:buNone/>
            </a:pPr>
            <a:endParaRPr lang="en-CA" u="sng" dirty="0"/>
          </a:p>
          <a:p>
            <a:r>
              <a:rPr lang="en-CA" b="1" dirty="0" smtClean="0"/>
              <a:t>Revue </a:t>
            </a:r>
            <a:r>
              <a:rPr lang="en-CA" b="1" dirty="0" err="1" smtClean="0"/>
              <a:t>en</a:t>
            </a:r>
            <a:r>
              <a:rPr lang="en-CA" b="1" dirty="0" smtClean="0"/>
              <a:t> </a:t>
            </a:r>
            <a:r>
              <a:rPr lang="en-CA" b="1" dirty="0" err="1" smtClean="0"/>
              <a:t>ligne</a:t>
            </a:r>
            <a:r>
              <a:rPr lang="en-CA" dirty="0" smtClean="0"/>
              <a:t>: </a:t>
            </a:r>
            <a:r>
              <a:rPr lang="en-CA" dirty="0" smtClean="0">
                <a:hlinkClick r:id="rId6"/>
              </a:rPr>
              <a:t>Kayak Hiver 2018 </a:t>
            </a:r>
            <a:r>
              <a:rPr lang="en-CA" dirty="0" smtClean="0"/>
              <a:t>(Canadashistory.ca)</a:t>
            </a:r>
            <a:endParaRPr lang="en-US" dirty="0"/>
          </a:p>
        </p:txBody>
      </p:sp>
      <p:sp>
        <p:nvSpPr>
          <p:cNvPr id="4" name="Oval 3">
            <a:hlinkClick r:id="rId7" action="ppaction://hlinksldjump"/>
          </p:cNvPr>
          <p:cNvSpPr/>
          <p:nvPr>
            <p:custDataLst>
              <p:tags r:id="rId3"/>
            </p:custDataLst>
          </p:nvPr>
        </p:nvSpPr>
        <p:spPr>
          <a:xfrm>
            <a:off x="7861955" y="55450"/>
            <a:ext cx="1183167" cy="9724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err="1"/>
              <a:t>Activité</a:t>
            </a:r>
            <a:r>
              <a:rPr lang="en-US" sz="1600" dirty="0"/>
              <a:t> au </a:t>
            </a:r>
            <a:r>
              <a:rPr lang="en-US" sz="1600" dirty="0" err="1"/>
              <a:t>choix</a:t>
            </a:r>
            <a:endParaRPr lang="en-US" sz="1600" dirty="0"/>
          </a:p>
        </p:txBody>
      </p:sp>
    </p:spTree>
    <p:extLst>
      <p:ext uri="{BB962C8B-B14F-4D97-AF65-F5344CB8AC3E}">
        <p14:creationId xmlns:p14="http://schemas.microsoft.com/office/powerpoint/2010/main" val="1807947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3C7AB"/>
        </a:solidFill>
        <a:effectLst/>
      </p:bgPr>
    </p:bg>
    <p:spTree>
      <p:nvGrpSpPr>
        <p:cNvPr id="1" name=""/>
        <p:cNvGrpSpPr/>
        <p:nvPr/>
      </p:nvGrpSpPr>
      <p:grpSpPr>
        <a:xfrm>
          <a:off x="0" y="0"/>
          <a:ext cx="0" cy="0"/>
          <a:chOff x="0" y="0"/>
          <a:chExt cx="0" cy="0"/>
        </a:xfrm>
      </p:grpSpPr>
      <p:sp>
        <p:nvSpPr>
          <p:cNvPr id="9" name="Title 8"/>
          <p:cNvSpPr>
            <a:spLocks noGrp="1"/>
          </p:cNvSpPr>
          <p:nvPr>
            <p:ph type="title"/>
            <p:custDataLst>
              <p:tags r:id="rId1"/>
            </p:custDataLst>
          </p:nvPr>
        </p:nvSpPr>
        <p:spPr>
          <a:xfrm>
            <a:off x="356480" y="350612"/>
            <a:ext cx="3707759" cy="5578474"/>
          </a:xfrm>
        </p:spPr>
        <p:txBody>
          <a:bodyPr anchor="t">
            <a:normAutofit fontScale="90000"/>
          </a:bodyPr>
          <a:lstStyle/>
          <a:p>
            <a:pPr algn="ctr"/>
            <a:r>
              <a:rPr lang="en-US" b="1" dirty="0" smtClean="0"/>
              <a:t>4. </a:t>
            </a:r>
            <a:r>
              <a:rPr lang="en-US" b="1" dirty="0" err="1" smtClean="0"/>
              <a:t>Exercice</a:t>
            </a:r>
            <a:r>
              <a:rPr lang="en-US" b="1" dirty="0" smtClean="0"/>
              <a:t> </a:t>
            </a:r>
            <a:r>
              <a:rPr lang="en-US" b="1" dirty="0" smtClean="0"/>
              <a:t>de carte</a:t>
            </a:r>
            <a:r>
              <a:rPr lang="en-US" dirty="0" smtClean="0"/>
              <a:t/>
            </a:r>
            <a:br>
              <a:rPr lang="en-US" dirty="0" smtClean="0"/>
            </a:br>
            <a:r>
              <a:rPr lang="en-US" dirty="0"/>
              <a:t/>
            </a:r>
            <a:br>
              <a:rPr lang="en-US" dirty="0"/>
            </a:br>
            <a:r>
              <a:rPr lang="en-US" dirty="0" err="1" smtClean="0"/>
              <a:t>Regardez</a:t>
            </a:r>
            <a:r>
              <a:rPr lang="en-US" dirty="0" smtClean="0"/>
              <a:t> la carte.</a:t>
            </a:r>
            <a:br>
              <a:rPr lang="en-US" dirty="0" smtClean="0"/>
            </a:br>
            <a:r>
              <a:rPr lang="en-US" dirty="0"/>
              <a:t/>
            </a:r>
            <a:br>
              <a:rPr lang="en-US" dirty="0"/>
            </a:br>
            <a:r>
              <a:rPr lang="en-US" dirty="0" smtClean="0"/>
              <a:t>Que </a:t>
            </a:r>
            <a:r>
              <a:rPr lang="en-US" dirty="0" err="1" smtClean="0"/>
              <a:t>voyez-vous</a:t>
            </a:r>
            <a:r>
              <a:rPr lang="en-US" dirty="0" smtClean="0"/>
              <a:t>?</a:t>
            </a:r>
            <a:br>
              <a:rPr lang="en-US" dirty="0" smtClean="0"/>
            </a:br>
            <a:r>
              <a:rPr lang="en-US" dirty="0"/>
              <a:t/>
            </a:r>
            <a:br>
              <a:rPr lang="en-US" dirty="0"/>
            </a:br>
            <a:r>
              <a:rPr lang="en-US" dirty="0" err="1" smtClean="0"/>
              <a:t>Quelles</a:t>
            </a:r>
            <a:r>
              <a:rPr lang="en-US" dirty="0" smtClean="0"/>
              <a:t> </a:t>
            </a:r>
            <a:r>
              <a:rPr lang="en-US" dirty="0" err="1" smtClean="0"/>
              <a:t>sont</a:t>
            </a:r>
            <a:r>
              <a:rPr lang="en-US" dirty="0" smtClean="0"/>
              <a:t> </a:t>
            </a:r>
            <a:r>
              <a:rPr lang="en-US" dirty="0" err="1" smtClean="0"/>
              <a:t>vos</a:t>
            </a:r>
            <a:r>
              <a:rPr lang="en-US" dirty="0" smtClean="0"/>
              <a:t> questions?</a:t>
            </a:r>
            <a:endParaRPr lang="en-US" dirty="0"/>
          </a:p>
        </p:txBody>
      </p:sp>
      <p:sp>
        <p:nvSpPr>
          <p:cNvPr id="10" name="Content Placeholder 9"/>
          <p:cNvSpPr>
            <a:spLocks noGrp="1"/>
          </p:cNvSpPr>
          <p:nvPr>
            <p:ph idx="1"/>
            <p:custDataLst>
              <p:tags r:id="rId2"/>
            </p:custDataLst>
          </p:nvPr>
        </p:nvSpPr>
        <p:spPr>
          <a:xfrm>
            <a:off x="1586513" y="6342249"/>
            <a:ext cx="2968491" cy="515751"/>
          </a:xfrm>
        </p:spPr>
        <p:txBody>
          <a:bodyPr>
            <a:normAutofit fontScale="55000" lnSpcReduction="20000"/>
          </a:bodyPr>
          <a:lstStyle/>
          <a:p>
            <a:pPr marL="0" indent="0">
              <a:buNone/>
            </a:pPr>
            <a:r>
              <a:rPr lang="fr-CA" dirty="0">
                <a:hlinkClick r:id="rId6"/>
              </a:rPr>
              <a:t>29627-treaty_poster_map_2017-Fr-web.pdf (trcm.ca</a:t>
            </a:r>
            <a:r>
              <a:rPr lang="fr-CA" dirty="0" smtClean="0">
                <a:hlinkClick r:id="rId6"/>
              </a:rPr>
              <a:t>)</a:t>
            </a:r>
            <a:endParaRPr lang="en-US" dirty="0"/>
          </a:p>
        </p:txBody>
      </p:sp>
      <p:sp>
        <p:nvSpPr>
          <p:cNvPr id="5" name="Oval 4">
            <a:hlinkClick r:id="rId7" action="ppaction://hlinksldjump"/>
          </p:cNvPr>
          <p:cNvSpPr/>
          <p:nvPr>
            <p:custDataLst>
              <p:tags r:id="rId3"/>
            </p:custDataLst>
          </p:nvPr>
        </p:nvSpPr>
        <p:spPr>
          <a:xfrm>
            <a:off x="7985578" y="55450"/>
            <a:ext cx="1059543" cy="9724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hlinkClick r:id="rId7" action="ppaction://hlinksldjump"/>
              </a:rPr>
              <a:t>Choice Board</a:t>
            </a:r>
            <a:endParaRPr lang="en-US" sz="1600" dirty="0"/>
          </a:p>
        </p:txBody>
      </p:sp>
      <p:pic>
        <p:nvPicPr>
          <p:cNvPr id="3" name="Image 2"/>
          <p:cNvPicPr>
            <a:picLocks noChangeAspect="1"/>
          </p:cNvPicPr>
          <p:nvPr>
            <p:custDataLst>
              <p:tags r:id="rId4"/>
            </p:custDataLst>
          </p:nvPr>
        </p:nvPicPr>
        <p:blipFill>
          <a:blip r:embed="rId8"/>
          <a:stretch>
            <a:fillRect/>
          </a:stretch>
        </p:blipFill>
        <p:spPr>
          <a:xfrm>
            <a:off x="4378036" y="-1"/>
            <a:ext cx="4765963" cy="6858001"/>
          </a:xfrm>
          <a:prstGeom prst="rect">
            <a:avLst/>
          </a:prstGeom>
        </p:spPr>
      </p:pic>
    </p:spTree>
    <p:extLst>
      <p:ext uri="{BB962C8B-B14F-4D97-AF65-F5344CB8AC3E}">
        <p14:creationId xmlns:p14="http://schemas.microsoft.com/office/powerpoint/2010/main" val="18143684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00.xml><?xml version="1.0" encoding="utf-8"?>
<p:tagLst xmlns:a="http://schemas.openxmlformats.org/drawingml/2006/main" xmlns:r="http://schemas.openxmlformats.org/officeDocument/2006/relationships" xmlns:p="http://schemas.openxmlformats.org/presentationml/2006/main">
  <p:tag name="NUM" val="6"/>
</p:tagLst>
</file>

<file path=ppt/tags/tag101.xml><?xml version="1.0" encoding="utf-8"?>
<p:tagLst xmlns:a="http://schemas.openxmlformats.org/drawingml/2006/main" xmlns:r="http://schemas.openxmlformats.org/officeDocument/2006/relationships" xmlns:p="http://schemas.openxmlformats.org/presentationml/2006/main">
  <p:tag name="NUM" val="7"/>
</p:tagLst>
</file>

<file path=ppt/tags/tag102.xml><?xml version="1.0" encoding="utf-8"?>
<p:tagLst xmlns:a="http://schemas.openxmlformats.org/drawingml/2006/main" xmlns:r="http://schemas.openxmlformats.org/officeDocument/2006/relationships" xmlns:p="http://schemas.openxmlformats.org/presentationml/2006/main">
  <p:tag name="NUM" val="8"/>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4"/>
</p:tagLst>
</file>

<file path=ppt/tags/tag107.xml><?xml version="1.0" encoding="utf-8"?>
<p:tagLst xmlns:a="http://schemas.openxmlformats.org/drawingml/2006/main" xmlns:r="http://schemas.openxmlformats.org/officeDocument/2006/relationships" xmlns:p="http://schemas.openxmlformats.org/presentationml/2006/main">
  <p:tag name="NUM" val="5"/>
</p:tagLst>
</file>

<file path=ppt/tags/tag108.xml><?xml version="1.0" encoding="utf-8"?>
<p:tagLst xmlns:a="http://schemas.openxmlformats.org/drawingml/2006/main" xmlns:r="http://schemas.openxmlformats.org/officeDocument/2006/relationships" xmlns:p="http://schemas.openxmlformats.org/presentationml/2006/main">
  <p:tag name="NUM" val="6"/>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4"/>
</p:tagLst>
</file>

<file path=ppt/tags/tag113.xml><?xml version="1.0" encoding="utf-8"?>
<p:tagLst xmlns:a="http://schemas.openxmlformats.org/drawingml/2006/main" xmlns:r="http://schemas.openxmlformats.org/officeDocument/2006/relationships" xmlns:p="http://schemas.openxmlformats.org/presentationml/2006/main">
  <p:tag name="NUM" val="5"/>
</p:tagLst>
</file>

<file path=ppt/tags/tag114.xml><?xml version="1.0" encoding="utf-8"?>
<p:tagLst xmlns:a="http://schemas.openxmlformats.org/drawingml/2006/main" xmlns:r="http://schemas.openxmlformats.org/officeDocument/2006/relationships" xmlns:p="http://schemas.openxmlformats.org/presentationml/2006/main">
  <p:tag name="NUM" val="6"/>
</p:tagLst>
</file>

<file path=ppt/tags/tag115.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3.xml><?xml version="1.0" encoding="utf-8"?>
<p:tagLst xmlns:a="http://schemas.openxmlformats.org/drawingml/2006/main" xmlns:r="http://schemas.openxmlformats.org/officeDocument/2006/relationships" xmlns:p="http://schemas.openxmlformats.org/presentationml/2006/main">
  <p:tag name="NUM" val="8"/>
</p:tagLst>
</file>

<file path=ppt/tags/tag14.xml><?xml version="1.0" encoding="utf-8"?>
<p:tagLst xmlns:a="http://schemas.openxmlformats.org/drawingml/2006/main" xmlns:r="http://schemas.openxmlformats.org/officeDocument/2006/relationships" xmlns:p="http://schemas.openxmlformats.org/presentationml/2006/main">
  <p:tag name="NUM" val="9"/>
</p:tagLst>
</file>

<file path=ppt/tags/tag15.xml><?xml version="1.0" encoding="utf-8"?>
<p:tagLst xmlns:a="http://schemas.openxmlformats.org/drawingml/2006/main" xmlns:r="http://schemas.openxmlformats.org/officeDocument/2006/relationships" xmlns:p="http://schemas.openxmlformats.org/presentationml/2006/main">
  <p:tag name="NUM" val="10"/>
</p:tagLst>
</file>

<file path=ppt/tags/tag16.xml><?xml version="1.0" encoding="utf-8"?>
<p:tagLst xmlns:a="http://schemas.openxmlformats.org/drawingml/2006/main" xmlns:r="http://schemas.openxmlformats.org/officeDocument/2006/relationships" xmlns:p="http://schemas.openxmlformats.org/presentationml/2006/main">
  <p:tag name="NUM" val="11"/>
</p:tagLst>
</file>

<file path=ppt/tags/tag17.xml><?xml version="1.0" encoding="utf-8"?>
<p:tagLst xmlns:a="http://schemas.openxmlformats.org/drawingml/2006/main" xmlns:r="http://schemas.openxmlformats.org/officeDocument/2006/relationships" xmlns:p="http://schemas.openxmlformats.org/presentationml/2006/main">
  <p:tag name="NUM" val="12"/>
</p:tagLst>
</file>

<file path=ppt/tags/tag18.xml><?xml version="1.0" encoding="utf-8"?>
<p:tagLst xmlns:a="http://schemas.openxmlformats.org/drawingml/2006/main" xmlns:r="http://schemas.openxmlformats.org/officeDocument/2006/relationships" xmlns:p="http://schemas.openxmlformats.org/presentationml/2006/main">
  <p:tag name="NUM" val="13"/>
</p:tagLst>
</file>

<file path=ppt/tags/tag19.xml><?xml version="1.0" encoding="utf-8"?>
<p:tagLst xmlns:a="http://schemas.openxmlformats.org/drawingml/2006/main" xmlns:r="http://schemas.openxmlformats.org/officeDocument/2006/relationships" xmlns:p="http://schemas.openxmlformats.org/presentationml/2006/main">
  <p:tag name="NUM" val="1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5"/>
</p:tagLst>
</file>

<file path=ppt/tags/tag21.xml><?xml version="1.0" encoding="utf-8"?>
<p:tagLst xmlns:a="http://schemas.openxmlformats.org/drawingml/2006/main" xmlns:r="http://schemas.openxmlformats.org/officeDocument/2006/relationships" xmlns:p="http://schemas.openxmlformats.org/presentationml/2006/main">
  <p:tag name="TIMING" val="|3.6|7"/>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5"/>
</p:tagLst>
</file>

<file path=ppt/tags/tag39.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7"/>
</p:tagLst>
</file>

<file path=ppt/tags/tag41.xml><?xml version="1.0" encoding="utf-8"?>
<p:tagLst xmlns:a="http://schemas.openxmlformats.org/drawingml/2006/main" xmlns:r="http://schemas.openxmlformats.org/officeDocument/2006/relationships" xmlns:p="http://schemas.openxmlformats.org/presentationml/2006/main">
  <p:tag name="NUM" val="8"/>
</p:tagLst>
</file>

<file path=ppt/tags/tag42.xml><?xml version="1.0" encoding="utf-8"?>
<p:tagLst xmlns:a="http://schemas.openxmlformats.org/drawingml/2006/main" xmlns:r="http://schemas.openxmlformats.org/officeDocument/2006/relationships" xmlns:p="http://schemas.openxmlformats.org/presentationml/2006/main">
  <p:tag name="NUM" val="9"/>
</p:tagLst>
</file>

<file path=ppt/tags/tag43.xml><?xml version="1.0" encoding="utf-8"?>
<p:tagLst xmlns:a="http://schemas.openxmlformats.org/drawingml/2006/main" xmlns:r="http://schemas.openxmlformats.org/officeDocument/2006/relationships" xmlns:p="http://schemas.openxmlformats.org/presentationml/2006/main">
  <p:tag name="NUM" val="10"/>
</p:tagLst>
</file>

<file path=ppt/tags/tag44.xml><?xml version="1.0" encoding="utf-8"?>
<p:tagLst xmlns:a="http://schemas.openxmlformats.org/drawingml/2006/main" xmlns:r="http://schemas.openxmlformats.org/officeDocument/2006/relationships" xmlns:p="http://schemas.openxmlformats.org/presentationml/2006/main">
  <p:tag name="NUM" val="11"/>
</p:tagLst>
</file>

<file path=ppt/tags/tag45.xml><?xml version="1.0" encoding="utf-8"?>
<p:tagLst xmlns:a="http://schemas.openxmlformats.org/drawingml/2006/main" xmlns:r="http://schemas.openxmlformats.org/officeDocument/2006/relationships" xmlns:p="http://schemas.openxmlformats.org/presentationml/2006/main">
  <p:tag name="NUM" val="12"/>
</p:tagLst>
</file>

<file path=ppt/tags/tag46.xml><?xml version="1.0" encoding="utf-8"?>
<p:tagLst xmlns:a="http://schemas.openxmlformats.org/drawingml/2006/main" xmlns:r="http://schemas.openxmlformats.org/officeDocument/2006/relationships" xmlns:p="http://schemas.openxmlformats.org/presentationml/2006/main">
  <p:tag name="NUM" val="13"/>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5"/>
</p:tagLst>
</file>

<file path=ppt/tags/tag59.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7"/>
</p:tagLst>
</file>

<file path=ppt/tags/tag61.xml><?xml version="1.0" encoding="utf-8"?>
<p:tagLst xmlns:a="http://schemas.openxmlformats.org/drawingml/2006/main" xmlns:r="http://schemas.openxmlformats.org/officeDocument/2006/relationships" xmlns:p="http://schemas.openxmlformats.org/presentationml/2006/main">
  <p:tag name="NUM" val="8"/>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6"/>
</p:tagLst>
</file>

<file path=ppt/tags/tag68.xml><?xml version="1.0" encoding="utf-8"?>
<p:tagLst xmlns:a="http://schemas.openxmlformats.org/drawingml/2006/main" xmlns:r="http://schemas.openxmlformats.org/officeDocument/2006/relationships" xmlns:p="http://schemas.openxmlformats.org/presentationml/2006/main">
  <p:tag name="NUM" val="7"/>
</p:tagLst>
</file>

<file path=ppt/tags/tag69.xml><?xml version="1.0" encoding="utf-8"?>
<p:tagLst xmlns:a="http://schemas.openxmlformats.org/drawingml/2006/main" xmlns:r="http://schemas.openxmlformats.org/officeDocument/2006/relationships" xmlns:p="http://schemas.openxmlformats.org/presentationml/2006/main">
  <p:tag name="NUM" val="8"/>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9"/>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5"/>
</p:tagLst>
</file>

<file path=ppt/tags/tag76.xml><?xml version="1.0" encoding="utf-8"?>
<p:tagLst xmlns:a="http://schemas.openxmlformats.org/drawingml/2006/main" xmlns:r="http://schemas.openxmlformats.org/officeDocument/2006/relationships" xmlns:p="http://schemas.openxmlformats.org/presentationml/2006/main">
  <p:tag name="NUM" val="6"/>
</p:tagLst>
</file>

<file path=ppt/tags/tag77.xml><?xml version="1.0" encoding="utf-8"?>
<p:tagLst xmlns:a="http://schemas.openxmlformats.org/drawingml/2006/main" xmlns:r="http://schemas.openxmlformats.org/officeDocument/2006/relationships" xmlns:p="http://schemas.openxmlformats.org/presentationml/2006/main">
  <p:tag name="NUM" val="7"/>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4"/>
</p:tagLst>
</file>

<file path=ppt/tags/tag82.xml><?xml version="1.0" encoding="utf-8"?>
<p:tagLst xmlns:a="http://schemas.openxmlformats.org/drawingml/2006/main" xmlns:r="http://schemas.openxmlformats.org/officeDocument/2006/relationships" xmlns:p="http://schemas.openxmlformats.org/presentationml/2006/main">
  <p:tag name="NUM" val="5"/>
</p:tagLst>
</file>

<file path=ppt/tags/tag83.xml><?xml version="1.0" encoding="utf-8"?>
<p:tagLst xmlns:a="http://schemas.openxmlformats.org/drawingml/2006/main" xmlns:r="http://schemas.openxmlformats.org/officeDocument/2006/relationships" xmlns:p="http://schemas.openxmlformats.org/presentationml/2006/main">
  <p:tag name="NUM" val="6"/>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4"/>
</p:tagLst>
</file>

<file path=ppt/tags/tag88.xml><?xml version="1.0" encoding="utf-8"?>
<p:tagLst xmlns:a="http://schemas.openxmlformats.org/drawingml/2006/main" xmlns:r="http://schemas.openxmlformats.org/officeDocument/2006/relationships" xmlns:p="http://schemas.openxmlformats.org/presentationml/2006/main">
  <p:tag name="NUM" val="5"/>
</p:tagLst>
</file>

<file path=ppt/tags/tag89.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7"/>
</p:tagLst>
</file>

<file path=ppt/tags/tag91.xml><?xml version="1.0" encoding="utf-8"?>
<p:tagLst xmlns:a="http://schemas.openxmlformats.org/drawingml/2006/main" xmlns:r="http://schemas.openxmlformats.org/officeDocument/2006/relationships" xmlns:p="http://schemas.openxmlformats.org/presentationml/2006/main">
  <p:tag name="NUM" val="8"/>
</p:tagLst>
</file>

<file path=ppt/tags/tag92.xml><?xml version="1.0" encoding="utf-8"?>
<p:tagLst xmlns:a="http://schemas.openxmlformats.org/drawingml/2006/main" xmlns:r="http://schemas.openxmlformats.org/officeDocument/2006/relationships" xmlns:p="http://schemas.openxmlformats.org/presentationml/2006/main">
  <p:tag name="NUM" val="9"/>
</p:tagLst>
</file>

<file path=ppt/tags/tag93.xml><?xml version="1.0" encoding="utf-8"?>
<p:tagLst xmlns:a="http://schemas.openxmlformats.org/drawingml/2006/main" xmlns:r="http://schemas.openxmlformats.org/officeDocument/2006/relationships" xmlns:p="http://schemas.openxmlformats.org/presentationml/2006/main">
  <p:tag name="NUM" val="10"/>
</p:tagLst>
</file>

<file path=ppt/tags/tag94.xml><?xml version="1.0" encoding="utf-8"?>
<p:tagLst xmlns:a="http://schemas.openxmlformats.org/drawingml/2006/main" xmlns:r="http://schemas.openxmlformats.org/officeDocument/2006/relationships" xmlns:p="http://schemas.openxmlformats.org/presentationml/2006/main">
  <p:tag name="NUM" val="11"/>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4"/>
</p:tagLst>
</file>

<file path=ppt/tags/tag9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4407</TotalTime>
  <Words>1080</Words>
  <Application>Microsoft Office PowerPoint</Application>
  <PresentationFormat>On-screen Show (4:3)</PresentationFormat>
  <Paragraphs>177</Paragraphs>
  <Slides>17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Rounded MT Bold</vt:lpstr>
      <vt:lpstr>Calibri</vt:lpstr>
      <vt:lpstr>Calibri Light</vt:lpstr>
      <vt:lpstr>Wingdings</vt:lpstr>
      <vt:lpstr>Office Theme</vt:lpstr>
      <vt:lpstr>PowerPoint Presentation</vt:lpstr>
      <vt:lpstr>Question d’enquête</vt:lpstr>
      <vt:lpstr>PowerPoint Presentation</vt:lpstr>
      <vt:lpstr>1. C’est quoi un traité?</vt:lpstr>
      <vt:lpstr>. . . sont à la base des traités</vt:lpstr>
      <vt:lpstr>2. Faites du théâtre!</vt:lpstr>
      <vt:lpstr>Tous ensemble! (Actions et paroles!)</vt:lpstr>
      <vt:lpstr>3. Faites de la lecture</vt:lpstr>
      <vt:lpstr>4. Exercice de carte  Regardez la carte.  Que voyez-vous?  Quelles sont vos questions?</vt:lpstr>
      <vt:lpstr>Dans quelle zone de traité suis-je?</vt:lpstr>
      <vt:lpstr>5. Recherche sur les traités</vt:lpstr>
      <vt:lpstr>6. Vocabulaire de traité</vt:lpstr>
      <vt:lpstr>7. Kinikinik: Une pièce sur les traités</vt:lpstr>
      <vt:lpstr>8. Médaille de traité</vt:lpstr>
      <vt:lpstr>9. 10 Choses que j’ai apprises sur les traités</vt:lpstr>
      <vt:lpstr>10. Projet final </vt:lpstr>
      <vt:lpstr>11. Réflexion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Treaties</dc:title>
  <dc:creator>Jill Fast</dc:creator>
  <cp:lastModifiedBy>Guérineau, Delphine (MET)</cp:lastModifiedBy>
  <cp:revision>97</cp:revision>
  <dcterms:created xsi:type="dcterms:W3CDTF">2021-01-07T16:05:06Z</dcterms:created>
  <dcterms:modified xsi:type="dcterms:W3CDTF">2021-03-10T23:03:12Z</dcterms:modified>
</cp:coreProperties>
</file>