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9"/>
  </p:notesMasterIdLst>
  <p:sldIdLst>
    <p:sldId id="256" r:id="rId2"/>
    <p:sldId id="301" r:id="rId3"/>
    <p:sldId id="299" r:id="rId4"/>
    <p:sldId id="298" r:id="rId5"/>
    <p:sldId id="259" r:id="rId6"/>
    <p:sldId id="297" r:id="rId7"/>
    <p:sldId id="300" r:id="rId8"/>
    <p:sldId id="302" r:id="rId9"/>
    <p:sldId id="303" r:id="rId10"/>
    <p:sldId id="304" r:id="rId11"/>
    <p:sldId id="305" r:id="rId12"/>
    <p:sldId id="306" r:id="rId13"/>
    <p:sldId id="258" r:id="rId14"/>
    <p:sldId id="307" r:id="rId15"/>
    <p:sldId id="308" r:id="rId16"/>
    <p:sldId id="309" r:id="rId17"/>
    <p:sldId id="310" r:id="rId18"/>
    <p:sldId id="311" r:id="rId19"/>
    <p:sldId id="312" r:id="rId20"/>
    <p:sldId id="313" r:id="rId21"/>
    <p:sldId id="320" r:id="rId22"/>
    <p:sldId id="314" r:id="rId23"/>
    <p:sldId id="315" r:id="rId24"/>
    <p:sldId id="316" r:id="rId25"/>
    <p:sldId id="317" r:id="rId26"/>
    <p:sldId id="318" r:id="rId27"/>
    <p:sldId id="319" r:id="rId28"/>
    <p:sldId id="321" r:id="rId29"/>
    <p:sldId id="322" r:id="rId30"/>
    <p:sldId id="323" r:id="rId31"/>
    <p:sldId id="324" r:id="rId32"/>
    <p:sldId id="325" r:id="rId33"/>
    <p:sldId id="326" r:id="rId34"/>
    <p:sldId id="327" r:id="rId35"/>
    <p:sldId id="328" r:id="rId36"/>
    <p:sldId id="329" r:id="rId37"/>
    <p:sldId id="279" r:id="rId38"/>
  </p:sldIdLst>
  <p:sldSz cx="9144000" cy="5143500" type="screen16x9"/>
  <p:notesSz cx="6858000" cy="9144000"/>
  <p:embeddedFontLst>
    <p:embeddedFont>
      <p:font typeface="Bahnschrift" panose="020B0502040204020203" pitchFamily="34" charset="0"/>
      <p:regular r:id="rId40"/>
      <p:bold r:id="rId41"/>
    </p:embeddedFont>
    <p:embeddedFont>
      <p:font typeface="Nunito" panose="020B0604020202020204" charset="0"/>
      <p:regular r:id="rId42"/>
      <p:bold r:id="rId43"/>
      <p:italic r:id="rId44"/>
      <p:boldItalic r:id="rId45"/>
    </p:embeddedFont>
    <p:embeddedFont>
      <p:font typeface="Comic Sans MS" panose="030F0702030302020204" pitchFamily="66" charset="0"/>
      <p:regular r:id="rId46"/>
      <p:bold r:id="rId47"/>
      <p:italic r:id="rId48"/>
      <p:boldItalic r:id="rId49"/>
    </p:embeddedFont>
    <p:embeddedFont>
      <p:font typeface="Amatic SC" panose="020B0604020202020204" charset="-79"/>
      <p:regular r:id="rId50"/>
      <p:bold r:id="rId51"/>
    </p:embeddedFont>
    <p:embeddedFont>
      <p:font typeface="Calibri" panose="020F0502020204030204" pitchFamily="34" charset="0"/>
      <p:regular r:id="rId52"/>
      <p:bold r:id="rId53"/>
      <p:italic r:id="rId54"/>
      <p:boldItalic r:id="rId55"/>
    </p:embeddedFont>
    <p:embeddedFont>
      <p:font typeface="Open Sans"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783842-8F8A-472B-A6D1-50C4D95656BF}">
  <a:tblStyle styleId="{1D783842-8F8A-472B-A6D1-50C4D95656B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E5276-7758-4A38-8905-6FA3DC8E0E1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72926" autoAdjust="0"/>
  </p:normalViewPr>
  <p:slideViewPr>
    <p:cSldViewPr snapToGrid="0">
      <p:cViewPr varScale="1">
        <p:scale>
          <a:sx n="52" d="100"/>
          <a:sy n="52" d="100"/>
        </p:scale>
        <p:origin x="113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47892b51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47892b51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Attribution:</a:t>
            </a:r>
          </a:p>
          <a:p>
            <a:pPr marL="0" lvl="0" indent="0" algn="l" rtl="0">
              <a:spcBef>
                <a:spcPts val="0"/>
              </a:spcBef>
              <a:spcAft>
                <a:spcPts val="0"/>
              </a:spcAft>
              <a:buNone/>
            </a:pPr>
            <a:r>
              <a:rPr lang="en-US" dirty="0"/>
              <a:t>Adapted from materials created by San Francisco Unified School District (SFUSD) Computer Science team: CSinSF.org</a:t>
            </a:r>
          </a:p>
          <a:p>
            <a:pPr marL="0" lvl="0" indent="0" algn="l" rtl="0">
              <a:spcBef>
                <a:spcPts val="0"/>
              </a:spcBef>
              <a:spcAft>
                <a:spcPts val="0"/>
              </a:spcAft>
              <a:buNone/>
            </a:pPr>
            <a:r>
              <a:rPr lang="en-US" dirty="0"/>
              <a:t>Shared under a Creative Commons license (CC BY-NC-SA 4.0)</a:t>
            </a:r>
          </a:p>
          <a:p>
            <a:pPr marL="0" lvl="0" indent="0" algn="l" rtl="0">
              <a:spcBef>
                <a:spcPts val="0"/>
              </a:spcBef>
              <a:spcAft>
                <a:spcPts val="0"/>
              </a:spcAft>
              <a:buNone/>
            </a:pPr>
            <a:r>
              <a:rPr lang="en-US" dirty="0"/>
              <a:t>Link to materials: https://docs.google.com/presentation/d/1OBoaEBJ6z7JdLDwKj_YfYoehUNJ_iCPBWkuAhk7npaU/edit#slide=id.p</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Adapted from Creative Commons licensed resources developed by San Francisco Unified School District (SFUSD) Computer Science team (CSinSF.org) and the CS Unplugged project by the Computer Science Education Research Group at the University of Canterbury, New Zealand (csunplugged.org)</a:t>
            </a:r>
          </a:p>
          <a:p>
            <a:pPr marL="139700" indent="0">
              <a:buNone/>
            </a:pPr>
            <a:endParaRPr lang="en-US" dirty="0"/>
          </a:p>
          <a:p>
            <a:pPr marL="139700" indent="0">
              <a:buNone/>
            </a:pPr>
            <a:r>
              <a:rPr lang="en-US" dirty="0"/>
              <a:t>Shared under a Creative Commons license (CC BY-NC-SA 4.0)</a:t>
            </a:r>
            <a:endParaRPr lang="en-CA" dirty="0"/>
          </a:p>
        </p:txBody>
      </p:sp>
    </p:spTree>
    <p:extLst>
      <p:ext uri="{BB962C8B-B14F-4D97-AF65-F5344CB8AC3E}">
        <p14:creationId xmlns:p14="http://schemas.microsoft.com/office/powerpoint/2010/main" val="3703054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Adapted from Creative Commons licensed resources developed by San Francisco Unified School District (SFUSD) Computer Science team (CSinSF.org)</a:t>
            </a:r>
          </a:p>
          <a:p>
            <a:pPr marL="139700" indent="0">
              <a:buNone/>
            </a:pPr>
            <a:endParaRPr lang="en-US" dirty="0"/>
          </a:p>
          <a:p>
            <a:pPr marL="139700" indent="0">
              <a:buNone/>
            </a:pPr>
            <a:r>
              <a:rPr lang="en-US" dirty="0"/>
              <a:t>Shared under a Creative Commons license (CC BY-NC-SA 4.0)</a:t>
            </a:r>
            <a:endParaRPr lang="en-CA" dirty="0"/>
          </a:p>
        </p:txBody>
      </p:sp>
    </p:spTree>
    <p:extLst>
      <p:ext uri="{BB962C8B-B14F-4D97-AF65-F5344CB8AC3E}">
        <p14:creationId xmlns:p14="http://schemas.microsoft.com/office/powerpoint/2010/main" val="1076263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Adapted from Creative Commons licensed resources developed by San Francisco Unified School District (SFUSD) Computer Science team (CSinSF.org)</a:t>
            </a:r>
          </a:p>
          <a:p>
            <a:pPr marL="139700" indent="0">
              <a:buNone/>
            </a:pPr>
            <a:endParaRPr lang="en-US" dirty="0"/>
          </a:p>
          <a:p>
            <a:pPr marL="139700" indent="0">
              <a:buNone/>
            </a:pPr>
            <a:r>
              <a:rPr lang="en-US" dirty="0"/>
              <a:t>Shared under a Creative Commons license (CC BY-NC-SA 4.0)</a:t>
            </a:r>
            <a:endParaRPr lang="en-CA" dirty="0"/>
          </a:p>
        </p:txBody>
      </p:sp>
    </p:spTree>
    <p:extLst>
      <p:ext uri="{BB962C8B-B14F-4D97-AF65-F5344CB8AC3E}">
        <p14:creationId xmlns:p14="http://schemas.microsoft.com/office/powerpoint/2010/main" val="96287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Adapted from Creative Commons licensed resources developed by San Francisco Unified School District (SFUSD) Computer Science team (CSinSF.org)</a:t>
            </a:r>
          </a:p>
          <a:p>
            <a:pPr marL="139700" indent="0">
              <a:buNone/>
            </a:pPr>
            <a:endParaRPr lang="en-US" dirty="0"/>
          </a:p>
          <a:p>
            <a:pPr marL="139700" indent="0">
              <a:buNone/>
            </a:pPr>
            <a:r>
              <a:rPr lang="en-US" dirty="0"/>
              <a:t>Shared under a Creative Commons license (CC BY-NC-SA 4.0)</a:t>
            </a:r>
            <a:endParaRPr lang="en-CA" dirty="0"/>
          </a:p>
        </p:txBody>
      </p:sp>
    </p:spTree>
    <p:extLst>
      <p:ext uri="{BB962C8B-B14F-4D97-AF65-F5344CB8AC3E}">
        <p14:creationId xmlns:p14="http://schemas.microsoft.com/office/powerpoint/2010/main" val="386517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58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CA" dirty="0"/>
              <a:t>https://www.youtube.com/watch?v=UAdviuJ4H20 </a:t>
            </a:r>
          </a:p>
          <a:p>
            <a:pPr marL="139700" indent="0">
              <a:buNone/>
            </a:pPr>
            <a:endParaRPr lang="en-CA" dirty="0"/>
          </a:p>
        </p:txBody>
      </p:sp>
    </p:spTree>
    <p:extLst>
      <p:ext uri="{BB962C8B-B14F-4D97-AF65-F5344CB8AC3E}">
        <p14:creationId xmlns:p14="http://schemas.microsoft.com/office/powerpoint/2010/main" val="3673736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https://www.youtube.com/watch?v=fA-pfoV7ays</a:t>
            </a:r>
          </a:p>
          <a:p>
            <a:pPr marL="0" lvl="0" indent="0" algn="l" rtl="0">
              <a:spcBef>
                <a:spcPts val="0"/>
              </a:spcBef>
              <a:spcAft>
                <a:spcPts val="0"/>
              </a:spcAft>
              <a:buNone/>
            </a:pPr>
            <a:r>
              <a:rPr lang="en-CA" dirty="0"/>
              <a:t>https://www.youtube.com/watch?v=P11LB4A-pjI</a:t>
            </a:r>
          </a:p>
          <a:p>
            <a:pPr marL="139700" indent="0">
              <a:buNone/>
            </a:pPr>
            <a:endParaRPr lang="en-CA" dirty="0"/>
          </a:p>
        </p:txBody>
      </p:sp>
    </p:spTree>
    <p:extLst>
      <p:ext uri="{BB962C8B-B14F-4D97-AF65-F5344CB8AC3E}">
        <p14:creationId xmlns:p14="http://schemas.microsoft.com/office/powerpoint/2010/main" val="97247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https://www.youtube.com/watch?v=BQ9q4U2P3ig</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https://drive.google.com/file/d/0B03ZlEOjN-UIVEFBajF1dDB4Tmc/view</a:t>
            </a:r>
          </a:p>
        </p:txBody>
      </p:sp>
    </p:spTree>
    <p:extLst>
      <p:ext uri="{BB962C8B-B14F-4D97-AF65-F5344CB8AC3E}">
        <p14:creationId xmlns:p14="http://schemas.microsoft.com/office/powerpoint/2010/main" val="2607515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Attribution:</a:t>
            </a:r>
          </a:p>
          <a:p>
            <a:pPr marL="0" lvl="0" indent="0" algn="l" rtl="0">
              <a:spcBef>
                <a:spcPts val="0"/>
              </a:spcBef>
              <a:spcAft>
                <a:spcPts val="0"/>
              </a:spcAft>
              <a:buNone/>
            </a:pPr>
            <a:r>
              <a:rPr lang="en-US" dirty="0"/>
              <a:t>Created by San Francisco Unified School District (SFUSD) Computer Science team: CSinSF.org</a:t>
            </a:r>
          </a:p>
          <a:p>
            <a:pPr marL="0" lvl="0" indent="0" algn="l" rtl="0">
              <a:spcBef>
                <a:spcPts val="0"/>
              </a:spcBef>
              <a:spcAft>
                <a:spcPts val="0"/>
              </a:spcAft>
              <a:buNone/>
            </a:pPr>
            <a:r>
              <a:rPr lang="en-US" dirty="0"/>
              <a:t>Shared under a Creative Commons license (CC BY-NC-SA 4.0)</a:t>
            </a:r>
          </a:p>
          <a:p>
            <a:pPr marL="0" lvl="0" indent="0" algn="l" rtl="0">
              <a:spcBef>
                <a:spcPts val="0"/>
              </a:spcBef>
              <a:spcAft>
                <a:spcPts val="0"/>
              </a:spcAft>
              <a:buNone/>
            </a:pPr>
            <a:r>
              <a:rPr lang="en-US" dirty="0"/>
              <a:t>Link to materials: https://docs.google.com/presentation/d/1OBoaEBJ6z7JdLDwKj_YfYoehUNJ_iCPBWkuAhk7npaU/edit#slide=id.p</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509be842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509be842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Attribution:</a:t>
            </a:r>
          </a:p>
          <a:p>
            <a:pPr marL="0" lvl="0" indent="0" algn="l" rtl="0">
              <a:spcBef>
                <a:spcPts val="0"/>
              </a:spcBef>
              <a:spcAft>
                <a:spcPts val="0"/>
              </a:spcAft>
              <a:buNone/>
            </a:pPr>
            <a:r>
              <a:rPr lang="en-US" dirty="0"/>
              <a:t>Created by San Francisco Unified School District (SFUSD) Computer Science team: CSinSF.org</a:t>
            </a:r>
          </a:p>
          <a:p>
            <a:pPr marL="0" lvl="0" indent="0" algn="l" rtl="0">
              <a:spcBef>
                <a:spcPts val="0"/>
              </a:spcBef>
              <a:spcAft>
                <a:spcPts val="0"/>
              </a:spcAft>
              <a:buNone/>
            </a:pPr>
            <a:r>
              <a:rPr lang="en-US" dirty="0"/>
              <a:t>Shared under a Creative Commons license (CC BY-NC-SA 4.0)</a:t>
            </a:r>
          </a:p>
          <a:p>
            <a:pPr marL="0" lvl="0" indent="0" algn="l" rtl="0">
              <a:spcBef>
                <a:spcPts val="0"/>
              </a:spcBef>
              <a:spcAft>
                <a:spcPts val="0"/>
              </a:spcAft>
              <a:buNone/>
            </a:pPr>
            <a:r>
              <a:rPr lang="en-US" dirty="0"/>
              <a:t>Link to materials: https://docs.google.com/presentation/d/1OBoaEBJ6z7JdLDwKj_YfYoehUNJ_iCPBWkuAhk7npaU/edit#slide=id.p</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7" y="778096"/>
            <a:ext cx="7579547"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1" name="Google Shape;11;p2"/>
          <p:cNvSpPr/>
          <p:nvPr/>
        </p:nvSpPr>
        <p:spPr>
          <a:xfrm>
            <a:off x="794259" y="560054"/>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2" name="Google Shape;12;p2"/>
          <p:cNvSpPr/>
          <p:nvPr/>
        </p:nvSpPr>
        <p:spPr>
          <a:xfrm>
            <a:off x="7460343" y="542438"/>
            <a:ext cx="814258"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3" name="Google Shape;13;p2"/>
          <p:cNvSpPr/>
          <p:nvPr/>
        </p:nvSpPr>
        <p:spPr>
          <a:xfrm>
            <a:off x="8121968" y="821007"/>
            <a:ext cx="185721"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4" name="Google Shape;14;p2"/>
          <p:cNvSpPr/>
          <p:nvPr/>
        </p:nvSpPr>
        <p:spPr>
          <a:xfrm>
            <a:off x="2947916" y="505266"/>
            <a:ext cx="831122"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5" name="Google Shape;15;p2"/>
          <p:cNvSpPr/>
          <p:nvPr/>
        </p:nvSpPr>
        <p:spPr>
          <a:xfrm>
            <a:off x="3868219"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6" name="Google Shape;16;p2"/>
          <p:cNvSpPr/>
          <p:nvPr/>
        </p:nvSpPr>
        <p:spPr>
          <a:xfrm>
            <a:off x="3549756" y="4514762"/>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7" y="662599"/>
            <a:ext cx="1234917"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20" name="Google Shape;20;p2"/>
          <p:cNvSpPr/>
          <p:nvPr/>
        </p:nvSpPr>
        <p:spPr>
          <a:xfrm rot="-5400000">
            <a:off x="546001" y="3237682"/>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21" name="Google Shape;21;p2"/>
          <p:cNvSpPr/>
          <p:nvPr/>
        </p:nvSpPr>
        <p:spPr>
          <a:xfrm rot="1737742">
            <a:off x="7950213"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8" y="433628"/>
            <a:ext cx="1461826"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3"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3" y="2664427"/>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1"/>
              </a:spcBef>
              <a:spcAft>
                <a:spcPts val="0"/>
              </a:spcAft>
              <a:buClr>
                <a:schemeClr val="accent2"/>
              </a:buClr>
              <a:buSzPts val="3000"/>
              <a:buNone/>
              <a:defRPr sz="3001">
                <a:solidFill>
                  <a:schemeClr val="accent2"/>
                </a:solidFill>
              </a:defRPr>
            </a:lvl2pPr>
            <a:lvl3pPr lvl="2" algn="ctr" rtl="0">
              <a:spcBef>
                <a:spcPts val="1001"/>
              </a:spcBef>
              <a:spcAft>
                <a:spcPts val="0"/>
              </a:spcAft>
              <a:buClr>
                <a:schemeClr val="accent2"/>
              </a:buClr>
              <a:buSzPts val="3000"/>
              <a:buNone/>
              <a:defRPr sz="3001">
                <a:solidFill>
                  <a:schemeClr val="accent2"/>
                </a:solidFill>
              </a:defRPr>
            </a:lvl3pPr>
            <a:lvl4pPr lvl="3" algn="ctr" rtl="0">
              <a:spcBef>
                <a:spcPts val="1001"/>
              </a:spcBef>
              <a:spcAft>
                <a:spcPts val="0"/>
              </a:spcAft>
              <a:buClr>
                <a:schemeClr val="accent2"/>
              </a:buClr>
              <a:buSzPts val="3000"/>
              <a:buNone/>
              <a:defRPr sz="3001">
                <a:solidFill>
                  <a:schemeClr val="accent2"/>
                </a:solidFill>
              </a:defRPr>
            </a:lvl4pPr>
            <a:lvl5pPr lvl="4" algn="ctr" rtl="0">
              <a:spcBef>
                <a:spcPts val="1001"/>
              </a:spcBef>
              <a:spcAft>
                <a:spcPts val="0"/>
              </a:spcAft>
              <a:buClr>
                <a:schemeClr val="accent2"/>
              </a:buClr>
              <a:buSzPts val="3000"/>
              <a:buNone/>
              <a:defRPr sz="3001">
                <a:solidFill>
                  <a:schemeClr val="accent2"/>
                </a:solidFill>
              </a:defRPr>
            </a:lvl5pPr>
            <a:lvl6pPr lvl="5" algn="ctr" rtl="0">
              <a:spcBef>
                <a:spcPts val="1001"/>
              </a:spcBef>
              <a:spcAft>
                <a:spcPts val="0"/>
              </a:spcAft>
              <a:buClr>
                <a:schemeClr val="accent2"/>
              </a:buClr>
              <a:buSzPts val="3000"/>
              <a:buNone/>
              <a:defRPr sz="3001">
                <a:solidFill>
                  <a:schemeClr val="accent2"/>
                </a:solidFill>
              </a:defRPr>
            </a:lvl6pPr>
            <a:lvl7pPr lvl="6" algn="ctr" rtl="0">
              <a:spcBef>
                <a:spcPts val="1001"/>
              </a:spcBef>
              <a:spcAft>
                <a:spcPts val="0"/>
              </a:spcAft>
              <a:buClr>
                <a:schemeClr val="accent2"/>
              </a:buClr>
              <a:buSzPts val="3000"/>
              <a:buNone/>
              <a:defRPr sz="3001">
                <a:solidFill>
                  <a:schemeClr val="accent2"/>
                </a:solidFill>
              </a:defRPr>
            </a:lvl7pPr>
            <a:lvl8pPr lvl="7" algn="ctr" rtl="0">
              <a:spcBef>
                <a:spcPts val="1001"/>
              </a:spcBef>
              <a:spcAft>
                <a:spcPts val="0"/>
              </a:spcAft>
              <a:buClr>
                <a:schemeClr val="accent2"/>
              </a:buClr>
              <a:buSzPts val="3000"/>
              <a:buNone/>
              <a:defRPr sz="3001">
                <a:solidFill>
                  <a:schemeClr val="accent2"/>
                </a:solidFill>
              </a:defRPr>
            </a:lvl8pPr>
            <a:lvl9pPr lvl="8" algn="ctr" rtl="0">
              <a:spcBef>
                <a:spcPts val="1001"/>
              </a:spcBef>
              <a:spcAft>
                <a:spcPts val="1001"/>
              </a:spcAft>
              <a:buClr>
                <a:schemeClr val="accent2"/>
              </a:buClr>
              <a:buSzPts val="3000"/>
              <a:buNone/>
              <a:defRPr sz="3001">
                <a:solidFill>
                  <a:schemeClr val="accent2"/>
                </a:solidFill>
              </a:defRPr>
            </a:lvl9pPr>
          </a:lstStyle>
          <a:p>
            <a:endParaRPr/>
          </a:p>
        </p:txBody>
      </p:sp>
      <p:sp>
        <p:nvSpPr>
          <p:cNvPr id="26" name="Google Shape;26;p3"/>
          <p:cNvSpPr/>
          <p:nvPr/>
        </p:nvSpPr>
        <p:spPr>
          <a:xfrm>
            <a:off x="794259" y="560054"/>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27" name="Google Shape;27;p3"/>
          <p:cNvSpPr/>
          <p:nvPr/>
        </p:nvSpPr>
        <p:spPr>
          <a:xfrm rot="4673461">
            <a:off x="7546627"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2"/>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29" name="Google Shape;29;p3"/>
          <p:cNvSpPr/>
          <p:nvPr/>
        </p:nvSpPr>
        <p:spPr>
          <a:xfrm rot="-5167633">
            <a:off x="338202" y="3492221"/>
            <a:ext cx="831049" cy="96137"/>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30" name="Google Shape;30;p3"/>
          <p:cNvSpPr/>
          <p:nvPr/>
        </p:nvSpPr>
        <p:spPr>
          <a:xfrm rot="-5167633">
            <a:off x="614037" y="2873279"/>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32" name="Google Shape;32;p3"/>
          <p:cNvSpPr/>
          <p:nvPr/>
        </p:nvSpPr>
        <p:spPr>
          <a:xfrm>
            <a:off x="2829660" y="4511611"/>
            <a:ext cx="1377042"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33" name="Google Shape;33;p3"/>
          <p:cNvSpPr/>
          <p:nvPr/>
        </p:nvSpPr>
        <p:spPr>
          <a:xfrm>
            <a:off x="4309557" y="4544980"/>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34" name="Google Shape;34;p3"/>
          <p:cNvSpPr/>
          <p:nvPr/>
        </p:nvSpPr>
        <p:spPr>
          <a:xfrm>
            <a:off x="7710741" y="667123"/>
            <a:ext cx="290373"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35" name="Google Shape;35;p3"/>
          <p:cNvSpPr/>
          <p:nvPr/>
        </p:nvSpPr>
        <p:spPr>
          <a:xfrm>
            <a:off x="7865455"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5" y="3564835"/>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56" name="Google Shape;56;p5"/>
          <p:cNvSpPr/>
          <p:nvPr/>
        </p:nvSpPr>
        <p:spPr>
          <a:xfrm>
            <a:off x="642526" y="331773"/>
            <a:ext cx="6943342"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57" name="Google Shape;57;p5"/>
          <p:cNvSpPr/>
          <p:nvPr/>
        </p:nvSpPr>
        <p:spPr>
          <a:xfrm>
            <a:off x="368194" y="422129"/>
            <a:ext cx="8379860"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4"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4" y="1506350"/>
            <a:ext cx="6426300" cy="2840400"/>
          </a:xfrm>
          <a:prstGeom prst="rect">
            <a:avLst/>
          </a:prstGeom>
        </p:spPr>
        <p:txBody>
          <a:bodyPr spcFirstLastPara="1" wrap="square" lIns="0" tIns="0" rIns="0" bIns="0" anchor="t" anchorCtr="0">
            <a:noAutofit/>
          </a:bodyPr>
          <a:lstStyle>
            <a:lvl1pPr marL="457211" lvl="0" indent="-368310" rtl="0">
              <a:spcBef>
                <a:spcPts val="0"/>
              </a:spcBef>
              <a:spcAft>
                <a:spcPts val="0"/>
              </a:spcAft>
              <a:buSzPts val="2200"/>
              <a:buChar char="✗"/>
              <a:defRPr/>
            </a:lvl1pPr>
            <a:lvl2pPr marL="914422" lvl="1" indent="-368310" rtl="0">
              <a:spcBef>
                <a:spcPts val="1001"/>
              </a:spcBef>
              <a:spcAft>
                <a:spcPts val="0"/>
              </a:spcAft>
              <a:buSzPts val="2200"/>
              <a:buChar char="✗"/>
              <a:defRPr/>
            </a:lvl2pPr>
            <a:lvl3pPr marL="1371635" lvl="2" indent="-368310" rtl="0">
              <a:spcBef>
                <a:spcPts val="1001"/>
              </a:spcBef>
              <a:spcAft>
                <a:spcPts val="0"/>
              </a:spcAft>
              <a:buSzPts val="2200"/>
              <a:buChar char="■"/>
              <a:defRPr/>
            </a:lvl3pPr>
            <a:lvl4pPr marL="1828846" lvl="3" indent="-368310" rtl="0">
              <a:spcBef>
                <a:spcPts val="1001"/>
              </a:spcBef>
              <a:spcAft>
                <a:spcPts val="0"/>
              </a:spcAft>
              <a:buSzPts val="2200"/>
              <a:buChar char="●"/>
              <a:defRPr/>
            </a:lvl4pPr>
            <a:lvl5pPr marL="2286057" lvl="4" indent="-368310" rtl="0">
              <a:spcBef>
                <a:spcPts val="1001"/>
              </a:spcBef>
              <a:spcAft>
                <a:spcPts val="0"/>
              </a:spcAft>
              <a:buSzPts val="2200"/>
              <a:buChar char="○"/>
              <a:defRPr/>
            </a:lvl5pPr>
            <a:lvl6pPr marL="2743268" lvl="5" indent="-368310" rtl="0">
              <a:spcBef>
                <a:spcPts val="1001"/>
              </a:spcBef>
              <a:spcAft>
                <a:spcPts val="0"/>
              </a:spcAft>
              <a:buSzPts val="2200"/>
              <a:buChar char="■"/>
              <a:defRPr/>
            </a:lvl6pPr>
            <a:lvl7pPr marL="3200481" lvl="6" indent="-368310" rtl="0">
              <a:spcBef>
                <a:spcPts val="1001"/>
              </a:spcBef>
              <a:spcAft>
                <a:spcPts val="0"/>
              </a:spcAft>
              <a:buSzPts val="2200"/>
              <a:buChar char="●"/>
              <a:defRPr/>
            </a:lvl7pPr>
            <a:lvl8pPr marL="3657692" lvl="7" indent="-368310" rtl="0">
              <a:spcBef>
                <a:spcPts val="1001"/>
              </a:spcBef>
              <a:spcAft>
                <a:spcPts val="0"/>
              </a:spcAft>
              <a:buSzPts val="2200"/>
              <a:buChar char="○"/>
              <a:defRPr/>
            </a:lvl8pPr>
            <a:lvl9pPr marL="4114903" lvl="8" indent="-368310" rtl="0">
              <a:spcBef>
                <a:spcPts val="1001"/>
              </a:spcBef>
              <a:spcAft>
                <a:spcPts val="1001"/>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1" name="Google Shape;61;p5"/>
          <p:cNvSpPr/>
          <p:nvPr/>
        </p:nvSpPr>
        <p:spPr>
          <a:xfrm>
            <a:off x="3215362" y="371192"/>
            <a:ext cx="1377042"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62" name="Google Shape;62;p5"/>
          <p:cNvSpPr/>
          <p:nvPr/>
        </p:nvSpPr>
        <p:spPr>
          <a:xfrm>
            <a:off x="4695258"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63" name="Google Shape;63;p5"/>
          <p:cNvSpPr/>
          <p:nvPr/>
        </p:nvSpPr>
        <p:spPr>
          <a:xfrm>
            <a:off x="8371590" y="397372"/>
            <a:ext cx="290373"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65" name="Google Shape;65;p5"/>
          <p:cNvSpPr/>
          <p:nvPr/>
        </p:nvSpPr>
        <p:spPr>
          <a:xfrm>
            <a:off x="8578277" y="2957429"/>
            <a:ext cx="200901"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66" name="Google Shape;66;p5"/>
          <p:cNvSpPr/>
          <p:nvPr/>
        </p:nvSpPr>
        <p:spPr>
          <a:xfrm>
            <a:off x="4853899" y="4607301"/>
            <a:ext cx="851650"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67" name="Google Shape;67;p5"/>
          <p:cNvSpPr/>
          <p:nvPr/>
        </p:nvSpPr>
        <p:spPr>
          <a:xfrm>
            <a:off x="8526305" y="347276"/>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5" y="3564835"/>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84" name="Google Shape;84;p7"/>
          <p:cNvSpPr/>
          <p:nvPr/>
        </p:nvSpPr>
        <p:spPr>
          <a:xfrm>
            <a:off x="642526" y="331773"/>
            <a:ext cx="6943342"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85" name="Google Shape;85;p7"/>
          <p:cNvSpPr/>
          <p:nvPr/>
        </p:nvSpPr>
        <p:spPr>
          <a:xfrm>
            <a:off x="368194" y="422129"/>
            <a:ext cx="8379860"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4"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11" lvl="0" indent="-355610" rtl="0">
              <a:spcBef>
                <a:spcPts val="0"/>
              </a:spcBef>
              <a:spcAft>
                <a:spcPts val="0"/>
              </a:spcAft>
              <a:buSzPts val="2000"/>
              <a:buChar char="✗"/>
              <a:defRPr sz="2000"/>
            </a:lvl1pPr>
            <a:lvl2pPr marL="914422" lvl="1" indent="-355610" rtl="0">
              <a:spcBef>
                <a:spcPts val="1001"/>
              </a:spcBef>
              <a:spcAft>
                <a:spcPts val="0"/>
              </a:spcAft>
              <a:buSzPts val="2000"/>
              <a:buChar char="✗"/>
              <a:defRPr sz="2000"/>
            </a:lvl2pPr>
            <a:lvl3pPr marL="1371635" lvl="2" indent="-355610" rtl="0">
              <a:spcBef>
                <a:spcPts val="1001"/>
              </a:spcBef>
              <a:spcAft>
                <a:spcPts val="0"/>
              </a:spcAft>
              <a:buSzPts val="2000"/>
              <a:buChar char="■"/>
              <a:defRPr sz="2000"/>
            </a:lvl3pPr>
            <a:lvl4pPr marL="1828846" lvl="3" indent="-355610" rtl="0">
              <a:spcBef>
                <a:spcPts val="1001"/>
              </a:spcBef>
              <a:spcAft>
                <a:spcPts val="0"/>
              </a:spcAft>
              <a:buSzPts val="2000"/>
              <a:buChar char="●"/>
              <a:defRPr sz="2000"/>
            </a:lvl4pPr>
            <a:lvl5pPr marL="2286057" lvl="4" indent="-355610" rtl="0">
              <a:spcBef>
                <a:spcPts val="1001"/>
              </a:spcBef>
              <a:spcAft>
                <a:spcPts val="0"/>
              </a:spcAft>
              <a:buSzPts val="2000"/>
              <a:buChar char="○"/>
              <a:defRPr sz="2000"/>
            </a:lvl5pPr>
            <a:lvl6pPr marL="2743268" lvl="5" indent="-355610" rtl="0">
              <a:spcBef>
                <a:spcPts val="1001"/>
              </a:spcBef>
              <a:spcAft>
                <a:spcPts val="0"/>
              </a:spcAft>
              <a:buSzPts val="2000"/>
              <a:buChar char="■"/>
              <a:defRPr sz="2000"/>
            </a:lvl6pPr>
            <a:lvl7pPr marL="3200481" lvl="6" indent="-355610" rtl="0">
              <a:spcBef>
                <a:spcPts val="1001"/>
              </a:spcBef>
              <a:spcAft>
                <a:spcPts val="0"/>
              </a:spcAft>
              <a:buSzPts val="2000"/>
              <a:buChar char="●"/>
              <a:defRPr sz="2000"/>
            </a:lvl7pPr>
            <a:lvl8pPr marL="3657692" lvl="7" indent="-355610" rtl="0">
              <a:spcBef>
                <a:spcPts val="1001"/>
              </a:spcBef>
              <a:spcAft>
                <a:spcPts val="0"/>
              </a:spcAft>
              <a:buSzPts val="2000"/>
              <a:buChar char="○"/>
              <a:defRPr sz="2000"/>
            </a:lvl8pPr>
            <a:lvl9pPr marL="4114903" lvl="8" indent="-355610" rtl="0">
              <a:spcBef>
                <a:spcPts val="1001"/>
              </a:spcBef>
              <a:spcAft>
                <a:spcPts val="1001"/>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11" lvl="0" indent="-355610" rtl="0">
              <a:spcBef>
                <a:spcPts val="0"/>
              </a:spcBef>
              <a:spcAft>
                <a:spcPts val="0"/>
              </a:spcAft>
              <a:buSzPts val="2000"/>
              <a:buChar char="✗"/>
              <a:defRPr sz="2000"/>
            </a:lvl1pPr>
            <a:lvl2pPr marL="914422" lvl="1" indent="-355610" rtl="0">
              <a:spcBef>
                <a:spcPts val="1001"/>
              </a:spcBef>
              <a:spcAft>
                <a:spcPts val="0"/>
              </a:spcAft>
              <a:buSzPts val="2000"/>
              <a:buChar char="✗"/>
              <a:defRPr sz="2000"/>
            </a:lvl2pPr>
            <a:lvl3pPr marL="1371635" lvl="2" indent="-355610" rtl="0">
              <a:spcBef>
                <a:spcPts val="1001"/>
              </a:spcBef>
              <a:spcAft>
                <a:spcPts val="0"/>
              </a:spcAft>
              <a:buSzPts val="2000"/>
              <a:buChar char="■"/>
              <a:defRPr sz="2000"/>
            </a:lvl3pPr>
            <a:lvl4pPr marL="1828846" lvl="3" indent="-355610" rtl="0">
              <a:spcBef>
                <a:spcPts val="1001"/>
              </a:spcBef>
              <a:spcAft>
                <a:spcPts val="0"/>
              </a:spcAft>
              <a:buSzPts val="2000"/>
              <a:buChar char="●"/>
              <a:defRPr sz="2000"/>
            </a:lvl4pPr>
            <a:lvl5pPr marL="2286057" lvl="4" indent="-355610" rtl="0">
              <a:spcBef>
                <a:spcPts val="1001"/>
              </a:spcBef>
              <a:spcAft>
                <a:spcPts val="0"/>
              </a:spcAft>
              <a:buSzPts val="2000"/>
              <a:buChar char="○"/>
              <a:defRPr sz="2000"/>
            </a:lvl5pPr>
            <a:lvl6pPr marL="2743268" lvl="5" indent="-355610" rtl="0">
              <a:spcBef>
                <a:spcPts val="1001"/>
              </a:spcBef>
              <a:spcAft>
                <a:spcPts val="0"/>
              </a:spcAft>
              <a:buSzPts val="2000"/>
              <a:buChar char="■"/>
              <a:defRPr sz="2000"/>
            </a:lvl6pPr>
            <a:lvl7pPr marL="3200481" lvl="6" indent="-355610" rtl="0">
              <a:spcBef>
                <a:spcPts val="1001"/>
              </a:spcBef>
              <a:spcAft>
                <a:spcPts val="0"/>
              </a:spcAft>
              <a:buSzPts val="2000"/>
              <a:buChar char="●"/>
              <a:defRPr sz="2000"/>
            </a:lvl7pPr>
            <a:lvl8pPr marL="3657692" lvl="7" indent="-355610" rtl="0">
              <a:spcBef>
                <a:spcPts val="1001"/>
              </a:spcBef>
              <a:spcAft>
                <a:spcPts val="0"/>
              </a:spcAft>
              <a:buSzPts val="2000"/>
              <a:buChar char="○"/>
              <a:defRPr sz="2000"/>
            </a:lvl8pPr>
            <a:lvl9pPr marL="4114903" lvl="8" indent="-355610" rtl="0">
              <a:spcBef>
                <a:spcPts val="1001"/>
              </a:spcBef>
              <a:spcAft>
                <a:spcPts val="1001"/>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91" name="Google Shape;91;p7"/>
          <p:cNvSpPr/>
          <p:nvPr/>
        </p:nvSpPr>
        <p:spPr>
          <a:xfrm>
            <a:off x="8547669"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92" name="Google Shape;92;p7"/>
          <p:cNvSpPr/>
          <p:nvPr/>
        </p:nvSpPr>
        <p:spPr>
          <a:xfrm>
            <a:off x="4426769"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93" name="Google Shape;93;p7"/>
          <p:cNvSpPr/>
          <p:nvPr/>
        </p:nvSpPr>
        <p:spPr>
          <a:xfrm>
            <a:off x="5368771" y="4755510"/>
            <a:ext cx="86891"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94" name="Google Shape;94;p7"/>
          <p:cNvSpPr/>
          <p:nvPr/>
        </p:nvSpPr>
        <p:spPr>
          <a:xfrm>
            <a:off x="5538653" y="4755174"/>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95" name="Google Shape;95;p7"/>
          <p:cNvSpPr/>
          <p:nvPr/>
        </p:nvSpPr>
        <p:spPr>
          <a:xfrm>
            <a:off x="325536" y="1027646"/>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96" name="Google Shape;96;p7"/>
          <p:cNvSpPr/>
          <p:nvPr/>
        </p:nvSpPr>
        <p:spPr>
          <a:xfrm>
            <a:off x="257001" y="1121078"/>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10"/>
          <p:cNvSpPr/>
          <p:nvPr/>
        </p:nvSpPr>
        <p:spPr>
          <a:xfrm rot="-884877">
            <a:off x="7997295" y="3564835"/>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31" name="Google Shape;131;p10"/>
          <p:cNvSpPr/>
          <p:nvPr/>
        </p:nvSpPr>
        <p:spPr>
          <a:xfrm>
            <a:off x="642525" y="4216627"/>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32" name="Google Shape;132;p10"/>
          <p:cNvSpPr/>
          <p:nvPr/>
        </p:nvSpPr>
        <p:spPr>
          <a:xfrm>
            <a:off x="368194" y="422129"/>
            <a:ext cx="8379860"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33" name="Google Shape;133;p10"/>
          <p:cNvSpPr txBox="1">
            <a:spLocks noGrp="1"/>
          </p:cNvSpPr>
          <p:nvPr>
            <p:ph type="body" idx="1"/>
          </p:nvPr>
        </p:nvSpPr>
        <p:spPr>
          <a:xfrm>
            <a:off x="823078" y="4261808"/>
            <a:ext cx="5522700" cy="391200"/>
          </a:xfrm>
          <a:prstGeom prst="rect">
            <a:avLst/>
          </a:prstGeom>
        </p:spPr>
        <p:txBody>
          <a:bodyPr spcFirstLastPara="1" wrap="square" lIns="0" tIns="0" rIns="0" bIns="0" anchor="ctr" anchorCtr="0">
            <a:noAutofit/>
          </a:bodyPr>
          <a:lstStyle>
            <a:lvl1pPr marL="457211" lvl="0" indent="-228606" rtl="0">
              <a:spcBef>
                <a:spcPts val="0"/>
              </a:spcBef>
              <a:spcAft>
                <a:spcPts val="0"/>
              </a:spcAft>
              <a:buSzPts val="1600"/>
              <a:buNone/>
              <a:defRPr sz="1600"/>
            </a:lvl1pPr>
          </a:lstStyle>
          <a:p>
            <a:endParaRPr/>
          </a:p>
        </p:txBody>
      </p:sp>
      <p:sp>
        <p:nvSpPr>
          <p:cNvPr id="134" name="Google Shape;134;p1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35" name="Google Shape;135;p10"/>
          <p:cNvSpPr/>
          <p:nvPr/>
        </p:nvSpPr>
        <p:spPr>
          <a:xfrm rot="5400000">
            <a:off x="312167"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36" name="Google Shape;136;p10"/>
          <p:cNvSpPr/>
          <p:nvPr/>
        </p:nvSpPr>
        <p:spPr>
          <a:xfrm rot="-9525180">
            <a:off x="252850" y="4358396"/>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1"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38" name="Google Shape;138;p10"/>
          <p:cNvSpPr/>
          <p:nvPr/>
        </p:nvSpPr>
        <p:spPr>
          <a:xfrm rot="-167066">
            <a:off x="4934243"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39" name="Google Shape;139;p10"/>
          <p:cNvSpPr/>
          <p:nvPr/>
        </p:nvSpPr>
        <p:spPr>
          <a:xfrm rot="-167066">
            <a:off x="5876371" y="368209"/>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40" name="Google Shape;140;p10"/>
          <p:cNvSpPr/>
          <p:nvPr/>
        </p:nvSpPr>
        <p:spPr>
          <a:xfrm rot="-167066">
            <a:off x="6046139"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41" name="Google Shape;141;p10"/>
          <p:cNvSpPr/>
          <p:nvPr/>
        </p:nvSpPr>
        <p:spPr>
          <a:xfrm rot="5400000">
            <a:off x="8280266" y="2495763"/>
            <a:ext cx="850640" cy="154978"/>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4" name="Google Shape;144;p11"/>
          <p:cNvSpPr/>
          <p:nvPr/>
        </p:nvSpPr>
        <p:spPr>
          <a:xfrm>
            <a:off x="368194" y="422129"/>
            <a:ext cx="8379860"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45" name="Google Shape;145;p11"/>
          <p:cNvSpPr/>
          <p:nvPr/>
        </p:nvSpPr>
        <p:spPr>
          <a:xfrm rot="-5673298">
            <a:off x="2374092" y="4308016"/>
            <a:ext cx="113285" cy="95366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46" name="Google Shape;146;p11"/>
          <p:cNvSpPr/>
          <p:nvPr/>
        </p:nvSpPr>
        <p:spPr>
          <a:xfrm rot="-5673298">
            <a:off x="2213927"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47" name="Google Shape;147;p11"/>
          <p:cNvSpPr/>
          <p:nvPr/>
        </p:nvSpPr>
        <p:spPr>
          <a:xfrm>
            <a:off x="5590154" y="299127"/>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48" name="Google Shape;148;p11"/>
          <p:cNvSpPr/>
          <p:nvPr/>
        </p:nvSpPr>
        <p:spPr>
          <a:xfrm>
            <a:off x="8371590" y="397372"/>
            <a:ext cx="290373"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49" name="Google Shape;149;p11"/>
          <p:cNvSpPr/>
          <p:nvPr/>
        </p:nvSpPr>
        <p:spPr>
          <a:xfrm>
            <a:off x="8526305" y="347276"/>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50" name="Google Shape;150;p11"/>
          <p:cNvSpPr/>
          <p:nvPr/>
        </p:nvSpPr>
        <p:spPr>
          <a:xfrm>
            <a:off x="331163" y="1999470"/>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51" name="Google Shape;151;p11"/>
          <p:cNvSpPr/>
          <p:nvPr/>
        </p:nvSpPr>
        <p:spPr>
          <a:xfrm>
            <a:off x="8564790" y="3584529"/>
            <a:ext cx="200901"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52" name="Google Shape;152;p11"/>
          <p:cNvSpPr/>
          <p:nvPr/>
        </p:nvSpPr>
        <p:spPr>
          <a:xfrm rot="5069525">
            <a:off x="7853135" y="3741816"/>
            <a:ext cx="814157" cy="102235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
        <p:nvSpPr>
          <p:cNvPr id="153" name="Google Shape;153;p11"/>
          <p:cNvSpPr/>
          <p:nvPr/>
        </p:nvSpPr>
        <p:spPr>
          <a:xfrm rot="5400000">
            <a:off x="305419"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6" tIns="45700" rIns="91426" bIns="45700" anchor="ctr" anchorCtr="0">
            <a:noAutofit/>
          </a:bodyPr>
          <a:lstStyle/>
          <a:p>
            <a:pPr marL="0" marR="0" lvl="0" indent="0" algn="l" rtl="0">
              <a:spcBef>
                <a:spcPts val="0"/>
              </a:spcBef>
              <a:spcAft>
                <a:spcPts val="0"/>
              </a:spcAft>
              <a:buNone/>
            </a:pPr>
            <a:endParaRPr sz="1801">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6101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4"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4"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6" r:id="rId5"/>
    <p:sldLayoutId id="2147483657" r:id="rId6"/>
    <p:sldLayoutId id="214748366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A-pfoV7ay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youtube.com/watch?v=P11LB4A-pj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Q9q4U2P3i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0B03ZlEOjN-UIVEFBajF1dDB4Tmc/vie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csinsf.or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hyperlink" Target="https://docs.google.com/presentation/d/1OBoaEBJ6z7JdLDwKj_YfYoehUNJ_iCPBWkuAhk7npaU/edit#slide=id.p" TargetMode="External"/><Relationship Id="rId9" Type="http://schemas.openxmlformats.org/officeDocument/2006/relationships/image" Target="../media/image9.jpg"/></Relationships>
</file>

<file path=ppt/slides/_rels/slide1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0.png"/><Relationship Id="rId7" Type="http://schemas.openxmlformats.org/officeDocument/2006/relationships/image" Target="../media/image7.jpg"/><Relationship Id="rId12"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jpg"/><Relationship Id="rId5" Type="http://schemas.openxmlformats.org/officeDocument/2006/relationships/hyperlink" Target="https://docs.google.com/presentation/d/1OBoaEBJ6z7JdLDwKj_YfYoehUNJ_iCPBWkuAhk7npaU/edit#slide=id.p" TargetMode="External"/><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oROpcask5oI"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csunplugged.org/en/" TargetMode="External"/><Relationship Id="rId4" Type="http://schemas.openxmlformats.org/officeDocument/2006/relationships/hyperlink" Target="https://www.csinsf.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AdviuJ4H2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prstGeom prst="rect">
            <a:avLst/>
          </a:prstGeom>
        </p:spPr>
        <p:txBody>
          <a:bodyPr spcFirstLastPara="1" wrap="square" lIns="0" tIns="0" rIns="0" bIns="0" anchor="ctr" anchorCtr="0">
            <a:noAutofit/>
          </a:bodyPr>
          <a:lstStyle/>
          <a:p>
            <a:r>
              <a:rPr lang="en" dirty="0"/>
              <a:t>How to Code A …</a:t>
            </a:r>
            <a:endParaRPr dirty="0"/>
          </a:p>
        </p:txBody>
      </p:sp>
      <p:sp>
        <p:nvSpPr>
          <p:cNvPr id="2" name="TextBox 1">
            <a:extLst>
              <a:ext uri="{FF2B5EF4-FFF2-40B4-BE49-F238E27FC236}">
                <a16:creationId xmlns:a16="http://schemas.microsoft.com/office/drawing/2014/main" id="{ED31AC01-05FF-4D9D-8299-D76A84323266}"/>
              </a:ext>
            </a:extLst>
          </p:cNvPr>
          <p:cNvSpPr txBox="1"/>
          <p:nvPr/>
        </p:nvSpPr>
        <p:spPr>
          <a:xfrm>
            <a:off x="3172178" y="3258186"/>
            <a:ext cx="3612444" cy="307905"/>
          </a:xfrm>
          <a:prstGeom prst="rect">
            <a:avLst/>
          </a:prstGeom>
          <a:noFill/>
        </p:spPr>
        <p:txBody>
          <a:bodyPr wrap="square" rtlCol="0">
            <a:spAutoFit/>
          </a:bodyPr>
          <a:lstStyle/>
          <a:p>
            <a:r>
              <a:rPr lang="en-US" sz="1401" dirty="0">
                <a:latin typeface="Bahnschrift" panose="020B0502040204020203" pitchFamily="34" charset="0"/>
              </a:rPr>
              <a:t>Grade 2 Learning Experience</a:t>
            </a:r>
            <a:endParaRPr lang="en-CA" sz="1401" dirty="0">
              <a:latin typeface="Bahnschrift" panose="020B05020402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0B2E44-838D-4FD2-94E4-118557C9CA81}"/>
              </a:ext>
            </a:extLst>
          </p:cNvPr>
          <p:cNvSpPr>
            <a:spLocks noGrp="1"/>
          </p:cNvSpPr>
          <p:nvPr>
            <p:ph type="title"/>
          </p:nvPr>
        </p:nvSpPr>
        <p:spPr/>
        <p:txBody>
          <a:bodyPr/>
          <a:lstStyle/>
          <a:p>
            <a:r>
              <a:rPr lang="en-US" dirty="0"/>
              <a:t>A stone sat still</a:t>
            </a:r>
            <a:endParaRPr lang="en-CA" dirty="0"/>
          </a:p>
        </p:txBody>
      </p:sp>
      <p:sp>
        <p:nvSpPr>
          <p:cNvPr id="5" name="Text Placeholder 4">
            <a:extLst>
              <a:ext uri="{FF2B5EF4-FFF2-40B4-BE49-F238E27FC236}">
                <a16:creationId xmlns:a16="http://schemas.microsoft.com/office/drawing/2014/main" id="{C28E9804-A92D-4407-8BA8-D3889D472F16}"/>
              </a:ext>
            </a:extLst>
          </p:cNvPr>
          <p:cNvSpPr>
            <a:spLocks noGrp="1"/>
          </p:cNvSpPr>
          <p:nvPr>
            <p:ph type="body" idx="1"/>
          </p:nvPr>
        </p:nvSpPr>
        <p:spPr/>
        <p:txBody>
          <a:bodyPr/>
          <a:lstStyle/>
          <a:p>
            <a:r>
              <a:rPr lang="en-US" dirty="0"/>
              <a:t>Listen to the story </a:t>
            </a:r>
            <a:r>
              <a:rPr lang="en-US" i="1" dirty="0">
                <a:hlinkClick r:id="rId3"/>
              </a:rPr>
              <a:t>A Stone Sat Still</a:t>
            </a:r>
            <a:r>
              <a:rPr lang="en-US" dirty="0">
                <a:hlinkClick r:id="rId3"/>
              </a:rPr>
              <a:t> </a:t>
            </a:r>
            <a:r>
              <a:rPr lang="en-US" dirty="0"/>
              <a:t>by Brendan Wenzel and then listen to </a:t>
            </a:r>
            <a:r>
              <a:rPr lang="en-US" dirty="0">
                <a:hlinkClick r:id="rId4"/>
              </a:rPr>
              <a:t>Brendan</a:t>
            </a:r>
            <a:r>
              <a:rPr lang="en-US" dirty="0"/>
              <a:t> talk about the story behind </a:t>
            </a:r>
            <a:r>
              <a:rPr lang="en-US" i="1" dirty="0"/>
              <a:t>A Stone Sat Still.</a:t>
            </a:r>
            <a:endParaRPr lang="en-CA" dirty="0"/>
          </a:p>
        </p:txBody>
      </p:sp>
      <p:sp>
        <p:nvSpPr>
          <p:cNvPr id="6" name="Google Shape;710;p50">
            <a:extLst>
              <a:ext uri="{FF2B5EF4-FFF2-40B4-BE49-F238E27FC236}">
                <a16:creationId xmlns:a16="http://schemas.microsoft.com/office/drawing/2014/main" id="{842710E9-1427-4715-9AA9-A7F9F309E666}"/>
              </a:ext>
            </a:extLst>
          </p:cNvPr>
          <p:cNvSpPr/>
          <p:nvPr/>
        </p:nvSpPr>
        <p:spPr>
          <a:xfrm>
            <a:off x="7955826" y="3726074"/>
            <a:ext cx="916601" cy="810363"/>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1797589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9EC5-D8A2-4A01-9FE6-39B1B28FA514}"/>
              </a:ext>
            </a:extLst>
          </p:cNvPr>
          <p:cNvSpPr>
            <a:spLocks noGrp="1"/>
          </p:cNvSpPr>
          <p:nvPr>
            <p:ph type="title"/>
          </p:nvPr>
        </p:nvSpPr>
        <p:spPr/>
        <p:txBody>
          <a:bodyPr/>
          <a:lstStyle/>
          <a:p>
            <a:r>
              <a:rPr lang="en-US" dirty="0"/>
              <a:t>Outside Observation</a:t>
            </a:r>
            <a:endParaRPr lang="en-CA" dirty="0"/>
          </a:p>
        </p:txBody>
      </p:sp>
      <p:sp>
        <p:nvSpPr>
          <p:cNvPr id="3" name="Text Placeholder 2">
            <a:extLst>
              <a:ext uri="{FF2B5EF4-FFF2-40B4-BE49-F238E27FC236}">
                <a16:creationId xmlns:a16="http://schemas.microsoft.com/office/drawing/2014/main" id="{C4AB1734-FABD-4E62-8AFF-4C75544320EB}"/>
              </a:ext>
            </a:extLst>
          </p:cNvPr>
          <p:cNvSpPr>
            <a:spLocks noGrp="1"/>
          </p:cNvSpPr>
          <p:nvPr>
            <p:ph type="body" idx="1"/>
          </p:nvPr>
        </p:nvSpPr>
        <p:spPr>
          <a:xfrm>
            <a:off x="700464" y="1284984"/>
            <a:ext cx="2835668" cy="2840400"/>
          </a:xfrm>
        </p:spPr>
        <p:txBody>
          <a:bodyPr/>
          <a:lstStyle/>
          <a:p>
            <a:pPr marL="88901" indent="0">
              <a:buNone/>
            </a:pPr>
            <a:r>
              <a:rPr lang="en-US" sz="1400" dirty="0"/>
              <a:t>Find a safe place outside to quietly observe objects in nature. Draw and/or write to share your thinking about the following questions</a:t>
            </a:r>
            <a:r>
              <a:rPr lang="en-US" sz="1400" dirty="0" smtClean="0"/>
              <a:t>:</a:t>
            </a:r>
          </a:p>
          <a:p>
            <a:pPr marL="88901" indent="0">
              <a:buNone/>
            </a:pPr>
            <a:endParaRPr lang="en-US" sz="600" dirty="0"/>
          </a:p>
          <a:p>
            <a:r>
              <a:rPr lang="en-US" sz="1400" dirty="0"/>
              <a:t>What animals, birds, and insects may visit the area? </a:t>
            </a:r>
          </a:p>
          <a:p>
            <a:r>
              <a:rPr lang="en-US" sz="1400" dirty="0"/>
              <a:t>How might they observe objects around you? </a:t>
            </a:r>
          </a:p>
          <a:p>
            <a:r>
              <a:rPr lang="en-US" sz="1400" dirty="0"/>
              <a:t>How would their observations be different from yours?</a:t>
            </a:r>
          </a:p>
          <a:p>
            <a:r>
              <a:rPr lang="en-US" sz="1400" dirty="0"/>
              <a:t>How would their observations change if they move to a different location?</a:t>
            </a:r>
            <a:endParaRPr lang="en-CA" sz="1400" dirty="0"/>
          </a:p>
        </p:txBody>
      </p:sp>
      <p:sp>
        <p:nvSpPr>
          <p:cNvPr id="4" name="Slide Number Placeholder 3">
            <a:extLst>
              <a:ext uri="{FF2B5EF4-FFF2-40B4-BE49-F238E27FC236}">
                <a16:creationId xmlns:a16="http://schemas.microsoft.com/office/drawing/2014/main" id="{073548FC-DAEF-48C5-A489-98D913A2A364}"/>
              </a:ext>
            </a:extLst>
          </p:cNvPr>
          <p:cNvSpPr>
            <a:spLocks noGrp="1"/>
          </p:cNvSpPr>
          <p:nvPr>
            <p:ph type="sldNum" idx="12"/>
          </p:nvPr>
        </p:nvSpPr>
        <p:spPr/>
        <p:txBody>
          <a:bodyPr/>
          <a:lstStyle/>
          <a:p>
            <a:fld id="{00000000-1234-1234-1234-123412341234}" type="slidenum">
              <a:rPr lang="en" smtClean="0"/>
              <a:pPr/>
              <a:t>11</a:t>
            </a:fld>
            <a:endParaRPr lang="en"/>
          </a:p>
        </p:txBody>
      </p:sp>
      <p:sp>
        <p:nvSpPr>
          <p:cNvPr id="5" name="TextBox 4">
            <a:extLst>
              <a:ext uri="{FF2B5EF4-FFF2-40B4-BE49-F238E27FC236}">
                <a16:creationId xmlns:a16="http://schemas.microsoft.com/office/drawing/2014/main" id="{0F96A3A9-8D4D-41AD-9275-9A63982995C6}"/>
              </a:ext>
            </a:extLst>
          </p:cNvPr>
          <p:cNvSpPr txBox="1"/>
          <p:nvPr/>
        </p:nvSpPr>
        <p:spPr>
          <a:xfrm>
            <a:off x="3685309" y="1424157"/>
            <a:ext cx="4294909" cy="3035743"/>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CA" dirty="0"/>
          </a:p>
        </p:txBody>
      </p:sp>
      <p:sp>
        <p:nvSpPr>
          <p:cNvPr id="6" name="Google Shape;710;p50">
            <a:extLst>
              <a:ext uri="{FF2B5EF4-FFF2-40B4-BE49-F238E27FC236}">
                <a16:creationId xmlns:a16="http://schemas.microsoft.com/office/drawing/2014/main" id="{0D65E39B-B946-46D2-A935-9EEB0B725D47}"/>
              </a:ext>
            </a:extLst>
          </p:cNvPr>
          <p:cNvSpPr/>
          <p:nvPr/>
        </p:nvSpPr>
        <p:spPr>
          <a:xfrm>
            <a:off x="8058976" y="3859375"/>
            <a:ext cx="916601" cy="810363"/>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3332463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DC63-DD86-4AA2-842E-59D59613988D}"/>
              </a:ext>
            </a:extLst>
          </p:cNvPr>
          <p:cNvSpPr>
            <a:spLocks noGrp="1"/>
          </p:cNvSpPr>
          <p:nvPr>
            <p:ph type="ctrTitle"/>
          </p:nvPr>
        </p:nvSpPr>
        <p:spPr/>
        <p:txBody>
          <a:bodyPr/>
          <a:lstStyle/>
          <a:p>
            <a:r>
              <a:rPr lang="en-US" dirty="0"/>
              <a:t>Ruby’s Dance</a:t>
            </a:r>
            <a:endParaRPr lang="en-CA" dirty="0"/>
          </a:p>
        </p:txBody>
      </p:sp>
      <p:sp>
        <p:nvSpPr>
          <p:cNvPr id="3" name="Subtitle 2">
            <a:extLst>
              <a:ext uri="{FF2B5EF4-FFF2-40B4-BE49-F238E27FC236}">
                <a16:creationId xmlns:a16="http://schemas.microsoft.com/office/drawing/2014/main" id="{CB158127-9699-49F4-9A67-0DFDA58780E9}"/>
              </a:ext>
            </a:extLst>
          </p:cNvPr>
          <p:cNvSpPr>
            <a:spLocks noGrp="1"/>
          </p:cNvSpPr>
          <p:nvPr>
            <p:ph type="subTitle" idx="1"/>
          </p:nvPr>
        </p:nvSpPr>
        <p:spPr/>
        <p:txBody>
          <a:bodyPr/>
          <a:lstStyle/>
          <a:p>
            <a:r>
              <a:rPr lang="en-US" dirty="0"/>
              <a:t>What is code?</a:t>
            </a:r>
          </a:p>
          <a:p>
            <a:r>
              <a:rPr lang="en-US" dirty="0"/>
              <a:t>How can we use code to create a dance? </a:t>
            </a:r>
            <a:endParaRPr lang="en-CA" dirty="0"/>
          </a:p>
        </p:txBody>
      </p:sp>
      <p:sp>
        <p:nvSpPr>
          <p:cNvPr id="4" name="Google Shape;214;p18">
            <a:extLst>
              <a:ext uri="{FF2B5EF4-FFF2-40B4-BE49-F238E27FC236}">
                <a16:creationId xmlns:a16="http://schemas.microsoft.com/office/drawing/2014/main" id="{E8E7FE91-57C9-4C0D-9ECC-2F192E454566}"/>
              </a:ext>
            </a:extLst>
          </p:cNvPr>
          <p:cNvSpPr txBox="1"/>
          <p:nvPr/>
        </p:nvSpPr>
        <p:spPr>
          <a:xfrm>
            <a:off x="686099" y="491801"/>
            <a:ext cx="1493700" cy="1488300"/>
          </a:xfrm>
          <a:prstGeom prst="rect">
            <a:avLst/>
          </a:prstGeom>
          <a:noFill/>
          <a:ln>
            <a:noFill/>
          </a:ln>
        </p:spPr>
        <p:txBody>
          <a:bodyPr spcFirstLastPara="1" wrap="square" lIns="0" tIns="0" rIns="0" bIns="0" anchor="ctr" anchorCtr="0">
            <a:noAutofit/>
          </a:bodyPr>
          <a:lstStyle/>
          <a:p>
            <a:pPr algn="ctr"/>
            <a:r>
              <a:rPr lang="en" sz="7200" b="1" dirty="0">
                <a:solidFill>
                  <a:schemeClr val="dk1"/>
                </a:solidFill>
                <a:latin typeface="Amatic SC"/>
                <a:ea typeface="Amatic SC"/>
                <a:cs typeface="Amatic SC"/>
                <a:sym typeface="Amatic SC"/>
              </a:rPr>
              <a:t>3</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709012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13</a:t>
            </a:fld>
            <a:endParaRPr/>
          </a:p>
        </p:txBody>
      </p:sp>
      <p:sp>
        <p:nvSpPr>
          <p:cNvPr id="198" name="Google Shape;198;p17"/>
          <p:cNvSpPr txBox="1">
            <a:spLocks noGrp="1"/>
          </p:cNvSpPr>
          <p:nvPr>
            <p:ph type="subTitle" idx="4294967295"/>
          </p:nvPr>
        </p:nvSpPr>
        <p:spPr>
          <a:xfrm>
            <a:off x="3490801" y="758898"/>
            <a:ext cx="5043599" cy="681037"/>
          </a:xfrm>
          <a:prstGeom prst="rect">
            <a:avLst/>
          </a:prstGeom>
        </p:spPr>
        <p:txBody>
          <a:bodyPr spcFirstLastPara="1" wrap="square" lIns="0" tIns="0" rIns="0" bIns="0" anchor="t" anchorCtr="0">
            <a:noAutofit/>
          </a:bodyPr>
          <a:lstStyle/>
          <a:p>
            <a:pPr marL="0" indent="0">
              <a:spcAft>
                <a:spcPts val="1001"/>
              </a:spcAft>
              <a:buNone/>
            </a:pPr>
            <a:r>
              <a:rPr lang="en" sz="2000" dirty="0"/>
              <a:t>In computer technology, code is a set of instructions that tells the computer what to do.</a:t>
            </a:r>
          </a:p>
          <a:p>
            <a:pPr marL="0" indent="0">
              <a:spcAft>
                <a:spcPts val="1001"/>
              </a:spcAft>
              <a:buNone/>
            </a:pPr>
            <a:r>
              <a:rPr lang="en" sz="2000" dirty="0"/>
              <a:t>Watch the video </a:t>
            </a:r>
            <a:r>
              <a:rPr lang="en" sz="2000" i="1" dirty="0">
                <a:hlinkClick r:id="rId3"/>
              </a:rPr>
              <a:t>Banana Banana Meatball</a:t>
            </a:r>
            <a:r>
              <a:rPr lang="en" sz="2000" dirty="0"/>
              <a:t>. What code or instructions are given in the video? Record your thoughts below:</a:t>
            </a:r>
            <a:endParaRPr sz="2000" dirty="0"/>
          </a:p>
        </p:txBody>
      </p:sp>
      <p:pic>
        <p:nvPicPr>
          <p:cNvPr id="199" name="Google Shape;199;p17"/>
          <p:cNvPicPr preferRelativeResize="0"/>
          <p:nvPr/>
        </p:nvPicPr>
        <p:blipFill>
          <a:blip r:embed="rId4"/>
          <a:srcRect l="16667" r="16667"/>
          <a:stretch/>
        </p:blipFill>
        <p:spPr>
          <a:xfrm>
            <a:off x="522916" y="276042"/>
            <a:ext cx="2796601" cy="2796601"/>
          </a:xfrm>
          <a:prstGeom prst="ellipse">
            <a:avLst/>
          </a:prstGeom>
          <a:noFill/>
          <a:ln>
            <a:noFill/>
          </a:ln>
        </p:spPr>
      </p:pic>
      <p:grpSp>
        <p:nvGrpSpPr>
          <p:cNvPr id="201" name="Google Shape;201;p17"/>
          <p:cNvGrpSpPr/>
          <p:nvPr/>
        </p:nvGrpSpPr>
        <p:grpSpPr>
          <a:xfrm>
            <a:off x="666526" y="442787"/>
            <a:ext cx="2509394" cy="2463113"/>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grpSp>
      <p:sp>
        <p:nvSpPr>
          <p:cNvPr id="16" name="TextBox 15">
            <a:extLst>
              <a:ext uri="{FF2B5EF4-FFF2-40B4-BE49-F238E27FC236}">
                <a16:creationId xmlns:a16="http://schemas.microsoft.com/office/drawing/2014/main" id="{7474E27C-CC51-4564-BFFA-9F70F79FF88B}"/>
              </a:ext>
            </a:extLst>
          </p:cNvPr>
          <p:cNvSpPr txBox="1"/>
          <p:nvPr/>
        </p:nvSpPr>
        <p:spPr>
          <a:xfrm>
            <a:off x="4617632" y="4878262"/>
            <a:ext cx="4572000" cy="230832"/>
          </a:xfrm>
          <a:prstGeom prst="rect">
            <a:avLst/>
          </a:prstGeom>
          <a:noFill/>
        </p:spPr>
        <p:txBody>
          <a:bodyPr wrap="square">
            <a:spAutoFit/>
          </a:bodyPr>
          <a:lstStyle/>
          <a:p>
            <a:r>
              <a:rPr lang="en-CA" sz="900" dirty="0"/>
              <a:t>https://cdn.pixabay.com/photo/2016/11/19/14/00/code-1839406_960_720.jpg</a:t>
            </a:r>
          </a:p>
        </p:txBody>
      </p:sp>
      <p:sp>
        <p:nvSpPr>
          <p:cNvPr id="6" name="TextBox 5">
            <a:extLst>
              <a:ext uri="{FF2B5EF4-FFF2-40B4-BE49-F238E27FC236}">
                <a16:creationId xmlns:a16="http://schemas.microsoft.com/office/drawing/2014/main" id="{04C4425B-EDDC-4244-A6AA-758C643CC939}"/>
              </a:ext>
            </a:extLst>
          </p:cNvPr>
          <p:cNvSpPr txBox="1"/>
          <p:nvPr/>
        </p:nvSpPr>
        <p:spPr>
          <a:xfrm>
            <a:off x="666526" y="3072643"/>
            <a:ext cx="7563074" cy="13118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4A9D-2E5C-487C-8C20-5659854DE662}"/>
              </a:ext>
            </a:extLst>
          </p:cNvPr>
          <p:cNvSpPr>
            <a:spLocks noGrp="1"/>
          </p:cNvSpPr>
          <p:nvPr>
            <p:ph type="title"/>
          </p:nvPr>
        </p:nvSpPr>
        <p:spPr/>
        <p:txBody>
          <a:bodyPr/>
          <a:lstStyle/>
          <a:p>
            <a:r>
              <a:rPr lang="en-US" dirty="0"/>
              <a:t>Hello Ruby: Adventures in Coding</a:t>
            </a:r>
            <a:endParaRPr lang="en-CA" dirty="0"/>
          </a:p>
        </p:txBody>
      </p:sp>
      <p:sp>
        <p:nvSpPr>
          <p:cNvPr id="3" name="Text Placeholder 2">
            <a:extLst>
              <a:ext uri="{FF2B5EF4-FFF2-40B4-BE49-F238E27FC236}">
                <a16:creationId xmlns:a16="http://schemas.microsoft.com/office/drawing/2014/main" id="{6B74EE02-1CBB-40DE-B1D2-7496A92BCBCD}"/>
              </a:ext>
            </a:extLst>
          </p:cNvPr>
          <p:cNvSpPr>
            <a:spLocks noGrp="1"/>
          </p:cNvSpPr>
          <p:nvPr>
            <p:ph type="body" idx="1"/>
          </p:nvPr>
        </p:nvSpPr>
        <p:spPr>
          <a:xfrm>
            <a:off x="1188174" y="1506350"/>
            <a:ext cx="6426300" cy="1390962"/>
          </a:xfrm>
        </p:spPr>
        <p:txBody>
          <a:bodyPr/>
          <a:lstStyle/>
          <a:p>
            <a:r>
              <a:rPr lang="en-US" sz="1800" dirty="0"/>
              <a:t>With a family member, read to the end of chapter 5 in </a:t>
            </a:r>
            <a:r>
              <a:rPr lang="en-US" sz="1800" i="1" dirty="0">
                <a:hlinkClick r:id="rId3"/>
              </a:rPr>
              <a:t>Hello Ruby: Adventures in Coding</a:t>
            </a:r>
            <a:r>
              <a:rPr lang="en-US" sz="1800" i="1" dirty="0"/>
              <a:t>.</a:t>
            </a:r>
            <a:endParaRPr lang="en-US" sz="1800" dirty="0"/>
          </a:p>
          <a:p>
            <a:r>
              <a:rPr lang="en-US" sz="1800" dirty="0"/>
              <a:t>While reading, look for examples of where Ruby provides code (or instructions) during her adventure. </a:t>
            </a:r>
          </a:p>
          <a:p>
            <a:r>
              <a:rPr lang="en-US" sz="1800" dirty="0"/>
              <a:t>Record you findings below:</a:t>
            </a:r>
            <a:endParaRPr lang="en-CA" sz="1800" dirty="0"/>
          </a:p>
        </p:txBody>
      </p:sp>
      <p:sp>
        <p:nvSpPr>
          <p:cNvPr id="4" name="Slide Number Placeholder 3">
            <a:extLst>
              <a:ext uri="{FF2B5EF4-FFF2-40B4-BE49-F238E27FC236}">
                <a16:creationId xmlns:a16="http://schemas.microsoft.com/office/drawing/2014/main" id="{060388D1-EF2A-4FE0-B151-5708E9889876}"/>
              </a:ext>
            </a:extLst>
          </p:cNvPr>
          <p:cNvSpPr>
            <a:spLocks noGrp="1"/>
          </p:cNvSpPr>
          <p:nvPr>
            <p:ph type="sldNum" idx="12"/>
          </p:nvPr>
        </p:nvSpPr>
        <p:spPr/>
        <p:txBody>
          <a:bodyPr/>
          <a:lstStyle/>
          <a:p>
            <a:fld id="{00000000-1234-1234-1234-123412341234}" type="slidenum">
              <a:rPr lang="en" smtClean="0"/>
              <a:pPr/>
              <a:t>14</a:t>
            </a:fld>
            <a:endParaRPr lang="en"/>
          </a:p>
        </p:txBody>
      </p:sp>
      <p:sp>
        <p:nvSpPr>
          <p:cNvPr id="8" name="TextBox 7">
            <a:extLst>
              <a:ext uri="{FF2B5EF4-FFF2-40B4-BE49-F238E27FC236}">
                <a16:creationId xmlns:a16="http://schemas.microsoft.com/office/drawing/2014/main" id="{3493A037-BEEE-46DA-989A-D8B4F19E13EC}"/>
              </a:ext>
            </a:extLst>
          </p:cNvPr>
          <p:cNvSpPr txBox="1"/>
          <p:nvPr/>
        </p:nvSpPr>
        <p:spPr>
          <a:xfrm>
            <a:off x="581891" y="3006436"/>
            <a:ext cx="7356764" cy="14534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CA" dirty="0"/>
          </a:p>
        </p:txBody>
      </p:sp>
    </p:spTree>
    <p:extLst>
      <p:ext uri="{BB962C8B-B14F-4D97-AF65-F5344CB8AC3E}">
        <p14:creationId xmlns:p14="http://schemas.microsoft.com/office/powerpoint/2010/main" val="560775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8675" y="4280425"/>
            <a:ext cx="1006049" cy="983601"/>
          </a:xfrm>
          <a:prstGeom prst="rect">
            <a:avLst/>
          </a:prstGeom>
          <a:noFill/>
          <a:ln>
            <a:noFill/>
          </a:ln>
        </p:spPr>
      </p:pic>
      <p:pic>
        <p:nvPicPr>
          <p:cNvPr id="55" name="Google Shape;55;p13">
            <a:hlinkClick r:id="rId4"/>
          </p:cNvPr>
          <p:cNvPicPr preferRelativeResize="0"/>
          <p:nvPr/>
        </p:nvPicPr>
        <p:blipFill>
          <a:blip r:embed="rId5">
            <a:alphaModFix/>
          </a:blip>
          <a:stretch>
            <a:fillRect/>
          </a:stretch>
        </p:blipFill>
        <p:spPr>
          <a:xfrm>
            <a:off x="692475" y="4879198"/>
            <a:ext cx="1243750" cy="237475"/>
          </a:xfrm>
          <a:prstGeom prst="rect">
            <a:avLst/>
          </a:prstGeom>
          <a:noFill/>
          <a:ln>
            <a:noFill/>
          </a:ln>
        </p:spPr>
      </p:pic>
      <p:sp>
        <p:nvSpPr>
          <p:cNvPr id="56" name="Google Shape;56;p13"/>
          <p:cNvSpPr txBox="1"/>
          <p:nvPr/>
        </p:nvSpPr>
        <p:spPr>
          <a:xfrm>
            <a:off x="136250" y="191950"/>
            <a:ext cx="8852700" cy="28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73763"/>
                </a:solidFill>
                <a:latin typeface="Open Sans"/>
                <a:ea typeface="Open Sans"/>
                <a:cs typeface="Open Sans"/>
                <a:sym typeface="Open Sans"/>
              </a:rPr>
              <a:t>Ruby uses a </a:t>
            </a:r>
            <a:r>
              <a:rPr lang="en" sz="2400" b="1">
                <a:solidFill>
                  <a:srgbClr val="073763"/>
                </a:solidFill>
                <a:latin typeface="Open Sans"/>
                <a:ea typeface="Open Sans"/>
                <a:cs typeface="Open Sans"/>
                <a:sym typeface="Open Sans"/>
              </a:rPr>
              <a:t>loop </a:t>
            </a:r>
            <a:r>
              <a:rPr lang="en" sz="2400">
                <a:solidFill>
                  <a:srgbClr val="073763"/>
                </a:solidFill>
                <a:latin typeface="Open Sans"/>
                <a:ea typeface="Open Sans"/>
                <a:cs typeface="Open Sans"/>
                <a:sym typeface="Open Sans"/>
              </a:rPr>
              <a:t>to create a ladder:</a:t>
            </a:r>
            <a:endParaRPr sz="2400">
              <a:solidFill>
                <a:srgbClr val="073763"/>
              </a:solidFill>
              <a:latin typeface="Open Sans"/>
              <a:ea typeface="Open Sans"/>
              <a:cs typeface="Open Sans"/>
              <a:sym typeface="Open Sans"/>
            </a:endParaRPr>
          </a:p>
          <a:p>
            <a:pPr marL="0" lvl="0" indent="0" algn="l" rtl="0">
              <a:spcBef>
                <a:spcPts val="0"/>
              </a:spcBef>
              <a:spcAft>
                <a:spcPts val="0"/>
              </a:spcAft>
              <a:buNone/>
            </a:pPr>
            <a:endParaRPr sz="2400">
              <a:solidFill>
                <a:srgbClr val="073763"/>
              </a:solidFill>
              <a:latin typeface="Open Sans"/>
              <a:ea typeface="Open Sans"/>
              <a:cs typeface="Open Sans"/>
              <a:sym typeface="Open Sans"/>
            </a:endParaRPr>
          </a:p>
          <a:p>
            <a:pPr marL="0" lvl="0" indent="0" algn="l" rtl="0">
              <a:spcBef>
                <a:spcPts val="0"/>
              </a:spcBef>
              <a:spcAft>
                <a:spcPts val="0"/>
              </a:spcAft>
              <a:buNone/>
            </a:pPr>
            <a:r>
              <a:rPr lang="en" sz="2400">
                <a:solidFill>
                  <a:srgbClr val="073763"/>
                </a:solidFill>
                <a:latin typeface="Open Sans"/>
                <a:ea typeface="Open Sans"/>
                <a:cs typeface="Open Sans"/>
                <a:sym typeface="Open Sans"/>
              </a:rPr>
              <a:t>A loop repeats a </a:t>
            </a:r>
            <a:r>
              <a:rPr lang="en" sz="2400" b="1">
                <a:solidFill>
                  <a:srgbClr val="073763"/>
                </a:solidFill>
                <a:latin typeface="Open Sans"/>
                <a:ea typeface="Open Sans"/>
                <a:cs typeface="Open Sans"/>
                <a:sym typeface="Open Sans"/>
              </a:rPr>
              <a:t>sequence</a:t>
            </a:r>
            <a:r>
              <a:rPr lang="en" sz="2400">
                <a:solidFill>
                  <a:srgbClr val="073763"/>
                </a:solidFill>
                <a:latin typeface="Open Sans"/>
                <a:ea typeface="Open Sans"/>
                <a:cs typeface="Open Sans"/>
                <a:sym typeface="Open Sans"/>
              </a:rPr>
              <a:t> of steps.</a:t>
            </a:r>
            <a:endParaRPr sz="2400">
              <a:solidFill>
                <a:srgbClr val="073763"/>
              </a:solidFill>
              <a:latin typeface="Open Sans"/>
              <a:ea typeface="Open Sans"/>
              <a:cs typeface="Open Sans"/>
              <a:sym typeface="Open Sans"/>
            </a:endParaRPr>
          </a:p>
        </p:txBody>
      </p:sp>
      <p:pic>
        <p:nvPicPr>
          <p:cNvPr id="57" name="Google Shape;57;p13"/>
          <p:cNvPicPr preferRelativeResize="0"/>
          <p:nvPr/>
        </p:nvPicPr>
        <p:blipFill>
          <a:blip r:embed="rId6">
            <a:alphaModFix/>
          </a:blip>
          <a:stretch>
            <a:fillRect/>
          </a:stretch>
        </p:blipFill>
        <p:spPr>
          <a:xfrm>
            <a:off x="5667775" y="1600325"/>
            <a:ext cx="3476225" cy="3306250"/>
          </a:xfrm>
          <a:prstGeom prst="rect">
            <a:avLst/>
          </a:prstGeom>
          <a:noFill/>
          <a:ln>
            <a:noFill/>
          </a:ln>
        </p:spPr>
      </p:pic>
      <p:grpSp>
        <p:nvGrpSpPr>
          <p:cNvPr id="58" name="Google Shape;58;p13"/>
          <p:cNvGrpSpPr/>
          <p:nvPr/>
        </p:nvGrpSpPr>
        <p:grpSpPr>
          <a:xfrm>
            <a:off x="381525" y="1466325"/>
            <a:ext cx="5377075" cy="3336601"/>
            <a:chOff x="457725" y="1466325"/>
            <a:chExt cx="5377075" cy="3336601"/>
          </a:xfrm>
        </p:grpSpPr>
        <p:pic>
          <p:nvPicPr>
            <p:cNvPr id="59" name="Google Shape;59;p13"/>
            <p:cNvPicPr preferRelativeResize="0"/>
            <p:nvPr/>
          </p:nvPicPr>
          <p:blipFill>
            <a:blip r:embed="rId7">
              <a:alphaModFix/>
            </a:blip>
            <a:stretch>
              <a:fillRect/>
            </a:stretch>
          </p:blipFill>
          <p:spPr>
            <a:xfrm>
              <a:off x="775000" y="1605750"/>
              <a:ext cx="5059800" cy="3197176"/>
            </a:xfrm>
            <a:prstGeom prst="rect">
              <a:avLst/>
            </a:prstGeom>
            <a:noFill/>
            <a:ln>
              <a:noFill/>
            </a:ln>
          </p:spPr>
        </p:pic>
        <p:sp>
          <p:nvSpPr>
            <p:cNvPr id="60" name="Google Shape;60;p13"/>
            <p:cNvSpPr/>
            <p:nvPr/>
          </p:nvSpPr>
          <p:spPr>
            <a:xfrm>
              <a:off x="457725" y="1466325"/>
              <a:ext cx="1854600" cy="9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13"/>
          <p:cNvSpPr/>
          <p:nvPr/>
        </p:nvSpPr>
        <p:spPr>
          <a:xfrm>
            <a:off x="8284250" y="1367400"/>
            <a:ext cx="859800" cy="91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158675" y="4280425"/>
            <a:ext cx="1006049" cy="983601"/>
          </a:xfrm>
          <a:prstGeom prst="rect">
            <a:avLst/>
          </a:prstGeom>
          <a:noFill/>
          <a:ln>
            <a:noFill/>
          </a:ln>
        </p:spPr>
      </p:pic>
      <p:pic>
        <p:nvPicPr>
          <p:cNvPr id="67" name="Google Shape;67;p14">
            <a:hlinkClick r:id="rId4"/>
          </p:cNvPr>
          <p:cNvPicPr preferRelativeResize="0"/>
          <p:nvPr/>
        </p:nvPicPr>
        <p:blipFill>
          <a:blip r:embed="rId5">
            <a:alphaModFix/>
          </a:blip>
          <a:stretch>
            <a:fillRect/>
          </a:stretch>
        </p:blipFill>
        <p:spPr>
          <a:xfrm>
            <a:off x="692475" y="4879198"/>
            <a:ext cx="1243750" cy="237475"/>
          </a:xfrm>
          <a:prstGeom prst="rect">
            <a:avLst/>
          </a:prstGeom>
          <a:noFill/>
          <a:ln>
            <a:noFill/>
          </a:ln>
        </p:spPr>
      </p:pic>
      <p:pic>
        <p:nvPicPr>
          <p:cNvPr id="68" name="Google Shape;68;p14"/>
          <p:cNvPicPr preferRelativeResize="0"/>
          <p:nvPr/>
        </p:nvPicPr>
        <p:blipFill rotWithShape="1">
          <a:blip r:embed="rId6">
            <a:alphaModFix/>
          </a:blip>
          <a:srcRect b="9747"/>
          <a:stretch/>
        </p:blipFill>
        <p:spPr>
          <a:xfrm>
            <a:off x="4007963" y="4203638"/>
            <a:ext cx="1128074" cy="572705"/>
          </a:xfrm>
          <a:prstGeom prst="rect">
            <a:avLst/>
          </a:prstGeom>
          <a:noFill/>
          <a:ln>
            <a:noFill/>
          </a:ln>
        </p:spPr>
      </p:pic>
      <p:pic>
        <p:nvPicPr>
          <p:cNvPr id="69" name="Google Shape;69;p14"/>
          <p:cNvPicPr preferRelativeResize="0"/>
          <p:nvPr/>
        </p:nvPicPr>
        <p:blipFill>
          <a:blip r:embed="rId7">
            <a:alphaModFix/>
          </a:blip>
          <a:stretch>
            <a:fillRect/>
          </a:stretch>
        </p:blipFill>
        <p:spPr>
          <a:xfrm>
            <a:off x="4007963" y="367163"/>
            <a:ext cx="1128074" cy="572700"/>
          </a:xfrm>
          <a:prstGeom prst="rect">
            <a:avLst/>
          </a:prstGeom>
          <a:noFill/>
          <a:ln>
            <a:noFill/>
          </a:ln>
        </p:spPr>
      </p:pic>
      <p:pic>
        <p:nvPicPr>
          <p:cNvPr id="70" name="Google Shape;70;p14"/>
          <p:cNvPicPr preferRelativeResize="0"/>
          <p:nvPr/>
        </p:nvPicPr>
        <p:blipFill>
          <a:blip r:embed="rId8">
            <a:alphaModFix/>
          </a:blip>
          <a:stretch>
            <a:fillRect/>
          </a:stretch>
        </p:blipFill>
        <p:spPr>
          <a:xfrm>
            <a:off x="4007962" y="1654813"/>
            <a:ext cx="1128074" cy="572705"/>
          </a:xfrm>
          <a:prstGeom prst="rect">
            <a:avLst/>
          </a:prstGeom>
          <a:noFill/>
          <a:ln>
            <a:noFill/>
          </a:ln>
        </p:spPr>
      </p:pic>
      <p:pic>
        <p:nvPicPr>
          <p:cNvPr id="71" name="Google Shape;71;p14"/>
          <p:cNvPicPr preferRelativeResize="0"/>
          <p:nvPr/>
        </p:nvPicPr>
        <p:blipFill>
          <a:blip r:embed="rId7">
            <a:alphaModFix/>
          </a:blip>
          <a:stretch>
            <a:fillRect/>
          </a:stretch>
        </p:blipFill>
        <p:spPr>
          <a:xfrm>
            <a:off x="4007963" y="1010988"/>
            <a:ext cx="1128074" cy="572705"/>
          </a:xfrm>
          <a:prstGeom prst="rect">
            <a:avLst/>
          </a:prstGeom>
          <a:noFill/>
          <a:ln>
            <a:noFill/>
          </a:ln>
        </p:spPr>
      </p:pic>
      <p:pic>
        <p:nvPicPr>
          <p:cNvPr id="72" name="Google Shape;72;p14"/>
          <p:cNvPicPr preferRelativeResize="0"/>
          <p:nvPr/>
        </p:nvPicPr>
        <p:blipFill>
          <a:blip r:embed="rId8">
            <a:alphaModFix/>
          </a:blip>
          <a:stretch>
            <a:fillRect/>
          </a:stretch>
        </p:blipFill>
        <p:spPr>
          <a:xfrm>
            <a:off x="4007962" y="2272163"/>
            <a:ext cx="1128074" cy="572705"/>
          </a:xfrm>
          <a:prstGeom prst="rect">
            <a:avLst/>
          </a:prstGeom>
          <a:noFill/>
          <a:ln>
            <a:noFill/>
          </a:ln>
        </p:spPr>
      </p:pic>
      <p:pic>
        <p:nvPicPr>
          <p:cNvPr id="73" name="Google Shape;73;p14"/>
          <p:cNvPicPr preferRelativeResize="0"/>
          <p:nvPr/>
        </p:nvPicPr>
        <p:blipFill>
          <a:blip r:embed="rId7">
            <a:alphaModFix/>
          </a:blip>
          <a:stretch>
            <a:fillRect/>
          </a:stretch>
        </p:blipFill>
        <p:spPr>
          <a:xfrm>
            <a:off x="4007963" y="2915988"/>
            <a:ext cx="1128074" cy="572705"/>
          </a:xfrm>
          <a:prstGeom prst="rect">
            <a:avLst/>
          </a:prstGeom>
          <a:noFill/>
          <a:ln>
            <a:noFill/>
          </a:ln>
        </p:spPr>
      </p:pic>
      <p:pic>
        <p:nvPicPr>
          <p:cNvPr id="74" name="Google Shape;74;p14"/>
          <p:cNvPicPr preferRelativeResize="0"/>
          <p:nvPr/>
        </p:nvPicPr>
        <p:blipFill>
          <a:blip r:embed="rId7">
            <a:alphaModFix/>
          </a:blip>
          <a:stretch>
            <a:fillRect/>
          </a:stretch>
        </p:blipFill>
        <p:spPr>
          <a:xfrm>
            <a:off x="4007963" y="3559813"/>
            <a:ext cx="1128074" cy="572705"/>
          </a:xfrm>
          <a:prstGeom prst="rect">
            <a:avLst/>
          </a:prstGeom>
          <a:noFill/>
          <a:ln>
            <a:noFill/>
          </a:ln>
        </p:spPr>
      </p:pic>
      <p:grpSp>
        <p:nvGrpSpPr>
          <p:cNvPr id="75" name="Google Shape;75;p14"/>
          <p:cNvGrpSpPr/>
          <p:nvPr/>
        </p:nvGrpSpPr>
        <p:grpSpPr>
          <a:xfrm>
            <a:off x="3611150" y="16725"/>
            <a:ext cx="1752900" cy="5083575"/>
            <a:chOff x="3611150" y="16725"/>
            <a:chExt cx="1752900" cy="5083575"/>
          </a:xfrm>
        </p:grpSpPr>
        <p:sp>
          <p:nvSpPr>
            <p:cNvPr id="76" name="Google Shape;76;p14"/>
            <p:cNvSpPr/>
            <p:nvPr/>
          </p:nvSpPr>
          <p:spPr>
            <a:xfrm>
              <a:off x="3611150" y="111200"/>
              <a:ext cx="325500" cy="49125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3611150" y="16725"/>
              <a:ext cx="1752900" cy="2793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3611150" y="4821000"/>
              <a:ext cx="1752900" cy="2793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4"/>
          <p:cNvSpPr txBox="1"/>
          <p:nvPr/>
        </p:nvSpPr>
        <p:spPr>
          <a:xfrm>
            <a:off x="692475" y="939850"/>
            <a:ext cx="2204400" cy="6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73763"/>
                </a:solidFill>
                <a:latin typeface="Open Sans"/>
                <a:ea typeface="Open Sans"/>
                <a:cs typeface="Open Sans"/>
                <a:sym typeface="Open Sans"/>
              </a:rPr>
              <a:t>Ruby’s dance:</a:t>
            </a:r>
            <a:endParaRPr sz="2400">
              <a:solidFill>
                <a:srgbClr val="073763"/>
              </a:solidFill>
              <a:latin typeface="Open Sans"/>
              <a:ea typeface="Open Sans"/>
              <a:cs typeface="Open Sans"/>
              <a:sym typeface="Open Sans"/>
            </a:endParaRPr>
          </a:p>
        </p:txBody>
      </p:sp>
      <p:pic>
        <p:nvPicPr>
          <p:cNvPr id="80" name="Google Shape;80;p14"/>
          <p:cNvPicPr preferRelativeResize="0"/>
          <p:nvPr/>
        </p:nvPicPr>
        <p:blipFill>
          <a:blip r:embed="rId9">
            <a:alphaModFix/>
          </a:blip>
          <a:stretch>
            <a:fillRect/>
          </a:stretch>
        </p:blipFill>
        <p:spPr>
          <a:xfrm>
            <a:off x="948793" y="1570450"/>
            <a:ext cx="1850257" cy="1976125"/>
          </a:xfrm>
          <a:prstGeom prst="rect">
            <a:avLst/>
          </a:prstGeom>
          <a:noFill/>
          <a:ln>
            <a:noFill/>
          </a:ln>
        </p:spPr>
      </p:pic>
      <p:sp>
        <p:nvSpPr>
          <p:cNvPr id="81" name="Google Shape;81;p14"/>
          <p:cNvSpPr txBox="1"/>
          <p:nvPr/>
        </p:nvSpPr>
        <p:spPr>
          <a:xfrm>
            <a:off x="5805025" y="1501125"/>
            <a:ext cx="2939100" cy="15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073763"/>
                </a:solidFill>
                <a:latin typeface="Open Sans"/>
                <a:ea typeface="Open Sans"/>
                <a:cs typeface="Open Sans"/>
                <a:sym typeface="Open Sans"/>
              </a:rPr>
              <a:t>Use a loop to repeat this dance </a:t>
            </a:r>
            <a:r>
              <a:rPr lang="en" sz="3600">
                <a:solidFill>
                  <a:srgbClr val="073763"/>
                </a:solidFill>
                <a:latin typeface="Open Sans"/>
                <a:ea typeface="Open Sans"/>
                <a:cs typeface="Open Sans"/>
                <a:sym typeface="Open Sans"/>
              </a:rPr>
              <a:t>3 times</a:t>
            </a:r>
            <a:r>
              <a:rPr lang="en" sz="2400">
                <a:solidFill>
                  <a:srgbClr val="073763"/>
                </a:solidFill>
                <a:latin typeface="Open Sans"/>
                <a:ea typeface="Open Sans"/>
                <a:cs typeface="Open Sans"/>
                <a:sym typeface="Open Sans"/>
              </a:rPr>
              <a:t>.</a:t>
            </a:r>
            <a:endParaRPr sz="2400">
              <a:solidFill>
                <a:srgbClr val="073763"/>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34" name="Google Shape;134;p17"/>
          <p:cNvPicPr preferRelativeResize="0"/>
          <p:nvPr/>
        </p:nvPicPr>
        <p:blipFill>
          <a:blip r:embed="rId3">
            <a:alphaModFix/>
          </a:blip>
          <a:stretch>
            <a:fillRect/>
          </a:stretch>
        </p:blipFill>
        <p:spPr>
          <a:xfrm>
            <a:off x="3674788" y="152400"/>
            <a:ext cx="1794417" cy="4838701"/>
          </a:xfrm>
          <a:prstGeom prst="rect">
            <a:avLst/>
          </a:prstGeom>
          <a:noFill/>
          <a:ln>
            <a:noFill/>
          </a:ln>
        </p:spPr>
      </p:pic>
      <p:pic>
        <p:nvPicPr>
          <p:cNvPr id="125" name="Google Shape;125;p17"/>
          <p:cNvPicPr preferRelativeResize="0"/>
          <p:nvPr/>
        </p:nvPicPr>
        <p:blipFill>
          <a:blip r:embed="rId4">
            <a:alphaModFix/>
          </a:blip>
          <a:stretch>
            <a:fillRect/>
          </a:stretch>
        </p:blipFill>
        <p:spPr>
          <a:xfrm>
            <a:off x="-158675" y="4280425"/>
            <a:ext cx="1006049" cy="983601"/>
          </a:xfrm>
          <a:prstGeom prst="rect">
            <a:avLst/>
          </a:prstGeom>
          <a:noFill/>
          <a:ln>
            <a:noFill/>
          </a:ln>
        </p:spPr>
      </p:pic>
      <p:pic>
        <p:nvPicPr>
          <p:cNvPr id="126" name="Google Shape;126;p17">
            <a:hlinkClick r:id="rId5"/>
          </p:cNvPr>
          <p:cNvPicPr preferRelativeResize="0"/>
          <p:nvPr/>
        </p:nvPicPr>
        <p:blipFill>
          <a:blip r:embed="rId6">
            <a:alphaModFix/>
          </a:blip>
          <a:stretch>
            <a:fillRect/>
          </a:stretch>
        </p:blipFill>
        <p:spPr>
          <a:xfrm>
            <a:off x="692475" y="4879198"/>
            <a:ext cx="1243750" cy="237475"/>
          </a:xfrm>
          <a:prstGeom prst="rect">
            <a:avLst/>
          </a:prstGeom>
          <a:noFill/>
          <a:ln>
            <a:noFill/>
          </a:ln>
        </p:spPr>
      </p:pic>
      <p:sp>
        <p:nvSpPr>
          <p:cNvPr id="127" name="Google Shape;127;p17"/>
          <p:cNvSpPr txBox="1"/>
          <p:nvPr/>
        </p:nvSpPr>
        <p:spPr>
          <a:xfrm>
            <a:off x="86200" y="1113975"/>
            <a:ext cx="3453600" cy="6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rgbClr val="073763"/>
                </a:solidFill>
                <a:latin typeface="Open Sans"/>
                <a:ea typeface="Open Sans"/>
                <a:cs typeface="Open Sans"/>
                <a:sym typeface="Open Sans"/>
              </a:rPr>
              <a:t>YOUR dance:</a:t>
            </a:r>
          </a:p>
          <a:p>
            <a:pPr marL="0" lvl="0" indent="0" algn="ctr" rtl="0">
              <a:spcBef>
                <a:spcPts val="0"/>
              </a:spcBef>
              <a:spcAft>
                <a:spcPts val="0"/>
              </a:spcAft>
              <a:buNone/>
            </a:pPr>
            <a:r>
              <a:rPr lang="en" sz="2400" dirty="0">
                <a:solidFill>
                  <a:srgbClr val="073763"/>
                </a:solidFill>
                <a:latin typeface="Open Sans"/>
                <a:ea typeface="Open Sans"/>
                <a:cs typeface="Open Sans"/>
                <a:sym typeface="Open Sans"/>
              </a:rPr>
              <a:t>Choose and drag dance moves into the grey boxes.</a:t>
            </a:r>
            <a:endParaRPr sz="2400" dirty="0">
              <a:solidFill>
                <a:srgbClr val="073763"/>
              </a:solidFill>
              <a:latin typeface="Open Sans"/>
              <a:ea typeface="Open Sans"/>
              <a:cs typeface="Open Sans"/>
              <a:sym typeface="Open Sans"/>
            </a:endParaRPr>
          </a:p>
        </p:txBody>
      </p:sp>
      <p:sp>
        <p:nvSpPr>
          <p:cNvPr id="128" name="Google Shape;128;p17"/>
          <p:cNvSpPr txBox="1"/>
          <p:nvPr/>
        </p:nvSpPr>
        <p:spPr>
          <a:xfrm>
            <a:off x="79400" y="2576134"/>
            <a:ext cx="3453600" cy="104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073763"/>
                </a:solidFill>
                <a:latin typeface="Open Sans"/>
                <a:ea typeface="Open Sans"/>
                <a:cs typeface="Open Sans"/>
                <a:sym typeface="Open Sans"/>
              </a:rPr>
              <a:t>How many times should it repeat? Insert a number at the top.</a:t>
            </a:r>
            <a:endParaRPr sz="2400" dirty="0">
              <a:solidFill>
                <a:srgbClr val="073763"/>
              </a:solidFill>
              <a:latin typeface="Open Sans"/>
              <a:ea typeface="Open Sans"/>
              <a:cs typeface="Open Sans"/>
              <a:sym typeface="Open Sans"/>
            </a:endParaRPr>
          </a:p>
        </p:txBody>
      </p:sp>
      <p:pic>
        <p:nvPicPr>
          <p:cNvPr id="129" name="Google Shape;129;p17"/>
          <p:cNvPicPr preferRelativeResize="0"/>
          <p:nvPr/>
        </p:nvPicPr>
        <p:blipFill>
          <a:blip r:embed="rId7">
            <a:alphaModFix/>
          </a:blip>
          <a:stretch>
            <a:fillRect/>
          </a:stretch>
        </p:blipFill>
        <p:spPr>
          <a:xfrm>
            <a:off x="5758848" y="1065275"/>
            <a:ext cx="1411738" cy="716724"/>
          </a:xfrm>
          <a:prstGeom prst="rect">
            <a:avLst/>
          </a:prstGeom>
          <a:noFill/>
          <a:ln>
            <a:noFill/>
          </a:ln>
        </p:spPr>
      </p:pic>
      <p:pic>
        <p:nvPicPr>
          <p:cNvPr id="130" name="Google Shape;130;p17"/>
          <p:cNvPicPr preferRelativeResize="0"/>
          <p:nvPr/>
        </p:nvPicPr>
        <p:blipFill rotWithShape="1">
          <a:blip r:embed="rId8">
            <a:alphaModFix/>
          </a:blip>
          <a:srcRect b="9747"/>
          <a:stretch/>
        </p:blipFill>
        <p:spPr>
          <a:xfrm>
            <a:off x="5752773" y="3099347"/>
            <a:ext cx="1400201" cy="710868"/>
          </a:xfrm>
          <a:prstGeom prst="rect">
            <a:avLst/>
          </a:prstGeom>
          <a:noFill/>
          <a:ln>
            <a:noFill/>
          </a:ln>
        </p:spPr>
      </p:pic>
      <p:pic>
        <p:nvPicPr>
          <p:cNvPr id="131" name="Google Shape;131;p17"/>
          <p:cNvPicPr preferRelativeResize="0"/>
          <p:nvPr/>
        </p:nvPicPr>
        <p:blipFill rotWithShape="1">
          <a:blip r:embed="rId9">
            <a:alphaModFix/>
          </a:blip>
          <a:srcRect b="10482"/>
          <a:stretch/>
        </p:blipFill>
        <p:spPr>
          <a:xfrm>
            <a:off x="7460229" y="1065275"/>
            <a:ext cx="1411750" cy="710851"/>
          </a:xfrm>
          <a:prstGeom prst="rect">
            <a:avLst/>
          </a:prstGeom>
          <a:noFill/>
          <a:ln>
            <a:noFill/>
          </a:ln>
        </p:spPr>
      </p:pic>
      <p:pic>
        <p:nvPicPr>
          <p:cNvPr id="132" name="Google Shape;132;p17"/>
          <p:cNvPicPr preferRelativeResize="0"/>
          <p:nvPr/>
        </p:nvPicPr>
        <p:blipFill>
          <a:blip r:embed="rId10">
            <a:alphaModFix/>
          </a:blip>
          <a:stretch>
            <a:fillRect/>
          </a:stretch>
        </p:blipFill>
        <p:spPr>
          <a:xfrm>
            <a:off x="5752778" y="2078060"/>
            <a:ext cx="1400196" cy="710851"/>
          </a:xfrm>
          <a:prstGeom prst="rect">
            <a:avLst/>
          </a:prstGeom>
          <a:noFill/>
          <a:ln>
            <a:noFill/>
          </a:ln>
        </p:spPr>
      </p:pic>
      <p:pic>
        <p:nvPicPr>
          <p:cNvPr id="133" name="Google Shape;133;p17"/>
          <p:cNvPicPr preferRelativeResize="0"/>
          <p:nvPr/>
        </p:nvPicPr>
        <p:blipFill rotWithShape="1">
          <a:blip r:embed="rId11">
            <a:alphaModFix/>
          </a:blip>
          <a:srcRect t="2249" b="6667"/>
          <a:stretch/>
        </p:blipFill>
        <p:spPr>
          <a:xfrm>
            <a:off x="7436550" y="2071526"/>
            <a:ext cx="1400201" cy="717385"/>
          </a:xfrm>
          <a:prstGeom prst="rect">
            <a:avLst/>
          </a:prstGeom>
          <a:noFill/>
          <a:ln>
            <a:noFill/>
          </a:ln>
        </p:spPr>
      </p:pic>
      <p:pic>
        <p:nvPicPr>
          <p:cNvPr id="135" name="Google Shape;135;p17"/>
          <p:cNvPicPr preferRelativeResize="0"/>
          <p:nvPr/>
        </p:nvPicPr>
        <p:blipFill rotWithShape="1">
          <a:blip r:embed="rId12">
            <a:alphaModFix/>
          </a:blip>
          <a:srcRect b="8917"/>
          <a:stretch/>
        </p:blipFill>
        <p:spPr>
          <a:xfrm>
            <a:off x="7436550" y="3099347"/>
            <a:ext cx="1400201" cy="717375"/>
          </a:xfrm>
          <a:prstGeom prst="rect">
            <a:avLst/>
          </a:prstGeom>
          <a:noFill/>
          <a:ln>
            <a:noFill/>
          </a:ln>
        </p:spPr>
      </p:pic>
      <p:pic>
        <p:nvPicPr>
          <p:cNvPr id="13" name="Google Shape;129;p17">
            <a:extLst>
              <a:ext uri="{FF2B5EF4-FFF2-40B4-BE49-F238E27FC236}">
                <a16:creationId xmlns:a16="http://schemas.microsoft.com/office/drawing/2014/main" id="{9C0C5586-5D42-423F-B2EA-D466B790A565}"/>
              </a:ext>
            </a:extLst>
          </p:cNvPr>
          <p:cNvPicPr preferRelativeResize="0"/>
          <p:nvPr/>
        </p:nvPicPr>
        <p:blipFill>
          <a:blip r:embed="rId7">
            <a:alphaModFix/>
          </a:blip>
          <a:stretch>
            <a:fillRect/>
          </a:stretch>
        </p:blipFill>
        <p:spPr>
          <a:xfrm>
            <a:off x="5758848" y="1065275"/>
            <a:ext cx="1411738" cy="716724"/>
          </a:xfrm>
          <a:prstGeom prst="rect">
            <a:avLst/>
          </a:prstGeom>
          <a:noFill/>
          <a:ln>
            <a:noFill/>
          </a:ln>
        </p:spPr>
      </p:pic>
      <p:pic>
        <p:nvPicPr>
          <p:cNvPr id="14" name="Google Shape;129;p17">
            <a:extLst>
              <a:ext uri="{FF2B5EF4-FFF2-40B4-BE49-F238E27FC236}">
                <a16:creationId xmlns:a16="http://schemas.microsoft.com/office/drawing/2014/main" id="{A0E59931-2938-4227-869F-FCB2C288B443}"/>
              </a:ext>
            </a:extLst>
          </p:cNvPr>
          <p:cNvPicPr preferRelativeResize="0"/>
          <p:nvPr/>
        </p:nvPicPr>
        <p:blipFill>
          <a:blip r:embed="rId7">
            <a:alphaModFix/>
          </a:blip>
          <a:stretch>
            <a:fillRect/>
          </a:stretch>
        </p:blipFill>
        <p:spPr>
          <a:xfrm>
            <a:off x="5758848" y="1065275"/>
            <a:ext cx="1411738" cy="716724"/>
          </a:xfrm>
          <a:prstGeom prst="rect">
            <a:avLst/>
          </a:prstGeom>
          <a:noFill/>
          <a:ln>
            <a:noFill/>
          </a:ln>
        </p:spPr>
      </p:pic>
      <p:pic>
        <p:nvPicPr>
          <p:cNvPr id="15" name="Google Shape;129;p17">
            <a:extLst>
              <a:ext uri="{FF2B5EF4-FFF2-40B4-BE49-F238E27FC236}">
                <a16:creationId xmlns:a16="http://schemas.microsoft.com/office/drawing/2014/main" id="{6B60E2FA-3044-446D-8E17-2B585B6B810A}"/>
              </a:ext>
            </a:extLst>
          </p:cNvPr>
          <p:cNvPicPr preferRelativeResize="0"/>
          <p:nvPr/>
        </p:nvPicPr>
        <p:blipFill>
          <a:blip r:embed="rId7">
            <a:alphaModFix/>
          </a:blip>
          <a:stretch>
            <a:fillRect/>
          </a:stretch>
        </p:blipFill>
        <p:spPr>
          <a:xfrm>
            <a:off x="5758848" y="1065275"/>
            <a:ext cx="1411738" cy="716724"/>
          </a:xfrm>
          <a:prstGeom prst="rect">
            <a:avLst/>
          </a:prstGeom>
          <a:noFill/>
          <a:ln>
            <a:noFill/>
          </a:ln>
        </p:spPr>
      </p:pic>
      <p:pic>
        <p:nvPicPr>
          <p:cNvPr id="16" name="Google Shape;129;p17">
            <a:extLst>
              <a:ext uri="{FF2B5EF4-FFF2-40B4-BE49-F238E27FC236}">
                <a16:creationId xmlns:a16="http://schemas.microsoft.com/office/drawing/2014/main" id="{3747BCCC-781A-41DD-9C8E-53005EF7BF3E}"/>
              </a:ext>
            </a:extLst>
          </p:cNvPr>
          <p:cNvPicPr preferRelativeResize="0"/>
          <p:nvPr/>
        </p:nvPicPr>
        <p:blipFill>
          <a:blip r:embed="rId7">
            <a:alphaModFix/>
          </a:blip>
          <a:stretch>
            <a:fillRect/>
          </a:stretch>
        </p:blipFill>
        <p:spPr>
          <a:xfrm>
            <a:off x="5758848" y="1065275"/>
            <a:ext cx="1411738" cy="716724"/>
          </a:xfrm>
          <a:prstGeom prst="rect">
            <a:avLst/>
          </a:prstGeom>
          <a:noFill/>
          <a:ln>
            <a:noFill/>
          </a:ln>
        </p:spPr>
      </p:pic>
      <p:pic>
        <p:nvPicPr>
          <p:cNvPr id="17" name="Google Shape;131;p17">
            <a:extLst>
              <a:ext uri="{FF2B5EF4-FFF2-40B4-BE49-F238E27FC236}">
                <a16:creationId xmlns:a16="http://schemas.microsoft.com/office/drawing/2014/main" id="{451F552A-D5D0-4881-8D0D-B3E1DC1453E2}"/>
              </a:ext>
            </a:extLst>
          </p:cNvPr>
          <p:cNvPicPr preferRelativeResize="0"/>
          <p:nvPr/>
        </p:nvPicPr>
        <p:blipFill rotWithShape="1">
          <a:blip r:embed="rId9">
            <a:alphaModFix/>
          </a:blip>
          <a:srcRect b="10482"/>
          <a:stretch/>
        </p:blipFill>
        <p:spPr>
          <a:xfrm>
            <a:off x="7460229" y="1065275"/>
            <a:ext cx="1411750" cy="710851"/>
          </a:xfrm>
          <a:prstGeom prst="rect">
            <a:avLst/>
          </a:prstGeom>
          <a:noFill/>
          <a:ln>
            <a:noFill/>
          </a:ln>
        </p:spPr>
      </p:pic>
      <p:pic>
        <p:nvPicPr>
          <p:cNvPr id="18" name="Google Shape;131;p17">
            <a:extLst>
              <a:ext uri="{FF2B5EF4-FFF2-40B4-BE49-F238E27FC236}">
                <a16:creationId xmlns:a16="http://schemas.microsoft.com/office/drawing/2014/main" id="{05680719-C993-47E7-AED7-28BB8A817088}"/>
              </a:ext>
            </a:extLst>
          </p:cNvPr>
          <p:cNvPicPr preferRelativeResize="0"/>
          <p:nvPr/>
        </p:nvPicPr>
        <p:blipFill rotWithShape="1">
          <a:blip r:embed="rId9">
            <a:alphaModFix/>
          </a:blip>
          <a:srcRect b="10482"/>
          <a:stretch/>
        </p:blipFill>
        <p:spPr>
          <a:xfrm>
            <a:off x="7460229" y="1065275"/>
            <a:ext cx="1411750" cy="710851"/>
          </a:xfrm>
          <a:prstGeom prst="rect">
            <a:avLst/>
          </a:prstGeom>
          <a:noFill/>
          <a:ln>
            <a:noFill/>
          </a:ln>
        </p:spPr>
      </p:pic>
      <p:pic>
        <p:nvPicPr>
          <p:cNvPr id="19" name="Google Shape;131;p17">
            <a:extLst>
              <a:ext uri="{FF2B5EF4-FFF2-40B4-BE49-F238E27FC236}">
                <a16:creationId xmlns:a16="http://schemas.microsoft.com/office/drawing/2014/main" id="{65A54FF0-2CDC-4AD2-B3D7-765FC9F00FCD}"/>
              </a:ext>
            </a:extLst>
          </p:cNvPr>
          <p:cNvPicPr preferRelativeResize="0"/>
          <p:nvPr/>
        </p:nvPicPr>
        <p:blipFill rotWithShape="1">
          <a:blip r:embed="rId9">
            <a:alphaModFix/>
          </a:blip>
          <a:srcRect b="10482"/>
          <a:stretch/>
        </p:blipFill>
        <p:spPr>
          <a:xfrm>
            <a:off x="7460229" y="1065275"/>
            <a:ext cx="1411750" cy="710851"/>
          </a:xfrm>
          <a:prstGeom prst="rect">
            <a:avLst/>
          </a:prstGeom>
          <a:noFill/>
          <a:ln>
            <a:noFill/>
          </a:ln>
        </p:spPr>
      </p:pic>
      <p:pic>
        <p:nvPicPr>
          <p:cNvPr id="20" name="Google Shape;131;p17">
            <a:extLst>
              <a:ext uri="{FF2B5EF4-FFF2-40B4-BE49-F238E27FC236}">
                <a16:creationId xmlns:a16="http://schemas.microsoft.com/office/drawing/2014/main" id="{104AB629-EFE7-4B10-A20A-F5A1DEE59087}"/>
              </a:ext>
            </a:extLst>
          </p:cNvPr>
          <p:cNvPicPr preferRelativeResize="0"/>
          <p:nvPr/>
        </p:nvPicPr>
        <p:blipFill rotWithShape="1">
          <a:blip r:embed="rId9">
            <a:alphaModFix/>
          </a:blip>
          <a:srcRect b="10482"/>
          <a:stretch/>
        </p:blipFill>
        <p:spPr>
          <a:xfrm>
            <a:off x="7460229" y="1065275"/>
            <a:ext cx="1411750" cy="710851"/>
          </a:xfrm>
          <a:prstGeom prst="rect">
            <a:avLst/>
          </a:prstGeom>
          <a:noFill/>
          <a:ln>
            <a:noFill/>
          </a:ln>
        </p:spPr>
      </p:pic>
      <p:pic>
        <p:nvPicPr>
          <p:cNvPr id="21" name="Google Shape;132;p17">
            <a:extLst>
              <a:ext uri="{FF2B5EF4-FFF2-40B4-BE49-F238E27FC236}">
                <a16:creationId xmlns:a16="http://schemas.microsoft.com/office/drawing/2014/main" id="{9D4514DD-160B-4AC8-B446-2E9CB20C9F0A}"/>
              </a:ext>
            </a:extLst>
          </p:cNvPr>
          <p:cNvPicPr preferRelativeResize="0"/>
          <p:nvPr/>
        </p:nvPicPr>
        <p:blipFill>
          <a:blip r:embed="rId10">
            <a:alphaModFix/>
          </a:blip>
          <a:stretch>
            <a:fillRect/>
          </a:stretch>
        </p:blipFill>
        <p:spPr>
          <a:xfrm>
            <a:off x="5752778" y="2078060"/>
            <a:ext cx="1400196" cy="710851"/>
          </a:xfrm>
          <a:prstGeom prst="rect">
            <a:avLst/>
          </a:prstGeom>
          <a:noFill/>
          <a:ln>
            <a:noFill/>
          </a:ln>
        </p:spPr>
      </p:pic>
      <p:pic>
        <p:nvPicPr>
          <p:cNvPr id="22" name="Google Shape;132;p17">
            <a:extLst>
              <a:ext uri="{FF2B5EF4-FFF2-40B4-BE49-F238E27FC236}">
                <a16:creationId xmlns:a16="http://schemas.microsoft.com/office/drawing/2014/main" id="{F3E85D7A-E01F-44DB-A4E4-1341AB0CDF76}"/>
              </a:ext>
            </a:extLst>
          </p:cNvPr>
          <p:cNvPicPr preferRelativeResize="0"/>
          <p:nvPr/>
        </p:nvPicPr>
        <p:blipFill>
          <a:blip r:embed="rId10">
            <a:alphaModFix/>
          </a:blip>
          <a:stretch>
            <a:fillRect/>
          </a:stretch>
        </p:blipFill>
        <p:spPr>
          <a:xfrm>
            <a:off x="5752778" y="2078060"/>
            <a:ext cx="1400196" cy="710851"/>
          </a:xfrm>
          <a:prstGeom prst="rect">
            <a:avLst/>
          </a:prstGeom>
          <a:noFill/>
          <a:ln>
            <a:noFill/>
          </a:ln>
        </p:spPr>
      </p:pic>
      <p:pic>
        <p:nvPicPr>
          <p:cNvPr id="23" name="Google Shape;132;p17">
            <a:extLst>
              <a:ext uri="{FF2B5EF4-FFF2-40B4-BE49-F238E27FC236}">
                <a16:creationId xmlns:a16="http://schemas.microsoft.com/office/drawing/2014/main" id="{1082B722-62AE-4811-ABA6-5F4470E76549}"/>
              </a:ext>
            </a:extLst>
          </p:cNvPr>
          <p:cNvPicPr preferRelativeResize="0"/>
          <p:nvPr/>
        </p:nvPicPr>
        <p:blipFill>
          <a:blip r:embed="rId10">
            <a:alphaModFix/>
          </a:blip>
          <a:stretch>
            <a:fillRect/>
          </a:stretch>
        </p:blipFill>
        <p:spPr>
          <a:xfrm>
            <a:off x="5752778" y="2078060"/>
            <a:ext cx="1400196" cy="710851"/>
          </a:xfrm>
          <a:prstGeom prst="rect">
            <a:avLst/>
          </a:prstGeom>
          <a:noFill/>
          <a:ln>
            <a:noFill/>
          </a:ln>
        </p:spPr>
      </p:pic>
      <p:pic>
        <p:nvPicPr>
          <p:cNvPr id="24" name="Google Shape;132;p17">
            <a:extLst>
              <a:ext uri="{FF2B5EF4-FFF2-40B4-BE49-F238E27FC236}">
                <a16:creationId xmlns:a16="http://schemas.microsoft.com/office/drawing/2014/main" id="{A3FF3003-70BB-4669-9ED1-588558E54798}"/>
              </a:ext>
            </a:extLst>
          </p:cNvPr>
          <p:cNvPicPr preferRelativeResize="0"/>
          <p:nvPr/>
        </p:nvPicPr>
        <p:blipFill>
          <a:blip r:embed="rId10">
            <a:alphaModFix/>
          </a:blip>
          <a:stretch>
            <a:fillRect/>
          </a:stretch>
        </p:blipFill>
        <p:spPr>
          <a:xfrm>
            <a:off x="5752778" y="2078060"/>
            <a:ext cx="1400196" cy="710851"/>
          </a:xfrm>
          <a:prstGeom prst="rect">
            <a:avLst/>
          </a:prstGeom>
          <a:noFill/>
          <a:ln>
            <a:noFill/>
          </a:ln>
        </p:spPr>
      </p:pic>
      <p:pic>
        <p:nvPicPr>
          <p:cNvPr id="25" name="Google Shape;130;p17">
            <a:extLst>
              <a:ext uri="{FF2B5EF4-FFF2-40B4-BE49-F238E27FC236}">
                <a16:creationId xmlns:a16="http://schemas.microsoft.com/office/drawing/2014/main" id="{90C73453-3C58-4951-A9C3-4D7409D0C985}"/>
              </a:ext>
            </a:extLst>
          </p:cNvPr>
          <p:cNvPicPr preferRelativeResize="0"/>
          <p:nvPr/>
        </p:nvPicPr>
        <p:blipFill rotWithShape="1">
          <a:blip r:embed="rId8">
            <a:alphaModFix/>
          </a:blip>
          <a:srcRect b="9747"/>
          <a:stretch/>
        </p:blipFill>
        <p:spPr>
          <a:xfrm>
            <a:off x="5752773" y="3099347"/>
            <a:ext cx="1400201" cy="710868"/>
          </a:xfrm>
          <a:prstGeom prst="rect">
            <a:avLst/>
          </a:prstGeom>
          <a:noFill/>
          <a:ln>
            <a:noFill/>
          </a:ln>
        </p:spPr>
      </p:pic>
      <p:pic>
        <p:nvPicPr>
          <p:cNvPr id="26" name="Google Shape;130;p17">
            <a:extLst>
              <a:ext uri="{FF2B5EF4-FFF2-40B4-BE49-F238E27FC236}">
                <a16:creationId xmlns:a16="http://schemas.microsoft.com/office/drawing/2014/main" id="{EA1FF197-A05D-4EF1-977C-B6F0A2751F3E}"/>
              </a:ext>
            </a:extLst>
          </p:cNvPr>
          <p:cNvPicPr preferRelativeResize="0"/>
          <p:nvPr/>
        </p:nvPicPr>
        <p:blipFill rotWithShape="1">
          <a:blip r:embed="rId8">
            <a:alphaModFix/>
          </a:blip>
          <a:srcRect b="9747"/>
          <a:stretch/>
        </p:blipFill>
        <p:spPr>
          <a:xfrm>
            <a:off x="5752773" y="3099347"/>
            <a:ext cx="1400201" cy="710868"/>
          </a:xfrm>
          <a:prstGeom prst="rect">
            <a:avLst/>
          </a:prstGeom>
          <a:noFill/>
          <a:ln>
            <a:noFill/>
          </a:ln>
        </p:spPr>
      </p:pic>
      <p:pic>
        <p:nvPicPr>
          <p:cNvPr id="27" name="Google Shape;130;p17">
            <a:extLst>
              <a:ext uri="{FF2B5EF4-FFF2-40B4-BE49-F238E27FC236}">
                <a16:creationId xmlns:a16="http://schemas.microsoft.com/office/drawing/2014/main" id="{9E7C49D2-CFAF-4DCE-A92E-D9FDC1002136}"/>
              </a:ext>
            </a:extLst>
          </p:cNvPr>
          <p:cNvPicPr preferRelativeResize="0"/>
          <p:nvPr/>
        </p:nvPicPr>
        <p:blipFill rotWithShape="1">
          <a:blip r:embed="rId8">
            <a:alphaModFix/>
          </a:blip>
          <a:srcRect b="9747"/>
          <a:stretch/>
        </p:blipFill>
        <p:spPr>
          <a:xfrm>
            <a:off x="5752773" y="3099347"/>
            <a:ext cx="1400201" cy="710868"/>
          </a:xfrm>
          <a:prstGeom prst="rect">
            <a:avLst/>
          </a:prstGeom>
          <a:noFill/>
          <a:ln>
            <a:noFill/>
          </a:ln>
        </p:spPr>
      </p:pic>
      <p:pic>
        <p:nvPicPr>
          <p:cNvPr id="28" name="Google Shape;130;p17">
            <a:extLst>
              <a:ext uri="{FF2B5EF4-FFF2-40B4-BE49-F238E27FC236}">
                <a16:creationId xmlns:a16="http://schemas.microsoft.com/office/drawing/2014/main" id="{D3BB8809-576E-47D4-82CB-9425CF6655ED}"/>
              </a:ext>
            </a:extLst>
          </p:cNvPr>
          <p:cNvPicPr preferRelativeResize="0"/>
          <p:nvPr/>
        </p:nvPicPr>
        <p:blipFill rotWithShape="1">
          <a:blip r:embed="rId8">
            <a:alphaModFix/>
          </a:blip>
          <a:srcRect b="9747"/>
          <a:stretch/>
        </p:blipFill>
        <p:spPr>
          <a:xfrm>
            <a:off x="5752773" y="3099347"/>
            <a:ext cx="1400201" cy="710868"/>
          </a:xfrm>
          <a:prstGeom prst="rect">
            <a:avLst/>
          </a:prstGeom>
          <a:noFill/>
          <a:ln>
            <a:noFill/>
          </a:ln>
        </p:spPr>
      </p:pic>
      <p:pic>
        <p:nvPicPr>
          <p:cNvPr id="29" name="Google Shape;135;p17">
            <a:extLst>
              <a:ext uri="{FF2B5EF4-FFF2-40B4-BE49-F238E27FC236}">
                <a16:creationId xmlns:a16="http://schemas.microsoft.com/office/drawing/2014/main" id="{47C182A4-FF50-4220-9FDC-BE31B2FBC005}"/>
              </a:ext>
            </a:extLst>
          </p:cNvPr>
          <p:cNvPicPr preferRelativeResize="0"/>
          <p:nvPr/>
        </p:nvPicPr>
        <p:blipFill rotWithShape="1">
          <a:blip r:embed="rId12">
            <a:alphaModFix/>
          </a:blip>
          <a:srcRect b="8917"/>
          <a:stretch/>
        </p:blipFill>
        <p:spPr>
          <a:xfrm>
            <a:off x="7436550" y="3099347"/>
            <a:ext cx="1400201" cy="717375"/>
          </a:xfrm>
          <a:prstGeom prst="rect">
            <a:avLst/>
          </a:prstGeom>
          <a:noFill/>
          <a:ln>
            <a:noFill/>
          </a:ln>
        </p:spPr>
      </p:pic>
      <p:pic>
        <p:nvPicPr>
          <p:cNvPr id="30" name="Google Shape;135;p17">
            <a:extLst>
              <a:ext uri="{FF2B5EF4-FFF2-40B4-BE49-F238E27FC236}">
                <a16:creationId xmlns:a16="http://schemas.microsoft.com/office/drawing/2014/main" id="{04B36E38-9002-4CA1-9EB5-353D11496C97}"/>
              </a:ext>
            </a:extLst>
          </p:cNvPr>
          <p:cNvPicPr preferRelativeResize="0"/>
          <p:nvPr/>
        </p:nvPicPr>
        <p:blipFill rotWithShape="1">
          <a:blip r:embed="rId12">
            <a:alphaModFix/>
          </a:blip>
          <a:srcRect b="8917"/>
          <a:stretch/>
        </p:blipFill>
        <p:spPr>
          <a:xfrm>
            <a:off x="7436550" y="3099347"/>
            <a:ext cx="1400201" cy="717375"/>
          </a:xfrm>
          <a:prstGeom prst="rect">
            <a:avLst/>
          </a:prstGeom>
          <a:noFill/>
          <a:ln>
            <a:noFill/>
          </a:ln>
        </p:spPr>
      </p:pic>
      <p:pic>
        <p:nvPicPr>
          <p:cNvPr id="31" name="Google Shape;135;p17">
            <a:extLst>
              <a:ext uri="{FF2B5EF4-FFF2-40B4-BE49-F238E27FC236}">
                <a16:creationId xmlns:a16="http://schemas.microsoft.com/office/drawing/2014/main" id="{31DF867A-BFFA-4735-90AB-FD6BF04256DD}"/>
              </a:ext>
            </a:extLst>
          </p:cNvPr>
          <p:cNvPicPr preferRelativeResize="0"/>
          <p:nvPr/>
        </p:nvPicPr>
        <p:blipFill rotWithShape="1">
          <a:blip r:embed="rId12">
            <a:alphaModFix/>
          </a:blip>
          <a:srcRect b="8917"/>
          <a:stretch/>
        </p:blipFill>
        <p:spPr>
          <a:xfrm>
            <a:off x="7436550" y="3099347"/>
            <a:ext cx="1400201" cy="717375"/>
          </a:xfrm>
          <a:prstGeom prst="rect">
            <a:avLst/>
          </a:prstGeom>
          <a:noFill/>
          <a:ln>
            <a:noFill/>
          </a:ln>
        </p:spPr>
      </p:pic>
      <p:pic>
        <p:nvPicPr>
          <p:cNvPr id="32" name="Google Shape;135;p17">
            <a:extLst>
              <a:ext uri="{FF2B5EF4-FFF2-40B4-BE49-F238E27FC236}">
                <a16:creationId xmlns:a16="http://schemas.microsoft.com/office/drawing/2014/main" id="{35B9E088-88CC-44D1-BE53-E89D13387228}"/>
              </a:ext>
            </a:extLst>
          </p:cNvPr>
          <p:cNvPicPr preferRelativeResize="0"/>
          <p:nvPr/>
        </p:nvPicPr>
        <p:blipFill rotWithShape="1">
          <a:blip r:embed="rId12">
            <a:alphaModFix/>
          </a:blip>
          <a:srcRect b="8917"/>
          <a:stretch/>
        </p:blipFill>
        <p:spPr>
          <a:xfrm>
            <a:off x="7436550" y="3099347"/>
            <a:ext cx="1400201" cy="717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71A5-0D58-40BE-A98D-DB4F54ADDF7B}"/>
              </a:ext>
            </a:extLst>
          </p:cNvPr>
          <p:cNvSpPr>
            <a:spLocks noGrp="1"/>
          </p:cNvSpPr>
          <p:nvPr>
            <p:ph type="title"/>
          </p:nvPr>
        </p:nvSpPr>
        <p:spPr/>
        <p:txBody>
          <a:bodyPr/>
          <a:lstStyle/>
          <a:p>
            <a:r>
              <a:rPr lang="en-US" dirty="0"/>
              <a:t>Reflect</a:t>
            </a:r>
            <a:endParaRPr lang="en-CA" dirty="0"/>
          </a:p>
        </p:txBody>
      </p:sp>
      <p:sp>
        <p:nvSpPr>
          <p:cNvPr id="3" name="Text Placeholder 2">
            <a:extLst>
              <a:ext uri="{FF2B5EF4-FFF2-40B4-BE49-F238E27FC236}">
                <a16:creationId xmlns:a16="http://schemas.microsoft.com/office/drawing/2014/main" id="{F459FC3A-EF1A-46E0-9F45-32DC2682F238}"/>
              </a:ext>
            </a:extLst>
          </p:cNvPr>
          <p:cNvSpPr>
            <a:spLocks noGrp="1"/>
          </p:cNvSpPr>
          <p:nvPr>
            <p:ph type="body" idx="1"/>
          </p:nvPr>
        </p:nvSpPr>
        <p:spPr>
          <a:xfrm>
            <a:off x="1188174" y="1506350"/>
            <a:ext cx="6426300" cy="887529"/>
          </a:xfrm>
        </p:spPr>
        <p:txBody>
          <a:bodyPr/>
          <a:lstStyle/>
          <a:p>
            <a:r>
              <a:rPr lang="en-US" sz="1800" dirty="0"/>
              <a:t>Ask a family member to follow the loop code for your dance.</a:t>
            </a:r>
          </a:p>
          <a:p>
            <a:r>
              <a:rPr lang="en-US" sz="1800" dirty="0"/>
              <a:t>Reflect on how well your loop code worked below:</a:t>
            </a:r>
          </a:p>
        </p:txBody>
      </p:sp>
      <p:sp>
        <p:nvSpPr>
          <p:cNvPr id="4" name="Slide Number Placeholder 3">
            <a:extLst>
              <a:ext uri="{FF2B5EF4-FFF2-40B4-BE49-F238E27FC236}">
                <a16:creationId xmlns:a16="http://schemas.microsoft.com/office/drawing/2014/main" id="{9B1A15E6-F576-4398-8BE9-F25A1B37DA17}"/>
              </a:ext>
            </a:extLst>
          </p:cNvPr>
          <p:cNvSpPr>
            <a:spLocks noGrp="1"/>
          </p:cNvSpPr>
          <p:nvPr>
            <p:ph type="sldNum" idx="12"/>
          </p:nvPr>
        </p:nvSpPr>
        <p:spPr/>
        <p:txBody>
          <a:bodyPr/>
          <a:lstStyle/>
          <a:p>
            <a:fld id="{00000000-1234-1234-1234-123412341234}" type="slidenum">
              <a:rPr lang="en" smtClean="0"/>
              <a:pPr/>
              <a:t>18</a:t>
            </a:fld>
            <a:endParaRPr lang="en"/>
          </a:p>
        </p:txBody>
      </p:sp>
      <p:graphicFrame>
        <p:nvGraphicFramePr>
          <p:cNvPr id="5" name="Table 5">
            <a:extLst>
              <a:ext uri="{FF2B5EF4-FFF2-40B4-BE49-F238E27FC236}">
                <a16:creationId xmlns:a16="http://schemas.microsoft.com/office/drawing/2014/main" id="{733B3D67-3DC5-4300-B793-FA50A7BAA42A}"/>
              </a:ext>
            </a:extLst>
          </p:cNvPr>
          <p:cNvGraphicFramePr>
            <a:graphicFrameLocks noGrp="1"/>
          </p:cNvGraphicFramePr>
          <p:nvPr>
            <p:extLst>
              <p:ext uri="{D42A27DB-BD31-4B8C-83A1-F6EECF244321}">
                <p14:modId xmlns:p14="http://schemas.microsoft.com/office/powerpoint/2010/main" val="1090935583"/>
              </p:ext>
            </p:extLst>
          </p:nvPr>
        </p:nvGraphicFramePr>
        <p:xfrm>
          <a:off x="883374" y="2393879"/>
          <a:ext cx="7072452" cy="2103501"/>
        </p:xfrm>
        <a:graphic>
          <a:graphicData uri="http://schemas.openxmlformats.org/drawingml/2006/table">
            <a:tbl>
              <a:tblPr firstRow="1" bandRow="1">
                <a:tableStyleId>{1D783842-8F8A-472B-A6D1-50C4D95656BF}</a:tableStyleId>
              </a:tblPr>
              <a:tblGrid>
                <a:gridCol w="2357484">
                  <a:extLst>
                    <a:ext uri="{9D8B030D-6E8A-4147-A177-3AD203B41FA5}">
                      <a16:colId xmlns:a16="http://schemas.microsoft.com/office/drawing/2014/main" val="1117909903"/>
                    </a:ext>
                  </a:extLst>
                </a:gridCol>
                <a:gridCol w="2357484">
                  <a:extLst>
                    <a:ext uri="{9D8B030D-6E8A-4147-A177-3AD203B41FA5}">
                      <a16:colId xmlns:a16="http://schemas.microsoft.com/office/drawing/2014/main" val="599700305"/>
                    </a:ext>
                  </a:extLst>
                </a:gridCol>
                <a:gridCol w="2357484">
                  <a:extLst>
                    <a:ext uri="{9D8B030D-6E8A-4147-A177-3AD203B41FA5}">
                      <a16:colId xmlns:a16="http://schemas.microsoft.com/office/drawing/2014/main" val="2472831828"/>
                    </a:ext>
                  </a:extLst>
                </a:gridCol>
              </a:tblGrid>
              <a:tr h="728276">
                <a:tc>
                  <a:txBody>
                    <a:bodyPr/>
                    <a:lstStyle/>
                    <a:p>
                      <a:r>
                        <a:rPr lang="en-US" dirty="0"/>
                        <a:t>Did your family member follow the loop code the way that you imagined it? </a:t>
                      </a:r>
                      <a:endParaRPr lang="en-CA" dirty="0"/>
                    </a:p>
                  </a:txBody>
                  <a:tcPr/>
                </a:tc>
                <a:tc>
                  <a:txBody>
                    <a:bodyPr/>
                    <a:lstStyle/>
                    <a:p>
                      <a:r>
                        <a:rPr lang="en-US" dirty="0"/>
                        <a:t>What worked well? </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you need to make any changes? What changes would you make?</a:t>
                      </a:r>
                      <a:endParaRPr lang="en-CA" dirty="0"/>
                    </a:p>
                  </a:txBody>
                  <a:tcPr/>
                </a:tc>
                <a:extLst>
                  <a:ext uri="{0D108BD9-81ED-4DB2-BD59-A6C34878D82A}">
                    <a16:rowId xmlns:a16="http://schemas.microsoft.com/office/drawing/2014/main" val="2543330943"/>
                  </a:ext>
                </a:extLst>
              </a:tr>
              <a:tr h="137160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8629578"/>
                  </a:ext>
                </a:extLst>
              </a:tr>
            </a:tbl>
          </a:graphicData>
        </a:graphic>
      </p:graphicFrame>
      <p:sp>
        <p:nvSpPr>
          <p:cNvPr id="6" name="Google Shape;706;p50">
            <a:extLst>
              <a:ext uri="{FF2B5EF4-FFF2-40B4-BE49-F238E27FC236}">
                <a16:creationId xmlns:a16="http://schemas.microsoft.com/office/drawing/2014/main" id="{8D773860-4974-40F1-96BB-2840FC99C635}"/>
              </a:ext>
            </a:extLst>
          </p:cNvPr>
          <p:cNvSpPr/>
          <p:nvPr/>
        </p:nvSpPr>
        <p:spPr>
          <a:xfrm>
            <a:off x="8163710" y="3693911"/>
            <a:ext cx="789365" cy="99946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171942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DC63-DD86-4AA2-842E-59D59613988D}"/>
              </a:ext>
            </a:extLst>
          </p:cNvPr>
          <p:cNvSpPr>
            <a:spLocks noGrp="1"/>
          </p:cNvSpPr>
          <p:nvPr>
            <p:ph type="ctrTitle"/>
          </p:nvPr>
        </p:nvSpPr>
        <p:spPr/>
        <p:txBody>
          <a:bodyPr/>
          <a:lstStyle/>
          <a:p>
            <a:r>
              <a:rPr lang="en-US" dirty="0"/>
              <a:t>Moving in a Shape</a:t>
            </a:r>
            <a:endParaRPr lang="en-CA" dirty="0"/>
          </a:p>
        </p:txBody>
      </p:sp>
      <p:sp>
        <p:nvSpPr>
          <p:cNvPr id="3" name="Subtitle 2">
            <a:extLst>
              <a:ext uri="{FF2B5EF4-FFF2-40B4-BE49-F238E27FC236}">
                <a16:creationId xmlns:a16="http://schemas.microsoft.com/office/drawing/2014/main" id="{CB158127-9699-49F4-9A67-0DFDA58780E9}"/>
              </a:ext>
            </a:extLst>
          </p:cNvPr>
          <p:cNvSpPr>
            <a:spLocks noGrp="1"/>
          </p:cNvSpPr>
          <p:nvPr>
            <p:ph type="subTitle" idx="1"/>
          </p:nvPr>
        </p:nvSpPr>
        <p:spPr/>
        <p:txBody>
          <a:bodyPr/>
          <a:lstStyle/>
          <a:p>
            <a:r>
              <a:rPr lang="en-US" dirty="0"/>
              <a:t>How can we write code to walk in a shape?</a:t>
            </a:r>
            <a:endParaRPr lang="en-CA" dirty="0"/>
          </a:p>
        </p:txBody>
      </p:sp>
      <p:sp>
        <p:nvSpPr>
          <p:cNvPr id="4" name="Google Shape;214;p18">
            <a:extLst>
              <a:ext uri="{FF2B5EF4-FFF2-40B4-BE49-F238E27FC236}">
                <a16:creationId xmlns:a16="http://schemas.microsoft.com/office/drawing/2014/main" id="{E8E7FE91-57C9-4C0D-9ECC-2F192E454566}"/>
              </a:ext>
            </a:extLst>
          </p:cNvPr>
          <p:cNvSpPr txBox="1"/>
          <p:nvPr/>
        </p:nvSpPr>
        <p:spPr>
          <a:xfrm>
            <a:off x="686099" y="491801"/>
            <a:ext cx="1493700" cy="1488300"/>
          </a:xfrm>
          <a:prstGeom prst="rect">
            <a:avLst/>
          </a:prstGeom>
          <a:noFill/>
          <a:ln>
            <a:noFill/>
          </a:ln>
        </p:spPr>
        <p:txBody>
          <a:bodyPr spcFirstLastPara="1" wrap="square" lIns="0" tIns="0" rIns="0" bIns="0" anchor="ctr" anchorCtr="0">
            <a:noAutofit/>
          </a:bodyPr>
          <a:lstStyle/>
          <a:p>
            <a:pPr algn="ctr"/>
            <a:r>
              <a:rPr lang="en" sz="7200" b="1" dirty="0">
                <a:solidFill>
                  <a:schemeClr val="dk1"/>
                </a:solidFill>
                <a:latin typeface="Amatic SC"/>
                <a:ea typeface="Amatic SC"/>
                <a:cs typeface="Amatic SC"/>
                <a:sym typeface="Amatic SC"/>
              </a:rPr>
              <a:t>4</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2673371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FC66F3-9F60-4F23-AA2B-BE1635D06461}"/>
              </a:ext>
            </a:extLst>
          </p:cNvPr>
          <p:cNvSpPr/>
          <p:nvPr/>
        </p:nvSpPr>
        <p:spPr>
          <a:xfrm>
            <a:off x="739625" y="369562"/>
            <a:ext cx="7685184" cy="79266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1"/>
          </a:p>
        </p:txBody>
      </p:sp>
      <p:sp>
        <p:nvSpPr>
          <p:cNvPr id="7" name="Text Placeholder 6">
            <a:extLst>
              <a:ext uri="{FF2B5EF4-FFF2-40B4-BE49-F238E27FC236}">
                <a16:creationId xmlns:a16="http://schemas.microsoft.com/office/drawing/2014/main" id="{C1254D0F-C00C-434C-8B93-E391008C996A}"/>
              </a:ext>
            </a:extLst>
          </p:cNvPr>
          <p:cNvSpPr>
            <a:spLocks noGrp="1"/>
          </p:cNvSpPr>
          <p:nvPr>
            <p:ph type="body" idx="1"/>
          </p:nvPr>
        </p:nvSpPr>
        <p:spPr>
          <a:xfrm>
            <a:off x="682293" y="566594"/>
            <a:ext cx="7981991" cy="391200"/>
          </a:xfrm>
        </p:spPr>
        <p:txBody>
          <a:bodyPr/>
          <a:lstStyle/>
          <a:p>
            <a:r>
              <a:rPr lang="en-US" sz="1801" dirty="0"/>
              <a:t>How precise does our language need to be to describe objects and to communicate instructions on how to move them?</a:t>
            </a:r>
            <a:endParaRPr lang="en-CA" sz="1801" dirty="0"/>
          </a:p>
        </p:txBody>
      </p:sp>
      <p:sp>
        <p:nvSpPr>
          <p:cNvPr id="5" name="Slide Number Placeholder 4">
            <a:extLst>
              <a:ext uri="{FF2B5EF4-FFF2-40B4-BE49-F238E27FC236}">
                <a16:creationId xmlns:a16="http://schemas.microsoft.com/office/drawing/2014/main" id="{54CAB635-CAAF-43D1-ADCF-554AB53BA104}"/>
              </a:ext>
            </a:extLst>
          </p:cNvPr>
          <p:cNvSpPr>
            <a:spLocks noGrp="1"/>
          </p:cNvSpPr>
          <p:nvPr>
            <p:ph type="sldNum" idx="12"/>
          </p:nvPr>
        </p:nvSpPr>
        <p:spPr/>
        <p:txBody>
          <a:bodyPr/>
          <a:lstStyle/>
          <a:p>
            <a:fld id="{00000000-1234-1234-1234-123412341234}" type="slidenum">
              <a:rPr lang="en" smtClean="0"/>
              <a:pPr/>
              <a:t>2</a:t>
            </a:fld>
            <a:endParaRPr lang="en"/>
          </a:p>
        </p:txBody>
      </p:sp>
      <p:sp>
        <p:nvSpPr>
          <p:cNvPr id="6" name="Title 5">
            <a:extLst>
              <a:ext uri="{FF2B5EF4-FFF2-40B4-BE49-F238E27FC236}">
                <a16:creationId xmlns:a16="http://schemas.microsoft.com/office/drawing/2014/main" id="{1D895432-B3DF-4714-85B7-E33F20428FFB}"/>
              </a:ext>
            </a:extLst>
          </p:cNvPr>
          <p:cNvSpPr>
            <a:spLocks noGrp="1"/>
          </p:cNvSpPr>
          <p:nvPr>
            <p:ph type="title" idx="4294967295"/>
          </p:nvPr>
        </p:nvSpPr>
        <p:spPr>
          <a:xfrm>
            <a:off x="996137" y="4250567"/>
            <a:ext cx="6427788" cy="395288"/>
          </a:xfrm>
        </p:spPr>
        <p:txBody>
          <a:bodyPr/>
          <a:lstStyle/>
          <a:p>
            <a:r>
              <a:rPr lang="en-US" dirty="0"/>
              <a:t>Essential Question</a:t>
            </a:r>
            <a:endParaRPr lang="en-CA" dirty="0"/>
          </a:p>
        </p:txBody>
      </p:sp>
      <p:grpSp>
        <p:nvGrpSpPr>
          <p:cNvPr id="8" name="Group 7">
            <a:extLst>
              <a:ext uri="{FF2B5EF4-FFF2-40B4-BE49-F238E27FC236}">
                <a16:creationId xmlns:a16="http://schemas.microsoft.com/office/drawing/2014/main" id="{BA780637-59E4-4572-A409-43AE0BC0478B}"/>
              </a:ext>
            </a:extLst>
          </p:cNvPr>
          <p:cNvGrpSpPr/>
          <p:nvPr/>
        </p:nvGrpSpPr>
        <p:grpSpPr>
          <a:xfrm>
            <a:off x="356221" y="2315080"/>
            <a:ext cx="4444263" cy="2828677"/>
            <a:chOff x="409311" y="3445588"/>
            <a:chExt cx="6421376" cy="4753015"/>
          </a:xfrm>
        </p:grpSpPr>
        <p:sp>
          <p:nvSpPr>
            <p:cNvPr id="9" name="Arc 8">
              <a:extLst>
                <a:ext uri="{FF2B5EF4-FFF2-40B4-BE49-F238E27FC236}">
                  <a16:creationId xmlns:a16="http://schemas.microsoft.com/office/drawing/2014/main" id="{71D7D1E8-2FFE-4FF1-8940-4BA6A51FD1EB}"/>
                </a:ext>
              </a:extLst>
            </p:cNvPr>
            <p:cNvSpPr/>
            <p:nvPr/>
          </p:nvSpPr>
          <p:spPr>
            <a:xfrm>
              <a:off x="1135250" y="3766088"/>
              <a:ext cx="4587499" cy="4432515"/>
            </a:xfrm>
            <a:prstGeom prst="arc">
              <a:avLst>
                <a:gd name="adj1" fmla="val 10838078"/>
                <a:gd name="adj2" fmla="val 0"/>
              </a:avLst>
            </a:prstGeom>
            <a:ln w="571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sz="1401"/>
            </a:p>
          </p:txBody>
        </p:sp>
        <p:sp>
          <p:nvSpPr>
            <p:cNvPr id="10" name="TextBox 9">
              <a:extLst>
                <a:ext uri="{FF2B5EF4-FFF2-40B4-BE49-F238E27FC236}">
                  <a16:creationId xmlns:a16="http://schemas.microsoft.com/office/drawing/2014/main" id="{AADB707C-710B-470D-9C2F-E583A611B887}"/>
                </a:ext>
              </a:extLst>
            </p:cNvPr>
            <p:cNvSpPr txBox="1"/>
            <p:nvPr/>
          </p:nvSpPr>
          <p:spPr>
            <a:xfrm>
              <a:off x="409311" y="5807819"/>
              <a:ext cx="1474513" cy="775734"/>
            </a:xfrm>
            <a:prstGeom prst="rect">
              <a:avLst/>
            </a:prstGeom>
            <a:noFill/>
          </p:spPr>
          <p:txBody>
            <a:bodyPr wrap="square" rtlCol="0">
              <a:spAutoFit/>
            </a:bodyPr>
            <a:lstStyle/>
            <a:p>
              <a:pPr algn="ctr"/>
              <a:r>
                <a:rPr lang="en-US" sz="1200" dirty="0">
                  <a:latin typeface="Comic Sans MS" panose="030F0702030302020204" pitchFamily="66" charset="0"/>
                </a:rPr>
                <a:t>unclear or general</a:t>
              </a:r>
            </a:p>
          </p:txBody>
        </p:sp>
        <p:sp>
          <p:nvSpPr>
            <p:cNvPr id="11" name="TextBox 10">
              <a:extLst>
                <a:ext uri="{FF2B5EF4-FFF2-40B4-BE49-F238E27FC236}">
                  <a16:creationId xmlns:a16="http://schemas.microsoft.com/office/drawing/2014/main" id="{9319887C-757C-403F-9729-1C1AE0C079CC}"/>
                </a:ext>
              </a:extLst>
            </p:cNvPr>
            <p:cNvSpPr txBox="1"/>
            <p:nvPr/>
          </p:nvSpPr>
          <p:spPr>
            <a:xfrm>
              <a:off x="5722749" y="5749625"/>
              <a:ext cx="1107938" cy="775734"/>
            </a:xfrm>
            <a:prstGeom prst="rect">
              <a:avLst/>
            </a:prstGeom>
            <a:noFill/>
          </p:spPr>
          <p:txBody>
            <a:bodyPr wrap="square" rtlCol="0">
              <a:spAutoFit/>
            </a:bodyPr>
            <a:lstStyle/>
            <a:p>
              <a:pPr algn="ctr"/>
              <a:r>
                <a:rPr lang="en-US" sz="1200" dirty="0">
                  <a:latin typeface="Comic Sans MS" panose="030F0702030302020204" pitchFamily="66" charset="0"/>
                </a:rPr>
                <a:t>very precise</a:t>
              </a:r>
            </a:p>
          </p:txBody>
        </p:sp>
        <p:sp>
          <p:nvSpPr>
            <p:cNvPr id="12" name="TextBox 11">
              <a:extLst>
                <a:ext uri="{FF2B5EF4-FFF2-40B4-BE49-F238E27FC236}">
                  <a16:creationId xmlns:a16="http://schemas.microsoft.com/office/drawing/2014/main" id="{F28D2AE0-EFF1-4E0A-AD82-F779E9D62E0F}"/>
                </a:ext>
              </a:extLst>
            </p:cNvPr>
            <p:cNvSpPr txBox="1"/>
            <p:nvPr/>
          </p:nvSpPr>
          <p:spPr>
            <a:xfrm>
              <a:off x="880441" y="3445588"/>
              <a:ext cx="1351734" cy="775734"/>
            </a:xfrm>
            <a:prstGeom prst="rect">
              <a:avLst/>
            </a:prstGeom>
            <a:noFill/>
          </p:spPr>
          <p:txBody>
            <a:bodyPr wrap="square" rtlCol="0">
              <a:spAutoFit/>
            </a:bodyPr>
            <a:lstStyle/>
            <a:p>
              <a:pPr algn="ctr"/>
              <a:r>
                <a:rPr lang="en-US" sz="1200" dirty="0">
                  <a:latin typeface="Comic Sans MS" panose="030F0702030302020204" pitchFamily="66" charset="0"/>
                </a:rPr>
                <a:t>a little bit specific</a:t>
              </a:r>
            </a:p>
          </p:txBody>
        </p:sp>
        <p:sp>
          <p:nvSpPr>
            <p:cNvPr id="13" name="TextBox 12">
              <a:extLst>
                <a:ext uri="{FF2B5EF4-FFF2-40B4-BE49-F238E27FC236}">
                  <a16:creationId xmlns:a16="http://schemas.microsoft.com/office/drawing/2014/main" id="{DDB56497-EF9B-4B0B-B4BF-67D6D2477FAB}"/>
                </a:ext>
              </a:extLst>
            </p:cNvPr>
            <p:cNvSpPr txBox="1"/>
            <p:nvPr/>
          </p:nvSpPr>
          <p:spPr>
            <a:xfrm>
              <a:off x="4746863" y="3445588"/>
              <a:ext cx="1285712" cy="775734"/>
            </a:xfrm>
            <a:prstGeom prst="rect">
              <a:avLst/>
            </a:prstGeom>
            <a:noFill/>
          </p:spPr>
          <p:txBody>
            <a:bodyPr wrap="square" rtlCol="0">
              <a:spAutoFit/>
            </a:bodyPr>
            <a:lstStyle/>
            <a:p>
              <a:pPr algn="ctr"/>
              <a:r>
                <a:rPr lang="en-US" sz="1200" dirty="0">
                  <a:latin typeface="Comic Sans MS" panose="030F0702030302020204" pitchFamily="66" charset="0"/>
                </a:rPr>
                <a:t>mostly specific</a:t>
              </a:r>
            </a:p>
          </p:txBody>
        </p:sp>
      </p:grpSp>
      <p:sp>
        <p:nvSpPr>
          <p:cNvPr id="14" name="TextBox 13">
            <a:extLst>
              <a:ext uri="{FF2B5EF4-FFF2-40B4-BE49-F238E27FC236}">
                <a16:creationId xmlns:a16="http://schemas.microsoft.com/office/drawing/2014/main" id="{BEB22930-11DC-4E27-9004-4FFF9E42DDFC}"/>
              </a:ext>
            </a:extLst>
          </p:cNvPr>
          <p:cNvSpPr txBox="1"/>
          <p:nvPr/>
        </p:nvSpPr>
        <p:spPr>
          <a:xfrm>
            <a:off x="555947" y="1458406"/>
            <a:ext cx="7833986" cy="523477"/>
          </a:xfrm>
          <a:prstGeom prst="rect">
            <a:avLst/>
          </a:prstGeom>
          <a:solidFill>
            <a:schemeClr val="bg2"/>
          </a:solidFill>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US" sz="1401" dirty="0">
                <a:solidFill>
                  <a:srgbClr val="000000"/>
                </a:solidFill>
                <a:latin typeface="Comic Sans MS" panose="030F0702030302020204" pitchFamily="66" charset="0"/>
              </a:rPr>
              <a:t>Draw an arrow on the dashboard to show your decision. Why did you choose to put your arrow where you did?</a:t>
            </a:r>
            <a:endParaRPr lang="en-US" sz="1100" dirty="0">
              <a:latin typeface="Comic Sans MS" panose="030F0702030302020204" pitchFamily="66" charset="0"/>
            </a:endParaRPr>
          </a:p>
        </p:txBody>
      </p:sp>
      <p:sp>
        <p:nvSpPr>
          <p:cNvPr id="15" name="Text Placeholder 6">
            <a:extLst>
              <a:ext uri="{FF2B5EF4-FFF2-40B4-BE49-F238E27FC236}">
                <a16:creationId xmlns:a16="http://schemas.microsoft.com/office/drawing/2014/main" id="{845746CC-28AF-4D78-91E7-7CD37547D98D}"/>
              </a:ext>
            </a:extLst>
          </p:cNvPr>
          <p:cNvSpPr txBox="1">
            <a:spLocks/>
          </p:cNvSpPr>
          <p:nvPr/>
        </p:nvSpPr>
        <p:spPr>
          <a:xfrm>
            <a:off x="4673288" y="2558178"/>
            <a:ext cx="3716645" cy="391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600"/>
              <a:buFont typeface="Nunito"/>
              <a:buNone/>
              <a:defRPr sz="16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174630" indent="4763"/>
            <a:r>
              <a:rPr lang="en-US" sz="1801" dirty="0"/>
              <a:t>My language can be _____ to describe objects and to communicate instructions on how to move them because…</a:t>
            </a:r>
            <a:endParaRPr lang="en-CA" sz="1801" dirty="0"/>
          </a:p>
        </p:txBody>
      </p:sp>
      <p:sp>
        <p:nvSpPr>
          <p:cNvPr id="17" name="Google Shape;706;p50">
            <a:extLst>
              <a:ext uri="{FF2B5EF4-FFF2-40B4-BE49-F238E27FC236}">
                <a16:creationId xmlns:a16="http://schemas.microsoft.com/office/drawing/2014/main" id="{BD3DEB4C-1EDE-4573-94FA-94E61B68678F}"/>
              </a:ext>
            </a:extLst>
          </p:cNvPr>
          <p:cNvSpPr/>
          <p:nvPr/>
        </p:nvSpPr>
        <p:spPr>
          <a:xfrm>
            <a:off x="8009692" y="3774473"/>
            <a:ext cx="789365" cy="99946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1324072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8C35BCC-28E7-4EF9-91AB-09ECF2A42A5F}"/>
              </a:ext>
            </a:extLst>
          </p:cNvPr>
          <p:cNvSpPr/>
          <p:nvPr/>
        </p:nvSpPr>
        <p:spPr>
          <a:xfrm>
            <a:off x="8035636" y="235527"/>
            <a:ext cx="1108364" cy="4779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48C25DB-F81E-445F-A376-D651BCB6F3AB}"/>
              </a:ext>
            </a:extLst>
          </p:cNvPr>
          <p:cNvSpPr txBox="1"/>
          <p:nvPr/>
        </p:nvSpPr>
        <p:spPr>
          <a:xfrm>
            <a:off x="748145" y="623455"/>
            <a:ext cx="4644202" cy="738664"/>
          </a:xfrm>
          <a:prstGeom prst="rect">
            <a:avLst/>
          </a:prstGeom>
          <a:noFill/>
        </p:spPr>
        <p:txBody>
          <a:bodyPr wrap="square" rtlCol="0">
            <a:spAutoFit/>
          </a:bodyPr>
          <a:lstStyle/>
          <a:p>
            <a:r>
              <a:rPr lang="en-US" dirty="0"/>
              <a:t>Drag code on the right to create a set of instructions or a program so our parrot bot can move in the shape of a square. Your program should read from top to bottom.</a:t>
            </a:r>
            <a:endParaRPr lang="en-CA" dirty="0"/>
          </a:p>
        </p:txBody>
      </p:sp>
      <p:sp>
        <p:nvSpPr>
          <p:cNvPr id="8" name="Rectangle 7">
            <a:extLst>
              <a:ext uri="{FF2B5EF4-FFF2-40B4-BE49-F238E27FC236}">
                <a16:creationId xmlns:a16="http://schemas.microsoft.com/office/drawing/2014/main" id="{9598BB7C-0010-41A3-83FC-4A79F6BED316}"/>
              </a:ext>
            </a:extLst>
          </p:cNvPr>
          <p:cNvSpPr/>
          <p:nvPr/>
        </p:nvSpPr>
        <p:spPr>
          <a:xfrm>
            <a:off x="5392347" y="235527"/>
            <a:ext cx="2643289" cy="477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D9F5DF1-1E87-46B2-BA24-4C937BABCC59}"/>
              </a:ext>
            </a:extLst>
          </p:cNvPr>
          <p:cNvSpPr txBox="1"/>
          <p:nvPr/>
        </p:nvSpPr>
        <p:spPr>
          <a:xfrm>
            <a:off x="5500255" y="484909"/>
            <a:ext cx="178723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Program:</a:t>
            </a:r>
            <a:endParaRPr lang="en-CA" dirty="0"/>
          </a:p>
        </p:txBody>
      </p:sp>
      <p:sp>
        <p:nvSpPr>
          <p:cNvPr id="10" name="Arrow: Up 9">
            <a:extLst>
              <a:ext uri="{FF2B5EF4-FFF2-40B4-BE49-F238E27FC236}">
                <a16:creationId xmlns:a16="http://schemas.microsoft.com/office/drawing/2014/main" id="{1BFAE9C6-6957-43D2-A16E-3C0C31B3ACB2}"/>
              </a:ext>
            </a:extLst>
          </p:cNvPr>
          <p:cNvSpPr/>
          <p:nvPr/>
        </p:nvSpPr>
        <p:spPr>
          <a:xfrm>
            <a:off x="8243455" y="804496"/>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1" name="Arrow: Up 10">
            <a:extLst>
              <a:ext uri="{FF2B5EF4-FFF2-40B4-BE49-F238E27FC236}">
                <a16:creationId xmlns:a16="http://schemas.microsoft.com/office/drawing/2014/main" id="{5DB63E87-F9A4-4E2A-9C49-0BC302DF10CC}"/>
              </a:ext>
            </a:extLst>
          </p:cNvPr>
          <p:cNvSpPr/>
          <p:nvPr/>
        </p:nvSpPr>
        <p:spPr>
          <a:xfrm>
            <a:off x="8243455" y="804496"/>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2" name="Arrow: Up 11">
            <a:extLst>
              <a:ext uri="{FF2B5EF4-FFF2-40B4-BE49-F238E27FC236}">
                <a16:creationId xmlns:a16="http://schemas.microsoft.com/office/drawing/2014/main" id="{AB7A69FA-5ADE-481A-AA65-B7B151EF0CF3}"/>
              </a:ext>
            </a:extLst>
          </p:cNvPr>
          <p:cNvSpPr/>
          <p:nvPr/>
        </p:nvSpPr>
        <p:spPr>
          <a:xfrm>
            <a:off x="8243455" y="804496"/>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Arrow: Up 12">
            <a:extLst>
              <a:ext uri="{FF2B5EF4-FFF2-40B4-BE49-F238E27FC236}">
                <a16:creationId xmlns:a16="http://schemas.microsoft.com/office/drawing/2014/main" id="{52D09446-7470-4CF2-983E-7848368FA18B}"/>
              </a:ext>
            </a:extLst>
          </p:cNvPr>
          <p:cNvSpPr/>
          <p:nvPr/>
        </p:nvSpPr>
        <p:spPr>
          <a:xfrm>
            <a:off x="8243455" y="804496"/>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Arrow: Up 13">
            <a:extLst>
              <a:ext uri="{FF2B5EF4-FFF2-40B4-BE49-F238E27FC236}">
                <a16:creationId xmlns:a16="http://schemas.microsoft.com/office/drawing/2014/main" id="{F61D46E8-0312-44E7-B8F7-6266CDF74BE4}"/>
              </a:ext>
            </a:extLst>
          </p:cNvPr>
          <p:cNvSpPr/>
          <p:nvPr/>
        </p:nvSpPr>
        <p:spPr>
          <a:xfrm>
            <a:off x="8243455" y="804496"/>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5" name="Arrow: Up 14">
            <a:extLst>
              <a:ext uri="{FF2B5EF4-FFF2-40B4-BE49-F238E27FC236}">
                <a16:creationId xmlns:a16="http://schemas.microsoft.com/office/drawing/2014/main" id="{86CB8734-3F66-479C-A454-28F33D9341D1}"/>
              </a:ext>
            </a:extLst>
          </p:cNvPr>
          <p:cNvSpPr/>
          <p:nvPr/>
        </p:nvSpPr>
        <p:spPr>
          <a:xfrm>
            <a:off x="8243455" y="804496"/>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6" name="Arrow: Up 15">
            <a:extLst>
              <a:ext uri="{FF2B5EF4-FFF2-40B4-BE49-F238E27FC236}">
                <a16:creationId xmlns:a16="http://schemas.microsoft.com/office/drawing/2014/main" id="{A96671FB-B113-4507-9CB2-E8666FF90B61}"/>
              </a:ext>
            </a:extLst>
          </p:cNvPr>
          <p:cNvSpPr/>
          <p:nvPr/>
        </p:nvSpPr>
        <p:spPr>
          <a:xfrm>
            <a:off x="8243455" y="804496"/>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7" name="Arrow: Up 16">
            <a:extLst>
              <a:ext uri="{FF2B5EF4-FFF2-40B4-BE49-F238E27FC236}">
                <a16:creationId xmlns:a16="http://schemas.microsoft.com/office/drawing/2014/main" id="{A0E51979-1DA2-40C7-BA88-3AD49BF57EC4}"/>
              </a:ext>
            </a:extLst>
          </p:cNvPr>
          <p:cNvSpPr/>
          <p:nvPr/>
        </p:nvSpPr>
        <p:spPr>
          <a:xfrm>
            <a:off x="8243455" y="804496"/>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8" name="Arrow: Up 17">
            <a:extLst>
              <a:ext uri="{FF2B5EF4-FFF2-40B4-BE49-F238E27FC236}">
                <a16:creationId xmlns:a16="http://schemas.microsoft.com/office/drawing/2014/main" id="{86C67F36-8297-4B77-9BA9-07EFEE6FBA0A}"/>
              </a:ext>
            </a:extLst>
          </p:cNvPr>
          <p:cNvSpPr/>
          <p:nvPr/>
        </p:nvSpPr>
        <p:spPr>
          <a:xfrm>
            <a:off x="8243455" y="804496"/>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8A5E7AAE-02AB-4037-9E5F-25FF2980CC32}"/>
              </a:ext>
            </a:extLst>
          </p:cNvPr>
          <p:cNvSpPr txBox="1"/>
          <p:nvPr/>
        </p:nvSpPr>
        <p:spPr>
          <a:xfrm>
            <a:off x="8132618" y="484909"/>
            <a:ext cx="914400" cy="307777"/>
          </a:xfrm>
          <a:prstGeom prst="rect">
            <a:avLst/>
          </a:prstGeom>
          <a:noFill/>
        </p:spPr>
        <p:txBody>
          <a:bodyPr wrap="square" rtlCol="0">
            <a:spAutoFit/>
          </a:bodyPr>
          <a:lstStyle/>
          <a:p>
            <a:r>
              <a:rPr lang="en-US" dirty="0"/>
              <a:t>Forward</a:t>
            </a:r>
            <a:endParaRPr lang="en-CA" dirty="0"/>
          </a:p>
        </p:txBody>
      </p:sp>
      <p:sp>
        <p:nvSpPr>
          <p:cNvPr id="21" name="TextBox 20">
            <a:extLst>
              <a:ext uri="{FF2B5EF4-FFF2-40B4-BE49-F238E27FC236}">
                <a16:creationId xmlns:a16="http://schemas.microsoft.com/office/drawing/2014/main" id="{96EF7419-5CA2-4EB8-A216-5E46E84A70C7}"/>
              </a:ext>
            </a:extLst>
          </p:cNvPr>
          <p:cNvSpPr txBox="1"/>
          <p:nvPr/>
        </p:nvSpPr>
        <p:spPr>
          <a:xfrm>
            <a:off x="8091054" y="1459096"/>
            <a:ext cx="1052945" cy="307777"/>
          </a:xfrm>
          <a:prstGeom prst="rect">
            <a:avLst/>
          </a:prstGeom>
          <a:noFill/>
        </p:spPr>
        <p:txBody>
          <a:bodyPr wrap="square" rtlCol="0">
            <a:spAutoFit/>
          </a:bodyPr>
          <a:lstStyle/>
          <a:p>
            <a:r>
              <a:rPr lang="en-US" dirty="0"/>
              <a:t>Turn Right</a:t>
            </a:r>
            <a:endParaRPr lang="en-CA" dirty="0"/>
          </a:p>
        </p:txBody>
      </p:sp>
      <p:sp>
        <p:nvSpPr>
          <p:cNvPr id="22" name="Arrow: Bent 21">
            <a:extLst>
              <a:ext uri="{FF2B5EF4-FFF2-40B4-BE49-F238E27FC236}">
                <a16:creationId xmlns:a16="http://schemas.microsoft.com/office/drawing/2014/main" id="{A0653863-CB52-4F85-ADC9-246371A0353B}"/>
              </a:ext>
            </a:extLst>
          </p:cNvPr>
          <p:cNvSpPr/>
          <p:nvPr/>
        </p:nvSpPr>
        <p:spPr>
          <a:xfrm>
            <a:off x="8243455" y="1766873"/>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3" name="Arrow: Bent 22">
            <a:extLst>
              <a:ext uri="{FF2B5EF4-FFF2-40B4-BE49-F238E27FC236}">
                <a16:creationId xmlns:a16="http://schemas.microsoft.com/office/drawing/2014/main" id="{130B1FA2-2DDE-4D1A-A73D-E427CFC1877D}"/>
              </a:ext>
            </a:extLst>
          </p:cNvPr>
          <p:cNvSpPr/>
          <p:nvPr/>
        </p:nvSpPr>
        <p:spPr>
          <a:xfrm flipH="1">
            <a:off x="8240527" y="2856734"/>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4" name="Arrow: Bent 23">
            <a:extLst>
              <a:ext uri="{FF2B5EF4-FFF2-40B4-BE49-F238E27FC236}">
                <a16:creationId xmlns:a16="http://schemas.microsoft.com/office/drawing/2014/main" id="{A0D3CA6B-8D32-4F2A-A236-3740B2BFE0D8}"/>
              </a:ext>
            </a:extLst>
          </p:cNvPr>
          <p:cNvSpPr/>
          <p:nvPr/>
        </p:nvSpPr>
        <p:spPr>
          <a:xfrm>
            <a:off x="8243455" y="1766873"/>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5" name="Arrow: Bent 24">
            <a:extLst>
              <a:ext uri="{FF2B5EF4-FFF2-40B4-BE49-F238E27FC236}">
                <a16:creationId xmlns:a16="http://schemas.microsoft.com/office/drawing/2014/main" id="{50C26DC1-F4ED-444F-BC25-9C7E5721B9C3}"/>
              </a:ext>
            </a:extLst>
          </p:cNvPr>
          <p:cNvSpPr/>
          <p:nvPr/>
        </p:nvSpPr>
        <p:spPr>
          <a:xfrm>
            <a:off x="8243455" y="1766873"/>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6" name="Arrow: Bent 25">
            <a:extLst>
              <a:ext uri="{FF2B5EF4-FFF2-40B4-BE49-F238E27FC236}">
                <a16:creationId xmlns:a16="http://schemas.microsoft.com/office/drawing/2014/main" id="{C7C7F36A-1568-40E0-ACFC-3241EA68F489}"/>
              </a:ext>
            </a:extLst>
          </p:cNvPr>
          <p:cNvSpPr/>
          <p:nvPr/>
        </p:nvSpPr>
        <p:spPr>
          <a:xfrm>
            <a:off x="8243455" y="1766873"/>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7" name="TextBox 26">
            <a:extLst>
              <a:ext uri="{FF2B5EF4-FFF2-40B4-BE49-F238E27FC236}">
                <a16:creationId xmlns:a16="http://schemas.microsoft.com/office/drawing/2014/main" id="{012D7C55-0C48-4244-94DB-36482CF7A3A8}"/>
              </a:ext>
            </a:extLst>
          </p:cNvPr>
          <p:cNvSpPr txBox="1"/>
          <p:nvPr/>
        </p:nvSpPr>
        <p:spPr>
          <a:xfrm>
            <a:off x="8021782" y="2523529"/>
            <a:ext cx="1052945" cy="307777"/>
          </a:xfrm>
          <a:prstGeom prst="rect">
            <a:avLst/>
          </a:prstGeom>
          <a:noFill/>
        </p:spPr>
        <p:txBody>
          <a:bodyPr wrap="square" rtlCol="0">
            <a:spAutoFit/>
          </a:bodyPr>
          <a:lstStyle/>
          <a:p>
            <a:r>
              <a:rPr lang="en-US" dirty="0"/>
              <a:t>Turn Left</a:t>
            </a:r>
            <a:endParaRPr lang="en-CA" dirty="0"/>
          </a:p>
        </p:txBody>
      </p:sp>
      <p:sp>
        <p:nvSpPr>
          <p:cNvPr id="28" name="Arrow: Bent 27">
            <a:extLst>
              <a:ext uri="{FF2B5EF4-FFF2-40B4-BE49-F238E27FC236}">
                <a16:creationId xmlns:a16="http://schemas.microsoft.com/office/drawing/2014/main" id="{0B392CA9-C456-4AD6-A5AE-14C2E775A248}"/>
              </a:ext>
            </a:extLst>
          </p:cNvPr>
          <p:cNvSpPr/>
          <p:nvPr/>
        </p:nvSpPr>
        <p:spPr>
          <a:xfrm flipH="1">
            <a:off x="8240527" y="2856734"/>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9" name="Arrow: Bent 28">
            <a:extLst>
              <a:ext uri="{FF2B5EF4-FFF2-40B4-BE49-F238E27FC236}">
                <a16:creationId xmlns:a16="http://schemas.microsoft.com/office/drawing/2014/main" id="{F3AB2303-841C-4BAF-854E-BE3C739DB450}"/>
              </a:ext>
            </a:extLst>
          </p:cNvPr>
          <p:cNvSpPr/>
          <p:nvPr/>
        </p:nvSpPr>
        <p:spPr>
          <a:xfrm flipH="1">
            <a:off x="8240527" y="2856734"/>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30" name="Arrow: Bent 29">
            <a:extLst>
              <a:ext uri="{FF2B5EF4-FFF2-40B4-BE49-F238E27FC236}">
                <a16:creationId xmlns:a16="http://schemas.microsoft.com/office/drawing/2014/main" id="{9201F5BD-95B3-4EEB-865F-BA7C2B477851}"/>
              </a:ext>
            </a:extLst>
          </p:cNvPr>
          <p:cNvSpPr/>
          <p:nvPr/>
        </p:nvSpPr>
        <p:spPr>
          <a:xfrm flipH="1">
            <a:off x="8240527" y="2856734"/>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pic>
        <p:nvPicPr>
          <p:cNvPr id="32" name="Google Shape;134;p17">
            <a:extLst>
              <a:ext uri="{FF2B5EF4-FFF2-40B4-BE49-F238E27FC236}">
                <a16:creationId xmlns:a16="http://schemas.microsoft.com/office/drawing/2014/main" id="{2EFDC74A-F12F-4ECC-9449-F2E79128E265}"/>
              </a:ext>
            </a:extLst>
          </p:cNvPr>
          <p:cNvPicPr preferRelativeResize="0"/>
          <p:nvPr/>
        </p:nvPicPr>
        <p:blipFill>
          <a:blip r:embed="rId3">
            <a:alphaModFix/>
          </a:blip>
          <a:stretch>
            <a:fillRect/>
          </a:stretch>
        </p:blipFill>
        <p:spPr>
          <a:xfrm>
            <a:off x="8132618" y="3867264"/>
            <a:ext cx="1340550" cy="3628982"/>
          </a:xfrm>
          <a:prstGeom prst="rect">
            <a:avLst/>
          </a:prstGeom>
          <a:noFill/>
          <a:ln>
            <a:noFill/>
          </a:ln>
        </p:spPr>
      </p:pic>
      <p:grpSp>
        <p:nvGrpSpPr>
          <p:cNvPr id="2" name="Group 1">
            <a:extLst>
              <a:ext uri="{FF2B5EF4-FFF2-40B4-BE49-F238E27FC236}">
                <a16:creationId xmlns:a16="http://schemas.microsoft.com/office/drawing/2014/main" id="{93986F36-FA9A-49CC-B7EA-8A08E6A5EC27}"/>
              </a:ext>
            </a:extLst>
          </p:cNvPr>
          <p:cNvGrpSpPr/>
          <p:nvPr/>
        </p:nvGrpSpPr>
        <p:grpSpPr>
          <a:xfrm>
            <a:off x="599744" y="1590033"/>
            <a:ext cx="4744112" cy="2915057"/>
            <a:chOff x="599744" y="1590033"/>
            <a:chExt cx="4744112" cy="2915057"/>
          </a:xfrm>
        </p:grpSpPr>
        <p:pic>
          <p:nvPicPr>
            <p:cNvPr id="6" name="Picture 5">
              <a:extLst>
                <a:ext uri="{FF2B5EF4-FFF2-40B4-BE49-F238E27FC236}">
                  <a16:creationId xmlns:a16="http://schemas.microsoft.com/office/drawing/2014/main" id="{51F014BE-13F1-4C4D-9F14-BAC0B3F794DD}"/>
                </a:ext>
              </a:extLst>
            </p:cNvPr>
            <p:cNvPicPr>
              <a:picLocks noChangeAspect="1"/>
            </p:cNvPicPr>
            <p:nvPr/>
          </p:nvPicPr>
          <p:blipFill>
            <a:blip r:embed="rId4"/>
            <a:stretch>
              <a:fillRect/>
            </a:stretch>
          </p:blipFill>
          <p:spPr>
            <a:xfrm>
              <a:off x="599744" y="1590033"/>
              <a:ext cx="4744112" cy="2915057"/>
            </a:xfrm>
            <a:prstGeom prst="rect">
              <a:avLst/>
            </a:prstGeom>
          </p:spPr>
        </p:pic>
        <p:pic>
          <p:nvPicPr>
            <p:cNvPr id="33" name="Picture 32">
              <a:extLst>
                <a:ext uri="{FF2B5EF4-FFF2-40B4-BE49-F238E27FC236}">
                  <a16:creationId xmlns:a16="http://schemas.microsoft.com/office/drawing/2014/main" id="{8DC79651-9828-4D3F-9B5A-20D64D0DB9A8}"/>
                </a:ext>
              </a:extLst>
            </p:cNvPr>
            <p:cNvPicPr>
              <a:picLocks noChangeAspect="1"/>
            </p:cNvPicPr>
            <p:nvPr/>
          </p:nvPicPr>
          <p:blipFill rotWithShape="1">
            <a:blip r:embed="rId4"/>
            <a:srcRect l="13719" t="21917" r="74892" b="60055"/>
            <a:stretch/>
          </p:blipFill>
          <p:spPr>
            <a:xfrm>
              <a:off x="696036" y="2234793"/>
              <a:ext cx="524473" cy="525522"/>
            </a:xfrm>
            <a:prstGeom prst="rect">
              <a:avLst/>
            </a:prstGeom>
          </p:spPr>
        </p:pic>
      </p:grpSp>
      <p:pic>
        <p:nvPicPr>
          <p:cNvPr id="31" name="Picture 30">
            <a:extLst>
              <a:ext uri="{FF2B5EF4-FFF2-40B4-BE49-F238E27FC236}">
                <a16:creationId xmlns:a16="http://schemas.microsoft.com/office/drawing/2014/main" id="{A2FC7CB5-B57C-4080-BE6E-E6E6BD003AED}"/>
              </a:ext>
            </a:extLst>
          </p:cNvPr>
          <p:cNvPicPr>
            <a:picLocks noChangeAspect="1"/>
          </p:cNvPicPr>
          <p:nvPr/>
        </p:nvPicPr>
        <p:blipFill rotWithShape="1">
          <a:blip r:embed="rId4"/>
          <a:srcRect l="2322" t="23923" r="86747" b="59760"/>
          <a:stretch/>
        </p:blipFill>
        <p:spPr>
          <a:xfrm>
            <a:off x="715747" y="2285704"/>
            <a:ext cx="518616" cy="475650"/>
          </a:xfrm>
          <a:prstGeom prst="rect">
            <a:avLst/>
          </a:prstGeom>
        </p:spPr>
      </p:pic>
    </p:spTree>
    <p:extLst>
      <p:ext uri="{BB962C8B-B14F-4D97-AF65-F5344CB8AC3E}">
        <p14:creationId xmlns:p14="http://schemas.microsoft.com/office/powerpoint/2010/main" val="956267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71A5-0D58-40BE-A98D-DB4F54ADDF7B}"/>
              </a:ext>
            </a:extLst>
          </p:cNvPr>
          <p:cNvSpPr>
            <a:spLocks noGrp="1"/>
          </p:cNvSpPr>
          <p:nvPr>
            <p:ph type="title"/>
          </p:nvPr>
        </p:nvSpPr>
        <p:spPr/>
        <p:txBody>
          <a:bodyPr/>
          <a:lstStyle/>
          <a:p>
            <a:r>
              <a:rPr lang="en-US" dirty="0"/>
              <a:t>Reflect</a:t>
            </a:r>
            <a:endParaRPr lang="en-CA" dirty="0"/>
          </a:p>
        </p:txBody>
      </p:sp>
      <p:sp>
        <p:nvSpPr>
          <p:cNvPr id="3" name="Text Placeholder 2">
            <a:extLst>
              <a:ext uri="{FF2B5EF4-FFF2-40B4-BE49-F238E27FC236}">
                <a16:creationId xmlns:a16="http://schemas.microsoft.com/office/drawing/2014/main" id="{F459FC3A-EF1A-46E0-9F45-32DC2682F238}"/>
              </a:ext>
            </a:extLst>
          </p:cNvPr>
          <p:cNvSpPr>
            <a:spLocks noGrp="1"/>
          </p:cNvSpPr>
          <p:nvPr>
            <p:ph type="body" idx="1"/>
          </p:nvPr>
        </p:nvSpPr>
        <p:spPr>
          <a:xfrm>
            <a:off x="1188174" y="1506350"/>
            <a:ext cx="6426300" cy="887529"/>
          </a:xfrm>
        </p:spPr>
        <p:txBody>
          <a:bodyPr/>
          <a:lstStyle/>
          <a:p>
            <a:r>
              <a:rPr lang="en-US" sz="1800" dirty="0"/>
              <a:t>Ask a family member to move the parrot bot following your program.</a:t>
            </a:r>
          </a:p>
          <a:p>
            <a:r>
              <a:rPr lang="en-US" sz="1800" dirty="0"/>
              <a:t>Reflect on how well your program worked below:</a:t>
            </a:r>
          </a:p>
        </p:txBody>
      </p:sp>
      <p:sp>
        <p:nvSpPr>
          <p:cNvPr id="4" name="Slide Number Placeholder 3">
            <a:extLst>
              <a:ext uri="{FF2B5EF4-FFF2-40B4-BE49-F238E27FC236}">
                <a16:creationId xmlns:a16="http://schemas.microsoft.com/office/drawing/2014/main" id="{9B1A15E6-F576-4398-8BE9-F25A1B37DA17}"/>
              </a:ext>
            </a:extLst>
          </p:cNvPr>
          <p:cNvSpPr>
            <a:spLocks noGrp="1"/>
          </p:cNvSpPr>
          <p:nvPr>
            <p:ph type="sldNum" idx="12"/>
          </p:nvPr>
        </p:nvSpPr>
        <p:spPr/>
        <p:txBody>
          <a:bodyPr/>
          <a:lstStyle/>
          <a:p>
            <a:fld id="{00000000-1234-1234-1234-123412341234}" type="slidenum">
              <a:rPr lang="en" smtClean="0"/>
              <a:pPr/>
              <a:t>21</a:t>
            </a:fld>
            <a:endParaRPr lang="en"/>
          </a:p>
        </p:txBody>
      </p:sp>
      <p:graphicFrame>
        <p:nvGraphicFramePr>
          <p:cNvPr id="5" name="Table 5">
            <a:extLst>
              <a:ext uri="{FF2B5EF4-FFF2-40B4-BE49-F238E27FC236}">
                <a16:creationId xmlns:a16="http://schemas.microsoft.com/office/drawing/2014/main" id="{733B3D67-3DC5-4300-B793-FA50A7BAA42A}"/>
              </a:ext>
            </a:extLst>
          </p:cNvPr>
          <p:cNvGraphicFramePr>
            <a:graphicFrameLocks noGrp="1"/>
          </p:cNvGraphicFramePr>
          <p:nvPr>
            <p:extLst>
              <p:ext uri="{D42A27DB-BD31-4B8C-83A1-F6EECF244321}">
                <p14:modId xmlns:p14="http://schemas.microsoft.com/office/powerpoint/2010/main" val="177363867"/>
              </p:ext>
            </p:extLst>
          </p:nvPr>
        </p:nvGraphicFramePr>
        <p:xfrm>
          <a:off x="883374" y="2393879"/>
          <a:ext cx="7072452" cy="2103501"/>
        </p:xfrm>
        <a:graphic>
          <a:graphicData uri="http://schemas.openxmlformats.org/drawingml/2006/table">
            <a:tbl>
              <a:tblPr firstRow="1" bandRow="1">
                <a:tableStyleId>{1D783842-8F8A-472B-A6D1-50C4D95656BF}</a:tableStyleId>
              </a:tblPr>
              <a:tblGrid>
                <a:gridCol w="2357484">
                  <a:extLst>
                    <a:ext uri="{9D8B030D-6E8A-4147-A177-3AD203B41FA5}">
                      <a16:colId xmlns:a16="http://schemas.microsoft.com/office/drawing/2014/main" val="1117909903"/>
                    </a:ext>
                  </a:extLst>
                </a:gridCol>
                <a:gridCol w="2357484">
                  <a:extLst>
                    <a:ext uri="{9D8B030D-6E8A-4147-A177-3AD203B41FA5}">
                      <a16:colId xmlns:a16="http://schemas.microsoft.com/office/drawing/2014/main" val="599700305"/>
                    </a:ext>
                  </a:extLst>
                </a:gridCol>
                <a:gridCol w="2357484">
                  <a:extLst>
                    <a:ext uri="{9D8B030D-6E8A-4147-A177-3AD203B41FA5}">
                      <a16:colId xmlns:a16="http://schemas.microsoft.com/office/drawing/2014/main" val="2472831828"/>
                    </a:ext>
                  </a:extLst>
                </a:gridCol>
              </a:tblGrid>
              <a:tr h="728276">
                <a:tc>
                  <a:txBody>
                    <a:bodyPr/>
                    <a:lstStyle/>
                    <a:p>
                      <a:r>
                        <a:rPr lang="en-US" dirty="0"/>
                        <a:t>Did the parrot bot follow the program the way that you imagined it? </a:t>
                      </a:r>
                      <a:endParaRPr lang="en-CA" dirty="0"/>
                    </a:p>
                  </a:txBody>
                  <a:tcPr/>
                </a:tc>
                <a:tc>
                  <a:txBody>
                    <a:bodyPr/>
                    <a:lstStyle/>
                    <a:p>
                      <a:r>
                        <a:rPr lang="en-US" dirty="0"/>
                        <a:t>What worked well? </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you need to make any changes? What changes would you make?</a:t>
                      </a:r>
                      <a:endParaRPr lang="en-CA" dirty="0"/>
                    </a:p>
                  </a:txBody>
                  <a:tcPr/>
                </a:tc>
                <a:extLst>
                  <a:ext uri="{0D108BD9-81ED-4DB2-BD59-A6C34878D82A}">
                    <a16:rowId xmlns:a16="http://schemas.microsoft.com/office/drawing/2014/main" val="2543330943"/>
                  </a:ext>
                </a:extLst>
              </a:tr>
              <a:tr h="137160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8629578"/>
                  </a:ext>
                </a:extLst>
              </a:tr>
            </a:tbl>
          </a:graphicData>
        </a:graphic>
      </p:graphicFrame>
      <p:sp>
        <p:nvSpPr>
          <p:cNvPr id="6" name="Google Shape;706;p50">
            <a:extLst>
              <a:ext uri="{FF2B5EF4-FFF2-40B4-BE49-F238E27FC236}">
                <a16:creationId xmlns:a16="http://schemas.microsoft.com/office/drawing/2014/main" id="{29D564E1-47E0-42C2-AB25-D4670167527E}"/>
              </a:ext>
            </a:extLst>
          </p:cNvPr>
          <p:cNvSpPr/>
          <p:nvPr/>
        </p:nvSpPr>
        <p:spPr>
          <a:xfrm>
            <a:off x="8009692" y="3693911"/>
            <a:ext cx="789365" cy="99946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1086522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8C35BCC-28E7-4EF9-91AB-09ECF2A42A5F}"/>
              </a:ext>
            </a:extLst>
          </p:cNvPr>
          <p:cNvSpPr/>
          <p:nvPr/>
        </p:nvSpPr>
        <p:spPr>
          <a:xfrm>
            <a:off x="6012872" y="181841"/>
            <a:ext cx="1108364" cy="4779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48C25DB-F81E-445F-A376-D651BCB6F3AB}"/>
              </a:ext>
            </a:extLst>
          </p:cNvPr>
          <p:cNvSpPr txBox="1"/>
          <p:nvPr/>
        </p:nvSpPr>
        <p:spPr>
          <a:xfrm>
            <a:off x="720437" y="685314"/>
            <a:ext cx="2399764" cy="3539430"/>
          </a:xfrm>
          <a:prstGeom prst="rect">
            <a:avLst/>
          </a:prstGeom>
          <a:noFill/>
        </p:spPr>
        <p:txBody>
          <a:bodyPr wrap="square" rtlCol="0">
            <a:spAutoFit/>
          </a:bodyPr>
          <a:lstStyle/>
          <a:p>
            <a:r>
              <a:rPr lang="en-US" sz="1600" dirty="0"/>
              <a:t>Now create a program for a family member to walk the shape of a </a:t>
            </a:r>
            <a:r>
              <a:rPr lang="en-US" sz="1600" dirty="0">
                <a:highlight>
                  <a:srgbClr val="FFFF00"/>
                </a:highlight>
              </a:rPr>
              <a:t>square</a:t>
            </a:r>
            <a:r>
              <a:rPr lang="en-US" sz="1600" dirty="0"/>
              <a:t> in your house. </a:t>
            </a:r>
          </a:p>
          <a:p>
            <a:endParaRPr lang="en-US" sz="1600" dirty="0"/>
          </a:p>
          <a:p>
            <a:r>
              <a:rPr lang="en-US" sz="1600" dirty="0"/>
              <a:t>DO NOT TELL YOUR FAMILY MEMBER WHAT SHAPE THEY ARE GOING TO WALK.</a:t>
            </a:r>
          </a:p>
          <a:p>
            <a:endParaRPr lang="en-US" sz="1600" dirty="0"/>
          </a:p>
          <a:p>
            <a:r>
              <a:rPr lang="en-US" sz="1600" dirty="0"/>
              <a:t>Ask your family member to follow the code and tell you what shape they walked in.</a:t>
            </a:r>
            <a:endParaRPr lang="en-CA" sz="1600" dirty="0"/>
          </a:p>
        </p:txBody>
      </p:sp>
      <p:sp>
        <p:nvSpPr>
          <p:cNvPr id="8" name="Rectangle 7">
            <a:extLst>
              <a:ext uri="{FF2B5EF4-FFF2-40B4-BE49-F238E27FC236}">
                <a16:creationId xmlns:a16="http://schemas.microsoft.com/office/drawing/2014/main" id="{9598BB7C-0010-41A3-83FC-4A79F6BED316}"/>
              </a:ext>
            </a:extLst>
          </p:cNvPr>
          <p:cNvSpPr/>
          <p:nvPr/>
        </p:nvSpPr>
        <p:spPr>
          <a:xfrm>
            <a:off x="3369583" y="181841"/>
            <a:ext cx="2643289" cy="477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D9F5DF1-1E87-46B2-BA24-4C937BABCC59}"/>
              </a:ext>
            </a:extLst>
          </p:cNvPr>
          <p:cNvSpPr txBox="1"/>
          <p:nvPr/>
        </p:nvSpPr>
        <p:spPr>
          <a:xfrm>
            <a:off x="3477491" y="431223"/>
            <a:ext cx="178723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Program:</a:t>
            </a:r>
            <a:endParaRPr lang="en-CA" dirty="0"/>
          </a:p>
        </p:txBody>
      </p:sp>
      <p:sp>
        <p:nvSpPr>
          <p:cNvPr id="10" name="Arrow: Up 9">
            <a:extLst>
              <a:ext uri="{FF2B5EF4-FFF2-40B4-BE49-F238E27FC236}">
                <a16:creationId xmlns:a16="http://schemas.microsoft.com/office/drawing/2014/main" id="{1BFAE9C6-6957-43D2-A16E-3C0C31B3ACB2}"/>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1" name="Arrow: Up 10">
            <a:extLst>
              <a:ext uri="{FF2B5EF4-FFF2-40B4-BE49-F238E27FC236}">
                <a16:creationId xmlns:a16="http://schemas.microsoft.com/office/drawing/2014/main" id="{5DB63E87-F9A4-4E2A-9C49-0BC302DF10CC}"/>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2" name="Arrow: Up 11">
            <a:extLst>
              <a:ext uri="{FF2B5EF4-FFF2-40B4-BE49-F238E27FC236}">
                <a16:creationId xmlns:a16="http://schemas.microsoft.com/office/drawing/2014/main" id="{AB7A69FA-5ADE-481A-AA65-B7B151EF0CF3}"/>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Arrow: Up 12">
            <a:extLst>
              <a:ext uri="{FF2B5EF4-FFF2-40B4-BE49-F238E27FC236}">
                <a16:creationId xmlns:a16="http://schemas.microsoft.com/office/drawing/2014/main" id="{52D09446-7470-4CF2-983E-7848368FA18B}"/>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Arrow: Up 13">
            <a:extLst>
              <a:ext uri="{FF2B5EF4-FFF2-40B4-BE49-F238E27FC236}">
                <a16:creationId xmlns:a16="http://schemas.microsoft.com/office/drawing/2014/main" id="{F61D46E8-0312-44E7-B8F7-6266CDF74BE4}"/>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5" name="Arrow: Up 14">
            <a:extLst>
              <a:ext uri="{FF2B5EF4-FFF2-40B4-BE49-F238E27FC236}">
                <a16:creationId xmlns:a16="http://schemas.microsoft.com/office/drawing/2014/main" id="{86CB8734-3F66-479C-A454-28F33D9341D1}"/>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6" name="Arrow: Up 15">
            <a:extLst>
              <a:ext uri="{FF2B5EF4-FFF2-40B4-BE49-F238E27FC236}">
                <a16:creationId xmlns:a16="http://schemas.microsoft.com/office/drawing/2014/main" id="{A96671FB-B113-4507-9CB2-E8666FF90B61}"/>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7" name="Arrow: Up 16">
            <a:extLst>
              <a:ext uri="{FF2B5EF4-FFF2-40B4-BE49-F238E27FC236}">
                <a16:creationId xmlns:a16="http://schemas.microsoft.com/office/drawing/2014/main" id="{A0E51979-1DA2-40C7-BA88-3AD49BF57EC4}"/>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8" name="Arrow: Up 17">
            <a:extLst>
              <a:ext uri="{FF2B5EF4-FFF2-40B4-BE49-F238E27FC236}">
                <a16:creationId xmlns:a16="http://schemas.microsoft.com/office/drawing/2014/main" id="{86C67F36-8297-4B77-9BA9-07EFEE6FBA0A}"/>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8A5E7AAE-02AB-4037-9E5F-25FF2980CC32}"/>
              </a:ext>
            </a:extLst>
          </p:cNvPr>
          <p:cNvSpPr txBox="1"/>
          <p:nvPr/>
        </p:nvSpPr>
        <p:spPr>
          <a:xfrm>
            <a:off x="6109854" y="431223"/>
            <a:ext cx="914400" cy="307777"/>
          </a:xfrm>
          <a:prstGeom prst="rect">
            <a:avLst/>
          </a:prstGeom>
          <a:noFill/>
        </p:spPr>
        <p:txBody>
          <a:bodyPr wrap="square" rtlCol="0">
            <a:spAutoFit/>
          </a:bodyPr>
          <a:lstStyle/>
          <a:p>
            <a:r>
              <a:rPr lang="en-US" dirty="0"/>
              <a:t>Forward</a:t>
            </a:r>
            <a:endParaRPr lang="en-CA" dirty="0"/>
          </a:p>
        </p:txBody>
      </p:sp>
      <p:sp>
        <p:nvSpPr>
          <p:cNvPr id="21" name="TextBox 20">
            <a:extLst>
              <a:ext uri="{FF2B5EF4-FFF2-40B4-BE49-F238E27FC236}">
                <a16:creationId xmlns:a16="http://schemas.microsoft.com/office/drawing/2014/main" id="{96EF7419-5CA2-4EB8-A216-5E46E84A70C7}"/>
              </a:ext>
            </a:extLst>
          </p:cNvPr>
          <p:cNvSpPr txBox="1"/>
          <p:nvPr/>
        </p:nvSpPr>
        <p:spPr>
          <a:xfrm>
            <a:off x="6068290" y="1405410"/>
            <a:ext cx="1052945" cy="307777"/>
          </a:xfrm>
          <a:prstGeom prst="rect">
            <a:avLst/>
          </a:prstGeom>
          <a:noFill/>
        </p:spPr>
        <p:txBody>
          <a:bodyPr wrap="square" rtlCol="0">
            <a:spAutoFit/>
          </a:bodyPr>
          <a:lstStyle/>
          <a:p>
            <a:r>
              <a:rPr lang="en-US" dirty="0"/>
              <a:t>Turn Right</a:t>
            </a:r>
            <a:endParaRPr lang="en-CA" dirty="0"/>
          </a:p>
        </p:txBody>
      </p:sp>
      <p:sp>
        <p:nvSpPr>
          <p:cNvPr id="22" name="Arrow: Bent 21">
            <a:extLst>
              <a:ext uri="{FF2B5EF4-FFF2-40B4-BE49-F238E27FC236}">
                <a16:creationId xmlns:a16="http://schemas.microsoft.com/office/drawing/2014/main" id="{A0653863-CB52-4F85-ADC9-246371A0353B}"/>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3" name="Arrow: Bent 22">
            <a:extLst>
              <a:ext uri="{FF2B5EF4-FFF2-40B4-BE49-F238E27FC236}">
                <a16:creationId xmlns:a16="http://schemas.microsoft.com/office/drawing/2014/main" id="{130B1FA2-2DDE-4D1A-A73D-E427CFC1877D}"/>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4" name="Arrow: Bent 23">
            <a:extLst>
              <a:ext uri="{FF2B5EF4-FFF2-40B4-BE49-F238E27FC236}">
                <a16:creationId xmlns:a16="http://schemas.microsoft.com/office/drawing/2014/main" id="{A0D3CA6B-8D32-4F2A-A236-3740B2BFE0D8}"/>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5" name="Arrow: Bent 24">
            <a:extLst>
              <a:ext uri="{FF2B5EF4-FFF2-40B4-BE49-F238E27FC236}">
                <a16:creationId xmlns:a16="http://schemas.microsoft.com/office/drawing/2014/main" id="{50C26DC1-F4ED-444F-BC25-9C7E5721B9C3}"/>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6" name="Arrow: Bent 25">
            <a:extLst>
              <a:ext uri="{FF2B5EF4-FFF2-40B4-BE49-F238E27FC236}">
                <a16:creationId xmlns:a16="http://schemas.microsoft.com/office/drawing/2014/main" id="{C7C7F36A-1568-40E0-ACFC-3241EA68F489}"/>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7" name="TextBox 26">
            <a:extLst>
              <a:ext uri="{FF2B5EF4-FFF2-40B4-BE49-F238E27FC236}">
                <a16:creationId xmlns:a16="http://schemas.microsoft.com/office/drawing/2014/main" id="{012D7C55-0C48-4244-94DB-36482CF7A3A8}"/>
              </a:ext>
            </a:extLst>
          </p:cNvPr>
          <p:cNvSpPr txBox="1"/>
          <p:nvPr/>
        </p:nvSpPr>
        <p:spPr>
          <a:xfrm>
            <a:off x="5999018" y="2469843"/>
            <a:ext cx="1052945" cy="307777"/>
          </a:xfrm>
          <a:prstGeom prst="rect">
            <a:avLst/>
          </a:prstGeom>
          <a:noFill/>
        </p:spPr>
        <p:txBody>
          <a:bodyPr wrap="square" rtlCol="0">
            <a:spAutoFit/>
          </a:bodyPr>
          <a:lstStyle/>
          <a:p>
            <a:r>
              <a:rPr lang="en-US" dirty="0"/>
              <a:t>Turn Left</a:t>
            </a:r>
            <a:endParaRPr lang="en-CA" dirty="0"/>
          </a:p>
        </p:txBody>
      </p:sp>
      <p:sp>
        <p:nvSpPr>
          <p:cNvPr id="28" name="Arrow: Bent 27">
            <a:extLst>
              <a:ext uri="{FF2B5EF4-FFF2-40B4-BE49-F238E27FC236}">
                <a16:creationId xmlns:a16="http://schemas.microsoft.com/office/drawing/2014/main" id="{0B392CA9-C456-4AD6-A5AE-14C2E775A248}"/>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9" name="Arrow: Bent 28">
            <a:extLst>
              <a:ext uri="{FF2B5EF4-FFF2-40B4-BE49-F238E27FC236}">
                <a16:creationId xmlns:a16="http://schemas.microsoft.com/office/drawing/2014/main" id="{F3AB2303-841C-4BAF-854E-BE3C739DB450}"/>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30" name="Arrow: Bent 29">
            <a:extLst>
              <a:ext uri="{FF2B5EF4-FFF2-40B4-BE49-F238E27FC236}">
                <a16:creationId xmlns:a16="http://schemas.microsoft.com/office/drawing/2014/main" id="{9201F5BD-95B3-4EEB-865F-BA7C2B477851}"/>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pic>
        <p:nvPicPr>
          <p:cNvPr id="32" name="Google Shape;134;p17">
            <a:extLst>
              <a:ext uri="{FF2B5EF4-FFF2-40B4-BE49-F238E27FC236}">
                <a16:creationId xmlns:a16="http://schemas.microsoft.com/office/drawing/2014/main" id="{2EFDC74A-F12F-4ECC-9449-F2E79128E265}"/>
              </a:ext>
            </a:extLst>
          </p:cNvPr>
          <p:cNvPicPr preferRelativeResize="0"/>
          <p:nvPr/>
        </p:nvPicPr>
        <p:blipFill>
          <a:blip r:embed="rId3">
            <a:alphaModFix/>
          </a:blip>
          <a:stretch>
            <a:fillRect/>
          </a:stretch>
        </p:blipFill>
        <p:spPr>
          <a:xfrm>
            <a:off x="7329055" y="780125"/>
            <a:ext cx="1340550" cy="3628982"/>
          </a:xfrm>
          <a:prstGeom prst="rect">
            <a:avLst/>
          </a:prstGeom>
          <a:noFill/>
          <a:ln>
            <a:noFill/>
          </a:ln>
        </p:spPr>
      </p:pic>
    </p:spTree>
    <p:extLst>
      <p:ext uri="{BB962C8B-B14F-4D97-AF65-F5344CB8AC3E}">
        <p14:creationId xmlns:p14="http://schemas.microsoft.com/office/powerpoint/2010/main" val="1850228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71A5-0D58-40BE-A98D-DB4F54ADDF7B}"/>
              </a:ext>
            </a:extLst>
          </p:cNvPr>
          <p:cNvSpPr>
            <a:spLocks noGrp="1"/>
          </p:cNvSpPr>
          <p:nvPr>
            <p:ph type="title"/>
          </p:nvPr>
        </p:nvSpPr>
        <p:spPr/>
        <p:txBody>
          <a:bodyPr/>
          <a:lstStyle/>
          <a:p>
            <a:r>
              <a:rPr lang="en-US" dirty="0"/>
              <a:t>Reflect</a:t>
            </a:r>
            <a:endParaRPr lang="en-CA" dirty="0"/>
          </a:p>
        </p:txBody>
      </p:sp>
      <p:sp>
        <p:nvSpPr>
          <p:cNvPr id="3" name="Text Placeholder 2">
            <a:extLst>
              <a:ext uri="{FF2B5EF4-FFF2-40B4-BE49-F238E27FC236}">
                <a16:creationId xmlns:a16="http://schemas.microsoft.com/office/drawing/2014/main" id="{F459FC3A-EF1A-46E0-9F45-32DC2682F238}"/>
              </a:ext>
            </a:extLst>
          </p:cNvPr>
          <p:cNvSpPr>
            <a:spLocks noGrp="1"/>
          </p:cNvSpPr>
          <p:nvPr>
            <p:ph type="body" idx="1"/>
          </p:nvPr>
        </p:nvSpPr>
        <p:spPr>
          <a:xfrm>
            <a:off x="1188174" y="1506350"/>
            <a:ext cx="6426300" cy="887529"/>
          </a:xfrm>
        </p:spPr>
        <p:txBody>
          <a:bodyPr/>
          <a:lstStyle/>
          <a:p>
            <a:r>
              <a:rPr lang="en-US" sz="1800" dirty="0"/>
              <a:t>Ask a family member to follow the program for a square.</a:t>
            </a:r>
          </a:p>
          <a:p>
            <a:r>
              <a:rPr lang="en-US" sz="1800" dirty="0"/>
              <a:t>Reflect on how well your program worked below:</a:t>
            </a:r>
          </a:p>
        </p:txBody>
      </p:sp>
      <p:sp>
        <p:nvSpPr>
          <p:cNvPr id="4" name="Slide Number Placeholder 3">
            <a:extLst>
              <a:ext uri="{FF2B5EF4-FFF2-40B4-BE49-F238E27FC236}">
                <a16:creationId xmlns:a16="http://schemas.microsoft.com/office/drawing/2014/main" id="{9B1A15E6-F576-4398-8BE9-F25A1B37DA17}"/>
              </a:ext>
            </a:extLst>
          </p:cNvPr>
          <p:cNvSpPr>
            <a:spLocks noGrp="1"/>
          </p:cNvSpPr>
          <p:nvPr>
            <p:ph type="sldNum" idx="12"/>
          </p:nvPr>
        </p:nvSpPr>
        <p:spPr/>
        <p:txBody>
          <a:bodyPr/>
          <a:lstStyle/>
          <a:p>
            <a:fld id="{00000000-1234-1234-1234-123412341234}" type="slidenum">
              <a:rPr lang="en" smtClean="0"/>
              <a:pPr/>
              <a:t>23</a:t>
            </a:fld>
            <a:endParaRPr lang="en"/>
          </a:p>
        </p:txBody>
      </p:sp>
      <p:graphicFrame>
        <p:nvGraphicFramePr>
          <p:cNvPr id="5" name="Table 5">
            <a:extLst>
              <a:ext uri="{FF2B5EF4-FFF2-40B4-BE49-F238E27FC236}">
                <a16:creationId xmlns:a16="http://schemas.microsoft.com/office/drawing/2014/main" id="{733B3D67-3DC5-4300-B793-FA50A7BAA42A}"/>
              </a:ext>
            </a:extLst>
          </p:cNvPr>
          <p:cNvGraphicFramePr>
            <a:graphicFrameLocks noGrp="1"/>
          </p:cNvGraphicFramePr>
          <p:nvPr>
            <p:extLst>
              <p:ext uri="{D42A27DB-BD31-4B8C-83A1-F6EECF244321}">
                <p14:modId xmlns:p14="http://schemas.microsoft.com/office/powerpoint/2010/main" val="210609250"/>
              </p:ext>
            </p:extLst>
          </p:nvPr>
        </p:nvGraphicFramePr>
        <p:xfrm>
          <a:off x="883374" y="2393879"/>
          <a:ext cx="7072452" cy="2103501"/>
        </p:xfrm>
        <a:graphic>
          <a:graphicData uri="http://schemas.openxmlformats.org/drawingml/2006/table">
            <a:tbl>
              <a:tblPr firstRow="1" bandRow="1">
                <a:tableStyleId>{1D783842-8F8A-472B-A6D1-50C4D95656BF}</a:tableStyleId>
              </a:tblPr>
              <a:tblGrid>
                <a:gridCol w="2357484">
                  <a:extLst>
                    <a:ext uri="{9D8B030D-6E8A-4147-A177-3AD203B41FA5}">
                      <a16:colId xmlns:a16="http://schemas.microsoft.com/office/drawing/2014/main" val="1117909903"/>
                    </a:ext>
                  </a:extLst>
                </a:gridCol>
                <a:gridCol w="2357484">
                  <a:extLst>
                    <a:ext uri="{9D8B030D-6E8A-4147-A177-3AD203B41FA5}">
                      <a16:colId xmlns:a16="http://schemas.microsoft.com/office/drawing/2014/main" val="599700305"/>
                    </a:ext>
                  </a:extLst>
                </a:gridCol>
                <a:gridCol w="2357484">
                  <a:extLst>
                    <a:ext uri="{9D8B030D-6E8A-4147-A177-3AD203B41FA5}">
                      <a16:colId xmlns:a16="http://schemas.microsoft.com/office/drawing/2014/main" val="2472831828"/>
                    </a:ext>
                  </a:extLst>
                </a:gridCol>
              </a:tblGrid>
              <a:tr h="728276">
                <a:tc>
                  <a:txBody>
                    <a:bodyPr/>
                    <a:lstStyle/>
                    <a:p>
                      <a:r>
                        <a:rPr lang="en-US" dirty="0"/>
                        <a:t>Did your family member follow the program the way that you imagined it? </a:t>
                      </a:r>
                      <a:endParaRPr lang="en-CA" dirty="0"/>
                    </a:p>
                  </a:txBody>
                  <a:tcPr/>
                </a:tc>
                <a:tc>
                  <a:txBody>
                    <a:bodyPr/>
                    <a:lstStyle/>
                    <a:p>
                      <a:r>
                        <a:rPr lang="en-US" dirty="0"/>
                        <a:t>What worked well? </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you need to make any changes? What changes would you make?</a:t>
                      </a:r>
                      <a:endParaRPr lang="en-CA" dirty="0"/>
                    </a:p>
                  </a:txBody>
                  <a:tcPr/>
                </a:tc>
                <a:extLst>
                  <a:ext uri="{0D108BD9-81ED-4DB2-BD59-A6C34878D82A}">
                    <a16:rowId xmlns:a16="http://schemas.microsoft.com/office/drawing/2014/main" val="2543330943"/>
                  </a:ext>
                </a:extLst>
              </a:tr>
              <a:tr h="137160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8629578"/>
                  </a:ext>
                </a:extLst>
              </a:tr>
            </a:tbl>
          </a:graphicData>
        </a:graphic>
      </p:graphicFrame>
      <p:sp>
        <p:nvSpPr>
          <p:cNvPr id="6" name="Google Shape;706;p50">
            <a:extLst>
              <a:ext uri="{FF2B5EF4-FFF2-40B4-BE49-F238E27FC236}">
                <a16:creationId xmlns:a16="http://schemas.microsoft.com/office/drawing/2014/main" id="{435C4818-AAA1-4069-A095-7BEDBE7BF4E5}"/>
              </a:ext>
            </a:extLst>
          </p:cNvPr>
          <p:cNvSpPr/>
          <p:nvPr/>
        </p:nvSpPr>
        <p:spPr>
          <a:xfrm>
            <a:off x="8009692" y="3768160"/>
            <a:ext cx="789365" cy="99946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150874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8C35BCC-28E7-4EF9-91AB-09ECF2A42A5F}"/>
              </a:ext>
            </a:extLst>
          </p:cNvPr>
          <p:cNvSpPr/>
          <p:nvPr/>
        </p:nvSpPr>
        <p:spPr>
          <a:xfrm>
            <a:off x="6012872" y="181841"/>
            <a:ext cx="1108364" cy="4779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48C25DB-F81E-445F-A376-D651BCB6F3AB}"/>
              </a:ext>
            </a:extLst>
          </p:cNvPr>
          <p:cNvSpPr txBox="1"/>
          <p:nvPr/>
        </p:nvSpPr>
        <p:spPr>
          <a:xfrm>
            <a:off x="756537" y="700128"/>
            <a:ext cx="2399764" cy="3539430"/>
          </a:xfrm>
          <a:prstGeom prst="rect">
            <a:avLst/>
          </a:prstGeom>
          <a:noFill/>
        </p:spPr>
        <p:txBody>
          <a:bodyPr wrap="square" rtlCol="0">
            <a:spAutoFit/>
          </a:bodyPr>
          <a:lstStyle/>
          <a:p>
            <a:r>
              <a:rPr lang="en-US" dirty="0"/>
              <a:t>Now create a program for a family member to walk the shape of a </a:t>
            </a:r>
            <a:r>
              <a:rPr lang="en-US" dirty="0">
                <a:highlight>
                  <a:srgbClr val="FFFF00"/>
                </a:highlight>
              </a:rPr>
              <a:t>rectangle</a:t>
            </a:r>
            <a:r>
              <a:rPr lang="en-US" dirty="0"/>
              <a:t> in your house. How is a square different from a rectangle? How will you need to change your program?</a:t>
            </a:r>
          </a:p>
          <a:p>
            <a:endParaRPr lang="en-US" dirty="0"/>
          </a:p>
          <a:p>
            <a:r>
              <a:rPr lang="en-US" dirty="0"/>
              <a:t>DO NOT TELL YOUR FAMILY MEMBER WHAT SHAPE THEY ARE GOING TO WALK.</a:t>
            </a:r>
          </a:p>
          <a:p>
            <a:endParaRPr lang="en-US" dirty="0"/>
          </a:p>
          <a:p>
            <a:r>
              <a:rPr lang="en-US" dirty="0"/>
              <a:t>Ask your family member to follow the code and tell you what shape they walked in.</a:t>
            </a:r>
            <a:endParaRPr lang="en-CA" dirty="0"/>
          </a:p>
        </p:txBody>
      </p:sp>
      <p:sp>
        <p:nvSpPr>
          <p:cNvPr id="8" name="Rectangle 7">
            <a:extLst>
              <a:ext uri="{FF2B5EF4-FFF2-40B4-BE49-F238E27FC236}">
                <a16:creationId xmlns:a16="http://schemas.microsoft.com/office/drawing/2014/main" id="{9598BB7C-0010-41A3-83FC-4A79F6BED316}"/>
              </a:ext>
            </a:extLst>
          </p:cNvPr>
          <p:cNvSpPr/>
          <p:nvPr/>
        </p:nvSpPr>
        <p:spPr>
          <a:xfrm>
            <a:off x="3369583" y="181841"/>
            <a:ext cx="2643289" cy="477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D9F5DF1-1E87-46B2-BA24-4C937BABCC59}"/>
              </a:ext>
            </a:extLst>
          </p:cNvPr>
          <p:cNvSpPr txBox="1"/>
          <p:nvPr/>
        </p:nvSpPr>
        <p:spPr>
          <a:xfrm>
            <a:off x="3477491" y="431223"/>
            <a:ext cx="178723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Program:</a:t>
            </a:r>
            <a:endParaRPr lang="en-CA" dirty="0"/>
          </a:p>
        </p:txBody>
      </p:sp>
      <p:sp>
        <p:nvSpPr>
          <p:cNvPr id="10" name="Arrow: Up 9">
            <a:extLst>
              <a:ext uri="{FF2B5EF4-FFF2-40B4-BE49-F238E27FC236}">
                <a16:creationId xmlns:a16="http://schemas.microsoft.com/office/drawing/2014/main" id="{1BFAE9C6-6957-43D2-A16E-3C0C31B3ACB2}"/>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1" name="Arrow: Up 10">
            <a:extLst>
              <a:ext uri="{FF2B5EF4-FFF2-40B4-BE49-F238E27FC236}">
                <a16:creationId xmlns:a16="http://schemas.microsoft.com/office/drawing/2014/main" id="{5DB63E87-F9A4-4E2A-9C49-0BC302DF10CC}"/>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2" name="Arrow: Up 11">
            <a:extLst>
              <a:ext uri="{FF2B5EF4-FFF2-40B4-BE49-F238E27FC236}">
                <a16:creationId xmlns:a16="http://schemas.microsoft.com/office/drawing/2014/main" id="{AB7A69FA-5ADE-481A-AA65-B7B151EF0CF3}"/>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Arrow: Up 12">
            <a:extLst>
              <a:ext uri="{FF2B5EF4-FFF2-40B4-BE49-F238E27FC236}">
                <a16:creationId xmlns:a16="http://schemas.microsoft.com/office/drawing/2014/main" id="{52D09446-7470-4CF2-983E-7848368FA18B}"/>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Arrow: Up 13">
            <a:extLst>
              <a:ext uri="{FF2B5EF4-FFF2-40B4-BE49-F238E27FC236}">
                <a16:creationId xmlns:a16="http://schemas.microsoft.com/office/drawing/2014/main" id="{F61D46E8-0312-44E7-B8F7-6266CDF74BE4}"/>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5" name="Arrow: Up 14">
            <a:extLst>
              <a:ext uri="{FF2B5EF4-FFF2-40B4-BE49-F238E27FC236}">
                <a16:creationId xmlns:a16="http://schemas.microsoft.com/office/drawing/2014/main" id="{86CB8734-3F66-479C-A454-28F33D9341D1}"/>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6" name="Arrow: Up 15">
            <a:extLst>
              <a:ext uri="{FF2B5EF4-FFF2-40B4-BE49-F238E27FC236}">
                <a16:creationId xmlns:a16="http://schemas.microsoft.com/office/drawing/2014/main" id="{A96671FB-B113-4507-9CB2-E8666FF90B61}"/>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7" name="Arrow: Up 16">
            <a:extLst>
              <a:ext uri="{FF2B5EF4-FFF2-40B4-BE49-F238E27FC236}">
                <a16:creationId xmlns:a16="http://schemas.microsoft.com/office/drawing/2014/main" id="{A0E51979-1DA2-40C7-BA88-3AD49BF57EC4}"/>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8" name="Arrow: Up 17">
            <a:extLst>
              <a:ext uri="{FF2B5EF4-FFF2-40B4-BE49-F238E27FC236}">
                <a16:creationId xmlns:a16="http://schemas.microsoft.com/office/drawing/2014/main" id="{86C67F36-8297-4B77-9BA9-07EFEE6FBA0A}"/>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8A5E7AAE-02AB-4037-9E5F-25FF2980CC32}"/>
              </a:ext>
            </a:extLst>
          </p:cNvPr>
          <p:cNvSpPr txBox="1"/>
          <p:nvPr/>
        </p:nvSpPr>
        <p:spPr>
          <a:xfrm>
            <a:off x="6109854" y="431223"/>
            <a:ext cx="914400" cy="307777"/>
          </a:xfrm>
          <a:prstGeom prst="rect">
            <a:avLst/>
          </a:prstGeom>
          <a:noFill/>
        </p:spPr>
        <p:txBody>
          <a:bodyPr wrap="square" rtlCol="0">
            <a:spAutoFit/>
          </a:bodyPr>
          <a:lstStyle/>
          <a:p>
            <a:r>
              <a:rPr lang="en-US" dirty="0"/>
              <a:t>Forward</a:t>
            </a:r>
            <a:endParaRPr lang="en-CA" dirty="0"/>
          </a:p>
        </p:txBody>
      </p:sp>
      <p:sp>
        <p:nvSpPr>
          <p:cNvPr id="21" name="TextBox 20">
            <a:extLst>
              <a:ext uri="{FF2B5EF4-FFF2-40B4-BE49-F238E27FC236}">
                <a16:creationId xmlns:a16="http://schemas.microsoft.com/office/drawing/2014/main" id="{96EF7419-5CA2-4EB8-A216-5E46E84A70C7}"/>
              </a:ext>
            </a:extLst>
          </p:cNvPr>
          <p:cNvSpPr txBox="1"/>
          <p:nvPr/>
        </p:nvSpPr>
        <p:spPr>
          <a:xfrm>
            <a:off x="6068290" y="1405410"/>
            <a:ext cx="1052945" cy="307777"/>
          </a:xfrm>
          <a:prstGeom prst="rect">
            <a:avLst/>
          </a:prstGeom>
          <a:noFill/>
        </p:spPr>
        <p:txBody>
          <a:bodyPr wrap="square" rtlCol="0">
            <a:spAutoFit/>
          </a:bodyPr>
          <a:lstStyle/>
          <a:p>
            <a:r>
              <a:rPr lang="en-US" dirty="0"/>
              <a:t>Turn Right</a:t>
            </a:r>
            <a:endParaRPr lang="en-CA" dirty="0"/>
          </a:p>
        </p:txBody>
      </p:sp>
      <p:sp>
        <p:nvSpPr>
          <p:cNvPr id="22" name="Arrow: Bent 21">
            <a:extLst>
              <a:ext uri="{FF2B5EF4-FFF2-40B4-BE49-F238E27FC236}">
                <a16:creationId xmlns:a16="http://schemas.microsoft.com/office/drawing/2014/main" id="{A0653863-CB52-4F85-ADC9-246371A0353B}"/>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3" name="Arrow: Bent 22">
            <a:extLst>
              <a:ext uri="{FF2B5EF4-FFF2-40B4-BE49-F238E27FC236}">
                <a16:creationId xmlns:a16="http://schemas.microsoft.com/office/drawing/2014/main" id="{130B1FA2-2DDE-4D1A-A73D-E427CFC1877D}"/>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4" name="Arrow: Bent 23">
            <a:extLst>
              <a:ext uri="{FF2B5EF4-FFF2-40B4-BE49-F238E27FC236}">
                <a16:creationId xmlns:a16="http://schemas.microsoft.com/office/drawing/2014/main" id="{A0D3CA6B-8D32-4F2A-A236-3740B2BFE0D8}"/>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5" name="Arrow: Bent 24">
            <a:extLst>
              <a:ext uri="{FF2B5EF4-FFF2-40B4-BE49-F238E27FC236}">
                <a16:creationId xmlns:a16="http://schemas.microsoft.com/office/drawing/2014/main" id="{50C26DC1-F4ED-444F-BC25-9C7E5721B9C3}"/>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6" name="Arrow: Bent 25">
            <a:extLst>
              <a:ext uri="{FF2B5EF4-FFF2-40B4-BE49-F238E27FC236}">
                <a16:creationId xmlns:a16="http://schemas.microsoft.com/office/drawing/2014/main" id="{C7C7F36A-1568-40E0-ACFC-3241EA68F489}"/>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7" name="TextBox 26">
            <a:extLst>
              <a:ext uri="{FF2B5EF4-FFF2-40B4-BE49-F238E27FC236}">
                <a16:creationId xmlns:a16="http://schemas.microsoft.com/office/drawing/2014/main" id="{012D7C55-0C48-4244-94DB-36482CF7A3A8}"/>
              </a:ext>
            </a:extLst>
          </p:cNvPr>
          <p:cNvSpPr txBox="1"/>
          <p:nvPr/>
        </p:nvSpPr>
        <p:spPr>
          <a:xfrm>
            <a:off x="5999018" y="2469843"/>
            <a:ext cx="1052945" cy="307777"/>
          </a:xfrm>
          <a:prstGeom prst="rect">
            <a:avLst/>
          </a:prstGeom>
          <a:noFill/>
        </p:spPr>
        <p:txBody>
          <a:bodyPr wrap="square" rtlCol="0">
            <a:spAutoFit/>
          </a:bodyPr>
          <a:lstStyle/>
          <a:p>
            <a:r>
              <a:rPr lang="en-US" dirty="0"/>
              <a:t>Turn Left</a:t>
            </a:r>
            <a:endParaRPr lang="en-CA" dirty="0"/>
          </a:p>
        </p:txBody>
      </p:sp>
      <p:sp>
        <p:nvSpPr>
          <p:cNvPr id="28" name="Arrow: Bent 27">
            <a:extLst>
              <a:ext uri="{FF2B5EF4-FFF2-40B4-BE49-F238E27FC236}">
                <a16:creationId xmlns:a16="http://schemas.microsoft.com/office/drawing/2014/main" id="{0B392CA9-C456-4AD6-A5AE-14C2E775A248}"/>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9" name="Arrow: Bent 28">
            <a:extLst>
              <a:ext uri="{FF2B5EF4-FFF2-40B4-BE49-F238E27FC236}">
                <a16:creationId xmlns:a16="http://schemas.microsoft.com/office/drawing/2014/main" id="{F3AB2303-841C-4BAF-854E-BE3C739DB450}"/>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30" name="Arrow: Bent 29">
            <a:extLst>
              <a:ext uri="{FF2B5EF4-FFF2-40B4-BE49-F238E27FC236}">
                <a16:creationId xmlns:a16="http://schemas.microsoft.com/office/drawing/2014/main" id="{9201F5BD-95B3-4EEB-865F-BA7C2B477851}"/>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pic>
        <p:nvPicPr>
          <p:cNvPr id="32" name="Google Shape;134;p17">
            <a:extLst>
              <a:ext uri="{FF2B5EF4-FFF2-40B4-BE49-F238E27FC236}">
                <a16:creationId xmlns:a16="http://schemas.microsoft.com/office/drawing/2014/main" id="{2EFDC74A-F12F-4ECC-9449-F2E79128E265}"/>
              </a:ext>
            </a:extLst>
          </p:cNvPr>
          <p:cNvPicPr preferRelativeResize="0"/>
          <p:nvPr/>
        </p:nvPicPr>
        <p:blipFill>
          <a:blip r:embed="rId3">
            <a:alphaModFix/>
          </a:blip>
          <a:stretch>
            <a:fillRect/>
          </a:stretch>
        </p:blipFill>
        <p:spPr>
          <a:xfrm>
            <a:off x="7329055" y="780125"/>
            <a:ext cx="1340550" cy="3628982"/>
          </a:xfrm>
          <a:prstGeom prst="rect">
            <a:avLst/>
          </a:prstGeom>
          <a:noFill/>
          <a:ln>
            <a:noFill/>
          </a:ln>
        </p:spPr>
      </p:pic>
    </p:spTree>
    <p:extLst>
      <p:ext uri="{BB962C8B-B14F-4D97-AF65-F5344CB8AC3E}">
        <p14:creationId xmlns:p14="http://schemas.microsoft.com/office/powerpoint/2010/main" val="23204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71A5-0D58-40BE-A98D-DB4F54ADDF7B}"/>
              </a:ext>
            </a:extLst>
          </p:cNvPr>
          <p:cNvSpPr>
            <a:spLocks noGrp="1"/>
          </p:cNvSpPr>
          <p:nvPr>
            <p:ph type="title"/>
          </p:nvPr>
        </p:nvSpPr>
        <p:spPr/>
        <p:txBody>
          <a:bodyPr/>
          <a:lstStyle/>
          <a:p>
            <a:r>
              <a:rPr lang="en-US" dirty="0"/>
              <a:t>Reflect</a:t>
            </a:r>
            <a:endParaRPr lang="en-CA" dirty="0"/>
          </a:p>
        </p:txBody>
      </p:sp>
      <p:sp>
        <p:nvSpPr>
          <p:cNvPr id="3" name="Text Placeholder 2">
            <a:extLst>
              <a:ext uri="{FF2B5EF4-FFF2-40B4-BE49-F238E27FC236}">
                <a16:creationId xmlns:a16="http://schemas.microsoft.com/office/drawing/2014/main" id="{F459FC3A-EF1A-46E0-9F45-32DC2682F238}"/>
              </a:ext>
            </a:extLst>
          </p:cNvPr>
          <p:cNvSpPr>
            <a:spLocks noGrp="1"/>
          </p:cNvSpPr>
          <p:nvPr>
            <p:ph type="body" idx="1"/>
          </p:nvPr>
        </p:nvSpPr>
        <p:spPr>
          <a:xfrm>
            <a:off x="1188174" y="1506350"/>
            <a:ext cx="6426300" cy="887529"/>
          </a:xfrm>
        </p:spPr>
        <p:txBody>
          <a:bodyPr/>
          <a:lstStyle/>
          <a:p>
            <a:r>
              <a:rPr lang="en-US" sz="1800" dirty="0"/>
              <a:t>Ask a family member to follow the program for a rectangle.</a:t>
            </a:r>
          </a:p>
          <a:p>
            <a:r>
              <a:rPr lang="en-US" sz="1800" dirty="0"/>
              <a:t>Reflect on how well your program worked below:</a:t>
            </a:r>
          </a:p>
        </p:txBody>
      </p:sp>
      <p:sp>
        <p:nvSpPr>
          <p:cNvPr id="4" name="Slide Number Placeholder 3">
            <a:extLst>
              <a:ext uri="{FF2B5EF4-FFF2-40B4-BE49-F238E27FC236}">
                <a16:creationId xmlns:a16="http://schemas.microsoft.com/office/drawing/2014/main" id="{9B1A15E6-F576-4398-8BE9-F25A1B37DA17}"/>
              </a:ext>
            </a:extLst>
          </p:cNvPr>
          <p:cNvSpPr>
            <a:spLocks noGrp="1"/>
          </p:cNvSpPr>
          <p:nvPr>
            <p:ph type="sldNum" idx="12"/>
          </p:nvPr>
        </p:nvSpPr>
        <p:spPr/>
        <p:txBody>
          <a:bodyPr/>
          <a:lstStyle/>
          <a:p>
            <a:fld id="{00000000-1234-1234-1234-123412341234}" type="slidenum">
              <a:rPr lang="en" smtClean="0"/>
              <a:pPr/>
              <a:t>25</a:t>
            </a:fld>
            <a:endParaRPr lang="en"/>
          </a:p>
        </p:txBody>
      </p:sp>
      <p:graphicFrame>
        <p:nvGraphicFramePr>
          <p:cNvPr id="5" name="Table 5">
            <a:extLst>
              <a:ext uri="{FF2B5EF4-FFF2-40B4-BE49-F238E27FC236}">
                <a16:creationId xmlns:a16="http://schemas.microsoft.com/office/drawing/2014/main" id="{733B3D67-3DC5-4300-B793-FA50A7BAA42A}"/>
              </a:ext>
            </a:extLst>
          </p:cNvPr>
          <p:cNvGraphicFramePr>
            <a:graphicFrameLocks noGrp="1"/>
          </p:cNvGraphicFramePr>
          <p:nvPr/>
        </p:nvGraphicFramePr>
        <p:xfrm>
          <a:off x="883374" y="2393879"/>
          <a:ext cx="7072452" cy="2103501"/>
        </p:xfrm>
        <a:graphic>
          <a:graphicData uri="http://schemas.openxmlformats.org/drawingml/2006/table">
            <a:tbl>
              <a:tblPr firstRow="1" bandRow="1">
                <a:tableStyleId>{1D783842-8F8A-472B-A6D1-50C4D95656BF}</a:tableStyleId>
              </a:tblPr>
              <a:tblGrid>
                <a:gridCol w="2357484">
                  <a:extLst>
                    <a:ext uri="{9D8B030D-6E8A-4147-A177-3AD203B41FA5}">
                      <a16:colId xmlns:a16="http://schemas.microsoft.com/office/drawing/2014/main" val="1117909903"/>
                    </a:ext>
                  </a:extLst>
                </a:gridCol>
                <a:gridCol w="2357484">
                  <a:extLst>
                    <a:ext uri="{9D8B030D-6E8A-4147-A177-3AD203B41FA5}">
                      <a16:colId xmlns:a16="http://schemas.microsoft.com/office/drawing/2014/main" val="599700305"/>
                    </a:ext>
                  </a:extLst>
                </a:gridCol>
                <a:gridCol w="2357484">
                  <a:extLst>
                    <a:ext uri="{9D8B030D-6E8A-4147-A177-3AD203B41FA5}">
                      <a16:colId xmlns:a16="http://schemas.microsoft.com/office/drawing/2014/main" val="2472831828"/>
                    </a:ext>
                  </a:extLst>
                </a:gridCol>
              </a:tblGrid>
              <a:tr h="728276">
                <a:tc>
                  <a:txBody>
                    <a:bodyPr/>
                    <a:lstStyle/>
                    <a:p>
                      <a:r>
                        <a:rPr lang="en-US" dirty="0"/>
                        <a:t>Did your family member follow the program the way that you imagined it? </a:t>
                      </a:r>
                      <a:endParaRPr lang="en-CA" dirty="0"/>
                    </a:p>
                  </a:txBody>
                  <a:tcPr/>
                </a:tc>
                <a:tc>
                  <a:txBody>
                    <a:bodyPr/>
                    <a:lstStyle/>
                    <a:p>
                      <a:r>
                        <a:rPr lang="en-US" dirty="0"/>
                        <a:t>What worked well? </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you need to make any changes? What changes would you make?</a:t>
                      </a:r>
                      <a:endParaRPr lang="en-CA" dirty="0"/>
                    </a:p>
                  </a:txBody>
                  <a:tcPr/>
                </a:tc>
                <a:extLst>
                  <a:ext uri="{0D108BD9-81ED-4DB2-BD59-A6C34878D82A}">
                    <a16:rowId xmlns:a16="http://schemas.microsoft.com/office/drawing/2014/main" val="2543330943"/>
                  </a:ext>
                </a:extLst>
              </a:tr>
              <a:tr h="137160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8629578"/>
                  </a:ext>
                </a:extLst>
              </a:tr>
            </a:tbl>
          </a:graphicData>
        </a:graphic>
      </p:graphicFrame>
      <p:sp>
        <p:nvSpPr>
          <p:cNvPr id="6" name="Google Shape;706;p50">
            <a:extLst>
              <a:ext uri="{FF2B5EF4-FFF2-40B4-BE49-F238E27FC236}">
                <a16:creationId xmlns:a16="http://schemas.microsoft.com/office/drawing/2014/main" id="{387C176D-B411-42F1-B657-BBEAADDB5CDA}"/>
              </a:ext>
            </a:extLst>
          </p:cNvPr>
          <p:cNvSpPr/>
          <p:nvPr/>
        </p:nvSpPr>
        <p:spPr>
          <a:xfrm>
            <a:off x="8009692" y="3693911"/>
            <a:ext cx="789365" cy="99946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2273048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8C35BCC-28E7-4EF9-91AB-09ECF2A42A5F}"/>
              </a:ext>
            </a:extLst>
          </p:cNvPr>
          <p:cNvSpPr/>
          <p:nvPr/>
        </p:nvSpPr>
        <p:spPr>
          <a:xfrm>
            <a:off x="6012872" y="181841"/>
            <a:ext cx="1108364" cy="4779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48C25DB-F81E-445F-A376-D651BCB6F3AB}"/>
              </a:ext>
            </a:extLst>
          </p:cNvPr>
          <p:cNvSpPr txBox="1"/>
          <p:nvPr/>
        </p:nvSpPr>
        <p:spPr>
          <a:xfrm>
            <a:off x="756537" y="700128"/>
            <a:ext cx="2399764" cy="3323987"/>
          </a:xfrm>
          <a:prstGeom prst="rect">
            <a:avLst/>
          </a:prstGeom>
          <a:noFill/>
        </p:spPr>
        <p:txBody>
          <a:bodyPr wrap="square" rtlCol="0">
            <a:spAutoFit/>
          </a:bodyPr>
          <a:lstStyle/>
          <a:p>
            <a:r>
              <a:rPr lang="en-US" dirty="0"/>
              <a:t>What other shapes can you make a program for? Write a program for another shape. How is it different from the squares and rectangles?</a:t>
            </a:r>
          </a:p>
          <a:p>
            <a:endParaRPr lang="en-US" dirty="0"/>
          </a:p>
          <a:p>
            <a:r>
              <a:rPr lang="en-US" dirty="0"/>
              <a:t>DO NOT TELL YOUR FAMILY MEMBER WHAT SHAPE THEY ARE GOING TO WALK.</a:t>
            </a:r>
          </a:p>
          <a:p>
            <a:endParaRPr lang="en-US" dirty="0"/>
          </a:p>
          <a:p>
            <a:r>
              <a:rPr lang="en-US" dirty="0"/>
              <a:t>Ask your family member to follow the code and tell you what shape they walked in.</a:t>
            </a:r>
            <a:endParaRPr lang="en-CA" dirty="0"/>
          </a:p>
        </p:txBody>
      </p:sp>
      <p:sp>
        <p:nvSpPr>
          <p:cNvPr id="8" name="Rectangle 7">
            <a:extLst>
              <a:ext uri="{FF2B5EF4-FFF2-40B4-BE49-F238E27FC236}">
                <a16:creationId xmlns:a16="http://schemas.microsoft.com/office/drawing/2014/main" id="{9598BB7C-0010-41A3-83FC-4A79F6BED316}"/>
              </a:ext>
            </a:extLst>
          </p:cNvPr>
          <p:cNvSpPr/>
          <p:nvPr/>
        </p:nvSpPr>
        <p:spPr>
          <a:xfrm>
            <a:off x="3369583" y="181841"/>
            <a:ext cx="2643289" cy="477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D9F5DF1-1E87-46B2-BA24-4C937BABCC59}"/>
              </a:ext>
            </a:extLst>
          </p:cNvPr>
          <p:cNvSpPr txBox="1"/>
          <p:nvPr/>
        </p:nvSpPr>
        <p:spPr>
          <a:xfrm>
            <a:off x="3477491" y="431223"/>
            <a:ext cx="178723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Program:</a:t>
            </a:r>
            <a:endParaRPr lang="en-CA" dirty="0"/>
          </a:p>
        </p:txBody>
      </p:sp>
      <p:sp>
        <p:nvSpPr>
          <p:cNvPr id="10" name="Arrow: Up 9">
            <a:extLst>
              <a:ext uri="{FF2B5EF4-FFF2-40B4-BE49-F238E27FC236}">
                <a16:creationId xmlns:a16="http://schemas.microsoft.com/office/drawing/2014/main" id="{1BFAE9C6-6957-43D2-A16E-3C0C31B3ACB2}"/>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1" name="Arrow: Up 10">
            <a:extLst>
              <a:ext uri="{FF2B5EF4-FFF2-40B4-BE49-F238E27FC236}">
                <a16:creationId xmlns:a16="http://schemas.microsoft.com/office/drawing/2014/main" id="{5DB63E87-F9A4-4E2A-9C49-0BC302DF10CC}"/>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2" name="Arrow: Up 11">
            <a:extLst>
              <a:ext uri="{FF2B5EF4-FFF2-40B4-BE49-F238E27FC236}">
                <a16:creationId xmlns:a16="http://schemas.microsoft.com/office/drawing/2014/main" id="{AB7A69FA-5ADE-481A-AA65-B7B151EF0CF3}"/>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Arrow: Up 12">
            <a:extLst>
              <a:ext uri="{FF2B5EF4-FFF2-40B4-BE49-F238E27FC236}">
                <a16:creationId xmlns:a16="http://schemas.microsoft.com/office/drawing/2014/main" id="{52D09446-7470-4CF2-983E-7848368FA18B}"/>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Arrow: Up 13">
            <a:extLst>
              <a:ext uri="{FF2B5EF4-FFF2-40B4-BE49-F238E27FC236}">
                <a16:creationId xmlns:a16="http://schemas.microsoft.com/office/drawing/2014/main" id="{F61D46E8-0312-44E7-B8F7-6266CDF74BE4}"/>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5" name="Arrow: Up 14">
            <a:extLst>
              <a:ext uri="{FF2B5EF4-FFF2-40B4-BE49-F238E27FC236}">
                <a16:creationId xmlns:a16="http://schemas.microsoft.com/office/drawing/2014/main" id="{86CB8734-3F66-479C-A454-28F33D9341D1}"/>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6" name="Arrow: Up 15">
            <a:extLst>
              <a:ext uri="{FF2B5EF4-FFF2-40B4-BE49-F238E27FC236}">
                <a16:creationId xmlns:a16="http://schemas.microsoft.com/office/drawing/2014/main" id="{A96671FB-B113-4507-9CB2-E8666FF90B61}"/>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7" name="Arrow: Up 16">
            <a:extLst>
              <a:ext uri="{FF2B5EF4-FFF2-40B4-BE49-F238E27FC236}">
                <a16:creationId xmlns:a16="http://schemas.microsoft.com/office/drawing/2014/main" id="{A0E51979-1DA2-40C7-BA88-3AD49BF57EC4}"/>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8" name="Arrow: Up 17">
            <a:extLst>
              <a:ext uri="{FF2B5EF4-FFF2-40B4-BE49-F238E27FC236}">
                <a16:creationId xmlns:a16="http://schemas.microsoft.com/office/drawing/2014/main" id="{86C67F36-8297-4B77-9BA9-07EFEE6FBA0A}"/>
              </a:ext>
            </a:extLst>
          </p:cNvPr>
          <p:cNvSpPr/>
          <p:nvPr/>
        </p:nvSpPr>
        <p:spPr>
          <a:xfrm>
            <a:off x="6220691" y="750810"/>
            <a:ext cx="304800" cy="58189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8A5E7AAE-02AB-4037-9E5F-25FF2980CC32}"/>
              </a:ext>
            </a:extLst>
          </p:cNvPr>
          <p:cNvSpPr txBox="1"/>
          <p:nvPr/>
        </p:nvSpPr>
        <p:spPr>
          <a:xfrm>
            <a:off x="6109854" y="431223"/>
            <a:ext cx="914400" cy="307777"/>
          </a:xfrm>
          <a:prstGeom prst="rect">
            <a:avLst/>
          </a:prstGeom>
          <a:noFill/>
        </p:spPr>
        <p:txBody>
          <a:bodyPr wrap="square" rtlCol="0">
            <a:spAutoFit/>
          </a:bodyPr>
          <a:lstStyle/>
          <a:p>
            <a:r>
              <a:rPr lang="en-US" dirty="0"/>
              <a:t>Forward</a:t>
            </a:r>
            <a:endParaRPr lang="en-CA" dirty="0"/>
          </a:p>
        </p:txBody>
      </p:sp>
      <p:sp>
        <p:nvSpPr>
          <p:cNvPr id="21" name="TextBox 20">
            <a:extLst>
              <a:ext uri="{FF2B5EF4-FFF2-40B4-BE49-F238E27FC236}">
                <a16:creationId xmlns:a16="http://schemas.microsoft.com/office/drawing/2014/main" id="{96EF7419-5CA2-4EB8-A216-5E46E84A70C7}"/>
              </a:ext>
            </a:extLst>
          </p:cNvPr>
          <p:cNvSpPr txBox="1"/>
          <p:nvPr/>
        </p:nvSpPr>
        <p:spPr>
          <a:xfrm>
            <a:off x="6068290" y="1405410"/>
            <a:ext cx="1052945" cy="307777"/>
          </a:xfrm>
          <a:prstGeom prst="rect">
            <a:avLst/>
          </a:prstGeom>
          <a:noFill/>
        </p:spPr>
        <p:txBody>
          <a:bodyPr wrap="square" rtlCol="0">
            <a:spAutoFit/>
          </a:bodyPr>
          <a:lstStyle/>
          <a:p>
            <a:r>
              <a:rPr lang="en-US" dirty="0"/>
              <a:t>Turn Right</a:t>
            </a:r>
            <a:endParaRPr lang="en-CA" dirty="0"/>
          </a:p>
        </p:txBody>
      </p:sp>
      <p:sp>
        <p:nvSpPr>
          <p:cNvPr id="22" name="Arrow: Bent 21">
            <a:extLst>
              <a:ext uri="{FF2B5EF4-FFF2-40B4-BE49-F238E27FC236}">
                <a16:creationId xmlns:a16="http://schemas.microsoft.com/office/drawing/2014/main" id="{A0653863-CB52-4F85-ADC9-246371A0353B}"/>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3" name="Arrow: Bent 22">
            <a:extLst>
              <a:ext uri="{FF2B5EF4-FFF2-40B4-BE49-F238E27FC236}">
                <a16:creationId xmlns:a16="http://schemas.microsoft.com/office/drawing/2014/main" id="{130B1FA2-2DDE-4D1A-A73D-E427CFC1877D}"/>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4" name="Arrow: Bent 23">
            <a:extLst>
              <a:ext uri="{FF2B5EF4-FFF2-40B4-BE49-F238E27FC236}">
                <a16:creationId xmlns:a16="http://schemas.microsoft.com/office/drawing/2014/main" id="{A0D3CA6B-8D32-4F2A-A236-3740B2BFE0D8}"/>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5" name="Arrow: Bent 24">
            <a:extLst>
              <a:ext uri="{FF2B5EF4-FFF2-40B4-BE49-F238E27FC236}">
                <a16:creationId xmlns:a16="http://schemas.microsoft.com/office/drawing/2014/main" id="{50C26DC1-F4ED-444F-BC25-9C7E5721B9C3}"/>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6" name="Arrow: Bent 25">
            <a:extLst>
              <a:ext uri="{FF2B5EF4-FFF2-40B4-BE49-F238E27FC236}">
                <a16:creationId xmlns:a16="http://schemas.microsoft.com/office/drawing/2014/main" id="{C7C7F36A-1568-40E0-ACFC-3241EA68F489}"/>
              </a:ext>
            </a:extLst>
          </p:cNvPr>
          <p:cNvSpPr/>
          <p:nvPr/>
        </p:nvSpPr>
        <p:spPr>
          <a:xfrm>
            <a:off x="6220691" y="1713187"/>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7" name="TextBox 26">
            <a:extLst>
              <a:ext uri="{FF2B5EF4-FFF2-40B4-BE49-F238E27FC236}">
                <a16:creationId xmlns:a16="http://schemas.microsoft.com/office/drawing/2014/main" id="{012D7C55-0C48-4244-94DB-36482CF7A3A8}"/>
              </a:ext>
            </a:extLst>
          </p:cNvPr>
          <p:cNvSpPr txBox="1"/>
          <p:nvPr/>
        </p:nvSpPr>
        <p:spPr>
          <a:xfrm>
            <a:off x="5999018" y="2469843"/>
            <a:ext cx="1052945" cy="307777"/>
          </a:xfrm>
          <a:prstGeom prst="rect">
            <a:avLst/>
          </a:prstGeom>
          <a:noFill/>
        </p:spPr>
        <p:txBody>
          <a:bodyPr wrap="square" rtlCol="0">
            <a:spAutoFit/>
          </a:bodyPr>
          <a:lstStyle/>
          <a:p>
            <a:r>
              <a:rPr lang="en-US" dirty="0"/>
              <a:t>Turn Left</a:t>
            </a:r>
            <a:endParaRPr lang="en-CA" dirty="0"/>
          </a:p>
        </p:txBody>
      </p:sp>
      <p:sp>
        <p:nvSpPr>
          <p:cNvPr id="28" name="Arrow: Bent 27">
            <a:extLst>
              <a:ext uri="{FF2B5EF4-FFF2-40B4-BE49-F238E27FC236}">
                <a16:creationId xmlns:a16="http://schemas.microsoft.com/office/drawing/2014/main" id="{0B392CA9-C456-4AD6-A5AE-14C2E775A248}"/>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29" name="Arrow: Bent 28">
            <a:extLst>
              <a:ext uri="{FF2B5EF4-FFF2-40B4-BE49-F238E27FC236}">
                <a16:creationId xmlns:a16="http://schemas.microsoft.com/office/drawing/2014/main" id="{F3AB2303-841C-4BAF-854E-BE3C739DB450}"/>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30" name="Arrow: Bent 29">
            <a:extLst>
              <a:ext uri="{FF2B5EF4-FFF2-40B4-BE49-F238E27FC236}">
                <a16:creationId xmlns:a16="http://schemas.microsoft.com/office/drawing/2014/main" id="{9201F5BD-95B3-4EEB-865F-BA7C2B477851}"/>
              </a:ext>
            </a:extLst>
          </p:cNvPr>
          <p:cNvSpPr/>
          <p:nvPr/>
        </p:nvSpPr>
        <p:spPr>
          <a:xfrm flipH="1">
            <a:off x="6217763" y="2803048"/>
            <a:ext cx="540326" cy="666410"/>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pic>
        <p:nvPicPr>
          <p:cNvPr id="32" name="Google Shape;134;p17">
            <a:extLst>
              <a:ext uri="{FF2B5EF4-FFF2-40B4-BE49-F238E27FC236}">
                <a16:creationId xmlns:a16="http://schemas.microsoft.com/office/drawing/2014/main" id="{2EFDC74A-F12F-4ECC-9449-F2E79128E265}"/>
              </a:ext>
            </a:extLst>
          </p:cNvPr>
          <p:cNvPicPr preferRelativeResize="0"/>
          <p:nvPr/>
        </p:nvPicPr>
        <p:blipFill>
          <a:blip r:embed="rId3">
            <a:alphaModFix/>
          </a:blip>
          <a:stretch>
            <a:fillRect/>
          </a:stretch>
        </p:blipFill>
        <p:spPr>
          <a:xfrm>
            <a:off x="7329055" y="780125"/>
            <a:ext cx="1340550" cy="3628982"/>
          </a:xfrm>
          <a:prstGeom prst="rect">
            <a:avLst/>
          </a:prstGeom>
          <a:noFill/>
          <a:ln>
            <a:noFill/>
          </a:ln>
        </p:spPr>
      </p:pic>
      <p:sp>
        <p:nvSpPr>
          <p:cNvPr id="2" name="TextBox 1">
            <a:extLst>
              <a:ext uri="{FF2B5EF4-FFF2-40B4-BE49-F238E27FC236}">
                <a16:creationId xmlns:a16="http://schemas.microsoft.com/office/drawing/2014/main" id="{5A7A8BEE-6923-46AB-A55D-96816487EFCF}"/>
              </a:ext>
            </a:extLst>
          </p:cNvPr>
          <p:cNvSpPr txBox="1"/>
          <p:nvPr/>
        </p:nvSpPr>
        <p:spPr>
          <a:xfrm>
            <a:off x="582303" y="277334"/>
            <a:ext cx="240735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CHALLENGE:</a:t>
            </a:r>
            <a:endParaRPr lang="en-CA" dirty="0"/>
          </a:p>
        </p:txBody>
      </p:sp>
    </p:spTree>
    <p:extLst>
      <p:ext uri="{BB962C8B-B14F-4D97-AF65-F5344CB8AC3E}">
        <p14:creationId xmlns:p14="http://schemas.microsoft.com/office/powerpoint/2010/main" val="3929063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DC63-DD86-4AA2-842E-59D59613988D}"/>
              </a:ext>
            </a:extLst>
          </p:cNvPr>
          <p:cNvSpPr>
            <a:spLocks noGrp="1"/>
          </p:cNvSpPr>
          <p:nvPr>
            <p:ph type="ctrTitle"/>
          </p:nvPr>
        </p:nvSpPr>
        <p:spPr/>
        <p:txBody>
          <a:bodyPr/>
          <a:lstStyle/>
          <a:p>
            <a:r>
              <a:rPr lang="en-US" dirty="0"/>
              <a:t>How to Code A…</a:t>
            </a:r>
            <a:endParaRPr lang="en-CA" dirty="0"/>
          </a:p>
        </p:txBody>
      </p:sp>
      <p:sp>
        <p:nvSpPr>
          <p:cNvPr id="3" name="Subtitle 2">
            <a:extLst>
              <a:ext uri="{FF2B5EF4-FFF2-40B4-BE49-F238E27FC236}">
                <a16:creationId xmlns:a16="http://schemas.microsoft.com/office/drawing/2014/main" id="{CB158127-9699-49F4-9A67-0DFDA58780E9}"/>
              </a:ext>
            </a:extLst>
          </p:cNvPr>
          <p:cNvSpPr>
            <a:spLocks noGrp="1"/>
          </p:cNvSpPr>
          <p:nvPr>
            <p:ph type="subTitle" idx="1"/>
          </p:nvPr>
        </p:nvSpPr>
        <p:spPr/>
        <p:txBody>
          <a:bodyPr/>
          <a:lstStyle/>
          <a:p>
            <a:r>
              <a:rPr lang="en-US" dirty="0"/>
              <a:t>How do we use language to communicate instructions?</a:t>
            </a:r>
            <a:endParaRPr lang="en-CA" dirty="0"/>
          </a:p>
        </p:txBody>
      </p:sp>
      <p:sp>
        <p:nvSpPr>
          <p:cNvPr id="4" name="Google Shape;214;p18">
            <a:extLst>
              <a:ext uri="{FF2B5EF4-FFF2-40B4-BE49-F238E27FC236}">
                <a16:creationId xmlns:a16="http://schemas.microsoft.com/office/drawing/2014/main" id="{E8E7FE91-57C9-4C0D-9ECC-2F192E454566}"/>
              </a:ext>
            </a:extLst>
          </p:cNvPr>
          <p:cNvSpPr txBox="1"/>
          <p:nvPr/>
        </p:nvSpPr>
        <p:spPr>
          <a:xfrm>
            <a:off x="686099" y="491801"/>
            <a:ext cx="1493700" cy="1488300"/>
          </a:xfrm>
          <a:prstGeom prst="rect">
            <a:avLst/>
          </a:prstGeom>
          <a:noFill/>
          <a:ln>
            <a:noFill/>
          </a:ln>
        </p:spPr>
        <p:txBody>
          <a:bodyPr spcFirstLastPara="1" wrap="square" lIns="0" tIns="0" rIns="0" bIns="0" anchor="ctr" anchorCtr="0">
            <a:noAutofit/>
          </a:bodyPr>
          <a:lstStyle/>
          <a:p>
            <a:pPr algn="ctr"/>
            <a:r>
              <a:rPr lang="en" sz="7200" b="1" dirty="0">
                <a:solidFill>
                  <a:schemeClr val="dk1"/>
                </a:solidFill>
                <a:latin typeface="Amatic SC"/>
                <a:ea typeface="Amatic SC"/>
                <a:cs typeface="Amatic SC"/>
                <a:sym typeface="Amatic SC"/>
              </a:rPr>
              <a:t>5</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2947029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39EF23-9702-40B3-95F3-735A8F6ADE04}"/>
              </a:ext>
            </a:extLst>
          </p:cNvPr>
          <p:cNvSpPr>
            <a:spLocks noGrp="1"/>
          </p:cNvSpPr>
          <p:nvPr>
            <p:ph type="title"/>
          </p:nvPr>
        </p:nvSpPr>
        <p:spPr/>
        <p:txBody>
          <a:bodyPr/>
          <a:lstStyle/>
          <a:p>
            <a:r>
              <a:rPr lang="en-US" dirty="0"/>
              <a:t>How to Code </a:t>
            </a:r>
            <a:r>
              <a:rPr lang="en-US"/>
              <a:t>a Sandcastle</a:t>
            </a:r>
            <a:endParaRPr lang="en-CA"/>
          </a:p>
        </p:txBody>
      </p:sp>
      <p:sp>
        <p:nvSpPr>
          <p:cNvPr id="5" name="Text Placeholder 4">
            <a:extLst>
              <a:ext uri="{FF2B5EF4-FFF2-40B4-BE49-F238E27FC236}">
                <a16:creationId xmlns:a16="http://schemas.microsoft.com/office/drawing/2014/main" id="{8765483F-63F4-4054-BE12-E3BD8553EC33}"/>
              </a:ext>
            </a:extLst>
          </p:cNvPr>
          <p:cNvSpPr>
            <a:spLocks noGrp="1"/>
          </p:cNvSpPr>
          <p:nvPr>
            <p:ph type="body" idx="1"/>
          </p:nvPr>
        </p:nvSpPr>
        <p:spPr>
          <a:xfrm>
            <a:off x="1188174" y="1506350"/>
            <a:ext cx="6426300" cy="1510119"/>
          </a:xfrm>
        </p:spPr>
        <p:txBody>
          <a:bodyPr/>
          <a:lstStyle/>
          <a:p>
            <a:r>
              <a:rPr lang="en-US" sz="2000" dirty="0"/>
              <a:t>View the book </a:t>
            </a:r>
            <a:r>
              <a:rPr lang="en-US" sz="2000" i="1" dirty="0">
                <a:hlinkClick r:id="rId2"/>
              </a:rPr>
              <a:t>How to Code a Sandcastle</a:t>
            </a:r>
            <a:r>
              <a:rPr lang="en-US" sz="2000" dirty="0">
                <a:hlinkClick r:id="rId2"/>
              </a:rPr>
              <a:t> </a:t>
            </a:r>
            <a:r>
              <a:rPr lang="en-US" sz="2000" dirty="0"/>
              <a:t>by Josh Funk.</a:t>
            </a:r>
          </a:p>
          <a:p>
            <a:r>
              <a:rPr lang="en-US" sz="2000" dirty="0"/>
              <a:t>What did Pearl learn about coding as she programmed Pascal to build a sandcastle? Record your ideas below:</a:t>
            </a:r>
            <a:endParaRPr lang="en-CA" sz="2000" dirty="0"/>
          </a:p>
        </p:txBody>
      </p:sp>
      <p:sp>
        <p:nvSpPr>
          <p:cNvPr id="2" name="TextBox 1">
            <a:extLst>
              <a:ext uri="{FF2B5EF4-FFF2-40B4-BE49-F238E27FC236}">
                <a16:creationId xmlns:a16="http://schemas.microsoft.com/office/drawing/2014/main" id="{400FF5FF-D46C-44F3-9A2E-FD602BE97908}"/>
              </a:ext>
            </a:extLst>
          </p:cNvPr>
          <p:cNvSpPr txBox="1"/>
          <p:nvPr/>
        </p:nvSpPr>
        <p:spPr>
          <a:xfrm>
            <a:off x="1188174" y="3195145"/>
            <a:ext cx="6726116" cy="126475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CA" dirty="0"/>
          </a:p>
        </p:txBody>
      </p:sp>
      <p:sp>
        <p:nvSpPr>
          <p:cNvPr id="6" name="Google Shape;710;p50">
            <a:extLst>
              <a:ext uri="{FF2B5EF4-FFF2-40B4-BE49-F238E27FC236}">
                <a16:creationId xmlns:a16="http://schemas.microsoft.com/office/drawing/2014/main" id="{8D6201D4-FCA8-42B1-B39B-173B6724304C}"/>
              </a:ext>
            </a:extLst>
          </p:cNvPr>
          <p:cNvSpPr/>
          <p:nvPr/>
        </p:nvSpPr>
        <p:spPr>
          <a:xfrm>
            <a:off x="8086311" y="3827522"/>
            <a:ext cx="916601" cy="810363"/>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2421727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0EE1-7520-466E-863E-45448A87343F}"/>
              </a:ext>
            </a:extLst>
          </p:cNvPr>
          <p:cNvSpPr>
            <a:spLocks noGrp="1"/>
          </p:cNvSpPr>
          <p:nvPr>
            <p:ph type="title"/>
          </p:nvPr>
        </p:nvSpPr>
        <p:spPr/>
        <p:txBody>
          <a:bodyPr/>
          <a:lstStyle/>
          <a:p>
            <a:r>
              <a:rPr lang="en-US" dirty="0"/>
              <a:t>Final Challenge</a:t>
            </a:r>
            <a:endParaRPr lang="en-CA" dirty="0"/>
          </a:p>
        </p:txBody>
      </p:sp>
      <p:sp>
        <p:nvSpPr>
          <p:cNvPr id="3" name="Text Placeholder 2">
            <a:extLst>
              <a:ext uri="{FF2B5EF4-FFF2-40B4-BE49-F238E27FC236}">
                <a16:creationId xmlns:a16="http://schemas.microsoft.com/office/drawing/2014/main" id="{A73C2FD8-31C6-4C7D-9351-FA3AC8FCB9F5}"/>
              </a:ext>
            </a:extLst>
          </p:cNvPr>
          <p:cNvSpPr>
            <a:spLocks noGrp="1"/>
          </p:cNvSpPr>
          <p:nvPr>
            <p:ph type="body" idx="1"/>
          </p:nvPr>
        </p:nvSpPr>
        <p:spPr/>
        <p:txBody>
          <a:bodyPr/>
          <a:lstStyle/>
          <a:p>
            <a:r>
              <a:rPr lang="en-US" sz="2400" dirty="0"/>
              <a:t>Create code to build a device such as a sled, wagon, or car for a teddy bear or a doll.</a:t>
            </a:r>
          </a:p>
          <a:p>
            <a:r>
              <a:rPr lang="en-US" sz="2400" dirty="0"/>
              <a:t>If you would like an extra challenge, consider making a device that has wheels that turn and/or is able to carry a load!</a:t>
            </a:r>
          </a:p>
          <a:p>
            <a:endParaRPr lang="en-CA" dirty="0"/>
          </a:p>
        </p:txBody>
      </p:sp>
      <p:sp>
        <p:nvSpPr>
          <p:cNvPr id="4" name="Slide Number Placeholder 3">
            <a:extLst>
              <a:ext uri="{FF2B5EF4-FFF2-40B4-BE49-F238E27FC236}">
                <a16:creationId xmlns:a16="http://schemas.microsoft.com/office/drawing/2014/main" id="{A0B7E8D5-6862-4E20-B7D3-DB2663D840BB}"/>
              </a:ext>
            </a:extLst>
          </p:cNvPr>
          <p:cNvSpPr>
            <a:spLocks noGrp="1"/>
          </p:cNvSpPr>
          <p:nvPr>
            <p:ph type="sldNum" idx="12"/>
          </p:nvPr>
        </p:nvSpPr>
        <p:spPr/>
        <p:txBody>
          <a:bodyPr/>
          <a:lstStyle/>
          <a:p>
            <a:fld id="{00000000-1234-1234-1234-123412341234}" type="slidenum">
              <a:rPr lang="en" smtClean="0"/>
              <a:pPr/>
              <a:t>29</a:t>
            </a:fld>
            <a:endParaRPr lang="en"/>
          </a:p>
        </p:txBody>
      </p:sp>
      <p:sp>
        <p:nvSpPr>
          <p:cNvPr id="5" name="Google Shape;709;p50">
            <a:extLst>
              <a:ext uri="{FF2B5EF4-FFF2-40B4-BE49-F238E27FC236}">
                <a16:creationId xmlns:a16="http://schemas.microsoft.com/office/drawing/2014/main" id="{942798C6-F9E5-4214-8245-E29C2345F4C9}"/>
              </a:ext>
            </a:extLst>
          </p:cNvPr>
          <p:cNvSpPr/>
          <p:nvPr/>
        </p:nvSpPr>
        <p:spPr>
          <a:xfrm>
            <a:off x="7801437" y="3714004"/>
            <a:ext cx="1020300" cy="979372"/>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172854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3E6B-63CF-402D-B702-FEF608DB22B5}"/>
              </a:ext>
            </a:extLst>
          </p:cNvPr>
          <p:cNvSpPr>
            <a:spLocks noGrp="1"/>
          </p:cNvSpPr>
          <p:nvPr>
            <p:ph type="title"/>
          </p:nvPr>
        </p:nvSpPr>
        <p:spPr/>
        <p:txBody>
          <a:bodyPr/>
          <a:lstStyle/>
          <a:p>
            <a:r>
              <a:rPr lang="en-US" dirty="0"/>
              <a:t>Some Guiding Questions:</a:t>
            </a:r>
            <a:endParaRPr lang="en-CA" dirty="0"/>
          </a:p>
        </p:txBody>
      </p:sp>
      <p:sp>
        <p:nvSpPr>
          <p:cNvPr id="3" name="Text Placeholder 2">
            <a:extLst>
              <a:ext uri="{FF2B5EF4-FFF2-40B4-BE49-F238E27FC236}">
                <a16:creationId xmlns:a16="http://schemas.microsoft.com/office/drawing/2014/main" id="{BDA5B73D-1528-4B18-9FA3-64030B1A50E8}"/>
              </a:ext>
            </a:extLst>
          </p:cNvPr>
          <p:cNvSpPr>
            <a:spLocks noGrp="1"/>
          </p:cNvSpPr>
          <p:nvPr>
            <p:ph type="body" idx="1"/>
          </p:nvPr>
        </p:nvSpPr>
        <p:spPr/>
        <p:txBody>
          <a:bodyPr/>
          <a:lstStyle/>
          <a:p>
            <a:r>
              <a:rPr lang="en-US" dirty="0"/>
              <a:t>How do we describe the position of objects?</a:t>
            </a:r>
          </a:p>
          <a:p>
            <a:r>
              <a:rPr lang="en-US" dirty="0"/>
              <a:t>How </a:t>
            </a:r>
            <a:r>
              <a:rPr lang="en-US" sz="2400" dirty="0"/>
              <a:t>can 2D objects be described and classified?</a:t>
            </a:r>
          </a:p>
          <a:p>
            <a:r>
              <a:rPr lang="en-CA" dirty="0"/>
              <a:t>How </a:t>
            </a:r>
            <a:r>
              <a:rPr lang="en-US" sz="2400" dirty="0"/>
              <a:t>do we use language to communicate instructions?</a:t>
            </a:r>
          </a:p>
          <a:p>
            <a:r>
              <a:rPr lang="en-CA" dirty="0"/>
              <a:t>How </a:t>
            </a:r>
            <a:r>
              <a:rPr lang="en-US" sz="2400" dirty="0"/>
              <a:t>can we use the process of problem solving to persevere through challenges?</a:t>
            </a:r>
            <a:endParaRPr lang="en-CA" dirty="0"/>
          </a:p>
        </p:txBody>
      </p:sp>
      <p:sp>
        <p:nvSpPr>
          <p:cNvPr id="4" name="Slide Number Placeholder 3">
            <a:extLst>
              <a:ext uri="{FF2B5EF4-FFF2-40B4-BE49-F238E27FC236}">
                <a16:creationId xmlns:a16="http://schemas.microsoft.com/office/drawing/2014/main" id="{B7DDC882-D04C-415B-B849-738115F58C2C}"/>
              </a:ext>
            </a:extLst>
          </p:cNvPr>
          <p:cNvSpPr>
            <a:spLocks noGrp="1"/>
          </p:cNvSpPr>
          <p:nvPr>
            <p:ph type="sldNum" idx="12"/>
          </p:nvPr>
        </p:nvSpPr>
        <p:spPr/>
        <p:txBody>
          <a:bodyPr/>
          <a:lstStyle/>
          <a:p>
            <a:fld id="{00000000-1234-1234-1234-123412341234}" type="slidenum">
              <a:rPr lang="en" smtClean="0"/>
              <a:pPr/>
              <a:t>3</a:t>
            </a:fld>
            <a:endParaRPr lang="en"/>
          </a:p>
        </p:txBody>
      </p:sp>
      <p:sp>
        <p:nvSpPr>
          <p:cNvPr id="5" name="Google Shape;707;p50">
            <a:extLst>
              <a:ext uri="{FF2B5EF4-FFF2-40B4-BE49-F238E27FC236}">
                <a16:creationId xmlns:a16="http://schemas.microsoft.com/office/drawing/2014/main" id="{A8F230B3-FB99-4B13-AE02-6F973E2E7787}"/>
              </a:ext>
            </a:extLst>
          </p:cNvPr>
          <p:cNvSpPr/>
          <p:nvPr/>
        </p:nvSpPr>
        <p:spPr>
          <a:xfrm>
            <a:off x="8018383" y="3872971"/>
            <a:ext cx="729284" cy="820405"/>
          </a:xfrm>
          <a:custGeom>
            <a:avLst/>
            <a:gdLst/>
            <a:ahLst/>
            <a:cxnLst/>
            <a:rect l="l" t="t" r="r" b="b"/>
            <a:pathLst>
              <a:path w="345632" h="388818" extrusionOk="0">
                <a:moveTo>
                  <a:pt x="183559" y="374102"/>
                </a:moveTo>
                <a:lnTo>
                  <a:pt x="158938" y="372918"/>
                </a:lnTo>
                <a:cubicBezTo>
                  <a:pt x="154882" y="372473"/>
                  <a:pt x="151133" y="375110"/>
                  <a:pt x="150168" y="379079"/>
                </a:cubicBezTo>
                <a:cubicBezTo>
                  <a:pt x="149401" y="382587"/>
                  <a:pt x="151768" y="387410"/>
                  <a:pt x="155803" y="387585"/>
                </a:cubicBezTo>
                <a:lnTo>
                  <a:pt x="180424" y="388769"/>
                </a:lnTo>
                <a:cubicBezTo>
                  <a:pt x="184480" y="389214"/>
                  <a:pt x="188229" y="386577"/>
                  <a:pt x="189194" y="382609"/>
                </a:cubicBezTo>
                <a:cubicBezTo>
                  <a:pt x="189961" y="379101"/>
                  <a:pt x="187593" y="374299"/>
                  <a:pt x="183559" y="374102"/>
                </a:cubicBezTo>
                <a:close/>
                <a:moveTo>
                  <a:pt x="52626" y="236810"/>
                </a:moveTo>
                <a:cubicBezTo>
                  <a:pt x="32806" y="224679"/>
                  <a:pt x="18928" y="204868"/>
                  <a:pt x="14280" y="182108"/>
                </a:cubicBezTo>
                <a:cubicBezTo>
                  <a:pt x="12241" y="172725"/>
                  <a:pt x="-1747" y="178359"/>
                  <a:pt x="182" y="187283"/>
                </a:cubicBezTo>
                <a:cubicBezTo>
                  <a:pt x="5970" y="213759"/>
                  <a:pt x="22523" y="236626"/>
                  <a:pt x="45873" y="250403"/>
                </a:cubicBezTo>
                <a:cubicBezTo>
                  <a:pt x="53722" y="255139"/>
                  <a:pt x="60672" y="241677"/>
                  <a:pt x="52626" y="236810"/>
                </a:cubicBezTo>
                <a:close/>
                <a:moveTo>
                  <a:pt x="173868" y="342969"/>
                </a:moveTo>
                <a:cubicBezTo>
                  <a:pt x="195201" y="344657"/>
                  <a:pt x="216687" y="344854"/>
                  <a:pt x="236880" y="336830"/>
                </a:cubicBezTo>
                <a:cubicBezTo>
                  <a:pt x="245649" y="333366"/>
                  <a:pt x="241703" y="319290"/>
                  <a:pt x="232495" y="322886"/>
                </a:cubicBezTo>
                <a:cubicBezTo>
                  <a:pt x="197284" y="336523"/>
                  <a:pt x="143415" y="324969"/>
                  <a:pt x="107174" y="316309"/>
                </a:cubicBezTo>
                <a:cubicBezTo>
                  <a:pt x="98273" y="314116"/>
                  <a:pt x="94743" y="328586"/>
                  <a:pt x="104039" y="330998"/>
                </a:cubicBezTo>
                <a:cubicBezTo>
                  <a:pt x="126928" y="337014"/>
                  <a:pt x="150278" y="341020"/>
                  <a:pt x="173868" y="342969"/>
                </a:cubicBezTo>
                <a:close/>
                <a:moveTo>
                  <a:pt x="231881" y="348231"/>
                </a:moveTo>
                <a:cubicBezTo>
                  <a:pt x="217213" y="360136"/>
                  <a:pt x="192877" y="355291"/>
                  <a:pt x="175403" y="353975"/>
                </a:cubicBezTo>
                <a:cubicBezTo>
                  <a:pt x="154750" y="352418"/>
                  <a:pt x="134207" y="349590"/>
                  <a:pt x="114584" y="342618"/>
                </a:cubicBezTo>
                <a:cubicBezTo>
                  <a:pt x="105968" y="339593"/>
                  <a:pt x="98909" y="353076"/>
                  <a:pt x="107832" y="356211"/>
                </a:cubicBezTo>
                <a:cubicBezTo>
                  <a:pt x="131269" y="364433"/>
                  <a:pt x="155561" y="367678"/>
                  <a:pt x="180183" y="369191"/>
                </a:cubicBezTo>
                <a:cubicBezTo>
                  <a:pt x="199915" y="370418"/>
                  <a:pt x="223067" y="373795"/>
                  <a:pt x="239598" y="360421"/>
                </a:cubicBezTo>
                <a:cubicBezTo>
                  <a:pt x="247053" y="354392"/>
                  <a:pt x="239532" y="342048"/>
                  <a:pt x="231881" y="348231"/>
                </a:cubicBezTo>
                <a:close/>
                <a:moveTo>
                  <a:pt x="329357" y="29207"/>
                </a:moveTo>
                <a:cubicBezTo>
                  <a:pt x="323460" y="21884"/>
                  <a:pt x="311072" y="30610"/>
                  <a:pt x="316838" y="37779"/>
                </a:cubicBezTo>
                <a:cubicBezTo>
                  <a:pt x="325455" y="48160"/>
                  <a:pt x="330388" y="61092"/>
                  <a:pt x="330892" y="74569"/>
                </a:cubicBezTo>
                <a:cubicBezTo>
                  <a:pt x="331287" y="84325"/>
                  <a:pt x="345998" y="82374"/>
                  <a:pt x="345626" y="73100"/>
                </a:cubicBezTo>
                <a:cubicBezTo>
                  <a:pt x="345077" y="57097"/>
                  <a:pt x="339377" y="41699"/>
                  <a:pt x="329357" y="29207"/>
                </a:cubicBezTo>
                <a:close/>
                <a:moveTo>
                  <a:pt x="238370" y="222"/>
                </a:moveTo>
                <a:cubicBezTo>
                  <a:pt x="229404" y="-1970"/>
                  <a:pt x="225830" y="12719"/>
                  <a:pt x="235213" y="14890"/>
                </a:cubicBezTo>
                <a:cubicBezTo>
                  <a:pt x="289564" y="27475"/>
                  <a:pt x="309757" y="85531"/>
                  <a:pt x="312870" y="135190"/>
                </a:cubicBezTo>
                <a:cubicBezTo>
                  <a:pt x="313462" y="144924"/>
                  <a:pt x="328217" y="142995"/>
                  <a:pt x="327604" y="133721"/>
                </a:cubicBezTo>
                <a:cubicBezTo>
                  <a:pt x="324139" y="76893"/>
                  <a:pt x="299584" y="14386"/>
                  <a:pt x="238370" y="222"/>
                </a:cubicBezTo>
                <a:close/>
                <a:moveTo>
                  <a:pt x="168212" y="16688"/>
                </a:moveTo>
                <a:cubicBezTo>
                  <a:pt x="107218" y="18507"/>
                  <a:pt x="43417" y="57577"/>
                  <a:pt x="32433" y="121465"/>
                </a:cubicBezTo>
                <a:cubicBezTo>
                  <a:pt x="26952" y="150686"/>
                  <a:pt x="35020" y="180815"/>
                  <a:pt x="54358" y="203397"/>
                </a:cubicBezTo>
                <a:cubicBezTo>
                  <a:pt x="65561" y="216552"/>
                  <a:pt x="78475" y="227975"/>
                  <a:pt x="86653" y="243431"/>
                </a:cubicBezTo>
                <a:cubicBezTo>
                  <a:pt x="95006" y="259548"/>
                  <a:pt x="98711" y="277662"/>
                  <a:pt x="97396" y="295765"/>
                </a:cubicBezTo>
                <a:cubicBezTo>
                  <a:pt x="93011" y="299054"/>
                  <a:pt x="92704" y="307758"/>
                  <a:pt x="99763" y="309402"/>
                </a:cubicBezTo>
                <a:cubicBezTo>
                  <a:pt x="127432" y="315984"/>
                  <a:pt x="155693" y="319832"/>
                  <a:pt x="184107" y="320891"/>
                </a:cubicBezTo>
                <a:cubicBezTo>
                  <a:pt x="206536" y="321680"/>
                  <a:pt x="232341" y="323697"/>
                  <a:pt x="251942" y="311025"/>
                </a:cubicBezTo>
                <a:cubicBezTo>
                  <a:pt x="259791" y="305960"/>
                  <a:pt x="252797" y="294274"/>
                  <a:pt x="244817" y="298528"/>
                </a:cubicBezTo>
                <a:cubicBezTo>
                  <a:pt x="245123" y="281183"/>
                  <a:pt x="249398" y="264139"/>
                  <a:pt x="257335" y="248715"/>
                </a:cubicBezTo>
                <a:cubicBezTo>
                  <a:pt x="264614" y="234749"/>
                  <a:pt x="275642" y="223634"/>
                  <a:pt x="284325" y="210632"/>
                </a:cubicBezTo>
                <a:cubicBezTo>
                  <a:pt x="302017" y="184126"/>
                  <a:pt x="303574" y="146218"/>
                  <a:pt x="297654" y="115699"/>
                </a:cubicBezTo>
                <a:cubicBezTo>
                  <a:pt x="285815" y="54836"/>
                  <a:pt x="229864" y="11229"/>
                  <a:pt x="168124" y="16688"/>
                </a:cubicBezTo>
                <a:close/>
                <a:moveTo>
                  <a:pt x="188317" y="306552"/>
                </a:moveTo>
                <a:cubicBezTo>
                  <a:pt x="177223" y="305719"/>
                  <a:pt x="167181" y="305193"/>
                  <a:pt x="156351" y="303965"/>
                </a:cubicBezTo>
                <a:cubicBezTo>
                  <a:pt x="153654" y="264918"/>
                  <a:pt x="147713" y="226161"/>
                  <a:pt x="138614" y="188094"/>
                </a:cubicBezTo>
                <a:cubicBezTo>
                  <a:pt x="146068" y="188815"/>
                  <a:pt x="153522" y="186590"/>
                  <a:pt x="159376" y="181889"/>
                </a:cubicBezTo>
                <a:cubicBezTo>
                  <a:pt x="169352" y="189914"/>
                  <a:pt x="182375" y="192040"/>
                  <a:pt x="195442" y="191251"/>
                </a:cubicBezTo>
                <a:cubicBezTo>
                  <a:pt x="190509" y="229485"/>
                  <a:pt x="188097" y="268002"/>
                  <a:pt x="188229" y="306552"/>
                </a:cubicBezTo>
                <a:close/>
                <a:moveTo>
                  <a:pt x="160801" y="151633"/>
                </a:moveTo>
                <a:cubicBezTo>
                  <a:pt x="161898" y="152905"/>
                  <a:pt x="161656" y="154988"/>
                  <a:pt x="160670" y="157334"/>
                </a:cubicBezTo>
                <a:cubicBezTo>
                  <a:pt x="159004" y="154637"/>
                  <a:pt x="159047" y="152730"/>
                  <a:pt x="160714" y="151633"/>
                </a:cubicBezTo>
                <a:close/>
                <a:moveTo>
                  <a:pt x="280224" y="187261"/>
                </a:moveTo>
                <a:cubicBezTo>
                  <a:pt x="275270" y="202060"/>
                  <a:pt x="264088" y="213088"/>
                  <a:pt x="255077" y="225453"/>
                </a:cubicBezTo>
                <a:cubicBezTo>
                  <a:pt x="238195" y="248397"/>
                  <a:pt x="229404" y="276296"/>
                  <a:pt x="230083" y="304776"/>
                </a:cubicBezTo>
                <a:cubicBezTo>
                  <a:pt x="221160" y="306802"/>
                  <a:pt x="212039" y="307651"/>
                  <a:pt x="202897" y="307298"/>
                </a:cubicBezTo>
                <a:cubicBezTo>
                  <a:pt x="202699" y="267842"/>
                  <a:pt x="205155" y="228420"/>
                  <a:pt x="210285" y="189300"/>
                </a:cubicBezTo>
                <a:cubicBezTo>
                  <a:pt x="211754" y="188993"/>
                  <a:pt x="213201" y="188686"/>
                  <a:pt x="214670" y="188335"/>
                </a:cubicBezTo>
                <a:cubicBezTo>
                  <a:pt x="223835" y="186143"/>
                  <a:pt x="219822" y="172155"/>
                  <a:pt x="210285" y="174413"/>
                </a:cubicBezTo>
                <a:cubicBezTo>
                  <a:pt x="196845" y="177680"/>
                  <a:pt x="180643" y="179499"/>
                  <a:pt x="169089" y="170247"/>
                </a:cubicBezTo>
                <a:cubicBezTo>
                  <a:pt x="176916" y="157926"/>
                  <a:pt x="181366" y="141745"/>
                  <a:pt x="168453" y="135738"/>
                </a:cubicBezTo>
                <a:cubicBezTo>
                  <a:pt x="160253" y="131989"/>
                  <a:pt x="151176" y="137032"/>
                  <a:pt x="147603" y="144705"/>
                </a:cubicBezTo>
                <a:cubicBezTo>
                  <a:pt x="143766" y="152993"/>
                  <a:pt x="145410" y="163144"/>
                  <a:pt x="149795" y="171015"/>
                </a:cubicBezTo>
                <a:cubicBezTo>
                  <a:pt x="142166" y="176671"/>
                  <a:pt x="130195" y="172878"/>
                  <a:pt x="127651" y="163736"/>
                </a:cubicBezTo>
                <a:cubicBezTo>
                  <a:pt x="125108" y="154593"/>
                  <a:pt x="111011" y="160074"/>
                  <a:pt x="113554" y="168910"/>
                </a:cubicBezTo>
                <a:cubicBezTo>
                  <a:pt x="115001" y="173858"/>
                  <a:pt x="117873" y="178265"/>
                  <a:pt x="121842" y="181560"/>
                </a:cubicBezTo>
                <a:cubicBezTo>
                  <a:pt x="130831" y="221310"/>
                  <a:pt x="138504" y="261410"/>
                  <a:pt x="141223" y="302145"/>
                </a:cubicBezTo>
                <a:cubicBezTo>
                  <a:pt x="131313" y="300683"/>
                  <a:pt x="121469" y="298916"/>
                  <a:pt x="111669" y="296840"/>
                </a:cubicBezTo>
                <a:cubicBezTo>
                  <a:pt x="114540" y="266343"/>
                  <a:pt x="103995" y="237008"/>
                  <a:pt x="84131" y="213965"/>
                </a:cubicBezTo>
                <a:cubicBezTo>
                  <a:pt x="74243" y="202542"/>
                  <a:pt x="62799" y="192347"/>
                  <a:pt x="55234" y="179105"/>
                </a:cubicBezTo>
                <a:cubicBezTo>
                  <a:pt x="48328" y="166566"/>
                  <a:pt x="44908" y="152412"/>
                  <a:pt x="45325" y="138106"/>
                </a:cubicBezTo>
                <a:cubicBezTo>
                  <a:pt x="46312" y="74897"/>
                  <a:pt x="104696" y="37845"/>
                  <a:pt x="161876" y="31355"/>
                </a:cubicBezTo>
                <a:cubicBezTo>
                  <a:pt x="250824" y="23024"/>
                  <a:pt x="304276" y="105965"/>
                  <a:pt x="280137" y="187261"/>
                </a:cubicBezTo>
                <a:close/>
                <a:moveTo>
                  <a:pt x="153808" y="53521"/>
                </a:moveTo>
                <a:cubicBezTo>
                  <a:pt x="144512" y="53521"/>
                  <a:pt x="144687" y="68320"/>
                  <a:pt x="154400" y="68320"/>
                </a:cubicBezTo>
                <a:cubicBezTo>
                  <a:pt x="163608" y="68364"/>
                  <a:pt x="163432" y="53565"/>
                  <a:pt x="153720" y="53565"/>
                </a:cubicBezTo>
                <a:close/>
                <a:moveTo>
                  <a:pt x="126095" y="62642"/>
                </a:moveTo>
                <a:cubicBezTo>
                  <a:pt x="99632" y="72111"/>
                  <a:pt x="79549" y="94062"/>
                  <a:pt x="72489" y="121268"/>
                </a:cubicBezTo>
                <a:cubicBezTo>
                  <a:pt x="69946" y="130783"/>
                  <a:pt x="84482" y="132691"/>
                  <a:pt x="86894" y="123614"/>
                </a:cubicBezTo>
                <a:cubicBezTo>
                  <a:pt x="92704" y="101744"/>
                  <a:pt x="108950" y="84158"/>
                  <a:pt x="130283" y="76629"/>
                </a:cubicBezTo>
                <a:cubicBezTo>
                  <a:pt x="139206" y="73428"/>
                  <a:pt x="135281" y="59353"/>
                  <a:pt x="126007" y="62685"/>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4098114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DD2F410-AA2E-49B3-B03A-A55EEDE84ABC}"/>
              </a:ext>
            </a:extLst>
          </p:cNvPr>
          <p:cNvSpPr>
            <a:spLocks noGrp="1"/>
          </p:cNvSpPr>
          <p:nvPr>
            <p:ph type="body" idx="1"/>
          </p:nvPr>
        </p:nvSpPr>
        <p:spPr/>
        <p:txBody>
          <a:bodyPr/>
          <a:lstStyle/>
          <a:p>
            <a:r>
              <a:rPr lang="en-US" sz="3200" b="1" dirty="0">
                <a:latin typeface="Amatic SC" panose="020B0604020202020204" charset="-79"/>
                <a:cs typeface="Amatic SC" panose="020B0604020202020204" charset="-79"/>
              </a:rPr>
              <a:t>IMAGINE!</a:t>
            </a:r>
            <a:endParaRPr lang="en-CA" sz="3200" b="1" dirty="0">
              <a:latin typeface="Amatic SC" panose="020B0604020202020204" charset="-79"/>
              <a:cs typeface="Amatic SC" panose="020B0604020202020204" charset="-79"/>
            </a:endParaRPr>
          </a:p>
        </p:txBody>
      </p:sp>
      <p:sp>
        <p:nvSpPr>
          <p:cNvPr id="4" name="Slide Number Placeholder 3">
            <a:extLst>
              <a:ext uri="{FF2B5EF4-FFF2-40B4-BE49-F238E27FC236}">
                <a16:creationId xmlns:a16="http://schemas.microsoft.com/office/drawing/2014/main" id="{9D43DD33-AEB5-44C0-BA1D-927179920DCA}"/>
              </a:ext>
            </a:extLst>
          </p:cNvPr>
          <p:cNvSpPr>
            <a:spLocks noGrp="1"/>
          </p:cNvSpPr>
          <p:nvPr>
            <p:ph type="sldNum" idx="12"/>
          </p:nvPr>
        </p:nvSpPr>
        <p:spPr/>
        <p:txBody>
          <a:bodyPr/>
          <a:lstStyle/>
          <a:p>
            <a:fld id="{00000000-1234-1234-1234-123412341234}" type="slidenum">
              <a:rPr lang="en" smtClean="0"/>
              <a:pPr/>
              <a:t>30</a:t>
            </a:fld>
            <a:endParaRPr lang="en"/>
          </a:p>
        </p:txBody>
      </p:sp>
      <p:pic>
        <p:nvPicPr>
          <p:cNvPr id="6" name="Picture 5">
            <a:extLst>
              <a:ext uri="{FF2B5EF4-FFF2-40B4-BE49-F238E27FC236}">
                <a16:creationId xmlns:a16="http://schemas.microsoft.com/office/drawing/2014/main" id="{FDF967DA-4433-4170-8C0E-9B3AA36D0633}"/>
              </a:ext>
            </a:extLst>
          </p:cNvPr>
          <p:cNvPicPr>
            <a:picLocks noChangeAspect="1"/>
          </p:cNvPicPr>
          <p:nvPr/>
        </p:nvPicPr>
        <p:blipFill>
          <a:blip r:embed="rId2"/>
          <a:stretch>
            <a:fillRect/>
          </a:stretch>
        </p:blipFill>
        <p:spPr>
          <a:xfrm>
            <a:off x="8041631" y="3640473"/>
            <a:ext cx="725487" cy="816935"/>
          </a:xfrm>
          <a:prstGeom prst="rect">
            <a:avLst/>
          </a:prstGeom>
        </p:spPr>
      </p:pic>
      <p:sp>
        <p:nvSpPr>
          <p:cNvPr id="7" name="TextBox 6">
            <a:extLst>
              <a:ext uri="{FF2B5EF4-FFF2-40B4-BE49-F238E27FC236}">
                <a16:creationId xmlns:a16="http://schemas.microsoft.com/office/drawing/2014/main" id="{8B111F1A-1FD8-4997-B827-72D7AE7225BC}"/>
              </a:ext>
            </a:extLst>
          </p:cNvPr>
          <p:cNvSpPr txBox="1"/>
          <p:nvPr/>
        </p:nvSpPr>
        <p:spPr>
          <a:xfrm>
            <a:off x="823078" y="651641"/>
            <a:ext cx="7581297" cy="584775"/>
          </a:xfrm>
          <a:prstGeom prst="rect">
            <a:avLst/>
          </a:prstGeom>
          <a:noFill/>
        </p:spPr>
        <p:txBody>
          <a:bodyPr wrap="square" rtlCol="0">
            <a:spAutoFit/>
          </a:bodyPr>
          <a:lstStyle/>
          <a:p>
            <a:r>
              <a:rPr lang="en-US" sz="1600" dirty="0"/>
              <a:t>Brainstorm all of the possible solutions and available materials for your task. What kind of device do you want to build? What ideas could you use for your design?</a:t>
            </a:r>
            <a:endParaRPr lang="en-CA" sz="1600" dirty="0"/>
          </a:p>
        </p:txBody>
      </p:sp>
    </p:spTree>
    <p:extLst>
      <p:ext uri="{BB962C8B-B14F-4D97-AF65-F5344CB8AC3E}">
        <p14:creationId xmlns:p14="http://schemas.microsoft.com/office/powerpoint/2010/main" val="795427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DD2F410-AA2E-49B3-B03A-A55EEDE84ABC}"/>
              </a:ext>
            </a:extLst>
          </p:cNvPr>
          <p:cNvSpPr>
            <a:spLocks noGrp="1"/>
          </p:cNvSpPr>
          <p:nvPr>
            <p:ph type="body" idx="1"/>
          </p:nvPr>
        </p:nvSpPr>
        <p:spPr/>
        <p:txBody>
          <a:bodyPr/>
          <a:lstStyle/>
          <a:p>
            <a:r>
              <a:rPr lang="en-US" sz="3200" b="1" dirty="0">
                <a:latin typeface="Amatic SC" panose="020B0604020202020204" charset="-79"/>
                <a:cs typeface="Amatic SC" panose="020B0604020202020204" charset="-79"/>
              </a:rPr>
              <a:t>PLAN!</a:t>
            </a:r>
            <a:endParaRPr lang="en-CA" sz="3200" b="1" dirty="0">
              <a:latin typeface="Amatic SC" panose="020B0604020202020204" charset="-79"/>
              <a:cs typeface="Amatic SC" panose="020B0604020202020204" charset="-79"/>
            </a:endParaRPr>
          </a:p>
        </p:txBody>
      </p:sp>
      <p:sp>
        <p:nvSpPr>
          <p:cNvPr id="4" name="Slide Number Placeholder 3">
            <a:extLst>
              <a:ext uri="{FF2B5EF4-FFF2-40B4-BE49-F238E27FC236}">
                <a16:creationId xmlns:a16="http://schemas.microsoft.com/office/drawing/2014/main" id="{9D43DD33-AEB5-44C0-BA1D-927179920DCA}"/>
              </a:ext>
            </a:extLst>
          </p:cNvPr>
          <p:cNvSpPr>
            <a:spLocks noGrp="1"/>
          </p:cNvSpPr>
          <p:nvPr>
            <p:ph type="sldNum" idx="12"/>
          </p:nvPr>
        </p:nvSpPr>
        <p:spPr/>
        <p:txBody>
          <a:bodyPr/>
          <a:lstStyle/>
          <a:p>
            <a:fld id="{00000000-1234-1234-1234-123412341234}" type="slidenum">
              <a:rPr lang="en" smtClean="0"/>
              <a:pPr/>
              <a:t>31</a:t>
            </a:fld>
            <a:endParaRPr lang="en"/>
          </a:p>
        </p:txBody>
      </p:sp>
      <p:sp>
        <p:nvSpPr>
          <p:cNvPr id="7" name="TextBox 6">
            <a:extLst>
              <a:ext uri="{FF2B5EF4-FFF2-40B4-BE49-F238E27FC236}">
                <a16:creationId xmlns:a16="http://schemas.microsoft.com/office/drawing/2014/main" id="{8B111F1A-1FD8-4997-B827-72D7AE7225BC}"/>
              </a:ext>
            </a:extLst>
          </p:cNvPr>
          <p:cNvSpPr txBox="1"/>
          <p:nvPr/>
        </p:nvSpPr>
        <p:spPr>
          <a:xfrm>
            <a:off x="823078" y="651641"/>
            <a:ext cx="7581297" cy="830997"/>
          </a:xfrm>
          <a:prstGeom prst="rect">
            <a:avLst/>
          </a:prstGeom>
          <a:noFill/>
        </p:spPr>
        <p:txBody>
          <a:bodyPr wrap="square" rtlCol="0">
            <a:spAutoFit/>
          </a:bodyPr>
          <a:lstStyle/>
          <a:p>
            <a:r>
              <a:rPr lang="en-US" sz="1600" dirty="0"/>
              <a:t>Choose ideas from your brainstorm to plan your design. Draw and label your design. List the materials you will need. Draft your instructions using coding language.</a:t>
            </a:r>
            <a:endParaRPr lang="en-CA" sz="1600" dirty="0"/>
          </a:p>
        </p:txBody>
      </p:sp>
      <p:sp>
        <p:nvSpPr>
          <p:cNvPr id="8" name="Google Shape;710;p50">
            <a:extLst>
              <a:ext uri="{FF2B5EF4-FFF2-40B4-BE49-F238E27FC236}">
                <a16:creationId xmlns:a16="http://schemas.microsoft.com/office/drawing/2014/main" id="{47C096CF-FC04-4AF3-9550-D81A52279411}"/>
              </a:ext>
            </a:extLst>
          </p:cNvPr>
          <p:cNvSpPr/>
          <p:nvPr/>
        </p:nvSpPr>
        <p:spPr>
          <a:xfrm>
            <a:off x="8036474" y="3647045"/>
            <a:ext cx="916601" cy="810363"/>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1759104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DD2F410-AA2E-49B3-B03A-A55EEDE84ABC}"/>
              </a:ext>
            </a:extLst>
          </p:cNvPr>
          <p:cNvSpPr>
            <a:spLocks noGrp="1"/>
          </p:cNvSpPr>
          <p:nvPr>
            <p:ph type="body" idx="1"/>
          </p:nvPr>
        </p:nvSpPr>
        <p:spPr/>
        <p:txBody>
          <a:bodyPr/>
          <a:lstStyle/>
          <a:p>
            <a:r>
              <a:rPr lang="en-US" sz="3200" b="1" dirty="0">
                <a:latin typeface="Amatic SC" panose="020B0604020202020204" charset="-79"/>
                <a:cs typeface="Amatic SC" panose="020B0604020202020204" charset="-79"/>
              </a:rPr>
              <a:t>Create!</a:t>
            </a:r>
            <a:endParaRPr lang="en-CA" sz="3200" b="1" dirty="0">
              <a:latin typeface="Amatic SC" panose="020B0604020202020204" charset="-79"/>
              <a:cs typeface="Amatic SC" panose="020B0604020202020204" charset="-79"/>
            </a:endParaRPr>
          </a:p>
        </p:txBody>
      </p:sp>
      <p:sp>
        <p:nvSpPr>
          <p:cNvPr id="4" name="Slide Number Placeholder 3">
            <a:extLst>
              <a:ext uri="{FF2B5EF4-FFF2-40B4-BE49-F238E27FC236}">
                <a16:creationId xmlns:a16="http://schemas.microsoft.com/office/drawing/2014/main" id="{9D43DD33-AEB5-44C0-BA1D-927179920DCA}"/>
              </a:ext>
            </a:extLst>
          </p:cNvPr>
          <p:cNvSpPr>
            <a:spLocks noGrp="1"/>
          </p:cNvSpPr>
          <p:nvPr>
            <p:ph type="sldNum" idx="12"/>
          </p:nvPr>
        </p:nvSpPr>
        <p:spPr/>
        <p:txBody>
          <a:bodyPr/>
          <a:lstStyle/>
          <a:p>
            <a:fld id="{00000000-1234-1234-1234-123412341234}" type="slidenum">
              <a:rPr lang="en" smtClean="0"/>
              <a:pPr/>
              <a:t>32</a:t>
            </a:fld>
            <a:endParaRPr lang="en"/>
          </a:p>
        </p:txBody>
      </p:sp>
      <p:sp>
        <p:nvSpPr>
          <p:cNvPr id="7" name="TextBox 6">
            <a:extLst>
              <a:ext uri="{FF2B5EF4-FFF2-40B4-BE49-F238E27FC236}">
                <a16:creationId xmlns:a16="http://schemas.microsoft.com/office/drawing/2014/main" id="{8B111F1A-1FD8-4997-B827-72D7AE7225BC}"/>
              </a:ext>
            </a:extLst>
          </p:cNvPr>
          <p:cNvSpPr txBox="1"/>
          <p:nvPr/>
        </p:nvSpPr>
        <p:spPr>
          <a:xfrm>
            <a:off x="823078" y="651641"/>
            <a:ext cx="7581297" cy="338554"/>
          </a:xfrm>
          <a:prstGeom prst="rect">
            <a:avLst/>
          </a:prstGeom>
          <a:noFill/>
        </p:spPr>
        <p:txBody>
          <a:bodyPr wrap="square" rtlCol="0">
            <a:spAutoFit/>
          </a:bodyPr>
          <a:lstStyle/>
          <a:p>
            <a:r>
              <a:rPr lang="en-US" sz="1600" dirty="0"/>
              <a:t>Create your device. Insert a picture below. Finalize your code to make the device.</a:t>
            </a:r>
            <a:endParaRPr lang="en-CA" sz="1600" dirty="0"/>
          </a:p>
        </p:txBody>
      </p:sp>
      <p:sp>
        <p:nvSpPr>
          <p:cNvPr id="6" name="Google Shape;709;p50">
            <a:extLst>
              <a:ext uri="{FF2B5EF4-FFF2-40B4-BE49-F238E27FC236}">
                <a16:creationId xmlns:a16="http://schemas.microsoft.com/office/drawing/2014/main" id="{453F2CCB-AF8A-4FF9-A5BE-FCA856054C87}"/>
              </a:ext>
            </a:extLst>
          </p:cNvPr>
          <p:cNvSpPr/>
          <p:nvPr/>
        </p:nvSpPr>
        <p:spPr>
          <a:xfrm>
            <a:off x="7658425" y="3772122"/>
            <a:ext cx="1020300" cy="979372"/>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3209801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71A5-0D58-40BE-A98D-DB4F54ADDF7B}"/>
              </a:ext>
            </a:extLst>
          </p:cNvPr>
          <p:cNvSpPr>
            <a:spLocks noGrp="1"/>
          </p:cNvSpPr>
          <p:nvPr>
            <p:ph type="title"/>
          </p:nvPr>
        </p:nvSpPr>
        <p:spPr/>
        <p:txBody>
          <a:bodyPr/>
          <a:lstStyle/>
          <a:p>
            <a:r>
              <a:rPr lang="en-US" dirty="0"/>
              <a:t>Reflect</a:t>
            </a:r>
            <a:endParaRPr lang="en-CA" dirty="0"/>
          </a:p>
        </p:txBody>
      </p:sp>
      <p:sp>
        <p:nvSpPr>
          <p:cNvPr id="3" name="Text Placeholder 2">
            <a:extLst>
              <a:ext uri="{FF2B5EF4-FFF2-40B4-BE49-F238E27FC236}">
                <a16:creationId xmlns:a16="http://schemas.microsoft.com/office/drawing/2014/main" id="{F459FC3A-EF1A-46E0-9F45-32DC2682F238}"/>
              </a:ext>
            </a:extLst>
          </p:cNvPr>
          <p:cNvSpPr>
            <a:spLocks noGrp="1"/>
          </p:cNvSpPr>
          <p:nvPr>
            <p:ph type="body" idx="1"/>
          </p:nvPr>
        </p:nvSpPr>
        <p:spPr>
          <a:xfrm>
            <a:off x="1188174" y="1506350"/>
            <a:ext cx="6426300" cy="887529"/>
          </a:xfrm>
        </p:spPr>
        <p:txBody>
          <a:bodyPr/>
          <a:lstStyle/>
          <a:p>
            <a:r>
              <a:rPr lang="en-US" sz="1800" dirty="0"/>
              <a:t>After building your device, reflect on how well your draft code worked below:</a:t>
            </a:r>
          </a:p>
        </p:txBody>
      </p:sp>
      <p:sp>
        <p:nvSpPr>
          <p:cNvPr id="4" name="Slide Number Placeholder 3">
            <a:extLst>
              <a:ext uri="{FF2B5EF4-FFF2-40B4-BE49-F238E27FC236}">
                <a16:creationId xmlns:a16="http://schemas.microsoft.com/office/drawing/2014/main" id="{9B1A15E6-F576-4398-8BE9-F25A1B37DA17}"/>
              </a:ext>
            </a:extLst>
          </p:cNvPr>
          <p:cNvSpPr>
            <a:spLocks noGrp="1"/>
          </p:cNvSpPr>
          <p:nvPr>
            <p:ph type="sldNum" idx="12"/>
          </p:nvPr>
        </p:nvSpPr>
        <p:spPr/>
        <p:txBody>
          <a:bodyPr/>
          <a:lstStyle/>
          <a:p>
            <a:fld id="{00000000-1234-1234-1234-123412341234}" type="slidenum">
              <a:rPr lang="en" smtClean="0"/>
              <a:pPr/>
              <a:t>33</a:t>
            </a:fld>
            <a:endParaRPr lang="en"/>
          </a:p>
        </p:txBody>
      </p:sp>
      <p:graphicFrame>
        <p:nvGraphicFramePr>
          <p:cNvPr id="5" name="Table 5">
            <a:extLst>
              <a:ext uri="{FF2B5EF4-FFF2-40B4-BE49-F238E27FC236}">
                <a16:creationId xmlns:a16="http://schemas.microsoft.com/office/drawing/2014/main" id="{733B3D67-3DC5-4300-B793-FA50A7BAA42A}"/>
              </a:ext>
            </a:extLst>
          </p:cNvPr>
          <p:cNvGraphicFramePr>
            <a:graphicFrameLocks noGrp="1"/>
          </p:cNvGraphicFramePr>
          <p:nvPr>
            <p:extLst>
              <p:ext uri="{D42A27DB-BD31-4B8C-83A1-F6EECF244321}">
                <p14:modId xmlns:p14="http://schemas.microsoft.com/office/powerpoint/2010/main" val="2987557215"/>
              </p:ext>
            </p:extLst>
          </p:nvPr>
        </p:nvGraphicFramePr>
        <p:xfrm>
          <a:off x="883374" y="2142912"/>
          <a:ext cx="7072452" cy="2316988"/>
        </p:xfrm>
        <a:graphic>
          <a:graphicData uri="http://schemas.openxmlformats.org/drawingml/2006/table">
            <a:tbl>
              <a:tblPr firstRow="1" bandRow="1">
                <a:tableStyleId>{1D783842-8F8A-472B-A6D1-50C4D95656BF}</a:tableStyleId>
              </a:tblPr>
              <a:tblGrid>
                <a:gridCol w="2357484">
                  <a:extLst>
                    <a:ext uri="{9D8B030D-6E8A-4147-A177-3AD203B41FA5}">
                      <a16:colId xmlns:a16="http://schemas.microsoft.com/office/drawing/2014/main" val="1117909903"/>
                    </a:ext>
                  </a:extLst>
                </a:gridCol>
                <a:gridCol w="2357484">
                  <a:extLst>
                    <a:ext uri="{9D8B030D-6E8A-4147-A177-3AD203B41FA5}">
                      <a16:colId xmlns:a16="http://schemas.microsoft.com/office/drawing/2014/main" val="599700305"/>
                    </a:ext>
                  </a:extLst>
                </a:gridCol>
                <a:gridCol w="2357484">
                  <a:extLst>
                    <a:ext uri="{9D8B030D-6E8A-4147-A177-3AD203B41FA5}">
                      <a16:colId xmlns:a16="http://schemas.microsoft.com/office/drawing/2014/main" val="2472831828"/>
                    </a:ext>
                  </a:extLst>
                </a:gridCol>
              </a:tblGrid>
              <a:tr h="728276">
                <a:tc>
                  <a:txBody>
                    <a:bodyPr/>
                    <a:lstStyle/>
                    <a:p>
                      <a:r>
                        <a:rPr lang="en-US" dirty="0"/>
                        <a:t>Did your code work the way that you imagined it? </a:t>
                      </a:r>
                      <a:endParaRPr lang="en-CA" dirty="0"/>
                    </a:p>
                  </a:txBody>
                  <a:tcPr/>
                </a:tc>
                <a:tc>
                  <a:txBody>
                    <a:bodyPr/>
                    <a:lstStyle/>
                    <a:p>
                      <a:r>
                        <a:rPr lang="en-US" dirty="0"/>
                        <a:t>What worked well? </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Did you need to make any changes? What changes did you make to your code?</a:t>
                      </a:r>
                      <a:endParaRPr lang="en-CA" dirty="0"/>
                    </a:p>
                  </a:txBody>
                  <a:tcPr/>
                </a:tc>
                <a:extLst>
                  <a:ext uri="{0D108BD9-81ED-4DB2-BD59-A6C34878D82A}">
                    <a16:rowId xmlns:a16="http://schemas.microsoft.com/office/drawing/2014/main" val="2543330943"/>
                  </a:ext>
                </a:extLst>
              </a:tr>
              <a:tr h="137160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8629578"/>
                  </a:ext>
                </a:extLst>
              </a:tr>
            </a:tbl>
          </a:graphicData>
        </a:graphic>
      </p:graphicFrame>
      <p:sp>
        <p:nvSpPr>
          <p:cNvPr id="6" name="Google Shape;706;p50">
            <a:extLst>
              <a:ext uri="{FF2B5EF4-FFF2-40B4-BE49-F238E27FC236}">
                <a16:creationId xmlns:a16="http://schemas.microsoft.com/office/drawing/2014/main" id="{6922EC84-05DB-45E7-8835-499941644498}"/>
              </a:ext>
            </a:extLst>
          </p:cNvPr>
          <p:cNvSpPr/>
          <p:nvPr/>
        </p:nvSpPr>
        <p:spPr>
          <a:xfrm>
            <a:off x="8009692" y="3768160"/>
            <a:ext cx="789365" cy="99946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1860364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DD2F410-AA2E-49B3-B03A-A55EEDE84ABC}"/>
              </a:ext>
            </a:extLst>
          </p:cNvPr>
          <p:cNvSpPr>
            <a:spLocks noGrp="1"/>
          </p:cNvSpPr>
          <p:nvPr>
            <p:ph type="body" idx="1"/>
          </p:nvPr>
        </p:nvSpPr>
        <p:spPr/>
        <p:txBody>
          <a:bodyPr/>
          <a:lstStyle/>
          <a:p>
            <a:r>
              <a:rPr lang="en-US" sz="3200" b="1" dirty="0">
                <a:latin typeface="Amatic SC" panose="020B0604020202020204" charset="-79"/>
                <a:cs typeface="Amatic SC" panose="020B0604020202020204" charset="-79"/>
              </a:rPr>
              <a:t>Share!</a:t>
            </a:r>
            <a:endParaRPr lang="en-CA" sz="3200" b="1" dirty="0">
              <a:latin typeface="Amatic SC" panose="020B0604020202020204" charset="-79"/>
              <a:cs typeface="Amatic SC" panose="020B0604020202020204" charset="-79"/>
            </a:endParaRPr>
          </a:p>
        </p:txBody>
      </p:sp>
      <p:sp>
        <p:nvSpPr>
          <p:cNvPr id="4" name="Slide Number Placeholder 3">
            <a:extLst>
              <a:ext uri="{FF2B5EF4-FFF2-40B4-BE49-F238E27FC236}">
                <a16:creationId xmlns:a16="http://schemas.microsoft.com/office/drawing/2014/main" id="{9D43DD33-AEB5-44C0-BA1D-927179920DCA}"/>
              </a:ext>
            </a:extLst>
          </p:cNvPr>
          <p:cNvSpPr>
            <a:spLocks noGrp="1"/>
          </p:cNvSpPr>
          <p:nvPr>
            <p:ph type="sldNum" idx="12"/>
          </p:nvPr>
        </p:nvSpPr>
        <p:spPr/>
        <p:txBody>
          <a:bodyPr/>
          <a:lstStyle/>
          <a:p>
            <a:fld id="{00000000-1234-1234-1234-123412341234}" type="slidenum">
              <a:rPr lang="en" smtClean="0"/>
              <a:pPr/>
              <a:t>34</a:t>
            </a:fld>
            <a:endParaRPr lang="en"/>
          </a:p>
        </p:txBody>
      </p:sp>
      <p:sp>
        <p:nvSpPr>
          <p:cNvPr id="7" name="TextBox 6">
            <a:extLst>
              <a:ext uri="{FF2B5EF4-FFF2-40B4-BE49-F238E27FC236}">
                <a16:creationId xmlns:a16="http://schemas.microsoft.com/office/drawing/2014/main" id="{8B111F1A-1FD8-4997-B827-72D7AE7225BC}"/>
              </a:ext>
            </a:extLst>
          </p:cNvPr>
          <p:cNvSpPr txBox="1"/>
          <p:nvPr/>
        </p:nvSpPr>
        <p:spPr>
          <a:xfrm>
            <a:off x="823078" y="651641"/>
            <a:ext cx="7581297" cy="584775"/>
          </a:xfrm>
          <a:prstGeom prst="rect">
            <a:avLst/>
          </a:prstGeom>
          <a:noFill/>
        </p:spPr>
        <p:txBody>
          <a:bodyPr wrap="square" rtlCol="0">
            <a:spAutoFit/>
          </a:bodyPr>
          <a:lstStyle/>
          <a:p>
            <a:r>
              <a:rPr lang="en-US" sz="1600" dirty="0"/>
              <a:t>You will now share code with a classmate. Use their code to build their device. Record your results below:</a:t>
            </a:r>
            <a:endParaRPr lang="en-CA" sz="1600" dirty="0"/>
          </a:p>
        </p:txBody>
      </p:sp>
      <p:sp>
        <p:nvSpPr>
          <p:cNvPr id="8" name="Google Shape;708;p50">
            <a:extLst>
              <a:ext uri="{FF2B5EF4-FFF2-40B4-BE49-F238E27FC236}">
                <a16:creationId xmlns:a16="http://schemas.microsoft.com/office/drawing/2014/main" id="{DB2EE29F-0604-47FA-AE3F-748B37F4669C}"/>
              </a:ext>
            </a:extLst>
          </p:cNvPr>
          <p:cNvSpPr/>
          <p:nvPr/>
        </p:nvSpPr>
        <p:spPr>
          <a:xfrm>
            <a:off x="7871385" y="3507753"/>
            <a:ext cx="707522" cy="1145255"/>
          </a:xfrm>
          <a:custGeom>
            <a:avLst/>
            <a:gdLst/>
            <a:ahLst/>
            <a:cxnLst/>
            <a:rect l="l" t="t" r="r" b="b"/>
            <a:pathLst>
              <a:path w="335318" h="542775" extrusionOk="0">
                <a:moveTo>
                  <a:pt x="198455" y="462598"/>
                </a:moveTo>
                <a:cubicBezTo>
                  <a:pt x="175566" y="459603"/>
                  <a:pt x="152479" y="458139"/>
                  <a:pt x="129393" y="458213"/>
                </a:cubicBezTo>
                <a:cubicBezTo>
                  <a:pt x="120097" y="458213"/>
                  <a:pt x="120294" y="473012"/>
                  <a:pt x="130007" y="473012"/>
                </a:cubicBezTo>
                <a:cubicBezTo>
                  <a:pt x="151843" y="473003"/>
                  <a:pt x="173658" y="474468"/>
                  <a:pt x="195298" y="477397"/>
                </a:cubicBezTo>
                <a:cubicBezTo>
                  <a:pt x="204396" y="478493"/>
                  <a:pt x="208014" y="463870"/>
                  <a:pt x="198455" y="462598"/>
                </a:cubicBezTo>
                <a:close/>
                <a:moveTo>
                  <a:pt x="138667" y="86153"/>
                </a:moveTo>
                <a:cubicBezTo>
                  <a:pt x="147963" y="86153"/>
                  <a:pt x="147787" y="71354"/>
                  <a:pt x="138075" y="71354"/>
                </a:cubicBezTo>
                <a:cubicBezTo>
                  <a:pt x="128844" y="71267"/>
                  <a:pt x="128954" y="86153"/>
                  <a:pt x="138667" y="86153"/>
                </a:cubicBezTo>
                <a:close/>
                <a:moveTo>
                  <a:pt x="94335" y="528021"/>
                </a:moveTo>
                <a:cubicBezTo>
                  <a:pt x="74866" y="526552"/>
                  <a:pt x="54038" y="524294"/>
                  <a:pt x="37638" y="512674"/>
                </a:cubicBezTo>
                <a:cubicBezTo>
                  <a:pt x="20098" y="500221"/>
                  <a:pt x="16723" y="481146"/>
                  <a:pt x="14771" y="460976"/>
                </a:cubicBezTo>
                <a:cubicBezTo>
                  <a:pt x="13850" y="451263"/>
                  <a:pt x="-839" y="453171"/>
                  <a:pt x="38" y="462445"/>
                </a:cubicBezTo>
                <a:cubicBezTo>
                  <a:pt x="3107" y="520632"/>
                  <a:pt x="37112" y="539422"/>
                  <a:pt x="91200" y="542754"/>
                </a:cubicBezTo>
                <a:cubicBezTo>
                  <a:pt x="100343" y="543412"/>
                  <a:pt x="103938" y="528766"/>
                  <a:pt x="94335" y="528021"/>
                </a:cubicBezTo>
                <a:close/>
                <a:moveTo>
                  <a:pt x="158377" y="85145"/>
                </a:moveTo>
                <a:cubicBezTo>
                  <a:pt x="163990" y="85954"/>
                  <a:pt x="169668" y="86311"/>
                  <a:pt x="175346" y="86219"/>
                </a:cubicBezTo>
                <a:cubicBezTo>
                  <a:pt x="184664" y="85211"/>
                  <a:pt x="184884" y="71223"/>
                  <a:pt x="174732" y="71442"/>
                </a:cubicBezTo>
                <a:cubicBezTo>
                  <a:pt x="170326" y="71457"/>
                  <a:pt x="165941" y="71133"/>
                  <a:pt x="161578" y="70477"/>
                </a:cubicBezTo>
                <a:cubicBezTo>
                  <a:pt x="152435" y="69074"/>
                  <a:pt x="148818" y="83720"/>
                  <a:pt x="158377" y="85101"/>
                </a:cubicBezTo>
                <a:close/>
                <a:moveTo>
                  <a:pt x="111765" y="143026"/>
                </a:moveTo>
                <a:cubicBezTo>
                  <a:pt x="100978" y="154089"/>
                  <a:pt x="93107" y="167647"/>
                  <a:pt x="88854" y="182490"/>
                </a:cubicBezTo>
                <a:cubicBezTo>
                  <a:pt x="86070" y="191918"/>
                  <a:pt x="100627" y="193803"/>
                  <a:pt x="103259" y="184836"/>
                </a:cubicBezTo>
                <a:cubicBezTo>
                  <a:pt x="106920" y="172574"/>
                  <a:pt x="113563" y="161416"/>
                  <a:pt x="122618" y="152366"/>
                </a:cubicBezTo>
                <a:cubicBezTo>
                  <a:pt x="129436" y="145438"/>
                  <a:pt x="118562" y="136054"/>
                  <a:pt x="111765" y="142982"/>
                </a:cubicBezTo>
                <a:close/>
                <a:moveTo>
                  <a:pt x="122727" y="167011"/>
                </a:moveTo>
                <a:cubicBezTo>
                  <a:pt x="118036" y="175382"/>
                  <a:pt x="114396" y="184299"/>
                  <a:pt x="111897" y="193562"/>
                </a:cubicBezTo>
                <a:cubicBezTo>
                  <a:pt x="109288" y="203055"/>
                  <a:pt x="123802" y="204941"/>
                  <a:pt x="126301" y="195908"/>
                </a:cubicBezTo>
                <a:cubicBezTo>
                  <a:pt x="128516" y="187927"/>
                  <a:pt x="131739" y="180254"/>
                  <a:pt x="135838" y="173062"/>
                </a:cubicBezTo>
                <a:cubicBezTo>
                  <a:pt x="140596" y="164446"/>
                  <a:pt x="127354" y="158658"/>
                  <a:pt x="122640" y="166967"/>
                </a:cubicBezTo>
                <a:close/>
                <a:moveTo>
                  <a:pt x="287929" y="26584"/>
                </a:moveTo>
                <a:cubicBezTo>
                  <a:pt x="267211" y="9308"/>
                  <a:pt x="235661" y="10558"/>
                  <a:pt x="210272" y="7817"/>
                </a:cubicBezTo>
                <a:cubicBezTo>
                  <a:pt x="201174" y="6830"/>
                  <a:pt x="197534" y="21454"/>
                  <a:pt x="207115" y="22485"/>
                </a:cubicBezTo>
                <a:cubicBezTo>
                  <a:pt x="270696" y="25686"/>
                  <a:pt x="294199" y="30969"/>
                  <a:pt x="302969" y="99681"/>
                </a:cubicBezTo>
                <a:cubicBezTo>
                  <a:pt x="304395" y="109284"/>
                  <a:pt x="319062" y="107420"/>
                  <a:pt x="317702" y="98234"/>
                </a:cubicBezTo>
                <a:cubicBezTo>
                  <a:pt x="313756" y="72495"/>
                  <a:pt x="308954" y="44146"/>
                  <a:pt x="287841" y="26541"/>
                </a:cubicBezTo>
                <a:close/>
                <a:moveTo>
                  <a:pt x="309152" y="1284"/>
                </a:moveTo>
                <a:cubicBezTo>
                  <a:pt x="301500" y="-3825"/>
                  <a:pt x="291459" y="7620"/>
                  <a:pt x="299154" y="12772"/>
                </a:cubicBezTo>
                <a:cubicBezTo>
                  <a:pt x="314063" y="22726"/>
                  <a:pt x="322745" y="39367"/>
                  <a:pt x="320400" y="57432"/>
                </a:cubicBezTo>
                <a:cubicBezTo>
                  <a:pt x="319128" y="67123"/>
                  <a:pt x="333554" y="69140"/>
                  <a:pt x="334804" y="59756"/>
                </a:cubicBezTo>
                <a:cubicBezTo>
                  <a:pt x="337676" y="36867"/>
                  <a:pt x="328468" y="14263"/>
                  <a:pt x="309064" y="1240"/>
                </a:cubicBezTo>
                <a:close/>
                <a:moveTo>
                  <a:pt x="280124" y="211145"/>
                </a:moveTo>
                <a:cubicBezTo>
                  <a:pt x="280124" y="205642"/>
                  <a:pt x="279948" y="200183"/>
                  <a:pt x="279839" y="194746"/>
                </a:cubicBezTo>
                <a:cubicBezTo>
                  <a:pt x="282382" y="193985"/>
                  <a:pt x="284136" y="191690"/>
                  <a:pt x="284224" y="189045"/>
                </a:cubicBezTo>
                <a:lnTo>
                  <a:pt x="288609" y="138751"/>
                </a:lnTo>
                <a:cubicBezTo>
                  <a:pt x="289025" y="134519"/>
                  <a:pt x="285912" y="130761"/>
                  <a:pt x="281680" y="130356"/>
                </a:cubicBezTo>
                <a:cubicBezTo>
                  <a:pt x="280716" y="130261"/>
                  <a:pt x="279751" y="130351"/>
                  <a:pt x="278830" y="130617"/>
                </a:cubicBezTo>
                <a:cubicBezTo>
                  <a:pt x="278830" y="125881"/>
                  <a:pt x="278764" y="121327"/>
                  <a:pt x="278633" y="116957"/>
                </a:cubicBezTo>
                <a:cubicBezTo>
                  <a:pt x="272692" y="22901"/>
                  <a:pt x="251798" y="47172"/>
                  <a:pt x="174118" y="40967"/>
                </a:cubicBezTo>
                <a:cubicBezTo>
                  <a:pt x="133405" y="44672"/>
                  <a:pt x="34152" y="22331"/>
                  <a:pt x="29176" y="81418"/>
                </a:cubicBezTo>
                <a:cubicBezTo>
                  <a:pt x="17490" y="212066"/>
                  <a:pt x="35753" y="344512"/>
                  <a:pt x="36805" y="475555"/>
                </a:cubicBezTo>
                <a:cubicBezTo>
                  <a:pt x="37003" y="509166"/>
                  <a:pt x="80413" y="511424"/>
                  <a:pt x="105977" y="511336"/>
                </a:cubicBezTo>
                <a:lnTo>
                  <a:pt x="211215" y="513025"/>
                </a:lnTo>
                <a:cubicBezTo>
                  <a:pt x="290889" y="523855"/>
                  <a:pt x="285583" y="477529"/>
                  <a:pt x="283917" y="405419"/>
                </a:cubicBezTo>
                <a:cubicBezTo>
                  <a:pt x="283785" y="404608"/>
                  <a:pt x="282580" y="345718"/>
                  <a:pt x="281330" y="277270"/>
                </a:cubicBezTo>
                <a:cubicBezTo>
                  <a:pt x="285627" y="277035"/>
                  <a:pt x="289113" y="273720"/>
                  <a:pt x="289573" y="269443"/>
                </a:cubicBezTo>
                <a:cubicBezTo>
                  <a:pt x="290736" y="252087"/>
                  <a:pt x="290626" y="234668"/>
                  <a:pt x="289244" y="217328"/>
                </a:cubicBezTo>
                <a:cubicBezTo>
                  <a:pt x="289069" y="213531"/>
                  <a:pt x="285846" y="210597"/>
                  <a:pt x="282053" y="210777"/>
                </a:cubicBezTo>
                <a:cubicBezTo>
                  <a:pt x="281396" y="210808"/>
                  <a:pt x="280738" y="210933"/>
                  <a:pt x="280124" y="211145"/>
                </a:cubicBezTo>
                <a:close/>
                <a:moveTo>
                  <a:pt x="262343" y="485926"/>
                </a:moveTo>
                <a:cubicBezTo>
                  <a:pt x="249561" y="505373"/>
                  <a:pt x="221563" y="498423"/>
                  <a:pt x="201985" y="498094"/>
                </a:cubicBezTo>
                <a:lnTo>
                  <a:pt x="122574" y="496822"/>
                </a:lnTo>
                <a:cubicBezTo>
                  <a:pt x="100891" y="496450"/>
                  <a:pt x="59782" y="502523"/>
                  <a:pt x="50486" y="476147"/>
                </a:cubicBezTo>
                <a:cubicBezTo>
                  <a:pt x="47351" y="346113"/>
                  <a:pt x="32552" y="214478"/>
                  <a:pt x="41234" y="84421"/>
                </a:cubicBezTo>
                <a:cubicBezTo>
                  <a:pt x="43602" y="54889"/>
                  <a:pt x="77410" y="55920"/>
                  <a:pt x="97229" y="55920"/>
                </a:cubicBezTo>
                <a:cubicBezTo>
                  <a:pt x="145463" y="55064"/>
                  <a:pt x="194202" y="54494"/>
                  <a:pt x="242348" y="58945"/>
                </a:cubicBezTo>
                <a:cubicBezTo>
                  <a:pt x="254319" y="60436"/>
                  <a:pt x="258572" y="66794"/>
                  <a:pt x="260480" y="79642"/>
                </a:cubicBezTo>
                <a:cubicBezTo>
                  <a:pt x="271968" y="193540"/>
                  <a:pt x="272976" y="469724"/>
                  <a:pt x="262343" y="485926"/>
                </a:cubicBezTo>
                <a:close/>
                <a:moveTo>
                  <a:pt x="238993" y="117593"/>
                </a:moveTo>
                <a:cubicBezTo>
                  <a:pt x="242808" y="113493"/>
                  <a:pt x="241010" y="104746"/>
                  <a:pt x="233512" y="104855"/>
                </a:cubicBezTo>
                <a:lnTo>
                  <a:pt x="72301" y="107245"/>
                </a:lnTo>
                <a:cubicBezTo>
                  <a:pt x="70218" y="107216"/>
                  <a:pt x="68267" y="108166"/>
                  <a:pt x="66995" y="109810"/>
                </a:cubicBezTo>
                <a:cubicBezTo>
                  <a:pt x="64321" y="111073"/>
                  <a:pt x="62545" y="113682"/>
                  <a:pt x="62347" y="116629"/>
                </a:cubicBezTo>
                <a:cubicBezTo>
                  <a:pt x="57173" y="221143"/>
                  <a:pt x="55047" y="329099"/>
                  <a:pt x="72630" y="431816"/>
                </a:cubicBezTo>
                <a:cubicBezTo>
                  <a:pt x="73858" y="434276"/>
                  <a:pt x="76467" y="435736"/>
                  <a:pt x="79208" y="435499"/>
                </a:cubicBezTo>
                <a:cubicBezTo>
                  <a:pt x="135093" y="433833"/>
                  <a:pt x="190409" y="445475"/>
                  <a:pt x="246338" y="442822"/>
                </a:cubicBezTo>
                <a:cubicBezTo>
                  <a:pt x="253442" y="442493"/>
                  <a:pt x="254998" y="433723"/>
                  <a:pt x="250964" y="429843"/>
                </a:cubicBezTo>
                <a:cubicBezTo>
                  <a:pt x="247018" y="325745"/>
                  <a:pt x="243028" y="221647"/>
                  <a:pt x="238993" y="117549"/>
                </a:cubicBezTo>
                <a:close/>
                <a:moveTo>
                  <a:pt x="84425" y="420613"/>
                </a:moveTo>
                <a:cubicBezTo>
                  <a:pt x="73156" y="321483"/>
                  <a:pt x="70569" y="221560"/>
                  <a:pt x="76664" y="121978"/>
                </a:cubicBezTo>
                <a:lnTo>
                  <a:pt x="224282" y="119786"/>
                </a:lnTo>
                <a:cubicBezTo>
                  <a:pt x="228207" y="222640"/>
                  <a:pt x="232131" y="325489"/>
                  <a:pt x="236077" y="428330"/>
                </a:cubicBezTo>
                <a:cubicBezTo>
                  <a:pt x="185410" y="429317"/>
                  <a:pt x="135115" y="419867"/>
                  <a:pt x="84425" y="420569"/>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3866102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71A5-0D58-40BE-A98D-DB4F54ADDF7B}"/>
              </a:ext>
            </a:extLst>
          </p:cNvPr>
          <p:cNvSpPr>
            <a:spLocks noGrp="1"/>
          </p:cNvSpPr>
          <p:nvPr>
            <p:ph type="title"/>
          </p:nvPr>
        </p:nvSpPr>
        <p:spPr/>
        <p:txBody>
          <a:bodyPr/>
          <a:lstStyle/>
          <a:p>
            <a:r>
              <a:rPr lang="en-US" dirty="0"/>
              <a:t>Reflect</a:t>
            </a:r>
            <a:endParaRPr lang="en-CA" dirty="0"/>
          </a:p>
        </p:txBody>
      </p:sp>
      <p:sp>
        <p:nvSpPr>
          <p:cNvPr id="3" name="Text Placeholder 2">
            <a:extLst>
              <a:ext uri="{FF2B5EF4-FFF2-40B4-BE49-F238E27FC236}">
                <a16:creationId xmlns:a16="http://schemas.microsoft.com/office/drawing/2014/main" id="{F459FC3A-EF1A-46E0-9F45-32DC2682F238}"/>
              </a:ext>
            </a:extLst>
          </p:cNvPr>
          <p:cNvSpPr>
            <a:spLocks noGrp="1"/>
          </p:cNvSpPr>
          <p:nvPr>
            <p:ph type="body" idx="1"/>
          </p:nvPr>
        </p:nvSpPr>
        <p:spPr>
          <a:xfrm>
            <a:off x="1188174" y="1506350"/>
            <a:ext cx="7072452" cy="887529"/>
          </a:xfrm>
        </p:spPr>
        <p:txBody>
          <a:bodyPr/>
          <a:lstStyle/>
          <a:p>
            <a:r>
              <a:rPr lang="en-US" sz="1800" dirty="0"/>
              <a:t>After building your </a:t>
            </a:r>
            <a:r>
              <a:rPr lang="en-US" sz="1800" dirty="0" smtClean="0"/>
              <a:t>classmate’s </a:t>
            </a:r>
            <a:r>
              <a:rPr lang="en-US" sz="1800" dirty="0"/>
              <a:t>device, reflect on how well their code worked below and share with your classmate:</a:t>
            </a:r>
          </a:p>
        </p:txBody>
      </p:sp>
      <p:sp>
        <p:nvSpPr>
          <p:cNvPr id="4" name="Slide Number Placeholder 3">
            <a:extLst>
              <a:ext uri="{FF2B5EF4-FFF2-40B4-BE49-F238E27FC236}">
                <a16:creationId xmlns:a16="http://schemas.microsoft.com/office/drawing/2014/main" id="{9B1A15E6-F576-4398-8BE9-F25A1B37DA17}"/>
              </a:ext>
            </a:extLst>
          </p:cNvPr>
          <p:cNvSpPr>
            <a:spLocks noGrp="1"/>
          </p:cNvSpPr>
          <p:nvPr>
            <p:ph type="sldNum" idx="12"/>
          </p:nvPr>
        </p:nvSpPr>
        <p:spPr/>
        <p:txBody>
          <a:bodyPr/>
          <a:lstStyle/>
          <a:p>
            <a:fld id="{00000000-1234-1234-1234-123412341234}" type="slidenum">
              <a:rPr lang="en" smtClean="0"/>
              <a:pPr/>
              <a:t>35</a:t>
            </a:fld>
            <a:endParaRPr lang="en"/>
          </a:p>
        </p:txBody>
      </p:sp>
      <p:graphicFrame>
        <p:nvGraphicFramePr>
          <p:cNvPr id="5" name="Table 5">
            <a:extLst>
              <a:ext uri="{FF2B5EF4-FFF2-40B4-BE49-F238E27FC236}">
                <a16:creationId xmlns:a16="http://schemas.microsoft.com/office/drawing/2014/main" id="{733B3D67-3DC5-4300-B793-FA50A7BAA42A}"/>
              </a:ext>
            </a:extLst>
          </p:cNvPr>
          <p:cNvGraphicFramePr>
            <a:graphicFrameLocks noGrp="1"/>
          </p:cNvGraphicFramePr>
          <p:nvPr>
            <p:extLst>
              <p:ext uri="{D42A27DB-BD31-4B8C-83A1-F6EECF244321}">
                <p14:modId xmlns:p14="http://schemas.microsoft.com/office/powerpoint/2010/main" val="1602821749"/>
              </p:ext>
            </p:extLst>
          </p:nvPr>
        </p:nvGraphicFramePr>
        <p:xfrm>
          <a:off x="883374" y="2142912"/>
          <a:ext cx="7072452" cy="2316988"/>
        </p:xfrm>
        <a:graphic>
          <a:graphicData uri="http://schemas.openxmlformats.org/drawingml/2006/table">
            <a:tbl>
              <a:tblPr firstRow="1" bandRow="1">
                <a:tableStyleId>{1D783842-8F8A-472B-A6D1-50C4D95656BF}</a:tableStyleId>
              </a:tblPr>
              <a:tblGrid>
                <a:gridCol w="2357484">
                  <a:extLst>
                    <a:ext uri="{9D8B030D-6E8A-4147-A177-3AD203B41FA5}">
                      <a16:colId xmlns:a16="http://schemas.microsoft.com/office/drawing/2014/main" val="1117909903"/>
                    </a:ext>
                  </a:extLst>
                </a:gridCol>
                <a:gridCol w="2357484">
                  <a:extLst>
                    <a:ext uri="{9D8B030D-6E8A-4147-A177-3AD203B41FA5}">
                      <a16:colId xmlns:a16="http://schemas.microsoft.com/office/drawing/2014/main" val="599700305"/>
                    </a:ext>
                  </a:extLst>
                </a:gridCol>
                <a:gridCol w="2357484">
                  <a:extLst>
                    <a:ext uri="{9D8B030D-6E8A-4147-A177-3AD203B41FA5}">
                      <a16:colId xmlns:a16="http://schemas.microsoft.com/office/drawing/2014/main" val="2472831828"/>
                    </a:ext>
                  </a:extLst>
                </a:gridCol>
              </a:tblGrid>
              <a:tr h="728276">
                <a:tc>
                  <a:txBody>
                    <a:bodyPr/>
                    <a:lstStyle/>
                    <a:p>
                      <a:r>
                        <a:rPr lang="en-US" dirty="0"/>
                        <a:t>Did the code work the way that you imagined it? </a:t>
                      </a:r>
                      <a:endParaRPr lang="en-CA" dirty="0"/>
                    </a:p>
                  </a:txBody>
                  <a:tcPr/>
                </a:tc>
                <a:tc>
                  <a:txBody>
                    <a:bodyPr/>
                    <a:lstStyle/>
                    <a:p>
                      <a:r>
                        <a:rPr lang="en-US" dirty="0"/>
                        <a:t>What worked well? </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Does the code need any changes? What changes to the code would you suggest?</a:t>
                      </a:r>
                      <a:endParaRPr lang="en-CA" dirty="0"/>
                    </a:p>
                  </a:txBody>
                  <a:tcPr/>
                </a:tc>
                <a:extLst>
                  <a:ext uri="{0D108BD9-81ED-4DB2-BD59-A6C34878D82A}">
                    <a16:rowId xmlns:a16="http://schemas.microsoft.com/office/drawing/2014/main" val="2543330943"/>
                  </a:ext>
                </a:extLst>
              </a:tr>
              <a:tr h="137160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8629578"/>
                  </a:ext>
                </a:extLst>
              </a:tr>
            </a:tbl>
          </a:graphicData>
        </a:graphic>
      </p:graphicFrame>
      <p:sp>
        <p:nvSpPr>
          <p:cNvPr id="6" name="Google Shape;706;p50">
            <a:extLst>
              <a:ext uri="{FF2B5EF4-FFF2-40B4-BE49-F238E27FC236}">
                <a16:creationId xmlns:a16="http://schemas.microsoft.com/office/drawing/2014/main" id="{0A870F6A-CF20-448A-B43A-7854764A0AF8}"/>
              </a:ext>
            </a:extLst>
          </p:cNvPr>
          <p:cNvSpPr/>
          <p:nvPr/>
        </p:nvSpPr>
        <p:spPr>
          <a:xfrm>
            <a:off x="8009692" y="3693911"/>
            <a:ext cx="789365" cy="99946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3149356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FC66F3-9F60-4F23-AA2B-BE1635D06461}"/>
              </a:ext>
            </a:extLst>
          </p:cNvPr>
          <p:cNvSpPr/>
          <p:nvPr/>
        </p:nvSpPr>
        <p:spPr>
          <a:xfrm>
            <a:off x="739625" y="369562"/>
            <a:ext cx="7685184" cy="79266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1"/>
          </a:p>
        </p:txBody>
      </p:sp>
      <p:sp>
        <p:nvSpPr>
          <p:cNvPr id="7" name="Text Placeholder 6">
            <a:extLst>
              <a:ext uri="{FF2B5EF4-FFF2-40B4-BE49-F238E27FC236}">
                <a16:creationId xmlns:a16="http://schemas.microsoft.com/office/drawing/2014/main" id="{C1254D0F-C00C-434C-8B93-E391008C996A}"/>
              </a:ext>
            </a:extLst>
          </p:cNvPr>
          <p:cNvSpPr>
            <a:spLocks noGrp="1"/>
          </p:cNvSpPr>
          <p:nvPr>
            <p:ph type="body" idx="1"/>
          </p:nvPr>
        </p:nvSpPr>
        <p:spPr>
          <a:xfrm>
            <a:off x="682293" y="566594"/>
            <a:ext cx="7981991" cy="391200"/>
          </a:xfrm>
        </p:spPr>
        <p:txBody>
          <a:bodyPr/>
          <a:lstStyle/>
          <a:p>
            <a:r>
              <a:rPr lang="en-US" sz="1801" dirty="0"/>
              <a:t>How precise does our language need to be to describe objects and to communicate instructions on how to move them?</a:t>
            </a:r>
            <a:endParaRPr lang="en-CA" sz="1801" dirty="0"/>
          </a:p>
        </p:txBody>
      </p:sp>
      <p:sp>
        <p:nvSpPr>
          <p:cNvPr id="5" name="Slide Number Placeholder 4">
            <a:extLst>
              <a:ext uri="{FF2B5EF4-FFF2-40B4-BE49-F238E27FC236}">
                <a16:creationId xmlns:a16="http://schemas.microsoft.com/office/drawing/2014/main" id="{54CAB635-CAAF-43D1-ADCF-554AB53BA104}"/>
              </a:ext>
            </a:extLst>
          </p:cNvPr>
          <p:cNvSpPr>
            <a:spLocks noGrp="1"/>
          </p:cNvSpPr>
          <p:nvPr>
            <p:ph type="sldNum" idx="12"/>
          </p:nvPr>
        </p:nvSpPr>
        <p:spPr/>
        <p:txBody>
          <a:bodyPr/>
          <a:lstStyle/>
          <a:p>
            <a:fld id="{00000000-1234-1234-1234-123412341234}" type="slidenum">
              <a:rPr lang="en" smtClean="0"/>
              <a:pPr/>
              <a:t>36</a:t>
            </a:fld>
            <a:endParaRPr lang="en"/>
          </a:p>
        </p:txBody>
      </p:sp>
      <p:sp>
        <p:nvSpPr>
          <p:cNvPr id="6" name="Title 5">
            <a:extLst>
              <a:ext uri="{FF2B5EF4-FFF2-40B4-BE49-F238E27FC236}">
                <a16:creationId xmlns:a16="http://schemas.microsoft.com/office/drawing/2014/main" id="{1D895432-B3DF-4714-85B7-E33F20428FFB}"/>
              </a:ext>
            </a:extLst>
          </p:cNvPr>
          <p:cNvSpPr>
            <a:spLocks noGrp="1"/>
          </p:cNvSpPr>
          <p:nvPr>
            <p:ph type="title" idx="4294967295"/>
          </p:nvPr>
        </p:nvSpPr>
        <p:spPr>
          <a:xfrm>
            <a:off x="996137" y="4250567"/>
            <a:ext cx="6427788" cy="395288"/>
          </a:xfrm>
        </p:spPr>
        <p:txBody>
          <a:bodyPr/>
          <a:lstStyle/>
          <a:p>
            <a:r>
              <a:rPr lang="en-US" dirty="0"/>
              <a:t>Essential Question</a:t>
            </a:r>
            <a:endParaRPr lang="en-CA" dirty="0"/>
          </a:p>
        </p:txBody>
      </p:sp>
      <p:grpSp>
        <p:nvGrpSpPr>
          <p:cNvPr id="8" name="Group 7">
            <a:extLst>
              <a:ext uri="{FF2B5EF4-FFF2-40B4-BE49-F238E27FC236}">
                <a16:creationId xmlns:a16="http://schemas.microsoft.com/office/drawing/2014/main" id="{BA780637-59E4-4572-A409-43AE0BC0478B}"/>
              </a:ext>
            </a:extLst>
          </p:cNvPr>
          <p:cNvGrpSpPr/>
          <p:nvPr/>
        </p:nvGrpSpPr>
        <p:grpSpPr>
          <a:xfrm>
            <a:off x="356221" y="2315080"/>
            <a:ext cx="4444263" cy="2828677"/>
            <a:chOff x="409311" y="3445588"/>
            <a:chExt cx="6421376" cy="4753015"/>
          </a:xfrm>
        </p:grpSpPr>
        <p:sp>
          <p:nvSpPr>
            <p:cNvPr id="9" name="Arc 8">
              <a:extLst>
                <a:ext uri="{FF2B5EF4-FFF2-40B4-BE49-F238E27FC236}">
                  <a16:creationId xmlns:a16="http://schemas.microsoft.com/office/drawing/2014/main" id="{71D7D1E8-2FFE-4FF1-8940-4BA6A51FD1EB}"/>
                </a:ext>
              </a:extLst>
            </p:cNvPr>
            <p:cNvSpPr/>
            <p:nvPr/>
          </p:nvSpPr>
          <p:spPr>
            <a:xfrm>
              <a:off x="1135250" y="3766088"/>
              <a:ext cx="4587499" cy="4432515"/>
            </a:xfrm>
            <a:prstGeom prst="arc">
              <a:avLst>
                <a:gd name="adj1" fmla="val 10838078"/>
                <a:gd name="adj2" fmla="val 0"/>
              </a:avLst>
            </a:prstGeom>
            <a:ln w="571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sz="1401"/>
            </a:p>
          </p:txBody>
        </p:sp>
        <p:sp>
          <p:nvSpPr>
            <p:cNvPr id="10" name="TextBox 9">
              <a:extLst>
                <a:ext uri="{FF2B5EF4-FFF2-40B4-BE49-F238E27FC236}">
                  <a16:creationId xmlns:a16="http://schemas.microsoft.com/office/drawing/2014/main" id="{AADB707C-710B-470D-9C2F-E583A611B887}"/>
                </a:ext>
              </a:extLst>
            </p:cNvPr>
            <p:cNvSpPr txBox="1"/>
            <p:nvPr/>
          </p:nvSpPr>
          <p:spPr>
            <a:xfrm>
              <a:off x="409311" y="5807819"/>
              <a:ext cx="1474513" cy="775734"/>
            </a:xfrm>
            <a:prstGeom prst="rect">
              <a:avLst/>
            </a:prstGeom>
            <a:noFill/>
          </p:spPr>
          <p:txBody>
            <a:bodyPr wrap="square" rtlCol="0">
              <a:spAutoFit/>
            </a:bodyPr>
            <a:lstStyle/>
            <a:p>
              <a:pPr algn="ctr"/>
              <a:r>
                <a:rPr lang="en-US" sz="1200" dirty="0">
                  <a:latin typeface="Comic Sans MS" panose="030F0702030302020204" pitchFamily="66" charset="0"/>
                </a:rPr>
                <a:t>unclear or general</a:t>
              </a:r>
            </a:p>
          </p:txBody>
        </p:sp>
        <p:sp>
          <p:nvSpPr>
            <p:cNvPr id="11" name="TextBox 10">
              <a:extLst>
                <a:ext uri="{FF2B5EF4-FFF2-40B4-BE49-F238E27FC236}">
                  <a16:creationId xmlns:a16="http://schemas.microsoft.com/office/drawing/2014/main" id="{9319887C-757C-403F-9729-1C1AE0C079CC}"/>
                </a:ext>
              </a:extLst>
            </p:cNvPr>
            <p:cNvSpPr txBox="1"/>
            <p:nvPr/>
          </p:nvSpPr>
          <p:spPr>
            <a:xfrm>
              <a:off x="5722749" y="5749625"/>
              <a:ext cx="1107938" cy="775734"/>
            </a:xfrm>
            <a:prstGeom prst="rect">
              <a:avLst/>
            </a:prstGeom>
            <a:noFill/>
          </p:spPr>
          <p:txBody>
            <a:bodyPr wrap="square" rtlCol="0">
              <a:spAutoFit/>
            </a:bodyPr>
            <a:lstStyle/>
            <a:p>
              <a:pPr algn="ctr"/>
              <a:r>
                <a:rPr lang="en-US" sz="1200" dirty="0">
                  <a:latin typeface="Comic Sans MS" panose="030F0702030302020204" pitchFamily="66" charset="0"/>
                </a:rPr>
                <a:t>very precise</a:t>
              </a:r>
            </a:p>
          </p:txBody>
        </p:sp>
        <p:sp>
          <p:nvSpPr>
            <p:cNvPr id="12" name="TextBox 11">
              <a:extLst>
                <a:ext uri="{FF2B5EF4-FFF2-40B4-BE49-F238E27FC236}">
                  <a16:creationId xmlns:a16="http://schemas.microsoft.com/office/drawing/2014/main" id="{F28D2AE0-EFF1-4E0A-AD82-F779E9D62E0F}"/>
                </a:ext>
              </a:extLst>
            </p:cNvPr>
            <p:cNvSpPr txBox="1"/>
            <p:nvPr/>
          </p:nvSpPr>
          <p:spPr>
            <a:xfrm>
              <a:off x="880441" y="3445588"/>
              <a:ext cx="1351734" cy="775734"/>
            </a:xfrm>
            <a:prstGeom prst="rect">
              <a:avLst/>
            </a:prstGeom>
            <a:noFill/>
          </p:spPr>
          <p:txBody>
            <a:bodyPr wrap="square" rtlCol="0">
              <a:spAutoFit/>
            </a:bodyPr>
            <a:lstStyle/>
            <a:p>
              <a:pPr algn="ctr"/>
              <a:r>
                <a:rPr lang="en-US" sz="1200" dirty="0">
                  <a:latin typeface="Comic Sans MS" panose="030F0702030302020204" pitchFamily="66" charset="0"/>
                </a:rPr>
                <a:t>a little bit specific</a:t>
              </a:r>
            </a:p>
          </p:txBody>
        </p:sp>
        <p:sp>
          <p:nvSpPr>
            <p:cNvPr id="13" name="TextBox 12">
              <a:extLst>
                <a:ext uri="{FF2B5EF4-FFF2-40B4-BE49-F238E27FC236}">
                  <a16:creationId xmlns:a16="http://schemas.microsoft.com/office/drawing/2014/main" id="{DDB56497-EF9B-4B0B-B4BF-67D6D2477FAB}"/>
                </a:ext>
              </a:extLst>
            </p:cNvPr>
            <p:cNvSpPr txBox="1"/>
            <p:nvPr/>
          </p:nvSpPr>
          <p:spPr>
            <a:xfrm>
              <a:off x="4746863" y="3445588"/>
              <a:ext cx="1285712" cy="775734"/>
            </a:xfrm>
            <a:prstGeom prst="rect">
              <a:avLst/>
            </a:prstGeom>
            <a:noFill/>
          </p:spPr>
          <p:txBody>
            <a:bodyPr wrap="square" rtlCol="0">
              <a:spAutoFit/>
            </a:bodyPr>
            <a:lstStyle/>
            <a:p>
              <a:pPr algn="ctr"/>
              <a:r>
                <a:rPr lang="en-US" sz="1200" dirty="0">
                  <a:latin typeface="Comic Sans MS" panose="030F0702030302020204" pitchFamily="66" charset="0"/>
                </a:rPr>
                <a:t>mostly specific</a:t>
              </a:r>
            </a:p>
          </p:txBody>
        </p:sp>
      </p:grpSp>
      <p:sp>
        <p:nvSpPr>
          <p:cNvPr id="14" name="TextBox 13">
            <a:extLst>
              <a:ext uri="{FF2B5EF4-FFF2-40B4-BE49-F238E27FC236}">
                <a16:creationId xmlns:a16="http://schemas.microsoft.com/office/drawing/2014/main" id="{BEB22930-11DC-4E27-9004-4FFF9E42DDFC}"/>
              </a:ext>
            </a:extLst>
          </p:cNvPr>
          <p:cNvSpPr txBox="1"/>
          <p:nvPr/>
        </p:nvSpPr>
        <p:spPr>
          <a:xfrm>
            <a:off x="555947" y="1458406"/>
            <a:ext cx="3718101" cy="523477"/>
          </a:xfrm>
          <a:prstGeom prst="rect">
            <a:avLst/>
          </a:prstGeom>
          <a:solidFill>
            <a:schemeClr val="bg2"/>
          </a:solidFill>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US" sz="1401" dirty="0">
                <a:solidFill>
                  <a:srgbClr val="000000"/>
                </a:solidFill>
                <a:latin typeface="Comic Sans MS" panose="030F0702030302020204" pitchFamily="66" charset="0"/>
              </a:rPr>
              <a:t>Draw an arrow on the dashboard to show your decision. Explain your thinking.</a:t>
            </a:r>
            <a:endParaRPr lang="en-US" sz="1100" dirty="0">
              <a:latin typeface="Comic Sans MS" panose="030F0702030302020204" pitchFamily="66" charset="0"/>
            </a:endParaRPr>
          </a:p>
        </p:txBody>
      </p:sp>
      <p:sp>
        <p:nvSpPr>
          <p:cNvPr id="15" name="Text Placeholder 6">
            <a:extLst>
              <a:ext uri="{FF2B5EF4-FFF2-40B4-BE49-F238E27FC236}">
                <a16:creationId xmlns:a16="http://schemas.microsoft.com/office/drawing/2014/main" id="{845746CC-28AF-4D78-91E7-7CD37547D98D}"/>
              </a:ext>
            </a:extLst>
          </p:cNvPr>
          <p:cNvSpPr txBox="1">
            <a:spLocks/>
          </p:cNvSpPr>
          <p:nvPr/>
        </p:nvSpPr>
        <p:spPr>
          <a:xfrm>
            <a:off x="4582217" y="1369027"/>
            <a:ext cx="3716645" cy="391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600"/>
              <a:buFont typeface="Nunito"/>
              <a:buNone/>
              <a:defRPr sz="16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174630" indent="4763"/>
            <a:r>
              <a:rPr lang="en-US" sz="1801" dirty="0"/>
              <a:t>Now I think my language can be _____ to describe objects and to communicate instructions on how to move them because …</a:t>
            </a:r>
            <a:endParaRPr lang="en-CA" sz="1801" dirty="0"/>
          </a:p>
        </p:txBody>
      </p:sp>
      <p:sp>
        <p:nvSpPr>
          <p:cNvPr id="17" name="Google Shape;706;p50">
            <a:extLst>
              <a:ext uri="{FF2B5EF4-FFF2-40B4-BE49-F238E27FC236}">
                <a16:creationId xmlns:a16="http://schemas.microsoft.com/office/drawing/2014/main" id="{BD3DEB4C-1EDE-4573-94FA-94E61B68678F}"/>
              </a:ext>
            </a:extLst>
          </p:cNvPr>
          <p:cNvSpPr/>
          <p:nvPr/>
        </p:nvSpPr>
        <p:spPr>
          <a:xfrm>
            <a:off x="8009692" y="3774473"/>
            <a:ext cx="789365" cy="99946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
        <p:nvSpPr>
          <p:cNvPr id="18" name="Text Placeholder 6">
            <a:extLst>
              <a:ext uri="{FF2B5EF4-FFF2-40B4-BE49-F238E27FC236}">
                <a16:creationId xmlns:a16="http://schemas.microsoft.com/office/drawing/2014/main" id="{B0B617E8-7AF0-45BE-B060-870B57E13CB8}"/>
              </a:ext>
            </a:extLst>
          </p:cNvPr>
          <p:cNvSpPr txBox="1">
            <a:spLocks/>
          </p:cNvSpPr>
          <p:nvPr/>
        </p:nvSpPr>
        <p:spPr>
          <a:xfrm>
            <a:off x="4572000" y="3269033"/>
            <a:ext cx="3716645" cy="391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600"/>
              <a:buFont typeface="Nunito"/>
              <a:buNone/>
              <a:defRPr sz="16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174630" indent="4763"/>
            <a:r>
              <a:rPr lang="en-US" sz="1801" dirty="0"/>
              <a:t>My thinking changed/stayed the same because … </a:t>
            </a:r>
            <a:endParaRPr lang="en-CA" sz="1801" dirty="0"/>
          </a:p>
        </p:txBody>
      </p:sp>
    </p:spTree>
    <p:extLst>
      <p:ext uri="{BB962C8B-B14F-4D97-AF65-F5344CB8AC3E}">
        <p14:creationId xmlns:p14="http://schemas.microsoft.com/office/powerpoint/2010/main" val="3887783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8"/>
          <p:cNvSpPr txBox="1">
            <a:spLocks noGrp="1"/>
          </p:cNvSpPr>
          <p:nvPr>
            <p:ph type="title"/>
          </p:nvPr>
        </p:nvSpPr>
        <p:spPr>
          <a:prstGeom prst="rect">
            <a:avLst/>
          </a:prstGeom>
        </p:spPr>
        <p:txBody>
          <a:bodyPr spcFirstLastPara="1" wrap="square" lIns="0" tIns="0" rIns="0" bIns="0" anchor="ctr" anchorCtr="0">
            <a:noAutofit/>
          </a:bodyPr>
          <a:lstStyle/>
          <a:p>
            <a:r>
              <a:rPr lang="en" dirty="0"/>
              <a:t>Credits</a:t>
            </a:r>
            <a:endParaRPr dirty="0"/>
          </a:p>
        </p:txBody>
      </p:sp>
      <p:sp>
        <p:nvSpPr>
          <p:cNvPr id="419" name="Google Shape;419;p38"/>
          <p:cNvSpPr txBox="1">
            <a:spLocks noGrp="1"/>
          </p:cNvSpPr>
          <p:nvPr>
            <p:ph type="body" idx="1"/>
          </p:nvPr>
        </p:nvSpPr>
        <p:spPr>
          <a:xfrm>
            <a:off x="910670" y="1349806"/>
            <a:ext cx="6426300" cy="3343571"/>
          </a:xfrm>
          <a:prstGeom prst="rect">
            <a:avLst/>
          </a:prstGeom>
        </p:spPr>
        <p:txBody>
          <a:bodyPr spcFirstLastPara="1" wrap="square" lIns="0" tIns="0" rIns="0" bIns="0" anchor="t" anchorCtr="0">
            <a:noAutofit/>
          </a:bodyPr>
          <a:lstStyle/>
          <a:p>
            <a:pPr marL="0" indent="0">
              <a:buNone/>
            </a:pPr>
            <a:r>
              <a:rPr lang="en" sz="2000" dirty="0"/>
              <a:t>Special thanks to all the people who made and released these awesome resources for free:</a:t>
            </a:r>
            <a:endParaRPr sz="2000" dirty="0"/>
          </a:p>
          <a:p>
            <a:pPr indent="-381009">
              <a:lnSpc>
                <a:spcPct val="115000"/>
              </a:lnSpc>
              <a:spcBef>
                <a:spcPts val="1001"/>
              </a:spcBef>
              <a:buSzPts val="2400"/>
            </a:pPr>
            <a:r>
              <a:rPr lang="en" sz="2000" dirty="0"/>
              <a:t>Presentation template by </a:t>
            </a:r>
            <a:r>
              <a:rPr lang="en" sz="2000" u="sng" dirty="0">
                <a:solidFill>
                  <a:schemeClr val="hlink"/>
                </a:solidFill>
                <a:hlinkClick r:id="rId3"/>
              </a:rPr>
              <a:t>SlidesCarnival</a:t>
            </a:r>
            <a:endParaRPr lang="en" sz="2000" u="sng" dirty="0">
              <a:solidFill>
                <a:schemeClr val="hlink"/>
              </a:solidFill>
            </a:endParaRPr>
          </a:p>
          <a:p>
            <a:pPr indent="-381009">
              <a:lnSpc>
                <a:spcPct val="115000"/>
              </a:lnSpc>
              <a:spcBef>
                <a:spcPts val="1001"/>
              </a:spcBef>
              <a:buSzPts val="2400"/>
            </a:pPr>
            <a:r>
              <a:rPr lang="en" sz="2000" dirty="0">
                <a:solidFill>
                  <a:schemeClr val="tx1"/>
                </a:solidFill>
              </a:rPr>
              <a:t>Some coding activities and graphics from San Francisco Unified School District (SFUSD) </a:t>
            </a:r>
            <a:r>
              <a:rPr lang="en-CA" sz="2000" dirty="0">
                <a:solidFill>
                  <a:schemeClr val="tx1"/>
                </a:solidFill>
                <a:hlinkClick r:id="rId4"/>
              </a:rPr>
              <a:t>CSinSF.org </a:t>
            </a:r>
            <a:r>
              <a:rPr lang="en-CA" sz="2000" dirty="0">
                <a:solidFill>
                  <a:schemeClr val="tx1"/>
                </a:solidFill>
              </a:rPr>
              <a:t>and the Computer Science Education Research Group </a:t>
            </a:r>
            <a:r>
              <a:rPr lang="en-US" sz="2000" dirty="0">
                <a:hlinkClick r:id="rId5"/>
              </a:rPr>
              <a:t>csunplugged.org</a:t>
            </a:r>
            <a:endParaRPr sz="2000" dirty="0">
              <a:solidFill>
                <a:schemeClr val="tx1"/>
              </a:solidFill>
            </a:endParaRPr>
          </a:p>
          <a:p>
            <a:pPr marL="76202" indent="0">
              <a:lnSpc>
                <a:spcPct val="115000"/>
              </a:lnSpc>
              <a:buSzPts val="2400"/>
              <a:buNone/>
            </a:pPr>
            <a:endParaRPr sz="2400" dirty="0"/>
          </a:p>
        </p:txBody>
      </p:sp>
      <p:sp>
        <p:nvSpPr>
          <p:cNvPr id="420" name="Google Shape;420;p3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37</a:t>
            </a:fld>
            <a:endParaRPr/>
          </a:p>
        </p:txBody>
      </p:sp>
      <p:sp>
        <p:nvSpPr>
          <p:cNvPr id="421" name="Google Shape;421;p38"/>
          <p:cNvSpPr/>
          <p:nvPr/>
        </p:nvSpPr>
        <p:spPr>
          <a:xfrm rot="487996">
            <a:off x="7585847" y="3752117"/>
            <a:ext cx="990930"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6" tIns="91426" rIns="91426" bIns="91426" anchor="ctr" anchorCtr="0">
            <a:noAutofit/>
          </a:bodyPr>
          <a:lstStyle/>
          <a:p>
            <a:endParaRPr sz="140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prstGeom prst="rect">
            <a:avLst/>
          </a:prstGeom>
        </p:spPr>
        <p:txBody>
          <a:bodyPr spcFirstLastPara="1" wrap="square" lIns="0" tIns="0" rIns="0" bIns="0" anchor="ctr" anchorCtr="0">
            <a:noAutofit/>
          </a:bodyPr>
          <a:lstStyle/>
          <a:p>
            <a:r>
              <a:rPr lang="en" dirty="0"/>
              <a:t>Instructions</a:t>
            </a:r>
            <a:endParaRPr dirty="0"/>
          </a:p>
        </p:txBody>
      </p:sp>
      <p:sp>
        <p:nvSpPr>
          <p:cNvPr id="244" name="Google Shape;244;p22"/>
          <p:cNvSpPr txBox="1">
            <a:spLocks noGrp="1"/>
          </p:cNvSpPr>
          <p:nvPr>
            <p:ph type="body" idx="1"/>
          </p:nvPr>
        </p:nvSpPr>
        <p:spPr>
          <a:prstGeom prst="rect">
            <a:avLst/>
          </a:prstGeom>
        </p:spPr>
        <p:txBody>
          <a:bodyPr spcFirstLastPara="1" wrap="square" lIns="0" tIns="0" rIns="0" bIns="0" anchor="t" anchorCtr="0">
            <a:noAutofit/>
          </a:bodyPr>
          <a:lstStyle/>
          <a:p>
            <a:pPr marL="45721" indent="0">
              <a:buNone/>
            </a:pPr>
            <a:r>
              <a:rPr lang="en-US" sz="2400" dirty="0"/>
              <a:t>You are going to do a number of tasks to help you be able to answer the questions on the previous slides and to complete the final challenge.</a:t>
            </a:r>
          </a:p>
        </p:txBody>
      </p:sp>
      <p:sp>
        <p:nvSpPr>
          <p:cNvPr id="246" name="Google Shape;246;p22"/>
          <p:cNvSpPr txBox="1">
            <a:spLocks noGrp="1"/>
          </p:cNvSpPr>
          <p:nvPr>
            <p:ph type="body" idx="2"/>
          </p:nvPr>
        </p:nvSpPr>
        <p:spPr>
          <a:prstGeom prst="rect">
            <a:avLst/>
          </a:prstGeom>
          <a:ln w="57150"/>
        </p:spPr>
        <p:style>
          <a:lnRef idx="2">
            <a:schemeClr val="accent4"/>
          </a:lnRef>
          <a:fillRef idx="1">
            <a:schemeClr val="lt1"/>
          </a:fillRef>
          <a:effectRef idx="0">
            <a:schemeClr val="accent4"/>
          </a:effectRef>
          <a:fontRef idx="minor">
            <a:schemeClr val="dk1"/>
          </a:fontRef>
        </p:style>
        <p:txBody>
          <a:bodyPr spcFirstLastPara="1" wrap="square" lIns="0" tIns="0" rIns="0" bIns="0" anchor="t" anchorCtr="0">
            <a:noAutofit/>
          </a:bodyPr>
          <a:lstStyle/>
          <a:p>
            <a:pPr marL="45721" indent="0">
              <a:buNone/>
            </a:pPr>
            <a:endParaRPr lang="en-US" sz="1000" b="1" dirty="0" smtClean="0">
              <a:solidFill>
                <a:srgbClr val="002060"/>
              </a:solidFill>
            </a:endParaRPr>
          </a:p>
          <a:p>
            <a:pPr marL="45721" indent="0">
              <a:buNone/>
            </a:pPr>
            <a:r>
              <a:rPr lang="en-US" sz="2800" b="1" dirty="0" smtClean="0">
                <a:solidFill>
                  <a:srgbClr val="002060"/>
                </a:solidFill>
              </a:rPr>
              <a:t> </a:t>
            </a:r>
            <a:r>
              <a:rPr lang="en-US" sz="2800" b="1" dirty="0" smtClean="0">
                <a:solidFill>
                  <a:srgbClr val="002060"/>
                </a:solidFill>
              </a:rPr>
              <a:t>Final </a:t>
            </a:r>
            <a:r>
              <a:rPr lang="en-US" sz="2800" b="1" dirty="0">
                <a:solidFill>
                  <a:srgbClr val="002060"/>
                </a:solidFill>
              </a:rPr>
              <a:t>Challenge:</a:t>
            </a:r>
          </a:p>
          <a:p>
            <a:pPr marL="45721" indent="0">
              <a:buNone/>
            </a:pPr>
            <a:endParaRPr lang="en-US" sz="600" dirty="0"/>
          </a:p>
          <a:p>
            <a:pPr marL="502932" lvl="1" indent="0">
              <a:buNone/>
            </a:pPr>
            <a:r>
              <a:rPr lang="en-US" sz="1600" dirty="0"/>
              <a:t>Create code to build a device for a teddy bear </a:t>
            </a:r>
            <a:r>
              <a:rPr lang="en-US" sz="1600" dirty="0" smtClean="0"/>
              <a:t/>
            </a:r>
            <a:br>
              <a:rPr lang="en-US" sz="1600" dirty="0" smtClean="0"/>
            </a:br>
            <a:r>
              <a:rPr lang="en-US" sz="1600" dirty="0" smtClean="0"/>
              <a:t>or </a:t>
            </a:r>
            <a:r>
              <a:rPr lang="en-US" sz="1600" dirty="0"/>
              <a:t>doll.</a:t>
            </a:r>
          </a:p>
          <a:p>
            <a:pPr marL="502932" lvl="1" indent="0">
              <a:buNone/>
            </a:pPr>
            <a:r>
              <a:rPr lang="en-US" sz="1600" dirty="0"/>
              <a:t>Trade code with a classmate and use their code to build </a:t>
            </a:r>
            <a:r>
              <a:rPr lang="en-US" sz="1600" dirty="0" smtClean="0"/>
              <a:t>their </a:t>
            </a:r>
            <a:r>
              <a:rPr lang="en-US" sz="1600" dirty="0"/>
              <a:t>device.</a:t>
            </a:r>
          </a:p>
        </p:txBody>
      </p:sp>
      <p:sp>
        <p:nvSpPr>
          <p:cNvPr id="247" name="Google Shape;247;p22"/>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4</a:t>
            </a:fld>
            <a:endParaRPr/>
          </a:p>
        </p:txBody>
      </p:sp>
      <p:sp>
        <p:nvSpPr>
          <p:cNvPr id="248" name="Google Shape;248;p22"/>
          <p:cNvSpPr/>
          <p:nvPr/>
        </p:nvSpPr>
        <p:spPr>
          <a:xfrm>
            <a:off x="7819312" y="3787171"/>
            <a:ext cx="916601" cy="810363"/>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604132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prstGeom prst="rect">
            <a:avLst/>
          </a:prstGeom>
        </p:spPr>
        <p:txBody>
          <a:bodyPr spcFirstLastPara="1" wrap="square" lIns="0" tIns="0" rIns="0" bIns="0" anchor="b" anchorCtr="0">
            <a:noAutofit/>
          </a:bodyPr>
          <a:lstStyle/>
          <a:p>
            <a:r>
              <a:rPr lang="en" dirty="0"/>
              <a:t>Rosie’s Walk</a:t>
            </a:r>
            <a:endParaRPr dirty="0"/>
          </a:p>
        </p:txBody>
      </p:sp>
      <p:sp>
        <p:nvSpPr>
          <p:cNvPr id="213" name="Google Shape;213;p18"/>
          <p:cNvSpPr txBox="1">
            <a:spLocks noGrp="1"/>
          </p:cNvSpPr>
          <p:nvPr>
            <p:ph type="subTitle" idx="1"/>
          </p:nvPr>
        </p:nvSpPr>
        <p:spPr>
          <a:prstGeom prst="rect">
            <a:avLst/>
          </a:prstGeom>
        </p:spPr>
        <p:txBody>
          <a:bodyPr spcFirstLastPara="1" wrap="square" lIns="0" tIns="0" rIns="0" bIns="0" anchor="t" anchorCtr="0">
            <a:noAutofit/>
          </a:bodyPr>
          <a:lstStyle/>
          <a:p>
            <a:pPr marL="0" indent="0">
              <a:spcAft>
                <a:spcPts val="1001"/>
              </a:spcAft>
            </a:pPr>
            <a:r>
              <a:rPr lang="en-US" dirty="0"/>
              <a:t>How do we describe an object’s movement?</a:t>
            </a:r>
            <a:endParaRPr dirty="0"/>
          </a:p>
        </p:txBody>
      </p:sp>
      <p:sp>
        <p:nvSpPr>
          <p:cNvPr id="214" name="Google Shape;214;p18"/>
          <p:cNvSpPr txBox="1"/>
          <p:nvPr/>
        </p:nvSpPr>
        <p:spPr>
          <a:xfrm>
            <a:off x="686099" y="491801"/>
            <a:ext cx="1493700" cy="1488300"/>
          </a:xfrm>
          <a:prstGeom prst="rect">
            <a:avLst/>
          </a:prstGeom>
          <a:noFill/>
          <a:ln>
            <a:noFill/>
          </a:ln>
        </p:spPr>
        <p:txBody>
          <a:bodyPr spcFirstLastPara="1" wrap="square" lIns="0" tIns="0" rIns="0" bIns="0" anchor="ctr" anchorCtr="0">
            <a:noAutofit/>
          </a:bodyPr>
          <a:lstStyle/>
          <a:p>
            <a:pPr algn="ctr"/>
            <a:r>
              <a:rPr lang="en" sz="7200" b="1" dirty="0">
                <a:solidFill>
                  <a:schemeClr val="dk1"/>
                </a:solidFill>
                <a:latin typeface="Amatic SC"/>
                <a:ea typeface="Amatic SC"/>
                <a:cs typeface="Amatic SC"/>
                <a:sym typeface="Amatic SC"/>
              </a:rPr>
              <a:t>1</a:t>
            </a:r>
            <a:endParaRPr sz="7200" b="1" dirty="0">
              <a:solidFill>
                <a:schemeClr val="dk1"/>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6CF32E-EC05-4908-AF87-E5AF41A88F1A}"/>
              </a:ext>
            </a:extLst>
          </p:cNvPr>
          <p:cNvSpPr>
            <a:spLocks noGrp="1"/>
          </p:cNvSpPr>
          <p:nvPr>
            <p:ph type="title"/>
          </p:nvPr>
        </p:nvSpPr>
        <p:spPr/>
        <p:txBody>
          <a:bodyPr/>
          <a:lstStyle/>
          <a:p>
            <a:r>
              <a:rPr lang="en-US" dirty="0"/>
              <a:t>Rosie’s Walk</a:t>
            </a:r>
            <a:endParaRPr lang="en-CA" dirty="0"/>
          </a:p>
        </p:txBody>
      </p:sp>
      <p:sp>
        <p:nvSpPr>
          <p:cNvPr id="8" name="Text Placeholder 7">
            <a:extLst>
              <a:ext uri="{FF2B5EF4-FFF2-40B4-BE49-F238E27FC236}">
                <a16:creationId xmlns:a16="http://schemas.microsoft.com/office/drawing/2014/main" id="{8615E644-81ED-4744-AB55-49F02940D25B}"/>
              </a:ext>
            </a:extLst>
          </p:cNvPr>
          <p:cNvSpPr>
            <a:spLocks noGrp="1"/>
          </p:cNvSpPr>
          <p:nvPr>
            <p:ph type="body" idx="1"/>
          </p:nvPr>
        </p:nvSpPr>
        <p:spPr>
          <a:xfrm>
            <a:off x="1188175" y="1506352"/>
            <a:ext cx="3002700" cy="1329317"/>
          </a:xfrm>
        </p:spPr>
        <p:txBody>
          <a:bodyPr/>
          <a:lstStyle/>
          <a:p>
            <a:r>
              <a:rPr lang="en-US" sz="1401" dirty="0"/>
              <a:t>Watch the animated version of </a:t>
            </a:r>
            <a:r>
              <a:rPr lang="en-US" sz="1401" i="1" dirty="0">
                <a:hlinkClick r:id="rId3"/>
              </a:rPr>
              <a:t>Rosie’s Walk</a:t>
            </a:r>
            <a:r>
              <a:rPr lang="en-US" sz="1401" dirty="0">
                <a:hlinkClick r:id="rId3"/>
              </a:rPr>
              <a:t> </a:t>
            </a:r>
            <a:r>
              <a:rPr lang="en-US" sz="1401" dirty="0"/>
              <a:t>by Pat Hutchins. </a:t>
            </a:r>
          </a:p>
          <a:p>
            <a:r>
              <a:rPr lang="en-US" sz="1401" dirty="0"/>
              <a:t>What words did the author use to describe the path Rosie took? Record the words in the chart below:</a:t>
            </a:r>
            <a:endParaRPr lang="en-CA" sz="1401" dirty="0"/>
          </a:p>
        </p:txBody>
      </p:sp>
      <p:sp>
        <p:nvSpPr>
          <p:cNvPr id="9" name="Text Placeholder 8">
            <a:extLst>
              <a:ext uri="{FF2B5EF4-FFF2-40B4-BE49-F238E27FC236}">
                <a16:creationId xmlns:a16="http://schemas.microsoft.com/office/drawing/2014/main" id="{298990EE-D275-4A85-A76F-47FBAAFD5673}"/>
              </a:ext>
            </a:extLst>
          </p:cNvPr>
          <p:cNvSpPr>
            <a:spLocks noGrp="1"/>
          </p:cNvSpPr>
          <p:nvPr>
            <p:ph type="body" idx="2"/>
          </p:nvPr>
        </p:nvSpPr>
        <p:spPr>
          <a:xfrm>
            <a:off x="4611866" y="1506349"/>
            <a:ext cx="3002700" cy="1065401"/>
          </a:xfrm>
        </p:spPr>
        <p:txBody>
          <a:bodyPr/>
          <a:lstStyle/>
          <a:p>
            <a:r>
              <a:rPr lang="en-US" sz="1401" dirty="0"/>
              <a:t>What other words could the author have used to describe Rosie’s path? Record these words in the chart below</a:t>
            </a:r>
            <a:r>
              <a:rPr lang="en-US" sz="1400" dirty="0"/>
              <a:t>:</a:t>
            </a:r>
            <a:endParaRPr lang="en-CA" sz="1400" dirty="0"/>
          </a:p>
        </p:txBody>
      </p:sp>
      <p:graphicFrame>
        <p:nvGraphicFramePr>
          <p:cNvPr id="10" name="Table 10">
            <a:extLst>
              <a:ext uri="{FF2B5EF4-FFF2-40B4-BE49-F238E27FC236}">
                <a16:creationId xmlns:a16="http://schemas.microsoft.com/office/drawing/2014/main" id="{A814A484-84D7-4A77-9B7C-BC9C62ACEB57}"/>
              </a:ext>
            </a:extLst>
          </p:cNvPr>
          <p:cNvGraphicFramePr>
            <a:graphicFrameLocks noGrp="1"/>
          </p:cNvGraphicFramePr>
          <p:nvPr>
            <p:extLst>
              <p:ext uri="{D42A27DB-BD31-4B8C-83A1-F6EECF244321}">
                <p14:modId xmlns:p14="http://schemas.microsoft.com/office/powerpoint/2010/main" val="398453196"/>
              </p:ext>
            </p:extLst>
          </p:nvPr>
        </p:nvGraphicFramePr>
        <p:xfrm>
          <a:off x="883375" y="2976539"/>
          <a:ext cx="3307501" cy="1584968"/>
        </p:xfrm>
        <a:graphic>
          <a:graphicData uri="http://schemas.openxmlformats.org/drawingml/2006/table">
            <a:tbl>
              <a:tblPr firstRow="1" bandRow="1">
                <a:tableStyleId>{1D783842-8F8A-472B-A6D1-50C4D95656BF}</a:tableStyleId>
              </a:tblPr>
              <a:tblGrid>
                <a:gridCol w="1664617">
                  <a:extLst>
                    <a:ext uri="{9D8B030D-6E8A-4147-A177-3AD203B41FA5}">
                      <a16:colId xmlns:a16="http://schemas.microsoft.com/office/drawing/2014/main" val="2952184076"/>
                    </a:ext>
                  </a:extLst>
                </a:gridCol>
                <a:gridCol w="1642884">
                  <a:extLst>
                    <a:ext uri="{9D8B030D-6E8A-4147-A177-3AD203B41FA5}">
                      <a16:colId xmlns:a16="http://schemas.microsoft.com/office/drawing/2014/main" val="4274921719"/>
                    </a:ext>
                  </a:extLst>
                </a:gridCol>
              </a:tblGrid>
              <a:tr h="388620">
                <a:tc>
                  <a:txBody>
                    <a:bodyPr/>
                    <a:lstStyle/>
                    <a:p>
                      <a:endParaRPr lang="en-CA" sz="2000" dirty="0"/>
                    </a:p>
                  </a:txBody>
                  <a:tcPr marT="45721" marB="45721"/>
                </a:tc>
                <a:tc>
                  <a:txBody>
                    <a:bodyPr/>
                    <a:lstStyle/>
                    <a:p>
                      <a:endParaRPr lang="en-CA" sz="2000"/>
                    </a:p>
                  </a:txBody>
                  <a:tcPr marT="45721" marB="45721"/>
                </a:tc>
                <a:extLst>
                  <a:ext uri="{0D108BD9-81ED-4DB2-BD59-A6C34878D82A}">
                    <a16:rowId xmlns:a16="http://schemas.microsoft.com/office/drawing/2014/main" val="2104034214"/>
                  </a:ext>
                </a:extLst>
              </a:tr>
              <a:tr h="388620">
                <a:tc>
                  <a:txBody>
                    <a:bodyPr/>
                    <a:lstStyle/>
                    <a:p>
                      <a:endParaRPr lang="en-CA" sz="2000" dirty="0"/>
                    </a:p>
                  </a:txBody>
                  <a:tcPr marT="45721" marB="45721"/>
                </a:tc>
                <a:tc>
                  <a:txBody>
                    <a:bodyPr/>
                    <a:lstStyle/>
                    <a:p>
                      <a:endParaRPr lang="en-CA" sz="2000" dirty="0"/>
                    </a:p>
                  </a:txBody>
                  <a:tcPr marT="45721" marB="45721"/>
                </a:tc>
                <a:extLst>
                  <a:ext uri="{0D108BD9-81ED-4DB2-BD59-A6C34878D82A}">
                    <a16:rowId xmlns:a16="http://schemas.microsoft.com/office/drawing/2014/main" val="1318772938"/>
                  </a:ext>
                </a:extLst>
              </a:tr>
              <a:tr h="388620">
                <a:tc>
                  <a:txBody>
                    <a:bodyPr/>
                    <a:lstStyle/>
                    <a:p>
                      <a:endParaRPr lang="en-CA" sz="2000"/>
                    </a:p>
                  </a:txBody>
                  <a:tcPr marT="45721" marB="45721"/>
                </a:tc>
                <a:tc>
                  <a:txBody>
                    <a:bodyPr/>
                    <a:lstStyle/>
                    <a:p>
                      <a:endParaRPr lang="en-CA" sz="2000" dirty="0"/>
                    </a:p>
                  </a:txBody>
                  <a:tcPr marT="45721" marB="45721"/>
                </a:tc>
                <a:extLst>
                  <a:ext uri="{0D108BD9-81ED-4DB2-BD59-A6C34878D82A}">
                    <a16:rowId xmlns:a16="http://schemas.microsoft.com/office/drawing/2014/main" val="2099061540"/>
                  </a:ext>
                </a:extLst>
              </a:tr>
              <a:tr h="388620">
                <a:tc>
                  <a:txBody>
                    <a:bodyPr/>
                    <a:lstStyle/>
                    <a:p>
                      <a:endParaRPr lang="en-CA" sz="2000"/>
                    </a:p>
                  </a:txBody>
                  <a:tcPr marT="45721" marB="45721"/>
                </a:tc>
                <a:tc>
                  <a:txBody>
                    <a:bodyPr/>
                    <a:lstStyle/>
                    <a:p>
                      <a:endParaRPr lang="en-CA" sz="2000" dirty="0"/>
                    </a:p>
                  </a:txBody>
                  <a:tcPr marT="45721" marB="45721"/>
                </a:tc>
                <a:extLst>
                  <a:ext uri="{0D108BD9-81ED-4DB2-BD59-A6C34878D82A}">
                    <a16:rowId xmlns:a16="http://schemas.microsoft.com/office/drawing/2014/main" val="2825652986"/>
                  </a:ext>
                </a:extLst>
              </a:tr>
            </a:tbl>
          </a:graphicData>
        </a:graphic>
      </p:graphicFrame>
      <p:graphicFrame>
        <p:nvGraphicFramePr>
          <p:cNvPr id="11" name="Table 11">
            <a:extLst>
              <a:ext uri="{FF2B5EF4-FFF2-40B4-BE49-F238E27FC236}">
                <a16:creationId xmlns:a16="http://schemas.microsoft.com/office/drawing/2014/main" id="{CC224ED4-D61D-4BA7-B9CF-7169531976C4}"/>
              </a:ext>
            </a:extLst>
          </p:cNvPr>
          <p:cNvGraphicFramePr>
            <a:graphicFrameLocks noGrp="1"/>
          </p:cNvGraphicFramePr>
          <p:nvPr>
            <p:extLst>
              <p:ext uri="{D42A27DB-BD31-4B8C-83A1-F6EECF244321}">
                <p14:modId xmlns:p14="http://schemas.microsoft.com/office/powerpoint/2010/main" val="3606556065"/>
              </p:ext>
            </p:extLst>
          </p:nvPr>
        </p:nvGraphicFramePr>
        <p:xfrm>
          <a:off x="4750086" y="2971761"/>
          <a:ext cx="3002700" cy="1584968"/>
        </p:xfrm>
        <a:graphic>
          <a:graphicData uri="http://schemas.openxmlformats.org/drawingml/2006/table">
            <a:tbl>
              <a:tblPr firstRow="1" bandRow="1">
                <a:tableStyleId>{1D783842-8F8A-472B-A6D1-50C4D95656BF}</a:tableStyleId>
              </a:tblPr>
              <a:tblGrid>
                <a:gridCol w="3002700">
                  <a:extLst>
                    <a:ext uri="{9D8B030D-6E8A-4147-A177-3AD203B41FA5}">
                      <a16:colId xmlns:a16="http://schemas.microsoft.com/office/drawing/2014/main" val="4195826992"/>
                    </a:ext>
                  </a:extLst>
                </a:gridCol>
              </a:tblGrid>
              <a:tr h="388620">
                <a:tc>
                  <a:txBody>
                    <a:bodyPr/>
                    <a:lstStyle/>
                    <a:p>
                      <a:endParaRPr lang="en-CA" sz="2000" dirty="0"/>
                    </a:p>
                  </a:txBody>
                  <a:tcPr marT="45721" marB="45721"/>
                </a:tc>
                <a:extLst>
                  <a:ext uri="{0D108BD9-81ED-4DB2-BD59-A6C34878D82A}">
                    <a16:rowId xmlns:a16="http://schemas.microsoft.com/office/drawing/2014/main" val="2470377125"/>
                  </a:ext>
                </a:extLst>
              </a:tr>
              <a:tr h="388620">
                <a:tc>
                  <a:txBody>
                    <a:bodyPr/>
                    <a:lstStyle/>
                    <a:p>
                      <a:endParaRPr lang="en-CA" sz="2000" dirty="0"/>
                    </a:p>
                  </a:txBody>
                  <a:tcPr marT="45721" marB="45721"/>
                </a:tc>
                <a:extLst>
                  <a:ext uri="{0D108BD9-81ED-4DB2-BD59-A6C34878D82A}">
                    <a16:rowId xmlns:a16="http://schemas.microsoft.com/office/drawing/2014/main" val="3027384845"/>
                  </a:ext>
                </a:extLst>
              </a:tr>
              <a:tr h="388620">
                <a:tc>
                  <a:txBody>
                    <a:bodyPr/>
                    <a:lstStyle/>
                    <a:p>
                      <a:endParaRPr lang="en-CA" sz="2000" dirty="0"/>
                    </a:p>
                  </a:txBody>
                  <a:tcPr marT="45721" marB="45721"/>
                </a:tc>
                <a:extLst>
                  <a:ext uri="{0D108BD9-81ED-4DB2-BD59-A6C34878D82A}">
                    <a16:rowId xmlns:a16="http://schemas.microsoft.com/office/drawing/2014/main" val="3964991584"/>
                  </a:ext>
                </a:extLst>
              </a:tr>
              <a:tr h="388620">
                <a:tc>
                  <a:txBody>
                    <a:bodyPr/>
                    <a:lstStyle/>
                    <a:p>
                      <a:endParaRPr lang="en-CA" sz="2000" dirty="0"/>
                    </a:p>
                  </a:txBody>
                  <a:tcPr marT="45721" marB="45721"/>
                </a:tc>
                <a:extLst>
                  <a:ext uri="{0D108BD9-81ED-4DB2-BD59-A6C34878D82A}">
                    <a16:rowId xmlns:a16="http://schemas.microsoft.com/office/drawing/2014/main" val="1580597025"/>
                  </a:ext>
                </a:extLst>
              </a:tr>
            </a:tbl>
          </a:graphicData>
        </a:graphic>
      </p:graphicFrame>
      <p:sp>
        <p:nvSpPr>
          <p:cNvPr id="7" name="Google Shape;710;p50">
            <a:extLst>
              <a:ext uri="{FF2B5EF4-FFF2-40B4-BE49-F238E27FC236}">
                <a16:creationId xmlns:a16="http://schemas.microsoft.com/office/drawing/2014/main" id="{66E7307F-8398-46B7-983F-05BB8DF69DA6}"/>
              </a:ext>
            </a:extLst>
          </p:cNvPr>
          <p:cNvSpPr/>
          <p:nvPr/>
        </p:nvSpPr>
        <p:spPr>
          <a:xfrm>
            <a:off x="8002228" y="3764245"/>
            <a:ext cx="916601" cy="810363"/>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160544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1D8788-AC13-461E-8BA9-8C9D1327C4B4}"/>
              </a:ext>
            </a:extLst>
          </p:cNvPr>
          <p:cNvSpPr>
            <a:spLocks noGrp="1"/>
          </p:cNvSpPr>
          <p:nvPr>
            <p:ph type="title"/>
          </p:nvPr>
        </p:nvSpPr>
        <p:spPr/>
        <p:txBody>
          <a:bodyPr/>
          <a:lstStyle/>
          <a:p>
            <a:r>
              <a:rPr lang="en-US" dirty="0"/>
              <a:t>Rosie’s New walk:</a:t>
            </a:r>
            <a:endParaRPr lang="en-CA" dirty="0"/>
          </a:p>
        </p:txBody>
      </p:sp>
      <p:sp>
        <p:nvSpPr>
          <p:cNvPr id="7" name="Text Placeholder 6">
            <a:extLst>
              <a:ext uri="{FF2B5EF4-FFF2-40B4-BE49-F238E27FC236}">
                <a16:creationId xmlns:a16="http://schemas.microsoft.com/office/drawing/2014/main" id="{3E5F06B8-4E06-4A84-98A6-85A2CA0CB874}"/>
              </a:ext>
            </a:extLst>
          </p:cNvPr>
          <p:cNvSpPr>
            <a:spLocks noGrp="1"/>
          </p:cNvSpPr>
          <p:nvPr>
            <p:ph type="body" idx="1"/>
          </p:nvPr>
        </p:nvSpPr>
        <p:spPr>
          <a:xfrm>
            <a:off x="1188174" y="1506352"/>
            <a:ext cx="6426300" cy="877253"/>
          </a:xfrm>
        </p:spPr>
        <p:txBody>
          <a:bodyPr/>
          <a:lstStyle/>
          <a:p>
            <a:r>
              <a:rPr lang="en-US" sz="1600" dirty="0"/>
              <a:t>What path could Rosie or your pet take around your home and/or yard? Draw a picture and write a description of the path they could take. Insert/record your work below.</a:t>
            </a:r>
            <a:endParaRPr lang="en-CA" sz="1600" dirty="0"/>
          </a:p>
        </p:txBody>
      </p:sp>
      <p:sp>
        <p:nvSpPr>
          <p:cNvPr id="5" name="Slide Number Placeholder 4">
            <a:extLst>
              <a:ext uri="{FF2B5EF4-FFF2-40B4-BE49-F238E27FC236}">
                <a16:creationId xmlns:a16="http://schemas.microsoft.com/office/drawing/2014/main" id="{9FE98337-31E7-424F-8994-07B23E73F198}"/>
              </a:ext>
            </a:extLst>
          </p:cNvPr>
          <p:cNvSpPr>
            <a:spLocks noGrp="1"/>
          </p:cNvSpPr>
          <p:nvPr>
            <p:ph type="sldNum" idx="12"/>
          </p:nvPr>
        </p:nvSpPr>
        <p:spPr/>
        <p:txBody>
          <a:bodyPr/>
          <a:lstStyle/>
          <a:p>
            <a:fld id="{00000000-1234-1234-1234-123412341234}" type="slidenum">
              <a:rPr lang="en" smtClean="0"/>
              <a:pPr/>
              <a:t>7</a:t>
            </a:fld>
            <a:endParaRPr lang="en"/>
          </a:p>
        </p:txBody>
      </p:sp>
      <p:sp>
        <p:nvSpPr>
          <p:cNvPr id="2" name="TextBox 1">
            <a:extLst>
              <a:ext uri="{FF2B5EF4-FFF2-40B4-BE49-F238E27FC236}">
                <a16:creationId xmlns:a16="http://schemas.microsoft.com/office/drawing/2014/main" id="{7B2E3A6C-7998-4DA8-9E72-1AD73FAF7F02}"/>
              </a:ext>
            </a:extLst>
          </p:cNvPr>
          <p:cNvSpPr txBox="1"/>
          <p:nvPr/>
        </p:nvSpPr>
        <p:spPr>
          <a:xfrm>
            <a:off x="883374" y="2383605"/>
            <a:ext cx="7072452" cy="19251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CA" dirty="0"/>
          </a:p>
        </p:txBody>
      </p:sp>
      <p:sp>
        <p:nvSpPr>
          <p:cNvPr id="8" name="Google Shape;710;p50">
            <a:extLst>
              <a:ext uri="{FF2B5EF4-FFF2-40B4-BE49-F238E27FC236}">
                <a16:creationId xmlns:a16="http://schemas.microsoft.com/office/drawing/2014/main" id="{319DF0EF-4613-47FF-A1A5-7FAB7FB2C69C}"/>
              </a:ext>
            </a:extLst>
          </p:cNvPr>
          <p:cNvSpPr/>
          <p:nvPr/>
        </p:nvSpPr>
        <p:spPr>
          <a:xfrm>
            <a:off x="8036474" y="3694543"/>
            <a:ext cx="916601" cy="810363"/>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1608057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71A5-0D58-40BE-A98D-DB4F54ADDF7B}"/>
              </a:ext>
            </a:extLst>
          </p:cNvPr>
          <p:cNvSpPr>
            <a:spLocks noGrp="1"/>
          </p:cNvSpPr>
          <p:nvPr>
            <p:ph type="title"/>
          </p:nvPr>
        </p:nvSpPr>
        <p:spPr/>
        <p:txBody>
          <a:bodyPr/>
          <a:lstStyle/>
          <a:p>
            <a:r>
              <a:rPr lang="en-US" dirty="0"/>
              <a:t>Reflect</a:t>
            </a:r>
            <a:endParaRPr lang="en-CA" dirty="0"/>
          </a:p>
        </p:txBody>
      </p:sp>
      <p:sp>
        <p:nvSpPr>
          <p:cNvPr id="3" name="Text Placeholder 2">
            <a:extLst>
              <a:ext uri="{FF2B5EF4-FFF2-40B4-BE49-F238E27FC236}">
                <a16:creationId xmlns:a16="http://schemas.microsoft.com/office/drawing/2014/main" id="{F459FC3A-EF1A-46E0-9F45-32DC2682F238}"/>
              </a:ext>
            </a:extLst>
          </p:cNvPr>
          <p:cNvSpPr>
            <a:spLocks noGrp="1"/>
          </p:cNvSpPr>
          <p:nvPr>
            <p:ph type="body" idx="1"/>
          </p:nvPr>
        </p:nvSpPr>
        <p:spPr>
          <a:xfrm>
            <a:off x="1188174" y="1506350"/>
            <a:ext cx="6426300" cy="887529"/>
          </a:xfrm>
        </p:spPr>
        <p:txBody>
          <a:bodyPr/>
          <a:lstStyle/>
          <a:p>
            <a:r>
              <a:rPr lang="en-US" sz="1800" dirty="0"/>
              <a:t>Ask a family member to follow the path in your new walk for Rosie.</a:t>
            </a:r>
          </a:p>
          <a:p>
            <a:r>
              <a:rPr lang="en-US" sz="1800" dirty="0"/>
              <a:t>Reflect on how well your description worked below:</a:t>
            </a:r>
          </a:p>
        </p:txBody>
      </p:sp>
      <p:sp>
        <p:nvSpPr>
          <p:cNvPr id="4" name="Slide Number Placeholder 3">
            <a:extLst>
              <a:ext uri="{FF2B5EF4-FFF2-40B4-BE49-F238E27FC236}">
                <a16:creationId xmlns:a16="http://schemas.microsoft.com/office/drawing/2014/main" id="{9B1A15E6-F576-4398-8BE9-F25A1B37DA17}"/>
              </a:ext>
            </a:extLst>
          </p:cNvPr>
          <p:cNvSpPr>
            <a:spLocks noGrp="1"/>
          </p:cNvSpPr>
          <p:nvPr>
            <p:ph type="sldNum" idx="12"/>
          </p:nvPr>
        </p:nvSpPr>
        <p:spPr/>
        <p:txBody>
          <a:bodyPr/>
          <a:lstStyle/>
          <a:p>
            <a:fld id="{00000000-1234-1234-1234-123412341234}" type="slidenum">
              <a:rPr lang="en" smtClean="0"/>
              <a:pPr/>
              <a:t>8</a:t>
            </a:fld>
            <a:endParaRPr lang="en"/>
          </a:p>
        </p:txBody>
      </p:sp>
      <p:graphicFrame>
        <p:nvGraphicFramePr>
          <p:cNvPr id="5" name="Table 5">
            <a:extLst>
              <a:ext uri="{FF2B5EF4-FFF2-40B4-BE49-F238E27FC236}">
                <a16:creationId xmlns:a16="http://schemas.microsoft.com/office/drawing/2014/main" id="{733B3D67-3DC5-4300-B793-FA50A7BAA42A}"/>
              </a:ext>
            </a:extLst>
          </p:cNvPr>
          <p:cNvGraphicFramePr>
            <a:graphicFrameLocks noGrp="1"/>
          </p:cNvGraphicFramePr>
          <p:nvPr>
            <p:extLst>
              <p:ext uri="{D42A27DB-BD31-4B8C-83A1-F6EECF244321}">
                <p14:modId xmlns:p14="http://schemas.microsoft.com/office/powerpoint/2010/main" val="552045579"/>
              </p:ext>
            </p:extLst>
          </p:nvPr>
        </p:nvGraphicFramePr>
        <p:xfrm>
          <a:off x="883374" y="2393879"/>
          <a:ext cx="7072452" cy="2103501"/>
        </p:xfrm>
        <a:graphic>
          <a:graphicData uri="http://schemas.openxmlformats.org/drawingml/2006/table">
            <a:tbl>
              <a:tblPr firstRow="1" bandRow="1">
                <a:tableStyleId>{1D783842-8F8A-472B-A6D1-50C4D95656BF}</a:tableStyleId>
              </a:tblPr>
              <a:tblGrid>
                <a:gridCol w="2357484">
                  <a:extLst>
                    <a:ext uri="{9D8B030D-6E8A-4147-A177-3AD203B41FA5}">
                      <a16:colId xmlns:a16="http://schemas.microsoft.com/office/drawing/2014/main" val="1117909903"/>
                    </a:ext>
                  </a:extLst>
                </a:gridCol>
                <a:gridCol w="2357484">
                  <a:extLst>
                    <a:ext uri="{9D8B030D-6E8A-4147-A177-3AD203B41FA5}">
                      <a16:colId xmlns:a16="http://schemas.microsoft.com/office/drawing/2014/main" val="599700305"/>
                    </a:ext>
                  </a:extLst>
                </a:gridCol>
                <a:gridCol w="2357484">
                  <a:extLst>
                    <a:ext uri="{9D8B030D-6E8A-4147-A177-3AD203B41FA5}">
                      <a16:colId xmlns:a16="http://schemas.microsoft.com/office/drawing/2014/main" val="2472831828"/>
                    </a:ext>
                  </a:extLst>
                </a:gridCol>
              </a:tblGrid>
              <a:tr h="728276">
                <a:tc>
                  <a:txBody>
                    <a:bodyPr/>
                    <a:lstStyle/>
                    <a:p>
                      <a:r>
                        <a:rPr lang="en-US" dirty="0"/>
                        <a:t>Did your family member follow the path the way that you imagined it? </a:t>
                      </a:r>
                      <a:endParaRPr lang="en-CA" dirty="0"/>
                    </a:p>
                  </a:txBody>
                  <a:tcPr/>
                </a:tc>
                <a:tc>
                  <a:txBody>
                    <a:bodyPr/>
                    <a:lstStyle/>
                    <a:p>
                      <a:r>
                        <a:rPr lang="en-US" dirty="0"/>
                        <a:t>What worked well? </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you need to make any changes? What changes would you make?</a:t>
                      </a:r>
                      <a:endParaRPr lang="en-CA" dirty="0"/>
                    </a:p>
                  </a:txBody>
                  <a:tcPr/>
                </a:tc>
                <a:extLst>
                  <a:ext uri="{0D108BD9-81ED-4DB2-BD59-A6C34878D82A}">
                    <a16:rowId xmlns:a16="http://schemas.microsoft.com/office/drawing/2014/main" val="2543330943"/>
                  </a:ext>
                </a:extLst>
              </a:tr>
              <a:tr h="1371600">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58629578"/>
                  </a:ext>
                </a:extLst>
              </a:tr>
            </a:tbl>
          </a:graphicData>
        </a:graphic>
      </p:graphicFrame>
      <p:sp>
        <p:nvSpPr>
          <p:cNvPr id="6" name="Google Shape;706;p50">
            <a:extLst>
              <a:ext uri="{FF2B5EF4-FFF2-40B4-BE49-F238E27FC236}">
                <a16:creationId xmlns:a16="http://schemas.microsoft.com/office/drawing/2014/main" id="{B26EC0CA-2EA1-41FC-AB65-959AED1B43CA}"/>
              </a:ext>
            </a:extLst>
          </p:cNvPr>
          <p:cNvSpPr/>
          <p:nvPr/>
        </p:nvSpPr>
        <p:spPr>
          <a:xfrm>
            <a:off x="8009692" y="3844061"/>
            <a:ext cx="789365" cy="99946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6" tIns="45700" rIns="91426" bIns="45700" anchor="ctr" anchorCtr="0">
            <a:noAutofit/>
          </a:bodyPr>
          <a:lstStyle/>
          <a:p>
            <a:endParaRPr sz="1801">
              <a:latin typeface="Calibri"/>
              <a:ea typeface="Calibri"/>
              <a:cs typeface="Calibri"/>
              <a:sym typeface="Calibri"/>
            </a:endParaRPr>
          </a:p>
        </p:txBody>
      </p:sp>
    </p:spTree>
    <p:extLst>
      <p:ext uri="{BB962C8B-B14F-4D97-AF65-F5344CB8AC3E}">
        <p14:creationId xmlns:p14="http://schemas.microsoft.com/office/powerpoint/2010/main" val="684734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DC63-DD86-4AA2-842E-59D59613988D}"/>
              </a:ext>
            </a:extLst>
          </p:cNvPr>
          <p:cNvSpPr>
            <a:spLocks noGrp="1"/>
          </p:cNvSpPr>
          <p:nvPr>
            <p:ph type="ctrTitle"/>
          </p:nvPr>
        </p:nvSpPr>
        <p:spPr/>
        <p:txBody>
          <a:bodyPr/>
          <a:lstStyle/>
          <a:p>
            <a:r>
              <a:rPr lang="en-US" dirty="0"/>
              <a:t>A stone Sat Still</a:t>
            </a:r>
            <a:endParaRPr lang="en-CA" dirty="0"/>
          </a:p>
        </p:txBody>
      </p:sp>
      <p:sp>
        <p:nvSpPr>
          <p:cNvPr id="3" name="Subtitle 2">
            <a:extLst>
              <a:ext uri="{FF2B5EF4-FFF2-40B4-BE49-F238E27FC236}">
                <a16:creationId xmlns:a16="http://schemas.microsoft.com/office/drawing/2014/main" id="{CB158127-9699-49F4-9A67-0DFDA58780E9}"/>
              </a:ext>
            </a:extLst>
          </p:cNvPr>
          <p:cNvSpPr>
            <a:spLocks noGrp="1"/>
          </p:cNvSpPr>
          <p:nvPr>
            <p:ph type="subTitle" idx="1"/>
          </p:nvPr>
        </p:nvSpPr>
        <p:spPr/>
        <p:txBody>
          <a:bodyPr/>
          <a:lstStyle/>
          <a:p>
            <a:r>
              <a:rPr lang="en-US" dirty="0"/>
              <a:t>How do we describe objects? </a:t>
            </a:r>
          </a:p>
          <a:p>
            <a:r>
              <a:rPr lang="en-US" dirty="0"/>
              <a:t>How might others describe objects?</a:t>
            </a:r>
            <a:endParaRPr lang="en-CA" dirty="0"/>
          </a:p>
        </p:txBody>
      </p:sp>
      <p:sp>
        <p:nvSpPr>
          <p:cNvPr id="4" name="Google Shape;214;p18">
            <a:extLst>
              <a:ext uri="{FF2B5EF4-FFF2-40B4-BE49-F238E27FC236}">
                <a16:creationId xmlns:a16="http://schemas.microsoft.com/office/drawing/2014/main" id="{E8E7FE91-57C9-4C0D-9ECC-2F192E454566}"/>
              </a:ext>
            </a:extLst>
          </p:cNvPr>
          <p:cNvSpPr txBox="1"/>
          <p:nvPr/>
        </p:nvSpPr>
        <p:spPr>
          <a:xfrm>
            <a:off x="686099" y="491801"/>
            <a:ext cx="1493700" cy="1488300"/>
          </a:xfrm>
          <a:prstGeom prst="rect">
            <a:avLst/>
          </a:prstGeom>
          <a:noFill/>
          <a:ln>
            <a:noFill/>
          </a:ln>
        </p:spPr>
        <p:txBody>
          <a:bodyPr spcFirstLastPara="1" wrap="square" lIns="0" tIns="0" rIns="0" bIns="0" anchor="ctr" anchorCtr="0">
            <a:noAutofit/>
          </a:bodyPr>
          <a:lstStyle/>
          <a:p>
            <a:pPr algn="ctr"/>
            <a:r>
              <a:rPr lang="en" sz="7200" b="1" dirty="0">
                <a:solidFill>
                  <a:schemeClr val="dk1"/>
                </a:solidFill>
                <a:latin typeface="Amatic SC"/>
                <a:ea typeface="Amatic SC"/>
                <a:cs typeface="Amatic SC"/>
                <a:sym typeface="Amatic SC"/>
              </a:rPr>
              <a:t>2</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4277343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TotalTime>
  <Words>1844</Words>
  <Application>Microsoft Office PowerPoint</Application>
  <PresentationFormat>On-screen Show (16:9)</PresentationFormat>
  <Paragraphs>219</Paragraphs>
  <Slides>37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Bahnschrift</vt:lpstr>
      <vt:lpstr>Nunito</vt:lpstr>
      <vt:lpstr>Arial</vt:lpstr>
      <vt:lpstr>Comic Sans MS</vt:lpstr>
      <vt:lpstr>Amatic SC</vt:lpstr>
      <vt:lpstr>Calibri</vt:lpstr>
      <vt:lpstr>Open Sans</vt:lpstr>
      <vt:lpstr>Curio template</vt:lpstr>
      <vt:lpstr>How to Code A …</vt:lpstr>
      <vt:lpstr>Essential Question</vt:lpstr>
      <vt:lpstr>Some Guiding Questions:</vt:lpstr>
      <vt:lpstr>Instructions</vt:lpstr>
      <vt:lpstr>Rosie’s Walk</vt:lpstr>
      <vt:lpstr>Rosie’s Walk</vt:lpstr>
      <vt:lpstr>Rosie’s New walk:</vt:lpstr>
      <vt:lpstr>Reflect</vt:lpstr>
      <vt:lpstr>A stone Sat Still</vt:lpstr>
      <vt:lpstr>A stone sat still</vt:lpstr>
      <vt:lpstr>Outside Observation</vt:lpstr>
      <vt:lpstr>Ruby’s Dance</vt:lpstr>
      <vt:lpstr>PowerPoint Presentation</vt:lpstr>
      <vt:lpstr>Hello Ruby: Adventures in Coding</vt:lpstr>
      <vt:lpstr>PowerPoint Presentation</vt:lpstr>
      <vt:lpstr>PowerPoint Presentation</vt:lpstr>
      <vt:lpstr>PowerPoint Presentation</vt:lpstr>
      <vt:lpstr>Reflect</vt:lpstr>
      <vt:lpstr>Moving in a Shape</vt:lpstr>
      <vt:lpstr>PowerPoint Presentation</vt:lpstr>
      <vt:lpstr>Reflect</vt:lpstr>
      <vt:lpstr>PowerPoint Presentation</vt:lpstr>
      <vt:lpstr>Reflect</vt:lpstr>
      <vt:lpstr>PowerPoint Presentation</vt:lpstr>
      <vt:lpstr>Reflect</vt:lpstr>
      <vt:lpstr>PowerPoint Presentation</vt:lpstr>
      <vt:lpstr>How to Code A…</vt:lpstr>
      <vt:lpstr>How to Code a Sandcastle</vt:lpstr>
      <vt:lpstr>Final Challenge</vt:lpstr>
      <vt:lpstr>PowerPoint Presentation</vt:lpstr>
      <vt:lpstr>PowerPoint Presentation</vt:lpstr>
      <vt:lpstr>PowerPoint Presentation</vt:lpstr>
      <vt:lpstr>Reflect</vt:lpstr>
      <vt:lpstr>PowerPoint Presentation</vt:lpstr>
      <vt:lpstr>Reflect</vt:lpstr>
      <vt:lpstr>Essential Question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Code A …</dc:title>
  <dc:creator>Denise Smith</dc:creator>
  <cp:lastModifiedBy>Potter, Allison (MET)</cp:lastModifiedBy>
  <cp:revision>45</cp:revision>
  <dcterms:modified xsi:type="dcterms:W3CDTF">2021-04-23T20:47:42Z</dcterms:modified>
</cp:coreProperties>
</file>