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72" r:id="rId6"/>
    <p:sldId id="257" r:id="rId7"/>
    <p:sldId id="258" r:id="rId8"/>
    <p:sldId id="259" r:id="rId9"/>
    <p:sldId id="260" r:id="rId10"/>
    <p:sldId id="273" r:id="rId11"/>
    <p:sldId id="261" r:id="rId12"/>
    <p:sldId id="268" r:id="rId13"/>
    <p:sldId id="278" r:id="rId14"/>
    <p:sldId id="262" r:id="rId15"/>
    <p:sldId id="264" r:id="rId16"/>
    <p:sldId id="265" r:id="rId17"/>
    <p:sldId id="266" r:id="rId18"/>
    <p:sldId id="267" r:id="rId19"/>
    <p:sldId id="276" r:id="rId20"/>
    <p:sldId id="280" r:id="rId21"/>
    <p:sldId id="277" r:id="rId22"/>
    <p:sldId id="271" r:id="rId23"/>
    <p:sldId id="275"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8C2C"/>
    <a:srgbClr val="CFD5EA"/>
    <a:srgbClr val="E9EBF5"/>
    <a:srgbClr val="E2FBD9"/>
    <a:srgbClr val="B6ED97"/>
    <a:srgbClr val="53CB23"/>
    <a:srgbClr val="D9F8D2"/>
    <a:srgbClr val="A5E183"/>
    <a:srgbClr val="91DA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20" dt="2021-04-07T17:04:24.169"/>
    <p1510:client id="{032AF97D-6E4D-3991-6A35-853C8B984CF4}" v="58" dt="2021-04-07T16:55:55.842"/>
    <p1510:client id="{3E6CB607-8E65-C3A9-ADB8-7AD234FCA83D}" v="9" dt="2021-04-07T20:46:06.230"/>
    <p1510:client id="{40C1AF71-5161-68CD-EACF-E3C81BF66837}" v="14" dt="2021-04-07T17:09:45.574"/>
    <p1510:client id="{B315E1E1-048E-0F50-3BF8-A824128C6C0C}" v="29" dt="2021-04-07T17:06:15.246"/>
    <p1510:client id="{B49A722C-8457-C347-C0CC-3DEAC30803C5}" v="675" dt="2021-04-05T20:55:35.719"/>
    <p1510:client id="{B9F2BB9F-B07E-C000-198E-E7731C40181B}" v="63" dt="2021-04-07T16:06:56.999"/>
    <p1510:client id="{BA495994-EE88-4756-B1F1-3BAC2A83BF50}" v="139" dt="2021-04-05T20:56:28.963"/>
    <p1510:client id="{E81440D4-E432-6779-A318-32F409594FC5}" v="169" dt="2021-04-07T20:37:19.975"/>
    <p1510:client id="{FB4A5C61-2D65-D717-CC38-4D1CDF39E97C}" v="7" dt="2021-04-07T19:28:14.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787"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59048-F740-40BC-AA9E-919BAB758462}"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n-US"/>
        </a:p>
      </dgm:t>
    </dgm:pt>
    <dgm:pt modelId="{B13574F8-28A4-462C-A10A-8F22DCEC55F0}">
      <dgm:prSet/>
      <dgm:spPr/>
      <dgm:t>
        <a:bodyPr/>
        <a:lstStyle/>
        <a:p>
          <a:r>
            <a:rPr lang="en-US"/>
            <a:t>Although, Indigenous peoples only make up 5/100 of the world's population, their territories make up </a:t>
          </a:r>
          <a:r>
            <a:rPr lang="en-US">
              <a:latin typeface="Calibri Light" panose="020F0302020204030204"/>
            </a:rPr>
            <a:t>80/100</a:t>
          </a:r>
          <a:r>
            <a:rPr lang="en-US"/>
            <a:t> of the World's Biodiversity!</a:t>
          </a:r>
        </a:p>
      </dgm:t>
    </dgm:pt>
    <dgm:pt modelId="{7A0D0419-6551-435D-8A73-FFC4627AD769}" type="parTrans" cxnId="{BEE81EAA-4F2F-4583-827B-0DAF7206FC92}">
      <dgm:prSet/>
      <dgm:spPr/>
      <dgm:t>
        <a:bodyPr/>
        <a:lstStyle/>
        <a:p>
          <a:endParaRPr lang="en-US"/>
        </a:p>
      </dgm:t>
    </dgm:pt>
    <dgm:pt modelId="{DC92AB36-046E-4328-8002-7486EDBBEB34}" type="sibTrans" cxnId="{BEE81EAA-4F2F-4583-827B-0DAF7206FC92}">
      <dgm:prSet/>
      <dgm:spPr/>
      <dgm:t>
        <a:bodyPr/>
        <a:lstStyle/>
        <a:p>
          <a:endParaRPr lang="en-US"/>
        </a:p>
      </dgm:t>
    </dgm:pt>
    <dgm:pt modelId="{E6651E6D-47E0-4A4A-A84B-8C79C23B4C97}">
      <dgm:prSet/>
      <dgm:spPr/>
      <dgm:t>
        <a:bodyPr/>
        <a:lstStyle/>
        <a:p>
          <a:pPr rtl="0"/>
          <a:r>
            <a:rPr lang="en-US" u="sng"/>
            <a:t>What can you do to help protect the environment?</a:t>
          </a:r>
          <a:endParaRPr lang="en-US" u="sng">
            <a:latin typeface="Calibri Light" panose="020F0302020204030204"/>
          </a:endParaRPr>
        </a:p>
      </dgm:t>
    </dgm:pt>
    <dgm:pt modelId="{0A21487A-A7E6-414D-8214-1B1C9DB0C0B5}" type="parTrans" cxnId="{079001E7-1982-48FB-A5B5-BF820898EFC4}">
      <dgm:prSet/>
      <dgm:spPr/>
      <dgm:t>
        <a:bodyPr/>
        <a:lstStyle/>
        <a:p>
          <a:endParaRPr lang="en-US"/>
        </a:p>
      </dgm:t>
    </dgm:pt>
    <dgm:pt modelId="{6014FF6C-F441-4AA9-878D-A2F56161A914}" type="sibTrans" cxnId="{079001E7-1982-48FB-A5B5-BF820898EFC4}">
      <dgm:prSet/>
      <dgm:spPr/>
      <dgm:t>
        <a:bodyPr/>
        <a:lstStyle/>
        <a:p>
          <a:endParaRPr lang="en-US"/>
        </a:p>
      </dgm:t>
    </dgm:pt>
    <dgm:pt modelId="{812F6364-9D04-4264-A736-DE1E20A674D9}">
      <dgm:prSet phldr="0"/>
      <dgm:spPr/>
      <dgm:t>
        <a:bodyPr/>
        <a:lstStyle/>
        <a:p>
          <a:pPr rtl="0"/>
          <a:r>
            <a:rPr lang="en-US"/>
            <a:t>Listen and learn from Indigenous peoples</a:t>
          </a:r>
          <a:r>
            <a:rPr lang="en-US">
              <a:latin typeface="Calibri Light" panose="020F0302020204030204"/>
            </a:rPr>
            <a:t>.</a:t>
          </a:r>
          <a:r>
            <a:rPr lang="en-US"/>
            <a:t/>
          </a:r>
          <a:br>
            <a:rPr lang="en-US"/>
          </a:br>
          <a:r>
            <a:rPr lang="en-US" u="none"/>
            <a:t>Raise awareness about things that are hurting the environment (deforestation, mining, oil, pollution, etc.)</a:t>
          </a:r>
          <a:r>
            <a:rPr lang="en-US"/>
            <a:t/>
          </a:r>
          <a:br>
            <a:rPr lang="en-US"/>
          </a:br>
          <a:r>
            <a:rPr lang="en-US" u="none"/>
            <a:t>Take action (recycle, compost, pick up litter, etc.)</a:t>
          </a:r>
        </a:p>
      </dgm:t>
    </dgm:pt>
    <dgm:pt modelId="{94181251-2BEE-4ED1-BED2-4B7B57D4AA81}" type="parTrans" cxnId="{BAE79AB9-9DA8-4C44-B92E-4C55F9D3EC5C}">
      <dgm:prSet/>
      <dgm:spPr/>
    </dgm:pt>
    <dgm:pt modelId="{087CEE25-C4AA-4D9F-A351-9AFC756AB1B5}" type="sibTrans" cxnId="{BAE79AB9-9DA8-4C44-B92E-4C55F9D3EC5C}">
      <dgm:prSet/>
      <dgm:spPr/>
    </dgm:pt>
    <dgm:pt modelId="{4076AADF-D2CA-4D6F-A2E3-7DC92E7BDC4A}" type="pres">
      <dgm:prSet presAssocID="{70059048-F740-40BC-AA9E-919BAB758462}" presName="linear" presStyleCnt="0">
        <dgm:presLayoutVars>
          <dgm:animLvl val="lvl"/>
          <dgm:resizeHandles val="exact"/>
        </dgm:presLayoutVars>
      </dgm:prSet>
      <dgm:spPr/>
      <dgm:t>
        <a:bodyPr/>
        <a:lstStyle/>
        <a:p>
          <a:endParaRPr lang="en-US"/>
        </a:p>
      </dgm:t>
    </dgm:pt>
    <dgm:pt modelId="{CE96BF5B-EB5A-46A6-8E53-65D78DB872A7}" type="pres">
      <dgm:prSet presAssocID="{B13574F8-28A4-462C-A10A-8F22DCEC55F0}" presName="parentText" presStyleLbl="node1" presStyleIdx="0" presStyleCnt="3">
        <dgm:presLayoutVars>
          <dgm:chMax val="0"/>
          <dgm:bulletEnabled val="1"/>
        </dgm:presLayoutVars>
      </dgm:prSet>
      <dgm:spPr/>
      <dgm:t>
        <a:bodyPr/>
        <a:lstStyle/>
        <a:p>
          <a:endParaRPr lang="en-US"/>
        </a:p>
      </dgm:t>
    </dgm:pt>
    <dgm:pt modelId="{D55147AF-BA48-4349-BDD5-BAB6AFA84090}" type="pres">
      <dgm:prSet presAssocID="{DC92AB36-046E-4328-8002-7486EDBBEB34}" presName="spacer" presStyleCnt="0"/>
      <dgm:spPr/>
    </dgm:pt>
    <dgm:pt modelId="{05539746-26A7-47E5-B110-F18BEDA6382E}" type="pres">
      <dgm:prSet presAssocID="{E6651E6D-47E0-4A4A-A84B-8C79C23B4C97}" presName="parentText" presStyleLbl="node1" presStyleIdx="1" presStyleCnt="3" custLinFactNeighborX="56" custLinFactNeighborY="-24741">
        <dgm:presLayoutVars>
          <dgm:chMax val="0"/>
          <dgm:bulletEnabled val="1"/>
        </dgm:presLayoutVars>
      </dgm:prSet>
      <dgm:spPr/>
      <dgm:t>
        <a:bodyPr/>
        <a:lstStyle/>
        <a:p>
          <a:endParaRPr lang="en-US"/>
        </a:p>
      </dgm:t>
    </dgm:pt>
    <dgm:pt modelId="{F61E3EFD-F147-4D72-B482-3BF2E24054FB}" type="pres">
      <dgm:prSet presAssocID="{6014FF6C-F441-4AA9-878D-A2F56161A914}" presName="spacer" presStyleCnt="0"/>
      <dgm:spPr/>
    </dgm:pt>
    <dgm:pt modelId="{497D27BC-F5B8-43FD-A76E-510E94A68589}" type="pres">
      <dgm:prSet presAssocID="{812F6364-9D04-4264-A736-DE1E20A674D9}" presName="parentText" presStyleLbl="node1" presStyleIdx="2" presStyleCnt="3">
        <dgm:presLayoutVars>
          <dgm:chMax val="0"/>
          <dgm:bulletEnabled val="1"/>
        </dgm:presLayoutVars>
      </dgm:prSet>
      <dgm:spPr/>
      <dgm:t>
        <a:bodyPr/>
        <a:lstStyle/>
        <a:p>
          <a:endParaRPr lang="en-US"/>
        </a:p>
      </dgm:t>
    </dgm:pt>
  </dgm:ptLst>
  <dgm:cxnLst>
    <dgm:cxn modelId="{BAE79AB9-9DA8-4C44-B92E-4C55F9D3EC5C}" srcId="{70059048-F740-40BC-AA9E-919BAB758462}" destId="{812F6364-9D04-4264-A736-DE1E20A674D9}" srcOrd="2" destOrd="0" parTransId="{94181251-2BEE-4ED1-BED2-4B7B57D4AA81}" sibTransId="{087CEE25-C4AA-4D9F-A351-9AFC756AB1B5}"/>
    <dgm:cxn modelId="{B2614742-CA8D-4FFB-80FD-0ED820486999}" type="presOf" srcId="{812F6364-9D04-4264-A736-DE1E20A674D9}" destId="{497D27BC-F5B8-43FD-A76E-510E94A68589}" srcOrd="0" destOrd="0" presId="urn:microsoft.com/office/officeart/2005/8/layout/vList2"/>
    <dgm:cxn modelId="{3A57330E-E4D9-4B7B-BC14-9F0DF4B39C12}" type="presOf" srcId="{E6651E6D-47E0-4A4A-A84B-8C79C23B4C97}" destId="{05539746-26A7-47E5-B110-F18BEDA6382E}" srcOrd="0" destOrd="0" presId="urn:microsoft.com/office/officeart/2005/8/layout/vList2"/>
    <dgm:cxn modelId="{3CBC5248-0429-452F-9E13-4F2A22F89C5A}" type="presOf" srcId="{70059048-F740-40BC-AA9E-919BAB758462}" destId="{4076AADF-D2CA-4D6F-A2E3-7DC92E7BDC4A}" srcOrd="0" destOrd="0" presId="urn:microsoft.com/office/officeart/2005/8/layout/vList2"/>
    <dgm:cxn modelId="{1F060623-DEDC-461C-A939-5447AB128BA6}" type="presOf" srcId="{B13574F8-28A4-462C-A10A-8F22DCEC55F0}" destId="{CE96BF5B-EB5A-46A6-8E53-65D78DB872A7}" srcOrd="0" destOrd="0" presId="urn:microsoft.com/office/officeart/2005/8/layout/vList2"/>
    <dgm:cxn modelId="{079001E7-1982-48FB-A5B5-BF820898EFC4}" srcId="{70059048-F740-40BC-AA9E-919BAB758462}" destId="{E6651E6D-47E0-4A4A-A84B-8C79C23B4C97}" srcOrd="1" destOrd="0" parTransId="{0A21487A-A7E6-414D-8214-1B1C9DB0C0B5}" sibTransId="{6014FF6C-F441-4AA9-878D-A2F56161A914}"/>
    <dgm:cxn modelId="{BEE81EAA-4F2F-4583-827B-0DAF7206FC92}" srcId="{70059048-F740-40BC-AA9E-919BAB758462}" destId="{B13574F8-28A4-462C-A10A-8F22DCEC55F0}" srcOrd="0" destOrd="0" parTransId="{7A0D0419-6551-435D-8A73-FFC4627AD769}" sibTransId="{DC92AB36-046E-4328-8002-7486EDBBEB34}"/>
    <dgm:cxn modelId="{9CA50545-EE60-418C-988A-B8921CF1FB84}" type="presParOf" srcId="{4076AADF-D2CA-4D6F-A2E3-7DC92E7BDC4A}" destId="{CE96BF5B-EB5A-46A6-8E53-65D78DB872A7}" srcOrd="0" destOrd="0" presId="urn:microsoft.com/office/officeart/2005/8/layout/vList2"/>
    <dgm:cxn modelId="{196A5E79-BA08-4E1E-8BAF-706823694D9F}" type="presParOf" srcId="{4076AADF-D2CA-4D6F-A2E3-7DC92E7BDC4A}" destId="{D55147AF-BA48-4349-BDD5-BAB6AFA84090}" srcOrd="1" destOrd="0" presId="urn:microsoft.com/office/officeart/2005/8/layout/vList2"/>
    <dgm:cxn modelId="{B0885540-7528-440E-9CB5-ECCEFAE76373}" type="presParOf" srcId="{4076AADF-D2CA-4D6F-A2E3-7DC92E7BDC4A}" destId="{05539746-26A7-47E5-B110-F18BEDA6382E}" srcOrd="2" destOrd="0" presId="urn:microsoft.com/office/officeart/2005/8/layout/vList2"/>
    <dgm:cxn modelId="{77C8A187-840B-4B2D-8492-BA85E4220CC1}" type="presParOf" srcId="{4076AADF-D2CA-4D6F-A2E3-7DC92E7BDC4A}" destId="{F61E3EFD-F147-4D72-B482-3BF2E24054FB}" srcOrd="3" destOrd="0" presId="urn:microsoft.com/office/officeart/2005/8/layout/vList2"/>
    <dgm:cxn modelId="{7B8A8B22-1ABA-4D3B-A1D6-15336ADC546D}" type="presParOf" srcId="{4076AADF-D2CA-4D6F-A2E3-7DC92E7BDC4A}" destId="{497D27BC-F5B8-43FD-A76E-510E94A68589}" srcOrd="4" destOrd="0" presId="urn:microsoft.com/office/officeart/2005/8/layout/vList2"/>
  </dgm:cxnLst>
  <dgm:bg>
    <a:solidFill>
      <a:srgbClr val="FFFFFF">
        <a:alpha val="50196"/>
      </a:srgb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6BF5B-EB5A-46A6-8E53-65D78DB872A7}">
      <dsp:nvSpPr>
        <dsp:cNvPr id="0" name=""/>
        <dsp:cNvSpPr/>
      </dsp:nvSpPr>
      <dsp:spPr>
        <a:xfrm>
          <a:off x="0" y="487066"/>
          <a:ext cx="5384749" cy="119775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a:t>Although, Indigenous peoples only make up 5/100 of the world's population, their territories make up </a:t>
          </a:r>
          <a:r>
            <a:rPr lang="en-US" sz="1700" kern="1200">
              <a:latin typeface="Calibri Light" panose="020F0302020204030204"/>
            </a:rPr>
            <a:t>80/100</a:t>
          </a:r>
          <a:r>
            <a:rPr lang="en-US" sz="1700" kern="1200"/>
            <a:t> of the World's Biodiversity!</a:t>
          </a:r>
        </a:p>
      </dsp:txBody>
      <dsp:txXfrm>
        <a:off x="58469" y="545535"/>
        <a:ext cx="5267811" cy="1080812"/>
      </dsp:txXfrm>
    </dsp:sp>
    <dsp:sp modelId="{05539746-26A7-47E5-B110-F18BEDA6382E}">
      <dsp:nvSpPr>
        <dsp:cNvPr id="0" name=""/>
        <dsp:cNvSpPr/>
      </dsp:nvSpPr>
      <dsp:spPr>
        <a:xfrm>
          <a:off x="0" y="1721664"/>
          <a:ext cx="5384749" cy="119775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u="sng" kern="1200"/>
            <a:t>What can you do to help protect the environment?</a:t>
          </a:r>
          <a:endParaRPr lang="en-US" sz="1700" u="sng" kern="1200">
            <a:latin typeface="Calibri Light" panose="020F0302020204030204"/>
          </a:endParaRPr>
        </a:p>
      </dsp:txBody>
      <dsp:txXfrm>
        <a:off x="58469" y="1780133"/>
        <a:ext cx="5267811" cy="1080812"/>
      </dsp:txXfrm>
    </dsp:sp>
    <dsp:sp modelId="{497D27BC-F5B8-43FD-A76E-510E94A68589}">
      <dsp:nvSpPr>
        <dsp:cNvPr id="0" name=""/>
        <dsp:cNvSpPr/>
      </dsp:nvSpPr>
      <dsp:spPr>
        <a:xfrm>
          <a:off x="0" y="2980488"/>
          <a:ext cx="5384749" cy="119775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a:t>Listen and learn from Indigenous peoples</a:t>
          </a:r>
          <a:r>
            <a:rPr lang="en-US" sz="1700" kern="1200">
              <a:latin typeface="Calibri Light" panose="020F0302020204030204"/>
            </a:rPr>
            <a:t>.</a:t>
          </a:r>
          <a:r>
            <a:rPr lang="en-US" sz="1700" kern="1200"/>
            <a:t/>
          </a:r>
          <a:br>
            <a:rPr lang="en-US" sz="1700" kern="1200"/>
          </a:br>
          <a:r>
            <a:rPr lang="en-US" sz="1700" u="none" kern="1200"/>
            <a:t>Raise awareness about things that are hurting the environment (deforestation, mining, oil, pollution, etc.)</a:t>
          </a:r>
          <a:r>
            <a:rPr lang="en-US" sz="1700" kern="1200"/>
            <a:t/>
          </a:r>
          <a:br>
            <a:rPr lang="en-US" sz="1700" kern="1200"/>
          </a:br>
          <a:r>
            <a:rPr lang="en-US" sz="1700" u="none" kern="1200"/>
            <a:t>Take action (recycle, compost, pick up litter, etc.)</a:t>
          </a:r>
        </a:p>
      </dsp:txBody>
      <dsp:txXfrm>
        <a:off x="58469" y="3038957"/>
        <a:ext cx="5267811" cy="10808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2EE41-E2EC-4EAA-AA0C-9BCD31AE2462}" type="datetimeFigureOut">
              <a:rPr lang="en-US"/>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3C5FB-A87C-4D20-BE5A-964B6E8251E9}" type="slidenum">
              <a:rPr lang="en-US"/>
              <a:t>‹#›</a:t>
            </a:fld>
            <a:endParaRPr lang="en-US"/>
          </a:p>
        </p:txBody>
      </p:sp>
    </p:spTree>
    <p:extLst>
      <p:ext uri="{BB962C8B-B14F-4D97-AF65-F5344CB8AC3E}">
        <p14:creationId xmlns:p14="http://schemas.microsoft.com/office/powerpoint/2010/main" val="3273664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12.statcan.gc.ca/census-recensement/2016/as-sa/fogs-spg/Facts-CAN-eng.cfm?Lang=Eng&amp;GK=CAN&amp;GC=01&amp;TOPIC=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ya.nmai.si.edu/maya#:~:text=Today%2C%20more%20than%20seven%20million,advanced%20civilizations%20in%20the%20America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ncient.eu/Maya_Civilization/#:~:text=The%20Maya%20are%20an%20indigenous,Belize%2C%20El%20Salvador%20and%20Hondura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wgia.org/en/sapmi.html#:~:text=The%20Sami%20are%20the%20indigenous,represent%20between%2050%2C000%20and%20100%2C000"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iwgia.org/en/sapmi.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Maasai_peopl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maasaiwilderness.org/maasai/" TargetMode="External"/><Relationship Id="rId5" Type="http://schemas.openxmlformats.org/officeDocument/2006/relationships/hyperlink" Target="http://maasaiwilderness.org/" TargetMode="External"/><Relationship Id="rId4" Type="http://schemas.openxmlformats.org/officeDocument/2006/relationships/hyperlink" Target="https://minorityrights.org/minorities/maasai/"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imple.wikipedia.org/wiki/Hmong_peopl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po.org/members/7891#:~:text=The%20Hmong%20are%20an%20indigenous,spoken%20language%2C%20culture%20and%20religio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hw.gov.au/reports/australias-welfare/profile-of-indigenous-australians" TargetMode="External"/><Relationship Id="rId7" Type="http://schemas.openxmlformats.org/officeDocument/2006/relationships/hyperlink" Target="https://www.youtube.com/watch?v=av3SeQpn37o"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youtube.com/watch?v=7krhV36LEOw" TargetMode="External"/><Relationship Id="rId5" Type="http://schemas.openxmlformats.org/officeDocument/2006/relationships/hyperlink" Target="https://www.youtube.com/watch?v=Slvd0OYD2_o" TargetMode="External"/><Relationship Id="rId4" Type="http://schemas.openxmlformats.org/officeDocument/2006/relationships/hyperlink" Target="https://www.youtube.com/watch?v=4e54HKlBDx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caanc-cirnac.gc.ca/eng/1100100013248/1534872397533"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rcaanc-cirnac.gc.ca/eng/1100100013251/1534874002459?wbdisable=tru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n.org/esa/socdev/unpfii/documents/5session_factsheet1.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fao.org/resources/infographics/infographics-details/en/c/45447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rehttps:/www.edu.gov.mb.ca/k12/docs/support/racism_free/index.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edu.gov.mb.ca/k12/diversity/index.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du.gov.mb.ca/k12/cur/socstud/foundation_gr9/blms/9-3-1e.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fao.org/resources/infographics/infographics-details/en/c/45447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du.gov.mb.ca/k12/es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iles.unicef.org/policyanalysis/rights/files/HRBAP_UN_Rights_Indig_People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List_of_indigenous_peopl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if they think they know what they will be studying or if they know anything about Indigenous peoples of the world.</a:t>
            </a:r>
          </a:p>
          <a:p>
            <a:r>
              <a:rPr lang="en-US"/>
              <a:t>-You may wish to have students complete the ‘K’ and ‘W’ portions of the </a:t>
            </a:r>
            <a:r>
              <a:rPr lang="en-US" u="sng"/>
              <a:t>Indigenous Peoples of the World KWL BLM#1a.</a:t>
            </a:r>
            <a:endParaRPr lang="en-US"/>
          </a:p>
          <a:p>
            <a:r>
              <a:rPr lang="en-US"/>
              <a:t>-After some of the learning experiences in this project, you may wish to have students complete a section or two of the  </a:t>
            </a:r>
            <a:r>
              <a:rPr lang="en-US" u="sng"/>
              <a:t>Mind Map BLM#1b</a:t>
            </a:r>
            <a:r>
              <a:rPr lang="en-US"/>
              <a:t>.</a:t>
            </a:r>
            <a:endParaRPr lang="en-US">
              <a:cs typeface="Calibri"/>
            </a:endParaRPr>
          </a:p>
          <a:p>
            <a:endParaRPr lang="en-US"/>
          </a:p>
          <a:p>
            <a:r>
              <a:rPr lang="en-US" sz="1200" b="1" u="sng" kern="1200">
                <a:solidFill>
                  <a:schemeClr val="tx1"/>
                </a:solidFill>
                <a:effectLst/>
                <a:latin typeface="+mn-lt"/>
                <a:ea typeface="+mn-ea"/>
                <a:cs typeface="+mn-cs"/>
              </a:rPr>
              <a:t>Essential Understandings for this Learning Experience</a:t>
            </a:r>
            <a:endParaRPr lang="en-CA"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It is important for educators to be mindful of and have class discussions where appropriate with regards to the following:</a:t>
            </a:r>
            <a:endParaRPr lang="en-CA" sz="1200" kern="1200">
              <a:solidFill>
                <a:schemeClr val="tx1"/>
              </a:solidFill>
              <a:effectLst/>
              <a:latin typeface="+mn-lt"/>
              <a:ea typeface="+mn-ea"/>
              <a:cs typeface="+mn-cs"/>
            </a:endParaRPr>
          </a:p>
          <a:p>
            <a:pPr fontAlgn="base"/>
            <a:r>
              <a:rPr lang="en-US" sz="1200" u="sng" kern="1200">
                <a:solidFill>
                  <a:schemeClr val="tx1"/>
                </a:solidFill>
                <a:effectLst/>
                <a:latin typeface="+mn-lt"/>
                <a:ea typeface="+mn-ea"/>
                <a:cs typeface="+mn-cs"/>
              </a:rPr>
              <a:t>Peoples of the World</a:t>
            </a:r>
            <a:endParaRPr lang="en-CA"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We are all individuals. We are part of a collective community (We are all unique, just like everyone else!)</a:t>
            </a:r>
            <a:endParaRPr lang="en-CA" sz="1200" kern="1200">
              <a:solidFill>
                <a:schemeClr val="tx1"/>
              </a:solidFill>
              <a:effectLst/>
              <a:latin typeface="+mn-lt"/>
              <a:ea typeface="+mn-ea"/>
              <a:cs typeface="+mn-cs"/>
            </a:endParaRPr>
          </a:p>
          <a:p>
            <a:pPr fontAlgn="base"/>
            <a:r>
              <a:rPr lang="en-US" sz="1200" kern="1200">
                <a:solidFill>
                  <a:schemeClr val="tx1"/>
                </a:solidFill>
                <a:effectLst/>
                <a:latin typeface="+mn-lt"/>
                <a:ea typeface="+mn-ea"/>
                <a:cs typeface="+mn-cs"/>
              </a:rPr>
              <a:t>Happiness and wanting to do well resides in all of us.</a:t>
            </a:r>
            <a:r>
              <a:rPr lang="en-US"/>
              <a:t> </a:t>
            </a:r>
            <a:endParaRPr lang="en-CA"/>
          </a:p>
          <a:p>
            <a:pPr lvl="0" fontAlgn="base"/>
            <a:r>
              <a:rPr lang="en-US" sz="1200" kern="1200">
                <a:solidFill>
                  <a:schemeClr val="tx1"/>
                </a:solidFill>
                <a:effectLst/>
                <a:latin typeface="+mn-lt"/>
                <a:ea typeface="+mn-ea"/>
                <a:cs typeface="+mn-cs"/>
              </a:rPr>
              <a:t>Recognize there are different ways to live and that’s okay. Life is about being happy and healthy with family and friends.</a:t>
            </a:r>
            <a:r>
              <a:rPr lang="en-US"/>
              <a:t> </a:t>
            </a:r>
            <a:endParaRPr lang="en-CA" sz="1200" kern="1200">
              <a:solidFill>
                <a:schemeClr val="tx1"/>
              </a:solidFill>
              <a:effectLst/>
              <a:latin typeface="+mn-lt"/>
              <a:ea typeface="+mn-ea"/>
              <a:cs typeface="+mn-cs"/>
            </a:endParaRPr>
          </a:p>
          <a:p>
            <a:pPr fontAlgn="base"/>
            <a:r>
              <a:rPr lang="en-US" sz="1200" u="sng" kern="1200">
                <a:solidFill>
                  <a:schemeClr val="tx1"/>
                </a:solidFill>
                <a:effectLst/>
                <a:latin typeface="+mn-lt"/>
                <a:ea typeface="+mn-ea"/>
                <a:cs typeface="+mn-cs"/>
              </a:rPr>
              <a:t>Diversity and Balance</a:t>
            </a:r>
            <a:endParaRPr lang="en-CA" sz="1200" kern="1200">
              <a:solidFill>
                <a:schemeClr val="tx1"/>
              </a:solidFill>
              <a:effectLst/>
              <a:latin typeface="+mn-lt"/>
              <a:ea typeface="+mn-ea"/>
              <a:cs typeface="+mn-cs"/>
            </a:endParaRPr>
          </a:p>
          <a:p>
            <a:pPr fontAlgn="base"/>
            <a:r>
              <a:rPr lang="en-US" sz="1200" kern="1200">
                <a:solidFill>
                  <a:schemeClr val="tx1"/>
                </a:solidFill>
                <a:effectLst/>
                <a:latin typeface="+mn-lt"/>
                <a:ea typeface="+mn-ea"/>
                <a:cs typeface="+mn-cs"/>
              </a:rPr>
              <a:t>There is diversity within Indigenous groups, just as there are between groups.</a:t>
            </a:r>
            <a:r>
              <a:rPr lang="en-US"/>
              <a:t> </a:t>
            </a:r>
            <a:endParaRPr lang="en-CA"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All cultures adapt and change overtime. Some Indigenous peoples continue to live a more traditional life-style, and some live a more modern life-style. Often times, Indigenous peoples combine both life-styles.</a:t>
            </a:r>
            <a:endParaRPr lang="en-CA"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It is important to portray Indigenous peoples in the present, and not only in the past. Use the present tense as much as possible and where appropriate.</a:t>
            </a:r>
            <a:endParaRPr lang="en-CA"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Hearing peoples’ stories can give us new perspectives on the way people live. Empathy is thinking about how it would feel to be in someone else's shoes. Empathy is encouraged because it helps develop understanding.</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9AF3C5FB-A87C-4D20-BE5A-964B6E8251E9}" type="slidenum">
              <a:rPr lang="en-US" smtClean="0"/>
              <a:t>1</a:t>
            </a:fld>
            <a:endParaRPr lang="en-US"/>
          </a:p>
        </p:txBody>
      </p:sp>
    </p:spTree>
    <p:extLst>
      <p:ext uri="{BB962C8B-B14F-4D97-AF65-F5344CB8AC3E}">
        <p14:creationId xmlns:p14="http://schemas.microsoft.com/office/powerpoint/2010/main" val="1551538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Indigenous Peoples of the World BLM#6a</a:t>
            </a:r>
            <a:r>
              <a:rPr lang="en-US"/>
              <a:t> and/or </a:t>
            </a:r>
            <a:r>
              <a:rPr lang="en-US" u="sng"/>
              <a:t>Indigenous Peoples of the World BLM#6b </a:t>
            </a:r>
            <a:r>
              <a:rPr lang="en-US"/>
              <a:t>to support this learning experience.</a:t>
            </a:r>
          </a:p>
          <a:p>
            <a:endParaRPr lang="en-US" b="1">
              <a:cs typeface="Calibri"/>
            </a:endParaRPr>
          </a:p>
          <a:p>
            <a:r>
              <a:rPr lang="en-US" b="1">
                <a:cs typeface="Calibri"/>
              </a:rPr>
              <a:t>There are 1.6 million Indigenous peoples living in Canada (2016). </a:t>
            </a:r>
            <a:r>
              <a:rPr lang="en-US">
                <a:hlinkClick r:id="rId3"/>
              </a:rPr>
              <a:t>https://www12.statcan.gc.ca/census-recensement/2016/as-sa/fogs-spg/Facts-CAN-eng.cfm?Lang=Eng&amp;GK=CAN&amp;GC=01&amp;TOPIC=9</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10</a:t>
            </a:fld>
            <a:endParaRPr lang="en-US"/>
          </a:p>
        </p:txBody>
      </p:sp>
    </p:spTree>
    <p:extLst>
      <p:ext uri="{BB962C8B-B14F-4D97-AF65-F5344CB8AC3E}">
        <p14:creationId xmlns:p14="http://schemas.microsoft.com/office/powerpoint/2010/main" val="2234654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wish to use </a:t>
            </a:r>
            <a:r>
              <a:rPr lang="en-US" u="sng" dirty="0"/>
              <a:t>Indigenous Peoples of the World BLM#6a</a:t>
            </a:r>
            <a:r>
              <a:rPr lang="en-US" dirty="0"/>
              <a:t> and/or </a:t>
            </a:r>
            <a:r>
              <a:rPr lang="en-US" u="sng" dirty="0"/>
              <a:t>Indigenous Peoples of the World BLM#6b </a:t>
            </a:r>
            <a:r>
              <a:rPr lang="en-US" dirty="0"/>
              <a:t>to support this learning experience.</a:t>
            </a:r>
          </a:p>
          <a:p>
            <a:endParaRPr lang="en-US" b="1" dirty="0"/>
          </a:p>
          <a:p>
            <a:r>
              <a:rPr lang="en-US" b="1" dirty="0"/>
              <a:t>There are 7 million Maya living in the world today.</a:t>
            </a:r>
            <a:r>
              <a:rPr lang="en-US" b="1" dirty="0">
                <a:cs typeface="+mn-lt"/>
              </a:rPr>
              <a:t/>
            </a:r>
            <a:br>
              <a:rPr lang="en-US" b="1" dirty="0">
                <a:cs typeface="+mn-lt"/>
              </a:rPr>
            </a:br>
            <a:r>
              <a:rPr lang="en-US" dirty="0">
                <a:hlinkClick r:id="rId3"/>
              </a:rPr>
              <a:t>https://maya.nmai.si.edu/maya#:~:text=Today%2C%20more%20than%20seven%20million,advanced%20civilizations%20in%20the%20Americas</a:t>
            </a:r>
            <a:r>
              <a:rPr lang="en-US" dirty="0"/>
              <a:t>. </a:t>
            </a:r>
            <a:endParaRPr lang="en-US" b="1" dirty="0">
              <a:cs typeface="Calibri"/>
            </a:endParaRPr>
          </a:p>
          <a:p>
            <a:r>
              <a:rPr lang="en-US" dirty="0"/>
              <a:t>About the Maya: </a:t>
            </a:r>
            <a:r>
              <a:rPr lang="en-US" dirty="0">
                <a:hlinkClick r:id="rId4"/>
              </a:rPr>
              <a:t>https://www.ancient.eu/Maya_Civilization/#:~:text=The%20Maya%20are%20an%20indigenous,Belize%2C%20El%20Salvador%20and%20Honduras</a:t>
            </a:r>
            <a:r>
              <a:rPr lang="en-US" dirty="0"/>
              <a:t>. </a:t>
            </a:r>
            <a:endParaRPr lang="en-US" dirty="0">
              <a:cs typeface="+mn-lt"/>
            </a:endParaRPr>
          </a:p>
        </p:txBody>
      </p:sp>
      <p:sp>
        <p:nvSpPr>
          <p:cNvPr id="4" name="Slide Number Placeholder 3"/>
          <p:cNvSpPr>
            <a:spLocks noGrp="1"/>
          </p:cNvSpPr>
          <p:nvPr>
            <p:ph type="sldNum" sz="quarter" idx="5"/>
          </p:nvPr>
        </p:nvSpPr>
        <p:spPr/>
        <p:txBody>
          <a:bodyPr/>
          <a:lstStyle/>
          <a:p>
            <a:fld id="{9AF3C5FB-A87C-4D20-BE5A-964B6E8251E9}" type="slidenum">
              <a:rPr lang="en-US"/>
              <a:t>11</a:t>
            </a:fld>
            <a:endParaRPr lang="en-US"/>
          </a:p>
        </p:txBody>
      </p:sp>
    </p:spTree>
    <p:extLst>
      <p:ext uri="{BB962C8B-B14F-4D97-AF65-F5344CB8AC3E}">
        <p14:creationId xmlns:p14="http://schemas.microsoft.com/office/powerpoint/2010/main" val="331720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Indigenous Peoples of the World BLM#6a</a:t>
            </a:r>
            <a:r>
              <a:rPr lang="en-US"/>
              <a:t> and/or </a:t>
            </a:r>
            <a:r>
              <a:rPr lang="en-US" u="sng"/>
              <a:t>Indigenous Peoples of the World BLM#6b </a:t>
            </a:r>
            <a:r>
              <a:rPr lang="en-US"/>
              <a:t>to support this learning experience.</a:t>
            </a:r>
          </a:p>
          <a:p>
            <a:endParaRPr lang="en-US" b="1"/>
          </a:p>
          <a:p>
            <a:r>
              <a:rPr lang="en-US" b="1"/>
              <a:t>There are between 50,000-100,000 Sami living in the world today. </a:t>
            </a:r>
            <a:r>
              <a:rPr lang="en-US" b="1">
                <a:cs typeface="+mn-lt"/>
              </a:rPr>
              <a:t/>
            </a:r>
            <a:br>
              <a:rPr lang="en-US" b="1">
                <a:cs typeface="+mn-lt"/>
              </a:rPr>
            </a:br>
            <a:r>
              <a:rPr lang="en-US">
                <a:hlinkClick r:id="rId3"/>
              </a:rPr>
              <a:t>https://www.iwgia.org/en/sapmi.html#:~:text=The%20Sami%20are%20the%20indigenous,represent%20between%2050%2C000%20and%20100%2C000</a:t>
            </a:r>
            <a:r>
              <a:rPr lang="en-US"/>
              <a:t>. </a:t>
            </a:r>
            <a:endParaRPr lang="en-US">
              <a:cs typeface="Calibri"/>
            </a:endParaRPr>
          </a:p>
          <a:p>
            <a:r>
              <a:rPr lang="en-US"/>
              <a:t>About the Sami: </a:t>
            </a:r>
            <a:r>
              <a:rPr lang="en-US">
                <a:hlinkClick r:id="rId4"/>
              </a:rPr>
              <a:t>https://www.iwgia.org/en/sapmi.html</a:t>
            </a:r>
            <a:r>
              <a:rPr lang="en-US"/>
              <a:t>  </a:t>
            </a:r>
            <a:r>
              <a:rPr lang="en-US">
                <a:cs typeface="+mn-lt"/>
              </a:rPr>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12</a:t>
            </a:fld>
            <a:endParaRPr lang="en-US"/>
          </a:p>
        </p:txBody>
      </p:sp>
    </p:spTree>
    <p:extLst>
      <p:ext uri="{BB962C8B-B14F-4D97-AF65-F5344CB8AC3E}">
        <p14:creationId xmlns:p14="http://schemas.microsoft.com/office/powerpoint/2010/main" val="246237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wish to use </a:t>
            </a:r>
            <a:r>
              <a:rPr lang="en-US" u="sng" dirty="0"/>
              <a:t>Indigenous Peoples of the World BLM#6a</a:t>
            </a:r>
            <a:r>
              <a:rPr lang="en-US" dirty="0"/>
              <a:t> and/or </a:t>
            </a:r>
            <a:r>
              <a:rPr lang="en-US" u="sng" dirty="0"/>
              <a:t>Indigenous Peoples of the World BLM#6b </a:t>
            </a:r>
            <a:r>
              <a:rPr lang="en-US" dirty="0"/>
              <a:t>to support this learning experience.</a:t>
            </a:r>
          </a:p>
          <a:p>
            <a:endParaRPr lang="en-US" b="1">
              <a:cs typeface="Calibri"/>
            </a:endParaRPr>
          </a:p>
          <a:p>
            <a:r>
              <a:rPr lang="en-US" b="1" dirty="0">
                <a:cs typeface="Calibri"/>
              </a:rPr>
              <a:t>There are 2 million Maasai living in the world</a:t>
            </a:r>
            <a:r>
              <a:rPr lang="en-US" b="1" dirty="0"/>
              <a:t> today. </a:t>
            </a:r>
            <a:r>
              <a:rPr lang="en-US" dirty="0">
                <a:hlinkClick r:id="rId3"/>
              </a:rPr>
              <a:t>https://en.wikipedia.org/wiki/Maasai_people</a:t>
            </a:r>
            <a:r>
              <a:rPr lang="en-US" dirty="0"/>
              <a:t> </a:t>
            </a:r>
            <a:endParaRPr lang="en-US" dirty="0">
              <a:cs typeface="Calibri"/>
            </a:endParaRPr>
          </a:p>
          <a:p>
            <a:r>
              <a:rPr lang="en-US" dirty="0">
                <a:cs typeface="Calibri"/>
              </a:rPr>
              <a:t>About the Maasai: </a:t>
            </a:r>
            <a:r>
              <a:rPr lang="en-US" dirty="0">
                <a:hlinkClick r:id="rId4"/>
              </a:rPr>
              <a:t>https://minorityrights.org/minorities/maasai/</a:t>
            </a:r>
            <a:r>
              <a:rPr lang="en-US" dirty="0"/>
              <a:t> </a:t>
            </a:r>
            <a:r>
              <a:rPr lang="en-US" dirty="0">
                <a:cs typeface="+mn-lt"/>
              </a:rPr>
              <a:t/>
            </a:r>
            <a:br>
              <a:rPr lang="en-US" dirty="0">
                <a:cs typeface="+mn-lt"/>
              </a:rPr>
            </a:br>
            <a:r>
              <a:rPr lang="en-US" dirty="0">
                <a:hlinkClick r:id="rId5"/>
              </a:rPr>
              <a:t>Maasai Wilderness Conservation Trust - Kenya Wildlife Conservation</a:t>
            </a:r>
          </a:p>
          <a:p>
            <a:r>
              <a:rPr lang="en-US" dirty="0">
                <a:hlinkClick r:id="rId6"/>
              </a:rPr>
              <a:t>The Maasai Culture and Traditions - Maasai Wilderness Conservation</a:t>
            </a:r>
            <a:endParaRPr lang="en-US"/>
          </a:p>
        </p:txBody>
      </p:sp>
      <p:sp>
        <p:nvSpPr>
          <p:cNvPr id="4" name="Slide Number Placeholder 3"/>
          <p:cNvSpPr>
            <a:spLocks noGrp="1"/>
          </p:cNvSpPr>
          <p:nvPr>
            <p:ph type="sldNum" sz="quarter" idx="5"/>
          </p:nvPr>
        </p:nvSpPr>
        <p:spPr/>
        <p:txBody>
          <a:bodyPr/>
          <a:lstStyle/>
          <a:p>
            <a:fld id="{9AF3C5FB-A87C-4D20-BE5A-964B6E8251E9}" type="slidenum">
              <a:rPr lang="en-US"/>
              <a:t>13</a:t>
            </a:fld>
            <a:endParaRPr lang="en-US"/>
          </a:p>
        </p:txBody>
      </p:sp>
    </p:spTree>
    <p:extLst>
      <p:ext uri="{BB962C8B-B14F-4D97-AF65-F5344CB8AC3E}">
        <p14:creationId xmlns:p14="http://schemas.microsoft.com/office/powerpoint/2010/main" val="3409642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Indigenous Peoples of the World BLM#6a</a:t>
            </a:r>
            <a:r>
              <a:rPr lang="en-US"/>
              <a:t> and/or </a:t>
            </a:r>
            <a:r>
              <a:rPr lang="en-US" u="sng"/>
              <a:t>Indigenous Peoples of the World BLM#6b </a:t>
            </a:r>
            <a:r>
              <a:rPr lang="en-US"/>
              <a:t>to support this learning experience.</a:t>
            </a:r>
          </a:p>
          <a:p>
            <a:endParaRPr lang="en-US" b="1">
              <a:cs typeface="Calibri"/>
            </a:endParaRPr>
          </a:p>
          <a:p>
            <a:r>
              <a:rPr lang="en-US" b="1">
                <a:cs typeface="Calibri"/>
              </a:rPr>
              <a:t>There are 14-15 million Hmong living in the world today. </a:t>
            </a:r>
            <a:r>
              <a:rPr lang="en-US">
                <a:hlinkClick r:id="rId3"/>
              </a:rPr>
              <a:t>https://simple.wikipedia.org/wiki/Hmong_people</a:t>
            </a:r>
            <a:r>
              <a:rPr lang="en-US"/>
              <a:t> </a:t>
            </a:r>
            <a:endParaRPr lang="en-US" b="1">
              <a:cs typeface="Calibri"/>
            </a:endParaRPr>
          </a:p>
          <a:p>
            <a:r>
              <a:rPr lang="en-US">
                <a:cs typeface="Calibri"/>
              </a:rPr>
              <a:t>About the Hmong Peoples: </a:t>
            </a:r>
            <a:r>
              <a:rPr lang="en-US">
                <a:hlinkClick r:id="rId4"/>
              </a:rPr>
              <a:t>https://unpo.org/members/7891#:~:text=The%20Hmong%20are%20an%20indigenous,spoken%20language%2C%20culture%20and%20religion</a:t>
            </a:r>
            <a:r>
              <a:rPr lang="en-US"/>
              <a:t>. </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9AF3C5FB-A87C-4D20-BE5A-964B6E8251E9}" type="slidenum">
              <a:rPr lang="en-US"/>
              <a:t>14</a:t>
            </a:fld>
            <a:endParaRPr lang="en-US"/>
          </a:p>
        </p:txBody>
      </p:sp>
    </p:spTree>
    <p:extLst>
      <p:ext uri="{BB962C8B-B14F-4D97-AF65-F5344CB8AC3E}">
        <p14:creationId xmlns:p14="http://schemas.microsoft.com/office/powerpoint/2010/main" val="128364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Indigenous Peoples of the World BLM#6a</a:t>
            </a:r>
            <a:r>
              <a:rPr lang="en-US"/>
              <a:t> and/or </a:t>
            </a:r>
            <a:r>
              <a:rPr lang="en-US" u="sng"/>
              <a:t>Indigenous Peoples of the World BLM#6b </a:t>
            </a:r>
            <a:r>
              <a:rPr lang="en-US"/>
              <a:t>to support this learning experience.</a:t>
            </a:r>
          </a:p>
          <a:p>
            <a:endParaRPr lang="en-US" b="1">
              <a:cs typeface="Calibri"/>
            </a:endParaRPr>
          </a:p>
          <a:p>
            <a:r>
              <a:rPr lang="en-US" b="1">
                <a:cs typeface="Calibri"/>
              </a:rPr>
              <a:t>There are about 800,000 Aboriginal and Torres Strait Islander peoples living in Australia (2016).</a:t>
            </a:r>
            <a:r>
              <a:rPr lang="en-US">
                <a:cs typeface="Calibri"/>
              </a:rPr>
              <a:t> </a:t>
            </a:r>
            <a:r>
              <a:rPr lang="en-US">
                <a:hlinkClick r:id="rId3"/>
              </a:rPr>
              <a:t>https://www.aihw.gov.au/reports/australias-welfare/profile-of-indigenous-australians</a:t>
            </a:r>
            <a:r>
              <a:rPr lang="en-US"/>
              <a:t> </a:t>
            </a:r>
            <a:endParaRPr lang="en-US" b="1" u="sng">
              <a:cs typeface="Calibri"/>
            </a:endParaRPr>
          </a:p>
          <a:p>
            <a:endParaRPr lang="en-US" b="1" u="sng"/>
          </a:p>
          <a:p>
            <a:r>
              <a:rPr lang="en-US" b="1" u="sng"/>
              <a:t>Music Videos 'Identity Matters' Series</a:t>
            </a:r>
            <a:endParaRPr lang="en-US">
              <a:cs typeface="Calibri"/>
            </a:endParaRPr>
          </a:p>
          <a:p>
            <a:pPr>
              <a:lnSpc>
                <a:spcPct val="90000"/>
              </a:lnSpc>
              <a:spcBef>
                <a:spcPts val="1000"/>
              </a:spcBef>
            </a:pPr>
            <a:r>
              <a:rPr lang="en-US"/>
              <a:t>Feel The Fire (3:27) </a:t>
            </a:r>
            <a:r>
              <a:rPr lang="en-US">
                <a:hlinkClick r:id="rId4"/>
              </a:rPr>
              <a:t>https://www.youtube.com/watch?v=4e54HKlBDx0</a:t>
            </a:r>
            <a:r>
              <a:rPr lang="en-US"/>
              <a:t> </a:t>
            </a:r>
            <a:endParaRPr lang="en-US">
              <a:cs typeface="Calibri"/>
            </a:endParaRPr>
          </a:p>
          <a:p>
            <a:pPr>
              <a:lnSpc>
                <a:spcPct val="90000"/>
              </a:lnSpc>
              <a:spcBef>
                <a:spcPts val="1000"/>
              </a:spcBef>
            </a:pPr>
            <a:r>
              <a:rPr lang="en-US"/>
              <a:t>Two Worlds (3:27) </a:t>
            </a:r>
            <a:r>
              <a:rPr lang="en-US">
                <a:hlinkClick r:id="rId5"/>
              </a:rPr>
              <a:t>https://www.youtube.com/watch?v=Slvd0OYD2_o</a:t>
            </a:r>
            <a:r>
              <a:rPr lang="en-US"/>
              <a:t> </a:t>
            </a:r>
            <a:endParaRPr lang="en-US">
              <a:cs typeface="Calibri"/>
            </a:endParaRPr>
          </a:p>
          <a:p>
            <a:pPr>
              <a:lnSpc>
                <a:spcPct val="90000"/>
              </a:lnSpc>
              <a:spcBef>
                <a:spcPts val="1000"/>
              </a:spcBef>
            </a:pPr>
            <a:r>
              <a:rPr lang="en-US"/>
              <a:t>The Spirits are Calling (3:01) </a:t>
            </a:r>
            <a:r>
              <a:rPr lang="en-US">
                <a:hlinkClick r:id="rId6"/>
              </a:rPr>
              <a:t>https://www.youtube.com/watch?v=7krhV36LEOw</a:t>
            </a:r>
            <a:r>
              <a:rPr lang="en-US"/>
              <a:t> </a:t>
            </a:r>
            <a:endParaRPr lang="en-US">
              <a:cs typeface="Calibri"/>
            </a:endParaRPr>
          </a:p>
          <a:p>
            <a:pPr>
              <a:lnSpc>
                <a:spcPct val="90000"/>
              </a:lnSpc>
              <a:spcBef>
                <a:spcPts val="1000"/>
              </a:spcBef>
            </a:pPr>
            <a:r>
              <a:rPr lang="en-US"/>
              <a:t>Our Connection to the Land (3:29) </a:t>
            </a:r>
            <a:r>
              <a:rPr lang="en-US">
                <a:hlinkClick r:id="rId7"/>
              </a:rPr>
              <a:t>https://www.youtube.com/watch?v=av3SeQpn37o</a:t>
            </a: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9AF3C5FB-A87C-4D20-BE5A-964B6E8251E9}" type="slidenum">
              <a:rPr lang="en-US"/>
              <a:t>15</a:t>
            </a:fld>
            <a:endParaRPr lang="en-US"/>
          </a:p>
        </p:txBody>
      </p:sp>
    </p:spTree>
    <p:extLst>
      <p:ext uri="{BB962C8B-B14F-4D97-AF65-F5344CB8AC3E}">
        <p14:creationId xmlns:p14="http://schemas.microsoft.com/office/powerpoint/2010/main" val="122440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may also instruct the students to do a jigsaw activity for the picture search/drawings/diorama.</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16</a:t>
            </a:fld>
            <a:endParaRPr lang="en-US"/>
          </a:p>
        </p:txBody>
      </p:sp>
    </p:spTree>
    <p:extLst>
      <p:ext uri="{BB962C8B-B14F-4D97-AF65-F5344CB8AC3E}">
        <p14:creationId xmlns:p14="http://schemas.microsoft.com/office/powerpoint/2010/main" val="2985112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Where in the World? BLM#7</a:t>
            </a:r>
            <a:r>
              <a:rPr lang="en-US"/>
              <a:t> to support the learning experience on this slide and the next slide.</a:t>
            </a:r>
          </a:p>
          <a:p>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17</a:t>
            </a:fld>
            <a:endParaRPr lang="en-US"/>
          </a:p>
        </p:txBody>
      </p:sp>
    </p:spTree>
    <p:extLst>
      <p:ext uri="{BB962C8B-B14F-4D97-AF65-F5344CB8AC3E}">
        <p14:creationId xmlns:p14="http://schemas.microsoft.com/office/powerpoint/2010/main" val="199860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Where in the World? BLM#7</a:t>
            </a:r>
            <a:r>
              <a:rPr lang="en-US"/>
              <a:t> to support the learning experience on this slide and the previous slide.</a:t>
            </a:r>
          </a:p>
          <a:p>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18</a:t>
            </a:fld>
            <a:endParaRPr lang="en-US"/>
          </a:p>
        </p:txBody>
      </p:sp>
    </p:spTree>
    <p:extLst>
      <p:ext uri="{BB962C8B-B14F-4D97-AF65-F5344CB8AC3E}">
        <p14:creationId xmlns:p14="http://schemas.microsoft.com/office/powerpoint/2010/main" val="4213305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a:t>
            </a:r>
            <a:r>
              <a:rPr lang="en-US"/>
              <a:t> may wish to use </a:t>
            </a:r>
            <a:r>
              <a:rPr lang="en-US" u="sng"/>
              <a:t>International Day of the World's Indigenous Peoples BLM#8</a:t>
            </a:r>
            <a:r>
              <a:rPr lang="en-US"/>
              <a:t> to support this learning experience.</a:t>
            </a:r>
          </a:p>
          <a:p>
            <a:endParaRPr lang="en-US">
              <a:cs typeface="Calibri"/>
            </a:endParaRPr>
          </a:p>
          <a:p>
            <a:r>
              <a:rPr lang="en-US">
                <a:cs typeface="Calibri"/>
              </a:rPr>
              <a:t>-You could </a:t>
            </a:r>
            <a:r>
              <a:rPr lang="en-US" b="1" u="sng">
                <a:cs typeface="Calibri"/>
              </a:rPr>
              <a:t>also</a:t>
            </a:r>
            <a:r>
              <a:rPr lang="en-US">
                <a:cs typeface="Calibri"/>
              </a:rPr>
              <a:t> celebrate June 21st National Indigenous Peoples Day in Canada</a:t>
            </a:r>
          </a:p>
          <a:p>
            <a:r>
              <a:rPr lang="en-US">
                <a:hlinkClick r:id="rId3"/>
              </a:rPr>
              <a:t>https://www.rcaanc-cirnac.gc.ca/eng/1100100013248/1534872397533</a:t>
            </a:r>
            <a:r>
              <a:rPr lang="en-US"/>
              <a:t> </a:t>
            </a:r>
            <a:endParaRPr lang="en-US">
              <a:cs typeface="Calibri"/>
            </a:endParaRPr>
          </a:p>
          <a:p>
            <a:r>
              <a:rPr lang="en-US">
                <a:hlinkClick r:id="rId4"/>
              </a:rPr>
              <a:t>https://www.rcaanc-cirnac.gc.ca/eng/1100100013251/1534874002459?wbdisable=true</a:t>
            </a:r>
            <a:r>
              <a:rPr lang="en-US"/>
              <a:t>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19</a:t>
            </a:fld>
            <a:endParaRPr lang="en-US"/>
          </a:p>
        </p:txBody>
      </p:sp>
    </p:spTree>
    <p:extLst>
      <p:ext uri="{BB962C8B-B14F-4D97-AF65-F5344CB8AC3E}">
        <p14:creationId xmlns:p14="http://schemas.microsoft.com/office/powerpoint/2010/main" val="167548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a:rPr>
              <a:t>After each learning experience in the project/unit, we recommend that the teacher discusses the following with the class</a:t>
            </a:r>
            <a:r>
              <a:rPr lang="en-US" b="1" u="none">
                <a:cs typeface="Calibri"/>
              </a:rPr>
              <a:t>.</a:t>
            </a:r>
            <a:r>
              <a:rPr lang="en-US" b="1" u="none" baseline="0">
                <a:cs typeface="Calibri"/>
              </a:rPr>
              <a:t> You could also model how to complete a reflective journal entry about these questions using jot notes, mind maps, etc.</a:t>
            </a:r>
            <a:endParaRPr lang="en-US" b="1">
              <a:cs typeface="Calibri"/>
            </a:endParaRPr>
          </a:p>
          <a:p>
            <a:pPr marL="228600" indent="-228600">
              <a:buAutoNum type="arabicParenR"/>
            </a:pPr>
            <a:r>
              <a:rPr lang="en-US" b="1">
                <a:cs typeface="Calibri"/>
              </a:rPr>
              <a:t>What can we learn from Indigenous peoples’ connections to land and culture? </a:t>
            </a:r>
          </a:p>
          <a:p>
            <a:pPr marL="228600" indent="-228600">
              <a:buAutoNum type="arabicParenR"/>
            </a:pPr>
            <a:r>
              <a:rPr lang="en-US" b="1">
                <a:cs typeface="Calibri"/>
              </a:rPr>
              <a:t>What is the interrelationship between the land and Indigenous peoples?</a:t>
            </a:r>
          </a:p>
          <a:p>
            <a:pPr marL="228600" indent="-228600">
              <a:buAutoNum type="arabicParenR"/>
            </a:pPr>
            <a:r>
              <a:rPr lang="en-US" b="1">
                <a:cs typeface="Calibri"/>
              </a:rPr>
              <a:t>How is the connection to land and culture important to Indigenous peoples?</a:t>
            </a:r>
          </a:p>
        </p:txBody>
      </p:sp>
      <p:sp>
        <p:nvSpPr>
          <p:cNvPr id="4" name="Slide Number Placeholder 3"/>
          <p:cNvSpPr>
            <a:spLocks noGrp="1"/>
          </p:cNvSpPr>
          <p:nvPr>
            <p:ph type="sldNum" sz="quarter" idx="5"/>
          </p:nvPr>
        </p:nvSpPr>
        <p:spPr/>
        <p:txBody>
          <a:bodyPr/>
          <a:lstStyle/>
          <a:p>
            <a:fld id="{9AF3C5FB-A87C-4D20-BE5A-964B6E8251E9}" type="slidenum">
              <a:rPr lang="en-US"/>
              <a:t>2</a:t>
            </a:fld>
            <a:endParaRPr lang="en-US"/>
          </a:p>
        </p:txBody>
      </p:sp>
    </p:spTree>
    <p:extLst>
      <p:ext uri="{BB962C8B-B14F-4D97-AF65-F5344CB8AC3E}">
        <p14:creationId xmlns:p14="http://schemas.microsoft.com/office/powerpoint/2010/main" val="3636961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cs typeface="Calibri"/>
              </a:rPr>
              <a:t>Cautionary Note:</a:t>
            </a:r>
            <a:r>
              <a:rPr lang="en-US">
                <a:cs typeface="Calibri"/>
              </a:rPr>
              <a:t> Cultural Celebrations are a good idea, but you must be mindful of stereotypes and cultural appropriation. It is preferred that each student chooses their own culture to celebrate and involves their family to decide which aspects of their culture they want to share. It's also important to recognize that some children may not know about their culture, so they may choose another culture to learn about and share with their classmates. </a:t>
            </a:r>
          </a:p>
        </p:txBody>
      </p:sp>
      <p:sp>
        <p:nvSpPr>
          <p:cNvPr id="4" name="Slide Number Placeholder 3"/>
          <p:cNvSpPr>
            <a:spLocks noGrp="1"/>
          </p:cNvSpPr>
          <p:nvPr>
            <p:ph type="sldNum" sz="quarter" idx="5"/>
          </p:nvPr>
        </p:nvSpPr>
        <p:spPr/>
        <p:txBody>
          <a:bodyPr/>
          <a:lstStyle/>
          <a:p>
            <a:fld id="{9AF3C5FB-A87C-4D20-BE5A-964B6E8251E9}" type="slidenum">
              <a:rPr lang="en-US"/>
              <a:t>20</a:t>
            </a:fld>
            <a:endParaRPr lang="en-US"/>
          </a:p>
        </p:txBody>
      </p:sp>
    </p:spTree>
    <p:extLst>
      <p:ext uri="{BB962C8B-B14F-4D97-AF65-F5344CB8AC3E}">
        <p14:creationId xmlns:p14="http://schemas.microsoft.com/office/powerpoint/2010/main" val="1471787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have students complete the ‘L’ portions of the </a:t>
            </a:r>
            <a:r>
              <a:rPr lang="en-US" u="sng"/>
              <a:t>Indigenous Peoples of the World KWL BLM#1a.</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21</a:t>
            </a:fld>
            <a:endParaRPr lang="en-US"/>
          </a:p>
        </p:txBody>
      </p:sp>
    </p:spTree>
    <p:extLst>
      <p:ext uri="{BB962C8B-B14F-4D97-AF65-F5344CB8AC3E}">
        <p14:creationId xmlns:p14="http://schemas.microsoft.com/office/powerpoint/2010/main" val="2284363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UN does not have an official definition of Indigenous Peoples but there is a common understanding about Indigenous peoples by the UN as described in the bullets above.</a:t>
            </a:r>
          </a:p>
          <a:p>
            <a:endParaRPr lang="en-US" u="sng">
              <a:cs typeface="Calibri"/>
            </a:endParaRPr>
          </a:p>
          <a:p>
            <a:r>
              <a:rPr lang="en-US" u="sng">
                <a:cs typeface="Calibri"/>
              </a:rPr>
              <a:t>Additional resources:</a:t>
            </a:r>
            <a:endParaRPr lang="en-US"/>
          </a:p>
          <a:p>
            <a:r>
              <a:rPr lang="en-US">
                <a:cs typeface="Calibri"/>
              </a:rPr>
              <a:t>Who are Indigenous Peoples Fact Sheet: </a:t>
            </a:r>
            <a:r>
              <a:rPr lang="en-US">
                <a:hlinkClick r:id="rId3"/>
              </a:rPr>
              <a:t>https://www.un.org/esa/socdev/unpfii/documents/5session_factsheet1.pdf</a:t>
            </a:r>
            <a:r>
              <a:rPr lang="en-US"/>
              <a:t> </a:t>
            </a:r>
            <a:endParaRPr lang="en-US">
              <a:cs typeface="Calibri"/>
            </a:endParaRPr>
          </a:p>
          <a:p>
            <a:r>
              <a:rPr lang="en-US">
                <a:cs typeface="Calibri"/>
              </a:rPr>
              <a:t>Indigenous Peoples of the World Info graph Poster </a:t>
            </a:r>
            <a:r>
              <a:rPr lang="en-US">
                <a:hlinkClick r:id="rId4"/>
              </a:rPr>
              <a:t>http://www.fao.org/resources/infographics/infographics-details/en/c/454472/</a:t>
            </a:r>
            <a:r>
              <a:rPr lang="en-US"/>
              <a:t>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3</a:t>
            </a:fld>
            <a:endParaRPr lang="en-US"/>
          </a:p>
        </p:txBody>
      </p:sp>
    </p:spTree>
    <p:extLst>
      <p:ext uri="{BB962C8B-B14F-4D97-AF65-F5344CB8AC3E}">
        <p14:creationId xmlns:p14="http://schemas.microsoft.com/office/powerpoint/2010/main" val="4258948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may wish to use the </a:t>
            </a:r>
            <a:r>
              <a:rPr lang="en-US" u="sng" dirty="0">
                <a:cs typeface="Calibri"/>
              </a:rPr>
              <a:t>Cultures Around the World BLM#2</a:t>
            </a:r>
            <a:r>
              <a:rPr lang="en-US" dirty="0">
                <a:cs typeface="Calibri"/>
              </a:rPr>
              <a:t> to support this learning experience.</a:t>
            </a:r>
            <a:endParaRPr lang="en-US" u="sng" dirty="0">
              <a:cs typeface="Calibri"/>
            </a:endParaRPr>
          </a:p>
          <a:p>
            <a:endParaRPr lang="en-US" u="sng" dirty="0"/>
          </a:p>
          <a:p>
            <a:r>
              <a:rPr lang="en-US" u="sng" dirty="0"/>
              <a:t>Additional resources:</a:t>
            </a:r>
            <a:endParaRPr lang="en-US" dirty="0">
              <a:cs typeface="Calibri"/>
            </a:endParaRPr>
          </a:p>
          <a:p>
            <a:r>
              <a:rPr lang="en-US" b="1" dirty="0">
                <a:cs typeface="Calibri"/>
              </a:rPr>
              <a:t>Creating Racism Free Schools MB ED </a:t>
            </a:r>
            <a:r>
              <a:rPr lang="en-US" dirty="0">
                <a:cs typeface="Calibri"/>
              </a:rPr>
              <a:t>- </a:t>
            </a:r>
            <a:r>
              <a:rPr lang="en-US" dirty="0">
                <a:hlinkClick r:id="rId3"/>
              </a:rPr>
              <a:t>https://www.edu.gov.mb.ca/k12/docs/support/racism_free/index.html</a:t>
            </a:r>
            <a:r>
              <a:rPr lang="en-US" dirty="0"/>
              <a:t> </a:t>
            </a:r>
            <a:endParaRPr lang="en-US" dirty="0">
              <a:cs typeface="Calibri"/>
            </a:endParaRPr>
          </a:p>
          <a:p>
            <a:r>
              <a:rPr lang="en-US" b="1" dirty="0">
                <a:cs typeface="Calibri"/>
              </a:rPr>
              <a:t>Diversity Education MB ED</a:t>
            </a:r>
            <a:r>
              <a:rPr lang="en-US" dirty="0">
                <a:cs typeface="Calibri"/>
              </a:rPr>
              <a:t> - </a:t>
            </a:r>
            <a:r>
              <a:rPr lang="en-US" dirty="0">
                <a:hlinkClick r:id="rId4"/>
              </a:rPr>
              <a:t>https://www.edu.gov.mb.ca/k12/diversity/index.html</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4</a:t>
            </a:fld>
            <a:endParaRPr lang="en-US"/>
          </a:p>
        </p:txBody>
      </p:sp>
    </p:spTree>
    <p:extLst>
      <p:ext uri="{BB962C8B-B14F-4D97-AF65-F5344CB8AC3E}">
        <p14:creationId xmlns:p14="http://schemas.microsoft.com/office/powerpoint/2010/main" val="215523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may wish to use </a:t>
            </a:r>
            <a:r>
              <a:rPr lang="en-US" u="sng">
                <a:cs typeface="Calibri"/>
              </a:rPr>
              <a:t>Continents of the World BLM#3a</a:t>
            </a:r>
            <a:r>
              <a:rPr lang="en-US">
                <a:cs typeface="Calibri"/>
              </a:rPr>
              <a:t> and </a:t>
            </a:r>
            <a:r>
              <a:rPr lang="en-US" u="sng">
                <a:cs typeface="Calibri"/>
              </a:rPr>
              <a:t>Indigenous Peoples of the World: Math Activity BLM#3b</a:t>
            </a:r>
            <a:r>
              <a:rPr lang="en-US">
                <a:cs typeface="Calibri"/>
              </a:rPr>
              <a:t> to support this learning experience.</a:t>
            </a:r>
            <a:endParaRPr lang="en-US" u="sng">
              <a:cs typeface="Calibri"/>
            </a:endParaRPr>
          </a:p>
          <a:p>
            <a:endParaRPr lang="en-US" u="sng">
              <a:cs typeface="Calibri"/>
            </a:endParaRPr>
          </a:p>
          <a:p>
            <a:r>
              <a:rPr lang="en-US" u="sng">
                <a:cs typeface="Calibri"/>
              </a:rPr>
              <a:t>Additional resources:</a:t>
            </a:r>
            <a:endParaRPr lang="en-US"/>
          </a:p>
          <a:p>
            <a:r>
              <a:rPr lang="en-US">
                <a:cs typeface="Calibri"/>
              </a:rPr>
              <a:t>BLM Grade 9 World Village </a:t>
            </a:r>
            <a:r>
              <a:rPr lang="en-US">
                <a:hlinkClick r:id="rId3"/>
              </a:rPr>
              <a:t>https://www.edu.gov.mb.ca/k12/cur/socstud/foundation_gr9/blms/9-3-1e.pdf</a:t>
            </a:r>
            <a:r>
              <a:rPr lang="en-US"/>
              <a:t> </a:t>
            </a:r>
            <a:endParaRPr lang="en-US">
              <a:cs typeface="Calibri"/>
            </a:endParaRPr>
          </a:p>
          <a:p>
            <a:r>
              <a:rPr lang="en-US"/>
              <a:t>Indigenous Peoples of the World Info graph Poster </a:t>
            </a:r>
            <a:r>
              <a:rPr lang="en-US">
                <a:hlinkClick r:id="rId4"/>
              </a:rPr>
              <a:t>http://www.fao.org/resources/infographics/infographics-details/en/c/454472/</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5</a:t>
            </a:fld>
            <a:endParaRPr lang="en-US"/>
          </a:p>
        </p:txBody>
      </p:sp>
    </p:spTree>
    <p:extLst>
      <p:ext uri="{BB962C8B-B14F-4D97-AF65-F5344CB8AC3E}">
        <p14:creationId xmlns:p14="http://schemas.microsoft.com/office/powerpoint/2010/main" val="299405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may wish to use </a:t>
            </a:r>
            <a:r>
              <a:rPr lang="en-US" u="sng" dirty="0">
                <a:cs typeface="Calibri"/>
              </a:rPr>
              <a:t>Connections to the Land BLM#4 </a:t>
            </a:r>
            <a:r>
              <a:rPr lang="en-US" dirty="0">
                <a:cs typeface="Calibri"/>
              </a:rPr>
              <a:t>to support this learning experience and the next slide as well.</a:t>
            </a:r>
            <a:endParaRPr lang="en-US" dirty="0"/>
          </a:p>
        </p:txBody>
      </p:sp>
      <p:sp>
        <p:nvSpPr>
          <p:cNvPr id="4" name="Slide Number Placeholder 3"/>
          <p:cNvSpPr>
            <a:spLocks noGrp="1"/>
          </p:cNvSpPr>
          <p:nvPr>
            <p:ph type="sldNum" sz="quarter" idx="5"/>
          </p:nvPr>
        </p:nvSpPr>
        <p:spPr/>
        <p:txBody>
          <a:bodyPr/>
          <a:lstStyle/>
          <a:p>
            <a:fld id="{9AF3C5FB-A87C-4D20-BE5A-964B6E8251E9}" type="slidenum">
              <a:rPr lang="en-US"/>
              <a:t>6</a:t>
            </a:fld>
            <a:endParaRPr lang="en-US"/>
          </a:p>
        </p:txBody>
      </p:sp>
    </p:spTree>
    <p:extLst>
      <p:ext uri="{BB962C8B-B14F-4D97-AF65-F5344CB8AC3E}">
        <p14:creationId xmlns:p14="http://schemas.microsoft.com/office/powerpoint/2010/main" val="179220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Connections to the Land BLM#4 </a:t>
            </a:r>
            <a:r>
              <a:rPr lang="en-US"/>
              <a:t>to support this learning experience.</a:t>
            </a:r>
          </a:p>
          <a:p>
            <a:endParaRPr lang="en-US" u="sng"/>
          </a:p>
          <a:p>
            <a:r>
              <a:rPr lang="en-US" u="sng"/>
              <a:t>Additional resources:</a:t>
            </a:r>
            <a:endParaRPr lang="en-US">
              <a:cs typeface="Calibri"/>
            </a:endParaRPr>
          </a:p>
          <a:p>
            <a:r>
              <a:rPr lang="en-US" sz="1200" b="0" i="0" kern="1200">
                <a:solidFill>
                  <a:schemeClr val="tx1"/>
                </a:solidFill>
                <a:effectLst/>
                <a:latin typeface="+mn-lt"/>
                <a:ea typeface="+mn-ea"/>
                <a:cs typeface="+mn-cs"/>
              </a:rPr>
              <a:t>Education for Sustainable Development (ESD) – Manitoba Ed</a:t>
            </a:r>
            <a:endParaRPr lang="en-US">
              <a:cs typeface="Calibri"/>
            </a:endParaRPr>
          </a:p>
          <a:p>
            <a:r>
              <a:rPr lang="en-US" sz="1200" u="sng" kern="1200">
                <a:solidFill>
                  <a:schemeClr val="tx1"/>
                </a:solidFill>
                <a:effectLst/>
                <a:latin typeface="+mn-lt"/>
                <a:ea typeface="+mn-ea"/>
                <a:cs typeface="+mn-cs"/>
                <a:hlinkClick r:id="rId3"/>
              </a:rPr>
              <a:t>https://www.edu.gov.mb.ca/k12/esd/</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7</a:t>
            </a:fld>
            <a:endParaRPr lang="en-US"/>
          </a:p>
        </p:txBody>
      </p:sp>
    </p:spTree>
    <p:extLst>
      <p:ext uri="{BB962C8B-B14F-4D97-AF65-F5344CB8AC3E}">
        <p14:creationId xmlns:p14="http://schemas.microsoft.com/office/powerpoint/2010/main" val="2621339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United Nations and the Rights of Indigenous Peoples BLM#5 </a:t>
            </a:r>
            <a:r>
              <a:rPr lang="en-US"/>
              <a:t>to support this learning experience.</a:t>
            </a:r>
          </a:p>
          <a:p>
            <a:endParaRPr lang="en-US" u="sng"/>
          </a:p>
          <a:p>
            <a:r>
              <a:rPr lang="en-US" u="sng"/>
              <a:t>Additional resources:</a:t>
            </a:r>
            <a:endParaRPr lang="en-US">
              <a:cs typeface="Calibri"/>
            </a:endParaRPr>
          </a:p>
          <a:p>
            <a:r>
              <a:rPr lang="en-US" b="1">
                <a:cs typeface="Calibri"/>
              </a:rPr>
              <a:t>Youth Version UNDRIP</a:t>
            </a:r>
            <a:r>
              <a:rPr lang="en-US">
                <a:cs typeface="Calibri"/>
              </a:rPr>
              <a:t>: </a:t>
            </a:r>
            <a:r>
              <a:rPr lang="en-US">
                <a:hlinkClick r:id="rId3"/>
              </a:rPr>
              <a:t>http://files.unicef.org/policyanalysis/rights/files/HRBAP_UN_Rights_Indig_Peoples.pdf</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9AF3C5FB-A87C-4D20-BE5A-964B6E8251E9}" type="slidenum">
              <a:rPr lang="en-US"/>
              <a:t>8</a:t>
            </a:fld>
            <a:endParaRPr lang="en-US"/>
          </a:p>
        </p:txBody>
      </p:sp>
    </p:spTree>
    <p:extLst>
      <p:ext uri="{BB962C8B-B14F-4D97-AF65-F5344CB8AC3E}">
        <p14:creationId xmlns:p14="http://schemas.microsoft.com/office/powerpoint/2010/main" val="395698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wish to use </a:t>
            </a:r>
            <a:r>
              <a:rPr lang="en-US" u="sng"/>
              <a:t>Indigenous Peoples of the World BLM#6a</a:t>
            </a:r>
            <a:r>
              <a:rPr lang="en-US"/>
              <a:t> and/or </a:t>
            </a:r>
            <a:r>
              <a:rPr lang="en-US" u="sng"/>
              <a:t>Indigenous Peoples of the World BLM#6b </a:t>
            </a:r>
            <a:r>
              <a:rPr lang="en-US"/>
              <a:t>to support the learning experiences on slides 10-15.</a:t>
            </a:r>
            <a:endParaRPr lang="en-US">
              <a:cs typeface="Calibri"/>
            </a:endParaRPr>
          </a:p>
          <a:p>
            <a:endParaRPr lang="en-US" b="1" u="sng">
              <a:cs typeface="Calibri"/>
            </a:endParaRPr>
          </a:p>
          <a:p>
            <a:r>
              <a:rPr lang="en-US" b="1" u="sng">
                <a:cs typeface="Calibri"/>
              </a:rPr>
              <a:t>Note:</a:t>
            </a:r>
            <a:r>
              <a:rPr lang="en-US">
                <a:cs typeface="Calibri"/>
              </a:rPr>
              <a:t> There are over 5,000 different Indigenous groups in the world. </a:t>
            </a:r>
            <a:r>
              <a:rPr lang="en-US">
                <a:cs typeface="Calibri"/>
                <a:hlinkClick r:id="rId3"/>
              </a:rPr>
              <a:t>https</a:t>
            </a:r>
            <a:r>
              <a:rPr lang="en-US">
                <a:hlinkClick r:id="rId3"/>
              </a:rPr>
              <a:t>://en.wikipedia.org/wiki/List_of_indigenous_peoples</a:t>
            </a:r>
            <a:r>
              <a:rPr lang="en-US"/>
              <a:t> </a:t>
            </a:r>
            <a:endParaRPr lang="en-US">
              <a:cs typeface="Calibri"/>
            </a:endParaRPr>
          </a:p>
          <a:p>
            <a:pPr fontAlgn="base"/>
            <a:endParaRPr lang="en-US" b="1" u="sng"/>
          </a:p>
          <a:p>
            <a:r>
              <a:rPr lang="en-US" b="1" u="sng" kern="1200">
                <a:effectLst/>
              </a:rPr>
              <a:t>Cautionary</a:t>
            </a:r>
            <a:r>
              <a:rPr lang="en-US" b="1" u="sng"/>
              <a:t> </a:t>
            </a:r>
            <a:r>
              <a:rPr lang="en-US" b="1" u="sng" kern="1200">
                <a:effectLst/>
              </a:rPr>
              <a:t>note regarding</a:t>
            </a:r>
            <a:r>
              <a:rPr lang="en-US" b="1" u="sng"/>
              <a:t> </a:t>
            </a:r>
            <a:r>
              <a:rPr lang="en-US" b="1" u="sng" kern="1200">
                <a:effectLst/>
              </a:rPr>
              <a:t>the videos</a:t>
            </a:r>
            <a:r>
              <a:rPr lang="en-US" b="1" u="sng"/>
              <a:t>:</a:t>
            </a:r>
            <a:r>
              <a:rPr lang="en-US"/>
              <a:t> It </a:t>
            </a:r>
            <a:r>
              <a:rPr lang="en-US" kern="1200">
                <a:effectLst/>
              </a:rPr>
              <a:t>is difficult</a:t>
            </a:r>
            <a:r>
              <a:rPr lang="en-US"/>
              <a:t> </a:t>
            </a:r>
            <a:r>
              <a:rPr lang="en-US" kern="1200">
                <a:effectLst/>
              </a:rPr>
              <a:t>to find videos that portray Indigenous peoples accurately. The videos in this PowerPoint were selected because they do a relatively good job of portraying Indigenous peoples, but they are not perfect.</a:t>
            </a:r>
            <a:r>
              <a:rPr lang="en-US"/>
              <a:t> </a:t>
            </a:r>
            <a:r>
              <a:rPr lang="en-US" kern="1200">
                <a:effectLst/>
              </a:rPr>
              <a:t>There is diversity within Indigenous groups, just as there are between groups.</a:t>
            </a:r>
            <a:r>
              <a:rPr lang="en-US"/>
              <a:t> </a:t>
            </a:r>
            <a:r>
              <a:rPr lang="en-US" kern="1200">
                <a:effectLst/>
              </a:rPr>
              <a:t>Therefore, it's important to have discussions with students about the videos and these</a:t>
            </a:r>
            <a:r>
              <a:rPr lang="en-US"/>
              <a:t> </a:t>
            </a:r>
            <a:r>
              <a:rPr lang="en-US" kern="1200">
                <a:effectLst/>
              </a:rPr>
              <a:t>topics.</a:t>
            </a:r>
            <a:r>
              <a:rPr lang="en-US"/>
              <a:t> </a:t>
            </a:r>
            <a:r>
              <a:rPr lang="en-US" kern="1200">
                <a:effectLst/>
              </a:rPr>
              <a:t>Teachers are</a:t>
            </a:r>
            <a:r>
              <a:rPr lang="en-US"/>
              <a:t> </a:t>
            </a:r>
            <a:r>
              <a:rPr lang="en-US" kern="1200">
                <a:effectLst/>
              </a:rPr>
              <a:t>encouraged to preview the videos</a:t>
            </a:r>
            <a:r>
              <a:rPr lang="en-US"/>
              <a:t>. Keep in mind, some of the videos were produced with a promotional agenda</a:t>
            </a:r>
            <a:r>
              <a:rPr lang="en-US" kern="1200">
                <a:effectLst/>
              </a:rPr>
              <a:t>.</a:t>
            </a:r>
          </a:p>
        </p:txBody>
      </p:sp>
      <p:sp>
        <p:nvSpPr>
          <p:cNvPr id="4" name="Slide Number Placeholder 3"/>
          <p:cNvSpPr>
            <a:spLocks noGrp="1"/>
          </p:cNvSpPr>
          <p:nvPr>
            <p:ph type="sldNum" sz="quarter" idx="5"/>
          </p:nvPr>
        </p:nvSpPr>
        <p:spPr/>
        <p:txBody>
          <a:bodyPr/>
          <a:lstStyle/>
          <a:p>
            <a:fld id="{9AF3C5FB-A87C-4D20-BE5A-964B6E8251E9}" type="slidenum">
              <a:rPr lang="en-US"/>
              <a:t>9</a:t>
            </a:fld>
            <a:endParaRPr lang="en-US"/>
          </a:p>
        </p:txBody>
      </p:sp>
    </p:spTree>
    <p:extLst>
      <p:ext uri="{BB962C8B-B14F-4D97-AF65-F5344CB8AC3E}">
        <p14:creationId xmlns:p14="http://schemas.microsoft.com/office/powerpoint/2010/main" val="98419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F7D6-2AF9-4845-9EB6-07AA6D1FEB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F1DC700-B0C0-4E68-B07A-9BAFFAD646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174D016-E448-46BE-BC67-FED1BB71131E}"/>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5" name="Footer Placeholder 4">
            <a:extLst>
              <a:ext uri="{FF2B5EF4-FFF2-40B4-BE49-F238E27FC236}">
                <a16:creationId xmlns:a16="http://schemas.microsoft.com/office/drawing/2014/main" id="{238F8E4E-0F3D-4FEA-A9E5-2FADE7A359D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9E018E-CD24-4D15-98D0-017942A51174}"/>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316330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C2BC-14A2-4DA0-83D2-96D28D82DF4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ED43D7D-8A72-4DF9-9244-84A4006B29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51477E6-FD86-4F69-8D52-BC20E8F25EFC}"/>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5" name="Footer Placeholder 4">
            <a:extLst>
              <a:ext uri="{FF2B5EF4-FFF2-40B4-BE49-F238E27FC236}">
                <a16:creationId xmlns:a16="http://schemas.microsoft.com/office/drawing/2014/main" id="{1AD5939A-F8E0-4579-8A25-5EF4B2DA21E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A4DB5C6-B17C-4319-845A-37CA18EC44E6}"/>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105060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AD2C0E-1E8F-49D8-A367-623ED6FEDE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73A0A44-7FB6-41E2-964F-66E2A3C41D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CB15D8-B438-495B-BD73-B574719F9783}"/>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5" name="Footer Placeholder 4">
            <a:extLst>
              <a:ext uri="{FF2B5EF4-FFF2-40B4-BE49-F238E27FC236}">
                <a16:creationId xmlns:a16="http://schemas.microsoft.com/office/drawing/2014/main" id="{D45C2B99-492B-4FFF-A358-CF636F18F92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167D507-3E64-4474-B3DF-996F8AA1A8DA}"/>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347127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645E-64CE-4641-91A6-AFDC6E009B9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FAE93AD-A187-4030-92D3-83686B0A62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11B1CC6-9512-41D2-B1AD-EF420CE90DEB}"/>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5" name="Footer Placeholder 4">
            <a:extLst>
              <a:ext uri="{FF2B5EF4-FFF2-40B4-BE49-F238E27FC236}">
                <a16:creationId xmlns:a16="http://schemas.microsoft.com/office/drawing/2014/main" id="{B0329B77-903D-4797-AFFD-AE1145AC906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AF1BABF-4B6C-4B4B-9C1B-09BFFEBB927A}"/>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208911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9B720-8ACF-4CD4-B8FC-48098C192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22885F4-BDB4-4606-B6A8-431BB2BF7F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F0EF05-A7DF-4A9C-9EA1-0C5213B9EBF6}"/>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5" name="Footer Placeholder 4">
            <a:extLst>
              <a:ext uri="{FF2B5EF4-FFF2-40B4-BE49-F238E27FC236}">
                <a16:creationId xmlns:a16="http://schemas.microsoft.com/office/drawing/2014/main" id="{00F63F58-521F-48D1-AAE8-2F6F458A9B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DC6F1C5-CA69-4D06-A2A9-FB6F6316AE08}"/>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28705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9921-8E17-46E9-B023-BF37383DD3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F096F5D-F95E-4B8E-97C2-533FCD9CA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5A2C0E1-8186-48B0-B188-3AB7BBAB0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92C3485-3ACD-4903-9D05-C5BBCB09DC62}"/>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6" name="Footer Placeholder 5">
            <a:extLst>
              <a:ext uri="{FF2B5EF4-FFF2-40B4-BE49-F238E27FC236}">
                <a16:creationId xmlns:a16="http://schemas.microsoft.com/office/drawing/2014/main" id="{879DC1F9-F125-4E13-BBFB-8D641C6480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49B527D-C5C0-469F-9E47-B662EF2FF7A0}"/>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152293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B65B-2A51-401D-BA29-FA991E2151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BD5BB6D-7768-4B8F-BB64-9180FD33D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04FB9-0EBF-4BB8-A5DF-6F2C890E76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DB6A2D3-5282-4EBE-9E1C-A196F09DB0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28D53C-668B-4E88-A992-B0451F320B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C1E0230-1909-43E4-A475-D3CABAF261BF}"/>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8" name="Footer Placeholder 7">
            <a:extLst>
              <a:ext uri="{FF2B5EF4-FFF2-40B4-BE49-F238E27FC236}">
                <a16:creationId xmlns:a16="http://schemas.microsoft.com/office/drawing/2014/main" id="{A50C6501-EC64-4489-825B-6279612F023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2F1B88F-1B4C-4B9C-B54D-1E8E21CBFF54}"/>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279518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928C-BF71-41E7-9A30-CC2BE1019B3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51DD27F-E12F-4187-B524-855B42957DBD}"/>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4" name="Footer Placeholder 3">
            <a:extLst>
              <a:ext uri="{FF2B5EF4-FFF2-40B4-BE49-F238E27FC236}">
                <a16:creationId xmlns:a16="http://schemas.microsoft.com/office/drawing/2014/main" id="{788889D3-5890-41F5-B6C9-D801FB68DFB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DCC873B-C010-4B05-AA3A-99E0254942EC}"/>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147425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28706-2878-4AE2-8AFE-9F70D79E0CF8}"/>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3" name="Footer Placeholder 2">
            <a:extLst>
              <a:ext uri="{FF2B5EF4-FFF2-40B4-BE49-F238E27FC236}">
                <a16:creationId xmlns:a16="http://schemas.microsoft.com/office/drawing/2014/main" id="{7A3AC064-88C4-4DA1-B122-D549201A404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D7DF933-BDE0-41A1-839E-8D9627244641}"/>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315673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23F2-2AAA-485B-9F6A-F77063801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CEFC0D7-407C-47EF-8F1E-A7C0ADD3F1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8D747B9-161A-48C2-884B-A26550DD5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1A50A-909A-4696-B7A0-4FF1FAF3E2C7}"/>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6" name="Footer Placeholder 5">
            <a:extLst>
              <a:ext uri="{FF2B5EF4-FFF2-40B4-BE49-F238E27FC236}">
                <a16:creationId xmlns:a16="http://schemas.microsoft.com/office/drawing/2014/main" id="{C6C9E4E0-7BB7-452F-8C67-FF0A378E97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47F1C46-C6D4-4F54-A3F2-03EE425B0D5B}"/>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390277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59ED-E8C1-49D0-80E2-FA73642A3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6515D62-C10C-4BBD-BD86-94CD3F649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F202536-4E21-444F-8D48-64794C17C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F2613-0FE3-48D2-8433-6F8F15F04386}"/>
              </a:ext>
            </a:extLst>
          </p:cNvPr>
          <p:cNvSpPr>
            <a:spLocks noGrp="1"/>
          </p:cNvSpPr>
          <p:nvPr>
            <p:ph type="dt" sz="half" idx="10"/>
          </p:nvPr>
        </p:nvSpPr>
        <p:spPr/>
        <p:txBody>
          <a:bodyPr/>
          <a:lstStyle/>
          <a:p>
            <a:fld id="{BA17A811-A638-42FE-8789-326195F6D5B2}" type="datetimeFigureOut">
              <a:rPr lang="en-CA" smtClean="0"/>
              <a:t>2021-04-08</a:t>
            </a:fld>
            <a:endParaRPr lang="en-CA"/>
          </a:p>
        </p:txBody>
      </p:sp>
      <p:sp>
        <p:nvSpPr>
          <p:cNvPr id="6" name="Footer Placeholder 5">
            <a:extLst>
              <a:ext uri="{FF2B5EF4-FFF2-40B4-BE49-F238E27FC236}">
                <a16:creationId xmlns:a16="http://schemas.microsoft.com/office/drawing/2014/main" id="{580E8190-58BC-4724-A727-51F6386AA68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8DF2F34-42D9-440D-9FE4-2FFBC6B74D82}"/>
              </a:ext>
            </a:extLst>
          </p:cNvPr>
          <p:cNvSpPr>
            <a:spLocks noGrp="1"/>
          </p:cNvSpPr>
          <p:nvPr>
            <p:ph type="sldNum" sz="quarter" idx="12"/>
          </p:nvPr>
        </p:nvSpPr>
        <p:spPr/>
        <p:txBody>
          <a:bodyPr/>
          <a:lstStyle/>
          <a:p>
            <a:fld id="{4500749B-27B5-455E-A10E-36547B801311}" type="slidenum">
              <a:rPr lang="en-CA" smtClean="0"/>
              <a:t>‹#›</a:t>
            </a:fld>
            <a:endParaRPr lang="en-CA"/>
          </a:p>
        </p:txBody>
      </p:sp>
    </p:spTree>
    <p:extLst>
      <p:ext uri="{BB962C8B-B14F-4D97-AF65-F5344CB8AC3E}">
        <p14:creationId xmlns:p14="http://schemas.microsoft.com/office/powerpoint/2010/main" val="230380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7CBCB-02EA-4935-A88A-1A028FB0E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7B48B81-94B9-49E9-B5E1-6F7652FEF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7456FF3-8B1B-447C-8A06-32DE72EB34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7A811-A638-42FE-8789-326195F6D5B2}" type="datetimeFigureOut">
              <a:rPr lang="en-CA" smtClean="0"/>
              <a:t>2021-04-08</a:t>
            </a:fld>
            <a:endParaRPr lang="en-CA"/>
          </a:p>
        </p:txBody>
      </p:sp>
      <p:sp>
        <p:nvSpPr>
          <p:cNvPr id="5" name="Footer Placeholder 4">
            <a:extLst>
              <a:ext uri="{FF2B5EF4-FFF2-40B4-BE49-F238E27FC236}">
                <a16:creationId xmlns:a16="http://schemas.microsoft.com/office/drawing/2014/main" id="{B3F8D45A-E266-4830-BDA5-EBCBED09D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71161C6-B93F-48B2-BC64-36CD8598F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0749B-27B5-455E-A10E-36547B801311}" type="slidenum">
              <a:rPr lang="en-CA" smtClean="0"/>
              <a:t>‹#›</a:t>
            </a:fld>
            <a:endParaRPr lang="en-CA"/>
          </a:p>
        </p:txBody>
      </p:sp>
    </p:spTree>
    <p:extLst>
      <p:ext uri="{BB962C8B-B14F-4D97-AF65-F5344CB8AC3E}">
        <p14:creationId xmlns:p14="http://schemas.microsoft.com/office/powerpoint/2010/main" val="2696154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Continents_by_colour.svg"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commons.wikimedia.org/wiki/File:Inuit.jpeg" TargetMode="External"/><Relationship Id="rId13" Type="http://schemas.openxmlformats.org/officeDocument/2006/relationships/hyperlink" Target="https://www.youtube.com/watch?v=lNX2q1Skwk4" TargetMode="External"/><Relationship Id="rId18" Type="http://schemas.openxmlformats.org/officeDocument/2006/relationships/slide" Target="slide9.xml"/><Relationship Id="rId3" Type="http://schemas.openxmlformats.org/officeDocument/2006/relationships/image" Target="../media/image28.jpeg"/><Relationship Id="rId7" Type="http://schemas.openxmlformats.org/officeDocument/2006/relationships/image" Target="../media/image30.jpeg"/><Relationship Id="rId12" Type="http://schemas.openxmlformats.org/officeDocument/2006/relationships/hyperlink" Target="https://creativecommons.org/licenses/by-sa/3.0/" TargetMode="External"/><Relationship Id="rId17" Type="http://schemas.openxmlformats.org/officeDocument/2006/relationships/hyperlink" Target="https://www.tvokids.com/school-age/ravens-quest-gr-1-3-social-studies" TargetMode="External"/><Relationship Id="rId2" Type="http://schemas.openxmlformats.org/officeDocument/2006/relationships/notesSlide" Target="../notesSlides/notesSlide10.xml"/><Relationship Id="rId16" Type="http://schemas.openxmlformats.org/officeDocument/2006/relationships/hyperlink" Target="https://www.youtube.com/watch?v=tDqI69w1iDk" TargetMode="External"/><Relationship Id="rId1" Type="http://schemas.openxmlformats.org/officeDocument/2006/relationships/slideLayout" Target="../slideLayouts/slideLayout6.xml"/><Relationship Id="rId6" Type="http://schemas.openxmlformats.org/officeDocument/2006/relationships/hyperlink" Target="https://en.wikipedia.org/wiki/List_of_M%C3%A9tis_people" TargetMode="External"/><Relationship Id="rId11" Type="http://schemas.openxmlformats.org/officeDocument/2006/relationships/hyperlink" Target="https://creativecommons.org/licenses/by-nc/3.0/" TargetMode="External"/><Relationship Id="rId5" Type="http://schemas.openxmlformats.org/officeDocument/2006/relationships/image" Target="../media/image29.jpeg"/><Relationship Id="rId15" Type="http://schemas.openxmlformats.org/officeDocument/2006/relationships/hyperlink" Target="https://www.youtube.com/watch?v=CgOPu-DuoCU" TargetMode="External"/><Relationship Id="rId10" Type="http://schemas.openxmlformats.org/officeDocument/2006/relationships/hyperlink" Target="https://www.youtube.com/watch?v=XnkUMC2mZ0c" TargetMode="External"/><Relationship Id="rId4" Type="http://schemas.openxmlformats.org/officeDocument/2006/relationships/hyperlink" Target="http://flickr.com/photos/johnjeddore/7629936186" TargetMode="External"/><Relationship Id="rId9" Type="http://schemas.openxmlformats.org/officeDocument/2006/relationships/image" Target="../media/image31.jpeg"/><Relationship Id="rId14" Type="http://schemas.openxmlformats.org/officeDocument/2006/relationships/hyperlink" Target="https://www.youtube.com/watch?app=desktop&amp;v=6QJzFUDkqG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s://www.youtube.com/watch?v=MV6N55Zuln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youtube.com/watch?v=86F10IrvVus" TargetMode="External"/><Relationship Id="rId5" Type="http://schemas.openxmlformats.org/officeDocument/2006/relationships/slide" Target="slide9.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8PqjxTnzDmk" TargetMode="External"/><Relationship Id="rId3" Type="http://schemas.openxmlformats.org/officeDocument/2006/relationships/image" Target="../media/image33.jpeg"/><Relationship Id="rId7" Type="http://schemas.openxmlformats.org/officeDocument/2006/relationships/hyperlink" Target="https://www.youtube.com/watch?v=2mkTQcrxaQ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hyperlink" Target="https://creativecommons.org/licenses/by-sa/3.0/" TargetMode="External"/><Relationship Id="rId5" Type="http://schemas.openxmlformats.org/officeDocument/2006/relationships/image" Target="../media/image31.jpeg"/><Relationship Id="rId10" Type="http://schemas.openxmlformats.org/officeDocument/2006/relationships/hyperlink" Target="https://www.youtube.com/watch?v=LrgG4QFcGOE" TargetMode="External"/><Relationship Id="rId4" Type="http://schemas.openxmlformats.org/officeDocument/2006/relationships/hyperlink" Target="https://en.wikipedia.org/wiki/G%C3%A1kti" TargetMode="External"/><Relationship Id="rId9" Type="http://schemas.openxmlformats.org/officeDocument/2006/relationships/hyperlink" Target="https://www.youtube.com/watch?v=-88H2t_IwEo"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Qi5vObpqy40" TargetMode="External"/><Relationship Id="rId3" Type="http://schemas.openxmlformats.org/officeDocument/2006/relationships/image" Target="../media/image34.jpeg"/><Relationship Id="rId7" Type="http://schemas.openxmlformats.org/officeDocument/2006/relationships/hyperlink" Target="https://www.youtube.com/watch?v=XQ7wV9DeEqw" TargetMode="External"/><Relationship Id="rId12" Type="http://schemas.openxmlformats.org/officeDocument/2006/relationships/hyperlink" Target="https://creativecommons.org/licenses/by-nc-sa/3.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hyperlink" Target="https://www.youtube.com/watch?v=EBeRNK0dG8Y" TargetMode="External"/><Relationship Id="rId5" Type="http://schemas.openxmlformats.org/officeDocument/2006/relationships/image" Target="../media/image31.jpeg"/><Relationship Id="rId10" Type="http://schemas.openxmlformats.org/officeDocument/2006/relationships/hyperlink" Target="https://www.youtube.com/watch?v=ezpQfm6Ex0I" TargetMode="External"/><Relationship Id="rId4" Type="http://schemas.openxmlformats.org/officeDocument/2006/relationships/hyperlink" Target="https://worddreams.wordpress.com/2013/06/07/book-thoughts-worlds-of-a-maasai-warrior/" TargetMode="External"/><Relationship Id="rId9" Type="http://schemas.openxmlformats.org/officeDocument/2006/relationships/hyperlink" Target="https://www.youtube.com/watch?v=krw3FT1vLA8"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BeDTkKUvWpY" TargetMode="External"/><Relationship Id="rId3" Type="http://schemas.openxmlformats.org/officeDocument/2006/relationships/image" Target="../media/image35.jpeg"/><Relationship Id="rId7" Type="http://schemas.openxmlformats.org/officeDocument/2006/relationships/hyperlink" Target="https://www.youtube.com/watch?app=desktop&amp;v=CuU1NKa-T9I" TargetMode="External"/><Relationship Id="rId12" Type="http://schemas.openxmlformats.org/officeDocument/2006/relationships/hyperlink" Target="https://creativecommons.org/licenses/by-nc-nd/3.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hyperlink" Target="https://www.youtube.com/watch?v=1P27437He_U" TargetMode="External"/><Relationship Id="rId5" Type="http://schemas.openxmlformats.org/officeDocument/2006/relationships/image" Target="../media/image31.jpeg"/><Relationship Id="rId10" Type="http://schemas.openxmlformats.org/officeDocument/2006/relationships/hyperlink" Target="https://www.youtube.com/watch?v=232RW5E9J3s" TargetMode="External"/><Relationship Id="rId4" Type="http://schemas.openxmlformats.org/officeDocument/2006/relationships/hyperlink" Target="https://www.flickr.com/photos/shapourbahrami/2379156335" TargetMode="External"/><Relationship Id="rId9" Type="http://schemas.openxmlformats.org/officeDocument/2006/relationships/hyperlink" Target="https://www.youtube.com/watch?v=O2LnCz-MN4I"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RNH4ZV98kJI" TargetMode="External"/><Relationship Id="rId3" Type="http://schemas.openxmlformats.org/officeDocument/2006/relationships/image" Target="../media/image36.jpeg"/><Relationship Id="rId7" Type="http://schemas.openxmlformats.org/officeDocument/2006/relationships/hyperlink" Target="https://www.bbc.co.uk/newsround/43710833" TargetMode="External"/><Relationship Id="rId12" Type="http://schemas.openxmlformats.org/officeDocument/2006/relationships/hyperlink" Target="https://creativecommons.org/licenses/by-nd/3.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hyperlink" Target="https://www.youtube.com/user/SmallTownCulture/search?query=identity%20matters" TargetMode="External"/><Relationship Id="rId5" Type="http://schemas.openxmlformats.org/officeDocument/2006/relationships/image" Target="../media/image31.jpeg"/><Relationship Id="rId10" Type="http://schemas.openxmlformats.org/officeDocument/2006/relationships/hyperlink" Target="https://aiatsis.gov.au/explore/map-indigenous-australia" TargetMode="External"/><Relationship Id="rId4" Type="http://schemas.openxmlformats.org/officeDocument/2006/relationships/hyperlink" Target="http://theconversation.com/indigenous-health-programs-require-more-than-just-good-ideas-20104" TargetMode="External"/><Relationship Id="rId9" Type="http://schemas.openxmlformats.org/officeDocument/2006/relationships/hyperlink" Target="https://www.youtube.com/watch?v=dHBQhqvFaN4"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flickr.com/photos/bentk/4810035278" TargetMode="External"/><Relationship Id="rId13" Type="http://schemas.openxmlformats.org/officeDocument/2006/relationships/image" Target="../media/image42.jpeg"/><Relationship Id="rId18" Type="http://schemas.openxmlformats.org/officeDocument/2006/relationships/hyperlink" Target="https://creativecommons.org/licenses/by-nc-sa/3.0/" TargetMode="External"/><Relationship Id="rId3" Type="http://schemas.openxmlformats.org/officeDocument/2006/relationships/image" Target="../media/image37.jpeg"/><Relationship Id="rId7" Type="http://schemas.openxmlformats.org/officeDocument/2006/relationships/image" Target="../media/image39.jpeg"/><Relationship Id="rId12" Type="http://schemas.openxmlformats.org/officeDocument/2006/relationships/hyperlink" Target="http://www.allwhitebackground.com/laos-wallpapers.html" TargetMode="External"/><Relationship Id="rId17" Type="http://schemas.openxmlformats.org/officeDocument/2006/relationships/hyperlink" Target="https://creativecommons.org/licenses/by/3.0/" TargetMode="External"/><Relationship Id="rId2" Type="http://schemas.openxmlformats.org/officeDocument/2006/relationships/notesSlide" Target="../notesSlides/notesSlide17.xml"/><Relationship Id="rId16" Type="http://schemas.openxmlformats.org/officeDocument/2006/relationships/hyperlink" Target="https://creativecommons.org/licenses/by-nc/3.0/" TargetMode="External"/><Relationship Id="rId1" Type="http://schemas.openxmlformats.org/officeDocument/2006/relationships/slideLayout" Target="../slideLayouts/slideLayout6.xml"/><Relationship Id="rId6" Type="http://schemas.openxmlformats.org/officeDocument/2006/relationships/hyperlink" Target="https://www.flickr.com/photos/archer10/2213787329" TargetMode="External"/><Relationship Id="rId11" Type="http://schemas.openxmlformats.org/officeDocument/2006/relationships/image" Target="../media/image41.jpeg"/><Relationship Id="rId5" Type="http://schemas.openxmlformats.org/officeDocument/2006/relationships/image" Target="../media/image38.jpeg"/><Relationship Id="rId15" Type="http://schemas.openxmlformats.org/officeDocument/2006/relationships/hyperlink" Target="https://creativecommons.org/licenses/by-sa/3.0/" TargetMode="External"/><Relationship Id="rId10" Type="http://schemas.openxmlformats.org/officeDocument/2006/relationships/hyperlink" Target="https://www.flickr.com/photos/23871542@N04/3551598776" TargetMode="External"/><Relationship Id="rId4" Type="http://schemas.openxmlformats.org/officeDocument/2006/relationships/hyperlink" Target="http://josemiguels.deviantart.com/art/Canadian-Landscape-598130598" TargetMode="External"/><Relationship Id="rId9" Type="http://schemas.openxmlformats.org/officeDocument/2006/relationships/image" Target="../media/image40.jpeg"/><Relationship Id="rId14" Type="http://schemas.openxmlformats.org/officeDocument/2006/relationships/hyperlink" Target="https://commons.wikimedia.org/wiki/File:Serengeti_National_Park,_Tanzania_-_panoramio_(8).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Continents_by_colour.sv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un.org/en/observances/indigenous-day" TargetMode="External"/><Relationship Id="rId7" Type="http://schemas.openxmlformats.org/officeDocument/2006/relationships/hyperlink" Target="https://creativecommons.org/licenses/by-nc-sa/3.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gsouto-digitalteacher.blogspot.com/2012/08/the-international-day-of-worlds.html" TargetMode="External"/><Relationship Id="rId5" Type="http://schemas.openxmlformats.org/officeDocument/2006/relationships/image" Target="../media/image43.jpeg"/><Relationship Id="rId10" Type="http://schemas.openxmlformats.org/officeDocument/2006/relationships/hyperlink" Target="https://creativecommons.org/licenses/by-sa/3.0/" TargetMode="External"/><Relationship Id="rId4" Type="http://schemas.openxmlformats.org/officeDocument/2006/relationships/hyperlink" Target="https://www.youtube.com/watch?v=DLtimjdkenc&amp;t=1s" TargetMode="External"/><Relationship Id="rId9" Type="http://schemas.openxmlformats.org/officeDocument/2006/relationships/hyperlink" Target="https://en.m.wikipedia.org/wiki/File:Small_Flag_of_the_United_Nations_ZP.sv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Grazing_land_overlooking_the_Oyce_and_Costa_Hill_-_geograph.org.uk_-_239617.jp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www.flickr.com/photos/gsfc/8245351490/" TargetMode="Externa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CISeEFTsgD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newoptimistclub.blogspot.com/2011/07/optimist-club-members-work-is-never.html"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18" Type="http://schemas.openxmlformats.org/officeDocument/2006/relationships/image" Target="../media/image19.svg"/><Relationship Id="rId26" Type="http://schemas.openxmlformats.org/officeDocument/2006/relationships/image" Target="../media/image27.svg"/><Relationship Id="rId39" Type="http://schemas.openxmlformats.org/officeDocument/2006/relationships/hyperlink" Target="https://www.youtube.com/watch?v=at2gAjtsgtk" TargetMode="External"/><Relationship Id="rId3" Type="http://schemas.openxmlformats.org/officeDocument/2006/relationships/image" Target="../media/image4.png"/><Relationship Id="rId21" Type="http://schemas.openxmlformats.org/officeDocument/2006/relationships/image" Target="../media/image13.png"/><Relationship Id="rId34" Type="http://schemas.openxmlformats.org/officeDocument/2006/relationships/image" Target="../media/image35.svg"/><Relationship Id="rId42" Type="http://schemas.openxmlformats.org/officeDocument/2006/relationships/hyperlink" Target="https://www.youtube.com/watch?v=KDs5d_qFbEs" TargetMode="External"/><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1.png"/><Relationship Id="rId25" Type="http://schemas.openxmlformats.org/officeDocument/2006/relationships/image" Target="../media/image15.png"/><Relationship Id="rId33" Type="http://schemas.openxmlformats.org/officeDocument/2006/relationships/image" Target="../media/image19.png"/><Relationship Id="rId38" Type="http://schemas.openxmlformats.org/officeDocument/2006/relationships/image" Target="../media/image39.svg"/><Relationship Id="rId2" Type="http://schemas.openxmlformats.org/officeDocument/2006/relationships/notesSlide" Target="../notesSlides/notesSlide4.xml"/><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17.png"/><Relationship Id="rId41" Type="http://schemas.openxmlformats.org/officeDocument/2006/relationships/hyperlink" Target="https://www.youtube.com/watch?v=W8BtVuY02VU" TargetMode="Externa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8.png"/><Relationship Id="rId24" Type="http://schemas.openxmlformats.org/officeDocument/2006/relationships/image" Target="../media/image25.svg"/><Relationship Id="rId32" Type="http://schemas.openxmlformats.org/officeDocument/2006/relationships/image" Target="../media/image33.svg"/><Relationship Id="rId37" Type="http://schemas.openxmlformats.org/officeDocument/2006/relationships/image" Target="../media/image21.png"/><Relationship Id="rId40" Type="http://schemas.openxmlformats.org/officeDocument/2006/relationships/hyperlink" Target="https://www.youtube.com/watch?v=r172Mb8h5Zw" TargetMode="External"/><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4.png"/><Relationship Id="rId28" Type="http://schemas.openxmlformats.org/officeDocument/2006/relationships/image" Target="../media/image29.svg"/><Relationship Id="rId36" Type="http://schemas.openxmlformats.org/officeDocument/2006/relationships/image" Target="../media/image37.svg"/><Relationship Id="rId10" Type="http://schemas.openxmlformats.org/officeDocument/2006/relationships/image" Target="../media/image11.svg"/><Relationship Id="rId19" Type="http://schemas.openxmlformats.org/officeDocument/2006/relationships/image" Target="../media/image12.png"/><Relationship Id="rId31"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16.png"/><Relationship Id="rId30" Type="http://schemas.openxmlformats.org/officeDocument/2006/relationships/image" Target="../media/image31.svg"/><Relationship Id="rId35"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reativecommons.org/licenses/by-sa/3.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kids.britannica.com/kids/article/biodiversity/352854" TargetMode="External"/><Relationship Id="rId5" Type="http://schemas.openxmlformats.org/officeDocument/2006/relationships/hyperlink" Target="https://www.youtube.com/watch?v=nmvw3sTGajs" TargetMode="External"/><Relationship Id="rId4" Type="http://schemas.openxmlformats.org/officeDocument/2006/relationships/hyperlink" Target="https://en.wikipedia.org/wiki/File:Continents_by_colour.sv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p7oW9HgIRsI" TargetMode="Externa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3.jpe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hyperlink" Target="https://creativecommons.org/licenses/by-nc-sa/3.0/" TargetMode="External"/><Relationship Id="rId5" Type="http://schemas.openxmlformats.org/officeDocument/2006/relationships/hyperlink" Target="https://www.iha.com/short-term-rentals-japan/1OzR/" TargetMode="External"/><Relationship Id="rId10" Type="http://schemas.microsoft.com/office/2007/relationships/diagramDrawing" Target="../diagrams/drawing1.xml"/><Relationship Id="rId4" Type="http://schemas.openxmlformats.org/officeDocument/2006/relationships/image" Target="../media/image24.jpe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hyperlink" Target="https://hilo.hawaii.edu/chancellor/stories/2019/10/21/2019-united-nations-day/" TargetMode="External"/><Relationship Id="rId13" Type="http://schemas.openxmlformats.org/officeDocument/2006/relationships/hyperlink" Target="https://creativecommons.org/licenses/by-nc-nd/3.0/" TargetMode="External"/><Relationship Id="rId3" Type="http://schemas.openxmlformats.org/officeDocument/2006/relationships/image" Target="../media/image25.jpeg"/><Relationship Id="rId7" Type="http://schemas.openxmlformats.org/officeDocument/2006/relationships/image" Target="../media/image27.jpeg"/><Relationship Id="rId12" Type="http://schemas.openxmlformats.org/officeDocument/2006/relationships/hyperlink" Target="https://creativecommons.org/licenses/by/3.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flickr.com/photos/un_photo/18011653398/" TargetMode="External"/><Relationship Id="rId11" Type="http://schemas.openxmlformats.org/officeDocument/2006/relationships/hyperlink" Target="https://www.youtube.com/watch?v=SaAmfiJtV4I" TargetMode="External"/><Relationship Id="rId5" Type="http://schemas.openxmlformats.org/officeDocument/2006/relationships/image" Target="../media/image26.jpeg"/><Relationship Id="rId10" Type="http://schemas.openxmlformats.org/officeDocument/2006/relationships/hyperlink" Target="https://www.youtube.com/watch?v=OQ3Imsz9U_U" TargetMode="External"/><Relationship Id="rId4" Type="http://schemas.openxmlformats.org/officeDocument/2006/relationships/hyperlink" Target="http://canadians.org/event/halifax-imagine-canada-respects-indigenous-rights" TargetMode="External"/><Relationship Id="rId9" Type="http://schemas.openxmlformats.org/officeDocument/2006/relationships/hyperlink" Target="https://www.youtube.com/watch?v=yvsf0wfMcwo" TargetMode="External"/><Relationship Id="rId14"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creativecommons.org/licenses/by-sa/3.0/" TargetMode="External"/><Relationship Id="rId11" Type="http://schemas.openxmlformats.org/officeDocument/2006/relationships/slide" Target="slide12.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hyperlink" Target="https://en.wikipedia.org/wiki/File:Continents_by_colour.svg" TargetMode="External"/><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8A95209C-5275-4E15-8EA7-7F42980ABF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2">
            <a:extLst>
              <a:ext uri="{FF2B5EF4-FFF2-40B4-BE49-F238E27FC236}">
                <a16:creationId xmlns:a16="http://schemas.microsoft.com/office/drawing/2014/main" id="{AE7ADDDF-333D-4859-AC16-E194AFE4A086}"/>
              </a:ext>
            </a:extLst>
          </p:cNvPr>
          <p:cNvPicPr>
            <a:picLocks noChangeAspect="1"/>
          </p:cNvPicPr>
          <p:nvPr/>
        </p:nvPicPr>
        <p:blipFill rotWithShape="1">
          <a:blip r:embed="rId3">
            <a:alphaModFix amt="50000"/>
            <a:extLst>
              <a:ext uri="{837473B0-CC2E-450A-ABE3-18F120FF3D39}">
                <a1611:picAttrSrcUrl xmlns="" xmlns:a1611="http://schemas.microsoft.com/office/drawing/2016/11/main" r:id="rId4"/>
              </a:ext>
            </a:extLst>
          </a:blip>
          <a:srcRect l="914" r="-1" b="-1"/>
          <a:stretch/>
        </p:blipFill>
        <p:spPr>
          <a:xfrm>
            <a:off x="20" y="10"/>
            <a:ext cx="12188931" cy="6857990"/>
          </a:xfrm>
          <a:prstGeom prst="rect">
            <a:avLst/>
          </a:prstGeom>
        </p:spPr>
      </p:pic>
      <p:sp>
        <p:nvSpPr>
          <p:cNvPr id="2" name="Title 1">
            <a:extLst>
              <a:ext uri="{FF2B5EF4-FFF2-40B4-BE49-F238E27FC236}">
                <a16:creationId xmlns:a16="http://schemas.microsoft.com/office/drawing/2014/main" id="{895E01A1-389B-4028-ADED-9BB3AEBD86B9}"/>
              </a:ext>
            </a:extLst>
          </p:cNvPr>
          <p:cNvSpPr>
            <a:spLocks noGrp="1"/>
          </p:cNvSpPr>
          <p:nvPr>
            <p:ph type="ctrTitle"/>
          </p:nvPr>
        </p:nvSpPr>
        <p:spPr>
          <a:xfrm>
            <a:off x="1527048" y="1124712"/>
            <a:ext cx="9144000" cy="3063240"/>
          </a:xfrm>
        </p:spPr>
        <p:txBody>
          <a:bodyPr>
            <a:normAutofit/>
          </a:bodyPr>
          <a:lstStyle/>
          <a:p>
            <a:r>
              <a:rPr lang="en-CA" sz="6600">
                <a:solidFill>
                  <a:srgbClr val="FFFFFF"/>
                </a:solidFill>
                <a:cs typeface="Calibri Light"/>
              </a:rPr>
              <a:t>Indigenous Peoples </a:t>
            </a:r>
            <a:br>
              <a:rPr lang="en-CA" sz="6600">
                <a:solidFill>
                  <a:srgbClr val="FFFFFF"/>
                </a:solidFill>
                <a:cs typeface="Calibri Light"/>
              </a:rPr>
            </a:br>
            <a:r>
              <a:rPr lang="en-CA" sz="6600">
                <a:solidFill>
                  <a:srgbClr val="FFFFFF"/>
                </a:solidFill>
                <a:cs typeface="Calibri Light"/>
              </a:rPr>
              <a:t>of the World</a:t>
            </a:r>
            <a:endParaRPr lang="en-CA" sz="6600">
              <a:solidFill>
                <a:srgbClr val="FFFFFF"/>
              </a:solidFill>
            </a:endParaRPr>
          </a:p>
        </p:txBody>
      </p:sp>
      <p:sp>
        <p:nvSpPr>
          <p:cNvPr id="3" name="Subtitle 2">
            <a:extLst>
              <a:ext uri="{FF2B5EF4-FFF2-40B4-BE49-F238E27FC236}">
                <a16:creationId xmlns:a16="http://schemas.microsoft.com/office/drawing/2014/main" id="{9EAEFE53-5886-4568-9915-1E241D8FF48B}"/>
              </a:ext>
            </a:extLst>
          </p:cNvPr>
          <p:cNvSpPr>
            <a:spLocks noGrp="1"/>
          </p:cNvSpPr>
          <p:nvPr>
            <p:ph type="subTitle" idx="1"/>
          </p:nvPr>
        </p:nvSpPr>
        <p:spPr>
          <a:xfrm>
            <a:off x="1527048" y="4599432"/>
            <a:ext cx="9144000" cy="1227520"/>
          </a:xfrm>
        </p:spPr>
        <p:txBody>
          <a:bodyPr vert="horz" lIns="91440" tIns="45720" rIns="91440" bIns="45720" rtlCol="0">
            <a:normAutofit/>
          </a:bodyPr>
          <a:lstStyle/>
          <a:p>
            <a:r>
              <a:rPr lang="en-CA">
                <a:solidFill>
                  <a:srgbClr val="FFFFFF"/>
                </a:solidFill>
                <a:cs typeface="Calibri"/>
              </a:rPr>
              <a:t>Grade 3 Social Studies</a:t>
            </a:r>
            <a:endParaRPr lang="en-CA">
              <a:solidFill>
                <a:srgbClr val="FFFFFF"/>
              </a:solidFill>
            </a:endParaRPr>
          </a:p>
        </p:txBody>
      </p:sp>
      <p:sp>
        <p:nvSpPr>
          <p:cNvPr id="29" name="sketchy box">
            <a:extLst>
              <a:ext uri="{FF2B5EF4-FFF2-40B4-BE49-F238E27FC236}">
                <a16:creationId xmlns:a16="http://schemas.microsoft.com/office/drawing/2014/main" id="{4F2ED431-E304-4FF0-9F4E-032783C9D6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y line">
            <a:extLst>
              <a:ext uri="{FF2B5EF4-FFF2-40B4-BE49-F238E27FC236}">
                <a16:creationId xmlns:a16="http://schemas.microsoft.com/office/drawing/2014/main" id="{4E87FCFB-2CCE-460D-B3DD-557C8BD1B9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F12E452-2D66-49EF-8692-7D1DB888442A}"/>
              </a:ext>
            </a:extLst>
          </p:cNvPr>
          <p:cNvSpPr txBox="1"/>
          <p:nvPr/>
        </p:nvSpPr>
        <p:spPr>
          <a:xfrm>
            <a:off x="9867483"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 xmlns:ahyp="http://schemas.microsoft.com/office/drawing/2018/hyperlinkcolor" val="tx"/>
                    </a:ext>
                  </a:extLst>
                </a:hlinkClick>
              </a:rPr>
              <a:t>CC BY-SA</a:t>
            </a:r>
            <a:r>
              <a:rPr lang="en-US" sz="700">
                <a:solidFill>
                  <a:srgbClr val="FFFFFF"/>
                </a:solidFill>
              </a:rPr>
              <a:t>.</a:t>
            </a:r>
          </a:p>
        </p:txBody>
      </p:sp>
      <p:sp>
        <p:nvSpPr>
          <p:cNvPr id="4" name="Sun 3">
            <a:extLst>
              <a:ext uri="{FF2B5EF4-FFF2-40B4-BE49-F238E27FC236}">
                <a16:creationId xmlns:a16="http://schemas.microsoft.com/office/drawing/2014/main" id="{E49A17A4-55E2-42AD-AFA4-33D870F06530}"/>
              </a:ext>
            </a:extLst>
          </p:cNvPr>
          <p:cNvSpPr/>
          <p:nvPr/>
        </p:nvSpPr>
        <p:spPr>
          <a:xfrm>
            <a:off x="10741981" y="5504155"/>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BLM#1</a:t>
            </a:r>
            <a:endParaRPr lang="en-CA" sz="1200">
              <a:solidFill>
                <a:schemeClr val="bg1"/>
              </a:solidFill>
            </a:endParaRPr>
          </a:p>
        </p:txBody>
      </p:sp>
    </p:spTree>
    <p:extLst>
      <p:ext uri="{BB962C8B-B14F-4D97-AF65-F5344CB8AC3E}">
        <p14:creationId xmlns:p14="http://schemas.microsoft.com/office/powerpoint/2010/main" val="32184499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DC35A348-C5D6-4112-9FDD-93A493B01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3339E-35C8-43BA-BBD2-36A70A4B732A}"/>
              </a:ext>
            </a:extLst>
          </p:cNvPr>
          <p:cNvSpPr>
            <a:spLocks noGrp="1"/>
          </p:cNvSpPr>
          <p:nvPr>
            <p:ph type="title"/>
          </p:nvPr>
        </p:nvSpPr>
        <p:spPr>
          <a:xfrm>
            <a:off x="363746" y="4284227"/>
            <a:ext cx="7265059" cy="667155"/>
          </a:xfrm>
        </p:spPr>
        <p:txBody>
          <a:bodyPr vert="horz" wrap="square" lIns="91440" tIns="45720" rIns="91440" bIns="45720" rtlCol="0" anchor="b">
            <a:normAutofit fontScale="90000"/>
          </a:bodyPr>
          <a:lstStyle/>
          <a:p>
            <a:r>
              <a:rPr lang="en-US" sz="4300" kern="1200">
                <a:solidFill>
                  <a:schemeClr val="bg1"/>
                </a:solidFill>
                <a:latin typeface="+mj-lt"/>
                <a:ea typeface="+mj-ea"/>
                <a:cs typeface="+mj-cs"/>
              </a:rPr>
              <a:t>First Nations, Métis, and Inuit</a:t>
            </a:r>
            <a:endParaRPr lang="en-US">
              <a:solidFill>
                <a:schemeClr val="bg1"/>
              </a:solidFill>
              <a:cs typeface="Calibri Light" panose="020F0302020204030204"/>
            </a:endParaRPr>
          </a:p>
        </p:txBody>
      </p:sp>
      <p:pic>
        <p:nvPicPr>
          <p:cNvPr id="3" name="Picture 3" descr="A picture containing grass, sky, outdoor, sport&#10;&#10;Description automatically generated">
            <a:extLst>
              <a:ext uri="{FF2B5EF4-FFF2-40B4-BE49-F238E27FC236}">
                <a16:creationId xmlns:a16="http://schemas.microsoft.com/office/drawing/2014/main" id="{03853AB1-6E2C-4530-B85C-EF66DEBE180A}"/>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355" r="33486" b="2"/>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9" name="Picture 9">
            <a:extLst>
              <a:ext uri="{FF2B5EF4-FFF2-40B4-BE49-F238E27FC236}">
                <a16:creationId xmlns:a16="http://schemas.microsoft.com/office/drawing/2014/main" id="{73F5B41C-A1FF-4C18-B720-1B647C57FDB5}"/>
              </a:ext>
            </a:extLst>
          </p:cNvPr>
          <p:cNvPicPr>
            <a:picLocks noChangeAspect="1"/>
          </p:cNvPicPr>
          <p:nvPr/>
        </p:nvPicPr>
        <p:blipFill rotWithShape="1">
          <a:blip r:embed="rId5">
            <a:extLst>
              <a:ext uri="{837473B0-CC2E-450A-ABE3-18F120FF3D39}">
                <a1611:picAttrSrcUrl xmlns="" xmlns:a1611="http://schemas.microsoft.com/office/drawing/2016/11/main" r:id="rId6"/>
              </a:ext>
            </a:extLst>
          </a:blip>
          <a:srcRect t="8174" r="1" b="7383"/>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6" name="Picture 6" descr="A picture containing outdoor, sky, water, nature&#10;&#10;Description automatically generated">
            <a:extLst>
              <a:ext uri="{FF2B5EF4-FFF2-40B4-BE49-F238E27FC236}">
                <a16:creationId xmlns:a16="http://schemas.microsoft.com/office/drawing/2014/main" id="{282BBD52-3C9F-426F-9F79-F8BFA29E815C}"/>
              </a:ext>
            </a:extLst>
          </p:cNvPr>
          <p:cNvPicPr>
            <a:picLocks noChangeAspect="1"/>
          </p:cNvPicPr>
          <p:nvPr/>
        </p:nvPicPr>
        <p:blipFill rotWithShape="1">
          <a:blip r:embed="rId7">
            <a:extLst>
              <a:ext uri="{837473B0-CC2E-450A-ABE3-18F120FF3D39}">
                <a1611:picAttrSrcUrl xmlns="" xmlns:a1611="http://schemas.microsoft.com/office/drawing/2016/11/main" r:id="rId8"/>
              </a:ext>
            </a:extLst>
          </a:blip>
          <a:srcRect r="22951"/>
          <a:stretch/>
        </p:blipFill>
        <p:spPr>
          <a:xfrm>
            <a:off x="8191480" y="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13" name="Group 16">
            <a:extLst>
              <a:ext uri="{FF2B5EF4-FFF2-40B4-BE49-F238E27FC236}">
                <a16:creationId xmlns:a16="http://schemas.microsoft.com/office/drawing/2014/main" id="{AC0B7807-0C83-4963-821A-69B172722E4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8" name="Freeform: Shape 17">
              <a:extLst>
                <a:ext uri="{FF2B5EF4-FFF2-40B4-BE49-F238E27FC236}">
                  <a16:creationId xmlns:a16="http://schemas.microsoft.com/office/drawing/2014/main" id="{BB027EC7-3252-48A2-A7A4-1741F72E47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8">
              <a:extLst>
                <a:ext uri="{FF2B5EF4-FFF2-40B4-BE49-F238E27FC236}">
                  <a16:creationId xmlns:a16="http://schemas.microsoft.com/office/drawing/2014/main" id="{4EBC51E4-7477-4290-BBD0-18AD942C36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9">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Rectangle 4">
            <a:extLst>
              <a:ext uri="{FF2B5EF4-FFF2-40B4-BE49-F238E27FC236}">
                <a16:creationId xmlns:a16="http://schemas.microsoft.com/office/drawing/2014/main" id="{7C6F7312-8A43-4AF9-A4E5-46D22C80AFD2}"/>
              </a:ext>
            </a:extLst>
          </p:cNvPr>
          <p:cNvSpPr/>
          <p:nvPr/>
        </p:nvSpPr>
        <p:spPr>
          <a:xfrm>
            <a:off x="8191480" y="5452156"/>
            <a:ext cx="3240167" cy="923330"/>
          </a:xfrm>
          <a:prstGeom prst="rect">
            <a:avLst/>
          </a:prstGeom>
        </p:spPr>
        <p:txBody>
          <a:bodyPr wrap="square">
            <a:spAutoFit/>
          </a:bodyPr>
          <a:lstStyle/>
          <a:p>
            <a:pPr>
              <a:spcAft>
                <a:spcPts val="600"/>
              </a:spcAft>
            </a:pPr>
            <a:r>
              <a:rPr lang="en-US">
                <a:hlinkClick r:id="rId10"/>
              </a:rPr>
              <a:t>Living in the Arctic - </a:t>
            </a:r>
            <a:r>
              <a:rPr lang="en-US" err="1">
                <a:hlinkClick r:id="rId10"/>
              </a:rPr>
              <a:t>Silaqqi</a:t>
            </a:r>
            <a:r>
              <a:rPr lang="en-US">
                <a:hlinkClick r:id="rId10"/>
              </a:rPr>
              <a:t>, Teacher in Nunavut, Canada (3:25 min) - YouTube</a:t>
            </a:r>
            <a:endParaRPr lang="en-CA"/>
          </a:p>
        </p:txBody>
      </p:sp>
      <p:sp>
        <p:nvSpPr>
          <p:cNvPr id="4" name="TextBox 3">
            <a:extLst>
              <a:ext uri="{FF2B5EF4-FFF2-40B4-BE49-F238E27FC236}">
                <a16:creationId xmlns:a16="http://schemas.microsoft.com/office/drawing/2014/main" id="{EA7D55DA-1A91-4FA0-948A-B6D8E63E4D73}"/>
              </a:ext>
            </a:extLst>
          </p:cNvPr>
          <p:cNvSpPr txBox="1"/>
          <p:nvPr/>
        </p:nvSpPr>
        <p:spPr>
          <a:xfrm>
            <a:off x="9857708" y="6870700"/>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 xmlns:ahyp="http://schemas.microsoft.com/office/drawing/2018/hyperlinkcolor" val="tx"/>
                    </a:ext>
                  </a:extLst>
                </a:hlinkClick>
              </a:rPr>
              <a:t>CC BY-NC</a:t>
            </a:r>
            <a:r>
              <a:rPr lang="en-US" sz="700">
                <a:solidFill>
                  <a:srgbClr val="FFFFFF"/>
                </a:solidFill>
              </a:rPr>
              <a:t>.</a:t>
            </a:r>
          </a:p>
        </p:txBody>
      </p:sp>
      <p:sp>
        <p:nvSpPr>
          <p:cNvPr id="7" name="TextBox 6">
            <a:extLst>
              <a:ext uri="{FF2B5EF4-FFF2-40B4-BE49-F238E27FC236}">
                <a16:creationId xmlns:a16="http://schemas.microsoft.com/office/drawing/2014/main" id="{F97FC1E9-5A5B-4079-985F-F0931C7EED1D}"/>
              </a:ext>
            </a:extLst>
          </p:cNvPr>
          <p:cNvSpPr txBox="1"/>
          <p:nvPr/>
        </p:nvSpPr>
        <p:spPr>
          <a:xfrm>
            <a:off x="7523539" y="6870700"/>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a:extLst>
                    <a:ext uri="{A12FA001-AC4F-418D-AE19-62706E023703}">
                      <ahyp:hlinkClr xmlns="" xmlns:ahyp="http://schemas.microsoft.com/office/drawing/2018/hyperlinkcolor" val="tx"/>
                    </a:ext>
                  </a:extLst>
                </a:hlinkClick>
              </a:rPr>
              <a:t>CC BY-SA</a:t>
            </a:r>
            <a:r>
              <a:rPr lang="en-US" sz="700">
                <a:solidFill>
                  <a:srgbClr val="FFFFFF"/>
                </a:solidFill>
              </a:rPr>
              <a:t>.</a:t>
            </a:r>
          </a:p>
        </p:txBody>
      </p:sp>
      <p:sp>
        <p:nvSpPr>
          <p:cNvPr id="10" name="TextBox 9">
            <a:extLst>
              <a:ext uri="{FF2B5EF4-FFF2-40B4-BE49-F238E27FC236}">
                <a16:creationId xmlns:a16="http://schemas.microsoft.com/office/drawing/2014/main" id="{617F7E3A-4F4D-43E8-B0F5-16D926E72603}"/>
              </a:ext>
            </a:extLst>
          </p:cNvPr>
          <p:cNvSpPr txBox="1"/>
          <p:nvPr/>
        </p:nvSpPr>
        <p:spPr>
          <a:xfrm>
            <a:off x="5189370" y="6870700"/>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a:extLst>
                    <a:ext uri="{A12FA001-AC4F-418D-AE19-62706E023703}">
                      <ahyp:hlinkClr xmlns=""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1ED4AA89-D9B6-4DB2-B3E9-D6ECE3434777}"/>
              </a:ext>
            </a:extLst>
          </p:cNvPr>
          <p:cNvSpPr txBox="1"/>
          <p:nvPr/>
        </p:nvSpPr>
        <p:spPr>
          <a:xfrm>
            <a:off x="353684" y="4940060"/>
            <a:ext cx="9845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First Nations, Metis, and Inuit are Indigenous Peoples </a:t>
            </a:r>
            <a:r>
              <a:rPr lang="en-US">
                <a:solidFill>
                  <a:schemeClr val="bg1"/>
                </a:solidFill>
                <a:ea typeface="+mn-lt"/>
                <a:cs typeface="+mn-lt"/>
              </a:rPr>
              <a:t>whose traditional territories are in </a:t>
            </a:r>
            <a:r>
              <a:rPr lang="en-US">
                <a:solidFill>
                  <a:schemeClr val="bg1"/>
                </a:solidFill>
              </a:rPr>
              <a:t>Canada.</a:t>
            </a:r>
            <a:endParaRPr lang="en-US">
              <a:solidFill>
                <a:schemeClr val="bg1"/>
              </a:solidFill>
              <a:cs typeface="Calibri" panose="020F0502020204030204"/>
            </a:endParaRPr>
          </a:p>
        </p:txBody>
      </p:sp>
      <p:sp>
        <p:nvSpPr>
          <p:cNvPr id="11" name="TextBox 10">
            <a:extLst>
              <a:ext uri="{FF2B5EF4-FFF2-40B4-BE49-F238E27FC236}">
                <a16:creationId xmlns:a16="http://schemas.microsoft.com/office/drawing/2014/main" id="{D1C1F517-6726-4AA3-80D2-21021EC791C5}"/>
              </a:ext>
            </a:extLst>
          </p:cNvPr>
          <p:cNvSpPr txBox="1"/>
          <p:nvPr/>
        </p:nvSpPr>
        <p:spPr>
          <a:xfrm>
            <a:off x="181155" y="5457645"/>
            <a:ext cx="40227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3"/>
              </a:rPr>
              <a:t>Indigenous Hunter Keeps Traditions Alive in Boreal Forest (6:17 min) - YouTube</a:t>
            </a:r>
            <a:r>
              <a:rPr lang="en-US">
                <a:solidFill>
                  <a:srgbClr val="0070C0"/>
                </a:solidFill>
              </a:rPr>
              <a:t> </a:t>
            </a:r>
            <a:endParaRPr lang="en-US">
              <a:solidFill>
                <a:srgbClr val="0070C0"/>
              </a:solidFill>
              <a:cs typeface="Calibri"/>
            </a:endParaRPr>
          </a:p>
          <a:p>
            <a:r>
              <a:rPr lang="en-US">
                <a:hlinkClick r:id="rId14"/>
              </a:rPr>
              <a:t>The </a:t>
            </a:r>
            <a:r>
              <a:rPr lang="en-US" err="1">
                <a:hlinkClick r:id="rId14"/>
              </a:rPr>
              <a:t>Pimachiowin</a:t>
            </a:r>
            <a:r>
              <a:rPr lang="en-US">
                <a:hlinkClick r:id="rId14"/>
              </a:rPr>
              <a:t> Aki Profile  (1:54 min)- YouTube</a:t>
            </a:r>
            <a:endParaRPr lang="en-US">
              <a:solidFill>
                <a:schemeClr val="bg1"/>
              </a:solidFill>
              <a:cs typeface="Calibri"/>
            </a:endParaRPr>
          </a:p>
        </p:txBody>
      </p:sp>
      <p:sp>
        <p:nvSpPr>
          <p:cNvPr id="15" name="TextBox 14">
            <a:extLst>
              <a:ext uri="{FF2B5EF4-FFF2-40B4-BE49-F238E27FC236}">
                <a16:creationId xmlns:a16="http://schemas.microsoft.com/office/drawing/2014/main" id="{7ADD38A6-E52A-4784-AF43-5E5C9AC4A63F}"/>
              </a:ext>
            </a:extLst>
          </p:cNvPr>
          <p:cNvSpPr txBox="1"/>
          <p:nvPr/>
        </p:nvSpPr>
        <p:spPr>
          <a:xfrm>
            <a:off x="4435953" y="5456747"/>
            <a:ext cx="35521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The Métis of Wood Buffalo National Park (4:34 min) – YouTube</a:t>
            </a:r>
            <a:endParaRPr lang="en-US">
              <a:cs typeface="Calibri"/>
            </a:endParaRPr>
          </a:p>
          <a:p>
            <a:r>
              <a:rPr lang="en-US">
                <a:hlinkClick r:id="rId16"/>
              </a:rPr>
              <a:t>The Métis Homesteads 2:49 min</a:t>
            </a:r>
            <a:endParaRPr lang="en-US">
              <a:cs typeface="Calibri"/>
            </a:endParaRPr>
          </a:p>
        </p:txBody>
      </p:sp>
      <p:sp>
        <p:nvSpPr>
          <p:cNvPr id="16" name="TextBox 15">
            <a:extLst>
              <a:ext uri="{FF2B5EF4-FFF2-40B4-BE49-F238E27FC236}">
                <a16:creationId xmlns:a16="http://schemas.microsoft.com/office/drawing/2014/main" id="{82187BA4-7288-4AAD-8178-C7BB67BA83C6}"/>
              </a:ext>
            </a:extLst>
          </p:cNvPr>
          <p:cNvSpPr txBox="1"/>
          <p:nvPr/>
        </p:nvSpPr>
        <p:spPr>
          <a:xfrm>
            <a:off x="7714891" y="4479984"/>
            <a:ext cx="4353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0070C0"/>
                </a:solidFill>
                <a:hlinkClick r:id="rId17">
                  <a:extLst>
                    <a:ext uri="{A12FA001-AC4F-418D-AE19-62706E023703}">
                      <ahyp:hlinkClr xmlns="" xmlns:ahyp="http://schemas.microsoft.com/office/drawing/2018/hyperlinkcolor" val="tx"/>
                    </a:ext>
                  </a:extLst>
                </a:hlinkClick>
              </a:rPr>
              <a:t>Meet Indigenous kids from all across Canada TVO Raven's Quest</a:t>
            </a:r>
            <a:endParaRPr lang="en-US">
              <a:solidFill>
                <a:srgbClr val="0070C0"/>
              </a:solidFill>
              <a:cs typeface="Calibri" panose="020F0502020204030204"/>
            </a:endParaRPr>
          </a:p>
        </p:txBody>
      </p:sp>
      <p:sp>
        <p:nvSpPr>
          <p:cNvPr id="20" name="Oval 19">
            <a:hlinkClick r:id="rId18" action="ppaction://hlinksldjump"/>
            <a:extLst>
              <a:ext uri="{FF2B5EF4-FFF2-40B4-BE49-F238E27FC236}">
                <a16:creationId xmlns:a16="http://schemas.microsoft.com/office/drawing/2014/main" id="{BF0F63AC-45F2-408D-90B2-1223F9A43761}"/>
              </a:ext>
            </a:extLst>
          </p:cNvPr>
          <p:cNvSpPr/>
          <p:nvPr/>
        </p:nvSpPr>
        <p:spPr>
          <a:xfrm>
            <a:off x="10863942" y="117324"/>
            <a:ext cx="1124857" cy="1003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600">
                <a:cs typeface="Calibri"/>
              </a:rPr>
              <a:t>Go Back to the Map</a:t>
            </a:r>
          </a:p>
        </p:txBody>
      </p:sp>
      <p:sp>
        <p:nvSpPr>
          <p:cNvPr id="17" name="Sun 16">
            <a:extLst>
              <a:ext uri="{FF2B5EF4-FFF2-40B4-BE49-F238E27FC236}">
                <a16:creationId xmlns:a16="http://schemas.microsoft.com/office/drawing/2014/main" id="{726F33D1-6D52-477E-80E1-CA8C60D8E42B}"/>
              </a:ext>
            </a:extLst>
          </p:cNvPr>
          <p:cNvSpPr/>
          <p:nvPr/>
        </p:nvSpPr>
        <p:spPr>
          <a:xfrm>
            <a:off x="10785114" y="5705438"/>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BLM#6</a:t>
            </a:r>
            <a:endParaRPr lang="en-CA" sz="1200">
              <a:solidFill>
                <a:schemeClr val="tx1"/>
              </a:solidFill>
            </a:endParaRPr>
          </a:p>
        </p:txBody>
      </p:sp>
    </p:spTree>
    <p:extLst>
      <p:ext uri="{BB962C8B-B14F-4D97-AF65-F5344CB8AC3E}">
        <p14:creationId xmlns:p14="http://schemas.microsoft.com/office/powerpoint/2010/main" val="161496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3D6EC93-F369-413E-AA67-5D41041610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FEE23-1201-42CF-B8D0-7EF7E4330FCE}"/>
              </a:ext>
            </a:extLst>
          </p:cNvPr>
          <p:cNvSpPr>
            <a:spLocks noGrp="1"/>
          </p:cNvSpPr>
          <p:nvPr>
            <p:ph type="title"/>
          </p:nvPr>
        </p:nvSpPr>
        <p:spPr>
          <a:xfrm>
            <a:off x="838201" y="1210431"/>
            <a:ext cx="4394200" cy="1323439"/>
          </a:xfrm>
        </p:spPr>
        <p:txBody>
          <a:bodyPr anchor="t">
            <a:normAutofit/>
          </a:bodyPr>
          <a:lstStyle/>
          <a:p>
            <a:r>
              <a:rPr lang="en-US" sz="7200">
                <a:solidFill>
                  <a:schemeClr val="bg1"/>
                </a:solidFill>
                <a:cs typeface="Calibri Light"/>
              </a:rPr>
              <a:t>Maya</a:t>
            </a:r>
            <a:endParaRPr lang="en-US" sz="7200">
              <a:solidFill>
                <a:schemeClr val="bg1"/>
              </a:solidFill>
            </a:endParaRPr>
          </a:p>
        </p:txBody>
      </p:sp>
      <p:sp>
        <p:nvSpPr>
          <p:cNvPr id="3" name="Content Placeholder 2">
            <a:extLst>
              <a:ext uri="{FF2B5EF4-FFF2-40B4-BE49-F238E27FC236}">
                <a16:creationId xmlns:a16="http://schemas.microsoft.com/office/drawing/2014/main" id="{1AD7E18D-E433-49E3-AA6A-64A68BE0ED09}"/>
              </a:ext>
            </a:extLst>
          </p:cNvPr>
          <p:cNvSpPr>
            <a:spLocks noGrp="1"/>
          </p:cNvSpPr>
          <p:nvPr>
            <p:ph idx="1"/>
          </p:nvPr>
        </p:nvSpPr>
        <p:spPr>
          <a:xfrm>
            <a:off x="838201" y="2686324"/>
            <a:ext cx="4394200" cy="2454300"/>
          </a:xfrm>
        </p:spPr>
        <p:txBody>
          <a:bodyPr vert="horz" lIns="91440" tIns="45720" rIns="91440" bIns="45720" rtlCol="0" anchor="t">
            <a:normAutofit/>
          </a:bodyPr>
          <a:lstStyle/>
          <a:p>
            <a:pPr marL="0" indent="0">
              <a:buNone/>
            </a:pPr>
            <a:r>
              <a:rPr lang="en-US" sz="2400">
                <a:solidFill>
                  <a:schemeClr val="bg1"/>
                </a:solidFill>
                <a:cs typeface="Calibri"/>
              </a:rPr>
              <a:t>The Maya </a:t>
            </a:r>
            <a:r>
              <a:rPr lang="en-US" sz="2400">
                <a:solidFill>
                  <a:schemeClr val="bg1"/>
                </a:solidFill>
                <a:ea typeface="+mn-lt"/>
                <a:cs typeface="+mn-lt"/>
              </a:rPr>
              <a:t>are Indigenous Peoples whose traditional territories are in Mexico, Guatemala, Belize, </a:t>
            </a:r>
            <a:br>
              <a:rPr lang="en-US" sz="2400">
                <a:solidFill>
                  <a:schemeClr val="bg1"/>
                </a:solidFill>
                <a:ea typeface="+mn-lt"/>
                <a:cs typeface="+mn-lt"/>
              </a:rPr>
            </a:br>
            <a:r>
              <a:rPr lang="en-US" sz="2400">
                <a:solidFill>
                  <a:schemeClr val="bg1"/>
                </a:solidFill>
                <a:ea typeface="+mn-lt"/>
                <a:cs typeface="+mn-lt"/>
              </a:rPr>
              <a:t>El Salvador, and Honduras.</a:t>
            </a:r>
          </a:p>
        </p:txBody>
      </p:sp>
      <p:pic>
        <p:nvPicPr>
          <p:cNvPr id="21" name="Picture 21" descr="Free picture: kaqchikel, Mayan, women, walking, single ...">
            <a:extLst>
              <a:ext uri="{FF2B5EF4-FFF2-40B4-BE49-F238E27FC236}">
                <a16:creationId xmlns:a16="http://schemas.microsoft.com/office/drawing/2014/main" id="{8A288E19-18F1-4884-BE90-D6C811461980}"/>
              </a:ext>
            </a:extLst>
          </p:cNvPr>
          <p:cNvPicPr>
            <a:picLocks noChangeAspect="1"/>
          </p:cNvPicPr>
          <p:nvPr/>
        </p:nvPicPr>
        <p:blipFill rotWithShape="1">
          <a:blip r:embed="rId3"/>
          <a:srcRect b="20130"/>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49" name="Group 48">
            <a:extLst>
              <a:ext uri="{FF2B5EF4-FFF2-40B4-BE49-F238E27FC236}">
                <a16:creationId xmlns:a16="http://schemas.microsoft.com/office/drawing/2014/main" id="{4EA04677-6B2C-40F4-975C-ED919655277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50" name="Freeform: Shape 49">
              <a:extLst>
                <a:ext uri="{FF2B5EF4-FFF2-40B4-BE49-F238E27FC236}">
                  <a16:creationId xmlns:a16="http://schemas.microsoft.com/office/drawing/2014/main" id="{3F1ABE2E-F19F-4BD3-B0FA-8A2D8885B9C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C86D0F14-D449-4833-830D-A382829E2D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Oval 3">
            <a:hlinkClick r:id="rId5" action="ppaction://hlinksldjump"/>
            <a:extLst>
              <a:ext uri="{FF2B5EF4-FFF2-40B4-BE49-F238E27FC236}">
                <a16:creationId xmlns:a16="http://schemas.microsoft.com/office/drawing/2014/main" id="{9D0DA2E7-EE38-403C-929F-A187DD13E603}"/>
              </a:ext>
            </a:extLst>
          </p:cNvPr>
          <p:cNvSpPr/>
          <p:nvPr/>
        </p:nvSpPr>
        <p:spPr>
          <a:xfrm>
            <a:off x="10863942" y="117324"/>
            <a:ext cx="1124857" cy="1003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600">
                <a:cs typeface="Calibri"/>
              </a:rPr>
              <a:t>Go Back to the Map</a:t>
            </a:r>
          </a:p>
        </p:txBody>
      </p:sp>
      <p:sp>
        <p:nvSpPr>
          <p:cNvPr id="11" name="TextBox 10">
            <a:extLst>
              <a:ext uri="{FF2B5EF4-FFF2-40B4-BE49-F238E27FC236}">
                <a16:creationId xmlns:a16="http://schemas.microsoft.com/office/drawing/2014/main" id="{733761AE-4050-4F4F-8CC3-EC7549B1310F}"/>
              </a:ext>
            </a:extLst>
          </p:cNvPr>
          <p:cNvSpPr txBox="1"/>
          <p:nvPr/>
        </p:nvSpPr>
        <p:spPr>
          <a:xfrm>
            <a:off x="789299" y="4769025"/>
            <a:ext cx="3778371" cy="1328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a:buChar char="•"/>
            </a:pPr>
            <a:r>
              <a:rPr lang="en-US" sz="2000">
                <a:ea typeface="+mn-lt"/>
                <a:cs typeface="+mn-lt"/>
                <a:hlinkClick r:id="rId6"/>
              </a:rPr>
              <a:t>The Maya People (2:54 </a:t>
            </a:r>
            <a:r>
              <a:rPr lang="en-US" sz="2000">
                <a:hlinkClick r:id="rId6"/>
              </a:rPr>
              <a:t>min)</a:t>
            </a:r>
            <a:r>
              <a:rPr lang="en-US" sz="2000"/>
              <a:t> </a:t>
            </a:r>
            <a:br>
              <a:rPr lang="en-US" sz="2000"/>
            </a:br>
            <a:endParaRPr lang="en-US" sz="2000">
              <a:cs typeface="Calibri"/>
            </a:endParaRPr>
          </a:p>
          <a:p>
            <a:pPr marL="342900" indent="-342900">
              <a:lnSpc>
                <a:spcPct val="90000"/>
              </a:lnSpc>
              <a:spcBef>
                <a:spcPts val="1000"/>
              </a:spcBef>
              <a:buFont typeface="Arial"/>
              <a:buChar char="•"/>
            </a:pPr>
            <a:r>
              <a:rPr lang="en-US" sz="2000">
                <a:hlinkClick r:id="rId7"/>
              </a:rPr>
              <a:t>A Day in the Life Mayan Mother with 12 Kids (9:55 min)</a:t>
            </a:r>
            <a:endParaRPr lang="en-US" sz="2000">
              <a:cs typeface="Calibri"/>
            </a:endParaRPr>
          </a:p>
        </p:txBody>
      </p:sp>
      <p:sp>
        <p:nvSpPr>
          <p:cNvPr id="5" name="Sun 4">
            <a:extLst>
              <a:ext uri="{FF2B5EF4-FFF2-40B4-BE49-F238E27FC236}">
                <a16:creationId xmlns:a16="http://schemas.microsoft.com/office/drawing/2014/main" id="{064830DB-3FAD-4011-BE76-D833E8E0621B}"/>
              </a:ext>
            </a:extLst>
          </p:cNvPr>
          <p:cNvSpPr/>
          <p:nvPr/>
        </p:nvSpPr>
        <p:spPr>
          <a:xfrm>
            <a:off x="4185906" y="242042"/>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BLM#6</a:t>
            </a:r>
            <a:endParaRPr lang="en-CA" sz="1200">
              <a:solidFill>
                <a:schemeClr val="tx1"/>
              </a:solidFill>
            </a:endParaRPr>
          </a:p>
        </p:txBody>
      </p:sp>
    </p:spTree>
    <p:extLst>
      <p:ext uri="{BB962C8B-B14F-4D97-AF65-F5344CB8AC3E}">
        <p14:creationId xmlns:p14="http://schemas.microsoft.com/office/powerpoint/2010/main" val="277454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2">
            <a:extLst>
              <a:ext uri="{FF2B5EF4-FFF2-40B4-BE49-F238E27FC236}">
                <a16:creationId xmlns:a16="http://schemas.microsoft.com/office/drawing/2014/main" id="{325166D1-1B21-4128-AC42-61745528E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CFFAFA-244B-4B51-AAE6-3F89B2B87741}"/>
              </a:ext>
            </a:extLst>
          </p:cNvPr>
          <p:cNvSpPr>
            <a:spLocks noGrp="1"/>
          </p:cNvSpPr>
          <p:nvPr>
            <p:ph type="title"/>
          </p:nvPr>
        </p:nvSpPr>
        <p:spPr>
          <a:xfrm>
            <a:off x="6981825" y="534696"/>
            <a:ext cx="4391024" cy="820231"/>
          </a:xfrm>
        </p:spPr>
        <p:txBody>
          <a:bodyPr anchor="t">
            <a:noAutofit/>
          </a:bodyPr>
          <a:lstStyle/>
          <a:p>
            <a:r>
              <a:rPr lang="en-US" sz="7200">
                <a:solidFill>
                  <a:schemeClr val="bg1"/>
                </a:solidFill>
                <a:cs typeface="Calibri Light"/>
              </a:rPr>
              <a:t>Sami</a:t>
            </a:r>
            <a:endParaRPr lang="en-US" sz="7200">
              <a:solidFill>
                <a:schemeClr val="bg1"/>
              </a:solidFill>
            </a:endParaRPr>
          </a:p>
        </p:txBody>
      </p:sp>
      <p:pic>
        <p:nvPicPr>
          <p:cNvPr id="6" name="Picture 6" descr="A picture containing tree, snow, outdoor, person&#10;&#10;Description automatically generated">
            <a:extLst>
              <a:ext uri="{FF2B5EF4-FFF2-40B4-BE49-F238E27FC236}">
                <a16:creationId xmlns:a16="http://schemas.microsoft.com/office/drawing/2014/main" id="{388C7D77-0F71-4BED-8F06-81E4A68FD003}"/>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6667" r="1" b="12317"/>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8" name="Group 24">
            <a:extLst>
              <a:ext uri="{FF2B5EF4-FFF2-40B4-BE49-F238E27FC236}">
                <a16:creationId xmlns:a16="http://schemas.microsoft.com/office/drawing/2014/main" id="{E6517BAC-C80F-4065-90D8-703493E0B35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6" name="Freeform: Shape 25">
              <a:extLst>
                <a:ext uri="{FF2B5EF4-FFF2-40B4-BE49-F238E27FC236}">
                  <a16:creationId xmlns:a16="http://schemas.microsoft.com/office/drawing/2014/main" id="{984DCDA5-A261-4103-B44C-068DCEA033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E59A2A1-1352-47AA-80C2-0FF5375940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E339472A-202C-4062-AB21-64B33EA59F45}"/>
              </a:ext>
            </a:extLst>
          </p:cNvPr>
          <p:cNvSpPr>
            <a:spLocks noGrp="1"/>
          </p:cNvSpPr>
          <p:nvPr>
            <p:ph idx="1"/>
          </p:nvPr>
        </p:nvSpPr>
        <p:spPr>
          <a:xfrm>
            <a:off x="6981826" y="1708664"/>
            <a:ext cx="4520420" cy="2682000"/>
          </a:xfrm>
        </p:spPr>
        <p:txBody>
          <a:bodyPr vert="horz" lIns="91440" tIns="45720" rIns="91440" bIns="45720" rtlCol="0" anchor="t">
            <a:normAutofit/>
          </a:bodyPr>
          <a:lstStyle/>
          <a:p>
            <a:pPr marL="0" indent="0">
              <a:buNone/>
            </a:pPr>
            <a:r>
              <a:rPr lang="en-US" sz="2400">
                <a:solidFill>
                  <a:schemeClr val="bg1"/>
                </a:solidFill>
                <a:cs typeface="Calibri" panose="020F0502020204030204"/>
              </a:rPr>
              <a:t>The Sami are Indigenous Peoples whose traditional territories are in Norway, Sweden, Finland, and Russia.</a:t>
            </a:r>
          </a:p>
          <a:p>
            <a:pPr marL="0" indent="0">
              <a:buNone/>
            </a:pPr>
            <a:endParaRPr lang="en-US" sz="2400">
              <a:solidFill>
                <a:schemeClr val="bg1">
                  <a:alpha val="80000"/>
                </a:schemeClr>
              </a:solidFill>
            </a:endParaRPr>
          </a:p>
          <a:p>
            <a:pPr marL="0" indent="0">
              <a:buNone/>
            </a:pPr>
            <a:endParaRPr lang="en-US" sz="2400">
              <a:solidFill>
                <a:schemeClr val="bg1">
                  <a:alpha val="80000"/>
                </a:schemeClr>
              </a:solidFill>
              <a:cs typeface="Calibri" panose="020F0502020204030204"/>
            </a:endParaRPr>
          </a:p>
          <a:p>
            <a:pPr marL="0" indent="0">
              <a:buNone/>
            </a:pPr>
            <a:endParaRPr lang="en-US" sz="2400">
              <a:solidFill>
                <a:schemeClr val="bg1">
                  <a:alpha val="80000"/>
                </a:schemeClr>
              </a:solidFill>
              <a:ea typeface="+mn-lt"/>
              <a:cs typeface="+mn-lt"/>
            </a:endParaRPr>
          </a:p>
          <a:p>
            <a:pPr marL="0" indent="0">
              <a:buNone/>
            </a:pPr>
            <a:endParaRPr lang="en-US" sz="2400">
              <a:solidFill>
                <a:schemeClr val="bg1">
                  <a:alpha val="80000"/>
                </a:schemeClr>
              </a:solidFill>
              <a:ea typeface="+mn-lt"/>
              <a:cs typeface="+mn-lt"/>
            </a:endParaRPr>
          </a:p>
        </p:txBody>
      </p:sp>
      <p:sp>
        <p:nvSpPr>
          <p:cNvPr id="4" name="Oval 3">
            <a:hlinkClick r:id="rId6" action="ppaction://hlinksldjump"/>
            <a:extLst>
              <a:ext uri="{FF2B5EF4-FFF2-40B4-BE49-F238E27FC236}">
                <a16:creationId xmlns:a16="http://schemas.microsoft.com/office/drawing/2014/main" id="{4C4CBD61-3320-4293-8A89-54CAA952E88B}"/>
              </a:ext>
            </a:extLst>
          </p:cNvPr>
          <p:cNvSpPr/>
          <p:nvPr/>
        </p:nvSpPr>
        <p:spPr>
          <a:xfrm>
            <a:off x="10863942" y="117324"/>
            <a:ext cx="1124857" cy="1003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600">
                <a:cs typeface="Calibri"/>
              </a:rPr>
              <a:t>Go Back to the Map</a:t>
            </a:r>
          </a:p>
        </p:txBody>
      </p:sp>
      <p:sp>
        <p:nvSpPr>
          <p:cNvPr id="5" name="TextBox 4">
            <a:extLst>
              <a:ext uri="{FF2B5EF4-FFF2-40B4-BE49-F238E27FC236}">
                <a16:creationId xmlns:a16="http://schemas.microsoft.com/office/drawing/2014/main" id="{33D96A85-3967-4F42-9164-793105BB3BFA}"/>
              </a:ext>
            </a:extLst>
          </p:cNvPr>
          <p:cNvSpPr txBox="1"/>
          <p:nvPr/>
        </p:nvSpPr>
        <p:spPr>
          <a:xfrm>
            <a:off x="6981646" y="3430436"/>
            <a:ext cx="4612257" cy="24714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a:hlinkClick r:id="rId7"/>
              </a:rPr>
              <a:t>Expediton Norway - The South Sami People (14:23 min) </a:t>
            </a:r>
            <a:r>
              <a:rPr lang="en-US">
                <a:hlinkClick r:id="rId8"/>
              </a:rPr>
              <a:t>–</a:t>
            </a:r>
            <a:r>
              <a:rPr lang="en-US">
                <a:hlinkClick r:id="rId7"/>
              </a:rPr>
              <a:t> (parts of reindeer carcus)YouTube</a:t>
            </a:r>
            <a:endParaRPr lang="en-US"/>
          </a:p>
          <a:p>
            <a:pPr marL="285750" indent="-285750">
              <a:lnSpc>
                <a:spcPct val="90000"/>
              </a:lnSpc>
              <a:spcBef>
                <a:spcPts val="1000"/>
              </a:spcBef>
              <a:buFont typeface="Arial"/>
              <a:buChar char="•"/>
            </a:pPr>
            <a:r>
              <a:rPr lang="en-US">
                <a:ea typeface="+mn-lt"/>
                <a:cs typeface="+mn-lt"/>
                <a:hlinkClick r:id="rId9"/>
              </a:rPr>
              <a:t>People under the northern lights: Story of a Sami reindeer herder (0:45 min)</a:t>
            </a:r>
            <a:endParaRPr lang="en-US">
              <a:ea typeface="+mn-lt"/>
              <a:cs typeface="+mn-lt"/>
            </a:endParaRPr>
          </a:p>
          <a:p>
            <a:pPr marL="285750" indent="-285750">
              <a:lnSpc>
                <a:spcPct val="90000"/>
              </a:lnSpc>
              <a:spcBef>
                <a:spcPts val="1000"/>
              </a:spcBef>
              <a:buFont typeface="Arial"/>
              <a:buChar char="•"/>
            </a:pPr>
            <a:r>
              <a:rPr lang="en-US">
                <a:hlinkClick r:id="rId10"/>
              </a:rPr>
              <a:t>Will this be the last generation of Sami reindeer herders? 4:49 min- YouTube</a:t>
            </a:r>
            <a:endParaRPr lang="en-US">
              <a:ea typeface="+mn-lt"/>
              <a:cs typeface="+mn-lt"/>
            </a:endParaRPr>
          </a:p>
          <a:p>
            <a:pPr marL="285750" indent="-285750">
              <a:lnSpc>
                <a:spcPct val="90000"/>
              </a:lnSpc>
              <a:spcBef>
                <a:spcPts val="1000"/>
              </a:spcBef>
              <a:buFont typeface="Arial"/>
              <a:buChar char="•"/>
            </a:pPr>
            <a:endParaRPr lang="en-US">
              <a:cs typeface="Calibri" panose="020F0502020204030204"/>
            </a:endParaRPr>
          </a:p>
        </p:txBody>
      </p:sp>
      <p:sp>
        <p:nvSpPr>
          <p:cNvPr id="7" name="TextBox 6">
            <a:extLst>
              <a:ext uri="{FF2B5EF4-FFF2-40B4-BE49-F238E27FC236}">
                <a16:creationId xmlns:a16="http://schemas.microsoft.com/office/drawing/2014/main" id="{6B6F4D97-729E-4D3F-AE51-18A1446814A1}"/>
              </a:ext>
            </a:extLst>
          </p:cNvPr>
          <p:cNvSpPr txBox="1"/>
          <p:nvPr/>
        </p:nvSpPr>
        <p:spPr>
          <a:xfrm>
            <a:off x="9870531" y="6657945"/>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231849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776D29F-0A2C-4F75-8582-7C7DFCBD11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3A18F-E7D0-4862-A874-D76CB5BD7541}"/>
              </a:ext>
            </a:extLst>
          </p:cNvPr>
          <p:cNvSpPr>
            <a:spLocks noGrp="1"/>
          </p:cNvSpPr>
          <p:nvPr>
            <p:ph type="title"/>
          </p:nvPr>
        </p:nvSpPr>
        <p:spPr>
          <a:xfrm>
            <a:off x="838200" y="1174819"/>
            <a:ext cx="4375151" cy="1161835"/>
          </a:xfrm>
        </p:spPr>
        <p:txBody>
          <a:bodyPr vert="horz" lIns="91440" tIns="45720" rIns="91440" bIns="45720" rtlCol="0" anchor="b">
            <a:normAutofit/>
          </a:bodyPr>
          <a:lstStyle/>
          <a:p>
            <a:r>
              <a:rPr lang="en-US" sz="7200">
                <a:solidFill>
                  <a:schemeClr val="bg1"/>
                </a:solidFill>
              </a:rPr>
              <a:t>Maasai</a:t>
            </a:r>
          </a:p>
        </p:txBody>
      </p:sp>
      <p:sp>
        <p:nvSpPr>
          <p:cNvPr id="3" name="Content Placeholder 2">
            <a:extLst>
              <a:ext uri="{FF2B5EF4-FFF2-40B4-BE49-F238E27FC236}">
                <a16:creationId xmlns:a16="http://schemas.microsoft.com/office/drawing/2014/main" id="{6CE47D85-7FAA-4D16-BC0B-63B6D92D7EB4}"/>
              </a:ext>
            </a:extLst>
          </p:cNvPr>
          <p:cNvSpPr>
            <a:spLocks noGrp="1"/>
          </p:cNvSpPr>
          <p:nvPr>
            <p:ph idx="1"/>
          </p:nvPr>
        </p:nvSpPr>
        <p:spPr>
          <a:xfrm>
            <a:off x="608163" y="2688897"/>
            <a:ext cx="4535943" cy="1091301"/>
          </a:xfrm>
        </p:spPr>
        <p:txBody>
          <a:bodyPr vert="horz" lIns="91440" tIns="45720" rIns="91440" bIns="45720" rtlCol="0" anchor="t">
            <a:normAutofit/>
          </a:bodyPr>
          <a:lstStyle/>
          <a:p>
            <a:pPr marL="0" indent="0">
              <a:buNone/>
            </a:pPr>
            <a:r>
              <a:rPr lang="en-US" sz="2400">
                <a:solidFill>
                  <a:schemeClr val="bg1"/>
                </a:solidFill>
              </a:rPr>
              <a:t>The Maasai are Indigenous Peoples whose traditional territories are in Kenya and Tanzania. </a:t>
            </a:r>
          </a:p>
        </p:txBody>
      </p:sp>
      <p:pic>
        <p:nvPicPr>
          <p:cNvPr id="6" name="Picture 6" descr="A picture containing person, outdoor, grass, cellphone&#10;&#10;Description automatically generated">
            <a:extLst>
              <a:ext uri="{FF2B5EF4-FFF2-40B4-BE49-F238E27FC236}">
                <a16:creationId xmlns:a16="http://schemas.microsoft.com/office/drawing/2014/main" id="{C426BCCD-16B3-4C07-B9BC-A34693746CAA}"/>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r="1" b="24411"/>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14" name="Freeform: Shape 13">
            <a:extLst>
              <a:ext uri="{FF2B5EF4-FFF2-40B4-BE49-F238E27FC236}">
                <a16:creationId xmlns:a16="http://schemas.microsoft.com/office/drawing/2014/main" id="{C4D41903-2C9D-4F9E-AA1F-6161F8A6FC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E4574B5-C90E-412D-BAB0-B9F483290C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hlinkClick r:id="rId6" action="ppaction://hlinksldjump"/>
            <a:extLst>
              <a:ext uri="{FF2B5EF4-FFF2-40B4-BE49-F238E27FC236}">
                <a16:creationId xmlns:a16="http://schemas.microsoft.com/office/drawing/2014/main" id="{C5512F45-64FF-4501-A29F-1CAB84622817}"/>
              </a:ext>
            </a:extLst>
          </p:cNvPr>
          <p:cNvSpPr/>
          <p:nvPr/>
        </p:nvSpPr>
        <p:spPr>
          <a:xfrm>
            <a:off x="10863942" y="117324"/>
            <a:ext cx="1124857" cy="1003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600">
                <a:cs typeface="Calibri"/>
              </a:rPr>
              <a:t>Go Back to the Map</a:t>
            </a:r>
          </a:p>
        </p:txBody>
      </p:sp>
      <p:sp>
        <p:nvSpPr>
          <p:cNvPr id="5" name="TextBox 4">
            <a:extLst>
              <a:ext uri="{FF2B5EF4-FFF2-40B4-BE49-F238E27FC236}">
                <a16:creationId xmlns:a16="http://schemas.microsoft.com/office/drawing/2014/main" id="{49B9A076-3B5F-4BE8-8A56-BA608A40532B}"/>
              </a:ext>
            </a:extLst>
          </p:cNvPr>
          <p:cNvSpPr txBox="1"/>
          <p:nvPr/>
        </p:nvSpPr>
        <p:spPr>
          <a:xfrm>
            <a:off x="209731" y="4223169"/>
            <a:ext cx="5518029"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dirty="0">
                <a:ea typeface="+mn-lt"/>
                <a:cs typeface="+mn-lt"/>
                <a:hlinkClick r:id="rId7"/>
              </a:rPr>
              <a:t>Maasai Life Through A Child's Eyes YouTube (3:33 min)</a:t>
            </a:r>
            <a:r>
              <a:rPr lang="en-US" dirty="0">
                <a:ea typeface="+mn-lt"/>
                <a:cs typeface="+mn-lt"/>
              </a:rPr>
              <a:t/>
            </a:r>
            <a:br>
              <a:rPr lang="en-US" dirty="0">
                <a:ea typeface="+mn-lt"/>
                <a:cs typeface="+mn-lt"/>
              </a:rPr>
            </a:br>
            <a:r>
              <a:rPr lang="en-US" dirty="0">
                <a:ea typeface="+mn-lt"/>
                <a:cs typeface="+mn-lt"/>
                <a:hlinkClick r:id="rId8"/>
              </a:rPr>
              <a:t>Amboseli Masai Village Visit (3:13 min)</a:t>
            </a:r>
            <a:r>
              <a:rPr lang="en-US" dirty="0">
                <a:ea typeface="+mn-lt"/>
                <a:cs typeface="+mn-lt"/>
              </a:rPr>
              <a:t/>
            </a:r>
            <a:br>
              <a:rPr lang="en-US" dirty="0">
                <a:ea typeface="+mn-lt"/>
                <a:cs typeface="+mn-lt"/>
              </a:rPr>
            </a:br>
            <a:r>
              <a:rPr lang="en-US" dirty="0">
                <a:cs typeface="Calibri" panose="020F0502020204030204"/>
                <a:hlinkClick r:id="rId9"/>
              </a:rPr>
              <a:t>Beads tell stories of Maasai culture (3:15 min)</a:t>
            </a:r>
            <a:endParaRPr lang="en-US">
              <a:cs typeface="Calibri" panose="020F0502020204030204"/>
            </a:endParaRPr>
          </a:p>
          <a:p>
            <a:pPr marL="285750" indent="-285750">
              <a:spcAft>
                <a:spcPts val="600"/>
              </a:spcAft>
              <a:buFont typeface="Arial"/>
              <a:buChar char="•"/>
            </a:pPr>
            <a:r>
              <a:rPr lang="en-US" dirty="0">
                <a:cs typeface="Calibri" panose="020F0502020204030204"/>
                <a:hlinkClick r:id="rId10"/>
              </a:rPr>
              <a:t>Maasai in 360 VR (2:04 min)</a:t>
            </a:r>
          </a:p>
          <a:p>
            <a:pPr marL="285750" indent="-285750">
              <a:spcAft>
                <a:spcPts val="600"/>
              </a:spcAft>
              <a:buFont typeface="Arial"/>
              <a:buChar char="•"/>
            </a:pPr>
            <a:r>
              <a:rPr lang="en-US" dirty="0">
                <a:ea typeface="+mn-lt"/>
                <a:cs typeface="+mn-lt"/>
                <a:hlinkClick r:id="rId11"/>
              </a:rPr>
              <a:t>Maasai Wilderness Conservation Trust </a:t>
            </a:r>
            <a:r>
              <a:rPr lang="en-US">
                <a:ea typeface="+mn-lt"/>
                <a:cs typeface="+mn-lt"/>
                <a:hlinkClick r:id="rId11"/>
              </a:rPr>
              <a:t>(3:31 min)</a:t>
            </a:r>
            <a:endParaRPr lang="en-US" dirty="0">
              <a:cs typeface="Calibri" panose="020F0502020204030204"/>
            </a:endParaRPr>
          </a:p>
          <a:p>
            <a:pPr marL="285750" indent="-285750">
              <a:spcAft>
                <a:spcPts val="600"/>
              </a:spcAft>
              <a:buFont typeface="Arial"/>
              <a:buChar char="•"/>
            </a:pPr>
            <a:endParaRPr lang="en-US" dirty="0">
              <a:cs typeface="Calibri" panose="020F0502020204030204"/>
            </a:endParaRPr>
          </a:p>
        </p:txBody>
      </p:sp>
      <p:sp>
        <p:nvSpPr>
          <p:cNvPr id="7" name="TextBox 6">
            <a:extLst>
              <a:ext uri="{FF2B5EF4-FFF2-40B4-BE49-F238E27FC236}">
                <a16:creationId xmlns:a16="http://schemas.microsoft.com/office/drawing/2014/main" id="{7CD31466-CBC9-4EB4-9C3D-D51E7B22EA23}"/>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a:extLst>
                    <a:ext uri="{A12FA001-AC4F-418D-AE19-62706E023703}">
                      <ahyp:hlinkClr xmlns="" xmlns:ahyp="http://schemas.microsoft.com/office/drawing/2018/hyperlinkcolor" val="tx"/>
                    </a:ext>
                  </a:extLst>
                </a:hlinkClick>
              </a:rPr>
              <a:t>CC BY-SA-NC</a:t>
            </a:r>
            <a:r>
              <a:rPr lang="en-US" sz="700">
                <a:solidFill>
                  <a:srgbClr val="FFFFFF"/>
                </a:solidFill>
              </a:rPr>
              <a:t>.</a:t>
            </a:r>
          </a:p>
        </p:txBody>
      </p:sp>
      <p:sp>
        <p:nvSpPr>
          <p:cNvPr id="9" name="Sun 8">
            <a:extLst>
              <a:ext uri="{FF2B5EF4-FFF2-40B4-BE49-F238E27FC236}">
                <a16:creationId xmlns:a16="http://schemas.microsoft.com/office/drawing/2014/main" id="{721B23C8-5350-42C5-968C-38EE0A079C94}"/>
              </a:ext>
            </a:extLst>
          </p:cNvPr>
          <p:cNvSpPr/>
          <p:nvPr/>
        </p:nvSpPr>
        <p:spPr>
          <a:xfrm>
            <a:off x="59604" y="69514"/>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BLM#6</a:t>
            </a:r>
            <a:endParaRPr lang="en-CA" sz="1200">
              <a:solidFill>
                <a:schemeClr val="tx1"/>
              </a:solidFill>
            </a:endParaRPr>
          </a:p>
        </p:txBody>
      </p:sp>
    </p:spTree>
    <p:extLst>
      <p:ext uri="{BB962C8B-B14F-4D97-AF65-F5344CB8AC3E}">
        <p14:creationId xmlns:p14="http://schemas.microsoft.com/office/powerpoint/2010/main" val="3346175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5166D1-1B21-4128-AC42-61745528E4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8E749-6C68-4825-8599-4AC33DB53186}"/>
              </a:ext>
            </a:extLst>
          </p:cNvPr>
          <p:cNvSpPr>
            <a:spLocks noGrp="1"/>
          </p:cNvSpPr>
          <p:nvPr>
            <p:ph type="title"/>
          </p:nvPr>
        </p:nvSpPr>
        <p:spPr>
          <a:xfrm>
            <a:off x="6981825" y="1325450"/>
            <a:ext cx="4391024" cy="1323439"/>
          </a:xfrm>
        </p:spPr>
        <p:txBody>
          <a:bodyPr anchor="t">
            <a:normAutofit/>
          </a:bodyPr>
          <a:lstStyle/>
          <a:p>
            <a:r>
              <a:rPr lang="en-US" sz="7200">
                <a:solidFill>
                  <a:schemeClr val="bg1"/>
                </a:solidFill>
                <a:cs typeface="Calibri Light"/>
              </a:rPr>
              <a:t>Hmong </a:t>
            </a:r>
            <a:endParaRPr lang="en-US" sz="4000">
              <a:solidFill>
                <a:schemeClr val="bg1"/>
              </a:solidFill>
              <a:cs typeface="Calibri Light"/>
            </a:endParaRPr>
          </a:p>
        </p:txBody>
      </p:sp>
      <p:pic>
        <p:nvPicPr>
          <p:cNvPr id="5" name="Picture 4" descr="A picture containing child, little, person, young&#10;&#10;Description automatically generated">
            <a:extLst>
              <a:ext uri="{FF2B5EF4-FFF2-40B4-BE49-F238E27FC236}">
                <a16:creationId xmlns:a16="http://schemas.microsoft.com/office/drawing/2014/main" id="{8FC43337-96F3-43A7-9569-224E20E5468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1350" r="12115"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22">
            <a:extLst>
              <a:ext uri="{FF2B5EF4-FFF2-40B4-BE49-F238E27FC236}">
                <a16:creationId xmlns:a16="http://schemas.microsoft.com/office/drawing/2014/main" id="{E6517BAC-C80F-4065-90D8-703493E0B35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4" name="Freeform: Shape 23">
              <a:extLst>
                <a:ext uri="{FF2B5EF4-FFF2-40B4-BE49-F238E27FC236}">
                  <a16:creationId xmlns:a16="http://schemas.microsoft.com/office/drawing/2014/main" id="{984DCDA5-A261-4103-B44C-068DCEA033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4E59A2A1-1352-47AA-80C2-0FF5375940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12BDD2C-8AAD-46E5-A538-F3D66FCA8765}"/>
              </a:ext>
            </a:extLst>
          </p:cNvPr>
          <p:cNvSpPr>
            <a:spLocks noGrp="1"/>
          </p:cNvSpPr>
          <p:nvPr>
            <p:ph idx="1"/>
          </p:nvPr>
        </p:nvSpPr>
        <p:spPr>
          <a:xfrm>
            <a:off x="6981826" y="2643192"/>
            <a:ext cx="4635439" cy="1560567"/>
          </a:xfrm>
        </p:spPr>
        <p:txBody>
          <a:bodyPr vert="horz" lIns="91440" tIns="45720" rIns="91440" bIns="45720" rtlCol="0" anchor="t">
            <a:normAutofit/>
          </a:bodyPr>
          <a:lstStyle/>
          <a:p>
            <a:pPr marL="0" indent="0">
              <a:buNone/>
            </a:pPr>
            <a:r>
              <a:rPr lang="en-US" sz="2400">
                <a:solidFill>
                  <a:schemeClr val="bg1"/>
                </a:solidFill>
                <a:cs typeface="Calibri"/>
              </a:rPr>
              <a:t>The Hmong are Indigenous Peoples whose traditional territories are in China, Viet Nam, Laos, Myanmar, and Thailand. </a:t>
            </a:r>
            <a:endParaRPr lang="en-US" sz="2400">
              <a:solidFill>
                <a:schemeClr val="bg1"/>
              </a:solidFill>
              <a:ea typeface="+mn-lt"/>
              <a:cs typeface="+mn-lt"/>
            </a:endParaRPr>
          </a:p>
          <a:p>
            <a:pPr marL="0" indent="0">
              <a:buNone/>
            </a:pPr>
            <a:endParaRPr lang="en-US" sz="2400">
              <a:solidFill>
                <a:schemeClr val="bg1">
                  <a:alpha val="80000"/>
                </a:schemeClr>
              </a:solidFill>
              <a:ea typeface="+mn-lt"/>
              <a:cs typeface="+mn-lt"/>
            </a:endParaRPr>
          </a:p>
          <a:p>
            <a:pPr marL="0" indent="0">
              <a:buNone/>
            </a:pPr>
            <a:endParaRPr lang="en-US" sz="2400">
              <a:solidFill>
                <a:schemeClr val="bg1">
                  <a:alpha val="80000"/>
                </a:schemeClr>
              </a:solidFill>
              <a:cs typeface="Calibri"/>
            </a:endParaRPr>
          </a:p>
        </p:txBody>
      </p:sp>
      <p:sp>
        <p:nvSpPr>
          <p:cNvPr id="4" name="Oval 3">
            <a:hlinkClick r:id="rId6" action="ppaction://hlinksldjump"/>
            <a:extLst>
              <a:ext uri="{FF2B5EF4-FFF2-40B4-BE49-F238E27FC236}">
                <a16:creationId xmlns:a16="http://schemas.microsoft.com/office/drawing/2014/main" id="{CF55C52C-1427-4DD8-BA08-99AE7AF0D9C1}"/>
              </a:ext>
            </a:extLst>
          </p:cNvPr>
          <p:cNvSpPr/>
          <p:nvPr/>
        </p:nvSpPr>
        <p:spPr>
          <a:xfrm>
            <a:off x="10863942" y="117324"/>
            <a:ext cx="1124857" cy="1003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600">
                <a:cs typeface="Calibri"/>
              </a:rPr>
              <a:t>Go Back to the Map</a:t>
            </a:r>
          </a:p>
        </p:txBody>
      </p:sp>
      <p:sp>
        <p:nvSpPr>
          <p:cNvPr id="7" name="TextBox 6">
            <a:extLst>
              <a:ext uri="{FF2B5EF4-FFF2-40B4-BE49-F238E27FC236}">
                <a16:creationId xmlns:a16="http://schemas.microsoft.com/office/drawing/2014/main" id="{15FFF1D8-B416-4A44-A4BC-7D510C14E8E0}"/>
              </a:ext>
            </a:extLst>
          </p:cNvPr>
          <p:cNvSpPr txBox="1"/>
          <p:nvPr/>
        </p:nvSpPr>
        <p:spPr>
          <a:xfrm>
            <a:off x="6839490" y="4236758"/>
            <a:ext cx="4583501" cy="21564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7"/>
              </a:rPr>
              <a:t>Hmong Culture in the US "Sound of Colors"  (5:35 min)- YouTube</a:t>
            </a:r>
            <a:endParaRPr lang="en-US">
              <a:ea typeface="+mn-lt"/>
              <a:cs typeface="+mn-lt"/>
            </a:endParaRPr>
          </a:p>
          <a:p>
            <a:pPr>
              <a:lnSpc>
                <a:spcPct val="90000"/>
              </a:lnSpc>
              <a:spcBef>
                <a:spcPts val="1000"/>
              </a:spcBef>
            </a:pPr>
            <a:r>
              <a:rPr lang="en-US">
                <a:cs typeface="Calibri"/>
                <a:hlinkClick r:id="rId8"/>
              </a:rPr>
              <a:t>Rice Planting Season in Sapa (1:41 min)</a:t>
            </a:r>
            <a:endParaRPr lang="en-US">
              <a:cs typeface="Calibri"/>
            </a:endParaRPr>
          </a:p>
          <a:p>
            <a:pPr>
              <a:lnSpc>
                <a:spcPct val="90000"/>
              </a:lnSpc>
              <a:spcBef>
                <a:spcPts val="1000"/>
              </a:spcBef>
            </a:pPr>
            <a:r>
              <a:rPr lang="en-US">
                <a:cs typeface="Calibri"/>
                <a:hlinkClick r:id="rId9"/>
              </a:rPr>
              <a:t>Ker's House (1:39 min)</a:t>
            </a:r>
            <a:endParaRPr lang="en-US">
              <a:cs typeface="Calibri"/>
            </a:endParaRPr>
          </a:p>
          <a:p>
            <a:pPr>
              <a:lnSpc>
                <a:spcPct val="90000"/>
              </a:lnSpc>
              <a:spcBef>
                <a:spcPts val="1000"/>
              </a:spcBef>
            </a:pPr>
            <a:r>
              <a:rPr lang="en-US">
                <a:ea typeface="+mn-lt"/>
                <a:cs typeface="+mn-lt"/>
                <a:hlinkClick r:id="rId10"/>
              </a:rPr>
              <a:t>Adventures in the mountains (2:26 min)</a:t>
            </a:r>
          </a:p>
          <a:p>
            <a:pPr>
              <a:lnSpc>
                <a:spcPct val="90000"/>
              </a:lnSpc>
              <a:spcBef>
                <a:spcPts val="1000"/>
              </a:spcBef>
            </a:pPr>
            <a:r>
              <a:rPr lang="en-US">
                <a:ea typeface="+mn-lt"/>
                <a:cs typeface="+mn-lt"/>
                <a:hlinkClick r:id="rId11"/>
              </a:rPr>
              <a:t>Foraging in the mountains (1:50 min)</a:t>
            </a:r>
            <a:endParaRPr lang="en-US"/>
          </a:p>
        </p:txBody>
      </p:sp>
      <p:sp>
        <p:nvSpPr>
          <p:cNvPr id="6" name="TextBox 5">
            <a:extLst>
              <a:ext uri="{FF2B5EF4-FFF2-40B4-BE49-F238E27FC236}">
                <a16:creationId xmlns:a16="http://schemas.microsoft.com/office/drawing/2014/main" id="{08678573-C385-47F5-B54F-9DC7AE27E146}"/>
              </a:ext>
            </a:extLst>
          </p:cNvPr>
          <p:cNvSpPr txBox="1"/>
          <p:nvPr/>
        </p:nvSpPr>
        <p:spPr>
          <a:xfrm>
            <a:off x="9732367" y="6657945"/>
            <a:ext cx="2459328"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ww.flickr.com/photos/shapourbahrami/2379156335">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2" tooltip="https://creativecommons.org/licenses/by-nc-nd/3.0/">
                  <a:extLst>
                    <a:ext uri="{A12FA001-AC4F-418D-AE19-62706E023703}">
                      <ahyp:hlinkClr xmlns="" xmlns:ahyp="http://schemas.microsoft.com/office/drawing/2018/hyperlinkcolor" val="tx"/>
                    </a:ext>
                  </a:extLst>
                </a:hlinkClick>
              </a:rPr>
              <a:t>CC BY-NC-ND</a:t>
            </a:r>
            <a:endParaRPr lang="en-CA" sz="700">
              <a:solidFill>
                <a:srgbClr val="FFFFFF"/>
              </a:solidFill>
            </a:endParaRPr>
          </a:p>
        </p:txBody>
      </p:sp>
      <p:sp>
        <p:nvSpPr>
          <p:cNvPr id="8" name="Sun 7">
            <a:extLst>
              <a:ext uri="{FF2B5EF4-FFF2-40B4-BE49-F238E27FC236}">
                <a16:creationId xmlns:a16="http://schemas.microsoft.com/office/drawing/2014/main" id="{193FD1B5-B9C8-417A-8134-0DB3071830E1}"/>
              </a:ext>
            </a:extLst>
          </p:cNvPr>
          <p:cNvSpPr/>
          <p:nvPr/>
        </p:nvSpPr>
        <p:spPr>
          <a:xfrm>
            <a:off x="6443151" y="112646"/>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BLM#6</a:t>
            </a:r>
            <a:endParaRPr lang="en-CA" sz="1200">
              <a:solidFill>
                <a:schemeClr val="tx1"/>
              </a:solidFill>
            </a:endParaRPr>
          </a:p>
        </p:txBody>
      </p:sp>
    </p:spTree>
    <p:extLst>
      <p:ext uri="{BB962C8B-B14F-4D97-AF65-F5344CB8AC3E}">
        <p14:creationId xmlns:p14="http://schemas.microsoft.com/office/powerpoint/2010/main" val="127059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76D29F-0A2C-4F75-8582-7C7DFCBD11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DC49B-1AFC-44E5-9B14-F3F400C999DC}"/>
              </a:ext>
            </a:extLst>
          </p:cNvPr>
          <p:cNvSpPr>
            <a:spLocks noGrp="1"/>
          </p:cNvSpPr>
          <p:nvPr>
            <p:ph type="title"/>
          </p:nvPr>
        </p:nvSpPr>
        <p:spPr>
          <a:xfrm>
            <a:off x="838200" y="326555"/>
            <a:ext cx="4375151" cy="1089949"/>
          </a:xfrm>
        </p:spPr>
        <p:txBody>
          <a:bodyPr vert="horz" lIns="91440" tIns="45720" rIns="91440" bIns="45720" rtlCol="0" anchor="b">
            <a:noAutofit/>
          </a:bodyPr>
          <a:lstStyle/>
          <a:p>
            <a:r>
              <a:rPr lang="en-US" sz="3600">
                <a:solidFill>
                  <a:schemeClr val="bg1"/>
                </a:solidFill>
              </a:rPr>
              <a:t>Aboriginal and Torres Strait Islanders</a:t>
            </a:r>
          </a:p>
        </p:txBody>
      </p:sp>
      <p:sp>
        <p:nvSpPr>
          <p:cNvPr id="3" name="Content Placeholder 2">
            <a:extLst>
              <a:ext uri="{FF2B5EF4-FFF2-40B4-BE49-F238E27FC236}">
                <a16:creationId xmlns:a16="http://schemas.microsoft.com/office/drawing/2014/main" id="{0E2150FE-1EBD-41D5-96E4-0401248EC9B2}"/>
              </a:ext>
            </a:extLst>
          </p:cNvPr>
          <p:cNvSpPr>
            <a:spLocks noGrp="1"/>
          </p:cNvSpPr>
          <p:nvPr>
            <p:ph idx="1"/>
          </p:nvPr>
        </p:nvSpPr>
        <p:spPr>
          <a:xfrm>
            <a:off x="838200" y="1581842"/>
            <a:ext cx="4377793" cy="1608884"/>
          </a:xfrm>
        </p:spPr>
        <p:txBody>
          <a:bodyPr vert="horz" lIns="91440" tIns="45720" rIns="91440" bIns="45720" rtlCol="0" anchor="t">
            <a:normAutofit/>
          </a:bodyPr>
          <a:lstStyle/>
          <a:p>
            <a:pPr marL="0" indent="0">
              <a:buNone/>
            </a:pPr>
            <a:r>
              <a:rPr lang="en-US" sz="2400">
                <a:solidFill>
                  <a:schemeClr val="bg1"/>
                </a:solidFill>
              </a:rPr>
              <a:t>Aboriginal and Torres Strait Islanders are Indigenous Peoples </a:t>
            </a:r>
            <a:r>
              <a:rPr lang="en-US" sz="2400">
                <a:solidFill>
                  <a:schemeClr val="bg1"/>
                </a:solidFill>
                <a:ea typeface="+mn-lt"/>
                <a:cs typeface="+mn-lt"/>
              </a:rPr>
              <a:t>whose traditional territories are in </a:t>
            </a:r>
            <a:r>
              <a:rPr lang="en-US" sz="2400">
                <a:solidFill>
                  <a:schemeClr val="bg1"/>
                </a:solidFill>
              </a:rPr>
              <a:t>Australia. </a:t>
            </a:r>
          </a:p>
        </p:txBody>
      </p:sp>
      <p:pic>
        <p:nvPicPr>
          <p:cNvPr id="7" name="Picture 7">
            <a:extLst>
              <a:ext uri="{FF2B5EF4-FFF2-40B4-BE49-F238E27FC236}">
                <a16:creationId xmlns:a16="http://schemas.microsoft.com/office/drawing/2014/main" id="{9531A8AD-A808-481C-91FB-7CE570CC228C}"/>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14851" r="13958"/>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20" name="Freeform: Shape 19">
            <a:extLst>
              <a:ext uri="{FF2B5EF4-FFF2-40B4-BE49-F238E27FC236}">
                <a16:creationId xmlns:a16="http://schemas.microsoft.com/office/drawing/2014/main" id="{C4D41903-2C9D-4F9E-AA1F-6161F8A6FC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9E4574B5-C90E-412D-BAB0-B9F483290C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val 4">
            <a:hlinkClick r:id="rId6" action="ppaction://hlinksldjump"/>
            <a:extLst>
              <a:ext uri="{FF2B5EF4-FFF2-40B4-BE49-F238E27FC236}">
                <a16:creationId xmlns:a16="http://schemas.microsoft.com/office/drawing/2014/main" id="{301886BA-3853-4378-8F8E-16DA13FB656F}"/>
              </a:ext>
            </a:extLst>
          </p:cNvPr>
          <p:cNvSpPr/>
          <p:nvPr/>
        </p:nvSpPr>
        <p:spPr>
          <a:xfrm>
            <a:off x="10863942" y="117324"/>
            <a:ext cx="1124857" cy="1003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600">
                <a:cs typeface="Calibri"/>
              </a:rPr>
              <a:t>Go Back to the Map</a:t>
            </a:r>
          </a:p>
        </p:txBody>
      </p:sp>
      <p:sp>
        <p:nvSpPr>
          <p:cNvPr id="4" name="TextBox 3">
            <a:extLst>
              <a:ext uri="{FF2B5EF4-FFF2-40B4-BE49-F238E27FC236}">
                <a16:creationId xmlns:a16="http://schemas.microsoft.com/office/drawing/2014/main" id="{B0E04A4B-EE83-4A9C-8919-AEA78853A8EF}"/>
              </a:ext>
            </a:extLst>
          </p:cNvPr>
          <p:cNvSpPr txBox="1"/>
          <p:nvPr/>
        </p:nvSpPr>
        <p:spPr>
          <a:xfrm>
            <a:off x="411192" y="3229154"/>
            <a:ext cx="4339086" cy="2093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a:cs typeface="Calibri"/>
                <a:hlinkClick r:id="rId7"/>
              </a:rPr>
              <a:t>Australian kids explain aspects of Aboriginal culture (1:43 min)</a:t>
            </a:r>
            <a:endParaRPr lang="en-US">
              <a:ea typeface="+mn-lt"/>
              <a:cs typeface="+mn-lt"/>
            </a:endParaRPr>
          </a:p>
          <a:p>
            <a:pPr marL="285750" indent="-285750">
              <a:lnSpc>
                <a:spcPct val="90000"/>
              </a:lnSpc>
              <a:spcBef>
                <a:spcPts val="1000"/>
              </a:spcBef>
              <a:buFont typeface="Arial"/>
              <a:buChar char="•"/>
            </a:pPr>
            <a:r>
              <a:rPr lang="en-US">
                <a:ea typeface="+mn-lt"/>
                <a:cs typeface="+mn-lt"/>
                <a:hlinkClick r:id="rId8"/>
              </a:rPr>
              <a:t>National Aboriginal and Torres Strait Islander Children's Day Launch Video Clip (1:12 min) (shows kids are kids all over the world) animation</a:t>
            </a:r>
            <a:r>
              <a:rPr lang="en-US">
                <a:ea typeface="+mn-lt"/>
                <a:cs typeface="+mn-lt"/>
              </a:rPr>
              <a:t> </a:t>
            </a:r>
          </a:p>
          <a:p>
            <a:pPr marL="285750" indent="-285750">
              <a:lnSpc>
                <a:spcPct val="90000"/>
              </a:lnSpc>
              <a:spcBef>
                <a:spcPts val="1000"/>
              </a:spcBef>
              <a:buFont typeface="Arial"/>
              <a:buChar char="•"/>
            </a:pPr>
            <a:r>
              <a:rPr lang="en-US">
                <a:cs typeface="Calibri"/>
                <a:hlinkClick r:id="rId9"/>
              </a:rPr>
              <a:t>Connection to Country (Land) (3:13 min)</a:t>
            </a:r>
            <a:endParaRPr lang="en-US">
              <a:cs typeface="Calibri" panose="020F0502020204030204"/>
            </a:endParaRPr>
          </a:p>
        </p:txBody>
      </p:sp>
      <p:sp>
        <p:nvSpPr>
          <p:cNvPr id="6" name="TextBox 5">
            <a:extLst>
              <a:ext uri="{FF2B5EF4-FFF2-40B4-BE49-F238E27FC236}">
                <a16:creationId xmlns:a16="http://schemas.microsoft.com/office/drawing/2014/main" id="{A16C0543-D6A3-473F-909C-E0C8D9588E5E}"/>
              </a:ext>
            </a:extLst>
          </p:cNvPr>
          <p:cNvSpPr txBox="1"/>
          <p:nvPr/>
        </p:nvSpPr>
        <p:spPr>
          <a:xfrm>
            <a:off x="2581276" y="5413615"/>
            <a:ext cx="2369389" cy="1217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a:ea typeface="+mn-lt"/>
                <a:cs typeface="+mn-lt"/>
                <a:hlinkClick r:id="rId10"/>
              </a:rPr>
              <a:t>Map of Indigenous Australia | AIATSIS</a:t>
            </a:r>
            <a:endParaRPr lang="en-US">
              <a:ea typeface="+mn-lt"/>
              <a:cs typeface="+mn-lt"/>
            </a:endParaRPr>
          </a:p>
          <a:p>
            <a:pPr>
              <a:lnSpc>
                <a:spcPct val="90000"/>
              </a:lnSpc>
              <a:spcBef>
                <a:spcPts val="1000"/>
              </a:spcBef>
            </a:pPr>
            <a:r>
              <a:rPr lang="en-US" b="1" u="sng">
                <a:hlinkClick r:id="rId11"/>
              </a:rPr>
              <a:t>Music Videos 'Identity Matters' Series</a:t>
            </a:r>
            <a:endParaRPr lang="en-US"/>
          </a:p>
        </p:txBody>
      </p:sp>
      <p:sp>
        <p:nvSpPr>
          <p:cNvPr id="8" name="TextBox 7">
            <a:extLst>
              <a:ext uri="{FF2B5EF4-FFF2-40B4-BE49-F238E27FC236}">
                <a16:creationId xmlns:a16="http://schemas.microsoft.com/office/drawing/2014/main" id="{74424FCE-7343-499D-B854-D06D09B0C16A}"/>
              </a:ext>
            </a:extLst>
          </p:cNvPr>
          <p:cNvSpPr txBox="1"/>
          <p:nvPr/>
        </p:nvSpPr>
        <p:spPr>
          <a:xfrm>
            <a:off x="9851296"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a:extLst>
                    <a:ext uri="{A12FA001-AC4F-418D-AE19-62706E023703}">
                      <ahyp:hlinkClr xmlns="" xmlns:ahyp="http://schemas.microsoft.com/office/drawing/2018/hyperlinkcolor" val="tx"/>
                    </a:ext>
                  </a:extLst>
                </a:hlinkClick>
              </a:rPr>
              <a:t>CC BY-ND</a:t>
            </a:r>
            <a:r>
              <a:rPr lang="en-US" sz="700">
                <a:solidFill>
                  <a:srgbClr val="FFFFFF"/>
                </a:solidFill>
              </a:rPr>
              <a:t>.</a:t>
            </a:r>
          </a:p>
        </p:txBody>
      </p:sp>
      <p:sp>
        <p:nvSpPr>
          <p:cNvPr id="9" name="Sun 8">
            <a:extLst>
              <a:ext uri="{FF2B5EF4-FFF2-40B4-BE49-F238E27FC236}">
                <a16:creationId xmlns:a16="http://schemas.microsoft.com/office/drawing/2014/main" id="{30B4BCB3-B4D1-4CB6-B00D-3E80301AF205}"/>
              </a:ext>
            </a:extLst>
          </p:cNvPr>
          <p:cNvSpPr/>
          <p:nvPr/>
        </p:nvSpPr>
        <p:spPr>
          <a:xfrm>
            <a:off x="6816963" y="112646"/>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BLM#6</a:t>
            </a:r>
            <a:endParaRPr lang="en-CA" sz="1200">
              <a:solidFill>
                <a:schemeClr val="tx1"/>
              </a:solidFill>
            </a:endParaRPr>
          </a:p>
        </p:txBody>
      </p:sp>
    </p:spTree>
    <p:extLst>
      <p:ext uri="{BB962C8B-B14F-4D97-AF65-F5344CB8AC3E}">
        <p14:creationId xmlns:p14="http://schemas.microsoft.com/office/powerpoint/2010/main" val="7603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96F2-A9DE-4F99-99DE-AA8268B2E7EE}"/>
              </a:ext>
            </a:extLst>
          </p:cNvPr>
          <p:cNvSpPr>
            <a:spLocks noGrp="1"/>
          </p:cNvSpPr>
          <p:nvPr>
            <p:ph type="title"/>
          </p:nvPr>
        </p:nvSpPr>
        <p:spPr>
          <a:xfrm>
            <a:off x="463658" y="261803"/>
            <a:ext cx="2856854" cy="813184"/>
          </a:xfrm>
          <a:custGeom>
            <a:avLst/>
            <a:gdLst>
              <a:gd name="connsiteX0" fmla="*/ 0 w 2856854"/>
              <a:gd name="connsiteY0" fmla="*/ 0 h 813184"/>
              <a:gd name="connsiteX1" fmla="*/ 542802 w 2856854"/>
              <a:gd name="connsiteY1" fmla="*/ 0 h 813184"/>
              <a:gd name="connsiteX2" fmla="*/ 1028467 w 2856854"/>
              <a:gd name="connsiteY2" fmla="*/ 0 h 813184"/>
              <a:gd name="connsiteX3" fmla="*/ 1628407 w 2856854"/>
              <a:gd name="connsiteY3" fmla="*/ 0 h 813184"/>
              <a:gd name="connsiteX4" fmla="*/ 2114072 w 2856854"/>
              <a:gd name="connsiteY4" fmla="*/ 0 h 813184"/>
              <a:gd name="connsiteX5" fmla="*/ 2856854 w 2856854"/>
              <a:gd name="connsiteY5" fmla="*/ 0 h 813184"/>
              <a:gd name="connsiteX6" fmla="*/ 2856854 w 2856854"/>
              <a:gd name="connsiteY6" fmla="*/ 406592 h 813184"/>
              <a:gd name="connsiteX7" fmla="*/ 2856854 w 2856854"/>
              <a:gd name="connsiteY7" fmla="*/ 813184 h 813184"/>
              <a:gd name="connsiteX8" fmla="*/ 2228346 w 2856854"/>
              <a:gd name="connsiteY8" fmla="*/ 813184 h 813184"/>
              <a:gd name="connsiteX9" fmla="*/ 1714112 w 2856854"/>
              <a:gd name="connsiteY9" fmla="*/ 813184 h 813184"/>
              <a:gd name="connsiteX10" fmla="*/ 1142742 w 2856854"/>
              <a:gd name="connsiteY10" fmla="*/ 813184 h 813184"/>
              <a:gd name="connsiteX11" fmla="*/ 514234 w 2856854"/>
              <a:gd name="connsiteY11" fmla="*/ 813184 h 813184"/>
              <a:gd name="connsiteX12" fmla="*/ 0 w 2856854"/>
              <a:gd name="connsiteY12" fmla="*/ 813184 h 813184"/>
              <a:gd name="connsiteX13" fmla="*/ 0 w 2856854"/>
              <a:gd name="connsiteY13" fmla="*/ 414724 h 813184"/>
              <a:gd name="connsiteX14" fmla="*/ 0 w 2856854"/>
              <a:gd name="connsiteY14" fmla="*/ 0 h 81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6854" h="813184" fill="none" extrusionOk="0">
                <a:moveTo>
                  <a:pt x="0" y="0"/>
                </a:moveTo>
                <a:cubicBezTo>
                  <a:pt x="257481" y="-18374"/>
                  <a:pt x="379305" y="45549"/>
                  <a:pt x="542802" y="0"/>
                </a:cubicBezTo>
                <a:cubicBezTo>
                  <a:pt x="706299" y="-45549"/>
                  <a:pt x="849746" y="9200"/>
                  <a:pt x="1028467" y="0"/>
                </a:cubicBezTo>
                <a:cubicBezTo>
                  <a:pt x="1207188" y="-9200"/>
                  <a:pt x="1457361" y="26142"/>
                  <a:pt x="1628407" y="0"/>
                </a:cubicBezTo>
                <a:cubicBezTo>
                  <a:pt x="1799453" y="-26142"/>
                  <a:pt x="1877268" y="34519"/>
                  <a:pt x="2114072" y="0"/>
                </a:cubicBezTo>
                <a:cubicBezTo>
                  <a:pt x="2350877" y="-34519"/>
                  <a:pt x="2676126" y="80910"/>
                  <a:pt x="2856854" y="0"/>
                </a:cubicBezTo>
                <a:cubicBezTo>
                  <a:pt x="2902254" y="118378"/>
                  <a:pt x="2821201" y="324518"/>
                  <a:pt x="2856854" y="406592"/>
                </a:cubicBezTo>
                <a:cubicBezTo>
                  <a:pt x="2892507" y="488666"/>
                  <a:pt x="2846596" y="645949"/>
                  <a:pt x="2856854" y="813184"/>
                </a:cubicBezTo>
                <a:cubicBezTo>
                  <a:pt x="2570848" y="842243"/>
                  <a:pt x="2489166" y="805928"/>
                  <a:pt x="2228346" y="813184"/>
                </a:cubicBezTo>
                <a:cubicBezTo>
                  <a:pt x="1967526" y="820440"/>
                  <a:pt x="1931444" y="796378"/>
                  <a:pt x="1714112" y="813184"/>
                </a:cubicBezTo>
                <a:cubicBezTo>
                  <a:pt x="1496780" y="829990"/>
                  <a:pt x="1269777" y="792280"/>
                  <a:pt x="1142742" y="813184"/>
                </a:cubicBezTo>
                <a:cubicBezTo>
                  <a:pt x="1015707" y="834088"/>
                  <a:pt x="820120" y="741245"/>
                  <a:pt x="514234" y="813184"/>
                </a:cubicBezTo>
                <a:cubicBezTo>
                  <a:pt x="208348" y="885123"/>
                  <a:pt x="112363" y="754558"/>
                  <a:pt x="0" y="813184"/>
                </a:cubicBezTo>
                <a:cubicBezTo>
                  <a:pt x="-46413" y="641503"/>
                  <a:pt x="27080" y="604900"/>
                  <a:pt x="0" y="414724"/>
                </a:cubicBezTo>
                <a:cubicBezTo>
                  <a:pt x="-27080" y="224548"/>
                  <a:pt x="33323" y="102002"/>
                  <a:pt x="0" y="0"/>
                </a:cubicBezTo>
                <a:close/>
              </a:path>
              <a:path w="2856854" h="813184" stroke="0" extrusionOk="0">
                <a:moveTo>
                  <a:pt x="0" y="0"/>
                </a:moveTo>
                <a:cubicBezTo>
                  <a:pt x="194561" y="-2590"/>
                  <a:pt x="300375" y="45383"/>
                  <a:pt x="485665" y="0"/>
                </a:cubicBezTo>
                <a:cubicBezTo>
                  <a:pt x="670956" y="-45383"/>
                  <a:pt x="758865" y="36141"/>
                  <a:pt x="971330" y="0"/>
                </a:cubicBezTo>
                <a:cubicBezTo>
                  <a:pt x="1183795" y="-36141"/>
                  <a:pt x="1324011" y="57825"/>
                  <a:pt x="1514133" y="0"/>
                </a:cubicBezTo>
                <a:cubicBezTo>
                  <a:pt x="1704255" y="-57825"/>
                  <a:pt x="1818179" y="25185"/>
                  <a:pt x="2028366" y="0"/>
                </a:cubicBezTo>
                <a:cubicBezTo>
                  <a:pt x="2238553" y="-25185"/>
                  <a:pt x="2446084" y="60865"/>
                  <a:pt x="2856854" y="0"/>
                </a:cubicBezTo>
                <a:cubicBezTo>
                  <a:pt x="2888953" y="77532"/>
                  <a:pt x="2825566" y="239591"/>
                  <a:pt x="2856854" y="382196"/>
                </a:cubicBezTo>
                <a:cubicBezTo>
                  <a:pt x="2888142" y="524801"/>
                  <a:pt x="2832503" y="687731"/>
                  <a:pt x="2856854" y="813184"/>
                </a:cubicBezTo>
                <a:cubicBezTo>
                  <a:pt x="2643711" y="838847"/>
                  <a:pt x="2447451" y="803138"/>
                  <a:pt x="2314052" y="813184"/>
                </a:cubicBezTo>
                <a:cubicBezTo>
                  <a:pt x="2180653" y="823230"/>
                  <a:pt x="2026638" y="793301"/>
                  <a:pt x="1771249" y="813184"/>
                </a:cubicBezTo>
                <a:cubicBezTo>
                  <a:pt x="1515860" y="833067"/>
                  <a:pt x="1364595" y="763837"/>
                  <a:pt x="1142742" y="813184"/>
                </a:cubicBezTo>
                <a:cubicBezTo>
                  <a:pt x="920889" y="862531"/>
                  <a:pt x="769268" y="745996"/>
                  <a:pt x="542802" y="813184"/>
                </a:cubicBezTo>
                <a:cubicBezTo>
                  <a:pt x="316336" y="880372"/>
                  <a:pt x="161798" y="803867"/>
                  <a:pt x="0" y="813184"/>
                </a:cubicBezTo>
                <a:cubicBezTo>
                  <a:pt x="-15252" y="615541"/>
                  <a:pt x="30228" y="585729"/>
                  <a:pt x="0" y="390328"/>
                </a:cubicBezTo>
                <a:cubicBezTo>
                  <a:pt x="-30228" y="194927"/>
                  <a:pt x="34880" y="152701"/>
                  <a:pt x="0" y="0"/>
                </a:cubicBezTo>
                <a:close/>
              </a:path>
            </a:pathLst>
          </a:custGeom>
          <a:ln>
            <a:solidFill>
              <a:schemeClr val="accent6">
                <a:lumMod val="75000"/>
              </a:schemeClr>
            </a:solidFill>
            <a:extLst>
              <a:ext uri="{C807C97D-BFC1-408E-A445-0C87EB9F89A2}">
                <ask:lineSketchStyleProps xmlns="" xmlns:ask="http://schemas.microsoft.com/office/drawing/2018/sketchyshapes" sd="1048302887">
                  <ask:type>
                    <ask:lineSketchScribble/>
                  </ask:type>
                </ask:lineSketchStyleProps>
              </a:ext>
            </a:extLst>
          </a:ln>
        </p:spPr>
        <p:txBody>
          <a:bodyPr>
            <a:normAutofit fontScale="90000"/>
          </a:bodyPr>
          <a:lstStyle/>
          <a:p>
            <a:pPr algn="ctr"/>
            <a:r>
              <a:rPr lang="en-US" b="1">
                <a:solidFill>
                  <a:schemeClr val="accent6"/>
                </a:solidFill>
                <a:latin typeface="Arial Black"/>
                <a:cs typeface="Calibri Light"/>
              </a:rPr>
              <a:t>The Land</a:t>
            </a:r>
            <a:endParaRPr lang="en-US" b="1">
              <a:solidFill>
                <a:schemeClr val="accent6"/>
              </a:solidFill>
              <a:latin typeface="Arial Black"/>
            </a:endParaRPr>
          </a:p>
        </p:txBody>
      </p:sp>
      <p:graphicFrame>
        <p:nvGraphicFramePr>
          <p:cNvPr id="4" name="Table 4">
            <a:extLst>
              <a:ext uri="{FF2B5EF4-FFF2-40B4-BE49-F238E27FC236}">
                <a16:creationId xmlns:a16="http://schemas.microsoft.com/office/drawing/2014/main" id="{EA8B3AE1-4D42-4D1D-BF85-534189D65453}"/>
              </a:ext>
            </a:extLst>
          </p:cNvPr>
          <p:cNvGraphicFramePr>
            <a:graphicFrameLocks noGrp="1"/>
          </p:cNvGraphicFramePr>
          <p:nvPr>
            <p:ph idx="1"/>
            <p:extLst>
              <p:ext uri="{D42A27DB-BD31-4B8C-83A1-F6EECF244321}">
                <p14:modId xmlns:p14="http://schemas.microsoft.com/office/powerpoint/2010/main" val="1953888206"/>
              </p:ext>
            </p:extLst>
          </p:nvPr>
        </p:nvGraphicFramePr>
        <p:xfrm>
          <a:off x="0" y="1341747"/>
          <a:ext cx="12191998" cy="5625881"/>
        </p:xfrm>
        <a:graphic>
          <a:graphicData uri="http://schemas.openxmlformats.org/drawingml/2006/table">
            <a:tbl>
              <a:tblPr firstRow="1" bandRow="1">
                <a:tableStyleId>{93296810-A885-4BE3-A3E7-6D5BEEA58F35}</a:tableStyleId>
              </a:tblPr>
              <a:tblGrid>
                <a:gridCol w="1741714">
                  <a:extLst>
                    <a:ext uri="{9D8B030D-6E8A-4147-A177-3AD203B41FA5}">
                      <a16:colId xmlns:a16="http://schemas.microsoft.com/office/drawing/2014/main" val="2523764920"/>
                    </a:ext>
                  </a:extLst>
                </a:gridCol>
                <a:gridCol w="1741714">
                  <a:extLst>
                    <a:ext uri="{9D8B030D-6E8A-4147-A177-3AD203B41FA5}">
                      <a16:colId xmlns:a16="http://schemas.microsoft.com/office/drawing/2014/main" val="3687348062"/>
                    </a:ext>
                  </a:extLst>
                </a:gridCol>
                <a:gridCol w="1741714">
                  <a:extLst>
                    <a:ext uri="{9D8B030D-6E8A-4147-A177-3AD203B41FA5}">
                      <a16:colId xmlns:a16="http://schemas.microsoft.com/office/drawing/2014/main" val="3055377709"/>
                    </a:ext>
                  </a:extLst>
                </a:gridCol>
                <a:gridCol w="1741714">
                  <a:extLst>
                    <a:ext uri="{9D8B030D-6E8A-4147-A177-3AD203B41FA5}">
                      <a16:colId xmlns:a16="http://schemas.microsoft.com/office/drawing/2014/main" val="3985697318"/>
                    </a:ext>
                  </a:extLst>
                </a:gridCol>
                <a:gridCol w="1741714">
                  <a:extLst>
                    <a:ext uri="{9D8B030D-6E8A-4147-A177-3AD203B41FA5}">
                      <a16:colId xmlns:a16="http://schemas.microsoft.com/office/drawing/2014/main" val="2135760056"/>
                    </a:ext>
                  </a:extLst>
                </a:gridCol>
                <a:gridCol w="1741714">
                  <a:extLst>
                    <a:ext uri="{9D8B030D-6E8A-4147-A177-3AD203B41FA5}">
                      <a16:colId xmlns:a16="http://schemas.microsoft.com/office/drawing/2014/main" val="404809400"/>
                    </a:ext>
                  </a:extLst>
                </a:gridCol>
                <a:gridCol w="1741714">
                  <a:extLst>
                    <a:ext uri="{9D8B030D-6E8A-4147-A177-3AD203B41FA5}">
                      <a16:colId xmlns:a16="http://schemas.microsoft.com/office/drawing/2014/main" val="388311794"/>
                    </a:ext>
                  </a:extLst>
                </a:gridCol>
              </a:tblGrid>
              <a:tr h="1236761">
                <a:tc>
                  <a:txBody>
                    <a:bodyPr/>
                    <a:lstStyle/>
                    <a:p>
                      <a:pPr lvl="0" algn="ctr">
                        <a:buNone/>
                      </a:pPr>
                      <a:r>
                        <a:rPr lang="en-US" sz="2400"/>
                        <a:t>Indigenous Group</a:t>
                      </a:r>
                    </a:p>
                  </a:txBody>
                  <a:tcPr/>
                </a:tc>
                <a:tc>
                  <a:txBody>
                    <a:bodyPr/>
                    <a:lstStyle/>
                    <a:p>
                      <a:pPr lvl="0" algn="ctr">
                        <a:buNone/>
                      </a:pPr>
                      <a:r>
                        <a:rPr lang="en-US" sz="2000"/>
                        <a:t>First Nations, Métis and Inuit</a:t>
                      </a:r>
                    </a:p>
                  </a:txBody>
                  <a:tcPr/>
                </a:tc>
                <a:tc>
                  <a:txBody>
                    <a:bodyPr/>
                    <a:lstStyle/>
                    <a:p>
                      <a:pPr algn="ctr"/>
                      <a:r>
                        <a:rPr lang="en-US" sz="2400"/>
                        <a:t>Maya</a:t>
                      </a:r>
                    </a:p>
                  </a:txBody>
                  <a:tcPr/>
                </a:tc>
                <a:tc>
                  <a:txBody>
                    <a:bodyPr/>
                    <a:lstStyle/>
                    <a:p>
                      <a:pPr algn="ctr"/>
                      <a:r>
                        <a:rPr lang="en-US" sz="2400"/>
                        <a:t>Sami</a:t>
                      </a:r>
                    </a:p>
                  </a:txBody>
                  <a:tcPr/>
                </a:tc>
                <a:tc>
                  <a:txBody>
                    <a:bodyPr/>
                    <a:lstStyle/>
                    <a:p>
                      <a:pPr algn="ctr"/>
                      <a:r>
                        <a:rPr lang="en-US" sz="2400"/>
                        <a:t>Maasai</a:t>
                      </a:r>
                    </a:p>
                  </a:txBody>
                  <a:tcPr/>
                </a:tc>
                <a:tc>
                  <a:txBody>
                    <a:bodyPr/>
                    <a:lstStyle/>
                    <a:p>
                      <a:pPr algn="ctr"/>
                      <a:r>
                        <a:rPr lang="en-US" sz="2400"/>
                        <a:t>Hmong</a:t>
                      </a:r>
                    </a:p>
                  </a:txBody>
                  <a:tcPr/>
                </a:tc>
                <a:tc>
                  <a:txBody>
                    <a:bodyPr/>
                    <a:lstStyle/>
                    <a:p>
                      <a:pPr algn="ctr"/>
                      <a:r>
                        <a:rPr lang="en-US" sz="2000"/>
                        <a:t>Aboriginal and Torres Strait Islanders</a:t>
                      </a:r>
                    </a:p>
                  </a:txBody>
                  <a:tcPr/>
                </a:tc>
                <a:extLst>
                  <a:ext uri="{0D108BD9-81ED-4DB2-BD59-A6C34878D82A}">
                    <a16:rowId xmlns:a16="http://schemas.microsoft.com/office/drawing/2014/main" val="2950171887"/>
                  </a:ext>
                </a:extLst>
              </a:tr>
              <a:tr h="802405">
                <a:tc>
                  <a:txBody>
                    <a:bodyPr/>
                    <a:lstStyle/>
                    <a:p>
                      <a:pPr lvl="0" algn="ctr">
                        <a:buNone/>
                      </a:pPr>
                      <a:r>
                        <a:rPr lang="en-US" sz="2400" b="1"/>
                        <a:t>Location</a:t>
                      </a:r>
                    </a:p>
                  </a:txBody>
                  <a:tcPr/>
                </a:tc>
                <a:tc>
                  <a:txBody>
                    <a:bodyPr/>
                    <a:lstStyle/>
                    <a:p>
                      <a:pPr lvl="0" algn="ctr">
                        <a:buNone/>
                      </a:pPr>
                      <a:r>
                        <a:rPr lang="en-US" sz="2400"/>
                        <a:t>North America</a:t>
                      </a:r>
                    </a:p>
                  </a:txBody>
                  <a:tcPr/>
                </a:tc>
                <a:tc>
                  <a:txBody>
                    <a:bodyPr/>
                    <a:lstStyle/>
                    <a:p>
                      <a:pPr algn="ctr"/>
                      <a:r>
                        <a:rPr lang="en-US" sz="2400"/>
                        <a:t>Central America</a:t>
                      </a:r>
                    </a:p>
                  </a:txBody>
                  <a:tcPr/>
                </a:tc>
                <a:tc>
                  <a:txBody>
                    <a:bodyPr/>
                    <a:lstStyle/>
                    <a:p>
                      <a:pPr algn="ctr"/>
                      <a:r>
                        <a:rPr lang="en-US" sz="2400"/>
                        <a:t>Northern Europe</a:t>
                      </a:r>
                    </a:p>
                  </a:txBody>
                  <a:tcPr/>
                </a:tc>
                <a:tc>
                  <a:txBody>
                    <a:bodyPr/>
                    <a:lstStyle/>
                    <a:p>
                      <a:pPr algn="ctr"/>
                      <a:r>
                        <a:rPr lang="en-US" sz="2400"/>
                        <a:t>East Africa</a:t>
                      </a:r>
                    </a:p>
                  </a:txBody>
                  <a:tcPr/>
                </a:tc>
                <a:tc>
                  <a:txBody>
                    <a:bodyPr/>
                    <a:lstStyle/>
                    <a:p>
                      <a:pPr algn="ctr"/>
                      <a:r>
                        <a:rPr lang="en-US" sz="2400"/>
                        <a:t>Southeast Asia</a:t>
                      </a:r>
                    </a:p>
                  </a:txBody>
                  <a:tcPr/>
                </a:tc>
                <a:tc>
                  <a:txBody>
                    <a:bodyPr/>
                    <a:lstStyle/>
                    <a:p>
                      <a:pPr algn="ctr"/>
                      <a:r>
                        <a:rPr lang="en-US" sz="2400"/>
                        <a:t>Australia</a:t>
                      </a:r>
                    </a:p>
                  </a:txBody>
                  <a:tcPr/>
                </a:tc>
                <a:extLst>
                  <a:ext uri="{0D108BD9-81ED-4DB2-BD59-A6C34878D82A}">
                    <a16:rowId xmlns:a16="http://schemas.microsoft.com/office/drawing/2014/main" val="1815436312"/>
                  </a:ext>
                </a:extLst>
              </a:tr>
              <a:tr h="802405">
                <a:tc>
                  <a:txBody>
                    <a:bodyPr/>
                    <a:lstStyle/>
                    <a:p>
                      <a:pPr lvl="0" algn="ctr">
                        <a:buNone/>
                      </a:pPr>
                      <a:r>
                        <a:rPr lang="en-US" sz="2400" b="1" u="none" strike="noStrike" noProof="0"/>
                        <a:t>Weather</a:t>
                      </a:r>
                    </a:p>
                  </a:txBody>
                  <a:tcPr/>
                </a:tc>
                <a:tc>
                  <a:txBody>
                    <a:bodyPr/>
                    <a:lstStyle/>
                    <a:p>
                      <a:pPr lvl="0" algn="ctr">
                        <a:buNone/>
                      </a:pPr>
                      <a:r>
                        <a:rPr lang="en-US" sz="2400" u="none" strike="noStrike" noProof="0"/>
                        <a:t>Hot and cold</a:t>
                      </a:r>
                      <a:endParaRPr lang="en-US"/>
                    </a:p>
                  </a:txBody>
                  <a:tcPr/>
                </a:tc>
                <a:tc>
                  <a:txBody>
                    <a:bodyPr/>
                    <a:lstStyle/>
                    <a:p>
                      <a:pPr lvl="0" algn="ctr">
                        <a:buNone/>
                      </a:pPr>
                      <a:r>
                        <a:rPr lang="en-US" sz="2400" u="none" strike="noStrike" noProof="0"/>
                        <a:t>Warm/hot</a:t>
                      </a:r>
                    </a:p>
                  </a:txBody>
                  <a:tcPr/>
                </a:tc>
                <a:tc>
                  <a:txBody>
                    <a:bodyPr/>
                    <a:lstStyle/>
                    <a:p>
                      <a:pPr algn="ctr"/>
                      <a:r>
                        <a:rPr lang="en-US" sz="2400"/>
                        <a:t>Cold/warm</a:t>
                      </a:r>
                    </a:p>
                  </a:txBody>
                  <a:tcPr/>
                </a:tc>
                <a:tc>
                  <a:txBody>
                    <a:bodyPr/>
                    <a:lstStyle/>
                    <a:p>
                      <a:pPr algn="ctr"/>
                      <a:r>
                        <a:rPr lang="en-US" sz="2400"/>
                        <a:t>Hot/dry</a:t>
                      </a:r>
                    </a:p>
                  </a:txBody>
                  <a:tcPr/>
                </a:tc>
                <a:tc>
                  <a:txBody>
                    <a:bodyPr/>
                    <a:lstStyle/>
                    <a:p>
                      <a:pPr algn="ctr"/>
                      <a:r>
                        <a:rPr lang="en-US" sz="2400"/>
                        <a:t>Warm/rain</a:t>
                      </a:r>
                    </a:p>
                  </a:txBody>
                  <a:tcPr/>
                </a:tc>
                <a:tc>
                  <a:txBody>
                    <a:bodyPr/>
                    <a:lstStyle/>
                    <a:p>
                      <a:pPr algn="ctr"/>
                      <a:r>
                        <a:rPr lang="en-US" sz="2400"/>
                        <a:t>Warm/hot</a:t>
                      </a:r>
                    </a:p>
                  </a:txBody>
                  <a:tcPr/>
                </a:tc>
                <a:extLst>
                  <a:ext uri="{0D108BD9-81ED-4DB2-BD59-A6C34878D82A}">
                    <a16:rowId xmlns:a16="http://schemas.microsoft.com/office/drawing/2014/main" val="1931892661"/>
                  </a:ext>
                </a:extLst>
              </a:tr>
              <a:tr h="1515653">
                <a:tc>
                  <a:txBody>
                    <a:bodyPr/>
                    <a:lstStyle/>
                    <a:p>
                      <a:pPr lvl="0" algn="ctr">
                        <a:buNone/>
                      </a:pPr>
                      <a:r>
                        <a:rPr lang="en-US" sz="2400" b="1"/>
                        <a:t>Landforms/</a:t>
                      </a:r>
                      <a:br>
                        <a:rPr lang="en-US" sz="2400" b="1"/>
                      </a:br>
                      <a:r>
                        <a:rPr lang="en-US" sz="2400" b="1"/>
                        <a:t>Vegetation</a:t>
                      </a:r>
                    </a:p>
                  </a:txBody>
                  <a:tcPr/>
                </a:tc>
                <a:tc>
                  <a:txBody>
                    <a:bodyPr/>
                    <a:lstStyle/>
                    <a:p>
                      <a:pPr lvl="0" algn="ctr">
                        <a:buNone/>
                      </a:pPr>
                      <a:r>
                        <a:rPr lang="en-US" sz="2400"/>
                        <a:t>Mountains, prairie, tundra, forests</a:t>
                      </a:r>
                      <a:endParaRPr lang="en-US"/>
                    </a:p>
                  </a:txBody>
                  <a:tcPr/>
                </a:tc>
                <a:tc>
                  <a:txBody>
                    <a:bodyPr/>
                    <a:lstStyle/>
                    <a:p>
                      <a:pPr algn="ctr"/>
                      <a:r>
                        <a:rPr lang="en-US" sz="2400"/>
                        <a:t>Jungle, </a:t>
                      </a:r>
                      <a:br>
                        <a:rPr lang="en-US" sz="2400"/>
                      </a:br>
                      <a:r>
                        <a:rPr lang="en-US" sz="2400"/>
                        <a:t>lush forests</a:t>
                      </a:r>
                    </a:p>
                  </a:txBody>
                  <a:tcPr/>
                </a:tc>
                <a:tc>
                  <a:txBody>
                    <a:bodyPr/>
                    <a:lstStyle/>
                    <a:p>
                      <a:pPr lvl="0" algn="ctr">
                        <a:lnSpc>
                          <a:spcPct val="100000"/>
                        </a:lnSpc>
                        <a:spcBef>
                          <a:spcPts val="0"/>
                        </a:spcBef>
                        <a:spcAft>
                          <a:spcPts val="0"/>
                        </a:spcAft>
                        <a:buNone/>
                      </a:pPr>
                      <a:r>
                        <a:rPr lang="en-US" sz="2400" u="none" strike="noStrike" noProof="0"/>
                        <a:t>Mountains, forests, </a:t>
                      </a:r>
                      <a:br>
                        <a:rPr lang="en-US" sz="2400" u="none" strike="noStrike" noProof="0"/>
                      </a:br>
                      <a:r>
                        <a:rPr lang="en-US" sz="2400" u="none" strike="noStrike" noProof="0"/>
                        <a:t>snow, ice</a:t>
                      </a:r>
                    </a:p>
                    <a:p>
                      <a:pPr lvl="0" algn="ctr">
                        <a:buNone/>
                      </a:pPr>
                      <a:endParaRPr lang="en-US" sz="2400"/>
                    </a:p>
                  </a:txBody>
                  <a:tcPr/>
                </a:tc>
                <a:tc>
                  <a:txBody>
                    <a:bodyPr/>
                    <a:lstStyle/>
                    <a:p>
                      <a:pPr algn="ctr"/>
                      <a:r>
                        <a:rPr lang="en-US" sz="2400"/>
                        <a:t>Deserts, </a:t>
                      </a:r>
                      <a:br>
                        <a:rPr lang="en-US" sz="2400"/>
                      </a:br>
                      <a:r>
                        <a:rPr lang="en-US" sz="2400"/>
                        <a:t>some trees</a:t>
                      </a:r>
                    </a:p>
                  </a:txBody>
                  <a:tcPr/>
                </a:tc>
                <a:tc>
                  <a:txBody>
                    <a:bodyPr/>
                    <a:lstStyle/>
                    <a:p>
                      <a:pPr algn="ctr"/>
                      <a:r>
                        <a:rPr lang="en-US" sz="2400"/>
                        <a:t>Mountains, </a:t>
                      </a:r>
                      <a:br>
                        <a:rPr lang="en-US" sz="2400"/>
                      </a:br>
                      <a:r>
                        <a:rPr lang="en-US" sz="2400"/>
                        <a:t>lush forests</a:t>
                      </a:r>
                    </a:p>
                  </a:txBody>
                  <a:tcPr/>
                </a:tc>
                <a:tc>
                  <a:txBody>
                    <a:bodyPr/>
                    <a:lstStyle/>
                    <a:p>
                      <a:pPr algn="ctr"/>
                      <a:r>
                        <a:rPr lang="en-US" sz="2400"/>
                        <a:t>Deserts, forests, beaches</a:t>
                      </a:r>
                    </a:p>
                  </a:txBody>
                  <a:tcPr/>
                </a:tc>
                <a:extLst>
                  <a:ext uri="{0D108BD9-81ED-4DB2-BD59-A6C34878D82A}">
                    <a16:rowId xmlns:a16="http://schemas.microsoft.com/office/drawing/2014/main" val="1592459436"/>
                  </a:ext>
                </a:extLst>
              </a:tr>
              <a:tr h="1159029">
                <a:tc>
                  <a:txBody>
                    <a:bodyPr/>
                    <a:lstStyle/>
                    <a:p>
                      <a:pPr lvl="0" algn="ctr">
                        <a:buNone/>
                      </a:pPr>
                      <a:r>
                        <a:rPr lang="en-US" sz="2400" b="1"/>
                        <a:t>Animals</a:t>
                      </a:r>
                    </a:p>
                  </a:txBody>
                  <a:tcPr/>
                </a:tc>
                <a:tc>
                  <a:txBody>
                    <a:bodyPr/>
                    <a:lstStyle/>
                    <a:p>
                      <a:pPr lvl="0" algn="ctr">
                        <a:buNone/>
                      </a:pPr>
                      <a:r>
                        <a:rPr lang="en-US" sz="2400"/>
                        <a:t>Deer, rabbits, bears</a:t>
                      </a:r>
                    </a:p>
                  </a:txBody>
                  <a:tcPr/>
                </a:tc>
                <a:tc>
                  <a:txBody>
                    <a:bodyPr/>
                    <a:lstStyle/>
                    <a:p>
                      <a:pPr lvl="0" algn="ctr">
                        <a:buNone/>
                      </a:pPr>
                      <a:r>
                        <a:rPr lang="en-US" sz="2400"/>
                        <a:t>Monkeys,</a:t>
                      </a:r>
                      <a:br>
                        <a:rPr lang="en-US" sz="2400"/>
                      </a:br>
                      <a:r>
                        <a:rPr lang="en-US" sz="2400"/>
                        <a:t>birds</a:t>
                      </a:r>
                    </a:p>
                  </a:txBody>
                  <a:tcPr/>
                </a:tc>
                <a:tc>
                  <a:txBody>
                    <a:bodyPr/>
                    <a:lstStyle/>
                    <a:p>
                      <a:pPr lvl="0" algn="ctr">
                        <a:buNone/>
                      </a:pPr>
                      <a:r>
                        <a:rPr lang="en-US" sz="2400"/>
                        <a:t>Reindeer, salmon, moose</a:t>
                      </a:r>
                    </a:p>
                  </a:txBody>
                  <a:tcPr/>
                </a:tc>
                <a:tc>
                  <a:txBody>
                    <a:bodyPr/>
                    <a:lstStyle/>
                    <a:p>
                      <a:pPr lvl="0" algn="ctr">
                        <a:buNone/>
                      </a:pPr>
                      <a:r>
                        <a:rPr lang="en-US" sz="2400"/>
                        <a:t>Lions, zebras, giraffes</a:t>
                      </a:r>
                      <a:endParaRPr lang="en-US" sz="2400" err="1"/>
                    </a:p>
                  </a:txBody>
                  <a:tcPr/>
                </a:tc>
                <a:tc>
                  <a:txBody>
                    <a:bodyPr/>
                    <a:lstStyle/>
                    <a:p>
                      <a:pPr lvl="0" algn="ctr">
                        <a:buNone/>
                      </a:pPr>
                      <a:r>
                        <a:rPr lang="en-US" sz="2400"/>
                        <a:t>Tigers, monkeys, birds</a:t>
                      </a:r>
                    </a:p>
                  </a:txBody>
                  <a:tcPr/>
                </a:tc>
                <a:tc>
                  <a:txBody>
                    <a:bodyPr/>
                    <a:lstStyle/>
                    <a:p>
                      <a:pPr lvl="0" algn="ctr">
                        <a:buNone/>
                      </a:pPr>
                      <a:r>
                        <a:rPr lang="en-US" sz="2400"/>
                        <a:t>Kangaroos, </a:t>
                      </a:r>
                      <a:br>
                        <a:rPr lang="en-US" sz="2400"/>
                      </a:br>
                      <a:r>
                        <a:rPr lang="en-US" sz="2400"/>
                        <a:t>koala bears</a:t>
                      </a:r>
                    </a:p>
                  </a:txBody>
                  <a:tcPr/>
                </a:tc>
                <a:extLst>
                  <a:ext uri="{0D108BD9-81ED-4DB2-BD59-A6C34878D82A}">
                    <a16:rowId xmlns:a16="http://schemas.microsoft.com/office/drawing/2014/main" val="3432730054"/>
                  </a:ext>
                </a:extLst>
              </a:tr>
            </a:tbl>
          </a:graphicData>
        </a:graphic>
      </p:graphicFrame>
      <p:sp>
        <p:nvSpPr>
          <p:cNvPr id="5" name="TextBox 4">
            <a:extLst>
              <a:ext uri="{FF2B5EF4-FFF2-40B4-BE49-F238E27FC236}">
                <a16:creationId xmlns:a16="http://schemas.microsoft.com/office/drawing/2014/main" id="{D9F7D848-99C8-4A4C-AEC8-4E1FD5BA82EB}"/>
              </a:ext>
            </a:extLst>
          </p:cNvPr>
          <p:cNvSpPr txBox="1"/>
          <p:nvPr/>
        </p:nvSpPr>
        <p:spPr>
          <a:xfrm>
            <a:off x="3657448" y="160877"/>
            <a:ext cx="835393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sz="2000">
                <a:cs typeface="Calibri"/>
              </a:rPr>
              <a:t>Look at the chart to compare the different places Indigenous peoples live.</a:t>
            </a:r>
          </a:p>
          <a:p>
            <a:pPr marL="342900" indent="-342900">
              <a:buFont typeface="Wingdings"/>
              <a:buChar char="q"/>
            </a:pPr>
            <a:r>
              <a:rPr lang="en-US" sz="2000">
                <a:cs typeface="Calibri"/>
              </a:rPr>
              <a:t>Look at a map the World (landforms, vegetation, etc.)</a:t>
            </a:r>
          </a:p>
          <a:p>
            <a:pPr marL="342900" indent="-342900">
              <a:buFont typeface="Wingdings"/>
              <a:buChar char="q"/>
            </a:pPr>
            <a:r>
              <a:rPr lang="en-US" sz="2000">
                <a:cs typeface="Calibri"/>
              </a:rPr>
              <a:t>Find or draw images of the places and/or choose one and make a diorama.</a:t>
            </a:r>
          </a:p>
        </p:txBody>
      </p:sp>
    </p:spTree>
    <p:extLst>
      <p:ext uri="{BB962C8B-B14F-4D97-AF65-F5344CB8AC3E}">
        <p14:creationId xmlns:p14="http://schemas.microsoft.com/office/powerpoint/2010/main" val="1767171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47">
            <a:extLst>
              <a:ext uri="{FF2B5EF4-FFF2-40B4-BE49-F238E27FC236}">
                <a16:creationId xmlns:a16="http://schemas.microsoft.com/office/drawing/2014/main" id="{928F64C6-FE22-4FC1-A763-DFCC51481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2" descr="A picture containing sky, grass, outdoor, field&#10;&#10;Description automatically generated">
            <a:extLst>
              <a:ext uri="{FF2B5EF4-FFF2-40B4-BE49-F238E27FC236}">
                <a16:creationId xmlns:a16="http://schemas.microsoft.com/office/drawing/2014/main" id="{895B8BB6-E8C8-474A-AA65-19E045F86663}"/>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14704" r="1" b="14706"/>
          <a:stretch/>
        </p:blipFill>
        <p:spPr>
          <a:xfrm>
            <a:off x="317636" y="321734"/>
            <a:ext cx="3797570" cy="2010551"/>
          </a:xfrm>
          <a:prstGeom prst="rect">
            <a:avLst/>
          </a:prstGeom>
        </p:spPr>
      </p:pic>
      <p:pic>
        <p:nvPicPr>
          <p:cNvPr id="2" name="Picture 2" descr="A picture containing grass, outdoor, tree, sky&#10;&#10;Description automatically generated">
            <a:extLst>
              <a:ext uri="{FF2B5EF4-FFF2-40B4-BE49-F238E27FC236}">
                <a16:creationId xmlns:a16="http://schemas.microsoft.com/office/drawing/2014/main" id="{3AB1882A-2EC8-46AB-94CB-940D85D262EE}"/>
              </a:ext>
            </a:extLst>
          </p:cNvPr>
          <p:cNvPicPr>
            <a:picLocks noChangeAspect="1"/>
          </p:cNvPicPr>
          <p:nvPr/>
        </p:nvPicPr>
        <p:blipFill rotWithShape="1">
          <a:blip r:embed="rId5">
            <a:extLst>
              <a:ext uri="{837473B0-CC2E-450A-ABE3-18F120FF3D39}">
                <a1611:picAttrSrcUrl xmlns="" xmlns:a1611="http://schemas.microsoft.com/office/drawing/2016/11/main" r:id="rId6"/>
              </a:ext>
            </a:extLst>
          </a:blip>
          <a:srcRect l="10761" r="20035" b="-3"/>
          <a:stretch/>
        </p:blipFill>
        <p:spPr>
          <a:xfrm>
            <a:off x="4202549" y="321732"/>
            <a:ext cx="3793472" cy="4111323"/>
          </a:xfrm>
          <a:prstGeom prst="rect">
            <a:avLst/>
          </a:prstGeom>
        </p:spPr>
      </p:pic>
      <p:pic>
        <p:nvPicPr>
          <p:cNvPr id="26" name="Picture 26">
            <a:extLst>
              <a:ext uri="{FF2B5EF4-FFF2-40B4-BE49-F238E27FC236}">
                <a16:creationId xmlns:a16="http://schemas.microsoft.com/office/drawing/2014/main" id="{33710D27-01D4-404A-8BD5-90434589CF3C}"/>
              </a:ext>
            </a:extLst>
          </p:cNvPr>
          <p:cNvPicPr>
            <a:picLocks noChangeAspect="1"/>
          </p:cNvPicPr>
          <p:nvPr/>
        </p:nvPicPr>
        <p:blipFill rotWithShape="1">
          <a:blip r:embed="rId7">
            <a:extLst>
              <a:ext uri="{837473B0-CC2E-450A-ABE3-18F120FF3D39}">
                <a1611:picAttrSrcUrl xmlns="" xmlns:a1611="http://schemas.microsoft.com/office/drawing/2016/11/main" r:id="rId8"/>
              </a:ext>
            </a:extLst>
          </a:blip>
          <a:srcRect b="29417"/>
          <a:stretch/>
        </p:blipFill>
        <p:spPr>
          <a:xfrm>
            <a:off x="8086176" y="321733"/>
            <a:ext cx="3797984" cy="2010552"/>
          </a:xfrm>
          <a:prstGeom prst="rect">
            <a:avLst/>
          </a:prstGeom>
        </p:spPr>
      </p:pic>
      <p:pic>
        <p:nvPicPr>
          <p:cNvPr id="22" name="Picture 22" descr="A picture containing mountain, sky, outdoor, valley&#10;&#10;Description automatically generated">
            <a:extLst>
              <a:ext uri="{FF2B5EF4-FFF2-40B4-BE49-F238E27FC236}">
                <a16:creationId xmlns:a16="http://schemas.microsoft.com/office/drawing/2014/main" id="{82B1EC25-8D78-4E0F-A460-C288FF820E9B}"/>
              </a:ext>
            </a:extLst>
          </p:cNvPr>
          <p:cNvPicPr>
            <a:picLocks noChangeAspect="1"/>
          </p:cNvPicPr>
          <p:nvPr/>
        </p:nvPicPr>
        <p:blipFill rotWithShape="1">
          <a:blip r:embed="rId9">
            <a:extLst>
              <a:ext uri="{837473B0-CC2E-450A-ABE3-18F120FF3D39}">
                <a1611:picAttrSrcUrl xmlns="" xmlns:a1611="http://schemas.microsoft.com/office/drawing/2016/11/main" r:id="rId10"/>
              </a:ext>
            </a:extLst>
          </a:blip>
          <a:srcRect t="9970" r="1" b="10229"/>
          <a:stretch/>
        </p:blipFill>
        <p:spPr>
          <a:xfrm>
            <a:off x="317634" y="2422097"/>
            <a:ext cx="3794760" cy="2013804"/>
          </a:xfrm>
          <a:prstGeom prst="rect">
            <a:avLst/>
          </a:prstGeom>
        </p:spPr>
      </p:pic>
      <p:pic>
        <p:nvPicPr>
          <p:cNvPr id="14" name="Picture 14" descr="A picture containing mountain, outdoor, sky, grass&#10;&#10;Description automatically generated">
            <a:extLst>
              <a:ext uri="{FF2B5EF4-FFF2-40B4-BE49-F238E27FC236}">
                <a16:creationId xmlns:a16="http://schemas.microsoft.com/office/drawing/2014/main" id="{C1BF976E-35A0-45EE-866B-830F0AE95651}"/>
              </a:ext>
            </a:extLst>
          </p:cNvPr>
          <p:cNvPicPr>
            <a:picLocks noChangeAspect="1"/>
          </p:cNvPicPr>
          <p:nvPr/>
        </p:nvPicPr>
        <p:blipFill rotWithShape="1">
          <a:blip r:embed="rId11">
            <a:extLst>
              <a:ext uri="{837473B0-CC2E-450A-ABE3-18F120FF3D39}">
                <a1611:picAttrSrcUrl xmlns="" xmlns:a1611="http://schemas.microsoft.com/office/drawing/2016/11/main" r:id="rId12"/>
              </a:ext>
            </a:extLst>
          </a:blip>
          <a:srcRect t="29754"/>
          <a:stretch/>
        </p:blipFill>
        <p:spPr>
          <a:xfrm>
            <a:off x="8082952" y="2431705"/>
            <a:ext cx="3797983" cy="2000947"/>
          </a:xfrm>
          <a:prstGeom prst="rect">
            <a:avLst/>
          </a:prstGeom>
        </p:spPr>
      </p:pic>
      <p:pic>
        <p:nvPicPr>
          <p:cNvPr id="5" name="Picture 5">
            <a:extLst>
              <a:ext uri="{FF2B5EF4-FFF2-40B4-BE49-F238E27FC236}">
                <a16:creationId xmlns:a16="http://schemas.microsoft.com/office/drawing/2014/main" id="{550AE6DB-D3C0-4419-88A1-B699AE7AE2E6}"/>
              </a:ext>
            </a:extLst>
          </p:cNvPr>
          <p:cNvPicPr>
            <a:picLocks noChangeAspect="1"/>
          </p:cNvPicPr>
          <p:nvPr/>
        </p:nvPicPr>
        <p:blipFill rotWithShape="1">
          <a:blip r:embed="rId13">
            <a:extLst>
              <a:ext uri="{837473B0-CC2E-450A-ABE3-18F120FF3D39}">
                <a1611:picAttrSrcUrl xmlns="" xmlns:a1611="http://schemas.microsoft.com/office/drawing/2016/11/main" r:id="rId14"/>
              </a:ext>
            </a:extLst>
          </a:blip>
          <a:srcRect t="15974" r="1" b="4354"/>
          <a:stretch/>
        </p:blipFill>
        <p:spPr>
          <a:xfrm>
            <a:off x="317634" y="4525716"/>
            <a:ext cx="3794760" cy="2010551"/>
          </a:xfrm>
          <a:prstGeom prst="rect">
            <a:avLst/>
          </a:prstGeom>
        </p:spPr>
      </p:pic>
      <p:cxnSp>
        <p:nvCxnSpPr>
          <p:cNvPr id="60" name="Straight Connector 49">
            <a:extLst>
              <a:ext uri="{FF2B5EF4-FFF2-40B4-BE49-F238E27FC236}">
                <a16:creationId xmlns:a16="http://schemas.microsoft.com/office/drawing/2014/main" id="{5C34627B-48E6-4F4D-B843-97717A86B49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3063506-D3AA-42C2-B1FB-532926C71E15}"/>
              </a:ext>
            </a:extLst>
          </p:cNvPr>
          <p:cNvSpPr txBox="1"/>
          <p:nvPr/>
        </p:nvSpPr>
        <p:spPr>
          <a:xfrm>
            <a:off x="1790925" y="6336212"/>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a:extLst>
                    <a:ext uri="{A12FA001-AC4F-418D-AE19-62706E023703}">
                      <ahyp:hlinkClr xmlns="" xmlns:ahyp="http://schemas.microsoft.com/office/drawing/2018/hyperlinkcolor" val="tx"/>
                    </a:ext>
                  </a:extLst>
                </a:hlinkClick>
              </a:rPr>
              <a:t>CC BY-SA</a:t>
            </a:r>
            <a:r>
              <a:rPr lang="en-US" sz="700">
                <a:solidFill>
                  <a:srgbClr val="FFFFFF"/>
                </a:solidFill>
              </a:rPr>
              <a:t>.</a:t>
            </a:r>
          </a:p>
        </p:txBody>
      </p:sp>
      <p:sp>
        <p:nvSpPr>
          <p:cNvPr id="3" name="TextBox 2">
            <a:extLst>
              <a:ext uri="{FF2B5EF4-FFF2-40B4-BE49-F238E27FC236}">
                <a16:creationId xmlns:a16="http://schemas.microsoft.com/office/drawing/2014/main" id="{04044C98-D907-4A13-A3CD-0FD0349E6DE4}"/>
              </a:ext>
            </a:extLst>
          </p:cNvPr>
          <p:cNvSpPr txBox="1"/>
          <p:nvPr/>
        </p:nvSpPr>
        <p:spPr>
          <a:xfrm>
            <a:off x="5674553" y="42330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a:extLst>
                    <a:ext uri="{A12FA001-AC4F-418D-AE19-62706E023703}">
                      <ahyp:hlinkClr xmlns="" xmlns:ahyp="http://schemas.microsoft.com/office/drawing/2018/hyperlinkcolor" val="tx"/>
                    </a:ext>
                  </a:extLst>
                </a:hlinkClick>
              </a:rPr>
              <a:t>CC BY-SA</a:t>
            </a:r>
            <a:r>
              <a:rPr lang="en-US" sz="700">
                <a:solidFill>
                  <a:srgbClr val="FFFFFF"/>
                </a:solidFill>
              </a:rPr>
              <a:t>.</a:t>
            </a:r>
          </a:p>
        </p:txBody>
      </p:sp>
      <p:sp>
        <p:nvSpPr>
          <p:cNvPr id="15" name="TextBox 14">
            <a:extLst>
              <a:ext uri="{FF2B5EF4-FFF2-40B4-BE49-F238E27FC236}">
                <a16:creationId xmlns:a16="http://schemas.microsoft.com/office/drawing/2014/main" id="{234274EB-0B15-451D-B9FB-06C6C9FA74DB}"/>
              </a:ext>
            </a:extLst>
          </p:cNvPr>
          <p:cNvSpPr txBox="1"/>
          <p:nvPr/>
        </p:nvSpPr>
        <p:spPr>
          <a:xfrm>
            <a:off x="9546643" y="4232597"/>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2">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6">
                  <a:extLst>
                    <a:ext uri="{A12FA001-AC4F-418D-AE19-62706E023703}">
                      <ahyp:hlinkClr xmlns="" xmlns:ahyp="http://schemas.microsoft.com/office/drawing/2018/hyperlinkcolor" val="tx"/>
                    </a:ext>
                  </a:extLst>
                </a:hlinkClick>
              </a:rPr>
              <a:t>CC BY-NC</a:t>
            </a:r>
            <a:r>
              <a:rPr lang="en-US" sz="700">
                <a:solidFill>
                  <a:srgbClr val="FFFFFF"/>
                </a:solidFill>
              </a:rPr>
              <a:t>.</a:t>
            </a:r>
          </a:p>
        </p:txBody>
      </p:sp>
      <p:sp>
        <p:nvSpPr>
          <p:cNvPr id="23" name="TextBox 22">
            <a:extLst>
              <a:ext uri="{FF2B5EF4-FFF2-40B4-BE49-F238E27FC236}">
                <a16:creationId xmlns:a16="http://schemas.microsoft.com/office/drawing/2014/main" id="{067F0727-E027-453C-9C0C-6EB7F0F9298F}"/>
              </a:ext>
            </a:extLst>
          </p:cNvPr>
          <p:cNvSpPr txBox="1"/>
          <p:nvPr/>
        </p:nvSpPr>
        <p:spPr>
          <a:xfrm>
            <a:off x="1911150" y="4235846"/>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0">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7">
                  <a:extLst>
                    <a:ext uri="{A12FA001-AC4F-418D-AE19-62706E023703}">
                      <ahyp:hlinkClr xmlns="" xmlns:ahyp="http://schemas.microsoft.com/office/drawing/2018/hyperlinkcolor" val="tx"/>
                    </a:ext>
                  </a:extLst>
                </a:hlinkClick>
              </a:rPr>
              <a:t>CC BY</a:t>
            </a:r>
            <a:r>
              <a:rPr lang="en-US" sz="700">
                <a:solidFill>
                  <a:srgbClr val="FFFFFF"/>
                </a:solidFill>
              </a:rPr>
              <a:t>.</a:t>
            </a:r>
          </a:p>
        </p:txBody>
      </p:sp>
      <p:sp>
        <p:nvSpPr>
          <p:cNvPr id="27" name="TextBox 26">
            <a:extLst>
              <a:ext uri="{FF2B5EF4-FFF2-40B4-BE49-F238E27FC236}">
                <a16:creationId xmlns:a16="http://schemas.microsoft.com/office/drawing/2014/main" id="{FB7E4D70-AC4F-4D25-87D2-A97C20028C9C}"/>
              </a:ext>
            </a:extLst>
          </p:cNvPr>
          <p:cNvSpPr txBox="1"/>
          <p:nvPr/>
        </p:nvSpPr>
        <p:spPr>
          <a:xfrm>
            <a:off x="9429642" y="213223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8">
                  <a:extLst>
                    <a:ext uri="{A12FA001-AC4F-418D-AE19-62706E023703}">
                      <ahyp:hlinkClr xmlns="" xmlns:ahyp="http://schemas.microsoft.com/office/drawing/2018/hyperlinkcolor" val="tx"/>
                    </a:ext>
                  </a:extLst>
                </a:hlinkClick>
              </a:rPr>
              <a:t>CC BY-SA-NC</a:t>
            </a:r>
            <a:r>
              <a:rPr lang="en-US" sz="700">
                <a:solidFill>
                  <a:srgbClr val="FFFFFF"/>
                </a:solidFill>
              </a:rPr>
              <a:t>.</a:t>
            </a:r>
          </a:p>
        </p:txBody>
      </p:sp>
      <p:sp>
        <p:nvSpPr>
          <p:cNvPr id="33" name="TextBox 32">
            <a:extLst>
              <a:ext uri="{FF2B5EF4-FFF2-40B4-BE49-F238E27FC236}">
                <a16:creationId xmlns:a16="http://schemas.microsoft.com/office/drawing/2014/main" id="{B20A4C94-0324-41E6-B4CA-6E2764EA9465}"/>
              </a:ext>
            </a:extLst>
          </p:cNvPr>
          <p:cNvSpPr txBox="1"/>
          <p:nvPr/>
        </p:nvSpPr>
        <p:spPr>
          <a:xfrm>
            <a:off x="1780914" y="2132230"/>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6">
                  <a:extLst>
                    <a:ext uri="{A12FA001-AC4F-418D-AE19-62706E023703}">
                      <ahyp:hlinkClr xmlns="" xmlns:ahyp="http://schemas.microsoft.com/office/drawing/2018/hyperlinkcolor" val="tx"/>
                    </a:ext>
                  </a:extLst>
                </a:hlinkClick>
              </a:rPr>
              <a:t>CC BY-NC</a:t>
            </a:r>
            <a:r>
              <a:rPr lang="en-US" sz="700">
                <a:solidFill>
                  <a:srgbClr val="FFFFFF"/>
                </a:solidFill>
              </a:rPr>
              <a:t>.</a:t>
            </a:r>
          </a:p>
        </p:txBody>
      </p:sp>
      <p:graphicFrame>
        <p:nvGraphicFramePr>
          <p:cNvPr id="62" name="Table 61">
            <a:extLst>
              <a:ext uri="{FF2B5EF4-FFF2-40B4-BE49-F238E27FC236}">
                <a16:creationId xmlns:a16="http://schemas.microsoft.com/office/drawing/2014/main" id="{9E9112FC-35CA-47DE-8EE0-038344774706}"/>
              </a:ext>
            </a:extLst>
          </p:cNvPr>
          <p:cNvGraphicFramePr>
            <a:graphicFrameLocks noGrp="1"/>
          </p:cNvGraphicFramePr>
          <p:nvPr>
            <p:extLst>
              <p:ext uri="{D42A27DB-BD31-4B8C-83A1-F6EECF244321}">
                <p14:modId xmlns:p14="http://schemas.microsoft.com/office/powerpoint/2010/main" val="2586266845"/>
              </p:ext>
            </p:extLst>
          </p:nvPr>
        </p:nvGraphicFramePr>
        <p:xfrm>
          <a:off x="4557622" y="5075208"/>
          <a:ext cx="6949433" cy="1371600"/>
        </p:xfrm>
        <a:graphic>
          <a:graphicData uri="http://schemas.openxmlformats.org/drawingml/2006/table">
            <a:tbl>
              <a:tblPr firstRow="1" bandRow="1">
                <a:tableStyleId>{93296810-A885-4BE3-A3E7-6D5BEEA58F35}</a:tableStyleId>
              </a:tblPr>
              <a:tblGrid>
                <a:gridCol w="1280159">
                  <a:extLst>
                    <a:ext uri="{9D8B030D-6E8A-4147-A177-3AD203B41FA5}">
                      <a16:colId xmlns:a16="http://schemas.microsoft.com/office/drawing/2014/main" val="3918822885"/>
                    </a:ext>
                  </a:extLst>
                </a:gridCol>
                <a:gridCol w="1097280">
                  <a:extLst>
                    <a:ext uri="{9D8B030D-6E8A-4147-A177-3AD203B41FA5}">
                      <a16:colId xmlns:a16="http://schemas.microsoft.com/office/drawing/2014/main" val="2814365996"/>
                    </a:ext>
                  </a:extLst>
                </a:gridCol>
                <a:gridCol w="1097280">
                  <a:extLst>
                    <a:ext uri="{9D8B030D-6E8A-4147-A177-3AD203B41FA5}">
                      <a16:colId xmlns:a16="http://schemas.microsoft.com/office/drawing/2014/main" val="1716218340"/>
                    </a:ext>
                  </a:extLst>
                </a:gridCol>
                <a:gridCol w="1097280">
                  <a:extLst>
                    <a:ext uri="{9D8B030D-6E8A-4147-A177-3AD203B41FA5}">
                      <a16:colId xmlns:a16="http://schemas.microsoft.com/office/drawing/2014/main" val="1738911526"/>
                    </a:ext>
                  </a:extLst>
                </a:gridCol>
                <a:gridCol w="1188717">
                  <a:extLst>
                    <a:ext uri="{9D8B030D-6E8A-4147-A177-3AD203B41FA5}">
                      <a16:colId xmlns:a16="http://schemas.microsoft.com/office/drawing/2014/main" val="3291509246"/>
                    </a:ext>
                  </a:extLst>
                </a:gridCol>
                <a:gridCol w="1188717">
                  <a:extLst>
                    <a:ext uri="{9D8B030D-6E8A-4147-A177-3AD203B41FA5}">
                      <a16:colId xmlns:a16="http://schemas.microsoft.com/office/drawing/2014/main" val="871137020"/>
                    </a:ext>
                  </a:extLst>
                </a:gridCol>
              </a:tblGrid>
              <a:tr h="731520">
                <a:tc>
                  <a:txBody>
                    <a:bodyPr/>
                    <a:lstStyle/>
                    <a:p>
                      <a:pPr algn="ctr" rtl="0" fontAlgn="base"/>
                      <a:r>
                        <a:rPr lang="en-US" sz="1400">
                          <a:effectLst/>
                        </a:rPr>
                        <a:t>First Nations, Métis and Inuit​</a:t>
                      </a:r>
                    </a:p>
                  </a:txBody>
                  <a:tcPr anchor="ctr"/>
                </a:tc>
                <a:tc>
                  <a:txBody>
                    <a:bodyPr/>
                    <a:lstStyle/>
                    <a:p>
                      <a:pPr algn="ctr" rtl="0" fontAlgn="base"/>
                      <a:r>
                        <a:rPr lang="en-US">
                          <a:effectLst/>
                        </a:rPr>
                        <a:t>Maya​</a:t>
                      </a:r>
                    </a:p>
                  </a:txBody>
                  <a:tcPr anchor="ctr"/>
                </a:tc>
                <a:tc>
                  <a:txBody>
                    <a:bodyPr/>
                    <a:lstStyle/>
                    <a:p>
                      <a:pPr algn="ctr" rtl="0" fontAlgn="base"/>
                      <a:r>
                        <a:rPr lang="en-US">
                          <a:effectLst/>
                        </a:rPr>
                        <a:t>Sami​</a:t>
                      </a:r>
                    </a:p>
                  </a:txBody>
                  <a:tcPr anchor="ctr"/>
                </a:tc>
                <a:tc>
                  <a:txBody>
                    <a:bodyPr/>
                    <a:lstStyle/>
                    <a:p>
                      <a:pPr algn="ctr" rtl="0" fontAlgn="base"/>
                      <a:r>
                        <a:rPr lang="en-US">
                          <a:effectLst/>
                        </a:rPr>
                        <a:t>Maasai​</a:t>
                      </a:r>
                    </a:p>
                  </a:txBody>
                  <a:tcPr anchor="ctr"/>
                </a:tc>
                <a:tc>
                  <a:txBody>
                    <a:bodyPr/>
                    <a:lstStyle/>
                    <a:p>
                      <a:pPr algn="ctr" rtl="0" fontAlgn="base"/>
                      <a:r>
                        <a:rPr lang="en-US">
                          <a:effectLst/>
                        </a:rPr>
                        <a:t>Hmong​</a:t>
                      </a:r>
                    </a:p>
                  </a:txBody>
                  <a:tcPr anchor="ctr"/>
                </a:tc>
                <a:tc>
                  <a:txBody>
                    <a:bodyPr/>
                    <a:lstStyle/>
                    <a:p>
                      <a:pPr algn="ctr" rtl="0" fontAlgn="base"/>
                      <a:r>
                        <a:rPr lang="en-US" sz="1400">
                          <a:effectLst/>
                        </a:rPr>
                        <a:t>Aboriginal </a:t>
                      </a:r>
                      <a:r>
                        <a:rPr lang="en-US" sz="1200">
                          <a:effectLst/>
                        </a:rPr>
                        <a:t>and Torres Strait Islanders​</a:t>
                      </a:r>
                    </a:p>
                  </a:txBody>
                  <a:tcPr anchor="ctr"/>
                </a:tc>
                <a:extLst>
                  <a:ext uri="{0D108BD9-81ED-4DB2-BD59-A6C34878D82A}">
                    <a16:rowId xmlns:a16="http://schemas.microsoft.com/office/drawing/2014/main" val="3837034306"/>
                  </a:ext>
                </a:extLst>
              </a:tr>
              <a:tr h="588210">
                <a:tc>
                  <a:txBody>
                    <a:bodyPr/>
                    <a:lstStyle/>
                    <a:p>
                      <a:pPr algn="ctr" rtl="0" fontAlgn="base"/>
                      <a:r>
                        <a:rPr lang="en-US" sz="1800">
                          <a:effectLst/>
                        </a:rPr>
                        <a:t>North </a:t>
                      </a:r>
                      <a:br>
                        <a:rPr lang="en-US" sz="1800">
                          <a:effectLst/>
                        </a:rPr>
                      </a:br>
                      <a:r>
                        <a:rPr lang="en-US" sz="1800">
                          <a:effectLst/>
                        </a:rPr>
                        <a:t>America​</a:t>
                      </a:r>
                    </a:p>
                  </a:txBody>
                  <a:tcPr anchor="ctr"/>
                </a:tc>
                <a:tc>
                  <a:txBody>
                    <a:bodyPr/>
                    <a:lstStyle/>
                    <a:p>
                      <a:pPr algn="ctr" rtl="0" fontAlgn="base"/>
                      <a:r>
                        <a:rPr lang="en-US" sz="1800">
                          <a:effectLst/>
                        </a:rPr>
                        <a:t>Central </a:t>
                      </a:r>
                      <a:br>
                        <a:rPr lang="en-US" sz="1800">
                          <a:effectLst/>
                        </a:rPr>
                      </a:br>
                      <a:r>
                        <a:rPr lang="en-US" sz="1800">
                          <a:effectLst/>
                        </a:rPr>
                        <a:t>America​</a:t>
                      </a:r>
                    </a:p>
                  </a:txBody>
                  <a:tcPr anchor="ctr"/>
                </a:tc>
                <a:tc>
                  <a:txBody>
                    <a:bodyPr/>
                    <a:lstStyle/>
                    <a:p>
                      <a:pPr algn="ctr" rtl="0" fontAlgn="base"/>
                      <a:r>
                        <a:rPr lang="en-US" sz="1800">
                          <a:effectLst/>
                        </a:rPr>
                        <a:t>Northern </a:t>
                      </a:r>
                      <a:br>
                        <a:rPr lang="en-US" sz="1800">
                          <a:effectLst/>
                        </a:rPr>
                      </a:br>
                      <a:r>
                        <a:rPr lang="en-US" sz="1800">
                          <a:effectLst/>
                        </a:rPr>
                        <a:t>Europe​</a:t>
                      </a:r>
                    </a:p>
                  </a:txBody>
                  <a:tcPr anchor="ctr"/>
                </a:tc>
                <a:tc>
                  <a:txBody>
                    <a:bodyPr/>
                    <a:lstStyle/>
                    <a:p>
                      <a:pPr algn="ctr" rtl="0" fontAlgn="base"/>
                      <a:r>
                        <a:rPr lang="en-US" sz="1800">
                          <a:effectLst/>
                        </a:rPr>
                        <a:t>East Africa​</a:t>
                      </a:r>
                    </a:p>
                  </a:txBody>
                  <a:tcPr anchor="ctr"/>
                </a:tc>
                <a:tc>
                  <a:txBody>
                    <a:bodyPr/>
                    <a:lstStyle/>
                    <a:p>
                      <a:pPr algn="ctr" rtl="0" fontAlgn="base"/>
                      <a:r>
                        <a:rPr lang="en-US" sz="1800">
                          <a:effectLst/>
                        </a:rPr>
                        <a:t>Southeast </a:t>
                      </a:r>
                      <a:br>
                        <a:rPr lang="en-US" sz="1800">
                          <a:effectLst/>
                        </a:rPr>
                      </a:br>
                      <a:r>
                        <a:rPr lang="en-US" sz="1800">
                          <a:effectLst/>
                        </a:rPr>
                        <a:t>Asia​</a:t>
                      </a:r>
                    </a:p>
                  </a:txBody>
                  <a:tcPr anchor="ctr"/>
                </a:tc>
                <a:tc>
                  <a:txBody>
                    <a:bodyPr/>
                    <a:lstStyle/>
                    <a:p>
                      <a:pPr algn="ctr" rtl="0" fontAlgn="base"/>
                      <a:r>
                        <a:rPr lang="en-US" sz="1800">
                          <a:effectLst/>
                        </a:rPr>
                        <a:t>Australia​</a:t>
                      </a:r>
                    </a:p>
                  </a:txBody>
                  <a:tcPr anchor="ctr"/>
                </a:tc>
                <a:extLst>
                  <a:ext uri="{0D108BD9-81ED-4DB2-BD59-A6C34878D82A}">
                    <a16:rowId xmlns:a16="http://schemas.microsoft.com/office/drawing/2014/main" val="2587029738"/>
                  </a:ext>
                </a:extLst>
              </a:tr>
            </a:tbl>
          </a:graphicData>
        </a:graphic>
      </p:graphicFrame>
      <p:sp>
        <p:nvSpPr>
          <p:cNvPr id="63" name="Rectangle 62">
            <a:extLst>
              <a:ext uri="{FF2B5EF4-FFF2-40B4-BE49-F238E27FC236}">
                <a16:creationId xmlns:a16="http://schemas.microsoft.com/office/drawing/2014/main" id="{21AEE622-6FC6-413A-844A-C2C012FA5F0C}"/>
              </a:ext>
            </a:extLst>
          </p:cNvPr>
          <p:cNvSpPr/>
          <p:nvPr/>
        </p:nvSpPr>
        <p:spPr>
          <a:xfrm>
            <a:off x="4474233" y="4668327"/>
            <a:ext cx="7116792" cy="316302"/>
          </a:xfrm>
          <a:custGeom>
            <a:avLst/>
            <a:gdLst>
              <a:gd name="connsiteX0" fmla="*/ 0 w 7116792"/>
              <a:gd name="connsiteY0" fmla="*/ 0 h 316302"/>
              <a:gd name="connsiteX1" fmla="*/ 664234 w 7116792"/>
              <a:gd name="connsiteY1" fmla="*/ 0 h 316302"/>
              <a:gd name="connsiteX2" fmla="*/ 1328468 w 7116792"/>
              <a:gd name="connsiteY2" fmla="*/ 0 h 316302"/>
              <a:gd name="connsiteX3" fmla="*/ 1708030 w 7116792"/>
              <a:gd name="connsiteY3" fmla="*/ 0 h 316302"/>
              <a:gd name="connsiteX4" fmla="*/ 2158760 w 7116792"/>
              <a:gd name="connsiteY4" fmla="*/ 0 h 316302"/>
              <a:gd name="connsiteX5" fmla="*/ 2894162 w 7116792"/>
              <a:gd name="connsiteY5" fmla="*/ 0 h 316302"/>
              <a:gd name="connsiteX6" fmla="*/ 3558396 w 7116792"/>
              <a:gd name="connsiteY6" fmla="*/ 0 h 316302"/>
              <a:gd name="connsiteX7" fmla="*/ 4293798 w 7116792"/>
              <a:gd name="connsiteY7" fmla="*/ 0 h 316302"/>
              <a:gd name="connsiteX8" fmla="*/ 4744528 w 7116792"/>
              <a:gd name="connsiteY8" fmla="*/ 0 h 316302"/>
              <a:gd name="connsiteX9" fmla="*/ 5408762 w 7116792"/>
              <a:gd name="connsiteY9" fmla="*/ 0 h 316302"/>
              <a:gd name="connsiteX10" fmla="*/ 5859492 w 7116792"/>
              <a:gd name="connsiteY10" fmla="*/ 0 h 316302"/>
              <a:gd name="connsiteX11" fmla="*/ 6523726 w 7116792"/>
              <a:gd name="connsiteY11" fmla="*/ 0 h 316302"/>
              <a:gd name="connsiteX12" fmla="*/ 7116792 w 7116792"/>
              <a:gd name="connsiteY12" fmla="*/ 0 h 316302"/>
              <a:gd name="connsiteX13" fmla="*/ 7116792 w 7116792"/>
              <a:gd name="connsiteY13" fmla="*/ 316302 h 316302"/>
              <a:gd name="connsiteX14" fmla="*/ 6523726 w 7116792"/>
              <a:gd name="connsiteY14" fmla="*/ 316302 h 316302"/>
              <a:gd name="connsiteX15" fmla="*/ 6144164 w 7116792"/>
              <a:gd name="connsiteY15" fmla="*/ 316302 h 316302"/>
              <a:gd name="connsiteX16" fmla="*/ 5693434 w 7116792"/>
              <a:gd name="connsiteY16" fmla="*/ 316302 h 316302"/>
              <a:gd name="connsiteX17" fmla="*/ 5171536 w 7116792"/>
              <a:gd name="connsiteY17" fmla="*/ 316302 h 316302"/>
              <a:gd name="connsiteX18" fmla="*/ 4720805 w 7116792"/>
              <a:gd name="connsiteY18" fmla="*/ 316302 h 316302"/>
              <a:gd name="connsiteX19" fmla="*/ 3985404 w 7116792"/>
              <a:gd name="connsiteY19" fmla="*/ 316302 h 316302"/>
              <a:gd name="connsiteX20" fmla="*/ 3534673 w 7116792"/>
              <a:gd name="connsiteY20" fmla="*/ 316302 h 316302"/>
              <a:gd name="connsiteX21" fmla="*/ 2870439 w 7116792"/>
              <a:gd name="connsiteY21" fmla="*/ 316302 h 316302"/>
              <a:gd name="connsiteX22" fmla="*/ 2135038 w 7116792"/>
              <a:gd name="connsiteY22" fmla="*/ 316302 h 316302"/>
              <a:gd name="connsiteX23" fmla="*/ 1755475 w 7116792"/>
              <a:gd name="connsiteY23" fmla="*/ 316302 h 316302"/>
              <a:gd name="connsiteX24" fmla="*/ 1020074 w 7116792"/>
              <a:gd name="connsiteY24" fmla="*/ 316302 h 316302"/>
              <a:gd name="connsiteX25" fmla="*/ 0 w 7116792"/>
              <a:gd name="connsiteY25" fmla="*/ 316302 h 316302"/>
              <a:gd name="connsiteX26" fmla="*/ 0 w 7116792"/>
              <a:gd name="connsiteY26" fmla="*/ 0 h 31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16792" h="316302" fill="none" extrusionOk="0">
                <a:moveTo>
                  <a:pt x="0" y="0"/>
                </a:moveTo>
                <a:cubicBezTo>
                  <a:pt x="215191" y="-17837"/>
                  <a:pt x="371736" y="15538"/>
                  <a:pt x="664234" y="0"/>
                </a:cubicBezTo>
                <a:cubicBezTo>
                  <a:pt x="956732" y="-15538"/>
                  <a:pt x="1064585" y="59477"/>
                  <a:pt x="1328468" y="0"/>
                </a:cubicBezTo>
                <a:cubicBezTo>
                  <a:pt x="1592351" y="-59477"/>
                  <a:pt x="1530549" y="19839"/>
                  <a:pt x="1708030" y="0"/>
                </a:cubicBezTo>
                <a:cubicBezTo>
                  <a:pt x="1885511" y="-19839"/>
                  <a:pt x="2020831" y="16389"/>
                  <a:pt x="2158760" y="0"/>
                </a:cubicBezTo>
                <a:cubicBezTo>
                  <a:pt x="2296689" y="-16389"/>
                  <a:pt x="2707522" y="83359"/>
                  <a:pt x="2894162" y="0"/>
                </a:cubicBezTo>
                <a:cubicBezTo>
                  <a:pt x="3080802" y="-83359"/>
                  <a:pt x="3372140" y="41018"/>
                  <a:pt x="3558396" y="0"/>
                </a:cubicBezTo>
                <a:cubicBezTo>
                  <a:pt x="3744652" y="-41018"/>
                  <a:pt x="4021875" y="67244"/>
                  <a:pt x="4293798" y="0"/>
                </a:cubicBezTo>
                <a:cubicBezTo>
                  <a:pt x="4565721" y="-67244"/>
                  <a:pt x="4598406" y="11008"/>
                  <a:pt x="4744528" y="0"/>
                </a:cubicBezTo>
                <a:cubicBezTo>
                  <a:pt x="4890650" y="-11008"/>
                  <a:pt x="5178880" y="68062"/>
                  <a:pt x="5408762" y="0"/>
                </a:cubicBezTo>
                <a:cubicBezTo>
                  <a:pt x="5638644" y="-68062"/>
                  <a:pt x="5717176" y="21206"/>
                  <a:pt x="5859492" y="0"/>
                </a:cubicBezTo>
                <a:cubicBezTo>
                  <a:pt x="6001808" y="-21206"/>
                  <a:pt x="6250933" y="11793"/>
                  <a:pt x="6523726" y="0"/>
                </a:cubicBezTo>
                <a:cubicBezTo>
                  <a:pt x="6796519" y="-11793"/>
                  <a:pt x="6975627" y="7064"/>
                  <a:pt x="7116792" y="0"/>
                </a:cubicBezTo>
                <a:cubicBezTo>
                  <a:pt x="7119582" y="119084"/>
                  <a:pt x="7092910" y="199714"/>
                  <a:pt x="7116792" y="316302"/>
                </a:cubicBezTo>
                <a:cubicBezTo>
                  <a:pt x="6960996" y="341740"/>
                  <a:pt x="6674179" y="294800"/>
                  <a:pt x="6523726" y="316302"/>
                </a:cubicBezTo>
                <a:cubicBezTo>
                  <a:pt x="6373273" y="337804"/>
                  <a:pt x="6260882" y="292151"/>
                  <a:pt x="6144164" y="316302"/>
                </a:cubicBezTo>
                <a:cubicBezTo>
                  <a:pt x="6027446" y="340453"/>
                  <a:pt x="5901396" y="269647"/>
                  <a:pt x="5693434" y="316302"/>
                </a:cubicBezTo>
                <a:cubicBezTo>
                  <a:pt x="5485472" y="362957"/>
                  <a:pt x="5357661" y="307287"/>
                  <a:pt x="5171536" y="316302"/>
                </a:cubicBezTo>
                <a:cubicBezTo>
                  <a:pt x="4985411" y="325317"/>
                  <a:pt x="4817530" y="295781"/>
                  <a:pt x="4720805" y="316302"/>
                </a:cubicBezTo>
                <a:cubicBezTo>
                  <a:pt x="4624080" y="336823"/>
                  <a:pt x="4285320" y="234151"/>
                  <a:pt x="3985404" y="316302"/>
                </a:cubicBezTo>
                <a:cubicBezTo>
                  <a:pt x="3685488" y="398453"/>
                  <a:pt x="3754119" y="306755"/>
                  <a:pt x="3534673" y="316302"/>
                </a:cubicBezTo>
                <a:cubicBezTo>
                  <a:pt x="3315227" y="325849"/>
                  <a:pt x="3144781" y="241260"/>
                  <a:pt x="2870439" y="316302"/>
                </a:cubicBezTo>
                <a:cubicBezTo>
                  <a:pt x="2596097" y="391344"/>
                  <a:pt x="2312746" y="300859"/>
                  <a:pt x="2135038" y="316302"/>
                </a:cubicBezTo>
                <a:cubicBezTo>
                  <a:pt x="1957330" y="331745"/>
                  <a:pt x="1917119" y="286594"/>
                  <a:pt x="1755475" y="316302"/>
                </a:cubicBezTo>
                <a:cubicBezTo>
                  <a:pt x="1593831" y="346010"/>
                  <a:pt x="1296998" y="265153"/>
                  <a:pt x="1020074" y="316302"/>
                </a:cubicBezTo>
                <a:cubicBezTo>
                  <a:pt x="743150" y="367451"/>
                  <a:pt x="292421" y="236841"/>
                  <a:pt x="0" y="316302"/>
                </a:cubicBezTo>
                <a:cubicBezTo>
                  <a:pt x="-17752" y="211135"/>
                  <a:pt x="4699" y="101077"/>
                  <a:pt x="0" y="0"/>
                </a:cubicBezTo>
                <a:close/>
              </a:path>
              <a:path w="7116792" h="316302" stroke="0" extrusionOk="0">
                <a:moveTo>
                  <a:pt x="0" y="0"/>
                </a:moveTo>
                <a:cubicBezTo>
                  <a:pt x="181560" y="-11166"/>
                  <a:pt x="465359" y="37774"/>
                  <a:pt x="664234" y="0"/>
                </a:cubicBezTo>
                <a:cubicBezTo>
                  <a:pt x="863109" y="-37774"/>
                  <a:pt x="912691" y="14467"/>
                  <a:pt x="1043796" y="0"/>
                </a:cubicBezTo>
                <a:cubicBezTo>
                  <a:pt x="1174901" y="-14467"/>
                  <a:pt x="1316362" y="46204"/>
                  <a:pt x="1565694" y="0"/>
                </a:cubicBezTo>
                <a:cubicBezTo>
                  <a:pt x="1815026" y="-46204"/>
                  <a:pt x="1798793" y="14805"/>
                  <a:pt x="2016424" y="0"/>
                </a:cubicBezTo>
                <a:cubicBezTo>
                  <a:pt x="2234055" y="-14805"/>
                  <a:pt x="2365250" y="7577"/>
                  <a:pt x="2467155" y="0"/>
                </a:cubicBezTo>
                <a:cubicBezTo>
                  <a:pt x="2569060" y="-7577"/>
                  <a:pt x="2704291" y="18132"/>
                  <a:pt x="2917885" y="0"/>
                </a:cubicBezTo>
                <a:cubicBezTo>
                  <a:pt x="3131479" y="-18132"/>
                  <a:pt x="3335602" y="75191"/>
                  <a:pt x="3653287" y="0"/>
                </a:cubicBezTo>
                <a:cubicBezTo>
                  <a:pt x="3970972" y="-75191"/>
                  <a:pt x="3944056" y="3477"/>
                  <a:pt x="4104017" y="0"/>
                </a:cubicBezTo>
                <a:cubicBezTo>
                  <a:pt x="4263978" y="-3477"/>
                  <a:pt x="4615741" y="24521"/>
                  <a:pt x="4768251" y="0"/>
                </a:cubicBezTo>
                <a:cubicBezTo>
                  <a:pt x="4920761" y="-24521"/>
                  <a:pt x="5083823" y="64948"/>
                  <a:pt x="5361317" y="0"/>
                </a:cubicBezTo>
                <a:cubicBezTo>
                  <a:pt x="5638811" y="-64948"/>
                  <a:pt x="5748142" y="18601"/>
                  <a:pt x="5954383" y="0"/>
                </a:cubicBezTo>
                <a:cubicBezTo>
                  <a:pt x="6160624" y="-18601"/>
                  <a:pt x="6260568" y="20991"/>
                  <a:pt x="6547449" y="0"/>
                </a:cubicBezTo>
                <a:cubicBezTo>
                  <a:pt x="6834330" y="-20991"/>
                  <a:pt x="6859957" y="3181"/>
                  <a:pt x="7116792" y="0"/>
                </a:cubicBezTo>
                <a:cubicBezTo>
                  <a:pt x="7153106" y="124514"/>
                  <a:pt x="7106095" y="220628"/>
                  <a:pt x="7116792" y="316302"/>
                </a:cubicBezTo>
                <a:cubicBezTo>
                  <a:pt x="6966247" y="388352"/>
                  <a:pt x="6729252" y="238332"/>
                  <a:pt x="6381390" y="316302"/>
                </a:cubicBezTo>
                <a:cubicBezTo>
                  <a:pt x="6033528" y="394272"/>
                  <a:pt x="5875886" y="291005"/>
                  <a:pt x="5717156" y="316302"/>
                </a:cubicBezTo>
                <a:cubicBezTo>
                  <a:pt x="5558426" y="341599"/>
                  <a:pt x="5219908" y="245244"/>
                  <a:pt x="5052922" y="316302"/>
                </a:cubicBezTo>
                <a:cubicBezTo>
                  <a:pt x="4885936" y="387360"/>
                  <a:pt x="4700460" y="256093"/>
                  <a:pt x="4388688" y="316302"/>
                </a:cubicBezTo>
                <a:cubicBezTo>
                  <a:pt x="4076916" y="376511"/>
                  <a:pt x="4137770" y="279143"/>
                  <a:pt x="4009126" y="316302"/>
                </a:cubicBezTo>
                <a:cubicBezTo>
                  <a:pt x="3880482" y="353461"/>
                  <a:pt x="3635198" y="251612"/>
                  <a:pt x="3416060" y="316302"/>
                </a:cubicBezTo>
                <a:cubicBezTo>
                  <a:pt x="3196922" y="380992"/>
                  <a:pt x="3110501" y="278654"/>
                  <a:pt x="2965330" y="316302"/>
                </a:cubicBezTo>
                <a:cubicBezTo>
                  <a:pt x="2820159" y="353950"/>
                  <a:pt x="2627929" y="257870"/>
                  <a:pt x="2443432" y="316302"/>
                </a:cubicBezTo>
                <a:cubicBezTo>
                  <a:pt x="2258935" y="374734"/>
                  <a:pt x="1930160" y="253211"/>
                  <a:pt x="1779198" y="316302"/>
                </a:cubicBezTo>
                <a:cubicBezTo>
                  <a:pt x="1628236" y="379393"/>
                  <a:pt x="1526304" y="298631"/>
                  <a:pt x="1399636" y="316302"/>
                </a:cubicBezTo>
                <a:cubicBezTo>
                  <a:pt x="1272968" y="333973"/>
                  <a:pt x="1158372" y="280001"/>
                  <a:pt x="1020074" y="316302"/>
                </a:cubicBezTo>
                <a:cubicBezTo>
                  <a:pt x="881776" y="352603"/>
                  <a:pt x="407660" y="219379"/>
                  <a:pt x="0" y="316302"/>
                </a:cubicBezTo>
                <a:cubicBezTo>
                  <a:pt x="-6789" y="165733"/>
                  <a:pt x="18417" y="90503"/>
                  <a:pt x="0" y="0"/>
                </a:cubicBezTo>
                <a:close/>
              </a:path>
            </a:pathLst>
          </a:custGeom>
          <a:ln>
            <a:extLst>
              <a:ext uri="{C807C97D-BFC1-408E-A445-0C87EB9F89A2}">
                <ask:lineSketchStyleProps xmlns="" xmlns:ask="http://schemas.microsoft.com/office/drawing/2018/sketchyshapes" sd="3959499482">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Calibri Light"/>
              </a:rPr>
              <a:t>Match the pictures of the places with the Indigenous groups that live there</a:t>
            </a:r>
            <a:r>
              <a:rPr lang="en-US">
                <a:latin typeface="Calibri Light"/>
                <a:ea typeface="Calibri Light"/>
                <a:cs typeface="Calibri Light"/>
              </a:rPr>
              <a:t>​.</a:t>
            </a:r>
            <a:endParaRPr lang="en-US"/>
          </a:p>
        </p:txBody>
      </p:sp>
      <p:sp>
        <p:nvSpPr>
          <p:cNvPr id="66" name="Rectangle 65">
            <a:extLst>
              <a:ext uri="{FF2B5EF4-FFF2-40B4-BE49-F238E27FC236}">
                <a16:creationId xmlns:a16="http://schemas.microsoft.com/office/drawing/2014/main" id="{F7C7545D-AD35-4DE7-80B9-FD00BDB04F40}"/>
              </a:ext>
            </a:extLst>
          </p:cNvPr>
          <p:cNvSpPr/>
          <p:nvPr/>
        </p:nvSpPr>
        <p:spPr>
          <a:xfrm>
            <a:off x="317290" y="323536"/>
            <a:ext cx="412230" cy="4497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a:cs typeface="Calibri"/>
              </a:rPr>
              <a:t>1</a:t>
            </a:r>
          </a:p>
        </p:txBody>
      </p:sp>
      <p:sp>
        <p:nvSpPr>
          <p:cNvPr id="67" name="Rectangle 66">
            <a:extLst>
              <a:ext uri="{FF2B5EF4-FFF2-40B4-BE49-F238E27FC236}">
                <a16:creationId xmlns:a16="http://schemas.microsoft.com/office/drawing/2014/main" id="{34450491-F40F-4A64-8A55-22F220A775DC}"/>
              </a:ext>
            </a:extLst>
          </p:cNvPr>
          <p:cNvSpPr/>
          <p:nvPr/>
        </p:nvSpPr>
        <p:spPr>
          <a:xfrm>
            <a:off x="317289" y="2434650"/>
            <a:ext cx="412230" cy="449705"/>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800">
                <a:cs typeface="Calibri"/>
              </a:rPr>
              <a:t>2</a:t>
            </a:r>
          </a:p>
        </p:txBody>
      </p:sp>
      <p:sp>
        <p:nvSpPr>
          <p:cNvPr id="68" name="Rectangle 67">
            <a:extLst>
              <a:ext uri="{FF2B5EF4-FFF2-40B4-BE49-F238E27FC236}">
                <a16:creationId xmlns:a16="http://schemas.microsoft.com/office/drawing/2014/main" id="{65ABD173-B8C7-436E-BF3E-FB43C57BB672}"/>
              </a:ext>
            </a:extLst>
          </p:cNvPr>
          <p:cNvSpPr/>
          <p:nvPr/>
        </p:nvSpPr>
        <p:spPr>
          <a:xfrm>
            <a:off x="317289" y="4518896"/>
            <a:ext cx="412230" cy="449705"/>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800">
                <a:cs typeface="Calibri"/>
              </a:rPr>
              <a:t>3</a:t>
            </a:r>
          </a:p>
        </p:txBody>
      </p:sp>
      <p:sp>
        <p:nvSpPr>
          <p:cNvPr id="69" name="Rectangle 68">
            <a:extLst>
              <a:ext uri="{FF2B5EF4-FFF2-40B4-BE49-F238E27FC236}">
                <a16:creationId xmlns:a16="http://schemas.microsoft.com/office/drawing/2014/main" id="{E3A81737-DF60-49EF-9AF4-C2ED623ABC61}"/>
              </a:ext>
            </a:extLst>
          </p:cNvPr>
          <p:cNvSpPr/>
          <p:nvPr/>
        </p:nvSpPr>
        <p:spPr>
          <a:xfrm>
            <a:off x="7587518" y="323534"/>
            <a:ext cx="412230" cy="449705"/>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800">
                <a:cs typeface="Calibri"/>
              </a:rPr>
              <a:t>4</a:t>
            </a:r>
          </a:p>
        </p:txBody>
      </p:sp>
      <p:sp>
        <p:nvSpPr>
          <p:cNvPr id="70" name="Rectangle 69">
            <a:extLst>
              <a:ext uri="{FF2B5EF4-FFF2-40B4-BE49-F238E27FC236}">
                <a16:creationId xmlns:a16="http://schemas.microsoft.com/office/drawing/2014/main" id="{C92C161E-DAA4-4B5B-9FC3-06F9CD021C27}"/>
              </a:ext>
            </a:extLst>
          </p:cNvPr>
          <p:cNvSpPr/>
          <p:nvPr/>
        </p:nvSpPr>
        <p:spPr>
          <a:xfrm>
            <a:off x="11472469" y="323535"/>
            <a:ext cx="412230" cy="449705"/>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800">
                <a:cs typeface="Calibri"/>
              </a:rPr>
              <a:t>5</a:t>
            </a:r>
          </a:p>
        </p:txBody>
      </p:sp>
      <p:sp>
        <p:nvSpPr>
          <p:cNvPr id="71" name="Rectangle 70">
            <a:extLst>
              <a:ext uri="{FF2B5EF4-FFF2-40B4-BE49-F238E27FC236}">
                <a16:creationId xmlns:a16="http://schemas.microsoft.com/office/drawing/2014/main" id="{741E7A83-2933-464E-84BD-6C69F5EACA04}"/>
              </a:ext>
            </a:extLst>
          </p:cNvPr>
          <p:cNvSpPr/>
          <p:nvPr/>
        </p:nvSpPr>
        <p:spPr>
          <a:xfrm>
            <a:off x="11459977" y="2434650"/>
            <a:ext cx="412230" cy="449705"/>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800">
                <a:cs typeface="Calibri"/>
              </a:rPr>
              <a:t>6</a:t>
            </a:r>
          </a:p>
        </p:txBody>
      </p:sp>
      <p:sp>
        <p:nvSpPr>
          <p:cNvPr id="73" name="Sun 72">
            <a:extLst>
              <a:ext uri="{FF2B5EF4-FFF2-40B4-BE49-F238E27FC236}">
                <a16:creationId xmlns:a16="http://schemas.microsoft.com/office/drawing/2014/main" id="{90C53713-AB8B-4B4F-8874-D0AF263A3E53}"/>
              </a:ext>
            </a:extLst>
          </p:cNvPr>
          <p:cNvSpPr/>
          <p:nvPr/>
        </p:nvSpPr>
        <p:spPr>
          <a:xfrm>
            <a:off x="5824924" y="69514"/>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BLM#7</a:t>
            </a:r>
            <a:endParaRPr lang="en-CA" sz="1200">
              <a:solidFill>
                <a:schemeClr val="tx1"/>
              </a:solidFill>
            </a:endParaRPr>
          </a:p>
        </p:txBody>
      </p:sp>
    </p:spTree>
    <p:extLst>
      <p:ext uri="{BB962C8B-B14F-4D97-AF65-F5344CB8AC3E}">
        <p14:creationId xmlns:p14="http://schemas.microsoft.com/office/powerpoint/2010/main" val="3515574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E75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F38F5A-FEA1-4677-B877-CB4EADA5BDDE}"/>
              </a:ext>
            </a:extLst>
          </p:cNvPr>
          <p:cNvSpPr>
            <a:spLocks noGrp="1"/>
          </p:cNvSpPr>
          <p:nvPr>
            <p:ph type="title"/>
          </p:nvPr>
        </p:nvSpPr>
        <p:spPr>
          <a:xfrm>
            <a:off x="317612" y="323362"/>
            <a:ext cx="7084968" cy="1961006"/>
          </a:xfrm>
          <a:custGeom>
            <a:avLst/>
            <a:gdLst>
              <a:gd name="connsiteX0" fmla="*/ 0 w 7084968"/>
              <a:gd name="connsiteY0" fmla="*/ 0 h 1961006"/>
              <a:gd name="connsiteX1" fmla="*/ 661264 w 7084968"/>
              <a:gd name="connsiteY1" fmla="*/ 0 h 1961006"/>
              <a:gd name="connsiteX2" fmla="*/ 1322527 w 7084968"/>
              <a:gd name="connsiteY2" fmla="*/ 0 h 1961006"/>
              <a:gd name="connsiteX3" fmla="*/ 1700392 w 7084968"/>
              <a:gd name="connsiteY3" fmla="*/ 0 h 1961006"/>
              <a:gd name="connsiteX4" fmla="*/ 2149107 w 7084968"/>
              <a:gd name="connsiteY4" fmla="*/ 0 h 1961006"/>
              <a:gd name="connsiteX5" fmla="*/ 2597822 w 7084968"/>
              <a:gd name="connsiteY5" fmla="*/ 0 h 1961006"/>
              <a:gd name="connsiteX6" fmla="*/ 3188236 w 7084968"/>
              <a:gd name="connsiteY6" fmla="*/ 0 h 1961006"/>
              <a:gd name="connsiteX7" fmla="*/ 3707800 w 7084968"/>
              <a:gd name="connsiteY7" fmla="*/ 0 h 1961006"/>
              <a:gd name="connsiteX8" fmla="*/ 4085665 w 7084968"/>
              <a:gd name="connsiteY8" fmla="*/ 0 h 1961006"/>
              <a:gd name="connsiteX9" fmla="*/ 4534380 w 7084968"/>
              <a:gd name="connsiteY9" fmla="*/ 0 h 1961006"/>
              <a:gd name="connsiteX10" fmla="*/ 4983094 w 7084968"/>
              <a:gd name="connsiteY10" fmla="*/ 0 h 1961006"/>
              <a:gd name="connsiteX11" fmla="*/ 5431809 w 7084968"/>
              <a:gd name="connsiteY11" fmla="*/ 0 h 1961006"/>
              <a:gd name="connsiteX12" fmla="*/ 5809674 w 7084968"/>
              <a:gd name="connsiteY12" fmla="*/ 0 h 1961006"/>
              <a:gd name="connsiteX13" fmla="*/ 6400088 w 7084968"/>
              <a:gd name="connsiteY13" fmla="*/ 0 h 1961006"/>
              <a:gd name="connsiteX14" fmla="*/ 7084968 w 7084968"/>
              <a:gd name="connsiteY14" fmla="*/ 0 h 1961006"/>
              <a:gd name="connsiteX15" fmla="*/ 7084968 w 7084968"/>
              <a:gd name="connsiteY15" fmla="*/ 509862 h 1961006"/>
              <a:gd name="connsiteX16" fmla="*/ 7084968 w 7084968"/>
              <a:gd name="connsiteY16" fmla="*/ 941283 h 1961006"/>
              <a:gd name="connsiteX17" fmla="*/ 7084968 w 7084968"/>
              <a:gd name="connsiteY17" fmla="*/ 1392314 h 1961006"/>
              <a:gd name="connsiteX18" fmla="*/ 7084968 w 7084968"/>
              <a:gd name="connsiteY18" fmla="*/ 1961006 h 1961006"/>
              <a:gd name="connsiteX19" fmla="*/ 6423704 w 7084968"/>
              <a:gd name="connsiteY19" fmla="*/ 1961006 h 1961006"/>
              <a:gd name="connsiteX20" fmla="*/ 5833290 w 7084968"/>
              <a:gd name="connsiteY20" fmla="*/ 1961006 h 1961006"/>
              <a:gd name="connsiteX21" fmla="*/ 5172027 w 7084968"/>
              <a:gd name="connsiteY21" fmla="*/ 1961006 h 1961006"/>
              <a:gd name="connsiteX22" fmla="*/ 4652462 w 7084968"/>
              <a:gd name="connsiteY22" fmla="*/ 1961006 h 1961006"/>
              <a:gd name="connsiteX23" fmla="*/ 3920349 w 7084968"/>
              <a:gd name="connsiteY23" fmla="*/ 1961006 h 1961006"/>
              <a:gd name="connsiteX24" fmla="*/ 3400785 w 7084968"/>
              <a:gd name="connsiteY24" fmla="*/ 1961006 h 1961006"/>
              <a:gd name="connsiteX25" fmla="*/ 2668671 w 7084968"/>
              <a:gd name="connsiteY25" fmla="*/ 1961006 h 1961006"/>
              <a:gd name="connsiteX26" fmla="*/ 2219957 w 7084968"/>
              <a:gd name="connsiteY26" fmla="*/ 1961006 h 1961006"/>
              <a:gd name="connsiteX27" fmla="*/ 1842092 w 7084968"/>
              <a:gd name="connsiteY27" fmla="*/ 1961006 h 1961006"/>
              <a:gd name="connsiteX28" fmla="*/ 1180828 w 7084968"/>
              <a:gd name="connsiteY28" fmla="*/ 1961006 h 1961006"/>
              <a:gd name="connsiteX29" fmla="*/ 0 w 7084968"/>
              <a:gd name="connsiteY29" fmla="*/ 1961006 h 1961006"/>
              <a:gd name="connsiteX30" fmla="*/ 0 w 7084968"/>
              <a:gd name="connsiteY30" fmla="*/ 1470755 h 1961006"/>
              <a:gd name="connsiteX31" fmla="*/ 0 w 7084968"/>
              <a:gd name="connsiteY31" fmla="*/ 1039333 h 1961006"/>
              <a:gd name="connsiteX32" fmla="*/ 0 w 7084968"/>
              <a:gd name="connsiteY32" fmla="*/ 509862 h 1961006"/>
              <a:gd name="connsiteX33" fmla="*/ 0 w 7084968"/>
              <a:gd name="connsiteY33" fmla="*/ 0 h 196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84968" h="1961006" fill="none" extrusionOk="0">
                <a:moveTo>
                  <a:pt x="0" y="0"/>
                </a:moveTo>
                <a:cubicBezTo>
                  <a:pt x="195116" y="-22335"/>
                  <a:pt x="371081" y="61761"/>
                  <a:pt x="661264" y="0"/>
                </a:cubicBezTo>
                <a:cubicBezTo>
                  <a:pt x="951447" y="-61761"/>
                  <a:pt x="1173876" y="68305"/>
                  <a:pt x="1322527" y="0"/>
                </a:cubicBezTo>
                <a:cubicBezTo>
                  <a:pt x="1471178" y="-68305"/>
                  <a:pt x="1539619" y="1815"/>
                  <a:pt x="1700392" y="0"/>
                </a:cubicBezTo>
                <a:cubicBezTo>
                  <a:pt x="1861165" y="-1815"/>
                  <a:pt x="1981310" y="19506"/>
                  <a:pt x="2149107" y="0"/>
                </a:cubicBezTo>
                <a:cubicBezTo>
                  <a:pt x="2316904" y="-19506"/>
                  <a:pt x="2440038" y="49939"/>
                  <a:pt x="2597822" y="0"/>
                </a:cubicBezTo>
                <a:cubicBezTo>
                  <a:pt x="2755607" y="-49939"/>
                  <a:pt x="3003640" y="35550"/>
                  <a:pt x="3188236" y="0"/>
                </a:cubicBezTo>
                <a:cubicBezTo>
                  <a:pt x="3372832" y="-35550"/>
                  <a:pt x="3549326" y="8881"/>
                  <a:pt x="3707800" y="0"/>
                </a:cubicBezTo>
                <a:cubicBezTo>
                  <a:pt x="3866274" y="-8881"/>
                  <a:pt x="4001715" y="39680"/>
                  <a:pt x="4085665" y="0"/>
                </a:cubicBezTo>
                <a:cubicBezTo>
                  <a:pt x="4169615" y="-39680"/>
                  <a:pt x="4344122" y="19040"/>
                  <a:pt x="4534380" y="0"/>
                </a:cubicBezTo>
                <a:cubicBezTo>
                  <a:pt x="4724639" y="-19040"/>
                  <a:pt x="4860316" y="38645"/>
                  <a:pt x="4983094" y="0"/>
                </a:cubicBezTo>
                <a:cubicBezTo>
                  <a:pt x="5105872" y="-38645"/>
                  <a:pt x="5283156" y="28584"/>
                  <a:pt x="5431809" y="0"/>
                </a:cubicBezTo>
                <a:cubicBezTo>
                  <a:pt x="5580462" y="-28584"/>
                  <a:pt x="5669409" y="4548"/>
                  <a:pt x="5809674" y="0"/>
                </a:cubicBezTo>
                <a:cubicBezTo>
                  <a:pt x="5949939" y="-4548"/>
                  <a:pt x="6199889" y="6934"/>
                  <a:pt x="6400088" y="0"/>
                </a:cubicBezTo>
                <a:cubicBezTo>
                  <a:pt x="6600287" y="-6934"/>
                  <a:pt x="6932445" y="22847"/>
                  <a:pt x="7084968" y="0"/>
                </a:cubicBezTo>
                <a:cubicBezTo>
                  <a:pt x="7118298" y="234653"/>
                  <a:pt x="7063770" y="402725"/>
                  <a:pt x="7084968" y="509862"/>
                </a:cubicBezTo>
                <a:cubicBezTo>
                  <a:pt x="7106166" y="616999"/>
                  <a:pt x="7045693" y="731138"/>
                  <a:pt x="7084968" y="941283"/>
                </a:cubicBezTo>
                <a:cubicBezTo>
                  <a:pt x="7124243" y="1151428"/>
                  <a:pt x="7042425" y="1196326"/>
                  <a:pt x="7084968" y="1392314"/>
                </a:cubicBezTo>
                <a:cubicBezTo>
                  <a:pt x="7127511" y="1588302"/>
                  <a:pt x="7048183" y="1792740"/>
                  <a:pt x="7084968" y="1961006"/>
                </a:cubicBezTo>
                <a:cubicBezTo>
                  <a:pt x="6784829" y="1983049"/>
                  <a:pt x="6628417" y="1929033"/>
                  <a:pt x="6423704" y="1961006"/>
                </a:cubicBezTo>
                <a:cubicBezTo>
                  <a:pt x="6218991" y="1992979"/>
                  <a:pt x="6018816" y="1915439"/>
                  <a:pt x="5833290" y="1961006"/>
                </a:cubicBezTo>
                <a:cubicBezTo>
                  <a:pt x="5647764" y="2006573"/>
                  <a:pt x="5472753" y="1916578"/>
                  <a:pt x="5172027" y="1961006"/>
                </a:cubicBezTo>
                <a:cubicBezTo>
                  <a:pt x="4871301" y="2005434"/>
                  <a:pt x="4823737" y="1946827"/>
                  <a:pt x="4652462" y="1961006"/>
                </a:cubicBezTo>
                <a:cubicBezTo>
                  <a:pt x="4481187" y="1975185"/>
                  <a:pt x="4275168" y="1890964"/>
                  <a:pt x="3920349" y="1961006"/>
                </a:cubicBezTo>
                <a:cubicBezTo>
                  <a:pt x="3565530" y="2031048"/>
                  <a:pt x="3635812" y="1901938"/>
                  <a:pt x="3400785" y="1961006"/>
                </a:cubicBezTo>
                <a:cubicBezTo>
                  <a:pt x="3165758" y="2020074"/>
                  <a:pt x="2867518" y="1913470"/>
                  <a:pt x="2668671" y="1961006"/>
                </a:cubicBezTo>
                <a:cubicBezTo>
                  <a:pt x="2469824" y="2008542"/>
                  <a:pt x="2372026" y="1935690"/>
                  <a:pt x="2219957" y="1961006"/>
                </a:cubicBezTo>
                <a:cubicBezTo>
                  <a:pt x="2067888" y="1986322"/>
                  <a:pt x="1960777" y="1922473"/>
                  <a:pt x="1842092" y="1961006"/>
                </a:cubicBezTo>
                <a:cubicBezTo>
                  <a:pt x="1723407" y="1999539"/>
                  <a:pt x="1334034" y="1888950"/>
                  <a:pt x="1180828" y="1961006"/>
                </a:cubicBezTo>
                <a:cubicBezTo>
                  <a:pt x="1027622" y="2033062"/>
                  <a:pt x="494096" y="1840084"/>
                  <a:pt x="0" y="1961006"/>
                </a:cubicBezTo>
                <a:cubicBezTo>
                  <a:pt x="-11934" y="1741130"/>
                  <a:pt x="38182" y="1596539"/>
                  <a:pt x="0" y="1470755"/>
                </a:cubicBezTo>
                <a:cubicBezTo>
                  <a:pt x="-38182" y="1344971"/>
                  <a:pt x="49625" y="1197459"/>
                  <a:pt x="0" y="1039333"/>
                </a:cubicBezTo>
                <a:cubicBezTo>
                  <a:pt x="-49625" y="881207"/>
                  <a:pt x="42725" y="742599"/>
                  <a:pt x="0" y="509862"/>
                </a:cubicBezTo>
                <a:cubicBezTo>
                  <a:pt x="-42725" y="277125"/>
                  <a:pt x="36096" y="195638"/>
                  <a:pt x="0" y="0"/>
                </a:cubicBezTo>
                <a:close/>
              </a:path>
              <a:path w="7084968" h="1961006" stroke="0" extrusionOk="0">
                <a:moveTo>
                  <a:pt x="0" y="0"/>
                </a:moveTo>
                <a:cubicBezTo>
                  <a:pt x="194858" y="-31823"/>
                  <a:pt x="348899" y="50843"/>
                  <a:pt x="448715" y="0"/>
                </a:cubicBezTo>
                <a:cubicBezTo>
                  <a:pt x="548531" y="-50843"/>
                  <a:pt x="857559" y="8991"/>
                  <a:pt x="1180828" y="0"/>
                </a:cubicBezTo>
                <a:cubicBezTo>
                  <a:pt x="1504097" y="-8991"/>
                  <a:pt x="1505790" y="22384"/>
                  <a:pt x="1700392" y="0"/>
                </a:cubicBezTo>
                <a:cubicBezTo>
                  <a:pt x="1894994" y="-22384"/>
                  <a:pt x="2110299" y="12976"/>
                  <a:pt x="2432506" y="0"/>
                </a:cubicBezTo>
                <a:cubicBezTo>
                  <a:pt x="2754713" y="-12976"/>
                  <a:pt x="2876503" y="22354"/>
                  <a:pt x="3093769" y="0"/>
                </a:cubicBezTo>
                <a:cubicBezTo>
                  <a:pt x="3311035" y="-22354"/>
                  <a:pt x="3387818" y="26419"/>
                  <a:pt x="3471634" y="0"/>
                </a:cubicBezTo>
                <a:cubicBezTo>
                  <a:pt x="3555451" y="-26419"/>
                  <a:pt x="3851878" y="47341"/>
                  <a:pt x="4132898" y="0"/>
                </a:cubicBezTo>
                <a:cubicBezTo>
                  <a:pt x="4413918" y="-47341"/>
                  <a:pt x="4610262" y="76042"/>
                  <a:pt x="4794162" y="0"/>
                </a:cubicBezTo>
                <a:cubicBezTo>
                  <a:pt x="4978062" y="-76042"/>
                  <a:pt x="5271361" y="40958"/>
                  <a:pt x="5455425" y="0"/>
                </a:cubicBezTo>
                <a:cubicBezTo>
                  <a:pt x="5639489" y="-40958"/>
                  <a:pt x="5827396" y="14875"/>
                  <a:pt x="6187539" y="0"/>
                </a:cubicBezTo>
                <a:cubicBezTo>
                  <a:pt x="6547682" y="-14875"/>
                  <a:pt x="6897150" y="88101"/>
                  <a:pt x="7084968" y="0"/>
                </a:cubicBezTo>
                <a:cubicBezTo>
                  <a:pt x="7118687" y="179831"/>
                  <a:pt x="7060654" y="302392"/>
                  <a:pt x="7084968" y="431421"/>
                </a:cubicBezTo>
                <a:cubicBezTo>
                  <a:pt x="7109282" y="560450"/>
                  <a:pt x="7053192" y="740405"/>
                  <a:pt x="7084968" y="882453"/>
                </a:cubicBezTo>
                <a:cubicBezTo>
                  <a:pt x="7116744" y="1024501"/>
                  <a:pt x="7066401" y="1210938"/>
                  <a:pt x="7084968" y="1313874"/>
                </a:cubicBezTo>
                <a:cubicBezTo>
                  <a:pt x="7103535" y="1416810"/>
                  <a:pt x="7053863" y="1671514"/>
                  <a:pt x="7084968" y="1961006"/>
                </a:cubicBezTo>
                <a:cubicBezTo>
                  <a:pt x="6976071" y="2014742"/>
                  <a:pt x="6788468" y="1951183"/>
                  <a:pt x="6636253" y="1961006"/>
                </a:cubicBezTo>
                <a:cubicBezTo>
                  <a:pt x="6484039" y="1970829"/>
                  <a:pt x="6339510" y="1929955"/>
                  <a:pt x="6258388" y="1961006"/>
                </a:cubicBezTo>
                <a:cubicBezTo>
                  <a:pt x="6177266" y="1992057"/>
                  <a:pt x="5911758" y="1951206"/>
                  <a:pt x="5667974" y="1961006"/>
                </a:cubicBezTo>
                <a:cubicBezTo>
                  <a:pt x="5424190" y="1970806"/>
                  <a:pt x="5161057" y="1911548"/>
                  <a:pt x="5006711" y="1961006"/>
                </a:cubicBezTo>
                <a:cubicBezTo>
                  <a:pt x="4852365" y="2010464"/>
                  <a:pt x="4726381" y="1917653"/>
                  <a:pt x="4628846" y="1961006"/>
                </a:cubicBezTo>
                <a:cubicBezTo>
                  <a:pt x="4531311" y="2004359"/>
                  <a:pt x="4227602" y="1957900"/>
                  <a:pt x="4038432" y="1961006"/>
                </a:cubicBezTo>
                <a:cubicBezTo>
                  <a:pt x="3849262" y="1964112"/>
                  <a:pt x="3616962" y="1909213"/>
                  <a:pt x="3448018" y="1961006"/>
                </a:cubicBezTo>
                <a:cubicBezTo>
                  <a:pt x="3279074" y="2012799"/>
                  <a:pt x="3176232" y="1944688"/>
                  <a:pt x="3070153" y="1961006"/>
                </a:cubicBezTo>
                <a:cubicBezTo>
                  <a:pt x="2964074" y="1977324"/>
                  <a:pt x="2628939" y="1897974"/>
                  <a:pt x="2479739" y="1961006"/>
                </a:cubicBezTo>
                <a:cubicBezTo>
                  <a:pt x="2330539" y="2024038"/>
                  <a:pt x="2170638" y="1953948"/>
                  <a:pt x="1960174" y="1961006"/>
                </a:cubicBezTo>
                <a:cubicBezTo>
                  <a:pt x="1749710" y="1968064"/>
                  <a:pt x="1429111" y="1919719"/>
                  <a:pt x="1228061" y="1961006"/>
                </a:cubicBezTo>
                <a:cubicBezTo>
                  <a:pt x="1027011" y="2002293"/>
                  <a:pt x="998574" y="1943526"/>
                  <a:pt x="779346" y="1961006"/>
                </a:cubicBezTo>
                <a:cubicBezTo>
                  <a:pt x="560118" y="1978486"/>
                  <a:pt x="195650" y="1887025"/>
                  <a:pt x="0" y="1961006"/>
                </a:cubicBezTo>
                <a:cubicBezTo>
                  <a:pt x="-50400" y="1862829"/>
                  <a:pt x="36248" y="1738705"/>
                  <a:pt x="0" y="1529585"/>
                </a:cubicBezTo>
                <a:cubicBezTo>
                  <a:pt x="-36248" y="1320465"/>
                  <a:pt x="6270" y="1151020"/>
                  <a:pt x="0" y="1000113"/>
                </a:cubicBezTo>
                <a:cubicBezTo>
                  <a:pt x="-6270" y="849206"/>
                  <a:pt x="14609" y="752589"/>
                  <a:pt x="0" y="549082"/>
                </a:cubicBezTo>
                <a:cubicBezTo>
                  <a:pt x="-14609" y="345575"/>
                  <a:pt x="24649" y="126315"/>
                  <a:pt x="0" y="0"/>
                </a:cubicBezTo>
                <a:close/>
              </a:path>
            </a:pathLst>
          </a:custGeom>
          <a:solidFill>
            <a:schemeClr val="accent6"/>
          </a:solidFill>
          <a:ln>
            <a:solidFill>
              <a:srgbClr val="378C2C"/>
            </a:solidFill>
            <a:extLst>
              <a:ext uri="{C807C97D-BFC1-408E-A445-0C87EB9F89A2}">
                <ask:lineSketchStyleProps xmlns="" xmlns:ask="http://schemas.microsoft.com/office/drawing/2018/sketchyshapes" sd="2665230247">
                  <ask:type>
                    <ask:lineSketchScribble/>
                  </ask:type>
                </ask:lineSketchStyleProps>
              </a:ext>
            </a:extLst>
          </a:ln>
        </p:spPr>
        <p:txBody>
          <a:bodyPr vert="horz" lIns="91440" tIns="45720" rIns="91440" bIns="45720" rtlCol="0" anchor="ctr">
            <a:noAutofit/>
          </a:bodyPr>
          <a:lstStyle/>
          <a:p>
            <a:pPr algn="ctr"/>
            <a:r>
              <a:rPr lang="en-US" sz="6000">
                <a:solidFill>
                  <a:srgbClr val="FFFFFF"/>
                </a:solidFill>
              </a:rPr>
              <a:t>Exploring the World</a:t>
            </a:r>
            <a:endParaRPr lang="en-US"/>
          </a:p>
        </p:txBody>
      </p:sp>
      <p:pic>
        <p:nvPicPr>
          <p:cNvPr id="6" name="Content Placeholder 5" descr="Map&#10;&#10;Description automatically generated">
            <a:extLst>
              <a:ext uri="{FF2B5EF4-FFF2-40B4-BE49-F238E27FC236}">
                <a16:creationId xmlns:a16="http://schemas.microsoft.com/office/drawing/2014/main" id="{6CD72C62-BE3E-4060-B3B1-67C7CF43970E}"/>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3560" r="-1" b="-1"/>
          <a:stretch/>
        </p:blipFill>
        <p:spPr>
          <a:xfrm>
            <a:off x="327547" y="2454903"/>
            <a:ext cx="7058306" cy="4080254"/>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2A3E138-AD77-4E19-8AEE-C4965980BAAA}"/>
              </a:ext>
            </a:extLst>
          </p:cNvPr>
          <p:cNvSpPr txBox="1"/>
          <p:nvPr/>
        </p:nvSpPr>
        <p:spPr>
          <a:xfrm>
            <a:off x="8029319" y="917725"/>
            <a:ext cx="3424739" cy="485236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4400">
                <a:solidFill>
                  <a:srgbClr val="FFFFFF"/>
                </a:solidFill>
              </a:rPr>
              <a:t>If you could live anywhere in the world, where would you live and why?</a:t>
            </a:r>
            <a:endParaRPr lang="en-US" sz="4400">
              <a:cs typeface="Calibri" panose="020F0502020204030204"/>
            </a:endParaRPr>
          </a:p>
        </p:txBody>
      </p:sp>
      <p:sp>
        <p:nvSpPr>
          <p:cNvPr id="7" name="TextBox 6">
            <a:extLst>
              <a:ext uri="{FF2B5EF4-FFF2-40B4-BE49-F238E27FC236}">
                <a16:creationId xmlns:a16="http://schemas.microsoft.com/office/drawing/2014/main" id="{5B47C032-D85F-496E-A821-3117B3C7CAAE}"/>
              </a:ext>
            </a:extLst>
          </p:cNvPr>
          <p:cNvSpPr txBox="1"/>
          <p:nvPr/>
        </p:nvSpPr>
        <p:spPr>
          <a:xfrm>
            <a:off x="5078811" y="6335102"/>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en.wikipedia.org/wiki/File:Continents_by_colour.svg">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
        <p:nvSpPr>
          <p:cNvPr id="4" name="Sun 3">
            <a:extLst>
              <a:ext uri="{FF2B5EF4-FFF2-40B4-BE49-F238E27FC236}">
                <a16:creationId xmlns:a16="http://schemas.microsoft.com/office/drawing/2014/main" id="{1F1265F6-5D3E-43DD-8AC6-C1E312D604E0}"/>
              </a:ext>
            </a:extLst>
          </p:cNvPr>
          <p:cNvSpPr/>
          <p:nvPr/>
        </p:nvSpPr>
        <p:spPr>
          <a:xfrm>
            <a:off x="10497566" y="5389136"/>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BLM#7</a:t>
            </a:r>
            <a:endParaRPr lang="en-CA" sz="1200">
              <a:solidFill>
                <a:schemeClr val="tx1"/>
              </a:solidFill>
            </a:endParaRPr>
          </a:p>
        </p:txBody>
      </p:sp>
    </p:spTree>
    <p:extLst>
      <p:ext uri="{BB962C8B-B14F-4D97-AF65-F5344CB8AC3E}">
        <p14:creationId xmlns:p14="http://schemas.microsoft.com/office/powerpoint/2010/main" val="2599566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54F8-312B-4B86-A18E-8541799C4801}"/>
              </a:ext>
            </a:extLst>
          </p:cNvPr>
          <p:cNvSpPr>
            <a:spLocks noGrp="1"/>
          </p:cNvSpPr>
          <p:nvPr>
            <p:ph type="title"/>
          </p:nvPr>
        </p:nvSpPr>
        <p:spPr>
          <a:xfrm>
            <a:off x="1756401" y="274719"/>
            <a:ext cx="8681635" cy="1790511"/>
          </a:xfrm>
          <a:custGeom>
            <a:avLst/>
            <a:gdLst>
              <a:gd name="connsiteX0" fmla="*/ 0 w 8681635"/>
              <a:gd name="connsiteY0" fmla="*/ 0 h 1790511"/>
              <a:gd name="connsiteX1" fmla="*/ 318327 w 8681635"/>
              <a:gd name="connsiteY1" fmla="*/ 0 h 1790511"/>
              <a:gd name="connsiteX2" fmla="*/ 636653 w 8681635"/>
              <a:gd name="connsiteY2" fmla="*/ 0 h 1790511"/>
              <a:gd name="connsiteX3" fmla="*/ 1389062 w 8681635"/>
              <a:gd name="connsiteY3" fmla="*/ 0 h 1790511"/>
              <a:gd name="connsiteX4" fmla="*/ 2141470 w 8681635"/>
              <a:gd name="connsiteY4" fmla="*/ 0 h 1790511"/>
              <a:gd name="connsiteX5" fmla="*/ 2807062 w 8681635"/>
              <a:gd name="connsiteY5" fmla="*/ 0 h 1790511"/>
              <a:gd name="connsiteX6" fmla="*/ 3212205 w 8681635"/>
              <a:gd name="connsiteY6" fmla="*/ 0 h 1790511"/>
              <a:gd name="connsiteX7" fmla="*/ 3964613 w 8681635"/>
              <a:gd name="connsiteY7" fmla="*/ 0 h 1790511"/>
              <a:gd name="connsiteX8" fmla="*/ 4282940 w 8681635"/>
              <a:gd name="connsiteY8" fmla="*/ 0 h 1790511"/>
              <a:gd name="connsiteX9" fmla="*/ 5035348 w 8681635"/>
              <a:gd name="connsiteY9" fmla="*/ 0 h 1790511"/>
              <a:gd name="connsiteX10" fmla="*/ 5527308 w 8681635"/>
              <a:gd name="connsiteY10" fmla="*/ 0 h 1790511"/>
              <a:gd name="connsiteX11" fmla="*/ 6279716 w 8681635"/>
              <a:gd name="connsiteY11" fmla="*/ 0 h 1790511"/>
              <a:gd name="connsiteX12" fmla="*/ 6945308 w 8681635"/>
              <a:gd name="connsiteY12" fmla="*/ 0 h 1790511"/>
              <a:gd name="connsiteX13" fmla="*/ 7610900 w 8681635"/>
              <a:gd name="connsiteY13" fmla="*/ 0 h 1790511"/>
              <a:gd name="connsiteX14" fmla="*/ 8681635 w 8681635"/>
              <a:gd name="connsiteY14" fmla="*/ 0 h 1790511"/>
              <a:gd name="connsiteX15" fmla="*/ 8681635 w 8681635"/>
              <a:gd name="connsiteY15" fmla="*/ 543122 h 1790511"/>
              <a:gd name="connsiteX16" fmla="*/ 8681635 w 8681635"/>
              <a:gd name="connsiteY16" fmla="*/ 1104148 h 1790511"/>
              <a:gd name="connsiteX17" fmla="*/ 8681635 w 8681635"/>
              <a:gd name="connsiteY17" fmla="*/ 1790511 h 1790511"/>
              <a:gd name="connsiteX18" fmla="*/ 8189676 w 8681635"/>
              <a:gd name="connsiteY18" fmla="*/ 1790511 h 1790511"/>
              <a:gd name="connsiteX19" fmla="*/ 7524084 w 8681635"/>
              <a:gd name="connsiteY19" fmla="*/ 1790511 h 1790511"/>
              <a:gd name="connsiteX20" fmla="*/ 6771675 w 8681635"/>
              <a:gd name="connsiteY20" fmla="*/ 1790511 h 1790511"/>
              <a:gd name="connsiteX21" fmla="*/ 6019267 w 8681635"/>
              <a:gd name="connsiteY21" fmla="*/ 1790511 h 1790511"/>
              <a:gd name="connsiteX22" fmla="*/ 5266859 w 8681635"/>
              <a:gd name="connsiteY22" fmla="*/ 1790511 h 1790511"/>
              <a:gd name="connsiteX23" fmla="*/ 4514450 w 8681635"/>
              <a:gd name="connsiteY23" fmla="*/ 1790511 h 1790511"/>
              <a:gd name="connsiteX24" fmla="*/ 4022491 w 8681635"/>
              <a:gd name="connsiteY24" fmla="*/ 1790511 h 1790511"/>
              <a:gd name="connsiteX25" fmla="*/ 3270083 w 8681635"/>
              <a:gd name="connsiteY25" fmla="*/ 1790511 h 1790511"/>
              <a:gd name="connsiteX26" fmla="*/ 2778123 w 8681635"/>
              <a:gd name="connsiteY26" fmla="*/ 1790511 h 1790511"/>
              <a:gd name="connsiteX27" fmla="*/ 2459797 w 8681635"/>
              <a:gd name="connsiteY27" fmla="*/ 1790511 h 1790511"/>
              <a:gd name="connsiteX28" fmla="*/ 1794205 w 8681635"/>
              <a:gd name="connsiteY28" fmla="*/ 1790511 h 1790511"/>
              <a:gd name="connsiteX29" fmla="*/ 1128613 w 8681635"/>
              <a:gd name="connsiteY29" fmla="*/ 1790511 h 1790511"/>
              <a:gd name="connsiteX30" fmla="*/ 0 w 8681635"/>
              <a:gd name="connsiteY30" fmla="*/ 1790511 h 1790511"/>
              <a:gd name="connsiteX31" fmla="*/ 0 w 8681635"/>
              <a:gd name="connsiteY31" fmla="*/ 1157864 h 1790511"/>
              <a:gd name="connsiteX32" fmla="*/ 0 w 8681635"/>
              <a:gd name="connsiteY32" fmla="*/ 543122 h 1790511"/>
              <a:gd name="connsiteX33" fmla="*/ 0 w 8681635"/>
              <a:gd name="connsiteY33" fmla="*/ 0 h 17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81635" h="1790511" fill="none" extrusionOk="0">
                <a:moveTo>
                  <a:pt x="0" y="0"/>
                </a:moveTo>
                <a:cubicBezTo>
                  <a:pt x="111373" y="-21732"/>
                  <a:pt x="211102" y="31677"/>
                  <a:pt x="318327" y="0"/>
                </a:cubicBezTo>
                <a:cubicBezTo>
                  <a:pt x="425552" y="-31677"/>
                  <a:pt x="514616" y="17292"/>
                  <a:pt x="636653" y="0"/>
                </a:cubicBezTo>
                <a:cubicBezTo>
                  <a:pt x="758690" y="-17292"/>
                  <a:pt x="1196222" y="41696"/>
                  <a:pt x="1389062" y="0"/>
                </a:cubicBezTo>
                <a:cubicBezTo>
                  <a:pt x="1581902" y="-41696"/>
                  <a:pt x="1825951" y="42031"/>
                  <a:pt x="2141470" y="0"/>
                </a:cubicBezTo>
                <a:cubicBezTo>
                  <a:pt x="2456989" y="-42031"/>
                  <a:pt x="2590827" y="36823"/>
                  <a:pt x="2807062" y="0"/>
                </a:cubicBezTo>
                <a:cubicBezTo>
                  <a:pt x="3023297" y="-36823"/>
                  <a:pt x="3051564" y="45420"/>
                  <a:pt x="3212205" y="0"/>
                </a:cubicBezTo>
                <a:cubicBezTo>
                  <a:pt x="3372846" y="-45420"/>
                  <a:pt x="3687364" y="22105"/>
                  <a:pt x="3964613" y="0"/>
                </a:cubicBezTo>
                <a:cubicBezTo>
                  <a:pt x="4241862" y="-22105"/>
                  <a:pt x="4212679" y="24556"/>
                  <a:pt x="4282940" y="0"/>
                </a:cubicBezTo>
                <a:cubicBezTo>
                  <a:pt x="4353201" y="-24556"/>
                  <a:pt x="4863233" y="71942"/>
                  <a:pt x="5035348" y="0"/>
                </a:cubicBezTo>
                <a:cubicBezTo>
                  <a:pt x="5207463" y="-71942"/>
                  <a:pt x="5306709" y="57812"/>
                  <a:pt x="5527308" y="0"/>
                </a:cubicBezTo>
                <a:cubicBezTo>
                  <a:pt x="5747907" y="-57812"/>
                  <a:pt x="5904841" y="43739"/>
                  <a:pt x="6279716" y="0"/>
                </a:cubicBezTo>
                <a:cubicBezTo>
                  <a:pt x="6654591" y="-43739"/>
                  <a:pt x="6710764" y="33975"/>
                  <a:pt x="6945308" y="0"/>
                </a:cubicBezTo>
                <a:cubicBezTo>
                  <a:pt x="7179852" y="-33975"/>
                  <a:pt x="7335581" y="13060"/>
                  <a:pt x="7610900" y="0"/>
                </a:cubicBezTo>
                <a:cubicBezTo>
                  <a:pt x="7886219" y="-13060"/>
                  <a:pt x="8201567" y="86003"/>
                  <a:pt x="8681635" y="0"/>
                </a:cubicBezTo>
                <a:cubicBezTo>
                  <a:pt x="8727759" y="188918"/>
                  <a:pt x="8676135" y="415921"/>
                  <a:pt x="8681635" y="543122"/>
                </a:cubicBezTo>
                <a:cubicBezTo>
                  <a:pt x="8687135" y="670323"/>
                  <a:pt x="8616573" y="954204"/>
                  <a:pt x="8681635" y="1104148"/>
                </a:cubicBezTo>
                <a:cubicBezTo>
                  <a:pt x="8746697" y="1254092"/>
                  <a:pt x="8671683" y="1474479"/>
                  <a:pt x="8681635" y="1790511"/>
                </a:cubicBezTo>
                <a:cubicBezTo>
                  <a:pt x="8444249" y="1848591"/>
                  <a:pt x="8373199" y="1777020"/>
                  <a:pt x="8189676" y="1790511"/>
                </a:cubicBezTo>
                <a:cubicBezTo>
                  <a:pt x="8006153" y="1804002"/>
                  <a:pt x="7728656" y="1718004"/>
                  <a:pt x="7524084" y="1790511"/>
                </a:cubicBezTo>
                <a:cubicBezTo>
                  <a:pt x="7319512" y="1863018"/>
                  <a:pt x="6950320" y="1708191"/>
                  <a:pt x="6771675" y="1790511"/>
                </a:cubicBezTo>
                <a:cubicBezTo>
                  <a:pt x="6593030" y="1872831"/>
                  <a:pt x="6373734" y="1714262"/>
                  <a:pt x="6019267" y="1790511"/>
                </a:cubicBezTo>
                <a:cubicBezTo>
                  <a:pt x="5664800" y="1866760"/>
                  <a:pt x="5541523" y="1712143"/>
                  <a:pt x="5266859" y="1790511"/>
                </a:cubicBezTo>
                <a:cubicBezTo>
                  <a:pt x="4992195" y="1868879"/>
                  <a:pt x="4770400" y="1787126"/>
                  <a:pt x="4514450" y="1790511"/>
                </a:cubicBezTo>
                <a:cubicBezTo>
                  <a:pt x="4258500" y="1793896"/>
                  <a:pt x="4255123" y="1758822"/>
                  <a:pt x="4022491" y="1790511"/>
                </a:cubicBezTo>
                <a:cubicBezTo>
                  <a:pt x="3789859" y="1822200"/>
                  <a:pt x="3597478" y="1756555"/>
                  <a:pt x="3270083" y="1790511"/>
                </a:cubicBezTo>
                <a:cubicBezTo>
                  <a:pt x="2942688" y="1824467"/>
                  <a:pt x="2896667" y="1742338"/>
                  <a:pt x="2778123" y="1790511"/>
                </a:cubicBezTo>
                <a:cubicBezTo>
                  <a:pt x="2659579" y="1838684"/>
                  <a:pt x="2551434" y="1783945"/>
                  <a:pt x="2459797" y="1790511"/>
                </a:cubicBezTo>
                <a:cubicBezTo>
                  <a:pt x="2368160" y="1797077"/>
                  <a:pt x="2121544" y="1749887"/>
                  <a:pt x="1794205" y="1790511"/>
                </a:cubicBezTo>
                <a:cubicBezTo>
                  <a:pt x="1466866" y="1831135"/>
                  <a:pt x="1267233" y="1759865"/>
                  <a:pt x="1128613" y="1790511"/>
                </a:cubicBezTo>
                <a:cubicBezTo>
                  <a:pt x="989993" y="1821157"/>
                  <a:pt x="458071" y="1705417"/>
                  <a:pt x="0" y="1790511"/>
                </a:cubicBezTo>
                <a:cubicBezTo>
                  <a:pt x="-21932" y="1496793"/>
                  <a:pt x="4345" y="1426167"/>
                  <a:pt x="0" y="1157864"/>
                </a:cubicBezTo>
                <a:cubicBezTo>
                  <a:pt x="-4345" y="889561"/>
                  <a:pt x="15203" y="744622"/>
                  <a:pt x="0" y="543122"/>
                </a:cubicBezTo>
                <a:cubicBezTo>
                  <a:pt x="-15203" y="341622"/>
                  <a:pt x="43601" y="270582"/>
                  <a:pt x="0" y="0"/>
                </a:cubicBezTo>
                <a:close/>
              </a:path>
              <a:path w="8681635" h="1790511" stroke="0" extrusionOk="0">
                <a:moveTo>
                  <a:pt x="0" y="0"/>
                </a:moveTo>
                <a:cubicBezTo>
                  <a:pt x="329054" y="-38833"/>
                  <a:pt x="509559" y="29934"/>
                  <a:pt x="665592" y="0"/>
                </a:cubicBezTo>
                <a:cubicBezTo>
                  <a:pt x="821625" y="-29934"/>
                  <a:pt x="968633" y="7033"/>
                  <a:pt x="1157551" y="0"/>
                </a:cubicBezTo>
                <a:cubicBezTo>
                  <a:pt x="1346469" y="-7033"/>
                  <a:pt x="1440663" y="5889"/>
                  <a:pt x="1649511" y="0"/>
                </a:cubicBezTo>
                <a:cubicBezTo>
                  <a:pt x="1858359" y="-5889"/>
                  <a:pt x="1841054" y="16056"/>
                  <a:pt x="1967837" y="0"/>
                </a:cubicBezTo>
                <a:cubicBezTo>
                  <a:pt x="2094620" y="-16056"/>
                  <a:pt x="2195829" y="16335"/>
                  <a:pt x="2286164" y="0"/>
                </a:cubicBezTo>
                <a:cubicBezTo>
                  <a:pt x="2376499" y="-16335"/>
                  <a:pt x="2596722" y="46474"/>
                  <a:pt x="2778123" y="0"/>
                </a:cubicBezTo>
                <a:cubicBezTo>
                  <a:pt x="2959524" y="-46474"/>
                  <a:pt x="3190108" y="50124"/>
                  <a:pt x="3530532" y="0"/>
                </a:cubicBezTo>
                <a:cubicBezTo>
                  <a:pt x="3870956" y="-50124"/>
                  <a:pt x="3929427" y="51736"/>
                  <a:pt x="4282940" y="0"/>
                </a:cubicBezTo>
                <a:cubicBezTo>
                  <a:pt x="4636453" y="-51736"/>
                  <a:pt x="4570632" y="45567"/>
                  <a:pt x="4774899" y="0"/>
                </a:cubicBezTo>
                <a:cubicBezTo>
                  <a:pt x="4979166" y="-45567"/>
                  <a:pt x="5062222" y="5482"/>
                  <a:pt x="5180042" y="0"/>
                </a:cubicBezTo>
                <a:cubicBezTo>
                  <a:pt x="5297862" y="-5482"/>
                  <a:pt x="5480138" y="34914"/>
                  <a:pt x="5672002" y="0"/>
                </a:cubicBezTo>
                <a:cubicBezTo>
                  <a:pt x="5863866" y="-34914"/>
                  <a:pt x="5864149" y="19617"/>
                  <a:pt x="5990328" y="0"/>
                </a:cubicBezTo>
                <a:cubicBezTo>
                  <a:pt x="6116507" y="-19617"/>
                  <a:pt x="6333424" y="51969"/>
                  <a:pt x="6482287" y="0"/>
                </a:cubicBezTo>
                <a:cubicBezTo>
                  <a:pt x="6631150" y="-51969"/>
                  <a:pt x="6936954" y="34369"/>
                  <a:pt x="7234696" y="0"/>
                </a:cubicBezTo>
                <a:cubicBezTo>
                  <a:pt x="7532438" y="-34369"/>
                  <a:pt x="7577402" y="21443"/>
                  <a:pt x="7813471" y="0"/>
                </a:cubicBezTo>
                <a:cubicBezTo>
                  <a:pt x="8049540" y="-21443"/>
                  <a:pt x="8298802" y="54045"/>
                  <a:pt x="8681635" y="0"/>
                </a:cubicBezTo>
                <a:cubicBezTo>
                  <a:pt x="8713402" y="174510"/>
                  <a:pt x="8614811" y="356157"/>
                  <a:pt x="8681635" y="578932"/>
                </a:cubicBezTo>
                <a:cubicBezTo>
                  <a:pt x="8748459" y="801707"/>
                  <a:pt x="8634099" y="866887"/>
                  <a:pt x="8681635" y="1122054"/>
                </a:cubicBezTo>
                <a:cubicBezTo>
                  <a:pt x="8729171" y="1377221"/>
                  <a:pt x="8676134" y="1471881"/>
                  <a:pt x="8681635" y="1790511"/>
                </a:cubicBezTo>
                <a:cubicBezTo>
                  <a:pt x="8610604" y="1810519"/>
                  <a:pt x="8504003" y="1769673"/>
                  <a:pt x="8363308" y="1790511"/>
                </a:cubicBezTo>
                <a:cubicBezTo>
                  <a:pt x="8222613" y="1811349"/>
                  <a:pt x="8152439" y="1756546"/>
                  <a:pt x="7958165" y="1790511"/>
                </a:cubicBezTo>
                <a:cubicBezTo>
                  <a:pt x="7763891" y="1824476"/>
                  <a:pt x="7766043" y="1782371"/>
                  <a:pt x="7639839" y="1790511"/>
                </a:cubicBezTo>
                <a:cubicBezTo>
                  <a:pt x="7513635" y="1798651"/>
                  <a:pt x="7045323" y="1721404"/>
                  <a:pt x="6887430" y="1790511"/>
                </a:cubicBezTo>
                <a:cubicBezTo>
                  <a:pt x="6729537" y="1859618"/>
                  <a:pt x="6714805" y="1787517"/>
                  <a:pt x="6569104" y="1790511"/>
                </a:cubicBezTo>
                <a:cubicBezTo>
                  <a:pt x="6423403" y="1793505"/>
                  <a:pt x="6003782" y="1754634"/>
                  <a:pt x="5816695" y="1790511"/>
                </a:cubicBezTo>
                <a:cubicBezTo>
                  <a:pt x="5629608" y="1826388"/>
                  <a:pt x="5342945" y="1754893"/>
                  <a:pt x="5151103" y="1790511"/>
                </a:cubicBezTo>
                <a:cubicBezTo>
                  <a:pt x="4959261" y="1826129"/>
                  <a:pt x="4742756" y="1754382"/>
                  <a:pt x="4398695" y="1790511"/>
                </a:cubicBezTo>
                <a:cubicBezTo>
                  <a:pt x="4054634" y="1826640"/>
                  <a:pt x="4141212" y="1733198"/>
                  <a:pt x="3906736" y="1790511"/>
                </a:cubicBezTo>
                <a:cubicBezTo>
                  <a:pt x="3672260" y="1847824"/>
                  <a:pt x="3696337" y="1769063"/>
                  <a:pt x="3588409" y="1790511"/>
                </a:cubicBezTo>
                <a:cubicBezTo>
                  <a:pt x="3480481" y="1811959"/>
                  <a:pt x="3358914" y="1768779"/>
                  <a:pt x="3270083" y="1790511"/>
                </a:cubicBezTo>
                <a:cubicBezTo>
                  <a:pt x="3181252" y="1812243"/>
                  <a:pt x="2891159" y="1701697"/>
                  <a:pt x="2517674" y="1790511"/>
                </a:cubicBezTo>
                <a:cubicBezTo>
                  <a:pt x="2144189" y="1879325"/>
                  <a:pt x="2273868" y="1787532"/>
                  <a:pt x="2112531" y="1790511"/>
                </a:cubicBezTo>
                <a:cubicBezTo>
                  <a:pt x="1951194" y="1793490"/>
                  <a:pt x="1805039" y="1782408"/>
                  <a:pt x="1620572" y="1790511"/>
                </a:cubicBezTo>
                <a:cubicBezTo>
                  <a:pt x="1436105" y="1798614"/>
                  <a:pt x="1305935" y="1782675"/>
                  <a:pt x="1215429" y="1790511"/>
                </a:cubicBezTo>
                <a:cubicBezTo>
                  <a:pt x="1124923" y="1798347"/>
                  <a:pt x="849648" y="1769470"/>
                  <a:pt x="723470" y="1790511"/>
                </a:cubicBezTo>
                <a:cubicBezTo>
                  <a:pt x="597292" y="1811552"/>
                  <a:pt x="312780" y="1759826"/>
                  <a:pt x="0" y="1790511"/>
                </a:cubicBezTo>
                <a:cubicBezTo>
                  <a:pt x="-9439" y="1550955"/>
                  <a:pt x="62277" y="1403700"/>
                  <a:pt x="0" y="1229484"/>
                </a:cubicBezTo>
                <a:cubicBezTo>
                  <a:pt x="-62277" y="1055268"/>
                  <a:pt x="62797" y="865745"/>
                  <a:pt x="0" y="632647"/>
                </a:cubicBezTo>
                <a:cubicBezTo>
                  <a:pt x="-62797" y="399549"/>
                  <a:pt x="40078" y="301615"/>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163254298">
                  <ask:type>
                    <ask:lineSketchScribble/>
                  </ask:type>
                </ask:lineSketchStyleProps>
              </a:ext>
            </a:extLst>
          </a:ln>
        </p:spPr>
        <p:txBody>
          <a:bodyPr vert="horz" lIns="91440" tIns="45720" rIns="91440" bIns="45720" rtlCol="0" anchor="ctr">
            <a:noAutofit/>
          </a:bodyPr>
          <a:lstStyle/>
          <a:p>
            <a:pPr algn="ctr"/>
            <a:r>
              <a:rPr lang="en-US" sz="6000" b="1">
                <a:cs typeface="Calibri Light"/>
              </a:rPr>
              <a:t>International Day of the </a:t>
            </a:r>
            <a:br>
              <a:rPr lang="en-US" sz="6000" b="1">
                <a:cs typeface="Calibri Light"/>
              </a:rPr>
            </a:br>
            <a:r>
              <a:rPr lang="en-US" sz="6000" b="1">
                <a:cs typeface="Calibri Light"/>
              </a:rPr>
              <a:t>World's Indigenous Peoples</a:t>
            </a:r>
          </a:p>
        </p:txBody>
      </p:sp>
      <p:sp>
        <p:nvSpPr>
          <p:cNvPr id="4" name="TextBox 3">
            <a:extLst>
              <a:ext uri="{FF2B5EF4-FFF2-40B4-BE49-F238E27FC236}">
                <a16:creationId xmlns:a16="http://schemas.microsoft.com/office/drawing/2014/main" id="{E9A76318-F0EF-403E-A934-EF96147FF07D}"/>
              </a:ext>
            </a:extLst>
          </p:cNvPr>
          <p:cNvSpPr txBox="1"/>
          <p:nvPr/>
        </p:nvSpPr>
        <p:spPr>
          <a:xfrm rot="21060000">
            <a:off x="346215" y="2657964"/>
            <a:ext cx="2782432" cy="1060817"/>
          </a:xfrm>
          <a:custGeom>
            <a:avLst/>
            <a:gdLst>
              <a:gd name="connsiteX0" fmla="*/ 0 w 2782432"/>
              <a:gd name="connsiteY0" fmla="*/ 0 h 1060817"/>
              <a:gd name="connsiteX1" fmla="*/ 612135 w 2782432"/>
              <a:gd name="connsiteY1" fmla="*/ 0 h 1060817"/>
              <a:gd name="connsiteX2" fmla="*/ 1196446 w 2782432"/>
              <a:gd name="connsiteY2" fmla="*/ 0 h 1060817"/>
              <a:gd name="connsiteX3" fmla="*/ 1669459 w 2782432"/>
              <a:gd name="connsiteY3" fmla="*/ 0 h 1060817"/>
              <a:gd name="connsiteX4" fmla="*/ 2253770 w 2782432"/>
              <a:gd name="connsiteY4" fmla="*/ 0 h 1060817"/>
              <a:gd name="connsiteX5" fmla="*/ 2782432 w 2782432"/>
              <a:gd name="connsiteY5" fmla="*/ 0 h 1060817"/>
              <a:gd name="connsiteX6" fmla="*/ 2782432 w 2782432"/>
              <a:gd name="connsiteY6" fmla="*/ 498584 h 1060817"/>
              <a:gd name="connsiteX7" fmla="*/ 2782432 w 2782432"/>
              <a:gd name="connsiteY7" fmla="*/ 1060817 h 1060817"/>
              <a:gd name="connsiteX8" fmla="*/ 2253770 w 2782432"/>
              <a:gd name="connsiteY8" fmla="*/ 1060817 h 1060817"/>
              <a:gd name="connsiteX9" fmla="*/ 1725108 w 2782432"/>
              <a:gd name="connsiteY9" fmla="*/ 1060817 h 1060817"/>
              <a:gd name="connsiteX10" fmla="*/ 1140797 w 2782432"/>
              <a:gd name="connsiteY10" fmla="*/ 1060817 h 1060817"/>
              <a:gd name="connsiteX11" fmla="*/ 584311 w 2782432"/>
              <a:gd name="connsiteY11" fmla="*/ 1060817 h 1060817"/>
              <a:gd name="connsiteX12" fmla="*/ 0 w 2782432"/>
              <a:gd name="connsiteY12" fmla="*/ 1060817 h 1060817"/>
              <a:gd name="connsiteX13" fmla="*/ 0 w 2782432"/>
              <a:gd name="connsiteY13" fmla="*/ 551625 h 1060817"/>
              <a:gd name="connsiteX14" fmla="*/ 0 w 2782432"/>
              <a:gd name="connsiteY14" fmla="*/ 0 h 106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2432" h="1060817" fill="none" extrusionOk="0">
                <a:moveTo>
                  <a:pt x="0" y="0"/>
                </a:moveTo>
                <a:cubicBezTo>
                  <a:pt x="268366" y="-36407"/>
                  <a:pt x="441180" y="17125"/>
                  <a:pt x="612135" y="0"/>
                </a:cubicBezTo>
                <a:cubicBezTo>
                  <a:pt x="783090" y="-17125"/>
                  <a:pt x="1016059" y="6208"/>
                  <a:pt x="1196446" y="0"/>
                </a:cubicBezTo>
                <a:cubicBezTo>
                  <a:pt x="1376833" y="-6208"/>
                  <a:pt x="1554713" y="5626"/>
                  <a:pt x="1669459" y="0"/>
                </a:cubicBezTo>
                <a:cubicBezTo>
                  <a:pt x="1784205" y="-5626"/>
                  <a:pt x="1993483" y="554"/>
                  <a:pt x="2253770" y="0"/>
                </a:cubicBezTo>
                <a:cubicBezTo>
                  <a:pt x="2514057" y="-554"/>
                  <a:pt x="2638912" y="37169"/>
                  <a:pt x="2782432" y="0"/>
                </a:cubicBezTo>
                <a:cubicBezTo>
                  <a:pt x="2794833" y="222717"/>
                  <a:pt x="2776721" y="373779"/>
                  <a:pt x="2782432" y="498584"/>
                </a:cubicBezTo>
                <a:cubicBezTo>
                  <a:pt x="2788143" y="623389"/>
                  <a:pt x="2772663" y="795031"/>
                  <a:pt x="2782432" y="1060817"/>
                </a:cubicBezTo>
                <a:cubicBezTo>
                  <a:pt x="2607933" y="1078749"/>
                  <a:pt x="2466106" y="1053715"/>
                  <a:pt x="2253770" y="1060817"/>
                </a:cubicBezTo>
                <a:cubicBezTo>
                  <a:pt x="2041434" y="1067919"/>
                  <a:pt x="1924925" y="1014291"/>
                  <a:pt x="1725108" y="1060817"/>
                </a:cubicBezTo>
                <a:cubicBezTo>
                  <a:pt x="1525291" y="1107343"/>
                  <a:pt x="1416146" y="1028926"/>
                  <a:pt x="1140797" y="1060817"/>
                </a:cubicBezTo>
                <a:cubicBezTo>
                  <a:pt x="865448" y="1092708"/>
                  <a:pt x="818201" y="1052741"/>
                  <a:pt x="584311" y="1060817"/>
                </a:cubicBezTo>
                <a:cubicBezTo>
                  <a:pt x="350421" y="1068893"/>
                  <a:pt x="124498" y="1017089"/>
                  <a:pt x="0" y="1060817"/>
                </a:cubicBezTo>
                <a:cubicBezTo>
                  <a:pt x="-29423" y="924058"/>
                  <a:pt x="26006" y="754666"/>
                  <a:pt x="0" y="551625"/>
                </a:cubicBezTo>
                <a:cubicBezTo>
                  <a:pt x="-26006" y="348584"/>
                  <a:pt x="1464" y="249682"/>
                  <a:pt x="0" y="0"/>
                </a:cubicBezTo>
                <a:close/>
              </a:path>
              <a:path w="2782432" h="1060817" stroke="0" extrusionOk="0">
                <a:moveTo>
                  <a:pt x="0" y="0"/>
                </a:moveTo>
                <a:cubicBezTo>
                  <a:pt x="137990" y="-1712"/>
                  <a:pt x="376552" y="641"/>
                  <a:pt x="612135" y="0"/>
                </a:cubicBezTo>
                <a:cubicBezTo>
                  <a:pt x="847719" y="-641"/>
                  <a:pt x="940529" y="617"/>
                  <a:pt x="1085148" y="0"/>
                </a:cubicBezTo>
                <a:cubicBezTo>
                  <a:pt x="1229767" y="-617"/>
                  <a:pt x="1543666" y="28801"/>
                  <a:pt x="1697284" y="0"/>
                </a:cubicBezTo>
                <a:cubicBezTo>
                  <a:pt x="1850902" y="-28801"/>
                  <a:pt x="2070729" y="57309"/>
                  <a:pt x="2281594" y="0"/>
                </a:cubicBezTo>
                <a:cubicBezTo>
                  <a:pt x="2492459" y="-57309"/>
                  <a:pt x="2557888" y="13281"/>
                  <a:pt x="2782432" y="0"/>
                </a:cubicBezTo>
                <a:cubicBezTo>
                  <a:pt x="2799295" y="248713"/>
                  <a:pt x="2725195" y="361183"/>
                  <a:pt x="2782432" y="541017"/>
                </a:cubicBezTo>
                <a:cubicBezTo>
                  <a:pt x="2839669" y="720851"/>
                  <a:pt x="2775555" y="830257"/>
                  <a:pt x="2782432" y="1060817"/>
                </a:cubicBezTo>
                <a:cubicBezTo>
                  <a:pt x="2623357" y="1079420"/>
                  <a:pt x="2436434" y="1029345"/>
                  <a:pt x="2309419" y="1060817"/>
                </a:cubicBezTo>
                <a:cubicBezTo>
                  <a:pt x="2182404" y="1092289"/>
                  <a:pt x="1910256" y="1040882"/>
                  <a:pt x="1725108" y="1060817"/>
                </a:cubicBezTo>
                <a:cubicBezTo>
                  <a:pt x="1539960" y="1080752"/>
                  <a:pt x="1264286" y="1008735"/>
                  <a:pt x="1112973" y="1060817"/>
                </a:cubicBezTo>
                <a:cubicBezTo>
                  <a:pt x="961661" y="1112899"/>
                  <a:pt x="669073" y="1011863"/>
                  <a:pt x="556486" y="1060817"/>
                </a:cubicBezTo>
                <a:cubicBezTo>
                  <a:pt x="443899" y="1109771"/>
                  <a:pt x="249260" y="1021361"/>
                  <a:pt x="0" y="1060817"/>
                </a:cubicBezTo>
                <a:cubicBezTo>
                  <a:pt x="-45502" y="835727"/>
                  <a:pt x="20459" y="635172"/>
                  <a:pt x="0" y="519800"/>
                </a:cubicBezTo>
                <a:cubicBezTo>
                  <a:pt x="-20459" y="404428"/>
                  <a:pt x="28520" y="165753"/>
                  <a:pt x="0" y="0"/>
                </a:cubicBezTo>
                <a:close/>
              </a:path>
            </a:pathLst>
          </a:custGeom>
          <a:solidFill>
            <a:schemeClr val="bg1"/>
          </a:solidFill>
          <a:ln>
            <a:solidFill>
              <a:schemeClr val="tx1"/>
            </a:solidFill>
            <a:prstDash val="sysDot"/>
            <a:extLst>
              <a:ext uri="{C807C97D-BFC1-408E-A445-0C87EB9F89A2}">
                <ask:lineSketchStyleProps xmlns="" xmlns:ask="http://schemas.microsoft.com/office/drawing/2018/sketchyshapes" sd="1443202514">
                  <a:prstGeom prst="rect">
                    <a:avLst/>
                  </a:prstGeom>
                  <ask:type>
                    <ask:lineSketchScribbl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400" b="1">
                <a:ea typeface="+mn-lt"/>
                <a:cs typeface="+mn-lt"/>
              </a:rPr>
              <a:t>August 9th</a:t>
            </a:r>
            <a:r>
              <a:rPr lang="en-US" sz="2400">
                <a:ea typeface="+mn-lt"/>
                <a:cs typeface="+mn-lt"/>
              </a:rPr>
              <a:t> </a:t>
            </a:r>
            <a:br>
              <a:rPr lang="en-US" sz="2400">
                <a:ea typeface="+mn-lt"/>
                <a:cs typeface="+mn-lt"/>
              </a:rPr>
            </a:br>
            <a:r>
              <a:rPr lang="en-US">
                <a:ea typeface="+mn-lt"/>
                <a:cs typeface="+mn-lt"/>
              </a:rPr>
              <a:t>of every year</a:t>
            </a:r>
          </a:p>
        </p:txBody>
      </p:sp>
      <p:sp>
        <p:nvSpPr>
          <p:cNvPr id="5" name="TextBox 4">
            <a:extLst>
              <a:ext uri="{FF2B5EF4-FFF2-40B4-BE49-F238E27FC236}">
                <a16:creationId xmlns:a16="http://schemas.microsoft.com/office/drawing/2014/main" id="{6828BF61-960B-4E12-8880-D30CB97D3D86}"/>
              </a:ext>
            </a:extLst>
          </p:cNvPr>
          <p:cNvSpPr txBox="1"/>
          <p:nvPr/>
        </p:nvSpPr>
        <p:spPr>
          <a:xfrm>
            <a:off x="9009416" y="2894895"/>
            <a:ext cx="2828733" cy="2000548"/>
          </a:xfrm>
          <a:custGeom>
            <a:avLst/>
            <a:gdLst>
              <a:gd name="connsiteX0" fmla="*/ 0 w 2828733"/>
              <a:gd name="connsiteY0" fmla="*/ 0 h 2000548"/>
              <a:gd name="connsiteX1" fmla="*/ 509172 w 2828733"/>
              <a:gd name="connsiteY1" fmla="*/ 0 h 2000548"/>
              <a:gd name="connsiteX2" fmla="*/ 1131493 w 2828733"/>
              <a:gd name="connsiteY2" fmla="*/ 0 h 2000548"/>
              <a:gd name="connsiteX3" fmla="*/ 1725527 w 2828733"/>
              <a:gd name="connsiteY3" fmla="*/ 0 h 2000548"/>
              <a:gd name="connsiteX4" fmla="*/ 2828733 w 2828733"/>
              <a:gd name="connsiteY4" fmla="*/ 0 h 2000548"/>
              <a:gd name="connsiteX5" fmla="*/ 2828733 w 2828733"/>
              <a:gd name="connsiteY5" fmla="*/ 626838 h 2000548"/>
              <a:gd name="connsiteX6" fmla="*/ 2828733 w 2828733"/>
              <a:gd name="connsiteY6" fmla="*/ 1293688 h 2000548"/>
              <a:gd name="connsiteX7" fmla="*/ 2828733 w 2828733"/>
              <a:gd name="connsiteY7" fmla="*/ 2000548 h 2000548"/>
              <a:gd name="connsiteX8" fmla="*/ 2319561 w 2828733"/>
              <a:gd name="connsiteY8" fmla="*/ 2000548 h 2000548"/>
              <a:gd name="connsiteX9" fmla="*/ 1782102 w 2828733"/>
              <a:gd name="connsiteY9" fmla="*/ 2000548 h 2000548"/>
              <a:gd name="connsiteX10" fmla="*/ 1244643 w 2828733"/>
              <a:gd name="connsiteY10" fmla="*/ 2000548 h 2000548"/>
              <a:gd name="connsiteX11" fmla="*/ 650609 w 2828733"/>
              <a:gd name="connsiteY11" fmla="*/ 2000548 h 2000548"/>
              <a:gd name="connsiteX12" fmla="*/ 0 w 2828733"/>
              <a:gd name="connsiteY12" fmla="*/ 2000548 h 2000548"/>
              <a:gd name="connsiteX13" fmla="*/ 0 w 2828733"/>
              <a:gd name="connsiteY13" fmla="*/ 1373710 h 2000548"/>
              <a:gd name="connsiteX14" fmla="*/ 0 w 2828733"/>
              <a:gd name="connsiteY14" fmla="*/ 746871 h 2000548"/>
              <a:gd name="connsiteX15" fmla="*/ 0 w 2828733"/>
              <a:gd name="connsiteY15" fmla="*/ 0 h 200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28733" h="2000548" fill="none" extrusionOk="0">
                <a:moveTo>
                  <a:pt x="0" y="0"/>
                </a:moveTo>
                <a:cubicBezTo>
                  <a:pt x="235601" y="17192"/>
                  <a:pt x="266241" y="-10813"/>
                  <a:pt x="509172" y="0"/>
                </a:cubicBezTo>
                <a:cubicBezTo>
                  <a:pt x="752103" y="10813"/>
                  <a:pt x="840876" y="28109"/>
                  <a:pt x="1131493" y="0"/>
                </a:cubicBezTo>
                <a:cubicBezTo>
                  <a:pt x="1422110" y="-28109"/>
                  <a:pt x="1472373" y="-17563"/>
                  <a:pt x="1725527" y="0"/>
                </a:cubicBezTo>
                <a:cubicBezTo>
                  <a:pt x="1978681" y="17563"/>
                  <a:pt x="2281065" y="44213"/>
                  <a:pt x="2828733" y="0"/>
                </a:cubicBezTo>
                <a:cubicBezTo>
                  <a:pt x="2830965" y="179249"/>
                  <a:pt x="2853224" y="332321"/>
                  <a:pt x="2828733" y="626838"/>
                </a:cubicBezTo>
                <a:cubicBezTo>
                  <a:pt x="2804242" y="921355"/>
                  <a:pt x="2816048" y="1067788"/>
                  <a:pt x="2828733" y="1293688"/>
                </a:cubicBezTo>
                <a:cubicBezTo>
                  <a:pt x="2841419" y="1519588"/>
                  <a:pt x="2797665" y="1754356"/>
                  <a:pt x="2828733" y="2000548"/>
                </a:cubicBezTo>
                <a:cubicBezTo>
                  <a:pt x="2679972" y="1976461"/>
                  <a:pt x="2479427" y="2012618"/>
                  <a:pt x="2319561" y="2000548"/>
                </a:cubicBezTo>
                <a:cubicBezTo>
                  <a:pt x="2159695" y="1988478"/>
                  <a:pt x="1958506" y="1991352"/>
                  <a:pt x="1782102" y="2000548"/>
                </a:cubicBezTo>
                <a:cubicBezTo>
                  <a:pt x="1605698" y="2009744"/>
                  <a:pt x="1421290" y="2019000"/>
                  <a:pt x="1244643" y="2000548"/>
                </a:cubicBezTo>
                <a:cubicBezTo>
                  <a:pt x="1067996" y="1982096"/>
                  <a:pt x="824671" y="2007629"/>
                  <a:pt x="650609" y="2000548"/>
                </a:cubicBezTo>
                <a:cubicBezTo>
                  <a:pt x="476547" y="1993467"/>
                  <a:pt x="214600" y="1973377"/>
                  <a:pt x="0" y="2000548"/>
                </a:cubicBezTo>
                <a:cubicBezTo>
                  <a:pt x="1578" y="1803014"/>
                  <a:pt x="-2186" y="1500619"/>
                  <a:pt x="0" y="1373710"/>
                </a:cubicBezTo>
                <a:cubicBezTo>
                  <a:pt x="2186" y="1246801"/>
                  <a:pt x="17777" y="1015613"/>
                  <a:pt x="0" y="746871"/>
                </a:cubicBezTo>
                <a:cubicBezTo>
                  <a:pt x="-17777" y="478129"/>
                  <a:pt x="32049" y="187712"/>
                  <a:pt x="0" y="0"/>
                </a:cubicBezTo>
                <a:close/>
              </a:path>
              <a:path w="2828733" h="2000548" stroke="0" extrusionOk="0">
                <a:moveTo>
                  <a:pt x="0" y="0"/>
                </a:moveTo>
                <a:cubicBezTo>
                  <a:pt x="158422" y="15111"/>
                  <a:pt x="273002" y="12338"/>
                  <a:pt x="537459" y="0"/>
                </a:cubicBezTo>
                <a:cubicBezTo>
                  <a:pt x="801916" y="-12338"/>
                  <a:pt x="893956" y="13595"/>
                  <a:pt x="1046631" y="0"/>
                </a:cubicBezTo>
                <a:cubicBezTo>
                  <a:pt x="1199306" y="-13595"/>
                  <a:pt x="1463407" y="-21950"/>
                  <a:pt x="1612378" y="0"/>
                </a:cubicBezTo>
                <a:cubicBezTo>
                  <a:pt x="1761349" y="21950"/>
                  <a:pt x="1930566" y="-13471"/>
                  <a:pt x="2234699" y="0"/>
                </a:cubicBezTo>
                <a:cubicBezTo>
                  <a:pt x="2538832" y="13471"/>
                  <a:pt x="2593927" y="-5805"/>
                  <a:pt x="2828733" y="0"/>
                </a:cubicBezTo>
                <a:cubicBezTo>
                  <a:pt x="2814254" y="237821"/>
                  <a:pt x="2837021" y="496150"/>
                  <a:pt x="2828733" y="626838"/>
                </a:cubicBezTo>
                <a:cubicBezTo>
                  <a:pt x="2820445" y="757526"/>
                  <a:pt x="2830699" y="1017784"/>
                  <a:pt x="2828733" y="1273682"/>
                </a:cubicBezTo>
                <a:cubicBezTo>
                  <a:pt x="2826767" y="1529580"/>
                  <a:pt x="2825247" y="1646628"/>
                  <a:pt x="2828733" y="2000548"/>
                </a:cubicBezTo>
                <a:cubicBezTo>
                  <a:pt x="2697735" y="1973403"/>
                  <a:pt x="2452548" y="1982551"/>
                  <a:pt x="2262986" y="2000548"/>
                </a:cubicBezTo>
                <a:cubicBezTo>
                  <a:pt x="2073424" y="2018545"/>
                  <a:pt x="1957058" y="1983065"/>
                  <a:pt x="1725527" y="2000548"/>
                </a:cubicBezTo>
                <a:cubicBezTo>
                  <a:pt x="1493996" y="2018031"/>
                  <a:pt x="1369855" y="2003312"/>
                  <a:pt x="1131493" y="2000548"/>
                </a:cubicBezTo>
                <a:cubicBezTo>
                  <a:pt x="893131" y="1997784"/>
                  <a:pt x="688783" y="1982867"/>
                  <a:pt x="537459" y="2000548"/>
                </a:cubicBezTo>
                <a:cubicBezTo>
                  <a:pt x="386135" y="2018229"/>
                  <a:pt x="268024" y="2007060"/>
                  <a:pt x="0" y="2000548"/>
                </a:cubicBezTo>
                <a:cubicBezTo>
                  <a:pt x="-29501" y="1766285"/>
                  <a:pt x="-11551" y="1502266"/>
                  <a:pt x="0" y="1333699"/>
                </a:cubicBezTo>
                <a:cubicBezTo>
                  <a:pt x="11551" y="1165132"/>
                  <a:pt x="-23670" y="909511"/>
                  <a:pt x="0" y="646844"/>
                </a:cubicBezTo>
                <a:cubicBezTo>
                  <a:pt x="23670" y="384177"/>
                  <a:pt x="17773" y="260760"/>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3335587604">
                  <a:prstGeom prst="rect">
                    <a:avLst/>
                  </a:prstGeom>
                  <ask:type>
                    <ask:lineSketchFreehan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rPr>
              <a:t>What will you do to </a:t>
            </a:r>
            <a:r>
              <a:rPr lang="en-US" sz="2800" b="1">
                <a:ea typeface="+mn-lt"/>
                <a:cs typeface="+mn-lt"/>
              </a:rPr>
              <a:t>celebrate </a:t>
            </a:r>
            <a:r>
              <a:rPr lang="en-US" sz="2800">
                <a:ea typeface="+mn-lt"/>
                <a:cs typeface="+mn-lt"/>
              </a:rPr>
              <a:t>and </a:t>
            </a:r>
            <a:br>
              <a:rPr lang="en-US" sz="2800">
                <a:ea typeface="+mn-lt"/>
                <a:cs typeface="+mn-lt"/>
              </a:rPr>
            </a:br>
            <a:r>
              <a:rPr lang="en-US" sz="2800" b="1">
                <a:ea typeface="+mn-lt"/>
                <a:cs typeface="+mn-lt"/>
              </a:rPr>
              <a:t>raise awareness? </a:t>
            </a:r>
            <a:br>
              <a:rPr lang="en-US" sz="2800" b="1">
                <a:ea typeface="+mn-lt"/>
                <a:cs typeface="+mn-lt"/>
              </a:rPr>
            </a:br>
            <a:r>
              <a:rPr lang="en-US" sz="2000">
                <a:ea typeface="+mn-lt"/>
                <a:cs typeface="+mn-lt"/>
              </a:rPr>
              <a:t>Make a poster, brochure, video, poem, etc.</a:t>
            </a:r>
          </a:p>
        </p:txBody>
      </p:sp>
      <p:sp>
        <p:nvSpPr>
          <p:cNvPr id="6" name="TextBox 5">
            <a:extLst>
              <a:ext uri="{FF2B5EF4-FFF2-40B4-BE49-F238E27FC236}">
                <a16:creationId xmlns:a16="http://schemas.microsoft.com/office/drawing/2014/main" id="{797C784D-A5DE-46FC-9A76-3D8101986025}"/>
              </a:ext>
            </a:extLst>
          </p:cNvPr>
          <p:cNvSpPr txBox="1"/>
          <p:nvPr/>
        </p:nvSpPr>
        <p:spPr>
          <a:xfrm>
            <a:off x="7916571" y="5897159"/>
            <a:ext cx="3433069"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hlinkClick r:id="rId3"/>
              </a:rPr>
              <a:t>United Nations International Day </a:t>
            </a:r>
            <a:br>
              <a:rPr lang="en-US">
                <a:cs typeface="Calibri"/>
                <a:hlinkClick r:id="rId3"/>
              </a:rPr>
            </a:br>
            <a:r>
              <a:rPr lang="en-US">
                <a:cs typeface="Calibri"/>
                <a:hlinkClick r:id="rId3"/>
              </a:rPr>
              <a:t>of the World's Indigenous Peoples</a:t>
            </a:r>
            <a:endParaRPr lang="en-US">
              <a:cs typeface="Calibri" panose="020F0502020204030204"/>
            </a:endParaRPr>
          </a:p>
        </p:txBody>
      </p:sp>
      <p:sp>
        <p:nvSpPr>
          <p:cNvPr id="7" name="TextBox 6">
            <a:extLst>
              <a:ext uri="{FF2B5EF4-FFF2-40B4-BE49-F238E27FC236}">
                <a16:creationId xmlns:a16="http://schemas.microsoft.com/office/drawing/2014/main" id="{79B756D6-3C30-422F-89BC-8D00B771D401}"/>
              </a:ext>
            </a:extLst>
          </p:cNvPr>
          <p:cNvSpPr txBox="1"/>
          <p:nvPr/>
        </p:nvSpPr>
        <p:spPr>
          <a:xfrm>
            <a:off x="1359839" y="5810364"/>
            <a:ext cx="2212454" cy="707886"/>
          </a:xfrm>
          <a:custGeom>
            <a:avLst/>
            <a:gdLst>
              <a:gd name="connsiteX0" fmla="*/ 0 w 2212454"/>
              <a:gd name="connsiteY0" fmla="*/ 0 h 707886"/>
              <a:gd name="connsiteX1" fmla="*/ 2212454 w 2212454"/>
              <a:gd name="connsiteY1" fmla="*/ 0 h 707886"/>
              <a:gd name="connsiteX2" fmla="*/ 2212454 w 2212454"/>
              <a:gd name="connsiteY2" fmla="*/ 707886 h 707886"/>
              <a:gd name="connsiteX3" fmla="*/ 0 w 2212454"/>
              <a:gd name="connsiteY3" fmla="*/ 707886 h 707886"/>
              <a:gd name="connsiteX4" fmla="*/ 0 w 221245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454" h="707886" fill="none" extrusionOk="0">
                <a:moveTo>
                  <a:pt x="0" y="0"/>
                </a:moveTo>
                <a:cubicBezTo>
                  <a:pt x="1096898" y="-55873"/>
                  <a:pt x="1601110" y="12969"/>
                  <a:pt x="2212454" y="0"/>
                </a:cubicBezTo>
                <a:cubicBezTo>
                  <a:pt x="2209849" y="190401"/>
                  <a:pt x="2248490" y="559835"/>
                  <a:pt x="2212454" y="707886"/>
                </a:cubicBezTo>
                <a:cubicBezTo>
                  <a:pt x="1434649" y="748073"/>
                  <a:pt x="691729" y="793038"/>
                  <a:pt x="0" y="707886"/>
                </a:cubicBezTo>
                <a:cubicBezTo>
                  <a:pt x="-19316" y="593730"/>
                  <a:pt x="1499" y="247952"/>
                  <a:pt x="0" y="0"/>
                </a:cubicBezTo>
                <a:close/>
              </a:path>
              <a:path w="2212454" h="707886" stroke="0" extrusionOk="0">
                <a:moveTo>
                  <a:pt x="0" y="0"/>
                </a:moveTo>
                <a:cubicBezTo>
                  <a:pt x="265596" y="-95319"/>
                  <a:pt x="1259265" y="154487"/>
                  <a:pt x="2212454" y="0"/>
                </a:cubicBezTo>
                <a:cubicBezTo>
                  <a:pt x="2211885" y="86192"/>
                  <a:pt x="2190172" y="487670"/>
                  <a:pt x="2212454" y="707886"/>
                </a:cubicBezTo>
                <a:cubicBezTo>
                  <a:pt x="1184707" y="835868"/>
                  <a:pt x="681633" y="780153"/>
                  <a:pt x="0" y="707886"/>
                </a:cubicBezTo>
                <a:cubicBezTo>
                  <a:pt x="13912" y="548840"/>
                  <a:pt x="-45881" y="76909"/>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2198258204">
                  <a:prstGeom prst="rect">
                    <a:avLst/>
                  </a:prstGeom>
                  <ask:type>
                    <ask:lineSketchCurved/>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a:t>Click the following to learn more!</a:t>
            </a:r>
            <a:endParaRPr lang="en-US" sz="2000">
              <a:cs typeface="Calibri"/>
            </a:endParaRPr>
          </a:p>
        </p:txBody>
      </p:sp>
      <p:sp>
        <p:nvSpPr>
          <p:cNvPr id="8" name="Arrow: Right 7">
            <a:extLst>
              <a:ext uri="{FF2B5EF4-FFF2-40B4-BE49-F238E27FC236}">
                <a16:creationId xmlns:a16="http://schemas.microsoft.com/office/drawing/2014/main" id="{C8895A54-0EB7-4E96-BC0A-8478515E5AF5}"/>
              </a:ext>
            </a:extLst>
          </p:cNvPr>
          <p:cNvSpPr/>
          <p:nvPr/>
        </p:nvSpPr>
        <p:spPr>
          <a:xfrm>
            <a:off x="3824794" y="5901140"/>
            <a:ext cx="859961" cy="566808"/>
          </a:xfrm>
          <a:prstGeom prst="rightArrow">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A4BDA12-40EB-4948-9253-2F0B6A7374D9}"/>
              </a:ext>
            </a:extLst>
          </p:cNvPr>
          <p:cNvSpPr txBox="1"/>
          <p:nvPr/>
        </p:nvSpPr>
        <p:spPr>
          <a:xfrm rot="240000">
            <a:off x="245488" y="4357165"/>
            <a:ext cx="2973238" cy="584775"/>
          </a:xfrm>
          <a:custGeom>
            <a:avLst/>
            <a:gdLst>
              <a:gd name="connsiteX0" fmla="*/ 0 w 2973238"/>
              <a:gd name="connsiteY0" fmla="*/ 0 h 584775"/>
              <a:gd name="connsiteX1" fmla="*/ 2973238 w 2973238"/>
              <a:gd name="connsiteY1" fmla="*/ 0 h 584775"/>
              <a:gd name="connsiteX2" fmla="*/ 2973238 w 2973238"/>
              <a:gd name="connsiteY2" fmla="*/ 584775 h 584775"/>
              <a:gd name="connsiteX3" fmla="*/ 0 w 2973238"/>
              <a:gd name="connsiteY3" fmla="*/ 584775 h 584775"/>
              <a:gd name="connsiteX4" fmla="*/ 0 w 2973238"/>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238" h="584775" fill="none" extrusionOk="0">
                <a:moveTo>
                  <a:pt x="0" y="0"/>
                </a:moveTo>
                <a:cubicBezTo>
                  <a:pt x="1190081" y="23316"/>
                  <a:pt x="2155469" y="25970"/>
                  <a:pt x="2973238" y="0"/>
                </a:cubicBezTo>
                <a:cubicBezTo>
                  <a:pt x="2994951" y="272504"/>
                  <a:pt x="2983741" y="314113"/>
                  <a:pt x="2973238" y="584775"/>
                </a:cubicBezTo>
                <a:cubicBezTo>
                  <a:pt x="2158167" y="712257"/>
                  <a:pt x="1418340" y="635991"/>
                  <a:pt x="0" y="584775"/>
                </a:cubicBezTo>
                <a:cubicBezTo>
                  <a:pt x="34197" y="428456"/>
                  <a:pt x="45547" y="123488"/>
                  <a:pt x="0" y="0"/>
                </a:cubicBezTo>
                <a:close/>
              </a:path>
              <a:path w="2973238" h="584775" stroke="0" extrusionOk="0">
                <a:moveTo>
                  <a:pt x="0" y="0"/>
                </a:moveTo>
                <a:cubicBezTo>
                  <a:pt x="1312101" y="100126"/>
                  <a:pt x="2355568" y="150774"/>
                  <a:pt x="2973238" y="0"/>
                </a:cubicBezTo>
                <a:cubicBezTo>
                  <a:pt x="2943691" y="209882"/>
                  <a:pt x="2936872" y="443743"/>
                  <a:pt x="2973238" y="584775"/>
                </a:cubicBezTo>
                <a:cubicBezTo>
                  <a:pt x="2309205" y="682807"/>
                  <a:pt x="1391426" y="621673"/>
                  <a:pt x="0" y="584775"/>
                </a:cubicBezTo>
                <a:cubicBezTo>
                  <a:pt x="9242" y="298399"/>
                  <a:pt x="-22793" y="85664"/>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2448749784">
                  <a:prstGeom prst="rect">
                    <a:avLst/>
                  </a:prstGeom>
                  <ask:type>
                    <ask:lineSketchCurve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#IndigenousDay</a:t>
            </a:r>
          </a:p>
        </p:txBody>
      </p:sp>
      <p:sp>
        <p:nvSpPr>
          <p:cNvPr id="16" name="TextBox 15">
            <a:extLst>
              <a:ext uri="{FF2B5EF4-FFF2-40B4-BE49-F238E27FC236}">
                <a16:creationId xmlns:a16="http://schemas.microsoft.com/office/drawing/2014/main" id="{6E2714BA-EF98-4472-B412-155D4D99E599}"/>
              </a:ext>
            </a:extLst>
          </p:cNvPr>
          <p:cNvSpPr txBox="1"/>
          <p:nvPr/>
        </p:nvSpPr>
        <p:spPr>
          <a:xfrm>
            <a:off x="4932338" y="5886359"/>
            <a:ext cx="1664897" cy="65016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hlinkClick r:id="rId4"/>
              </a:rPr>
              <a:t>YouTube Video 1:19 min</a:t>
            </a:r>
            <a:endParaRPr lang="en-US">
              <a:cs typeface="Calibri"/>
            </a:endParaRPr>
          </a:p>
        </p:txBody>
      </p:sp>
      <p:sp>
        <p:nvSpPr>
          <p:cNvPr id="26" name="Sun 25">
            <a:extLst>
              <a:ext uri="{FF2B5EF4-FFF2-40B4-BE49-F238E27FC236}">
                <a16:creationId xmlns:a16="http://schemas.microsoft.com/office/drawing/2014/main" id="{3FF7DFE2-CF04-4B79-B47C-C48960064B86}"/>
              </a:ext>
            </a:extLst>
          </p:cNvPr>
          <p:cNvSpPr/>
          <p:nvPr/>
        </p:nvSpPr>
        <p:spPr>
          <a:xfrm>
            <a:off x="232132" y="515212"/>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BLM#8</a:t>
            </a:r>
            <a:endParaRPr lang="en-CA" sz="1200">
              <a:solidFill>
                <a:schemeClr val="tx1"/>
              </a:solidFill>
            </a:endParaRPr>
          </a:p>
        </p:txBody>
      </p:sp>
      <p:pic>
        <p:nvPicPr>
          <p:cNvPr id="27" name="Picture 27" descr="Text&#10;&#10;Description automatically generated">
            <a:extLst>
              <a:ext uri="{FF2B5EF4-FFF2-40B4-BE49-F238E27FC236}">
                <a16:creationId xmlns:a16="http://schemas.microsoft.com/office/drawing/2014/main" id="{A8868565-0434-4985-A36E-0D65A510973D}"/>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3602964" y="2444051"/>
            <a:ext cx="5000442" cy="2818161"/>
          </a:xfrm>
          <a:prstGeom prst="rect">
            <a:avLst/>
          </a:prstGeom>
        </p:spPr>
      </p:pic>
      <p:sp>
        <p:nvSpPr>
          <p:cNvPr id="28" name="TextBox 27">
            <a:extLst>
              <a:ext uri="{FF2B5EF4-FFF2-40B4-BE49-F238E27FC236}">
                <a16:creationId xmlns:a16="http://schemas.microsoft.com/office/drawing/2014/main" id="{37BDB4FA-FB34-45CB-B36B-5D00AF7AFB8E}"/>
              </a:ext>
            </a:extLst>
          </p:cNvPr>
          <p:cNvSpPr txBox="1"/>
          <p:nvPr/>
        </p:nvSpPr>
        <p:spPr>
          <a:xfrm>
            <a:off x="4681267" y="5291618"/>
            <a:ext cx="2743200" cy="317500"/>
          </a:xfrm>
          <a:prstGeom prst="rect">
            <a:avLst/>
          </a:prstGeom>
        </p:spPr>
        <p:txBody>
          <a:bodyPr>
            <a:normAutofit fontScale="47500" lnSpcReduction="20000"/>
          </a:bodyPr>
          <a:lstStyle/>
          <a:p>
            <a:r>
              <a:rPr lang="en-US">
                <a:hlinkClick r:id="rId6"/>
              </a:rPr>
              <a:t>This Photo</a:t>
            </a:r>
            <a:r>
              <a:rPr lang="en-US"/>
              <a:t> by Unknown author is licensed under </a:t>
            </a:r>
            <a:r>
              <a:rPr lang="en-US">
                <a:hlinkClick r:id="rId7"/>
              </a:rPr>
              <a:t>CC BY-SA-NC</a:t>
            </a:r>
            <a:r>
              <a:rPr lang="en-US"/>
              <a:t>.</a:t>
            </a:r>
          </a:p>
        </p:txBody>
      </p:sp>
      <p:sp>
        <p:nvSpPr>
          <p:cNvPr id="32" name="Arrow: Right 31">
            <a:extLst>
              <a:ext uri="{FF2B5EF4-FFF2-40B4-BE49-F238E27FC236}">
                <a16:creationId xmlns:a16="http://schemas.microsoft.com/office/drawing/2014/main" id="{9204B498-210C-4F9A-97AF-6D12D5050D5B}"/>
              </a:ext>
            </a:extLst>
          </p:cNvPr>
          <p:cNvSpPr/>
          <p:nvPr/>
        </p:nvSpPr>
        <p:spPr>
          <a:xfrm>
            <a:off x="6844039" y="5929894"/>
            <a:ext cx="859961" cy="566808"/>
          </a:xfrm>
          <a:prstGeom prst="rightArrow">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3" descr="Chart&#10;&#10;Description automatically generated">
            <a:extLst>
              <a:ext uri="{FF2B5EF4-FFF2-40B4-BE49-F238E27FC236}">
                <a16:creationId xmlns:a16="http://schemas.microsoft.com/office/drawing/2014/main" id="{7D42D1F5-6685-4960-8CA9-C57C41CA566F}"/>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10863532" y="504644"/>
            <a:ext cx="902899" cy="902899"/>
          </a:xfrm>
          <a:prstGeom prst="rect">
            <a:avLst/>
          </a:prstGeom>
          <a:ln>
            <a:solidFill>
              <a:schemeClr val="bg1"/>
            </a:solidFill>
          </a:ln>
        </p:spPr>
      </p:pic>
      <p:sp>
        <p:nvSpPr>
          <p:cNvPr id="34" name="TextBox 33">
            <a:extLst>
              <a:ext uri="{FF2B5EF4-FFF2-40B4-BE49-F238E27FC236}">
                <a16:creationId xmlns:a16="http://schemas.microsoft.com/office/drawing/2014/main" id="{DB165DC0-3A62-40B0-8F4F-20AC14171249}"/>
              </a:ext>
            </a:extLst>
          </p:cNvPr>
          <p:cNvSpPr txBox="1"/>
          <p:nvPr/>
        </p:nvSpPr>
        <p:spPr>
          <a:xfrm>
            <a:off x="10863532" y="1623203"/>
            <a:ext cx="902899" cy="101840"/>
          </a:xfrm>
          <a:prstGeom prst="rect">
            <a:avLst/>
          </a:prstGeom>
        </p:spPr>
        <p:txBody>
          <a:bodyPr>
            <a:normAutofit fontScale="25000" lnSpcReduction="20000"/>
          </a:bodyPr>
          <a:lstStyle/>
          <a:p>
            <a:r>
              <a:rPr lang="en-US">
                <a:hlinkClick r:id="rId9"/>
              </a:rPr>
              <a:t>This Photo</a:t>
            </a:r>
            <a:r>
              <a:rPr lang="en-US"/>
              <a:t> by Unknown author is licensed under </a:t>
            </a:r>
            <a:r>
              <a:rPr lang="en-US">
                <a:hlinkClick r:id="rId10"/>
              </a:rPr>
              <a:t>CC BY-SA</a:t>
            </a:r>
            <a:r>
              <a:rPr lang="en-US"/>
              <a:t>.</a:t>
            </a:r>
          </a:p>
        </p:txBody>
      </p:sp>
    </p:spTree>
    <p:extLst>
      <p:ext uri="{BB962C8B-B14F-4D97-AF65-F5344CB8AC3E}">
        <p14:creationId xmlns:p14="http://schemas.microsoft.com/office/powerpoint/2010/main" val="38096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5" grpId="0" animBg="1"/>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0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ss, sky, outdoor, nature&#10;&#10;Description automatically generated">
            <a:extLst>
              <a:ext uri="{FF2B5EF4-FFF2-40B4-BE49-F238E27FC236}">
                <a16:creationId xmlns:a16="http://schemas.microsoft.com/office/drawing/2014/main" id="{73C607AB-280D-493F-91EB-766B15FABE2C}"/>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13337" r="1" b="2108"/>
          <a:stretch/>
        </p:blipFill>
        <p:spPr>
          <a:xfrm>
            <a:off x="-4243" y="10"/>
            <a:ext cx="12196243" cy="6857990"/>
          </a:xfrm>
          <a:prstGeom prst="rect">
            <a:avLst/>
          </a:prstGeom>
        </p:spPr>
      </p:pic>
      <p:grpSp>
        <p:nvGrpSpPr>
          <p:cNvPr id="68" name="Group 67">
            <a:extLst>
              <a:ext uri="{FF2B5EF4-FFF2-40B4-BE49-F238E27FC236}">
                <a16:creationId xmlns:a16="http://schemas.microsoft.com/office/drawing/2014/main" id="{ABDF8F5F-D119-46D7-B35A-FF6930D5D09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6008" y="5490560"/>
            <a:ext cx="803394" cy="855268"/>
            <a:chOff x="10246841" y="5975889"/>
            <a:chExt cx="1378553" cy="1467564"/>
          </a:xfrm>
        </p:grpSpPr>
        <p:sp>
          <p:nvSpPr>
            <p:cNvPr id="69" name="Rectangle 68">
              <a:extLst>
                <a:ext uri="{FF2B5EF4-FFF2-40B4-BE49-F238E27FC236}">
                  <a16:creationId xmlns:a16="http://schemas.microsoft.com/office/drawing/2014/main" id="{2223129E-6C02-428A-AF00-97CD5D2016E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3AC01A6-6210-456F-BDA3-E221EF6E75C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28180"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Freeform: Shape 73">
            <a:extLst>
              <a:ext uri="{FF2B5EF4-FFF2-40B4-BE49-F238E27FC236}">
                <a16:creationId xmlns:a16="http://schemas.microsoft.com/office/drawing/2014/main" id="{A77100AA-BF68-4139-8224-79EA1F9164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274247" y="753374"/>
            <a:ext cx="5353835" cy="5353836"/>
          </a:xfrm>
          <a:custGeom>
            <a:avLst/>
            <a:gdLst>
              <a:gd name="connsiteX0" fmla="*/ 5273742 w 5353835"/>
              <a:gd name="connsiteY0" fmla="*/ 690509 h 5353836"/>
              <a:gd name="connsiteX1" fmla="*/ 5353835 w 5353835"/>
              <a:gd name="connsiteY1" fmla="*/ 770602 h 5353836"/>
              <a:gd name="connsiteX2" fmla="*/ 5353835 w 5353835"/>
              <a:gd name="connsiteY2" fmla="*/ 4854514 h 5353836"/>
              <a:gd name="connsiteX3" fmla="*/ 5273742 w 5353835"/>
              <a:gd name="connsiteY3" fmla="*/ 4934608 h 5353836"/>
              <a:gd name="connsiteX4" fmla="*/ 502667 w 5353835"/>
              <a:gd name="connsiteY4" fmla="*/ 0 h 5353836"/>
              <a:gd name="connsiteX5" fmla="*/ 4583234 w 5353835"/>
              <a:gd name="connsiteY5" fmla="*/ 1 h 5353836"/>
              <a:gd name="connsiteX6" fmla="*/ 4663327 w 5353835"/>
              <a:gd name="connsiteY6" fmla="*/ 80094 h 5353836"/>
              <a:gd name="connsiteX7" fmla="*/ 422574 w 5353835"/>
              <a:gd name="connsiteY7" fmla="*/ 80094 h 5353836"/>
              <a:gd name="connsiteX8" fmla="*/ 0 w 5353835"/>
              <a:gd name="connsiteY8" fmla="*/ 502667 h 5353836"/>
              <a:gd name="connsiteX9" fmla="*/ 80093 w 5353835"/>
              <a:gd name="connsiteY9" fmla="*/ 422574 h 5353836"/>
              <a:gd name="connsiteX10" fmla="*/ 80093 w 5353835"/>
              <a:gd name="connsiteY10" fmla="*/ 5273743 h 5353836"/>
              <a:gd name="connsiteX11" fmla="*/ 4934607 w 5353835"/>
              <a:gd name="connsiteY11" fmla="*/ 5273743 h 5353836"/>
              <a:gd name="connsiteX12" fmla="*/ 4854514 w 5353835"/>
              <a:gd name="connsiteY12" fmla="*/ 5353836 h 5353836"/>
              <a:gd name="connsiteX13" fmla="*/ 0 w 5353835"/>
              <a:gd name="connsiteY13" fmla="*/ 5353836 h 53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6">
                <a:moveTo>
                  <a:pt x="5273742" y="690509"/>
                </a:moveTo>
                <a:lnTo>
                  <a:pt x="5353835" y="770602"/>
                </a:lnTo>
                <a:lnTo>
                  <a:pt x="5353835" y="4854514"/>
                </a:lnTo>
                <a:lnTo>
                  <a:pt x="5273742" y="4934608"/>
                </a:lnTo>
                <a:close/>
                <a:moveTo>
                  <a:pt x="502667" y="0"/>
                </a:moveTo>
                <a:lnTo>
                  <a:pt x="4583234" y="1"/>
                </a:lnTo>
                <a:lnTo>
                  <a:pt x="4663327" y="80094"/>
                </a:lnTo>
                <a:lnTo>
                  <a:pt x="422574" y="80094"/>
                </a:lnTo>
                <a:close/>
                <a:moveTo>
                  <a:pt x="0" y="502667"/>
                </a:moveTo>
                <a:lnTo>
                  <a:pt x="80093" y="422574"/>
                </a:lnTo>
                <a:lnTo>
                  <a:pt x="80093" y="5273743"/>
                </a:lnTo>
                <a:lnTo>
                  <a:pt x="4934607" y="5273743"/>
                </a:lnTo>
                <a:lnTo>
                  <a:pt x="4854514" y="5353836"/>
                </a:lnTo>
                <a:lnTo>
                  <a:pt x="0" y="5353836"/>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A528D72C-28E2-420C-B8A9-88B2CD3A433E}"/>
              </a:ext>
            </a:extLst>
          </p:cNvPr>
          <p:cNvSpPr>
            <a:spLocks noGrp="1"/>
          </p:cNvSpPr>
          <p:nvPr>
            <p:ph type="title"/>
          </p:nvPr>
        </p:nvSpPr>
        <p:spPr>
          <a:xfrm>
            <a:off x="6826981" y="1597599"/>
            <a:ext cx="4248318" cy="582974"/>
          </a:xfrm>
          <a:noFill/>
        </p:spPr>
        <p:txBody>
          <a:bodyPr vert="horz" lIns="91440" tIns="45720" rIns="91440" bIns="45720" rtlCol="0" anchor="ctr">
            <a:normAutofit/>
          </a:bodyPr>
          <a:lstStyle/>
          <a:p>
            <a:pPr algn="ctr"/>
            <a:r>
              <a:rPr lang="en-US" sz="2800" u="sng">
                <a:solidFill>
                  <a:schemeClr val="accent1">
                    <a:lumMod val="75000"/>
                  </a:schemeClr>
                </a:solidFill>
              </a:rPr>
              <a:t>Inquiry Question</a:t>
            </a:r>
            <a:endParaRPr lang="en-US" sz="2800" u="sng">
              <a:solidFill>
                <a:schemeClr val="accent1">
                  <a:lumMod val="75000"/>
                </a:schemeClr>
              </a:solidFill>
              <a:cs typeface="Calibri Light"/>
            </a:endParaRPr>
          </a:p>
        </p:txBody>
      </p:sp>
      <p:sp>
        <p:nvSpPr>
          <p:cNvPr id="3" name="Content Placeholder 2">
            <a:extLst>
              <a:ext uri="{FF2B5EF4-FFF2-40B4-BE49-F238E27FC236}">
                <a16:creationId xmlns:a16="http://schemas.microsoft.com/office/drawing/2014/main" id="{24CEC596-0D3D-4FFE-BBE1-6B96ADAB6B32}"/>
              </a:ext>
            </a:extLst>
          </p:cNvPr>
          <p:cNvSpPr>
            <a:spLocks noGrp="1"/>
          </p:cNvSpPr>
          <p:nvPr>
            <p:ph idx="1"/>
          </p:nvPr>
        </p:nvSpPr>
        <p:spPr>
          <a:xfrm>
            <a:off x="6689371" y="2535347"/>
            <a:ext cx="4603703" cy="2699966"/>
          </a:xfrm>
          <a:noFill/>
        </p:spPr>
        <p:txBody>
          <a:bodyPr vert="horz" lIns="91440" tIns="45720" rIns="91440" bIns="45720" rtlCol="0" anchor="t">
            <a:normAutofit/>
          </a:bodyPr>
          <a:lstStyle/>
          <a:p>
            <a:pPr marL="0" indent="0" algn="ctr">
              <a:buNone/>
            </a:pPr>
            <a:r>
              <a:rPr lang="en-US" sz="3200">
                <a:solidFill>
                  <a:schemeClr val="accent1">
                    <a:lumMod val="75000"/>
                  </a:schemeClr>
                </a:solidFill>
                <a:latin typeface="Comic Sans MS"/>
              </a:rPr>
              <a:t>How is the connection to the land and culture important to the Indigenous Peoples of the World?</a:t>
            </a:r>
            <a:endParaRPr lang="en-US" sz="3200">
              <a:solidFill>
                <a:schemeClr val="accent1">
                  <a:lumMod val="75000"/>
                </a:schemeClr>
              </a:solidFill>
              <a:latin typeface="Comic Sans MS"/>
              <a:cs typeface="Calibri" panose="020F0502020204030204"/>
            </a:endParaRPr>
          </a:p>
        </p:txBody>
      </p:sp>
      <p:grpSp>
        <p:nvGrpSpPr>
          <p:cNvPr id="76" name="Group 75">
            <a:extLst>
              <a:ext uri="{FF2B5EF4-FFF2-40B4-BE49-F238E27FC236}">
                <a16:creationId xmlns:a16="http://schemas.microsoft.com/office/drawing/2014/main" id="{8A9C60AD-F4C2-4B03-8DAE-163F0B32AEC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5814" y="-998971"/>
            <a:ext cx="1946803" cy="2536194"/>
            <a:chOff x="10136578" y="-985323"/>
            <a:chExt cx="1946803" cy="2536194"/>
          </a:xfrm>
        </p:grpSpPr>
        <p:sp>
          <p:nvSpPr>
            <p:cNvPr id="77" name="Freeform: Shape 76">
              <a:extLst>
                <a:ext uri="{FF2B5EF4-FFF2-40B4-BE49-F238E27FC236}">
                  <a16:creationId xmlns:a16="http://schemas.microsoft.com/office/drawing/2014/main" id="{C916F10D-FCDE-46BA-8978-8EE1228D759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5536437-C633-43E7-9209-A68E4E7F15B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989D8280-A836-4962-94D3-CEAE4E0B1BC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69300" y="6047150"/>
            <a:ext cx="1636826" cy="818414"/>
            <a:chOff x="8085870" y="5837885"/>
            <a:chExt cx="2055357" cy="1027679"/>
          </a:xfrm>
        </p:grpSpPr>
        <p:sp>
          <p:nvSpPr>
            <p:cNvPr id="81" name="Rectangle 80">
              <a:extLst>
                <a:ext uri="{FF2B5EF4-FFF2-40B4-BE49-F238E27FC236}">
                  <a16:creationId xmlns:a16="http://schemas.microsoft.com/office/drawing/2014/main" id="{B150DA1F-B4DA-47F1-A5DC-F705E34BD0C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a:extLst>
                <a:ext uri="{FF2B5EF4-FFF2-40B4-BE49-F238E27FC236}">
                  <a16:creationId xmlns:a16="http://schemas.microsoft.com/office/drawing/2014/main" id="{16631CE7-7E0C-4568-8450-33D7CC534B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9960D1EE-8AC7-4766-B65A-A205CE10053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15948" y="5609070"/>
            <a:ext cx="780052" cy="747280"/>
            <a:chOff x="7011922" y="4095164"/>
            <a:chExt cx="1203067" cy="1152523"/>
          </a:xfrm>
        </p:grpSpPr>
        <p:sp>
          <p:nvSpPr>
            <p:cNvPr id="85" name="Rectangle 84">
              <a:extLst>
                <a:ext uri="{FF2B5EF4-FFF2-40B4-BE49-F238E27FC236}">
                  <a16:creationId xmlns:a16="http://schemas.microsoft.com/office/drawing/2014/main" id="{6141B26B-1A89-4EB0-931E-5168A01120E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5C2C148-AE74-4AED-BCB0-018969CBE9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E1C0B06-14B1-48A6-B3C8-44B1724A5261}"/>
              </a:ext>
            </a:extLst>
          </p:cNvPr>
          <p:cNvSpPr txBox="1"/>
          <p:nvPr/>
        </p:nvSpPr>
        <p:spPr>
          <a:xfrm>
            <a:off x="9870531" y="6657945"/>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 xmlns:ahyp="http://schemas.microsoft.com/office/drawing/2018/hyperlinkcolor" val="tx"/>
                    </a:ext>
                  </a:extLst>
                </a:hlinkClick>
              </a:rPr>
              <a:t>CC BY-SA</a:t>
            </a:r>
            <a:r>
              <a:rPr lang="en-US" sz="700">
                <a:solidFill>
                  <a:srgbClr val="FFFFFF"/>
                </a:solidFill>
              </a:rPr>
              <a:t>.</a:t>
            </a:r>
          </a:p>
        </p:txBody>
      </p:sp>
      <p:sp>
        <p:nvSpPr>
          <p:cNvPr id="21" name="Thought Bubble: Cloud 20">
            <a:extLst>
              <a:ext uri="{FF2B5EF4-FFF2-40B4-BE49-F238E27FC236}">
                <a16:creationId xmlns:a16="http://schemas.microsoft.com/office/drawing/2014/main" id="{1213E59A-C035-4BAE-BB73-062ABBF8B24C}"/>
              </a:ext>
            </a:extLst>
          </p:cNvPr>
          <p:cNvSpPr/>
          <p:nvPr/>
        </p:nvSpPr>
        <p:spPr>
          <a:xfrm rot="21267537">
            <a:off x="1258097" y="537323"/>
            <a:ext cx="5601810" cy="1953086"/>
          </a:xfrm>
          <a:prstGeom prst="cloudCallout">
            <a:avLst>
              <a:gd name="adj1" fmla="val 45730"/>
              <a:gd name="adj2" fmla="val 69788"/>
            </a:avLst>
          </a:prstGeom>
          <a:solidFill>
            <a:srgbClr val="F8C8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a:p>
          <a:p>
            <a:pPr algn="ctr"/>
            <a:r>
              <a:rPr lang="en-US" sz="2400" b="1">
                <a:solidFill>
                  <a:schemeClr val="bg1"/>
                </a:solidFill>
              </a:rPr>
              <a:t>Think about this question throughout the learning experiences.</a:t>
            </a:r>
            <a:endParaRPr lang="en-US" sz="2400">
              <a:solidFill>
                <a:schemeClr val="bg1"/>
              </a:solidFill>
              <a:cs typeface="Calibri"/>
            </a:endParaRPr>
          </a:p>
          <a:p>
            <a:pPr algn="ctr"/>
            <a:endParaRPr lang="en-CA"/>
          </a:p>
        </p:txBody>
      </p:sp>
    </p:spTree>
    <p:extLst>
      <p:ext uri="{BB962C8B-B14F-4D97-AF65-F5344CB8AC3E}">
        <p14:creationId xmlns:p14="http://schemas.microsoft.com/office/powerpoint/2010/main" val="4046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7F01DB-CF81-462D-83F6-E628EC17B94F}"/>
              </a:ext>
            </a:extLst>
          </p:cNvPr>
          <p:cNvSpPr>
            <a:spLocks noGrp="1"/>
          </p:cNvSpPr>
          <p:nvPr>
            <p:ph type="title"/>
          </p:nvPr>
        </p:nvSpPr>
        <p:spPr>
          <a:xfrm>
            <a:off x="686834" y="1153572"/>
            <a:ext cx="3200400" cy="4461163"/>
          </a:xfrm>
        </p:spPr>
        <p:txBody>
          <a:bodyPr>
            <a:normAutofit/>
          </a:bodyPr>
          <a:lstStyle/>
          <a:p>
            <a:r>
              <a:rPr lang="en-US" sz="5400">
                <a:solidFill>
                  <a:srgbClr val="FFFFFF"/>
                </a:solidFill>
                <a:cs typeface="Calibri Light"/>
              </a:rPr>
              <a:t>Celebrate Culture in your Classroom</a:t>
            </a:r>
            <a:endParaRPr lang="en-US" sz="4800">
              <a:solidFill>
                <a:srgbClr val="FFFFFF"/>
              </a:solidFill>
              <a:cs typeface="Calibri Light" panose="020F0302020204030204"/>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63320D-3C87-4F37-A630-4AA02557A2FF}"/>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sz="2600">
                <a:cs typeface="Calibri" panose="020F0502020204030204"/>
              </a:rPr>
              <a:t>As a class, decide how you want to celebrate. </a:t>
            </a:r>
            <a:br>
              <a:rPr lang="en-US" sz="2600">
                <a:cs typeface="Calibri" panose="020F0502020204030204"/>
              </a:rPr>
            </a:br>
            <a:r>
              <a:rPr lang="en-US" sz="2600">
                <a:cs typeface="Calibri" panose="020F0502020204030204"/>
              </a:rPr>
              <a:t>Be sure to include Indigenous cultures in your celebration.</a:t>
            </a:r>
            <a:endParaRPr lang="en-US" sz="2600"/>
          </a:p>
          <a:p>
            <a:pPr marL="0" indent="0">
              <a:buNone/>
            </a:pPr>
            <a:endParaRPr lang="en-US" sz="2600">
              <a:cs typeface="Calibri" panose="020F0502020204030204"/>
            </a:endParaRPr>
          </a:p>
          <a:p>
            <a:pPr marL="0" indent="0">
              <a:buNone/>
            </a:pPr>
            <a:r>
              <a:rPr lang="en-US" sz="2600" i="1">
                <a:cs typeface="Calibri" panose="020F0502020204030204"/>
              </a:rPr>
              <a:t>Have each student pick one of the following:</a:t>
            </a:r>
          </a:p>
          <a:p>
            <a:pPr marL="457200" indent="-457200">
              <a:buFont typeface="Wingdings" panose="020B0604020202020204" pitchFamily="34" charset="0"/>
              <a:buChar char="q"/>
            </a:pPr>
            <a:r>
              <a:rPr lang="en-US" sz="2600">
                <a:cs typeface="Calibri" panose="020F0502020204030204"/>
              </a:rPr>
              <a:t>Teach your classmates about your own culture</a:t>
            </a:r>
          </a:p>
          <a:p>
            <a:pPr marL="457200" indent="-457200">
              <a:buFont typeface="Wingdings" panose="020B0604020202020204" pitchFamily="34" charset="0"/>
              <a:buChar char="q"/>
            </a:pPr>
            <a:r>
              <a:rPr lang="en-US" sz="2600">
                <a:cs typeface="Calibri" panose="020F0502020204030204"/>
              </a:rPr>
              <a:t>Choose a culture to learn about and share with your classmates</a:t>
            </a:r>
          </a:p>
          <a:p>
            <a:pPr marL="0" indent="0">
              <a:buNone/>
            </a:pPr>
            <a:endParaRPr lang="en-US" sz="2600">
              <a:cs typeface="Calibri" panose="020F0502020204030204"/>
            </a:endParaRPr>
          </a:p>
          <a:p>
            <a:pPr marL="0" indent="0">
              <a:buNone/>
            </a:pPr>
            <a:r>
              <a:rPr lang="en-US" sz="2600">
                <a:cs typeface="Calibri" panose="020F0502020204030204"/>
              </a:rPr>
              <a:t>As a class, you can celebrate with food, music, games, song, dance, posters, displays, signs and banners, etc.</a:t>
            </a:r>
          </a:p>
        </p:txBody>
      </p:sp>
    </p:spTree>
    <p:extLst>
      <p:ext uri="{BB962C8B-B14F-4D97-AF65-F5344CB8AC3E}">
        <p14:creationId xmlns:p14="http://schemas.microsoft.com/office/powerpoint/2010/main" val="56150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A924F1-1CBA-416A-B7B3-E93A62B67187}"/>
              </a:ext>
            </a:extLst>
          </p:cNvPr>
          <p:cNvSpPr>
            <a:spLocks noGrp="1"/>
          </p:cNvSpPr>
          <p:nvPr>
            <p:ph type="title"/>
          </p:nvPr>
        </p:nvSpPr>
        <p:spPr>
          <a:xfrm>
            <a:off x="5432747" y="242238"/>
            <a:ext cx="5668088" cy="1856617"/>
          </a:xfrm>
        </p:spPr>
        <p:txBody>
          <a:bodyPr>
            <a:normAutofit/>
          </a:bodyPr>
          <a:lstStyle/>
          <a:p>
            <a:r>
              <a:rPr lang="en-US" sz="4800">
                <a:solidFill>
                  <a:srgbClr val="000000"/>
                </a:solidFill>
                <a:cs typeface="Calibri Light"/>
              </a:rPr>
              <a:t>Indigenous Peoples of the World Reflection</a:t>
            </a:r>
            <a:endParaRPr lang="en-US" sz="4800" b="1" u="sng">
              <a:solidFill>
                <a:srgbClr val="000000"/>
              </a:solidFill>
              <a:cs typeface="Calibri Light"/>
            </a:endParaRPr>
          </a:p>
        </p:txBody>
      </p:sp>
      <p:sp>
        <p:nvSpPr>
          <p:cNvPr id="20"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10">
            <a:extLst>
              <a:ext uri="{FF2B5EF4-FFF2-40B4-BE49-F238E27FC236}">
                <a16:creationId xmlns:a16="http://schemas.microsoft.com/office/drawing/2014/main" id="{AF993C37-85B3-4021-A4EA-5E1DA6A9E2C8}"/>
              </a:ext>
            </a:extLst>
          </p:cNvPr>
          <p:cNvPicPr>
            <a:picLocks noChangeAspect="1"/>
          </p:cNvPicPr>
          <p:nvPr/>
        </p:nvPicPr>
        <p:blipFill rotWithShape="1">
          <a:blip r:embed="rId4">
            <a:alphaModFix/>
            <a:extLst>
              <a:ext uri="{837473B0-CC2E-450A-ABE3-18F120FF3D39}">
                <a1611:picAttrSrcUrl xmlns="" xmlns:a1611="http://schemas.microsoft.com/office/drawing/2016/11/main" r:id="rId5"/>
              </a:ext>
            </a:extLst>
          </a:blip>
          <a:srcRect r="4455" b="-3"/>
          <a:stretch/>
        </p:blipFill>
        <p:spPr>
          <a:xfrm>
            <a:off x="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F00CAD1-C59E-4C74-B8A6-3760DD7D0DAA}"/>
              </a:ext>
            </a:extLst>
          </p:cNvPr>
          <p:cNvSpPr>
            <a:spLocks noGrp="1"/>
          </p:cNvSpPr>
          <p:nvPr>
            <p:ph idx="1"/>
          </p:nvPr>
        </p:nvSpPr>
        <p:spPr>
          <a:xfrm>
            <a:off x="6090574" y="2091003"/>
            <a:ext cx="5523917" cy="1741478"/>
          </a:xfrm>
        </p:spPr>
        <p:txBody>
          <a:bodyPr vert="horz" lIns="91440" tIns="45720" rIns="91440" bIns="45720" rtlCol="0" anchor="ctr">
            <a:noAutofit/>
          </a:bodyPr>
          <a:lstStyle/>
          <a:p>
            <a:r>
              <a:rPr lang="en-US" sz="2400">
                <a:solidFill>
                  <a:srgbClr val="000000"/>
                </a:solidFill>
                <a:cs typeface="Calibri"/>
              </a:rPr>
              <a:t>Complete the "L" section of the KWL.</a:t>
            </a:r>
          </a:p>
          <a:p>
            <a:r>
              <a:rPr lang="en-US" sz="2400">
                <a:solidFill>
                  <a:srgbClr val="000000"/>
                </a:solidFill>
                <a:cs typeface="Calibri"/>
              </a:rPr>
              <a:t>Think about the inquiry question.</a:t>
            </a:r>
          </a:p>
          <a:p>
            <a:r>
              <a:rPr lang="en-US" sz="2400">
                <a:solidFill>
                  <a:srgbClr val="000000"/>
                </a:solidFill>
                <a:cs typeface="Calibri"/>
              </a:rPr>
              <a:t>How would you answer the inquiry question?</a:t>
            </a:r>
          </a:p>
        </p:txBody>
      </p:sp>
      <p:sp>
        <p:nvSpPr>
          <p:cNvPr id="11" name="TextBox 10">
            <a:extLst>
              <a:ext uri="{FF2B5EF4-FFF2-40B4-BE49-F238E27FC236}">
                <a16:creationId xmlns:a16="http://schemas.microsoft.com/office/drawing/2014/main" id="{D3372D56-0CAC-455E-8E71-11E765879344}"/>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 xmlns:ahyp="http://schemas.microsoft.com/office/drawing/2018/hyperlinkcolor" val="tx"/>
                    </a:ext>
                  </a:extLst>
                </a:hlinkClick>
              </a:rPr>
              <a:t>CC BY</a:t>
            </a:r>
            <a:r>
              <a:rPr lang="en-US" sz="700">
                <a:solidFill>
                  <a:srgbClr val="FFFFFF"/>
                </a:solidFill>
              </a:rPr>
              <a:t>.</a:t>
            </a:r>
          </a:p>
        </p:txBody>
      </p:sp>
      <p:sp>
        <p:nvSpPr>
          <p:cNvPr id="13" name="Cloud 12">
            <a:extLst>
              <a:ext uri="{FF2B5EF4-FFF2-40B4-BE49-F238E27FC236}">
                <a16:creationId xmlns:a16="http://schemas.microsoft.com/office/drawing/2014/main" id="{020F4E20-1AF8-4DFA-8C24-84466D08F0B5}"/>
              </a:ext>
            </a:extLst>
          </p:cNvPr>
          <p:cNvSpPr/>
          <p:nvPr/>
        </p:nvSpPr>
        <p:spPr>
          <a:xfrm>
            <a:off x="5106838" y="4006971"/>
            <a:ext cx="5980977" cy="274607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Comic Sans MS"/>
              </a:rPr>
              <a:t>How is the connection to </a:t>
            </a:r>
            <a:br>
              <a:rPr lang="en-US" sz="2000">
                <a:solidFill>
                  <a:schemeClr val="bg1"/>
                </a:solidFill>
                <a:latin typeface="Comic Sans MS"/>
              </a:rPr>
            </a:br>
            <a:r>
              <a:rPr lang="en-US" sz="2000">
                <a:solidFill>
                  <a:schemeClr val="bg1"/>
                </a:solidFill>
                <a:latin typeface="Comic Sans MS"/>
              </a:rPr>
              <a:t>the land and culture important to the Indigenous Peoples of the World ?</a:t>
            </a:r>
            <a:endParaRPr lang="en-US" sz="2000">
              <a:solidFill>
                <a:schemeClr val="bg1"/>
              </a:solidFill>
              <a:cs typeface="Calibri"/>
            </a:endParaRPr>
          </a:p>
        </p:txBody>
      </p:sp>
      <p:sp>
        <p:nvSpPr>
          <p:cNvPr id="14" name="Sun 13">
            <a:extLst>
              <a:ext uri="{FF2B5EF4-FFF2-40B4-BE49-F238E27FC236}">
                <a16:creationId xmlns:a16="http://schemas.microsoft.com/office/drawing/2014/main" id="{6C9EDC2F-1CAD-4AAE-9F11-CB3D6202DBA3}"/>
              </a:ext>
            </a:extLst>
          </p:cNvPr>
          <p:cNvSpPr/>
          <p:nvPr/>
        </p:nvSpPr>
        <p:spPr>
          <a:xfrm>
            <a:off x="10727604" y="3433816"/>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BLM#1</a:t>
            </a:r>
            <a:endParaRPr lang="en-CA" sz="1200">
              <a:solidFill>
                <a:schemeClr val="tx1"/>
              </a:solidFill>
            </a:endParaRPr>
          </a:p>
        </p:txBody>
      </p:sp>
    </p:spTree>
    <p:extLst>
      <p:ext uri="{BB962C8B-B14F-4D97-AF65-F5344CB8AC3E}">
        <p14:creationId xmlns:p14="http://schemas.microsoft.com/office/powerpoint/2010/main" val="35747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3CD251C-A887-4D2F-925B-FC0971985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7758E-786F-473B-BD12-0116521C20DD}"/>
              </a:ext>
            </a:extLst>
          </p:cNvPr>
          <p:cNvSpPr>
            <a:spLocks noGrp="1"/>
          </p:cNvSpPr>
          <p:nvPr>
            <p:ph type="title"/>
          </p:nvPr>
        </p:nvSpPr>
        <p:spPr>
          <a:xfrm>
            <a:off x="1815147" y="642936"/>
            <a:ext cx="4375526" cy="1278016"/>
          </a:xfrm>
        </p:spPr>
        <p:txBody>
          <a:bodyPr anchor="b">
            <a:noAutofit/>
          </a:bodyPr>
          <a:lstStyle/>
          <a:p>
            <a:r>
              <a:rPr lang="en-US" sz="3600" b="1">
                <a:cs typeface="Calibri Light"/>
              </a:rPr>
              <a:t>Who are </a:t>
            </a:r>
            <a:br>
              <a:rPr lang="en-US" sz="3600" b="1">
                <a:cs typeface="Calibri Light"/>
              </a:rPr>
            </a:br>
            <a:r>
              <a:rPr lang="en-US" sz="3600" b="1">
                <a:cs typeface="Calibri Light"/>
              </a:rPr>
              <a:t>Indigenous Peoples?</a:t>
            </a:r>
          </a:p>
        </p:txBody>
      </p:sp>
      <p:grpSp>
        <p:nvGrpSpPr>
          <p:cNvPr id="31" name="Group 30">
            <a:extLst>
              <a:ext uri="{FF2B5EF4-FFF2-40B4-BE49-F238E27FC236}">
                <a16:creationId xmlns:a16="http://schemas.microsoft.com/office/drawing/2014/main" id="{770AE191-D2EA-45C9-A44D-830C188F74C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2" name="Freeform 5">
              <a:extLst>
                <a:ext uri="{FF2B5EF4-FFF2-40B4-BE49-F238E27FC236}">
                  <a16:creationId xmlns:a16="http://schemas.microsoft.com/office/drawing/2014/main" id="{23A0E4C1-B7A6-4637-AC51-4A5AE3841FFB}"/>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5">
              <a:extLst>
                <a:ext uri="{FF2B5EF4-FFF2-40B4-BE49-F238E27FC236}">
                  <a16:creationId xmlns:a16="http://schemas.microsoft.com/office/drawing/2014/main" id="{F4E8C039-CC58-44F3-8A7B-E0A934C1D015}"/>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3D1A345D-D842-4E63-AFF7-E2A72EE73484}"/>
              </a:ext>
            </a:extLst>
          </p:cNvPr>
          <p:cNvSpPr>
            <a:spLocks noGrp="1"/>
          </p:cNvSpPr>
          <p:nvPr>
            <p:ph idx="1"/>
          </p:nvPr>
        </p:nvSpPr>
        <p:spPr>
          <a:xfrm>
            <a:off x="184727" y="1796665"/>
            <a:ext cx="5975928" cy="4927407"/>
          </a:xfrm>
        </p:spPr>
        <p:txBody>
          <a:bodyPr vert="horz" lIns="91440" tIns="45720" rIns="91440" bIns="45720" rtlCol="0" anchor="t">
            <a:normAutofit/>
          </a:bodyPr>
          <a:lstStyle/>
          <a:p>
            <a:endParaRPr lang="en-US" sz="1700">
              <a:cs typeface="Calibri"/>
            </a:endParaRPr>
          </a:p>
          <a:p>
            <a:pPr marL="0" indent="0">
              <a:buNone/>
            </a:pPr>
            <a:r>
              <a:rPr lang="en-US" sz="2400" b="1" u="sng">
                <a:cs typeface="Calibri"/>
              </a:rPr>
              <a:t>Indigenous Peoples:</a:t>
            </a:r>
            <a:endParaRPr lang="en-US" sz="2400">
              <a:cs typeface="Calibri"/>
            </a:endParaRPr>
          </a:p>
          <a:p>
            <a:pPr>
              <a:buFont typeface="Wingdings" panose="05000000000000000000" pitchFamily="2" charset="2"/>
              <a:buChar char="§"/>
            </a:pPr>
            <a:r>
              <a:rPr lang="en-US" sz="2400">
                <a:cs typeface="Calibri"/>
              </a:rPr>
              <a:t>are people who </a:t>
            </a:r>
            <a:r>
              <a:rPr lang="en-US" sz="2400" u="sng">
                <a:cs typeface="Calibri"/>
              </a:rPr>
              <a:t>self-identify</a:t>
            </a:r>
            <a:r>
              <a:rPr lang="en-US" sz="2400">
                <a:cs typeface="Calibri"/>
              </a:rPr>
              <a:t> as being Indigenous, </a:t>
            </a:r>
          </a:p>
          <a:p>
            <a:pPr>
              <a:buFont typeface="Wingdings" panose="05000000000000000000" pitchFamily="2" charset="2"/>
              <a:buChar char="§"/>
            </a:pPr>
            <a:r>
              <a:rPr lang="en-US" sz="2400">
                <a:cs typeface="Calibri"/>
              </a:rPr>
              <a:t>are the descendants of the </a:t>
            </a:r>
            <a:r>
              <a:rPr lang="en-US" sz="2400" u="sng">
                <a:cs typeface="Calibri"/>
              </a:rPr>
              <a:t>first people to be living in a place</a:t>
            </a:r>
            <a:r>
              <a:rPr lang="en-US" sz="2400">
                <a:cs typeface="Calibri"/>
              </a:rPr>
              <a:t>, </a:t>
            </a:r>
          </a:p>
          <a:p>
            <a:pPr>
              <a:buFont typeface="Wingdings" panose="05000000000000000000" pitchFamily="2" charset="2"/>
              <a:buChar char="§"/>
            </a:pPr>
            <a:r>
              <a:rPr lang="en-US" sz="2400">
                <a:cs typeface="Calibri"/>
              </a:rPr>
              <a:t>have a </a:t>
            </a:r>
            <a:r>
              <a:rPr lang="en-US" sz="2400" u="sng">
                <a:cs typeface="Calibri"/>
              </a:rPr>
              <a:t>strong connection to the land</a:t>
            </a:r>
            <a:r>
              <a:rPr lang="en-US" sz="2400">
                <a:cs typeface="Calibri"/>
              </a:rPr>
              <a:t>,</a:t>
            </a:r>
          </a:p>
          <a:p>
            <a:pPr>
              <a:buFont typeface="Wingdings" panose="05000000000000000000" pitchFamily="2" charset="2"/>
              <a:buChar char="§"/>
            </a:pPr>
            <a:r>
              <a:rPr lang="en-US" sz="2400">
                <a:cs typeface="Calibri"/>
              </a:rPr>
              <a:t>have distinctive </a:t>
            </a:r>
            <a:r>
              <a:rPr lang="en-US" sz="2400" u="sng">
                <a:cs typeface="Calibri"/>
              </a:rPr>
              <a:t>traditions</a:t>
            </a:r>
            <a:r>
              <a:rPr lang="en-US" sz="2400">
                <a:cs typeface="Calibri"/>
              </a:rPr>
              <a:t>, </a:t>
            </a:r>
            <a:r>
              <a:rPr lang="en-US" sz="2400" u="sng">
                <a:cs typeface="Calibri"/>
              </a:rPr>
              <a:t>language</a:t>
            </a:r>
            <a:r>
              <a:rPr lang="en-US" sz="2400">
                <a:cs typeface="Calibri"/>
              </a:rPr>
              <a:t>, </a:t>
            </a:r>
            <a:r>
              <a:rPr lang="en-US" sz="2400" u="sng">
                <a:cs typeface="Calibri"/>
              </a:rPr>
              <a:t>culture</a:t>
            </a:r>
            <a:r>
              <a:rPr lang="en-US" sz="2400">
                <a:cs typeface="Calibri"/>
              </a:rPr>
              <a:t>, </a:t>
            </a:r>
            <a:r>
              <a:rPr lang="en-US" sz="2400" u="sng">
                <a:cs typeface="Calibri"/>
              </a:rPr>
              <a:t>laws</a:t>
            </a:r>
            <a:r>
              <a:rPr lang="en-US" sz="2400">
                <a:cs typeface="Calibri"/>
              </a:rPr>
              <a:t>, and </a:t>
            </a:r>
            <a:r>
              <a:rPr lang="en-US" sz="2400" u="sng">
                <a:cs typeface="Calibri"/>
              </a:rPr>
              <a:t>beliefs</a:t>
            </a:r>
            <a:r>
              <a:rPr lang="en-US" sz="2400">
                <a:cs typeface="Calibri"/>
              </a:rPr>
              <a:t>.</a:t>
            </a:r>
          </a:p>
          <a:p>
            <a:pPr marL="0" indent="0">
              <a:buNone/>
            </a:pPr>
            <a:endParaRPr lang="en-US" sz="1800"/>
          </a:p>
          <a:p>
            <a:pPr marL="0" indent="0">
              <a:buNone/>
            </a:pPr>
            <a:r>
              <a:rPr lang="en-US" sz="1800">
                <a:hlinkClick r:id="rId3"/>
              </a:rPr>
              <a:t>The following video explains the word Indigenous from a Canadian perspective - CBC Kids-2:26 min YouTube</a:t>
            </a:r>
            <a:endParaRPr lang="en-US" sz="1800">
              <a:cs typeface="Calibri"/>
            </a:endParaRPr>
          </a:p>
          <a:p>
            <a:pPr marL="0" indent="0">
              <a:buNone/>
            </a:pPr>
            <a:endParaRPr lang="en-US" sz="1800">
              <a:cs typeface="Calibri"/>
            </a:endParaRPr>
          </a:p>
          <a:p>
            <a:pPr marL="0" indent="0">
              <a:buNone/>
            </a:pPr>
            <a:endParaRPr lang="en-US" sz="1800">
              <a:cs typeface="Calibri"/>
            </a:endParaRPr>
          </a:p>
          <a:p>
            <a:endParaRPr lang="en-US" sz="2400">
              <a:cs typeface="Calibri"/>
            </a:endParaRPr>
          </a:p>
          <a:p>
            <a:endParaRPr lang="en-US" sz="2400">
              <a:cs typeface="Calibri"/>
            </a:endParaRPr>
          </a:p>
        </p:txBody>
      </p:sp>
      <p:pic>
        <p:nvPicPr>
          <p:cNvPr id="11" name="Picture 12" descr="A picture containing person, sitting, child, young&#10;&#10;Description automatically generated">
            <a:extLst>
              <a:ext uri="{FF2B5EF4-FFF2-40B4-BE49-F238E27FC236}">
                <a16:creationId xmlns:a16="http://schemas.microsoft.com/office/drawing/2014/main" id="{D4339C34-00A5-4A63-84E2-D3279501A58A}"/>
              </a:ext>
            </a:extLst>
          </p:cNvPr>
          <p:cNvPicPr>
            <a:picLocks noChangeAspect="1"/>
          </p:cNvPicPr>
          <p:nvPr/>
        </p:nvPicPr>
        <p:blipFill rotWithShape="1">
          <a:blip r:embed="rId4">
            <a:extLst>
              <a:ext uri="{837473B0-CC2E-450A-ABE3-18F120FF3D39}">
                <a1611:picAttrSrcUrl xmlns="" xmlns:a1611="http://schemas.microsoft.com/office/drawing/2016/11/main" r:id="rId5"/>
              </a:ext>
            </a:extLst>
          </a:blip>
          <a:srcRect t="6853" r="-2" b="25786"/>
          <a:stretch/>
        </p:blipFill>
        <p:spPr>
          <a:xfrm>
            <a:off x="6280727" y="0"/>
            <a:ext cx="5911273" cy="3383280"/>
          </a:xfrm>
          <a:prstGeom prst="rect">
            <a:avLst/>
          </a:prstGeom>
        </p:spPr>
      </p:pic>
      <p:sp>
        <p:nvSpPr>
          <p:cNvPr id="13" name="TextBox 12">
            <a:extLst>
              <a:ext uri="{FF2B5EF4-FFF2-40B4-BE49-F238E27FC236}">
                <a16:creationId xmlns:a16="http://schemas.microsoft.com/office/drawing/2014/main" id="{5335F357-D048-4D67-AD0F-FABB03A071B5}"/>
              </a:ext>
            </a:extLst>
          </p:cNvPr>
          <p:cNvSpPr txBox="1"/>
          <p:nvPr/>
        </p:nvSpPr>
        <p:spPr>
          <a:xfrm>
            <a:off x="9857708" y="3178624"/>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 xmlns:ahyp="http://schemas.microsoft.com/office/drawing/2018/hyperlinkcolor" val="tx"/>
                    </a:ext>
                  </a:extLst>
                </a:hlinkClick>
              </a:rPr>
              <a:t>CC BY-NC</a:t>
            </a:r>
            <a:r>
              <a:rPr lang="en-US" sz="700">
                <a:solidFill>
                  <a:srgbClr val="FFFFFF"/>
                </a:solidFill>
              </a:rPr>
              <a:t>.</a:t>
            </a:r>
          </a:p>
        </p:txBody>
      </p:sp>
      <p:sp>
        <p:nvSpPr>
          <p:cNvPr id="6" name="Speech Bubble: Rectangle with Corners Rounded 5">
            <a:extLst>
              <a:ext uri="{FF2B5EF4-FFF2-40B4-BE49-F238E27FC236}">
                <a16:creationId xmlns:a16="http://schemas.microsoft.com/office/drawing/2014/main" id="{57962E62-4772-4799-BA8C-C5B3E97A921A}"/>
              </a:ext>
            </a:extLst>
          </p:cNvPr>
          <p:cNvSpPr/>
          <p:nvPr/>
        </p:nvSpPr>
        <p:spPr>
          <a:xfrm rot="420000">
            <a:off x="6277257" y="3804323"/>
            <a:ext cx="2848776" cy="1446888"/>
          </a:xfrm>
          <a:prstGeom prst="wedgeRoundRectCallou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Did you know there are more than </a:t>
            </a:r>
            <a:r>
              <a:rPr lang="en-US" sz="2000" b="1" u="sng"/>
              <a:t>370 million </a:t>
            </a:r>
            <a:r>
              <a:rPr lang="en-US" sz="2000" u="sng"/>
              <a:t>Indigenous peoples in the world</a:t>
            </a:r>
            <a:r>
              <a:rPr lang="en-US" sz="2000"/>
              <a:t>? </a:t>
            </a:r>
          </a:p>
        </p:txBody>
      </p:sp>
      <p:sp>
        <p:nvSpPr>
          <p:cNvPr id="7" name="TextBox 6">
            <a:extLst>
              <a:ext uri="{FF2B5EF4-FFF2-40B4-BE49-F238E27FC236}">
                <a16:creationId xmlns:a16="http://schemas.microsoft.com/office/drawing/2014/main" id="{1BAA9493-9423-4694-A91E-BE2B748D7386}"/>
              </a:ext>
            </a:extLst>
          </p:cNvPr>
          <p:cNvSpPr txBox="1"/>
          <p:nvPr/>
        </p:nvSpPr>
        <p:spPr>
          <a:xfrm>
            <a:off x="6405070" y="5891929"/>
            <a:ext cx="5405538" cy="830997"/>
          </a:xfrm>
          <a:prstGeom prst="rect">
            <a:avLst/>
          </a:prstGeom>
          <a:noFill/>
          <a:ln>
            <a:solidFill>
              <a:schemeClr val="tx1"/>
            </a:solidFill>
          </a:ln>
        </p:spPr>
        <p:txBody>
          <a:bodyPr wrap="square" lIns="91440" tIns="45720" rIns="91440" bIns="45720" rtlCol="0" anchor="t">
            <a:spAutoFit/>
          </a:bodyPr>
          <a:lstStyle/>
          <a:p>
            <a:r>
              <a:rPr lang="en-US" sz="2400"/>
              <a:t>Are you Indigenous? </a:t>
            </a:r>
            <a:endParaRPr lang="en-US" sz="2400">
              <a:cs typeface="Calibri"/>
            </a:endParaRPr>
          </a:p>
          <a:p>
            <a:r>
              <a:rPr lang="en-US" sz="2400"/>
              <a:t>Do you know anyone who is Indigenous?</a:t>
            </a:r>
            <a:endParaRPr lang="en-CA" sz="2400"/>
          </a:p>
        </p:txBody>
      </p:sp>
      <p:sp>
        <p:nvSpPr>
          <p:cNvPr id="5" name="Arrow: Left 4">
            <a:extLst>
              <a:ext uri="{FF2B5EF4-FFF2-40B4-BE49-F238E27FC236}">
                <a16:creationId xmlns:a16="http://schemas.microsoft.com/office/drawing/2014/main" id="{3A0E1E1C-6CEA-4961-A147-55D734A20602}"/>
              </a:ext>
            </a:extLst>
          </p:cNvPr>
          <p:cNvSpPr/>
          <p:nvPr/>
        </p:nvSpPr>
        <p:spPr>
          <a:xfrm>
            <a:off x="9228992" y="3559595"/>
            <a:ext cx="2875472" cy="2127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That is about the same number of people that live in Canada </a:t>
            </a:r>
            <a:r>
              <a:rPr lang="en-US" u="sng">
                <a:ea typeface="+mn-lt"/>
                <a:cs typeface="+mn-lt"/>
              </a:rPr>
              <a:t>AND</a:t>
            </a:r>
            <a:r>
              <a:rPr lang="en-US">
                <a:ea typeface="+mn-lt"/>
                <a:cs typeface="+mn-lt"/>
              </a:rPr>
              <a:t> the US in 2021.</a:t>
            </a:r>
            <a:endParaRPr lang="en-US"/>
          </a:p>
        </p:txBody>
      </p:sp>
    </p:spTree>
    <p:extLst>
      <p:ext uri="{BB962C8B-B14F-4D97-AF65-F5344CB8AC3E}">
        <p14:creationId xmlns:p14="http://schemas.microsoft.com/office/powerpoint/2010/main" val="241415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900" decel="100000" fill="hold"/>
                                        <p:tgtEl>
                                          <p:spTgt spid="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1649-ABFA-4B7B-945C-FE1F4D6C3A57}"/>
              </a:ext>
            </a:extLst>
          </p:cNvPr>
          <p:cNvSpPr>
            <a:spLocks noGrp="1"/>
          </p:cNvSpPr>
          <p:nvPr>
            <p:ph type="title"/>
          </p:nvPr>
        </p:nvSpPr>
        <p:spPr>
          <a:xfrm>
            <a:off x="633761" y="262906"/>
            <a:ext cx="4085064" cy="1362733"/>
          </a:xfrm>
        </p:spPr>
        <p:txBody>
          <a:bodyPr/>
          <a:lstStyle/>
          <a:p>
            <a:r>
              <a:rPr lang="en-US">
                <a:cs typeface="Calibri Light"/>
              </a:rPr>
              <a:t>What is Culture?</a:t>
            </a:r>
            <a:endParaRPr lang="en-US"/>
          </a:p>
        </p:txBody>
      </p:sp>
      <p:sp>
        <p:nvSpPr>
          <p:cNvPr id="3" name="Content Placeholder 2">
            <a:extLst>
              <a:ext uri="{FF2B5EF4-FFF2-40B4-BE49-F238E27FC236}">
                <a16:creationId xmlns:a16="http://schemas.microsoft.com/office/drawing/2014/main" id="{7DCEAF05-E9D7-4CF5-9818-85C112AD8260}"/>
              </a:ext>
            </a:extLst>
          </p:cNvPr>
          <p:cNvSpPr>
            <a:spLocks noGrp="1"/>
          </p:cNvSpPr>
          <p:nvPr>
            <p:ph idx="1"/>
          </p:nvPr>
        </p:nvSpPr>
        <p:spPr>
          <a:xfrm>
            <a:off x="337474" y="1520067"/>
            <a:ext cx="5381185" cy="4955363"/>
          </a:xfrm>
          <a:noFill/>
        </p:spPr>
        <p:txBody>
          <a:bodyPr vert="horz" lIns="91440" tIns="45720" rIns="91440" bIns="45720" rtlCol="0" anchor="t">
            <a:normAutofit fontScale="92500" lnSpcReduction="20000"/>
          </a:bodyPr>
          <a:lstStyle/>
          <a:p>
            <a:pPr marL="0" indent="0">
              <a:buNone/>
            </a:pPr>
            <a:r>
              <a:rPr lang="en-US" sz="3600" u="sng" dirty="0">
                <a:cs typeface="Calibri"/>
              </a:rPr>
              <a:t>Culture</a:t>
            </a:r>
            <a:r>
              <a:rPr lang="en-US" sz="3600" b="1" dirty="0">
                <a:cs typeface="Calibri"/>
              </a:rPr>
              <a:t> </a:t>
            </a:r>
            <a:r>
              <a:rPr lang="en-US" sz="3600" dirty="0">
                <a:cs typeface="Calibri"/>
              </a:rPr>
              <a:t>has to do with </a:t>
            </a:r>
            <a:r>
              <a:rPr lang="en-US" sz="3600" b="1" dirty="0">
                <a:cs typeface="Calibri"/>
              </a:rPr>
              <a:t>the way you live. </a:t>
            </a:r>
            <a:r>
              <a:rPr lang="en-US" dirty="0">
                <a:cs typeface="Calibri"/>
              </a:rPr>
              <a:t>People from all over the world have different ways of doing things. We often live or experience culture through:</a:t>
            </a:r>
          </a:p>
          <a:p>
            <a:pPr marL="0" indent="0">
              <a:buNone/>
            </a:pPr>
            <a:endParaRPr lang="en-US" dirty="0">
              <a:cs typeface="Calibri"/>
            </a:endParaRPr>
          </a:p>
          <a:p>
            <a:r>
              <a:rPr lang="en-US" dirty="0">
                <a:cs typeface="Calibri"/>
              </a:rPr>
              <a:t>Art </a:t>
            </a:r>
            <a:endParaRPr lang="en-US" dirty="0"/>
          </a:p>
          <a:p>
            <a:r>
              <a:rPr lang="en-US" dirty="0">
                <a:cs typeface="Calibri"/>
              </a:rPr>
              <a:t>Food </a:t>
            </a:r>
          </a:p>
          <a:p>
            <a:r>
              <a:rPr lang="en-US" dirty="0">
                <a:cs typeface="Calibri"/>
              </a:rPr>
              <a:t>Clothing </a:t>
            </a:r>
          </a:p>
          <a:p>
            <a:r>
              <a:rPr lang="en-US" dirty="0">
                <a:cs typeface="Calibri"/>
              </a:rPr>
              <a:t>Language </a:t>
            </a:r>
          </a:p>
          <a:p>
            <a:r>
              <a:rPr lang="en-US" dirty="0">
                <a:cs typeface="Calibri"/>
              </a:rPr>
              <a:t>Beliefs</a:t>
            </a:r>
            <a:endParaRPr lang="en-US" dirty="0"/>
          </a:p>
          <a:p>
            <a:r>
              <a:rPr lang="en-US" dirty="0">
                <a:cs typeface="Calibri"/>
              </a:rPr>
              <a:t>Celebrations</a:t>
            </a:r>
            <a:endParaRPr lang="en-US" dirty="0"/>
          </a:p>
        </p:txBody>
      </p:sp>
      <p:pic>
        <p:nvPicPr>
          <p:cNvPr id="7" name="Graphic 7" descr="Artist male with solid fill">
            <a:extLst>
              <a:ext uri="{FF2B5EF4-FFF2-40B4-BE49-F238E27FC236}">
                <a16:creationId xmlns:a16="http://schemas.microsoft.com/office/drawing/2014/main" id="{8AFD86BD-C23C-4D23-BE41-3F738964BFE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13597" y="3429366"/>
            <a:ext cx="505522" cy="496230"/>
          </a:xfrm>
          <a:prstGeom prst="rect">
            <a:avLst/>
          </a:prstGeom>
        </p:spPr>
      </p:pic>
      <p:pic>
        <p:nvPicPr>
          <p:cNvPr id="8" name="Graphic 8" descr="Dance outline">
            <a:extLst>
              <a:ext uri="{FF2B5EF4-FFF2-40B4-BE49-F238E27FC236}">
                <a16:creationId xmlns:a16="http://schemas.microsoft.com/office/drawing/2014/main" id="{67D9F436-C53D-4623-B10B-4D7403FBC2C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95931" y="3427999"/>
            <a:ext cx="477645" cy="496230"/>
          </a:xfrm>
          <a:prstGeom prst="rect">
            <a:avLst/>
          </a:prstGeom>
        </p:spPr>
      </p:pic>
      <p:pic>
        <p:nvPicPr>
          <p:cNvPr id="9" name="Graphic 9" descr="Music note with solid fill">
            <a:extLst>
              <a:ext uri="{FF2B5EF4-FFF2-40B4-BE49-F238E27FC236}">
                <a16:creationId xmlns:a16="http://schemas.microsoft.com/office/drawing/2014/main" id="{B415E0FF-269A-48F1-9726-721C3B1F2CB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985722" y="3420637"/>
            <a:ext cx="468352" cy="477645"/>
          </a:xfrm>
          <a:prstGeom prst="rect">
            <a:avLst/>
          </a:prstGeom>
        </p:spPr>
      </p:pic>
      <p:pic>
        <p:nvPicPr>
          <p:cNvPr id="10" name="Graphic 10" descr="Taco outline">
            <a:extLst>
              <a:ext uri="{FF2B5EF4-FFF2-40B4-BE49-F238E27FC236}">
                <a16:creationId xmlns:a16="http://schemas.microsoft.com/office/drawing/2014/main" id="{23AE0281-DA34-428A-8D83-372C0A91EA3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03572" y="3931591"/>
            <a:ext cx="431181" cy="431181"/>
          </a:xfrm>
          <a:prstGeom prst="rect">
            <a:avLst/>
          </a:prstGeom>
        </p:spPr>
      </p:pic>
      <p:pic>
        <p:nvPicPr>
          <p:cNvPr id="11" name="Graphic 11" descr="Noodles outline">
            <a:extLst>
              <a:ext uri="{FF2B5EF4-FFF2-40B4-BE49-F238E27FC236}">
                <a16:creationId xmlns:a16="http://schemas.microsoft.com/office/drawing/2014/main" id="{77BF8197-E46D-4FE7-9396-950BE661A46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351047" y="3904527"/>
            <a:ext cx="421888" cy="421888"/>
          </a:xfrm>
          <a:prstGeom prst="rect">
            <a:avLst/>
          </a:prstGeom>
        </p:spPr>
      </p:pic>
      <p:pic>
        <p:nvPicPr>
          <p:cNvPr id="12" name="Graphic 12" descr="Fruit bowl outline">
            <a:extLst>
              <a:ext uri="{FF2B5EF4-FFF2-40B4-BE49-F238E27FC236}">
                <a16:creationId xmlns:a16="http://schemas.microsoft.com/office/drawing/2014/main" id="{EE03A428-E956-4B7F-A731-AC4C3146052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871133" y="3931590"/>
            <a:ext cx="431181" cy="431181"/>
          </a:xfrm>
          <a:prstGeom prst="rect">
            <a:avLst/>
          </a:prstGeom>
        </p:spPr>
      </p:pic>
      <p:pic>
        <p:nvPicPr>
          <p:cNvPr id="13" name="Graphic 13" descr="Shirt outline">
            <a:extLst>
              <a:ext uri="{FF2B5EF4-FFF2-40B4-BE49-F238E27FC236}">
                <a16:creationId xmlns:a16="http://schemas.microsoft.com/office/drawing/2014/main" id="{9CF4AA46-02E2-4500-8C27-4854E50F01D7}"/>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853860" y="4306966"/>
            <a:ext cx="465726" cy="465726"/>
          </a:xfrm>
          <a:prstGeom prst="rect">
            <a:avLst/>
          </a:prstGeom>
        </p:spPr>
      </p:pic>
      <p:pic>
        <p:nvPicPr>
          <p:cNvPr id="14" name="Graphic 14" descr="Pants outline">
            <a:extLst>
              <a:ext uri="{FF2B5EF4-FFF2-40B4-BE49-F238E27FC236}">
                <a16:creationId xmlns:a16="http://schemas.microsoft.com/office/drawing/2014/main" id="{A8CFA8D7-059E-4B51-AB10-1C8B5FF021C2}"/>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2275573" y="4332451"/>
            <a:ext cx="459059" cy="459059"/>
          </a:xfrm>
          <a:prstGeom prst="rect">
            <a:avLst/>
          </a:prstGeom>
        </p:spPr>
      </p:pic>
      <p:pic>
        <p:nvPicPr>
          <p:cNvPr id="16" name="Graphic 16" descr="Dress with solid fill">
            <a:extLst>
              <a:ext uri="{FF2B5EF4-FFF2-40B4-BE49-F238E27FC236}">
                <a16:creationId xmlns:a16="http://schemas.microsoft.com/office/drawing/2014/main" id="{8D8E864E-527D-4941-8077-5ABB9F76F872}"/>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2620678" y="4309046"/>
            <a:ext cx="486937" cy="496229"/>
          </a:xfrm>
          <a:prstGeom prst="rect">
            <a:avLst/>
          </a:prstGeom>
        </p:spPr>
      </p:pic>
      <p:pic>
        <p:nvPicPr>
          <p:cNvPr id="17" name="Graphic 17" descr="Scribble outline">
            <a:extLst>
              <a:ext uri="{FF2B5EF4-FFF2-40B4-BE49-F238E27FC236}">
                <a16:creationId xmlns:a16="http://schemas.microsoft.com/office/drawing/2014/main" id="{F02BA82B-1A57-40DE-8366-74422249CCB2}"/>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2486619" y="4768648"/>
            <a:ext cx="431181" cy="431181"/>
          </a:xfrm>
          <a:prstGeom prst="rect">
            <a:avLst/>
          </a:prstGeom>
        </p:spPr>
      </p:pic>
      <p:sp>
        <p:nvSpPr>
          <p:cNvPr id="15" name="Thought Bubble: Cloud 14">
            <a:extLst>
              <a:ext uri="{FF2B5EF4-FFF2-40B4-BE49-F238E27FC236}">
                <a16:creationId xmlns:a16="http://schemas.microsoft.com/office/drawing/2014/main" id="{840F2B0F-D93F-4FDD-8D74-C74B86843461}"/>
              </a:ext>
            </a:extLst>
          </p:cNvPr>
          <p:cNvSpPr/>
          <p:nvPr/>
        </p:nvSpPr>
        <p:spPr>
          <a:xfrm rot="214286">
            <a:off x="6018452" y="432745"/>
            <a:ext cx="5499047" cy="1479426"/>
          </a:xfrm>
          <a:prstGeom prst="cloudCallout">
            <a:avLst>
              <a:gd name="adj1" fmla="val -53843"/>
              <a:gd name="adj2" fmla="val 6101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a:p>
          <a:p>
            <a:pPr algn="ctr"/>
            <a:r>
              <a:rPr lang="en-US" b="1" u="sng"/>
              <a:t>Think about …</a:t>
            </a:r>
            <a:endParaRPr lang="en-US">
              <a:cs typeface="Calibri"/>
            </a:endParaRPr>
          </a:p>
          <a:p>
            <a:pPr algn="ctr"/>
            <a:r>
              <a:rPr lang="en-US"/>
              <a:t>Which cultures you know about?</a:t>
            </a:r>
            <a:endParaRPr lang="en-US">
              <a:cs typeface="Calibri"/>
            </a:endParaRPr>
          </a:p>
          <a:p>
            <a:pPr algn="ctr"/>
            <a:r>
              <a:rPr lang="en-US"/>
              <a:t>What culture you practice?</a:t>
            </a:r>
            <a:endParaRPr lang="en-US">
              <a:cs typeface="Calibri"/>
            </a:endParaRPr>
          </a:p>
          <a:p>
            <a:pPr algn="ctr"/>
            <a:endParaRPr lang="en-CA"/>
          </a:p>
        </p:txBody>
      </p:sp>
      <p:pic>
        <p:nvPicPr>
          <p:cNvPr id="21" name="Graphic 20" descr="Meeting">
            <a:extLst>
              <a:ext uri="{FF2B5EF4-FFF2-40B4-BE49-F238E27FC236}">
                <a16:creationId xmlns:a16="http://schemas.microsoft.com/office/drawing/2014/main" id="{B53E0CC7-14EE-47D2-871E-F67C9848EF53}"/>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1989963" y="4722184"/>
            <a:ext cx="477645" cy="477645"/>
          </a:xfrm>
          <a:prstGeom prst="rect">
            <a:avLst/>
          </a:prstGeom>
        </p:spPr>
      </p:pic>
      <p:pic>
        <p:nvPicPr>
          <p:cNvPr id="23" name="Graphic 22" descr="Call center">
            <a:extLst>
              <a:ext uri="{FF2B5EF4-FFF2-40B4-BE49-F238E27FC236}">
                <a16:creationId xmlns:a16="http://schemas.microsoft.com/office/drawing/2014/main" id="{7875B52F-0B55-40A1-AEB8-868DDF85479F}"/>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tretch>
            <a:fillRect/>
          </a:stretch>
        </p:blipFill>
        <p:spPr>
          <a:xfrm>
            <a:off x="2917800" y="4794667"/>
            <a:ext cx="431181" cy="431181"/>
          </a:xfrm>
          <a:prstGeom prst="rect">
            <a:avLst/>
          </a:prstGeom>
        </p:spPr>
      </p:pic>
      <p:pic>
        <p:nvPicPr>
          <p:cNvPr id="25" name="Graphic 24" descr="Group brainstorm">
            <a:extLst>
              <a:ext uri="{FF2B5EF4-FFF2-40B4-BE49-F238E27FC236}">
                <a16:creationId xmlns:a16="http://schemas.microsoft.com/office/drawing/2014/main" id="{1B2A626D-1476-46E0-B28E-7DAD854F831A}"/>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tretch>
            <a:fillRect/>
          </a:stretch>
        </p:blipFill>
        <p:spPr>
          <a:xfrm>
            <a:off x="1622947" y="5165655"/>
            <a:ext cx="393587" cy="393587"/>
          </a:xfrm>
          <a:prstGeom prst="rect">
            <a:avLst/>
          </a:prstGeom>
        </p:spPr>
      </p:pic>
      <p:pic>
        <p:nvPicPr>
          <p:cNvPr id="27" name="Graphic 26" descr="Scales of justice">
            <a:extLst>
              <a:ext uri="{FF2B5EF4-FFF2-40B4-BE49-F238E27FC236}">
                <a16:creationId xmlns:a16="http://schemas.microsoft.com/office/drawing/2014/main" id="{290C8BC0-1577-4164-8080-96AC712D9365}"/>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tretch>
            <a:fillRect/>
          </a:stretch>
        </p:blipFill>
        <p:spPr>
          <a:xfrm>
            <a:off x="2035340" y="5165617"/>
            <a:ext cx="402502" cy="402502"/>
          </a:xfrm>
          <a:prstGeom prst="rect">
            <a:avLst/>
          </a:prstGeom>
        </p:spPr>
      </p:pic>
      <p:pic>
        <p:nvPicPr>
          <p:cNvPr id="29" name="Graphic 28" descr="Sun">
            <a:extLst>
              <a:ext uri="{FF2B5EF4-FFF2-40B4-BE49-F238E27FC236}">
                <a16:creationId xmlns:a16="http://schemas.microsoft.com/office/drawing/2014/main" id="{B9EFDCA1-9147-4480-A985-67A86CFC1087}"/>
              </a:ext>
            </a:extLst>
          </p:cNvPr>
          <p:cNvPicPr>
            <a:picLocks noChangeAspect="1"/>
          </p:cNvPicPr>
          <p:nvPr/>
        </p:nvPicPr>
        <p:blipFill>
          <a:blip r:embed="rId31" cstate="hq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tretch>
            <a:fillRect/>
          </a:stretch>
        </p:blipFill>
        <p:spPr>
          <a:xfrm>
            <a:off x="2450351" y="5209306"/>
            <a:ext cx="406123" cy="406123"/>
          </a:xfrm>
          <a:prstGeom prst="rect">
            <a:avLst/>
          </a:prstGeom>
        </p:spPr>
      </p:pic>
      <p:pic>
        <p:nvPicPr>
          <p:cNvPr id="31" name="Graphic 30" descr="Fireworks">
            <a:extLst>
              <a:ext uri="{FF2B5EF4-FFF2-40B4-BE49-F238E27FC236}">
                <a16:creationId xmlns:a16="http://schemas.microsoft.com/office/drawing/2014/main" id="{6786407F-3A35-4FB9-B3A6-28F120524D0A}"/>
              </a:ext>
            </a:extLst>
          </p:cNvPr>
          <p:cNvPicPr>
            <a:picLocks noChangeAspect="1"/>
          </p:cNvPicPr>
          <p:nvPr/>
        </p:nvPicPr>
        <p:blipFill>
          <a:blip r:embed="rId33" cstate="hq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tretch>
            <a:fillRect/>
          </a:stretch>
        </p:blipFill>
        <p:spPr>
          <a:xfrm>
            <a:off x="2823495" y="5560334"/>
            <a:ext cx="468352" cy="468352"/>
          </a:xfrm>
          <a:prstGeom prst="rect">
            <a:avLst/>
          </a:prstGeom>
        </p:spPr>
      </p:pic>
      <p:pic>
        <p:nvPicPr>
          <p:cNvPr id="33" name="Graphic 32" descr="Cheers">
            <a:extLst>
              <a:ext uri="{FF2B5EF4-FFF2-40B4-BE49-F238E27FC236}">
                <a16:creationId xmlns:a16="http://schemas.microsoft.com/office/drawing/2014/main" id="{556714E3-3008-48D4-B809-0EF90ED2F66C}"/>
              </a:ext>
            </a:extLst>
          </p:cNvPr>
          <p:cNvPicPr>
            <a:picLocks noChangeAspect="1"/>
          </p:cNvPicPr>
          <p:nvPr/>
        </p:nvPicPr>
        <p:blipFill>
          <a:blip r:embed="rId35" cstate="hq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tretch>
            <a:fillRect/>
          </a:stretch>
        </p:blipFill>
        <p:spPr>
          <a:xfrm>
            <a:off x="2407181" y="5610212"/>
            <a:ext cx="387907" cy="387907"/>
          </a:xfrm>
          <a:prstGeom prst="rect">
            <a:avLst/>
          </a:prstGeom>
        </p:spPr>
      </p:pic>
      <p:pic>
        <p:nvPicPr>
          <p:cNvPr id="35" name="Graphic 34" descr="Dance">
            <a:extLst>
              <a:ext uri="{FF2B5EF4-FFF2-40B4-BE49-F238E27FC236}">
                <a16:creationId xmlns:a16="http://schemas.microsoft.com/office/drawing/2014/main" id="{75156938-77B2-49DD-A525-51E399968130}"/>
              </a:ext>
            </a:extLst>
          </p:cNvPr>
          <p:cNvPicPr>
            <a:picLocks noChangeAspect="1"/>
          </p:cNvPicPr>
          <p:nvPr/>
        </p:nvPicPr>
        <p:blipFill>
          <a:blip r:embed="rId37" cstate="hq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tretch>
            <a:fillRect/>
          </a:stretch>
        </p:blipFill>
        <p:spPr>
          <a:xfrm>
            <a:off x="3333370" y="5559242"/>
            <a:ext cx="431181" cy="431181"/>
          </a:xfrm>
          <a:prstGeom prst="rect">
            <a:avLst/>
          </a:prstGeom>
        </p:spPr>
      </p:pic>
      <p:sp>
        <p:nvSpPr>
          <p:cNvPr id="36" name="Sun 35">
            <a:extLst>
              <a:ext uri="{FF2B5EF4-FFF2-40B4-BE49-F238E27FC236}">
                <a16:creationId xmlns:a16="http://schemas.microsoft.com/office/drawing/2014/main" id="{F748D606-3767-433A-AF3C-565D549B5404}"/>
              </a:ext>
            </a:extLst>
          </p:cNvPr>
          <p:cNvSpPr/>
          <p:nvPr/>
        </p:nvSpPr>
        <p:spPr>
          <a:xfrm>
            <a:off x="10799490" y="2010457"/>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BLM#2</a:t>
            </a:r>
            <a:endParaRPr lang="en-CA" sz="1200">
              <a:solidFill>
                <a:schemeClr val="tx1"/>
              </a:solidFill>
            </a:endParaRPr>
          </a:p>
        </p:txBody>
      </p:sp>
      <p:sp>
        <p:nvSpPr>
          <p:cNvPr id="37" name="TextBox 36">
            <a:extLst>
              <a:ext uri="{FF2B5EF4-FFF2-40B4-BE49-F238E27FC236}">
                <a16:creationId xmlns:a16="http://schemas.microsoft.com/office/drawing/2014/main" id="{2B1331F9-7A28-4CC2-901B-EF998A5926CF}"/>
              </a:ext>
            </a:extLst>
          </p:cNvPr>
          <p:cNvSpPr txBox="1"/>
          <p:nvPr/>
        </p:nvSpPr>
        <p:spPr>
          <a:xfrm>
            <a:off x="5519871" y="3189550"/>
            <a:ext cx="5768400" cy="3570208"/>
          </a:xfrm>
          <a:prstGeom prst="rect">
            <a:avLst/>
          </a:prstGeom>
          <a:noFill/>
        </p:spPr>
        <p:txBody>
          <a:bodyPr wrap="square" lIns="91440" tIns="45720" rIns="91440" bIns="45720" rtlCol="0" anchor="t">
            <a:spAutoFit/>
          </a:bodyPr>
          <a:lstStyle/>
          <a:p>
            <a:r>
              <a:rPr lang="en-US" sz="2400" b="1"/>
              <a:t>Explore different cultures through the following videos and read </a:t>
            </a:r>
            <a:r>
              <a:rPr lang="en-US" sz="2400" b="1" err="1"/>
              <a:t>alouds</a:t>
            </a:r>
            <a:r>
              <a:rPr lang="en-US" sz="2400" b="1"/>
              <a:t>:</a:t>
            </a:r>
            <a:endParaRPr lang="en-US" sz="2400" b="1">
              <a:cs typeface="Calibri"/>
            </a:endParaRPr>
          </a:p>
          <a:p>
            <a:r>
              <a:rPr lang="en-US" b="1" u="sng">
                <a:cs typeface="Calibri"/>
              </a:rPr>
              <a:t>YouTube Videos</a:t>
            </a:r>
            <a:endParaRPr lang="en-US">
              <a:cs typeface="Calibri"/>
            </a:endParaRPr>
          </a:p>
          <a:p>
            <a:pPr marL="285750" indent="-285750">
              <a:buFont typeface="Arial"/>
              <a:buChar char="•"/>
            </a:pPr>
            <a:r>
              <a:rPr lang="en-US">
                <a:ea typeface="+mn-lt"/>
                <a:cs typeface="+mn-lt"/>
                <a:hlinkClick r:id="rId39"/>
              </a:rPr>
              <a:t>Scenes from schools around the world 5:12 min)- YouTube</a:t>
            </a:r>
            <a:endParaRPr lang="en-US">
              <a:ea typeface="+mn-lt"/>
              <a:cs typeface="+mn-lt"/>
            </a:endParaRPr>
          </a:p>
          <a:p>
            <a:pPr marL="285750" indent="-285750">
              <a:buFont typeface="Arial"/>
              <a:buChar char="•"/>
            </a:pPr>
            <a:r>
              <a:rPr lang="en-US">
                <a:ea typeface="+mn-lt"/>
                <a:cs typeface="+mn-lt"/>
                <a:hlinkClick r:id="rId40"/>
              </a:rPr>
              <a:t>Show and Tell Foreign Languages | Show and Tell | 5:54 min - YouTube</a:t>
            </a:r>
            <a:endParaRPr lang="en-US">
              <a:cs typeface="Calibri" panose="020F0502020204030204"/>
            </a:endParaRPr>
          </a:p>
          <a:p>
            <a:pPr marL="285750" indent="-285750">
              <a:buFont typeface="Arial"/>
              <a:buChar char="•"/>
            </a:pPr>
            <a:endParaRPr lang="en-US">
              <a:ea typeface="+mn-lt"/>
              <a:cs typeface="+mn-lt"/>
            </a:endParaRPr>
          </a:p>
          <a:p>
            <a:r>
              <a:rPr lang="en-US" b="1" u="sng">
                <a:ea typeface="+mn-lt"/>
                <a:cs typeface="+mn-lt"/>
              </a:rPr>
              <a:t>Read Aloud Children's Books</a:t>
            </a:r>
          </a:p>
          <a:p>
            <a:pPr marL="285750" indent="-285750">
              <a:buFont typeface="Arial" panose="020B0604020202020204" pitchFamily="34" charset="0"/>
              <a:buChar char="•"/>
            </a:pPr>
            <a:r>
              <a:rPr lang="en-US">
                <a:ea typeface="+mn-lt"/>
                <a:cs typeface="+mn-lt"/>
                <a:hlinkClick r:id="rId41"/>
              </a:rPr>
              <a:t>Whoever You Are by Mem Fox (3:01 min)</a:t>
            </a:r>
            <a:r>
              <a:rPr lang="en-US">
                <a:ea typeface="+mn-lt"/>
                <a:cs typeface="+mn-lt"/>
              </a:rPr>
              <a:t> </a:t>
            </a:r>
            <a:endParaRPr lang="en-US">
              <a:cs typeface="Calibri"/>
            </a:endParaRPr>
          </a:p>
          <a:p>
            <a:pPr marL="285750" indent="-285750">
              <a:buFont typeface="Arial" panose="020B0604020202020204" pitchFamily="34" charset="0"/>
              <a:buChar char="•"/>
            </a:pPr>
            <a:r>
              <a:rPr lang="en-US">
                <a:ea typeface="+mn-lt"/>
                <a:cs typeface="+mn-lt"/>
                <a:hlinkClick r:id="rId42"/>
              </a:rPr>
              <a:t>The Day You Begin by Jacqueline Woodso (7:11 min)</a:t>
            </a:r>
            <a:r>
              <a:rPr lang="en-US">
                <a:ea typeface="+mn-lt"/>
                <a:cs typeface="+mn-lt"/>
              </a:rPr>
              <a:t> </a:t>
            </a:r>
            <a:endParaRPr lang="en-US">
              <a:cs typeface="Calibri" panose="020F0502020204030204"/>
            </a:endParaRPr>
          </a:p>
          <a:p>
            <a:endParaRPr lang="en-US" sz="1600">
              <a:cs typeface="Calibri" panose="020F0502020204030204"/>
            </a:endParaRPr>
          </a:p>
        </p:txBody>
      </p:sp>
    </p:spTree>
    <p:extLst>
      <p:ext uri="{BB962C8B-B14F-4D97-AF65-F5344CB8AC3E}">
        <p14:creationId xmlns:p14="http://schemas.microsoft.com/office/powerpoint/2010/main" val="38613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2" descr="Map&#10;&#10;Description automatically generated">
            <a:extLst>
              <a:ext uri="{FF2B5EF4-FFF2-40B4-BE49-F238E27FC236}">
                <a16:creationId xmlns:a16="http://schemas.microsoft.com/office/drawing/2014/main" id="{8791A984-5DEC-412E-AD05-74D5FF47B8BF}"/>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889" r="-1" b="-1"/>
          <a:stretch/>
        </p:blipFill>
        <p:spPr>
          <a:xfrm>
            <a:off x="20" y="-2008"/>
            <a:ext cx="12191980" cy="6857990"/>
          </a:xfrm>
          <a:prstGeom prst="rect">
            <a:avLst/>
          </a:prstGeom>
        </p:spPr>
      </p:pic>
      <p:sp>
        <p:nvSpPr>
          <p:cNvPr id="45" name="Rectangle 44">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6F1109-7435-4BF9-B1CB-D11A20FE27A6}"/>
              </a:ext>
            </a:extLst>
          </p:cNvPr>
          <p:cNvSpPr txBox="1"/>
          <p:nvPr/>
        </p:nvSpPr>
        <p:spPr>
          <a:xfrm>
            <a:off x="619340" y="3075645"/>
            <a:ext cx="6891187" cy="3056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a:lnSpc>
                <a:spcPct val="90000"/>
              </a:lnSpc>
              <a:spcAft>
                <a:spcPts val="600"/>
              </a:spcAft>
            </a:pPr>
            <a:r>
              <a:rPr lang="en-US" sz="2000" b="1"/>
              <a:t>Did you know, there are Indigenous Peoples on nearly every continent?</a:t>
            </a:r>
          </a:p>
          <a:p>
            <a:pPr>
              <a:lnSpc>
                <a:spcPct val="90000"/>
              </a:lnSpc>
              <a:spcAft>
                <a:spcPts val="600"/>
              </a:spcAft>
            </a:pPr>
            <a:r>
              <a:rPr lang="en-US" sz="2000" u="sng"/>
              <a:t>Indigenous Peoples live on the following continents:</a:t>
            </a:r>
          </a:p>
          <a:p>
            <a:pPr indent="-228600">
              <a:lnSpc>
                <a:spcPct val="90000"/>
              </a:lnSpc>
              <a:spcAft>
                <a:spcPts val="600"/>
              </a:spcAft>
              <a:buFont typeface="Arial" panose="020B0604020202020204" pitchFamily="34" charset="0"/>
              <a:buChar char="•"/>
            </a:pPr>
            <a:r>
              <a:rPr lang="en-US" sz="2000"/>
              <a:t>North America</a:t>
            </a:r>
          </a:p>
          <a:p>
            <a:pPr indent="-228600">
              <a:lnSpc>
                <a:spcPct val="90000"/>
              </a:lnSpc>
              <a:spcAft>
                <a:spcPts val="600"/>
              </a:spcAft>
              <a:buFont typeface="Arial" panose="020B0604020202020204" pitchFamily="34" charset="0"/>
              <a:buChar char="•"/>
            </a:pPr>
            <a:r>
              <a:rPr lang="en-US" sz="2000"/>
              <a:t>South America</a:t>
            </a:r>
          </a:p>
          <a:p>
            <a:pPr indent="-228600">
              <a:lnSpc>
                <a:spcPct val="90000"/>
              </a:lnSpc>
              <a:spcAft>
                <a:spcPts val="600"/>
              </a:spcAft>
              <a:buFont typeface="Arial" panose="020B0604020202020204" pitchFamily="34" charset="0"/>
              <a:buChar char="•"/>
            </a:pPr>
            <a:r>
              <a:rPr lang="en-US" sz="2000"/>
              <a:t>Africa</a:t>
            </a:r>
          </a:p>
          <a:p>
            <a:pPr indent="-228600">
              <a:lnSpc>
                <a:spcPct val="90000"/>
              </a:lnSpc>
              <a:spcAft>
                <a:spcPts val="600"/>
              </a:spcAft>
              <a:buFont typeface="Arial" panose="020B0604020202020204" pitchFamily="34" charset="0"/>
              <a:buChar char="•"/>
            </a:pPr>
            <a:r>
              <a:rPr lang="en-US" sz="2000"/>
              <a:t>Asia</a:t>
            </a:r>
          </a:p>
          <a:p>
            <a:pPr indent="-228600">
              <a:lnSpc>
                <a:spcPct val="90000"/>
              </a:lnSpc>
              <a:spcAft>
                <a:spcPts val="600"/>
              </a:spcAft>
              <a:buFont typeface="Arial" panose="020B0604020202020204" pitchFamily="34" charset="0"/>
              <a:buChar char="•"/>
            </a:pPr>
            <a:r>
              <a:rPr lang="en-US" sz="2000"/>
              <a:t>Australia</a:t>
            </a:r>
          </a:p>
          <a:p>
            <a:pPr indent="-228600">
              <a:lnSpc>
                <a:spcPct val="90000"/>
              </a:lnSpc>
              <a:spcAft>
                <a:spcPts val="600"/>
              </a:spcAft>
              <a:buFont typeface="Arial" panose="020B0604020202020204" pitchFamily="34" charset="0"/>
              <a:buChar char="•"/>
            </a:pPr>
            <a:r>
              <a:rPr lang="en-US" sz="2000"/>
              <a:t>Europe</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The only continent that doesn't have Indigenous Peoples is Antarctica. </a:t>
            </a:r>
            <a:br>
              <a:rPr lang="en-US" sz="2000"/>
            </a:br>
            <a:r>
              <a:rPr lang="en-US" sz="2000"/>
              <a:t>No humans have ever permanently lived there. But we like to visit!</a:t>
            </a:r>
            <a:endParaRPr lang="en-US" sz="2000">
              <a:cs typeface="Calibri" panose="020F0502020204030204"/>
            </a:endParaRPr>
          </a:p>
        </p:txBody>
      </p:sp>
      <p:grpSp>
        <p:nvGrpSpPr>
          <p:cNvPr id="47" name="Group 46">
            <a:extLst>
              <a:ext uri="{FF2B5EF4-FFF2-40B4-BE49-F238E27FC236}">
                <a16:creationId xmlns:a16="http://schemas.microsoft.com/office/drawing/2014/main" id="{07EAA094-9CF6-4695-958A-33D9BCAA947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48" name="Rectangle 47">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Isosceles Triangle 50">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CFA94F-42BB-418B-80B6-97C7AC6430C4}"/>
              </a:ext>
            </a:extLst>
          </p:cNvPr>
          <p:cNvSpPr txBox="1"/>
          <p:nvPr/>
        </p:nvSpPr>
        <p:spPr>
          <a:xfrm>
            <a:off x="619340" y="498381"/>
            <a:ext cx="6891187"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b="1" u="sng" dirty="0">
                <a:cs typeface="Calibri"/>
              </a:rPr>
              <a:t>Get to Know the World!</a:t>
            </a:r>
          </a:p>
          <a:p>
            <a:pPr marL="342900" indent="-342900">
              <a:spcAft>
                <a:spcPts val="600"/>
              </a:spcAft>
              <a:buFont typeface="Wingdings" panose="05000000000000000000" pitchFamily="2" charset="2"/>
              <a:buChar char="v"/>
            </a:pPr>
            <a:r>
              <a:rPr lang="en-US" sz="2000" dirty="0">
                <a:cs typeface="Calibri"/>
              </a:rPr>
              <a:t>Listen </a:t>
            </a:r>
            <a:r>
              <a:rPr lang="en-US" sz="2000" dirty="0" smtClean="0">
                <a:cs typeface="Calibri"/>
              </a:rPr>
              <a:t>to the </a:t>
            </a:r>
            <a:r>
              <a:rPr lang="en-US" sz="2000" dirty="0">
                <a:cs typeface="Calibri"/>
              </a:rPr>
              <a:t>following song:</a:t>
            </a:r>
          </a:p>
          <a:p>
            <a:pPr marL="800100" lvl="1" indent="-342900">
              <a:spcAft>
                <a:spcPts val="600"/>
              </a:spcAft>
              <a:buFont typeface="Arial" panose="020B0604020202020204" pitchFamily="34" charset="0"/>
              <a:buChar char="•"/>
            </a:pPr>
            <a:r>
              <a:rPr lang="en-US" sz="2000" dirty="0">
                <a:ea typeface="+mn-lt"/>
                <a:cs typeface="+mn-lt"/>
                <a:hlinkClick r:id="rId5"/>
              </a:rPr>
              <a:t>7 Continents Song - (2:07min) YouTube</a:t>
            </a:r>
          </a:p>
          <a:p>
            <a:pPr marL="342900" indent="-342900">
              <a:spcAft>
                <a:spcPts val="600"/>
              </a:spcAft>
              <a:buFont typeface="Wingdings" panose="05000000000000000000" pitchFamily="2" charset="2"/>
              <a:buChar char="v"/>
            </a:pPr>
            <a:r>
              <a:rPr lang="en-US" sz="2000" dirty="0"/>
              <a:t>Label</a:t>
            </a:r>
            <a:r>
              <a:rPr lang="en-US" sz="2000" dirty="0">
                <a:cs typeface="Calibri"/>
              </a:rPr>
              <a:t> all the continents on a world map. Also label the equator and the northern and southern hemisphere.</a:t>
            </a:r>
            <a:endParaRPr lang="en-US" sz="1400" dirty="0">
              <a:cs typeface="Calibri"/>
            </a:endParaRPr>
          </a:p>
        </p:txBody>
      </p:sp>
      <p:sp>
        <p:nvSpPr>
          <p:cNvPr id="8" name="TextBox 7">
            <a:extLst>
              <a:ext uri="{FF2B5EF4-FFF2-40B4-BE49-F238E27FC236}">
                <a16:creationId xmlns:a16="http://schemas.microsoft.com/office/drawing/2014/main" id="{7A41811B-8764-462B-AF92-BEBB62DFD974}"/>
              </a:ext>
            </a:extLst>
          </p:cNvPr>
          <p:cNvSpPr txBox="1"/>
          <p:nvPr/>
        </p:nvSpPr>
        <p:spPr>
          <a:xfrm>
            <a:off x="8426057" y="915894"/>
            <a:ext cx="3505200" cy="4524315"/>
          </a:xfrm>
          <a:prstGeom prst="rect">
            <a:avLst/>
          </a:prstGeom>
          <a:solidFill>
            <a:srgbClr val="F8F8F8">
              <a:alpha val="87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u="sng">
                <a:cs typeface="Calibri"/>
              </a:rPr>
              <a:t>Indigenous Peoples of the World</a:t>
            </a:r>
          </a:p>
          <a:p>
            <a:pPr>
              <a:spcAft>
                <a:spcPts val="600"/>
              </a:spcAft>
            </a:pPr>
            <a:endParaRPr lang="en-US">
              <a:cs typeface="Calibri"/>
            </a:endParaRPr>
          </a:p>
          <a:p>
            <a:pPr>
              <a:spcAft>
                <a:spcPts val="600"/>
              </a:spcAft>
            </a:pPr>
            <a:r>
              <a:rPr lang="en-US">
                <a:cs typeface="Calibri"/>
              </a:rPr>
              <a:t>More than </a:t>
            </a:r>
            <a:r>
              <a:rPr lang="en-US" b="1" u="sng">
                <a:cs typeface="Calibri"/>
              </a:rPr>
              <a:t>370 million</a:t>
            </a:r>
            <a:r>
              <a:rPr lang="en-US">
                <a:cs typeface="Calibri"/>
              </a:rPr>
              <a:t> people</a:t>
            </a:r>
          </a:p>
          <a:p>
            <a:pPr>
              <a:spcAft>
                <a:spcPts val="600"/>
              </a:spcAft>
            </a:pPr>
            <a:endParaRPr lang="en-US">
              <a:cs typeface="Calibri"/>
            </a:endParaRPr>
          </a:p>
          <a:p>
            <a:pPr>
              <a:spcAft>
                <a:spcPts val="600"/>
              </a:spcAft>
            </a:pPr>
            <a:r>
              <a:rPr lang="en-US" b="1" u="sng">
                <a:cs typeface="Calibri"/>
              </a:rPr>
              <a:t>5/100</a:t>
            </a:r>
            <a:r>
              <a:rPr lang="en-US">
                <a:cs typeface="Calibri"/>
              </a:rPr>
              <a:t> of the world's population</a:t>
            </a:r>
          </a:p>
          <a:p>
            <a:pPr>
              <a:spcAft>
                <a:spcPts val="600"/>
              </a:spcAft>
            </a:pPr>
            <a:endParaRPr lang="en-US">
              <a:cs typeface="Calibri"/>
            </a:endParaRPr>
          </a:p>
          <a:p>
            <a:pPr>
              <a:spcAft>
                <a:spcPts val="600"/>
              </a:spcAft>
            </a:pPr>
            <a:r>
              <a:rPr lang="en-US">
                <a:cs typeface="Calibri"/>
              </a:rPr>
              <a:t>More than </a:t>
            </a:r>
            <a:r>
              <a:rPr lang="en-US" b="1" u="sng">
                <a:cs typeface="Calibri"/>
              </a:rPr>
              <a:t>5,000</a:t>
            </a:r>
            <a:r>
              <a:rPr lang="en-US">
                <a:cs typeface="Calibri"/>
              </a:rPr>
              <a:t> different groups</a:t>
            </a:r>
          </a:p>
          <a:p>
            <a:pPr>
              <a:spcAft>
                <a:spcPts val="600"/>
              </a:spcAft>
            </a:pPr>
            <a:endParaRPr lang="en-US">
              <a:cs typeface="Calibri"/>
            </a:endParaRPr>
          </a:p>
          <a:p>
            <a:pPr>
              <a:spcAft>
                <a:spcPts val="600"/>
              </a:spcAft>
            </a:pPr>
            <a:r>
              <a:rPr lang="en-US">
                <a:cs typeface="Calibri"/>
              </a:rPr>
              <a:t>Live in more than </a:t>
            </a:r>
            <a:r>
              <a:rPr lang="en-US" b="1" u="sng">
                <a:cs typeface="Calibri"/>
              </a:rPr>
              <a:t>90</a:t>
            </a:r>
            <a:r>
              <a:rPr lang="en-US">
                <a:cs typeface="Calibri"/>
              </a:rPr>
              <a:t> countries</a:t>
            </a:r>
          </a:p>
          <a:p>
            <a:pPr>
              <a:spcAft>
                <a:spcPts val="600"/>
              </a:spcAft>
            </a:pPr>
            <a:endParaRPr lang="en-US">
              <a:cs typeface="Calibri"/>
            </a:endParaRPr>
          </a:p>
          <a:p>
            <a:pPr>
              <a:spcAft>
                <a:spcPts val="600"/>
              </a:spcAft>
            </a:pPr>
            <a:r>
              <a:rPr lang="en-US">
                <a:cs typeface="Calibri"/>
              </a:rPr>
              <a:t>Where they live makes up </a:t>
            </a:r>
            <a:r>
              <a:rPr lang="en-US" b="1" u="sng">
                <a:cs typeface="Calibri"/>
              </a:rPr>
              <a:t>8/10</a:t>
            </a:r>
            <a:r>
              <a:rPr lang="en-US">
                <a:cs typeface="Calibri"/>
              </a:rPr>
              <a:t/>
            </a:r>
            <a:br>
              <a:rPr lang="en-US">
                <a:cs typeface="Calibri"/>
              </a:rPr>
            </a:br>
            <a:r>
              <a:rPr lang="en-US">
                <a:cs typeface="Calibri"/>
              </a:rPr>
              <a:t>of the world's biodiversity - </a:t>
            </a:r>
            <a:r>
              <a:rPr lang="en-US" sz="1100" i="1">
                <a:cs typeface="Calibri"/>
              </a:rPr>
              <a:t>"</a:t>
            </a:r>
            <a:r>
              <a:rPr lang="en-US" sz="1100" i="1">
                <a:ea typeface="+mn-lt"/>
                <a:cs typeface="+mn-lt"/>
              </a:rPr>
              <a:t>The variety of animal and plant life in any environment is known as biodiversity." Britannica Kids  </a:t>
            </a:r>
            <a:r>
              <a:rPr lang="en-US" sz="1100">
                <a:ea typeface="+mn-lt"/>
                <a:cs typeface="+mn-lt"/>
                <a:hlinkClick r:id="rId6"/>
              </a:rPr>
              <a:t>Biodiversity - Britannica Kids</a:t>
            </a:r>
            <a:endParaRPr lang="en-US" sz="1100">
              <a:ea typeface="+mn-lt"/>
              <a:cs typeface="+mn-lt"/>
            </a:endParaRPr>
          </a:p>
        </p:txBody>
      </p:sp>
      <p:sp>
        <p:nvSpPr>
          <p:cNvPr id="13" name="TextBox 12">
            <a:extLst>
              <a:ext uri="{FF2B5EF4-FFF2-40B4-BE49-F238E27FC236}">
                <a16:creationId xmlns:a16="http://schemas.microsoft.com/office/drawing/2014/main" id="{23922ECC-B7C2-4B90-8D02-6E0E5DE69791}"/>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 xmlns:ahyp="http://schemas.microsoft.com/office/drawing/2018/hyperlinkcolor" val="tx"/>
                    </a:ext>
                  </a:extLst>
                </a:hlinkClick>
              </a:rPr>
              <a:t>CC BY-SA</a:t>
            </a:r>
            <a:r>
              <a:rPr lang="en-US" sz="700">
                <a:solidFill>
                  <a:srgbClr val="FFFFFF"/>
                </a:solidFill>
              </a:rPr>
              <a:t>.</a:t>
            </a:r>
          </a:p>
        </p:txBody>
      </p:sp>
      <p:sp>
        <p:nvSpPr>
          <p:cNvPr id="25" name="Sun 24">
            <a:extLst>
              <a:ext uri="{FF2B5EF4-FFF2-40B4-BE49-F238E27FC236}">
                <a16:creationId xmlns:a16="http://schemas.microsoft.com/office/drawing/2014/main" id="{6ADD8F40-0CC0-4C8D-A5EA-D6321FDC3E9E}"/>
              </a:ext>
            </a:extLst>
          </p:cNvPr>
          <p:cNvSpPr/>
          <p:nvPr/>
        </p:nvSpPr>
        <p:spPr>
          <a:xfrm>
            <a:off x="10741981" y="5504155"/>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BLM#3</a:t>
            </a:r>
            <a:endParaRPr lang="en-CA" sz="1200">
              <a:solidFill>
                <a:schemeClr val="tx1"/>
              </a:solidFill>
            </a:endParaRPr>
          </a:p>
        </p:txBody>
      </p:sp>
    </p:spTree>
    <p:extLst>
      <p:ext uri="{BB962C8B-B14F-4D97-AF65-F5344CB8AC3E}">
        <p14:creationId xmlns:p14="http://schemas.microsoft.com/office/powerpoint/2010/main" val="364550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C3431D-1EFB-46AD-90B8-3AB661434330}"/>
              </a:ext>
            </a:extLst>
          </p:cNvPr>
          <p:cNvPicPr>
            <a:picLocks noChangeAspect="1"/>
          </p:cNvPicPr>
          <p:nvPr/>
        </p:nvPicPr>
        <p:blipFill rotWithShape="1">
          <a:blip r:embed="rId3"/>
          <a:srcRect t="15730"/>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2C92B-E2AF-47E2-962B-2744FC5FA3BC}"/>
              </a:ext>
            </a:extLst>
          </p:cNvPr>
          <p:cNvSpPr>
            <a:spLocks noGrp="1"/>
          </p:cNvSpPr>
          <p:nvPr>
            <p:ph type="title"/>
          </p:nvPr>
        </p:nvSpPr>
        <p:spPr>
          <a:xfrm>
            <a:off x="643467" y="321734"/>
            <a:ext cx="6891186" cy="1135737"/>
          </a:xfrm>
        </p:spPr>
        <p:txBody>
          <a:bodyPr>
            <a:normAutofit/>
          </a:bodyPr>
          <a:lstStyle/>
          <a:p>
            <a:r>
              <a:rPr lang="en-US" sz="3600">
                <a:cs typeface="Calibri Light"/>
              </a:rPr>
              <a:t>Connections to the Land</a:t>
            </a:r>
            <a:endParaRPr lang="en-US" sz="3600"/>
          </a:p>
        </p:txBody>
      </p:sp>
      <p:grpSp>
        <p:nvGrpSpPr>
          <p:cNvPr id="25" name="Group 24">
            <a:extLst>
              <a:ext uri="{FF2B5EF4-FFF2-40B4-BE49-F238E27FC236}">
                <a16:creationId xmlns:a16="http://schemas.microsoft.com/office/drawing/2014/main" id="{07EAA094-9CF6-4695-958A-33D9BCAA947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Isosceles Triangle 28">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5000B93-F9FA-4C10-BBD7-535E986C8112}"/>
              </a:ext>
            </a:extLst>
          </p:cNvPr>
          <p:cNvGrpSpPr/>
          <p:nvPr/>
        </p:nvGrpSpPr>
        <p:grpSpPr>
          <a:xfrm>
            <a:off x="643467" y="1663277"/>
            <a:ext cx="6891187" cy="4412880"/>
            <a:chOff x="643467" y="1663277"/>
            <a:chExt cx="6891187" cy="4412880"/>
          </a:xfrm>
        </p:grpSpPr>
        <p:sp>
          <p:nvSpPr>
            <p:cNvPr id="7" name="Freeform: Shape 6">
              <a:extLst>
                <a:ext uri="{FF2B5EF4-FFF2-40B4-BE49-F238E27FC236}">
                  <a16:creationId xmlns:a16="http://schemas.microsoft.com/office/drawing/2014/main" id="{05F80E3D-E1DA-4474-84E5-9CC221BEC452}"/>
                </a:ext>
              </a:extLst>
            </p:cNvPr>
            <p:cNvSpPr/>
            <p:nvPr/>
          </p:nvSpPr>
          <p:spPr>
            <a:xfrm>
              <a:off x="643467" y="1663277"/>
              <a:ext cx="6891187" cy="989820"/>
            </a:xfrm>
            <a:custGeom>
              <a:avLst/>
              <a:gdLst>
                <a:gd name="connsiteX0" fmla="*/ 0 w 6891187"/>
                <a:gd name="connsiteY0" fmla="*/ 164973 h 989820"/>
                <a:gd name="connsiteX1" fmla="*/ 164973 w 6891187"/>
                <a:gd name="connsiteY1" fmla="*/ 0 h 989820"/>
                <a:gd name="connsiteX2" fmla="*/ 6726214 w 6891187"/>
                <a:gd name="connsiteY2" fmla="*/ 0 h 989820"/>
                <a:gd name="connsiteX3" fmla="*/ 6891187 w 6891187"/>
                <a:gd name="connsiteY3" fmla="*/ 164973 h 989820"/>
                <a:gd name="connsiteX4" fmla="*/ 6891187 w 6891187"/>
                <a:gd name="connsiteY4" fmla="*/ 824847 h 989820"/>
                <a:gd name="connsiteX5" fmla="*/ 6726214 w 6891187"/>
                <a:gd name="connsiteY5" fmla="*/ 989820 h 989820"/>
                <a:gd name="connsiteX6" fmla="*/ 164973 w 6891187"/>
                <a:gd name="connsiteY6" fmla="*/ 989820 h 989820"/>
                <a:gd name="connsiteX7" fmla="*/ 0 w 6891187"/>
                <a:gd name="connsiteY7" fmla="*/ 824847 h 989820"/>
                <a:gd name="connsiteX8" fmla="*/ 0 w 6891187"/>
                <a:gd name="connsiteY8" fmla="*/ 164973 h 98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1187" h="989820">
                  <a:moveTo>
                    <a:pt x="0" y="164973"/>
                  </a:moveTo>
                  <a:cubicBezTo>
                    <a:pt x="0" y="73861"/>
                    <a:pt x="73861" y="0"/>
                    <a:pt x="164973" y="0"/>
                  </a:cubicBezTo>
                  <a:lnTo>
                    <a:pt x="6726214" y="0"/>
                  </a:lnTo>
                  <a:cubicBezTo>
                    <a:pt x="6817326" y="0"/>
                    <a:pt x="6891187" y="73861"/>
                    <a:pt x="6891187" y="164973"/>
                  </a:cubicBezTo>
                  <a:lnTo>
                    <a:pt x="6891187" y="824847"/>
                  </a:lnTo>
                  <a:cubicBezTo>
                    <a:pt x="6891187" y="915959"/>
                    <a:pt x="6817326" y="989820"/>
                    <a:pt x="6726214" y="989820"/>
                  </a:cubicBezTo>
                  <a:lnTo>
                    <a:pt x="164973" y="989820"/>
                  </a:lnTo>
                  <a:cubicBezTo>
                    <a:pt x="73861" y="989820"/>
                    <a:pt x="0" y="915959"/>
                    <a:pt x="0" y="824847"/>
                  </a:cubicBezTo>
                  <a:lnTo>
                    <a:pt x="0" y="16497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16899" tIns="116899" rIns="116899" bIns="116899" numCol="1" spcCol="1270" anchor="ctr" anchorCtr="0">
              <a:noAutofit/>
            </a:bodyPr>
            <a:lstStyle/>
            <a:p>
              <a:pPr marL="0" lvl="0" indent="0" algn="l" defTabSz="800100">
                <a:lnSpc>
                  <a:spcPct val="90000"/>
                </a:lnSpc>
                <a:spcBef>
                  <a:spcPct val="0"/>
                </a:spcBef>
                <a:spcAft>
                  <a:spcPct val="35000"/>
                </a:spcAft>
                <a:buNone/>
              </a:pPr>
              <a:r>
                <a:rPr lang="en-US" sz="1800" kern="1200"/>
                <a:t>Indigenous peoples have </a:t>
              </a:r>
              <a:r>
                <a:rPr lang="en-US" sz="1800" u="sng" kern="1200"/>
                <a:t>deep connections</a:t>
              </a:r>
              <a:r>
                <a:rPr lang="en-US" sz="1800" kern="1200"/>
                <a:t> with the land and have been living on, and with, the land for thousands and thousands of years. </a:t>
              </a:r>
            </a:p>
          </p:txBody>
        </p:sp>
        <p:sp>
          <p:nvSpPr>
            <p:cNvPr id="8" name="Freeform: Shape 7">
              <a:extLst>
                <a:ext uri="{FF2B5EF4-FFF2-40B4-BE49-F238E27FC236}">
                  <a16:creationId xmlns:a16="http://schemas.microsoft.com/office/drawing/2014/main" id="{992B7EC8-41BD-4EFD-9CAB-1E87E9CA526E}"/>
                </a:ext>
              </a:extLst>
            </p:cNvPr>
            <p:cNvSpPr/>
            <p:nvPr/>
          </p:nvSpPr>
          <p:spPr>
            <a:xfrm>
              <a:off x="643467" y="2704937"/>
              <a:ext cx="6891187" cy="989820"/>
            </a:xfrm>
            <a:custGeom>
              <a:avLst/>
              <a:gdLst>
                <a:gd name="connsiteX0" fmla="*/ 0 w 6891187"/>
                <a:gd name="connsiteY0" fmla="*/ 164973 h 989820"/>
                <a:gd name="connsiteX1" fmla="*/ 164973 w 6891187"/>
                <a:gd name="connsiteY1" fmla="*/ 0 h 989820"/>
                <a:gd name="connsiteX2" fmla="*/ 6726214 w 6891187"/>
                <a:gd name="connsiteY2" fmla="*/ 0 h 989820"/>
                <a:gd name="connsiteX3" fmla="*/ 6891187 w 6891187"/>
                <a:gd name="connsiteY3" fmla="*/ 164973 h 989820"/>
                <a:gd name="connsiteX4" fmla="*/ 6891187 w 6891187"/>
                <a:gd name="connsiteY4" fmla="*/ 824847 h 989820"/>
                <a:gd name="connsiteX5" fmla="*/ 6726214 w 6891187"/>
                <a:gd name="connsiteY5" fmla="*/ 989820 h 989820"/>
                <a:gd name="connsiteX6" fmla="*/ 164973 w 6891187"/>
                <a:gd name="connsiteY6" fmla="*/ 989820 h 989820"/>
                <a:gd name="connsiteX7" fmla="*/ 0 w 6891187"/>
                <a:gd name="connsiteY7" fmla="*/ 824847 h 989820"/>
                <a:gd name="connsiteX8" fmla="*/ 0 w 6891187"/>
                <a:gd name="connsiteY8" fmla="*/ 164973 h 98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1187" h="989820">
                  <a:moveTo>
                    <a:pt x="0" y="164973"/>
                  </a:moveTo>
                  <a:cubicBezTo>
                    <a:pt x="0" y="73861"/>
                    <a:pt x="73861" y="0"/>
                    <a:pt x="164973" y="0"/>
                  </a:cubicBezTo>
                  <a:lnTo>
                    <a:pt x="6726214" y="0"/>
                  </a:lnTo>
                  <a:cubicBezTo>
                    <a:pt x="6817326" y="0"/>
                    <a:pt x="6891187" y="73861"/>
                    <a:pt x="6891187" y="164973"/>
                  </a:cubicBezTo>
                  <a:lnTo>
                    <a:pt x="6891187" y="824847"/>
                  </a:lnTo>
                  <a:cubicBezTo>
                    <a:pt x="6891187" y="915959"/>
                    <a:pt x="6817326" y="989820"/>
                    <a:pt x="6726214" y="989820"/>
                  </a:cubicBezTo>
                  <a:lnTo>
                    <a:pt x="164973" y="989820"/>
                  </a:lnTo>
                  <a:cubicBezTo>
                    <a:pt x="73861" y="989820"/>
                    <a:pt x="0" y="915959"/>
                    <a:pt x="0" y="824847"/>
                  </a:cubicBezTo>
                  <a:lnTo>
                    <a:pt x="0" y="164973"/>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16899" tIns="116899" rIns="116899" bIns="116899" numCol="1" spcCol="1270" anchor="ctr" anchorCtr="0">
              <a:noAutofit/>
            </a:bodyPr>
            <a:lstStyle/>
            <a:p>
              <a:pPr marL="0" lvl="0" indent="0" algn="l" defTabSz="800100">
                <a:lnSpc>
                  <a:spcPct val="90000"/>
                </a:lnSpc>
                <a:spcBef>
                  <a:spcPct val="0"/>
                </a:spcBef>
                <a:spcAft>
                  <a:spcPct val="35000"/>
                </a:spcAft>
                <a:buNone/>
              </a:pPr>
              <a:r>
                <a:rPr lang="en-US" sz="1800" kern="1200"/>
                <a:t>To Indigenous peoples, land is more than soil and rocks. The land is </a:t>
              </a:r>
              <a:r>
                <a:rPr lang="en-US" sz="1800" u="sng" kern="1200"/>
                <a:t>everything</a:t>
              </a:r>
              <a:r>
                <a:rPr lang="en-US" sz="1800" kern="1200"/>
                <a:t>, all of nature, interconnected, in balance and harmony.</a:t>
              </a:r>
            </a:p>
          </p:txBody>
        </p:sp>
        <p:sp>
          <p:nvSpPr>
            <p:cNvPr id="9" name="Freeform: Shape 8">
              <a:extLst>
                <a:ext uri="{FF2B5EF4-FFF2-40B4-BE49-F238E27FC236}">
                  <a16:creationId xmlns:a16="http://schemas.microsoft.com/office/drawing/2014/main" id="{4B58D11B-3C3B-4DD9-8763-5C393AEB5880}"/>
                </a:ext>
              </a:extLst>
            </p:cNvPr>
            <p:cNvSpPr/>
            <p:nvPr/>
          </p:nvSpPr>
          <p:spPr>
            <a:xfrm>
              <a:off x="643467" y="3746597"/>
              <a:ext cx="6891187" cy="989820"/>
            </a:xfrm>
            <a:custGeom>
              <a:avLst/>
              <a:gdLst>
                <a:gd name="connsiteX0" fmla="*/ 0 w 6891187"/>
                <a:gd name="connsiteY0" fmla="*/ 164973 h 989820"/>
                <a:gd name="connsiteX1" fmla="*/ 164973 w 6891187"/>
                <a:gd name="connsiteY1" fmla="*/ 0 h 989820"/>
                <a:gd name="connsiteX2" fmla="*/ 6726214 w 6891187"/>
                <a:gd name="connsiteY2" fmla="*/ 0 h 989820"/>
                <a:gd name="connsiteX3" fmla="*/ 6891187 w 6891187"/>
                <a:gd name="connsiteY3" fmla="*/ 164973 h 989820"/>
                <a:gd name="connsiteX4" fmla="*/ 6891187 w 6891187"/>
                <a:gd name="connsiteY4" fmla="*/ 824847 h 989820"/>
                <a:gd name="connsiteX5" fmla="*/ 6726214 w 6891187"/>
                <a:gd name="connsiteY5" fmla="*/ 989820 h 989820"/>
                <a:gd name="connsiteX6" fmla="*/ 164973 w 6891187"/>
                <a:gd name="connsiteY6" fmla="*/ 989820 h 989820"/>
                <a:gd name="connsiteX7" fmla="*/ 0 w 6891187"/>
                <a:gd name="connsiteY7" fmla="*/ 824847 h 989820"/>
                <a:gd name="connsiteX8" fmla="*/ 0 w 6891187"/>
                <a:gd name="connsiteY8" fmla="*/ 164973 h 98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1187" h="989820">
                  <a:moveTo>
                    <a:pt x="0" y="164973"/>
                  </a:moveTo>
                  <a:cubicBezTo>
                    <a:pt x="0" y="73861"/>
                    <a:pt x="73861" y="0"/>
                    <a:pt x="164973" y="0"/>
                  </a:cubicBezTo>
                  <a:lnTo>
                    <a:pt x="6726214" y="0"/>
                  </a:lnTo>
                  <a:cubicBezTo>
                    <a:pt x="6817326" y="0"/>
                    <a:pt x="6891187" y="73861"/>
                    <a:pt x="6891187" y="164973"/>
                  </a:cubicBezTo>
                  <a:lnTo>
                    <a:pt x="6891187" y="824847"/>
                  </a:lnTo>
                  <a:cubicBezTo>
                    <a:pt x="6891187" y="915959"/>
                    <a:pt x="6817326" y="989820"/>
                    <a:pt x="6726214" y="989820"/>
                  </a:cubicBezTo>
                  <a:lnTo>
                    <a:pt x="164973" y="989820"/>
                  </a:lnTo>
                  <a:cubicBezTo>
                    <a:pt x="73861" y="989820"/>
                    <a:pt x="0" y="915959"/>
                    <a:pt x="0" y="824847"/>
                  </a:cubicBezTo>
                  <a:lnTo>
                    <a:pt x="0" y="164973"/>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16899" tIns="116899" rIns="116899" bIns="116899" numCol="1" spcCol="1270" anchor="ctr" anchorCtr="0">
              <a:noAutofit/>
            </a:bodyPr>
            <a:lstStyle/>
            <a:p>
              <a:pPr marL="0" lvl="0" indent="0" algn="l" defTabSz="800100">
                <a:lnSpc>
                  <a:spcPct val="90000"/>
                </a:lnSpc>
                <a:spcBef>
                  <a:spcPct val="0"/>
                </a:spcBef>
                <a:spcAft>
                  <a:spcPct val="35000"/>
                </a:spcAft>
                <a:buNone/>
              </a:pPr>
              <a:r>
                <a:rPr lang="en-US" sz="1800" kern="1200"/>
                <a:t>Indigenous peoples are considered </a:t>
              </a:r>
              <a:r>
                <a:rPr lang="en-US" sz="1800" u="sng" kern="1200"/>
                <a:t>land experts</a:t>
              </a:r>
              <a:r>
                <a:rPr lang="en-US" sz="1800" kern="1200"/>
                <a:t> and have valuable knowledge about the plants, rocks, animals, water, seasons, weather, sky, and stars.</a:t>
              </a:r>
            </a:p>
          </p:txBody>
        </p:sp>
        <p:sp>
          <p:nvSpPr>
            <p:cNvPr id="10" name="Freeform: Shape 9">
              <a:extLst>
                <a:ext uri="{FF2B5EF4-FFF2-40B4-BE49-F238E27FC236}">
                  <a16:creationId xmlns:a16="http://schemas.microsoft.com/office/drawing/2014/main" id="{F478D9D7-0581-490E-A4B7-5711A2D3E1A5}"/>
                </a:ext>
              </a:extLst>
            </p:cNvPr>
            <p:cNvSpPr/>
            <p:nvPr/>
          </p:nvSpPr>
          <p:spPr>
            <a:xfrm>
              <a:off x="643467" y="4788256"/>
              <a:ext cx="6891187" cy="989820"/>
            </a:xfrm>
            <a:custGeom>
              <a:avLst/>
              <a:gdLst>
                <a:gd name="connsiteX0" fmla="*/ 0 w 6891187"/>
                <a:gd name="connsiteY0" fmla="*/ 164973 h 989820"/>
                <a:gd name="connsiteX1" fmla="*/ 164973 w 6891187"/>
                <a:gd name="connsiteY1" fmla="*/ 0 h 989820"/>
                <a:gd name="connsiteX2" fmla="*/ 6726214 w 6891187"/>
                <a:gd name="connsiteY2" fmla="*/ 0 h 989820"/>
                <a:gd name="connsiteX3" fmla="*/ 6891187 w 6891187"/>
                <a:gd name="connsiteY3" fmla="*/ 164973 h 989820"/>
                <a:gd name="connsiteX4" fmla="*/ 6891187 w 6891187"/>
                <a:gd name="connsiteY4" fmla="*/ 824847 h 989820"/>
                <a:gd name="connsiteX5" fmla="*/ 6726214 w 6891187"/>
                <a:gd name="connsiteY5" fmla="*/ 989820 h 989820"/>
                <a:gd name="connsiteX6" fmla="*/ 164973 w 6891187"/>
                <a:gd name="connsiteY6" fmla="*/ 989820 h 989820"/>
                <a:gd name="connsiteX7" fmla="*/ 0 w 6891187"/>
                <a:gd name="connsiteY7" fmla="*/ 824847 h 989820"/>
                <a:gd name="connsiteX8" fmla="*/ 0 w 6891187"/>
                <a:gd name="connsiteY8" fmla="*/ 164973 h 98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1187" h="989820">
                  <a:moveTo>
                    <a:pt x="0" y="164973"/>
                  </a:moveTo>
                  <a:cubicBezTo>
                    <a:pt x="0" y="73861"/>
                    <a:pt x="73861" y="0"/>
                    <a:pt x="164973" y="0"/>
                  </a:cubicBezTo>
                  <a:lnTo>
                    <a:pt x="6726214" y="0"/>
                  </a:lnTo>
                  <a:cubicBezTo>
                    <a:pt x="6817326" y="0"/>
                    <a:pt x="6891187" y="73861"/>
                    <a:pt x="6891187" y="164973"/>
                  </a:cubicBezTo>
                  <a:lnTo>
                    <a:pt x="6891187" y="824847"/>
                  </a:lnTo>
                  <a:cubicBezTo>
                    <a:pt x="6891187" y="915959"/>
                    <a:pt x="6817326" y="989820"/>
                    <a:pt x="6726214" y="989820"/>
                  </a:cubicBezTo>
                  <a:lnTo>
                    <a:pt x="164973" y="989820"/>
                  </a:lnTo>
                  <a:cubicBezTo>
                    <a:pt x="73861" y="989820"/>
                    <a:pt x="0" y="915959"/>
                    <a:pt x="0" y="824847"/>
                  </a:cubicBezTo>
                  <a:lnTo>
                    <a:pt x="0" y="164973"/>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16899" tIns="116899" rIns="116899" bIns="116899" numCol="1" spcCol="1270" anchor="ctr" anchorCtr="0">
              <a:noAutofit/>
            </a:bodyPr>
            <a:lstStyle/>
            <a:p>
              <a:pPr marL="0" lvl="0" indent="0" algn="l" defTabSz="800100">
                <a:lnSpc>
                  <a:spcPct val="90000"/>
                </a:lnSpc>
                <a:spcBef>
                  <a:spcPct val="0"/>
                </a:spcBef>
                <a:spcAft>
                  <a:spcPct val="35000"/>
                </a:spcAft>
                <a:buNone/>
              </a:pPr>
              <a:r>
                <a:rPr lang="en-US" sz="2000" b="1" kern="1200"/>
                <a:t>Indigenous peoples remind us, </a:t>
              </a:r>
              <a:r>
                <a:rPr lang="en-US" sz="2000" b="1" u="sng" kern="1200"/>
                <a:t>we are part of the land</a:t>
              </a:r>
              <a:r>
                <a:rPr lang="en-US" sz="2000" b="1" kern="1200"/>
                <a:t> instead of apart from the land.</a:t>
              </a:r>
            </a:p>
          </p:txBody>
        </p:sp>
        <p:sp>
          <p:nvSpPr>
            <p:cNvPr id="11" name="Freeform: Shape 10">
              <a:extLst>
                <a:ext uri="{FF2B5EF4-FFF2-40B4-BE49-F238E27FC236}">
                  <a16:creationId xmlns:a16="http://schemas.microsoft.com/office/drawing/2014/main" id="{A9D174B2-F535-442D-8B25-CE75EA4AB4D0}"/>
                </a:ext>
              </a:extLst>
            </p:cNvPr>
            <p:cNvSpPr/>
            <p:nvPr/>
          </p:nvSpPr>
          <p:spPr>
            <a:xfrm>
              <a:off x="643467" y="5778077"/>
              <a:ext cx="6891187" cy="298080"/>
            </a:xfrm>
            <a:custGeom>
              <a:avLst/>
              <a:gdLst>
                <a:gd name="connsiteX0" fmla="*/ 0 w 6891187"/>
                <a:gd name="connsiteY0" fmla="*/ 0 h 298080"/>
                <a:gd name="connsiteX1" fmla="*/ 6891187 w 6891187"/>
                <a:gd name="connsiteY1" fmla="*/ 0 h 298080"/>
                <a:gd name="connsiteX2" fmla="*/ 6891187 w 6891187"/>
                <a:gd name="connsiteY2" fmla="*/ 298080 h 298080"/>
                <a:gd name="connsiteX3" fmla="*/ 0 w 6891187"/>
                <a:gd name="connsiteY3" fmla="*/ 298080 h 298080"/>
                <a:gd name="connsiteX4" fmla="*/ 0 w 6891187"/>
                <a:gd name="connsiteY4" fmla="*/ 0 h 29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1187" h="298080">
                  <a:moveTo>
                    <a:pt x="0" y="0"/>
                  </a:moveTo>
                  <a:lnTo>
                    <a:pt x="6891187" y="0"/>
                  </a:lnTo>
                  <a:lnTo>
                    <a:pt x="6891187" y="298080"/>
                  </a:lnTo>
                  <a:lnTo>
                    <a:pt x="0" y="2980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8795" tIns="22860" rIns="128016" bIns="22860" numCol="1" spcCol="1270" anchor="t" anchorCtr="0">
              <a:noAutofit/>
            </a:bodyPr>
            <a:lstStyle/>
            <a:p>
              <a:pPr marL="114300" lvl="1" indent="-114300" algn="l" defTabSz="622300">
                <a:lnSpc>
                  <a:spcPct val="90000"/>
                </a:lnSpc>
                <a:spcBef>
                  <a:spcPct val="0"/>
                </a:spcBef>
                <a:spcAft>
                  <a:spcPct val="20000"/>
                </a:spcAft>
                <a:buChar char="•"/>
              </a:pPr>
              <a:endParaRPr lang="en-US" sz="1400" kern="1200"/>
            </a:p>
          </p:txBody>
        </p:sp>
      </p:grpSp>
      <p:sp>
        <p:nvSpPr>
          <p:cNvPr id="3" name="TextBox 2">
            <a:extLst>
              <a:ext uri="{FF2B5EF4-FFF2-40B4-BE49-F238E27FC236}">
                <a16:creationId xmlns:a16="http://schemas.microsoft.com/office/drawing/2014/main" id="{C3266615-12FB-4915-B9EF-0CDE1B4D3ADA}"/>
              </a:ext>
            </a:extLst>
          </p:cNvPr>
          <p:cNvSpPr txBox="1"/>
          <p:nvPr/>
        </p:nvSpPr>
        <p:spPr>
          <a:xfrm>
            <a:off x="8661617" y="2553514"/>
            <a:ext cx="3098307" cy="3970318"/>
          </a:xfrm>
          <a:prstGeom prst="rect">
            <a:avLst/>
          </a:prstGeom>
          <a:solidFill>
            <a:schemeClr val="accent4">
              <a:lumMod val="60000"/>
              <a:lumOff val="40000"/>
            </a:schemeClr>
          </a:solidFill>
        </p:spPr>
        <p:txBody>
          <a:bodyPr wrap="square" lIns="91440" tIns="45720" rIns="91440" bIns="45720" rtlCol="0" anchor="t">
            <a:spAutoFit/>
          </a:bodyPr>
          <a:lstStyle/>
          <a:p>
            <a:pPr marL="285750" lvl="0" indent="-285750">
              <a:buFont typeface="Wingdings" panose="05000000000000000000" pitchFamily="2" charset="2"/>
              <a:buChar char="v"/>
            </a:pPr>
            <a:r>
              <a:rPr lang="en-US"/>
              <a:t>Watch the following video: Learning how to care for Mother Earth with </a:t>
            </a:r>
            <a:r>
              <a:rPr lang="en-US">
                <a:solidFill>
                  <a:schemeClr val="accent1"/>
                </a:solidFill>
                <a:hlinkClick r:id="rId4">
                  <a:extLst>
                    <a:ext uri="{A12FA001-AC4F-418D-AE19-62706E023703}">
                      <ahyp:hlinkClr xmlns="" xmlns:ahyp="http://schemas.microsoft.com/office/drawing/2018/hyperlinkcolor" val="tx"/>
                    </a:ext>
                  </a:extLst>
                </a:hlinkClick>
              </a:rPr>
              <a:t>Elder Dave Courchene (3:32 min) CBC Manitoba</a:t>
            </a:r>
            <a:endParaRPr lang="en-US">
              <a:solidFill>
                <a:schemeClr val="accent1"/>
              </a:solidFill>
              <a:cs typeface="Calibri" panose="020F0502020204030204"/>
            </a:endParaRPr>
          </a:p>
          <a:p>
            <a:pPr marL="285750" lvl="0" indent="-285750">
              <a:buFont typeface="Wingdings" panose="05000000000000000000" pitchFamily="2" charset="2"/>
              <a:buChar char="v"/>
            </a:pPr>
            <a:endParaRPr lang="en-US">
              <a:solidFill>
                <a:schemeClr val="accent1"/>
              </a:solidFill>
            </a:endParaRPr>
          </a:p>
          <a:p>
            <a:pPr marL="285750" indent="-285750">
              <a:buFont typeface="Wingdings" panose="05000000000000000000" pitchFamily="2" charset="2"/>
              <a:buChar char="v"/>
            </a:pPr>
            <a:r>
              <a:rPr lang="en-US">
                <a:cs typeface="Calibri"/>
              </a:rPr>
              <a:t>Draw a picture of the land where you live. What is your favourite part about nature?</a:t>
            </a:r>
          </a:p>
          <a:p>
            <a:pPr marL="285750" indent="-285750">
              <a:buFont typeface="Wingdings" panose="05000000000000000000" pitchFamily="2" charset="2"/>
              <a:buChar char="v"/>
            </a:pPr>
            <a:endParaRPr lang="en-US">
              <a:cs typeface="Calibri"/>
            </a:endParaRPr>
          </a:p>
          <a:p>
            <a:pPr marL="285750" indent="-285750">
              <a:buFont typeface="Wingdings" panose="05000000000000000000" pitchFamily="2" charset="2"/>
              <a:buChar char="v"/>
            </a:pPr>
            <a:r>
              <a:rPr lang="en-US">
                <a:ea typeface="+mn-lt"/>
                <a:cs typeface="+mn-lt"/>
              </a:rPr>
              <a:t>Do a land-based activity. </a:t>
            </a:r>
            <a:br>
              <a:rPr lang="en-US">
                <a:ea typeface="+mn-lt"/>
                <a:cs typeface="+mn-lt"/>
              </a:rPr>
            </a:br>
            <a:r>
              <a:rPr lang="en-US">
                <a:ea typeface="+mn-lt"/>
                <a:cs typeface="+mn-lt"/>
              </a:rPr>
              <a:t>Go outside and spend time with nature.</a:t>
            </a:r>
          </a:p>
        </p:txBody>
      </p:sp>
      <p:sp>
        <p:nvSpPr>
          <p:cNvPr id="5" name="Sun 4">
            <a:extLst>
              <a:ext uri="{FF2B5EF4-FFF2-40B4-BE49-F238E27FC236}">
                <a16:creationId xmlns:a16="http://schemas.microsoft.com/office/drawing/2014/main" id="{FEE4C912-F7FF-46AA-811E-6B2C80FEBFB6}"/>
              </a:ext>
            </a:extLst>
          </p:cNvPr>
          <p:cNvSpPr/>
          <p:nvPr/>
        </p:nvSpPr>
        <p:spPr>
          <a:xfrm>
            <a:off x="8369717" y="788381"/>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BLM#4</a:t>
            </a:r>
            <a:endParaRPr lang="en-CA" sz="1200">
              <a:solidFill>
                <a:schemeClr val="tx1"/>
              </a:solidFill>
            </a:endParaRPr>
          </a:p>
        </p:txBody>
      </p:sp>
    </p:spTree>
    <p:extLst>
      <p:ext uri="{BB962C8B-B14F-4D97-AF65-F5344CB8AC3E}">
        <p14:creationId xmlns:p14="http://schemas.microsoft.com/office/powerpoint/2010/main" val="20804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2">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4">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29D2FA-214D-4AE6-95EE-313D3DFBA2C0}"/>
              </a:ext>
            </a:extLst>
          </p:cNvPr>
          <p:cNvPicPr>
            <a:picLocks noChangeAspect="1"/>
          </p:cNvPicPr>
          <p:nvPr/>
        </p:nvPicPr>
        <p:blipFill rotWithShape="1">
          <a:blip r:embed="rId3">
            <a:alphaModFix amt="40000"/>
          </a:blip>
          <a:srcRect l="19619" r="12919"/>
          <a:stretch/>
        </p:blipFill>
        <p:spPr>
          <a:xfrm>
            <a:off x="20" y="10"/>
            <a:ext cx="8450297" cy="6857990"/>
          </a:xfrm>
          <a:prstGeom prst="rect">
            <a:avLst/>
          </a:prstGeom>
        </p:spPr>
      </p:pic>
      <p:sp>
        <p:nvSpPr>
          <p:cNvPr id="2" name="Title 1">
            <a:extLst>
              <a:ext uri="{FF2B5EF4-FFF2-40B4-BE49-F238E27FC236}">
                <a16:creationId xmlns:a16="http://schemas.microsoft.com/office/drawing/2014/main" id="{442CFB36-2A4C-41C5-8E1E-4B5E1F81F1AA}"/>
              </a:ext>
            </a:extLst>
          </p:cNvPr>
          <p:cNvSpPr>
            <a:spLocks noGrp="1"/>
          </p:cNvSpPr>
          <p:nvPr>
            <p:ph type="title"/>
          </p:nvPr>
        </p:nvSpPr>
        <p:spPr>
          <a:xfrm>
            <a:off x="838201" y="365125"/>
            <a:ext cx="5251316" cy="1627636"/>
          </a:xfrm>
        </p:spPr>
        <p:txBody>
          <a:bodyPr>
            <a:normAutofit/>
          </a:bodyPr>
          <a:lstStyle/>
          <a:p>
            <a:r>
              <a:rPr lang="en-US">
                <a:solidFill>
                  <a:srgbClr val="FFFFFF"/>
                </a:solidFill>
                <a:cs typeface="Calibri Light"/>
              </a:rPr>
              <a:t>Land Protectors</a:t>
            </a:r>
            <a:endParaRPr lang="en-US">
              <a:solidFill>
                <a:srgbClr val="FFFFFF"/>
              </a:solidFill>
            </a:endParaRPr>
          </a:p>
        </p:txBody>
      </p:sp>
      <p:pic>
        <p:nvPicPr>
          <p:cNvPr id="8" name="Picture 7" descr="A picture containing grass, sky, nature, mountain&#10;&#10;Description automatically generated">
            <a:extLst>
              <a:ext uri="{FF2B5EF4-FFF2-40B4-BE49-F238E27FC236}">
                <a16:creationId xmlns:a16="http://schemas.microsoft.com/office/drawing/2014/main" id="{82A23738-8012-43EE-A23F-D52249AD278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7395" r="17395"/>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5" name="Content Placeholder 2">
            <a:extLst>
              <a:ext uri="{FF2B5EF4-FFF2-40B4-BE49-F238E27FC236}">
                <a16:creationId xmlns:a16="http://schemas.microsoft.com/office/drawing/2014/main" id="{3EED33D6-C197-43A2-82BF-98EB2AA8FE53}"/>
              </a:ext>
            </a:extLst>
          </p:cNvPr>
          <p:cNvGraphicFramePr>
            <a:graphicFrameLocks noGrp="1"/>
          </p:cNvGraphicFramePr>
          <p:nvPr>
            <p:ph idx="1"/>
            <p:extLst>
              <p:ext uri="{D42A27DB-BD31-4B8C-83A1-F6EECF244321}">
                <p14:modId xmlns:p14="http://schemas.microsoft.com/office/powerpoint/2010/main" val="2186197326"/>
              </p:ext>
            </p:extLst>
          </p:nvPr>
        </p:nvGraphicFramePr>
        <p:xfrm>
          <a:off x="838200" y="1614196"/>
          <a:ext cx="5384749" cy="46653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extBox 8">
            <a:extLst>
              <a:ext uri="{FF2B5EF4-FFF2-40B4-BE49-F238E27FC236}">
                <a16:creationId xmlns:a16="http://schemas.microsoft.com/office/drawing/2014/main" id="{E912A5A7-3FEB-4AB4-A2DF-308816F488D3}"/>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5" tooltip="https://www.iha.com/short-term-rentals-japan/1OzR/">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1" tooltip="https://creativecommons.org/licenses/by-nc-sa/3.0/">
                  <a:extLst>
                    <a:ext uri="{A12FA001-AC4F-418D-AE19-62706E023703}">
                      <ahyp:hlinkClr xmlns="" xmlns:ahyp="http://schemas.microsoft.com/office/drawing/2018/hyperlinkcolor" val="tx"/>
                    </a:ext>
                  </a:extLst>
                </a:hlinkClick>
              </a:rPr>
              <a:t>CC BY-SA-NC</a:t>
            </a:r>
            <a:endParaRPr lang="en-CA" sz="700">
              <a:solidFill>
                <a:srgbClr val="FFFFFF"/>
              </a:solidFill>
            </a:endParaRPr>
          </a:p>
        </p:txBody>
      </p:sp>
      <p:sp>
        <p:nvSpPr>
          <p:cNvPr id="32" name="Sun 31">
            <a:extLst>
              <a:ext uri="{FF2B5EF4-FFF2-40B4-BE49-F238E27FC236}">
                <a16:creationId xmlns:a16="http://schemas.microsoft.com/office/drawing/2014/main" id="{2F485087-4147-4ADB-AAC4-271E4765F5CF}"/>
              </a:ext>
            </a:extLst>
          </p:cNvPr>
          <p:cNvSpPr/>
          <p:nvPr/>
        </p:nvSpPr>
        <p:spPr>
          <a:xfrm>
            <a:off x="10813868" y="40759"/>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BLM#4</a:t>
            </a:r>
            <a:endParaRPr lang="en-CA" sz="1200">
              <a:solidFill>
                <a:schemeClr val="tx1"/>
              </a:solidFill>
            </a:endParaRPr>
          </a:p>
        </p:txBody>
      </p:sp>
    </p:spTree>
    <p:extLst>
      <p:ext uri="{BB962C8B-B14F-4D97-AF65-F5344CB8AC3E}">
        <p14:creationId xmlns:p14="http://schemas.microsoft.com/office/powerpoint/2010/main" val="38460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E96BF5B-EB5A-46A6-8E53-65D78DB872A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539746-26A7-47E5-B110-F18BEDA6382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97D27BC-F5B8-43FD-A76E-510E94A6858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5EBC18B6-E5C3-4AD1-97A4-E6A3477A0B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324BE-A6A6-4A63-8D95-411A9727805E}"/>
              </a:ext>
            </a:extLst>
          </p:cNvPr>
          <p:cNvSpPr>
            <a:spLocks noGrp="1"/>
          </p:cNvSpPr>
          <p:nvPr>
            <p:ph type="title"/>
          </p:nvPr>
        </p:nvSpPr>
        <p:spPr>
          <a:xfrm>
            <a:off x="1773936" y="253288"/>
            <a:ext cx="2438649" cy="768842"/>
          </a:xfrm>
        </p:spPr>
        <p:txBody>
          <a:bodyPr anchor="b">
            <a:normAutofit fontScale="90000"/>
          </a:bodyPr>
          <a:lstStyle/>
          <a:p>
            <a:r>
              <a:rPr lang="en-US" sz="5200" b="1">
                <a:cs typeface="Calibri Light"/>
              </a:rPr>
              <a:t>UNDRIP</a:t>
            </a:r>
          </a:p>
        </p:txBody>
      </p:sp>
      <p:sp>
        <p:nvSpPr>
          <p:cNvPr id="17" name="Rectangle 20">
            <a:extLst>
              <a:ext uri="{FF2B5EF4-FFF2-40B4-BE49-F238E27FC236}">
                <a16:creationId xmlns:a16="http://schemas.microsoft.com/office/drawing/2014/main" id="{136A4AB6-B72B-4CC6-ADCF-BE807B6C3D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10;&#10;Description automatically generated">
            <a:extLst>
              <a:ext uri="{FF2B5EF4-FFF2-40B4-BE49-F238E27FC236}">
                <a16:creationId xmlns:a16="http://schemas.microsoft.com/office/drawing/2014/main" id="{23D364E2-9085-4133-8AF9-5B6512A8D13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5989" r="1" b="1"/>
          <a:stretch/>
        </p:blipFill>
        <p:spPr>
          <a:xfrm>
            <a:off x="7684008" y="1"/>
            <a:ext cx="4507992" cy="2240280"/>
          </a:xfrm>
          <a:prstGeom prst="rect">
            <a:avLst/>
          </a:prstGeom>
        </p:spPr>
      </p:pic>
      <p:sp>
        <p:nvSpPr>
          <p:cNvPr id="23" name="Rectangle 22">
            <a:extLst>
              <a:ext uri="{FF2B5EF4-FFF2-40B4-BE49-F238E27FC236}">
                <a16:creationId xmlns:a16="http://schemas.microsoft.com/office/drawing/2014/main" id="{B35D540D-9486-4236-952A-F72DC52D79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9F7CB16-5F69-4C59-B601-8D53A2764F50}"/>
              </a:ext>
            </a:extLst>
          </p:cNvPr>
          <p:cNvSpPr>
            <a:spLocks noGrp="1"/>
          </p:cNvSpPr>
          <p:nvPr>
            <p:ph idx="1"/>
          </p:nvPr>
        </p:nvSpPr>
        <p:spPr>
          <a:xfrm>
            <a:off x="621792" y="2308860"/>
            <a:ext cx="6272784" cy="2825496"/>
          </a:xfrm>
        </p:spPr>
        <p:txBody>
          <a:bodyPr vert="horz" lIns="91440" tIns="45720" rIns="91440" bIns="45720" rtlCol="0">
            <a:noAutofit/>
          </a:bodyPr>
          <a:lstStyle/>
          <a:p>
            <a:pPr marL="0" indent="0">
              <a:buNone/>
            </a:pPr>
            <a:r>
              <a:rPr lang="en-US" sz="1800">
                <a:cs typeface="Calibri"/>
              </a:rPr>
              <a:t>The </a:t>
            </a:r>
            <a:r>
              <a:rPr lang="en-US" sz="1800" b="1" u="sng">
                <a:cs typeface="Calibri"/>
              </a:rPr>
              <a:t>U</a:t>
            </a:r>
            <a:r>
              <a:rPr lang="en-US" sz="1800">
                <a:cs typeface="Calibri"/>
              </a:rPr>
              <a:t>nited </a:t>
            </a:r>
            <a:r>
              <a:rPr lang="en-US" sz="1800" b="1" u="sng">
                <a:cs typeface="Calibri"/>
              </a:rPr>
              <a:t>N</a:t>
            </a:r>
            <a:r>
              <a:rPr lang="en-US" sz="1800">
                <a:cs typeface="Calibri"/>
              </a:rPr>
              <a:t>ations </a:t>
            </a:r>
            <a:r>
              <a:rPr lang="en-US" sz="1800" b="1" u="sng">
                <a:cs typeface="Calibri"/>
              </a:rPr>
              <a:t>D</a:t>
            </a:r>
            <a:r>
              <a:rPr lang="en-US" sz="1800">
                <a:cs typeface="Calibri"/>
              </a:rPr>
              <a:t>eclaration on the </a:t>
            </a:r>
            <a:r>
              <a:rPr lang="en-US" sz="1800" b="1" u="sng">
                <a:cs typeface="Calibri"/>
              </a:rPr>
              <a:t>R</a:t>
            </a:r>
            <a:r>
              <a:rPr lang="en-US" sz="1800">
                <a:cs typeface="Calibri"/>
              </a:rPr>
              <a:t>ights of </a:t>
            </a:r>
            <a:r>
              <a:rPr lang="en-US" sz="1800" b="1" u="sng">
                <a:cs typeface="Calibri"/>
              </a:rPr>
              <a:t>I</a:t>
            </a:r>
            <a:r>
              <a:rPr lang="en-US" sz="1800">
                <a:cs typeface="Calibri"/>
              </a:rPr>
              <a:t>ndigenous </a:t>
            </a:r>
            <a:r>
              <a:rPr lang="en-US" sz="1800" b="1" u="sng">
                <a:cs typeface="Calibri"/>
              </a:rPr>
              <a:t>P</a:t>
            </a:r>
            <a:r>
              <a:rPr lang="en-US" sz="1800">
                <a:cs typeface="Calibri"/>
              </a:rPr>
              <a:t>eoples was adopted in 2007 to </a:t>
            </a:r>
            <a:r>
              <a:rPr lang="en-US" sz="1800" u="sng">
                <a:cs typeface="Calibri"/>
              </a:rPr>
              <a:t>protect Indigenous Rights</a:t>
            </a:r>
            <a:r>
              <a:rPr lang="en-US" sz="1800">
                <a:cs typeface="Calibri"/>
              </a:rPr>
              <a:t>.</a:t>
            </a:r>
            <a:endParaRPr lang="en-US" sz="1800"/>
          </a:p>
          <a:p>
            <a:pPr marL="0" indent="0">
              <a:buNone/>
            </a:pPr>
            <a:r>
              <a:rPr lang="en-US" sz="1800" u="sng">
                <a:cs typeface="Calibri"/>
              </a:rPr>
              <a:t>Indigenous Peoples have the Right to:</a:t>
            </a:r>
          </a:p>
          <a:p>
            <a:pPr lvl="1"/>
            <a:r>
              <a:rPr lang="en-US" sz="1800">
                <a:cs typeface="Calibri"/>
              </a:rPr>
              <a:t>Decide what's best for themselves</a:t>
            </a:r>
          </a:p>
          <a:p>
            <a:pPr lvl="1"/>
            <a:r>
              <a:rPr lang="en-US" sz="1800">
                <a:cs typeface="Calibri"/>
              </a:rPr>
              <a:t>Live freely and be safe</a:t>
            </a:r>
          </a:p>
          <a:p>
            <a:pPr lvl="1"/>
            <a:r>
              <a:rPr lang="en-US" sz="1800">
                <a:cs typeface="Calibri"/>
              </a:rPr>
              <a:t>Practice their culture and language</a:t>
            </a:r>
          </a:p>
          <a:p>
            <a:pPr lvl="1"/>
            <a:r>
              <a:rPr lang="en-US" sz="1800">
                <a:cs typeface="Calibri"/>
              </a:rPr>
              <a:t>Not be discriminated against</a:t>
            </a:r>
          </a:p>
          <a:p>
            <a:pPr lvl="1"/>
            <a:r>
              <a:rPr lang="en-US" sz="1800">
                <a:cs typeface="Calibri"/>
              </a:rPr>
              <a:t>Keep their relationship with the land</a:t>
            </a:r>
          </a:p>
          <a:p>
            <a:pPr lvl="1"/>
            <a:r>
              <a:rPr lang="en-US" sz="1800">
                <a:cs typeface="Calibri"/>
              </a:rPr>
              <a:t>Not</a:t>
            </a:r>
            <a:r>
              <a:rPr lang="en-US" sz="1800">
                <a:ea typeface="+mn-lt"/>
                <a:cs typeface="+mn-lt"/>
              </a:rPr>
              <a:t> be forced from their lands</a:t>
            </a:r>
            <a:endParaRPr lang="en-US" sz="1800">
              <a:cs typeface="Calibri" panose="020F0502020204030204"/>
            </a:endParaRPr>
          </a:p>
        </p:txBody>
      </p:sp>
      <p:pic>
        <p:nvPicPr>
          <p:cNvPr id="10" name="Picture 9" descr="A group of people posing for a photo&#10;&#10;Description automatically generated">
            <a:extLst>
              <a:ext uri="{FF2B5EF4-FFF2-40B4-BE49-F238E27FC236}">
                <a16:creationId xmlns:a16="http://schemas.microsoft.com/office/drawing/2014/main" id="{1180F083-F1B9-48E9-A1CB-1C5E4FDEAD2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t="23546" r="-3" b="-3"/>
          <a:stretch/>
        </p:blipFill>
        <p:spPr>
          <a:xfrm>
            <a:off x="7684008" y="2301803"/>
            <a:ext cx="4507992" cy="2240280"/>
          </a:xfrm>
          <a:prstGeom prst="rect">
            <a:avLst/>
          </a:prstGeom>
        </p:spPr>
      </p:pic>
      <p:pic>
        <p:nvPicPr>
          <p:cNvPr id="7" name="Picture 6">
            <a:extLst>
              <a:ext uri="{FF2B5EF4-FFF2-40B4-BE49-F238E27FC236}">
                <a16:creationId xmlns:a16="http://schemas.microsoft.com/office/drawing/2014/main" id="{B30E1927-5399-4545-83B3-86BEB1A7ED8D}"/>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t="11492" b="160"/>
          <a:stretch/>
        </p:blipFill>
        <p:spPr>
          <a:xfrm>
            <a:off x="7684008" y="4617720"/>
            <a:ext cx="4507992" cy="2240280"/>
          </a:xfrm>
          <a:prstGeom prst="rect">
            <a:avLst/>
          </a:prstGeom>
        </p:spPr>
      </p:pic>
      <p:sp>
        <p:nvSpPr>
          <p:cNvPr id="4" name="TextBox 3">
            <a:extLst>
              <a:ext uri="{FF2B5EF4-FFF2-40B4-BE49-F238E27FC236}">
                <a16:creationId xmlns:a16="http://schemas.microsoft.com/office/drawing/2014/main" id="{5E297174-CCCE-457B-A42E-593006C54074}"/>
              </a:ext>
            </a:extLst>
          </p:cNvPr>
          <p:cNvSpPr txBox="1"/>
          <p:nvPr/>
        </p:nvSpPr>
        <p:spPr>
          <a:xfrm>
            <a:off x="227588" y="5347938"/>
            <a:ext cx="7969994"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500">
                <a:hlinkClick r:id="rId9"/>
              </a:rPr>
              <a:t>FAO, Indigenous </a:t>
            </a:r>
            <a:r>
              <a:rPr lang="en-US" sz="1500">
                <a:cs typeface="Calibri"/>
                <a:hlinkClick r:id="rId9"/>
              </a:rPr>
              <a:t>Peoples and the Free, Prior &amp; Informed Consent (FPIC) 2:50 min- YouTube</a:t>
            </a:r>
            <a:endParaRPr lang="en-US">
              <a:hlinkClick r:id="rId9"/>
            </a:endParaRPr>
          </a:p>
          <a:p>
            <a:pPr>
              <a:spcAft>
                <a:spcPts val="600"/>
              </a:spcAft>
            </a:pPr>
            <a:r>
              <a:rPr lang="en-US" sz="1500">
                <a:cs typeface="Calibri"/>
                <a:hlinkClick r:id="rId10"/>
              </a:rPr>
              <a:t>Assembly of First Nations UNDRIP YouTube Video 0:57 min</a:t>
            </a:r>
          </a:p>
          <a:p>
            <a:pPr>
              <a:spcAft>
                <a:spcPts val="600"/>
              </a:spcAft>
            </a:pPr>
            <a:endParaRPr lang="en-US" sz="1500"/>
          </a:p>
        </p:txBody>
      </p:sp>
      <p:sp>
        <p:nvSpPr>
          <p:cNvPr id="5" name="TextBox 4">
            <a:extLst>
              <a:ext uri="{FF2B5EF4-FFF2-40B4-BE49-F238E27FC236}">
                <a16:creationId xmlns:a16="http://schemas.microsoft.com/office/drawing/2014/main" id="{67044743-BFCF-4294-B075-3251A60F5BAD}"/>
              </a:ext>
            </a:extLst>
          </p:cNvPr>
          <p:cNvSpPr txBox="1"/>
          <p:nvPr/>
        </p:nvSpPr>
        <p:spPr>
          <a:xfrm>
            <a:off x="612648" y="1009245"/>
            <a:ext cx="6388594"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The United Nations is a group of countries that work together to make the world a better place.</a:t>
            </a:r>
          </a:p>
          <a:p>
            <a:pPr>
              <a:spcAft>
                <a:spcPts val="600"/>
              </a:spcAft>
            </a:pPr>
            <a:r>
              <a:rPr lang="en-US" sz="1400">
                <a:ea typeface="+mn-lt"/>
                <a:cs typeface="+mn-lt"/>
                <a:hlinkClick r:id="rId11"/>
              </a:rPr>
              <a:t>United Nations - explained l CBC Kids News (2:30 min)- YouTube</a:t>
            </a:r>
            <a:endParaRPr lang="en-US" sz="1400">
              <a:ea typeface="+mn-lt"/>
              <a:cs typeface="+mn-lt"/>
            </a:endParaRPr>
          </a:p>
        </p:txBody>
      </p:sp>
      <p:sp>
        <p:nvSpPr>
          <p:cNvPr id="8" name="TextBox 7">
            <a:extLst>
              <a:ext uri="{FF2B5EF4-FFF2-40B4-BE49-F238E27FC236}">
                <a16:creationId xmlns:a16="http://schemas.microsoft.com/office/drawing/2014/main" id="{BD37E3CD-A2AB-4456-A171-F49922A7FAA8}"/>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8" tooltip="https://hilo.hawaii.edu/chancellor/stories/2019/10/21/2019-united-nations-day/">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2" tooltip="https://creativecommons.org/licenses/by/3.0/">
                  <a:extLst>
                    <a:ext uri="{A12FA001-AC4F-418D-AE19-62706E023703}">
                      <ahyp:hlinkClr xmlns="" xmlns:ahyp="http://schemas.microsoft.com/office/drawing/2018/hyperlinkcolor" val="tx"/>
                    </a:ext>
                  </a:extLst>
                </a:hlinkClick>
              </a:rPr>
              <a:t>CC BY</a:t>
            </a:r>
            <a:endParaRPr lang="en-CA" sz="700">
              <a:solidFill>
                <a:srgbClr val="FFFFFF"/>
              </a:solidFill>
            </a:endParaRPr>
          </a:p>
        </p:txBody>
      </p:sp>
      <p:sp>
        <p:nvSpPr>
          <p:cNvPr id="11" name="TextBox 10">
            <a:extLst>
              <a:ext uri="{FF2B5EF4-FFF2-40B4-BE49-F238E27FC236}">
                <a16:creationId xmlns:a16="http://schemas.microsoft.com/office/drawing/2014/main" id="{8736BA8B-7194-465F-86AD-8CC1F22B9BFE}"/>
              </a:ext>
            </a:extLst>
          </p:cNvPr>
          <p:cNvSpPr txBox="1"/>
          <p:nvPr/>
        </p:nvSpPr>
        <p:spPr>
          <a:xfrm>
            <a:off x="9732673" y="4349085"/>
            <a:ext cx="2459327"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6" tooltip="https://www.flickr.com/photos/un_photo/18011653398/">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3" tooltip="https://creativecommons.org/licenses/by-nc-nd/3.0/">
                  <a:extLst>
                    <a:ext uri="{A12FA001-AC4F-418D-AE19-62706E023703}">
                      <ahyp:hlinkClr xmlns="" xmlns:ahyp="http://schemas.microsoft.com/office/drawing/2018/hyperlinkcolor" val="tx"/>
                    </a:ext>
                  </a:extLst>
                </a:hlinkClick>
              </a:rPr>
              <a:t>CC BY-NC-ND</a:t>
            </a:r>
            <a:endParaRPr lang="en-CA" sz="700">
              <a:solidFill>
                <a:srgbClr val="FFFFFF"/>
              </a:solidFill>
            </a:endParaRPr>
          </a:p>
        </p:txBody>
      </p:sp>
      <p:sp>
        <p:nvSpPr>
          <p:cNvPr id="14" name="TextBox 13">
            <a:extLst>
              <a:ext uri="{FF2B5EF4-FFF2-40B4-BE49-F238E27FC236}">
                <a16:creationId xmlns:a16="http://schemas.microsoft.com/office/drawing/2014/main" id="{E116BA4D-0007-47D1-81D0-52036E2CFCB6}"/>
              </a:ext>
            </a:extLst>
          </p:cNvPr>
          <p:cNvSpPr txBox="1"/>
          <p:nvPr/>
        </p:nvSpPr>
        <p:spPr>
          <a:xfrm>
            <a:off x="9751909" y="2040226"/>
            <a:ext cx="2440091"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canadians.org/event/halifax-imagine-canada-respects-indigenous-rights">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4" tooltip="https://creativecommons.org/licenses/by-nc-sa/3.0/">
                  <a:extLst>
                    <a:ext uri="{A12FA001-AC4F-418D-AE19-62706E023703}">
                      <ahyp:hlinkClr xmlns="" xmlns:ahyp="http://schemas.microsoft.com/office/drawing/2018/hyperlinkcolor" val="tx"/>
                    </a:ext>
                  </a:extLst>
                </a:hlinkClick>
              </a:rPr>
              <a:t>CC BY-SA-NC</a:t>
            </a:r>
            <a:endParaRPr lang="en-CA" sz="700">
              <a:solidFill>
                <a:srgbClr val="FFFFFF"/>
              </a:solidFill>
            </a:endParaRPr>
          </a:p>
        </p:txBody>
      </p:sp>
      <p:sp>
        <p:nvSpPr>
          <p:cNvPr id="6" name="Sun 5">
            <a:extLst>
              <a:ext uri="{FF2B5EF4-FFF2-40B4-BE49-F238E27FC236}">
                <a16:creationId xmlns:a16="http://schemas.microsoft.com/office/drawing/2014/main" id="{BB800DF7-5B94-4763-9965-4B681A634986}"/>
              </a:ext>
            </a:extLst>
          </p:cNvPr>
          <p:cNvSpPr/>
          <p:nvPr/>
        </p:nvSpPr>
        <p:spPr>
          <a:xfrm>
            <a:off x="5753037" y="4023287"/>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BLM#5</a:t>
            </a:r>
            <a:endParaRPr lang="en-CA" sz="1200">
              <a:solidFill>
                <a:schemeClr val="tx1"/>
              </a:solidFill>
            </a:endParaRPr>
          </a:p>
        </p:txBody>
      </p:sp>
    </p:spTree>
    <p:extLst>
      <p:ext uri="{BB962C8B-B14F-4D97-AF65-F5344CB8AC3E}">
        <p14:creationId xmlns:p14="http://schemas.microsoft.com/office/powerpoint/2010/main" val="2380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4B86"/>
        </a:solidFill>
        <a:effectLst/>
      </p:bgPr>
    </p:bg>
    <p:spTree>
      <p:nvGrpSpPr>
        <p:cNvPr id="1" name=""/>
        <p:cNvGrpSpPr/>
        <p:nvPr/>
      </p:nvGrpSpPr>
      <p:grpSpPr>
        <a:xfrm>
          <a:off x="0" y="0"/>
          <a:ext cx="0" cy="0"/>
          <a:chOff x="0" y="0"/>
          <a:chExt cx="0" cy="0"/>
        </a:xfrm>
      </p:grpSpPr>
      <p:pic>
        <p:nvPicPr>
          <p:cNvPr id="4" name="Picture 12" descr="Map&#10;&#10;Description automatically generated">
            <a:extLst>
              <a:ext uri="{FF2B5EF4-FFF2-40B4-BE49-F238E27FC236}">
                <a16:creationId xmlns:a16="http://schemas.microsoft.com/office/drawing/2014/main" id="{BF15F8D4-2C24-47B0-8323-1C7AC3F34C5A}"/>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795248" y="1435440"/>
            <a:ext cx="8601504" cy="4781992"/>
          </a:xfrm>
          <a:prstGeom prst="rect">
            <a:avLst/>
          </a:prstGeom>
          <a:effectLst>
            <a:softEdge rad="12700"/>
          </a:effectLst>
        </p:spPr>
      </p:pic>
      <p:sp>
        <p:nvSpPr>
          <p:cNvPr id="2" name="Title 1">
            <a:extLst>
              <a:ext uri="{FF2B5EF4-FFF2-40B4-BE49-F238E27FC236}">
                <a16:creationId xmlns:a16="http://schemas.microsoft.com/office/drawing/2014/main" id="{D48D0364-5274-40FC-A8BC-794F3BB8A435}"/>
              </a:ext>
            </a:extLst>
          </p:cNvPr>
          <p:cNvSpPr>
            <a:spLocks noGrp="1"/>
          </p:cNvSpPr>
          <p:nvPr>
            <p:ph type="title"/>
          </p:nvPr>
        </p:nvSpPr>
        <p:spPr>
          <a:xfrm>
            <a:off x="648428" y="275256"/>
            <a:ext cx="10515600" cy="1064018"/>
          </a:xfrm>
        </p:spPr>
        <p:txBody>
          <a:bodyPr/>
          <a:lstStyle/>
          <a:p>
            <a:r>
              <a:rPr lang="en-US" b="1" u="sng">
                <a:solidFill>
                  <a:schemeClr val="bg1"/>
                </a:solidFill>
                <a:cs typeface="Calibri Light"/>
              </a:rPr>
              <a:t>Indigenous Peoples of the World</a:t>
            </a:r>
            <a:endParaRPr lang="en-US" b="1" u="sng">
              <a:solidFill>
                <a:schemeClr val="bg1"/>
              </a:solidFill>
            </a:endParaRPr>
          </a:p>
        </p:txBody>
      </p:sp>
      <p:sp>
        <p:nvSpPr>
          <p:cNvPr id="15" name="Speech Bubble: Rectangle with Corners Rounded 14">
            <a:hlinkClick r:id="rId5" action="ppaction://hlinksldjump"/>
            <a:extLst>
              <a:ext uri="{FF2B5EF4-FFF2-40B4-BE49-F238E27FC236}">
                <a16:creationId xmlns:a16="http://schemas.microsoft.com/office/drawing/2014/main" id="{87A48CA3-C8BA-4BEA-9045-AB2B7BBFA9EF}"/>
              </a:ext>
            </a:extLst>
          </p:cNvPr>
          <p:cNvSpPr/>
          <p:nvPr/>
        </p:nvSpPr>
        <p:spPr>
          <a:xfrm>
            <a:off x="9794796" y="2638416"/>
            <a:ext cx="2285999" cy="1193320"/>
          </a:xfrm>
          <a:prstGeom prst="wedgeRoundRectCallout">
            <a:avLst>
              <a:gd name="adj1" fmla="val -117936"/>
              <a:gd name="adj2" fmla="val 10036"/>
              <a:gd name="adj3" fmla="val 16667"/>
            </a:avLst>
          </a:prstGeom>
          <a:ln w="19050"/>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4000">
                <a:solidFill>
                  <a:schemeClr val="tx1"/>
                </a:solidFill>
                <a:latin typeface="Calibri"/>
              </a:rPr>
              <a:t>Hmong</a:t>
            </a:r>
            <a:endParaRPr lang="en-US" sz="4000">
              <a:solidFill>
                <a:schemeClr val="tx1"/>
              </a:solidFill>
              <a:cs typeface="Calibri" panose="020F0502020204030204"/>
            </a:endParaRPr>
          </a:p>
        </p:txBody>
      </p:sp>
      <p:sp>
        <p:nvSpPr>
          <p:cNvPr id="5" name="TextBox 4">
            <a:extLst>
              <a:ext uri="{FF2B5EF4-FFF2-40B4-BE49-F238E27FC236}">
                <a16:creationId xmlns:a16="http://schemas.microsoft.com/office/drawing/2014/main" id="{D666611E-BE09-4DCE-B8A8-379871E9EBDC}"/>
              </a:ext>
            </a:extLst>
          </p:cNvPr>
          <p:cNvSpPr txBox="1"/>
          <p:nvPr/>
        </p:nvSpPr>
        <p:spPr>
          <a:xfrm>
            <a:off x="8933469" y="6609465"/>
            <a:ext cx="3393687" cy="317500"/>
          </a:xfrm>
          <a:prstGeom prst="rect">
            <a:avLst/>
          </a:prstGeom>
        </p:spPr>
        <p:txBody>
          <a:bodyPr>
            <a:normAutofit fontScale="55000" lnSpcReduction="20000"/>
          </a:bodyPr>
          <a:lstStyle/>
          <a:p>
            <a:r>
              <a:rPr lang="en-US">
                <a:solidFill>
                  <a:schemeClr val="bg1"/>
                </a:solidFill>
                <a:hlinkClick r:id="rId4">
                  <a:extLst>
                    <a:ext uri="{A12FA001-AC4F-418D-AE19-62706E023703}">
                      <ahyp:hlinkClr xmlns="" xmlns:ahyp="http://schemas.microsoft.com/office/drawing/2018/hyperlinkcolor" val="tx"/>
                    </a:ext>
                  </a:extLst>
                </a:hlinkClick>
              </a:rPr>
              <a:t>This Photo</a:t>
            </a:r>
            <a:r>
              <a:rPr lang="en-US">
                <a:solidFill>
                  <a:schemeClr val="bg1"/>
                </a:solidFill>
              </a:rPr>
              <a:t> </a:t>
            </a:r>
            <a:r>
              <a:rPr lang="en-US"/>
              <a:t>by Unknown author is licensed under </a:t>
            </a:r>
            <a:r>
              <a:rPr lang="en-US">
                <a:solidFill>
                  <a:schemeClr val="bg1"/>
                </a:solidFill>
                <a:hlinkClick r:id="rId6">
                  <a:extLst>
                    <a:ext uri="{A12FA001-AC4F-418D-AE19-62706E023703}">
                      <ahyp:hlinkClr xmlns="" xmlns:ahyp="http://schemas.microsoft.com/office/drawing/2018/hyperlinkcolor" val="tx"/>
                    </a:ext>
                  </a:extLst>
                </a:hlinkClick>
              </a:rPr>
              <a:t>CC BY-SA</a:t>
            </a:r>
            <a:r>
              <a:rPr lang="en-US">
                <a:solidFill>
                  <a:schemeClr val="bg1"/>
                </a:solidFill>
              </a:rPr>
              <a:t>.</a:t>
            </a:r>
          </a:p>
        </p:txBody>
      </p:sp>
      <p:sp>
        <p:nvSpPr>
          <p:cNvPr id="12" name="Speech Bubble: Rectangle with Corners Rounded 11">
            <a:hlinkClick r:id="rId7" action="ppaction://hlinksldjump"/>
            <a:extLst>
              <a:ext uri="{FF2B5EF4-FFF2-40B4-BE49-F238E27FC236}">
                <a16:creationId xmlns:a16="http://schemas.microsoft.com/office/drawing/2014/main" id="{478A9915-1CF7-472A-80E4-DF000E5519A1}"/>
              </a:ext>
            </a:extLst>
          </p:cNvPr>
          <p:cNvSpPr/>
          <p:nvPr/>
        </p:nvSpPr>
        <p:spPr>
          <a:xfrm>
            <a:off x="173725" y="1651231"/>
            <a:ext cx="2285999" cy="1193320"/>
          </a:xfrm>
          <a:prstGeom prst="wedgeRoundRectCallout">
            <a:avLst>
              <a:gd name="adj1" fmla="val 109371"/>
              <a:gd name="adj2" fmla="val 17149"/>
              <a:gd name="adj3" fmla="val 16667"/>
            </a:avLst>
          </a:prstGeom>
          <a:ln w="19050"/>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400">
                <a:solidFill>
                  <a:schemeClr val="tx1"/>
                </a:solidFill>
                <a:latin typeface="Calibri"/>
              </a:rPr>
              <a:t>First Nations, Métis, and Inuit</a:t>
            </a:r>
            <a:endParaRPr lang="en-US" sz="2400">
              <a:solidFill>
                <a:schemeClr val="tx1"/>
              </a:solidFill>
              <a:cs typeface="Calibri" panose="020F0502020204030204"/>
            </a:endParaRPr>
          </a:p>
        </p:txBody>
      </p:sp>
      <p:sp>
        <p:nvSpPr>
          <p:cNvPr id="10" name="Speech Bubble: Rectangle with Corners Rounded 9">
            <a:hlinkClick r:id="rId8" action="ppaction://hlinksldjump"/>
            <a:extLst>
              <a:ext uri="{FF2B5EF4-FFF2-40B4-BE49-F238E27FC236}">
                <a16:creationId xmlns:a16="http://schemas.microsoft.com/office/drawing/2014/main" id="{3F1FE1E3-F27B-4722-A76A-58E45E5F9FAA}"/>
              </a:ext>
            </a:extLst>
          </p:cNvPr>
          <p:cNvSpPr/>
          <p:nvPr/>
        </p:nvSpPr>
        <p:spPr>
          <a:xfrm>
            <a:off x="336015" y="4013449"/>
            <a:ext cx="2285999" cy="1193320"/>
          </a:xfrm>
          <a:prstGeom prst="wedgeRoundRectCallout">
            <a:avLst>
              <a:gd name="adj1" fmla="val 106106"/>
              <a:gd name="adj2" fmla="val -76679"/>
              <a:gd name="adj3" fmla="val 16667"/>
            </a:avLst>
          </a:prstGeom>
          <a:ln w="19050"/>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4000">
                <a:solidFill>
                  <a:schemeClr val="tx1"/>
                </a:solidFill>
                <a:latin typeface="Calibri"/>
              </a:rPr>
              <a:t>Maya</a:t>
            </a:r>
            <a:endParaRPr lang="en-US" sz="4000">
              <a:solidFill>
                <a:schemeClr val="tx1"/>
              </a:solidFill>
              <a:cs typeface="Calibri" panose="020F0502020204030204"/>
            </a:endParaRPr>
          </a:p>
        </p:txBody>
      </p:sp>
      <p:sp>
        <p:nvSpPr>
          <p:cNvPr id="13" name="Speech Bubble: Rectangle with Corners Rounded 12">
            <a:hlinkClick r:id="rId9" action="ppaction://hlinksldjump"/>
            <a:extLst>
              <a:ext uri="{FF2B5EF4-FFF2-40B4-BE49-F238E27FC236}">
                <a16:creationId xmlns:a16="http://schemas.microsoft.com/office/drawing/2014/main" id="{DB6CB372-DC6D-477E-BED8-132633835016}"/>
              </a:ext>
            </a:extLst>
          </p:cNvPr>
          <p:cNvSpPr/>
          <p:nvPr/>
        </p:nvSpPr>
        <p:spPr>
          <a:xfrm>
            <a:off x="4942120" y="5389425"/>
            <a:ext cx="2285999" cy="1193320"/>
          </a:xfrm>
          <a:prstGeom prst="wedgeRoundRectCallout">
            <a:avLst>
              <a:gd name="adj1" fmla="val 27330"/>
              <a:gd name="adj2" fmla="val -168162"/>
              <a:gd name="adj3" fmla="val 16667"/>
            </a:avLst>
          </a:prstGeom>
          <a:ln w="19050"/>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4000">
                <a:solidFill>
                  <a:schemeClr val="tx1"/>
                </a:solidFill>
                <a:latin typeface="Calibri"/>
              </a:rPr>
              <a:t>Maasai</a:t>
            </a:r>
            <a:endParaRPr lang="en-US" sz="4000">
              <a:solidFill>
                <a:schemeClr val="tx1"/>
              </a:solidFill>
              <a:cs typeface="Calibri" panose="020F0502020204030204"/>
            </a:endParaRPr>
          </a:p>
        </p:txBody>
      </p:sp>
      <p:sp>
        <p:nvSpPr>
          <p:cNvPr id="11" name="Speech Bubble: Rectangle with Corners Rounded 10">
            <a:hlinkClick r:id="rId10" action="ppaction://hlinksldjump"/>
            <a:extLst>
              <a:ext uri="{FF2B5EF4-FFF2-40B4-BE49-F238E27FC236}">
                <a16:creationId xmlns:a16="http://schemas.microsoft.com/office/drawing/2014/main" id="{C8E805F2-4967-4F83-BFAE-52A199BFE366}"/>
              </a:ext>
            </a:extLst>
          </p:cNvPr>
          <p:cNvSpPr/>
          <p:nvPr/>
        </p:nvSpPr>
        <p:spPr>
          <a:xfrm>
            <a:off x="9569986" y="5206769"/>
            <a:ext cx="2285999" cy="1193320"/>
          </a:xfrm>
          <a:prstGeom prst="wedgeRoundRectCallout">
            <a:avLst>
              <a:gd name="adj1" fmla="val -78384"/>
              <a:gd name="adj2" fmla="val -119684"/>
              <a:gd name="adj3" fmla="val 16667"/>
            </a:avLst>
          </a:prstGeom>
          <a:ln w="19050"/>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400">
                <a:solidFill>
                  <a:schemeClr val="tx1"/>
                </a:solidFill>
                <a:latin typeface="Calibri"/>
              </a:rPr>
              <a:t>Aboriginal and Torres Strait Islanders</a:t>
            </a:r>
            <a:endParaRPr lang="en-US" sz="2400">
              <a:solidFill>
                <a:schemeClr val="tx1"/>
              </a:solidFill>
              <a:cs typeface="Calibri" panose="020F0502020204030204"/>
            </a:endParaRPr>
          </a:p>
        </p:txBody>
      </p:sp>
      <p:sp>
        <p:nvSpPr>
          <p:cNvPr id="14" name="Speech Bubble: Rectangle with Corners Rounded 13">
            <a:hlinkClick r:id="rId11" action="ppaction://hlinksldjump"/>
            <a:extLst>
              <a:ext uri="{FF2B5EF4-FFF2-40B4-BE49-F238E27FC236}">
                <a16:creationId xmlns:a16="http://schemas.microsoft.com/office/drawing/2014/main" id="{871B3738-A633-4360-9DD2-DD1FFFDC0FDE}"/>
              </a:ext>
            </a:extLst>
          </p:cNvPr>
          <p:cNvSpPr/>
          <p:nvPr/>
        </p:nvSpPr>
        <p:spPr>
          <a:xfrm>
            <a:off x="9248281" y="779186"/>
            <a:ext cx="2295291" cy="1156150"/>
          </a:xfrm>
          <a:prstGeom prst="wedgeRoundRectCallout">
            <a:avLst>
              <a:gd name="adj1" fmla="val -174494"/>
              <a:gd name="adj2" fmla="val 68149"/>
              <a:gd name="adj3" fmla="val 16667"/>
            </a:avLst>
          </a:prstGeom>
          <a:ln w="19050"/>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4000">
                <a:solidFill>
                  <a:schemeClr val="tx1"/>
                </a:solidFill>
                <a:latin typeface="Calibri"/>
              </a:rPr>
              <a:t>Sami</a:t>
            </a:r>
            <a:endParaRPr lang="en-US" sz="4000">
              <a:solidFill>
                <a:schemeClr val="tx1"/>
              </a:solidFill>
              <a:cs typeface="Calibri" panose="020F0502020204030204"/>
            </a:endParaRPr>
          </a:p>
        </p:txBody>
      </p:sp>
      <p:sp>
        <p:nvSpPr>
          <p:cNvPr id="3" name="Sun 2">
            <a:extLst>
              <a:ext uri="{FF2B5EF4-FFF2-40B4-BE49-F238E27FC236}">
                <a16:creationId xmlns:a16="http://schemas.microsoft.com/office/drawing/2014/main" id="{0FE496A5-891A-4C89-9DA9-A3A52495ACC8}"/>
              </a:ext>
            </a:extLst>
          </p:cNvPr>
          <p:cNvSpPr/>
          <p:nvPr/>
        </p:nvSpPr>
        <p:spPr>
          <a:xfrm>
            <a:off x="174623" y="5647929"/>
            <a:ext cx="1300667" cy="1056442"/>
          </a:xfrm>
          <a:prstGeom prst="su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BLM#6</a:t>
            </a:r>
            <a:endParaRPr lang="en-CA" sz="1200">
              <a:solidFill>
                <a:schemeClr val="tx1"/>
              </a:solidFill>
            </a:endParaRPr>
          </a:p>
        </p:txBody>
      </p:sp>
    </p:spTree>
    <p:extLst>
      <p:ext uri="{BB962C8B-B14F-4D97-AF65-F5344CB8AC3E}">
        <p14:creationId xmlns:p14="http://schemas.microsoft.com/office/powerpoint/2010/main" val="844102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22D8539CD5974E9B682DA4AE0A1EA1" ma:contentTypeVersion="12" ma:contentTypeDescription="Create a new document." ma:contentTypeScope="" ma:versionID="34a8ac898f83f8a177f094e6ffd57e06">
  <xsd:schema xmlns:xsd="http://www.w3.org/2001/XMLSchema" xmlns:xs="http://www.w3.org/2001/XMLSchema" xmlns:p="http://schemas.microsoft.com/office/2006/metadata/properties" xmlns:ns3="3fbc4532-7338-4087-b185-3e93b3f50667" xmlns:ns4="051119ac-5e13-4757-8818-3d7ccd275f01" targetNamespace="http://schemas.microsoft.com/office/2006/metadata/properties" ma:root="true" ma:fieldsID="eacfb86d1a26c25f64eb6bcd998da471" ns3:_="" ns4:_="">
    <xsd:import namespace="3fbc4532-7338-4087-b185-3e93b3f50667"/>
    <xsd:import namespace="051119ac-5e13-4757-8818-3d7ccd275f0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c4532-7338-4087-b185-3e93b3f50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1119ac-5e13-4757-8818-3d7ccd275f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7C921B-D12D-4D8B-8751-DD7D2C5B3D26}">
  <ds:schemaRefs>
    <ds:schemaRef ds:uri="http://schemas.microsoft.com/sharepoint/v3/contenttype/forms"/>
  </ds:schemaRefs>
</ds:datastoreItem>
</file>

<file path=customXml/itemProps2.xml><?xml version="1.0" encoding="utf-8"?>
<ds:datastoreItem xmlns:ds="http://schemas.openxmlformats.org/officeDocument/2006/customXml" ds:itemID="{766981C5-04A9-412B-81D2-55B1CD624E06}">
  <ds:schemaRefs>
    <ds:schemaRef ds:uri="051119ac-5e13-4757-8818-3d7ccd275f01"/>
    <ds:schemaRef ds:uri="3fbc4532-7338-4087-b185-3e93b3f506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737C19-1C73-4D01-B210-34CE7A1EB1D1}">
  <ds:schemaRefs>
    <ds:schemaRef ds:uri="http://purl.org/dc/dcmitype/"/>
    <ds:schemaRef ds:uri="3fbc4532-7338-4087-b185-3e93b3f50667"/>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051119ac-5e13-4757-8818-3d7ccd275f0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3480</Words>
  <Application>Microsoft Office PowerPoint</Application>
  <PresentationFormat>Widescreen</PresentationFormat>
  <Paragraphs>376</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Calibri Light</vt:lpstr>
      <vt:lpstr>Comic Sans MS</vt:lpstr>
      <vt:lpstr>Wingdings</vt:lpstr>
      <vt:lpstr>Office Theme</vt:lpstr>
      <vt:lpstr>Indigenous Peoples  of the World</vt:lpstr>
      <vt:lpstr>Inquiry Question</vt:lpstr>
      <vt:lpstr>Who are  Indigenous Peoples?</vt:lpstr>
      <vt:lpstr>What is Culture?</vt:lpstr>
      <vt:lpstr>PowerPoint Presentation</vt:lpstr>
      <vt:lpstr>Connections to the Land</vt:lpstr>
      <vt:lpstr>Land Protectors</vt:lpstr>
      <vt:lpstr>UNDRIP</vt:lpstr>
      <vt:lpstr>Indigenous Peoples of the World</vt:lpstr>
      <vt:lpstr>First Nations, Métis, and Inuit</vt:lpstr>
      <vt:lpstr>Maya</vt:lpstr>
      <vt:lpstr>Sami</vt:lpstr>
      <vt:lpstr>Maasai</vt:lpstr>
      <vt:lpstr>Hmong </vt:lpstr>
      <vt:lpstr>Aboriginal and Torres Strait Islanders</vt:lpstr>
      <vt:lpstr>The Land</vt:lpstr>
      <vt:lpstr>PowerPoint Presentation</vt:lpstr>
      <vt:lpstr>Exploring the World</vt:lpstr>
      <vt:lpstr>International Day of the  World's Indigenous Peoples</vt:lpstr>
      <vt:lpstr>Celebrate Culture in your Classroom</vt:lpstr>
      <vt:lpstr>Indigenous Peoples of the World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Peoples  of the World</dc:title>
  <dc:creator>Kim Berezka</dc:creator>
  <cp:lastModifiedBy>Potter, Allison (MET)</cp:lastModifiedBy>
  <cp:revision>23</cp:revision>
  <dcterms:created xsi:type="dcterms:W3CDTF">2021-03-18T18:44:31Z</dcterms:created>
  <dcterms:modified xsi:type="dcterms:W3CDTF">2021-04-08T20:30:11Z</dcterms:modified>
</cp:coreProperties>
</file>