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56"/>
  </p:notesMasterIdLst>
  <p:sldIdLst>
    <p:sldId id="262" r:id="rId2"/>
    <p:sldId id="358" r:id="rId3"/>
    <p:sldId id="284" r:id="rId4"/>
    <p:sldId id="288" r:id="rId5"/>
    <p:sldId id="350" r:id="rId6"/>
    <p:sldId id="289" r:id="rId7"/>
    <p:sldId id="292" r:id="rId8"/>
    <p:sldId id="285" r:id="rId9"/>
    <p:sldId id="339" r:id="rId10"/>
    <p:sldId id="297" r:id="rId11"/>
    <p:sldId id="315" r:id="rId12"/>
    <p:sldId id="336" r:id="rId13"/>
    <p:sldId id="360" r:id="rId14"/>
    <p:sldId id="305" r:id="rId15"/>
    <p:sldId id="351" r:id="rId16"/>
    <p:sldId id="291" r:id="rId17"/>
    <p:sldId id="311" r:id="rId18"/>
    <p:sldId id="316" r:id="rId19"/>
    <p:sldId id="331" r:id="rId20"/>
    <p:sldId id="334" r:id="rId21"/>
    <p:sldId id="318" r:id="rId22"/>
    <p:sldId id="335" r:id="rId23"/>
    <p:sldId id="320" r:id="rId24"/>
    <p:sldId id="347" r:id="rId25"/>
    <p:sldId id="361" r:id="rId26"/>
    <p:sldId id="323" r:id="rId27"/>
    <p:sldId id="352" r:id="rId28"/>
    <p:sldId id="300" r:id="rId29"/>
    <p:sldId id="322" r:id="rId30"/>
    <p:sldId id="317" r:id="rId31"/>
    <p:sldId id="319" r:id="rId32"/>
    <p:sldId id="357" r:id="rId33"/>
    <p:sldId id="346" r:id="rId34"/>
    <p:sldId id="321" r:id="rId35"/>
    <p:sldId id="337" r:id="rId36"/>
    <p:sldId id="362" r:id="rId37"/>
    <p:sldId id="324" r:id="rId38"/>
    <p:sldId id="353" r:id="rId39"/>
    <p:sldId id="304" r:id="rId40"/>
    <p:sldId id="338" r:id="rId41"/>
    <p:sldId id="325" r:id="rId42"/>
    <p:sldId id="326" r:id="rId43"/>
    <p:sldId id="349" r:id="rId44"/>
    <p:sldId id="359" r:id="rId45"/>
    <p:sldId id="345" r:id="rId46"/>
    <p:sldId id="327" r:id="rId47"/>
    <p:sldId id="354" r:id="rId48"/>
    <p:sldId id="356" r:id="rId49"/>
    <p:sldId id="260" r:id="rId50"/>
    <p:sldId id="340" r:id="rId51"/>
    <p:sldId id="328" r:id="rId52"/>
    <p:sldId id="272" r:id="rId53"/>
    <p:sldId id="309" r:id="rId54"/>
    <p:sldId id="279" r:id="rId55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57"/>
      <p:italic r:id="rId58"/>
    </p:embeddedFont>
    <p:embeddedFont>
      <p:font typeface="Arial Rounded MT Bold" panose="020F0704030504030204" pitchFamily="34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Open Sans" panose="020B0604020202020204" charset="0"/>
      <p:regular r:id="rId64"/>
      <p:bold r:id="rId65"/>
      <p:italic r:id="rId66"/>
      <p:boldItalic r:id="rId67"/>
    </p:embeddedFont>
    <p:embeddedFont>
      <p:font typeface="Arial Black" panose="020B0A04020102090204" pitchFamily="34" charset="0"/>
      <p:bold r:id="rId68"/>
      <p:italic r:id="rId69"/>
    </p:embeddedFont>
    <p:embeddedFont>
      <p:font typeface="Kulim Park" panose="020B0604020202020204" charset="0"/>
      <p:regular r:id="rId70"/>
      <p:bold r:id="rId71"/>
      <p:italic r:id="rId72"/>
      <p:boldItalic r:id="rId73"/>
    </p:embeddedFont>
    <p:embeddedFont>
      <p:font typeface="Montserrat" panose="020B0604020202020204" charset="0"/>
      <p:regular r:id="rId74"/>
      <p:bold r:id="rId75"/>
      <p:italic r:id="rId76"/>
      <p:boldItalic r:id="rId77"/>
    </p:embeddedFont>
    <p:embeddedFont>
      <p:font typeface="Kulim Park Light" panose="020B0604020202020204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1173"/>
    <a:srgbClr val="B024C4"/>
    <a:srgbClr val="E82B2C"/>
    <a:srgbClr val="060205"/>
    <a:srgbClr val="C80A82"/>
    <a:srgbClr val="0D5D42"/>
    <a:srgbClr val="E5E5E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B7BD1C-F54C-4534-A909-44603E2DE659}">
  <a:tblStyle styleId="{A2B7BD1C-F54C-4534-A909-44603E2DE6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2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839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91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6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97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107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25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131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131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13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47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515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27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838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702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201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12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782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146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380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457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01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75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63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84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26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-15" y="-12"/>
            <a:ext cx="9144000" cy="5142760"/>
            <a:chOff x="-15" y="-12"/>
            <a:chExt cx="9144000" cy="5142760"/>
          </a:xfrm>
        </p:grpSpPr>
        <p:sp>
          <p:nvSpPr>
            <p:cNvPr id="30" name="Google Shape;30;p4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-15" y="-12"/>
              <a:ext cx="9144000" cy="5142760"/>
            </a:xfrm>
            <a:custGeom>
              <a:avLst/>
              <a:gdLst/>
              <a:ahLst/>
              <a:cxnLst/>
              <a:rect l="l" t="t" r="r" b="b"/>
              <a:pathLst>
                <a:path w="4064000" h="2285671" extrusionOk="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08537" y="-12"/>
              <a:ext cx="3735448" cy="5142022"/>
            </a:xfrm>
            <a:custGeom>
              <a:avLst/>
              <a:gdLst/>
              <a:ahLst/>
              <a:cxnLst/>
              <a:rect l="l" t="t" r="r" b="b"/>
              <a:pathLst>
                <a:path w="1660199" h="2285343" extrusionOk="0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171372" y="-12"/>
              <a:ext cx="2972610" cy="5142317"/>
            </a:xfrm>
            <a:custGeom>
              <a:avLst/>
              <a:gdLst/>
              <a:ahLst/>
              <a:cxnLst/>
              <a:rect l="l" t="t" r="r" b="b"/>
              <a:pathLst>
                <a:path w="1321160" h="2285474" extrusionOk="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15" y="-12"/>
              <a:ext cx="3691132" cy="5142022"/>
            </a:xfrm>
            <a:custGeom>
              <a:avLst/>
              <a:gdLst/>
              <a:ahLst/>
              <a:cxnLst/>
              <a:rect l="l" t="t" r="r" b="b"/>
              <a:pathLst>
                <a:path w="1640503" h="2285343" extrusionOk="0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15" y="-12"/>
              <a:ext cx="2881318" cy="5142022"/>
            </a:xfrm>
            <a:custGeom>
              <a:avLst/>
              <a:gdLst/>
              <a:ahLst/>
              <a:cxnLst/>
              <a:rect l="l" t="t" r="r" b="b"/>
              <a:pathLst>
                <a:path w="1280586" h="2285343" extrusionOk="0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2693100" y="2161800"/>
            <a:ext cx="37581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3593400" y="7051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4"/>
                </a:solidFill>
                <a:latin typeface="Kulim Park"/>
                <a:ea typeface="Kulim Park"/>
                <a:cs typeface="Kulim Park"/>
                <a:sym typeface="Kulim Park"/>
              </a:rPr>
              <a:t>“</a:t>
            </a:r>
            <a:endParaRPr sz="9600">
              <a:solidFill>
                <a:schemeClr val="accent4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5"/>
          <p:cNvGrpSpPr/>
          <p:nvPr/>
        </p:nvGrpSpPr>
        <p:grpSpPr>
          <a:xfrm>
            <a:off x="-1" y="-1329"/>
            <a:ext cx="9144884" cy="5147195"/>
            <a:chOff x="-1" y="-1329"/>
            <a:chExt cx="9144884" cy="5147195"/>
          </a:xfrm>
        </p:grpSpPr>
        <p:sp>
          <p:nvSpPr>
            <p:cNvPr id="43" name="Google Shape;43;p5"/>
            <p:cNvSpPr/>
            <p:nvPr/>
          </p:nvSpPr>
          <p:spPr>
            <a:xfrm>
              <a:off x="-1" y="-886"/>
              <a:ext cx="9144884" cy="5146749"/>
            </a:xfrm>
            <a:custGeom>
              <a:avLst/>
              <a:gdLst/>
              <a:ahLst/>
              <a:cxnLst/>
              <a:rect l="l" t="t" r="r" b="b"/>
              <a:pathLst>
                <a:path w="4064393" h="2287444" extrusionOk="0">
                  <a:moveTo>
                    <a:pt x="3788843" y="883066"/>
                  </a:moveTo>
                  <a:cubicBezTo>
                    <a:pt x="3664100" y="932662"/>
                    <a:pt x="3567457" y="1052874"/>
                    <a:pt x="3428795" y="1065618"/>
                  </a:cubicBezTo>
                  <a:cubicBezTo>
                    <a:pt x="3361105" y="1071530"/>
                    <a:pt x="3286456" y="1042298"/>
                    <a:pt x="3256912" y="981141"/>
                  </a:cubicBezTo>
                  <a:cubicBezTo>
                    <a:pt x="3196576" y="857381"/>
                    <a:pt x="3353424" y="685537"/>
                    <a:pt x="3244831" y="575639"/>
                  </a:cubicBezTo>
                  <a:cubicBezTo>
                    <a:pt x="3212792" y="545750"/>
                    <a:pt x="3166506" y="538589"/>
                    <a:pt x="3124553" y="525846"/>
                  </a:cubicBezTo>
                  <a:cubicBezTo>
                    <a:pt x="2907894" y="464426"/>
                    <a:pt x="2780787" y="210535"/>
                    <a:pt x="2861936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886022"/>
                  </a:lnTo>
                  <a:cubicBezTo>
                    <a:pt x="3976365" y="849505"/>
                    <a:pt x="3877634" y="848441"/>
                    <a:pt x="3788843" y="883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-1" y="-1181"/>
              <a:ext cx="9144884" cy="5147046"/>
            </a:xfrm>
            <a:custGeom>
              <a:avLst/>
              <a:gdLst/>
              <a:ahLst/>
              <a:cxnLst/>
              <a:rect l="l" t="t" r="r" b="b"/>
              <a:pathLst>
                <a:path w="4064393" h="2287576" extrusionOk="0">
                  <a:moveTo>
                    <a:pt x="3901965" y="939494"/>
                  </a:moveTo>
                  <a:cubicBezTo>
                    <a:pt x="3499701" y="855017"/>
                    <a:pt x="3568310" y="1206588"/>
                    <a:pt x="3260260" y="1099645"/>
                  </a:cubicBezTo>
                  <a:cubicBezTo>
                    <a:pt x="3067828" y="996184"/>
                    <a:pt x="3151603" y="860929"/>
                    <a:pt x="3127442" y="700317"/>
                  </a:cubicBezTo>
                  <a:cubicBezTo>
                    <a:pt x="3105645" y="624183"/>
                    <a:pt x="3033622" y="575901"/>
                    <a:pt x="2981098" y="516715"/>
                  </a:cubicBezTo>
                  <a:cubicBezTo>
                    <a:pt x="2857471" y="377387"/>
                    <a:pt x="2848871" y="151612"/>
                    <a:pt x="2954837" y="0"/>
                  </a:cubicBezTo>
                  <a:lnTo>
                    <a:pt x="0" y="0"/>
                  </a:lnTo>
                  <a:lnTo>
                    <a:pt x="0" y="2287576"/>
                  </a:lnTo>
                  <a:lnTo>
                    <a:pt x="4064394" y="2287576"/>
                  </a:lnTo>
                  <a:lnTo>
                    <a:pt x="4064394" y="955128"/>
                  </a:lnTo>
                  <a:cubicBezTo>
                    <a:pt x="4010557" y="955588"/>
                    <a:pt x="3955277" y="947245"/>
                    <a:pt x="3901965" y="939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-1" y="-1329"/>
              <a:ext cx="9144884" cy="5147195"/>
            </a:xfrm>
            <a:custGeom>
              <a:avLst/>
              <a:gdLst/>
              <a:ahLst/>
              <a:cxnLst/>
              <a:rect l="l" t="t" r="r" b="b"/>
              <a:pathLst>
                <a:path w="4064393" h="2287642" extrusionOk="0">
                  <a:moveTo>
                    <a:pt x="3897961" y="979695"/>
                  </a:moveTo>
                  <a:cubicBezTo>
                    <a:pt x="3674736" y="964390"/>
                    <a:pt x="3602516" y="1073895"/>
                    <a:pt x="3472718" y="1222747"/>
                  </a:cubicBezTo>
                  <a:cubicBezTo>
                    <a:pt x="3361105" y="1334420"/>
                    <a:pt x="3140244" y="1318720"/>
                    <a:pt x="3084963" y="1158306"/>
                  </a:cubicBezTo>
                  <a:cubicBezTo>
                    <a:pt x="3045899" y="1043086"/>
                    <a:pt x="3123962" y="918013"/>
                    <a:pt x="3106498" y="797538"/>
                  </a:cubicBezTo>
                  <a:cubicBezTo>
                    <a:pt x="3020688" y="502395"/>
                    <a:pt x="2709290" y="454573"/>
                    <a:pt x="2826877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009650"/>
                  </a:lnTo>
                  <a:cubicBezTo>
                    <a:pt x="4010098" y="993931"/>
                    <a:pt x="3954324" y="983893"/>
                    <a:pt x="3897961" y="9796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-1" y="-1329"/>
              <a:ext cx="9144884" cy="5147195"/>
            </a:xfrm>
            <a:custGeom>
              <a:avLst/>
              <a:gdLst/>
              <a:ahLst/>
              <a:cxnLst/>
              <a:rect l="l" t="t" r="r" b="b"/>
              <a:pathLst>
                <a:path w="4064393" h="2287642" extrusionOk="0">
                  <a:moveTo>
                    <a:pt x="3886668" y="1168356"/>
                  </a:moveTo>
                  <a:cubicBezTo>
                    <a:pt x="3523534" y="864476"/>
                    <a:pt x="3578093" y="1536875"/>
                    <a:pt x="3166834" y="1369892"/>
                  </a:cubicBezTo>
                  <a:cubicBezTo>
                    <a:pt x="2968952" y="1280029"/>
                    <a:pt x="2931661" y="1012343"/>
                    <a:pt x="3042091" y="838988"/>
                  </a:cubicBezTo>
                  <a:cubicBezTo>
                    <a:pt x="3075772" y="781641"/>
                    <a:pt x="3123043" y="717265"/>
                    <a:pt x="3097963" y="655648"/>
                  </a:cubicBezTo>
                  <a:cubicBezTo>
                    <a:pt x="3074787" y="598695"/>
                    <a:pt x="3004406" y="582076"/>
                    <a:pt x="2945711" y="563683"/>
                  </a:cubicBezTo>
                  <a:cubicBezTo>
                    <a:pt x="2704694" y="489125"/>
                    <a:pt x="2524210" y="251788"/>
                    <a:pt x="2514231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364506"/>
                  </a:lnTo>
                  <a:cubicBezTo>
                    <a:pt x="3994275" y="1309983"/>
                    <a:pt x="3950221" y="1229776"/>
                    <a:pt x="3886668" y="11683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-1" y="-886"/>
              <a:ext cx="9144884" cy="5146749"/>
            </a:xfrm>
            <a:custGeom>
              <a:avLst/>
              <a:gdLst/>
              <a:ahLst/>
              <a:cxnLst/>
              <a:rect l="l" t="t" r="r" b="b"/>
              <a:pathLst>
                <a:path w="4064393" h="2287444" extrusionOk="0">
                  <a:moveTo>
                    <a:pt x="3860275" y="1412328"/>
                  </a:moveTo>
                  <a:cubicBezTo>
                    <a:pt x="3499570" y="1212171"/>
                    <a:pt x="3370166" y="1548765"/>
                    <a:pt x="3020622" y="1515723"/>
                  </a:cubicBezTo>
                  <a:cubicBezTo>
                    <a:pt x="2790832" y="1511322"/>
                    <a:pt x="2587895" y="1238973"/>
                    <a:pt x="2748288" y="1041181"/>
                  </a:cubicBezTo>
                  <a:cubicBezTo>
                    <a:pt x="2792933" y="989023"/>
                    <a:pt x="2861476" y="955785"/>
                    <a:pt x="2888657" y="892657"/>
                  </a:cubicBezTo>
                  <a:cubicBezTo>
                    <a:pt x="2920500" y="819019"/>
                    <a:pt x="2882092" y="731848"/>
                    <a:pt x="2824776" y="675552"/>
                  </a:cubicBezTo>
                  <a:cubicBezTo>
                    <a:pt x="2569577" y="494315"/>
                    <a:pt x="2383447" y="351243"/>
                    <a:pt x="2435314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15021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-1" y="-1032"/>
              <a:ext cx="9144884" cy="5146898"/>
            </a:xfrm>
            <a:custGeom>
              <a:avLst/>
              <a:gdLst/>
              <a:ahLst/>
              <a:cxnLst/>
              <a:rect l="l" t="t" r="r" b="b"/>
              <a:pathLst>
                <a:path w="4064393" h="2287510" extrusionOk="0">
                  <a:moveTo>
                    <a:pt x="3767571" y="1773029"/>
                  </a:moveTo>
                  <a:cubicBezTo>
                    <a:pt x="3678150" y="1745177"/>
                    <a:pt x="3601400" y="1686056"/>
                    <a:pt x="3513358" y="1654131"/>
                  </a:cubicBezTo>
                  <a:cubicBezTo>
                    <a:pt x="3253038" y="1560523"/>
                    <a:pt x="2846245" y="1725207"/>
                    <a:pt x="2683422" y="1432757"/>
                  </a:cubicBezTo>
                  <a:cubicBezTo>
                    <a:pt x="2593082" y="1250074"/>
                    <a:pt x="2741526" y="1029094"/>
                    <a:pt x="2694714" y="830711"/>
                  </a:cubicBezTo>
                  <a:cubicBezTo>
                    <a:pt x="2667271" y="714506"/>
                    <a:pt x="2577653" y="625234"/>
                    <a:pt x="2512064" y="525517"/>
                  </a:cubicBezTo>
                  <a:cubicBezTo>
                    <a:pt x="2410779" y="370063"/>
                    <a:pt x="2365609" y="184654"/>
                    <a:pt x="2384038" y="0"/>
                  </a:cubicBezTo>
                  <a:lnTo>
                    <a:pt x="0" y="0"/>
                  </a:lnTo>
                  <a:lnTo>
                    <a:pt x="0" y="2287511"/>
                  </a:lnTo>
                  <a:lnTo>
                    <a:pt x="4064394" y="2287511"/>
                  </a:lnTo>
                  <a:lnTo>
                    <a:pt x="4064394" y="1767774"/>
                  </a:lnTo>
                  <a:cubicBezTo>
                    <a:pt x="3965256" y="1794116"/>
                    <a:pt x="3864674" y="1803247"/>
                    <a:pt x="3767571" y="1773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9"/>
          <p:cNvGrpSpPr/>
          <p:nvPr/>
        </p:nvGrpSpPr>
        <p:grpSpPr>
          <a:xfrm>
            <a:off x="-1" y="-1329"/>
            <a:ext cx="9144884" cy="5147195"/>
            <a:chOff x="-1" y="-1329"/>
            <a:chExt cx="9144884" cy="5147195"/>
          </a:xfrm>
        </p:grpSpPr>
        <p:sp>
          <p:nvSpPr>
            <p:cNvPr id="90" name="Google Shape;90;p9"/>
            <p:cNvSpPr/>
            <p:nvPr/>
          </p:nvSpPr>
          <p:spPr>
            <a:xfrm>
              <a:off x="-1" y="-886"/>
              <a:ext cx="9144884" cy="5146749"/>
            </a:xfrm>
            <a:custGeom>
              <a:avLst/>
              <a:gdLst/>
              <a:ahLst/>
              <a:cxnLst/>
              <a:rect l="l" t="t" r="r" b="b"/>
              <a:pathLst>
                <a:path w="4064393" h="2287444" extrusionOk="0">
                  <a:moveTo>
                    <a:pt x="3788843" y="883066"/>
                  </a:moveTo>
                  <a:cubicBezTo>
                    <a:pt x="3664100" y="932662"/>
                    <a:pt x="3567457" y="1052874"/>
                    <a:pt x="3428795" y="1065618"/>
                  </a:cubicBezTo>
                  <a:cubicBezTo>
                    <a:pt x="3361105" y="1071530"/>
                    <a:pt x="3286456" y="1042298"/>
                    <a:pt x="3256912" y="981141"/>
                  </a:cubicBezTo>
                  <a:cubicBezTo>
                    <a:pt x="3196576" y="857381"/>
                    <a:pt x="3353424" y="685537"/>
                    <a:pt x="3244831" y="575639"/>
                  </a:cubicBezTo>
                  <a:cubicBezTo>
                    <a:pt x="3212792" y="545750"/>
                    <a:pt x="3166506" y="538589"/>
                    <a:pt x="3124553" y="525846"/>
                  </a:cubicBezTo>
                  <a:cubicBezTo>
                    <a:pt x="2907894" y="464426"/>
                    <a:pt x="2780787" y="210535"/>
                    <a:pt x="2861936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886022"/>
                  </a:lnTo>
                  <a:cubicBezTo>
                    <a:pt x="3976365" y="849505"/>
                    <a:pt x="3877634" y="848441"/>
                    <a:pt x="3788843" y="883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-1" y="-1181"/>
              <a:ext cx="9144884" cy="5147046"/>
            </a:xfrm>
            <a:custGeom>
              <a:avLst/>
              <a:gdLst/>
              <a:ahLst/>
              <a:cxnLst/>
              <a:rect l="l" t="t" r="r" b="b"/>
              <a:pathLst>
                <a:path w="4064393" h="2287576" extrusionOk="0">
                  <a:moveTo>
                    <a:pt x="3901965" y="939494"/>
                  </a:moveTo>
                  <a:cubicBezTo>
                    <a:pt x="3499701" y="855017"/>
                    <a:pt x="3568310" y="1206588"/>
                    <a:pt x="3260260" y="1099645"/>
                  </a:cubicBezTo>
                  <a:cubicBezTo>
                    <a:pt x="3067828" y="996184"/>
                    <a:pt x="3151603" y="860929"/>
                    <a:pt x="3127442" y="700317"/>
                  </a:cubicBezTo>
                  <a:cubicBezTo>
                    <a:pt x="3105645" y="624183"/>
                    <a:pt x="3033622" y="575901"/>
                    <a:pt x="2981098" y="516715"/>
                  </a:cubicBezTo>
                  <a:cubicBezTo>
                    <a:pt x="2857471" y="377387"/>
                    <a:pt x="2848871" y="151612"/>
                    <a:pt x="2954837" y="0"/>
                  </a:cubicBezTo>
                  <a:lnTo>
                    <a:pt x="0" y="0"/>
                  </a:lnTo>
                  <a:lnTo>
                    <a:pt x="0" y="2287576"/>
                  </a:lnTo>
                  <a:lnTo>
                    <a:pt x="4064394" y="2287576"/>
                  </a:lnTo>
                  <a:lnTo>
                    <a:pt x="4064394" y="955128"/>
                  </a:lnTo>
                  <a:cubicBezTo>
                    <a:pt x="4010557" y="955588"/>
                    <a:pt x="3955277" y="947245"/>
                    <a:pt x="3901965" y="939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-1" y="-1329"/>
              <a:ext cx="9144884" cy="5147195"/>
            </a:xfrm>
            <a:custGeom>
              <a:avLst/>
              <a:gdLst/>
              <a:ahLst/>
              <a:cxnLst/>
              <a:rect l="l" t="t" r="r" b="b"/>
              <a:pathLst>
                <a:path w="4064393" h="2287642" extrusionOk="0">
                  <a:moveTo>
                    <a:pt x="3897961" y="979695"/>
                  </a:moveTo>
                  <a:cubicBezTo>
                    <a:pt x="3674736" y="964390"/>
                    <a:pt x="3602516" y="1073895"/>
                    <a:pt x="3472718" y="1222747"/>
                  </a:cubicBezTo>
                  <a:cubicBezTo>
                    <a:pt x="3361105" y="1334420"/>
                    <a:pt x="3140244" y="1318720"/>
                    <a:pt x="3084963" y="1158306"/>
                  </a:cubicBezTo>
                  <a:cubicBezTo>
                    <a:pt x="3045899" y="1043086"/>
                    <a:pt x="3123962" y="918013"/>
                    <a:pt x="3106498" y="797538"/>
                  </a:cubicBezTo>
                  <a:cubicBezTo>
                    <a:pt x="3020688" y="502395"/>
                    <a:pt x="2709290" y="454573"/>
                    <a:pt x="2826877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009650"/>
                  </a:lnTo>
                  <a:cubicBezTo>
                    <a:pt x="4010098" y="993931"/>
                    <a:pt x="3954324" y="983893"/>
                    <a:pt x="3897961" y="9796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-1" y="-1329"/>
              <a:ext cx="9144884" cy="5147195"/>
            </a:xfrm>
            <a:custGeom>
              <a:avLst/>
              <a:gdLst/>
              <a:ahLst/>
              <a:cxnLst/>
              <a:rect l="l" t="t" r="r" b="b"/>
              <a:pathLst>
                <a:path w="4064393" h="2287642" extrusionOk="0">
                  <a:moveTo>
                    <a:pt x="3886668" y="1168356"/>
                  </a:moveTo>
                  <a:cubicBezTo>
                    <a:pt x="3523534" y="864476"/>
                    <a:pt x="3578093" y="1536875"/>
                    <a:pt x="3166834" y="1369892"/>
                  </a:cubicBezTo>
                  <a:cubicBezTo>
                    <a:pt x="2968952" y="1280029"/>
                    <a:pt x="2931661" y="1012343"/>
                    <a:pt x="3042091" y="838988"/>
                  </a:cubicBezTo>
                  <a:cubicBezTo>
                    <a:pt x="3075772" y="781641"/>
                    <a:pt x="3123043" y="717265"/>
                    <a:pt x="3097963" y="655648"/>
                  </a:cubicBezTo>
                  <a:cubicBezTo>
                    <a:pt x="3074787" y="598695"/>
                    <a:pt x="3004406" y="582076"/>
                    <a:pt x="2945711" y="563683"/>
                  </a:cubicBezTo>
                  <a:cubicBezTo>
                    <a:pt x="2704694" y="489125"/>
                    <a:pt x="2524210" y="251788"/>
                    <a:pt x="2514231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364506"/>
                  </a:lnTo>
                  <a:cubicBezTo>
                    <a:pt x="3994275" y="1309983"/>
                    <a:pt x="3950221" y="1229776"/>
                    <a:pt x="3886668" y="11683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-1" y="-886"/>
              <a:ext cx="9144884" cy="5146749"/>
            </a:xfrm>
            <a:custGeom>
              <a:avLst/>
              <a:gdLst/>
              <a:ahLst/>
              <a:cxnLst/>
              <a:rect l="l" t="t" r="r" b="b"/>
              <a:pathLst>
                <a:path w="4064393" h="2287444" extrusionOk="0">
                  <a:moveTo>
                    <a:pt x="3860275" y="1412328"/>
                  </a:moveTo>
                  <a:cubicBezTo>
                    <a:pt x="3499570" y="1212171"/>
                    <a:pt x="3370166" y="1548765"/>
                    <a:pt x="3020622" y="1515723"/>
                  </a:cubicBezTo>
                  <a:cubicBezTo>
                    <a:pt x="2790832" y="1511322"/>
                    <a:pt x="2587895" y="1238973"/>
                    <a:pt x="2748288" y="1041181"/>
                  </a:cubicBezTo>
                  <a:cubicBezTo>
                    <a:pt x="2792933" y="989023"/>
                    <a:pt x="2861476" y="955785"/>
                    <a:pt x="2888657" y="892657"/>
                  </a:cubicBezTo>
                  <a:cubicBezTo>
                    <a:pt x="2920500" y="819019"/>
                    <a:pt x="2882092" y="731848"/>
                    <a:pt x="2824776" y="675552"/>
                  </a:cubicBezTo>
                  <a:cubicBezTo>
                    <a:pt x="2569577" y="494315"/>
                    <a:pt x="2383447" y="351243"/>
                    <a:pt x="2435314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15021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-1" y="-1032"/>
              <a:ext cx="9144884" cy="5146898"/>
            </a:xfrm>
            <a:custGeom>
              <a:avLst/>
              <a:gdLst/>
              <a:ahLst/>
              <a:cxnLst/>
              <a:rect l="l" t="t" r="r" b="b"/>
              <a:pathLst>
                <a:path w="4064393" h="2287510" extrusionOk="0">
                  <a:moveTo>
                    <a:pt x="3767571" y="1773029"/>
                  </a:moveTo>
                  <a:cubicBezTo>
                    <a:pt x="3678150" y="1745177"/>
                    <a:pt x="3601400" y="1686056"/>
                    <a:pt x="3513358" y="1654131"/>
                  </a:cubicBezTo>
                  <a:cubicBezTo>
                    <a:pt x="3253038" y="1560523"/>
                    <a:pt x="2846245" y="1725207"/>
                    <a:pt x="2683422" y="1432757"/>
                  </a:cubicBezTo>
                  <a:cubicBezTo>
                    <a:pt x="2593082" y="1250074"/>
                    <a:pt x="2741526" y="1029094"/>
                    <a:pt x="2694714" y="830711"/>
                  </a:cubicBezTo>
                  <a:cubicBezTo>
                    <a:pt x="2667271" y="714506"/>
                    <a:pt x="2577653" y="625234"/>
                    <a:pt x="2512064" y="525517"/>
                  </a:cubicBezTo>
                  <a:cubicBezTo>
                    <a:pt x="2410779" y="370063"/>
                    <a:pt x="2365609" y="184654"/>
                    <a:pt x="2384038" y="0"/>
                  </a:cubicBezTo>
                  <a:lnTo>
                    <a:pt x="0" y="0"/>
                  </a:lnTo>
                  <a:lnTo>
                    <a:pt x="0" y="2287511"/>
                  </a:lnTo>
                  <a:lnTo>
                    <a:pt x="4064394" y="2287511"/>
                  </a:lnTo>
                  <a:lnTo>
                    <a:pt x="4064394" y="1767774"/>
                  </a:lnTo>
                  <a:cubicBezTo>
                    <a:pt x="3965256" y="1794116"/>
                    <a:pt x="3864674" y="1803247"/>
                    <a:pt x="3767571" y="1773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rners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1"/>
          <p:cNvGrpSpPr/>
          <p:nvPr/>
        </p:nvGrpSpPr>
        <p:grpSpPr>
          <a:xfrm>
            <a:off x="-15" y="1"/>
            <a:ext cx="9144000" cy="5143352"/>
            <a:chOff x="-15" y="1"/>
            <a:chExt cx="9144000" cy="5143352"/>
          </a:xfrm>
        </p:grpSpPr>
        <p:sp>
          <p:nvSpPr>
            <p:cNvPr id="110" name="Google Shape;110;p11"/>
            <p:cNvSpPr/>
            <p:nvPr/>
          </p:nvSpPr>
          <p:spPr>
            <a:xfrm>
              <a:off x="-15" y="594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4064000" y="0"/>
                  </a:moveTo>
                  <a:lnTo>
                    <a:pt x="3968014" y="0"/>
                  </a:lnTo>
                  <a:cubicBezTo>
                    <a:pt x="3943656" y="81653"/>
                    <a:pt x="3826660" y="80930"/>
                    <a:pt x="3801974" y="0"/>
                  </a:cubicBezTo>
                  <a:lnTo>
                    <a:pt x="0" y="0"/>
                  </a:lnTo>
                  <a:lnTo>
                    <a:pt x="0" y="2145687"/>
                  </a:lnTo>
                  <a:cubicBezTo>
                    <a:pt x="79376" y="2132549"/>
                    <a:pt x="158227" y="2203954"/>
                    <a:pt x="143652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-15" y="594"/>
              <a:ext cx="9144000" cy="5142465"/>
            </a:xfrm>
            <a:custGeom>
              <a:avLst/>
              <a:gdLst/>
              <a:ahLst/>
              <a:cxnLst/>
              <a:rect l="l" t="t" r="r" b="b"/>
              <a:pathLst>
                <a:path w="4064000" h="2285540" extrusionOk="0">
                  <a:moveTo>
                    <a:pt x="3963287" y="130920"/>
                  </a:moveTo>
                  <a:cubicBezTo>
                    <a:pt x="3873866" y="88944"/>
                    <a:pt x="3760678" y="180187"/>
                    <a:pt x="3705331" y="0"/>
                  </a:cubicBezTo>
                  <a:lnTo>
                    <a:pt x="0" y="0"/>
                  </a:lnTo>
                  <a:lnTo>
                    <a:pt x="0" y="1539766"/>
                  </a:lnTo>
                  <a:cubicBezTo>
                    <a:pt x="129076" y="1755950"/>
                    <a:pt x="-47797" y="2028037"/>
                    <a:pt x="237078" y="2154621"/>
                  </a:cubicBezTo>
                  <a:cubicBezTo>
                    <a:pt x="281985" y="2185298"/>
                    <a:pt x="326893" y="2229179"/>
                    <a:pt x="325514" y="2285541"/>
                  </a:cubicBezTo>
                  <a:lnTo>
                    <a:pt x="4064000" y="2285541"/>
                  </a:lnTo>
                  <a:lnTo>
                    <a:pt x="4064000" y="465346"/>
                  </a:lnTo>
                  <a:cubicBezTo>
                    <a:pt x="3972806" y="345725"/>
                    <a:pt x="4041218" y="187281"/>
                    <a:pt x="3963287" y="1309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-15" y="1"/>
              <a:ext cx="9144000" cy="5143352"/>
            </a:xfrm>
            <a:custGeom>
              <a:avLst/>
              <a:gdLst/>
              <a:ahLst/>
              <a:cxnLst/>
              <a:rect l="l" t="t" r="r" b="b"/>
              <a:pathLst>
                <a:path w="4064000" h="2285934" extrusionOk="0">
                  <a:moveTo>
                    <a:pt x="4064000" y="541546"/>
                  </a:moveTo>
                  <a:cubicBezTo>
                    <a:pt x="4012396" y="498322"/>
                    <a:pt x="3979175" y="432238"/>
                    <a:pt x="3979832" y="364643"/>
                  </a:cubicBezTo>
                  <a:cubicBezTo>
                    <a:pt x="4024017" y="50055"/>
                    <a:pt x="3727785" y="340666"/>
                    <a:pt x="3594047" y="0"/>
                  </a:cubicBezTo>
                  <a:lnTo>
                    <a:pt x="0" y="0"/>
                  </a:lnTo>
                  <a:lnTo>
                    <a:pt x="0" y="1422904"/>
                  </a:lnTo>
                  <a:cubicBezTo>
                    <a:pt x="175691" y="1522029"/>
                    <a:pt x="10570" y="1742221"/>
                    <a:pt x="70053" y="1889300"/>
                  </a:cubicBezTo>
                  <a:cubicBezTo>
                    <a:pt x="143914" y="2074742"/>
                    <a:pt x="474680" y="2055101"/>
                    <a:pt x="474746" y="2285934"/>
                  </a:cubicBezTo>
                  <a:lnTo>
                    <a:pt x="4064000" y="22859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-15" y="594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4064000" y="821975"/>
                  </a:moveTo>
                  <a:cubicBezTo>
                    <a:pt x="3904854" y="719696"/>
                    <a:pt x="3874981" y="525583"/>
                    <a:pt x="3912076" y="353739"/>
                  </a:cubicBezTo>
                  <a:cubicBezTo>
                    <a:pt x="3859553" y="89995"/>
                    <a:pt x="3654252" y="499373"/>
                    <a:pt x="3544412" y="242527"/>
                  </a:cubicBezTo>
                  <a:cubicBezTo>
                    <a:pt x="3516575" y="165210"/>
                    <a:pt x="3536927" y="75346"/>
                    <a:pt x="3500818" y="0"/>
                  </a:cubicBezTo>
                  <a:lnTo>
                    <a:pt x="0" y="0"/>
                  </a:lnTo>
                  <a:lnTo>
                    <a:pt x="0" y="1294546"/>
                  </a:lnTo>
                  <a:cubicBezTo>
                    <a:pt x="325974" y="1577931"/>
                    <a:pt x="36372" y="1880366"/>
                    <a:pt x="390774" y="2094121"/>
                  </a:cubicBezTo>
                  <a:cubicBezTo>
                    <a:pt x="460762" y="2144505"/>
                    <a:pt x="536133" y="2199618"/>
                    <a:pt x="560491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-15" y="1037"/>
              <a:ext cx="9144000" cy="5141430"/>
            </a:xfrm>
            <a:custGeom>
              <a:avLst/>
              <a:gdLst/>
              <a:ahLst/>
              <a:cxnLst/>
              <a:rect l="l" t="t" r="r" b="b"/>
              <a:pathLst>
                <a:path w="4064000" h="2285080" extrusionOk="0">
                  <a:moveTo>
                    <a:pt x="3795803" y="455689"/>
                  </a:moveTo>
                  <a:cubicBezTo>
                    <a:pt x="3726931" y="388883"/>
                    <a:pt x="3601662" y="435325"/>
                    <a:pt x="3523928" y="379095"/>
                  </a:cubicBezTo>
                  <a:cubicBezTo>
                    <a:pt x="3414745" y="300268"/>
                    <a:pt x="3491101" y="102739"/>
                    <a:pt x="3416911" y="0"/>
                  </a:cubicBezTo>
                  <a:lnTo>
                    <a:pt x="0" y="0"/>
                  </a:lnTo>
                  <a:lnTo>
                    <a:pt x="0" y="1221828"/>
                  </a:lnTo>
                  <a:cubicBezTo>
                    <a:pt x="123883" y="1346322"/>
                    <a:pt x="210606" y="1502927"/>
                    <a:pt x="250406" y="1674035"/>
                  </a:cubicBezTo>
                  <a:cubicBezTo>
                    <a:pt x="273056" y="1772569"/>
                    <a:pt x="281394" y="1878856"/>
                    <a:pt x="339761" y="1961362"/>
                  </a:cubicBezTo>
                  <a:cubicBezTo>
                    <a:pt x="403642" y="2051685"/>
                    <a:pt x="513679" y="2094383"/>
                    <a:pt x="604610" y="2157314"/>
                  </a:cubicBezTo>
                  <a:cubicBezTo>
                    <a:pt x="651093" y="2189436"/>
                    <a:pt x="694622" y="2234828"/>
                    <a:pt x="720359" y="2285080"/>
                  </a:cubicBezTo>
                  <a:lnTo>
                    <a:pt x="4064000" y="2285080"/>
                  </a:lnTo>
                  <a:lnTo>
                    <a:pt x="4064000" y="1160473"/>
                  </a:lnTo>
                  <a:cubicBezTo>
                    <a:pt x="3953766" y="987362"/>
                    <a:pt x="3879774" y="793715"/>
                    <a:pt x="3846356" y="591207"/>
                  </a:cubicBezTo>
                  <a:cubicBezTo>
                    <a:pt x="3838609" y="542662"/>
                    <a:pt x="3831125" y="489782"/>
                    <a:pt x="3795803" y="455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-15" y="150"/>
              <a:ext cx="9144000" cy="5142465"/>
            </a:xfrm>
            <a:custGeom>
              <a:avLst/>
              <a:gdLst/>
              <a:ahLst/>
              <a:cxnLst/>
              <a:rect l="l" t="t" r="r" b="b"/>
              <a:pathLst>
                <a:path w="4064000" h="2285540" extrusionOk="0">
                  <a:moveTo>
                    <a:pt x="4064000" y="1293035"/>
                  </a:moveTo>
                  <a:lnTo>
                    <a:pt x="3812282" y="663991"/>
                  </a:lnTo>
                  <a:cubicBezTo>
                    <a:pt x="3789828" y="607958"/>
                    <a:pt x="3764945" y="548640"/>
                    <a:pt x="3716820" y="514941"/>
                  </a:cubicBezTo>
                  <a:cubicBezTo>
                    <a:pt x="3642369" y="462390"/>
                    <a:pt x="3534630" y="487417"/>
                    <a:pt x="3463788" y="429545"/>
                  </a:cubicBezTo>
                  <a:cubicBezTo>
                    <a:pt x="3343313" y="329565"/>
                    <a:pt x="3428204" y="100177"/>
                    <a:pt x="3307400" y="0"/>
                  </a:cubicBezTo>
                  <a:lnTo>
                    <a:pt x="0" y="0"/>
                  </a:lnTo>
                  <a:lnTo>
                    <a:pt x="0" y="1157912"/>
                  </a:lnTo>
                  <a:cubicBezTo>
                    <a:pt x="382108" y="1475521"/>
                    <a:pt x="221517" y="1854222"/>
                    <a:pt x="483084" y="2065217"/>
                  </a:cubicBezTo>
                  <a:cubicBezTo>
                    <a:pt x="561344" y="2118951"/>
                    <a:pt x="661467" y="2128279"/>
                    <a:pt x="747277" y="2168810"/>
                  </a:cubicBezTo>
                  <a:cubicBezTo>
                    <a:pt x="803228" y="2195657"/>
                    <a:pt x="851805" y="2235721"/>
                    <a:pt x="888828" y="2285540"/>
                  </a:cubicBezTo>
                  <a:lnTo>
                    <a:pt x="4064000" y="22855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enter">
  <p:cSld name="BLANK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2"/>
          <p:cNvGrpSpPr/>
          <p:nvPr/>
        </p:nvGrpSpPr>
        <p:grpSpPr>
          <a:xfrm>
            <a:off x="-15" y="-12"/>
            <a:ext cx="9144000" cy="5142760"/>
            <a:chOff x="-15" y="-12"/>
            <a:chExt cx="9144000" cy="5142760"/>
          </a:xfrm>
        </p:grpSpPr>
        <p:sp>
          <p:nvSpPr>
            <p:cNvPr id="119" name="Google Shape;119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2"/>
            <p:cNvSpPr/>
            <p:nvPr/>
          </p:nvSpPr>
          <p:spPr>
            <a:xfrm>
              <a:off x="-15" y="-12"/>
              <a:ext cx="9144000" cy="5142760"/>
            </a:xfrm>
            <a:custGeom>
              <a:avLst/>
              <a:gdLst/>
              <a:ahLst/>
              <a:cxnLst/>
              <a:rect l="l" t="t" r="r" b="b"/>
              <a:pathLst>
                <a:path w="4064000" h="2285671" extrusionOk="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5408537" y="-12"/>
              <a:ext cx="3735448" cy="5142022"/>
            </a:xfrm>
            <a:custGeom>
              <a:avLst/>
              <a:gdLst/>
              <a:ahLst/>
              <a:cxnLst/>
              <a:rect l="l" t="t" r="r" b="b"/>
              <a:pathLst>
                <a:path w="1660199" h="2285343" extrusionOk="0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6171372" y="-12"/>
              <a:ext cx="2972610" cy="5142317"/>
            </a:xfrm>
            <a:custGeom>
              <a:avLst/>
              <a:gdLst/>
              <a:ahLst/>
              <a:cxnLst/>
              <a:rect l="l" t="t" r="r" b="b"/>
              <a:pathLst>
                <a:path w="1321160" h="2285474" extrusionOk="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15" y="-12"/>
              <a:ext cx="3691132" cy="5142022"/>
            </a:xfrm>
            <a:custGeom>
              <a:avLst/>
              <a:gdLst/>
              <a:ahLst/>
              <a:cxnLst/>
              <a:rect l="l" t="t" r="r" b="b"/>
              <a:pathLst>
                <a:path w="1640503" h="2285343" extrusionOk="0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-15" y="-12"/>
              <a:ext cx="2881318" cy="5142022"/>
            </a:xfrm>
            <a:custGeom>
              <a:avLst/>
              <a:gdLst/>
              <a:ahLst/>
              <a:cxnLst/>
              <a:rect l="l" t="t" r="r" b="b"/>
              <a:pathLst>
                <a:path w="1280586" h="2285343" extrusionOk="0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4500" cy="5152028"/>
            <a:chOff x="0" y="0"/>
            <a:chExt cx="9144500" cy="5152028"/>
          </a:xfrm>
        </p:grpSpPr>
        <p:sp>
          <p:nvSpPr>
            <p:cNvPr id="131" name="Google Shape;131;p13"/>
            <p:cNvSpPr/>
            <p:nvPr/>
          </p:nvSpPr>
          <p:spPr>
            <a:xfrm>
              <a:off x="7448736" y="0"/>
              <a:ext cx="1695764" cy="2915696"/>
            </a:xfrm>
            <a:custGeom>
              <a:avLst/>
              <a:gdLst/>
              <a:ahLst/>
              <a:cxnLst/>
              <a:rect l="l" t="t" r="r" b="b"/>
              <a:pathLst>
                <a:path w="650341" h="1112861" extrusionOk="0">
                  <a:moveTo>
                    <a:pt x="132487" y="368402"/>
                  </a:moveTo>
                  <a:cubicBezTo>
                    <a:pt x="193589" y="418171"/>
                    <a:pt x="286581" y="396776"/>
                    <a:pt x="350869" y="441884"/>
                  </a:cubicBezTo>
                  <a:cubicBezTo>
                    <a:pt x="392368" y="471007"/>
                    <a:pt x="413854" y="522153"/>
                    <a:pt x="433215" y="570521"/>
                  </a:cubicBezTo>
                  <a:lnTo>
                    <a:pt x="650341" y="1112861"/>
                  </a:lnTo>
                  <a:lnTo>
                    <a:pt x="650341" y="0"/>
                  </a:lnTo>
                  <a:lnTo>
                    <a:pt x="0" y="0"/>
                  </a:lnTo>
                  <a:cubicBezTo>
                    <a:pt x="100428" y="87537"/>
                    <a:pt x="29356" y="282822"/>
                    <a:pt x="132487" y="3684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0" y="2610500"/>
              <a:ext cx="1994013" cy="2541528"/>
            </a:xfrm>
            <a:custGeom>
              <a:avLst/>
              <a:gdLst/>
              <a:ahLst/>
              <a:cxnLst/>
              <a:rect l="l" t="t" r="r" b="b"/>
              <a:pathLst>
                <a:path w="764722" h="970049" extrusionOk="0">
                  <a:moveTo>
                    <a:pt x="644837" y="872178"/>
                  </a:moveTo>
                  <a:cubicBezTo>
                    <a:pt x="570748" y="837236"/>
                    <a:pt x="484322" y="829146"/>
                    <a:pt x="416799" y="782830"/>
                  </a:cubicBezTo>
                  <a:cubicBezTo>
                    <a:pt x="191078" y="600537"/>
                    <a:pt x="329601" y="274007"/>
                    <a:pt x="0" y="0"/>
                  </a:cubicBezTo>
                  <a:lnTo>
                    <a:pt x="0" y="970050"/>
                  </a:lnTo>
                  <a:lnTo>
                    <a:pt x="764723" y="970050"/>
                  </a:lnTo>
                  <a:cubicBezTo>
                    <a:pt x="733074" y="928390"/>
                    <a:pt x="691985" y="894843"/>
                    <a:pt x="644837" y="872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7692032" y="0"/>
              <a:ext cx="1452406" cy="2617388"/>
            </a:xfrm>
            <a:custGeom>
              <a:avLst/>
              <a:gdLst/>
              <a:ahLst/>
              <a:cxnLst/>
              <a:rect l="l" t="t" r="r" b="b"/>
              <a:pathLst>
                <a:path w="557011" h="999003" extrusionOk="0">
                  <a:moveTo>
                    <a:pt x="90868" y="324815"/>
                  </a:moveTo>
                  <a:cubicBezTo>
                    <a:pt x="157932" y="373401"/>
                    <a:pt x="266109" y="333291"/>
                    <a:pt x="325545" y="390980"/>
                  </a:cubicBezTo>
                  <a:cubicBezTo>
                    <a:pt x="355987" y="420538"/>
                    <a:pt x="362457" y="466177"/>
                    <a:pt x="369313" y="508050"/>
                  </a:cubicBezTo>
                  <a:cubicBezTo>
                    <a:pt x="398137" y="682691"/>
                    <a:pt x="461967" y="849694"/>
                    <a:pt x="557011" y="999003"/>
                  </a:cubicBezTo>
                  <a:lnTo>
                    <a:pt x="557011" y="0"/>
                  </a:lnTo>
                  <a:lnTo>
                    <a:pt x="0" y="0"/>
                  </a:lnTo>
                  <a:cubicBezTo>
                    <a:pt x="61367" y="89348"/>
                    <a:pt x="-2559" y="257176"/>
                    <a:pt x="90868" y="324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0" y="2756070"/>
              <a:ext cx="1616827" cy="2395888"/>
            </a:xfrm>
            <a:custGeom>
              <a:avLst/>
              <a:gdLst/>
              <a:ahLst/>
              <a:cxnLst/>
              <a:rect l="l" t="t" r="r" b="b"/>
              <a:pathLst>
                <a:path w="620068" h="914461" extrusionOk="0">
                  <a:moveTo>
                    <a:pt x="521668" y="806930"/>
                  </a:moveTo>
                  <a:cubicBezTo>
                    <a:pt x="443185" y="752621"/>
                    <a:pt x="348214" y="715795"/>
                    <a:pt x="293099" y="637894"/>
                  </a:cubicBezTo>
                  <a:cubicBezTo>
                    <a:pt x="242692" y="566706"/>
                    <a:pt x="235498" y="474967"/>
                    <a:pt x="215847" y="389942"/>
                  </a:cubicBezTo>
                  <a:cubicBezTo>
                    <a:pt x="181547" y="242415"/>
                    <a:pt x="106799" y="107374"/>
                    <a:pt x="0" y="0"/>
                  </a:cubicBezTo>
                  <a:lnTo>
                    <a:pt x="0" y="914461"/>
                  </a:lnTo>
                  <a:lnTo>
                    <a:pt x="620068" y="914461"/>
                  </a:lnTo>
                  <a:cubicBezTo>
                    <a:pt x="597689" y="872130"/>
                    <a:pt x="560898" y="834169"/>
                    <a:pt x="521668" y="806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879130" y="0"/>
              <a:ext cx="1265261" cy="1852036"/>
            </a:xfrm>
            <a:custGeom>
              <a:avLst/>
              <a:gdLst/>
              <a:ahLst/>
              <a:cxnLst/>
              <a:rect l="l" t="t" r="r" b="b"/>
              <a:pathLst>
                <a:path w="485239" h="706884" extrusionOk="0">
                  <a:moveTo>
                    <a:pt x="36719" y="207021"/>
                  </a:moveTo>
                  <a:cubicBezTo>
                    <a:pt x="131763" y="428627"/>
                    <a:pt x="309225" y="75390"/>
                    <a:pt x="354273" y="302961"/>
                  </a:cubicBezTo>
                  <a:cubicBezTo>
                    <a:pt x="322286" y="451181"/>
                    <a:pt x="348020" y="618600"/>
                    <a:pt x="485239" y="706885"/>
                  </a:cubicBezTo>
                  <a:lnTo>
                    <a:pt x="485239" y="0"/>
                  </a:lnTo>
                  <a:lnTo>
                    <a:pt x="0" y="0"/>
                  </a:lnTo>
                  <a:cubicBezTo>
                    <a:pt x="29790" y="64523"/>
                    <a:pt x="12964" y="141073"/>
                    <a:pt x="36719" y="207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0" y="2919658"/>
              <a:ext cx="1258526" cy="2232214"/>
            </a:xfrm>
            <a:custGeom>
              <a:avLst/>
              <a:gdLst/>
              <a:ahLst/>
              <a:cxnLst/>
              <a:rect l="l" t="t" r="r" b="b"/>
              <a:pathLst>
                <a:path w="482656" h="851990" extrusionOk="0">
                  <a:moveTo>
                    <a:pt x="337133" y="689788"/>
                  </a:moveTo>
                  <a:cubicBezTo>
                    <a:pt x="31384" y="505394"/>
                    <a:pt x="281053" y="244595"/>
                    <a:pt x="0" y="0"/>
                  </a:cubicBezTo>
                  <a:lnTo>
                    <a:pt x="0" y="851990"/>
                  </a:lnTo>
                  <a:lnTo>
                    <a:pt x="482656" y="851990"/>
                  </a:lnTo>
                  <a:cubicBezTo>
                    <a:pt x="460784" y="779667"/>
                    <a:pt x="396713" y="732723"/>
                    <a:pt x="337133" y="6897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8089575" y="0"/>
              <a:ext cx="1054762" cy="1217967"/>
            </a:xfrm>
            <a:custGeom>
              <a:avLst/>
              <a:gdLst/>
              <a:ahLst/>
              <a:cxnLst/>
              <a:rect l="l" t="t" r="r" b="b"/>
              <a:pathLst>
                <a:path w="404511" h="464873" extrusionOk="0">
                  <a:moveTo>
                    <a:pt x="332087" y="312355"/>
                  </a:moveTo>
                  <a:cubicBezTo>
                    <a:pt x="331532" y="370648"/>
                    <a:pt x="360091" y="427541"/>
                    <a:pt x="404511" y="464873"/>
                  </a:cubicBezTo>
                  <a:lnTo>
                    <a:pt x="404511" y="0"/>
                  </a:lnTo>
                  <a:lnTo>
                    <a:pt x="0" y="0"/>
                  </a:lnTo>
                  <a:cubicBezTo>
                    <a:pt x="115854" y="290307"/>
                    <a:pt x="370086" y="41607"/>
                    <a:pt x="332087" y="312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0" y="3209153"/>
              <a:ext cx="1067917" cy="1942573"/>
            </a:xfrm>
            <a:custGeom>
              <a:avLst/>
              <a:gdLst/>
              <a:ahLst/>
              <a:cxnLst/>
              <a:rect l="l" t="t" r="r" b="b"/>
              <a:pathLst>
                <a:path w="409556" h="741440" extrusionOk="0">
                  <a:moveTo>
                    <a:pt x="60353" y="402089"/>
                  </a:moveTo>
                  <a:cubicBezTo>
                    <a:pt x="9029" y="275481"/>
                    <a:pt x="151438" y="85556"/>
                    <a:pt x="0" y="0"/>
                  </a:cubicBezTo>
                  <a:lnTo>
                    <a:pt x="0" y="741441"/>
                  </a:lnTo>
                  <a:lnTo>
                    <a:pt x="409556" y="741441"/>
                  </a:lnTo>
                  <a:cubicBezTo>
                    <a:pt x="406756" y="545262"/>
                    <a:pt x="123748" y="561248"/>
                    <a:pt x="60353" y="4020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8338976" y="0"/>
              <a:ext cx="805298" cy="1045498"/>
            </a:xfrm>
            <a:custGeom>
              <a:avLst/>
              <a:gdLst/>
              <a:ahLst/>
              <a:cxnLst/>
              <a:rect l="l" t="t" r="r" b="b"/>
              <a:pathLst>
                <a:path w="308839" h="399045" extrusionOk="0">
                  <a:moveTo>
                    <a:pt x="221931" y="110694"/>
                  </a:moveTo>
                  <a:cubicBezTo>
                    <a:pt x="289164" y="159280"/>
                    <a:pt x="230259" y="295813"/>
                    <a:pt x="308839" y="399046"/>
                  </a:cubicBezTo>
                  <a:lnTo>
                    <a:pt x="308839" y="0"/>
                  </a:lnTo>
                  <a:lnTo>
                    <a:pt x="0" y="0"/>
                  </a:lnTo>
                  <a:cubicBezTo>
                    <a:pt x="48114" y="152398"/>
                    <a:pt x="145137" y="74666"/>
                    <a:pt x="221931" y="1106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0" y="3473794"/>
              <a:ext cx="731962" cy="1677798"/>
            </a:xfrm>
            <a:custGeom>
              <a:avLst/>
              <a:gdLst/>
              <a:ahLst/>
              <a:cxnLst/>
              <a:rect l="l" t="t" r="r" b="b"/>
              <a:pathLst>
                <a:path w="280714" h="640381" extrusionOk="0">
                  <a:moveTo>
                    <a:pt x="204452" y="530242"/>
                  </a:moveTo>
                  <a:cubicBezTo>
                    <a:pt x="-41306" y="421045"/>
                    <a:pt x="111050" y="186471"/>
                    <a:pt x="0" y="0"/>
                  </a:cubicBezTo>
                  <a:lnTo>
                    <a:pt x="0" y="640381"/>
                  </a:lnTo>
                  <a:lnTo>
                    <a:pt x="280715" y="640381"/>
                  </a:lnTo>
                  <a:cubicBezTo>
                    <a:pt x="280377" y="593220"/>
                    <a:pt x="242475" y="556201"/>
                    <a:pt x="204452" y="5302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556976" y="0"/>
              <a:ext cx="369694" cy="131794"/>
            </a:xfrm>
            <a:custGeom>
              <a:avLst/>
              <a:gdLst/>
              <a:ahLst/>
              <a:cxnLst/>
              <a:rect l="l" t="t" r="r" b="b"/>
              <a:pathLst>
                <a:path w="141781" h="50303" extrusionOk="0">
                  <a:moveTo>
                    <a:pt x="141782" y="0"/>
                  </a:moveTo>
                  <a:lnTo>
                    <a:pt x="0" y="0"/>
                  </a:lnTo>
                  <a:cubicBezTo>
                    <a:pt x="22572" y="66793"/>
                    <a:pt x="119499" y="67349"/>
                    <a:pt x="141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0" y="4839027"/>
              <a:ext cx="326660" cy="311874"/>
            </a:xfrm>
            <a:custGeom>
              <a:avLst/>
              <a:gdLst/>
              <a:ahLst/>
              <a:cxnLst/>
              <a:rect l="l" t="t" r="r" b="b"/>
              <a:pathLst>
                <a:path w="125277" h="119036" extrusionOk="0">
                  <a:moveTo>
                    <a:pt x="0" y="1339"/>
                  </a:moveTo>
                  <a:lnTo>
                    <a:pt x="0" y="119037"/>
                  </a:lnTo>
                  <a:lnTo>
                    <a:pt x="124231" y="119037"/>
                  </a:lnTo>
                  <a:cubicBezTo>
                    <a:pt x="134491" y="50143"/>
                    <a:pt x="67596" y="-9793"/>
                    <a:pt x="0" y="13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584A-67A4-FB45-B602-13CEA073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0D6C1-09B9-5E4F-AD29-887BFE573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49928-FBB3-9B49-B3F2-CB948365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367BE-E451-444D-A511-B68CF462A13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EBD22-DE78-DA45-B161-A2E7F006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2DBD8-B984-A047-B8DC-34B0AD56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572A-A3A9-8243-B4E7-27137E712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9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lvl="1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lvl="2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lvl="3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lvl="4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lvl="5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lvl="6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lvl="7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lvl="8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  <p:sldLayoutId id="2147483658" r:id="rId5"/>
    <p:sldLayoutId id="2147483659" r:id="rId6"/>
    <p:sldLayoutId id="2147483661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Upload_alt_font_awesome.sv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pload_alt_font_awesome.sv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suitcasestor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chives.gov/education/lessons/worksheets/artifact.html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Upload_alt_font_awesome.sv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QoMgqNx8yI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pload_alt_font_awesome.sv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ahistoryoftheworld/about/british-museum-objec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teracyideas.com/top-research-strategies-for-students-and-teachers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Upload_alt_font_awesome.sv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r3pQcvGOd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hyperlink" Target="https://www.smithsonianmag.com/smart-news/one-oldest-north-american-settlements-found-180962750/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pload_alt_font_awesome.sv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literacyideas.com/top-research-strategies-for-students-and-teachers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alhistories.org/clocks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Upload_alt_font_awesome.sv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baot4D1U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ouvre.fr/en/visites-en-ligne#tabs" TargetMode="External"/><Relationship Id="rId5" Type="http://schemas.openxmlformats.org/officeDocument/2006/relationships/hyperlink" Target="https://naturalhistory2.si.edu/vt3/NMNH/" TargetMode="External"/><Relationship Id="rId4" Type="http://schemas.openxmlformats.org/officeDocument/2006/relationships/hyperlink" Target="https://www.historymuseum.ca/exhibitions/online-exhibitions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" TargetMode="External"/><Relationship Id="rId4" Type="http://schemas.openxmlformats.org/officeDocument/2006/relationships/hyperlink" Target="http://unsplash.com/&amp;utm_source=slidescarniva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pload_alt_font_awesome.sv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ctrTitle" idx="4294967295"/>
          </p:nvPr>
        </p:nvSpPr>
        <p:spPr>
          <a:xfrm>
            <a:off x="2236865" y="2740265"/>
            <a:ext cx="4334400" cy="784800"/>
          </a:xfrm>
          <a:prstGeom prst="rect">
            <a:avLst/>
          </a:prstGeom>
          <a:effectLst>
            <a:outerShdw blurRad="142875" dist="381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" sz="6000" dirty="0">
                <a:solidFill>
                  <a:schemeClr val="lt1"/>
                </a:solidFill>
              </a:rPr>
              <a:t/>
            </a:r>
            <a:br>
              <a:rPr lang="en" sz="6000" dirty="0">
                <a:solidFill>
                  <a:schemeClr val="lt1"/>
                </a:solidFill>
              </a:rPr>
            </a:br>
            <a:r>
              <a:rPr lang="en" sz="6000" dirty="0" smtClean="0">
                <a:solidFill>
                  <a:schemeClr val="lt1"/>
                </a:solidFill>
              </a:rPr>
              <a:t>Artifacts Tell Our Stories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4294967295"/>
          </p:nvPr>
        </p:nvSpPr>
        <p:spPr>
          <a:xfrm>
            <a:off x="2135540" y="3481547"/>
            <a:ext cx="42633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>
                <a:solidFill>
                  <a:schemeClr val="accent5"/>
                </a:solidFill>
              </a:rPr>
              <a:t>Grade 8</a:t>
            </a:r>
            <a:endParaRPr sz="1700" dirty="0">
              <a:solidFill>
                <a:schemeClr val="accent5"/>
              </a:solidFill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6156967" y="1301219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 rot="2466570">
            <a:off x="6359682" y="1605765"/>
            <a:ext cx="355107" cy="33906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 rot="-1609390">
            <a:off x="6485616" y="2268722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 rot="2926158">
            <a:off x="6171344" y="2767161"/>
            <a:ext cx="191399" cy="18275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/>
          <p:nvPr/>
        </p:nvSpPr>
        <p:spPr>
          <a:xfrm rot="-1609432">
            <a:off x="6198556" y="2008123"/>
            <a:ext cx="172415" cy="1646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517160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</a:t>
            </a:fld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9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979463" y="1538026"/>
            <a:ext cx="7775471" cy="340862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457200" indent="-457200">
              <a:buAutoNum type="arabicPeriod"/>
            </a:pP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Who will your collection represent? </a:t>
            </a:r>
          </a:p>
          <a:p>
            <a:pPr marL="1527175" indent="-809625"/>
            <a:r>
              <a:rPr lang="en-CA" sz="2000" u="sng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en-CA" sz="2000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(Use slide 11)</a:t>
            </a:r>
            <a:endParaRPr lang="en-CA" sz="2000" dirty="0">
              <a:solidFill>
                <a:srgbClr val="E82B2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7175" lvl="4" indent="-363538">
              <a:buFont typeface="Arial" panose="020B0604020202020204" pitchFamily="34" charset="0"/>
              <a:buChar char="•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A time in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history 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7175" lvl="4" indent="-363538">
              <a:buFont typeface="Arial" panose="020B0604020202020204" pitchFamily="34" charset="0"/>
              <a:buChar char="•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A place in the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world </a:t>
            </a:r>
          </a:p>
          <a:p>
            <a:pPr marL="1527175" lvl="4" indent="-363538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job / role in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society</a:t>
            </a:r>
          </a:p>
          <a:p>
            <a:pPr marL="1527175" lvl="4"/>
            <a:r>
              <a:rPr lang="en-CA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CA" sz="1600" i="1" dirty="0">
                <a:latin typeface="Calibri" panose="020F0502020204030204" pitchFamily="34" charset="0"/>
                <a:cs typeface="Calibri" panose="020F0502020204030204" pitchFamily="34" charset="0"/>
              </a:rPr>
              <a:t>You may include other details such as age, gender, leisure activities etc. </a:t>
            </a:r>
          </a:p>
          <a:p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2. Find at least two or more images of artifacts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related to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chosen person. Place the images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CA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 PPT slide.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Tip: Do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reveal the identity of your person on the slide. </a:t>
            </a:r>
            <a:r>
              <a:rPr lang="en-CA" sz="20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the slide to </a:t>
            </a:r>
            <a:r>
              <a:rPr lang="en-CA" sz="2000" b="1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teacher.</a:t>
            </a:r>
          </a:p>
          <a:p>
            <a:endParaRPr lang="en-US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779793" y="747183"/>
            <a:ext cx="68114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Curate a Collection of Artifacts </a:t>
            </a:r>
          </a:p>
          <a:p>
            <a:endParaRPr lang="en-US" sz="44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4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0684" y="4800457"/>
            <a:ext cx="457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dirty="0">
                <a:latin typeface="Kulim Park" panose="020B0604020202020204" charset="0"/>
              </a:rPr>
              <a:t>9</a:t>
            </a: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821970" y="1531325"/>
            <a:ext cx="7007696" cy="222368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C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Look through the collections of artifacts. For each collection, uncover the person’s identity. </a:t>
            </a:r>
          </a:p>
          <a:p>
            <a:endParaRPr lang="en-C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6325" lvl="1" indent="-3556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the “Analyzing Artifacts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raphic 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rganizer” (</a:t>
            </a:r>
            <a:r>
              <a:rPr lang="en-CA" sz="2000" dirty="0" smtClean="0">
                <a:solidFill>
                  <a:srgbClr val="851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12</a:t>
            </a:r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to record observations and suggest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artifacts you might add to the collections.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1970" y="823439"/>
            <a:ext cx="12951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Analyze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collections of A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rtifacts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0684" y="4800457"/>
            <a:ext cx="457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dirty="0" smtClean="0">
                <a:latin typeface="Kulim Park" panose="020B0604020202020204" charset="0"/>
              </a:rPr>
              <a:t>10</a:t>
            </a:r>
            <a:endParaRPr lang="en-CA" sz="1300" dirty="0">
              <a:latin typeface="Kulim Park" panose="020B060402020202020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12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4" name="Google Shape;147;p14"/>
          <p:cNvSpPr txBox="1">
            <a:spLocks/>
          </p:cNvSpPr>
          <p:nvPr/>
        </p:nvSpPr>
        <p:spPr>
          <a:xfrm>
            <a:off x="432424" y="171131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Use the graphic organizer to analyze each collection of artifacts.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31150"/>
              </p:ext>
            </p:extLst>
          </p:nvPr>
        </p:nvGraphicFramePr>
        <p:xfrm>
          <a:off x="432424" y="991449"/>
          <a:ext cx="8048160" cy="3810446"/>
        </p:xfrm>
        <a:graphic>
          <a:graphicData uri="http://schemas.openxmlformats.org/drawingml/2006/table">
            <a:tbl>
              <a:tblPr firstRow="1" bandRow="1">
                <a:tableStyleId>{A2B7BD1C-F54C-4534-A909-44603E2DE659}</a:tableStyleId>
              </a:tblPr>
              <a:tblGrid>
                <a:gridCol w="1341360">
                  <a:extLst>
                    <a:ext uri="{9D8B030D-6E8A-4147-A177-3AD203B41FA5}">
                      <a16:colId xmlns:a16="http://schemas.microsoft.com/office/drawing/2014/main" val="918924244"/>
                    </a:ext>
                  </a:extLst>
                </a:gridCol>
                <a:gridCol w="1341360">
                  <a:extLst>
                    <a:ext uri="{9D8B030D-6E8A-4147-A177-3AD203B41FA5}">
                      <a16:colId xmlns:a16="http://schemas.microsoft.com/office/drawing/2014/main" val="485381603"/>
                    </a:ext>
                  </a:extLst>
                </a:gridCol>
                <a:gridCol w="1341360">
                  <a:extLst>
                    <a:ext uri="{9D8B030D-6E8A-4147-A177-3AD203B41FA5}">
                      <a16:colId xmlns:a16="http://schemas.microsoft.com/office/drawing/2014/main" val="1908504043"/>
                    </a:ext>
                  </a:extLst>
                </a:gridCol>
                <a:gridCol w="1341360">
                  <a:extLst>
                    <a:ext uri="{9D8B030D-6E8A-4147-A177-3AD203B41FA5}">
                      <a16:colId xmlns:a16="http://schemas.microsoft.com/office/drawing/2014/main" val="1490412338"/>
                    </a:ext>
                  </a:extLst>
                </a:gridCol>
                <a:gridCol w="1341360">
                  <a:extLst>
                    <a:ext uri="{9D8B030D-6E8A-4147-A177-3AD203B41FA5}">
                      <a16:colId xmlns:a16="http://schemas.microsoft.com/office/drawing/2014/main" val="4246056196"/>
                    </a:ext>
                  </a:extLst>
                </a:gridCol>
                <a:gridCol w="1341360">
                  <a:extLst>
                    <a:ext uri="{9D8B030D-6E8A-4147-A177-3AD203B41FA5}">
                      <a16:colId xmlns:a16="http://schemas.microsoft.com/office/drawing/2014/main" val="3852946141"/>
                    </a:ext>
                  </a:extLst>
                </a:gridCol>
              </a:tblGrid>
              <a:tr h="449830">
                <a:tc rowSpan="2">
                  <a:txBody>
                    <a:bodyPr/>
                    <a:lstStyle/>
                    <a:p>
                      <a:r>
                        <a:rPr lang="en-CA" sz="2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Analyzing</a:t>
                      </a:r>
                      <a:r>
                        <a:rPr lang="en-CA" sz="22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Artifacts</a:t>
                      </a:r>
                      <a:endParaRPr lang="en-CA" sz="22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CA" sz="2000" b="1" dirty="0" smtClean="0">
                          <a:solidFill>
                            <a:srgbClr val="E82B2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What do you know about this person?</a:t>
                      </a:r>
                      <a:endParaRPr lang="en-CA" sz="2000" b="1" dirty="0">
                        <a:solidFill>
                          <a:srgbClr val="E82B2C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778454"/>
                  </a:ext>
                </a:extLst>
              </a:tr>
              <a:tr h="37828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CA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did they live?</a:t>
                      </a:r>
                      <a:endParaRPr lang="en-CA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CA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Where did they live?</a:t>
                      </a:r>
                      <a:endParaRPr lang="en-CA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CA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Job/Role in Society</a:t>
                      </a:r>
                      <a:endParaRPr lang="en-CA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CA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</a:t>
                      </a:r>
                      <a:r>
                        <a:rPr lang="en-CA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(age, gender etc.)</a:t>
                      </a:r>
                      <a:endParaRPr lang="en-CA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CA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</a:t>
                      </a:r>
                      <a:r>
                        <a:rPr lang="en-CA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other artifacts might you include?  </a:t>
                      </a:r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13633"/>
                  </a:ext>
                </a:extLst>
              </a:tr>
              <a:tr h="378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PPT Slide Number</a:t>
                      </a:r>
                      <a:endParaRPr lang="en-CA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1608"/>
                  </a:ext>
                </a:extLst>
              </a:tr>
              <a:tr h="492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</a:t>
                      </a:r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407567"/>
                  </a:ext>
                </a:extLst>
              </a:tr>
              <a:tr h="492835">
                <a:tc>
                  <a:txBody>
                    <a:bodyPr/>
                    <a:lstStyle/>
                    <a:p>
                      <a:r>
                        <a:rPr lang="en-CA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</a:t>
                      </a:r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567712"/>
                  </a:ext>
                </a:extLst>
              </a:tr>
              <a:tr h="492835">
                <a:tc>
                  <a:txBody>
                    <a:bodyPr/>
                    <a:lstStyle/>
                    <a:p>
                      <a:r>
                        <a:rPr lang="en-CA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</a:t>
                      </a:r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118871"/>
                  </a:ext>
                </a:extLst>
              </a:tr>
              <a:tr h="492835">
                <a:tc>
                  <a:txBody>
                    <a:bodyPr/>
                    <a:lstStyle/>
                    <a:p>
                      <a:r>
                        <a:rPr lang="en-CA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</a:t>
                      </a:r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03784"/>
                  </a:ext>
                </a:extLst>
              </a:tr>
              <a:tr h="492835">
                <a:tc>
                  <a:txBody>
                    <a:bodyPr/>
                    <a:lstStyle/>
                    <a:p>
                      <a:r>
                        <a:rPr lang="en-CA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</a:t>
                      </a:r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681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7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2553" y="-30043"/>
            <a:ext cx="5360533" cy="5173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8689" r="21954" b="11785"/>
          <a:stretch/>
        </p:blipFill>
        <p:spPr>
          <a:xfrm>
            <a:off x="4887309" y="-30043"/>
            <a:ext cx="4256691" cy="5173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545" y="1177675"/>
            <a:ext cx="449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</a:t>
            </a:r>
            <a:r>
              <a:rPr lang="en-CA" sz="4000" b="1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CA" sz="40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Think?</a:t>
            </a:r>
            <a:endParaRPr lang="en-CA" sz="4000" b="1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433" y="3846188"/>
            <a:ext cx="2942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artifact only provides evidence of one person’s identity.</a:t>
            </a:r>
            <a:endParaRPr lang="en-CA" sz="18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433" y="2872709"/>
            <a:ext cx="3142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artifact provides very little information about the person that used it.</a:t>
            </a:r>
            <a:endParaRPr lang="en-CA" sz="18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789" y="1989458"/>
            <a:ext cx="390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C80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Agree, disagree, or partially agree? Explain your thinking.</a:t>
            </a:r>
            <a:endParaRPr lang="en-CA" sz="2000" dirty="0">
              <a:solidFill>
                <a:srgbClr val="B024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7" y="2996553"/>
            <a:ext cx="161780" cy="161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7" y="3970032"/>
            <a:ext cx="161780" cy="1616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060205"/>
                </a:solidFill>
              </a:rPr>
              <a:t>13</a:t>
            </a:fld>
            <a:endParaRPr lang="en" dirty="0">
              <a:solidFill>
                <a:srgbClr val="060205"/>
              </a:solidFill>
            </a:endParaRPr>
          </a:p>
        </p:txBody>
      </p:sp>
      <p:sp>
        <p:nvSpPr>
          <p:cNvPr id="13" name="Google Shape;147;p14"/>
          <p:cNvSpPr txBox="1">
            <a:spLocks/>
          </p:cNvSpPr>
          <p:nvPr/>
        </p:nvSpPr>
        <p:spPr>
          <a:xfrm>
            <a:off x="-37474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Finally, </a:t>
            </a:r>
            <a:endParaRPr lang="en-CA" sz="48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4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14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881FA-FC13-5042-8B9B-0924F358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6162" y="1035804"/>
            <a:ext cx="1064511" cy="10918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2385577"/>
            <a:ext cx="65572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findings about the collection of artifacts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(Slide 9)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PPT slide of artifacts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belonging to a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history (Slide 10)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Your ‘Analyzing Artifacts Graphic Organizer’ (Slide 12</a:t>
            </a:r>
            <a:r>
              <a:rPr lang="en-US" dirty="0" smtClean="0"/>
              <a:t>)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Your ideas from ‘What Do You Think?’ (Slide 13)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1779" y="1467852"/>
            <a:ext cx="6677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b="1" dirty="0" smtClean="0"/>
              <a:t>Remember to Share your Learning</a:t>
            </a:r>
            <a:endParaRPr lang="en-CA" sz="2600" b="1" dirty="0"/>
          </a:p>
        </p:txBody>
      </p:sp>
    </p:spTree>
    <p:extLst>
      <p:ext uri="{BB962C8B-B14F-4D97-AF65-F5344CB8AC3E}">
        <p14:creationId xmlns:p14="http://schemas.microsoft.com/office/powerpoint/2010/main" val="36541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ctrTitle" idx="4294967295"/>
          </p:nvPr>
        </p:nvSpPr>
        <p:spPr>
          <a:xfrm>
            <a:off x="2734243" y="2542112"/>
            <a:ext cx="3332946" cy="784800"/>
          </a:xfrm>
          <a:prstGeom prst="rect">
            <a:avLst/>
          </a:prstGeom>
          <a:effectLst>
            <a:outerShdw blurRad="142875" dist="381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-CA" dirty="0" smtClean="0">
                <a:solidFill>
                  <a:schemeClr val="lt1"/>
                </a:solidFill>
              </a:rPr>
              <a:t>H</a:t>
            </a:r>
            <a:r>
              <a:rPr lang="en" dirty="0" smtClean="0">
                <a:solidFill>
                  <a:schemeClr val="lt1"/>
                </a:solidFill>
              </a:rPr>
              <a:t>ow do we read and interpret the stories artifacts tell?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4294967295"/>
          </p:nvPr>
        </p:nvSpPr>
        <p:spPr>
          <a:xfrm>
            <a:off x="2317478" y="1301972"/>
            <a:ext cx="42633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>
                <a:solidFill>
                  <a:schemeClr val="accent5"/>
                </a:solidFill>
              </a:rPr>
              <a:t>Our Guiding Question #2</a:t>
            </a:r>
            <a:endParaRPr sz="1700" dirty="0">
              <a:solidFill>
                <a:schemeClr val="accent5"/>
              </a:solidFill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7299967" y="2350415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 rot="2466570">
            <a:off x="7502682" y="2654961"/>
            <a:ext cx="355107" cy="33906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 rot="-1609390">
            <a:off x="7628616" y="3317918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 rot="2926158">
            <a:off x="7314344" y="3816357"/>
            <a:ext cx="191399" cy="18275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/>
          <p:nvPr/>
        </p:nvSpPr>
        <p:spPr>
          <a:xfrm rot="-1609432">
            <a:off x="7341556" y="3057319"/>
            <a:ext cx="172415" cy="1646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517160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15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6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241299"/>
            <a:ext cx="5293730" cy="1473200"/>
          </a:xfrm>
          <a:prstGeom prst="rect">
            <a:avLst/>
          </a:prstGeom>
          <a:solidFill>
            <a:srgbClr val="1E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1824229"/>
            <a:ext cx="5292502" cy="3077139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241299"/>
            <a:ext cx="3251710" cy="46609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6CC44-EAB8-4075-BD35-852C4C535626}"/>
              </a:ext>
            </a:extLst>
          </p:cNvPr>
          <p:cNvSpPr/>
          <p:nvPr/>
        </p:nvSpPr>
        <p:spPr>
          <a:xfrm>
            <a:off x="240505" y="240506"/>
            <a:ext cx="5291666" cy="1471083"/>
          </a:xfrm>
          <a:prstGeom prst="rect">
            <a:avLst/>
          </a:prstGeom>
          <a:solidFill>
            <a:srgbClr val="F5A12C"/>
          </a:solidFill>
          <a:ln>
            <a:solidFill>
              <a:srgbClr val="F5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1027" t="6425" r="58591" b="22409"/>
          <a:stretch/>
        </p:blipFill>
        <p:spPr>
          <a:xfrm>
            <a:off x="240505" y="1829906"/>
            <a:ext cx="5285283" cy="31811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904027-1521-41F6-9B80-600F00B6C5D9}"/>
              </a:ext>
            </a:extLst>
          </p:cNvPr>
          <p:cNvSpPr txBox="1"/>
          <p:nvPr/>
        </p:nvSpPr>
        <p:spPr>
          <a:xfrm>
            <a:off x="128903" y="212558"/>
            <a:ext cx="5410487" cy="1289304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b" anchorCtr="0" forceAA="0" compatLnSpc="1">
            <a:prstTxWarp prst="textNoShape">
              <a:avLst/>
            </a:prstTxWarp>
            <a:normAutofit fontScale="92500"/>
          </a:bodyPr>
          <a:lstStyle/>
          <a:p>
            <a:pPr marL="342900">
              <a:spcAft>
                <a:spcPts val="450"/>
              </a:spcAft>
            </a:pPr>
            <a:r>
              <a:rPr lang="en-US" sz="32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</a:t>
            </a:r>
            <a:r>
              <a:rPr lang="en-US" sz="3200" dirty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read and interpret </a:t>
            </a:r>
            <a:r>
              <a:rPr lang="en-US" sz="32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stories artifacts tell?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0928"/>
          <a:stretch/>
        </p:blipFill>
        <p:spPr>
          <a:xfrm>
            <a:off x="5643773" y="240506"/>
            <a:ext cx="3284433" cy="47053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991FDC-4A34-4A60-B5BA-9F83AF8768B5}"/>
              </a:ext>
            </a:extLst>
          </p:cNvPr>
          <p:cNvSpPr txBox="1"/>
          <p:nvPr/>
        </p:nvSpPr>
        <p:spPr>
          <a:xfrm>
            <a:off x="6067292" y="1102135"/>
            <a:ext cx="2437393" cy="121890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kern="1200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</a:t>
            </a:r>
            <a:r>
              <a:rPr lang="en-US" sz="3600" b="1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Provocation</a:t>
            </a:r>
            <a:endParaRPr lang="en-US" sz="3600" b="1" kern="1200" dirty="0">
              <a:solidFill>
                <a:srgbClr val="E368DF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585A3-4C82-464F-A994-96980335C179}"/>
              </a:ext>
            </a:extLst>
          </p:cNvPr>
          <p:cNvSpPr/>
          <p:nvPr/>
        </p:nvSpPr>
        <p:spPr>
          <a:xfrm>
            <a:off x="6097086" y="857210"/>
            <a:ext cx="2901679" cy="36392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2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prediction. What might be the story of this suitcase?</a:t>
            </a:r>
          </a:p>
          <a:p>
            <a:pPr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16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1780D-733E-E140-A35C-DEC0775429EA}"/>
              </a:ext>
            </a:extLst>
          </p:cNvPr>
          <p:cNvGrpSpPr/>
          <p:nvPr/>
        </p:nvGrpSpPr>
        <p:grpSpPr>
          <a:xfrm>
            <a:off x="492008" y="1109496"/>
            <a:ext cx="8134354" cy="4209854"/>
            <a:chOff x="893174" y="1514314"/>
            <a:chExt cx="10873621" cy="54866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6D1C4C-5A13-F34F-8881-96E0F3F80AA4}"/>
                </a:ext>
              </a:extLst>
            </p:cNvPr>
            <p:cNvGrpSpPr/>
            <p:nvPr/>
          </p:nvGrpSpPr>
          <p:grpSpPr>
            <a:xfrm>
              <a:off x="893176" y="5527509"/>
              <a:ext cx="10868066" cy="1063405"/>
              <a:chOff x="9212876" y="2057400"/>
              <a:chExt cx="2725516" cy="411480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D677890-4AD0-B848-9579-3C441A3B4677}"/>
                  </a:ext>
                </a:extLst>
              </p:cNvPr>
              <p:cNvSpPr/>
              <p:nvPr/>
            </p:nvSpPr>
            <p:spPr>
              <a:xfrm>
                <a:off x="9212876" y="2057400"/>
                <a:ext cx="2725516" cy="4114800"/>
              </a:xfrm>
              <a:prstGeom prst="roundRect">
                <a:avLst/>
              </a:prstGeom>
              <a:ln w="38100">
                <a:solidFill>
                  <a:srgbClr val="E82B2C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7D0B71-B8B2-F944-B23F-71BF9BE08A1A}"/>
                  </a:ext>
                </a:extLst>
              </p:cNvPr>
              <p:cNvSpPr txBox="1"/>
              <p:nvPr/>
            </p:nvSpPr>
            <p:spPr>
              <a:xfrm>
                <a:off x="9235057" y="2396756"/>
                <a:ext cx="2587369" cy="1280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b="1"/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E821E8B-0E85-B048-ACAF-0F97D95142CF}"/>
                </a:ext>
              </a:extLst>
            </p:cNvPr>
            <p:cNvSpPr/>
            <p:nvPr/>
          </p:nvSpPr>
          <p:spPr>
            <a:xfrm>
              <a:off x="8188409" y="1514314"/>
              <a:ext cx="3578386" cy="3739011"/>
            </a:xfrm>
            <a:prstGeom prst="roundRect">
              <a:avLst/>
            </a:prstGeom>
            <a:ln w="38100">
              <a:solidFill>
                <a:srgbClr val="85117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424F5C-C7B6-9844-B9C3-1AB8C9C15E52}"/>
                </a:ext>
              </a:extLst>
            </p:cNvPr>
            <p:cNvGrpSpPr/>
            <p:nvPr/>
          </p:nvGrpSpPr>
          <p:grpSpPr>
            <a:xfrm>
              <a:off x="4462613" y="1514317"/>
              <a:ext cx="7298628" cy="3758529"/>
              <a:chOff x="9216692" y="2445358"/>
              <a:chExt cx="5912927" cy="368504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C3B05B86-D2C6-954A-952E-2366C5B0B08B}"/>
                  </a:ext>
                </a:extLst>
              </p:cNvPr>
              <p:cNvSpPr/>
              <p:nvPr/>
            </p:nvSpPr>
            <p:spPr>
              <a:xfrm>
                <a:off x="9216692" y="2445358"/>
                <a:ext cx="2886076" cy="3685040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D16C0E-A511-474C-9288-F47BF6C19E6F}"/>
                  </a:ext>
                </a:extLst>
              </p:cNvPr>
              <p:cNvSpPr txBox="1"/>
              <p:nvPr/>
            </p:nvSpPr>
            <p:spPr>
              <a:xfrm>
                <a:off x="12479289" y="2646204"/>
                <a:ext cx="2650330" cy="560425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Then, </a:t>
                </a:r>
                <a:r>
                  <a:rPr lang="en-US" sz="1200" b="1" dirty="0" smtClean="0"/>
                  <a:t>tell the story/stories of the artifact.</a:t>
                </a:r>
                <a:endParaRPr lang="en-US" sz="1200" b="1" dirty="0">
                  <a:cs typeface="Calibri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2DFF31-116E-BE47-B502-43C9DB306067}"/>
                </a:ext>
              </a:extLst>
            </p:cNvPr>
            <p:cNvSpPr/>
            <p:nvPr/>
          </p:nvSpPr>
          <p:spPr>
            <a:xfrm>
              <a:off x="3536751" y="5647198"/>
              <a:ext cx="7786397" cy="1353791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sz="1050" dirty="0" smtClean="0"/>
                <a:t>Key points in your discussion about suitcases through time (Slide 20)</a:t>
              </a:r>
            </a:p>
            <a:p>
              <a:pPr marL="228600" indent="-228600">
                <a:buAutoNum type="arabicPeriod"/>
              </a:pPr>
              <a:r>
                <a:rPr lang="en-US" sz="1050" dirty="0" smtClean="0"/>
                <a:t>Your sort activity with an explanation of your findings and thinking (Slide 22)   </a:t>
              </a:r>
            </a:p>
            <a:p>
              <a:pPr marL="228600" indent="-228600">
                <a:buAutoNum type="arabicPeriod" startAt="3"/>
              </a:pPr>
              <a:r>
                <a:rPr lang="en-US" sz="1050" dirty="0" smtClean="0"/>
                <a:t>Your telling of the suitcase’s story (Slide 23)</a:t>
              </a:r>
            </a:p>
            <a:p>
              <a:pPr marL="228600" indent="-228600">
                <a:buAutoNum type="arabicPeriod" startAt="3"/>
              </a:pPr>
              <a:r>
                <a:rPr lang="en-US" sz="1050" dirty="0" smtClean="0">
                  <a:cs typeface="Calibri"/>
                </a:rPr>
                <a:t>Your ideas from ‘What Do You </a:t>
              </a:r>
              <a:r>
                <a:rPr lang="en-US" sz="1050" dirty="0" err="1" smtClean="0">
                  <a:cs typeface="Calibri"/>
                </a:rPr>
                <a:t>Think?r</a:t>
              </a:r>
              <a:r>
                <a:rPr lang="en-US" sz="1050" dirty="0" smtClean="0">
                  <a:cs typeface="Calibri"/>
                </a:rPr>
                <a:t>’ (Slide 25)  </a:t>
              </a:r>
              <a:endParaRPr lang="en-US" sz="1050" dirty="0">
                <a:cs typeface="Calibri"/>
              </a:endParaRPr>
            </a:p>
            <a:p>
              <a:endParaRPr lang="en-US" sz="1050" dirty="0">
                <a:cs typeface="Calibri"/>
              </a:endParaRPr>
            </a:p>
            <a:p>
              <a:endParaRPr lang="en-US" sz="1050" dirty="0">
                <a:cs typeface="Calibri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E517A8-4A9B-3144-9043-DE7E726AA67B}"/>
                </a:ext>
              </a:extLst>
            </p:cNvPr>
            <p:cNvGrpSpPr/>
            <p:nvPr/>
          </p:nvGrpSpPr>
          <p:grpSpPr>
            <a:xfrm>
              <a:off x="893174" y="1557646"/>
              <a:ext cx="3406069" cy="3749870"/>
              <a:chOff x="4020282" y="2521316"/>
              <a:chExt cx="2886075" cy="3650882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1E3274A-1337-B741-8527-AB27494DF094}"/>
                  </a:ext>
                </a:extLst>
              </p:cNvPr>
              <p:cNvSpPr/>
              <p:nvPr/>
            </p:nvSpPr>
            <p:spPr>
              <a:xfrm>
                <a:off x="4020282" y="2521316"/>
                <a:ext cx="2886075" cy="3650882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71FD38-8986-3C48-ABC3-FEAF43DF9AC2}"/>
                  </a:ext>
                </a:extLst>
              </p:cNvPr>
              <p:cNvSpPr txBox="1"/>
              <p:nvPr/>
            </p:nvSpPr>
            <p:spPr>
              <a:xfrm>
                <a:off x="4254695" y="2715304"/>
                <a:ext cx="2290141" cy="55651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First, </a:t>
                </a:r>
                <a:r>
                  <a:rPr lang="en-US" sz="1200" b="1" dirty="0" smtClean="0"/>
                  <a:t>read the artifact and record observations</a:t>
                </a:r>
                <a:endParaRPr lang="en-US" sz="1200" b="1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59D51F-8235-2F44-BB10-F6ADD79153DD}"/>
                </a:ext>
              </a:extLst>
            </p:cNvPr>
            <p:cNvSpPr txBox="1"/>
            <p:nvPr/>
          </p:nvSpPr>
          <p:spPr>
            <a:xfrm>
              <a:off x="4747887" y="1744187"/>
              <a:ext cx="3158641" cy="571601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 b="1" dirty="0">
                  <a:solidFill>
                    <a:srgbClr val="E82B2C"/>
                  </a:solidFill>
                </a:rPr>
                <a:t>Next, </a:t>
              </a:r>
              <a:r>
                <a:rPr lang="en-US" sz="1200" b="1" dirty="0" smtClean="0"/>
                <a:t>research and interpret aspects of the artifact</a:t>
              </a:r>
              <a:endParaRPr lang="en-US" sz="12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7881FA-FC13-5042-8B9B-0924F358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1096313" y="5829211"/>
              <a:ext cx="484933" cy="48493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979834-B9E1-5C4D-AD40-5CEA2C350EEC}"/>
                </a:ext>
              </a:extLst>
            </p:cNvPr>
            <p:cNvSpPr/>
            <p:nvPr/>
          </p:nvSpPr>
          <p:spPr>
            <a:xfrm>
              <a:off x="1169820" y="2545095"/>
              <a:ext cx="2607231" cy="2827918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r>
                <a:rPr lang="en-US" sz="1050" dirty="0" smtClean="0"/>
                <a:t>View the video and photo of the artifact. What do you notice? Write down all physical characteristics of the artifact (1 per sticky note).  Then, sort these into themes/patterns.</a:t>
              </a:r>
            </a:p>
            <a:p>
              <a:endParaRPr lang="en-US" sz="1050" b="1" dirty="0"/>
            </a:p>
            <a:p>
              <a:r>
                <a:rPr lang="en-US" sz="1050" dirty="0" smtClean="0"/>
                <a:t>Discuss changes through time. How does this suitcase compare with those of today?</a:t>
              </a:r>
            </a:p>
            <a:p>
              <a:endParaRPr lang="en-US" sz="1050" dirty="0" smtClean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050" dirty="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CCB5C67A-3D06-BD49-B014-A1DC4FAE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23" y="133214"/>
            <a:ext cx="7658496" cy="8422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dirty="0" smtClean="0">
                <a:solidFill>
                  <a:srgbClr val="060205"/>
                </a:solidFill>
              </a:rPr>
              <a:t>How do we read and interpret the stories artifacts tell?</a:t>
            </a:r>
            <a:endParaRPr lang="en-US" sz="2400" kern="1200" dirty="0">
              <a:solidFill>
                <a:srgbClr val="060205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B6BCBB-D80B-DD46-A0CD-4CE4EAF5A706}"/>
              </a:ext>
            </a:extLst>
          </p:cNvPr>
          <p:cNvSpPr/>
          <p:nvPr/>
        </p:nvSpPr>
        <p:spPr>
          <a:xfrm>
            <a:off x="6157057" y="1627670"/>
            <a:ext cx="2237161" cy="120032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1050" b="1" dirty="0">
              <a:cs typeface="Calibri"/>
            </a:endParaRPr>
          </a:p>
          <a:p>
            <a:r>
              <a:rPr lang="en-US" sz="1050" dirty="0" smtClean="0"/>
              <a:t>Individually or in a group, tell the story of the suitcase in any form.</a:t>
            </a:r>
          </a:p>
          <a:p>
            <a:r>
              <a:rPr lang="en-US" sz="1050" dirty="0" smtClean="0"/>
              <a:t>(e.g. dramatic scene, picture book, spoken word). </a:t>
            </a:r>
          </a:p>
          <a:p>
            <a:endParaRPr lang="en-US" sz="1050" dirty="0"/>
          </a:p>
          <a:p>
            <a:endParaRPr lang="en-US" sz="1050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2C34F-29B9-49FB-9900-6F11C9577720}"/>
              </a:ext>
            </a:extLst>
          </p:cNvPr>
          <p:cNvSpPr txBox="1"/>
          <p:nvPr/>
        </p:nvSpPr>
        <p:spPr>
          <a:xfrm>
            <a:off x="-6328" y="-1"/>
            <a:ext cx="484748" cy="779523"/>
          </a:xfrm>
          <a:prstGeom prst="rect">
            <a:avLst/>
          </a:prstGeom>
          <a:noFill/>
        </p:spPr>
        <p:txBody>
          <a:bodyPr rot="0" spcFirstLastPara="0" vertOverflow="overflow" horzOverflow="overflow" vert="vert270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Overview</a:t>
            </a:r>
            <a:endParaRPr lang="en-US" sz="1200" b="1" dirty="0">
              <a:solidFill>
                <a:schemeClr val="bg2"/>
              </a:solidFill>
              <a:cs typeface="Calibri"/>
            </a:endParaRPr>
          </a:p>
          <a:p>
            <a:endParaRPr lang="en-US" sz="105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C451E-AB03-4555-A121-632C6569F89A}"/>
              </a:ext>
            </a:extLst>
          </p:cNvPr>
          <p:cNvSpPr txBox="1"/>
          <p:nvPr/>
        </p:nvSpPr>
        <p:spPr>
          <a:xfrm>
            <a:off x="1138487" y="4392762"/>
            <a:ext cx="1142841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/>
              <a:t>Share with your teacher</a:t>
            </a:r>
            <a:r>
              <a:rPr lang="en-US" sz="1050">
                <a:solidFill>
                  <a:srgbClr val="28A608"/>
                </a:solidFill>
              </a:rPr>
              <a:t> </a:t>
            </a:r>
            <a:endParaRPr lang="en-US" sz="1050">
              <a:solidFill>
                <a:srgbClr val="28A608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F1683-DA15-47F3-844C-DD9E04C92D26}"/>
              </a:ext>
            </a:extLst>
          </p:cNvPr>
          <p:cNvSpPr txBox="1"/>
          <p:nvPr/>
        </p:nvSpPr>
        <p:spPr>
          <a:xfrm>
            <a:off x="3375647" y="1875999"/>
            <a:ext cx="2301417" cy="21698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050" dirty="0" smtClean="0"/>
              <a:t>Individually, or in groups, use the sort to add information by researching aspects of the suitcase</a:t>
            </a:r>
          </a:p>
          <a:p>
            <a:endParaRPr lang="en-US" sz="1050" dirty="0" smtClean="0"/>
          </a:p>
          <a:p>
            <a:r>
              <a:rPr lang="en-US" sz="1050" dirty="0" smtClean="0"/>
              <a:t>Interpret the artifact’s information. What are your findings? What story/ stories are emerging about the artifact?</a:t>
            </a:r>
          </a:p>
          <a:p>
            <a:endParaRPr lang="en-US" sz="1050" dirty="0"/>
          </a:p>
          <a:p>
            <a:endParaRPr lang="en-US" sz="1050" dirty="0" smtClean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sp>
        <p:nvSpPr>
          <p:cNvPr id="29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17</a:t>
            </a:fld>
            <a:endParaRPr dirty="0">
              <a:solidFill>
                <a:schemeClr val="tx1"/>
              </a:solidFill>
            </a:endParaRPr>
          </a:p>
        </p:txBody>
      </p:sp>
      <p:grpSp>
        <p:nvGrpSpPr>
          <p:cNvPr id="30" name="Google Shape;813;p40"/>
          <p:cNvGrpSpPr/>
          <p:nvPr/>
        </p:nvGrpSpPr>
        <p:grpSpPr>
          <a:xfrm>
            <a:off x="4083151" y="3026229"/>
            <a:ext cx="803438" cy="752703"/>
            <a:chOff x="8770051" y="937343"/>
            <a:chExt cx="744273" cy="793950"/>
          </a:xfrm>
        </p:grpSpPr>
        <p:sp>
          <p:nvSpPr>
            <p:cNvPr id="31" name="Google Shape;814;p40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5;p40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6;p40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7;p40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8;p40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" name="Google Shape;819;p40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40" name="Google Shape;820;p40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821;p40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822;p40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823;p40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824;p40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825;p40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826;p40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827;p40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828;p40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829;p40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37" y="2300089"/>
            <a:ext cx="1245405" cy="1613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3094" y="2581357"/>
            <a:ext cx="13250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  <a:cs typeface="Calibri" panose="020F0502020204030204" pitchFamily="34" charset="0"/>
              </a:rPr>
              <a:t>Share these stories. </a:t>
            </a:r>
            <a:endParaRPr lang="en-US" sz="1100" dirty="0" smtClean="0">
              <a:latin typeface="+mj-lt"/>
              <a:cs typeface="Calibri" panose="020F0502020204030204" pitchFamily="34" charset="0"/>
            </a:endParaRPr>
          </a:p>
          <a:p>
            <a:endParaRPr lang="en-US" sz="900" i="1" dirty="0" smtClean="0">
              <a:latin typeface="+mj-lt"/>
              <a:cs typeface="Calibri" panose="020F0502020204030204" pitchFamily="34" charset="0"/>
            </a:endParaRPr>
          </a:p>
          <a:p>
            <a:r>
              <a:rPr lang="en-US" sz="900" i="1" dirty="0" smtClean="0">
                <a:latin typeface="+mj-lt"/>
                <a:cs typeface="Calibri" panose="020F0502020204030204" pitchFamily="34" charset="0"/>
              </a:rPr>
              <a:t>Your </a:t>
            </a:r>
            <a:r>
              <a:rPr lang="en-US" sz="900" i="1" dirty="0">
                <a:latin typeface="+mj-lt"/>
                <a:cs typeface="Calibri" panose="020F0502020204030204" pitchFamily="34" charset="0"/>
              </a:rPr>
              <a:t>teacher will share what is known about the suitcase</a:t>
            </a:r>
            <a:r>
              <a:rPr lang="en-US" sz="900" i="1" dirty="0"/>
              <a:t>.</a:t>
            </a:r>
            <a:endParaRPr lang="en-US" sz="900" i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3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1" dirty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928971" y="1189887"/>
            <a:ext cx="7281295" cy="386259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View the video 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photos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suitcase. </a:t>
            </a: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://tinyurl.com/suitcasestory</a:t>
            </a:r>
            <a:endParaRPr lang="en-US" sz="2000" dirty="0"/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750" indent="-1825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 you notice? 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750" indent="-182563"/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750" indent="-1825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down all physical characteristics of the artifact (1 per sticky note). </a:t>
            </a:r>
            <a:r>
              <a:rPr lang="en-CA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Think </a:t>
            </a:r>
            <a:r>
              <a:rPr lang="en-CA" sz="1200" i="1" dirty="0">
                <a:latin typeface="Calibri" panose="020F0502020204030204" pitchFamily="34" charset="0"/>
                <a:cs typeface="Calibri" panose="020F0502020204030204" pitchFamily="34" charset="0"/>
              </a:rPr>
              <a:t>about: shape, color, </a:t>
            </a:r>
            <a:r>
              <a:rPr lang="en-CA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material, texture</a:t>
            </a:r>
            <a:r>
              <a:rPr lang="en-CA" sz="1200" i="1" dirty="0">
                <a:latin typeface="Calibri" panose="020F0502020204030204" pitchFamily="34" charset="0"/>
                <a:cs typeface="Calibri" panose="020F0502020204030204" pitchFamily="34" charset="0"/>
              </a:rPr>
              <a:t>, size, weight, age, condition, movable parts, or anything written on it</a:t>
            </a:r>
            <a:r>
              <a:rPr lang="en-CA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39750" indent="-182563"/>
            <a:endParaRPr lang="en-CA" sz="12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750" indent="-182563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Self-check </a:t>
            </a:r>
            <a:r>
              <a:rPr lang="en-C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Sticky Notes: Could you describe the suitcase as if you were explaining it to someone who can’t see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2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213444" y="563206"/>
            <a:ext cx="8267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Read the Artifact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172;p42"/>
          <p:cNvSpPr txBox="1">
            <a:spLocks/>
          </p:cNvSpPr>
          <p:nvPr/>
        </p:nvSpPr>
        <p:spPr>
          <a:xfrm>
            <a:off x="8480584" y="479054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18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65117"/>
            <a:ext cx="9144000" cy="3678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 rot="265019">
            <a:off x="1402008" y="1916751"/>
            <a:ext cx="3157766" cy="2715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53" y="3578074"/>
            <a:ext cx="865891" cy="661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9816" y="1919967"/>
            <a:ext cx="149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b="1" dirty="0" smtClean="0"/>
              <a:t>Name of theme/pattern/category</a:t>
            </a:r>
            <a:endParaRPr lang="en-CA" sz="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55567" y="2213125"/>
            <a:ext cx="149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b="1" dirty="0" smtClean="0"/>
              <a:t>Name of theme/pattern/category</a:t>
            </a:r>
            <a:endParaRPr lang="en-CA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50340" y="3181617"/>
            <a:ext cx="149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b="1" dirty="0" smtClean="0"/>
              <a:t>Name of theme/pattern/category</a:t>
            </a:r>
            <a:endParaRPr lang="en-CA" sz="9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19727" y="3517115"/>
            <a:ext cx="149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00" b="1" dirty="0" smtClean="0"/>
              <a:t>Name of theme/pattern/category</a:t>
            </a:r>
            <a:endParaRPr lang="en-CA" sz="9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53" y="2378563"/>
            <a:ext cx="865891" cy="6615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82" y="2650163"/>
            <a:ext cx="865891" cy="6615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57" y="3860109"/>
            <a:ext cx="865891" cy="661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21" y="3956264"/>
            <a:ext cx="865891" cy="661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6115" y="2289299"/>
            <a:ext cx="2487880" cy="303573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319324" y="1718483"/>
            <a:ext cx="2292677" cy="1463134"/>
          </a:xfrm>
          <a:prstGeom prst="cloudCallout">
            <a:avLst>
              <a:gd name="adj1" fmla="val -64427"/>
              <a:gd name="adj2" fmla="val 61012"/>
            </a:avLst>
          </a:prstGeom>
          <a:solidFill>
            <a:schemeClr val="bg1"/>
          </a:solidFill>
          <a:ln>
            <a:solidFill>
              <a:srgbClr val="060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0" y="-24688"/>
            <a:ext cx="7449671" cy="149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7" name="Google Shape;1167;p42"/>
          <p:cNvSpPr txBox="1"/>
          <p:nvPr/>
        </p:nvSpPr>
        <p:spPr>
          <a:xfrm>
            <a:off x="435705" y="679209"/>
            <a:ext cx="7149203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buFont typeface="Arial"/>
              <a:buAutoNum type="arabicPeriod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Sort the sticky notes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into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themes/categories/patterns.</a:t>
            </a:r>
          </a:p>
          <a:p>
            <a:pPr marL="228600" indent="-228600">
              <a:buFont typeface="Arial"/>
              <a:buAutoNum type="arabicPeriod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Discuss what story/stories are emerging. </a:t>
            </a:r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278644" y="-84960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Sort and Make Connections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9983" y="2028150"/>
            <a:ext cx="764560" cy="317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Who?</a:t>
            </a:r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7578370" y="1964231"/>
            <a:ext cx="764560" cy="317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What?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7141765" y="2210803"/>
            <a:ext cx="884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Where?</a:t>
            </a:r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6762562" y="2511899"/>
            <a:ext cx="764560" cy="317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Why?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7488221" y="2576354"/>
            <a:ext cx="764560" cy="317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How?</a:t>
            </a:r>
            <a:endParaRPr lang="en-CA" dirty="0"/>
          </a:p>
        </p:txBody>
      </p:sp>
      <p:sp>
        <p:nvSpPr>
          <p:cNvPr id="29" name="Rectangle 28"/>
          <p:cNvSpPr/>
          <p:nvPr/>
        </p:nvSpPr>
        <p:spPr>
          <a:xfrm>
            <a:off x="7424543" y="-24689"/>
            <a:ext cx="1719457" cy="1490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19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199685" y="2076077"/>
            <a:ext cx="189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1. Essential Question &amp; Challenge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85" y="862408"/>
            <a:ext cx="1893166" cy="1084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914" y="862408"/>
            <a:ext cx="1893166" cy="1093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5914" y="2094684"/>
            <a:ext cx="208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2. Guiding Questions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57" y="862408"/>
            <a:ext cx="1908231" cy="10932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6392" y="2094684"/>
            <a:ext cx="2087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3. Title Pages identify which guiding question</a:t>
            </a:r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665" y="871591"/>
            <a:ext cx="1894721" cy="10840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92906" y="2110422"/>
            <a:ext cx="2303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4. Learning Provocations introduce the investigation of each guiding question</a:t>
            </a:r>
            <a:endParaRPr lang="en-C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94" y="2951162"/>
            <a:ext cx="1843053" cy="10563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703" y="4100263"/>
            <a:ext cx="2087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5. Overview of the investigation of each guiding question </a:t>
            </a:r>
            <a:endParaRPr lang="en-CA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976" y="2699427"/>
            <a:ext cx="1641724" cy="9542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685" y="2915959"/>
            <a:ext cx="1787624" cy="103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761" y="3228788"/>
            <a:ext cx="1813953" cy="10494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9700" y="2953319"/>
            <a:ext cx="2089723" cy="1145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1510" y="2951162"/>
            <a:ext cx="2089723" cy="11753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07231" y="4296436"/>
            <a:ext cx="2339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6</a:t>
            </a:r>
            <a:r>
              <a:rPr lang="en-CA" dirty="0" smtClean="0"/>
              <a:t>. Learning Sequence (First, Next, Then, Finally) </a:t>
            </a:r>
            <a:r>
              <a:rPr lang="en-CA" sz="1000" dirty="0" smtClean="0"/>
              <a:t>Additional blank slides are used if needed.  </a:t>
            </a:r>
            <a:endParaRPr lang="en-CA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4672256" y="4348599"/>
            <a:ext cx="2056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7. Learning Supports and Critical Reflections </a:t>
            </a:r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882987" y="4179323"/>
            <a:ext cx="2106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8</a:t>
            </a:r>
            <a:r>
              <a:rPr lang="en-CA" dirty="0" smtClean="0"/>
              <a:t>. Evidence of Learning is documented for each guiding question and the essential question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2027448" y="207545"/>
            <a:ext cx="66270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Design of this Learning Experience</a:t>
            </a:r>
            <a:endParaRPr lang="en-CA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3484" y="3574517"/>
            <a:ext cx="1445270" cy="7740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1939" y="3553747"/>
            <a:ext cx="1472166" cy="7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20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4" name="Google Shape;1167;p42"/>
          <p:cNvSpPr txBox="1"/>
          <p:nvPr/>
        </p:nvSpPr>
        <p:spPr>
          <a:xfrm>
            <a:off x="562030" y="720571"/>
            <a:ext cx="7363612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your sort,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discuss changes to suitcases through time. </a:t>
            </a: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does the artifact compare to those of today? </a:t>
            </a: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might be the reasons for these similarities and differences that help us further understand the artifact?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47;p14"/>
          <p:cNvSpPr txBox="1">
            <a:spLocks/>
          </p:cNvSpPr>
          <p:nvPr/>
        </p:nvSpPr>
        <p:spPr>
          <a:xfrm>
            <a:off x="135237" y="-10563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Compare the Artifact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59" y="2058162"/>
            <a:ext cx="5663755" cy="2896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839922">
            <a:off x="7413170" y="1920088"/>
            <a:ext cx="188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CA" dirty="0" smtClean="0">
                <a:solidFill>
                  <a:schemeClr val="accent5">
                    <a:lumMod val="75000"/>
                  </a:schemeClr>
                </a:solidFill>
              </a:rPr>
              <a:t>ocial/cultural changes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761571">
            <a:off x="7413171" y="2592209"/>
            <a:ext cx="188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E82B2C"/>
                </a:solidFill>
              </a:rPr>
              <a:t>p</a:t>
            </a:r>
            <a:r>
              <a:rPr lang="en-CA" dirty="0" smtClean="0">
                <a:solidFill>
                  <a:srgbClr val="E82B2C"/>
                </a:solidFill>
              </a:rPr>
              <a:t>olitical/historical changes</a:t>
            </a:r>
            <a:endParaRPr lang="en-CA" dirty="0">
              <a:solidFill>
                <a:srgbClr val="E82B2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725235">
            <a:off x="7478039" y="3244862"/>
            <a:ext cx="188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</a:rPr>
              <a:t>economical</a:t>
            </a:r>
          </a:p>
          <a:p>
            <a:r>
              <a:rPr lang="en-CA" dirty="0" smtClean="0">
                <a:solidFill>
                  <a:srgbClr val="0070C0"/>
                </a:solidFill>
              </a:rPr>
              <a:t>changes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577075">
            <a:off x="7478039" y="3918374"/>
            <a:ext cx="18832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50"/>
                </a:solidFill>
              </a:rPr>
              <a:t>t</a:t>
            </a:r>
            <a:r>
              <a:rPr lang="en-CA" dirty="0" smtClean="0">
                <a:solidFill>
                  <a:srgbClr val="00B050"/>
                </a:solidFill>
              </a:rPr>
              <a:t>echnological/ environmental changes</a:t>
            </a:r>
            <a:endParaRPr lang="en-CA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9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734553" y="1910939"/>
            <a:ext cx="7684385" cy="115416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your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sort to add information by researching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different aspects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suitcase. Add this information to your sort.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498136" y="967226"/>
            <a:ext cx="77460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and Interpret the Artifact </a:t>
            </a:r>
          </a:p>
          <a:p>
            <a:endParaRPr lang="en-US" sz="44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4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80" y="3029329"/>
            <a:ext cx="2552011" cy="18874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947844" y="3621126"/>
            <a:ext cx="727434" cy="217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2873" y="3660271"/>
            <a:ext cx="148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What </a:t>
            </a:r>
            <a:r>
              <a:rPr lang="en-CA" b="1" dirty="0" smtClean="0"/>
              <a:t>keywords</a:t>
            </a:r>
            <a:r>
              <a:rPr lang="en-CA" dirty="0" smtClean="0"/>
              <a:t> could you use?</a:t>
            </a:r>
            <a:endParaRPr lang="en-CA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59" y="2486458"/>
            <a:ext cx="2840988" cy="21263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0200" y="4646568"/>
            <a:ext cx="3517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Who could you ask? What would you ask?</a:t>
            </a:r>
            <a:endParaRPr lang="en-CA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598229" y="4234543"/>
            <a:ext cx="474434" cy="429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14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21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rgbClr val="FFFFFF"/>
            </a:gs>
            <a:gs pos="100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22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7" name="Google Shape;1167;p42"/>
          <p:cNvSpPr txBox="1"/>
          <p:nvPr/>
        </p:nvSpPr>
        <p:spPr>
          <a:xfrm>
            <a:off x="996617" y="2668073"/>
            <a:ext cx="7363612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AutoNum type="arabicPeriod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Interpret all the information you have gathered about the artifact. What does the information tell you about the time, place, and people? The questions within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Try to Make Sense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may be helpful.</a:t>
            </a: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   Share your sort and your thinking. You may want to use a video (e.g.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Flipgrid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mp4 file) to show your sort as you explain or take a photo and add a written explanation.</a:t>
            </a:r>
            <a:endParaRPr lang="en-US" sz="16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1088" lvl="2" indent="-269875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your findings so far? </a:t>
            </a:r>
          </a:p>
          <a:p>
            <a:pPr marL="1081088" lvl="2" indent="-269875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story/ stories are emerging about the artifact?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1213" lvl="2"/>
            <a:endParaRPr lang="en-US" sz="12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409587" y="1816972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Interpret the Artifact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6088" y="189021"/>
            <a:ext cx="729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0" b="1" dirty="0" smtClean="0">
                <a:solidFill>
                  <a:srgbClr val="E82B2C"/>
                </a:solidFill>
                <a:latin typeface="Arial Rounded MT Bold" panose="020F0704030504030204" pitchFamily="34" charset="0"/>
              </a:rPr>
              <a:t>“</a:t>
            </a:r>
            <a:endParaRPr lang="en-CA" sz="7000" b="1" dirty="0">
              <a:solidFill>
                <a:srgbClr val="E82B2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6769" y="1358572"/>
            <a:ext cx="7293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0" b="1" dirty="0" smtClean="0">
                <a:solidFill>
                  <a:srgbClr val="E82B2C"/>
                </a:solidFill>
                <a:latin typeface="Arial Rounded MT Bold" panose="020F0704030504030204" pitchFamily="34" charset="0"/>
              </a:rPr>
              <a:t>”</a:t>
            </a:r>
            <a:endParaRPr lang="en-CA" sz="7000" b="1" dirty="0">
              <a:solidFill>
                <a:srgbClr val="E82B2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579905" y="213405"/>
            <a:ext cx="5376206" cy="1769968"/>
          </a:xfrm>
          <a:prstGeom prst="cloud">
            <a:avLst/>
          </a:prstGeom>
          <a:solidFill>
            <a:schemeClr val="bg1"/>
          </a:solidFill>
          <a:ln>
            <a:solidFill>
              <a:srgbClr val="060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2107435" y="52594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" dirty="0">
                <a:solidFill>
                  <a:srgbClr val="060205"/>
                </a:solidFill>
              </a:rPr>
              <a:t>Visual objects and artifacts are multimodal and sensory texts. We can smell, feel, and hear them. Moreover, artifacts and visual objects embody lived experiences, values, identities, and cultures</a:t>
            </a:r>
            <a:r>
              <a:rPr lang="en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5226" y="1455085"/>
            <a:ext cx="20540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solidFill>
                  <a:srgbClr val="060205"/>
                </a:solidFill>
              </a:rPr>
              <a:t>Kate Pahl and Jennifer </a:t>
            </a:r>
            <a:r>
              <a:rPr lang="en-CA" sz="900" dirty="0" smtClean="0">
                <a:solidFill>
                  <a:srgbClr val="060205"/>
                </a:solidFill>
              </a:rPr>
              <a:t>Rowell</a:t>
            </a:r>
            <a:endParaRPr lang="en-CA" sz="900" dirty="0">
              <a:solidFill>
                <a:srgbClr val="060205"/>
              </a:solidFill>
            </a:endParaRPr>
          </a:p>
          <a:p>
            <a:endParaRPr lang="en-CA" dirty="0">
              <a:solidFill>
                <a:srgbClr val="0602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904112" y="1673115"/>
            <a:ext cx="7007696" cy="191590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C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/>
              <a:t>Individually or in a group, tell the story of the </a:t>
            </a:r>
            <a:r>
              <a:rPr lang="en-US" sz="2000" dirty="0" smtClean="0"/>
              <a:t>suitcase. </a:t>
            </a:r>
            <a:r>
              <a:rPr lang="en-US" sz="2000" dirty="0" smtClean="0">
                <a:solidFill>
                  <a:srgbClr val="851173"/>
                </a:solidFill>
              </a:rPr>
              <a:t>See Slide 24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Then, we will share stories of the suitcase. </a:t>
            </a:r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will soon find out what is known about the story of the suitcase.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112" y="903674"/>
            <a:ext cx="7409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Tell the Story of the Artifact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23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7;p14"/>
          <p:cNvSpPr txBox="1">
            <a:spLocks/>
          </p:cNvSpPr>
          <p:nvPr/>
        </p:nvSpPr>
        <p:spPr>
          <a:xfrm>
            <a:off x="1910148" y="141921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 to help </a:t>
            </a:r>
            <a:r>
              <a:rPr lang="en-CA" sz="22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ell the Suitcase’s Story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24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3523" y="1349678"/>
            <a:ext cx="76351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will your telling of the suitcase’s story showcase its importance/significance? What will happen at the beginning, middle, and end of your story.</a:t>
            </a:r>
          </a:p>
          <a:p>
            <a:endParaRPr lang="en-US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can you use to help tell the story of the suitcase:</a:t>
            </a:r>
          </a:p>
          <a:p>
            <a:pPr marL="1090613" lvl="1" indent="-285750">
              <a:buFont typeface="Arial" panose="020B0604020202020204" pitchFamily="34" charset="0"/>
              <a:buChar char="•"/>
              <a:tabLst>
                <a:tab pos="4038600" algn="l"/>
              </a:tabLst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nformation from the sorting activity</a:t>
            </a:r>
          </a:p>
          <a:p>
            <a:pPr marL="1090613" lvl="1" indent="-285750">
              <a:buFont typeface="Arial" panose="020B0604020202020204" pitchFamily="34" charset="0"/>
              <a:buChar char="•"/>
              <a:tabLst>
                <a:tab pos="4038600" algn="l"/>
              </a:tabLst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simple tools such as storyboards to think of the beginning, middle, and end of the story. </a:t>
            </a:r>
          </a:p>
          <a:p>
            <a:pPr marL="1090613" lvl="1" indent="-285750">
              <a:buFont typeface="Arial" panose="020B0604020202020204" pitchFamily="34" charset="0"/>
              <a:buChar char="•"/>
              <a:tabLst>
                <a:tab pos="4038600" algn="l"/>
              </a:tabLst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our imagination to fill in any gaps in the suitcase’s story’s. Identify these at the end of your story.</a:t>
            </a:r>
          </a:p>
          <a:p>
            <a:pPr marL="804863" lvl="1">
              <a:tabLst>
                <a:tab pos="4038600" algn="l"/>
              </a:tabLst>
            </a:pPr>
            <a:endParaRPr lang="en-US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  <a:tabLst>
                <a:tab pos="4038600" algn="l"/>
              </a:tabLst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can you revise and edit your story to improve it for accuracy and impact?</a:t>
            </a:r>
          </a:p>
          <a:p>
            <a:pPr marL="342900" lvl="1" indent="-342900">
              <a:buFont typeface="Wingdings" panose="05000000000000000000" pitchFamily="2" charset="2"/>
              <a:buChar char="q"/>
              <a:tabLst>
                <a:tab pos="4038600" algn="l"/>
              </a:tabLst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  <a:tabLst>
                <a:tab pos="4038600" algn="l"/>
              </a:tabLst>
            </a:pPr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some ways you can practice sharing your story?</a:t>
            </a: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2942" y="4792762"/>
            <a:ext cx="3145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 smtClean="0">
                <a:solidFill>
                  <a:srgbClr val="FF0000"/>
                </a:solidFill>
              </a:rPr>
              <a:t>. . . . . Happy creating! </a:t>
            </a:r>
            <a:endParaRPr lang="en-CA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909" y="980346"/>
            <a:ext cx="80745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00" dirty="0" smtClean="0">
                <a:solidFill>
                  <a:srgbClr val="E82B2C"/>
                </a:solidFill>
              </a:rPr>
              <a:t>Think about these questions and discuss with a classmate. </a:t>
            </a:r>
            <a:endParaRPr lang="en-CA" sz="17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2553" y="-30043"/>
            <a:ext cx="5360533" cy="5173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8689" r="21954" b="11785"/>
          <a:stretch/>
        </p:blipFill>
        <p:spPr>
          <a:xfrm>
            <a:off x="4887309" y="-30043"/>
            <a:ext cx="4256691" cy="5173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757" y="1219650"/>
            <a:ext cx="449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</a:t>
            </a:r>
            <a:r>
              <a:rPr lang="en-CA" sz="4000" b="1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CA" sz="40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Think?</a:t>
            </a:r>
            <a:endParaRPr lang="en-CA" sz="4000" b="1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433" y="2872709"/>
            <a:ext cx="3142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easy to uncover the story or stories of an artifact.</a:t>
            </a:r>
            <a:endParaRPr lang="en-CA" sz="18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789" y="1989458"/>
            <a:ext cx="390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C80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Agree, disagree, or partially agree? Explain your thinking.</a:t>
            </a:r>
            <a:endParaRPr lang="en-CA" sz="2000" dirty="0">
              <a:solidFill>
                <a:srgbClr val="B024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7" y="2996553"/>
            <a:ext cx="161780" cy="161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3433" y="3694405"/>
            <a:ext cx="3142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artifacts change, but some change through time more quickly.</a:t>
            </a:r>
            <a:endParaRPr lang="en-CA" sz="18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7" y="3818249"/>
            <a:ext cx="161780" cy="1616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060205"/>
                </a:solidFill>
              </a:rPr>
              <a:t>25</a:t>
            </a:fld>
            <a:endParaRPr lang="en" dirty="0">
              <a:solidFill>
                <a:srgbClr val="060205"/>
              </a:solidFill>
            </a:endParaRPr>
          </a:p>
        </p:txBody>
      </p:sp>
      <p:sp>
        <p:nvSpPr>
          <p:cNvPr id="14" name="Google Shape;147;p14"/>
          <p:cNvSpPr txBox="1">
            <a:spLocks/>
          </p:cNvSpPr>
          <p:nvPr/>
        </p:nvSpPr>
        <p:spPr>
          <a:xfrm>
            <a:off x="-37474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Finally, </a:t>
            </a:r>
            <a:endParaRPr lang="en-CA" sz="48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00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26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881FA-FC13-5042-8B9B-0924F358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6162" y="1035804"/>
            <a:ext cx="1064511" cy="10918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7390" y="2380629"/>
            <a:ext cx="7097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2000" dirty="0" smtClean="0"/>
              <a:t> Key </a:t>
            </a:r>
            <a:r>
              <a:rPr lang="en-US" sz="2000" dirty="0"/>
              <a:t>points in your discussion about suitcases through </a:t>
            </a:r>
            <a:r>
              <a:rPr lang="en-US" sz="2000" dirty="0" smtClean="0"/>
              <a:t>time (Slide 20)</a:t>
            </a:r>
            <a:endParaRPr lang="en-US" sz="2000" dirty="0"/>
          </a:p>
          <a:p>
            <a:pPr marL="228600" indent="-228600">
              <a:buAutoNum type="arabicPeriod"/>
            </a:pPr>
            <a:r>
              <a:rPr lang="en-US" sz="2000" dirty="0" smtClean="0"/>
              <a:t> Your </a:t>
            </a:r>
            <a:r>
              <a:rPr lang="en-US" sz="2000" dirty="0"/>
              <a:t>sort </a:t>
            </a:r>
            <a:r>
              <a:rPr lang="en-US" sz="2000" dirty="0" smtClean="0"/>
              <a:t>activity with </a:t>
            </a:r>
            <a:r>
              <a:rPr lang="en-US" sz="2000" dirty="0"/>
              <a:t>an explanation of your findings and </a:t>
            </a:r>
            <a:r>
              <a:rPr lang="en-US" sz="2000" dirty="0" smtClean="0"/>
              <a:t>thinking (Slide 22)  </a:t>
            </a:r>
            <a:r>
              <a:rPr lang="en-US" sz="2000" dirty="0"/>
              <a:t> </a:t>
            </a:r>
          </a:p>
          <a:p>
            <a:r>
              <a:rPr lang="en-US" sz="2000" dirty="0"/>
              <a:t>3. </a:t>
            </a:r>
            <a:r>
              <a:rPr lang="en-US" sz="2000" dirty="0" smtClean="0"/>
              <a:t>Your </a:t>
            </a:r>
            <a:r>
              <a:rPr lang="en-US" sz="2000" dirty="0"/>
              <a:t>telling of the suitcase’s </a:t>
            </a:r>
            <a:r>
              <a:rPr lang="en-US" sz="2000" dirty="0" smtClean="0"/>
              <a:t>story (Slide 23)</a:t>
            </a:r>
          </a:p>
          <a:p>
            <a:r>
              <a:rPr lang="en-US" sz="2000" dirty="0" smtClean="0">
                <a:cs typeface="Calibri"/>
              </a:rPr>
              <a:t>4. Your ideas from ‘What Do You Think?’ (Slide 25)</a:t>
            </a:r>
            <a:endParaRPr lang="en-US" sz="2000" dirty="0"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7401" y="1343915"/>
            <a:ext cx="6677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 smtClean="0"/>
              <a:t>Remember to Share your Learning</a:t>
            </a:r>
            <a:endParaRPr lang="en-CA" sz="3000" b="1" dirty="0"/>
          </a:p>
        </p:txBody>
      </p:sp>
    </p:spTree>
    <p:extLst>
      <p:ext uri="{BB962C8B-B14F-4D97-AF65-F5344CB8AC3E}">
        <p14:creationId xmlns:p14="http://schemas.microsoft.com/office/powerpoint/2010/main" val="25158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ctrTitle" idx="4294967295"/>
          </p:nvPr>
        </p:nvSpPr>
        <p:spPr>
          <a:xfrm>
            <a:off x="2686853" y="2880983"/>
            <a:ext cx="3664849" cy="784800"/>
          </a:xfrm>
          <a:prstGeom prst="rect">
            <a:avLst/>
          </a:prstGeom>
          <a:effectLst>
            <a:outerShdw blurRad="142875" dist="381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-CA" dirty="0" smtClean="0">
                <a:solidFill>
                  <a:schemeClr val="lt1"/>
                </a:solidFill>
              </a:rPr>
              <a:t>What are the different stories and perspectives an artifact can tell</a:t>
            </a:r>
            <a:r>
              <a:rPr lang="en" dirty="0" smtClean="0">
                <a:solidFill>
                  <a:schemeClr val="lt1"/>
                </a:solidFill>
              </a:rPr>
              <a:t>? How do they enrich our shared histories?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4294967295"/>
          </p:nvPr>
        </p:nvSpPr>
        <p:spPr>
          <a:xfrm>
            <a:off x="2496481" y="1073372"/>
            <a:ext cx="42633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>
                <a:solidFill>
                  <a:schemeClr val="accent5"/>
                </a:solidFill>
              </a:rPr>
              <a:t>Our Guiding Question #3 </a:t>
            </a:r>
            <a:endParaRPr sz="1700" dirty="0">
              <a:solidFill>
                <a:schemeClr val="accent5"/>
              </a:solidFill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7299967" y="2350415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 rot="2466570">
            <a:off x="7502682" y="2654961"/>
            <a:ext cx="355107" cy="33906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 rot="-1609390">
            <a:off x="7628616" y="3317918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 rot="2926158">
            <a:off x="7314344" y="3816357"/>
            <a:ext cx="191399" cy="18275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/>
          <p:nvPr/>
        </p:nvSpPr>
        <p:spPr>
          <a:xfrm rot="-1609432">
            <a:off x="7341556" y="3057319"/>
            <a:ext cx="172415" cy="1646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517160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27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221" y="-1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241299"/>
            <a:ext cx="5293730" cy="1473200"/>
          </a:xfrm>
          <a:prstGeom prst="rect">
            <a:avLst/>
          </a:prstGeom>
          <a:solidFill>
            <a:srgbClr val="1E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1824229"/>
            <a:ext cx="5292502" cy="3077139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241299"/>
            <a:ext cx="3251710" cy="46609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91FDC-4A34-4A60-B5BA-9F83AF8768B5}"/>
              </a:ext>
            </a:extLst>
          </p:cNvPr>
          <p:cNvSpPr txBox="1"/>
          <p:nvPr/>
        </p:nvSpPr>
        <p:spPr>
          <a:xfrm>
            <a:off x="6001360" y="892408"/>
            <a:ext cx="2437393" cy="121890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kern="1200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</a:t>
            </a:r>
            <a:r>
              <a:rPr lang="en-US" sz="3600" b="1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Provocation</a:t>
            </a:r>
            <a:endParaRPr lang="en-US" sz="3600" b="1" kern="1200" dirty="0">
              <a:solidFill>
                <a:srgbClr val="E368DF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6CC44-EAB8-4075-BD35-852C4C535626}"/>
              </a:ext>
            </a:extLst>
          </p:cNvPr>
          <p:cNvSpPr/>
          <p:nvPr/>
        </p:nvSpPr>
        <p:spPr>
          <a:xfrm>
            <a:off x="240505" y="240506"/>
            <a:ext cx="5291666" cy="1471083"/>
          </a:xfrm>
          <a:prstGeom prst="rect">
            <a:avLst/>
          </a:prstGeom>
          <a:solidFill>
            <a:srgbClr val="F5A12C"/>
          </a:solidFill>
          <a:ln>
            <a:solidFill>
              <a:srgbClr val="F5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04027-1521-41F6-9B80-600F00B6C5D9}"/>
              </a:ext>
            </a:extLst>
          </p:cNvPr>
          <p:cNvSpPr txBox="1"/>
          <p:nvPr/>
        </p:nvSpPr>
        <p:spPr>
          <a:xfrm>
            <a:off x="0" y="1345"/>
            <a:ext cx="5650991" cy="1596611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342900">
              <a:spcAft>
                <a:spcPts val="450"/>
              </a:spcAft>
            </a:pPr>
            <a:r>
              <a:rPr lang="en-US" sz="2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</a:t>
            </a:r>
            <a:r>
              <a:rPr lang="en-US" sz="2600" dirty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stories and perspectives</a:t>
            </a:r>
            <a:r>
              <a:rPr lang="en-US" sz="2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artifact can tell? How do they enrich our shared histories?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0928"/>
          <a:stretch/>
        </p:blipFill>
        <p:spPr>
          <a:xfrm>
            <a:off x="5667440" y="240506"/>
            <a:ext cx="3284433" cy="4705350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991FDC-4A34-4A60-B5BA-9F83AF8768B5}"/>
              </a:ext>
            </a:extLst>
          </p:cNvPr>
          <p:cNvSpPr txBox="1"/>
          <p:nvPr/>
        </p:nvSpPr>
        <p:spPr>
          <a:xfrm>
            <a:off x="5934388" y="1013058"/>
            <a:ext cx="2437393" cy="121890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kern="1200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</a:t>
            </a:r>
            <a:r>
              <a:rPr lang="en-US" sz="3600" b="1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Provocation</a:t>
            </a:r>
            <a:endParaRPr lang="en-US" sz="3600" b="1" kern="1200" dirty="0">
              <a:solidFill>
                <a:srgbClr val="E368DF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585A3-4C82-464F-A994-96980335C179}"/>
              </a:ext>
            </a:extLst>
          </p:cNvPr>
          <p:cNvSpPr/>
          <p:nvPr/>
        </p:nvSpPr>
        <p:spPr>
          <a:xfrm>
            <a:off x="5964472" y="1286101"/>
            <a:ext cx="3079765" cy="38792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2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6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View the video.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600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When historians, curators, artists, and archeologists work together, what are they hoping to achieve with an exhibit?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sz="3200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does each role bring a unique perspective to the exhibit?</a:t>
            </a:r>
          </a:p>
          <a:p>
            <a:pPr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888" y="1784748"/>
            <a:ext cx="5285283" cy="316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r="845"/>
          <a:stretch/>
        </p:blipFill>
        <p:spPr>
          <a:xfrm>
            <a:off x="392662" y="1839256"/>
            <a:ext cx="4958656" cy="27567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2355" y="4589127"/>
            <a:ext cx="4081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https://www.youtube.com/watch?v=iQoMgqNx8yI</a:t>
            </a:r>
            <a:endParaRPr lang="en-CA" dirty="0"/>
          </a:p>
        </p:txBody>
      </p:sp>
      <p:sp>
        <p:nvSpPr>
          <p:cNvPr id="15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579758" y="4813794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28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1780D-733E-E140-A35C-DEC0775429EA}"/>
              </a:ext>
            </a:extLst>
          </p:cNvPr>
          <p:cNvGrpSpPr/>
          <p:nvPr/>
        </p:nvGrpSpPr>
        <p:grpSpPr>
          <a:xfrm>
            <a:off x="492008" y="1109496"/>
            <a:ext cx="8193225" cy="4216610"/>
            <a:chOff x="893174" y="1514314"/>
            <a:chExt cx="10952316" cy="54954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6D1C4C-5A13-F34F-8881-96E0F3F80AA4}"/>
                </a:ext>
              </a:extLst>
            </p:cNvPr>
            <p:cNvGrpSpPr/>
            <p:nvPr/>
          </p:nvGrpSpPr>
          <p:grpSpPr>
            <a:xfrm>
              <a:off x="893176" y="5428001"/>
              <a:ext cx="10868066" cy="1343738"/>
              <a:chOff x="9212876" y="1672359"/>
              <a:chExt cx="2725516" cy="5199537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D677890-4AD0-B848-9579-3C441A3B4677}"/>
                  </a:ext>
                </a:extLst>
              </p:cNvPr>
              <p:cNvSpPr/>
              <p:nvPr/>
            </p:nvSpPr>
            <p:spPr>
              <a:xfrm>
                <a:off x="9212876" y="1672359"/>
                <a:ext cx="2725516" cy="5199537"/>
              </a:xfrm>
              <a:prstGeom prst="roundRect">
                <a:avLst/>
              </a:prstGeom>
              <a:ln w="38100">
                <a:solidFill>
                  <a:srgbClr val="E82B2C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7D0B71-B8B2-F944-B23F-71BF9BE08A1A}"/>
                  </a:ext>
                </a:extLst>
              </p:cNvPr>
              <p:cNvSpPr txBox="1"/>
              <p:nvPr/>
            </p:nvSpPr>
            <p:spPr>
              <a:xfrm>
                <a:off x="9235057" y="2396756"/>
                <a:ext cx="2587369" cy="1280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b="1"/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E821E8B-0E85-B048-ACAF-0F97D95142CF}"/>
                </a:ext>
              </a:extLst>
            </p:cNvPr>
            <p:cNvSpPr/>
            <p:nvPr/>
          </p:nvSpPr>
          <p:spPr>
            <a:xfrm>
              <a:off x="8188409" y="1514314"/>
              <a:ext cx="3578386" cy="3739011"/>
            </a:xfrm>
            <a:prstGeom prst="roundRect">
              <a:avLst/>
            </a:prstGeom>
            <a:ln w="38100">
              <a:solidFill>
                <a:srgbClr val="85117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424F5C-C7B6-9844-B9C3-1AB8C9C15E52}"/>
                </a:ext>
              </a:extLst>
            </p:cNvPr>
            <p:cNvGrpSpPr/>
            <p:nvPr/>
          </p:nvGrpSpPr>
          <p:grpSpPr>
            <a:xfrm>
              <a:off x="4462613" y="1514317"/>
              <a:ext cx="7298628" cy="3758529"/>
              <a:chOff x="9216692" y="2445358"/>
              <a:chExt cx="5912927" cy="368504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C3B05B86-D2C6-954A-952E-2366C5B0B08B}"/>
                  </a:ext>
                </a:extLst>
              </p:cNvPr>
              <p:cNvSpPr/>
              <p:nvPr/>
            </p:nvSpPr>
            <p:spPr>
              <a:xfrm>
                <a:off x="9216692" y="2445358"/>
                <a:ext cx="2886076" cy="3685040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D16C0E-A511-474C-9288-F47BF6C19E6F}"/>
                  </a:ext>
                </a:extLst>
              </p:cNvPr>
              <p:cNvSpPr txBox="1"/>
              <p:nvPr/>
            </p:nvSpPr>
            <p:spPr>
              <a:xfrm>
                <a:off x="12479289" y="2646204"/>
                <a:ext cx="2650330" cy="560425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Then, </a:t>
                </a:r>
                <a:r>
                  <a:rPr lang="en-US" sz="1200" b="1" dirty="0" smtClean="0"/>
                  <a:t>create a mini exhibit of your artifact.</a:t>
                </a:r>
                <a:endParaRPr lang="en-US" sz="1200" b="1" dirty="0">
                  <a:cs typeface="Calibri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2DFF31-116E-BE47-B502-43C9DB306067}"/>
                </a:ext>
              </a:extLst>
            </p:cNvPr>
            <p:cNvSpPr/>
            <p:nvPr/>
          </p:nvSpPr>
          <p:spPr>
            <a:xfrm>
              <a:off x="3537800" y="5445412"/>
              <a:ext cx="8307690" cy="1564380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sz="1050" dirty="0" smtClean="0"/>
                <a:t>Your </a:t>
              </a:r>
              <a:r>
                <a:rPr lang="en-US" sz="1050" dirty="0" err="1" smtClean="0"/>
                <a:t>colour</a:t>
              </a:r>
              <a:r>
                <a:rPr lang="en-US" sz="1050" dirty="0" smtClean="0"/>
                <a:t> coded information about the multiple perspectives of the suitcase (Slide 31) </a:t>
              </a:r>
            </a:p>
            <a:p>
              <a:pPr marL="228600" indent="-228600">
                <a:buAutoNum type="arabicPeriod"/>
              </a:pPr>
              <a:r>
                <a:rPr lang="en-US" sz="1050" dirty="0" smtClean="0"/>
                <a:t>Your research about the multiple perspectives of your chosen artifact (Slide 32)</a:t>
              </a:r>
              <a:r>
                <a:rPr lang="en-US" sz="1050" dirty="0"/>
                <a:t> </a:t>
              </a:r>
              <a:endParaRPr lang="en-US" sz="1050" dirty="0" smtClean="0"/>
            </a:p>
            <a:p>
              <a:pPr marL="228600" indent="-228600">
                <a:buAutoNum type="arabicPeriod"/>
              </a:pPr>
              <a:r>
                <a:rPr lang="en-US" sz="1050" dirty="0" smtClean="0"/>
                <a:t>Your draft of your artifact’s story that highlights multiple perspectives (Slide 33)</a:t>
              </a:r>
              <a:endParaRPr lang="en-US" sz="1050" dirty="0"/>
            </a:p>
            <a:p>
              <a:pPr marL="228600" indent="-228600">
                <a:buAutoNum type="arabicPeriod" startAt="4"/>
              </a:pPr>
              <a:r>
                <a:rPr lang="en-US" sz="1050" dirty="0" smtClean="0"/>
                <a:t>Your mini exhibit of your artifact (Slide 34)</a:t>
              </a:r>
            </a:p>
            <a:p>
              <a:pPr marL="228600" indent="-228600">
                <a:buAutoNum type="arabicPeriod" startAt="4"/>
              </a:pPr>
              <a:r>
                <a:rPr lang="en-US" sz="1050" dirty="0" smtClean="0">
                  <a:cs typeface="Calibri"/>
                </a:rPr>
                <a:t>Presentation of your exhibit and the discussion of all exhibits (Slide 35)</a:t>
              </a:r>
            </a:p>
            <a:p>
              <a:pPr marL="228600" indent="-228600">
                <a:buAutoNum type="arabicPeriod" startAt="4"/>
              </a:pPr>
              <a:r>
                <a:rPr lang="en-US" sz="1050" dirty="0" smtClean="0">
                  <a:cs typeface="Calibri"/>
                </a:rPr>
                <a:t>Your ideas from “Your Thoughts Matter” (Slide 36)</a:t>
              </a:r>
              <a:endParaRPr lang="en-US" sz="1050" dirty="0">
                <a:cs typeface="Calibri"/>
              </a:endParaRPr>
            </a:p>
            <a:p>
              <a:endParaRPr lang="en-US" sz="1050" dirty="0">
                <a:cs typeface="Calibri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E517A8-4A9B-3144-9043-DE7E726AA67B}"/>
                </a:ext>
              </a:extLst>
            </p:cNvPr>
            <p:cNvGrpSpPr/>
            <p:nvPr/>
          </p:nvGrpSpPr>
          <p:grpSpPr>
            <a:xfrm>
              <a:off x="893174" y="1557646"/>
              <a:ext cx="3406069" cy="3749870"/>
              <a:chOff x="4020282" y="2521316"/>
              <a:chExt cx="2886075" cy="3650882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1E3274A-1337-B741-8527-AB27494DF094}"/>
                  </a:ext>
                </a:extLst>
              </p:cNvPr>
              <p:cNvSpPr/>
              <p:nvPr/>
            </p:nvSpPr>
            <p:spPr>
              <a:xfrm>
                <a:off x="4020282" y="2521316"/>
                <a:ext cx="2886075" cy="3650882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71FD38-8986-3C48-ABC3-FEAF43DF9AC2}"/>
                  </a:ext>
                </a:extLst>
              </p:cNvPr>
              <p:cNvSpPr txBox="1"/>
              <p:nvPr/>
            </p:nvSpPr>
            <p:spPr>
              <a:xfrm>
                <a:off x="4254695" y="2715304"/>
                <a:ext cx="2290141" cy="79083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First, </a:t>
                </a:r>
                <a:r>
                  <a:rPr lang="en-US" sz="1200" b="1" dirty="0" smtClean="0"/>
                  <a:t>in pairs students choose an artifact that interests you and share.</a:t>
                </a:r>
                <a:endParaRPr lang="en-US" sz="1200" b="1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59D51F-8235-2F44-BB10-F6ADD79153DD}"/>
                </a:ext>
              </a:extLst>
            </p:cNvPr>
            <p:cNvSpPr txBox="1"/>
            <p:nvPr/>
          </p:nvSpPr>
          <p:spPr>
            <a:xfrm>
              <a:off x="4747887" y="1744187"/>
              <a:ext cx="3158641" cy="571601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 b="1" dirty="0">
                  <a:solidFill>
                    <a:srgbClr val="E82B2C"/>
                  </a:solidFill>
                </a:rPr>
                <a:t>Next, </a:t>
              </a:r>
              <a:r>
                <a:rPr lang="en-US" sz="1200" b="1" dirty="0" smtClean="0"/>
                <a:t>analyze artifacts for multiple perspectives.</a:t>
              </a:r>
              <a:endParaRPr lang="en-US" sz="12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7881FA-FC13-5042-8B9B-0924F358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1096313" y="5829211"/>
              <a:ext cx="484933" cy="48493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979834-B9E1-5C4D-AD40-5CEA2C350EEC}"/>
                </a:ext>
              </a:extLst>
            </p:cNvPr>
            <p:cNvSpPr/>
            <p:nvPr/>
          </p:nvSpPr>
          <p:spPr>
            <a:xfrm>
              <a:off x="1169820" y="2572413"/>
              <a:ext cx="2607231" cy="1353790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endParaRPr lang="en-US" sz="1050" dirty="0" smtClean="0"/>
            </a:p>
            <a:p>
              <a:r>
                <a:rPr lang="en-US" sz="1050" dirty="0" smtClean="0"/>
                <a:t>Share what you know about the artifact. Use the 5 W’s and H. </a:t>
              </a:r>
            </a:p>
            <a:p>
              <a:endParaRPr lang="en-US" sz="1050" dirty="0" smtClean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050" dirty="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CCB5C67A-3D06-BD49-B014-A1DC4FAE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23" y="133214"/>
            <a:ext cx="7658496" cy="84225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dirty="0">
                <a:solidFill>
                  <a:srgbClr val="060205"/>
                </a:solidFill>
              </a:rPr>
              <a:t>What </a:t>
            </a:r>
            <a:r>
              <a:rPr lang="en-US" sz="2400" dirty="0" smtClean="0">
                <a:solidFill>
                  <a:srgbClr val="060205"/>
                </a:solidFill>
              </a:rPr>
              <a:t>are the different stories and perspectives an artifact can tell</a:t>
            </a:r>
            <a:r>
              <a:rPr lang="en-US" sz="2400" kern="1200" dirty="0" smtClean="0">
                <a:solidFill>
                  <a:srgbClr val="060205"/>
                </a:solidFill>
              </a:rPr>
              <a:t>? How do they enrich our shared histories?</a:t>
            </a:r>
            <a:endParaRPr lang="en-US" sz="2400" kern="1200" dirty="0">
              <a:solidFill>
                <a:srgbClr val="060205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B6BCBB-D80B-DD46-A0CD-4CE4EAF5A706}"/>
              </a:ext>
            </a:extLst>
          </p:cNvPr>
          <p:cNvSpPr/>
          <p:nvPr/>
        </p:nvSpPr>
        <p:spPr>
          <a:xfrm>
            <a:off x="6144491" y="1765515"/>
            <a:ext cx="2237161" cy="120032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1050" b="1" dirty="0">
              <a:cs typeface="Calibri"/>
            </a:endParaRPr>
          </a:p>
          <a:p>
            <a:r>
              <a:rPr lang="en-US" sz="1050" dirty="0" smtClean="0"/>
              <a:t>Your exhibit will showcase the artifact and its story through many perspectives.  </a:t>
            </a:r>
          </a:p>
          <a:p>
            <a:endParaRPr lang="en-US" sz="1050" dirty="0"/>
          </a:p>
          <a:p>
            <a:r>
              <a:rPr lang="en-US" sz="1050" dirty="0" smtClean="0"/>
              <a:t> </a:t>
            </a:r>
            <a:endParaRPr lang="en-US" sz="1050" dirty="0">
              <a:cs typeface="Calibri" panose="020F0502020204030204"/>
            </a:endParaRPr>
          </a:p>
          <a:p>
            <a:endParaRPr lang="en-US" sz="1050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2C34F-29B9-49FB-9900-6F11C9577720}"/>
              </a:ext>
            </a:extLst>
          </p:cNvPr>
          <p:cNvSpPr txBox="1"/>
          <p:nvPr/>
        </p:nvSpPr>
        <p:spPr>
          <a:xfrm>
            <a:off x="-6328" y="-1"/>
            <a:ext cx="484748" cy="779523"/>
          </a:xfrm>
          <a:prstGeom prst="rect">
            <a:avLst/>
          </a:prstGeom>
          <a:noFill/>
        </p:spPr>
        <p:txBody>
          <a:bodyPr rot="0" spcFirstLastPara="0" vertOverflow="overflow" horzOverflow="overflow" vert="vert270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Overview</a:t>
            </a:r>
            <a:endParaRPr lang="en-US" sz="1200" b="1" dirty="0">
              <a:solidFill>
                <a:schemeClr val="bg2"/>
              </a:solidFill>
              <a:cs typeface="Calibri"/>
            </a:endParaRPr>
          </a:p>
          <a:p>
            <a:endParaRPr lang="en-US" sz="105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C451E-AB03-4555-A121-632C6569F89A}"/>
              </a:ext>
            </a:extLst>
          </p:cNvPr>
          <p:cNvSpPr txBox="1"/>
          <p:nvPr/>
        </p:nvSpPr>
        <p:spPr>
          <a:xfrm>
            <a:off x="1138487" y="4392762"/>
            <a:ext cx="1142841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/>
              <a:t>Share with your teacher</a:t>
            </a:r>
            <a:r>
              <a:rPr lang="en-US" sz="1050">
                <a:solidFill>
                  <a:srgbClr val="28A608"/>
                </a:solidFill>
              </a:rPr>
              <a:t> </a:t>
            </a:r>
            <a:endParaRPr lang="en-US" sz="1050">
              <a:solidFill>
                <a:srgbClr val="28A608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F1683-DA15-47F3-844C-DD9E04C92D26}"/>
              </a:ext>
            </a:extLst>
          </p:cNvPr>
          <p:cNvSpPr txBox="1"/>
          <p:nvPr/>
        </p:nvSpPr>
        <p:spPr>
          <a:xfrm>
            <a:off x="3375750" y="1773812"/>
            <a:ext cx="2301417" cy="21698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050" dirty="0" smtClean="0"/>
              <a:t>Use the curator’s notes of the suitcase to </a:t>
            </a:r>
            <a:r>
              <a:rPr lang="en-US" sz="1050" dirty="0" err="1" smtClean="0"/>
              <a:t>colour</a:t>
            </a:r>
            <a:r>
              <a:rPr lang="en-US" sz="1050" dirty="0" smtClean="0"/>
              <a:t> code the different perspectives.</a:t>
            </a:r>
          </a:p>
          <a:p>
            <a:endParaRPr lang="en-US" sz="1050" dirty="0"/>
          </a:p>
          <a:p>
            <a:r>
              <a:rPr lang="en-US" sz="1050" b="1" dirty="0" smtClean="0"/>
              <a:t>Now, your turn!</a:t>
            </a:r>
            <a:r>
              <a:rPr lang="en-US" sz="1050" dirty="0" smtClean="0"/>
              <a:t> In pairs further unpack your chosen artifact by researching its different perspectives. </a:t>
            </a:r>
            <a:r>
              <a:rPr lang="en-US" sz="1050" b="1" dirty="0" smtClean="0"/>
              <a:t>Write or record </a:t>
            </a:r>
            <a:r>
              <a:rPr lang="en-US" sz="1050" dirty="0" smtClean="0"/>
              <a:t>your findings.</a:t>
            </a:r>
          </a:p>
          <a:p>
            <a:endParaRPr lang="en-US" sz="1050" dirty="0" smtClean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7" y="2777933"/>
            <a:ext cx="2195277" cy="77520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B6BCBB-D80B-DD46-A0CD-4CE4EAF5A706}"/>
              </a:ext>
            </a:extLst>
          </p:cNvPr>
          <p:cNvSpPr/>
          <p:nvPr/>
        </p:nvSpPr>
        <p:spPr>
          <a:xfrm>
            <a:off x="6144492" y="2451186"/>
            <a:ext cx="1131146" cy="1523494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1050" b="1" dirty="0">
              <a:cs typeface="Calibri"/>
            </a:endParaRPr>
          </a:p>
          <a:p>
            <a:r>
              <a:rPr lang="en-US" sz="1050" dirty="0" smtClean="0"/>
              <a:t>Share your exhibit. Discuss why it is so important to look at artifacts from different perspectives.</a:t>
            </a:r>
            <a:endParaRPr lang="en-US" sz="1050" dirty="0">
              <a:cs typeface="Calibri" panose="020F0502020204030204"/>
            </a:endParaRPr>
          </a:p>
          <a:p>
            <a:endParaRPr lang="en-US" sz="1050" dirty="0">
              <a:ea typeface="+mn-lt"/>
              <a:cs typeface="+mn-lt"/>
            </a:endParaRPr>
          </a:p>
        </p:txBody>
      </p:sp>
      <p:sp>
        <p:nvSpPr>
          <p:cNvPr id="30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29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37" y="2300089"/>
            <a:ext cx="1245405" cy="161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3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176525" y="573652"/>
            <a:ext cx="6737374" cy="239411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How 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 artifacts tell our 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stories and 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deepen our understandings of ourselves, others, and our relationship to history?</a:t>
            </a:r>
            <a:endParaRPr lang="en-CA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Google Shape;170;p17"/>
          <p:cNvSpPr txBox="1">
            <a:spLocks/>
          </p:cNvSpPr>
          <p:nvPr/>
        </p:nvSpPr>
        <p:spPr>
          <a:xfrm>
            <a:off x="1859865" y="2869665"/>
            <a:ext cx="6366076" cy="11343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solidFill>
                  <a:schemeClr val="bg2">
                    <a:lumMod val="75000"/>
                  </a:schemeClr>
                </a:solidFill>
                <a:latin typeface="Kulim Park" panose="020B0604020202020204" charset="0"/>
                <a:cs typeface="Calibri Light" panose="020F0302020204030204" pitchFamily="34" charset="0"/>
              </a:rPr>
              <a:t>Challenge</a:t>
            </a:r>
            <a:r>
              <a:rPr lang="en-CA" sz="2200" dirty="0" smtClean="0">
                <a:solidFill>
                  <a:schemeClr val="bg2">
                    <a:lumMod val="75000"/>
                  </a:schemeClr>
                </a:solidFill>
                <a:latin typeface="Kulim Park" panose="020B0604020202020204" charset="0"/>
                <a:cs typeface="Calibri Light" panose="020F0302020204030204" pitchFamily="34" charset="0"/>
              </a:rPr>
              <a:t>: </a:t>
            </a:r>
            <a:r>
              <a:rPr lang="en-CA" sz="2000" dirty="0" smtClean="0">
                <a:solidFill>
                  <a:srgbClr val="06020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Gather a collection of personal artifacts that represent you to tell each artifact’s story in an exhibit. Using one of the artifacts, investigate any changes through time to evaluate its historical importance/significance.</a:t>
            </a:r>
            <a:endParaRPr lang="en-CA" sz="2000" dirty="0">
              <a:solidFill>
                <a:srgbClr val="06020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Google Shape;202;p20"/>
          <p:cNvSpPr/>
          <p:nvPr/>
        </p:nvSpPr>
        <p:spPr>
          <a:xfrm rot="2466570">
            <a:off x="686930" y="1078882"/>
            <a:ext cx="355107" cy="33906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03;p20"/>
          <p:cNvSpPr/>
          <p:nvPr/>
        </p:nvSpPr>
        <p:spPr>
          <a:xfrm rot="-1609390">
            <a:off x="804798" y="1648713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05;p20"/>
          <p:cNvSpPr/>
          <p:nvPr/>
        </p:nvSpPr>
        <p:spPr>
          <a:xfrm rot="-1609432">
            <a:off x="411710" y="1522939"/>
            <a:ext cx="172415" cy="1646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3;p20"/>
          <p:cNvSpPr/>
          <p:nvPr/>
        </p:nvSpPr>
        <p:spPr>
          <a:xfrm rot="-1609390">
            <a:off x="624786" y="1445389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04;p20"/>
          <p:cNvSpPr/>
          <p:nvPr/>
        </p:nvSpPr>
        <p:spPr>
          <a:xfrm rot="2926158">
            <a:off x="534013" y="1798171"/>
            <a:ext cx="191399" cy="18275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92;p20"/>
          <p:cNvSpPr txBox="1">
            <a:spLocks/>
          </p:cNvSpPr>
          <p:nvPr/>
        </p:nvSpPr>
        <p:spPr>
          <a:xfrm rot="20878718">
            <a:off x="-624828" y="669381"/>
            <a:ext cx="4263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Kulim Park Light"/>
              <a:buChar char="●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ulim Park Light"/>
              <a:buChar char="○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Kulim Park Light"/>
              <a:buChar char="■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Kulim Park Light"/>
              <a:buChar char="●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●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 b="0" i="0" u="none" strike="noStrike" cap="none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pPr marL="0" indent="0" algn="ctr">
              <a:buFont typeface="Kulim Park Light"/>
              <a:buNone/>
            </a:pPr>
            <a:r>
              <a:rPr lang="en-CA" sz="1700" dirty="0" smtClean="0">
                <a:solidFill>
                  <a:srgbClr val="851173"/>
                </a:solidFill>
              </a:rPr>
              <a:t>Our Essential Question</a:t>
            </a:r>
            <a:endParaRPr lang="en-CA" sz="1700" dirty="0">
              <a:solidFill>
                <a:srgbClr val="85117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1" dirty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938115" y="1784247"/>
            <a:ext cx="7281295" cy="2385268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Choose an artifact that interests you. Your artifact should showcase one or more aspects of society (e.g. culture, education, science, trade, power, war, sports). You may want to check out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://www.bbc.co.uk/ahistoryoftheworld/about/british-museum-objects</a:t>
            </a:r>
            <a:r>
              <a:rPr lang="en-US" dirty="0"/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Share what you know about your artifact </a:t>
            </a:r>
          </a:p>
          <a:p>
            <a:pPr marL="717550" lvl="1" indent="-358775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I</a:t>
            </a:r>
            <a:r>
              <a:rPr lang="en-CA" sz="2000" dirty="0" smtClean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nclude the 5 W’s and an H. </a:t>
            </a:r>
            <a:endParaRPr lang="en-US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213444" y="914413"/>
            <a:ext cx="8267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Choose an Artifact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3" t="5304" r="20933" b="5395"/>
          <a:stretch/>
        </p:blipFill>
        <p:spPr>
          <a:xfrm rot="260285">
            <a:off x="5501021" y="3364112"/>
            <a:ext cx="2361098" cy="1423561"/>
          </a:xfrm>
          <a:prstGeom prst="rect">
            <a:avLst/>
          </a:prstGeom>
        </p:spPr>
      </p:pic>
      <p:sp>
        <p:nvSpPr>
          <p:cNvPr id="9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10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30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6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9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5841" y="501606"/>
            <a:ext cx="72781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Analyze Artifacts for </a:t>
            </a:r>
          </a:p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Multiple Perspectives</a:t>
            </a:r>
            <a:endParaRPr lang="en-US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6835" y="2779310"/>
            <a:ext cx="7693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Use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curator’s notes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suitcase to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code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different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perspectives:</a:t>
            </a:r>
          </a:p>
          <a:p>
            <a:pPr marL="3556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social/cultural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556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political/historical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556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economical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556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technological/environmental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28600" indent="-228600"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1698" y="1825094"/>
            <a:ext cx="7522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will be looking at curator’s notes for multiple perspectives and then researching your artifact’s story through multiple perspectives.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3608614"/>
            <a:ext cx="2046514" cy="1534886"/>
          </a:xfrm>
          <a:prstGeom prst="rect">
            <a:avLst/>
          </a:prstGeom>
        </p:spPr>
      </p:pic>
      <p:sp>
        <p:nvSpPr>
          <p:cNvPr id="9" name="Google Shape;1172;p42"/>
          <p:cNvSpPr txBox="1">
            <a:spLocks/>
          </p:cNvSpPr>
          <p:nvPr/>
        </p:nvSpPr>
        <p:spPr>
          <a:xfrm>
            <a:off x="8484740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31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84785" y="2056564"/>
            <a:ext cx="7428030" cy="2179870"/>
          </a:xfrm>
          <a:prstGeom prst="rect">
            <a:avLst/>
          </a:prstGeom>
          <a:noFill/>
          <a:ln>
            <a:solidFill>
              <a:srgbClr val="E8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Google Shape;147;p14"/>
          <p:cNvSpPr txBox="1">
            <a:spLocks/>
          </p:cNvSpPr>
          <p:nvPr/>
        </p:nvSpPr>
        <p:spPr>
          <a:xfrm>
            <a:off x="884785" y="500625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Investigate and Write the Story of Your Artifact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93890" y="2406179"/>
            <a:ext cx="7118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Closely examine your artifact to uncover its story. What do you notice?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500150" y="4837162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32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4" name="Google Shape;1167;p42"/>
          <p:cNvSpPr txBox="1"/>
          <p:nvPr/>
        </p:nvSpPr>
        <p:spPr>
          <a:xfrm>
            <a:off x="1487803" y="3599533"/>
            <a:ext cx="6760644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online by using research strategies and processes to find information that helps tell the story of each artifact.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www.literacyideas.com/top-research-strategies-for-students-and-teachers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3890" y="2733610"/>
            <a:ext cx="7564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what you know about the artifact to gather more information about its story through multiple perspectives.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167;p42"/>
          <p:cNvSpPr txBox="1"/>
          <p:nvPr/>
        </p:nvSpPr>
        <p:spPr>
          <a:xfrm>
            <a:off x="1487803" y="3046119"/>
            <a:ext cx="7130143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 out to family members and others that may provide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0526" y="4433848"/>
            <a:ext cx="414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>
                <a:solidFill>
                  <a:srgbClr val="851173"/>
                </a:solidFill>
              </a:rPr>
              <a:t>. . . . . After gathering information, </a:t>
            </a:r>
            <a:r>
              <a:rPr lang="en-CA" b="1" i="1" dirty="0" smtClean="0">
                <a:solidFill>
                  <a:srgbClr val="851173"/>
                </a:solidFill>
              </a:rPr>
              <a:t>write the story </a:t>
            </a:r>
            <a:r>
              <a:rPr lang="en-CA" i="1" dirty="0" smtClean="0">
                <a:solidFill>
                  <a:srgbClr val="851173"/>
                </a:solidFill>
              </a:rPr>
              <a:t>of your artifact and then </a:t>
            </a:r>
            <a:r>
              <a:rPr lang="en-CA" b="1" i="1" dirty="0" smtClean="0">
                <a:solidFill>
                  <a:srgbClr val="851173"/>
                </a:solidFill>
              </a:rPr>
              <a:t>revise using Slide 33</a:t>
            </a:r>
            <a:r>
              <a:rPr lang="en-CA" i="1" dirty="0" smtClean="0">
                <a:solidFill>
                  <a:srgbClr val="FF0000"/>
                </a:solidFill>
              </a:rPr>
              <a:t>. </a:t>
            </a:r>
            <a:endParaRPr lang="en-CA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785" y="1254174"/>
            <a:ext cx="7229882" cy="707886"/>
          </a:xfrm>
          <a:prstGeom prst="rect">
            <a:avLst/>
          </a:prstGeom>
          <a:solidFill>
            <a:srgbClr val="E82B2C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it’s your turn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Further unpack your chosen artifact by researching different perspectives.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Write or record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findings.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242" y="2077483"/>
            <a:ext cx="209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u="sng" dirty="0" smtClean="0"/>
              <a:t>Investigating Tips</a:t>
            </a:r>
            <a:endParaRPr lang="en-CA" b="1" u="sng" dirty="0"/>
          </a:p>
        </p:txBody>
      </p:sp>
    </p:spTree>
    <p:extLst>
      <p:ext uri="{BB962C8B-B14F-4D97-AF65-F5344CB8AC3E}">
        <p14:creationId xmlns:p14="http://schemas.microsoft.com/office/powerpoint/2010/main" val="17177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7;p14"/>
          <p:cNvSpPr txBox="1">
            <a:spLocks/>
          </p:cNvSpPr>
          <p:nvPr/>
        </p:nvSpPr>
        <p:spPr>
          <a:xfrm>
            <a:off x="341203" y="257600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Steps to Revise your Artifact’s Story   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1163" y="1096421"/>
            <a:ext cx="79841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Check your artifact’s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story for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accuracy (time, place, people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events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Does each artifact’s story include multiple perspectives? Highlight them in your draft to check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other revision and editing steps will you take?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a list of these to help you do them all.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Who could you reach out to for feedback? Share your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and use the feedback to make changes.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94" y="3315330"/>
            <a:ext cx="2466600" cy="1849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33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15076" y="22073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social/cultural (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political/historical (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economical (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technological/environmental (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4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6748" y="747183"/>
            <a:ext cx="53395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Create a Mini Exhibit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6BCBB-D80B-DD46-A0CD-4CE4EAF5A706}"/>
              </a:ext>
            </a:extLst>
          </p:cNvPr>
          <p:cNvSpPr/>
          <p:nvPr/>
        </p:nvSpPr>
        <p:spPr>
          <a:xfrm>
            <a:off x="1022297" y="1476470"/>
            <a:ext cx="7549787" cy="361637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1050" b="1" dirty="0">
              <a:cs typeface="Calibri"/>
            </a:endParaRPr>
          </a:p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How might you create your exhibit?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may want to use materials from home or create it digitally in PPT or another program. </a:t>
            </a: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might be in your exhibit?</a:t>
            </a:r>
          </a:p>
          <a:p>
            <a:pPr marL="631825" indent="-27305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 artifact, clearly featured</a:t>
            </a:r>
          </a:p>
          <a:p>
            <a:pPr marL="631825" indent="-2730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plaque with the artifact’s name, date, and story (highlighting multiple perspectives). </a:t>
            </a:r>
          </a:p>
          <a:p>
            <a:pPr marL="631825" indent="-2730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Optional- you may want to include other photos and artifacts that bring your artifact’s story to life.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50" dirty="0">
              <a:ea typeface="+mn-lt"/>
              <a:cs typeface="+mn-lt"/>
            </a:endParaRPr>
          </a:p>
        </p:txBody>
      </p:sp>
      <p:sp>
        <p:nvSpPr>
          <p:cNvPr id="11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34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35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3" name="Google Shape;1167;p42"/>
          <p:cNvSpPr txBox="1"/>
          <p:nvPr/>
        </p:nvSpPr>
        <p:spPr>
          <a:xfrm>
            <a:off x="477505" y="1464959"/>
            <a:ext cx="3727783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buFont typeface="Arial"/>
              <a:buAutoNum type="arabicPeriod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Share your exhibit and view other students’ exhibits. </a:t>
            </a:r>
          </a:p>
          <a:p>
            <a:pPr marL="533400" indent="-2667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your thoughts and questions about each exhibit? </a:t>
            </a:r>
          </a:p>
          <a:p>
            <a:pPr marL="533400" indent="-2667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multiple perspectives do you notice? How do these perspectives enhance the artifact’s story?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Discuss: why it is so important to look at artifacts from different perspectives? How does this enrich our shared histories?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47;p14"/>
          <p:cNvSpPr txBox="1">
            <a:spLocks/>
          </p:cNvSpPr>
          <p:nvPr/>
        </p:nvSpPr>
        <p:spPr>
          <a:xfrm>
            <a:off x="477505" y="629356"/>
            <a:ext cx="3190981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Share your exhibit and Make Connections</a:t>
            </a:r>
          </a:p>
          <a:p>
            <a:endParaRPr lang="en-CA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" b="8093"/>
          <a:stretch/>
        </p:blipFill>
        <p:spPr>
          <a:xfrm>
            <a:off x="4600575" y="276446"/>
            <a:ext cx="4543425" cy="44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2553" y="-30043"/>
            <a:ext cx="5360533" cy="5173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8689" r="21954" b="11785"/>
          <a:stretch/>
        </p:blipFill>
        <p:spPr>
          <a:xfrm>
            <a:off x="4887309" y="-30043"/>
            <a:ext cx="4256691" cy="5173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545" y="1131968"/>
            <a:ext cx="449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Think?</a:t>
            </a:r>
            <a:endParaRPr lang="en-CA" sz="4000" b="1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433" y="2872709"/>
            <a:ext cx="3142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important to analyze history from multiple perspectives.</a:t>
            </a:r>
            <a:endParaRPr lang="en-CA" sz="18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789" y="1989458"/>
            <a:ext cx="390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rgbClr val="C80A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Agree, disagree, or partially agree? Explain your thinking.</a:t>
            </a:r>
            <a:endParaRPr lang="en-CA" sz="2000" dirty="0">
              <a:solidFill>
                <a:srgbClr val="B024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7" y="2996553"/>
            <a:ext cx="161780" cy="161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3433" y="3694405"/>
            <a:ext cx="3142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Museums no longer play an important role in our present day lives.</a:t>
            </a:r>
            <a:endParaRPr lang="en-CA" sz="18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7" y="3818249"/>
            <a:ext cx="161780" cy="1616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rgbClr val="060205"/>
                </a:solidFill>
              </a:rPr>
              <a:t>36</a:t>
            </a:fld>
            <a:endParaRPr lang="en" dirty="0">
              <a:solidFill>
                <a:srgbClr val="060205"/>
              </a:solidFill>
            </a:endParaRPr>
          </a:p>
        </p:txBody>
      </p:sp>
      <p:sp>
        <p:nvSpPr>
          <p:cNvPr id="12" name="Google Shape;147;p14"/>
          <p:cNvSpPr txBox="1">
            <a:spLocks/>
          </p:cNvSpPr>
          <p:nvPr/>
        </p:nvSpPr>
        <p:spPr>
          <a:xfrm>
            <a:off x="-37474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Finally, </a:t>
            </a:r>
            <a:endParaRPr lang="en-CA" sz="48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26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37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881FA-FC13-5042-8B9B-0924F358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05276" y="578604"/>
            <a:ext cx="1064511" cy="1091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1464" y="1116449"/>
            <a:ext cx="6677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 smtClean="0"/>
              <a:t>Remember to Share your Learning</a:t>
            </a:r>
            <a:endParaRPr lang="en-CA" sz="3000" b="1" dirty="0"/>
          </a:p>
        </p:txBody>
      </p:sp>
      <p:sp>
        <p:nvSpPr>
          <p:cNvPr id="3" name="Rectangle 2"/>
          <p:cNvSpPr/>
          <p:nvPr/>
        </p:nvSpPr>
        <p:spPr>
          <a:xfrm>
            <a:off x="1077686" y="1917487"/>
            <a:ext cx="7772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800" dirty="0"/>
              <a:t>Your </a:t>
            </a:r>
            <a:r>
              <a:rPr lang="en-US" sz="1800" dirty="0" err="1" smtClean="0"/>
              <a:t>colour</a:t>
            </a:r>
            <a:r>
              <a:rPr lang="en-US" sz="1800" dirty="0" smtClean="0"/>
              <a:t> coded </a:t>
            </a:r>
            <a:r>
              <a:rPr lang="en-US" sz="1800" dirty="0"/>
              <a:t>information about the multiple perspectives of the suitcase (Slide </a:t>
            </a:r>
            <a:r>
              <a:rPr lang="en-US" sz="1800" dirty="0" smtClean="0"/>
              <a:t>31) </a:t>
            </a:r>
            <a:endParaRPr lang="en-US" sz="1800" dirty="0"/>
          </a:p>
          <a:p>
            <a:pPr marL="228600" indent="-228600">
              <a:buAutoNum type="arabicPeriod"/>
            </a:pPr>
            <a:r>
              <a:rPr lang="en-US" sz="1800" dirty="0"/>
              <a:t>Your research about the multiple perspectives of your chosen artifact (Slide </a:t>
            </a:r>
            <a:r>
              <a:rPr lang="en-US" sz="1800" dirty="0" smtClean="0"/>
              <a:t>32)</a:t>
            </a:r>
            <a:r>
              <a:rPr lang="en-US" sz="1800" dirty="0"/>
              <a:t> </a:t>
            </a:r>
          </a:p>
          <a:p>
            <a:pPr marL="228600" indent="-228600">
              <a:buAutoNum type="arabicPeriod"/>
            </a:pPr>
            <a:r>
              <a:rPr lang="en-US" sz="1800" dirty="0"/>
              <a:t>Your draft of your artifact’s story that highlights multiple perspectives </a:t>
            </a:r>
            <a:r>
              <a:rPr lang="en-US" sz="1800" dirty="0" smtClean="0"/>
              <a:t>(Slide 33)</a:t>
            </a:r>
            <a:endParaRPr lang="en-US" sz="1800" dirty="0"/>
          </a:p>
          <a:p>
            <a:pPr marL="228600" indent="-228600">
              <a:buAutoNum type="arabicPeriod" startAt="4"/>
            </a:pPr>
            <a:r>
              <a:rPr lang="en-US" sz="1800" dirty="0"/>
              <a:t>Your mini exhibit of your artifact </a:t>
            </a:r>
            <a:r>
              <a:rPr lang="en-US" sz="1800" dirty="0" smtClean="0"/>
              <a:t>(</a:t>
            </a:r>
            <a:r>
              <a:rPr lang="en-US" sz="1800" dirty="0"/>
              <a:t>Slide </a:t>
            </a:r>
            <a:r>
              <a:rPr lang="en-US" sz="1800" dirty="0" smtClean="0"/>
              <a:t>34)</a:t>
            </a:r>
            <a:endParaRPr lang="en-US" sz="1800" dirty="0"/>
          </a:p>
          <a:p>
            <a:pPr marL="228600" indent="-228600">
              <a:buAutoNum type="arabicPeriod" startAt="4"/>
            </a:pPr>
            <a:r>
              <a:rPr lang="en-US" sz="1800" dirty="0">
                <a:cs typeface="Calibri"/>
              </a:rPr>
              <a:t>Presentation of your exhibit and the discussion of all exhibits (Slide </a:t>
            </a:r>
            <a:r>
              <a:rPr lang="en-US" sz="1800" dirty="0" smtClean="0">
                <a:cs typeface="Calibri"/>
              </a:rPr>
              <a:t>35)</a:t>
            </a:r>
          </a:p>
          <a:p>
            <a:pPr marL="228600" indent="-228600">
              <a:buAutoNum type="arabicPeriod" startAt="4"/>
            </a:pPr>
            <a:r>
              <a:rPr lang="en-US" sz="1800" dirty="0" smtClean="0">
                <a:cs typeface="Calibri"/>
              </a:rPr>
              <a:t>Your ideas from “What Do You Think?” (Slide 36)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7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ctrTitle" idx="4294967295"/>
          </p:nvPr>
        </p:nvSpPr>
        <p:spPr>
          <a:xfrm>
            <a:off x="2768275" y="3068973"/>
            <a:ext cx="3257622" cy="784800"/>
          </a:xfrm>
          <a:prstGeom prst="rect">
            <a:avLst/>
          </a:prstGeom>
          <a:effectLst>
            <a:outerShdw blurRad="142875" dist="381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-CA" dirty="0" smtClean="0">
                <a:solidFill>
                  <a:schemeClr val="lt1"/>
                </a:solidFill>
              </a:rPr>
              <a:t>How do our personal artifacts reflect and deepen our understanding of our shared histories over time?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4294967295"/>
          </p:nvPr>
        </p:nvSpPr>
        <p:spPr>
          <a:xfrm>
            <a:off x="2496481" y="1073372"/>
            <a:ext cx="42633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>
                <a:solidFill>
                  <a:schemeClr val="accent5"/>
                </a:solidFill>
              </a:rPr>
              <a:t>Our Guiding Question #4 </a:t>
            </a:r>
            <a:endParaRPr sz="1700" dirty="0">
              <a:solidFill>
                <a:schemeClr val="accent5"/>
              </a:solidFill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7299967" y="2350415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 rot="2466570">
            <a:off x="7502682" y="2654961"/>
            <a:ext cx="355107" cy="33906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 rot="-1609390">
            <a:off x="7628616" y="3317918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 rot="2926158">
            <a:off x="7314344" y="3816357"/>
            <a:ext cx="191399" cy="18275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/>
          <p:nvPr/>
        </p:nvSpPr>
        <p:spPr>
          <a:xfrm rot="-1609432">
            <a:off x="7341556" y="3057319"/>
            <a:ext cx="172415" cy="1646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517160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38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241299"/>
            <a:ext cx="5293730" cy="1473200"/>
          </a:xfrm>
          <a:prstGeom prst="rect">
            <a:avLst/>
          </a:prstGeom>
          <a:solidFill>
            <a:srgbClr val="1E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1824229"/>
            <a:ext cx="5292502" cy="3077139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241299"/>
            <a:ext cx="3251710" cy="46609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91FDC-4A34-4A60-B5BA-9F83AF8768B5}"/>
              </a:ext>
            </a:extLst>
          </p:cNvPr>
          <p:cNvSpPr txBox="1"/>
          <p:nvPr/>
        </p:nvSpPr>
        <p:spPr>
          <a:xfrm>
            <a:off x="6001360" y="892408"/>
            <a:ext cx="2437393" cy="121890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kern="1200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</a:t>
            </a:r>
            <a:r>
              <a:rPr lang="en-US" sz="3600" b="1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Provocation</a:t>
            </a:r>
            <a:endParaRPr lang="en-US" sz="3600" b="1" kern="1200" dirty="0">
              <a:solidFill>
                <a:srgbClr val="E368DF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6CC44-EAB8-4075-BD35-852C4C535626}"/>
              </a:ext>
            </a:extLst>
          </p:cNvPr>
          <p:cNvSpPr/>
          <p:nvPr/>
        </p:nvSpPr>
        <p:spPr>
          <a:xfrm>
            <a:off x="240505" y="240506"/>
            <a:ext cx="5291666" cy="1471083"/>
          </a:xfrm>
          <a:prstGeom prst="rect">
            <a:avLst/>
          </a:prstGeom>
          <a:solidFill>
            <a:srgbClr val="F5A12C"/>
          </a:solidFill>
          <a:ln>
            <a:solidFill>
              <a:srgbClr val="F5A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04027-1521-41F6-9B80-600F00B6C5D9}"/>
              </a:ext>
            </a:extLst>
          </p:cNvPr>
          <p:cNvSpPr txBox="1"/>
          <p:nvPr/>
        </p:nvSpPr>
        <p:spPr>
          <a:xfrm>
            <a:off x="39392" y="-93476"/>
            <a:ext cx="5486396" cy="1596611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342900">
              <a:spcAft>
                <a:spcPts val="450"/>
              </a:spcAft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our personal artifacts reflect and deepen our understanding of our 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histories over time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0928"/>
          <a:stretch/>
        </p:blipFill>
        <p:spPr>
          <a:xfrm>
            <a:off x="5667440" y="240506"/>
            <a:ext cx="3284433" cy="47053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991FDC-4A34-4A60-B5BA-9F83AF8768B5}"/>
              </a:ext>
            </a:extLst>
          </p:cNvPr>
          <p:cNvSpPr txBox="1"/>
          <p:nvPr/>
        </p:nvSpPr>
        <p:spPr>
          <a:xfrm>
            <a:off x="6058150" y="1056364"/>
            <a:ext cx="2437393" cy="121890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kern="1200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</a:t>
            </a:r>
            <a:r>
              <a:rPr lang="en-US" sz="3600" b="1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Provocation</a:t>
            </a:r>
            <a:endParaRPr lang="en-US" sz="3600" b="1" kern="1200" dirty="0">
              <a:solidFill>
                <a:srgbClr val="E368DF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585A3-4C82-464F-A994-96980335C179}"/>
              </a:ext>
            </a:extLst>
          </p:cNvPr>
          <p:cNvSpPr/>
          <p:nvPr/>
        </p:nvSpPr>
        <p:spPr>
          <a:xfrm>
            <a:off x="6001023" y="1306584"/>
            <a:ext cx="2901679" cy="36392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200" dirty="0" smtClean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888" y="1784748"/>
            <a:ext cx="5285283" cy="316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35286" y="4329937"/>
            <a:ext cx="2480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https://www.youtube.com/watch?v=Mr3pQcvGOdA</a:t>
            </a:r>
            <a:endParaRPr lang="en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r="925"/>
          <a:stretch/>
        </p:blipFill>
        <p:spPr>
          <a:xfrm>
            <a:off x="239669" y="1895839"/>
            <a:ext cx="2503906" cy="23032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8326" y="2242500"/>
            <a:ext cx="2670463" cy="259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View the </a:t>
            </a: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video and the magazine article.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do the artifacts found in British Columbia impact our past and present histories?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2052" y="484337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39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5178" y="4235925"/>
            <a:ext cx="2603688" cy="646331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>
            <a:spAutoFit/>
          </a:bodyPr>
          <a:lstStyle/>
          <a:p>
            <a:r>
              <a:rPr lang="en-CA" sz="12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</a:t>
            </a:r>
            <a:r>
              <a:rPr lang="en-CA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://www.smithsonianmag.com/smart-news/one-oldest-north-american-settlements-found-180962750/</a:t>
            </a:r>
            <a:endParaRPr lang="en-CA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0" t="-2287" r="14193" b="6265"/>
          <a:stretch/>
        </p:blipFill>
        <p:spPr>
          <a:xfrm>
            <a:off x="2895292" y="1851253"/>
            <a:ext cx="2528902" cy="23495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05075" y="2857500"/>
            <a:ext cx="714375" cy="381000"/>
          </a:xfrm>
          <a:prstGeom prst="rect">
            <a:avLst/>
          </a:prstGeom>
          <a:solidFill>
            <a:srgbClr val="E82B2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  <a:r>
              <a:rPr lang="en-CA" dirty="0" smtClean="0">
                <a:solidFill>
                  <a:schemeClr val="tx1"/>
                </a:solidFill>
              </a:rPr>
              <a:t>nd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46745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F8C4C-6144-45EA-8ED5-9564B670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76" y="1240728"/>
            <a:ext cx="2422030" cy="3360545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pPr algn="r"/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will I learn?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389648"/>
            <a:ext cx="0" cy="2427371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4E41F7D0-0567-4794-88BD-547123DC5738}"/>
              </a:ext>
            </a:extLst>
          </p:cNvPr>
          <p:cNvSpPr txBox="1">
            <a:spLocks/>
          </p:cNvSpPr>
          <p:nvPr/>
        </p:nvSpPr>
        <p:spPr>
          <a:xfrm>
            <a:off x="3604521" y="1262103"/>
            <a:ext cx="4620690" cy="363041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</a:pPr>
            <a:r>
              <a:rPr lang="en-US" sz="35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 questions will guide your investigations</a:t>
            </a:r>
            <a:r>
              <a:rPr lang="en-US" sz="3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>
              <a:spcAft>
                <a:spcPts val="450"/>
              </a:spcAft>
            </a:pPr>
            <a:endParaRPr lang="en-US" sz="3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</a:t>
            </a:r>
            <a:r>
              <a:rPr lang="en-US" sz="35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lang="en-US" sz="35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artifacts say about us? Why are they important? </a:t>
            </a:r>
            <a:endParaRPr lang="en-US" sz="3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>
              <a:spcAft>
                <a:spcPts val="450"/>
              </a:spcAft>
            </a:pPr>
            <a:endParaRPr lang="en-US" sz="3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 we read and interpret the stories artifacts tell? </a:t>
            </a: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different stories and perspectives an artifact can tell? </a:t>
            </a:r>
            <a:r>
              <a:rPr lang="en-US" sz="35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35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35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enrich our shared histories?</a:t>
            </a: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3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our personal artifacts reflect and deepen our understanding of our shared histories over time?</a:t>
            </a: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>
              <a:spcAft>
                <a:spcPts val="450"/>
              </a:spcAft>
            </a:pPr>
            <a:endParaRPr lang="en-US" sz="25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750" b="1" dirty="0">
              <a:latin typeface="+mn-lt"/>
              <a:ea typeface="+mn-ea"/>
              <a:cs typeface="+mn-cs"/>
            </a:endParaRPr>
          </a:p>
          <a:p>
            <a:pPr marL="5143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750" b="1" dirty="0">
              <a:latin typeface="+mn-lt"/>
              <a:ea typeface="+mn-ea"/>
              <a:cs typeface="+mn-cs"/>
            </a:endParaRPr>
          </a:p>
          <a:p>
            <a:pPr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750" b="1" dirty="0">
              <a:latin typeface="+mn-lt"/>
              <a:ea typeface="+mn-ea"/>
              <a:cs typeface="+mn-cs"/>
            </a:endParaRPr>
          </a:p>
          <a:p>
            <a:pPr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750" dirty="0">
                <a:latin typeface="+mn-lt"/>
                <a:ea typeface="+mn-ea"/>
                <a:cs typeface="+mn-cs"/>
              </a:rPr>
              <a:t/>
            </a:r>
            <a:br>
              <a:rPr lang="en-US" sz="750" dirty="0">
                <a:latin typeface="+mn-lt"/>
                <a:ea typeface="+mn-ea"/>
                <a:cs typeface="+mn-cs"/>
              </a:rPr>
            </a:br>
            <a:r>
              <a:rPr lang="en-US" sz="750" dirty="0">
                <a:latin typeface="+mn-lt"/>
                <a:ea typeface="+mn-ea"/>
                <a:cs typeface="+mn-cs"/>
              </a:rPr>
              <a:t/>
            </a:r>
            <a:br>
              <a:rPr lang="en-US" sz="750" dirty="0">
                <a:latin typeface="+mn-lt"/>
                <a:ea typeface="+mn-ea"/>
                <a:cs typeface="+mn-cs"/>
              </a:rPr>
            </a:br>
            <a:r>
              <a:rPr lang="en-US" sz="750" dirty="0">
                <a:latin typeface="+mn-lt"/>
                <a:ea typeface="+mn-ea"/>
                <a:cs typeface="+mn-cs"/>
              </a:rPr>
              <a:t/>
            </a:r>
            <a:br>
              <a:rPr lang="en-US" sz="750" dirty="0">
                <a:latin typeface="+mn-lt"/>
                <a:ea typeface="+mn-ea"/>
                <a:cs typeface="+mn-cs"/>
              </a:rPr>
            </a:br>
            <a:endParaRPr lang="en-US" sz="75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Right Triangle 2"/>
          <p:cNvSpPr/>
          <p:nvPr/>
        </p:nvSpPr>
        <p:spPr>
          <a:xfrm rot="16200000">
            <a:off x="7055069" y="3041640"/>
            <a:ext cx="1900735" cy="1820384"/>
          </a:xfrm>
          <a:prstGeom prst="rtTriangle">
            <a:avLst/>
          </a:prstGeom>
          <a:solidFill>
            <a:srgbClr val="E82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Google Shape;193;p20"/>
          <p:cNvSpPr/>
          <p:nvPr/>
        </p:nvSpPr>
        <p:spPr>
          <a:xfrm>
            <a:off x="3860426" y="1801272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851173"/>
          </a:soli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3;p20"/>
          <p:cNvSpPr/>
          <p:nvPr/>
        </p:nvSpPr>
        <p:spPr>
          <a:xfrm>
            <a:off x="3864889" y="2390752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851173"/>
          </a:soli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93;p20"/>
          <p:cNvSpPr/>
          <p:nvPr/>
        </p:nvSpPr>
        <p:spPr>
          <a:xfrm>
            <a:off x="3859810" y="2819918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851173"/>
          </a:soli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93;p20"/>
          <p:cNvSpPr/>
          <p:nvPr/>
        </p:nvSpPr>
        <p:spPr>
          <a:xfrm>
            <a:off x="3859810" y="3538862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851173"/>
          </a:soli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4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1780D-733E-E140-A35C-DEC0775429EA}"/>
              </a:ext>
            </a:extLst>
          </p:cNvPr>
          <p:cNvGrpSpPr/>
          <p:nvPr/>
        </p:nvGrpSpPr>
        <p:grpSpPr>
          <a:xfrm>
            <a:off x="492008" y="1109496"/>
            <a:ext cx="8134354" cy="4159599"/>
            <a:chOff x="893174" y="1514314"/>
            <a:chExt cx="10873621" cy="54211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6D1C4C-5A13-F34F-8881-96E0F3F80AA4}"/>
                </a:ext>
              </a:extLst>
            </p:cNvPr>
            <p:cNvGrpSpPr/>
            <p:nvPr/>
          </p:nvGrpSpPr>
          <p:grpSpPr>
            <a:xfrm>
              <a:off x="893176" y="5527509"/>
              <a:ext cx="10868066" cy="1244294"/>
              <a:chOff x="9212876" y="2057400"/>
              <a:chExt cx="2725516" cy="4814743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D677890-4AD0-B848-9579-3C441A3B4677}"/>
                  </a:ext>
                </a:extLst>
              </p:cNvPr>
              <p:cNvSpPr/>
              <p:nvPr/>
            </p:nvSpPr>
            <p:spPr>
              <a:xfrm>
                <a:off x="9212876" y="2057400"/>
                <a:ext cx="2725516" cy="4814743"/>
              </a:xfrm>
              <a:prstGeom prst="roundRect">
                <a:avLst/>
              </a:prstGeom>
              <a:ln w="38100">
                <a:solidFill>
                  <a:srgbClr val="E82B2C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7D0B71-B8B2-F944-B23F-71BF9BE08A1A}"/>
                  </a:ext>
                </a:extLst>
              </p:cNvPr>
              <p:cNvSpPr txBox="1"/>
              <p:nvPr/>
            </p:nvSpPr>
            <p:spPr>
              <a:xfrm>
                <a:off x="9235057" y="2396756"/>
                <a:ext cx="2587369" cy="1280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b="1"/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E821E8B-0E85-B048-ACAF-0F97D95142CF}"/>
                </a:ext>
              </a:extLst>
            </p:cNvPr>
            <p:cNvSpPr/>
            <p:nvPr/>
          </p:nvSpPr>
          <p:spPr>
            <a:xfrm>
              <a:off x="8188409" y="1514314"/>
              <a:ext cx="3578386" cy="3739011"/>
            </a:xfrm>
            <a:prstGeom prst="roundRect">
              <a:avLst/>
            </a:prstGeom>
            <a:ln w="38100">
              <a:solidFill>
                <a:srgbClr val="85117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424F5C-C7B6-9844-B9C3-1AB8C9C15E52}"/>
                </a:ext>
              </a:extLst>
            </p:cNvPr>
            <p:cNvGrpSpPr/>
            <p:nvPr/>
          </p:nvGrpSpPr>
          <p:grpSpPr>
            <a:xfrm>
              <a:off x="4462613" y="1514317"/>
              <a:ext cx="7298628" cy="3758529"/>
              <a:chOff x="9216692" y="2445358"/>
              <a:chExt cx="5912927" cy="368504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C3B05B86-D2C6-954A-952E-2366C5B0B08B}"/>
                  </a:ext>
                </a:extLst>
              </p:cNvPr>
              <p:cNvSpPr/>
              <p:nvPr/>
            </p:nvSpPr>
            <p:spPr>
              <a:xfrm>
                <a:off x="9216692" y="2445358"/>
                <a:ext cx="2886076" cy="3685040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D16C0E-A511-474C-9288-F47BF6C19E6F}"/>
                  </a:ext>
                </a:extLst>
              </p:cNvPr>
              <p:cNvSpPr txBox="1"/>
              <p:nvPr/>
            </p:nvSpPr>
            <p:spPr>
              <a:xfrm>
                <a:off x="12479289" y="2646204"/>
                <a:ext cx="2650330" cy="79639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Then, </a:t>
                </a:r>
                <a:r>
                  <a:rPr lang="en-US" sz="1200" b="1" dirty="0" smtClean="0"/>
                  <a:t>design and share your exhibit to celebrate our learning! </a:t>
                </a:r>
                <a:endParaRPr lang="en-US" sz="1200" b="1" dirty="0">
                  <a:cs typeface="Calibri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2DFF31-116E-BE47-B502-43C9DB306067}"/>
                </a:ext>
              </a:extLst>
            </p:cNvPr>
            <p:cNvSpPr/>
            <p:nvPr/>
          </p:nvSpPr>
          <p:spPr>
            <a:xfrm>
              <a:off x="3535290" y="5581700"/>
              <a:ext cx="7786397" cy="1353791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sz="1050" dirty="0" smtClean="0"/>
                <a:t>Your collection of artifacts and each artifact’s story (Slide 42)</a:t>
              </a:r>
            </a:p>
            <a:p>
              <a:pPr marL="228600" indent="-228600">
                <a:buAutoNum type="arabicPeriod"/>
              </a:pPr>
              <a:r>
                <a:rPr lang="en-US" sz="1050" dirty="0" smtClean="0"/>
                <a:t>Your information about one artifact that changes through time with reasons for these changes (Slide 45)</a:t>
              </a:r>
            </a:p>
            <a:p>
              <a:r>
                <a:rPr lang="en-US" sz="1050" dirty="0" smtClean="0"/>
                <a:t>3.   Your exhibit and presentation</a:t>
              </a:r>
              <a:r>
                <a:rPr lang="en-US" sz="1050" dirty="0"/>
                <a:t> </a:t>
              </a:r>
              <a:r>
                <a:rPr lang="en-US" sz="1050" dirty="0" smtClean="0"/>
                <a:t>(Slide 46)</a:t>
              </a:r>
              <a:endParaRPr lang="en-US" sz="1050" dirty="0"/>
            </a:p>
            <a:p>
              <a:r>
                <a:rPr lang="en-US" sz="1050" dirty="0"/>
                <a:t>4</a:t>
              </a:r>
              <a:r>
                <a:rPr lang="en-US" sz="1050" dirty="0" smtClean="0"/>
                <a:t>.   Your thinking from the big conversation (Slide 50)</a:t>
              </a:r>
              <a:endParaRPr lang="en-US" sz="1050" dirty="0">
                <a:cs typeface="Calibri"/>
              </a:endParaRPr>
            </a:p>
            <a:p>
              <a:endParaRPr lang="en-US" sz="1050" dirty="0">
                <a:cs typeface="Calibri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E517A8-4A9B-3144-9043-DE7E726AA67B}"/>
                </a:ext>
              </a:extLst>
            </p:cNvPr>
            <p:cNvGrpSpPr/>
            <p:nvPr/>
          </p:nvGrpSpPr>
          <p:grpSpPr>
            <a:xfrm>
              <a:off x="893174" y="1557646"/>
              <a:ext cx="3406069" cy="3749870"/>
              <a:chOff x="4020282" y="2521316"/>
              <a:chExt cx="2886075" cy="3650882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1E3274A-1337-B741-8527-AB27494DF094}"/>
                  </a:ext>
                </a:extLst>
              </p:cNvPr>
              <p:cNvSpPr/>
              <p:nvPr/>
            </p:nvSpPr>
            <p:spPr>
              <a:xfrm>
                <a:off x="4020282" y="2521316"/>
                <a:ext cx="2886075" cy="3650882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71FD38-8986-3C48-ABC3-FEAF43DF9AC2}"/>
                  </a:ext>
                </a:extLst>
              </p:cNvPr>
              <p:cNvSpPr txBox="1"/>
              <p:nvPr/>
            </p:nvSpPr>
            <p:spPr>
              <a:xfrm>
                <a:off x="4254695" y="2715304"/>
                <a:ext cx="2290141" cy="55651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First, </a:t>
                </a:r>
                <a:r>
                  <a:rPr lang="en-US" sz="1200" b="1" dirty="0" smtClean="0"/>
                  <a:t>choose artifacts for your collection</a:t>
                </a:r>
                <a:endParaRPr lang="en-US" sz="1200" b="1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59D51F-8235-2F44-BB10-F6ADD79153DD}"/>
                </a:ext>
              </a:extLst>
            </p:cNvPr>
            <p:cNvSpPr txBox="1"/>
            <p:nvPr/>
          </p:nvSpPr>
          <p:spPr>
            <a:xfrm>
              <a:off x="4743757" y="1675318"/>
              <a:ext cx="3158641" cy="330927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 b="1" dirty="0">
                  <a:solidFill>
                    <a:srgbClr val="E82B2C"/>
                  </a:solidFill>
                </a:rPr>
                <a:t>Next, </a:t>
              </a:r>
              <a:r>
                <a:rPr lang="en-US" sz="1200" b="1" dirty="0" smtClean="0"/>
                <a:t>investigate your artifacts</a:t>
              </a:r>
              <a:endParaRPr lang="en-US" sz="12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7881FA-FC13-5042-8B9B-0924F358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1096313" y="5829211"/>
              <a:ext cx="484933" cy="48493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979834-B9E1-5C4D-AD40-5CEA2C350EEC}"/>
                </a:ext>
              </a:extLst>
            </p:cNvPr>
            <p:cNvSpPr/>
            <p:nvPr/>
          </p:nvSpPr>
          <p:spPr>
            <a:xfrm>
              <a:off x="1164267" y="2425730"/>
              <a:ext cx="2607231" cy="1985559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endParaRPr lang="en-US" sz="1050" dirty="0" smtClean="0"/>
            </a:p>
            <a:p>
              <a:r>
                <a:rPr lang="en-US" sz="1050" dirty="0" smtClean="0"/>
                <a:t>Select 3 artifacts that represent your lived experiences, values, cultures and overall identity. Explain why you chose each artifact. </a:t>
              </a:r>
            </a:p>
            <a:p>
              <a:endParaRPr lang="en-US" sz="1050" dirty="0"/>
            </a:p>
            <a:p>
              <a:endParaRPr lang="en-US" sz="1050" dirty="0" smtClean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050" dirty="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CCB5C67A-3D06-BD49-B014-A1DC4FAE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23" y="133214"/>
            <a:ext cx="7658496" cy="8422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dirty="0" smtClean="0">
                <a:solidFill>
                  <a:srgbClr val="060205"/>
                </a:solidFill>
              </a:rPr>
              <a:t>How do our personal artifacts reflect and deepen our understanding of our shared histories over time</a:t>
            </a:r>
            <a:r>
              <a:rPr lang="en-US" sz="2400" kern="1200" dirty="0" smtClean="0">
                <a:solidFill>
                  <a:srgbClr val="060205"/>
                </a:solidFill>
              </a:rPr>
              <a:t>?</a:t>
            </a:r>
            <a:endParaRPr lang="en-US" sz="2400" kern="1200" dirty="0">
              <a:solidFill>
                <a:srgbClr val="06020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2C34F-29B9-49FB-9900-6F11C9577720}"/>
              </a:ext>
            </a:extLst>
          </p:cNvPr>
          <p:cNvSpPr txBox="1"/>
          <p:nvPr/>
        </p:nvSpPr>
        <p:spPr>
          <a:xfrm>
            <a:off x="-6328" y="-1"/>
            <a:ext cx="484748" cy="779523"/>
          </a:xfrm>
          <a:prstGeom prst="rect">
            <a:avLst/>
          </a:prstGeom>
          <a:noFill/>
        </p:spPr>
        <p:txBody>
          <a:bodyPr rot="0" spcFirstLastPara="0" vertOverflow="overflow" horzOverflow="overflow" vert="vert270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Overview</a:t>
            </a:r>
            <a:endParaRPr lang="en-US" sz="1200" b="1" dirty="0">
              <a:solidFill>
                <a:schemeClr val="bg2"/>
              </a:solidFill>
              <a:cs typeface="Calibri"/>
            </a:endParaRPr>
          </a:p>
          <a:p>
            <a:endParaRPr lang="en-US" sz="105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C451E-AB03-4555-A121-632C6569F89A}"/>
              </a:ext>
            </a:extLst>
          </p:cNvPr>
          <p:cNvSpPr txBox="1"/>
          <p:nvPr/>
        </p:nvSpPr>
        <p:spPr>
          <a:xfrm>
            <a:off x="1138487" y="4392762"/>
            <a:ext cx="1142841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/>
              <a:t>Share with your teacher</a:t>
            </a:r>
            <a:r>
              <a:rPr lang="en-US" sz="1050">
                <a:solidFill>
                  <a:srgbClr val="28A608"/>
                </a:solidFill>
              </a:rPr>
              <a:t> </a:t>
            </a:r>
            <a:endParaRPr lang="en-US" sz="1050">
              <a:solidFill>
                <a:srgbClr val="28A608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F1683-DA15-47F3-844C-DD9E04C92D26}"/>
              </a:ext>
            </a:extLst>
          </p:cNvPr>
          <p:cNvSpPr txBox="1"/>
          <p:nvPr/>
        </p:nvSpPr>
        <p:spPr>
          <a:xfrm>
            <a:off x="3372558" y="1706663"/>
            <a:ext cx="2301417" cy="233140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050" dirty="0" smtClean="0"/>
              <a:t>Use strategies to investigate the story of each artifact’s provenance. </a:t>
            </a:r>
          </a:p>
          <a:p>
            <a:endParaRPr lang="en-US" sz="1050" b="1" dirty="0" smtClean="0"/>
          </a:p>
          <a:p>
            <a:r>
              <a:rPr lang="en-US" sz="1050" b="1" dirty="0" smtClean="0"/>
              <a:t>Write or record </a:t>
            </a:r>
            <a:r>
              <a:rPr lang="en-US" sz="1050" dirty="0" smtClean="0"/>
              <a:t>the artifact’s story through multiple perspectives.</a:t>
            </a:r>
          </a:p>
          <a:p>
            <a:r>
              <a:rPr lang="en-US" sz="1050" dirty="0" smtClean="0"/>
              <a:t> </a:t>
            </a:r>
            <a:endParaRPr lang="en-US" sz="1050" dirty="0"/>
          </a:p>
          <a:p>
            <a:r>
              <a:rPr lang="en-US" sz="1050" b="1" dirty="0" smtClean="0"/>
              <a:t>Choose one artifact </a:t>
            </a:r>
            <a:r>
              <a:rPr lang="en-US" sz="1050" dirty="0" smtClean="0"/>
              <a:t>to research how it has changed through time to evaluate its historical importance/significance.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b="1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B6BCBB-D80B-DD46-A0CD-4CE4EAF5A706}"/>
              </a:ext>
            </a:extLst>
          </p:cNvPr>
          <p:cNvSpPr/>
          <p:nvPr/>
        </p:nvSpPr>
        <p:spPr>
          <a:xfrm>
            <a:off x="6122309" y="1856280"/>
            <a:ext cx="2432215" cy="877163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1050" b="1" dirty="0">
              <a:cs typeface="Calibri"/>
            </a:endParaRPr>
          </a:p>
          <a:p>
            <a:r>
              <a:rPr lang="en-US" sz="1050" dirty="0" smtClean="0"/>
              <a:t>Practice how you will present your exhibit to others. Then, share.</a:t>
            </a:r>
          </a:p>
          <a:p>
            <a:endParaRPr lang="en-US" sz="1050" dirty="0"/>
          </a:p>
          <a:p>
            <a:endParaRPr lang="en-US" sz="1050" dirty="0">
              <a:ea typeface="+mn-lt"/>
              <a:cs typeface="+mn-lt"/>
            </a:endParaRPr>
          </a:p>
        </p:txBody>
      </p:sp>
      <p:sp>
        <p:nvSpPr>
          <p:cNvPr id="30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40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8" y="3012711"/>
            <a:ext cx="1748934" cy="87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60" y="2300089"/>
            <a:ext cx="1245405" cy="161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2309" y="2438890"/>
            <a:ext cx="15060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As you view other exhibits, prepare to discuss: </a:t>
            </a:r>
          </a:p>
          <a:p>
            <a:pPr marL="179388"/>
            <a:endParaRPr lang="en-US" sz="1050" i="1" dirty="0"/>
          </a:p>
          <a:p>
            <a:pPr marL="179388"/>
            <a:r>
              <a:rPr lang="en-US" sz="800" i="1" dirty="0">
                <a:solidFill>
                  <a:srgbClr val="7030A0"/>
                </a:solidFill>
              </a:rPr>
              <a:t>How artifacts tell our stories and deepen our understanding of ourselves, others, and our relationship to history?</a:t>
            </a:r>
            <a:endParaRPr lang="en-US" sz="800" i="1" dirty="0">
              <a:solidFill>
                <a:srgbClr val="7030A0"/>
              </a:solidFill>
              <a:cs typeface="Calibri" panose="020F0502020204030204"/>
            </a:endParaRPr>
          </a:p>
          <a:p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26955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1" dirty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1088571" y="2300006"/>
            <a:ext cx="7281295" cy="1931298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Select 3 artifacts that represent your </a:t>
            </a:r>
            <a:r>
              <a:rPr lang="en-US" sz="2000" dirty="0"/>
              <a:t>lived experiences, values, culture and overall </a:t>
            </a:r>
            <a:r>
              <a:rPr lang="en-US" sz="2000" dirty="0" smtClean="0"/>
              <a:t>identity. Each artifacts may represent different characteristics of who you are.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Write an explanation of why you chose each artifact.</a:t>
            </a:r>
          </a:p>
          <a:p>
            <a:endParaRPr lang="en-US" sz="2000" dirty="0"/>
          </a:p>
          <a:p>
            <a:endParaRPr lang="en-US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2283405" y="593447"/>
            <a:ext cx="4117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Choose artifacts for your Collection</a:t>
            </a:r>
          </a:p>
          <a:p>
            <a:pPr algn="ctr"/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862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41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2062" y="3493036"/>
            <a:ext cx="3756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1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information will be featured </a:t>
            </a:r>
            <a:r>
              <a:rPr lang="en-US" dirty="0">
                <a:solidFill>
                  <a:srgbClr val="851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your exhibit.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49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9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1300268" y="2660300"/>
            <a:ext cx="7843732" cy="191590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Write the story of each artifact through multiple perspectives.</a:t>
            </a: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Revise each story using Slide 44 and then, proceed to the next step on Slide 45.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indent="-179388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458685" y="397681"/>
            <a:ext cx="5625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Investigate Your Artifacts</a:t>
            </a:r>
            <a:endParaRPr lang="en-US" sz="4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506056" y="477707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42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0268" y="1735782"/>
            <a:ext cx="71803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Investigate your artifact’s story. Use </a:t>
            </a:r>
            <a:r>
              <a:rPr lang="en-US" sz="2000" dirty="0" smtClean="0">
                <a:solidFill>
                  <a:srgbClr val="851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sz="2000" dirty="0">
                <a:solidFill>
                  <a:srgbClr val="851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help you discover each artifact’s provenance. </a:t>
            </a:r>
            <a:r>
              <a:rPr lang="en-US" sz="1200" i="1" dirty="0" smtClean="0">
                <a:solidFill>
                  <a:srgbClr val="FF0000"/>
                </a:solidFill>
              </a:rPr>
              <a:t>*</a:t>
            </a:r>
            <a:r>
              <a:rPr lang="en-US" sz="1200" i="1" dirty="0">
                <a:solidFill>
                  <a:srgbClr val="FF0000"/>
                </a:solidFill>
              </a:rPr>
              <a:t>Provenance: curator’s term for the history of the artifact since it was made or created</a:t>
            </a:r>
          </a:p>
          <a:p>
            <a:pPr marL="803275" indent="-2603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64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7;p14"/>
          <p:cNvSpPr txBox="1">
            <a:spLocks/>
          </p:cNvSpPr>
          <p:nvPr/>
        </p:nvSpPr>
        <p:spPr>
          <a:xfrm>
            <a:off x="-807575" y="598336"/>
            <a:ext cx="6779884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Ways to Investigate your Artifacts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9388" y="1497261"/>
            <a:ext cx="7984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Closely examine each artifact to uncover its story. What do you notice?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43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4" name="Google Shape;1167;p42"/>
          <p:cNvSpPr txBox="1"/>
          <p:nvPr/>
        </p:nvSpPr>
        <p:spPr>
          <a:xfrm>
            <a:off x="2582367" y="3095386"/>
            <a:ext cx="6284542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online by using research strategies and processes to find information that helps tell the story of each artifact.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www.literacyideas.com/top-research-strategies-for-students-and-teachers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388" y="2091104"/>
            <a:ext cx="842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what you know about each artifact to gather more information about its story.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167;p42"/>
          <p:cNvSpPr txBox="1"/>
          <p:nvPr/>
        </p:nvSpPr>
        <p:spPr>
          <a:xfrm>
            <a:off x="2582367" y="2422042"/>
            <a:ext cx="7733162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 out to family members and others that may provide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4442074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>
                <a:solidFill>
                  <a:srgbClr val="FF0000"/>
                </a:solidFill>
              </a:rPr>
              <a:t>. . . . . After gathering information, </a:t>
            </a:r>
            <a:r>
              <a:rPr lang="en-CA" b="1" i="1" dirty="0" smtClean="0">
                <a:solidFill>
                  <a:srgbClr val="FF0000"/>
                </a:solidFill>
              </a:rPr>
              <a:t>write the story </a:t>
            </a:r>
            <a:r>
              <a:rPr lang="en-CA" i="1" dirty="0" smtClean="0">
                <a:solidFill>
                  <a:srgbClr val="FF0000"/>
                </a:solidFill>
              </a:rPr>
              <a:t>of each artifact. </a:t>
            </a:r>
            <a:endParaRPr lang="en-CA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8" y="2573403"/>
            <a:ext cx="1717062" cy="15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50000">
              <a:schemeClr val="bg1"/>
            </a:gs>
            <a:gs pos="10000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7;p14"/>
          <p:cNvSpPr txBox="1">
            <a:spLocks/>
          </p:cNvSpPr>
          <p:nvPr/>
        </p:nvSpPr>
        <p:spPr>
          <a:xfrm>
            <a:off x="683937" y="215586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Steps to Revise each Artifact’s Story   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0740" y="1020221"/>
            <a:ext cx="79841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Check your artifact’s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story for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accuracy (time, place, people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events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Does each artifact’s story include multiple perspectives? Highlight them in your draft to check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other revision and editing steps will you take?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a list of these to help you do them all.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Who could you reach out to for feedback? Share your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and use the feedback to make changes.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94" y="3315330"/>
            <a:ext cx="2466600" cy="1849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44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89864" y="21150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social/cultural (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political/historical (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economical (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12800" indent="-457200"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technological/environmental (</a:t>
            </a:r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45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19467"/>
            <a:ext cx="9164419" cy="537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http://www.localhistories.org/clocks.html</a:t>
            </a:r>
          </a:p>
        </p:txBody>
      </p:sp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269415" y="821915"/>
            <a:ext cx="4305313" cy="459356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C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Research one of your artifacts through history to explain its historical importance/significance.</a:t>
            </a:r>
          </a:p>
          <a:p>
            <a:pPr marL="622300" indent="-16986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has your artifact changed through history?</a:t>
            </a:r>
          </a:p>
          <a:p>
            <a:pPr marL="622300" indent="-169863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often has it changed and/or stayed the same? Give reasons why these changes may or may not have occurred. </a:t>
            </a: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Write or record a description of the artifact’s historical importance/ significance through history. </a:t>
            </a:r>
            <a:r>
              <a:rPr lang="en-US" sz="1800" dirty="0" smtClean="0">
                <a:solidFill>
                  <a:srgbClr val="851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your ideas in your exhibit.     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049" y="320731"/>
            <a:ext cx="4114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Now, investigate </a:t>
            </a:r>
            <a:r>
              <a:rPr lang="en-US" sz="2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artifact through time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0932" y="-219467"/>
            <a:ext cx="4433068" cy="4071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4844143" y="4349692"/>
            <a:ext cx="4247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800" dirty="0">
                <a:solidFill>
                  <a:srgbClr val="0070C0"/>
                </a:solidFill>
                <a:hlinkClick r:id="rId3"/>
              </a:rPr>
              <a:t>http://www.localhistories.org/clocks.html</a:t>
            </a:r>
            <a:endParaRPr lang="en-CA" sz="1800" dirty="0">
              <a:solidFill>
                <a:srgbClr val="0070C0"/>
              </a:solidFill>
            </a:endParaRPr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45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33" y="-219467"/>
            <a:ext cx="4449024" cy="38807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19636" y="3900968"/>
            <a:ext cx="4271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chemeClr val="tx1"/>
                </a:solidFill>
              </a:rPr>
              <a:t>An example of </a:t>
            </a:r>
            <a:r>
              <a:rPr lang="en-CA" b="1" u="sng" dirty="0" smtClean="0">
                <a:solidFill>
                  <a:schemeClr val="tx1"/>
                </a:solidFill>
              </a:rPr>
              <a:t>one piece of  research </a:t>
            </a:r>
            <a:r>
              <a:rPr lang="en-CA" b="1" dirty="0" smtClean="0"/>
              <a:t>about clocks through time</a:t>
            </a:r>
            <a:endParaRPr lang="en-CA" b="1" dirty="0"/>
          </a:p>
        </p:txBody>
      </p:sp>
      <p:sp>
        <p:nvSpPr>
          <p:cNvPr id="11" name="Rectangle 10"/>
          <p:cNvSpPr/>
          <p:nvPr/>
        </p:nvSpPr>
        <p:spPr>
          <a:xfrm>
            <a:off x="4726889" y="4795986"/>
            <a:ext cx="4433068" cy="343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07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1472888" y="2261228"/>
            <a:ext cx="7007696" cy="283923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C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cs typeface="Calibri"/>
              </a:rPr>
              <a:t>1. Create your exhibit and decide on how you will present it at ‘</a:t>
            </a:r>
            <a:r>
              <a:rPr lang="en-US" sz="2000" i="1" dirty="0" smtClean="0">
                <a:solidFill>
                  <a:schemeClr val="tx1"/>
                </a:solidFill>
                <a:cs typeface="Calibri"/>
              </a:rPr>
              <a:t>opening night</a:t>
            </a:r>
            <a:r>
              <a:rPr lang="en-US" sz="2000" dirty="0" smtClean="0">
                <a:solidFill>
                  <a:schemeClr val="tx1"/>
                </a:solidFill>
                <a:cs typeface="Calibri"/>
              </a:rPr>
              <a:t>’ of “Stories of Us.” </a:t>
            </a:r>
            <a:r>
              <a:rPr lang="en-US" sz="2000" dirty="0" smtClean="0">
                <a:solidFill>
                  <a:srgbClr val="851173"/>
                </a:solidFill>
                <a:cs typeface="Calibri"/>
              </a:rPr>
              <a:t>Use the checklist on Slide 47 to help you prepare.  </a:t>
            </a:r>
          </a:p>
          <a:p>
            <a:endParaRPr lang="en-US" sz="2000" dirty="0" smtClean="0">
              <a:solidFill>
                <a:srgbClr val="851173"/>
              </a:solidFill>
              <a:cs typeface="Calibri"/>
            </a:endParaRPr>
          </a:p>
          <a:p>
            <a:r>
              <a:rPr lang="en-US" sz="2000" dirty="0" smtClean="0">
                <a:solidFill>
                  <a:schemeClr val="tx1"/>
                </a:solidFill>
                <a:cs typeface="Calibri"/>
              </a:rPr>
              <a:t>2. Before ‘</a:t>
            </a:r>
            <a:r>
              <a:rPr lang="en-US" sz="2000" i="1" dirty="0" smtClean="0">
                <a:solidFill>
                  <a:schemeClr val="tx1"/>
                </a:solidFill>
                <a:cs typeface="Calibri"/>
              </a:rPr>
              <a:t>opening night</a:t>
            </a:r>
            <a:r>
              <a:rPr lang="en-US" sz="2000" dirty="0" smtClean="0">
                <a:solidFill>
                  <a:schemeClr val="tx1"/>
                </a:solidFill>
                <a:cs typeface="Calibri"/>
              </a:rPr>
              <a:t>,’ prepare yourself as a viewer. You will need to gather information in preparation for the grand discussion. </a:t>
            </a:r>
            <a:r>
              <a:rPr lang="en-US" sz="2000" dirty="0" smtClean="0">
                <a:solidFill>
                  <a:srgbClr val="851173"/>
                </a:solidFill>
                <a:cs typeface="Calibri"/>
              </a:rPr>
              <a:t>Find out more on Slide 48</a:t>
            </a:r>
            <a:r>
              <a:rPr lang="en-US" sz="2000" dirty="0" smtClean="0">
                <a:solidFill>
                  <a:schemeClr val="tx1"/>
                </a:solidFill>
                <a:cs typeface="Calibri"/>
              </a:rPr>
              <a:t>.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314" y="887185"/>
            <a:ext cx="75702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and Share your Exhibit to Celebrate our Learning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46</a:t>
            </a:fld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17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47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9314" y="1469571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 ready to </a:t>
            </a:r>
            <a:r>
              <a:rPr lang="en-CA" sz="2000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CA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 exhibit?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1673677" y="2187830"/>
            <a:ext cx="6155873" cy="2308324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CA" sz="1600" b="1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exhibit includes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title 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hree or more artifacts that represent you and your history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 artifact’s name, date, and/or place of origin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 artifact’s significance to you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 artifact’s story told through multiple perspectives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*one artifact’s story about how it has changed through time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physically-created or virtually-created display. *Consider how you want to present your exhibit to others on the big reveal.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8800" y="4638874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>
                <a:solidFill>
                  <a:schemeClr val="bg1"/>
                </a:solidFill>
              </a:rPr>
              <a:t>Share with a friend to get feedback. </a:t>
            </a:r>
            <a:endParaRPr lang="en-CA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17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48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9314" y="1469571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 ready to </a:t>
            </a:r>
            <a:r>
              <a:rPr lang="en-CA" sz="2000" b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en-CA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others’  exhibits?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428194" y="2219426"/>
            <a:ext cx="4646840" cy="206210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the questions on Slide 46.</a:t>
            </a:r>
          </a:p>
          <a:p>
            <a:pPr marL="174625" lvl="1">
              <a:buClrTx/>
            </a:pPr>
            <a:endParaRPr lang="en-CA" sz="1600" dirty="0" smtClean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prepared to take notes of important points that arise during the sharing of the exhibits, so you can discuss them.</a:t>
            </a: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endParaRPr lang="en-CA" sz="1600" dirty="0">
              <a:solidFill>
                <a:srgbClr val="0602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lvl="1" indent="-271463">
              <a:buClrTx/>
              <a:buFont typeface="Wingdings" panose="05000000000000000000" pitchFamily="2" charset="2"/>
              <a:buChar char="q"/>
            </a:pPr>
            <a:r>
              <a:rPr lang="en-CA" sz="1600" dirty="0" smtClean="0">
                <a:solidFill>
                  <a:srgbClr val="0602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how you might give feedback  including positive acknowledgement to others.</a:t>
            </a:r>
          </a:p>
        </p:txBody>
      </p:sp>
    </p:spTree>
    <p:extLst>
      <p:ext uri="{BB962C8B-B14F-4D97-AF65-F5344CB8AC3E}">
        <p14:creationId xmlns:p14="http://schemas.microsoft.com/office/powerpoint/2010/main" val="15261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6" name="Google Shape;176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374650"/>
            <a:ext cx="9144000" cy="4948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2478" y="3872688"/>
            <a:ext cx="25309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Opening Night </a:t>
            </a:r>
          </a:p>
          <a:p>
            <a:pPr algn="ctr"/>
            <a:endParaRPr lang="en-CA" dirty="0"/>
          </a:p>
          <a:p>
            <a:pPr algn="ctr"/>
            <a:r>
              <a:rPr lang="en-CA" b="1" dirty="0" smtClean="0">
                <a:latin typeface="Arial Black" panose="020B0A04020102020204" pitchFamily="34" charset="0"/>
              </a:rPr>
              <a:t>“Stories of </a:t>
            </a:r>
            <a:r>
              <a:rPr lang="en-CA" b="1" dirty="0">
                <a:latin typeface="Arial Black" panose="020B0A04020102020204" pitchFamily="34" charset="0"/>
              </a:rPr>
              <a:t>Us”</a:t>
            </a:r>
          </a:p>
          <a:p>
            <a:pPr algn="ctr"/>
            <a:r>
              <a:rPr lang="en-CA" b="1" dirty="0" smtClean="0">
                <a:latin typeface="Arial Black" panose="020B0A04020102020204" pitchFamily="34" charset="0"/>
              </a:rPr>
              <a:t>Celebratory Exhibits </a:t>
            </a:r>
            <a:endParaRPr lang="en-CA" b="1" dirty="0">
              <a:latin typeface="Arial Black" panose="020B0A04020102020204" pitchFamily="34" charset="0"/>
            </a:endParaRPr>
          </a:p>
          <a:p>
            <a:pPr algn="ctr"/>
            <a:r>
              <a:rPr lang="en-CA" dirty="0" smtClean="0"/>
              <a:t> </a:t>
            </a:r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ctrTitle" idx="4294967295"/>
          </p:nvPr>
        </p:nvSpPr>
        <p:spPr>
          <a:xfrm>
            <a:off x="2797628" y="2467191"/>
            <a:ext cx="3401675" cy="784800"/>
          </a:xfrm>
          <a:prstGeom prst="rect">
            <a:avLst/>
          </a:prstGeom>
          <a:effectLst>
            <a:outerShdw blurRad="142875" dist="381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" sz="6000" dirty="0" smtClean="0">
                <a:solidFill>
                  <a:schemeClr val="lt1"/>
                </a:solidFill>
              </a:rPr>
              <a:t/>
            </a:r>
            <a:br>
              <a:rPr lang="en" sz="6000" dirty="0" smtClean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lt1"/>
                </a:solidFill>
              </a:rPr>
              <a:t>What do our artifacts say about us? Why are they important?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4294967295"/>
          </p:nvPr>
        </p:nvSpPr>
        <p:spPr>
          <a:xfrm>
            <a:off x="2273935" y="1127800"/>
            <a:ext cx="42633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>
                <a:solidFill>
                  <a:schemeClr val="accent5"/>
                </a:solidFill>
              </a:rPr>
              <a:t>Our Guiding Question #1</a:t>
            </a:r>
            <a:endParaRPr sz="1700" dirty="0">
              <a:solidFill>
                <a:schemeClr val="accent5"/>
              </a:solidFill>
            </a:endParaRPr>
          </a:p>
        </p:txBody>
      </p:sp>
      <p:sp>
        <p:nvSpPr>
          <p:cNvPr id="193" name="Google Shape;193;p20"/>
          <p:cNvSpPr/>
          <p:nvPr/>
        </p:nvSpPr>
        <p:spPr>
          <a:xfrm>
            <a:off x="7299967" y="2350415"/>
            <a:ext cx="255593" cy="24404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 rot="2466570">
            <a:off x="7502682" y="2654961"/>
            <a:ext cx="355107" cy="33906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 rot="-1609390">
            <a:off x="7628616" y="3317918"/>
            <a:ext cx="255567" cy="24399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/>
          <p:nvPr/>
        </p:nvSpPr>
        <p:spPr>
          <a:xfrm rot="2926158">
            <a:off x="7314344" y="3816357"/>
            <a:ext cx="191399" cy="18275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0"/>
          <p:cNvSpPr/>
          <p:nvPr/>
        </p:nvSpPr>
        <p:spPr>
          <a:xfrm rot="-1609432">
            <a:off x="7341556" y="3057319"/>
            <a:ext cx="172415" cy="16462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228600" dist="7620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8517160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5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1173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9" name="Google Shape;1172;p42"/>
          <p:cNvSpPr txBox="1">
            <a:spLocks/>
          </p:cNvSpPr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50</a:t>
            </a:fld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491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0996" y="1452086"/>
            <a:ext cx="9061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Let the big conversation begin</a:t>
            </a:r>
            <a:r>
              <a:rPr lang="en-US" sz="4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81650" y="2190750"/>
            <a:ext cx="3562350" cy="2152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1400175" y="1994810"/>
            <a:ext cx="7080409" cy="287001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CA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Why are artifacts important?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How do artifacts impact you?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do artifacts deepen our understanding of ourselves, others, and our relationship to history?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are some ways you can uncover an artifact’s story/stories? What is the importance of looking at artifacts through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perspectives?</a:t>
            </a:r>
            <a:endParaRPr lang="en-US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lvl="2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all artifacts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change over time? Why or why not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Why might societies stay the same or change over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and how does this impact us?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30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51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881FA-FC13-5042-8B9B-0924F358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6162" y="1035804"/>
            <a:ext cx="1064511" cy="10918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973" y="2346142"/>
            <a:ext cx="72486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2000" dirty="0"/>
              <a:t>Your collection of artifacts and each artifact’s story (Slide </a:t>
            </a:r>
            <a:r>
              <a:rPr lang="en-US" sz="2000" dirty="0" smtClean="0"/>
              <a:t>42)</a:t>
            </a:r>
            <a:endParaRPr lang="en-US" sz="2000" dirty="0"/>
          </a:p>
          <a:p>
            <a:pPr marL="228600" indent="-228600">
              <a:buAutoNum type="arabicPeriod"/>
            </a:pPr>
            <a:r>
              <a:rPr lang="en-US" sz="2000" dirty="0"/>
              <a:t>Your information about </a:t>
            </a:r>
            <a:r>
              <a:rPr lang="en-US" sz="2000" dirty="0" smtClean="0"/>
              <a:t>one </a:t>
            </a:r>
            <a:r>
              <a:rPr lang="en-US" sz="2000" dirty="0"/>
              <a:t>artifact </a:t>
            </a:r>
            <a:r>
              <a:rPr lang="en-US" sz="2000" dirty="0" smtClean="0"/>
              <a:t>that changes through </a:t>
            </a:r>
            <a:r>
              <a:rPr lang="en-US" sz="2000" dirty="0"/>
              <a:t>time with reasons for these changes (Slide </a:t>
            </a:r>
            <a:r>
              <a:rPr lang="en-US" sz="2000" dirty="0" smtClean="0"/>
              <a:t>45)</a:t>
            </a:r>
            <a:endParaRPr lang="en-US" sz="2000" dirty="0"/>
          </a:p>
          <a:p>
            <a:r>
              <a:rPr lang="en-US" sz="2000" dirty="0" smtClean="0"/>
              <a:t>3. Your </a:t>
            </a:r>
            <a:r>
              <a:rPr lang="en-US" sz="2000" dirty="0"/>
              <a:t>exhibit and presentation (Slide </a:t>
            </a:r>
            <a:r>
              <a:rPr lang="en-US" sz="2000" dirty="0" smtClean="0"/>
              <a:t>46)</a:t>
            </a:r>
            <a:endParaRPr lang="en-US" sz="2000" dirty="0"/>
          </a:p>
          <a:p>
            <a:r>
              <a:rPr lang="en-US" sz="2000" dirty="0" smtClean="0"/>
              <a:t>4. Your </a:t>
            </a:r>
            <a:r>
              <a:rPr lang="en-US" sz="2000" dirty="0"/>
              <a:t>thinking </a:t>
            </a:r>
            <a:r>
              <a:rPr lang="en-US" sz="2000" dirty="0" smtClean="0"/>
              <a:t>from the big conversation </a:t>
            </a:r>
            <a:r>
              <a:rPr lang="en-US" sz="2000" dirty="0"/>
              <a:t>(Slide </a:t>
            </a:r>
            <a:r>
              <a:rPr lang="en-US" sz="2000" dirty="0" smtClean="0"/>
              <a:t>50)</a:t>
            </a:r>
            <a:endParaRPr lang="en-US" sz="2000" dirty="0"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7407" y="1635204"/>
            <a:ext cx="6677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 smtClean="0"/>
              <a:t>Remember to Share your Learning</a:t>
            </a:r>
            <a:endParaRPr lang="en-CA" sz="3000" b="1" dirty="0"/>
          </a:p>
        </p:txBody>
      </p:sp>
    </p:spTree>
    <p:extLst>
      <p:ext uri="{BB962C8B-B14F-4D97-AF65-F5344CB8AC3E}">
        <p14:creationId xmlns:p14="http://schemas.microsoft.com/office/powerpoint/2010/main" val="24565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72743" y="954057"/>
            <a:ext cx="4071257" cy="257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/>
          </p:nvPr>
        </p:nvSpPr>
        <p:spPr>
          <a:xfrm>
            <a:off x="652227" y="15941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smtClean="0"/>
              <a:t>G</a:t>
            </a:r>
            <a:r>
              <a:rPr lang="en" dirty="0" smtClean="0"/>
              <a:t>row your Curiosity</a:t>
            </a:r>
            <a:endParaRPr dirty="0"/>
          </a:p>
        </p:txBody>
      </p:sp>
      <p:sp>
        <p:nvSpPr>
          <p:cNvPr id="311" name="Google Shape;311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grpSp>
        <p:nvGrpSpPr>
          <p:cNvPr id="312" name="Google Shape;312;p30"/>
          <p:cNvGrpSpPr/>
          <p:nvPr/>
        </p:nvGrpSpPr>
        <p:grpSpPr>
          <a:xfrm rot="2699497">
            <a:off x="425144" y="3103414"/>
            <a:ext cx="3282282" cy="908470"/>
            <a:chOff x="1047099" y="2216788"/>
            <a:chExt cx="3282282" cy="908470"/>
          </a:xfrm>
        </p:grpSpPr>
        <p:sp>
          <p:nvSpPr>
            <p:cNvPr id="313" name="Google Shape;313;p30"/>
            <p:cNvSpPr/>
            <p:nvPr/>
          </p:nvSpPr>
          <p:spPr>
            <a:xfrm rot="2700000">
              <a:off x="228637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 txBox="1"/>
            <p:nvPr/>
          </p:nvSpPr>
          <p:spPr>
            <a:xfrm rot="18900000">
              <a:off x="1381635" y="2216788"/>
              <a:ext cx="2680160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V</a:t>
              </a:r>
              <a:r>
                <a:rPr lang="en" b="1" dirty="0" smtClean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iew this video of myterious artifacts</a:t>
              </a:r>
              <a:endParaRPr b="1" dirty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16" name="Google Shape;316;p30"/>
            <p:cNvSpPr txBox="1"/>
            <p:nvPr/>
          </p:nvSpPr>
          <p:spPr>
            <a:xfrm rot="18900000">
              <a:off x="1683052" y="2617838"/>
              <a:ext cx="2646329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CA" sz="11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 Most Mysterious Archaeological Artifacts That Really </a:t>
              </a:r>
              <a:r>
                <a:rPr lang="en-CA" sz="11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Exist</a:t>
              </a:r>
              <a:endParaRPr lang="en-CA" sz="1200" dirty="0">
                <a:solidFill>
                  <a:schemeClr val="bg1"/>
                </a:solidFill>
                <a:hlinkClick r:id="rId3"/>
              </a:endParaRPr>
            </a:p>
            <a:p>
              <a:r>
                <a:rPr lang="en-CA" sz="1200" dirty="0" smtClean="0">
                  <a:solidFill>
                    <a:schemeClr val="bg1"/>
                  </a:solidFill>
                  <a:hlinkClick r:id="rId3"/>
                </a:rPr>
                <a:t>https</a:t>
              </a:r>
              <a:r>
                <a:rPr lang="en-CA" sz="1200" dirty="0">
                  <a:solidFill>
                    <a:schemeClr val="bg1"/>
                  </a:solidFill>
                  <a:hlinkClick r:id="rId3"/>
                </a:rPr>
                <a:t>://www.youtube.com/watch?v=imbaot4D1UI</a:t>
              </a:r>
              <a:endParaRPr lang="en-CA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7" name="Google Shape;317;p30"/>
          <p:cNvGrpSpPr/>
          <p:nvPr/>
        </p:nvGrpSpPr>
        <p:grpSpPr>
          <a:xfrm rot="2670178">
            <a:off x="454057" y="1573607"/>
            <a:ext cx="3467214" cy="863150"/>
            <a:chOff x="2957320" y="2238595"/>
            <a:chExt cx="3467214" cy="863150"/>
          </a:xfrm>
        </p:grpSpPr>
        <p:sp>
          <p:nvSpPr>
            <p:cNvPr id="318" name="Google Shape;318;p30"/>
            <p:cNvSpPr/>
            <p:nvPr/>
          </p:nvSpPr>
          <p:spPr>
            <a:xfrm rot="2700000">
              <a:off x="4196595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 txBox="1"/>
            <p:nvPr/>
          </p:nvSpPr>
          <p:spPr>
            <a:xfrm rot="18900000">
              <a:off x="3241787" y="2238595"/>
              <a:ext cx="2676292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Ask grandparents and others</a:t>
              </a:r>
              <a:r>
                <a:rPr lang="en" sz="1200" b="1" dirty="0" smtClean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 </a:t>
              </a:r>
              <a:r>
                <a:rPr lang="en" b="1" dirty="0" smtClean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about their artifacts </a:t>
              </a:r>
              <a:endParaRPr b="1" dirty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21" name="Google Shape;321;p30"/>
            <p:cNvSpPr txBox="1"/>
            <p:nvPr/>
          </p:nvSpPr>
          <p:spPr>
            <a:xfrm rot="18900000">
              <a:off x="3431698" y="2594325"/>
              <a:ext cx="2992836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100" dirty="0" smtClean="0">
                  <a:solidFill>
                    <a:srgbClr val="06020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Kulim Park"/>
                </a:rPr>
                <a:t>You never know what you might learn or find our about a person through their artifacts!</a:t>
              </a:r>
              <a:endParaRPr sz="1100" b="1" dirty="0">
                <a:solidFill>
                  <a:srgbClr val="06020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Kulim Park"/>
              </a:endParaRPr>
            </a:p>
          </p:txBody>
        </p:sp>
      </p:grpSp>
      <p:grpSp>
        <p:nvGrpSpPr>
          <p:cNvPr id="322" name="Google Shape;322;p30"/>
          <p:cNvGrpSpPr/>
          <p:nvPr/>
        </p:nvGrpSpPr>
        <p:grpSpPr>
          <a:xfrm rot="2677465">
            <a:off x="3963880" y="2132496"/>
            <a:ext cx="5006220" cy="797511"/>
            <a:chOff x="4877339" y="2014902"/>
            <a:chExt cx="5006220" cy="797511"/>
          </a:xfrm>
        </p:grpSpPr>
        <p:sp>
          <p:nvSpPr>
            <p:cNvPr id="323" name="Google Shape;323;p30"/>
            <p:cNvSpPr/>
            <p:nvPr/>
          </p:nvSpPr>
          <p:spPr>
            <a:xfrm rot="2700000">
              <a:off x="611661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0"/>
            <p:cNvSpPr txBox="1"/>
            <p:nvPr/>
          </p:nvSpPr>
          <p:spPr>
            <a:xfrm rot="18900000">
              <a:off x="5225076" y="2309712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Visit virtual museums</a:t>
              </a:r>
              <a:endParaRPr b="1" dirty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26" name="Google Shape;326;p30"/>
            <p:cNvSpPr txBox="1"/>
            <p:nvPr/>
          </p:nvSpPr>
          <p:spPr>
            <a:xfrm rot="18900000">
              <a:off x="4985978" y="2014902"/>
              <a:ext cx="4897581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CA" sz="1100" b="1" dirty="0">
                  <a:solidFill>
                    <a:srgbClr val="060205"/>
                  </a:solidFill>
                  <a:latin typeface="Open Sans" panose="020B0606030504020204" pitchFamily="34" charset="0"/>
                </a:rPr>
                <a:t>The Canadian Museum of </a:t>
              </a:r>
              <a:r>
                <a:rPr lang="en-CA" sz="1100" b="1" dirty="0" smtClean="0">
                  <a:solidFill>
                    <a:srgbClr val="060205"/>
                  </a:solidFill>
                  <a:latin typeface="Open Sans" panose="020B0606030504020204" pitchFamily="34" charset="0"/>
                </a:rPr>
                <a:t>History-</a:t>
              </a:r>
              <a:r>
                <a:rPr lang="en-CA" sz="1100" dirty="0" smtClean="0">
                  <a:solidFill>
                    <a:srgbClr val="2C3135"/>
                  </a:solidFill>
                  <a:latin typeface="Open Sans" panose="020B0606030504020204" pitchFamily="34" charset="0"/>
                </a:rPr>
                <a:t> </a:t>
              </a:r>
              <a:r>
                <a:rPr lang="en-CA" sz="1100" dirty="0">
                  <a:solidFill>
                    <a:srgbClr val="060205"/>
                  </a:solidFill>
                  <a:latin typeface="Open Sans" panose="020B0606030504020204" pitchFamily="34" charset="0"/>
                </a:rPr>
                <a:t>Search and explore 95 different online exhibits</a:t>
              </a:r>
              <a:r>
                <a:rPr lang="en-CA" sz="1100" dirty="0">
                  <a:solidFill>
                    <a:srgbClr val="2C3135"/>
                  </a:solidFill>
                  <a:latin typeface="Open Sans" panose="020B0606030504020204" pitchFamily="34" charset="0"/>
                </a:rPr>
                <a:t>. </a:t>
              </a:r>
              <a:r>
                <a:rPr lang="en-CA" sz="1100" dirty="0">
                  <a:solidFill>
                    <a:srgbClr val="2C3135"/>
                  </a:solidFill>
                  <a:latin typeface="Open Sans" panose="020B0606030504020204" pitchFamily="34" charset="0"/>
                  <a:hlinkClick r:id="rId4"/>
                </a:rPr>
                <a:t>https://www.historymuseum.ca/exhibitions/online-exhibitions</a:t>
              </a:r>
              <a:r>
                <a:rPr lang="en-CA" sz="1100" dirty="0" smtClean="0">
                  <a:solidFill>
                    <a:srgbClr val="2C3135"/>
                  </a:solidFill>
                  <a:latin typeface="Open Sans" panose="020B0606030504020204" pitchFamily="34" charset="0"/>
                  <a:hlinkClick r:id="rId4"/>
                </a:rPr>
                <a:t>/</a:t>
              </a:r>
              <a:endParaRPr lang="en-CA" sz="1100" dirty="0" smtClean="0">
                <a:solidFill>
                  <a:srgbClr val="2C3135"/>
                </a:solidFill>
                <a:latin typeface="Open Sans" panose="020B0606030504020204" pitchFamily="34" charset="0"/>
              </a:endParaRPr>
            </a:p>
            <a:p>
              <a:endParaRPr lang="en-CA" sz="1100" b="1" dirty="0">
                <a:solidFill>
                  <a:srgbClr val="2C3135"/>
                </a:solidFill>
                <a:latin typeface="Open Sans" panose="020B0606030504020204" pitchFamily="34" charset="0"/>
              </a:endParaRPr>
            </a:p>
            <a:p>
              <a:r>
                <a:rPr lang="en-CA" sz="1100" b="1" dirty="0">
                  <a:solidFill>
                    <a:srgbClr val="060205"/>
                  </a:solidFill>
                  <a:latin typeface="Open Sans" panose="020B0606030504020204" pitchFamily="34" charset="0"/>
                </a:rPr>
                <a:t>Smithsonian National Museum of Natural </a:t>
              </a:r>
              <a:r>
                <a:rPr lang="en-CA" sz="1100" b="1" dirty="0" smtClean="0">
                  <a:solidFill>
                    <a:srgbClr val="060205"/>
                  </a:solidFill>
                  <a:latin typeface="Open Sans" panose="020B0606030504020204" pitchFamily="34" charset="0"/>
                </a:rPr>
                <a:t>History- </a:t>
              </a:r>
              <a:r>
                <a:rPr lang="en-CA" sz="1100" dirty="0">
                  <a:solidFill>
                    <a:srgbClr val="060205"/>
                  </a:solidFill>
                  <a:latin typeface="Open Sans" panose="020B0606030504020204" pitchFamily="34" charset="0"/>
                </a:rPr>
                <a:t>Move at your own pace through the 360-degree, room-by-room tour of every exhibit. </a:t>
              </a:r>
              <a:r>
                <a:rPr lang="en-CA" sz="1100" dirty="0">
                  <a:solidFill>
                    <a:srgbClr val="2C3135"/>
                  </a:solidFill>
                  <a:latin typeface="Open Sans" panose="020B0606030504020204" pitchFamily="34" charset="0"/>
                  <a:hlinkClick r:id="rId5"/>
                </a:rPr>
                <a:t>https://naturalhistory2.si.edu/vt3/NMNH</a:t>
              </a:r>
              <a:r>
                <a:rPr lang="en-CA" sz="1100" dirty="0" smtClean="0">
                  <a:solidFill>
                    <a:srgbClr val="2C3135"/>
                  </a:solidFill>
                  <a:latin typeface="Open Sans" panose="020B0606030504020204" pitchFamily="34" charset="0"/>
                  <a:hlinkClick r:id="rId5"/>
                </a:rPr>
                <a:t>/</a:t>
              </a:r>
              <a:endParaRPr lang="en-CA" sz="1100" dirty="0" smtClean="0">
                <a:solidFill>
                  <a:srgbClr val="2C3135"/>
                </a:solidFill>
                <a:latin typeface="Open Sans" panose="020B0606030504020204" pitchFamily="34" charset="0"/>
              </a:endParaRPr>
            </a:p>
            <a:p>
              <a:endParaRPr lang="en-CA" sz="1100" dirty="0">
                <a:solidFill>
                  <a:srgbClr val="2C3135"/>
                </a:solidFill>
                <a:latin typeface="Open Sans" panose="020B0606030504020204" pitchFamily="34" charset="0"/>
              </a:endParaRPr>
            </a:p>
            <a:p>
              <a:r>
                <a:rPr lang="en-CA" sz="1100" b="1" dirty="0">
                  <a:solidFill>
                    <a:srgbClr val="060205"/>
                  </a:solidFill>
                  <a:latin typeface="Open Sans" panose="020B0606030504020204" pitchFamily="34" charset="0"/>
                </a:rPr>
                <a:t>The Louvre, Paris: </a:t>
              </a:r>
              <a:r>
                <a:rPr lang="en-CA" sz="1100" dirty="0" smtClean="0">
                  <a:solidFill>
                    <a:srgbClr val="060205"/>
                  </a:solidFill>
                  <a:latin typeface="Open Sans" panose="020B0606030504020204" pitchFamily="34" charset="0"/>
                </a:rPr>
                <a:t>Take a virtual tour of several </a:t>
              </a:r>
              <a:r>
                <a:rPr lang="en-CA" sz="1100" dirty="0">
                  <a:solidFill>
                    <a:srgbClr val="060205"/>
                  </a:solidFill>
                  <a:latin typeface="Open Sans" panose="020B0606030504020204" pitchFamily="34" charset="0"/>
                </a:rPr>
                <a:t>famous exhibits, including Egyptian Antiquities. </a:t>
              </a:r>
              <a:r>
                <a:rPr lang="en-CA" sz="1100" dirty="0">
                  <a:solidFill>
                    <a:srgbClr val="2C3135"/>
                  </a:solidFill>
                  <a:latin typeface="Open Sans" panose="020B0606030504020204" pitchFamily="34" charset="0"/>
                  <a:hlinkClick r:id="rId6"/>
                </a:rPr>
                <a:t>https://</a:t>
              </a:r>
              <a:r>
                <a:rPr lang="en-CA" sz="1100" dirty="0" smtClean="0">
                  <a:solidFill>
                    <a:srgbClr val="2C3135"/>
                  </a:solidFill>
                  <a:latin typeface="Open Sans" panose="020B0606030504020204" pitchFamily="34" charset="0"/>
                  <a:hlinkClick r:id="rId6"/>
                </a:rPr>
                <a:t>www.louvre.fr/en/visites-en-ligne#tabs</a:t>
              </a:r>
              <a:endParaRPr lang="en-CA" sz="1100" dirty="0" smtClean="0">
                <a:solidFill>
                  <a:srgbClr val="2C3135"/>
                </a:solidFill>
                <a:latin typeface="Open Sans" panose="020B0606030504020204" pitchFamily="34" charset="0"/>
              </a:endParaRPr>
            </a:p>
            <a:p>
              <a:endParaRPr lang="en-CA" sz="1100" dirty="0"/>
            </a:p>
            <a:p>
              <a:endParaRPr lang="en-CA" sz="1100" dirty="0" smtClean="0">
                <a:solidFill>
                  <a:srgbClr val="2C3135"/>
                </a:solidFill>
                <a:latin typeface="Open Sans" panose="020B0606030504020204" pitchFamily="34" charset="0"/>
              </a:endParaRPr>
            </a:p>
            <a:p>
              <a:endParaRPr lang="en-CA" sz="1100" dirty="0"/>
            </a:p>
            <a:p>
              <a:endParaRPr lang="en-CA" sz="1100" dirty="0">
                <a:solidFill>
                  <a:srgbClr val="2C3135"/>
                </a:solidFill>
                <a:latin typeface="Open Sans" panose="020B0606030504020204" pitchFamily="34" charset="0"/>
              </a:endParaRPr>
            </a:p>
          </p:txBody>
        </p:sp>
      </p:grpSp>
      <p:sp>
        <p:nvSpPr>
          <p:cNvPr id="19" name="Google Shape;389;p36"/>
          <p:cNvSpPr/>
          <p:nvPr/>
        </p:nvSpPr>
        <p:spPr>
          <a:xfrm>
            <a:off x="7938145" y="184308"/>
            <a:ext cx="716103" cy="642884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300038" dist="95250" dir="5400000" algn="bl" rotWithShape="0">
              <a:schemeClr val="dk1">
                <a:alpha val="6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0" name="Google Shape;434;p39"/>
          <p:cNvSpPr/>
          <p:nvPr/>
        </p:nvSpPr>
        <p:spPr>
          <a:xfrm>
            <a:off x="541147" y="1383261"/>
            <a:ext cx="384894" cy="335905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1" name="Google Shape;560;p39"/>
          <p:cNvGrpSpPr/>
          <p:nvPr/>
        </p:nvGrpSpPr>
        <p:grpSpPr>
          <a:xfrm rot="20908458">
            <a:off x="548464" y="3026116"/>
            <a:ext cx="413486" cy="261355"/>
            <a:chOff x="3241525" y="3039450"/>
            <a:chExt cx="494600" cy="312625"/>
          </a:xfrm>
        </p:grpSpPr>
        <p:sp>
          <p:nvSpPr>
            <p:cNvPr id="22" name="Google Shape;561;p39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562;p39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425;p39"/>
          <p:cNvGrpSpPr/>
          <p:nvPr/>
        </p:nvGrpSpPr>
        <p:grpSpPr>
          <a:xfrm rot="20620864">
            <a:off x="4071934" y="1586122"/>
            <a:ext cx="408386" cy="345080"/>
            <a:chOff x="3918650" y="293075"/>
            <a:chExt cx="488500" cy="412775"/>
          </a:xfrm>
        </p:grpSpPr>
        <p:sp>
          <p:nvSpPr>
            <p:cNvPr id="25" name="Google Shape;426;p39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427;p39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428;p39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609508" y="78006"/>
            <a:ext cx="132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1"/>
                </a:solidFill>
                <a:latin typeface="Kulim Park" panose="020B0604020202020204" charset="0"/>
              </a:rPr>
              <a:t>Our Shared </a:t>
            </a:r>
            <a:r>
              <a:rPr lang="en-CA" sz="1600" dirty="0">
                <a:solidFill>
                  <a:schemeClr val="bg1"/>
                </a:solidFill>
                <a:latin typeface="Kulim Park" panose="020B0604020202020204" charset="0"/>
              </a:rPr>
              <a:t>H</a:t>
            </a:r>
            <a:r>
              <a:rPr lang="en-CA" sz="1600" dirty="0" smtClean="0">
                <a:solidFill>
                  <a:schemeClr val="bg1"/>
                </a:solidFill>
                <a:latin typeface="Kulim Park" panose="020B0604020202020204" charset="0"/>
              </a:rPr>
              <a:t>istories Matter</a:t>
            </a:r>
            <a:endParaRPr lang="en-CA" sz="1600" dirty="0">
              <a:solidFill>
                <a:schemeClr val="bg1"/>
              </a:solidFill>
              <a:latin typeface="Kulim Park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>
            <a:spLocks noGrp="1"/>
          </p:cNvSpPr>
          <p:nvPr>
            <p:ph type="body" idx="1"/>
          </p:nvPr>
        </p:nvSpPr>
        <p:spPr>
          <a:xfrm>
            <a:off x="2718350" y="2174500"/>
            <a:ext cx="37581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Visual objects and artifacts are multimodal and sensory texts. We can smell, feel, and hear them. Moreover, artifacts and visual objects embody lived experiences, values, identities, and cultures.</a:t>
            </a:r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314700" y="3997811"/>
            <a:ext cx="128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>
                <a:solidFill>
                  <a:schemeClr val="bg1"/>
                </a:solidFill>
              </a:rPr>
              <a:t>Kate Pahl and Jennifer </a:t>
            </a:r>
            <a:r>
              <a:rPr lang="en-CA" sz="900" dirty="0" smtClean="0">
                <a:solidFill>
                  <a:schemeClr val="bg1"/>
                </a:solidFill>
              </a:rPr>
              <a:t>Roswell</a:t>
            </a:r>
            <a:endParaRPr lang="en-CA" sz="900" dirty="0">
              <a:solidFill>
                <a:schemeClr val="bg1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74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Credits</a:t>
            </a:r>
            <a:endParaRPr dirty="0"/>
          </a:p>
        </p:txBody>
      </p:sp>
      <p:sp>
        <p:nvSpPr>
          <p:cNvPr id="395" name="Google Shape;395;p37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Special thanks to all the people who made </a:t>
            </a:r>
            <a:r>
              <a:rPr lang="en" sz="2400" dirty="0" smtClean="0"/>
              <a:t>this learning experience possible.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 smtClean="0"/>
              <a:t> </a:t>
            </a:r>
            <a:endParaRPr sz="2400" dirty="0" smtClean="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1200" dirty="0" smtClean="0"/>
              <a:t>Presentation template by </a:t>
            </a:r>
            <a:r>
              <a:rPr lang="en" sz="1200" u="sng" dirty="0" smtClean="0">
                <a:solidFill>
                  <a:schemeClr val="hlink"/>
                </a:solidFill>
                <a:hlinkClick r:id="rId3"/>
              </a:rPr>
              <a:t>SlidesCarnival</a:t>
            </a:r>
            <a:r>
              <a:rPr lang="en" sz="1200" u="sng" dirty="0" smtClean="0">
                <a:solidFill>
                  <a:schemeClr val="hlink"/>
                </a:solidFill>
              </a:rPr>
              <a:t> </a:t>
            </a:r>
            <a:r>
              <a:rPr lang="en" sz="1200" dirty="0" smtClean="0"/>
              <a:t>with photographs </a:t>
            </a:r>
            <a:r>
              <a:rPr lang="en" sz="1200" dirty="0"/>
              <a:t>by </a:t>
            </a:r>
            <a:r>
              <a:rPr lang="en" sz="1200" u="sng" dirty="0" smtClean="0">
                <a:solidFill>
                  <a:schemeClr val="hlink"/>
                </a:solidFill>
                <a:hlinkClick r:id="rId4"/>
              </a:rPr>
              <a:t>Unsplash</a:t>
            </a:r>
            <a:endParaRPr lang="en" sz="1200" u="sng" dirty="0" smtClean="0">
              <a:solidFill>
                <a:schemeClr val="hlink"/>
              </a:solidFill>
            </a:endParaRPr>
          </a:p>
          <a:p>
            <a:pPr indent="-381000">
              <a:spcBef>
                <a:spcPts val="0"/>
              </a:spcBef>
              <a:buSzPts val="2400"/>
            </a:pPr>
            <a:r>
              <a:rPr lang="en" sz="1200" dirty="0" smtClean="0"/>
              <a:t>Images </a:t>
            </a:r>
            <a:r>
              <a:rPr lang="en" sz="1200" dirty="0"/>
              <a:t>by </a:t>
            </a:r>
            <a:r>
              <a:rPr lang="en" sz="1200" u="sng" dirty="0" smtClean="0">
                <a:solidFill>
                  <a:schemeClr val="hlink"/>
                </a:solidFill>
                <a:hlinkClick r:id="rId5"/>
              </a:rPr>
              <a:t>Pixabay</a:t>
            </a:r>
            <a:endParaRPr lang="en" sz="1200" u="sng" dirty="0">
              <a:solidFill>
                <a:schemeClr val="hlink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lang="en" sz="2400" u="sng" dirty="0" smtClean="0">
              <a:solidFill>
                <a:schemeClr val="hlink"/>
              </a:solidFill>
            </a:endParaRPr>
          </a:p>
        </p:txBody>
      </p:sp>
      <p:sp>
        <p:nvSpPr>
          <p:cNvPr id="396" name="Google Shape;396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0" y="240506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241299"/>
            <a:ext cx="5293730" cy="1473200"/>
          </a:xfrm>
          <a:prstGeom prst="rect">
            <a:avLst/>
          </a:prstGeom>
          <a:solidFill>
            <a:srgbClr val="1E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1824229"/>
            <a:ext cx="5292502" cy="3077139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241299"/>
            <a:ext cx="3251710" cy="46609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6CC44-EAB8-4075-BD35-852C4C535626}"/>
              </a:ext>
            </a:extLst>
          </p:cNvPr>
          <p:cNvSpPr/>
          <p:nvPr/>
        </p:nvSpPr>
        <p:spPr>
          <a:xfrm>
            <a:off x="240505" y="240506"/>
            <a:ext cx="5291666" cy="1471083"/>
          </a:xfrm>
          <a:prstGeom prst="rect">
            <a:avLst/>
          </a:prstGeom>
          <a:solidFill>
            <a:srgbClr val="E82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04027-1521-41F6-9B80-600F00B6C5D9}"/>
              </a:ext>
            </a:extLst>
          </p:cNvPr>
          <p:cNvSpPr txBox="1"/>
          <p:nvPr/>
        </p:nvSpPr>
        <p:spPr>
          <a:xfrm>
            <a:off x="539749" y="321019"/>
            <a:ext cx="4838146" cy="1289304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850" dirty="0" smtClean="0">
                <a:latin typeface="+mj-lt"/>
                <a:ea typeface="+mj-ea"/>
                <a:cs typeface="+mj-cs"/>
              </a:rPr>
              <a:t>What do our artifacts say </a:t>
            </a:r>
            <a:r>
              <a:rPr lang="en-US" sz="2850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about us? </a:t>
            </a:r>
            <a:r>
              <a:rPr lang="en-US" sz="2850" kern="1200" dirty="0" smtClean="0">
                <a:solidFill>
                  <a:srgbClr val="060205"/>
                </a:solidFill>
                <a:latin typeface="+mj-lt"/>
                <a:ea typeface="+mj-ea"/>
                <a:cs typeface="+mj-cs"/>
              </a:rPr>
              <a:t>Why are they important?</a:t>
            </a:r>
            <a:endParaRPr lang="en-US" sz="2850" kern="1200" dirty="0">
              <a:solidFill>
                <a:srgbClr val="06020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306" y="1791309"/>
            <a:ext cx="5285283" cy="3136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16870" y="2252041"/>
            <a:ext cx="1423686" cy="12514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E8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2171303" y="2275272"/>
            <a:ext cx="1423686" cy="12514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E8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3919587" y="2252041"/>
            <a:ext cx="1423686" cy="12514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E82B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568048" y="2462282"/>
            <a:ext cx="1168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tx1"/>
                </a:solidFill>
              </a:rPr>
              <a:t>Insert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Teacher Artifact 1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0794" y="2443372"/>
            <a:ext cx="1168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tx1"/>
                </a:solidFill>
              </a:rPr>
              <a:t>Insert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Teacher Artifact 2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9132" y="2462281"/>
            <a:ext cx="1168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tx1"/>
                </a:solidFill>
              </a:rPr>
              <a:t>Insert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Teacher Artifact 3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09" y="3736994"/>
            <a:ext cx="528528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Investigate Me!</a:t>
            </a:r>
          </a:p>
          <a:p>
            <a:r>
              <a:rPr lang="en-C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do you learn about me by viewing these artifacts? What are you wondering about?</a:t>
            </a:r>
            <a:endParaRPr lang="en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928"/>
          <a:stretch/>
        </p:blipFill>
        <p:spPr>
          <a:xfrm>
            <a:off x="5667440" y="240506"/>
            <a:ext cx="3284433" cy="4705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0585A3-4C82-464F-A994-96980335C179}"/>
              </a:ext>
            </a:extLst>
          </p:cNvPr>
          <p:cNvSpPr/>
          <p:nvPr/>
        </p:nvSpPr>
        <p:spPr>
          <a:xfrm>
            <a:off x="6058150" y="1526056"/>
            <a:ext cx="2893723" cy="36392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200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Now, it is your turn!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think of an artifact that matters to you?</a:t>
            </a:r>
          </a:p>
          <a:p>
            <a:pPr marL="600075" lvl="1" indent="-25717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chemeClr val="bg1"/>
              </a:buClr>
              <a:buFont typeface="Courier New"/>
              <a:buChar char="o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artifact? </a:t>
            </a:r>
          </a:p>
          <a:p>
            <a:pPr marL="600075" lvl="1" indent="-25717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chemeClr val="bg1"/>
              </a:buClr>
              <a:buFont typeface="Courier New"/>
              <a:buChar char="o"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the artifact important to you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600075" lvl="1" indent="-257175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chemeClr val="bg1"/>
              </a:buClr>
              <a:buFont typeface="Courier New"/>
              <a:buChar char="o"/>
            </a:pP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 artifact help tell your story? </a:t>
            </a:r>
          </a:p>
          <a:p>
            <a:pPr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91FDC-4A34-4A60-B5BA-9F83AF8768B5}"/>
              </a:ext>
            </a:extLst>
          </p:cNvPr>
          <p:cNvSpPr txBox="1"/>
          <p:nvPr/>
        </p:nvSpPr>
        <p:spPr>
          <a:xfrm>
            <a:off x="6058150" y="1056364"/>
            <a:ext cx="2437393" cy="121890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 kern="1200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Learning </a:t>
            </a:r>
            <a:r>
              <a:rPr lang="en-US" sz="3600" b="1" dirty="0">
                <a:solidFill>
                  <a:srgbClr val="E368D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Provocation</a:t>
            </a:r>
            <a:endParaRPr lang="en-US" sz="3600" b="1" kern="1200" dirty="0">
              <a:solidFill>
                <a:srgbClr val="E368DF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24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509162" y="4892428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6</a:t>
            </a:fld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1780D-733E-E140-A35C-DEC0775429EA}"/>
              </a:ext>
            </a:extLst>
          </p:cNvPr>
          <p:cNvGrpSpPr/>
          <p:nvPr/>
        </p:nvGrpSpPr>
        <p:grpSpPr>
          <a:xfrm>
            <a:off x="492008" y="1109496"/>
            <a:ext cx="8134354" cy="4211005"/>
            <a:chOff x="893174" y="1514314"/>
            <a:chExt cx="10873621" cy="54881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6D1C4C-5A13-F34F-8881-96E0F3F80AA4}"/>
                </a:ext>
              </a:extLst>
            </p:cNvPr>
            <p:cNvGrpSpPr/>
            <p:nvPr/>
          </p:nvGrpSpPr>
          <p:grpSpPr>
            <a:xfrm>
              <a:off x="893176" y="5527509"/>
              <a:ext cx="10868066" cy="1063405"/>
              <a:chOff x="9212876" y="2057400"/>
              <a:chExt cx="2725516" cy="411480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4D677890-4AD0-B848-9579-3C441A3B4677}"/>
                  </a:ext>
                </a:extLst>
              </p:cNvPr>
              <p:cNvSpPr/>
              <p:nvPr/>
            </p:nvSpPr>
            <p:spPr>
              <a:xfrm>
                <a:off x="9212876" y="2057400"/>
                <a:ext cx="2725516" cy="4114800"/>
              </a:xfrm>
              <a:prstGeom prst="roundRect">
                <a:avLst/>
              </a:prstGeom>
              <a:ln w="38100">
                <a:solidFill>
                  <a:srgbClr val="E82B2C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7D0B71-B8B2-F944-B23F-71BF9BE08A1A}"/>
                  </a:ext>
                </a:extLst>
              </p:cNvPr>
              <p:cNvSpPr txBox="1"/>
              <p:nvPr/>
            </p:nvSpPr>
            <p:spPr>
              <a:xfrm>
                <a:off x="9235057" y="2396756"/>
                <a:ext cx="2587369" cy="1280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b="1"/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E821E8B-0E85-B048-ACAF-0F97D95142CF}"/>
                </a:ext>
              </a:extLst>
            </p:cNvPr>
            <p:cNvSpPr/>
            <p:nvPr/>
          </p:nvSpPr>
          <p:spPr>
            <a:xfrm>
              <a:off x="8188409" y="1514314"/>
              <a:ext cx="3578386" cy="3739011"/>
            </a:xfrm>
            <a:prstGeom prst="roundRect">
              <a:avLst/>
            </a:prstGeom>
            <a:ln w="38100">
              <a:solidFill>
                <a:srgbClr val="85117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424F5C-C7B6-9844-B9C3-1AB8C9C15E52}"/>
                </a:ext>
              </a:extLst>
            </p:cNvPr>
            <p:cNvGrpSpPr/>
            <p:nvPr/>
          </p:nvGrpSpPr>
          <p:grpSpPr>
            <a:xfrm>
              <a:off x="4462613" y="1514317"/>
              <a:ext cx="7298628" cy="3758529"/>
              <a:chOff x="9216692" y="2445358"/>
              <a:chExt cx="5912927" cy="368504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C3B05B86-D2C6-954A-952E-2366C5B0B08B}"/>
                  </a:ext>
                </a:extLst>
              </p:cNvPr>
              <p:cNvSpPr/>
              <p:nvPr/>
            </p:nvSpPr>
            <p:spPr>
              <a:xfrm>
                <a:off x="9216692" y="2445358"/>
                <a:ext cx="2886076" cy="3685040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D16C0E-A511-474C-9288-F47BF6C19E6F}"/>
                  </a:ext>
                </a:extLst>
              </p:cNvPr>
              <p:cNvSpPr txBox="1"/>
              <p:nvPr/>
            </p:nvSpPr>
            <p:spPr>
              <a:xfrm>
                <a:off x="12479289" y="2646204"/>
                <a:ext cx="2650330" cy="560425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Then, </a:t>
                </a:r>
                <a:r>
                  <a:rPr lang="en-US" sz="1200" b="1" dirty="0" smtClean="0"/>
                  <a:t>analyze collections of artifacts.</a:t>
                </a:r>
                <a:endParaRPr lang="en-US" sz="1200" b="1" dirty="0">
                  <a:cs typeface="Calibri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A2DFF31-116E-BE47-B502-43C9DB306067}"/>
                </a:ext>
              </a:extLst>
            </p:cNvPr>
            <p:cNvSpPr/>
            <p:nvPr/>
          </p:nvSpPr>
          <p:spPr>
            <a:xfrm>
              <a:off x="3535290" y="5648697"/>
              <a:ext cx="7786397" cy="1353790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sz="1050" dirty="0" smtClean="0">
                  <a:solidFill>
                    <a:srgbClr val="060205"/>
                  </a:solidFill>
                </a:rPr>
                <a:t>Your findings about the collection of artifacts (Slide 9)</a:t>
              </a:r>
            </a:p>
            <a:p>
              <a:pPr marL="228600" indent="-228600">
                <a:buAutoNum type="arabicPeriod"/>
              </a:pPr>
              <a:r>
                <a:rPr lang="en-US" sz="1050" dirty="0" smtClean="0"/>
                <a:t>Your PPT slide of artifacts belonging to a particular person in history (Slide 10) </a:t>
              </a:r>
              <a:r>
                <a:rPr lang="en-US" sz="1050" dirty="0"/>
                <a:t> </a:t>
              </a:r>
            </a:p>
            <a:p>
              <a:pPr marL="228600" indent="-228600">
                <a:buAutoNum type="arabicPeriod" startAt="3"/>
              </a:pPr>
              <a:r>
                <a:rPr lang="en-US" sz="1050" dirty="0" smtClean="0"/>
                <a:t>Your ‘Analyzing Artifacts’ graphic organizer’ (Slide 12)</a:t>
              </a:r>
            </a:p>
            <a:p>
              <a:pPr marL="228600" indent="-228600">
                <a:buAutoNum type="arabicPeriod" startAt="3"/>
              </a:pPr>
              <a:r>
                <a:rPr lang="en-US" sz="1050" dirty="0" smtClean="0">
                  <a:cs typeface="Calibri"/>
                </a:rPr>
                <a:t>Your ideas from ‘Your Thoughts Matter’ (Slide 13)</a:t>
              </a:r>
              <a:endParaRPr lang="en-US" sz="1050" dirty="0">
                <a:cs typeface="Calibri"/>
              </a:endParaRPr>
            </a:p>
            <a:p>
              <a:endParaRPr lang="en-US" sz="1050" dirty="0">
                <a:cs typeface="Calibri"/>
              </a:endParaRPr>
            </a:p>
            <a:p>
              <a:endParaRPr lang="en-US" sz="1050" dirty="0">
                <a:cs typeface="Calibri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0E517A8-4A9B-3144-9043-DE7E726AA67B}"/>
                </a:ext>
              </a:extLst>
            </p:cNvPr>
            <p:cNvGrpSpPr/>
            <p:nvPr/>
          </p:nvGrpSpPr>
          <p:grpSpPr>
            <a:xfrm>
              <a:off x="893174" y="1557646"/>
              <a:ext cx="3406069" cy="3749870"/>
              <a:chOff x="4020282" y="2521316"/>
              <a:chExt cx="2886075" cy="3650882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1E3274A-1337-B741-8527-AB27494DF094}"/>
                  </a:ext>
                </a:extLst>
              </p:cNvPr>
              <p:cNvSpPr/>
              <p:nvPr/>
            </p:nvSpPr>
            <p:spPr>
              <a:xfrm>
                <a:off x="4020282" y="2521316"/>
                <a:ext cx="2886075" cy="3650882"/>
              </a:xfrm>
              <a:prstGeom prst="roundRect">
                <a:avLst/>
              </a:prstGeom>
              <a:ln w="38100">
                <a:solidFill>
                  <a:srgbClr val="851173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71FD38-8986-3C48-ABC3-FEAF43DF9AC2}"/>
                  </a:ext>
                </a:extLst>
              </p:cNvPr>
              <p:cNvSpPr txBox="1"/>
              <p:nvPr/>
            </p:nvSpPr>
            <p:spPr>
              <a:xfrm>
                <a:off x="4254695" y="2715304"/>
                <a:ext cx="2290141" cy="55651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r>
                  <a:rPr lang="en-US" sz="1200" b="1" dirty="0">
                    <a:solidFill>
                      <a:srgbClr val="E82B2C"/>
                    </a:solidFill>
                  </a:rPr>
                  <a:t>First, </a:t>
                </a:r>
                <a:r>
                  <a:rPr lang="en-US" sz="1200" b="1" dirty="0" smtClean="0"/>
                  <a:t>investigate a collection of artifacts.</a:t>
                </a:r>
                <a:endParaRPr lang="en-US" sz="1200" b="1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59D51F-8235-2F44-BB10-F6ADD79153DD}"/>
                </a:ext>
              </a:extLst>
            </p:cNvPr>
            <p:cNvSpPr txBox="1"/>
            <p:nvPr/>
          </p:nvSpPr>
          <p:spPr>
            <a:xfrm>
              <a:off x="4747887" y="1744187"/>
              <a:ext cx="3158641" cy="571601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 b="1" dirty="0">
                  <a:solidFill>
                    <a:srgbClr val="E82B2C"/>
                  </a:solidFill>
                </a:rPr>
                <a:t>Next, </a:t>
              </a:r>
              <a:r>
                <a:rPr lang="en-US" sz="1200" b="1" dirty="0" smtClean="0"/>
                <a:t>curate a collection of historical artifacts.</a:t>
              </a:r>
              <a:endParaRPr lang="en-US" sz="12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7881FA-FC13-5042-8B9B-0924F358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1096313" y="5829211"/>
              <a:ext cx="484933" cy="48493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979834-B9E1-5C4D-AD40-5CEA2C350EEC}"/>
                </a:ext>
              </a:extLst>
            </p:cNvPr>
            <p:cNvSpPr/>
            <p:nvPr/>
          </p:nvSpPr>
          <p:spPr>
            <a:xfrm>
              <a:off x="1169820" y="2545095"/>
              <a:ext cx="2607231" cy="1774969"/>
            </a:xfrm>
            <a:prstGeom prst="rect">
              <a:avLst/>
            </a:prstGeom>
          </p:spPr>
          <p:txBody>
            <a:bodyPr wrap="square" lIns="68580" tIns="34290" rIns="68580" bIns="34290" anchor="t">
              <a:spAutoFit/>
            </a:bodyPr>
            <a:lstStyle/>
            <a:p>
              <a:r>
                <a:rPr lang="en-US" sz="1050" dirty="0" smtClean="0"/>
                <a:t>Examine the group of artifacts to uncover who the identity is of the person. </a:t>
              </a:r>
            </a:p>
            <a:p>
              <a:endParaRPr lang="en-US" sz="1050" b="1" dirty="0"/>
            </a:p>
            <a:p>
              <a:r>
                <a:rPr lang="en-US" sz="1050" b="1" dirty="0" smtClean="0"/>
                <a:t>Write or record </a:t>
              </a:r>
              <a:r>
                <a:rPr lang="en-US" sz="1050" dirty="0" smtClean="0"/>
                <a:t>your findings about the person. </a:t>
              </a:r>
            </a:p>
            <a:p>
              <a:endParaRPr lang="en-US" sz="1050" dirty="0" smtClean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050" dirty="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CCB5C67A-3D06-BD49-B014-A1DC4FAE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23" y="133214"/>
            <a:ext cx="7658496" cy="8422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dirty="0">
                <a:solidFill>
                  <a:srgbClr val="060205"/>
                </a:solidFill>
              </a:rPr>
              <a:t>What do our artifacts </a:t>
            </a:r>
            <a:r>
              <a:rPr lang="en-US" sz="2400" kern="1200" dirty="0">
                <a:solidFill>
                  <a:srgbClr val="060205"/>
                </a:solidFill>
              </a:rPr>
              <a:t>say about </a:t>
            </a:r>
            <a:r>
              <a:rPr lang="en-US" sz="2400" kern="1200" dirty="0" smtClean="0">
                <a:solidFill>
                  <a:srgbClr val="060205"/>
                </a:solidFill>
              </a:rPr>
              <a:t>us? Why </a:t>
            </a:r>
            <a:r>
              <a:rPr lang="en-US" sz="2400" kern="1200" dirty="0">
                <a:solidFill>
                  <a:srgbClr val="060205"/>
                </a:solidFill>
              </a:rPr>
              <a:t>are they important?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B6BCBB-D80B-DD46-A0CD-4CE4EAF5A706}"/>
              </a:ext>
            </a:extLst>
          </p:cNvPr>
          <p:cNvSpPr/>
          <p:nvPr/>
        </p:nvSpPr>
        <p:spPr>
          <a:xfrm>
            <a:off x="6152881" y="1738086"/>
            <a:ext cx="2237161" cy="1361911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endParaRPr lang="en-US" sz="1050" b="1" dirty="0">
              <a:cs typeface="Calibri"/>
            </a:endParaRPr>
          </a:p>
          <a:p>
            <a:r>
              <a:rPr lang="en-US" sz="1050" dirty="0" smtClean="0"/>
              <a:t>Individually or in a group, analyze each collection of artifacts to uncover the person’s identity. </a:t>
            </a:r>
          </a:p>
          <a:p>
            <a:endParaRPr lang="en-US" sz="1050" dirty="0"/>
          </a:p>
          <a:p>
            <a:r>
              <a:rPr lang="en-US" sz="1050" dirty="0" smtClean="0"/>
              <a:t>Suggest additional artifacts that each collection may also include. </a:t>
            </a:r>
            <a:endParaRPr lang="en-US" sz="1050" dirty="0">
              <a:cs typeface="Calibri" panose="020F0502020204030204"/>
            </a:endParaRPr>
          </a:p>
          <a:p>
            <a:endParaRPr lang="en-US" sz="1050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2C34F-29B9-49FB-9900-6F11C9577720}"/>
              </a:ext>
            </a:extLst>
          </p:cNvPr>
          <p:cNvSpPr txBox="1"/>
          <p:nvPr/>
        </p:nvSpPr>
        <p:spPr>
          <a:xfrm>
            <a:off x="-6328" y="-1"/>
            <a:ext cx="484748" cy="779523"/>
          </a:xfrm>
          <a:prstGeom prst="rect">
            <a:avLst/>
          </a:prstGeom>
          <a:noFill/>
        </p:spPr>
        <p:txBody>
          <a:bodyPr rot="0" spcFirstLastPara="0" vertOverflow="overflow" horzOverflow="overflow" vert="vert270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Overview</a:t>
            </a:r>
            <a:endParaRPr lang="en-US" sz="1200" b="1" dirty="0">
              <a:solidFill>
                <a:schemeClr val="bg2"/>
              </a:solidFill>
              <a:cs typeface="Calibri"/>
            </a:endParaRPr>
          </a:p>
          <a:p>
            <a:endParaRPr lang="en-US" sz="1050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C451E-AB03-4555-A121-632C6569F89A}"/>
              </a:ext>
            </a:extLst>
          </p:cNvPr>
          <p:cNvSpPr txBox="1"/>
          <p:nvPr/>
        </p:nvSpPr>
        <p:spPr>
          <a:xfrm>
            <a:off x="1138487" y="4392762"/>
            <a:ext cx="1142841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/>
              <a:t>Share with your teacher</a:t>
            </a:r>
            <a:r>
              <a:rPr lang="en-US" sz="1050">
                <a:solidFill>
                  <a:srgbClr val="28A608"/>
                </a:solidFill>
              </a:rPr>
              <a:t> </a:t>
            </a:r>
            <a:endParaRPr lang="en-US" sz="1050">
              <a:solidFill>
                <a:srgbClr val="28A608"/>
              </a:solidFill>
              <a:cs typeface="Calibri"/>
            </a:endParaRPr>
          </a:p>
        </p:txBody>
      </p:sp>
      <p:pic>
        <p:nvPicPr>
          <p:cNvPr id="10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B4451F0-A4AE-4154-9B4B-6A47CE280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165" y="3006015"/>
            <a:ext cx="788336" cy="837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59" y="3120836"/>
            <a:ext cx="528096" cy="758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F1683-DA15-47F3-844C-DD9E04C92D26}"/>
              </a:ext>
            </a:extLst>
          </p:cNvPr>
          <p:cNvSpPr txBox="1"/>
          <p:nvPr/>
        </p:nvSpPr>
        <p:spPr>
          <a:xfrm>
            <a:off x="3325488" y="1862910"/>
            <a:ext cx="2301417" cy="152349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050" dirty="0" smtClean="0"/>
              <a:t>Individually, or in </a:t>
            </a:r>
            <a:r>
              <a:rPr lang="en-US" sz="1050" b="1" dirty="0" smtClean="0"/>
              <a:t>groups</a:t>
            </a:r>
            <a:r>
              <a:rPr lang="en-US" sz="1050" dirty="0" smtClean="0"/>
              <a:t>, choose who your collection will represent.</a:t>
            </a:r>
          </a:p>
          <a:p>
            <a:endParaRPr lang="en-US" sz="1050" dirty="0"/>
          </a:p>
          <a:p>
            <a:r>
              <a:rPr lang="en-US" sz="1050" dirty="0" smtClean="0"/>
              <a:t>Include </a:t>
            </a:r>
            <a:r>
              <a:rPr lang="en-US" sz="1050" b="1" dirty="0" smtClean="0"/>
              <a:t>two or more images of artifacts</a:t>
            </a:r>
            <a:r>
              <a:rPr lang="en-US" sz="1050" dirty="0" smtClean="0"/>
              <a:t> that may have belonged to that person. Add these to a PowerPoint slide. </a:t>
            </a:r>
          </a:p>
          <a:p>
            <a:endParaRPr lang="en-US" sz="1050" dirty="0"/>
          </a:p>
          <a:p>
            <a:endParaRPr lang="en-US" sz="1050" dirty="0"/>
          </a:p>
        </p:txBody>
      </p:sp>
      <p:sp>
        <p:nvSpPr>
          <p:cNvPr id="29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7</a:t>
            </a:fld>
            <a:endParaRPr dirty="0">
              <a:solidFill>
                <a:schemeClr val="tx1"/>
              </a:solidFill>
            </a:endParaRPr>
          </a:p>
        </p:txBody>
      </p:sp>
      <p:grpSp>
        <p:nvGrpSpPr>
          <p:cNvPr id="30" name="Google Shape;567;p39"/>
          <p:cNvGrpSpPr/>
          <p:nvPr/>
        </p:nvGrpSpPr>
        <p:grpSpPr>
          <a:xfrm>
            <a:off x="1305699" y="3241027"/>
            <a:ext cx="460317" cy="520305"/>
            <a:chOff x="3955900" y="2984500"/>
            <a:chExt cx="414000" cy="422525"/>
          </a:xfrm>
        </p:grpSpPr>
        <p:sp>
          <p:nvSpPr>
            <p:cNvPr id="31" name="Google Shape;568;p39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569;p39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570;p39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0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8" name="Google Shape;147;p14"/>
          <p:cNvSpPr txBox="1">
            <a:spLocks/>
          </p:cNvSpPr>
          <p:nvPr/>
        </p:nvSpPr>
        <p:spPr>
          <a:xfrm>
            <a:off x="108646" y="-210340"/>
            <a:ext cx="7345452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1" dirty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CA" sz="4800" dirty="0">
              <a:solidFill>
                <a:srgbClr val="E82B2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979834-B9E1-5C4D-AD40-5CEA2C350EEC}"/>
              </a:ext>
            </a:extLst>
          </p:cNvPr>
          <p:cNvSpPr/>
          <p:nvPr/>
        </p:nvSpPr>
        <p:spPr>
          <a:xfrm>
            <a:off x="938115" y="1784247"/>
            <a:ext cx="7281295" cy="3162404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Look closely at the collection of artifacts (Slide 9) to uncover who they might have belonged to. You may need to do internet searches to dig deeper.</a:t>
            </a: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or record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your findings. </a:t>
            </a:r>
          </a:p>
          <a:p>
            <a:pPr marL="717550" lvl="1" indent="-358775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do you know about this person from their artifacts</a:t>
            </a:r>
            <a:r>
              <a:rPr lang="en-CA" sz="2000" dirty="0" smtClean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?</a:t>
            </a:r>
          </a:p>
          <a:p>
            <a:pPr marL="717550" lvl="1" indent="-358775">
              <a:buFont typeface="Courier New" panose="02070309020205020404" pitchFamily="49" charset="0"/>
              <a:buChar char="o"/>
            </a:pPr>
            <a:r>
              <a:rPr lang="en-CA" sz="2000" dirty="0" smtClean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</a:t>
            </a:r>
            <a:r>
              <a:rPr lang="en-CA" sz="2000" dirty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kinds of information did you learn</a:t>
            </a:r>
            <a:r>
              <a:rPr lang="en-CA" sz="2000" dirty="0" smtClean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? (e.g. where they lived</a:t>
            </a:r>
          </a:p>
          <a:p>
            <a:pPr marL="717550" lvl="1" indent="-358775">
              <a:buFont typeface="Courier New" panose="02070309020205020404" pitchFamily="49" charset="0"/>
              <a:buChar char="o"/>
            </a:pPr>
            <a:r>
              <a:rPr lang="en-CA" sz="2000" dirty="0" smtClean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What </a:t>
            </a:r>
            <a:r>
              <a:rPr lang="en-CA" sz="2000" dirty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other artifacts could also be included in this </a:t>
            </a:r>
            <a:r>
              <a:rPr lang="en-CA" sz="2000" dirty="0" smtClean="0">
                <a:solidFill>
                  <a:srgbClr val="060205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collection?</a:t>
            </a:r>
            <a:endParaRPr lang="en-CA" sz="2000" dirty="0">
              <a:solidFill>
                <a:srgbClr val="060205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endParaRPr lang="en-US" sz="105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213444" y="914413"/>
            <a:ext cx="8267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Investigate a Collection of  Artifacts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0684" y="4800457"/>
            <a:ext cx="457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dirty="0">
                <a:latin typeface="Kulim Park" panose="020B0604020202020204" charset="0"/>
              </a:rPr>
              <a:t>7</a:t>
            </a:r>
          </a:p>
        </p:txBody>
      </p:sp>
      <p:sp>
        <p:nvSpPr>
          <p:cNvPr id="8" name="Google Shape;147;p14"/>
          <p:cNvSpPr txBox="1">
            <a:spLocks/>
          </p:cNvSpPr>
          <p:nvPr/>
        </p:nvSpPr>
        <p:spPr>
          <a:xfrm>
            <a:off x="0" y="0"/>
            <a:ext cx="1088571" cy="522514"/>
          </a:xfrm>
          <a:prstGeom prst="rect">
            <a:avLst/>
          </a:prstGeom>
          <a:solidFill>
            <a:srgbClr val="060205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E82B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First, </a:t>
            </a:r>
            <a:endParaRPr lang="en-CA" sz="4800" dirty="0">
              <a:solidFill>
                <a:srgbClr val="E82B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tx1"/>
                </a:solidFill>
              </a:rPr>
              <a:t>9</a:t>
            </a:fld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6" name="Google Shape;1167;p42"/>
          <p:cNvSpPr txBox="1"/>
          <p:nvPr/>
        </p:nvSpPr>
        <p:spPr>
          <a:xfrm>
            <a:off x="1290826" y="574390"/>
            <a:ext cx="6535537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600" dirty="0" smtClean="0">
                <a:solidFill>
                  <a:srgbClr val="060205"/>
                </a:solidFill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What do you know about this person from their artifacts? </a:t>
            </a: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600" dirty="0" smtClean="0">
                <a:solidFill>
                  <a:srgbClr val="060205"/>
                </a:solidFill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What kinds of information did you learn?</a:t>
            </a:r>
          </a:p>
          <a:p>
            <a:pPr marL="228600" lvl="0" indent="-22860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CA" sz="1600" dirty="0" smtClean="0">
                <a:solidFill>
                  <a:srgbClr val="060205"/>
                </a:solidFill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What other artifacts could also be included in this set?</a:t>
            </a:r>
            <a:endParaRPr sz="1600" dirty="0">
              <a:solidFill>
                <a:srgbClr val="060205"/>
              </a:solidFill>
              <a:latin typeface="Calibri Light" panose="020F0302020204030204" pitchFamily="34" charset="0"/>
              <a:ea typeface="Montserrat"/>
              <a:cs typeface="Calibri Light" panose="020F0302020204030204" pitchFamily="34" charset="0"/>
              <a:sym typeface="Montserrat"/>
            </a:endParaRPr>
          </a:p>
        </p:txBody>
      </p:sp>
      <p:sp>
        <p:nvSpPr>
          <p:cNvPr id="7" name="Google Shape;147;p14"/>
          <p:cNvSpPr txBox="1">
            <a:spLocks/>
          </p:cNvSpPr>
          <p:nvPr/>
        </p:nvSpPr>
        <p:spPr>
          <a:xfrm>
            <a:off x="1290826" y="-135252"/>
            <a:ext cx="8345347" cy="95752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Analyze this collection of artifacts. Who am I?</a:t>
            </a:r>
            <a:endParaRPr lang="en-CA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17" y="2590971"/>
            <a:ext cx="3515868" cy="2257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17749"/>
          <a:stretch/>
        </p:blipFill>
        <p:spPr>
          <a:xfrm>
            <a:off x="198603" y="1442170"/>
            <a:ext cx="2425684" cy="24261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95" y="780631"/>
            <a:ext cx="4711650" cy="27386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7077" y="4848818"/>
            <a:ext cx="4490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i="1" dirty="0" smtClean="0"/>
              <a:t>Tip: Click and enlarge an image to see it more closely</a:t>
            </a:r>
            <a:endParaRPr lang="en-CA" sz="1200" i="1" dirty="0"/>
          </a:p>
        </p:txBody>
      </p:sp>
    </p:spTree>
    <p:extLst>
      <p:ext uri="{BB962C8B-B14F-4D97-AF65-F5344CB8AC3E}">
        <p14:creationId xmlns:p14="http://schemas.microsoft.com/office/powerpoint/2010/main" val="7127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lumnia template">
  <a:themeElements>
    <a:clrScheme name="Custom 347">
      <a:dk1>
        <a:srgbClr val="39273F"/>
      </a:dk1>
      <a:lt1>
        <a:srgbClr val="FFFFFF"/>
      </a:lt1>
      <a:dk2>
        <a:srgbClr val="5E1B53"/>
      </a:dk2>
      <a:lt2>
        <a:srgbClr val="F1EEF1"/>
      </a:lt2>
      <a:accent1>
        <a:srgbClr val="940D7F"/>
      </a:accent1>
      <a:accent2>
        <a:srgbClr val="CE0063"/>
      </a:accent2>
      <a:accent3>
        <a:srgbClr val="ED2B2B"/>
      </a:accent3>
      <a:accent4>
        <a:srgbClr val="F97830"/>
      </a:accent4>
      <a:accent5>
        <a:srgbClr val="FFBF31"/>
      </a:accent5>
      <a:accent6>
        <a:srgbClr val="FEFDCA"/>
      </a:accent6>
      <a:hlink>
        <a:srgbClr val="5E1B5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61350</TotalTime>
  <Words>4158</Words>
  <Application>Microsoft Office PowerPoint</Application>
  <PresentationFormat>On-screen Show (16:9)</PresentationFormat>
  <Paragraphs>571</Paragraphs>
  <Slides>54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Courier New</vt:lpstr>
      <vt:lpstr>Calibri Light</vt:lpstr>
      <vt:lpstr>Arial Rounded MT Bold</vt:lpstr>
      <vt:lpstr>Calibri</vt:lpstr>
      <vt:lpstr>Wingdings</vt:lpstr>
      <vt:lpstr>Open Sans</vt:lpstr>
      <vt:lpstr>Arial Black</vt:lpstr>
      <vt:lpstr>Kulim Park</vt:lpstr>
      <vt:lpstr>Montserrat</vt:lpstr>
      <vt:lpstr>Arial</vt:lpstr>
      <vt:lpstr>Kulim Park Light</vt:lpstr>
      <vt:lpstr>Volumnia template</vt:lpstr>
      <vt:lpstr>  Artifacts Tell Our Stories</vt:lpstr>
      <vt:lpstr>PowerPoint Presentation</vt:lpstr>
      <vt:lpstr>PowerPoint Presentation</vt:lpstr>
      <vt:lpstr>What will I learn?   </vt:lpstr>
      <vt:lpstr>  What do our artifacts say about us? Why are they important?</vt:lpstr>
      <vt:lpstr>PowerPoint Presentation</vt:lpstr>
      <vt:lpstr>What do our artifacts say about us? Why are they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How do we read and interpret the stories artifacts tell?</vt:lpstr>
      <vt:lpstr>PowerPoint Presentation</vt:lpstr>
      <vt:lpstr>How do we read and interpret the stories artifacts tell?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are the different stories and perspectives an artifact can tell? How do they enrich our shared histories?</vt:lpstr>
      <vt:lpstr>PowerPoint Presentation</vt:lpstr>
      <vt:lpstr>What are the different stories and perspectives an artifact can tell? How do they enrich our shared histories?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How do our personal artifacts reflect and deepen our understanding of our shared histories over time?</vt:lpstr>
      <vt:lpstr>PowerPoint Presentation</vt:lpstr>
      <vt:lpstr>How do our personal artifacts reflect and deepen our understanding of our shared histories over time?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 your Curiosity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Artifacts Tell Our Stories Grade 8</dc:title>
  <dc:creator>Goolcharan, Lisa (EDU)</dc:creator>
  <cp:lastModifiedBy>Harrison, Lynn (MET)</cp:lastModifiedBy>
  <cp:revision>341</cp:revision>
  <dcterms:modified xsi:type="dcterms:W3CDTF">2021-03-17T17:03:58Z</dcterms:modified>
</cp:coreProperties>
</file>