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3" r:id="rId6"/>
    <p:sldId id="286" r:id="rId7"/>
    <p:sldId id="264" r:id="rId8"/>
    <p:sldId id="259" r:id="rId9"/>
    <p:sldId id="284" r:id="rId10"/>
    <p:sldId id="289" r:id="rId11"/>
    <p:sldId id="290" r:id="rId12"/>
    <p:sldId id="291" r:id="rId13"/>
    <p:sldId id="292" r:id="rId14"/>
    <p:sldId id="294" r:id="rId15"/>
    <p:sldId id="295" r:id="rId16"/>
    <p:sldId id="309" r:id="rId17"/>
    <p:sldId id="293" r:id="rId18"/>
    <p:sldId id="299" r:id="rId19"/>
    <p:sldId id="300" r:id="rId20"/>
    <p:sldId id="301" r:id="rId21"/>
    <p:sldId id="302" r:id="rId22"/>
    <p:sldId id="266" r:id="rId23"/>
    <p:sldId id="307" r:id="rId24"/>
    <p:sldId id="305" r:id="rId25"/>
    <p:sldId id="306" r:id="rId26"/>
    <p:sldId id="308" r:id="rId27"/>
    <p:sldId id="310" r:id="rId28"/>
    <p:sldId id="298" r:id="rId29"/>
    <p:sldId id="258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87011" autoAdjust="0"/>
  </p:normalViewPr>
  <p:slideViewPr>
    <p:cSldViewPr snapToGrid="0">
      <p:cViewPr varScale="1">
        <p:scale>
          <a:sx n="47" d="100"/>
          <a:sy n="47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1/30/2021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https://www.youtube.com/watch?v=MgWBmNTXnbs&amp;t=57s</a:t>
            </a:r>
          </a:p>
          <a:p>
            <a:r>
              <a:rPr lang="en-US" dirty="0"/>
              <a:t>https://www.youtube.com/watch?v=hlX9Mi5_InY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058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https://www.youtube.com/watch?v=INZl1LAfn0M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135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https://www.youtube.com/watch?v=rl0YiZjTqpw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849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https://www.youtube.com/watch?v=sZW2ByM623g&amp;feature=youtu.be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7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https://static1.squarespace.com/static/55b29de4e4b088f33db802c6/t/5aec87b2562fa7b8e1f73a8f/1525450683981/PPC_KidsBooklet-08_spreads.pdf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382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https://hk.science.museum/ms/ots2015/eintroduction.html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77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https://www.youtube.com/watch?v=jqWTouyaQ-8</a:t>
            </a:r>
          </a:p>
          <a:p>
            <a:r>
              <a:rPr lang="en-US" dirty="0"/>
              <a:t>https://www.youtube.com/watch?v=K0lKGohjCnM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328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https://www.youtube.com/watch?v=iyTdZqL1fFA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516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rl0YiZjTqp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ZW2ByM623g&amp;feature=youtu.b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tatic1.squarespace.com/static/55b29de4e4b088f33db802c6/t/5aec87b2562fa7b8e1f73a8f/1525450683981/PPC_KidsBooklet-08_spread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k.science.museum/ms/ots2015/eintroduction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K0lKGohjCnM" TargetMode="External"/><Relationship Id="rId4" Type="http://schemas.openxmlformats.org/officeDocument/2006/relationships/hyperlink" Target="https://www.youtube.com/watch?v=jqWTouyaQ-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TdZqL1fF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hlX9Mi5_InY" TargetMode="External"/><Relationship Id="rId4" Type="http://schemas.openxmlformats.org/officeDocument/2006/relationships/hyperlink" Target="https://www.youtube.com/watch?v=MgWBmNTXnbs&amp;t=57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INZl1LAfn0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818351"/>
            <a:ext cx="10607040" cy="784830"/>
          </a:xfrm>
        </p:spPr>
        <p:txBody>
          <a:bodyPr/>
          <a:lstStyle/>
          <a:p>
            <a:r>
              <a:rPr lang="en-US" sz="5000" dirty="0"/>
              <a:t>We are Water Protectors 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144000" cy="452432"/>
          </a:xfrm>
        </p:spPr>
        <p:txBody>
          <a:bodyPr/>
          <a:lstStyle/>
          <a:p>
            <a:r>
              <a:rPr lang="en-US" sz="2600" dirty="0" smtClean="0"/>
              <a:t>Grade 2 Learning Experience</a:t>
            </a:r>
            <a:endParaRPr lang="en-US" sz="2600" dirty="0"/>
          </a:p>
        </p:txBody>
      </p:sp>
      <p:sp>
        <p:nvSpPr>
          <p:cNvPr id="5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 txBox="1">
            <a:spLocks/>
          </p:cNvSpPr>
          <p:nvPr/>
        </p:nvSpPr>
        <p:spPr>
          <a:xfrm>
            <a:off x="694871" y="6415712"/>
            <a:ext cx="11373135" cy="216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8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900" dirty="0" smtClean="0"/>
              <a:t>PowerPoint template entitled </a:t>
            </a:r>
            <a:r>
              <a:rPr lang="en-CA" sz="900" dirty="0"/>
              <a:t>“Ocean Presentation”</a:t>
            </a:r>
            <a:r>
              <a:rPr lang="en-CA" sz="900" dirty="0" smtClean="0"/>
              <a:t> courtesy of Microsoft Office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EA917E-BFA9-426B-A90B-0E572270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Water Usage: Pictograph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710C6-31D8-489D-89E5-9E9A38E1D74D}"/>
              </a:ext>
            </a:extLst>
          </p:cNvPr>
          <p:cNvSpPr txBox="1"/>
          <p:nvPr/>
        </p:nvSpPr>
        <p:spPr>
          <a:xfrm>
            <a:off x="645459" y="5136777"/>
            <a:ext cx="1042147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View your pictograph. What do you notice? What do you wonder?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3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Water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3" y="2595282"/>
            <a:ext cx="10889101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long does your tap need to run to fill a one </a:t>
            </a:r>
            <a:r>
              <a:rPr lang="en-US" dirty="0" err="1"/>
              <a:t>litre</a:t>
            </a:r>
            <a:r>
              <a:rPr lang="en-US" dirty="0"/>
              <a:t> (1L) container?</a:t>
            </a:r>
          </a:p>
          <a:p>
            <a:endParaRPr lang="en-US" dirty="0"/>
          </a:p>
          <a:p>
            <a:r>
              <a:rPr lang="en-US" dirty="0"/>
              <a:t>How could you solve this problem? What are the steps you need to do to answer the question?</a:t>
            </a:r>
          </a:p>
          <a:p>
            <a:endParaRPr lang="en-US" dirty="0"/>
          </a:p>
          <a:p>
            <a:r>
              <a:rPr lang="en-US" dirty="0"/>
              <a:t>Record your method and findings on the next slide.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0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AA323C-C577-4C22-BB93-3113BB3A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to fill a </a:t>
            </a:r>
            <a:r>
              <a:rPr lang="en-US" dirty="0" err="1"/>
              <a:t>litre</a:t>
            </a:r>
            <a:r>
              <a:rPr lang="en-US" dirty="0"/>
              <a:t> (L)?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A6241-E636-435F-9373-6C2885D2EBAC}"/>
              </a:ext>
            </a:extLst>
          </p:cNvPr>
          <p:cNvSpPr txBox="1"/>
          <p:nvPr/>
        </p:nvSpPr>
        <p:spPr>
          <a:xfrm>
            <a:off x="446314" y="1546412"/>
            <a:ext cx="5268686" cy="4754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List your step by step plan:</a:t>
            </a:r>
          </a:p>
          <a:p>
            <a:r>
              <a:rPr lang="en-US" dirty="0"/>
              <a:t>1.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75550-3867-4EB7-A204-D280DC2EE4E8}"/>
              </a:ext>
            </a:extLst>
          </p:cNvPr>
          <p:cNvSpPr txBox="1"/>
          <p:nvPr/>
        </p:nvSpPr>
        <p:spPr>
          <a:xfrm>
            <a:off x="6033407" y="1546412"/>
            <a:ext cx="5268686" cy="4754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Draw or write to record what happened:</a:t>
            </a:r>
          </a:p>
          <a:p>
            <a:endParaRPr lang="en-US" dirty="0"/>
          </a:p>
          <a:p>
            <a:r>
              <a:rPr lang="en-US" dirty="0"/>
              <a:t>It took the tap ___________ long to fill one </a:t>
            </a:r>
            <a:r>
              <a:rPr lang="en-US" dirty="0" err="1"/>
              <a:t>litre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7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Water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3" y="2595282"/>
            <a:ext cx="1088910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your findings from the previous slide to estimate how much water you use when you wash the dishes, or have a bath, or take a shower. </a:t>
            </a:r>
          </a:p>
          <a:p>
            <a:endParaRPr lang="en-US" dirty="0"/>
          </a:p>
          <a:p>
            <a:r>
              <a:rPr lang="en-US" dirty="0"/>
              <a:t>I think it will take ____________ long to fill the sink/have a bath/take a shower.</a:t>
            </a:r>
          </a:p>
          <a:p>
            <a:endParaRPr lang="en-US" dirty="0"/>
          </a:p>
          <a:p>
            <a:r>
              <a:rPr lang="en-US" dirty="0"/>
              <a:t>I think that means I use ________ </a:t>
            </a:r>
            <a:r>
              <a:rPr lang="en-US" dirty="0" err="1"/>
              <a:t>litres</a:t>
            </a:r>
            <a:r>
              <a:rPr lang="en-US" dirty="0"/>
              <a:t> of water to fill the sink/have a bath/take a shower.</a:t>
            </a:r>
          </a:p>
          <a:p>
            <a:endParaRPr lang="en-US" dirty="0"/>
          </a:p>
          <a:p>
            <a:r>
              <a:rPr lang="en-US" i="1" dirty="0"/>
              <a:t>Optional challenge</a:t>
            </a:r>
            <a:r>
              <a:rPr lang="en-US" dirty="0"/>
              <a:t>: How could you check your estimate?</a:t>
            </a:r>
          </a:p>
        </p:txBody>
      </p:sp>
    </p:spTree>
    <p:extLst>
      <p:ext uri="{BB962C8B-B14F-4D97-AF65-F5344CB8AC3E}">
        <p14:creationId xmlns:p14="http://schemas.microsoft.com/office/powerpoint/2010/main" val="24604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Imagine…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3" y="2595282"/>
            <a:ext cx="402067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Imagine how different the world would look if there was less water available to support living things.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or find a picture of a natural environment.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Write, draw, or record a video to show how the environment in the picture would change if there was less water available for living things.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 your writing, drawing, video in the space on the right.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Water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3" y="2595282"/>
            <a:ext cx="10889101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can we save (or reduce) the amount of water we use?</a:t>
            </a:r>
          </a:p>
          <a:p>
            <a:endParaRPr lang="en-US" dirty="0"/>
          </a:p>
          <a:p>
            <a:r>
              <a:rPr lang="en-US" dirty="0"/>
              <a:t>Watch the video </a:t>
            </a:r>
            <a:r>
              <a:rPr lang="en-US" dirty="0">
                <a:hlinkClick r:id="rId4"/>
              </a:rPr>
              <a:t>Save Water to Help the Earth</a:t>
            </a:r>
            <a:r>
              <a:rPr lang="en-US" dirty="0"/>
              <a:t>. Go for a walk around your home with a care giver. Discuss with a care giver all of the ways and places in your home that you already conserve water. Where could you make some changes? </a:t>
            </a:r>
          </a:p>
          <a:p>
            <a:endParaRPr lang="en-US" dirty="0"/>
          </a:p>
          <a:p>
            <a:r>
              <a:rPr lang="en-US" dirty="0"/>
              <a:t>Record your thoughts on the chart on the following slide.</a:t>
            </a:r>
          </a:p>
        </p:txBody>
      </p:sp>
    </p:spTree>
    <p:extLst>
      <p:ext uri="{BB962C8B-B14F-4D97-AF65-F5344CB8AC3E}">
        <p14:creationId xmlns:p14="http://schemas.microsoft.com/office/powerpoint/2010/main" val="16093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7193A3-B5E0-4C9C-BE5E-2FE2D99F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Conserving Water in Our Home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2064E7F-4F8E-4377-B905-7DF7A7DCA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60353"/>
              </p:ext>
            </p:extLst>
          </p:nvPr>
        </p:nvGraphicFramePr>
        <p:xfrm>
          <a:off x="579717" y="1311337"/>
          <a:ext cx="10809942" cy="515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971">
                  <a:extLst>
                    <a:ext uri="{9D8B030D-6E8A-4147-A177-3AD203B41FA5}">
                      <a16:colId xmlns:a16="http://schemas.microsoft.com/office/drawing/2014/main" val="2860713706"/>
                    </a:ext>
                  </a:extLst>
                </a:gridCol>
                <a:gridCol w="5404971">
                  <a:extLst>
                    <a:ext uri="{9D8B030D-6E8A-4147-A177-3AD203B41FA5}">
                      <a16:colId xmlns:a16="http://schemas.microsoft.com/office/drawing/2014/main" val="2152232951"/>
                    </a:ext>
                  </a:extLst>
                </a:gridCol>
              </a:tblGrid>
              <a:tr h="504016">
                <a:tc>
                  <a:txBody>
                    <a:bodyPr/>
                    <a:lstStyle/>
                    <a:p>
                      <a:r>
                        <a:rPr lang="en-US" dirty="0"/>
                        <a:t>Ways we already conserve or save water: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Things we could change to conserve or save water: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42957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857314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526596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33203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58643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37149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33115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15301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28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8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Way to the Ocean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3" y="2595282"/>
            <a:ext cx="1088910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 humans pollute the oceans and water systems?</a:t>
            </a:r>
          </a:p>
          <a:p>
            <a:endParaRPr lang="en-US" dirty="0"/>
          </a:p>
          <a:p>
            <a:r>
              <a:rPr lang="en-US" dirty="0"/>
              <a:t>Watch the short movie </a:t>
            </a:r>
            <a:r>
              <a:rPr lang="en-US" i="1" dirty="0">
                <a:hlinkClick r:id="rId4"/>
              </a:rPr>
              <a:t>All the Way to the Ocean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After, draw a picture, write, or record a video to answer the following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humans do to pollute the ocean?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could humans do to help keep the oceans cleaner?</a:t>
            </a:r>
          </a:p>
          <a:p>
            <a:r>
              <a:rPr lang="en-US" dirty="0"/>
              <a:t>Use the space on the next slide to record your response.</a:t>
            </a:r>
          </a:p>
        </p:txBody>
      </p:sp>
    </p:spTree>
    <p:extLst>
      <p:ext uri="{BB962C8B-B14F-4D97-AF65-F5344CB8AC3E}">
        <p14:creationId xmlns:p14="http://schemas.microsoft.com/office/powerpoint/2010/main" val="147409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11003-918F-4B05-8211-93DA4823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Way to the Ocean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672241-927B-4DEB-810F-C533D92FBB01}"/>
              </a:ext>
            </a:extLst>
          </p:cNvPr>
          <p:cNvSpPr/>
          <p:nvPr/>
        </p:nvSpPr>
        <p:spPr>
          <a:xfrm>
            <a:off x="322729" y="1737477"/>
            <a:ext cx="11430000" cy="473055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45A7A-7B5D-4D48-9559-425F4F9312E7}"/>
              </a:ext>
            </a:extLst>
          </p:cNvPr>
          <p:cNvSpPr txBox="1"/>
          <p:nvPr/>
        </p:nvSpPr>
        <p:spPr>
          <a:xfrm>
            <a:off x="830356" y="1091146"/>
            <a:ext cx="9886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humans do to pollute the ocean?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could humans do to help keep the oceans cleaner?</a:t>
            </a:r>
          </a:p>
        </p:txBody>
      </p:sp>
    </p:spTree>
    <p:extLst>
      <p:ext uri="{BB962C8B-B14F-4D97-AF65-F5344CB8AC3E}">
        <p14:creationId xmlns:p14="http://schemas.microsoft.com/office/powerpoint/2010/main" val="111677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Right side image placeholder">
            <a:extLst>
              <a:ext uri="{FF2B5EF4-FFF2-40B4-BE49-F238E27FC236}">
                <a16:creationId xmlns:a16="http://schemas.microsoft.com/office/drawing/2014/main" id="{DC389449-072E-4155-BA3B-C45AA950BF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E397FF-5106-4C31-8E91-796AEA202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2A41E42D-8820-4701-A331-B3E9881A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/>
          <a:lstStyle/>
          <a:p>
            <a:r>
              <a:rPr lang="en-US" dirty="0"/>
              <a:t>Is Plastic Fantastic?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22105-EFB7-4713-85E1-E690D09F01EB}"/>
              </a:ext>
            </a:extLst>
          </p:cNvPr>
          <p:cNvSpPr txBox="1"/>
          <p:nvPr/>
        </p:nvSpPr>
        <p:spPr>
          <a:xfrm>
            <a:off x="372069" y="1344589"/>
            <a:ext cx="10889101" cy="2011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Is plastic a fantastic material? Insert an arrow on the dash board below and complete the sentence.</a:t>
            </a:r>
          </a:p>
          <a:p>
            <a:endParaRPr lang="en-US" dirty="0"/>
          </a:p>
          <a:p>
            <a:r>
              <a:rPr lang="en-US" dirty="0"/>
              <a:t>I think plastic is a ___________ material because 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1C3580-AF39-4C1E-8A75-DF2A660358BC}"/>
              </a:ext>
            </a:extLst>
          </p:cNvPr>
          <p:cNvGrpSpPr/>
          <p:nvPr/>
        </p:nvGrpSpPr>
        <p:grpSpPr>
          <a:xfrm>
            <a:off x="-110315" y="3880073"/>
            <a:ext cx="6409515" cy="4778764"/>
            <a:chOff x="-110315" y="3880073"/>
            <a:chExt cx="6409515" cy="47787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E64624E-D3D1-401E-A366-5FB905C1245E}"/>
                </a:ext>
              </a:extLst>
            </p:cNvPr>
            <p:cNvSpPr/>
            <p:nvPr/>
          </p:nvSpPr>
          <p:spPr>
            <a:xfrm>
              <a:off x="854454" y="4226322"/>
              <a:ext cx="4587499" cy="4432515"/>
            </a:xfrm>
            <a:prstGeom prst="arc">
              <a:avLst>
                <a:gd name="adj1" fmla="val 10838078"/>
                <a:gd name="adj2" fmla="val 0"/>
              </a:avLst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875F82-AACE-46FD-ACA5-AC75B7928DF1}"/>
                </a:ext>
              </a:extLst>
            </p:cNvPr>
            <p:cNvSpPr txBox="1"/>
            <p:nvPr/>
          </p:nvSpPr>
          <p:spPr>
            <a:xfrm>
              <a:off x="-110315" y="5884641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horrible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DD3472-E67A-4848-800B-F041C4999B28}"/>
                </a:ext>
              </a:extLst>
            </p:cNvPr>
            <p:cNvSpPr txBox="1"/>
            <p:nvPr/>
          </p:nvSpPr>
          <p:spPr>
            <a:xfrm>
              <a:off x="5441953" y="5909771"/>
              <a:ext cx="857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fantastic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558BEF-DB1C-4EFD-8C4A-61FDE28BCEE4}"/>
                </a:ext>
              </a:extLst>
            </p:cNvPr>
            <p:cNvSpPr txBox="1"/>
            <p:nvPr/>
          </p:nvSpPr>
          <p:spPr>
            <a:xfrm>
              <a:off x="780836" y="3995489"/>
              <a:ext cx="964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somewhat good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C2F03C-BC94-46AE-B25C-4C4043E6D375}"/>
                </a:ext>
              </a:extLst>
            </p:cNvPr>
            <p:cNvSpPr txBox="1"/>
            <p:nvPr/>
          </p:nvSpPr>
          <p:spPr>
            <a:xfrm>
              <a:off x="4156242" y="3880073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very good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81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86" y="2464424"/>
            <a:ext cx="9666514" cy="1807674"/>
          </a:xfrm>
        </p:spPr>
        <p:txBody>
          <a:bodyPr/>
          <a:lstStyle/>
          <a:p>
            <a:r>
              <a:rPr lang="en-US" sz="2800" dirty="0"/>
              <a:t>Why is water important to humans and all living things?</a:t>
            </a:r>
          </a:p>
          <a:p>
            <a:r>
              <a:rPr lang="en-US" sz="2800" dirty="0"/>
              <a:t>How do we protect our water?</a:t>
            </a:r>
          </a:p>
          <a:p>
            <a:r>
              <a:rPr lang="en-US" sz="2800" dirty="0"/>
              <a:t>What does it mean when you make a promise or a pledge?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99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Right side image placeholder">
            <a:extLst>
              <a:ext uri="{FF2B5EF4-FFF2-40B4-BE49-F238E27FC236}">
                <a16:creationId xmlns:a16="http://schemas.microsoft.com/office/drawing/2014/main" id="{DC389449-072E-4155-BA3B-C45AA950BF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E397FF-5106-4C31-8E91-796AEA202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6AEBAD1E-AD1B-4EA5-A985-F7BF110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/>
          <a:lstStyle/>
          <a:p>
            <a:r>
              <a:rPr lang="en-US" dirty="0"/>
              <a:t>Is Plastic Fantastic?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8B8E42-BD62-4CC7-BAB5-25814DB89150}"/>
              </a:ext>
            </a:extLst>
          </p:cNvPr>
          <p:cNvSpPr txBox="1"/>
          <p:nvPr/>
        </p:nvSpPr>
        <p:spPr>
          <a:xfrm>
            <a:off x="372069" y="1344590"/>
            <a:ext cx="11542025" cy="2377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Read the book called </a:t>
            </a:r>
            <a:r>
              <a:rPr lang="en-US" i="1" dirty="0">
                <a:hlinkClick r:id="rId4"/>
              </a:rPr>
              <a:t>Is Plastic Fantastic? </a:t>
            </a:r>
            <a:r>
              <a:rPr lang="en-US" dirty="0"/>
              <a:t>After reading, reconsider your initial thinking. Has your opinion changed?</a:t>
            </a:r>
          </a:p>
          <a:p>
            <a:endParaRPr lang="en-US" dirty="0"/>
          </a:p>
          <a:p>
            <a:r>
              <a:rPr lang="en-US" dirty="0"/>
              <a:t>I think plastic is a ___________ material because …</a:t>
            </a:r>
          </a:p>
          <a:p>
            <a:endParaRPr lang="en-US" dirty="0"/>
          </a:p>
          <a:p>
            <a:r>
              <a:rPr lang="en-US" dirty="0"/>
              <a:t>My thinking has (changed/stayed the same) because…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9BDC68-F385-44D1-AFAE-D69F5E05533D}"/>
              </a:ext>
            </a:extLst>
          </p:cNvPr>
          <p:cNvGrpSpPr/>
          <p:nvPr/>
        </p:nvGrpSpPr>
        <p:grpSpPr>
          <a:xfrm>
            <a:off x="-110315" y="3880073"/>
            <a:ext cx="6409515" cy="4778764"/>
            <a:chOff x="-110315" y="3880073"/>
            <a:chExt cx="6409515" cy="4778764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DDD82BF0-0D34-4F14-A56A-1BAB74ED5330}"/>
                </a:ext>
              </a:extLst>
            </p:cNvPr>
            <p:cNvSpPr/>
            <p:nvPr/>
          </p:nvSpPr>
          <p:spPr>
            <a:xfrm>
              <a:off x="854454" y="4226322"/>
              <a:ext cx="4587499" cy="4432515"/>
            </a:xfrm>
            <a:prstGeom prst="arc">
              <a:avLst>
                <a:gd name="adj1" fmla="val 10838078"/>
                <a:gd name="adj2" fmla="val 0"/>
              </a:avLst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FE75DA-6896-4AA0-85FB-B612D44EF9FC}"/>
                </a:ext>
              </a:extLst>
            </p:cNvPr>
            <p:cNvSpPr txBox="1"/>
            <p:nvPr/>
          </p:nvSpPr>
          <p:spPr>
            <a:xfrm>
              <a:off x="-110315" y="5884641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horrible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B4DD2F-A974-4661-B327-16D1B39F30B6}"/>
                </a:ext>
              </a:extLst>
            </p:cNvPr>
            <p:cNvSpPr txBox="1"/>
            <p:nvPr/>
          </p:nvSpPr>
          <p:spPr>
            <a:xfrm>
              <a:off x="5441953" y="5909771"/>
              <a:ext cx="857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fantastic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D55D90-ECD1-4C60-8806-A5E82E7A7888}"/>
                </a:ext>
              </a:extLst>
            </p:cNvPr>
            <p:cNvSpPr txBox="1"/>
            <p:nvPr/>
          </p:nvSpPr>
          <p:spPr>
            <a:xfrm>
              <a:off x="780836" y="3995489"/>
              <a:ext cx="964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somewhat good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3B2E3E-54B6-4080-8A6F-B025916155D9}"/>
                </a:ext>
              </a:extLst>
            </p:cNvPr>
            <p:cNvSpPr txBox="1"/>
            <p:nvPr/>
          </p:nvSpPr>
          <p:spPr>
            <a:xfrm>
              <a:off x="4156242" y="3880073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very good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754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to Sea?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4" y="2595282"/>
            <a:ext cx="5634318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kind of garbage ends up in the sea?</a:t>
            </a:r>
          </a:p>
          <a:p>
            <a:endParaRPr lang="en-US" dirty="0"/>
          </a:p>
          <a:p>
            <a:r>
              <a:rPr lang="en-US" dirty="0"/>
              <a:t>Visit the </a:t>
            </a:r>
            <a:r>
              <a:rPr lang="en-US" dirty="0">
                <a:hlinkClick r:id="rId4"/>
              </a:rPr>
              <a:t>Hong Kong Science Museum exhibit called Out to Sea? The Plastic Garbage Project</a:t>
            </a:r>
            <a:r>
              <a:rPr lang="en-US" dirty="0"/>
              <a:t>. Watch the videos about the exhibit. As you watch the videos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kinds of garbage end up in the oceans?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artwork was created with the garbage?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After, create a piece of artwork using recyclables or garbage found in your home. Share a picture of your artwork in the space to the right. Check with a caregiver before starting.</a:t>
            </a:r>
          </a:p>
        </p:txBody>
      </p:sp>
    </p:spTree>
    <p:extLst>
      <p:ext uri="{BB962C8B-B14F-4D97-AF65-F5344CB8AC3E}">
        <p14:creationId xmlns:p14="http://schemas.microsoft.com/office/powerpoint/2010/main" val="333742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4058451" cy="590931"/>
          </a:xfrm>
        </p:spPr>
        <p:txBody>
          <a:bodyPr/>
          <a:lstStyle/>
          <a:p>
            <a:r>
              <a:rPr lang="en-US" dirty="0"/>
              <a:t>My new thinking:</a:t>
            </a: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2506" y="3701793"/>
            <a:ext cx="5414548" cy="334508"/>
          </a:xfrm>
        </p:spPr>
        <p:txBody>
          <a:bodyPr/>
          <a:lstStyle/>
          <a:p>
            <a:r>
              <a:rPr lang="en-US" dirty="0"/>
              <a:t>How do my actions affect  how clean the water is?</a:t>
            </a:r>
          </a:p>
          <a:p>
            <a:endParaRPr lang="en-US" dirty="0"/>
          </a:p>
          <a:p>
            <a:r>
              <a:rPr lang="en-US" dirty="0"/>
              <a:t>I think my actions affect how clean the water is _____________ because…</a:t>
            </a:r>
          </a:p>
          <a:p>
            <a:endParaRPr lang="en-US" dirty="0"/>
          </a:p>
          <a:p>
            <a:r>
              <a:rPr lang="en-US" dirty="0"/>
              <a:t>My thinking has (changed/stayed the same) because….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C9886-95E4-4D2A-847A-2DCD4D1223DF}"/>
              </a:ext>
            </a:extLst>
          </p:cNvPr>
          <p:cNvSpPr txBox="1"/>
          <p:nvPr/>
        </p:nvSpPr>
        <p:spPr>
          <a:xfrm>
            <a:off x="5405718" y="268941"/>
            <a:ext cx="6339968" cy="64633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Draw an arrow on the dashboard to show your current thinking. Justify your choice. Reflect on your thinking.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7A87BB-C353-4F30-9EDF-B57B45D822B2}"/>
              </a:ext>
            </a:extLst>
          </p:cNvPr>
          <p:cNvGrpSpPr/>
          <p:nvPr/>
        </p:nvGrpSpPr>
        <p:grpSpPr>
          <a:xfrm>
            <a:off x="-110315" y="3880073"/>
            <a:ext cx="6712821" cy="4778764"/>
            <a:chOff x="-110315" y="3880073"/>
            <a:chExt cx="6712821" cy="4778764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B83238C9-D0C1-4C27-A77B-1E1DBA92D7F5}"/>
                </a:ext>
              </a:extLst>
            </p:cNvPr>
            <p:cNvSpPr/>
            <p:nvPr/>
          </p:nvSpPr>
          <p:spPr>
            <a:xfrm>
              <a:off x="854454" y="4226322"/>
              <a:ext cx="4587499" cy="4432515"/>
            </a:xfrm>
            <a:prstGeom prst="arc">
              <a:avLst>
                <a:gd name="adj1" fmla="val 10838078"/>
                <a:gd name="adj2" fmla="val 0"/>
              </a:avLst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08E062-1BEB-4AEE-A84F-9E2F4BE8FAD7}"/>
                </a:ext>
              </a:extLst>
            </p:cNvPr>
            <p:cNvSpPr txBox="1"/>
            <p:nvPr/>
          </p:nvSpPr>
          <p:spPr>
            <a:xfrm>
              <a:off x="-110315" y="5884641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Not at all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42DE8-393F-4899-857C-239C1FAE48EA}"/>
                </a:ext>
              </a:extLst>
            </p:cNvPr>
            <p:cNvSpPr txBox="1"/>
            <p:nvPr/>
          </p:nvSpPr>
          <p:spPr>
            <a:xfrm>
              <a:off x="5441953" y="5909771"/>
              <a:ext cx="11605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Significantly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5A1DAF-7E08-441D-8828-58256CBF7AE9}"/>
                </a:ext>
              </a:extLst>
            </p:cNvPr>
            <p:cNvSpPr txBox="1"/>
            <p:nvPr/>
          </p:nvSpPr>
          <p:spPr>
            <a:xfrm>
              <a:off x="780836" y="3995489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A little bit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4487BC-784D-4C0D-A133-D5D1212C947E}"/>
                </a:ext>
              </a:extLst>
            </p:cNvPr>
            <p:cNvSpPr txBox="1"/>
            <p:nvPr/>
          </p:nvSpPr>
          <p:spPr>
            <a:xfrm>
              <a:off x="4156242" y="3880073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A lot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994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4058451" cy="590931"/>
          </a:xfrm>
        </p:spPr>
        <p:txBody>
          <a:bodyPr/>
          <a:lstStyle/>
          <a:p>
            <a:r>
              <a:rPr lang="en-US" dirty="0"/>
              <a:t>My new thinking:</a:t>
            </a: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2506" y="3701793"/>
            <a:ext cx="5414548" cy="334508"/>
          </a:xfrm>
        </p:spPr>
        <p:txBody>
          <a:bodyPr/>
          <a:lstStyle/>
          <a:p>
            <a:r>
              <a:rPr lang="en-US" dirty="0"/>
              <a:t>How do my actions affect how much is available to use?</a:t>
            </a:r>
          </a:p>
          <a:p>
            <a:endParaRPr lang="en-US" dirty="0"/>
          </a:p>
          <a:p>
            <a:r>
              <a:rPr lang="en-US" dirty="0"/>
              <a:t>I think my actions how much is available to use _____________ because…</a:t>
            </a:r>
          </a:p>
          <a:p>
            <a:endParaRPr lang="en-US" dirty="0"/>
          </a:p>
          <a:p>
            <a:r>
              <a:rPr lang="en-US" dirty="0"/>
              <a:t>My thinking has (changed/stayed the same) because….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C9886-95E4-4D2A-847A-2DCD4D1223DF}"/>
              </a:ext>
            </a:extLst>
          </p:cNvPr>
          <p:cNvSpPr txBox="1"/>
          <p:nvPr/>
        </p:nvSpPr>
        <p:spPr>
          <a:xfrm>
            <a:off x="5405718" y="268941"/>
            <a:ext cx="6339968" cy="64633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Draw an arrow on the dashboard to show your current thinking. Justify your choice. Reflect on your thinking.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7A87BB-C353-4F30-9EDF-B57B45D822B2}"/>
              </a:ext>
            </a:extLst>
          </p:cNvPr>
          <p:cNvGrpSpPr/>
          <p:nvPr/>
        </p:nvGrpSpPr>
        <p:grpSpPr>
          <a:xfrm>
            <a:off x="-110315" y="3880073"/>
            <a:ext cx="6712821" cy="4778764"/>
            <a:chOff x="-110315" y="3880073"/>
            <a:chExt cx="6712821" cy="4778764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B83238C9-D0C1-4C27-A77B-1E1DBA92D7F5}"/>
                </a:ext>
              </a:extLst>
            </p:cNvPr>
            <p:cNvSpPr/>
            <p:nvPr/>
          </p:nvSpPr>
          <p:spPr>
            <a:xfrm>
              <a:off x="854454" y="4226322"/>
              <a:ext cx="4587499" cy="4432515"/>
            </a:xfrm>
            <a:prstGeom prst="arc">
              <a:avLst>
                <a:gd name="adj1" fmla="val 10838078"/>
                <a:gd name="adj2" fmla="val 0"/>
              </a:avLst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08E062-1BEB-4AEE-A84F-9E2F4BE8FAD7}"/>
                </a:ext>
              </a:extLst>
            </p:cNvPr>
            <p:cNvSpPr txBox="1"/>
            <p:nvPr/>
          </p:nvSpPr>
          <p:spPr>
            <a:xfrm>
              <a:off x="-110315" y="5884641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Not at all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42DE8-393F-4899-857C-239C1FAE48EA}"/>
                </a:ext>
              </a:extLst>
            </p:cNvPr>
            <p:cNvSpPr txBox="1"/>
            <p:nvPr/>
          </p:nvSpPr>
          <p:spPr>
            <a:xfrm>
              <a:off x="5441953" y="5909771"/>
              <a:ext cx="11605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Significantly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5A1DAF-7E08-441D-8828-58256CBF7AE9}"/>
                </a:ext>
              </a:extLst>
            </p:cNvPr>
            <p:cNvSpPr txBox="1"/>
            <p:nvPr/>
          </p:nvSpPr>
          <p:spPr>
            <a:xfrm>
              <a:off x="780836" y="3995489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A little bit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4487BC-784D-4C0D-A133-D5D1212C947E}"/>
                </a:ext>
              </a:extLst>
            </p:cNvPr>
            <p:cNvSpPr txBox="1"/>
            <p:nvPr/>
          </p:nvSpPr>
          <p:spPr>
            <a:xfrm>
              <a:off x="4156242" y="3880073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A lot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16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Promise…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4" y="2595282"/>
            <a:ext cx="3993776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does it mean when we make a promise or a pledge? List your ideas in the text box on the right.</a:t>
            </a:r>
          </a:p>
          <a:p>
            <a:endParaRPr lang="en-US" dirty="0"/>
          </a:p>
          <a:p>
            <a:r>
              <a:rPr lang="en-US" dirty="0"/>
              <a:t>View </a:t>
            </a:r>
            <a:r>
              <a:rPr lang="en-US" dirty="0">
                <a:hlinkClick r:id="rId4"/>
              </a:rPr>
              <a:t>We Are Water Protectors </a:t>
            </a:r>
            <a:r>
              <a:rPr lang="en-US" dirty="0"/>
              <a:t>and </a:t>
            </a:r>
            <a:r>
              <a:rPr lang="en-US" dirty="0">
                <a:hlinkClick r:id="rId5"/>
              </a:rPr>
              <a:t>I Promise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4ADD3-AE19-49ED-826B-76E62DBC7736}"/>
              </a:ext>
            </a:extLst>
          </p:cNvPr>
          <p:cNvSpPr txBox="1"/>
          <p:nvPr/>
        </p:nvSpPr>
        <p:spPr>
          <a:xfrm>
            <a:off x="5526741" y="2595282"/>
            <a:ext cx="6169184" cy="30121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6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11003-918F-4B05-8211-93DA4823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promise or a pledge means…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672241-927B-4DEB-810F-C533D92FBB01}"/>
              </a:ext>
            </a:extLst>
          </p:cNvPr>
          <p:cNvSpPr/>
          <p:nvPr/>
        </p:nvSpPr>
        <p:spPr>
          <a:xfrm>
            <a:off x="322729" y="1196788"/>
            <a:ext cx="11430000" cy="52712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CF68F0-CD34-4593-B8D8-33F3382C3D65}"/>
              </a:ext>
            </a:extLst>
          </p:cNvPr>
          <p:cNvSpPr txBox="1"/>
          <p:nvPr/>
        </p:nvSpPr>
        <p:spPr>
          <a:xfrm>
            <a:off x="668992" y="1326794"/>
            <a:ext cx="10680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Describe what it means to make a promise or pledge. DO NOT use the words “promise” or “pledge” in your description.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57853-ED49-4895-A045-AC55B60AC764}"/>
              </a:ext>
            </a:extLst>
          </p:cNvPr>
          <p:cNvSpPr txBox="1"/>
          <p:nvPr/>
        </p:nvSpPr>
        <p:spPr>
          <a:xfrm>
            <a:off x="668992" y="2286000"/>
            <a:ext cx="10680326" cy="3711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08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15375"/>
            <a:ext cx="5170715" cy="646331"/>
          </a:xfrm>
        </p:spPr>
        <p:txBody>
          <a:bodyPr/>
          <a:lstStyle/>
          <a:p>
            <a:r>
              <a:rPr lang="en-US" sz="4000" dirty="0"/>
              <a:t>What will you do?	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What are you </a:t>
            </a:r>
            <a:r>
              <a:rPr lang="en-US" sz="1800" dirty="0"/>
              <a:t>going to do to protect and/or conserve water? </a:t>
            </a:r>
          </a:p>
          <a:p>
            <a:r>
              <a:rPr lang="en-US" sz="2000" dirty="0"/>
              <a:t>View </a:t>
            </a:r>
            <a:r>
              <a:rPr lang="en-US" sz="2000" i="1" dirty="0">
                <a:hlinkClick r:id="rId3"/>
              </a:rPr>
              <a:t>The Water Walker</a:t>
            </a:r>
            <a:r>
              <a:rPr lang="en-US" sz="2000" i="1" dirty="0"/>
              <a:t>.</a:t>
            </a:r>
          </a:p>
          <a:p>
            <a:r>
              <a:rPr lang="en-US" sz="2000" dirty="0"/>
              <a:t>Write a pledge or a promise about how you will protect and/or conserve water.</a:t>
            </a:r>
            <a:endParaRPr lang="en-US" sz="1800" dirty="0"/>
          </a:p>
          <a:p>
            <a:r>
              <a:rPr lang="en-US" sz="2000" dirty="0"/>
              <a:t>Record your pledge or promise on the next slide.</a:t>
            </a:r>
          </a:p>
        </p:txBody>
      </p:sp>
      <p:pic>
        <p:nvPicPr>
          <p:cNvPr id="6" name="Picture Placeholder 14" descr="turtle in ocean">
            <a:extLst>
              <a:ext uri="{FF2B5EF4-FFF2-40B4-BE49-F238E27FC236}">
                <a16:creationId xmlns:a16="http://schemas.microsoft.com/office/drawing/2014/main" id="{86EF14BA-7CDF-49B0-9F81-FBE1CAB26C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78" r="17778"/>
          <a:stretch/>
        </p:blipFill>
        <p:spPr>
          <a:xfrm>
            <a:off x="6299200" y="0"/>
            <a:ext cx="5892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Picture Placeholder 14" descr="turtle in ocean">
            <a:extLst>
              <a:ext uri="{FF2B5EF4-FFF2-40B4-BE49-F238E27FC236}">
                <a16:creationId xmlns:a16="http://schemas.microsoft.com/office/drawing/2014/main" id="{A81B739A-DD57-45D5-875E-1C15D23648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7778" r="17778"/>
          <a:stretch/>
        </p:blipFill>
        <p:spPr>
          <a:xfrm>
            <a:off x="6299200" y="0"/>
            <a:ext cx="5892800" cy="6858000"/>
          </a:xfrm>
        </p:spPr>
      </p:pic>
    </p:spTree>
    <p:extLst>
      <p:ext uri="{BB962C8B-B14F-4D97-AF65-F5344CB8AC3E}">
        <p14:creationId xmlns:p14="http://schemas.microsoft.com/office/powerpoint/2010/main" val="46032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778" r="17778"/>
          <a:stretch/>
        </p:blipFill>
        <p:spPr/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5170715" cy="590931"/>
          </a:xfrm>
        </p:spPr>
        <p:txBody>
          <a:bodyPr/>
          <a:lstStyle/>
          <a:p>
            <a:r>
              <a:rPr lang="en-US" dirty="0"/>
              <a:t>My Promise/Pledge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893466-AAD9-4202-8571-FA846B72E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429768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7FDF-D697-3249-AD21-75F6353FF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4058451" cy="590931"/>
          </a:xfrm>
        </p:spPr>
        <p:txBody>
          <a:bodyPr/>
          <a:lstStyle/>
          <a:p>
            <a:r>
              <a:rPr lang="en-US" dirty="0"/>
              <a:t>My initial thinking:</a:t>
            </a: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8876"/>
            <a:ext cx="12192000" cy="1682583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14" y="3089189"/>
            <a:ext cx="5692454" cy="334508"/>
          </a:xfrm>
        </p:spPr>
        <p:txBody>
          <a:bodyPr/>
          <a:lstStyle/>
          <a:p>
            <a:r>
              <a:rPr lang="en-US" dirty="0"/>
              <a:t>How do my actions affect  how clean the water is?</a:t>
            </a:r>
          </a:p>
          <a:p>
            <a:endParaRPr lang="en-US" dirty="0"/>
          </a:p>
          <a:p>
            <a:r>
              <a:rPr lang="en-US" dirty="0"/>
              <a:t>I think my actions affect how clean the water is _____________ because…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C9886-95E4-4D2A-847A-2DCD4D1223DF}"/>
              </a:ext>
            </a:extLst>
          </p:cNvPr>
          <p:cNvSpPr txBox="1"/>
          <p:nvPr/>
        </p:nvSpPr>
        <p:spPr>
          <a:xfrm>
            <a:off x="5405718" y="268941"/>
            <a:ext cx="6339968" cy="64633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Draw an arrow on each dashboard to show your current thinking. Justify your choice.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7A87BB-C353-4F30-9EDF-B57B45D822B2}"/>
              </a:ext>
            </a:extLst>
          </p:cNvPr>
          <p:cNvGrpSpPr/>
          <p:nvPr/>
        </p:nvGrpSpPr>
        <p:grpSpPr>
          <a:xfrm>
            <a:off x="548591" y="4598893"/>
            <a:ext cx="4615080" cy="3979261"/>
            <a:chOff x="-110315" y="3880073"/>
            <a:chExt cx="6712821" cy="4778764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B83238C9-D0C1-4C27-A77B-1E1DBA92D7F5}"/>
                </a:ext>
              </a:extLst>
            </p:cNvPr>
            <p:cNvSpPr/>
            <p:nvPr/>
          </p:nvSpPr>
          <p:spPr>
            <a:xfrm>
              <a:off x="854454" y="4226322"/>
              <a:ext cx="4587499" cy="4432515"/>
            </a:xfrm>
            <a:prstGeom prst="arc">
              <a:avLst>
                <a:gd name="adj1" fmla="val 10838078"/>
                <a:gd name="adj2" fmla="val 0"/>
              </a:avLst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08E062-1BEB-4AEE-A84F-9E2F4BE8FAD7}"/>
                </a:ext>
              </a:extLst>
            </p:cNvPr>
            <p:cNvSpPr txBox="1"/>
            <p:nvPr/>
          </p:nvSpPr>
          <p:spPr>
            <a:xfrm>
              <a:off x="-110315" y="5884641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Not at all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42DE8-393F-4899-857C-239C1FAE48EA}"/>
                </a:ext>
              </a:extLst>
            </p:cNvPr>
            <p:cNvSpPr txBox="1"/>
            <p:nvPr/>
          </p:nvSpPr>
          <p:spPr>
            <a:xfrm>
              <a:off x="5441953" y="5909771"/>
              <a:ext cx="11605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Significantly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5A1DAF-7E08-441D-8828-58256CBF7AE9}"/>
                </a:ext>
              </a:extLst>
            </p:cNvPr>
            <p:cNvSpPr txBox="1"/>
            <p:nvPr/>
          </p:nvSpPr>
          <p:spPr>
            <a:xfrm>
              <a:off x="780836" y="3995489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A little bit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4487BC-784D-4C0D-A133-D5D1212C947E}"/>
                </a:ext>
              </a:extLst>
            </p:cNvPr>
            <p:cNvSpPr txBox="1"/>
            <p:nvPr/>
          </p:nvSpPr>
          <p:spPr>
            <a:xfrm>
              <a:off x="4156242" y="3880073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A lot </a:t>
              </a:r>
            </a:p>
          </p:txBody>
        </p:sp>
      </p:grp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3D27A70-B645-43D4-B90E-741758AF0C54}"/>
              </a:ext>
            </a:extLst>
          </p:cNvPr>
          <p:cNvSpPr txBox="1">
            <a:spLocks/>
          </p:cNvSpPr>
          <p:nvPr/>
        </p:nvSpPr>
        <p:spPr>
          <a:xfrm>
            <a:off x="6166942" y="3097809"/>
            <a:ext cx="5692454" cy="33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my actions affect how much is available to use?</a:t>
            </a:r>
          </a:p>
          <a:p>
            <a:endParaRPr lang="en-US" dirty="0"/>
          </a:p>
          <a:p>
            <a:r>
              <a:rPr lang="en-US" dirty="0"/>
              <a:t>I think my actions how much is available to use _____________ because…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D277B0-7E0C-427F-8F37-6139D4A81692}"/>
              </a:ext>
            </a:extLst>
          </p:cNvPr>
          <p:cNvGrpSpPr/>
          <p:nvPr/>
        </p:nvGrpSpPr>
        <p:grpSpPr>
          <a:xfrm>
            <a:off x="6913532" y="4598893"/>
            <a:ext cx="4615080" cy="3979261"/>
            <a:chOff x="-110315" y="3880073"/>
            <a:chExt cx="6712821" cy="4778764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B5F9D80A-666E-4E0B-9CAF-439C7AF8535B}"/>
                </a:ext>
              </a:extLst>
            </p:cNvPr>
            <p:cNvSpPr/>
            <p:nvPr/>
          </p:nvSpPr>
          <p:spPr>
            <a:xfrm>
              <a:off x="854454" y="4226322"/>
              <a:ext cx="4587499" cy="4432515"/>
            </a:xfrm>
            <a:prstGeom prst="arc">
              <a:avLst>
                <a:gd name="adj1" fmla="val 10838078"/>
                <a:gd name="adj2" fmla="val 0"/>
              </a:avLst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908038-BFA6-43FB-8E91-79BF6A232223}"/>
                </a:ext>
              </a:extLst>
            </p:cNvPr>
            <p:cNvSpPr txBox="1"/>
            <p:nvPr/>
          </p:nvSpPr>
          <p:spPr>
            <a:xfrm>
              <a:off x="-110315" y="5884641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Not at all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952B3C-8998-4188-98F3-86C7C45AE9FD}"/>
                </a:ext>
              </a:extLst>
            </p:cNvPr>
            <p:cNvSpPr txBox="1"/>
            <p:nvPr/>
          </p:nvSpPr>
          <p:spPr>
            <a:xfrm>
              <a:off x="5441953" y="5909771"/>
              <a:ext cx="11605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Significantly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32C813-FCD0-4B79-987B-10503B090C2D}"/>
                </a:ext>
              </a:extLst>
            </p:cNvPr>
            <p:cNvSpPr txBox="1"/>
            <p:nvPr/>
          </p:nvSpPr>
          <p:spPr>
            <a:xfrm>
              <a:off x="780836" y="3995489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A little bit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F35360-7C70-4AF3-A18F-B198F526995A}"/>
                </a:ext>
              </a:extLst>
            </p:cNvPr>
            <p:cNvSpPr txBox="1"/>
            <p:nvPr/>
          </p:nvSpPr>
          <p:spPr>
            <a:xfrm>
              <a:off x="4156242" y="3880073"/>
              <a:ext cx="964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</a:rPr>
                <a:t>A lot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13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You are going to do a number of tasks to help you answer the questions on the previous slide and to complete the final task below.</a:t>
            </a:r>
          </a:p>
          <a:p>
            <a:endParaRPr lang="en-US" sz="2000" dirty="0"/>
          </a:p>
          <a:p>
            <a:r>
              <a:rPr lang="en-US" sz="2000" dirty="0"/>
              <a:t>FINAL TASK:</a:t>
            </a:r>
          </a:p>
          <a:p>
            <a:r>
              <a:rPr lang="en-US" sz="2000" dirty="0"/>
              <a:t>Write a pledge or a promise about how you will protect and/or conserve water.</a:t>
            </a:r>
          </a:p>
        </p:txBody>
      </p:sp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Nibi</a:t>
            </a:r>
            <a:r>
              <a:rPr lang="en-US" dirty="0"/>
              <a:t> is Water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3" y="2595282"/>
            <a:ext cx="1088910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are all of the ways that you and members of your household use water?</a:t>
            </a:r>
          </a:p>
          <a:p>
            <a:endParaRPr lang="en-US" dirty="0"/>
          </a:p>
          <a:p>
            <a:r>
              <a:rPr lang="en-US" dirty="0"/>
              <a:t>View the book </a:t>
            </a:r>
            <a:r>
              <a:rPr lang="en-US" i="1" dirty="0" err="1">
                <a:hlinkClick r:id="rId4"/>
              </a:rPr>
              <a:t>Nibi</a:t>
            </a:r>
            <a:r>
              <a:rPr lang="en-US" i="1" dirty="0">
                <a:hlinkClick r:id="rId4"/>
              </a:rPr>
              <a:t> is Water </a:t>
            </a:r>
            <a:r>
              <a:rPr lang="en-US" dirty="0"/>
              <a:t>and the author talk with </a:t>
            </a:r>
            <a:r>
              <a:rPr lang="en-US" dirty="0">
                <a:hlinkClick r:id="rId5"/>
              </a:rPr>
              <a:t>Joanne Robertson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11003-918F-4B05-8211-93DA4823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Nibi</a:t>
            </a:r>
            <a:r>
              <a:rPr lang="en-US" dirty="0"/>
              <a:t> is Water Sort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672241-927B-4DEB-810F-C533D92FBB01}"/>
              </a:ext>
            </a:extLst>
          </p:cNvPr>
          <p:cNvSpPr/>
          <p:nvPr/>
        </p:nvSpPr>
        <p:spPr>
          <a:xfrm>
            <a:off x="322729" y="1196788"/>
            <a:ext cx="11430000" cy="52712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84643-9EE6-4C37-901B-B75BCE124429}"/>
              </a:ext>
            </a:extLst>
          </p:cNvPr>
          <p:cNvSpPr txBox="1"/>
          <p:nvPr/>
        </p:nvSpPr>
        <p:spPr>
          <a:xfrm>
            <a:off x="642097" y="1439759"/>
            <a:ext cx="10855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paper, draw or write all the different ways that you use water.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a way to sort your pictures or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space on below to insert a picture of your sort and use a text box to describe your sorting rule.</a:t>
            </a:r>
          </a:p>
        </p:txBody>
      </p:sp>
    </p:spTree>
    <p:extLst>
      <p:ext uri="{BB962C8B-B14F-4D97-AF65-F5344CB8AC3E}">
        <p14:creationId xmlns:p14="http://schemas.microsoft.com/office/powerpoint/2010/main" val="83961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Well: Same or Different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806823" y="2595282"/>
            <a:ext cx="1088910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 plants and animals (including humans) use water? Are their uses of water the same or different.</a:t>
            </a:r>
          </a:p>
          <a:p>
            <a:endParaRPr lang="en-US" dirty="0"/>
          </a:p>
          <a:p>
            <a:r>
              <a:rPr lang="en-US" dirty="0"/>
              <a:t>View the book </a:t>
            </a:r>
            <a:r>
              <a:rPr lang="en-US" i="1" dirty="0">
                <a:hlinkClick r:id="rId4"/>
              </a:rPr>
              <a:t>One Well</a:t>
            </a:r>
            <a:r>
              <a:rPr lang="en-US" dirty="0"/>
              <a:t>. You can view the whole book or just up to the end of page 13 (Stop the video at 9:20)</a:t>
            </a:r>
          </a:p>
          <a:p>
            <a:endParaRPr lang="en-US" dirty="0"/>
          </a:p>
          <a:p>
            <a:r>
              <a:rPr lang="en-US" dirty="0"/>
              <a:t>On the next slide, record all the ways that plants and animals use water that are the same and all they ways that they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256523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632C9-243F-4292-862E-FA581D6842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Same: What is the same about how plants and animals use water?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FFACE9-11DF-4A4B-9213-F7D450707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Different: What is different about how plants and animals use water?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8A2545-2818-4451-AE60-B614040570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8618E0-F5A5-49FC-AC30-79419D0ACE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39D149-CA16-48A1-8717-C78BDCF3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Well: Same or Different</a:t>
            </a:r>
          </a:p>
        </p:txBody>
      </p:sp>
    </p:spTree>
    <p:extLst>
      <p:ext uri="{BB962C8B-B14F-4D97-AF65-F5344CB8AC3E}">
        <p14:creationId xmlns:p14="http://schemas.microsoft.com/office/powerpoint/2010/main" val="117676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Water Usage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9C2FE-FD9B-4C97-8B3E-4AB76E9206CE}"/>
              </a:ext>
            </a:extLst>
          </p:cNvPr>
          <p:cNvSpPr txBox="1"/>
          <p:nvPr/>
        </p:nvSpPr>
        <p:spPr>
          <a:xfrm>
            <a:off x="587217" y="2655448"/>
            <a:ext cx="3325877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 you use water?</a:t>
            </a:r>
          </a:p>
          <a:p>
            <a:endParaRPr lang="en-US" dirty="0"/>
          </a:p>
          <a:p>
            <a:r>
              <a:rPr lang="en-US" dirty="0"/>
              <a:t>For 1 full day, mark a tally in the chart any time you use water.</a:t>
            </a:r>
          </a:p>
          <a:p>
            <a:endParaRPr lang="en-US" dirty="0"/>
          </a:p>
          <a:p>
            <a:r>
              <a:rPr lang="en-US" dirty="0"/>
              <a:t>Use your data to create a pictograph of your water usage. Insert a photo of your work on the next slide.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631720-3915-4589-ADB3-A7FA1FE31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30900"/>
              </p:ext>
            </p:extLst>
          </p:nvPr>
        </p:nvGraphicFramePr>
        <p:xfrm>
          <a:off x="4385286" y="2531044"/>
          <a:ext cx="731960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803">
                  <a:extLst>
                    <a:ext uri="{9D8B030D-6E8A-4147-A177-3AD203B41FA5}">
                      <a16:colId xmlns:a16="http://schemas.microsoft.com/office/drawing/2014/main" val="3407838614"/>
                    </a:ext>
                  </a:extLst>
                </a:gridCol>
                <a:gridCol w="3659803">
                  <a:extLst>
                    <a:ext uri="{9D8B030D-6E8A-4147-A177-3AD203B41FA5}">
                      <a16:colId xmlns:a16="http://schemas.microsoft.com/office/drawing/2014/main" val="718133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Water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8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Bathroom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7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Washing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0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Brush 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91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55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Drinking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7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530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61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466</TotalTime>
  <Words>1407</Words>
  <Application>Microsoft Office PowerPoint</Application>
  <PresentationFormat>Widescreen</PresentationFormat>
  <Paragraphs>206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Office Theme</vt:lpstr>
      <vt:lpstr>We are Water Protectors </vt:lpstr>
      <vt:lpstr>Questions:</vt:lpstr>
      <vt:lpstr>My initial thinking:</vt:lpstr>
      <vt:lpstr>Instructions:</vt:lpstr>
      <vt:lpstr>Nibi is Water</vt:lpstr>
      <vt:lpstr>Nibi is Water Sort</vt:lpstr>
      <vt:lpstr>One Well: Same or Different</vt:lpstr>
      <vt:lpstr>One Well: Same or Different</vt:lpstr>
      <vt:lpstr>Tracking Water Usage</vt:lpstr>
      <vt:lpstr>Tracking Water Usage: Pictograph</vt:lpstr>
      <vt:lpstr>Measuring Water</vt:lpstr>
      <vt:lpstr>How long to fill a litre (L)?</vt:lpstr>
      <vt:lpstr>Estimating Water</vt:lpstr>
      <vt:lpstr>Imagine…</vt:lpstr>
      <vt:lpstr>Save Water</vt:lpstr>
      <vt:lpstr>Conserving Water in Our Home</vt:lpstr>
      <vt:lpstr>All the Way to the Ocean</vt:lpstr>
      <vt:lpstr>All the Way to the Ocean</vt:lpstr>
      <vt:lpstr>Is Plastic Fantastic?</vt:lpstr>
      <vt:lpstr>Is Plastic Fantastic?</vt:lpstr>
      <vt:lpstr>Out to Sea?</vt:lpstr>
      <vt:lpstr>My new thinking:</vt:lpstr>
      <vt:lpstr>My new thinking:</vt:lpstr>
      <vt:lpstr>I Promise…</vt:lpstr>
      <vt:lpstr>A promise or a pledge means…</vt:lpstr>
      <vt:lpstr>What will you do? </vt:lpstr>
      <vt:lpstr>My Promise/Pledge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Water Protectors</dc:title>
  <dc:creator>Denise Smith</dc:creator>
  <cp:lastModifiedBy>Potter, Allison (MET)</cp:lastModifiedBy>
  <cp:revision>32</cp:revision>
  <dcterms:created xsi:type="dcterms:W3CDTF">2021-01-19T15:42:25Z</dcterms:created>
  <dcterms:modified xsi:type="dcterms:W3CDTF">2021-01-30T22:45:56Z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